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5"/>
  </p:notesMasterIdLst>
  <p:sldIdLst>
    <p:sldId id="597" r:id="rId2"/>
    <p:sldId id="598" r:id="rId3"/>
    <p:sldId id="398" r:id="rId4"/>
    <p:sldId id="357" r:id="rId5"/>
    <p:sldId id="358" r:id="rId6"/>
    <p:sldId id="469" r:id="rId7"/>
    <p:sldId id="517" r:id="rId8"/>
    <p:sldId id="418" r:id="rId9"/>
    <p:sldId id="327" r:id="rId10"/>
    <p:sldId id="433" r:id="rId11"/>
    <p:sldId id="584" r:id="rId12"/>
    <p:sldId id="585" r:id="rId13"/>
    <p:sldId id="431" r:id="rId14"/>
    <p:sldId id="426" r:id="rId15"/>
    <p:sldId id="424" r:id="rId16"/>
    <p:sldId id="432" r:id="rId17"/>
    <p:sldId id="434" r:id="rId18"/>
    <p:sldId id="435" r:id="rId19"/>
    <p:sldId id="436" r:id="rId20"/>
    <p:sldId id="579" r:id="rId21"/>
    <p:sldId id="420" r:id="rId22"/>
    <p:sldId id="328" r:id="rId23"/>
    <p:sldId id="470" r:id="rId24"/>
    <p:sldId id="329" r:id="rId25"/>
    <p:sldId id="330" r:id="rId26"/>
    <p:sldId id="580" r:id="rId27"/>
    <p:sldId id="570" r:id="rId28"/>
    <p:sldId id="571" r:id="rId29"/>
    <p:sldId id="572" r:id="rId30"/>
    <p:sldId id="587" r:id="rId31"/>
    <p:sldId id="575" r:id="rId32"/>
    <p:sldId id="376" r:id="rId33"/>
    <p:sldId id="475" r:id="rId34"/>
    <p:sldId id="498" r:id="rId35"/>
    <p:sldId id="477" r:id="rId36"/>
    <p:sldId id="589" r:id="rId37"/>
    <p:sldId id="479" r:id="rId38"/>
    <p:sldId id="497" r:id="rId39"/>
    <p:sldId id="482" r:id="rId40"/>
    <p:sldId id="595" r:id="rId41"/>
    <p:sldId id="490" r:id="rId42"/>
    <p:sldId id="489" r:id="rId43"/>
    <p:sldId id="485" r:id="rId44"/>
    <p:sldId id="486" r:id="rId45"/>
    <p:sldId id="487" r:id="rId46"/>
    <p:sldId id="491" r:id="rId47"/>
    <p:sldId id="493" r:id="rId48"/>
    <p:sldId id="494" r:id="rId49"/>
    <p:sldId id="495" r:id="rId50"/>
    <p:sldId id="496" r:id="rId51"/>
    <p:sldId id="484" r:id="rId52"/>
    <p:sldId id="481" r:id="rId53"/>
    <p:sldId id="499" r:id="rId54"/>
    <p:sldId id="519" r:id="rId55"/>
    <p:sldId id="518" r:id="rId56"/>
    <p:sldId id="520" r:id="rId57"/>
    <p:sldId id="524" r:id="rId58"/>
    <p:sldId id="523" r:id="rId59"/>
    <p:sldId id="522" r:id="rId60"/>
    <p:sldId id="474" r:id="rId61"/>
    <p:sldId id="412" r:id="rId62"/>
    <p:sldId id="411" r:id="rId63"/>
    <p:sldId id="400" r:id="rId64"/>
    <p:sldId id="405" r:id="rId65"/>
    <p:sldId id="401" r:id="rId66"/>
    <p:sldId id="404" r:id="rId67"/>
    <p:sldId id="472" r:id="rId68"/>
    <p:sldId id="521" r:id="rId69"/>
    <p:sldId id="557" r:id="rId70"/>
    <p:sldId id="558" r:id="rId71"/>
    <p:sldId id="441" r:id="rId72"/>
    <p:sldId id="332" r:id="rId73"/>
    <p:sldId id="333" r:id="rId74"/>
    <p:sldId id="334" r:id="rId75"/>
    <p:sldId id="335" r:id="rId76"/>
    <p:sldId id="394" r:id="rId77"/>
    <p:sldId id="336" r:id="rId78"/>
    <p:sldId id="337" r:id="rId79"/>
    <p:sldId id="338" r:id="rId80"/>
    <p:sldId id="339" r:id="rId81"/>
    <p:sldId id="340" r:id="rId82"/>
    <p:sldId id="341" r:id="rId83"/>
    <p:sldId id="342" r:id="rId84"/>
    <p:sldId id="451" r:id="rId85"/>
    <p:sldId id="452" r:id="rId86"/>
    <p:sldId id="407" r:id="rId87"/>
    <p:sldId id="408" r:id="rId88"/>
    <p:sldId id="409" r:id="rId89"/>
    <p:sldId id="344" r:id="rId90"/>
    <p:sldId id="413" r:id="rId91"/>
    <p:sldId id="414" r:id="rId92"/>
    <p:sldId id="346" r:id="rId93"/>
    <p:sldId id="415" r:id="rId94"/>
    <p:sldId id="419" r:id="rId95"/>
    <p:sldId id="347" r:id="rId96"/>
    <p:sldId id="348" r:id="rId97"/>
    <p:sldId id="442" r:id="rId98"/>
    <p:sldId id="349" r:id="rId99"/>
    <p:sldId id="350" r:id="rId100"/>
    <p:sldId id="351" r:id="rId101"/>
    <p:sldId id="370" r:id="rId102"/>
    <p:sldId id="361" r:id="rId103"/>
    <p:sldId id="377" r:id="rId104"/>
    <p:sldId id="378" r:id="rId105"/>
    <p:sldId id="360" r:id="rId106"/>
    <p:sldId id="382" r:id="rId107"/>
    <p:sldId id="581" r:id="rId108"/>
    <p:sldId id="365" r:id="rId109"/>
    <p:sldId id="363" r:id="rId110"/>
    <p:sldId id="371" r:id="rId111"/>
    <p:sldId id="367" r:id="rId112"/>
    <p:sldId id="362" r:id="rId113"/>
    <p:sldId id="366" r:id="rId114"/>
    <p:sldId id="443" r:id="rId115"/>
    <p:sldId id="447" r:id="rId116"/>
    <p:sldId id="454" r:id="rId117"/>
    <p:sldId id="471" r:id="rId118"/>
    <p:sldId id="515" r:id="rId119"/>
    <p:sldId id="511" r:id="rId120"/>
    <p:sldId id="532" r:id="rId121"/>
    <p:sldId id="533" r:id="rId122"/>
    <p:sldId id="534" r:id="rId123"/>
    <p:sldId id="540" r:id="rId124"/>
    <p:sldId id="506" r:id="rId125"/>
    <p:sldId id="583" r:id="rId126"/>
    <p:sldId id="539" r:id="rId127"/>
    <p:sldId id="504" r:id="rId128"/>
    <p:sldId id="535" r:id="rId129"/>
    <p:sldId id="541" r:id="rId130"/>
    <p:sldId id="500" r:id="rId131"/>
    <p:sldId id="528" r:id="rId132"/>
    <p:sldId id="542" r:id="rId133"/>
    <p:sldId id="543" r:id="rId134"/>
    <p:sldId id="529" r:id="rId135"/>
    <p:sldId id="536" r:id="rId136"/>
    <p:sldId id="547" r:id="rId137"/>
    <p:sldId id="545" r:id="rId138"/>
    <p:sldId id="546" r:id="rId139"/>
    <p:sldId id="548" r:id="rId140"/>
    <p:sldId id="502" r:id="rId141"/>
    <p:sldId id="530" r:id="rId142"/>
    <p:sldId id="514" r:id="rId143"/>
    <p:sldId id="456" r:id="rId144"/>
    <p:sldId id="444" r:id="rId145"/>
    <p:sldId id="437" r:id="rId146"/>
    <p:sldId id="450" r:id="rId147"/>
    <p:sldId id="457" r:id="rId148"/>
    <p:sldId id="458" r:id="rId149"/>
    <p:sldId id="459" r:id="rId150"/>
    <p:sldId id="460" r:id="rId151"/>
    <p:sldId id="461" r:id="rId152"/>
    <p:sldId id="465" r:id="rId153"/>
    <p:sldId id="466" r:id="rId154"/>
    <p:sldId id="467" r:id="rId155"/>
    <p:sldId id="463" r:id="rId156"/>
    <p:sldId id="468" r:id="rId157"/>
    <p:sldId id="455" r:id="rId158"/>
    <p:sldId id="385" r:id="rId159"/>
    <p:sldId id="384" r:id="rId160"/>
    <p:sldId id="386" r:id="rId161"/>
    <p:sldId id="552" r:id="rId162"/>
    <p:sldId id="538" r:id="rId163"/>
    <p:sldId id="553" r:id="rId164"/>
    <p:sldId id="388" r:id="rId165"/>
    <p:sldId id="387" r:id="rId166"/>
    <p:sldId id="352" r:id="rId167"/>
    <p:sldId id="389" r:id="rId168"/>
    <p:sldId id="390" r:id="rId169"/>
    <p:sldId id="353" r:id="rId170"/>
    <p:sldId id="391" r:id="rId171"/>
    <p:sldId id="554" r:id="rId172"/>
    <p:sldId id="555" r:id="rId173"/>
    <p:sldId id="373" r:id="rId174"/>
    <p:sldId id="586" r:id="rId175"/>
    <p:sldId id="359" r:id="rId176"/>
    <p:sldId id="375" r:id="rId177"/>
    <p:sldId id="392" r:id="rId178"/>
    <p:sldId id="374" r:id="rId179"/>
    <p:sldId id="594" r:id="rId180"/>
    <p:sldId id="550" r:id="rId181"/>
    <p:sldId id="590" r:id="rId182"/>
    <p:sldId id="591" r:id="rId183"/>
    <p:sldId id="272" r:id="rId1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6B9EDB"/>
    <a:srgbClr val="003300"/>
    <a:srgbClr val="D2A000"/>
    <a:srgbClr val="FBFBFB"/>
    <a:srgbClr val="00B0F0"/>
    <a:srgbClr val="7DBFFB"/>
    <a:srgbClr val="4F81BD"/>
    <a:srgbClr val="87A9D3"/>
    <a:srgbClr val="FFC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248" autoAdjust="0"/>
    <p:restoredTop sz="94747" autoAdjust="0"/>
  </p:normalViewPr>
  <p:slideViewPr>
    <p:cSldViewPr>
      <p:cViewPr varScale="1">
        <p:scale>
          <a:sx n="47" d="100"/>
          <a:sy n="47" d="100"/>
        </p:scale>
        <p:origin x="-1090"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029"/>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78C9C5-2967-49BE-A8EF-614B4A8067D6}" type="datetimeFigureOut">
              <a:rPr lang="en-US" smtClean="0"/>
              <a:pPr/>
              <a:t>10/26/2016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C91B00-F987-44A3-AF70-B5CF7E43C9E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britannica.com/science/plate-tectonics" TargetMode="External"/><Relationship Id="rId13" Type="http://schemas.openxmlformats.org/officeDocument/2006/relationships/hyperlink" Target="http://www.britannica.com/science/fault-geology" TargetMode="External"/><Relationship Id="rId18" Type="http://schemas.openxmlformats.org/officeDocument/2006/relationships/hyperlink" Target="http://www.britannica.com/place/India" TargetMode="External"/><Relationship Id="rId3" Type="http://schemas.openxmlformats.org/officeDocument/2006/relationships/hyperlink" Target="http://www.britannica.com/topic/Panthalassa" TargetMode="External"/><Relationship Id="rId21" Type="http://schemas.openxmlformats.org/officeDocument/2006/relationships/hyperlink" Target="http://www.britannica.com/place/Madagascar" TargetMode="External"/><Relationship Id="rId7" Type="http://schemas.openxmlformats.org/officeDocument/2006/relationships/hyperlink" Target="http://www.britannica.com/place/Indian-Ocean" TargetMode="External"/><Relationship Id="rId12" Type="http://schemas.openxmlformats.org/officeDocument/2006/relationships/hyperlink" Target="http://www.britannica.com/science/subduction-zone" TargetMode="External"/><Relationship Id="rId17" Type="http://schemas.openxmlformats.org/officeDocument/2006/relationships/hyperlink" Target="http://www.britannica.com/place/South-America" TargetMode="External"/><Relationship Id="rId25" Type="http://schemas.openxmlformats.org/officeDocument/2006/relationships/hyperlink" Target="http://www.britannica.com/place/Americas" TargetMode="External"/><Relationship Id="rId2" Type="http://schemas.openxmlformats.org/officeDocument/2006/relationships/slide" Target="../slides/slide37.xml"/><Relationship Id="rId16" Type="http://schemas.openxmlformats.org/officeDocument/2006/relationships/hyperlink" Target="http://www.britannica.com/place/Antarctica" TargetMode="External"/><Relationship Id="rId20" Type="http://schemas.openxmlformats.org/officeDocument/2006/relationships/hyperlink" Target="http://www.britannica.com/place/Europe" TargetMode="External"/><Relationship Id="rId1" Type="http://schemas.openxmlformats.org/officeDocument/2006/relationships/notesMaster" Target="../notesMasters/notesMaster1.xml"/><Relationship Id="rId6" Type="http://schemas.openxmlformats.org/officeDocument/2006/relationships/hyperlink" Target="http://www.britannica.com/place/Atlantic-Ocean" TargetMode="External"/><Relationship Id="rId11" Type="http://schemas.openxmlformats.org/officeDocument/2006/relationships/hyperlink" Target="http://www.britannica.com/science/oceanic-ridge" TargetMode="External"/><Relationship Id="rId24" Type="http://schemas.openxmlformats.org/officeDocument/2006/relationships/hyperlink" Target="http://www.britannica.com/place/Southeast-Asia" TargetMode="External"/><Relationship Id="rId5" Type="http://schemas.openxmlformats.org/officeDocument/2006/relationships/hyperlink" Target="http://www.britannica.com/science/Jurassic-Period" TargetMode="External"/><Relationship Id="rId15" Type="http://schemas.openxmlformats.org/officeDocument/2006/relationships/hyperlink" Target="http://www.britannica.com/place/North-America" TargetMode="External"/><Relationship Id="rId23" Type="http://schemas.openxmlformats.org/officeDocument/2006/relationships/hyperlink" Target="http://www.britannica.com/science/Precambrian-time" TargetMode="External"/><Relationship Id="rId10" Type="http://schemas.openxmlformats.org/officeDocument/2006/relationships/hyperlink" Target="http://www.britannica.com/place/Earth" TargetMode="External"/><Relationship Id="rId19" Type="http://schemas.openxmlformats.org/officeDocument/2006/relationships/hyperlink" Target="http://www.britannica.com/place/Australia" TargetMode="External"/><Relationship Id="rId4" Type="http://schemas.openxmlformats.org/officeDocument/2006/relationships/hyperlink" Target="http://www.britannica.com/science/Permian-Period" TargetMode="External"/><Relationship Id="rId9" Type="http://schemas.openxmlformats.org/officeDocument/2006/relationships/hyperlink" Target="http://www.britannica.com/science/continental-drift-geology" TargetMode="External"/><Relationship Id="rId14" Type="http://schemas.openxmlformats.org/officeDocument/2006/relationships/hyperlink" Target="http://www.britannica.com/science/seafloor-spreading-hypothesis" TargetMode="External"/><Relationship Id="rId22" Type="http://schemas.openxmlformats.org/officeDocument/2006/relationships/hyperlink" Target="http://www.britannica.com/place/Himalaya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ancient-origins.net/news-evolution-human-origins/new-dna-tests-ancient-denisovan-people-shows-them-occupying-altai-cave-020532"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www.livescience.com/22836-genome-extinct-humans-denisovans.html"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ancient-origins.net/news-evolution-human-origins/new-dna-tests-ancient-denisovan-people-shows-them-occupying-altai-cave-020532" TargetMode="External"/><Relationship Id="rId2" Type="http://schemas.openxmlformats.org/officeDocument/2006/relationships/slide" Target="../slides/slide122.xml"/><Relationship Id="rId1" Type="http://schemas.openxmlformats.org/officeDocument/2006/relationships/notesMaster" Target="../notesMasters/notesMaster1.xml"/><Relationship Id="rId5" Type="http://schemas.openxmlformats.org/officeDocument/2006/relationships/hyperlink" Target="http://news.berkeley.edu/2013/12/18/neanderthal-genome-shows-evidence-of-early-human-interbreeding-inbreeding/" TargetMode="External"/><Relationship Id="rId4" Type="http://schemas.openxmlformats.org/officeDocument/2006/relationships/hyperlink" Target="http://www.livescience.com/22836-genome-extinct-humans-denisovans.html"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ancient-origins.net/news-evolution-human-origins/new-dna-tests-ancient-denisovan-people-shows-them-occupying-altai-cave-020532" TargetMode="External"/><Relationship Id="rId2" Type="http://schemas.openxmlformats.org/officeDocument/2006/relationships/slide" Target="../slides/slide125.xml"/><Relationship Id="rId1" Type="http://schemas.openxmlformats.org/officeDocument/2006/relationships/notesMaster" Target="../notesMasters/notesMaster1.xml"/><Relationship Id="rId5" Type="http://schemas.openxmlformats.org/officeDocument/2006/relationships/hyperlink" Target="http://news.berkeley.edu/2013/12/18/neanderthal-genome-shows-evidence-of-early-human-interbreeding-inbreeding/" TargetMode="External"/><Relationship Id="rId4" Type="http://schemas.openxmlformats.org/officeDocument/2006/relationships/hyperlink" Target="http://www.livescience.com/22836-genome-extinct-humans-denisovans.html"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ancient-origins.net/news-evolution-human-origins/new-dna-tests-ancient-denisovan-people-shows-them-occupying-altai-cave-020532" TargetMode="External"/><Relationship Id="rId2" Type="http://schemas.openxmlformats.org/officeDocument/2006/relationships/slide" Target="../slides/slide128.xml"/><Relationship Id="rId1" Type="http://schemas.openxmlformats.org/officeDocument/2006/relationships/notesMaster" Target="../notesMasters/notesMaster1.xml"/><Relationship Id="rId5" Type="http://schemas.openxmlformats.org/officeDocument/2006/relationships/hyperlink" Target="http://news.berkeley.edu/2013/12/18/neanderthal-genome-shows-evidence-of-early-human-interbreeding-inbreeding/" TargetMode="External"/><Relationship Id="rId4" Type="http://schemas.openxmlformats.org/officeDocument/2006/relationships/hyperlink" Target="http://www.livescience.com/22836-genome-extinct-humans-denisovans.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ancient-origins.net/news-evolution-human-origins/new-dna-tests-ancient-denisovan-people-shows-them-occupying-altai-cave-020532" TargetMode="External"/><Relationship Id="rId2" Type="http://schemas.openxmlformats.org/officeDocument/2006/relationships/slide" Target="../slides/slide129.xml"/><Relationship Id="rId1" Type="http://schemas.openxmlformats.org/officeDocument/2006/relationships/notesMaster" Target="../notesMasters/notesMaster1.xml"/><Relationship Id="rId5" Type="http://schemas.openxmlformats.org/officeDocument/2006/relationships/hyperlink" Target="http://news.berkeley.edu/2013/12/18/neanderthal-genome-shows-evidence-of-early-human-interbreeding-inbreeding/" TargetMode="External"/><Relationship Id="rId4" Type="http://schemas.openxmlformats.org/officeDocument/2006/relationships/hyperlink" Target="http://www.livescience.com/22836-genome-extinct-humans-denisovans.htm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ancient-origins.net/news-evolution-human-origins/new-dna-tests-ancient-denisovan-people-shows-them-occupying-altai-cave-020532" TargetMode="External"/><Relationship Id="rId2" Type="http://schemas.openxmlformats.org/officeDocument/2006/relationships/slide" Target="../slides/slide132.xml"/><Relationship Id="rId1" Type="http://schemas.openxmlformats.org/officeDocument/2006/relationships/notesMaster" Target="../notesMasters/notesMaster1.xml"/><Relationship Id="rId5" Type="http://schemas.openxmlformats.org/officeDocument/2006/relationships/hyperlink" Target="http://news.berkeley.edu/2013/12/18/neanderthal-genome-shows-evidence-of-early-human-interbreeding-inbreeding/" TargetMode="External"/><Relationship Id="rId4" Type="http://schemas.openxmlformats.org/officeDocument/2006/relationships/hyperlink" Target="http://www.livescience.com/22836-genome-extinct-humans-denisovans.html"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ancient-origins.net/news-evolution-human-origins/new-dna-tests-ancient-denisovan-people-shows-them-occupying-altai-cave-020532" TargetMode="External"/><Relationship Id="rId2" Type="http://schemas.openxmlformats.org/officeDocument/2006/relationships/slide" Target="../slides/slide133.xml"/><Relationship Id="rId1" Type="http://schemas.openxmlformats.org/officeDocument/2006/relationships/notesMaster" Target="../notesMasters/notesMaster1.xml"/><Relationship Id="rId5" Type="http://schemas.openxmlformats.org/officeDocument/2006/relationships/hyperlink" Target="http://news.berkeley.edu/2013/12/18/neanderthal-genome-shows-evidence-of-early-human-interbreeding-inbreeding/" TargetMode="External"/><Relationship Id="rId4" Type="http://schemas.openxmlformats.org/officeDocument/2006/relationships/hyperlink" Target="http://www.livescience.com/22836-genome-extinct-humans-denisovans.html"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ancient-origins.net/news-evolution-human-origins/new-dna-tests-ancient-denisovan-people-shows-them-occupying-altai-cave-020532" TargetMode="External"/><Relationship Id="rId2" Type="http://schemas.openxmlformats.org/officeDocument/2006/relationships/slide" Target="../slides/slide135.xml"/><Relationship Id="rId1" Type="http://schemas.openxmlformats.org/officeDocument/2006/relationships/notesMaster" Target="../notesMasters/notesMaster1.xml"/><Relationship Id="rId5" Type="http://schemas.openxmlformats.org/officeDocument/2006/relationships/hyperlink" Target="http://news.berkeley.edu/2013/12/18/neanderthal-genome-shows-evidence-of-early-human-interbreeding-inbreeding/" TargetMode="External"/><Relationship Id="rId4" Type="http://schemas.openxmlformats.org/officeDocument/2006/relationships/hyperlink" Target="http://www.livescience.com/22836-genome-extinct-humans-denisovans.htm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ancient-origins.net/news-evolution-human-origins/new-dna-tests-ancient-denisovan-people-shows-them-occupying-altai-cave-020532" TargetMode="External"/><Relationship Id="rId2" Type="http://schemas.openxmlformats.org/officeDocument/2006/relationships/slide" Target="../slides/slide136.xml"/><Relationship Id="rId1" Type="http://schemas.openxmlformats.org/officeDocument/2006/relationships/notesMaster" Target="../notesMasters/notesMaster1.xml"/><Relationship Id="rId5" Type="http://schemas.openxmlformats.org/officeDocument/2006/relationships/hyperlink" Target="http://news.berkeley.edu/2013/12/18/neanderthal-genome-shows-evidence-of-early-human-interbreeding-inbreeding/" TargetMode="External"/><Relationship Id="rId4" Type="http://schemas.openxmlformats.org/officeDocument/2006/relationships/hyperlink" Target="http://www.livescience.com/22836-genome-extinct-humans-denisovans.html"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en.wikipedia.org/wiki/Denisovan"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Denisovan"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en.wikipedia.org/wiki/Denisovan"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donsmaps.com/malta.html" TargetMode="External"/><Relationship Id="rId2" Type="http://schemas.openxmlformats.org/officeDocument/2006/relationships/slide" Target="../slides/slide147.xml"/><Relationship Id="rId1" Type="http://schemas.openxmlformats.org/officeDocument/2006/relationships/notesMaster" Target="../notesMasters/notesMaster1.xml"/><Relationship Id="rId4" Type="http://schemas.openxmlformats.org/officeDocument/2006/relationships/hyperlink" Target="http://www.kunstkamera.ru/en/temporary_exhibitions/virtual/gerasimov/02/"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sitnews.us/1113News/112113/112113_first_humans_ams.html" TargetMode="External"/><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Glaci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http://www.columbia.edu/~vjd1/glacier.gif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https://classconnection.s3.amazonaws.com/613/flashcards/977613/jpg/glacice1323512659935.jpg</a:t>
            </a:r>
          </a:p>
        </p:txBody>
      </p:sp>
      <p:sp>
        <p:nvSpPr>
          <p:cNvPr id="4" name="Slide Number Placeholder 3"/>
          <p:cNvSpPr>
            <a:spLocks noGrp="1"/>
          </p:cNvSpPr>
          <p:nvPr>
            <p:ph type="sldNum" sz="quarter" idx="10"/>
          </p:nvPr>
        </p:nvSpPr>
        <p:spPr/>
        <p:txBody>
          <a:bodyPr/>
          <a:lstStyle/>
          <a:p>
            <a:fld id="{34C91B00-F987-44A3-AF70-B5CF7E43C9EC}"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http://www.columbia.edu/~vjd1/glacier.gif</a:t>
            </a:r>
          </a:p>
          <a:p>
            <a:r>
              <a:rPr lang="en-US" dirty="0" smtClean="0"/>
              <a:t>https://classconnection.s3.amazonaws.com/613/flashcards/977613/jpg/glacice1323512659935.jpg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http://www.columbia.edu/~vjd1/glacier.gif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http://www.columbia.edu/~vjd1/glacier.gif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25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8B56D3-902C-4623-8914-575DA78CE55B}" type="slidenum">
              <a:rPr lang="en-US" smtClean="0"/>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8B56D3-902C-4623-8914-575DA78CE55B}"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800" dirty="0" smtClean="0"/>
              <a:t>http://www.britannica.com/place/Pangea</a:t>
            </a:r>
          </a:p>
          <a:p>
            <a:endParaRPr lang="en-US" sz="800" dirty="0" smtClean="0"/>
          </a:p>
          <a:p>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was surrounded by a global ocean called </a:t>
            </a:r>
            <a:r>
              <a:rPr lang="en-US" sz="800" b="0" i="0" u="none" strike="noStrike" kern="1200" dirty="0" err="1" smtClean="0">
                <a:solidFill>
                  <a:schemeClr val="tx1"/>
                </a:solidFill>
                <a:latin typeface="+mn-lt"/>
                <a:ea typeface="+mn-ea"/>
                <a:cs typeface="+mn-cs"/>
                <a:hlinkClick r:id="rId3"/>
              </a:rPr>
              <a:t>Panthalassa</a:t>
            </a:r>
            <a:r>
              <a:rPr lang="en-US" sz="800" b="0" i="0" kern="1200" dirty="0" smtClean="0">
                <a:solidFill>
                  <a:schemeClr val="tx1"/>
                </a:solidFill>
                <a:latin typeface="+mn-lt"/>
                <a:ea typeface="+mn-ea"/>
                <a:cs typeface="+mn-cs"/>
              </a:rPr>
              <a:t>, and it was fully assembled by the Early </a:t>
            </a:r>
            <a:r>
              <a:rPr lang="en-US" sz="800" b="0" i="0" u="none" strike="noStrike" kern="1200" dirty="0" smtClean="0">
                <a:solidFill>
                  <a:schemeClr val="tx1"/>
                </a:solidFill>
                <a:latin typeface="+mn-lt"/>
                <a:ea typeface="+mn-ea"/>
                <a:cs typeface="+mn-cs"/>
                <a:hlinkClick r:id="rId4"/>
              </a:rPr>
              <a:t>Permian Period</a:t>
            </a:r>
            <a:r>
              <a:rPr lang="en-US" sz="800" b="0" i="0" kern="1200" dirty="0" smtClean="0">
                <a:solidFill>
                  <a:schemeClr val="tx1"/>
                </a:solidFill>
                <a:latin typeface="+mn-lt"/>
                <a:ea typeface="+mn-ea"/>
                <a:cs typeface="+mn-cs"/>
              </a:rPr>
              <a:t> (some 299 million to 272 million years ago). The supercontinent began to break apart about 200 million years ago, during the Early </a:t>
            </a:r>
            <a:r>
              <a:rPr lang="en-US" sz="800" b="0" i="0" u="none" strike="noStrike" kern="1200" dirty="0" smtClean="0">
                <a:solidFill>
                  <a:schemeClr val="tx1"/>
                </a:solidFill>
                <a:latin typeface="+mn-lt"/>
                <a:ea typeface="+mn-ea"/>
                <a:cs typeface="+mn-cs"/>
                <a:hlinkClick r:id="rId5"/>
              </a:rPr>
              <a:t>Jurassic Period</a:t>
            </a:r>
            <a:r>
              <a:rPr lang="en-US" sz="800" b="0" i="0" kern="1200" dirty="0" smtClean="0">
                <a:solidFill>
                  <a:schemeClr val="tx1"/>
                </a:solidFill>
                <a:latin typeface="+mn-lt"/>
                <a:ea typeface="+mn-ea"/>
                <a:cs typeface="+mn-cs"/>
              </a:rPr>
              <a:t> (201 million to 174 million years ago), eventually forming the modern continents and </a:t>
            </a:r>
            <a:r>
              <a:rPr lang="en-US" sz="800" b="0" i="0" kern="1200" dirty="0" err="1" smtClean="0">
                <a:solidFill>
                  <a:schemeClr val="tx1"/>
                </a:solidFill>
                <a:latin typeface="+mn-lt"/>
                <a:ea typeface="+mn-ea"/>
                <a:cs typeface="+mn-cs"/>
              </a:rPr>
              <a:t>the</a:t>
            </a:r>
            <a:r>
              <a:rPr lang="en-US" sz="800" b="0" i="0" u="none" strike="noStrike" kern="1200" dirty="0" err="1" smtClean="0">
                <a:solidFill>
                  <a:schemeClr val="tx1"/>
                </a:solidFill>
                <a:latin typeface="+mn-lt"/>
                <a:ea typeface="+mn-ea"/>
                <a:cs typeface="+mn-cs"/>
                <a:hlinkClick r:id="rId6"/>
              </a:rPr>
              <a:t>Atlantic</a:t>
            </a:r>
            <a:r>
              <a:rPr lang="en-US" sz="800" b="0" i="0" kern="1200" dirty="0" smtClean="0">
                <a:solidFill>
                  <a:schemeClr val="tx1"/>
                </a:solidFill>
                <a:latin typeface="+mn-lt"/>
                <a:ea typeface="+mn-ea"/>
                <a:cs typeface="+mn-cs"/>
              </a:rPr>
              <a:t> and </a:t>
            </a:r>
            <a:r>
              <a:rPr lang="en-US" sz="800" b="0" i="0" u="none" strike="noStrike" kern="1200" dirty="0" smtClean="0">
                <a:solidFill>
                  <a:schemeClr val="tx1"/>
                </a:solidFill>
                <a:latin typeface="+mn-lt"/>
                <a:ea typeface="+mn-ea"/>
                <a:cs typeface="+mn-cs"/>
                <a:hlinkClick r:id="rId7"/>
              </a:rPr>
              <a:t>Indian ocean</a:t>
            </a:r>
            <a:r>
              <a:rPr lang="en-US" sz="800" b="0" i="0" kern="1200" dirty="0" smtClean="0">
                <a:solidFill>
                  <a:schemeClr val="tx1"/>
                </a:solidFill>
                <a:latin typeface="+mn-lt"/>
                <a:ea typeface="+mn-ea"/>
                <a:cs typeface="+mn-cs"/>
              </a:rPr>
              <a:t>s. </a:t>
            </a:r>
          </a:p>
          <a:p>
            <a:r>
              <a:rPr lang="en-US" sz="800" b="0" i="0" kern="1200" dirty="0" smtClean="0">
                <a:solidFill>
                  <a:schemeClr val="tx1"/>
                </a:solidFill>
                <a:latin typeface="+mn-lt"/>
                <a:ea typeface="+mn-ea"/>
                <a:cs typeface="+mn-cs"/>
              </a:rPr>
              <a:t>The mechanism for the breakup of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is now explained in terms of </a:t>
            </a:r>
            <a:r>
              <a:rPr lang="en-US" sz="800" b="0" i="0" u="none" strike="noStrike" kern="1200" dirty="0" smtClean="0">
                <a:solidFill>
                  <a:schemeClr val="tx1"/>
                </a:solidFill>
                <a:latin typeface="+mn-lt"/>
                <a:ea typeface="+mn-ea"/>
                <a:cs typeface="+mn-cs"/>
                <a:hlinkClick r:id="rId8"/>
              </a:rPr>
              <a:t>plate tectonics</a:t>
            </a:r>
            <a:r>
              <a:rPr lang="en-US" sz="800" b="0" i="0" kern="1200" dirty="0" smtClean="0">
                <a:solidFill>
                  <a:schemeClr val="tx1"/>
                </a:solidFill>
                <a:latin typeface="+mn-lt"/>
                <a:ea typeface="+mn-ea"/>
                <a:cs typeface="+mn-cs"/>
              </a:rPr>
              <a:t> rather than Wegener’s outmoded concept of </a:t>
            </a:r>
            <a:r>
              <a:rPr lang="en-US" sz="800" b="0" i="0" u="none" strike="noStrike" kern="1200" dirty="0" smtClean="0">
                <a:solidFill>
                  <a:schemeClr val="tx1"/>
                </a:solidFill>
                <a:latin typeface="+mn-lt"/>
                <a:ea typeface="+mn-ea"/>
                <a:cs typeface="+mn-cs"/>
                <a:hlinkClick r:id="rId9"/>
              </a:rPr>
              <a:t>continental drift</a:t>
            </a:r>
            <a:r>
              <a:rPr lang="en-US" sz="800" b="0" i="0" kern="1200" dirty="0" smtClean="0">
                <a:solidFill>
                  <a:schemeClr val="tx1"/>
                </a:solidFill>
                <a:latin typeface="+mn-lt"/>
                <a:ea typeface="+mn-ea"/>
                <a:cs typeface="+mn-cs"/>
              </a:rPr>
              <a:t>, which simply stated that Earth’s continents were once joined together into the supercontinent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that lasted for most of geologic time. </a:t>
            </a:r>
            <a:r>
              <a:rPr lang="en-US" sz="800" b="0" i="0" u="none" strike="noStrike" kern="1200" dirty="0" smtClean="0">
                <a:solidFill>
                  <a:schemeClr val="tx1"/>
                </a:solidFill>
                <a:latin typeface="+mn-lt"/>
                <a:ea typeface="+mn-ea"/>
                <a:cs typeface="+mn-cs"/>
                <a:hlinkClick r:id="rId8"/>
              </a:rPr>
              <a:t>Plate tectonics</a:t>
            </a:r>
            <a:r>
              <a:rPr lang="en-US" sz="800" b="0" i="0" kern="1200" dirty="0" smtClean="0">
                <a:solidFill>
                  <a:schemeClr val="tx1"/>
                </a:solidFill>
                <a:latin typeface="+mn-lt"/>
                <a:ea typeface="+mn-ea"/>
                <a:cs typeface="+mn-cs"/>
              </a:rPr>
              <a:t> states that Earth’s outer shell, or </a:t>
            </a:r>
            <a:r>
              <a:rPr lang="en-US" sz="800" b="0" i="0" u="none" strike="noStrike" kern="1200" dirty="0" smtClean="0">
                <a:solidFill>
                  <a:schemeClr val="tx1"/>
                </a:solidFill>
                <a:latin typeface="+mn-lt"/>
                <a:ea typeface="+mn-ea"/>
                <a:cs typeface="+mn-cs"/>
                <a:hlinkClick r:id="rId10"/>
              </a:rPr>
              <a:t>lithosphere</a:t>
            </a:r>
            <a:r>
              <a:rPr lang="en-US" sz="800" b="0" i="0" kern="1200" dirty="0" smtClean="0">
                <a:solidFill>
                  <a:schemeClr val="tx1"/>
                </a:solidFill>
                <a:latin typeface="+mn-lt"/>
                <a:ea typeface="+mn-ea"/>
                <a:cs typeface="+mn-cs"/>
              </a:rPr>
              <a:t>, consists of large rigid plates that move apart </a:t>
            </a:r>
            <a:r>
              <a:rPr lang="en-US" sz="800" b="0" i="0" kern="1200" dirty="0" err="1" smtClean="0">
                <a:solidFill>
                  <a:schemeClr val="tx1"/>
                </a:solidFill>
                <a:latin typeface="+mn-lt"/>
                <a:ea typeface="+mn-ea"/>
                <a:cs typeface="+mn-cs"/>
              </a:rPr>
              <a:t>at</a:t>
            </a:r>
            <a:r>
              <a:rPr lang="en-US" sz="800" b="0" i="0" u="none" strike="noStrike" kern="1200" dirty="0" err="1" smtClean="0">
                <a:solidFill>
                  <a:schemeClr val="tx1"/>
                </a:solidFill>
                <a:latin typeface="+mn-lt"/>
                <a:ea typeface="+mn-ea"/>
                <a:cs typeface="+mn-cs"/>
                <a:hlinkClick r:id="rId11"/>
              </a:rPr>
              <a:t>oceanic</a:t>
            </a:r>
            <a:r>
              <a:rPr lang="en-US" sz="800" b="0" i="0" u="none" strike="noStrike" kern="1200" dirty="0" smtClean="0">
                <a:solidFill>
                  <a:schemeClr val="tx1"/>
                </a:solidFill>
                <a:latin typeface="+mn-lt"/>
                <a:ea typeface="+mn-ea"/>
                <a:cs typeface="+mn-cs"/>
                <a:hlinkClick r:id="rId11"/>
              </a:rPr>
              <a:t> ridges</a:t>
            </a:r>
            <a:r>
              <a:rPr lang="en-US" sz="800" b="0" i="0" kern="1200" dirty="0" smtClean="0">
                <a:solidFill>
                  <a:schemeClr val="tx1"/>
                </a:solidFill>
                <a:latin typeface="+mn-lt"/>
                <a:ea typeface="+mn-ea"/>
                <a:cs typeface="+mn-cs"/>
              </a:rPr>
              <a:t>, come together at </a:t>
            </a:r>
            <a:r>
              <a:rPr lang="en-US" sz="800" b="0" i="0" u="none" strike="noStrike" kern="1200" dirty="0" err="1" smtClean="0">
                <a:solidFill>
                  <a:schemeClr val="tx1"/>
                </a:solidFill>
                <a:latin typeface="+mn-lt"/>
                <a:ea typeface="+mn-ea"/>
                <a:cs typeface="+mn-cs"/>
                <a:hlinkClick r:id="rId12"/>
              </a:rPr>
              <a:t>subduction</a:t>
            </a:r>
            <a:r>
              <a:rPr lang="en-US" sz="800" b="0" i="0" u="none" strike="noStrike" kern="1200" dirty="0" smtClean="0">
                <a:solidFill>
                  <a:schemeClr val="tx1"/>
                </a:solidFill>
                <a:latin typeface="+mn-lt"/>
                <a:ea typeface="+mn-ea"/>
                <a:cs typeface="+mn-cs"/>
                <a:hlinkClick r:id="rId12"/>
              </a:rPr>
              <a:t> zones</a:t>
            </a:r>
            <a:r>
              <a:rPr lang="en-US" sz="800" b="0" i="0" kern="1200" dirty="0" smtClean="0">
                <a:solidFill>
                  <a:schemeClr val="tx1"/>
                </a:solidFill>
                <a:latin typeface="+mn-lt"/>
                <a:ea typeface="+mn-ea"/>
                <a:cs typeface="+mn-cs"/>
              </a:rPr>
              <a:t>, or slip past one another along </a:t>
            </a:r>
            <a:r>
              <a:rPr lang="en-US" sz="800" b="0" i="0" u="none" strike="noStrike" kern="1200" dirty="0" smtClean="0">
                <a:solidFill>
                  <a:schemeClr val="tx1"/>
                </a:solidFill>
                <a:latin typeface="+mn-lt"/>
                <a:ea typeface="+mn-ea"/>
                <a:cs typeface="+mn-cs"/>
                <a:hlinkClick r:id="rId13"/>
              </a:rPr>
              <a:t>fault lines</a:t>
            </a:r>
            <a:r>
              <a:rPr lang="en-US" sz="800" b="0" i="0" kern="1200" dirty="0" smtClean="0">
                <a:solidFill>
                  <a:schemeClr val="tx1"/>
                </a:solidFill>
                <a:latin typeface="+mn-lt"/>
                <a:ea typeface="+mn-ea"/>
                <a:cs typeface="+mn-cs"/>
              </a:rPr>
              <a:t>. The pattern of </a:t>
            </a:r>
            <a:r>
              <a:rPr lang="en-US" sz="800" b="0" i="0" u="none" strike="noStrike" kern="1200" dirty="0" smtClean="0">
                <a:solidFill>
                  <a:schemeClr val="tx1"/>
                </a:solidFill>
                <a:latin typeface="+mn-lt"/>
                <a:ea typeface="+mn-ea"/>
                <a:cs typeface="+mn-cs"/>
                <a:hlinkClick r:id="rId14"/>
              </a:rPr>
              <a:t>seafloor spreading</a:t>
            </a:r>
            <a:r>
              <a:rPr lang="en-US" sz="800" b="0" i="0" kern="1200" dirty="0" smtClean="0">
                <a:solidFill>
                  <a:schemeClr val="tx1"/>
                </a:solidFill>
                <a:latin typeface="+mn-lt"/>
                <a:ea typeface="+mn-ea"/>
                <a:cs typeface="+mn-cs"/>
              </a:rPr>
              <a:t> indicates that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did not break apart all at once but rather fragmented in distinct stages. Plate tectonics also postulates that the continents joined with one another and broke apart several times in Earth’s geologic history.</a:t>
            </a:r>
          </a:p>
          <a:p>
            <a:pPr fontAlgn="base"/>
            <a:r>
              <a:rPr lang="en-US" sz="800" b="0" i="0" kern="1200" dirty="0" smtClean="0">
                <a:solidFill>
                  <a:schemeClr val="tx1"/>
                </a:solidFill>
                <a:latin typeface="+mn-lt"/>
                <a:ea typeface="+mn-ea"/>
                <a:cs typeface="+mn-cs"/>
              </a:rPr>
              <a:t>The first oceans formed from the breakup, some 180 million years ago, were the central </a:t>
            </a:r>
            <a:r>
              <a:rPr lang="en-US" sz="800" b="0" i="0" u="none" strike="noStrike" kern="1200" dirty="0" smtClean="0">
                <a:solidFill>
                  <a:schemeClr val="tx1"/>
                </a:solidFill>
                <a:latin typeface="+mn-lt"/>
                <a:ea typeface="+mn-ea"/>
                <a:cs typeface="+mn-cs"/>
                <a:hlinkClick r:id="rId6"/>
              </a:rPr>
              <a:t>Atlantic </a:t>
            </a:r>
            <a:r>
              <a:rPr lang="en-US" sz="800" b="0" i="0" u="none" strike="noStrike" kern="1200" dirty="0" err="1" smtClean="0">
                <a:solidFill>
                  <a:schemeClr val="tx1"/>
                </a:solidFill>
                <a:latin typeface="+mn-lt"/>
                <a:ea typeface="+mn-ea"/>
                <a:cs typeface="+mn-cs"/>
                <a:hlinkClick r:id="rId6"/>
              </a:rPr>
              <a:t>Ocean</a:t>
            </a:r>
            <a:r>
              <a:rPr lang="en-US" sz="800" b="0" i="0" kern="1200" dirty="0" err="1" smtClean="0">
                <a:solidFill>
                  <a:schemeClr val="tx1"/>
                </a:solidFill>
                <a:latin typeface="+mn-lt"/>
                <a:ea typeface="+mn-ea"/>
                <a:cs typeface="+mn-cs"/>
              </a:rPr>
              <a:t>between</a:t>
            </a:r>
            <a:r>
              <a:rPr lang="en-US" sz="800" b="0" i="0" kern="1200" dirty="0" smtClean="0">
                <a:solidFill>
                  <a:schemeClr val="tx1"/>
                </a:solidFill>
                <a:latin typeface="+mn-lt"/>
                <a:ea typeface="+mn-ea"/>
                <a:cs typeface="+mn-cs"/>
              </a:rPr>
              <a:t> northwestern Africa and </a:t>
            </a:r>
            <a:r>
              <a:rPr lang="en-US" sz="800" b="0" i="0" u="none" strike="noStrike" kern="1200" dirty="0" smtClean="0">
                <a:solidFill>
                  <a:schemeClr val="tx1"/>
                </a:solidFill>
                <a:latin typeface="+mn-lt"/>
                <a:ea typeface="+mn-ea"/>
                <a:cs typeface="+mn-cs"/>
                <a:hlinkClick r:id="rId15"/>
              </a:rPr>
              <a:t>North America</a:t>
            </a:r>
            <a:r>
              <a:rPr lang="en-US" sz="800" b="0" i="0" kern="1200" dirty="0" smtClean="0">
                <a:solidFill>
                  <a:schemeClr val="tx1"/>
                </a:solidFill>
                <a:latin typeface="+mn-lt"/>
                <a:ea typeface="+mn-ea"/>
                <a:cs typeface="+mn-cs"/>
              </a:rPr>
              <a:t> and the southwestern </a:t>
            </a:r>
            <a:r>
              <a:rPr lang="en-US" sz="800" b="0" i="0" u="none" strike="noStrike" kern="1200" dirty="0" smtClean="0">
                <a:solidFill>
                  <a:schemeClr val="tx1"/>
                </a:solidFill>
                <a:latin typeface="+mn-lt"/>
                <a:ea typeface="+mn-ea"/>
                <a:cs typeface="+mn-cs"/>
                <a:hlinkClick r:id="rId7"/>
              </a:rPr>
              <a:t>Indian Ocean</a:t>
            </a:r>
            <a:r>
              <a:rPr lang="en-US" sz="800" b="0" i="0" kern="1200" dirty="0" smtClean="0">
                <a:solidFill>
                  <a:schemeClr val="tx1"/>
                </a:solidFill>
                <a:latin typeface="+mn-lt"/>
                <a:ea typeface="+mn-ea"/>
                <a:cs typeface="+mn-cs"/>
              </a:rPr>
              <a:t> between Africa and </a:t>
            </a:r>
            <a:r>
              <a:rPr lang="en-US" sz="800" b="0" i="0" u="none" strike="noStrike" kern="1200" dirty="0" smtClean="0">
                <a:solidFill>
                  <a:schemeClr val="tx1"/>
                </a:solidFill>
                <a:latin typeface="+mn-lt"/>
                <a:ea typeface="+mn-ea"/>
                <a:cs typeface="+mn-cs"/>
                <a:hlinkClick r:id="rId16"/>
              </a:rPr>
              <a:t>Antarctica</a:t>
            </a:r>
            <a:r>
              <a:rPr lang="en-US" sz="800" b="0" i="0" kern="1200" dirty="0" smtClean="0">
                <a:solidFill>
                  <a:schemeClr val="tx1"/>
                </a:solidFill>
                <a:latin typeface="+mn-lt"/>
                <a:ea typeface="+mn-ea"/>
                <a:cs typeface="+mn-cs"/>
              </a:rPr>
              <a:t>. The South Atlantic Ocean opened about 140 million years ago as Africa separated </a:t>
            </a:r>
            <a:r>
              <a:rPr lang="en-US" sz="800" b="0" i="0" kern="1200" dirty="0" err="1" smtClean="0">
                <a:solidFill>
                  <a:schemeClr val="tx1"/>
                </a:solidFill>
                <a:latin typeface="+mn-lt"/>
                <a:ea typeface="+mn-ea"/>
                <a:cs typeface="+mn-cs"/>
              </a:rPr>
              <a:t>from</a:t>
            </a:r>
            <a:r>
              <a:rPr lang="en-US" sz="800" b="0" i="0" u="none" strike="noStrike" kern="1200" dirty="0" err="1" smtClean="0">
                <a:solidFill>
                  <a:schemeClr val="tx1"/>
                </a:solidFill>
                <a:latin typeface="+mn-lt"/>
                <a:ea typeface="+mn-ea"/>
                <a:cs typeface="+mn-cs"/>
                <a:hlinkClick r:id="rId17"/>
              </a:rPr>
              <a:t>South</a:t>
            </a:r>
            <a:r>
              <a:rPr lang="en-US" sz="800" b="0" i="0" u="none" strike="noStrike" kern="1200" dirty="0" smtClean="0">
                <a:solidFill>
                  <a:schemeClr val="tx1"/>
                </a:solidFill>
                <a:latin typeface="+mn-lt"/>
                <a:ea typeface="+mn-ea"/>
                <a:cs typeface="+mn-cs"/>
                <a:hlinkClick r:id="rId17"/>
              </a:rPr>
              <a:t> America</a:t>
            </a:r>
            <a:r>
              <a:rPr lang="en-US" sz="800" b="0" i="0" kern="1200" dirty="0" smtClean="0">
                <a:solidFill>
                  <a:schemeClr val="tx1"/>
                </a:solidFill>
                <a:latin typeface="+mn-lt"/>
                <a:ea typeface="+mn-ea"/>
                <a:cs typeface="+mn-cs"/>
              </a:rPr>
              <a:t>. About the same time, </a:t>
            </a:r>
            <a:r>
              <a:rPr lang="en-US" sz="800" b="0" i="0" u="none" strike="noStrike" kern="1200" dirty="0" smtClean="0">
                <a:solidFill>
                  <a:schemeClr val="tx1"/>
                </a:solidFill>
                <a:latin typeface="+mn-lt"/>
                <a:ea typeface="+mn-ea"/>
                <a:cs typeface="+mn-cs"/>
                <a:hlinkClick r:id="rId18"/>
              </a:rPr>
              <a:t>India</a:t>
            </a:r>
            <a:r>
              <a:rPr lang="en-US" sz="800" b="0" i="0" kern="1200" dirty="0" smtClean="0">
                <a:solidFill>
                  <a:schemeClr val="tx1"/>
                </a:solidFill>
                <a:latin typeface="+mn-lt"/>
                <a:ea typeface="+mn-ea"/>
                <a:cs typeface="+mn-cs"/>
              </a:rPr>
              <a:t> separated from Antarctica and </a:t>
            </a:r>
            <a:r>
              <a:rPr lang="en-US" sz="800" b="0" i="0" u="none" strike="noStrike" kern="1200" dirty="0" smtClean="0">
                <a:solidFill>
                  <a:schemeClr val="tx1"/>
                </a:solidFill>
                <a:latin typeface="+mn-lt"/>
                <a:ea typeface="+mn-ea"/>
                <a:cs typeface="+mn-cs"/>
                <a:hlinkClick r:id="rId19"/>
              </a:rPr>
              <a:t>Australia</a:t>
            </a:r>
            <a:r>
              <a:rPr lang="en-US" sz="800" b="0" i="0" kern="1200" dirty="0" smtClean="0">
                <a:solidFill>
                  <a:schemeClr val="tx1"/>
                </a:solidFill>
                <a:latin typeface="+mn-lt"/>
                <a:ea typeface="+mn-ea"/>
                <a:cs typeface="+mn-cs"/>
              </a:rPr>
              <a:t>, forming the central Indian Ocean. Finally, about 80 million years ago, North America separated from </a:t>
            </a:r>
            <a:r>
              <a:rPr lang="en-US" sz="800" b="0" i="0" u="none" strike="noStrike" kern="1200" dirty="0" smtClean="0">
                <a:solidFill>
                  <a:schemeClr val="tx1"/>
                </a:solidFill>
                <a:latin typeface="+mn-lt"/>
                <a:ea typeface="+mn-ea"/>
                <a:cs typeface="+mn-cs"/>
                <a:hlinkClick r:id="rId20"/>
              </a:rPr>
              <a:t>Europe</a:t>
            </a:r>
            <a:r>
              <a:rPr lang="en-US" sz="800" b="0" i="0" kern="1200" dirty="0" smtClean="0">
                <a:solidFill>
                  <a:schemeClr val="tx1"/>
                </a:solidFill>
                <a:latin typeface="+mn-lt"/>
                <a:ea typeface="+mn-ea"/>
                <a:cs typeface="+mn-cs"/>
              </a:rPr>
              <a:t>, Australia began to rift away from Antarctica, and India broke away from </a:t>
            </a:r>
            <a:r>
              <a:rPr lang="en-US" sz="800" b="0" i="0" u="none" strike="noStrike" kern="1200" dirty="0" smtClean="0">
                <a:solidFill>
                  <a:schemeClr val="tx1"/>
                </a:solidFill>
                <a:latin typeface="+mn-lt"/>
                <a:ea typeface="+mn-ea"/>
                <a:cs typeface="+mn-cs"/>
                <a:hlinkClick r:id="rId21"/>
              </a:rPr>
              <a:t>Madagascar</a:t>
            </a:r>
            <a:r>
              <a:rPr lang="en-US" sz="800" b="0" i="0" kern="1200" dirty="0" smtClean="0">
                <a:solidFill>
                  <a:schemeClr val="tx1"/>
                </a:solidFill>
                <a:latin typeface="+mn-lt"/>
                <a:ea typeface="+mn-ea"/>
                <a:cs typeface="+mn-cs"/>
              </a:rPr>
              <a:t>. India eventually collided with Eurasia approximately 50 million years ago, forming the </a:t>
            </a:r>
            <a:r>
              <a:rPr lang="en-US" sz="800" b="0" i="0" u="none" strike="noStrike" kern="1200" dirty="0" smtClean="0">
                <a:solidFill>
                  <a:schemeClr val="tx1"/>
                </a:solidFill>
                <a:latin typeface="+mn-lt"/>
                <a:ea typeface="+mn-ea"/>
                <a:cs typeface="+mn-cs"/>
                <a:hlinkClick r:id="rId22"/>
              </a:rPr>
              <a:t>Himalayas</a:t>
            </a:r>
            <a:r>
              <a:rPr lang="en-US" sz="800" b="0" i="0" kern="1200" dirty="0" smtClean="0">
                <a:solidFill>
                  <a:schemeClr val="tx1"/>
                </a:solidFill>
                <a:latin typeface="+mn-lt"/>
                <a:ea typeface="+mn-ea"/>
                <a:cs typeface="+mn-cs"/>
              </a:rPr>
              <a:t>.</a:t>
            </a:r>
          </a:p>
          <a:p>
            <a:pPr fontAlgn="base"/>
            <a:r>
              <a:rPr lang="en-US" sz="800" b="0" i="0" kern="1200" dirty="0" smtClean="0">
                <a:solidFill>
                  <a:schemeClr val="tx1"/>
                </a:solidFill>
                <a:latin typeface="+mn-lt"/>
                <a:ea typeface="+mn-ea"/>
                <a:cs typeface="+mn-cs"/>
              </a:rPr>
              <a:t>During Earth’s long history, there probably have been several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-like supercontinents. The oldest of those supercontinents is called </a:t>
            </a:r>
            <a:r>
              <a:rPr lang="en-US" sz="800" b="0" i="0" kern="1200" dirty="0" err="1" smtClean="0">
                <a:solidFill>
                  <a:schemeClr val="tx1"/>
                </a:solidFill>
                <a:latin typeface="+mn-lt"/>
                <a:ea typeface="+mn-ea"/>
                <a:cs typeface="+mn-cs"/>
              </a:rPr>
              <a:t>Rodinia</a:t>
            </a:r>
            <a:r>
              <a:rPr lang="en-US" sz="800" b="0" i="0" kern="1200" dirty="0" smtClean="0">
                <a:solidFill>
                  <a:schemeClr val="tx1"/>
                </a:solidFill>
                <a:latin typeface="+mn-lt"/>
                <a:ea typeface="+mn-ea"/>
                <a:cs typeface="+mn-cs"/>
              </a:rPr>
              <a:t> and was formed during </a:t>
            </a:r>
            <a:r>
              <a:rPr lang="en-US" sz="800" b="0" i="0" u="none" strike="noStrike" kern="1200" dirty="0" smtClean="0">
                <a:solidFill>
                  <a:schemeClr val="tx1"/>
                </a:solidFill>
                <a:latin typeface="+mn-lt"/>
                <a:ea typeface="+mn-ea"/>
                <a:cs typeface="+mn-cs"/>
                <a:hlinkClick r:id="rId23"/>
              </a:rPr>
              <a:t>Precambrian</a:t>
            </a:r>
            <a:r>
              <a:rPr lang="en-US" sz="800" b="0" i="0" kern="1200" dirty="0" smtClean="0">
                <a:solidFill>
                  <a:schemeClr val="tx1"/>
                </a:solidFill>
                <a:latin typeface="+mn-lt"/>
                <a:ea typeface="+mn-ea"/>
                <a:cs typeface="+mn-cs"/>
              </a:rPr>
              <a:t> time some one billion years ago. Another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-like supercontinent, </a:t>
            </a:r>
            <a:r>
              <a:rPr lang="en-US" sz="800" b="0" i="0" kern="1200" dirty="0" err="1" smtClean="0">
                <a:solidFill>
                  <a:schemeClr val="tx1"/>
                </a:solidFill>
                <a:latin typeface="+mn-lt"/>
                <a:ea typeface="+mn-ea"/>
                <a:cs typeface="+mn-cs"/>
              </a:rPr>
              <a:t>Pannotia</a:t>
            </a:r>
            <a:r>
              <a:rPr lang="en-US" sz="800" b="0" i="0" kern="1200" dirty="0" smtClean="0">
                <a:solidFill>
                  <a:schemeClr val="tx1"/>
                </a:solidFill>
                <a:latin typeface="+mn-lt"/>
                <a:ea typeface="+mn-ea"/>
                <a:cs typeface="+mn-cs"/>
              </a:rPr>
              <a:t>, was assembled 600 million years ago, at the end of the Precambrian. Present-day plate motions are bringing the continents together once again. Africa has begun to collide with southern Europe, and the Australian Plate is now colliding </a:t>
            </a:r>
            <a:r>
              <a:rPr lang="en-US" sz="800" b="0" i="0" kern="1200" dirty="0" err="1" smtClean="0">
                <a:solidFill>
                  <a:schemeClr val="tx1"/>
                </a:solidFill>
                <a:latin typeface="+mn-lt"/>
                <a:ea typeface="+mn-ea"/>
                <a:cs typeface="+mn-cs"/>
              </a:rPr>
              <a:t>with</a:t>
            </a:r>
            <a:r>
              <a:rPr lang="en-US" sz="800" b="0" i="0" u="none" strike="noStrike" kern="1200" dirty="0" err="1" smtClean="0">
                <a:solidFill>
                  <a:schemeClr val="tx1"/>
                </a:solidFill>
                <a:latin typeface="+mn-lt"/>
                <a:ea typeface="+mn-ea"/>
                <a:cs typeface="+mn-cs"/>
                <a:hlinkClick r:id="rId24"/>
              </a:rPr>
              <a:t>Southeast</a:t>
            </a:r>
            <a:r>
              <a:rPr lang="en-US" sz="800" b="0" i="0" u="none" strike="noStrike" kern="1200" dirty="0" smtClean="0">
                <a:solidFill>
                  <a:schemeClr val="tx1"/>
                </a:solidFill>
                <a:latin typeface="+mn-lt"/>
                <a:ea typeface="+mn-ea"/>
                <a:cs typeface="+mn-cs"/>
                <a:hlinkClick r:id="rId24"/>
              </a:rPr>
              <a:t> Asia</a:t>
            </a:r>
            <a:r>
              <a:rPr lang="en-US" sz="800" b="0" i="0" kern="1200" dirty="0" smtClean="0">
                <a:solidFill>
                  <a:schemeClr val="tx1"/>
                </a:solidFill>
                <a:latin typeface="+mn-lt"/>
                <a:ea typeface="+mn-ea"/>
                <a:cs typeface="+mn-cs"/>
              </a:rPr>
              <a:t>. Within the next 250 million years, Africa and the </a:t>
            </a:r>
            <a:r>
              <a:rPr lang="en-US" sz="800" b="0" i="0" u="none" strike="noStrike" kern="1200" dirty="0" smtClean="0">
                <a:solidFill>
                  <a:schemeClr val="tx1"/>
                </a:solidFill>
                <a:latin typeface="+mn-lt"/>
                <a:ea typeface="+mn-ea"/>
                <a:cs typeface="+mn-cs"/>
                <a:hlinkClick r:id="rId25"/>
              </a:rPr>
              <a:t>Americas</a:t>
            </a:r>
            <a:r>
              <a:rPr lang="en-US" sz="800" b="0" i="0" kern="1200" dirty="0" smtClean="0">
                <a:solidFill>
                  <a:schemeClr val="tx1"/>
                </a:solidFill>
                <a:latin typeface="+mn-lt"/>
                <a:ea typeface="+mn-ea"/>
                <a:cs typeface="+mn-cs"/>
              </a:rPr>
              <a:t> will merge with Eurasia to form a supercontinent that approaches </a:t>
            </a:r>
            <a:r>
              <a:rPr lang="en-US" sz="800" b="0" i="0" kern="1200" dirty="0" err="1" smtClean="0">
                <a:solidFill>
                  <a:schemeClr val="tx1"/>
                </a:solidFill>
                <a:latin typeface="+mn-lt"/>
                <a:ea typeface="+mn-ea"/>
                <a:cs typeface="+mn-cs"/>
              </a:rPr>
              <a:t>Pangean</a:t>
            </a:r>
            <a:r>
              <a:rPr lang="en-US" sz="800" b="0" i="0" kern="1200" dirty="0" smtClean="0">
                <a:solidFill>
                  <a:schemeClr val="tx1"/>
                </a:solidFill>
                <a:latin typeface="+mn-lt"/>
                <a:ea typeface="+mn-ea"/>
                <a:cs typeface="+mn-cs"/>
              </a:rPr>
              <a:t> proportions. </a:t>
            </a:r>
          </a:p>
          <a:p>
            <a:endParaRPr lang="en-US" sz="1200" b="0" i="0" kern="1200" dirty="0" smtClean="0">
              <a:solidFill>
                <a:schemeClr val="tx1"/>
              </a:solidFill>
              <a:latin typeface="+mn-lt"/>
              <a:ea typeface="+mn-ea"/>
              <a:cs typeface="+mn-cs"/>
            </a:endParaRPr>
          </a:p>
          <a:p>
            <a:pPr fontAlgn="base"/>
            <a:endParaRPr lang="en-US" sz="800" b="0" i="0" kern="1200" dirty="0" smtClean="0">
              <a:solidFill>
                <a:schemeClr val="tx1"/>
              </a:solidFill>
              <a:latin typeface="+mn-lt"/>
              <a:ea typeface="+mn-ea"/>
              <a:cs typeface="+mn-cs"/>
            </a:endParaRPr>
          </a:p>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38</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39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41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43</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http://science.nasa.gov/science-news/science-at-nasa/2013/08jan_sunclimate/</a:t>
            </a:r>
          </a:p>
          <a:p>
            <a:pPr fontAlgn="base"/>
            <a:r>
              <a:rPr lang="en-US" sz="1200" b="0" i="0" kern="1200" dirty="0" smtClean="0">
                <a:solidFill>
                  <a:schemeClr val="tx1"/>
                </a:solidFill>
                <a:latin typeface="+mn-lt"/>
                <a:ea typeface="+mn-ea"/>
                <a:cs typeface="+mn-cs"/>
              </a:rPr>
              <a:t>the luminosity of our own sun varies </a:t>
            </a:r>
            <a:r>
              <a:rPr lang="en-US" sz="1200" b="1" i="0" kern="1200" dirty="0" smtClean="0">
                <a:solidFill>
                  <a:schemeClr val="tx1"/>
                </a:solidFill>
                <a:latin typeface="+mn-lt"/>
                <a:ea typeface="+mn-ea"/>
                <a:cs typeface="+mn-cs"/>
              </a:rPr>
              <a:t>0.1% over the course of the 11-year solar cycle</a:t>
            </a:r>
            <a:r>
              <a:rPr lang="en-US" sz="1200" b="0" i="0" kern="1200" dirty="0" smtClean="0">
                <a:solidFill>
                  <a:schemeClr val="tx1"/>
                </a:solidFill>
                <a:latin typeface="+mn-lt"/>
                <a:ea typeface="+mn-ea"/>
                <a:cs typeface="+mn-cs"/>
              </a:rPr>
              <a:t>. </a:t>
            </a:r>
          </a:p>
          <a:p>
            <a:pPr fontAlgn="base"/>
            <a:r>
              <a:rPr lang="en-US" sz="1200" b="0" i="0" kern="1200" dirty="0" smtClean="0">
                <a:solidFill>
                  <a:schemeClr val="tx1"/>
                </a:solidFill>
                <a:latin typeface="+mn-lt"/>
                <a:ea typeface="+mn-ea"/>
                <a:cs typeface="+mn-cs"/>
              </a:rPr>
              <a:t>There is</a:t>
            </a:r>
            <a:r>
              <a:rPr lang="en-US" sz="1200" b="0" i="0" kern="1200" baseline="0" dirty="0" smtClean="0">
                <a:solidFill>
                  <a:schemeClr val="tx1"/>
                </a:solidFill>
                <a:latin typeface="+mn-lt"/>
                <a:ea typeface="+mn-ea"/>
                <a:cs typeface="+mn-cs"/>
              </a:rPr>
              <a:t> a </a:t>
            </a:r>
            <a:r>
              <a:rPr lang="en-US" sz="1200" b="0" i="0" kern="1200" dirty="0" smtClean="0">
                <a:solidFill>
                  <a:schemeClr val="tx1"/>
                </a:solidFill>
                <a:latin typeface="+mn-lt"/>
                <a:ea typeface="+mn-ea"/>
                <a:cs typeface="+mn-cs"/>
              </a:rPr>
              <a:t>realization among researchers that even these apparently tiny variations can have a significant effect on terrestrial climate.</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46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http://modernsurvivalblog.com/volcano/kirishima-volcano-violently-erupts-in-japan/</a:t>
            </a:r>
          </a:p>
          <a:p>
            <a:r>
              <a:rPr lang="en-US" dirty="0" smtClean="0"/>
              <a:t>http://www.alexsack.com/2014/10/22/clouds/</a:t>
            </a:r>
          </a:p>
          <a:p>
            <a:r>
              <a:rPr lang="en-US" dirty="0" smtClean="0"/>
              <a:t>http://www.drookitagain.co.uk/coppermine/displayimage.php?pid=3258</a:t>
            </a:r>
          </a:p>
          <a:p>
            <a:r>
              <a:rPr lang="en-US" dirty="0" smtClean="0"/>
              <a:t>https://static.pexels.com/photos/6644/sea-water-ocean-waves.jpg</a:t>
            </a:r>
          </a:p>
          <a:p>
            <a:r>
              <a:rPr lang="en-US" dirty="0" smtClean="0"/>
              <a:t>http://cdn.phys.org/newman/gfx/news/hires/2013/policiesusin.jpg</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56</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http://modernsurvivalblog.com/volcano/kirishima-volcano-violently-erupts-in-japan/</a:t>
            </a:r>
          </a:p>
          <a:p>
            <a:r>
              <a:rPr lang="en-US" dirty="0" smtClean="0"/>
              <a:t>http://www.alexsack.com/2014/10/22/clouds/</a:t>
            </a:r>
          </a:p>
          <a:p>
            <a:r>
              <a:rPr lang="en-US" dirty="0" smtClean="0"/>
              <a:t>http://www.drookitagain.co.uk/coppermine/displayimage.php?pid=3258</a:t>
            </a:r>
          </a:p>
          <a:p>
            <a:r>
              <a:rPr lang="en-US" dirty="0" smtClean="0"/>
              <a:t>https://static.pexels.com/photos/6644/sea-water-ocean-waves.jpg</a:t>
            </a:r>
          </a:p>
          <a:p>
            <a:r>
              <a:rPr lang="en-US" dirty="0" smtClean="0"/>
              <a:t>http://cdn.phys.org/newman/gfx/news/hires/2013/policiesusin.jpg</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57</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59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60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69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70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https://www2.ucar.edu/climate/faq/what-average-global-temperature-now</a:t>
            </a:r>
          </a:p>
          <a:p>
            <a:r>
              <a:rPr lang="en-US" sz="1200" b="0" i="0" kern="1200" dirty="0" smtClean="0">
                <a:solidFill>
                  <a:schemeClr val="tx1"/>
                </a:solidFill>
                <a:latin typeface="+mn-lt"/>
                <a:ea typeface="+mn-ea"/>
                <a:cs typeface="+mn-cs"/>
              </a:rPr>
              <a:t>Climatologists prefer to combine short-term weather records into long-term periods (typically 30 years) when they analyze climate, including global averages. Between 1961 and 1990, the annual average temperature for the globe was around 57.2°F (14.0°C), according to the World Meteorological Organization.</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71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Scale on ‘last</a:t>
            </a:r>
            <a:r>
              <a:rPr lang="en-US" baseline="0" dirty="0" smtClean="0"/>
              <a:t> 4 glacial pulses’ graph:  x-axis – YBP, y-axis – atmospheric CO2 (parts/million)</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73</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https://www.nps.gov/features/romo/feat0001/BasicsIceAges.swf</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76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https://www.nps.gov/features/romo/feat0001/BasicsIceAges.swf</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77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https://www.nps.gov/features/romo/feat0001/BasicsIceAges.swf</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78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B7F6A-1ABB-4369-8DF3-656B1B12D622}" type="slidenum">
              <a:rPr lang="en-US" smtClean="0"/>
              <a:pPr fontAlgn="base">
                <a:spcBef>
                  <a:spcPct val="0"/>
                </a:spcBef>
                <a:spcAft>
                  <a:spcPct val="0"/>
                </a:spcAft>
                <a:defRPr/>
              </a:pPr>
              <a:t>80</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4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6BAD69-1FED-45B4-A760-46BE2B2C3ACF}" type="slidenum">
              <a:rPr lang="en-US" smtClean="0"/>
              <a:pPr fontAlgn="base">
                <a:spcBef>
                  <a:spcPct val="0"/>
                </a:spcBef>
                <a:spcAft>
                  <a:spcPct val="0"/>
                </a:spcAft>
                <a:defRPr/>
              </a:pPr>
              <a:t>81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4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6BAD69-1FED-45B4-A760-46BE2B2C3ACF}"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http://www2.nau.edu/rcb7/namQ.jpg</a:t>
            </a:r>
            <a:endParaRPr lang="en-US" dirty="0" smtClean="0"/>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99</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http://www2.nau.edu/rcb7/namQ.jpg</a:t>
            </a:r>
            <a:endParaRPr lang="en-US" dirty="0" smtClean="0"/>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100</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112</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http://www.ancient-origins.net/news-evolution-human-origins/new-dna-tests-ancient-denisovan-people-shows-them-occupying-altai-cave-020532</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120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smtClean="0">
                <a:hlinkClick r:id="rId3"/>
              </a:rPr>
              <a:t>http://www.ancient-origins.net/news-evolution-human-origins/new-dna-tests-ancient-denisovan-people-shows-them-occupying-altai-cave-020532</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smtClean="0"/>
          </a:p>
          <a:p>
            <a:r>
              <a:rPr lang="en-US" sz="1000" dirty="0" smtClean="0">
                <a:hlinkClick r:id="rId4"/>
              </a:rPr>
              <a:t>http://www.livescience.com/22836-genome-extinct-humans-denisovans.html</a:t>
            </a:r>
            <a:endParaRPr lang="en-US" sz="1000" dirty="0" smtClean="0"/>
          </a:p>
          <a:p>
            <a:r>
              <a:rPr lang="en-US" sz="1000" dirty="0" smtClean="0"/>
              <a:t>Scientists have just completed sequencing the entire genome of a species of archaic humans called </a:t>
            </a:r>
            <a:r>
              <a:rPr lang="en-US" sz="1000" dirty="0" err="1" smtClean="0"/>
              <a:t>Denisovans</a:t>
            </a:r>
            <a:r>
              <a:rPr lang="en-US" sz="1000" dirty="0" smtClean="0"/>
              <a:t>. The fossils, which consist of a finger bone and two molars, from this extinct lineage were discovered in </a:t>
            </a:r>
            <a:r>
              <a:rPr lang="en-US" sz="1000" dirty="0" err="1" smtClean="0"/>
              <a:t>Denisova</a:t>
            </a:r>
            <a:r>
              <a:rPr lang="en-US" sz="1000" dirty="0" smtClean="0"/>
              <a:t> Cave in southern Siberia in 2008. Scientists don't know the precise age of the material found, though they estimate it ranges anywhere from 30,000 to 80,000 years of age. Shown here, a distal molar of a </a:t>
            </a:r>
            <a:r>
              <a:rPr lang="en-US" sz="1000" dirty="0" err="1" smtClean="0"/>
              <a:t>Denisovan</a:t>
            </a:r>
            <a:r>
              <a:rPr lang="en-US" sz="1000" dirty="0" smtClean="0"/>
              <a:t>.</a:t>
            </a:r>
            <a:br>
              <a:rPr lang="en-US" sz="1000" dirty="0" smtClean="0"/>
            </a:br>
            <a:r>
              <a:rPr lang="en-US" sz="1000" dirty="0" smtClean="0"/>
              <a:t>Credit: Max Planck Institute for Evolutionary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121</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smtClean="0">
                <a:hlinkClick r:id="rId3"/>
              </a:rPr>
              <a:t>http://www.ancient-origins.net/news-evolution-human-origins/new-dna-tests-ancient-denisovan-people-shows-them-occupying-altai-cave-020532</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r>
              <a:rPr lang="en-US" sz="1000" dirty="0" smtClean="0">
                <a:hlinkClick r:id="rId4"/>
              </a:rPr>
              <a:t>http://www.livescience.com/22836-genome-extinct-humans-denisovans.html</a:t>
            </a:r>
            <a:endParaRPr lang="en-US" sz="1000" dirty="0" smtClean="0"/>
          </a:p>
          <a:p>
            <a:r>
              <a:rPr lang="en-US" sz="1000" dirty="0" smtClean="0"/>
              <a:t>Scientists have just completed sequencing the entire genome of a species of archaic humans called </a:t>
            </a:r>
            <a:r>
              <a:rPr lang="en-US" sz="1000" dirty="0" err="1" smtClean="0"/>
              <a:t>Denisovans</a:t>
            </a:r>
            <a:r>
              <a:rPr lang="en-US" sz="1000" dirty="0" smtClean="0"/>
              <a:t>. The fossils, which consist of a finger bone and two molars, from this extinct lineage were discovered in </a:t>
            </a:r>
            <a:r>
              <a:rPr lang="en-US" sz="1000" dirty="0" err="1" smtClean="0"/>
              <a:t>Denisova</a:t>
            </a:r>
            <a:r>
              <a:rPr lang="en-US" sz="1000" dirty="0" smtClean="0"/>
              <a:t> Cave in southern Siberia in 2008. Scientists don't know the precise age of the material found, though they estimate it ranges anywhere from 30,000 to 80,000 years of age. Shown here, a distal molar of a </a:t>
            </a:r>
            <a:r>
              <a:rPr lang="en-US" sz="1000" dirty="0" err="1" smtClean="0"/>
              <a:t>Denisovan</a:t>
            </a:r>
            <a:r>
              <a:rPr lang="en-US" sz="1000" dirty="0" smtClean="0"/>
              <a:t>.</a:t>
            </a:r>
            <a:br>
              <a:rPr lang="en-US" sz="1000" dirty="0" smtClean="0"/>
            </a:br>
            <a:r>
              <a:rPr lang="en-US" sz="1000" dirty="0" smtClean="0"/>
              <a:t>Credit: Max Planck Institute for Evolutionary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a:defRPr/>
            </a:pPr>
            <a:r>
              <a:rPr lang="en-US" sz="1000" dirty="0" smtClean="0">
                <a:hlinkClick r:id="rId5"/>
              </a:rPr>
              <a:t>http://news.berkeley.edu/2013/12/18/neanderthal-genome-shows-evidence-of-early-human-interbreeding-inbreeding/</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mn-lt"/>
                <a:ea typeface="+mn-ea"/>
                <a:cs typeface="+mn-cs"/>
              </a:rPr>
              <a:t>the toe bone (Neanderthal woman) DNA extracted from the bone was used to produce the most complete sequence so far of the genome of this group of early humans.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rtl="0" eaLnBrk="1" latinLnBrk="0" hangingPunct="1"/>
            <a:r>
              <a:rPr lang="en-US" sz="1200" b="0" kern="1200" dirty="0" smtClean="0">
                <a:solidFill>
                  <a:srgbClr val="002060"/>
                </a:solidFill>
                <a:latin typeface="+mn-lt"/>
                <a:ea typeface="+mn-ea"/>
                <a:cs typeface="+mn-cs"/>
              </a:rPr>
              <a:t>https://dnaexplained.files.wordpress.com/2013/12/neanderthal-12-22-2013-cropped.png</a:t>
            </a: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Toe phalanx, total length 26mm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122</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mn-lt"/>
                <a:ea typeface="+mn-ea"/>
                <a:cs typeface="+mn-cs"/>
              </a:rPr>
              <a:t>Pronounce in Swedish:  </a:t>
            </a:r>
            <a:r>
              <a:rPr lang="en-US" sz="1000" b="0" kern="1200" dirty="0" err="1" smtClean="0">
                <a:solidFill>
                  <a:schemeClr val="tx1"/>
                </a:solidFill>
                <a:latin typeface="+mn-lt"/>
                <a:ea typeface="+mn-ea"/>
                <a:cs typeface="+mn-cs"/>
              </a:rPr>
              <a:t>svan-ti</a:t>
            </a:r>
            <a:r>
              <a:rPr lang="en-US" sz="1000" b="0" kern="1200" baseline="0" dirty="0" smtClean="0">
                <a:solidFill>
                  <a:schemeClr val="tx1"/>
                </a:solidFill>
                <a:latin typeface="+mn-lt"/>
                <a:ea typeface="+mn-ea"/>
                <a:cs typeface="+mn-cs"/>
              </a:rPr>
              <a:t> pay-</a:t>
            </a:r>
            <a:r>
              <a:rPr lang="en-US" sz="1000" b="0" kern="1200" baseline="0" dirty="0" err="1" smtClean="0">
                <a:solidFill>
                  <a:schemeClr val="tx1"/>
                </a:solidFill>
                <a:latin typeface="+mn-lt"/>
                <a:ea typeface="+mn-ea"/>
                <a:cs typeface="+mn-cs"/>
              </a:rPr>
              <a:t>ba</a:t>
            </a:r>
            <a:endParaRPr lang="en-US" sz="10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123</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smtClean="0">
                <a:hlinkClick r:id="rId3"/>
              </a:rPr>
              <a:t>http://www.ancient-origins.net/news-evolution-human-origins/new-dna-tests-ancient-denisovan-people-shows-them-occupying-altai-cave-020532</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r>
              <a:rPr lang="en-US" sz="1000" dirty="0" smtClean="0">
                <a:hlinkClick r:id="rId4"/>
              </a:rPr>
              <a:t>http://www.livescience.com/22836-genome-extinct-humans-denisovans.html</a:t>
            </a:r>
            <a:endParaRPr lang="en-US" sz="1000" dirty="0" smtClean="0"/>
          </a:p>
          <a:p>
            <a:r>
              <a:rPr lang="en-US" sz="1000" dirty="0" smtClean="0"/>
              <a:t>Scientists have just completed sequencing the entire genome of a species of archaic humans called </a:t>
            </a:r>
            <a:r>
              <a:rPr lang="en-US" sz="1000" dirty="0" err="1" smtClean="0"/>
              <a:t>Denisovans</a:t>
            </a:r>
            <a:r>
              <a:rPr lang="en-US" sz="1000" dirty="0" smtClean="0"/>
              <a:t>. The fossils, which consist of a finger bone and two molars, from this extinct lineage were discovered in </a:t>
            </a:r>
            <a:r>
              <a:rPr lang="en-US" sz="1000" dirty="0" err="1" smtClean="0"/>
              <a:t>Denisova</a:t>
            </a:r>
            <a:r>
              <a:rPr lang="en-US" sz="1000" dirty="0" smtClean="0"/>
              <a:t> Cave in southern Siberia in 2008. Scientists don't know the precise age of the material found, though they estimate it ranges anywhere from 30,000 to 80,000 years of age. Shown here, a distal molar of a </a:t>
            </a:r>
            <a:r>
              <a:rPr lang="en-US" sz="1000" dirty="0" err="1" smtClean="0"/>
              <a:t>Denisovan</a:t>
            </a:r>
            <a:r>
              <a:rPr lang="en-US" sz="1000" dirty="0" smtClean="0"/>
              <a:t>.</a:t>
            </a:r>
            <a:br>
              <a:rPr lang="en-US" sz="1000" dirty="0" smtClean="0"/>
            </a:br>
            <a:r>
              <a:rPr lang="en-US" sz="1000" dirty="0" smtClean="0"/>
              <a:t>Credit: Max Planck Institute for Evolutionary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a:defRPr/>
            </a:pPr>
            <a:r>
              <a:rPr lang="en-US" sz="1000" dirty="0" smtClean="0">
                <a:hlinkClick r:id="rId5"/>
              </a:rPr>
              <a:t>http://news.berkeley.edu/2013/12/18/neanderthal-genome-shows-evidence-of-early-human-interbreeding-inbreeding/</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mn-lt"/>
                <a:ea typeface="+mn-ea"/>
                <a:cs typeface="+mn-cs"/>
              </a:rPr>
              <a:t>the toe bone (Neanderthal woman) DNA extracted from the bone was used to produce the most complete sequence so far of the genome of this group of early humans.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rtl="0" eaLnBrk="1" latinLnBrk="0" hangingPunct="1"/>
            <a:r>
              <a:rPr lang="en-US" sz="1200" b="0" kern="1200" dirty="0" smtClean="0">
                <a:solidFill>
                  <a:srgbClr val="002060"/>
                </a:solidFill>
                <a:latin typeface="+mn-lt"/>
                <a:ea typeface="+mn-ea"/>
                <a:cs typeface="+mn-cs"/>
              </a:rPr>
              <a:t>https://dnaexplained.files.wordpress.com/2013/12/neanderthal-12-22-2013-cropped.png</a:t>
            </a: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Toe phalanx, total length 26mm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125</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smtClean="0">
                <a:hlinkClick r:id="rId3"/>
              </a:rPr>
              <a:t>http://www.ancient-origins.net/news-evolution-human-origins/new-dna-tests-ancient-denisovan-people-shows-them-occupying-altai-cave-020532</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r>
              <a:rPr lang="en-US" sz="1000" dirty="0" smtClean="0">
                <a:hlinkClick r:id="rId4"/>
              </a:rPr>
              <a:t>http://www.livescience.com/22836-genome-extinct-humans-denisovans.html</a:t>
            </a:r>
            <a:endParaRPr lang="en-US" sz="1000" dirty="0" smtClean="0"/>
          </a:p>
          <a:p>
            <a:r>
              <a:rPr lang="en-US" sz="1000" dirty="0" smtClean="0"/>
              <a:t>Scientists have just completed sequencing the entire genome of a species of archaic humans called </a:t>
            </a:r>
            <a:r>
              <a:rPr lang="en-US" sz="1000" dirty="0" err="1" smtClean="0"/>
              <a:t>Denisovans</a:t>
            </a:r>
            <a:r>
              <a:rPr lang="en-US" sz="1000" dirty="0" smtClean="0"/>
              <a:t>. The fossils, which consist of a finger bone and two molars, from this extinct lineage were discovered in </a:t>
            </a:r>
            <a:r>
              <a:rPr lang="en-US" sz="1000" dirty="0" err="1" smtClean="0"/>
              <a:t>Denisova</a:t>
            </a:r>
            <a:r>
              <a:rPr lang="en-US" sz="1000" dirty="0" smtClean="0"/>
              <a:t> Cave in southern Siberia in 2008. Scientists don't know the precise age of the material found, though they estimate it ranges anywhere from 30,000 to 80,000 years of age. Shown here, a distal molar of a </a:t>
            </a:r>
            <a:r>
              <a:rPr lang="en-US" sz="1000" dirty="0" err="1" smtClean="0"/>
              <a:t>Denisovan</a:t>
            </a:r>
            <a:r>
              <a:rPr lang="en-US" sz="1000" dirty="0" smtClean="0"/>
              <a:t>.</a:t>
            </a:r>
            <a:br>
              <a:rPr lang="en-US" sz="1000" dirty="0" smtClean="0"/>
            </a:br>
            <a:r>
              <a:rPr lang="en-US" sz="1000" dirty="0" smtClean="0"/>
              <a:t>Credit: Max Planck Institute for Evolutionary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a:defRPr/>
            </a:pPr>
            <a:r>
              <a:rPr lang="en-US" sz="1000" dirty="0" smtClean="0">
                <a:hlinkClick r:id="rId5"/>
              </a:rPr>
              <a:t>http://news.berkeley.edu/2013/12/18/neanderthal-genome-shows-evidence-of-early-human-interbreeding-inbreeding/</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mn-lt"/>
                <a:ea typeface="+mn-ea"/>
                <a:cs typeface="+mn-cs"/>
              </a:rPr>
              <a:t>the toe bone (Neanderthal woman) DNA extracted from the bone was used to produce the most complete sequence so far of the genome of this group of early humans.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rtl="0" eaLnBrk="1" latinLnBrk="0" hangingPunct="1"/>
            <a:r>
              <a:rPr lang="en-US" sz="1200" b="0" kern="1200" dirty="0" smtClean="0">
                <a:solidFill>
                  <a:srgbClr val="002060"/>
                </a:solidFill>
                <a:latin typeface="+mn-lt"/>
                <a:ea typeface="+mn-ea"/>
                <a:cs typeface="+mn-cs"/>
              </a:rPr>
              <a:t>https://dnaexplained.files.wordpress.com/2013/12/neanderthal-12-22-2013-cropped.png</a:t>
            </a: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Toe phalanx, total length 26mm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128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smtClean="0">
                <a:hlinkClick r:id="rId3"/>
              </a:rPr>
              <a:t>http://www.ancient-origins.net/news-evolution-human-origins/new-dna-tests-ancient-denisovan-people-shows-them-occupying-altai-cave-020532</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r>
              <a:rPr lang="en-US" sz="1000" dirty="0" smtClean="0">
                <a:hlinkClick r:id="rId4"/>
              </a:rPr>
              <a:t>http://www.livescience.com/22836-genome-extinct-humans-denisovans.html</a:t>
            </a:r>
            <a:endParaRPr lang="en-US" sz="1000" dirty="0" smtClean="0"/>
          </a:p>
          <a:p>
            <a:r>
              <a:rPr lang="en-US" sz="1000" dirty="0" smtClean="0"/>
              <a:t>Scientists have just completed sequencing the entire genome of a species of archaic humans called </a:t>
            </a:r>
            <a:r>
              <a:rPr lang="en-US" sz="1000" dirty="0" err="1" smtClean="0"/>
              <a:t>Denisovans</a:t>
            </a:r>
            <a:r>
              <a:rPr lang="en-US" sz="1000" dirty="0" smtClean="0"/>
              <a:t>. The fossils, which consist of a finger bone and two molars, from this extinct lineage were discovered in </a:t>
            </a:r>
            <a:r>
              <a:rPr lang="en-US" sz="1000" dirty="0" err="1" smtClean="0"/>
              <a:t>Denisova</a:t>
            </a:r>
            <a:r>
              <a:rPr lang="en-US" sz="1000" dirty="0" smtClean="0"/>
              <a:t> Cave in southern Siberia in 2008. Scientists don't know the precise age of the material found, though they estimate it ranges anywhere from 30,000 to 80,000 years of age. Shown here, a distal molar of a </a:t>
            </a:r>
            <a:r>
              <a:rPr lang="en-US" sz="1000" dirty="0" err="1" smtClean="0"/>
              <a:t>Denisovan</a:t>
            </a:r>
            <a:r>
              <a:rPr lang="en-US" sz="1000" dirty="0" smtClean="0"/>
              <a:t>.</a:t>
            </a:r>
            <a:br>
              <a:rPr lang="en-US" sz="1000" dirty="0" smtClean="0"/>
            </a:br>
            <a:r>
              <a:rPr lang="en-US" sz="1000" dirty="0" smtClean="0"/>
              <a:t>Credit: Max Planck Institute for Evolutionary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a:defRPr/>
            </a:pPr>
            <a:r>
              <a:rPr lang="en-US" sz="1000" dirty="0" smtClean="0">
                <a:hlinkClick r:id="rId5"/>
              </a:rPr>
              <a:t>http://news.berkeley.edu/2013/12/18/neanderthal-genome-shows-evidence-of-early-human-interbreeding-inbreeding/</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mn-lt"/>
                <a:ea typeface="+mn-ea"/>
                <a:cs typeface="+mn-cs"/>
              </a:rPr>
              <a:t>the toe bone (Neanderthal woman) DNA extracted from the bone was used to produce the most complete sequence so far of the genome of this group of early humans.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rtl="0" eaLnBrk="1" latinLnBrk="0" hangingPunct="1"/>
            <a:r>
              <a:rPr lang="en-US" sz="1200" b="0" kern="1200" dirty="0" smtClean="0">
                <a:solidFill>
                  <a:srgbClr val="002060"/>
                </a:solidFill>
                <a:latin typeface="+mn-lt"/>
                <a:ea typeface="+mn-ea"/>
                <a:cs typeface="+mn-cs"/>
              </a:rPr>
              <a:t>https://dnaexplained.files.wordpress.com/2013/12/neanderthal-12-22-2013-cropped.png</a:t>
            </a: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Toe phalanx, total length 26mm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129</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smtClean="0">
                <a:hlinkClick r:id="rId3"/>
              </a:rPr>
              <a:t>http://www.ancient-origins.net/news-evolution-human-origins/new-dna-tests-ancient-denisovan-people-shows-them-occupying-altai-cave-020532</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r>
              <a:rPr lang="en-US" sz="1000" dirty="0" smtClean="0">
                <a:hlinkClick r:id="rId4"/>
              </a:rPr>
              <a:t>http://www.livescience.com/22836-genome-extinct-humans-denisovans.html</a:t>
            </a:r>
            <a:endParaRPr lang="en-US" sz="1000" dirty="0" smtClean="0"/>
          </a:p>
          <a:p>
            <a:r>
              <a:rPr lang="en-US" sz="1000" dirty="0" smtClean="0"/>
              <a:t>Scientists have just completed sequencing the entire genome of a species of archaic humans called </a:t>
            </a:r>
            <a:r>
              <a:rPr lang="en-US" sz="1000" dirty="0" err="1" smtClean="0"/>
              <a:t>Denisovans</a:t>
            </a:r>
            <a:r>
              <a:rPr lang="en-US" sz="1000" dirty="0" smtClean="0"/>
              <a:t>. The fossils, which consist of a finger bone and two molars, from this extinct lineage were discovered in </a:t>
            </a:r>
            <a:r>
              <a:rPr lang="en-US" sz="1000" dirty="0" err="1" smtClean="0"/>
              <a:t>Denisova</a:t>
            </a:r>
            <a:r>
              <a:rPr lang="en-US" sz="1000" dirty="0" smtClean="0"/>
              <a:t> Cave in southern Siberia in 2008. Scientists don't know the precise age of the material found, though they estimate it ranges anywhere from 30,000 to 80,000 years of age. Shown here, a distal molar of a </a:t>
            </a:r>
            <a:r>
              <a:rPr lang="en-US" sz="1000" dirty="0" err="1" smtClean="0"/>
              <a:t>Denisovan</a:t>
            </a:r>
            <a:r>
              <a:rPr lang="en-US" sz="1000" dirty="0" smtClean="0"/>
              <a:t>.</a:t>
            </a:r>
            <a:br>
              <a:rPr lang="en-US" sz="1000" dirty="0" smtClean="0"/>
            </a:br>
            <a:r>
              <a:rPr lang="en-US" sz="1000" dirty="0" smtClean="0"/>
              <a:t>Credit: Max Planck Institute for Evolutionary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a:defRPr/>
            </a:pPr>
            <a:r>
              <a:rPr lang="en-US" sz="1000" dirty="0" smtClean="0">
                <a:hlinkClick r:id="rId5"/>
              </a:rPr>
              <a:t>http://news.berkeley.edu/2013/12/18/neanderthal-genome-shows-evidence-of-early-human-interbreeding-inbreeding/</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mn-lt"/>
                <a:ea typeface="+mn-ea"/>
                <a:cs typeface="+mn-cs"/>
              </a:rPr>
              <a:t>the toe bone (Neanderthal woman) DNA extracted from the bone was used to produce the most complete sequence so far of the genome of this group of early humans.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rtl="0" eaLnBrk="1" latinLnBrk="0" hangingPunct="1"/>
            <a:r>
              <a:rPr lang="en-US" sz="1200" b="0" kern="1200" dirty="0" smtClean="0">
                <a:solidFill>
                  <a:srgbClr val="002060"/>
                </a:solidFill>
                <a:latin typeface="+mn-lt"/>
                <a:ea typeface="+mn-ea"/>
                <a:cs typeface="+mn-cs"/>
              </a:rPr>
              <a:t>https://dnaexplained.files.wordpress.com/2013/12/neanderthal-12-22-2013-cropped.png</a:t>
            </a: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Toe phalanx, total length 26mm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132</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smtClean="0">
                <a:hlinkClick r:id="rId3"/>
              </a:rPr>
              <a:t>http://www.ancient-origins.net/news-evolution-human-origins/new-dna-tests-ancient-denisovan-people-shows-them-occupying-altai-cave-020532</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r>
              <a:rPr lang="en-US" sz="1000" dirty="0" smtClean="0">
                <a:hlinkClick r:id="rId4"/>
              </a:rPr>
              <a:t>http://www.livescience.com/22836-genome-extinct-humans-denisovans.html</a:t>
            </a:r>
            <a:endParaRPr lang="en-US" sz="1000" dirty="0" smtClean="0"/>
          </a:p>
          <a:p>
            <a:r>
              <a:rPr lang="en-US" sz="1000" dirty="0" smtClean="0"/>
              <a:t>Scientists have just completed sequencing the entire genome of a species of archaic humans called </a:t>
            </a:r>
            <a:r>
              <a:rPr lang="en-US" sz="1000" dirty="0" err="1" smtClean="0"/>
              <a:t>Denisovans</a:t>
            </a:r>
            <a:r>
              <a:rPr lang="en-US" sz="1000" dirty="0" smtClean="0"/>
              <a:t>. The fossils, which consist of a finger bone and two molars, from this extinct lineage were discovered in </a:t>
            </a:r>
            <a:r>
              <a:rPr lang="en-US" sz="1000" dirty="0" err="1" smtClean="0"/>
              <a:t>Denisova</a:t>
            </a:r>
            <a:r>
              <a:rPr lang="en-US" sz="1000" dirty="0" smtClean="0"/>
              <a:t> Cave in southern Siberia in 2008. Scientists don't know the precise age of the material found, though they estimate it ranges anywhere from 30,000 to 80,000 years of age. Shown here, a distal molar of a </a:t>
            </a:r>
            <a:r>
              <a:rPr lang="en-US" sz="1000" dirty="0" err="1" smtClean="0"/>
              <a:t>Denisovan</a:t>
            </a:r>
            <a:r>
              <a:rPr lang="en-US" sz="1000" dirty="0" smtClean="0"/>
              <a:t>.</a:t>
            </a:r>
            <a:br>
              <a:rPr lang="en-US" sz="1000" dirty="0" smtClean="0"/>
            </a:br>
            <a:r>
              <a:rPr lang="en-US" sz="1000" dirty="0" smtClean="0"/>
              <a:t>Credit: Max Planck Institute for Evolutionary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a:defRPr/>
            </a:pPr>
            <a:r>
              <a:rPr lang="en-US" sz="1000" dirty="0" smtClean="0">
                <a:hlinkClick r:id="rId5"/>
              </a:rPr>
              <a:t>http://news.berkeley.edu/2013/12/18/neanderthal-genome-shows-evidence-of-early-human-interbreeding-inbreeding/</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mn-lt"/>
                <a:ea typeface="+mn-ea"/>
                <a:cs typeface="+mn-cs"/>
              </a:rPr>
              <a:t>the toe bone (Neanderthal woman) DNA extracted from the bone was used to produce the most complete sequence so far of the genome of this group of early humans.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rtl="0" eaLnBrk="1" latinLnBrk="0" hangingPunct="1"/>
            <a:r>
              <a:rPr lang="en-US" sz="1200" b="0" kern="1200" dirty="0" smtClean="0">
                <a:solidFill>
                  <a:srgbClr val="002060"/>
                </a:solidFill>
                <a:latin typeface="+mn-lt"/>
                <a:ea typeface="+mn-ea"/>
                <a:cs typeface="+mn-cs"/>
              </a:rPr>
              <a:t>https://dnaexplained.files.wordpress.com/2013/12/neanderthal-12-22-2013-cropped.png</a:t>
            </a: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Toe phalanx, total length 26mm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133</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smtClean="0">
                <a:hlinkClick r:id="rId3"/>
              </a:rPr>
              <a:t>http://www.ancient-origins.netnews-evolution-human-origins/new-dna-tests-ancient-denisovan-people-shows-them-occupying-altai-cave-020532</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r>
              <a:rPr lang="en-US" sz="1000" dirty="0" smtClean="0">
                <a:hlinkClick r:id="rId4"/>
              </a:rPr>
              <a:t>http://www.livescience.com/22836-genome-extinct-humans-denisovans.html</a:t>
            </a:r>
            <a:endParaRPr lang="en-US" sz="1000" dirty="0" smtClean="0"/>
          </a:p>
          <a:p>
            <a:r>
              <a:rPr lang="en-US" sz="1000" dirty="0" smtClean="0"/>
              <a:t>Scientists have just completed sequencing the entire genome of a species of archaic humans called </a:t>
            </a:r>
            <a:r>
              <a:rPr lang="en-US" sz="1000" dirty="0" err="1" smtClean="0"/>
              <a:t>Denisovans</a:t>
            </a:r>
            <a:r>
              <a:rPr lang="en-US" sz="1000" dirty="0" smtClean="0"/>
              <a:t>. The fossils, which consist of a finger bone and two molars, from this extinct lineage were discovered in </a:t>
            </a:r>
            <a:r>
              <a:rPr lang="en-US" sz="1000" dirty="0" err="1" smtClean="0"/>
              <a:t>Denisova</a:t>
            </a:r>
            <a:r>
              <a:rPr lang="en-US" sz="1000" dirty="0" smtClean="0"/>
              <a:t> Cave in southern Siberia in 2008. Scientists don't know the precise age of the material found, though they estimate it ranges anywhere from 30,000 to 80,000 years of age. Shown here, a distal molar of a </a:t>
            </a:r>
            <a:r>
              <a:rPr lang="en-US" sz="1000" dirty="0" err="1" smtClean="0"/>
              <a:t>Denisovan</a:t>
            </a:r>
            <a:r>
              <a:rPr lang="en-US" sz="1000" dirty="0" smtClean="0"/>
              <a:t>.</a:t>
            </a:r>
            <a:br>
              <a:rPr lang="en-US" sz="1000" dirty="0" smtClean="0"/>
            </a:br>
            <a:r>
              <a:rPr lang="en-US" sz="1000" dirty="0" smtClean="0"/>
              <a:t>Credit: Max Planck Institute for Evolutionary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a:defRPr/>
            </a:pPr>
            <a:r>
              <a:rPr lang="en-US" sz="1000" dirty="0" smtClean="0">
                <a:hlinkClick r:id="rId5"/>
              </a:rPr>
              <a:t>http://news.berkeley.edu/2013/12/18/neanderthal-genome-shows-evidence-of-early-human-interbreeding-inbreeding/</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mn-lt"/>
                <a:ea typeface="+mn-ea"/>
                <a:cs typeface="+mn-cs"/>
              </a:rPr>
              <a:t>the toe bone (Neanderthal woman) DNA extracted from the bone was used to produce the most complete sequence so far of the genome of this group of early humans.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rtl="0" eaLnBrk="1" latinLnBrk="0" hangingPunct="1"/>
            <a:r>
              <a:rPr lang="en-US" sz="1200" b="0" kern="1200" dirty="0" smtClean="0">
                <a:solidFill>
                  <a:srgbClr val="002060"/>
                </a:solidFill>
                <a:latin typeface="+mn-lt"/>
                <a:ea typeface="+mn-ea"/>
                <a:cs typeface="+mn-cs"/>
              </a:rPr>
              <a:t>https://dnaexplained.files.wordpress.com/2013/12/neanderthal-12-22-2013-cropped.png</a:t>
            </a: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Toe phalanx, total length 26mm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135</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000" dirty="0" smtClean="0">
                <a:hlinkClick r:id="rId3"/>
              </a:rPr>
              <a:t>http://www.ancient-origins.netnews-evolution-human-origins/new-dna-tests-ancient-denisovan-people-shows-them-occupying-altai-cave-020532</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Finger</a:t>
            </a:r>
            <a:r>
              <a:rPr lang="en-US" sz="1000" baseline="0" dirty="0" smtClean="0"/>
              <a:t> bone (</a:t>
            </a:r>
            <a:r>
              <a:rPr lang="en-US" sz="1000" baseline="0" dirty="0" err="1" smtClean="0"/>
              <a:t>denisovan</a:t>
            </a:r>
            <a:r>
              <a:rPr lang="en-US" sz="1000" baseline="0" dirty="0" smtClean="0"/>
              <a:t> woman)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r>
              <a:rPr lang="en-US" sz="1000" dirty="0" smtClean="0">
                <a:hlinkClick r:id="rId4"/>
              </a:rPr>
              <a:t>http://www.livescience.com/22836-genome-extinct-humans-denisovans.html</a:t>
            </a:r>
            <a:endParaRPr lang="en-US" sz="1000" dirty="0" smtClean="0"/>
          </a:p>
          <a:p>
            <a:r>
              <a:rPr lang="en-US" sz="1000" dirty="0" smtClean="0"/>
              <a:t>Scientists have just completed sequencing the entire genome of a species of archaic humans called </a:t>
            </a:r>
            <a:r>
              <a:rPr lang="en-US" sz="1000" dirty="0" err="1" smtClean="0"/>
              <a:t>Denisovans</a:t>
            </a:r>
            <a:r>
              <a:rPr lang="en-US" sz="1000" dirty="0" smtClean="0"/>
              <a:t>. The fossils, which consist of a finger bone and two molars, from this extinct lineage were discovered in </a:t>
            </a:r>
            <a:r>
              <a:rPr lang="en-US" sz="1000" dirty="0" err="1" smtClean="0"/>
              <a:t>Denisova</a:t>
            </a:r>
            <a:r>
              <a:rPr lang="en-US" sz="1000" dirty="0" smtClean="0"/>
              <a:t> Cave in southern Siberia in 2008. Scientists don't know the precise age of the material found, though they estimate it ranges anywhere from 30,000 to 80,000 years of age. Shown here, a distal molar of a </a:t>
            </a:r>
            <a:r>
              <a:rPr lang="en-US" sz="1000" dirty="0" err="1" smtClean="0"/>
              <a:t>Denisovan</a:t>
            </a:r>
            <a:r>
              <a:rPr lang="en-US" sz="1000" dirty="0" smtClean="0"/>
              <a:t>.</a:t>
            </a:r>
            <a:br>
              <a:rPr lang="en-US" sz="1000" dirty="0" smtClean="0"/>
            </a:br>
            <a:r>
              <a:rPr lang="en-US" sz="1000" dirty="0" smtClean="0"/>
              <a:t>Credit: Max Planck Institute for Evolutionary Anthropology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a:defRPr/>
            </a:pPr>
            <a:r>
              <a:rPr lang="en-US" sz="1000" dirty="0" smtClean="0">
                <a:hlinkClick r:id="rId5"/>
              </a:rPr>
              <a:t>http://news.berkeley.edu/2013/12/18/neanderthal-genome-shows-evidence-of-early-human-interbreeding-inbreeding/</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tx1"/>
                </a:solidFill>
                <a:latin typeface="+mn-lt"/>
                <a:ea typeface="+mn-ea"/>
                <a:cs typeface="+mn-cs"/>
              </a:rPr>
              <a:t>the toe bone (Neanderthal woman) DNA extracted from the bone was used to produce the most complete sequence so far of the genome of this group of early humans.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rtl="0" eaLnBrk="1" latinLnBrk="0" hangingPunct="1"/>
            <a:r>
              <a:rPr lang="en-US" sz="1200" b="0" kern="1200" dirty="0" smtClean="0">
                <a:solidFill>
                  <a:srgbClr val="002060"/>
                </a:solidFill>
                <a:latin typeface="+mn-lt"/>
                <a:ea typeface="+mn-ea"/>
                <a:cs typeface="+mn-cs"/>
              </a:rPr>
              <a:t>https://dnaexplained.files.wordpress.com/2013/12/neanderthal-12-22-2013-cropped.png</a:t>
            </a: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Toe phalanx, total length 26mm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136</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https://en.wikipedia.org/wiki/Denisovan</a:t>
            </a:r>
            <a:endParaRPr lang="en-US" dirty="0" smtClean="0"/>
          </a:p>
        </p:txBody>
      </p:sp>
      <p:sp>
        <p:nvSpPr>
          <p:cNvPr id="4" name="Slide Number Placeholder 3"/>
          <p:cNvSpPr>
            <a:spLocks noGrp="1"/>
          </p:cNvSpPr>
          <p:nvPr>
            <p:ph type="sldNum" sz="quarter" idx="10"/>
          </p:nvPr>
        </p:nvSpPr>
        <p:spPr/>
        <p:txBody>
          <a:bodyPr/>
          <a:lstStyle/>
          <a:p>
            <a:fld id="{34C91B00-F987-44A3-AF70-B5CF7E43C9EC}" type="slidenum">
              <a:rPr lang="en-US" smtClean="0"/>
              <a:pPr/>
              <a:t>137</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https://en.wikipedia.org/wiki/Denisovan</a:t>
            </a:r>
            <a:endParaRPr lang="en-US" dirty="0" smtClean="0"/>
          </a:p>
        </p:txBody>
      </p:sp>
      <p:sp>
        <p:nvSpPr>
          <p:cNvPr id="4" name="Slide Number Placeholder 3"/>
          <p:cNvSpPr>
            <a:spLocks noGrp="1"/>
          </p:cNvSpPr>
          <p:nvPr>
            <p:ph type="sldNum" sz="quarter" idx="10"/>
          </p:nvPr>
        </p:nvSpPr>
        <p:spPr/>
        <p:txBody>
          <a:bodyPr/>
          <a:lstStyle/>
          <a:p>
            <a:fld id="{34C91B00-F987-44A3-AF70-B5CF7E43C9EC}" type="slidenum">
              <a:rPr lang="en-US" smtClean="0"/>
              <a:pPr/>
              <a:t>138</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https://en.wikipedia.org/wiki/Denisovan</a:t>
            </a:r>
            <a:endParaRPr lang="en-US" dirty="0" smtClean="0"/>
          </a:p>
        </p:txBody>
      </p:sp>
      <p:sp>
        <p:nvSpPr>
          <p:cNvPr id="4" name="Slide Number Placeholder 3"/>
          <p:cNvSpPr>
            <a:spLocks noGrp="1"/>
          </p:cNvSpPr>
          <p:nvPr>
            <p:ph type="sldNum" sz="quarter" idx="10"/>
          </p:nvPr>
        </p:nvSpPr>
        <p:spPr/>
        <p:txBody>
          <a:bodyPr/>
          <a:lstStyle/>
          <a:p>
            <a:fld id="{34C91B00-F987-44A3-AF70-B5CF7E43C9EC}" type="slidenum">
              <a:rPr lang="en-US" smtClean="0"/>
              <a:pPr/>
              <a:t>139</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140</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http://dna-explained.com/2013/12/26/native-americans-neanderthal-and-denisova-admixture/</a:t>
            </a:r>
          </a:p>
          <a:p>
            <a:endParaRPr lang="en-US"/>
          </a:p>
        </p:txBody>
      </p:sp>
      <p:sp>
        <p:nvSpPr>
          <p:cNvPr id="4" name="Slide Number Placeholder 3"/>
          <p:cNvSpPr>
            <a:spLocks noGrp="1"/>
          </p:cNvSpPr>
          <p:nvPr>
            <p:ph type="sldNum" sz="quarter" idx="10"/>
          </p:nvPr>
        </p:nvSpPr>
        <p:spPr/>
        <p:txBody>
          <a:bodyPr/>
          <a:lstStyle/>
          <a:p>
            <a:fld id="{34C91B00-F987-44A3-AF70-B5CF7E43C9EC}" type="slidenum">
              <a:rPr lang="en-US" smtClean="0"/>
              <a:pPr/>
              <a:t>143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http://donsmaps.com/malta.html</a:t>
            </a:r>
            <a:endParaRPr lang="en-US" dirty="0" smtClean="0"/>
          </a:p>
          <a:p>
            <a:r>
              <a:rPr lang="en-US" dirty="0" smtClean="0">
                <a:hlinkClick r:id="rId4"/>
              </a:rPr>
              <a:t>http://www.kunstkamera.ru/en/temporary_exhibitions/virtual/gerasimov/02/</a:t>
            </a:r>
            <a:endParaRPr lang="en-US" dirty="0" smtClean="0"/>
          </a:p>
          <a:p>
            <a:r>
              <a:rPr lang="en-US" dirty="0" smtClean="0"/>
              <a:t>Mikhail </a:t>
            </a:r>
            <a:r>
              <a:rPr lang="en-US" dirty="0" err="1" smtClean="0"/>
              <a:t>Gerasimov</a:t>
            </a:r>
            <a:r>
              <a:rPr lang="en-US" dirty="0" smtClean="0"/>
              <a:t> during the excavations at </a:t>
            </a:r>
            <a:r>
              <a:rPr lang="en-US" dirty="0" err="1" smtClean="0"/>
              <a:t>Mal'ta</a:t>
            </a:r>
            <a:r>
              <a:rPr lang="en-US" dirty="0" smtClean="0"/>
              <a:t>, Siberia, 1958. The habitat occupied the edge of the terrace, parallel to the river bed. He is standing on the archaeological layer of </a:t>
            </a:r>
            <a:r>
              <a:rPr lang="en-US" dirty="0" err="1" smtClean="0"/>
              <a:t>Mal'ta</a:t>
            </a:r>
            <a:r>
              <a:rPr lang="en-US" dirty="0" smtClean="0"/>
              <a:t>, on the terrace, which is 400 </a:t>
            </a:r>
            <a:r>
              <a:rPr lang="en-US" dirty="0" err="1" smtClean="0"/>
              <a:t>metres</a:t>
            </a:r>
            <a:r>
              <a:rPr lang="en-US" dirty="0" smtClean="0"/>
              <a:t> long, and the archaeological layer had an average width of 20 </a:t>
            </a:r>
            <a:r>
              <a:rPr lang="en-US" dirty="0" err="1" smtClean="0"/>
              <a:t>metres</a:t>
            </a:r>
            <a:r>
              <a:rPr lang="en-US" dirty="0" smtClean="0"/>
              <a:t>. </a:t>
            </a:r>
          </a:p>
          <a:p>
            <a:endParaRPr lang="en-US" dirty="0" smtClean="0">
              <a:hlinkClick r:id="rId4"/>
            </a:endParaRPr>
          </a:p>
          <a:p>
            <a:r>
              <a:rPr lang="en-US" dirty="0" smtClean="0">
                <a:hlinkClick r:id="rId4"/>
              </a:rPr>
              <a:t>http://www.kunstkamera.ru/en/temporary_exhibitions/virtual/gerasimov/02/</a:t>
            </a:r>
            <a:endParaRPr lang="en-US" dirty="0" smtClean="0"/>
          </a:p>
          <a:p>
            <a:r>
              <a:rPr lang="en-US" dirty="0" smtClean="0"/>
              <a:t>Mikhail </a:t>
            </a:r>
            <a:r>
              <a:rPr lang="en-US" dirty="0" err="1" smtClean="0"/>
              <a:t>Gerasimov</a:t>
            </a:r>
            <a:r>
              <a:rPr lang="en-US" dirty="0" smtClean="0"/>
              <a:t> during the excavations at </a:t>
            </a:r>
            <a:r>
              <a:rPr lang="en-US" dirty="0" err="1" smtClean="0"/>
              <a:t>Mal'ta</a:t>
            </a:r>
            <a:r>
              <a:rPr lang="en-US" dirty="0" smtClean="0"/>
              <a:t>, Siberia, 1958. The habitat occupied the edge of the terrace, parallel to the river bed. He is standing on the archaeological layer of </a:t>
            </a:r>
            <a:r>
              <a:rPr lang="en-US" dirty="0" err="1" smtClean="0"/>
              <a:t>Mal'ta</a:t>
            </a:r>
            <a:r>
              <a:rPr lang="en-US" dirty="0" smtClean="0"/>
              <a:t>, on the terrace, which is 400 </a:t>
            </a:r>
            <a:r>
              <a:rPr lang="en-US" dirty="0" err="1" smtClean="0"/>
              <a:t>metres</a:t>
            </a:r>
            <a:r>
              <a:rPr lang="en-US" dirty="0" smtClean="0"/>
              <a:t> long, and the archaeological layer had an average width of 20 </a:t>
            </a:r>
            <a:r>
              <a:rPr lang="en-US" dirty="0" err="1" smtClean="0"/>
              <a:t>metres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147</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http://www.nytimes.com/2013/11/21/science/two-surprises-in-dna-of-boy-found-buried-in-siberia.html?_r=0</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148</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Migration of</a:t>
            </a:r>
            <a:r>
              <a:rPr lang="en-US" baseline="0" dirty="0" smtClean="0"/>
              <a:t> early people to </a:t>
            </a:r>
            <a:r>
              <a:rPr lang="en-US" baseline="0" dirty="0" err="1" smtClean="0"/>
              <a:t>Beringia</a:t>
            </a:r>
            <a:r>
              <a:rPr lang="en-US" baseline="0" dirty="0" smtClean="0"/>
              <a:t> from Europe was distance of 4000 miles, twice the distance of the earlier migration 3 million years before from Tanzania to South Africa</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155</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http://www.onlyinyourstate.com/alaska/crazy-caves-in-ak/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rtl="0" eaLnBrk="1" latinLnBrk="0" hangingPunct="1"/>
            <a:r>
              <a:rPr lang="en-US" sz="1200" b="0" kern="1200" dirty="0" smtClean="0">
                <a:solidFill>
                  <a:schemeClr val="tx1"/>
                </a:solidFill>
                <a:latin typeface="+mn-lt"/>
                <a:ea typeface="+mn-ea"/>
                <a:cs typeface="+mn-cs"/>
              </a:rPr>
              <a:t>http://www.nbcnews.com/id/21385733/ns/technology_and_science-science/t/alaskan-tribes-get-ancient-remains/</a:t>
            </a:r>
          </a:p>
          <a:p>
            <a:pPr rtl="0" eaLnBrk="1" latinLnBrk="0" hangingPunct="1"/>
            <a:r>
              <a:rPr lang="en-US" sz="1200" b="0" kern="1200" dirty="0" smtClean="0">
                <a:solidFill>
                  <a:schemeClr val="tx1"/>
                </a:solidFill>
                <a:latin typeface="+mn-lt"/>
                <a:ea typeface="+mn-ea"/>
                <a:cs typeface="+mn-cs"/>
              </a:rPr>
              <a:t>This undated photo provided by the U.S. Forest Service shows a cast of the humans remains that were found in a cave on Prince of Wales Island, Alaska, in 1996. The original human remains, which included vertebrae, ribs, teeth, a mandible and pelvic bone, are estimated to be more than 10,000 years old.</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https://en.wikipedia.org/wiki/On_Your_Knees_Cave</a:t>
            </a:r>
          </a:p>
          <a:p>
            <a:pPr rtl="0" eaLnBrk="1" latinLnBrk="0" hangingPunct="1"/>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stone tools that were found within the cave were made at the site, but not of materials known to be from the site such as obsidian.</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Since the cave site is on an island and the </a:t>
            </a:r>
            <a:r>
              <a:rPr lang="en-US" sz="1200" kern="1200" dirty="0" err="1" smtClean="0">
                <a:solidFill>
                  <a:schemeClr val="tx1"/>
                </a:solidFill>
                <a:latin typeface="+mn-lt"/>
                <a:ea typeface="+mn-ea"/>
                <a:cs typeface="+mn-cs"/>
              </a:rPr>
              <a:t>lithic</a:t>
            </a:r>
            <a:r>
              <a:rPr lang="en-US" sz="1200" kern="1200" dirty="0" smtClean="0">
                <a:solidFill>
                  <a:schemeClr val="tx1"/>
                </a:solidFill>
                <a:latin typeface="+mn-lt"/>
                <a:ea typeface="+mn-ea"/>
                <a:cs typeface="+mn-cs"/>
              </a:rPr>
              <a:t> material was not known to the site, researchers have suggested that the individual and others at that time were mariners who could cross bodies of water by boats.   The evidence from this site suggesting a marine based diet, </a:t>
            </a:r>
            <a:r>
              <a:rPr lang="en-US" sz="1200" kern="1200" dirty="0" err="1" smtClean="0">
                <a:solidFill>
                  <a:schemeClr val="tx1"/>
                </a:solidFill>
                <a:latin typeface="+mn-lt"/>
                <a:ea typeface="+mn-ea"/>
                <a:cs typeface="+mn-cs"/>
              </a:rPr>
              <a:t>extralocal</a:t>
            </a:r>
            <a:r>
              <a:rPr lang="en-US" sz="1200" kern="1200" dirty="0" smtClean="0">
                <a:solidFill>
                  <a:schemeClr val="tx1"/>
                </a:solidFill>
                <a:latin typeface="+mn-lt"/>
                <a:ea typeface="+mn-ea"/>
                <a:cs typeface="+mn-cs"/>
              </a:rPr>
              <a:t> artifacts, and a maritime adaptation supports a coastal migration model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http://indiancountrynews.net/index.php/news/9-news-from-through-out-indian-country/5389-dna-tracks-descendants-of-tlingit-haida-and-tsimshian-in-southeast-alaska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168</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http://www2.nau.edu/rcb7/namQ.jpg</a:t>
            </a:r>
            <a:endParaRPr lang="en-US" dirty="0" smtClean="0"/>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173</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http://www2.nau.edu/rcb7/namQ.jpg</a:t>
            </a:r>
            <a:endParaRPr lang="en-US" dirty="0" smtClean="0"/>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174</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182</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71C17F-DC45-4060-88C5-A619E6D470D1}"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https://en.wikipedia.org/wiki/Glacier</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http://www.columbia.edu/~vjd1/glacier.gif</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195B2B-2B33-4AF9-B358-117A6906A728}" type="datetimeFigureOut">
              <a:rPr lang="en-US" smtClean="0"/>
              <a:pPr/>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8A7370-EC85-430B-9ABF-1D28E1DCAD4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95B2B-2B33-4AF9-B358-117A6906A728}" type="datetimeFigureOut">
              <a:rPr lang="en-US" smtClean="0"/>
              <a:pPr/>
              <a:t>10/26/2016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A7370-EC85-430B-9ABF-1D28E1DCAD4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Infrared_spectroscopy" TargetMode="External"/><Relationship Id="rId3" Type="http://schemas.openxmlformats.org/officeDocument/2006/relationships/hyperlink" Target="https://en.wikipedia.org/wiki/Glacier" TargetMode="External"/><Relationship Id="rId7" Type="http://schemas.openxmlformats.org/officeDocument/2006/relationships/hyperlink" Target="https://en.wikipedia.org/wiki/Overton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en.wikipedia.org/wiki/Blue" TargetMode="External"/><Relationship Id="rId5" Type="http://schemas.openxmlformats.org/officeDocument/2006/relationships/hyperlink" Target="https://en.wikipedia.org/wiki/Firn" TargetMode="External"/><Relationship Id="rId10" Type="http://schemas.openxmlformats.org/officeDocument/2006/relationships/hyperlink" Target="https://en.wikipedia.org/wiki/Rayleigh_scattering" TargetMode="External"/><Relationship Id="rId4" Type="http://schemas.openxmlformats.org/officeDocument/2006/relationships/hyperlink" Target="https://en.wikipedia.org/wiki/Ablation" TargetMode="External"/><Relationship Id="rId9" Type="http://schemas.openxmlformats.org/officeDocument/2006/relationships/hyperlink" Target="https://en.wikipedia.org/wiki/Water"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3.wmf"/><Relationship Id="rId4"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07.xml.rels><?xml version="1.0" encoding="UTF-8" standalone="yes"?>
<Relationships xmlns="http://schemas.openxmlformats.org/package/2006/relationships"><Relationship Id="rId2" Type="http://schemas.openxmlformats.org/officeDocument/2006/relationships/hyperlink" Target="http://www.beringia.com/exhibit/ice-age-animals/beringian-lion"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Holocene" TargetMode="External"/><Relationship Id="rId13" Type="http://schemas.openxmlformats.org/officeDocument/2006/relationships/hyperlink" Target="https://en.wikipedia.org/wiki/Neoproterozoic" TargetMode="External"/><Relationship Id="rId18" Type="http://schemas.openxmlformats.org/officeDocument/2006/relationships/hyperlink" Target="https://en.wiktionary.org/wiki/glaciation" TargetMode="External"/><Relationship Id="rId3" Type="http://schemas.openxmlformats.org/officeDocument/2006/relationships/hyperlink" Target="https://en.wikipedia.org/wiki/Ice_age" TargetMode="External"/><Relationship Id="rId21" Type="http://schemas.openxmlformats.org/officeDocument/2006/relationships/hyperlink" Target="https://en.wikipedia.org/wiki/Loess" TargetMode="External"/><Relationship Id="rId7" Type="http://schemas.openxmlformats.org/officeDocument/2006/relationships/hyperlink" Target="https://en.wikipedia.org/wiki/Last_glacial_period" TargetMode="External"/><Relationship Id="rId12" Type="http://schemas.openxmlformats.org/officeDocument/2006/relationships/hyperlink" Target="https://en.wikipedia.org/wiki/Year" TargetMode="External"/><Relationship Id="rId17" Type="http://schemas.openxmlformats.org/officeDocument/2006/relationships/hyperlink" Target="https://en.wikipedia.org/wiki/Wikipedia:Manual_of_Style/Words_to_watch" TargetMode="External"/><Relationship Id="rId2" Type="http://schemas.openxmlformats.org/officeDocument/2006/relationships/hyperlink" Target="https://en.wikipedia.org/wiki/Timeline_of_glaciation" TargetMode="External"/><Relationship Id="rId16" Type="http://schemas.openxmlformats.org/officeDocument/2006/relationships/hyperlink" Target="https://en.wikipedia.org/wiki/Cambrian" TargetMode="External"/><Relationship Id="rId20" Type="http://schemas.openxmlformats.org/officeDocument/2006/relationships/hyperlink" Target="https://en.wikipedia.org/wiki/Pollen" TargetMode="External"/><Relationship Id="rId1" Type="http://schemas.openxmlformats.org/officeDocument/2006/relationships/slideLayout" Target="../slideLayouts/slideLayout7.xml"/><Relationship Id="rId6" Type="http://schemas.openxmlformats.org/officeDocument/2006/relationships/hyperlink" Target="https://en.wikipedia.org/wiki/Interglacial" TargetMode="External"/><Relationship Id="rId11" Type="http://schemas.openxmlformats.org/officeDocument/2006/relationships/hyperlink" Target="https://en.wikipedia.org/wiki/Climate_state" TargetMode="External"/><Relationship Id="rId5" Type="http://schemas.openxmlformats.org/officeDocument/2006/relationships/hyperlink" Target="https://en.wikipedia.org/wiki/Glacial_period" TargetMode="External"/><Relationship Id="rId15" Type="http://schemas.openxmlformats.org/officeDocument/2006/relationships/hyperlink" Target="https://en.wikipedia.org/wiki/Cambrian_Explosion" TargetMode="External"/><Relationship Id="rId10" Type="http://schemas.openxmlformats.org/officeDocument/2006/relationships/hyperlink" Target="https://en.wikipedia.org/wiki/Paleoclimatology" TargetMode="External"/><Relationship Id="rId19" Type="http://schemas.openxmlformats.org/officeDocument/2006/relationships/hyperlink" Target="https://en.wikipedia.org/wiki/Ice_cores" TargetMode="External"/><Relationship Id="rId4" Type="http://schemas.openxmlformats.org/officeDocument/2006/relationships/hyperlink" Target="https://en.wikipedia.org/wiki/Quaternary_glaciation" TargetMode="External"/><Relationship Id="rId9" Type="http://schemas.openxmlformats.org/officeDocument/2006/relationships/hyperlink" Target="https://en.wikipedia.org/wiki/Proxy_(climate)" TargetMode="External"/><Relationship Id="rId14" Type="http://schemas.openxmlformats.org/officeDocument/2006/relationships/hyperlink" Target="https://en.wikipedia.org/wiki/Snowball_Earth" TargetMode="External"/><Relationship Id="rId22" Type="http://schemas.openxmlformats.org/officeDocument/2006/relationships/hyperlink" Target="https://en.wikipedia.org/wiki/EPICA"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112.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12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s>
</file>

<file path=ppt/slides/_rels/slide12.xml.rels><?xml version="1.0" encoding="UTF-8" standalone="yes"?>
<Relationships xmlns="http://schemas.openxmlformats.org/package/2006/relationships"><Relationship Id="rId8" Type="http://schemas.openxmlformats.org/officeDocument/2006/relationships/hyperlink" Target="https://en.wikipedia.org/wiki/Ice_core" TargetMode="External"/><Relationship Id="rId3" Type="http://schemas.openxmlformats.org/officeDocument/2006/relationships/hyperlink" Target="https://en.wikipedia.org/wiki/Glacial_moraine" TargetMode="External"/><Relationship Id="rId7" Type="http://schemas.openxmlformats.org/officeDocument/2006/relationships/hyperlink" Target="https://en.wikipedia.org/wiki/Isotope" TargetMode="External"/><Relationship Id="rId2" Type="http://schemas.openxmlformats.org/officeDocument/2006/relationships/hyperlink" Target="https://en.wikipedia.org/wiki/Ice_age" TargetMode="External"/><Relationship Id="rId1" Type="http://schemas.openxmlformats.org/officeDocument/2006/relationships/slideLayout" Target="../slideLayouts/slideLayout7.xml"/><Relationship Id="rId6" Type="http://schemas.openxmlformats.org/officeDocument/2006/relationships/hyperlink" Target="https://en.wikipedia.org/wiki/Glacial_erratic" TargetMode="External"/><Relationship Id="rId5" Type="http://schemas.openxmlformats.org/officeDocument/2006/relationships/hyperlink" Target="https://en.wikipedia.org/wiki/Till" TargetMode="External"/><Relationship Id="rId10" Type="http://schemas.openxmlformats.org/officeDocument/2006/relationships/hyperlink" Target="https://en.wikipedia.org/wiki/Heat_of_evaporation" TargetMode="External"/><Relationship Id="rId4" Type="http://schemas.openxmlformats.org/officeDocument/2006/relationships/hyperlink" Target="https://en.wikipedia.org/wiki/Drumlin" TargetMode="External"/><Relationship Id="rId9" Type="http://schemas.openxmlformats.org/officeDocument/2006/relationships/hyperlink" Target="https://en.wikipedia.org/wiki/Proxy_(climate)"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22.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2.png"/><Relationship Id="rId7" Type="http://schemas.openxmlformats.org/officeDocument/2006/relationships/image" Target="../media/image138.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23.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36.png"/><Relationship Id="rId7"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jpeg"/><Relationship Id="rId10" Type="http://schemas.openxmlformats.org/officeDocument/2006/relationships/image" Target="../media/image132.png"/><Relationship Id="rId4" Type="http://schemas.openxmlformats.org/officeDocument/2006/relationships/image" Target="../media/image135.png"/><Relationship Id="rId9" Type="http://schemas.openxmlformats.org/officeDocument/2006/relationships/image" Target="../media/image138.jpeg"/></Relationships>
</file>

<file path=ppt/slides/_rels/slide1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www.livescience.com/22833-denisovan-fossils-gallery.html?li_source=LI&amp;li_medium=more-from-livescience" TargetMode="External"/><Relationship Id="rId1" Type="http://schemas.openxmlformats.org/officeDocument/2006/relationships/slideLayout" Target="../slideLayouts/slideLayout7.xml"/><Relationship Id="rId6" Type="http://schemas.openxmlformats.org/officeDocument/2006/relationships/hyperlink" Target="http://news.berkeley.edu/2013/12/18/neanderthal-genome-shows-evidence-of-early-human-interbreeding-inbreeding/" TargetMode="External"/><Relationship Id="rId5" Type="http://schemas.openxmlformats.org/officeDocument/2006/relationships/hyperlink" Target="http://www.livescience.com/22836-genome-extinct-humans-denisovans.html" TargetMode="External"/><Relationship Id="rId4" Type="http://schemas.openxmlformats.org/officeDocument/2006/relationships/hyperlink" Target="http://www.ancient-origins.net/news-evolution-human-origins/new-dna-tests-ancient-denisovan-people-shows-them-occupying-altai-cave-020532" TargetMode="External"/></Relationships>
</file>

<file path=ppt/slides/_rels/slide12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5.png"/><Relationship Id="rId7" Type="http://schemas.openxmlformats.org/officeDocument/2006/relationships/image" Target="../media/image14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38.jpeg"/><Relationship Id="rId4" Type="http://schemas.openxmlformats.org/officeDocument/2006/relationships/image" Target="../media/image136.png"/><Relationship Id="rId9" Type="http://schemas.openxmlformats.org/officeDocument/2006/relationships/image" Target="../media/image143.jpeg"/></Relationships>
</file>

<file path=ppt/slides/_rels/slide126.xml.rels><?xml version="1.0" encoding="UTF-8" standalone="yes"?>
<Relationships xmlns="http://schemas.openxmlformats.org/package/2006/relationships"><Relationship Id="rId3" Type="http://schemas.openxmlformats.org/officeDocument/2006/relationships/hyperlink" Target="https://blog.23andme.com/ancestry/2010/03/24/analysis-of-ancient-dna-suggests-the-existence-of-previously-unknown-type-of-extinct-human-ancestor/" TargetMode="External"/><Relationship Id="rId2" Type="http://schemas.openxmlformats.org/officeDocument/2006/relationships/hyperlink" Target="https://blog.23andme.com/ancestry/find-your-inner-neanderthal/"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hyperlink" Target="http://www.livescience.com/22836-genome-extinct-humans-denisovans.html"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5.png"/><Relationship Id="rId7" Type="http://schemas.openxmlformats.org/officeDocument/2006/relationships/image" Target="../media/image14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38.jpeg"/><Relationship Id="rId4" Type="http://schemas.openxmlformats.org/officeDocument/2006/relationships/image" Target="../media/image136.png"/><Relationship Id="rId9" Type="http://schemas.openxmlformats.org/officeDocument/2006/relationships/image" Target="../media/image130.jpeg"/></Relationships>
</file>

<file path=ppt/slides/_rels/slide129.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8.jpeg"/><Relationship Id="rId4" Type="http://schemas.openxmlformats.org/officeDocument/2006/relationships/image" Target="../media/image136.png"/></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hyperlink" Target="https://en.wikipedia.org/wiki/Denisovan" TargetMode="Externa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www.sciencemag.org/content/333/6046/1084.summary" TargetMode="External"/><Relationship Id="rId2" Type="http://schemas.openxmlformats.org/officeDocument/2006/relationships/hyperlink" Target="http://www.sciencemag.org/news/2015/09/siberian-cave-was-home-generations-mysterious-ancient-humans"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8.jpeg"/><Relationship Id="rId4" Type="http://schemas.openxmlformats.org/officeDocument/2006/relationships/image" Target="../media/image136.png"/></Relationships>
</file>

<file path=ppt/slides/_rels/slide13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25.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8.jpeg"/><Relationship Id="rId4" Type="http://schemas.openxmlformats.org/officeDocument/2006/relationships/image" Target="../media/image136.png"/></Relationships>
</file>

<file path=ppt/slides/_rels/slide134.xml.rels><?xml version="1.0" encoding="UTF-8" standalone="yes"?>
<Relationships xmlns="http://schemas.openxmlformats.org/package/2006/relationships"><Relationship Id="rId3" Type="http://schemas.openxmlformats.org/officeDocument/2006/relationships/hyperlink" Target="http://dna-explained.com/2013/12/26/native-americans-neanderthal-and-denisova-admixture/" TargetMode="External"/><Relationship Id="rId2" Type="http://schemas.openxmlformats.org/officeDocument/2006/relationships/hyperlink" Target="http://news.berkeley.edu/2013/12/18/neanderthal-genome-shows-evidence-of-early-human-interbreeding-inbreeding/" TargetMode="Externa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2.png"/><Relationship Id="rId4" Type="http://schemas.openxmlformats.org/officeDocument/2006/relationships/image" Target="../media/image136.png"/></Relationships>
</file>

<file path=ppt/slides/_rels/slide13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25.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6.png"/><Relationship Id="rId4" Type="http://schemas.openxmlformats.org/officeDocument/2006/relationships/image" Target="../media/image135.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s://en.wikipedia.org/wiki/Denisovan" TargetMode="External"/></Relationships>
</file>

<file path=ppt/slides/_rels/slide14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hyperlink" Target="http://johnhawks.net/weblog/reviews/denisova/sawyer-2015-denisova-8.html" TargetMode="External"/><Relationship Id="rId2" Type="http://schemas.openxmlformats.org/officeDocument/2006/relationships/hyperlink" Target="http://siberiantimes.com/science/casestudy/features/f0135-first-glimpse-inside-the-siberian-cave-that-holds-the-key-to-mans-origins/" TargetMode="External"/><Relationship Id="rId1" Type="http://schemas.openxmlformats.org/officeDocument/2006/relationships/slideLayout" Target="../slideLayouts/slideLayout7.xml"/><Relationship Id="rId4" Type="http://schemas.openxmlformats.org/officeDocument/2006/relationships/hyperlink" Target="https://www.youtube.com/watch?v=BfQnYP_Tzq4"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hyperlink" Target="http://geogenetics.ku.dk/staff/beskrivelse/?id=26558" TargetMode="External"/><Relationship Id="rId2" Type="http://schemas.openxmlformats.org/officeDocument/2006/relationships/hyperlink" Target="http://www.sitnews.us/1113News/112113/112113_first_humans_ams.html" TargetMode="External"/><Relationship Id="rId1" Type="http://schemas.openxmlformats.org/officeDocument/2006/relationships/slideLayout" Target="../slideLayouts/slideLayout7.xml"/><Relationship Id="rId4" Type="http://schemas.openxmlformats.org/officeDocument/2006/relationships/hyperlink" Target="http://www.nature.com/" TargetMode="External"/></Relationships>
</file>

<file path=ppt/slides/_rels/slide145.xml.rels><?xml version="1.0" encoding="UTF-8" standalone="yes"?>
<Relationships xmlns="http://schemas.openxmlformats.org/package/2006/relationships"><Relationship Id="rId2" Type="http://schemas.openxmlformats.org/officeDocument/2006/relationships/hyperlink" Target="http://www.sitnews.us/1113News/112113/112113_first_humans_ams.html"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hyperlink" Target="http://www.nature.com/news/americas-natives-have-european-roots-1.14213" TargetMode="Externa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50.jpeg"/></Relationships>
</file>

<file path=ppt/slides/_rels/slide14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gif"/><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0.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103.wmf"/><Relationship Id="rId4" Type="http://schemas.openxmlformats.org/officeDocument/2006/relationships/image" Target="../media/image124.png"/></Relationships>
</file>

<file path=ppt/slides/_rels/slide1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png"/></Relationships>
</file>

<file path=ppt/slides/_rels/slide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6.jpeg"/></Relationships>
</file>

<file path=ppt/slides/_rels/slide16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1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7.png"/><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5.jpeg"/></Relationships>
</file>

<file path=ppt/slides/_rels/slide1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16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155.jpeg"/></Relationships>
</file>

<file path=ppt/slides/_rels/slide1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6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16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6.jpeg"/></Relationships>
</file>

<file path=ppt/slides/_rels/slide17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7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5.pn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7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72.jpeg"/><Relationship Id="rId3" Type="http://schemas.openxmlformats.org/officeDocument/2006/relationships/image" Target="../media/image151.jpeg"/><Relationship Id="rId7" Type="http://schemas.openxmlformats.org/officeDocument/2006/relationships/image" Target="../media/image169.jpeg"/><Relationship Id="rId12" Type="http://schemas.openxmlformats.org/officeDocument/2006/relationships/image" Target="../media/image171.jpeg"/><Relationship Id="rId17" Type="http://schemas.openxmlformats.org/officeDocument/2006/relationships/image" Target="../media/image173.png"/><Relationship Id="rId2" Type="http://schemas.openxmlformats.org/officeDocument/2006/relationships/image" Target="../media/image165.png"/><Relationship Id="rId16"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0.png"/><Relationship Id="rId5" Type="http://schemas.openxmlformats.org/officeDocument/2006/relationships/image" Target="../media/image167.png"/><Relationship Id="rId15" Type="http://schemas.openxmlformats.org/officeDocument/2006/relationships/image" Target="../media/image12.jpeg"/><Relationship Id="rId10" Type="http://schemas.openxmlformats.org/officeDocument/2006/relationships/image" Target="../media/image6.jpeg"/><Relationship Id="rId4" Type="http://schemas.openxmlformats.org/officeDocument/2006/relationships/image" Target="../media/image166.png"/><Relationship Id="rId9" Type="http://schemas.openxmlformats.org/officeDocument/2006/relationships/image" Target="../media/image2.jpeg"/><Relationship Id="rId14" Type="http://schemas.openxmlformats.org/officeDocument/2006/relationships/image" Target="../media/image10.jpeg"/></Relationships>
</file>

<file path=ppt/slides/_rels/slide181.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72.jpeg"/><Relationship Id="rId3" Type="http://schemas.openxmlformats.org/officeDocument/2006/relationships/image" Target="../media/image151.jpeg"/><Relationship Id="rId7" Type="http://schemas.openxmlformats.org/officeDocument/2006/relationships/image" Target="../media/image169.jpeg"/><Relationship Id="rId12" Type="http://schemas.openxmlformats.org/officeDocument/2006/relationships/image" Target="../media/image171.jpeg"/><Relationship Id="rId17" Type="http://schemas.openxmlformats.org/officeDocument/2006/relationships/image" Target="../media/image173.png"/><Relationship Id="rId2" Type="http://schemas.openxmlformats.org/officeDocument/2006/relationships/image" Target="../media/image1.png"/><Relationship Id="rId16" Type="http://schemas.openxmlformats.org/officeDocument/2006/relationships/image" Target="../media/image155.jpe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0.png"/><Relationship Id="rId5" Type="http://schemas.openxmlformats.org/officeDocument/2006/relationships/image" Target="../media/image167.png"/><Relationship Id="rId15" Type="http://schemas.openxmlformats.org/officeDocument/2006/relationships/image" Target="../media/image12.jpeg"/><Relationship Id="rId10" Type="http://schemas.openxmlformats.org/officeDocument/2006/relationships/image" Target="../media/image6.jpeg"/><Relationship Id="rId4" Type="http://schemas.openxmlformats.org/officeDocument/2006/relationships/image" Target="../media/image166.png"/><Relationship Id="rId9" Type="http://schemas.openxmlformats.org/officeDocument/2006/relationships/image" Target="../media/image2.jpeg"/><Relationship Id="rId14" Type="http://schemas.openxmlformats.org/officeDocument/2006/relationships/image" Target="../media/image10.jpeg"/></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83.xml.rels><?xml version="1.0" encoding="UTF-8" standalone="yes"?>
<Relationships xmlns="http://schemas.openxmlformats.org/package/2006/relationships"><Relationship Id="rId8" Type="http://schemas.openxmlformats.org/officeDocument/2006/relationships/hyperlink" Target="http://orgs.usd.edu/esci/alaska/oykc.html" TargetMode="External"/><Relationship Id="rId13" Type="http://schemas.openxmlformats.org/officeDocument/2006/relationships/hyperlink" Target="https://www.nps.gov/features/romo/feat0001/BasicsIceAges.swf" TargetMode="External"/><Relationship Id="rId18" Type="http://schemas.openxmlformats.org/officeDocument/2006/relationships/hyperlink" Target="http://pubs.usgs.gov/gip/dynamic/Pangaea.html" TargetMode="External"/><Relationship Id="rId26" Type="http://schemas.openxmlformats.org/officeDocument/2006/relationships/hyperlink" Target="https://en.wikipedia.org/wiki/Glacier" TargetMode="External"/><Relationship Id="rId39" Type="http://schemas.openxmlformats.org/officeDocument/2006/relationships/hyperlink" Target="http://donsmaps.com/malta.html" TargetMode="External"/><Relationship Id="rId3" Type="http://schemas.openxmlformats.org/officeDocument/2006/relationships/hyperlink" Target="http://en.wikipedia.org/wiki/Stone_Age" TargetMode="External"/><Relationship Id="rId21" Type="http://schemas.openxmlformats.org/officeDocument/2006/relationships/hyperlink" Target="http://www.burkemuseum.org/static/geo_history_wa" TargetMode="External"/><Relationship Id="rId34" Type="http://schemas.openxmlformats.org/officeDocument/2006/relationships/hyperlink" Target="http://www.nature.com/news/americas-natives-have-european-roots-1.14213" TargetMode="External"/><Relationship Id="rId42" Type="http://schemas.openxmlformats.org/officeDocument/2006/relationships/hyperlink" Target="http://www.sciencemag.org/news/2016/03/our-ancestors-may-have-mated-more-once-mysterious-ancient-humans" TargetMode="External"/><Relationship Id="rId7" Type="http://schemas.openxmlformats.org/officeDocument/2006/relationships/hyperlink" Target="http://en.wikipedia.org/wiki/On_Your_Knees_Cave" TargetMode="External"/><Relationship Id="rId12" Type="http://schemas.openxmlformats.org/officeDocument/2006/relationships/hyperlink" Target="http://en.wikipedia.org/wiki/Ice_age" TargetMode="External"/><Relationship Id="rId17" Type="http://schemas.openxmlformats.org/officeDocument/2006/relationships/hyperlink" Target="http://en.wikipedia.org/wiki/Terrane" TargetMode="External"/><Relationship Id="rId25" Type="http://schemas.openxmlformats.org/officeDocument/2006/relationships/hyperlink" Target="http://en.wikipedia.org/wiki/Eskimo" TargetMode="External"/><Relationship Id="rId33" Type="http://schemas.openxmlformats.org/officeDocument/2006/relationships/hyperlink" Target="http://www.sitnews.us/1113News/112113/112113_first_humans_ams.html" TargetMode="External"/><Relationship Id="rId38" Type="http://schemas.openxmlformats.org/officeDocument/2006/relationships/hyperlink" Target="https://www2.ucar.edu/climate/faq/what-average-global-temperature-now" TargetMode="External"/><Relationship Id="rId2" Type="http://schemas.openxmlformats.org/officeDocument/2006/relationships/hyperlink" Target="http://en.wikipedia.org/wiki/Human_evolution" TargetMode="External"/><Relationship Id="rId16" Type="http://schemas.openxmlformats.org/officeDocument/2006/relationships/hyperlink" Target="http://academic.emporia.edu/aberjame/student/pachuta1/page1.htm" TargetMode="External"/><Relationship Id="rId20" Type="http://schemas.openxmlformats.org/officeDocument/2006/relationships/hyperlink" Target="http://www.dggs.alaska.gov/webpubs/usgs/of/text/of89-0554.PDF" TargetMode="External"/><Relationship Id="rId29" Type="http://schemas.openxmlformats.org/officeDocument/2006/relationships/hyperlink" Target="https://nsidc.org/cryosphere/glaciers/life-glacier.html" TargetMode="External"/><Relationship Id="rId41" Type="http://schemas.openxmlformats.org/officeDocument/2006/relationships/hyperlink" Target="http://www.onlyinyourstate.com/alaska/crazy-caves-in-ak/" TargetMode="External"/><Relationship Id="rId1" Type="http://schemas.openxmlformats.org/officeDocument/2006/relationships/slideLayout" Target="../slideLayouts/slideLayout7.xml"/><Relationship Id="rId6" Type="http://schemas.openxmlformats.org/officeDocument/2006/relationships/hyperlink" Target="http://humanorigins.si.edu/evidence/human-family-tree" TargetMode="External"/><Relationship Id="rId11" Type="http://schemas.openxmlformats.org/officeDocument/2006/relationships/hyperlink" Target="http://en.wikipedia.org/wiki/Sea_level" TargetMode="External"/><Relationship Id="rId24" Type="http://schemas.openxmlformats.org/officeDocument/2006/relationships/hyperlink" Target="http://en.wikipedia.org/wiki/Yupik_peoples" TargetMode="External"/><Relationship Id="rId32" Type="http://schemas.openxmlformats.org/officeDocument/2006/relationships/hyperlink" Target="http://www.nature.com/news/ancient-migration-coming-to-america-1.10562" TargetMode="External"/><Relationship Id="rId37" Type="http://schemas.openxmlformats.org/officeDocument/2006/relationships/hyperlink" Target="http://geologycafe.com/images/glacial_landscapes.jpg" TargetMode="External"/><Relationship Id="rId40" Type="http://schemas.openxmlformats.org/officeDocument/2006/relationships/hyperlink" Target="http://www.kunstkamera.ru/en/temporary_exhibitions/virtual/gerasimov/02/" TargetMode="External"/><Relationship Id="rId5" Type="http://schemas.openxmlformats.org/officeDocument/2006/relationships/hyperlink" Target="http://en.wikipedia.org/wiki/Paleolithic" TargetMode="External"/><Relationship Id="rId15" Type="http://schemas.openxmlformats.org/officeDocument/2006/relationships/hyperlink" Target="http://en.wikipedia.org/wiki/Coast_Range_Arc" TargetMode="External"/><Relationship Id="rId23" Type="http://schemas.openxmlformats.org/officeDocument/2006/relationships/hyperlink" Target="http://en.wikipedia.org/wiki/Beringia" TargetMode="External"/><Relationship Id="rId28" Type="http://schemas.openxmlformats.org/officeDocument/2006/relationships/hyperlink" Target="https://en.wikipedia.org/wiki/Paleoclimatology" TargetMode="External"/><Relationship Id="rId36" Type="http://schemas.openxmlformats.org/officeDocument/2006/relationships/hyperlink" Target="https://classconnection.s3.amazonaws.com/613/flashcards/977613/jpg/glacice1323512659935.jpg" TargetMode="External"/><Relationship Id="rId10" Type="http://schemas.openxmlformats.org/officeDocument/2006/relationships/hyperlink" Target="http://sepmstrata.org/history/vail.html" TargetMode="External"/><Relationship Id="rId19" Type="http://schemas.openxmlformats.org/officeDocument/2006/relationships/hyperlink" Target="http://muller.lbl.gov/papers/scicorr.htm" TargetMode="External"/><Relationship Id="rId31" Type="http://schemas.openxmlformats.org/officeDocument/2006/relationships/hyperlink" Target="https://classconnection.s3.amazonaws.com/363/flashcards/3970363/png/sub-142C41B6791440E2CD9.png" TargetMode="External"/><Relationship Id="rId4" Type="http://schemas.openxmlformats.org/officeDocument/2006/relationships/hyperlink" Target="http://en.wikipedia.org/wiki/Neolithic" TargetMode="External"/><Relationship Id="rId9" Type="http://schemas.openxmlformats.org/officeDocument/2006/relationships/hyperlink" Target="http://www.sciencedirect.com/" TargetMode="External"/><Relationship Id="rId14" Type="http://schemas.openxmlformats.org/officeDocument/2006/relationships/hyperlink" Target="http://science.discovery.com/videos/100-greatest-discoveries-shorts-periodic-ice-age.html" TargetMode="External"/><Relationship Id="rId22" Type="http://schemas.openxmlformats.org/officeDocument/2006/relationships/hyperlink" Target="http://orgs.usd.edu/esci/alaska/oykc.htmll" TargetMode="External"/><Relationship Id="rId27" Type="http://schemas.openxmlformats.org/officeDocument/2006/relationships/hyperlink" Target="http://www.museum.state.il.us/exhibits/ice_ages/why_glaciations1.html" TargetMode="External"/><Relationship Id="rId30" Type="http://schemas.openxmlformats.org/officeDocument/2006/relationships/hyperlink" Target="https://en.wikipedia.org/wiki/Cordilleran_Ice_Sheet" TargetMode="External"/><Relationship Id="rId35" Type="http://schemas.openxmlformats.org/officeDocument/2006/relationships/hyperlink" Target="http://www.columbia.edu/~vjd1/glacier.gif" TargetMode="External"/><Relationship Id="rId43" Type="http://schemas.openxmlformats.org/officeDocument/2006/relationships/hyperlink" Target="https://classconnection.s3.amazonaws.com/363/flashcards/3970363/png/sub-142C41B6791440E2CD9.pnghttp:/www.nature.com/news/ancient-migration-coming-to-america-1.1056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geologycafe.com/images/glacial_landscapes.jpg"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2.ucar.edu/climate/faq/what-average-global-temperature-now"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4.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www.lakepowell.net/sciencecenter/paleoclimate.htm"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www.museum.state.il.us/exhibits/ice_ages/tilt_graph.html" TargetMode="External"/><Relationship Id="rId3" Type="http://schemas.openxmlformats.org/officeDocument/2006/relationships/hyperlink" Target="http://www.museum.state.il.us/exhibits/ice_ages/why_glaciations1.html" TargetMode="External"/><Relationship Id="rId7" Type="http://schemas.openxmlformats.org/officeDocument/2006/relationships/hyperlink" Target="http://www.museum.state.il.us/exhibits/ice_ages/eccentricity_graph.html" TargetMode="Externa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hyperlink" Target="http://www.museum.state.il.us/exhibits/ice_ages/aph_peri.html" TargetMode="External"/><Relationship Id="rId5" Type="http://schemas.openxmlformats.org/officeDocument/2006/relationships/hyperlink" Target="http://www.museum.state.il.us/exhibits/ice_ages/specmap_graph.html" TargetMode="External"/><Relationship Id="rId4" Type="http://schemas.openxmlformats.org/officeDocument/2006/relationships/hyperlink" Target="http://www.museum.state.il.us/exhibits/ice_ages/insolation_graph.html" TargetMode="External"/><Relationship Id="rId9" Type="http://schemas.openxmlformats.org/officeDocument/2006/relationships/hyperlink" Target="http://www.museum.state.il.us/exhibits/ice_ages/precession_graph.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4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gif"/></Relationships>
</file>

<file path=ppt/slides/_rels/slide4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gif"/></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3.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hyperlink" Target="http://science.nasa.gov/science-news/science-at-nasa/2013/08jan_sunclimate/"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volcanoes.usgs.gov/vhp/gas.html" TargetMode="External"/><Relationship Id="rId2" Type="http://schemas.openxmlformats.org/officeDocument/2006/relationships/hyperlink" Target="http://www.lakepowell.net/sciencecenter/paleoclimate.htm"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5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4.gif"/><Relationship Id="rId7"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51.jpeg"/><Relationship Id="rId4" Type="http://schemas.openxmlformats.org/officeDocument/2006/relationships/image" Target="../media/image48.jpeg"/><Relationship Id="rId9" Type="http://schemas.openxmlformats.org/officeDocument/2006/relationships/image" Target="../media/image47.jpeg"/></Relationships>
</file>

<file path=ppt/slides/_rels/slide58.xml.rels><?xml version="1.0" encoding="UTF-8" standalone="yes"?>
<Relationships xmlns="http://schemas.openxmlformats.org/package/2006/relationships"><Relationship Id="rId2" Type="http://schemas.openxmlformats.org/officeDocument/2006/relationships/hyperlink" Target="http://www3.epa.gov/climatechange/science/causes.html"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4.gif"/><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4.gif"/><Relationship Id="rId4" Type="http://schemas.openxmlformats.org/officeDocument/2006/relationships/hyperlink" Target="http://www.vagabondgeology.com/climate-change-from-a-geologic-perspective.htm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Palynology" TargetMode="External"/><Relationship Id="rId2" Type="http://schemas.openxmlformats.org/officeDocument/2006/relationships/hyperlink" Target="https://en.wikipedia.org/wiki/Paleoclimatology"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https://nsidc.org/cgi-bin/words/word.pl?calving" TargetMode="External"/><Relationship Id="rId3" Type="http://schemas.openxmlformats.org/officeDocument/2006/relationships/hyperlink" Target="https://nsidc.org/cgi-bin/words/word.pl?snowfall" TargetMode="External"/><Relationship Id="rId7" Type="http://schemas.openxmlformats.org/officeDocument/2006/relationships/hyperlink" Target="https://nsidc.org/cgi-bin/words/word.pl?sublimation" TargetMode="External"/><Relationship Id="rId12" Type="http://schemas.openxmlformats.org/officeDocument/2006/relationships/hyperlink" Target="https://nsidc.org/cgi-bin/words/word.pl?crevasse" TargetMode="External"/><Relationship Id="rId2" Type="http://schemas.openxmlformats.org/officeDocument/2006/relationships/hyperlink" Target="https://nsidc.org/cryosphere/glaciers/life-glacier.html" TargetMode="External"/><Relationship Id="rId1" Type="http://schemas.openxmlformats.org/officeDocument/2006/relationships/slideLayout" Target="../slideLayouts/slideLayout7.xml"/><Relationship Id="rId6" Type="http://schemas.openxmlformats.org/officeDocument/2006/relationships/hyperlink" Target="https://nsidc.org/cgi-bin/words/word.pl?evaporation" TargetMode="External"/><Relationship Id="rId11" Type="http://schemas.openxmlformats.org/officeDocument/2006/relationships/hyperlink" Target="https://nsidc.org/cgi-bin/words/word.pl?basal%20sliding" TargetMode="External"/><Relationship Id="rId5" Type="http://schemas.openxmlformats.org/officeDocument/2006/relationships/hyperlink" Target="https://nsidc.org/cgi-bin/words/word.pl?avalanche" TargetMode="External"/><Relationship Id="rId10" Type="http://schemas.openxmlformats.org/officeDocument/2006/relationships/hyperlink" Target="https://nsidc.org/cgi-bin/words/word.pl?snowpack" TargetMode="External"/><Relationship Id="rId4" Type="http://schemas.openxmlformats.org/officeDocument/2006/relationships/hyperlink" Target="https://nsidc.org/cgi-bin/words/word.pl?alpine" TargetMode="External"/><Relationship Id="rId9" Type="http://schemas.openxmlformats.org/officeDocument/2006/relationships/hyperlink" Target="https://nsidc.org/cgi-bin/words/word.pl?firn"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en.wikipedia.org/wiki/Laurentide_ice_sheet" TargetMode="External"/><Relationship Id="rId13" Type="http://schemas.openxmlformats.org/officeDocument/2006/relationships/hyperlink" Target="https://en.wikipedia.org/wiki/Hecate_Strait" TargetMode="External"/><Relationship Id="rId18" Type="http://schemas.openxmlformats.org/officeDocument/2006/relationships/hyperlink" Target="https://en.wikipedia.org/wiki/Glaciers" TargetMode="External"/><Relationship Id="rId26" Type="http://schemas.openxmlformats.org/officeDocument/2006/relationships/hyperlink" Target="https://en.wikipedia.org/wiki/Lake" TargetMode="External"/><Relationship Id="rId3" Type="http://schemas.openxmlformats.org/officeDocument/2006/relationships/hyperlink" Target="https://en.wikipedia.org/wiki/Ice_sheet" TargetMode="External"/><Relationship Id="rId21" Type="http://schemas.openxmlformats.org/officeDocument/2006/relationships/hyperlink" Target="https://en.wikipedia.org/wiki/Inland_Empire_(Pacific_Northwest)" TargetMode="External"/><Relationship Id="rId34" Type="http://schemas.openxmlformats.org/officeDocument/2006/relationships/image" Target="../media/image53.jpeg"/><Relationship Id="rId7" Type="http://schemas.openxmlformats.org/officeDocument/2006/relationships/hyperlink" Target="https://en.wikipedia.org/wiki/Starvation_(glaciology)" TargetMode="External"/><Relationship Id="rId12" Type="http://schemas.openxmlformats.org/officeDocument/2006/relationships/hyperlink" Target="https://en.wikipedia.org/wiki/Sea_level" TargetMode="External"/><Relationship Id="rId17" Type="http://schemas.openxmlformats.org/officeDocument/2006/relationships/hyperlink" Target="https://en.wikipedia.org/wiki/Alaska_Range" TargetMode="External"/><Relationship Id="rId25" Type="http://schemas.openxmlformats.org/officeDocument/2006/relationships/hyperlink" Target="https://en.wikipedia.org/wiki/Haida_Gwaii" TargetMode="External"/><Relationship Id="rId33" Type="http://schemas.openxmlformats.org/officeDocument/2006/relationships/hyperlink" Target="https://en.wikipedia.org/wiki/Fjords" TargetMode="External"/><Relationship Id="rId2" Type="http://schemas.openxmlformats.org/officeDocument/2006/relationships/hyperlink" Target="https://en.wikipedia.org/wiki/Cordilleran_Ice_Sheet" TargetMode="External"/><Relationship Id="rId16" Type="http://schemas.openxmlformats.org/officeDocument/2006/relationships/hyperlink" Target="https://en.wikipedia.org/wiki/Olympic_Peninsula" TargetMode="External"/><Relationship Id="rId20" Type="http://schemas.openxmlformats.org/officeDocument/2006/relationships/hyperlink" Target="https://en.wikipedia.org/wiki/Lake_Missoula" TargetMode="External"/><Relationship Id="rId29" Type="http://schemas.openxmlformats.org/officeDocument/2006/relationships/hyperlink" Target="https://en.wikipedia.org/wiki/Pacific_Northwest" TargetMode="External"/><Relationship Id="rId1" Type="http://schemas.openxmlformats.org/officeDocument/2006/relationships/slideLayout" Target="../slideLayouts/slideLayout7.xml"/><Relationship Id="rId6" Type="http://schemas.openxmlformats.org/officeDocument/2006/relationships/hyperlink" Target="https://en.wikipedia.org/wiki/Oregon" TargetMode="External"/><Relationship Id="rId11" Type="http://schemas.openxmlformats.org/officeDocument/2006/relationships/hyperlink" Target="https://en.wikipedia.org/wiki/Last_Glacial_Maximum_refugia" TargetMode="External"/><Relationship Id="rId24" Type="http://schemas.openxmlformats.org/officeDocument/2006/relationships/hyperlink" Target="https://en.wikipedia.org/wiki/Bedrock" TargetMode="External"/><Relationship Id="rId32" Type="http://schemas.openxmlformats.org/officeDocument/2006/relationships/hyperlink" Target="https://en.wikipedia.org/wiki/Evolution" TargetMode="External"/><Relationship Id="rId5" Type="http://schemas.openxmlformats.org/officeDocument/2006/relationships/hyperlink" Target="https://en.wikipedia.org/wiki/Last_Glacial_Maximum" TargetMode="External"/><Relationship Id="rId15" Type="http://schemas.openxmlformats.org/officeDocument/2006/relationships/hyperlink" Target="https://en.wikipedia.org/wiki/Vancouver_Island" TargetMode="External"/><Relationship Id="rId23" Type="http://schemas.openxmlformats.org/officeDocument/2006/relationships/hyperlink" Target="https://en.wikipedia.org/w/index.php?title=Cordilleran_Ice_Sheet&amp;action=edit&amp;section=1" TargetMode="External"/><Relationship Id="rId28" Type="http://schemas.openxmlformats.org/officeDocument/2006/relationships/hyperlink" Target="https://en.wikipedia.org/wiki/Deglaciation" TargetMode="External"/><Relationship Id="rId10" Type="http://schemas.openxmlformats.org/officeDocument/2006/relationships/hyperlink" Target="https://en.wikipedia.org/wiki/Antarctic_ice_sheet" TargetMode="External"/><Relationship Id="rId19" Type="http://schemas.openxmlformats.org/officeDocument/2006/relationships/hyperlink" Target="https://en.wikipedia.org/wiki/Floods" TargetMode="External"/><Relationship Id="rId31" Type="http://schemas.openxmlformats.org/officeDocument/2006/relationships/hyperlink" Target="https://en.wikipedia.org/wiki/Beringia" TargetMode="External"/><Relationship Id="rId4" Type="http://schemas.openxmlformats.org/officeDocument/2006/relationships/hyperlink" Target="https://en.wikipedia.org/wiki/North_America" TargetMode="External"/><Relationship Id="rId9" Type="http://schemas.openxmlformats.org/officeDocument/2006/relationships/hyperlink" Target="https://en.wikipedia.org/wiki/Continental_Divide_of_the_Americas" TargetMode="External"/><Relationship Id="rId14" Type="http://schemas.openxmlformats.org/officeDocument/2006/relationships/hyperlink" Target="https://en.wikipedia.org/wiki/Brooks_Peninsula" TargetMode="External"/><Relationship Id="rId22" Type="http://schemas.openxmlformats.org/officeDocument/2006/relationships/hyperlink" Target="https://en.wikipedia.org/wiki/Eastern_Washington" TargetMode="External"/><Relationship Id="rId27" Type="http://schemas.openxmlformats.org/officeDocument/2006/relationships/hyperlink" Target="https://en.wikipedia.org/wiki/Forebulge" TargetMode="External"/><Relationship Id="rId30" Type="http://schemas.openxmlformats.org/officeDocument/2006/relationships/hyperlink" Target="https://en.wikipedia.org/wiki/Bowie_Seamount"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Asthenosphere" TargetMode="Externa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books.google.ca/books?id=yRMgYc-8mTIC" TargetMode="External"/></Relationships>
</file>

<file path=ppt/slides/_rels/slide67.xml.rels><?xml version="1.0" encoding="UTF-8" standalone="yes"?>
<Relationships xmlns="http://schemas.openxmlformats.org/package/2006/relationships"><Relationship Id="rId2" Type="http://schemas.openxmlformats.org/officeDocument/2006/relationships/hyperlink" Target="http://www.lakepowell.net/sciencecenter/paleoclimate.htm"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http://geology.utah.gov/map-pub/survey-notes/glad-you-asked/ice-ages-what-are-they-and-what-causes-them/"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7.gif"/></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18" Type="http://schemas.openxmlformats.org/officeDocument/2006/relationships/image" Target="../media/image74.jpeg"/><Relationship Id="rId26" Type="http://schemas.openxmlformats.org/officeDocument/2006/relationships/image" Target="../media/image82.jpeg"/><Relationship Id="rId3" Type="http://schemas.openxmlformats.org/officeDocument/2006/relationships/image" Target="../media/image59.jpeg"/><Relationship Id="rId21" Type="http://schemas.openxmlformats.org/officeDocument/2006/relationships/image" Target="../media/image77.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jpeg"/><Relationship Id="rId25" Type="http://schemas.openxmlformats.org/officeDocument/2006/relationships/image" Target="../media/image81.jpeg"/><Relationship Id="rId33" Type="http://schemas.openxmlformats.org/officeDocument/2006/relationships/image" Target="../media/image89.jpeg"/><Relationship Id="rId2" Type="http://schemas.openxmlformats.org/officeDocument/2006/relationships/notesSlide" Target="../notesSlides/notesSlide37.xml"/><Relationship Id="rId16" Type="http://schemas.openxmlformats.org/officeDocument/2006/relationships/image" Target="../media/image72.jpeg"/><Relationship Id="rId20" Type="http://schemas.openxmlformats.org/officeDocument/2006/relationships/image" Target="../media/image76.jpeg"/><Relationship Id="rId29"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jpeg"/><Relationship Id="rId24" Type="http://schemas.openxmlformats.org/officeDocument/2006/relationships/image" Target="../media/image80.jpeg"/><Relationship Id="rId32" Type="http://schemas.openxmlformats.org/officeDocument/2006/relationships/image" Target="../media/image88.jpeg"/><Relationship Id="rId5" Type="http://schemas.openxmlformats.org/officeDocument/2006/relationships/image" Target="../media/image61.jpeg"/><Relationship Id="rId15" Type="http://schemas.openxmlformats.org/officeDocument/2006/relationships/image" Target="../media/image71.jpeg"/><Relationship Id="rId23" Type="http://schemas.openxmlformats.org/officeDocument/2006/relationships/image" Target="../media/image79.jpeg"/><Relationship Id="rId28" Type="http://schemas.openxmlformats.org/officeDocument/2006/relationships/image" Target="../media/image84.jpeg"/><Relationship Id="rId10" Type="http://schemas.openxmlformats.org/officeDocument/2006/relationships/image" Target="../media/image66.jpeg"/><Relationship Id="rId19" Type="http://schemas.openxmlformats.org/officeDocument/2006/relationships/image" Target="../media/image75.jpeg"/><Relationship Id="rId31" Type="http://schemas.openxmlformats.org/officeDocument/2006/relationships/image" Target="../media/image87.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 Id="rId22" Type="http://schemas.openxmlformats.org/officeDocument/2006/relationships/image" Target="../media/image78.jpeg"/><Relationship Id="rId27" Type="http://schemas.openxmlformats.org/officeDocument/2006/relationships/image" Target="../media/image83.jpeg"/><Relationship Id="rId30" Type="http://schemas.openxmlformats.org/officeDocument/2006/relationships/image" Target="../media/image86.jpeg"/></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www.nature.com/news/ancient-migration-coming-to-america-1.10562"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www.nature.com/news/ancient-migration-coming-to-america-1.10562" TargetMode="External"/><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8.jpeg"/><Relationship Id="rId7" Type="http://schemas.openxmlformats.org/officeDocument/2006/relationships/image" Target="../media/image84.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6.jpeg"/><Relationship Id="rId4" Type="http://schemas.openxmlformats.org/officeDocument/2006/relationships/image" Target="../media/image87.jpeg"/><Relationship Id="rId9" Type="http://schemas.openxmlformats.org/officeDocument/2006/relationships/image" Target="../media/image95.jpeg"/></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world.bmp"/>
          <p:cNvPicPr>
            <a:picLocks/>
          </p:cNvPicPr>
          <p:nvPr/>
        </p:nvPicPr>
        <p:blipFill>
          <a:blip r:embed="rId3" cstate="print"/>
          <a:stretch>
            <a:fillRect/>
          </a:stretch>
        </p:blipFill>
        <p:spPr>
          <a:xfrm>
            <a:off x="1" y="1219200"/>
            <a:ext cx="9143999" cy="5638800"/>
          </a:xfrm>
          <a:prstGeom prst="rect">
            <a:avLst/>
          </a:prstGeom>
        </p:spPr>
      </p:pic>
      <p:sp>
        <p:nvSpPr>
          <p:cNvPr id="27" name="Title 1"/>
          <p:cNvSpPr txBox="1">
            <a:spLocks/>
          </p:cNvSpPr>
          <p:nvPr/>
        </p:nvSpPr>
        <p:spPr>
          <a:xfrm>
            <a:off x="0" y="0"/>
            <a:ext cx="9144000" cy="685800"/>
          </a:xfrm>
          <a:prstGeom prst="rect">
            <a:avLst/>
          </a:prstGeom>
        </p:spPr>
        <p:txBody>
          <a:bodyPr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150" normalizeH="0" baseline="0" noProof="0" dirty="0" smtClean="0">
                <a:ln>
                  <a:noFill/>
                </a:ln>
                <a:solidFill>
                  <a:schemeClr val="tx1"/>
                </a:solidFill>
                <a:effectLst/>
                <a:uLnTx/>
                <a:uFillTx/>
                <a:latin typeface="+mj-lt"/>
                <a:ea typeface="+mj-ea"/>
                <a:cs typeface="+mj-cs"/>
              </a:rPr>
              <a:t>website:  www.VagabondGeology.com</a:t>
            </a:r>
            <a:br>
              <a:rPr kumimoji="0" lang="en-US" sz="4400" b="1" i="0" u="none" strike="noStrike" kern="1200" cap="none" spc="-150" normalizeH="0" baseline="0" noProof="0" dirty="0" smtClean="0">
                <a:ln>
                  <a:noFill/>
                </a:ln>
                <a:solidFill>
                  <a:schemeClr val="tx1"/>
                </a:solidFill>
                <a:effectLst/>
                <a:uLnTx/>
                <a:uFillTx/>
                <a:latin typeface="+mj-lt"/>
                <a:ea typeface="+mj-ea"/>
                <a:cs typeface="+mj-cs"/>
              </a:rPr>
            </a:b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 useBgFill="1">
        <p:nvSpPr>
          <p:cNvPr id="28" name="TextBox 27"/>
          <p:cNvSpPr txBox="1"/>
          <p:nvPr/>
        </p:nvSpPr>
        <p:spPr>
          <a:xfrm>
            <a:off x="0" y="0"/>
            <a:ext cx="9144000" cy="830997"/>
          </a:xfrm>
          <a:prstGeom prst="rect">
            <a:avLst/>
          </a:prstGeom>
        </p:spPr>
        <p:txBody>
          <a:bodyPr wrap="square">
            <a:spAutoFit/>
          </a:bodyPr>
          <a:lstStyle/>
          <a:p>
            <a:pPr algn="ctr" fontAlgn="auto">
              <a:spcBef>
                <a:spcPts val="0"/>
              </a:spcBef>
              <a:spcAft>
                <a:spcPts val="0"/>
              </a:spcAft>
              <a:defRPr/>
            </a:pPr>
            <a:r>
              <a:rPr lang="en-US" sz="4800" b="1" dirty="0" smtClean="0">
                <a:effectLst>
                  <a:outerShdw dist="50800" dir="7200000" algn="ctr" rotWithShape="0">
                    <a:schemeClr val="bg1"/>
                  </a:outerShdw>
                </a:effectLst>
              </a:rPr>
              <a:t>Ancient People, Ancient Pathways</a:t>
            </a:r>
          </a:p>
        </p:txBody>
      </p:sp>
      <p:sp>
        <p:nvSpPr>
          <p:cNvPr id="29" name="TextBox 28"/>
          <p:cNvSpPr txBox="1"/>
          <p:nvPr/>
        </p:nvSpPr>
        <p:spPr>
          <a:xfrm>
            <a:off x="0" y="0"/>
            <a:ext cx="9144000" cy="2123658"/>
          </a:xfrm>
          <a:prstGeom prst="rect">
            <a:avLst/>
          </a:prstGeom>
          <a:solidFill>
            <a:schemeClr val="bg1">
              <a:alpha val="50000"/>
            </a:schemeClr>
          </a:solidFill>
        </p:spPr>
        <p:txBody>
          <a:bodyPr wrap="square">
            <a:spAutoFit/>
          </a:bodyPr>
          <a:lstStyle/>
          <a:p>
            <a:pPr algn="ctr" fontAlgn="auto">
              <a:spcBef>
                <a:spcPts val="0"/>
              </a:spcBef>
              <a:spcAft>
                <a:spcPts val="0"/>
              </a:spcAft>
              <a:defRPr/>
            </a:pPr>
            <a:r>
              <a:rPr lang="en-US" sz="6600" b="1" dirty="0" smtClean="0">
                <a:effectLst>
                  <a:outerShdw dist="50800" dir="7200000" algn="ctr" rotWithShape="0">
                    <a:schemeClr val="bg1"/>
                  </a:outerShdw>
                </a:effectLst>
              </a:rPr>
              <a:t>Ancient People, </a:t>
            </a:r>
          </a:p>
          <a:p>
            <a:pPr algn="ctr" fontAlgn="auto">
              <a:spcBef>
                <a:spcPts val="0"/>
              </a:spcBef>
              <a:spcAft>
                <a:spcPts val="0"/>
              </a:spcAft>
              <a:defRPr/>
            </a:pPr>
            <a:r>
              <a:rPr lang="en-US" sz="6600" b="1" dirty="0" smtClean="0">
                <a:effectLst>
                  <a:outerShdw dist="50800" dir="7200000" algn="ctr" rotWithShape="0">
                    <a:schemeClr val="bg1"/>
                  </a:outerShdw>
                </a:effectLst>
                <a:latin typeface="+mn-lt"/>
                <a:cs typeface="+mn-cs"/>
              </a:rPr>
              <a:t>Ancient Pathways</a:t>
            </a:r>
            <a:endParaRPr lang="en-US" sz="6600" b="1" dirty="0">
              <a:effectLst>
                <a:outerShdw dist="50800" dir="7200000" algn="ctr" rotWithShape="0">
                  <a:schemeClr val="bg1"/>
                </a:outerShdw>
              </a:effectLst>
              <a:latin typeface="+mn-lt"/>
              <a:cs typeface="+mn-cs"/>
            </a:endParaRPr>
          </a:p>
        </p:txBody>
      </p:sp>
      <p:sp>
        <p:nvSpPr>
          <p:cNvPr id="9" name="TextBox 8"/>
          <p:cNvSpPr txBox="1"/>
          <p:nvPr/>
        </p:nvSpPr>
        <p:spPr>
          <a:xfrm>
            <a:off x="0" y="5638800"/>
            <a:ext cx="292644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2: </a:t>
            </a:r>
            <a:r>
              <a:rPr lang="en-US" sz="2800" b="1" spc="-150" dirty="0">
                <a:solidFill>
                  <a:srgbClr val="0070C0"/>
                </a:solidFill>
                <a:effectLst>
                  <a:outerShdw dist="50800" dir="10800000" algn="ctr" rotWithShape="0">
                    <a:schemeClr val="tx1"/>
                  </a:outerShdw>
                </a:effectLst>
              </a:rPr>
              <a:t> </a:t>
            </a:r>
            <a:r>
              <a:rPr lang="en-US" sz="2800" b="1" spc="-150" dirty="0" smtClean="0">
                <a:solidFill>
                  <a:srgbClr val="0070C0"/>
                </a:solidFill>
                <a:effectLst>
                  <a:outerShdw dist="50800" dir="10800000" algn="ctr" rotWithShape="0">
                    <a:schemeClr val="tx1"/>
                  </a:outerShdw>
                </a:effectLst>
              </a:rPr>
              <a:t>into Africa</a:t>
            </a:r>
          </a:p>
        </p:txBody>
      </p:sp>
      <p:sp>
        <p:nvSpPr>
          <p:cNvPr id="10" name="TextBox 9"/>
          <p:cNvSpPr txBox="1"/>
          <p:nvPr/>
        </p:nvSpPr>
        <p:spPr>
          <a:xfrm>
            <a:off x="0" y="6182380"/>
            <a:ext cx="460767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1:  beginning in East Africa</a:t>
            </a:r>
          </a:p>
        </p:txBody>
      </p:sp>
      <p:sp>
        <p:nvSpPr>
          <p:cNvPr id="11" name="Freeform 10"/>
          <p:cNvSpPr/>
          <p:nvPr/>
        </p:nvSpPr>
        <p:spPr>
          <a:xfrm>
            <a:off x="3873062" y="2872828"/>
            <a:ext cx="1569107" cy="2513722"/>
          </a:xfrm>
          <a:custGeom>
            <a:avLst/>
            <a:gdLst>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361090 w 1550276"/>
              <a:gd name="connsiteY17" fmla="*/ 756745 h 2375337"/>
              <a:gd name="connsiteX18" fmla="*/ 1424152 w 1550276"/>
              <a:gd name="connsiteY18" fmla="*/ 930165 h 2375337"/>
              <a:gd name="connsiteX19" fmla="*/ 1471448 w 1550276"/>
              <a:gd name="connsiteY19" fmla="*/ 1308538 h 2375337"/>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537138 w 1550276"/>
              <a:gd name="connsiteY17" fmla="*/ 722586 h 2375337"/>
              <a:gd name="connsiteX18" fmla="*/ 1424152 w 1550276"/>
              <a:gd name="connsiteY18" fmla="*/ 930165 h 2375337"/>
              <a:gd name="connsiteX19" fmla="*/ 1471448 w 1550276"/>
              <a:gd name="connsiteY19" fmla="*/ 1308538 h 2375337"/>
              <a:gd name="connsiteX0" fmla="*/ 1471448 w 1569107"/>
              <a:gd name="connsiteY0" fmla="*/ 1308538 h 2375337"/>
              <a:gd name="connsiteX1" fmla="*/ 1534510 w 1569107"/>
              <a:gd name="connsiteY1" fmla="*/ 1686910 h 2375337"/>
              <a:gd name="connsiteX2" fmla="*/ 1376855 w 1569107"/>
              <a:gd name="connsiteY2" fmla="*/ 1907627 h 2375337"/>
              <a:gd name="connsiteX3" fmla="*/ 1234966 w 1569107"/>
              <a:gd name="connsiteY3" fmla="*/ 2175641 h 2375337"/>
              <a:gd name="connsiteX4" fmla="*/ 1140372 w 1569107"/>
              <a:gd name="connsiteY4" fmla="*/ 2364827 h 2375337"/>
              <a:gd name="connsiteX5" fmla="*/ 872359 w 1569107"/>
              <a:gd name="connsiteY5" fmla="*/ 2238703 h 2375337"/>
              <a:gd name="connsiteX6" fmla="*/ 730469 w 1569107"/>
              <a:gd name="connsiteY6" fmla="*/ 1781503 h 2375337"/>
              <a:gd name="connsiteX7" fmla="*/ 762000 w 1569107"/>
              <a:gd name="connsiteY7" fmla="*/ 1340069 h 2375337"/>
              <a:gd name="connsiteX8" fmla="*/ 667407 w 1569107"/>
              <a:gd name="connsiteY8" fmla="*/ 1103586 h 2375337"/>
              <a:gd name="connsiteX9" fmla="*/ 430924 w 1569107"/>
              <a:gd name="connsiteY9" fmla="*/ 898634 h 2375337"/>
              <a:gd name="connsiteX10" fmla="*/ 84083 w 1569107"/>
              <a:gd name="connsiteY10" fmla="*/ 867103 h 2375337"/>
              <a:gd name="connsiteX11" fmla="*/ 5255 w 1569107"/>
              <a:gd name="connsiteY11" fmla="*/ 457200 h 2375337"/>
              <a:gd name="connsiteX12" fmla="*/ 115614 w 1569107"/>
              <a:gd name="connsiteY12" fmla="*/ 173420 h 2375337"/>
              <a:gd name="connsiteX13" fmla="*/ 320566 w 1569107"/>
              <a:gd name="connsiteY13" fmla="*/ 15765 h 2375337"/>
              <a:gd name="connsiteX14" fmla="*/ 809297 w 1569107"/>
              <a:gd name="connsiteY14" fmla="*/ 78827 h 2375337"/>
              <a:gd name="connsiteX15" fmla="*/ 1187669 w 1569107"/>
              <a:gd name="connsiteY15" fmla="*/ 189186 h 2375337"/>
              <a:gd name="connsiteX16" fmla="*/ 1345324 w 1569107"/>
              <a:gd name="connsiteY16" fmla="*/ 504496 h 2375337"/>
              <a:gd name="connsiteX17" fmla="*/ 1537138 w 1569107"/>
              <a:gd name="connsiteY17" fmla="*/ 722586 h 2375337"/>
              <a:gd name="connsiteX18" fmla="*/ 1537138 w 1569107"/>
              <a:gd name="connsiteY18" fmla="*/ 874986 h 2375337"/>
              <a:gd name="connsiteX19" fmla="*/ 1471448 w 1569107"/>
              <a:gd name="connsiteY19" fmla="*/ 1308538 h 2375337"/>
              <a:gd name="connsiteX0" fmla="*/ 1471448 w 1569107"/>
              <a:gd name="connsiteY0" fmla="*/ 1342697 h 2409496"/>
              <a:gd name="connsiteX1" fmla="*/ 1534510 w 1569107"/>
              <a:gd name="connsiteY1" fmla="*/ 1721069 h 2409496"/>
              <a:gd name="connsiteX2" fmla="*/ 1376855 w 1569107"/>
              <a:gd name="connsiteY2" fmla="*/ 1941786 h 2409496"/>
              <a:gd name="connsiteX3" fmla="*/ 1234966 w 1569107"/>
              <a:gd name="connsiteY3" fmla="*/ 2209800 h 2409496"/>
              <a:gd name="connsiteX4" fmla="*/ 1140372 w 1569107"/>
              <a:gd name="connsiteY4" fmla="*/ 2398986 h 2409496"/>
              <a:gd name="connsiteX5" fmla="*/ 872359 w 1569107"/>
              <a:gd name="connsiteY5" fmla="*/ 2272862 h 2409496"/>
              <a:gd name="connsiteX6" fmla="*/ 730469 w 1569107"/>
              <a:gd name="connsiteY6" fmla="*/ 1815662 h 2409496"/>
              <a:gd name="connsiteX7" fmla="*/ 762000 w 1569107"/>
              <a:gd name="connsiteY7" fmla="*/ 1374228 h 2409496"/>
              <a:gd name="connsiteX8" fmla="*/ 667407 w 1569107"/>
              <a:gd name="connsiteY8" fmla="*/ 1137745 h 2409496"/>
              <a:gd name="connsiteX9" fmla="*/ 430924 w 1569107"/>
              <a:gd name="connsiteY9" fmla="*/ 932793 h 2409496"/>
              <a:gd name="connsiteX10" fmla="*/ 84083 w 1569107"/>
              <a:gd name="connsiteY10" fmla="*/ 901262 h 2409496"/>
              <a:gd name="connsiteX11" fmla="*/ 5255 w 1569107"/>
              <a:gd name="connsiteY11" fmla="*/ 491359 h 2409496"/>
              <a:gd name="connsiteX12" fmla="*/ 115614 w 1569107"/>
              <a:gd name="connsiteY12" fmla="*/ 207579 h 2409496"/>
              <a:gd name="connsiteX13" fmla="*/ 320566 w 1569107"/>
              <a:gd name="connsiteY13" fmla="*/ 49924 h 2409496"/>
              <a:gd name="connsiteX14" fmla="*/ 809297 w 1569107"/>
              <a:gd name="connsiteY14" fmla="*/ 112986 h 2409496"/>
              <a:gd name="connsiteX15" fmla="*/ 1232338 w 1569107"/>
              <a:gd name="connsiteY15" fmla="*/ 70945 h 2409496"/>
              <a:gd name="connsiteX16" fmla="*/ 1345324 w 1569107"/>
              <a:gd name="connsiteY16" fmla="*/ 538655 h 2409496"/>
              <a:gd name="connsiteX17" fmla="*/ 1537138 w 1569107"/>
              <a:gd name="connsiteY17" fmla="*/ 756745 h 2409496"/>
              <a:gd name="connsiteX18" fmla="*/ 1537138 w 1569107"/>
              <a:gd name="connsiteY18" fmla="*/ 909145 h 2409496"/>
              <a:gd name="connsiteX19" fmla="*/ 1471448 w 1569107"/>
              <a:gd name="connsiteY19" fmla="*/ 1342697 h 2409496"/>
              <a:gd name="connsiteX0" fmla="*/ 1471448 w 1569107"/>
              <a:gd name="connsiteY0" fmla="*/ 1349704 h 2416503"/>
              <a:gd name="connsiteX1" fmla="*/ 1534510 w 1569107"/>
              <a:gd name="connsiteY1" fmla="*/ 1728076 h 2416503"/>
              <a:gd name="connsiteX2" fmla="*/ 1376855 w 1569107"/>
              <a:gd name="connsiteY2" fmla="*/ 1948793 h 2416503"/>
              <a:gd name="connsiteX3" fmla="*/ 1234966 w 1569107"/>
              <a:gd name="connsiteY3" fmla="*/ 2216807 h 2416503"/>
              <a:gd name="connsiteX4" fmla="*/ 1140372 w 1569107"/>
              <a:gd name="connsiteY4" fmla="*/ 2405993 h 2416503"/>
              <a:gd name="connsiteX5" fmla="*/ 872359 w 1569107"/>
              <a:gd name="connsiteY5" fmla="*/ 2279869 h 2416503"/>
              <a:gd name="connsiteX6" fmla="*/ 730469 w 1569107"/>
              <a:gd name="connsiteY6" fmla="*/ 1822669 h 2416503"/>
              <a:gd name="connsiteX7" fmla="*/ 762000 w 1569107"/>
              <a:gd name="connsiteY7" fmla="*/ 1381235 h 2416503"/>
              <a:gd name="connsiteX8" fmla="*/ 667407 w 1569107"/>
              <a:gd name="connsiteY8" fmla="*/ 1144752 h 2416503"/>
              <a:gd name="connsiteX9" fmla="*/ 430924 w 1569107"/>
              <a:gd name="connsiteY9" fmla="*/ 939800 h 2416503"/>
              <a:gd name="connsiteX10" fmla="*/ 84083 w 1569107"/>
              <a:gd name="connsiteY10" fmla="*/ 908269 h 2416503"/>
              <a:gd name="connsiteX11" fmla="*/ 5255 w 1569107"/>
              <a:gd name="connsiteY11" fmla="*/ 498366 h 2416503"/>
              <a:gd name="connsiteX12" fmla="*/ 115614 w 1569107"/>
              <a:gd name="connsiteY12" fmla="*/ 214586 h 2416503"/>
              <a:gd name="connsiteX13" fmla="*/ 320566 w 1569107"/>
              <a:gd name="connsiteY13" fmla="*/ 56931 h 2416503"/>
              <a:gd name="connsiteX14" fmla="*/ 775138 w 1569107"/>
              <a:gd name="connsiteY14" fmla="*/ 77952 h 2416503"/>
              <a:gd name="connsiteX15" fmla="*/ 1232338 w 1569107"/>
              <a:gd name="connsiteY15" fmla="*/ 77952 h 2416503"/>
              <a:gd name="connsiteX16" fmla="*/ 1345324 w 1569107"/>
              <a:gd name="connsiteY16" fmla="*/ 545662 h 2416503"/>
              <a:gd name="connsiteX17" fmla="*/ 1537138 w 1569107"/>
              <a:gd name="connsiteY17" fmla="*/ 763752 h 2416503"/>
              <a:gd name="connsiteX18" fmla="*/ 1537138 w 1569107"/>
              <a:gd name="connsiteY18" fmla="*/ 916152 h 2416503"/>
              <a:gd name="connsiteX19" fmla="*/ 1471448 w 1569107"/>
              <a:gd name="connsiteY19" fmla="*/ 1349704 h 2416503"/>
              <a:gd name="connsiteX0" fmla="*/ 1471448 w 1569107"/>
              <a:gd name="connsiteY0" fmla="*/ 1446923 h 2513722"/>
              <a:gd name="connsiteX1" fmla="*/ 1534510 w 1569107"/>
              <a:gd name="connsiteY1" fmla="*/ 1825295 h 2513722"/>
              <a:gd name="connsiteX2" fmla="*/ 1376855 w 1569107"/>
              <a:gd name="connsiteY2" fmla="*/ 2046012 h 2513722"/>
              <a:gd name="connsiteX3" fmla="*/ 1234966 w 1569107"/>
              <a:gd name="connsiteY3" fmla="*/ 2314026 h 2513722"/>
              <a:gd name="connsiteX4" fmla="*/ 1140372 w 1569107"/>
              <a:gd name="connsiteY4" fmla="*/ 2503212 h 2513722"/>
              <a:gd name="connsiteX5" fmla="*/ 872359 w 1569107"/>
              <a:gd name="connsiteY5" fmla="*/ 2377088 h 2513722"/>
              <a:gd name="connsiteX6" fmla="*/ 730469 w 1569107"/>
              <a:gd name="connsiteY6" fmla="*/ 1919888 h 2513722"/>
              <a:gd name="connsiteX7" fmla="*/ 762000 w 1569107"/>
              <a:gd name="connsiteY7" fmla="*/ 1478454 h 2513722"/>
              <a:gd name="connsiteX8" fmla="*/ 667407 w 1569107"/>
              <a:gd name="connsiteY8" fmla="*/ 1241971 h 2513722"/>
              <a:gd name="connsiteX9" fmla="*/ 430924 w 1569107"/>
              <a:gd name="connsiteY9" fmla="*/ 1037019 h 2513722"/>
              <a:gd name="connsiteX10" fmla="*/ 84083 w 1569107"/>
              <a:gd name="connsiteY10" fmla="*/ 1005488 h 2513722"/>
              <a:gd name="connsiteX11" fmla="*/ 5255 w 1569107"/>
              <a:gd name="connsiteY11" fmla="*/ 595585 h 2513722"/>
              <a:gd name="connsiteX12" fmla="*/ 115614 w 1569107"/>
              <a:gd name="connsiteY12" fmla="*/ 311805 h 2513722"/>
              <a:gd name="connsiteX13" fmla="*/ 470338 w 1569107"/>
              <a:gd name="connsiteY13" fmla="*/ 22772 h 2513722"/>
              <a:gd name="connsiteX14" fmla="*/ 775138 w 1569107"/>
              <a:gd name="connsiteY14" fmla="*/ 175171 h 2513722"/>
              <a:gd name="connsiteX15" fmla="*/ 1232338 w 1569107"/>
              <a:gd name="connsiteY15" fmla="*/ 175171 h 2513722"/>
              <a:gd name="connsiteX16" fmla="*/ 1345324 w 1569107"/>
              <a:gd name="connsiteY16" fmla="*/ 642881 h 2513722"/>
              <a:gd name="connsiteX17" fmla="*/ 1537138 w 1569107"/>
              <a:gd name="connsiteY17" fmla="*/ 860971 h 2513722"/>
              <a:gd name="connsiteX18" fmla="*/ 1537138 w 1569107"/>
              <a:gd name="connsiteY18" fmla="*/ 1013371 h 2513722"/>
              <a:gd name="connsiteX19" fmla="*/ 1471448 w 1569107"/>
              <a:gd name="connsiteY19" fmla="*/ 1446923 h 251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9107" h="2513722">
                <a:moveTo>
                  <a:pt x="1471448" y="1446923"/>
                </a:moveTo>
                <a:cubicBezTo>
                  <a:pt x="1471010" y="1582244"/>
                  <a:pt x="1550276" y="1725447"/>
                  <a:pt x="1534510" y="1825295"/>
                </a:cubicBezTo>
                <a:cubicBezTo>
                  <a:pt x="1518744" y="1925143"/>
                  <a:pt x="1426779" y="1964557"/>
                  <a:pt x="1376855" y="2046012"/>
                </a:cubicBezTo>
                <a:cubicBezTo>
                  <a:pt x="1326931" y="2127467"/>
                  <a:pt x="1274380" y="2237826"/>
                  <a:pt x="1234966" y="2314026"/>
                </a:cubicBezTo>
                <a:cubicBezTo>
                  <a:pt x="1195552" y="2390226"/>
                  <a:pt x="1200806" y="2492702"/>
                  <a:pt x="1140372" y="2503212"/>
                </a:cubicBezTo>
                <a:cubicBezTo>
                  <a:pt x="1079938" y="2513722"/>
                  <a:pt x="940676" y="2474309"/>
                  <a:pt x="872359" y="2377088"/>
                </a:cubicBezTo>
                <a:cubicBezTo>
                  <a:pt x="804042" y="2279867"/>
                  <a:pt x="748862" y="2069660"/>
                  <a:pt x="730469" y="1919888"/>
                </a:cubicBezTo>
                <a:cubicBezTo>
                  <a:pt x="712076" y="1770116"/>
                  <a:pt x="772510" y="1591440"/>
                  <a:pt x="762000" y="1478454"/>
                </a:cubicBezTo>
                <a:cubicBezTo>
                  <a:pt x="751490" y="1365468"/>
                  <a:pt x="722586" y="1315544"/>
                  <a:pt x="667407" y="1241971"/>
                </a:cubicBezTo>
                <a:cubicBezTo>
                  <a:pt x="612228" y="1168399"/>
                  <a:pt x="528145" y="1076433"/>
                  <a:pt x="430924" y="1037019"/>
                </a:cubicBezTo>
                <a:cubicBezTo>
                  <a:pt x="333703" y="997605"/>
                  <a:pt x="155028" y="1079060"/>
                  <a:pt x="84083" y="1005488"/>
                </a:cubicBezTo>
                <a:cubicBezTo>
                  <a:pt x="13138" y="931916"/>
                  <a:pt x="0" y="711199"/>
                  <a:pt x="5255" y="595585"/>
                </a:cubicBezTo>
                <a:cubicBezTo>
                  <a:pt x="10510" y="479971"/>
                  <a:pt x="38100" y="407274"/>
                  <a:pt x="115614" y="311805"/>
                </a:cubicBezTo>
                <a:cubicBezTo>
                  <a:pt x="193128" y="216336"/>
                  <a:pt x="360417" y="45544"/>
                  <a:pt x="470338" y="22772"/>
                </a:cubicBezTo>
                <a:cubicBezTo>
                  <a:pt x="580259" y="0"/>
                  <a:pt x="648138" y="149771"/>
                  <a:pt x="775138" y="175171"/>
                </a:cubicBezTo>
                <a:cubicBezTo>
                  <a:pt x="902138" y="200571"/>
                  <a:pt x="1137307" y="97219"/>
                  <a:pt x="1232338" y="175171"/>
                </a:cubicBezTo>
                <a:cubicBezTo>
                  <a:pt x="1327369" y="253123"/>
                  <a:pt x="1294524" y="528581"/>
                  <a:pt x="1345324" y="642881"/>
                </a:cubicBezTo>
                <a:cubicBezTo>
                  <a:pt x="1396124" y="757181"/>
                  <a:pt x="1505169" y="799223"/>
                  <a:pt x="1537138" y="860971"/>
                </a:cubicBezTo>
                <a:cubicBezTo>
                  <a:pt x="1569107" y="922719"/>
                  <a:pt x="1548086" y="915712"/>
                  <a:pt x="1537138" y="1013371"/>
                </a:cubicBezTo>
                <a:cubicBezTo>
                  <a:pt x="1526190" y="1111030"/>
                  <a:pt x="1471886" y="1311602"/>
                  <a:pt x="1471448" y="144692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4914900" y="4119046"/>
            <a:ext cx="342902" cy="681554"/>
          </a:xfrm>
          <a:prstGeom prst="straightConnector1">
            <a:avLst/>
          </a:pr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5393465" y="2489639"/>
            <a:ext cx="1926990" cy="1359776"/>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 name="connsiteX0" fmla="*/ 28903 w 2094186"/>
              <a:gd name="connsiteY0" fmla="*/ 552715 h 1706226"/>
              <a:gd name="connsiteX1" fmla="*/ 107731 w 2094186"/>
              <a:gd name="connsiteY1" fmla="*/ 174343 h 1706226"/>
              <a:gd name="connsiteX2" fmla="*/ 134566 w 2094186"/>
              <a:gd name="connsiteY2" fmla="*/ 400595 h 1706226"/>
              <a:gd name="connsiteX3" fmla="*/ 407276 w 2094186"/>
              <a:gd name="connsiteY3" fmla="*/ 32453 h 1706226"/>
              <a:gd name="connsiteX4" fmla="*/ 864476 w 2094186"/>
              <a:gd name="connsiteY4" fmla="*/ 205874 h 1706226"/>
              <a:gd name="connsiteX5" fmla="*/ 1116724 w 2094186"/>
              <a:gd name="connsiteY5" fmla="*/ 190109 h 1706226"/>
              <a:gd name="connsiteX6" fmla="*/ 1495097 w 2094186"/>
              <a:gd name="connsiteY6" fmla="*/ 190109 h 1706226"/>
              <a:gd name="connsiteX7" fmla="*/ 1636986 w 2094186"/>
              <a:gd name="connsiteY7" fmla="*/ 79750 h 1706226"/>
              <a:gd name="connsiteX8" fmla="*/ 1889234 w 2094186"/>
              <a:gd name="connsiteY8" fmla="*/ 237405 h 1706226"/>
              <a:gd name="connsiteX9" fmla="*/ 2046890 w 2094186"/>
              <a:gd name="connsiteY9" fmla="*/ 190109 h 1706226"/>
              <a:gd name="connsiteX10" fmla="*/ 2062655 w 2094186"/>
              <a:gd name="connsiteY10" fmla="*/ 379295 h 1706226"/>
              <a:gd name="connsiteX11" fmla="*/ 1857703 w 2094186"/>
              <a:gd name="connsiteY11" fmla="*/ 536950 h 1706226"/>
              <a:gd name="connsiteX12" fmla="*/ 1810407 w 2094186"/>
              <a:gd name="connsiteY12" fmla="*/ 647309 h 1706226"/>
              <a:gd name="connsiteX13" fmla="*/ 1905000 w 2094186"/>
              <a:gd name="connsiteY13" fmla="*/ 899557 h 1706226"/>
              <a:gd name="connsiteX14" fmla="*/ 1778876 w 2094186"/>
              <a:gd name="connsiteY14" fmla="*/ 1120274 h 1706226"/>
              <a:gd name="connsiteX15" fmla="*/ 1621221 w 2094186"/>
              <a:gd name="connsiteY15" fmla="*/ 1214867 h 1706226"/>
              <a:gd name="connsiteX16" fmla="*/ 1668517 w 2094186"/>
              <a:gd name="connsiteY16" fmla="*/ 1498646 h 1706226"/>
              <a:gd name="connsiteX17" fmla="*/ 1510862 w 2094186"/>
              <a:gd name="connsiteY17" fmla="*/ 1561709 h 1706226"/>
              <a:gd name="connsiteX18" fmla="*/ 1368972 w 2094186"/>
              <a:gd name="connsiteY18" fmla="*/ 1388288 h 1706226"/>
              <a:gd name="connsiteX19" fmla="*/ 1274379 w 2094186"/>
              <a:gd name="connsiteY19" fmla="*/ 1262164 h 1706226"/>
              <a:gd name="connsiteX20" fmla="*/ 1100959 w 2094186"/>
              <a:gd name="connsiteY20" fmla="*/ 1293695 h 1706226"/>
              <a:gd name="connsiteX21" fmla="*/ 911772 w 2094186"/>
              <a:gd name="connsiteY21" fmla="*/ 1482881 h 1706226"/>
              <a:gd name="connsiteX22" fmla="*/ 832945 w 2094186"/>
              <a:gd name="connsiteY22" fmla="*/ 1687833 h 1706226"/>
              <a:gd name="connsiteX23" fmla="*/ 754117 w 2094186"/>
              <a:gd name="connsiteY23" fmla="*/ 1372522 h 1706226"/>
              <a:gd name="connsiteX24" fmla="*/ 691055 w 2094186"/>
              <a:gd name="connsiteY24" fmla="*/ 1230633 h 1706226"/>
              <a:gd name="connsiteX25" fmla="*/ 391510 w 2094186"/>
              <a:gd name="connsiteY25" fmla="*/ 1136040 h 1706226"/>
              <a:gd name="connsiteX26" fmla="*/ 91966 w 2094186"/>
              <a:gd name="connsiteY26" fmla="*/ 978384 h 1706226"/>
              <a:gd name="connsiteX27" fmla="*/ 13138 w 2094186"/>
              <a:gd name="connsiteY27" fmla="*/ 789198 h 1706226"/>
              <a:gd name="connsiteX28" fmla="*/ 28903 w 2094186"/>
              <a:gd name="connsiteY28" fmla="*/ 552715 h 1706226"/>
              <a:gd name="connsiteX0" fmla="*/ 28903 w 2094186"/>
              <a:gd name="connsiteY0" fmla="*/ 480848 h 1634359"/>
              <a:gd name="connsiteX1" fmla="*/ 107731 w 2094186"/>
              <a:gd name="connsiteY1" fmla="*/ 102476 h 1634359"/>
              <a:gd name="connsiteX2" fmla="*/ 134566 w 2094186"/>
              <a:gd name="connsiteY2" fmla="*/ 328728 h 1634359"/>
              <a:gd name="connsiteX3" fmla="*/ 864476 w 2094186"/>
              <a:gd name="connsiteY3" fmla="*/ 134007 h 1634359"/>
              <a:gd name="connsiteX4" fmla="*/ 1116724 w 2094186"/>
              <a:gd name="connsiteY4" fmla="*/ 118242 h 1634359"/>
              <a:gd name="connsiteX5" fmla="*/ 1495097 w 2094186"/>
              <a:gd name="connsiteY5" fmla="*/ 118242 h 1634359"/>
              <a:gd name="connsiteX6" fmla="*/ 1636986 w 2094186"/>
              <a:gd name="connsiteY6" fmla="*/ 7883 h 1634359"/>
              <a:gd name="connsiteX7" fmla="*/ 1889234 w 2094186"/>
              <a:gd name="connsiteY7" fmla="*/ 165538 h 1634359"/>
              <a:gd name="connsiteX8" fmla="*/ 2046890 w 2094186"/>
              <a:gd name="connsiteY8" fmla="*/ 118242 h 1634359"/>
              <a:gd name="connsiteX9" fmla="*/ 2062655 w 2094186"/>
              <a:gd name="connsiteY9" fmla="*/ 307428 h 1634359"/>
              <a:gd name="connsiteX10" fmla="*/ 1857703 w 2094186"/>
              <a:gd name="connsiteY10" fmla="*/ 465083 h 1634359"/>
              <a:gd name="connsiteX11" fmla="*/ 1810407 w 2094186"/>
              <a:gd name="connsiteY11" fmla="*/ 575442 h 1634359"/>
              <a:gd name="connsiteX12" fmla="*/ 1905000 w 2094186"/>
              <a:gd name="connsiteY12" fmla="*/ 827690 h 1634359"/>
              <a:gd name="connsiteX13" fmla="*/ 1778876 w 2094186"/>
              <a:gd name="connsiteY13" fmla="*/ 1048407 h 1634359"/>
              <a:gd name="connsiteX14" fmla="*/ 1621221 w 2094186"/>
              <a:gd name="connsiteY14" fmla="*/ 1143000 h 1634359"/>
              <a:gd name="connsiteX15" fmla="*/ 1668517 w 2094186"/>
              <a:gd name="connsiteY15" fmla="*/ 1426779 h 1634359"/>
              <a:gd name="connsiteX16" fmla="*/ 1510862 w 2094186"/>
              <a:gd name="connsiteY16" fmla="*/ 1489842 h 1634359"/>
              <a:gd name="connsiteX17" fmla="*/ 1368972 w 2094186"/>
              <a:gd name="connsiteY17" fmla="*/ 1316421 h 1634359"/>
              <a:gd name="connsiteX18" fmla="*/ 1274379 w 2094186"/>
              <a:gd name="connsiteY18" fmla="*/ 1190297 h 1634359"/>
              <a:gd name="connsiteX19" fmla="*/ 1100959 w 2094186"/>
              <a:gd name="connsiteY19" fmla="*/ 1221828 h 1634359"/>
              <a:gd name="connsiteX20" fmla="*/ 911772 w 2094186"/>
              <a:gd name="connsiteY20" fmla="*/ 1411014 h 1634359"/>
              <a:gd name="connsiteX21" fmla="*/ 832945 w 2094186"/>
              <a:gd name="connsiteY21" fmla="*/ 1615966 h 1634359"/>
              <a:gd name="connsiteX22" fmla="*/ 754117 w 2094186"/>
              <a:gd name="connsiteY22" fmla="*/ 1300655 h 1634359"/>
              <a:gd name="connsiteX23" fmla="*/ 691055 w 2094186"/>
              <a:gd name="connsiteY23" fmla="*/ 1158766 h 1634359"/>
              <a:gd name="connsiteX24" fmla="*/ 391510 w 2094186"/>
              <a:gd name="connsiteY24" fmla="*/ 1064173 h 1634359"/>
              <a:gd name="connsiteX25" fmla="*/ 91966 w 2094186"/>
              <a:gd name="connsiteY25" fmla="*/ 906517 h 1634359"/>
              <a:gd name="connsiteX26" fmla="*/ 13138 w 2094186"/>
              <a:gd name="connsiteY26" fmla="*/ 717331 h 1634359"/>
              <a:gd name="connsiteX27" fmla="*/ 28903 w 2094186"/>
              <a:gd name="connsiteY27" fmla="*/ 480848 h 1634359"/>
              <a:gd name="connsiteX0" fmla="*/ 33599 w 2098882"/>
              <a:gd name="connsiteY0" fmla="*/ 480848 h 1634359"/>
              <a:gd name="connsiteX1" fmla="*/ 139262 w 2098882"/>
              <a:gd name="connsiteY1" fmla="*/ 328728 h 1634359"/>
              <a:gd name="connsiteX2" fmla="*/ 869172 w 2098882"/>
              <a:gd name="connsiteY2" fmla="*/ 134007 h 1634359"/>
              <a:gd name="connsiteX3" fmla="*/ 1121420 w 2098882"/>
              <a:gd name="connsiteY3" fmla="*/ 118242 h 1634359"/>
              <a:gd name="connsiteX4" fmla="*/ 1499793 w 2098882"/>
              <a:gd name="connsiteY4" fmla="*/ 118242 h 1634359"/>
              <a:gd name="connsiteX5" fmla="*/ 1641682 w 2098882"/>
              <a:gd name="connsiteY5" fmla="*/ 7883 h 1634359"/>
              <a:gd name="connsiteX6" fmla="*/ 1893930 w 2098882"/>
              <a:gd name="connsiteY6" fmla="*/ 165538 h 1634359"/>
              <a:gd name="connsiteX7" fmla="*/ 2051586 w 2098882"/>
              <a:gd name="connsiteY7" fmla="*/ 118242 h 1634359"/>
              <a:gd name="connsiteX8" fmla="*/ 2067351 w 2098882"/>
              <a:gd name="connsiteY8" fmla="*/ 307428 h 1634359"/>
              <a:gd name="connsiteX9" fmla="*/ 1862399 w 2098882"/>
              <a:gd name="connsiteY9" fmla="*/ 465083 h 1634359"/>
              <a:gd name="connsiteX10" fmla="*/ 1815103 w 2098882"/>
              <a:gd name="connsiteY10" fmla="*/ 575442 h 1634359"/>
              <a:gd name="connsiteX11" fmla="*/ 1909696 w 2098882"/>
              <a:gd name="connsiteY11" fmla="*/ 827690 h 1634359"/>
              <a:gd name="connsiteX12" fmla="*/ 1783572 w 2098882"/>
              <a:gd name="connsiteY12" fmla="*/ 1048407 h 1634359"/>
              <a:gd name="connsiteX13" fmla="*/ 1625917 w 2098882"/>
              <a:gd name="connsiteY13" fmla="*/ 1143000 h 1634359"/>
              <a:gd name="connsiteX14" fmla="*/ 1673213 w 2098882"/>
              <a:gd name="connsiteY14" fmla="*/ 1426779 h 1634359"/>
              <a:gd name="connsiteX15" fmla="*/ 1515558 w 2098882"/>
              <a:gd name="connsiteY15" fmla="*/ 1489842 h 1634359"/>
              <a:gd name="connsiteX16" fmla="*/ 1373668 w 2098882"/>
              <a:gd name="connsiteY16" fmla="*/ 1316421 h 1634359"/>
              <a:gd name="connsiteX17" fmla="*/ 1279075 w 2098882"/>
              <a:gd name="connsiteY17" fmla="*/ 1190297 h 1634359"/>
              <a:gd name="connsiteX18" fmla="*/ 1105655 w 2098882"/>
              <a:gd name="connsiteY18" fmla="*/ 1221828 h 1634359"/>
              <a:gd name="connsiteX19" fmla="*/ 916468 w 2098882"/>
              <a:gd name="connsiteY19" fmla="*/ 1411014 h 1634359"/>
              <a:gd name="connsiteX20" fmla="*/ 837641 w 2098882"/>
              <a:gd name="connsiteY20" fmla="*/ 1615966 h 1634359"/>
              <a:gd name="connsiteX21" fmla="*/ 758813 w 2098882"/>
              <a:gd name="connsiteY21" fmla="*/ 1300655 h 1634359"/>
              <a:gd name="connsiteX22" fmla="*/ 695751 w 2098882"/>
              <a:gd name="connsiteY22" fmla="*/ 1158766 h 1634359"/>
              <a:gd name="connsiteX23" fmla="*/ 396206 w 2098882"/>
              <a:gd name="connsiteY23" fmla="*/ 1064173 h 1634359"/>
              <a:gd name="connsiteX24" fmla="*/ 96662 w 2098882"/>
              <a:gd name="connsiteY24" fmla="*/ 906517 h 1634359"/>
              <a:gd name="connsiteX25" fmla="*/ 17834 w 2098882"/>
              <a:gd name="connsiteY25" fmla="*/ 717331 h 1634359"/>
              <a:gd name="connsiteX26" fmla="*/ 33599 w 2098882"/>
              <a:gd name="connsiteY26" fmla="*/ 480848 h 1634359"/>
              <a:gd name="connsiteX0" fmla="*/ 33599 w 2098882"/>
              <a:gd name="connsiteY0" fmla="*/ 480848 h 1634359"/>
              <a:gd name="connsiteX1" fmla="*/ 139262 w 2098882"/>
              <a:gd name="connsiteY1" fmla="*/ 328728 h 1634359"/>
              <a:gd name="connsiteX2" fmla="*/ 869172 w 2098882"/>
              <a:gd name="connsiteY2" fmla="*/ 134007 h 1634359"/>
              <a:gd name="connsiteX3" fmla="*/ 888292 w 2098882"/>
              <a:gd name="connsiteY3" fmla="*/ 357911 h 1634359"/>
              <a:gd name="connsiteX4" fmla="*/ 1121420 w 2098882"/>
              <a:gd name="connsiteY4" fmla="*/ 118242 h 1634359"/>
              <a:gd name="connsiteX5" fmla="*/ 1499793 w 2098882"/>
              <a:gd name="connsiteY5" fmla="*/ 118242 h 1634359"/>
              <a:gd name="connsiteX6" fmla="*/ 1641682 w 2098882"/>
              <a:gd name="connsiteY6" fmla="*/ 7883 h 1634359"/>
              <a:gd name="connsiteX7" fmla="*/ 1893930 w 2098882"/>
              <a:gd name="connsiteY7" fmla="*/ 165538 h 1634359"/>
              <a:gd name="connsiteX8" fmla="*/ 2051586 w 2098882"/>
              <a:gd name="connsiteY8" fmla="*/ 118242 h 1634359"/>
              <a:gd name="connsiteX9" fmla="*/ 2067351 w 2098882"/>
              <a:gd name="connsiteY9" fmla="*/ 307428 h 1634359"/>
              <a:gd name="connsiteX10" fmla="*/ 1862399 w 2098882"/>
              <a:gd name="connsiteY10" fmla="*/ 465083 h 1634359"/>
              <a:gd name="connsiteX11" fmla="*/ 1815103 w 2098882"/>
              <a:gd name="connsiteY11" fmla="*/ 575442 h 1634359"/>
              <a:gd name="connsiteX12" fmla="*/ 1909696 w 2098882"/>
              <a:gd name="connsiteY12" fmla="*/ 827690 h 1634359"/>
              <a:gd name="connsiteX13" fmla="*/ 1783572 w 2098882"/>
              <a:gd name="connsiteY13" fmla="*/ 1048407 h 1634359"/>
              <a:gd name="connsiteX14" fmla="*/ 1625917 w 2098882"/>
              <a:gd name="connsiteY14" fmla="*/ 1143000 h 1634359"/>
              <a:gd name="connsiteX15" fmla="*/ 1673213 w 2098882"/>
              <a:gd name="connsiteY15" fmla="*/ 1426779 h 1634359"/>
              <a:gd name="connsiteX16" fmla="*/ 1515558 w 2098882"/>
              <a:gd name="connsiteY16" fmla="*/ 1489842 h 1634359"/>
              <a:gd name="connsiteX17" fmla="*/ 1373668 w 2098882"/>
              <a:gd name="connsiteY17" fmla="*/ 1316421 h 1634359"/>
              <a:gd name="connsiteX18" fmla="*/ 1279075 w 2098882"/>
              <a:gd name="connsiteY18" fmla="*/ 1190297 h 1634359"/>
              <a:gd name="connsiteX19" fmla="*/ 1105655 w 2098882"/>
              <a:gd name="connsiteY19" fmla="*/ 1221828 h 1634359"/>
              <a:gd name="connsiteX20" fmla="*/ 916468 w 2098882"/>
              <a:gd name="connsiteY20" fmla="*/ 1411014 h 1634359"/>
              <a:gd name="connsiteX21" fmla="*/ 837641 w 2098882"/>
              <a:gd name="connsiteY21" fmla="*/ 1615966 h 1634359"/>
              <a:gd name="connsiteX22" fmla="*/ 758813 w 2098882"/>
              <a:gd name="connsiteY22" fmla="*/ 1300655 h 1634359"/>
              <a:gd name="connsiteX23" fmla="*/ 695751 w 2098882"/>
              <a:gd name="connsiteY23" fmla="*/ 1158766 h 1634359"/>
              <a:gd name="connsiteX24" fmla="*/ 396206 w 2098882"/>
              <a:gd name="connsiteY24" fmla="*/ 1064173 h 1634359"/>
              <a:gd name="connsiteX25" fmla="*/ 96662 w 2098882"/>
              <a:gd name="connsiteY25" fmla="*/ 906517 h 1634359"/>
              <a:gd name="connsiteX26" fmla="*/ 17834 w 2098882"/>
              <a:gd name="connsiteY26" fmla="*/ 717331 h 1634359"/>
              <a:gd name="connsiteX27" fmla="*/ 33599 w 2098882"/>
              <a:gd name="connsiteY27" fmla="*/ 480848 h 1634359"/>
              <a:gd name="connsiteX0" fmla="*/ 36786 w 2102069"/>
              <a:gd name="connsiteY0" fmla="*/ 480848 h 1634359"/>
              <a:gd name="connsiteX1" fmla="*/ 142449 w 2102069"/>
              <a:gd name="connsiteY1" fmla="*/ 328728 h 1634359"/>
              <a:gd name="connsiteX2" fmla="*/ 891479 w 2102069"/>
              <a:gd name="connsiteY2" fmla="*/ 357911 h 1634359"/>
              <a:gd name="connsiteX3" fmla="*/ 1124607 w 2102069"/>
              <a:gd name="connsiteY3" fmla="*/ 118242 h 1634359"/>
              <a:gd name="connsiteX4" fmla="*/ 1502980 w 2102069"/>
              <a:gd name="connsiteY4" fmla="*/ 118242 h 1634359"/>
              <a:gd name="connsiteX5" fmla="*/ 1644869 w 2102069"/>
              <a:gd name="connsiteY5" fmla="*/ 7883 h 1634359"/>
              <a:gd name="connsiteX6" fmla="*/ 1897117 w 2102069"/>
              <a:gd name="connsiteY6" fmla="*/ 165538 h 1634359"/>
              <a:gd name="connsiteX7" fmla="*/ 2054773 w 2102069"/>
              <a:gd name="connsiteY7" fmla="*/ 118242 h 1634359"/>
              <a:gd name="connsiteX8" fmla="*/ 2070538 w 2102069"/>
              <a:gd name="connsiteY8" fmla="*/ 307428 h 1634359"/>
              <a:gd name="connsiteX9" fmla="*/ 1865586 w 2102069"/>
              <a:gd name="connsiteY9" fmla="*/ 465083 h 1634359"/>
              <a:gd name="connsiteX10" fmla="*/ 1818290 w 2102069"/>
              <a:gd name="connsiteY10" fmla="*/ 575442 h 1634359"/>
              <a:gd name="connsiteX11" fmla="*/ 1912883 w 2102069"/>
              <a:gd name="connsiteY11" fmla="*/ 827690 h 1634359"/>
              <a:gd name="connsiteX12" fmla="*/ 1786759 w 2102069"/>
              <a:gd name="connsiteY12" fmla="*/ 1048407 h 1634359"/>
              <a:gd name="connsiteX13" fmla="*/ 1629104 w 2102069"/>
              <a:gd name="connsiteY13" fmla="*/ 1143000 h 1634359"/>
              <a:gd name="connsiteX14" fmla="*/ 1676400 w 2102069"/>
              <a:gd name="connsiteY14" fmla="*/ 1426779 h 1634359"/>
              <a:gd name="connsiteX15" fmla="*/ 1518745 w 2102069"/>
              <a:gd name="connsiteY15" fmla="*/ 1489842 h 1634359"/>
              <a:gd name="connsiteX16" fmla="*/ 1376855 w 2102069"/>
              <a:gd name="connsiteY16" fmla="*/ 1316421 h 1634359"/>
              <a:gd name="connsiteX17" fmla="*/ 1282262 w 2102069"/>
              <a:gd name="connsiteY17" fmla="*/ 1190297 h 1634359"/>
              <a:gd name="connsiteX18" fmla="*/ 1108842 w 2102069"/>
              <a:gd name="connsiteY18" fmla="*/ 1221828 h 1634359"/>
              <a:gd name="connsiteX19" fmla="*/ 919655 w 2102069"/>
              <a:gd name="connsiteY19" fmla="*/ 1411014 h 1634359"/>
              <a:gd name="connsiteX20" fmla="*/ 840828 w 2102069"/>
              <a:gd name="connsiteY20" fmla="*/ 1615966 h 1634359"/>
              <a:gd name="connsiteX21" fmla="*/ 762000 w 2102069"/>
              <a:gd name="connsiteY21" fmla="*/ 1300655 h 1634359"/>
              <a:gd name="connsiteX22" fmla="*/ 698938 w 2102069"/>
              <a:gd name="connsiteY22" fmla="*/ 1158766 h 1634359"/>
              <a:gd name="connsiteX23" fmla="*/ 399393 w 2102069"/>
              <a:gd name="connsiteY23" fmla="*/ 1064173 h 1634359"/>
              <a:gd name="connsiteX24" fmla="*/ 99849 w 2102069"/>
              <a:gd name="connsiteY24" fmla="*/ 906517 h 1634359"/>
              <a:gd name="connsiteX25" fmla="*/ 21021 w 2102069"/>
              <a:gd name="connsiteY25" fmla="*/ 717331 h 1634359"/>
              <a:gd name="connsiteX26" fmla="*/ 36786 w 2102069"/>
              <a:gd name="connsiteY26" fmla="*/ 480848 h 1634359"/>
              <a:gd name="connsiteX0" fmla="*/ 36786 w 2102069"/>
              <a:gd name="connsiteY0" fmla="*/ 480848 h 1634359"/>
              <a:gd name="connsiteX1" fmla="*/ 142449 w 2102069"/>
              <a:gd name="connsiteY1" fmla="*/ 328728 h 1634359"/>
              <a:gd name="connsiteX2" fmla="*/ 891479 w 2102069"/>
              <a:gd name="connsiteY2" fmla="*/ 357911 h 1634359"/>
              <a:gd name="connsiteX3" fmla="*/ 1502980 w 2102069"/>
              <a:gd name="connsiteY3" fmla="*/ 118242 h 1634359"/>
              <a:gd name="connsiteX4" fmla="*/ 1644869 w 2102069"/>
              <a:gd name="connsiteY4" fmla="*/ 7883 h 1634359"/>
              <a:gd name="connsiteX5" fmla="*/ 1897117 w 2102069"/>
              <a:gd name="connsiteY5" fmla="*/ 165538 h 1634359"/>
              <a:gd name="connsiteX6" fmla="*/ 2054773 w 2102069"/>
              <a:gd name="connsiteY6" fmla="*/ 118242 h 1634359"/>
              <a:gd name="connsiteX7" fmla="*/ 2070538 w 2102069"/>
              <a:gd name="connsiteY7" fmla="*/ 307428 h 1634359"/>
              <a:gd name="connsiteX8" fmla="*/ 1865586 w 2102069"/>
              <a:gd name="connsiteY8" fmla="*/ 465083 h 1634359"/>
              <a:gd name="connsiteX9" fmla="*/ 1818290 w 2102069"/>
              <a:gd name="connsiteY9" fmla="*/ 575442 h 1634359"/>
              <a:gd name="connsiteX10" fmla="*/ 1912883 w 2102069"/>
              <a:gd name="connsiteY10" fmla="*/ 827690 h 1634359"/>
              <a:gd name="connsiteX11" fmla="*/ 1786759 w 2102069"/>
              <a:gd name="connsiteY11" fmla="*/ 1048407 h 1634359"/>
              <a:gd name="connsiteX12" fmla="*/ 1629104 w 2102069"/>
              <a:gd name="connsiteY12" fmla="*/ 1143000 h 1634359"/>
              <a:gd name="connsiteX13" fmla="*/ 1676400 w 2102069"/>
              <a:gd name="connsiteY13" fmla="*/ 1426779 h 1634359"/>
              <a:gd name="connsiteX14" fmla="*/ 1518745 w 2102069"/>
              <a:gd name="connsiteY14" fmla="*/ 1489842 h 1634359"/>
              <a:gd name="connsiteX15" fmla="*/ 1376855 w 2102069"/>
              <a:gd name="connsiteY15" fmla="*/ 1316421 h 1634359"/>
              <a:gd name="connsiteX16" fmla="*/ 1282262 w 2102069"/>
              <a:gd name="connsiteY16" fmla="*/ 1190297 h 1634359"/>
              <a:gd name="connsiteX17" fmla="*/ 1108842 w 2102069"/>
              <a:gd name="connsiteY17" fmla="*/ 1221828 h 1634359"/>
              <a:gd name="connsiteX18" fmla="*/ 919655 w 2102069"/>
              <a:gd name="connsiteY18" fmla="*/ 1411014 h 1634359"/>
              <a:gd name="connsiteX19" fmla="*/ 840828 w 2102069"/>
              <a:gd name="connsiteY19" fmla="*/ 1615966 h 1634359"/>
              <a:gd name="connsiteX20" fmla="*/ 762000 w 2102069"/>
              <a:gd name="connsiteY20" fmla="*/ 1300655 h 1634359"/>
              <a:gd name="connsiteX21" fmla="*/ 698938 w 2102069"/>
              <a:gd name="connsiteY21" fmla="*/ 1158766 h 1634359"/>
              <a:gd name="connsiteX22" fmla="*/ 399393 w 2102069"/>
              <a:gd name="connsiteY22" fmla="*/ 1064173 h 1634359"/>
              <a:gd name="connsiteX23" fmla="*/ 99849 w 2102069"/>
              <a:gd name="connsiteY23" fmla="*/ 906517 h 1634359"/>
              <a:gd name="connsiteX24" fmla="*/ 21021 w 2102069"/>
              <a:gd name="connsiteY24" fmla="*/ 717331 h 1634359"/>
              <a:gd name="connsiteX25" fmla="*/ 36786 w 2102069"/>
              <a:gd name="connsiteY25" fmla="*/ 480848 h 1634359"/>
              <a:gd name="connsiteX0" fmla="*/ 36786 w 2102069"/>
              <a:gd name="connsiteY0" fmla="*/ 503182 h 1656693"/>
              <a:gd name="connsiteX1" fmla="*/ 142449 w 2102069"/>
              <a:gd name="connsiteY1" fmla="*/ 351062 h 1656693"/>
              <a:gd name="connsiteX2" fmla="*/ 891479 w 2102069"/>
              <a:gd name="connsiteY2" fmla="*/ 380245 h 1656693"/>
              <a:gd name="connsiteX3" fmla="*/ 1274380 w 2102069"/>
              <a:gd name="connsiteY3" fmla="*/ 369176 h 1656693"/>
              <a:gd name="connsiteX4" fmla="*/ 1644869 w 2102069"/>
              <a:gd name="connsiteY4" fmla="*/ 30217 h 1656693"/>
              <a:gd name="connsiteX5" fmla="*/ 1897117 w 2102069"/>
              <a:gd name="connsiteY5" fmla="*/ 187872 h 1656693"/>
              <a:gd name="connsiteX6" fmla="*/ 2054773 w 2102069"/>
              <a:gd name="connsiteY6" fmla="*/ 140576 h 1656693"/>
              <a:gd name="connsiteX7" fmla="*/ 2070538 w 2102069"/>
              <a:gd name="connsiteY7" fmla="*/ 329762 h 1656693"/>
              <a:gd name="connsiteX8" fmla="*/ 1865586 w 2102069"/>
              <a:gd name="connsiteY8" fmla="*/ 487417 h 1656693"/>
              <a:gd name="connsiteX9" fmla="*/ 1818290 w 2102069"/>
              <a:gd name="connsiteY9" fmla="*/ 597776 h 1656693"/>
              <a:gd name="connsiteX10" fmla="*/ 1912883 w 2102069"/>
              <a:gd name="connsiteY10" fmla="*/ 850024 h 1656693"/>
              <a:gd name="connsiteX11" fmla="*/ 1786759 w 2102069"/>
              <a:gd name="connsiteY11" fmla="*/ 1070741 h 1656693"/>
              <a:gd name="connsiteX12" fmla="*/ 1629104 w 2102069"/>
              <a:gd name="connsiteY12" fmla="*/ 1165334 h 1656693"/>
              <a:gd name="connsiteX13" fmla="*/ 1676400 w 2102069"/>
              <a:gd name="connsiteY13" fmla="*/ 1449113 h 1656693"/>
              <a:gd name="connsiteX14" fmla="*/ 1518745 w 2102069"/>
              <a:gd name="connsiteY14" fmla="*/ 1512176 h 1656693"/>
              <a:gd name="connsiteX15" fmla="*/ 1376855 w 2102069"/>
              <a:gd name="connsiteY15" fmla="*/ 1338755 h 1656693"/>
              <a:gd name="connsiteX16" fmla="*/ 1282262 w 2102069"/>
              <a:gd name="connsiteY16" fmla="*/ 1212631 h 1656693"/>
              <a:gd name="connsiteX17" fmla="*/ 1108842 w 2102069"/>
              <a:gd name="connsiteY17" fmla="*/ 1244162 h 1656693"/>
              <a:gd name="connsiteX18" fmla="*/ 919655 w 2102069"/>
              <a:gd name="connsiteY18" fmla="*/ 1433348 h 1656693"/>
              <a:gd name="connsiteX19" fmla="*/ 840828 w 2102069"/>
              <a:gd name="connsiteY19" fmla="*/ 1638300 h 1656693"/>
              <a:gd name="connsiteX20" fmla="*/ 762000 w 2102069"/>
              <a:gd name="connsiteY20" fmla="*/ 1322989 h 1656693"/>
              <a:gd name="connsiteX21" fmla="*/ 698938 w 2102069"/>
              <a:gd name="connsiteY21" fmla="*/ 1181100 h 1656693"/>
              <a:gd name="connsiteX22" fmla="*/ 399393 w 2102069"/>
              <a:gd name="connsiteY22" fmla="*/ 1086507 h 1656693"/>
              <a:gd name="connsiteX23" fmla="*/ 99849 w 2102069"/>
              <a:gd name="connsiteY23" fmla="*/ 928851 h 1656693"/>
              <a:gd name="connsiteX24" fmla="*/ 21021 w 2102069"/>
              <a:gd name="connsiteY24" fmla="*/ 739665 h 1656693"/>
              <a:gd name="connsiteX25" fmla="*/ 36786 w 2102069"/>
              <a:gd name="connsiteY25" fmla="*/ 503182 h 1656693"/>
              <a:gd name="connsiteX0" fmla="*/ 36786 w 2102069"/>
              <a:gd name="connsiteY0" fmla="*/ 386254 h 1539765"/>
              <a:gd name="connsiteX1" fmla="*/ 142449 w 2102069"/>
              <a:gd name="connsiteY1" fmla="*/ 234134 h 1539765"/>
              <a:gd name="connsiteX2" fmla="*/ 891479 w 2102069"/>
              <a:gd name="connsiteY2" fmla="*/ 263317 h 1539765"/>
              <a:gd name="connsiteX3" fmla="*/ 1274380 w 2102069"/>
              <a:gd name="connsiteY3" fmla="*/ 252248 h 1539765"/>
              <a:gd name="connsiteX4" fmla="*/ 1897117 w 2102069"/>
              <a:gd name="connsiteY4" fmla="*/ 70944 h 1539765"/>
              <a:gd name="connsiteX5" fmla="*/ 2054773 w 2102069"/>
              <a:gd name="connsiteY5" fmla="*/ 23648 h 1539765"/>
              <a:gd name="connsiteX6" fmla="*/ 2070538 w 2102069"/>
              <a:gd name="connsiteY6" fmla="*/ 212834 h 1539765"/>
              <a:gd name="connsiteX7" fmla="*/ 1865586 w 2102069"/>
              <a:gd name="connsiteY7" fmla="*/ 370489 h 1539765"/>
              <a:gd name="connsiteX8" fmla="*/ 1818290 w 2102069"/>
              <a:gd name="connsiteY8" fmla="*/ 480848 h 1539765"/>
              <a:gd name="connsiteX9" fmla="*/ 1912883 w 2102069"/>
              <a:gd name="connsiteY9" fmla="*/ 733096 h 1539765"/>
              <a:gd name="connsiteX10" fmla="*/ 1786759 w 2102069"/>
              <a:gd name="connsiteY10" fmla="*/ 953813 h 1539765"/>
              <a:gd name="connsiteX11" fmla="*/ 1629104 w 2102069"/>
              <a:gd name="connsiteY11" fmla="*/ 1048406 h 1539765"/>
              <a:gd name="connsiteX12" fmla="*/ 1676400 w 2102069"/>
              <a:gd name="connsiteY12" fmla="*/ 1332185 h 1539765"/>
              <a:gd name="connsiteX13" fmla="*/ 1518745 w 2102069"/>
              <a:gd name="connsiteY13" fmla="*/ 1395248 h 1539765"/>
              <a:gd name="connsiteX14" fmla="*/ 1376855 w 2102069"/>
              <a:gd name="connsiteY14" fmla="*/ 1221827 h 1539765"/>
              <a:gd name="connsiteX15" fmla="*/ 1282262 w 2102069"/>
              <a:gd name="connsiteY15" fmla="*/ 1095703 h 1539765"/>
              <a:gd name="connsiteX16" fmla="*/ 1108842 w 2102069"/>
              <a:gd name="connsiteY16" fmla="*/ 1127234 h 1539765"/>
              <a:gd name="connsiteX17" fmla="*/ 919655 w 2102069"/>
              <a:gd name="connsiteY17" fmla="*/ 1316420 h 1539765"/>
              <a:gd name="connsiteX18" fmla="*/ 840828 w 2102069"/>
              <a:gd name="connsiteY18" fmla="*/ 1521372 h 1539765"/>
              <a:gd name="connsiteX19" fmla="*/ 762000 w 2102069"/>
              <a:gd name="connsiteY19" fmla="*/ 1206061 h 1539765"/>
              <a:gd name="connsiteX20" fmla="*/ 698938 w 2102069"/>
              <a:gd name="connsiteY20" fmla="*/ 1064172 h 1539765"/>
              <a:gd name="connsiteX21" fmla="*/ 399393 w 2102069"/>
              <a:gd name="connsiteY21" fmla="*/ 969579 h 1539765"/>
              <a:gd name="connsiteX22" fmla="*/ 99849 w 2102069"/>
              <a:gd name="connsiteY22" fmla="*/ 811923 h 1539765"/>
              <a:gd name="connsiteX23" fmla="*/ 21021 w 2102069"/>
              <a:gd name="connsiteY23" fmla="*/ 622737 h 1539765"/>
              <a:gd name="connsiteX24" fmla="*/ 36786 w 2102069"/>
              <a:gd name="connsiteY24" fmla="*/ 386254 h 1539765"/>
              <a:gd name="connsiteX0" fmla="*/ 36786 w 2075793"/>
              <a:gd name="connsiteY0" fmla="*/ 321879 h 1475390"/>
              <a:gd name="connsiteX1" fmla="*/ 142449 w 2075793"/>
              <a:gd name="connsiteY1" fmla="*/ 169759 h 1475390"/>
              <a:gd name="connsiteX2" fmla="*/ 891479 w 2075793"/>
              <a:gd name="connsiteY2" fmla="*/ 198942 h 1475390"/>
              <a:gd name="connsiteX3" fmla="*/ 1274380 w 2075793"/>
              <a:gd name="connsiteY3" fmla="*/ 187873 h 1475390"/>
              <a:gd name="connsiteX4" fmla="*/ 1897117 w 2075793"/>
              <a:gd name="connsiteY4" fmla="*/ 6569 h 1475390"/>
              <a:gd name="connsiteX5" fmla="*/ 2070538 w 2075793"/>
              <a:gd name="connsiteY5" fmla="*/ 148459 h 1475390"/>
              <a:gd name="connsiteX6" fmla="*/ 1865586 w 2075793"/>
              <a:gd name="connsiteY6" fmla="*/ 306114 h 1475390"/>
              <a:gd name="connsiteX7" fmla="*/ 1818290 w 2075793"/>
              <a:gd name="connsiteY7" fmla="*/ 416473 h 1475390"/>
              <a:gd name="connsiteX8" fmla="*/ 1912883 w 2075793"/>
              <a:gd name="connsiteY8" fmla="*/ 668721 h 1475390"/>
              <a:gd name="connsiteX9" fmla="*/ 1786759 w 2075793"/>
              <a:gd name="connsiteY9" fmla="*/ 889438 h 1475390"/>
              <a:gd name="connsiteX10" fmla="*/ 1629104 w 2075793"/>
              <a:gd name="connsiteY10" fmla="*/ 984031 h 1475390"/>
              <a:gd name="connsiteX11" fmla="*/ 1676400 w 2075793"/>
              <a:gd name="connsiteY11" fmla="*/ 1267810 h 1475390"/>
              <a:gd name="connsiteX12" fmla="*/ 1518745 w 2075793"/>
              <a:gd name="connsiteY12" fmla="*/ 1330873 h 1475390"/>
              <a:gd name="connsiteX13" fmla="*/ 1376855 w 2075793"/>
              <a:gd name="connsiteY13" fmla="*/ 1157452 h 1475390"/>
              <a:gd name="connsiteX14" fmla="*/ 1282262 w 2075793"/>
              <a:gd name="connsiteY14" fmla="*/ 1031328 h 1475390"/>
              <a:gd name="connsiteX15" fmla="*/ 1108842 w 2075793"/>
              <a:gd name="connsiteY15" fmla="*/ 1062859 h 1475390"/>
              <a:gd name="connsiteX16" fmla="*/ 919655 w 2075793"/>
              <a:gd name="connsiteY16" fmla="*/ 1252045 h 1475390"/>
              <a:gd name="connsiteX17" fmla="*/ 840828 w 2075793"/>
              <a:gd name="connsiteY17" fmla="*/ 1456997 h 1475390"/>
              <a:gd name="connsiteX18" fmla="*/ 762000 w 2075793"/>
              <a:gd name="connsiteY18" fmla="*/ 1141686 h 1475390"/>
              <a:gd name="connsiteX19" fmla="*/ 698938 w 2075793"/>
              <a:gd name="connsiteY19" fmla="*/ 999797 h 1475390"/>
              <a:gd name="connsiteX20" fmla="*/ 399393 w 2075793"/>
              <a:gd name="connsiteY20" fmla="*/ 905204 h 1475390"/>
              <a:gd name="connsiteX21" fmla="*/ 99849 w 2075793"/>
              <a:gd name="connsiteY21" fmla="*/ 747548 h 1475390"/>
              <a:gd name="connsiteX22" fmla="*/ 21021 w 2075793"/>
              <a:gd name="connsiteY22" fmla="*/ 558362 h 1475390"/>
              <a:gd name="connsiteX23" fmla="*/ 36786 w 2075793"/>
              <a:gd name="connsiteY23" fmla="*/ 321879 h 1475390"/>
              <a:gd name="connsiteX0" fmla="*/ 36786 w 2169072"/>
              <a:gd name="connsiteY0" fmla="*/ 193127 h 1346638"/>
              <a:gd name="connsiteX1" fmla="*/ 142449 w 2169072"/>
              <a:gd name="connsiteY1" fmla="*/ 41007 h 1346638"/>
              <a:gd name="connsiteX2" fmla="*/ 891479 w 2169072"/>
              <a:gd name="connsiteY2" fmla="*/ 70190 h 1346638"/>
              <a:gd name="connsiteX3" fmla="*/ 1274380 w 2169072"/>
              <a:gd name="connsiteY3" fmla="*/ 59121 h 1346638"/>
              <a:gd name="connsiteX4" fmla="*/ 2070538 w 2169072"/>
              <a:gd name="connsiteY4" fmla="*/ 19707 h 1346638"/>
              <a:gd name="connsiteX5" fmla="*/ 1865586 w 2169072"/>
              <a:gd name="connsiteY5" fmla="*/ 177362 h 1346638"/>
              <a:gd name="connsiteX6" fmla="*/ 1818290 w 2169072"/>
              <a:gd name="connsiteY6" fmla="*/ 287721 h 1346638"/>
              <a:gd name="connsiteX7" fmla="*/ 1912883 w 2169072"/>
              <a:gd name="connsiteY7" fmla="*/ 539969 h 1346638"/>
              <a:gd name="connsiteX8" fmla="*/ 1786759 w 2169072"/>
              <a:gd name="connsiteY8" fmla="*/ 760686 h 1346638"/>
              <a:gd name="connsiteX9" fmla="*/ 1629104 w 2169072"/>
              <a:gd name="connsiteY9" fmla="*/ 855279 h 1346638"/>
              <a:gd name="connsiteX10" fmla="*/ 1676400 w 2169072"/>
              <a:gd name="connsiteY10" fmla="*/ 1139058 h 1346638"/>
              <a:gd name="connsiteX11" fmla="*/ 1518745 w 2169072"/>
              <a:gd name="connsiteY11" fmla="*/ 1202121 h 1346638"/>
              <a:gd name="connsiteX12" fmla="*/ 1376855 w 2169072"/>
              <a:gd name="connsiteY12" fmla="*/ 1028700 h 1346638"/>
              <a:gd name="connsiteX13" fmla="*/ 1282262 w 2169072"/>
              <a:gd name="connsiteY13" fmla="*/ 902576 h 1346638"/>
              <a:gd name="connsiteX14" fmla="*/ 1108842 w 2169072"/>
              <a:gd name="connsiteY14" fmla="*/ 934107 h 1346638"/>
              <a:gd name="connsiteX15" fmla="*/ 919655 w 2169072"/>
              <a:gd name="connsiteY15" fmla="*/ 1123293 h 1346638"/>
              <a:gd name="connsiteX16" fmla="*/ 840828 w 2169072"/>
              <a:gd name="connsiteY16" fmla="*/ 1328245 h 1346638"/>
              <a:gd name="connsiteX17" fmla="*/ 762000 w 2169072"/>
              <a:gd name="connsiteY17" fmla="*/ 1012934 h 1346638"/>
              <a:gd name="connsiteX18" fmla="*/ 698938 w 2169072"/>
              <a:gd name="connsiteY18" fmla="*/ 871045 h 1346638"/>
              <a:gd name="connsiteX19" fmla="*/ 399393 w 2169072"/>
              <a:gd name="connsiteY19" fmla="*/ 776452 h 1346638"/>
              <a:gd name="connsiteX20" fmla="*/ 99849 w 2169072"/>
              <a:gd name="connsiteY20" fmla="*/ 618796 h 1346638"/>
              <a:gd name="connsiteX21" fmla="*/ 21021 w 2169072"/>
              <a:gd name="connsiteY21" fmla="*/ 429610 h 1346638"/>
              <a:gd name="connsiteX22" fmla="*/ 36786 w 2169072"/>
              <a:gd name="connsiteY22" fmla="*/ 193127 h 1346638"/>
              <a:gd name="connsiteX0" fmla="*/ 36786 w 1956238"/>
              <a:gd name="connsiteY0" fmla="*/ 172609 h 1326120"/>
              <a:gd name="connsiteX1" fmla="*/ 142449 w 1956238"/>
              <a:gd name="connsiteY1" fmla="*/ 20489 h 1326120"/>
              <a:gd name="connsiteX2" fmla="*/ 891479 w 1956238"/>
              <a:gd name="connsiteY2" fmla="*/ 49672 h 1326120"/>
              <a:gd name="connsiteX3" fmla="*/ 1274380 w 1956238"/>
              <a:gd name="connsiteY3" fmla="*/ 38603 h 1326120"/>
              <a:gd name="connsiteX4" fmla="*/ 1865586 w 1956238"/>
              <a:gd name="connsiteY4" fmla="*/ 156844 h 1326120"/>
              <a:gd name="connsiteX5" fmla="*/ 1818290 w 1956238"/>
              <a:gd name="connsiteY5" fmla="*/ 267203 h 1326120"/>
              <a:gd name="connsiteX6" fmla="*/ 1912883 w 1956238"/>
              <a:gd name="connsiteY6" fmla="*/ 519451 h 1326120"/>
              <a:gd name="connsiteX7" fmla="*/ 1786759 w 1956238"/>
              <a:gd name="connsiteY7" fmla="*/ 740168 h 1326120"/>
              <a:gd name="connsiteX8" fmla="*/ 1629104 w 1956238"/>
              <a:gd name="connsiteY8" fmla="*/ 834761 h 1326120"/>
              <a:gd name="connsiteX9" fmla="*/ 1676400 w 1956238"/>
              <a:gd name="connsiteY9" fmla="*/ 1118540 h 1326120"/>
              <a:gd name="connsiteX10" fmla="*/ 1518745 w 1956238"/>
              <a:gd name="connsiteY10" fmla="*/ 1181603 h 1326120"/>
              <a:gd name="connsiteX11" fmla="*/ 1376855 w 1956238"/>
              <a:gd name="connsiteY11" fmla="*/ 1008182 h 1326120"/>
              <a:gd name="connsiteX12" fmla="*/ 1282262 w 1956238"/>
              <a:gd name="connsiteY12" fmla="*/ 882058 h 1326120"/>
              <a:gd name="connsiteX13" fmla="*/ 1108842 w 1956238"/>
              <a:gd name="connsiteY13" fmla="*/ 913589 h 1326120"/>
              <a:gd name="connsiteX14" fmla="*/ 919655 w 1956238"/>
              <a:gd name="connsiteY14" fmla="*/ 1102775 h 1326120"/>
              <a:gd name="connsiteX15" fmla="*/ 840828 w 1956238"/>
              <a:gd name="connsiteY15" fmla="*/ 1307727 h 1326120"/>
              <a:gd name="connsiteX16" fmla="*/ 762000 w 1956238"/>
              <a:gd name="connsiteY16" fmla="*/ 992416 h 1326120"/>
              <a:gd name="connsiteX17" fmla="*/ 698938 w 1956238"/>
              <a:gd name="connsiteY17" fmla="*/ 850527 h 1326120"/>
              <a:gd name="connsiteX18" fmla="*/ 399393 w 1956238"/>
              <a:gd name="connsiteY18" fmla="*/ 755934 h 1326120"/>
              <a:gd name="connsiteX19" fmla="*/ 99849 w 1956238"/>
              <a:gd name="connsiteY19" fmla="*/ 598278 h 1326120"/>
              <a:gd name="connsiteX20" fmla="*/ 21021 w 1956238"/>
              <a:gd name="connsiteY20" fmla="*/ 409092 h 1326120"/>
              <a:gd name="connsiteX21" fmla="*/ 36786 w 1956238"/>
              <a:gd name="connsiteY21" fmla="*/ 172609 h 1326120"/>
              <a:gd name="connsiteX0" fmla="*/ 36786 w 1956238"/>
              <a:gd name="connsiteY0" fmla="*/ 172609 h 1326120"/>
              <a:gd name="connsiteX1" fmla="*/ 142449 w 1956238"/>
              <a:gd name="connsiteY1" fmla="*/ 20489 h 1326120"/>
              <a:gd name="connsiteX2" fmla="*/ 891479 w 1956238"/>
              <a:gd name="connsiteY2" fmla="*/ 49672 h 1326120"/>
              <a:gd name="connsiteX3" fmla="*/ 1274380 w 1956238"/>
              <a:gd name="connsiteY3" fmla="*/ 38603 h 1326120"/>
              <a:gd name="connsiteX4" fmla="*/ 1865586 w 1956238"/>
              <a:gd name="connsiteY4" fmla="*/ 156844 h 1326120"/>
              <a:gd name="connsiteX5" fmla="*/ 1818290 w 1956238"/>
              <a:gd name="connsiteY5" fmla="*/ 267203 h 1326120"/>
              <a:gd name="connsiteX6" fmla="*/ 1912883 w 1956238"/>
              <a:gd name="connsiteY6" fmla="*/ 519451 h 1326120"/>
              <a:gd name="connsiteX7" fmla="*/ 1786759 w 1956238"/>
              <a:gd name="connsiteY7" fmla="*/ 740168 h 1326120"/>
              <a:gd name="connsiteX8" fmla="*/ 1629104 w 1956238"/>
              <a:gd name="connsiteY8" fmla="*/ 834761 h 1326120"/>
              <a:gd name="connsiteX9" fmla="*/ 1676400 w 1956238"/>
              <a:gd name="connsiteY9" fmla="*/ 1118540 h 1326120"/>
              <a:gd name="connsiteX10" fmla="*/ 1518745 w 1956238"/>
              <a:gd name="connsiteY10" fmla="*/ 1181603 h 1326120"/>
              <a:gd name="connsiteX11" fmla="*/ 1376855 w 1956238"/>
              <a:gd name="connsiteY11" fmla="*/ 1008182 h 1326120"/>
              <a:gd name="connsiteX12" fmla="*/ 1282262 w 1956238"/>
              <a:gd name="connsiteY12" fmla="*/ 882058 h 1326120"/>
              <a:gd name="connsiteX13" fmla="*/ 1108842 w 1956238"/>
              <a:gd name="connsiteY13" fmla="*/ 913589 h 1326120"/>
              <a:gd name="connsiteX14" fmla="*/ 919655 w 1956238"/>
              <a:gd name="connsiteY14" fmla="*/ 1102775 h 1326120"/>
              <a:gd name="connsiteX15" fmla="*/ 840828 w 1956238"/>
              <a:gd name="connsiteY15" fmla="*/ 1307727 h 1326120"/>
              <a:gd name="connsiteX16" fmla="*/ 762000 w 1956238"/>
              <a:gd name="connsiteY16" fmla="*/ 992416 h 1326120"/>
              <a:gd name="connsiteX17" fmla="*/ 698938 w 1956238"/>
              <a:gd name="connsiteY17" fmla="*/ 850527 h 1326120"/>
              <a:gd name="connsiteX18" fmla="*/ 399393 w 1956238"/>
              <a:gd name="connsiteY18" fmla="*/ 755934 h 1326120"/>
              <a:gd name="connsiteX19" fmla="*/ 99849 w 1956238"/>
              <a:gd name="connsiteY19" fmla="*/ 598278 h 1326120"/>
              <a:gd name="connsiteX20" fmla="*/ 21021 w 1956238"/>
              <a:gd name="connsiteY20" fmla="*/ 409092 h 1326120"/>
              <a:gd name="connsiteX21" fmla="*/ 36786 w 1956238"/>
              <a:gd name="connsiteY21" fmla="*/ 172609 h 1326120"/>
              <a:gd name="connsiteX0" fmla="*/ 36786 w 1918138"/>
              <a:gd name="connsiteY0" fmla="*/ 206265 h 1359776"/>
              <a:gd name="connsiteX1" fmla="*/ 142449 w 1918138"/>
              <a:gd name="connsiteY1" fmla="*/ 54145 h 1359776"/>
              <a:gd name="connsiteX2" fmla="*/ 891479 w 1918138"/>
              <a:gd name="connsiteY2" fmla="*/ 83328 h 1359776"/>
              <a:gd name="connsiteX3" fmla="*/ 1274380 w 1918138"/>
              <a:gd name="connsiteY3" fmla="*/ 72259 h 1359776"/>
              <a:gd name="connsiteX4" fmla="*/ 1636986 w 1918138"/>
              <a:gd name="connsiteY4" fmla="*/ 38100 h 1359776"/>
              <a:gd name="connsiteX5" fmla="*/ 1818290 w 1918138"/>
              <a:gd name="connsiteY5" fmla="*/ 300859 h 1359776"/>
              <a:gd name="connsiteX6" fmla="*/ 1912883 w 1918138"/>
              <a:gd name="connsiteY6" fmla="*/ 553107 h 1359776"/>
              <a:gd name="connsiteX7" fmla="*/ 1786759 w 1918138"/>
              <a:gd name="connsiteY7" fmla="*/ 773824 h 1359776"/>
              <a:gd name="connsiteX8" fmla="*/ 1629104 w 1918138"/>
              <a:gd name="connsiteY8" fmla="*/ 868417 h 1359776"/>
              <a:gd name="connsiteX9" fmla="*/ 1676400 w 1918138"/>
              <a:gd name="connsiteY9" fmla="*/ 1152196 h 1359776"/>
              <a:gd name="connsiteX10" fmla="*/ 1518745 w 1918138"/>
              <a:gd name="connsiteY10" fmla="*/ 1215259 h 1359776"/>
              <a:gd name="connsiteX11" fmla="*/ 1376855 w 1918138"/>
              <a:gd name="connsiteY11" fmla="*/ 1041838 h 1359776"/>
              <a:gd name="connsiteX12" fmla="*/ 1282262 w 1918138"/>
              <a:gd name="connsiteY12" fmla="*/ 915714 h 1359776"/>
              <a:gd name="connsiteX13" fmla="*/ 1108842 w 1918138"/>
              <a:gd name="connsiteY13" fmla="*/ 947245 h 1359776"/>
              <a:gd name="connsiteX14" fmla="*/ 919655 w 1918138"/>
              <a:gd name="connsiteY14" fmla="*/ 1136431 h 1359776"/>
              <a:gd name="connsiteX15" fmla="*/ 840828 w 1918138"/>
              <a:gd name="connsiteY15" fmla="*/ 1341383 h 1359776"/>
              <a:gd name="connsiteX16" fmla="*/ 762000 w 1918138"/>
              <a:gd name="connsiteY16" fmla="*/ 1026072 h 1359776"/>
              <a:gd name="connsiteX17" fmla="*/ 698938 w 1918138"/>
              <a:gd name="connsiteY17" fmla="*/ 884183 h 1359776"/>
              <a:gd name="connsiteX18" fmla="*/ 399393 w 1918138"/>
              <a:gd name="connsiteY18" fmla="*/ 789590 h 1359776"/>
              <a:gd name="connsiteX19" fmla="*/ 99849 w 1918138"/>
              <a:gd name="connsiteY19" fmla="*/ 631934 h 1359776"/>
              <a:gd name="connsiteX20" fmla="*/ 21021 w 1918138"/>
              <a:gd name="connsiteY20" fmla="*/ 442748 h 1359776"/>
              <a:gd name="connsiteX21" fmla="*/ 36786 w 1918138"/>
              <a:gd name="connsiteY21" fmla="*/ 206265 h 1359776"/>
              <a:gd name="connsiteX0" fmla="*/ 45638 w 1926990"/>
              <a:gd name="connsiteY0" fmla="*/ 206265 h 1359776"/>
              <a:gd name="connsiteX1" fmla="*/ 303701 w 1926990"/>
              <a:gd name="connsiteY1" fmla="*/ 54145 h 1359776"/>
              <a:gd name="connsiteX2" fmla="*/ 900331 w 1926990"/>
              <a:gd name="connsiteY2" fmla="*/ 83328 h 1359776"/>
              <a:gd name="connsiteX3" fmla="*/ 1283232 w 1926990"/>
              <a:gd name="connsiteY3" fmla="*/ 72259 h 1359776"/>
              <a:gd name="connsiteX4" fmla="*/ 1645838 w 1926990"/>
              <a:gd name="connsiteY4" fmla="*/ 38100 h 1359776"/>
              <a:gd name="connsiteX5" fmla="*/ 1827142 w 1926990"/>
              <a:gd name="connsiteY5" fmla="*/ 300859 h 1359776"/>
              <a:gd name="connsiteX6" fmla="*/ 1921735 w 1926990"/>
              <a:gd name="connsiteY6" fmla="*/ 553107 h 1359776"/>
              <a:gd name="connsiteX7" fmla="*/ 1795611 w 1926990"/>
              <a:gd name="connsiteY7" fmla="*/ 773824 h 1359776"/>
              <a:gd name="connsiteX8" fmla="*/ 1637956 w 1926990"/>
              <a:gd name="connsiteY8" fmla="*/ 868417 h 1359776"/>
              <a:gd name="connsiteX9" fmla="*/ 1685252 w 1926990"/>
              <a:gd name="connsiteY9" fmla="*/ 1152196 h 1359776"/>
              <a:gd name="connsiteX10" fmla="*/ 1527597 w 1926990"/>
              <a:gd name="connsiteY10" fmla="*/ 1215259 h 1359776"/>
              <a:gd name="connsiteX11" fmla="*/ 1385707 w 1926990"/>
              <a:gd name="connsiteY11" fmla="*/ 1041838 h 1359776"/>
              <a:gd name="connsiteX12" fmla="*/ 1291114 w 1926990"/>
              <a:gd name="connsiteY12" fmla="*/ 915714 h 1359776"/>
              <a:gd name="connsiteX13" fmla="*/ 1117694 w 1926990"/>
              <a:gd name="connsiteY13" fmla="*/ 947245 h 1359776"/>
              <a:gd name="connsiteX14" fmla="*/ 928507 w 1926990"/>
              <a:gd name="connsiteY14" fmla="*/ 1136431 h 1359776"/>
              <a:gd name="connsiteX15" fmla="*/ 849680 w 1926990"/>
              <a:gd name="connsiteY15" fmla="*/ 1341383 h 1359776"/>
              <a:gd name="connsiteX16" fmla="*/ 770852 w 1926990"/>
              <a:gd name="connsiteY16" fmla="*/ 1026072 h 1359776"/>
              <a:gd name="connsiteX17" fmla="*/ 707790 w 1926990"/>
              <a:gd name="connsiteY17" fmla="*/ 884183 h 1359776"/>
              <a:gd name="connsiteX18" fmla="*/ 408245 w 1926990"/>
              <a:gd name="connsiteY18" fmla="*/ 789590 h 1359776"/>
              <a:gd name="connsiteX19" fmla="*/ 108701 w 1926990"/>
              <a:gd name="connsiteY19" fmla="*/ 631934 h 1359776"/>
              <a:gd name="connsiteX20" fmla="*/ 29873 w 1926990"/>
              <a:gd name="connsiteY20" fmla="*/ 442748 h 1359776"/>
              <a:gd name="connsiteX21" fmla="*/ 45638 w 1926990"/>
              <a:gd name="connsiteY21" fmla="*/ 206265 h 135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6990" h="1359776">
                <a:moveTo>
                  <a:pt x="45638" y="206265"/>
                </a:moveTo>
                <a:cubicBezTo>
                  <a:pt x="91276" y="141498"/>
                  <a:pt x="161252" y="74634"/>
                  <a:pt x="303701" y="54145"/>
                </a:cubicBezTo>
                <a:cubicBezTo>
                  <a:pt x="446150" y="33656"/>
                  <a:pt x="737076" y="80309"/>
                  <a:pt x="900331" y="83328"/>
                </a:cubicBezTo>
                <a:cubicBezTo>
                  <a:pt x="1063586" y="86347"/>
                  <a:pt x="1158981" y="79797"/>
                  <a:pt x="1283232" y="72259"/>
                </a:cubicBezTo>
                <a:cubicBezTo>
                  <a:pt x="1407483" y="64721"/>
                  <a:pt x="1555186" y="0"/>
                  <a:pt x="1645838" y="38100"/>
                </a:cubicBezTo>
                <a:cubicBezTo>
                  <a:pt x="1736490" y="76200"/>
                  <a:pt x="1781159" y="215025"/>
                  <a:pt x="1827142" y="300859"/>
                </a:cubicBezTo>
                <a:cubicBezTo>
                  <a:pt x="1873125" y="386693"/>
                  <a:pt x="1926990" y="474280"/>
                  <a:pt x="1921735" y="553107"/>
                </a:cubicBezTo>
                <a:cubicBezTo>
                  <a:pt x="1916480" y="631934"/>
                  <a:pt x="1842908" y="721272"/>
                  <a:pt x="1795611" y="773824"/>
                </a:cubicBezTo>
                <a:cubicBezTo>
                  <a:pt x="1748315" y="826376"/>
                  <a:pt x="1656349" y="805355"/>
                  <a:pt x="1637956" y="868417"/>
                </a:cubicBezTo>
                <a:cubicBezTo>
                  <a:pt x="1619563" y="931479"/>
                  <a:pt x="1703645" y="1094389"/>
                  <a:pt x="1685252" y="1152196"/>
                </a:cubicBezTo>
                <a:cubicBezTo>
                  <a:pt x="1666859" y="1210003"/>
                  <a:pt x="1577521" y="1233652"/>
                  <a:pt x="1527597" y="1215259"/>
                </a:cubicBezTo>
                <a:cubicBezTo>
                  <a:pt x="1477673" y="1196866"/>
                  <a:pt x="1425121" y="1091762"/>
                  <a:pt x="1385707" y="1041838"/>
                </a:cubicBezTo>
                <a:cubicBezTo>
                  <a:pt x="1346293" y="991914"/>
                  <a:pt x="1335783" y="931479"/>
                  <a:pt x="1291114" y="915714"/>
                </a:cubicBezTo>
                <a:cubicBezTo>
                  <a:pt x="1246445" y="899949"/>
                  <a:pt x="1178128" y="910459"/>
                  <a:pt x="1117694" y="947245"/>
                </a:cubicBezTo>
                <a:cubicBezTo>
                  <a:pt x="1057260" y="984031"/>
                  <a:pt x="973176" y="1070741"/>
                  <a:pt x="928507" y="1136431"/>
                </a:cubicBezTo>
                <a:cubicBezTo>
                  <a:pt x="883838" y="1202121"/>
                  <a:pt x="875956" y="1359776"/>
                  <a:pt x="849680" y="1341383"/>
                </a:cubicBezTo>
                <a:cubicBezTo>
                  <a:pt x="823404" y="1322990"/>
                  <a:pt x="794500" y="1102272"/>
                  <a:pt x="770852" y="1026072"/>
                </a:cubicBezTo>
                <a:cubicBezTo>
                  <a:pt x="747204" y="949872"/>
                  <a:pt x="768224" y="923597"/>
                  <a:pt x="707790" y="884183"/>
                </a:cubicBezTo>
                <a:cubicBezTo>
                  <a:pt x="647356" y="844769"/>
                  <a:pt x="508093" y="831631"/>
                  <a:pt x="408245" y="789590"/>
                </a:cubicBezTo>
                <a:cubicBezTo>
                  <a:pt x="308397" y="747549"/>
                  <a:pt x="171763" y="689741"/>
                  <a:pt x="108701" y="631934"/>
                </a:cubicBezTo>
                <a:cubicBezTo>
                  <a:pt x="45639" y="574127"/>
                  <a:pt x="43011" y="516320"/>
                  <a:pt x="29873" y="442748"/>
                </a:cubicBezTo>
                <a:cubicBezTo>
                  <a:pt x="16735" y="369176"/>
                  <a:pt x="0" y="271032"/>
                  <a:pt x="45638" y="206265"/>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5105400"/>
            <a:ext cx="3108543"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3: </a:t>
            </a:r>
            <a:r>
              <a:rPr lang="en-US" sz="2800" b="1" spc="-150" dirty="0">
                <a:solidFill>
                  <a:srgbClr val="0070C0"/>
                </a:solidFill>
                <a:effectLst>
                  <a:outerShdw dist="50800" dir="10800000" algn="ctr" rotWithShape="0">
                    <a:schemeClr val="tx1"/>
                  </a:outerShdw>
                </a:effectLst>
              </a:rPr>
              <a:t> </a:t>
            </a:r>
            <a:r>
              <a:rPr lang="en-US" sz="2800" b="1" spc="-150" dirty="0" smtClean="0">
                <a:solidFill>
                  <a:srgbClr val="0070C0"/>
                </a:solidFill>
                <a:effectLst>
                  <a:outerShdw dist="50800" dir="10800000" algn="ctr" rotWithShape="0">
                    <a:schemeClr val="tx1"/>
                  </a:outerShdw>
                </a:effectLst>
              </a:rPr>
              <a:t>into Europe</a:t>
            </a:r>
          </a:p>
        </p:txBody>
      </p:sp>
      <p:sp>
        <p:nvSpPr>
          <p:cNvPr id="18" name="TextBox 17"/>
          <p:cNvSpPr txBox="1"/>
          <p:nvPr/>
        </p:nvSpPr>
        <p:spPr>
          <a:xfrm>
            <a:off x="0" y="4572000"/>
            <a:ext cx="271696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4: </a:t>
            </a:r>
            <a:r>
              <a:rPr lang="en-US" sz="2800" b="1" spc="-150" dirty="0">
                <a:solidFill>
                  <a:srgbClr val="0070C0"/>
                </a:solidFill>
                <a:effectLst>
                  <a:outerShdw dist="50800" dir="10800000" algn="ctr" rotWithShape="0">
                    <a:schemeClr val="tx1"/>
                  </a:outerShdw>
                </a:effectLst>
              </a:rPr>
              <a:t> </a:t>
            </a:r>
            <a:r>
              <a:rPr lang="en-US" sz="2800" b="1" spc="-150" dirty="0" smtClean="0">
                <a:solidFill>
                  <a:srgbClr val="0070C0"/>
                </a:solidFill>
                <a:effectLst>
                  <a:outerShdw dist="50800" dir="10800000" algn="ctr" rotWithShape="0">
                    <a:schemeClr val="tx1"/>
                  </a:outerShdw>
                </a:effectLst>
              </a:rPr>
              <a:t>into Asia</a:t>
            </a:r>
          </a:p>
        </p:txBody>
      </p:sp>
      <p:sp>
        <p:nvSpPr>
          <p:cNvPr id="20" name="Freeform 19"/>
          <p:cNvSpPr/>
          <p:nvPr/>
        </p:nvSpPr>
        <p:spPr>
          <a:xfrm>
            <a:off x="4154214" y="2162503"/>
            <a:ext cx="1253358" cy="935421"/>
          </a:xfrm>
          <a:custGeom>
            <a:avLst/>
            <a:gdLst>
              <a:gd name="connsiteX0" fmla="*/ 1111469 w 1253358"/>
              <a:gd name="connsiteY0" fmla="*/ 911773 h 935421"/>
              <a:gd name="connsiteX1" fmla="*/ 1221827 w 1253358"/>
              <a:gd name="connsiteY1" fmla="*/ 754118 h 935421"/>
              <a:gd name="connsiteX2" fmla="*/ 1221827 w 1253358"/>
              <a:gd name="connsiteY2" fmla="*/ 533400 h 935421"/>
              <a:gd name="connsiteX3" fmla="*/ 1032641 w 1253358"/>
              <a:gd name="connsiteY3" fmla="*/ 249621 h 935421"/>
              <a:gd name="connsiteX4" fmla="*/ 906517 w 1253358"/>
              <a:gd name="connsiteY4" fmla="*/ 91966 h 935421"/>
              <a:gd name="connsiteX5" fmla="*/ 717331 w 1253358"/>
              <a:gd name="connsiteY5" fmla="*/ 13138 h 935421"/>
              <a:gd name="connsiteX6" fmla="*/ 433552 w 1253358"/>
              <a:gd name="connsiteY6" fmla="*/ 13138 h 935421"/>
              <a:gd name="connsiteX7" fmla="*/ 275896 w 1253358"/>
              <a:gd name="connsiteY7" fmla="*/ 44669 h 935421"/>
              <a:gd name="connsiteX8" fmla="*/ 197069 w 1253358"/>
              <a:gd name="connsiteY8" fmla="*/ 155028 h 935421"/>
              <a:gd name="connsiteX9" fmla="*/ 134007 w 1253358"/>
              <a:gd name="connsiteY9" fmla="*/ 312683 h 935421"/>
              <a:gd name="connsiteX10" fmla="*/ 39414 w 1253358"/>
              <a:gd name="connsiteY10" fmla="*/ 391511 h 935421"/>
              <a:gd name="connsiteX11" fmla="*/ 7883 w 1253358"/>
              <a:gd name="connsiteY11" fmla="*/ 470338 h 935421"/>
              <a:gd name="connsiteX12" fmla="*/ 39414 w 1253358"/>
              <a:gd name="connsiteY12" fmla="*/ 627994 h 935421"/>
              <a:gd name="connsiteX13" fmla="*/ 244365 w 1253358"/>
              <a:gd name="connsiteY13" fmla="*/ 580697 h 935421"/>
              <a:gd name="connsiteX14" fmla="*/ 291662 w 1253358"/>
              <a:gd name="connsiteY14" fmla="*/ 454573 h 935421"/>
              <a:gd name="connsiteX15" fmla="*/ 386255 w 1253358"/>
              <a:gd name="connsiteY15" fmla="*/ 407276 h 935421"/>
              <a:gd name="connsiteX16" fmla="*/ 575441 w 1253358"/>
              <a:gd name="connsiteY16" fmla="*/ 391511 h 935421"/>
              <a:gd name="connsiteX17" fmla="*/ 606972 w 1253358"/>
              <a:gd name="connsiteY17" fmla="*/ 549166 h 935421"/>
              <a:gd name="connsiteX18" fmla="*/ 717331 w 1253358"/>
              <a:gd name="connsiteY18" fmla="*/ 643759 h 935421"/>
              <a:gd name="connsiteX19" fmla="*/ 717331 w 1253358"/>
              <a:gd name="connsiteY19" fmla="*/ 533400 h 935421"/>
              <a:gd name="connsiteX20" fmla="*/ 811924 w 1253358"/>
              <a:gd name="connsiteY20" fmla="*/ 643759 h 935421"/>
              <a:gd name="connsiteX21" fmla="*/ 1032641 w 1253358"/>
              <a:gd name="connsiteY21" fmla="*/ 691056 h 935421"/>
              <a:gd name="connsiteX22" fmla="*/ 1001110 w 1253358"/>
              <a:gd name="connsiteY22" fmla="*/ 801414 h 935421"/>
              <a:gd name="connsiteX23" fmla="*/ 1048407 w 1253358"/>
              <a:gd name="connsiteY23" fmla="*/ 896007 h 935421"/>
              <a:gd name="connsiteX24" fmla="*/ 1111469 w 1253358"/>
              <a:gd name="connsiteY24" fmla="*/ 911773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3358" h="935421">
                <a:moveTo>
                  <a:pt x="1111469" y="911773"/>
                </a:moveTo>
                <a:cubicBezTo>
                  <a:pt x="1140372" y="888125"/>
                  <a:pt x="1203434" y="817180"/>
                  <a:pt x="1221827" y="754118"/>
                </a:cubicBezTo>
                <a:cubicBezTo>
                  <a:pt x="1240220" y="691056"/>
                  <a:pt x="1253358" y="617483"/>
                  <a:pt x="1221827" y="533400"/>
                </a:cubicBezTo>
                <a:cubicBezTo>
                  <a:pt x="1190296" y="449317"/>
                  <a:pt x="1085193" y="323193"/>
                  <a:pt x="1032641" y="249621"/>
                </a:cubicBezTo>
                <a:cubicBezTo>
                  <a:pt x="980089" y="176049"/>
                  <a:pt x="959069" y="131380"/>
                  <a:pt x="906517" y="91966"/>
                </a:cubicBezTo>
                <a:cubicBezTo>
                  <a:pt x="853965" y="52552"/>
                  <a:pt x="796158" y="26276"/>
                  <a:pt x="717331" y="13138"/>
                </a:cubicBezTo>
                <a:cubicBezTo>
                  <a:pt x="638504" y="0"/>
                  <a:pt x="507124" y="7883"/>
                  <a:pt x="433552" y="13138"/>
                </a:cubicBezTo>
                <a:cubicBezTo>
                  <a:pt x="359980" y="18393"/>
                  <a:pt x="315310" y="21021"/>
                  <a:pt x="275896" y="44669"/>
                </a:cubicBezTo>
                <a:cubicBezTo>
                  <a:pt x="236482" y="68317"/>
                  <a:pt x="220717" y="110359"/>
                  <a:pt x="197069" y="155028"/>
                </a:cubicBezTo>
                <a:cubicBezTo>
                  <a:pt x="173421" y="199697"/>
                  <a:pt x="160283" y="273269"/>
                  <a:pt x="134007" y="312683"/>
                </a:cubicBezTo>
                <a:cubicBezTo>
                  <a:pt x="107731" y="352097"/>
                  <a:pt x="60435" y="365235"/>
                  <a:pt x="39414" y="391511"/>
                </a:cubicBezTo>
                <a:cubicBezTo>
                  <a:pt x="18393" y="417787"/>
                  <a:pt x="7883" y="430924"/>
                  <a:pt x="7883" y="470338"/>
                </a:cubicBezTo>
                <a:cubicBezTo>
                  <a:pt x="7883" y="509752"/>
                  <a:pt x="0" y="609601"/>
                  <a:pt x="39414" y="627994"/>
                </a:cubicBezTo>
                <a:cubicBezTo>
                  <a:pt x="78828" y="646387"/>
                  <a:pt x="202324" y="609600"/>
                  <a:pt x="244365" y="580697"/>
                </a:cubicBezTo>
                <a:cubicBezTo>
                  <a:pt x="286406" y="551794"/>
                  <a:pt x="268014" y="483476"/>
                  <a:pt x="291662" y="454573"/>
                </a:cubicBezTo>
                <a:cubicBezTo>
                  <a:pt x="315310" y="425670"/>
                  <a:pt x="338959" y="417786"/>
                  <a:pt x="386255" y="407276"/>
                </a:cubicBezTo>
                <a:cubicBezTo>
                  <a:pt x="433551" y="396766"/>
                  <a:pt x="538655" y="367863"/>
                  <a:pt x="575441" y="391511"/>
                </a:cubicBezTo>
                <a:cubicBezTo>
                  <a:pt x="612227" y="415159"/>
                  <a:pt x="583324" y="507125"/>
                  <a:pt x="606972" y="549166"/>
                </a:cubicBezTo>
                <a:cubicBezTo>
                  <a:pt x="630620" y="591207"/>
                  <a:pt x="698938" y="646387"/>
                  <a:pt x="717331" y="643759"/>
                </a:cubicBezTo>
                <a:cubicBezTo>
                  <a:pt x="735724" y="641131"/>
                  <a:pt x="701566" y="533400"/>
                  <a:pt x="717331" y="533400"/>
                </a:cubicBezTo>
                <a:cubicBezTo>
                  <a:pt x="733096" y="533400"/>
                  <a:pt x="759372" y="617483"/>
                  <a:pt x="811924" y="643759"/>
                </a:cubicBezTo>
                <a:cubicBezTo>
                  <a:pt x="864476" y="670035"/>
                  <a:pt x="1001110" y="664780"/>
                  <a:pt x="1032641" y="691056"/>
                </a:cubicBezTo>
                <a:cubicBezTo>
                  <a:pt x="1064172" y="717332"/>
                  <a:pt x="998482" y="767256"/>
                  <a:pt x="1001110" y="801414"/>
                </a:cubicBezTo>
                <a:cubicBezTo>
                  <a:pt x="1003738" y="835573"/>
                  <a:pt x="1037897" y="877614"/>
                  <a:pt x="1048407" y="896007"/>
                </a:cubicBezTo>
                <a:cubicBezTo>
                  <a:pt x="1058917" y="914400"/>
                  <a:pt x="1082566" y="935421"/>
                  <a:pt x="1111469" y="91177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257800" y="2667000"/>
            <a:ext cx="1400503"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5-Point Star 21"/>
          <p:cNvSpPr/>
          <p:nvPr/>
        </p:nvSpPr>
        <p:spPr>
          <a:xfrm>
            <a:off x="6629400" y="25908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800600" y="2362200"/>
            <a:ext cx="446048" cy="16002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229711">
                <a:moveTo>
                  <a:pt x="236483" y="1229711"/>
                </a:moveTo>
                <a:cubicBezTo>
                  <a:pt x="182617" y="1140373"/>
                  <a:pt x="147638" y="1057041"/>
                  <a:pt x="141890" y="930166"/>
                </a:cubicBezTo>
                <a:cubicBezTo>
                  <a:pt x="136142" y="803291"/>
                  <a:pt x="194113" y="594585"/>
                  <a:pt x="201996" y="468461"/>
                </a:cubicBezTo>
                <a:cubicBezTo>
                  <a:pt x="209879" y="342337"/>
                  <a:pt x="222853" y="251498"/>
                  <a:pt x="189187" y="173421"/>
                </a:cubicBezTo>
                <a:cubicBezTo>
                  <a:pt x="155521" y="95344"/>
                  <a:pt x="68317" y="44669"/>
                  <a:pt x="0"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5-Point Star 23"/>
          <p:cNvSpPr/>
          <p:nvPr/>
        </p:nvSpPr>
        <p:spPr>
          <a:xfrm>
            <a:off x="4419600" y="19812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4648200" y="48006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5105400" y="37338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7"/>
                                        </p:tgtEl>
                                      </p:cBhvr>
                                    </p:animEffect>
                                    <p:set>
                                      <p:cBhvr>
                                        <p:cTn id="7" dur="1" fill="hold">
                                          <p:stCondLst>
                                            <p:cond delay="999"/>
                                          </p:stCondLst>
                                        </p:cTn>
                                        <p:tgtEl>
                                          <p:spTgt spid="27"/>
                                        </p:tgtEl>
                                        <p:attrNameLst>
                                          <p:attrName>style.visibility</p:attrName>
                                        </p:attrNameLst>
                                      </p:cBhvr>
                                      <p:to>
                                        <p:strVal val="hidden"/>
                                      </p:to>
                                    </p:set>
                                  </p:childTnLst>
                                </p:cTn>
                              </p:par>
                            </p:childTnLst>
                          </p:cTn>
                        </p:par>
                        <p:par>
                          <p:cTn id="8" fill="hold">
                            <p:stCondLst>
                              <p:cond delay="1000"/>
                            </p:stCondLst>
                            <p:childTnLst>
                              <p:par>
                                <p:cTn id="9" presetID="19"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3000" fill="hold"/>
                                        <p:tgtEl>
                                          <p:spTgt spid="29"/>
                                        </p:tgtEl>
                                        <p:attrNameLst>
                                          <p:attrName>ppt_w</p:attrName>
                                        </p:attrNameLst>
                                      </p:cBhvr>
                                      <p:tavLst>
                                        <p:tav tm="0" fmla="#ppt_w*sin(2.5*pi*$)">
                                          <p:val>
                                            <p:fltVal val="0"/>
                                          </p:val>
                                        </p:tav>
                                        <p:tav tm="100000">
                                          <p:val>
                                            <p:fltVal val="1"/>
                                          </p:val>
                                        </p:tav>
                                      </p:tavLst>
                                    </p:anim>
                                    <p:anim calcmode="lin" valueType="num">
                                      <p:cBhvr>
                                        <p:cTn id="12" dur="3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xit" presetSubtype="0" fill="hold" grpId="1" nodeType="clickEffect">
                                  <p:stCondLst>
                                    <p:cond delay="0"/>
                                  </p:stCondLst>
                                  <p:childTnLst>
                                    <p:anim calcmode="lin" valueType="num">
                                      <p:cBhvr>
                                        <p:cTn id="16" dur="1000"/>
                                        <p:tgtEl>
                                          <p:spTgt spid="29"/>
                                        </p:tgtEl>
                                        <p:attrNameLst>
                                          <p:attrName>ppt_w</p:attrName>
                                        </p:attrNameLst>
                                      </p:cBhvr>
                                      <p:tavLst>
                                        <p:tav tm="0">
                                          <p:val>
                                            <p:strVal val="ppt_w"/>
                                          </p:val>
                                        </p:tav>
                                        <p:tav tm="100000">
                                          <p:val>
                                            <p:fltVal val="0"/>
                                          </p:val>
                                        </p:tav>
                                      </p:tavLst>
                                    </p:anim>
                                    <p:anim calcmode="lin" valueType="num">
                                      <p:cBhvr>
                                        <p:cTn id="17" dur="1000"/>
                                        <p:tgtEl>
                                          <p:spTgt spid="29"/>
                                        </p:tgtEl>
                                        <p:attrNameLst>
                                          <p:attrName>ppt_h</p:attrName>
                                        </p:attrNameLst>
                                      </p:cBhvr>
                                      <p:tavLst>
                                        <p:tav tm="0">
                                          <p:val>
                                            <p:strVal val="ppt_h"/>
                                          </p:val>
                                        </p:tav>
                                        <p:tav tm="100000">
                                          <p:val>
                                            <p:fltVal val="0"/>
                                          </p:val>
                                        </p:tav>
                                      </p:tavLst>
                                    </p:anim>
                                    <p:animEffect transition="out" filter="fade">
                                      <p:cBhvr>
                                        <p:cTn id="18" dur="1000"/>
                                        <p:tgtEl>
                                          <p:spTgt spid="29"/>
                                        </p:tgtEl>
                                      </p:cBhvr>
                                    </p:animEffect>
                                    <p:set>
                                      <p:cBhvr>
                                        <p:cTn id="19" dur="1" fill="hold">
                                          <p:stCondLst>
                                            <p:cond delay="999"/>
                                          </p:stCondLst>
                                        </p:cTn>
                                        <p:tgtEl>
                                          <p:spTgt spid="29"/>
                                        </p:tgtEl>
                                        <p:attrNameLst>
                                          <p:attrName>style.visibility</p:attrName>
                                        </p:attrNameLst>
                                      </p:cBhvr>
                                      <p:to>
                                        <p:strVal val="hidden"/>
                                      </p:to>
                                    </p:set>
                                  </p:childTnLst>
                                </p:cTn>
                              </p:par>
                              <p:par>
                                <p:cTn id="20" presetID="6" presetClass="emph" presetSubtype="0" fill="hold" grpId="2" nodeType="withEffect">
                                  <p:stCondLst>
                                    <p:cond delay="0"/>
                                  </p:stCondLst>
                                  <p:childTnLst>
                                    <p:animScale>
                                      <p:cBhvr>
                                        <p:cTn id="21" dur="1000" fill="hold"/>
                                        <p:tgtEl>
                                          <p:spTgt spid="29"/>
                                        </p:tgtEl>
                                      </p:cBhvr>
                                      <p:by x="75000" y="75000"/>
                                    </p:animScale>
                                  </p:childTnLst>
                                </p:cTn>
                              </p:par>
                              <p:par>
                                <p:cTn id="22" presetID="64" presetClass="path" presetSubtype="0" accel="50000" decel="50000" fill="hold" grpId="3" nodeType="withEffect">
                                  <p:stCondLst>
                                    <p:cond delay="0"/>
                                  </p:stCondLst>
                                  <p:childTnLst>
                                    <p:animMotion origin="layout" path="M 0 -0.02222 L 0 -0.05 " pathEditMode="relative" rAng="0" ptsTypes="AA">
                                      <p:cBhvr>
                                        <p:cTn id="23" dur="1000" fill="hold"/>
                                        <p:tgtEl>
                                          <p:spTgt spid="29"/>
                                        </p:tgtEl>
                                        <p:attrNameLst>
                                          <p:attrName>ppt_x</p:attrName>
                                          <p:attrName>ppt_y</p:attrName>
                                        </p:attrNameLst>
                                      </p:cBhvr>
                                      <p:rCtr x="0" y="-14"/>
                                    </p:animMotion>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style.rotation</p:attrName>
                                        </p:attrNameLst>
                                      </p:cBhvr>
                                      <p:tavLst>
                                        <p:tav tm="0">
                                          <p:val>
                                            <p:fltVal val="360"/>
                                          </p:val>
                                        </p:tav>
                                        <p:tav tm="100000">
                                          <p:val>
                                            <p:fltVal val="0"/>
                                          </p:val>
                                        </p:tav>
                                      </p:tavLst>
                                    </p:anim>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10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childTnLst>
                                </p:cTn>
                              </p:par>
                              <p:par>
                                <p:cTn id="46" presetID="22" presetClass="entr" presetSubtype="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1000"/>
                                        <p:tgtEl>
                                          <p:spTgt spid="15"/>
                                        </p:tgtEl>
                                      </p:cBhvr>
                                    </p:animEffect>
                                  </p:childTnLst>
                                </p:cTn>
                              </p:par>
                            </p:childTnLst>
                          </p:cTn>
                        </p:par>
                        <p:par>
                          <p:cTn id="49" fill="hold">
                            <p:stCondLst>
                              <p:cond delay="1000"/>
                            </p:stCondLst>
                            <p:childTnLst>
                              <p:par>
                                <p:cTn id="50" presetID="49" presetClass="entr" presetSubtype="0" decel="10000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fltVal val="0"/>
                                          </p:val>
                                        </p:tav>
                                        <p:tav tm="100000">
                                          <p:val>
                                            <p:strVal val="#ppt_w"/>
                                          </p:val>
                                        </p:tav>
                                      </p:tavLst>
                                    </p:anim>
                                    <p:anim calcmode="lin" valueType="num">
                                      <p:cBhvr>
                                        <p:cTn id="53" dur="1000" fill="hold"/>
                                        <p:tgtEl>
                                          <p:spTgt spid="13"/>
                                        </p:tgtEl>
                                        <p:attrNameLst>
                                          <p:attrName>ppt_h</p:attrName>
                                        </p:attrNameLst>
                                      </p:cBhvr>
                                      <p:tavLst>
                                        <p:tav tm="0">
                                          <p:val>
                                            <p:fltVal val="0"/>
                                          </p:val>
                                        </p:tav>
                                        <p:tav tm="100000">
                                          <p:val>
                                            <p:strVal val="#ppt_h"/>
                                          </p:val>
                                        </p:tav>
                                      </p:tavLst>
                                    </p:anim>
                                    <p:anim calcmode="lin" valueType="num">
                                      <p:cBhvr>
                                        <p:cTn id="54" dur="1000" fill="hold"/>
                                        <p:tgtEl>
                                          <p:spTgt spid="13"/>
                                        </p:tgtEl>
                                        <p:attrNameLst>
                                          <p:attrName>style.rotation</p:attrName>
                                        </p:attrNameLst>
                                      </p:cBhvr>
                                      <p:tavLst>
                                        <p:tav tm="0">
                                          <p:val>
                                            <p:fltVal val="360"/>
                                          </p:val>
                                        </p:tav>
                                        <p:tav tm="100000">
                                          <p:val>
                                            <p:fltVal val="0"/>
                                          </p:val>
                                        </p:tav>
                                      </p:tavLst>
                                    </p:anim>
                                    <p:animEffect transition="in" filter="fade">
                                      <p:cBhvr>
                                        <p:cTn id="55" dur="1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100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1000"/>
                                        <p:tgtEl>
                                          <p:spTgt spid="23"/>
                                        </p:tgtEl>
                                      </p:cBhvr>
                                    </p:animEffect>
                                  </p:childTnLst>
                                </p:cTn>
                              </p:par>
                            </p:childTnLst>
                          </p:cTn>
                        </p:par>
                        <p:par>
                          <p:cTn id="67" fill="hold">
                            <p:stCondLst>
                              <p:cond delay="1000"/>
                            </p:stCondLst>
                            <p:childTnLst>
                              <p:par>
                                <p:cTn id="68" presetID="49" presetClass="entr" presetSubtype="0" decel="100000" fill="hold" grpId="0" nodeType="after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1000" fill="hold"/>
                                        <p:tgtEl>
                                          <p:spTgt spid="24"/>
                                        </p:tgtEl>
                                        <p:attrNameLst>
                                          <p:attrName>ppt_w</p:attrName>
                                        </p:attrNameLst>
                                      </p:cBhvr>
                                      <p:tavLst>
                                        <p:tav tm="0">
                                          <p:val>
                                            <p:fltVal val="0"/>
                                          </p:val>
                                        </p:tav>
                                        <p:tav tm="100000">
                                          <p:val>
                                            <p:strVal val="#ppt_w"/>
                                          </p:val>
                                        </p:tav>
                                      </p:tavLst>
                                    </p:anim>
                                    <p:anim calcmode="lin" valueType="num">
                                      <p:cBhvr>
                                        <p:cTn id="71" dur="1000" fill="hold"/>
                                        <p:tgtEl>
                                          <p:spTgt spid="24"/>
                                        </p:tgtEl>
                                        <p:attrNameLst>
                                          <p:attrName>ppt_h</p:attrName>
                                        </p:attrNameLst>
                                      </p:cBhvr>
                                      <p:tavLst>
                                        <p:tav tm="0">
                                          <p:val>
                                            <p:fltVal val="0"/>
                                          </p:val>
                                        </p:tav>
                                        <p:tav tm="100000">
                                          <p:val>
                                            <p:strVal val="#ppt_h"/>
                                          </p:val>
                                        </p:tav>
                                      </p:tavLst>
                                    </p:anim>
                                    <p:anim calcmode="lin" valueType="num">
                                      <p:cBhvr>
                                        <p:cTn id="72" dur="1000" fill="hold"/>
                                        <p:tgtEl>
                                          <p:spTgt spid="24"/>
                                        </p:tgtEl>
                                        <p:attrNameLst>
                                          <p:attrName>style.rotation</p:attrName>
                                        </p:attrNameLst>
                                      </p:cBhvr>
                                      <p:tavLst>
                                        <p:tav tm="0">
                                          <p:val>
                                            <p:fltVal val="360"/>
                                          </p:val>
                                        </p:tav>
                                        <p:tav tm="100000">
                                          <p:val>
                                            <p:fltVal val="0"/>
                                          </p:val>
                                        </p:tav>
                                      </p:tavLst>
                                    </p:anim>
                                    <p:animEffect transition="in" filter="fade">
                                      <p:cBhvr>
                                        <p:cTn id="73" dur="10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1000"/>
                                        <p:tgtEl>
                                          <p:spTgt spid="1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left)">
                                      <p:cBhvr>
                                        <p:cTn id="84" dur="1000"/>
                                        <p:tgtEl>
                                          <p:spTgt spid="21"/>
                                        </p:tgtEl>
                                      </p:cBhvr>
                                    </p:animEffect>
                                  </p:childTnLst>
                                </p:cTn>
                              </p:par>
                              <p:par>
                                <p:cTn id="85" presetID="49" presetClass="entr" presetSubtype="0" decel="100000" fill="hold" grpId="0" nodeType="withEffect">
                                  <p:stCondLst>
                                    <p:cond delay="500"/>
                                  </p:stCondLst>
                                  <p:childTnLst>
                                    <p:set>
                                      <p:cBhvr>
                                        <p:cTn id="86" dur="1" fill="hold">
                                          <p:stCondLst>
                                            <p:cond delay="0"/>
                                          </p:stCondLst>
                                        </p:cTn>
                                        <p:tgtEl>
                                          <p:spTgt spid="22"/>
                                        </p:tgtEl>
                                        <p:attrNameLst>
                                          <p:attrName>style.visibility</p:attrName>
                                        </p:attrNameLst>
                                      </p:cBhvr>
                                      <p:to>
                                        <p:strVal val="visible"/>
                                      </p:to>
                                    </p:set>
                                    <p:anim calcmode="lin" valueType="num">
                                      <p:cBhvr>
                                        <p:cTn id="87" dur="1000" fill="hold"/>
                                        <p:tgtEl>
                                          <p:spTgt spid="22"/>
                                        </p:tgtEl>
                                        <p:attrNameLst>
                                          <p:attrName>ppt_w</p:attrName>
                                        </p:attrNameLst>
                                      </p:cBhvr>
                                      <p:tavLst>
                                        <p:tav tm="0">
                                          <p:val>
                                            <p:fltVal val="0"/>
                                          </p:val>
                                        </p:tav>
                                        <p:tav tm="100000">
                                          <p:val>
                                            <p:strVal val="#ppt_w"/>
                                          </p:val>
                                        </p:tav>
                                      </p:tavLst>
                                    </p:anim>
                                    <p:anim calcmode="lin" valueType="num">
                                      <p:cBhvr>
                                        <p:cTn id="88" dur="1000" fill="hold"/>
                                        <p:tgtEl>
                                          <p:spTgt spid="22"/>
                                        </p:tgtEl>
                                        <p:attrNameLst>
                                          <p:attrName>ppt_h</p:attrName>
                                        </p:attrNameLst>
                                      </p:cBhvr>
                                      <p:tavLst>
                                        <p:tav tm="0">
                                          <p:val>
                                            <p:fltVal val="0"/>
                                          </p:val>
                                        </p:tav>
                                        <p:tav tm="100000">
                                          <p:val>
                                            <p:strVal val="#ppt_h"/>
                                          </p:val>
                                        </p:tav>
                                      </p:tavLst>
                                    </p:anim>
                                    <p:anim calcmode="lin" valueType="num">
                                      <p:cBhvr>
                                        <p:cTn id="89" dur="1000" fill="hold"/>
                                        <p:tgtEl>
                                          <p:spTgt spid="22"/>
                                        </p:tgtEl>
                                        <p:attrNameLst>
                                          <p:attrName>style.rotation</p:attrName>
                                        </p:attrNameLst>
                                      </p:cBhvr>
                                      <p:tavLst>
                                        <p:tav tm="0">
                                          <p:val>
                                            <p:fltVal val="360"/>
                                          </p:val>
                                        </p:tav>
                                        <p:tav tm="100000">
                                          <p:val>
                                            <p:fltVal val="0"/>
                                          </p:val>
                                        </p:tav>
                                      </p:tavLst>
                                    </p:anim>
                                    <p:animEffect transition="in" filter="fade">
                                      <p:cBhvr>
                                        <p:cTn id="9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29" grpId="1" animBg="1"/>
      <p:bldP spid="29" grpId="2" animBg="1"/>
      <p:bldP spid="29" grpId="3" animBg="1"/>
      <p:bldP spid="9" grpId="0" animBg="1"/>
      <p:bldP spid="10" grpId="0" animBg="1"/>
      <p:bldP spid="11" grpId="0" animBg="1"/>
      <p:bldP spid="16" grpId="0" animBg="1"/>
      <p:bldP spid="17" grpId="0" animBg="1"/>
      <p:bldP spid="18" grpId="0" animBg="1"/>
      <p:bldP spid="20" grpId="0" animBg="1"/>
      <p:bldP spid="21" grpId="0" animBg="1"/>
      <p:bldP spid="22" grpId="0" animBg="1"/>
      <p:bldP spid="23" grpId="0" animBg="1"/>
      <p:bldP spid="24" grpId="0" animBg="1"/>
      <p:bldP spid="13"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555641"/>
          </a:xfrm>
          <a:prstGeom prst="rect">
            <a:avLst/>
          </a:prstGeom>
        </p:spPr>
        <p:txBody>
          <a:bodyPr wrap="square">
            <a:spAutoFit/>
          </a:bodyPr>
          <a:lstStyle/>
          <a:p>
            <a:r>
              <a:rPr lang="en-US" sz="2000" dirty="0" smtClean="0">
                <a:hlinkClick r:id="rId3"/>
              </a:rPr>
              <a:t>https://en.wikipedia.org/wiki/Glacier</a:t>
            </a:r>
            <a:endParaRPr lang="en-US" sz="2000" dirty="0" smtClean="0"/>
          </a:p>
          <a:p>
            <a:r>
              <a:rPr lang="en-US" sz="2000" dirty="0" smtClean="0"/>
              <a:t>Glaciers form where the accumulation of snow and ice exceeds </a:t>
            </a:r>
            <a:r>
              <a:rPr lang="en-US" sz="2000" dirty="0" smtClean="0">
                <a:hlinkClick r:id="rId4" tooltip="Ablation"/>
              </a:rPr>
              <a:t>ablation</a:t>
            </a:r>
            <a:r>
              <a:rPr lang="en-US" sz="2000" dirty="0" smtClean="0"/>
              <a:t>. The area in which a glacier forms is called a cirque (</a:t>
            </a:r>
            <a:r>
              <a:rPr lang="en-US" sz="2000" dirty="0" err="1" smtClean="0"/>
              <a:t>corrie</a:t>
            </a:r>
            <a:r>
              <a:rPr lang="en-US" sz="2000" dirty="0" smtClean="0"/>
              <a:t> or </a:t>
            </a:r>
            <a:r>
              <a:rPr lang="en-US" sz="2000" dirty="0" err="1" smtClean="0"/>
              <a:t>cwm</a:t>
            </a:r>
            <a:r>
              <a:rPr lang="en-US" sz="2000" dirty="0" smtClean="0"/>
              <a:t>) - a typically armchair-shaped geological feature (such as a depression between mountains enclosed by arêtes) - which collects and compresses through gravity the snow which falls into it. This snow collects and is compacted by the weight of the snow falling above it forming </a:t>
            </a:r>
            <a:r>
              <a:rPr lang="en-US" sz="2000" dirty="0" err="1" smtClean="0"/>
              <a:t>névé</a:t>
            </a:r>
            <a:r>
              <a:rPr lang="en-US" sz="2000" dirty="0" smtClean="0"/>
              <a:t>. Further crushing of the individual snowflakes and squeezing the air from the snow turns it into 'glacial ice'. This glacial ice will fill the cirque until it 'overflows' through a geological weakness or vacancy, such as the gap between two mountains. When the mass of snow and ice is sufficiently thick, it begins to move due to a combination of surface slope, gravity and pressure. On steeper slopes, this can occur with as little as 15 m (50 ft) of snow-ice.</a:t>
            </a:r>
          </a:p>
          <a:p>
            <a:r>
              <a:rPr lang="en-US" sz="2000" dirty="0" smtClean="0"/>
              <a:t>In temperate glaciers, snow repeatedly freezes and thaws, changing into granular ice called </a:t>
            </a:r>
            <a:r>
              <a:rPr lang="en-US" sz="2000" dirty="0" err="1" smtClean="0">
                <a:hlinkClick r:id="rId5" tooltip="Firn"/>
              </a:rPr>
              <a:t>firn</a:t>
            </a:r>
            <a:r>
              <a:rPr lang="en-US" sz="2000" dirty="0" smtClean="0"/>
              <a:t>. Under the pressure of the layers of ice and snow above it, this granular ice fuses into denser and denser </a:t>
            </a:r>
            <a:r>
              <a:rPr lang="en-US" sz="2000" dirty="0" err="1" smtClean="0">
                <a:hlinkClick r:id="rId5" tooltip="Firn"/>
              </a:rPr>
              <a:t>firn</a:t>
            </a:r>
            <a:r>
              <a:rPr lang="en-US" sz="2000" dirty="0" smtClean="0"/>
              <a:t>. Over a period of years, layers of </a:t>
            </a:r>
            <a:r>
              <a:rPr lang="en-US" sz="2000" dirty="0" err="1" smtClean="0"/>
              <a:t>firn</a:t>
            </a:r>
            <a:r>
              <a:rPr lang="en-US" sz="2000" dirty="0" smtClean="0"/>
              <a:t> undergo further compaction and become glacial ice. Glacier ice is slightly less dense than ice formed from frozen water because it contains tiny trapped air bubbles.</a:t>
            </a:r>
          </a:p>
          <a:p>
            <a:r>
              <a:rPr lang="en-US" sz="2000" dirty="0" smtClean="0"/>
              <a:t>Glacial ice has a distinctive </a:t>
            </a:r>
            <a:r>
              <a:rPr lang="en-US" sz="2000" dirty="0" smtClean="0">
                <a:hlinkClick r:id="rId6" tooltip="Blue"/>
              </a:rPr>
              <a:t>blue</a:t>
            </a:r>
            <a:r>
              <a:rPr lang="en-US" sz="2000" dirty="0" smtClean="0"/>
              <a:t> tint because it absorbs some red light due to an </a:t>
            </a:r>
            <a:r>
              <a:rPr lang="en-US" sz="2000" dirty="0" smtClean="0">
                <a:hlinkClick r:id="rId7" tooltip="Overtone"/>
              </a:rPr>
              <a:t>overtone</a:t>
            </a:r>
            <a:r>
              <a:rPr lang="en-US" sz="2000" dirty="0" smtClean="0"/>
              <a:t> of the infrared </a:t>
            </a:r>
            <a:r>
              <a:rPr lang="en-US" sz="2000" dirty="0" smtClean="0">
                <a:hlinkClick r:id="rId8" tooltip="Infrared spectroscopy"/>
              </a:rPr>
              <a:t>OH stretching</a:t>
            </a:r>
            <a:r>
              <a:rPr lang="en-US" sz="2000" dirty="0" smtClean="0"/>
              <a:t> mode of the water molecule. Liquid </a:t>
            </a:r>
            <a:r>
              <a:rPr lang="en-US" sz="2000" dirty="0" smtClean="0">
                <a:hlinkClick r:id="rId9" tooltip="Water"/>
              </a:rPr>
              <a:t>water</a:t>
            </a:r>
            <a:r>
              <a:rPr lang="en-US" sz="2000" dirty="0" smtClean="0"/>
              <a:t> is blue for the same reason. The blue of glacier ice is sometimes misattributed to </a:t>
            </a:r>
            <a:r>
              <a:rPr lang="en-US" sz="2000" dirty="0" smtClean="0">
                <a:hlinkClick r:id="rId10" tooltip="Rayleigh scattering"/>
              </a:rPr>
              <a:t>Rayleigh scattering</a:t>
            </a:r>
            <a:r>
              <a:rPr lang="en-US" sz="2000" dirty="0" smtClean="0"/>
              <a:t> due to bubbles in the ice.</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5"/>
          <p:cNvGrpSpPr/>
          <p:nvPr/>
        </p:nvGrpSpPr>
        <p:grpSpPr>
          <a:xfrm>
            <a:off x="-1" y="0"/>
            <a:ext cx="9170581" cy="6858000"/>
            <a:chOff x="-3124201" y="-609600"/>
            <a:chExt cx="9170581" cy="6858000"/>
          </a:xfrm>
        </p:grpSpPr>
        <p:pic>
          <p:nvPicPr>
            <p:cNvPr id="30" name="Picture 2" descr="C:\Users\Claire &amp; Don\Pictures\2011-04-22\012.jpg"/>
            <p:cNvPicPr>
              <a:picLocks noChangeAspect="1" noChangeArrowheads="1"/>
            </p:cNvPicPr>
            <p:nvPr/>
          </p:nvPicPr>
          <p:blipFill>
            <a:blip r:embed="rId3" cstate="print"/>
            <a:srcRect l="2496" t="1111" r="1820" b="3333"/>
            <a:stretch>
              <a:fillRect/>
            </a:stretch>
          </p:blipFill>
          <p:spPr bwMode="auto">
            <a:xfrm>
              <a:off x="-3124201" y="-609600"/>
              <a:ext cx="9170581" cy="6858000"/>
            </a:xfrm>
            <a:prstGeom prst="rect">
              <a:avLst/>
            </a:prstGeom>
            <a:noFill/>
            <a:ln w="9525">
              <a:noFill/>
              <a:miter lim="800000"/>
              <a:headEnd/>
              <a:tailEnd/>
            </a:ln>
          </p:spPr>
        </p:pic>
        <p:sp>
          <p:nvSpPr>
            <p:cNvPr id="31" name="TextBox 2"/>
            <p:cNvSpPr txBox="1">
              <a:spLocks noChangeArrowheads="1"/>
            </p:cNvSpPr>
            <p:nvPr/>
          </p:nvSpPr>
          <p:spPr bwMode="auto">
            <a:xfrm>
              <a:off x="-3124200" y="-609600"/>
              <a:ext cx="9144000" cy="707886"/>
            </a:xfrm>
            <a:prstGeom prst="rect">
              <a:avLst/>
            </a:prstGeom>
            <a:solidFill>
              <a:srgbClr val="0070C0"/>
            </a:solidFill>
            <a:ln w="9525">
              <a:noFill/>
              <a:miter lim="800000"/>
              <a:headEnd/>
              <a:tailEnd/>
            </a:ln>
          </p:spPr>
          <p:txBody>
            <a:bodyPr wrap="square">
              <a:spAutoFit/>
            </a:bodyPr>
            <a:lstStyle/>
            <a:p>
              <a:pPr algn="ctr"/>
              <a:r>
                <a:rPr lang="en-US" sz="4000" b="1" dirty="0" smtClean="0">
                  <a:solidFill>
                    <a:schemeClr val="bg1"/>
                  </a:solidFill>
                </a:rPr>
                <a:t>awesome </a:t>
              </a:r>
              <a:r>
                <a:rPr lang="en-US" sz="4000" b="1" dirty="0">
                  <a:solidFill>
                    <a:schemeClr val="bg1"/>
                  </a:solidFill>
                </a:rPr>
                <a:t>challenge of </a:t>
              </a:r>
              <a:r>
                <a:rPr lang="en-US" sz="4000" b="1" dirty="0" smtClean="0">
                  <a:solidFill>
                    <a:schemeClr val="bg1"/>
                  </a:solidFill>
                </a:rPr>
                <a:t>migrating by </a:t>
              </a:r>
              <a:r>
                <a:rPr lang="en-US" sz="4000" b="1" dirty="0">
                  <a:solidFill>
                    <a:schemeClr val="bg1"/>
                  </a:solidFill>
                </a:rPr>
                <a:t>sea</a:t>
              </a:r>
            </a:p>
          </p:txBody>
        </p:sp>
      </p:grpSp>
      <p:grpSp>
        <p:nvGrpSpPr>
          <p:cNvPr id="36" name="Group 35"/>
          <p:cNvGrpSpPr/>
          <p:nvPr/>
        </p:nvGrpSpPr>
        <p:grpSpPr>
          <a:xfrm>
            <a:off x="0" y="-12914"/>
            <a:ext cx="9144000" cy="6870914"/>
            <a:chOff x="0" y="-12914"/>
            <a:chExt cx="9144000" cy="6870914"/>
          </a:xfrm>
        </p:grpSpPr>
        <p:pic>
          <p:nvPicPr>
            <p:cNvPr id="20" name="Picture 4" descr="http://www2.nau.edu/rcb7/namQ.jpg"/>
            <p:cNvPicPr>
              <a:picLocks noChangeAspect="1" noChangeArrowheads="1"/>
            </p:cNvPicPr>
            <p:nvPr/>
          </p:nvPicPr>
          <p:blipFill>
            <a:blip r:embed="rId4" cstate="print"/>
            <a:srcRect t="12024" b="10339"/>
            <a:stretch>
              <a:fillRect/>
            </a:stretch>
          </p:blipFill>
          <p:spPr bwMode="auto">
            <a:xfrm>
              <a:off x="0" y="0"/>
              <a:ext cx="9144000" cy="6858000"/>
            </a:xfrm>
            <a:prstGeom prst="rect">
              <a:avLst/>
            </a:prstGeom>
            <a:noFill/>
            <a:ln w="9525">
              <a:noFill/>
              <a:miter lim="800000"/>
              <a:headEnd/>
              <a:tailEnd/>
            </a:ln>
          </p:spPr>
        </p:pic>
        <p:sp>
          <p:nvSpPr>
            <p:cNvPr id="22" name="Freeform 21"/>
            <p:cNvSpPr/>
            <p:nvPr/>
          </p:nvSpPr>
          <p:spPr>
            <a:xfrm>
              <a:off x="1066800" y="-12914"/>
              <a:ext cx="2524932" cy="4786392"/>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932" h="4786392">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cubicBezTo>
                    <a:pt x="1822342" y="2970507"/>
                    <a:pt x="1843007" y="3115158"/>
                    <a:pt x="1905000" y="3298555"/>
                  </a:cubicBezTo>
                  <a:cubicBezTo>
                    <a:pt x="1966993" y="3481952"/>
                    <a:pt x="2080647" y="3639518"/>
                    <a:pt x="2183969" y="3887491"/>
                  </a:cubicBezTo>
                  <a:cubicBezTo>
                    <a:pt x="2287291" y="4135464"/>
                    <a:pt x="2475854" y="4646907"/>
                    <a:pt x="2524932" y="4786392"/>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352800" y="1828800"/>
              <a:ext cx="2822439" cy="769441"/>
            </a:xfrm>
            <a:prstGeom prst="rect">
              <a:avLst/>
            </a:prstGeom>
            <a:solidFill>
              <a:schemeClr val="bg1"/>
            </a:solid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sp useBgFill="1">
          <p:nvSpPr>
            <p:cNvPr id="19" name="TextBox 18"/>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grpSp>
      <p:sp useBgFill="1">
        <p:nvSpPr>
          <p:cNvPr id="25" name="TextBox 2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BERINGIA</a:t>
            </a:r>
            <a:endParaRPr lang="en-US" sz="4400" b="1" dirty="0">
              <a:solidFill>
                <a:srgbClr val="FF0000"/>
              </a:solidFill>
              <a:effectLst>
                <a:outerShdw dist="50800" dir="7200000" algn="ctr" rotWithShape="0">
                  <a:schemeClr val="tx1"/>
                </a:outerShdw>
              </a:effectLst>
            </a:endParaRPr>
          </a:p>
        </p:txBody>
      </p:sp>
      <p:grpSp>
        <p:nvGrpSpPr>
          <p:cNvPr id="37" name="Group 36"/>
          <p:cNvGrpSpPr/>
          <p:nvPr/>
        </p:nvGrpSpPr>
        <p:grpSpPr>
          <a:xfrm>
            <a:off x="263472" y="747793"/>
            <a:ext cx="4854815" cy="5903563"/>
            <a:chOff x="263472" y="747793"/>
            <a:chExt cx="4854815" cy="5903563"/>
          </a:xfrm>
        </p:grpSpPr>
        <p:sp>
          <p:nvSpPr>
            <p:cNvPr id="24" name="TextBox 23"/>
            <p:cNvSpPr txBox="1"/>
            <p:nvPr/>
          </p:nvSpPr>
          <p:spPr>
            <a:xfrm>
              <a:off x="2590800" y="4876800"/>
              <a:ext cx="2527487"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Sea Route</a:t>
              </a:r>
            </a:p>
          </p:txBody>
        </p:sp>
        <p:grpSp>
          <p:nvGrpSpPr>
            <p:cNvPr id="8" name="Group 12"/>
            <p:cNvGrpSpPr/>
            <p:nvPr/>
          </p:nvGrpSpPr>
          <p:grpSpPr>
            <a:xfrm>
              <a:off x="263472" y="747793"/>
              <a:ext cx="2358324" cy="5903563"/>
              <a:chOff x="263472" y="747793"/>
              <a:chExt cx="2358324" cy="5903563"/>
            </a:xfrm>
          </p:grpSpPr>
          <p:sp>
            <p:nvSpPr>
              <p:cNvPr id="26" name="Freeform 25"/>
              <p:cNvSpPr/>
              <p:nvPr/>
            </p:nvSpPr>
            <p:spPr>
              <a:xfrm>
                <a:off x="263472" y="747793"/>
                <a:ext cx="2022529" cy="3748007"/>
              </a:xfrm>
              <a:custGeom>
                <a:avLst/>
                <a:gdLst>
                  <a:gd name="connsiteX0" fmla="*/ 0 w 1968285"/>
                  <a:gd name="connsiteY0" fmla="*/ 0 h 3921072"/>
                  <a:gd name="connsiteX1" fmla="*/ 232475 w 1968285"/>
                  <a:gd name="connsiteY1" fmla="*/ 61994 h 3921072"/>
                  <a:gd name="connsiteX2" fmla="*/ 247973 w 1968285"/>
                  <a:gd name="connsiteY2" fmla="*/ 294468 h 3921072"/>
                  <a:gd name="connsiteX3" fmla="*/ 247973 w 1968285"/>
                  <a:gd name="connsiteY3" fmla="*/ 650929 h 3921072"/>
                  <a:gd name="connsiteX4" fmla="*/ 309966 w 1968285"/>
                  <a:gd name="connsiteY4" fmla="*/ 1100380 h 3921072"/>
                  <a:gd name="connsiteX5" fmla="*/ 557939 w 1968285"/>
                  <a:gd name="connsiteY5" fmla="*/ 1472339 h 3921072"/>
                  <a:gd name="connsiteX6" fmla="*/ 991892 w 1968285"/>
                  <a:gd name="connsiteY6" fmla="*/ 1642821 h 3921072"/>
                  <a:gd name="connsiteX7" fmla="*/ 1301858 w 1968285"/>
                  <a:gd name="connsiteY7" fmla="*/ 1673817 h 3921072"/>
                  <a:gd name="connsiteX8" fmla="*/ 1472339 w 1968285"/>
                  <a:gd name="connsiteY8" fmla="*/ 1937289 h 3921072"/>
                  <a:gd name="connsiteX9" fmla="*/ 1580827 w 1968285"/>
                  <a:gd name="connsiteY9" fmla="*/ 2169763 h 3921072"/>
                  <a:gd name="connsiteX10" fmla="*/ 1642821 w 1968285"/>
                  <a:gd name="connsiteY10" fmla="*/ 2448733 h 3921072"/>
                  <a:gd name="connsiteX11" fmla="*/ 1735810 w 1968285"/>
                  <a:gd name="connsiteY11" fmla="*/ 2758699 h 3921072"/>
                  <a:gd name="connsiteX12" fmla="*/ 1875295 w 1968285"/>
                  <a:gd name="connsiteY12" fmla="*/ 3177153 h 3921072"/>
                  <a:gd name="connsiteX13" fmla="*/ 1952787 w 1968285"/>
                  <a:gd name="connsiteY13" fmla="*/ 3440624 h 3921072"/>
                  <a:gd name="connsiteX14" fmla="*/ 1968285 w 1968285"/>
                  <a:gd name="connsiteY14" fmla="*/ 3921072 h 3921072"/>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1952787 w 2270502"/>
                  <a:gd name="connsiteY13" fmla="*/ 3440624 h 4170336"/>
                  <a:gd name="connsiteX14" fmla="*/ 2270502 w 2270502"/>
                  <a:gd name="connsiteY14" fmla="*/ 4170336 h 4170336"/>
                  <a:gd name="connsiteX0" fmla="*/ 0 w 2270502"/>
                  <a:gd name="connsiteY0" fmla="*/ 46494 h 4216830"/>
                  <a:gd name="connsiteX1" fmla="*/ 232475 w 2270502"/>
                  <a:gd name="connsiteY1" fmla="*/ 108488 h 4216830"/>
                  <a:gd name="connsiteX2" fmla="*/ 247973 w 2270502"/>
                  <a:gd name="connsiteY2" fmla="*/ 697423 h 4216830"/>
                  <a:gd name="connsiteX3" fmla="*/ 309966 w 2270502"/>
                  <a:gd name="connsiteY3" fmla="*/ 1146874 h 4216830"/>
                  <a:gd name="connsiteX4" fmla="*/ 557939 w 2270502"/>
                  <a:gd name="connsiteY4" fmla="*/ 1518833 h 4216830"/>
                  <a:gd name="connsiteX5" fmla="*/ 991892 w 2270502"/>
                  <a:gd name="connsiteY5" fmla="*/ 1689315 h 4216830"/>
                  <a:gd name="connsiteX6" fmla="*/ 1301858 w 2270502"/>
                  <a:gd name="connsiteY6" fmla="*/ 1720311 h 4216830"/>
                  <a:gd name="connsiteX7" fmla="*/ 1472339 w 2270502"/>
                  <a:gd name="connsiteY7" fmla="*/ 1983783 h 4216830"/>
                  <a:gd name="connsiteX8" fmla="*/ 1580827 w 2270502"/>
                  <a:gd name="connsiteY8" fmla="*/ 2216257 h 4216830"/>
                  <a:gd name="connsiteX9" fmla="*/ 1642821 w 2270502"/>
                  <a:gd name="connsiteY9" fmla="*/ 2495227 h 4216830"/>
                  <a:gd name="connsiteX10" fmla="*/ 1735810 w 2270502"/>
                  <a:gd name="connsiteY10" fmla="*/ 2805193 h 4216830"/>
                  <a:gd name="connsiteX11" fmla="*/ 1875295 w 2270502"/>
                  <a:gd name="connsiteY11" fmla="*/ 3223647 h 4216830"/>
                  <a:gd name="connsiteX12" fmla="*/ 1952787 w 2270502"/>
                  <a:gd name="connsiteY12" fmla="*/ 3487118 h 4216830"/>
                  <a:gd name="connsiteX13" fmla="*/ 2270502 w 2270502"/>
                  <a:gd name="connsiteY13" fmla="*/ 4216830 h 4216830"/>
                  <a:gd name="connsiteX0" fmla="*/ 0 w 2038027"/>
                  <a:gd name="connsiteY0" fmla="*/ 0 h 4108342"/>
                  <a:gd name="connsiteX1" fmla="*/ 15498 w 2038027"/>
                  <a:gd name="connsiteY1" fmla="*/ 588935 h 4108342"/>
                  <a:gd name="connsiteX2" fmla="*/ 77491 w 2038027"/>
                  <a:gd name="connsiteY2" fmla="*/ 1038386 h 4108342"/>
                  <a:gd name="connsiteX3" fmla="*/ 325464 w 2038027"/>
                  <a:gd name="connsiteY3" fmla="*/ 1410345 h 4108342"/>
                  <a:gd name="connsiteX4" fmla="*/ 759417 w 2038027"/>
                  <a:gd name="connsiteY4" fmla="*/ 1580827 h 4108342"/>
                  <a:gd name="connsiteX5" fmla="*/ 1069383 w 2038027"/>
                  <a:gd name="connsiteY5" fmla="*/ 1611823 h 4108342"/>
                  <a:gd name="connsiteX6" fmla="*/ 1239864 w 2038027"/>
                  <a:gd name="connsiteY6" fmla="*/ 1875295 h 4108342"/>
                  <a:gd name="connsiteX7" fmla="*/ 1348352 w 2038027"/>
                  <a:gd name="connsiteY7" fmla="*/ 2107769 h 4108342"/>
                  <a:gd name="connsiteX8" fmla="*/ 1410346 w 2038027"/>
                  <a:gd name="connsiteY8" fmla="*/ 2386739 h 4108342"/>
                  <a:gd name="connsiteX9" fmla="*/ 1503335 w 2038027"/>
                  <a:gd name="connsiteY9" fmla="*/ 2696705 h 4108342"/>
                  <a:gd name="connsiteX10" fmla="*/ 1642820 w 2038027"/>
                  <a:gd name="connsiteY10" fmla="*/ 3115159 h 4108342"/>
                  <a:gd name="connsiteX11" fmla="*/ 1720312 w 2038027"/>
                  <a:gd name="connsiteY11" fmla="*/ 3378630 h 4108342"/>
                  <a:gd name="connsiteX12" fmla="*/ 2038027 w 2038027"/>
                  <a:gd name="connsiteY12" fmla="*/ 4108342 h 4108342"/>
                  <a:gd name="connsiteX0" fmla="*/ 0 w 2022529"/>
                  <a:gd name="connsiteY0" fmla="*/ 0 h 3519407"/>
                  <a:gd name="connsiteX1" fmla="*/ 61993 w 2022529"/>
                  <a:gd name="connsiteY1" fmla="*/ 449451 h 3519407"/>
                  <a:gd name="connsiteX2" fmla="*/ 309966 w 2022529"/>
                  <a:gd name="connsiteY2" fmla="*/ 821410 h 3519407"/>
                  <a:gd name="connsiteX3" fmla="*/ 743919 w 2022529"/>
                  <a:gd name="connsiteY3" fmla="*/ 991892 h 3519407"/>
                  <a:gd name="connsiteX4" fmla="*/ 1053885 w 2022529"/>
                  <a:gd name="connsiteY4" fmla="*/ 1022888 h 3519407"/>
                  <a:gd name="connsiteX5" fmla="*/ 1224366 w 2022529"/>
                  <a:gd name="connsiteY5" fmla="*/ 1286360 h 3519407"/>
                  <a:gd name="connsiteX6" fmla="*/ 1332854 w 2022529"/>
                  <a:gd name="connsiteY6" fmla="*/ 1518834 h 3519407"/>
                  <a:gd name="connsiteX7" fmla="*/ 1394848 w 2022529"/>
                  <a:gd name="connsiteY7" fmla="*/ 1797804 h 3519407"/>
                  <a:gd name="connsiteX8" fmla="*/ 1487837 w 2022529"/>
                  <a:gd name="connsiteY8" fmla="*/ 2107770 h 3519407"/>
                  <a:gd name="connsiteX9" fmla="*/ 1627322 w 2022529"/>
                  <a:gd name="connsiteY9" fmla="*/ 2526224 h 3519407"/>
                  <a:gd name="connsiteX10" fmla="*/ 1704814 w 2022529"/>
                  <a:gd name="connsiteY10" fmla="*/ 2789695 h 3519407"/>
                  <a:gd name="connsiteX11" fmla="*/ 2022529 w 2022529"/>
                  <a:gd name="connsiteY11" fmla="*/ 3519407 h 3519407"/>
                  <a:gd name="connsiteX0" fmla="*/ 0 w 2022529"/>
                  <a:gd name="connsiteY0" fmla="*/ 0 h 3519407"/>
                  <a:gd name="connsiteX1" fmla="*/ 61993 w 2022529"/>
                  <a:gd name="connsiteY1" fmla="*/ 449451 h 3519407"/>
                  <a:gd name="connsiteX2" fmla="*/ 309966 w 2022529"/>
                  <a:gd name="connsiteY2" fmla="*/ 821410 h 3519407"/>
                  <a:gd name="connsiteX3" fmla="*/ 743919 w 2022529"/>
                  <a:gd name="connsiteY3" fmla="*/ 991892 h 3519407"/>
                  <a:gd name="connsiteX4" fmla="*/ 1053885 w 2022529"/>
                  <a:gd name="connsiteY4" fmla="*/ 1022888 h 3519407"/>
                  <a:gd name="connsiteX5" fmla="*/ 1224366 w 2022529"/>
                  <a:gd name="connsiteY5" fmla="*/ 1286360 h 3519407"/>
                  <a:gd name="connsiteX6" fmla="*/ 1332854 w 2022529"/>
                  <a:gd name="connsiteY6" fmla="*/ 1518834 h 3519407"/>
                  <a:gd name="connsiteX7" fmla="*/ 1394848 w 2022529"/>
                  <a:gd name="connsiteY7" fmla="*/ 1797804 h 3519407"/>
                  <a:gd name="connsiteX8" fmla="*/ 1487837 w 2022529"/>
                  <a:gd name="connsiteY8" fmla="*/ 2107770 h 3519407"/>
                  <a:gd name="connsiteX9" fmla="*/ 1627322 w 2022529"/>
                  <a:gd name="connsiteY9" fmla="*/ 2526224 h 3519407"/>
                  <a:gd name="connsiteX10" fmla="*/ 1704814 w 2022529"/>
                  <a:gd name="connsiteY10" fmla="*/ 2789695 h 3519407"/>
                  <a:gd name="connsiteX11" fmla="*/ 2022529 w 2022529"/>
                  <a:gd name="connsiteY11" fmla="*/ 3519407 h 3519407"/>
                  <a:gd name="connsiteX0" fmla="*/ 0 w 2022529"/>
                  <a:gd name="connsiteY0" fmla="*/ 0 h 3748007"/>
                  <a:gd name="connsiteX1" fmla="*/ 61993 w 2022529"/>
                  <a:gd name="connsiteY1" fmla="*/ 678051 h 3748007"/>
                  <a:gd name="connsiteX2" fmla="*/ 309966 w 2022529"/>
                  <a:gd name="connsiteY2" fmla="*/ 1050010 h 3748007"/>
                  <a:gd name="connsiteX3" fmla="*/ 743919 w 2022529"/>
                  <a:gd name="connsiteY3" fmla="*/ 1220492 h 3748007"/>
                  <a:gd name="connsiteX4" fmla="*/ 1053885 w 2022529"/>
                  <a:gd name="connsiteY4" fmla="*/ 1251488 h 3748007"/>
                  <a:gd name="connsiteX5" fmla="*/ 1224366 w 2022529"/>
                  <a:gd name="connsiteY5" fmla="*/ 1514960 h 3748007"/>
                  <a:gd name="connsiteX6" fmla="*/ 1332854 w 2022529"/>
                  <a:gd name="connsiteY6" fmla="*/ 1747434 h 3748007"/>
                  <a:gd name="connsiteX7" fmla="*/ 1394848 w 2022529"/>
                  <a:gd name="connsiteY7" fmla="*/ 2026404 h 3748007"/>
                  <a:gd name="connsiteX8" fmla="*/ 1487837 w 2022529"/>
                  <a:gd name="connsiteY8" fmla="*/ 2336370 h 3748007"/>
                  <a:gd name="connsiteX9" fmla="*/ 1627322 w 2022529"/>
                  <a:gd name="connsiteY9" fmla="*/ 2754824 h 3748007"/>
                  <a:gd name="connsiteX10" fmla="*/ 1704814 w 2022529"/>
                  <a:gd name="connsiteY10" fmla="*/ 3018295 h 3748007"/>
                  <a:gd name="connsiteX11" fmla="*/ 2022529 w 2022529"/>
                  <a:gd name="connsiteY11" fmla="*/ 3748007 h 374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2529" h="3748007">
                    <a:moveTo>
                      <a:pt x="0" y="0"/>
                    </a:moveTo>
                    <a:cubicBezTo>
                      <a:pt x="12915" y="173064"/>
                      <a:pt x="10332" y="503049"/>
                      <a:pt x="61993" y="678051"/>
                    </a:cubicBezTo>
                    <a:cubicBezTo>
                      <a:pt x="113654" y="853053"/>
                      <a:pt x="196312" y="959603"/>
                      <a:pt x="309966" y="1050010"/>
                    </a:cubicBezTo>
                    <a:cubicBezTo>
                      <a:pt x="423620" y="1140417"/>
                      <a:pt x="619933" y="1186912"/>
                      <a:pt x="743919" y="1220492"/>
                    </a:cubicBezTo>
                    <a:cubicBezTo>
                      <a:pt x="867906" y="1254072"/>
                      <a:pt x="973811" y="1202410"/>
                      <a:pt x="1053885" y="1251488"/>
                    </a:cubicBezTo>
                    <a:cubicBezTo>
                      <a:pt x="1133959" y="1300566"/>
                      <a:pt x="1177871" y="1432302"/>
                      <a:pt x="1224366" y="1514960"/>
                    </a:cubicBezTo>
                    <a:cubicBezTo>
                      <a:pt x="1270861" y="1597618"/>
                      <a:pt x="1304440" y="1662193"/>
                      <a:pt x="1332854" y="1747434"/>
                    </a:cubicBezTo>
                    <a:cubicBezTo>
                      <a:pt x="1361268" y="1832675"/>
                      <a:pt x="1369018" y="1928248"/>
                      <a:pt x="1394848" y="2026404"/>
                    </a:cubicBezTo>
                    <a:cubicBezTo>
                      <a:pt x="1420679" y="2124560"/>
                      <a:pt x="1449091" y="2214967"/>
                      <a:pt x="1487837" y="2336370"/>
                    </a:cubicBezTo>
                    <a:cubicBezTo>
                      <a:pt x="1526583" y="2457773"/>
                      <a:pt x="1591159" y="2641170"/>
                      <a:pt x="1627322" y="2754824"/>
                    </a:cubicBezTo>
                    <a:cubicBezTo>
                      <a:pt x="1663485" y="2868478"/>
                      <a:pt x="1638946" y="2852764"/>
                      <a:pt x="1704814" y="3018295"/>
                    </a:cubicBezTo>
                    <a:cubicBezTo>
                      <a:pt x="1770682" y="3183826"/>
                      <a:pt x="2019946" y="3675682"/>
                      <a:pt x="2022529" y="3748007"/>
                    </a:cubicBezTo>
                  </a:path>
                </a:pathLst>
              </a:custGeom>
              <a:ln w="101600">
                <a:solidFill>
                  <a:schemeClr val="bg1"/>
                </a:solidFill>
                <a:prstDash val="sysDot"/>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11"/>
              <p:cNvSpPr/>
              <p:nvPr/>
            </p:nvSpPr>
            <p:spPr>
              <a:xfrm>
                <a:off x="1588576" y="3642102"/>
                <a:ext cx="1033220" cy="3009254"/>
              </a:xfrm>
              <a:custGeom>
                <a:avLst/>
                <a:gdLst>
                  <a:gd name="connsiteX0" fmla="*/ 348712 w 1033220"/>
                  <a:gd name="connsiteY0" fmla="*/ 0 h 3009254"/>
                  <a:gd name="connsiteX1" fmla="*/ 333214 w 1033220"/>
                  <a:gd name="connsiteY1" fmla="*/ 278969 h 3009254"/>
                  <a:gd name="connsiteX2" fmla="*/ 38746 w 1033220"/>
                  <a:gd name="connsiteY2" fmla="*/ 1038386 h 3009254"/>
                  <a:gd name="connsiteX3" fmla="*/ 565688 w 1033220"/>
                  <a:gd name="connsiteY3" fmla="*/ 2123267 h 3009254"/>
                  <a:gd name="connsiteX4" fmla="*/ 953146 w 1033220"/>
                  <a:gd name="connsiteY4" fmla="*/ 2867186 h 3009254"/>
                  <a:gd name="connsiteX5" fmla="*/ 1015139 w 1033220"/>
                  <a:gd name="connsiteY5" fmla="*/ 2975674 h 30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20" h="3009254">
                    <a:moveTo>
                      <a:pt x="348712" y="0"/>
                    </a:moveTo>
                    <a:cubicBezTo>
                      <a:pt x="366793" y="52952"/>
                      <a:pt x="384875" y="105905"/>
                      <a:pt x="333214" y="278969"/>
                    </a:cubicBezTo>
                    <a:cubicBezTo>
                      <a:pt x="281553" y="452033"/>
                      <a:pt x="0" y="731003"/>
                      <a:pt x="38746" y="1038386"/>
                    </a:cubicBezTo>
                    <a:cubicBezTo>
                      <a:pt x="77492" y="1345769"/>
                      <a:pt x="413288" y="1818467"/>
                      <a:pt x="565688" y="2123267"/>
                    </a:cubicBezTo>
                    <a:cubicBezTo>
                      <a:pt x="718088" y="2428067"/>
                      <a:pt x="878238" y="2725118"/>
                      <a:pt x="953146" y="2867186"/>
                    </a:cubicBezTo>
                    <a:cubicBezTo>
                      <a:pt x="1028054" y="3009254"/>
                      <a:pt x="1033220" y="3009254"/>
                      <a:pt x="1015139" y="2975674"/>
                    </a:cubicBezTo>
                  </a:path>
                </a:pathLst>
              </a:custGeom>
              <a:ln w="101600">
                <a:solidFill>
                  <a:schemeClr val="bg1"/>
                </a:solidFill>
                <a:prstDash val="sysDot"/>
                <a:tailEnd type="triangle"/>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 name="Rectangle 3"/>
          <p:cNvSpPr>
            <a:spLocks noChangeArrowheads="1"/>
          </p:cNvSpPr>
          <p:nvPr/>
        </p:nvSpPr>
        <p:spPr bwMode="auto">
          <a:xfrm>
            <a:off x="3849687" y="-1247557"/>
            <a:ext cx="3770313" cy="369888"/>
          </a:xfrm>
          <a:prstGeom prst="rect">
            <a:avLst/>
          </a:prstGeom>
          <a:solidFill>
            <a:schemeClr val="bg1"/>
          </a:solidFill>
          <a:ln w="9525">
            <a:noFill/>
            <a:miter lim="800000"/>
            <a:headEnd/>
            <a:tailEnd/>
          </a:ln>
        </p:spPr>
        <p:txBody>
          <a:bodyPr wrap="none">
            <a:spAutoFit/>
          </a:bodyPr>
          <a:lstStyle/>
          <a:p>
            <a:r>
              <a:rPr lang="en-US">
                <a:latin typeface="Calibri" pitchFamily="34" charset="0"/>
              </a:rPr>
              <a:t>http://www2.nau.edu/rcb7/namQ.jpg</a:t>
            </a:r>
          </a:p>
        </p:txBody>
      </p:sp>
      <p:sp>
        <p:nvSpPr>
          <p:cNvPr id="18" name="Oval 17"/>
          <p:cNvSpPr/>
          <p:nvPr/>
        </p:nvSpPr>
        <p:spPr>
          <a:xfrm>
            <a:off x="3124200" y="1828800"/>
            <a:ext cx="33528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352800" y="1821359"/>
            <a:ext cx="2822439"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0" presetClass="entr" presetSubtype="0" fill="hold" grpId="0" nodeType="withEffect">
                                  <p:stCondLst>
                                    <p:cond delay="5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64" presetClass="path" presetSubtype="0" accel="50000" decel="50000" fill="hold" grpId="1" nodeType="withEffect">
                                  <p:stCondLst>
                                    <p:cond delay="0"/>
                                  </p:stCondLst>
                                  <p:childTnLst>
                                    <p:animMotion origin="layout" path="M 3.05556E-6 -2.13873E-6 L -0.15434 -0.25572 " pathEditMode="relative" rAng="0" ptsTypes="AA">
                                      <p:cBhvr>
                                        <p:cTn id="27" dur="1000" fill="hold"/>
                                        <p:tgtEl>
                                          <p:spTgt spid="28"/>
                                        </p:tgtEl>
                                        <p:attrNameLst>
                                          <p:attrName>ppt_x</p:attrName>
                                          <p:attrName>ppt_y</p:attrName>
                                        </p:attrNameLst>
                                      </p:cBhvr>
                                      <p:rCtr x="-77" y="-128"/>
                                    </p:animMotion>
                                  </p:childTnLst>
                                </p:cTn>
                              </p:par>
                              <p:par>
                                <p:cTn id="28" presetID="10" presetClass="exit" presetSubtype="0" fill="hold" grpId="2" nodeType="withEffect">
                                  <p:stCondLst>
                                    <p:cond delay="500"/>
                                  </p:stCondLst>
                                  <p:childTnLst>
                                    <p:animEffect transition="out" filter="fade">
                                      <p:cBhvr>
                                        <p:cTn id="29" dur="1000"/>
                                        <p:tgtEl>
                                          <p:spTgt spid="28"/>
                                        </p:tgtEl>
                                      </p:cBhvr>
                                    </p:animEffect>
                                    <p:set>
                                      <p:cBhvr>
                                        <p:cTn id="30" dur="1" fill="hold">
                                          <p:stCondLst>
                                            <p:cond delay="999"/>
                                          </p:stCondLst>
                                        </p:cTn>
                                        <p:tgtEl>
                                          <p:spTgt spid="28"/>
                                        </p:tgtEl>
                                        <p:attrNameLst>
                                          <p:attrName>style.visibility</p:attrName>
                                        </p:attrNameLst>
                                      </p:cBhvr>
                                      <p:to>
                                        <p:strVal val="hidden"/>
                                      </p:to>
                                    </p:set>
                                  </p:childTnLst>
                                </p:cTn>
                              </p:par>
                              <p:par>
                                <p:cTn id="31" presetID="10" presetClass="exit" presetSubtype="0" fill="hold" grpId="1" nodeType="withEffect">
                                  <p:stCondLst>
                                    <p:cond delay="500"/>
                                  </p:stCondLst>
                                  <p:childTnLst>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cTn>
                              </p:par>
                              <p:par>
                                <p:cTn id="34" presetID="10" presetClass="exit" presetSubtype="0" fill="hold" nodeType="withEffect">
                                  <p:stCondLst>
                                    <p:cond delay="500"/>
                                  </p:stCondLst>
                                  <p:childTnLst>
                                    <p:animEffect transition="out" filter="fade">
                                      <p:cBhvr>
                                        <p:cTn id="35" dur="1000"/>
                                        <p:tgtEl>
                                          <p:spTgt spid="37"/>
                                        </p:tgtEl>
                                      </p:cBhvr>
                                    </p:animEffect>
                                    <p:set>
                                      <p:cBhvr>
                                        <p:cTn id="36"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8" grpId="0" animBg="1"/>
      <p:bldP spid="18" grpId="1" animBg="1"/>
      <p:bldP spid="28" grpId="0"/>
      <p:bldP spid="28" grpId="1"/>
      <p:bldP spid="28" grpId="2"/>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p:nvPr/>
        </p:nvGrpSpPr>
        <p:grpSpPr>
          <a:xfrm>
            <a:off x="0" y="-12914"/>
            <a:ext cx="9144000" cy="6870914"/>
            <a:chOff x="0" y="-12914"/>
            <a:chExt cx="9144000" cy="6870914"/>
          </a:xfrm>
        </p:grpSpPr>
        <p:grpSp>
          <p:nvGrpSpPr>
            <p:cNvPr id="5" name="Group 12"/>
            <p:cNvGrpSpPr/>
            <p:nvPr/>
          </p:nvGrpSpPr>
          <p:grpSpPr>
            <a:xfrm>
              <a:off x="0" y="-12914"/>
              <a:ext cx="9144000" cy="6870914"/>
              <a:chOff x="0" y="-12914"/>
              <a:chExt cx="9144000" cy="6870914"/>
            </a:xfrm>
          </p:grpSpPr>
          <p:pic>
            <p:nvPicPr>
              <p:cNvPr id="7" name="Picture 4" descr="http://www2.nau.edu/rcb7/namQ.jpg"/>
              <p:cNvPicPr>
                <a:picLocks noChangeAspect="1" noChangeArrowheads="1"/>
              </p:cNvPicPr>
              <p:nvPr/>
            </p:nvPicPr>
            <p:blipFill>
              <a:blip r:embed="rId2" cstate="print"/>
              <a:srcRect t="12024" b="10339"/>
              <a:stretch>
                <a:fillRect/>
              </a:stretch>
            </p:blipFill>
            <p:spPr bwMode="auto">
              <a:xfrm>
                <a:off x="0" y="0"/>
                <a:ext cx="9144000" cy="6858000"/>
              </a:xfrm>
              <a:prstGeom prst="rect">
                <a:avLst/>
              </a:prstGeom>
              <a:noFill/>
              <a:ln w="9525">
                <a:noFill/>
                <a:miter lim="800000"/>
                <a:headEnd/>
                <a:tailEnd/>
              </a:ln>
            </p:spPr>
          </p:pic>
          <p:sp>
            <p:nvSpPr>
              <p:cNvPr id="9" name="Freeform 8"/>
              <p:cNvSpPr/>
              <p:nvPr/>
            </p:nvSpPr>
            <p:spPr>
              <a:xfrm>
                <a:off x="1066800" y="-12914"/>
                <a:ext cx="2524932" cy="4786392"/>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932" h="4786392">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cubicBezTo>
                      <a:pt x="1822342" y="2970507"/>
                      <a:pt x="1843007" y="3115158"/>
                      <a:pt x="1905000" y="3298555"/>
                    </a:cubicBezTo>
                    <a:cubicBezTo>
                      <a:pt x="1966993" y="3481952"/>
                      <a:pt x="2080647" y="3639518"/>
                      <a:pt x="2183969" y="3887491"/>
                    </a:cubicBezTo>
                    <a:cubicBezTo>
                      <a:pt x="2287291" y="4135464"/>
                      <a:pt x="2475854" y="4646907"/>
                      <a:pt x="2524932" y="4786392"/>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352800" y="1828800"/>
                <a:ext cx="2822439" cy="769441"/>
              </a:xfrm>
              <a:prstGeom prst="rect">
                <a:avLst/>
              </a:prstGeom>
              <a:solidFill>
                <a:schemeClr val="bg1"/>
              </a:solid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grpSp>
        <p:sp useBgFill="1">
          <p:nvSpPr>
            <p:cNvPr id="6" name="TextBox 5"/>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grpSp>
      <p:pic>
        <p:nvPicPr>
          <p:cNvPr id="2" name="Picture 2"/>
          <p:cNvPicPr>
            <a:picLocks noChangeAspect="1" noChangeArrowheads="1"/>
          </p:cNvPicPr>
          <p:nvPr/>
        </p:nvPicPr>
        <p:blipFill>
          <a:blip r:embed="rId3" cstate="print"/>
          <a:srcRect l="41875" t="29031" r="23125" b="32700"/>
          <a:stretch>
            <a:fillRect/>
          </a:stretch>
        </p:blipFill>
        <p:spPr bwMode="auto">
          <a:xfrm>
            <a:off x="-458647" y="685800"/>
            <a:ext cx="9602647" cy="6299868"/>
          </a:xfrm>
          <a:prstGeom prst="rect">
            <a:avLst/>
          </a:prstGeom>
          <a:noFill/>
          <a:ln w="9525">
            <a:noFill/>
            <a:miter lim="800000"/>
            <a:headEnd/>
            <a:tailEnd/>
          </a:ln>
        </p:spPr>
      </p:pic>
      <p:sp useBgFill="1">
        <p:nvSpPr>
          <p:cNvPr id="3" name="TextBox 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BERINGIA</a:t>
            </a:r>
            <a:endParaRPr lang="en-US" sz="4400" b="1" dirty="0">
              <a:solidFill>
                <a:srgbClr val="FF0000"/>
              </a:solidFill>
              <a:effectLst>
                <a:outerShdw dist="50800" dir="7200000" algn="ctr" rotWithShape="0">
                  <a:schemeClr val="tx1"/>
                </a:outerShdw>
              </a:effectLst>
            </a:endParaRPr>
          </a:p>
        </p:txBody>
      </p:sp>
      <p:sp>
        <p:nvSpPr>
          <p:cNvPr id="15" name="Rectangle 14"/>
          <p:cNvSpPr/>
          <p:nvPr/>
        </p:nvSpPr>
        <p:spPr>
          <a:xfrm rot="1016418">
            <a:off x="3617636" y="2410356"/>
            <a:ext cx="3226582" cy="1885971"/>
          </a:xfrm>
          <a:prstGeom prst="rect">
            <a:avLst/>
          </a:prstGeom>
          <a:noFill/>
          <a:ln w="76200">
            <a:solidFill>
              <a:srgbClr val="FF0000"/>
            </a:solidFill>
          </a:ln>
          <a:effectLst>
            <a:outerShdw dist="25400" dir="78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743386" y="2387025"/>
            <a:ext cx="1438214" cy="584775"/>
          </a:xfrm>
          <a:prstGeom prst="rect">
            <a:avLst/>
          </a:prstGeom>
          <a:noFill/>
        </p:spPr>
        <p:txBody>
          <a:bodyPr wrap="none" rtlCol="0">
            <a:spAutoFit/>
          </a:bodyPr>
          <a:lstStyle/>
          <a:p>
            <a:r>
              <a:rPr lang="en-US" sz="3100" b="1" dirty="0" smtClean="0">
                <a:solidFill>
                  <a:schemeClr val="bg1"/>
                </a:solidFill>
                <a:latin typeface="Times New Roman" pitchFamily="18" charset="0"/>
                <a:cs typeface="Times New Roman" pitchFamily="18" charset="0"/>
              </a:rPr>
              <a:t>Siberia</a:t>
            </a:r>
            <a:endParaRPr lang="en-US" sz="3100" b="1" dirty="0">
              <a:solidFill>
                <a:schemeClr val="bg1"/>
              </a:solidFill>
              <a:latin typeface="Times New Roman" pitchFamily="18" charset="0"/>
              <a:cs typeface="Times New Roman" pitchFamily="18" charset="0"/>
            </a:endParaRPr>
          </a:p>
        </p:txBody>
      </p:sp>
      <p:sp>
        <p:nvSpPr>
          <p:cNvPr id="23" name="TextBox 22"/>
          <p:cNvSpPr txBox="1"/>
          <p:nvPr/>
        </p:nvSpPr>
        <p:spPr>
          <a:xfrm>
            <a:off x="5334000" y="3352800"/>
            <a:ext cx="1356462" cy="569387"/>
          </a:xfrm>
          <a:prstGeom prst="rect">
            <a:avLst/>
          </a:prstGeom>
          <a:noFill/>
        </p:spPr>
        <p:txBody>
          <a:bodyPr wrap="none" rtlCol="0">
            <a:spAutoFit/>
          </a:bodyPr>
          <a:lstStyle/>
          <a:p>
            <a:r>
              <a:rPr lang="en-US" sz="3100" b="1" dirty="0" smtClean="0">
                <a:solidFill>
                  <a:schemeClr val="bg1"/>
                </a:solidFill>
                <a:latin typeface="Times New Roman" pitchFamily="18" charset="0"/>
                <a:cs typeface="Times New Roman" pitchFamily="18" charset="0"/>
              </a:rPr>
              <a:t>Alaska</a:t>
            </a:r>
            <a:endParaRPr lang="en-US" sz="3100" b="1" dirty="0">
              <a:solidFill>
                <a:schemeClr val="bg1"/>
              </a:solidFill>
              <a:latin typeface="Times New Roman" pitchFamily="18" charset="0"/>
              <a:cs typeface="Times New Roman" pitchFamily="18" charset="0"/>
            </a:endParaRPr>
          </a:p>
        </p:txBody>
      </p:sp>
      <p:grpSp>
        <p:nvGrpSpPr>
          <p:cNvPr id="16" name="Group 15"/>
          <p:cNvGrpSpPr/>
          <p:nvPr/>
        </p:nvGrpSpPr>
        <p:grpSpPr>
          <a:xfrm rot="1800000">
            <a:off x="0" y="838200"/>
            <a:ext cx="9372600" cy="6019800"/>
            <a:chOff x="0" y="838200"/>
            <a:chExt cx="9372600" cy="6019800"/>
          </a:xfrm>
        </p:grpSpPr>
        <p:grpSp>
          <p:nvGrpSpPr>
            <p:cNvPr id="17" name="Group 4"/>
            <p:cNvGrpSpPr/>
            <p:nvPr/>
          </p:nvGrpSpPr>
          <p:grpSpPr>
            <a:xfrm>
              <a:off x="0" y="838200"/>
              <a:ext cx="9372600" cy="6019800"/>
              <a:chOff x="0" y="838200"/>
              <a:chExt cx="9372600" cy="6019800"/>
            </a:xfrm>
          </p:grpSpPr>
          <p:sp>
            <p:nvSpPr>
              <p:cNvPr id="19" name="Rectangle 18"/>
              <p:cNvSpPr/>
              <p:nvPr/>
            </p:nvSpPr>
            <p:spPr>
              <a:xfrm>
                <a:off x="0" y="838200"/>
                <a:ext cx="9372600" cy="6019800"/>
              </a:xfrm>
              <a:prstGeom prst="rect">
                <a:avLst/>
              </a:prstGeom>
              <a:blipFill>
                <a:blip r:embed="rId4"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3"/>
              <p:cNvSpPr/>
              <p:nvPr/>
            </p:nvSpPr>
            <p:spPr>
              <a:xfrm>
                <a:off x="4258340" y="2272258"/>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5"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Freeform 1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2000" fill="hold"/>
                                        <p:tgtEl>
                                          <p:spTgt spid="2"/>
                                        </p:tgtEl>
                                        <p:attrNameLst>
                                          <p:attrName>ppt_w</p:attrName>
                                        </p:attrNameLst>
                                      </p:cBhvr>
                                      <p:tavLst>
                                        <p:tav tm="0">
                                          <p:val>
                                            <p:strVal val="#ppt_w*0.70"/>
                                          </p:val>
                                        </p:tav>
                                        <p:tav tm="100000">
                                          <p:val>
                                            <p:strVal val="#ppt_w"/>
                                          </p:val>
                                        </p:tav>
                                      </p:tavLst>
                                    </p:anim>
                                    <p:anim calcmode="lin" valueType="num">
                                      <p:cBhvr>
                                        <p:cTn id="11" dur="2000" fill="hold"/>
                                        <p:tgtEl>
                                          <p:spTgt spid="2"/>
                                        </p:tgtEl>
                                        <p:attrNameLst>
                                          <p:attrName>ppt_h</p:attrName>
                                        </p:attrNameLst>
                                      </p:cBhvr>
                                      <p:tavLst>
                                        <p:tav tm="0">
                                          <p:val>
                                            <p:strVal val="#ppt_h"/>
                                          </p:val>
                                        </p:tav>
                                        <p:tav tm="100000">
                                          <p:val>
                                            <p:strVal val="#ppt_h"/>
                                          </p:val>
                                        </p:tav>
                                      </p:tavLst>
                                    </p:anim>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Effect transition="in" filter="fade">
                                      <p:cBhvr>
                                        <p:cTn id="19" dur="1000"/>
                                        <p:tgtEl>
                                          <p:spTgt spid="23"/>
                                        </p:tgtEl>
                                      </p:cBhvr>
                                    </p:animEffect>
                                  </p:childTnLst>
                                </p:cTn>
                              </p:par>
                            </p:childTnLst>
                          </p:cTn>
                        </p:par>
                        <p:par>
                          <p:cTn id="20" fill="hold">
                            <p:stCondLst>
                              <p:cond delay="1000"/>
                            </p:stCondLst>
                            <p:childTnLst>
                              <p:par>
                                <p:cTn id="21" presetID="53"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fltVal val="0"/>
                                          </p:val>
                                        </p:tav>
                                        <p:tav tm="100000">
                                          <p:val>
                                            <p:strVal val="#ppt_w"/>
                                          </p:val>
                                        </p:tav>
                                      </p:tavLst>
                                    </p:anim>
                                    <p:anim calcmode="lin" valueType="num">
                                      <p:cBhvr>
                                        <p:cTn id="24" dur="1000" fill="hold"/>
                                        <p:tgtEl>
                                          <p:spTgt spid="22"/>
                                        </p:tgtEl>
                                        <p:attrNameLst>
                                          <p:attrName>ppt_h</p:attrName>
                                        </p:attrNameLst>
                                      </p:cBhvr>
                                      <p:tavLst>
                                        <p:tav tm="0">
                                          <p:val>
                                            <p:fltVal val="0"/>
                                          </p:val>
                                        </p:tav>
                                        <p:tav tm="100000">
                                          <p:val>
                                            <p:strVal val="#ppt_h"/>
                                          </p:val>
                                        </p:tav>
                                      </p:tavLst>
                                    </p:anim>
                                    <p:animEffect transition="in" filter="fade">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par>
                                <p:cTn id="36" presetID="8" presetClass="emph" presetSubtype="0" fill="hold" nodeType="withEffect">
                                  <p:stCondLst>
                                    <p:cond delay="0"/>
                                  </p:stCondLst>
                                  <p:childTnLst>
                                    <p:animRot by="-1800000">
                                      <p:cBhvr>
                                        <p:cTn id="37" dur="1000" fill="hold"/>
                                        <p:tgtEl>
                                          <p:spTgt spid="16"/>
                                        </p:tgtEl>
                                        <p:attrNameLst>
                                          <p:attrName>r</p:attrName>
                                        </p:attrNameLst>
                                      </p:cBhvr>
                                    </p:animRot>
                                  </p:childTnLst>
                                </p:cTn>
                              </p:par>
                              <p:par>
                                <p:cTn id="38" presetID="10" presetClass="exit" presetSubtype="0" fill="hold" nodeType="withEffect">
                                  <p:stCondLst>
                                    <p:cond delay="500"/>
                                  </p:stCondLst>
                                  <p:childTnLst>
                                    <p:animEffect transition="out" filter="fade">
                                      <p:cBhvr>
                                        <p:cTn id="39" dur="1000"/>
                                        <p:tgtEl>
                                          <p:spTgt spid="2"/>
                                        </p:tgtEl>
                                      </p:cBhvr>
                                    </p:animEffect>
                                    <p:set>
                                      <p:cBhvr>
                                        <p:cTn id="40" dur="1" fill="hold">
                                          <p:stCondLst>
                                            <p:cond delay="999"/>
                                          </p:stCondLst>
                                        </p:cTn>
                                        <p:tgtEl>
                                          <p:spTgt spid="2"/>
                                        </p:tgtEl>
                                        <p:attrNameLst>
                                          <p:attrName>style.visibility</p:attrName>
                                        </p:attrNameLst>
                                      </p:cBhvr>
                                      <p:to>
                                        <p:strVal val="hidden"/>
                                      </p:to>
                                    </p:set>
                                  </p:childTnLst>
                                </p:cTn>
                              </p:par>
                              <p:par>
                                <p:cTn id="41" presetID="10" presetClass="exit" presetSubtype="0" fill="hold" grpId="1" nodeType="withEffect">
                                  <p:stCondLst>
                                    <p:cond delay="500"/>
                                  </p:stCondLst>
                                  <p:childTnLst>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par>
                                <p:cTn id="44" presetID="10" presetClass="exit" presetSubtype="0" fill="hold" grpId="1" nodeType="withEffect">
                                  <p:stCondLst>
                                    <p:cond delay="500"/>
                                  </p:stCondLst>
                                  <p:childTnLst>
                                    <p:animEffect transition="out" filter="fade">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p:bldP spid="22" grpId="1"/>
      <p:bldP spid="23" grpId="0"/>
      <p:bldP spid="23"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838200"/>
            <a:ext cx="9372600" cy="6019800"/>
          </a:xfrm>
          <a:prstGeom prst="rect">
            <a:avLst/>
          </a:prstGeom>
          <a:blipFill>
            <a:blip r:embed="rId2"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70248"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3"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1" name="TextBox 10"/>
          <p:cNvSpPr txBox="1"/>
          <p:nvPr/>
        </p:nvSpPr>
        <p:spPr>
          <a:xfrm>
            <a:off x="3733800" y="1380744"/>
            <a:ext cx="1731371" cy="423193"/>
          </a:xfrm>
          <a:prstGeom prst="rect">
            <a:avLst/>
          </a:prstGeom>
          <a:noFill/>
          <a:effectLst/>
        </p:spPr>
        <p:txBody>
          <a:bodyPr wrap="none" rtlCol="0">
            <a:spAutoFit/>
          </a:bodyPr>
          <a:lstStyle/>
          <a:p>
            <a:r>
              <a:rPr lang="en-US" sz="2150" b="1" dirty="0" smtClean="0">
                <a:solidFill>
                  <a:schemeClr val="tx2">
                    <a:lumMod val="50000"/>
                  </a:schemeClr>
                </a:solidFill>
                <a:latin typeface="Times New Roman" pitchFamily="18" charset="0"/>
                <a:cs typeface="Times New Roman" pitchFamily="18" charset="0"/>
              </a:rPr>
              <a:t>Arctic Ocean</a:t>
            </a:r>
            <a:endParaRPr lang="en-US" sz="2150" b="1" dirty="0">
              <a:solidFill>
                <a:schemeClr val="tx2">
                  <a:lumMod val="50000"/>
                </a:schemeClr>
              </a:solidFill>
              <a:latin typeface="Times New Roman" pitchFamily="18" charset="0"/>
              <a:cs typeface="Times New Roman" pitchFamily="18" charset="0"/>
            </a:endParaRPr>
          </a:p>
        </p:txBody>
      </p:sp>
      <p:sp>
        <p:nvSpPr>
          <p:cNvPr id="12" name="TextBox 11"/>
          <p:cNvSpPr txBox="1"/>
          <p:nvPr/>
        </p:nvSpPr>
        <p:spPr>
          <a:xfrm>
            <a:off x="7010400" y="3774013"/>
            <a:ext cx="1297535"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Yukon</a:t>
            </a:r>
            <a:endParaRPr lang="en-US" sz="3100" b="1" dirty="0">
              <a:latin typeface="Times New Roman" pitchFamily="18" charset="0"/>
              <a:cs typeface="Times New Roman" pitchFamily="18" charset="0"/>
            </a:endParaRPr>
          </a:p>
        </p:txBody>
      </p:sp>
      <p:sp>
        <p:nvSpPr>
          <p:cNvPr id="13" name="Freeform 12"/>
          <p:cNvSpPr/>
          <p:nvPr/>
        </p:nvSpPr>
        <p:spPr>
          <a:xfrm>
            <a:off x="6208426" y="2553325"/>
            <a:ext cx="2873115" cy="2033665"/>
          </a:xfrm>
          <a:custGeom>
            <a:avLst/>
            <a:gdLst>
              <a:gd name="connsiteX0" fmla="*/ 12492 w 2873115"/>
              <a:gd name="connsiteY0" fmla="*/ 84944 h 2033665"/>
              <a:gd name="connsiteX1" fmla="*/ 192374 w 2873115"/>
              <a:gd name="connsiteY1" fmla="*/ 339777 h 2033665"/>
              <a:gd name="connsiteX2" fmla="*/ 327285 w 2873115"/>
              <a:gd name="connsiteY2" fmla="*/ 714531 h 2033665"/>
              <a:gd name="connsiteX3" fmla="*/ 522158 w 2873115"/>
              <a:gd name="connsiteY3" fmla="*/ 1134255 h 2033665"/>
              <a:gd name="connsiteX4" fmla="*/ 687049 w 2873115"/>
              <a:gd name="connsiteY4" fmla="*/ 1524000 h 2033665"/>
              <a:gd name="connsiteX5" fmla="*/ 776990 w 2873115"/>
              <a:gd name="connsiteY5" fmla="*/ 1823803 h 2033665"/>
              <a:gd name="connsiteX6" fmla="*/ 821961 w 2873115"/>
              <a:gd name="connsiteY6" fmla="*/ 1928734 h 2033665"/>
              <a:gd name="connsiteX7" fmla="*/ 896912 w 2873115"/>
              <a:gd name="connsiteY7" fmla="*/ 1943724 h 2033665"/>
              <a:gd name="connsiteX8" fmla="*/ 1076794 w 2873115"/>
              <a:gd name="connsiteY8" fmla="*/ 1898754 h 2033665"/>
              <a:gd name="connsiteX9" fmla="*/ 1091784 w 2873115"/>
              <a:gd name="connsiteY9" fmla="*/ 1988695 h 2033665"/>
              <a:gd name="connsiteX10" fmla="*/ 1211705 w 2873115"/>
              <a:gd name="connsiteY10" fmla="*/ 2018675 h 2033665"/>
              <a:gd name="connsiteX11" fmla="*/ 1736361 w 2873115"/>
              <a:gd name="connsiteY11" fmla="*/ 1898754 h 2033665"/>
              <a:gd name="connsiteX12" fmla="*/ 2440899 w 2873115"/>
              <a:gd name="connsiteY12" fmla="*/ 1598950 h 2033665"/>
              <a:gd name="connsiteX13" fmla="*/ 2500859 w 2873115"/>
              <a:gd name="connsiteY13" fmla="*/ 1598950 h 2033665"/>
              <a:gd name="connsiteX14" fmla="*/ 2620781 w 2873115"/>
              <a:gd name="connsiteY14" fmla="*/ 1494019 h 2033665"/>
              <a:gd name="connsiteX15" fmla="*/ 2815653 w 2873115"/>
              <a:gd name="connsiteY15" fmla="*/ 1419068 h 2033665"/>
              <a:gd name="connsiteX16" fmla="*/ 2845633 w 2873115"/>
              <a:gd name="connsiteY16" fmla="*/ 1374098 h 2033665"/>
              <a:gd name="connsiteX17" fmla="*/ 2650761 w 2873115"/>
              <a:gd name="connsiteY17" fmla="*/ 1299147 h 2033665"/>
              <a:gd name="connsiteX18" fmla="*/ 2560820 w 2873115"/>
              <a:gd name="connsiteY18" fmla="*/ 1239186 h 2033665"/>
              <a:gd name="connsiteX19" fmla="*/ 2425908 w 2873115"/>
              <a:gd name="connsiteY19" fmla="*/ 1299147 h 2033665"/>
              <a:gd name="connsiteX20" fmla="*/ 2350958 w 2873115"/>
              <a:gd name="connsiteY20" fmla="*/ 1359108 h 2033665"/>
              <a:gd name="connsiteX21" fmla="*/ 2276007 w 2873115"/>
              <a:gd name="connsiteY21" fmla="*/ 1389088 h 2033665"/>
              <a:gd name="connsiteX22" fmla="*/ 2171076 w 2873115"/>
              <a:gd name="connsiteY22" fmla="*/ 1269167 h 2033665"/>
              <a:gd name="connsiteX23" fmla="*/ 2036164 w 2873115"/>
              <a:gd name="connsiteY23" fmla="*/ 1239186 h 2033665"/>
              <a:gd name="connsiteX24" fmla="*/ 1796322 w 2873115"/>
              <a:gd name="connsiteY24" fmla="*/ 1119265 h 2033665"/>
              <a:gd name="connsiteX25" fmla="*/ 1631430 w 2873115"/>
              <a:gd name="connsiteY25" fmla="*/ 1074295 h 2033665"/>
              <a:gd name="connsiteX26" fmla="*/ 1571469 w 2873115"/>
              <a:gd name="connsiteY26" fmla="*/ 984354 h 2033665"/>
              <a:gd name="connsiteX27" fmla="*/ 1421567 w 2873115"/>
              <a:gd name="connsiteY27" fmla="*/ 999344 h 2033665"/>
              <a:gd name="connsiteX28" fmla="*/ 1286656 w 2873115"/>
              <a:gd name="connsiteY28" fmla="*/ 924393 h 2033665"/>
              <a:gd name="connsiteX29" fmla="*/ 1241685 w 2873115"/>
              <a:gd name="connsiteY29" fmla="*/ 879423 h 2033665"/>
              <a:gd name="connsiteX30" fmla="*/ 1091784 w 2873115"/>
              <a:gd name="connsiteY30" fmla="*/ 879423 h 2033665"/>
              <a:gd name="connsiteX31" fmla="*/ 1241685 w 2873115"/>
              <a:gd name="connsiteY31" fmla="*/ 819462 h 2033665"/>
              <a:gd name="connsiteX32" fmla="*/ 1241685 w 2873115"/>
              <a:gd name="connsiteY32" fmla="*/ 744511 h 2033665"/>
              <a:gd name="connsiteX33" fmla="*/ 1031823 w 2873115"/>
              <a:gd name="connsiteY33" fmla="*/ 579619 h 2033665"/>
              <a:gd name="connsiteX34" fmla="*/ 881922 w 2873115"/>
              <a:gd name="connsiteY34" fmla="*/ 504668 h 2033665"/>
              <a:gd name="connsiteX35" fmla="*/ 881922 w 2873115"/>
              <a:gd name="connsiteY35" fmla="*/ 474688 h 2033665"/>
              <a:gd name="connsiteX36" fmla="*/ 747010 w 2873115"/>
              <a:gd name="connsiteY36" fmla="*/ 474688 h 2033665"/>
              <a:gd name="connsiteX37" fmla="*/ 597108 w 2873115"/>
              <a:gd name="connsiteY37" fmla="*/ 279816 h 2033665"/>
              <a:gd name="connsiteX38" fmla="*/ 552138 w 2873115"/>
              <a:gd name="connsiteY38" fmla="*/ 204865 h 2033665"/>
              <a:gd name="connsiteX39" fmla="*/ 357266 w 2873115"/>
              <a:gd name="connsiteY39" fmla="*/ 129914 h 2033665"/>
              <a:gd name="connsiteX40" fmla="*/ 237344 w 2873115"/>
              <a:gd name="connsiteY40" fmla="*/ 24983 h 2033665"/>
              <a:gd name="connsiteX41" fmla="*/ 117423 w 2873115"/>
              <a:gd name="connsiteY41" fmla="*/ 9993 h 2033665"/>
              <a:gd name="connsiteX42" fmla="*/ 12492 w 2873115"/>
              <a:gd name="connsiteY42" fmla="*/ 84944 h 203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73115" h="2033665">
                <a:moveTo>
                  <a:pt x="12492" y="84944"/>
                </a:moveTo>
                <a:cubicBezTo>
                  <a:pt x="24984" y="139908"/>
                  <a:pt x="139909" y="234846"/>
                  <a:pt x="192374" y="339777"/>
                </a:cubicBezTo>
                <a:cubicBezTo>
                  <a:pt x="244840" y="444708"/>
                  <a:pt x="272321" y="582118"/>
                  <a:pt x="327285" y="714531"/>
                </a:cubicBezTo>
                <a:cubicBezTo>
                  <a:pt x="382249" y="846944"/>
                  <a:pt x="462197" y="999344"/>
                  <a:pt x="522158" y="1134255"/>
                </a:cubicBezTo>
                <a:cubicBezTo>
                  <a:pt x="582119" y="1269166"/>
                  <a:pt x="644577" y="1409075"/>
                  <a:pt x="687049" y="1524000"/>
                </a:cubicBezTo>
                <a:cubicBezTo>
                  <a:pt x="729521" y="1638925"/>
                  <a:pt x="754505" y="1756347"/>
                  <a:pt x="776990" y="1823803"/>
                </a:cubicBezTo>
                <a:cubicBezTo>
                  <a:pt x="799475" y="1891259"/>
                  <a:pt x="801974" y="1908747"/>
                  <a:pt x="821961" y="1928734"/>
                </a:cubicBezTo>
                <a:cubicBezTo>
                  <a:pt x="841948" y="1948721"/>
                  <a:pt x="854440" y="1948721"/>
                  <a:pt x="896912" y="1943724"/>
                </a:cubicBezTo>
                <a:cubicBezTo>
                  <a:pt x="939384" y="1938727"/>
                  <a:pt x="1044315" y="1891259"/>
                  <a:pt x="1076794" y="1898754"/>
                </a:cubicBezTo>
                <a:cubicBezTo>
                  <a:pt x="1109273" y="1906249"/>
                  <a:pt x="1069299" y="1968708"/>
                  <a:pt x="1091784" y="1988695"/>
                </a:cubicBezTo>
                <a:cubicBezTo>
                  <a:pt x="1114269" y="2008682"/>
                  <a:pt x="1104276" y="2033665"/>
                  <a:pt x="1211705" y="2018675"/>
                </a:cubicBezTo>
                <a:cubicBezTo>
                  <a:pt x="1319134" y="2003685"/>
                  <a:pt x="1531495" y="1968708"/>
                  <a:pt x="1736361" y="1898754"/>
                </a:cubicBezTo>
                <a:cubicBezTo>
                  <a:pt x="1941227" y="1828800"/>
                  <a:pt x="2313483" y="1648917"/>
                  <a:pt x="2440899" y="1598950"/>
                </a:cubicBezTo>
                <a:cubicBezTo>
                  <a:pt x="2568315" y="1548983"/>
                  <a:pt x="2470879" y="1616438"/>
                  <a:pt x="2500859" y="1598950"/>
                </a:cubicBezTo>
                <a:cubicBezTo>
                  <a:pt x="2530839" y="1581462"/>
                  <a:pt x="2568315" y="1523999"/>
                  <a:pt x="2620781" y="1494019"/>
                </a:cubicBezTo>
                <a:cubicBezTo>
                  <a:pt x="2673247" y="1464039"/>
                  <a:pt x="2778178" y="1439055"/>
                  <a:pt x="2815653" y="1419068"/>
                </a:cubicBezTo>
                <a:cubicBezTo>
                  <a:pt x="2853128" y="1399081"/>
                  <a:pt x="2873115" y="1394085"/>
                  <a:pt x="2845633" y="1374098"/>
                </a:cubicBezTo>
                <a:cubicBezTo>
                  <a:pt x="2818151" y="1354111"/>
                  <a:pt x="2698230" y="1321632"/>
                  <a:pt x="2650761" y="1299147"/>
                </a:cubicBezTo>
                <a:cubicBezTo>
                  <a:pt x="2603292" y="1276662"/>
                  <a:pt x="2598295" y="1239186"/>
                  <a:pt x="2560820" y="1239186"/>
                </a:cubicBezTo>
                <a:cubicBezTo>
                  <a:pt x="2523345" y="1239186"/>
                  <a:pt x="2460885" y="1279160"/>
                  <a:pt x="2425908" y="1299147"/>
                </a:cubicBezTo>
                <a:cubicBezTo>
                  <a:pt x="2390931" y="1319134"/>
                  <a:pt x="2375942" y="1344118"/>
                  <a:pt x="2350958" y="1359108"/>
                </a:cubicBezTo>
                <a:cubicBezTo>
                  <a:pt x="2325975" y="1374098"/>
                  <a:pt x="2305987" y="1404078"/>
                  <a:pt x="2276007" y="1389088"/>
                </a:cubicBezTo>
                <a:cubicBezTo>
                  <a:pt x="2246027" y="1374098"/>
                  <a:pt x="2211050" y="1294151"/>
                  <a:pt x="2171076" y="1269167"/>
                </a:cubicBezTo>
                <a:cubicBezTo>
                  <a:pt x="2131102" y="1244183"/>
                  <a:pt x="2098623" y="1264170"/>
                  <a:pt x="2036164" y="1239186"/>
                </a:cubicBezTo>
                <a:cubicBezTo>
                  <a:pt x="1973705" y="1214202"/>
                  <a:pt x="1863778" y="1146747"/>
                  <a:pt x="1796322" y="1119265"/>
                </a:cubicBezTo>
                <a:cubicBezTo>
                  <a:pt x="1728866" y="1091783"/>
                  <a:pt x="1668905" y="1096780"/>
                  <a:pt x="1631430" y="1074295"/>
                </a:cubicBezTo>
                <a:cubicBezTo>
                  <a:pt x="1593955" y="1051810"/>
                  <a:pt x="1606446" y="996846"/>
                  <a:pt x="1571469" y="984354"/>
                </a:cubicBezTo>
                <a:cubicBezTo>
                  <a:pt x="1536492" y="971862"/>
                  <a:pt x="1469036" y="1009338"/>
                  <a:pt x="1421567" y="999344"/>
                </a:cubicBezTo>
                <a:cubicBezTo>
                  <a:pt x="1374098" y="989351"/>
                  <a:pt x="1316636" y="944380"/>
                  <a:pt x="1286656" y="924393"/>
                </a:cubicBezTo>
                <a:cubicBezTo>
                  <a:pt x="1256676" y="904406"/>
                  <a:pt x="1274164" y="886918"/>
                  <a:pt x="1241685" y="879423"/>
                </a:cubicBezTo>
                <a:cubicBezTo>
                  <a:pt x="1209206" y="871928"/>
                  <a:pt x="1091784" y="889416"/>
                  <a:pt x="1091784" y="879423"/>
                </a:cubicBezTo>
                <a:cubicBezTo>
                  <a:pt x="1091784" y="869430"/>
                  <a:pt x="1216702" y="841947"/>
                  <a:pt x="1241685" y="819462"/>
                </a:cubicBezTo>
                <a:cubicBezTo>
                  <a:pt x="1266668" y="796977"/>
                  <a:pt x="1276662" y="784485"/>
                  <a:pt x="1241685" y="744511"/>
                </a:cubicBezTo>
                <a:cubicBezTo>
                  <a:pt x="1206708" y="704537"/>
                  <a:pt x="1091784" y="619593"/>
                  <a:pt x="1031823" y="579619"/>
                </a:cubicBezTo>
                <a:cubicBezTo>
                  <a:pt x="971863" y="539645"/>
                  <a:pt x="906906" y="522157"/>
                  <a:pt x="881922" y="504668"/>
                </a:cubicBezTo>
                <a:cubicBezTo>
                  <a:pt x="856939" y="487180"/>
                  <a:pt x="904407" y="479685"/>
                  <a:pt x="881922" y="474688"/>
                </a:cubicBezTo>
                <a:cubicBezTo>
                  <a:pt x="859437" y="469691"/>
                  <a:pt x="794479" y="507167"/>
                  <a:pt x="747010" y="474688"/>
                </a:cubicBezTo>
                <a:cubicBezTo>
                  <a:pt x="699541" y="442209"/>
                  <a:pt x="629587" y="324787"/>
                  <a:pt x="597108" y="279816"/>
                </a:cubicBezTo>
                <a:cubicBezTo>
                  <a:pt x="564629" y="234846"/>
                  <a:pt x="592112" y="229849"/>
                  <a:pt x="552138" y="204865"/>
                </a:cubicBezTo>
                <a:cubicBezTo>
                  <a:pt x="512164" y="179881"/>
                  <a:pt x="409732" y="159894"/>
                  <a:pt x="357266" y="129914"/>
                </a:cubicBezTo>
                <a:cubicBezTo>
                  <a:pt x="304800" y="99934"/>
                  <a:pt x="277318" y="44970"/>
                  <a:pt x="237344" y="24983"/>
                </a:cubicBezTo>
                <a:cubicBezTo>
                  <a:pt x="197370" y="4996"/>
                  <a:pt x="152400" y="0"/>
                  <a:pt x="117423" y="9993"/>
                </a:cubicBezTo>
                <a:cubicBezTo>
                  <a:pt x="82446" y="19987"/>
                  <a:pt x="0" y="29980"/>
                  <a:pt x="12492" y="84944"/>
                </a:cubicBezTo>
                <a:close/>
              </a:path>
            </a:pathLst>
          </a:custGeom>
          <a:noFill/>
          <a:ln w="50800">
            <a:solidFill>
              <a:srgbClr val="FF66CC"/>
            </a:solidFill>
            <a:prstDash val="sysDot"/>
          </a:ln>
          <a:effectLst>
            <a:outerShdw dist="50800" dir="11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12464" y="6053328"/>
            <a:ext cx="1838965" cy="430887"/>
          </a:xfrm>
          <a:prstGeom prst="rect">
            <a:avLst/>
          </a:prstGeom>
          <a:noFill/>
          <a:effectLst/>
        </p:spPr>
        <p:txBody>
          <a:bodyPr wrap="none" rtlCol="0">
            <a:spAutoFit/>
          </a:bodyPr>
          <a:lstStyle/>
          <a:p>
            <a:r>
              <a:rPr lang="en-US" sz="2200" b="1" dirty="0" smtClean="0">
                <a:solidFill>
                  <a:schemeClr val="tx2">
                    <a:lumMod val="50000"/>
                  </a:schemeClr>
                </a:solidFill>
                <a:latin typeface="Times New Roman" pitchFamily="18" charset="0"/>
                <a:cs typeface="Times New Roman" pitchFamily="18" charset="0"/>
              </a:rPr>
              <a:t>Pacific Ocean</a:t>
            </a:r>
            <a:endParaRPr lang="en-US" sz="2200" b="1" dirty="0">
              <a:solidFill>
                <a:schemeClr val="tx2">
                  <a:lumMod val="50000"/>
                </a:schemeClr>
              </a:solidFill>
              <a:latin typeface="Times New Roman" pitchFamily="18" charset="0"/>
              <a:cs typeface="Times New Roman" pitchFamily="18" charset="0"/>
            </a:endParaRPr>
          </a:p>
        </p:txBody>
      </p: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BERINGIA</a:t>
            </a:r>
            <a:endParaRPr lang="en-US" sz="4400" b="1" dirty="0">
              <a:solidFill>
                <a:srgbClr val="FF0000"/>
              </a:solidFill>
              <a:effectLst>
                <a:outerShdw dist="50800" dir="7200000" algn="ctr" rotWithShape="0">
                  <a:schemeClr val="tx1"/>
                </a:outerShdw>
              </a:effectLst>
            </a:endParaRPr>
          </a:p>
        </p:txBody>
      </p:sp>
      <p:sp>
        <p:nvSpPr>
          <p:cNvPr id="33" name="TextBox 6"/>
          <p:cNvSpPr txBox="1">
            <a:spLocks noChangeArrowheads="1"/>
          </p:cNvSpPr>
          <p:nvPr/>
        </p:nvSpPr>
        <p:spPr bwMode="auto">
          <a:xfrm>
            <a:off x="3810000" y="914400"/>
            <a:ext cx="3127395" cy="1077218"/>
          </a:xfrm>
          <a:prstGeom prst="rect">
            <a:avLst/>
          </a:prstGeom>
          <a:blipFill>
            <a:blip r:embed="rId2" cstate="print"/>
            <a:tile tx="0" ty="0" sx="100000" sy="100000" flip="none" algn="tl"/>
          </a:blipFill>
          <a:ln w="9525">
            <a:noFill/>
            <a:miter lim="800000"/>
            <a:headEnd/>
            <a:tailEnd/>
          </a:ln>
        </p:spPr>
        <p:txBody>
          <a:bodyPr wrap="none">
            <a:spAutoFit/>
          </a:bodyPr>
          <a:lstStyle/>
          <a:p>
            <a:pPr algn="ctr"/>
            <a:r>
              <a:rPr lang="en-US" sz="3200" b="1" dirty="0" smtClean="0">
                <a:solidFill>
                  <a:srgbClr val="FF0000"/>
                </a:solidFill>
                <a:effectLst>
                  <a:outerShdw dist="50800" dir="7200000" algn="ctr" rotWithShape="0">
                    <a:schemeClr val="tx1"/>
                  </a:outerShdw>
                </a:effectLst>
              </a:rPr>
              <a:t>53 miles 	of water</a:t>
            </a:r>
          </a:p>
          <a:p>
            <a:pPr algn="ctr"/>
            <a:r>
              <a:rPr lang="en-US" sz="3200" b="1" dirty="0" smtClean="0">
                <a:solidFill>
                  <a:srgbClr val="FF0000"/>
                </a:solidFill>
                <a:effectLst>
                  <a:outerShdw dist="50800" dir="7200000" algn="ctr" rotWithShape="0">
                    <a:schemeClr val="tx1"/>
                  </a:outerShdw>
                </a:effectLst>
              </a:rPr>
              <a:t>Bering Strait</a:t>
            </a:r>
          </a:p>
        </p:txBody>
      </p:sp>
      <p:grpSp>
        <p:nvGrpSpPr>
          <p:cNvPr id="34" name="Group 33"/>
          <p:cNvGrpSpPr/>
          <p:nvPr/>
        </p:nvGrpSpPr>
        <p:grpSpPr>
          <a:xfrm>
            <a:off x="381000" y="914400"/>
            <a:ext cx="4038600" cy="2209800"/>
            <a:chOff x="381000" y="914400"/>
            <a:chExt cx="4038600" cy="2209800"/>
          </a:xfrm>
        </p:grpSpPr>
        <p:sp>
          <p:nvSpPr>
            <p:cNvPr id="31" name="TextBox 30"/>
            <p:cNvSpPr txBox="1"/>
            <p:nvPr/>
          </p:nvSpPr>
          <p:spPr>
            <a:xfrm>
              <a:off x="381000" y="914400"/>
              <a:ext cx="1557158"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Today</a:t>
              </a:r>
            </a:p>
          </p:txBody>
        </p:sp>
        <p:sp>
          <p:nvSpPr>
            <p:cNvPr id="32" name="Bent Arrow 31"/>
            <p:cNvSpPr/>
            <p:nvPr/>
          </p:nvSpPr>
          <p:spPr>
            <a:xfrm rot="5400000">
              <a:off x="2247900" y="952500"/>
              <a:ext cx="1828800" cy="2514600"/>
            </a:xfrm>
            <a:prstGeom prst="bentArrow">
              <a:avLst>
                <a:gd name="adj1" fmla="val 10246"/>
                <a:gd name="adj2" fmla="val 15574"/>
                <a:gd name="adj3" fmla="val 22541"/>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5" name="Straight Arrow Connector 34"/>
          <p:cNvCxnSpPr/>
          <p:nvPr/>
        </p:nvCxnSpPr>
        <p:spPr>
          <a:xfrm>
            <a:off x="3200400" y="3352800"/>
            <a:ext cx="1938528" cy="2010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1000"/>
                                        <p:tgtEl>
                                          <p:spTgt spid="1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1000"/>
                                        <p:tgtEl>
                                          <p:spTgt spid="34"/>
                                        </p:tgtEl>
                                      </p:cBhvr>
                                    </p:animEffect>
                                  </p:childTnLst>
                                </p:cTn>
                              </p:par>
                            </p:childTnLst>
                          </p:cTn>
                        </p:par>
                        <p:par>
                          <p:cTn id="44" fill="hold">
                            <p:stCondLst>
                              <p:cond delay="1000"/>
                            </p:stCondLst>
                            <p:childTnLst>
                              <p:par>
                                <p:cTn id="45" presetID="53"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1000" fill="hold"/>
                                        <p:tgtEl>
                                          <p:spTgt spid="33"/>
                                        </p:tgtEl>
                                        <p:attrNameLst>
                                          <p:attrName>ppt_w</p:attrName>
                                        </p:attrNameLst>
                                      </p:cBhvr>
                                      <p:tavLst>
                                        <p:tav tm="0">
                                          <p:val>
                                            <p:fltVal val="0"/>
                                          </p:val>
                                        </p:tav>
                                        <p:tav tm="100000">
                                          <p:val>
                                            <p:strVal val="#ppt_w"/>
                                          </p:val>
                                        </p:tav>
                                      </p:tavLst>
                                    </p:anim>
                                    <p:anim calcmode="lin" valueType="num">
                                      <p:cBhvr>
                                        <p:cTn id="48" dur="1000" fill="hold"/>
                                        <p:tgtEl>
                                          <p:spTgt spid="33"/>
                                        </p:tgtEl>
                                        <p:attrNameLst>
                                          <p:attrName>ppt_h</p:attrName>
                                        </p:attrNameLst>
                                      </p:cBhvr>
                                      <p:tavLst>
                                        <p:tav tm="0">
                                          <p:val>
                                            <p:fltVal val="0"/>
                                          </p:val>
                                        </p:tav>
                                        <p:tav tm="100000">
                                          <p:val>
                                            <p:strVal val="#ppt_h"/>
                                          </p:val>
                                        </p:tav>
                                      </p:tavLst>
                                    </p:anim>
                                    <p:animEffect transition="in" filter="fade">
                                      <p:cBhvr>
                                        <p:cTn id="49" dur="1000"/>
                                        <p:tgtEl>
                                          <p:spTgt spid="33"/>
                                        </p:tgtEl>
                                      </p:cBhvr>
                                    </p:animEffect>
                                  </p:childTnLst>
                                </p:cTn>
                              </p:par>
                            </p:childTnLst>
                          </p:cTn>
                        </p:par>
                        <p:par>
                          <p:cTn id="50" fill="hold">
                            <p:stCondLst>
                              <p:cond delay="2000"/>
                            </p:stCondLst>
                            <p:childTnLst>
                              <p:par>
                                <p:cTn id="51" presetID="16" presetClass="entr" presetSubtype="37"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arn(outVertical)">
                                      <p:cBhvr>
                                        <p:cTn id="5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animBg="1"/>
      <p:bldP spid="15" grpId="0"/>
      <p:bldP spid="3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866" y="838201"/>
            <a:ext cx="9254678" cy="6019800"/>
          </a:xfrm>
          <a:prstGeom prst="rect">
            <a:avLst/>
          </a:prstGeom>
          <a:blipFill>
            <a:blip r:embed="rId3" cstate="print"/>
            <a:tile tx="0" ty="0" sx="100000" sy="100000" flip="none" algn="tl"/>
          </a:blipFill>
          <a:ln w="9525">
            <a:noFill/>
            <a:miter lim="800000"/>
            <a:headEnd/>
            <a:tailEnd/>
          </a:ln>
          <a:effectLst/>
        </p:spPr>
      </p:pic>
      <p:sp>
        <p:nvSpPr>
          <p:cNvPr id="16" name="Rectangle 15"/>
          <p:cNvSpPr/>
          <p:nvPr/>
        </p:nvSpPr>
        <p:spPr>
          <a:xfrm>
            <a:off x="0" y="838200"/>
            <a:ext cx="9372600" cy="6019800"/>
          </a:xfrm>
          <a:prstGeom prst="rect">
            <a:avLst/>
          </a:prstGeom>
          <a:blipFill>
            <a:blip r:embed="rId4"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70248"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5"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1" name="TextBox 10"/>
          <p:cNvSpPr txBox="1"/>
          <p:nvPr/>
        </p:nvSpPr>
        <p:spPr>
          <a:xfrm>
            <a:off x="3733800" y="1380744"/>
            <a:ext cx="1731371" cy="423193"/>
          </a:xfrm>
          <a:prstGeom prst="rect">
            <a:avLst/>
          </a:prstGeom>
          <a:noFill/>
          <a:effectLst/>
        </p:spPr>
        <p:txBody>
          <a:bodyPr wrap="none" rtlCol="0">
            <a:spAutoFit/>
          </a:bodyPr>
          <a:lstStyle/>
          <a:p>
            <a:r>
              <a:rPr lang="en-US" sz="2150" b="1" dirty="0" smtClean="0">
                <a:solidFill>
                  <a:schemeClr val="tx2">
                    <a:lumMod val="50000"/>
                  </a:schemeClr>
                </a:solidFill>
                <a:latin typeface="Times New Roman" pitchFamily="18" charset="0"/>
                <a:cs typeface="Times New Roman" pitchFamily="18" charset="0"/>
              </a:rPr>
              <a:t>Arctic Ocean</a:t>
            </a:r>
            <a:endParaRPr lang="en-US" sz="2150" b="1" dirty="0">
              <a:solidFill>
                <a:schemeClr val="tx2">
                  <a:lumMod val="50000"/>
                </a:schemeClr>
              </a:solidFill>
              <a:latin typeface="Times New Roman" pitchFamily="18" charset="0"/>
              <a:cs typeface="Times New Roman" pitchFamily="18" charset="0"/>
            </a:endParaRPr>
          </a:p>
        </p:txBody>
      </p:sp>
      <p:sp>
        <p:nvSpPr>
          <p:cNvPr id="12" name="TextBox 11"/>
          <p:cNvSpPr txBox="1"/>
          <p:nvPr/>
        </p:nvSpPr>
        <p:spPr>
          <a:xfrm>
            <a:off x="7010400" y="3774013"/>
            <a:ext cx="1297535"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Yukon</a:t>
            </a:r>
            <a:endParaRPr lang="en-US" sz="3100" b="1" dirty="0">
              <a:latin typeface="Times New Roman" pitchFamily="18" charset="0"/>
              <a:cs typeface="Times New Roman" pitchFamily="18" charset="0"/>
            </a:endParaRPr>
          </a:p>
        </p:txBody>
      </p:sp>
      <p:sp>
        <p:nvSpPr>
          <p:cNvPr id="13" name="Freeform 12"/>
          <p:cNvSpPr/>
          <p:nvPr/>
        </p:nvSpPr>
        <p:spPr>
          <a:xfrm>
            <a:off x="6208426" y="2553325"/>
            <a:ext cx="2873115" cy="2033665"/>
          </a:xfrm>
          <a:custGeom>
            <a:avLst/>
            <a:gdLst>
              <a:gd name="connsiteX0" fmla="*/ 12492 w 2873115"/>
              <a:gd name="connsiteY0" fmla="*/ 84944 h 2033665"/>
              <a:gd name="connsiteX1" fmla="*/ 192374 w 2873115"/>
              <a:gd name="connsiteY1" fmla="*/ 339777 h 2033665"/>
              <a:gd name="connsiteX2" fmla="*/ 327285 w 2873115"/>
              <a:gd name="connsiteY2" fmla="*/ 714531 h 2033665"/>
              <a:gd name="connsiteX3" fmla="*/ 522158 w 2873115"/>
              <a:gd name="connsiteY3" fmla="*/ 1134255 h 2033665"/>
              <a:gd name="connsiteX4" fmla="*/ 687049 w 2873115"/>
              <a:gd name="connsiteY4" fmla="*/ 1524000 h 2033665"/>
              <a:gd name="connsiteX5" fmla="*/ 776990 w 2873115"/>
              <a:gd name="connsiteY5" fmla="*/ 1823803 h 2033665"/>
              <a:gd name="connsiteX6" fmla="*/ 821961 w 2873115"/>
              <a:gd name="connsiteY6" fmla="*/ 1928734 h 2033665"/>
              <a:gd name="connsiteX7" fmla="*/ 896912 w 2873115"/>
              <a:gd name="connsiteY7" fmla="*/ 1943724 h 2033665"/>
              <a:gd name="connsiteX8" fmla="*/ 1076794 w 2873115"/>
              <a:gd name="connsiteY8" fmla="*/ 1898754 h 2033665"/>
              <a:gd name="connsiteX9" fmla="*/ 1091784 w 2873115"/>
              <a:gd name="connsiteY9" fmla="*/ 1988695 h 2033665"/>
              <a:gd name="connsiteX10" fmla="*/ 1211705 w 2873115"/>
              <a:gd name="connsiteY10" fmla="*/ 2018675 h 2033665"/>
              <a:gd name="connsiteX11" fmla="*/ 1736361 w 2873115"/>
              <a:gd name="connsiteY11" fmla="*/ 1898754 h 2033665"/>
              <a:gd name="connsiteX12" fmla="*/ 2440899 w 2873115"/>
              <a:gd name="connsiteY12" fmla="*/ 1598950 h 2033665"/>
              <a:gd name="connsiteX13" fmla="*/ 2500859 w 2873115"/>
              <a:gd name="connsiteY13" fmla="*/ 1598950 h 2033665"/>
              <a:gd name="connsiteX14" fmla="*/ 2620781 w 2873115"/>
              <a:gd name="connsiteY14" fmla="*/ 1494019 h 2033665"/>
              <a:gd name="connsiteX15" fmla="*/ 2815653 w 2873115"/>
              <a:gd name="connsiteY15" fmla="*/ 1419068 h 2033665"/>
              <a:gd name="connsiteX16" fmla="*/ 2845633 w 2873115"/>
              <a:gd name="connsiteY16" fmla="*/ 1374098 h 2033665"/>
              <a:gd name="connsiteX17" fmla="*/ 2650761 w 2873115"/>
              <a:gd name="connsiteY17" fmla="*/ 1299147 h 2033665"/>
              <a:gd name="connsiteX18" fmla="*/ 2560820 w 2873115"/>
              <a:gd name="connsiteY18" fmla="*/ 1239186 h 2033665"/>
              <a:gd name="connsiteX19" fmla="*/ 2425908 w 2873115"/>
              <a:gd name="connsiteY19" fmla="*/ 1299147 h 2033665"/>
              <a:gd name="connsiteX20" fmla="*/ 2350958 w 2873115"/>
              <a:gd name="connsiteY20" fmla="*/ 1359108 h 2033665"/>
              <a:gd name="connsiteX21" fmla="*/ 2276007 w 2873115"/>
              <a:gd name="connsiteY21" fmla="*/ 1389088 h 2033665"/>
              <a:gd name="connsiteX22" fmla="*/ 2171076 w 2873115"/>
              <a:gd name="connsiteY22" fmla="*/ 1269167 h 2033665"/>
              <a:gd name="connsiteX23" fmla="*/ 2036164 w 2873115"/>
              <a:gd name="connsiteY23" fmla="*/ 1239186 h 2033665"/>
              <a:gd name="connsiteX24" fmla="*/ 1796322 w 2873115"/>
              <a:gd name="connsiteY24" fmla="*/ 1119265 h 2033665"/>
              <a:gd name="connsiteX25" fmla="*/ 1631430 w 2873115"/>
              <a:gd name="connsiteY25" fmla="*/ 1074295 h 2033665"/>
              <a:gd name="connsiteX26" fmla="*/ 1571469 w 2873115"/>
              <a:gd name="connsiteY26" fmla="*/ 984354 h 2033665"/>
              <a:gd name="connsiteX27" fmla="*/ 1421567 w 2873115"/>
              <a:gd name="connsiteY27" fmla="*/ 999344 h 2033665"/>
              <a:gd name="connsiteX28" fmla="*/ 1286656 w 2873115"/>
              <a:gd name="connsiteY28" fmla="*/ 924393 h 2033665"/>
              <a:gd name="connsiteX29" fmla="*/ 1241685 w 2873115"/>
              <a:gd name="connsiteY29" fmla="*/ 879423 h 2033665"/>
              <a:gd name="connsiteX30" fmla="*/ 1091784 w 2873115"/>
              <a:gd name="connsiteY30" fmla="*/ 879423 h 2033665"/>
              <a:gd name="connsiteX31" fmla="*/ 1241685 w 2873115"/>
              <a:gd name="connsiteY31" fmla="*/ 819462 h 2033665"/>
              <a:gd name="connsiteX32" fmla="*/ 1241685 w 2873115"/>
              <a:gd name="connsiteY32" fmla="*/ 744511 h 2033665"/>
              <a:gd name="connsiteX33" fmla="*/ 1031823 w 2873115"/>
              <a:gd name="connsiteY33" fmla="*/ 579619 h 2033665"/>
              <a:gd name="connsiteX34" fmla="*/ 881922 w 2873115"/>
              <a:gd name="connsiteY34" fmla="*/ 504668 h 2033665"/>
              <a:gd name="connsiteX35" fmla="*/ 881922 w 2873115"/>
              <a:gd name="connsiteY35" fmla="*/ 474688 h 2033665"/>
              <a:gd name="connsiteX36" fmla="*/ 747010 w 2873115"/>
              <a:gd name="connsiteY36" fmla="*/ 474688 h 2033665"/>
              <a:gd name="connsiteX37" fmla="*/ 597108 w 2873115"/>
              <a:gd name="connsiteY37" fmla="*/ 279816 h 2033665"/>
              <a:gd name="connsiteX38" fmla="*/ 552138 w 2873115"/>
              <a:gd name="connsiteY38" fmla="*/ 204865 h 2033665"/>
              <a:gd name="connsiteX39" fmla="*/ 357266 w 2873115"/>
              <a:gd name="connsiteY39" fmla="*/ 129914 h 2033665"/>
              <a:gd name="connsiteX40" fmla="*/ 237344 w 2873115"/>
              <a:gd name="connsiteY40" fmla="*/ 24983 h 2033665"/>
              <a:gd name="connsiteX41" fmla="*/ 117423 w 2873115"/>
              <a:gd name="connsiteY41" fmla="*/ 9993 h 2033665"/>
              <a:gd name="connsiteX42" fmla="*/ 12492 w 2873115"/>
              <a:gd name="connsiteY42" fmla="*/ 84944 h 203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73115" h="2033665">
                <a:moveTo>
                  <a:pt x="12492" y="84944"/>
                </a:moveTo>
                <a:cubicBezTo>
                  <a:pt x="24984" y="139908"/>
                  <a:pt x="139909" y="234846"/>
                  <a:pt x="192374" y="339777"/>
                </a:cubicBezTo>
                <a:cubicBezTo>
                  <a:pt x="244840" y="444708"/>
                  <a:pt x="272321" y="582118"/>
                  <a:pt x="327285" y="714531"/>
                </a:cubicBezTo>
                <a:cubicBezTo>
                  <a:pt x="382249" y="846944"/>
                  <a:pt x="462197" y="999344"/>
                  <a:pt x="522158" y="1134255"/>
                </a:cubicBezTo>
                <a:cubicBezTo>
                  <a:pt x="582119" y="1269166"/>
                  <a:pt x="644577" y="1409075"/>
                  <a:pt x="687049" y="1524000"/>
                </a:cubicBezTo>
                <a:cubicBezTo>
                  <a:pt x="729521" y="1638925"/>
                  <a:pt x="754505" y="1756347"/>
                  <a:pt x="776990" y="1823803"/>
                </a:cubicBezTo>
                <a:cubicBezTo>
                  <a:pt x="799475" y="1891259"/>
                  <a:pt x="801974" y="1908747"/>
                  <a:pt x="821961" y="1928734"/>
                </a:cubicBezTo>
                <a:cubicBezTo>
                  <a:pt x="841948" y="1948721"/>
                  <a:pt x="854440" y="1948721"/>
                  <a:pt x="896912" y="1943724"/>
                </a:cubicBezTo>
                <a:cubicBezTo>
                  <a:pt x="939384" y="1938727"/>
                  <a:pt x="1044315" y="1891259"/>
                  <a:pt x="1076794" y="1898754"/>
                </a:cubicBezTo>
                <a:cubicBezTo>
                  <a:pt x="1109273" y="1906249"/>
                  <a:pt x="1069299" y="1968708"/>
                  <a:pt x="1091784" y="1988695"/>
                </a:cubicBezTo>
                <a:cubicBezTo>
                  <a:pt x="1114269" y="2008682"/>
                  <a:pt x="1104276" y="2033665"/>
                  <a:pt x="1211705" y="2018675"/>
                </a:cubicBezTo>
                <a:cubicBezTo>
                  <a:pt x="1319134" y="2003685"/>
                  <a:pt x="1531495" y="1968708"/>
                  <a:pt x="1736361" y="1898754"/>
                </a:cubicBezTo>
                <a:cubicBezTo>
                  <a:pt x="1941227" y="1828800"/>
                  <a:pt x="2313483" y="1648917"/>
                  <a:pt x="2440899" y="1598950"/>
                </a:cubicBezTo>
                <a:cubicBezTo>
                  <a:pt x="2568315" y="1548983"/>
                  <a:pt x="2470879" y="1616438"/>
                  <a:pt x="2500859" y="1598950"/>
                </a:cubicBezTo>
                <a:cubicBezTo>
                  <a:pt x="2530839" y="1581462"/>
                  <a:pt x="2568315" y="1523999"/>
                  <a:pt x="2620781" y="1494019"/>
                </a:cubicBezTo>
                <a:cubicBezTo>
                  <a:pt x="2673247" y="1464039"/>
                  <a:pt x="2778178" y="1439055"/>
                  <a:pt x="2815653" y="1419068"/>
                </a:cubicBezTo>
                <a:cubicBezTo>
                  <a:pt x="2853128" y="1399081"/>
                  <a:pt x="2873115" y="1394085"/>
                  <a:pt x="2845633" y="1374098"/>
                </a:cubicBezTo>
                <a:cubicBezTo>
                  <a:pt x="2818151" y="1354111"/>
                  <a:pt x="2698230" y="1321632"/>
                  <a:pt x="2650761" y="1299147"/>
                </a:cubicBezTo>
                <a:cubicBezTo>
                  <a:pt x="2603292" y="1276662"/>
                  <a:pt x="2598295" y="1239186"/>
                  <a:pt x="2560820" y="1239186"/>
                </a:cubicBezTo>
                <a:cubicBezTo>
                  <a:pt x="2523345" y="1239186"/>
                  <a:pt x="2460885" y="1279160"/>
                  <a:pt x="2425908" y="1299147"/>
                </a:cubicBezTo>
                <a:cubicBezTo>
                  <a:pt x="2390931" y="1319134"/>
                  <a:pt x="2375942" y="1344118"/>
                  <a:pt x="2350958" y="1359108"/>
                </a:cubicBezTo>
                <a:cubicBezTo>
                  <a:pt x="2325975" y="1374098"/>
                  <a:pt x="2305987" y="1404078"/>
                  <a:pt x="2276007" y="1389088"/>
                </a:cubicBezTo>
                <a:cubicBezTo>
                  <a:pt x="2246027" y="1374098"/>
                  <a:pt x="2211050" y="1294151"/>
                  <a:pt x="2171076" y="1269167"/>
                </a:cubicBezTo>
                <a:cubicBezTo>
                  <a:pt x="2131102" y="1244183"/>
                  <a:pt x="2098623" y="1264170"/>
                  <a:pt x="2036164" y="1239186"/>
                </a:cubicBezTo>
                <a:cubicBezTo>
                  <a:pt x="1973705" y="1214202"/>
                  <a:pt x="1863778" y="1146747"/>
                  <a:pt x="1796322" y="1119265"/>
                </a:cubicBezTo>
                <a:cubicBezTo>
                  <a:pt x="1728866" y="1091783"/>
                  <a:pt x="1668905" y="1096780"/>
                  <a:pt x="1631430" y="1074295"/>
                </a:cubicBezTo>
                <a:cubicBezTo>
                  <a:pt x="1593955" y="1051810"/>
                  <a:pt x="1606446" y="996846"/>
                  <a:pt x="1571469" y="984354"/>
                </a:cubicBezTo>
                <a:cubicBezTo>
                  <a:pt x="1536492" y="971862"/>
                  <a:pt x="1469036" y="1009338"/>
                  <a:pt x="1421567" y="999344"/>
                </a:cubicBezTo>
                <a:cubicBezTo>
                  <a:pt x="1374098" y="989351"/>
                  <a:pt x="1316636" y="944380"/>
                  <a:pt x="1286656" y="924393"/>
                </a:cubicBezTo>
                <a:cubicBezTo>
                  <a:pt x="1256676" y="904406"/>
                  <a:pt x="1274164" y="886918"/>
                  <a:pt x="1241685" y="879423"/>
                </a:cubicBezTo>
                <a:cubicBezTo>
                  <a:pt x="1209206" y="871928"/>
                  <a:pt x="1091784" y="889416"/>
                  <a:pt x="1091784" y="879423"/>
                </a:cubicBezTo>
                <a:cubicBezTo>
                  <a:pt x="1091784" y="869430"/>
                  <a:pt x="1216702" y="841947"/>
                  <a:pt x="1241685" y="819462"/>
                </a:cubicBezTo>
                <a:cubicBezTo>
                  <a:pt x="1266668" y="796977"/>
                  <a:pt x="1276662" y="784485"/>
                  <a:pt x="1241685" y="744511"/>
                </a:cubicBezTo>
                <a:cubicBezTo>
                  <a:pt x="1206708" y="704537"/>
                  <a:pt x="1091784" y="619593"/>
                  <a:pt x="1031823" y="579619"/>
                </a:cubicBezTo>
                <a:cubicBezTo>
                  <a:pt x="971863" y="539645"/>
                  <a:pt x="906906" y="522157"/>
                  <a:pt x="881922" y="504668"/>
                </a:cubicBezTo>
                <a:cubicBezTo>
                  <a:pt x="856939" y="487180"/>
                  <a:pt x="904407" y="479685"/>
                  <a:pt x="881922" y="474688"/>
                </a:cubicBezTo>
                <a:cubicBezTo>
                  <a:pt x="859437" y="469691"/>
                  <a:pt x="794479" y="507167"/>
                  <a:pt x="747010" y="474688"/>
                </a:cubicBezTo>
                <a:cubicBezTo>
                  <a:pt x="699541" y="442209"/>
                  <a:pt x="629587" y="324787"/>
                  <a:pt x="597108" y="279816"/>
                </a:cubicBezTo>
                <a:cubicBezTo>
                  <a:pt x="564629" y="234846"/>
                  <a:pt x="592112" y="229849"/>
                  <a:pt x="552138" y="204865"/>
                </a:cubicBezTo>
                <a:cubicBezTo>
                  <a:pt x="512164" y="179881"/>
                  <a:pt x="409732" y="159894"/>
                  <a:pt x="357266" y="129914"/>
                </a:cubicBezTo>
                <a:cubicBezTo>
                  <a:pt x="304800" y="99934"/>
                  <a:pt x="277318" y="44970"/>
                  <a:pt x="237344" y="24983"/>
                </a:cubicBezTo>
                <a:cubicBezTo>
                  <a:pt x="197370" y="4996"/>
                  <a:pt x="152400" y="0"/>
                  <a:pt x="117423" y="9993"/>
                </a:cubicBezTo>
                <a:cubicBezTo>
                  <a:pt x="82446" y="19987"/>
                  <a:pt x="0" y="29980"/>
                  <a:pt x="12492" y="84944"/>
                </a:cubicBezTo>
                <a:close/>
              </a:path>
            </a:pathLst>
          </a:custGeom>
          <a:noFill/>
          <a:ln w="50800">
            <a:solidFill>
              <a:srgbClr val="FF66CC"/>
            </a:solidFill>
            <a:prstDash val="sysDot"/>
          </a:ln>
          <a:effectLst>
            <a:outerShdw dist="50800" dir="11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12464" y="6053328"/>
            <a:ext cx="1838965" cy="430887"/>
          </a:xfrm>
          <a:prstGeom prst="rect">
            <a:avLst/>
          </a:prstGeom>
          <a:noFill/>
          <a:effectLst/>
        </p:spPr>
        <p:txBody>
          <a:bodyPr wrap="none" rtlCol="0">
            <a:spAutoFit/>
          </a:bodyPr>
          <a:lstStyle/>
          <a:p>
            <a:r>
              <a:rPr lang="en-US" sz="2200" b="1" dirty="0" smtClean="0">
                <a:solidFill>
                  <a:schemeClr val="tx2">
                    <a:lumMod val="50000"/>
                  </a:schemeClr>
                </a:solidFill>
                <a:latin typeface="Times New Roman" pitchFamily="18" charset="0"/>
                <a:cs typeface="Times New Roman" pitchFamily="18" charset="0"/>
              </a:rPr>
              <a:t>Pacific Ocean</a:t>
            </a:r>
            <a:endParaRPr lang="en-US" sz="2200" b="1" dirty="0">
              <a:solidFill>
                <a:schemeClr val="tx2">
                  <a:lumMod val="50000"/>
                </a:schemeClr>
              </a:solidFill>
              <a:latin typeface="Times New Roman" pitchFamily="18" charset="0"/>
              <a:cs typeface="Times New Roman" pitchFamily="18" charset="0"/>
            </a:endParaRPr>
          </a:p>
        </p:txBody>
      </p:sp>
      <p:sp>
        <p:nvSpPr>
          <p:cNvPr id="17" name="TextBox 16"/>
          <p:cNvSpPr txBox="1"/>
          <p:nvPr/>
        </p:nvSpPr>
        <p:spPr>
          <a:xfrm>
            <a:off x="3048000" y="2286000"/>
            <a:ext cx="1883849" cy="2862322"/>
          </a:xfrm>
          <a:prstGeom prst="rect">
            <a:avLst/>
          </a:prstGeom>
          <a:noFill/>
        </p:spPr>
        <p:txBody>
          <a:bodyPr wrap="none" rtlCol="0">
            <a:spAutoFit/>
          </a:bodyPr>
          <a:lstStyle/>
          <a:p>
            <a:pPr algn="ctr"/>
            <a:r>
              <a:rPr lang="en-US" sz="3200" b="1" dirty="0" err="1" smtClean="0">
                <a:latin typeface="Times New Roman" pitchFamily="18" charset="0"/>
                <a:cs typeface="Times New Roman" pitchFamily="18" charset="0"/>
              </a:rPr>
              <a:t>Beringia</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Land</a:t>
            </a:r>
          </a:p>
          <a:p>
            <a:r>
              <a:rPr lang="en-US" sz="32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Bridge</a:t>
            </a:r>
            <a:endParaRPr lang="en-US" sz="3200" b="1" dirty="0">
              <a:latin typeface="Times New Roman" pitchFamily="18" charset="0"/>
              <a:cs typeface="Times New Roman" pitchFamily="18" charset="0"/>
            </a:endParaRPr>
          </a:p>
        </p:txBody>
      </p:sp>
      <p:cxnSp>
        <p:nvCxnSpPr>
          <p:cNvPr id="19" name="Straight Arrow Connector 18"/>
          <p:cNvCxnSpPr>
            <a:endCxn id="10" idx="1"/>
          </p:cNvCxnSpPr>
          <p:nvPr/>
        </p:nvCxnSpPr>
        <p:spPr>
          <a:xfrm>
            <a:off x="2590800" y="3429000"/>
            <a:ext cx="2548128" cy="2010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BERINGIA</a:t>
            </a:r>
            <a:endParaRPr lang="en-US" sz="4400" b="1" dirty="0">
              <a:solidFill>
                <a:srgbClr val="FF0000"/>
              </a:solidFill>
              <a:effectLst>
                <a:outerShdw dist="50800" dir="7200000" algn="ctr" rotWithShape="0">
                  <a:schemeClr val="tx1"/>
                </a:outerShdw>
              </a:effectLst>
            </a:endParaRPr>
          </a:p>
        </p:txBody>
      </p:sp>
      <p:sp>
        <p:nvSpPr>
          <p:cNvPr id="24" name="TextBox 23"/>
          <p:cNvSpPr txBox="1"/>
          <p:nvPr/>
        </p:nvSpPr>
        <p:spPr>
          <a:xfrm>
            <a:off x="0" y="762000"/>
            <a:ext cx="9144000" cy="461665"/>
          </a:xfrm>
          <a:prstGeom prst="rect">
            <a:avLst/>
          </a:prstGeom>
          <a:gradFill flip="none" rotWithShape="1">
            <a:gsLst>
              <a:gs pos="0">
                <a:srgbClr val="5E9EFF"/>
              </a:gs>
              <a:gs pos="39999">
                <a:srgbClr val="85C2FF"/>
              </a:gs>
              <a:gs pos="70000">
                <a:srgbClr val="C4D6EB"/>
              </a:gs>
              <a:gs pos="100000">
                <a:srgbClr val="FFEBFA"/>
              </a:gs>
            </a:gsLst>
            <a:lin ang="5400000" scaled="0"/>
            <a:tileRect t="-100000" r="-100000"/>
          </a:gradFill>
        </p:spPr>
        <p:txBody>
          <a:bodyPr wrap="square" rtlCol="0">
            <a:spAutoFit/>
          </a:bodyPr>
          <a:lstStyle/>
          <a:p>
            <a:r>
              <a:rPr lang="en-US" sz="2400" b="1" dirty="0" smtClean="0"/>
              <a:t>    during the last ice age, vast glaciers formed . . . . </a:t>
            </a:r>
          </a:p>
        </p:txBody>
      </p:sp>
      <p:sp>
        <p:nvSpPr>
          <p:cNvPr id="31" name="TextBox 30"/>
          <p:cNvSpPr txBox="1"/>
          <p:nvPr/>
        </p:nvSpPr>
        <p:spPr>
          <a:xfrm>
            <a:off x="0" y="1219200"/>
            <a:ext cx="9144000" cy="1200329"/>
          </a:xfrm>
          <a:prstGeom prst="rect">
            <a:avLst/>
          </a:prstGeom>
          <a:solidFill>
            <a:schemeClr val="bg2"/>
          </a:solidFill>
        </p:spPr>
        <p:txBody>
          <a:bodyPr wrap="square" rtlCol="0">
            <a:spAutoFit/>
          </a:bodyPr>
          <a:lstStyle/>
          <a:p>
            <a:r>
              <a:rPr lang="en-US" sz="2400" b="1" dirty="0" smtClean="0"/>
              <a:t>	 . . . sea level dropped 400 feet . . . </a:t>
            </a:r>
          </a:p>
          <a:p>
            <a:r>
              <a:rPr lang="en-US" sz="2400" b="1" dirty="0" smtClean="0"/>
              <a:t> 	  	 . . . exposing the floor of the Bering Sea</a:t>
            </a:r>
          </a:p>
          <a:p>
            <a:r>
              <a:rPr lang="en-US" sz="2400" b="1" dirty="0" smtClean="0"/>
              <a:t>		      		. . . connecting Siberia &amp; Alaska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wipe(left)">
                                      <p:cBhvr>
                                        <p:cTn id="10" dur="1000"/>
                                        <p:tgtEl>
                                          <p:spTgt spid="24">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1">
                                            <p:bg/>
                                          </p:spTgt>
                                        </p:tgtEl>
                                        <p:attrNameLst>
                                          <p:attrName>style.visibility</p:attrName>
                                        </p:attrNameLst>
                                      </p:cBhvr>
                                      <p:to>
                                        <p:strVal val="visible"/>
                                      </p:to>
                                    </p:set>
                                    <p:animEffect transition="in" filter="fade">
                                      <p:cBhvr>
                                        <p:cTn id="14" dur="1000"/>
                                        <p:tgtEl>
                                          <p:spTgt spid="31">
                                            <p:bg/>
                                          </p:spTgt>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wipe(left)">
                                      <p:cBhvr>
                                        <p:cTn id="18" dur="1000"/>
                                        <p:tgtEl>
                                          <p:spTgt spid="31">
                                            <p:txEl>
                                              <p:pRg st="0" end="0"/>
                                            </p:txEl>
                                          </p:spTgt>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31">
                                            <p:txEl>
                                              <p:pRg st="1" end="1"/>
                                            </p:txEl>
                                          </p:spTgt>
                                        </p:tgtEl>
                                        <p:attrNameLst>
                                          <p:attrName>style.visibility</p:attrName>
                                        </p:attrNameLst>
                                      </p:cBhvr>
                                      <p:to>
                                        <p:strVal val="visible"/>
                                      </p:to>
                                    </p:set>
                                    <p:animEffect transition="in" filter="wipe(left)">
                                      <p:cBhvr>
                                        <p:cTn id="22" dur="1000"/>
                                        <p:tgtEl>
                                          <p:spTgt spid="31">
                                            <p:txEl>
                                              <p:pRg st="1" end="1"/>
                                            </p:txEl>
                                          </p:spTgt>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wipe(left)">
                                      <p:cBhvr>
                                        <p:cTn id="26" dur="1000"/>
                                        <p:tgtEl>
                                          <p:spTgt spid="3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0"/>
                                        <p:tgtEl>
                                          <p:spTgt spid="16"/>
                                        </p:tgtEl>
                                      </p:cBhvr>
                                    </p:animEffect>
                                    <p:set>
                                      <p:cBhvr>
                                        <p:cTn id="31" dur="1" fill="hold">
                                          <p:stCondLst>
                                            <p:cond delay="49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11"/>
                                        </p:tgtEl>
                                      </p:cBhvr>
                                    </p:animEffect>
                                    <p:set>
                                      <p:cBhvr>
                                        <p:cTn id="34" dur="1" fill="hold">
                                          <p:stCondLst>
                                            <p:cond delay="999"/>
                                          </p:stCondLst>
                                        </p:cTn>
                                        <p:tgtEl>
                                          <p:spTgt spid="11"/>
                                        </p:tgtEl>
                                        <p:attrNameLst>
                                          <p:attrName>style.visibility</p:attrName>
                                        </p:attrNameLst>
                                      </p:cBhvr>
                                      <p:to>
                                        <p:strVal val="hidden"/>
                                      </p:to>
                                    </p:set>
                                  </p:childTnLst>
                                </p:cTn>
                              </p:par>
                              <p:par>
                                <p:cTn id="35" presetID="9" presetClass="exit" presetSubtype="0" fill="hold" grpId="0" nodeType="withEffect">
                                  <p:stCondLst>
                                    <p:cond delay="1000"/>
                                  </p:stCondLst>
                                  <p:childTnLst>
                                    <p:animEffect transition="out" filter="dissolve">
                                      <p:cBhvr>
                                        <p:cTn id="36" dur="3000"/>
                                        <p:tgtEl>
                                          <p:spTgt spid="7"/>
                                        </p:tgtEl>
                                      </p:cBhvr>
                                    </p:animEffect>
                                    <p:set>
                                      <p:cBhvr>
                                        <p:cTn id="37" dur="1" fill="hold">
                                          <p:stCondLst>
                                            <p:cond delay="2999"/>
                                          </p:stCondLst>
                                        </p:cTn>
                                        <p:tgtEl>
                                          <p:spTgt spid="7"/>
                                        </p:tgtEl>
                                        <p:attrNameLst>
                                          <p:attrName>style.visibility</p:attrName>
                                        </p:attrNameLst>
                                      </p:cBhvr>
                                      <p:to>
                                        <p:strVal val="hidden"/>
                                      </p:to>
                                    </p:set>
                                  </p:childTnLst>
                                </p:cTn>
                              </p:par>
                              <p:par>
                                <p:cTn id="38" presetID="9" presetClass="exit" presetSubtype="0" fill="hold" grpId="0" nodeType="withEffect">
                                  <p:stCondLst>
                                    <p:cond delay="1000"/>
                                  </p:stCondLst>
                                  <p:childTnLst>
                                    <p:animEffect transition="out" filter="dissolve">
                                      <p:cBhvr>
                                        <p:cTn id="39" dur="3000"/>
                                        <p:tgtEl>
                                          <p:spTgt spid="6"/>
                                        </p:tgtEl>
                                      </p:cBhvr>
                                    </p:animEffect>
                                    <p:set>
                                      <p:cBhvr>
                                        <p:cTn id="40" dur="1" fill="hold">
                                          <p:stCondLst>
                                            <p:cond delay="2999"/>
                                          </p:stCondLst>
                                        </p:cTn>
                                        <p:tgtEl>
                                          <p:spTgt spid="6"/>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3000"/>
                                        <p:tgtEl>
                                          <p:spTgt spid="8"/>
                                        </p:tgtEl>
                                      </p:cBhvr>
                                    </p:animEffect>
                                    <p:set>
                                      <p:cBhvr>
                                        <p:cTn id="43" dur="1" fill="hold">
                                          <p:stCondLst>
                                            <p:cond delay="29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9"/>
                                        </p:tgtEl>
                                      </p:cBhvr>
                                    </p:animEffect>
                                    <p:set>
                                      <p:cBhvr>
                                        <p:cTn id="46" dur="1" fill="hold">
                                          <p:stCondLst>
                                            <p:cond delay="999"/>
                                          </p:stCondLst>
                                        </p:cTn>
                                        <p:tgtEl>
                                          <p:spTgt spid="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2"/>
                                        </p:tgtEl>
                                      </p:cBhvr>
                                    </p:animEffect>
                                    <p:set>
                                      <p:cBhvr>
                                        <p:cTn id="52" dur="1" fill="hold">
                                          <p:stCondLst>
                                            <p:cond delay="9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3"/>
                                        </p:tgtEl>
                                      </p:cBhvr>
                                    </p:animEffect>
                                    <p:set>
                                      <p:cBhvr>
                                        <p:cTn id="55" dur="1" fill="hold">
                                          <p:stCondLst>
                                            <p:cond delay="999"/>
                                          </p:stCondLst>
                                        </p:cTn>
                                        <p:tgtEl>
                                          <p:spTgt spid="1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500"/>
                                  </p:stCondLst>
                                  <p:childTnLst>
                                    <p:animEffect transition="out" filter="fade">
                                      <p:cBhvr>
                                        <p:cTn id="60" dur="2000"/>
                                        <p:tgtEl>
                                          <p:spTgt spid="31">
                                            <p:txEl>
                                              <p:pRg st="0" end="0"/>
                                            </p:txEl>
                                          </p:spTgt>
                                        </p:tgtEl>
                                      </p:cBhvr>
                                    </p:animEffect>
                                    <p:set>
                                      <p:cBhvr>
                                        <p:cTn id="61" dur="1" fill="hold">
                                          <p:stCondLst>
                                            <p:cond delay="1999"/>
                                          </p:stCondLst>
                                        </p:cTn>
                                        <p:tgtEl>
                                          <p:spTgt spid="31">
                                            <p:txEl>
                                              <p:pRg st="0" end="0"/>
                                            </p:txEl>
                                          </p:spTgt>
                                        </p:tgtEl>
                                        <p:attrNameLst>
                                          <p:attrName>style.visibility</p:attrName>
                                        </p:attrNameLst>
                                      </p:cBhvr>
                                      <p:to>
                                        <p:strVal val="hidden"/>
                                      </p:to>
                                    </p:set>
                                  </p:childTnLst>
                                </p:cTn>
                              </p:par>
                              <p:par>
                                <p:cTn id="62" presetID="10" presetClass="exit" presetSubtype="0" fill="hold" grpId="1" nodeType="withEffect">
                                  <p:stCondLst>
                                    <p:cond delay="500"/>
                                  </p:stCondLst>
                                  <p:childTnLst>
                                    <p:animEffect transition="out" filter="fade">
                                      <p:cBhvr>
                                        <p:cTn id="63" dur="2000"/>
                                        <p:tgtEl>
                                          <p:spTgt spid="31">
                                            <p:txEl>
                                              <p:pRg st="1" end="1"/>
                                            </p:txEl>
                                          </p:spTgt>
                                        </p:tgtEl>
                                      </p:cBhvr>
                                    </p:animEffect>
                                    <p:set>
                                      <p:cBhvr>
                                        <p:cTn id="64" dur="1" fill="hold">
                                          <p:stCondLst>
                                            <p:cond delay="1999"/>
                                          </p:stCondLst>
                                        </p:cTn>
                                        <p:tgtEl>
                                          <p:spTgt spid="31">
                                            <p:txEl>
                                              <p:pRg st="1" end="1"/>
                                            </p:txEl>
                                          </p:spTgt>
                                        </p:tgtEl>
                                        <p:attrNameLst>
                                          <p:attrName>style.visibility</p:attrName>
                                        </p:attrNameLst>
                                      </p:cBhvr>
                                      <p:to>
                                        <p:strVal val="hidden"/>
                                      </p:to>
                                    </p:set>
                                  </p:childTnLst>
                                </p:cTn>
                              </p:par>
                              <p:par>
                                <p:cTn id="65" presetID="10" presetClass="exit" presetSubtype="0" fill="hold" grpId="1" nodeType="withEffect">
                                  <p:stCondLst>
                                    <p:cond delay="500"/>
                                  </p:stCondLst>
                                  <p:childTnLst>
                                    <p:animEffect transition="out" filter="fade">
                                      <p:cBhvr>
                                        <p:cTn id="66" dur="2000"/>
                                        <p:tgtEl>
                                          <p:spTgt spid="31">
                                            <p:txEl>
                                              <p:pRg st="2" end="2"/>
                                            </p:txEl>
                                          </p:spTgt>
                                        </p:tgtEl>
                                      </p:cBhvr>
                                    </p:animEffect>
                                    <p:set>
                                      <p:cBhvr>
                                        <p:cTn id="67" dur="1" fill="hold">
                                          <p:stCondLst>
                                            <p:cond delay="1999"/>
                                          </p:stCondLst>
                                        </p:cTn>
                                        <p:tgtEl>
                                          <p:spTgt spid="31">
                                            <p:txEl>
                                              <p:pRg st="2" end="2"/>
                                            </p:txEl>
                                          </p:spTgt>
                                        </p:tgtEl>
                                        <p:attrNameLst>
                                          <p:attrName>style.visibility</p:attrName>
                                        </p:attrNameLst>
                                      </p:cBhvr>
                                      <p:to>
                                        <p:strVal val="hidden"/>
                                      </p:to>
                                    </p:set>
                                  </p:childTnLst>
                                </p:cTn>
                              </p:par>
                              <p:par>
                                <p:cTn id="68" presetID="10" presetClass="exit" presetSubtype="0" fill="hold" grpId="1" nodeType="withEffect">
                                  <p:stCondLst>
                                    <p:cond delay="500"/>
                                  </p:stCondLst>
                                  <p:childTnLst>
                                    <p:animEffect transition="out" filter="fade">
                                      <p:cBhvr>
                                        <p:cTn id="69" dur="2000"/>
                                        <p:tgtEl>
                                          <p:spTgt spid="31">
                                            <p:bg/>
                                          </p:spTgt>
                                        </p:tgtEl>
                                      </p:cBhvr>
                                    </p:animEffect>
                                    <p:set>
                                      <p:cBhvr>
                                        <p:cTn id="70" dur="1" fill="hold">
                                          <p:stCondLst>
                                            <p:cond delay="1999"/>
                                          </p:stCondLst>
                                        </p:cTn>
                                        <p:tgtEl>
                                          <p:spTgt spid="31">
                                            <p:bg/>
                                          </p:spTgt>
                                        </p:tgtEl>
                                        <p:attrNameLst>
                                          <p:attrName>style.visibility</p:attrName>
                                        </p:attrNameLst>
                                      </p:cBhvr>
                                      <p:to>
                                        <p:strVal val="hidden"/>
                                      </p:to>
                                    </p:set>
                                  </p:childTnLst>
                                </p:cTn>
                              </p:par>
                            </p:childTnLst>
                          </p:cTn>
                        </p:par>
                        <p:par>
                          <p:cTn id="71" fill="hold">
                            <p:stCondLst>
                              <p:cond delay="5000"/>
                            </p:stCondLst>
                            <p:childTnLst>
                              <p:par>
                                <p:cTn id="72" presetID="53" presetClass="entr" presetSubtype="0"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1000" fill="hold"/>
                                        <p:tgtEl>
                                          <p:spTgt spid="17"/>
                                        </p:tgtEl>
                                        <p:attrNameLst>
                                          <p:attrName>ppt_w</p:attrName>
                                        </p:attrNameLst>
                                      </p:cBhvr>
                                      <p:tavLst>
                                        <p:tav tm="0">
                                          <p:val>
                                            <p:fltVal val="0"/>
                                          </p:val>
                                        </p:tav>
                                        <p:tav tm="100000">
                                          <p:val>
                                            <p:strVal val="#ppt_w"/>
                                          </p:val>
                                        </p:tav>
                                      </p:tavLst>
                                    </p:anim>
                                    <p:anim calcmode="lin" valueType="num">
                                      <p:cBhvr>
                                        <p:cTn id="75" dur="1000" fill="hold"/>
                                        <p:tgtEl>
                                          <p:spTgt spid="17"/>
                                        </p:tgtEl>
                                        <p:attrNameLst>
                                          <p:attrName>ppt_h</p:attrName>
                                        </p:attrNameLst>
                                      </p:cBhvr>
                                      <p:tavLst>
                                        <p:tav tm="0">
                                          <p:val>
                                            <p:fltVal val="0"/>
                                          </p:val>
                                        </p:tav>
                                        <p:tav tm="100000">
                                          <p:val>
                                            <p:strVal val="#ppt_h"/>
                                          </p:val>
                                        </p:tav>
                                      </p:tavLst>
                                    </p:anim>
                                    <p:animEffect transition="in" filter="fade">
                                      <p:cBhvr>
                                        <p:cTn id="76" dur="10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37"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outVertical)">
                                      <p:cBhvr>
                                        <p:cTn id="81" dur="1000"/>
                                        <p:tgtEl>
                                          <p:spTgt spid="19"/>
                                        </p:tgtEl>
                                      </p:cBhvr>
                                    </p:animEffect>
                                  </p:childTnLst>
                                </p:cTn>
                              </p:par>
                            </p:childTnLst>
                          </p:cTn>
                        </p:par>
                        <p:par>
                          <p:cTn id="82" fill="hold">
                            <p:stCondLst>
                              <p:cond delay="1000"/>
                            </p:stCondLst>
                            <p:childTnLst>
                              <p:par>
                                <p:cTn id="83" presetID="10" presetClass="entr" presetSubtype="0" fill="hold" grpId="1"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0"/>
                                        <p:tgtEl>
                                          <p:spTgt spid="6"/>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1000"/>
                                        <p:tgtEl>
                                          <p:spTgt spid="8"/>
                                        </p:tgtEl>
                                      </p:cBhvr>
                                    </p:animEffect>
                                  </p:childTnLst>
                                </p:cTn>
                              </p:par>
                              <p:par>
                                <p:cTn id="92" presetID="10" presetClass="entr" presetSubtype="0" fill="hold" grpId="2" nodeType="withEffect">
                                  <p:stCondLst>
                                    <p:cond delay="500"/>
                                  </p:stCondLst>
                                  <p:childTnLst>
                                    <p:set>
                                      <p:cBhvr>
                                        <p:cTn id="93" dur="1" fill="hold">
                                          <p:stCondLst>
                                            <p:cond delay="0"/>
                                          </p:stCondLst>
                                        </p:cTn>
                                        <p:tgtEl>
                                          <p:spTgt spid="10"/>
                                        </p:tgtEl>
                                        <p:attrNameLst>
                                          <p:attrName>style.visibility</p:attrName>
                                        </p:attrNameLst>
                                      </p:cBhvr>
                                      <p:to>
                                        <p:strVal val="visible"/>
                                      </p:to>
                                    </p:set>
                                    <p:animEffect transition="in" filter="fade">
                                      <p:cBhvr>
                                        <p:cTn id="94" dur="1000"/>
                                        <p:tgtEl>
                                          <p:spTgt spid="10"/>
                                        </p:tgtEl>
                                      </p:cBhvr>
                                    </p:animEffect>
                                  </p:childTnLst>
                                </p:cTn>
                              </p:par>
                              <p:par>
                                <p:cTn id="95" presetID="10" presetClass="entr" presetSubtype="0" fill="hold" grpId="2" nodeType="withEffect">
                                  <p:stCondLst>
                                    <p:cond delay="500"/>
                                  </p:stCondLst>
                                  <p:childTnLst>
                                    <p:set>
                                      <p:cBhvr>
                                        <p:cTn id="96" dur="1" fill="hold">
                                          <p:stCondLst>
                                            <p:cond delay="0"/>
                                          </p:stCondLst>
                                        </p:cTn>
                                        <p:tgtEl>
                                          <p:spTgt spid="9"/>
                                        </p:tgtEl>
                                        <p:attrNameLst>
                                          <p:attrName>style.visibility</p:attrName>
                                        </p:attrNameLst>
                                      </p:cBhvr>
                                      <p:to>
                                        <p:strVal val="visible"/>
                                      </p:to>
                                    </p:set>
                                    <p:animEffect transition="in" filter="fade">
                                      <p:cBhvr>
                                        <p:cTn id="9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6" grpId="1" animBg="1"/>
      <p:bldP spid="7" grpId="0" animBg="1"/>
      <p:bldP spid="7" grpId="1" animBg="1"/>
      <p:bldP spid="8" grpId="0" animBg="1"/>
      <p:bldP spid="8" grpId="1" animBg="1"/>
      <p:bldP spid="9" grpId="1"/>
      <p:bldP spid="9" grpId="2"/>
      <p:bldP spid="10" grpId="1"/>
      <p:bldP spid="10" grpId="2"/>
      <p:bldP spid="11" grpId="1"/>
      <p:bldP spid="12" grpId="1"/>
      <p:bldP spid="13" grpId="1" animBg="1"/>
      <p:bldP spid="15" grpId="1"/>
      <p:bldP spid="17" grpId="0"/>
      <p:bldP spid="24" grpId="0" build="allAtOnce" animBg="1"/>
      <p:bldP spid="31" grpId="0" build="allAtOnce" animBg="1"/>
      <p:bldP spid="31" grpId="1" uiExpand="1" build="allAtOnce"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866" y="838201"/>
            <a:ext cx="9254678" cy="6019800"/>
          </a:xfrm>
          <a:prstGeom prst="rect">
            <a:avLst/>
          </a:prstGeom>
          <a:blipFill>
            <a:blip r:embed="rId3" cstate="print"/>
            <a:tile tx="0" ty="0" sx="100000" sy="100000" flip="none" algn="tl"/>
          </a:blipFill>
          <a:ln w="9525">
            <a:noFill/>
            <a:miter lim="800000"/>
            <a:headEnd/>
            <a:tailEnd/>
          </a:ln>
          <a:effectLst/>
        </p:spPr>
      </p:pic>
      <p:sp>
        <p:nvSpPr>
          <p:cNvPr id="6" name="Freeform 5"/>
          <p:cNvSpPr/>
          <p:nvPr/>
        </p:nvSpPr>
        <p:spPr>
          <a:xfrm>
            <a:off x="45720" y="1691640"/>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67200"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4"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2" name="TextBox 11"/>
          <p:cNvSpPr txBox="1"/>
          <p:nvPr/>
        </p:nvSpPr>
        <p:spPr>
          <a:xfrm>
            <a:off x="6858000" y="3505200"/>
            <a:ext cx="1297535"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Yukon</a:t>
            </a:r>
            <a:endParaRPr lang="en-US" sz="3100" b="1" dirty="0">
              <a:latin typeface="Times New Roman" pitchFamily="18" charset="0"/>
              <a:cs typeface="Times New Roman" pitchFamily="18" charset="0"/>
            </a:endParaRPr>
          </a:p>
        </p:txBody>
      </p:sp>
      <p:sp>
        <p:nvSpPr>
          <p:cNvPr id="13" name="Freeform 12"/>
          <p:cNvSpPr/>
          <p:nvPr/>
        </p:nvSpPr>
        <p:spPr>
          <a:xfrm>
            <a:off x="6208426" y="2553325"/>
            <a:ext cx="2873115" cy="2033665"/>
          </a:xfrm>
          <a:custGeom>
            <a:avLst/>
            <a:gdLst>
              <a:gd name="connsiteX0" fmla="*/ 12492 w 2873115"/>
              <a:gd name="connsiteY0" fmla="*/ 84944 h 2033665"/>
              <a:gd name="connsiteX1" fmla="*/ 192374 w 2873115"/>
              <a:gd name="connsiteY1" fmla="*/ 339777 h 2033665"/>
              <a:gd name="connsiteX2" fmla="*/ 327285 w 2873115"/>
              <a:gd name="connsiteY2" fmla="*/ 714531 h 2033665"/>
              <a:gd name="connsiteX3" fmla="*/ 522158 w 2873115"/>
              <a:gd name="connsiteY3" fmla="*/ 1134255 h 2033665"/>
              <a:gd name="connsiteX4" fmla="*/ 687049 w 2873115"/>
              <a:gd name="connsiteY4" fmla="*/ 1524000 h 2033665"/>
              <a:gd name="connsiteX5" fmla="*/ 776990 w 2873115"/>
              <a:gd name="connsiteY5" fmla="*/ 1823803 h 2033665"/>
              <a:gd name="connsiteX6" fmla="*/ 821961 w 2873115"/>
              <a:gd name="connsiteY6" fmla="*/ 1928734 h 2033665"/>
              <a:gd name="connsiteX7" fmla="*/ 896912 w 2873115"/>
              <a:gd name="connsiteY7" fmla="*/ 1943724 h 2033665"/>
              <a:gd name="connsiteX8" fmla="*/ 1076794 w 2873115"/>
              <a:gd name="connsiteY8" fmla="*/ 1898754 h 2033665"/>
              <a:gd name="connsiteX9" fmla="*/ 1091784 w 2873115"/>
              <a:gd name="connsiteY9" fmla="*/ 1988695 h 2033665"/>
              <a:gd name="connsiteX10" fmla="*/ 1211705 w 2873115"/>
              <a:gd name="connsiteY10" fmla="*/ 2018675 h 2033665"/>
              <a:gd name="connsiteX11" fmla="*/ 1736361 w 2873115"/>
              <a:gd name="connsiteY11" fmla="*/ 1898754 h 2033665"/>
              <a:gd name="connsiteX12" fmla="*/ 2440899 w 2873115"/>
              <a:gd name="connsiteY12" fmla="*/ 1598950 h 2033665"/>
              <a:gd name="connsiteX13" fmla="*/ 2500859 w 2873115"/>
              <a:gd name="connsiteY13" fmla="*/ 1598950 h 2033665"/>
              <a:gd name="connsiteX14" fmla="*/ 2620781 w 2873115"/>
              <a:gd name="connsiteY14" fmla="*/ 1494019 h 2033665"/>
              <a:gd name="connsiteX15" fmla="*/ 2815653 w 2873115"/>
              <a:gd name="connsiteY15" fmla="*/ 1419068 h 2033665"/>
              <a:gd name="connsiteX16" fmla="*/ 2845633 w 2873115"/>
              <a:gd name="connsiteY16" fmla="*/ 1374098 h 2033665"/>
              <a:gd name="connsiteX17" fmla="*/ 2650761 w 2873115"/>
              <a:gd name="connsiteY17" fmla="*/ 1299147 h 2033665"/>
              <a:gd name="connsiteX18" fmla="*/ 2560820 w 2873115"/>
              <a:gd name="connsiteY18" fmla="*/ 1239186 h 2033665"/>
              <a:gd name="connsiteX19" fmla="*/ 2425908 w 2873115"/>
              <a:gd name="connsiteY19" fmla="*/ 1299147 h 2033665"/>
              <a:gd name="connsiteX20" fmla="*/ 2350958 w 2873115"/>
              <a:gd name="connsiteY20" fmla="*/ 1359108 h 2033665"/>
              <a:gd name="connsiteX21" fmla="*/ 2276007 w 2873115"/>
              <a:gd name="connsiteY21" fmla="*/ 1389088 h 2033665"/>
              <a:gd name="connsiteX22" fmla="*/ 2171076 w 2873115"/>
              <a:gd name="connsiteY22" fmla="*/ 1269167 h 2033665"/>
              <a:gd name="connsiteX23" fmla="*/ 2036164 w 2873115"/>
              <a:gd name="connsiteY23" fmla="*/ 1239186 h 2033665"/>
              <a:gd name="connsiteX24" fmla="*/ 1796322 w 2873115"/>
              <a:gd name="connsiteY24" fmla="*/ 1119265 h 2033665"/>
              <a:gd name="connsiteX25" fmla="*/ 1631430 w 2873115"/>
              <a:gd name="connsiteY25" fmla="*/ 1074295 h 2033665"/>
              <a:gd name="connsiteX26" fmla="*/ 1571469 w 2873115"/>
              <a:gd name="connsiteY26" fmla="*/ 984354 h 2033665"/>
              <a:gd name="connsiteX27" fmla="*/ 1421567 w 2873115"/>
              <a:gd name="connsiteY27" fmla="*/ 999344 h 2033665"/>
              <a:gd name="connsiteX28" fmla="*/ 1286656 w 2873115"/>
              <a:gd name="connsiteY28" fmla="*/ 924393 h 2033665"/>
              <a:gd name="connsiteX29" fmla="*/ 1241685 w 2873115"/>
              <a:gd name="connsiteY29" fmla="*/ 879423 h 2033665"/>
              <a:gd name="connsiteX30" fmla="*/ 1091784 w 2873115"/>
              <a:gd name="connsiteY30" fmla="*/ 879423 h 2033665"/>
              <a:gd name="connsiteX31" fmla="*/ 1241685 w 2873115"/>
              <a:gd name="connsiteY31" fmla="*/ 819462 h 2033665"/>
              <a:gd name="connsiteX32" fmla="*/ 1241685 w 2873115"/>
              <a:gd name="connsiteY32" fmla="*/ 744511 h 2033665"/>
              <a:gd name="connsiteX33" fmla="*/ 1031823 w 2873115"/>
              <a:gd name="connsiteY33" fmla="*/ 579619 h 2033665"/>
              <a:gd name="connsiteX34" fmla="*/ 881922 w 2873115"/>
              <a:gd name="connsiteY34" fmla="*/ 504668 h 2033665"/>
              <a:gd name="connsiteX35" fmla="*/ 881922 w 2873115"/>
              <a:gd name="connsiteY35" fmla="*/ 474688 h 2033665"/>
              <a:gd name="connsiteX36" fmla="*/ 747010 w 2873115"/>
              <a:gd name="connsiteY36" fmla="*/ 474688 h 2033665"/>
              <a:gd name="connsiteX37" fmla="*/ 597108 w 2873115"/>
              <a:gd name="connsiteY37" fmla="*/ 279816 h 2033665"/>
              <a:gd name="connsiteX38" fmla="*/ 552138 w 2873115"/>
              <a:gd name="connsiteY38" fmla="*/ 204865 h 2033665"/>
              <a:gd name="connsiteX39" fmla="*/ 357266 w 2873115"/>
              <a:gd name="connsiteY39" fmla="*/ 129914 h 2033665"/>
              <a:gd name="connsiteX40" fmla="*/ 237344 w 2873115"/>
              <a:gd name="connsiteY40" fmla="*/ 24983 h 2033665"/>
              <a:gd name="connsiteX41" fmla="*/ 117423 w 2873115"/>
              <a:gd name="connsiteY41" fmla="*/ 9993 h 2033665"/>
              <a:gd name="connsiteX42" fmla="*/ 12492 w 2873115"/>
              <a:gd name="connsiteY42" fmla="*/ 84944 h 203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73115" h="2033665">
                <a:moveTo>
                  <a:pt x="12492" y="84944"/>
                </a:moveTo>
                <a:cubicBezTo>
                  <a:pt x="24984" y="139908"/>
                  <a:pt x="139909" y="234846"/>
                  <a:pt x="192374" y="339777"/>
                </a:cubicBezTo>
                <a:cubicBezTo>
                  <a:pt x="244840" y="444708"/>
                  <a:pt x="272321" y="582118"/>
                  <a:pt x="327285" y="714531"/>
                </a:cubicBezTo>
                <a:cubicBezTo>
                  <a:pt x="382249" y="846944"/>
                  <a:pt x="462197" y="999344"/>
                  <a:pt x="522158" y="1134255"/>
                </a:cubicBezTo>
                <a:cubicBezTo>
                  <a:pt x="582119" y="1269166"/>
                  <a:pt x="644577" y="1409075"/>
                  <a:pt x="687049" y="1524000"/>
                </a:cubicBezTo>
                <a:cubicBezTo>
                  <a:pt x="729521" y="1638925"/>
                  <a:pt x="754505" y="1756347"/>
                  <a:pt x="776990" y="1823803"/>
                </a:cubicBezTo>
                <a:cubicBezTo>
                  <a:pt x="799475" y="1891259"/>
                  <a:pt x="801974" y="1908747"/>
                  <a:pt x="821961" y="1928734"/>
                </a:cubicBezTo>
                <a:cubicBezTo>
                  <a:pt x="841948" y="1948721"/>
                  <a:pt x="854440" y="1948721"/>
                  <a:pt x="896912" y="1943724"/>
                </a:cubicBezTo>
                <a:cubicBezTo>
                  <a:pt x="939384" y="1938727"/>
                  <a:pt x="1044315" y="1891259"/>
                  <a:pt x="1076794" y="1898754"/>
                </a:cubicBezTo>
                <a:cubicBezTo>
                  <a:pt x="1109273" y="1906249"/>
                  <a:pt x="1069299" y="1968708"/>
                  <a:pt x="1091784" y="1988695"/>
                </a:cubicBezTo>
                <a:cubicBezTo>
                  <a:pt x="1114269" y="2008682"/>
                  <a:pt x="1104276" y="2033665"/>
                  <a:pt x="1211705" y="2018675"/>
                </a:cubicBezTo>
                <a:cubicBezTo>
                  <a:pt x="1319134" y="2003685"/>
                  <a:pt x="1531495" y="1968708"/>
                  <a:pt x="1736361" y="1898754"/>
                </a:cubicBezTo>
                <a:cubicBezTo>
                  <a:pt x="1941227" y="1828800"/>
                  <a:pt x="2313483" y="1648917"/>
                  <a:pt x="2440899" y="1598950"/>
                </a:cubicBezTo>
                <a:cubicBezTo>
                  <a:pt x="2568315" y="1548983"/>
                  <a:pt x="2470879" y="1616438"/>
                  <a:pt x="2500859" y="1598950"/>
                </a:cubicBezTo>
                <a:cubicBezTo>
                  <a:pt x="2530839" y="1581462"/>
                  <a:pt x="2568315" y="1523999"/>
                  <a:pt x="2620781" y="1494019"/>
                </a:cubicBezTo>
                <a:cubicBezTo>
                  <a:pt x="2673247" y="1464039"/>
                  <a:pt x="2778178" y="1439055"/>
                  <a:pt x="2815653" y="1419068"/>
                </a:cubicBezTo>
                <a:cubicBezTo>
                  <a:pt x="2853128" y="1399081"/>
                  <a:pt x="2873115" y="1394085"/>
                  <a:pt x="2845633" y="1374098"/>
                </a:cubicBezTo>
                <a:cubicBezTo>
                  <a:pt x="2818151" y="1354111"/>
                  <a:pt x="2698230" y="1321632"/>
                  <a:pt x="2650761" y="1299147"/>
                </a:cubicBezTo>
                <a:cubicBezTo>
                  <a:pt x="2603292" y="1276662"/>
                  <a:pt x="2598295" y="1239186"/>
                  <a:pt x="2560820" y="1239186"/>
                </a:cubicBezTo>
                <a:cubicBezTo>
                  <a:pt x="2523345" y="1239186"/>
                  <a:pt x="2460885" y="1279160"/>
                  <a:pt x="2425908" y="1299147"/>
                </a:cubicBezTo>
                <a:cubicBezTo>
                  <a:pt x="2390931" y="1319134"/>
                  <a:pt x="2375942" y="1344118"/>
                  <a:pt x="2350958" y="1359108"/>
                </a:cubicBezTo>
                <a:cubicBezTo>
                  <a:pt x="2325975" y="1374098"/>
                  <a:pt x="2305987" y="1404078"/>
                  <a:pt x="2276007" y="1389088"/>
                </a:cubicBezTo>
                <a:cubicBezTo>
                  <a:pt x="2246027" y="1374098"/>
                  <a:pt x="2211050" y="1294151"/>
                  <a:pt x="2171076" y="1269167"/>
                </a:cubicBezTo>
                <a:cubicBezTo>
                  <a:pt x="2131102" y="1244183"/>
                  <a:pt x="2098623" y="1264170"/>
                  <a:pt x="2036164" y="1239186"/>
                </a:cubicBezTo>
                <a:cubicBezTo>
                  <a:pt x="1973705" y="1214202"/>
                  <a:pt x="1863778" y="1146747"/>
                  <a:pt x="1796322" y="1119265"/>
                </a:cubicBezTo>
                <a:cubicBezTo>
                  <a:pt x="1728866" y="1091783"/>
                  <a:pt x="1668905" y="1096780"/>
                  <a:pt x="1631430" y="1074295"/>
                </a:cubicBezTo>
                <a:cubicBezTo>
                  <a:pt x="1593955" y="1051810"/>
                  <a:pt x="1606446" y="996846"/>
                  <a:pt x="1571469" y="984354"/>
                </a:cubicBezTo>
                <a:cubicBezTo>
                  <a:pt x="1536492" y="971862"/>
                  <a:pt x="1469036" y="1009338"/>
                  <a:pt x="1421567" y="999344"/>
                </a:cubicBezTo>
                <a:cubicBezTo>
                  <a:pt x="1374098" y="989351"/>
                  <a:pt x="1316636" y="944380"/>
                  <a:pt x="1286656" y="924393"/>
                </a:cubicBezTo>
                <a:cubicBezTo>
                  <a:pt x="1256676" y="904406"/>
                  <a:pt x="1274164" y="886918"/>
                  <a:pt x="1241685" y="879423"/>
                </a:cubicBezTo>
                <a:cubicBezTo>
                  <a:pt x="1209206" y="871928"/>
                  <a:pt x="1091784" y="889416"/>
                  <a:pt x="1091784" y="879423"/>
                </a:cubicBezTo>
                <a:cubicBezTo>
                  <a:pt x="1091784" y="869430"/>
                  <a:pt x="1216702" y="841947"/>
                  <a:pt x="1241685" y="819462"/>
                </a:cubicBezTo>
                <a:cubicBezTo>
                  <a:pt x="1266668" y="796977"/>
                  <a:pt x="1276662" y="784485"/>
                  <a:pt x="1241685" y="744511"/>
                </a:cubicBezTo>
                <a:cubicBezTo>
                  <a:pt x="1206708" y="704537"/>
                  <a:pt x="1091784" y="619593"/>
                  <a:pt x="1031823" y="579619"/>
                </a:cubicBezTo>
                <a:cubicBezTo>
                  <a:pt x="971863" y="539645"/>
                  <a:pt x="906906" y="522157"/>
                  <a:pt x="881922" y="504668"/>
                </a:cubicBezTo>
                <a:cubicBezTo>
                  <a:pt x="856939" y="487180"/>
                  <a:pt x="904407" y="479685"/>
                  <a:pt x="881922" y="474688"/>
                </a:cubicBezTo>
                <a:cubicBezTo>
                  <a:pt x="859437" y="469691"/>
                  <a:pt x="794479" y="507167"/>
                  <a:pt x="747010" y="474688"/>
                </a:cubicBezTo>
                <a:cubicBezTo>
                  <a:pt x="699541" y="442209"/>
                  <a:pt x="629587" y="324787"/>
                  <a:pt x="597108" y="279816"/>
                </a:cubicBezTo>
                <a:cubicBezTo>
                  <a:pt x="564629" y="234846"/>
                  <a:pt x="592112" y="229849"/>
                  <a:pt x="552138" y="204865"/>
                </a:cubicBezTo>
                <a:cubicBezTo>
                  <a:pt x="512164" y="179881"/>
                  <a:pt x="409732" y="159894"/>
                  <a:pt x="357266" y="129914"/>
                </a:cubicBezTo>
                <a:cubicBezTo>
                  <a:pt x="304800" y="99934"/>
                  <a:pt x="277318" y="44970"/>
                  <a:pt x="237344" y="24983"/>
                </a:cubicBezTo>
                <a:cubicBezTo>
                  <a:pt x="197370" y="4996"/>
                  <a:pt x="152400" y="0"/>
                  <a:pt x="117423" y="9993"/>
                </a:cubicBezTo>
                <a:cubicBezTo>
                  <a:pt x="82446" y="19987"/>
                  <a:pt x="0" y="29980"/>
                  <a:pt x="12492" y="84944"/>
                </a:cubicBezTo>
                <a:close/>
              </a:path>
            </a:pathLst>
          </a:custGeom>
          <a:noFill/>
          <a:ln w="50800">
            <a:solidFill>
              <a:srgbClr val="FF66CC"/>
            </a:solidFill>
            <a:prstDash val="sysDot"/>
          </a:ln>
          <a:effectLst>
            <a:outerShdw dist="50800" dir="11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044952" y="2286000"/>
            <a:ext cx="1883849" cy="2862322"/>
          </a:xfrm>
          <a:prstGeom prst="rect">
            <a:avLst/>
          </a:prstGeom>
          <a:noFill/>
        </p:spPr>
        <p:txBody>
          <a:bodyPr wrap="none" rtlCol="0">
            <a:spAutoFit/>
          </a:bodyPr>
          <a:lstStyle/>
          <a:p>
            <a:pPr algn="ctr"/>
            <a:r>
              <a:rPr lang="en-US" sz="3200" b="1" dirty="0" err="1" smtClean="0">
                <a:latin typeface="Times New Roman" pitchFamily="18" charset="0"/>
                <a:cs typeface="Times New Roman" pitchFamily="18" charset="0"/>
              </a:rPr>
              <a:t>Beringia</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Land</a:t>
            </a:r>
          </a:p>
          <a:p>
            <a:r>
              <a:rPr lang="en-US" sz="32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Bridge</a:t>
            </a:r>
            <a:endParaRPr lang="en-US" sz="3200" b="1" dirty="0">
              <a:latin typeface="Times New Roman" pitchFamily="18" charset="0"/>
              <a:cs typeface="Times New Roman" pitchFamily="18" charset="0"/>
            </a:endParaRPr>
          </a:p>
        </p:txBody>
      </p: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BERINGIA</a:t>
            </a:r>
            <a:endParaRPr lang="en-US" sz="4400" b="1" dirty="0">
              <a:solidFill>
                <a:srgbClr val="FF0000"/>
              </a:solidFill>
              <a:effectLst>
                <a:outerShdw dist="50800" dir="7200000" algn="ctr" rotWithShape="0">
                  <a:schemeClr val="tx1"/>
                </a:outerShdw>
              </a:effectLst>
            </a:endParaRPr>
          </a:p>
        </p:txBody>
      </p:sp>
      <p:grpSp>
        <p:nvGrpSpPr>
          <p:cNvPr id="2" name="Group 21"/>
          <p:cNvGrpSpPr/>
          <p:nvPr/>
        </p:nvGrpSpPr>
        <p:grpSpPr>
          <a:xfrm rot="1602215">
            <a:off x="1980586" y="2963907"/>
            <a:ext cx="4505086" cy="2544184"/>
            <a:chOff x="3982199" y="-204386"/>
            <a:chExt cx="5167791" cy="3122330"/>
          </a:xfrm>
        </p:grpSpPr>
        <p:pic>
          <p:nvPicPr>
            <p:cNvPr id="23"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627677">
              <a:off x="4235252" y="2233425"/>
              <a:ext cx="431466" cy="937572"/>
            </a:xfrm>
            <a:prstGeom prst="rect">
              <a:avLst/>
            </a:prstGeom>
            <a:noFill/>
          </p:spPr>
        </p:pic>
        <p:grpSp>
          <p:nvGrpSpPr>
            <p:cNvPr id="3" name="Group 52"/>
            <p:cNvGrpSpPr/>
            <p:nvPr/>
          </p:nvGrpSpPr>
          <p:grpSpPr>
            <a:xfrm>
              <a:off x="4832575" y="-204386"/>
              <a:ext cx="4317415" cy="2402122"/>
              <a:chOff x="4832575" y="-204386"/>
              <a:chExt cx="4317415" cy="2402122"/>
            </a:xfrm>
          </p:grpSpPr>
          <p:pic>
            <p:nvPicPr>
              <p:cNvPr id="25"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329152">
                <a:off x="5088836" y="1502969"/>
                <a:ext cx="438506" cy="951027"/>
              </a:xfrm>
              <a:prstGeom prst="rect">
                <a:avLst/>
              </a:prstGeom>
              <a:noFill/>
            </p:spPr>
          </p:pic>
          <p:pic>
            <p:nvPicPr>
              <p:cNvPr id="26"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868547">
                <a:off x="6137832" y="1298226"/>
                <a:ext cx="431467" cy="937572"/>
              </a:xfrm>
              <a:prstGeom prst="rect">
                <a:avLst/>
              </a:prstGeom>
              <a:noFill/>
            </p:spPr>
          </p:pic>
          <p:pic>
            <p:nvPicPr>
              <p:cNvPr id="27"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6854690" y="505393"/>
                <a:ext cx="438506" cy="951027"/>
              </a:xfrm>
              <a:prstGeom prst="rect">
                <a:avLst/>
              </a:prstGeom>
              <a:noFill/>
            </p:spPr>
          </p:pic>
          <p:pic>
            <p:nvPicPr>
              <p:cNvPr id="28"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4159251">
                <a:off x="7846720" y="319959"/>
                <a:ext cx="431466" cy="937572"/>
              </a:xfrm>
              <a:prstGeom prst="rect">
                <a:avLst/>
              </a:prstGeom>
              <a:noFill/>
            </p:spPr>
          </p:pic>
          <p:pic>
            <p:nvPicPr>
              <p:cNvPr id="29"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8455224" y="-460647"/>
                <a:ext cx="438506" cy="951027"/>
              </a:xfrm>
              <a:prstGeom prst="rect">
                <a:avLst/>
              </a:prstGeom>
              <a:noFill/>
            </p:spPr>
          </p:pic>
        </p:grpSp>
      </p:grpSp>
      <p:cxnSp>
        <p:nvCxnSpPr>
          <p:cNvPr id="19" name="Straight Arrow Connector 18"/>
          <p:cNvCxnSpPr>
            <a:endCxn id="10" idx="1"/>
          </p:cNvCxnSpPr>
          <p:nvPr/>
        </p:nvCxnSpPr>
        <p:spPr>
          <a:xfrm>
            <a:off x="2590800" y="3429000"/>
            <a:ext cx="2548128" cy="2010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31" name="5-Point Star 30"/>
          <p:cNvSpPr/>
          <p:nvPr/>
        </p:nvSpPr>
        <p:spPr>
          <a:xfrm>
            <a:off x="7467600" y="4038600"/>
            <a:ext cx="457200" cy="5334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1206539">
            <a:off x="7346476" y="4734536"/>
            <a:ext cx="1924822" cy="523220"/>
          </a:xfrm>
          <a:prstGeom prst="rect">
            <a:avLst/>
          </a:prstGeom>
          <a:noFill/>
        </p:spPr>
        <p:txBody>
          <a:bodyPr wrap="none" rtlCol="0">
            <a:spAutoFit/>
          </a:bodyPr>
          <a:lstStyle/>
          <a:p>
            <a:r>
              <a:rPr lang="en-US" sz="2800" b="1" dirty="0" smtClean="0">
                <a:solidFill>
                  <a:srgbClr val="FFFF00"/>
                </a:solidFill>
                <a:effectLst>
                  <a:outerShdw dist="50800" dir="7200000" algn="ctr" rotWithShape="0">
                    <a:schemeClr val="tx1"/>
                  </a:outerShdw>
                </a:effectLst>
                <a:cs typeface="Arial" pitchFamily="34" charset="0"/>
              </a:rPr>
              <a:t>Whitehorse</a:t>
            </a:r>
            <a:endParaRPr lang="en-US" sz="2800" b="1" dirty="0">
              <a:solidFill>
                <a:srgbClr val="FFFF00"/>
              </a:solidFill>
              <a:effectLst>
                <a:outerShdw dist="50800" dir="7200000" algn="ctr" rotWithShape="0">
                  <a:schemeClr val="tx1"/>
                </a:outerShdw>
              </a:effectLst>
              <a:cs typeface="Arial" pitchFamily="34" charset="0"/>
            </a:endParaRPr>
          </a:p>
        </p:txBody>
      </p:sp>
      <p:sp useBgFill="1">
        <p:nvSpPr>
          <p:cNvPr id="33" name="TextBox 32"/>
          <p:cNvSpPr txBox="1"/>
          <p:nvPr/>
        </p:nvSpPr>
        <p:spPr>
          <a:xfrm>
            <a:off x="0" y="-30777"/>
            <a:ext cx="9144000" cy="769441"/>
          </a:xfrm>
          <a:prstGeom prst="rect">
            <a:avLst/>
          </a:prstGeom>
        </p:spPr>
        <p:txBody>
          <a:bodyPr wrap="square" rtlCol="0" anchor="ctr" anchorCtr="0">
            <a:spAutoFit/>
          </a:bodyPr>
          <a:lstStyle/>
          <a:p>
            <a:pPr marL="0" algn="ctr"/>
            <a:r>
              <a:rPr lang="en-US" sz="4400" b="1" dirty="0" err="1" smtClean="0"/>
              <a:t>Beringia</a:t>
            </a:r>
            <a:r>
              <a:rPr lang="en-US" sz="4400" b="1" dirty="0" smtClean="0"/>
              <a:t> Interpretive Center</a:t>
            </a:r>
          </a:p>
        </p:txBody>
      </p:sp>
      <p:sp>
        <p:nvSpPr>
          <p:cNvPr id="36" name="TextBox 35"/>
          <p:cNvSpPr txBox="1"/>
          <p:nvPr/>
        </p:nvSpPr>
        <p:spPr>
          <a:xfrm>
            <a:off x="2819400" y="5867400"/>
            <a:ext cx="3816301" cy="769441"/>
          </a:xfrm>
          <a:prstGeom prst="rect">
            <a:avLst/>
          </a:prstGeom>
          <a:solidFill>
            <a:srgbClr val="33CCFF"/>
          </a:solidFill>
          <a:ln w="38100">
            <a:solidFill>
              <a:schemeClr val="tx1"/>
            </a:solidFill>
          </a:ln>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The Land Route</a:t>
            </a:r>
          </a:p>
        </p:txBody>
      </p:sp>
      <p:sp>
        <p:nvSpPr>
          <p:cNvPr id="37" name="Freeform 36"/>
          <p:cNvSpPr/>
          <p:nvPr/>
        </p:nvSpPr>
        <p:spPr>
          <a:xfrm>
            <a:off x="5456420" y="799476"/>
            <a:ext cx="3804378" cy="1201503"/>
          </a:xfrm>
          <a:custGeom>
            <a:avLst/>
            <a:gdLst>
              <a:gd name="connsiteX0" fmla="*/ 14990 w 3745042"/>
              <a:gd name="connsiteY0" fmla="*/ 99934 h 1204209"/>
              <a:gd name="connsiteX1" fmla="*/ 29980 w 3745042"/>
              <a:gd name="connsiteY1" fmla="*/ 384747 h 1204209"/>
              <a:gd name="connsiteX2" fmla="*/ 194872 w 3745042"/>
              <a:gd name="connsiteY2" fmla="*/ 894413 h 1204209"/>
              <a:gd name="connsiteX3" fmla="*/ 734518 w 3745042"/>
              <a:gd name="connsiteY3" fmla="*/ 1149245 h 1204209"/>
              <a:gd name="connsiteX4" fmla="*/ 2143593 w 3745042"/>
              <a:gd name="connsiteY4" fmla="*/ 1194216 h 1204209"/>
              <a:gd name="connsiteX5" fmla="*/ 3162924 w 3745042"/>
              <a:gd name="connsiteY5" fmla="*/ 1089285 h 1204209"/>
              <a:gd name="connsiteX6" fmla="*/ 3462728 w 3745042"/>
              <a:gd name="connsiteY6" fmla="*/ 1074294 h 1204209"/>
              <a:gd name="connsiteX7" fmla="*/ 3702570 w 3745042"/>
              <a:gd name="connsiteY7" fmla="*/ 999344 h 1204209"/>
              <a:gd name="connsiteX8" fmla="*/ 3717560 w 3745042"/>
              <a:gd name="connsiteY8" fmla="*/ 624590 h 1204209"/>
              <a:gd name="connsiteX9" fmla="*/ 3732550 w 3745042"/>
              <a:gd name="connsiteY9" fmla="*/ 99934 h 1204209"/>
              <a:gd name="connsiteX10" fmla="*/ 3687580 w 3745042"/>
              <a:gd name="connsiteY10" fmla="*/ 24983 h 1204209"/>
              <a:gd name="connsiteX11" fmla="*/ 3507698 w 3745042"/>
              <a:gd name="connsiteY11" fmla="*/ 39973 h 1204209"/>
              <a:gd name="connsiteX12" fmla="*/ 14990 w 3745042"/>
              <a:gd name="connsiteY12" fmla="*/ 99934 h 1204209"/>
              <a:gd name="connsiteX0" fmla="*/ 14990 w 3745042"/>
              <a:gd name="connsiteY0" fmla="*/ 99934 h 1265003"/>
              <a:gd name="connsiteX1" fmla="*/ 29980 w 3745042"/>
              <a:gd name="connsiteY1" fmla="*/ 384747 h 1265003"/>
              <a:gd name="connsiteX2" fmla="*/ 194872 w 3745042"/>
              <a:gd name="connsiteY2" fmla="*/ 894413 h 1265003"/>
              <a:gd name="connsiteX3" fmla="*/ 734518 w 3745042"/>
              <a:gd name="connsiteY3" fmla="*/ 1149245 h 1265003"/>
              <a:gd name="connsiteX4" fmla="*/ 2143593 w 3745042"/>
              <a:gd name="connsiteY4" fmla="*/ 1194216 h 1265003"/>
              <a:gd name="connsiteX5" fmla="*/ 3154180 w 3745042"/>
              <a:gd name="connsiteY5" fmla="*/ 724524 h 1265003"/>
              <a:gd name="connsiteX6" fmla="*/ 3462728 w 3745042"/>
              <a:gd name="connsiteY6" fmla="*/ 1074294 h 1265003"/>
              <a:gd name="connsiteX7" fmla="*/ 3702570 w 3745042"/>
              <a:gd name="connsiteY7" fmla="*/ 999344 h 1265003"/>
              <a:gd name="connsiteX8" fmla="*/ 3717560 w 3745042"/>
              <a:gd name="connsiteY8" fmla="*/ 624590 h 1265003"/>
              <a:gd name="connsiteX9" fmla="*/ 3732550 w 3745042"/>
              <a:gd name="connsiteY9" fmla="*/ 99934 h 1265003"/>
              <a:gd name="connsiteX10" fmla="*/ 3687580 w 3745042"/>
              <a:gd name="connsiteY10" fmla="*/ 24983 h 1265003"/>
              <a:gd name="connsiteX11" fmla="*/ 3507698 w 3745042"/>
              <a:gd name="connsiteY11" fmla="*/ 39973 h 1265003"/>
              <a:gd name="connsiteX12" fmla="*/ 14990 w 3745042"/>
              <a:gd name="connsiteY12" fmla="*/ 99934 h 1265003"/>
              <a:gd name="connsiteX0" fmla="*/ 14990 w 3745042"/>
              <a:gd name="connsiteY0" fmla="*/ 99934 h 1201503"/>
              <a:gd name="connsiteX1" fmla="*/ 29980 w 3745042"/>
              <a:gd name="connsiteY1" fmla="*/ 384747 h 1201503"/>
              <a:gd name="connsiteX2" fmla="*/ 194872 w 3745042"/>
              <a:gd name="connsiteY2" fmla="*/ 894413 h 1201503"/>
              <a:gd name="connsiteX3" fmla="*/ 734518 w 3745042"/>
              <a:gd name="connsiteY3" fmla="*/ 1149245 h 1201503"/>
              <a:gd name="connsiteX4" fmla="*/ 2143593 w 3745042"/>
              <a:gd name="connsiteY4" fmla="*/ 1194216 h 1201503"/>
              <a:gd name="connsiteX5" fmla="*/ 3001780 w 3745042"/>
              <a:gd name="connsiteY5" fmla="*/ 1105524 h 1201503"/>
              <a:gd name="connsiteX6" fmla="*/ 3462728 w 3745042"/>
              <a:gd name="connsiteY6" fmla="*/ 1074294 h 1201503"/>
              <a:gd name="connsiteX7" fmla="*/ 3702570 w 3745042"/>
              <a:gd name="connsiteY7" fmla="*/ 999344 h 1201503"/>
              <a:gd name="connsiteX8" fmla="*/ 3717560 w 3745042"/>
              <a:gd name="connsiteY8" fmla="*/ 624590 h 1201503"/>
              <a:gd name="connsiteX9" fmla="*/ 3732550 w 3745042"/>
              <a:gd name="connsiteY9" fmla="*/ 99934 h 1201503"/>
              <a:gd name="connsiteX10" fmla="*/ 3687580 w 3745042"/>
              <a:gd name="connsiteY10" fmla="*/ 24983 h 1201503"/>
              <a:gd name="connsiteX11" fmla="*/ 3507698 w 3745042"/>
              <a:gd name="connsiteY11" fmla="*/ 39973 h 1201503"/>
              <a:gd name="connsiteX12" fmla="*/ 14990 w 3745042"/>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30017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29255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378" h="1201503">
                <a:moveTo>
                  <a:pt x="14990" y="99934"/>
                </a:moveTo>
                <a:cubicBezTo>
                  <a:pt x="7495" y="176134"/>
                  <a:pt x="0" y="252334"/>
                  <a:pt x="29980" y="384747"/>
                </a:cubicBezTo>
                <a:cubicBezTo>
                  <a:pt x="59960" y="517160"/>
                  <a:pt x="77449" y="766997"/>
                  <a:pt x="194872" y="894413"/>
                </a:cubicBezTo>
                <a:cubicBezTo>
                  <a:pt x="312295" y="1021829"/>
                  <a:pt x="409731" y="1099278"/>
                  <a:pt x="734518" y="1149245"/>
                </a:cubicBezTo>
                <a:cubicBezTo>
                  <a:pt x="1059305" y="1199212"/>
                  <a:pt x="1778416" y="1201503"/>
                  <a:pt x="2143593" y="1194216"/>
                </a:cubicBezTo>
                <a:cubicBezTo>
                  <a:pt x="2508770" y="1186929"/>
                  <a:pt x="2668249" y="1133006"/>
                  <a:pt x="2925580" y="1105524"/>
                </a:cubicBezTo>
                <a:lnTo>
                  <a:pt x="3687580" y="1029324"/>
                </a:lnTo>
                <a:cubicBezTo>
                  <a:pt x="3804378" y="1011627"/>
                  <a:pt x="3697573" y="1066800"/>
                  <a:pt x="3702570" y="999344"/>
                </a:cubicBezTo>
                <a:cubicBezTo>
                  <a:pt x="3707567" y="931888"/>
                  <a:pt x="3712563" y="774491"/>
                  <a:pt x="3717560" y="624590"/>
                </a:cubicBezTo>
                <a:cubicBezTo>
                  <a:pt x="3722557" y="474689"/>
                  <a:pt x="3737547" y="199868"/>
                  <a:pt x="3732550" y="99934"/>
                </a:cubicBezTo>
                <a:cubicBezTo>
                  <a:pt x="3727553" y="0"/>
                  <a:pt x="3725055" y="34977"/>
                  <a:pt x="3687580" y="24983"/>
                </a:cubicBezTo>
                <a:cubicBezTo>
                  <a:pt x="3650105" y="14990"/>
                  <a:pt x="3507698" y="39973"/>
                  <a:pt x="3507698" y="39973"/>
                </a:cubicBezTo>
                <a:lnTo>
                  <a:pt x="14990" y="99934"/>
                </a:lnTo>
                <a:close/>
              </a:path>
            </a:pathLst>
          </a:custGeom>
          <a:gradFill flip="none" rotWithShape="1">
            <a:gsLst>
              <a:gs pos="0">
                <a:srgbClr val="5E9EFF"/>
              </a:gs>
              <a:gs pos="39999">
                <a:srgbClr val="85C2FF"/>
              </a:gs>
              <a:gs pos="70000">
                <a:srgbClr val="C4D6EB"/>
              </a:gs>
              <a:gs pos="100000">
                <a:srgbClr val="FFEBFA"/>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0" y="1143000"/>
            <a:ext cx="9144000" cy="830997"/>
          </a:xfrm>
          <a:prstGeom prst="rect">
            <a:avLst/>
          </a:prstGeom>
          <a:solidFill>
            <a:schemeClr val="bg2"/>
          </a:solidFill>
        </p:spPr>
        <p:txBody>
          <a:bodyPr wrap="square" rtlCol="0">
            <a:spAutoFit/>
          </a:bodyPr>
          <a:lstStyle/>
          <a:p>
            <a:r>
              <a:rPr lang="en-US" sz="2400" b="1" dirty="0" smtClean="0"/>
              <a:t>  . . . </a:t>
            </a:r>
            <a:r>
              <a:rPr lang="en-US" sz="2400" b="1" dirty="0" err="1" smtClean="0"/>
              <a:t>Beringia</a:t>
            </a:r>
            <a:r>
              <a:rPr lang="en-US" sz="2400" b="1" dirty="0" smtClean="0"/>
              <a:t> was grassland steppe . . .</a:t>
            </a:r>
          </a:p>
          <a:p>
            <a:r>
              <a:rPr lang="en-US" sz="2400" b="1" dirty="0" smtClean="0"/>
              <a:t>	. . . with light snowfall . . . .  and much plant &amp; animal life</a:t>
            </a:r>
          </a:p>
        </p:txBody>
      </p:sp>
      <p:sp>
        <p:nvSpPr>
          <p:cNvPr id="35" name="TextBox 34"/>
          <p:cNvSpPr txBox="1"/>
          <p:nvPr/>
        </p:nvSpPr>
        <p:spPr>
          <a:xfrm>
            <a:off x="0" y="762000"/>
            <a:ext cx="9144000" cy="461665"/>
          </a:xfrm>
          <a:prstGeom prst="rect">
            <a:avLst/>
          </a:prstGeom>
          <a:gradFill flip="none" rotWithShape="1">
            <a:gsLst>
              <a:gs pos="0">
                <a:srgbClr val="5E9EFF"/>
              </a:gs>
              <a:gs pos="39999">
                <a:srgbClr val="85C2FF"/>
              </a:gs>
              <a:gs pos="70000">
                <a:srgbClr val="C4D6EB"/>
              </a:gs>
              <a:gs pos="100000">
                <a:srgbClr val="FFEBFA"/>
              </a:gs>
            </a:gsLst>
            <a:lin ang="5400000" scaled="0"/>
            <a:tileRect t="-100000" r="-100000"/>
          </a:gradFill>
        </p:spPr>
        <p:txBody>
          <a:bodyPr wrap="square" rtlCol="0">
            <a:spAutoFit/>
          </a:bodyPr>
          <a:lstStyle/>
          <a:p>
            <a:r>
              <a:rPr lang="en-US" sz="2400" b="1" dirty="0" smtClean="0"/>
              <a:t>    during the last ice age, vast glaciers formed .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7"/>
                                        </p:tgtEl>
                                      </p:cBhvr>
                                    </p:animEffect>
                                    <p:set>
                                      <p:cBhvr>
                                        <p:cTn id="16" dur="1" fill="hold">
                                          <p:stCondLst>
                                            <p:cond delay="999"/>
                                          </p:stCondLst>
                                        </p:cTn>
                                        <p:tgtEl>
                                          <p:spTgt spid="17"/>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4">
                                            <p:bg/>
                                          </p:spTgt>
                                        </p:tgtEl>
                                        <p:attrNameLst>
                                          <p:attrName>style.visibility</p:attrName>
                                        </p:attrNameLst>
                                      </p:cBhvr>
                                      <p:to>
                                        <p:strVal val="visible"/>
                                      </p:to>
                                    </p:set>
                                    <p:animEffect transition="in" filter="fade">
                                      <p:cBhvr>
                                        <p:cTn id="20" dur="1000"/>
                                        <p:tgtEl>
                                          <p:spTgt spid="34">
                                            <p:bg/>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left)">
                                      <p:cBhvr>
                                        <p:cTn id="23" dur="1000"/>
                                        <p:tgtEl>
                                          <p:spTgt spid="3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34">
                                            <p:txEl>
                                              <p:pRg st="1" end="1"/>
                                            </p:txEl>
                                          </p:spTgt>
                                        </p:tgtEl>
                                        <p:attrNameLst>
                                          <p:attrName>style.visibility</p:attrName>
                                        </p:attrNameLst>
                                      </p:cBhvr>
                                      <p:to>
                                        <p:strVal val="visible"/>
                                      </p:to>
                                    </p:set>
                                    <p:animEffect transition="in" filter="wipe(left)">
                                      <p:cBhvr>
                                        <p:cTn id="30" dur="1000"/>
                                        <p:tgtEl>
                                          <p:spTgt spid="3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3"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strips(upRight)">
                                      <p:cBhvr>
                                        <p:cTn id="35" dur="2000"/>
                                        <p:tgtEl>
                                          <p:spTgt spid="2"/>
                                        </p:tgtEl>
                                      </p:cBhvr>
                                    </p:animEffect>
                                  </p:childTnLst>
                                </p:cTn>
                              </p:par>
                            </p:childTnLst>
                          </p:cTn>
                        </p:par>
                        <p:par>
                          <p:cTn id="36" fill="hold">
                            <p:stCondLst>
                              <p:cond delay="2000"/>
                            </p:stCondLst>
                            <p:childTnLst>
                              <p:par>
                                <p:cTn id="37" presetID="53"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p:cTn id="39" dur="1000" fill="hold"/>
                                        <p:tgtEl>
                                          <p:spTgt spid="36"/>
                                        </p:tgtEl>
                                        <p:attrNameLst>
                                          <p:attrName>ppt_w</p:attrName>
                                        </p:attrNameLst>
                                      </p:cBhvr>
                                      <p:tavLst>
                                        <p:tav tm="0">
                                          <p:val>
                                            <p:fltVal val="0"/>
                                          </p:val>
                                        </p:tav>
                                        <p:tav tm="100000">
                                          <p:val>
                                            <p:strVal val="#ppt_w"/>
                                          </p:val>
                                        </p:tav>
                                      </p:tavLst>
                                    </p:anim>
                                    <p:anim calcmode="lin" valueType="num">
                                      <p:cBhvr>
                                        <p:cTn id="40" dur="1000" fill="hold"/>
                                        <p:tgtEl>
                                          <p:spTgt spid="36"/>
                                        </p:tgtEl>
                                        <p:attrNameLst>
                                          <p:attrName>ppt_h</p:attrName>
                                        </p:attrNameLst>
                                      </p:cBhvr>
                                      <p:tavLst>
                                        <p:tav tm="0">
                                          <p:val>
                                            <p:fltVal val="0"/>
                                          </p:val>
                                        </p:tav>
                                        <p:tav tm="100000">
                                          <p:val>
                                            <p:strVal val="#ppt_h"/>
                                          </p:val>
                                        </p:tav>
                                      </p:tavLst>
                                    </p:anim>
                                    <p:animEffect transition="in" filter="fade">
                                      <p:cBhvr>
                                        <p:cTn id="41" dur="1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1000"/>
                                        <p:tgtEl>
                                          <p:spTgt spid="35"/>
                                        </p:tgtEl>
                                      </p:cBhvr>
                                    </p:animEffect>
                                    <p:set>
                                      <p:cBhvr>
                                        <p:cTn id="46" dur="1" fill="hold">
                                          <p:stCondLst>
                                            <p:cond delay="999"/>
                                          </p:stCondLst>
                                        </p:cTn>
                                        <p:tgtEl>
                                          <p:spTgt spid="3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34">
                                            <p:txEl>
                                              <p:pRg st="0" end="0"/>
                                            </p:txEl>
                                          </p:spTgt>
                                        </p:tgtEl>
                                      </p:cBhvr>
                                    </p:animEffect>
                                    <p:set>
                                      <p:cBhvr>
                                        <p:cTn id="49" dur="1" fill="hold">
                                          <p:stCondLst>
                                            <p:cond delay="999"/>
                                          </p:stCondLst>
                                        </p:cTn>
                                        <p:tgtEl>
                                          <p:spTgt spid="34">
                                            <p:txEl>
                                              <p:pRg st="0" end="0"/>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34">
                                            <p:txEl>
                                              <p:pRg st="1" end="1"/>
                                            </p:txEl>
                                          </p:spTgt>
                                        </p:tgtEl>
                                      </p:cBhvr>
                                    </p:animEffect>
                                    <p:set>
                                      <p:cBhvr>
                                        <p:cTn id="52" dur="1" fill="hold">
                                          <p:stCondLst>
                                            <p:cond delay="999"/>
                                          </p:stCondLst>
                                        </p:cTn>
                                        <p:tgtEl>
                                          <p:spTgt spid="34">
                                            <p:txEl>
                                              <p:pRg st="1" end="1"/>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34">
                                            <p:bg/>
                                          </p:spTgt>
                                        </p:tgtEl>
                                      </p:cBhvr>
                                    </p:animEffect>
                                    <p:set>
                                      <p:cBhvr>
                                        <p:cTn id="55" dur="1" fill="hold">
                                          <p:stCondLst>
                                            <p:cond delay="999"/>
                                          </p:stCondLst>
                                        </p:cTn>
                                        <p:tgtEl>
                                          <p:spTgt spid="34">
                                            <p:bg/>
                                          </p:spTgt>
                                        </p:tgtEl>
                                        <p:attrNameLst>
                                          <p:attrName>style.visibility</p:attrName>
                                        </p:attrNameLst>
                                      </p:cBhvr>
                                      <p:to>
                                        <p:strVal val="hidden"/>
                                      </p:to>
                                    </p:se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childTnLst>
                                </p:cTn>
                              </p:par>
                              <p:par>
                                <p:cTn id="60" presetID="10" presetClass="entr" presetSubtype="0" fill="hold" grpId="1"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p:cTn id="67" dur="1000" fill="hold"/>
                                        <p:tgtEl>
                                          <p:spTgt spid="31"/>
                                        </p:tgtEl>
                                        <p:attrNameLst>
                                          <p:attrName>ppt_w</p:attrName>
                                        </p:attrNameLst>
                                      </p:cBhvr>
                                      <p:tavLst>
                                        <p:tav tm="0">
                                          <p:val>
                                            <p:fltVal val="0"/>
                                          </p:val>
                                        </p:tav>
                                        <p:tav tm="100000">
                                          <p:val>
                                            <p:strVal val="#ppt_w"/>
                                          </p:val>
                                        </p:tav>
                                      </p:tavLst>
                                    </p:anim>
                                    <p:anim calcmode="lin" valueType="num">
                                      <p:cBhvr>
                                        <p:cTn id="68" dur="1000" fill="hold"/>
                                        <p:tgtEl>
                                          <p:spTgt spid="31"/>
                                        </p:tgtEl>
                                        <p:attrNameLst>
                                          <p:attrName>ppt_h</p:attrName>
                                        </p:attrNameLst>
                                      </p:cBhvr>
                                      <p:tavLst>
                                        <p:tav tm="0">
                                          <p:val>
                                            <p:fltVal val="0"/>
                                          </p:val>
                                        </p:tav>
                                        <p:tav tm="100000">
                                          <p:val>
                                            <p:strVal val="#ppt_h"/>
                                          </p:val>
                                        </p:tav>
                                      </p:tavLst>
                                    </p:anim>
                                    <p:anim calcmode="lin" valueType="num">
                                      <p:cBhvr>
                                        <p:cTn id="69" dur="1000" fill="hold"/>
                                        <p:tgtEl>
                                          <p:spTgt spid="31"/>
                                        </p:tgtEl>
                                        <p:attrNameLst>
                                          <p:attrName>style.rotation</p:attrName>
                                        </p:attrNameLst>
                                      </p:cBhvr>
                                      <p:tavLst>
                                        <p:tav tm="0">
                                          <p:val>
                                            <p:fltVal val="360"/>
                                          </p:val>
                                        </p:tav>
                                        <p:tav tm="100000">
                                          <p:val>
                                            <p:fltVal val="0"/>
                                          </p:val>
                                        </p:tav>
                                      </p:tavLst>
                                    </p:anim>
                                    <p:animEffect transition="in" filter="fade">
                                      <p:cBhvr>
                                        <p:cTn id="70" dur="1000"/>
                                        <p:tgtEl>
                                          <p:spTgt spid="31"/>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2000"/>
                                        <p:tgtEl>
                                          <p:spTgt spid="32"/>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1"/>
      <p:bldP spid="13" grpId="0" animBg="1"/>
      <p:bldP spid="17" grpId="0"/>
      <p:bldP spid="9" grpId="0"/>
      <p:bldP spid="31" grpId="0" animBg="1"/>
      <p:bldP spid="32" grpId="1"/>
      <p:bldP spid="33" grpId="0" animBg="1"/>
      <p:bldP spid="36" grpId="0" animBg="1"/>
      <p:bldP spid="37" grpId="0" animBg="1"/>
      <p:bldP spid="34" grpId="0" build="allAtOnce" animBg="1"/>
      <p:bldP spid="34" grpId="1" build="allAtOnce" animBg="1"/>
      <p:bldP spid="3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77833"/>
            <a:ext cx="9144000" cy="6080167"/>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6553200" y="762000"/>
            <a:ext cx="2743200" cy="3713197"/>
          </a:xfrm>
          <a:prstGeom prst="rect">
            <a:avLst/>
          </a:prstGeom>
          <a:noFill/>
          <a:ln w="9525">
            <a:noFill/>
            <a:miter lim="800000"/>
            <a:headEnd/>
            <a:tailEnd/>
          </a:ln>
          <a:effectLst/>
        </p:spPr>
      </p:pic>
      <p:sp>
        <p:nvSpPr>
          <p:cNvPr id="5" name="TextBox 4"/>
          <p:cNvSpPr txBox="1"/>
          <p:nvPr/>
        </p:nvSpPr>
        <p:spPr>
          <a:xfrm>
            <a:off x="0" y="-30777"/>
            <a:ext cx="9144000" cy="769441"/>
          </a:xfrm>
          <a:prstGeom prst="rect">
            <a:avLst/>
          </a:prstGeom>
          <a:noFill/>
        </p:spPr>
        <p:txBody>
          <a:bodyPr wrap="square" rtlCol="0" anchor="ctr" anchorCtr="0">
            <a:spAutoFit/>
          </a:bodyPr>
          <a:lstStyle/>
          <a:p>
            <a:pPr marL="0" algn="ctr"/>
            <a:r>
              <a:rPr lang="en-US" sz="4400" b="1" dirty="0" err="1" smtClean="0"/>
              <a:t>Beringia</a:t>
            </a:r>
            <a:r>
              <a:rPr lang="en-US" sz="4400" b="1" dirty="0" smtClean="0"/>
              <a:t> Interpretive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53" presetClass="entr" presetSubtype="0" fill="hold" nodeType="afterEffect">
                                  <p:stCondLst>
                                    <p:cond delay="500"/>
                                  </p:stCondLst>
                                  <p:childTnLst>
                                    <p:set>
                                      <p:cBhvr>
                                        <p:cTn id="10" dur="1" fill="hold">
                                          <p:stCondLst>
                                            <p:cond delay="0"/>
                                          </p:stCondLst>
                                        </p:cTn>
                                        <p:tgtEl>
                                          <p:spTgt spid="1027"/>
                                        </p:tgtEl>
                                        <p:attrNameLst>
                                          <p:attrName>style.visibility</p:attrName>
                                        </p:attrNameLst>
                                      </p:cBhvr>
                                      <p:to>
                                        <p:strVal val="visible"/>
                                      </p:to>
                                    </p:set>
                                    <p:anim calcmode="lin" valueType="num">
                                      <p:cBhvr>
                                        <p:cTn id="11" dur="1000" fill="hold"/>
                                        <p:tgtEl>
                                          <p:spTgt spid="1027"/>
                                        </p:tgtEl>
                                        <p:attrNameLst>
                                          <p:attrName>ppt_w</p:attrName>
                                        </p:attrNameLst>
                                      </p:cBhvr>
                                      <p:tavLst>
                                        <p:tav tm="0">
                                          <p:val>
                                            <p:fltVal val="0"/>
                                          </p:val>
                                        </p:tav>
                                        <p:tav tm="100000">
                                          <p:val>
                                            <p:strVal val="#ppt_w"/>
                                          </p:val>
                                        </p:tav>
                                      </p:tavLst>
                                    </p:anim>
                                    <p:anim calcmode="lin" valueType="num">
                                      <p:cBhvr>
                                        <p:cTn id="12" dur="1000" fill="hold"/>
                                        <p:tgtEl>
                                          <p:spTgt spid="1027"/>
                                        </p:tgtEl>
                                        <p:attrNameLst>
                                          <p:attrName>ppt_h</p:attrName>
                                        </p:attrNameLst>
                                      </p:cBhvr>
                                      <p:tavLst>
                                        <p:tav tm="0">
                                          <p:val>
                                            <p:fltVal val="0"/>
                                          </p:val>
                                        </p:tav>
                                        <p:tav tm="100000">
                                          <p:val>
                                            <p:strVal val="#ppt_h"/>
                                          </p:val>
                                        </p:tav>
                                      </p:tavLst>
                                    </p:anim>
                                    <p:animEffect transition="in" filter="fade">
                                      <p:cBhvr>
                                        <p:cTn id="13"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777833"/>
            <a:ext cx="9144000" cy="6080167"/>
          </a:xfrm>
          <a:prstGeom prst="rect">
            <a:avLst/>
          </a:prstGeom>
          <a:noFill/>
          <a:ln w="9525">
            <a:noFill/>
            <a:miter lim="800000"/>
            <a:headEnd/>
            <a:tailEnd/>
          </a:ln>
          <a:effectLst/>
        </p:spPr>
      </p:pic>
      <p:sp>
        <p:nvSpPr>
          <p:cNvPr id="4" name="TextBox 3"/>
          <p:cNvSpPr txBox="1"/>
          <p:nvPr/>
        </p:nvSpPr>
        <p:spPr>
          <a:xfrm>
            <a:off x="0" y="-30777"/>
            <a:ext cx="9144000" cy="769441"/>
          </a:xfrm>
          <a:prstGeom prst="rect">
            <a:avLst/>
          </a:prstGeom>
          <a:noFill/>
        </p:spPr>
        <p:txBody>
          <a:bodyPr wrap="square" rtlCol="0" anchor="ctr" anchorCtr="0">
            <a:spAutoFit/>
          </a:bodyPr>
          <a:lstStyle/>
          <a:p>
            <a:pPr marL="0" algn="ctr"/>
            <a:r>
              <a:rPr lang="en-US" sz="4400" b="1" dirty="0" err="1" smtClean="0"/>
              <a:t>Beringia</a:t>
            </a:r>
            <a:r>
              <a:rPr lang="en-US" sz="4400" b="1" dirty="0" smtClean="0"/>
              <a:t> Interpretive Center</a:t>
            </a:r>
          </a:p>
        </p:txBody>
      </p:sp>
      <p:pic>
        <p:nvPicPr>
          <p:cNvPr id="7" name="Picture 3"/>
          <p:cNvPicPr>
            <a:picLocks noChangeAspect="1" noChangeArrowheads="1"/>
          </p:cNvPicPr>
          <p:nvPr/>
        </p:nvPicPr>
        <p:blipFill>
          <a:blip r:embed="rId3" cstate="print"/>
          <a:srcRect/>
          <a:stretch>
            <a:fillRect/>
          </a:stretch>
        </p:blipFill>
        <p:spPr bwMode="auto">
          <a:xfrm>
            <a:off x="6553200" y="762000"/>
            <a:ext cx="2743200" cy="3713197"/>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152400" y="835024"/>
            <a:ext cx="11989130" cy="6035040"/>
          </a:xfrm>
          <a:prstGeom prst="rect">
            <a:avLst/>
          </a:prstGeom>
          <a:noFill/>
          <a:ln w="9525">
            <a:noFill/>
            <a:miter lim="800000"/>
            <a:headEnd/>
            <a:tailEnd/>
          </a:ln>
          <a:effectLst/>
        </p:spPr>
      </p:pic>
      <p:pic>
        <p:nvPicPr>
          <p:cNvPr id="6" name="Picture 3"/>
          <p:cNvPicPr>
            <a:picLocks noChangeAspect="1" noChangeArrowheads="1"/>
          </p:cNvPicPr>
          <p:nvPr/>
        </p:nvPicPr>
        <p:blipFill>
          <a:blip r:embed="rId5" cstate="print"/>
          <a:srcRect/>
          <a:stretch>
            <a:fillRect/>
          </a:stretch>
        </p:blipFill>
        <p:spPr bwMode="auto">
          <a:xfrm>
            <a:off x="-2514600" y="822960"/>
            <a:ext cx="11666576" cy="6035040"/>
          </a:xfrm>
          <a:prstGeom prst="rect">
            <a:avLst/>
          </a:prstGeom>
          <a:noFill/>
          <a:ln w="9525">
            <a:noFill/>
            <a:miter lim="800000"/>
            <a:headEnd/>
            <a:tailEnd/>
          </a:ln>
          <a:effectLst/>
        </p:spPr>
      </p:pic>
      <p:grpSp>
        <p:nvGrpSpPr>
          <p:cNvPr id="9" name="Group 8"/>
          <p:cNvGrpSpPr/>
          <p:nvPr/>
        </p:nvGrpSpPr>
        <p:grpSpPr>
          <a:xfrm>
            <a:off x="1524000" y="2667000"/>
            <a:ext cx="6553200" cy="4191000"/>
            <a:chOff x="1524000" y="2667000"/>
            <a:chExt cx="6553200" cy="4191000"/>
          </a:xfrm>
        </p:grpSpPr>
        <p:pic>
          <p:nvPicPr>
            <p:cNvPr id="186370" name="Picture 2" descr="http://www.beringia.com/sites/default/files/American-Lion-banner.jpg"/>
            <p:cNvPicPr>
              <a:picLocks noChangeAspect="1" noChangeArrowheads="1"/>
            </p:cNvPicPr>
            <p:nvPr/>
          </p:nvPicPr>
          <p:blipFill>
            <a:blip r:embed="rId6"/>
            <a:srcRect l="13298" t="2127" r="9574"/>
            <a:stretch>
              <a:fillRect/>
            </a:stretch>
          </p:blipFill>
          <p:spPr bwMode="auto">
            <a:xfrm flipH="1">
              <a:off x="1524000" y="2671233"/>
              <a:ext cx="6553200" cy="4186767"/>
            </a:xfrm>
            <a:prstGeom prst="rect">
              <a:avLst/>
            </a:prstGeom>
            <a:noFill/>
            <a:ln w="50800">
              <a:solidFill>
                <a:schemeClr val="tx1"/>
              </a:solidFill>
            </a:ln>
          </p:spPr>
        </p:pic>
        <p:sp>
          <p:nvSpPr>
            <p:cNvPr id="8" name="Rectangle 7"/>
            <p:cNvSpPr/>
            <p:nvPr/>
          </p:nvSpPr>
          <p:spPr>
            <a:xfrm>
              <a:off x="1524000" y="2667000"/>
              <a:ext cx="2792752" cy="584775"/>
            </a:xfrm>
            <a:prstGeom prst="rect">
              <a:avLst/>
            </a:prstGeom>
          </p:spPr>
          <p:txBody>
            <a:bodyPr wrap="none">
              <a:spAutoFit/>
            </a:bodyPr>
            <a:lstStyle/>
            <a:p>
              <a:r>
                <a:rPr lang="en-US" sz="3200" b="1" dirty="0" err="1" smtClean="0">
                  <a:latin typeface="Tempus Sans ITC" pitchFamily="82" charset="0"/>
                </a:rPr>
                <a:t>Beringian</a:t>
              </a:r>
              <a:r>
                <a:rPr lang="en-US" sz="3200" b="1" dirty="0" smtClean="0">
                  <a:latin typeface="Tempus Sans ITC" pitchFamily="82" charset="0"/>
                </a:rPr>
                <a:t> Lion </a:t>
              </a:r>
              <a:endParaRPr lang="en-US" sz="3200" b="1" dirty="0">
                <a:latin typeface="Tempus Sans ITC" pitchFamily="82" charset="0"/>
              </a:endParaRPr>
            </a:p>
          </p:txBody>
        </p:sp>
      </p:grpSp>
      <p:sp useBgFill="1">
        <p:nvSpPr>
          <p:cNvPr id="12" name="TextBox 11"/>
          <p:cNvSpPr txBox="1"/>
          <p:nvPr/>
        </p:nvSpPr>
        <p:spPr>
          <a:xfrm>
            <a:off x="0" y="4795897"/>
            <a:ext cx="3614900" cy="2062103"/>
          </a:xfrm>
          <a:prstGeom prst="rect">
            <a:avLst/>
          </a:prstGeom>
        </p:spPr>
        <p:txBody>
          <a:bodyPr wrap="none" rtlCol="0">
            <a:spAutoFit/>
          </a:bodyPr>
          <a:lstStyle/>
          <a:p>
            <a:r>
              <a:rPr lang="en-US" sz="3200" dirty="0" smtClean="0"/>
              <a:t>- Eurasian cave lions</a:t>
            </a:r>
          </a:p>
          <a:p>
            <a:pPr>
              <a:buFontTx/>
              <a:buChar char="-"/>
            </a:pPr>
            <a:r>
              <a:rPr lang="en-US" sz="3200" dirty="0" smtClean="0"/>
              <a:t> 4’ tall, 6’ long</a:t>
            </a:r>
          </a:p>
          <a:p>
            <a:pPr>
              <a:buFontTx/>
              <a:buChar char="-"/>
            </a:pPr>
            <a:r>
              <a:rPr lang="en-US" sz="3200" dirty="0" smtClean="0"/>
              <a:t> carnivores</a:t>
            </a:r>
          </a:p>
          <a:p>
            <a:r>
              <a:rPr lang="en-US" sz="3200" dirty="0" smtClean="0"/>
              <a:t>- extinct: 12,400 YBP</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par>
                                <p:cTn id="8" presetID="10" presetClass="exit" presetSubtype="0" fill="hold" nodeType="withEffect">
                                  <p:stCondLst>
                                    <p:cond delay="500"/>
                                  </p:stCondLst>
                                  <p:childTnLst>
                                    <p:animEffect transition="out" filter="fade">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10" presetClass="exit" presetSubtype="0" fill="hold" nodeType="withEffect">
                                  <p:stCondLst>
                                    <p:cond delay="50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3.33333E-6 -2.26716E-6 L -0.27917 -0.00531 " pathEditMode="relative" rAng="0" ptsTypes="AA">
                                      <p:cBhvr>
                                        <p:cTn id="17" dur="5000" fill="hold"/>
                                        <p:tgtEl>
                                          <p:spTgt spid="4098"/>
                                        </p:tgtEl>
                                        <p:attrNameLst>
                                          <p:attrName>ppt_x</p:attrName>
                                          <p:attrName>ppt_y</p:attrName>
                                        </p:attrNameLst>
                                      </p:cBhvr>
                                      <p:rCtr x="-140" y="-3"/>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par>
                                <p:cTn id="23" presetID="10" presetClass="exit" presetSubtype="0" fill="hold" nodeType="withEffect">
                                  <p:stCondLst>
                                    <p:cond delay="500"/>
                                  </p:stCondLst>
                                  <p:childTnLst>
                                    <p:animEffect transition="out" filter="fade">
                                      <p:cBhvr>
                                        <p:cTn id="24" dur="2000"/>
                                        <p:tgtEl>
                                          <p:spTgt spid="4098"/>
                                        </p:tgtEl>
                                      </p:cBhvr>
                                    </p:animEffect>
                                    <p:set>
                                      <p:cBhvr>
                                        <p:cTn id="25" dur="1" fill="hold">
                                          <p:stCondLst>
                                            <p:cond delay="1999"/>
                                          </p:stCondLst>
                                        </p:cTn>
                                        <p:tgtEl>
                                          <p:spTgt spid="4098"/>
                                        </p:tgtEl>
                                        <p:attrNameLst>
                                          <p:attrName>style.visibility</p:attrName>
                                        </p:attrNameLst>
                                      </p:cBhvr>
                                      <p:to>
                                        <p:strVal val="hidden"/>
                                      </p:to>
                                    </p:set>
                                  </p:childTnLst>
                                </p:cTn>
                              </p:par>
                            </p:childTnLst>
                          </p:cTn>
                        </p:par>
                        <p:par>
                          <p:cTn id="26" fill="hold">
                            <p:stCondLst>
                              <p:cond delay="2500"/>
                            </p:stCondLst>
                            <p:childTnLst>
                              <p:par>
                                <p:cTn id="27" presetID="63" presetClass="path" presetSubtype="0" accel="50000" decel="50000" fill="hold" nodeType="afterEffect">
                                  <p:stCondLst>
                                    <p:cond delay="1000"/>
                                  </p:stCondLst>
                                  <p:childTnLst>
                                    <p:animMotion origin="layout" path="M 0 0  L 0.25 0  E" pathEditMode="relative" ptsTypes="">
                                      <p:cBhvr>
                                        <p:cTn id="28" dur="5000" fill="hold"/>
                                        <p:tgtEl>
                                          <p:spTgt spid="6"/>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0.70"/>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2">
                                            <p:bg/>
                                          </p:spTgt>
                                        </p:tgtEl>
                                        <p:attrNameLst>
                                          <p:attrName>style.visibility</p:attrName>
                                        </p:attrNameLst>
                                      </p:cBhvr>
                                      <p:to>
                                        <p:strVal val="visible"/>
                                      </p:to>
                                    </p:set>
                                    <p:animEffect transition="in" filter="fade">
                                      <p:cBhvr>
                                        <p:cTn id="39" dur="1000"/>
                                        <p:tgtEl>
                                          <p:spTgt spid="12">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10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fade">
                                      <p:cBhvr>
                                        <p:cTn id="47" dur="10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2" end="2"/>
                                            </p:txEl>
                                          </p:spTgt>
                                        </p:tgtEl>
                                        <p:attrNameLst>
                                          <p:attrName>style.visibility</p:attrName>
                                        </p:attrNameLst>
                                      </p:cBhvr>
                                      <p:to>
                                        <p:strVal val="visible"/>
                                      </p:to>
                                    </p:set>
                                    <p:animEffect transition="in" filter="fade">
                                      <p:cBhvr>
                                        <p:cTn id="52" dur="1000"/>
                                        <p:tgtEl>
                                          <p:spTgt spid="1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pRg st="3" end="3"/>
                                            </p:txEl>
                                          </p:spTgt>
                                        </p:tgtEl>
                                        <p:attrNameLst>
                                          <p:attrName>style.visibility</p:attrName>
                                        </p:attrNameLst>
                                      </p:cBhvr>
                                      <p:to>
                                        <p:strVal val="visible"/>
                                      </p:to>
                                    </p:set>
                                    <p:animEffect transition="in" filter="fade">
                                      <p:cBhvr>
                                        <p:cTn id="57"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609600"/>
            <a:ext cx="9144000" cy="6463308"/>
          </a:xfrm>
          <a:prstGeom prst="rect">
            <a:avLst/>
          </a:prstGeom>
        </p:spPr>
        <p:txBody>
          <a:bodyPr wrap="square">
            <a:spAutoFit/>
          </a:bodyPr>
          <a:lstStyle/>
          <a:p>
            <a:r>
              <a:rPr lang="en-US" dirty="0" smtClean="0">
                <a:hlinkClick r:id="rId2"/>
              </a:rPr>
              <a:t>https://en.wikipedia.org/wiki/Panthera_leo_spelaea</a:t>
            </a:r>
          </a:p>
          <a:p>
            <a:endParaRPr lang="en-US" dirty="0" smtClean="0">
              <a:hlinkClick r:id="rId2"/>
            </a:endParaRPr>
          </a:p>
          <a:p>
            <a:r>
              <a:rPr lang="en-US" dirty="0" smtClean="0">
                <a:hlinkClick r:id="rId2"/>
              </a:rPr>
              <a:t>http://www.beringia.com/exhibit/ice-age-animals/beringian-lion</a:t>
            </a:r>
            <a:endParaRPr lang="en-US" dirty="0" smtClean="0"/>
          </a:p>
          <a:p>
            <a:endParaRPr lang="en-US" dirty="0" smtClean="0"/>
          </a:p>
          <a:p>
            <a:r>
              <a:rPr lang="en-US" dirty="0" smtClean="0"/>
              <a:t>The </a:t>
            </a:r>
            <a:r>
              <a:rPr lang="en-US" dirty="0" err="1" smtClean="0"/>
              <a:t>Beringian</a:t>
            </a:r>
            <a:r>
              <a:rPr lang="en-US" dirty="0" smtClean="0"/>
              <a:t> lion (</a:t>
            </a:r>
            <a:r>
              <a:rPr lang="en-US" i="1" dirty="0" err="1" smtClean="0"/>
              <a:t>Panthera</a:t>
            </a:r>
            <a:r>
              <a:rPr lang="en-US" i="1" dirty="0" smtClean="0"/>
              <a:t> </a:t>
            </a:r>
            <a:r>
              <a:rPr lang="en-US" i="1" dirty="0" err="1" smtClean="0"/>
              <a:t>leo</a:t>
            </a:r>
            <a:r>
              <a:rPr lang="en-US" i="1" dirty="0" smtClean="0"/>
              <a:t> </a:t>
            </a:r>
            <a:r>
              <a:rPr lang="en-US" i="1" dirty="0" err="1" smtClean="0"/>
              <a:t>spelaea</a:t>
            </a:r>
            <a:r>
              <a:rPr lang="en-US" dirty="0" smtClean="0"/>
              <a:t>) was the largest and most abundant cat of ice age Yukon, and a member of the well-known "cave lions" from Europe and Asia. Lion fossil bones from </a:t>
            </a:r>
            <a:r>
              <a:rPr lang="en-US" dirty="0" err="1" smtClean="0"/>
              <a:t>Beringia</a:t>
            </a:r>
            <a:r>
              <a:rPr lang="en-US" dirty="0" smtClean="0"/>
              <a:t> are smaller than the rest of the European cave lions, suggesting that they could be a </a:t>
            </a:r>
            <a:r>
              <a:rPr lang="en-US" dirty="0" err="1" smtClean="0"/>
              <a:t>seperate</a:t>
            </a:r>
            <a:r>
              <a:rPr lang="en-US" dirty="0" smtClean="0"/>
              <a:t> sub-species.</a:t>
            </a:r>
            <a:endParaRPr lang="en-US" b="1" cap="all" dirty="0" smtClean="0"/>
          </a:p>
          <a:p>
            <a:r>
              <a:rPr lang="en-US" dirty="0" smtClean="0"/>
              <a:t>The ice age lions of Eurasia and </a:t>
            </a:r>
            <a:r>
              <a:rPr lang="en-US" dirty="0" err="1" smtClean="0"/>
              <a:t>Beringia</a:t>
            </a:r>
            <a:r>
              <a:rPr lang="en-US" dirty="0" smtClean="0"/>
              <a:t> are genetically distinct from the populations that later became the modern African lion, even though their historic ranges may have overlapped in the ancient Near East. Groups of lions expanded their range dramatically out of Africa during the middle of the Ice Age, appearing in Europe and Britain by around 500,000 years ago. It is not certain when lions crossed </a:t>
            </a:r>
            <a:r>
              <a:rPr lang="en-US" dirty="0" err="1" smtClean="0"/>
              <a:t>Beringia</a:t>
            </a:r>
            <a:r>
              <a:rPr lang="en-US" dirty="0" smtClean="0"/>
              <a:t> and first appeared in North America. Genetic evidence suggests they may have inhabited Alaska around 300,000 years ago. Some of these lions made their way south into the mid-continent of the United States around 150,000 years ago. After thousands of years of </a:t>
            </a:r>
            <a:r>
              <a:rPr lang="en-US" dirty="0" err="1" smtClean="0"/>
              <a:t>seperation</a:t>
            </a:r>
            <a:r>
              <a:rPr lang="en-US" dirty="0" smtClean="0"/>
              <a:t> from one another due to the continental ice sheets, the southern population evolved into a unique species, the American lion (</a:t>
            </a:r>
            <a:r>
              <a:rPr lang="en-US" i="1" dirty="0" err="1" smtClean="0"/>
              <a:t>Panthera</a:t>
            </a:r>
            <a:r>
              <a:rPr lang="en-US" i="1" dirty="0" smtClean="0"/>
              <a:t> </a:t>
            </a:r>
            <a:r>
              <a:rPr lang="en-US" i="1" dirty="0" err="1" smtClean="0"/>
              <a:t>leo</a:t>
            </a:r>
            <a:r>
              <a:rPr lang="en-US" i="1" dirty="0" smtClean="0"/>
              <a:t> </a:t>
            </a:r>
            <a:r>
              <a:rPr lang="en-US" i="1" dirty="0" err="1" smtClean="0"/>
              <a:t>atrox</a:t>
            </a:r>
            <a:r>
              <a:rPr lang="en-US" dirty="0" smtClean="0"/>
              <a:t>). </a:t>
            </a:r>
          </a:p>
          <a:p>
            <a:r>
              <a:rPr lang="en-US" dirty="0" smtClean="0"/>
              <a:t>Lions are the only modern large cats that live in groups or prides. Because their closest relatives, tigers and leopards, don't live in groups, scientists believe group living evolved early in lion evolution, back near the start of the Ice Age around two million years ago. Scientists today are continually searching for evidence that </a:t>
            </a:r>
            <a:r>
              <a:rPr lang="en-US" dirty="0" err="1" smtClean="0"/>
              <a:t>Beringian</a:t>
            </a:r>
            <a:r>
              <a:rPr lang="en-US" dirty="0" smtClean="0"/>
              <a:t> lions and their ice age relatives did in fact live in prides. </a:t>
            </a:r>
          </a:p>
          <a:p>
            <a:endParaRPr lang="en-US" dirty="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236576" y="822960"/>
            <a:ext cx="11666576" cy="603504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cstate="print"/>
          <a:srcRect t="1359" b="9504"/>
          <a:stretch>
            <a:fillRect/>
          </a:stretch>
        </p:blipFill>
        <p:spPr bwMode="auto">
          <a:xfrm>
            <a:off x="0" y="762000"/>
            <a:ext cx="9144000" cy="6096000"/>
          </a:xfrm>
          <a:prstGeom prst="rect">
            <a:avLst/>
          </a:prstGeom>
          <a:noFill/>
          <a:ln w="9525">
            <a:noFill/>
            <a:miter lim="800000"/>
            <a:headEnd/>
            <a:tailEnd/>
          </a:ln>
          <a:effectLst/>
        </p:spPr>
      </p:pic>
      <p:sp>
        <p:nvSpPr>
          <p:cNvPr id="3" name="TextBox 2"/>
          <p:cNvSpPr txBox="1"/>
          <p:nvPr/>
        </p:nvSpPr>
        <p:spPr>
          <a:xfrm>
            <a:off x="0" y="-30777"/>
            <a:ext cx="9144000" cy="769441"/>
          </a:xfrm>
          <a:prstGeom prst="rect">
            <a:avLst/>
          </a:prstGeom>
          <a:noFill/>
        </p:spPr>
        <p:txBody>
          <a:bodyPr wrap="square" rtlCol="0" anchor="ctr" anchorCtr="0">
            <a:spAutoFit/>
          </a:bodyPr>
          <a:lstStyle/>
          <a:p>
            <a:pPr marL="0" algn="ctr"/>
            <a:r>
              <a:rPr lang="en-US" sz="4400" b="1" dirty="0" err="1" smtClean="0"/>
              <a:t>Beringia</a:t>
            </a:r>
            <a:r>
              <a:rPr lang="en-US" sz="4400" b="1" dirty="0" smtClean="0"/>
              <a:t> Interpretive Center</a:t>
            </a:r>
          </a:p>
        </p:txBody>
      </p:sp>
      <p:sp>
        <p:nvSpPr>
          <p:cNvPr id="5" name="TextBox 4"/>
          <p:cNvSpPr txBox="1"/>
          <p:nvPr/>
        </p:nvSpPr>
        <p:spPr>
          <a:xfrm>
            <a:off x="0" y="762000"/>
            <a:ext cx="4711546" cy="646331"/>
          </a:xfrm>
          <a:prstGeom prst="rect">
            <a:avLst/>
          </a:prstGeom>
          <a:noFill/>
        </p:spPr>
        <p:txBody>
          <a:bodyPr wrap="none" rtlCol="0">
            <a:spAutoFit/>
          </a:bodyPr>
          <a:lstStyle/>
          <a:p>
            <a:r>
              <a:rPr lang="en-US" sz="3600" b="1" dirty="0" smtClean="0">
                <a:effectLst>
                  <a:outerShdw dist="38100" dir="7200000" algn="ctr" rotWithShape="0">
                    <a:schemeClr val="bg1"/>
                  </a:outerShdw>
                </a:effectLst>
                <a:latin typeface="Tempus Sans ITC" pitchFamily="82" charset="0"/>
              </a:rPr>
              <a:t>The Wooly </a:t>
            </a:r>
            <a:r>
              <a:rPr lang="en-US" sz="3600" b="1" dirty="0" err="1" smtClean="0">
                <a:effectLst>
                  <a:outerShdw dist="38100" dir="7200000" algn="ctr" rotWithShape="0">
                    <a:schemeClr val="bg1"/>
                  </a:outerShdw>
                </a:effectLst>
                <a:latin typeface="Tempus Sans ITC" pitchFamily="82" charset="0"/>
              </a:rPr>
              <a:t>Manmonth</a:t>
            </a:r>
            <a:endParaRPr lang="en-US" sz="3600" b="1" dirty="0" smtClean="0">
              <a:effectLst>
                <a:outerShdw dist="38100" dir="7200000" algn="ctr" rotWithShape="0">
                  <a:schemeClr val="bg1"/>
                </a:outerShdw>
              </a:effectLst>
              <a:latin typeface="Tempus Sans ITC" pitchFamily="82" charset="0"/>
            </a:endParaRPr>
          </a:p>
        </p:txBody>
      </p:sp>
      <p:pic>
        <p:nvPicPr>
          <p:cNvPr id="6" name="Picture 2"/>
          <p:cNvPicPr>
            <a:picLocks noChangeAspect="1" noChangeArrowheads="1"/>
          </p:cNvPicPr>
          <p:nvPr/>
        </p:nvPicPr>
        <p:blipFill>
          <a:blip r:embed="rId4" cstate="print"/>
          <a:srcRect r="10700"/>
          <a:stretch>
            <a:fillRect/>
          </a:stretch>
        </p:blipFill>
        <p:spPr bwMode="auto">
          <a:xfrm>
            <a:off x="-1" y="1371600"/>
            <a:ext cx="5035464" cy="5486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par>
                                <p:cTn id="8" presetID="10" presetClass="exit" presetSubtype="0" fill="hold" nodeType="withEffect">
                                  <p:stCondLst>
                                    <p:cond delay="50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par>
                          <p:cTn id="11" fill="hold">
                            <p:stCondLst>
                              <p:cond delay="1500"/>
                            </p:stCondLst>
                            <p:childTnLst>
                              <p:par>
                                <p:cTn id="12" presetID="22" presetClass="entr" presetSubtype="8"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par>
                                <p:cTn id="20" presetID="10" presetClass="exit" presetSubtype="0" fill="hold" nodeType="withEffect">
                                  <p:stCondLst>
                                    <p:cond delay="500"/>
                                  </p:stCondLst>
                                  <p:childTnLst>
                                    <p:animEffect transition="out" filter="fade">
                                      <p:cBhvr>
                                        <p:cTn id="21" dur="1000"/>
                                        <p:tgtEl>
                                          <p:spTgt spid="5122"/>
                                        </p:tgtEl>
                                      </p:cBhvr>
                                    </p:animEffect>
                                    <p:set>
                                      <p:cBhvr>
                                        <p:cTn id="22" dur="1" fill="hold">
                                          <p:stCondLst>
                                            <p:cond delay="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62000"/>
            <a:ext cx="4711546" cy="646331"/>
          </a:xfrm>
          <a:prstGeom prst="rect">
            <a:avLst/>
          </a:prstGeom>
          <a:noFill/>
        </p:spPr>
        <p:txBody>
          <a:bodyPr wrap="none" rtlCol="0">
            <a:spAutoFit/>
          </a:bodyPr>
          <a:lstStyle/>
          <a:p>
            <a:r>
              <a:rPr lang="en-US" sz="3600" b="1" dirty="0" smtClean="0">
                <a:latin typeface="Tempus Sans ITC" pitchFamily="82" charset="0"/>
              </a:rPr>
              <a:t>The Wooly </a:t>
            </a:r>
            <a:r>
              <a:rPr lang="en-US" sz="3600" b="1" dirty="0" err="1" smtClean="0">
                <a:latin typeface="Tempus Sans ITC" pitchFamily="82" charset="0"/>
              </a:rPr>
              <a:t>Manmonth</a:t>
            </a:r>
            <a:endParaRPr lang="en-US" sz="3600" b="1" dirty="0" smtClean="0">
              <a:latin typeface="Tempus Sans ITC" pitchFamily="82" charset="0"/>
            </a:endParaRPr>
          </a:p>
        </p:txBody>
      </p:sp>
      <p:sp>
        <p:nvSpPr>
          <p:cNvPr id="12" name="TextBox 11"/>
          <p:cNvSpPr txBox="1"/>
          <p:nvPr/>
        </p:nvSpPr>
        <p:spPr>
          <a:xfrm>
            <a:off x="4989529" y="844927"/>
            <a:ext cx="4077976" cy="4031873"/>
          </a:xfrm>
          <a:prstGeom prst="rect">
            <a:avLst/>
          </a:prstGeom>
          <a:noFill/>
        </p:spPr>
        <p:txBody>
          <a:bodyPr wrap="none" rtlCol="0">
            <a:spAutoFit/>
          </a:bodyPr>
          <a:lstStyle/>
          <a:p>
            <a:pPr>
              <a:buFontTx/>
              <a:buChar char="-"/>
            </a:pPr>
            <a:r>
              <a:rPr lang="en-US" sz="3200" dirty="0" smtClean="0"/>
              <a:t> 14 feet tall,  8 tons </a:t>
            </a:r>
          </a:p>
          <a:p>
            <a:r>
              <a:rPr lang="en-US" sz="3200" dirty="0" smtClean="0"/>
              <a:t>- 700 lbs of grasses/day</a:t>
            </a:r>
          </a:p>
          <a:p>
            <a:r>
              <a:rPr lang="en-US" sz="3200" dirty="0" smtClean="0"/>
              <a:t>- adapted to extreme </a:t>
            </a:r>
          </a:p>
          <a:p>
            <a:r>
              <a:rPr lang="en-US" sz="3200" dirty="0" smtClean="0"/>
              <a:t>  cold temperature</a:t>
            </a:r>
          </a:p>
          <a:p>
            <a:r>
              <a:rPr lang="en-US" sz="3200" dirty="0" smtClean="0"/>
              <a:t>- 11,000 YBP: extinct </a:t>
            </a:r>
          </a:p>
          <a:p>
            <a:r>
              <a:rPr lang="en-US" sz="3200" dirty="0" smtClean="0"/>
              <a:t>  in eastern </a:t>
            </a:r>
            <a:r>
              <a:rPr lang="en-US" sz="3200" dirty="0" err="1" smtClean="0"/>
              <a:t>Beringia</a:t>
            </a:r>
            <a:endParaRPr lang="en-US" sz="3200" dirty="0" smtClean="0"/>
          </a:p>
          <a:p>
            <a:r>
              <a:rPr lang="en-US" sz="3200" dirty="0" smtClean="0"/>
              <a:t>- 3,700 YBP: extinct </a:t>
            </a:r>
          </a:p>
          <a:p>
            <a:r>
              <a:rPr lang="en-US" sz="3200" dirty="0" smtClean="0"/>
              <a:t>   in northern Siberia </a:t>
            </a:r>
          </a:p>
        </p:txBody>
      </p:sp>
      <p:sp>
        <p:nvSpPr>
          <p:cNvPr id="13" name="TextBox 12"/>
          <p:cNvSpPr txBox="1"/>
          <p:nvPr/>
        </p:nvSpPr>
        <p:spPr>
          <a:xfrm>
            <a:off x="0" y="-30777"/>
            <a:ext cx="9144000" cy="769441"/>
          </a:xfrm>
          <a:prstGeom prst="rect">
            <a:avLst/>
          </a:prstGeom>
          <a:noFill/>
        </p:spPr>
        <p:txBody>
          <a:bodyPr wrap="square" rtlCol="0" anchor="ctr" anchorCtr="0">
            <a:spAutoFit/>
          </a:bodyPr>
          <a:lstStyle/>
          <a:p>
            <a:pPr marL="0" algn="ctr"/>
            <a:r>
              <a:rPr lang="en-US" sz="4400" b="1" dirty="0" err="1" smtClean="0"/>
              <a:t>Beringia</a:t>
            </a:r>
            <a:r>
              <a:rPr lang="en-US" sz="4400" b="1" dirty="0" smtClean="0"/>
              <a:t> Interpretive Center</a:t>
            </a:r>
          </a:p>
        </p:txBody>
      </p:sp>
      <p:pic>
        <p:nvPicPr>
          <p:cNvPr id="14" name="Picture 2"/>
          <p:cNvPicPr>
            <a:picLocks noChangeAspect="1" noChangeArrowheads="1"/>
          </p:cNvPicPr>
          <p:nvPr/>
        </p:nvPicPr>
        <p:blipFill>
          <a:blip r:embed="rId2" cstate="print"/>
          <a:srcRect r="10700"/>
          <a:stretch>
            <a:fillRect/>
          </a:stretch>
        </p:blipFill>
        <p:spPr bwMode="auto">
          <a:xfrm>
            <a:off x="-1" y="1371600"/>
            <a:ext cx="5035464" cy="5486400"/>
          </a:xfrm>
          <a:prstGeom prst="rect">
            <a:avLst/>
          </a:prstGeom>
          <a:noFill/>
          <a:ln w="9525">
            <a:noFill/>
            <a:miter lim="800000"/>
            <a:headEnd/>
            <a:tailEnd/>
          </a:ln>
          <a:effectLst/>
        </p:spPr>
      </p:pic>
      <p:pic>
        <p:nvPicPr>
          <p:cNvPr id="10" name="Picture 5"/>
          <p:cNvPicPr>
            <a:picLocks noChangeAspect="1" noChangeArrowheads="1"/>
          </p:cNvPicPr>
          <p:nvPr/>
        </p:nvPicPr>
        <p:blipFill>
          <a:blip r:embed="rId3" cstate="print"/>
          <a:srcRect b="3764"/>
          <a:stretch>
            <a:fillRect/>
          </a:stretch>
        </p:blipFill>
        <p:spPr bwMode="auto">
          <a:xfrm>
            <a:off x="76200" y="1295400"/>
            <a:ext cx="4876800" cy="705820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1000"/>
                                        <p:tgtEl>
                                          <p:spTgt spid="1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Effect transition="in" filter="fade">
                                      <p:cBhvr>
                                        <p:cTn id="25" dur="1000"/>
                                        <p:tgtEl>
                                          <p:spTgt spid="12">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5" end="5"/>
                                            </p:txEl>
                                          </p:spTgt>
                                        </p:tgtEl>
                                        <p:attrNameLst>
                                          <p:attrName>style.visibility</p:attrName>
                                        </p:attrNameLst>
                                      </p:cBhvr>
                                      <p:to>
                                        <p:strVal val="visible"/>
                                      </p:to>
                                    </p:set>
                                    <p:animEffect transition="in" filter="fade">
                                      <p:cBhvr>
                                        <p:cTn id="28" dur="1000"/>
                                        <p:tgtEl>
                                          <p:spTgt spid="12">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par>
                                <p:cTn id="32" presetID="10" presetClass="exit" presetSubtype="0" fill="hold" nodeType="withEffect">
                                  <p:stCondLst>
                                    <p:cond delay="500"/>
                                  </p:stCondLst>
                                  <p:childTnLst>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6" end="6"/>
                                            </p:txEl>
                                          </p:spTgt>
                                        </p:tgtEl>
                                        <p:attrNameLst>
                                          <p:attrName>style.visibility</p:attrName>
                                        </p:attrNameLst>
                                      </p:cBhvr>
                                      <p:to>
                                        <p:strVal val="visible"/>
                                      </p:to>
                                    </p:set>
                                    <p:animEffect transition="in" filter="fade">
                                      <p:cBhvr>
                                        <p:cTn id="39" dur="1000"/>
                                        <p:tgtEl>
                                          <p:spTgt spid="12">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10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956298"/>
          </a:xfrm>
          <a:prstGeom prst="rect">
            <a:avLst/>
          </a:prstGeom>
        </p:spPr>
        <p:txBody>
          <a:bodyPr wrap="square">
            <a:spAutoFit/>
          </a:bodyPr>
          <a:lstStyle/>
          <a:p>
            <a:r>
              <a:rPr lang="en-US" dirty="0" smtClean="0">
                <a:hlinkClick r:id="rId2"/>
              </a:rPr>
              <a:t>https://en.wikipedia.org/wiki/Timeline_of_glaciation</a:t>
            </a:r>
            <a:endParaRPr lang="en-US" dirty="0" smtClean="0"/>
          </a:p>
          <a:p>
            <a:endParaRPr lang="en-US" dirty="0" smtClean="0"/>
          </a:p>
          <a:p>
            <a:r>
              <a:rPr lang="en-US" dirty="0" smtClean="0"/>
              <a:t>There have been five known </a:t>
            </a:r>
            <a:r>
              <a:rPr lang="en-US" dirty="0" smtClean="0">
                <a:hlinkClick r:id="rId3" tooltip="Ice age"/>
              </a:rPr>
              <a:t>ice ages</a:t>
            </a:r>
            <a:r>
              <a:rPr lang="en-US" dirty="0" smtClean="0"/>
              <a:t> in the Earth's history, with the Earth experiencing the </a:t>
            </a:r>
            <a:r>
              <a:rPr lang="en-US" dirty="0" smtClean="0">
                <a:hlinkClick r:id="rId4" tooltip="Quaternary glaciation"/>
              </a:rPr>
              <a:t>Quaternary Ice Age</a:t>
            </a:r>
            <a:r>
              <a:rPr lang="en-US" dirty="0" smtClean="0"/>
              <a:t> during the present time. Within ice ages, there exist periods of more severe glacial conditions and more temperate referred to as </a:t>
            </a:r>
            <a:r>
              <a:rPr lang="en-US" dirty="0" smtClean="0">
                <a:hlinkClick r:id="rId5" tooltip="Glacial period"/>
              </a:rPr>
              <a:t>glacial periods</a:t>
            </a:r>
            <a:r>
              <a:rPr lang="en-US" dirty="0" smtClean="0"/>
              <a:t> and </a:t>
            </a:r>
            <a:r>
              <a:rPr lang="en-US" dirty="0" smtClean="0">
                <a:hlinkClick r:id="rId6" tooltip="Interglacial"/>
              </a:rPr>
              <a:t>interglacial periods</a:t>
            </a:r>
            <a:r>
              <a:rPr lang="en-US" dirty="0" smtClean="0"/>
              <a:t>, respectively. The Earth is currently in such an interglacial period of the Quaternary Ice Age, with the </a:t>
            </a:r>
            <a:r>
              <a:rPr lang="en-US" dirty="0" smtClean="0">
                <a:hlinkClick r:id="rId7" tooltip="Last glacial period"/>
              </a:rPr>
              <a:t>last glacial period</a:t>
            </a:r>
            <a:r>
              <a:rPr lang="en-US" dirty="0" smtClean="0"/>
              <a:t> of the Quaternary having ended approximately 11,700 years ago with the start of the </a:t>
            </a:r>
            <a:r>
              <a:rPr lang="en-US" dirty="0" smtClean="0">
                <a:hlinkClick r:id="rId8" tooltip="Holocene"/>
              </a:rPr>
              <a:t>Holocene</a:t>
            </a:r>
            <a:r>
              <a:rPr lang="en-US" dirty="0" smtClean="0"/>
              <a:t> epoch.</a:t>
            </a:r>
            <a:r>
              <a:rPr lang="en-US" baseline="30000" dirty="0" smtClean="0">
                <a:hlinkClick r:id="rId2"/>
              </a:rPr>
              <a:t>[1]</a:t>
            </a:r>
            <a:r>
              <a:rPr lang="en-US" dirty="0" smtClean="0"/>
              <a:t> Based on </a:t>
            </a:r>
            <a:r>
              <a:rPr lang="en-US" dirty="0" smtClean="0">
                <a:hlinkClick r:id="rId9" tooltip="Proxy (climate)"/>
              </a:rPr>
              <a:t>climate proxies</a:t>
            </a:r>
            <a:r>
              <a:rPr lang="en-US" dirty="0" smtClean="0"/>
              <a:t>, </a:t>
            </a:r>
            <a:r>
              <a:rPr lang="en-US" dirty="0" err="1" smtClean="0">
                <a:hlinkClick r:id="rId10" tooltip="Paleoclimatology"/>
              </a:rPr>
              <a:t>paleoclimatologists</a:t>
            </a:r>
            <a:r>
              <a:rPr lang="en-US" dirty="0" smtClean="0"/>
              <a:t> study the different </a:t>
            </a:r>
            <a:r>
              <a:rPr lang="en-US" dirty="0" smtClean="0">
                <a:hlinkClick r:id="rId11" tooltip="Climate state"/>
              </a:rPr>
              <a:t>climate states</a:t>
            </a:r>
            <a:r>
              <a:rPr lang="en-US" dirty="0" smtClean="0"/>
              <a:t> originating from </a:t>
            </a:r>
            <a:r>
              <a:rPr lang="en-US" dirty="0" err="1" smtClean="0"/>
              <a:t>glaciation</a:t>
            </a:r>
            <a:r>
              <a:rPr lang="en-US" dirty="0" smtClean="0"/>
              <a:t>.</a:t>
            </a:r>
          </a:p>
          <a:p>
            <a:r>
              <a:rPr lang="en-US" dirty="0" smtClean="0"/>
              <a:t>The second ice age, and possibly most severe, is estimated to have occurred from 850 to 635 </a:t>
            </a:r>
            <a:r>
              <a:rPr lang="en-US" dirty="0" smtClean="0">
                <a:hlinkClick r:id="rId12" tooltip="Year"/>
              </a:rPr>
              <a:t>Ma</a:t>
            </a:r>
            <a:r>
              <a:rPr lang="en-US" dirty="0" smtClean="0"/>
              <a:t> (million years) ago, in </a:t>
            </a:r>
            <a:r>
              <a:rPr lang="en-US" dirty="0" err="1" smtClean="0"/>
              <a:t>the</a:t>
            </a:r>
            <a:r>
              <a:rPr lang="en-US" dirty="0" err="1" smtClean="0">
                <a:hlinkClick r:id="rId13" tooltip="Neoproterozoic"/>
              </a:rPr>
              <a:t>Neoproterozoic</a:t>
            </a:r>
            <a:r>
              <a:rPr lang="en-US" dirty="0" smtClean="0"/>
              <a:t> Era and it has been suggested that it produced a second</a:t>
            </a:r>
            <a:r>
              <a:rPr lang="en-US" baseline="30000" dirty="0" smtClean="0">
                <a:hlinkClick r:id="rId2"/>
              </a:rPr>
              <a:t>[2]</a:t>
            </a:r>
            <a:r>
              <a:rPr lang="en-US" dirty="0" smtClean="0"/>
              <a:t> "</a:t>
            </a:r>
            <a:r>
              <a:rPr lang="en-US" dirty="0" smtClean="0">
                <a:hlinkClick r:id="rId14" tooltip="Snowball Earth"/>
              </a:rPr>
              <a:t>Snowball Earth</a:t>
            </a:r>
            <a:r>
              <a:rPr lang="en-US" dirty="0" smtClean="0"/>
              <a:t>" in which the earth iced over completely. It has been suggested also that the end of this second cold period</a:t>
            </a:r>
            <a:r>
              <a:rPr lang="en-US" baseline="30000" dirty="0" smtClean="0">
                <a:hlinkClick r:id="rId2"/>
              </a:rPr>
              <a:t>[2]</a:t>
            </a:r>
            <a:r>
              <a:rPr lang="en-US" dirty="0" smtClean="0"/>
              <a:t> was responsible for the subsequent </a:t>
            </a:r>
            <a:r>
              <a:rPr lang="en-US" dirty="0" smtClean="0">
                <a:hlinkClick r:id="rId15" tooltip="Cambrian Explosion"/>
              </a:rPr>
              <a:t>Cambrian Explosion</a:t>
            </a:r>
            <a:r>
              <a:rPr lang="en-US" dirty="0" smtClean="0"/>
              <a:t>, a time of rapid diversification of </a:t>
            </a:r>
            <a:r>
              <a:rPr lang="en-US" dirty="0" err="1" smtClean="0"/>
              <a:t>multicelled</a:t>
            </a:r>
            <a:r>
              <a:rPr lang="en-US" dirty="0" smtClean="0"/>
              <a:t> life during the </a:t>
            </a:r>
            <a:r>
              <a:rPr lang="en-US" dirty="0" smtClean="0">
                <a:hlinkClick r:id="rId16" tooltip="Cambrian"/>
              </a:rPr>
              <a:t>Cambrian</a:t>
            </a:r>
            <a:r>
              <a:rPr lang="en-US" dirty="0" smtClean="0"/>
              <a:t> Period. However, this hypothesis is still controversial,</a:t>
            </a:r>
            <a:r>
              <a:rPr lang="en-US" baseline="30000" dirty="0" smtClean="0">
                <a:hlinkClick r:id="rId2"/>
              </a:rPr>
              <a:t>[3][4]</a:t>
            </a:r>
            <a:r>
              <a:rPr lang="en-US" dirty="0" smtClean="0"/>
              <a:t> though is growing in popularity among researchers as evidence in its favor has mounted.</a:t>
            </a:r>
            <a:r>
              <a:rPr lang="en-US" baseline="30000" dirty="0" smtClean="0"/>
              <a:t>[</a:t>
            </a:r>
            <a:r>
              <a:rPr lang="en-US" i="1" baseline="30000" dirty="0" smtClean="0">
                <a:hlinkClick r:id="rId17" tooltip="Wikipedia:Manual of Style/Words to watch"/>
              </a:rPr>
              <a:t>who?</a:t>
            </a:r>
            <a:r>
              <a:rPr lang="en-US" baseline="30000" dirty="0" smtClean="0"/>
              <a:t>]</a:t>
            </a:r>
            <a:endParaRPr lang="en-US" dirty="0" smtClean="0"/>
          </a:p>
          <a:p>
            <a:r>
              <a:rPr lang="en-US" dirty="0" smtClean="0"/>
              <a:t>. . . . .  A minor series of </a:t>
            </a:r>
            <a:r>
              <a:rPr lang="en-US" dirty="0" smtClean="0">
                <a:hlinkClick r:id="rId18" tooltip="wiktionary:glaciation"/>
              </a:rPr>
              <a:t>glaciations</a:t>
            </a:r>
            <a:r>
              <a:rPr lang="en-US" dirty="0" smtClean="0"/>
              <a:t> occurred from 460 Ma to 430 Ma. There were extensive glaciations from 350 to 250 Ma. The current </a:t>
            </a:r>
            <a:r>
              <a:rPr lang="en-US" dirty="0" smtClean="0">
                <a:hlinkClick r:id="rId3" tooltip="Ice age"/>
              </a:rPr>
              <a:t>ice age</a:t>
            </a:r>
            <a:r>
              <a:rPr lang="en-US" dirty="0" smtClean="0"/>
              <a:t>, called the </a:t>
            </a:r>
            <a:r>
              <a:rPr lang="en-US" dirty="0" smtClean="0">
                <a:hlinkClick r:id="rId4" tooltip="Quaternary glaciation"/>
              </a:rPr>
              <a:t>Quaternary </a:t>
            </a:r>
            <a:r>
              <a:rPr lang="en-US" dirty="0" err="1" smtClean="0">
                <a:hlinkClick r:id="rId4" tooltip="Quaternary glaciation"/>
              </a:rPr>
              <a:t>glaciation</a:t>
            </a:r>
            <a:r>
              <a:rPr lang="en-US" dirty="0" smtClean="0"/>
              <a:t>, has seen more or less extensive </a:t>
            </a:r>
            <a:r>
              <a:rPr lang="en-US" dirty="0" err="1" smtClean="0"/>
              <a:t>glaciation</a:t>
            </a:r>
            <a:r>
              <a:rPr lang="en-US" dirty="0" smtClean="0"/>
              <a:t> on 40,000 and later, 100,000 year cycles.</a:t>
            </a:r>
          </a:p>
          <a:p>
            <a:r>
              <a:rPr lang="en-US" dirty="0" smtClean="0"/>
              <a:t>The marine record preserves all the past glaciations; the land-based evidence is less complete because successive glaciations may wipe out evidence of their predecessors. </a:t>
            </a:r>
            <a:r>
              <a:rPr lang="en-US" dirty="0" smtClean="0">
                <a:hlinkClick r:id="rId19" tooltip="Ice cores"/>
              </a:rPr>
              <a:t>Ice cores</a:t>
            </a:r>
            <a:r>
              <a:rPr lang="en-US" dirty="0" smtClean="0"/>
              <a:t> from continental ice accumulations also provide a complete record, but do not go as far back in time as marine data. </a:t>
            </a:r>
            <a:r>
              <a:rPr lang="en-US" dirty="0" smtClean="0">
                <a:hlinkClick r:id="rId20" tooltip="Pollen"/>
              </a:rPr>
              <a:t>Pollen</a:t>
            </a:r>
            <a:r>
              <a:rPr lang="en-US" dirty="0" smtClean="0"/>
              <a:t> data from lakes and bogs as well as </a:t>
            </a:r>
            <a:r>
              <a:rPr lang="en-US" dirty="0" smtClean="0">
                <a:hlinkClick r:id="rId21" tooltip="Loess"/>
              </a:rPr>
              <a:t>loess</a:t>
            </a:r>
            <a:r>
              <a:rPr lang="en-US" dirty="0" smtClean="0"/>
              <a:t> profiles provided important land-based correlation data.</a:t>
            </a:r>
          </a:p>
          <a:p>
            <a:r>
              <a:rPr lang="en-US" dirty="0" smtClean="0"/>
              <a:t>. . . . Ice cores are used to obtain a high resolution record of recent </a:t>
            </a:r>
            <a:r>
              <a:rPr lang="en-US" dirty="0" err="1" smtClean="0"/>
              <a:t>glaciation</a:t>
            </a:r>
            <a:r>
              <a:rPr lang="en-US" dirty="0" smtClean="0"/>
              <a:t>. It confirms the chronology of the marine isotopic stages. Ice core data shows that the last 400,000 years have consisted of short </a:t>
            </a:r>
            <a:r>
              <a:rPr lang="en-US" dirty="0" err="1" smtClean="0"/>
              <a:t>interglacials</a:t>
            </a:r>
            <a:r>
              <a:rPr lang="en-US" dirty="0" smtClean="0"/>
              <a:t> (10,000 to 30,000 years) about as warm as the present alternated with much longer (70,000 to 90,000 years) </a:t>
            </a:r>
            <a:r>
              <a:rPr lang="en-US" dirty="0" err="1" smtClean="0"/>
              <a:t>glacials</a:t>
            </a:r>
            <a:r>
              <a:rPr lang="en-US" dirty="0" smtClean="0"/>
              <a:t> substantially colder than present. The new </a:t>
            </a:r>
            <a:r>
              <a:rPr lang="en-US" dirty="0" smtClean="0">
                <a:hlinkClick r:id="rId22" tooltip="EPICA"/>
              </a:rPr>
              <a:t>EPICA</a:t>
            </a:r>
            <a:r>
              <a:rPr lang="en-US" dirty="0" smtClean="0"/>
              <a:t> Antarctic ice core has revealed that between 400,000 and 780,000 years ago, </a:t>
            </a:r>
            <a:r>
              <a:rPr lang="en-US" dirty="0" err="1" smtClean="0"/>
              <a:t>interglacials</a:t>
            </a:r>
            <a:r>
              <a:rPr lang="en-US" dirty="0" smtClean="0"/>
              <a:t> occupied a considerably larger proportion of each glacial/interglacial cycle, but were not as warm as subsequent </a:t>
            </a:r>
            <a:r>
              <a:rPr lang="en-US" dirty="0" err="1" smtClean="0"/>
              <a:t>interglacials</a:t>
            </a:r>
            <a:r>
              <a:rPr lang="en-US" dirty="0" smtClean="0"/>
              <a:t>.</a:t>
            </a:r>
            <a:endParaRPr lang="en-US" dirty="0"/>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62000"/>
            <a:ext cx="9067505" cy="7591605"/>
            <a:chOff x="0" y="762000"/>
            <a:chExt cx="9067505" cy="7591605"/>
          </a:xfrm>
        </p:grpSpPr>
        <p:sp>
          <p:nvSpPr>
            <p:cNvPr id="9" name="TextBox 8"/>
            <p:cNvSpPr txBox="1"/>
            <p:nvPr/>
          </p:nvSpPr>
          <p:spPr>
            <a:xfrm>
              <a:off x="0" y="762000"/>
              <a:ext cx="4711546" cy="646331"/>
            </a:xfrm>
            <a:prstGeom prst="rect">
              <a:avLst/>
            </a:prstGeom>
            <a:noFill/>
          </p:spPr>
          <p:txBody>
            <a:bodyPr wrap="none" rtlCol="0">
              <a:spAutoFit/>
            </a:bodyPr>
            <a:lstStyle/>
            <a:p>
              <a:r>
                <a:rPr lang="en-US" sz="3600" b="1" dirty="0" smtClean="0">
                  <a:latin typeface="Tempus Sans ITC" pitchFamily="82" charset="0"/>
                </a:rPr>
                <a:t>The Wooly </a:t>
              </a:r>
              <a:r>
                <a:rPr lang="en-US" sz="3600" b="1" dirty="0" err="1" smtClean="0">
                  <a:latin typeface="Tempus Sans ITC" pitchFamily="82" charset="0"/>
                </a:rPr>
                <a:t>Manmonth</a:t>
              </a:r>
              <a:endParaRPr lang="en-US" sz="3600" b="1" dirty="0" smtClean="0">
                <a:latin typeface="Tempus Sans ITC" pitchFamily="82" charset="0"/>
              </a:endParaRPr>
            </a:p>
          </p:txBody>
        </p:sp>
        <p:sp>
          <p:nvSpPr>
            <p:cNvPr id="10" name="TextBox 9"/>
            <p:cNvSpPr txBox="1"/>
            <p:nvPr/>
          </p:nvSpPr>
          <p:spPr>
            <a:xfrm>
              <a:off x="4989529" y="844927"/>
              <a:ext cx="4077976" cy="4031873"/>
            </a:xfrm>
            <a:prstGeom prst="rect">
              <a:avLst/>
            </a:prstGeom>
            <a:noFill/>
          </p:spPr>
          <p:txBody>
            <a:bodyPr wrap="none" rtlCol="0">
              <a:spAutoFit/>
            </a:bodyPr>
            <a:lstStyle/>
            <a:p>
              <a:pPr>
                <a:buFontTx/>
                <a:buChar char="-"/>
              </a:pPr>
              <a:r>
                <a:rPr lang="en-US" sz="3200" dirty="0" smtClean="0"/>
                <a:t> 14 feet tall,  8 tons </a:t>
              </a:r>
            </a:p>
            <a:p>
              <a:r>
                <a:rPr lang="en-US" sz="3200" dirty="0" smtClean="0"/>
                <a:t>- 700 lbs of grasses/day</a:t>
              </a:r>
            </a:p>
            <a:p>
              <a:r>
                <a:rPr lang="en-US" sz="3200" dirty="0" smtClean="0"/>
                <a:t>- adapted to extreme </a:t>
              </a:r>
            </a:p>
            <a:p>
              <a:r>
                <a:rPr lang="en-US" sz="3200" dirty="0" smtClean="0"/>
                <a:t>  cold temperature</a:t>
              </a:r>
            </a:p>
            <a:p>
              <a:r>
                <a:rPr lang="en-US" sz="3200" dirty="0" smtClean="0"/>
                <a:t>- 11,000 YBP: extinct </a:t>
              </a:r>
            </a:p>
            <a:p>
              <a:r>
                <a:rPr lang="en-US" sz="3200" dirty="0" smtClean="0"/>
                <a:t>  in eastern </a:t>
              </a:r>
              <a:r>
                <a:rPr lang="en-US" sz="3200" dirty="0" err="1" smtClean="0"/>
                <a:t>Beringia</a:t>
              </a:r>
              <a:endParaRPr lang="en-US" sz="3200" dirty="0" smtClean="0"/>
            </a:p>
            <a:p>
              <a:r>
                <a:rPr lang="en-US" sz="3200" dirty="0" smtClean="0"/>
                <a:t>- 3,700 YBP: extinct </a:t>
              </a:r>
            </a:p>
            <a:p>
              <a:r>
                <a:rPr lang="en-US" sz="3200" dirty="0" smtClean="0"/>
                <a:t>   in northern Siberia </a:t>
              </a:r>
            </a:p>
          </p:txBody>
        </p:sp>
        <p:pic>
          <p:nvPicPr>
            <p:cNvPr id="11" name="Picture 5"/>
            <p:cNvPicPr>
              <a:picLocks noChangeAspect="1" noChangeArrowheads="1"/>
            </p:cNvPicPr>
            <p:nvPr/>
          </p:nvPicPr>
          <p:blipFill>
            <a:blip r:embed="rId2" cstate="print"/>
            <a:srcRect b="3764"/>
            <a:stretch>
              <a:fillRect/>
            </a:stretch>
          </p:blipFill>
          <p:spPr bwMode="auto">
            <a:xfrm>
              <a:off x="76200" y="1295400"/>
              <a:ext cx="4876800" cy="7058205"/>
            </a:xfrm>
            <a:prstGeom prst="rect">
              <a:avLst/>
            </a:prstGeom>
            <a:noFill/>
            <a:ln w="9525">
              <a:noFill/>
              <a:miter lim="800000"/>
              <a:headEnd/>
              <a:tailEnd/>
            </a:ln>
            <a:effectLst/>
          </p:spPr>
        </p:pic>
      </p:grpSp>
      <p:pic>
        <p:nvPicPr>
          <p:cNvPr id="6" name="Picture 2"/>
          <p:cNvPicPr>
            <a:picLocks noChangeAspect="1" noChangeArrowheads="1"/>
          </p:cNvPicPr>
          <p:nvPr/>
        </p:nvPicPr>
        <p:blipFill>
          <a:blip r:embed="rId3" cstate="print"/>
          <a:srcRect/>
          <a:stretch>
            <a:fillRect/>
          </a:stretch>
        </p:blipFill>
        <p:spPr bwMode="auto">
          <a:xfrm flipH="1">
            <a:off x="-1" y="1981200"/>
            <a:ext cx="9117252" cy="4876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4413873" y="762000"/>
            <a:ext cx="4730128" cy="6096000"/>
          </a:xfrm>
          <a:prstGeom prst="rect">
            <a:avLst/>
          </a:prstGeom>
          <a:noFill/>
          <a:ln w="9525">
            <a:noFill/>
            <a:miter lim="800000"/>
            <a:headEnd/>
            <a:tailEnd/>
          </a:ln>
          <a:effectLst/>
        </p:spPr>
      </p:pic>
      <p:sp useBgFill="1">
        <p:nvSpPr>
          <p:cNvPr id="4" name="TextBox 3"/>
          <p:cNvSpPr txBox="1"/>
          <p:nvPr/>
        </p:nvSpPr>
        <p:spPr>
          <a:xfrm>
            <a:off x="0" y="838200"/>
            <a:ext cx="4419600" cy="646331"/>
          </a:xfrm>
          <a:prstGeom prst="rect">
            <a:avLst/>
          </a:prstGeom>
        </p:spPr>
        <p:txBody>
          <a:bodyPr wrap="square" rtlCol="0">
            <a:spAutoFit/>
          </a:bodyPr>
          <a:lstStyle/>
          <a:p>
            <a:pPr algn="ctr"/>
            <a:r>
              <a:rPr lang="en-US" sz="3600" b="1" dirty="0" smtClean="0">
                <a:latin typeface="Tempus Sans ITC" pitchFamily="82" charset="0"/>
              </a:rPr>
              <a:t>Giant Beavers </a:t>
            </a:r>
          </a:p>
        </p:txBody>
      </p:sp>
      <p:sp>
        <p:nvSpPr>
          <p:cNvPr id="8" name="TextBox 7"/>
          <p:cNvSpPr txBox="1"/>
          <p:nvPr/>
        </p:nvSpPr>
        <p:spPr>
          <a:xfrm>
            <a:off x="0" y="-41820"/>
            <a:ext cx="9144000" cy="769441"/>
          </a:xfrm>
          <a:prstGeom prst="rect">
            <a:avLst/>
          </a:prstGeom>
          <a:noFill/>
        </p:spPr>
        <p:txBody>
          <a:bodyPr wrap="square" rtlCol="0" anchor="ctr" anchorCtr="0">
            <a:spAutoFit/>
          </a:bodyPr>
          <a:lstStyle/>
          <a:p>
            <a:pPr marL="0" algn="ctr"/>
            <a:r>
              <a:rPr lang="en-US" sz="4400" b="1" dirty="0" err="1" smtClean="0"/>
              <a:t>Beringia</a:t>
            </a:r>
            <a:r>
              <a:rPr lang="en-US" sz="4400" b="1" dirty="0" smtClean="0"/>
              <a:t> Interpretive Center</a:t>
            </a:r>
          </a:p>
        </p:txBody>
      </p:sp>
      <p:sp useBgFill="1">
        <p:nvSpPr>
          <p:cNvPr id="5" name="TextBox 4"/>
          <p:cNvSpPr txBox="1"/>
          <p:nvPr/>
        </p:nvSpPr>
        <p:spPr>
          <a:xfrm>
            <a:off x="252923" y="1524000"/>
            <a:ext cx="3709477" cy="2062103"/>
          </a:xfrm>
          <a:prstGeom prst="rect">
            <a:avLst/>
          </a:prstGeom>
        </p:spPr>
        <p:txBody>
          <a:bodyPr wrap="none" rtlCol="0">
            <a:spAutoFit/>
          </a:bodyPr>
          <a:lstStyle/>
          <a:p>
            <a:r>
              <a:rPr lang="en-US" sz="3200" dirty="0" smtClean="0"/>
              <a:t>- 8 feet long</a:t>
            </a:r>
          </a:p>
          <a:p>
            <a:pPr>
              <a:buFontTx/>
              <a:buChar char="-"/>
            </a:pPr>
            <a:r>
              <a:rPr lang="en-US" sz="3200" dirty="0" smtClean="0"/>
              <a:t> 480 lbs</a:t>
            </a:r>
          </a:p>
          <a:p>
            <a:pPr>
              <a:buFontTx/>
              <a:buChar char="-"/>
            </a:pPr>
            <a:r>
              <a:rPr lang="en-US" sz="3200" dirty="0" smtClean="0"/>
              <a:t> shoebox size teeth</a:t>
            </a:r>
          </a:p>
          <a:p>
            <a:r>
              <a:rPr lang="en-US" sz="3200" dirty="0" smtClean="0"/>
              <a:t>- extinct: 10,000 YBP</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xit" presetSubtype="0" fill="hold" nodeType="withEffect">
                                  <p:stCondLst>
                                    <p:cond delay="50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iterate type="lt">
                                    <p:tmPct val="5000"/>
                                  </p:iterate>
                                  <p:childTnLst>
                                    <p:anim calcmode="lin" valueType="num">
                                      <p:cBhvr>
                                        <p:cTn id="18" dur="1000"/>
                                        <p:tgtEl>
                                          <p:spTgt spid="6"/>
                                        </p:tgtEl>
                                        <p:attrNameLst>
                                          <p:attrName>ppt_w</p:attrName>
                                        </p:attrNameLst>
                                      </p:cBhvr>
                                      <p:tavLst>
                                        <p:tav tm="0">
                                          <p:val>
                                            <p:strVal val="ppt_w"/>
                                          </p:val>
                                        </p:tav>
                                        <p:tav tm="100000">
                                          <p:val>
                                            <p:fltVal val="0"/>
                                          </p:val>
                                        </p:tav>
                                      </p:tavLst>
                                    </p:anim>
                                    <p:anim calcmode="lin" valueType="num">
                                      <p:cBhvr>
                                        <p:cTn id="19" dur="1000"/>
                                        <p:tgtEl>
                                          <p:spTgt spid="6"/>
                                        </p:tgtEl>
                                        <p:attrNameLst>
                                          <p:attrName>ppt_h</p:attrName>
                                        </p:attrNameLst>
                                      </p:cBhvr>
                                      <p:tavLst>
                                        <p:tav tm="0">
                                          <p:val>
                                            <p:strVal val="ppt_h"/>
                                          </p:val>
                                        </p:tav>
                                        <p:tav tm="100000">
                                          <p:val>
                                            <p:fltVal val="0"/>
                                          </p:val>
                                        </p:tav>
                                      </p:tavLst>
                                    </p:anim>
                                    <p:anim calcmode="lin" valueType="num">
                                      <p:cBhvr>
                                        <p:cTn id="20" dur="1000"/>
                                        <p:tgtEl>
                                          <p:spTgt spid="6"/>
                                        </p:tgtEl>
                                        <p:attrNameLst>
                                          <p:attrName>style.rotation</p:attrName>
                                        </p:attrNameLst>
                                      </p:cBhvr>
                                      <p:tavLst>
                                        <p:tav tm="0">
                                          <p:val>
                                            <p:fltVal val="0"/>
                                          </p:val>
                                        </p:tav>
                                        <p:tav tm="100000">
                                          <p:val>
                                            <p:fltVal val="90"/>
                                          </p:val>
                                        </p:tav>
                                      </p:tavLst>
                                    </p:anim>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3075"/>
                                        </p:tgtEl>
                                        <p:attrNameLst>
                                          <p:attrName>style.visibility</p:attrName>
                                        </p:attrNameLst>
                                      </p:cBhvr>
                                      <p:to>
                                        <p:strVal val="visible"/>
                                      </p:to>
                                    </p:set>
                                    <p:animEffect transition="in" filter="fade">
                                      <p:cBhvr>
                                        <p:cTn id="25" dur="1000"/>
                                        <p:tgtEl>
                                          <p:spTgt spid="3075"/>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5">
                                            <p:bg/>
                                          </p:spTgt>
                                        </p:tgtEl>
                                        <p:attrNameLst>
                                          <p:attrName>style.visibility</p:attrName>
                                        </p:attrNameLst>
                                      </p:cBhvr>
                                      <p:to>
                                        <p:strVal val="visible"/>
                                      </p:to>
                                    </p:set>
                                    <p:animEffect transition="in" filter="fade">
                                      <p:cBhvr>
                                        <p:cTn id="29" dur="1000"/>
                                        <p:tgtEl>
                                          <p:spTgt spid="5">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10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10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10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fade">
                                      <p:cBhvr>
                                        <p:cTn id="47"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allAtOnce"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62000"/>
            <a:ext cx="9144001" cy="6096000"/>
            <a:chOff x="0" y="762000"/>
            <a:chExt cx="9144001" cy="6096000"/>
          </a:xfrm>
        </p:grpSpPr>
        <p:pic>
          <p:nvPicPr>
            <p:cNvPr id="11" name="Picture 3"/>
            <p:cNvPicPr>
              <a:picLocks noChangeAspect="1" noChangeArrowheads="1"/>
            </p:cNvPicPr>
            <p:nvPr/>
          </p:nvPicPr>
          <p:blipFill>
            <a:blip r:embed="rId2" cstate="print"/>
            <a:srcRect/>
            <a:stretch>
              <a:fillRect/>
            </a:stretch>
          </p:blipFill>
          <p:spPr bwMode="auto">
            <a:xfrm>
              <a:off x="4413873" y="762000"/>
              <a:ext cx="4730128" cy="6096000"/>
            </a:xfrm>
            <a:prstGeom prst="rect">
              <a:avLst/>
            </a:prstGeom>
            <a:noFill/>
            <a:ln w="9525">
              <a:noFill/>
              <a:miter lim="800000"/>
              <a:headEnd/>
              <a:tailEnd/>
            </a:ln>
            <a:effectLst/>
          </p:spPr>
        </p:pic>
        <p:sp useBgFill="1">
          <p:nvSpPr>
            <p:cNvPr id="12" name="TextBox 11"/>
            <p:cNvSpPr txBox="1"/>
            <p:nvPr/>
          </p:nvSpPr>
          <p:spPr>
            <a:xfrm>
              <a:off x="0" y="838200"/>
              <a:ext cx="4419600" cy="646331"/>
            </a:xfrm>
            <a:prstGeom prst="rect">
              <a:avLst/>
            </a:prstGeom>
          </p:spPr>
          <p:txBody>
            <a:bodyPr wrap="square" rtlCol="0">
              <a:spAutoFit/>
            </a:bodyPr>
            <a:lstStyle/>
            <a:p>
              <a:pPr algn="ctr"/>
              <a:r>
                <a:rPr lang="en-US" sz="3600" b="1" dirty="0" smtClean="0">
                  <a:latin typeface="Tempus Sans ITC" pitchFamily="82" charset="0"/>
                </a:rPr>
                <a:t>Giant Beavers </a:t>
              </a:r>
            </a:p>
          </p:txBody>
        </p:sp>
        <p:sp useBgFill="1">
          <p:nvSpPr>
            <p:cNvPr id="13" name="TextBox 12"/>
            <p:cNvSpPr txBox="1"/>
            <p:nvPr/>
          </p:nvSpPr>
          <p:spPr>
            <a:xfrm>
              <a:off x="252923" y="1524000"/>
              <a:ext cx="3709477" cy="2062103"/>
            </a:xfrm>
            <a:prstGeom prst="rect">
              <a:avLst/>
            </a:prstGeom>
          </p:spPr>
          <p:txBody>
            <a:bodyPr wrap="none" rtlCol="0">
              <a:spAutoFit/>
            </a:bodyPr>
            <a:lstStyle/>
            <a:p>
              <a:r>
                <a:rPr lang="en-US" sz="3200" dirty="0" smtClean="0"/>
                <a:t>- 8 feet long</a:t>
              </a:r>
            </a:p>
            <a:p>
              <a:pPr>
                <a:buFontTx/>
                <a:buChar char="-"/>
              </a:pPr>
              <a:r>
                <a:rPr lang="en-US" sz="3200" dirty="0" smtClean="0"/>
                <a:t> 480 lbs</a:t>
              </a:r>
            </a:p>
            <a:p>
              <a:pPr>
                <a:buFontTx/>
                <a:buChar char="-"/>
              </a:pPr>
              <a:r>
                <a:rPr lang="en-US" sz="3200" dirty="0" smtClean="0"/>
                <a:t> shoebox size teeth</a:t>
              </a:r>
            </a:p>
            <a:p>
              <a:r>
                <a:rPr lang="en-US" sz="3200" dirty="0" smtClean="0"/>
                <a:t>- extinct: 10,000 YBP</a:t>
              </a:r>
              <a:endParaRPr lang="en-US" sz="3200" dirty="0"/>
            </a:p>
          </p:txBody>
        </p:sp>
      </p:grpSp>
      <p:pic>
        <p:nvPicPr>
          <p:cNvPr id="2" name="Picture 4"/>
          <p:cNvPicPr>
            <a:picLocks noChangeAspect="1" noChangeArrowheads="1"/>
          </p:cNvPicPr>
          <p:nvPr/>
        </p:nvPicPr>
        <p:blipFill>
          <a:blip r:embed="rId3" cstate="print"/>
          <a:srcRect/>
          <a:stretch>
            <a:fillRect/>
          </a:stretch>
        </p:blipFill>
        <p:spPr bwMode="auto">
          <a:xfrm>
            <a:off x="-1752600" y="990600"/>
            <a:ext cx="6553200" cy="5837238"/>
          </a:xfrm>
          <a:prstGeom prst="rect">
            <a:avLst/>
          </a:prstGeom>
          <a:noFill/>
          <a:ln w="9525">
            <a:noFill/>
            <a:miter lim="800000"/>
            <a:headEnd/>
            <a:tailEnd/>
          </a:ln>
          <a:effectLst/>
        </p:spPr>
      </p:pic>
      <p:sp useBgFill="1">
        <p:nvSpPr>
          <p:cNvPr id="3" name="TextBox 2"/>
          <p:cNvSpPr txBox="1"/>
          <p:nvPr/>
        </p:nvSpPr>
        <p:spPr>
          <a:xfrm>
            <a:off x="4800600" y="914400"/>
            <a:ext cx="4343400" cy="6186309"/>
          </a:xfrm>
          <a:prstGeom prst="rect">
            <a:avLst/>
          </a:prstGeom>
        </p:spPr>
        <p:txBody>
          <a:bodyPr wrap="square" rtlCol="0">
            <a:spAutoFit/>
          </a:bodyPr>
          <a:lstStyle/>
          <a:p>
            <a:r>
              <a:rPr lang="en-US" sz="3600" b="1" dirty="0" smtClean="0">
                <a:latin typeface="Tempus Sans ITC" pitchFamily="82" charset="0"/>
              </a:rPr>
              <a:t> Giant Flat Faced Bear</a:t>
            </a: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p:txBody>
      </p:sp>
      <p:sp>
        <p:nvSpPr>
          <p:cNvPr id="8" name="TextBox 7"/>
          <p:cNvSpPr txBox="1"/>
          <p:nvPr/>
        </p:nvSpPr>
        <p:spPr>
          <a:xfrm>
            <a:off x="5161435" y="1752600"/>
            <a:ext cx="3982565" cy="3046988"/>
          </a:xfrm>
          <a:prstGeom prst="rect">
            <a:avLst/>
          </a:prstGeom>
          <a:noFill/>
        </p:spPr>
        <p:txBody>
          <a:bodyPr wrap="none" rtlCol="0">
            <a:spAutoFit/>
          </a:bodyPr>
          <a:lstStyle/>
          <a:p>
            <a:r>
              <a:rPr lang="en-US" sz="3200" dirty="0" smtClean="0"/>
              <a:t>- 8-10 feet tall</a:t>
            </a:r>
          </a:p>
          <a:p>
            <a:r>
              <a:rPr lang="en-US" sz="3200" dirty="0" smtClean="0"/>
              <a:t>- 1500 lbs</a:t>
            </a:r>
          </a:p>
          <a:p>
            <a:pPr>
              <a:buFontTx/>
              <a:buChar char="-"/>
            </a:pPr>
            <a:r>
              <a:rPr lang="en-US" sz="3200" dirty="0" smtClean="0"/>
              <a:t> largest land predator </a:t>
            </a:r>
          </a:p>
          <a:p>
            <a:r>
              <a:rPr lang="en-US" sz="3200" dirty="0" smtClean="0"/>
              <a:t>  of the Ice Age</a:t>
            </a:r>
          </a:p>
          <a:p>
            <a:pPr>
              <a:buFontTx/>
              <a:buChar char="-"/>
            </a:pPr>
            <a:r>
              <a:rPr lang="en-US" sz="3200" dirty="0" smtClean="0"/>
              <a:t> almost exclusively </a:t>
            </a:r>
          </a:p>
          <a:p>
            <a:r>
              <a:rPr lang="en-US" sz="3200" dirty="0" smtClean="0"/>
              <a:t>  carnivorous</a:t>
            </a:r>
            <a:endParaRPr lang="en-US" sz="3200" dirty="0"/>
          </a:p>
        </p:txBody>
      </p:sp>
      <p:sp>
        <p:nvSpPr>
          <p:cNvPr id="14" name="TextBox 13"/>
          <p:cNvSpPr txBox="1"/>
          <p:nvPr/>
        </p:nvSpPr>
        <p:spPr>
          <a:xfrm>
            <a:off x="0" y="-30777"/>
            <a:ext cx="9144000" cy="769441"/>
          </a:xfrm>
          <a:prstGeom prst="rect">
            <a:avLst/>
          </a:prstGeom>
          <a:noFill/>
        </p:spPr>
        <p:txBody>
          <a:bodyPr wrap="square" rtlCol="0" anchor="ctr" anchorCtr="0">
            <a:spAutoFit/>
          </a:bodyPr>
          <a:lstStyle/>
          <a:p>
            <a:pPr marL="0" algn="ctr"/>
            <a:r>
              <a:rPr lang="en-US" sz="4400" b="1" dirty="0" err="1" smtClean="0"/>
              <a:t>Beringia</a:t>
            </a:r>
            <a:r>
              <a:rPr lang="en-US" sz="4400" b="1" dirty="0" smtClean="0"/>
              <a:t> Interpretive Center</a:t>
            </a:r>
          </a:p>
        </p:txBody>
      </p:sp>
      <p:pic>
        <p:nvPicPr>
          <p:cNvPr id="9" name="Picture 2"/>
          <p:cNvPicPr>
            <a:picLocks noChangeAspect="1" noChangeArrowheads="1"/>
          </p:cNvPicPr>
          <p:nvPr/>
        </p:nvPicPr>
        <p:blipFill>
          <a:blip r:embed="rId4" cstate="print"/>
          <a:srcRect/>
          <a:stretch>
            <a:fillRect/>
          </a:stretch>
        </p:blipFill>
        <p:spPr bwMode="auto">
          <a:xfrm>
            <a:off x="0" y="1600200"/>
            <a:ext cx="9104654" cy="5257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xit" presetSubtype="0" fill="hold" nodeType="withEffect">
                                  <p:stCondLst>
                                    <p:cond delay="50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par>
                          <p:cTn id="11" fill="hold">
                            <p:stCondLst>
                              <p:cond delay="1500"/>
                            </p:stCondLst>
                            <p:childTnLst>
                              <p:par>
                                <p:cTn id="12" presetID="22" presetClass="entr" presetSubtype="8" fill="hold" grpId="0" nodeType="after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10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fill="hold" nodeType="clickEffect">
                                  <p:stCondLst>
                                    <p:cond delay="0"/>
                                  </p:stCondLst>
                                  <p:childTnLst>
                                    <p:animMotion origin="layout" path="M 0 -1.6185E-6 L 0.19167 0.00347 " pathEditMode="relative" rAng="0" ptsTypes="AA">
                                      <p:cBhvr>
                                        <p:cTn id="36" dur="5000" fill="hold"/>
                                        <p:tgtEl>
                                          <p:spTgt spid="2"/>
                                        </p:tgtEl>
                                        <p:attrNameLst>
                                          <p:attrName>ppt_x</p:attrName>
                                          <p:attrName>ppt_y</p:attrName>
                                        </p:attrNameLst>
                                      </p:cBhvr>
                                      <p:rCtr x="96" y="2"/>
                                    </p:animMotion>
                                  </p:childTnLst>
                                </p:cTn>
                              </p:par>
                              <p:par>
                                <p:cTn id="37" presetID="10" presetClass="entr" presetSubtype="0" fill="hold" nodeType="withEffect">
                                  <p:stCondLst>
                                    <p:cond delay="50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1000"/>
                                        <p:tgtEl>
                                          <p:spTgt spid="8">
                                            <p:txEl>
                                              <p:pRg st="2" end="2"/>
                                            </p:txEl>
                                          </p:spTgt>
                                        </p:tgtEl>
                                      </p:cBhvr>
                                    </p:animEffect>
                                  </p:childTnLst>
                                </p:cTn>
                              </p:par>
                              <p:par>
                                <p:cTn id="40" presetID="10" presetClass="entr" presetSubtype="0" fill="hold" nodeType="withEffect">
                                  <p:stCondLst>
                                    <p:cond delay="50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1000"/>
                                        <p:tgtEl>
                                          <p:spTgt spid="8">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fade">
                                      <p:cBhvr>
                                        <p:cTn id="50" dur="1000"/>
                                        <p:tgtEl>
                                          <p:spTgt spid="8">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childTnLst>
                                </p:cTn>
                              </p:par>
                              <p:par>
                                <p:cTn id="56" presetID="10" presetClass="exit" presetSubtype="0" fill="hold" grpId="0" nodeType="withEffect">
                                  <p:stCondLst>
                                    <p:cond delay="0"/>
                                  </p:stCondLst>
                                  <p:childTnLst>
                                    <p:animEffect transition="out" filter="fade">
                                      <p:cBhvr>
                                        <p:cTn id="57" dur="1000"/>
                                        <p:tgtEl>
                                          <p:spTgt spid="8">
                                            <p:txEl>
                                              <p:pRg st="0" end="0"/>
                                            </p:txEl>
                                          </p:spTgt>
                                        </p:tgtEl>
                                      </p:cBhvr>
                                    </p:animEffect>
                                    <p:set>
                                      <p:cBhvr>
                                        <p:cTn id="58" dur="1" fill="hold">
                                          <p:stCondLst>
                                            <p:cond delay="999"/>
                                          </p:stCondLst>
                                        </p:cTn>
                                        <p:tgtEl>
                                          <p:spTgt spid="8">
                                            <p:txEl>
                                              <p:pRg st="0" end="0"/>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8">
                                            <p:txEl>
                                              <p:pRg st="1" end="1"/>
                                            </p:txEl>
                                          </p:spTgt>
                                        </p:tgtEl>
                                      </p:cBhvr>
                                    </p:animEffect>
                                    <p:set>
                                      <p:cBhvr>
                                        <p:cTn id="61" dur="1" fill="hold">
                                          <p:stCondLst>
                                            <p:cond delay="999"/>
                                          </p:stCondLst>
                                        </p:cTn>
                                        <p:tgtEl>
                                          <p:spTgt spid="8">
                                            <p:txEl>
                                              <p:pRg st="1" end="1"/>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8">
                                            <p:txEl>
                                              <p:pRg st="2" end="2"/>
                                            </p:txEl>
                                          </p:spTgt>
                                        </p:tgtEl>
                                      </p:cBhvr>
                                    </p:animEffect>
                                    <p:set>
                                      <p:cBhvr>
                                        <p:cTn id="64" dur="1" fill="hold">
                                          <p:stCondLst>
                                            <p:cond delay="999"/>
                                          </p:stCondLst>
                                        </p:cTn>
                                        <p:tgtEl>
                                          <p:spTgt spid="8">
                                            <p:txEl>
                                              <p:pRg st="2" end="2"/>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8">
                                            <p:txEl>
                                              <p:pRg st="3" end="3"/>
                                            </p:txEl>
                                          </p:spTgt>
                                        </p:tgtEl>
                                      </p:cBhvr>
                                    </p:animEffect>
                                    <p:set>
                                      <p:cBhvr>
                                        <p:cTn id="67" dur="1" fill="hold">
                                          <p:stCondLst>
                                            <p:cond delay="999"/>
                                          </p:stCondLst>
                                        </p:cTn>
                                        <p:tgtEl>
                                          <p:spTgt spid="8">
                                            <p:txEl>
                                              <p:pRg st="3" end="3"/>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8">
                                            <p:txEl>
                                              <p:pRg st="4" end="4"/>
                                            </p:txEl>
                                          </p:spTgt>
                                        </p:tgtEl>
                                      </p:cBhvr>
                                    </p:animEffect>
                                    <p:set>
                                      <p:cBhvr>
                                        <p:cTn id="70" dur="1" fill="hold">
                                          <p:stCondLst>
                                            <p:cond delay="999"/>
                                          </p:stCondLst>
                                        </p:cTn>
                                        <p:tgtEl>
                                          <p:spTgt spid="8">
                                            <p:txEl>
                                              <p:pRg st="4" end="4"/>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8">
                                            <p:txEl>
                                              <p:pRg st="5" end="5"/>
                                            </p:txEl>
                                          </p:spTgt>
                                        </p:tgtEl>
                                      </p:cBhvr>
                                    </p:animEffect>
                                    <p:set>
                                      <p:cBhvr>
                                        <p:cTn id="73" dur="1" fill="hold">
                                          <p:stCondLst>
                                            <p:cond delay="999"/>
                                          </p:stCondLst>
                                        </p:cTn>
                                        <p:tgtEl>
                                          <p:spTgt spid="8">
                                            <p:txEl>
                                              <p:pRg st="5" end="5"/>
                                            </p:txEl>
                                          </p:spTgt>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2"/>
                                        </p:tgtEl>
                                      </p:cBhvr>
                                    </p:animEffect>
                                    <p:set>
                                      <p:cBhvr>
                                        <p:cTn id="7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p:nvPr/>
        </p:nvSpPr>
        <p:spPr>
          <a:xfrm>
            <a:off x="4800600" y="914400"/>
            <a:ext cx="4343400" cy="6186309"/>
          </a:xfrm>
          <a:prstGeom prst="rect">
            <a:avLst/>
          </a:prstGeom>
        </p:spPr>
        <p:txBody>
          <a:bodyPr wrap="square" rtlCol="0">
            <a:spAutoFit/>
          </a:bodyPr>
          <a:lstStyle/>
          <a:p>
            <a:r>
              <a:rPr lang="en-US" sz="3600" b="1" dirty="0" smtClean="0">
                <a:latin typeface="Tempus Sans ITC" pitchFamily="82" charset="0"/>
              </a:rPr>
              <a:t> Giant Flat Faced Bear</a:t>
            </a: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a:p>
            <a:endParaRPr lang="en-US" sz="3600" b="1" dirty="0" smtClean="0">
              <a:latin typeface="Tempus Sans ITC" pitchFamily="82" charset="0"/>
            </a:endParaRPr>
          </a:p>
        </p:txBody>
      </p:sp>
      <p:pic>
        <p:nvPicPr>
          <p:cNvPr id="9" name="Picture 2"/>
          <p:cNvPicPr>
            <a:picLocks noChangeAspect="1" noChangeArrowheads="1"/>
          </p:cNvPicPr>
          <p:nvPr/>
        </p:nvPicPr>
        <p:blipFill>
          <a:blip r:embed="rId3" cstate="print"/>
          <a:srcRect/>
          <a:stretch>
            <a:fillRect/>
          </a:stretch>
        </p:blipFill>
        <p:spPr bwMode="auto">
          <a:xfrm>
            <a:off x="0" y="1600200"/>
            <a:ext cx="9104654" cy="52578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0" y="609600"/>
            <a:ext cx="4154780" cy="62484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cstate="print"/>
          <a:srcRect/>
          <a:stretch>
            <a:fillRect/>
          </a:stretch>
        </p:blipFill>
        <p:spPr bwMode="auto">
          <a:xfrm>
            <a:off x="0" y="685800"/>
            <a:ext cx="4104112" cy="61722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cstate="print"/>
          <a:srcRect l="13560" t="19533" r="10055" b="25926"/>
          <a:stretch>
            <a:fillRect/>
          </a:stretch>
        </p:blipFill>
        <p:spPr bwMode="auto">
          <a:xfrm>
            <a:off x="0" y="584792"/>
            <a:ext cx="5638800" cy="6273208"/>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0" y="381000"/>
            <a:ext cx="4306784" cy="64770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8" cstate="print"/>
          <a:srcRect t="23431" r="952" b="24007"/>
          <a:stretch>
            <a:fillRect/>
          </a:stretch>
        </p:blipFill>
        <p:spPr bwMode="auto">
          <a:xfrm>
            <a:off x="0" y="533400"/>
            <a:ext cx="7924800" cy="6324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9" cstate="print"/>
          <a:srcRect/>
          <a:stretch>
            <a:fillRect/>
          </a:stretch>
        </p:blipFill>
        <p:spPr bwMode="auto">
          <a:xfrm>
            <a:off x="4038600" y="555129"/>
            <a:ext cx="5105400" cy="6302871"/>
          </a:xfrm>
          <a:prstGeom prst="rect">
            <a:avLst/>
          </a:prstGeom>
          <a:noFill/>
          <a:ln w="9525">
            <a:noFill/>
            <a:miter lim="800000"/>
            <a:headEnd/>
            <a:tailEnd/>
          </a:ln>
          <a:effectLst/>
        </p:spPr>
      </p:pic>
      <p:cxnSp>
        <p:nvCxnSpPr>
          <p:cNvPr id="12" name="Straight Arrow Connector 11"/>
          <p:cNvCxnSpPr/>
          <p:nvPr/>
        </p:nvCxnSpPr>
        <p:spPr>
          <a:xfrm>
            <a:off x="5029200" y="4495800"/>
            <a:ext cx="1600200" cy="228600"/>
          </a:xfrm>
          <a:prstGeom prst="straightConnector1">
            <a:avLst/>
          </a:prstGeom>
          <a:ln w="63500">
            <a:solidFill>
              <a:srgbClr val="FFC000"/>
            </a:solidFill>
            <a:tailEnd type="arrow" w="sm" len="sm"/>
          </a:ln>
        </p:spPr>
        <p:style>
          <a:lnRef idx="1">
            <a:schemeClr val="accent1"/>
          </a:lnRef>
          <a:fillRef idx="0">
            <a:schemeClr val="accent1"/>
          </a:fillRef>
          <a:effectRef idx="0">
            <a:schemeClr val="accent1"/>
          </a:effectRef>
          <a:fontRef idx="minor">
            <a:schemeClr val="tx1"/>
          </a:fontRef>
        </p:style>
      </p:cxnSp>
      <p:sp useBgFill="1">
        <p:nvSpPr>
          <p:cNvPr id="10" name="TextBox 9"/>
          <p:cNvSpPr txBox="1"/>
          <p:nvPr/>
        </p:nvSpPr>
        <p:spPr>
          <a:xfrm>
            <a:off x="0" y="-30777"/>
            <a:ext cx="9144000" cy="769441"/>
          </a:xfrm>
          <a:prstGeom prst="rect">
            <a:avLst/>
          </a:prstGeom>
        </p:spPr>
        <p:txBody>
          <a:bodyPr wrap="square" rtlCol="0" anchor="ctr" anchorCtr="0">
            <a:spAutoFit/>
          </a:bodyPr>
          <a:lstStyle/>
          <a:p>
            <a:pPr marL="0" algn="ctr"/>
            <a:r>
              <a:rPr lang="en-US" sz="4400" b="1" dirty="0" err="1" smtClean="0"/>
              <a:t>Beringia</a:t>
            </a:r>
            <a:r>
              <a:rPr lang="en-US" sz="4400" b="1" dirty="0" smtClean="0"/>
              <a:t> Interpretive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3.05556E-6 9.45228E-7 L 0.26893 0.0721 " pathEditMode="relative" rAng="0" ptsTypes="AA">
                                      <p:cBhvr>
                                        <p:cTn id="9" dur="3000" fill="hold"/>
                                        <p:tgtEl>
                                          <p:spTgt spid="9"/>
                                        </p:tgtEl>
                                        <p:attrNameLst>
                                          <p:attrName>ppt_x</p:attrName>
                                          <p:attrName>ppt_y</p:attrName>
                                        </p:attrNameLst>
                                      </p:cBhvr>
                                      <p:rCtr x="134" y="36"/>
                                    </p:animMotion>
                                  </p:childTnLst>
                                </p:cTn>
                              </p:par>
                              <p:par>
                                <p:cTn id="10" presetID="6" presetClass="emph" presetSubtype="0" fill="hold" nodeType="withEffect">
                                  <p:stCondLst>
                                    <p:cond delay="0"/>
                                  </p:stCondLst>
                                  <p:childTnLst>
                                    <p:animScale>
                                      <p:cBhvr>
                                        <p:cTn id="11" dur="3000" fill="hold"/>
                                        <p:tgtEl>
                                          <p:spTgt spid="9"/>
                                        </p:tgtEl>
                                      </p:cBhvr>
                                      <p:by x="50000" y="50000"/>
                                    </p:animScale>
                                  </p:childTnLst>
                                </p:cTn>
                              </p:par>
                              <p:par>
                                <p:cTn id="12" presetID="10" presetClass="entr" presetSubtype="0" fill="hold" nodeType="with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fade">
                                      <p:cBhvr>
                                        <p:cTn id="14" dur="3000"/>
                                        <p:tgtEl>
                                          <p:spTgt spid="2051"/>
                                        </p:tgtEl>
                                      </p:cBhvr>
                                    </p:animEffect>
                                  </p:childTnLst>
                                </p:cTn>
                              </p:par>
                            </p:childTnLst>
                          </p:cTn>
                        </p:par>
                        <p:par>
                          <p:cTn id="15" fill="hold">
                            <p:stCondLst>
                              <p:cond delay="3000"/>
                            </p:stCondLst>
                            <p:childTnLst>
                              <p:par>
                                <p:cTn id="16" presetID="1" presetClass="exit" presetSubtype="0" fill="hold"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20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20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fade">
                                      <p:cBhvr>
                                        <p:cTn id="32" dur="20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5"/>
                                        </p:tgtEl>
                                        <p:attrNameLst>
                                          <p:attrName>style.visibility</p:attrName>
                                        </p:attrNameLst>
                                      </p:cBhvr>
                                      <p:to>
                                        <p:strVal val="visible"/>
                                      </p:to>
                                    </p:set>
                                    <p:animEffect transition="in" filter="fade">
                                      <p:cBhvr>
                                        <p:cTn id="37" dur="2000"/>
                                        <p:tgtEl>
                                          <p:spTgt spid="2055"/>
                                        </p:tgtEl>
                                      </p:cBhvr>
                                    </p:animEffect>
                                  </p:childTnLst>
                                </p:cTn>
                              </p:par>
                              <p:par>
                                <p:cTn id="38" presetID="34"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from="(-#ppt_w/2)" to="(#ppt_x)" calcmode="lin" valueType="num">
                                      <p:cBhvr>
                                        <p:cTn id="40" dur="3000" fill="hold">
                                          <p:stCondLst>
                                            <p:cond delay="0"/>
                                          </p:stCondLst>
                                        </p:cTn>
                                        <p:tgtEl>
                                          <p:spTgt spid="12"/>
                                        </p:tgtEl>
                                        <p:attrNameLst>
                                          <p:attrName>ppt_x</p:attrName>
                                        </p:attrNameLst>
                                      </p:cBhvr>
                                    </p:anim>
                                    <p:anim from="0" to="-1.0" calcmode="lin" valueType="num">
                                      <p:cBhvr>
                                        <p:cTn id="41" dur="1000" decel="50000" autoRev="1" fill="hold">
                                          <p:stCondLst>
                                            <p:cond delay="3000"/>
                                          </p:stCondLst>
                                        </p:cTn>
                                        <p:tgtEl>
                                          <p:spTgt spid="12"/>
                                        </p:tgtEl>
                                        <p:attrNameLst>
                                          <p:attrName>xshear</p:attrName>
                                        </p:attrNameLst>
                                      </p:cBhvr>
                                    </p:anim>
                                    <p:animScale>
                                      <p:cBhvr>
                                        <p:cTn id="42" dur="1000" decel="100000" autoRev="1" fill="hold">
                                          <p:stCondLst>
                                            <p:cond delay="3000"/>
                                          </p:stCondLst>
                                        </p:cTn>
                                        <p:tgtEl>
                                          <p:spTgt spid="12"/>
                                        </p:tgtEl>
                                      </p:cBhvr>
                                      <p:from x="100000" y="100000"/>
                                      <p:to x="80000" y="100000"/>
                                    </p:animScale>
                                    <p:anim by="(#ppt_h/3+#ppt_w*0.1)" calcmode="lin" valueType="num">
                                      <p:cBhvr additive="sum">
                                        <p:cTn id="43" dur="1000" decel="100000" autoRev="1" fill="hold">
                                          <p:stCondLst>
                                            <p:cond delay="3000"/>
                                          </p:stCondLst>
                                        </p:cTn>
                                        <p:tgtEl>
                                          <p:spTgt spid="12"/>
                                        </p:tgtEl>
                                        <p:attrNameLst>
                                          <p:attrName>ppt_x</p:attrName>
                                        </p:attrNameLst>
                                      </p:cBhvr>
                                    </p:anim>
                                  </p:childTnLst>
                                </p:cTn>
                              </p:par>
                              <p:par>
                                <p:cTn id="44" presetID="10" presetClass="entr" presetSubtype="0" fill="hold" nodeType="withEffect">
                                  <p:stCondLst>
                                    <p:cond delay="1500"/>
                                  </p:stCondLst>
                                  <p:childTnLst>
                                    <p:set>
                                      <p:cBhvr>
                                        <p:cTn id="45" dur="1" fill="hold">
                                          <p:stCondLst>
                                            <p:cond delay="0"/>
                                          </p:stCondLst>
                                        </p:cTn>
                                        <p:tgtEl>
                                          <p:spTgt spid="2053"/>
                                        </p:tgtEl>
                                        <p:attrNameLst>
                                          <p:attrName>style.visibility</p:attrName>
                                        </p:attrNameLst>
                                      </p:cBhvr>
                                      <p:to>
                                        <p:strVal val="visible"/>
                                      </p:to>
                                    </p:set>
                                    <p:animEffect transition="in" filter="fade">
                                      <p:cBhvr>
                                        <p:cTn id="46" dur="2000"/>
                                        <p:tgtEl>
                                          <p:spTgt spid="2053"/>
                                        </p:tgtEl>
                                      </p:cBhvr>
                                    </p:animEffect>
                                  </p:childTnLst>
                                </p:cTn>
                              </p:par>
                              <p:par>
                                <p:cTn id="47" presetID="10" presetClass="exit" presetSubtype="0" fill="hold" nodeType="withEffect">
                                  <p:stCondLst>
                                    <p:cond delay="5000"/>
                                  </p:stCondLst>
                                  <p:childTnLst>
                                    <p:animEffect transition="out" filter="fade">
                                      <p:cBhvr>
                                        <p:cTn id="48" dur="1000"/>
                                        <p:tgtEl>
                                          <p:spTgt spid="12"/>
                                        </p:tgtEl>
                                      </p:cBhvr>
                                    </p:animEffect>
                                    <p:set>
                                      <p:cBhvr>
                                        <p:cTn id="49"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533400"/>
            <a:ext cx="9144000" cy="6324600"/>
            <a:chOff x="0" y="533400"/>
            <a:chExt cx="9144000" cy="6324600"/>
          </a:xfrm>
        </p:grpSpPr>
        <p:pic>
          <p:nvPicPr>
            <p:cNvPr id="6" name="Picture 5"/>
            <p:cNvPicPr>
              <a:picLocks noChangeAspect="1" noChangeArrowheads="1"/>
            </p:cNvPicPr>
            <p:nvPr/>
          </p:nvPicPr>
          <p:blipFill>
            <a:blip r:embed="rId2" cstate="print"/>
            <a:srcRect t="23431" r="952" b="24007"/>
            <a:stretch>
              <a:fillRect/>
            </a:stretch>
          </p:blipFill>
          <p:spPr bwMode="auto">
            <a:xfrm>
              <a:off x="0" y="533400"/>
              <a:ext cx="7924800" cy="6324600"/>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4038600" y="555129"/>
              <a:ext cx="5105400" cy="6302871"/>
            </a:xfrm>
            <a:prstGeom prst="rect">
              <a:avLst/>
            </a:prstGeom>
            <a:noFill/>
            <a:ln w="9525">
              <a:noFill/>
              <a:miter lim="800000"/>
              <a:headEnd/>
              <a:tailEnd/>
            </a:ln>
            <a:effectLst/>
          </p:spPr>
        </p:pic>
      </p:grpSp>
      <p:pic>
        <p:nvPicPr>
          <p:cNvPr id="6146" name="Picture 2"/>
          <p:cNvPicPr>
            <a:picLocks noChangeAspect="1" noChangeArrowheads="1"/>
          </p:cNvPicPr>
          <p:nvPr/>
        </p:nvPicPr>
        <p:blipFill>
          <a:blip r:embed="rId4" cstate="print"/>
          <a:srcRect b="18033"/>
          <a:stretch>
            <a:fillRect/>
          </a:stretch>
        </p:blipFill>
        <p:spPr bwMode="auto">
          <a:xfrm>
            <a:off x="0" y="838200"/>
            <a:ext cx="14583880" cy="60198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l="30333" t="19603" r="8228" b="18400"/>
          <a:stretch>
            <a:fillRect/>
          </a:stretch>
        </p:blipFill>
        <p:spPr bwMode="auto">
          <a:xfrm>
            <a:off x="0" y="685800"/>
            <a:ext cx="9144000" cy="6264564"/>
          </a:xfrm>
          <a:prstGeom prst="rect">
            <a:avLst/>
          </a:prstGeom>
          <a:noFill/>
          <a:ln w="9525">
            <a:noFill/>
            <a:miter lim="800000"/>
            <a:headEnd/>
            <a:tailEnd/>
          </a:ln>
          <a:effectLst/>
        </p:spPr>
      </p:pic>
      <p:sp useBgFill="1">
        <p:nvSpPr>
          <p:cNvPr id="9" name="TextBox 8"/>
          <p:cNvSpPr txBox="1"/>
          <p:nvPr/>
        </p:nvSpPr>
        <p:spPr>
          <a:xfrm>
            <a:off x="0" y="-30777"/>
            <a:ext cx="9144000" cy="769441"/>
          </a:xfrm>
          <a:prstGeom prst="rect">
            <a:avLst/>
          </a:prstGeom>
        </p:spPr>
        <p:txBody>
          <a:bodyPr wrap="square" rtlCol="0" anchor="ctr" anchorCtr="0">
            <a:spAutoFit/>
          </a:bodyPr>
          <a:lstStyle/>
          <a:p>
            <a:pPr marL="0" algn="ctr"/>
            <a:r>
              <a:rPr lang="en-US" sz="4400" b="1" dirty="0" err="1" smtClean="0"/>
              <a:t>Beringia</a:t>
            </a:r>
            <a:r>
              <a:rPr lang="en-US" sz="4400" b="1" dirty="0" smtClean="0"/>
              <a:t> Interpretive Center</a:t>
            </a:r>
          </a:p>
        </p:txBody>
      </p:sp>
      <p:sp useBgFill="1">
        <p:nvSpPr>
          <p:cNvPr id="8" name="TextBox 7"/>
          <p:cNvSpPr txBox="1"/>
          <p:nvPr/>
        </p:nvSpPr>
        <p:spPr>
          <a:xfrm>
            <a:off x="0" y="0"/>
            <a:ext cx="9144000" cy="677108"/>
          </a:xfrm>
          <a:prstGeom prst="rect">
            <a:avLst/>
          </a:prstGeom>
        </p:spPr>
        <p:txBody>
          <a:bodyPr wrap="square" rtlCol="0">
            <a:spAutoFit/>
          </a:bodyPr>
          <a:lstStyle/>
          <a:p>
            <a:pPr algn="ctr"/>
            <a:r>
              <a:rPr lang="en-US" sz="3800" b="1" dirty="0" smtClean="0">
                <a:latin typeface="Tempus Sans ITC" pitchFamily="82" charset="0"/>
              </a:rPr>
              <a:t> Who were these Stone Age Homo sapiens?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par>
                                <p:cTn id="8" presetID="10" presetClass="exit" presetSubtype="0" fill="hold" nodeType="withEffect">
                                  <p:stCondLst>
                                    <p:cond delay="50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4.16667E-6 -3.93715E-6 L -0.51407 -0.00554 " pathEditMode="relative" rAng="0" ptsTypes="AA">
                                      <p:cBhvr>
                                        <p:cTn id="14" dur="10000" fill="hold"/>
                                        <p:tgtEl>
                                          <p:spTgt spid="6146"/>
                                        </p:tgtEl>
                                        <p:attrNameLst>
                                          <p:attrName>ppt_x</p:attrName>
                                          <p:attrName>ppt_y</p:attrName>
                                        </p:attrNameLst>
                                      </p:cBhvr>
                                      <p:rCtr x="-257" y="-3"/>
                                    </p:animMotion>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6146"/>
                                        </p:tgtEl>
                                      </p:cBhvr>
                                      <p:by x="220000" y="220000"/>
                                    </p:animScale>
                                  </p:childTnLst>
                                </p:cTn>
                              </p:par>
                              <p:par>
                                <p:cTn id="19" presetID="64" presetClass="path" presetSubtype="0" fill="hold" nodeType="withEffect">
                                  <p:stCondLst>
                                    <p:cond delay="0"/>
                                  </p:stCondLst>
                                  <p:childTnLst>
                                    <p:animMotion origin="layout" path="M -0.51407 -0.00555 L -0.7974 -0.37222 " pathEditMode="relative" rAng="0" ptsTypes="AA">
                                      <p:cBhvr>
                                        <p:cTn id="20" dur="1000" fill="hold"/>
                                        <p:tgtEl>
                                          <p:spTgt spid="6146"/>
                                        </p:tgtEl>
                                        <p:attrNameLst>
                                          <p:attrName>ppt_x</p:attrName>
                                          <p:attrName>ppt_y</p:attrName>
                                        </p:attrNameLst>
                                      </p:cBhvr>
                                      <p:rCtr x="-142" y="-183"/>
                                    </p:animMotion>
                                  </p:childTnLst>
                                </p:cTn>
                              </p:par>
                              <p:par>
                                <p:cTn id="21" presetID="10" presetClass="entr" presetSubtype="0" fill="hold" nodeType="withEffect">
                                  <p:stCondLst>
                                    <p:cond delay="500"/>
                                  </p:stCondLst>
                                  <p:childTnLst>
                                    <p:set>
                                      <p:cBhvr>
                                        <p:cTn id="22" dur="1" fill="hold">
                                          <p:stCondLst>
                                            <p:cond delay="0"/>
                                          </p:stCondLst>
                                        </p:cTn>
                                        <p:tgtEl>
                                          <p:spTgt spid="6147"/>
                                        </p:tgtEl>
                                        <p:attrNameLst>
                                          <p:attrName>style.visibility</p:attrName>
                                        </p:attrNameLst>
                                      </p:cBhvr>
                                      <p:to>
                                        <p:strVal val="visible"/>
                                      </p:to>
                                    </p:set>
                                    <p:animEffect transition="in" filter="fade">
                                      <p:cBhvr>
                                        <p:cTn id="23" dur="1000"/>
                                        <p:tgtEl>
                                          <p:spTgt spid="6147"/>
                                        </p:tgtEl>
                                      </p:cBhvr>
                                    </p:animEffect>
                                  </p:childTnLst>
                                </p:cTn>
                              </p:par>
                              <p:par>
                                <p:cTn id="24" presetID="10" presetClass="exit" presetSubtype="0" fill="hold" nodeType="withEffect">
                                  <p:stCondLst>
                                    <p:cond delay="1000"/>
                                  </p:stCondLst>
                                  <p:childTnLst>
                                    <p:animEffect transition="out" filter="fade">
                                      <p:cBhvr>
                                        <p:cTn id="25" dur="1000"/>
                                        <p:tgtEl>
                                          <p:spTgt spid="6146"/>
                                        </p:tgtEl>
                                      </p:cBhvr>
                                    </p:animEffect>
                                    <p:set>
                                      <p:cBhvr>
                                        <p:cTn id="26" dur="1" fill="hold">
                                          <p:stCondLst>
                                            <p:cond delay="999"/>
                                          </p:stCondLst>
                                        </p:cTn>
                                        <p:tgtEl>
                                          <p:spTgt spid="61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1000"/>
                                        <p:tgtEl>
                                          <p:spTgt spid="8"/>
                                        </p:tgtEl>
                                      </p:cBhvr>
                                    </p:animEffect>
                                  </p:childTnLst>
                                </p:cTn>
                              </p:par>
                              <p:par>
                                <p:cTn id="32" presetID="10" presetClass="exit" presetSubtype="0" fill="hold" grpId="0" nodeType="withEffect">
                                  <p:stCondLst>
                                    <p:cond delay="500"/>
                                  </p:stCondLst>
                                  <p:childTnLst>
                                    <p:animEffect transition="out" filter="fade">
                                      <p:cBhvr>
                                        <p:cTn id="33" dur="1000"/>
                                        <p:tgtEl>
                                          <p:spTgt spid="9"/>
                                        </p:tgtEl>
                                      </p:cBhvr>
                                    </p:animEffect>
                                    <p:set>
                                      <p:cBhvr>
                                        <p:cTn id="34"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0333" t="19603" r="8228" b="18400"/>
          <a:stretch>
            <a:fillRect/>
          </a:stretch>
        </p:blipFill>
        <p:spPr bwMode="auto">
          <a:xfrm>
            <a:off x="0" y="685800"/>
            <a:ext cx="9144000" cy="6264564"/>
          </a:xfrm>
          <a:prstGeom prst="rect">
            <a:avLst/>
          </a:prstGeom>
          <a:noFill/>
          <a:ln w="9525">
            <a:noFill/>
            <a:miter lim="800000"/>
            <a:headEnd/>
            <a:tailEnd/>
          </a:ln>
          <a:effectLst/>
        </p:spPr>
      </p:pic>
      <p:pic>
        <p:nvPicPr>
          <p:cNvPr id="6" name="Picture 5" descr="world.bmp"/>
          <p:cNvPicPr>
            <a:picLocks/>
          </p:cNvPicPr>
          <p:nvPr/>
        </p:nvPicPr>
        <p:blipFill>
          <a:blip r:embed="rId3" cstate="print"/>
          <a:stretch>
            <a:fillRect/>
          </a:stretch>
        </p:blipFill>
        <p:spPr>
          <a:xfrm>
            <a:off x="1" y="1216152"/>
            <a:ext cx="9143999" cy="5638800"/>
          </a:xfrm>
          <a:prstGeom prst="rect">
            <a:avLst/>
          </a:prstGeom>
        </p:spPr>
      </p:pic>
      <p:sp>
        <p:nvSpPr>
          <p:cNvPr id="3" name="TextBox 2"/>
          <p:cNvSpPr txBox="1"/>
          <p:nvPr/>
        </p:nvSpPr>
        <p:spPr>
          <a:xfrm>
            <a:off x="0" y="0"/>
            <a:ext cx="9144000" cy="677108"/>
          </a:xfrm>
          <a:prstGeom prst="rect">
            <a:avLst/>
          </a:prstGeom>
          <a:solidFill>
            <a:schemeClr val="accent1">
              <a:lumMod val="20000"/>
              <a:lumOff val="80000"/>
            </a:schemeClr>
          </a:solidFill>
        </p:spPr>
        <p:txBody>
          <a:bodyPr wrap="square" rtlCol="0">
            <a:spAutoFit/>
          </a:bodyPr>
          <a:lstStyle/>
          <a:p>
            <a:pPr algn="ctr"/>
            <a:r>
              <a:rPr lang="en-US" sz="3800" b="1" dirty="0" smtClean="0">
                <a:latin typeface="Tempus Sans ITC" pitchFamily="82" charset="0"/>
              </a:rPr>
              <a:t> Who were these Stone Age Homo sapiens?</a:t>
            </a:r>
          </a:p>
        </p:txBody>
      </p:sp>
      <p:sp useBgFill="1">
        <p:nvSpPr>
          <p:cNvPr id="5" name="TextBox 4"/>
          <p:cNvSpPr txBox="1">
            <a:spLocks noChangeArrowheads="1"/>
          </p:cNvSpPr>
          <p:nvPr/>
        </p:nvSpPr>
        <p:spPr bwMode="auto">
          <a:xfrm>
            <a:off x="0" y="6088559"/>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5400000" algn="ctr" rotWithShape="0">
                    <a:schemeClr val="tx1"/>
                  </a:outerShdw>
                </a:effectLst>
                <a:latin typeface="Tempus Sans ITC" pitchFamily="82" charset="0"/>
              </a:rPr>
              <a:t>Let’s look at the big picture . . .</a:t>
            </a:r>
            <a:endParaRPr lang="en-US" sz="4400" b="1" dirty="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4"/>
                                        </p:tgtEl>
                                      </p:cBhvr>
                                    </p:animEffect>
                                    <p:set>
                                      <p:cBhvr>
                                        <p:cTn id="11" dur="1" fill="hold">
                                          <p:stCondLst>
                                            <p:cond delay="999"/>
                                          </p:stCondLst>
                                        </p:cTn>
                                        <p:tgtEl>
                                          <p:spTgt spid="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rld.bmp"/>
          <p:cNvPicPr>
            <a:picLocks/>
          </p:cNvPicPr>
          <p:nvPr/>
        </p:nvPicPr>
        <p:blipFill>
          <a:blip r:embed="rId2" cstate="print"/>
          <a:stretch>
            <a:fillRect/>
          </a:stretch>
        </p:blipFill>
        <p:spPr>
          <a:xfrm>
            <a:off x="1" y="1219200"/>
            <a:ext cx="9143999" cy="5638800"/>
          </a:xfrm>
          <a:prstGeom prst="rect">
            <a:avLst/>
          </a:prstGeom>
        </p:spPr>
      </p:pic>
      <p:sp>
        <p:nvSpPr>
          <p:cNvPr id="15" name="Freeform 14"/>
          <p:cNvSpPr/>
          <p:nvPr/>
        </p:nvSpPr>
        <p:spPr>
          <a:xfrm>
            <a:off x="5284512" y="2136920"/>
            <a:ext cx="2224253" cy="117154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 name="connsiteX0" fmla="*/ 28903 w 2094186"/>
              <a:gd name="connsiteY0" fmla="*/ 480848 h 1634359"/>
              <a:gd name="connsiteX1" fmla="*/ 107731 w 2094186"/>
              <a:gd name="connsiteY1" fmla="*/ 102476 h 1634359"/>
              <a:gd name="connsiteX2" fmla="*/ 407276 w 2094186"/>
              <a:gd name="connsiteY2" fmla="*/ 265386 h 1634359"/>
              <a:gd name="connsiteX3" fmla="*/ 864476 w 2094186"/>
              <a:gd name="connsiteY3" fmla="*/ 134007 h 1634359"/>
              <a:gd name="connsiteX4" fmla="*/ 1116724 w 2094186"/>
              <a:gd name="connsiteY4" fmla="*/ 118242 h 1634359"/>
              <a:gd name="connsiteX5" fmla="*/ 1495097 w 2094186"/>
              <a:gd name="connsiteY5" fmla="*/ 118242 h 1634359"/>
              <a:gd name="connsiteX6" fmla="*/ 1636986 w 2094186"/>
              <a:gd name="connsiteY6" fmla="*/ 7883 h 1634359"/>
              <a:gd name="connsiteX7" fmla="*/ 1889234 w 2094186"/>
              <a:gd name="connsiteY7" fmla="*/ 165538 h 1634359"/>
              <a:gd name="connsiteX8" fmla="*/ 2046890 w 2094186"/>
              <a:gd name="connsiteY8" fmla="*/ 118242 h 1634359"/>
              <a:gd name="connsiteX9" fmla="*/ 2062655 w 2094186"/>
              <a:gd name="connsiteY9" fmla="*/ 307428 h 1634359"/>
              <a:gd name="connsiteX10" fmla="*/ 1857703 w 2094186"/>
              <a:gd name="connsiteY10" fmla="*/ 465083 h 1634359"/>
              <a:gd name="connsiteX11" fmla="*/ 1810407 w 2094186"/>
              <a:gd name="connsiteY11" fmla="*/ 575442 h 1634359"/>
              <a:gd name="connsiteX12" fmla="*/ 1905000 w 2094186"/>
              <a:gd name="connsiteY12" fmla="*/ 827690 h 1634359"/>
              <a:gd name="connsiteX13" fmla="*/ 1778876 w 2094186"/>
              <a:gd name="connsiteY13" fmla="*/ 1048407 h 1634359"/>
              <a:gd name="connsiteX14" fmla="*/ 1621221 w 2094186"/>
              <a:gd name="connsiteY14" fmla="*/ 1143000 h 1634359"/>
              <a:gd name="connsiteX15" fmla="*/ 1668517 w 2094186"/>
              <a:gd name="connsiteY15" fmla="*/ 1426779 h 1634359"/>
              <a:gd name="connsiteX16" fmla="*/ 1510862 w 2094186"/>
              <a:gd name="connsiteY16" fmla="*/ 1489842 h 1634359"/>
              <a:gd name="connsiteX17" fmla="*/ 1368972 w 2094186"/>
              <a:gd name="connsiteY17" fmla="*/ 1316421 h 1634359"/>
              <a:gd name="connsiteX18" fmla="*/ 1274379 w 2094186"/>
              <a:gd name="connsiteY18" fmla="*/ 1190297 h 1634359"/>
              <a:gd name="connsiteX19" fmla="*/ 1100959 w 2094186"/>
              <a:gd name="connsiteY19" fmla="*/ 1221828 h 1634359"/>
              <a:gd name="connsiteX20" fmla="*/ 911772 w 2094186"/>
              <a:gd name="connsiteY20" fmla="*/ 1411014 h 1634359"/>
              <a:gd name="connsiteX21" fmla="*/ 832945 w 2094186"/>
              <a:gd name="connsiteY21" fmla="*/ 1615966 h 1634359"/>
              <a:gd name="connsiteX22" fmla="*/ 754117 w 2094186"/>
              <a:gd name="connsiteY22" fmla="*/ 1300655 h 1634359"/>
              <a:gd name="connsiteX23" fmla="*/ 691055 w 2094186"/>
              <a:gd name="connsiteY23" fmla="*/ 1158766 h 1634359"/>
              <a:gd name="connsiteX24" fmla="*/ 391510 w 2094186"/>
              <a:gd name="connsiteY24" fmla="*/ 1064173 h 1634359"/>
              <a:gd name="connsiteX25" fmla="*/ 91966 w 2094186"/>
              <a:gd name="connsiteY25" fmla="*/ 906517 h 1634359"/>
              <a:gd name="connsiteX26" fmla="*/ 13138 w 2094186"/>
              <a:gd name="connsiteY26" fmla="*/ 717331 h 1634359"/>
              <a:gd name="connsiteX27" fmla="*/ 28903 w 2094186"/>
              <a:gd name="connsiteY27" fmla="*/ 480848 h 1634359"/>
              <a:gd name="connsiteX0" fmla="*/ 65690 w 2130973"/>
              <a:gd name="connsiteY0" fmla="*/ 480848 h 1634359"/>
              <a:gd name="connsiteX1" fmla="*/ 444063 w 2130973"/>
              <a:gd name="connsiteY1" fmla="*/ 265386 h 1634359"/>
              <a:gd name="connsiteX2" fmla="*/ 901263 w 2130973"/>
              <a:gd name="connsiteY2" fmla="*/ 134007 h 1634359"/>
              <a:gd name="connsiteX3" fmla="*/ 1153511 w 2130973"/>
              <a:gd name="connsiteY3" fmla="*/ 11824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169431 w 2130973"/>
              <a:gd name="connsiteY3" fmla="*/ 34837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69431 w 2130973"/>
              <a:gd name="connsiteY2" fmla="*/ 34837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515882 h 1669393"/>
              <a:gd name="connsiteX1" fmla="*/ 444063 w 2130973"/>
              <a:gd name="connsiteY1" fmla="*/ 300420 h 1669393"/>
              <a:gd name="connsiteX2" fmla="*/ 1169431 w 2130973"/>
              <a:gd name="connsiteY2" fmla="*/ 383406 h 1669393"/>
              <a:gd name="connsiteX3" fmla="*/ 1531884 w 2130973"/>
              <a:gd name="connsiteY3" fmla="*/ 458076 h 1669393"/>
              <a:gd name="connsiteX4" fmla="*/ 1673773 w 2130973"/>
              <a:gd name="connsiteY4" fmla="*/ 42917 h 1669393"/>
              <a:gd name="connsiteX5" fmla="*/ 1926021 w 2130973"/>
              <a:gd name="connsiteY5" fmla="*/ 200572 h 1669393"/>
              <a:gd name="connsiteX6" fmla="*/ 2083677 w 2130973"/>
              <a:gd name="connsiteY6" fmla="*/ 153276 h 1669393"/>
              <a:gd name="connsiteX7" fmla="*/ 2099442 w 2130973"/>
              <a:gd name="connsiteY7" fmla="*/ 342462 h 1669393"/>
              <a:gd name="connsiteX8" fmla="*/ 1894490 w 2130973"/>
              <a:gd name="connsiteY8" fmla="*/ 500117 h 1669393"/>
              <a:gd name="connsiteX9" fmla="*/ 1847194 w 2130973"/>
              <a:gd name="connsiteY9" fmla="*/ 610476 h 1669393"/>
              <a:gd name="connsiteX10" fmla="*/ 1941787 w 2130973"/>
              <a:gd name="connsiteY10" fmla="*/ 862724 h 1669393"/>
              <a:gd name="connsiteX11" fmla="*/ 1815663 w 2130973"/>
              <a:gd name="connsiteY11" fmla="*/ 1083441 h 1669393"/>
              <a:gd name="connsiteX12" fmla="*/ 1658008 w 2130973"/>
              <a:gd name="connsiteY12" fmla="*/ 1178034 h 1669393"/>
              <a:gd name="connsiteX13" fmla="*/ 1705304 w 2130973"/>
              <a:gd name="connsiteY13" fmla="*/ 1461813 h 1669393"/>
              <a:gd name="connsiteX14" fmla="*/ 1547649 w 2130973"/>
              <a:gd name="connsiteY14" fmla="*/ 1524876 h 1669393"/>
              <a:gd name="connsiteX15" fmla="*/ 1405759 w 2130973"/>
              <a:gd name="connsiteY15" fmla="*/ 1351455 h 1669393"/>
              <a:gd name="connsiteX16" fmla="*/ 1311166 w 2130973"/>
              <a:gd name="connsiteY16" fmla="*/ 1225331 h 1669393"/>
              <a:gd name="connsiteX17" fmla="*/ 1137746 w 2130973"/>
              <a:gd name="connsiteY17" fmla="*/ 1256862 h 1669393"/>
              <a:gd name="connsiteX18" fmla="*/ 948559 w 2130973"/>
              <a:gd name="connsiteY18" fmla="*/ 1446048 h 1669393"/>
              <a:gd name="connsiteX19" fmla="*/ 869732 w 2130973"/>
              <a:gd name="connsiteY19" fmla="*/ 1651000 h 1669393"/>
              <a:gd name="connsiteX20" fmla="*/ 790904 w 2130973"/>
              <a:gd name="connsiteY20" fmla="*/ 1335689 h 1669393"/>
              <a:gd name="connsiteX21" fmla="*/ 727842 w 2130973"/>
              <a:gd name="connsiteY21" fmla="*/ 1193800 h 1669393"/>
              <a:gd name="connsiteX22" fmla="*/ 428297 w 2130973"/>
              <a:gd name="connsiteY22" fmla="*/ 1099207 h 1669393"/>
              <a:gd name="connsiteX23" fmla="*/ 128753 w 2130973"/>
              <a:gd name="connsiteY23" fmla="*/ 941551 h 1669393"/>
              <a:gd name="connsiteX24" fmla="*/ 49925 w 2130973"/>
              <a:gd name="connsiteY24" fmla="*/ 752365 h 1669393"/>
              <a:gd name="connsiteX25" fmla="*/ 65690 w 2130973"/>
              <a:gd name="connsiteY25" fmla="*/ 515882 h 1669393"/>
              <a:gd name="connsiteX0" fmla="*/ 65690 w 2130973"/>
              <a:gd name="connsiteY0" fmla="*/ 386254 h 1539765"/>
              <a:gd name="connsiteX1" fmla="*/ 444063 w 2130973"/>
              <a:gd name="connsiteY1" fmla="*/ 170792 h 1539765"/>
              <a:gd name="connsiteX2" fmla="*/ 1169431 w 2130973"/>
              <a:gd name="connsiteY2" fmla="*/ 253778 h 1539765"/>
              <a:gd name="connsiteX3" fmla="*/ 1531884 w 2130973"/>
              <a:gd name="connsiteY3" fmla="*/ 328448 h 1539765"/>
              <a:gd name="connsiteX4" fmla="*/ 1926021 w 2130973"/>
              <a:gd name="connsiteY4" fmla="*/ 70944 h 1539765"/>
              <a:gd name="connsiteX5" fmla="*/ 2083677 w 2130973"/>
              <a:gd name="connsiteY5" fmla="*/ 23648 h 1539765"/>
              <a:gd name="connsiteX6" fmla="*/ 2099442 w 2130973"/>
              <a:gd name="connsiteY6" fmla="*/ 212834 h 1539765"/>
              <a:gd name="connsiteX7" fmla="*/ 1894490 w 2130973"/>
              <a:gd name="connsiteY7" fmla="*/ 370489 h 1539765"/>
              <a:gd name="connsiteX8" fmla="*/ 1847194 w 2130973"/>
              <a:gd name="connsiteY8" fmla="*/ 480848 h 1539765"/>
              <a:gd name="connsiteX9" fmla="*/ 1941787 w 2130973"/>
              <a:gd name="connsiteY9" fmla="*/ 733096 h 1539765"/>
              <a:gd name="connsiteX10" fmla="*/ 1815663 w 2130973"/>
              <a:gd name="connsiteY10" fmla="*/ 953813 h 1539765"/>
              <a:gd name="connsiteX11" fmla="*/ 1658008 w 2130973"/>
              <a:gd name="connsiteY11" fmla="*/ 1048406 h 1539765"/>
              <a:gd name="connsiteX12" fmla="*/ 1705304 w 2130973"/>
              <a:gd name="connsiteY12" fmla="*/ 1332185 h 1539765"/>
              <a:gd name="connsiteX13" fmla="*/ 1547649 w 2130973"/>
              <a:gd name="connsiteY13" fmla="*/ 1395248 h 1539765"/>
              <a:gd name="connsiteX14" fmla="*/ 1405759 w 2130973"/>
              <a:gd name="connsiteY14" fmla="*/ 1221827 h 1539765"/>
              <a:gd name="connsiteX15" fmla="*/ 1311166 w 2130973"/>
              <a:gd name="connsiteY15" fmla="*/ 1095703 h 1539765"/>
              <a:gd name="connsiteX16" fmla="*/ 1137746 w 2130973"/>
              <a:gd name="connsiteY16" fmla="*/ 1127234 h 1539765"/>
              <a:gd name="connsiteX17" fmla="*/ 948559 w 2130973"/>
              <a:gd name="connsiteY17" fmla="*/ 1316420 h 1539765"/>
              <a:gd name="connsiteX18" fmla="*/ 869732 w 2130973"/>
              <a:gd name="connsiteY18" fmla="*/ 1521372 h 1539765"/>
              <a:gd name="connsiteX19" fmla="*/ 790904 w 2130973"/>
              <a:gd name="connsiteY19" fmla="*/ 1206061 h 1539765"/>
              <a:gd name="connsiteX20" fmla="*/ 727842 w 2130973"/>
              <a:gd name="connsiteY20" fmla="*/ 1064172 h 1539765"/>
              <a:gd name="connsiteX21" fmla="*/ 428297 w 2130973"/>
              <a:gd name="connsiteY21" fmla="*/ 969579 h 1539765"/>
              <a:gd name="connsiteX22" fmla="*/ 128753 w 2130973"/>
              <a:gd name="connsiteY22" fmla="*/ 811923 h 1539765"/>
              <a:gd name="connsiteX23" fmla="*/ 49925 w 2130973"/>
              <a:gd name="connsiteY23" fmla="*/ 622737 h 1539765"/>
              <a:gd name="connsiteX24" fmla="*/ 65690 w 2130973"/>
              <a:gd name="connsiteY24" fmla="*/ 386254 h 1539765"/>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9260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3794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788431 w 2135353"/>
              <a:gd name="connsiteY2" fmla="*/ 3533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128753 w 2135353"/>
              <a:gd name="connsiteY23" fmla="*/ 9846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128753 w 2135353"/>
              <a:gd name="connsiteY24" fmla="*/ 9846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794434 w 2135353"/>
              <a:gd name="connsiteY23" fmla="*/ 989456 h 1586369"/>
              <a:gd name="connsiteX24" fmla="*/ 565834 w 2135353"/>
              <a:gd name="connsiteY24" fmla="*/ 900193 h 1586369"/>
              <a:gd name="connsiteX25" fmla="*/ 357353 w 2135353"/>
              <a:gd name="connsiteY25" fmla="*/ 832251 h 1586369"/>
              <a:gd name="connsiteX26" fmla="*/ 49925 w 2135353"/>
              <a:gd name="connsiteY26" fmla="*/ 795465 h 1586369"/>
              <a:gd name="connsiteX27" fmla="*/ 65690 w 2135353"/>
              <a:gd name="connsiteY27"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794434 w 2135353"/>
              <a:gd name="connsiteY22" fmla="*/ 989456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27842 w 2135353"/>
              <a:gd name="connsiteY20" fmla="*/ 1236900 h 1586369"/>
              <a:gd name="connsiteX21" fmla="*/ 794434 w 2135353"/>
              <a:gd name="connsiteY21" fmla="*/ 989456 h 1586369"/>
              <a:gd name="connsiteX22" fmla="*/ 565834 w 2135353"/>
              <a:gd name="connsiteY22" fmla="*/ 900193 h 1586369"/>
              <a:gd name="connsiteX23" fmla="*/ 357353 w 2135353"/>
              <a:gd name="connsiteY23" fmla="*/ 8322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4434 w 2135353"/>
              <a:gd name="connsiteY20" fmla="*/ 989456 h 1586369"/>
              <a:gd name="connsiteX21" fmla="*/ 565834 w 2135353"/>
              <a:gd name="connsiteY21" fmla="*/ 900193 h 1586369"/>
              <a:gd name="connsiteX22" fmla="*/ 357353 w 2135353"/>
              <a:gd name="connsiteY22" fmla="*/ 832251 h 1586369"/>
              <a:gd name="connsiteX23" fmla="*/ 49925 w 2135353"/>
              <a:gd name="connsiteY23" fmla="*/ 795465 h 1586369"/>
              <a:gd name="connsiteX24" fmla="*/ 65690 w 2135353"/>
              <a:gd name="connsiteY24"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794434 w 2135353"/>
              <a:gd name="connsiteY19" fmla="*/ 989456 h 1586369"/>
              <a:gd name="connsiteX20" fmla="*/ 565834 w 2135353"/>
              <a:gd name="connsiteY20" fmla="*/ 900193 h 1586369"/>
              <a:gd name="connsiteX21" fmla="*/ 357353 w 2135353"/>
              <a:gd name="connsiteY21" fmla="*/ 832251 h 1586369"/>
              <a:gd name="connsiteX22" fmla="*/ 49925 w 2135353"/>
              <a:gd name="connsiteY22" fmla="*/ 795465 h 1586369"/>
              <a:gd name="connsiteX23" fmla="*/ 65690 w 2135353"/>
              <a:gd name="connsiteY23" fmla="*/ 558982 h 1586369"/>
              <a:gd name="connsiteX0" fmla="*/ 65690 w 2135353"/>
              <a:gd name="connsiteY0" fmla="*/ 558982 h 1533816"/>
              <a:gd name="connsiteX1" fmla="*/ 444063 w 2135353"/>
              <a:gd name="connsiteY1" fmla="*/ 343520 h 1533816"/>
              <a:gd name="connsiteX2" fmla="*/ 788431 w 2135353"/>
              <a:gd name="connsiteY2" fmla="*/ 350306 h 1533816"/>
              <a:gd name="connsiteX3" fmla="*/ 1127537 w 2135353"/>
              <a:gd name="connsiteY3" fmla="*/ 353730 h 1533816"/>
              <a:gd name="connsiteX4" fmla="*/ 1379484 w 2135353"/>
              <a:gd name="connsiteY4" fmla="*/ 348776 h 1533816"/>
              <a:gd name="connsiteX5" fmla="*/ 1621221 w 2135353"/>
              <a:gd name="connsiteY5" fmla="*/ 167472 h 1533816"/>
              <a:gd name="connsiteX6" fmla="*/ 1789388 w 2135353"/>
              <a:gd name="connsiteY6" fmla="*/ 4817 h 1533816"/>
              <a:gd name="connsiteX7" fmla="*/ 2083677 w 2135353"/>
              <a:gd name="connsiteY7" fmla="*/ 196376 h 1533816"/>
              <a:gd name="connsiteX8" fmla="*/ 2099442 w 2135353"/>
              <a:gd name="connsiteY8" fmla="*/ 385562 h 1533816"/>
              <a:gd name="connsiteX9" fmla="*/ 1894490 w 2135353"/>
              <a:gd name="connsiteY9" fmla="*/ 543217 h 1533816"/>
              <a:gd name="connsiteX10" fmla="*/ 1847194 w 2135353"/>
              <a:gd name="connsiteY10" fmla="*/ 653576 h 1533816"/>
              <a:gd name="connsiteX11" fmla="*/ 1941787 w 2135353"/>
              <a:gd name="connsiteY11" fmla="*/ 905824 h 1533816"/>
              <a:gd name="connsiteX12" fmla="*/ 1815663 w 2135353"/>
              <a:gd name="connsiteY12" fmla="*/ 1126541 h 1533816"/>
              <a:gd name="connsiteX13" fmla="*/ 1658008 w 2135353"/>
              <a:gd name="connsiteY13" fmla="*/ 1221134 h 1533816"/>
              <a:gd name="connsiteX14" fmla="*/ 1705304 w 2135353"/>
              <a:gd name="connsiteY14" fmla="*/ 1504913 h 1533816"/>
              <a:gd name="connsiteX15" fmla="*/ 1405759 w 2135353"/>
              <a:gd name="connsiteY15" fmla="*/ 1394555 h 1533816"/>
              <a:gd name="connsiteX16" fmla="*/ 1311166 w 2135353"/>
              <a:gd name="connsiteY16" fmla="*/ 1268431 h 1533816"/>
              <a:gd name="connsiteX17" fmla="*/ 1137746 w 2135353"/>
              <a:gd name="connsiteY17" fmla="*/ 1299962 h 1533816"/>
              <a:gd name="connsiteX18" fmla="*/ 794434 w 2135353"/>
              <a:gd name="connsiteY18" fmla="*/ 989456 h 1533816"/>
              <a:gd name="connsiteX19" fmla="*/ 565834 w 2135353"/>
              <a:gd name="connsiteY19" fmla="*/ 900193 h 1533816"/>
              <a:gd name="connsiteX20" fmla="*/ 357353 w 2135353"/>
              <a:gd name="connsiteY20" fmla="*/ 832251 h 1533816"/>
              <a:gd name="connsiteX21" fmla="*/ 49925 w 2135353"/>
              <a:gd name="connsiteY21" fmla="*/ 795465 h 1533816"/>
              <a:gd name="connsiteX22" fmla="*/ 65690 w 2135353"/>
              <a:gd name="connsiteY22" fmla="*/ 558982 h 1533816"/>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1137746 w 2135353"/>
              <a:gd name="connsiteY16" fmla="*/ 1299962 h 1402438"/>
              <a:gd name="connsiteX17" fmla="*/ 794434 w 2135353"/>
              <a:gd name="connsiteY17" fmla="*/ 989456 h 1402438"/>
              <a:gd name="connsiteX18" fmla="*/ 565834 w 2135353"/>
              <a:gd name="connsiteY18" fmla="*/ 900193 h 1402438"/>
              <a:gd name="connsiteX19" fmla="*/ 357353 w 2135353"/>
              <a:gd name="connsiteY19" fmla="*/ 832251 h 1402438"/>
              <a:gd name="connsiteX20" fmla="*/ 49925 w 2135353"/>
              <a:gd name="connsiteY20" fmla="*/ 795465 h 1402438"/>
              <a:gd name="connsiteX21" fmla="*/ 65690 w 2135353"/>
              <a:gd name="connsiteY21" fmla="*/ 558982 h 1402438"/>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794434 w 2135353"/>
              <a:gd name="connsiteY16" fmla="*/ 989456 h 1402438"/>
              <a:gd name="connsiteX17" fmla="*/ 565834 w 2135353"/>
              <a:gd name="connsiteY17" fmla="*/ 900193 h 1402438"/>
              <a:gd name="connsiteX18" fmla="*/ 357353 w 2135353"/>
              <a:gd name="connsiteY18" fmla="*/ 832251 h 1402438"/>
              <a:gd name="connsiteX19" fmla="*/ 49925 w 2135353"/>
              <a:gd name="connsiteY19" fmla="*/ 795465 h 1402438"/>
              <a:gd name="connsiteX20" fmla="*/ 65690 w 2135353"/>
              <a:gd name="connsiteY20" fmla="*/ 558982 h 1402438"/>
              <a:gd name="connsiteX0" fmla="*/ 65690 w 2135353"/>
              <a:gd name="connsiteY0" fmla="*/ 558982 h 1307044"/>
              <a:gd name="connsiteX1" fmla="*/ 444063 w 2135353"/>
              <a:gd name="connsiteY1" fmla="*/ 343520 h 1307044"/>
              <a:gd name="connsiteX2" fmla="*/ 788431 w 2135353"/>
              <a:gd name="connsiteY2" fmla="*/ 350306 h 1307044"/>
              <a:gd name="connsiteX3" fmla="*/ 1127537 w 2135353"/>
              <a:gd name="connsiteY3" fmla="*/ 353730 h 1307044"/>
              <a:gd name="connsiteX4" fmla="*/ 1379484 w 2135353"/>
              <a:gd name="connsiteY4" fmla="*/ 348776 h 1307044"/>
              <a:gd name="connsiteX5" fmla="*/ 1621221 w 2135353"/>
              <a:gd name="connsiteY5" fmla="*/ 167472 h 1307044"/>
              <a:gd name="connsiteX6" fmla="*/ 1789388 w 2135353"/>
              <a:gd name="connsiteY6" fmla="*/ 4817 h 1307044"/>
              <a:gd name="connsiteX7" fmla="*/ 2083677 w 2135353"/>
              <a:gd name="connsiteY7" fmla="*/ 196376 h 1307044"/>
              <a:gd name="connsiteX8" fmla="*/ 2099442 w 2135353"/>
              <a:gd name="connsiteY8" fmla="*/ 385562 h 1307044"/>
              <a:gd name="connsiteX9" fmla="*/ 1894490 w 2135353"/>
              <a:gd name="connsiteY9" fmla="*/ 543217 h 1307044"/>
              <a:gd name="connsiteX10" fmla="*/ 1847194 w 2135353"/>
              <a:gd name="connsiteY10" fmla="*/ 653576 h 1307044"/>
              <a:gd name="connsiteX11" fmla="*/ 1941787 w 2135353"/>
              <a:gd name="connsiteY11" fmla="*/ 905824 h 1307044"/>
              <a:gd name="connsiteX12" fmla="*/ 1815663 w 2135353"/>
              <a:gd name="connsiteY12" fmla="*/ 1126541 h 1307044"/>
              <a:gd name="connsiteX13" fmla="*/ 1658008 w 2135353"/>
              <a:gd name="connsiteY13" fmla="*/ 1221134 h 1307044"/>
              <a:gd name="connsiteX14" fmla="*/ 1311166 w 2135353"/>
              <a:gd name="connsiteY14" fmla="*/ 1268431 h 1307044"/>
              <a:gd name="connsiteX15" fmla="*/ 794434 w 2135353"/>
              <a:gd name="connsiteY15" fmla="*/ 989456 h 1307044"/>
              <a:gd name="connsiteX16" fmla="*/ 565834 w 2135353"/>
              <a:gd name="connsiteY16" fmla="*/ 900193 h 1307044"/>
              <a:gd name="connsiteX17" fmla="*/ 357353 w 2135353"/>
              <a:gd name="connsiteY17" fmla="*/ 832251 h 1307044"/>
              <a:gd name="connsiteX18" fmla="*/ 49925 w 2135353"/>
              <a:gd name="connsiteY18" fmla="*/ 795465 h 1307044"/>
              <a:gd name="connsiteX19" fmla="*/ 65690 w 2135353"/>
              <a:gd name="connsiteY19" fmla="*/ 558982 h 1307044"/>
              <a:gd name="connsiteX0" fmla="*/ 65690 w 2135353"/>
              <a:gd name="connsiteY0" fmla="*/ 558982 h 1296371"/>
              <a:gd name="connsiteX1" fmla="*/ 444063 w 2135353"/>
              <a:gd name="connsiteY1" fmla="*/ 343520 h 1296371"/>
              <a:gd name="connsiteX2" fmla="*/ 788431 w 2135353"/>
              <a:gd name="connsiteY2" fmla="*/ 350306 h 1296371"/>
              <a:gd name="connsiteX3" fmla="*/ 1127537 w 2135353"/>
              <a:gd name="connsiteY3" fmla="*/ 353730 h 1296371"/>
              <a:gd name="connsiteX4" fmla="*/ 1379484 w 2135353"/>
              <a:gd name="connsiteY4" fmla="*/ 348776 h 1296371"/>
              <a:gd name="connsiteX5" fmla="*/ 1621221 w 2135353"/>
              <a:gd name="connsiteY5" fmla="*/ 167472 h 1296371"/>
              <a:gd name="connsiteX6" fmla="*/ 1789388 w 2135353"/>
              <a:gd name="connsiteY6" fmla="*/ 4817 h 1296371"/>
              <a:gd name="connsiteX7" fmla="*/ 2083677 w 2135353"/>
              <a:gd name="connsiteY7" fmla="*/ 196376 h 1296371"/>
              <a:gd name="connsiteX8" fmla="*/ 2099442 w 2135353"/>
              <a:gd name="connsiteY8" fmla="*/ 385562 h 1296371"/>
              <a:gd name="connsiteX9" fmla="*/ 1894490 w 2135353"/>
              <a:gd name="connsiteY9" fmla="*/ 543217 h 1296371"/>
              <a:gd name="connsiteX10" fmla="*/ 1847194 w 2135353"/>
              <a:gd name="connsiteY10" fmla="*/ 653576 h 1296371"/>
              <a:gd name="connsiteX11" fmla="*/ 1941787 w 2135353"/>
              <a:gd name="connsiteY11" fmla="*/ 905824 h 1296371"/>
              <a:gd name="connsiteX12" fmla="*/ 1815663 w 2135353"/>
              <a:gd name="connsiteY12" fmla="*/ 1126541 h 1296371"/>
              <a:gd name="connsiteX13" fmla="*/ 1658008 w 2135353"/>
              <a:gd name="connsiteY13" fmla="*/ 1221134 h 1296371"/>
              <a:gd name="connsiteX14" fmla="*/ 1565142 w 2135353"/>
              <a:gd name="connsiteY14" fmla="*/ 1157096 h 1296371"/>
              <a:gd name="connsiteX15" fmla="*/ 1311166 w 2135353"/>
              <a:gd name="connsiteY15" fmla="*/ 1268431 h 1296371"/>
              <a:gd name="connsiteX16" fmla="*/ 794434 w 2135353"/>
              <a:gd name="connsiteY16" fmla="*/ 989456 h 1296371"/>
              <a:gd name="connsiteX17" fmla="*/ 565834 w 2135353"/>
              <a:gd name="connsiteY17" fmla="*/ 900193 h 1296371"/>
              <a:gd name="connsiteX18" fmla="*/ 357353 w 2135353"/>
              <a:gd name="connsiteY18" fmla="*/ 832251 h 1296371"/>
              <a:gd name="connsiteX19" fmla="*/ 49925 w 2135353"/>
              <a:gd name="connsiteY19" fmla="*/ 795465 h 1296371"/>
              <a:gd name="connsiteX20" fmla="*/ 65690 w 2135353"/>
              <a:gd name="connsiteY20" fmla="*/ 558982 h 1296371"/>
              <a:gd name="connsiteX0" fmla="*/ 65690 w 2135353"/>
              <a:gd name="connsiteY0" fmla="*/ 558982 h 1226226"/>
              <a:gd name="connsiteX1" fmla="*/ 444063 w 2135353"/>
              <a:gd name="connsiteY1" fmla="*/ 343520 h 1226226"/>
              <a:gd name="connsiteX2" fmla="*/ 788431 w 2135353"/>
              <a:gd name="connsiteY2" fmla="*/ 350306 h 1226226"/>
              <a:gd name="connsiteX3" fmla="*/ 1127537 w 2135353"/>
              <a:gd name="connsiteY3" fmla="*/ 353730 h 1226226"/>
              <a:gd name="connsiteX4" fmla="*/ 1379484 w 2135353"/>
              <a:gd name="connsiteY4" fmla="*/ 348776 h 1226226"/>
              <a:gd name="connsiteX5" fmla="*/ 1621221 w 2135353"/>
              <a:gd name="connsiteY5" fmla="*/ 167472 h 1226226"/>
              <a:gd name="connsiteX6" fmla="*/ 1789388 w 2135353"/>
              <a:gd name="connsiteY6" fmla="*/ 4817 h 1226226"/>
              <a:gd name="connsiteX7" fmla="*/ 2083677 w 2135353"/>
              <a:gd name="connsiteY7" fmla="*/ 196376 h 1226226"/>
              <a:gd name="connsiteX8" fmla="*/ 2099442 w 2135353"/>
              <a:gd name="connsiteY8" fmla="*/ 385562 h 1226226"/>
              <a:gd name="connsiteX9" fmla="*/ 1894490 w 2135353"/>
              <a:gd name="connsiteY9" fmla="*/ 543217 h 1226226"/>
              <a:gd name="connsiteX10" fmla="*/ 1847194 w 2135353"/>
              <a:gd name="connsiteY10" fmla="*/ 653576 h 1226226"/>
              <a:gd name="connsiteX11" fmla="*/ 1941787 w 2135353"/>
              <a:gd name="connsiteY11" fmla="*/ 905824 h 1226226"/>
              <a:gd name="connsiteX12" fmla="*/ 1815663 w 2135353"/>
              <a:gd name="connsiteY12" fmla="*/ 1126541 h 1226226"/>
              <a:gd name="connsiteX13" fmla="*/ 1658008 w 2135353"/>
              <a:gd name="connsiteY13" fmla="*/ 1221134 h 1226226"/>
              <a:gd name="connsiteX14" fmla="*/ 1565142 w 2135353"/>
              <a:gd name="connsiteY14" fmla="*/ 1157096 h 1226226"/>
              <a:gd name="connsiteX15" fmla="*/ 1158766 w 2135353"/>
              <a:gd name="connsiteY15" fmla="*/ 1039831 h 1226226"/>
              <a:gd name="connsiteX16" fmla="*/ 794434 w 2135353"/>
              <a:gd name="connsiteY16" fmla="*/ 989456 h 1226226"/>
              <a:gd name="connsiteX17" fmla="*/ 565834 w 2135353"/>
              <a:gd name="connsiteY17" fmla="*/ 900193 h 1226226"/>
              <a:gd name="connsiteX18" fmla="*/ 357353 w 2135353"/>
              <a:gd name="connsiteY18" fmla="*/ 832251 h 1226226"/>
              <a:gd name="connsiteX19" fmla="*/ 49925 w 2135353"/>
              <a:gd name="connsiteY19" fmla="*/ 795465 h 1226226"/>
              <a:gd name="connsiteX20" fmla="*/ 65690 w 2135353"/>
              <a:gd name="connsiteY20" fmla="*/ 558982 h 1226226"/>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78390 w 2148053"/>
              <a:gd name="connsiteY0" fmla="*/ 558982 h 1171548"/>
              <a:gd name="connsiteX1" fmla="*/ 532963 w 2148053"/>
              <a:gd name="connsiteY1" fmla="*/ 419720 h 1171548"/>
              <a:gd name="connsiteX2" fmla="*/ 801131 w 2148053"/>
              <a:gd name="connsiteY2" fmla="*/ 350306 h 1171548"/>
              <a:gd name="connsiteX3" fmla="*/ 1140237 w 2148053"/>
              <a:gd name="connsiteY3" fmla="*/ 353730 h 1171548"/>
              <a:gd name="connsiteX4" fmla="*/ 1392184 w 2148053"/>
              <a:gd name="connsiteY4" fmla="*/ 348776 h 1171548"/>
              <a:gd name="connsiteX5" fmla="*/ 1633921 w 2148053"/>
              <a:gd name="connsiteY5" fmla="*/ 167472 h 1171548"/>
              <a:gd name="connsiteX6" fmla="*/ 1802088 w 2148053"/>
              <a:gd name="connsiteY6" fmla="*/ 4817 h 1171548"/>
              <a:gd name="connsiteX7" fmla="*/ 2096377 w 2148053"/>
              <a:gd name="connsiteY7" fmla="*/ 196376 h 1171548"/>
              <a:gd name="connsiteX8" fmla="*/ 2112142 w 2148053"/>
              <a:gd name="connsiteY8" fmla="*/ 385562 h 1171548"/>
              <a:gd name="connsiteX9" fmla="*/ 1907190 w 2148053"/>
              <a:gd name="connsiteY9" fmla="*/ 543217 h 1171548"/>
              <a:gd name="connsiteX10" fmla="*/ 1859894 w 2148053"/>
              <a:gd name="connsiteY10" fmla="*/ 653576 h 1171548"/>
              <a:gd name="connsiteX11" fmla="*/ 1954487 w 2148053"/>
              <a:gd name="connsiteY11" fmla="*/ 905824 h 1171548"/>
              <a:gd name="connsiteX12" fmla="*/ 1828363 w 2148053"/>
              <a:gd name="connsiteY12" fmla="*/ 1126541 h 1171548"/>
              <a:gd name="connsiteX13" fmla="*/ 1577842 w 2148053"/>
              <a:gd name="connsiteY13" fmla="*/ 1157096 h 1171548"/>
              <a:gd name="connsiteX14" fmla="*/ 1171466 w 2148053"/>
              <a:gd name="connsiteY14" fmla="*/ 1039831 h 1171548"/>
              <a:gd name="connsiteX15" fmla="*/ 807134 w 2148053"/>
              <a:gd name="connsiteY15" fmla="*/ 989456 h 1171548"/>
              <a:gd name="connsiteX16" fmla="*/ 578534 w 2148053"/>
              <a:gd name="connsiteY16" fmla="*/ 900193 h 1171548"/>
              <a:gd name="connsiteX17" fmla="*/ 370053 w 2148053"/>
              <a:gd name="connsiteY17" fmla="*/ 832251 h 1171548"/>
              <a:gd name="connsiteX18" fmla="*/ 62625 w 2148053"/>
              <a:gd name="connsiteY18" fmla="*/ 795465 h 1171548"/>
              <a:gd name="connsiteX19" fmla="*/ 78390 w 2148053"/>
              <a:gd name="connsiteY19" fmla="*/ 558982 h 1171548"/>
              <a:gd name="connsiteX0" fmla="*/ 78390 w 2224253"/>
              <a:gd name="connsiteY0" fmla="*/ 558982 h 1171548"/>
              <a:gd name="connsiteX1" fmla="*/ 609163 w 2224253"/>
              <a:gd name="connsiteY1" fmla="*/ 419720 h 1171548"/>
              <a:gd name="connsiteX2" fmla="*/ 877331 w 2224253"/>
              <a:gd name="connsiteY2" fmla="*/ 3503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544584 w 2224253"/>
              <a:gd name="connsiteY4" fmla="*/ 4249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4253" h="1171548">
                <a:moveTo>
                  <a:pt x="78390" y="558982"/>
                </a:moveTo>
                <a:cubicBezTo>
                  <a:pt x="156780" y="496358"/>
                  <a:pt x="463306" y="441799"/>
                  <a:pt x="609163" y="419720"/>
                </a:cubicBezTo>
                <a:cubicBezTo>
                  <a:pt x="755020" y="397641"/>
                  <a:pt x="839619" y="424804"/>
                  <a:pt x="953531" y="426506"/>
                </a:cubicBezTo>
                <a:lnTo>
                  <a:pt x="1292637" y="506130"/>
                </a:lnTo>
                <a:cubicBezTo>
                  <a:pt x="1391146" y="505875"/>
                  <a:pt x="1475003" y="481419"/>
                  <a:pt x="1544584" y="424976"/>
                </a:cubicBezTo>
                <a:cubicBezTo>
                  <a:pt x="1614165" y="368533"/>
                  <a:pt x="1608020" y="311265"/>
                  <a:pt x="1710121" y="167472"/>
                </a:cubicBezTo>
                <a:cubicBezTo>
                  <a:pt x="1753038" y="84745"/>
                  <a:pt x="1801212" y="0"/>
                  <a:pt x="1878288" y="4817"/>
                </a:cubicBezTo>
                <a:cubicBezTo>
                  <a:pt x="1955364" y="9634"/>
                  <a:pt x="2120901" y="132919"/>
                  <a:pt x="2172577" y="196376"/>
                </a:cubicBezTo>
                <a:cubicBezTo>
                  <a:pt x="2224253" y="259833"/>
                  <a:pt x="2219873" y="327755"/>
                  <a:pt x="2188342" y="385562"/>
                </a:cubicBezTo>
                <a:cubicBezTo>
                  <a:pt x="2156811" y="443369"/>
                  <a:pt x="2025431" y="498548"/>
                  <a:pt x="1983390" y="543217"/>
                </a:cubicBezTo>
                <a:cubicBezTo>
                  <a:pt x="1941349" y="587886"/>
                  <a:pt x="1928211" y="593142"/>
                  <a:pt x="1936094" y="653576"/>
                </a:cubicBezTo>
                <a:cubicBezTo>
                  <a:pt x="1943977" y="714011"/>
                  <a:pt x="2035942" y="826997"/>
                  <a:pt x="2030687" y="905824"/>
                </a:cubicBezTo>
                <a:cubicBezTo>
                  <a:pt x="2025432" y="984651"/>
                  <a:pt x="1967337" y="1084662"/>
                  <a:pt x="1904563" y="1126541"/>
                </a:cubicBezTo>
                <a:cubicBezTo>
                  <a:pt x="1841789" y="1168420"/>
                  <a:pt x="1763525" y="1171548"/>
                  <a:pt x="1654042" y="1157096"/>
                </a:cubicBezTo>
                <a:cubicBezTo>
                  <a:pt x="1544559" y="1142644"/>
                  <a:pt x="1376117" y="1067771"/>
                  <a:pt x="1247666" y="1039831"/>
                </a:cubicBezTo>
                <a:cubicBezTo>
                  <a:pt x="1119215" y="1011891"/>
                  <a:pt x="982156" y="1012729"/>
                  <a:pt x="883334" y="989456"/>
                </a:cubicBezTo>
                <a:cubicBezTo>
                  <a:pt x="784512" y="966183"/>
                  <a:pt x="727581" y="926394"/>
                  <a:pt x="654734" y="900193"/>
                </a:cubicBezTo>
                <a:cubicBezTo>
                  <a:pt x="581887" y="873992"/>
                  <a:pt x="532238" y="849706"/>
                  <a:pt x="446253" y="832251"/>
                </a:cubicBezTo>
                <a:cubicBezTo>
                  <a:pt x="360268" y="814796"/>
                  <a:pt x="200135" y="841010"/>
                  <a:pt x="138825" y="795465"/>
                </a:cubicBezTo>
                <a:cubicBezTo>
                  <a:pt x="77515" y="749920"/>
                  <a:pt x="0" y="621606"/>
                  <a:pt x="78390" y="558982"/>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0"/>
            <a:ext cx="9144000" cy="677108"/>
          </a:xfrm>
          <a:prstGeom prst="rect">
            <a:avLst/>
          </a:prstGeom>
          <a:solidFill>
            <a:schemeClr val="accent1">
              <a:lumMod val="20000"/>
              <a:lumOff val="80000"/>
            </a:schemeClr>
          </a:solidFill>
        </p:spPr>
        <p:txBody>
          <a:bodyPr wrap="square" rtlCol="0">
            <a:spAutoFit/>
          </a:bodyPr>
          <a:lstStyle/>
          <a:p>
            <a:pPr algn="ctr"/>
            <a:r>
              <a:rPr lang="en-US" sz="3800" b="1" dirty="0" smtClean="0">
                <a:latin typeface="Tempus Sans ITC" pitchFamily="82" charset="0"/>
              </a:rPr>
              <a:t> Who were these Stone Age Homo sapiens?</a:t>
            </a:r>
          </a:p>
        </p:txBody>
      </p:sp>
      <p:sp>
        <p:nvSpPr>
          <p:cNvPr id="3" name="Freeform 2"/>
          <p:cNvSpPr/>
          <p:nvPr/>
        </p:nvSpPr>
        <p:spPr>
          <a:xfrm>
            <a:off x="5257800" y="2653862"/>
            <a:ext cx="1600200"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5057387" y="2958662"/>
            <a:ext cx="189261" cy="9906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0 w 236483"/>
              <a:gd name="connsiteY3" fmla="*/ 0 h 1229711"/>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Lst>
            <a:ahLst/>
            <a:cxnLst>
              <a:cxn ang="0">
                <a:pos x="connsiteX0" y="connsiteY0"/>
              </a:cxn>
              <a:cxn ang="0">
                <a:pos x="connsiteX1" y="connsiteY1"/>
              </a:cxn>
              <a:cxn ang="0">
                <a:pos x="connsiteX2" y="connsiteY2"/>
              </a:cxn>
            </a:cxnLst>
            <a:rect l="l" t="t" r="r" b="b"/>
            <a:pathLst>
              <a:path w="100341" h="761250">
                <a:moveTo>
                  <a:pt x="100341" y="761250"/>
                </a:moveTo>
                <a:cubicBezTo>
                  <a:pt x="46475" y="671912"/>
                  <a:pt x="11496" y="588580"/>
                  <a:pt x="5748" y="461705"/>
                </a:cubicBezTo>
                <a:cubicBezTo>
                  <a:pt x="0" y="334830"/>
                  <a:pt x="58799" y="194847"/>
                  <a:pt x="65854" y="0"/>
                </a:cubicBezTo>
              </a:path>
            </a:pathLst>
          </a:custGeom>
          <a:ln w="63500">
            <a:tailEnd type="arrow"/>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8" name="TextBox 7"/>
          <p:cNvSpPr txBox="1">
            <a:spLocks noChangeArrowheads="1"/>
          </p:cNvSpPr>
          <p:nvPr/>
        </p:nvSpPr>
        <p:spPr bwMode="auto">
          <a:xfrm>
            <a:off x="0" y="6088559"/>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5400000" algn="ctr" rotWithShape="0">
                    <a:schemeClr val="tx1"/>
                  </a:outerShdw>
                </a:effectLst>
                <a:latin typeface="Tempus Sans ITC" pitchFamily="82" charset="0"/>
              </a:rPr>
              <a:t>Let’s look at the big picture . . .</a:t>
            </a:r>
            <a:endParaRPr lang="en-US" sz="4400" b="1" dirty="0">
              <a:solidFill>
                <a:srgbClr val="FF0000"/>
              </a:solidFill>
              <a:effectLst>
                <a:outerShdw dist="50800" dir="5400000" algn="ctr" rotWithShape="0">
                  <a:schemeClr val="tx1"/>
                </a:outerShdw>
              </a:effectLst>
              <a:latin typeface="Tempus Sans ITC" pitchFamily="82" charset="0"/>
            </a:endParaRPr>
          </a:p>
        </p:txBody>
      </p:sp>
      <p:sp useBgFill="1">
        <p:nvSpPr>
          <p:cNvPr id="9" name="TextBox 8"/>
          <p:cNvSpPr txBox="1"/>
          <p:nvPr/>
        </p:nvSpPr>
        <p:spPr>
          <a:xfrm>
            <a:off x="0" y="4596825"/>
            <a:ext cx="9144000" cy="584775"/>
          </a:xfrm>
          <a:prstGeom prst="rect">
            <a:avLst/>
          </a:prstGeom>
        </p:spPr>
        <p:txBody>
          <a:bodyPr wrap="square" rtlCol="0">
            <a:spAutoFit/>
          </a:bodyPr>
          <a:lstStyle/>
          <a:p>
            <a:pPr algn="ctr"/>
            <a:r>
              <a:rPr lang="en-US" sz="3200" dirty="0" smtClean="0"/>
              <a:t> the earliest Americans were descended from</a:t>
            </a:r>
            <a:endParaRPr lang="en-US" sz="3200" u="sng" dirty="0" smtClean="0"/>
          </a:p>
        </p:txBody>
      </p:sp>
      <p:sp useBgFill="1">
        <p:nvSpPr>
          <p:cNvPr id="11" name="TextBox 10"/>
          <p:cNvSpPr txBox="1"/>
          <p:nvPr/>
        </p:nvSpPr>
        <p:spPr>
          <a:xfrm>
            <a:off x="0" y="4038600"/>
            <a:ext cx="9144000" cy="584775"/>
          </a:xfrm>
          <a:prstGeom prst="rect">
            <a:avLst/>
          </a:prstGeom>
        </p:spPr>
        <p:txBody>
          <a:bodyPr wrap="square" rtlCol="0">
            <a:spAutoFit/>
          </a:bodyPr>
          <a:lstStyle/>
          <a:p>
            <a:pPr algn="ctr"/>
            <a:r>
              <a:rPr lang="en-US" sz="3200" dirty="0" smtClean="0"/>
              <a:t> Until early 2000’s, most anthropologists believed</a:t>
            </a:r>
          </a:p>
        </p:txBody>
      </p:sp>
      <p:sp useBgFill="1">
        <p:nvSpPr>
          <p:cNvPr id="12" name="TextBox 11"/>
          <p:cNvSpPr txBox="1"/>
          <p:nvPr/>
        </p:nvSpPr>
        <p:spPr>
          <a:xfrm>
            <a:off x="0" y="572869"/>
            <a:ext cx="9144000" cy="646331"/>
          </a:xfrm>
          <a:prstGeom prst="rect">
            <a:avLst/>
          </a:prstGeom>
        </p:spPr>
        <p:txBody>
          <a:bodyPr wrap="square" rtlCol="0">
            <a:spAutoFit/>
          </a:bodyPr>
          <a:lstStyle/>
          <a:p>
            <a:pPr algn="ctr"/>
            <a:r>
              <a:rPr lang="en-US" sz="3600" dirty="0" smtClean="0">
                <a:solidFill>
                  <a:srgbClr val="0033CC"/>
                </a:solidFill>
                <a:effectLst>
                  <a:outerShdw dist="25400" dir="5400000" algn="ctr" rotWithShape="0">
                    <a:schemeClr val="tx1"/>
                  </a:outerShdw>
                </a:effectLst>
              </a:rPr>
              <a:t>Then . . . two discoveries in Russia!</a:t>
            </a:r>
          </a:p>
        </p:txBody>
      </p:sp>
      <p:sp>
        <p:nvSpPr>
          <p:cNvPr id="13" name="5-Point Star 12"/>
          <p:cNvSpPr/>
          <p:nvPr/>
        </p:nvSpPr>
        <p:spPr>
          <a:xfrm>
            <a:off x="6477000" y="18288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TextBox 15"/>
          <p:cNvSpPr txBox="1"/>
          <p:nvPr/>
        </p:nvSpPr>
        <p:spPr>
          <a:xfrm>
            <a:off x="0" y="5130225"/>
            <a:ext cx="9144000" cy="584775"/>
          </a:xfrm>
          <a:prstGeom prst="rect">
            <a:avLst/>
          </a:prstGeom>
        </p:spPr>
        <p:txBody>
          <a:bodyPr wrap="square" rtlCol="0">
            <a:spAutoFit/>
          </a:bodyPr>
          <a:lstStyle/>
          <a:p>
            <a:pPr algn="ctr"/>
            <a:r>
              <a:rPr lang="en-US" sz="3200" dirty="0" smtClean="0"/>
              <a:t>populations</a:t>
            </a:r>
            <a:r>
              <a:rPr lang="en-US" sz="3200" u="sng" dirty="0" smtClean="0"/>
              <a:t> </a:t>
            </a:r>
            <a:r>
              <a:rPr lang="en-US" sz="3200" dirty="0" smtClean="0"/>
              <a:t>moving from Africa through </a:t>
            </a:r>
            <a:r>
              <a:rPr lang="en-US" sz="3200" u="sng" dirty="0" smtClean="0"/>
              <a:t>EAST ASIA </a:t>
            </a:r>
          </a:p>
        </p:txBody>
      </p:sp>
      <p:sp>
        <p:nvSpPr>
          <p:cNvPr id="4" name="Freeform 3"/>
          <p:cNvSpPr/>
          <p:nvPr/>
        </p:nvSpPr>
        <p:spPr>
          <a:xfrm>
            <a:off x="6936828" y="1752600"/>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57200" y="183931"/>
                  <a:pt x="536027" y="157655"/>
                </a:cubicBezTo>
                <a:cubicBezTo>
                  <a:pt x="614855" y="131379"/>
                  <a:pt x="712075" y="162911"/>
                  <a:pt x="788275" y="141890"/>
                </a:cubicBezTo>
                <a:cubicBezTo>
                  <a:pt x="864475" y="120869"/>
                  <a:pt x="945930" y="55179"/>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4648200" y="1295400"/>
            <a:ext cx="3429000" cy="1143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000"/>
                                        <p:tgtEl>
                                          <p:spTgt spid="5"/>
                                        </p:tgtEl>
                                      </p:cBhvr>
                                    </p:animEffect>
                                  </p:childTnLst>
                                </p:cTn>
                              </p:par>
                              <p:par>
                                <p:cTn id="21" presetID="22" presetClass="entr" presetSubtype="8" fill="hold" grpId="1" nodeType="withEffect">
                                  <p:stCondLst>
                                    <p:cond delay="150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2000"/>
                                        <p:tgtEl>
                                          <p:spTgt spid="3"/>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3000"/>
                                        <p:tgtEl>
                                          <p:spTgt spid="15"/>
                                        </p:tgtEl>
                                      </p:cBhvr>
                                    </p:animEffect>
                                  </p:childTnLst>
                                </p:cTn>
                              </p:par>
                              <p:par>
                                <p:cTn id="27" presetID="22" presetClass="entr" presetSubtype="8" fill="hold" grpId="0" nodeType="withEffect">
                                  <p:stCondLst>
                                    <p:cond delay="300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Effect transition="in" filter="fade">
                                      <p:cBhvr>
                                        <p:cTn id="36" dur="1000"/>
                                        <p:tgtEl>
                                          <p:spTgt spid="12"/>
                                        </p:tgtEl>
                                      </p:cBhvr>
                                    </p:animEffect>
                                  </p:childTnLst>
                                </p:cTn>
                              </p:par>
                            </p:childTnLst>
                          </p:cTn>
                        </p:par>
                        <p:par>
                          <p:cTn id="37" fill="hold">
                            <p:stCondLst>
                              <p:cond delay="1000"/>
                            </p:stCondLst>
                            <p:childTnLst>
                              <p:par>
                                <p:cTn id="38" presetID="49" presetClass="entr" presetSubtype="0" repeatCount="200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360"/>
                                          </p:val>
                                        </p:tav>
                                        <p:tav tm="100000">
                                          <p:val>
                                            <p:fltVal val="0"/>
                                          </p:val>
                                        </p:tav>
                                      </p:tavLst>
                                    </p:anim>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1" animBg="1"/>
      <p:bldP spid="5" grpId="0" animBg="1"/>
      <p:bldP spid="8" grpId="0" animBg="1"/>
      <p:bldP spid="9" grpId="0" animBg="1"/>
      <p:bldP spid="11" grpId="0" animBg="1"/>
      <p:bldP spid="12" grpId="0" animBg="1"/>
      <p:bldP spid="13" grpId="0" animBg="1"/>
      <p:bldP spid="16" grpId="0" animBg="1"/>
      <p:bldP spid="4" grpId="0" animBg="1"/>
      <p:bldP spid="1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677108"/>
          </a:xfrm>
          <a:prstGeom prst="rect">
            <a:avLst/>
          </a:prstGeom>
          <a:solidFill>
            <a:schemeClr val="accent1">
              <a:lumMod val="20000"/>
              <a:lumOff val="80000"/>
            </a:schemeClr>
          </a:solidFill>
        </p:spPr>
        <p:txBody>
          <a:bodyPr wrap="square" rtlCol="0">
            <a:spAutoFit/>
          </a:bodyPr>
          <a:lstStyle/>
          <a:p>
            <a:pPr algn="ctr"/>
            <a:r>
              <a:rPr lang="en-US" sz="3800" b="1" dirty="0" smtClean="0">
                <a:latin typeface="Tempus Sans ITC" pitchFamily="82" charset="0"/>
              </a:rPr>
              <a:t> Who were these Stone Age Homo sapiens?</a:t>
            </a:r>
          </a:p>
        </p:txBody>
      </p:sp>
      <p:grpSp>
        <p:nvGrpSpPr>
          <p:cNvPr id="33" name="Group 32"/>
          <p:cNvGrpSpPr/>
          <p:nvPr/>
        </p:nvGrpSpPr>
        <p:grpSpPr>
          <a:xfrm>
            <a:off x="0" y="1219200"/>
            <a:ext cx="9144000" cy="5638800"/>
            <a:chOff x="0" y="1219200"/>
            <a:chExt cx="9144000" cy="5638800"/>
          </a:xfrm>
        </p:grpSpPr>
        <p:grpSp>
          <p:nvGrpSpPr>
            <p:cNvPr id="30" name="Group 29"/>
            <p:cNvGrpSpPr/>
            <p:nvPr/>
          </p:nvGrpSpPr>
          <p:grpSpPr>
            <a:xfrm>
              <a:off x="1" y="1219200"/>
              <a:ext cx="9143999" cy="5638800"/>
              <a:chOff x="1" y="1219200"/>
              <a:chExt cx="9143999" cy="5638800"/>
            </a:xfrm>
          </p:grpSpPr>
          <p:pic>
            <p:nvPicPr>
              <p:cNvPr id="20" name="Picture 19" descr="world.bmp"/>
              <p:cNvPicPr>
                <a:picLocks/>
              </p:cNvPicPr>
              <p:nvPr/>
            </p:nvPicPr>
            <p:blipFill>
              <a:blip r:embed="rId2" cstate="print"/>
              <a:stretch>
                <a:fillRect/>
              </a:stretch>
            </p:blipFill>
            <p:spPr>
              <a:xfrm>
                <a:off x="1" y="1219200"/>
                <a:ext cx="9143999" cy="5638800"/>
              </a:xfrm>
              <a:prstGeom prst="rect">
                <a:avLst/>
              </a:prstGeom>
            </p:spPr>
          </p:pic>
          <p:sp>
            <p:nvSpPr>
              <p:cNvPr id="21" name="Freeform 20"/>
              <p:cNvSpPr/>
              <p:nvPr/>
            </p:nvSpPr>
            <p:spPr>
              <a:xfrm>
                <a:off x="5284512" y="2136920"/>
                <a:ext cx="2224253" cy="117154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 name="connsiteX0" fmla="*/ 28903 w 2094186"/>
                  <a:gd name="connsiteY0" fmla="*/ 480848 h 1634359"/>
                  <a:gd name="connsiteX1" fmla="*/ 107731 w 2094186"/>
                  <a:gd name="connsiteY1" fmla="*/ 102476 h 1634359"/>
                  <a:gd name="connsiteX2" fmla="*/ 407276 w 2094186"/>
                  <a:gd name="connsiteY2" fmla="*/ 265386 h 1634359"/>
                  <a:gd name="connsiteX3" fmla="*/ 864476 w 2094186"/>
                  <a:gd name="connsiteY3" fmla="*/ 134007 h 1634359"/>
                  <a:gd name="connsiteX4" fmla="*/ 1116724 w 2094186"/>
                  <a:gd name="connsiteY4" fmla="*/ 118242 h 1634359"/>
                  <a:gd name="connsiteX5" fmla="*/ 1495097 w 2094186"/>
                  <a:gd name="connsiteY5" fmla="*/ 118242 h 1634359"/>
                  <a:gd name="connsiteX6" fmla="*/ 1636986 w 2094186"/>
                  <a:gd name="connsiteY6" fmla="*/ 7883 h 1634359"/>
                  <a:gd name="connsiteX7" fmla="*/ 1889234 w 2094186"/>
                  <a:gd name="connsiteY7" fmla="*/ 165538 h 1634359"/>
                  <a:gd name="connsiteX8" fmla="*/ 2046890 w 2094186"/>
                  <a:gd name="connsiteY8" fmla="*/ 118242 h 1634359"/>
                  <a:gd name="connsiteX9" fmla="*/ 2062655 w 2094186"/>
                  <a:gd name="connsiteY9" fmla="*/ 307428 h 1634359"/>
                  <a:gd name="connsiteX10" fmla="*/ 1857703 w 2094186"/>
                  <a:gd name="connsiteY10" fmla="*/ 465083 h 1634359"/>
                  <a:gd name="connsiteX11" fmla="*/ 1810407 w 2094186"/>
                  <a:gd name="connsiteY11" fmla="*/ 575442 h 1634359"/>
                  <a:gd name="connsiteX12" fmla="*/ 1905000 w 2094186"/>
                  <a:gd name="connsiteY12" fmla="*/ 827690 h 1634359"/>
                  <a:gd name="connsiteX13" fmla="*/ 1778876 w 2094186"/>
                  <a:gd name="connsiteY13" fmla="*/ 1048407 h 1634359"/>
                  <a:gd name="connsiteX14" fmla="*/ 1621221 w 2094186"/>
                  <a:gd name="connsiteY14" fmla="*/ 1143000 h 1634359"/>
                  <a:gd name="connsiteX15" fmla="*/ 1668517 w 2094186"/>
                  <a:gd name="connsiteY15" fmla="*/ 1426779 h 1634359"/>
                  <a:gd name="connsiteX16" fmla="*/ 1510862 w 2094186"/>
                  <a:gd name="connsiteY16" fmla="*/ 1489842 h 1634359"/>
                  <a:gd name="connsiteX17" fmla="*/ 1368972 w 2094186"/>
                  <a:gd name="connsiteY17" fmla="*/ 1316421 h 1634359"/>
                  <a:gd name="connsiteX18" fmla="*/ 1274379 w 2094186"/>
                  <a:gd name="connsiteY18" fmla="*/ 1190297 h 1634359"/>
                  <a:gd name="connsiteX19" fmla="*/ 1100959 w 2094186"/>
                  <a:gd name="connsiteY19" fmla="*/ 1221828 h 1634359"/>
                  <a:gd name="connsiteX20" fmla="*/ 911772 w 2094186"/>
                  <a:gd name="connsiteY20" fmla="*/ 1411014 h 1634359"/>
                  <a:gd name="connsiteX21" fmla="*/ 832945 w 2094186"/>
                  <a:gd name="connsiteY21" fmla="*/ 1615966 h 1634359"/>
                  <a:gd name="connsiteX22" fmla="*/ 754117 w 2094186"/>
                  <a:gd name="connsiteY22" fmla="*/ 1300655 h 1634359"/>
                  <a:gd name="connsiteX23" fmla="*/ 691055 w 2094186"/>
                  <a:gd name="connsiteY23" fmla="*/ 1158766 h 1634359"/>
                  <a:gd name="connsiteX24" fmla="*/ 391510 w 2094186"/>
                  <a:gd name="connsiteY24" fmla="*/ 1064173 h 1634359"/>
                  <a:gd name="connsiteX25" fmla="*/ 91966 w 2094186"/>
                  <a:gd name="connsiteY25" fmla="*/ 906517 h 1634359"/>
                  <a:gd name="connsiteX26" fmla="*/ 13138 w 2094186"/>
                  <a:gd name="connsiteY26" fmla="*/ 717331 h 1634359"/>
                  <a:gd name="connsiteX27" fmla="*/ 28903 w 2094186"/>
                  <a:gd name="connsiteY27" fmla="*/ 480848 h 1634359"/>
                  <a:gd name="connsiteX0" fmla="*/ 65690 w 2130973"/>
                  <a:gd name="connsiteY0" fmla="*/ 480848 h 1634359"/>
                  <a:gd name="connsiteX1" fmla="*/ 444063 w 2130973"/>
                  <a:gd name="connsiteY1" fmla="*/ 265386 h 1634359"/>
                  <a:gd name="connsiteX2" fmla="*/ 901263 w 2130973"/>
                  <a:gd name="connsiteY2" fmla="*/ 134007 h 1634359"/>
                  <a:gd name="connsiteX3" fmla="*/ 1153511 w 2130973"/>
                  <a:gd name="connsiteY3" fmla="*/ 11824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169431 w 2130973"/>
                  <a:gd name="connsiteY3" fmla="*/ 34837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69431 w 2130973"/>
                  <a:gd name="connsiteY2" fmla="*/ 34837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515882 h 1669393"/>
                  <a:gd name="connsiteX1" fmla="*/ 444063 w 2130973"/>
                  <a:gd name="connsiteY1" fmla="*/ 300420 h 1669393"/>
                  <a:gd name="connsiteX2" fmla="*/ 1169431 w 2130973"/>
                  <a:gd name="connsiteY2" fmla="*/ 383406 h 1669393"/>
                  <a:gd name="connsiteX3" fmla="*/ 1531884 w 2130973"/>
                  <a:gd name="connsiteY3" fmla="*/ 458076 h 1669393"/>
                  <a:gd name="connsiteX4" fmla="*/ 1673773 w 2130973"/>
                  <a:gd name="connsiteY4" fmla="*/ 42917 h 1669393"/>
                  <a:gd name="connsiteX5" fmla="*/ 1926021 w 2130973"/>
                  <a:gd name="connsiteY5" fmla="*/ 200572 h 1669393"/>
                  <a:gd name="connsiteX6" fmla="*/ 2083677 w 2130973"/>
                  <a:gd name="connsiteY6" fmla="*/ 153276 h 1669393"/>
                  <a:gd name="connsiteX7" fmla="*/ 2099442 w 2130973"/>
                  <a:gd name="connsiteY7" fmla="*/ 342462 h 1669393"/>
                  <a:gd name="connsiteX8" fmla="*/ 1894490 w 2130973"/>
                  <a:gd name="connsiteY8" fmla="*/ 500117 h 1669393"/>
                  <a:gd name="connsiteX9" fmla="*/ 1847194 w 2130973"/>
                  <a:gd name="connsiteY9" fmla="*/ 610476 h 1669393"/>
                  <a:gd name="connsiteX10" fmla="*/ 1941787 w 2130973"/>
                  <a:gd name="connsiteY10" fmla="*/ 862724 h 1669393"/>
                  <a:gd name="connsiteX11" fmla="*/ 1815663 w 2130973"/>
                  <a:gd name="connsiteY11" fmla="*/ 1083441 h 1669393"/>
                  <a:gd name="connsiteX12" fmla="*/ 1658008 w 2130973"/>
                  <a:gd name="connsiteY12" fmla="*/ 1178034 h 1669393"/>
                  <a:gd name="connsiteX13" fmla="*/ 1705304 w 2130973"/>
                  <a:gd name="connsiteY13" fmla="*/ 1461813 h 1669393"/>
                  <a:gd name="connsiteX14" fmla="*/ 1547649 w 2130973"/>
                  <a:gd name="connsiteY14" fmla="*/ 1524876 h 1669393"/>
                  <a:gd name="connsiteX15" fmla="*/ 1405759 w 2130973"/>
                  <a:gd name="connsiteY15" fmla="*/ 1351455 h 1669393"/>
                  <a:gd name="connsiteX16" fmla="*/ 1311166 w 2130973"/>
                  <a:gd name="connsiteY16" fmla="*/ 1225331 h 1669393"/>
                  <a:gd name="connsiteX17" fmla="*/ 1137746 w 2130973"/>
                  <a:gd name="connsiteY17" fmla="*/ 1256862 h 1669393"/>
                  <a:gd name="connsiteX18" fmla="*/ 948559 w 2130973"/>
                  <a:gd name="connsiteY18" fmla="*/ 1446048 h 1669393"/>
                  <a:gd name="connsiteX19" fmla="*/ 869732 w 2130973"/>
                  <a:gd name="connsiteY19" fmla="*/ 1651000 h 1669393"/>
                  <a:gd name="connsiteX20" fmla="*/ 790904 w 2130973"/>
                  <a:gd name="connsiteY20" fmla="*/ 1335689 h 1669393"/>
                  <a:gd name="connsiteX21" fmla="*/ 727842 w 2130973"/>
                  <a:gd name="connsiteY21" fmla="*/ 1193800 h 1669393"/>
                  <a:gd name="connsiteX22" fmla="*/ 428297 w 2130973"/>
                  <a:gd name="connsiteY22" fmla="*/ 1099207 h 1669393"/>
                  <a:gd name="connsiteX23" fmla="*/ 128753 w 2130973"/>
                  <a:gd name="connsiteY23" fmla="*/ 941551 h 1669393"/>
                  <a:gd name="connsiteX24" fmla="*/ 49925 w 2130973"/>
                  <a:gd name="connsiteY24" fmla="*/ 752365 h 1669393"/>
                  <a:gd name="connsiteX25" fmla="*/ 65690 w 2130973"/>
                  <a:gd name="connsiteY25" fmla="*/ 515882 h 1669393"/>
                  <a:gd name="connsiteX0" fmla="*/ 65690 w 2130973"/>
                  <a:gd name="connsiteY0" fmla="*/ 386254 h 1539765"/>
                  <a:gd name="connsiteX1" fmla="*/ 444063 w 2130973"/>
                  <a:gd name="connsiteY1" fmla="*/ 170792 h 1539765"/>
                  <a:gd name="connsiteX2" fmla="*/ 1169431 w 2130973"/>
                  <a:gd name="connsiteY2" fmla="*/ 253778 h 1539765"/>
                  <a:gd name="connsiteX3" fmla="*/ 1531884 w 2130973"/>
                  <a:gd name="connsiteY3" fmla="*/ 328448 h 1539765"/>
                  <a:gd name="connsiteX4" fmla="*/ 1926021 w 2130973"/>
                  <a:gd name="connsiteY4" fmla="*/ 70944 h 1539765"/>
                  <a:gd name="connsiteX5" fmla="*/ 2083677 w 2130973"/>
                  <a:gd name="connsiteY5" fmla="*/ 23648 h 1539765"/>
                  <a:gd name="connsiteX6" fmla="*/ 2099442 w 2130973"/>
                  <a:gd name="connsiteY6" fmla="*/ 212834 h 1539765"/>
                  <a:gd name="connsiteX7" fmla="*/ 1894490 w 2130973"/>
                  <a:gd name="connsiteY7" fmla="*/ 370489 h 1539765"/>
                  <a:gd name="connsiteX8" fmla="*/ 1847194 w 2130973"/>
                  <a:gd name="connsiteY8" fmla="*/ 480848 h 1539765"/>
                  <a:gd name="connsiteX9" fmla="*/ 1941787 w 2130973"/>
                  <a:gd name="connsiteY9" fmla="*/ 733096 h 1539765"/>
                  <a:gd name="connsiteX10" fmla="*/ 1815663 w 2130973"/>
                  <a:gd name="connsiteY10" fmla="*/ 953813 h 1539765"/>
                  <a:gd name="connsiteX11" fmla="*/ 1658008 w 2130973"/>
                  <a:gd name="connsiteY11" fmla="*/ 1048406 h 1539765"/>
                  <a:gd name="connsiteX12" fmla="*/ 1705304 w 2130973"/>
                  <a:gd name="connsiteY12" fmla="*/ 1332185 h 1539765"/>
                  <a:gd name="connsiteX13" fmla="*/ 1547649 w 2130973"/>
                  <a:gd name="connsiteY13" fmla="*/ 1395248 h 1539765"/>
                  <a:gd name="connsiteX14" fmla="*/ 1405759 w 2130973"/>
                  <a:gd name="connsiteY14" fmla="*/ 1221827 h 1539765"/>
                  <a:gd name="connsiteX15" fmla="*/ 1311166 w 2130973"/>
                  <a:gd name="connsiteY15" fmla="*/ 1095703 h 1539765"/>
                  <a:gd name="connsiteX16" fmla="*/ 1137746 w 2130973"/>
                  <a:gd name="connsiteY16" fmla="*/ 1127234 h 1539765"/>
                  <a:gd name="connsiteX17" fmla="*/ 948559 w 2130973"/>
                  <a:gd name="connsiteY17" fmla="*/ 1316420 h 1539765"/>
                  <a:gd name="connsiteX18" fmla="*/ 869732 w 2130973"/>
                  <a:gd name="connsiteY18" fmla="*/ 1521372 h 1539765"/>
                  <a:gd name="connsiteX19" fmla="*/ 790904 w 2130973"/>
                  <a:gd name="connsiteY19" fmla="*/ 1206061 h 1539765"/>
                  <a:gd name="connsiteX20" fmla="*/ 727842 w 2130973"/>
                  <a:gd name="connsiteY20" fmla="*/ 1064172 h 1539765"/>
                  <a:gd name="connsiteX21" fmla="*/ 428297 w 2130973"/>
                  <a:gd name="connsiteY21" fmla="*/ 969579 h 1539765"/>
                  <a:gd name="connsiteX22" fmla="*/ 128753 w 2130973"/>
                  <a:gd name="connsiteY22" fmla="*/ 811923 h 1539765"/>
                  <a:gd name="connsiteX23" fmla="*/ 49925 w 2130973"/>
                  <a:gd name="connsiteY23" fmla="*/ 622737 h 1539765"/>
                  <a:gd name="connsiteX24" fmla="*/ 65690 w 2130973"/>
                  <a:gd name="connsiteY24" fmla="*/ 386254 h 1539765"/>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9260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3794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788431 w 2135353"/>
                  <a:gd name="connsiteY2" fmla="*/ 3533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128753 w 2135353"/>
                  <a:gd name="connsiteY23" fmla="*/ 9846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128753 w 2135353"/>
                  <a:gd name="connsiteY24" fmla="*/ 9846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794434 w 2135353"/>
                  <a:gd name="connsiteY23" fmla="*/ 989456 h 1586369"/>
                  <a:gd name="connsiteX24" fmla="*/ 565834 w 2135353"/>
                  <a:gd name="connsiteY24" fmla="*/ 900193 h 1586369"/>
                  <a:gd name="connsiteX25" fmla="*/ 357353 w 2135353"/>
                  <a:gd name="connsiteY25" fmla="*/ 832251 h 1586369"/>
                  <a:gd name="connsiteX26" fmla="*/ 49925 w 2135353"/>
                  <a:gd name="connsiteY26" fmla="*/ 795465 h 1586369"/>
                  <a:gd name="connsiteX27" fmla="*/ 65690 w 2135353"/>
                  <a:gd name="connsiteY27"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794434 w 2135353"/>
                  <a:gd name="connsiteY22" fmla="*/ 989456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27842 w 2135353"/>
                  <a:gd name="connsiteY20" fmla="*/ 1236900 h 1586369"/>
                  <a:gd name="connsiteX21" fmla="*/ 794434 w 2135353"/>
                  <a:gd name="connsiteY21" fmla="*/ 989456 h 1586369"/>
                  <a:gd name="connsiteX22" fmla="*/ 565834 w 2135353"/>
                  <a:gd name="connsiteY22" fmla="*/ 900193 h 1586369"/>
                  <a:gd name="connsiteX23" fmla="*/ 357353 w 2135353"/>
                  <a:gd name="connsiteY23" fmla="*/ 8322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4434 w 2135353"/>
                  <a:gd name="connsiteY20" fmla="*/ 989456 h 1586369"/>
                  <a:gd name="connsiteX21" fmla="*/ 565834 w 2135353"/>
                  <a:gd name="connsiteY21" fmla="*/ 900193 h 1586369"/>
                  <a:gd name="connsiteX22" fmla="*/ 357353 w 2135353"/>
                  <a:gd name="connsiteY22" fmla="*/ 832251 h 1586369"/>
                  <a:gd name="connsiteX23" fmla="*/ 49925 w 2135353"/>
                  <a:gd name="connsiteY23" fmla="*/ 795465 h 1586369"/>
                  <a:gd name="connsiteX24" fmla="*/ 65690 w 2135353"/>
                  <a:gd name="connsiteY24"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794434 w 2135353"/>
                  <a:gd name="connsiteY19" fmla="*/ 989456 h 1586369"/>
                  <a:gd name="connsiteX20" fmla="*/ 565834 w 2135353"/>
                  <a:gd name="connsiteY20" fmla="*/ 900193 h 1586369"/>
                  <a:gd name="connsiteX21" fmla="*/ 357353 w 2135353"/>
                  <a:gd name="connsiteY21" fmla="*/ 832251 h 1586369"/>
                  <a:gd name="connsiteX22" fmla="*/ 49925 w 2135353"/>
                  <a:gd name="connsiteY22" fmla="*/ 795465 h 1586369"/>
                  <a:gd name="connsiteX23" fmla="*/ 65690 w 2135353"/>
                  <a:gd name="connsiteY23" fmla="*/ 558982 h 1586369"/>
                  <a:gd name="connsiteX0" fmla="*/ 65690 w 2135353"/>
                  <a:gd name="connsiteY0" fmla="*/ 558982 h 1533816"/>
                  <a:gd name="connsiteX1" fmla="*/ 444063 w 2135353"/>
                  <a:gd name="connsiteY1" fmla="*/ 343520 h 1533816"/>
                  <a:gd name="connsiteX2" fmla="*/ 788431 w 2135353"/>
                  <a:gd name="connsiteY2" fmla="*/ 350306 h 1533816"/>
                  <a:gd name="connsiteX3" fmla="*/ 1127537 w 2135353"/>
                  <a:gd name="connsiteY3" fmla="*/ 353730 h 1533816"/>
                  <a:gd name="connsiteX4" fmla="*/ 1379484 w 2135353"/>
                  <a:gd name="connsiteY4" fmla="*/ 348776 h 1533816"/>
                  <a:gd name="connsiteX5" fmla="*/ 1621221 w 2135353"/>
                  <a:gd name="connsiteY5" fmla="*/ 167472 h 1533816"/>
                  <a:gd name="connsiteX6" fmla="*/ 1789388 w 2135353"/>
                  <a:gd name="connsiteY6" fmla="*/ 4817 h 1533816"/>
                  <a:gd name="connsiteX7" fmla="*/ 2083677 w 2135353"/>
                  <a:gd name="connsiteY7" fmla="*/ 196376 h 1533816"/>
                  <a:gd name="connsiteX8" fmla="*/ 2099442 w 2135353"/>
                  <a:gd name="connsiteY8" fmla="*/ 385562 h 1533816"/>
                  <a:gd name="connsiteX9" fmla="*/ 1894490 w 2135353"/>
                  <a:gd name="connsiteY9" fmla="*/ 543217 h 1533816"/>
                  <a:gd name="connsiteX10" fmla="*/ 1847194 w 2135353"/>
                  <a:gd name="connsiteY10" fmla="*/ 653576 h 1533816"/>
                  <a:gd name="connsiteX11" fmla="*/ 1941787 w 2135353"/>
                  <a:gd name="connsiteY11" fmla="*/ 905824 h 1533816"/>
                  <a:gd name="connsiteX12" fmla="*/ 1815663 w 2135353"/>
                  <a:gd name="connsiteY12" fmla="*/ 1126541 h 1533816"/>
                  <a:gd name="connsiteX13" fmla="*/ 1658008 w 2135353"/>
                  <a:gd name="connsiteY13" fmla="*/ 1221134 h 1533816"/>
                  <a:gd name="connsiteX14" fmla="*/ 1705304 w 2135353"/>
                  <a:gd name="connsiteY14" fmla="*/ 1504913 h 1533816"/>
                  <a:gd name="connsiteX15" fmla="*/ 1405759 w 2135353"/>
                  <a:gd name="connsiteY15" fmla="*/ 1394555 h 1533816"/>
                  <a:gd name="connsiteX16" fmla="*/ 1311166 w 2135353"/>
                  <a:gd name="connsiteY16" fmla="*/ 1268431 h 1533816"/>
                  <a:gd name="connsiteX17" fmla="*/ 1137746 w 2135353"/>
                  <a:gd name="connsiteY17" fmla="*/ 1299962 h 1533816"/>
                  <a:gd name="connsiteX18" fmla="*/ 794434 w 2135353"/>
                  <a:gd name="connsiteY18" fmla="*/ 989456 h 1533816"/>
                  <a:gd name="connsiteX19" fmla="*/ 565834 w 2135353"/>
                  <a:gd name="connsiteY19" fmla="*/ 900193 h 1533816"/>
                  <a:gd name="connsiteX20" fmla="*/ 357353 w 2135353"/>
                  <a:gd name="connsiteY20" fmla="*/ 832251 h 1533816"/>
                  <a:gd name="connsiteX21" fmla="*/ 49925 w 2135353"/>
                  <a:gd name="connsiteY21" fmla="*/ 795465 h 1533816"/>
                  <a:gd name="connsiteX22" fmla="*/ 65690 w 2135353"/>
                  <a:gd name="connsiteY22" fmla="*/ 558982 h 1533816"/>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1137746 w 2135353"/>
                  <a:gd name="connsiteY16" fmla="*/ 1299962 h 1402438"/>
                  <a:gd name="connsiteX17" fmla="*/ 794434 w 2135353"/>
                  <a:gd name="connsiteY17" fmla="*/ 989456 h 1402438"/>
                  <a:gd name="connsiteX18" fmla="*/ 565834 w 2135353"/>
                  <a:gd name="connsiteY18" fmla="*/ 900193 h 1402438"/>
                  <a:gd name="connsiteX19" fmla="*/ 357353 w 2135353"/>
                  <a:gd name="connsiteY19" fmla="*/ 832251 h 1402438"/>
                  <a:gd name="connsiteX20" fmla="*/ 49925 w 2135353"/>
                  <a:gd name="connsiteY20" fmla="*/ 795465 h 1402438"/>
                  <a:gd name="connsiteX21" fmla="*/ 65690 w 2135353"/>
                  <a:gd name="connsiteY21" fmla="*/ 558982 h 1402438"/>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794434 w 2135353"/>
                  <a:gd name="connsiteY16" fmla="*/ 989456 h 1402438"/>
                  <a:gd name="connsiteX17" fmla="*/ 565834 w 2135353"/>
                  <a:gd name="connsiteY17" fmla="*/ 900193 h 1402438"/>
                  <a:gd name="connsiteX18" fmla="*/ 357353 w 2135353"/>
                  <a:gd name="connsiteY18" fmla="*/ 832251 h 1402438"/>
                  <a:gd name="connsiteX19" fmla="*/ 49925 w 2135353"/>
                  <a:gd name="connsiteY19" fmla="*/ 795465 h 1402438"/>
                  <a:gd name="connsiteX20" fmla="*/ 65690 w 2135353"/>
                  <a:gd name="connsiteY20" fmla="*/ 558982 h 1402438"/>
                  <a:gd name="connsiteX0" fmla="*/ 65690 w 2135353"/>
                  <a:gd name="connsiteY0" fmla="*/ 558982 h 1307044"/>
                  <a:gd name="connsiteX1" fmla="*/ 444063 w 2135353"/>
                  <a:gd name="connsiteY1" fmla="*/ 343520 h 1307044"/>
                  <a:gd name="connsiteX2" fmla="*/ 788431 w 2135353"/>
                  <a:gd name="connsiteY2" fmla="*/ 350306 h 1307044"/>
                  <a:gd name="connsiteX3" fmla="*/ 1127537 w 2135353"/>
                  <a:gd name="connsiteY3" fmla="*/ 353730 h 1307044"/>
                  <a:gd name="connsiteX4" fmla="*/ 1379484 w 2135353"/>
                  <a:gd name="connsiteY4" fmla="*/ 348776 h 1307044"/>
                  <a:gd name="connsiteX5" fmla="*/ 1621221 w 2135353"/>
                  <a:gd name="connsiteY5" fmla="*/ 167472 h 1307044"/>
                  <a:gd name="connsiteX6" fmla="*/ 1789388 w 2135353"/>
                  <a:gd name="connsiteY6" fmla="*/ 4817 h 1307044"/>
                  <a:gd name="connsiteX7" fmla="*/ 2083677 w 2135353"/>
                  <a:gd name="connsiteY7" fmla="*/ 196376 h 1307044"/>
                  <a:gd name="connsiteX8" fmla="*/ 2099442 w 2135353"/>
                  <a:gd name="connsiteY8" fmla="*/ 385562 h 1307044"/>
                  <a:gd name="connsiteX9" fmla="*/ 1894490 w 2135353"/>
                  <a:gd name="connsiteY9" fmla="*/ 543217 h 1307044"/>
                  <a:gd name="connsiteX10" fmla="*/ 1847194 w 2135353"/>
                  <a:gd name="connsiteY10" fmla="*/ 653576 h 1307044"/>
                  <a:gd name="connsiteX11" fmla="*/ 1941787 w 2135353"/>
                  <a:gd name="connsiteY11" fmla="*/ 905824 h 1307044"/>
                  <a:gd name="connsiteX12" fmla="*/ 1815663 w 2135353"/>
                  <a:gd name="connsiteY12" fmla="*/ 1126541 h 1307044"/>
                  <a:gd name="connsiteX13" fmla="*/ 1658008 w 2135353"/>
                  <a:gd name="connsiteY13" fmla="*/ 1221134 h 1307044"/>
                  <a:gd name="connsiteX14" fmla="*/ 1311166 w 2135353"/>
                  <a:gd name="connsiteY14" fmla="*/ 1268431 h 1307044"/>
                  <a:gd name="connsiteX15" fmla="*/ 794434 w 2135353"/>
                  <a:gd name="connsiteY15" fmla="*/ 989456 h 1307044"/>
                  <a:gd name="connsiteX16" fmla="*/ 565834 w 2135353"/>
                  <a:gd name="connsiteY16" fmla="*/ 900193 h 1307044"/>
                  <a:gd name="connsiteX17" fmla="*/ 357353 w 2135353"/>
                  <a:gd name="connsiteY17" fmla="*/ 832251 h 1307044"/>
                  <a:gd name="connsiteX18" fmla="*/ 49925 w 2135353"/>
                  <a:gd name="connsiteY18" fmla="*/ 795465 h 1307044"/>
                  <a:gd name="connsiteX19" fmla="*/ 65690 w 2135353"/>
                  <a:gd name="connsiteY19" fmla="*/ 558982 h 1307044"/>
                  <a:gd name="connsiteX0" fmla="*/ 65690 w 2135353"/>
                  <a:gd name="connsiteY0" fmla="*/ 558982 h 1296371"/>
                  <a:gd name="connsiteX1" fmla="*/ 444063 w 2135353"/>
                  <a:gd name="connsiteY1" fmla="*/ 343520 h 1296371"/>
                  <a:gd name="connsiteX2" fmla="*/ 788431 w 2135353"/>
                  <a:gd name="connsiteY2" fmla="*/ 350306 h 1296371"/>
                  <a:gd name="connsiteX3" fmla="*/ 1127537 w 2135353"/>
                  <a:gd name="connsiteY3" fmla="*/ 353730 h 1296371"/>
                  <a:gd name="connsiteX4" fmla="*/ 1379484 w 2135353"/>
                  <a:gd name="connsiteY4" fmla="*/ 348776 h 1296371"/>
                  <a:gd name="connsiteX5" fmla="*/ 1621221 w 2135353"/>
                  <a:gd name="connsiteY5" fmla="*/ 167472 h 1296371"/>
                  <a:gd name="connsiteX6" fmla="*/ 1789388 w 2135353"/>
                  <a:gd name="connsiteY6" fmla="*/ 4817 h 1296371"/>
                  <a:gd name="connsiteX7" fmla="*/ 2083677 w 2135353"/>
                  <a:gd name="connsiteY7" fmla="*/ 196376 h 1296371"/>
                  <a:gd name="connsiteX8" fmla="*/ 2099442 w 2135353"/>
                  <a:gd name="connsiteY8" fmla="*/ 385562 h 1296371"/>
                  <a:gd name="connsiteX9" fmla="*/ 1894490 w 2135353"/>
                  <a:gd name="connsiteY9" fmla="*/ 543217 h 1296371"/>
                  <a:gd name="connsiteX10" fmla="*/ 1847194 w 2135353"/>
                  <a:gd name="connsiteY10" fmla="*/ 653576 h 1296371"/>
                  <a:gd name="connsiteX11" fmla="*/ 1941787 w 2135353"/>
                  <a:gd name="connsiteY11" fmla="*/ 905824 h 1296371"/>
                  <a:gd name="connsiteX12" fmla="*/ 1815663 w 2135353"/>
                  <a:gd name="connsiteY12" fmla="*/ 1126541 h 1296371"/>
                  <a:gd name="connsiteX13" fmla="*/ 1658008 w 2135353"/>
                  <a:gd name="connsiteY13" fmla="*/ 1221134 h 1296371"/>
                  <a:gd name="connsiteX14" fmla="*/ 1565142 w 2135353"/>
                  <a:gd name="connsiteY14" fmla="*/ 1157096 h 1296371"/>
                  <a:gd name="connsiteX15" fmla="*/ 1311166 w 2135353"/>
                  <a:gd name="connsiteY15" fmla="*/ 1268431 h 1296371"/>
                  <a:gd name="connsiteX16" fmla="*/ 794434 w 2135353"/>
                  <a:gd name="connsiteY16" fmla="*/ 989456 h 1296371"/>
                  <a:gd name="connsiteX17" fmla="*/ 565834 w 2135353"/>
                  <a:gd name="connsiteY17" fmla="*/ 900193 h 1296371"/>
                  <a:gd name="connsiteX18" fmla="*/ 357353 w 2135353"/>
                  <a:gd name="connsiteY18" fmla="*/ 832251 h 1296371"/>
                  <a:gd name="connsiteX19" fmla="*/ 49925 w 2135353"/>
                  <a:gd name="connsiteY19" fmla="*/ 795465 h 1296371"/>
                  <a:gd name="connsiteX20" fmla="*/ 65690 w 2135353"/>
                  <a:gd name="connsiteY20" fmla="*/ 558982 h 1296371"/>
                  <a:gd name="connsiteX0" fmla="*/ 65690 w 2135353"/>
                  <a:gd name="connsiteY0" fmla="*/ 558982 h 1226226"/>
                  <a:gd name="connsiteX1" fmla="*/ 444063 w 2135353"/>
                  <a:gd name="connsiteY1" fmla="*/ 343520 h 1226226"/>
                  <a:gd name="connsiteX2" fmla="*/ 788431 w 2135353"/>
                  <a:gd name="connsiteY2" fmla="*/ 350306 h 1226226"/>
                  <a:gd name="connsiteX3" fmla="*/ 1127537 w 2135353"/>
                  <a:gd name="connsiteY3" fmla="*/ 353730 h 1226226"/>
                  <a:gd name="connsiteX4" fmla="*/ 1379484 w 2135353"/>
                  <a:gd name="connsiteY4" fmla="*/ 348776 h 1226226"/>
                  <a:gd name="connsiteX5" fmla="*/ 1621221 w 2135353"/>
                  <a:gd name="connsiteY5" fmla="*/ 167472 h 1226226"/>
                  <a:gd name="connsiteX6" fmla="*/ 1789388 w 2135353"/>
                  <a:gd name="connsiteY6" fmla="*/ 4817 h 1226226"/>
                  <a:gd name="connsiteX7" fmla="*/ 2083677 w 2135353"/>
                  <a:gd name="connsiteY7" fmla="*/ 196376 h 1226226"/>
                  <a:gd name="connsiteX8" fmla="*/ 2099442 w 2135353"/>
                  <a:gd name="connsiteY8" fmla="*/ 385562 h 1226226"/>
                  <a:gd name="connsiteX9" fmla="*/ 1894490 w 2135353"/>
                  <a:gd name="connsiteY9" fmla="*/ 543217 h 1226226"/>
                  <a:gd name="connsiteX10" fmla="*/ 1847194 w 2135353"/>
                  <a:gd name="connsiteY10" fmla="*/ 653576 h 1226226"/>
                  <a:gd name="connsiteX11" fmla="*/ 1941787 w 2135353"/>
                  <a:gd name="connsiteY11" fmla="*/ 905824 h 1226226"/>
                  <a:gd name="connsiteX12" fmla="*/ 1815663 w 2135353"/>
                  <a:gd name="connsiteY12" fmla="*/ 1126541 h 1226226"/>
                  <a:gd name="connsiteX13" fmla="*/ 1658008 w 2135353"/>
                  <a:gd name="connsiteY13" fmla="*/ 1221134 h 1226226"/>
                  <a:gd name="connsiteX14" fmla="*/ 1565142 w 2135353"/>
                  <a:gd name="connsiteY14" fmla="*/ 1157096 h 1226226"/>
                  <a:gd name="connsiteX15" fmla="*/ 1158766 w 2135353"/>
                  <a:gd name="connsiteY15" fmla="*/ 1039831 h 1226226"/>
                  <a:gd name="connsiteX16" fmla="*/ 794434 w 2135353"/>
                  <a:gd name="connsiteY16" fmla="*/ 989456 h 1226226"/>
                  <a:gd name="connsiteX17" fmla="*/ 565834 w 2135353"/>
                  <a:gd name="connsiteY17" fmla="*/ 900193 h 1226226"/>
                  <a:gd name="connsiteX18" fmla="*/ 357353 w 2135353"/>
                  <a:gd name="connsiteY18" fmla="*/ 832251 h 1226226"/>
                  <a:gd name="connsiteX19" fmla="*/ 49925 w 2135353"/>
                  <a:gd name="connsiteY19" fmla="*/ 795465 h 1226226"/>
                  <a:gd name="connsiteX20" fmla="*/ 65690 w 2135353"/>
                  <a:gd name="connsiteY20" fmla="*/ 558982 h 1226226"/>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78390 w 2148053"/>
                  <a:gd name="connsiteY0" fmla="*/ 558982 h 1171548"/>
                  <a:gd name="connsiteX1" fmla="*/ 532963 w 2148053"/>
                  <a:gd name="connsiteY1" fmla="*/ 419720 h 1171548"/>
                  <a:gd name="connsiteX2" fmla="*/ 801131 w 2148053"/>
                  <a:gd name="connsiteY2" fmla="*/ 350306 h 1171548"/>
                  <a:gd name="connsiteX3" fmla="*/ 1140237 w 2148053"/>
                  <a:gd name="connsiteY3" fmla="*/ 353730 h 1171548"/>
                  <a:gd name="connsiteX4" fmla="*/ 1392184 w 2148053"/>
                  <a:gd name="connsiteY4" fmla="*/ 348776 h 1171548"/>
                  <a:gd name="connsiteX5" fmla="*/ 1633921 w 2148053"/>
                  <a:gd name="connsiteY5" fmla="*/ 167472 h 1171548"/>
                  <a:gd name="connsiteX6" fmla="*/ 1802088 w 2148053"/>
                  <a:gd name="connsiteY6" fmla="*/ 4817 h 1171548"/>
                  <a:gd name="connsiteX7" fmla="*/ 2096377 w 2148053"/>
                  <a:gd name="connsiteY7" fmla="*/ 196376 h 1171548"/>
                  <a:gd name="connsiteX8" fmla="*/ 2112142 w 2148053"/>
                  <a:gd name="connsiteY8" fmla="*/ 385562 h 1171548"/>
                  <a:gd name="connsiteX9" fmla="*/ 1907190 w 2148053"/>
                  <a:gd name="connsiteY9" fmla="*/ 543217 h 1171548"/>
                  <a:gd name="connsiteX10" fmla="*/ 1859894 w 2148053"/>
                  <a:gd name="connsiteY10" fmla="*/ 653576 h 1171548"/>
                  <a:gd name="connsiteX11" fmla="*/ 1954487 w 2148053"/>
                  <a:gd name="connsiteY11" fmla="*/ 905824 h 1171548"/>
                  <a:gd name="connsiteX12" fmla="*/ 1828363 w 2148053"/>
                  <a:gd name="connsiteY12" fmla="*/ 1126541 h 1171548"/>
                  <a:gd name="connsiteX13" fmla="*/ 1577842 w 2148053"/>
                  <a:gd name="connsiteY13" fmla="*/ 1157096 h 1171548"/>
                  <a:gd name="connsiteX14" fmla="*/ 1171466 w 2148053"/>
                  <a:gd name="connsiteY14" fmla="*/ 1039831 h 1171548"/>
                  <a:gd name="connsiteX15" fmla="*/ 807134 w 2148053"/>
                  <a:gd name="connsiteY15" fmla="*/ 989456 h 1171548"/>
                  <a:gd name="connsiteX16" fmla="*/ 578534 w 2148053"/>
                  <a:gd name="connsiteY16" fmla="*/ 900193 h 1171548"/>
                  <a:gd name="connsiteX17" fmla="*/ 370053 w 2148053"/>
                  <a:gd name="connsiteY17" fmla="*/ 832251 h 1171548"/>
                  <a:gd name="connsiteX18" fmla="*/ 62625 w 2148053"/>
                  <a:gd name="connsiteY18" fmla="*/ 795465 h 1171548"/>
                  <a:gd name="connsiteX19" fmla="*/ 78390 w 2148053"/>
                  <a:gd name="connsiteY19" fmla="*/ 558982 h 1171548"/>
                  <a:gd name="connsiteX0" fmla="*/ 78390 w 2224253"/>
                  <a:gd name="connsiteY0" fmla="*/ 558982 h 1171548"/>
                  <a:gd name="connsiteX1" fmla="*/ 609163 w 2224253"/>
                  <a:gd name="connsiteY1" fmla="*/ 419720 h 1171548"/>
                  <a:gd name="connsiteX2" fmla="*/ 877331 w 2224253"/>
                  <a:gd name="connsiteY2" fmla="*/ 3503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544584 w 2224253"/>
                  <a:gd name="connsiteY4" fmla="*/ 4249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4253" h="1171548">
                    <a:moveTo>
                      <a:pt x="78390" y="558982"/>
                    </a:moveTo>
                    <a:cubicBezTo>
                      <a:pt x="156780" y="496358"/>
                      <a:pt x="463306" y="441799"/>
                      <a:pt x="609163" y="419720"/>
                    </a:cubicBezTo>
                    <a:cubicBezTo>
                      <a:pt x="755020" y="397641"/>
                      <a:pt x="839619" y="424804"/>
                      <a:pt x="953531" y="426506"/>
                    </a:cubicBezTo>
                    <a:lnTo>
                      <a:pt x="1292637" y="506130"/>
                    </a:lnTo>
                    <a:cubicBezTo>
                      <a:pt x="1391146" y="505875"/>
                      <a:pt x="1475003" y="481419"/>
                      <a:pt x="1544584" y="424976"/>
                    </a:cubicBezTo>
                    <a:cubicBezTo>
                      <a:pt x="1614165" y="368533"/>
                      <a:pt x="1608020" y="311265"/>
                      <a:pt x="1710121" y="167472"/>
                    </a:cubicBezTo>
                    <a:cubicBezTo>
                      <a:pt x="1753038" y="84745"/>
                      <a:pt x="1801212" y="0"/>
                      <a:pt x="1878288" y="4817"/>
                    </a:cubicBezTo>
                    <a:cubicBezTo>
                      <a:pt x="1955364" y="9634"/>
                      <a:pt x="2120901" y="132919"/>
                      <a:pt x="2172577" y="196376"/>
                    </a:cubicBezTo>
                    <a:cubicBezTo>
                      <a:pt x="2224253" y="259833"/>
                      <a:pt x="2219873" y="327755"/>
                      <a:pt x="2188342" y="385562"/>
                    </a:cubicBezTo>
                    <a:cubicBezTo>
                      <a:pt x="2156811" y="443369"/>
                      <a:pt x="2025431" y="498548"/>
                      <a:pt x="1983390" y="543217"/>
                    </a:cubicBezTo>
                    <a:cubicBezTo>
                      <a:pt x="1941349" y="587886"/>
                      <a:pt x="1928211" y="593142"/>
                      <a:pt x="1936094" y="653576"/>
                    </a:cubicBezTo>
                    <a:cubicBezTo>
                      <a:pt x="1943977" y="714011"/>
                      <a:pt x="2035942" y="826997"/>
                      <a:pt x="2030687" y="905824"/>
                    </a:cubicBezTo>
                    <a:cubicBezTo>
                      <a:pt x="2025432" y="984651"/>
                      <a:pt x="1967337" y="1084662"/>
                      <a:pt x="1904563" y="1126541"/>
                    </a:cubicBezTo>
                    <a:cubicBezTo>
                      <a:pt x="1841789" y="1168420"/>
                      <a:pt x="1763525" y="1171548"/>
                      <a:pt x="1654042" y="1157096"/>
                    </a:cubicBezTo>
                    <a:cubicBezTo>
                      <a:pt x="1544559" y="1142644"/>
                      <a:pt x="1376117" y="1067771"/>
                      <a:pt x="1247666" y="1039831"/>
                    </a:cubicBezTo>
                    <a:cubicBezTo>
                      <a:pt x="1119215" y="1011891"/>
                      <a:pt x="982156" y="1012729"/>
                      <a:pt x="883334" y="989456"/>
                    </a:cubicBezTo>
                    <a:cubicBezTo>
                      <a:pt x="784512" y="966183"/>
                      <a:pt x="727581" y="926394"/>
                      <a:pt x="654734" y="900193"/>
                    </a:cubicBezTo>
                    <a:cubicBezTo>
                      <a:pt x="581887" y="873992"/>
                      <a:pt x="532238" y="849706"/>
                      <a:pt x="446253" y="832251"/>
                    </a:cubicBezTo>
                    <a:cubicBezTo>
                      <a:pt x="360268" y="814796"/>
                      <a:pt x="200135" y="841010"/>
                      <a:pt x="138825" y="795465"/>
                    </a:cubicBezTo>
                    <a:cubicBezTo>
                      <a:pt x="77515" y="749920"/>
                      <a:pt x="0" y="621606"/>
                      <a:pt x="78390" y="558982"/>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257800" y="2653862"/>
                <a:ext cx="1600200"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057387" y="2958662"/>
                <a:ext cx="189261" cy="9906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0 w 236483"/>
                  <a:gd name="connsiteY3" fmla="*/ 0 h 1229711"/>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Lst>
                <a:ahLst/>
                <a:cxnLst>
                  <a:cxn ang="0">
                    <a:pos x="connsiteX0" y="connsiteY0"/>
                  </a:cxn>
                  <a:cxn ang="0">
                    <a:pos x="connsiteX1" y="connsiteY1"/>
                  </a:cxn>
                  <a:cxn ang="0">
                    <a:pos x="connsiteX2" y="connsiteY2"/>
                  </a:cxn>
                </a:cxnLst>
                <a:rect l="l" t="t" r="r" b="b"/>
                <a:pathLst>
                  <a:path w="100341" h="761250">
                    <a:moveTo>
                      <a:pt x="100341" y="761250"/>
                    </a:moveTo>
                    <a:cubicBezTo>
                      <a:pt x="46475" y="671912"/>
                      <a:pt x="11496" y="588580"/>
                      <a:pt x="5748" y="461705"/>
                    </a:cubicBezTo>
                    <a:cubicBezTo>
                      <a:pt x="0" y="334830"/>
                      <a:pt x="58799" y="194847"/>
                      <a:pt x="65854" y="0"/>
                    </a:cubicBezTo>
                  </a:path>
                </a:pathLst>
              </a:custGeom>
              <a:ln w="63500">
                <a:tailEnd type="arrow"/>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5-Point Star 26"/>
              <p:cNvSpPr/>
              <p:nvPr/>
            </p:nvSpPr>
            <p:spPr>
              <a:xfrm>
                <a:off x="6477000" y="18288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936828" y="1752600"/>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57200" y="183931"/>
                      <a:pt x="536027" y="157655"/>
                    </a:cubicBezTo>
                    <a:cubicBezTo>
                      <a:pt x="614855" y="131379"/>
                      <a:pt x="712075" y="162911"/>
                      <a:pt x="788275" y="141890"/>
                    </a:cubicBezTo>
                    <a:cubicBezTo>
                      <a:pt x="864475" y="120869"/>
                      <a:pt x="945930" y="55179"/>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7" name="TextBox 16"/>
            <p:cNvSpPr txBox="1"/>
            <p:nvPr/>
          </p:nvSpPr>
          <p:spPr>
            <a:xfrm>
              <a:off x="0" y="4596825"/>
              <a:ext cx="9144000" cy="584775"/>
            </a:xfrm>
            <a:prstGeom prst="rect">
              <a:avLst/>
            </a:prstGeom>
          </p:spPr>
          <p:txBody>
            <a:bodyPr wrap="square" rtlCol="0">
              <a:spAutoFit/>
            </a:bodyPr>
            <a:lstStyle/>
            <a:p>
              <a:pPr algn="ctr"/>
              <a:r>
                <a:rPr lang="en-US" sz="3200" dirty="0" smtClean="0"/>
                <a:t> the earliest Americans were descended from</a:t>
              </a:r>
              <a:endParaRPr lang="en-US" sz="3200" u="sng" dirty="0" smtClean="0"/>
            </a:p>
          </p:txBody>
        </p:sp>
        <p:sp useBgFill="1">
          <p:nvSpPr>
            <p:cNvPr id="19" name="TextBox 18"/>
            <p:cNvSpPr txBox="1"/>
            <p:nvPr/>
          </p:nvSpPr>
          <p:spPr>
            <a:xfrm>
              <a:off x="0" y="4038600"/>
              <a:ext cx="9144000" cy="584775"/>
            </a:xfrm>
            <a:prstGeom prst="rect">
              <a:avLst/>
            </a:prstGeom>
          </p:spPr>
          <p:txBody>
            <a:bodyPr wrap="square" rtlCol="0">
              <a:spAutoFit/>
            </a:bodyPr>
            <a:lstStyle/>
            <a:p>
              <a:pPr algn="ctr"/>
              <a:r>
                <a:rPr lang="en-US" sz="3200" dirty="0" smtClean="0"/>
                <a:t> Until early 2000’s, most anthropologists believed</a:t>
              </a:r>
            </a:p>
          </p:txBody>
        </p:sp>
        <p:sp useBgFill="1">
          <p:nvSpPr>
            <p:cNvPr id="26" name="TextBox 25"/>
            <p:cNvSpPr txBox="1"/>
            <p:nvPr/>
          </p:nvSpPr>
          <p:spPr>
            <a:xfrm>
              <a:off x="0" y="5130225"/>
              <a:ext cx="9144000" cy="584775"/>
            </a:xfrm>
            <a:prstGeom prst="rect">
              <a:avLst/>
            </a:prstGeom>
          </p:spPr>
          <p:txBody>
            <a:bodyPr wrap="square" rtlCol="0">
              <a:spAutoFit/>
            </a:bodyPr>
            <a:lstStyle/>
            <a:p>
              <a:pPr algn="ctr"/>
              <a:r>
                <a:rPr lang="en-US" sz="3200" dirty="0" smtClean="0"/>
                <a:t>populations</a:t>
              </a:r>
              <a:r>
                <a:rPr lang="en-US" sz="3200" u="sng" dirty="0" smtClean="0"/>
                <a:t> </a:t>
              </a:r>
              <a:r>
                <a:rPr lang="en-US" sz="3200" dirty="0" smtClean="0"/>
                <a:t>moving from Africa through </a:t>
              </a:r>
              <a:r>
                <a:rPr lang="en-US" sz="3200" u="sng" dirty="0" smtClean="0"/>
                <a:t>EAST ASIA </a:t>
              </a:r>
            </a:p>
          </p:txBody>
        </p:sp>
      </p:grpSp>
      <p:sp>
        <p:nvSpPr>
          <p:cNvPr id="31" name="Rectangle 30"/>
          <p:cNvSpPr/>
          <p:nvPr/>
        </p:nvSpPr>
        <p:spPr>
          <a:xfrm>
            <a:off x="4648200" y="1295400"/>
            <a:ext cx="3429000" cy="1143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srcRect/>
          <a:stretch>
            <a:fillRect/>
          </a:stretch>
        </p:blipFill>
        <p:spPr bwMode="auto">
          <a:xfrm>
            <a:off x="2438400" y="-457200"/>
            <a:ext cx="9128125" cy="4676775"/>
          </a:xfrm>
          <a:prstGeom prst="rect">
            <a:avLst/>
          </a:prstGeom>
          <a:noFill/>
          <a:ln w="76200">
            <a:solidFill>
              <a:schemeClr val="tx1"/>
            </a:solidFill>
            <a:miter lim="800000"/>
            <a:headEnd/>
            <a:tailEnd/>
          </a:ln>
          <a:effectLst/>
        </p:spPr>
      </p:pic>
      <p:sp useBgFill="1">
        <p:nvSpPr>
          <p:cNvPr id="18" name="TextBox 17"/>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a:t>
            </a:r>
          </a:p>
        </p:txBody>
      </p:sp>
      <p:sp useBgFill="1">
        <p:nvSpPr>
          <p:cNvPr id="32" name="TextBox 31"/>
          <p:cNvSpPr txBox="1"/>
          <p:nvPr/>
        </p:nvSpPr>
        <p:spPr>
          <a:xfrm>
            <a:off x="0" y="572869"/>
            <a:ext cx="9144000" cy="646331"/>
          </a:xfrm>
          <a:prstGeom prst="rect">
            <a:avLst/>
          </a:prstGeom>
        </p:spPr>
        <p:txBody>
          <a:bodyPr wrap="square" rtlCol="0">
            <a:spAutoFit/>
          </a:bodyPr>
          <a:lstStyle/>
          <a:p>
            <a:pPr algn="ctr"/>
            <a:r>
              <a:rPr lang="en-US" sz="3600" dirty="0" smtClean="0">
                <a:solidFill>
                  <a:srgbClr val="0033CC"/>
                </a:solidFill>
                <a:effectLst>
                  <a:outerShdw dist="38100" dir="5400000" algn="ctr" rotWithShape="0">
                    <a:schemeClr val="tx1"/>
                  </a:outerShdw>
                </a:effectLst>
              </a:rPr>
              <a:t>Then . . . two discoveries in Russia!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1" nodeType="withEffect">
                                  <p:stCondLst>
                                    <p:cond delay="0"/>
                                  </p:stCondLst>
                                  <p:childTnLst>
                                    <p:animMotion origin="layout" path="M 0 4.44444E-6 L -0.29167 -0.075 " pathEditMode="relative" rAng="0" ptsTypes="AA">
                                      <p:cBhvr>
                                        <p:cTn id="6" dur="1000" fill="hold"/>
                                        <p:tgtEl>
                                          <p:spTgt spid="32"/>
                                        </p:tgtEl>
                                        <p:attrNameLst>
                                          <p:attrName>ppt_x</p:attrName>
                                          <p:attrName>ppt_y</p:attrName>
                                        </p:attrNameLst>
                                      </p:cBhvr>
                                      <p:rCtr x="-146" y="-38"/>
                                    </p:animMotion>
                                  </p:childTnLst>
                                </p:cTn>
                              </p:par>
                              <p:par>
                                <p:cTn id="7" presetID="10" presetClass="exit" presetSubtype="0" fill="hold" grpId="0" nodeType="withEffect">
                                  <p:stCondLst>
                                    <p:cond delay="0"/>
                                  </p:stCondLst>
                                  <p:childTnLst>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par>
                                <p:cTn id="10" presetID="10" presetClass="entr" presetSubtype="0" fill="hold" grpId="0" nodeType="withEffect">
                                  <p:stCondLst>
                                    <p:cond delay="5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53" presetClass="exit" presetSubtype="0" fill="hold" grpId="0" nodeType="withEffect">
                                  <p:stCondLst>
                                    <p:cond delay="500"/>
                                  </p:stCondLst>
                                  <p:childTnLst>
                                    <p:anim calcmode="lin" valueType="num">
                                      <p:cBhvr>
                                        <p:cTn id="14" dur="1000"/>
                                        <p:tgtEl>
                                          <p:spTgt spid="32"/>
                                        </p:tgtEl>
                                        <p:attrNameLst>
                                          <p:attrName>ppt_w</p:attrName>
                                        </p:attrNameLst>
                                      </p:cBhvr>
                                      <p:tavLst>
                                        <p:tav tm="0">
                                          <p:val>
                                            <p:strVal val="ppt_w"/>
                                          </p:val>
                                        </p:tav>
                                        <p:tav tm="100000">
                                          <p:val>
                                            <p:fltVal val="0"/>
                                          </p:val>
                                        </p:tav>
                                      </p:tavLst>
                                    </p:anim>
                                    <p:anim calcmode="lin" valueType="num">
                                      <p:cBhvr>
                                        <p:cTn id="15" dur="1000"/>
                                        <p:tgtEl>
                                          <p:spTgt spid="32"/>
                                        </p:tgtEl>
                                        <p:attrNameLst>
                                          <p:attrName>ppt_h</p:attrName>
                                        </p:attrNameLst>
                                      </p:cBhvr>
                                      <p:tavLst>
                                        <p:tav tm="0">
                                          <p:val>
                                            <p:strVal val="ppt_h"/>
                                          </p:val>
                                        </p:tav>
                                        <p:tav tm="100000">
                                          <p:val>
                                            <p:fltVal val="0"/>
                                          </p:val>
                                        </p:tav>
                                      </p:tavLst>
                                    </p:anim>
                                    <p:animEffect transition="out" filter="fade">
                                      <p:cBhvr>
                                        <p:cTn id="16" dur="1000"/>
                                        <p:tgtEl>
                                          <p:spTgt spid="32"/>
                                        </p:tgtEl>
                                      </p:cBhvr>
                                    </p:animEffect>
                                    <p:set>
                                      <p:cBhvr>
                                        <p:cTn id="17" dur="1" fill="hold">
                                          <p:stCondLst>
                                            <p:cond delay="999"/>
                                          </p:stCondLst>
                                        </p:cTn>
                                        <p:tgtEl>
                                          <p:spTgt spid="32"/>
                                        </p:tgtEl>
                                        <p:attrNameLst>
                                          <p:attrName>style.visibility</p:attrName>
                                        </p:attrNameLst>
                                      </p:cBhvr>
                                      <p:to>
                                        <p:strVal val="hidden"/>
                                      </p:to>
                                    </p:set>
                                  </p:childTnLst>
                                </p:cTn>
                              </p:par>
                              <p:par>
                                <p:cTn id="18" presetID="53"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1000" fill="hold"/>
                                        <p:tgtEl>
                                          <p:spTgt spid="1026"/>
                                        </p:tgtEl>
                                        <p:attrNameLst>
                                          <p:attrName>ppt_w</p:attrName>
                                        </p:attrNameLst>
                                      </p:cBhvr>
                                      <p:tavLst>
                                        <p:tav tm="0">
                                          <p:val>
                                            <p:fltVal val="0"/>
                                          </p:val>
                                        </p:tav>
                                        <p:tav tm="100000">
                                          <p:val>
                                            <p:strVal val="#ppt_w"/>
                                          </p:val>
                                        </p:tav>
                                      </p:tavLst>
                                    </p:anim>
                                    <p:anim calcmode="lin" valueType="num">
                                      <p:cBhvr>
                                        <p:cTn id="21" dur="1000" fill="hold"/>
                                        <p:tgtEl>
                                          <p:spTgt spid="1026"/>
                                        </p:tgtEl>
                                        <p:attrNameLst>
                                          <p:attrName>ppt_h</p:attrName>
                                        </p:attrNameLst>
                                      </p:cBhvr>
                                      <p:tavLst>
                                        <p:tav tm="0">
                                          <p:val>
                                            <p:fltVal val="0"/>
                                          </p:val>
                                        </p:tav>
                                        <p:tav tm="100000">
                                          <p:val>
                                            <p:strVal val="#ppt_h"/>
                                          </p:val>
                                        </p:tav>
                                      </p:tavLst>
                                    </p:anim>
                                    <p:animEffect transition="in" filter="fade">
                                      <p:cBhvr>
                                        <p:cTn id="22" dur="1000"/>
                                        <p:tgtEl>
                                          <p:spTgt spid="1026"/>
                                        </p:tgtEl>
                                      </p:cBhvr>
                                    </p:animEffect>
                                  </p:childTnLst>
                                </p:cTn>
                              </p:par>
                              <p:par>
                                <p:cTn id="23" presetID="42" presetClass="path" presetSubtype="0" accel="50000" decel="50000" fill="hold" nodeType="withEffect">
                                  <p:stCondLst>
                                    <p:cond delay="0"/>
                                  </p:stCondLst>
                                  <p:childTnLst>
                                    <p:animMotion origin="layout" path="M 1.38889E-6 4.44444E-6 L -0.2658 0.27013 " pathEditMode="relative" rAng="0" ptsTypes="AA">
                                      <p:cBhvr>
                                        <p:cTn id="24" dur="1000" fill="hold"/>
                                        <p:tgtEl>
                                          <p:spTgt spid="1026"/>
                                        </p:tgtEl>
                                        <p:attrNameLst>
                                          <p:attrName>ppt_x</p:attrName>
                                          <p:attrName>ppt_y</p:attrName>
                                        </p:attrNameLst>
                                      </p:cBhvr>
                                      <p:rCtr x="-133" y="135"/>
                                    </p:animMotion>
                                  </p:childTnLst>
                                </p:cTn>
                              </p:par>
                              <p:par>
                                <p:cTn id="25" presetID="10" presetClass="exit" presetSubtype="0" fill="hold" nodeType="withEffect">
                                  <p:stCondLst>
                                    <p:cond delay="500"/>
                                  </p:stCondLst>
                                  <p:childTnLst>
                                    <p:animEffect transition="out" filter="fade">
                                      <p:cBhvr>
                                        <p:cTn id="26" dur="1000"/>
                                        <p:tgtEl>
                                          <p:spTgt spid="33"/>
                                        </p:tgtEl>
                                      </p:cBhvr>
                                    </p:animEffect>
                                    <p:set>
                                      <p:cBhvr>
                                        <p:cTn id="27" dur="1" fill="hold">
                                          <p:stCondLst>
                                            <p:cond delay="999"/>
                                          </p:stCondLst>
                                        </p:cTn>
                                        <p:tgtEl>
                                          <p:spTgt spid="33"/>
                                        </p:tgtEl>
                                        <p:attrNameLst>
                                          <p:attrName>style.visibility</p:attrName>
                                        </p:attrNameLst>
                                      </p:cBhvr>
                                      <p:to>
                                        <p:strVal val="hidden"/>
                                      </p:to>
                                    </p:set>
                                  </p:childTnLst>
                                </p:cTn>
                              </p:par>
                              <p:par>
                                <p:cTn id="28" presetID="10" presetClass="exit" presetSubtype="0" fill="hold" grpId="0" nodeType="withEffect">
                                  <p:stCondLst>
                                    <p:cond delay="500"/>
                                  </p:stCondLst>
                                  <p:childTnLst>
                                    <p:animEffect transition="out" filter="fade">
                                      <p:cBhvr>
                                        <p:cTn id="29" dur="1000"/>
                                        <p:tgtEl>
                                          <p:spTgt spid="31"/>
                                        </p:tgtEl>
                                      </p:cBhvr>
                                    </p:animEffect>
                                    <p:set>
                                      <p:cBhvr>
                                        <p:cTn id="30" dur="1" fill="hold">
                                          <p:stCondLst>
                                            <p:cond delay="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animBg="1"/>
      <p:bldP spid="18" grpId="0" animBg="1"/>
      <p:bldP spid="32" grpId="0" animBg="1"/>
      <p:bldP spid="32"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TextBox 17"/>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a:t>
            </a:r>
          </a:p>
        </p:txBody>
      </p:sp>
      <p:sp useBgFill="1">
        <p:nvSpPr>
          <p:cNvPr id="25" name="TextBox 24"/>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pic>
        <p:nvPicPr>
          <p:cNvPr id="3" name="Picture 2"/>
          <p:cNvPicPr>
            <a:picLocks noChangeAspect="1" noChangeArrowheads="1"/>
          </p:cNvPicPr>
          <p:nvPr/>
        </p:nvPicPr>
        <p:blipFill>
          <a:blip r:embed="rId2"/>
          <a:srcRect/>
          <a:stretch>
            <a:fillRect/>
          </a:stretch>
        </p:blipFill>
        <p:spPr bwMode="auto">
          <a:xfrm>
            <a:off x="9144" y="1389888"/>
            <a:ext cx="9128125" cy="4676775"/>
          </a:xfrm>
          <a:prstGeom prst="rect">
            <a:avLst/>
          </a:prstGeom>
          <a:noFill/>
          <a:ln w="76200">
            <a:solidFill>
              <a:schemeClr val="tx1"/>
            </a:solidFill>
            <a:miter lim="800000"/>
            <a:headEnd/>
            <a:tailEnd/>
          </a:ln>
          <a:effectLst/>
        </p:spPr>
      </p:pic>
      <p:sp>
        <p:nvSpPr>
          <p:cNvPr id="12" name="Freeform 11"/>
          <p:cNvSpPr/>
          <p:nvPr/>
        </p:nvSpPr>
        <p:spPr>
          <a:xfrm>
            <a:off x="628892" y="1630101"/>
            <a:ext cx="7924799" cy="4301924"/>
          </a:xfrm>
          <a:custGeom>
            <a:avLst/>
            <a:gdLst>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658318 w 7924799"/>
              <a:gd name="connsiteY100" fmla="*/ 2039074 h 4301924"/>
              <a:gd name="connsiteX101" fmla="*/ 2716192 w 7924799"/>
              <a:gd name="connsiteY101" fmla="*/ 1969626 h 4301924"/>
              <a:gd name="connsiteX102" fmla="*/ 2855088 w 7924799"/>
              <a:gd name="connsiteY102" fmla="*/ 2143246 h 4301924"/>
              <a:gd name="connsiteX103" fmla="*/ 2936111 w 7924799"/>
              <a:gd name="connsiteY103" fmla="*/ 1934902 h 4301924"/>
              <a:gd name="connsiteX104" fmla="*/ 3179179 w 7924799"/>
              <a:gd name="connsiteY104" fmla="*/ 1749707 h 4301924"/>
              <a:gd name="connsiteX105" fmla="*/ 3271776 w 7924799"/>
              <a:gd name="connsiteY105" fmla="*/ 1923327 h 4301924"/>
              <a:gd name="connsiteX106" fmla="*/ 3271776 w 7924799"/>
              <a:gd name="connsiteY106" fmla="*/ 2027499 h 4301924"/>
              <a:gd name="connsiteX107" fmla="*/ 3410673 w 7924799"/>
              <a:gd name="connsiteY107" fmla="*/ 1865453 h 4301924"/>
              <a:gd name="connsiteX108" fmla="*/ 3595867 w 7924799"/>
              <a:gd name="connsiteY108" fmla="*/ 1992775 h 4301924"/>
              <a:gd name="connsiteX109" fmla="*/ 3561143 w 7924799"/>
              <a:gd name="connsiteY109" fmla="*/ 1807580 h 4301924"/>
              <a:gd name="connsiteX110" fmla="*/ 3676890 w 7924799"/>
              <a:gd name="connsiteY110" fmla="*/ 1691833 h 4301924"/>
              <a:gd name="connsiteX111" fmla="*/ 3885235 w 7924799"/>
              <a:gd name="connsiteY111" fmla="*/ 1552937 h 4301924"/>
              <a:gd name="connsiteX112" fmla="*/ 4139878 w 7924799"/>
              <a:gd name="connsiteY112" fmla="*/ 1367742 h 4301924"/>
              <a:gd name="connsiteX113" fmla="*/ 4336647 w 7924799"/>
              <a:gd name="connsiteY113" fmla="*/ 1414041 h 4301924"/>
              <a:gd name="connsiteX114" fmla="*/ 4510267 w 7924799"/>
              <a:gd name="connsiteY114" fmla="*/ 1552937 h 4301924"/>
              <a:gd name="connsiteX115" fmla="*/ 4626014 w 7924799"/>
              <a:gd name="connsiteY115" fmla="*/ 1622385 h 4301924"/>
              <a:gd name="connsiteX116" fmla="*/ 4799635 w 7924799"/>
              <a:gd name="connsiteY116" fmla="*/ 1599236 h 4301924"/>
              <a:gd name="connsiteX117" fmla="*/ 4996404 w 7924799"/>
              <a:gd name="connsiteY117" fmla="*/ 1506638 h 4301924"/>
              <a:gd name="connsiteX118" fmla="*/ 5227898 w 7924799"/>
              <a:gd name="connsiteY118" fmla="*/ 1587661 h 4301924"/>
              <a:gd name="connsiteX119" fmla="*/ 5355219 w 7924799"/>
              <a:gd name="connsiteY119" fmla="*/ 1414041 h 4301924"/>
              <a:gd name="connsiteX120" fmla="*/ 5424667 w 7924799"/>
              <a:gd name="connsiteY120" fmla="*/ 1275145 h 4301924"/>
              <a:gd name="connsiteX121" fmla="*/ 5609862 w 7924799"/>
              <a:gd name="connsiteY121" fmla="*/ 1136248 h 4301924"/>
              <a:gd name="connsiteX122" fmla="*/ 5748759 w 7924799"/>
              <a:gd name="connsiteY122" fmla="*/ 1101524 h 4301924"/>
              <a:gd name="connsiteX123" fmla="*/ 5864505 w 7924799"/>
              <a:gd name="connsiteY123" fmla="*/ 962628 h 4301924"/>
              <a:gd name="connsiteX124" fmla="*/ 6038126 w 7924799"/>
              <a:gd name="connsiteY124" fmla="*/ 951053 h 4301924"/>
              <a:gd name="connsiteX125" fmla="*/ 6223321 w 7924799"/>
              <a:gd name="connsiteY125" fmla="*/ 731134 h 4301924"/>
              <a:gd name="connsiteX126" fmla="*/ 6084424 w 7924799"/>
              <a:gd name="connsiteY126" fmla="*/ 661686 h 4301924"/>
              <a:gd name="connsiteX127" fmla="*/ 6408516 w 7924799"/>
              <a:gd name="connsiteY127" fmla="*/ 244998 h 4301924"/>
              <a:gd name="connsiteX128" fmla="*/ 6558986 w 7924799"/>
              <a:gd name="connsiteY128" fmla="*/ 152400 h 4301924"/>
              <a:gd name="connsiteX129" fmla="*/ 6593711 w 7924799"/>
              <a:gd name="connsiteY129" fmla="*/ 48228 h 4301924"/>
              <a:gd name="connsiteX130" fmla="*/ 6686308 w 7924799"/>
              <a:gd name="connsiteY130" fmla="*/ 1929 h 4301924"/>
              <a:gd name="connsiteX131" fmla="*/ 6813630 w 7924799"/>
              <a:gd name="connsiteY131" fmla="*/ 48228 h 43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924799" h="4301924">
                <a:moveTo>
                  <a:pt x="6813630" y="48228"/>
                </a:moveTo>
                <a:cubicBezTo>
                  <a:pt x="6859929" y="86810"/>
                  <a:pt x="6966029" y="189053"/>
                  <a:pt x="6964100" y="233423"/>
                </a:cubicBezTo>
                <a:cubicBezTo>
                  <a:pt x="6962171" y="277793"/>
                  <a:pt x="6815559" y="264289"/>
                  <a:pt x="6802055" y="314446"/>
                </a:cubicBezTo>
                <a:cubicBezTo>
                  <a:pt x="6788551" y="364603"/>
                  <a:pt x="6827134" y="501570"/>
                  <a:pt x="6883078" y="534365"/>
                </a:cubicBezTo>
                <a:cubicBezTo>
                  <a:pt x="6939022" y="567160"/>
                  <a:pt x="7085635" y="466845"/>
                  <a:pt x="7137721" y="511215"/>
                </a:cubicBezTo>
                <a:cubicBezTo>
                  <a:pt x="7189807" y="555585"/>
                  <a:pt x="7166657" y="721489"/>
                  <a:pt x="7195594" y="800583"/>
                </a:cubicBezTo>
                <a:cubicBezTo>
                  <a:pt x="7224531" y="879677"/>
                  <a:pt x="7305554" y="910542"/>
                  <a:pt x="7311341" y="985777"/>
                </a:cubicBezTo>
                <a:cubicBezTo>
                  <a:pt x="7317128" y="1061012"/>
                  <a:pt x="7224531" y="1172901"/>
                  <a:pt x="7230318" y="1251995"/>
                </a:cubicBezTo>
                <a:cubicBezTo>
                  <a:pt x="7236105" y="1331089"/>
                  <a:pt x="7263113" y="1381246"/>
                  <a:pt x="7346065" y="1460340"/>
                </a:cubicBezTo>
                <a:cubicBezTo>
                  <a:pt x="7429017" y="1539434"/>
                  <a:pt x="7643149" y="1614669"/>
                  <a:pt x="7728030" y="1726557"/>
                </a:cubicBezTo>
                <a:cubicBezTo>
                  <a:pt x="7812911" y="1838445"/>
                  <a:pt x="7834131" y="2039074"/>
                  <a:pt x="7855351" y="2131671"/>
                </a:cubicBezTo>
                <a:cubicBezTo>
                  <a:pt x="7876571" y="2224268"/>
                  <a:pt x="7924799" y="2282142"/>
                  <a:pt x="7855351" y="2282142"/>
                </a:cubicBezTo>
                <a:cubicBezTo>
                  <a:pt x="7785903" y="2282142"/>
                  <a:pt x="7544763" y="2231985"/>
                  <a:pt x="7438662" y="2131671"/>
                </a:cubicBezTo>
                <a:cubicBezTo>
                  <a:pt x="7332561" y="2031357"/>
                  <a:pt x="7282404" y="1811438"/>
                  <a:pt x="7218743" y="1680258"/>
                </a:cubicBezTo>
                <a:cubicBezTo>
                  <a:pt x="7155082" y="1549078"/>
                  <a:pt x="7101067" y="1396679"/>
                  <a:pt x="7056698" y="1344593"/>
                </a:cubicBezTo>
                <a:cubicBezTo>
                  <a:pt x="7012329" y="1292507"/>
                  <a:pt x="6958313" y="1336876"/>
                  <a:pt x="6952526" y="1367742"/>
                </a:cubicBezTo>
                <a:cubicBezTo>
                  <a:pt x="6946739" y="1398608"/>
                  <a:pt x="7031620" y="1504710"/>
                  <a:pt x="7021974" y="1529788"/>
                </a:cubicBezTo>
                <a:cubicBezTo>
                  <a:pt x="7012328" y="1554866"/>
                  <a:pt x="6900439" y="1475773"/>
                  <a:pt x="6894652" y="1518213"/>
                </a:cubicBezTo>
                <a:cubicBezTo>
                  <a:pt x="6888865" y="1560653"/>
                  <a:pt x="6979534" y="1711125"/>
                  <a:pt x="6987250" y="1784431"/>
                </a:cubicBezTo>
                <a:cubicBezTo>
                  <a:pt x="6994966" y="1857737"/>
                  <a:pt x="6998825" y="1888603"/>
                  <a:pt x="6940951" y="1958051"/>
                </a:cubicBezTo>
                <a:cubicBezTo>
                  <a:pt x="6883078" y="2027499"/>
                  <a:pt x="6703670" y="2087301"/>
                  <a:pt x="6640009" y="2201119"/>
                </a:cubicBezTo>
                <a:cubicBezTo>
                  <a:pt x="6576348" y="2314937"/>
                  <a:pt x="6572490" y="2525210"/>
                  <a:pt x="6558986" y="2640957"/>
                </a:cubicBezTo>
                <a:cubicBezTo>
                  <a:pt x="6545482" y="2756704"/>
                  <a:pt x="6530049" y="2866663"/>
                  <a:pt x="6558986" y="2895600"/>
                </a:cubicBezTo>
                <a:cubicBezTo>
                  <a:pt x="6587923" y="2924537"/>
                  <a:pt x="6668946" y="2837726"/>
                  <a:pt x="6732607" y="2814577"/>
                </a:cubicBezTo>
                <a:cubicBezTo>
                  <a:pt x="6796268" y="2791428"/>
                  <a:pt x="6832921" y="2727767"/>
                  <a:pt x="6940951" y="2756704"/>
                </a:cubicBezTo>
                <a:cubicBezTo>
                  <a:pt x="7048981" y="2785641"/>
                  <a:pt x="7293979" y="2930325"/>
                  <a:pt x="7380789" y="2988198"/>
                </a:cubicBezTo>
                <a:cubicBezTo>
                  <a:pt x="7467599" y="3046071"/>
                  <a:pt x="7448308" y="3051859"/>
                  <a:pt x="7461812" y="3103945"/>
                </a:cubicBezTo>
                <a:cubicBezTo>
                  <a:pt x="7475316" y="3156031"/>
                  <a:pt x="7525473" y="3318076"/>
                  <a:pt x="7461812" y="3300714"/>
                </a:cubicBezTo>
                <a:cubicBezTo>
                  <a:pt x="7398151" y="3283352"/>
                  <a:pt x="7114571" y="2986268"/>
                  <a:pt x="7079847" y="2999772"/>
                </a:cubicBezTo>
                <a:cubicBezTo>
                  <a:pt x="7045123" y="3013276"/>
                  <a:pt x="7203310" y="3250557"/>
                  <a:pt x="7253467" y="3381737"/>
                </a:cubicBezTo>
                <a:cubicBezTo>
                  <a:pt x="7303624" y="3512917"/>
                  <a:pt x="7400080" y="3657600"/>
                  <a:pt x="7380789" y="3786851"/>
                </a:cubicBezTo>
                <a:cubicBezTo>
                  <a:pt x="7361498" y="3916102"/>
                  <a:pt x="7209098" y="4126375"/>
                  <a:pt x="7137721" y="4157241"/>
                </a:cubicBezTo>
                <a:cubicBezTo>
                  <a:pt x="7066344" y="4188107"/>
                  <a:pt x="6981463" y="4053069"/>
                  <a:pt x="6952526" y="3972046"/>
                </a:cubicBezTo>
                <a:cubicBezTo>
                  <a:pt x="6923589" y="3891023"/>
                  <a:pt x="6967958" y="3744410"/>
                  <a:pt x="6964100" y="3671104"/>
                </a:cubicBezTo>
                <a:cubicBezTo>
                  <a:pt x="6960242" y="3597798"/>
                  <a:pt x="6969887" y="3524492"/>
                  <a:pt x="6929376" y="3532208"/>
                </a:cubicBezTo>
                <a:cubicBezTo>
                  <a:pt x="6888865" y="3539925"/>
                  <a:pt x="6800126" y="3690396"/>
                  <a:pt x="6721032" y="3717403"/>
                </a:cubicBezTo>
                <a:cubicBezTo>
                  <a:pt x="6641938" y="3744411"/>
                  <a:pt x="6528120" y="3727048"/>
                  <a:pt x="6454814" y="3694253"/>
                </a:cubicBezTo>
                <a:cubicBezTo>
                  <a:pt x="6381508" y="3661458"/>
                  <a:pt x="6350642" y="3559215"/>
                  <a:pt x="6281194" y="3520633"/>
                </a:cubicBezTo>
                <a:cubicBezTo>
                  <a:pt x="6211746" y="3482051"/>
                  <a:pt x="6105645" y="3453114"/>
                  <a:pt x="6038126" y="3462760"/>
                </a:cubicBezTo>
                <a:cubicBezTo>
                  <a:pt x="5970607" y="3472406"/>
                  <a:pt x="5903088" y="3524492"/>
                  <a:pt x="5876080" y="3578507"/>
                </a:cubicBezTo>
                <a:cubicBezTo>
                  <a:pt x="5849072" y="3632522"/>
                  <a:pt x="5897300" y="3728978"/>
                  <a:pt x="5876080" y="3786851"/>
                </a:cubicBezTo>
                <a:cubicBezTo>
                  <a:pt x="5854860" y="3844724"/>
                  <a:pt x="5806632" y="3891023"/>
                  <a:pt x="5748759" y="3925747"/>
                </a:cubicBezTo>
                <a:cubicBezTo>
                  <a:pt x="5690886" y="3960471"/>
                  <a:pt x="5604075" y="3958542"/>
                  <a:pt x="5528840" y="3995195"/>
                </a:cubicBezTo>
                <a:cubicBezTo>
                  <a:pt x="5453605" y="4031848"/>
                  <a:pt x="5382227" y="4120587"/>
                  <a:pt x="5297346" y="4145666"/>
                </a:cubicBezTo>
                <a:cubicBezTo>
                  <a:pt x="5212465" y="4170745"/>
                  <a:pt x="5106364" y="4143737"/>
                  <a:pt x="5019554" y="4145666"/>
                </a:cubicBezTo>
                <a:cubicBezTo>
                  <a:pt x="4932744" y="4147595"/>
                  <a:pt x="4844004" y="4170745"/>
                  <a:pt x="4776485" y="4157241"/>
                </a:cubicBezTo>
                <a:cubicBezTo>
                  <a:pt x="4708966" y="4143737"/>
                  <a:pt x="4662668" y="4082005"/>
                  <a:pt x="4614440" y="4064643"/>
                </a:cubicBezTo>
                <a:cubicBezTo>
                  <a:pt x="4566212" y="4047281"/>
                  <a:pt x="4527629" y="4024132"/>
                  <a:pt x="4487118" y="4053069"/>
                </a:cubicBezTo>
                <a:cubicBezTo>
                  <a:pt x="4446607" y="4082006"/>
                  <a:pt x="4450465" y="4213186"/>
                  <a:pt x="4371371" y="4238264"/>
                </a:cubicBezTo>
                <a:cubicBezTo>
                  <a:pt x="4292277" y="4263342"/>
                  <a:pt x="4124445" y="4193895"/>
                  <a:pt x="4012556" y="4203540"/>
                </a:cubicBezTo>
                <a:cubicBezTo>
                  <a:pt x="3900668" y="4213186"/>
                  <a:pt x="3775275" y="4290350"/>
                  <a:pt x="3700040" y="4296137"/>
                </a:cubicBezTo>
                <a:cubicBezTo>
                  <a:pt x="3624805" y="4301924"/>
                  <a:pt x="3622875" y="4271059"/>
                  <a:pt x="3561143" y="4238264"/>
                </a:cubicBezTo>
                <a:cubicBezTo>
                  <a:pt x="3499411" y="4205469"/>
                  <a:pt x="3412602" y="4130233"/>
                  <a:pt x="3329650" y="4099367"/>
                </a:cubicBezTo>
                <a:cubicBezTo>
                  <a:pt x="3246698" y="4068501"/>
                  <a:pt x="3125164" y="4107084"/>
                  <a:pt x="3063432" y="4053069"/>
                </a:cubicBezTo>
                <a:cubicBezTo>
                  <a:pt x="3001700" y="3999054"/>
                  <a:pt x="2978551" y="3829291"/>
                  <a:pt x="2959260" y="3775276"/>
                </a:cubicBezTo>
                <a:cubicBezTo>
                  <a:pt x="2939969" y="3721261"/>
                  <a:pt x="3015204" y="3738623"/>
                  <a:pt x="2947685" y="3728977"/>
                </a:cubicBezTo>
                <a:cubicBezTo>
                  <a:pt x="2880166" y="3719331"/>
                  <a:pt x="2633240" y="3752127"/>
                  <a:pt x="2554146" y="3717403"/>
                </a:cubicBezTo>
                <a:cubicBezTo>
                  <a:pt x="2475052" y="3682679"/>
                  <a:pt x="2579224" y="3543782"/>
                  <a:pt x="2473123" y="3520633"/>
                </a:cubicBezTo>
                <a:cubicBezTo>
                  <a:pt x="2367022" y="3497484"/>
                  <a:pt x="2031356" y="3561145"/>
                  <a:pt x="1917538" y="3578507"/>
                </a:cubicBezTo>
                <a:cubicBezTo>
                  <a:pt x="1803720" y="3595869"/>
                  <a:pt x="1809508" y="3592010"/>
                  <a:pt x="1790217" y="3624805"/>
                </a:cubicBezTo>
                <a:cubicBezTo>
                  <a:pt x="1770926" y="3657600"/>
                  <a:pt x="1824941" y="3769489"/>
                  <a:pt x="1801792" y="3775276"/>
                </a:cubicBezTo>
                <a:cubicBezTo>
                  <a:pt x="1778643" y="3781063"/>
                  <a:pt x="1713053" y="3686536"/>
                  <a:pt x="1651321" y="3659529"/>
                </a:cubicBezTo>
                <a:cubicBezTo>
                  <a:pt x="1589589" y="3632522"/>
                  <a:pt x="1485417" y="3651813"/>
                  <a:pt x="1431402" y="3613231"/>
                </a:cubicBezTo>
                <a:cubicBezTo>
                  <a:pt x="1377387" y="3574649"/>
                  <a:pt x="1390891" y="3455044"/>
                  <a:pt x="1327230" y="3428036"/>
                </a:cubicBezTo>
                <a:cubicBezTo>
                  <a:pt x="1263569" y="3401028"/>
                  <a:pt x="1126602" y="3433823"/>
                  <a:pt x="1049437" y="3451185"/>
                </a:cubicBezTo>
                <a:cubicBezTo>
                  <a:pt x="972272" y="3468547"/>
                  <a:pt x="883533" y="3480122"/>
                  <a:pt x="864242" y="3532208"/>
                </a:cubicBezTo>
                <a:cubicBezTo>
                  <a:pt x="844951" y="3584294"/>
                  <a:pt x="949123" y="3701970"/>
                  <a:pt x="933690" y="3763702"/>
                </a:cubicBezTo>
                <a:cubicBezTo>
                  <a:pt x="918257" y="3825434"/>
                  <a:pt x="817944" y="3879449"/>
                  <a:pt x="771645" y="3902598"/>
                </a:cubicBezTo>
                <a:cubicBezTo>
                  <a:pt x="725346" y="3925747"/>
                  <a:pt x="694480" y="3854370"/>
                  <a:pt x="655898" y="3902598"/>
                </a:cubicBezTo>
                <a:cubicBezTo>
                  <a:pt x="617316" y="3950826"/>
                  <a:pt x="580662" y="4137950"/>
                  <a:pt x="540151" y="4191965"/>
                </a:cubicBezTo>
                <a:cubicBezTo>
                  <a:pt x="499640" y="4245980"/>
                  <a:pt x="478420" y="4284563"/>
                  <a:pt x="412830" y="4226689"/>
                </a:cubicBezTo>
                <a:cubicBezTo>
                  <a:pt x="347240" y="4168815"/>
                  <a:pt x="210273" y="3964329"/>
                  <a:pt x="146612" y="3844724"/>
                </a:cubicBezTo>
                <a:cubicBezTo>
                  <a:pt x="82951" y="3725119"/>
                  <a:pt x="48227" y="3599726"/>
                  <a:pt x="30865" y="3509058"/>
                </a:cubicBezTo>
                <a:cubicBezTo>
                  <a:pt x="13503" y="3418390"/>
                  <a:pt x="0" y="3333509"/>
                  <a:pt x="42440" y="3300714"/>
                </a:cubicBezTo>
                <a:cubicBezTo>
                  <a:pt x="84880" y="3267919"/>
                  <a:pt x="227635" y="3345084"/>
                  <a:pt x="285508" y="3312289"/>
                </a:cubicBezTo>
                <a:cubicBezTo>
                  <a:pt x="343381" y="3279494"/>
                  <a:pt x="391609" y="3188826"/>
                  <a:pt x="389680" y="3103945"/>
                </a:cubicBezTo>
                <a:cubicBezTo>
                  <a:pt x="387751" y="3019064"/>
                  <a:pt x="287437" y="2876309"/>
                  <a:pt x="273933" y="2803003"/>
                </a:cubicBezTo>
                <a:cubicBezTo>
                  <a:pt x="260429" y="2729697"/>
                  <a:pt x="326019" y="2712335"/>
                  <a:pt x="308657" y="2664107"/>
                </a:cubicBezTo>
                <a:cubicBezTo>
                  <a:pt x="291295" y="2615879"/>
                  <a:pt x="177477" y="2546431"/>
                  <a:pt x="169761" y="2513636"/>
                </a:cubicBezTo>
                <a:cubicBezTo>
                  <a:pt x="162045" y="2480841"/>
                  <a:pt x="225706" y="2476983"/>
                  <a:pt x="262359" y="2467337"/>
                </a:cubicBezTo>
                <a:cubicBezTo>
                  <a:pt x="299012" y="2457691"/>
                  <a:pt x="358814" y="2494344"/>
                  <a:pt x="389680" y="2455762"/>
                </a:cubicBezTo>
                <a:cubicBezTo>
                  <a:pt x="420546" y="2417180"/>
                  <a:pt x="432121" y="2303362"/>
                  <a:pt x="447554" y="2235843"/>
                </a:cubicBezTo>
                <a:cubicBezTo>
                  <a:pt x="462987" y="2168324"/>
                  <a:pt x="451412" y="2095018"/>
                  <a:pt x="482278" y="2050648"/>
                </a:cubicBezTo>
                <a:cubicBezTo>
                  <a:pt x="513144" y="2006278"/>
                  <a:pt x="632749" y="1969626"/>
                  <a:pt x="632749" y="1969626"/>
                </a:cubicBezTo>
                <a:cubicBezTo>
                  <a:pt x="686764" y="1940689"/>
                  <a:pt x="740779" y="1909823"/>
                  <a:pt x="806369" y="1877028"/>
                </a:cubicBezTo>
                <a:cubicBezTo>
                  <a:pt x="871959" y="1844233"/>
                  <a:pt x="964556" y="1790218"/>
                  <a:pt x="1026288" y="1772856"/>
                </a:cubicBezTo>
                <a:cubicBezTo>
                  <a:pt x="1088020" y="1755494"/>
                  <a:pt x="1130460" y="1811438"/>
                  <a:pt x="1176759" y="1772856"/>
                </a:cubicBezTo>
                <a:cubicBezTo>
                  <a:pt x="1223058" y="1734274"/>
                  <a:pt x="1232703" y="1606952"/>
                  <a:pt x="1304080" y="1541362"/>
                </a:cubicBezTo>
                <a:cubicBezTo>
                  <a:pt x="1375457" y="1475772"/>
                  <a:pt x="1541361" y="1421757"/>
                  <a:pt x="1605022" y="1379317"/>
                </a:cubicBezTo>
                <a:cubicBezTo>
                  <a:pt x="1668683" y="1336877"/>
                  <a:pt x="1643605" y="1286719"/>
                  <a:pt x="1686045" y="1286719"/>
                </a:cubicBezTo>
                <a:cubicBezTo>
                  <a:pt x="1728485" y="1286719"/>
                  <a:pt x="1826870" y="1315656"/>
                  <a:pt x="1859665" y="1379317"/>
                </a:cubicBezTo>
                <a:cubicBezTo>
                  <a:pt x="1892460" y="1442978"/>
                  <a:pt x="1905963" y="1606952"/>
                  <a:pt x="1882814" y="1668684"/>
                </a:cubicBezTo>
                <a:cubicBezTo>
                  <a:pt x="1859665" y="1730416"/>
                  <a:pt x="1774784" y="1747778"/>
                  <a:pt x="1720769" y="1749707"/>
                </a:cubicBezTo>
                <a:cubicBezTo>
                  <a:pt x="1666754" y="1751636"/>
                  <a:pt x="1589589" y="1668683"/>
                  <a:pt x="1558723" y="1680258"/>
                </a:cubicBezTo>
                <a:cubicBezTo>
                  <a:pt x="1527857" y="1691833"/>
                  <a:pt x="1525928" y="1776714"/>
                  <a:pt x="1535574" y="1819155"/>
                </a:cubicBezTo>
                <a:cubicBezTo>
                  <a:pt x="1545220" y="1861596"/>
                  <a:pt x="1570298" y="1921398"/>
                  <a:pt x="1616597" y="1934902"/>
                </a:cubicBezTo>
                <a:cubicBezTo>
                  <a:pt x="1662896" y="1948406"/>
                  <a:pt x="1747776" y="1925255"/>
                  <a:pt x="1813366" y="1900177"/>
                </a:cubicBezTo>
                <a:cubicBezTo>
                  <a:pt x="1878956" y="1875099"/>
                  <a:pt x="1969625" y="1780573"/>
                  <a:pt x="2010136" y="1784431"/>
                </a:cubicBezTo>
                <a:cubicBezTo>
                  <a:pt x="2050647" y="1788289"/>
                  <a:pt x="1994703" y="1900178"/>
                  <a:pt x="2056435" y="1923327"/>
                </a:cubicBezTo>
                <a:cubicBezTo>
                  <a:pt x="2118167" y="1946476"/>
                  <a:pt x="2280212" y="1904036"/>
                  <a:pt x="2380526" y="1923327"/>
                </a:cubicBezTo>
                <a:cubicBezTo>
                  <a:pt x="2480840" y="1942618"/>
                  <a:pt x="2602374" y="2031358"/>
                  <a:pt x="2658318" y="2039074"/>
                </a:cubicBezTo>
                <a:cubicBezTo>
                  <a:pt x="2714262" y="2046790"/>
                  <a:pt x="2683397" y="1952264"/>
                  <a:pt x="2716192" y="1969626"/>
                </a:cubicBezTo>
                <a:cubicBezTo>
                  <a:pt x="2748987" y="1986988"/>
                  <a:pt x="2818435" y="2149033"/>
                  <a:pt x="2855088" y="2143246"/>
                </a:cubicBezTo>
                <a:cubicBezTo>
                  <a:pt x="2891741" y="2137459"/>
                  <a:pt x="2882096" y="2000492"/>
                  <a:pt x="2936111" y="1934902"/>
                </a:cubicBezTo>
                <a:cubicBezTo>
                  <a:pt x="2990126" y="1869312"/>
                  <a:pt x="3123235" y="1751636"/>
                  <a:pt x="3179179" y="1749707"/>
                </a:cubicBezTo>
                <a:cubicBezTo>
                  <a:pt x="3235123" y="1747778"/>
                  <a:pt x="3256343" y="1877028"/>
                  <a:pt x="3271776" y="1923327"/>
                </a:cubicBezTo>
                <a:cubicBezTo>
                  <a:pt x="3287209" y="1969626"/>
                  <a:pt x="3248627" y="2037145"/>
                  <a:pt x="3271776" y="2027499"/>
                </a:cubicBezTo>
                <a:cubicBezTo>
                  <a:pt x="3294925" y="2017853"/>
                  <a:pt x="3356658" y="1871240"/>
                  <a:pt x="3410673" y="1865453"/>
                </a:cubicBezTo>
                <a:cubicBezTo>
                  <a:pt x="3464688" y="1859666"/>
                  <a:pt x="3570789" y="2002420"/>
                  <a:pt x="3595867" y="1992775"/>
                </a:cubicBezTo>
                <a:cubicBezTo>
                  <a:pt x="3620945" y="1983130"/>
                  <a:pt x="3547639" y="1857737"/>
                  <a:pt x="3561143" y="1807580"/>
                </a:cubicBezTo>
                <a:cubicBezTo>
                  <a:pt x="3574647" y="1757423"/>
                  <a:pt x="3622875" y="1734274"/>
                  <a:pt x="3676890" y="1691833"/>
                </a:cubicBezTo>
                <a:cubicBezTo>
                  <a:pt x="3730905" y="1649393"/>
                  <a:pt x="3808070" y="1606952"/>
                  <a:pt x="3885235" y="1552937"/>
                </a:cubicBezTo>
                <a:cubicBezTo>
                  <a:pt x="3962400" y="1498922"/>
                  <a:pt x="4064643" y="1390891"/>
                  <a:pt x="4139878" y="1367742"/>
                </a:cubicBezTo>
                <a:cubicBezTo>
                  <a:pt x="4215113" y="1344593"/>
                  <a:pt x="4274916" y="1383175"/>
                  <a:pt x="4336647" y="1414041"/>
                </a:cubicBezTo>
                <a:cubicBezTo>
                  <a:pt x="4398378" y="1444907"/>
                  <a:pt x="4462039" y="1518213"/>
                  <a:pt x="4510267" y="1552937"/>
                </a:cubicBezTo>
                <a:cubicBezTo>
                  <a:pt x="4558495" y="1587661"/>
                  <a:pt x="4577786" y="1614669"/>
                  <a:pt x="4626014" y="1622385"/>
                </a:cubicBezTo>
                <a:cubicBezTo>
                  <a:pt x="4674242" y="1630101"/>
                  <a:pt x="4737903" y="1618527"/>
                  <a:pt x="4799635" y="1599236"/>
                </a:cubicBezTo>
                <a:cubicBezTo>
                  <a:pt x="4861367" y="1579945"/>
                  <a:pt x="4925027" y="1508567"/>
                  <a:pt x="4996404" y="1506638"/>
                </a:cubicBezTo>
                <a:cubicBezTo>
                  <a:pt x="5067781" y="1504709"/>
                  <a:pt x="5168096" y="1603094"/>
                  <a:pt x="5227898" y="1587661"/>
                </a:cubicBezTo>
                <a:cubicBezTo>
                  <a:pt x="5287700" y="1572228"/>
                  <a:pt x="5322424" y="1466127"/>
                  <a:pt x="5355219" y="1414041"/>
                </a:cubicBezTo>
                <a:cubicBezTo>
                  <a:pt x="5388014" y="1361955"/>
                  <a:pt x="5382227" y="1321444"/>
                  <a:pt x="5424667" y="1275145"/>
                </a:cubicBezTo>
                <a:cubicBezTo>
                  <a:pt x="5467107" y="1228846"/>
                  <a:pt x="5555847" y="1165185"/>
                  <a:pt x="5609862" y="1136248"/>
                </a:cubicBezTo>
                <a:cubicBezTo>
                  <a:pt x="5663877" y="1107311"/>
                  <a:pt x="5706318" y="1130461"/>
                  <a:pt x="5748759" y="1101524"/>
                </a:cubicBezTo>
                <a:cubicBezTo>
                  <a:pt x="5791200" y="1072587"/>
                  <a:pt x="5816277" y="987706"/>
                  <a:pt x="5864505" y="962628"/>
                </a:cubicBezTo>
                <a:cubicBezTo>
                  <a:pt x="5912733" y="937550"/>
                  <a:pt x="5978323" y="989635"/>
                  <a:pt x="6038126" y="951053"/>
                </a:cubicBezTo>
                <a:cubicBezTo>
                  <a:pt x="6097929" y="912471"/>
                  <a:pt x="6215605" y="779362"/>
                  <a:pt x="6223321" y="731134"/>
                </a:cubicBezTo>
                <a:cubicBezTo>
                  <a:pt x="6231037" y="682906"/>
                  <a:pt x="6053558" y="742709"/>
                  <a:pt x="6084424" y="661686"/>
                </a:cubicBezTo>
                <a:cubicBezTo>
                  <a:pt x="6115290" y="580663"/>
                  <a:pt x="6329422" y="329879"/>
                  <a:pt x="6408516" y="244998"/>
                </a:cubicBezTo>
                <a:cubicBezTo>
                  <a:pt x="6487610" y="160117"/>
                  <a:pt x="6528120" y="185195"/>
                  <a:pt x="6558986" y="152400"/>
                </a:cubicBezTo>
                <a:cubicBezTo>
                  <a:pt x="6589852" y="119605"/>
                  <a:pt x="6572491" y="73306"/>
                  <a:pt x="6593711" y="48228"/>
                </a:cubicBezTo>
                <a:cubicBezTo>
                  <a:pt x="6614931" y="23150"/>
                  <a:pt x="6655442" y="3858"/>
                  <a:pt x="6686308" y="1929"/>
                </a:cubicBezTo>
                <a:cubicBezTo>
                  <a:pt x="6717174" y="0"/>
                  <a:pt x="6767331" y="9646"/>
                  <a:pt x="6813630" y="48228"/>
                </a:cubicBezTo>
                <a:close/>
              </a:path>
            </a:pathLst>
          </a:custGeom>
          <a:solidFill>
            <a:srgbClr val="4F81BD">
              <a:alpha val="5764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722804" y="1630100"/>
            <a:ext cx="5830889" cy="4301924"/>
          </a:xfrm>
          <a:custGeom>
            <a:avLst/>
            <a:gdLst>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658318 w 7924799"/>
              <a:gd name="connsiteY100" fmla="*/ 2039074 h 4301924"/>
              <a:gd name="connsiteX101" fmla="*/ 2716192 w 7924799"/>
              <a:gd name="connsiteY101" fmla="*/ 1969626 h 4301924"/>
              <a:gd name="connsiteX102" fmla="*/ 2855088 w 7924799"/>
              <a:gd name="connsiteY102" fmla="*/ 2143246 h 4301924"/>
              <a:gd name="connsiteX103" fmla="*/ 2936111 w 7924799"/>
              <a:gd name="connsiteY103" fmla="*/ 1934902 h 4301924"/>
              <a:gd name="connsiteX104" fmla="*/ 3179179 w 7924799"/>
              <a:gd name="connsiteY104" fmla="*/ 1749707 h 4301924"/>
              <a:gd name="connsiteX105" fmla="*/ 3271776 w 7924799"/>
              <a:gd name="connsiteY105" fmla="*/ 1923327 h 4301924"/>
              <a:gd name="connsiteX106" fmla="*/ 3271776 w 7924799"/>
              <a:gd name="connsiteY106" fmla="*/ 2027499 h 4301924"/>
              <a:gd name="connsiteX107" fmla="*/ 3410673 w 7924799"/>
              <a:gd name="connsiteY107" fmla="*/ 1865453 h 4301924"/>
              <a:gd name="connsiteX108" fmla="*/ 3595867 w 7924799"/>
              <a:gd name="connsiteY108" fmla="*/ 1992775 h 4301924"/>
              <a:gd name="connsiteX109" fmla="*/ 3561143 w 7924799"/>
              <a:gd name="connsiteY109" fmla="*/ 1807580 h 4301924"/>
              <a:gd name="connsiteX110" fmla="*/ 3676890 w 7924799"/>
              <a:gd name="connsiteY110" fmla="*/ 1691833 h 4301924"/>
              <a:gd name="connsiteX111" fmla="*/ 3885235 w 7924799"/>
              <a:gd name="connsiteY111" fmla="*/ 1552937 h 4301924"/>
              <a:gd name="connsiteX112" fmla="*/ 4139878 w 7924799"/>
              <a:gd name="connsiteY112" fmla="*/ 1367742 h 4301924"/>
              <a:gd name="connsiteX113" fmla="*/ 4336647 w 7924799"/>
              <a:gd name="connsiteY113" fmla="*/ 1414041 h 4301924"/>
              <a:gd name="connsiteX114" fmla="*/ 4510267 w 7924799"/>
              <a:gd name="connsiteY114" fmla="*/ 1552937 h 4301924"/>
              <a:gd name="connsiteX115" fmla="*/ 4626014 w 7924799"/>
              <a:gd name="connsiteY115" fmla="*/ 1622385 h 4301924"/>
              <a:gd name="connsiteX116" fmla="*/ 4799635 w 7924799"/>
              <a:gd name="connsiteY116" fmla="*/ 1599236 h 4301924"/>
              <a:gd name="connsiteX117" fmla="*/ 4996404 w 7924799"/>
              <a:gd name="connsiteY117" fmla="*/ 1506638 h 4301924"/>
              <a:gd name="connsiteX118" fmla="*/ 5227898 w 7924799"/>
              <a:gd name="connsiteY118" fmla="*/ 1587661 h 4301924"/>
              <a:gd name="connsiteX119" fmla="*/ 5355219 w 7924799"/>
              <a:gd name="connsiteY119" fmla="*/ 1414041 h 4301924"/>
              <a:gd name="connsiteX120" fmla="*/ 5424667 w 7924799"/>
              <a:gd name="connsiteY120" fmla="*/ 1275145 h 4301924"/>
              <a:gd name="connsiteX121" fmla="*/ 5609862 w 7924799"/>
              <a:gd name="connsiteY121" fmla="*/ 1136248 h 4301924"/>
              <a:gd name="connsiteX122" fmla="*/ 5748759 w 7924799"/>
              <a:gd name="connsiteY122" fmla="*/ 1101524 h 4301924"/>
              <a:gd name="connsiteX123" fmla="*/ 5864505 w 7924799"/>
              <a:gd name="connsiteY123" fmla="*/ 962628 h 4301924"/>
              <a:gd name="connsiteX124" fmla="*/ 6038126 w 7924799"/>
              <a:gd name="connsiteY124" fmla="*/ 951053 h 4301924"/>
              <a:gd name="connsiteX125" fmla="*/ 6223321 w 7924799"/>
              <a:gd name="connsiteY125" fmla="*/ 731134 h 4301924"/>
              <a:gd name="connsiteX126" fmla="*/ 6084424 w 7924799"/>
              <a:gd name="connsiteY126" fmla="*/ 661686 h 4301924"/>
              <a:gd name="connsiteX127" fmla="*/ 6408516 w 7924799"/>
              <a:gd name="connsiteY127" fmla="*/ 244998 h 4301924"/>
              <a:gd name="connsiteX128" fmla="*/ 6558986 w 7924799"/>
              <a:gd name="connsiteY128" fmla="*/ 152400 h 4301924"/>
              <a:gd name="connsiteX129" fmla="*/ 6593711 w 7924799"/>
              <a:gd name="connsiteY129" fmla="*/ 48228 h 4301924"/>
              <a:gd name="connsiteX130" fmla="*/ 6686308 w 7924799"/>
              <a:gd name="connsiteY130" fmla="*/ 1929 h 4301924"/>
              <a:gd name="connsiteX131" fmla="*/ 6813630 w 7924799"/>
              <a:gd name="connsiteY131" fmla="*/ 48228 h 4301924"/>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716192 w 7924799"/>
              <a:gd name="connsiteY100" fmla="*/ 1969626 h 4301924"/>
              <a:gd name="connsiteX101" fmla="*/ 2855088 w 7924799"/>
              <a:gd name="connsiteY101" fmla="*/ 2143246 h 4301924"/>
              <a:gd name="connsiteX102" fmla="*/ 2936111 w 7924799"/>
              <a:gd name="connsiteY102" fmla="*/ 1934902 h 4301924"/>
              <a:gd name="connsiteX103" fmla="*/ 3179179 w 7924799"/>
              <a:gd name="connsiteY103" fmla="*/ 1749707 h 4301924"/>
              <a:gd name="connsiteX104" fmla="*/ 3271776 w 7924799"/>
              <a:gd name="connsiteY104" fmla="*/ 1923327 h 4301924"/>
              <a:gd name="connsiteX105" fmla="*/ 3271776 w 7924799"/>
              <a:gd name="connsiteY105" fmla="*/ 2027499 h 4301924"/>
              <a:gd name="connsiteX106" fmla="*/ 3410673 w 7924799"/>
              <a:gd name="connsiteY106" fmla="*/ 1865453 h 4301924"/>
              <a:gd name="connsiteX107" fmla="*/ 3595867 w 7924799"/>
              <a:gd name="connsiteY107" fmla="*/ 1992775 h 4301924"/>
              <a:gd name="connsiteX108" fmla="*/ 3561143 w 7924799"/>
              <a:gd name="connsiteY108" fmla="*/ 1807580 h 4301924"/>
              <a:gd name="connsiteX109" fmla="*/ 3676890 w 7924799"/>
              <a:gd name="connsiteY109" fmla="*/ 1691833 h 4301924"/>
              <a:gd name="connsiteX110" fmla="*/ 3885235 w 7924799"/>
              <a:gd name="connsiteY110" fmla="*/ 1552937 h 4301924"/>
              <a:gd name="connsiteX111" fmla="*/ 4139878 w 7924799"/>
              <a:gd name="connsiteY111" fmla="*/ 1367742 h 4301924"/>
              <a:gd name="connsiteX112" fmla="*/ 4336647 w 7924799"/>
              <a:gd name="connsiteY112" fmla="*/ 1414041 h 4301924"/>
              <a:gd name="connsiteX113" fmla="*/ 4510267 w 7924799"/>
              <a:gd name="connsiteY113" fmla="*/ 1552937 h 4301924"/>
              <a:gd name="connsiteX114" fmla="*/ 4626014 w 7924799"/>
              <a:gd name="connsiteY114" fmla="*/ 1622385 h 4301924"/>
              <a:gd name="connsiteX115" fmla="*/ 4799635 w 7924799"/>
              <a:gd name="connsiteY115" fmla="*/ 1599236 h 4301924"/>
              <a:gd name="connsiteX116" fmla="*/ 4996404 w 7924799"/>
              <a:gd name="connsiteY116" fmla="*/ 1506638 h 4301924"/>
              <a:gd name="connsiteX117" fmla="*/ 5227898 w 7924799"/>
              <a:gd name="connsiteY117" fmla="*/ 1587661 h 4301924"/>
              <a:gd name="connsiteX118" fmla="*/ 5355219 w 7924799"/>
              <a:gd name="connsiteY118" fmla="*/ 1414041 h 4301924"/>
              <a:gd name="connsiteX119" fmla="*/ 5424667 w 7924799"/>
              <a:gd name="connsiteY119" fmla="*/ 1275145 h 4301924"/>
              <a:gd name="connsiteX120" fmla="*/ 5609862 w 7924799"/>
              <a:gd name="connsiteY120" fmla="*/ 1136248 h 4301924"/>
              <a:gd name="connsiteX121" fmla="*/ 5748759 w 7924799"/>
              <a:gd name="connsiteY121" fmla="*/ 1101524 h 4301924"/>
              <a:gd name="connsiteX122" fmla="*/ 5864505 w 7924799"/>
              <a:gd name="connsiteY122" fmla="*/ 962628 h 4301924"/>
              <a:gd name="connsiteX123" fmla="*/ 6038126 w 7924799"/>
              <a:gd name="connsiteY123" fmla="*/ 951053 h 4301924"/>
              <a:gd name="connsiteX124" fmla="*/ 6223321 w 7924799"/>
              <a:gd name="connsiteY124" fmla="*/ 731134 h 4301924"/>
              <a:gd name="connsiteX125" fmla="*/ 6084424 w 7924799"/>
              <a:gd name="connsiteY125" fmla="*/ 661686 h 4301924"/>
              <a:gd name="connsiteX126" fmla="*/ 6408516 w 7924799"/>
              <a:gd name="connsiteY126" fmla="*/ 244998 h 4301924"/>
              <a:gd name="connsiteX127" fmla="*/ 6558986 w 7924799"/>
              <a:gd name="connsiteY127" fmla="*/ 152400 h 4301924"/>
              <a:gd name="connsiteX128" fmla="*/ 6593711 w 7924799"/>
              <a:gd name="connsiteY128" fmla="*/ 48228 h 4301924"/>
              <a:gd name="connsiteX129" fmla="*/ 6686308 w 7924799"/>
              <a:gd name="connsiteY129" fmla="*/ 1929 h 4301924"/>
              <a:gd name="connsiteX130" fmla="*/ 6813630 w 7924799"/>
              <a:gd name="connsiteY130" fmla="*/ 48228 h 4301924"/>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716192 w 7924799"/>
              <a:gd name="connsiteY99" fmla="*/ 1969626 h 4301924"/>
              <a:gd name="connsiteX100" fmla="*/ 2855088 w 7924799"/>
              <a:gd name="connsiteY100" fmla="*/ 2143246 h 4301924"/>
              <a:gd name="connsiteX101" fmla="*/ 2936111 w 7924799"/>
              <a:gd name="connsiteY101" fmla="*/ 1934902 h 4301924"/>
              <a:gd name="connsiteX102" fmla="*/ 3179179 w 7924799"/>
              <a:gd name="connsiteY102" fmla="*/ 1749707 h 4301924"/>
              <a:gd name="connsiteX103" fmla="*/ 3271776 w 7924799"/>
              <a:gd name="connsiteY103" fmla="*/ 1923327 h 4301924"/>
              <a:gd name="connsiteX104" fmla="*/ 3271776 w 7924799"/>
              <a:gd name="connsiteY104" fmla="*/ 2027499 h 4301924"/>
              <a:gd name="connsiteX105" fmla="*/ 3410673 w 7924799"/>
              <a:gd name="connsiteY105" fmla="*/ 1865453 h 4301924"/>
              <a:gd name="connsiteX106" fmla="*/ 3595867 w 7924799"/>
              <a:gd name="connsiteY106" fmla="*/ 1992775 h 4301924"/>
              <a:gd name="connsiteX107" fmla="*/ 3561143 w 7924799"/>
              <a:gd name="connsiteY107" fmla="*/ 1807580 h 4301924"/>
              <a:gd name="connsiteX108" fmla="*/ 3676890 w 7924799"/>
              <a:gd name="connsiteY108" fmla="*/ 1691833 h 4301924"/>
              <a:gd name="connsiteX109" fmla="*/ 3885235 w 7924799"/>
              <a:gd name="connsiteY109" fmla="*/ 1552937 h 4301924"/>
              <a:gd name="connsiteX110" fmla="*/ 4139878 w 7924799"/>
              <a:gd name="connsiteY110" fmla="*/ 1367742 h 4301924"/>
              <a:gd name="connsiteX111" fmla="*/ 4336647 w 7924799"/>
              <a:gd name="connsiteY111" fmla="*/ 1414041 h 4301924"/>
              <a:gd name="connsiteX112" fmla="*/ 4510267 w 7924799"/>
              <a:gd name="connsiteY112" fmla="*/ 1552937 h 4301924"/>
              <a:gd name="connsiteX113" fmla="*/ 4626014 w 7924799"/>
              <a:gd name="connsiteY113" fmla="*/ 1622385 h 4301924"/>
              <a:gd name="connsiteX114" fmla="*/ 4799635 w 7924799"/>
              <a:gd name="connsiteY114" fmla="*/ 1599236 h 4301924"/>
              <a:gd name="connsiteX115" fmla="*/ 4996404 w 7924799"/>
              <a:gd name="connsiteY115" fmla="*/ 1506638 h 4301924"/>
              <a:gd name="connsiteX116" fmla="*/ 5227898 w 7924799"/>
              <a:gd name="connsiteY116" fmla="*/ 1587661 h 4301924"/>
              <a:gd name="connsiteX117" fmla="*/ 5355219 w 7924799"/>
              <a:gd name="connsiteY117" fmla="*/ 1414041 h 4301924"/>
              <a:gd name="connsiteX118" fmla="*/ 5424667 w 7924799"/>
              <a:gd name="connsiteY118" fmla="*/ 1275145 h 4301924"/>
              <a:gd name="connsiteX119" fmla="*/ 5609862 w 7924799"/>
              <a:gd name="connsiteY119" fmla="*/ 1136248 h 4301924"/>
              <a:gd name="connsiteX120" fmla="*/ 5748759 w 7924799"/>
              <a:gd name="connsiteY120" fmla="*/ 1101524 h 4301924"/>
              <a:gd name="connsiteX121" fmla="*/ 5864505 w 7924799"/>
              <a:gd name="connsiteY121" fmla="*/ 962628 h 4301924"/>
              <a:gd name="connsiteX122" fmla="*/ 6038126 w 7924799"/>
              <a:gd name="connsiteY122" fmla="*/ 951053 h 4301924"/>
              <a:gd name="connsiteX123" fmla="*/ 6223321 w 7924799"/>
              <a:gd name="connsiteY123" fmla="*/ 731134 h 4301924"/>
              <a:gd name="connsiteX124" fmla="*/ 6084424 w 7924799"/>
              <a:gd name="connsiteY124" fmla="*/ 661686 h 4301924"/>
              <a:gd name="connsiteX125" fmla="*/ 6408516 w 7924799"/>
              <a:gd name="connsiteY125" fmla="*/ 244998 h 4301924"/>
              <a:gd name="connsiteX126" fmla="*/ 6558986 w 7924799"/>
              <a:gd name="connsiteY126" fmla="*/ 152400 h 4301924"/>
              <a:gd name="connsiteX127" fmla="*/ 6593711 w 7924799"/>
              <a:gd name="connsiteY127" fmla="*/ 48228 h 4301924"/>
              <a:gd name="connsiteX128" fmla="*/ 6686308 w 7924799"/>
              <a:gd name="connsiteY128" fmla="*/ 1929 h 4301924"/>
              <a:gd name="connsiteX129" fmla="*/ 6813630 w 7924799"/>
              <a:gd name="connsiteY129" fmla="*/ 48228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917538 w 7924799"/>
              <a:gd name="connsiteY88" fmla="*/ 3578507 h 4301924"/>
              <a:gd name="connsiteX89" fmla="*/ 1790217 w 7924799"/>
              <a:gd name="connsiteY89" fmla="*/ 3624805 h 4301924"/>
              <a:gd name="connsiteX90" fmla="*/ 1801792 w 7924799"/>
              <a:gd name="connsiteY90" fmla="*/ 3775276 h 4301924"/>
              <a:gd name="connsiteX91" fmla="*/ 1651321 w 7924799"/>
              <a:gd name="connsiteY91" fmla="*/ 3659529 h 4301924"/>
              <a:gd name="connsiteX92" fmla="*/ 1431402 w 7924799"/>
              <a:gd name="connsiteY92" fmla="*/ 3613231 h 4301924"/>
              <a:gd name="connsiteX93" fmla="*/ 1327230 w 7924799"/>
              <a:gd name="connsiteY93" fmla="*/ 3428036 h 4301924"/>
              <a:gd name="connsiteX94" fmla="*/ 1049437 w 7924799"/>
              <a:gd name="connsiteY94" fmla="*/ 3451185 h 4301924"/>
              <a:gd name="connsiteX95" fmla="*/ 864242 w 7924799"/>
              <a:gd name="connsiteY95" fmla="*/ 3532208 h 4301924"/>
              <a:gd name="connsiteX96" fmla="*/ 933690 w 7924799"/>
              <a:gd name="connsiteY96" fmla="*/ 3763702 h 4301924"/>
              <a:gd name="connsiteX97" fmla="*/ 771645 w 7924799"/>
              <a:gd name="connsiteY97" fmla="*/ 3902598 h 4301924"/>
              <a:gd name="connsiteX98" fmla="*/ 655898 w 7924799"/>
              <a:gd name="connsiteY98" fmla="*/ 3902598 h 4301924"/>
              <a:gd name="connsiteX99" fmla="*/ 540151 w 7924799"/>
              <a:gd name="connsiteY99" fmla="*/ 4191965 h 4301924"/>
              <a:gd name="connsiteX100" fmla="*/ 412830 w 7924799"/>
              <a:gd name="connsiteY100" fmla="*/ 4226689 h 4301924"/>
              <a:gd name="connsiteX101" fmla="*/ 146612 w 7924799"/>
              <a:gd name="connsiteY101" fmla="*/ 3844724 h 4301924"/>
              <a:gd name="connsiteX102" fmla="*/ 30865 w 7924799"/>
              <a:gd name="connsiteY102" fmla="*/ 3509058 h 4301924"/>
              <a:gd name="connsiteX103" fmla="*/ 42440 w 7924799"/>
              <a:gd name="connsiteY103" fmla="*/ 3300714 h 4301924"/>
              <a:gd name="connsiteX104" fmla="*/ 285508 w 7924799"/>
              <a:gd name="connsiteY104" fmla="*/ 3312289 h 4301924"/>
              <a:gd name="connsiteX105" fmla="*/ 389680 w 7924799"/>
              <a:gd name="connsiteY105" fmla="*/ 3103945 h 4301924"/>
              <a:gd name="connsiteX106" fmla="*/ 273933 w 7924799"/>
              <a:gd name="connsiteY106" fmla="*/ 2803003 h 4301924"/>
              <a:gd name="connsiteX107" fmla="*/ 308657 w 7924799"/>
              <a:gd name="connsiteY107" fmla="*/ 2664107 h 4301924"/>
              <a:gd name="connsiteX108" fmla="*/ 169761 w 7924799"/>
              <a:gd name="connsiteY108" fmla="*/ 2513636 h 4301924"/>
              <a:gd name="connsiteX109" fmla="*/ 262359 w 7924799"/>
              <a:gd name="connsiteY109" fmla="*/ 2467337 h 4301924"/>
              <a:gd name="connsiteX110" fmla="*/ 389680 w 7924799"/>
              <a:gd name="connsiteY110" fmla="*/ 2455762 h 4301924"/>
              <a:gd name="connsiteX111" fmla="*/ 447554 w 7924799"/>
              <a:gd name="connsiteY111" fmla="*/ 2235843 h 4301924"/>
              <a:gd name="connsiteX112" fmla="*/ 482278 w 7924799"/>
              <a:gd name="connsiteY112" fmla="*/ 2050648 h 4301924"/>
              <a:gd name="connsiteX113" fmla="*/ 632749 w 7924799"/>
              <a:gd name="connsiteY113" fmla="*/ 1969626 h 4301924"/>
              <a:gd name="connsiteX114" fmla="*/ 806369 w 7924799"/>
              <a:gd name="connsiteY114" fmla="*/ 1877028 h 4301924"/>
              <a:gd name="connsiteX115" fmla="*/ 1026288 w 7924799"/>
              <a:gd name="connsiteY115" fmla="*/ 1772856 h 4301924"/>
              <a:gd name="connsiteX116" fmla="*/ 1176759 w 7924799"/>
              <a:gd name="connsiteY116" fmla="*/ 1772856 h 4301924"/>
              <a:gd name="connsiteX117" fmla="*/ 1304080 w 7924799"/>
              <a:gd name="connsiteY117" fmla="*/ 1541362 h 4301924"/>
              <a:gd name="connsiteX118" fmla="*/ 1605022 w 7924799"/>
              <a:gd name="connsiteY118" fmla="*/ 1379317 h 4301924"/>
              <a:gd name="connsiteX119" fmla="*/ 1686045 w 7924799"/>
              <a:gd name="connsiteY119" fmla="*/ 1286719 h 4301924"/>
              <a:gd name="connsiteX120" fmla="*/ 1859665 w 7924799"/>
              <a:gd name="connsiteY120" fmla="*/ 1379317 h 4301924"/>
              <a:gd name="connsiteX121" fmla="*/ 1882814 w 7924799"/>
              <a:gd name="connsiteY121" fmla="*/ 1668684 h 4301924"/>
              <a:gd name="connsiteX122" fmla="*/ 1720769 w 7924799"/>
              <a:gd name="connsiteY122" fmla="*/ 1749707 h 4301924"/>
              <a:gd name="connsiteX123" fmla="*/ 1558723 w 7924799"/>
              <a:gd name="connsiteY123" fmla="*/ 1680258 h 4301924"/>
              <a:gd name="connsiteX124" fmla="*/ 1535574 w 7924799"/>
              <a:gd name="connsiteY124" fmla="*/ 1819155 h 4301924"/>
              <a:gd name="connsiteX125" fmla="*/ 1616597 w 7924799"/>
              <a:gd name="connsiteY125" fmla="*/ 1934902 h 4301924"/>
              <a:gd name="connsiteX126" fmla="*/ 1813366 w 7924799"/>
              <a:gd name="connsiteY126" fmla="*/ 1900177 h 4301924"/>
              <a:gd name="connsiteX127" fmla="*/ 2010136 w 7924799"/>
              <a:gd name="connsiteY127" fmla="*/ 1784431 h 4301924"/>
              <a:gd name="connsiteX128" fmla="*/ 2056435 w 7924799"/>
              <a:gd name="connsiteY128" fmla="*/ 1923327 h 4301924"/>
              <a:gd name="connsiteX129" fmla="*/ 2807632 w 7924799"/>
              <a:gd name="connsiteY129"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859665 w 7924799"/>
              <a:gd name="connsiteY119" fmla="*/ 1379317 h 4301924"/>
              <a:gd name="connsiteX120" fmla="*/ 1882814 w 7924799"/>
              <a:gd name="connsiteY120" fmla="*/ 1668684 h 4301924"/>
              <a:gd name="connsiteX121" fmla="*/ 1720769 w 7924799"/>
              <a:gd name="connsiteY121" fmla="*/ 1749707 h 4301924"/>
              <a:gd name="connsiteX122" fmla="*/ 1558723 w 7924799"/>
              <a:gd name="connsiteY122" fmla="*/ 1680258 h 4301924"/>
              <a:gd name="connsiteX123" fmla="*/ 1535574 w 7924799"/>
              <a:gd name="connsiteY123" fmla="*/ 1819155 h 4301924"/>
              <a:gd name="connsiteX124" fmla="*/ 1616597 w 7924799"/>
              <a:gd name="connsiteY124" fmla="*/ 1934902 h 4301924"/>
              <a:gd name="connsiteX125" fmla="*/ 1813366 w 7924799"/>
              <a:gd name="connsiteY125" fmla="*/ 1900177 h 4301924"/>
              <a:gd name="connsiteX126" fmla="*/ 2010136 w 7924799"/>
              <a:gd name="connsiteY126" fmla="*/ 1784431 h 4301924"/>
              <a:gd name="connsiteX127" fmla="*/ 2056435 w 7924799"/>
              <a:gd name="connsiteY127" fmla="*/ 1923327 h 4301924"/>
              <a:gd name="connsiteX128" fmla="*/ 2807632 w 7924799"/>
              <a:gd name="connsiteY128"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859665 w 7924799"/>
              <a:gd name="connsiteY119" fmla="*/ 1379317 h 4301924"/>
              <a:gd name="connsiteX120" fmla="*/ 1882814 w 7924799"/>
              <a:gd name="connsiteY120" fmla="*/ 1668684 h 4301924"/>
              <a:gd name="connsiteX121" fmla="*/ 1720769 w 7924799"/>
              <a:gd name="connsiteY121" fmla="*/ 1749707 h 4301924"/>
              <a:gd name="connsiteX122" fmla="*/ 1558723 w 7924799"/>
              <a:gd name="connsiteY122" fmla="*/ 1680258 h 4301924"/>
              <a:gd name="connsiteX123" fmla="*/ 1535574 w 7924799"/>
              <a:gd name="connsiteY123" fmla="*/ 1819155 h 4301924"/>
              <a:gd name="connsiteX124" fmla="*/ 1616597 w 7924799"/>
              <a:gd name="connsiteY124" fmla="*/ 1934902 h 4301924"/>
              <a:gd name="connsiteX125" fmla="*/ 1813366 w 7924799"/>
              <a:gd name="connsiteY125" fmla="*/ 1900177 h 4301924"/>
              <a:gd name="connsiteX126" fmla="*/ 2010136 w 7924799"/>
              <a:gd name="connsiteY126" fmla="*/ 1784431 h 4301924"/>
              <a:gd name="connsiteX127" fmla="*/ 2807632 w 7924799"/>
              <a:gd name="connsiteY127"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859665 w 7924799"/>
              <a:gd name="connsiteY119" fmla="*/ 1379317 h 4301924"/>
              <a:gd name="connsiteX120" fmla="*/ 1720769 w 7924799"/>
              <a:gd name="connsiteY120" fmla="*/ 1749707 h 4301924"/>
              <a:gd name="connsiteX121" fmla="*/ 1558723 w 7924799"/>
              <a:gd name="connsiteY121" fmla="*/ 1680258 h 4301924"/>
              <a:gd name="connsiteX122" fmla="*/ 1535574 w 7924799"/>
              <a:gd name="connsiteY122" fmla="*/ 1819155 h 4301924"/>
              <a:gd name="connsiteX123" fmla="*/ 1616597 w 7924799"/>
              <a:gd name="connsiteY123" fmla="*/ 1934902 h 4301924"/>
              <a:gd name="connsiteX124" fmla="*/ 1813366 w 7924799"/>
              <a:gd name="connsiteY124" fmla="*/ 1900177 h 4301924"/>
              <a:gd name="connsiteX125" fmla="*/ 2010136 w 7924799"/>
              <a:gd name="connsiteY125" fmla="*/ 1784431 h 4301924"/>
              <a:gd name="connsiteX126" fmla="*/ 2807632 w 7924799"/>
              <a:gd name="connsiteY126"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720769 w 7924799"/>
              <a:gd name="connsiteY119" fmla="*/ 1749707 h 4301924"/>
              <a:gd name="connsiteX120" fmla="*/ 1558723 w 7924799"/>
              <a:gd name="connsiteY120" fmla="*/ 1680258 h 4301924"/>
              <a:gd name="connsiteX121" fmla="*/ 1535574 w 7924799"/>
              <a:gd name="connsiteY121" fmla="*/ 1819155 h 4301924"/>
              <a:gd name="connsiteX122" fmla="*/ 1616597 w 7924799"/>
              <a:gd name="connsiteY122" fmla="*/ 1934902 h 4301924"/>
              <a:gd name="connsiteX123" fmla="*/ 1813366 w 7924799"/>
              <a:gd name="connsiteY123" fmla="*/ 1900177 h 4301924"/>
              <a:gd name="connsiteX124" fmla="*/ 2010136 w 7924799"/>
              <a:gd name="connsiteY124" fmla="*/ 1784431 h 4301924"/>
              <a:gd name="connsiteX125" fmla="*/ 2807632 w 7924799"/>
              <a:gd name="connsiteY125"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720769 w 7924799"/>
              <a:gd name="connsiteY119" fmla="*/ 1749707 h 4301924"/>
              <a:gd name="connsiteX120" fmla="*/ 1558723 w 7924799"/>
              <a:gd name="connsiteY120" fmla="*/ 1680258 h 4301924"/>
              <a:gd name="connsiteX121" fmla="*/ 1535574 w 7924799"/>
              <a:gd name="connsiteY121" fmla="*/ 1819155 h 4301924"/>
              <a:gd name="connsiteX122" fmla="*/ 1616597 w 7924799"/>
              <a:gd name="connsiteY122" fmla="*/ 1934902 h 4301924"/>
              <a:gd name="connsiteX123" fmla="*/ 1813366 w 7924799"/>
              <a:gd name="connsiteY123" fmla="*/ 1900177 h 4301924"/>
              <a:gd name="connsiteX124" fmla="*/ 2807632 w 7924799"/>
              <a:gd name="connsiteY124"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801792 w 7924799"/>
              <a:gd name="connsiteY88" fmla="*/ 3775276 h 4301924"/>
              <a:gd name="connsiteX89" fmla="*/ 1651321 w 7924799"/>
              <a:gd name="connsiteY89" fmla="*/ 3659529 h 4301924"/>
              <a:gd name="connsiteX90" fmla="*/ 1431402 w 7924799"/>
              <a:gd name="connsiteY90" fmla="*/ 3613231 h 4301924"/>
              <a:gd name="connsiteX91" fmla="*/ 1327230 w 7924799"/>
              <a:gd name="connsiteY91" fmla="*/ 3428036 h 4301924"/>
              <a:gd name="connsiteX92" fmla="*/ 1049437 w 7924799"/>
              <a:gd name="connsiteY92" fmla="*/ 3451185 h 4301924"/>
              <a:gd name="connsiteX93" fmla="*/ 864242 w 7924799"/>
              <a:gd name="connsiteY93" fmla="*/ 3532208 h 4301924"/>
              <a:gd name="connsiteX94" fmla="*/ 933690 w 7924799"/>
              <a:gd name="connsiteY94" fmla="*/ 3763702 h 4301924"/>
              <a:gd name="connsiteX95" fmla="*/ 771645 w 7924799"/>
              <a:gd name="connsiteY95" fmla="*/ 3902598 h 4301924"/>
              <a:gd name="connsiteX96" fmla="*/ 655898 w 7924799"/>
              <a:gd name="connsiteY96" fmla="*/ 3902598 h 4301924"/>
              <a:gd name="connsiteX97" fmla="*/ 540151 w 7924799"/>
              <a:gd name="connsiteY97" fmla="*/ 4191965 h 4301924"/>
              <a:gd name="connsiteX98" fmla="*/ 412830 w 7924799"/>
              <a:gd name="connsiteY98" fmla="*/ 4226689 h 4301924"/>
              <a:gd name="connsiteX99" fmla="*/ 146612 w 7924799"/>
              <a:gd name="connsiteY99" fmla="*/ 3844724 h 4301924"/>
              <a:gd name="connsiteX100" fmla="*/ 30865 w 7924799"/>
              <a:gd name="connsiteY100" fmla="*/ 3509058 h 4301924"/>
              <a:gd name="connsiteX101" fmla="*/ 42440 w 7924799"/>
              <a:gd name="connsiteY101" fmla="*/ 3300714 h 4301924"/>
              <a:gd name="connsiteX102" fmla="*/ 285508 w 7924799"/>
              <a:gd name="connsiteY102" fmla="*/ 3312289 h 4301924"/>
              <a:gd name="connsiteX103" fmla="*/ 389680 w 7924799"/>
              <a:gd name="connsiteY103" fmla="*/ 3103945 h 4301924"/>
              <a:gd name="connsiteX104" fmla="*/ 273933 w 7924799"/>
              <a:gd name="connsiteY104" fmla="*/ 2803003 h 4301924"/>
              <a:gd name="connsiteX105" fmla="*/ 308657 w 7924799"/>
              <a:gd name="connsiteY105" fmla="*/ 2664107 h 4301924"/>
              <a:gd name="connsiteX106" fmla="*/ 169761 w 7924799"/>
              <a:gd name="connsiteY106" fmla="*/ 2513636 h 4301924"/>
              <a:gd name="connsiteX107" fmla="*/ 262359 w 7924799"/>
              <a:gd name="connsiteY107" fmla="*/ 2467337 h 4301924"/>
              <a:gd name="connsiteX108" fmla="*/ 389680 w 7924799"/>
              <a:gd name="connsiteY108" fmla="*/ 2455762 h 4301924"/>
              <a:gd name="connsiteX109" fmla="*/ 447554 w 7924799"/>
              <a:gd name="connsiteY109" fmla="*/ 2235843 h 4301924"/>
              <a:gd name="connsiteX110" fmla="*/ 482278 w 7924799"/>
              <a:gd name="connsiteY110" fmla="*/ 2050648 h 4301924"/>
              <a:gd name="connsiteX111" fmla="*/ 632749 w 7924799"/>
              <a:gd name="connsiteY111" fmla="*/ 1969626 h 4301924"/>
              <a:gd name="connsiteX112" fmla="*/ 806369 w 7924799"/>
              <a:gd name="connsiteY112" fmla="*/ 1877028 h 4301924"/>
              <a:gd name="connsiteX113" fmla="*/ 1026288 w 7924799"/>
              <a:gd name="connsiteY113" fmla="*/ 1772856 h 4301924"/>
              <a:gd name="connsiteX114" fmla="*/ 1176759 w 7924799"/>
              <a:gd name="connsiteY114" fmla="*/ 1772856 h 4301924"/>
              <a:gd name="connsiteX115" fmla="*/ 1304080 w 7924799"/>
              <a:gd name="connsiteY115" fmla="*/ 1541362 h 4301924"/>
              <a:gd name="connsiteX116" fmla="*/ 1605022 w 7924799"/>
              <a:gd name="connsiteY116" fmla="*/ 1379317 h 4301924"/>
              <a:gd name="connsiteX117" fmla="*/ 1686045 w 7924799"/>
              <a:gd name="connsiteY117" fmla="*/ 1286719 h 4301924"/>
              <a:gd name="connsiteX118" fmla="*/ 1720769 w 7924799"/>
              <a:gd name="connsiteY118" fmla="*/ 1749707 h 4301924"/>
              <a:gd name="connsiteX119" fmla="*/ 1558723 w 7924799"/>
              <a:gd name="connsiteY119" fmla="*/ 1680258 h 4301924"/>
              <a:gd name="connsiteX120" fmla="*/ 1535574 w 7924799"/>
              <a:gd name="connsiteY120" fmla="*/ 1819155 h 4301924"/>
              <a:gd name="connsiteX121" fmla="*/ 1616597 w 7924799"/>
              <a:gd name="connsiteY121" fmla="*/ 1934902 h 4301924"/>
              <a:gd name="connsiteX122" fmla="*/ 1813366 w 7924799"/>
              <a:gd name="connsiteY122" fmla="*/ 1900177 h 4301924"/>
              <a:gd name="connsiteX123" fmla="*/ 2807632 w 7924799"/>
              <a:gd name="connsiteY123"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651321 w 7924799"/>
              <a:gd name="connsiteY88" fmla="*/ 3659529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686045 w 7924799"/>
              <a:gd name="connsiteY116" fmla="*/ 1286719 h 4301924"/>
              <a:gd name="connsiteX117" fmla="*/ 1720769 w 7924799"/>
              <a:gd name="connsiteY117" fmla="*/ 1749707 h 4301924"/>
              <a:gd name="connsiteX118" fmla="*/ 1558723 w 7924799"/>
              <a:gd name="connsiteY118" fmla="*/ 1680258 h 4301924"/>
              <a:gd name="connsiteX119" fmla="*/ 1535574 w 7924799"/>
              <a:gd name="connsiteY119" fmla="*/ 1819155 h 4301924"/>
              <a:gd name="connsiteX120" fmla="*/ 1616597 w 7924799"/>
              <a:gd name="connsiteY120" fmla="*/ 1934902 h 4301924"/>
              <a:gd name="connsiteX121" fmla="*/ 1813366 w 7924799"/>
              <a:gd name="connsiteY121" fmla="*/ 1900177 h 4301924"/>
              <a:gd name="connsiteX122" fmla="*/ 2807632 w 7924799"/>
              <a:gd name="connsiteY122"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651321 w 7924799"/>
              <a:gd name="connsiteY88" fmla="*/ 3659529 h 4301924"/>
              <a:gd name="connsiteX89" fmla="*/ 1649613 w 7924799"/>
              <a:gd name="connsiteY89" fmla="*/ 3265437 h 4301924"/>
              <a:gd name="connsiteX90" fmla="*/ 1431402 w 7924799"/>
              <a:gd name="connsiteY90" fmla="*/ 3613231 h 4301924"/>
              <a:gd name="connsiteX91" fmla="*/ 1327230 w 7924799"/>
              <a:gd name="connsiteY91" fmla="*/ 3428036 h 4301924"/>
              <a:gd name="connsiteX92" fmla="*/ 1049437 w 7924799"/>
              <a:gd name="connsiteY92" fmla="*/ 3451185 h 4301924"/>
              <a:gd name="connsiteX93" fmla="*/ 864242 w 7924799"/>
              <a:gd name="connsiteY93" fmla="*/ 3532208 h 4301924"/>
              <a:gd name="connsiteX94" fmla="*/ 933690 w 7924799"/>
              <a:gd name="connsiteY94" fmla="*/ 3763702 h 4301924"/>
              <a:gd name="connsiteX95" fmla="*/ 771645 w 7924799"/>
              <a:gd name="connsiteY95" fmla="*/ 3902598 h 4301924"/>
              <a:gd name="connsiteX96" fmla="*/ 655898 w 7924799"/>
              <a:gd name="connsiteY96" fmla="*/ 3902598 h 4301924"/>
              <a:gd name="connsiteX97" fmla="*/ 540151 w 7924799"/>
              <a:gd name="connsiteY97" fmla="*/ 4191965 h 4301924"/>
              <a:gd name="connsiteX98" fmla="*/ 412830 w 7924799"/>
              <a:gd name="connsiteY98" fmla="*/ 4226689 h 4301924"/>
              <a:gd name="connsiteX99" fmla="*/ 146612 w 7924799"/>
              <a:gd name="connsiteY99" fmla="*/ 3844724 h 4301924"/>
              <a:gd name="connsiteX100" fmla="*/ 30865 w 7924799"/>
              <a:gd name="connsiteY100" fmla="*/ 3509058 h 4301924"/>
              <a:gd name="connsiteX101" fmla="*/ 42440 w 7924799"/>
              <a:gd name="connsiteY101" fmla="*/ 3300714 h 4301924"/>
              <a:gd name="connsiteX102" fmla="*/ 285508 w 7924799"/>
              <a:gd name="connsiteY102" fmla="*/ 3312289 h 4301924"/>
              <a:gd name="connsiteX103" fmla="*/ 389680 w 7924799"/>
              <a:gd name="connsiteY103" fmla="*/ 3103945 h 4301924"/>
              <a:gd name="connsiteX104" fmla="*/ 273933 w 7924799"/>
              <a:gd name="connsiteY104" fmla="*/ 2803003 h 4301924"/>
              <a:gd name="connsiteX105" fmla="*/ 308657 w 7924799"/>
              <a:gd name="connsiteY105" fmla="*/ 2664107 h 4301924"/>
              <a:gd name="connsiteX106" fmla="*/ 169761 w 7924799"/>
              <a:gd name="connsiteY106" fmla="*/ 2513636 h 4301924"/>
              <a:gd name="connsiteX107" fmla="*/ 262359 w 7924799"/>
              <a:gd name="connsiteY107" fmla="*/ 2467337 h 4301924"/>
              <a:gd name="connsiteX108" fmla="*/ 389680 w 7924799"/>
              <a:gd name="connsiteY108" fmla="*/ 2455762 h 4301924"/>
              <a:gd name="connsiteX109" fmla="*/ 447554 w 7924799"/>
              <a:gd name="connsiteY109" fmla="*/ 2235843 h 4301924"/>
              <a:gd name="connsiteX110" fmla="*/ 482278 w 7924799"/>
              <a:gd name="connsiteY110" fmla="*/ 2050648 h 4301924"/>
              <a:gd name="connsiteX111" fmla="*/ 632749 w 7924799"/>
              <a:gd name="connsiteY111" fmla="*/ 1969626 h 4301924"/>
              <a:gd name="connsiteX112" fmla="*/ 806369 w 7924799"/>
              <a:gd name="connsiteY112" fmla="*/ 1877028 h 4301924"/>
              <a:gd name="connsiteX113" fmla="*/ 1026288 w 7924799"/>
              <a:gd name="connsiteY113" fmla="*/ 1772856 h 4301924"/>
              <a:gd name="connsiteX114" fmla="*/ 1176759 w 7924799"/>
              <a:gd name="connsiteY114" fmla="*/ 1772856 h 4301924"/>
              <a:gd name="connsiteX115" fmla="*/ 1304080 w 7924799"/>
              <a:gd name="connsiteY115" fmla="*/ 1541362 h 4301924"/>
              <a:gd name="connsiteX116" fmla="*/ 1605022 w 7924799"/>
              <a:gd name="connsiteY116" fmla="*/ 1379317 h 4301924"/>
              <a:gd name="connsiteX117" fmla="*/ 1686045 w 7924799"/>
              <a:gd name="connsiteY117" fmla="*/ 1286719 h 4301924"/>
              <a:gd name="connsiteX118" fmla="*/ 1720769 w 7924799"/>
              <a:gd name="connsiteY118" fmla="*/ 1749707 h 4301924"/>
              <a:gd name="connsiteX119" fmla="*/ 1558723 w 7924799"/>
              <a:gd name="connsiteY119" fmla="*/ 1680258 h 4301924"/>
              <a:gd name="connsiteX120" fmla="*/ 1535574 w 7924799"/>
              <a:gd name="connsiteY120" fmla="*/ 1819155 h 4301924"/>
              <a:gd name="connsiteX121" fmla="*/ 1616597 w 7924799"/>
              <a:gd name="connsiteY121" fmla="*/ 1934902 h 4301924"/>
              <a:gd name="connsiteX122" fmla="*/ 1813366 w 7924799"/>
              <a:gd name="connsiteY122" fmla="*/ 1900177 h 4301924"/>
              <a:gd name="connsiteX123" fmla="*/ 2807632 w 7924799"/>
              <a:gd name="connsiteY123"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2489521 w 7924799"/>
              <a:gd name="connsiteY88" fmla="*/ 3126129 h 4301924"/>
              <a:gd name="connsiteX89" fmla="*/ 1649613 w 7924799"/>
              <a:gd name="connsiteY89" fmla="*/ 3265437 h 4301924"/>
              <a:gd name="connsiteX90" fmla="*/ 1431402 w 7924799"/>
              <a:gd name="connsiteY90" fmla="*/ 3613231 h 4301924"/>
              <a:gd name="connsiteX91" fmla="*/ 1327230 w 7924799"/>
              <a:gd name="connsiteY91" fmla="*/ 3428036 h 4301924"/>
              <a:gd name="connsiteX92" fmla="*/ 1049437 w 7924799"/>
              <a:gd name="connsiteY92" fmla="*/ 3451185 h 4301924"/>
              <a:gd name="connsiteX93" fmla="*/ 864242 w 7924799"/>
              <a:gd name="connsiteY93" fmla="*/ 3532208 h 4301924"/>
              <a:gd name="connsiteX94" fmla="*/ 933690 w 7924799"/>
              <a:gd name="connsiteY94" fmla="*/ 3763702 h 4301924"/>
              <a:gd name="connsiteX95" fmla="*/ 771645 w 7924799"/>
              <a:gd name="connsiteY95" fmla="*/ 3902598 h 4301924"/>
              <a:gd name="connsiteX96" fmla="*/ 655898 w 7924799"/>
              <a:gd name="connsiteY96" fmla="*/ 3902598 h 4301924"/>
              <a:gd name="connsiteX97" fmla="*/ 540151 w 7924799"/>
              <a:gd name="connsiteY97" fmla="*/ 4191965 h 4301924"/>
              <a:gd name="connsiteX98" fmla="*/ 412830 w 7924799"/>
              <a:gd name="connsiteY98" fmla="*/ 4226689 h 4301924"/>
              <a:gd name="connsiteX99" fmla="*/ 146612 w 7924799"/>
              <a:gd name="connsiteY99" fmla="*/ 3844724 h 4301924"/>
              <a:gd name="connsiteX100" fmla="*/ 30865 w 7924799"/>
              <a:gd name="connsiteY100" fmla="*/ 3509058 h 4301924"/>
              <a:gd name="connsiteX101" fmla="*/ 42440 w 7924799"/>
              <a:gd name="connsiteY101" fmla="*/ 3300714 h 4301924"/>
              <a:gd name="connsiteX102" fmla="*/ 285508 w 7924799"/>
              <a:gd name="connsiteY102" fmla="*/ 3312289 h 4301924"/>
              <a:gd name="connsiteX103" fmla="*/ 389680 w 7924799"/>
              <a:gd name="connsiteY103" fmla="*/ 3103945 h 4301924"/>
              <a:gd name="connsiteX104" fmla="*/ 273933 w 7924799"/>
              <a:gd name="connsiteY104" fmla="*/ 2803003 h 4301924"/>
              <a:gd name="connsiteX105" fmla="*/ 308657 w 7924799"/>
              <a:gd name="connsiteY105" fmla="*/ 2664107 h 4301924"/>
              <a:gd name="connsiteX106" fmla="*/ 169761 w 7924799"/>
              <a:gd name="connsiteY106" fmla="*/ 2513636 h 4301924"/>
              <a:gd name="connsiteX107" fmla="*/ 262359 w 7924799"/>
              <a:gd name="connsiteY107" fmla="*/ 2467337 h 4301924"/>
              <a:gd name="connsiteX108" fmla="*/ 389680 w 7924799"/>
              <a:gd name="connsiteY108" fmla="*/ 2455762 h 4301924"/>
              <a:gd name="connsiteX109" fmla="*/ 447554 w 7924799"/>
              <a:gd name="connsiteY109" fmla="*/ 2235843 h 4301924"/>
              <a:gd name="connsiteX110" fmla="*/ 482278 w 7924799"/>
              <a:gd name="connsiteY110" fmla="*/ 2050648 h 4301924"/>
              <a:gd name="connsiteX111" fmla="*/ 632749 w 7924799"/>
              <a:gd name="connsiteY111" fmla="*/ 1969626 h 4301924"/>
              <a:gd name="connsiteX112" fmla="*/ 806369 w 7924799"/>
              <a:gd name="connsiteY112" fmla="*/ 1877028 h 4301924"/>
              <a:gd name="connsiteX113" fmla="*/ 1026288 w 7924799"/>
              <a:gd name="connsiteY113" fmla="*/ 1772856 h 4301924"/>
              <a:gd name="connsiteX114" fmla="*/ 1176759 w 7924799"/>
              <a:gd name="connsiteY114" fmla="*/ 1772856 h 4301924"/>
              <a:gd name="connsiteX115" fmla="*/ 1304080 w 7924799"/>
              <a:gd name="connsiteY115" fmla="*/ 1541362 h 4301924"/>
              <a:gd name="connsiteX116" fmla="*/ 1605022 w 7924799"/>
              <a:gd name="connsiteY116" fmla="*/ 1379317 h 4301924"/>
              <a:gd name="connsiteX117" fmla="*/ 1686045 w 7924799"/>
              <a:gd name="connsiteY117" fmla="*/ 1286719 h 4301924"/>
              <a:gd name="connsiteX118" fmla="*/ 1720769 w 7924799"/>
              <a:gd name="connsiteY118" fmla="*/ 1749707 h 4301924"/>
              <a:gd name="connsiteX119" fmla="*/ 1558723 w 7924799"/>
              <a:gd name="connsiteY119" fmla="*/ 1680258 h 4301924"/>
              <a:gd name="connsiteX120" fmla="*/ 1535574 w 7924799"/>
              <a:gd name="connsiteY120" fmla="*/ 1819155 h 4301924"/>
              <a:gd name="connsiteX121" fmla="*/ 1616597 w 7924799"/>
              <a:gd name="connsiteY121" fmla="*/ 1934902 h 4301924"/>
              <a:gd name="connsiteX122" fmla="*/ 1813366 w 7924799"/>
              <a:gd name="connsiteY122" fmla="*/ 1900177 h 4301924"/>
              <a:gd name="connsiteX123" fmla="*/ 2807632 w 7924799"/>
              <a:gd name="connsiteY123"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2489521 w 7924799"/>
              <a:gd name="connsiteY88" fmla="*/ 3126129 h 4301924"/>
              <a:gd name="connsiteX89" fmla="*/ 1649613 w 7924799"/>
              <a:gd name="connsiteY89" fmla="*/ 3265437 h 4301924"/>
              <a:gd name="connsiteX90" fmla="*/ 1431402 w 7924799"/>
              <a:gd name="connsiteY90" fmla="*/ 3613231 h 4301924"/>
              <a:gd name="connsiteX91" fmla="*/ 1327230 w 7924799"/>
              <a:gd name="connsiteY91" fmla="*/ 3428036 h 4301924"/>
              <a:gd name="connsiteX92" fmla="*/ 1049437 w 7924799"/>
              <a:gd name="connsiteY92" fmla="*/ 3451185 h 4301924"/>
              <a:gd name="connsiteX93" fmla="*/ 864242 w 7924799"/>
              <a:gd name="connsiteY93" fmla="*/ 3532208 h 4301924"/>
              <a:gd name="connsiteX94" fmla="*/ 933690 w 7924799"/>
              <a:gd name="connsiteY94" fmla="*/ 3763702 h 4301924"/>
              <a:gd name="connsiteX95" fmla="*/ 771645 w 7924799"/>
              <a:gd name="connsiteY95" fmla="*/ 3902598 h 4301924"/>
              <a:gd name="connsiteX96" fmla="*/ 655898 w 7924799"/>
              <a:gd name="connsiteY96" fmla="*/ 3902598 h 4301924"/>
              <a:gd name="connsiteX97" fmla="*/ 540151 w 7924799"/>
              <a:gd name="connsiteY97" fmla="*/ 4191965 h 4301924"/>
              <a:gd name="connsiteX98" fmla="*/ 412830 w 7924799"/>
              <a:gd name="connsiteY98" fmla="*/ 4226689 h 4301924"/>
              <a:gd name="connsiteX99" fmla="*/ 146612 w 7924799"/>
              <a:gd name="connsiteY99" fmla="*/ 3844724 h 4301924"/>
              <a:gd name="connsiteX100" fmla="*/ 30865 w 7924799"/>
              <a:gd name="connsiteY100" fmla="*/ 3509058 h 4301924"/>
              <a:gd name="connsiteX101" fmla="*/ 42440 w 7924799"/>
              <a:gd name="connsiteY101" fmla="*/ 3300714 h 4301924"/>
              <a:gd name="connsiteX102" fmla="*/ 285508 w 7924799"/>
              <a:gd name="connsiteY102" fmla="*/ 3312289 h 4301924"/>
              <a:gd name="connsiteX103" fmla="*/ 389680 w 7924799"/>
              <a:gd name="connsiteY103" fmla="*/ 3103945 h 4301924"/>
              <a:gd name="connsiteX104" fmla="*/ 273933 w 7924799"/>
              <a:gd name="connsiteY104" fmla="*/ 2803003 h 4301924"/>
              <a:gd name="connsiteX105" fmla="*/ 308657 w 7924799"/>
              <a:gd name="connsiteY105" fmla="*/ 2664107 h 4301924"/>
              <a:gd name="connsiteX106" fmla="*/ 169761 w 7924799"/>
              <a:gd name="connsiteY106" fmla="*/ 2513636 h 4301924"/>
              <a:gd name="connsiteX107" fmla="*/ 262359 w 7924799"/>
              <a:gd name="connsiteY107" fmla="*/ 2467337 h 4301924"/>
              <a:gd name="connsiteX108" fmla="*/ 389680 w 7924799"/>
              <a:gd name="connsiteY108" fmla="*/ 2455762 h 4301924"/>
              <a:gd name="connsiteX109" fmla="*/ 447554 w 7924799"/>
              <a:gd name="connsiteY109" fmla="*/ 2235843 h 4301924"/>
              <a:gd name="connsiteX110" fmla="*/ 482278 w 7924799"/>
              <a:gd name="connsiteY110" fmla="*/ 2050648 h 4301924"/>
              <a:gd name="connsiteX111" fmla="*/ 632749 w 7924799"/>
              <a:gd name="connsiteY111" fmla="*/ 1969626 h 4301924"/>
              <a:gd name="connsiteX112" fmla="*/ 806369 w 7924799"/>
              <a:gd name="connsiteY112" fmla="*/ 1877028 h 4301924"/>
              <a:gd name="connsiteX113" fmla="*/ 1026288 w 7924799"/>
              <a:gd name="connsiteY113" fmla="*/ 1772856 h 4301924"/>
              <a:gd name="connsiteX114" fmla="*/ 1176759 w 7924799"/>
              <a:gd name="connsiteY114" fmla="*/ 1772856 h 4301924"/>
              <a:gd name="connsiteX115" fmla="*/ 1304080 w 7924799"/>
              <a:gd name="connsiteY115" fmla="*/ 1541362 h 4301924"/>
              <a:gd name="connsiteX116" fmla="*/ 1605022 w 7924799"/>
              <a:gd name="connsiteY116" fmla="*/ 1379317 h 4301924"/>
              <a:gd name="connsiteX117" fmla="*/ 1686045 w 7924799"/>
              <a:gd name="connsiteY117" fmla="*/ 1286719 h 4301924"/>
              <a:gd name="connsiteX118" fmla="*/ 1720769 w 7924799"/>
              <a:gd name="connsiteY118" fmla="*/ 1749707 h 4301924"/>
              <a:gd name="connsiteX119" fmla="*/ 1558723 w 7924799"/>
              <a:gd name="connsiteY119" fmla="*/ 1680258 h 4301924"/>
              <a:gd name="connsiteX120" fmla="*/ 1535574 w 7924799"/>
              <a:gd name="connsiteY120" fmla="*/ 1819155 h 4301924"/>
              <a:gd name="connsiteX121" fmla="*/ 1616597 w 7924799"/>
              <a:gd name="connsiteY121" fmla="*/ 1934902 h 4301924"/>
              <a:gd name="connsiteX122" fmla="*/ 1813366 w 7924799"/>
              <a:gd name="connsiteY122" fmla="*/ 190017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686045 w 7924799"/>
              <a:gd name="connsiteY116" fmla="*/ 1286719 h 4301924"/>
              <a:gd name="connsiteX117" fmla="*/ 1720769 w 7924799"/>
              <a:gd name="connsiteY117" fmla="*/ 1749707 h 4301924"/>
              <a:gd name="connsiteX118" fmla="*/ 1558723 w 7924799"/>
              <a:gd name="connsiteY118" fmla="*/ 1680258 h 4301924"/>
              <a:gd name="connsiteX119" fmla="*/ 1535574 w 7924799"/>
              <a:gd name="connsiteY119" fmla="*/ 1819155 h 4301924"/>
              <a:gd name="connsiteX120" fmla="*/ 1616597 w 7924799"/>
              <a:gd name="connsiteY120" fmla="*/ 1934902 h 4301924"/>
              <a:gd name="connsiteX121" fmla="*/ 1813366 w 7924799"/>
              <a:gd name="connsiteY121" fmla="*/ 190017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686045 w 7924799"/>
              <a:gd name="connsiteY116" fmla="*/ 1286719 h 4301924"/>
              <a:gd name="connsiteX117" fmla="*/ 1720769 w 7924799"/>
              <a:gd name="connsiteY117" fmla="*/ 1749707 h 4301924"/>
              <a:gd name="connsiteX118" fmla="*/ 1558723 w 7924799"/>
              <a:gd name="connsiteY118" fmla="*/ 1680258 h 4301924"/>
              <a:gd name="connsiteX119" fmla="*/ 1535574 w 7924799"/>
              <a:gd name="connsiteY119" fmla="*/ 1819155 h 4301924"/>
              <a:gd name="connsiteX120" fmla="*/ 1616597 w 7924799"/>
              <a:gd name="connsiteY120" fmla="*/ 1934902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720769 w 7924799"/>
              <a:gd name="connsiteY116" fmla="*/ 1749707 h 4301924"/>
              <a:gd name="connsiteX117" fmla="*/ 1558723 w 7924799"/>
              <a:gd name="connsiteY117" fmla="*/ 1680258 h 4301924"/>
              <a:gd name="connsiteX118" fmla="*/ 1535574 w 7924799"/>
              <a:gd name="connsiteY118" fmla="*/ 1819155 h 4301924"/>
              <a:gd name="connsiteX119" fmla="*/ 1616597 w 7924799"/>
              <a:gd name="connsiteY119" fmla="*/ 1934902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720769 w 7924799"/>
              <a:gd name="connsiteY116" fmla="*/ 1749707 h 4301924"/>
              <a:gd name="connsiteX117" fmla="*/ 1558723 w 7924799"/>
              <a:gd name="connsiteY117" fmla="*/ 1680258 h 4301924"/>
              <a:gd name="connsiteX118" fmla="*/ 1535574 w 7924799"/>
              <a:gd name="connsiteY118" fmla="*/ 1819155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720769 w 7924799"/>
              <a:gd name="connsiteY116" fmla="*/ 1749707 h 4301924"/>
              <a:gd name="connsiteX117" fmla="*/ 1558723 w 7924799"/>
              <a:gd name="connsiteY117" fmla="*/ 1680258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720769 w 7924799"/>
              <a:gd name="connsiteY116" fmla="*/ 174970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431402 w 7924799"/>
              <a:gd name="connsiteY88" fmla="*/ 3613231 h 4301924"/>
              <a:gd name="connsiteX89" fmla="*/ 1327230 w 7924799"/>
              <a:gd name="connsiteY89" fmla="*/ 3428036 h 4301924"/>
              <a:gd name="connsiteX90" fmla="*/ 1049437 w 7924799"/>
              <a:gd name="connsiteY90" fmla="*/ 3451185 h 4301924"/>
              <a:gd name="connsiteX91" fmla="*/ 864242 w 7924799"/>
              <a:gd name="connsiteY91" fmla="*/ 3532208 h 4301924"/>
              <a:gd name="connsiteX92" fmla="*/ 933690 w 7924799"/>
              <a:gd name="connsiteY92" fmla="*/ 3763702 h 4301924"/>
              <a:gd name="connsiteX93" fmla="*/ 771645 w 7924799"/>
              <a:gd name="connsiteY93" fmla="*/ 3902598 h 4301924"/>
              <a:gd name="connsiteX94" fmla="*/ 655898 w 7924799"/>
              <a:gd name="connsiteY94" fmla="*/ 3902598 h 4301924"/>
              <a:gd name="connsiteX95" fmla="*/ 540151 w 7924799"/>
              <a:gd name="connsiteY95" fmla="*/ 4191965 h 4301924"/>
              <a:gd name="connsiteX96" fmla="*/ 412830 w 7924799"/>
              <a:gd name="connsiteY96" fmla="*/ 4226689 h 4301924"/>
              <a:gd name="connsiteX97" fmla="*/ 146612 w 7924799"/>
              <a:gd name="connsiteY97" fmla="*/ 3844724 h 4301924"/>
              <a:gd name="connsiteX98" fmla="*/ 30865 w 7924799"/>
              <a:gd name="connsiteY98" fmla="*/ 3509058 h 4301924"/>
              <a:gd name="connsiteX99" fmla="*/ 42440 w 7924799"/>
              <a:gd name="connsiteY99" fmla="*/ 3300714 h 4301924"/>
              <a:gd name="connsiteX100" fmla="*/ 285508 w 7924799"/>
              <a:gd name="connsiteY100" fmla="*/ 3312289 h 4301924"/>
              <a:gd name="connsiteX101" fmla="*/ 389680 w 7924799"/>
              <a:gd name="connsiteY101" fmla="*/ 3103945 h 4301924"/>
              <a:gd name="connsiteX102" fmla="*/ 273933 w 7924799"/>
              <a:gd name="connsiteY102" fmla="*/ 2803003 h 4301924"/>
              <a:gd name="connsiteX103" fmla="*/ 308657 w 7924799"/>
              <a:gd name="connsiteY103" fmla="*/ 2664107 h 4301924"/>
              <a:gd name="connsiteX104" fmla="*/ 169761 w 7924799"/>
              <a:gd name="connsiteY104" fmla="*/ 2513636 h 4301924"/>
              <a:gd name="connsiteX105" fmla="*/ 262359 w 7924799"/>
              <a:gd name="connsiteY105" fmla="*/ 2467337 h 4301924"/>
              <a:gd name="connsiteX106" fmla="*/ 389680 w 7924799"/>
              <a:gd name="connsiteY106" fmla="*/ 2455762 h 4301924"/>
              <a:gd name="connsiteX107" fmla="*/ 447554 w 7924799"/>
              <a:gd name="connsiteY107" fmla="*/ 2235843 h 4301924"/>
              <a:gd name="connsiteX108" fmla="*/ 482278 w 7924799"/>
              <a:gd name="connsiteY108" fmla="*/ 2050648 h 4301924"/>
              <a:gd name="connsiteX109" fmla="*/ 632749 w 7924799"/>
              <a:gd name="connsiteY109" fmla="*/ 1969626 h 4301924"/>
              <a:gd name="connsiteX110" fmla="*/ 806369 w 7924799"/>
              <a:gd name="connsiteY110" fmla="*/ 1877028 h 4301924"/>
              <a:gd name="connsiteX111" fmla="*/ 1026288 w 7924799"/>
              <a:gd name="connsiteY111" fmla="*/ 1772856 h 4301924"/>
              <a:gd name="connsiteX112" fmla="*/ 1176759 w 7924799"/>
              <a:gd name="connsiteY112" fmla="*/ 1772856 h 4301924"/>
              <a:gd name="connsiteX113" fmla="*/ 1304080 w 7924799"/>
              <a:gd name="connsiteY113" fmla="*/ 1541362 h 4301924"/>
              <a:gd name="connsiteX114" fmla="*/ 1605022 w 7924799"/>
              <a:gd name="connsiteY114"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327230 w 7924799"/>
              <a:gd name="connsiteY88" fmla="*/ 3428036 h 4301924"/>
              <a:gd name="connsiteX89" fmla="*/ 1049437 w 7924799"/>
              <a:gd name="connsiteY89" fmla="*/ 3451185 h 4301924"/>
              <a:gd name="connsiteX90" fmla="*/ 864242 w 7924799"/>
              <a:gd name="connsiteY90" fmla="*/ 3532208 h 4301924"/>
              <a:gd name="connsiteX91" fmla="*/ 933690 w 7924799"/>
              <a:gd name="connsiteY91" fmla="*/ 3763702 h 4301924"/>
              <a:gd name="connsiteX92" fmla="*/ 771645 w 7924799"/>
              <a:gd name="connsiteY92" fmla="*/ 3902598 h 4301924"/>
              <a:gd name="connsiteX93" fmla="*/ 655898 w 7924799"/>
              <a:gd name="connsiteY93" fmla="*/ 3902598 h 4301924"/>
              <a:gd name="connsiteX94" fmla="*/ 540151 w 7924799"/>
              <a:gd name="connsiteY94" fmla="*/ 4191965 h 4301924"/>
              <a:gd name="connsiteX95" fmla="*/ 412830 w 7924799"/>
              <a:gd name="connsiteY95" fmla="*/ 4226689 h 4301924"/>
              <a:gd name="connsiteX96" fmla="*/ 146612 w 7924799"/>
              <a:gd name="connsiteY96" fmla="*/ 3844724 h 4301924"/>
              <a:gd name="connsiteX97" fmla="*/ 30865 w 7924799"/>
              <a:gd name="connsiteY97" fmla="*/ 3509058 h 4301924"/>
              <a:gd name="connsiteX98" fmla="*/ 42440 w 7924799"/>
              <a:gd name="connsiteY98" fmla="*/ 3300714 h 4301924"/>
              <a:gd name="connsiteX99" fmla="*/ 285508 w 7924799"/>
              <a:gd name="connsiteY99" fmla="*/ 3312289 h 4301924"/>
              <a:gd name="connsiteX100" fmla="*/ 389680 w 7924799"/>
              <a:gd name="connsiteY100" fmla="*/ 3103945 h 4301924"/>
              <a:gd name="connsiteX101" fmla="*/ 273933 w 7924799"/>
              <a:gd name="connsiteY101" fmla="*/ 2803003 h 4301924"/>
              <a:gd name="connsiteX102" fmla="*/ 308657 w 7924799"/>
              <a:gd name="connsiteY102" fmla="*/ 2664107 h 4301924"/>
              <a:gd name="connsiteX103" fmla="*/ 169761 w 7924799"/>
              <a:gd name="connsiteY103" fmla="*/ 2513636 h 4301924"/>
              <a:gd name="connsiteX104" fmla="*/ 262359 w 7924799"/>
              <a:gd name="connsiteY104" fmla="*/ 2467337 h 4301924"/>
              <a:gd name="connsiteX105" fmla="*/ 389680 w 7924799"/>
              <a:gd name="connsiteY105" fmla="*/ 2455762 h 4301924"/>
              <a:gd name="connsiteX106" fmla="*/ 447554 w 7924799"/>
              <a:gd name="connsiteY106" fmla="*/ 2235843 h 4301924"/>
              <a:gd name="connsiteX107" fmla="*/ 482278 w 7924799"/>
              <a:gd name="connsiteY107" fmla="*/ 2050648 h 4301924"/>
              <a:gd name="connsiteX108" fmla="*/ 632749 w 7924799"/>
              <a:gd name="connsiteY108" fmla="*/ 1969626 h 4301924"/>
              <a:gd name="connsiteX109" fmla="*/ 806369 w 7924799"/>
              <a:gd name="connsiteY109" fmla="*/ 1877028 h 4301924"/>
              <a:gd name="connsiteX110" fmla="*/ 1026288 w 7924799"/>
              <a:gd name="connsiteY110" fmla="*/ 1772856 h 4301924"/>
              <a:gd name="connsiteX111" fmla="*/ 1176759 w 7924799"/>
              <a:gd name="connsiteY111" fmla="*/ 1772856 h 4301924"/>
              <a:gd name="connsiteX112" fmla="*/ 1304080 w 7924799"/>
              <a:gd name="connsiteY112" fmla="*/ 1541362 h 4301924"/>
              <a:gd name="connsiteX113" fmla="*/ 1605022 w 7924799"/>
              <a:gd name="connsiteY113"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049437 w 7924799"/>
              <a:gd name="connsiteY88" fmla="*/ 3451185 h 4301924"/>
              <a:gd name="connsiteX89" fmla="*/ 864242 w 7924799"/>
              <a:gd name="connsiteY89" fmla="*/ 3532208 h 4301924"/>
              <a:gd name="connsiteX90" fmla="*/ 933690 w 7924799"/>
              <a:gd name="connsiteY90" fmla="*/ 3763702 h 4301924"/>
              <a:gd name="connsiteX91" fmla="*/ 771645 w 7924799"/>
              <a:gd name="connsiteY91" fmla="*/ 3902598 h 4301924"/>
              <a:gd name="connsiteX92" fmla="*/ 655898 w 7924799"/>
              <a:gd name="connsiteY92" fmla="*/ 3902598 h 4301924"/>
              <a:gd name="connsiteX93" fmla="*/ 540151 w 7924799"/>
              <a:gd name="connsiteY93" fmla="*/ 4191965 h 4301924"/>
              <a:gd name="connsiteX94" fmla="*/ 412830 w 7924799"/>
              <a:gd name="connsiteY94" fmla="*/ 4226689 h 4301924"/>
              <a:gd name="connsiteX95" fmla="*/ 146612 w 7924799"/>
              <a:gd name="connsiteY95" fmla="*/ 3844724 h 4301924"/>
              <a:gd name="connsiteX96" fmla="*/ 30865 w 7924799"/>
              <a:gd name="connsiteY96" fmla="*/ 3509058 h 4301924"/>
              <a:gd name="connsiteX97" fmla="*/ 42440 w 7924799"/>
              <a:gd name="connsiteY97" fmla="*/ 3300714 h 4301924"/>
              <a:gd name="connsiteX98" fmla="*/ 285508 w 7924799"/>
              <a:gd name="connsiteY98" fmla="*/ 3312289 h 4301924"/>
              <a:gd name="connsiteX99" fmla="*/ 389680 w 7924799"/>
              <a:gd name="connsiteY99" fmla="*/ 3103945 h 4301924"/>
              <a:gd name="connsiteX100" fmla="*/ 273933 w 7924799"/>
              <a:gd name="connsiteY100" fmla="*/ 2803003 h 4301924"/>
              <a:gd name="connsiteX101" fmla="*/ 308657 w 7924799"/>
              <a:gd name="connsiteY101" fmla="*/ 2664107 h 4301924"/>
              <a:gd name="connsiteX102" fmla="*/ 169761 w 7924799"/>
              <a:gd name="connsiteY102" fmla="*/ 2513636 h 4301924"/>
              <a:gd name="connsiteX103" fmla="*/ 262359 w 7924799"/>
              <a:gd name="connsiteY103" fmla="*/ 2467337 h 4301924"/>
              <a:gd name="connsiteX104" fmla="*/ 389680 w 7924799"/>
              <a:gd name="connsiteY104" fmla="*/ 2455762 h 4301924"/>
              <a:gd name="connsiteX105" fmla="*/ 447554 w 7924799"/>
              <a:gd name="connsiteY105" fmla="*/ 2235843 h 4301924"/>
              <a:gd name="connsiteX106" fmla="*/ 482278 w 7924799"/>
              <a:gd name="connsiteY106" fmla="*/ 2050648 h 4301924"/>
              <a:gd name="connsiteX107" fmla="*/ 632749 w 7924799"/>
              <a:gd name="connsiteY107" fmla="*/ 1969626 h 4301924"/>
              <a:gd name="connsiteX108" fmla="*/ 806369 w 7924799"/>
              <a:gd name="connsiteY108" fmla="*/ 1877028 h 4301924"/>
              <a:gd name="connsiteX109" fmla="*/ 1026288 w 7924799"/>
              <a:gd name="connsiteY109" fmla="*/ 1772856 h 4301924"/>
              <a:gd name="connsiteX110" fmla="*/ 1176759 w 7924799"/>
              <a:gd name="connsiteY110" fmla="*/ 1772856 h 4301924"/>
              <a:gd name="connsiteX111" fmla="*/ 1304080 w 7924799"/>
              <a:gd name="connsiteY111" fmla="*/ 1541362 h 4301924"/>
              <a:gd name="connsiteX112" fmla="*/ 1605022 w 7924799"/>
              <a:gd name="connsiteY112"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864242 w 7924799"/>
              <a:gd name="connsiteY88" fmla="*/ 3532208 h 4301924"/>
              <a:gd name="connsiteX89" fmla="*/ 933690 w 7924799"/>
              <a:gd name="connsiteY89" fmla="*/ 3763702 h 4301924"/>
              <a:gd name="connsiteX90" fmla="*/ 771645 w 7924799"/>
              <a:gd name="connsiteY90" fmla="*/ 3902598 h 4301924"/>
              <a:gd name="connsiteX91" fmla="*/ 655898 w 7924799"/>
              <a:gd name="connsiteY91" fmla="*/ 3902598 h 4301924"/>
              <a:gd name="connsiteX92" fmla="*/ 540151 w 7924799"/>
              <a:gd name="connsiteY92" fmla="*/ 4191965 h 4301924"/>
              <a:gd name="connsiteX93" fmla="*/ 412830 w 7924799"/>
              <a:gd name="connsiteY93" fmla="*/ 4226689 h 4301924"/>
              <a:gd name="connsiteX94" fmla="*/ 146612 w 7924799"/>
              <a:gd name="connsiteY94" fmla="*/ 3844724 h 4301924"/>
              <a:gd name="connsiteX95" fmla="*/ 30865 w 7924799"/>
              <a:gd name="connsiteY95" fmla="*/ 3509058 h 4301924"/>
              <a:gd name="connsiteX96" fmla="*/ 42440 w 7924799"/>
              <a:gd name="connsiteY96" fmla="*/ 3300714 h 4301924"/>
              <a:gd name="connsiteX97" fmla="*/ 285508 w 7924799"/>
              <a:gd name="connsiteY97" fmla="*/ 3312289 h 4301924"/>
              <a:gd name="connsiteX98" fmla="*/ 389680 w 7924799"/>
              <a:gd name="connsiteY98" fmla="*/ 3103945 h 4301924"/>
              <a:gd name="connsiteX99" fmla="*/ 273933 w 7924799"/>
              <a:gd name="connsiteY99" fmla="*/ 2803003 h 4301924"/>
              <a:gd name="connsiteX100" fmla="*/ 308657 w 7924799"/>
              <a:gd name="connsiteY100" fmla="*/ 2664107 h 4301924"/>
              <a:gd name="connsiteX101" fmla="*/ 169761 w 7924799"/>
              <a:gd name="connsiteY101" fmla="*/ 2513636 h 4301924"/>
              <a:gd name="connsiteX102" fmla="*/ 262359 w 7924799"/>
              <a:gd name="connsiteY102" fmla="*/ 2467337 h 4301924"/>
              <a:gd name="connsiteX103" fmla="*/ 389680 w 7924799"/>
              <a:gd name="connsiteY103" fmla="*/ 2455762 h 4301924"/>
              <a:gd name="connsiteX104" fmla="*/ 447554 w 7924799"/>
              <a:gd name="connsiteY104" fmla="*/ 2235843 h 4301924"/>
              <a:gd name="connsiteX105" fmla="*/ 482278 w 7924799"/>
              <a:gd name="connsiteY105" fmla="*/ 2050648 h 4301924"/>
              <a:gd name="connsiteX106" fmla="*/ 632749 w 7924799"/>
              <a:gd name="connsiteY106" fmla="*/ 1969626 h 4301924"/>
              <a:gd name="connsiteX107" fmla="*/ 806369 w 7924799"/>
              <a:gd name="connsiteY107" fmla="*/ 1877028 h 4301924"/>
              <a:gd name="connsiteX108" fmla="*/ 1026288 w 7924799"/>
              <a:gd name="connsiteY108" fmla="*/ 1772856 h 4301924"/>
              <a:gd name="connsiteX109" fmla="*/ 1176759 w 7924799"/>
              <a:gd name="connsiteY109" fmla="*/ 1772856 h 4301924"/>
              <a:gd name="connsiteX110" fmla="*/ 1304080 w 7924799"/>
              <a:gd name="connsiteY110" fmla="*/ 1541362 h 4301924"/>
              <a:gd name="connsiteX111" fmla="*/ 1605022 w 7924799"/>
              <a:gd name="connsiteY111"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806369 w 7924799"/>
              <a:gd name="connsiteY106" fmla="*/ 1877028 h 4301924"/>
              <a:gd name="connsiteX107" fmla="*/ 1026288 w 7924799"/>
              <a:gd name="connsiteY107" fmla="*/ 1772856 h 4301924"/>
              <a:gd name="connsiteX108" fmla="*/ 1176759 w 7924799"/>
              <a:gd name="connsiteY108" fmla="*/ 1772856 h 4301924"/>
              <a:gd name="connsiteX109" fmla="*/ 1304080 w 7924799"/>
              <a:gd name="connsiteY109" fmla="*/ 1541362 h 4301924"/>
              <a:gd name="connsiteX110" fmla="*/ 1605022 w 7924799"/>
              <a:gd name="connsiteY110"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806369 w 7924799"/>
              <a:gd name="connsiteY106" fmla="*/ 1877028 h 4301924"/>
              <a:gd name="connsiteX107" fmla="*/ 1026288 w 7924799"/>
              <a:gd name="connsiteY107" fmla="*/ 1772856 h 4301924"/>
              <a:gd name="connsiteX108" fmla="*/ 1176759 w 7924799"/>
              <a:gd name="connsiteY108" fmla="*/ 1772856 h 4301924"/>
              <a:gd name="connsiteX109" fmla="*/ 1605022 w 7924799"/>
              <a:gd name="connsiteY109"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806369 w 7924799"/>
              <a:gd name="connsiteY106" fmla="*/ 1877028 h 4301924"/>
              <a:gd name="connsiteX107" fmla="*/ 1026288 w 7924799"/>
              <a:gd name="connsiteY107" fmla="*/ 1772856 h 4301924"/>
              <a:gd name="connsiteX108" fmla="*/ 1605022 w 7924799"/>
              <a:gd name="connsiteY108"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806369 w 7924799"/>
              <a:gd name="connsiteY106" fmla="*/ 1877028 h 4301924"/>
              <a:gd name="connsiteX107" fmla="*/ 1605022 w 7924799"/>
              <a:gd name="connsiteY107"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1605022 w 7924799"/>
              <a:gd name="connsiteY106"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771645 w 7924799"/>
              <a:gd name="connsiteY88" fmla="*/ 3902598 h 4301924"/>
              <a:gd name="connsiteX89" fmla="*/ 655898 w 7924799"/>
              <a:gd name="connsiteY89" fmla="*/ 3902598 h 4301924"/>
              <a:gd name="connsiteX90" fmla="*/ 540151 w 7924799"/>
              <a:gd name="connsiteY90" fmla="*/ 4191965 h 4301924"/>
              <a:gd name="connsiteX91" fmla="*/ 412830 w 7924799"/>
              <a:gd name="connsiteY91" fmla="*/ 4226689 h 4301924"/>
              <a:gd name="connsiteX92" fmla="*/ 146612 w 7924799"/>
              <a:gd name="connsiteY92" fmla="*/ 3844724 h 4301924"/>
              <a:gd name="connsiteX93" fmla="*/ 30865 w 7924799"/>
              <a:gd name="connsiteY93" fmla="*/ 3509058 h 4301924"/>
              <a:gd name="connsiteX94" fmla="*/ 42440 w 7924799"/>
              <a:gd name="connsiteY94" fmla="*/ 3300714 h 4301924"/>
              <a:gd name="connsiteX95" fmla="*/ 285508 w 7924799"/>
              <a:gd name="connsiteY95" fmla="*/ 3312289 h 4301924"/>
              <a:gd name="connsiteX96" fmla="*/ 389680 w 7924799"/>
              <a:gd name="connsiteY96" fmla="*/ 3103945 h 4301924"/>
              <a:gd name="connsiteX97" fmla="*/ 273933 w 7924799"/>
              <a:gd name="connsiteY97" fmla="*/ 2803003 h 4301924"/>
              <a:gd name="connsiteX98" fmla="*/ 308657 w 7924799"/>
              <a:gd name="connsiteY98" fmla="*/ 2664107 h 4301924"/>
              <a:gd name="connsiteX99" fmla="*/ 169761 w 7924799"/>
              <a:gd name="connsiteY99" fmla="*/ 2513636 h 4301924"/>
              <a:gd name="connsiteX100" fmla="*/ 262359 w 7924799"/>
              <a:gd name="connsiteY100" fmla="*/ 2467337 h 4301924"/>
              <a:gd name="connsiteX101" fmla="*/ 389680 w 7924799"/>
              <a:gd name="connsiteY101" fmla="*/ 2455762 h 4301924"/>
              <a:gd name="connsiteX102" fmla="*/ 447554 w 7924799"/>
              <a:gd name="connsiteY102" fmla="*/ 2235843 h 4301924"/>
              <a:gd name="connsiteX103" fmla="*/ 482278 w 7924799"/>
              <a:gd name="connsiteY103" fmla="*/ 2050648 h 4301924"/>
              <a:gd name="connsiteX104" fmla="*/ 632749 w 7924799"/>
              <a:gd name="connsiteY104" fmla="*/ 1969626 h 4301924"/>
              <a:gd name="connsiteX105" fmla="*/ 1605022 w 7924799"/>
              <a:gd name="connsiteY105"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2524245 w 7924799"/>
              <a:gd name="connsiteY88" fmla="*/ 2759598 h 4301924"/>
              <a:gd name="connsiteX89" fmla="*/ 655898 w 7924799"/>
              <a:gd name="connsiteY89" fmla="*/ 3902598 h 4301924"/>
              <a:gd name="connsiteX90" fmla="*/ 540151 w 7924799"/>
              <a:gd name="connsiteY90" fmla="*/ 4191965 h 4301924"/>
              <a:gd name="connsiteX91" fmla="*/ 412830 w 7924799"/>
              <a:gd name="connsiteY91" fmla="*/ 4226689 h 4301924"/>
              <a:gd name="connsiteX92" fmla="*/ 146612 w 7924799"/>
              <a:gd name="connsiteY92" fmla="*/ 3844724 h 4301924"/>
              <a:gd name="connsiteX93" fmla="*/ 30865 w 7924799"/>
              <a:gd name="connsiteY93" fmla="*/ 3509058 h 4301924"/>
              <a:gd name="connsiteX94" fmla="*/ 42440 w 7924799"/>
              <a:gd name="connsiteY94" fmla="*/ 3300714 h 4301924"/>
              <a:gd name="connsiteX95" fmla="*/ 285508 w 7924799"/>
              <a:gd name="connsiteY95" fmla="*/ 3312289 h 4301924"/>
              <a:gd name="connsiteX96" fmla="*/ 389680 w 7924799"/>
              <a:gd name="connsiteY96" fmla="*/ 3103945 h 4301924"/>
              <a:gd name="connsiteX97" fmla="*/ 273933 w 7924799"/>
              <a:gd name="connsiteY97" fmla="*/ 2803003 h 4301924"/>
              <a:gd name="connsiteX98" fmla="*/ 308657 w 7924799"/>
              <a:gd name="connsiteY98" fmla="*/ 2664107 h 4301924"/>
              <a:gd name="connsiteX99" fmla="*/ 169761 w 7924799"/>
              <a:gd name="connsiteY99" fmla="*/ 2513636 h 4301924"/>
              <a:gd name="connsiteX100" fmla="*/ 262359 w 7924799"/>
              <a:gd name="connsiteY100" fmla="*/ 2467337 h 4301924"/>
              <a:gd name="connsiteX101" fmla="*/ 389680 w 7924799"/>
              <a:gd name="connsiteY101" fmla="*/ 2455762 h 4301924"/>
              <a:gd name="connsiteX102" fmla="*/ 447554 w 7924799"/>
              <a:gd name="connsiteY102" fmla="*/ 2235843 h 4301924"/>
              <a:gd name="connsiteX103" fmla="*/ 482278 w 7924799"/>
              <a:gd name="connsiteY103" fmla="*/ 2050648 h 4301924"/>
              <a:gd name="connsiteX104" fmla="*/ 632749 w 7924799"/>
              <a:gd name="connsiteY104" fmla="*/ 1969626 h 4301924"/>
              <a:gd name="connsiteX105" fmla="*/ 1605022 w 7924799"/>
              <a:gd name="connsiteY105" fmla="*/ 1379317 h 4301924"/>
              <a:gd name="connsiteX0" fmla="*/ 2855088 w 7924799"/>
              <a:gd name="connsiteY0" fmla="*/ 2143246 h 4436480"/>
              <a:gd name="connsiteX1" fmla="*/ 2936111 w 7924799"/>
              <a:gd name="connsiteY1" fmla="*/ 1934902 h 4436480"/>
              <a:gd name="connsiteX2" fmla="*/ 3179179 w 7924799"/>
              <a:gd name="connsiteY2" fmla="*/ 1749707 h 4436480"/>
              <a:gd name="connsiteX3" fmla="*/ 3271776 w 7924799"/>
              <a:gd name="connsiteY3" fmla="*/ 1923327 h 4436480"/>
              <a:gd name="connsiteX4" fmla="*/ 3271776 w 7924799"/>
              <a:gd name="connsiteY4" fmla="*/ 2027499 h 4436480"/>
              <a:gd name="connsiteX5" fmla="*/ 3410673 w 7924799"/>
              <a:gd name="connsiteY5" fmla="*/ 1865453 h 4436480"/>
              <a:gd name="connsiteX6" fmla="*/ 3595867 w 7924799"/>
              <a:gd name="connsiteY6" fmla="*/ 1992775 h 4436480"/>
              <a:gd name="connsiteX7" fmla="*/ 3561143 w 7924799"/>
              <a:gd name="connsiteY7" fmla="*/ 1807580 h 4436480"/>
              <a:gd name="connsiteX8" fmla="*/ 3676890 w 7924799"/>
              <a:gd name="connsiteY8" fmla="*/ 1691833 h 4436480"/>
              <a:gd name="connsiteX9" fmla="*/ 3885235 w 7924799"/>
              <a:gd name="connsiteY9" fmla="*/ 1552937 h 4436480"/>
              <a:gd name="connsiteX10" fmla="*/ 4139878 w 7924799"/>
              <a:gd name="connsiteY10" fmla="*/ 1367742 h 4436480"/>
              <a:gd name="connsiteX11" fmla="*/ 4336647 w 7924799"/>
              <a:gd name="connsiteY11" fmla="*/ 1414041 h 4436480"/>
              <a:gd name="connsiteX12" fmla="*/ 4510267 w 7924799"/>
              <a:gd name="connsiteY12" fmla="*/ 1552937 h 4436480"/>
              <a:gd name="connsiteX13" fmla="*/ 4626014 w 7924799"/>
              <a:gd name="connsiteY13" fmla="*/ 1622385 h 4436480"/>
              <a:gd name="connsiteX14" fmla="*/ 4799635 w 7924799"/>
              <a:gd name="connsiteY14" fmla="*/ 1599236 h 4436480"/>
              <a:gd name="connsiteX15" fmla="*/ 4996404 w 7924799"/>
              <a:gd name="connsiteY15" fmla="*/ 1506638 h 4436480"/>
              <a:gd name="connsiteX16" fmla="*/ 5227898 w 7924799"/>
              <a:gd name="connsiteY16" fmla="*/ 1587661 h 4436480"/>
              <a:gd name="connsiteX17" fmla="*/ 5355219 w 7924799"/>
              <a:gd name="connsiteY17" fmla="*/ 1414041 h 4436480"/>
              <a:gd name="connsiteX18" fmla="*/ 5424667 w 7924799"/>
              <a:gd name="connsiteY18" fmla="*/ 1275145 h 4436480"/>
              <a:gd name="connsiteX19" fmla="*/ 5609862 w 7924799"/>
              <a:gd name="connsiteY19" fmla="*/ 1136248 h 4436480"/>
              <a:gd name="connsiteX20" fmla="*/ 5748759 w 7924799"/>
              <a:gd name="connsiteY20" fmla="*/ 1101524 h 4436480"/>
              <a:gd name="connsiteX21" fmla="*/ 5864505 w 7924799"/>
              <a:gd name="connsiteY21" fmla="*/ 962628 h 4436480"/>
              <a:gd name="connsiteX22" fmla="*/ 6038126 w 7924799"/>
              <a:gd name="connsiteY22" fmla="*/ 951053 h 4436480"/>
              <a:gd name="connsiteX23" fmla="*/ 6223321 w 7924799"/>
              <a:gd name="connsiteY23" fmla="*/ 731134 h 4436480"/>
              <a:gd name="connsiteX24" fmla="*/ 6084424 w 7924799"/>
              <a:gd name="connsiteY24" fmla="*/ 661686 h 4436480"/>
              <a:gd name="connsiteX25" fmla="*/ 6408516 w 7924799"/>
              <a:gd name="connsiteY25" fmla="*/ 244998 h 4436480"/>
              <a:gd name="connsiteX26" fmla="*/ 6558986 w 7924799"/>
              <a:gd name="connsiteY26" fmla="*/ 152400 h 4436480"/>
              <a:gd name="connsiteX27" fmla="*/ 6593711 w 7924799"/>
              <a:gd name="connsiteY27" fmla="*/ 48228 h 4436480"/>
              <a:gd name="connsiteX28" fmla="*/ 6686308 w 7924799"/>
              <a:gd name="connsiteY28" fmla="*/ 1929 h 4436480"/>
              <a:gd name="connsiteX29" fmla="*/ 6813630 w 7924799"/>
              <a:gd name="connsiteY29" fmla="*/ 48228 h 4436480"/>
              <a:gd name="connsiteX30" fmla="*/ 6964100 w 7924799"/>
              <a:gd name="connsiteY30" fmla="*/ 233423 h 4436480"/>
              <a:gd name="connsiteX31" fmla="*/ 6802055 w 7924799"/>
              <a:gd name="connsiteY31" fmla="*/ 314446 h 4436480"/>
              <a:gd name="connsiteX32" fmla="*/ 6883078 w 7924799"/>
              <a:gd name="connsiteY32" fmla="*/ 534365 h 4436480"/>
              <a:gd name="connsiteX33" fmla="*/ 7137721 w 7924799"/>
              <a:gd name="connsiteY33" fmla="*/ 511215 h 4436480"/>
              <a:gd name="connsiteX34" fmla="*/ 7195594 w 7924799"/>
              <a:gd name="connsiteY34" fmla="*/ 800583 h 4436480"/>
              <a:gd name="connsiteX35" fmla="*/ 7311341 w 7924799"/>
              <a:gd name="connsiteY35" fmla="*/ 985777 h 4436480"/>
              <a:gd name="connsiteX36" fmla="*/ 7230318 w 7924799"/>
              <a:gd name="connsiteY36" fmla="*/ 1251995 h 4436480"/>
              <a:gd name="connsiteX37" fmla="*/ 7346065 w 7924799"/>
              <a:gd name="connsiteY37" fmla="*/ 1460340 h 4436480"/>
              <a:gd name="connsiteX38" fmla="*/ 7728030 w 7924799"/>
              <a:gd name="connsiteY38" fmla="*/ 1726557 h 4436480"/>
              <a:gd name="connsiteX39" fmla="*/ 7855351 w 7924799"/>
              <a:gd name="connsiteY39" fmla="*/ 2131671 h 4436480"/>
              <a:gd name="connsiteX40" fmla="*/ 7855351 w 7924799"/>
              <a:gd name="connsiteY40" fmla="*/ 2282142 h 4436480"/>
              <a:gd name="connsiteX41" fmla="*/ 7438662 w 7924799"/>
              <a:gd name="connsiteY41" fmla="*/ 2131671 h 4436480"/>
              <a:gd name="connsiteX42" fmla="*/ 7218743 w 7924799"/>
              <a:gd name="connsiteY42" fmla="*/ 1680258 h 4436480"/>
              <a:gd name="connsiteX43" fmla="*/ 7056698 w 7924799"/>
              <a:gd name="connsiteY43" fmla="*/ 1344593 h 4436480"/>
              <a:gd name="connsiteX44" fmla="*/ 6952526 w 7924799"/>
              <a:gd name="connsiteY44" fmla="*/ 1367742 h 4436480"/>
              <a:gd name="connsiteX45" fmla="*/ 7021974 w 7924799"/>
              <a:gd name="connsiteY45" fmla="*/ 1529788 h 4436480"/>
              <a:gd name="connsiteX46" fmla="*/ 6894652 w 7924799"/>
              <a:gd name="connsiteY46" fmla="*/ 1518213 h 4436480"/>
              <a:gd name="connsiteX47" fmla="*/ 6987250 w 7924799"/>
              <a:gd name="connsiteY47" fmla="*/ 1784431 h 4436480"/>
              <a:gd name="connsiteX48" fmla="*/ 6940951 w 7924799"/>
              <a:gd name="connsiteY48" fmla="*/ 1958051 h 4436480"/>
              <a:gd name="connsiteX49" fmla="*/ 6640009 w 7924799"/>
              <a:gd name="connsiteY49" fmla="*/ 2201119 h 4436480"/>
              <a:gd name="connsiteX50" fmla="*/ 6558986 w 7924799"/>
              <a:gd name="connsiteY50" fmla="*/ 2640957 h 4436480"/>
              <a:gd name="connsiteX51" fmla="*/ 6558986 w 7924799"/>
              <a:gd name="connsiteY51" fmla="*/ 2895600 h 4436480"/>
              <a:gd name="connsiteX52" fmla="*/ 6732607 w 7924799"/>
              <a:gd name="connsiteY52" fmla="*/ 2814577 h 4436480"/>
              <a:gd name="connsiteX53" fmla="*/ 6940951 w 7924799"/>
              <a:gd name="connsiteY53" fmla="*/ 2756704 h 4436480"/>
              <a:gd name="connsiteX54" fmla="*/ 7380789 w 7924799"/>
              <a:gd name="connsiteY54" fmla="*/ 2988198 h 4436480"/>
              <a:gd name="connsiteX55" fmla="*/ 7461812 w 7924799"/>
              <a:gd name="connsiteY55" fmla="*/ 3103945 h 4436480"/>
              <a:gd name="connsiteX56" fmla="*/ 7461812 w 7924799"/>
              <a:gd name="connsiteY56" fmla="*/ 3300714 h 4436480"/>
              <a:gd name="connsiteX57" fmla="*/ 7079847 w 7924799"/>
              <a:gd name="connsiteY57" fmla="*/ 2999772 h 4436480"/>
              <a:gd name="connsiteX58" fmla="*/ 7253467 w 7924799"/>
              <a:gd name="connsiteY58" fmla="*/ 3381737 h 4436480"/>
              <a:gd name="connsiteX59" fmla="*/ 7380789 w 7924799"/>
              <a:gd name="connsiteY59" fmla="*/ 3786851 h 4436480"/>
              <a:gd name="connsiteX60" fmla="*/ 7137721 w 7924799"/>
              <a:gd name="connsiteY60" fmla="*/ 4157241 h 4436480"/>
              <a:gd name="connsiteX61" fmla="*/ 6952526 w 7924799"/>
              <a:gd name="connsiteY61" fmla="*/ 3972046 h 4436480"/>
              <a:gd name="connsiteX62" fmla="*/ 6964100 w 7924799"/>
              <a:gd name="connsiteY62" fmla="*/ 3671104 h 4436480"/>
              <a:gd name="connsiteX63" fmla="*/ 6929376 w 7924799"/>
              <a:gd name="connsiteY63" fmla="*/ 3532208 h 4436480"/>
              <a:gd name="connsiteX64" fmla="*/ 6721032 w 7924799"/>
              <a:gd name="connsiteY64" fmla="*/ 3717403 h 4436480"/>
              <a:gd name="connsiteX65" fmla="*/ 6454814 w 7924799"/>
              <a:gd name="connsiteY65" fmla="*/ 3694253 h 4436480"/>
              <a:gd name="connsiteX66" fmla="*/ 6281194 w 7924799"/>
              <a:gd name="connsiteY66" fmla="*/ 3520633 h 4436480"/>
              <a:gd name="connsiteX67" fmla="*/ 6038126 w 7924799"/>
              <a:gd name="connsiteY67" fmla="*/ 3462760 h 4436480"/>
              <a:gd name="connsiteX68" fmla="*/ 5876080 w 7924799"/>
              <a:gd name="connsiteY68" fmla="*/ 3578507 h 4436480"/>
              <a:gd name="connsiteX69" fmla="*/ 5876080 w 7924799"/>
              <a:gd name="connsiteY69" fmla="*/ 3786851 h 4436480"/>
              <a:gd name="connsiteX70" fmla="*/ 5748759 w 7924799"/>
              <a:gd name="connsiteY70" fmla="*/ 3925747 h 4436480"/>
              <a:gd name="connsiteX71" fmla="*/ 5528840 w 7924799"/>
              <a:gd name="connsiteY71" fmla="*/ 3995195 h 4436480"/>
              <a:gd name="connsiteX72" fmla="*/ 5297346 w 7924799"/>
              <a:gd name="connsiteY72" fmla="*/ 4145666 h 4436480"/>
              <a:gd name="connsiteX73" fmla="*/ 5019554 w 7924799"/>
              <a:gd name="connsiteY73" fmla="*/ 4145666 h 4436480"/>
              <a:gd name="connsiteX74" fmla="*/ 4776485 w 7924799"/>
              <a:gd name="connsiteY74" fmla="*/ 4157241 h 4436480"/>
              <a:gd name="connsiteX75" fmla="*/ 4614440 w 7924799"/>
              <a:gd name="connsiteY75" fmla="*/ 4064643 h 4436480"/>
              <a:gd name="connsiteX76" fmla="*/ 4487118 w 7924799"/>
              <a:gd name="connsiteY76" fmla="*/ 4053069 h 4436480"/>
              <a:gd name="connsiteX77" fmla="*/ 4371371 w 7924799"/>
              <a:gd name="connsiteY77" fmla="*/ 4238264 h 4436480"/>
              <a:gd name="connsiteX78" fmla="*/ 4012556 w 7924799"/>
              <a:gd name="connsiteY78" fmla="*/ 4203540 h 4436480"/>
              <a:gd name="connsiteX79" fmla="*/ 3700040 w 7924799"/>
              <a:gd name="connsiteY79" fmla="*/ 4296137 h 4436480"/>
              <a:gd name="connsiteX80" fmla="*/ 3561143 w 7924799"/>
              <a:gd name="connsiteY80" fmla="*/ 4238264 h 4436480"/>
              <a:gd name="connsiteX81" fmla="*/ 3329650 w 7924799"/>
              <a:gd name="connsiteY81" fmla="*/ 4099367 h 4436480"/>
              <a:gd name="connsiteX82" fmla="*/ 3063432 w 7924799"/>
              <a:gd name="connsiteY82" fmla="*/ 4053069 h 4436480"/>
              <a:gd name="connsiteX83" fmla="*/ 2959260 w 7924799"/>
              <a:gd name="connsiteY83" fmla="*/ 3775276 h 4436480"/>
              <a:gd name="connsiteX84" fmla="*/ 2947685 w 7924799"/>
              <a:gd name="connsiteY84" fmla="*/ 3728977 h 4436480"/>
              <a:gd name="connsiteX85" fmla="*/ 2554146 w 7924799"/>
              <a:gd name="connsiteY85" fmla="*/ 3717403 h 4436480"/>
              <a:gd name="connsiteX86" fmla="*/ 2473123 w 7924799"/>
              <a:gd name="connsiteY86" fmla="*/ 3520633 h 4436480"/>
              <a:gd name="connsiteX87" fmla="*/ 2489521 w 7924799"/>
              <a:gd name="connsiteY87" fmla="*/ 3126129 h 4436480"/>
              <a:gd name="connsiteX88" fmla="*/ 2524245 w 7924799"/>
              <a:gd name="connsiteY88" fmla="*/ 2759598 h 4436480"/>
              <a:gd name="connsiteX89" fmla="*/ 540151 w 7924799"/>
              <a:gd name="connsiteY89" fmla="*/ 4191965 h 4436480"/>
              <a:gd name="connsiteX90" fmla="*/ 412830 w 7924799"/>
              <a:gd name="connsiteY90" fmla="*/ 4226689 h 4436480"/>
              <a:gd name="connsiteX91" fmla="*/ 146612 w 7924799"/>
              <a:gd name="connsiteY91" fmla="*/ 3844724 h 4436480"/>
              <a:gd name="connsiteX92" fmla="*/ 30865 w 7924799"/>
              <a:gd name="connsiteY92" fmla="*/ 3509058 h 4436480"/>
              <a:gd name="connsiteX93" fmla="*/ 42440 w 7924799"/>
              <a:gd name="connsiteY93" fmla="*/ 3300714 h 4436480"/>
              <a:gd name="connsiteX94" fmla="*/ 285508 w 7924799"/>
              <a:gd name="connsiteY94" fmla="*/ 3312289 h 4436480"/>
              <a:gd name="connsiteX95" fmla="*/ 389680 w 7924799"/>
              <a:gd name="connsiteY95" fmla="*/ 3103945 h 4436480"/>
              <a:gd name="connsiteX96" fmla="*/ 273933 w 7924799"/>
              <a:gd name="connsiteY96" fmla="*/ 2803003 h 4436480"/>
              <a:gd name="connsiteX97" fmla="*/ 308657 w 7924799"/>
              <a:gd name="connsiteY97" fmla="*/ 2664107 h 4436480"/>
              <a:gd name="connsiteX98" fmla="*/ 169761 w 7924799"/>
              <a:gd name="connsiteY98" fmla="*/ 2513636 h 4436480"/>
              <a:gd name="connsiteX99" fmla="*/ 262359 w 7924799"/>
              <a:gd name="connsiteY99" fmla="*/ 2467337 h 4436480"/>
              <a:gd name="connsiteX100" fmla="*/ 389680 w 7924799"/>
              <a:gd name="connsiteY100" fmla="*/ 2455762 h 4436480"/>
              <a:gd name="connsiteX101" fmla="*/ 447554 w 7924799"/>
              <a:gd name="connsiteY101" fmla="*/ 2235843 h 4436480"/>
              <a:gd name="connsiteX102" fmla="*/ 482278 w 7924799"/>
              <a:gd name="connsiteY102" fmla="*/ 2050648 h 4436480"/>
              <a:gd name="connsiteX103" fmla="*/ 632749 w 7924799"/>
              <a:gd name="connsiteY103" fmla="*/ 1969626 h 4436480"/>
              <a:gd name="connsiteX104" fmla="*/ 1605022 w 7924799"/>
              <a:gd name="connsiteY104" fmla="*/ 1379317 h 4436480"/>
              <a:gd name="connsiteX0" fmla="*/ 2855088 w 7924799"/>
              <a:gd name="connsiteY0" fmla="*/ 2143246 h 4407543"/>
              <a:gd name="connsiteX1" fmla="*/ 2936111 w 7924799"/>
              <a:gd name="connsiteY1" fmla="*/ 1934902 h 4407543"/>
              <a:gd name="connsiteX2" fmla="*/ 3179179 w 7924799"/>
              <a:gd name="connsiteY2" fmla="*/ 1749707 h 4407543"/>
              <a:gd name="connsiteX3" fmla="*/ 3271776 w 7924799"/>
              <a:gd name="connsiteY3" fmla="*/ 1923327 h 4407543"/>
              <a:gd name="connsiteX4" fmla="*/ 3271776 w 7924799"/>
              <a:gd name="connsiteY4" fmla="*/ 2027499 h 4407543"/>
              <a:gd name="connsiteX5" fmla="*/ 3410673 w 7924799"/>
              <a:gd name="connsiteY5" fmla="*/ 1865453 h 4407543"/>
              <a:gd name="connsiteX6" fmla="*/ 3595867 w 7924799"/>
              <a:gd name="connsiteY6" fmla="*/ 1992775 h 4407543"/>
              <a:gd name="connsiteX7" fmla="*/ 3561143 w 7924799"/>
              <a:gd name="connsiteY7" fmla="*/ 1807580 h 4407543"/>
              <a:gd name="connsiteX8" fmla="*/ 3676890 w 7924799"/>
              <a:gd name="connsiteY8" fmla="*/ 1691833 h 4407543"/>
              <a:gd name="connsiteX9" fmla="*/ 3885235 w 7924799"/>
              <a:gd name="connsiteY9" fmla="*/ 1552937 h 4407543"/>
              <a:gd name="connsiteX10" fmla="*/ 4139878 w 7924799"/>
              <a:gd name="connsiteY10" fmla="*/ 1367742 h 4407543"/>
              <a:gd name="connsiteX11" fmla="*/ 4336647 w 7924799"/>
              <a:gd name="connsiteY11" fmla="*/ 1414041 h 4407543"/>
              <a:gd name="connsiteX12" fmla="*/ 4510267 w 7924799"/>
              <a:gd name="connsiteY12" fmla="*/ 1552937 h 4407543"/>
              <a:gd name="connsiteX13" fmla="*/ 4626014 w 7924799"/>
              <a:gd name="connsiteY13" fmla="*/ 1622385 h 4407543"/>
              <a:gd name="connsiteX14" fmla="*/ 4799635 w 7924799"/>
              <a:gd name="connsiteY14" fmla="*/ 1599236 h 4407543"/>
              <a:gd name="connsiteX15" fmla="*/ 4996404 w 7924799"/>
              <a:gd name="connsiteY15" fmla="*/ 1506638 h 4407543"/>
              <a:gd name="connsiteX16" fmla="*/ 5227898 w 7924799"/>
              <a:gd name="connsiteY16" fmla="*/ 1587661 h 4407543"/>
              <a:gd name="connsiteX17" fmla="*/ 5355219 w 7924799"/>
              <a:gd name="connsiteY17" fmla="*/ 1414041 h 4407543"/>
              <a:gd name="connsiteX18" fmla="*/ 5424667 w 7924799"/>
              <a:gd name="connsiteY18" fmla="*/ 1275145 h 4407543"/>
              <a:gd name="connsiteX19" fmla="*/ 5609862 w 7924799"/>
              <a:gd name="connsiteY19" fmla="*/ 1136248 h 4407543"/>
              <a:gd name="connsiteX20" fmla="*/ 5748759 w 7924799"/>
              <a:gd name="connsiteY20" fmla="*/ 1101524 h 4407543"/>
              <a:gd name="connsiteX21" fmla="*/ 5864505 w 7924799"/>
              <a:gd name="connsiteY21" fmla="*/ 962628 h 4407543"/>
              <a:gd name="connsiteX22" fmla="*/ 6038126 w 7924799"/>
              <a:gd name="connsiteY22" fmla="*/ 951053 h 4407543"/>
              <a:gd name="connsiteX23" fmla="*/ 6223321 w 7924799"/>
              <a:gd name="connsiteY23" fmla="*/ 731134 h 4407543"/>
              <a:gd name="connsiteX24" fmla="*/ 6084424 w 7924799"/>
              <a:gd name="connsiteY24" fmla="*/ 661686 h 4407543"/>
              <a:gd name="connsiteX25" fmla="*/ 6408516 w 7924799"/>
              <a:gd name="connsiteY25" fmla="*/ 244998 h 4407543"/>
              <a:gd name="connsiteX26" fmla="*/ 6558986 w 7924799"/>
              <a:gd name="connsiteY26" fmla="*/ 152400 h 4407543"/>
              <a:gd name="connsiteX27" fmla="*/ 6593711 w 7924799"/>
              <a:gd name="connsiteY27" fmla="*/ 48228 h 4407543"/>
              <a:gd name="connsiteX28" fmla="*/ 6686308 w 7924799"/>
              <a:gd name="connsiteY28" fmla="*/ 1929 h 4407543"/>
              <a:gd name="connsiteX29" fmla="*/ 6813630 w 7924799"/>
              <a:gd name="connsiteY29" fmla="*/ 48228 h 4407543"/>
              <a:gd name="connsiteX30" fmla="*/ 6964100 w 7924799"/>
              <a:gd name="connsiteY30" fmla="*/ 233423 h 4407543"/>
              <a:gd name="connsiteX31" fmla="*/ 6802055 w 7924799"/>
              <a:gd name="connsiteY31" fmla="*/ 314446 h 4407543"/>
              <a:gd name="connsiteX32" fmla="*/ 6883078 w 7924799"/>
              <a:gd name="connsiteY32" fmla="*/ 534365 h 4407543"/>
              <a:gd name="connsiteX33" fmla="*/ 7137721 w 7924799"/>
              <a:gd name="connsiteY33" fmla="*/ 511215 h 4407543"/>
              <a:gd name="connsiteX34" fmla="*/ 7195594 w 7924799"/>
              <a:gd name="connsiteY34" fmla="*/ 800583 h 4407543"/>
              <a:gd name="connsiteX35" fmla="*/ 7311341 w 7924799"/>
              <a:gd name="connsiteY35" fmla="*/ 985777 h 4407543"/>
              <a:gd name="connsiteX36" fmla="*/ 7230318 w 7924799"/>
              <a:gd name="connsiteY36" fmla="*/ 1251995 h 4407543"/>
              <a:gd name="connsiteX37" fmla="*/ 7346065 w 7924799"/>
              <a:gd name="connsiteY37" fmla="*/ 1460340 h 4407543"/>
              <a:gd name="connsiteX38" fmla="*/ 7728030 w 7924799"/>
              <a:gd name="connsiteY38" fmla="*/ 1726557 h 4407543"/>
              <a:gd name="connsiteX39" fmla="*/ 7855351 w 7924799"/>
              <a:gd name="connsiteY39" fmla="*/ 2131671 h 4407543"/>
              <a:gd name="connsiteX40" fmla="*/ 7855351 w 7924799"/>
              <a:gd name="connsiteY40" fmla="*/ 2282142 h 4407543"/>
              <a:gd name="connsiteX41" fmla="*/ 7438662 w 7924799"/>
              <a:gd name="connsiteY41" fmla="*/ 2131671 h 4407543"/>
              <a:gd name="connsiteX42" fmla="*/ 7218743 w 7924799"/>
              <a:gd name="connsiteY42" fmla="*/ 1680258 h 4407543"/>
              <a:gd name="connsiteX43" fmla="*/ 7056698 w 7924799"/>
              <a:gd name="connsiteY43" fmla="*/ 1344593 h 4407543"/>
              <a:gd name="connsiteX44" fmla="*/ 6952526 w 7924799"/>
              <a:gd name="connsiteY44" fmla="*/ 1367742 h 4407543"/>
              <a:gd name="connsiteX45" fmla="*/ 7021974 w 7924799"/>
              <a:gd name="connsiteY45" fmla="*/ 1529788 h 4407543"/>
              <a:gd name="connsiteX46" fmla="*/ 6894652 w 7924799"/>
              <a:gd name="connsiteY46" fmla="*/ 1518213 h 4407543"/>
              <a:gd name="connsiteX47" fmla="*/ 6987250 w 7924799"/>
              <a:gd name="connsiteY47" fmla="*/ 1784431 h 4407543"/>
              <a:gd name="connsiteX48" fmla="*/ 6940951 w 7924799"/>
              <a:gd name="connsiteY48" fmla="*/ 1958051 h 4407543"/>
              <a:gd name="connsiteX49" fmla="*/ 6640009 w 7924799"/>
              <a:gd name="connsiteY49" fmla="*/ 2201119 h 4407543"/>
              <a:gd name="connsiteX50" fmla="*/ 6558986 w 7924799"/>
              <a:gd name="connsiteY50" fmla="*/ 2640957 h 4407543"/>
              <a:gd name="connsiteX51" fmla="*/ 6558986 w 7924799"/>
              <a:gd name="connsiteY51" fmla="*/ 2895600 h 4407543"/>
              <a:gd name="connsiteX52" fmla="*/ 6732607 w 7924799"/>
              <a:gd name="connsiteY52" fmla="*/ 2814577 h 4407543"/>
              <a:gd name="connsiteX53" fmla="*/ 6940951 w 7924799"/>
              <a:gd name="connsiteY53" fmla="*/ 2756704 h 4407543"/>
              <a:gd name="connsiteX54" fmla="*/ 7380789 w 7924799"/>
              <a:gd name="connsiteY54" fmla="*/ 2988198 h 4407543"/>
              <a:gd name="connsiteX55" fmla="*/ 7461812 w 7924799"/>
              <a:gd name="connsiteY55" fmla="*/ 3103945 h 4407543"/>
              <a:gd name="connsiteX56" fmla="*/ 7461812 w 7924799"/>
              <a:gd name="connsiteY56" fmla="*/ 3300714 h 4407543"/>
              <a:gd name="connsiteX57" fmla="*/ 7079847 w 7924799"/>
              <a:gd name="connsiteY57" fmla="*/ 2999772 h 4407543"/>
              <a:gd name="connsiteX58" fmla="*/ 7253467 w 7924799"/>
              <a:gd name="connsiteY58" fmla="*/ 3381737 h 4407543"/>
              <a:gd name="connsiteX59" fmla="*/ 7380789 w 7924799"/>
              <a:gd name="connsiteY59" fmla="*/ 3786851 h 4407543"/>
              <a:gd name="connsiteX60" fmla="*/ 7137721 w 7924799"/>
              <a:gd name="connsiteY60" fmla="*/ 4157241 h 4407543"/>
              <a:gd name="connsiteX61" fmla="*/ 6952526 w 7924799"/>
              <a:gd name="connsiteY61" fmla="*/ 3972046 h 4407543"/>
              <a:gd name="connsiteX62" fmla="*/ 6964100 w 7924799"/>
              <a:gd name="connsiteY62" fmla="*/ 3671104 h 4407543"/>
              <a:gd name="connsiteX63" fmla="*/ 6929376 w 7924799"/>
              <a:gd name="connsiteY63" fmla="*/ 3532208 h 4407543"/>
              <a:gd name="connsiteX64" fmla="*/ 6721032 w 7924799"/>
              <a:gd name="connsiteY64" fmla="*/ 3717403 h 4407543"/>
              <a:gd name="connsiteX65" fmla="*/ 6454814 w 7924799"/>
              <a:gd name="connsiteY65" fmla="*/ 3694253 h 4407543"/>
              <a:gd name="connsiteX66" fmla="*/ 6281194 w 7924799"/>
              <a:gd name="connsiteY66" fmla="*/ 3520633 h 4407543"/>
              <a:gd name="connsiteX67" fmla="*/ 6038126 w 7924799"/>
              <a:gd name="connsiteY67" fmla="*/ 3462760 h 4407543"/>
              <a:gd name="connsiteX68" fmla="*/ 5876080 w 7924799"/>
              <a:gd name="connsiteY68" fmla="*/ 3578507 h 4407543"/>
              <a:gd name="connsiteX69" fmla="*/ 5876080 w 7924799"/>
              <a:gd name="connsiteY69" fmla="*/ 3786851 h 4407543"/>
              <a:gd name="connsiteX70" fmla="*/ 5748759 w 7924799"/>
              <a:gd name="connsiteY70" fmla="*/ 3925747 h 4407543"/>
              <a:gd name="connsiteX71" fmla="*/ 5528840 w 7924799"/>
              <a:gd name="connsiteY71" fmla="*/ 3995195 h 4407543"/>
              <a:gd name="connsiteX72" fmla="*/ 5297346 w 7924799"/>
              <a:gd name="connsiteY72" fmla="*/ 4145666 h 4407543"/>
              <a:gd name="connsiteX73" fmla="*/ 5019554 w 7924799"/>
              <a:gd name="connsiteY73" fmla="*/ 4145666 h 4407543"/>
              <a:gd name="connsiteX74" fmla="*/ 4776485 w 7924799"/>
              <a:gd name="connsiteY74" fmla="*/ 4157241 h 4407543"/>
              <a:gd name="connsiteX75" fmla="*/ 4614440 w 7924799"/>
              <a:gd name="connsiteY75" fmla="*/ 4064643 h 4407543"/>
              <a:gd name="connsiteX76" fmla="*/ 4487118 w 7924799"/>
              <a:gd name="connsiteY76" fmla="*/ 4053069 h 4407543"/>
              <a:gd name="connsiteX77" fmla="*/ 4371371 w 7924799"/>
              <a:gd name="connsiteY77" fmla="*/ 4238264 h 4407543"/>
              <a:gd name="connsiteX78" fmla="*/ 4012556 w 7924799"/>
              <a:gd name="connsiteY78" fmla="*/ 4203540 h 4407543"/>
              <a:gd name="connsiteX79" fmla="*/ 3700040 w 7924799"/>
              <a:gd name="connsiteY79" fmla="*/ 4296137 h 4407543"/>
              <a:gd name="connsiteX80" fmla="*/ 3561143 w 7924799"/>
              <a:gd name="connsiteY80" fmla="*/ 4238264 h 4407543"/>
              <a:gd name="connsiteX81" fmla="*/ 3329650 w 7924799"/>
              <a:gd name="connsiteY81" fmla="*/ 4099367 h 4407543"/>
              <a:gd name="connsiteX82" fmla="*/ 3063432 w 7924799"/>
              <a:gd name="connsiteY82" fmla="*/ 4053069 h 4407543"/>
              <a:gd name="connsiteX83" fmla="*/ 2959260 w 7924799"/>
              <a:gd name="connsiteY83" fmla="*/ 3775276 h 4407543"/>
              <a:gd name="connsiteX84" fmla="*/ 2947685 w 7924799"/>
              <a:gd name="connsiteY84" fmla="*/ 3728977 h 4407543"/>
              <a:gd name="connsiteX85" fmla="*/ 2554146 w 7924799"/>
              <a:gd name="connsiteY85" fmla="*/ 3717403 h 4407543"/>
              <a:gd name="connsiteX86" fmla="*/ 2473123 w 7924799"/>
              <a:gd name="connsiteY86" fmla="*/ 3520633 h 4407543"/>
              <a:gd name="connsiteX87" fmla="*/ 2489521 w 7924799"/>
              <a:gd name="connsiteY87" fmla="*/ 3126129 h 4407543"/>
              <a:gd name="connsiteX88" fmla="*/ 2524245 w 7924799"/>
              <a:gd name="connsiteY88" fmla="*/ 2759598 h 4407543"/>
              <a:gd name="connsiteX89" fmla="*/ 412830 w 7924799"/>
              <a:gd name="connsiteY89" fmla="*/ 4226689 h 4407543"/>
              <a:gd name="connsiteX90" fmla="*/ 146612 w 7924799"/>
              <a:gd name="connsiteY90" fmla="*/ 3844724 h 4407543"/>
              <a:gd name="connsiteX91" fmla="*/ 30865 w 7924799"/>
              <a:gd name="connsiteY91" fmla="*/ 3509058 h 4407543"/>
              <a:gd name="connsiteX92" fmla="*/ 42440 w 7924799"/>
              <a:gd name="connsiteY92" fmla="*/ 3300714 h 4407543"/>
              <a:gd name="connsiteX93" fmla="*/ 285508 w 7924799"/>
              <a:gd name="connsiteY93" fmla="*/ 3312289 h 4407543"/>
              <a:gd name="connsiteX94" fmla="*/ 389680 w 7924799"/>
              <a:gd name="connsiteY94" fmla="*/ 3103945 h 4407543"/>
              <a:gd name="connsiteX95" fmla="*/ 273933 w 7924799"/>
              <a:gd name="connsiteY95" fmla="*/ 2803003 h 4407543"/>
              <a:gd name="connsiteX96" fmla="*/ 308657 w 7924799"/>
              <a:gd name="connsiteY96" fmla="*/ 2664107 h 4407543"/>
              <a:gd name="connsiteX97" fmla="*/ 169761 w 7924799"/>
              <a:gd name="connsiteY97" fmla="*/ 2513636 h 4407543"/>
              <a:gd name="connsiteX98" fmla="*/ 262359 w 7924799"/>
              <a:gd name="connsiteY98" fmla="*/ 2467337 h 4407543"/>
              <a:gd name="connsiteX99" fmla="*/ 389680 w 7924799"/>
              <a:gd name="connsiteY99" fmla="*/ 2455762 h 4407543"/>
              <a:gd name="connsiteX100" fmla="*/ 447554 w 7924799"/>
              <a:gd name="connsiteY100" fmla="*/ 2235843 h 4407543"/>
              <a:gd name="connsiteX101" fmla="*/ 482278 w 7924799"/>
              <a:gd name="connsiteY101" fmla="*/ 2050648 h 4407543"/>
              <a:gd name="connsiteX102" fmla="*/ 632749 w 7924799"/>
              <a:gd name="connsiteY102" fmla="*/ 1969626 h 4407543"/>
              <a:gd name="connsiteX103" fmla="*/ 1605022 w 7924799"/>
              <a:gd name="connsiteY103" fmla="*/ 1379317 h 4407543"/>
              <a:gd name="connsiteX0" fmla="*/ 3124039 w 8193750"/>
              <a:gd name="connsiteY0" fmla="*/ 2143246 h 4301924"/>
              <a:gd name="connsiteX1" fmla="*/ 3205062 w 8193750"/>
              <a:gd name="connsiteY1" fmla="*/ 1934902 h 4301924"/>
              <a:gd name="connsiteX2" fmla="*/ 3448130 w 8193750"/>
              <a:gd name="connsiteY2" fmla="*/ 1749707 h 4301924"/>
              <a:gd name="connsiteX3" fmla="*/ 3540727 w 8193750"/>
              <a:gd name="connsiteY3" fmla="*/ 1923327 h 4301924"/>
              <a:gd name="connsiteX4" fmla="*/ 3540727 w 8193750"/>
              <a:gd name="connsiteY4" fmla="*/ 2027499 h 4301924"/>
              <a:gd name="connsiteX5" fmla="*/ 3679624 w 8193750"/>
              <a:gd name="connsiteY5" fmla="*/ 1865453 h 4301924"/>
              <a:gd name="connsiteX6" fmla="*/ 3864818 w 8193750"/>
              <a:gd name="connsiteY6" fmla="*/ 1992775 h 4301924"/>
              <a:gd name="connsiteX7" fmla="*/ 3830094 w 8193750"/>
              <a:gd name="connsiteY7" fmla="*/ 1807580 h 4301924"/>
              <a:gd name="connsiteX8" fmla="*/ 3945841 w 8193750"/>
              <a:gd name="connsiteY8" fmla="*/ 1691833 h 4301924"/>
              <a:gd name="connsiteX9" fmla="*/ 4154186 w 8193750"/>
              <a:gd name="connsiteY9" fmla="*/ 1552937 h 4301924"/>
              <a:gd name="connsiteX10" fmla="*/ 4408829 w 8193750"/>
              <a:gd name="connsiteY10" fmla="*/ 1367742 h 4301924"/>
              <a:gd name="connsiteX11" fmla="*/ 4605598 w 8193750"/>
              <a:gd name="connsiteY11" fmla="*/ 1414041 h 4301924"/>
              <a:gd name="connsiteX12" fmla="*/ 4779218 w 8193750"/>
              <a:gd name="connsiteY12" fmla="*/ 1552937 h 4301924"/>
              <a:gd name="connsiteX13" fmla="*/ 4894965 w 8193750"/>
              <a:gd name="connsiteY13" fmla="*/ 1622385 h 4301924"/>
              <a:gd name="connsiteX14" fmla="*/ 5068586 w 8193750"/>
              <a:gd name="connsiteY14" fmla="*/ 1599236 h 4301924"/>
              <a:gd name="connsiteX15" fmla="*/ 5265355 w 8193750"/>
              <a:gd name="connsiteY15" fmla="*/ 1506638 h 4301924"/>
              <a:gd name="connsiteX16" fmla="*/ 5496849 w 8193750"/>
              <a:gd name="connsiteY16" fmla="*/ 1587661 h 4301924"/>
              <a:gd name="connsiteX17" fmla="*/ 5624170 w 8193750"/>
              <a:gd name="connsiteY17" fmla="*/ 1414041 h 4301924"/>
              <a:gd name="connsiteX18" fmla="*/ 5693618 w 8193750"/>
              <a:gd name="connsiteY18" fmla="*/ 1275145 h 4301924"/>
              <a:gd name="connsiteX19" fmla="*/ 5878813 w 8193750"/>
              <a:gd name="connsiteY19" fmla="*/ 1136248 h 4301924"/>
              <a:gd name="connsiteX20" fmla="*/ 6017710 w 8193750"/>
              <a:gd name="connsiteY20" fmla="*/ 1101524 h 4301924"/>
              <a:gd name="connsiteX21" fmla="*/ 6133456 w 8193750"/>
              <a:gd name="connsiteY21" fmla="*/ 962628 h 4301924"/>
              <a:gd name="connsiteX22" fmla="*/ 6307077 w 8193750"/>
              <a:gd name="connsiteY22" fmla="*/ 951053 h 4301924"/>
              <a:gd name="connsiteX23" fmla="*/ 6492272 w 8193750"/>
              <a:gd name="connsiteY23" fmla="*/ 731134 h 4301924"/>
              <a:gd name="connsiteX24" fmla="*/ 6353375 w 8193750"/>
              <a:gd name="connsiteY24" fmla="*/ 661686 h 4301924"/>
              <a:gd name="connsiteX25" fmla="*/ 6677467 w 8193750"/>
              <a:gd name="connsiteY25" fmla="*/ 244998 h 4301924"/>
              <a:gd name="connsiteX26" fmla="*/ 6827937 w 8193750"/>
              <a:gd name="connsiteY26" fmla="*/ 152400 h 4301924"/>
              <a:gd name="connsiteX27" fmla="*/ 6862662 w 8193750"/>
              <a:gd name="connsiteY27" fmla="*/ 48228 h 4301924"/>
              <a:gd name="connsiteX28" fmla="*/ 6955259 w 8193750"/>
              <a:gd name="connsiteY28" fmla="*/ 1929 h 4301924"/>
              <a:gd name="connsiteX29" fmla="*/ 7082581 w 8193750"/>
              <a:gd name="connsiteY29" fmla="*/ 48228 h 4301924"/>
              <a:gd name="connsiteX30" fmla="*/ 7233051 w 8193750"/>
              <a:gd name="connsiteY30" fmla="*/ 233423 h 4301924"/>
              <a:gd name="connsiteX31" fmla="*/ 7071006 w 8193750"/>
              <a:gd name="connsiteY31" fmla="*/ 314446 h 4301924"/>
              <a:gd name="connsiteX32" fmla="*/ 7152029 w 8193750"/>
              <a:gd name="connsiteY32" fmla="*/ 534365 h 4301924"/>
              <a:gd name="connsiteX33" fmla="*/ 7406672 w 8193750"/>
              <a:gd name="connsiteY33" fmla="*/ 511215 h 4301924"/>
              <a:gd name="connsiteX34" fmla="*/ 7464545 w 8193750"/>
              <a:gd name="connsiteY34" fmla="*/ 800583 h 4301924"/>
              <a:gd name="connsiteX35" fmla="*/ 7580292 w 8193750"/>
              <a:gd name="connsiteY35" fmla="*/ 985777 h 4301924"/>
              <a:gd name="connsiteX36" fmla="*/ 7499269 w 8193750"/>
              <a:gd name="connsiteY36" fmla="*/ 1251995 h 4301924"/>
              <a:gd name="connsiteX37" fmla="*/ 7615016 w 8193750"/>
              <a:gd name="connsiteY37" fmla="*/ 1460340 h 4301924"/>
              <a:gd name="connsiteX38" fmla="*/ 7996981 w 8193750"/>
              <a:gd name="connsiteY38" fmla="*/ 1726557 h 4301924"/>
              <a:gd name="connsiteX39" fmla="*/ 8124302 w 8193750"/>
              <a:gd name="connsiteY39" fmla="*/ 2131671 h 4301924"/>
              <a:gd name="connsiteX40" fmla="*/ 8124302 w 8193750"/>
              <a:gd name="connsiteY40" fmla="*/ 2282142 h 4301924"/>
              <a:gd name="connsiteX41" fmla="*/ 7707613 w 8193750"/>
              <a:gd name="connsiteY41" fmla="*/ 2131671 h 4301924"/>
              <a:gd name="connsiteX42" fmla="*/ 7487694 w 8193750"/>
              <a:gd name="connsiteY42" fmla="*/ 1680258 h 4301924"/>
              <a:gd name="connsiteX43" fmla="*/ 7325649 w 8193750"/>
              <a:gd name="connsiteY43" fmla="*/ 1344593 h 4301924"/>
              <a:gd name="connsiteX44" fmla="*/ 7221477 w 8193750"/>
              <a:gd name="connsiteY44" fmla="*/ 1367742 h 4301924"/>
              <a:gd name="connsiteX45" fmla="*/ 7290925 w 8193750"/>
              <a:gd name="connsiteY45" fmla="*/ 1529788 h 4301924"/>
              <a:gd name="connsiteX46" fmla="*/ 7163603 w 8193750"/>
              <a:gd name="connsiteY46" fmla="*/ 1518213 h 4301924"/>
              <a:gd name="connsiteX47" fmla="*/ 7256201 w 8193750"/>
              <a:gd name="connsiteY47" fmla="*/ 1784431 h 4301924"/>
              <a:gd name="connsiteX48" fmla="*/ 7209902 w 8193750"/>
              <a:gd name="connsiteY48" fmla="*/ 1958051 h 4301924"/>
              <a:gd name="connsiteX49" fmla="*/ 6908960 w 8193750"/>
              <a:gd name="connsiteY49" fmla="*/ 2201119 h 4301924"/>
              <a:gd name="connsiteX50" fmla="*/ 6827937 w 8193750"/>
              <a:gd name="connsiteY50" fmla="*/ 2640957 h 4301924"/>
              <a:gd name="connsiteX51" fmla="*/ 6827937 w 8193750"/>
              <a:gd name="connsiteY51" fmla="*/ 2895600 h 4301924"/>
              <a:gd name="connsiteX52" fmla="*/ 7001558 w 8193750"/>
              <a:gd name="connsiteY52" fmla="*/ 2814577 h 4301924"/>
              <a:gd name="connsiteX53" fmla="*/ 7209902 w 8193750"/>
              <a:gd name="connsiteY53" fmla="*/ 2756704 h 4301924"/>
              <a:gd name="connsiteX54" fmla="*/ 7649740 w 8193750"/>
              <a:gd name="connsiteY54" fmla="*/ 2988198 h 4301924"/>
              <a:gd name="connsiteX55" fmla="*/ 7730763 w 8193750"/>
              <a:gd name="connsiteY55" fmla="*/ 3103945 h 4301924"/>
              <a:gd name="connsiteX56" fmla="*/ 7730763 w 8193750"/>
              <a:gd name="connsiteY56" fmla="*/ 3300714 h 4301924"/>
              <a:gd name="connsiteX57" fmla="*/ 7348798 w 8193750"/>
              <a:gd name="connsiteY57" fmla="*/ 2999772 h 4301924"/>
              <a:gd name="connsiteX58" fmla="*/ 7522418 w 8193750"/>
              <a:gd name="connsiteY58" fmla="*/ 3381737 h 4301924"/>
              <a:gd name="connsiteX59" fmla="*/ 7649740 w 8193750"/>
              <a:gd name="connsiteY59" fmla="*/ 3786851 h 4301924"/>
              <a:gd name="connsiteX60" fmla="*/ 7406672 w 8193750"/>
              <a:gd name="connsiteY60" fmla="*/ 4157241 h 4301924"/>
              <a:gd name="connsiteX61" fmla="*/ 7221477 w 8193750"/>
              <a:gd name="connsiteY61" fmla="*/ 3972046 h 4301924"/>
              <a:gd name="connsiteX62" fmla="*/ 7233051 w 8193750"/>
              <a:gd name="connsiteY62" fmla="*/ 3671104 h 4301924"/>
              <a:gd name="connsiteX63" fmla="*/ 7198327 w 8193750"/>
              <a:gd name="connsiteY63" fmla="*/ 3532208 h 4301924"/>
              <a:gd name="connsiteX64" fmla="*/ 6989983 w 8193750"/>
              <a:gd name="connsiteY64" fmla="*/ 3717403 h 4301924"/>
              <a:gd name="connsiteX65" fmla="*/ 6723765 w 8193750"/>
              <a:gd name="connsiteY65" fmla="*/ 3694253 h 4301924"/>
              <a:gd name="connsiteX66" fmla="*/ 6550145 w 8193750"/>
              <a:gd name="connsiteY66" fmla="*/ 3520633 h 4301924"/>
              <a:gd name="connsiteX67" fmla="*/ 6307077 w 8193750"/>
              <a:gd name="connsiteY67" fmla="*/ 3462760 h 4301924"/>
              <a:gd name="connsiteX68" fmla="*/ 6145031 w 8193750"/>
              <a:gd name="connsiteY68" fmla="*/ 3578507 h 4301924"/>
              <a:gd name="connsiteX69" fmla="*/ 6145031 w 8193750"/>
              <a:gd name="connsiteY69" fmla="*/ 3786851 h 4301924"/>
              <a:gd name="connsiteX70" fmla="*/ 6017710 w 8193750"/>
              <a:gd name="connsiteY70" fmla="*/ 3925747 h 4301924"/>
              <a:gd name="connsiteX71" fmla="*/ 5797791 w 8193750"/>
              <a:gd name="connsiteY71" fmla="*/ 3995195 h 4301924"/>
              <a:gd name="connsiteX72" fmla="*/ 5566297 w 8193750"/>
              <a:gd name="connsiteY72" fmla="*/ 4145666 h 4301924"/>
              <a:gd name="connsiteX73" fmla="*/ 5288505 w 8193750"/>
              <a:gd name="connsiteY73" fmla="*/ 4145666 h 4301924"/>
              <a:gd name="connsiteX74" fmla="*/ 5045436 w 8193750"/>
              <a:gd name="connsiteY74" fmla="*/ 4157241 h 4301924"/>
              <a:gd name="connsiteX75" fmla="*/ 4883391 w 8193750"/>
              <a:gd name="connsiteY75" fmla="*/ 4064643 h 4301924"/>
              <a:gd name="connsiteX76" fmla="*/ 4756069 w 8193750"/>
              <a:gd name="connsiteY76" fmla="*/ 4053069 h 4301924"/>
              <a:gd name="connsiteX77" fmla="*/ 4640322 w 8193750"/>
              <a:gd name="connsiteY77" fmla="*/ 4238264 h 4301924"/>
              <a:gd name="connsiteX78" fmla="*/ 4281507 w 8193750"/>
              <a:gd name="connsiteY78" fmla="*/ 4203540 h 4301924"/>
              <a:gd name="connsiteX79" fmla="*/ 3968991 w 8193750"/>
              <a:gd name="connsiteY79" fmla="*/ 4296137 h 4301924"/>
              <a:gd name="connsiteX80" fmla="*/ 3830094 w 8193750"/>
              <a:gd name="connsiteY80" fmla="*/ 4238264 h 4301924"/>
              <a:gd name="connsiteX81" fmla="*/ 3598601 w 8193750"/>
              <a:gd name="connsiteY81" fmla="*/ 4099367 h 4301924"/>
              <a:gd name="connsiteX82" fmla="*/ 3332383 w 8193750"/>
              <a:gd name="connsiteY82" fmla="*/ 4053069 h 4301924"/>
              <a:gd name="connsiteX83" fmla="*/ 3228211 w 8193750"/>
              <a:gd name="connsiteY83" fmla="*/ 3775276 h 4301924"/>
              <a:gd name="connsiteX84" fmla="*/ 3216636 w 8193750"/>
              <a:gd name="connsiteY84" fmla="*/ 3728977 h 4301924"/>
              <a:gd name="connsiteX85" fmla="*/ 2823097 w 8193750"/>
              <a:gd name="connsiteY85" fmla="*/ 3717403 h 4301924"/>
              <a:gd name="connsiteX86" fmla="*/ 2742074 w 8193750"/>
              <a:gd name="connsiteY86" fmla="*/ 3520633 h 4301924"/>
              <a:gd name="connsiteX87" fmla="*/ 2758472 w 8193750"/>
              <a:gd name="connsiteY87" fmla="*/ 3126129 h 4301924"/>
              <a:gd name="connsiteX88" fmla="*/ 2793196 w 8193750"/>
              <a:gd name="connsiteY88" fmla="*/ 2759598 h 4301924"/>
              <a:gd name="connsiteX89" fmla="*/ 415563 w 8193750"/>
              <a:gd name="connsiteY89" fmla="*/ 3844724 h 4301924"/>
              <a:gd name="connsiteX90" fmla="*/ 299816 w 8193750"/>
              <a:gd name="connsiteY90" fmla="*/ 3509058 h 4301924"/>
              <a:gd name="connsiteX91" fmla="*/ 311391 w 8193750"/>
              <a:gd name="connsiteY91" fmla="*/ 3300714 h 4301924"/>
              <a:gd name="connsiteX92" fmla="*/ 554459 w 8193750"/>
              <a:gd name="connsiteY92" fmla="*/ 3312289 h 4301924"/>
              <a:gd name="connsiteX93" fmla="*/ 658631 w 8193750"/>
              <a:gd name="connsiteY93" fmla="*/ 3103945 h 4301924"/>
              <a:gd name="connsiteX94" fmla="*/ 542884 w 8193750"/>
              <a:gd name="connsiteY94" fmla="*/ 2803003 h 4301924"/>
              <a:gd name="connsiteX95" fmla="*/ 577608 w 8193750"/>
              <a:gd name="connsiteY95" fmla="*/ 2664107 h 4301924"/>
              <a:gd name="connsiteX96" fmla="*/ 438712 w 8193750"/>
              <a:gd name="connsiteY96" fmla="*/ 2513636 h 4301924"/>
              <a:gd name="connsiteX97" fmla="*/ 531310 w 8193750"/>
              <a:gd name="connsiteY97" fmla="*/ 2467337 h 4301924"/>
              <a:gd name="connsiteX98" fmla="*/ 658631 w 8193750"/>
              <a:gd name="connsiteY98" fmla="*/ 2455762 h 4301924"/>
              <a:gd name="connsiteX99" fmla="*/ 716505 w 8193750"/>
              <a:gd name="connsiteY99" fmla="*/ 2235843 h 4301924"/>
              <a:gd name="connsiteX100" fmla="*/ 751229 w 8193750"/>
              <a:gd name="connsiteY100" fmla="*/ 2050648 h 4301924"/>
              <a:gd name="connsiteX101" fmla="*/ 901700 w 8193750"/>
              <a:gd name="connsiteY101" fmla="*/ 1969626 h 4301924"/>
              <a:gd name="connsiteX102" fmla="*/ 1873973 w 8193750"/>
              <a:gd name="connsiteY102" fmla="*/ 1379317 h 4301924"/>
              <a:gd name="connsiteX0" fmla="*/ 3237857 w 8307568"/>
              <a:gd name="connsiteY0" fmla="*/ 2143246 h 4301924"/>
              <a:gd name="connsiteX1" fmla="*/ 3318880 w 8307568"/>
              <a:gd name="connsiteY1" fmla="*/ 1934902 h 4301924"/>
              <a:gd name="connsiteX2" fmla="*/ 3561948 w 8307568"/>
              <a:gd name="connsiteY2" fmla="*/ 1749707 h 4301924"/>
              <a:gd name="connsiteX3" fmla="*/ 3654545 w 8307568"/>
              <a:gd name="connsiteY3" fmla="*/ 1923327 h 4301924"/>
              <a:gd name="connsiteX4" fmla="*/ 3654545 w 8307568"/>
              <a:gd name="connsiteY4" fmla="*/ 2027499 h 4301924"/>
              <a:gd name="connsiteX5" fmla="*/ 3793442 w 8307568"/>
              <a:gd name="connsiteY5" fmla="*/ 1865453 h 4301924"/>
              <a:gd name="connsiteX6" fmla="*/ 3978636 w 8307568"/>
              <a:gd name="connsiteY6" fmla="*/ 1992775 h 4301924"/>
              <a:gd name="connsiteX7" fmla="*/ 3943912 w 8307568"/>
              <a:gd name="connsiteY7" fmla="*/ 1807580 h 4301924"/>
              <a:gd name="connsiteX8" fmla="*/ 4059659 w 8307568"/>
              <a:gd name="connsiteY8" fmla="*/ 1691833 h 4301924"/>
              <a:gd name="connsiteX9" fmla="*/ 4268004 w 8307568"/>
              <a:gd name="connsiteY9" fmla="*/ 1552937 h 4301924"/>
              <a:gd name="connsiteX10" fmla="*/ 4522647 w 8307568"/>
              <a:gd name="connsiteY10" fmla="*/ 1367742 h 4301924"/>
              <a:gd name="connsiteX11" fmla="*/ 4719416 w 8307568"/>
              <a:gd name="connsiteY11" fmla="*/ 1414041 h 4301924"/>
              <a:gd name="connsiteX12" fmla="*/ 4893036 w 8307568"/>
              <a:gd name="connsiteY12" fmla="*/ 1552937 h 4301924"/>
              <a:gd name="connsiteX13" fmla="*/ 5008783 w 8307568"/>
              <a:gd name="connsiteY13" fmla="*/ 1622385 h 4301924"/>
              <a:gd name="connsiteX14" fmla="*/ 5182404 w 8307568"/>
              <a:gd name="connsiteY14" fmla="*/ 1599236 h 4301924"/>
              <a:gd name="connsiteX15" fmla="*/ 5379173 w 8307568"/>
              <a:gd name="connsiteY15" fmla="*/ 1506638 h 4301924"/>
              <a:gd name="connsiteX16" fmla="*/ 5610667 w 8307568"/>
              <a:gd name="connsiteY16" fmla="*/ 1587661 h 4301924"/>
              <a:gd name="connsiteX17" fmla="*/ 5737988 w 8307568"/>
              <a:gd name="connsiteY17" fmla="*/ 1414041 h 4301924"/>
              <a:gd name="connsiteX18" fmla="*/ 5807436 w 8307568"/>
              <a:gd name="connsiteY18" fmla="*/ 1275145 h 4301924"/>
              <a:gd name="connsiteX19" fmla="*/ 5992631 w 8307568"/>
              <a:gd name="connsiteY19" fmla="*/ 1136248 h 4301924"/>
              <a:gd name="connsiteX20" fmla="*/ 6131528 w 8307568"/>
              <a:gd name="connsiteY20" fmla="*/ 1101524 h 4301924"/>
              <a:gd name="connsiteX21" fmla="*/ 6247274 w 8307568"/>
              <a:gd name="connsiteY21" fmla="*/ 962628 h 4301924"/>
              <a:gd name="connsiteX22" fmla="*/ 6420895 w 8307568"/>
              <a:gd name="connsiteY22" fmla="*/ 951053 h 4301924"/>
              <a:gd name="connsiteX23" fmla="*/ 6606090 w 8307568"/>
              <a:gd name="connsiteY23" fmla="*/ 731134 h 4301924"/>
              <a:gd name="connsiteX24" fmla="*/ 6467193 w 8307568"/>
              <a:gd name="connsiteY24" fmla="*/ 661686 h 4301924"/>
              <a:gd name="connsiteX25" fmla="*/ 6791285 w 8307568"/>
              <a:gd name="connsiteY25" fmla="*/ 244998 h 4301924"/>
              <a:gd name="connsiteX26" fmla="*/ 6941755 w 8307568"/>
              <a:gd name="connsiteY26" fmla="*/ 152400 h 4301924"/>
              <a:gd name="connsiteX27" fmla="*/ 6976480 w 8307568"/>
              <a:gd name="connsiteY27" fmla="*/ 48228 h 4301924"/>
              <a:gd name="connsiteX28" fmla="*/ 7069077 w 8307568"/>
              <a:gd name="connsiteY28" fmla="*/ 1929 h 4301924"/>
              <a:gd name="connsiteX29" fmla="*/ 7196399 w 8307568"/>
              <a:gd name="connsiteY29" fmla="*/ 48228 h 4301924"/>
              <a:gd name="connsiteX30" fmla="*/ 7346869 w 8307568"/>
              <a:gd name="connsiteY30" fmla="*/ 233423 h 4301924"/>
              <a:gd name="connsiteX31" fmla="*/ 7184824 w 8307568"/>
              <a:gd name="connsiteY31" fmla="*/ 314446 h 4301924"/>
              <a:gd name="connsiteX32" fmla="*/ 7265847 w 8307568"/>
              <a:gd name="connsiteY32" fmla="*/ 534365 h 4301924"/>
              <a:gd name="connsiteX33" fmla="*/ 7520490 w 8307568"/>
              <a:gd name="connsiteY33" fmla="*/ 511215 h 4301924"/>
              <a:gd name="connsiteX34" fmla="*/ 7578363 w 8307568"/>
              <a:gd name="connsiteY34" fmla="*/ 800583 h 4301924"/>
              <a:gd name="connsiteX35" fmla="*/ 7694110 w 8307568"/>
              <a:gd name="connsiteY35" fmla="*/ 985777 h 4301924"/>
              <a:gd name="connsiteX36" fmla="*/ 7613087 w 8307568"/>
              <a:gd name="connsiteY36" fmla="*/ 1251995 h 4301924"/>
              <a:gd name="connsiteX37" fmla="*/ 7728834 w 8307568"/>
              <a:gd name="connsiteY37" fmla="*/ 1460340 h 4301924"/>
              <a:gd name="connsiteX38" fmla="*/ 8110799 w 8307568"/>
              <a:gd name="connsiteY38" fmla="*/ 1726557 h 4301924"/>
              <a:gd name="connsiteX39" fmla="*/ 8238120 w 8307568"/>
              <a:gd name="connsiteY39" fmla="*/ 2131671 h 4301924"/>
              <a:gd name="connsiteX40" fmla="*/ 8238120 w 8307568"/>
              <a:gd name="connsiteY40" fmla="*/ 2282142 h 4301924"/>
              <a:gd name="connsiteX41" fmla="*/ 7821431 w 8307568"/>
              <a:gd name="connsiteY41" fmla="*/ 2131671 h 4301924"/>
              <a:gd name="connsiteX42" fmla="*/ 7601512 w 8307568"/>
              <a:gd name="connsiteY42" fmla="*/ 1680258 h 4301924"/>
              <a:gd name="connsiteX43" fmla="*/ 7439467 w 8307568"/>
              <a:gd name="connsiteY43" fmla="*/ 1344593 h 4301924"/>
              <a:gd name="connsiteX44" fmla="*/ 7335295 w 8307568"/>
              <a:gd name="connsiteY44" fmla="*/ 1367742 h 4301924"/>
              <a:gd name="connsiteX45" fmla="*/ 7404743 w 8307568"/>
              <a:gd name="connsiteY45" fmla="*/ 1529788 h 4301924"/>
              <a:gd name="connsiteX46" fmla="*/ 7277421 w 8307568"/>
              <a:gd name="connsiteY46" fmla="*/ 1518213 h 4301924"/>
              <a:gd name="connsiteX47" fmla="*/ 7370019 w 8307568"/>
              <a:gd name="connsiteY47" fmla="*/ 1784431 h 4301924"/>
              <a:gd name="connsiteX48" fmla="*/ 7323720 w 8307568"/>
              <a:gd name="connsiteY48" fmla="*/ 1958051 h 4301924"/>
              <a:gd name="connsiteX49" fmla="*/ 7022778 w 8307568"/>
              <a:gd name="connsiteY49" fmla="*/ 2201119 h 4301924"/>
              <a:gd name="connsiteX50" fmla="*/ 6941755 w 8307568"/>
              <a:gd name="connsiteY50" fmla="*/ 2640957 h 4301924"/>
              <a:gd name="connsiteX51" fmla="*/ 6941755 w 8307568"/>
              <a:gd name="connsiteY51" fmla="*/ 2895600 h 4301924"/>
              <a:gd name="connsiteX52" fmla="*/ 7115376 w 8307568"/>
              <a:gd name="connsiteY52" fmla="*/ 2814577 h 4301924"/>
              <a:gd name="connsiteX53" fmla="*/ 7323720 w 8307568"/>
              <a:gd name="connsiteY53" fmla="*/ 2756704 h 4301924"/>
              <a:gd name="connsiteX54" fmla="*/ 7763558 w 8307568"/>
              <a:gd name="connsiteY54" fmla="*/ 2988198 h 4301924"/>
              <a:gd name="connsiteX55" fmla="*/ 7844581 w 8307568"/>
              <a:gd name="connsiteY55" fmla="*/ 3103945 h 4301924"/>
              <a:gd name="connsiteX56" fmla="*/ 7844581 w 8307568"/>
              <a:gd name="connsiteY56" fmla="*/ 3300714 h 4301924"/>
              <a:gd name="connsiteX57" fmla="*/ 7462616 w 8307568"/>
              <a:gd name="connsiteY57" fmla="*/ 2999772 h 4301924"/>
              <a:gd name="connsiteX58" fmla="*/ 7636236 w 8307568"/>
              <a:gd name="connsiteY58" fmla="*/ 3381737 h 4301924"/>
              <a:gd name="connsiteX59" fmla="*/ 7763558 w 8307568"/>
              <a:gd name="connsiteY59" fmla="*/ 3786851 h 4301924"/>
              <a:gd name="connsiteX60" fmla="*/ 7520490 w 8307568"/>
              <a:gd name="connsiteY60" fmla="*/ 4157241 h 4301924"/>
              <a:gd name="connsiteX61" fmla="*/ 7335295 w 8307568"/>
              <a:gd name="connsiteY61" fmla="*/ 3972046 h 4301924"/>
              <a:gd name="connsiteX62" fmla="*/ 7346869 w 8307568"/>
              <a:gd name="connsiteY62" fmla="*/ 3671104 h 4301924"/>
              <a:gd name="connsiteX63" fmla="*/ 7312145 w 8307568"/>
              <a:gd name="connsiteY63" fmla="*/ 3532208 h 4301924"/>
              <a:gd name="connsiteX64" fmla="*/ 7103801 w 8307568"/>
              <a:gd name="connsiteY64" fmla="*/ 3717403 h 4301924"/>
              <a:gd name="connsiteX65" fmla="*/ 6837583 w 8307568"/>
              <a:gd name="connsiteY65" fmla="*/ 3694253 h 4301924"/>
              <a:gd name="connsiteX66" fmla="*/ 6663963 w 8307568"/>
              <a:gd name="connsiteY66" fmla="*/ 3520633 h 4301924"/>
              <a:gd name="connsiteX67" fmla="*/ 6420895 w 8307568"/>
              <a:gd name="connsiteY67" fmla="*/ 3462760 h 4301924"/>
              <a:gd name="connsiteX68" fmla="*/ 6258849 w 8307568"/>
              <a:gd name="connsiteY68" fmla="*/ 3578507 h 4301924"/>
              <a:gd name="connsiteX69" fmla="*/ 6258849 w 8307568"/>
              <a:gd name="connsiteY69" fmla="*/ 3786851 h 4301924"/>
              <a:gd name="connsiteX70" fmla="*/ 6131528 w 8307568"/>
              <a:gd name="connsiteY70" fmla="*/ 3925747 h 4301924"/>
              <a:gd name="connsiteX71" fmla="*/ 5911609 w 8307568"/>
              <a:gd name="connsiteY71" fmla="*/ 3995195 h 4301924"/>
              <a:gd name="connsiteX72" fmla="*/ 5680115 w 8307568"/>
              <a:gd name="connsiteY72" fmla="*/ 4145666 h 4301924"/>
              <a:gd name="connsiteX73" fmla="*/ 5402323 w 8307568"/>
              <a:gd name="connsiteY73" fmla="*/ 4145666 h 4301924"/>
              <a:gd name="connsiteX74" fmla="*/ 5159254 w 8307568"/>
              <a:gd name="connsiteY74" fmla="*/ 4157241 h 4301924"/>
              <a:gd name="connsiteX75" fmla="*/ 4997209 w 8307568"/>
              <a:gd name="connsiteY75" fmla="*/ 4064643 h 4301924"/>
              <a:gd name="connsiteX76" fmla="*/ 4869887 w 8307568"/>
              <a:gd name="connsiteY76" fmla="*/ 4053069 h 4301924"/>
              <a:gd name="connsiteX77" fmla="*/ 4754140 w 8307568"/>
              <a:gd name="connsiteY77" fmla="*/ 4238264 h 4301924"/>
              <a:gd name="connsiteX78" fmla="*/ 4395325 w 8307568"/>
              <a:gd name="connsiteY78" fmla="*/ 4203540 h 4301924"/>
              <a:gd name="connsiteX79" fmla="*/ 4082809 w 8307568"/>
              <a:gd name="connsiteY79" fmla="*/ 4296137 h 4301924"/>
              <a:gd name="connsiteX80" fmla="*/ 3943912 w 8307568"/>
              <a:gd name="connsiteY80" fmla="*/ 4238264 h 4301924"/>
              <a:gd name="connsiteX81" fmla="*/ 3712419 w 8307568"/>
              <a:gd name="connsiteY81" fmla="*/ 4099367 h 4301924"/>
              <a:gd name="connsiteX82" fmla="*/ 3446201 w 8307568"/>
              <a:gd name="connsiteY82" fmla="*/ 4053069 h 4301924"/>
              <a:gd name="connsiteX83" fmla="*/ 3342029 w 8307568"/>
              <a:gd name="connsiteY83" fmla="*/ 3775276 h 4301924"/>
              <a:gd name="connsiteX84" fmla="*/ 3330454 w 8307568"/>
              <a:gd name="connsiteY84" fmla="*/ 3728977 h 4301924"/>
              <a:gd name="connsiteX85" fmla="*/ 2936915 w 8307568"/>
              <a:gd name="connsiteY85" fmla="*/ 3717403 h 4301924"/>
              <a:gd name="connsiteX86" fmla="*/ 2855892 w 8307568"/>
              <a:gd name="connsiteY86" fmla="*/ 3520633 h 4301924"/>
              <a:gd name="connsiteX87" fmla="*/ 2872290 w 8307568"/>
              <a:gd name="connsiteY87" fmla="*/ 3126129 h 4301924"/>
              <a:gd name="connsiteX88" fmla="*/ 2907014 w 8307568"/>
              <a:gd name="connsiteY88" fmla="*/ 2759598 h 4301924"/>
              <a:gd name="connsiteX89" fmla="*/ 413634 w 8307568"/>
              <a:gd name="connsiteY89" fmla="*/ 3509058 h 4301924"/>
              <a:gd name="connsiteX90" fmla="*/ 425209 w 8307568"/>
              <a:gd name="connsiteY90" fmla="*/ 3300714 h 4301924"/>
              <a:gd name="connsiteX91" fmla="*/ 668277 w 8307568"/>
              <a:gd name="connsiteY91" fmla="*/ 3312289 h 4301924"/>
              <a:gd name="connsiteX92" fmla="*/ 772449 w 8307568"/>
              <a:gd name="connsiteY92" fmla="*/ 3103945 h 4301924"/>
              <a:gd name="connsiteX93" fmla="*/ 656702 w 8307568"/>
              <a:gd name="connsiteY93" fmla="*/ 2803003 h 4301924"/>
              <a:gd name="connsiteX94" fmla="*/ 691426 w 8307568"/>
              <a:gd name="connsiteY94" fmla="*/ 2664107 h 4301924"/>
              <a:gd name="connsiteX95" fmla="*/ 552530 w 8307568"/>
              <a:gd name="connsiteY95" fmla="*/ 2513636 h 4301924"/>
              <a:gd name="connsiteX96" fmla="*/ 645128 w 8307568"/>
              <a:gd name="connsiteY96" fmla="*/ 2467337 h 4301924"/>
              <a:gd name="connsiteX97" fmla="*/ 772449 w 8307568"/>
              <a:gd name="connsiteY97" fmla="*/ 2455762 h 4301924"/>
              <a:gd name="connsiteX98" fmla="*/ 830323 w 8307568"/>
              <a:gd name="connsiteY98" fmla="*/ 2235843 h 4301924"/>
              <a:gd name="connsiteX99" fmla="*/ 865047 w 8307568"/>
              <a:gd name="connsiteY99" fmla="*/ 2050648 h 4301924"/>
              <a:gd name="connsiteX100" fmla="*/ 1015518 w 8307568"/>
              <a:gd name="connsiteY100" fmla="*/ 1969626 h 4301924"/>
              <a:gd name="connsiteX101" fmla="*/ 1987791 w 8307568"/>
              <a:gd name="connsiteY101" fmla="*/ 1379317 h 4301924"/>
              <a:gd name="connsiteX0" fmla="*/ 3185771 w 8255482"/>
              <a:gd name="connsiteY0" fmla="*/ 2143246 h 4301924"/>
              <a:gd name="connsiteX1" fmla="*/ 3266794 w 8255482"/>
              <a:gd name="connsiteY1" fmla="*/ 1934902 h 4301924"/>
              <a:gd name="connsiteX2" fmla="*/ 3509862 w 8255482"/>
              <a:gd name="connsiteY2" fmla="*/ 1749707 h 4301924"/>
              <a:gd name="connsiteX3" fmla="*/ 3602459 w 8255482"/>
              <a:gd name="connsiteY3" fmla="*/ 1923327 h 4301924"/>
              <a:gd name="connsiteX4" fmla="*/ 3602459 w 8255482"/>
              <a:gd name="connsiteY4" fmla="*/ 2027499 h 4301924"/>
              <a:gd name="connsiteX5" fmla="*/ 3741356 w 8255482"/>
              <a:gd name="connsiteY5" fmla="*/ 1865453 h 4301924"/>
              <a:gd name="connsiteX6" fmla="*/ 3926550 w 8255482"/>
              <a:gd name="connsiteY6" fmla="*/ 1992775 h 4301924"/>
              <a:gd name="connsiteX7" fmla="*/ 3891826 w 8255482"/>
              <a:gd name="connsiteY7" fmla="*/ 1807580 h 4301924"/>
              <a:gd name="connsiteX8" fmla="*/ 4007573 w 8255482"/>
              <a:gd name="connsiteY8" fmla="*/ 1691833 h 4301924"/>
              <a:gd name="connsiteX9" fmla="*/ 4215918 w 8255482"/>
              <a:gd name="connsiteY9" fmla="*/ 1552937 h 4301924"/>
              <a:gd name="connsiteX10" fmla="*/ 4470561 w 8255482"/>
              <a:gd name="connsiteY10" fmla="*/ 1367742 h 4301924"/>
              <a:gd name="connsiteX11" fmla="*/ 4667330 w 8255482"/>
              <a:gd name="connsiteY11" fmla="*/ 1414041 h 4301924"/>
              <a:gd name="connsiteX12" fmla="*/ 4840950 w 8255482"/>
              <a:gd name="connsiteY12" fmla="*/ 1552937 h 4301924"/>
              <a:gd name="connsiteX13" fmla="*/ 4956697 w 8255482"/>
              <a:gd name="connsiteY13" fmla="*/ 1622385 h 4301924"/>
              <a:gd name="connsiteX14" fmla="*/ 5130318 w 8255482"/>
              <a:gd name="connsiteY14" fmla="*/ 1599236 h 4301924"/>
              <a:gd name="connsiteX15" fmla="*/ 5327087 w 8255482"/>
              <a:gd name="connsiteY15" fmla="*/ 1506638 h 4301924"/>
              <a:gd name="connsiteX16" fmla="*/ 5558581 w 8255482"/>
              <a:gd name="connsiteY16" fmla="*/ 1587661 h 4301924"/>
              <a:gd name="connsiteX17" fmla="*/ 5685902 w 8255482"/>
              <a:gd name="connsiteY17" fmla="*/ 1414041 h 4301924"/>
              <a:gd name="connsiteX18" fmla="*/ 5755350 w 8255482"/>
              <a:gd name="connsiteY18" fmla="*/ 1275145 h 4301924"/>
              <a:gd name="connsiteX19" fmla="*/ 5940545 w 8255482"/>
              <a:gd name="connsiteY19" fmla="*/ 1136248 h 4301924"/>
              <a:gd name="connsiteX20" fmla="*/ 6079442 w 8255482"/>
              <a:gd name="connsiteY20" fmla="*/ 1101524 h 4301924"/>
              <a:gd name="connsiteX21" fmla="*/ 6195188 w 8255482"/>
              <a:gd name="connsiteY21" fmla="*/ 962628 h 4301924"/>
              <a:gd name="connsiteX22" fmla="*/ 6368809 w 8255482"/>
              <a:gd name="connsiteY22" fmla="*/ 951053 h 4301924"/>
              <a:gd name="connsiteX23" fmla="*/ 6554004 w 8255482"/>
              <a:gd name="connsiteY23" fmla="*/ 731134 h 4301924"/>
              <a:gd name="connsiteX24" fmla="*/ 6415107 w 8255482"/>
              <a:gd name="connsiteY24" fmla="*/ 661686 h 4301924"/>
              <a:gd name="connsiteX25" fmla="*/ 6739199 w 8255482"/>
              <a:gd name="connsiteY25" fmla="*/ 244998 h 4301924"/>
              <a:gd name="connsiteX26" fmla="*/ 6889669 w 8255482"/>
              <a:gd name="connsiteY26" fmla="*/ 152400 h 4301924"/>
              <a:gd name="connsiteX27" fmla="*/ 6924394 w 8255482"/>
              <a:gd name="connsiteY27" fmla="*/ 48228 h 4301924"/>
              <a:gd name="connsiteX28" fmla="*/ 7016991 w 8255482"/>
              <a:gd name="connsiteY28" fmla="*/ 1929 h 4301924"/>
              <a:gd name="connsiteX29" fmla="*/ 7144313 w 8255482"/>
              <a:gd name="connsiteY29" fmla="*/ 48228 h 4301924"/>
              <a:gd name="connsiteX30" fmla="*/ 7294783 w 8255482"/>
              <a:gd name="connsiteY30" fmla="*/ 233423 h 4301924"/>
              <a:gd name="connsiteX31" fmla="*/ 7132738 w 8255482"/>
              <a:gd name="connsiteY31" fmla="*/ 314446 h 4301924"/>
              <a:gd name="connsiteX32" fmla="*/ 7213761 w 8255482"/>
              <a:gd name="connsiteY32" fmla="*/ 534365 h 4301924"/>
              <a:gd name="connsiteX33" fmla="*/ 7468404 w 8255482"/>
              <a:gd name="connsiteY33" fmla="*/ 511215 h 4301924"/>
              <a:gd name="connsiteX34" fmla="*/ 7526277 w 8255482"/>
              <a:gd name="connsiteY34" fmla="*/ 800583 h 4301924"/>
              <a:gd name="connsiteX35" fmla="*/ 7642024 w 8255482"/>
              <a:gd name="connsiteY35" fmla="*/ 985777 h 4301924"/>
              <a:gd name="connsiteX36" fmla="*/ 7561001 w 8255482"/>
              <a:gd name="connsiteY36" fmla="*/ 1251995 h 4301924"/>
              <a:gd name="connsiteX37" fmla="*/ 7676748 w 8255482"/>
              <a:gd name="connsiteY37" fmla="*/ 1460340 h 4301924"/>
              <a:gd name="connsiteX38" fmla="*/ 8058713 w 8255482"/>
              <a:gd name="connsiteY38" fmla="*/ 1726557 h 4301924"/>
              <a:gd name="connsiteX39" fmla="*/ 8186034 w 8255482"/>
              <a:gd name="connsiteY39" fmla="*/ 2131671 h 4301924"/>
              <a:gd name="connsiteX40" fmla="*/ 8186034 w 8255482"/>
              <a:gd name="connsiteY40" fmla="*/ 2282142 h 4301924"/>
              <a:gd name="connsiteX41" fmla="*/ 7769345 w 8255482"/>
              <a:gd name="connsiteY41" fmla="*/ 2131671 h 4301924"/>
              <a:gd name="connsiteX42" fmla="*/ 7549426 w 8255482"/>
              <a:gd name="connsiteY42" fmla="*/ 1680258 h 4301924"/>
              <a:gd name="connsiteX43" fmla="*/ 7387381 w 8255482"/>
              <a:gd name="connsiteY43" fmla="*/ 1344593 h 4301924"/>
              <a:gd name="connsiteX44" fmla="*/ 7283209 w 8255482"/>
              <a:gd name="connsiteY44" fmla="*/ 1367742 h 4301924"/>
              <a:gd name="connsiteX45" fmla="*/ 7352657 w 8255482"/>
              <a:gd name="connsiteY45" fmla="*/ 1529788 h 4301924"/>
              <a:gd name="connsiteX46" fmla="*/ 7225335 w 8255482"/>
              <a:gd name="connsiteY46" fmla="*/ 1518213 h 4301924"/>
              <a:gd name="connsiteX47" fmla="*/ 7317933 w 8255482"/>
              <a:gd name="connsiteY47" fmla="*/ 1784431 h 4301924"/>
              <a:gd name="connsiteX48" fmla="*/ 7271634 w 8255482"/>
              <a:gd name="connsiteY48" fmla="*/ 1958051 h 4301924"/>
              <a:gd name="connsiteX49" fmla="*/ 6970692 w 8255482"/>
              <a:gd name="connsiteY49" fmla="*/ 2201119 h 4301924"/>
              <a:gd name="connsiteX50" fmla="*/ 6889669 w 8255482"/>
              <a:gd name="connsiteY50" fmla="*/ 2640957 h 4301924"/>
              <a:gd name="connsiteX51" fmla="*/ 6889669 w 8255482"/>
              <a:gd name="connsiteY51" fmla="*/ 2895600 h 4301924"/>
              <a:gd name="connsiteX52" fmla="*/ 7063290 w 8255482"/>
              <a:gd name="connsiteY52" fmla="*/ 2814577 h 4301924"/>
              <a:gd name="connsiteX53" fmla="*/ 7271634 w 8255482"/>
              <a:gd name="connsiteY53" fmla="*/ 2756704 h 4301924"/>
              <a:gd name="connsiteX54" fmla="*/ 7711472 w 8255482"/>
              <a:gd name="connsiteY54" fmla="*/ 2988198 h 4301924"/>
              <a:gd name="connsiteX55" fmla="*/ 7792495 w 8255482"/>
              <a:gd name="connsiteY55" fmla="*/ 3103945 h 4301924"/>
              <a:gd name="connsiteX56" fmla="*/ 7792495 w 8255482"/>
              <a:gd name="connsiteY56" fmla="*/ 3300714 h 4301924"/>
              <a:gd name="connsiteX57" fmla="*/ 7410530 w 8255482"/>
              <a:gd name="connsiteY57" fmla="*/ 2999772 h 4301924"/>
              <a:gd name="connsiteX58" fmla="*/ 7584150 w 8255482"/>
              <a:gd name="connsiteY58" fmla="*/ 3381737 h 4301924"/>
              <a:gd name="connsiteX59" fmla="*/ 7711472 w 8255482"/>
              <a:gd name="connsiteY59" fmla="*/ 3786851 h 4301924"/>
              <a:gd name="connsiteX60" fmla="*/ 7468404 w 8255482"/>
              <a:gd name="connsiteY60" fmla="*/ 4157241 h 4301924"/>
              <a:gd name="connsiteX61" fmla="*/ 7283209 w 8255482"/>
              <a:gd name="connsiteY61" fmla="*/ 3972046 h 4301924"/>
              <a:gd name="connsiteX62" fmla="*/ 7294783 w 8255482"/>
              <a:gd name="connsiteY62" fmla="*/ 3671104 h 4301924"/>
              <a:gd name="connsiteX63" fmla="*/ 7260059 w 8255482"/>
              <a:gd name="connsiteY63" fmla="*/ 3532208 h 4301924"/>
              <a:gd name="connsiteX64" fmla="*/ 7051715 w 8255482"/>
              <a:gd name="connsiteY64" fmla="*/ 3717403 h 4301924"/>
              <a:gd name="connsiteX65" fmla="*/ 6785497 w 8255482"/>
              <a:gd name="connsiteY65" fmla="*/ 3694253 h 4301924"/>
              <a:gd name="connsiteX66" fmla="*/ 6611877 w 8255482"/>
              <a:gd name="connsiteY66" fmla="*/ 3520633 h 4301924"/>
              <a:gd name="connsiteX67" fmla="*/ 6368809 w 8255482"/>
              <a:gd name="connsiteY67" fmla="*/ 3462760 h 4301924"/>
              <a:gd name="connsiteX68" fmla="*/ 6206763 w 8255482"/>
              <a:gd name="connsiteY68" fmla="*/ 3578507 h 4301924"/>
              <a:gd name="connsiteX69" fmla="*/ 6206763 w 8255482"/>
              <a:gd name="connsiteY69" fmla="*/ 3786851 h 4301924"/>
              <a:gd name="connsiteX70" fmla="*/ 6079442 w 8255482"/>
              <a:gd name="connsiteY70" fmla="*/ 3925747 h 4301924"/>
              <a:gd name="connsiteX71" fmla="*/ 5859523 w 8255482"/>
              <a:gd name="connsiteY71" fmla="*/ 3995195 h 4301924"/>
              <a:gd name="connsiteX72" fmla="*/ 5628029 w 8255482"/>
              <a:gd name="connsiteY72" fmla="*/ 4145666 h 4301924"/>
              <a:gd name="connsiteX73" fmla="*/ 5350237 w 8255482"/>
              <a:gd name="connsiteY73" fmla="*/ 4145666 h 4301924"/>
              <a:gd name="connsiteX74" fmla="*/ 5107168 w 8255482"/>
              <a:gd name="connsiteY74" fmla="*/ 4157241 h 4301924"/>
              <a:gd name="connsiteX75" fmla="*/ 4945123 w 8255482"/>
              <a:gd name="connsiteY75" fmla="*/ 4064643 h 4301924"/>
              <a:gd name="connsiteX76" fmla="*/ 4817801 w 8255482"/>
              <a:gd name="connsiteY76" fmla="*/ 4053069 h 4301924"/>
              <a:gd name="connsiteX77" fmla="*/ 4702054 w 8255482"/>
              <a:gd name="connsiteY77" fmla="*/ 4238264 h 4301924"/>
              <a:gd name="connsiteX78" fmla="*/ 4343239 w 8255482"/>
              <a:gd name="connsiteY78" fmla="*/ 4203540 h 4301924"/>
              <a:gd name="connsiteX79" fmla="*/ 4030723 w 8255482"/>
              <a:gd name="connsiteY79" fmla="*/ 4296137 h 4301924"/>
              <a:gd name="connsiteX80" fmla="*/ 3891826 w 8255482"/>
              <a:gd name="connsiteY80" fmla="*/ 4238264 h 4301924"/>
              <a:gd name="connsiteX81" fmla="*/ 3660333 w 8255482"/>
              <a:gd name="connsiteY81" fmla="*/ 4099367 h 4301924"/>
              <a:gd name="connsiteX82" fmla="*/ 3394115 w 8255482"/>
              <a:gd name="connsiteY82" fmla="*/ 4053069 h 4301924"/>
              <a:gd name="connsiteX83" fmla="*/ 3289943 w 8255482"/>
              <a:gd name="connsiteY83" fmla="*/ 3775276 h 4301924"/>
              <a:gd name="connsiteX84" fmla="*/ 3278368 w 8255482"/>
              <a:gd name="connsiteY84" fmla="*/ 3728977 h 4301924"/>
              <a:gd name="connsiteX85" fmla="*/ 2884829 w 8255482"/>
              <a:gd name="connsiteY85" fmla="*/ 3717403 h 4301924"/>
              <a:gd name="connsiteX86" fmla="*/ 2803806 w 8255482"/>
              <a:gd name="connsiteY86" fmla="*/ 3520633 h 4301924"/>
              <a:gd name="connsiteX87" fmla="*/ 2820204 w 8255482"/>
              <a:gd name="connsiteY87" fmla="*/ 3126129 h 4301924"/>
              <a:gd name="connsiteX88" fmla="*/ 2854928 w 8255482"/>
              <a:gd name="connsiteY88" fmla="*/ 2759598 h 4301924"/>
              <a:gd name="connsiteX89" fmla="*/ 373123 w 8255482"/>
              <a:gd name="connsiteY89" fmla="*/ 3300714 h 4301924"/>
              <a:gd name="connsiteX90" fmla="*/ 616191 w 8255482"/>
              <a:gd name="connsiteY90" fmla="*/ 3312289 h 4301924"/>
              <a:gd name="connsiteX91" fmla="*/ 720363 w 8255482"/>
              <a:gd name="connsiteY91" fmla="*/ 3103945 h 4301924"/>
              <a:gd name="connsiteX92" fmla="*/ 604616 w 8255482"/>
              <a:gd name="connsiteY92" fmla="*/ 2803003 h 4301924"/>
              <a:gd name="connsiteX93" fmla="*/ 639340 w 8255482"/>
              <a:gd name="connsiteY93" fmla="*/ 2664107 h 4301924"/>
              <a:gd name="connsiteX94" fmla="*/ 500444 w 8255482"/>
              <a:gd name="connsiteY94" fmla="*/ 2513636 h 4301924"/>
              <a:gd name="connsiteX95" fmla="*/ 593042 w 8255482"/>
              <a:gd name="connsiteY95" fmla="*/ 2467337 h 4301924"/>
              <a:gd name="connsiteX96" fmla="*/ 720363 w 8255482"/>
              <a:gd name="connsiteY96" fmla="*/ 2455762 h 4301924"/>
              <a:gd name="connsiteX97" fmla="*/ 778237 w 8255482"/>
              <a:gd name="connsiteY97" fmla="*/ 2235843 h 4301924"/>
              <a:gd name="connsiteX98" fmla="*/ 812961 w 8255482"/>
              <a:gd name="connsiteY98" fmla="*/ 2050648 h 4301924"/>
              <a:gd name="connsiteX99" fmla="*/ 963432 w 8255482"/>
              <a:gd name="connsiteY99" fmla="*/ 1969626 h 4301924"/>
              <a:gd name="connsiteX100" fmla="*/ 1935705 w 8255482"/>
              <a:gd name="connsiteY100" fmla="*/ 1379317 h 4301924"/>
              <a:gd name="connsiteX0" fmla="*/ 3185771 w 8255482"/>
              <a:gd name="connsiteY0" fmla="*/ 2143246 h 4301924"/>
              <a:gd name="connsiteX1" fmla="*/ 3266794 w 8255482"/>
              <a:gd name="connsiteY1" fmla="*/ 1934902 h 4301924"/>
              <a:gd name="connsiteX2" fmla="*/ 3509862 w 8255482"/>
              <a:gd name="connsiteY2" fmla="*/ 1749707 h 4301924"/>
              <a:gd name="connsiteX3" fmla="*/ 3602459 w 8255482"/>
              <a:gd name="connsiteY3" fmla="*/ 1923327 h 4301924"/>
              <a:gd name="connsiteX4" fmla="*/ 3602459 w 8255482"/>
              <a:gd name="connsiteY4" fmla="*/ 2027499 h 4301924"/>
              <a:gd name="connsiteX5" fmla="*/ 3741356 w 8255482"/>
              <a:gd name="connsiteY5" fmla="*/ 1865453 h 4301924"/>
              <a:gd name="connsiteX6" fmla="*/ 3926550 w 8255482"/>
              <a:gd name="connsiteY6" fmla="*/ 1992775 h 4301924"/>
              <a:gd name="connsiteX7" fmla="*/ 3891826 w 8255482"/>
              <a:gd name="connsiteY7" fmla="*/ 1807580 h 4301924"/>
              <a:gd name="connsiteX8" fmla="*/ 4007573 w 8255482"/>
              <a:gd name="connsiteY8" fmla="*/ 1691833 h 4301924"/>
              <a:gd name="connsiteX9" fmla="*/ 4215918 w 8255482"/>
              <a:gd name="connsiteY9" fmla="*/ 1552937 h 4301924"/>
              <a:gd name="connsiteX10" fmla="*/ 4470561 w 8255482"/>
              <a:gd name="connsiteY10" fmla="*/ 1367742 h 4301924"/>
              <a:gd name="connsiteX11" fmla="*/ 4667330 w 8255482"/>
              <a:gd name="connsiteY11" fmla="*/ 1414041 h 4301924"/>
              <a:gd name="connsiteX12" fmla="*/ 4840950 w 8255482"/>
              <a:gd name="connsiteY12" fmla="*/ 1552937 h 4301924"/>
              <a:gd name="connsiteX13" fmla="*/ 4956697 w 8255482"/>
              <a:gd name="connsiteY13" fmla="*/ 1622385 h 4301924"/>
              <a:gd name="connsiteX14" fmla="*/ 5130318 w 8255482"/>
              <a:gd name="connsiteY14" fmla="*/ 1599236 h 4301924"/>
              <a:gd name="connsiteX15" fmla="*/ 5327087 w 8255482"/>
              <a:gd name="connsiteY15" fmla="*/ 1506638 h 4301924"/>
              <a:gd name="connsiteX16" fmla="*/ 5558581 w 8255482"/>
              <a:gd name="connsiteY16" fmla="*/ 1587661 h 4301924"/>
              <a:gd name="connsiteX17" fmla="*/ 5685902 w 8255482"/>
              <a:gd name="connsiteY17" fmla="*/ 1414041 h 4301924"/>
              <a:gd name="connsiteX18" fmla="*/ 5755350 w 8255482"/>
              <a:gd name="connsiteY18" fmla="*/ 1275145 h 4301924"/>
              <a:gd name="connsiteX19" fmla="*/ 5940545 w 8255482"/>
              <a:gd name="connsiteY19" fmla="*/ 1136248 h 4301924"/>
              <a:gd name="connsiteX20" fmla="*/ 6079442 w 8255482"/>
              <a:gd name="connsiteY20" fmla="*/ 1101524 h 4301924"/>
              <a:gd name="connsiteX21" fmla="*/ 6195188 w 8255482"/>
              <a:gd name="connsiteY21" fmla="*/ 962628 h 4301924"/>
              <a:gd name="connsiteX22" fmla="*/ 6368809 w 8255482"/>
              <a:gd name="connsiteY22" fmla="*/ 951053 h 4301924"/>
              <a:gd name="connsiteX23" fmla="*/ 6554004 w 8255482"/>
              <a:gd name="connsiteY23" fmla="*/ 731134 h 4301924"/>
              <a:gd name="connsiteX24" fmla="*/ 6415107 w 8255482"/>
              <a:gd name="connsiteY24" fmla="*/ 661686 h 4301924"/>
              <a:gd name="connsiteX25" fmla="*/ 6739199 w 8255482"/>
              <a:gd name="connsiteY25" fmla="*/ 244998 h 4301924"/>
              <a:gd name="connsiteX26" fmla="*/ 6889669 w 8255482"/>
              <a:gd name="connsiteY26" fmla="*/ 152400 h 4301924"/>
              <a:gd name="connsiteX27" fmla="*/ 6924394 w 8255482"/>
              <a:gd name="connsiteY27" fmla="*/ 48228 h 4301924"/>
              <a:gd name="connsiteX28" fmla="*/ 7016991 w 8255482"/>
              <a:gd name="connsiteY28" fmla="*/ 1929 h 4301924"/>
              <a:gd name="connsiteX29" fmla="*/ 7144313 w 8255482"/>
              <a:gd name="connsiteY29" fmla="*/ 48228 h 4301924"/>
              <a:gd name="connsiteX30" fmla="*/ 7294783 w 8255482"/>
              <a:gd name="connsiteY30" fmla="*/ 233423 h 4301924"/>
              <a:gd name="connsiteX31" fmla="*/ 7132738 w 8255482"/>
              <a:gd name="connsiteY31" fmla="*/ 314446 h 4301924"/>
              <a:gd name="connsiteX32" fmla="*/ 7213761 w 8255482"/>
              <a:gd name="connsiteY32" fmla="*/ 534365 h 4301924"/>
              <a:gd name="connsiteX33" fmla="*/ 7468404 w 8255482"/>
              <a:gd name="connsiteY33" fmla="*/ 511215 h 4301924"/>
              <a:gd name="connsiteX34" fmla="*/ 7526277 w 8255482"/>
              <a:gd name="connsiteY34" fmla="*/ 800583 h 4301924"/>
              <a:gd name="connsiteX35" fmla="*/ 7642024 w 8255482"/>
              <a:gd name="connsiteY35" fmla="*/ 985777 h 4301924"/>
              <a:gd name="connsiteX36" fmla="*/ 7561001 w 8255482"/>
              <a:gd name="connsiteY36" fmla="*/ 1251995 h 4301924"/>
              <a:gd name="connsiteX37" fmla="*/ 7676748 w 8255482"/>
              <a:gd name="connsiteY37" fmla="*/ 1460340 h 4301924"/>
              <a:gd name="connsiteX38" fmla="*/ 8058713 w 8255482"/>
              <a:gd name="connsiteY38" fmla="*/ 1726557 h 4301924"/>
              <a:gd name="connsiteX39" fmla="*/ 8186034 w 8255482"/>
              <a:gd name="connsiteY39" fmla="*/ 2131671 h 4301924"/>
              <a:gd name="connsiteX40" fmla="*/ 8186034 w 8255482"/>
              <a:gd name="connsiteY40" fmla="*/ 2282142 h 4301924"/>
              <a:gd name="connsiteX41" fmla="*/ 7769345 w 8255482"/>
              <a:gd name="connsiteY41" fmla="*/ 2131671 h 4301924"/>
              <a:gd name="connsiteX42" fmla="*/ 7549426 w 8255482"/>
              <a:gd name="connsiteY42" fmla="*/ 1680258 h 4301924"/>
              <a:gd name="connsiteX43" fmla="*/ 7387381 w 8255482"/>
              <a:gd name="connsiteY43" fmla="*/ 1344593 h 4301924"/>
              <a:gd name="connsiteX44" fmla="*/ 7283209 w 8255482"/>
              <a:gd name="connsiteY44" fmla="*/ 1367742 h 4301924"/>
              <a:gd name="connsiteX45" fmla="*/ 7352657 w 8255482"/>
              <a:gd name="connsiteY45" fmla="*/ 1529788 h 4301924"/>
              <a:gd name="connsiteX46" fmla="*/ 7225335 w 8255482"/>
              <a:gd name="connsiteY46" fmla="*/ 1518213 h 4301924"/>
              <a:gd name="connsiteX47" fmla="*/ 7317933 w 8255482"/>
              <a:gd name="connsiteY47" fmla="*/ 1784431 h 4301924"/>
              <a:gd name="connsiteX48" fmla="*/ 7271634 w 8255482"/>
              <a:gd name="connsiteY48" fmla="*/ 1958051 h 4301924"/>
              <a:gd name="connsiteX49" fmla="*/ 6970692 w 8255482"/>
              <a:gd name="connsiteY49" fmla="*/ 2201119 h 4301924"/>
              <a:gd name="connsiteX50" fmla="*/ 6889669 w 8255482"/>
              <a:gd name="connsiteY50" fmla="*/ 2640957 h 4301924"/>
              <a:gd name="connsiteX51" fmla="*/ 6889669 w 8255482"/>
              <a:gd name="connsiteY51" fmla="*/ 2895600 h 4301924"/>
              <a:gd name="connsiteX52" fmla="*/ 7063290 w 8255482"/>
              <a:gd name="connsiteY52" fmla="*/ 2814577 h 4301924"/>
              <a:gd name="connsiteX53" fmla="*/ 7271634 w 8255482"/>
              <a:gd name="connsiteY53" fmla="*/ 2756704 h 4301924"/>
              <a:gd name="connsiteX54" fmla="*/ 7711472 w 8255482"/>
              <a:gd name="connsiteY54" fmla="*/ 2988198 h 4301924"/>
              <a:gd name="connsiteX55" fmla="*/ 7792495 w 8255482"/>
              <a:gd name="connsiteY55" fmla="*/ 3103945 h 4301924"/>
              <a:gd name="connsiteX56" fmla="*/ 7792495 w 8255482"/>
              <a:gd name="connsiteY56" fmla="*/ 3300714 h 4301924"/>
              <a:gd name="connsiteX57" fmla="*/ 7410530 w 8255482"/>
              <a:gd name="connsiteY57" fmla="*/ 2999772 h 4301924"/>
              <a:gd name="connsiteX58" fmla="*/ 7584150 w 8255482"/>
              <a:gd name="connsiteY58" fmla="*/ 3381737 h 4301924"/>
              <a:gd name="connsiteX59" fmla="*/ 7711472 w 8255482"/>
              <a:gd name="connsiteY59" fmla="*/ 3786851 h 4301924"/>
              <a:gd name="connsiteX60" fmla="*/ 7468404 w 8255482"/>
              <a:gd name="connsiteY60" fmla="*/ 4157241 h 4301924"/>
              <a:gd name="connsiteX61" fmla="*/ 7283209 w 8255482"/>
              <a:gd name="connsiteY61" fmla="*/ 3972046 h 4301924"/>
              <a:gd name="connsiteX62" fmla="*/ 7294783 w 8255482"/>
              <a:gd name="connsiteY62" fmla="*/ 3671104 h 4301924"/>
              <a:gd name="connsiteX63" fmla="*/ 7260059 w 8255482"/>
              <a:gd name="connsiteY63" fmla="*/ 3532208 h 4301924"/>
              <a:gd name="connsiteX64" fmla="*/ 7051715 w 8255482"/>
              <a:gd name="connsiteY64" fmla="*/ 3717403 h 4301924"/>
              <a:gd name="connsiteX65" fmla="*/ 6785497 w 8255482"/>
              <a:gd name="connsiteY65" fmla="*/ 3694253 h 4301924"/>
              <a:gd name="connsiteX66" fmla="*/ 6611877 w 8255482"/>
              <a:gd name="connsiteY66" fmla="*/ 3520633 h 4301924"/>
              <a:gd name="connsiteX67" fmla="*/ 6368809 w 8255482"/>
              <a:gd name="connsiteY67" fmla="*/ 3462760 h 4301924"/>
              <a:gd name="connsiteX68" fmla="*/ 6206763 w 8255482"/>
              <a:gd name="connsiteY68" fmla="*/ 3578507 h 4301924"/>
              <a:gd name="connsiteX69" fmla="*/ 6206763 w 8255482"/>
              <a:gd name="connsiteY69" fmla="*/ 3786851 h 4301924"/>
              <a:gd name="connsiteX70" fmla="*/ 6079442 w 8255482"/>
              <a:gd name="connsiteY70" fmla="*/ 3925747 h 4301924"/>
              <a:gd name="connsiteX71" fmla="*/ 5859523 w 8255482"/>
              <a:gd name="connsiteY71" fmla="*/ 3995195 h 4301924"/>
              <a:gd name="connsiteX72" fmla="*/ 5628029 w 8255482"/>
              <a:gd name="connsiteY72" fmla="*/ 4145666 h 4301924"/>
              <a:gd name="connsiteX73" fmla="*/ 5350237 w 8255482"/>
              <a:gd name="connsiteY73" fmla="*/ 4145666 h 4301924"/>
              <a:gd name="connsiteX74" fmla="*/ 5107168 w 8255482"/>
              <a:gd name="connsiteY74" fmla="*/ 4157241 h 4301924"/>
              <a:gd name="connsiteX75" fmla="*/ 4945123 w 8255482"/>
              <a:gd name="connsiteY75" fmla="*/ 4064643 h 4301924"/>
              <a:gd name="connsiteX76" fmla="*/ 4817801 w 8255482"/>
              <a:gd name="connsiteY76" fmla="*/ 4053069 h 4301924"/>
              <a:gd name="connsiteX77" fmla="*/ 4702054 w 8255482"/>
              <a:gd name="connsiteY77" fmla="*/ 4238264 h 4301924"/>
              <a:gd name="connsiteX78" fmla="*/ 4343239 w 8255482"/>
              <a:gd name="connsiteY78" fmla="*/ 4203540 h 4301924"/>
              <a:gd name="connsiteX79" fmla="*/ 4030723 w 8255482"/>
              <a:gd name="connsiteY79" fmla="*/ 4296137 h 4301924"/>
              <a:gd name="connsiteX80" fmla="*/ 3891826 w 8255482"/>
              <a:gd name="connsiteY80" fmla="*/ 4238264 h 4301924"/>
              <a:gd name="connsiteX81" fmla="*/ 3660333 w 8255482"/>
              <a:gd name="connsiteY81" fmla="*/ 4099367 h 4301924"/>
              <a:gd name="connsiteX82" fmla="*/ 3394115 w 8255482"/>
              <a:gd name="connsiteY82" fmla="*/ 4053069 h 4301924"/>
              <a:gd name="connsiteX83" fmla="*/ 3289943 w 8255482"/>
              <a:gd name="connsiteY83" fmla="*/ 3775276 h 4301924"/>
              <a:gd name="connsiteX84" fmla="*/ 3278368 w 8255482"/>
              <a:gd name="connsiteY84" fmla="*/ 3728977 h 4301924"/>
              <a:gd name="connsiteX85" fmla="*/ 2884829 w 8255482"/>
              <a:gd name="connsiteY85" fmla="*/ 3717403 h 4301924"/>
              <a:gd name="connsiteX86" fmla="*/ 2803806 w 8255482"/>
              <a:gd name="connsiteY86" fmla="*/ 3520633 h 4301924"/>
              <a:gd name="connsiteX87" fmla="*/ 2820204 w 8255482"/>
              <a:gd name="connsiteY87" fmla="*/ 3126129 h 4301924"/>
              <a:gd name="connsiteX88" fmla="*/ 2854928 w 8255482"/>
              <a:gd name="connsiteY88" fmla="*/ 2759598 h 4301924"/>
              <a:gd name="connsiteX89" fmla="*/ 373123 w 8255482"/>
              <a:gd name="connsiteY89" fmla="*/ 3300714 h 4301924"/>
              <a:gd name="connsiteX90" fmla="*/ 616191 w 8255482"/>
              <a:gd name="connsiteY90" fmla="*/ 3312289 h 4301924"/>
              <a:gd name="connsiteX91" fmla="*/ 604616 w 8255482"/>
              <a:gd name="connsiteY91" fmla="*/ 2803003 h 4301924"/>
              <a:gd name="connsiteX92" fmla="*/ 639340 w 8255482"/>
              <a:gd name="connsiteY92" fmla="*/ 2664107 h 4301924"/>
              <a:gd name="connsiteX93" fmla="*/ 500444 w 8255482"/>
              <a:gd name="connsiteY93" fmla="*/ 2513636 h 4301924"/>
              <a:gd name="connsiteX94" fmla="*/ 593042 w 8255482"/>
              <a:gd name="connsiteY94" fmla="*/ 2467337 h 4301924"/>
              <a:gd name="connsiteX95" fmla="*/ 720363 w 8255482"/>
              <a:gd name="connsiteY95" fmla="*/ 2455762 h 4301924"/>
              <a:gd name="connsiteX96" fmla="*/ 778237 w 8255482"/>
              <a:gd name="connsiteY96" fmla="*/ 2235843 h 4301924"/>
              <a:gd name="connsiteX97" fmla="*/ 812961 w 8255482"/>
              <a:gd name="connsiteY97" fmla="*/ 2050648 h 4301924"/>
              <a:gd name="connsiteX98" fmla="*/ 963432 w 8255482"/>
              <a:gd name="connsiteY98" fmla="*/ 1969626 h 4301924"/>
              <a:gd name="connsiteX99" fmla="*/ 1935705 w 8255482"/>
              <a:gd name="connsiteY99" fmla="*/ 1379317 h 4301924"/>
              <a:gd name="connsiteX0" fmla="*/ 2944632 w 8014343"/>
              <a:gd name="connsiteY0" fmla="*/ 2143246 h 4301924"/>
              <a:gd name="connsiteX1" fmla="*/ 3025655 w 8014343"/>
              <a:gd name="connsiteY1" fmla="*/ 1934902 h 4301924"/>
              <a:gd name="connsiteX2" fmla="*/ 3268723 w 8014343"/>
              <a:gd name="connsiteY2" fmla="*/ 1749707 h 4301924"/>
              <a:gd name="connsiteX3" fmla="*/ 3361320 w 8014343"/>
              <a:gd name="connsiteY3" fmla="*/ 1923327 h 4301924"/>
              <a:gd name="connsiteX4" fmla="*/ 3361320 w 8014343"/>
              <a:gd name="connsiteY4" fmla="*/ 2027499 h 4301924"/>
              <a:gd name="connsiteX5" fmla="*/ 3500217 w 8014343"/>
              <a:gd name="connsiteY5" fmla="*/ 1865453 h 4301924"/>
              <a:gd name="connsiteX6" fmla="*/ 3685411 w 8014343"/>
              <a:gd name="connsiteY6" fmla="*/ 1992775 h 4301924"/>
              <a:gd name="connsiteX7" fmla="*/ 3650687 w 8014343"/>
              <a:gd name="connsiteY7" fmla="*/ 1807580 h 4301924"/>
              <a:gd name="connsiteX8" fmla="*/ 3766434 w 8014343"/>
              <a:gd name="connsiteY8" fmla="*/ 1691833 h 4301924"/>
              <a:gd name="connsiteX9" fmla="*/ 3974779 w 8014343"/>
              <a:gd name="connsiteY9" fmla="*/ 1552937 h 4301924"/>
              <a:gd name="connsiteX10" fmla="*/ 4229422 w 8014343"/>
              <a:gd name="connsiteY10" fmla="*/ 1367742 h 4301924"/>
              <a:gd name="connsiteX11" fmla="*/ 4426191 w 8014343"/>
              <a:gd name="connsiteY11" fmla="*/ 1414041 h 4301924"/>
              <a:gd name="connsiteX12" fmla="*/ 4599811 w 8014343"/>
              <a:gd name="connsiteY12" fmla="*/ 1552937 h 4301924"/>
              <a:gd name="connsiteX13" fmla="*/ 4715558 w 8014343"/>
              <a:gd name="connsiteY13" fmla="*/ 1622385 h 4301924"/>
              <a:gd name="connsiteX14" fmla="*/ 4889179 w 8014343"/>
              <a:gd name="connsiteY14" fmla="*/ 1599236 h 4301924"/>
              <a:gd name="connsiteX15" fmla="*/ 5085948 w 8014343"/>
              <a:gd name="connsiteY15" fmla="*/ 1506638 h 4301924"/>
              <a:gd name="connsiteX16" fmla="*/ 5317442 w 8014343"/>
              <a:gd name="connsiteY16" fmla="*/ 1587661 h 4301924"/>
              <a:gd name="connsiteX17" fmla="*/ 5444763 w 8014343"/>
              <a:gd name="connsiteY17" fmla="*/ 1414041 h 4301924"/>
              <a:gd name="connsiteX18" fmla="*/ 5514211 w 8014343"/>
              <a:gd name="connsiteY18" fmla="*/ 1275145 h 4301924"/>
              <a:gd name="connsiteX19" fmla="*/ 5699406 w 8014343"/>
              <a:gd name="connsiteY19" fmla="*/ 1136248 h 4301924"/>
              <a:gd name="connsiteX20" fmla="*/ 5838303 w 8014343"/>
              <a:gd name="connsiteY20" fmla="*/ 1101524 h 4301924"/>
              <a:gd name="connsiteX21" fmla="*/ 5954049 w 8014343"/>
              <a:gd name="connsiteY21" fmla="*/ 962628 h 4301924"/>
              <a:gd name="connsiteX22" fmla="*/ 6127670 w 8014343"/>
              <a:gd name="connsiteY22" fmla="*/ 951053 h 4301924"/>
              <a:gd name="connsiteX23" fmla="*/ 6312865 w 8014343"/>
              <a:gd name="connsiteY23" fmla="*/ 731134 h 4301924"/>
              <a:gd name="connsiteX24" fmla="*/ 6173968 w 8014343"/>
              <a:gd name="connsiteY24" fmla="*/ 661686 h 4301924"/>
              <a:gd name="connsiteX25" fmla="*/ 6498060 w 8014343"/>
              <a:gd name="connsiteY25" fmla="*/ 244998 h 4301924"/>
              <a:gd name="connsiteX26" fmla="*/ 6648530 w 8014343"/>
              <a:gd name="connsiteY26" fmla="*/ 152400 h 4301924"/>
              <a:gd name="connsiteX27" fmla="*/ 6683255 w 8014343"/>
              <a:gd name="connsiteY27" fmla="*/ 48228 h 4301924"/>
              <a:gd name="connsiteX28" fmla="*/ 6775852 w 8014343"/>
              <a:gd name="connsiteY28" fmla="*/ 1929 h 4301924"/>
              <a:gd name="connsiteX29" fmla="*/ 6903174 w 8014343"/>
              <a:gd name="connsiteY29" fmla="*/ 48228 h 4301924"/>
              <a:gd name="connsiteX30" fmla="*/ 7053644 w 8014343"/>
              <a:gd name="connsiteY30" fmla="*/ 233423 h 4301924"/>
              <a:gd name="connsiteX31" fmla="*/ 6891599 w 8014343"/>
              <a:gd name="connsiteY31" fmla="*/ 314446 h 4301924"/>
              <a:gd name="connsiteX32" fmla="*/ 6972622 w 8014343"/>
              <a:gd name="connsiteY32" fmla="*/ 534365 h 4301924"/>
              <a:gd name="connsiteX33" fmla="*/ 7227265 w 8014343"/>
              <a:gd name="connsiteY33" fmla="*/ 511215 h 4301924"/>
              <a:gd name="connsiteX34" fmla="*/ 7285138 w 8014343"/>
              <a:gd name="connsiteY34" fmla="*/ 800583 h 4301924"/>
              <a:gd name="connsiteX35" fmla="*/ 7400885 w 8014343"/>
              <a:gd name="connsiteY35" fmla="*/ 985777 h 4301924"/>
              <a:gd name="connsiteX36" fmla="*/ 7319862 w 8014343"/>
              <a:gd name="connsiteY36" fmla="*/ 1251995 h 4301924"/>
              <a:gd name="connsiteX37" fmla="*/ 7435609 w 8014343"/>
              <a:gd name="connsiteY37" fmla="*/ 1460340 h 4301924"/>
              <a:gd name="connsiteX38" fmla="*/ 7817574 w 8014343"/>
              <a:gd name="connsiteY38" fmla="*/ 1726557 h 4301924"/>
              <a:gd name="connsiteX39" fmla="*/ 7944895 w 8014343"/>
              <a:gd name="connsiteY39" fmla="*/ 2131671 h 4301924"/>
              <a:gd name="connsiteX40" fmla="*/ 7944895 w 8014343"/>
              <a:gd name="connsiteY40" fmla="*/ 2282142 h 4301924"/>
              <a:gd name="connsiteX41" fmla="*/ 7528206 w 8014343"/>
              <a:gd name="connsiteY41" fmla="*/ 2131671 h 4301924"/>
              <a:gd name="connsiteX42" fmla="*/ 7308287 w 8014343"/>
              <a:gd name="connsiteY42" fmla="*/ 1680258 h 4301924"/>
              <a:gd name="connsiteX43" fmla="*/ 7146242 w 8014343"/>
              <a:gd name="connsiteY43" fmla="*/ 1344593 h 4301924"/>
              <a:gd name="connsiteX44" fmla="*/ 7042070 w 8014343"/>
              <a:gd name="connsiteY44" fmla="*/ 1367742 h 4301924"/>
              <a:gd name="connsiteX45" fmla="*/ 7111518 w 8014343"/>
              <a:gd name="connsiteY45" fmla="*/ 1529788 h 4301924"/>
              <a:gd name="connsiteX46" fmla="*/ 6984196 w 8014343"/>
              <a:gd name="connsiteY46" fmla="*/ 1518213 h 4301924"/>
              <a:gd name="connsiteX47" fmla="*/ 7076794 w 8014343"/>
              <a:gd name="connsiteY47" fmla="*/ 1784431 h 4301924"/>
              <a:gd name="connsiteX48" fmla="*/ 7030495 w 8014343"/>
              <a:gd name="connsiteY48" fmla="*/ 1958051 h 4301924"/>
              <a:gd name="connsiteX49" fmla="*/ 6729553 w 8014343"/>
              <a:gd name="connsiteY49" fmla="*/ 2201119 h 4301924"/>
              <a:gd name="connsiteX50" fmla="*/ 6648530 w 8014343"/>
              <a:gd name="connsiteY50" fmla="*/ 2640957 h 4301924"/>
              <a:gd name="connsiteX51" fmla="*/ 6648530 w 8014343"/>
              <a:gd name="connsiteY51" fmla="*/ 2895600 h 4301924"/>
              <a:gd name="connsiteX52" fmla="*/ 6822151 w 8014343"/>
              <a:gd name="connsiteY52" fmla="*/ 2814577 h 4301924"/>
              <a:gd name="connsiteX53" fmla="*/ 7030495 w 8014343"/>
              <a:gd name="connsiteY53" fmla="*/ 2756704 h 4301924"/>
              <a:gd name="connsiteX54" fmla="*/ 7470333 w 8014343"/>
              <a:gd name="connsiteY54" fmla="*/ 2988198 h 4301924"/>
              <a:gd name="connsiteX55" fmla="*/ 7551356 w 8014343"/>
              <a:gd name="connsiteY55" fmla="*/ 3103945 h 4301924"/>
              <a:gd name="connsiteX56" fmla="*/ 7551356 w 8014343"/>
              <a:gd name="connsiteY56" fmla="*/ 3300714 h 4301924"/>
              <a:gd name="connsiteX57" fmla="*/ 7169391 w 8014343"/>
              <a:gd name="connsiteY57" fmla="*/ 2999772 h 4301924"/>
              <a:gd name="connsiteX58" fmla="*/ 7343011 w 8014343"/>
              <a:gd name="connsiteY58" fmla="*/ 3381737 h 4301924"/>
              <a:gd name="connsiteX59" fmla="*/ 7470333 w 8014343"/>
              <a:gd name="connsiteY59" fmla="*/ 3786851 h 4301924"/>
              <a:gd name="connsiteX60" fmla="*/ 7227265 w 8014343"/>
              <a:gd name="connsiteY60" fmla="*/ 4157241 h 4301924"/>
              <a:gd name="connsiteX61" fmla="*/ 7042070 w 8014343"/>
              <a:gd name="connsiteY61" fmla="*/ 3972046 h 4301924"/>
              <a:gd name="connsiteX62" fmla="*/ 7053644 w 8014343"/>
              <a:gd name="connsiteY62" fmla="*/ 3671104 h 4301924"/>
              <a:gd name="connsiteX63" fmla="*/ 7018920 w 8014343"/>
              <a:gd name="connsiteY63" fmla="*/ 3532208 h 4301924"/>
              <a:gd name="connsiteX64" fmla="*/ 6810576 w 8014343"/>
              <a:gd name="connsiteY64" fmla="*/ 3717403 h 4301924"/>
              <a:gd name="connsiteX65" fmla="*/ 6544358 w 8014343"/>
              <a:gd name="connsiteY65" fmla="*/ 3694253 h 4301924"/>
              <a:gd name="connsiteX66" fmla="*/ 6370738 w 8014343"/>
              <a:gd name="connsiteY66" fmla="*/ 3520633 h 4301924"/>
              <a:gd name="connsiteX67" fmla="*/ 6127670 w 8014343"/>
              <a:gd name="connsiteY67" fmla="*/ 3462760 h 4301924"/>
              <a:gd name="connsiteX68" fmla="*/ 5965624 w 8014343"/>
              <a:gd name="connsiteY68" fmla="*/ 3578507 h 4301924"/>
              <a:gd name="connsiteX69" fmla="*/ 5965624 w 8014343"/>
              <a:gd name="connsiteY69" fmla="*/ 3786851 h 4301924"/>
              <a:gd name="connsiteX70" fmla="*/ 5838303 w 8014343"/>
              <a:gd name="connsiteY70" fmla="*/ 3925747 h 4301924"/>
              <a:gd name="connsiteX71" fmla="*/ 5618384 w 8014343"/>
              <a:gd name="connsiteY71" fmla="*/ 3995195 h 4301924"/>
              <a:gd name="connsiteX72" fmla="*/ 5386890 w 8014343"/>
              <a:gd name="connsiteY72" fmla="*/ 4145666 h 4301924"/>
              <a:gd name="connsiteX73" fmla="*/ 5109098 w 8014343"/>
              <a:gd name="connsiteY73" fmla="*/ 4145666 h 4301924"/>
              <a:gd name="connsiteX74" fmla="*/ 4866029 w 8014343"/>
              <a:gd name="connsiteY74" fmla="*/ 4157241 h 4301924"/>
              <a:gd name="connsiteX75" fmla="*/ 4703984 w 8014343"/>
              <a:gd name="connsiteY75" fmla="*/ 4064643 h 4301924"/>
              <a:gd name="connsiteX76" fmla="*/ 4576662 w 8014343"/>
              <a:gd name="connsiteY76" fmla="*/ 4053069 h 4301924"/>
              <a:gd name="connsiteX77" fmla="*/ 4460915 w 8014343"/>
              <a:gd name="connsiteY77" fmla="*/ 4238264 h 4301924"/>
              <a:gd name="connsiteX78" fmla="*/ 4102100 w 8014343"/>
              <a:gd name="connsiteY78" fmla="*/ 4203540 h 4301924"/>
              <a:gd name="connsiteX79" fmla="*/ 3789584 w 8014343"/>
              <a:gd name="connsiteY79" fmla="*/ 4296137 h 4301924"/>
              <a:gd name="connsiteX80" fmla="*/ 3650687 w 8014343"/>
              <a:gd name="connsiteY80" fmla="*/ 4238264 h 4301924"/>
              <a:gd name="connsiteX81" fmla="*/ 3419194 w 8014343"/>
              <a:gd name="connsiteY81" fmla="*/ 4099367 h 4301924"/>
              <a:gd name="connsiteX82" fmla="*/ 3152976 w 8014343"/>
              <a:gd name="connsiteY82" fmla="*/ 4053069 h 4301924"/>
              <a:gd name="connsiteX83" fmla="*/ 3048804 w 8014343"/>
              <a:gd name="connsiteY83" fmla="*/ 3775276 h 4301924"/>
              <a:gd name="connsiteX84" fmla="*/ 3037229 w 8014343"/>
              <a:gd name="connsiteY84" fmla="*/ 3728977 h 4301924"/>
              <a:gd name="connsiteX85" fmla="*/ 2643690 w 8014343"/>
              <a:gd name="connsiteY85" fmla="*/ 3717403 h 4301924"/>
              <a:gd name="connsiteX86" fmla="*/ 2562667 w 8014343"/>
              <a:gd name="connsiteY86" fmla="*/ 3520633 h 4301924"/>
              <a:gd name="connsiteX87" fmla="*/ 2579065 w 8014343"/>
              <a:gd name="connsiteY87" fmla="*/ 3126129 h 4301924"/>
              <a:gd name="connsiteX88" fmla="*/ 2613789 w 8014343"/>
              <a:gd name="connsiteY88" fmla="*/ 2759598 h 4301924"/>
              <a:gd name="connsiteX89" fmla="*/ 375052 w 8014343"/>
              <a:gd name="connsiteY89" fmla="*/ 3312289 h 4301924"/>
              <a:gd name="connsiteX90" fmla="*/ 363477 w 8014343"/>
              <a:gd name="connsiteY90" fmla="*/ 2803003 h 4301924"/>
              <a:gd name="connsiteX91" fmla="*/ 398201 w 8014343"/>
              <a:gd name="connsiteY91" fmla="*/ 2664107 h 4301924"/>
              <a:gd name="connsiteX92" fmla="*/ 259305 w 8014343"/>
              <a:gd name="connsiteY92" fmla="*/ 2513636 h 4301924"/>
              <a:gd name="connsiteX93" fmla="*/ 351903 w 8014343"/>
              <a:gd name="connsiteY93" fmla="*/ 2467337 h 4301924"/>
              <a:gd name="connsiteX94" fmla="*/ 479224 w 8014343"/>
              <a:gd name="connsiteY94" fmla="*/ 2455762 h 4301924"/>
              <a:gd name="connsiteX95" fmla="*/ 537098 w 8014343"/>
              <a:gd name="connsiteY95" fmla="*/ 2235843 h 4301924"/>
              <a:gd name="connsiteX96" fmla="*/ 571822 w 8014343"/>
              <a:gd name="connsiteY96" fmla="*/ 2050648 h 4301924"/>
              <a:gd name="connsiteX97" fmla="*/ 722293 w 8014343"/>
              <a:gd name="connsiteY97" fmla="*/ 1969626 h 4301924"/>
              <a:gd name="connsiteX98" fmla="*/ 1694566 w 8014343"/>
              <a:gd name="connsiteY98" fmla="*/ 1379317 h 4301924"/>
              <a:gd name="connsiteX0" fmla="*/ 2950420 w 8020131"/>
              <a:gd name="connsiteY0" fmla="*/ 2143246 h 4301924"/>
              <a:gd name="connsiteX1" fmla="*/ 3031443 w 8020131"/>
              <a:gd name="connsiteY1" fmla="*/ 1934902 h 4301924"/>
              <a:gd name="connsiteX2" fmla="*/ 3274511 w 8020131"/>
              <a:gd name="connsiteY2" fmla="*/ 1749707 h 4301924"/>
              <a:gd name="connsiteX3" fmla="*/ 3367108 w 8020131"/>
              <a:gd name="connsiteY3" fmla="*/ 1923327 h 4301924"/>
              <a:gd name="connsiteX4" fmla="*/ 3367108 w 8020131"/>
              <a:gd name="connsiteY4" fmla="*/ 2027499 h 4301924"/>
              <a:gd name="connsiteX5" fmla="*/ 3506005 w 8020131"/>
              <a:gd name="connsiteY5" fmla="*/ 1865453 h 4301924"/>
              <a:gd name="connsiteX6" fmla="*/ 3691199 w 8020131"/>
              <a:gd name="connsiteY6" fmla="*/ 1992775 h 4301924"/>
              <a:gd name="connsiteX7" fmla="*/ 3656475 w 8020131"/>
              <a:gd name="connsiteY7" fmla="*/ 1807580 h 4301924"/>
              <a:gd name="connsiteX8" fmla="*/ 3772222 w 8020131"/>
              <a:gd name="connsiteY8" fmla="*/ 1691833 h 4301924"/>
              <a:gd name="connsiteX9" fmla="*/ 3980567 w 8020131"/>
              <a:gd name="connsiteY9" fmla="*/ 1552937 h 4301924"/>
              <a:gd name="connsiteX10" fmla="*/ 4235210 w 8020131"/>
              <a:gd name="connsiteY10" fmla="*/ 1367742 h 4301924"/>
              <a:gd name="connsiteX11" fmla="*/ 4431979 w 8020131"/>
              <a:gd name="connsiteY11" fmla="*/ 1414041 h 4301924"/>
              <a:gd name="connsiteX12" fmla="*/ 4605599 w 8020131"/>
              <a:gd name="connsiteY12" fmla="*/ 1552937 h 4301924"/>
              <a:gd name="connsiteX13" fmla="*/ 4721346 w 8020131"/>
              <a:gd name="connsiteY13" fmla="*/ 1622385 h 4301924"/>
              <a:gd name="connsiteX14" fmla="*/ 4894967 w 8020131"/>
              <a:gd name="connsiteY14" fmla="*/ 1599236 h 4301924"/>
              <a:gd name="connsiteX15" fmla="*/ 5091736 w 8020131"/>
              <a:gd name="connsiteY15" fmla="*/ 1506638 h 4301924"/>
              <a:gd name="connsiteX16" fmla="*/ 5323230 w 8020131"/>
              <a:gd name="connsiteY16" fmla="*/ 1587661 h 4301924"/>
              <a:gd name="connsiteX17" fmla="*/ 5450551 w 8020131"/>
              <a:gd name="connsiteY17" fmla="*/ 1414041 h 4301924"/>
              <a:gd name="connsiteX18" fmla="*/ 5519999 w 8020131"/>
              <a:gd name="connsiteY18" fmla="*/ 1275145 h 4301924"/>
              <a:gd name="connsiteX19" fmla="*/ 5705194 w 8020131"/>
              <a:gd name="connsiteY19" fmla="*/ 1136248 h 4301924"/>
              <a:gd name="connsiteX20" fmla="*/ 5844091 w 8020131"/>
              <a:gd name="connsiteY20" fmla="*/ 1101524 h 4301924"/>
              <a:gd name="connsiteX21" fmla="*/ 5959837 w 8020131"/>
              <a:gd name="connsiteY21" fmla="*/ 962628 h 4301924"/>
              <a:gd name="connsiteX22" fmla="*/ 6133458 w 8020131"/>
              <a:gd name="connsiteY22" fmla="*/ 951053 h 4301924"/>
              <a:gd name="connsiteX23" fmla="*/ 6318653 w 8020131"/>
              <a:gd name="connsiteY23" fmla="*/ 731134 h 4301924"/>
              <a:gd name="connsiteX24" fmla="*/ 6179756 w 8020131"/>
              <a:gd name="connsiteY24" fmla="*/ 661686 h 4301924"/>
              <a:gd name="connsiteX25" fmla="*/ 6503848 w 8020131"/>
              <a:gd name="connsiteY25" fmla="*/ 244998 h 4301924"/>
              <a:gd name="connsiteX26" fmla="*/ 6654318 w 8020131"/>
              <a:gd name="connsiteY26" fmla="*/ 152400 h 4301924"/>
              <a:gd name="connsiteX27" fmla="*/ 6689043 w 8020131"/>
              <a:gd name="connsiteY27" fmla="*/ 48228 h 4301924"/>
              <a:gd name="connsiteX28" fmla="*/ 6781640 w 8020131"/>
              <a:gd name="connsiteY28" fmla="*/ 1929 h 4301924"/>
              <a:gd name="connsiteX29" fmla="*/ 6908962 w 8020131"/>
              <a:gd name="connsiteY29" fmla="*/ 48228 h 4301924"/>
              <a:gd name="connsiteX30" fmla="*/ 7059432 w 8020131"/>
              <a:gd name="connsiteY30" fmla="*/ 233423 h 4301924"/>
              <a:gd name="connsiteX31" fmla="*/ 6897387 w 8020131"/>
              <a:gd name="connsiteY31" fmla="*/ 314446 h 4301924"/>
              <a:gd name="connsiteX32" fmla="*/ 6978410 w 8020131"/>
              <a:gd name="connsiteY32" fmla="*/ 534365 h 4301924"/>
              <a:gd name="connsiteX33" fmla="*/ 7233053 w 8020131"/>
              <a:gd name="connsiteY33" fmla="*/ 511215 h 4301924"/>
              <a:gd name="connsiteX34" fmla="*/ 7290926 w 8020131"/>
              <a:gd name="connsiteY34" fmla="*/ 800583 h 4301924"/>
              <a:gd name="connsiteX35" fmla="*/ 7406673 w 8020131"/>
              <a:gd name="connsiteY35" fmla="*/ 985777 h 4301924"/>
              <a:gd name="connsiteX36" fmla="*/ 7325650 w 8020131"/>
              <a:gd name="connsiteY36" fmla="*/ 1251995 h 4301924"/>
              <a:gd name="connsiteX37" fmla="*/ 7441397 w 8020131"/>
              <a:gd name="connsiteY37" fmla="*/ 1460340 h 4301924"/>
              <a:gd name="connsiteX38" fmla="*/ 7823362 w 8020131"/>
              <a:gd name="connsiteY38" fmla="*/ 1726557 h 4301924"/>
              <a:gd name="connsiteX39" fmla="*/ 7950683 w 8020131"/>
              <a:gd name="connsiteY39" fmla="*/ 2131671 h 4301924"/>
              <a:gd name="connsiteX40" fmla="*/ 7950683 w 8020131"/>
              <a:gd name="connsiteY40" fmla="*/ 2282142 h 4301924"/>
              <a:gd name="connsiteX41" fmla="*/ 7533994 w 8020131"/>
              <a:gd name="connsiteY41" fmla="*/ 2131671 h 4301924"/>
              <a:gd name="connsiteX42" fmla="*/ 7314075 w 8020131"/>
              <a:gd name="connsiteY42" fmla="*/ 1680258 h 4301924"/>
              <a:gd name="connsiteX43" fmla="*/ 7152030 w 8020131"/>
              <a:gd name="connsiteY43" fmla="*/ 1344593 h 4301924"/>
              <a:gd name="connsiteX44" fmla="*/ 7047858 w 8020131"/>
              <a:gd name="connsiteY44" fmla="*/ 1367742 h 4301924"/>
              <a:gd name="connsiteX45" fmla="*/ 7117306 w 8020131"/>
              <a:gd name="connsiteY45" fmla="*/ 1529788 h 4301924"/>
              <a:gd name="connsiteX46" fmla="*/ 6989984 w 8020131"/>
              <a:gd name="connsiteY46" fmla="*/ 1518213 h 4301924"/>
              <a:gd name="connsiteX47" fmla="*/ 7082582 w 8020131"/>
              <a:gd name="connsiteY47" fmla="*/ 1784431 h 4301924"/>
              <a:gd name="connsiteX48" fmla="*/ 7036283 w 8020131"/>
              <a:gd name="connsiteY48" fmla="*/ 1958051 h 4301924"/>
              <a:gd name="connsiteX49" fmla="*/ 6735341 w 8020131"/>
              <a:gd name="connsiteY49" fmla="*/ 2201119 h 4301924"/>
              <a:gd name="connsiteX50" fmla="*/ 6654318 w 8020131"/>
              <a:gd name="connsiteY50" fmla="*/ 2640957 h 4301924"/>
              <a:gd name="connsiteX51" fmla="*/ 6654318 w 8020131"/>
              <a:gd name="connsiteY51" fmla="*/ 2895600 h 4301924"/>
              <a:gd name="connsiteX52" fmla="*/ 6827939 w 8020131"/>
              <a:gd name="connsiteY52" fmla="*/ 2814577 h 4301924"/>
              <a:gd name="connsiteX53" fmla="*/ 7036283 w 8020131"/>
              <a:gd name="connsiteY53" fmla="*/ 2756704 h 4301924"/>
              <a:gd name="connsiteX54" fmla="*/ 7476121 w 8020131"/>
              <a:gd name="connsiteY54" fmla="*/ 2988198 h 4301924"/>
              <a:gd name="connsiteX55" fmla="*/ 7557144 w 8020131"/>
              <a:gd name="connsiteY55" fmla="*/ 3103945 h 4301924"/>
              <a:gd name="connsiteX56" fmla="*/ 7557144 w 8020131"/>
              <a:gd name="connsiteY56" fmla="*/ 3300714 h 4301924"/>
              <a:gd name="connsiteX57" fmla="*/ 7175179 w 8020131"/>
              <a:gd name="connsiteY57" fmla="*/ 2999772 h 4301924"/>
              <a:gd name="connsiteX58" fmla="*/ 7348799 w 8020131"/>
              <a:gd name="connsiteY58" fmla="*/ 3381737 h 4301924"/>
              <a:gd name="connsiteX59" fmla="*/ 7476121 w 8020131"/>
              <a:gd name="connsiteY59" fmla="*/ 3786851 h 4301924"/>
              <a:gd name="connsiteX60" fmla="*/ 7233053 w 8020131"/>
              <a:gd name="connsiteY60" fmla="*/ 4157241 h 4301924"/>
              <a:gd name="connsiteX61" fmla="*/ 7047858 w 8020131"/>
              <a:gd name="connsiteY61" fmla="*/ 3972046 h 4301924"/>
              <a:gd name="connsiteX62" fmla="*/ 7059432 w 8020131"/>
              <a:gd name="connsiteY62" fmla="*/ 3671104 h 4301924"/>
              <a:gd name="connsiteX63" fmla="*/ 7024708 w 8020131"/>
              <a:gd name="connsiteY63" fmla="*/ 3532208 h 4301924"/>
              <a:gd name="connsiteX64" fmla="*/ 6816364 w 8020131"/>
              <a:gd name="connsiteY64" fmla="*/ 3717403 h 4301924"/>
              <a:gd name="connsiteX65" fmla="*/ 6550146 w 8020131"/>
              <a:gd name="connsiteY65" fmla="*/ 3694253 h 4301924"/>
              <a:gd name="connsiteX66" fmla="*/ 6376526 w 8020131"/>
              <a:gd name="connsiteY66" fmla="*/ 3520633 h 4301924"/>
              <a:gd name="connsiteX67" fmla="*/ 6133458 w 8020131"/>
              <a:gd name="connsiteY67" fmla="*/ 3462760 h 4301924"/>
              <a:gd name="connsiteX68" fmla="*/ 5971412 w 8020131"/>
              <a:gd name="connsiteY68" fmla="*/ 3578507 h 4301924"/>
              <a:gd name="connsiteX69" fmla="*/ 5971412 w 8020131"/>
              <a:gd name="connsiteY69" fmla="*/ 3786851 h 4301924"/>
              <a:gd name="connsiteX70" fmla="*/ 5844091 w 8020131"/>
              <a:gd name="connsiteY70" fmla="*/ 3925747 h 4301924"/>
              <a:gd name="connsiteX71" fmla="*/ 5624172 w 8020131"/>
              <a:gd name="connsiteY71" fmla="*/ 3995195 h 4301924"/>
              <a:gd name="connsiteX72" fmla="*/ 5392678 w 8020131"/>
              <a:gd name="connsiteY72" fmla="*/ 4145666 h 4301924"/>
              <a:gd name="connsiteX73" fmla="*/ 5114886 w 8020131"/>
              <a:gd name="connsiteY73" fmla="*/ 4145666 h 4301924"/>
              <a:gd name="connsiteX74" fmla="*/ 4871817 w 8020131"/>
              <a:gd name="connsiteY74" fmla="*/ 4157241 h 4301924"/>
              <a:gd name="connsiteX75" fmla="*/ 4709772 w 8020131"/>
              <a:gd name="connsiteY75" fmla="*/ 4064643 h 4301924"/>
              <a:gd name="connsiteX76" fmla="*/ 4582450 w 8020131"/>
              <a:gd name="connsiteY76" fmla="*/ 4053069 h 4301924"/>
              <a:gd name="connsiteX77" fmla="*/ 4466703 w 8020131"/>
              <a:gd name="connsiteY77" fmla="*/ 4238264 h 4301924"/>
              <a:gd name="connsiteX78" fmla="*/ 4107888 w 8020131"/>
              <a:gd name="connsiteY78" fmla="*/ 4203540 h 4301924"/>
              <a:gd name="connsiteX79" fmla="*/ 3795372 w 8020131"/>
              <a:gd name="connsiteY79" fmla="*/ 4296137 h 4301924"/>
              <a:gd name="connsiteX80" fmla="*/ 3656475 w 8020131"/>
              <a:gd name="connsiteY80" fmla="*/ 4238264 h 4301924"/>
              <a:gd name="connsiteX81" fmla="*/ 3424982 w 8020131"/>
              <a:gd name="connsiteY81" fmla="*/ 4099367 h 4301924"/>
              <a:gd name="connsiteX82" fmla="*/ 3158764 w 8020131"/>
              <a:gd name="connsiteY82" fmla="*/ 4053069 h 4301924"/>
              <a:gd name="connsiteX83" fmla="*/ 3054592 w 8020131"/>
              <a:gd name="connsiteY83" fmla="*/ 3775276 h 4301924"/>
              <a:gd name="connsiteX84" fmla="*/ 3043017 w 8020131"/>
              <a:gd name="connsiteY84" fmla="*/ 3728977 h 4301924"/>
              <a:gd name="connsiteX85" fmla="*/ 2649478 w 8020131"/>
              <a:gd name="connsiteY85" fmla="*/ 3717403 h 4301924"/>
              <a:gd name="connsiteX86" fmla="*/ 2568455 w 8020131"/>
              <a:gd name="connsiteY86" fmla="*/ 3520633 h 4301924"/>
              <a:gd name="connsiteX87" fmla="*/ 2584853 w 8020131"/>
              <a:gd name="connsiteY87" fmla="*/ 3126129 h 4301924"/>
              <a:gd name="connsiteX88" fmla="*/ 2619577 w 8020131"/>
              <a:gd name="connsiteY88" fmla="*/ 2759598 h 4301924"/>
              <a:gd name="connsiteX89" fmla="*/ 369265 w 8020131"/>
              <a:gd name="connsiteY89" fmla="*/ 2803003 h 4301924"/>
              <a:gd name="connsiteX90" fmla="*/ 403989 w 8020131"/>
              <a:gd name="connsiteY90" fmla="*/ 2664107 h 4301924"/>
              <a:gd name="connsiteX91" fmla="*/ 265093 w 8020131"/>
              <a:gd name="connsiteY91" fmla="*/ 2513636 h 4301924"/>
              <a:gd name="connsiteX92" fmla="*/ 357691 w 8020131"/>
              <a:gd name="connsiteY92" fmla="*/ 2467337 h 4301924"/>
              <a:gd name="connsiteX93" fmla="*/ 485012 w 8020131"/>
              <a:gd name="connsiteY93" fmla="*/ 2455762 h 4301924"/>
              <a:gd name="connsiteX94" fmla="*/ 542886 w 8020131"/>
              <a:gd name="connsiteY94" fmla="*/ 2235843 h 4301924"/>
              <a:gd name="connsiteX95" fmla="*/ 577610 w 8020131"/>
              <a:gd name="connsiteY95" fmla="*/ 2050648 h 4301924"/>
              <a:gd name="connsiteX96" fmla="*/ 728081 w 8020131"/>
              <a:gd name="connsiteY96" fmla="*/ 1969626 h 4301924"/>
              <a:gd name="connsiteX97" fmla="*/ 1700354 w 8020131"/>
              <a:gd name="connsiteY97" fmla="*/ 1379317 h 4301924"/>
              <a:gd name="connsiteX0" fmla="*/ 2938845 w 8008556"/>
              <a:gd name="connsiteY0" fmla="*/ 2143246 h 4301924"/>
              <a:gd name="connsiteX1" fmla="*/ 3019868 w 8008556"/>
              <a:gd name="connsiteY1" fmla="*/ 1934902 h 4301924"/>
              <a:gd name="connsiteX2" fmla="*/ 3262936 w 8008556"/>
              <a:gd name="connsiteY2" fmla="*/ 1749707 h 4301924"/>
              <a:gd name="connsiteX3" fmla="*/ 3355533 w 8008556"/>
              <a:gd name="connsiteY3" fmla="*/ 1923327 h 4301924"/>
              <a:gd name="connsiteX4" fmla="*/ 3355533 w 8008556"/>
              <a:gd name="connsiteY4" fmla="*/ 2027499 h 4301924"/>
              <a:gd name="connsiteX5" fmla="*/ 3494430 w 8008556"/>
              <a:gd name="connsiteY5" fmla="*/ 1865453 h 4301924"/>
              <a:gd name="connsiteX6" fmla="*/ 3679624 w 8008556"/>
              <a:gd name="connsiteY6" fmla="*/ 1992775 h 4301924"/>
              <a:gd name="connsiteX7" fmla="*/ 3644900 w 8008556"/>
              <a:gd name="connsiteY7" fmla="*/ 1807580 h 4301924"/>
              <a:gd name="connsiteX8" fmla="*/ 3760647 w 8008556"/>
              <a:gd name="connsiteY8" fmla="*/ 1691833 h 4301924"/>
              <a:gd name="connsiteX9" fmla="*/ 3968992 w 8008556"/>
              <a:gd name="connsiteY9" fmla="*/ 1552937 h 4301924"/>
              <a:gd name="connsiteX10" fmla="*/ 4223635 w 8008556"/>
              <a:gd name="connsiteY10" fmla="*/ 1367742 h 4301924"/>
              <a:gd name="connsiteX11" fmla="*/ 4420404 w 8008556"/>
              <a:gd name="connsiteY11" fmla="*/ 1414041 h 4301924"/>
              <a:gd name="connsiteX12" fmla="*/ 4594024 w 8008556"/>
              <a:gd name="connsiteY12" fmla="*/ 1552937 h 4301924"/>
              <a:gd name="connsiteX13" fmla="*/ 4709771 w 8008556"/>
              <a:gd name="connsiteY13" fmla="*/ 1622385 h 4301924"/>
              <a:gd name="connsiteX14" fmla="*/ 4883392 w 8008556"/>
              <a:gd name="connsiteY14" fmla="*/ 1599236 h 4301924"/>
              <a:gd name="connsiteX15" fmla="*/ 5080161 w 8008556"/>
              <a:gd name="connsiteY15" fmla="*/ 1506638 h 4301924"/>
              <a:gd name="connsiteX16" fmla="*/ 5311655 w 8008556"/>
              <a:gd name="connsiteY16" fmla="*/ 1587661 h 4301924"/>
              <a:gd name="connsiteX17" fmla="*/ 5438976 w 8008556"/>
              <a:gd name="connsiteY17" fmla="*/ 1414041 h 4301924"/>
              <a:gd name="connsiteX18" fmla="*/ 5508424 w 8008556"/>
              <a:gd name="connsiteY18" fmla="*/ 1275145 h 4301924"/>
              <a:gd name="connsiteX19" fmla="*/ 5693619 w 8008556"/>
              <a:gd name="connsiteY19" fmla="*/ 1136248 h 4301924"/>
              <a:gd name="connsiteX20" fmla="*/ 5832516 w 8008556"/>
              <a:gd name="connsiteY20" fmla="*/ 1101524 h 4301924"/>
              <a:gd name="connsiteX21" fmla="*/ 5948262 w 8008556"/>
              <a:gd name="connsiteY21" fmla="*/ 962628 h 4301924"/>
              <a:gd name="connsiteX22" fmla="*/ 6121883 w 8008556"/>
              <a:gd name="connsiteY22" fmla="*/ 951053 h 4301924"/>
              <a:gd name="connsiteX23" fmla="*/ 6307078 w 8008556"/>
              <a:gd name="connsiteY23" fmla="*/ 731134 h 4301924"/>
              <a:gd name="connsiteX24" fmla="*/ 6168181 w 8008556"/>
              <a:gd name="connsiteY24" fmla="*/ 661686 h 4301924"/>
              <a:gd name="connsiteX25" fmla="*/ 6492273 w 8008556"/>
              <a:gd name="connsiteY25" fmla="*/ 244998 h 4301924"/>
              <a:gd name="connsiteX26" fmla="*/ 6642743 w 8008556"/>
              <a:gd name="connsiteY26" fmla="*/ 152400 h 4301924"/>
              <a:gd name="connsiteX27" fmla="*/ 6677468 w 8008556"/>
              <a:gd name="connsiteY27" fmla="*/ 48228 h 4301924"/>
              <a:gd name="connsiteX28" fmla="*/ 6770065 w 8008556"/>
              <a:gd name="connsiteY28" fmla="*/ 1929 h 4301924"/>
              <a:gd name="connsiteX29" fmla="*/ 6897387 w 8008556"/>
              <a:gd name="connsiteY29" fmla="*/ 48228 h 4301924"/>
              <a:gd name="connsiteX30" fmla="*/ 7047857 w 8008556"/>
              <a:gd name="connsiteY30" fmla="*/ 233423 h 4301924"/>
              <a:gd name="connsiteX31" fmla="*/ 6885812 w 8008556"/>
              <a:gd name="connsiteY31" fmla="*/ 314446 h 4301924"/>
              <a:gd name="connsiteX32" fmla="*/ 6966835 w 8008556"/>
              <a:gd name="connsiteY32" fmla="*/ 534365 h 4301924"/>
              <a:gd name="connsiteX33" fmla="*/ 7221478 w 8008556"/>
              <a:gd name="connsiteY33" fmla="*/ 511215 h 4301924"/>
              <a:gd name="connsiteX34" fmla="*/ 7279351 w 8008556"/>
              <a:gd name="connsiteY34" fmla="*/ 800583 h 4301924"/>
              <a:gd name="connsiteX35" fmla="*/ 7395098 w 8008556"/>
              <a:gd name="connsiteY35" fmla="*/ 985777 h 4301924"/>
              <a:gd name="connsiteX36" fmla="*/ 7314075 w 8008556"/>
              <a:gd name="connsiteY36" fmla="*/ 1251995 h 4301924"/>
              <a:gd name="connsiteX37" fmla="*/ 7429822 w 8008556"/>
              <a:gd name="connsiteY37" fmla="*/ 1460340 h 4301924"/>
              <a:gd name="connsiteX38" fmla="*/ 7811787 w 8008556"/>
              <a:gd name="connsiteY38" fmla="*/ 1726557 h 4301924"/>
              <a:gd name="connsiteX39" fmla="*/ 7939108 w 8008556"/>
              <a:gd name="connsiteY39" fmla="*/ 2131671 h 4301924"/>
              <a:gd name="connsiteX40" fmla="*/ 7939108 w 8008556"/>
              <a:gd name="connsiteY40" fmla="*/ 2282142 h 4301924"/>
              <a:gd name="connsiteX41" fmla="*/ 7522419 w 8008556"/>
              <a:gd name="connsiteY41" fmla="*/ 2131671 h 4301924"/>
              <a:gd name="connsiteX42" fmla="*/ 7302500 w 8008556"/>
              <a:gd name="connsiteY42" fmla="*/ 1680258 h 4301924"/>
              <a:gd name="connsiteX43" fmla="*/ 7140455 w 8008556"/>
              <a:gd name="connsiteY43" fmla="*/ 1344593 h 4301924"/>
              <a:gd name="connsiteX44" fmla="*/ 7036283 w 8008556"/>
              <a:gd name="connsiteY44" fmla="*/ 1367742 h 4301924"/>
              <a:gd name="connsiteX45" fmla="*/ 7105731 w 8008556"/>
              <a:gd name="connsiteY45" fmla="*/ 1529788 h 4301924"/>
              <a:gd name="connsiteX46" fmla="*/ 6978409 w 8008556"/>
              <a:gd name="connsiteY46" fmla="*/ 1518213 h 4301924"/>
              <a:gd name="connsiteX47" fmla="*/ 7071007 w 8008556"/>
              <a:gd name="connsiteY47" fmla="*/ 1784431 h 4301924"/>
              <a:gd name="connsiteX48" fmla="*/ 7024708 w 8008556"/>
              <a:gd name="connsiteY48" fmla="*/ 1958051 h 4301924"/>
              <a:gd name="connsiteX49" fmla="*/ 6723766 w 8008556"/>
              <a:gd name="connsiteY49" fmla="*/ 2201119 h 4301924"/>
              <a:gd name="connsiteX50" fmla="*/ 6642743 w 8008556"/>
              <a:gd name="connsiteY50" fmla="*/ 2640957 h 4301924"/>
              <a:gd name="connsiteX51" fmla="*/ 6642743 w 8008556"/>
              <a:gd name="connsiteY51" fmla="*/ 2895600 h 4301924"/>
              <a:gd name="connsiteX52" fmla="*/ 6816364 w 8008556"/>
              <a:gd name="connsiteY52" fmla="*/ 2814577 h 4301924"/>
              <a:gd name="connsiteX53" fmla="*/ 7024708 w 8008556"/>
              <a:gd name="connsiteY53" fmla="*/ 2756704 h 4301924"/>
              <a:gd name="connsiteX54" fmla="*/ 7464546 w 8008556"/>
              <a:gd name="connsiteY54" fmla="*/ 2988198 h 4301924"/>
              <a:gd name="connsiteX55" fmla="*/ 7545569 w 8008556"/>
              <a:gd name="connsiteY55" fmla="*/ 3103945 h 4301924"/>
              <a:gd name="connsiteX56" fmla="*/ 7545569 w 8008556"/>
              <a:gd name="connsiteY56" fmla="*/ 3300714 h 4301924"/>
              <a:gd name="connsiteX57" fmla="*/ 7163604 w 8008556"/>
              <a:gd name="connsiteY57" fmla="*/ 2999772 h 4301924"/>
              <a:gd name="connsiteX58" fmla="*/ 7337224 w 8008556"/>
              <a:gd name="connsiteY58" fmla="*/ 3381737 h 4301924"/>
              <a:gd name="connsiteX59" fmla="*/ 7464546 w 8008556"/>
              <a:gd name="connsiteY59" fmla="*/ 3786851 h 4301924"/>
              <a:gd name="connsiteX60" fmla="*/ 7221478 w 8008556"/>
              <a:gd name="connsiteY60" fmla="*/ 4157241 h 4301924"/>
              <a:gd name="connsiteX61" fmla="*/ 7036283 w 8008556"/>
              <a:gd name="connsiteY61" fmla="*/ 3972046 h 4301924"/>
              <a:gd name="connsiteX62" fmla="*/ 7047857 w 8008556"/>
              <a:gd name="connsiteY62" fmla="*/ 3671104 h 4301924"/>
              <a:gd name="connsiteX63" fmla="*/ 7013133 w 8008556"/>
              <a:gd name="connsiteY63" fmla="*/ 3532208 h 4301924"/>
              <a:gd name="connsiteX64" fmla="*/ 6804789 w 8008556"/>
              <a:gd name="connsiteY64" fmla="*/ 3717403 h 4301924"/>
              <a:gd name="connsiteX65" fmla="*/ 6538571 w 8008556"/>
              <a:gd name="connsiteY65" fmla="*/ 3694253 h 4301924"/>
              <a:gd name="connsiteX66" fmla="*/ 6364951 w 8008556"/>
              <a:gd name="connsiteY66" fmla="*/ 3520633 h 4301924"/>
              <a:gd name="connsiteX67" fmla="*/ 6121883 w 8008556"/>
              <a:gd name="connsiteY67" fmla="*/ 3462760 h 4301924"/>
              <a:gd name="connsiteX68" fmla="*/ 5959837 w 8008556"/>
              <a:gd name="connsiteY68" fmla="*/ 3578507 h 4301924"/>
              <a:gd name="connsiteX69" fmla="*/ 5959837 w 8008556"/>
              <a:gd name="connsiteY69" fmla="*/ 3786851 h 4301924"/>
              <a:gd name="connsiteX70" fmla="*/ 5832516 w 8008556"/>
              <a:gd name="connsiteY70" fmla="*/ 3925747 h 4301924"/>
              <a:gd name="connsiteX71" fmla="*/ 5612597 w 8008556"/>
              <a:gd name="connsiteY71" fmla="*/ 3995195 h 4301924"/>
              <a:gd name="connsiteX72" fmla="*/ 5381103 w 8008556"/>
              <a:gd name="connsiteY72" fmla="*/ 4145666 h 4301924"/>
              <a:gd name="connsiteX73" fmla="*/ 5103311 w 8008556"/>
              <a:gd name="connsiteY73" fmla="*/ 4145666 h 4301924"/>
              <a:gd name="connsiteX74" fmla="*/ 4860242 w 8008556"/>
              <a:gd name="connsiteY74" fmla="*/ 4157241 h 4301924"/>
              <a:gd name="connsiteX75" fmla="*/ 4698197 w 8008556"/>
              <a:gd name="connsiteY75" fmla="*/ 4064643 h 4301924"/>
              <a:gd name="connsiteX76" fmla="*/ 4570875 w 8008556"/>
              <a:gd name="connsiteY76" fmla="*/ 4053069 h 4301924"/>
              <a:gd name="connsiteX77" fmla="*/ 4455128 w 8008556"/>
              <a:gd name="connsiteY77" fmla="*/ 4238264 h 4301924"/>
              <a:gd name="connsiteX78" fmla="*/ 4096313 w 8008556"/>
              <a:gd name="connsiteY78" fmla="*/ 4203540 h 4301924"/>
              <a:gd name="connsiteX79" fmla="*/ 3783797 w 8008556"/>
              <a:gd name="connsiteY79" fmla="*/ 4296137 h 4301924"/>
              <a:gd name="connsiteX80" fmla="*/ 3644900 w 8008556"/>
              <a:gd name="connsiteY80" fmla="*/ 4238264 h 4301924"/>
              <a:gd name="connsiteX81" fmla="*/ 3413407 w 8008556"/>
              <a:gd name="connsiteY81" fmla="*/ 4099367 h 4301924"/>
              <a:gd name="connsiteX82" fmla="*/ 3147189 w 8008556"/>
              <a:gd name="connsiteY82" fmla="*/ 4053069 h 4301924"/>
              <a:gd name="connsiteX83" fmla="*/ 3043017 w 8008556"/>
              <a:gd name="connsiteY83" fmla="*/ 3775276 h 4301924"/>
              <a:gd name="connsiteX84" fmla="*/ 3031442 w 8008556"/>
              <a:gd name="connsiteY84" fmla="*/ 3728977 h 4301924"/>
              <a:gd name="connsiteX85" fmla="*/ 2637903 w 8008556"/>
              <a:gd name="connsiteY85" fmla="*/ 3717403 h 4301924"/>
              <a:gd name="connsiteX86" fmla="*/ 2556880 w 8008556"/>
              <a:gd name="connsiteY86" fmla="*/ 3520633 h 4301924"/>
              <a:gd name="connsiteX87" fmla="*/ 2573278 w 8008556"/>
              <a:gd name="connsiteY87" fmla="*/ 3126129 h 4301924"/>
              <a:gd name="connsiteX88" fmla="*/ 2608002 w 8008556"/>
              <a:gd name="connsiteY88" fmla="*/ 2759598 h 4301924"/>
              <a:gd name="connsiteX89" fmla="*/ 392414 w 8008556"/>
              <a:gd name="connsiteY89" fmla="*/ 2664107 h 4301924"/>
              <a:gd name="connsiteX90" fmla="*/ 253518 w 8008556"/>
              <a:gd name="connsiteY90" fmla="*/ 2513636 h 4301924"/>
              <a:gd name="connsiteX91" fmla="*/ 346116 w 8008556"/>
              <a:gd name="connsiteY91" fmla="*/ 2467337 h 4301924"/>
              <a:gd name="connsiteX92" fmla="*/ 473437 w 8008556"/>
              <a:gd name="connsiteY92" fmla="*/ 2455762 h 4301924"/>
              <a:gd name="connsiteX93" fmla="*/ 531311 w 8008556"/>
              <a:gd name="connsiteY93" fmla="*/ 2235843 h 4301924"/>
              <a:gd name="connsiteX94" fmla="*/ 566035 w 8008556"/>
              <a:gd name="connsiteY94" fmla="*/ 2050648 h 4301924"/>
              <a:gd name="connsiteX95" fmla="*/ 716506 w 8008556"/>
              <a:gd name="connsiteY95" fmla="*/ 1969626 h 4301924"/>
              <a:gd name="connsiteX96" fmla="*/ 1688779 w 8008556"/>
              <a:gd name="connsiteY96" fmla="*/ 1379317 h 4301924"/>
              <a:gd name="connsiteX0" fmla="*/ 3062308 w 8132019"/>
              <a:gd name="connsiteY0" fmla="*/ 2143246 h 4301924"/>
              <a:gd name="connsiteX1" fmla="*/ 3143331 w 8132019"/>
              <a:gd name="connsiteY1" fmla="*/ 1934902 h 4301924"/>
              <a:gd name="connsiteX2" fmla="*/ 3386399 w 8132019"/>
              <a:gd name="connsiteY2" fmla="*/ 1749707 h 4301924"/>
              <a:gd name="connsiteX3" fmla="*/ 3478996 w 8132019"/>
              <a:gd name="connsiteY3" fmla="*/ 1923327 h 4301924"/>
              <a:gd name="connsiteX4" fmla="*/ 3478996 w 8132019"/>
              <a:gd name="connsiteY4" fmla="*/ 2027499 h 4301924"/>
              <a:gd name="connsiteX5" fmla="*/ 3617893 w 8132019"/>
              <a:gd name="connsiteY5" fmla="*/ 1865453 h 4301924"/>
              <a:gd name="connsiteX6" fmla="*/ 3803087 w 8132019"/>
              <a:gd name="connsiteY6" fmla="*/ 1992775 h 4301924"/>
              <a:gd name="connsiteX7" fmla="*/ 3768363 w 8132019"/>
              <a:gd name="connsiteY7" fmla="*/ 1807580 h 4301924"/>
              <a:gd name="connsiteX8" fmla="*/ 3884110 w 8132019"/>
              <a:gd name="connsiteY8" fmla="*/ 1691833 h 4301924"/>
              <a:gd name="connsiteX9" fmla="*/ 4092455 w 8132019"/>
              <a:gd name="connsiteY9" fmla="*/ 1552937 h 4301924"/>
              <a:gd name="connsiteX10" fmla="*/ 4347098 w 8132019"/>
              <a:gd name="connsiteY10" fmla="*/ 1367742 h 4301924"/>
              <a:gd name="connsiteX11" fmla="*/ 4543867 w 8132019"/>
              <a:gd name="connsiteY11" fmla="*/ 1414041 h 4301924"/>
              <a:gd name="connsiteX12" fmla="*/ 4717487 w 8132019"/>
              <a:gd name="connsiteY12" fmla="*/ 1552937 h 4301924"/>
              <a:gd name="connsiteX13" fmla="*/ 4833234 w 8132019"/>
              <a:gd name="connsiteY13" fmla="*/ 1622385 h 4301924"/>
              <a:gd name="connsiteX14" fmla="*/ 5006855 w 8132019"/>
              <a:gd name="connsiteY14" fmla="*/ 1599236 h 4301924"/>
              <a:gd name="connsiteX15" fmla="*/ 5203624 w 8132019"/>
              <a:gd name="connsiteY15" fmla="*/ 1506638 h 4301924"/>
              <a:gd name="connsiteX16" fmla="*/ 5435118 w 8132019"/>
              <a:gd name="connsiteY16" fmla="*/ 1587661 h 4301924"/>
              <a:gd name="connsiteX17" fmla="*/ 5562439 w 8132019"/>
              <a:gd name="connsiteY17" fmla="*/ 1414041 h 4301924"/>
              <a:gd name="connsiteX18" fmla="*/ 5631887 w 8132019"/>
              <a:gd name="connsiteY18" fmla="*/ 1275145 h 4301924"/>
              <a:gd name="connsiteX19" fmla="*/ 5817082 w 8132019"/>
              <a:gd name="connsiteY19" fmla="*/ 1136248 h 4301924"/>
              <a:gd name="connsiteX20" fmla="*/ 5955979 w 8132019"/>
              <a:gd name="connsiteY20" fmla="*/ 1101524 h 4301924"/>
              <a:gd name="connsiteX21" fmla="*/ 6071725 w 8132019"/>
              <a:gd name="connsiteY21" fmla="*/ 962628 h 4301924"/>
              <a:gd name="connsiteX22" fmla="*/ 6245346 w 8132019"/>
              <a:gd name="connsiteY22" fmla="*/ 951053 h 4301924"/>
              <a:gd name="connsiteX23" fmla="*/ 6430541 w 8132019"/>
              <a:gd name="connsiteY23" fmla="*/ 731134 h 4301924"/>
              <a:gd name="connsiteX24" fmla="*/ 6291644 w 8132019"/>
              <a:gd name="connsiteY24" fmla="*/ 661686 h 4301924"/>
              <a:gd name="connsiteX25" fmla="*/ 6615736 w 8132019"/>
              <a:gd name="connsiteY25" fmla="*/ 244998 h 4301924"/>
              <a:gd name="connsiteX26" fmla="*/ 6766206 w 8132019"/>
              <a:gd name="connsiteY26" fmla="*/ 152400 h 4301924"/>
              <a:gd name="connsiteX27" fmla="*/ 6800931 w 8132019"/>
              <a:gd name="connsiteY27" fmla="*/ 48228 h 4301924"/>
              <a:gd name="connsiteX28" fmla="*/ 6893528 w 8132019"/>
              <a:gd name="connsiteY28" fmla="*/ 1929 h 4301924"/>
              <a:gd name="connsiteX29" fmla="*/ 7020850 w 8132019"/>
              <a:gd name="connsiteY29" fmla="*/ 48228 h 4301924"/>
              <a:gd name="connsiteX30" fmla="*/ 7171320 w 8132019"/>
              <a:gd name="connsiteY30" fmla="*/ 233423 h 4301924"/>
              <a:gd name="connsiteX31" fmla="*/ 7009275 w 8132019"/>
              <a:gd name="connsiteY31" fmla="*/ 314446 h 4301924"/>
              <a:gd name="connsiteX32" fmla="*/ 7090298 w 8132019"/>
              <a:gd name="connsiteY32" fmla="*/ 534365 h 4301924"/>
              <a:gd name="connsiteX33" fmla="*/ 7344941 w 8132019"/>
              <a:gd name="connsiteY33" fmla="*/ 511215 h 4301924"/>
              <a:gd name="connsiteX34" fmla="*/ 7402814 w 8132019"/>
              <a:gd name="connsiteY34" fmla="*/ 800583 h 4301924"/>
              <a:gd name="connsiteX35" fmla="*/ 7518561 w 8132019"/>
              <a:gd name="connsiteY35" fmla="*/ 985777 h 4301924"/>
              <a:gd name="connsiteX36" fmla="*/ 7437538 w 8132019"/>
              <a:gd name="connsiteY36" fmla="*/ 1251995 h 4301924"/>
              <a:gd name="connsiteX37" fmla="*/ 7553285 w 8132019"/>
              <a:gd name="connsiteY37" fmla="*/ 1460340 h 4301924"/>
              <a:gd name="connsiteX38" fmla="*/ 7935250 w 8132019"/>
              <a:gd name="connsiteY38" fmla="*/ 1726557 h 4301924"/>
              <a:gd name="connsiteX39" fmla="*/ 8062571 w 8132019"/>
              <a:gd name="connsiteY39" fmla="*/ 2131671 h 4301924"/>
              <a:gd name="connsiteX40" fmla="*/ 8062571 w 8132019"/>
              <a:gd name="connsiteY40" fmla="*/ 2282142 h 4301924"/>
              <a:gd name="connsiteX41" fmla="*/ 7645882 w 8132019"/>
              <a:gd name="connsiteY41" fmla="*/ 2131671 h 4301924"/>
              <a:gd name="connsiteX42" fmla="*/ 7425963 w 8132019"/>
              <a:gd name="connsiteY42" fmla="*/ 1680258 h 4301924"/>
              <a:gd name="connsiteX43" fmla="*/ 7263918 w 8132019"/>
              <a:gd name="connsiteY43" fmla="*/ 1344593 h 4301924"/>
              <a:gd name="connsiteX44" fmla="*/ 7159746 w 8132019"/>
              <a:gd name="connsiteY44" fmla="*/ 1367742 h 4301924"/>
              <a:gd name="connsiteX45" fmla="*/ 7229194 w 8132019"/>
              <a:gd name="connsiteY45" fmla="*/ 1529788 h 4301924"/>
              <a:gd name="connsiteX46" fmla="*/ 7101872 w 8132019"/>
              <a:gd name="connsiteY46" fmla="*/ 1518213 h 4301924"/>
              <a:gd name="connsiteX47" fmla="*/ 7194470 w 8132019"/>
              <a:gd name="connsiteY47" fmla="*/ 1784431 h 4301924"/>
              <a:gd name="connsiteX48" fmla="*/ 7148171 w 8132019"/>
              <a:gd name="connsiteY48" fmla="*/ 1958051 h 4301924"/>
              <a:gd name="connsiteX49" fmla="*/ 6847229 w 8132019"/>
              <a:gd name="connsiteY49" fmla="*/ 2201119 h 4301924"/>
              <a:gd name="connsiteX50" fmla="*/ 6766206 w 8132019"/>
              <a:gd name="connsiteY50" fmla="*/ 2640957 h 4301924"/>
              <a:gd name="connsiteX51" fmla="*/ 6766206 w 8132019"/>
              <a:gd name="connsiteY51" fmla="*/ 2895600 h 4301924"/>
              <a:gd name="connsiteX52" fmla="*/ 6939827 w 8132019"/>
              <a:gd name="connsiteY52" fmla="*/ 2814577 h 4301924"/>
              <a:gd name="connsiteX53" fmla="*/ 7148171 w 8132019"/>
              <a:gd name="connsiteY53" fmla="*/ 2756704 h 4301924"/>
              <a:gd name="connsiteX54" fmla="*/ 7588009 w 8132019"/>
              <a:gd name="connsiteY54" fmla="*/ 2988198 h 4301924"/>
              <a:gd name="connsiteX55" fmla="*/ 7669032 w 8132019"/>
              <a:gd name="connsiteY55" fmla="*/ 3103945 h 4301924"/>
              <a:gd name="connsiteX56" fmla="*/ 7669032 w 8132019"/>
              <a:gd name="connsiteY56" fmla="*/ 3300714 h 4301924"/>
              <a:gd name="connsiteX57" fmla="*/ 7287067 w 8132019"/>
              <a:gd name="connsiteY57" fmla="*/ 2999772 h 4301924"/>
              <a:gd name="connsiteX58" fmla="*/ 7460687 w 8132019"/>
              <a:gd name="connsiteY58" fmla="*/ 3381737 h 4301924"/>
              <a:gd name="connsiteX59" fmla="*/ 7588009 w 8132019"/>
              <a:gd name="connsiteY59" fmla="*/ 3786851 h 4301924"/>
              <a:gd name="connsiteX60" fmla="*/ 7344941 w 8132019"/>
              <a:gd name="connsiteY60" fmla="*/ 4157241 h 4301924"/>
              <a:gd name="connsiteX61" fmla="*/ 7159746 w 8132019"/>
              <a:gd name="connsiteY61" fmla="*/ 3972046 h 4301924"/>
              <a:gd name="connsiteX62" fmla="*/ 7171320 w 8132019"/>
              <a:gd name="connsiteY62" fmla="*/ 3671104 h 4301924"/>
              <a:gd name="connsiteX63" fmla="*/ 7136596 w 8132019"/>
              <a:gd name="connsiteY63" fmla="*/ 3532208 h 4301924"/>
              <a:gd name="connsiteX64" fmla="*/ 6928252 w 8132019"/>
              <a:gd name="connsiteY64" fmla="*/ 3717403 h 4301924"/>
              <a:gd name="connsiteX65" fmla="*/ 6662034 w 8132019"/>
              <a:gd name="connsiteY65" fmla="*/ 3694253 h 4301924"/>
              <a:gd name="connsiteX66" fmla="*/ 6488414 w 8132019"/>
              <a:gd name="connsiteY66" fmla="*/ 3520633 h 4301924"/>
              <a:gd name="connsiteX67" fmla="*/ 6245346 w 8132019"/>
              <a:gd name="connsiteY67" fmla="*/ 3462760 h 4301924"/>
              <a:gd name="connsiteX68" fmla="*/ 6083300 w 8132019"/>
              <a:gd name="connsiteY68" fmla="*/ 3578507 h 4301924"/>
              <a:gd name="connsiteX69" fmla="*/ 6083300 w 8132019"/>
              <a:gd name="connsiteY69" fmla="*/ 3786851 h 4301924"/>
              <a:gd name="connsiteX70" fmla="*/ 5955979 w 8132019"/>
              <a:gd name="connsiteY70" fmla="*/ 3925747 h 4301924"/>
              <a:gd name="connsiteX71" fmla="*/ 5736060 w 8132019"/>
              <a:gd name="connsiteY71" fmla="*/ 3995195 h 4301924"/>
              <a:gd name="connsiteX72" fmla="*/ 5504566 w 8132019"/>
              <a:gd name="connsiteY72" fmla="*/ 4145666 h 4301924"/>
              <a:gd name="connsiteX73" fmla="*/ 5226774 w 8132019"/>
              <a:gd name="connsiteY73" fmla="*/ 4145666 h 4301924"/>
              <a:gd name="connsiteX74" fmla="*/ 4983705 w 8132019"/>
              <a:gd name="connsiteY74" fmla="*/ 4157241 h 4301924"/>
              <a:gd name="connsiteX75" fmla="*/ 4821660 w 8132019"/>
              <a:gd name="connsiteY75" fmla="*/ 4064643 h 4301924"/>
              <a:gd name="connsiteX76" fmla="*/ 4694338 w 8132019"/>
              <a:gd name="connsiteY76" fmla="*/ 4053069 h 4301924"/>
              <a:gd name="connsiteX77" fmla="*/ 4578591 w 8132019"/>
              <a:gd name="connsiteY77" fmla="*/ 4238264 h 4301924"/>
              <a:gd name="connsiteX78" fmla="*/ 4219776 w 8132019"/>
              <a:gd name="connsiteY78" fmla="*/ 4203540 h 4301924"/>
              <a:gd name="connsiteX79" fmla="*/ 3907260 w 8132019"/>
              <a:gd name="connsiteY79" fmla="*/ 4296137 h 4301924"/>
              <a:gd name="connsiteX80" fmla="*/ 3768363 w 8132019"/>
              <a:gd name="connsiteY80" fmla="*/ 4238264 h 4301924"/>
              <a:gd name="connsiteX81" fmla="*/ 3536870 w 8132019"/>
              <a:gd name="connsiteY81" fmla="*/ 4099367 h 4301924"/>
              <a:gd name="connsiteX82" fmla="*/ 3270652 w 8132019"/>
              <a:gd name="connsiteY82" fmla="*/ 4053069 h 4301924"/>
              <a:gd name="connsiteX83" fmla="*/ 3166480 w 8132019"/>
              <a:gd name="connsiteY83" fmla="*/ 3775276 h 4301924"/>
              <a:gd name="connsiteX84" fmla="*/ 3154905 w 8132019"/>
              <a:gd name="connsiteY84" fmla="*/ 3728977 h 4301924"/>
              <a:gd name="connsiteX85" fmla="*/ 2761366 w 8132019"/>
              <a:gd name="connsiteY85" fmla="*/ 3717403 h 4301924"/>
              <a:gd name="connsiteX86" fmla="*/ 2680343 w 8132019"/>
              <a:gd name="connsiteY86" fmla="*/ 3520633 h 4301924"/>
              <a:gd name="connsiteX87" fmla="*/ 2696741 w 8132019"/>
              <a:gd name="connsiteY87" fmla="*/ 3126129 h 4301924"/>
              <a:gd name="connsiteX88" fmla="*/ 2731465 w 8132019"/>
              <a:gd name="connsiteY88" fmla="*/ 2759598 h 4301924"/>
              <a:gd name="connsiteX89" fmla="*/ 376981 w 8132019"/>
              <a:gd name="connsiteY89" fmla="*/ 2513636 h 4301924"/>
              <a:gd name="connsiteX90" fmla="*/ 469579 w 8132019"/>
              <a:gd name="connsiteY90" fmla="*/ 2467337 h 4301924"/>
              <a:gd name="connsiteX91" fmla="*/ 596900 w 8132019"/>
              <a:gd name="connsiteY91" fmla="*/ 2455762 h 4301924"/>
              <a:gd name="connsiteX92" fmla="*/ 654774 w 8132019"/>
              <a:gd name="connsiteY92" fmla="*/ 2235843 h 4301924"/>
              <a:gd name="connsiteX93" fmla="*/ 689498 w 8132019"/>
              <a:gd name="connsiteY93" fmla="*/ 2050648 h 4301924"/>
              <a:gd name="connsiteX94" fmla="*/ 839969 w 8132019"/>
              <a:gd name="connsiteY94" fmla="*/ 1969626 h 4301924"/>
              <a:gd name="connsiteX95" fmla="*/ 1812242 w 8132019"/>
              <a:gd name="connsiteY95" fmla="*/ 1379317 h 4301924"/>
              <a:gd name="connsiteX0" fmla="*/ 2948490 w 8018201"/>
              <a:gd name="connsiteY0" fmla="*/ 2143246 h 4301924"/>
              <a:gd name="connsiteX1" fmla="*/ 3029513 w 8018201"/>
              <a:gd name="connsiteY1" fmla="*/ 1934902 h 4301924"/>
              <a:gd name="connsiteX2" fmla="*/ 3272581 w 8018201"/>
              <a:gd name="connsiteY2" fmla="*/ 1749707 h 4301924"/>
              <a:gd name="connsiteX3" fmla="*/ 3365178 w 8018201"/>
              <a:gd name="connsiteY3" fmla="*/ 1923327 h 4301924"/>
              <a:gd name="connsiteX4" fmla="*/ 3365178 w 8018201"/>
              <a:gd name="connsiteY4" fmla="*/ 2027499 h 4301924"/>
              <a:gd name="connsiteX5" fmla="*/ 3504075 w 8018201"/>
              <a:gd name="connsiteY5" fmla="*/ 1865453 h 4301924"/>
              <a:gd name="connsiteX6" fmla="*/ 3689269 w 8018201"/>
              <a:gd name="connsiteY6" fmla="*/ 1992775 h 4301924"/>
              <a:gd name="connsiteX7" fmla="*/ 3654545 w 8018201"/>
              <a:gd name="connsiteY7" fmla="*/ 1807580 h 4301924"/>
              <a:gd name="connsiteX8" fmla="*/ 3770292 w 8018201"/>
              <a:gd name="connsiteY8" fmla="*/ 1691833 h 4301924"/>
              <a:gd name="connsiteX9" fmla="*/ 3978637 w 8018201"/>
              <a:gd name="connsiteY9" fmla="*/ 1552937 h 4301924"/>
              <a:gd name="connsiteX10" fmla="*/ 4233280 w 8018201"/>
              <a:gd name="connsiteY10" fmla="*/ 1367742 h 4301924"/>
              <a:gd name="connsiteX11" fmla="*/ 4430049 w 8018201"/>
              <a:gd name="connsiteY11" fmla="*/ 1414041 h 4301924"/>
              <a:gd name="connsiteX12" fmla="*/ 4603669 w 8018201"/>
              <a:gd name="connsiteY12" fmla="*/ 1552937 h 4301924"/>
              <a:gd name="connsiteX13" fmla="*/ 4719416 w 8018201"/>
              <a:gd name="connsiteY13" fmla="*/ 1622385 h 4301924"/>
              <a:gd name="connsiteX14" fmla="*/ 4893037 w 8018201"/>
              <a:gd name="connsiteY14" fmla="*/ 1599236 h 4301924"/>
              <a:gd name="connsiteX15" fmla="*/ 5089806 w 8018201"/>
              <a:gd name="connsiteY15" fmla="*/ 1506638 h 4301924"/>
              <a:gd name="connsiteX16" fmla="*/ 5321300 w 8018201"/>
              <a:gd name="connsiteY16" fmla="*/ 1587661 h 4301924"/>
              <a:gd name="connsiteX17" fmla="*/ 5448621 w 8018201"/>
              <a:gd name="connsiteY17" fmla="*/ 1414041 h 4301924"/>
              <a:gd name="connsiteX18" fmla="*/ 5518069 w 8018201"/>
              <a:gd name="connsiteY18" fmla="*/ 1275145 h 4301924"/>
              <a:gd name="connsiteX19" fmla="*/ 5703264 w 8018201"/>
              <a:gd name="connsiteY19" fmla="*/ 1136248 h 4301924"/>
              <a:gd name="connsiteX20" fmla="*/ 5842161 w 8018201"/>
              <a:gd name="connsiteY20" fmla="*/ 1101524 h 4301924"/>
              <a:gd name="connsiteX21" fmla="*/ 5957907 w 8018201"/>
              <a:gd name="connsiteY21" fmla="*/ 962628 h 4301924"/>
              <a:gd name="connsiteX22" fmla="*/ 6131528 w 8018201"/>
              <a:gd name="connsiteY22" fmla="*/ 951053 h 4301924"/>
              <a:gd name="connsiteX23" fmla="*/ 6316723 w 8018201"/>
              <a:gd name="connsiteY23" fmla="*/ 731134 h 4301924"/>
              <a:gd name="connsiteX24" fmla="*/ 6177826 w 8018201"/>
              <a:gd name="connsiteY24" fmla="*/ 661686 h 4301924"/>
              <a:gd name="connsiteX25" fmla="*/ 6501918 w 8018201"/>
              <a:gd name="connsiteY25" fmla="*/ 244998 h 4301924"/>
              <a:gd name="connsiteX26" fmla="*/ 6652388 w 8018201"/>
              <a:gd name="connsiteY26" fmla="*/ 152400 h 4301924"/>
              <a:gd name="connsiteX27" fmla="*/ 6687113 w 8018201"/>
              <a:gd name="connsiteY27" fmla="*/ 48228 h 4301924"/>
              <a:gd name="connsiteX28" fmla="*/ 6779710 w 8018201"/>
              <a:gd name="connsiteY28" fmla="*/ 1929 h 4301924"/>
              <a:gd name="connsiteX29" fmla="*/ 6907032 w 8018201"/>
              <a:gd name="connsiteY29" fmla="*/ 48228 h 4301924"/>
              <a:gd name="connsiteX30" fmla="*/ 7057502 w 8018201"/>
              <a:gd name="connsiteY30" fmla="*/ 233423 h 4301924"/>
              <a:gd name="connsiteX31" fmla="*/ 6895457 w 8018201"/>
              <a:gd name="connsiteY31" fmla="*/ 314446 h 4301924"/>
              <a:gd name="connsiteX32" fmla="*/ 6976480 w 8018201"/>
              <a:gd name="connsiteY32" fmla="*/ 534365 h 4301924"/>
              <a:gd name="connsiteX33" fmla="*/ 7231123 w 8018201"/>
              <a:gd name="connsiteY33" fmla="*/ 511215 h 4301924"/>
              <a:gd name="connsiteX34" fmla="*/ 7288996 w 8018201"/>
              <a:gd name="connsiteY34" fmla="*/ 800583 h 4301924"/>
              <a:gd name="connsiteX35" fmla="*/ 7404743 w 8018201"/>
              <a:gd name="connsiteY35" fmla="*/ 985777 h 4301924"/>
              <a:gd name="connsiteX36" fmla="*/ 7323720 w 8018201"/>
              <a:gd name="connsiteY36" fmla="*/ 1251995 h 4301924"/>
              <a:gd name="connsiteX37" fmla="*/ 7439467 w 8018201"/>
              <a:gd name="connsiteY37" fmla="*/ 1460340 h 4301924"/>
              <a:gd name="connsiteX38" fmla="*/ 7821432 w 8018201"/>
              <a:gd name="connsiteY38" fmla="*/ 1726557 h 4301924"/>
              <a:gd name="connsiteX39" fmla="*/ 7948753 w 8018201"/>
              <a:gd name="connsiteY39" fmla="*/ 2131671 h 4301924"/>
              <a:gd name="connsiteX40" fmla="*/ 7948753 w 8018201"/>
              <a:gd name="connsiteY40" fmla="*/ 2282142 h 4301924"/>
              <a:gd name="connsiteX41" fmla="*/ 7532064 w 8018201"/>
              <a:gd name="connsiteY41" fmla="*/ 2131671 h 4301924"/>
              <a:gd name="connsiteX42" fmla="*/ 7312145 w 8018201"/>
              <a:gd name="connsiteY42" fmla="*/ 1680258 h 4301924"/>
              <a:gd name="connsiteX43" fmla="*/ 7150100 w 8018201"/>
              <a:gd name="connsiteY43" fmla="*/ 1344593 h 4301924"/>
              <a:gd name="connsiteX44" fmla="*/ 7045928 w 8018201"/>
              <a:gd name="connsiteY44" fmla="*/ 1367742 h 4301924"/>
              <a:gd name="connsiteX45" fmla="*/ 7115376 w 8018201"/>
              <a:gd name="connsiteY45" fmla="*/ 1529788 h 4301924"/>
              <a:gd name="connsiteX46" fmla="*/ 6988054 w 8018201"/>
              <a:gd name="connsiteY46" fmla="*/ 1518213 h 4301924"/>
              <a:gd name="connsiteX47" fmla="*/ 7080652 w 8018201"/>
              <a:gd name="connsiteY47" fmla="*/ 1784431 h 4301924"/>
              <a:gd name="connsiteX48" fmla="*/ 7034353 w 8018201"/>
              <a:gd name="connsiteY48" fmla="*/ 1958051 h 4301924"/>
              <a:gd name="connsiteX49" fmla="*/ 6733411 w 8018201"/>
              <a:gd name="connsiteY49" fmla="*/ 2201119 h 4301924"/>
              <a:gd name="connsiteX50" fmla="*/ 6652388 w 8018201"/>
              <a:gd name="connsiteY50" fmla="*/ 2640957 h 4301924"/>
              <a:gd name="connsiteX51" fmla="*/ 6652388 w 8018201"/>
              <a:gd name="connsiteY51" fmla="*/ 2895600 h 4301924"/>
              <a:gd name="connsiteX52" fmla="*/ 6826009 w 8018201"/>
              <a:gd name="connsiteY52" fmla="*/ 2814577 h 4301924"/>
              <a:gd name="connsiteX53" fmla="*/ 7034353 w 8018201"/>
              <a:gd name="connsiteY53" fmla="*/ 2756704 h 4301924"/>
              <a:gd name="connsiteX54" fmla="*/ 7474191 w 8018201"/>
              <a:gd name="connsiteY54" fmla="*/ 2988198 h 4301924"/>
              <a:gd name="connsiteX55" fmla="*/ 7555214 w 8018201"/>
              <a:gd name="connsiteY55" fmla="*/ 3103945 h 4301924"/>
              <a:gd name="connsiteX56" fmla="*/ 7555214 w 8018201"/>
              <a:gd name="connsiteY56" fmla="*/ 3300714 h 4301924"/>
              <a:gd name="connsiteX57" fmla="*/ 7173249 w 8018201"/>
              <a:gd name="connsiteY57" fmla="*/ 2999772 h 4301924"/>
              <a:gd name="connsiteX58" fmla="*/ 7346869 w 8018201"/>
              <a:gd name="connsiteY58" fmla="*/ 3381737 h 4301924"/>
              <a:gd name="connsiteX59" fmla="*/ 7474191 w 8018201"/>
              <a:gd name="connsiteY59" fmla="*/ 3786851 h 4301924"/>
              <a:gd name="connsiteX60" fmla="*/ 7231123 w 8018201"/>
              <a:gd name="connsiteY60" fmla="*/ 4157241 h 4301924"/>
              <a:gd name="connsiteX61" fmla="*/ 7045928 w 8018201"/>
              <a:gd name="connsiteY61" fmla="*/ 3972046 h 4301924"/>
              <a:gd name="connsiteX62" fmla="*/ 7057502 w 8018201"/>
              <a:gd name="connsiteY62" fmla="*/ 3671104 h 4301924"/>
              <a:gd name="connsiteX63" fmla="*/ 7022778 w 8018201"/>
              <a:gd name="connsiteY63" fmla="*/ 3532208 h 4301924"/>
              <a:gd name="connsiteX64" fmla="*/ 6814434 w 8018201"/>
              <a:gd name="connsiteY64" fmla="*/ 3717403 h 4301924"/>
              <a:gd name="connsiteX65" fmla="*/ 6548216 w 8018201"/>
              <a:gd name="connsiteY65" fmla="*/ 3694253 h 4301924"/>
              <a:gd name="connsiteX66" fmla="*/ 6374596 w 8018201"/>
              <a:gd name="connsiteY66" fmla="*/ 3520633 h 4301924"/>
              <a:gd name="connsiteX67" fmla="*/ 6131528 w 8018201"/>
              <a:gd name="connsiteY67" fmla="*/ 3462760 h 4301924"/>
              <a:gd name="connsiteX68" fmla="*/ 5969482 w 8018201"/>
              <a:gd name="connsiteY68" fmla="*/ 3578507 h 4301924"/>
              <a:gd name="connsiteX69" fmla="*/ 5969482 w 8018201"/>
              <a:gd name="connsiteY69" fmla="*/ 3786851 h 4301924"/>
              <a:gd name="connsiteX70" fmla="*/ 5842161 w 8018201"/>
              <a:gd name="connsiteY70" fmla="*/ 3925747 h 4301924"/>
              <a:gd name="connsiteX71" fmla="*/ 5622242 w 8018201"/>
              <a:gd name="connsiteY71" fmla="*/ 3995195 h 4301924"/>
              <a:gd name="connsiteX72" fmla="*/ 5390748 w 8018201"/>
              <a:gd name="connsiteY72" fmla="*/ 4145666 h 4301924"/>
              <a:gd name="connsiteX73" fmla="*/ 5112956 w 8018201"/>
              <a:gd name="connsiteY73" fmla="*/ 4145666 h 4301924"/>
              <a:gd name="connsiteX74" fmla="*/ 4869887 w 8018201"/>
              <a:gd name="connsiteY74" fmla="*/ 4157241 h 4301924"/>
              <a:gd name="connsiteX75" fmla="*/ 4707842 w 8018201"/>
              <a:gd name="connsiteY75" fmla="*/ 4064643 h 4301924"/>
              <a:gd name="connsiteX76" fmla="*/ 4580520 w 8018201"/>
              <a:gd name="connsiteY76" fmla="*/ 4053069 h 4301924"/>
              <a:gd name="connsiteX77" fmla="*/ 4464773 w 8018201"/>
              <a:gd name="connsiteY77" fmla="*/ 4238264 h 4301924"/>
              <a:gd name="connsiteX78" fmla="*/ 4105958 w 8018201"/>
              <a:gd name="connsiteY78" fmla="*/ 4203540 h 4301924"/>
              <a:gd name="connsiteX79" fmla="*/ 3793442 w 8018201"/>
              <a:gd name="connsiteY79" fmla="*/ 4296137 h 4301924"/>
              <a:gd name="connsiteX80" fmla="*/ 3654545 w 8018201"/>
              <a:gd name="connsiteY80" fmla="*/ 4238264 h 4301924"/>
              <a:gd name="connsiteX81" fmla="*/ 3423052 w 8018201"/>
              <a:gd name="connsiteY81" fmla="*/ 4099367 h 4301924"/>
              <a:gd name="connsiteX82" fmla="*/ 3156834 w 8018201"/>
              <a:gd name="connsiteY82" fmla="*/ 4053069 h 4301924"/>
              <a:gd name="connsiteX83" fmla="*/ 3052662 w 8018201"/>
              <a:gd name="connsiteY83" fmla="*/ 3775276 h 4301924"/>
              <a:gd name="connsiteX84" fmla="*/ 3041087 w 8018201"/>
              <a:gd name="connsiteY84" fmla="*/ 3728977 h 4301924"/>
              <a:gd name="connsiteX85" fmla="*/ 2647548 w 8018201"/>
              <a:gd name="connsiteY85" fmla="*/ 3717403 h 4301924"/>
              <a:gd name="connsiteX86" fmla="*/ 2566525 w 8018201"/>
              <a:gd name="connsiteY86" fmla="*/ 3520633 h 4301924"/>
              <a:gd name="connsiteX87" fmla="*/ 2582923 w 8018201"/>
              <a:gd name="connsiteY87" fmla="*/ 3126129 h 4301924"/>
              <a:gd name="connsiteX88" fmla="*/ 2617647 w 8018201"/>
              <a:gd name="connsiteY88" fmla="*/ 2759598 h 4301924"/>
              <a:gd name="connsiteX89" fmla="*/ 355761 w 8018201"/>
              <a:gd name="connsiteY89" fmla="*/ 2467337 h 4301924"/>
              <a:gd name="connsiteX90" fmla="*/ 483082 w 8018201"/>
              <a:gd name="connsiteY90" fmla="*/ 2455762 h 4301924"/>
              <a:gd name="connsiteX91" fmla="*/ 540956 w 8018201"/>
              <a:gd name="connsiteY91" fmla="*/ 2235843 h 4301924"/>
              <a:gd name="connsiteX92" fmla="*/ 575680 w 8018201"/>
              <a:gd name="connsiteY92" fmla="*/ 2050648 h 4301924"/>
              <a:gd name="connsiteX93" fmla="*/ 726151 w 8018201"/>
              <a:gd name="connsiteY93" fmla="*/ 1969626 h 4301924"/>
              <a:gd name="connsiteX94" fmla="*/ 1698424 w 8018201"/>
              <a:gd name="connsiteY94" fmla="*/ 1379317 h 4301924"/>
              <a:gd name="connsiteX0" fmla="*/ 2811523 w 7881234"/>
              <a:gd name="connsiteY0" fmla="*/ 2143246 h 4301924"/>
              <a:gd name="connsiteX1" fmla="*/ 2892546 w 7881234"/>
              <a:gd name="connsiteY1" fmla="*/ 1934902 h 4301924"/>
              <a:gd name="connsiteX2" fmla="*/ 3135614 w 7881234"/>
              <a:gd name="connsiteY2" fmla="*/ 1749707 h 4301924"/>
              <a:gd name="connsiteX3" fmla="*/ 3228211 w 7881234"/>
              <a:gd name="connsiteY3" fmla="*/ 1923327 h 4301924"/>
              <a:gd name="connsiteX4" fmla="*/ 3228211 w 7881234"/>
              <a:gd name="connsiteY4" fmla="*/ 2027499 h 4301924"/>
              <a:gd name="connsiteX5" fmla="*/ 3367108 w 7881234"/>
              <a:gd name="connsiteY5" fmla="*/ 1865453 h 4301924"/>
              <a:gd name="connsiteX6" fmla="*/ 3552302 w 7881234"/>
              <a:gd name="connsiteY6" fmla="*/ 1992775 h 4301924"/>
              <a:gd name="connsiteX7" fmla="*/ 3517578 w 7881234"/>
              <a:gd name="connsiteY7" fmla="*/ 1807580 h 4301924"/>
              <a:gd name="connsiteX8" fmla="*/ 3633325 w 7881234"/>
              <a:gd name="connsiteY8" fmla="*/ 1691833 h 4301924"/>
              <a:gd name="connsiteX9" fmla="*/ 3841670 w 7881234"/>
              <a:gd name="connsiteY9" fmla="*/ 1552937 h 4301924"/>
              <a:gd name="connsiteX10" fmla="*/ 4096313 w 7881234"/>
              <a:gd name="connsiteY10" fmla="*/ 1367742 h 4301924"/>
              <a:gd name="connsiteX11" fmla="*/ 4293082 w 7881234"/>
              <a:gd name="connsiteY11" fmla="*/ 1414041 h 4301924"/>
              <a:gd name="connsiteX12" fmla="*/ 4466702 w 7881234"/>
              <a:gd name="connsiteY12" fmla="*/ 1552937 h 4301924"/>
              <a:gd name="connsiteX13" fmla="*/ 4582449 w 7881234"/>
              <a:gd name="connsiteY13" fmla="*/ 1622385 h 4301924"/>
              <a:gd name="connsiteX14" fmla="*/ 4756070 w 7881234"/>
              <a:gd name="connsiteY14" fmla="*/ 1599236 h 4301924"/>
              <a:gd name="connsiteX15" fmla="*/ 4952839 w 7881234"/>
              <a:gd name="connsiteY15" fmla="*/ 1506638 h 4301924"/>
              <a:gd name="connsiteX16" fmla="*/ 5184333 w 7881234"/>
              <a:gd name="connsiteY16" fmla="*/ 1587661 h 4301924"/>
              <a:gd name="connsiteX17" fmla="*/ 5311654 w 7881234"/>
              <a:gd name="connsiteY17" fmla="*/ 1414041 h 4301924"/>
              <a:gd name="connsiteX18" fmla="*/ 5381102 w 7881234"/>
              <a:gd name="connsiteY18" fmla="*/ 1275145 h 4301924"/>
              <a:gd name="connsiteX19" fmla="*/ 5566297 w 7881234"/>
              <a:gd name="connsiteY19" fmla="*/ 1136248 h 4301924"/>
              <a:gd name="connsiteX20" fmla="*/ 5705194 w 7881234"/>
              <a:gd name="connsiteY20" fmla="*/ 1101524 h 4301924"/>
              <a:gd name="connsiteX21" fmla="*/ 5820940 w 7881234"/>
              <a:gd name="connsiteY21" fmla="*/ 962628 h 4301924"/>
              <a:gd name="connsiteX22" fmla="*/ 5994561 w 7881234"/>
              <a:gd name="connsiteY22" fmla="*/ 951053 h 4301924"/>
              <a:gd name="connsiteX23" fmla="*/ 6179756 w 7881234"/>
              <a:gd name="connsiteY23" fmla="*/ 731134 h 4301924"/>
              <a:gd name="connsiteX24" fmla="*/ 6040859 w 7881234"/>
              <a:gd name="connsiteY24" fmla="*/ 661686 h 4301924"/>
              <a:gd name="connsiteX25" fmla="*/ 6364951 w 7881234"/>
              <a:gd name="connsiteY25" fmla="*/ 244998 h 4301924"/>
              <a:gd name="connsiteX26" fmla="*/ 6515421 w 7881234"/>
              <a:gd name="connsiteY26" fmla="*/ 152400 h 4301924"/>
              <a:gd name="connsiteX27" fmla="*/ 6550146 w 7881234"/>
              <a:gd name="connsiteY27" fmla="*/ 48228 h 4301924"/>
              <a:gd name="connsiteX28" fmla="*/ 6642743 w 7881234"/>
              <a:gd name="connsiteY28" fmla="*/ 1929 h 4301924"/>
              <a:gd name="connsiteX29" fmla="*/ 6770065 w 7881234"/>
              <a:gd name="connsiteY29" fmla="*/ 48228 h 4301924"/>
              <a:gd name="connsiteX30" fmla="*/ 6920535 w 7881234"/>
              <a:gd name="connsiteY30" fmla="*/ 233423 h 4301924"/>
              <a:gd name="connsiteX31" fmla="*/ 6758490 w 7881234"/>
              <a:gd name="connsiteY31" fmla="*/ 314446 h 4301924"/>
              <a:gd name="connsiteX32" fmla="*/ 6839513 w 7881234"/>
              <a:gd name="connsiteY32" fmla="*/ 534365 h 4301924"/>
              <a:gd name="connsiteX33" fmla="*/ 7094156 w 7881234"/>
              <a:gd name="connsiteY33" fmla="*/ 511215 h 4301924"/>
              <a:gd name="connsiteX34" fmla="*/ 7152029 w 7881234"/>
              <a:gd name="connsiteY34" fmla="*/ 800583 h 4301924"/>
              <a:gd name="connsiteX35" fmla="*/ 7267776 w 7881234"/>
              <a:gd name="connsiteY35" fmla="*/ 985777 h 4301924"/>
              <a:gd name="connsiteX36" fmla="*/ 7186753 w 7881234"/>
              <a:gd name="connsiteY36" fmla="*/ 1251995 h 4301924"/>
              <a:gd name="connsiteX37" fmla="*/ 7302500 w 7881234"/>
              <a:gd name="connsiteY37" fmla="*/ 1460340 h 4301924"/>
              <a:gd name="connsiteX38" fmla="*/ 7684465 w 7881234"/>
              <a:gd name="connsiteY38" fmla="*/ 1726557 h 4301924"/>
              <a:gd name="connsiteX39" fmla="*/ 7811786 w 7881234"/>
              <a:gd name="connsiteY39" fmla="*/ 2131671 h 4301924"/>
              <a:gd name="connsiteX40" fmla="*/ 7811786 w 7881234"/>
              <a:gd name="connsiteY40" fmla="*/ 2282142 h 4301924"/>
              <a:gd name="connsiteX41" fmla="*/ 7395097 w 7881234"/>
              <a:gd name="connsiteY41" fmla="*/ 2131671 h 4301924"/>
              <a:gd name="connsiteX42" fmla="*/ 7175178 w 7881234"/>
              <a:gd name="connsiteY42" fmla="*/ 1680258 h 4301924"/>
              <a:gd name="connsiteX43" fmla="*/ 7013133 w 7881234"/>
              <a:gd name="connsiteY43" fmla="*/ 1344593 h 4301924"/>
              <a:gd name="connsiteX44" fmla="*/ 6908961 w 7881234"/>
              <a:gd name="connsiteY44" fmla="*/ 1367742 h 4301924"/>
              <a:gd name="connsiteX45" fmla="*/ 6978409 w 7881234"/>
              <a:gd name="connsiteY45" fmla="*/ 1529788 h 4301924"/>
              <a:gd name="connsiteX46" fmla="*/ 6851087 w 7881234"/>
              <a:gd name="connsiteY46" fmla="*/ 1518213 h 4301924"/>
              <a:gd name="connsiteX47" fmla="*/ 6943685 w 7881234"/>
              <a:gd name="connsiteY47" fmla="*/ 1784431 h 4301924"/>
              <a:gd name="connsiteX48" fmla="*/ 6897386 w 7881234"/>
              <a:gd name="connsiteY48" fmla="*/ 1958051 h 4301924"/>
              <a:gd name="connsiteX49" fmla="*/ 6596444 w 7881234"/>
              <a:gd name="connsiteY49" fmla="*/ 2201119 h 4301924"/>
              <a:gd name="connsiteX50" fmla="*/ 6515421 w 7881234"/>
              <a:gd name="connsiteY50" fmla="*/ 2640957 h 4301924"/>
              <a:gd name="connsiteX51" fmla="*/ 6515421 w 7881234"/>
              <a:gd name="connsiteY51" fmla="*/ 2895600 h 4301924"/>
              <a:gd name="connsiteX52" fmla="*/ 6689042 w 7881234"/>
              <a:gd name="connsiteY52" fmla="*/ 2814577 h 4301924"/>
              <a:gd name="connsiteX53" fmla="*/ 6897386 w 7881234"/>
              <a:gd name="connsiteY53" fmla="*/ 2756704 h 4301924"/>
              <a:gd name="connsiteX54" fmla="*/ 7337224 w 7881234"/>
              <a:gd name="connsiteY54" fmla="*/ 2988198 h 4301924"/>
              <a:gd name="connsiteX55" fmla="*/ 7418247 w 7881234"/>
              <a:gd name="connsiteY55" fmla="*/ 3103945 h 4301924"/>
              <a:gd name="connsiteX56" fmla="*/ 7418247 w 7881234"/>
              <a:gd name="connsiteY56" fmla="*/ 3300714 h 4301924"/>
              <a:gd name="connsiteX57" fmla="*/ 7036282 w 7881234"/>
              <a:gd name="connsiteY57" fmla="*/ 2999772 h 4301924"/>
              <a:gd name="connsiteX58" fmla="*/ 7209902 w 7881234"/>
              <a:gd name="connsiteY58" fmla="*/ 3381737 h 4301924"/>
              <a:gd name="connsiteX59" fmla="*/ 7337224 w 7881234"/>
              <a:gd name="connsiteY59" fmla="*/ 3786851 h 4301924"/>
              <a:gd name="connsiteX60" fmla="*/ 7094156 w 7881234"/>
              <a:gd name="connsiteY60" fmla="*/ 4157241 h 4301924"/>
              <a:gd name="connsiteX61" fmla="*/ 6908961 w 7881234"/>
              <a:gd name="connsiteY61" fmla="*/ 3972046 h 4301924"/>
              <a:gd name="connsiteX62" fmla="*/ 6920535 w 7881234"/>
              <a:gd name="connsiteY62" fmla="*/ 3671104 h 4301924"/>
              <a:gd name="connsiteX63" fmla="*/ 6885811 w 7881234"/>
              <a:gd name="connsiteY63" fmla="*/ 3532208 h 4301924"/>
              <a:gd name="connsiteX64" fmla="*/ 6677467 w 7881234"/>
              <a:gd name="connsiteY64" fmla="*/ 3717403 h 4301924"/>
              <a:gd name="connsiteX65" fmla="*/ 6411249 w 7881234"/>
              <a:gd name="connsiteY65" fmla="*/ 3694253 h 4301924"/>
              <a:gd name="connsiteX66" fmla="*/ 6237629 w 7881234"/>
              <a:gd name="connsiteY66" fmla="*/ 3520633 h 4301924"/>
              <a:gd name="connsiteX67" fmla="*/ 5994561 w 7881234"/>
              <a:gd name="connsiteY67" fmla="*/ 3462760 h 4301924"/>
              <a:gd name="connsiteX68" fmla="*/ 5832515 w 7881234"/>
              <a:gd name="connsiteY68" fmla="*/ 3578507 h 4301924"/>
              <a:gd name="connsiteX69" fmla="*/ 5832515 w 7881234"/>
              <a:gd name="connsiteY69" fmla="*/ 3786851 h 4301924"/>
              <a:gd name="connsiteX70" fmla="*/ 5705194 w 7881234"/>
              <a:gd name="connsiteY70" fmla="*/ 3925747 h 4301924"/>
              <a:gd name="connsiteX71" fmla="*/ 5485275 w 7881234"/>
              <a:gd name="connsiteY71" fmla="*/ 3995195 h 4301924"/>
              <a:gd name="connsiteX72" fmla="*/ 5253781 w 7881234"/>
              <a:gd name="connsiteY72" fmla="*/ 4145666 h 4301924"/>
              <a:gd name="connsiteX73" fmla="*/ 4975989 w 7881234"/>
              <a:gd name="connsiteY73" fmla="*/ 4145666 h 4301924"/>
              <a:gd name="connsiteX74" fmla="*/ 4732920 w 7881234"/>
              <a:gd name="connsiteY74" fmla="*/ 4157241 h 4301924"/>
              <a:gd name="connsiteX75" fmla="*/ 4570875 w 7881234"/>
              <a:gd name="connsiteY75" fmla="*/ 4064643 h 4301924"/>
              <a:gd name="connsiteX76" fmla="*/ 4443553 w 7881234"/>
              <a:gd name="connsiteY76" fmla="*/ 4053069 h 4301924"/>
              <a:gd name="connsiteX77" fmla="*/ 4327806 w 7881234"/>
              <a:gd name="connsiteY77" fmla="*/ 4238264 h 4301924"/>
              <a:gd name="connsiteX78" fmla="*/ 3968991 w 7881234"/>
              <a:gd name="connsiteY78" fmla="*/ 4203540 h 4301924"/>
              <a:gd name="connsiteX79" fmla="*/ 3656475 w 7881234"/>
              <a:gd name="connsiteY79" fmla="*/ 4296137 h 4301924"/>
              <a:gd name="connsiteX80" fmla="*/ 3517578 w 7881234"/>
              <a:gd name="connsiteY80" fmla="*/ 4238264 h 4301924"/>
              <a:gd name="connsiteX81" fmla="*/ 3286085 w 7881234"/>
              <a:gd name="connsiteY81" fmla="*/ 4099367 h 4301924"/>
              <a:gd name="connsiteX82" fmla="*/ 3019867 w 7881234"/>
              <a:gd name="connsiteY82" fmla="*/ 4053069 h 4301924"/>
              <a:gd name="connsiteX83" fmla="*/ 2915695 w 7881234"/>
              <a:gd name="connsiteY83" fmla="*/ 3775276 h 4301924"/>
              <a:gd name="connsiteX84" fmla="*/ 2904120 w 7881234"/>
              <a:gd name="connsiteY84" fmla="*/ 3728977 h 4301924"/>
              <a:gd name="connsiteX85" fmla="*/ 2510581 w 7881234"/>
              <a:gd name="connsiteY85" fmla="*/ 3717403 h 4301924"/>
              <a:gd name="connsiteX86" fmla="*/ 2429558 w 7881234"/>
              <a:gd name="connsiteY86" fmla="*/ 3520633 h 4301924"/>
              <a:gd name="connsiteX87" fmla="*/ 2445956 w 7881234"/>
              <a:gd name="connsiteY87" fmla="*/ 3126129 h 4301924"/>
              <a:gd name="connsiteX88" fmla="*/ 2480680 w 7881234"/>
              <a:gd name="connsiteY88" fmla="*/ 2759598 h 4301924"/>
              <a:gd name="connsiteX89" fmla="*/ 346115 w 7881234"/>
              <a:gd name="connsiteY89" fmla="*/ 2455762 h 4301924"/>
              <a:gd name="connsiteX90" fmla="*/ 403989 w 7881234"/>
              <a:gd name="connsiteY90" fmla="*/ 2235843 h 4301924"/>
              <a:gd name="connsiteX91" fmla="*/ 438713 w 7881234"/>
              <a:gd name="connsiteY91" fmla="*/ 2050648 h 4301924"/>
              <a:gd name="connsiteX92" fmla="*/ 589184 w 7881234"/>
              <a:gd name="connsiteY92" fmla="*/ 1969626 h 4301924"/>
              <a:gd name="connsiteX93" fmla="*/ 1561457 w 7881234"/>
              <a:gd name="connsiteY93" fmla="*/ 1379317 h 4301924"/>
              <a:gd name="connsiteX0" fmla="*/ 2747862 w 7817573"/>
              <a:gd name="connsiteY0" fmla="*/ 2143246 h 4301924"/>
              <a:gd name="connsiteX1" fmla="*/ 2828885 w 7817573"/>
              <a:gd name="connsiteY1" fmla="*/ 1934902 h 4301924"/>
              <a:gd name="connsiteX2" fmla="*/ 3071953 w 7817573"/>
              <a:gd name="connsiteY2" fmla="*/ 1749707 h 4301924"/>
              <a:gd name="connsiteX3" fmla="*/ 3164550 w 7817573"/>
              <a:gd name="connsiteY3" fmla="*/ 1923327 h 4301924"/>
              <a:gd name="connsiteX4" fmla="*/ 3164550 w 7817573"/>
              <a:gd name="connsiteY4" fmla="*/ 2027499 h 4301924"/>
              <a:gd name="connsiteX5" fmla="*/ 3303447 w 7817573"/>
              <a:gd name="connsiteY5" fmla="*/ 1865453 h 4301924"/>
              <a:gd name="connsiteX6" fmla="*/ 3488641 w 7817573"/>
              <a:gd name="connsiteY6" fmla="*/ 1992775 h 4301924"/>
              <a:gd name="connsiteX7" fmla="*/ 3453917 w 7817573"/>
              <a:gd name="connsiteY7" fmla="*/ 1807580 h 4301924"/>
              <a:gd name="connsiteX8" fmla="*/ 3569664 w 7817573"/>
              <a:gd name="connsiteY8" fmla="*/ 1691833 h 4301924"/>
              <a:gd name="connsiteX9" fmla="*/ 3778009 w 7817573"/>
              <a:gd name="connsiteY9" fmla="*/ 1552937 h 4301924"/>
              <a:gd name="connsiteX10" fmla="*/ 4032652 w 7817573"/>
              <a:gd name="connsiteY10" fmla="*/ 1367742 h 4301924"/>
              <a:gd name="connsiteX11" fmla="*/ 4229421 w 7817573"/>
              <a:gd name="connsiteY11" fmla="*/ 1414041 h 4301924"/>
              <a:gd name="connsiteX12" fmla="*/ 4403041 w 7817573"/>
              <a:gd name="connsiteY12" fmla="*/ 1552937 h 4301924"/>
              <a:gd name="connsiteX13" fmla="*/ 4518788 w 7817573"/>
              <a:gd name="connsiteY13" fmla="*/ 1622385 h 4301924"/>
              <a:gd name="connsiteX14" fmla="*/ 4692409 w 7817573"/>
              <a:gd name="connsiteY14" fmla="*/ 1599236 h 4301924"/>
              <a:gd name="connsiteX15" fmla="*/ 4889178 w 7817573"/>
              <a:gd name="connsiteY15" fmla="*/ 1506638 h 4301924"/>
              <a:gd name="connsiteX16" fmla="*/ 5120672 w 7817573"/>
              <a:gd name="connsiteY16" fmla="*/ 1587661 h 4301924"/>
              <a:gd name="connsiteX17" fmla="*/ 5247993 w 7817573"/>
              <a:gd name="connsiteY17" fmla="*/ 1414041 h 4301924"/>
              <a:gd name="connsiteX18" fmla="*/ 5317441 w 7817573"/>
              <a:gd name="connsiteY18" fmla="*/ 1275145 h 4301924"/>
              <a:gd name="connsiteX19" fmla="*/ 5502636 w 7817573"/>
              <a:gd name="connsiteY19" fmla="*/ 1136248 h 4301924"/>
              <a:gd name="connsiteX20" fmla="*/ 5641533 w 7817573"/>
              <a:gd name="connsiteY20" fmla="*/ 1101524 h 4301924"/>
              <a:gd name="connsiteX21" fmla="*/ 5757279 w 7817573"/>
              <a:gd name="connsiteY21" fmla="*/ 962628 h 4301924"/>
              <a:gd name="connsiteX22" fmla="*/ 5930900 w 7817573"/>
              <a:gd name="connsiteY22" fmla="*/ 951053 h 4301924"/>
              <a:gd name="connsiteX23" fmla="*/ 6116095 w 7817573"/>
              <a:gd name="connsiteY23" fmla="*/ 731134 h 4301924"/>
              <a:gd name="connsiteX24" fmla="*/ 5977198 w 7817573"/>
              <a:gd name="connsiteY24" fmla="*/ 661686 h 4301924"/>
              <a:gd name="connsiteX25" fmla="*/ 6301290 w 7817573"/>
              <a:gd name="connsiteY25" fmla="*/ 244998 h 4301924"/>
              <a:gd name="connsiteX26" fmla="*/ 6451760 w 7817573"/>
              <a:gd name="connsiteY26" fmla="*/ 152400 h 4301924"/>
              <a:gd name="connsiteX27" fmla="*/ 6486485 w 7817573"/>
              <a:gd name="connsiteY27" fmla="*/ 48228 h 4301924"/>
              <a:gd name="connsiteX28" fmla="*/ 6579082 w 7817573"/>
              <a:gd name="connsiteY28" fmla="*/ 1929 h 4301924"/>
              <a:gd name="connsiteX29" fmla="*/ 6706404 w 7817573"/>
              <a:gd name="connsiteY29" fmla="*/ 48228 h 4301924"/>
              <a:gd name="connsiteX30" fmla="*/ 6856874 w 7817573"/>
              <a:gd name="connsiteY30" fmla="*/ 233423 h 4301924"/>
              <a:gd name="connsiteX31" fmla="*/ 6694829 w 7817573"/>
              <a:gd name="connsiteY31" fmla="*/ 314446 h 4301924"/>
              <a:gd name="connsiteX32" fmla="*/ 6775852 w 7817573"/>
              <a:gd name="connsiteY32" fmla="*/ 534365 h 4301924"/>
              <a:gd name="connsiteX33" fmla="*/ 7030495 w 7817573"/>
              <a:gd name="connsiteY33" fmla="*/ 511215 h 4301924"/>
              <a:gd name="connsiteX34" fmla="*/ 7088368 w 7817573"/>
              <a:gd name="connsiteY34" fmla="*/ 800583 h 4301924"/>
              <a:gd name="connsiteX35" fmla="*/ 7204115 w 7817573"/>
              <a:gd name="connsiteY35" fmla="*/ 985777 h 4301924"/>
              <a:gd name="connsiteX36" fmla="*/ 7123092 w 7817573"/>
              <a:gd name="connsiteY36" fmla="*/ 1251995 h 4301924"/>
              <a:gd name="connsiteX37" fmla="*/ 7238839 w 7817573"/>
              <a:gd name="connsiteY37" fmla="*/ 1460340 h 4301924"/>
              <a:gd name="connsiteX38" fmla="*/ 7620804 w 7817573"/>
              <a:gd name="connsiteY38" fmla="*/ 1726557 h 4301924"/>
              <a:gd name="connsiteX39" fmla="*/ 7748125 w 7817573"/>
              <a:gd name="connsiteY39" fmla="*/ 2131671 h 4301924"/>
              <a:gd name="connsiteX40" fmla="*/ 7748125 w 7817573"/>
              <a:gd name="connsiteY40" fmla="*/ 2282142 h 4301924"/>
              <a:gd name="connsiteX41" fmla="*/ 7331436 w 7817573"/>
              <a:gd name="connsiteY41" fmla="*/ 2131671 h 4301924"/>
              <a:gd name="connsiteX42" fmla="*/ 7111517 w 7817573"/>
              <a:gd name="connsiteY42" fmla="*/ 1680258 h 4301924"/>
              <a:gd name="connsiteX43" fmla="*/ 6949472 w 7817573"/>
              <a:gd name="connsiteY43" fmla="*/ 1344593 h 4301924"/>
              <a:gd name="connsiteX44" fmla="*/ 6845300 w 7817573"/>
              <a:gd name="connsiteY44" fmla="*/ 1367742 h 4301924"/>
              <a:gd name="connsiteX45" fmla="*/ 6914748 w 7817573"/>
              <a:gd name="connsiteY45" fmla="*/ 1529788 h 4301924"/>
              <a:gd name="connsiteX46" fmla="*/ 6787426 w 7817573"/>
              <a:gd name="connsiteY46" fmla="*/ 1518213 h 4301924"/>
              <a:gd name="connsiteX47" fmla="*/ 6880024 w 7817573"/>
              <a:gd name="connsiteY47" fmla="*/ 1784431 h 4301924"/>
              <a:gd name="connsiteX48" fmla="*/ 6833725 w 7817573"/>
              <a:gd name="connsiteY48" fmla="*/ 1958051 h 4301924"/>
              <a:gd name="connsiteX49" fmla="*/ 6532783 w 7817573"/>
              <a:gd name="connsiteY49" fmla="*/ 2201119 h 4301924"/>
              <a:gd name="connsiteX50" fmla="*/ 6451760 w 7817573"/>
              <a:gd name="connsiteY50" fmla="*/ 2640957 h 4301924"/>
              <a:gd name="connsiteX51" fmla="*/ 6451760 w 7817573"/>
              <a:gd name="connsiteY51" fmla="*/ 2895600 h 4301924"/>
              <a:gd name="connsiteX52" fmla="*/ 6625381 w 7817573"/>
              <a:gd name="connsiteY52" fmla="*/ 2814577 h 4301924"/>
              <a:gd name="connsiteX53" fmla="*/ 6833725 w 7817573"/>
              <a:gd name="connsiteY53" fmla="*/ 2756704 h 4301924"/>
              <a:gd name="connsiteX54" fmla="*/ 7273563 w 7817573"/>
              <a:gd name="connsiteY54" fmla="*/ 2988198 h 4301924"/>
              <a:gd name="connsiteX55" fmla="*/ 7354586 w 7817573"/>
              <a:gd name="connsiteY55" fmla="*/ 3103945 h 4301924"/>
              <a:gd name="connsiteX56" fmla="*/ 7354586 w 7817573"/>
              <a:gd name="connsiteY56" fmla="*/ 3300714 h 4301924"/>
              <a:gd name="connsiteX57" fmla="*/ 6972621 w 7817573"/>
              <a:gd name="connsiteY57" fmla="*/ 2999772 h 4301924"/>
              <a:gd name="connsiteX58" fmla="*/ 7146241 w 7817573"/>
              <a:gd name="connsiteY58" fmla="*/ 3381737 h 4301924"/>
              <a:gd name="connsiteX59" fmla="*/ 7273563 w 7817573"/>
              <a:gd name="connsiteY59" fmla="*/ 3786851 h 4301924"/>
              <a:gd name="connsiteX60" fmla="*/ 7030495 w 7817573"/>
              <a:gd name="connsiteY60" fmla="*/ 4157241 h 4301924"/>
              <a:gd name="connsiteX61" fmla="*/ 6845300 w 7817573"/>
              <a:gd name="connsiteY61" fmla="*/ 3972046 h 4301924"/>
              <a:gd name="connsiteX62" fmla="*/ 6856874 w 7817573"/>
              <a:gd name="connsiteY62" fmla="*/ 3671104 h 4301924"/>
              <a:gd name="connsiteX63" fmla="*/ 6822150 w 7817573"/>
              <a:gd name="connsiteY63" fmla="*/ 3532208 h 4301924"/>
              <a:gd name="connsiteX64" fmla="*/ 6613806 w 7817573"/>
              <a:gd name="connsiteY64" fmla="*/ 3717403 h 4301924"/>
              <a:gd name="connsiteX65" fmla="*/ 6347588 w 7817573"/>
              <a:gd name="connsiteY65" fmla="*/ 3694253 h 4301924"/>
              <a:gd name="connsiteX66" fmla="*/ 6173968 w 7817573"/>
              <a:gd name="connsiteY66" fmla="*/ 3520633 h 4301924"/>
              <a:gd name="connsiteX67" fmla="*/ 5930900 w 7817573"/>
              <a:gd name="connsiteY67" fmla="*/ 3462760 h 4301924"/>
              <a:gd name="connsiteX68" fmla="*/ 5768854 w 7817573"/>
              <a:gd name="connsiteY68" fmla="*/ 3578507 h 4301924"/>
              <a:gd name="connsiteX69" fmla="*/ 5768854 w 7817573"/>
              <a:gd name="connsiteY69" fmla="*/ 3786851 h 4301924"/>
              <a:gd name="connsiteX70" fmla="*/ 5641533 w 7817573"/>
              <a:gd name="connsiteY70" fmla="*/ 3925747 h 4301924"/>
              <a:gd name="connsiteX71" fmla="*/ 5421614 w 7817573"/>
              <a:gd name="connsiteY71" fmla="*/ 3995195 h 4301924"/>
              <a:gd name="connsiteX72" fmla="*/ 5190120 w 7817573"/>
              <a:gd name="connsiteY72" fmla="*/ 4145666 h 4301924"/>
              <a:gd name="connsiteX73" fmla="*/ 4912328 w 7817573"/>
              <a:gd name="connsiteY73" fmla="*/ 4145666 h 4301924"/>
              <a:gd name="connsiteX74" fmla="*/ 4669259 w 7817573"/>
              <a:gd name="connsiteY74" fmla="*/ 4157241 h 4301924"/>
              <a:gd name="connsiteX75" fmla="*/ 4507214 w 7817573"/>
              <a:gd name="connsiteY75" fmla="*/ 4064643 h 4301924"/>
              <a:gd name="connsiteX76" fmla="*/ 4379892 w 7817573"/>
              <a:gd name="connsiteY76" fmla="*/ 4053069 h 4301924"/>
              <a:gd name="connsiteX77" fmla="*/ 4264145 w 7817573"/>
              <a:gd name="connsiteY77" fmla="*/ 4238264 h 4301924"/>
              <a:gd name="connsiteX78" fmla="*/ 3905330 w 7817573"/>
              <a:gd name="connsiteY78" fmla="*/ 4203540 h 4301924"/>
              <a:gd name="connsiteX79" fmla="*/ 3592814 w 7817573"/>
              <a:gd name="connsiteY79" fmla="*/ 4296137 h 4301924"/>
              <a:gd name="connsiteX80" fmla="*/ 3453917 w 7817573"/>
              <a:gd name="connsiteY80" fmla="*/ 4238264 h 4301924"/>
              <a:gd name="connsiteX81" fmla="*/ 3222424 w 7817573"/>
              <a:gd name="connsiteY81" fmla="*/ 4099367 h 4301924"/>
              <a:gd name="connsiteX82" fmla="*/ 2956206 w 7817573"/>
              <a:gd name="connsiteY82" fmla="*/ 4053069 h 4301924"/>
              <a:gd name="connsiteX83" fmla="*/ 2852034 w 7817573"/>
              <a:gd name="connsiteY83" fmla="*/ 3775276 h 4301924"/>
              <a:gd name="connsiteX84" fmla="*/ 2840459 w 7817573"/>
              <a:gd name="connsiteY84" fmla="*/ 3728977 h 4301924"/>
              <a:gd name="connsiteX85" fmla="*/ 2446920 w 7817573"/>
              <a:gd name="connsiteY85" fmla="*/ 3717403 h 4301924"/>
              <a:gd name="connsiteX86" fmla="*/ 2365897 w 7817573"/>
              <a:gd name="connsiteY86" fmla="*/ 3520633 h 4301924"/>
              <a:gd name="connsiteX87" fmla="*/ 2382295 w 7817573"/>
              <a:gd name="connsiteY87" fmla="*/ 3126129 h 4301924"/>
              <a:gd name="connsiteX88" fmla="*/ 2417019 w 7817573"/>
              <a:gd name="connsiteY88" fmla="*/ 2759598 h 4301924"/>
              <a:gd name="connsiteX89" fmla="*/ 340328 w 7817573"/>
              <a:gd name="connsiteY89" fmla="*/ 2235843 h 4301924"/>
              <a:gd name="connsiteX90" fmla="*/ 375052 w 7817573"/>
              <a:gd name="connsiteY90" fmla="*/ 2050648 h 4301924"/>
              <a:gd name="connsiteX91" fmla="*/ 525523 w 7817573"/>
              <a:gd name="connsiteY91" fmla="*/ 1969626 h 4301924"/>
              <a:gd name="connsiteX92" fmla="*/ 1497796 w 7817573"/>
              <a:gd name="connsiteY92" fmla="*/ 1379317 h 4301924"/>
              <a:gd name="connsiteX0" fmla="*/ 2372810 w 7442521"/>
              <a:gd name="connsiteY0" fmla="*/ 2143246 h 4301924"/>
              <a:gd name="connsiteX1" fmla="*/ 2453833 w 7442521"/>
              <a:gd name="connsiteY1" fmla="*/ 1934902 h 4301924"/>
              <a:gd name="connsiteX2" fmla="*/ 2696901 w 7442521"/>
              <a:gd name="connsiteY2" fmla="*/ 1749707 h 4301924"/>
              <a:gd name="connsiteX3" fmla="*/ 2789498 w 7442521"/>
              <a:gd name="connsiteY3" fmla="*/ 1923327 h 4301924"/>
              <a:gd name="connsiteX4" fmla="*/ 2789498 w 7442521"/>
              <a:gd name="connsiteY4" fmla="*/ 2027499 h 4301924"/>
              <a:gd name="connsiteX5" fmla="*/ 2928395 w 7442521"/>
              <a:gd name="connsiteY5" fmla="*/ 1865453 h 4301924"/>
              <a:gd name="connsiteX6" fmla="*/ 3113589 w 7442521"/>
              <a:gd name="connsiteY6" fmla="*/ 1992775 h 4301924"/>
              <a:gd name="connsiteX7" fmla="*/ 3078865 w 7442521"/>
              <a:gd name="connsiteY7" fmla="*/ 1807580 h 4301924"/>
              <a:gd name="connsiteX8" fmla="*/ 3194612 w 7442521"/>
              <a:gd name="connsiteY8" fmla="*/ 1691833 h 4301924"/>
              <a:gd name="connsiteX9" fmla="*/ 3402957 w 7442521"/>
              <a:gd name="connsiteY9" fmla="*/ 1552937 h 4301924"/>
              <a:gd name="connsiteX10" fmla="*/ 3657600 w 7442521"/>
              <a:gd name="connsiteY10" fmla="*/ 1367742 h 4301924"/>
              <a:gd name="connsiteX11" fmla="*/ 3854369 w 7442521"/>
              <a:gd name="connsiteY11" fmla="*/ 1414041 h 4301924"/>
              <a:gd name="connsiteX12" fmla="*/ 4027989 w 7442521"/>
              <a:gd name="connsiteY12" fmla="*/ 1552937 h 4301924"/>
              <a:gd name="connsiteX13" fmla="*/ 4143736 w 7442521"/>
              <a:gd name="connsiteY13" fmla="*/ 1622385 h 4301924"/>
              <a:gd name="connsiteX14" fmla="*/ 4317357 w 7442521"/>
              <a:gd name="connsiteY14" fmla="*/ 1599236 h 4301924"/>
              <a:gd name="connsiteX15" fmla="*/ 4514126 w 7442521"/>
              <a:gd name="connsiteY15" fmla="*/ 1506638 h 4301924"/>
              <a:gd name="connsiteX16" fmla="*/ 4745620 w 7442521"/>
              <a:gd name="connsiteY16" fmla="*/ 1587661 h 4301924"/>
              <a:gd name="connsiteX17" fmla="*/ 4872941 w 7442521"/>
              <a:gd name="connsiteY17" fmla="*/ 1414041 h 4301924"/>
              <a:gd name="connsiteX18" fmla="*/ 4942389 w 7442521"/>
              <a:gd name="connsiteY18" fmla="*/ 1275145 h 4301924"/>
              <a:gd name="connsiteX19" fmla="*/ 5127584 w 7442521"/>
              <a:gd name="connsiteY19" fmla="*/ 1136248 h 4301924"/>
              <a:gd name="connsiteX20" fmla="*/ 5266481 w 7442521"/>
              <a:gd name="connsiteY20" fmla="*/ 1101524 h 4301924"/>
              <a:gd name="connsiteX21" fmla="*/ 5382227 w 7442521"/>
              <a:gd name="connsiteY21" fmla="*/ 962628 h 4301924"/>
              <a:gd name="connsiteX22" fmla="*/ 5555848 w 7442521"/>
              <a:gd name="connsiteY22" fmla="*/ 951053 h 4301924"/>
              <a:gd name="connsiteX23" fmla="*/ 5741043 w 7442521"/>
              <a:gd name="connsiteY23" fmla="*/ 731134 h 4301924"/>
              <a:gd name="connsiteX24" fmla="*/ 5602146 w 7442521"/>
              <a:gd name="connsiteY24" fmla="*/ 661686 h 4301924"/>
              <a:gd name="connsiteX25" fmla="*/ 5926238 w 7442521"/>
              <a:gd name="connsiteY25" fmla="*/ 244998 h 4301924"/>
              <a:gd name="connsiteX26" fmla="*/ 6076708 w 7442521"/>
              <a:gd name="connsiteY26" fmla="*/ 152400 h 4301924"/>
              <a:gd name="connsiteX27" fmla="*/ 6111433 w 7442521"/>
              <a:gd name="connsiteY27" fmla="*/ 48228 h 4301924"/>
              <a:gd name="connsiteX28" fmla="*/ 6204030 w 7442521"/>
              <a:gd name="connsiteY28" fmla="*/ 1929 h 4301924"/>
              <a:gd name="connsiteX29" fmla="*/ 6331352 w 7442521"/>
              <a:gd name="connsiteY29" fmla="*/ 48228 h 4301924"/>
              <a:gd name="connsiteX30" fmla="*/ 6481822 w 7442521"/>
              <a:gd name="connsiteY30" fmla="*/ 233423 h 4301924"/>
              <a:gd name="connsiteX31" fmla="*/ 6319777 w 7442521"/>
              <a:gd name="connsiteY31" fmla="*/ 314446 h 4301924"/>
              <a:gd name="connsiteX32" fmla="*/ 6400800 w 7442521"/>
              <a:gd name="connsiteY32" fmla="*/ 534365 h 4301924"/>
              <a:gd name="connsiteX33" fmla="*/ 6655443 w 7442521"/>
              <a:gd name="connsiteY33" fmla="*/ 511215 h 4301924"/>
              <a:gd name="connsiteX34" fmla="*/ 6713316 w 7442521"/>
              <a:gd name="connsiteY34" fmla="*/ 800583 h 4301924"/>
              <a:gd name="connsiteX35" fmla="*/ 6829063 w 7442521"/>
              <a:gd name="connsiteY35" fmla="*/ 985777 h 4301924"/>
              <a:gd name="connsiteX36" fmla="*/ 6748040 w 7442521"/>
              <a:gd name="connsiteY36" fmla="*/ 1251995 h 4301924"/>
              <a:gd name="connsiteX37" fmla="*/ 6863787 w 7442521"/>
              <a:gd name="connsiteY37" fmla="*/ 1460340 h 4301924"/>
              <a:gd name="connsiteX38" fmla="*/ 7245752 w 7442521"/>
              <a:gd name="connsiteY38" fmla="*/ 1726557 h 4301924"/>
              <a:gd name="connsiteX39" fmla="*/ 7373073 w 7442521"/>
              <a:gd name="connsiteY39" fmla="*/ 2131671 h 4301924"/>
              <a:gd name="connsiteX40" fmla="*/ 7373073 w 7442521"/>
              <a:gd name="connsiteY40" fmla="*/ 2282142 h 4301924"/>
              <a:gd name="connsiteX41" fmla="*/ 6956384 w 7442521"/>
              <a:gd name="connsiteY41" fmla="*/ 2131671 h 4301924"/>
              <a:gd name="connsiteX42" fmla="*/ 6736465 w 7442521"/>
              <a:gd name="connsiteY42" fmla="*/ 1680258 h 4301924"/>
              <a:gd name="connsiteX43" fmla="*/ 6574420 w 7442521"/>
              <a:gd name="connsiteY43" fmla="*/ 1344593 h 4301924"/>
              <a:gd name="connsiteX44" fmla="*/ 6470248 w 7442521"/>
              <a:gd name="connsiteY44" fmla="*/ 1367742 h 4301924"/>
              <a:gd name="connsiteX45" fmla="*/ 6539696 w 7442521"/>
              <a:gd name="connsiteY45" fmla="*/ 1529788 h 4301924"/>
              <a:gd name="connsiteX46" fmla="*/ 6412374 w 7442521"/>
              <a:gd name="connsiteY46" fmla="*/ 1518213 h 4301924"/>
              <a:gd name="connsiteX47" fmla="*/ 6504972 w 7442521"/>
              <a:gd name="connsiteY47" fmla="*/ 1784431 h 4301924"/>
              <a:gd name="connsiteX48" fmla="*/ 6458673 w 7442521"/>
              <a:gd name="connsiteY48" fmla="*/ 1958051 h 4301924"/>
              <a:gd name="connsiteX49" fmla="*/ 6157731 w 7442521"/>
              <a:gd name="connsiteY49" fmla="*/ 2201119 h 4301924"/>
              <a:gd name="connsiteX50" fmla="*/ 6076708 w 7442521"/>
              <a:gd name="connsiteY50" fmla="*/ 2640957 h 4301924"/>
              <a:gd name="connsiteX51" fmla="*/ 6076708 w 7442521"/>
              <a:gd name="connsiteY51" fmla="*/ 2895600 h 4301924"/>
              <a:gd name="connsiteX52" fmla="*/ 6250329 w 7442521"/>
              <a:gd name="connsiteY52" fmla="*/ 2814577 h 4301924"/>
              <a:gd name="connsiteX53" fmla="*/ 6458673 w 7442521"/>
              <a:gd name="connsiteY53" fmla="*/ 2756704 h 4301924"/>
              <a:gd name="connsiteX54" fmla="*/ 6898511 w 7442521"/>
              <a:gd name="connsiteY54" fmla="*/ 2988198 h 4301924"/>
              <a:gd name="connsiteX55" fmla="*/ 6979534 w 7442521"/>
              <a:gd name="connsiteY55" fmla="*/ 3103945 h 4301924"/>
              <a:gd name="connsiteX56" fmla="*/ 6979534 w 7442521"/>
              <a:gd name="connsiteY56" fmla="*/ 3300714 h 4301924"/>
              <a:gd name="connsiteX57" fmla="*/ 6597569 w 7442521"/>
              <a:gd name="connsiteY57" fmla="*/ 2999772 h 4301924"/>
              <a:gd name="connsiteX58" fmla="*/ 6771189 w 7442521"/>
              <a:gd name="connsiteY58" fmla="*/ 3381737 h 4301924"/>
              <a:gd name="connsiteX59" fmla="*/ 6898511 w 7442521"/>
              <a:gd name="connsiteY59" fmla="*/ 3786851 h 4301924"/>
              <a:gd name="connsiteX60" fmla="*/ 6655443 w 7442521"/>
              <a:gd name="connsiteY60" fmla="*/ 4157241 h 4301924"/>
              <a:gd name="connsiteX61" fmla="*/ 6470248 w 7442521"/>
              <a:gd name="connsiteY61" fmla="*/ 3972046 h 4301924"/>
              <a:gd name="connsiteX62" fmla="*/ 6481822 w 7442521"/>
              <a:gd name="connsiteY62" fmla="*/ 3671104 h 4301924"/>
              <a:gd name="connsiteX63" fmla="*/ 6447098 w 7442521"/>
              <a:gd name="connsiteY63" fmla="*/ 3532208 h 4301924"/>
              <a:gd name="connsiteX64" fmla="*/ 6238754 w 7442521"/>
              <a:gd name="connsiteY64" fmla="*/ 3717403 h 4301924"/>
              <a:gd name="connsiteX65" fmla="*/ 5972536 w 7442521"/>
              <a:gd name="connsiteY65" fmla="*/ 3694253 h 4301924"/>
              <a:gd name="connsiteX66" fmla="*/ 5798916 w 7442521"/>
              <a:gd name="connsiteY66" fmla="*/ 3520633 h 4301924"/>
              <a:gd name="connsiteX67" fmla="*/ 5555848 w 7442521"/>
              <a:gd name="connsiteY67" fmla="*/ 3462760 h 4301924"/>
              <a:gd name="connsiteX68" fmla="*/ 5393802 w 7442521"/>
              <a:gd name="connsiteY68" fmla="*/ 3578507 h 4301924"/>
              <a:gd name="connsiteX69" fmla="*/ 5393802 w 7442521"/>
              <a:gd name="connsiteY69" fmla="*/ 3786851 h 4301924"/>
              <a:gd name="connsiteX70" fmla="*/ 5266481 w 7442521"/>
              <a:gd name="connsiteY70" fmla="*/ 3925747 h 4301924"/>
              <a:gd name="connsiteX71" fmla="*/ 5046562 w 7442521"/>
              <a:gd name="connsiteY71" fmla="*/ 3995195 h 4301924"/>
              <a:gd name="connsiteX72" fmla="*/ 4815068 w 7442521"/>
              <a:gd name="connsiteY72" fmla="*/ 4145666 h 4301924"/>
              <a:gd name="connsiteX73" fmla="*/ 4537276 w 7442521"/>
              <a:gd name="connsiteY73" fmla="*/ 4145666 h 4301924"/>
              <a:gd name="connsiteX74" fmla="*/ 4294207 w 7442521"/>
              <a:gd name="connsiteY74" fmla="*/ 4157241 h 4301924"/>
              <a:gd name="connsiteX75" fmla="*/ 4132162 w 7442521"/>
              <a:gd name="connsiteY75" fmla="*/ 4064643 h 4301924"/>
              <a:gd name="connsiteX76" fmla="*/ 4004840 w 7442521"/>
              <a:gd name="connsiteY76" fmla="*/ 4053069 h 4301924"/>
              <a:gd name="connsiteX77" fmla="*/ 3889093 w 7442521"/>
              <a:gd name="connsiteY77" fmla="*/ 4238264 h 4301924"/>
              <a:gd name="connsiteX78" fmla="*/ 3530278 w 7442521"/>
              <a:gd name="connsiteY78" fmla="*/ 4203540 h 4301924"/>
              <a:gd name="connsiteX79" fmla="*/ 3217762 w 7442521"/>
              <a:gd name="connsiteY79" fmla="*/ 4296137 h 4301924"/>
              <a:gd name="connsiteX80" fmla="*/ 3078865 w 7442521"/>
              <a:gd name="connsiteY80" fmla="*/ 4238264 h 4301924"/>
              <a:gd name="connsiteX81" fmla="*/ 2847372 w 7442521"/>
              <a:gd name="connsiteY81" fmla="*/ 4099367 h 4301924"/>
              <a:gd name="connsiteX82" fmla="*/ 2581154 w 7442521"/>
              <a:gd name="connsiteY82" fmla="*/ 4053069 h 4301924"/>
              <a:gd name="connsiteX83" fmla="*/ 2476982 w 7442521"/>
              <a:gd name="connsiteY83" fmla="*/ 3775276 h 4301924"/>
              <a:gd name="connsiteX84" fmla="*/ 2465407 w 7442521"/>
              <a:gd name="connsiteY84" fmla="*/ 3728977 h 4301924"/>
              <a:gd name="connsiteX85" fmla="*/ 2071868 w 7442521"/>
              <a:gd name="connsiteY85" fmla="*/ 3717403 h 4301924"/>
              <a:gd name="connsiteX86" fmla="*/ 1990845 w 7442521"/>
              <a:gd name="connsiteY86" fmla="*/ 3520633 h 4301924"/>
              <a:gd name="connsiteX87" fmla="*/ 2007243 w 7442521"/>
              <a:gd name="connsiteY87" fmla="*/ 3126129 h 4301924"/>
              <a:gd name="connsiteX88" fmla="*/ 2041967 w 7442521"/>
              <a:gd name="connsiteY88" fmla="*/ 2759598 h 4301924"/>
              <a:gd name="connsiteX89" fmla="*/ 0 w 7442521"/>
              <a:gd name="connsiteY89" fmla="*/ 2050648 h 4301924"/>
              <a:gd name="connsiteX90" fmla="*/ 150471 w 7442521"/>
              <a:gd name="connsiteY90" fmla="*/ 1969626 h 4301924"/>
              <a:gd name="connsiteX91" fmla="*/ 1122744 w 7442521"/>
              <a:gd name="connsiteY91" fmla="*/ 1379317 h 4301924"/>
              <a:gd name="connsiteX0" fmla="*/ 2222339 w 7292050"/>
              <a:gd name="connsiteY0" fmla="*/ 2143246 h 4301924"/>
              <a:gd name="connsiteX1" fmla="*/ 2303362 w 7292050"/>
              <a:gd name="connsiteY1" fmla="*/ 1934902 h 4301924"/>
              <a:gd name="connsiteX2" fmla="*/ 2546430 w 7292050"/>
              <a:gd name="connsiteY2" fmla="*/ 1749707 h 4301924"/>
              <a:gd name="connsiteX3" fmla="*/ 2639027 w 7292050"/>
              <a:gd name="connsiteY3" fmla="*/ 1923327 h 4301924"/>
              <a:gd name="connsiteX4" fmla="*/ 2639027 w 7292050"/>
              <a:gd name="connsiteY4" fmla="*/ 2027499 h 4301924"/>
              <a:gd name="connsiteX5" fmla="*/ 2777924 w 7292050"/>
              <a:gd name="connsiteY5" fmla="*/ 1865453 h 4301924"/>
              <a:gd name="connsiteX6" fmla="*/ 2963118 w 7292050"/>
              <a:gd name="connsiteY6" fmla="*/ 1992775 h 4301924"/>
              <a:gd name="connsiteX7" fmla="*/ 2928394 w 7292050"/>
              <a:gd name="connsiteY7" fmla="*/ 1807580 h 4301924"/>
              <a:gd name="connsiteX8" fmla="*/ 3044141 w 7292050"/>
              <a:gd name="connsiteY8" fmla="*/ 1691833 h 4301924"/>
              <a:gd name="connsiteX9" fmla="*/ 3252486 w 7292050"/>
              <a:gd name="connsiteY9" fmla="*/ 1552937 h 4301924"/>
              <a:gd name="connsiteX10" fmla="*/ 3507129 w 7292050"/>
              <a:gd name="connsiteY10" fmla="*/ 1367742 h 4301924"/>
              <a:gd name="connsiteX11" fmla="*/ 3703898 w 7292050"/>
              <a:gd name="connsiteY11" fmla="*/ 1414041 h 4301924"/>
              <a:gd name="connsiteX12" fmla="*/ 3877518 w 7292050"/>
              <a:gd name="connsiteY12" fmla="*/ 1552937 h 4301924"/>
              <a:gd name="connsiteX13" fmla="*/ 3993265 w 7292050"/>
              <a:gd name="connsiteY13" fmla="*/ 1622385 h 4301924"/>
              <a:gd name="connsiteX14" fmla="*/ 4166886 w 7292050"/>
              <a:gd name="connsiteY14" fmla="*/ 1599236 h 4301924"/>
              <a:gd name="connsiteX15" fmla="*/ 4363655 w 7292050"/>
              <a:gd name="connsiteY15" fmla="*/ 1506638 h 4301924"/>
              <a:gd name="connsiteX16" fmla="*/ 4595149 w 7292050"/>
              <a:gd name="connsiteY16" fmla="*/ 1587661 h 4301924"/>
              <a:gd name="connsiteX17" fmla="*/ 4722470 w 7292050"/>
              <a:gd name="connsiteY17" fmla="*/ 1414041 h 4301924"/>
              <a:gd name="connsiteX18" fmla="*/ 4791918 w 7292050"/>
              <a:gd name="connsiteY18" fmla="*/ 1275145 h 4301924"/>
              <a:gd name="connsiteX19" fmla="*/ 4977113 w 7292050"/>
              <a:gd name="connsiteY19" fmla="*/ 1136248 h 4301924"/>
              <a:gd name="connsiteX20" fmla="*/ 5116010 w 7292050"/>
              <a:gd name="connsiteY20" fmla="*/ 1101524 h 4301924"/>
              <a:gd name="connsiteX21" fmla="*/ 5231756 w 7292050"/>
              <a:gd name="connsiteY21" fmla="*/ 962628 h 4301924"/>
              <a:gd name="connsiteX22" fmla="*/ 5405377 w 7292050"/>
              <a:gd name="connsiteY22" fmla="*/ 951053 h 4301924"/>
              <a:gd name="connsiteX23" fmla="*/ 5590572 w 7292050"/>
              <a:gd name="connsiteY23" fmla="*/ 731134 h 4301924"/>
              <a:gd name="connsiteX24" fmla="*/ 5451675 w 7292050"/>
              <a:gd name="connsiteY24" fmla="*/ 661686 h 4301924"/>
              <a:gd name="connsiteX25" fmla="*/ 5775767 w 7292050"/>
              <a:gd name="connsiteY25" fmla="*/ 244998 h 4301924"/>
              <a:gd name="connsiteX26" fmla="*/ 5926237 w 7292050"/>
              <a:gd name="connsiteY26" fmla="*/ 152400 h 4301924"/>
              <a:gd name="connsiteX27" fmla="*/ 5960962 w 7292050"/>
              <a:gd name="connsiteY27" fmla="*/ 48228 h 4301924"/>
              <a:gd name="connsiteX28" fmla="*/ 6053559 w 7292050"/>
              <a:gd name="connsiteY28" fmla="*/ 1929 h 4301924"/>
              <a:gd name="connsiteX29" fmla="*/ 6180881 w 7292050"/>
              <a:gd name="connsiteY29" fmla="*/ 48228 h 4301924"/>
              <a:gd name="connsiteX30" fmla="*/ 6331351 w 7292050"/>
              <a:gd name="connsiteY30" fmla="*/ 233423 h 4301924"/>
              <a:gd name="connsiteX31" fmla="*/ 6169306 w 7292050"/>
              <a:gd name="connsiteY31" fmla="*/ 314446 h 4301924"/>
              <a:gd name="connsiteX32" fmla="*/ 6250329 w 7292050"/>
              <a:gd name="connsiteY32" fmla="*/ 534365 h 4301924"/>
              <a:gd name="connsiteX33" fmla="*/ 6504972 w 7292050"/>
              <a:gd name="connsiteY33" fmla="*/ 511215 h 4301924"/>
              <a:gd name="connsiteX34" fmla="*/ 6562845 w 7292050"/>
              <a:gd name="connsiteY34" fmla="*/ 800583 h 4301924"/>
              <a:gd name="connsiteX35" fmla="*/ 6678592 w 7292050"/>
              <a:gd name="connsiteY35" fmla="*/ 985777 h 4301924"/>
              <a:gd name="connsiteX36" fmla="*/ 6597569 w 7292050"/>
              <a:gd name="connsiteY36" fmla="*/ 1251995 h 4301924"/>
              <a:gd name="connsiteX37" fmla="*/ 6713316 w 7292050"/>
              <a:gd name="connsiteY37" fmla="*/ 1460340 h 4301924"/>
              <a:gd name="connsiteX38" fmla="*/ 7095281 w 7292050"/>
              <a:gd name="connsiteY38" fmla="*/ 1726557 h 4301924"/>
              <a:gd name="connsiteX39" fmla="*/ 7222602 w 7292050"/>
              <a:gd name="connsiteY39" fmla="*/ 2131671 h 4301924"/>
              <a:gd name="connsiteX40" fmla="*/ 7222602 w 7292050"/>
              <a:gd name="connsiteY40" fmla="*/ 2282142 h 4301924"/>
              <a:gd name="connsiteX41" fmla="*/ 6805913 w 7292050"/>
              <a:gd name="connsiteY41" fmla="*/ 2131671 h 4301924"/>
              <a:gd name="connsiteX42" fmla="*/ 6585994 w 7292050"/>
              <a:gd name="connsiteY42" fmla="*/ 1680258 h 4301924"/>
              <a:gd name="connsiteX43" fmla="*/ 6423949 w 7292050"/>
              <a:gd name="connsiteY43" fmla="*/ 1344593 h 4301924"/>
              <a:gd name="connsiteX44" fmla="*/ 6319777 w 7292050"/>
              <a:gd name="connsiteY44" fmla="*/ 1367742 h 4301924"/>
              <a:gd name="connsiteX45" fmla="*/ 6389225 w 7292050"/>
              <a:gd name="connsiteY45" fmla="*/ 1529788 h 4301924"/>
              <a:gd name="connsiteX46" fmla="*/ 6261903 w 7292050"/>
              <a:gd name="connsiteY46" fmla="*/ 1518213 h 4301924"/>
              <a:gd name="connsiteX47" fmla="*/ 6354501 w 7292050"/>
              <a:gd name="connsiteY47" fmla="*/ 1784431 h 4301924"/>
              <a:gd name="connsiteX48" fmla="*/ 6308202 w 7292050"/>
              <a:gd name="connsiteY48" fmla="*/ 1958051 h 4301924"/>
              <a:gd name="connsiteX49" fmla="*/ 6007260 w 7292050"/>
              <a:gd name="connsiteY49" fmla="*/ 2201119 h 4301924"/>
              <a:gd name="connsiteX50" fmla="*/ 5926237 w 7292050"/>
              <a:gd name="connsiteY50" fmla="*/ 2640957 h 4301924"/>
              <a:gd name="connsiteX51" fmla="*/ 5926237 w 7292050"/>
              <a:gd name="connsiteY51" fmla="*/ 2895600 h 4301924"/>
              <a:gd name="connsiteX52" fmla="*/ 6099858 w 7292050"/>
              <a:gd name="connsiteY52" fmla="*/ 2814577 h 4301924"/>
              <a:gd name="connsiteX53" fmla="*/ 6308202 w 7292050"/>
              <a:gd name="connsiteY53" fmla="*/ 2756704 h 4301924"/>
              <a:gd name="connsiteX54" fmla="*/ 6748040 w 7292050"/>
              <a:gd name="connsiteY54" fmla="*/ 2988198 h 4301924"/>
              <a:gd name="connsiteX55" fmla="*/ 6829063 w 7292050"/>
              <a:gd name="connsiteY55" fmla="*/ 3103945 h 4301924"/>
              <a:gd name="connsiteX56" fmla="*/ 6829063 w 7292050"/>
              <a:gd name="connsiteY56" fmla="*/ 3300714 h 4301924"/>
              <a:gd name="connsiteX57" fmla="*/ 6447098 w 7292050"/>
              <a:gd name="connsiteY57" fmla="*/ 2999772 h 4301924"/>
              <a:gd name="connsiteX58" fmla="*/ 6620718 w 7292050"/>
              <a:gd name="connsiteY58" fmla="*/ 3381737 h 4301924"/>
              <a:gd name="connsiteX59" fmla="*/ 6748040 w 7292050"/>
              <a:gd name="connsiteY59" fmla="*/ 3786851 h 4301924"/>
              <a:gd name="connsiteX60" fmla="*/ 6504972 w 7292050"/>
              <a:gd name="connsiteY60" fmla="*/ 4157241 h 4301924"/>
              <a:gd name="connsiteX61" fmla="*/ 6319777 w 7292050"/>
              <a:gd name="connsiteY61" fmla="*/ 3972046 h 4301924"/>
              <a:gd name="connsiteX62" fmla="*/ 6331351 w 7292050"/>
              <a:gd name="connsiteY62" fmla="*/ 3671104 h 4301924"/>
              <a:gd name="connsiteX63" fmla="*/ 6296627 w 7292050"/>
              <a:gd name="connsiteY63" fmla="*/ 3532208 h 4301924"/>
              <a:gd name="connsiteX64" fmla="*/ 6088283 w 7292050"/>
              <a:gd name="connsiteY64" fmla="*/ 3717403 h 4301924"/>
              <a:gd name="connsiteX65" fmla="*/ 5822065 w 7292050"/>
              <a:gd name="connsiteY65" fmla="*/ 3694253 h 4301924"/>
              <a:gd name="connsiteX66" fmla="*/ 5648445 w 7292050"/>
              <a:gd name="connsiteY66" fmla="*/ 3520633 h 4301924"/>
              <a:gd name="connsiteX67" fmla="*/ 5405377 w 7292050"/>
              <a:gd name="connsiteY67" fmla="*/ 3462760 h 4301924"/>
              <a:gd name="connsiteX68" fmla="*/ 5243331 w 7292050"/>
              <a:gd name="connsiteY68" fmla="*/ 3578507 h 4301924"/>
              <a:gd name="connsiteX69" fmla="*/ 5243331 w 7292050"/>
              <a:gd name="connsiteY69" fmla="*/ 3786851 h 4301924"/>
              <a:gd name="connsiteX70" fmla="*/ 5116010 w 7292050"/>
              <a:gd name="connsiteY70" fmla="*/ 3925747 h 4301924"/>
              <a:gd name="connsiteX71" fmla="*/ 4896091 w 7292050"/>
              <a:gd name="connsiteY71" fmla="*/ 3995195 h 4301924"/>
              <a:gd name="connsiteX72" fmla="*/ 4664597 w 7292050"/>
              <a:gd name="connsiteY72" fmla="*/ 4145666 h 4301924"/>
              <a:gd name="connsiteX73" fmla="*/ 4386805 w 7292050"/>
              <a:gd name="connsiteY73" fmla="*/ 4145666 h 4301924"/>
              <a:gd name="connsiteX74" fmla="*/ 4143736 w 7292050"/>
              <a:gd name="connsiteY74" fmla="*/ 4157241 h 4301924"/>
              <a:gd name="connsiteX75" fmla="*/ 3981691 w 7292050"/>
              <a:gd name="connsiteY75" fmla="*/ 4064643 h 4301924"/>
              <a:gd name="connsiteX76" fmla="*/ 3854369 w 7292050"/>
              <a:gd name="connsiteY76" fmla="*/ 4053069 h 4301924"/>
              <a:gd name="connsiteX77" fmla="*/ 3738622 w 7292050"/>
              <a:gd name="connsiteY77" fmla="*/ 4238264 h 4301924"/>
              <a:gd name="connsiteX78" fmla="*/ 3379807 w 7292050"/>
              <a:gd name="connsiteY78" fmla="*/ 4203540 h 4301924"/>
              <a:gd name="connsiteX79" fmla="*/ 3067291 w 7292050"/>
              <a:gd name="connsiteY79" fmla="*/ 4296137 h 4301924"/>
              <a:gd name="connsiteX80" fmla="*/ 2928394 w 7292050"/>
              <a:gd name="connsiteY80" fmla="*/ 4238264 h 4301924"/>
              <a:gd name="connsiteX81" fmla="*/ 2696901 w 7292050"/>
              <a:gd name="connsiteY81" fmla="*/ 4099367 h 4301924"/>
              <a:gd name="connsiteX82" fmla="*/ 2430683 w 7292050"/>
              <a:gd name="connsiteY82" fmla="*/ 4053069 h 4301924"/>
              <a:gd name="connsiteX83" fmla="*/ 2326511 w 7292050"/>
              <a:gd name="connsiteY83" fmla="*/ 3775276 h 4301924"/>
              <a:gd name="connsiteX84" fmla="*/ 2314936 w 7292050"/>
              <a:gd name="connsiteY84" fmla="*/ 3728977 h 4301924"/>
              <a:gd name="connsiteX85" fmla="*/ 1921397 w 7292050"/>
              <a:gd name="connsiteY85" fmla="*/ 3717403 h 4301924"/>
              <a:gd name="connsiteX86" fmla="*/ 1840374 w 7292050"/>
              <a:gd name="connsiteY86" fmla="*/ 3520633 h 4301924"/>
              <a:gd name="connsiteX87" fmla="*/ 1856772 w 7292050"/>
              <a:gd name="connsiteY87" fmla="*/ 3126129 h 4301924"/>
              <a:gd name="connsiteX88" fmla="*/ 1891496 w 7292050"/>
              <a:gd name="connsiteY88" fmla="*/ 2759598 h 4301924"/>
              <a:gd name="connsiteX89" fmla="*/ 0 w 7292050"/>
              <a:gd name="connsiteY89" fmla="*/ 1969626 h 4301924"/>
              <a:gd name="connsiteX90" fmla="*/ 972273 w 7292050"/>
              <a:gd name="connsiteY90" fmla="*/ 1379317 h 4301924"/>
              <a:gd name="connsiteX0" fmla="*/ 1250066 w 6319777"/>
              <a:gd name="connsiteY0" fmla="*/ 2143246 h 4301924"/>
              <a:gd name="connsiteX1" fmla="*/ 1331089 w 6319777"/>
              <a:gd name="connsiteY1" fmla="*/ 1934902 h 4301924"/>
              <a:gd name="connsiteX2" fmla="*/ 1574157 w 6319777"/>
              <a:gd name="connsiteY2" fmla="*/ 1749707 h 4301924"/>
              <a:gd name="connsiteX3" fmla="*/ 1666754 w 6319777"/>
              <a:gd name="connsiteY3" fmla="*/ 1923327 h 4301924"/>
              <a:gd name="connsiteX4" fmla="*/ 1666754 w 6319777"/>
              <a:gd name="connsiteY4" fmla="*/ 2027499 h 4301924"/>
              <a:gd name="connsiteX5" fmla="*/ 1805651 w 6319777"/>
              <a:gd name="connsiteY5" fmla="*/ 1865453 h 4301924"/>
              <a:gd name="connsiteX6" fmla="*/ 1990845 w 6319777"/>
              <a:gd name="connsiteY6" fmla="*/ 1992775 h 4301924"/>
              <a:gd name="connsiteX7" fmla="*/ 1956121 w 6319777"/>
              <a:gd name="connsiteY7" fmla="*/ 1807580 h 4301924"/>
              <a:gd name="connsiteX8" fmla="*/ 2071868 w 6319777"/>
              <a:gd name="connsiteY8" fmla="*/ 1691833 h 4301924"/>
              <a:gd name="connsiteX9" fmla="*/ 2280213 w 6319777"/>
              <a:gd name="connsiteY9" fmla="*/ 1552937 h 4301924"/>
              <a:gd name="connsiteX10" fmla="*/ 2534856 w 6319777"/>
              <a:gd name="connsiteY10" fmla="*/ 1367742 h 4301924"/>
              <a:gd name="connsiteX11" fmla="*/ 2731625 w 6319777"/>
              <a:gd name="connsiteY11" fmla="*/ 1414041 h 4301924"/>
              <a:gd name="connsiteX12" fmla="*/ 2905245 w 6319777"/>
              <a:gd name="connsiteY12" fmla="*/ 1552937 h 4301924"/>
              <a:gd name="connsiteX13" fmla="*/ 3020992 w 6319777"/>
              <a:gd name="connsiteY13" fmla="*/ 1622385 h 4301924"/>
              <a:gd name="connsiteX14" fmla="*/ 3194613 w 6319777"/>
              <a:gd name="connsiteY14" fmla="*/ 1599236 h 4301924"/>
              <a:gd name="connsiteX15" fmla="*/ 3391382 w 6319777"/>
              <a:gd name="connsiteY15" fmla="*/ 1506638 h 4301924"/>
              <a:gd name="connsiteX16" fmla="*/ 3622876 w 6319777"/>
              <a:gd name="connsiteY16" fmla="*/ 1587661 h 4301924"/>
              <a:gd name="connsiteX17" fmla="*/ 3750197 w 6319777"/>
              <a:gd name="connsiteY17" fmla="*/ 1414041 h 4301924"/>
              <a:gd name="connsiteX18" fmla="*/ 3819645 w 6319777"/>
              <a:gd name="connsiteY18" fmla="*/ 1275145 h 4301924"/>
              <a:gd name="connsiteX19" fmla="*/ 4004840 w 6319777"/>
              <a:gd name="connsiteY19" fmla="*/ 1136248 h 4301924"/>
              <a:gd name="connsiteX20" fmla="*/ 4143737 w 6319777"/>
              <a:gd name="connsiteY20" fmla="*/ 1101524 h 4301924"/>
              <a:gd name="connsiteX21" fmla="*/ 4259483 w 6319777"/>
              <a:gd name="connsiteY21" fmla="*/ 962628 h 4301924"/>
              <a:gd name="connsiteX22" fmla="*/ 4433104 w 6319777"/>
              <a:gd name="connsiteY22" fmla="*/ 951053 h 4301924"/>
              <a:gd name="connsiteX23" fmla="*/ 4618299 w 6319777"/>
              <a:gd name="connsiteY23" fmla="*/ 731134 h 4301924"/>
              <a:gd name="connsiteX24" fmla="*/ 4479402 w 6319777"/>
              <a:gd name="connsiteY24" fmla="*/ 661686 h 4301924"/>
              <a:gd name="connsiteX25" fmla="*/ 4803494 w 6319777"/>
              <a:gd name="connsiteY25" fmla="*/ 244998 h 4301924"/>
              <a:gd name="connsiteX26" fmla="*/ 4953964 w 6319777"/>
              <a:gd name="connsiteY26" fmla="*/ 152400 h 4301924"/>
              <a:gd name="connsiteX27" fmla="*/ 4988689 w 6319777"/>
              <a:gd name="connsiteY27" fmla="*/ 48228 h 4301924"/>
              <a:gd name="connsiteX28" fmla="*/ 5081286 w 6319777"/>
              <a:gd name="connsiteY28" fmla="*/ 1929 h 4301924"/>
              <a:gd name="connsiteX29" fmla="*/ 5208608 w 6319777"/>
              <a:gd name="connsiteY29" fmla="*/ 48228 h 4301924"/>
              <a:gd name="connsiteX30" fmla="*/ 5359078 w 6319777"/>
              <a:gd name="connsiteY30" fmla="*/ 233423 h 4301924"/>
              <a:gd name="connsiteX31" fmla="*/ 5197033 w 6319777"/>
              <a:gd name="connsiteY31" fmla="*/ 314446 h 4301924"/>
              <a:gd name="connsiteX32" fmla="*/ 5278056 w 6319777"/>
              <a:gd name="connsiteY32" fmla="*/ 534365 h 4301924"/>
              <a:gd name="connsiteX33" fmla="*/ 5532699 w 6319777"/>
              <a:gd name="connsiteY33" fmla="*/ 511215 h 4301924"/>
              <a:gd name="connsiteX34" fmla="*/ 5590572 w 6319777"/>
              <a:gd name="connsiteY34" fmla="*/ 800583 h 4301924"/>
              <a:gd name="connsiteX35" fmla="*/ 5706319 w 6319777"/>
              <a:gd name="connsiteY35" fmla="*/ 985777 h 4301924"/>
              <a:gd name="connsiteX36" fmla="*/ 5625296 w 6319777"/>
              <a:gd name="connsiteY36" fmla="*/ 1251995 h 4301924"/>
              <a:gd name="connsiteX37" fmla="*/ 5741043 w 6319777"/>
              <a:gd name="connsiteY37" fmla="*/ 1460340 h 4301924"/>
              <a:gd name="connsiteX38" fmla="*/ 6123008 w 6319777"/>
              <a:gd name="connsiteY38" fmla="*/ 1726557 h 4301924"/>
              <a:gd name="connsiteX39" fmla="*/ 6250329 w 6319777"/>
              <a:gd name="connsiteY39" fmla="*/ 2131671 h 4301924"/>
              <a:gd name="connsiteX40" fmla="*/ 6250329 w 6319777"/>
              <a:gd name="connsiteY40" fmla="*/ 2282142 h 4301924"/>
              <a:gd name="connsiteX41" fmla="*/ 5833640 w 6319777"/>
              <a:gd name="connsiteY41" fmla="*/ 2131671 h 4301924"/>
              <a:gd name="connsiteX42" fmla="*/ 5613721 w 6319777"/>
              <a:gd name="connsiteY42" fmla="*/ 1680258 h 4301924"/>
              <a:gd name="connsiteX43" fmla="*/ 5451676 w 6319777"/>
              <a:gd name="connsiteY43" fmla="*/ 1344593 h 4301924"/>
              <a:gd name="connsiteX44" fmla="*/ 5347504 w 6319777"/>
              <a:gd name="connsiteY44" fmla="*/ 1367742 h 4301924"/>
              <a:gd name="connsiteX45" fmla="*/ 5416952 w 6319777"/>
              <a:gd name="connsiteY45" fmla="*/ 1529788 h 4301924"/>
              <a:gd name="connsiteX46" fmla="*/ 5289630 w 6319777"/>
              <a:gd name="connsiteY46" fmla="*/ 1518213 h 4301924"/>
              <a:gd name="connsiteX47" fmla="*/ 5382228 w 6319777"/>
              <a:gd name="connsiteY47" fmla="*/ 1784431 h 4301924"/>
              <a:gd name="connsiteX48" fmla="*/ 5335929 w 6319777"/>
              <a:gd name="connsiteY48" fmla="*/ 1958051 h 4301924"/>
              <a:gd name="connsiteX49" fmla="*/ 5034987 w 6319777"/>
              <a:gd name="connsiteY49" fmla="*/ 2201119 h 4301924"/>
              <a:gd name="connsiteX50" fmla="*/ 4953964 w 6319777"/>
              <a:gd name="connsiteY50" fmla="*/ 2640957 h 4301924"/>
              <a:gd name="connsiteX51" fmla="*/ 4953964 w 6319777"/>
              <a:gd name="connsiteY51" fmla="*/ 2895600 h 4301924"/>
              <a:gd name="connsiteX52" fmla="*/ 5127585 w 6319777"/>
              <a:gd name="connsiteY52" fmla="*/ 2814577 h 4301924"/>
              <a:gd name="connsiteX53" fmla="*/ 5335929 w 6319777"/>
              <a:gd name="connsiteY53" fmla="*/ 2756704 h 4301924"/>
              <a:gd name="connsiteX54" fmla="*/ 5775767 w 6319777"/>
              <a:gd name="connsiteY54" fmla="*/ 2988198 h 4301924"/>
              <a:gd name="connsiteX55" fmla="*/ 5856790 w 6319777"/>
              <a:gd name="connsiteY55" fmla="*/ 3103945 h 4301924"/>
              <a:gd name="connsiteX56" fmla="*/ 5856790 w 6319777"/>
              <a:gd name="connsiteY56" fmla="*/ 3300714 h 4301924"/>
              <a:gd name="connsiteX57" fmla="*/ 5474825 w 6319777"/>
              <a:gd name="connsiteY57" fmla="*/ 2999772 h 4301924"/>
              <a:gd name="connsiteX58" fmla="*/ 5648445 w 6319777"/>
              <a:gd name="connsiteY58" fmla="*/ 3381737 h 4301924"/>
              <a:gd name="connsiteX59" fmla="*/ 5775767 w 6319777"/>
              <a:gd name="connsiteY59" fmla="*/ 3786851 h 4301924"/>
              <a:gd name="connsiteX60" fmla="*/ 5532699 w 6319777"/>
              <a:gd name="connsiteY60" fmla="*/ 4157241 h 4301924"/>
              <a:gd name="connsiteX61" fmla="*/ 5347504 w 6319777"/>
              <a:gd name="connsiteY61" fmla="*/ 3972046 h 4301924"/>
              <a:gd name="connsiteX62" fmla="*/ 5359078 w 6319777"/>
              <a:gd name="connsiteY62" fmla="*/ 3671104 h 4301924"/>
              <a:gd name="connsiteX63" fmla="*/ 5324354 w 6319777"/>
              <a:gd name="connsiteY63" fmla="*/ 3532208 h 4301924"/>
              <a:gd name="connsiteX64" fmla="*/ 5116010 w 6319777"/>
              <a:gd name="connsiteY64" fmla="*/ 3717403 h 4301924"/>
              <a:gd name="connsiteX65" fmla="*/ 4849792 w 6319777"/>
              <a:gd name="connsiteY65" fmla="*/ 3694253 h 4301924"/>
              <a:gd name="connsiteX66" fmla="*/ 4676172 w 6319777"/>
              <a:gd name="connsiteY66" fmla="*/ 3520633 h 4301924"/>
              <a:gd name="connsiteX67" fmla="*/ 4433104 w 6319777"/>
              <a:gd name="connsiteY67" fmla="*/ 3462760 h 4301924"/>
              <a:gd name="connsiteX68" fmla="*/ 4271058 w 6319777"/>
              <a:gd name="connsiteY68" fmla="*/ 3578507 h 4301924"/>
              <a:gd name="connsiteX69" fmla="*/ 4271058 w 6319777"/>
              <a:gd name="connsiteY69" fmla="*/ 3786851 h 4301924"/>
              <a:gd name="connsiteX70" fmla="*/ 4143737 w 6319777"/>
              <a:gd name="connsiteY70" fmla="*/ 3925747 h 4301924"/>
              <a:gd name="connsiteX71" fmla="*/ 3923818 w 6319777"/>
              <a:gd name="connsiteY71" fmla="*/ 3995195 h 4301924"/>
              <a:gd name="connsiteX72" fmla="*/ 3692324 w 6319777"/>
              <a:gd name="connsiteY72" fmla="*/ 4145666 h 4301924"/>
              <a:gd name="connsiteX73" fmla="*/ 3414532 w 6319777"/>
              <a:gd name="connsiteY73" fmla="*/ 4145666 h 4301924"/>
              <a:gd name="connsiteX74" fmla="*/ 3171463 w 6319777"/>
              <a:gd name="connsiteY74" fmla="*/ 4157241 h 4301924"/>
              <a:gd name="connsiteX75" fmla="*/ 3009418 w 6319777"/>
              <a:gd name="connsiteY75" fmla="*/ 4064643 h 4301924"/>
              <a:gd name="connsiteX76" fmla="*/ 2882096 w 6319777"/>
              <a:gd name="connsiteY76" fmla="*/ 4053069 h 4301924"/>
              <a:gd name="connsiteX77" fmla="*/ 2766349 w 6319777"/>
              <a:gd name="connsiteY77" fmla="*/ 4238264 h 4301924"/>
              <a:gd name="connsiteX78" fmla="*/ 2407534 w 6319777"/>
              <a:gd name="connsiteY78" fmla="*/ 4203540 h 4301924"/>
              <a:gd name="connsiteX79" fmla="*/ 2095018 w 6319777"/>
              <a:gd name="connsiteY79" fmla="*/ 4296137 h 4301924"/>
              <a:gd name="connsiteX80" fmla="*/ 1956121 w 6319777"/>
              <a:gd name="connsiteY80" fmla="*/ 4238264 h 4301924"/>
              <a:gd name="connsiteX81" fmla="*/ 1724628 w 6319777"/>
              <a:gd name="connsiteY81" fmla="*/ 4099367 h 4301924"/>
              <a:gd name="connsiteX82" fmla="*/ 1458410 w 6319777"/>
              <a:gd name="connsiteY82" fmla="*/ 4053069 h 4301924"/>
              <a:gd name="connsiteX83" fmla="*/ 1354238 w 6319777"/>
              <a:gd name="connsiteY83" fmla="*/ 3775276 h 4301924"/>
              <a:gd name="connsiteX84" fmla="*/ 1342663 w 6319777"/>
              <a:gd name="connsiteY84" fmla="*/ 3728977 h 4301924"/>
              <a:gd name="connsiteX85" fmla="*/ 949124 w 6319777"/>
              <a:gd name="connsiteY85" fmla="*/ 3717403 h 4301924"/>
              <a:gd name="connsiteX86" fmla="*/ 868101 w 6319777"/>
              <a:gd name="connsiteY86" fmla="*/ 3520633 h 4301924"/>
              <a:gd name="connsiteX87" fmla="*/ 884499 w 6319777"/>
              <a:gd name="connsiteY87" fmla="*/ 3126129 h 4301924"/>
              <a:gd name="connsiteX88" fmla="*/ 919223 w 6319777"/>
              <a:gd name="connsiteY88" fmla="*/ 2759598 h 4301924"/>
              <a:gd name="connsiteX89" fmla="*/ 932727 w 6319777"/>
              <a:gd name="connsiteY89" fmla="*/ 2426826 h 4301924"/>
              <a:gd name="connsiteX90" fmla="*/ 0 w 6319777"/>
              <a:gd name="connsiteY90" fmla="*/ 1379317 h 4301924"/>
              <a:gd name="connsiteX0" fmla="*/ 392736 w 5462447"/>
              <a:gd name="connsiteY0" fmla="*/ 2143246 h 4301924"/>
              <a:gd name="connsiteX1" fmla="*/ 473759 w 5462447"/>
              <a:gd name="connsiteY1" fmla="*/ 1934902 h 4301924"/>
              <a:gd name="connsiteX2" fmla="*/ 716827 w 5462447"/>
              <a:gd name="connsiteY2" fmla="*/ 1749707 h 4301924"/>
              <a:gd name="connsiteX3" fmla="*/ 809424 w 5462447"/>
              <a:gd name="connsiteY3" fmla="*/ 1923327 h 4301924"/>
              <a:gd name="connsiteX4" fmla="*/ 809424 w 5462447"/>
              <a:gd name="connsiteY4" fmla="*/ 2027499 h 4301924"/>
              <a:gd name="connsiteX5" fmla="*/ 948321 w 5462447"/>
              <a:gd name="connsiteY5" fmla="*/ 1865453 h 4301924"/>
              <a:gd name="connsiteX6" fmla="*/ 1133515 w 5462447"/>
              <a:gd name="connsiteY6" fmla="*/ 1992775 h 4301924"/>
              <a:gd name="connsiteX7" fmla="*/ 1098791 w 5462447"/>
              <a:gd name="connsiteY7" fmla="*/ 1807580 h 4301924"/>
              <a:gd name="connsiteX8" fmla="*/ 1214538 w 5462447"/>
              <a:gd name="connsiteY8" fmla="*/ 1691833 h 4301924"/>
              <a:gd name="connsiteX9" fmla="*/ 1422883 w 5462447"/>
              <a:gd name="connsiteY9" fmla="*/ 1552937 h 4301924"/>
              <a:gd name="connsiteX10" fmla="*/ 1677526 w 5462447"/>
              <a:gd name="connsiteY10" fmla="*/ 1367742 h 4301924"/>
              <a:gd name="connsiteX11" fmla="*/ 1874295 w 5462447"/>
              <a:gd name="connsiteY11" fmla="*/ 1414041 h 4301924"/>
              <a:gd name="connsiteX12" fmla="*/ 2047915 w 5462447"/>
              <a:gd name="connsiteY12" fmla="*/ 1552937 h 4301924"/>
              <a:gd name="connsiteX13" fmla="*/ 2163662 w 5462447"/>
              <a:gd name="connsiteY13" fmla="*/ 1622385 h 4301924"/>
              <a:gd name="connsiteX14" fmla="*/ 2337283 w 5462447"/>
              <a:gd name="connsiteY14" fmla="*/ 1599236 h 4301924"/>
              <a:gd name="connsiteX15" fmla="*/ 2534052 w 5462447"/>
              <a:gd name="connsiteY15" fmla="*/ 1506638 h 4301924"/>
              <a:gd name="connsiteX16" fmla="*/ 2765546 w 5462447"/>
              <a:gd name="connsiteY16" fmla="*/ 1587661 h 4301924"/>
              <a:gd name="connsiteX17" fmla="*/ 2892867 w 5462447"/>
              <a:gd name="connsiteY17" fmla="*/ 1414041 h 4301924"/>
              <a:gd name="connsiteX18" fmla="*/ 2962315 w 5462447"/>
              <a:gd name="connsiteY18" fmla="*/ 1275145 h 4301924"/>
              <a:gd name="connsiteX19" fmla="*/ 3147510 w 5462447"/>
              <a:gd name="connsiteY19" fmla="*/ 1136248 h 4301924"/>
              <a:gd name="connsiteX20" fmla="*/ 3286407 w 5462447"/>
              <a:gd name="connsiteY20" fmla="*/ 1101524 h 4301924"/>
              <a:gd name="connsiteX21" fmla="*/ 3402153 w 5462447"/>
              <a:gd name="connsiteY21" fmla="*/ 962628 h 4301924"/>
              <a:gd name="connsiteX22" fmla="*/ 3575774 w 5462447"/>
              <a:gd name="connsiteY22" fmla="*/ 951053 h 4301924"/>
              <a:gd name="connsiteX23" fmla="*/ 3760969 w 5462447"/>
              <a:gd name="connsiteY23" fmla="*/ 731134 h 4301924"/>
              <a:gd name="connsiteX24" fmla="*/ 3622072 w 5462447"/>
              <a:gd name="connsiteY24" fmla="*/ 661686 h 4301924"/>
              <a:gd name="connsiteX25" fmla="*/ 3946164 w 5462447"/>
              <a:gd name="connsiteY25" fmla="*/ 244998 h 4301924"/>
              <a:gd name="connsiteX26" fmla="*/ 4096634 w 5462447"/>
              <a:gd name="connsiteY26" fmla="*/ 152400 h 4301924"/>
              <a:gd name="connsiteX27" fmla="*/ 4131359 w 5462447"/>
              <a:gd name="connsiteY27" fmla="*/ 48228 h 4301924"/>
              <a:gd name="connsiteX28" fmla="*/ 4223956 w 5462447"/>
              <a:gd name="connsiteY28" fmla="*/ 1929 h 4301924"/>
              <a:gd name="connsiteX29" fmla="*/ 4351278 w 5462447"/>
              <a:gd name="connsiteY29" fmla="*/ 48228 h 4301924"/>
              <a:gd name="connsiteX30" fmla="*/ 4501748 w 5462447"/>
              <a:gd name="connsiteY30" fmla="*/ 233423 h 4301924"/>
              <a:gd name="connsiteX31" fmla="*/ 4339703 w 5462447"/>
              <a:gd name="connsiteY31" fmla="*/ 314446 h 4301924"/>
              <a:gd name="connsiteX32" fmla="*/ 4420726 w 5462447"/>
              <a:gd name="connsiteY32" fmla="*/ 534365 h 4301924"/>
              <a:gd name="connsiteX33" fmla="*/ 4675369 w 5462447"/>
              <a:gd name="connsiteY33" fmla="*/ 511215 h 4301924"/>
              <a:gd name="connsiteX34" fmla="*/ 4733242 w 5462447"/>
              <a:gd name="connsiteY34" fmla="*/ 800583 h 4301924"/>
              <a:gd name="connsiteX35" fmla="*/ 4848989 w 5462447"/>
              <a:gd name="connsiteY35" fmla="*/ 985777 h 4301924"/>
              <a:gd name="connsiteX36" fmla="*/ 4767966 w 5462447"/>
              <a:gd name="connsiteY36" fmla="*/ 1251995 h 4301924"/>
              <a:gd name="connsiteX37" fmla="*/ 4883713 w 5462447"/>
              <a:gd name="connsiteY37" fmla="*/ 1460340 h 4301924"/>
              <a:gd name="connsiteX38" fmla="*/ 5265678 w 5462447"/>
              <a:gd name="connsiteY38" fmla="*/ 1726557 h 4301924"/>
              <a:gd name="connsiteX39" fmla="*/ 5392999 w 5462447"/>
              <a:gd name="connsiteY39" fmla="*/ 2131671 h 4301924"/>
              <a:gd name="connsiteX40" fmla="*/ 5392999 w 5462447"/>
              <a:gd name="connsiteY40" fmla="*/ 2282142 h 4301924"/>
              <a:gd name="connsiteX41" fmla="*/ 4976310 w 5462447"/>
              <a:gd name="connsiteY41" fmla="*/ 2131671 h 4301924"/>
              <a:gd name="connsiteX42" fmla="*/ 4756391 w 5462447"/>
              <a:gd name="connsiteY42" fmla="*/ 1680258 h 4301924"/>
              <a:gd name="connsiteX43" fmla="*/ 4594346 w 5462447"/>
              <a:gd name="connsiteY43" fmla="*/ 1344593 h 4301924"/>
              <a:gd name="connsiteX44" fmla="*/ 4490174 w 5462447"/>
              <a:gd name="connsiteY44" fmla="*/ 1367742 h 4301924"/>
              <a:gd name="connsiteX45" fmla="*/ 4559622 w 5462447"/>
              <a:gd name="connsiteY45" fmla="*/ 1529788 h 4301924"/>
              <a:gd name="connsiteX46" fmla="*/ 4432300 w 5462447"/>
              <a:gd name="connsiteY46" fmla="*/ 1518213 h 4301924"/>
              <a:gd name="connsiteX47" fmla="*/ 4524898 w 5462447"/>
              <a:gd name="connsiteY47" fmla="*/ 1784431 h 4301924"/>
              <a:gd name="connsiteX48" fmla="*/ 4478599 w 5462447"/>
              <a:gd name="connsiteY48" fmla="*/ 1958051 h 4301924"/>
              <a:gd name="connsiteX49" fmla="*/ 4177657 w 5462447"/>
              <a:gd name="connsiteY49" fmla="*/ 2201119 h 4301924"/>
              <a:gd name="connsiteX50" fmla="*/ 4096634 w 5462447"/>
              <a:gd name="connsiteY50" fmla="*/ 2640957 h 4301924"/>
              <a:gd name="connsiteX51" fmla="*/ 4096634 w 5462447"/>
              <a:gd name="connsiteY51" fmla="*/ 2895600 h 4301924"/>
              <a:gd name="connsiteX52" fmla="*/ 4270255 w 5462447"/>
              <a:gd name="connsiteY52" fmla="*/ 2814577 h 4301924"/>
              <a:gd name="connsiteX53" fmla="*/ 4478599 w 5462447"/>
              <a:gd name="connsiteY53" fmla="*/ 2756704 h 4301924"/>
              <a:gd name="connsiteX54" fmla="*/ 4918437 w 5462447"/>
              <a:gd name="connsiteY54" fmla="*/ 2988198 h 4301924"/>
              <a:gd name="connsiteX55" fmla="*/ 4999460 w 5462447"/>
              <a:gd name="connsiteY55" fmla="*/ 3103945 h 4301924"/>
              <a:gd name="connsiteX56" fmla="*/ 4999460 w 5462447"/>
              <a:gd name="connsiteY56" fmla="*/ 3300714 h 4301924"/>
              <a:gd name="connsiteX57" fmla="*/ 4617495 w 5462447"/>
              <a:gd name="connsiteY57" fmla="*/ 2999772 h 4301924"/>
              <a:gd name="connsiteX58" fmla="*/ 4791115 w 5462447"/>
              <a:gd name="connsiteY58" fmla="*/ 3381737 h 4301924"/>
              <a:gd name="connsiteX59" fmla="*/ 4918437 w 5462447"/>
              <a:gd name="connsiteY59" fmla="*/ 3786851 h 4301924"/>
              <a:gd name="connsiteX60" fmla="*/ 4675369 w 5462447"/>
              <a:gd name="connsiteY60" fmla="*/ 4157241 h 4301924"/>
              <a:gd name="connsiteX61" fmla="*/ 4490174 w 5462447"/>
              <a:gd name="connsiteY61" fmla="*/ 3972046 h 4301924"/>
              <a:gd name="connsiteX62" fmla="*/ 4501748 w 5462447"/>
              <a:gd name="connsiteY62" fmla="*/ 3671104 h 4301924"/>
              <a:gd name="connsiteX63" fmla="*/ 4467024 w 5462447"/>
              <a:gd name="connsiteY63" fmla="*/ 3532208 h 4301924"/>
              <a:gd name="connsiteX64" fmla="*/ 4258680 w 5462447"/>
              <a:gd name="connsiteY64" fmla="*/ 3717403 h 4301924"/>
              <a:gd name="connsiteX65" fmla="*/ 3992462 w 5462447"/>
              <a:gd name="connsiteY65" fmla="*/ 3694253 h 4301924"/>
              <a:gd name="connsiteX66" fmla="*/ 3818842 w 5462447"/>
              <a:gd name="connsiteY66" fmla="*/ 3520633 h 4301924"/>
              <a:gd name="connsiteX67" fmla="*/ 3575774 w 5462447"/>
              <a:gd name="connsiteY67" fmla="*/ 3462760 h 4301924"/>
              <a:gd name="connsiteX68" fmla="*/ 3413728 w 5462447"/>
              <a:gd name="connsiteY68" fmla="*/ 3578507 h 4301924"/>
              <a:gd name="connsiteX69" fmla="*/ 3413728 w 5462447"/>
              <a:gd name="connsiteY69" fmla="*/ 3786851 h 4301924"/>
              <a:gd name="connsiteX70" fmla="*/ 3286407 w 5462447"/>
              <a:gd name="connsiteY70" fmla="*/ 3925747 h 4301924"/>
              <a:gd name="connsiteX71" fmla="*/ 3066488 w 5462447"/>
              <a:gd name="connsiteY71" fmla="*/ 3995195 h 4301924"/>
              <a:gd name="connsiteX72" fmla="*/ 2834994 w 5462447"/>
              <a:gd name="connsiteY72" fmla="*/ 4145666 h 4301924"/>
              <a:gd name="connsiteX73" fmla="*/ 2557202 w 5462447"/>
              <a:gd name="connsiteY73" fmla="*/ 4145666 h 4301924"/>
              <a:gd name="connsiteX74" fmla="*/ 2314133 w 5462447"/>
              <a:gd name="connsiteY74" fmla="*/ 4157241 h 4301924"/>
              <a:gd name="connsiteX75" fmla="*/ 2152088 w 5462447"/>
              <a:gd name="connsiteY75" fmla="*/ 4064643 h 4301924"/>
              <a:gd name="connsiteX76" fmla="*/ 2024766 w 5462447"/>
              <a:gd name="connsiteY76" fmla="*/ 4053069 h 4301924"/>
              <a:gd name="connsiteX77" fmla="*/ 1909019 w 5462447"/>
              <a:gd name="connsiteY77" fmla="*/ 4238264 h 4301924"/>
              <a:gd name="connsiteX78" fmla="*/ 1550204 w 5462447"/>
              <a:gd name="connsiteY78" fmla="*/ 4203540 h 4301924"/>
              <a:gd name="connsiteX79" fmla="*/ 1237688 w 5462447"/>
              <a:gd name="connsiteY79" fmla="*/ 4296137 h 4301924"/>
              <a:gd name="connsiteX80" fmla="*/ 1098791 w 5462447"/>
              <a:gd name="connsiteY80" fmla="*/ 4238264 h 4301924"/>
              <a:gd name="connsiteX81" fmla="*/ 867298 w 5462447"/>
              <a:gd name="connsiteY81" fmla="*/ 4099367 h 4301924"/>
              <a:gd name="connsiteX82" fmla="*/ 601080 w 5462447"/>
              <a:gd name="connsiteY82" fmla="*/ 4053069 h 4301924"/>
              <a:gd name="connsiteX83" fmla="*/ 496908 w 5462447"/>
              <a:gd name="connsiteY83" fmla="*/ 3775276 h 4301924"/>
              <a:gd name="connsiteX84" fmla="*/ 485333 w 5462447"/>
              <a:gd name="connsiteY84" fmla="*/ 3728977 h 4301924"/>
              <a:gd name="connsiteX85" fmla="*/ 91794 w 5462447"/>
              <a:gd name="connsiteY85" fmla="*/ 3717403 h 4301924"/>
              <a:gd name="connsiteX86" fmla="*/ 10771 w 5462447"/>
              <a:gd name="connsiteY86" fmla="*/ 3520633 h 4301924"/>
              <a:gd name="connsiteX87" fmla="*/ 27169 w 5462447"/>
              <a:gd name="connsiteY87" fmla="*/ 3126129 h 4301924"/>
              <a:gd name="connsiteX88" fmla="*/ 61893 w 5462447"/>
              <a:gd name="connsiteY88" fmla="*/ 2759598 h 4301924"/>
              <a:gd name="connsiteX89" fmla="*/ 75397 w 5462447"/>
              <a:gd name="connsiteY89" fmla="*/ 2426826 h 4301924"/>
              <a:gd name="connsiteX90" fmla="*/ 361870 w 5462447"/>
              <a:gd name="connsiteY90" fmla="*/ 2217517 h 4301924"/>
              <a:gd name="connsiteX0" fmla="*/ 392736 w 5462447"/>
              <a:gd name="connsiteY0" fmla="*/ 2143246 h 4301924"/>
              <a:gd name="connsiteX1" fmla="*/ 473759 w 5462447"/>
              <a:gd name="connsiteY1" fmla="*/ 1934902 h 4301924"/>
              <a:gd name="connsiteX2" fmla="*/ 716827 w 5462447"/>
              <a:gd name="connsiteY2" fmla="*/ 1749707 h 4301924"/>
              <a:gd name="connsiteX3" fmla="*/ 809424 w 5462447"/>
              <a:gd name="connsiteY3" fmla="*/ 1923327 h 4301924"/>
              <a:gd name="connsiteX4" fmla="*/ 809424 w 5462447"/>
              <a:gd name="connsiteY4" fmla="*/ 2027499 h 4301924"/>
              <a:gd name="connsiteX5" fmla="*/ 948321 w 5462447"/>
              <a:gd name="connsiteY5" fmla="*/ 1865453 h 4301924"/>
              <a:gd name="connsiteX6" fmla="*/ 1133515 w 5462447"/>
              <a:gd name="connsiteY6" fmla="*/ 1992775 h 4301924"/>
              <a:gd name="connsiteX7" fmla="*/ 1098791 w 5462447"/>
              <a:gd name="connsiteY7" fmla="*/ 1807580 h 4301924"/>
              <a:gd name="connsiteX8" fmla="*/ 1214538 w 5462447"/>
              <a:gd name="connsiteY8" fmla="*/ 1691833 h 4301924"/>
              <a:gd name="connsiteX9" fmla="*/ 1422883 w 5462447"/>
              <a:gd name="connsiteY9" fmla="*/ 1552937 h 4301924"/>
              <a:gd name="connsiteX10" fmla="*/ 1677526 w 5462447"/>
              <a:gd name="connsiteY10" fmla="*/ 1367742 h 4301924"/>
              <a:gd name="connsiteX11" fmla="*/ 1874295 w 5462447"/>
              <a:gd name="connsiteY11" fmla="*/ 1414041 h 4301924"/>
              <a:gd name="connsiteX12" fmla="*/ 2047915 w 5462447"/>
              <a:gd name="connsiteY12" fmla="*/ 1552937 h 4301924"/>
              <a:gd name="connsiteX13" fmla="*/ 2163662 w 5462447"/>
              <a:gd name="connsiteY13" fmla="*/ 1622385 h 4301924"/>
              <a:gd name="connsiteX14" fmla="*/ 2337283 w 5462447"/>
              <a:gd name="connsiteY14" fmla="*/ 1599236 h 4301924"/>
              <a:gd name="connsiteX15" fmla="*/ 2534052 w 5462447"/>
              <a:gd name="connsiteY15" fmla="*/ 1506638 h 4301924"/>
              <a:gd name="connsiteX16" fmla="*/ 2765546 w 5462447"/>
              <a:gd name="connsiteY16" fmla="*/ 1587661 h 4301924"/>
              <a:gd name="connsiteX17" fmla="*/ 2892867 w 5462447"/>
              <a:gd name="connsiteY17" fmla="*/ 1414041 h 4301924"/>
              <a:gd name="connsiteX18" fmla="*/ 2962315 w 5462447"/>
              <a:gd name="connsiteY18" fmla="*/ 1275145 h 4301924"/>
              <a:gd name="connsiteX19" fmla="*/ 3147510 w 5462447"/>
              <a:gd name="connsiteY19" fmla="*/ 1136248 h 4301924"/>
              <a:gd name="connsiteX20" fmla="*/ 3286407 w 5462447"/>
              <a:gd name="connsiteY20" fmla="*/ 1101524 h 4301924"/>
              <a:gd name="connsiteX21" fmla="*/ 3402153 w 5462447"/>
              <a:gd name="connsiteY21" fmla="*/ 962628 h 4301924"/>
              <a:gd name="connsiteX22" fmla="*/ 3575774 w 5462447"/>
              <a:gd name="connsiteY22" fmla="*/ 951053 h 4301924"/>
              <a:gd name="connsiteX23" fmla="*/ 3760969 w 5462447"/>
              <a:gd name="connsiteY23" fmla="*/ 731134 h 4301924"/>
              <a:gd name="connsiteX24" fmla="*/ 3622072 w 5462447"/>
              <a:gd name="connsiteY24" fmla="*/ 661686 h 4301924"/>
              <a:gd name="connsiteX25" fmla="*/ 3946164 w 5462447"/>
              <a:gd name="connsiteY25" fmla="*/ 244998 h 4301924"/>
              <a:gd name="connsiteX26" fmla="*/ 4096634 w 5462447"/>
              <a:gd name="connsiteY26" fmla="*/ 152400 h 4301924"/>
              <a:gd name="connsiteX27" fmla="*/ 4131359 w 5462447"/>
              <a:gd name="connsiteY27" fmla="*/ 48228 h 4301924"/>
              <a:gd name="connsiteX28" fmla="*/ 4223956 w 5462447"/>
              <a:gd name="connsiteY28" fmla="*/ 1929 h 4301924"/>
              <a:gd name="connsiteX29" fmla="*/ 4351278 w 5462447"/>
              <a:gd name="connsiteY29" fmla="*/ 48228 h 4301924"/>
              <a:gd name="connsiteX30" fmla="*/ 4501748 w 5462447"/>
              <a:gd name="connsiteY30" fmla="*/ 233423 h 4301924"/>
              <a:gd name="connsiteX31" fmla="*/ 4339703 w 5462447"/>
              <a:gd name="connsiteY31" fmla="*/ 314446 h 4301924"/>
              <a:gd name="connsiteX32" fmla="*/ 4420726 w 5462447"/>
              <a:gd name="connsiteY32" fmla="*/ 534365 h 4301924"/>
              <a:gd name="connsiteX33" fmla="*/ 4675369 w 5462447"/>
              <a:gd name="connsiteY33" fmla="*/ 511215 h 4301924"/>
              <a:gd name="connsiteX34" fmla="*/ 4733242 w 5462447"/>
              <a:gd name="connsiteY34" fmla="*/ 800583 h 4301924"/>
              <a:gd name="connsiteX35" fmla="*/ 4848989 w 5462447"/>
              <a:gd name="connsiteY35" fmla="*/ 985777 h 4301924"/>
              <a:gd name="connsiteX36" fmla="*/ 4767966 w 5462447"/>
              <a:gd name="connsiteY36" fmla="*/ 1251995 h 4301924"/>
              <a:gd name="connsiteX37" fmla="*/ 4883713 w 5462447"/>
              <a:gd name="connsiteY37" fmla="*/ 1460340 h 4301924"/>
              <a:gd name="connsiteX38" fmla="*/ 5265678 w 5462447"/>
              <a:gd name="connsiteY38" fmla="*/ 1726557 h 4301924"/>
              <a:gd name="connsiteX39" fmla="*/ 5392999 w 5462447"/>
              <a:gd name="connsiteY39" fmla="*/ 2131671 h 4301924"/>
              <a:gd name="connsiteX40" fmla="*/ 5392999 w 5462447"/>
              <a:gd name="connsiteY40" fmla="*/ 2282142 h 4301924"/>
              <a:gd name="connsiteX41" fmla="*/ 4976310 w 5462447"/>
              <a:gd name="connsiteY41" fmla="*/ 2131671 h 4301924"/>
              <a:gd name="connsiteX42" fmla="*/ 4756391 w 5462447"/>
              <a:gd name="connsiteY42" fmla="*/ 1680258 h 4301924"/>
              <a:gd name="connsiteX43" fmla="*/ 4594346 w 5462447"/>
              <a:gd name="connsiteY43" fmla="*/ 1344593 h 4301924"/>
              <a:gd name="connsiteX44" fmla="*/ 4490174 w 5462447"/>
              <a:gd name="connsiteY44" fmla="*/ 1367742 h 4301924"/>
              <a:gd name="connsiteX45" fmla="*/ 4559622 w 5462447"/>
              <a:gd name="connsiteY45" fmla="*/ 1529788 h 4301924"/>
              <a:gd name="connsiteX46" fmla="*/ 4432300 w 5462447"/>
              <a:gd name="connsiteY46" fmla="*/ 1518213 h 4301924"/>
              <a:gd name="connsiteX47" fmla="*/ 4524898 w 5462447"/>
              <a:gd name="connsiteY47" fmla="*/ 1784431 h 4301924"/>
              <a:gd name="connsiteX48" fmla="*/ 4478599 w 5462447"/>
              <a:gd name="connsiteY48" fmla="*/ 1958051 h 4301924"/>
              <a:gd name="connsiteX49" fmla="*/ 4177657 w 5462447"/>
              <a:gd name="connsiteY49" fmla="*/ 2201119 h 4301924"/>
              <a:gd name="connsiteX50" fmla="*/ 4096634 w 5462447"/>
              <a:gd name="connsiteY50" fmla="*/ 2640957 h 4301924"/>
              <a:gd name="connsiteX51" fmla="*/ 4096634 w 5462447"/>
              <a:gd name="connsiteY51" fmla="*/ 2895600 h 4301924"/>
              <a:gd name="connsiteX52" fmla="*/ 4270255 w 5462447"/>
              <a:gd name="connsiteY52" fmla="*/ 2814577 h 4301924"/>
              <a:gd name="connsiteX53" fmla="*/ 4478599 w 5462447"/>
              <a:gd name="connsiteY53" fmla="*/ 2756704 h 4301924"/>
              <a:gd name="connsiteX54" fmla="*/ 4918437 w 5462447"/>
              <a:gd name="connsiteY54" fmla="*/ 2988198 h 4301924"/>
              <a:gd name="connsiteX55" fmla="*/ 4999460 w 5462447"/>
              <a:gd name="connsiteY55" fmla="*/ 3103945 h 4301924"/>
              <a:gd name="connsiteX56" fmla="*/ 4999460 w 5462447"/>
              <a:gd name="connsiteY56" fmla="*/ 3300714 h 4301924"/>
              <a:gd name="connsiteX57" fmla="*/ 4617495 w 5462447"/>
              <a:gd name="connsiteY57" fmla="*/ 2999772 h 4301924"/>
              <a:gd name="connsiteX58" fmla="*/ 4791115 w 5462447"/>
              <a:gd name="connsiteY58" fmla="*/ 3381737 h 4301924"/>
              <a:gd name="connsiteX59" fmla="*/ 4918437 w 5462447"/>
              <a:gd name="connsiteY59" fmla="*/ 3786851 h 4301924"/>
              <a:gd name="connsiteX60" fmla="*/ 4675369 w 5462447"/>
              <a:gd name="connsiteY60" fmla="*/ 4157241 h 4301924"/>
              <a:gd name="connsiteX61" fmla="*/ 4490174 w 5462447"/>
              <a:gd name="connsiteY61" fmla="*/ 3972046 h 4301924"/>
              <a:gd name="connsiteX62" fmla="*/ 4501748 w 5462447"/>
              <a:gd name="connsiteY62" fmla="*/ 3671104 h 4301924"/>
              <a:gd name="connsiteX63" fmla="*/ 4467024 w 5462447"/>
              <a:gd name="connsiteY63" fmla="*/ 3532208 h 4301924"/>
              <a:gd name="connsiteX64" fmla="*/ 4258680 w 5462447"/>
              <a:gd name="connsiteY64" fmla="*/ 3717403 h 4301924"/>
              <a:gd name="connsiteX65" fmla="*/ 3992462 w 5462447"/>
              <a:gd name="connsiteY65" fmla="*/ 3694253 h 4301924"/>
              <a:gd name="connsiteX66" fmla="*/ 3818842 w 5462447"/>
              <a:gd name="connsiteY66" fmla="*/ 3520633 h 4301924"/>
              <a:gd name="connsiteX67" fmla="*/ 3575774 w 5462447"/>
              <a:gd name="connsiteY67" fmla="*/ 3462760 h 4301924"/>
              <a:gd name="connsiteX68" fmla="*/ 3413728 w 5462447"/>
              <a:gd name="connsiteY68" fmla="*/ 3578507 h 4301924"/>
              <a:gd name="connsiteX69" fmla="*/ 3413728 w 5462447"/>
              <a:gd name="connsiteY69" fmla="*/ 3786851 h 4301924"/>
              <a:gd name="connsiteX70" fmla="*/ 3286407 w 5462447"/>
              <a:gd name="connsiteY70" fmla="*/ 3925747 h 4301924"/>
              <a:gd name="connsiteX71" fmla="*/ 3066488 w 5462447"/>
              <a:gd name="connsiteY71" fmla="*/ 3995195 h 4301924"/>
              <a:gd name="connsiteX72" fmla="*/ 2834994 w 5462447"/>
              <a:gd name="connsiteY72" fmla="*/ 4145666 h 4301924"/>
              <a:gd name="connsiteX73" fmla="*/ 2557202 w 5462447"/>
              <a:gd name="connsiteY73" fmla="*/ 4145666 h 4301924"/>
              <a:gd name="connsiteX74" fmla="*/ 2314133 w 5462447"/>
              <a:gd name="connsiteY74" fmla="*/ 4157241 h 4301924"/>
              <a:gd name="connsiteX75" fmla="*/ 2152088 w 5462447"/>
              <a:gd name="connsiteY75" fmla="*/ 4064643 h 4301924"/>
              <a:gd name="connsiteX76" fmla="*/ 2024766 w 5462447"/>
              <a:gd name="connsiteY76" fmla="*/ 4053069 h 4301924"/>
              <a:gd name="connsiteX77" fmla="*/ 1909019 w 5462447"/>
              <a:gd name="connsiteY77" fmla="*/ 4238264 h 4301924"/>
              <a:gd name="connsiteX78" fmla="*/ 1550204 w 5462447"/>
              <a:gd name="connsiteY78" fmla="*/ 4203540 h 4301924"/>
              <a:gd name="connsiteX79" fmla="*/ 1237688 w 5462447"/>
              <a:gd name="connsiteY79" fmla="*/ 4296137 h 4301924"/>
              <a:gd name="connsiteX80" fmla="*/ 1098791 w 5462447"/>
              <a:gd name="connsiteY80" fmla="*/ 4238264 h 4301924"/>
              <a:gd name="connsiteX81" fmla="*/ 867298 w 5462447"/>
              <a:gd name="connsiteY81" fmla="*/ 4099367 h 4301924"/>
              <a:gd name="connsiteX82" fmla="*/ 601080 w 5462447"/>
              <a:gd name="connsiteY82" fmla="*/ 4053069 h 4301924"/>
              <a:gd name="connsiteX83" fmla="*/ 496908 w 5462447"/>
              <a:gd name="connsiteY83" fmla="*/ 3775276 h 4301924"/>
              <a:gd name="connsiteX84" fmla="*/ 485333 w 5462447"/>
              <a:gd name="connsiteY84" fmla="*/ 3728977 h 4301924"/>
              <a:gd name="connsiteX85" fmla="*/ 91794 w 5462447"/>
              <a:gd name="connsiteY85" fmla="*/ 3717403 h 4301924"/>
              <a:gd name="connsiteX86" fmla="*/ 10771 w 5462447"/>
              <a:gd name="connsiteY86" fmla="*/ 3520633 h 4301924"/>
              <a:gd name="connsiteX87" fmla="*/ 27169 w 5462447"/>
              <a:gd name="connsiteY87" fmla="*/ 3126129 h 4301924"/>
              <a:gd name="connsiteX88" fmla="*/ 61893 w 5462447"/>
              <a:gd name="connsiteY88" fmla="*/ 2759598 h 4301924"/>
              <a:gd name="connsiteX89" fmla="*/ 75397 w 5462447"/>
              <a:gd name="connsiteY89" fmla="*/ 2426826 h 4301924"/>
              <a:gd name="connsiteX90" fmla="*/ 361870 w 5462447"/>
              <a:gd name="connsiteY90" fmla="*/ 2217517 h 4301924"/>
              <a:gd name="connsiteX0" fmla="*/ 6436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90" fmla="*/ 612815 w 5713392"/>
              <a:gd name="connsiteY90" fmla="*/ 2217517 h 4301924"/>
              <a:gd name="connsiteX0" fmla="*/ 6436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90" fmla="*/ 612815 w 5713392"/>
              <a:gd name="connsiteY90" fmla="*/ 2217517 h 4301924"/>
              <a:gd name="connsiteX0" fmla="*/ 6436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90" fmla="*/ 612815 w 5713392"/>
              <a:gd name="connsiteY90" fmla="*/ 2217517 h 4301924"/>
              <a:gd name="connsiteX0" fmla="*/ 6436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0" fmla="*/ 4150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0" fmla="*/ 415081 w 5713392"/>
              <a:gd name="connsiteY0" fmla="*/ 2143246 h 4301924"/>
              <a:gd name="connsiteX1" fmla="*/ 724704 w 5713392"/>
              <a:gd name="connsiteY1" fmla="*/ 1934902 h 4301924"/>
              <a:gd name="connsiteX2" fmla="*/ 727358 w 5713392"/>
              <a:gd name="connsiteY2" fmla="*/ 1907579 h 4301924"/>
              <a:gd name="connsiteX3" fmla="*/ 967772 w 5713392"/>
              <a:gd name="connsiteY3" fmla="*/ 1749707 h 4301924"/>
              <a:gd name="connsiteX4" fmla="*/ 1060369 w 5713392"/>
              <a:gd name="connsiteY4" fmla="*/ 1923327 h 4301924"/>
              <a:gd name="connsiteX5" fmla="*/ 1060369 w 5713392"/>
              <a:gd name="connsiteY5" fmla="*/ 2027499 h 4301924"/>
              <a:gd name="connsiteX6" fmla="*/ 1199266 w 5713392"/>
              <a:gd name="connsiteY6" fmla="*/ 1865453 h 4301924"/>
              <a:gd name="connsiteX7" fmla="*/ 1384460 w 5713392"/>
              <a:gd name="connsiteY7" fmla="*/ 1992775 h 4301924"/>
              <a:gd name="connsiteX8" fmla="*/ 1349736 w 5713392"/>
              <a:gd name="connsiteY8" fmla="*/ 1807580 h 4301924"/>
              <a:gd name="connsiteX9" fmla="*/ 1465483 w 5713392"/>
              <a:gd name="connsiteY9" fmla="*/ 1691833 h 4301924"/>
              <a:gd name="connsiteX10" fmla="*/ 1673828 w 5713392"/>
              <a:gd name="connsiteY10" fmla="*/ 1552937 h 4301924"/>
              <a:gd name="connsiteX11" fmla="*/ 1928471 w 5713392"/>
              <a:gd name="connsiteY11" fmla="*/ 1367742 h 4301924"/>
              <a:gd name="connsiteX12" fmla="*/ 2125240 w 5713392"/>
              <a:gd name="connsiteY12" fmla="*/ 1414041 h 4301924"/>
              <a:gd name="connsiteX13" fmla="*/ 2298860 w 5713392"/>
              <a:gd name="connsiteY13" fmla="*/ 1552937 h 4301924"/>
              <a:gd name="connsiteX14" fmla="*/ 2414607 w 5713392"/>
              <a:gd name="connsiteY14" fmla="*/ 1622385 h 4301924"/>
              <a:gd name="connsiteX15" fmla="*/ 2588228 w 5713392"/>
              <a:gd name="connsiteY15" fmla="*/ 1599236 h 4301924"/>
              <a:gd name="connsiteX16" fmla="*/ 2784997 w 5713392"/>
              <a:gd name="connsiteY16" fmla="*/ 1506638 h 4301924"/>
              <a:gd name="connsiteX17" fmla="*/ 3016491 w 5713392"/>
              <a:gd name="connsiteY17" fmla="*/ 1587661 h 4301924"/>
              <a:gd name="connsiteX18" fmla="*/ 3143812 w 5713392"/>
              <a:gd name="connsiteY18" fmla="*/ 1414041 h 4301924"/>
              <a:gd name="connsiteX19" fmla="*/ 3213260 w 5713392"/>
              <a:gd name="connsiteY19" fmla="*/ 1275145 h 4301924"/>
              <a:gd name="connsiteX20" fmla="*/ 3398455 w 5713392"/>
              <a:gd name="connsiteY20" fmla="*/ 1136248 h 4301924"/>
              <a:gd name="connsiteX21" fmla="*/ 3537352 w 5713392"/>
              <a:gd name="connsiteY21" fmla="*/ 1101524 h 4301924"/>
              <a:gd name="connsiteX22" fmla="*/ 3653098 w 5713392"/>
              <a:gd name="connsiteY22" fmla="*/ 962628 h 4301924"/>
              <a:gd name="connsiteX23" fmla="*/ 3826719 w 5713392"/>
              <a:gd name="connsiteY23" fmla="*/ 951053 h 4301924"/>
              <a:gd name="connsiteX24" fmla="*/ 4011914 w 5713392"/>
              <a:gd name="connsiteY24" fmla="*/ 731134 h 4301924"/>
              <a:gd name="connsiteX25" fmla="*/ 3873017 w 5713392"/>
              <a:gd name="connsiteY25" fmla="*/ 661686 h 4301924"/>
              <a:gd name="connsiteX26" fmla="*/ 4197109 w 5713392"/>
              <a:gd name="connsiteY26" fmla="*/ 244998 h 4301924"/>
              <a:gd name="connsiteX27" fmla="*/ 4347579 w 5713392"/>
              <a:gd name="connsiteY27" fmla="*/ 152400 h 4301924"/>
              <a:gd name="connsiteX28" fmla="*/ 4382304 w 5713392"/>
              <a:gd name="connsiteY28" fmla="*/ 48228 h 4301924"/>
              <a:gd name="connsiteX29" fmla="*/ 4474901 w 5713392"/>
              <a:gd name="connsiteY29" fmla="*/ 1929 h 4301924"/>
              <a:gd name="connsiteX30" fmla="*/ 4602223 w 5713392"/>
              <a:gd name="connsiteY30" fmla="*/ 48228 h 4301924"/>
              <a:gd name="connsiteX31" fmla="*/ 4752693 w 5713392"/>
              <a:gd name="connsiteY31" fmla="*/ 233423 h 4301924"/>
              <a:gd name="connsiteX32" fmla="*/ 4590648 w 5713392"/>
              <a:gd name="connsiteY32" fmla="*/ 314446 h 4301924"/>
              <a:gd name="connsiteX33" fmla="*/ 4671671 w 5713392"/>
              <a:gd name="connsiteY33" fmla="*/ 534365 h 4301924"/>
              <a:gd name="connsiteX34" fmla="*/ 4926314 w 5713392"/>
              <a:gd name="connsiteY34" fmla="*/ 511215 h 4301924"/>
              <a:gd name="connsiteX35" fmla="*/ 4984187 w 5713392"/>
              <a:gd name="connsiteY35" fmla="*/ 800583 h 4301924"/>
              <a:gd name="connsiteX36" fmla="*/ 5099934 w 5713392"/>
              <a:gd name="connsiteY36" fmla="*/ 985777 h 4301924"/>
              <a:gd name="connsiteX37" fmla="*/ 5018911 w 5713392"/>
              <a:gd name="connsiteY37" fmla="*/ 1251995 h 4301924"/>
              <a:gd name="connsiteX38" fmla="*/ 5134658 w 5713392"/>
              <a:gd name="connsiteY38" fmla="*/ 1460340 h 4301924"/>
              <a:gd name="connsiteX39" fmla="*/ 5516623 w 5713392"/>
              <a:gd name="connsiteY39" fmla="*/ 1726557 h 4301924"/>
              <a:gd name="connsiteX40" fmla="*/ 5643944 w 5713392"/>
              <a:gd name="connsiteY40" fmla="*/ 2131671 h 4301924"/>
              <a:gd name="connsiteX41" fmla="*/ 5643944 w 5713392"/>
              <a:gd name="connsiteY41" fmla="*/ 2282142 h 4301924"/>
              <a:gd name="connsiteX42" fmla="*/ 5227255 w 5713392"/>
              <a:gd name="connsiteY42" fmla="*/ 2131671 h 4301924"/>
              <a:gd name="connsiteX43" fmla="*/ 5007336 w 5713392"/>
              <a:gd name="connsiteY43" fmla="*/ 1680258 h 4301924"/>
              <a:gd name="connsiteX44" fmla="*/ 4845291 w 5713392"/>
              <a:gd name="connsiteY44" fmla="*/ 1344593 h 4301924"/>
              <a:gd name="connsiteX45" fmla="*/ 4741119 w 5713392"/>
              <a:gd name="connsiteY45" fmla="*/ 1367742 h 4301924"/>
              <a:gd name="connsiteX46" fmla="*/ 4810567 w 5713392"/>
              <a:gd name="connsiteY46" fmla="*/ 1529788 h 4301924"/>
              <a:gd name="connsiteX47" fmla="*/ 4683245 w 5713392"/>
              <a:gd name="connsiteY47" fmla="*/ 1518213 h 4301924"/>
              <a:gd name="connsiteX48" fmla="*/ 4775843 w 5713392"/>
              <a:gd name="connsiteY48" fmla="*/ 1784431 h 4301924"/>
              <a:gd name="connsiteX49" fmla="*/ 4729544 w 5713392"/>
              <a:gd name="connsiteY49" fmla="*/ 1958051 h 4301924"/>
              <a:gd name="connsiteX50" fmla="*/ 4428602 w 5713392"/>
              <a:gd name="connsiteY50" fmla="*/ 2201119 h 4301924"/>
              <a:gd name="connsiteX51" fmla="*/ 4347579 w 5713392"/>
              <a:gd name="connsiteY51" fmla="*/ 2640957 h 4301924"/>
              <a:gd name="connsiteX52" fmla="*/ 4347579 w 5713392"/>
              <a:gd name="connsiteY52" fmla="*/ 2895600 h 4301924"/>
              <a:gd name="connsiteX53" fmla="*/ 4521200 w 5713392"/>
              <a:gd name="connsiteY53" fmla="*/ 2814577 h 4301924"/>
              <a:gd name="connsiteX54" fmla="*/ 4729544 w 5713392"/>
              <a:gd name="connsiteY54" fmla="*/ 2756704 h 4301924"/>
              <a:gd name="connsiteX55" fmla="*/ 5169382 w 5713392"/>
              <a:gd name="connsiteY55" fmla="*/ 2988198 h 4301924"/>
              <a:gd name="connsiteX56" fmla="*/ 5250405 w 5713392"/>
              <a:gd name="connsiteY56" fmla="*/ 3103945 h 4301924"/>
              <a:gd name="connsiteX57" fmla="*/ 5250405 w 5713392"/>
              <a:gd name="connsiteY57" fmla="*/ 3300714 h 4301924"/>
              <a:gd name="connsiteX58" fmla="*/ 4868440 w 5713392"/>
              <a:gd name="connsiteY58" fmla="*/ 2999772 h 4301924"/>
              <a:gd name="connsiteX59" fmla="*/ 5042060 w 5713392"/>
              <a:gd name="connsiteY59" fmla="*/ 3381737 h 4301924"/>
              <a:gd name="connsiteX60" fmla="*/ 5169382 w 5713392"/>
              <a:gd name="connsiteY60" fmla="*/ 3786851 h 4301924"/>
              <a:gd name="connsiteX61" fmla="*/ 4926314 w 5713392"/>
              <a:gd name="connsiteY61" fmla="*/ 4157241 h 4301924"/>
              <a:gd name="connsiteX62" fmla="*/ 4741119 w 5713392"/>
              <a:gd name="connsiteY62" fmla="*/ 3972046 h 4301924"/>
              <a:gd name="connsiteX63" fmla="*/ 4752693 w 5713392"/>
              <a:gd name="connsiteY63" fmla="*/ 3671104 h 4301924"/>
              <a:gd name="connsiteX64" fmla="*/ 4717969 w 5713392"/>
              <a:gd name="connsiteY64" fmla="*/ 3532208 h 4301924"/>
              <a:gd name="connsiteX65" fmla="*/ 4509625 w 5713392"/>
              <a:gd name="connsiteY65" fmla="*/ 3717403 h 4301924"/>
              <a:gd name="connsiteX66" fmla="*/ 4243407 w 5713392"/>
              <a:gd name="connsiteY66" fmla="*/ 3694253 h 4301924"/>
              <a:gd name="connsiteX67" fmla="*/ 4069787 w 5713392"/>
              <a:gd name="connsiteY67" fmla="*/ 3520633 h 4301924"/>
              <a:gd name="connsiteX68" fmla="*/ 3826719 w 5713392"/>
              <a:gd name="connsiteY68" fmla="*/ 3462760 h 4301924"/>
              <a:gd name="connsiteX69" fmla="*/ 3664673 w 5713392"/>
              <a:gd name="connsiteY69" fmla="*/ 3578507 h 4301924"/>
              <a:gd name="connsiteX70" fmla="*/ 3664673 w 5713392"/>
              <a:gd name="connsiteY70" fmla="*/ 3786851 h 4301924"/>
              <a:gd name="connsiteX71" fmla="*/ 3537352 w 5713392"/>
              <a:gd name="connsiteY71" fmla="*/ 3925747 h 4301924"/>
              <a:gd name="connsiteX72" fmla="*/ 3317433 w 5713392"/>
              <a:gd name="connsiteY72" fmla="*/ 3995195 h 4301924"/>
              <a:gd name="connsiteX73" fmla="*/ 3085939 w 5713392"/>
              <a:gd name="connsiteY73" fmla="*/ 4145666 h 4301924"/>
              <a:gd name="connsiteX74" fmla="*/ 2808147 w 5713392"/>
              <a:gd name="connsiteY74" fmla="*/ 4145666 h 4301924"/>
              <a:gd name="connsiteX75" fmla="*/ 2565078 w 5713392"/>
              <a:gd name="connsiteY75" fmla="*/ 4157241 h 4301924"/>
              <a:gd name="connsiteX76" fmla="*/ 2403033 w 5713392"/>
              <a:gd name="connsiteY76" fmla="*/ 4064643 h 4301924"/>
              <a:gd name="connsiteX77" fmla="*/ 2275711 w 5713392"/>
              <a:gd name="connsiteY77" fmla="*/ 4053069 h 4301924"/>
              <a:gd name="connsiteX78" fmla="*/ 2159964 w 5713392"/>
              <a:gd name="connsiteY78" fmla="*/ 4238264 h 4301924"/>
              <a:gd name="connsiteX79" fmla="*/ 1801149 w 5713392"/>
              <a:gd name="connsiteY79" fmla="*/ 4203540 h 4301924"/>
              <a:gd name="connsiteX80" fmla="*/ 1488633 w 5713392"/>
              <a:gd name="connsiteY80" fmla="*/ 4296137 h 4301924"/>
              <a:gd name="connsiteX81" fmla="*/ 1349736 w 5713392"/>
              <a:gd name="connsiteY81" fmla="*/ 4238264 h 4301924"/>
              <a:gd name="connsiteX82" fmla="*/ 1118243 w 5713392"/>
              <a:gd name="connsiteY82" fmla="*/ 4099367 h 4301924"/>
              <a:gd name="connsiteX83" fmla="*/ 852025 w 5713392"/>
              <a:gd name="connsiteY83" fmla="*/ 4053069 h 4301924"/>
              <a:gd name="connsiteX84" fmla="*/ 747853 w 5713392"/>
              <a:gd name="connsiteY84" fmla="*/ 3775276 h 4301924"/>
              <a:gd name="connsiteX85" fmla="*/ 736278 w 5713392"/>
              <a:gd name="connsiteY85" fmla="*/ 3728977 h 4301924"/>
              <a:gd name="connsiteX86" fmla="*/ 342739 w 5713392"/>
              <a:gd name="connsiteY86" fmla="*/ 3717403 h 4301924"/>
              <a:gd name="connsiteX87" fmla="*/ 261716 w 5713392"/>
              <a:gd name="connsiteY87" fmla="*/ 3520633 h 4301924"/>
              <a:gd name="connsiteX88" fmla="*/ 278114 w 5713392"/>
              <a:gd name="connsiteY88" fmla="*/ 3126129 h 4301924"/>
              <a:gd name="connsiteX89" fmla="*/ 8038 w 5713392"/>
              <a:gd name="connsiteY89" fmla="*/ 2759598 h 4301924"/>
              <a:gd name="connsiteX90" fmla="*/ 326342 w 5713392"/>
              <a:gd name="connsiteY90" fmla="*/ 2426826 h 4301924"/>
              <a:gd name="connsiteX0" fmla="*/ 445555 w 5743866"/>
              <a:gd name="connsiteY0" fmla="*/ 2143246 h 4301924"/>
              <a:gd name="connsiteX1" fmla="*/ 755178 w 5743866"/>
              <a:gd name="connsiteY1" fmla="*/ 1934902 h 4301924"/>
              <a:gd name="connsiteX2" fmla="*/ 757832 w 5743866"/>
              <a:gd name="connsiteY2" fmla="*/ 1907579 h 4301924"/>
              <a:gd name="connsiteX3" fmla="*/ 998246 w 5743866"/>
              <a:gd name="connsiteY3" fmla="*/ 1749707 h 4301924"/>
              <a:gd name="connsiteX4" fmla="*/ 1090843 w 5743866"/>
              <a:gd name="connsiteY4" fmla="*/ 1923327 h 4301924"/>
              <a:gd name="connsiteX5" fmla="*/ 1090843 w 5743866"/>
              <a:gd name="connsiteY5" fmla="*/ 2027499 h 4301924"/>
              <a:gd name="connsiteX6" fmla="*/ 1229740 w 5743866"/>
              <a:gd name="connsiteY6" fmla="*/ 1865453 h 4301924"/>
              <a:gd name="connsiteX7" fmla="*/ 1414934 w 5743866"/>
              <a:gd name="connsiteY7" fmla="*/ 1992775 h 4301924"/>
              <a:gd name="connsiteX8" fmla="*/ 1380210 w 5743866"/>
              <a:gd name="connsiteY8" fmla="*/ 1807580 h 4301924"/>
              <a:gd name="connsiteX9" fmla="*/ 1495957 w 5743866"/>
              <a:gd name="connsiteY9" fmla="*/ 1691833 h 4301924"/>
              <a:gd name="connsiteX10" fmla="*/ 1704302 w 5743866"/>
              <a:gd name="connsiteY10" fmla="*/ 1552937 h 4301924"/>
              <a:gd name="connsiteX11" fmla="*/ 1958945 w 5743866"/>
              <a:gd name="connsiteY11" fmla="*/ 1367742 h 4301924"/>
              <a:gd name="connsiteX12" fmla="*/ 2155714 w 5743866"/>
              <a:gd name="connsiteY12" fmla="*/ 1414041 h 4301924"/>
              <a:gd name="connsiteX13" fmla="*/ 2329334 w 5743866"/>
              <a:gd name="connsiteY13" fmla="*/ 1552937 h 4301924"/>
              <a:gd name="connsiteX14" fmla="*/ 2445081 w 5743866"/>
              <a:gd name="connsiteY14" fmla="*/ 1622385 h 4301924"/>
              <a:gd name="connsiteX15" fmla="*/ 2618702 w 5743866"/>
              <a:gd name="connsiteY15" fmla="*/ 1599236 h 4301924"/>
              <a:gd name="connsiteX16" fmla="*/ 2815471 w 5743866"/>
              <a:gd name="connsiteY16" fmla="*/ 1506638 h 4301924"/>
              <a:gd name="connsiteX17" fmla="*/ 3046965 w 5743866"/>
              <a:gd name="connsiteY17" fmla="*/ 1587661 h 4301924"/>
              <a:gd name="connsiteX18" fmla="*/ 3174286 w 5743866"/>
              <a:gd name="connsiteY18" fmla="*/ 1414041 h 4301924"/>
              <a:gd name="connsiteX19" fmla="*/ 3243734 w 5743866"/>
              <a:gd name="connsiteY19" fmla="*/ 1275145 h 4301924"/>
              <a:gd name="connsiteX20" fmla="*/ 3428929 w 5743866"/>
              <a:gd name="connsiteY20" fmla="*/ 1136248 h 4301924"/>
              <a:gd name="connsiteX21" fmla="*/ 3567826 w 5743866"/>
              <a:gd name="connsiteY21" fmla="*/ 1101524 h 4301924"/>
              <a:gd name="connsiteX22" fmla="*/ 3683572 w 5743866"/>
              <a:gd name="connsiteY22" fmla="*/ 962628 h 4301924"/>
              <a:gd name="connsiteX23" fmla="*/ 3857193 w 5743866"/>
              <a:gd name="connsiteY23" fmla="*/ 951053 h 4301924"/>
              <a:gd name="connsiteX24" fmla="*/ 4042388 w 5743866"/>
              <a:gd name="connsiteY24" fmla="*/ 731134 h 4301924"/>
              <a:gd name="connsiteX25" fmla="*/ 3903491 w 5743866"/>
              <a:gd name="connsiteY25" fmla="*/ 661686 h 4301924"/>
              <a:gd name="connsiteX26" fmla="*/ 4227583 w 5743866"/>
              <a:gd name="connsiteY26" fmla="*/ 244998 h 4301924"/>
              <a:gd name="connsiteX27" fmla="*/ 4378053 w 5743866"/>
              <a:gd name="connsiteY27" fmla="*/ 152400 h 4301924"/>
              <a:gd name="connsiteX28" fmla="*/ 4412778 w 5743866"/>
              <a:gd name="connsiteY28" fmla="*/ 48228 h 4301924"/>
              <a:gd name="connsiteX29" fmla="*/ 4505375 w 5743866"/>
              <a:gd name="connsiteY29" fmla="*/ 1929 h 4301924"/>
              <a:gd name="connsiteX30" fmla="*/ 4632697 w 5743866"/>
              <a:gd name="connsiteY30" fmla="*/ 48228 h 4301924"/>
              <a:gd name="connsiteX31" fmla="*/ 4783167 w 5743866"/>
              <a:gd name="connsiteY31" fmla="*/ 233423 h 4301924"/>
              <a:gd name="connsiteX32" fmla="*/ 4621122 w 5743866"/>
              <a:gd name="connsiteY32" fmla="*/ 314446 h 4301924"/>
              <a:gd name="connsiteX33" fmla="*/ 4702145 w 5743866"/>
              <a:gd name="connsiteY33" fmla="*/ 534365 h 4301924"/>
              <a:gd name="connsiteX34" fmla="*/ 4956788 w 5743866"/>
              <a:gd name="connsiteY34" fmla="*/ 511215 h 4301924"/>
              <a:gd name="connsiteX35" fmla="*/ 5014661 w 5743866"/>
              <a:gd name="connsiteY35" fmla="*/ 800583 h 4301924"/>
              <a:gd name="connsiteX36" fmla="*/ 5130408 w 5743866"/>
              <a:gd name="connsiteY36" fmla="*/ 985777 h 4301924"/>
              <a:gd name="connsiteX37" fmla="*/ 5049385 w 5743866"/>
              <a:gd name="connsiteY37" fmla="*/ 1251995 h 4301924"/>
              <a:gd name="connsiteX38" fmla="*/ 5165132 w 5743866"/>
              <a:gd name="connsiteY38" fmla="*/ 1460340 h 4301924"/>
              <a:gd name="connsiteX39" fmla="*/ 5547097 w 5743866"/>
              <a:gd name="connsiteY39" fmla="*/ 1726557 h 4301924"/>
              <a:gd name="connsiteX40" fmla="*/ 5674418 w 5743866"/>
              <a:gd name="connsiteY40" fmla="*/ 2131671 h 4301924"/>
              <a:gd name="connsiteX41" fmla="*/ 5674418 w 5743866"/>
              <a:gd name="connsiteY41" fmla="*/ 2282142 h 4301924"/>
              <a:gd name="connsiteX42" fmla="*/ 5257729 w 5743866"/>
              <a:gd name="connsiteY42" fmla="*/ 2131671 h 4301924"/>
              <a:gd name="connsiteX43" fmla="*/ 5037810 w 5743866"/>
              <a:gd name="connsiteY43" fmla="*/ 1680258 h 4301924"/>
              <a:gd name="connsiteX44" fmla="*/ 4875765 w 5743866"/>
              <a:gd name="connsiteY44" fmla="*/ 1344593 h 4301924"/>
              <a:gd name="connsiteX45" fmla="*/ 4771593 w 5743866"/>
              <a:gd name="connsiteY45" fmla="*/ 1367742 h 4301924"/>
              <a:gd name="connsiteX46" fmla="*/ 4841041 w 5743866"/>
              <a:gd name="connsiteY46" fmla="*/ 1529788 h 4301924"/>
              <a:gd name="connsiteX47" fmla="*/ 4713719 w 5743866"/>
              <a:gd name="connsiteY47" fmla="*/ 1518213 h 4301924"/>
              <a:gd name="connsiteX48" fmla="*/ 4806317 w 5743866"/>
              <a:gd name="connsiteY48" fmla="*/ 1784431 h 4301924"/>
              <a:gd name="connsiteX49" fmla="*/ 4760018 w 5743866"/>
              <a:gd name="connsiteY49" fmla="*/ 1958051 h 4301924"/>
              <a:gd name="connsiteX50" fmla="*/ 4459076 w 5743866"/>
              <a:gd name="connsiteY50" fmla="*/ 2201119 h 4301924"/>
              <a:gd name="connsiteX51" fmla="*/ 4378053 w 5743866"/>
              <a:gd name="connsiteY51" fmla="*/ 2640957 h 4301924"/>
              <a:gd name="connsiteX52" fmla="*/ 4378053 w 5743866"/>
              <a:gd name="connsiteY52" fmla="*/ 2895600 h 4301924"/>
              <a:gd name="connsiteX53" fmla="*/ 4551674 w 5743866"/>
              <a:gd name="connsiteY53" fmla="*/ 2814577 h 4301924"/>
              <a:gd name="connsiteX54" fmla="*/ 4760018 w 5743866"/>
              <a:gd name="connsiteY54" fmla="*/ 2756704 h 4301924"/>
              <a:gd name="connsiteX55" fmla="*/ 5199856 w 5743866"/>
              <a:gd name="connsiteY55" fmla="*/ 2988198 h 4301924"/>
              <a:gd name="connsiteX56" fmla="*/ 5280879 w 5743866"/>
              <a:gd name="connsiteY56" fmla="*/ 3103945 h 4301924"/>
              <a:gd name="connsiteX57" fmla="*/ 5280879 w 5743866"/>
              <a:gd name="connsiteY57" fmla="*/ 3300714 h 4301924"/>
              <a:gd name="connsiteX58" fmla="*/ 4898914 w 5743866"/>
              <a:gd name="connsiteY58" fmla="*/ 2999772 h 4301924"/>
              <a:gd name="connsiteX59" fmla="*/ 5072534 w 5743866"/>
              <a:gd name="connsiteY59" fmla="*/ 3381737 h 4301924"/>
              <a:gd name="connsiteX60" fmla="*/ 5199856 w 5743866"/>
              <a:gd name="connsiteY60" fmla="*/ 3786851 h 4301924"/>
              <a:gd name="connsiteX61" fmla="*/ 4956788 w 5743866"/>
              <a:gd name="connsiteY61" fmla="*/ 4157241 h 4301924"/>
              <a:gd name="connsiteX62" fmla="*/ 4771593 w 5743866"/>
              <a:gd name="connsiteY62" fmla="*/ 3972046 h 4301924"/>
              <a:gd name="connsiteX63" fmla="*/ 4783167 w 5743866"/>
              <a:gd name="connsiteY63" fmla="*/ 3671104 h 4301924"/>
              <a:gd name="connsiteX64" fmla="*/ 4748443 w 5743866"/>
              <a:gd name="connsiteY64" fmla="*/ 3532208 h 4301924"/>
              <a:gd name="connsiteX65" fmla="*/ 4540099 w 5743866"/>
              <a:gd name="connsiteY65" fmla="*/ 3717403 h 4301924"/>
              <a:gd name="connsiteX66" fmla="*/ 4273881 w 5743866"/>
              <a:gd name="connsiteY66" fmla="*/ 3694253 h 4301924"/>
              <a:gd name="connsiteX67" fmla="*/ 4100261 w 5743866"/>
              <a:gd name="connsiteY67" fmla="*/ 3520633 h 4301924"/>
              <a:gd name="connsiteX68" fmla="*/ 3857193 w 5743866"/>
              <a:gd name="connsiteY68" fmla="*/ 3462760 h 4301924"/>
              <a:gd name="connsiteX69" fmla="*/ 3695147 w 5743866"/>
              <a:gd name="connsiteY69" fmla="*/ 3578507 h 4301924"/>
              <a:gd name="connsiteX70" fmla="*/ 3695147 w 5743866"/>
              <a:gd name="connsiteY70" fmla="*/ 3786851 h 4301924"/>
              <a:gd name="connsiteX71" fmla="*/ 3567826 w 5743866"/>
              <a:gd name="connsiteY71" fmla="*/ 3925747 h 4301924"/>
              <a:gd name="connsiteX72" fmla="*/ 3347907 w 5743866"/>
              <a:gd name="connsiteY72" fmla="*/ 3995195 h 4301924"/>
              <a:gd name="connsiteX73" fmla="*/ 3116413 w 5743866"/>
              <a:gd name="connsiteY73" fmla="*/ 4145666 h 4301924"/>
              <a:gd name="connsiteX74" fmla="*/ 2838621 w 5743866"/>
              <a:gd name="connsiteY74" fmla="*/ 4145666 h 4301924"/>
              <a:gd name="connsiteX75" fmla="*/ 2595552 w 5743866"/>
              <a:gd name="connsiteY75" fmla="*/ 4157241 h 4301924"/>
              <a:gd name="connsiteX76" fmla="*/ 2433507 w 5743866"/>
              <a:gd name="connsiteY76" fmla="*/ 4064643 h 4301924"/>
              <a:gd name="connsiteX77" fmla="*/ 2306185 w 5743866"/>
              <a:gd name="connsiteY77" fmla="*/ 4053069 h 4301924"/>
              <a:gd name="connsiteX78" fmla="*/ 2190438 w 5743866"/>
              <a:gd name="connsiteY78" fmla="*/ 4238264 h 4301924"/>
              <a:gd name="connsiteX79" fmla="*/ 1831623 w 5743866"/>
              <a:gd name="connsiteY79" fmla="*/ 4203540 h 4301924"/>
              <a:gd name="connsiteX80" fmla="*/ 1519107 w 5743866"/>
              <a:gd name="connsiteY80" fmla="*/ 4296137 h 4301924"/>
              <a:gd name="connsiteX81" fmla="*/ 1380210 w 5743866"/>
              <a:gd name="connsiteY81" fmla="*/ 4238264 h 4301924"/>
              <a:gd name="connsiteX82" fmla="*/ 1148717 w 5743866"/>
              <a:gd name="connsiteY82" fmla="*/ 4099367 h 4301924"/>
              <a:gd name="connsiteX83" fmla="*/ 882499 w 5743866"/>
              <a:gd name="connsiteY83" fmla="*/ 4053069 h 4301924"/>
              <a:gd name="connsiteX84" fmla="*/ 778327 w 5743866"/>
              <a:gd name="connsiteY84" fmla="*/ 3775276 h 4301924"/>
              <a:gd name="connsiteX85" fmla="*/ 766752 w 5743866"/>
              <a:gd name="connsiteY85" fmla="*/ 3728977 h 4301924"/>
              <a:gd name="connsiteX86" fmla="*/ 373213 w 5743866"/>
              <a:gd name="connsiteY86" fmla="*/ 3717403 h 4301924"/>
              <a:gd name="connsiteX87" fmla="*/ 292190 w 5743866"/>
              <a:gd name="connsiteY87" fmla="*/ 3520633 h 4301924"/>
              <a:gd name="connsiteX88" fmla="*/ 308588 w 5743866"/>
              <a:gd name="connsiteY88" fmla="*/ 3126129 h 4301924"/>
              <a:gd name="connsiteX89" fmla="*/ 125747 w 5743866"/>
              <a:gd name="connsiteY89" fmla="*/ 3106792 h 4301924"/>
              <a:gd name="connsiteX90" fmla="*/ 38512 w 5743866"/>
              <a:gd name="connsiteY90" fmla="*/ 2759598 h 4301924"/>
              <a:gd name="connsiteX91" fmla="*/ 356816 w 5743866"/>
              <a:gd name="connsiteY91" fmla="*/ 2426826 h 4301924"/>
              <a:gd name="connsiteX0" fmla="*/ 579595 w 5877906"/>
              <a:gd name="connsiteY0" fmla="*/ 2143246 h 4301924"/>
              <a:gd name="connsiteX1" fmla="*/ 889218 w 5877906"/>
              <a:gd name="connsiteY1" fmla="*/ 1934902 h 4301924"/>
              <a:gd name="connsiteX2" fmla="*/ 891872 w 5877906"/>
              <a:gd name="connsiteY2" fmla="*/ 1907579 h 4301924"/>
              <a:gd name="connsiteX3" fmla="*/ 1132286 w 5877906"/>
              <a:gd name="connsiteY3" fmla="*/ 1749707 h 4301924"/>
              <a:gd name="connsiteX4" fmla="*/ 1224883 w 5877906"/>
              <a:gd name="connsiteY4" fmla="*/ 1923327 h 4301924"/>
              <a:gd name="connsiteX5" fmla="*/ 1224883 w 5877906"/>
              <a:gd name="connsiteY5" fmla="*/ 2027499 h 4301924"/>
              <a:gd name="connsiteX6" fmla="*/ 1363780 w 5877906"/>
              <a:gd name="connsiteY6" fmla="*/ 1865453 h 4301924"/>
              <a:gd name="connsiteX7" fmla="*/ 1548974 w 5877906"/>
              <a:gd name="connsiteY7" fmla="*/ 1992775 h 4301924"/>
              <a:gd name="connsiteX8" fmla="*/ 1514250 w 5877906"/>
              <a:gd name="connsiteY8" fmla="*/ 1807580 h 4301924"/>
              <a:gd name="connsiteX9" fmla="*/ 1629997 w 5877906"/>
              <a:gd name="connsiteY9" fmla="*/ 1691833 h 4301924"/>
              <a:gd name="connsiteX10" fmla="*/ 1838342 w 5877906"/>
              <a:gd name="connsiteY10" fmla="*/ 1552937 h 4301924"/>
              <a:gd name="connsiteX11" fmla="*/ 2092985 w 5877906"/>
              <a:gd name="connsiteY11" fmla="*/ 1367742 h 4301924"/>
              <a:gd name="connsiteX12" fmla="*/ 2289754 w 5877906"/>
              <a:gd name="connsiteY12" fmla="*/ 1414041 h 4301924"/>
              <a:gd name="connsiteX13" fmla="*/ 2463374 w 5877906"/>
              <a:gd name="connsiteY13" fmla="*/ 1552937 h 4301924"/>
              <a:gd name="connsiteX14" fmla="*/ 2579121 w 5877906"/>
              <a:gd name="connsiteY14" fmla="*/ 1622385 h 4301924"/>
              <a:gd name="connsiteX15" fmla="*/ 2752742 w 5877906"/>
              <a:gd name="connsiteY15" fmla="*/ 1599236 h 4301924"/>
              <a:gd name="connsiteX16" fmla="*/ 2949511 w 5877906"/>
              <a:gd name="connsiteY16" fmla="*/ 1506638 h 4301924"/>
              <a:gd name="connsiteX17" fmla="*/ 3181005 w 5877906"/>
              <a:gd name="connsiteY17" fmla="*/ 1587661 h 4301924"/>
              <a:gd name="connsiteX18" fmla="*/ 3308326 w 5877906"/>
              <a:gd name="connsiteY18" fmla="*/ 1414041 h 4301924"/>
              <a:gd name="connsiteX19" fmla="*/ 3377774 w 5877906"/>
              <a:gd name="connsiteY19" fmla="*/ 1275145 h 4301924"/>
              <a:gd name="connsiteX20" fmla="*/ 3562969 w 5877906"/>
              <a:gd name="connsiteY20" fmla="*/ 1136248 h 4301924"/>
              <a:gd name="connsiteX21" fmla="*/ 3701866 w 5877906"/>
              <a:gd name="connsiteY21" fmla="*/ 1101524 h 4301924"/>
              <a:gd name="connsiteX22" fmla="*/ 3817612 w 5877906"/>
              <a:gd name="connsiteY22" fmla="*/ 962628 h 4301924"/>
              <a:gd name="connsiteX23" fmla="*/ 3991233 w 5877906"/>
              <a:gd name="connsiteY23" fmla="*/ 951053 h 4301924"/>
              <a:gd name="connsiteX24" fmla="*/ 4176428 w 5877906"/>
              <a:gd name="connsiteY24" fmla="*/ 731134 h 4301924"/>
              <a:gd name="connsiteX25" fmla="*/ 4037531 w 5877906"/>
              <a:gd name="connsiteY25" fmla="*/ 661686 h 4301924"/>
              <a:gd name="connsiteX26" fmla="*/ 4361623 w 5877906"/>
              <a:gd name="connsiteY26" fmla="*/ 244998 h 4301924"/>
              <a:gd name="connsiteX27" fmla="*/ 4512093 w 5877906"/>
              <a:gd name="connsiteY27" fmla="*/ 152400 h 4301924"/>
              <a:gd name="connsiteX28" fmla="*/ 4546818 w 5877906"/>
              <a:gd name="connsiteY28" fmla="*/ 48228 h 4301924"/>
              <a:gd name="connsiteX29" fmla="*/ 4639415 w 5877906"/>
              <a:gd name="connsiteY29" fmla="*/ 1929 h 4301924"/>
              <a:gd name="connsiteX30" fmla="*/ 4766737 w 5877906"/>
              <a:gd name="connsiteY30" fmla="*/ 48228 h 4301924"/>
              <a:gd name="connsiteX31" fmla="*/ 4917207 w 5877906"/>
              <a:gd name="connsiteY31" fmla="*/ 233423 h 4301924"/>
              <a:gd name="connsiteX32" fmla="*/ 4755162 w 5877906"/>
              <a:gd name="connsiteY32" fmla="*/ 314446 h 4301924"/>
              <a:gd name="connsiteX33" fmla="*/ 4836185 w 5877906"/>
              <a:gd name="connsiteY33" fmla="*/ 534365 h 4301924"/>
              <a:gd name="connsiteX34" fmla="*/ 5090828 w 5877906"/>
              <a:gd name="connsiteY34" fmla="*/ 511215 h 4301924"/>
              <a:gd name="connsiteX35" fmla="*/ 5148701 w 5877906"/>
              <a:gd name="connsiteY35" fmla="*/ 800583 h 4301924"/>
              <a:gd name="connsiteX36" fmla="*/ 5264448 w 5877906"/>
              <a:gd name="connsiteY36" fmla="*/ 985777 h 4301924"/>
              <a:gd name="connsiteX37" fmla="*/ 5183425 w 5877906"/>
              <a:gd name="connsiteY37" fmla="*/ 1251995 h 4301924"/>
              <a:gd name="connsiteX38" fmla="*/ 5299172 w 5877906"/>
              <a:gd name="connsiteY38" fmla="*/ 1460340 h 4301924"/>
              <a:gd name="connsiteX39" fmla="*/ 5681137 w 5877906"/>
              <a:gd name="connsiteY39" fmla="*/ 1726557 h 4301924"/>
              <a:gd name="connsiteX40" fmla="*/ 5808458 w 5877906"/>
              <a:gd name="connsiteY40" fmla="*/ 2131671 h 4301924"/>
              <a:gd name="connsiteX41" fmla="*/ 5808458 w 5877906"/>
              <a:gd name="connsiteY41" fmla="*/ 2282142 h 4301924"/>
              <a:gd name="connsiteX42" fmla="*/ 5391769 w 5877906"/>
              <a:gd name="connsiteY42" fmla="*/ 2131671 h 4301924"/>
              <a:gd name="connsiteX43" fmla="*/ 5171850 w 5877906"/>
              <a:gd name="connsiteY43" fmla="*/ 1680258 h 4301924"/>
              <a:gd name="connsiteX44" fmla="*/ 5009805 w 5877906"/>
              <a:gd name="connsiteY44" fmla="*/ 1344593 h 4301924"/>
              <a:gd name="connsiteX45" fmla="*/ 4905633 w 5877906"/>
              <a:gd name="connsiteY45" fmla="*/ 1367742 h 4301924"/>
              <a:gd name="connsiteX46" fmla="*/ 4975081 w 5877906"/>
              <a:gd name="connsiteY46" fmla="*/ 1529788 h 4301924"/>
              <a:gd name="connsiteX47" fmla="*/ 4847759 w 5877906"/>
              <a:gd name="connsiteY47" fmla="*/ 1518213 h 4301924"/>
              <a:gd name="connsiteX48" fmla="*/ 4940357 w 5877906"/>
              <a:gd name="connsiteY48" fmla="*/ 1784431 h 4301924"/>
              <a:gd name="connsiteX49" fmla="*/ 4894058 w 5877906"/>
              <a:gd name="connsiteY49" fmla="*/ 1958051 h 4301924"/>
              <a:gd name="connsiteX50" fmla="*/ 4593116 w 5877906"/>
              <a:gd name="connsiteY50" fmla="*/ 2201119 h 4301924"/>
              <a:gd name="connsiteX51" fmla="*/ 4512093 w 5877906"/>
              <a:gd name="connsiteY51" fmla="*/ 2640957 h 4301924"/>
              <a:gd name="connsiteX52" fmla="*/ 4512093 w 5877906"/>
              <a:gd name="connsiteY52" fmla="*/ 2895600 h 4301924"/>
              <a:gd name="connsiteX53" fmla="*/ 4685714 w 5877906"/>
              <a:gd name="connsiteY53" fmla="*/ 2814577 h 4301924"/>
              <a:gd name="connsiteX54" fmla="*/ 4894058 w 5877906"/>
              <a:gd name="connsiteY54" fmla="*/ 2756704 h 4301924"/>
              <a:gd name="connsiteX55" fmla="*/ 5333896 w 5877906"/>
              <a:gd name="connsiteY55" fmla="*/ 2988198 h 4301924"/>
              <a:gd name="connsiteX56" fmla="*/ 5414919 w 5877906"/>
              <a:gd name="connsiteY56" fmla="*/ 3103945 h 4301924"/>
              <a:gd name="connsiteX57" fmla="*/ 5414919 w 5877906"/>
              <a:gd name="connsiteY57" fmla="*/ 3300714 h 4301924"/>
              <a:gd name="connsiteX58" fmla="*/ 5032954 w 5877906"/>
              <a:gd name="connsiteY58" fmla="*/ 2999772 h 4301924"/>
              <a:gd name="connsiteX59" fmla="*/ 5206574 w 5877906"/>
              <a:gd name="connsiteY59" fmla="*/ 3381737 h 4301924"/>
              <a:gd name="connsiteX60" fmla="*/ 5333896 w 5877906"/>
              <a:gd name="connsiteY60" fmla="*/ 3786851 h 4301924"/>
              <a:gd name="connsiteX61" fmla="*/ 5090828 w 5877906"/>
              <a:gd name="connsiteY61" fmla="*/ 4157241 h 4301924"/>
              <a:gd name="connsiteX62" fmla="*/ 4905633 w 5877906"/>
              <a:gd name="connsiteY62" fmla="*/ 3972046 h 4301924"/>
              <a:gd name="connsiteX63" fmla="*/ 4917207 w 5877906"/>
              <a:gd name="connsiteY63" fmla="*/ 3671104 h 4301924"/>
              <a:gd name="connsiteX64" fmla="*/ 4882483 w 5877906"/>
              <a:gd name="connsiteY64" fmla="*/ 3532208 h 4301924"/>
              <a:gd name="connsiteX65" fmla="*/ 4674139 w 5877906"/>
              <a:gd name="connsiteY65" fmla="*/ 3717403 h 4301924"/>
              <a:gd name="connsiteX66" fmla="*/ 4407921 w 5877906"/>
              <a:gd name="connsiteY66" fmla="*/ 3694253 h 4301924"/>
              <a:gd name="connsiteX67" fmla="*/ 4234301 w 5877906"/>
              <a:gd name="connsiteY67" fmla="*/ 3520633 h 4301924"/>
              <a:gd name="connsiteX68" fmla="*/ 3991233 w 5877906"/>
              <a:gd name="connsiteY68" fmla="*/ 3462760 h 4301924"/>
              <a:gd name="connsiteX69" fmla="*/ 3829187 w 5877906"/>
              <a:gd name="connsiteY69" fmla="*/ 3578507 h 4301924"/>
              <a:gd name="connsiteX70" fmla="*/ 3829187 w 5877906"/>
              <a:gd name="connsiteY70" fmla="*/ 3786851 h 4301924"/>
              <a:gd name="connsiteX71" fmla="*/ 3701866 w 5877906"/>
              <a:gd name="connsiteY71" fmla="*/ 3925747 h 4301924"/>
              <a:gd name="connsiteX72" fmla="*/ 3481947 w 5877906"/>
              <a:gd name="connsiteY72" fmla="*/ 3995195 h 4301924"/>
              <a:gd name="connsiteX73" fmla="*/ 3250453 w 5877906"/>
              <a:gd name="connsiteY73" fmla="*/ 4145666 h 4301924"/>
              <a:gd name="connsiteX74" fmla="*/ 2972661 w 5877906"/>
              <a:gd name="connsiteY74" fmla="*/ 4145666 h 4301924"/>
              <a:gd name="connsiteX75" fmla="*/ 2729592 w 5877906"/>
              <a:gd name="connsiteY75" fmla="*/ 4157241 h 4301924"/>
              <a:gd name="connsiteX76" fmla="*/ 2567547 w 5877906"/>
              <a:gd name="connsiteY76" fmla="*/ 4064643 h 4301924"/>
              <a:gd name="connsiteX77" fmla="*/ 2440225 w 5877906"/>
              <a:gd name="connsiteY77" fmla="*/ 4053069 h 4301924"/>
              <a:gd name="connsiteX78" fmla="*/ 2324478 w 5877906"/>
              <a:gd name="connsiteY78" fmla="*/ 4238264 h 4301924"/>
              <a:gd name="connsiteX79" fmla="*/ 1965663 w 5877906"/>
              <a:gd name="connsiteY79" fmla="*/ 4203540 h 4301924"/>
              <a:gd name="connsiteX80" fmla="*/ 1653147 w 5877906"/>
              <a:gd name="connsiteY80" fmla="*/ 4296137 h 4301924"/>
              <a:gd name="connsiteX81" fmla="*/ 1514250 w 5877906"/>
              <a:gd name="connsiteY81" fmla="*/ 4238264 h 4301924"/>
              <a:gd name="connsiteX82" fmla="*/ 1282757 w 5877906"/>
              <a:gd name="connsiteY82" fmla="*/ 4099367 h 4301924"/>
              <a:gd name="connsiteX83" fmla="*/ 1016539 w 5877906"/>
              <a:gd name="connsiteY83" fmla="*/ 4053069 h 4301924"/>
              <a:gd name="connsiteX84" fmla="*/ 912367 w 5877906"/>
              <a:gd name="connsiteY84" fmla="*/ 3775276 h 4301924"/>
              <a:gd name="connsiteX85" fmla="*/ 900792 w 5877906"/>
              <a:gd name="connsiteY85" fmla="*/ 3728977 h 4301924"/>
              <a:gd name="connsiteX86" fmla="*/ 507253 w 5877906"/>
              <a:gd name="connsiteY86" fmla="*/ 3717403 h 4301924"/>
              <a:gd name="connsiteX87" fmla="*/ 426230 w 5877906"/>
              <a:gd name="connsiteY87" fmla="*/ 3520633 h 4301924"/>
              <a:gd name="connsiteX88" fmla="*/ 442628 w 5877906"/>
              <a:gd name="connsiteY88" fmla="*/ 3126129 h 4301924"/>
              <a:gd name="connsiteX89" fmla="*/ 259787 w 5877906"/>
              <a:gd name="connsiteY89" fmla="*/ 3106792 h 4301924"/>
              <a:gd name="connsiteX90" fmla="*/ 172552 w 5877906"/>
              <a:gd name="connsiteY90" fmla="*/ 2759598 h 4301924"/>
              <a:gd name="connsiteX91" fmla="*/ 490856 w 5877906"/>
              <a:gd name="connsiteY91" fmla="*/ 2426826 h 4301924"/>
              <a:gd name="connsiteX0" fmla="*/ 579595 w 5877906"/>
              <a:gd name="connsiteY0" fmla="*/ 2143246 h 4301924"/>
              <a:gd name="connsiteX1" fmla="*/ 889218 w 5877906"/>
              <a:gd name="connsiteY1" fmla="*/ 1934902 h 4301924"/>
              <a:gd name="connsiteX2" fmla="*/ 891872 w 5877906"/>
              <a:gd name="connsiteY2" fmla="*/ 1907579 h 4301924"/>
              <a:gd name="connsiteX3" fmla="*/ 1132286 w 5877906"/>
              <a:gd name="connsiteY3" fmla="*/ 1749707 h 4301924"/>
              <a:gd name="connsiteX4" fmla="*/ 1224883 w 5877906"/>
              <a:gd name="connsiteY4" fmla="*/ 1923327 h 4301924"/>
              <a:gd name="connsiteX5" fmla="*/ 1224883 w 5877906"/>
              <a:gd name="connsiteY5" fmla="*/ 2027499 h 4301924"/>
              <a:gd name="connsiteX6" fmla="*/ 1363780 w 5877906"/>
              <a:gd name="connsiteY6" fmla="*/ 1865453 h 4301924"/>
              <a:gd name="connsiteX7" fmla="*/ 1548974 w 5877906"/>
              <a:gd name="connsiteY7" fmla="*/ 1992775 h 4301924"/>
              <a:gd name="connsiteX8" fmla="*/ 1514250 w 5877906"/>
              <a:gd name="connsiteY8" fmla="*/ 1807580 h 4301924"/>
              <a:gd name="connsiteX9" fmla="*/ 1629997 w 5877906"/>
              <a:gd name="connsiteY9" fmla="*/ 1691833 h 4301924"/>
              <a:gd name="connsiteX10" fmla="*/ 1838342 w 5877906"/>
              <a:gd name="connsiteY10" fmla="*/ 1552937 h 4301924"/>
              <a:gd name="connsiteX11" fmla="*/ 2092985 w 5877906"/>
              <a:gd name="connsiteY11" fmla="*/ 1367742 h 4301924"/>
              <a:gd name="connsiteX12" fmla="*/ 2289754 w 5877906"/>
              <a:gd name="connsiteY12" fmla="*/ 1414041 h 4301924"/>
              <a:gd name="connsiteX13" fmla="*/ 2463374 w 5877906"/>
              <a:gd name="connsiteY13" fmla="*/ 1552937 h 4301924"/>
              <a:gd name="connsiteX14" fmla="*/ 2579121 w 5877906"/>
              <a:gd name="connsiteY14" fmla="*/ 1622385 h 4301924"/>
              <a:gd name="connsiteX15" fmla="*/ 2752742 w 5877906"/>
              <a:gd name="connsiteY15" fmla="*/ 1599236 h 4301924"/>
              <a:gd name="connsiteX16" fmla="*/ 2949511 w 5877906"/>
              <a:gd name="connsiteY16" fmla="*/ 1506638 h 4301924"/>
              <a:gd name="connsiteX17" fmla="*/ 3181005 w 5877906"/>
              <a:gd name="connsiteY17" fmla="*/ 1587661 h 4301924"/>
              <a:gd name="connsiteX18" fmla="*/ 3308326 w 5877906"/>
              <a:gd name="connsiteY18" fmla="*/ 1414041 h 4301924"/>
              <a:gd name="connsiteX19" fmla="*/ 3377774 w 5877906"/>
              <a:gd name="connsiteY19" fmla="*/ 1275145 h 4301924"/>
              <a:gd name="connsiteX20" fmla="*/ 3562969 w 5877906"/>
              <a:gd name="connsiteY20" fmla="*/ 1136248 h 4301924"/>
              <a:gd name="connsiteX21" fmla="*/ 3701866 w 5877906"/>
              <a:gd name="connsiteY21" fmla="*/ 1101524 h 4301924"/>
              <a:gd name="connsiteX22" fmla="*/ 3817612 w 5877906"/>
              <a:gd name="connsiteY22" fmla="*/ 962628 h 4301924"/>
              <a:gd name="connsiteX23" fmla="*/ 3991233 w 5877906"/>
              <a:gd name="connsiteY23" fmla="*/ 951053 h 4301924"/>
              <a:gd name="connsiteX24" fmla="*/ 4176428 w 5877906"/>
              <a:gd name="connsiteY24" fmla="*/ 731134 h 4301924"/>
              <a:gd name="connsiteX25" fmla="*/ 4037531 w 5877906"/>
              <a:gd name="connsiteY25" fmla="*/ 661686 h 4301924"/>
              <a:gd name="connsiteX26" fmla="*/ 4361623 w 5877906"/>
              <a:gd name="connsiteY26" fmla="*/ 244998 h 4301924"/>
              <a:gd name="connsiteX27" fmla="*/ 4512093 w 5877906"/>
              <a:gd name="connsiteY27" fmla="*/ 152400 h 4301924"/>
              <a:gd name="connsiteX28" fmla="*/ 4546818 w 5877906"/>
              <a:gd name="connsiteY28" fmla="*/ 48228 h 4301924"/>
              <a:gd name="connsiteX29" fmla="*/ 4639415 w 5877906"/>
              <a:gd name="connsiteY29" fmla="*/ 1929 h 4301924"/>
              <a:gd name="connsiteX30" fmla="*/ 4766737 w 5877906"/>
              <a:gd name="connsiteY30" fmla="*/ 48228 h 4301924"/>
              <a:gd name="connsiteX31" fmla="*/ 4917207 w 5877906"/>
              <a:gd name="connsiteY31" fmla="*/ 233423 h 4301924"/>
              <a:gd name="connsiteX32" fmla="*/ 4755162 w 5877906"/>
              <a:gd name="connsiteY32" fmla="*/ 314446 h 4301924"/>
              <a:gd name="connsiteX33" fmla="*/ 4836185 w 5877906"/>
              <a:gd name="connsiteY33" fmla="*/ 534365 h 4301924"/>
              <a:gd name="connsiteX34" fmla="*/ 5090828 w 5877906"/>
              <a:gd name="connsiteY34" fmla="*/ 511215 h 4301924"/>
              <a:gd name="connsiteX35" fmla="*/ 5148701 w 5877906"/>
              <a:gd name="connsiteY35" fmla="*/ 800583 h 4301924"/>
              <a:gd name="connsiteX36" fmla="*/ 5264448 w 5877906"/>
              <a:gd name="connsiteY36" fmla="*/ 985777 h 4301924"/>
              <a:gd name="connsiteX37" fmla="*/ 5183425 w 5877906"/>
              <a:gd name="connsiteY37" fmla="*/ 1251995 h 4301924"/>
              <a:gd name="connsiteX38" fmla="*/ 5299172 w 5877906"/>
              <a:gd name="connsiteY38" fmla="*/ 1460340 h 4301924"/>
              <a:gd name="connsiteX39" fmla="*/ 5681137 w 5877906"/>
              <a:gd name="connsiteY39" fmla="*/ 1726557 h 4301924"/>
              <a:gd name="connsiteX40" fmla="*/ 5808458 w 5877906"/>
              <a:gd name="connsiteY40" fmla="*/ 2131671 h 4301924"/>
              <a:gd name="connsiteX41" fmla="*/ 5808458 w 5877906"/>
              <a:gd name="connsiteY41" fmla="*/ 2282142 h 4301924"/>
              <a:gd name="connsiteX42" fmla="*/ 5391769 w 5877906"/>
              <a:gd name="connsiteY42" fmla="*/ 2131671 h 4301924"/>
              <a:gd name="connsiteX43" fmla="*/ 5171850 w 5877906"/>
              <a:gd name="connsiteY43" fmla="*/ 1680258 h 4301924"/>
              <a:gd name="connsiteX44" fmla="*/ 5009805 w 5877906"/>
              <a:gd name="connsiteY44" fmla="*/ 1344593 h 4301924"/>
              <a:gd name="connsiteX45" fmla="*/ 4905633 w 5877906"/>
              <a:gd name="connsiteY45" fmla="*/ 1367742 h 4301924"/>
              <a:gd name="connsiteX46" fmla="*/ 4975081 w 5877906"/>
              <a:gd name="connsiteY46" fmla="*/ 1529788 h 4301924"/>
              <a:gd name="connsiteX47" fmla="*/ 4847759 w 5877906"/>
              <a:gd name="connsiteY47" fmla="*/ 1518213 h 4301924"/>
              <a:gd name="connsiteX48" fmla="*/ 4940357 w 5877906"/>
              <a:gd name="connsiteY48" fmla="*/ 1784431 h 4301924"/>
              <a:gd name="connsiteX49" fmla="*/ 4894058 w 5877906"/>
              <a:gd name="connsiteY49" fmla="*/ 1958051 h 4301924"/>
              <a:gd name="connsiteX50" fmla="*/ 4593116 w 5877906"/>
              <a:gd name="connsiteY50" fmla="*/ 2201119 h 4301924"/>
              <a:gd name="connsiteX51" fmla="*/ 4512093 w 5877906"/>
              <a:gd name="connsiteY51" fmla="*/ 2640957 h 4301924"/>
              <a:gd name="connsiteX52" fmla="*/ 4512093 w 5877906"/>
              <a:gd name="connsiteY52" fmla="*/ 2895600 h 4301924"/>
              <a:gd name="connsiteX53" fmla="*/ 4685714 w 5877906"/>
              <a:gd name="connsiteY53" fmla="*/ 2814577 h 4301924"/>
              <a:gd name="connsiteX54" fmla="*/ 4894058 w 5877906"/>
              <a:gd name="connsiteY54" fmla="*/ 2756704 h 4301924"/>
              <a:gd name="connsiteX55" fmla="*/ 5333896 w 5877906"/>
              <a:gd name="connsiteY55" fmla="*/ 2988198 h 4301924"/>
              <a:gd name="connsiteX56" fmla="*/ 5414919 w 5877906"/>
              <a:gd name="connsiteY56" fmla="*/ 3103945 h 4301924"/>
              <a:gd name="connsiteX57" fmla="*/ 5414919 w 5877906"/>
              <a:gd name="connsiteY57" fmla="*/ 3300714 h 4301924"/>
              <a:gd name="connsiteX58" fmla="*/ 5032954 w 5877906"/>
              <a:gd name="connsiteY58" fmla="*/ 2999772 h 4301924"/>
              <a:gd name="connsiteX59" fmla="*/ 5206574 w 5877906"/>
              <a:gd name="connsiteY59" fmla="*/ 3381737 h 4301924"/>
              <a:gd name="connsiteX60" fmla="*/ 5333896 w 5877906"/>
              <a:gd name="connsiteY60" fmla="*/ 3786851 h 4301924"/>
              <a:gd name="connsiteX61" fmla="*/ 5090828 w 5877906"/>
              <a:gd name="connsiteY61" fmla="*/ 4157241 h 4301924"/>
              <a:gd name="connsiteX62" fmla="*/ 4905633 w 5877906"/>
              <a:gd name="connsiteY62" fmla="*/ 3972046 h 4301924"/>
              <a:gd name="connsiteX63" fmla="*/ 4917207 w 5877906"/>
              <a:gd name="connsiteY63" fmla="*/ 3671104 h 4301924"/>
              <a:gd name="connsiteX64" fmla="*/ 4882483 w 5877906"/>
              <a:gd name="connsiteY64" fmla="*/ 3532208 h 4301924"/>
              <a:gd name="connsiteX65" fmla="*/ 4674139 w 5877906"/>
              <a:gd name="connsiteY65" fmla="*/ 3717403 h 4301924"/>
              <a:gd name="connsiteX66" fmla="*/ 4407921 w 5877906"/>
              <a:gd name="connsiteY66" fmla="*/ 3694253 h 4301924"/>
              <a:gd name="connsiteX67" fmla="*/ 4234301 w 5877906"/>
              <a:gd name="connsiteY67" fmla="*/ 3520633 h 4301924"/>
              <a:gd name="connsiteX68" fmla="*/ 3991233 w 5877906"/>
              <a:gd name="connsiteY68" fmla="*/ 3462760 h 4301924"/>
              <a:gd name="connsiteX69" fmla="*/ 3829187 w 5877906"/>
              <a:gd name="connsiteY69" fmla="*/ 3578507 h 4301924"/>
              <a:gd name="connsiteX70" fmla="*/ 3829187 w 5877906"/>
              <a:gd name="connsiteY70" fmla="*/ 3786851 h 4301924"/>
              <a:gd name="connsiteX71" fmla="*/ 3701866 w 5877906"/>
              <a:gd name="connsiteY71" fmla="*/ 3925747 h 4301924"/>
              <a:gd name="connsiteX72" fmla="*/ 3481947 w 5877906"/>
              <a:gd name="connsiteY72" fmla="*/ 3995195 h 4301924"/>
              <a:gd name="connsiteX73" fmla="*/ 3250453 w 5877906"/>
              <a:gd name="connsiteY73" fmla="*/ 4145666 h 4301924"/>
              <a:gd name="connsiteX74" fmla="*/ 2972661 w 5877906"/>
              <a:gd name="connsiteY74" fmla="*/ 4145666 h 4301924"/>
              <a:gd name="connsiteX75" fmla="*/ 2729592 w 5877906"/>
              <a:gd name="connsiteY75" fmla="*/ 4157241 h 4301924"/>
              <a:gd name="connsiteX76" fmla="*/ 2567547 w 5877906"/>
              <a:gd name="connsiteY76" fmla="*/ 4064643 h 4301924"/>
              <a:gd name="connsiteX77" fmla="*/ 2440225 w 5877906"/>
              <a:gd name="connsiteY77" fmla="*/ 4053069 h 4301924"/>
              <a:gd name="connsiteX78" fmla="*/ 2324478 w 5877906"/>
              <a:gd name="connsiteY78" fmla="*/ 4238264 h 4301924"/>
              <a:gd name="connsiteX79" fmla="*/ 1965663 w 5877906"/>
              <a:gd name="connsiteY79" fmla="*/ 4203540 h 4301924"/>
              <a:gd name="connsiteX80" fmla="*/ 1653147 w 5877906"/>
              <a:gd name="connsiteY80" fmla="*/ 4296137 h 4301924"/>
              <a:gd name="connsiteX81" fmla="*/ 1514250 w 5877906"/>
              <a:gd name="connsiteY81" fmla="*/ 4238264 h 4301924"/>
              <a:gd name="connsiteX82" fmla="*/ 1282757 w 5877906"/>
              <a:gd name="connsiteY82" fmla="*/ 4099367 h 4301924"/>
              <a:gd name="connsiteX83" fmla="*/ 1016539 w 5877906"/>
              <a:gd name="connsiteY83" fmla="*/ 4053069 h 4301924"/>
              <a:gd name="connsiteX84" fmla="*/ 912367 w 5877906"/>
              <a:gd name="connsiteY84" fmla="*/ 3775276 h 4301924"/>
              <a:gd name="connsiteX85" fmla="*/ 900792 w 5877906"/>
              <a:gd name="connsiteY85" fmla="*/ 3728977 h 4301924"/>
              <a:gd name="connsiteX86" fmla="*/ 507253 w 5877906"/>
              <a:gd name="connsiteY86" fmla="*/ 3717403 h 4301924"/>
              <a:gd name="connsiteX87" fmla="*/ 426230 w 5877906"/>
              <a:gd name="connsiteY87" fmla="*/ 3520633 h 4301924"/>
              <a:gd name="connsiteX88" fmla="*/ 442628 w 5877906"/>
              <a:gd name="connsiteY88" fmla="*/ 3126129 h 4301924"/>
              <a:gd name="connsiteX89" fmla="*/ 259787 w 5877906"/>
              <a:gd name="connsiteY89" fmla="*/ 3106792 h 4301924"/>
              <a:gd name="connsiteX90" fmla="*/ 172552 w 5877906"/>
              <a:gd name="connsiteY90" fmla="*/ 2759598 h 4301924"/>
              <a:gd name="connsiteX91" fmla="*/ 490856 w 5877906"/>
              <a:gd name="connsiteY91" fmla="*/ 2426826 h 4301924"/>
              <a:gd name="connsiteX0" fmla="*/ 579595 w 5877906"/>
              <a:gd name="connsiteY0" fmla="*/ 2143246 h 4301924"/>
              <a:gd name="connsiteX1" fmla="*/ 889218 w 5877906"/>
              <a:gd name="connsiteY1" fmla="*/ 1934902 h 4301924"/>
              <a:gd name="connsiteX2" fmla="*/ 891872 w 5877906"/>
              <a:gd name="connsiteY2" fmla="*/ 1907579 h 4301924"/>
              <a:gd name="connsiteX3" fmla="*/ 1132286 w 5877906"/>
              <a:gd name="connsiteY3" fmla="*/ 1749707 h 4301924"/>
              <a:gd name="connsiteX4" fmla="*/ 1224883 w 5877906"/>
              <a:gd name="connsiteY4" fmla="*/ 1923327 h 4301924"/>
              <a:gd name="connsiteX5" fmla="*/ 1224883 w 5877906"/>
              <a:gd name="connsiteY5" fmla="*/ 2027499 h 4301924"/>
              <a:gd name="connsiteX6" fmla="*/ 1363780 w 5877906"/>
              <a:gd name="connsiteY6" fmla="*/ 1865453 h 4301924"/>
              <a:gd name="connsiteX7" fmla="*/ 1548974 w 5877906"/>
              <a:gd name="connsiteY7" fmla="*/ 1992775 h 4301924"/>
              <a:gd name="connsiteX8" fmla="*/ 1514250 w 5877906"/>
              <a:gd name="connsiteY8" fmla="*/ 1807580 h 4301924"/>
              <a:gd name="connsiteX9" fmla="*/ 1629997 w 5877906"/>
              <a:gd name="connsiteY9" fmla="*/ 1691833 h 4301924"/>
              <a:gd name="connsiteX10" fmla="*/ 1838342 w 5877906"/>
              <a:gd name="connsiteY10" fmla="*/ 1552937 h 4301924"/>
              <a:gd name="connsiteX11" fmla="*/ 2092985 w 5877906"/>
              <a:gd name="connsiteY11" fmla="*/ 1367742 h 4301924"/>
              <a:gd name="connsiteX12" fmla="*/ 2289754 w 5877906"/>
              <a:gd name="connsiteY12" fmla="*/ 1414041 h 4301924"/>
              <a:gd name="connsiteX13" fmla="*/ 2463374 w 5877906"/>
              <a:gd name="connsiteY13" fmla="*/ 1552937 h 4301924"/>
              <a:gd name="connsiteX14" fmla="*/ 2579121 w 5877906"/>
              <a:gd name="connsiteY14" fmla="*/ 1622385 h 4301924"/>
              <a:gd name="connsiteX15" fmla="*/ 2752742 w 5877906"/>
              <a:gd name="connsiteY15" fmla="*/ 1599236 h 4301924"/>
              <a:gd name="connsiteX16" fmla="*/ 2949511 w 5877906"/>
              <a:gd name="connsiteY16" fmla="*/ 1506638 h 4301924"/>
              <a:gd name="connsiteX17" fmla="*/ 3181005 w 5877906"/>
              <a:gd name="connsiteY17" fmla="*/ 1587661 h 4301924"/>
              <a:gd name="connsiteX18" fmla="*/ 3308326 w 5877906"/>
              <a:gd name="connsiteY18" fmla="*/ 1414041 h 4301924"/>
              <a:gd name="connsiteX19" fmla="*/ 3377774 w 5877906"/>
              <a:gd name="connsiteY19" fmla="*/ 1275145 h 4301924"/>
              <a:gd name="connsiteX20" fmla="*/ 3562969 w 5877906"/>
              <a:gd name="connsiteY20" fmla="*/ 1136248 h 4301924"/>
              <a:gd name="connsiteX21" fmla="*/ 3701866 w 5877906"/>
              <a:gd name="connsiteY21" fmla="*/ 1101524 h 4301924"/>
              <a:gd name="connsiteX22" fmla="*/ 3817612 w 5877906"/>
              <a:gd name="connsiteY22" fmla="*/ 962628 h 4301924"/>
              <a:gd name="connsiteX23" fmla="*/ 3991233 w 5877906"/>
              <a:gd name="connsiteY23" fmla="*/ 951053 h 4301924"/>
              <a:gd name="connsiteX24" fmla="*/ 4176428 w 5877906"/>
              <a:gd name="connsiteY24" fmla="*/ 731134 h 4301924"/>
              <a:gd name="connsiteX25" fmla="*/ 4037531 w 5877906"/>
              <a:gd name="connsiteY25" fmla="*/ 661686 h 4301924"/>
              <a:gd name="connsiteX26" fmla="*/ 4361623 w 5877906"/>
              <a:gd name="connsiteY26" fmla="*/ 244998 h 4301924"/>
              <a:gd name="connsiteX27" fmla="*/ 4512093 w 5877906"/>
              <a:gd name="connsiteY27" fmla="*/ 152400 h 4301924"/>
              <a:gd name="connsiteX28" fmla="*/ 4546818 w 5877906"/>
              <a:gd name="connsiteY28" fmla="*/ 48228 h 4301924"/>
              <a:gd name="connsiteX29" fmla="*/ 4639415 w 5877906"/>
              <a:gd name="connsiteY29" fmla="*/ 1929 h 4301924"/>
              <a:gd name="connsiteX30" fmla="*/ 4766737 w 5877906"/>
              <a:gd name="connsiteY30" fmla="*/ 48228 h 4301924"/>
              <a:gd name="connsiteX31" fmla="*/ 4917207 w 5877906"/>
              <a:gd name="connsiteY31" fmla="*/ 233423 h 4301924"/>
              <a:gd name="connsiteX32" fmla="*/ 4755162 w 5877906"/>
              <a:gd name="connsiteY32" fmla="*/ 314446 h 4301924"/>
              <a:gd name="connsiteX33" fmla="*/ 4836185 w 5877906"/>
              <a:gd name="connsiteY33" fmla="*/ 534365 h 4301924"/>
              <a:gd name="connsiteX34" fmla="*/ 5090828 w 5877906"/>
              <a:gd name="connsiteY34" fmla="*/ 511215 h 4301924"/>
              <a:gd name="connsiteX35" fmla="*/ 5148701 w 5877906"/>
              <a:gd name="connsiteY35" fmla="*/ 800583 h 4301924"/>
              <a:gd name="connsiteX36" fmla="*/ 5264448 w 5877906"/>
              <a:gd name="connsiteY36" fmla="*/ 985777 h 4301924"/>
              <a:gd name="connsiteX37" fmla="*/ 5183425 w 5877906"/>
              <a:gd name="connsiteY37" fmla="*/ 1251995 h 4301924"/>
              <a:gd name="connsiteX38" fmla="*/ 5299172 w 5877906"/>
              <a:gd name="connsiteY38" fmla="*/ 1460340 h 4301924"/>
              <a:gd name="connsiteX39" fmla="*/ 5681137 w 5877906"/>
              <a:gd name="connsiteY39" fmla="*/ 1726557 h 4301924"/>
              <a:gd name="connsiteX40" fmla="*/ 5808458 w 5877906"/>
              <a:gd name="connsiteY40" fmla="*/ 2131671 h 4301924"/>
              <a:gd name="connsiteX41" fmla="*/ 5808458 w 5877906"/>
              <a:gd name="connsiteY41" fmla="*/ 2282142 h 4301924"/>
              <a:gd name="connsiteX42" fmla="*/ 5391769 w 5877906"/>
              <a:gd name="connsiteY42" fmla="*/ 2131671 h 4301924"/>
              <a:gd name="connsiteX43" fmla="*/ 5171850 w 5877906"/>
              <a:gd name="connsiteY43" fmla="*/ 1680258 h 4301924"/>
              <a:gd name="connsiteX44" fmla="*/ 5009805 w 5877906"/>
              <a:gd name="connsiteY44" fmla="*/ 1344593 h 4301924"/>
              <a:gd name="connsiteX45" fmla="*/ 4905633 w 5877906"/>
              <a:gd name="connsiteY45" fmla="*/ 1367742 h 4301924"/>
              <a:gd name="connsiteX46" fmla="*/ 4975081 w 5877906"/>
              <a:gd name="connsiteY46" fmla="*/ 1529788 h 4301924"/>
              <a:gd name="connsiteX47" fmla="*/ 4847759 w 5877906"/>
              <a:gd name="connsiteY47" fmla="*/ 1518213 h 4301924"/>
              <a:gd name="connsiteX48" fmla="*/ 4940357 w 5877906"/>
              <a:gd name="connsiteY48" fmla="*/ 1784431 h 4301924"/>
              <a:gd name="connsiteX49" fmla="*/ 4894058 w 5877906"/>
              <a:gd name="connsiteY49" fmla="*/ 1958051 h 4301924"/>
              <a:gd name="connsiteX50" fmla="*/ 4593116 w 5877906"/>
              <a:gd name="connsiteY50" fmla="*/ 2201119 h 4301924"/>
              <a:gd name="connsiteX51" fmla="*/ 4512093 w 5877906"/>
              <a:gd name="connsiteY51" fmla="*/ 2640957 h 4301924"/>
              <a:gd name="connsiteX52" fmla="*/ 4512093 w 5877906"/>
              <a:gd name="connsiteY52" fmla="*/ 2895600 h 4301924"/>
              <a:gd name="connsiteX53" fmla="*/ 4685714 w 5877906"/>
              <a:gd name="connsiteY53" fmla="*/ 2814577 h 4301924"/>
              <a:gd name="connsiteX54" fmla="*/ 4894058 w 5877906"/>
              <a:gd name="connsiteY54" fmla="*/ 2756704 h 4301924"/>
              <a:gd name="connsiteX55" fmla="*/ 5333896 w 5877906"/>
              <a:gd name="connsiteY55" fmla="*/ 2988198 h 4301924"/>
              <a:gd name="connsiteX56" fmla="*/ 5414919 w 5877906"/>
              <a:gd name="connsiteY56" fmla="*/ 3103945 h 4301924"/>
              <a:gd name="connsiteX57" fmla="*/ 5414919 w 5877906"/>
              <a:gd name="connsiteY57" fmla="*/ 3300714 h 4301924"/>
              <a:gd name="connsiteX58" fmla="*/ 5032954 w 5877906"/>
              <a:gd name="connsiteY58" fmla="*/ 2999772 h 4301924"/>
              <a:gd name="connsiteX59" fmla="*/ 5206574 w 5877906"/>
              <a:gd name="connsiteY59" fmla="*/ 3381737 h 4301924"/>
              <a:gd name="connsiteX60" fmla="*/ 5333896 w 5877906"/>
              <a:gd name="connsiteY60" fmla="*/ 3786851 h 4301924"/>
              <a:gd name="connsiteX61" fmla="*/ 5090828 w 5877906"/>
              <a:gd name="connsiteY61" fmla="*/ 4157241 h 4301924"/>
              <a:gd name="connsiteX62" fmla="*/ 4905633 w 5877906"/>
              <a:gd name="connsiteY62" fmla="*/ 3972046 h 4301924"/>
              <a:gd name="connsiteX63" fmla="*/ 4917207 w 5877906"/>
              <a:gd name="connsiteY63" fmla="*/ 3671104 h 4301924"/>
              <a:gd name="connsiteX64" fmla="*/ 4882483 w 5877906"/>
              <a:gd name="connsiteY64" fmla="*/ 3532208 h 4301924"/>
              <a:gd name="connsiteX65" fmla="*/ 4674139 w 5877906"/>
              <a:gd name="connsiteY65" fmla="*/ 3717403 h 4301924"/>
              <a:gd name="connsiteX66" fmla="*/ 4407921 w 5877906"/>
              <a:gd name="connsiteY66" fmla="*/ 3694253 h 4301924"/>
              <a:gd name="connsiteX67" fmla="*/ 4234301 w 5877906"/>
              <a:gd name="connsiteY67" fmla="*/ 3520633 h 4301924"/>
              <a:gd name="connsiteX68" fmla="*/ 3991233 w 5877906"/>
              <a:gd name="connsiteY68" fmla="*/ 3462760 h 4301924"/>
              <a:gd name="connsiteX69" fmla="*/ 3829187 w 5877906"/>
              <a:gd name="connsiteY69" fmla="*/ 3578507 h 4301924"/>
              <a:gd name="connsiteX70" fmla="*/ 3829187 w 5877906"/>
              <a:gd name="connsiteY70" fmla="*/ 3786851 h 4301924"/>
              <a:gd name="connsiteX71" fmla="*/ 3701866 w 5877906"/>
              <a:gd name="connsiteY71" fmla="*/ 3925747 h 4301924"/>
              <a:gd name="connsiteX72" fmla="*/ 3481947 w 5877906"/>
              <a:gd name="connsiteY72" fmla="*/ 3995195 h 4301924"/>
              <a:gd name="connsiteX73" fmla="*/ 3250453 w 5877906"/>
              <a:gd name="connsiteY73" fmla="*/ 4145666 h 4301924"/>
              <a:gd name="connsiteX74" fmla="*/ 2972661 w 5877906"/>
              <a:gd name="connsiteY74" fmla="*/ 4145666 h 4301924"/>
              <a:gd name="connsiteX75" fmla="*/ 2729592 w 5877906"/>
              <a:gd name="connsiteY75" fmla="*/ 4157241 h 4301924"/>
              <a:gd name="connsiteX76" fmla="*/ 2567547 w 5877906"/>
              <a:gd name="connsiteY76" fmla="*/ 4064643 h 4301924"/>
              <a:gd name="connsiteX77" fmla="*/ 2440225 w 5877906"/>
              <a:gd name="connsiteY77" fmla="*/ 4053069 h 4301924"/>
              <a:gd name="connsiteX78" fmla="*/ 2324478 w 5877906"/>
              <a:gd name="connsiteY78" fmla="*/ 4238264 h 4301924"/>
              <a:gd name="connsiteX79" fmla="*/ 1965663 w 5877906"/>
              <a:gd name="connsiteY79" fmla="*/ 4203540 h 4301924"/>
              <a:gd name="connsiteX80" fmla="*/ 1653147 w 5877906"/>
              <a:gd name="connsiteY80" fmla="*/ 4296137 h 4301924"/>
              <a:gd name="connsiteX81" fmla="*/ 1514250 w 5877906"/>
              <a:gd name="connsiteY81" fmla="*/ 4238264 h 4301924"/>
              <a:gd name="connsiteX82" fmla="*/ 1282757 w 5877906"/>
              <a:gd name="connsiteY82" fmla="*/ 4099367 h 4301924"/>
              <a:gd name="connsiteX83" fmla="*/ 1016539 w 5877906"/>
              <a:gd name="connsiteY83" fmla="*/ 4053069 h 4301924"/>
              <a:gd name="connsiteX84" fmla="*/ 912367 w 5877906"/>
              <a:gd name="connsiteY84" fmla="*/ 3775276 h 4301924"/>
              <a:gd name="connsiteX85" fmla="*/ 900792 w 5877906"/>
              <a:gd name="connsiteY85" fmla="*/ 3728977 h 4301924"/>
              <a:gd name="connsiteX86" fmla="*/ 507253 w 5877906"/>
              <a:gd name="connsiteY86" fmla="*/ 3717403 h 4301924"/>
              <a:gd name="connsiteX87" fmla="*/ 426230 w 5877906"/>
              <a:gd name="connsiteY87" fmla="*/ 3520633 h 4301924"/>
              <a:gd name="connsiteX88" fmla="*/ 442628 w 5877906"/>
              <a:gd name="connsiteY88" fmla="*/ 3126129 h 4301924"/>
              <a:gd name="connsiteX89" fmla="*/ 259787 w 5877906"/>
              <a:gd name="connsiteY89" fmla="*/ 3106792 h 4301924"/>
              <a:gd name="connsiteX90" fmla="*/ 172552 w 5877906"/>
              <a:gd name="connsiteY90" fmla="*/ 2759598 h 4301924"/>
              <a:gd name="connsiteX91" fmla="*/ 490856 w 5877906"/>
              <a:gd name="connsiteY91" fmla="*/ 2426826 h 4301924"/>
              <a:gd name="connsiteX0" fmla="*/ 579595 w 5877906"/>
              <a:gd name="connsiteY0" fmla="*/ 2143246 h 4301924"/>
              <a:gd name="connsiteX1" fmla="*/ 889218 w 5877906"/>
              <a:gd name="connsiteY1" fmla="*/ 1934902 h 4301924"/>
              <a:gd name="connsiteX2" fmla="*/ 891872 w 5877906"/>
              <a:gd name="connsiteY2" fmla="*/ 1907579 h 4301924"/>
              <a:gd name="connsiteX3" fmla="*/ 1132286 w 5877906"/>
              <a:gd name="connsiteY3" fmla="*/ 1749707 h 4301924"/>
              <a:gd name="connsiteX4" fmla="*/ 1224883 w 5877906"/>
              <a:gd name="connsiteY4" fmla="*/ 1923327 h 4301924"/>
              <a:gd name="connsiteX5" fmla="*/ 1224883 w 5877906"/>
              <a:gd name="connsiteY5" fmla="*/ 2027499 h 4301924"/>
              <a:gd name="connsiteX6" fmla="*/ 1363780 w 5877906"/>
              <a:gd name="connsiteY6" fmla="*/ 1865453 h 4301924"/>
              <a:gd name="connsiteX7" fmla="*/ 1548974 w 5877906"/>
              <a:gd name="connsiteY7" fmla="*/ 1992775 h 4301924"/>
              <a:gd name="connsiteX8" fmla="*/ 1514250 w 5877906"/>
              <a:gd name="connsiteY8" fmla="*/ 1807580 h 4301924"/>
              <a:gd name="connsiteX9" fmla="*/ 1629997 w 5877906"/>
              <a:gd name="connsiteY9" fmla="*/ 1691833 h 4301924"/>
              <a:gd name="connsiteX10" fmla="*/ 1838342 w 5877906"/>
              <a:gd name="connsiteY10" fmla="*/ 1552937 h 4301924"/>
              <a:gd name="connsiteX11" fmla="*/ 2092985 w 5877906"/>
              <a:gd name="connsiteY11" fmla="*/ 1367742 h 4301924"/>
              <a:gd name="connsiteX12" fmla="*/ 2289754 w 5877906"/>
              <a:gd name="connsiteY12" fmla="*/ 1414041 h 4301924"/>
              <a:gd name="connsiteX13" fmla="*/ 2463374 w 5877906"/>
              <a:gd name="connsiteY13" fmla="*/ 1552937 h 4301924"/>
              <a:gd name="connsiteX14" fmla="*/ 2579121 w 5877906"/>
              <a:gd name="connsiteY14" fmla="*/ 1622385 h 4301924"/>
              <a:gd name="connsiteX15" fmla="*/ 2752742 w 5877906"/>
              <a:gd name="connsiteY15" fmla="*/ 1599236 h 4301924"/>
              <a:gd name="connsiteX16" fmla="*/ 2949511 w 5877906"/>
              <a:gd name="connsiteY16" fmla="*/ 1506638 h 4301924"/>
              <a:gd name="connsiteX17" fmla="*/ 3181005 w 5877906"/>
              <a:gd name="connsiteY17" fmla="*/ 1587661 h 4301924"/>
              <a:gd name="connsiteX18" fmla="*/ 3308326 w 5877906"/>
              <a:gd name="connsiteY18" fmla="*/ 1414041 h 4301924"/>
              <a:gd name="connsiteX19" fmla="*/ 3377774 w 5877906"/>
              <a:gd name="connsiteY19" fmla="*/ 1275145 h 4301924"/>
              <a:gd name="connsiteX20" fmla="*/ 3562969 w 5877906"/>
              <a:gd name="connsiteY20" fmla="*/ 1136248 h 4301924"/>
              <a:gd name="connsiteX21" fmla="*/ 3701866 w 5877906"/>
              <a:gd name="connsiteY21" fmla="*/ 1101524 h 4301924"/>
              <a:gd name="connsiteX22" fmla="*/ 3817612 w 5877906"/>
              <a:gd name="connsiteY22" fmla="*/ 962628 h 4301924"/>
              <a:gd name="connsiteX23" fmla="*/ 3991233 w 5877906"/>
              <a:gd name="connsiteY23" fmla="*/ 951053 h 4301924"/>
              <a:gd name="connsiteX24" fmla="*/ 4176428 w 5877906"/>
              <a:gd name="connsiteY24" fmla="*/ 731134 h 4301924"/>
              <a:gd name="connsiteX25" fmla="*/ 4037531 w 5877906"/>
              <a:gd name="connsiteY25" fmla="*/ 661686 h 4301924"/>
              <a:gd name="connsiteX26" fmla="*/ 4361623 w 5877906"/>
              <a:gd name="connsiteY26" fmla="*/ 244998 h 4301924"/>
              <a:gd name="connsiteX27" fmla="*/ 4512093 w 5877906"/>
              <a:gd name="connsiteY27" fmla="*/ 152400 h 4301924"/>
              <a:gd name="connsiteX28" fmla="*/ 4546818 w 5877906"/>
              <a:gd name="connsiteY28" fmla="*/ 48228 h 4301924"/>
              <a:gd name="connsiteX29" fmla="*/ 4639415 w 5877906"/>
              <a:gd name="connsiteY29" fmla="*/ 1929 h 4301924"/>
              <a:gd name="connsiteX30" fmla="*/ 4766737 w 5877906"/>
              <a:gd name="connsiteY30" fmla="*/ 48228 h 4301924"/>
              <a:gd name="connsiteX31" fmla="*/ 4917207 w 5877906"/>
              <a:gd name="connsiteY31" fmla="*/ 233423 h 4301924"/>
              <a:gd name="connsiteX32" fmla="*/ 4755162 w 5877906"/>
              <a:gd name="connsiteY32" fmla="*/ 314446 h 4301924"/>
              <a:gd name="connsiteX33" fmla="*/ 4836185 w 5877906"/>
              <a:gd name="connsiteY33" fmla="*/ 534365 h 4301924"/>
              <a:gd name="connsiteX34" fmla="*/ 5090828 w 5877906"/>
              <a:gd name="connsiteY34" fmla="*/ 511215 h 4301924"/>
              <a:gd name="connsiteX35" fmla="*/ 5148701 w 5877906"/>
              <a:gd name="connsiteY35" fmla="*/ 800583 h 4301924"/>
              <a:gd name="connsiteX36" fmla="*/ 5264448 w 5877906"/>
              <a:gd name="connsiteY36" fmla="*/ 985777 h 4301924"/>
              <a:gd name="connsiteX37" fmla="*/ 5183425 w 5877906"/>
              <a:gd name="connsiteY37" fmla="*/ 1251995 h 4301924"/>
              <a:gd name="connsiteX38" fmla="*/ 5299172 w 5877906"/>
              <a:gd name="connsiteY38" fmla="*/ 1460340 h 4301924"/>
              <a:gd name="connsiteX39" fmla="*/ 5681137 w 5877906"/>
              <a:gd name="connsiteY39" fmla="*/ 1726557 h 4301924"/>
              <a:gd name="connsiteX40" fmla="*/ 5808458 w 5877906"/>
              <a:gd name="connsiteY40" fmla="*/ 2131671 h 4301924"/>
              <a:gd name="connsiteX41" fmla="*/ 5808458 w 5877906"/>
              <a:gd name="connsiteY41" fmla="*/ 2282142 h 4301924"/>
              <a:gd name="connsiteX42" fmla="*/ 5391769 w 5877906"/>
              <a:gd name="connsiteY42" fmla="*/ 2131671 h 4301924"/>
              <a:gd name="connsiteX43" fmla="*/ 5171850 w 5877906"/>
              <a:gd name="connsiteY43" fmla="*/ 1680258 h 4301924"/>
              <a:gd name="connsiteX44" fmla="*/ 5009805 w 5877906"/>
              <a:gd name="connsiteY44" fmla="*/ 1344593 h 4301924"/>
              <a:gd name="connsiteX45" fmla="*/ 4905633 w 5877906"/>
              <a:gd name="connsiteY45" fmla="*/ 1367742 h 4301924"/>
              <a:gd name="connsiteX46" fmla="*/ 4975081 w 5877906"/>
              <a:gd name="connsiteY46" fmla="*/ 1529788 h 4301924"/>
              <a:gd name="connsiteX47" fmla="*/ 4847759 w 5877906"/>
              <a:gd name="connsiteY47" fmla="*/ 1518213 h 4301924"/>
              <a:gd name="connsiteX48" fmla="*/ 4940357 w 5877906"/>
              <a:gd name="connsiteY48" fmla="*/ 1784431 h 4301924"/>
              <a:gd name="connsiteX49" fmla="*/ 4894058 w 5877906"/>
              <a:gd name="connsiteY49" fmla="*/ 1958051 h 4301924"/>
              <a:gd name="connsiteX50" fmla="*/ 4593116 w 5877906"/>
              <a:gd name="connsiteY50" fmla="*/ 2201119 h 4301924"/>
              <a:gd name="connsiteX51" fmla="*/ 4512093 w 5877906"/>
              <a:gd name="connsiteY51" fmla="*/ 2640957 h 4301924"/>
              <a:gd name="connsiteX52" fmla="*/ 4512093 w 5877906"/>
              <a:gd name="connsiteY52" fmla="*/ 2895600 h 4301924"/>
              <a:gd name="connsiteX53" fmla="*/ 4685714 w 5877906"/>
              <a:gd name="connsiteY53" fmla="*/ 2814577 h 4301924"/>
              <a:gd name="connsiteX54" fmla="*/ 4894058 w 5877906"/>
              <a:gd name="connsiteY54" fmla="*/ 2756704 h 4301924"/>
              <a:gd name="connsiteX55" fmla="*/ 5333896 w 5877906"/>
              <a:gd name="connsiteY55" fmla="*/ 2988198 h 4301924"/>
              <a:gd name="connsiteX56" fmla="*/ 5414919 w 5877906"/>
              <a:gd name="connsiteY56" fmla="*/ 3103945 h 4301924"/>
              <a:gd name="connsiteX57" fmla="*/ 5414919 w 5877906"/>
              <a:gd name="connsiteY57" fmla="*/ 3300714 h 4301924"/>
              <a:gd name="connsiteX58" fmla="*/ 5032954 w 5877906"/>
              <a:gd name="connsiteY58" fmla="*/ 2999772 h 4301924"/>
              <a:gd name="connsiteX59" fmla="*/ 5206574 w 5877906"/>
              <a:gd name="connsiteY59" fmla="*/ 3381737 h 4301924"/>
              <a:gd name="connsiteX60" fmla="*/ 5333896 w 5877906"/>
              <a:gd name="connsiteY60" fmla="*/ 3786851 h 4301924"/>
              <a:gd name="connsiteX61" fmla="*/ 5090828 w 5877906"/>
              <a:gd name="connsiteY61" fmla="*/ 4157241 h 4301924"/>
              <a:gd name="connsiteX62" fmla="*/ 4905633 w 5877906"/>
              <a:gd name="connsiteY62" fmla="*/ 3972046 h 4301924"/>
              <a:gd name="connsiteX63" fmla="*/ 4917207 w 5877906"/>
              <a:gd name="connsiteY63" fmla="*/ 3671104 h 4301924"/>
              <a:gd name="connsiteX64" fmla="*/ 4882483 w 5877906"/>
              <a:gd name="connsiteY64" fmla="*/ 3532208 h 4301924"/>
              <a:gd name="connsiteX65" fmla="*/ 4674139 w 5877906"/>
              <a:gd name="connsiteY65" fmla="*/ 3717403 h 4301924"/>
              <a:gd name="connsiteX66" fmla="*/ 4407921 w 5877906"/>
              <a:gd name="connsiteY66" fmla="*/ 3694253 h 4301924"/>
              <a:gd name="connsiteX67" fmla="*/ 4234301 w 5877906"/>
              <a:gd name="connsiteY67" fmla="*/ 3520633 h 4301924"/>
              <a:gd name="connsiteX68" fmla="*/ 3991233 w 5877906"/>
              <a:gd name="connsiteY68" fmla="*/ 3462760 h 4301924"/>
              <a:gd name="connsiteX69" fmla="*/ 3829187 w 5877906"/>
              <a:gd name="connsiteY69" fmla="*/ 3578507 h 4301924"/>
              <a:gd name="connsiteX70" fmla="*/ 3829187 w 5877906"/>
              <a:gd name="connsiteY70" fmla="*/ 3786851 h 4301924"/>
              <a:gd name="connsiteX71" fmla="*/ 3701866 w 5877906"/>
              <a:gd name="connsiteY71" fmla="*/ 3925747 h 4301924"/>
              <a:gd name="connsiteX72" fmla="*/ 3481947 w 5877906"/>
              <a:gd name="connsiteY72" fmla="*/ 3995195 h 4301924"/>
              <a:gd name="connsiteX73" fmla="*/ 3250453 w 5877906"/>
              <a:gd name="connsiteY73" fmla="*/ 4145666 h 4301924"/>
              <a:gd name="connsiteX74" fmla="*/ 2972661 w 5877906"/>
              <a:gd name="connsiteY74" fmla="*/ 4145666 h 4301924"/>
              <a:gd name="connsiteX75" fmla="*/ 2729592 w 5877906"/>
              <a:gd name="connsiteY75" fmla="*/ 4157241 h 4301924"/>
              <a:gd name="connsiteX76" fmla="*/ 2567547 w 5877906"/>
              <a:gd name="connsiteY76" fmla="*/ 4064643 h 4301924"/>
              <a:gd name="connsiteX77" fmla="*/ 2440225 w 5877906"/>
              <a:gd name="connsiteY77" fmla="*/ 4053069 h 4301924"/>
              <a:gd name="connsiteX78" fmla="*/ 2324478 w 5877906"/>
              <a:gd name="connsiteY78" fmla="*/ 4238264 h 4301924"/>
              <a:gd name="connsiteX79" fmla="*/ 1965663 w 5877906"/>
              <a:gd name="connsiteY79" fmla="*/ 4203540 h 4301924"/>
              <a:gd name="connsiteX80" fmla="*/ 1653147 w 5877906"/>
              <a:gd name="connsiteY80" fmla="*/ 4296137 h 4301924"/>
              <a:gd name="connsiteX81" fmla="*/ 1514250 w 5877906"/>
              <a:gd name="connsiteY81" fmla="*/ 4238264 h 4301924"/>
              <a:gd name="connsiteX82" fmla="*/ 1282757 w 5877906"/>
              <a:gd name="connsiteY82" fmla="*/ 4099367 h 4301924"/>
              <a:gd name="connsiteX83" fmla="*/ 1016539 w 5877906"/>
              <a:gd name="connsiteY83" fmla="*/ 4053069 h 4301924"/>
              <a:gd name="connsiteX84" fmla="*/ 912367 w 5877906"/>
              <a:gd name="connsiteY84" fmla="*/ 3775276 h 4301924"/>
              <a:gd name="connsiteX85" fmla="*/ 900792 w 5877906"/>
              <a:gd name="connsiteY85" fmla="*/ 3728977 h 4301924"/>
              <a:gd name="connsiteX86" fmla="*/ 507253 w 5877906"/>
              <a:gd name="connsiteY86" fmla="*/ 3717403 h 4301924"/>
              <a:gd name="connsiteX87" fmla="*/ 426230 w 5877906"/>
              <a:gd name="connsiteY87" fmla="*/ 3520633 h 4301924"/>
              <a:gd name="connsiteX88" fmla="*/ 214028 w 5877906"/>
              <a:gd name="connsiteY88" fmla="*/ 3354729 h 4301924"/>
              <a:gd name="connsiteX89" fmla="*/ 259787 w 5877906"/>
              <a:gd name="connsiteY89" fmla="*/ 3106792 h 4301924"/>
              <a:gd name="connsiteX90" fmla="*/ 172552 w 5877906"/>
              <a:gd name="connsiteY90" fmla="*/ 2759598 h 4301924"/>
              <a:gd name="connsiteX91" fmla="*/ 490856 w 5877906"/>
              <a:gd name="connsiteY91" fmla="*/ 2426826 h 4301924"/>
              <a:gd name="connsiteX0" fmla="*/ 731995 w 6030306"/>
              <a:gd name="connsiteY0" fmla="*/ 2143246 h 4301924"/>
              <a:gd name="connsiteX1" fmla="*/ 1041618 w 6030306"/>
              <a:gd name="connsiteY1" fmla="*/ 1934902 h 4301924"/>
              <a:gd name="connsiteX2" fmla="*/ 1044272 w 6030306"/>
              <a:gd name="connsiteY2" fmla="*/ 1907579 h 4301924"/>
              <a:gd name="connsiteX3" fmla="*/ 1284686 w 6030306"/>
              <a:gd name="connsiteY3" fmla="*/ 1749707 h 4301924"/>
              <a:gd name="connsiteX4" fmla="*/ 1377283 w 6030306"/>
              <a:gd name="connsiteY4" fmla="*/ 1923327 h 4301924"/>
              <a:gd name="connsiteX5" fmla="*/ 1377283 w 6030306"/>
              <a:gd name="connsiteY5" fmla="*/ 2027499 h 4301924"/>
              <a:gd name="connsiteX6" fmla="*/ 1516180 w 6030306"/>
              <a:gd name="connsiteY6" fmla="*/ 1865453 h 4301924"/>
              <a:gd name="connsiteX7" fmla="*/ 1701374 w 6030306"/>
              <a:gd name="connsiteY7" fmla="*/ 1992775 h 4301924"/>
              <a:gd name="connsiteX8" fmla="*/ 1666650 w 6030306"/>
              <a:gd name="connsiteY8" fmla="*/ 1807580 h 4301924"/>
              <a:gd name="connsiteX9" fmla="*/ 1782397 w 6030306"/>
              <a:gd name="connsiteY9" fmla="*/ 1691833 h 4301924"/>
              <a:gd name="connsiteX10" fmla="*/ 1990742 w 6030306"/>
              <a:gd name="connsiteY10" fmla="*/ 1552937 h 4301924"/>
              <a:gd name="connsiteX11" fmla="*/ 2245385 w 6030306"/>
              <a:gd name="connsiteY11" fmla="*/ 1367742 h 4301924"/>
              <a:gd name="connsiteX12" fmla="*/ 2442154 w 6030306"/>
              <a:gd name="connsiteY12" fmla="*/ 1414041 h 4301924"/>
              <a:gd name="connsiteX13" fmla="*/ 2615774 w 6030306"/>
              <a:gd name="connsiteY13" fmla="*/ 1552937 h 4301924"/>
              <a:gd name="connsiteX14" fmla="*/ 2731521 w 6030306"/>
              <a:gd name="connsiteY14" fmla="*/ 1622385 h 4301924"/>
              <a:gd name="connsiteX15" fmla="*/ 2905142 w 6030306"/>
              <a:gd name="connsiteY15" fmla="*/ 1599236 h 4301924"/>
              <a:gd name="connsiteX16" fmla="*/ 3101911 w 6030306"/>
              <a:gd name="connsiteY16" fmla="*/ 1506638 h 4301924"/>
              <a:gd name="connsiteX17" fmla="*/ 3333405 w 6030306"/>
              <a:gd name="connsiteY17" fmla="*/ 1587661 h 4301924"/>
              <a:gd name="connsiteX18" fmla="*/ 3460726 w 6030306"/>
              <a:gd name="connsiteY18" fmla="*/ 1414041 h 4301924"/>
              <a:gd name="connsiteX19" fmla="*/ 3530174 w 6030306"/>
              <a:gd name="connsiteY19" fmla="*/ 1275145 h 4301924"/>
              <a:gd name="connsiteX20" fmla="*/ 3715369 w 6030306"/>
              <a:gd name="connsiteY20" fmla="*/ 1136248 h 4301924"/>
              <a:gd name="connsiteX21" fmla="*/ 3854266 w 6030306"/>
              <a:gd name="connsiteY21" fmla="*/ 1101524 h 4301924"/>
              <a:gd name="connsiteX22" fmla="*/ 3970012 w 6030306"/>
              <a:gd name="connsiteY22" fmla="*/ 962628 h 4301924"/>
              <a:gd name="connsiteX23" fmla="*/ 4143633 w 6030306"/>
              <a:gd name="connsiteY23" fmla="*/ 951053 h 4301924"/>
              <a:gd name="connsiteX24" fmla="*/ 4328828 w 6030306"/>
              <a:gd name="connsiteY24" fmla="*/ 731134 h 4301924"/>
              <a:gd name="connsiteX25" fmla="*/ 4189931 w 6030306"/>
              <a:gd name="connsiteY25" fmla="*/ 661686 h 4301924"/>
              <a:gd name="connsiteX26" fmla="*/ 4514023 w 6030306"/>
              <a:gd name="connsiteY26" fmla="*/ 244998 h 4301924"/>
              <a:gd name="connsiteX27" fmla="*/ 4664493 w 6030306"/>
              <a:gd name="connsiteY27" fmla="*/ 152400 h 4301924"/>
              <a:gd name="connsiteX28" fmla="*/ 4699218 w 6030306"/>
              <a:gd name="connsiteY28" fmla="*/ 48228 h 4301924"/>
              <a:gd name="connsiteX29" fmla="*/ 4791815 w 6030306"/>
              <a:gd name="connsiteY29" fmla="*/ 1929 h 4301924"/>
              <a:gd name="connsiteX30" fmla="*/ 4919137 w 6030306"/>
              <a:gd name="connsiteY30" fmla="*/ 48228 h 4301924"/>
              <a:gd name="connsiteX31" fmla="*/ 5069607 w 6030306"/>
              <a:gd name="connsiteY31" fmla="*/ 233423 h 4301924"/>
              <a:gd name="connsiteX32" fmla="*/ 4907562 w 6030306"/>
              <a:gd name="connsiteY32" fmla="*/ 314446 h 4301924"/>
              <a:gd name="connsiteX33" fmla="*/ 4988585 w 6030306"/>
              <a:gd name="connsiteY33" fmla="*/ 534365 h 4301924"/>
              <a:gd name="connsiteX34" fmla="*/ 5243228 w 6030306"/>
              <a:gd name="connsiteY34" fmla="*/ 511215 h 4301924"/>
              <a:gd name="connsiteX35" fmla="*/ 5301101 w 6030306"/>
              <a:gd name="connsiteY35" fmla="*/ 800583 h 4301924"/>
              <a:gd name="connsiteX36" fmla="*/ 5416848 w 6030306"/>
              <a:gd name="connsiteY36" fmla="*/ 985777 h 4301924"/>
              <a:gd name="connsiteX37" fmla="*/ 5335825 w 6030306"/>
              <a:gd name="connsiteY37" fmla="*/ 1251995 h 4301924"/>
              <a:gd name="connsiteX38" fmla="*/ 5451572 w 6030306"/>
              <a:gd name="connsiteY38" fmla="*/ 1460340 h 4301924"/>
              <a:gd name="connsiteX39" fmla="*/ 5833537 w 6030306"/>
              <a:gd name="connsiteY39" fmla="*/ 1726557 h 4301924"/>
              <a:gd name="connsiteX40" fmla="*/ 5960858 w 6030306"/>
              <a:gd name="connsiteY40" fmla="*/ 2131671 h 4301924"/>
              <a:gd name="connsiteX41" fmla="*/ 5960858 w 6030306"/>
              <a:gd name="connsiteY41" fmla="*/ 2282142 h 4301924"/>
              <a:gd name="connsiteX42" fmla="*/ 5544169 w 6030306"/>
              <a:gd name="connsiteY42" fmla="*/ 2131671 h 4301924"/>
              <a:gd name="connsiteX43" fmla="*/ 5324250 w 6030306"/>
              <a:gd name="connsiteY43" fmla="*/ 1680258 h 4301924"/>
              <a:gd name="connsiteX44" fmla="*/ 5162205 w 6030306"/>
              <a:gd name="connsiteY44" fmla="*/ 1344593 h 4301924"/>
              <a:gd name="connsiteX45" fmla="*/ 5058033 w 6030306"/>
              <a:gd name="connsiteY45" fmla="*/ 1367742 h 4301924"/>
              <a:gd name="connsiteX46" fmla="*/ 5127481 w 6030306"/>
              <a:gd name="connsiteY46" fmla="*/ 1529788 h 4301924"/>
              <a:gd name="connsiteX47" fmla="*/ 5000159 w 6030306"/>
              <a:gd name="connsiteY47" fmla="*/ 1518213 h 4301924"/>
              <a:gd name="connsiteX48" fmla="*/ 5092757 w 6030306"/>
              <a:gd name="connsiteY48" fmla="*/ 1784431 h 4301924"/>
              <a:gd name="connsiteX49" fmla="*/ 5046458 w 6030306"/>
              <a:gd name="connsiteY49" fmla="*/ 1958051 h 4301924"/>
              <a:gd name="connsiteX50" fmla="*/ 4745516 w 6030306"/>
              <a:gd name="connsiteY50" fmla="*/ 2201119 h 4301924"/>
              <a:gd name="connsiteX51" fmla="*/ 4664493 w 6030306"/>
              <a:gd name="connsiteY51" fmla="*/ 2640957 h 4301924"/>
              <a:gd name="connsiteX52" fmla="*/ 4664493 w 6030306"/>
              <a:gd name="connsiteY52" fmla="*/ 2895600 h 4301924"/>
              <a:gd name="connsiteX53" fmla="*/ 4838114 w 6030306"/>
              <a:gd name="connsiteY53" fmla="*/ 2814577 h 4301924"/>
              <a:gd name="connsiteX54" fmla="*/ 5046458 w 6030306"/>
              <a:gd name="connsiteY54" fmla="*/ 2756704 h 4301924"/>
              <a:gd name="connsiteX55" fmla="*/ 5486296 w 6030306"/>
              <a:gd name="connsiteY55" fmla="*/ 2988198 h 4301924"/>
              <a:gd name="connsiteX56" fmla="*/ 5567319 w 6030306"/>
              <a:gd name="connsiteY56" fmla="*/ 3103945 h 4301924"/>
              <a:gd name="connsiteX57" fmla="*/ 5567319 w 6030306"/>
              <a:gd name="connsiteY57" fmla="*/ 3300714 h 4301924"/>
              <a:gd name="connsiteX58" fmla="*/ 5185354 w 6030306"/>
              <a:gd name="connsiteY58" fmla="*/ 2999772 h 4301924"/>
              <a:gd name="connsiteX59" fmla="*/ 5358974 w 6030306"/>
              <a:gd name="connsiteY59" fmla="*/ 3381737 h 4301924"/>
              <a:gd name="connsiteX60" fmla="*/ 5486296 w 6030306"/>
              <a:gd name="connsiteY60" fmla="*/ 3786851 h 4301924"/>
              <a:gd name="connsiteX61" fmla="*/ 5243228 w 6030306"/>
              <a:gd name="connsiteY61" fmla="*/ 4157241 h 4301924"/>
              <a:gd name="connsiteX62" fmla="*/ 5058033 w 6030306"/>
              <a:gd name="connsiteY62" fmla="*/ 3972046 h 4301924"/>
              <a:gd name="connsiteX63" fmla="*/ 5069607 w 6030306"/>
              <a:gd name="connsiteY63" fmla="*/ 3671104 h 4301924"/>
              <a:gd name="connsiteX64" fmla="*/ 5034883 w 6030306"/>
              <a:gd name="connsiteY64" fmla="*/ 3532208 h 4301924"/>
              <a:gd name="connsiteX65" fmla="*/ 4826539 w 6030306"/>
              <a:gd name="connsiteY65" fmla="*/ 3717403 h 4301924"/>
              <a:gd name="connsiteX66" fmla="*/ 4560321 w 6030306"/>
              <a:gd name="connsiteY66" fmla="*/ 3694253 h 4301924"/>
              <a:gd name="connsiteX67" fmla="*/ 4386701 w 6030306"/>
              <a:gd name="connsiteY67" fmla="*/ 3520633 h 4301924"/>
              <a:gd name="connsiteX68" fmla="*/ 4143633 w 6030306"/>
              <a:gd name="connsiteY68" fmla="*/ 3462760 h 4301924"/>
              <a:gd name="connsiteX69" fmla="*/ 3981587 w 6030306"/>
              <a:gd name="connsiteY69" fmla="*/ 3578507 h 4301924"/>
              <a:gd name="connsiteX70" fmla="*/ 3981587 w 6030306"/>
              <a:gd name="connsiteY70" fmla="*/ 3786851 h 4301924"/>
              <a:gd name="connsiteX71" fmla="*/ 3854266 w 6030306"/>
              <a:gd name="connsiteY71" fmla="*/ 3925747 h 4301924"/>
              <a:gd name="connsiteX72" fmla="*/ 3634347 w 6030306"/>
              <a:gd name="connsiteY72" fmla="*/ 3995195 h 4301924"/>
              <a:gd name="connsiteX73" fmla="*/ 3402853 w 6030306"/>
              <a:gd name="connsiteY73" fmla="*/ 4145666 h 4301924"/>
              <a:gd name="connsiteX74" fmla="*/ 3125061 w 6030306"/>
              <a:gd name="connsiteY74" fmla="*/ 4145666 h 4301924"/>
              <a:gd name="connsiteX75" fmla="*/ 2881992 w 6030306"/>
              <a:gd name="connsiteY75" fmla="*/ 4157241 h 4301924"/>
              <a:gd name="connsiteX76" fmla="*/ 2719947 w 6030306"/>
              <a:gd name="connsiteY76" fmla="*/ 4064643 h 4301924"/>
              <a:gd name="connsiteX77" fmla="*/ 2592625 w 6030306"/>
              <a:gd name="connsiteY77" fmla="*/ 4053069 h 4301924"/>
              <a:gd name="connsiteX78" fmla="*/ 2476878 w 6030306"/>
              <a:gd name="connsiteY78" fmla="*/ 4238264 h 4301924"/>
              <a:gd name="connsiteX79" fmla="*/ 2118063 w 6030306"/>
              <a:gd name="connsiteY79" fmla="*/ 4203540 h 4301924"/>
              <a:gd name="connsiteX80" fmla="*/ 1805547 w 6030306"/>
              <a:gd name="connsiteY80" fmla="*/ 4296137 h 4301924"/>
              <a:gd name="connsiteX81" fmla="*/ 1666650 w 6030306"/>
              <a:gd name="connsiteY81" fmla="*/ 4238264 h 4301924"/>
              <a:gd name="connsiteX82" fmla="*/ 1435157 w 6030306"/>
              <a:gd name="connsiteY82" fmla="*/ 4099367 h 4301924"/>
              <a:gd name="connsiteX83" fmla="*/ 1168939 w 6030306"/>
              <a:gd name="connsiteY83" fmla="*/ 4053069 h 4301924"/>
              <a:gd name="connsiteX84" fmla="*/ 1064767 w 6030306"/>
              <a:gd name="connsiteY84" fmla="*/ 3775276 h 4301924"/>
              <a:gd name="connsiteX85" fmla="*/ 1053192 w 6030306"/>
              <a:gd name="connsiteY85" fmla="*/ 3728977 h 4301924"/>
              <a:gd name="connsiteX86" fmla="*/ 659653 w 6030306"/>
              <a:gd name="connsiteY86" fmla="*/ 3717403 h 4301924"/>
              <a:gd name="connsiteX87" fmla="*/ 578630 w 6030306"/>
              <a:gd name="connsiteY87" fmla="*/ 3520633 h 4301924"/>
              <a:gd name="connsiteX88" fmla="*/ 366428 w 6030306"/>
              <a:gd name="connsiteY88" fmla="*/ 3354729 h 4301924"/>
              <a:gd name="connsiteX89" fmla="*/ 259787 w 6030306"/>
              <a:gd name="connsiteY89" fmla="*/ 3106792 h 4301924"/>
              <a:gd name="connsiteX90" fmla="*/ 324952 w 6030306"/>
              <a:gd name="connsiteY90" fmla="*/ 2759598 h 4301924"/>
              <a:gd name="connsiteX91" fmla="*/ 643256 w 6030306"/>
              <a:gd name="connsiteY91" fmla="*/ 2426826 h 4301924"/>
              <a:gd name="connsiteX0" fmla="*/ 731995 w 6030306"/>
              <a:gd name="connsiteY0" fmla="*/ 2143246 h 4301924"/>
              <a:gd name="connsiteX1" fmla="*/ 1041618 w 6030306"/>
              <a:gd name="connsiteY1" fmla="*/ 1934902 h 4301924"/>
              <a:gd name="connsiteX2" fmla="*/ 1044272 w 6030306"/>
              <a:gd name="connsiteY2" fmla="*/ 1907579 h 4301924"/>
              <a:gd name="connsiteX3" fmla="*/ 1284686 w 6030306"/>
              <a:gd name="connsiteY3" fmla="*/ 1749707 h 4301924"/>
              <a:gd name="connsiteX4" fmla="*/ 1377283 w 6030306"/>
              <a:gd name="connsiteY4" fmla="*/ 1923327 h 4301924"/>
              <a:gd name="connsiteX5" fmla="*/ 1377283 w 6030306"/>
              <a:gd name="connsiteY5" fmla="*/ 2027499 h 4301924"/>
              <a:gd name="connsiteX6" fmla="*/ 1516180 w 6030306"/>
              <a:gd name="connsiteY6" fmla="*/ 1865453 h 4301924"/>
              <a:gd name="connsiteX7" fmla="*/ 1701374 w 6030306"/>
              <a:gd name="connsiteY7" fmla="*/ 1992775 h 4301924"/>
              <a:gd name="connsiteX8" fmla="*/ 1666650 w 6030306"/>
              <a:gd name="connsiteY8" fmla="*/ 1807580 h 4301924"/>
              <a:gd name="connsiteX9" fmla="*/ 1782397 w 6030306"/>
              <a:gd name="connsiteY9" fmla="*/ 1691833 h 4301924"/>
              <a:gd name="connsiteX10" fmla="*/ 1990742 w 6030306"/>
              <a:gd name="connsiteY10" fmla="*/ 1552937 h 4301924"/>
              <a:gd name="connsiteX11" fmla="*/ 2245385 w 6030306"/>
              <a:gd name="connsiteY11" fmla="*/ 1367742 h 4301924"/>
              <a:gd name="connsiteX12" fmla="*/ 2442154 w 6030306"/>
              <a:gd name="connsiteY12" fmla="*/ 1414041 h 4301924"/>
              <a:gd name="connsiteX13" fmla="*/ 2615774 w 6030306"/>
              <a:gd name="connsiteY13" fmla="*/ 1552937 h 4301924"/>
              <a:gd name="connsiteX14" fmla="*/ 2731521 w 6030306"/>
              <a:gd name="connsiteY14" fmla="*/ 1622385 h 4301924"/>
              <a:gd name="connsiteX15" fmla="*/ 2905142 w 6030306"/>
              <a:gd name="connsiteY15" fmla="*/ 1599236 h 4301924"/>
              <a:gd name="connsiteX16" fmla="*/ 3101911 w 6030306"/>
              <a:gd name="connsiteY16" fmla="*/ 1506638 h 4301924"/>
              <a:gd name="connsiteX17" fmla="*/ 3333405 w 6030306"/>
              <a:gd name="connsiteY17" fmla="*/ 1587661 h 4301924"/>
              <a:gd name="connsiteX18" fmla="*/ 3460726 w 6030306"/>
              <a:gd name="connsiteY18" fmla="*/ 1414041 h 4301924"/>
              <a:gd name="connsiteX19" fmla="*/ 3530174 w 6030306"/>
              <a:gd name="connsiteY19" fmla="*/ 1275145 h 4301924"/>
              <a:gd name="connsiteX20" fmla="*/ 3715369 w 6030306"/>
              <a:gd name="connsiteY20" fmla="*/ 1136248 h 4301924"/>
              <a:gd name="connsiteX21" fmla="*/ 3854266 w 6030306"/>
              <a:gd name="connsiteY21" fmla="*/ 1101524 h 4301924"/>
              <a:gd name="connsiteX22" fmla="*/ 3970012 w 6030306"/>
              <a:gd name="connsiteY22" fmla="*/ 962628 h 4301924"/>
              <a:gd name="connsiteX23" fmla="*/ 4143633 w 6030306"/>
              <a:gd name="connsiteY23" fmla="*/ 951053 h 4301924"/>
              <a:gd name="connsiteX24" fmla="*/ 4328828 w 6030306"/>
              <a:gd name="connsiteY24" fmla="*/ 731134 h 4301924"/>
              <a:gd name="connsiteX25" fmla="*/ 4189931 w 6030306"/>
              <a:gd name="connsiteY25" fmla="*/ 661686 h 4301924"/>
              <a:gd name="connsiteX26" fmla="*/ 4514023 w 6030306"/>
              <a:gd name="connsiteY26" fmla="*/ 244998 h 4301924"/>
              <a:gd name="connsiteX27" fmla="*/ 4664493 w 6030306"/>
              <a:gd name="connsiteY27" fmla="*/ 152400 h 4301924"/>
              <a:gd name="connsiteX28" fmla="*/ 4699218 w 6030306"/>
              <a:gd name="connsiteY28" fmla="*/ 48228 h 4301924"/>
              <a:gd name="connsiteX29" fmla="*/ 4791815 w 6030306"/>
              <a:gd name="connsiteY29" fmla="*/ 1929 h 4301924"/>
              <a:gd name="connsiteX30" fmla="*/ 4919137 w 6030306"/>
              <a:gd name="connsiteY30" fmla="*/ 48228 h 4301924"/>
              <a:gd name="connsiteX31" fmla="*/ 5069607 w 6030306"/>
              <a:gd name="connsiteY31" fmla="*/ 233423 h 4301924"/>
              <a:gd name="connsiteX32" fmla="*/ 4907562 w 6030306"/>
              <a:gd name="connsiteY32" fmla="*/ 314446 h 4301924"/>
              <a:gd name="connsiteX33" fmla="*/ 4988585 w 6030306"/>
              <a:gd name="connsiteY33" fmla="*/ 534365 h 4301924"/>
              <a:gd name="connsiteX34" fmla="*/ 5243228 w 6030306"/>
              <a:gd name="connsiteY34" fmla="*/ 511215 h 4301924"/>
              <a:gd name="connsiteX35" fmla="*/ 5301101 w 6030306"/>
              <a:gd name="connsiteY35" fmla="*/ 800583 h 4301924"/>
              <a:gd name="connsiteX36" fmla="*/ 5416848 w 6030306"/>
              <a:gd name="connsiteY36" fmla="*/ 985777 h 4301924"/>
              <a:gd name="connsiteX37" fmla="*/ 5335825 w 6030306"/>
              <a:gd name="connsiteY37" fmla="*/ 1251995 h 4301924"/>
              <a:gd name="connsiteX38" fmla="*/ 5451572 w 6030306"/>
              <a:gd name="connsiteY38" fmla="*/ 1460340 h 4301924"/>
              <a:gd name="connsiteX39" fmla="*/ 5833537 w 6030306"/>
              <a:gd name="connsiteY39" fmla="*/ 1726557 h 4301924"/>
              <a:gd name="connsiteX40" fmla="*/ 5960858 w 6030306"/>
              <a:gd name="connsiteY40" fmla="*/ 2131671 h 4301924"/>
              <a:gd name="connsiteX41" fmla="*/ 5960858 w 6030306"/>
              <a:gd name="connsiteY41" fmla="*/ 2282142 h 4301924"/>
              <a:gd name="connsiteX42" fmla="*/ 5544169 w 6030306"/>
              <a:gd name="connsiteY42" fmla="*/ 2131671 h 4301924"/>
              <a:gd name="connsiteX43" fmla="*/ 5324250 w 6030306"/>
              <a:gd name="connsiteY43" fmla="*/ 1680258 h 4301924"/>
              <a:gd name="connsiteX44" fmla="*/ 5162205 w 6030306"/>
              <a:gd name="connsiteY44" fmla="*/ 1344593 h 4301924"/>
              <a:gd name="connsiteX45" fmla="*/ 5058033 w 6030306"/>
              <a:gd name="connsiteY45" fmla="*/ 1367742 h 4301924"/>
              <a:gd name="connsiteX46" fmla="*/ 5127481 w 6030306"/>
              <a:gd name="connsiteY46" fmla="*/ 1529788 h 4301924"/>
              <a:gd name="connsiteX47" fmla="*/ 5000159 w 6030306"/>
              <a:gd name="connsiteY47" fmla="*/ 1518213 h 4301924"/>
              <a:gd name="connsiteX48" fmla="*/ 5092757 w 6030306"/>
              <a:gd name="connsiteY48" fmla="*/ 1784431 h 4301924"/>
              <a:gd name="connsiteX49" fmla="*/ 5046458 w 6030306"/>
              <a:gd name="connsiteY49" fmla="*/ 1958051 h 4301924"/>
              <a:gd name="connsiteX50" fmla="*/ 4745516 w 6030306"/>
              <a:gd name="connsiteY50" fmla="*/ 2201119 h 4301924"/>
              <a:gd name="connsiteX51" fmla="*/ 4664493 w 6030306"/>
              <a:gd name="connsiteY51" fmla="*/ 2640957 h 4301924"/>
              <a:gd name="connsiteX52" fmla="*/ 4664493 w 6030306"/>
              <a:gd name="connsiteY52" fmla="*/ 2895600 h 4301924"/>
              <a:gd name="connsiteX53" fmla="*/ 4838114 w 6030306"/>
              <a:gd name="connsiteY53" fmla="*/ 2814577 h 4301924"/>
              <a:gd name="connsiteX54" fmla="*/ 5046458 w 6030306"/>
              <a:gd name="connsiteY54" fmla="*/ 2756704 h 4301924"/>
              <a:gd name="connsiteX55" fmla="*/ 5486296 w 6030306"/>
              <a:gd name="connsiteY55" fmla="*/ 2988198 h 4301924"/>
              <a:gd name="connsiteX56" fmla="*/ 5567319 w 6030306"/>
              <a:gd name="connsiteY56" fmla="*/ 3103945 h 4301924"/>
              <a:gd name="connsiteX57" fmla="*/ 5567319 w 6030306"/>
              <a:gd name="connsiteY57" fmla="*/ 3300714 h 4301924"/>
              <a:gd name="connsiteX58" fmla="*/ 5185354 w 6030306"/>
              <a:gd name="connsiteY58" fmla="*/ 2999772 h 4301924"/>
              <a:gd name="connsiteX59" fmla="*/ 5358974 w 6030306"/>
              <a:gd name="connsiteY59" fmla="*/ 3381737 h 4301924"/>
              <a:gd name="connsiteX60" fmla="*/ 5486296 w 6030306"/>
              <a:gd name="connsiteY60" fmla="*/ 3786851 h 4301924"/>
              <a:gd name="connsiteX61" fmla="*/ 5243228 w 6030306"/>
              <a:gd name="connsiteY61" fmla="*/ 4157241 h 4301924"/>
              <a:gd name="connsiteX62" fmla="*/ 5058033 w 6030306"/>
              <a:gd name="connsiteY62" fmla="*/ 3972046 h 4301924"/>
              <a:gd name="connsiteX63" fmla="*/ 5069607 w 6030306"/>
              <a:gd name="connsiteY63" fmla="*/ 3671104 h 4301924"/>
              <a:gd name="connsiteX64" fmla="*/ 5034883 w 6030306"/>
              <a:gd name="connsiteY64" fmla="*/ 3532208 h 4301924"/>
              <a:gd name="connsiteX65" fmla="*/ 4826539 w 6030306"/>
              <a:gd name="connsiteY65" fmla="*/ 3717403 h 4301924"/>
              <a:gd name="connsiteX66" fmla="*/ 4560321 w 6030306"/>
              <a:gd name="connsiteY66" fmla="*/ 3694253 h 4301924"/>
              <a:gd name="connsiteX67" fmla="*/ 4386701 w 6030306"/>
              <a:gd name="connsiteY67" fmla="*/ 3520633 h 4301924"/>
              <a:gd name="connsiteX68" fmla="*/ 4143633 w 6030306"/>
              <a:gd name="connsiteY68" fmla="*/ 3462760 h 4301924"/>
              <a:gd name="connsiteX69" fmla="*/ 3981587 w 6030306"/>
              <a:gd name="connsiteY69" fmla="*/ 3578507 h 4301924"/>
              <a:gd name="connsiteX70" fmla="*/ 3981587 w 6030306"/>
              <a:gd name="connsiteY70" fmla="*/ 3786851 h 4301924"/>
              <a:gd name="connsiteX71" fmla="*/ 3854266 w 6030306"/>
              <a:gd name="connsiteY71" fmla="*/ 3925747 h 4301924"/>
              <a:gd name="connsiteX72" fmla="*/ 3634347 w 6030306"/>
              <a:gd name="connsiteY72" fmla="*/ 3995195 h 4301924"/>
              <a:gd name="connsiteX73" fmla="*/ 3402853 w 6030306"/>
              <a:gd name="connsiteY73" fmla="*/ 4145666 h 4301924"/>
              <a:gd name="connsiteX74" fmla="*/ 3125061 w 6030306"/>
              <a:gd name="connsiteY74" fmla="*/ 4145666 h 4301924"/>
              <a:gd name="connsiteX75" fmla="*/ 2881992 w 6030306"/>
              <a:gd name="connsiteY75" fmla="*/ 4157241 h 4301924"/>
              <a:gd name="connsiteX76" fmla="*/ 2719947 w 6030306"/>
              <a:gd name="connsiteY76" fmla="*/ 4064643 h 4301924"/>
              <a:gd name="connsiteX77" fmla="*/ 2592625 w 6030306"/>
              <a:gd name="connsiteY77" fmla="*/ 4053069 h 4301924"/>
              <a:gd name="connsiteX78" fmla="*/ 2476878 w 6030306"/>
              <a:gd name="connsiteY78" fmla="*/ 4238264 h 4301924"/>
              <a:gd name="connsiteX79" fmla="*/ 2118063 w 6030306"/>
              <a:gd name="connsiteY79" fmla="*/ 4203540 h 4301924"/>
              <a:gd name="connsiteX80" fmla="*/ 1805547 w 6030306"/>
              <a:gd name="connsiteY80" fmla="*/ 4296137 h 4301924"/>
              <a:gd name="connsiteX81" fmla="*/ 1666650 w 6030306"/>
              <a:gd name="connsiteY81" fmla="*/ 4238264 h 4301924"/>
              <a:gd name="connsiteX82" fmla="*/ 1435157 w 6030306"/>
              <a:gd name="connsiteY82" fmla="*/ 4099367 h 4301924"/>
              <a:gd name="connsiteX83" fmla="*/ 1168939 w 6030306"/>
              <a:gd name="connsiteY83" fmla="*/ 4053069 h 4301924"/>
              <a:gd name="connsiteX84" fmla="*/ 1064767 w 6030306"/>
              <a:gd name="connsiteY84" fmla="*/ 3775276 h 4301924"/>
              <a:gd name="connsiteX85" fmla="*/ 1053192 w 6030306"/>
              <a:gd name="connsiteY85" fmla="*/ 3728977 h 4301924"/>
              <a:gd name="connsiteX86" fmla="*/ 659653 w 6030306"/>
              <a:gd name="connsiteY86" fmla="*/ 3717403 h 4301924"/>
              <a:gd name="connsiteX87" fmla="*/ 578630 w 6030306"/>
              <a:gd name="connsiteY87" fmla="*/ 3520633 h 4301924"/>
              <a:gd name="connsiteX88" fmla="*/ 366428 w 6030306"/>
              <a:gd name="connsiteY88" fmla="*/ 3354729 h 4301924"/>
              <a:gd name="connsiteX89" fmla="*/ 259787 w 6030306"/>
              <a:gd name="connsiteY89" fmla="*/ 3106792 h 4301924"/>
              <a:gd name="connsiteX90" fmla="*/ 324952 w 6030306"/>
              <a:gd name="connsiteY90" fmla="*/ 2759598 h 4301924"/>
              <a:gd name="connsiteX91" fmla="*/ 643256 w 6030306"/>
              <a:gd name="connsiteY91" fmla="*/ 2426826 h 4301924"/>
              <a:gd name="connsiteX0" fmla="*/ 532578 w 5830889"/>
              <a:gd name="connsiteY0" fmla="*/ 2143246 h 4301924"/>
              <a:gd name="connsiteX1" fmla="*/ 842201 w 5830889"/>
              <a:gd name="connsiteY1" fmla="*/ 1934902 h 4301924"/>
              <a:gd name="connsiteX2" fmla="*/ 844855 w 5830889"/>
              <a:gd name="connsiteY2" fmla="*/ 1907579 h 4301924"/>
              <a:gd name="connsiteX3" fmla="*/ 1085269 w 5830889"/>
              <a:gd name="connsiteY3" fmla="*/ 1749707 h 4301924"/>
              <a:gd name="connsiteX4" fmla="*/ 1177866 w 5830889"/>
              <a:gd name="connsiteY4" fmla="*/ 1923327 h 4301924"/>
              <a:gd name="connsiteX5" fmla="*/ 1177866 w 5830889"/>
              <a:gd name="connsiteY5" fmla="*/ 2027499 h 4301924"/>
              <a:gd name="connsiteX6" fmla="*/ 1316763 w 5830889"/>
              <a:gd name="connsiteY6" fmla="*/ 1865453 h 4301924"/>
              <a:gd name="connsiteX7" fmla="*/ 1501957 w 5830889"/>
              <a:gd name="connsiteY7" fmla="*/ 1992775 h 4301924"/>
              <a:gd name="connsiteX8" fmla="*/ 1467233 w 5830889"/>
              <a:gd name="connsiteY8" fmla="*/ 1807580 h 4301924"/>
              <a:gd name="connsiteX9" fmla="*/ 1582980 w 5830889"/>
              <a:gd name="connsiteY9" fmla="*/ 1691833 h 4301924"/>
              <a:gd name="connsiteX10" fmla="*/ 1791325 w 5830889"/>
              <a:gd name="connsiteY10" fmla="*/ 1552937 h 4301924"/>
              <a:gd name="connsiteX11" fmla="*/ 2045968 w 5830889"/>
              <a:gd name="connsiteY11" fmla="*/ 1367742 h 4301924"/>
              <a:gd name="connsiteX12" fmla="*/ 2242737 w 5830889"/>
              <a:gd name="connsiteY12" fmla="*/ 1414041 h 4301924"/>
              <a:gd name="connsiteX13" fmla="*/ 2416357 w 5830889"/>
              <a:gd name="connsiteY13" fmla="*/ 1552937 h 4301924"/>
              <a:gd name="connsiteX14" fmla="*/ 2532104 w 5830889"/>
              <a:gd name="connsiteY14" fmla="*/ 1622385 h 4301924"/>
              <a:gd name="connsiteX15" fmla="*/ 2705725 w 5830889"/>
              <a:gd name="connsiteY15" fmla="*/ 1599236 h 4301924"/>
              <a:gd name="connsiteX16" fmla="*/ 2902494 w 5830889"/>
              <a:gd name="connsiteY16" fmla="*/ 1506638 h 4301924"/>
              <a:gd name="connsiteX17" fmla="*/ 3133988 w 5830889"/>
              <a:gd name="connsiteY17" fmla="*/ 1587661 h 4301924"/>
              <a:gd name="connsiteX18" fmla="*/ 3261309 w 5830889"/>
              <a:gd name="connsiteY18" fmla="*/ 1414041 h 4301924"/>
              <a:gd name="connsiteX19" fmla="*/ 3330757 w 5830889"/>
              <a:gd name="connsiteY19" fmla="*/ 1275145 h 4301924"/>
              <a:gd name="connsiteX20" fmla="*/ 3515952 w 5830889"/>
              <a:gd name="connsiteY20" fmla="*/ 1136248 h 4301924"/>
              <a:gd name="connsiteX21" fmla="*/ 3654849 w 5830889"/>
              <a:gd name="connsiteY21" fmla="*/ 1101524 h 4301924"/>
              <a:gd name="connsiteX22" fmla="*/ 3770595 w 5830889"/>
              <a:gd name="connsiteY22" fmla="*/ 962628 h 4301924"/>
              <a:gd name="connsiteX23" fmla="*/ 3944216 w 5830889"/>
              <a:gd name="connsiteY23" fmla="*/ 951053 h 4301924"/>
              <a:gd name="connsiteX24" fmla="*/ 4129411 w 5830889"/>
              <a:gd name="connsiteY24" fmla="*/ 731134 h 4301924"/>
              <a:gd name="connsiteX25" fmla="*/ 3990514 w 5830889"/>
              <a:gd name="connsiteY25" fmla="*/ 661686 h 4301924"/>
              <a:gd name="connsiteX26" fmla="*/ 4314606 w 5830889"/>
              <a:gd name="connsiteY26" fmla="*/ 244998 h 4301924"/>
              <a:gd name="connsiteX27" fmla="*/ 4465076 w 5830889"/>
              <a:gd name="connsiteY27" fmla="*/ 152400 h 4301924"/>
              <a:gd name="connsiteX28" fmla="*/ 4499801 w 5830889"/>
              <a:gd name="connsiteY28" fmla="*/ 48228 h 4301924"/>
              <a:gd name="connsiteX29" fmla="*/ 4592398 w 5830889"/>
              <a:gd name="connsiteY29" fmla="*/ 1929 h 4301924"/>
              <a:gd name="connsiteX30" fmla="*/ 4719720 w 5830889"/>
              <a:gd name="connsiteY30" fmla="*/ 48228 h 4301924"/>
              <a:gd name="connsiteX31" fmla="*/ 4870190 w 5830889"/>
              <a:gd name="connsiteY31" fmla="*/ 233423 h 4301924"/>
              <a:gd name="connsiteX32" fmla="*/ 4708145 w 5830889"/>
              <a:gd name="connsiteY32" fmla="*/ 314446 h 4301924"/>
              <a:gd name="connsiteX33" fmla="*/ 4789168 w 5830889"/>
              <a:gd name="connsiteY33" fmla="*/ 534365 h 4301924"/>
              <a:gd name="connsiteX34" fmla="*/ 5043811 w 5830889"/>
              <a:gd name="connsiteY34" fmla="*/ 511215 h 4301924"/>
              <a:gd name="connsiteX35" fmla="*/ 5101684 w 5830889"/>
              <a:gd name="connsiteY35" fmla="*/ 800583 h 4301924"/>
              <a:gd name="connsiteX36" fmla="*/ 5217431 w 5830889"/>
              <a:gd name="connsiteY36" fmla="*/ 985777 h 4301924"/>
              <a:gd name="connsiteX37" fmla="*/ 5136408 w 5830889"/>
              <a:gd name="connsiteY37" fmla="*/ 1251995 h 4301924"/>
              <a:gd name="connsiteX38" fmla="*/ 5252155 w 5830889"/>
              <a:gd name="connsiteY38" fmla="*/ 1460340 h 4301924"/>
              <a:gd name="connsiteX39" fmla="*/ 5634120 w 5830889"/>
              <a:gd name="connsiteY39" fmla="*/ 1726557 h 4301924"/>
              <a:gd name="connsiteX40" fmla="*/ 5761441 w 5830889"/>
              <a:gd name="connsiteY40" fmla="*/ 2131671 h 4301924"/>
              <a:gd name="connsiteX41" fmla="*/ 5761441 w 5830889"/>
              <a:gd name="connsiteY41" fmla="*/ 2282142 h 4301924"/>
              <a:gd name="connsiteX42" fmla="*/ 5344752 w 5830889"/>
              <a:gd name="connsiteY42" fmla="*/ 2131671 h 4301924"/>
              <a:gd name="connsiteX43" fmla="*/ 5124833 w 5830889"/>
              <a:gd name="connsiteY43" fmla="*/ 1680258 h 4301924"/>
              <a:gd name="connsiteX44" fmla="*/ 4962788 w 5830889"/>
              <a:gd name="connsiteY44" fmla="*/ 1344593 h 4301924"/>
              <a:gd name="connsiteX45" fmla="*/ 4858616 w 5830889"/>
              <a:gd name="connsiteY45" fmla="*/ 1367742 h 4301924"/>
              <a:gd name="connsiteX46" fmla="*/ 4928064 w 5830889"/>
              <a:gd name="connsiteY46" fmla="*/ 1529788 h 4301924"/>
              <a:gd name="connsiteX47" fmla="*/ 4800742 w 5830889"/>
              <a:gd name="connsiteY47" fmla="*/ 1518213 h 4301924"/>
              <a:gd name="connsiteX48" fmla="*/ 4893340 w 5830889"/>
              <a:gd name="connsiteY48" fmla="*/ 1784431 h 4301924"/>
              <a:gd name="connsiteX49" fmla="*/ 4847041 w 5830889"/>
              <a:gd name="connsiteY49" fmla="*/ 1958051 h 4301924"/>
              <a:gd name="connsiteX50" fmla="*/ 4546099 w 5830889"/>
              <a:gd name="connsiteY50" fmla="*/ 2201119 h 4301924"/>
              <a:gd name="connsiteX51" fmla="*/ 4465076 w 5830889"/>
              <a:gd name="connsiteY51" fmla="*/ 2640957 h 4301924"/>
              <a:gd name="connsiteX52" fmla="*/ 4465076 w 5830889"/>
              <a:gd name="connsiteY52" fmla="*/ 2895600 h 4301924"/>
              <a:gd name="connsiteX53" fmla="*/ 4638697 w 5830889"/>
              <a:gd name="connsiteY53" fmla="*/ 2814577 h 4301924"/>
              <a:gd name="connsiteX54" fmla="*/ 4847041 w 5830889"/>
              <a:gd name="connsiteY54" fmla="*/ 2756704 h 4301924"/>
              <a:gd name="connsiteX55" fmla="*/ 5286879 w 5830889"/>
              <a:gd name="connsiteY55" fmla="*/ 2988198 h 4301924"/>
              <a:gd name="connsiteX56" fmla="*/ 5367902 w 5830889"/>
              <a:gd name="connsiteY56" fmla="*/ 3103945 h 4301924"/>
              <a:gd name="connsiteX57" fmla="*/ 5367902 w 5830889"/>
              <a:gd name="connsiteY57" fmla="*/ 3300714 h 4301924"/>
              <a:gd name="connsiteX58" fmla="*/ 4985937 w 5830889"/>
              <a:gd name="connsiteY58" fmla="*/ 2999772 h 4301924"/>
              <a:gd name="connsiteX59" fmla="*/ 5159557 w 5830889"/>
              <a:gd name="connsiteY59" fmla="*/ 3381737 h 4301924"/>
              <a:gd name="connsiteX60" fmla="*/ 5286879 w 5830889"/>
              <a:gd name="connsiteY60" fmla="*/ 3786851 h 4301924"/>
              <a:gd name="connsiteX61" fmla="*/ 5043811 w 5830889"/>
              <a:gd name="connsiteY61" fmla="*/ 4157241 h 4301924"/>
              <a:gd name="connsiteX62" fmla="*/ 4858616 w 5830889"/>
              <a:gd name="connsiteY62" fmla="*/ 3972046 h 4301924"/>
              <a:gd name="connsiteX63" fmla="*/ 4870190 w 5830889"/>
              <a:gd name="connsiteY63" fmla="*/ 3671104 h 4301924"/>
              <a:gd name="connsiteX64" fmla="*/ 4835466 w 5830889"/>
              <a:gd name="connsiteY64" fmla="*/ 3532208 h 4301924"/>
              <a:gd name="connsiteX65" fmla="*/ 4627122 w 5830889"/>
              <a:gd name="connsiteY65" fmla="*/ 3717403 h 4301924"/>
              <a:gd name="connsiteX66" fmla="*/ 4360904 w 5830889"/>
              <a:gd name="connsiteY66" fmla="*/ 3694253 h 4301924"/>
              <a:gd name="connsiteX67" fmla="*/ 4187284 w 5830889"/>
              <a:gd name="connsiteY67" fmla="*/ 3520633 h 4301924"/>
              <a:gd name="connsiteX68" fmla="*/ 3944216 w 5830889"/>
              <a:gd name="connsiteY68" fmla="*/ 3462760 h 4301924"/>
              <a:gd name="connsiteX69" fmla="*/ 3782170 w 5830889"/>
              <a:gd name="connsiteY69" fmla="*/ 3578507 h 4301924"/>
              <a:gd name="connsiteX70" fmla="*/ 3782170 w 5830889"/>
              <a:gd name="connsiteY70" fmla="*/ 3786851 h 4301924"/>
              <a:gd name="connsiteX71" fmla="*/ 3654849 w 5830889"/>
              <a:gd name="connsiteY71" fmla="*/ 3925747 h 4301924"/>
              <a:gd name="connsiteX72" fmla="*/ 3434930 w 5830889"/>
              <a:gd name="connsiteY72" fmla="*/ 3995195 h 4301924"/>
              <a:gd name="connsiteX73" fmla="*/ 3203436 w 5830889"/>
              <a:gd name="connsiteY73" fmla="*/ 4145666 h 4301924"/>
              <a:gd name="connsiteX74" fmla="*/ 2925644 w 5830889"/>
              <a:gd name="connsiteY74" fmla="*/ 4145666 h 4301924"/>
              <a:gd name="connsiteX75" fmla="*/ 2682575 w 5830889"/>
              <a:gd name="connsiteY75" fmla="*/ 4157241 h 4301924"/>
              <a:gd name="connsiteX76" fmla="*/ 2520530 w 5830889"/>
              <a:gd name="connsiteY76" fmla="*/ 4064643 h 4301924"/>
              <a:gd name="connsiteX77" fmla="*/ 2393208 w 5830889"/>
              <a:gd name="connsiteY77" fmla="*/ 4053069 h 4301924"/>
              <a:gd name="connsiteX78" fmla="*/ 2277461 w 5830889"/>
              <a:gd name="connsiteY78" fmla="*/ 4238264 h 4301924"/>
              <a:gd name="connsiteX79" fmla="*/ 1918646 w 5830889"/>
              <a:gd name="connsiteY79" fmla="*/ 4203540 h 4301924"/>
              <a:gd name="connsiteX80" fmla="*/ 1606130 w 5830889"/>
              <a:gd name="connsiteY80" fmla="*/ 4296137 h 4301924"/>
              <a:gd name="connsiteX81" fmla="*/ 1467233 w 5830889"/>
              <a:gd name="connsiteY81" fmla="*/ 4238264 h 4301924"/>
              <a:gd name="connsiteX82" fmla="*/ 1235740 w 5830889"/>
              <a:gd name="connsiteY82" fmla="*/ 4099367 h 4301924"/>
              <a:gd name="connsiteX83" fmla="*/ 969522 w 5830889"/>
              <a:gd name="connsiteY83" fmla="*/ 4053069 h 4301924"/>
              <a:gd name="connsiteX84" fmla="*/ 865350 w 5830889"/>
              <a:gd name="connsiteY84" fmla="*/ 3775276 h 4301924"/>
              <a:gd name="connsiteX85" fmla="*/ 853775 w 5830889"/>
              <a:gd name="connsiteY85" fmla="*/ 3728977 h 4301924"/>
              <a:gd name="connsiteX86" fmla="*/ 460236 w 5830889"/>
              <a:gd name="connsiteY86" fmla="*/ 3717403 h 4301924"/>
              <a:gd name="connsiteX87" fmla="*/ 379213 w 5830889"/>
              <a:gd name="connsiteY87" fmla="*/ 3520633 h 4301924"/>
              <a:gd name="connsiteX88" fmla="*/ 167011 w 5830889"/>
              <a:gd name="connsiteY88" fmla="*/ 3354729 h 4301924"/>
              <a:gd name="connsiteX89" fmla="*/ 60370 w 5830889"/>
              <a:gd name="connsiteY89" fmla="*/ 3106792 h 4301924"/>
              <a:gd name="connsiteX90" fmla="*/ 125535 w 5830889"/>
              <a:gd name="connsiteY90" fmla="*/ 2759598 h 4301924"/>
              <a:gd name="connsiteX91" fmla="*/ 443839 w 5830889"/>
              <a:gd name="connsiteY91" fmla="*/ 2426826 h 4301924"/>
              <a:gd name="connsiteX0" fmla="*/ 532578 w 5830889"/>
              <a:gd name="connsiteY0" fmla="*/ 2143246 h 4301924"/>
              <a:gd name="connsiteX1" fmla="*/ 842201 w 5830889"/>
              <a:gd name="connsiteY1" fmla="*/ 1934902 h 4301924"/>
              <a:gd name="connsiteX2" fmla="*/ 844855 w 5830889"/>
              <a:gd name="connsiteY2" fmla="*/ 1907579 h 4301924"/>
              <a:gd name="connsiteX3" fmla="*/ 1085269 w 5830889"/>
              <a:gd name="connsiteY3" fmla="*/ 1749707 h 4301924"/>
              <a:gd name="connsiteX4" fmla="*/ 1177866 w 5830889"/>
              <a:gd name="connsiteY4" fmla="*/ 1923327 h 4301924"/>
              <a:gd name="connsiteX5" fmla="*/ 1177866 w 5830889"/>
              <a:gd name="connsiteY5" fmla="*/ 2027499 h 4301924"/>
              <a:gd name="connsiteX6" fmla="*/ 1316763 w 5830889"/>
              <a:gd name="connsiteY6" fmla="*/ 1865453 h 4301924"/>
              <a:gd name="connsiteX7" fmla="*/ 1501957 w 5830889"/>
              <a:gd name="connsiteY7" fmla="*/ 1992775 h 4301924"/>
              <a:gd name="connsiteX8" fmla="*/ 1467233 w 5830889"/>
              <a:gd name="connsiteY8" fmla="*/ 1807580 h 4301924"/>
              <a:gd name="connsiteX9" fmla="*/ 1582980 w 5830889"/>
              <a:gd name="connsiteY9" fmla="*/ 1691833 h 4301924"/>
              <a:gd name="connsiteX10" fmla="*/ 1791325 w 5830889"/>
              <a:gd name="connsiteY10" fmla="*/ 1552937 h 4301924"/>
              <a:gd name="connsiteX11" fmla="*/ 2045968 w 5830889"/>
              <a:gd name="connsiteY11" fmla="*/ 1367742 h 4301924"/>
              <a:gd name="connsiteX12" fmla="*/ 2242737 w 5830889"/>
              <a:gd name="connsiteY12" fmla="*/ 1414041 h 4301924"/>
              <a:gd name="connsiteX13" fmla="*/ 2416357 w 5830889"/>
              <a:gd name="connsiteY13" fmla="*/ 1552937 h 4301924"/>
              <a:gd name="connsiteX14" fmla="*/ 2532104 w 5830889"/>
              <a:gd name="connsiteY14" fmla="*/ 1622385 h 4301924"/>
              <a:gd name="connsiteX15" fmla="*/ 2705725 w 5830889"/>
              <a:gd name="connsiteY15" fmla="*/ 1599236 h 4301924"/>
              <a:gd name="connsiteX16" fmla="*/ 2902494 w 5830889"/>
              <a:gd name="connsiteY16" fmla="*/ 1506638 h 4301924"/>
              <a:gd name="connsiteX17" fmla="*/ 3133988 w 5830889"/>
              <a:gd name="connsiteY17" fmla="*/ 1587661 h 4301924"/>
              <a:gd name="connsiteX18" fmla="*/ 3261309 w 5830889"/>
              <a:gd name="connsiteY18" fmla="*/ 1414041 h 4301924"/>
              <a:gd name="connsiteX19" fmla="*/ 3330757 w 5830889"/>
              <a:gd name="connsiteY19" fmla="*/ 1275145 h 4301924"/>
              <a:gd name="connsiteX20" fmla="*/ 3515952 w 5830889"/>
              <a:gd name="connsiteY20" fmla="*/ 1136248 h 4301924"/>
              <a:gd name="connsiteX21" fmla="*/ 3654849 w 5830889"/>
              <a:gd name="connsiteY21" fmla="*/ 1101524 h 4301924"/>
              <a:gd name="connsiteX22" fmla="*/ 3770595 w 5830889"/>
              <a:gd name="connsiteY22" fmla="*/ 962628 h 4301924"/>
              <a:gd name="connsiteX23" fmla="*/ 3944216 w 5830889"/>
              <a:gd name="connsiteY23" fmla="*/ 951053 h 4301924"/>
              <a:gd name="connsiteX24" fmla="*/ 4129411 w 5830889"/>
              <a:gd name="connsiteY24" fmla="*/ 731134 h 4301924"/>
              <a:gd name="connsiteX25" fmla="*/ 3990514 w 5830889"/>
              <a:gd name="connsiteY25" fmla="*/ 661686 h 4301924"/>
              <a:gd name="connsiteX26" fmla="*/ 4314606 w 5830889"/>
              <a:gd name="connsiteY26" fmla="*/ 244998 h 4301924"/>
              <a:gd name="connsiteX27" fmla="*/ 4465076 w 5830889"/>
              <a:gd name="connsiteY27" fmla="*/ 152400 h 4301924"/>
              <a:gd name="connsiteX28" fmla="*/ 4499801 w 5830889"/>
              <a:gd name="connsiteY28" fmla="*/ 48228 h 4301924"/>
              <a:gd name="connsiteX29" fmla="*/ 4592398 w 5830889"/>
              <a:gd name="connsiteY29" fmla="*/ 1929 h 4301924"/>
              <a:gd name="connsiteX30" fmla="*/ 4719720 w 5830889"/>
              <a:gd name="connsiteY30" fmla="*/ 48228 h 4301924"/>
              <a:gd name="connsiteX31" fmla="*/ 4870190 w 5830889"/>
              <a:gd name="connsiteY31" fmla="*/ 233423 h 4301924"/>
              <a:gd name="connsiteX32" fmla="*/ 4708145 w 5830889"/>
              <a:gd name="connsiteY32" fmla="*/ 314446 h 4301924"/>
              <a:gd name="connsiteX33" fmla="*/ 4789168 w 5830889"/>
              <a:gd name="connsiteY33" fmla="*/ 534365 h 4301924"/>
              <a:gd name="connsiteX34" fmla="*/ 5043811 w 5830889"/>
              <a:gd name="connsiteY34" fmla="*/ 511215 h 4301924"/>
              <a:gd name="connsiteX35" fmla="*/ 5101684 w 5830889"/>
              <a:gd name="connsiteY35" fmla="*/ 800583 h 4301924"/>
              <a:gd name="connsiteX36" fmla="*/ 5217431 w 5830889"/>
              <a:gd name="connsiteY36" fmla="*/ 985777 h 4301924"/>
              <a:gd name="connsiteX37" fmla="*/ 5136408 w 5830889"/>
              <a:gd name="connsiteY37" fmla="*/ 1251995 h 4301924"/>
              <a:gd name="connsiteX38" fmla="*/ 5252155 w 5830889"/>
              <a:gd name="connsiteY38" fmla="*/ 1460340 h 4301924"/>
              <a:gd name="connsiteX39" fmla="*/ 5634120 w 5830889"/>
              <a:gd name="connsiteY39" fmla="*/ 1726557 h 4301924"/>
              <a:gd name="connsiteX40" fmla="*/ 5761441 w 5830889"/>
              <a:gd name="connsiteY40" fmla="*/ 2131671 h 4301924"/>
              <a:gd name="connsiteX41" fmla="*/ 5761441 w 5830889"/>
              <a:gd name="connsiteY41" fmla="*/ 2282142 h 4301924"/>
              <a:gd name="connsiteX42" fmla="*/ 5344752 w 5830889"/>
              <a:gd name="connsiteY42" fmla="*/ 2131671 h 4301924"/>
              <a:gd name="connsiteX43" fmla="*/ 5124833 w 5830889"/>
              <a:gd name="connsiteY43" fmla="*/ 1680258 h 4301924"/>
              <a:gd name="connsiteX44" fmla="*/ 4962788 w 5830889"/>
              <a:gd name="connsiteY44" fmla="*/ 1344593 h 4301924"/>
              <a:gd name="connsiteX45" fmla="*/ 4858616 w 5830889"/>
              <a:gd name="connsiteY45" fmla="*/ 1367742 h 4301924"/>
              <a:gd name="connsiteX46" fmla="*/ 4928064 w 5830889"/>
              <a:gd name="connsiteY46" fmla="*/ 1529788 h 4301924"/>
              <a:gd name="connsiteX47" fmla="*/ 4800742 w 5830889"/>
              <a:gd name="connsiteY47" fmla="*/ 1518213 h 4301924"/>
              <a:gd name="connsiteX48" fmla="*/ 4893340 w 5830889"/>
              <a:gd name="connsiteY48" fmla="*/ 1784431 h 4301924"/>
              <a:gd name="connsiteX49" fmla="*/ 4847041 w 5830889"/>
              <a:gd name="connsiteY49" fmla="*/ 1958051 h 4301924"/>
              <a:gd name="connsiteX50" fmla="*/ 4546099 w 5830889"/>
              <a:gd name="connsiteY50" fmla="*/ 2201119 h 4301924"/>
              <a:gd name="connsiteX51" fmla="*/ 4465076 w 5830889"/>
              <a:gd name="connsiteY51" fmla="*/ 2640957 h 4301924"/>
              <a:gd name="connsiteX52" fmla="*/ 4465076 w 5830889"/>
              <a:gd name="connsiteY52" fmla="*/ 2895600 h 4301924"/>
              <a:gd name="connsiteX53" fmla="*/ 4638697 w 5830889"/>
              <a:gd name="connsiteY53" fmla="*/ 2814577 h 4301924"/>
              <a:gd name="connsiteX54" fmla="*/ 4847041 w 5830889"/>
              <a:gd name="connsiteY54" fmla="*/ 2756704 h 4301924"/>
              <a:gd name="connsiteX55" fmla="*/ 5286879 w 5830889"/>
              <a:gd name="connsiteY55" fmla="*/ 2988198 h 4301924"/>
              <a:gd name="connsiteX56" fmla="*/ 5367902 w 5830889"/>
              <a:gd name="connsiteY56" fmla="*/ 3103945 h 4301924"/>
              <a:gd name="connsiteX57" fmla="*/ 5367902 w 5830889"/>
              <a:gd name="connsiteY57" fmla="*/ 3300714 h 4301924"/>
              <a:gd name="connsiteX58" fmla="*/ 4985937 w 5830889"/>
              <a:gd name="connsiteY58" fmla="*/ 2999772 h 4301924"/>
              <a:gd name="connsiteX59" fmla="*/ 5159557 w 5830889"/>
              <a:gd name="connsiteY59" fmla="*/ 3381737 h 4301924"/>
              <a:gd name="connsiteX60" fmla="*/ 5286879 w 5830889"/>
              <a:gd name="connsiteY60" fmla="*/ 3786851 h 4301924"/>
              <a:gd name="connsiteX61" fmla="*/ 5043811 w 5830889"/>
              <a:gd name="connsiteY61" fmla="*/ 4157241 h 4301924"/>
              <a:gd name="connsiteX62" fmla="*/ 4858616 w 5830889"/>
              <a:gd name="connsiteY62" fmla="*/ 3972046 h 4301924"/>
              <a:gd name="connsiteX63" fmla="*/ 4870190 w 5830889"/>
              <a:gd name="connsiteY63" fmla="*/ 3671104 h 4301924"/>
              <a:gd name="connsiteX64" fmla="*/ 4835466 w 5830889"/>
              <a:gd name="connsiteY64" fmla="*/ 3532208 h 4301924"/>
              <a:gd name="connsiteX65" fmla="*/ 4627122 w 5830889"/>
              <a:gd name="connsiteY65" fmla="*/ 3717403 h 4301924"/>
              <a:gd name="connsiteX66" fmla="*/ 4360904 w 5830889"/>
              <a:gd name="connsiteY66" fmla="*/ 3694253 h 4301924"/>
              <a:gd name="connsiteX67" fmla="*/ 4187284 w 5830889"/>
              <a:gd name="connsiteY67" fmla="*/ 3520633 h 4301924"/>
              <a:gd name="connsiteX68" fmla="*/ 3944216 w 5830889"/>
              <a:gd name="connsiteY68" fmla="*/ 3462760 h 4301924"/>
              <a:gd name="connsiteX69" fmla="*/ 3782170 w 5830889"/>
              <a:gd name="connsiteY69" fmla="*/ 3578507 h 4301924"/>
              <a:gd name="connsiteX70" fmla="*/ 3782170 w 5830889"/>
              <a:gd name="connsiteY70" fmla="*/ 3786851 h 4301924"/>
              <a:gd name="connsiteX71" fmla="*/ 3654849 w 5830889"/>
              <a:gd name="connsiteY71" fmla="*/ 3925747 h 4301924"/>
              <a:gd name="connsiteX72" fmla="*/ 3434930 w 5830889"/>
              <a:gd name="connsiteY72" fmla="*/ 3995195 h 4301924"/>
              <a:gd name="connsiteX73" fmla="*/ 3203436 w 5830889"/>
              <a:gd name="connsiteY73" fmla="*/ 4145666 h 4301924"/>
              <a:gd name="connsiteX74" fmla="*/ 2925644 w 5830889"/>
              <a:gd name="connsiteY74" fmla="*/ 4145666 h 4301924"/>
              <a:gd name="connsiteX75" fmla="*/ 2682575 w 5830889"/>
              <a:gd name="connsiteY75" fmla="*/ 4157241 h 4301924"/>
              <a:gd name="connsiteX76" fmla="*/ 2520530 w 5830889"/>
              <a:gd name="connsiteY76" fmla="*/ 4064643 h 4301924"/>
              <a:gd name="connsiteX77" fmla="*/ 2393208 w 5830889"/>
              <a:gd name="connsiteY77" fmla="*/ 4053069 h 4301924"/>
              <a:gd name="connsiteX78" fmla="*/ 2277461 w 5830889"/>
              <a:gd name="connsiteY78" fmla="*/ 4238264 h 4301924"/>
              <a:gd name="connsiteX79" fmla="*/ 1918646 w 5830889"/>
              <a:gd name="connsiteY79" fmla="*/ 4203540 h 4301924"/>
              <a:gd name="connsiteX80" fmla="*/ 1606130 w 5830889"/>
              <a:gd name="connsiteY80" fmla="*/ 4296137 h 4301924"/>
              <a:gd name="connsiteX81" fmla="*/ 1467233 w 5830889"/>
              <a:gd name="connsiteY81" fmla="*/ 4238264 h 4301924"/>
              <a:gd name="connsiteX82" fmla="*/ 1235740 w 5830889"/>
              <a:gd name="connsiteY82" fmla="*/ 4099367 h 4301924"/>
              <a:gd name="connsiteX83" fmla="*/ 969522 w 5830889"/>
              <a:gd name="connsiteY83" fmla="*/ 4053069 h 4301924"/>
              <a:gd name="connsiteX84" fmla="*/ 865350 w 5830889"/>
              <a:gd name="connsiteY84" fmla="*/ 3775276 h 4301924"/>
              <a:gd name="connsiteX85" fmla="*/ 853775 w 5830889"/>
              <a:gd name="connsiteY85" fmla="*/ 3728977 h 4301924"/>
              <a:gd name="connsiteX86" fmla="*/ 460236 w 5830889"/>
              <a:gd name="connsiteY86" fmla="*/ 3717403 h 4301924"/>
              <a:gd name="connsiteX87" fmla="*/ 379213 w 5830889"/>
              <a:gd name="connsiteY87" fmla="*/ 3520633 h 4301924"/>
              <a:gd name="connsiteX88" fmla="*/ 167011 w 5830889"/>
              <a:gd name="connsiteY88" fmla="*/ 3354729 h 4301924"/>
              <a:gd name="connsiteX89" fmla="*/ 60370 w 5830889"/>
              <a:gd name="connsiteY89" fmla="*/ 3106792 h 4301924"/>
              <a:gd name="connsiteX90" fmla="*/ 125535 w 5830889"/>
              <a:gd name="connsiteY90" fmla="*/ 2759598 h 4301924"/>
              <a:gd name="connsiteX91" fmla="*/ 443839 w 5830889"/>
              <a:gd name="connsiteY91" fmla="*/ 2426826 h 4301924"/>
              <a:gd name="connsiteX0" fmla="*/ 532578 w 5830889"/>
              <a:gd name="connsiteY0" fmla="*/ 2143246 h 4301924"/>
              <a:gd name="connsiteX1" fmla="*/ 842201 w 5830889"/>
              <a:gd name="connsiteY1" fmla="*/ 1934902 h 4301924"/>
              <a:gd name="connsiteX2" fmla="*/ 844855 w 5830889"/>
              <a:gd name="connsiteY2" fmla="*/ 1907579 h 4301924"/>
              <a:gd name="connsiteX3" fmla="*/ 1085269 w 5830889"/>
              <a:gd name="connsiteY3" fmla="*/ 1749707 h 4301924"/>
              <a:gd name="connsiteX4" fmla="*/ 1177866 w 5830889"/>
              <a:gd name="connsiteY4" fmla="*/ 1923327 h 4301924"/>
              <a:gd name="connsiteX5" fmla="*/ 1177866 w 5830889"/>
              <a:gd name="connsiteY5" fmla="*/ 2027499 h 4301924"/>
              <a:gd name="connsiteX6" fmla="*/ 1316763 w 5830889"/>
              <a:gd name="connsiteY6" fmla="*/ 1865453 h 4301924"/>
              <a:gd name="connsiteX7" fmla="*/ 1501957 w 5830889"/>
              <a:gd name="connsiteY7" fmla="*/ 1992775 h 4301924"/>
              <a:gd name="connsiteX8" fmla="*/ 1467233 w 5830889"/>
              <a:gd name="connsiteY8" fmla="*/ 1807580 h 4301924"/>
              <a:gd name="connsiteX9" fmla="*/ 1582980 w 5830889"/>
              <a:gd name="connsiteY9" fmla="*/ 1691833 h 4301924"/>
              <a:gd name="connsiteX10" fmla="*/ 1791325 w 5830889"/>
              <a:gd name="connsiteY10" fmla="*/ 1552937 h 4301924"/>
              <a:gd name="connsiteX11" fmla="*/ 2045968 w 5830889"/>
              <a:gd name="connsiteY11" fmla="*/ 1367742 h 4301924"/>
              <a:gd name="connsiteX12" fmla="*/ 2242737 w 5830889"/>
              <a:gd name="connsiteY12" fmla="*/ 1414041 h 4301924"/>
              <a:gd name="connsiteX13" fmla="*/ 2416357 w 5830889"/>
              <a:gd name="connsiteY13" fmla="*/ 1552937 h 4301924"/>
              <a:gd name="connsiteX14" fmla="*/ 2532104 w 5830889"/>
              <a:gd name="connsiteY14" fmla="*/ 1622385 h 4301924"/>
              <a:gd name="connsiteX15" fmla="*/ 2705725 w 5830889"/>
              <a:gd name="connsiteY15" fmla="*/ 1599236 h 4301924"/>
              <a:gd name="connsiteX16" fmla="*/ 2902494 w 5830889"/>
              <a:gd name="connsiteY16" fmla="*/ 1506638 h 4301924"/>
              <a:gd name="connsiteX17" fmla="*/ 3133988 w 5830889"/>
              <a:gd name="connsiteY17" fmla="*/ 1587661 h 4301924"/>
              <a:gd name="connsiteX18" fmla="*/ 3261309 w 5830889"/>
              <a:gd name="connsiteY18" fmla="*/ 1414041 h 4301924"/>
              <a:gd name="connsiteX19" fmla="*/ 3330757 w 5830889"/>
              <a:gd name="connsiteY19" fmla="*/ 1275145 h 4301924"/>
              <a:gd name="connsiteX20" fmla="*/ 3515952 w 5830889"/>
              <a:gd name="connsiteY20" fmla="*/ 1136248 h 4301924"/>
              <a:gd name="connsiteX21" fmla="*/ 3654849 w 5830889"/>
              <a:gd name="connsiteY21" fmla="*/ 1101524 h 4301924"/>
              <a:gd name="connsiteX22" fmla="*/ 3770595 w 5830889"/>
              <a:gd name="connsiteY22" fmla="*/ 962628 h 4301924"/>
              <a:gd name="connsiteX23" fmla="*/ 3944216 w 5830889"/>
              <a:gd name="connsiteY23" fmla="*/ 951053 h 4301924"/>
              <a:gd name="connsiteX24" fmla="*/ 4129411 w 5830889"/>
              <a:gd name="connsiteY24" fmla="*/ 731134 h 4301924"/>
              <a:gd name="connsiteX25" fmla="*/ 3990514 w 5830889"/>
              <a:gd name="connsiteY25" fmla="*/ 661686 h 4301924"/>
              <a:gd name="connsiteX26" fmla="*/ 4314606 w 5830889"/>
              <a:gd name="connsiteY26" fmla="*/ 244998 h 4301924"/>
              <a:gd name="connsiteX27" fmla="*/ 4465076 w 5830889"/>
              <a:gd name="connsiteY27" fmla="*/ 152400 h 4301924"/>
              <a:gd name="connsiteX28" fmla="*/ 4499801 w 5830889"/>
              <a:gd name="connsiteY28" fmla="*/ 48228 h 4301924"/>
              <a:gd name="connsiteX29" fmla="*/ 4592398 w 5830889"/>
              <a:gd name="connsiteY29" fmla="*/ 1929 h 4301924"/>
              <a:gd name="connsiteX30" fmla="*/ 4719720 w 5830889"/>
              <a:gd name="connsiteY30" fmla="*/ 48228 h 4301924"/>
              <a:gd name="connsiteX31" fmla="*/ 4870190 w 5830889"/>
              <a:gd name="connsiteY31" fmla="*/ 233423 h 4301924"/>
              <a:gd name="connsiteX32" fmla="*/ 4708145 w 5830889"/>
              <a:gd name="connsiteY32" fmla="*/ 314446 h 4301924"/>
              <a:gd name="connsiteX33" fmla="*/ 4789168 w 5830889"/>
              <a:gd name="connsiteY33" fmla="*/ 534365 h 4301924"/>
              <a:gd name="connsiteX34" fmla="*/ 5043811 w 5830889"/>
              <a:gd name="connsiteY34" fmla="*/ 511215 h 4301924"/>
              <a:gd name="connsiteX35" fmla="*/ 5101684 w 5830889"/>
              <a:gd name="connsiteY35" fmla="*/ 800583 h 4301924"/>
              <a:gd name="connsiteX36" fmla="*/ 5217431 w 5830889"/>
              <a:gd name="connsiteY36" fmla="*/ 985777 h 4301924"/>
              <a:gd name="connsiteX37" fmla="*/ 5136408 w 5830889"/>
              <a:gd name="connsiteY37" fmla="*/ 1251995 h 4301924"/>
              <a:gd name="connsiteX38" fmla="*/ 5252155 w 5830889"/>
              <a:gd name="connsiteY38" fmla="*/ 1460340 h 4301924"/>
              <a:gd name="connsiteX39" fmla="*/ 5634120 w 5830889"/>
              <a:gd name="connsiteY39" fmla="*/ 1726557 h 4301924"/>
              <a:gd name="connsiteX40" fmla="*/ 5761441 w 5830889"/>
              <a:gd name="connsiteY40" fmla="*/ 2131671 h 4301924"/>
              <a:gd name="connsiteX41" fmla="*/ 5761441 w 5830889"/>
              <a:gd name="connsiteY41" fmla="*/ 2282142 h 4301924"/>
              <a:gd name="connsiteX42" fmla="*/ 5344752 w 5830889"/>
              <a:gd name="connsiteY42" fmla="*/ 2131671 h 4301924"/>
              <a:gd name="connsiteX43" fmla="*/ 5124833 w 5830889"/>
              <a:gd name="connsiteY43" fmla="*/ 1680258 h 4301924"/>
              <a:gd name="connsiteX44" fmla="*/ 4962788 w 5830889"/>
              <a:gd name="connsiteY44" fmla="*/ 1344593 h 4301924"/>
              <a:gd name="connsiteX45" fmla="*/ 4858616 w 5830889"/>
              <a:gd name="connsiteY45" fmla="*/ 1367742 h 4301924"/>
              <a:gd name="connsiteX46" fmla="*/ 4928064 w 5830889"/>
              <a:gd name="connsiteY46" fmla="*/ 1529788 h 4301924"/>
              <a:gd name="connsiteX47" fmla="*/ 4800742 w 5830889"/>
              <a:gd name="connsiteY47" fmla="*/ 1518213 h 4301924"/>
              <a:gd name="connsiteX48" fmla="*/ 4893340 w 5830889"/>
              <a:gd name="connsiteY48" fmla="*/ 1784431 h 4301924"/>
              <a:gd name="connsiteX49" fmla="*/ 4847041 w 5830889"/>
              <a:gd name="connsiteY49" fmla="*/ 1958051 h 4301924"/>
              <a:gd name="connsiteX50" fmla="*/ 4546099 w 5830889"/>
              <a:gd name="connsiteY50" fmla="*/ 2201119 h 4301924"/>
              <a:gd name="connsiteX51" fmla="*/ 4465076 w 5830889"/>
              <a:gd name="connsiteY51" fmla="*/ 2640957 h 4301924"/>
              <a:gd name="connsiteX52" fmla="*/ 4465076 w 5830889"/>
              <a:gd name="connsiteY52" fmla="*/ 2895600 h 4301924"/>
              <a:gd name="connsiteX53" fmla="*/ 4638697 w 5830889"/>
              <a:gd name="connsiteY53" fmla="*/ 2814577 h 4301924"/>
              <a:gd name="connsiteX54" fmla="*/ 4847041 w 5830889"/>
              <a:gd name="connsiteY54" fmla="*/ 2756704 h 4301924"/>
              <a:gd name="connsiteX55" fmla="*/ 5286879 w 5830889"/>
              <a:gd name="connsiteY55" fmla="*/ 2988198 h 4301924"/>
              <a:gd name="connsiteX56" fmla="*/ 5367902 w 5830889"/>
              <a:gd name="connsiteY56" fmla="*/ 3103945 h 4301924"/>
              <a:gd name="connsiteX57" fmla="*/ 5367902 w 5830889"/>
              <a:gd name="connsiteY57" fmla="*/ 3300714 h 4301924"/>
              <a:gd name="connsiteX58" fmla="*/ 4985937 w 5830889"/>
              <a:gd name="connsiteY58" fmla="*/ 2999772 h 4301924"/>
              <a:gd name="connsiteX59" fmla="*/ 5159557 w 5830889"/>
              <a:gd name="connsiteY59" fmla="*/ 3381737 h 4301924"/>
              <a:gd name="connsiteX60" fmla="*/ 5286879 w 5830889"/>
              <a:gd name="connsiteY60" fmla="*/ 3786851 h 4301924"/>
              <a:gd name="connsiteX61" fmla="*/ 5043811 w 5830889"/>
              <a:gd name="connsiteY61" fmla="*/ 4157241 h 4301924"/>
              <a:gd name="connsiteX62" fmla="*/ 4858616 w 5830889"/>
              <a:gd name="connsiteY62" fmla="*/ 3972046 h 4301924"/>
              <a:gd name="connsiteX63" fmla="*/ 4870190 w 5830889"/>
              <a:gd name="connsiteY63" fmla="*/ 3671104 h 4301924"/>
              <a:gd name="connsiteX64" fmla="*/ 4835466 w 5830889"/>
              <a:gd name="connsiteY64" fmla="*/ 3532208 h 4301924"/>
              <a:gd name="connsiteX65" fmla="*/ 4627122 w 5830889"/>
              <a:gd name="connsiteY65" fmla="*/ 3717403 h 4301924"/>
              <a:gd name="connsiteX66" fmla="*/ 4360904 w 5830889"/>
              <a:gd name="connsiteY66" fmla="*/ 3694253 h 4301924"/>
              <a:gd name="connsiteX67" fmla="*/ 4187284 w 5830889"/>
              <a:gd name="connsiteY67" fmla="*/ 3520633 h 4301924"/>
              <a:gd name="connsiteX68" fmla="*/ 3944216 w 5830889"/>
              <a:gd name="connsiteY68" fmla="*/ 3462760 h 4301924"/>
              <a:gd name="connsiteX69" fmla="*/ 3782170 w 5830889"/>
              <a:gd name="connsiteY69" fmla="*/ 3578507 h 4301924"/>
              <a:gd name="connsiteX70" fmla="*/ 3782170 w 5830889"/>
              <a:gd name="connsiteY70" fmla="*/ 3786851 h 4301924"/>
              <a:gd name="connsiteX71" fmla="*/ 3654849 w 5830889"/>
              <a:gd name="connsiteY71" fmla="*/ 3925747 h 4301924"/>
              <a:gd name="connsiteX72" fmla="*/ 3434930 w 5830889"/>
              <a:gd name="connsiteY72" fmla="*/ 3995195 h 4301924"/>
              <a:gd name="connsiteX73" fmla="*/ 3203436 w 5830889"/>
              <a:gd name="connsiteY73" fmla="*/ 4145666 h 4301924"/>
              <a:gd name="connsiteX74" fmla="*/ 2925644 w 5830889"/>
              <a:gd name="connsiteY74" fmla="*/ 4145666 h 4301924"/>
              <a:gd name="connsiteX75" fmla="*/ 2682575 w 5830889"/>
              <a:gd name="connsiteY75" fmla="*/ 4157241 h 4301924"/>
              <a:gd name="connsiteX76" fmla="*/ 2520530 w 5830889"/>
              <a:gd name="connsiteY76" fmla="*/ 4064643 h 4301924"/>
              <a:gd name="connsiteX77" fmla="*/ 2393208 w 5830889"/>
              <a:gd name="connsiteY77" fmla="*/ 4053069 h 4301924"/>
              <a:gd name="connsiteX78" fmla="*/ 2277461 w 5830889"/>
              <a:gd name="connsiteY78" fmla="*/ 4238264 h 4301924"/>
              <a:gd name="connsiteX79" fmla="*/ 1918646 w 5830889"/>
              <a:gd name="connsiteY79" fmla="*/ 4203540 h 4301924"/>
              <a:gd name="connsiteX80" fmla="*/ 1606130 w 5830889"/>
              <a:gd name="connsiteY80" fmla="*/ 4296137 h 4301924"/>
              <a:gd name="connsiteX81" fmla="*/ 1467233 w 5830889"/>
              <a:gd name="connsiteY81" fmla="*/ 4238264 h 4301924"/>
              <a:gd name="connsiteX82" fmla="*/ 1235740 w 5830889"/>
              <a:gd name="connsiteY82" fmla="*/ 4099367 h 4301924"/>
              <a:gd name="connsiteX83" fmla="*/ 969522 w 5830889"/>
              <a:gd name="connsiteY83" fmla="*/ 4053069 h 4301924"/>
              <a:gd name="connsiteX84" fmla="*/ 865350 w 5830889"/>
              <a:gd name="connsiteY84" fmla="*/ 3775276 h 4301924"/>
              <a:gd name="connsiteX85" fmla="*/ 853775 w 5830889"/>
              <a:gd name="connsiteY85" fmla="*/ 3728977 h 4301924"/>
              <a:gd name="connsiteX86" fmla="*/ 460236 w 5830889"/>
              <a:gd name="connsiteY86" fmla="*/ 3717403 h 4301924"/>
              <a:gd name="connsiteX87" fmla="*/ 379213 w 5830889"/>
              <a:gd name="connsiteY87" fmla="*/ 3520633 h 4301924"/>
              <a:gd name="connsiteX88" fmla="*/ 167011 w 5830889"/>
              <a:gd name="connsiteY88" fmla="*/ 3354729 h 4301924"/>
              <a:gd name="connsiteX89" fmla="*/ 60370 w 5830889"/>
              <a:gd name="connsiteY89" fmla="*/ 3106792 h 4301924"/>
              <a:gd name="connsiteX90" fmla="*/ 125535 w 5830889"/>
              <a:gd name="connsiteY90" fmla="*/ 2759598 h 4301924"/>
              <a:gd name="connsiteX91" fmla="*/ 443839 w 5830889"/>
              <a:gd name="connsiteY91" fmla="*/ 2426826 h 4301924"/>
              <a:gd name="connsiteX92" fmla="*/ 532578 w 5830889"/>
              <a:gd name="connsiteY92" fmla="*/ 2143246 h 43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830889" h="4301924">
                <a:moveTo>
                  <a:pt x="532578" y="2143246"/>
                </a:moveTo>
                <a:cubicBezTo>
                  <a:pt x="569231" y="2137459"/>
                  <a:pt x="750086" y="2000492"/>
                  <a:pt x="842201" y="1934902"/>
                </a:cubicBezTo>
                <a:cubicBezTo>
                  <a:pt x="894247" y="1895624"/>
                  <a:pt x="804344" y="1938445"/>
                  <a:pt x="844855" y="1907579"/>
                </a:cubicBezTo>
                <a:cubicBezTo>
                  <a:pt x="885366" y="1876713"/>
                  <a:pt x="1029767" y="1747082"/>
                  <a:pt x="1085269" y="1749707"/>
                </a:cubicBezTo>
                <a:cubicBezTo>
                  <a:pt x="1140771" y="1752332"/>
                  <a:pt x="1162433" y="1877028"/>
                  <a:pt x="1177866" y="1923327"/>
                </a:cubicBezTo>
                <a:cubicBezTo>
                  <a:pt x="1193299" y="1969626"/>
                  <a:pt x="1154717" y="2037145"/>
                  <a:pt x="1177866" y="2027499"/>
                </a:cubicBezTo>
                <a:cubicBezTo>
                  <a:pt x="1201015" y="2017853"/>
                  <a:pt x="1262748" y="1871240"/>
                  <a:pt x="1316763" y="1865453"/>
                </a:cubicBezTo>
                <a:cubicBezTo>
                  <a:pt x="1370778" y="1859666"/>
                  <a:pt x="1476879" y="2002420"/>
                  <a:pt x="1501957" y="1992775"/>
                </a:cubicBezTo>
                <a:cubicBezTo>
                  <a:pt x="1527035" y="1983130"/>
                  <a:pt x="1453729" y="1857737"/>
                  <a:pt x="1467233" y="1807580"/>
                </a:cubicBezTo>
                <a:cubicBezTo>
                  <a:pt x="1480737" y="1757423"/>
                  <a:pt x="1528965" y="1734274"/>
                  <a:pt x="1582980" y="1691833"/>
                </a:cubicBezTo>
                <a:cubicBezTo>
                  <a:pt x="1636995" y="1649393"/>
                  <a:pt x="1714160" y="1606952"/>
                  <a:pt x="1791325" y="1552937"/>
                </a:cubicBezTo>
                <a:cubicBezTo>
                  <a:pt x="1868490" y="1498922"/>
                  <a:pt x="1970733" y="1390891"/>
                  <a:pt x="2045968" y="1367742"/>
                </a:cubicBezTo>
                <a:cubicBezTo>
                  <a:pt x="2121203" y="1344593"/>
                  <a:pt x="2181006" y="1383175"/>
                  <a:pt x="2242737" y="1414041"/>
                </a:cubicBezTo>
                <a:cubicBezTo>
                  <a:pt x="2304468" y="1444907"/>
                  <a:pt x="2368129" y="1518213"/>
                  <a:pt x="2416357" y="1552937"/>
                </a:cubicBezTo>
                <a:cubicBezTo>
                  <a:pt x="2464585" y="1587661"/>
                  <a:pt x="2483876" y="1614669"/>
                  <a:pt x="2532104" y="1622385"/>
                </a:cubicBezTo>
                <a:cubicBezTo>
                  <a:pt x="2580332" y="1630101"/>
                  <a:pt x="2643993" y="1618527"/>
                  <a:pt x="2705725" y="1599236"/>
                </a:cubicBezTo>
                <a:cubicBezTo>
                  <a:pt x="2767457" y="1579945"/>
                  <a:pt x="2831117" y="1508567"/>
                  <a:pt x="2902494" y="1506638"/>
                </a:cubicBezTo>
                <a:cubicBezTo>
                  <a:pt x="2973871" y="1504709"/>
                  <a:pt x="3074186" y="1603094"/>
                  <a:pt x="3133988" y="1587661"/>
                </a:cubicBezTo>
                <a:cubicBezTo>
                  <a:pt x="3193790" y="1572228"/>
                  <a:pt x="3228514" y="1466127"/>
                  <a:pt x="3261309" y="1414041"/>
                </a:cubicBezTo>
                <a:cubicBezTo>
                  <a:pt x="3294104" y="1361955"/>
                  <a:pt x="3288317" y="1321444"/>
                  <a:pt x="3330757" y="1275145"/>
                </a:cubicBezTo>
                <a:cubicBezTo>
                  <a:pt x="3373197" y="1228846"/>
                  <a:pt x="3461937" y="1165185"/>
                  <a:pt x="3515952" y="1136248"/>
                </a:cubicBezTo>
                <a:cubicBezTo>
                  <a:pt x="3569967" y="1107311"/>
                  <a:pt x="3612408" y="1130461"/>
                  <a:pt x="3654849" y="1101524"/>
                </a:cubicBezTo>
                <a:cubicBezTo>
                  <a:pt x="3697290" y="1072587"/>
                  <a:pt x="3722367" y="987706"/>
                  <a:pt x="3770595" y="962628"/>
                </a:cubicBezTo>
                <a:cubicBezTo>
                  <a:pt x="3818823" y="937550"/>
                  <a:pt x="3884413" y="989635"/>
                  <a:pt x="3944216" y="951053"/>
                </a:cubicBezTo>
                <a:cubicBezTo>
                  <a:pt x="4004019" y="912471"/>
                  <a:pt x="4121695" y="779362"/>
                  <a:pt x="4129411" y="731134"/>
                </a:cubicBezTo>
                <a:cubicBezTo>
                  <a:pt x="4137127" y="682906"/>
                  <a:pt x="3959648" y="742709"/>
                  <a:pt x="3990514" y="661686"/>
                </a:cubicBezTo>
                <a:cubicBezTo>
                  <a:pt x="4021380" y="580663"/>
                  <a:pt x="4235512" y="329879"/>
                  <a:pt x="4314606" y="244998"/>
                </a:cubicBezTo>
                <a:cubicBezTo>
                  <a:pt x="4393700" y="160117"/>
                  <a:pt x="4434210" y="185195"/>
                  <a:pt x="4465076" y="152400"/>
                </a:cubicBezTo>
                <a:cubicBezTo>
                  <a:pt x="4495942" y="119605"/>
                  <a:pt x="4478581" y="73306"/>
                  <a:pt x="4499801" y="48228"/>
                </a:cubicBezTo>
                <a:cubicBezTo>
                  <a:pt x="4521021" y="23150"/>
                  <a:pt x="4561532" y="3858"/>
                  <a:pt x="4592398" y="1929"/>
                </a:cubicBezTo>
                <a:cubicBezTo>
                  <a:pt x="4623264" y="0"/>
                  <a:pt x="4673421" y="9646"/>
                  <a:pt x="4719720" y="48228"/>
                </a:cubicBezTo>
                <a:cubicBezTo>
                  <a:pt x="4766019" y="86810"/>
                  <a:pt x="4872119" y="189053"/>
                  <a:pt x="4870190" y="233423"/>
                </a:cubicBezTo>
                <a:cubicBezTo>
                  <a:pt x="4868261" y="277793"/>
                  <a:pt x="4721649" y="264289"/>
                  <a:pt x="4708145" y="314446"/>
                </a:cubicBezTo>
                <a:cubicBezTo>
                  <a:pt x="4694641" y="364603"/>
                  <a:pt x="4733224" y="501570"/>
                  <a:pt x="4789168" y="534365"/>
                </a:cubicBezTo>
                <a:cubicBezTo>
                  <a:pt x="4845112" y="567160"/>
                  <a:pt x="4991725" y="466845"/>
                  <a:pt x="5043811" y="511215"/>
                </a:cubicBezTo>
                <a:cubicBezTo>
                  <a:pt x="5095897" y="555585"/>
                  <a:pt x="5072747" y="721489"/>
                  <a:pt x="5101684" y="800583"/>
                </a:cubicBezTo>
                <a:cubicBezTo>
                  <a:pt x="5130621" y="879677"/>
                  <a:pt x="5211644" y="910542"/>
                  <a:pt x="5217431" y="985777"/>
                </a:cubicBezTo>
                <a:cubicBezTo>
                  <a:pt x="5223218" y="1061012"/>
                  <a:pt x="5130621" y="1172901"/>
                  <a:pt x="5136408" y="1251995"/>
                </a:cubicBezTo>
                <a:cubicBezTo>
                  <a:pt x="5142195" y="1331089"/>
                  <a:pt x="5169203" y="1381246"/>
                  <a:pt x="5252155" y="1460340"/>
                </a:cubicBezTo>
                <a:cubicBezTo>
                  <a:pt x="5335107" y="1539434"/>
                  <a:pt x="5549239" y="1614669"/>
                  <a:pt x="5634120" y="1726557"/>
                </a:cubicBezTo>
                <a:cubicBezTo>
                  <a:pt x="5719001" y="1838445"/>
                  <a:pt x="5740221" y="2039074"/>
                  <a:pt x="5761441" y="2131671"/>
                </a:cubicBezTo>
                <a:cubicBezTo>
                  <a:pt x="5782661" y="2224268"/>
                  <a:pt x="5830889" y="2282142"/>
                  <a:pt x="5761441" y="2282142"/>
                </a:cubicBezTo>
                <a:cubicBezTo>
                  <a:pt x="5691993" y="2282142"/>
                  <a:pt x="5450853" y="2231985"/>
                  <a:pt x="5344752" y="2131671"/>
                </a:cubicBezTo>
                <a:cubicBezTo>
                  <a:pt x="5238651" y="2031357"/>
                  <a:pt x="5188494" y="1811438"/>
                  <a:pt x="5124833" y="1680258"/>
                </a:cubicBezTo>
                <a:cubicBezTo>
                  <a:pt x="5061172" y="1549078"/>
                  <a:pt x="5007157" y="1396679"/>
                  <a:pt x="4962788" y="1344593"/>
                </a:cubicBezTo>
                <a:cubicBezTo>
                  <a:pt x="4918419" y="1292507"/>
                  <a:pt x="4864403" y="1336876"/>
                  <a:pt x="4858616" y="1367742"/>
                </a:cubicBezTo>
                <a:cubicBezTo>
                  <a:pt x="4852829" y="1398608"/>
                  <a:pt x="4937710" y="1504710"/>
                  <a:pt x="4928064" y="1529788"/>
                </a:cubicBezTo>
                <a:cubicBezTo>
                  <a:pt x="4918418" y="1554866"/>
                  <a:pt x="4806529" y="1475773"/>
                  <a:pt x="4800742" y="1518213"/>
                </a:cubicBezTo>
                <a:cubicBezTo>
                  <a:pt x="4794955" y="1560653"/>
                  <a:pt x="4885624" y="1711125"/>
                  <a:pt x="4893340" y="1784431"/>
                </a:cubicBezTo>
                <a:cubicBezTo>
                  <a:pt x="4901056" y="1857737"/>
                  <a:pt x="4904915" y="1888603"/>
                  <a:pt x="4847041" y="1958051"/>
                </a:cubicBezTo>
                <a:cubicBezTo>
                  <a:pt x="4789168" y="2027499"/>
                  <a:pt x="4609760" y="2087301"/>
                  <a:pt x="4546099" y="2201119"/>
                </a:cubicBezTo>
                <a:cubicBezTo>
                  <a:pt x="4482438" y="2314937"/>
                  <a:pt x="4478580" y="2525210"/>
                  <a:pt x="4465076" y="2640957"/>
                </a:cubicBezTo>
                <a:cubicBezTo>
                  <a:pt x="4451572" y="2756704"/>
                  <a:pt x="4436139" y="2866663"/>
                  <a:pt x="4465076" y="2895600"/>
                </a:cubicBezTo>
                <a:cubicBezTo>
                  <a:pt x="4494013" y="2924537"/>
                  <a:pt x="4575036" y="2837726"/>
                  <a:pt x="4638697" y="2814577"/>
                </a:cubicBezTo>
                <a:cubicBezTo>
                  <a:pt x="4702358" y="2791428"/>
                  <a:pt x="4739011" y="2727767"/>
                  <a:pt x="4847041" y="2756704"/>
                </a:cubicBezTo>
                <a:cubicBezTo>
                  <a:pt x="4955071" y="2785641"/>
                  <a:pt x="5200069" y="2930325"/>
                  <a:pt x="5286879" y="2988198"/>
                </a:cubicBezTo>
                <a:cubicBezTo>
                  <a:pt x="5373689" y="3046071"/>
                  <a:pt x="5354398" y="3051859"/>
                  <a:pt x="5367902" y="3103945"/>
                </a:cubicBezTo>
                <a:cubicBezTo>
                  <a:pt x="5381406" y="3156031"/>
                  <a:pt x="5431563" y="3318076"/>
                  <a:pt x="5367902" y="3300714"/>
                </a:cubicBezTo>
                <a:cubicBezTo>
                  <a:pt x="5304241" y="3283352"/>
                  <a:pt x="5020661" y="2986268"/>
                  <a:pt x="4985937" y="2999772"/>
                </a:cubicBezTo>
                <a:cubicBezTo>
                  <a:pt x="4951213" y="3013276"/>
                  <a:pt x="5109400" y="3250557"/>
                  <a:pt x="5159557" y="3381737"/>
                </a:cubicBezTo>
                <a:cubicBezTo>
                  <a:pt x="5209714" y="3512917"/>
                  <a:pt x="5306170" y="3657600"/>
                  <a:pt x="5286879" y="3786851"/>
                </a:cubicBezTo>
                <a:cubicBezTo>
                  <a:pt x="5267588" y="3916102"/>
                  <a:pt x="5115188" y="4126375"/>
                  <a:pt x="5043811" y="4157241"/>
                </a:cubicBezTo>
                <a:cubicBezTo>
                  <a:pt x="4972434" y="4188107"/>
                  <a:pt x="4887553" y="4053069"/>
                  <a:pt x="4858616" y="3972046"/>
                </a:cubicBezTo>
                <a:cubicBezTo>
                  <a:pt x="4829679" y="3891023"/>
                  <a:pt x="4874048" y="3744410"/>
                  <a:pt x="4870190" y="3671104"/>
                </a:cubicBezTo>
                <a:cubicBezTo>
                  <a:pt x="4866332" y="3597798"/>
                  <a:pt x="4875977" y="3524492"/>
                  <a:pt x="4835466" y="3532208"/>
                </a:cubicBezTo>
                <a:cubicBezTo>
                  <a:pt x="4794955" y="3539925"/>
                  <a:pt x="4706216" y="3690396"/>
                  <a:pt x="4627122" y="3717403"/>
                </a:cubicBezTo>
                <a:cubicBezTo>
                  <a:pt x="4548028" y="3744411"/>
                  <a:pt x="4434210" y="3727048"/>
                  <a:pt x="4360904" y="3694253"/>
                </a:cubicBezTo>
                <a:cubicBezTo>
                  <a:pt x="4287598" y="3661458"/>
                  <a:pt x="4256732" y="3559215"/>
                  <a:pt x="4187284" y="3520633"/>
                </a:cubicBezTo>
                <a:cubicBezTo>
                  <a:pt x="4117836" y="3482051"/>
                  <a:pt x="4011735" y="3453114"/>
                  <a:pt x="3944216" y="3462760"/>
                </a:cubicBezTo>
                <a:cubicBezTo>
                  <a:pt x="3876697" y="3472406"/>
                  <a:pt x="3809178" y="3524492"/>
                  <a:pt x="3782170" y="3578507"/>
                </a:cubicBezTo>
                <a:cubicBezTo>
                  <a:pt x="3755162" y="3632522"/>
                  <a:pt x="3803390" y="3728978"/>
                  <a:pt x="3782170" y="3786851"/>
                </a:cubicBezTo>
                <a:cubicBezTo>
                  <a:pt x="3760950" y="3844724"/>
                  <a:pt x="3712722" y="3891023"/>
                  <a:pt x="3654849" y="3925747"/>
                </a:cubicBezTo>
                <a:cubicBezTo>
                  <a:pt x="3596976" y="3960471"/>
                  <a:pt x="3510165" y="3958542"/>
                  <a:pt x="3434930" y="3995195"/>
                </a:cubicBezTo>
                <a:cubicBezTo>
                  <a:pt x="3359695" y="4031848"/>
                  <a:pt x="3288317" y="4120587"/>
                  <a:pt x="3203436" y="4145666"/>
                </a:cubicBezTo>
                <a:cubicBezTo>
                  <a:pt x="3118555" y="4170745"/>
                  <a:pt x="3012454" y="4143737"/>
                  <a:pt x="2925644" y="4145666"/>
                </a:cubicBezTo>
                <a:cubicBezTo>
                  <a:pt x="2838834" y="4147595"/>
                  <a:pt x="2750094" y="4170745"/>
                  <a:pt x="2682575" y="4157241"/>
                </a:cubicBezTo>
                <a:cubicBezTo>
                  <a:pt x="2615056" y="4143737"/>
                  <a:pt x="2568758" y="4082005"/>
                  <a:pt x="2520530" y="4064643"/>
                </a:cubicBezTo>
                <a:cubicBezTo>
                  <a:pt x="2472302" y="4047281"/>
                  <a:pt x="2433719" y="4024132"/>
                  <a:pt x="2393208" y="4053069"/>
                </a:cubicBezTo>
                <a:cubicBezTo>
                  <a:pt x="2352697" y="4082006"/>
                  <a:pt x="2356555" y="4213186"/>
                  <a:pt x="2277461" y="4238264"/>
                </a:cubicBezTo>
                <a:cubicBezTo>
                  <a:pt x="2198367" y="4263342"/>
                  <a:pt x="2030535" y="4193895"/>
                  <a:pt x="1918646" y="4203540"/>
                </a:cubicBezTo>
                <a:cubicBezTo>
                  <a:pt x="1806758" y="4213186"/>
                  <a:pt x="1681365" y="4290350"/>
                  <a:pt x="1606130" y="4296137"/>
                </a:cubicBezTo>
                <a:cubicBezTo>
                  <a:pt x="1530895" y="4301924"/>
                  <a:pt x="1528965" y="4271059"/>
                  <a:pt x="1467233" y="4238264"/>
                </a:cubicBezTo>
                <a:cubicBezTo>
                  <a:pt x="1405501" y="4205469"/>
                  <a:pt x="1318692" y="4130233"/>
                  <a:pt x="1235740" y="4099367"/>
                </a:cubicBezTo>
                <a:cubicBezTo>
                  <a:pt x="1152788" y="4068501"/>
                  <a:pt x="1031254" y="4107084"/>
                  <a:pt x="969522" y="4053069"/>
                </a:cubicBezTo>
                <a:cubicBezTo>
                  <a:pt x="907790" y="3999054"/>
                  <a:pt x="884641" y="3829291"/>
                  <a:pt x="865350" y="3775276"/>
                </a:cubicBezTo>
                <a:cubicBezTo>
                  <a:pt x="846059" y="3721261"/>
                  <a:pt x="921294" y="3738623"/>
                  <a:pt x="853775" y="3728977"/>
                </a:cubicBezTo>
                <a:cubicBezTo>
                  <a:pt x="786256" y="3719331"/>
                  <a:pt x="539330" y="3752127"/>
                  <a:pt x="460236" y="3717403"/>
                </a:cubicBezTo>
                <a:cubicBezTo>
                  <a:pt x="381142" y="3682679"/>
                  <a:pt x="428084" y="3581079"/>
                  <a:pt x="379213" y="3520633"/>
                </a:cubicBezTo>
                <a:cubicBezTo>
                  <a:pt x="330342" y="3460187"/>
                  <a:pt x="220151" y="3423702"/>
                  <a:pt x="167011" y="3354729"/>
                </a:cubicBezTo>
                <a:cubicBezTo>
                  <a:pt x="113871" y="3285756"/>
                  <a:pt x="0" y="3442886"/>
                  <a:pt x="60370" y="3106792"/>
                </a:cubicBezTo>
                <a:cubicBezTo>
                  <a:pt x="41324" y="2840918"/>
                  <a:pt x="61624" y="2872926"/>
                  <a:pt x="125535" y="2759598"/>
                </a:cubicBezTo>
                <a:cubicBezTo>
                  <a:pt x="189446" y="2646270"/>
                  <a:pt x="213545" y="2691850"/>
                  <a:pt x="443839" y="2426826"/>
                </a:cubicBezTo>
                <a:lnTo>
                  <a:pt x="532578" y="2143246"/>
                </a:lnTo>
                <a:close/>
              </a:path>
            </a:pathLst>
          </a:custGeom>
          <a:solidFill>
            <a:srgbClr val="4F81BD">
              <a:alpha val="5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3962400" y="53340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7" idx="3"/>
          </p:cNvCxnSpPr>
          <p:nvPr/>
        </p:nvCxnSpPr>
        <p:spPr>
          <a:xfrm flipV="1">
            <a:off x="3010501" y="5638801"/>
            <a:ext cx="1028099" cy="789056"/>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9792119">
            <a:off x="4014403" y="4554360"/>
            <a:ext cx="2187587" cy="492443"/>
          </a:xfrm>
          <a:prstGeom prst="rect">
            <a:avLst/>
          </a:prstGeom>
          <a:solidFill>
            <a:srgbClr val="87A9D3">
              <a:alpha val="50000"/>
            </a:srgbClr>
          </a:solidFill>
        </p:spPr>
        <p:txBody>
          <a:bodyPr wrap="none" rtlCol="0">
            <a:spAutoFit/>
          </a:bodyPr>
          <a:lstStyle/>
          <a:p>
            <a:r>
              <a:rPr lang="en-US" sz="2600" b="1" dirty="0" err="1" smtClean="0">
                <a:effectLst>
                  <a:outerShdw dist="50800" dir="5400000" algn="ctr" rotWithShape="0">
                    <a:srgbClr val="FFFF00"/>
                  </a:outerShdw>
                </a:effectLst>
              </a:rPr>
              <a:t>Denisova</a:t>
            </a:r>
            <a:r>
              <a:rPr lang="en-US" sz="2600" b="1" dirty="0" smtClean="0">
                <a:effectLst>
                  <a:outerShdw dist="50800" dir="5400000" algn="ctr" rotWithShape="0">
                    <a:srgbClr val="FFFF00"/>
                  </a:outerShdw>
                </a:effectLst>
              </a:rPr>
              <a:t> Cave</a:t>
            </a:r>
            <a:endParaRPr lang="en-US" sz="2600" b="1" dirty="0">
              <a:effectLst>
                <a:outerShdw dist="50800" dir="5400000" algn="ctr" rotWithShape="0">
                  <a:srgbClr val="FFFF00"/>
                </a:outerShdw>
              </a:effectLst>
            </a:endParaRPr>
          </a:p>
        </p:txBody>
      </p:sp>
      <p:sp>
        <p:nvSpPr>
          <p:cNvPr id="17" name="TextBox 16"/>
          <p:cNvSpPr txBox="1"/>
          <p:nvPr/>
        </p:nvSpPr>
        <p:spPr>
          <a:xfrm rot="19721683">
            <a:off x="4446829" y="3454491"/>
            <a:ext cx="2935419" cy="584775"/>
          </a:xfrm>
          <a:prstGeom prst="rect">
            <a:avLst/>
          </a:prstGeom>
          <a:solidFill>
            <a:srgbClr val="4F81BD">
              <a:alpha val="20000"/>
            </a:srgbClr>
          </a:solidFill>
          <a:scene3d>
            <a:camera prst="orthographicFront">
              <a:rot lat="0" lon="0" rev="0"/>
            </a:camera>
            <a:lightRig rig="threePt" dir="t"/>
          </a:scene3d>
          <a:sp3d>
            <a:bevelT w="0" h="0"/>
          </a:sp3d>
        </p:spPr>
        <p:txBody>
          <a:bodyPr wrap="none" rtlCol="0">
            <a:spAutoFit/>
          </a:bodyPr>
          <a:lstStyle/>
          <a:p>
            <a:r>
              <a:rPr lang="en-US" sz="3200" b="1" dirty="0" smtClean="0">
                <a:effectLst>
                  <a:outerShdw dist="50800" dir="5400000" algn="ctr" rotWithShape="0">
                    <a:schemeClr val="bg1"/>
                  </a:outerShdw>
                </a:effectLst>
              </a:rPr>
              <a:t>S   </a:t>
            </a:r>
            <a:r>
              <a:rPr lang="en-US" sz="3200" b="1" dirty="0" err="1" smtClean="0">
                <a:effectLst>
                  <a:outerShdw dist="50800" dir="5400000" algn="ctr" rotWithShape="0">
                    <a:schemeClr val="bg1"/>
                  </a:outerShdw>
                </a:effectLst>
              </a:rPr>
              <a:t>i</a:t>
            </a:r>
            <a:r>
              <a:rPr lang="en-US" sz="3200" b="1" dirty="0" smtClean="0">
                <a:effectLst>
                  <a:outerShdw dist="50800" dir="5400000" algn="ctr" rotWithShape="0">
                    <a:schemeClr val="bg1"/>
                  </a:outerShdw>
                </a:effectLst>
              </a:rPr>
              <a:t>   b   e   r   </a:t>
            </a:r>
            <a:r>
              <a:rPr lang="en-US" sz="3200" b="1" dirty="0" err="1" smtClean="0">
                <a:effectLst>
                  <a:outerShdw dist="50800" dir="5400000" algn="ctr" rotWithShape="0">
                    <a:schemeClr val="bg1"/>
                  </a:outerShdw>
                </a:effectLst>
              </a:rPr>
              <a:t>i</a:t>
            </a:r>
            <a:r>
              <a:rPr lang="en-US" sz="3200" b="1" dirty="0" smtClean="0">
                <a:effectLst>
                  <a:outerShdw dist="50800" dir="5400000" algn="ctr" rotWithShape="0">
                    <a:schemeClr val="bg1"/>
                  </a:outerShdw>
                </a:effectLst>
              </a:rPr>
              <a:t>  a</a:t>
            </a:r>
            <a:endParaRPr lang="en-US" sz="3200" b="1" dirty="0">
              <a:effectLst>
                <a:outerShdw dist="50800" dir="5400000" algn="ctr" rotWithShape="0">
                  <a:schemeClr val="bg1"/>
                </a:outerShdw>
              </a:effectLst>
            </a:endParaRPr>
          </a:p>
        </p:txBody>
      </p:sp>
      <p:sp>
        <p:nvSpPr>
          <p:cNvPr id="7" name="TextBox 6"/>
          <p:cNvSpPr txBox="1"/>
          <p:nvPr/>
        </p:nvSpPr>
        <p:spPr>
          <a:xfrm>
            <a:off x="762000" y="6073914"/>
            <a:ext cx="2248501" cy="707886"/>
          </a:xfrm>
          <a:prstGeom prst="rect">
            <a:avLst/>
          </a:prstGeom>
          <a:noFill/>
        </p:spPr>
        <p:txBody>
          <a:bodyPr wrap="none" rtlCol="0">
            <a:spAutoFit/>
          </a:bodyPr>
          <a:lstStyle/>
          <a:p>
            <a:r>
              <a:rPr lang="en-US" sz="4000" b="1" dirty="0" smtClean="0">
                <a:solidFill>
                  <a:srgbClr val="0033CC"/>
                </a:solidFill>
                <a:effectLst>
                  <a:outerShdw dist="50800" dir="5400000" algn="ctr" rotWithShape="0">
                    <a:schemeClr val="tx1"/>
                  </a:outerShdw>
                </a:effectLst>
              </a:rPr>
              <a:t>X Woman</a:t>
            </a:r>
            <a:endParaRPr lang="en-US" sz="4000" b="1" dirty="0">
              <a:solidFill>
                <a:srgbClr val="0033CC"/>
              </a:solidFill>
              <a:effectLst>
                <a:outerShdw dist="50800" dir="5400000" algn="ctr" rotWithShape="0">
                  <a:schemeClr val="tx1"/>
                </a:outerShdw>
              </a:effectLst>
            </a:endParaRPr>
          </a:p>
        </p:txBody>
      </p:sp>
      <p:sp>
        <p:nvSpPr>
          <p:cNvPr id="13" name="5-Point Star 12"/>
          <p:cNvSpPr/>
          <p:nvPr/>
        </p:nvSpPr>
        <p:spPr>
          <a:xfrm>
            <a:off x="5334000" y="51816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71612" y="6073914"/>
            <a:ext cx="2491388" cy="707886"/>
          </a:xfrm>
          <a:prstGeom prst="rect">
            <a:avLst/>
          </a:prstGeom>
          <a:noFill/>
        </p:spPr>
        <p:txBody>
          <a:bodyPr wrap="none" rtlCol="0">
            <a:spAutoFit/>
          </a:bodyPr>
          <a:lstStyle/>
          <a:p>
            <a:r>
              <a:rPr lang="en-US" sz="4000" b="1" dirty="0" err="1" smtClean="0">
                <a:solidFill>
                  <a:srgbClr val="0033CC"/>
                </a:solidFill>
                <a:effectLst>
                  <a:outerShdw dist="50800" dir="5400000" algn="ctr" rotWithShape="0">
                    <a:schemeClr val="tx1"/>
                  </a:outerShdw>
                </a:effectLst>
              </a:rPr>
              <a:t>Mal’ta</a:t>
            </a:r>
            <a:r>
              <a:rPr lang="en-US" sz="4000" b="1" dirty="0" smtClean="0">
                <a:solidFill>
                  <a:srgbClr val="0033CC"/>
                </a:solidFill>
                <a:effectLst>
                  <a:outerShdw dist="50800" dir="5400000" algn="ctr" rotWithShape="0">
                    <a:schemeClr val="tx1"/>
                  </a:outerShdw>
                </a:effectLst>
              </a:rPr>
              <a:t> Boy</a:t>
            </a:r>
            <a:endParaRPr lang="en-US" sz="4000" b="1" dirty="0">
              <a:solidFill>
                <a:srgbClr val="0033CC"/>
              </a:solidFill>
              <a:effectLst>
                <a:outerShdw dist="50800" dir="5400000" algn="ctr" rotWithShape="0">
                  <a:schemeClr val="tx1"/>
                </a:outerShdw>
              </a:effectLst>
            </a:endParaRPr>
          </a:p>
        </p:txBody>
      </p:sp>
      <p:cxnSp>
        <p:nvCxnSpPr>
          <p:cNvPr id="19" name="Straight Arrow Connector 18"/>
          <p:cNvCxnSpPr>
            <a:stCxn id="14" idx="1"/>
          </p:cNvCxnSpPr>
          <p:nvPr/>
        </p:nvCxnSpPr>
        <p:spPr>
          <a:xfrm rot="10800000">
            <a:off x="5638800" y="5638801"/>
            <a:ext cx="632812" cy="789057"/>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9854504">
            <a:off x="5481397" y="4558306"/>
            <a:ext cx="1723229" cy="492443"/>
          </a:xfrm>
          <a:prstGeom prst="rect">
            <a:avLst/>
          </a:prstGeom>
          <a:noFill/>
        </p:spPr>
        <p:txBody>
          <a:bodyPr wrap="none" rtlCol="0">
            <a:spAutoFit/>
          </a:bodyPr>
          <a:lstStyle/>
          <a:p>
            <a:r>
              <a:rPr lang="en-US" sz="2600" b="1" dirty="0" smtClean="0">
                <a:effectLst>
                  <a:outerShdw dist="50800" dir="5400000" algn="ctr" rotWithShape="0">
                    <a:srgbClr val="FFFF00"/>
                  </a:outerShdw>
                </a:effectLst>
              </a:rPr>
              <a:t>Lake Baikal</a:t>
            </a:r>
            <a:endParaRPr lang="en-US" sz="2600" b="1" dirty="0">
              <a:effectLst>
                <a:outerShdw dist="50800" dir="5400000" algn="ctr" rotWithShape="0">
                  <a:srgbClr val="FFFF00"/>
                </a:outerShdw>
              </a:effectLst>
            </a:endParaRPr>
          </a:p>
        </p:txBody>
      </p:sp>
      <p:sp>
        <p:nvSpPr>
          <p:cNvPr id="27" name="Oval 26"/>
          <p:cNvSpPr/>
          <p:nvPr/>
        </p:nvSpPr>
        <p:spPr>
          <a:xfrm>
            <a:off x="304800" y="3657600"/>
            <a:ext cx="685800" cy="609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746489">
            <a:off x="6745873" y="797211"/>
            <a:ext cx="1087927" cy="492443"/>
          </a:xfrm>
          <a:prstGeom prst="rect">
            <a:avLst/>
          </a:prstGeom>
          <a:noFill/>
        </p:spPr>
        <p:txBody>
          <a:bodyPr wrap="none" rtlCol="0">
            <a:spAutoFit/>
          </a:bodyPr>
          <a:lstStyle/>
          <a:p>
            <a:r>
              <a:rPr lang="en-US" sz="2600" b="1" dirty="0" smtClean="0"/>
              <a:t>Alaska</a:t>
            </a:r>
            <a:endParaRPr lang="en-US" sz="2600" b="1" dirty="0"/>
          </a:p>
        </p:txBody>
      </p:sp>
      <p:sp>
        <p:nvSpPr>
          <p:cNvPr id="32" name="Freeform 31"/>
          <p:cNvSpPr/>
          <p:nvPr/>
        </p:nvSpPr>
        <p:spPr>
          <a:xfrm>
            <a:off x="6887671" y="1369689"/>
            <a:ext cx="1215153" cy="170495"/>
          </a:xfrm>
          <a:custGeom>
            <a:avLst/>
            <a:gdLst>
              <a:gd name="connsiteX0" fmla="*/ 63387 w 1215153"/>
              <a:gd name="connsiteY0" fmla="*/ 74177 h 165887"/>
              <a:gd name="connsiteX1" fmla="*/ 120032 w 1215153"/>
              <a:gd name="connsiteY1" fmla="*/ 138914 h 165887"/>
              <a:gd name="connsiteX2" fmla="*/ 200952 w 1215153"/>
              <a:gd name="connsiteY2" fmla="*/ 114638 h 165887"/>
              <a:gd name="connsiteX3" fmla="*/ 281872 w 1215153"/>
              <a:gd name="connsiteY3" fmla="*/ 49901 h 165887"/>
              <a:gd name="connsiteX4" fmla="*/ 378977 w 1215153"/>
              <a:gd name="connsiteY4" fmla="*/ 138914 h 165887"/>
              <a:gd name="connsiteX5" fmla="*/ 565094 w 1215153"/>
              <a:gd name="connsiteY5" fmla="*/ 155098 h 165887"/>
              <a:gd name="connsiteX6" fmla="*/ 646014 w 1215153"/>
              <a:gd name="connsiteY6" fmla="*/ 74177 h 165887"/>
              <a:gd name="connsiteX7" fmla="*/ 815947 w 1215153"/>
              <a:gd name="connsiteY7" fmla="*/ 41809 h 165887"/>
              <a:gd name="connsiteX8" fmla="*/ 945419 w 1215153"/>
              <a:gd name="connsiteY8" fmla="*/ 138914 h 165887"/>
              <a:gd name="connsiteX9" fmla="*/ 1082984 w 1215153"/>
              <a:gd name="connsiteY9" fmla="*/ 57993 h 165887"/>
              <a:gd name="connsiteX10" fmla="*/ 1204364 w 1215153"/>
              <a:gd name="connsiteY10" fmla="*/ 17533 h 165887"/>
              <a:gd name="connsiteX11" fmla="*/ 1147720 w 1215153"/>
              <a:gd name="connsiteY11" fmla="*/ 33717 h 165887"/>
              <a:gd name="connsiteX12" fmla="*/ 1115352 w 1215153"/>
              <a:gd name="connsiteY12" fmla="*/ 33717 h 165887"/>
              <a:gd name="connsiteX13" fmla="*/ 500357 w 1215153"/>
              <a:gd name="connsiteY13" fmla="*/ 1349 h 165887"/>
              <a:gd name="connsiteX14" fmla="*/ 63387 w 1215153"/>
              <a:gd name="connsiteY14" fmla="*/ 74177 h 165887"/>
              <a:gd name="connsiteX0" fmla="*/ 63387 w 1215153"/>
              <a:gd name="connsiteY0" fmla="*/ 22927 h 190837"/>
              <a:gd name="connsiteX1" fmla="*/ 120032 w 1215153"/>
              <a:gd name="connsiteY1" fmla="*/ 163864 h 190837"/>
              <a:gd name="connsiteX2" fmla="*/ 200952 w 1215153"/>
              <a:gd name="connsiteY2" fmla="*/ 139588 h 190837"/>
              <a:gd name="connsiteX3" fmla="*/ 281872 w 1215153"/>
              <a:gd name="connsiteY3" fmla="*/ 74851 h 190837"/>
              <a:gd name="connsiteX4" fmla="*/ 378977 w 1215153"/>
              <a:gd name="connsiteY4" fmla="*/ 163864 h 190837"/>
              <a:gd name="connsiteX5" fmla="*/ 565094 w 1215153"/>
              <a:gd name="connsiteY5" fmla="*/ 180048 h 190837"/>
              <a:gd name="connsiteX6" fmla="*/ 646014 w 1215153"/>
              <a:gd name="connsiteY6" fmla="*/ 99127 h 190837"/>
              <a:gd name="connsiteX7" fmla="*/ 815947 w 1215153"/>
              <a:gd name="connsiteY7" fmla="*/ 66759 h 190837"/>
              <a:gd name="connsiteX8" fmla="*/ 945419 w 1215153"/>
              <a:gd name="connsiteY8" fmla="*/ 163864 h 190837"/>
              <a:gd name="connsiteX9" fmla="*/ 1082984 w 1215153"/>
              <a:gd name="connsiteY9" fmla="*/ 82943 h 190837"/>
              <a:gd name="connsiteX10" fmla="*/ 1204364 w 1215153"/>
              <a:gd name="connsiteY10" fmla="*/ 42483 h 190837"/>
              <a:gd name="connsiteX11" fmla="*/ 1147720 w 1215153"/>
              <a:gd name="connsiteY11" fmla="*/ 58667 h 190837"/>
              <a:gd name="connsiteX12" fmla="*/ 1115352 w 1215153"/>
              <a:gd name="connsiteY12" fmla="*/ 58667 h 190837"/>
              <a:gd name="connsiteX13" fmla="*/ 500357 w 1215153"/>
              <a:gd name="connsiteY13" fmla="*/ 26299 h 190837"/>
              <a:gd name="connsiteX14" fmla="*/ 63387 w 1215153"/>
              <a:gd name="connsiteY14" fmla="*/ 22927 h 190837"/>
              <a:gd name="connsiteX0" fmla="*/ 63387 w 1215153"/>
              <a:gd name="connsiteY0" fmla="*/ 2585 h 170495"/>
              <a:gd name="connsiteX1" fmla="*/ 120032 w 1215153"/>
              <a:gd name="connsiteY1" fmla="*/ 143522 h 170495"/>
              <a:gd name="connsiteX2" fmla="*/ 200952 w 1215153"/>
              <a:gd name="connsiteY2" fmla="*/ 119246 h 170495"/>
              <a:gd name="connsiteX3" fmla="*/ 281872 w 1215153"/>
              <a:gd name="connsiteY3" fmla="*/ 54509 h 170495"/>
              <a:gd name="connsiteX4" fmla="*/ 378977 w 1215153"/>
              <a:gd name="connsiteY4" fmla="*/ 143522 h 170495"/>
              <a:gd name="connsiteX5" fmla="*/ 565094 w 1215153"/>
              <a:gd name="connsiteY5" fmla="*/ 159706 h 170495"/>
              <a:gd name="connsiteX6" fmla="*/ 646014 w 1215153"/>
              <a:gd name="connsiteY6" fmla="*/ 78785 h 170495"/>
              <a:gd name="connsiteX7" fmla="*/ 815947 w 1215153"/>
              <a:gd name="connsiteY7" fmla="*/ 46417 h 170495"/>
              <a:gd name="connsiteX8" fmla="*/ 945419 w 1215153"/>
              <a:gd name="connsiteY8" fmla="*/ 143522 h 170495"/>
              <a:gd name="connsiteX9" fmla="*/ 1082984 w 1215153"/>
              <a:gd name="connsiteY9" fmla="*/ 62601 h 170495"/>
              <a:gd name="connsiteX10" fmla="*/ 1204364 w 1215153"/>
              <a:gd name="connsiteY10" fmla="*/ 22141 h 170495"/>
              <a:gd name="connsiteX11" fmla="*/ 1147720 w 1215153"/>
              <a:gd name="connsiteY11" fmla="*/ 38325 h 170495"/>
              <a:gd name="connsiteX12" fmla="*/ 1115352 w 1215153"/>
              <a:gd name="connsiteY12" fmla="*/ 38325 h 170495"/>
              <a:gd name="connsiteX13" fmla="*/ 500357 w 1215153"/>
              <a:gd name="connsiteY13" fmla="*/ 5957 h 170495"/>
              <a:gd name="connsiteX14" fmla="*/ 63387 w 1215153"/>
              <a:gd name="connsiteY14" fmla="*/ 2585 h 1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5153" h="170495">
                <a:moveTo>
                  <a:pt x="63387" y="2585"/>
                </a:moveTo>
                <a:cubicBezTo>
                  <a:pt x="0" y="25512"/>
                  <a:pt x="97104" y="124078"/>
                  <a:pt x="120032" y="143522"/>
                </a:cubicBezTo>
                <a:cubicBezTo>
                  <a:pt x="142960" y="162966"/>
                  <a:pt x="173979" y="134082"/>
                  <a:pt x="200952" y="119246"/>
                </a:cubicBezTo>
                <a:cubicBezTo>
                  <a:pt x="227925" y="104411"/>
                  <a:pt x="252201" y="50463"/>
                  <a:pt x="281872" y="54509"/>
                </a:cubicBezTo>
                <a:cubicBezTo>
                  <a:pt x="311543" y="58555"/>
                  <a:pt x="331773" y="125989"/>
                  <a:pt x="378977" y="143522"/>
                </a:cubicBezTo>
                <a:cubicBezTo>
                  <a:pt x="426181" y="161055"/>
                  <a:pt x="520588" y="170495"/>
                  <a:pt x="565094" y="159706"/>
                </a:cubicBezTo>
                <a:cubicBezTo>
                  <a:pt x="609600" y="148917"/>
                  <a:pt x="604205" y="97666"/>
                  <a:pt x="646014" y="78785"/>
                </a:cubicBezTo>
                <a:cubicBezTo>
                  <a:pt x="687823" y="59904"/>
                  <a:pt x="766046" y="35627"/>
                  <a:pt x="815947" y="46417"/>
                </a:cubicBezTo>
                <a:cubicBezTo>
                  <a:pt x="865848" y="57207"/>
                  <a:pt x="900913" y="140825"/>
                  <a:pt x="945419" y="143522"/>
                </a:cubicBezTo>
                <a:cubicBezTo>
                  <a:pt x="989925" y="146219"/>
                  <a:pt x="1039827" y="82831"/>
                  <a:pt x="1082984" y="62601"/>
                </a:cubicBezTo>
                <a:cubicBezTo>
                  <a:pt x="1126142" y="42371"/>
                  <a:pt x="1193575" y="26187"/>
                  <a:pt x="1204364" y="22141"/>
                </a:cubicBezTo>
                <a:cubicBezTo>
                  <a:pt x="1215153" y="18095"/>
                  <a:pt x="1162555" y="35628"/>
                  <a:pt x="1147720" y="38325"/>
                </a:cubicBezTo>
                <a:cubicBezTo>
                  <a:pt x="1132885" y="41022"/>
                  <a:pt x="1115352" y="38325"/>
                  <a:pt x="1115352" y="38325"/>
                </a:cubicBezTo>
                <a:lnTo>
                  <a:pt x="500357" y="5957"/>
                </a:lnTo>
                <a:cubicBezTo>
                  <a:pt x="325030" y="0"/>
                  <a:pt x="190942" y="3721"/>
                  <a:pt x="63387" y="2585"/>
                </a:cubicBezTo>
                <a:close/>
              </a:path>
            </a:pathLst>
          </a:custGeom>
          <a:solidFill>
            <a:srgbClr val="FF0000">
              <a:alpha val="7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rot="746489">
            <a:off x="2624181" y="708039"/>
            <a:ext cx="1674882" cy="492443"/>
          </a:xfrm>
          <a:prstGeom prst="rect">
            <a:avLst/>
          </a:prstGeom>
          <a:noFill/>
        </p:spPr>
        <p:txBody>
          <a:bodyPr wrap="none" rtlCol="0">
            <a:spAutoFit/>
          </a:bodyPr>
          <a:lstStyle/>
          <a:p>
            <a:r>
              <a:rPr lang="en-US" sz="2600" b="1" dirty="0" smtClean="0"/>
              <a:t>North Pole</a:t>
            </a:r>
            <a:endParaRPr lang="en-US" sz="2600" b="1" dirty="0"/>
          </a:p>
        </p:txBody>
      </p:sp>
      <p:sp>
        <p:nvSpPr>
          <p:cNvPr id="34" name="Arc 33"/>
          <p:cNvSpPr/>
          <p:nvPr/>
        </p:nvSpPr>
        <p:spPr>
          <a:xfrm rot="9537328">
            <a:off x="2334452" y="425571"/>
            <a:ext cx="4636835" cy="3112913"/>
          </a:xfrm>
          <a:prstGeom prst="arc">
            <a:avLst>
              <a:gd name="adj1" fmla="val 11207049"/>
              <a:gd name="adj2" fmla="val 344702"/>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p:cNvGrpSpPr/>
          <p:nvPr/>
        </p:nvGrpSpPr>
        <p:grpSpPr>
          <a:xfrm>
            <a:off x="4545684" y="808552"/>
            <a:ext cx="2693316" cy="715448"/>
            <a:chOff x="4545684" y="808552"/>
            <a:chExt cx="2693316" cy="715448"/>
          </a:xfrm>
        </p:grpSpPr>
        <p:sp>
          <p:nvSpPr>
            <p:cNvPr id="30" name="TextBox 29"/>
            <p:cNvSpPr txBox="1"/>
            <p:nvPr/>
          </p:nvSpPr>
          <p:spPr>
            <a:xfrm rot="746489">
              <a:off x="4545684" y="808552"/>
              <a:ext cx="1900585" cy="492443"/>
            </a:xfrm>
            <a:prstGeom prst="rect">
              <a:avLst/>
            </a:prstGeom>
            <a:noFill/>
          </p:spPr>
          <p:txBody>
            <a:bodyPr wrap="none" rtlCol="0">
              <a:spAutoFit/>
            </a:bodyPr>
            <a:lstStyle/>
            <a:p>
              <a:r>
                <a:rPr lang="en-US" sz="2600" b="1" dirty="0" smtClean="0"/>
                <a:t>Bering Strait</a:t>
              </a:r>
              <a:endParaRPr lang="en-US" sz="2600" b="1" dirty="0"/>
            </a:p>
          </p:txBody>
        </p:sp>
        <p:cxnSp>
          <p:nvCxnSpPr>
            <p:cNvPr id="31" name="Straight Arrow Connector 30"/>
            <p:cNvCxnSpPr/>
            <p:nvPr/>
          </p:nvCxnSpPr>
          <p:spPr>
            <a:xfrm>
              <a:off x="6324600" y="1295400"/>
              <a:ext cx="914400" cy="2286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030" name="Picture 6"/>
          <p:cNvPicPr>
            <a:picLocks noChangeAspect="1" noChangeArrowheads="1"/>
          </p:cNvPicPr>
          <p:nvPr/>
        </p:nvPicPr>
        <p:blipFill>
          <a:blip r:embed="rId3"/>
          <a:srcRect/>
          <a:stretch>
            <a:fillRect/>
          </a:stretch>
        </p:blipFill>
        <p:spPr bwMode="auto">
          <a:xfrm>
            <a:off x="2438400" y="4191000"/>
            <a:ext cx="2743200" cy="3854712"/>
          </a:xfrm>
          <a:prstGeom prst="rect">
            <a:avLst/>
          </a:prstGeom>
          <a:noFill/>
          <a:ln w="9525">
            <a:noFill/>
            <a:miter lim="800000"/>
            <a:headEnd/>
            <a:tailEnd/>
          </a:ln>
          <a:effectLst/>
        </p:spPr>
      </p:pic>
      <p:sp>
        <p:nvSpPr>
          <p:cNvPr id="26" name="TextBox 25"/>
          <p:cNvSpPr txBox="1"/>
          <p:nvPr/>
        </p:nvSpPr>
        <p:spPr>
          <a:xfrm>
            <a:off x="2819400" y="609600"/>
            <a:ext cx="3028458" cy="646331"/>
          </a:xfrm>
          <a:prstGeom prst="rect">
            <a:avLst/>
          </a:prstGeom>
          <a:noFill/>
        </p:spPr>
        <p:txBody>
          <a:bodyPr wrap="none" rtlCol="0">
            <a:spAutoFit/>
          </a:bodyPr>
          <a:lstStyle/>
          <a:p>
            <a:r>
              <a:rPr lang="en-US" sz="3600" b="1" dirty="0" smtClean="0">
                <a:solidFill>
                  <a:srgbClr val="FF0000"/>
                </a:solidFill>
                <a:effectLst>
                  <a:outerShdw dist="50800" dir="5400000" algn="ctr" rotWithShape="0">
                    <a:schemeClr val="tx1"/>
                  </a:outerShdw>
                </a:effectLst>
              </a:rPr>
              <a:t>It’s a romance!</a:t>
            </a:r>
            <a:endParaRPr lang="en-US" sz="3600" b="1"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grpId="1" nodeType="clickEffect">
                                  <p:stCondLst>
                                    <p:cond delay="0"/>
                                  </p:stCondLst>
                                  <p:childTnLst>
                                    <p:animMotion origin="layout" path="M -3.33333E-6 -3.29325E-6 L 0.07084 -0.0999 " pathEditMode="relative" rAng="0" ptsTypes="AA">
                                      <p:cBhvr>
                                        <p:cTn id="16" dur="1000" fill="hold"/>
                                        <p:tgtEl>
                                          <p:spTgt spid="27"/>
                                        </p:tgtEl>
                                        <p:attrNameLst>
                                          <p:attrName>ppt_x</p:attrName>
                                          <p:attrName>ppt_y</p:attrName>
                                        </p:attrNameLst>
                                      </p:cBhvr>
                                      <p:rCtr x="35" y="-50"/>
                                    </p:animMotion>
                                  </p:childTnLst>
                                </p:cTn>
                              </p:par>
                            </p:childTnLst>
                          </p:cTn>
                        </p:par>
                        <p:par>
                          <p:cTn id="17" fill="hold">
                            <p:stCondLst>
                              <p:cond delay="1000"/>
                            </p:stCondLst>
                            <p:childTnLst>
                              <p:par>
                                <p:cTn id="18" presetID="64" presetClass="path" presetSubtype="0" accel="50000" decel="50000" fill="hold" grpId="2" nodeType="afterEffect">
                                  <p:stCondLst>
                                    <p:cond delay="0"/>
                                  </p:stCondLst>
                                  <p:childTnLst>
                                    <p:animMotion origin="layout" path="M 0.07084 -0.0999 L 0.17084 -0.21091 " pathEditMode="relative" rAng="0" ptsTypes="AA">
                                      <p:cBhvr>
                                        <p:cTn id="19" dur="1000" fill="hold"/>
                                        <p:tgtEl>
                                          <p:spTgt spid="27"/>
                                        </p:tgtEl>
                                        <p:attrNameLst>
                                          <p:attrName>ppt_x</p:attrName>
                                          <p:attrName>ppt_y</p:attrName>
                                        </p:attrNameLst>
                                      </p:cBhvr>
                                      <p:rCtr x="50" y="-56"/>
                                    </p:animMotion>
                                  </p:childTnLst>
                                </p:cTn>
                              </p:par>
                            </p:childTnLst>
                          </p:cTn>
                        </p:par>
                        <p:par>
                          <p:cTn id="20" fill="hold">
                            <p:stCondLst>
                              <p:cond delay="2000"/>
                            </p:stCondLst>
                            <p:childTnLst>
                              <p:par>
                                <p:cTn id="21" presetID="64" presetClass="path" presetSubtype="0" accel="50000" decel="50000" fill="hold" grpId="3" nodeType="afterEffect">
                                  <p:stCondLst>
                                    <p:cond delay="0"/>
                                  </p:stCondLst>
                                  <p:childTnLst>
                                    <p:animMotion origin="layout" path="M 0.17084 -0.21091 L 0.25417 -0.31082 " pathEditMode="relative" rAng="0" ptsTypes="AA">
                                      <p:cBhvr>
                                        <p:cTn id="22" dur="1000" fill="hold"/>
                                        <p:tgtEl>
                                          <p:spTgt spid="27"/>
                                        </p:tgtEl>
                                        <p:attrNameLst>
                                          <p:attrName>ppt_x</p:attrName>
                                          <p:attrName>ppt_y</p:attrName>
                                        </p:attrNameLst>
                                      </p:cBhvr>
                                      <p:rCtr x="42" y="-50"/>
                                    </p:animMotion>
                                  </p:childTnLst>
                                </p:cTn>
                              </p:par>
                            </p:childTnLst>
                          </p:cTn>
                        </p:par>
                        <p:par>
                          <p:cTn id="23" fill="hold">
                            <p:stCondLst>
                              <p:cond delay="3000"/>
                            </p:stCondLst>
                            <p:childTnLst>
                              <p:par>
                                <p:cTn id="24" presetID="64" presetClass="path" presetSubtype="0" accel="50000" decel="50000" fill="hold" grpId="4" nodeType="afterEffect">
                                  <p:stCondLst>
                                    <p:cond delay="0"/>
                                  </p:stCondLst>
                                  <p:childTnLst>
                                    <p:animMotion origin="layout" path="M 0.25417 -0.31082 L 0.39584 -0.36632 " pathEditMode="relative" rAng="0" ptsTypes="AA">
                                      <p:cBhvr>
                                        <p:cTn id="25" dur="1000" fill="hold"/>
                                        <p:tgtEl>
                                          <p:spTgt spid="27"/>
                                        </p:tgtEl>
                                        <p:attrNameLst>
                                          <p:attrName>ppt_x</p:attrName>
                                          <p:attrName>ppt_y</p:attrName>
                                        </p:attrNameLst>
                                      </p:cBhvr>
                                      <p:rCtr x="71" y="-28"/>
                                    </p:animMotion>
                                  </p:childTnLst>
                                </p:cTn>
                              </p:par>
                            </p:childTnLst>
                          </p:cTn>
                        </p:par>
                        <p:par>
                          <p:cTn id="26" fill="hold">
                            <p:stCondLst>
                              <p:cond delay="4000"/>
                            </p:stCondLst>
                            <p:childTnLst>
                              <p:par>
                                <p:cTn id="27" presetID="53" presetClass="entr" presetSubtype="0"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1000" fill="hold"/>
                                        <p:tgtEl>
                                          <p:spTgt spid="33"/>
                                        </p:tgtEl>
                                        <p:attrNameLst>
                                          <p:attrName>ppt_w</p:attrName>
                                        </p:attrNameLst>
                                      </p:cBhvr>
                                      <p:tavLst>
                                        <p:tav tm="0">
                                          <p:val>
                                            <p:fltVal val="0"/>
                                          </p:val>
                                        </p:tav>
                                        <p:tav tm="100000">
                                          <p:val>
                                            <p:strVal val="#ppt_w"/>
                                          </p:val>
                                        </p:tav>
                                      </p:tavLst>
                                    </p:anim>
                                    <p:anim calcmode="lin" valueType="num">
                                      <p:cBhvr>
                                        <p:cTn id="30" dur="1000" fill="hold"/>
                                        <p:tgtEl>
                                          <p:spTgt spid="33"/>
                                        </p:tgtEl>
                                        <p:attrNameLst>
                                          <p:attrName>ppt_h</p:attrName>
                                        </p:attrNameLst>
                                      </p:cBhvr>
                                      <p:tavLst>
                                        <p:tav tm="0">
                                          <p:val>
                                            <p:fltVal val="0"/>
                                          </p:val>
                                        </p:tav>
                                        <p:tav tm="100000">
                                          <p:val>
                                            <p:strVal val="#ppt_h"/>
                                          </p:val>
                                        </p:tav>
                                      </p:tavLst>
                                    </p:anim>
                                    <p:animEffect transition="in" filter="fade">
                                      <p:cBhvr>
                                        <p:cTn id="31" dur="1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6" nodeType="clickEffect">
                                  <p:stCondLst>
                                    <p:cond delay="0"/>
                                  </p:stCondLst>
                                  <p:childTnLst>
                                    <p:animMotion origin="layout" path="M 0.39584 -0.36624 L 0.17084 -0.21087 " pathEditMode="relative" rAng="0" ptsTypes="AA">
                                      <p:cBhvr>
                                        <p:cTn id="35" dur="1000" fill="hold"/>
                                        <p:tgtEl>
                                          <p:spTgt spid="27"/>
                                        </p:tgtEl>
                                        <p:attrNameLst>
                                          <p:attrName>ppt_x</p:attrName>
                                          <p:attrName>ppt_y</p:attrName>
                                        </p:attrNameLst>
                                      </p:cBhvr>
                                      <p:rCtr x="-112" y="78"/>
                                    </p:animMotion>
                                  </p:childTnLst>
                                </p:cTn>
                              </p:par>
                              <p:par>
                                <p:cTn id="36" presetID="10" presetClass="exit" presetSubtype="0" fill="hold" grpId="1" nodeType="withEffect">
                                  <p:stCondLst>
                                    <p:cond delay="0"/>
                                  </p:stCondLst>
                                  <p:childTnLst>
                                    <p:animEffect transition="out" filter="fade">
                                      <p:cBhvr>
                                        <p:cTn id="37" dur="1000"/>
                                        <p:tgtEl>
                                          <p:spTgt spid="33"/>
                                        </p:tgtEl>
                                      </p:cBhvr>
                                    </p:animEffect>
                                    <p:set>
                                      <p:cBhvr>
                                        <p:cTn id="38" dur="1" fill="hold">
                                          <p:stCondLst>
                                            <p:cond delay="999"/>
                                          </p:stCondLst>
                                        </p:cTn>
                                        <p:tgtEl>
                                          <p:spTgt spid="33"/>
                                        </p:tgtEl>
                                        <p:attrNameLst>
                                          <p:attrName>style.visibility</p:attrName>
                                        </p:attrNameLst>
                                      </p:cBhvr>
                                      <p:to>
                                        <p:strVal val="hidden"/>
                                      </p:to>
                                    </p:se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1000"/>
                                        <p:tgtEl>
                                          <p:spTgt spid="34"/>
                                        </p:tgtEl>
                                      </p:cBhvr>
                                    </p:animEffec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1000" fill="hold"/>
                                        <p:tgtEl>
                                          <p:spTgt spid="28"/>
                                        </p:tgtEl>
                                        <p:attrNameLst>
                                          <p:attrName>ppt_w</p:attrName>
                                        </p:attrNameLst>
                                      </p:cBhvr>
                                      <p:tavLst>
                                        <p:tav tm="0">
                                          <p:val>
                                            <p:fltVal val="0"/>
                                          </p:val>
                                        </p:tav>
                                        <p:tav tm="100000">
                                          <p:val>
                                            <p:strVal val="#ppt_w"/>
                                          </p:val>
                                        </p:tav>
                                      </p:tavLst>
                                    </p:anim>
                                    <p:anim calcmode="lin" valueType="num">
                                      <p:cBhvr>
                                        <p:cTn id="52" dur="1000" fill="hold"/>
                                        <p:tgtEl>
                                          <p:spTgt spid="28"/>
                                        </p:tgtEl>
                                        <p:attrNameLst>
                                          <p:attrName>ppt_h</p:attrName>
                                        </p:attrNameLst>
                                      </p:cBhvr>
                                      <p:tavLst>
                                        <p:tav tm="0">
                                          <p:val>
                                            <p:fltVal val="0"/>
                                          </p:val>
                                        </p:tav>
                                        <p:tav tm="100000">
                                          <p:val>
                                            <p:strVal val="#ppt_h"/>
                                          </p:val>
                                        </p:tav>
                                      </p:tavLst>
                                    </p:anim>
                                    <p:animEffect transition="in" filter="fade">
                                      <p:cBhvr>
                                        <p:cTn id="53" dur="1000"/>
                                        <p:tgtEl>
                                          <p:spTgt spid="28"/>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10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29"/>
                                        </p:tgtEl>
                                      </p:cBhvr>
                                    </p:animEffect>
                                    <p:set>
                                      <p:cBhvr>
                                        <p:cTn id="61" dur="1" fill="hold">
                                          <p:stCondLst>
                                            <p:cond delay="999"/>
                                          </p:stCondLst>
                                        </p:cTn>
                                        <p:tgtEl>
                                          <p:spTgt spid="2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28"/>
                                        </p:tgtEl>
                                      </p:cBhvr>
                                    </p:animEffect>
                                    <p:set>
                                      <p:cBhvr>
                                        <p:cTn id="64" dur="1" fill="hold">
                                          <p:stCondLst>
                                            <p:cond delay="999"/>
                                          </p:stCondLst>
                                        </p:cTn>
                                        <p:tgtEl>
                                          <p:spTgt spid="28"/>
                                        </p:tgtEl>
                                        <p:attrNameLst>
                                          <p:attrName>style.visibility</p:attrName>
                                        </p:attrNameLst>
                                      </p:cBhvr>
                                      <p:to>
                                        <p:strVal val="hidden"/>
                                      </p:to>
                                    </p:set>
                                  </p:childTnLst>
                                </p:cTn>
                              </p:par>
                              <p:par>
                                <p:cTn id="65" presetID="10" presetClass="exit" presetSubtype="0" fill="hold" grpId="5" nodeType="withEffect">
                                  <p:stCondLst>
                                    <p:cond delay="0"/>
                                  </p:stCondLst>
                                  <p:childTnLst>
                                    <p:animEffect transition="out" filter="fade">
                                      <p:cBhvr>
                                        <p:cTn id="66" dur="1000"/>
                                        <p:tgtEl>
                                          <p:spTgt spid="27"/>
                                        </p:tgtEl>
                                      </p:cBhvr>
                                    </p:animEffect>
                                    <p:set>
                                      <p:cBhvr>
                                        <p:cTn id="67" dur="1" fill="hold">
                                          <p:stCondLst>
                                            <p:cond delay="999"/>
                                          </p:stCondLst>
                                        </p:cTn>
                                        <p:tgtEl>
                                          <p:spTgt spid="2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34"/>
                                        </p:tgtEl>
                                      </p:cBhvr>
                                    </p:animEffect>
                                    <p:set>
                                      <p:cBhvr>
                                        <p:cTn id="70" dur="1" fill="hold">
                                          <p:stCondLst>
                                            <p:cond delay="999"/>
                                          </p:stCondLst>
                                        </p:cTn>
                                        <p:tgtEl>
                                          <p:spTgt spid="34"/>
                                        </p:tgtEl>
                                        <p:attrNameLst>
                                          <p:attrName>style.visibility</p:attrName>
                                        </p:attrNameLst>
                                      </p:cBhvr>
                                      <p:to>
                                        <p:strVal val="hidden"/>
                                      </p:to>
                                    </p:set>
                                  </p:childTnLst>
                                </p:cTn>
                              </p:par>
                            </p:childTnLst>
                          </p:cTn>
                        </p:par>
                        <p:par>
                          <p:cTn id="71" fill="hold">
                            <p:stCondLst>
                              <p:cond delay="1000"/>
                            </p:stCondLst>
                            <p:childTnLst>
                              <p:par>
                                <p:cTn id="72" presetID="9" presetClass="entr" presetSubtype="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ssolve">
                                      <p:cBhvr>
                                        <p:cTn id="74" dur="1000"/>
                                        <p:tgtEl>
                                          <p:spTgt spid="16"/>
                                        </p:tgtEl>
                                      </p:cBhvr>
                                    </p:animEffect>
                                  </p:childTnLst>
                                </p:cTn>
                              </p:par>
                              <p:par>
                                <p:cTn id="75" presetID="55" presetClass="exit" presetSubtype="0" fill="hold" grpId="1" nodeType="withEffect">
                                  <p:stCondLst>
                                    <p:cond delay="0"/>
                                  </p:stCondLst>
                                  <p:childTnLst>
                                    <p:anim calcmode="lin" valueType="num">
                                      <p:cBhvr>
                                        <p:cTn id="76" dur="1000"/>
                                        <p:tgtEl>
                                          <p:spTgt spid="12"/>
                                        </p:tgtEl>
                                        <p:attrNameLst>
                                          <p:attrName>ppt_w</p:attrName>
                                        </p:attrNameLst>
                                      </p:cBhvr>
                                      <p:tavLst>
                                        <p:tav tm="0">
                                          <p:val>
                                            <p:strVal val="ppt_w"/>
                                          </p:val>
                                        </p:tav>
                                        <p:tav tm="100000">
                                          <p:val>
                                            <p:strVal val="ppt_w*0.70"/>
                                          </p:val>
                                        </p:tav>
                                      </p:tavLst>
                                    </p:anim>
                                    <p:anim calcmode="lin" valueType="num">
                                      <p:cBhvr>
                                        <p:cTn id="77" dur="1000"/>
                                        <p:tgtEl>
                                          <p:spTgt spid="12"/>
                                        </p:tgtEl>
                                        <p:attrNameLst>
                                          <p:attrName>ppt_h</p:attrName>
                                        </p:attrNameLst>
                                      </p:cBhvr>
                                      <p:tavLst>
                                        <p:tav tm="0">
                                          <p:val>
                                            <p:strVal val="ppt_h"/>
                                          </p:val>
                                        </p:tav>
                                        <p:tav tm="100000">
                                          <p:val>
                                            <p:strVal val="ppt_h"/>
                                          </p:val>
                                        </p:tav>
                                      </p:tavLst>
                                    </p:anim>
                                    <p:animEffect transition="out" filter="fade">
                                      <p:cBhvr>
                                        <p:cTn id="78" dur="1000"/>
                                        <p:tgtEl>
                                          <p:spTgt spid="12"/>
                                        </p:tgtEl>
                                      </p:cBhvr>
                                    </p:animEffect>
                                    <p:set>
                                      <p:cBhvr>
                                        <p:cTn id="79" dur="1" fill="hold">
                                          <p:stCondLst>
                                            <p:cond delay="999"/>
                                          </p:stCondLst>
                                        </p:cTn>
                                        <p:tgtEl>
                                          <p:spTgt spid="12"/>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1000"/>
                                        <p:tgtEl>
                                          <p:spTgt spid="7"/>
                                        </p:tgtEl>
                                      </p:cBhvr>
                                    </p:animEffect>
                                  </p:childTnLst>
                                </p:cTn>
                              </p:par>
                              <p:par>
                                <p:cTn id="88" presetID="22" presetClass="entr" presetSubtype="4" fill="hold" nodeType="withEffect">
                                  <p:stCondLst>
                                    <p:cond delay="500"/>
                                  </p:stCondLst>
                                  <p:childTnLst>
                                    <p:set>
                                      <p:cBhvr>
                                        <p:cTn id="89" dur="1" fill="hold">
                                          <p:stCondLst>
                                            <p:cond delay="0"/>
                                          </p:stCondLst>
                                        </p:cTn>
                                        <p:tgtEl>
                                          <p:spTgt spid="8"/>
                                        </p:tgtEl>
                                        <p:attrNameLst>
                                          <p:attrName>style.visibility</p:attrName>
                                        </p:attrNameLst>
                                      </p:cBhvr>
                                      <p:to>
                                        <p:strVal val="visible"/>
                                      </p:to>
                                    </p:set>
                                    <p:animEffect transition="in" filter="wipe(down)">
                                      <p:cBhvr>
                                        <p:cTn id="90" dur="1000"/>
                                        <p:tgtEl>
                                          <p:spTgt spid="8"/>
                                        </p:tgtEl>
                                      </p:cBhvr>
                                    </p:animEffect>
                                  </p:childTnLst>
                                </p:cTn>
                              </p:par>
                              <p:par>
                                <p:cTn id="91" presetID="49" presetClass="entr" presetSubtype="0" decel="100000" fill="hold" grpId="0" nodeType="withEffect">
                                  <p:stCondLst>
                                    <p:cond delay="500"/>
                                  </p:stCondLst>
                                  <p:childTnLst>
                                    <p:set>
                                      <p:cBhvr>
                                        <p:cTn id="92" dur="1" fill="hold">
                                          <p:stCondLst>
                                            <p:cond delay="0"/>
                                          </p:stCondLst>
                                        </p:cTn>
                                        <p:tgtEl>
                                          <p:spTgt spid="6"/>
                                        </p:tgtEl>
                                        <p:attrNameLst>
                                          <p:attrName>style.visibility</p:attrName>
                                        </p:attrNameLst>
                                      </p:cBhvr>
                                      <p:to>
                                        <p:strVal val="visible"/>
                                      </p:to>
                                    </p:set>
                                    <p:anim calcmode="lin" valueType="num">
                                      <p:cBhvr>
                                        <p:cTn id="93" dur="1000" fill="hold"/>
                                        <p:tgtEl>
                                          <p:spTgt spid="6"/>
                                        </p:tgtEl>
                                        <p:attrNameLst>
                                          <p:attrName>ppt_w</p:attrName>
                                        </p:attrNameLst>
                                      </p:cBhvr>
                                      <p:tavLst>
                                        <p:tav tm="0">
                                          <p:val>
                                            <p:fltVal val="0"/>
                                          </p:val>
                                        </p:tav>
                                        <p:tav tm="100000">
                                          <p:val>
                                            <p:strVal val="#ppt_w"/>
                                          </p:val>
                                        </p:tav>
                                      </p:tavLst>
                                    </p:anim>
                                    <p:anim calcmode="lin" valueType="num">
                                      <p:cBhvr>
                                        <p:cTn id="94" dur="1000" fill="hold"/>
                                        <p:tgtEl>
                                          <p:spTgt spid="6"/>
                                        </p:tgtEl>
                                        <p:attrNameLst>
                                          <p:attrName>ppt_h</p:attrName>
                                        </p:attrNameLst>
                                      </p:cBhvr>
                                      <p:tavLst>
                                        <p:tav tm="0">
                                          <p:val>
                                            <p:fltVal val="0"/>
                                          </p:val>
                                        </p:tav>
                                        <p:tav tm="100000">
                                          <p:val>
                                            <p:strVal val="#ppt_h"/>
                                          </p:val>
                                        </p:tav>
                                      </p:tavLst>
                                    </p:anim>
                                    <p:anim calcmode="lin" valueType="num">
                                      <p:cBhvr>
                                        <p:cTn id="95" dur="1000" fill="hold"/>
                                        <p:tgtEl>
                                          <p:spTgt spid="6"/>
                                        </p:tgtEl>
                                        <p:attrNameLst>
                                          <p:attrName>style.rotation</p:attrName>
                                        </p:attrNameLst>
                                      </p:cBhvr>
                                      <p:tavLst>
                                        <p:tav tm="0">
                                          <p:val>
                                            <p:fltVal val="360"/>
                                          </p:val>
                                        </p:tav>
                                        <p:tav tm="100000">
                                          <p:val>
                                            <p:fltVal val="0"/>
                                          </p:val>
                                        </p:tav>
                                      </p:tavLst>
                                    </p:anim>
                                    <p:animEffect transition="in" filter="fade">
                                      <p:cBhvr>
                                        <p:cTn id="96" dur="1000"/>
                                        <p:tgtEl>
                                          <p:spTgt spid="6"/>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10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childTnLst>
                                </p:cTn>
                              </p:par>
                              <p:par>
                                <p:cTn id="105" presetID="22" presetClass="entr" presetSubtype="4" fill="hold" nodeType="withEffect">
                                  <p:stCondLst>
                                    <p:cond delay="500"/>
                                  </p:stCondLst>
                                  <p:childTnLst>
                                    <p:set>
                                      <p:cBhvr>
                                        <p:cTn id="106" dur="1" fill="hold">
                                          <p:stCondLst>
                                            <p:cond delay="0"/>
                                          </p:stCondLst>
                                        </p:cTn>
                                        <p:tgtEl>
                                          <p:spTgt spid="19"/>
                                        </p:tgtEl>
                                        <p:attrNameLst>
                                          <p:attrName>style.visibility</p:attrName>
                                        </p:attrNameLst>
                                      </p:cBhvr>
                                      <p:to>
                                        <p:strVal val="visible"/>
                                      </p:to>
                                    </p:set>
                                    <p:animEffect transition="in" filter="wipe(down)">
                                      <p:cBhvr>
                                        <p:cTn id="107" dur="1000"/>
                                        <p:tgtEl>
                                          <p:spTgt spid="19"/>
                                        </p:tgtEl>
                                      </p:cBhvr>
                                    </p:animEffect>
                                  </p:childTnLst>
                                </p:cTn>
                              </p:par>
                              <p:par>
                                <p:cTn id="108" presetID="49" presetClass="entr" presetSubtype="0" decel="100000" fill="hold" grpId="0" nodeType="withEffect">
                                  <p:stCondLst>
                                    <p:cond delay="500"/>
                                  </p:stCondLst>
                                  <p:childTnLst>
                                    <p:set>
                                      <p:cBhvr>
                                        <p:cTn id="109" dur="1" fill="hold">
                                          <p:stCondLst>
                                            <p:cond delay="0"/>
                                          </p:stCondLst>
                                        </p:cTn>
                                        <p:tgtEl>
                                          <p:spTgt spid="13"/>
                                        </p:tgtEl>
                                        <p:attrNameLst>
                                          <p:attrName>style.visibility</p:attrName>
                                        </p:attrNameLst>
                                      </p:cBhvr>
                                      <p:to>
                                        <p:strVal val="visible"/>
                                      </p:to>
                                    </p:set>
                                    <p:anim calcmode="lin" valueType="num">
                                      <p:cBhvr>
                                        <p:cTn id="110" dur="1000" fill="hold"/>
                                        <p:tgtEl>
                                          <p:spTgt spid="13"/>
                                        </p:tgtEl>
                                        <p:attrNameLst>
                                          <p:attrName>ppt_w</p:attrName>
                                        </p:attrNameLst>
                                      </p:cBhvr>
                                      <p:tavLst>
                                        <p:tav tm="0">
                                          <p:val>
                                            <p:fltVal val="0"/>
                                          </p:val>
                                        </p:tav>
                                        <p:tav tm="100000">
                                          <p:val>
                                            <p:strVal val="#ppt_w"/>
                                          </p:val>
                                        </p:tav>
                                      </p:tavLst>
                                    </p:anim>
                                    <p:anim calcmode="lin" valueType="num">
                                      <p:cBhvr>
                                        <p:cTn id="111" dur="1000" fill="hold"/>
                                        <p:tgtEl>
                                          <p:spTgt spid="13"/>
                                        </p:tgtEl>
                                        <p:attrNameLst>
                                          <p:attrName>ppt_h</p:attrName>
                                        </p:attrNameLst>
                                      </p:cBhvr>
                                      <p:tavLst>
                                        <p:tav tm="0">
                                          <p:val>
                                            <p:fltVal val="0"/>
                                          </p:val>
                                        </p:tav>
                                        <p:tav tm="100000">
                                          <p:val>
                                            <p:strVal val="#ppt_h"/>
                                          </p:val>
                                        </p:tav>
                                      </p:tavLst>
                                    </p:anim>
                                    <p:anim calcmode="lin" valueType="num">
                                      <p:cBhvr>
                                        <p:cTn id="112" dur="1000" fill="hold"/>
                                        <p:tgtEl>
                                          <p:spTgt spid="13"/>
                                        </p:tgtEl>
                                        <p:attrNameLst>
                                          <p:attrName>style.rotation</p:attrName>
                                        </p:attrNameLst>
                                      </p:cBhvr>
                                      <p:tavLst>
                                        <p:tav tm="0">
                                          <p:val>
                                            <p:fltVal val="360"/>
                                          </p:val>
                                        </p:tav>
                                        <p:tav tm="100000">
                                          <p:val>
                                            <p:fltVal val="0"/>
                                          </p:val>
                                        </p:tav>
                                      </p:tavLst>
                                    </p:anim>
                                    <p:animEffect transition="in" filter="fade">
                                      <p:cBhvr>
                                        <p:cTn id="113" dur="1000"/>
                                        <p:tgtEl>
                                          <p:spTgt spid="13"/>
                                        </p:tgtEl>
                                      </p:cBhvr>
                                    </p:animEffect>
                                  </p:childTnLst>
                                </p:cTn>
                              </p:par>
                              <p:par>
                                <p:cTn id="114" presetID="10" presetClass="entr" presetSubtype="0" fill="hold" grpId="0" nodeType="withEffect">
                                  <p:stCondLst>
                                    <p:cond delay="50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1000"/>
                                        <p:tgtEl>
                                          <p:spTgt spid="2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00"/>
                                        <p:tgtEl>
                                          <p:spTgt spid="19"/>
                                        </p:tgtEl>
                                      </p:cBhvr>
                                    </p:animEffect>
                                    <p:set>
                                      <p:cBhvr>
                                        <p:cTn id="121" dur="1" fill="hold">
                                          <p:stCondLst>
                                            <p:cond delay="999"/>
                                          </p:stCondLst>
                                        </p:cTn>
                                        <p:tgtEl>
                                          <p:spTgt spid="19"/>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1000"/>
                                        <p:tgtEl>
                                          <p:spTgt spid="14"/>
                                        </p:tgtEl>
                                      </p:cBhvr>
                                    </p:animEffect>
                                    <p:set>
                                      <p:cBhvr>
                                        <p:cTn id="124" dur="1" fill="hold">
                                          <p:stCondLst>
                                            <p:cond delay="999"/>
                                          </p:stCondLst>
                                        </p:cTn>
                                        <p:tgtEl>
                                          <p:spTgt spid="14"/>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13"/>
                                        </p:tgtEl>
                                      </p:cBhvr>
                                    </p:animEffect>
                                    <p:set>
                                      <p:cBhvr>
                                        <p:cTn id="127" dur="1" fill="hold">
                                          <p:stCondLst>
                                            <p:cond delay="999"/>
                                          </p:stCondLst>
                                        </p:cTn>
                                        <p:tgtEl>
                                          <p:spTgt spid="13"/>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0"/>
                                        </p:tgtEl>
                                      </p:cBhvr>
                                    </p:animEffect>
                                    <p:set>
                                      <p:cBhvr>
                                        <p:cTn id="130" dur="1" fill="hold">
                                          <p:stCondLst>
                                            <p:cond delay="999"/>
                                          </p:stCondLst>
                                        </p:cTn>
                                        <p:tgtEl>
                                          <p:spTgt spid="20"/>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17"/>
                                        </p:tgtEl>
                                      </p:cBhvr>
                                    </p:animEffect>
                                    <p:set>
                                      <p:cBhvr>
                                        <p:cTn id="133" dur="1" fill="hold">
                                          <p:stCondLst>
                                            <p:cond delay="999"/>
                                          </p:stCondLst>
                                        </p:cTn>
                                        <p:tgtEl>
                                          <p:spTgt spid="17"/>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64" presetClass="path" presetSubtype="0" accel="50000" decel="50000" fill="hold" grpId="1" nodeType="clickEffect">
                                  <p:stCondLst>
                                    <p:cond delay="0"/>
                                  </p:stCondLst>
                                  <p:childTnLst>
                                    <p:animMotion origin="layout" path="M 1.11111E-6 -4.9711E-6 L 0.51528 -0.88069 " pathEditMode="relative" rAng="0" ptsTypes="AA">
                                      <p:cBhvr>
                                        <p:cTn id="137" dur="1000" fill="hold"/>
                                        <p:tgtEl>
                                          <p:spTgt spid="7"/>
                                        </p:tgtEl>
                                        <p:attrNameLst>
                                          <p:attrName>ppt_x</p:attrName>
                                          <p:attrName>ppt_y</p:attrName>
                                        </p:attrNameLst>
                                      </p:cBhvr>
                                      <p:rCtr x="258" y="-440"/>
                                    </p:animMotion>
                                  </p:childTnLst>
                                </p:cTn>
                              </p:par>
                              <p:par>
                                <p:cTn id="138" presetID="10" presetClass="exit" presetSubtype="0" fill="hold" nodeType="withEffect">
                                  <p:stCondLst>
                                    <p:cond delay="0"/>
                                  </p:stCondLst>
                                  <p:childTnLst>
                                    <p:animEffect transition="out" filter="fade">
                                      <p:cBhvr>
                                        <p:cTn id="139" dur="1000"/>
                                        <p:tgtEl>
                                          <p:spTgt spid="8"/>
                                        </p:tgtEl>
                                      </p:cBhvr>
                                    </p:animEffect>
                                    <p:set>
                                      <p:cBhvr>
                                        <p:cTn id="140" dur="1" fill="hold">
                                          <p:stCondLst>
                                            <p:cond delay="999"/>
                                          </p:stCondLst>
                                        </p:cTn>
                                        <p:tgtEl>
                                          <p:spTgt spid="8"/>
                                        </p:tgtEl>
                                        <p:attrNameLst>
                                          <p:attrName>style.visibility</p:attrName>
                                        </p:attrNameLst>
                                      </p:cBhvr>
                                      <p:to>
                                        <p:strVal val="hidden"/>
                                      </p:to>
                                    </p:set>
                                  </p:childTnLst>
                                </p:cTn>
                              </p:par>
                              <p:par>
                                <p:cTn id="141" presetID="10" presetClass="exit" presetSubtype="0" fill="hold" grpId="2" nodeType="withEffect">
                                  <p:stCondLst>
                                    <p:cond delay="500"/>
                                  </p:stCondLst>
                                  <p:childTnLst>
                                    <p:animEffect transition="out" filter="fade">
                                      <p:cBhvr>
                                        <p:cTn id="142" dur="1000"/>
                                        <p:tgtEl>
                                          <p:spTgt spid="7"/>
                                        </p:tgtEl>
                                      </p:cBhvr>
                                    </p:animEffect>
                                    <p:set>
                                      <p:cBhvr>
                                        <p:cTn id="143" dur="1" fill="hold">
                                          <p:stCondLst>
                                            <p:cond delay="999"/>
                                          </p:stCondLst>
                                        </p:cTn>
                                        <p:tgtEl>
                                          <p:spTgt spid="7"/>
                                        </p:tgtEl>
                                        <p:attrNameLst>
                                          <p:attrName>style.visibility</p:attrName>
                                        </p:attrNameLst>
                                      </p:cBhvr>
                                      <p:to>
                                        <p:strVal val="hidden"/>
                                      </p:to>
                                    </p:set>
                                  </p:childTnLst>
                                </p:cTn>
                              </p:par>
                              <p:par>
                                <p:cTn id="144" presetID="10" presetClass="entr" presetSubtype="0" fill="hold" grpId="0" nodeType="withEffect">
                                  <p:stCondLst>
                                    <p:cond delay="500"/>
                                  </p:stCondLst>
                                  <p:childTnLst>
                                    <p:set>
                                      <p:cBhvr>
                                        <p:cTn id="145" dur="1" fill="hold">
                                          <p:stCondLst>
                                            <p:cond delay="0"/>
                                          </p:stCondLst>
                                        </p:cTn>
                                        <p:tgtEl>
                                          <p:spTgt spid="25"/>
                                        </p:tgtEl>
                                        <p:attrNameLst>
                                          <p:attrName>style.visibility</p:attrName>
                                        </p:attrNameLst>
                                      </p:cBhvr>
                                      <p:to>
                                        <p:strVal val="visible"/>
                                      </p:to>
                                    </p:set>
                                    <p:animEffect transition="in" filter="fade">
                                      <p:cBhvr>
                                        <p:cTn id="146" dur="1000"/>
                                        <p:tgtEl>
                                          <p:spTgt spid="25"/>
                                        </p:tgtEl>
                                      </p:cBhvr>
                                    </p:animEffect>
                                  </p:childTnLst>
                                </p:cTn>
                              </p:par>
                              <p:par>
                                <p:cTn id="147" presetID="10" presetClass="exit" presetSubtype="0" fill="hold" grpId="0" nodeType="withEffect">
                                  <p:stCondLst>
                                    <p:cond delay="500"/>
                                  </p:stCondLst>
                                  <p:childTnLst>
                                    <p:animEffect transition="out" filter="fade">
                                      <p:cBhvr>
                                        <p:cTn id="148" dur="1000"/>
                                        <p:tgtEl>
                                          <p:spTgt spid="18"/>
                                        </p:tgtEl>
                                      </p:cBhvr>
                                    </p:animEffect>
                                    <p:set>
                                      <p:cBhvr>
                                        <p:cTn id="149" dur="1" fill="hold">
                                          <p:stCondLst>
                                            <p:cond delay="999"/>
                                          </p:stCondLst>
                                        </p:cTn>
                                        <p:tgtEl>
                                          <p:spTgt spid="18"/>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26"/>
                                        </p:tgtEl>
                                        <p:attrNameLst>
                                          <p:attrName>style.visibility</p:attrName>
                                        </p:attrNameLst>
                                      </p:cBhvr>
                                      <p:to>
                                        <p:strVal val="visible"/>
                                      </p:to>
                                    </p:set>
                                    <p:animEffect transition="in" filter="fade">
                                      <p:cBhvr>
                                        <p:cTn id="154" dur="1000"/>
                                        <p:tgtEl>
                                          <p:spTgt spid="26"/>
                                        </p:tgtEl>
                                      </p:cBhvr>
                                    </p:animEffect>
                                  </p:childTnLst>
                                </p:cTn>
                              </p:par>
                            </p:childTnLst>
                          </p:cTn>
                        </p:par>
                        <p:par>
                          <p:cTn id="155" fill="hold">
                            <p:stCondLst>
                              <p:cond delay="1000"/>
                            </p:stCondLst>
                            <p:childTnLst>
                              <p:par>
                                <p:cTn id="156" presetID="9" presetClass="entr" presetSubtype="0" fill="hold" nodeType="afterEffect">
                                  <p:stCondLst>
                                    <p:cond delay="0"/>
                                  </p:stCondLst>
                                  <p:childTnLst>
                                    <p:set>
                                      <p:cBhvr>
                                        <p:cTn id="157" dur="1" fill="hold">
                                          <p:stCondLst>
                                            <p:cond delay="0"/>
                                          </p:stCondLst>
                                        </p:cTn>
                                        <p:tgtEl>
                                          <p:spTgt spid="1030"/>
                                        </p:tgtEl>
                                        <p:attrNameLst>
                                          <p:attrName>style.visibility</p:attrName>
                                        </p:attrNameLst>
                                      </p:cBhvr>
                                      <p:to>
                                        <p:strVal val="visible"/>
                                      </p:to>
                                    </p:set>
                                    <p:animEffect transition="in" filter="dissolve">
                                      <p:cBhvr>
                                        <p:cTn id="158" dur="2000"/>
                                        <p:tgtEl>
                                          <p:spTgt spid="1030"/>
                                        </p:tgtEl>
                                      </p:cBhvr>
                                    </p:animEffect>
                                  </p:childTnLst>
                                </p:cTn>
                              </p:par>
                              <p:par>
                                <p:cTn id="159" presetID="64" presetClass="path" presetSubtype="0" accel="50000" decel="50000" fill="hold" nodeType="withEffect">
                                  <p:stCondLst>
                                    <p:cond delay="0"/>
                                  </p:stCondLst>
                                  <p:childTnLst>
                                    <p:animMotion origin="layout" path="M -3.33333E-6 1.7341E-6 L -0.05833 -0.32509 " pathEditMode="relative" rAng="0" ptsTypes="AA">
                                      <p:cBhvr>
                                        <p:cTn id="160" dur="2000" fill="hold"/>
                                        <p:tgtEl>
                                          <p:spTgt spid="1030"/>
                                        </p:tgtEl>
                                        <p:attrNameLst>
                                          <p:attrName>ppt_x</p:attrName>
                                          <p:attrName>ppt_y</p:attrName>
                                        </p:attrNameLst>
                                      </p:cBhvr>
                                      <p:rCtr x="-29" y="-1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P spid="12" grpId="0" animBg="1"/>
      <p:bldP spid="12" grpId="1" animBg="1"/>
      <p:bldP spid="16" grpId="0" animBg="1"/>
      <p:bldP spid="6" grpId="0" animBg="1"/>
      <p:bldP spid="11" grpId="0" animBg="1"/>
      <p:bldP spid="17" grpId="0" animBg="1"/>
      <p:bldP spid="17" grpId="1" animBg="1"/>
      <p:bldP spid="7" grpId="0"/>
      <p:bldP spid="7" grpId="1"/>
      <p:bldP spid="7" grpId="2"/>
      <p:bldP spid="13" grpId="0" animBg="1"/>
      <p:bldP spid="13" grpId="1" animBg="1"/>
      <p:bldP spid="14" grpId="0"/>
      <p:bldP spid="14" grpId="2"/>
      <p:bldP spid="20" grpId="0"/>
      <p:bldP spid="20" grpId="1"/>
      <p:bldP spid="27" grpId="0" animBg="1"/>
      <p:bldP spid="27" grpId="1" animBg="1"/>
      <p:bldP spid="27" grpId="2" animBg="1"/>
      <p:bldP spid="27" grpId="3" animBg="1"/>
      <p:bldP spid="27" grpId="4" animBg="1"/>
      <p:bldP spid="27" grpId="5" animBg="1"/>
      <p:bldP spid="27" grpId="6" animBg="1"/>
      <p:bldP spid="28" grpId="0"/>
      <p:bldP spid="28" grpId="1"/>
      <p:bldP spid="32" grpId="0" animBg="1"/>
      <p:bldP spid="33" grpId="0"/>
      <p:bldP spid="33" grpId="1"/>
      <p:bldP spid="34" grpId="0" animBg="1"/>
      <p:bldP spid="34" grpId="1" animBg="1"/>
      <p:bldP spid="26" grpId="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2221468"/>
            <a:ext cx="4463466" cy="369332"/>
          </a:xfrm>
          <a:prstGeom prst="rect">
            <a:avLst/>
          </a:prstGeom>
          <a:noFill/>
        </p:spPr>
        <p:txBody>
          <a:bodyPr wrap="none" rtlCol="0">
            <a:spAutoFit/>
          </a:bodyPr>
          <a:lstStyle/>
          <a:p>
            <a:r>
              <a:rPr lang="en-US" dirty="0" smtClean="0"/>
              <a:t>Interbred with Neanderthals &amp; Homo Sapiens</a:t>
            </a:r>
            <a:endParaRPr lang="en-US" dirty="0"/>
          </a:p>
        </p:txBody>
      </p:sp>
      <p:sp>
        <p:nvSpPr>
          <p:cNvPr id="3" name="Rectangle 2"/>
          <p:cNvSpPr/>
          <p:nvPr/>
        </p:nvSpPr>
        <p:spPr>
          <a:xfrm>
            <a:off x="0" y="5257800"/>
            <a:ext cx="9144000" cy="646331"/>
          </a:xfrm>
          <a:prstGeom prst="rect">
            <a:avLst/>
          </a:prstGeom>
        </p:spPr>
        <p:txBody>
          <a:bodyPr wrap="square">
            <a:spAutoFit/>
          </a:bodyPr>
          <a:lstStyle/>
          <a:p>
            <a:r>
              <a:rPr lang="en-US" dirty="0" smtClean="0"/>
              <a:t>“the first time that a new group of extinct humans was discovered and defined just from DNA sequence evidence and not from the morphology of bones," </a:t>
            </a:r>
            <a:r>
              <a:rPr lang="en-US" dirty="0" err="1" smtClean="0"/>
              <a:t>Pääbo</a:t>
            </a:r>
            <a:r>
              <a:rPr lang="en-US" dirty="0" smtClean="0"/>
              <a:t> said</a:t>
            </a:r>
            <a:endParaRPr lang="en-US" dirty="0"/>
          </a:p>
        </p:txBody>
      </p:sp>
      <p:sp>
        <p:nvSpPr>
          <p:cNvPr id="4" name="Rectangle 3"/>
          <p:cNvSpPr/>
          <p:nvPr/>
        </p:nvSpPr>
        <p:spPr>
          <a:xfrm>
            <a:off x="0" y="926068"/>
            <a:ext cx="7620000" cy="369332"/>
          </a:xfrm>
          <a:prstGeom prst="rect">
            <a:avLst/>
          </a:prstGeom>
        </p:spPr>
        <p:txBody>
          <a:bodyPr wrap="square">
            <a:spAutoFit/>
          </a:bodyPr>
          <a:lstStyle/>
          <a:p>
            <a:r>
              <a:rPr lang="en-US" dirty="0" smtClean="0"/>
              <a:t>2008 -  fossils unearthed in </a:t>
            </a:r>
            <a:r>
              <a:rPr lang="en-US" dirty="0" err="1" smtClean="0"/>
              <a:t>Denisova</a:t>
            </a:r>
            <a:r>
              <a:rPr lang="en-US" dirty="0" smtClean="0"/>
              <a:t> Cave in southern Siberia</a:t>
            </a:r>
            <a:endParaRPr lang="en-US" dirty="0"/>
          </a:p>
        </p:txBody>
      </p:sp>
      <p:sp>
        <p:nvSpPr>
          <p:cNvPr id="5" name="Rectangle 4"/>
          <p:cNvSpPr/>
          <p:nvPr/>
        </p:nvSpPr>
        <p:spPr>
          <a:xfrm>
            <a:off x="0" y="268069"/>
            <a:ext cx="9144000" cy="646331"/>
          </a:xfrm>
          <a:prstGeom prst="rect">
            <a:avLst/>
          </a:prstGeom>
        </p:spPr>
        <p:txBody>
          <a:bodyPr wrap="square">
            <a:spAutoFit/>
          </a:bodyPr>
          <a:lstStyle/>
          <a:p>
            <a:pPr algn="ctr"/>
            <a:r>
              <a:rPr lang="en-US" dirty="0" smtClean="0"/>
              <a:t>HOMO DENISOVAN </a:t>
            </a:r>
          </a:p>
          <a:p>
            <a:r>
              <a:rPr lang="en-US" dirty="0" smtClean="0"/>
              <a:t>Homo </a:t>
            </a:r>
            <a:r>
              <a:rPr lang="en-US" dirty="0" err="1" smtClean="0"/>
              <a:t>denisovan</a:t>
            </a:r>
            <a:r>
              <a:rPr lang="en-US" dirty="0" smtClean="0"/>
              <a:t> 3:  tiny sample of genetic material from a finger bone</a:t>
            </a:r>
            <a:endParaRPr lang="en-US" dirty="0"/>
          </a:p>
        </p:txBody>
      </p:sp>
      <p:sp>
        <p:nvSpPr>
          <p:cNvPr id="6" name="Rectangle 5"/>
          <p:cNvSpPr/>
          <p:nvPr/>
        </p:nvSpPr>
        <p:spPr>
          <a:xfrm>
            <a:off x="0" y="3505200"/>
            <a:ext cx="9144000" cy="646331"/>
          </a:xfrm>
          <a:prstGeom prst="rect">
            <a:avLst/>
          </a:prstGeom>
        </p:spPr>
        <p:txBody>
          <a:bodyPr wrap="square">
            <a:spAutoFit/>
          </a:bodyPr>
          <a:lstStyle/>
          <a:p>
            <a:r>
              <a:rPr lang="en-US" dirty="0" smtClean="0"/>
              <a:t>This extinct lineage once interbred with ours and lived in a vast range from Siberia to Southeast Asia</a:t>
            </a:r>
            <a:endParaRPr lang="en-US" dirty="0"/>
          </a:p>
        </p:txBody>
      </p:sp>
      <p:sp>
        <p:nvSpPr>
          <p:cNvPr id="7" name="Rectangle 6"/>
          <p:cNvSpPr/>
          <p:nvPr/>
        </p:nvSpPr>
        <p:spPr>
          <a:xfrm>
            <a:off x="0" y="4191000"/>
            <a:ext cx="9144000" cy="923330"/>
          </a:xfrm>
          <a:prstGeom prst="rect">
            <a:avLst/>
          </a:prstGeom>
        </p:spPr>
        <p:txBody>
          <a:bodyPr wrap="square">
            <a:spAutoFit/>
          </a:bodyPr>
          <a:lstStyle/>
          <a:p>
            <a:r>
              <a:rPr lang="en-US" dirty="0" err="1" smtClean="0"/>
              <a:t>Denisova</a:t>
            </a:r>
            <a:r>
              <a:rPr lang="en-US" dirty="0" smtClean="0"/>
              <a:t> 3 genome has large stretches of DNA shared with the </a:t>
            </a:r>
            <a:r>
              <a:rPr lang="en-US" dirty="0" err="1" smtClean="0"/>
              <a:t>Neandertal</a:t>
            </a:r>
            <a:r>
              <a:rPr lang="en-US" dirty="0" smtClean="0"/>
              <a:t> toe bone, indicating that the </a:t>
            </a:r>
            <a:r>
              <a:rPr lang="en-US" dirty="0" err="1" smtClean="0"/>
              <a:t>Neandertal</a:t>
            </a:r>
            <a:r>
              <a:rPr lang="en-US" dirty="0" smtClean="0"/>
              <a:t> population interbred with the ancestors of the </a:t>
            </a:r>
            <a:r>
              <a:rPr lang="en-US" dirty="0" err="1" smtClean="0"/>
              <a:t>Denisovan</a:t>
            </a:r>
            <a:r>
              <a:rPr lang="en-US" dirty="0" smtClean="0"/>
              <a:t> individuals at some point.</a:t>
            </a:r>
            <a:endParaRPr lang="en-US" dirty="0"/>
          </a:p>
        </p:txBody>
      </p:sp>
      <p:sp>
        <p:nvSpPr>
          <p:cNvPr id="8" name="Rectangle 7"/>
          <p:cNvSpPr/>
          <p:nvPr/>
        </p:nvSpPr>
        <p:spPr>
          <a:xfrm>
            <a:off x="0" y="1295400"/>
            <a:ext cx="9144000" cy="923330"/>
          </a:xfrm>
          <a:prstGeom prst="rect">
            <a:avLst/>
          </a:prstGeom>
        </p:spPr>
        <p:txBody>
          <a:bodyPr wrap="square">
            <a:spAutoFit/>
          </a:bodyPr>
          <a:lstStyle/>
          <a:p>
            <a:r>
              <a:rPr lang="en-US" dirty="0" smtClean="0"/>
              <a:t>2012 -  </a:t>
            </a:r>
            <a:r>
              <a:rPr lang="en-US" dirty="0" err="1" smtClean="0"/>
              <a:t>Denisova</a:t>
            </a:r>
            <a:r>
              <a:rPr lang="en-US" dirty="0" smtClean="0"/>
              <a:t> 3 (X woman) DNA genome sequenced – dark skin/brown hair/eyes</a:t>
            </a:r>
          </a:p>
          <a:p>
            <a:r>
              <a:rPr lang="en-US" dirty="0" smtClean="0"/>
              <a:t>          - age 30,000-80,000 </a:t>
            </a:r>
            <a:r>
              <a:rPr lang="en-US" dirty="0" err="1" smtClean="0"/>
              <a:t>ybp</a:t>
            </a:r>
            <a:endParaRPr lang="en-US" dirty="0" smtClean="0"/>
          </a:p>
          <a:p>
            <a:r>
              <a:rPr lang="en-US" dirty="0" smtClean="0"/>
              <a:t>          - interbred with Homo sapiens</a:t>
            </a:r>
            <a:endParaRPr lang="en-US" dirty="0"/>
          </a:p>
        </p:txBody>
      </p:sp>
      <p:sp>
        <p:nvSpPr>
          <p:cNvPr id="9" name="Rectangle 8"/>
          <p:cNvSpPr/>
          <p:nvPr/>
        </p:nvSpPr>
        <p:spPr>
          <a:xfrm>
            <a:off x="0" y="2526268"/>
            <a:ext cx="9144000" cy="369332"/>
          </a:xfrm>
          <a:prstGeom prst="rect">
            <a:avLst/>
          </a:prstGeom>
        </p:spPr>
        <p:txBody>
          <a:bodyPr wrap="square">
            <a:spAutoFit/>
          </a:bodyPr>
          <a:lstStyle/>
          <a:p>
            <a:r>
              <a:rPr lang="en-US" dirty="0" smtClean="0"/>
              <a:t>3% to 5% of the DNA of Melanesians and Aboriginal Australians deriving from </a:t>
            </a:r>
            <a:r>
              <a:rPr lang="en-US" dirty="0" err="1" smtClean="0"/>
              <a:t>Denisovans</a:t>
            </a:r>
            <a:endParaRPr lang="en-US" dirty="0"/>
          </a:p>
        </p:txBody>
      </p:sp>
      <p:sp>
        <p:nvSpPr>
          <p:cNvPr id="10" name="Rectangle 9"/>
          <p:cNvSpPr/>
          <p:nvPr/>
        </p:nvSpPr>
        <p:spPr>
          <a:xfrm>
            <a:off x="0" y="2895600"/>
            <a:ext cx="9144000" cy="646331"/>
          </a:xfrm>
          <a:prstGeom prst="rect">
            <a:avLst/>
          </a:prstGeom>
        </p:spPr>
        <p:txBody>
          <a:bodyPr wrap="square">
            <a:spAutoFit/>
          </a:bodyPr>
          <a:lstStyle/>
          <a:p>
            <a:r>
              <a:rPr lang="en-US" dirty="0" smtClean="0"/>
              <a:t>comparison with the genome of a Neanderthal from the same cave revealed significant local interbreeding with local Neanderthal DNA representing 17% of the </a:t>
            </a:r>
            <a:r>
              <a:rPr lang="en-US" dirty="0" err="1" smtClean="0"/>
              <a:t>Denisovan</a:t>
            </a:r>
            <a:r>
              <a:rPr lang="en-US" dirty="0" smtClean="0"/>
              <a:t> genome</a:t>
            </a:r>
            <a:endParaRPr lang="en-US" dirty="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44" y="612648"/>
            <a:ext cx="9128125" cy="5457063"/>
            <a:chOff x="9144" y="609600"/>
            <a:chExt cx="9128125" cy="5457063"/>
          </a:xfrm>
        </p:grpSpPr>
        <p:pic>
          <p:nvPicPr>
            <p:cNvPr id="10" name="Picture 9"/>
            <p:cNvPicPr>
              <a:picLocks noChangeAspect="1" noChangeArrowheads="1"/>
            </p:cNvPicPr>
            <p:nvPr/>
          </p:nvPicPr>
          <p:blipFill>
            <a:blip r:embed="rId2"/>
            <a:srcRect/>
            <a:stretch>
              <a:fillRect/>
            </a:stretch>
          </p:blipFill>
          <p:spPr bwMode="auto">
            <a:xfrm>
              <a:off x="9144" y="1389888"/>
              <a:ext cx="9128125" cy="4676775"/>
            </a:xfrm>
            <a:prstGeom prst="rect">
              <a:avLst/>
            </a:prstGeom>
            <a:noFill/>
            <a:ln w="76200">
              <a:solidFill>
                <a:schemeClr val="tx1"/>
              </a:solidFill>
              <a:miter lim="800000"/>
              <a:headEnd/>
              <a:tailEnd/>
            </a:ln>
            <a:effectLst/>
          </p:spPr>
        </p:pic>
        <p:sp>
          <p:nvSpPr>
            <p:cNvPr id="11" name="Freeform 10"/>
            <p:cNvSpPr/>
            <p:nvPr/>
          </p:nvSpPr>
          <p:spPr>
            <a:xfrm>
              <a:off x="2722804" y="1630100"/>
              <a:ext cx="5830889" cy="4301924"/>
            </a:xfrm>
            <a:custGeom>
              <a:avLst/>
              <a:gdLst>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658318 w 7924799"/>
                <a:gd name="connsiteY100" fmla="*/ 2039074 h 4301924"/>
                <a:gd name="connsiteX101" fmla="*/ 2716192 w 7924799"/>
                <a:gd name="connsiteY101" fmla="*/ 1969626 h 4301924"/>
                <a:gd name="connsiteX102" fmla="*/ 2855088 w 7924799"/>
                <a:gd name="connsiteY102" fmla="*/ 2143246 h 4301924"/>
                <a:gd name="connsiteX103" fmla="*/ 2936111 w 7924799"/>
                <a:gd name="connsiteY103" fmla="*/ 1934902 h 4301924"/>
                <a:gd name="connsiteX104" fmla="*/ 3179179 w 7924799"/>
                <a:gd name="connsiteY104" fmla="*/ 1749707 h 4301924"/>
                <a:gd name="connsiteX105" fmla="*/ 3271776 w 7924799"/>
                <a:gd name="connsiteY105" fmla="*/ 1923327 h 4301924"/>
                <a:gd name="connsiteX106" fmla="*/ 3271776 w 7924799"/>
                <a:gd name="connsiteY106" fmla="*/ 2027499 h 4301924"/>
                <a:gd name="connsiteX107" fmla="*/ 3410673 w 7924799"/>
                <a:gd name="connsiteY107" fmla="*/ 1865453 h 4301924"/>
                <a:gd name="connsiteX108" fmla="*/ 3595867 w 7924799"/>
                <a:gd name="connsiteY108" fmla="*/ 1992775 h 4301924"/>
                <a:gd name="connsiteX109" fmla="*/ 3561143 w 7924799"/>
                <a:gd name="connsiteY109" fmla="*/ 1807580 h 4301924"/>
                <a:gd name="connsiteX110" fmla="*/ 3676890 w 7924799"/>
                <a:gd name="connsiteY110" fmla="*/ 1691833 h 4301924"/>
                <a:gd name="connsiteX111" fmla="*/ 3885235 w 7924799"/>
                <a:gd name="connsiteY111" fmla="*/ 1552937 h 4301924"/>
                <a:gd name="connsiteX112" fmla="*/ 4139878 w 7924799"/>
                <a:gd name="connsiteY112" fmla="*/ 1367742 h 4301924"/>
                <a:gd name="connsiteX113" fmla="*/ 4336647 w 7924799"/>
                <a:gd name="connsiteY113" fmla="*/ 1414041 h 4301924"/>
                <a:gd name="connsiteX114" fmla="*/ 4510267 w 7924799"/>
                <a:gd name="connsiteY114" fmla="*/ 1552937 h 4301924"/>
                <a:gd name="connsiteX115" fmla="*/ 4626014 w 7924799"/>
                <a:gd name="connsiteY115" fmla="*/ 1622385 h 4301924"/>
                <a:gd name="connsiteX116" fmla="*/ 4799635 w 7924799"/>
                <a:gd name="connsiteY116" fmla="*/ 1599236 h 4301924"/>
                <a:gd name="connsiteX117" fmla="*/ 4996404 w 7924799"/>
                <a:gd name="connsiteY117" fmla="*/ 1506638 h 4301924"/>
                <a:gd name="connsiteX118" fmla="*/ 5227898 w 7924799"/>
                <a:gd name="connsiteY118" fmla="*/ 1587661 h 4301924"/>
                <a:gd name="connsiteX119" fmla="*/ 5355219 w 7924799"/>
                <a:gd name="connsiteY119" fmla="*/ 1414041 h 4301924"/>
                <a:gd name="connsiteX120" fmla="*/ 5424667 w 7924799"/>
                <a:gd name="connsiteY120" fmla="*/ 1275145 h 4301924"/>
                <a:gd name="connsiteX121" fmla="*/ 5609862 w 7924799"/>
                <a:gd name="connsiteY121" fmla="*/ 1136248 h 4301924"/>
                <a:gd name="connsiteX122" fmla="*/ 5748759 w 7924799"/>
                <a:gd name="connsiteY122" fmla="*/ 1101524 h 4301924"/>
                <a:gd name="connsiteX123" fmla="*/ 5864505 w 7924799"/>
                <a:gd name="connsiteY123" fmla="*/ 962628 h 4301924"/>
                <a:gd name="connsiteX124" fmla="*/ 6038126 w 7924799"/>
                <a:gd name="connsiteY124" fmla="*/ 951053 h 4301924"/>
                <a:gd name="connsiteX125" fmla="*/ 6223321 w 7924799"/>
                <a:gd name="connsiteY125" fmla="*/ 731134 h 4301924"/>
                <a:gd name="connsiteX126" fmla="*/ 6084424 w 7924799"/>
                <a:gd name="connsiteY126" fmla="*/ 661686 h 4301924"/>
                <a:gd name="connsiteX127" fmla="*/ 6408516 w 7924799"/>
                <a:gd name="connsiteY127" fmla="*/ 244998 h 4301924"/>
                <a:gd name="connsiteX128" fmla="*/ 6558986 w 7924799"/>
                <a:gd name="connsiteY128" fmla="*/ 152400 h 4301924"/>
                <a:gd name="connsiteX129" fmla="*/ 6593711 w 7924799"/>
                <a:gd name="connsiteY129" fmla="*/ 48228 h 4301924"/>
                <a:gd name="connsiteX130" fmla="*/ 6686308 w 7924799"/>
                <a:gd name="connsiteY130" fmla="*/ 1929 h 4301924"/>
                <a:gd name="connsiteX131" fmla="*/ 6813630 w 7924799"/>
                <a:gd name="connsiteY131" fmla="*/ 48228 h 4301924"/>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716192 w 7924799"/>
                <a:gd name="connsiteY100" fmla="*/ 1969626 h 4301924"/>
                <a:gd name="connsiteX101" fmla="*/ 2855088 w 7924799"/>
                <a:gd name="connsiteY101" fmla="*/ 2143246 h 4301924"/>
                <a:gd name="connsiteX102" fmla="*/ 2936111 w 7924799"/>
                <a:gd name="connsiteY102" fmla="*/ 1934902 h 4301924"/>
                <a:gd name="connsiteX103" fmla="*/ 3179179 w 7924799"/>
                <a:gd name="connsiteY103" fmla="*/ 1749707 h 4301924"/>
                <a:gd name="connsiteX104" fmla="*/ 3271776 w 7924799"/>
                <a:gd name="connsiteY104" fmla="*/ 1923327 h 4301924"/>
                <a:gd name="connsiteX105" fmla="*/ 3271776 w 7924799"/>
                <a:gd name="connsiteY105" fmla="*/ 2027499 h 4301924"/>
                <a:gd name="connsiteX106" fmla="*/ 3410673 w 7924799"/>
                <a:gd name="connsiteY106" fmla="*/ 1865453 h 4301924"/>
                <a:gd name="connsiteX107" fmla="*/ 3595867 w 7924799"/>
                <a:gd name="connsiteY107" fmla="*/ 1992775 h 4301924"/>
                <a:gd name="connsiteX108" fmla="*/ 3561143 w 7924799"/>
                <a:gd name="connsiteY108" fmla="*/ 1807580 h 4301924"/>
                <a:gd name="connsiteX109" fmla="*/ 3676890 w 7924799"/>
                <a:gd name="connsiteY109" fmla="*/ 1691833 h 4301924"/>
                <a:gd name="connsiteX110" fmla="*/ 3885235 w 7924799"/>
                <a:gd name="connsiteY110" fmla="*/ 1552937 h 4301924"/>
                <a:gd name="connsiteX111" fmla="*/ 4139878 w 7924799"/>
                <a:gd name="connsiteY111" fmla="*/ 1367742 h 4301924"/>
                <a:gd name="connsiteX112" fmla="*/ 4336647 w 7924799"/>
                <a:gd name="connsiteY112" fmla="*/ 1414041 h 4301924"/>
                <a:gd name="connsiteX113" fmla="*/ 4510267 w 7924799"/>
                <a:gd name="connsiteY113" fmla="*/ 1552937 h 4301924"/>
                <a:gd name="connsiteX114" fmla="*/ 4626014 w 7924799"/>
                <a:gd name="connsiteY114" fmla="*/ 1622385 h 4301924"/>
                <a:gd name="connsiteX115" fmla="*/ 4799635 w 7924799"/>
                <a:gd name="connsiteY115" fmla="*/ 1599236 h 4301924"/>
                <a:gd name="connsiteX116" fmla="*/ 4996404 w 7924799"/>
                <a:gd name="connsiteY116" fmla="*/ 1506638 h 4301924"/>
                <a:gd name="connsiteX117" fmla="*/ 5227898 w 7924799"/>
                <a:gd name="connsiteY117" fmla="*/ 1587661 h 4301924"/>
                <a:gd name="connsiteX118" fmla="*/ 5355219 w 7924799"/>
                <a:gd name="connsiteY118" fmla="*/ 1414041 h 4301924"/>
                <a:gd name="connsiteX119" fmla="*/ 5424667 w 7924799"/>
                <a:gd name="connsiteY119" fmla="*/ 1275145 h 4301924"/>
                <a:gd name="connsiteX120" fmla="*/ 5609862 w 7924799"/>
                <a:gd name="connsiteY120" fmla="*/ 1136248 h 4301924"/>
                <a:gd name="connsiteX121" fmla="*/ 5748759 w 7924799"/>
                <a:gd name="connsiteY121" fmla="*/ 1101524 h 4301924"/>
                <a:gd name="connsiteX122" fmla="*/ 5864505 w 7924799"/>
                <a:gd name="connsiteY122" fmla="*/ 962628 h 4301924"/>
                <a:gd name="connsiteX123" fmla="*/ 6038126 w 7924799"/>
                <a:gd name="connsiteY123" fmla="*/ 951053 h 4301924"/>
                <a:gd name="connsiteX124" fmla="*/ 6223321 w 7924799"/>
                <a:gd name="connsiteY124" fmla="*/ 731134 h 4301924"/>
                <a:gd name="connsiteX125" fmla="*/ 6084424 w 7924799"/>
                <a:gd name="connsiteY125" fmla="*/ 661686 h 4301924"/>
                <a:gd name="connsiteX126" fmla="*/ 6408516 w 7924799"/>
                <a:gd name="connsiteY126" fmla="*/ 244998 h 4301924"/>
                <a:gd name="connsiteX127" fmla="*/ 6558986 w 7924799"/>
                <a:gd name="connsiteY127" fmla="*/ 152400 h 4301924"/>
                <a:gd name="connsiteX128" fmla="*/ 6593711 w 7924799"/>
                <a:gd name="connsiteY128" fmla="*/ 48228 h 4301924"/>
                <a:gd name="connsiteX129" fmla="*/ 6686308 w 7924799"/>
                <a:gd name="connsiteY129" fmla="*/ 1929 h 4301924"/>
                <a:gd name="connsiteX130" fmla="*/ 6813630 w 7924799"/>
                <a:gd name="connsiteY130" fmla="*/ 48228 h 4301924"/>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716192 w 7924799"/>
                <a:gd name="connsiteY99" fmla="*/ 1969626 h 4301924"/>
                <a:gd name="connsiteX100" fmla="*/ 2855088 w 7924799"/>
                <a:gd name="connsiteY100" fmla="*/ 2143246 h 4301924"/>
                <a:gd name="connsiteX101" fmla="*/ 2936111 w 7924799"/>
                <a:gd name="connsiteY101" fmla="*/ 1934902 h 4301924"/>
                <a:gd name="connsiteX102" fmla="*/ 3179179 w 7924799"/>
                <a:gd name="connsiteY102" fmla="*/ 1749707 h 4301924"/>
                <a:gd name="connsiteX103" fmla="*/ 3271776 w 7924799"/>
                <a:gd name="connsiteY103" fmla="*/ 1923327 h 4301924"/>
                <a:gd name="connsiteX104" fmla="*/ 3271776 w 7924799"/>
                <a:gd name="connsiteY104" fmla="*/ 2027499 h 4301924"/>
                <a:gd name="connsiteX105" fmla="*/ 3410673 w 7924799"/>
                <a:gd name="connsiteY105" fmla="*/ 1865453 h 4301924"/>
                <a:gd name="connsiteX106" fmla="*/ 3595867 w 7924799"/>
                <a:gd name="connsiteY106" fmla="*/ 1992775 h 4301924"/>
                <a:gd name="connsiteX107" fmla="*/ 3561143 w 7924799"/>
                <a:gd name="connsiteY107" fmla="*/ 1807580 h 4301924"/>
                <a:gd name="connsiteX108" fmla="*/ 3676890 w 7924799"/>
                <a:gd name="connsiteY108" fmla="*/ 1691833 h 4301924"/>
                <a:gd name="connsiteX109" fmla="*/ 3885235 w 7924799"/>
                <a:gd name="connsiteY109" fmla="*/ 1552937 h 4301924"/>
                <a:gd name="connsiteX110" fmla="*/ 4139878 w 7924799"/>
                <a:gd name="connsiteY110" fmla="*/ 1367742 h 4301924"/>
                <a:gd name="connsiteX111" fmla="*/ 4336647 w 7924799"/>
                <a:gd name="connsiteY111" fmla="*/ 1414041 h 4301924"/>
                <a:gd name="connsiteX112" fmla="*/ 4510267 w 7924799"/>
                <a:gd name="connsiteY112" fmla="*/ 1552937 h 4301924"/>
                <a:gd name="connsiteX113" fmla="*/ 4626014 w 7924799"/>
                <a:gd name="connsiteY113" fmla="*/ 1622385 h 4301924"/>
                <a:gd name="connsiteX114" fmla="*/ 4799635 w 7924799"/>
                <a:gd name="connsiteY114" fmla="*/ 1599236 h 4301924"/>
                <a:gd name="connsiteX115" fmla="*/ 4996404 w 7924799"/>
                <a:gd name="connsiteY115" fmla="*/ 1506638 h 4301924"/>
                <a:gd name="connsiteX116" fmla="*/ 5227898 w 7924799"/>
                <a:gd name="connsiteY116" fmla="*/ 1587661 h 4301924"/>
                <a:gd name="connsiteX117" fmla="*/ 5355219 w 7924799"/>
                <a:gd name="connsiteY117" fmla="*/ 1414041 h 4301924"/>
                <a:gd name="connsiteX118" fmla="*/ 5424667 w 7924799"/>
                <a:gd name="connsiteY118" fmla="*/ 1275145 h 4301924"/>
                <a:gd name="connsiteX119" fmla="*/ 5609862 w 7924799"/>
                <a:gd name="connsiteY119" fmla="*/ 1136248 h 4301924"/>
                <a:gd name="connsiteX120" fmla="*/ 5748759 w 7924799"/>
                <a:gd name="connsiteY120" fmla="*/ 1101524 h 4301924"/>
                <a:gd name="connsiteX121" fmla="*/ 5864505 w 7924799"/>
                <a:gd name="connsiteY121" fmla="*/ 962628 h 4301924"/>
                <a:gd name="connsiteX122" fmla="*/ 6038126 w 7924799"/>
                <a:gd name="connsiteY122" fmla="*/ 951053 h 4301924"/>
                <a:gd name="connsiteX123" fmla="*/ 6223321 w 7924799"/>
                <a:gd name="connsiteY123" fmla="*/ 731134 h 4301924"/>
                <a:gd name="connsiteX124" fmla="*/ 6084424 w 7924799"/>
                <a:gd name="connsiteY124" fmla="*/ 661686 h 4301924"/>
                <a:gd name="connsiteX125" fmla="*/ 6408516 w 7924799"/>
                <a:gd name="connsiteY125" fmla="*/ 244998 h 4301924"/>
                <a:gd name="connsiteX126" fmla="*/ 6558986 w 7924799"/>
                <a:gd name="connsiteY126" fmla="*/ 152400 h 4301924"/>
                <a:gd name="connsiteX127" fmla="*/ 6593711 w 7924799"/>
                <a:gd name="connsiteY127" fmla="*/ 48228 h 4301924"/>
                <a:gd name="connsiteX128" fmla="*/ 6686308 w 7924799"/>
                <a:gd name="connsiteY128" fmla="*/ 1929 h 4301924"/>
                <a:gd name="connsiteX129" fmla="*/ 6813630 w 7924799"/>
                <a:gd name="connsiteY129" fmla="*/ 48228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917538 w 7924799"/>
                <a:gd name="connsiteY88" fmla="*/ 3578507 h 4301924"/>
                <a:gd name="connsiteX89" fmla="*/ 1790217 w 7924799"/>
                <a:gd name="connsiteY89" fmla="*/ 3624805 h 4301924"/>
                <a:gd name="connsiteX90" fmla="*/ 1801792 w 7924799"/>
                <a:gd name="connsiteY90" fmla="*/ 3775276 h 4301924"/>
                <a:gd name="connsiteX91" fmla="*/ 1651321 w 7924799"/>
                <a:gd name="connsiteY91" fmla="*/ 3659529 h 4301924"/>
                <a:gd name="connsiteX92" fmla="*/ 1431402 w 7924799"/>
                <a:gd name="connsiteY92" fmla="*/ 3613231 h 4301924"/>
                <a:gd name="connsiteX93" fmla="*/ 1327230 w 7924799"/>
                <a:gd name="connsiteY93" fmla="*/ 3428036 h 4301924"/>
                <a:gd name="connsiteX94" fmla="*/ 1049437 w 7924799"/>
                <a:gd name="connsiteY94" fmla="*/ 3451185 h 4301924"/>
                <a:gd name="connsiteX95" fmla="*/ 864242 w 7924799"/>
                <a:gd name="connsiteY95" fmla="*/ 3532208 h 4301924"/>
                <a:gd name="connsiteX96" fmla="*/ 933690 w 7924799"/>
                <a:gd name="connsiteY96" fmla="*/ 3763702 h 4301924"/>
                <a:gd name="connsiteX97" fmla="*/ 771645 w 7924799"/>
                <a:gd name="connsiteY97" fmla="*/ 3902598 h 4301924"/>
                <a:gd name="connsiteX98" fmla="*/ 655898 w 7924799"/>
                <a:gd name="connsiteY98" fmla="*/ 3902598 h 4301924"/>
                <a:gd name="connsiteX99" fmla="*/ 540151 w 7924799"/>
                <a:gd name="connsiteY99" fmla="*/ 4191965 h 4301924"/>
                <a:gd name="connsiteX100" fmla="*/ 412830 w 7924799"/>
                <a:gd name="connsiteY100" fmla="*/ 4226689 h 4301924"/>
                <a:gd name="connsiteX101" fmla="*/ 146612 w 7924799"/>
                <a:gd name="connsiteY101" fmla="*/ 3844724 h 4301924"/>
                <a:gd name="connsiteX102" fmla="*/ 30865 w 7924799"/>
                <a:gd name="connsiteY102" fmla="*/ 3509058 h 4301924"/>
                <a:gd name="connsiteX103" fmla="*/ 42440 w 7924799"/>
                <a:gd name="connsiteY103" fmla="*/ 3300714 h 4301924"/>
                <a:gd name="connsiteX104" fmla="*/ 285508 w 7924799"/>
                <a:gd name="connsiteY104" fmla="*/ 3312289 h 4301924"/>
                <a:gd name="connsiteX105" fmla="*/ 389680 w 7924799"/>
                <a:gd name="connsiteY105" fmla="*/ 3103945 h 4301924"/>
                <a:gd name="connsiteX106" fmla="*/ 273933 w 7924799"/>
                <a:gd name="connsiteY106" fmla="*/ 2803003 h 4301924"/>
                <a:gd name="connsiteX107" fmla="*/ 308657 w 7924799"/>
                <a:gd name="connsiteY107" fmla="*/ 2664107 h 4301924"/>
                <a:gd name="connsiteX108" fmla="*/ 169761 w 7924799"/>
                <a:gd name="connsiteY108" fmla="*/ 2513636 h 4301924"/>
                <a:gd name="connsiteX109" fmla="*/ 262359 w 7924799"/>
                <a:gd name="connsiteY109" fmla="*/ 2467337 h 4301924"/>
                <a:gd name="connsiteX110" fmla="*/ 389680 w 7924799"/>
                <a:gd name="connsiteY110" fmla="*/ 2455762 h 4301924"/>
                <a:gd name="connsiteX111" fmla="*/ 447554 w 7924799"/>
                <a:gd name="connsiteY111" fmla="*/ 2235843 h 4301924"/>
                <a:gd name="connsiteX112" fmla="*/ 482278 w 7924799"/>
                <a:gd name="connsiteY112" fmla="*/ 2050648 h 4301924"/>
                <a:gd name="connsiteX113" fmla="*/ 632749 w 7924799"/>
                <a:gd name="connsiteY113" fmla="*/ 1969626 h 4301924"/>
                <a:gd name="connsiteX114" fmla="*/ 806369 w 7924799"/>
                <a:gd name="connsiteY114" fmla="*/ 1877028 h 4301924"/>
                <a:gd name="connsiteX115" fmla="*/ 1026288 w 7924799"/>
                <a:gd name="connsiteY115" fmla="*/ 1772856 h 4301924"/>
                <a:gd name="connsiteX116" fmla="*/ 1176759 w 7924799"/>
                <a:gd name="connsiteY116" fmla="*/ 1772856 h 4301924"/>
                <a:gd name="connsiteX117" fmla="*/ 1304080 w 7924799"/>
                <a:gd name="connsiteY117" fmla="*/ 1541362 h 4301924"/>
                <a:gd name="connsiteX118" fmla="*/ 1605022 w 7924799"/>
                <a:gd name="connsiteY118" fmla="*/ 1379317 h 4301924"/>
                <a:gd name="connsiteX119" fmla="*/ 1686045 w 7924799"/>
                <a:gd name="connsiteY119" fmla="*/ 1286719 h 4301924"/>
                <a:gd name="connsiteX120" fmla="*/ 1859665 w 7924799"/>
                <a:gd name="connsiteY120" fmla="*/ 1379317 h 4301924"/>
                <a:gd name="connsiteX121" fmla="*/ 1882814 w 7924799"/>
                <a:gd name="connsiteY121" fmla="*/ 1668684 h 4301924"/>
                <a:gd name="connsiteX122" fmla="*/ 1720769 w 7924799"/>
                <a:gd name="connsiteY122" fmla="*/ 1749707 h 4301924"/>
                <a:gd name="connsiteX123" fmla="*/ 1558723 w 7924799"/>
                <a:gd name="connsiteY123" fmla="*/ 1680258 h 4301924"/>
                <a:gd name="connsiteX124" fmla="*/ 1535574 w 7924799"/>
                <a:gd name="connsiteY124" fmla="*/ 1819155 h 4301924"/>
                <a:gd name="connsiteX125" fmla="*/ 1616597 w 7924799"/>
                <a:gd name="connsiteY125" fmla="*/ 1934902 h 4301924"/>
                <a:gd name="connsiteX126" fmla="*/ 1813366 w 7924799"/>
                <a:gd name="connsiteY126" fmla="*/ 1900177 h 4301924"/>
                <a:gd name="connsiteX127" fmla="*/ 2010136 w 7924799"/>
                <a:gd name="connsiteY127" fmla="*/ 1784431 h 4301924"/>
                <a:gd name="connsiteX128" fmla="*/ 2056435 w 7924799"/>
                <a:gd name="connsiteY128" fmla="*/ 1923327 h 4301924"/>
                <a:gd name="connsiteX129" fmla="*/ 2807632 w 7924799"/>
                <a:gd name="connsiteY129"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859665 w 7924799"/>
                <a:gd name="connsiteY119" fmla="*/ 1379317 h 4301924"/>
                <a:gd name="connsiteX120" fmla="*/ 1882814 w 7924799"/>
                <a:gd name="connsiteY120" fmla="*/ 1668684 h 4301924"/>
                <a:gd name="connsiteX121" fmla="*/ 1720769 w 7924799"/>
                <a:gd name="connsiteY121" fmla="*/ 1749707 h 4301924"/>
                <a:gd name="connsiteX122" fmla="*/ 1558723 w 7924799"/>
                <a:gd name="connsiteY122" fmla="*/ 1680258 h 4301924"/>
                <a:gd name="connsiteX123" fmla="*/ 1535574 w 7924799"/>
                <a:gd name="connsiteY123" fmla="*/ 1819155 h 4301924"/>
                <a:gd name="connsiteX124" fmla="*/ 1616597 w 7924799"/>
                <a:gd name="connsiteY124" fmla="*/ 1934902 h 4301924"/>
                <a:gd name="connsiteX125" fmla="*/ 1813366 w 7924799"/>
                <a:gd name="connsiteY125" fmla="*/ 1900177 h 4301924"/>
                <a:gd name="connsiteX126" fmla="*/ 2010136 w 7924799"/>
                <a:gd name="connsiteY126" fmla="*/ 1784431 h 4301924"/>
                <a:gd name="connsiteX127" fmla="*/ 2056435 w 7924799"/>
                <a:gd name="connsiteY127" fmla="*/ 1923327 h 4301924"/>
                <a:gd name="connsiteX128" fmla="*/ 2807632 w 7924799"/>
                <a:gd name="connsiteY128"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859665 w 7924799"/>
                <a:gd name="connsiteY119" fmla="*/ 1379317 h 4301924"/>
                <a:gd name="connsiteX120" fmla="*/ 1882814 w 7924799"/>
                <a:gd name="connsiteY120" fmla="*/ 1668684 h 4301924"/>
                <a:gd name="connsiteX121" fmla="*/ 1720769 w 7924799"/>
                <a:gd name="connsiteY121" fmla="*/ 1749707 h 4301924"/>
                <a:gd name="connsiteX122" fmla="*/ 1558723 w 7924799"/>
                <a:gd name="connsiteY122" fmla="*/ 1680258 h 4301924"/>
                <a:gd name="connsiteX123" fmla="*/ 1535574 w 7924799"/>
                <a:gd name="connsiteY123" fmla="*/ 1819155 h 4301924"/>
                <a:gd name="connsiteX124" fmla="*/ 1616597 w 7924799"/>
                <a:gd name="connsiteY124" fmla="*/ 1934902 h 4301924"/>
                <a:gd name="connsiteX125" fmla="*/ 1813366 w 7924799"/>
                <a:gd name="connsiteY125" fmla="*/ 1900177 h 4301924"/>
                <a:gd name="connsiteX126" fmla="*/ 2010136 w 7924799"/>
                <a:gd name="connsiteY126" fmla="*/ 1784431 h 4301924"/>
                <a:gd name="connsiteX127" fmla="*/ 2807632 w 7924799"/>
                <a:gd name="connsiteY127"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859665 w 7924799"/>
                <a:gd name="connsiteY119" fmla="*/ 1379317 h 4301924"/>
                <a:gd name="connsiteX120" fmla="*/ 1720769 w 7924799"/>
                <a:gd name="connsiteY120" fmla="*/ 1749707 h 4301924"/>
                <a:gd name="connsiteX121" fmla="*/ 1558723 w 7924799"/>
                <a:gd name="connsiteY121" fmla="*/ 1680258 h 4301924"/>
                <a:gd name="connsiteX122" fmla="*/ 1535574 w 7924799"/>
                <a:gd name="connsiteY122" fmla="*/ 1819155 h 4301924"/>
                <a:gd name="connsiteX123" fmla="*/ 1616597 w 7924799"/>
                <a:gd name="connsiteY123" fmla="*/ 1934902 h 4301924"/>
                <a:gd name="connsiteX124" fmla="*/ 1813366 w 7924799"/>
                <a:gd name="connsiteY124" fmla="*/ 1900177 h 4301924"/>
                <a:gd name="connsiteX125" fmla="*/ 2010136 w 7924799"/>
                <a:gd name="connsiteY125" fmla="*/ 1784431 h 4301924"/>
                <a:gd name="connsiteX126" fmla="*/ 2807632 w 7924799"/>
                <a:gd name="connsiteY126"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720769 w 7924799"/>
                <a:gd name="connsiteY119" fmla="*/ 1749707 h 4301924"/>
                <a:gd name="connsiteX120" fmla="*/ 1558723 w 7924799"/>
                <a:gd name="connsiteY120" fmla="*/ 1680258 h 4301924"/>
                <a:gd name="connsiteX121" fmla="*/ 1535574 w 7924799"/>
                <a:gd name="connsiteY121" fmla="*/ 1819155 h 4301924"/>
                <a:gd name="connsiteX122" fmla="*/ 1616597 w 7924799"/>
                <a:gd name="connsiteY122" fmla="*/ 1934902 h 4301924"/>
                <a:gd name="connsiteX123" fmla="*/ 1813366 w 7924799"/>
                <a:gd name="connsiteY123" fmla="*/ 1900177 h 4301924"/>
                <a:gd name="connsiteX124" fmla="*/ 2010136 w 7924799"/>
                <a:gd name="connsiteY124" fmla="*/ 1784431 h 4301924"/>
                <a:gd name="connsiteX125" fmla="*/ 2807632 w 7924799"/>
                <a:gd name="connsiteY125"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790217 w 7924799"/>
                <a:gd name="connsiteY88" fmla="*/ 3624805 h 4301924"/>
                <a:gd name="connsiteX89" fmla="*/ 1801792 w 7924799"/>
                <a:gd name="connsiteY89" fmla="*/ 3775276 h 4301924"/>
                <a:gd name="connsiteX90" fmla="*/ 1651321 w 7924799"/>
                <a:gd name="connsiteY90" fmla="*/ 3659529 h 4301924"/>
                <a:gd name="connsiteX91" fmla="*/ 1431402 w 7924799"/>
                <a:gd name="connsiteY91" fmla="*/ 3613231 h 4301924"/>
                <a:gd name="connsiteX92" fmla="*/ 1327230 w 7924799"/>
                <a:gd name="connsiteY92" fmla="*/ 3428036 h 4301924"/>
                <a:gd name="connsiteX93" fmla="*/ 1049437 w 7924799"/>
                <a:gd name="connsiteY93" fmla="*/ 3451185 h 4301924"/>
                <a:gd name="connsiteX94" fmla="*/ 864242 w 7924799"/>
                <a:gd name="connsiteY94" fmla="*/ 3532208 h 4301924"/>
                <a:gd name="connsiteX95" fmla="*/ 933690 w 7924799"/>
                <a:gd name="connsiteY95" fmla="*/ 3763702 h 4301924"/>
                <a:gd name="connsiteX96" fmla="*/ 771645 w 7924799"/>
                <a:gd name="connsiteY96" fmla="*/ 3902598 h 4301924"/>
                <a:gd name="connsiteX97" fmla="*/ 655898 w 7924799"/>
                <a:gd name="connsiteY97" fmla="*/ 3902598 h 4301924"/>
                <a:gd name="connsiteX98" fmla="*/ 540151 w 7924799"/>
                <a:gd name="connsiteY98" fmla="*/ 4191965 h 4301924"/>
                <a:gd name="connsiteX99" fmla="*/ 412830 w 7924799"/>
                <a:gd name="connsiteY99" fmla="*/ 4226689 h 4301924"/>
                <a:gd name="connsiteX100" fmla="*/ 146612 w 7924799"/>
                <a:gd name="connsiteY100" fmla="*/ 3844724 h 4301924"/>
                <a:gd name="connsiteX101" fmla="*/ 30865 w 7924799"/>
                <a:gd name="connsiteY101" fmla="*/ 3509058 h 4301924"/>
                <a:gd name="connsiteX102" fmla="*/ 42440 w 7924799"/>
                <a:gd name="connsiteY102" fmla="*/ 3300714 h 4301924"/>
                <a:gd name="connsiteX103" fmla="*/ 285508 w 7924799"/>
                <a:gd name="connsiteY103" fmla="*/ 3312289 h 4301924"/>
                <a:gd name="connsiteX104" fmla="*/ 389680 w 7924799"/>
                <a:gd name="connsiteY104" fmla="*/ 3103945 h 4301924"/>
                <a:gd name="connsiteX105" fmla="*/ 273933 w 7924799"/>
                <a:gd name="connsiteY105" fmla="*/ 2803003 h 4301924"/>
                <a:gd name="connsiteX106" fmla="*/ 308657 w 7924799"/>
                <a:gd name="connsiteY106" fmla="*/ 2664107 h 4301924"/>
                <a:gd name="connsiteX107" fmla="*/ 169761 w 7924799"/>
                <a:gd name="connsiteY107" fmla="*/ 2513636 h 4301924"/>
                <a:gd name="connsiteX108" fmla="*/ 262359 w 7924799"/>
                <a:gd name="connsiteY108" fmla="*/ 2467337 h 4301924"/>
                <a:gd name="connsiteX109" fmla="*/ 389680 w 7924799"/>
                <a:gd name="connsiteY109" fmla="*/ 2455762 h 4301924"/>
                <a:gd name="connsiteX110" fmla="*/ 447554 w 7924799"/>
                <a:gd name="connsiteY110" fmla="*/ 2235843 h 4301924"/>
                <a:gd name="connsiteX111" fmla="*/ 482278 w 7924799"/>
                <a:gd name="connsiteY111" fmla="*/ 2050648 h 4301924"/>
                <a:gd name="connsiteX112" fmla="*/ 632749 w 7924799"/>
                <a:gd name="connsiteY112" fmla="*/ 1969626 h 4301924"/>
                <a:gd name="connsiteX113" fmla="*/ 806369 w 7924799"/>
                <a:gd name="connsiteY113" fmla="*/ 1877028 h 4301924"/>
                <a:gd name="connsiteX114" fmla="*/ 1026288 w 7924799"/>
                <a:gd name="connsiteY114" fmla="*/ 1772856 h 4301924"/>
                <a:gd name="connsiteX115" fmla="*/ 1176759 w 7924799"/>
                <a:gd name="connsiteY115" fmla="*/ 1772856 h 4301924"/>
                <a:gd name="connsiteX116" fmla="*/ 1304080 w 7924799"/>
                <a:gd name="connsiteY116" fmla="*/ 1541362 h 4301924"/>
                <a:gd name="connsiteX117" fmla="*/ 1605022 w 7924799"/>
                <a:gd name="connsiteY117" fmla="*/ 1379317 h 4301924"/>
                <a:gd name="connsiteX118" fmla="*/ 1686045 w 7924799"/>
                <a:gd name="connsiteY118" fmla="*/ 1286719 h 4301924"/>
                <a:gd name="connsiteX119" fmla="*/ 1720769 w 7924799"/>
                <a:gd name="connsiteY119" fmla="*/ 1749707 h 4301924"/>
                <a:gd name="connsiteX120" fmla="*/ 1558723 w 7924799"/>
                <a:gd name="connsiteY120" fmla="*/ 1680258 h 4301924"/>
                <a:gd name="connsiteX121" fmla="*/ 1535574 w 7924799"/>
                <a:gd name="connsiteY121" fmla="*/ 1819155 h 4301924"/>
                <a:gd name="connsiteX122" fmla="*/ 1616597 w 7924799"/>
                <a:gd name="connsiteY122" fmla="*/ 1934902 h 4301924"/>
                <a:gd name="connsiteX123" fmla="*/ 1813366 w 7924799"/>
                <a:gd name="connsiteY123" fmla="*/ 1900177 h 4301924"/>
                <a:gd name="connsiteX124" fmla="*/ 2807632 w 7924799"/>
                <a:gd name="connsiteY124"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801792 w 7924799"/>
                <a:gd name="connsiteY88" fmla="*/ 3775276 h 4301924"/>
                <a:gd name="connsiteX89" fmla="*/ 1651321 w 7924799"/>
                <a:gd name="connsiteY89" fmla="*/ 3659529 h 4301924"/>
                <a:gd name="connsiteX90" fmla="*/ 1431402 w 7924799"/>
                <a:gd name="connsiteY90" fmla="*/ 3613231 h 4301924"/>
                <a:gd name="connsiteX91" fmla="*/ 1327230 w 7924799"/>
                <a:gd name="connsiteY91" fmla="*/ 3428036 h 4301924"/>
                <a:gd name="connsiteX92" fmla="*/ 1049437 w 7924799"/>
                <a:gd name="connsiteY92" fmla="*/ 3451185 h 4301924"/>
                <a:gd name="connsiteX93" fmla="*/ 864242 w 7924799"/>
                <a:gd name="connsiteY93" fmla="*/ 3532208 h 4301924"/>
                <a:gd name="connsiteX94" fmla="*/ 933690 w 7924799"/>
                <a:gd name="connsiteY94" fmla="*/ 3763702 h 4301924"/>
                <a:gd name="connsiteX95" fmla="*/ 771645 w 7924799"/>
                <a:gd name="connsiteY95" fmla="*/ 3902598 h 4301924"/>
                <a:gd name="connsiteX96" fmla="*/ 655898 w 7924799"/>
                <a:gd name="connsiteY96" fmla="*/ 3902598 h 4301924"/>
                <a:gd name="connsiteX97" fmla="*/ 540151 w 7924799"/>
                <a:gd name="connsiteY97" fmla="*/ 4191965 h 4301924"/>
                <a:gd name="connsiteX98" fmla="*/ 412830 w 7924799"/>
                <a:gd name="connsiteY98" fmla="*/ 4226689 h 4301924"/>
                <a:gd name="connsiteX99" fmla="*/ 146612 w 7924799"/>
                <a:gd name="connsiteY99" fmla="*/ 3844724 h 4301924"/>
                <a:gd name="connsiteX100" fmla="*/ 30865 w 7924799"/>
                <a:gd name="connsiteY100" fmla="*/ 3509058 h 4301924"/>
                <a:gd name="connsiteX101" fmla="*/ 42440 w 7924799"/>
                <a:gd name="connsiteY101" fmla="*/ 3300714 h 4301924"/>
                <a:gd name="connsiteX102" fmla="*/ 285508 w 7924799"/>
                <a:gd name="connsiteY102" fmla="*/ 3312289 h 4301924"/>
                <a:gd name="connsiteX103" fmla="*/ 389680 w 7924799"/>
                <a:gd name="connsiteY103" fmla="*/ 3103945 h 4301924"/>
                <a:gd name="connsiteX104" fmla="*/ 273933 w 7924799"/>
                <a:gd name="connsiteY104" fmla="*/ 2803003 h 4301924"/>
                <a:gd name="connsiteX105" fmla="*/ 308657 w 7924799"/>
                <a:gd name="connsiteY105" fmla="*/ 2664107 h 4301924"/>
                <a:gd name="connsiteX106" fmla="*/ 169761 w 7924799"/>
                <a:gd name="connsiteY106" fmla="*/ 2513636 h 4301924"/>
                <a:gd name="connsiteX107" fmla="*/ 262359 w 7924799"/>
                <a:gd name="connsiteY107" fmla="*/ 2467337 h 4301924"/>
                <a:gd name="connsiteX108" fmla="*/ 389680 w 7924799"/>
                <a:gd name="connsiteY108" fmla="*/ 2455762 h 4301924"/>
                <a:gd name="connsiteX109" fmla="*/ 447554 w 7924799"/>
                <a:gd name="connsiteY109" fmla="*/ 2235843 h 4301924"/>
                <a:gd name="connsiteX110" fmla="*/ 482278 w 7924799"/>
                <a:gd name="connsiteY110" fmla="*/ 2050648 h 4301924"/>
                <a:gd name="connsiteX111" fmla="*/ 632749 w 7924799"/>
                <a:gd name="connsiteY111" fmla="*/ 1969626 h 4301924"/>
                <a:gd name="connsiteX112" fmla="*/ 806369 w 7924799"/>
                <a:gd name="connsiteY112" fmla="*/ 1877028 h 4301924"/>
                <a:gd name="connsiteX113" fmla="*/ 1026288 w 7924799"/>
                <a:gd name="connsiteY113" fmla="*/ 1772856 h 4301924"/>
                <a:gd name="connsiteX114" fmla="*/ 1176759 w 7924799"/>
                <a:gd name="connsiteY114" fmla="*/ 1772856 h 4301924"/>
                <a:gd name="connsiteX115" fmla="*/ 1304080 w 7924799"/>
                <a:gd name="connsiteY115" fmla="*/ 1541362 h 4301924"/>
                <a:gd name="connsiteX116" fmla="*/ 1605022 w 7924799"/>
                <a:gd name="connsiteY116" fmla="*/ 1379317 h 4301924"/>
                <a:gd name="connsiteX117" fmla="*/ 1686045 w 7924799"/>
                <a:gd name="connsiteY117" fmla="*/ 1286719 h 4301924"/>
                <a:gd name="connsiteX118" fmla="*/ 1720769 w 7924799"/>
                <a:gd name="connsiteY118" fmla="*/ 1749707 h 4301924"/>
                <a:gd name="connsiteX119" fmla="*/ 1558723 w 7924799"/>
                <a:gd name="connsiteY119" fmla="*/ 1680258 h 4301924"/>
                <a:gd name="connsiteX120" fmla="*/ 1535574 w 7924799"/>
                <a:gd name="connsiteY120" fmla="*/ 1819155 h 4301924"/>
                <a:gd name="connsiteX121" fmla="*/ 1616597 w 7924799"/>
                <a:gd name="connsiteY121" fmla="*/ 1934902 h 4301924"/>
                <a:gd name="connsiteX122" fmla="*/ 1813366 w 7924799"/>
                <a:gd name="connsiteY122" fmla="*/ 1900177 h 4301924"/>
                <a:gd name="connsiteX123" fmla="*/ 2807632 w 7924799"/>
                <a:gd name="connsiteY123"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651321 w 7924799"/>
                <a:gd name="connsiteY88" fmla="*/ 3659529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686045 w 7924799"/>
                <a:gd name="connsiteY116" fmla="*/ 1286719 h 4301924"/>
                <a:gd name="connsiteX117" fmla="*/ 1720769 w 7924799"/>
                <a:gd name="connsiteY117" fmla="*/ 1749707 h 4301924"/>
                <a:gd name="connsiteX118" fmla="*/ 1558723 w 7924799"/>
                <a:gd name="connsiteY118" fmla="*/ 1680258 h 4301924"/>
                <a:gd name="connsiteX119" fmla="*/ 1535574 w 7924799"/>
                <a:gd name="connsiteY119" fmla="*/ 1819155 h 4301924"/>
                <a:gd name="connsiteX120" fmla="*/ 1616597 w 7924799"/>
                <a:gd name="connsiteY120" fmla="*/ 1934902 h 4301924"/>
                <a:gd name="connsiteX121" fmla="*/ 1813366 w 7924799"/>
                <a:gd name="connsiteY121" fmla="*/ 1900177 h 4301924"/>
                <a:gd name="connsiteX122" fmla="*/ 2807632 w 7924799"/>
                <a:gd name="connsiteY122"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1651321 w 7924799"/>
                <a:gd name="connsiteY88" fmla="*/ 3659529 h 4301924"/>
                <a:gd name="connsiteX89" fmla="*/ 1649613 w 7924799"/>
                <a:gd name="connsiteY89" fmla="*/ 3265437 h 4301924"/>
                <a:gd name="connsiteX90" fmla="*/ 1431402 w 7924799"/>
                <a:gd name="connsiteY90" fmla="*/ 3613231 h 4301924"/>
                <a:gd name="connsiteX91" fmla="*/ 1327230 w 7924799"/>
                <a:gd name="connsiteY91" fmla="*/ 3428036 h 4301924"/>
                <a:gd name="connsiteX92" fmla="*/ 1049437 w 7924799"/>
                <a:gd name="connsiteY92" fmla="*/ 3451185 h 4301924"/>
                <a:gd name="connsiteX93" fmla="*/ 864242 w 7924799"/>
                <a:gd name="connsiteY93" fmla="*/ 3532208 h 4301924"/>
                <a:gd name="connsiteX94" fmla="*/ 933690 w 7924799"/>
                <a:gd name="connsiteY94" fmla="*/ 3763702 h 4301924"/>
                <a:gd name="connsiteX95" fmla="*/ 771645 w 7924799"/>
                <a:gd name="connsiteY95" fmla="*/ 3902598 h 4301924"/>
                <a:gd name="connsiteX96" fmla="*/ 655898 w 7924799"/>
                <a:gd name="connsiteY96" fmla="*/ 3902598 h 4301924"/>
                <a:gd name="connsiteX97" fmla="*/ 540151 w 7924799"/>
                <a:gd name="connsiteY97" fmla="*/ 4191965 h 4301924"/>
                <a:gd name="connsiteX98" fmla="*/ 412830 w 7924799"/>
                <a:gd name="connsiteY98" fmla="*/ 4226689 h 4301924"/>
                <a:gd name="connsiteX99" fmla="*/ 146612 w 7924799"/>
                <a:gd name="connsiteY99" fmla="*/ 3844724 h 4301924"/>
                <a:gd name="connsiteX100" fmla="*/ 30865 w 7924799"/>
                <a:gd name="connsiteY100" fmla="*/ 3509058 h 4301924"/>
                <a:gd name="connsiteX101" fmla="*/ 42440 w 7924799"/>
                <a:gd name="connsiteY101" fmla="*/ 3300714 h 4301924"/>
                <a:gd name="connsiteX102" fmla="*/ 285508 w 7924799"/>
                <a:gd name="connsiteY102" fmla="*/ 3312289 h 4301924"/>
                <a:gd name="connsiteX103" fmla="*/ 389680 w 7924799"/>
                <a:gd name="connsiteY103" fmla="*/ 3103945 h 4301924"/>
                <a:gd name="connsiteX104" fmla="*/ 273933 w 7924799"/>
                <a:gd name="connsiteY104" fmla="*/ 2803003 h 4301924"/>
                <a:gd name="connsiteX105" fmla="*/ 308657 w 7924799"/>
                <a:gd name="connsiteY105" fmla="*/ 2664107 h 4301924"/>
                <a:gd name="connsiteX106" fmla="*/ 169761 w 7924799"/>
                <a:gd name="connsiteY106" fmla="*/ 2513636 h 4301924"/>
                <a:gd name="connsiteX107" fmla="*/ 262359 w 7924799"/>
                <a:gd name="connsiteY107" fmla="*/ 2467337 h 4301924"/>
                <a:gd name="connsiteX108" fmla="*/ 389680 w 7924799"/>
                <a:gd name="connsiteY108" fmla="*/ 2455762 h 4301924"/>
                <a:gd name="connsiteX109" fmla="*/ 447554 w 7924799"/>
                <a:gd name="connsiteY109" fmla="*/ 2235843 h 4301924"/>
                <a:gd name="connsiteX110" fmla="*/ 482278 w 7924799"/>
                <a:gd name="connsiteY110" fmla="*/ 2050648 h 4301924"/>
                <a:gd name="connsiteX111" fmla="*/ 632749 w 7924799"/>
                <a:gd name="connsiteY111" fmla="*/ 1969626 h 4301924"/>
                <a:gd name="connsiteX112" fmla="*/ 806369 w 7924799"/>
                <a:gd name="connsiteY112" fmla="*/ 1877028 h 4301924"/>
                <a:gd name="connsiteX113" fmla="*/ 1026288 w 7924799"/>
                <a:gd name="connsiteY113" fmla="*/ 1772856 h 4301924"/>
                <a:gd name="connsiteX114" fmla="*/ 1176759 w 7924799"/>
                <a:gd name="connsiteY114" fmla="*/ 1772856 h 4301924"/>
                <a:gd name="connsiteX115" fmla="*/ 1304080 w 7924799"/>
                <a:gd name="connsiteY115" fmla="*/ 1541362 h 4301924"/>
                <a:gd name="connsiteX116" fmla="*/ 1605022 w 7924799"/>
                <a:gd name="connsiteY116" fmla="*/ 1379317 h 4301924"/>
                <a:gd name="connsiteX117" fmla="*/ 1686045 w 7924799"/>
                <a:gd name="connsiteY117" fmla="*/ 1286719 h 4301924"/>
                <a:gd name="connsiteX118" fmla="*/ 1720769 w 7924799"/>
                <a:gd name="connsiteY118" fmla="*/ 1749707 h 4301924"/>
                <a:gd name="connsiteX119" fmla="*/ 1558723 w 7924799"/>
                <a:gd name="connsiteY119" fmla="*/ 1680258 h 4301924"/>
                <a:gd name="connsiteX120" fmla="*/ 1535574 w 7924799"/>
                <a:gd name="connsiteY120" fmla="*/ 1819155 h 4301924"/>
                <a:gd name="connsiteX121" fmla="*/ 1616597 w 7924799"/>
                <a:gd name="connsiteY121" fmla="*/ 1934902 h 4301924"/>
                <a:gd name="connsiteX122" fmla="*/ 1813366 w 7924799"/>
                <a:gd name="connsiteY122" fmla="*/ 1900177 h 4301924"/>
                <a:gd name="connsiteX123" fmla="*/ 2807632 w 7924799"/>
                <a:gd name="connsiteY123"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2489521 w 7924799"/>
                <a:gd name="connsiteY88" fmla="*/ 3126129 h 4301924"/>
                <a:gd name="connsiteX89" fmla="*/ 1649613 w 7924799"/>
                <a:gd name="connsiteY89" fmla="*/ 3265437 h 4301924"/>
                <a:gd name="connsiteX90" fmla="*/ 1431402 w 7924799"/>
                <a:gd name="connsiteY90" fmla="*/ 3613231 h 4301924"/>
                <a:gd name="connsiteX91" fmla="*/ 1327230 w 7924799"/>
                <a:gd name="connsiteY91" fmla="*/ 3428036 h 4301924"/>
                <a:gd name="connsiteX92" fmla="*/ 1049437 w 7924799"/>
                <a:gd name="connsiteY92" fmla="*/ 3451185 h 4301924"/>
                <a:gd name="connsiteX93" fmla="*/ 864242 w 7924799"/>
                <a:gd name="connsiteY93" fmla="*/ 3532208 h 4301924"/>
                <a:gd name="connsiteX94" fmla="*/ 933690 w 7924799"/>
                <a:gd name="connsiteY94" fmla="*/ 3763702 h 4301924"/>
                <a:gd name="connsiteX95" fmla="*/ 771645 w 7924799"/>
                <a:gd name="connsiteY95" fmla="*/ 3902598 h 4301924"/>
                <a:gd name="connsiteX96" fmla="*/ 655898 w 7924799"/>
                <a:gd name="connsiteY96" fmla="*/ 3902598 h 4301924"/>
                <a:gd name="connsiteX97" fmla="*/ 540151 w 7924799"/>
                <a:gd name="connsiteY97" fmla="*/ 4191965 h 4301924"/>
                <a:gd name="connsiteX98" fmla="*/ 412830 w 7924799"/>
                <a:gd name="connsiteY98" fmla="*/ 4226689 h 4301924"/>
                <a:gd name="connsiteX99" fmla="*/ 146612 w 7924799"/>
                <a:gd name="connsiteY99" fmla="*/ 3844724 h 4301924"/>
                <a:gd name="connsiteX100" fmla="*/ 30865 w 7924799"/>
                <a:gd name="connsiteY100" fmla="*/ 3509058 h 4301924"/>
                <a:gd name="connsiteX101" fmla="*/ 42440 w 7924799"/>
                <a:gd name="connsiteY101" fmla="*/ 3300714 h 4301924"/>
                <a:gd name="connsiteX102" fmla="*/ 285508 w 7924799"/>
                <a:gd name="connsiteY102" fmla="*/ 3312289 h 4301924"/>
                <a:gd name="connsiteX103" fmla="*/ 389680 w 7924799"/>
                <a:gd name="connsiteY103" fmla="*/ 3103945 h 4301924"/>
                <a:gd name="connsiteX104" fmla="*/ 273933 w 7924799"/>
                <a:gd name="connsiteY104" fmla="*/ 2803003 h 4301924"/>
                <a:gd name="connsiteX105" fmla="*/ 308657 w 7924799"/>
                <a:gd name="connsiteY105" fmla="*/ 2664107 h 4301924"/>
                <a:gd name="connsiteX106" fmla="*/ 169761 w 7924799"/>
                <a:gd name="connsiteY106" fmla="*/ 2513636 h 4301924"/>
                <a:gd name="connsiteX107" fmla="*/ 262359 w 7924799"/>
                <a:gd name="connsiteY107" fmla="*/ 2467337 h 4301924"/>
                <a:gd name="connsiteX108" fmla="*/ 389680 w 7924799"/>
                <a:gd name="connsiteY108" fmla="*/ 2455762 h 4301924"/>
                <a:gd name="connsiteX109" fmla="*/ 447554 w 7924799"/>
                <a:gd name="connsiteY109" fmla="*/ 2235843 h 4301924"/>
                <a:gd name="connsiteX110" fmla="*/ 482278 w 7924799"/>
                <a:gd name="connsiteY110" fmla="*/ 2050648 h 4301924"/>
                <a:gd name="connsiteX111" fmla="*/ 632749 w 7924799"/>
                <a:gd name="connsiteY111" fmla="*/ 1969626 h 4301924"/>
                <a:gd name="connsiteX112" fmla="*/ 806369 w 7924799"/>
                <a:gd name="connsiteY112" fmla="*/ 1877028 h 4301924"/>
                <a:gd name="connsiteX113" fmla="*/ 1026288 w 7924799"/>
                <a:gd name="connsiteY113" fmla="*/ 1772856 h 4301924"/>
                <a:gd name="connsiteX114" fmla="*/ 1176759 w 7924799"/>
                <a:gd name="connsiteY114" fmla="*/ 1772856 h 4301924"/>
                <a:gd name="connsiteX115" fmla="*/ 1304080 w 7924799"/>
                <a:gd name="connsiteY115" fmla="*/ 1541362 h 4301924"/>
                <a:gd name="connsiteX116" fmla="*/ 1605022 w 7924799"/>
                <a:gd name="connsiteY116" fmla="*/ 1379317 h 4301924"/>
                <a:gd name="connsiteX117" fmla="*/ 1686045 w 7924799"/>
                <a:gd name="connsiteY117" fmla="*/ 1286719 h 4301924"/>
                <a:gd name="connsiteX118" fmla="*/ 1720769 w 7924799"/>
                <a:gd name="connsiteY118" fmla="*/ 1749707 h 4301924"/>
                <a:gd name="connsiteX119" fmla="*/ 1558723 w 7924799"/>
                <a:gd name="connsiteY119" fmla="*/ 1680258 h 4301924"/>
                <a:gd name="connsiteX120" fmla="*/ 1535574 w 7924799"/>
                <a:gd name="connsiteY120" fmla="*/ 1819155 h 4301924"/>
                <a:gd name="connsiteX121" fmla="*/ 1616597 w 7924799"/>
                <a:gd name="connsiteY121" fmla="*/ 1934902 h 4301924"/>
                <a:gd name="connsiteX122" fmla="*/ 1813366 w 7924799"/>
                <a:gd name="connsiteY122" fmla="*/ 1900177 h 4301924"/>
                <a:gd name="connsiteX123" fmla="*/ 2807632 w 7924799"/>
                <a:gd name="connsiteY123" fmla="*/ 2061066 h 4301924"/>
                <a:gd name="connsiteX0" fmla="*/ 2716192 w 7924799"/>
                <a:gd name="connsiteY0" fmla="*/ 1969626 h 4301924"/>
                <a:gd name="connsiteX1" fmla="*/ 2855088 w 7924799"/>
                <a:gd name="connsiteY1" fmla="*/ 2143246 h 4301924"/>
                <a:gd name="connsiteX2" fmla="*/ 2936111 w 7924799"/>
                <a:gd name="connsiteY2" fmla="*/ 1934902 h 4301924"/>
                <a:gd name="connsiteX3" fmla="*/ 3179179 w 7924799"/>
                <a:gd name="connsiteY3" fmla="*/ 1749707 h 4301924"/>
                <a:gd name="connsiteX4" fmla="*/ 3271776 w 7924799"/>
                <a:gd name="connsiteY4" fmla="*/ 1923327 h 4301924"/>
                <a:gd name="connsiteX5" fmla="*/ 3271776 w 7924799"/>
                <a:gd name="connsiteY5" fmla="*/ 2027499 h 4301924"/>
                <a:gd name="connsiteX6" fmla="*/ 3410673 w 7924799"/>
                <a:gd name="connsiteY6" fmla="*/ 1865453 h 4301924"/>
                <a:gd name="connsiteX7" fmla="*/ 3595867 w 7924799"/>
                <a:gd name="connsiteY7" fmla="*/ 1992775 h 4301924"/>
                <a:gd name="connsiteX8" fmla="*/ 3561143 w 7924799"/>
                <a:gd name="connsiteY8" fmla="*/ 1807580 h 4301924"/>
                <a:gd name="connsiteX9" fmla="*/ 3676890 w 7924799"/>
                <a:gd name="connsiteY9" fmla="*/ 1691833 h 4301924"/>
                <a:gd name="connsiteX10" fmla="*/ 3885235 w 7924799"/>
                <a:gd name="connsiteY10" fmla="*/ 1552937 h 4301924"/>
                <a:gd name="connsiteX11" fmla="*/ 4139878 w 7924799"/>
                <a:gd name="connsiteY11" fmla="*/ 1367742 h 4301924"/>
                <a:gd name="connsiteX12" fmla="*/ 4336647 w 7924799"/>
                <a:gd name="connsiteY12" fmla="*/ 1414041 h 4301924"/>
                <a:gd name="connsiteX13" fmla="*/ 4510267 w 7924799"/>
                <a:gd name="connsiteY13" fmla="*/ 1552937 h 4301924"/>
                <a:gd name="connsiteX14" fmla="*/ 4626014 w 7924799"/>
                <a:gd name="connsiteY14" fmla="*/ 1622385 h 4301924"/>
                <a:gd name="connsiteX15" fmla="*/ 4799635 w 7924799"/>
                <a:gd name="connsiteY15" fmla="*/ 1599236 h 4301924"/>
                <a:gd name="connsiteX16" fmla="*/ 4996404 w 7924799"/>
                <a:gd name="connsiteY16" fmla="*/ 1506638 h 4301924"/>
                <a:gd name="connsiteX17" fmla="*/ 5227898 w 7924799"/>
                <a:gd name="connsiteY17" fmla="*/ 1587661 h 4301924"/>
                <a:gd name="connsiteX18" fmla="*/ 5355219 w 7924799"/>
                <a:gd name="connsiteY18" fmla="*/ 1414041 h 4301924"/>
                <a:gd name="connsiteX19" fmla="*/ 5424667 w 7924799"/>
                <a:gd name="connsiteY19" fmla="*/ 1275145 h 4301924"/>
                <a:gd name="connsiteX20" fmla="*/ 5609862 w 7924799"/>
                <a:gd name="connsiteY20" fmla="*/ 1136248 h 4301924"/>
                <a:gd name="connsiteX21" fmla="*/ 5748759 w 7924799"/>
                <a:gd name="connsiteY21" fmla="*/ 1101524 h 4301924"/>
                <a:gd name="connsiteX22" fmla="*/ 5864505 w 7924799"/>
                <a:gd name="connsiteY22" fmla="*/ 962628 h 4301924"/>
                <a:gd name="connsiteX23" fmla="*/ 6038126 w 7924799"/>
                <a:gd name="connsiteY23" fmla="*/ 951053 h 4301924"/>
                <a:gd name="connsiteX24" fmla="*/ 6223321 w 7924799"/>
                <a:gd name="connsiteY24" fmla="*/ 731134 h 4301924"/>
                <a:gd name="connsiteX25" fmla="*/ 6084424 w 7924799"/>
                <a:gd name="connsiteY25" fmla="*/ 661686 h 4301924"/>
                <a:gd name="connsiteX26" fmla="*/ 6408516 w 7924799"/>
                <a:gd name="connsiteY26" fmla="*/ 244998 h 4301924"/>
                <a:gd name="connsiteX27" fmla="*/ 6558986 w 7924799"/>
                <a:gd name="connsiteY27" fmla="*/ 152400 h 4301924"/>
                <a:gd name="connsiteX28" fmla="*/ 6593711 w 7924799"/>
                <a:gd name="connsiteY28" fmla="*/ 48228 h 4301924"/>
                <a:gd name="connsiteX29" fmla="*/ 6686308 w 7924799"/>
                <a:gd name="connsiteY29" fmla="*/ 1929 h 4301924"/>
                <a:gd name="connsiteX30" fmla="*/ 6813630 w 7924799"/>
                <a:gd name="connsiteY30" fmla="*/ 48228 h 4301924"/>
                <a:gd name="connsiteX31" fmla="*/ 6964100 w 7924799"/>
                <a:gd name="connsiteY31" fmla="*/ 233423 h 4301924"/>
                <a:gd name="connsiteX32" fmla="*/ 6802055 w 7924799"/>
                <a:gd name="connsiteY32" fmla="*/ 314446 h 4301924"/>
                <a:gd name="connsiteX33" fmla="*/ 6883078 w 7924799"/>
                <a:gd name="connsiteY33" fmla="*/ 534365 h 4301924"/>
                <a:gd name="connsiteX34" fmla="*/ 7137721 w 7924799"/>
                <a:gd name="connsiteY34" fmla="*/ 511215 h 4301924"/>
                <a:gd name="connsiteX35" fmla="*/ 7195594 w 7924799"/>
                <a:gd name="connsiteY35" fmla="*/ 800583 h 4301924"/>
                <a:gd name="connsiteX36" fmla="*/ 7311341 w 7924799"/>
                <a:gd name="connsiteY36" fmla="*/ 985777 h 4301924"/>
                <a:gd name="connsiteX37" fmla="*/ 7230318 w 7924799"/>
                <a:gd name="connsiteY37" fmla="*/ 1251995 h 4301924"/>
                <a:gd name="connsiteX38" fmla="*/ 7346065 w 7924799"/>
                <a:gd name="connsiteY38" fmla="*/ 1460340 h 4301924"/>
                <a:gd name="connsiteX39" fmla="*/ 7728030 w 7924799"/>
                <a:gd name="connsiteY39" fmla="*/ 1726557 h 4301924"/>
                <a:gd name="connsiteX40" fmla="*/ 7855351 w 7924799"/>
                <a:gd name="connsiteY40" fmla="*/ 2131671 h 4301924"/>
                <a:gd name="connsiteX41" fmla="*/ 7855351 w 7924799"/>
                <a:gd name="connsiteY41" fmla="*/ 2282142 h 4301924"/>
                <a:gd name="connsiteX42" fmla="*/ 7438662 w 7924799"/>
                <a:gd name="connsiteY42" fmla="*/ 2131671 h 4301924"/>
                <a:gd name="connsiteX43" fmla="*/ 7218743 w 7924799"/>
                <a:gd name="connsiteY43" fmla="*/ 1680258 h 4301924"/>
                <a:gd name="connsiteX44" fmla="*/ 7056698 w 7924799"/>
                <a:gd name="connsiteY44" fmla="*/ 1344593 h 4301924"/>
                <a:gd name="connsiteX45" fmla="*/ 6952526 w 7924799"/>
                <a:gd name="connsiteY45" fmla="*/ 1367742 h 4301924"/>
                <a:gd name="connsiteX46" fmla="*/ 7021974 w 7924799"/>
                <a:gd name="connsiteY46" fmla="*/ 1529788 h 4301924"/>
                <a:gd name="connsiteX47" fmla="*/ 6894652 w 7924799"/>
                <a:gd name="connsiteY47" fmla="*/ 1518213 h 4301924"/>
                <a:gd name="connsiteX48" fmla="*/ 6987250 w 7924799"/>
                <a:gd name="connsiteY48" fmla="*/ 1784431 h 4301924"/>
                <a:gd name="connsiteX49" fmla="*/ 6940951 w 7924799"/>
                <a:gd name="connsiteY49" fmla="*/ 1958051 h 4301924"/>
                <a:gd name="connsiteX50" fmla="*/ 6640009 w 7924799"/>
                <a:gd name="connsiteY50" fmla="*/ 2201119 h 4301924"/>
                <a:gd name="connsiteX51" fmla="*/ 6558986 w 7924799"/>
                <a:gd name="connsiteY51" fmla="*/ 2640957 h 4301924"/>
                <a:gd name="connsiteX52" fmla="*/ 6558986 w 7924799"/>
                <a:gd name="connsiteY52" fmla="*/ 2895600 h 4301924"/>
                <a:gd name="connsiteX53" fmla="*/ 6732607 w 7924799"/>
                <a:gd name="connsiteY53" fmla="*/ 2814577 h 4301924"/>
                <a:gd name="connsiteX54" fmla="*/ 6940951 w 7924799"/>
                <a:gd name="connsiteY54" fmla="*/ 2756704 h 4301924"/>
                <a:gd name="connsiteX55" fmla="*/ 7380789 w 7924799"/>
                <a:gd name="connsiteY55" fmla="*/ 2988198 h 4301924"/>
                <a:gd name="connsiteX56" fmla="*/ 7461812 w 7924799"/>
                <a:gd name="connsiteY56" fmla="*/ 3103945 h 4301924"/>
                <a:gd name="connsiteX57" fmla="*/ 7461812 w 7924799"/>
                <a:gd name="connsiteY57" fmla="*/ 3300714 h 4301924"/>
                <a:gd name="connsiteX58" fmla="*/ 7079847 w 7924799"/>
                <a:gd name="connsiteY58" fmla="*/ 2999772 h 4301924"/>
                <a:gd name="connsiteX59" fmla="*/ 7253467 w 7924799"/>
                <a:gd name="connsiteY59" fmla="*/ 3381737 h 4301924"/>
                <a:gd name="connsiteX60" fmla="*/ 7380789 w 7924799"/>
                <a:gd name="connsiteY60" fmla="*/ 3786851 h 4301924"/>
                <a:gd name="connsiteX61" fmla="*/ 7137721 w 7924799"/>
                <a:gd name="connsiteY61" fmla="*/ 4157241 h 4301924"/>
                <a:gd name="connsiteX62" fmla="*/ 6952526 w 7924799"/>
                <a:gd name="connsiteY62" fmla="*/ 3972046 h 4301924"/>
                <a:gd name="connsiteX63" fmla="*/ 6964100 w 7924799"/>
                <a:gd name="connsiteY63" fmla="*/ 3671104 h 4301924"/>
                <a:gd name="connsiteX64" fmla="*/ 6929376 w 7924799"/>
                <a:gd name="connsiteY64" fmla="*/ 3532208 h 4301924"/>
                <a:gd name="connsiteX65" fmla="*/ 6721032 w 7924799"/>
                <a:gd name="connsiteY65" fmla="*/ 3717403 h 4301924"/>
                <a:gd name="connsiteX66" fmla="*/ 6454814 w 7924799"/>
                <a:gd name="connsiteY66" fmla="*/ 3694253 h 4301924"/>
                <a:gd name="connsiteX67" fmla="*/ 6281194 w 7924799"/>
                <a:gd name="connsiteY67" fmla="*/ 3520633 h 4301924"/>
                <a:gd name="connsiteX68" fmla="*/ 6038126 w 7924799"/>
                <a:gd name="connsiteY68" fmla="*/ 3462760 h 4301924"/>
                <a:gd name="connsiteX69" fmla="*/ 5876080 w 7924799"/>
                <a:gd name="connsiteY69" fmla="*/ 3578507 h 4301924"/>
                <a:gd name="connsiteX70" fmla="*/ 5876080 w 7924799"/>
                <a:gd name="connsiteY70" fmla="*/ 3786851 h 4301924"/>
                <a:gd name="connsiteX71" fmla="*/ 5748759 w 7924799"/>
                <a:gd name="connsiteY71" fmla="*/ 3925747 h 4301924"/>
                <a:gd name="connsiteX72" fmla="*/ 5528840 w 7924799"/>
                <a:gd name="connsiteY72" fmla="*/ 3995195 h 4301924"/>
                <a:gd name="connsiteX73" fmla="*/ 5297346 w 7924799"/>
                <a:gd name="connsiteY73" fmla="*/ 4145666 h 4301924"/>
                <a:gd name="connsiteX74" fmla="*/ 5019554 w 7924799"/>
                <a:gd name="connsiteY74" fmla="*/ 4145666 h 4301924"/>
                <a:gd name="connsiteX75" fmla="*/ 4776485 w 7924799"/>
                <a:gd name="connsiteY75" fmla="*/ 4157241 h 4301924"/>
                <a:gd name="connsiteX76" fmla="*/ 4614440 w 7924799"/>
                <a:gd name="connsiteY76" fmla="*/ 4064643 h 4301924"/>
                <a:gd name="connsiteX77" fmla="*/ 4487118 w 7924799"/>
                <a:gd name="connsiteY77" fmla="*/ 4053069 h 4301924"/>
                <a:gd name="connsiteX78" fmla="*/ 4371371 w 7924799"/>
                <a:gd name="connsiteY78" fmla="*/ 4238264 h 4301924"/>
                <a:gd name="connsiteX79" fmla="*/ 4012556 w 7924799"/>
                <a:gd name="connsiteY79" fmla="*/ 4203540 h 4301924"/>
                <a:gd name="connsiteX80" fmla="*/ 3700040 w 7924799"/>
                <a:gd name="connsiteY80" fmla="*/ 4296137 h 4301924"/>
                <a:gd name="connsiteX81" fmla="*/ 3561143 w 7924799"/>
                <a:gd name="connsiteY81" fmla="*/ 4238264 h 4301924"/>
                <a:gd name="connsiteX82" fmla="*/ 3329650 w 7924799"/>
                <a:gd name="connsiteY82" fmla="*/ 4099367 h 4301924"/>
                <a:gd name="connsiteX83" fmla="*/ 3063432 w 7924799"/>
                <a:gd name="connsiteY83" fmla="*/ 4053069 h 4301924"/>
                <a:gd name="connsiteX84" fmla="*/ 2959260 w 7924799"/>
                <a:gd name="connsiteY84" fmla="*/ 3775276 h 4301924"/>
                <a:gd name="connsiteX85" fmla="*/ 2947685 w 7924799"/>
                <a:gd name="connsiteY85" fmla="*/ 3728977 h 4301924"/>
                <a:gd name="connsiteX86" fmla="*/ 2554146 w 7924799"/>
                <a:gd name="connsiteY86" fmla="*/ 3717403 h 4301924"/>
                <a:gd name="connsiteX87" fmla="*/ 2473123 w 7924799"/>
                <a:gd name="connsiteY87" fmla="*/ 3520633 h 4301924"/>
                <a:gd name="connsiteX88" fmla="*/ 2489521 w 7924799"/>
                <a:gd name="connsiteY88" fmla="*/ 3126129 h 4301924"/>
                <a:gd name="connsiteX89" fmla="*/ 1649613 w 7924799"/>
                <a:gd name="connsiteY89" fmla="*/ 3265437 h 4301924"/>
                <a:gd name="connsiteX90" fmla="*/ 1431402 w 7924799"/>
                <a:gd name="connsiteY90" fmla="*/ 3613231 h 4301924"/>
                <a:gd name="connsiteX91" fmla="*/ 1327230 w 7924799"/>
                <a:gd name="connsiteY91" fmla="*/ 3428036 h 4301924"/>
                <a:gd name="connsiteX92" fmla="*/ 1049437 w 7924799"/>
                <a:gd name="connsiteY92" fmla="*/ 3451185 h 4301924"/>
                <a:gd name="connsiteX93" fmla="*/ 864242 w 7924799"/>
                <a:gd name="connsiteY93" fmla="*/ 3532208 h 4301924"/>
                <a:gd name="connsiteX94" fmla="*/ 933690 w 7924799"/>
                <a:gd name="connsiteY94" fmla="*/ 3763702 h 4301924"/>
                <a:gd name="connsiteX95" fmla="*/ 771645 w 7924799"/>
                <a:gd name="connsiteY95" fmla="*/ 3902598 h 4301924"/>
                <a:gd name="connsiteX96" fmla="*/ 655898 w 7924799"/>
                <a:gd name="connsiteY96" fmla="*/ 3902598 h 4301924"/>
                <a:gd name="connsiteX97" fmla="*/ 540151 w 7924799"/>
                <a:gd name="connsiteY97" fmla="*/ 4191965 h 4301924"/>
                <a:gd name="connsiteX98" fmla="*/ 412830 w 7924799"/>
                <a:gd name="connsiteY98" fmla="*/ 4226689 h 4301924"/>
                <a:gd name="connsiteX99" fmla="*/ 146612 w 7924799"/>
                <a:gd name="connsiteY99" fmla="*/ 3844724 h 4301924"/>
                <a:gd name="connsiteX100" fmla="*/ 30865 w 7924799"/>
                <a:gd name="connsiteY100" fmla="*/ 3509058 h 4301924"/>
                <a:gd name="connsiteX101" fmla="*/ 42440 w 7924799"/>
                <a:gd name="connsiteY101" fmla="*/ 3300714 h 4301924"/>
                <a:gd name="connsiteX102" fmla="*/ 285508 w 7924799"/>
                <a:gd name="connsiteY102" fmla="*/ 3312289 h 4301924"/>
                <a:gd name="connsiteX103" fmla="*/ 389680 w 7924799"/>
                <a:gd name="connsiteY103" fmla="*/ 3103945 h 4301924"/>
                <a:gd name="connsiteX104" fmla="*/ 273933 w 7924799"/>
                <a:gd name="connsiteY104" fmla="*/ 2803003 h 4301924"/>
                <a:gd name="connsiteX105" fmla="*/ 308657 w 7924799"/>
                <a:gd name="connsiteY105" fmla="*/ 2664107 h 4301924"/>
                <a:gd name="connsiteX106" fmla="*/ 169761 w 7924799"/>
                <a:gd name="connsiteY106" fmla="*/ 2513636 h 4301924"/>
                <a:gd name="connsiteX107" fmla="*/ 262359 w 7924799"/>
                <a:gd name="connsiteY107" fmla="*/ 2467337 h 4301924"/>
                <a:gd name="connsiteX108" fmla="*/ 389680 w 7924799"/>
                <a:gd name="connsiteY108" fmla="*/ 2455762 h 4301924"/>
                <a:gd name="connsiteX109" fmla="*/ 447554 w 7924799"/>
                <a:gd name="connsiteY109" fmla="*/ 2235843 h 4301924"/>
                <a:gd name="connsiteX110" fmla="*/ 482278 w 7924799"/>
                <a:gd name="connsiteY110" fmla="*/ 2050648 h 4301924"/>
                <a:gd name="connsiteX111" fmla="*/ 632749 w 7924799"/>
                <a:gd name="connsiteY111" fmla="*/ 1969626 h 4301924"/>
                <a:gd name="connsiteX112" fmla="*/ 806369 w 7924799"/>
                <a:gd name="connsiteY112" fmla="*/ 1877028 h 4301924"/>
                <a:gd name="connsiteX113" fmla="*/ 1026288 w 7924799"/>
                <a:gd name="connsiteY113" fmla="*/ 1772856 h 4301924"/>
                <a:gd name="connsiteX114" fmla="*/ 1176759 w 7924799"/>
                <a:gd name="connsiteY114" fmla="*/ 1772856 h 4301924"/>
                <a:gd name="connsiteX115" fmla="*/ 1304080 w 7924799"/>
                <a:gd name="connsiteY115" fmla="*/ 1541362 h 4301924"/>
                <a:gd name="connsiteX116" fmla="*/ 1605022 w 7924799"/>
                <a:gd name="connsiteY116" fmla="*/ 1379317 h 4301924"/>
                <a:gd name="connsiteX117" fmla="*/ 1686045 w 7924799"/>
                <a:gd name="connsiteY117" fmla="*/ 1286719 h 4301924"/>
                <a:gd name="connsiteX118" fmla="*/ 1720769 w 7924799"/>
                <a:gd name="connsiteY118" fmla="*/ 1749707 h 4301924"/>
                <a:gd name="connsiteX119" fmla="*/ 1558723 w 7924799"/>
                <a:gd name="connsiteY119" fmla="*/ 1680258 h 4301924"/>
                <a:gd name="connsiteX120" fmla="*/ 1535574 w 7924799"/>
                <a:gd name="connsiteY120" fmla="*/ 1819155 h 4301924"/>
                <a:gd name="connsiteX121" fmla="*/ 1616597 w 7924799"/>
                <a:gd name="connsiteY121" fmla="*/ 1934902 h 4301924"/>
                <a:gd name="connsiteX122" fmla="*/ 1813366 w 7924799"/>
                <a:gd name="connsiteY122" fmla="*/ 190017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686045 w 7924799"/>
                <a:gd name="connsiteY116" fmla="*/ 1286719 h 4301924"/>
                <a:gd name="connsiteX117" fmla="*/ 1720769 w 7924799"/>
                <a:gd name="connsiteY117" fmla="*/ 1749707 h 4301924"/>
                <a:gd name="connsiteX118" fmla="*/ 1558723 w 7924799"/>
                <a:gd name="connsiteY118" fmla="*/ 1680258 h 4301924"/>
                <a:gd name="connsiteX119" fmla="*/ 1535574 w 7924799"/>
                <a:gd name="connsiteY119" fmla="*/ 1819155 h 4301924"/>
                <a:gd name="connsiteX120" fmla="*/ 1616597 w 7924799"/>
                <a:gd name="connsiteY120" fmla="*/ 1934902 h 4301924"/>
                <a:gd name="connsiteX121" fmla="*/ 1813366 w 7924799"/>
                <a:gd name="connsiteY121" fmla="*/ 190017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686045 w 7924799"/>
                <a:gd name="connsiteY116" fmla="*/ 1286719 h 4301924"/>
                <a:gd name="connsiteX117" fmla="*/ 1720769 w 7924799"/>
                <a:gd name="connsiteY117" fmla="*/ 1749707 h 4301924"/>
                <a:gd name="connsiteX118" fmla="*/ 1558723 w 7924799"/>
                <a:gd name="connsiteY118" fmla="*/ 1680258 h 4301924"/>
                <a:gd name="connsiteX119" fmla="*/ 1535574 w 7924799"/>
                <a:gd name="connsiteY119" fmla="*/ 1819155 h 4301924"/>
                <a:gd name="connsiteX120" fmla="*/ 1616597 w 7924799"/>
                <a:gd name="connsiteY120" fmla="*/ 1934902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720769 w 7924799"/>
                <a:gd name="connsiteY116" fmla="*/ 1749707 h 4301924"/>
                <a:gd name="connsiteX117" fmla="*/ 1558723 w 7924799"/>
                <a:gd name="connsiteY117" fmla="*/ 1680258 h 4301924"/>
                <a:gd name="connsiteX118" fmla="*/ 1535574 w 7924799"/>
                <a:gd name="connsiteY118" fmla="*/ 1819155 h 4301924"/>
                <a:gd name="connsiteX119" fmla="*/ 1616597 w 7924799"/>
                <a:gd name="connsiteY119" fmla="*/ 1934902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720769 w 7924799"/>
                <a:gd name="connsiteY116" fmla="*/ 1749707 h 4301924"/>
                <a:gd name="connsiteX117" fmla="*/ 1558723 w 7924799"/>
                <a:gd name="connsiteY117" fmla="*/ 1680258 h 4301924"/>
                <a:gd name="connsiteX118" fmla="*/ 1535574 w 7924799"/>
                <a:gd name="connsiteY118" fmla="*/ 1819155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720769 w 7924799"/>
                <a:gd name="connsiteY116" fmla="*/ 1749707 h 4301924"/>
                <a:gd name="connsiteX117" fmla="*/ 1558723 w 7924799"/>
                <a:gd name="connsiteY117" fmla="*/ 1680258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116" fmla="*/ 1720769 w 7924799"/>
                <a:gd name="connsiteY116" fmla="*/ 174970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649613 w 7924799"/>
                <a:gd name="connsiteY88" fmla="*/ 3265437 h 4301924"/>
                <a:gd name="connsiteX89" fmla="*/ 1431402 w 7924799"/>
                <a:gd name="connsiteY89" fmla="*/ 3613231 h 4301924"/>
                <a:gd name="connsiteX90" fmla="*/ 1327230 w 7924799"/>
                <a:gd name="connsiteY90" fmla="*/ 3428036 h 4301924"/>
                <a:gd name="connsiteX91" fmla="*/ 1049437 w 7924799"/>
                <a:gd name="connsiteY91" fmla="*/ 3451185 h 4301924"/>
                <a:gd name="connsiteX92" fmla="*/ 864242 w 7924799"/>
                <a:gd name="connsiteY92" fmla="*/ 3532208 h 4301924"/>
                <a:gd name="connsiteX93" fmla="*/ 933690 w 7924799"/>
                <a:gd name="connsiteY93" fmla="*/ 3763702 h 4301924"/>
                <a:gd name="connsiteX94" fmla="*/ 771645 w 7924799"/>
                <a:gd name="connsiteY94" fmla="*/ 3902598 h 4301924"/>
                <a:gd name="connsiteX95" fmla="*/ 655898 w 7924799"/>
                <a:gd name="connsiteY95" fmla="*/ 3902598 h 4301924"/>
                <a:gd name="connsiteX96" fmla="*/ 540151 w 7924799"/>
                <a:gd name="connsiteY96" fmla="*/ 4191965 h 4301924"/>
                <a:gd name="connsiteX97" fmla="*/ 412830 w 7924799"/>
                <a:gd name="connsiteY97" fmla="*/ 4226689 h 4301924"/>
                <a:gd name="connsiteX98" fmla="*/ 146612 w 7924799"/>
                <a:gd name="connsiteY98" fmla="*/ 3844724 h 4301924"/>
                <a:gd name="connsiteX99" fmla="*/ 30865 w 7924799"/>
                <a:gd name="connsiteY99" fmla="*/ 3509058 h 4301924"/>
                <a:gd name="connsiteX100" fmla="*/ 42440 w 7924799"/>
                <a:gd name="connsiteY100" fmla="*/ 3300714 h 4301924"/>
                <a:gd name="connsiteX101" fmla="*/ 285508 w 7924799"/>
                <a:gd name="connsiteY101" fmla="*/ 3312289 h 4301924"/>
                <a:gd name="connsiteX102" fmla="*/ 389680 w 7924799"/>
                <a:gd name="connsiteY102" fmla="*/ 3103945 h 4301924"/>
                <a:gd name="connsiteX103" fmla="*/ 273933 w 7924799"/>
                <a:gd name="connsiteY103" fmla="*/ 2803003 h 4301924"/>
                <a:gd name="connsiteX104" fmla="*/ 308657 w 7924799"/>
                <a:gd name="connsiteY104" fmla="*/ 2664107 h 4301924"/>
                <a:gd name="connsiteX105" fmla="*/ 169761 w 7924799"/>
                <a:gd name="connsiteY105" fmla="*/ 2513636 h 4301924"/>
                <a:gd name="connsiteX106" fmla="*/ 262359 w 7924799"/>
                <a:gd name="connsiteY106" fmla="*/ 2467337 h 4301924"/>
                <a:gd name="connsiteX107" fmla="*/ 389680 w 7924799"/>
                <a:gd name="connsiteY107" fmla="*/ 2455762 h 4301924"/>
                <a:gd name="connsiteX108" fmla="*/ 447554 w 7924799"/>
                <a:gd name="connsiteY108" fmla="*/ 2235843 h 4301924"/>
                <a:gd name="connsiteX109" fmla="*/ 482278 w 7924799"/>
                <a:gd name="connsiteY109" fmla="*/ 2050648 h 4301924"/>
                <a:gd name="connsiteX110" fmla="*/ 632749 w 7924799"/>
                <a:gd name="connsiteY110" fmla="*/ 1969626 h 4301924"/>
                <a:gd name="connsiteX111" fmla="*/ 806369 w 7924799"/>
                <a:gd name="connsiteY111" fmla="*/ 1877028 h 4301924"/>
                <a:gd name="connsiteX112" fmla="*/ 1026288 w 7924799"/>
                <a:gd name="connsiteY112" fmla="*/ 1772856 h 4301924"/>
                <a:gd name="connsiteX113" fmla="*/ 1176759 w 7924799"/>
                <a:gd name="connsiteY113" fmla="*/ 1772856 h 4301924"/>
                <a:gd name="connsiteX114" fmla="*/ 1304080 w 7924799"/>
                <a:gd name="connsiteY114" fmla="*/ 1541362 h 4301924"/>
                <a:gd name="connsiteX115" fmla="*/ 1605022 w 7924799"/>
                <a:gd name="connsiteY115"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431402 w 7924799"/>
                <a:gd name="connsiteY88" fmla="*/ 3613231 h 4301924"/>
                <a:gd name="connsiteX89" fmla="*/ 1327230 w 7924799"/>
                <a:gd name="connsiteY89" fmla="*/ 3428036 h 4301924"/>
                <a:gd name="connsiteX90" fmla="*/ 1049437 w 7924799"/>
                <a:gd name="connsiteY90" fmla="*/ 3451185 h 4301924"/>
                <a:gd name="connsiteX91" fmla="*/ 864242 w 7924799"/>
                <a:gd name="connsiteY91" fmla="*/ 3532208 h 4301924"/>
                <a:gd name="connsiteX92" fmla="*/ 933690 w 7924799"/>
                <a:gd name="connsiteY92" fmla="*/ 3763702 h 4301924"/>
                <a:gd name="connsiteX93" fmla="*/ 771645 w 7924799"/>
                <a:gd name="connsiteY93" fmla="*/ 3902598 h 4301924"/>
                <a:gd name="connsiteX94" fmla="*/ 655898 w 7924799"/>
                <a:gd name="connsiteY94" fmla="*/ 3902598 h 4301924"/>
                <a:gd name="connsiteX95" fmla="*/ 540151 w 7924799"/>
                <a:gd name="connsiteY95" fmla="*/ 4191965 h 4301924"/>
                <a:gd name="connsiteX96" fmla="*/ 412830 w 7924799"/>
                <a:gd name="connsiteY96" fmla="*/ 4226689 h 4301924"/>
                <a:gd name="connsiteX97" fmla="*/ 146612 w 7924799"/>
                <a:gd name="connsiteY97" fmla="*/ 3844724 h 4301924"/>
                <a:gd name="connsiteX98" fmla="*/ 30865 w 7924799"/>
                <a:gd name="connsiteY98" fmla="*/ 3509058 h 4301924"/>
                <a:gd name="connsiteX99" fmla="*/ 42440 w 7924799"/>
                <a:gd name="connsiteY99" fmla="*/ 3300714 h 4301924"/>
                <a:gd name="connsiteX100" fmla="*/ 285508 w 7924799"/>
                <a:gd name="connsiteY100" fmla="*/ 3312289 h 4301924"/>
                <a:gd name="connsiteX101" fmla="*/ 389680 w 7924799"/>
                <a:gd name="connsiteY101" fmla="*/ 3103945 h 4301924"/>
                <a:gd name="connsiteX102" fmla="*/ 273933 w 7924799"/>
                <a:gd name="connsiteY102" fmla="*/ 2803003 h 4301924"/>
                <a:gd name="connsiteX103" fmla="*/ 308657 w 7924799"/>
                <a:gd name="connsiteY103" fmla="*/ 2664107 h 4301924"/>
                <a:gd name="connsiteX104" fmla="*/ 169761 w 7924799"/>
                <a:gd name="connsiteY104" fmla="*/ 2513636 h 4301924"/>
                <a:gd name="connsiteX105" fmla="*/ 262359 w 7924799"/>
                <a:gd name="connsiteY105" fmla="*/ 2467337 h 4301924"/>
                <a:gd name="connsiteX106" fmla="*/ 389680 w 7924799"/>
                <a:gd name="connsiteY106" fmla="*/ 2455762 h 4301924"/>
                <a:gd name="connsiteX107" fmla="*/ 447554 w 7924799"/>
                <a:gd name="connsiteY107" fmla="*/ 2235843 h 4301924"/>
                <a:gd name="connsiteX108" fmla="*/ 482278 w 7924799"/>
                <a:gd name="connsiteY108" fmla="*/ 2050648 h 4301924"/>
                <a:gd name="connsiteX109" fmla="*/ 632749 w 7924799"/>
                <a:gd name="connsiteY109" fmla="*/ 1969626 h 4301924"/>
                <a:gd name="connsiteX110" fmla="*/ 806369 w 7924799"/>
                <a:gd name="connsiteY110" fmla="*/ 1877028 h 4301924"/>
                <a:gd name="connsiteX111" fmla="*/ 1026288 w 7924799"/>
                <a:gd name="connsiteY111" fmla="*/ 1772856 h 4301924"/>
                <a:gd name="connsiteX112" fmla="*/ 1176759 w 7924799"/>
                <a:gd name="connsiteY112" fmla="*/ 1772856 h 4301924"/>
                <a:gd name="connsiteX113" fmla="*/ 1304080 w 7924799"/>
                <a:gd name="connsiteY113" fmla="*/ 1541362 h 4301924"/>
                <a:gd name="connsiteX114" fmla="*/ 1605022 w 7924799"/>
                <a:gd name="connsiteY114"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327230 w 7924799"/>
                <a:gd name="connsiteY88" fmla="*/ 3428036 h 4301924"/>
                <a:gd name="connsiteX89" fmla="*/ 1049437 w 7924799"/>
                <a:gd name="connsiteY89" fmla="*/ 3451185 h 4301924"/>
                <a:gd name="connsiteX90" fmla="*/ 864242 w 7924799"/>
                <a:gd name="connsiteY90" fmla="*/ 3532208 h 4301924"/>
                <a:gd name="connsiteX91" fmla="*/ 933690 w 7924799"/>
                <a:gd name="connsiteY91" fmla="*/ 3763702 h 4301924"/>
                <a:gd name="connsiteX92" fmla="*/ 771645 w 7924799"/>
                <a:gd name="connsiteY92" fmla="*/ 3902598 h 4301924"/>
                <a:gd name="connsiteX93" fmla="*/ 655898 w 7924799"/>
                <a:gd name="connsiteY93" fmla="*/ 3902598 h 4301924"/>
                <a:gd name="connsiteX94" fmla="*/ 540151 w 7924799"/>
                <a:gd name="connsiteY94" fmla="*/ 4191965 h 4301924"/>
                <a:gd name="connsiteX95" fmla="*/ 412830 w 7924799"/>
                <a:gd name="connsiteY95" fmla="*/ 4226689 h 4301924"/>
                <a:gd name="connsiteX96" fmla="*/ 146612 w 7924799"/>
                <a:gd name="connsiteY96" fmla="*/ 3844724 h 4301924"/>
                <a:gd name="connsiteX97" fmla="*/ 30865 w 7924799"/>
                <a:gd name="connsiteY97" fmla="*/ 3509058 h 4301924"/>
                <a:gd name="connsiteX98" fmla="*/ 42440 w 7924799"/>
                <a:gd name="connsiteY98" fmla="*/ 3300714 h 4301924"/>
                <a:gd name="connsiteX99" fmla="*/ 285508 w 7924799"/>
                <a:gd name="connsiteY99" fmla="*/ 3312289 h 4301924"/>
                <a:gd name="connsiteX100" fmla="*/ 389680 w 7924799"/>
                <a:gd name="connsiteY100" fmla="*/ 3103945 h 4301924"/>
                <a:gd name="connsiteX101" fmla="*/ 273933 w 7924799"/>
                <a:gd name="connsiteY101" fmla="*/ 2803003 h 4301924"/>
                <a:gd name="connsiteX102" fmla="*/ 308657 w 7924799"/>
                <a:gd name="connsiteY102" fmla="*/ 2664107 h 4301924"/>
                <a:gd name="connsiteX103" fmla="*/ 169761 w 7924799"/>
                <a:gd name="connsiteY103" fmla="*/ 2513636 h 4301924"/>
                <a:gd name="connsiteX104" fmla="*/ 262359 w 7924799"/>
                <a:gd name="connsiteY104" fmla="*/ 2467337 h 4301924"/>
                <a:gd name="connsiteX105" fmla="*/ 389680 w 7924799"/>
                <a:gd name="connsiteY105" fmla="*/ 2455762 h 4301924"/>
                <a:gd name="connsiteX106" fmla="*/ 447554 w 7924799"/>
                <a:gd name="connsiteY106" fmla="*/ 2235843 h 4301924"/>
                <a:gd name="connsiteX107" fmla="*/ 482278 w 7924799"/>
                <a:gd name="connsiteY107" fmla="*/ 2050648 h 4301924"/>
                <a:gd name="connsiteX108" fmla="*/ 632749 w 7924799"/>
                <a:gd name="connsiteY108" fmla="*/ 1969626 h 4301924"/>
                <a:gd name="connsiteX109" fmla="*/ 806369 w 7924799"/>
                <a:gd name="connsiteY109" fmla="*/ 1877028 h 4301924"/>
                <a:gd name="connsiteX110" fmla="*/ 1026288 w 7924799"/>
                <a:gd name="connsiteY110" fmla="*/ 1772856 h 4301924"/>
                <a:gd name="connsiteX111" fmla="*/ 1176759 w 7924799"/>
                <a:gd name="connsiteY111" fmla="*/ 1772856 h 4301924"/>
                <a:gd name="connsiteX112" fmla="*/ 1304080 w 7924799"/>
                <a:gd name="connsiteY112" fmla="*/ 1541362 h 4301924"/>
                <a:gd name="connsiteX113" fmla="*/ 1605022 w 7924799"/>
                <a:gd name="connsiteY113"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1049437 w 7924799"/>
                <a:gd name="connsiteY88" fmla="*/ 3451185 h 4301924"/>
                <a:gd name="connsiteX89" fmla="*/ 864242 w 7924799"/>
                <a:gd name="connsiteY89" fmla="*/ 3532208 h 4301924"/>
                <a:gd name="connsiteX90" fmla="*/ 933690 w 7924799"/>
                <a:gd name="connsiteY90" fmla="*/ 3763702 h 4301924"/>
                <a:gd name="connsiteX91" fmla="*/ 771645 w 7924799"/>
                <a:gd name="connsiteY91" fmla="*/ 3902598 h 4301924"/>
                <a:gd name="connsiteX92" fmla="*/ 655898 w 7924799"/>
                <a:gd name="connsiteY92" fmla="*/ 3902598 h 4301924"/>
                <a:gd name="connsiteX93" fmla="*/ 540151 w 7924799"/>
                <a:gd name="connsiteY93" fmla="*/ 4191965 h 4301924"/>
                <a:gd name="connsiteX94" fmla="*/ 412830 w 7924799"/>
                <a:gd name="connsiteY94" fmla="*/ 4226689 h 4301924"/>
                <a:gd name="connsiteX95" fmla="*/ 146612 w 7924799"/>
                <a:gd name="connsiteY95" fmla="*/ 3844724 h 4301924"/>
                <a:gd name="connsiteX96" fmla="*/ 30865 w 7924799"/>
                <a:gd name="connsiteY96" fmla="*/ 3509058 h 4301924"/>
                <a:gd name="connsiteX97" fmla="*/ 42440 w 7924799"/>
                <a:gd name="connsiteY97" fmla="*/ 3300714 h 4301924"/>
                <a:gd name="connsiteX98" fmla="*/ 285508 w 7924799"/>
                <a:gd name="connsiteY98" fmla="*/ 3312289 h 4301924"/>
                <a:gd name="connsiteX99" fmla="*/ 389680 w 7924799"/>
                <a:gd name="connsiteY99" fmla="*/ 3103945 h 4301924"/>
                <a:gd name="connsiteX100" fmla="*/ 273933 w 7924799"/>
                <a:gd name="connsiteY100" fmla="*/ 2803003 h 4301924"/>
                <a:gd name="connsiteX101" fmla="*/ 308657 w 7924799"/>
                <a:gd name="connsiteY101" fmla="*/ 2664107 h 4301924"/>
                <a:gd name="connsiteX102" fmla="*/ 169761 w 7924799"/>
                <a:gd name="connsiteY102" fmla="*/ 2513636 h 4301924"/>
                <a:gd name="connsiteX103" fmla="*/ 262359 w 7924799"/>
                <a:gd name="connsiteY103" fmla="*/ 2467337 h 4301924"/>
                <a:gd name="connsiteX104" fmla="*/ 389680 w 7924799"/>
                <a:gd name="connsiteY104" fmla="*/ 2455762 h 4301924"/>
                <a:gd name="connsiteX105" fmla="*/ 447554 w 7924799"/>
                <a:gd name="connsiteY105" fmla="*/ 2235843 h 4301924"/>
                <a:gd name="connsiteX106" fmla="*/ 482278 w 7924799"/>
                <a:gd name="connsiteY106" fmla="*/ 2050648 h 4301924"/>
                <a:gd name="connsiteX107" fmla="*/ 632749 w 7924799"/>
                <a:gd name="connsiteY107" fmla="*/ 1969626 h 4301924"/>
                <a:gd name="connsiteX108" fmla="*/ 806369 w 7924799"/>
                <a:gd name="connsiteY108" fmla="*/ 1877028 h 4301924"/>
                <a:gd name="connsiteX109" fmla="*/ 1026288 w 7924799"/>
                <a:gd name="connsiteY109" fmla="*/ 1772856 h 4301924"/>
                <a:gd name="connsiteX110" fmla="*/ 1176759 w 7924799"/>
                <a:gd name="connsiteY110" fmla="*/ 1772856 h 4301924"/>
                <a:gd name="connsiteX111" fmla="*/ 1304080 w 7924799"/>
                <a:gd name="connsiteY111" fmla="*/ 1541362 h 4301924"/>
                <a:gd name="connsiteX112" fmla="*/ 1605022 w 7924799"/>
                <a:gd name="connsiteY112"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864242 w 7924799"/>
                <a:gd name="connsiteY88" fmla="*/ 3532208 h 4301924"/>
                <a:gd name="connsiteX89" fmla="*/ 933690 w 7924799"/>
                <a:gd name="connsiteY89" fmla="*/ 3763702 h 4301924"/>
                <a:gd name="connsiteX90" fmla="*/ 771645 w 7924799"/>
                <a:gd name="connsiteY90" fmla="*/ 3902598 h 4301924"/>
                <a:gd name="connsiteX91" fmla="*/ 655898 w 7924799"/>
                <a:gd name="connsiteY91" fmla="*/ 3902598 h 4301924"/>
                <a:gd name="connsiteX92" fmla="*/ 540151 w 7924799"/>
                <a:gd name="connsiteY92" fmla="*/ 4191965 h 4301924"/>
                <a:gd name="connsiteX93" fmla="*/ 412830 w 7924799"/>
                <a:gd name="connsiteY93" fmla="*/ 4226689 h 4301924"/>
                <a:gd name="connsiteX94" fmla="*/ 146612 w 7924799"/>
                <a:gd name="connsiteY94" fmla="*/ 3844724 h 4301924"/>
                <a:gd name="connsiteX95" fmla="*/ 30865 w 7924799"/>
                <a:gd name="connsiteY95" fmla="*/ 3509058 h 4301924"/>
                <a:gd name="connsiteX96" fmla="*/ 42440 w 7924799"/>
                <a:gd name="connsiteY96" fmla="*/ 3300714 h 4301924"/>
                <a:gd name="connsiteX97" fmla="*/ 285508 w 7924799"/>
                <a:gd name="connsiteY97" fmla="*/ 3312289 h 4301924"/>
                <a:gd name="connsiteX98" fmla="*/ 389680 w 7924799"/>
                <a:gd name="connsiteY98" fmla="*/ 3103945 h 4301924"/>
                <a:gd name="connsiteX99" fmla="*/ 273933 w 7924799"/>
                <a:gd name="connsiteY99" fmla="*/ 2803003 h 4301924"/>
                <a:gd name="connsiteX100" fmla="*/ 308657 w 7924799"/>
                <a:gd name="connsiteY100" fmla="*/ 2664107 h 4301924"/>
                <a:gd name="connsiteX101" fmla="*/ 169761 w 7924799"/>
                <a:gd name="connsiteY101" fmla="*/ 2513636 h 4301924"/>
                <a:gd name="connsiteX102" fmla="*/ 262359 w 7924799"/>
                <a:gd name="connsiteY102" fmla="*/ 2467337 h 4301924"/>
                <a:gd name="connsiteX103" fmla="*/ 389680 w 7924799"/>
                <a:gd name="connsiteY103" fmla="*/ 2455762 h 4301924"/>
                <a:gd name="connsiteX104" fmla="*/ 447554 w 7924799"/>
                <a:gd name="connsiteY104" fmla="*/ 2235843 h 4301924"/>
                <a:gd name="connsiteX105" fmla="*/ 482278 w 7924799"/>
                <a:gd name="connsiteY105" fmla="*/ 2050648 h 4301924"/>
                <a:gd name="connsiteX106" fmla="*/ 632749 w 7924799"/>
                <a:gd name="connsiteY106" fmla="*/ 1969626 h 4301924"/>
                <a:gd name="connsiteX107" fmla="*/ 806369 w 7924799"/>
                <a:gd name="connsiteY107" fmla="*/ 1877028 h 4301924"/>
                <a:gd name="connsiteX108" fmla="*/ 1026288 w 7924799"/>
                <a:gd name="connsiteY108" fmla="*/ 1772856 h 4301924"/>
                <a:gd name="connsiteX109" fmla="*/ 1176759 w 7924799"/>
                <a:gd name="connsiteY109" fmla="*/ 1772856 h 4301924"/>
                <a:gd name="connsiteX110" fmla="*/ 1304080 w 7924799"/>
                <a:gd name="connsiteY110" fmla="*/ 1541362 h 4301924"/>
                <a:gd name="connsiteX111" fmla="*/ 1605022 w 7924799"/>
                <a:gd name="connsiteY111"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806369 w 7924799"/>
                <a:gd name="connsiteY106" fmla="*/ 1877028 h 4301924"/>
                <a:gd name="connsiteX107" fmla="*/ 1026288 w 7924799"/>
                <a:gd name="connsiteY107" fmla="*/ 1772856 h 4301924"/>
                <a:gd name="connsiteX108" fmla="*/ 1176759 w 7924799"/>
                <a:gd name="connsiteY108" fmla="*/ 1772856 h 4301924"/>
                <a:gd name="connsiteX109" fmla="*/ 1304080 w 7924799"/>
                <a:gd name="connsiteY109" fmla="*/ 1541362 h 4301924"/>
                <a:gd name="connsiteX110" fmla="*/ 1605022 w 7924799"/>
                <a:gd name="connsiteY110"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806369 w 7924799"/>
                <a:gd name="connsiteY106" fmla="*/ 1877028 h 4301924"/>
                <a:gd name="connsiteX107" fmla="*/ 1026288 w 7924799"/>
                <a:gd name="connsiteY107" fmla="*/ 1772856 h 4301924"/>
                <a:gd name="connsiteX108" fmla="*/ 1176759 w 7924799"/>
                <a:gd name="connsiteY108" fmla="*/ 1772856 h 4301924"/>
                <a:gd name="connsiteX109" fmla="*/ 1605022 w 7924799"/>
                <a:gd name="connsiteY109"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806369 w 7924799"/>
                <a:gd name="connsiteY106" fmla="*/ 1877028 h 4301924"/>
                <a:gd name="connsiteX107" fmla="*/ 1026288 w 7924799"/>
                <a:gd name="connsiteY107" fmla="*/ 1772856 h 4301924"/>
                <a:gd name="connsiteX108" fmla="*/ 1605022 w 7924799"/>
                <a:gd name="connsiteY108"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806369 w 7924799"/>
                <a:gd name="connsiteY106" fmla="*/ 1877028 h 4301924"/>
                <a:gd name="connsiteX107" fmla="*/ 1605022 w 7924799"/>
                <a:gd name="connsiteY107"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933690 w 7924799"/>
                <a:gd name="connsiteY88" fmla="*/ 3763702 h 4301924"/>
                <a:gd name="connsiteX89" fmla="*/ 771645 w 7924799"/>
                <a:gd name="connsiteY89" fmla="*/ 3902598 h 4301924"/>
                <a:gd name="connsiteX90" fmla="*/ 655898 w 7924799"/>
                <a:gd name="connsiteY90" fmla="*/ 3902598 h 4301924"/>
                <a:gd name="connsiteX91" fmla="*/ 540151 w 7924799"/>
                <a:gd name="connsiteY91" fmla="*/ 4191965 h 4301924"/>
                <a:gd name="connsiteX92" fmla="*/ 412830 w 7924799"/>
                <a:gd name="connsiteY92" fmla="*/ 4226689 h 4301924"/>
                <a:gd name="connsiteX93" fmla="*/ 146612 w 7924799"/>
                <a:gd name="connsiteY93" fmla="*/ 3844724 h 4301924"/>
                <a:gd name="connsiteX94" fmla="*/ 30865 w 7924799"/>
                <a:gd name="connsiteY94" fmla="*/ 3509058 h 4301924"/>
                <a:gd name="connsiteX95" fmla="*/ 42440 w 7924799"/>
                <a:gd name="connsiteY95" fmla="*/ 3300714 h 4301924"/>
                <a:gd name="connsiteX96" fmla="*/ 285508 w 7924799"/>
                <a:gd name="connsiteY96" fmla="*/ 3312289 h 4301924"/>
                <a:gd name="connsiteX97" fmla="*/ 389680 w 7924799"/>
                <a:gd name="connsiteY97" fmla="*/ 3103945 h 4301924"/>
                <a:gd name="connsiteX98" fmla="*/ 273933 w 7924799"/>
                <a:gd name="connsiteY98" fmla="*/ 2803003 h 4301924"/>
                <a:gd name="connsiteX99" fmla="*/ 308657 w 7924799"/>
                <a:gd name="connsiteY99" fmla="*/ 2664107 h 4301924"/>
                <a:gd name="connsiteX100" fmla="*/ 169761 w 7924799"/>
                <a:gd name="connsiteY100" fmla="*/ 2513636 h 4301924"/>
                <a:gd name="connsiteX101" fmla="*/ 262359 w 7924799"/>
                <a:gd name="connsiteY101" fmla="*/ 2467337 h 4301924"/>
                <a:gd name="connsiteX102" fmla="*/ 389680 w 7924799"/>
                <a:gd name="connsiteY102" fmla="*/ 2455762 h 4301924"/>
                <a:gd name="connsiteX103" fmla="*/ 447554 w 7924799"/>
                <a:gd name="connsiteY103" fmla="*/ 2235843 h 4301924"/>
                <a:gd name="connsiteX104" fmla="*/ 482278 w 7924799"/>
                <a:gd name="connsiteY104" fmla="*/ 2050648 h 4301924"/>
                <a:gd name="connsiteX105" fmla="*/ 632749 w 7924799"/>
                <a:gd name="connsiteY105" fmla="*/ 1969626 h 4301924"/>
                <a:gd name="connsiteX106" fmla="*/ 1605022 w 7924799"/>
                <a:gd name="connsiteY106"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771645 w 7924799"/>
                <a:gd name="connsiteY88" fmla="*/ 3902598 h 4301924"/>
                <a:gd name="connsiteX89" fmla="*/ 655898 w 7924799"/>
                <a:gd name="connsiteY89" fmla="*/ 3902598 h 4301924"/>
                <a:gd name="connsiteX90" fmla="*/ 540151 w 7924799"/>
                <a:gd name="connsiteY90" fmla="*/ 4191965 h 4301924"/>
                <a:gd name="connsiteX91" fmla="*/ 412830 w 7924799"/>
                <a:gd name="connsiteY91" fmla="*/ 4226689 h 4301924"/>
                <a:gd name="connsiteX92" fmla="*/ 146612 w 7924799"/>
                <a:gd name="connsiteY92" fmla="*/ 3844724 h 4301924"/>
                <a:gd name="connsiteX93" fmla="*/ 30865 w 7924799"/>
                <a:gd name="connsiteY93" fmla="*/ 3509058 h 4301924"/>
                <a:gd name="connsiteX94" fmla="*/ 42440 w 7924799"/>
                <a:gd name="connsiteY94" fmla="*/ 3300714 h 4301924"/>
                <a:gd name="connsiteX95" fmla="*/ 285508 w 7924799"/>
                <a:gd name="connsiteY95" fmla="*/ 3312289 h 4301924"/>
                <a:gd name="connsiteX96" fmla="*/ 389680 w 7924799"/>
                <a:gd name="connsiteY96" fmla="*/ 3103945 h 4301924"/>
                <a:gd name="connsiteX97" fmla="*/ 273933 w 7924799"/>
                <a:gd name="connsiteY97" fmla="*/ 2803003 h 4301924"/>
                <a:gd name="connsiteX98" fmla="*/ 308657 w 7924799"/>
                <a:gd name="connsiteY98" fmla="*/ 2664107 h 4301924"/>
                <a:gd name="connsiteX99" fmla="*/ 169761 w 7924799"/>
                <a:gd name="connsiteY99" fmla="*/ 2513636 h 4301924"/>
                <a:gd name="connsiteX100" fmla="*/ 262359 w 7924799"/>
                <a:gd name="connsiteY100" fmla="*/ 2467337 h 4301924"/>
                <a:gd name="connsiteX101" fmla="*/ 389680 w 7924799"/>
                <a:gd name="connsiteY101" fmla="*/ 2455762 h 4301924"/>
                <a:gd name="connsiteX102" fmla="*/ 447554 w 7924799"/>
                <a:gd name="connsiteY102" fmla="*/ 2235843 h 4301924"/>
                <a:gd name="connsiteX103" fmla="*/ 482278 w 7924799"/>
                <a:gd name="connsiteY103" fmla="*/ 2050648 h 4301924"/>
                <a:gd name="connsiteX104" fmla="*/ 632749 w 7924799"/>
                <a:gd name="connsiteY104" fmla="*/ 1969626 h 4301924"/>
                <a:gd name="connsiteX105" fmla="*/ 1605022 w 7924799"/>
                <a:gd name="connsiteY105" fmla="*/ 1379317 h 4301924"/>
                <a:gd name="connsiteX0" fmla="*/ 2855088 w 7924799"/>
                <a:gd name="connsiteY0" fmla="*/ 2143246 h 4301924"/>
                <a:gd name="connsiteX1" fmla="*/ 2936111 w 7924799"/>
                <a:gd name="connsiteY1" fmla="*/ 1934902 h 4301924"/>
                <a:gd name="connsiteX2" fmla="*/ 3179179 w 7924799"/>
                <a:gd name="connsiteY2" fmla="*/ 1749707 h 4301924"/>
                <a:gd name="connsiteX3" fmla="*/ 3271776 w 7924799"/>
                <a:gd name="connsiteY3" fmla="*/ 1923327 h 4301924"/>
                <a:gd name="connsiteX4" fmla="*/ 3271776 w 7924799"/>
                <a:gd name="connsiteY4" fmla="*/ 2027499 h 4301924"/>
                <a:gd name="connsiteX5" fmla="*/ 3410673 w 7924799"/>
                <a:gd name="connsiteY5" fmla="*/ 1865453 h 4301924"/>
                <a:gd name="connsiteX6" fmla="*/ 3595867 w 7924799"/>
                <a:gd name="connsiteY6" fmla="*/ 1992775 h 4301924"/>
                <a:gd name="connsiteX7" fmla="*/ 3561143 w 7924799"/>
                <a:gd name="connsiteY7" fmla="*/ 1807580 h 4301924"/>
                <a:gd name="connsiteX8" fmla="*/ 3676890 w 7924799"/>
                <a:gd name="connsiteY8" fmla="*/ 1691833 h 4301924"/>
                <a:gd name="connsiteX9" fmla="*/ 3885235 w 7924799"/>
                <a:gd name="connsiteY9" fmla="*/ 1552937 h 4301924"/>
                <a:gd name="connsiteX10" fmla="*/ 4139878 w 7924799"/>
                <a:gd name="connsiteY10" fmla="*/ 1367742 h 4301924"/>
                <a:gd name="connsiteX11" fmla="*/ 4336647 w 7924799"/>
                <a:gd name="connsiteY11" fmla="*/ 1414041 h 4301924"/>
                <a:gd name="connsiteX12" fmla="*/ 4510267 w 7924799"/>
                <a:gd name="connsiteY12" fmla="*/ 1552937 h 4301924"/>
                <a:gd name="connsiteX13" fmla="*/ 4626014 w 7924799"/>
                <a:gd name="connsiteY13" fmla="*/ 1622385 h 4301924"/>
                <a:gd name="connsiteX14" fmla="*/ 4799635 w 7924799"/>
                <a:gd name="connsiteY14" fmla="*/ 1599236 h 4301924"/>
                <a:gd name="connsiteX15" fmla="*/ 4996404 w 7924799"/>
                <a:gd name="connsiteY15" fmla="*/ 1506638 h 4301924"/>
                <a:gd name="connsiteX16" fmla="*/ 5227898 w 7924799"/>
                <a:gd name="connsiteY16" fmla="*/ 1587661 h 4301924"/>
                <a:gd name="connsiteX17" fmla="*/ 5355219 w 7924799"/>
                <a:gd name="connsiteY17" fmla="*/ 1414041 h 4301924"/>
                <a:gd name="connsiteX18" fmla="*/ 5424667 w 7924799"/>
                <a:gd name="connsiteY18" fmla="*/ 1275145 h 4301924"/>
                <a:gd name="connsiteX19" fmla="*/ 5609862 w 7924799"/>
                <a:gd name="connsiteY19" fmla="*/ 1136248 h 4301924"/>
                <a:gd name="connsiteX20" fmla="*/ 5748759 w 7924799"/>
                <a:gd name="connsiteY20" fmla="*/ 1101524 h 4301924"/>
                <a:gd name="connsiteX21" fmla="*/ 5864505 w 7924799"/>
                <a:gd name="connsiteY21" fmla="*/ 962628 h 4301924"/>
                <a:gd name="connsiteX22" fmla="*/ 6038126 w 7924799"/>
                <a:gd name="connsiteY22" fmla="*/ 951053 h 4301924"/>
                <a:gd name="connsiteX23" fmla="*/ 6223321 w 7924799"/>
                <a:gd name="connsiteY23" fmla="*/ 731134 h 4301924"/>
                <a:gd name="connsiteX24" fmla="*/ 6084424 w 7924799"/>
                <a:gd name="connsiteY24" fmla="*/ 661686 h 4301924"/>
                <a:gd name="connsiteX25" fmla="*/ 6408516 w 7924799"/>
                <a:gd name="connsiteY25" fmla="*/ 244998 h 4301924"/>
                <a:gd name="connsiteX26" fmla="*/ 6558986 w 7924799"/>
                <a:gd name="connsiteY26" fmla="*/ 152400 h 4301924"/>
                <a:gd name="connsiteX27" fmla="*/ 6593711 w 7924799"/>
                <a:gd name="connsiteY27" fmla="*/ 48228 h 4301924"/>
                <a:gd name="connsiteX28" fmla="*/ 6686308 w 7924799"/>
                <a:gd name="connsiteY28" fmla="*/ 1929 h 4301924"/>
                <a:gd name="connsiteX29" fmla="*/ 6813630 w 7924799"/>
                <a:gd name="connsiteY29" fmla="*/ 48228 h 4301924"/>
                <a:gd name="connsiteX30" fmla="*/ 6964100 w 7924799"/>
                <a:gd name="connsiteY30" fmla="*/ 233423 h 4301924"/>
                <a:gd name="connsiteX31" fmla="*/ 6802055 w 7924799"/>
                <a:gd name="connsiteY31" fmla="*/ 314446 h 4301924"/>
                <a:gd name="connsiteX32" fmla="*/ 6883078 w 7924799"/>
                <a:gd name="connsiteY32" fmla="*/ 534365 h 4301924"/>
                <a:gd name="connsiteX33" fmla="*/ 7137721 w 7924799"/>
                <a:gd name="connsiteY33" fmla="*/ 511215 h 4301924"/>
                <a:gd name="connsiteX34" fmla="*/ 7195594 w 7924799"/>
                <a:gd name="connsiteY34" fmla="*/ 800583 h 4301924"/>
                <a:gd name="connsiteX35" fmla="*/ 7311341 w 7924799"/>
                <a:gd name="connsiteY35" fmla="*/ 985777 h 4301924"/>
                <a:gd name="connsiteX36" fmla="*/ 7230318 w 7924799"/>
                <a:gd name="connsiteY36" fmla="*/ 1251995 h 4301924"/>
                <a:gd name="connsiteX37" fmla="*/ 7346065 w 7924799"/>
                <a:gd name="connsiteY37" fmla="*/ 1460340 h 4301924"/>
                <a:gd name="connsiteX38" fmla="*/ 7728030 w 7924799"/>
                <a:gd name="connsiteY38" fmla="*/ 1726557 h 4301924"/>
                <a:gd name="connsiteX39" fmla="*/ 7855351 w 7924799"/>
                <a:gd name="connsiteY39" fmla="*/ 2131671 h 4301924"/>
                <a:gd name="connsiteX40" fmla="*/ 7855351 w 7924799"/>
                <a:gd name="connsiteY40" fmla="*/ 2282142 h 4301924"/>
                <a:gd name="connsiteX41" fmla="*/ 7438662 w 7924799"/>
                <a:gd name="connsiteY41" fmla="*/ 2131671 h 4301924"/>
                <a:gd name="connsiteX42" fmla="*/ 7218743 w 7924799"/>
                <a:gd name="connsiteY42" fmla="*/ 1680258 h 4301924"/>
                <a:gd name="connsiteX43" fmla="*/ 7056698 w 7924799"/>
                <a:gd name="connsiteY43" fmla="*/ 1344593 h 4301924"/>
                <a:gd name="connsiteX44" fmla="*/ 6952526 w 7924799"/>
                <a:gd name="connsiteY44" fmla="*/ 1367742 h 4301924"/>
                <a:gd name="connsiteX45" fmla="*/ 7021974 w 7924799"/>
                <a:gd name="connsiteY45" fmla="*/ 1529788 h 4301924"/>
                <a:gd name="connsiteX46" fmla="*/ 6894652 w 7924799"/>
                <a:gd name="connsiteY46" fmla="*/ 1518213 h 4301924"/>
                <a:gd name="connsiteX47" fmla="*/ 6987250 w 7924799"/>
                <a:gd name="connsiteY47" fmla="*/ 1784431 h 4301924"/>
                <a:gd name="connsiteX48" fmla="*/ 6940951 w 7924799"/>
                <a:gd name="connsiteY48" fmla="*/ 1958051 h 4301924"/>
                <a:gd name="connsiteX49" fmla="*/ 6640009 w 7924799"/>
                <a:gd name="connsiteY49" fmla="*/ 2201119 h 4301924"/>
                <a:gd name="connsiteX50" fmla="*/ 6558986 w 7924799"/>
                <a:gd name="connsiteY50" fmla="*/ 2640957 h 4301924"/>
                <a:gd name="connsiteX51" fmla="*/ 6558986 w 7924799"/>
                <a:gd name="connsiteY51" fmla="*/ 2895600 h 4301924"/>
                <a:gd name="connsiteX52" fmla="*/ 6732607 w 7924799"/>
                <a:gd name="connsiteY52" fmla="*/ 2814577 h 4301924"/>
                <a:gd name="connsiteX53" fmla="*/ 6940951 w 7924799"/>
                <a:gd name="connsiteY53" fmla="*/ 2756704 h 4301924"/>
                <a:gd name="connsiteX54" fmla="*/ 7380789 w 7924799"/>
                <a:gd name="connsiteY54" fmla="*/ 2988198 h 4301924"/>
                <a:gd name="connsiteX55" fmla="*/ 7461812 w 7924799"/>
                <a:gd name="connsiteY55" fmla="*/ 3103945 h 4301924"/>
                <a:gd name="connsiteX56" fmla="*/ 7461812 w 7924799"/>
                <a:gd name="connsiteY56" fmla="*/ 3300714 h 4301924"/>
                <a:gd name="connsiteX57" fmla="*/ 7079847 w 7924799"/>
                <a:gd name="connsiteY57" fmla="*/ 2999772 h 4301924"/>
                <a:gd name="connsiteX58" fmla="*/ 7253467 w 7924799"/>
                <a:gd name="connsiteY58" fmla="*/ 3381737 h 4301924"/>
                <a:gd name="connsiteX59" fmla="*/ 7380789 w 7924799"/>
                <a:gd name="connsiteY59" fmla="*/ 3786851 h 4301924"/>
                <a:gd name="connsiteX60" fmla="*/ 7137721 w 7924799"/>
                <a:gd name="connsiteY60" fmla="*/ 4157241 h 4301924"/>
                <a:gd name="connsiteX61" fmla="*/ 6952526 w 7924799"/>
                <a:gd name="connsiteY61" fmla="*/ 3972046 h 4301924"/>
                <a:gd name="connsiteX62" fmla="*/ 6964100 w 7924799"/>
                <a:gd name="connsiteY62" fmla="*/ 3671104 h 4301924"/>
                <a:gd name="connsiteX63" fmla="*/ 6929376 w 7924799"/>
                <a:gd name="connsiteY63" fmla="*/ 3532208 h 4301924"/>
                <a:gd name="connsiteX64" fmla="*/ 6721032 w 7924799"/>
                <a:gd name="connsiteY64" fmla="*/ 3717403 h 4301924"/>
                <a:gd name="connsiteX65" fmla="*/ 6454814 w 7924799"/>
                <a:gd name="connsiteY65" fmla="*/ 3694253 h 4301924"/>
                <a:gd name="connsiteX66" fmla="*/ 6281194 w 7924799"/>
                <a:gd name="connsiteY66" fmla="*/ 3520633 h 4301924"/>
                <a:gd name="connsiteX67" fmla="*/ 6038126 w 7924799"/>
                <a:gd name="connsiteY67" fmla="*/ 3462760 h 4301924"/>
                <a:gd name="connsiteX68" fmla="*/ 5876080 w 7924799"/>
                <a:gd name="connsiteY68" fmla="*/ 3578507 h 4301924"/>
                <a:gd name="connsiteX69" fmla="*/ 5876080 w 7924799"/>
                <a:gd name="connsiteY69" fmla="*/ 3786851 h 4301924"/>
                <a:gd name="connsiteX70" fmla="*/ 5748759 w 7924799"/>
                <a:gd name="connsiteY70" fmla="*/ 3925747 h 4301924"/>
                <a:gd name="connsiteX71" fmla="*/ 5528840 w 7924799"/>
                <a:gd name="connsiteY71" fmla="*/ 3995195 h 4301924"/>
                <a:gd name="connsiteX72" fmla="*/ 5297346 w 7924799"/>
                <a:gd name="connsiteY72" fmla="*/ 4145666 h 4301924"/>
                <a:gd name="connsiteX73" fmla="*/ 5019554 w 7924799"/>
                <a:gd name="connsiteY73" fmla="*/ 4145666 h 4301924"/>
                <a:gd name="connsiteX74" fmla="*/ 4776485 w 7924799"/>
                <a:gd name="connsiteY74" fmla="*/ 4157241 h 4301924"/>
                <a:gd name="connsiteX75" fmla="*/ 4614440 w 7924799"/>
                <a:gd name="connsiteY75" fmla="*/ 4064643 h 4301924"/>
                <a:gd name="connsiteX76" fmla="*/ 4487118 w 7924799"/>
                <a:gd name="connsiteY76" fmla="*/ 4053069 h 4301924"/>
                <a:gd name="connsiteX77" fmla="*/ 4371371 w 7924799"/>
                <a:gd name="connsiteY77" fmla="*/ 4238264 h 4301924"/>
                <a:gd name="connsiteX78" fmla="*/ 4012556 w 7924799"/>
                <a:gd name="connsiteY78" fmla="*/ 4203540 h 4301924"/>
                <a:gd name="connsiteX79" fmla="*/ 3700040 w 7924799"/>
                <a:gd name="connsiteY79" fmla="*/ 4296137 h 4301924"/>
                <a:gd name="connsiteX80" fmla="*/ 3561143 w 7924799"/>
                <a:gd name="connsiteY80" fmla="*/ 4238264 h 4301924"/>
                <a:gd name="connsiteX81" fmla="*/ 3329650 w 7924799"/>
                <a:gd name="connsiteY81" fmla="*/ 4099367 h 4301924"/>
                <a:gd name="connsiteX82" fmla="*/ 3063432 w 7924799"/>
                <a:gd name="connsiteY82" fmla="*/ 4053069 h 4301924"/>
                <a:gd name="connsiteX83" fmla="*/ 2959260 w 7924799"/>
                <a:gd name="connsiteY83" fmla="*/ 3775276 h 4301924"/>
                <a:gd name="connsiteX84" fmla="*/ 2947685 w 7924799"/>
                <a:gd name="connsiteY84" fmla="*/ 3728977 h 4301924"/>
                <a:gd name="connsiteX85" fmla="*/ 2554146 w 7924799"/>
                <a:gd name="connsiteY85" fmla="*/ 3717403 h 4301924"/>
                <a:gd name="connsiteX86" fmla="*/ 2473123 w 7924799"/>
                <a:gd name="connsiteY86" fmla="*/ 3520633 h 4301924"/>
                <a:gd name="connsiteX87" fmla="*/ 2489521 w 7924799"/>
                <a:gd name="connsiteY87" fmla="*/ 3126129 h 4301924"/>
                <a:gd name="connsiteX88" fmla="*/ 2524245 w 7924799"/>
                <a:gd name="connsiteY88" fmla="*/ 2759598 h 4301924"/>
                <a:gd name="connsiteX89" fmla="*/ 655898 w 7924799"/>
                <a:gd name="connsiteY89" fmla="*/ 3902598 h 4301924"/>
                <a:gd name="connsiteX90" fmla="*/ 540151 w 7924799"/>
                <a:gd name="connsiteY90" fmla="*/ 4191965 h 4301924"/>
                <a:gd name="connsiteX91" fmla="*/ 412830 w 7924799"/>
                <a:gd name="connsiteY91" fmla="*/ 4226689 h 4301924"/>
                <a:gd name="connsiteX92" fmla="*/ 146612 w 7924799"/>
                <a:gd name="connsiteY92" fmla="*/ 3844724 h 4301924"/>
                <a:gd name="connsiteX93" fmla="*/ 30865 w 7924799"/>
                <a:gd name="connsiteY93" fmla="*/ 3509058 h 4301924"/>
                <a:gd name="connsiteX94" fmla="*/ 42440 w 7924799"/>
                <a:gd name="connsiteY94" fmla="*/ 3300714 h 4301924"/>
                <a:gd name="connsiteX95" fmla="*/ 285508 w 7924799"/>
                <a:gd name="connsiteY95" fmla="*/ 3312289 h 4301924"/>
                <a:gd name="connsiteX96" fmla="*/ 389680 w 7924799"/>
                <a:gd name="connsiteY96" fmla="*/ 3103945 h 4301924"/>
                <a:gd name="connsiteX97" fmla="*/ 273933 w 7924799"/>
                <a:gd name="connsiteY97" fmla="*/ 2803003 h 4301924"/>
                <a:gd name="connsiteX98" fmla="*/ 308657 w 7924799"/>
                <a:gd name="connsiteY98" fmla="*/ 2664107 h 4301924"/>
                <a:gd name="connsiteX99" fmla="*/ 169761 w 7924799"/>
                <a:gd name="connsiteY99" fmla="*/ 2513636 h 4301924"/>
                <a:gd name="connsiteX100" fmla="*/ 262359 w 7924799"/>
                <a:gd name="connsiteY100" fmla="*/ 2467337 h 4301924"/>
                <a:gd name="connsiteX101" fmla="*/ 389680 w 7924799"/>
                <a:gd name="connsiteY101" fmla="*/ 2455762 h 4301924"/>
                <a:gd name="connsiteX102" fmla="*/ 447554 w 7924799"/>
                <a:gd name="connsiteY102" fmla="*/ 2235843 h 4301924"/>
                <a:gd name="connsiteX103" fmla="*/ 482278 w 7924799"/>
                <a:gd name="connsiteY103" fmla="*/ 2050648 h 4301924"/>
                <a:gd name="connsiteX104" fmla="*/ 632749 w 7924799"/>
                <a:gd name="connsiteY104" fmla="*/ 1969626 h 4301924"/>
                <a:gd name="connsiteX105" fmla="*/ 1605022 w 7924799"/>
                <a:gd name="connsiteY105" fmla="*/ 1379317 h 4301924"/>
                <a:gd name="connsiteX0" fmla="*/ 2855088 w 7924799"/>
                <a:gd name="connsiteY0" fmla="*/ 2143246 h 4436480"/>
                <a:gd name="connsiteX1" fmla="*/ 2936111 w 7924799"/>
                <a:gd name="connsiteY1" fmla="*/ 1934902 h 4436480"/>
                <a:gd name="connsiteX2" fmla="*/ 3179179 w 7924799"/>
                <a:gd name="connsiteY2" fmla="*/ 1749707 h 4436480"/>
                <a:gd name="connsiteX3" fmla="*/ 3271776 w 7924799"/>
                <a:gd name="connsiteY3" fmla="*/ 1923327 h 4436480"/>
                <a:gd name="connsiteX4" fmla="*/ 3271776 w 7924799"/>
                <a:gd name="connsiteY4" fmla="*/ 2027499 h 4436480"/>
                <a:gd name="connsiteX5" fmla="*/ 3410673 w 7924799"/>
                <a:gd name="connsiteY5" fmla="*/ 1865453 h 4436480"/>
                <a:gd name="connsiteX6" fmla="*/ 3595867 w 7924799"/>
                <a:gd name="connsiteY6" fmla="*/ 1992775 h 4436480"/>
                <a:gd name="connsiteX7" fmla="*/ 3561143 w 7924799"/>
                <a:gd name="connsiteY7" fmla="*/ 1807580 h 4436480"/>
                <a:gd name="connsiteX8" fmla="*/ 3676890 w 7924799"/>
                <a:gd name="connsiteY8" fmla="*/ 1691833 h 4436480"/>
                <a:gd name="connsiteX9" fmla="*/ 3885235 w 7924799"/>
                <a:gd name="connsiteY9" fmla="*/ 1552937 h 4436480"/>
                <a:gd name="connsiteX10" fmla="*/ 4139878 w 7924799"/>
                <a:gd name="connsiteY10" fmla="*/ 1367742 h 4436480"/>
                <a:gd name="connsiteX11" fmla="*/ 4336647 w 7924799"/>
                <a:gd name="connsiteY11" fmla="*/ 1414041 h 4436480"/>
                <a:gd name="connsiteX12" fmla="*/ 4510267 w 7924799"/>
                <a:gd name="connsiteY12" fmla="*/ 1552937 h 4436480"/>
                <a:gd name="connsiteX13" fmla="*/ 4626014 w 7924799"/>
                <a:gd name="connsiteY13" fmla="*/ 1622385 h 4436480"/>
                <a:gd name="connsiteX14" fmla="*/ 4799635 w 7924799"/>
                <a:gd name="connsiteY14" fmla="*/ 1599236 h 4436480"/>
                <a:gd name="connsiteX15" fmla="*/ 4996404 w 7924799"/>
                <a:gd name="connsiteY15" fmla="*/ 1506638 h 4436480"/>
                <a:gd name="connsiteX16" fmla="*/ 5227898 w 7924799"/>
                <a:gd name="connsiteY16" fmla="*/ 1587661 h 4436480"/>
                <a:gd name="connsiteX17" fmla="*/ 5355219 w 7924799"/>
                <a:gd name="connsiteY17" fmla="*/ 1414041 h 4436480"/>
                <a:gd name="connsiteX18" fmla="*/ 5424667 w 7924799"/>
                <a:gd name="connsiteY18" fmla="*/ 1275145 h 4436480"/>
                <a:gd name="connsiteX19" fmla="*/ 5609862 w 7924799"/>
                <a:gd name="connsiteY19" fmla="*/ 1136248 h 4436480"/>
                <a:gd name="connsiteX20" fmla="*/ 5748759 w 7924799"/>
                <a:gd name="connsiteY20" fmla="*/ 1101524 h 4436480"/>
                <a:gd name="connsiteX21" fmla="*/ 5864505 w 7924799"/>
                <a:gd name="connsiteY21" fmla="*/ 962628 h 4436480"/>
                <a:gd name="connsiteX22" fmla="*/ 6038126 w 7924799"/>
                <a:gd name="connsiteY22" fmla="*/ 951053 h 4436480"/>
                <a:gd name="connsiteX23" fmla="*/ 6223321 w 7924799"/>
                <a:gd name="connsiteY23" fmla="*/ 731134 h 4436480"/>
                <a:gd name="connsiteX24" fmla="*/ 6084424 w 7924799"/>
                <a:gd name="connsiteY24" fmla="*/ 661686 h 4436480"/>
                <a:gd name="connsiteX25" fmla="*/ 6408516 w 7924799"/>
                <a:gd name="connsiteY25" fmla="*/ 244998 h 4436480"/>
                <a:gd name="connsiteX26" fmla="*/ 6558986 w 7924799"/>
                <a:gd name="connsiteY26" fmla="*/ 152400 h 4436480"/>
                <a:gd name="connsiteX27" fmla="*/ 6593711 w 7924799"/>
                <a:gd name="connsiteY27" fmla="*/ 48228 h 4436480"/>
                <a:gd name="connsiteX28" fmla="*/ 6686308 w 7924799"/>
                <a:gd name="connsiteY28" fmla="*/ 1929 h 4436480"/>
                <a:gd name="connsiteX29" fmla="*/ 6813630 w 7924799"/>
                <a:gd name="connsiteY29" fmla="*/ 48228 h 4436480"/>
                <a:gd name="connsiteX30" fmla="*/ 6964100 w 7924799"/>
                <a:gd name="connsiteY30" fmla="*/ 233423 h 4436480"/>
                <a:gd name="connsiteX31" fmla="*/ 6802055 w 7924799"/>
                <a:gd name="connsiteY31" fmla="*/ 314446 h 4436480"/>
                <a:gd name="connsiteX32" fmla="*/ 6883078 w 7924799"/>
                <a:gd name="connsiteY32" fmla="*/ 534365 h 4436480"/>
                <a:gd name="connsiteX33" fmla="*/ 7137721 w 7924799"/>
                <a:gd name="connsiteY33" fmla="*/ 511215 h 4436480"/>
                <a:gd name="connsiteX34" fmla="*/ 7195594 w 7924799"/>
                <a:gd name="connsiteY34" fmla="*/ 800583 h 4436480"/>
                <a:gd name="connsiteX35" fmla="*/ 7311341 w 7924799"/>
                <a:gd name="connsiteY35" fmla="*/ 985777 h 4436480"/>
                <a:gd name="connsiteX36" fmla="*/ 7230318 w 7924799"/>
                <a:gd name="connsiteY36" fmla="*/ 1251995 h 4436480"/>
                <a:gd name="connsiteX37" fmla="*/ 7346065 w 7924799"/>
                <a:gd name="connsiteY37" fmla="*/ 1460340 h 4436480"/>
                <a:gd name="connsiteX38" fmla="*/ 7728030 w 7924799"/>
                <a:gd name="connsiteY38" fmla="*/ 1726557 h 4436480"/>
                <a:gd name="connsiteX39" fmla="*/ 7855351 w 7924799"/>
                <a:gd name="connsiteY39" fmla="*/ 2131671 h 4436480"/>
                <a:gd name="connsiteX40" fmla="*/ 7855351 w 7924799"/>
                <a:gd name="connsiteY40" fmla="*/ 2282142 h 4436480"/>
                <a:gd name="connsiteX41" fmla="*/ 7438662 w 7924799"/>
                <a:gd name="connsiteY41" fmla="*/ 2131671 h 4436480"/>
                <a:gd name="connsiteX42" fmla="*/ 7218743 w 7924799"/>
                <a:gd name="connsiteY42" fmla="*/ 1680258 h 4436480"/>
                <a:gd name="connsiteX43" fmla="*/ 7056698 w 7924799"/>
                <a:gd name="connsiteY43" fmla="*/ 1344593 h 4436480"/>
                <a:gd name="connsiteX44" fmla="*/ 6952526 w 7924799"/>
                <a:gd name="connsiteY44" fmla="*/ 1367742 h 4436480"/>
                <a:gd name="connsiteX45" fmla="*/ 7021974 w 7924799"/>
                <a:gd name="connsiteY45" fmla="*/ 1529788 h 4436480"/>
                <a:gd name="connsiteX46" fmla="*/ 6894652 w 7924799"/>
                <a:gd name="connsiteY46" fmla="*/ 1518213 h 4436480"/>
                <a:gd name="connsiteX47" fmla="*/ 6987250 w 7924799"/>
                <a:gd name="connsiteY47" fmla="*/ 1784431 h 4436480"/>
                <a:gd name="connsiteX48" fmla="*/ 6940951 w 7924799"/>
                <a:gd name="connsiteY48" fmla="*/ 1958051 h 4436480"/>
                <a:gd name="connsiteX49" fmla="*/ 6640009 w 7924799"/>
                <a:gd name="connsiteY49" fmla="*/ 2201119 h 4436480"/>
                <a:gd name="connsiteX50" fmla="*/ 6558986 w 7924799"/>
                <a:gd name="connsiteY50" fmla="*/ 2640957 h 4436480"/>
                <a:gd name="connsiteX51" fmla="*/ 6558986 w 7924799"/>
                <a:gd name="connsiteY51" fmla="*/ 2895600 h 4436480"/>
                <a:gd name="connsiteX52" fmla="*/ 6732607 w 7924799"/>
                <a:gd name="connsiteY52" fmla="*/ 2814577 h 4436480"/>
                <a:gd name="connsiteX53" fmla="*/ 6940951 w 7924799"/>
                <a:gd name="connsiteY53" fmla="*/ 2756704 h 4436480"/>
                <a:gd name="connsiteX54" fmla="*/ 7380789 w 7924799"/>
                <a:gd name="connsiteY54" fmla="*/ 2988198 h 4436480"/>
                <a:gd name="connsiteX55" fmla="*/ 7461812 w 7924799"/>
                <a:gd name="connsiteY55" fmla="*/ 3103945 h 4436480"/>
                <a:gd name="connsiteX56" fmla="*/ 7461812 w 7924799"/>
                <a:gd name="connsiteY56" fmla="*/ 3300714 h 4436480"/>
                <a:gd name="connsiteX57" fmla="*/ 7079847 w 7924799"/>
                <a:gd name="connsiteY57" fmla="*/ 2999772 h 4436480"/>
                <a:gd name="connsiteX58" fmla="*/ 7253467 w 7924799"/>
                <a:gd name="connsiteY58" fmla="*/ 3381737 h 4436480"/>
                <a:gd name="connsiteX59" fmla="*/ 7380789 w 7924799"/>
                <a:gd name="connsiteY59" fmla="*/ 3786851 h 4436480"/>
                <a:gd name="connsiteX60" fmla="*/ 7137721 w 7924799"/>
                <a:gd name="connsiteY60" fmla="*/ 4157241 h 4436480"/>
                <a:gd name="connsiteX61" fmla="*/ 6952526 w 7924799"/>
                <a:gd name="connsiteY61" fmla="*/ 3972046 h 4436480"/>
                <a:gd name="connsiteX62" fmla="*/ 6964100 w 7924799"/>
                <a:gd name="connsiteY62" fmla="*/ 3671104 h 4436480"/>
                <a:gd name="connsiteX63" fmla="*/ 6929376 w 7924799"/>
                <a:gd name="connsiteY63" fmla="*/ 3532208 h 4436480"/>
                <a:gd name="connsiteX64" fmla="*/ 6721032 w 7924799"/>
                <a:gd name="connsiteY64" fmla="*/ 3717403 h 4436480"/>
                <a:gd name="connsiteX65" fmla="*/ 6454814 w 7924799"/>
                <a:gd name="connsiteY65" fmla="*/ 3694253 h 4436480"/>
                <a:gd name="connsiteX66" fmla="*/ 6281194 w 7924799"/>
                <a:gd name="connsiteY66" fmla="*/ 3520633 h 4436480"/>
                <a:gd name="connsiteX67" fmla="*/ 6038126 w 7924799"/>
                <a:gd name="connsiteY67" fmla="*/ 3462760 h 4436480"/>
                <a:gd name="connsiteX68" fmla="*/ 5876080 w 7924799"/>
                <a:gd name="connsiteY68" fmla="*/ 3578507 h 4436480"/>
                <a:gd name="connsiteX69" fmla="*/ 5876080 w 7924799"/>
                <a:gd name="connsiteY69" fmla="*/ 3786851 h 4436480"/>
                <a:gd name="connsiteX70" fmla="*/ 5748759 w 7924799"/>
                <a:gd name="connsiteY70" fmla="*/ 3925747 h 4436480"/>
                <a:gd name="connsiteX71" fmla="*/ 5528840 w 7924799"/>
                <a:gd name="connsiteY71" fmla="*/ 3995195 h 4436480"/>
                <a:gd name="connsiteX72" fmla="*/ 5297346 w 7924799"/>
                <a:gd name="connsiteY72" fmla="*/ 4145666 h 4436480"/>
                <a:gd name="connsiteX73" fmla="*/ 5019554 w 7924799"/>
                <a:gd name="connsiteY73" fmla="*/ 4145666 h 4436480"/>
                <a:gd name="connsiteX74" fmla="*/ 4776485 w 7924799"/>
                <a:gd name="connsiteY74" fmla="*/ 4157241 h 4436480"/>
                <a:gd name="connsiteX75" fmla="*/ 4614440 w 7924799"/>
                <a:gd name="connsiteY75" fmla="*/ 4064643 h 4436480"/>
                <a:gd name="connsiteX76" fmla="*/ 4487118 w 7924799"/>
                <a:gd name="connsiteY76" fmla="*/ 4053069 h 4436480"/>
                <a:gd name="connsiteX77" fmla="*/ 4371371 w 7924799"/>
                <a:gd name="connsiteY77" fmla="*/ 4238264 h 4436480"/>
                <a:gd name="connsiteX78" fmla="*/ 4012556 w 7924799"/>
                <a:gd name="connsiteY78" fmla="*/ 4203540 h 4436480"/>
                <a:gd name="connsiteX79" fmla="*/ 3700040 w 7924799"/>
                <a:gd name="connsiteY79" fmla="*/ 4296137 h 4436480"/>
                <a:gd name="connsiteX80" fmla="*/ 3561143 w 7924799"/>
                <a:gd name="connsiteY80" fmla="*/ 4238264 h 4436480"/>
                <a:gd name="connsiteX81" fmla="*/ 3329650 w 7924799"/>
                <a:gd name="connsiteY81" fmla="*/ 4099367 h 4436480"/>
                <a:gd name="connsiteX82" fmla="*/ 3063432 w 7924799"/>
                <a:gd name="connsiteY82" fmla="*/ 4053069 h 4436480"/>
                <a:gd name="connsiteX83" fmla="*/ 2959260 w 7924799"/>
                <a:gd name="connsiteY83" fmla="*/ 3775276 h 4436480"/>
                <a:gd name="connsiteX84" fmla="*/ 2947685 w 7924799"/>
                <a:gd name="connsiteY84" fmla="*/ 3728977 h 4436480"/>
                <a:gd name="connsiteX85" fmla="*/ 2554146 w 7924799"/>
                <a:gd name="connsiteY85" fmla="*/ 3717403 h 4436480"/>
                <a:gd name="connsiteX86" fmla="*/ 2473123 w 7924799"/>
                <a:gd name="connsiteY86" fmla="*/ 3520633 h 4436480"/>
                <a:gd name="connsiteX87" fmla="*/ 2489521 w 7924799"/>
                <a:gd name="connsiteY87" fmla="*/ 3126129 h 4436480"/>
                <a:gd name="connsiteX88" fmla="*/ 2524245 w 7924799"/>
                <a:gd name="connsiteY88" fmla="*/ 2759598 h 4436480"/>
                <a:gd name="connsiteX89" fmla="*/ 540151 w 7924799"/>
                <a:gd name="connsiteY89" fmla="*/ 4191965 h 4436480"/>
                <a:gd name="connsiteX90" fmla="*/ 412830 w 7924799"/>
                <a:gd name="connsiteY90" fmla="*/ 4226689 h 4436480"/>
                <a:gd name="connsiteX91" fmla="*/ 146612 w 7924799"/>
                <a:gd name="connsiteY91" fmla="*/ 3844724 h 4436480"/>
                <a:gd name="connsiteX92" fmla="*/ 30865 w 7924799"/>
                <a:gd name="connsiteY92" fmla="*/ 3509058 h 4436480"/>
                <a:gd name="connsiteX93" fmla="*/ 42440 w 7924799"/>
                <a:gd name="connsiteY93" fmla="*/ 3300714 h 4436480"/>
                <a:gd name="connsiteX94" fmla="*/ 285508 w 7924799"/>
                <a:gd name="connsiteY94" fmla="*/ 3312289 h 4436480"/>
                <a:gd name="connsiteX95" fmla="*/ 389680 w 7924799"/>
                <a:gd name="connsiteY95" fmla="*/ 3103945 h 4436480"/>
                <a:gd name="connsiteX96" fmla="*/ 273933 w 7924799"/>
                <a:gd name="connsiteY96" fmla="*/ 2803003 h 4436480"/>
                <a:gd name="connsiteX97" fmla="*/ 308657 w 7924799"/>
                <a:gd name="connsiteY97" fmla="*/ 2664107 h 4436480"/>
                <a:gd name="connsiteX98" fmla="*/ 169761 w 7924799"/>
                <a:gd name="connsiteY98" fmla="*/ 2513636 h 4436480"/>
                <a:gd name="connsiteX99" fmla="*/ 262359 w 7924799"/>
                <a:gd name="connsiteY99" fmla="*/ 2467337 h 4436480"/>
                <a:gd name="connsiteX100" fmla="*/ 389680 w 7924799"/>
                <a:gd name="connsiteY100" fmla="*/ 2455762 h 4436480"/>
                <a:gd name="connsiteX101" fmla="*/ 447554 w 7924799"/>
                <a:gd name="connsiteY101" fmla="*/ 2235843 h 4436480"/>
                <a:gd name="connsiteX102" fmla="*/ 482278 w 7924799"/>
                <a:gd name="connsiteY102" fmla="*/ 2050648 h 4436480"/>
                <a:gd name="connsiteX103" fmla="*/ 632749 w 7924799"/>
                <a:gd name="connsiteY103" fmla="*/ 1969626 h 4436480"/>
                <a:gd name="connsiteX104" fmla="*/ 1605022 w 7924799"/>
                <a:gd name="connsiteY104" fmla="*/ 1379317 h 4436480"/>
                <a:gd name="connsiteX0" fmla="*/ 2855088 w 7924799"/>
                <a:gd name="connsiteY0" fmla="*/ 2143246 h 4407543"/>
                <a:gd name="connsiteX1" fmla="*/ 2936111 w 7924799"/>
                <a:gd name="connsiteY1" fmla="*/ 1934902 h 4407543"/>
                <a:gd name="connsiteX2" fmla="*/ 3179179 w 7924799"/>
                <a:gd name="connsiteY2" fmla="*/ 1749707 h 4407543"/>
                <a:gd name="connsiteX3" fmla="*/ 3271776 w 7924799"/>
                <a:gd name="connsiteY3" fmla="*/ 1923327 h 4407543"/>
                <a:gd name="connsiteX4" fmla="*/ 3271776 w 7924799"/>
                <a:gd name="connsiteY4" fmla="*/ 2027499 h 4407543"/>
                <a:gd name="connsiteX5" fmla="*/ 3410673 w 7924799"/>
                <a:gd name="connsiteY5" fmla="*/ 1865453 h 4407543"/>
                <a:gd name="connsiteX6" fmla="*/ 3595867 w 7924799"/>
                <a:gd name="connsiteY6" fmla="*/ 1992775 h 4407543"/>
                <a:gd name="connsiteX7" fmla="*/ 3561143 w 7924799"/>
                <a:gd name="connsiteY7" fmla="*/ 1807580 h 4407543"/>
                <a:gd name="connsiteX8" fmla="*/ 3676890 w 7924799"/>
                <a:gd name="connsiteY8" fmla="*/ 1691833 h 4407543"/>
                <a:gd name="connsiteX9" fmla="*/ 3885235 w 7924799"/>
                <a:gd name="connsiteY9" fmla="*/ 1552937 h 4407543"/>
                <a:gd name="connsiteX10" fmla="*/ 4139878 w 7924799"/>
                <a:gd name="connsiteY10" fmla="*/ 1367742 h 4407543"/>
                <a:gd name="connsiteX11" fmla="*/ 4336647 w 7924799"/>
                <a:gd name="connsiteY11" fmla="*/ 1414041 h 4407543"/>
                <a:gd name="connsiteX12" fmla="*/ 4510267 w 7924799"/>
                <a:gd name="connsiteY12" fmla="*/ 1552937 h 4407543"/>
                <a:gd name="connsiteX13" fmla="*/ 4626014 w 7924799"/>
                <a:gd name="connsiteY13" fmla="*/ 1622385 h 4407543"/>
                <a:gd name="connsiteX14" fmla="*/ 4799635 w 7924799"/>
                <a:gd name="connsiteY14" fmla="*/ 1599236 h 4407543"/>
                <a:gd name="connsiteX15" fmla="*/ 4996404 w 7924799"/>
                <a:gd name="connsiteY15" fmla="*/ 1506638 h 4407543"/>
                <a:gd name="connsiteX16" fmla="*/ 5227898 w 7924799"/>
                <a:gd name="connsiteY16" fmla="*/ 1587661 h 4407543"/>
                <a:gd name="connsiteX17" fmla="*/ 5355219 w 7924799"/>
                <a:gd name="connsiteY17" fmla="*/ 1414041 h 4407543"/>
                <a:gd name="connsiteX18" fmla="*/ 5424667 w 7924799"/>
                <a:gd name="connsiteY18" fmla="*/ 1275145 h 4407543"/>
                <a:gd name="connsiteX19" fmla="*/ 5609862 w 7924799"/>
                <a:gd name="connsiteY19" fmla="*/ 1136248 h 4407543"/>
                <a:gd name="connsiteX20" fmla="*/ 5748759 w 7924799"/>
                <a:gd name="connsiteY20" fmla="*/ 1101524 h 4407543"/>
                <a:gd name="connsiteX21" fmla="*/ 5864505 w 7924799"/>
                <a:gd name="connsiteY21" fmla="*/ 962628 h 4407543"/>
                <a:gd name="connsiteX22" fmla="*/ 6038126 w 7924799"/>
                <a:gd name="connsiteY22" fmla="*/ 951053 h 4407543"/>
                <a:gd name="connsiteX23" fmla="*/ 6223321 w 7924799"/>
                <a:gd name="connsiteY23" fmla="*/ 731134 h 4407543"/>
                <a:gd name="connsiteX24" fmla="*/ 6084424 w 7924799"/>
                <a:gd name="connsiteY24" fmla="*/ 661686 h 4407543"/>
                <a:gd name="connsiteX25" fmla="*/ 6408516 w 7924799"/>
                <a:gd name="connsiteY25" fmla="*/ 244998 h 4407543"/>
                <a:gd name="connsiteX26" fmla="*/ 6558986 w 7924799"/>
                <a:gd name="connsiteY26" fmla="*/ 152400 h 4407543"/>
                <a:gd name="connsiteX27" fmla="*/ 6593711 w 7924799"/>
                <a:gd name="connsiteY27" fmla="*/ 48228 h 4407543"/>
                <a:gd name="connsiteX28" fmla="*/ 6686308 w 7924799"/>
                <a:gd name="connsiteY28" fmla="*/ 1929 h 4407543"/>
                <a:gd name="connsiteX29" fmla="*/ 6813630 w 7924799"/>
                <a:gd name="connsiteY29" fmla="*/ 48228 h 4407543"/>
                <a:gd name="connsiteX30" fmla="*/ 6964100 w 7924799"/>
                <a:gd name="connsiteY30" fmla="*/ 233423 h 4407543"/>
                <a:gd name="connsiteX31" fmla="*/ 6802055 w 7924799"/>
                <a:gd name="connsiteY31" fmla="*/ 314446 h 4407543"/>
                <a:gd name="connsiteX32" fmla="*/ 6883078 w 7924799"/>
                <a:gd name="connsiteY32" fmla="*/ 534365 h 4407543"/>
                <a:gd name="connsiteX33" fmla="*/ 7137721 w 7924799"/>
                <a:gd name="connsiteY33" fmla="*/ 511215 h 4407543"/>
                <a:gd name="connsiteX34" fmla="*/ 7195594 w 7924799"/>
                <a:gd name="connsiteY34" fmla="*/ 800583 h 4407543"/>
                <a:gd name="connsiteX35" fmla="*/ 7311341 w 7924799"/>
                <a:gd name="connsiteY35" fmla="*/ 985777 h 4407543"/>
                <a:gd name="connsiteX36" fmla="*/ 7230318 w 7924799"/>
                <a:gd name="connsiteY36" fmla="*/ 1251995 h 4407543"/>
                <a:gd name="connsiteX37" fmla="*/ 7346065 w 7924799"/>
                <a:gd name="connsiteY37" fmla="*/ 1460340 h 4407543"/>
                <a:gd name="connsiteX38" fmla="*/ 7728030 w 7924799"/>
                <a:gd name="connsiteY38" fmla="*/ 1726557 h 4407543"/>
                <a:gd name="connsiteX39" fmla="*/ 7855351 w 7924799"/>
                <a:gd name="connsiteY39" fmla="*/ 2131671 h 4407543"/>
                <a:gd name="connsiteX40" fmla="*/ 7855351 w 7924799"/>
                <a:gd name="connsiteY40" fmla="*/ 2282142 h 4407543"/>
                <a:gd name="connsiteX41" fmla="*/ 7438662 w 7924799"/>
                <a:gd name="connsiteY41" fmla="*/ 2131671 h 4407543"/>
                <a:gd name="connsiteX42" fmla="*/ 7218743 w 7924799"/>
                <a:gd name="connsiteY42" fmla="*/ 1680258 h 4407543"/>
                <a:gd name="connsiteX43" fmla="*/ 7056698 w 7924799"/>
                <a:gd name="connsiteY43" fmla="*/ 1344593 h 4407543"/>
                <a:gd name="connsiteX44" fmla="*/ 6952526 w 7924799"/>
                <a:gd name="connsiteY44" fmla="*/ 1367742 h 4407543"/>
                <a:gd name="connsiteX45" fmla="*/ 7021974 w 7924799"/>
                <a:gd name="connsiteY45" fmla="*/ 1529788 h 4407543"/>
                <a:gd name="connsiteX46" fmla="*/ 6894652 w 7924799"/>
                <a:gd name="connsiteY46" fmla="*/ 1518213 h 4407543"/>
                <a:gd name="connsiteX47" fmla="*/ 6987250 w 7924799"/>
                <a:gd name="connsiteY47" fmla="*/ 1784431 h 4407543"/>
                <a:gd name="connsiteX48" fmla="*/ 6940951 w 7924799"/>
                <a:gd name="connsiteY48" fmla="*/ 1958051 h 4407543"/>
                <a:gd name="connsiteX49" fmla="*/ 6640009 w 7924799"/>
                <a:gd name="connsiteY49" fmla="*/ 2201119 h 4407543"/>
                <a:gd name="connsiteX50" fmla="*/ 6558986 w 7924799"/>
                <a:gd name="connsiteY50" fmla="*/ 2640957 h 4407543"/>
                <a:gd name="connsiteX51" fmla="*/ 6558986 w 7924799"/>
                <a:gd name="connsiteY51" fmla="*/ 2895600 h 4407543"/>
                <a:gd name="connsiteX52" fmla="*/ 6732607 w 7924799"/>
                <a:gd name="connsiteY52" fmla="*/ 2814577 h 4407543"/>
                <a:gd name="connsiteX53" fmla="*/ 6940951 w 7924799"/>
                <a:gd name="connsiteY53" fmla="*/ 2756704 h 4407543"/>
                <a:gd name="connsiteX54" fmla="*/ 7380789 w 7924799"/>
                <a:gd name="connsiteY54" fmla="*/ 2988198 h 4407543"/>
                <a:gd name="connsiteX55" fmla="*/ 7461812 w 7924799"/>
                <a:gd name="connsiteY55" fmla="*/ 3103945 h 4407543"/>
                <a:gd name="connsiteX56" fmla="*/ 7461812 w 7924799"/>
                <a:gd name="connsiteY56" fmla="*/ 3300714 h 4407543"/>
                <a:gd name="connsiteX57" fmla="*/ 7079847 w 7924799"/>
                <a:gd name="connsiteY57" fmla="*/ 2999772 h 4407543"/>
                <a:gd name="connsiteX58" fmla="*/ 7253467 w 7924799"/>
                <a:gd name="connsiteY58" fmla="*/ 3381737 h 4407543"/>
                <a:gd name="connsiteX59" fmla="*/ 7380789 w 7924799"/>
                <a:gd name="connsiteY59" fmla="*/ 3786851 h 4407543"/>
                <a:gd name="connsiteX60" fmla="*/ 7137721 w 7924799"/>
                <a:gd name="connsiteY60" fmla="*/ 4157241 h 4407543"/>
                <a:gd name="connsiteX61" fmla="*/ 6952526 w 7924799"/>
                <a:gd name="connsiteY61" fmla="*/ 3972046 h 4407543"/>
                <a:gd name="connsiteX62" fmla="*/ 6964100 w 7924799"/>
                <a:gd name="connsiteY62" fmla="*/ 3671104 h 4407543"/>
                <a:gd name="connsiteX63" fmla="*/ 6929376 w 7924799"/>
                <a:gd name="connsiteY63" fmla="*/ 3532208 h 4407543"/>
                <a:gd name="connsiteX64" fmla="*/ 6721032 w 7924799"/>
                <a:gd name="connsiteY64" fmla="*/ 3717403 h 4407543"/>
                <a:gd name="connsiteX65" fmla="*/ 6454814 w 7924799"/>
                <a:gd name="connsiteY65" fmla="*/ 3694253 h 4407543"/>
                <a:gd name="connsiteX66" fmla="*/ 6281194 w 7924799"/>
                <a:gd name="connsiteY66" fmla="*/ 3520633 h 4407543"/>
                <a:gd name="connsiteX67" fmla="*/ 6038126 w 7924799"/>
                <a:gd name="connsiteY67" fmla="*/ 3462760 h 4407543"/>
                <a:gd name="connsiteX68" fmla="*/ 5876080 w 7924799"/>
                <a:gd name="connsiteY68" fmla="*/ 3578507 h 4407543"/>
                <a:gd name="connsiteX69" fmla="*/ 5876080 w 7924799"/>
                <a:gd name="connsiteY69" fmla="*/ 3786851 h 4407543"/>
                <a:gd name="connsiteX70" fmla="*/ 5748759 w 7924799"/>
                <a:gd name="connsiteY70" fmla="*/ 3925747 h 4407543"/>
                <a:gd name="connsiteX71" fmla="*/ 5528840 w 7924799"/>
                <a:gd name="connsiteY71" fmla="*/ 3995195 h 4407543"/>
                <a:gd name="connsiteX72" fmla="*/ 5297346 w 7924799"/>
                <a:gd name="connsiteY72" fmla="*/ 4145666 h 4407543"/>
                <a:gd name="connsiteX73" fmla="*/ 5019554 w 7924799"/>
                <a:gd name="connsiteY73" fmla="*/ 4145666 h 4407543"/>
                <a:gd name="connsiteX74" fmla="*/ 4776485 w 7924799"/>
                <a:gd name="connsiteY74" fmla="*/ 4157241 h 4407543"/>
                <a:gd name="connsiteX75" fmla="*/ 4614440 w 7924799"/>
                <a:gd name="connsiteY75" fmla="*/ 4064643 h 4407543"/>
                <a:gd name="connsiteX76" fmla="*/ 4487118 w 7924799"/>
                <a:gd name="connsiteY76" fmla="*/ 4053069 h 4407543"/>
                <a:gd name="connsiteX77" fmla="*/ 4371371 w 7924799"/>
                <a:gd name="connsiteY77" fmla="*/ 4238264 h 4407543"/>
                <a:gd name="connsiteX78" fmla="*/ 4012556 w 7924799"/>
                <a:gd name="connsiteY78" fmla="*/ 4203540 h 4407543"/>
                <a:gd name="connsiteX79" fmla="*/ 3700040 w 7924799"/>
                <a:gd name="connsiteY79" fmla="*/ 4296137 h 4407543"/>
                <a:gd name="connsiteX80" fmla="*/ 3561143 w 7924799"/>
                <a:gd name="connsiteY80" fmla="*/ 4238264 h 4407543"/>
                <a:gd name="connsiteX81" fmla="*/ 3329650 w 7924799"/>
                <a:gd name="connsiteY81" fmla="*/ 4099367 h 4407543"/>
                <a:gd name="connsiteX82" fmla="*/ 3063432 w 7924799"/>
                <a:gd name="connsiteY82" fmla="*/ 4053069 h 4407543"/>
                <a:gd name="connsiteX83" fmla="*/ 2959260 w 7924799"/>
                <a:gd name="connsiteY83" fmla="*/ 3775276 h 4407543"/>
                <a:gd name="connsiteX84" fmla="*/ 2947685 w 7924799"/>
                <a:gd name="connsiteY84" fmla="*/ 3728977 h 4407543"/>
                <a:gd name="connsiteX85" fmla="*/ 2554146 w 7924799"/>
                <a:gd name="connsiteY85" fmla="*/ 3717403 h 4407543"/>
                <a:gd name="connsiteX86" fmla="*/ 2473123 w 7924799"/>
                <a:gd name="connsiteY86" fmla="*/ 3520633 h 4407543"/>
                <a:gd name="connsiteX87" fmla="*/ 2489521 w 7924799"/>
                <a:gd name="connsiteY87" fmla="*/ 3126129 h 4407543"/>
                <a:gd name="connsiteX88" fmla="*/ 2524245 w 7924799"/>
                <a:gd name="connsiteY88" fmla="*/ 2759598 h 4407543"/>
                <a:gd name="connsiteX89" fmla="*/ 412830 w 7924799"/>
                <a:gd name="connsiteY89" fmla="*/ 4226689 h 4407543"/>
                <a:gd name="connsiteX90" fmla="*/ 146612 w 7924799"/>
                <a:gd name="connsiteY90" fmla="*/ 3844724 h 4407543"/>
                <a:gd name="connsiteX91" fmla="*/ 30865 w 7924799"/>
                <a:gd name="connsiteY91" fmla="*/ 3509058 h 4407543"/>
                <a:gd name="connsiteX92" fmla="*/ 42440 w 7924799"/>
                <a:gd name="connsiteY92" fmla="*/ 3300714 h 4407543"/>
                <a:gd name="connsiteX93" fmla="*/ 285508 w 7924799"/>
                <a:gd name="connsiteY93" fmla="*/ 3312289 h 4407543"/>
                <a:gd name="connsiteX94" fmla="*/ 389680 w 7924799"/>
                <a:gd name="connsiteY94" fmla="*/ 3103945 h 4407543"/>
                <a:gd name="connsiteX95" fmla="*/ 273933 w 7924799"/>
                <a:gd name="connsiteY95" fmla="*/ 2803003 h 4407543"/>
                <a:gd name="connsiteX96" fmla="*/ 308657 w 7924799"/>
                <a:gd name="connsiteY96" fmla="*/ 2664107 h 4407543"/>
                <a:gd name="connsiteX97" fmla="*/ 169761 w 7924799"/>
                <a:gd name="connsiteY97" fmla="*/ 2513636 h 4407543"/>
                <a:gd name="connsiteX98" fmla="*/ 262359 w 7924799"/>
                <a:gd name="connsiteY98" fmla="*/ 2467337 h 4407543"/>
                <a:gd name="connsiteX99" fmla="*/ 389680 w 7924799"/>
                <a:gd name="connsiteY99" fmla="*/ 2455762 h 4407543"/>
                <a:gd name="connsiteX100" fmla="*/ 447554 w 7924799"/>
                <a:gd name="connsiteY100" fmla="*/ 2235843 h 4407543"/>
                <a:gd name="connsiteX101" fmla="*/ 482278 w 7924799"/>
                <a:gd name="connsiteY101" fmla="*/ 2050648 h 4407543"/>
                <a:gd name="connsiteX102" fmla="*/ 632749 w 7924799"/>
                <a:gd name="connsiteY102" fmla="*/ 1969626 h 4407543"/>
                <a:gd name="connsiteX103" fmla="*/ 1605022 w 7924799"/>
                <a:gd name="connsiteY103" fmla="*/ 1379317 h 4407543"/>
                <a:gd name="connsiteX0" fmla="*/ 3124039 w 8193750"/>
                <a:gd name="connsiteY0" fmla="*/ 2143246 h 4301924"/>
                <a:gd name="connsiteX1" fmla="*/ 3205062 w 8193750"/>
                <a:gd name="connsiteY1" fmla="*/ 1934902 h 4301924"/>
                <a:gd name="connsiteX2" fmla="*/ 3448130 w 8193750"/>
                <a:gd name="connsiteY2" fmla="*/ 1749707 h 4301924"/>
                <a:gd name="connsiteX3" fmla="*/ 3540727 w 8193750"/>
                <a:gd name="connsiteY3" fmla="*/ 1923327 h 4301924"/>
                <a:gd name="connsiteX4" fmla="*/ 3540727 w 8193750"/>
                <a:gd name="connsiteY4" fmla="*/ 2027499 h 4301924"/>
                <a:gd name="connsiteX5" fmla="*/ 3679624 w 8193750"/>
                <a:gd name="connsiteY5" fmla="*/ 1865453 h 4301924"/>
                <a:gd name="connsiteX6" fmla="*/ 3864818 w 8193750"/>
                <a:gd name="connsiteY6" fmla="*/ 1992775 h 4301924"/>
                <a:gd name="connsiteX7" fmla="*/ 3830094 w 8193750"/>
                <a:gd name="connsiteY7" fmla="*/ 1807580 h 4301924"/>
                <a:gd name="connsiteX8" fmla="*/ 3945841 w 8193750"/>
                <a:gd name="connsiteY8" fmla="*/ 1691833 h 4301924"/>
                <a:gd name="connsiteX9" fmla="*/ 4154186 w 8193750"/>
                <a:gd name="connsiteY9" fmla="*/ 1552937 h 4301924"/>
                <a:gd name="connsiteX10" fmla="*/ 4408829 w 8193750"/>
                <a:gd name="connsiteY10" fmla="*/ 1367742 h 4301924"/>
                <a:gd name="connsiteX11" fmla="*/ 4605598 w 8193750"/>
                <a:gd name="connsiteY11" fmla="*/ 1414041 h 4301924"/>
                <a:gd name="connsiteX12" fmla="*/ 4779218 w 8193750"/>
                <a:gd name="connsiteY12" fmla="*/ 1552937 h 4301924"/>
                <a:gd name="connsiteX13" fmla="*/ 4894965 w 8193750"/>
                <a:gd name="connsiteY13" fmla="*/ 1622385 h 4301924"/>
                <a:gd name="connsiteX14" fmla="*/ 5068586 w 8193750"/>
                <a:gd name="connsiteY14" fmla="*/ 1599236 h 4301924"/>
                <a:gd name="connsiteX15" fmla="*/ 5265355 w 8193750"/>
                <a:gd name="connsiteY15" fmla="*/ 1506638 h 4301924"/>
                <a:gd name="connsiteX16" fmla="*/ 5496849 w 8193750"/>
                <a:gd name="connsiteY16" fmla="*/ 1587661 h 4301924"/>
                <a:gd name="connsiteX17" fmla="*/ 5624170 w 8193750"/>
                <a:gd name="connsiteY17" fmla="*/ 1414041 h 4301924"/>
                <a:gd name="connsiteX18" fmla="*/ 5693618 w 8193750"/>
                <a:gd name="connsiteY18" fmla="*/ 1275145 h 4301924"/>
                <a:gd name="connsiteX19" fmla="*/ 5878813 w 8193750"/>
                <a:gd name="connsiteY19" fmla="*/ 1136248 h 4301924"/>
                <a:gd name="connsiteX20" fmla="*/ 6017710 w 8193750"/>
                <a:gd name="connsiteY20" fmla="*/ 1101524 h 4301924"/>
                <a:gd name="connsiteX21" fmla="*/ 6133456 w 8193750"/>
                <a:gd name="connsiteY21" fmla="*/ 962628 h 4301924"/>
                <a:gd name="connsiteX22" fmla="*/ 6307077 w 8193750"/>
                <a:gd name="connsiteY22" fmla="*/ 951053 h 4301924"/>
                <a:gd name="connsiteX23" fmla="*/ 6492272 w 8193750"/>
                <a:gd name="connsiteY23" fmla="*/ 731134 h 4301924"/>
                <a:gd name="connsiteX24" fmla="*/ 6353375 w 8193750"/>
                <a:gd name="connsiteY24" fmla="*/ 661686 h 4301924"/>
                <a:gd name="connsiteX25" fmla="*/ 6677467 w 8193750"/>
                <a:gd name="connsiteY25" fmla="*/ 244998 h 4301924"/>
                <a:gd name="connsiteX26" fmla="*/ 6827937 w 8193750"/>
                <a:gd name="connsiteY26" fmla="*/ 152400 h 4301924"/>
                <a:gd name="connsiteX27" fmla="*/ 6862662 w 8193750"/>
                <a:gd name="connsiteY27" fmla="*/ 48228 h 4301924"/>
                <a:gd name="connsiteX28" fmla="*/ 6955259 w 8193750"/>
                <a:gd name="connsiteY28" fmla="*/ 1929 h 4301924"/>
                <a:gd name="connsiteX29" fmla="*/ 7082581 w 8193750"/>
                <a:gd name="connsiteY29" fmla="*/ 48228 h 4301924"/>
                <a:gd name="connsiteX30" fmla="*/ 7233051 w 8193750"/>
                <a:gd name="connsiteY30" fmla="*/ 233423 h 4301924"/>
                <a:gd name="connsiteX31" fmla="*/ 7071006 w 8193750"/>
                <a:gd name="connsiteY31" fmla="*/ 314446 h 4301924"/>
                <a:gd name="connsiteX32" fmla="*/ 7152029 w 8193750"/>
                <a:gd name="connsiteY32" fmla="*/ 534365 h 4301924"/>
                <a:gd name="connsiteX33" fmla="*/ 7406672 w 8193750"/>
                <a:gd name="connsiteY33" fmla="*/ 511215 h 4301924"/>
                <a:gd name="connsiteX34" fmla="*/ 7464545 w 8193750"/>
                <a:gd name="connsiteY34" fmla="*/ 800583 h 4301924"/>
                <a:gd name="connsiteX35" fmla="*/ 7580292 w 8193750"/>
                <a:gd name="connsiteY35" fmla="*/ 985777 h 4301924"/>
                <a:gd name="connsiteX36" fmla="*/ 7499269 w 8193750"/>
                <a:gd name="connsiteY36" fmla="*/ 1251995 h 4301924"/>
                <a:gd name="connsiteX37" fmla="*/ 7615016 w 8193750"/>
                <a:gd name="connsiteY37" fmla="*/ 1460340 h 4301924"/>
                <a:gd name="connsiteX38" fmla="*/ 7996981 w 8193750"/>
                <a:gd name="connsiteY38" fmla="*/ 1726557 h 4301924"/>
                <a:gd name="connsiteX39" fmla="*/ 8124302 w 8193750"/>
                <a:gd name="connsiteY39" fmla="*/ 2131671 h 4301924"/>
                <a:gd name="connsiteX40" fmla="*/ 8124302 w 8193750"/>
                <a:gd name="connsiteY40" fmla="*/ 2282142 h 4301924"/>
                <a:gd name="connsiteX41" fmla="*/ 7707613 w 8193750"/>
                <a:gd name="connsiteY41" fmla="*/ 2131671 h 4301924"/>
                <a:gd name="connsiteX42" fmla="*/ 7487694 w 8193750"/>
                <a:gd name="connsiteY42" fmla="*/ 1680258 h 4301924"/>
                <a:gd name="connsiteX43" fmla="*/ 7325649 w 8193750"/>
                <a:gd name="connsiteY43" fmla="*/ 1344593 h 4301924"/>
                <a:gd name="connsiteX44" fmla="*/ 7221477 w 8193750"/>
                <a:gd name="connsiteY44" fmla="*/ 1367742 h 4301924"/>
                <a:gd name="connsiteX45" fmla="*/ 7290925 w 8193750"/>
                <a:gd name="connsiteY45" fmla="*/ 1529788 h 4301924"/>
                <a:gd name="connsiteX46" fmla="*/ 7163603 w 8193750"/>
                <a:gd name="connsiteY46" fmla="*/ 1518213 h 4301924"/>
                <a:gd name="connsiteX47" fmla="*/ 7256201 w 8193750"/>
                <a:gd name="connsiteY47" fmla="*/ 1784431 h 4301924"/>
                <a:gd name="connsiteX48" fmla="*/ 7209902 w 8193750"/>
                <a:gd name="connsiteY48" fmla="*/ 1958051 h 4301924"/>
                <a:gd name="connsiteX49" fmla="*/ 6908960 w 8193750"/>
                <a:gd name="connsiteY49" fmla="*/ 2201119 h 4301924"/>
                <a:gd name="connsiteX50" fmla="*/ 6827937 w 8193750"/>
                <a:gd name="connsiteY50" fmla="*/ 2640957 h 4301924"/>
                <a:gd name="connsiteX51" fmla="*/ 6827937 w 8193750"/>
                <a:gd name="connsiteY51" fmla="*/ 2895600 h 4301924"/>
                <a:gd name="connsiteX52" fmla="*/ 7001558 w 8193750"/>
                <a:gd name="connsiteY52" fmla="*/ 2814577 h 4301924"/>
                <a:gd name="connsiteX53" fmla="*/ 7209902 w 8193750"/>
                <a:gd name="connsiteY53" fmla="*/ 2756704 h 4301924"/>
                <a:gd name="connsiteX54" fmla="*/ 7649740 w 8193750"/>
                <a:gd name="connsiteY54" fmla="*/ 2988198 h 4301924"/>
                <a:gd name="connsiteX55" fmla="*/ 7730763 w 8193750"/>
                <a:gd name="connsiteY55" fmla="*/ 3103945 h 4301924"/>
                <a:gd name="connsiteX56" fmla="*/ 7730763 w 8193750"/>
                <a:gd name="connsiteY56" fmla="*/ 3300714 h 4301924"/>
                <a:gd name="connsiteX57" fmla="*/ 7348798 w 8193750"/>
                <a:gd name="connsiteY57" fmla="*/ 2999772 h 4301924"/>
                <a:gd name="connsiteX58" fmla="*/ 7522418 w 8193750"/>
                <a:gd name="connsiteY58" fmla="*/ 3381737 h 4301924"/>
                <a:gd name="connsiteX59" fmla="*/ 7649740 w 8193750"/>
                <a:gd name="connsiteY59" fmla="*/ 3786851 h 4301924"/>
                <a:gd name="connsiteX60" fmla="*/ 7406672 w 8193750"/>
                <a:gd name="connsiteY60" fmla="*/ 4157241 h 4301924"/>
                <a:gd name="connsiteX61" fmla="*/ 7221477 w 8193750"/>
                <a:gd name="connsiteY61" fmla="*/ 3972046 h 4301924"/>
                <a:gd name="connsiteX62" fmla="*/ 7233051 w 8193750"/>
                <a:gd name="connsiteY62" fmla="*/ 3671104 h 4301924"/>
                <a:gd name="connsiteX63" fmla="*/ 7198327 w 8193750"/>
                <a:gd name="connsiteY63" fmla="*/ 3532208 h 4301924"/>
                <a:gd name="connsiteX64" fmla="*/ 6989983 w 8193750"/>
                <a:gd name="connsiteY64" fmla="*/ 3717403 h 4301924"/>
                <a:gd name="connsiteX65" fmla="*/ 6723765 w 8193750"/>
                <a:gd name="connsiteY65" fmla="*/ 3694253 h 4301924"/>
                <a:gd name="connsiteX66" fmla="*/ 6550145 w 8193750"/>
                <a:gd name="connsiteY66" fmla="*/ 3520633 h 4301924"/>
                <a:gd name="connsiteX67" fmla="*/ 6307077 w 8193750"/>
                <a:gd name="connsiteY67" fmla="*/ 3462760 h 4301924"/>
                <a:gd name="connsiteX68" fmla="*/ 6145031 w 8193750"/>
                <a:gd name="connsiteY68" fmla="*/ 3578507 h 4301924"/>
                <a:gd name="connsiteX69" fmla="*/ 6145031 w 8193750"/>
                <a:gd name="connsiteY69" fmla="*/ 3786851 h 4301924"/>
                <a:gd name="connsiteX70" fmla="*/ 6017710 w 8193750"/>
                <a:gd name="connsiteY70" fmla="*/ 3925747 h 4301924"/>
                <a:gd name="connsiteX71" fmla="*/ 5797791 w 8193750"/>
                <a:gd name="connsiteY71" fmla="*/ 3995195 h 4301924"/>
                <a:gd name="connsiteX72" fmla="*/ 5566297 w 8193750"/>
                <a:gd name="connsiteY72" fmla="*/ 4145666 h 4301924"/>
                <a:gd name="connsiteX73" fmla="*/ 5288505 w 8193750"/>
                <a:gd name="connsiteY73" fmla="*/ 4145666 h 4301924"/>
                <a:gd name="connsiteX74" fmla="*/ 5045436 w 8193750"/>
                <a:gd name="connsiteY74" fmla="*/ 4157241 h 4301924"/>
                <a:gd name="connsiteX75" fmla="*/ 4883391 w 8193750"/>
                <a:gd name="connsiteY75" fmla="*/ 4064643 h 4301924"/>
                <a:gd name="connsiteX76" fmla="*/ 4756069 w 8193750"/>
                <a:gd name="connsiteY76" fmla="*/ 4053069 h 4301924"/>
                <a:gd name="connsiteX77" fmla="*/ 4640322 w 8193750"/>
                <a:gd name="connsiteY77" fmla="*/ 4238264 h 4301924"/>
                <a:gd name="connsiteX78" fmla="*/ 4281507 w 8193750"/>
                <a:gd name="connsiteY78" fmla="*/ 4203540 h 4301924"/>
                <a:gd name="connsiteX79" fmla="*/ 3968991 w 8193750"/>
                <a:gd name="connsiteY79" fmla="*/ 4296137 h 4301924"/>
                <a:gd name="connsiteX80" fmla="*/ 3830094 w 8193750"/>
                <a:gd name="connsiteY80" fmla="*/ 4238264 h 4301924"/>
                <a:gd name="connsiteX81" fmla="*/ 3598601 w 8193750"/>
                <a:gd name="connsiteY81" fmla="*/ 4099367 h 4301924"/>
                <a:gd name="connsiteX82" fmla="*/ 3332383 w 8193750"/>
                <a:gd name="connsiteY82" fmla="*/ 4053069 h 4301924"/>
                <a:gd name="connsiteX83" fmla="*/ 3228211 w 8193750"/>
                <a:gd name="connsiteY83" fmla="*/ 3775276 h 4301924"/>
                <a:gd name="connsiteX84" fmla="*/ 3216636 w 8193750"/>
                <a:gd name="connsiteY84" fmla="*/ 3728977 h 4301924"/>
                <a:gd name="connsiteX85" fmla="*/ 2823097 w 8193750"/>
                <a:gd name="connsiteY85" fmla="*/ 3717403 h 4301924"/>
                <a:gd name="connsiteX86" fmla="*/ 2742074 w 8193750"/>
                <a:gd name="connsiteY86" fmla="*/ 3520633 h 4301924"/>
                <a:gd name="connsiteX87" fmla="*/ 2758472 w 8193750"/>
                <a:gd name="connsiteY87" fmla="*/ 3126129 h 4301924"/>
                <a:gd name="connsiteX88" fmla="*/ 2793196 w 8193750"/>
                <a:gd name="connsiteY88" fmla="*/ 2759598 h 4301924"/>
                <a:gd name="connsiteX89" fmla="*/ 415563 w 8193750"/>
                <a:gd name="connsiteY89" fmla="*/ 3844724 h 4301924"/>
                <a:gd name="connsiteX90" fmla="*/ 299816 w 8193750"/>
                <a:gd name="connsiteY90" fmla="*/ 3509058 h 4301924"/>
                <a:gd name="connsiteX91" fmla="*/ 311391 w 8193750"/>
                <a:gd name="connsiteY91" fmla="*/ 3300714 h 4301924"/>
                <a:gd name="connsiteX92" fmla="*/ 554459 w 8193750"/>
                <a:gd name="connsiteY92" fmla="*/ 3312289 h 4301924"/>
                <a:gd name="connsiteX93" fmla="*/ 658631 w 8193750"/>
                <a:gd name="connsiteY93" fmla="*/ 3103945 h 4301924"/>
                <a:gd name="connsiteX94" fmla="*/ 542884 w 8193750"/>
                <a:gd name="connsiteY94" fmla="*/ 2803003 h 4301924"/>
                <a:gd name="connsiteX95" fmla="*/ 577608 w 8193750"/>
                <a:gd name="connsiteY95" fmla="*/ 2664107 h 4301924"/>
                <a:gd name="connsiteX96" fmla="*/ 438712 w 8193750"/>
                <a:gd name="connsiteY96" fmla="*/ 2513636 h 4301924"/>
                <a:gd name="connsiteX97" fmla="*/ 531310 w 8193750"/>
                <a:gd name="connsiteY97" fmla="*/ 2467337 h 4301924"/>
                <a:gd name="connsiteX98" fmla="*/ 658631 w 8193750"/>
                <a:gd name="connsiteY98" fmla="*/ 2455762 h 4301924"/>
                <a:gd name="connsiteX99" fmla="*/ 716505 w 8193750"/>
                <a:gd name="connsiteY99" fmla="*/ 2235843 h 4301924"/>
                <a:gd name="connsiteX100" fmla="*/ 751229 w 8193750"/>
                <a:gd name="connsiteY100" fmla="*/ 2050648 h 4301924"/>
                <a:gd name="connsiteX101" fmla="*/ 901700 w 8193750"/>
                <a:gd name="connsiteY101" fmla="*/ 1969626 h 4301924"/>
                <a:gd name="connsiteX102" fmla="*/ 1873973 w 8193750"/>
                <a:gd name="connsiteY102" fmla="*/ 1379317 h 4301924"/>
                <a:gd name="connsiteX0" fmla="*/ 3237857 w 8307568"/>
                <a:gd name="connsiteY0" fmla="*/ 2143246 h 4301924"/>
                <a:gd name="connsiteX1" fmla="*/ 3318880 w 8307568"/>
                <a:gd name="connsiteY1" fmla="*/ 1934902 h 4301924"/>
                <a:gd name="connsiteX2" fmla="*/ 3561948 w 8307568"/>
                <a:gd name="connsiteY2" fmla="*/ 1749707 h 4301924"/>
                <a:gd name="connsiteX3" fmla="*/ 3654545 w 8307568"/>
                <a:gd name="connsiteY3" fmla="*/ 1923327 h 4301924"/>
                <a:gd name="connsiteX4" fmla="*/ 3654545 w 8307568"/>
                <a:gd name="connsiteY4" fmla="*/ 2027499 h 4301924"/>
                <a:gd name="connsiteX5" fmla="*/ 3793442 w 8307568"/>
                <a:gd name="connsiteY5" fmla="*/ 1865453 h 4301924"/>
                <a:gd name="connsiteX6" fmla="*/ 3978636 w 8307568"/>
                <a:gd name="connsiteY6" fmla="*/ 1992775 h 4301924"/>
                <a:gd name="connsiteX7" fmla="*/ 3943912 w 8307568"/>
                <a:gd name="connsiteY7" fmla="*/ 1807580 h 4301924"/>
                <a:gd name="connsiteX8" fmla="*/ 4059659 w 8307568"/>
                <a:gd name="connsiteY8" fmla="*/ 1691833 h 4301924"/>
                <a:gd name="connsiteX9" fmla="*/ 4268004 w 8307568"/>
                <a:gd name="connsiteY9" fmla="*/ 1552937 h 4301924"/>
                <a:gd name="connsiteX10" fmla="*/ 4522647 w 8307568"/>
                <a:gd name="connsiteY10" fmla="*/ 1367742 h 4301924"/>
                <a:gd name="connsiteX11" fmla="*/ 4719416 w 8307568"/>
                <a:gd name="connsiteY11" fmla="*/ 1414041 h 4301924"/>
                <a:gd name="connsiteX12" fmla="*/ 4893036 w 8307568"/>
                <a:gd name="connsiteY12" fmla="*/ 1552937 h 4301924"/>
                <a:gd name="connsiteX13" fmla="*/ 5008783 w 8307568"/>
                <a:gd name="connsiteY13" fmla="*/ 1622385 h 4301924"/>
                <a:gd name="connsiteX14" fmla="*/ 5182404 w 8307568"/>
                <a:gd name="connsiteY14" fmla="*/ 1599236 h 4301924"/>
                <a:gd name="connsiteX15" fmla="*/ 5379173 w 8307568"/>
                <a:gd name="connsiteY15" fmla="*/ 1506638 h 4301924"/>
                <a:gd name="connsiteX16" fmla="*/ 5610667 w 8307568"/>
                <a:gd name="connsiteY16" fmla="*/ 1587661 h 4301924"/>
                <a:gd name="connsiteX17" fmla="*/ 5737988 w 8307568"/>
                <a:gd name="connsiteY17" fmla="*/ 1414041 h 4301924"/>
                <a:gd name="connsiteX18" fmla="*/ 5807436 w 8307568"/>
                <a:gd name="connsiteY18" fmla="*/ 1275145 h 4301924"/>
                <a:gd name="connsiteX19" fmla="*/ 5992631 w 8307568"/>
                <a:gd name="connsiteY19" fmla="*/ 1136248 h 4301924"/>
                <a:gd name="connsiteX20" fmla="*/ 6131528 w 8307568"/>
                <a:gd name="connsiteY20" fmla="*/ 1101524 h 4301924"/>
                <a:gd name="connsiteX21" fmla="*/ 6247274 w 8307568"/>
                <a:gd name="connsiteY21" fmla="*/ 962628 h 4301924"/>
                <a:gd name="connsiteX22" fmla="*/ 6420895 w 8307568"/>
                <a:gd name="connsiteY22" fmla="*/ 951053 h 4301924"/>
                <a:gd name="connsiteX23" fmla="*/ 6606090 w 8307568"/>
                <a:gd name="connsiteY23" fmla="*/ 731134 h 4301924"/>
                <a:gd name="connsiteX24" fmla="*/ 6467193 w 8307568"/>
                <a:gd name="connsiteY24" fmla="*/ 661686 h 4301924"/>
                <a:gd name="connsiteX25" fmla="*/ 6791285 w 8307568"/>
                <a:gd name="connsiteY25" fmla="*/ 244998 h 4301924"/>
                <a:gd name="connsiteX26" fmla="*/ 6941755 w 8307568"/>
                <a:gd name="connsiteY26" fmla="*/ 152400 h 4301924"/>
                <a:gd name="connsiteX27" fmla="*/ 6976480 w 8307568"/>
                <a:gd name="connsiteY27" fmla="*/ 48228 h 4301924"/>
                <a:gd name="connsiteX28" fmla="*/ 7069077 w 8307568"/>
                <a:gd name="connsiteY28" fmla="*/ 1929 h 4301924"/>
                <a:gd name="connsiteX29" fmla="*/ 7196399 w 8307568"/>
                <a:gd name="connsiteY29" fmla="*/ 48228 h 4301924"/>
                <a:gd name="connsiteX30" fmla="*/ 7346869 w 8307568"/>
                <a:gd name="connsiteY30" fmla="*/ 233423 h 4301924"/>
                <a:gd name="connsiteX31" fmla="*/ 7184824 w 8307568"/>
                <a:gd name="connsiteY31" fmla="*/ 314446 h 4301924"/>
                <a:gd name="connsiteX32" fmla="*/ 7265847 w 8307568"/>
                <a:gd name="connsiteY32" fmla="*/ 534365 h 4301924"/>
                <a:gd name="connsiteX33" fmla="*/ 7520490 w 8307568"/>
                <a:gd name="connsiteY33" fmla="*/ 511215 h 4301924"/>
                <a:gd name="connsiteX34" fmla="*/ 7578363 w 8307568"/>
                <a:gd name="connsiteY34" fmla="*/ 800583 h 4301924"/>
                <a:gd name="connsiteX35" fmla="*/ 7694110 w 8307568"/>
                <a:gd name="connsiteY35" fmla="*/ 985777 h 4301924"/>
                <a:gd name="connsiteX36" fmla="*/ 7613087 w 8307568"/>
                <a:gd name="connsiteY36" fmla="*/ 1251995 h 4301924"/>
                <a:gd name="connsiteX37" fmla="*/ 7728834 w 8307568"/>
                <a:gd name="connsiteY37" fmla="*/ 1460340 h 4301924"/>
                <a:gd name="connsiteX38" fmla="*/ 8110799 w 8307568"/>
                <a:gd name="connsiteY38" fmla="*/ 1726557 h 4301924"/>
                <a:gd name="connsiteX39" fmla="*/ 8238120 w 8307568"/>
                <a:gd name="connsiteY39" fmla="*/ 2131671 h 4301924"/>
                <a:gd name="connsiteX40" fmla="*/ 8238120 w 8307568"/>
                <a:gd name="connsiteY40" fmla="*/ 2282142 h 4301924"/>
                <a:gd name="connsiteX41" fmla="*/ 7821431 w 8307568"/>
                <a:gd name="connsiteY41" fmla="*/ 2131671 h 4301924"/>
                <a:gd name="connsiteX42" fmla="*/ 7601512 w 8307568"/>
                <a:gd name="connsiteY42" fmla="*/ 1680258 h 4301924"/>
                <a:gd name="connsiteX43" fmla="*/ 7439467 w 8307568"/>
                <a:gd name="connsiteY43" fmla="*/ 1344593 h 4301924"/>
                <a:gd name="connsiteX44" fmla="*/ 7335295 w 8307568"/>
                <a:gd name="connsiteY44" fmla="*/ 1367742 h 4301924"/>
                <a:gd name="connsiteX45" fmla="*/ 7404743 w 8307568"/>
                <a:gd name="connsiteY45" fmla="*/ 1529788 h 4301924"/>
                <a:gd name="connsiteX46" fmla="*/ 7277421 w 8307568"/>
                <a:gd name="connsiteY46" fmla="*/ 1518213 h 4301924"/>
                <a:gd name="connsiteX47" fmla="*/ 7370019 w 8307568"/>
                <a:gd name="connsiteY47" fmla="*/ 1784431 h 4301924"/>
                <a:gd name="connsiteX48" fmla="*/ 7323720 w 8307568"/>
                <a:gd name="connsiteY48" fmla="*/ 1958051 h 4301924"/>
                <a:gd name="connsiteX49" fmla="*/ 7022778 w 8307568"/>
                <a:gd name="connsiteY49" fmla="*/ 2201119 h 4301924"/>
                <a:gd name="connsiteX50" fmla="*/ 6941755 w 8307568"/>
                <a:gd name="connsiteY50" fmla="*/ 2640957 h 4301924"/>
                <a:gd name="connsiteX51" fmla="*/ 6941755 w 8307568"/>
                <a:gd name="connsiteY51" fmla="*/ 2895600 h 4301924"/>
                <a:gd name="connsiteX52" fmla="*/ 7115376 w 8307568"/>
                <a:gd name="connsiteY52" fmla="*/ 2814577 h 4301924"/>
                <a:gd name="connsiteX53" fmla="*/ 7323720 w 8307568"/>
                <a:gd name="connsiteY53" fmla="*/ 2756704 h 4301924"/>
                <a:gd name="connsiteX54" fmla="*/ 7763558 w 8307568"/>
                <a:gd name="connsiteY54" fmla="*/ 2988198 h 4301924"/>
                <a:gd name="connsiteX55" fmla="*/ 7844581 w 8307568"/>
                <a:gd name="connsiteY55" fmla="*/ 3103945 h 4301924"/>
                <a:gd name="connsiteX56" fmla="*/ 7844581 w 8307568"/>
                <a:gd name="connsiteY56" fmla="*/ 3300714 h 4301924"/>
                <a:gd name="connsiteX57" fmla="*/ 7462616 w 8307568"/>
                <a:gd name="connsiteY57" fmla="*/ 2999772 h 4301924"/>
                <a:gd name="connsiteX58" fmla="*/ 7636236 w 8307568"/>
                <a:gd name="connsiteY58" fmla="*/ 3381737 h 4301924"/>
                <a:gd name="connsiteX59" fmla="*/ 7763558 w 8307568"/>
                <a:gd name="connsiteY59" fmla="*/ 3786851 h 4301924"/>
                <a:gd name="connsiteX60" fmla="*/ 7520490 w 8307568"/>
                <a:gd name="connsiteY60" fmla="*/ 4157241 h 4301924"/>
                <a:gd name="connsiteX61" fmla="*/ 7335295 w 8307568"/>
                <a:gd name="connsiteY61" fmla="*/ 3972046 h 4301924"/>
                <a:gd name="connsiteX62" fmla="*/ 7346869 w 8307568"/>
                <a:gd name="connsiteY62" fmla="*/ 3671104 h 4301924"/>
                <a:gd name="connsiteX63" fmla="*/ 7312145 w 8307568"/>
                <a:gd name="connsiteY63" fmla="*/ 3532208 h 4301924"/>
                <a:gd name="connsiteX64" fmla="*/ 7103801 w 8307568"/>
                <a:gd name="connsiteY64" fmla="*/ 3717403 h 4301924"/>
                <a:gd name="connsiteX65" fmla="*/ 6837583 w 8307568"/>
                <a:gd name="connsiteY65" fmla="*/ 3694253 h 4301924"/>
                <a:gd name="connsiteX66" fmla="*/ 6663963 w 8307568"/>
                <a:gd name="connsiteY66" fmla="*/ 3520633 h 4301924"/>
                <a:gd name="connsiteX67" fmla="*/ 6420895 w 8307568"/>
                <a:gd name="connsiteY67" fmla="*/ 3462760 h 4301924"/>
                <a:gd name="connsiteX68" fmla="*/ 6258849 w 8307568"/>
                <a:gd name="connsiteY68" fmla="*/ 3578507 h 4301924"/>
                <a:gd name="connsiteX69" fmla="*/ 6258849 w 8307568"/>
                <a:gd name="connsiteY69" fmla="*/ 3786851 h 4301924"/>
                <a:gd name="connsiteX70" fmla="*/ 6131528 w 8307568"/>
                <a:gd name="connsiteY70" fmla="*/ 3925747 h 4301924"/>
                <a:gd name="connsiteX71" fmla="*/ 5911609 w 8307568"/>
                <a:gd name="connsiteY71" fmla="*/ 3995195 h 4301924"/>
                <a:gd name="connsiteX72" fmla="*/ 5680115 w 8307568"/>
                <a:gd name="connsiteY72" fmla="*/ 4145666 h 4301924"/>
                <a:gd name="connsiteX73" fmla="*/ 5402323 w 8307568"/>
                <a:gd name="connsiteY73" fmla="*/ 4145666 h 4301924"/>
                <a:gd name="connsiteX74" fmla="*/ 5159254 w 8307568"/>
                <a:gd name="connsiteY74" fmla="*/ 4157241 h 4301924"/>
                <a:gd name="connsiteX75" fmla="*/ 4997209 w 8307568"/>
                <a:gd name="connsiteY75" fmla="*/ 4064643 h 4301924"/>
                <a:gd name="connsiteX76" fmla="*/ 4869887 w 8307568"/>
                <a:gd name="connsiteY76" fmla="*/ 4053069 h 4301924"/>
                <a:gd name="connsiteX77" fmla="*/ 4754140 w 8307568"/>
                <a:gd name="connsiteY77" fmla="*/ 4238264 h 4301924"/>
                <a:gd name="connsiteX78" fmla="*/ 4395325 w 8307568"/>
                <a:gd name="connsiteY78" fmla="*/ 4203540 h 4301924"/>
                <a:gd name="connsiteX79" fmla="*/ 4082809 w 8307568"/>
                <a:gd name="connsiteY79" fmla="*/ 4296137 h 4301924"/>
                <a:gd name="connsiteX80" fmla="*/ 3943912 w 8307568"/>
                <a:gd name="connsiteY80" fmla="*/ 4238264 h 4301924"/>
                <a:gd name="connsiteX81" fmla="*/ 3712419 w 8307568"/>
                <a:gd name="connsiteY81" fmla="*/ 4099367 h 4301924"/>
                <a:gd name="connsiteX82" fmla="*/ 3446201 w 8307568"/>
                <a:gd name="connsiteY82" fmla="*/ 4053069 h 4301924"/>
                <a:gd name="connsiteX83" fmla="*/ 3342029 w 8307568"/>
                <a:gd name="connsiteY83" fmla="*/ 3775276 h 4301924"/>
                <a:gd name="connsiteX84" fmla="*/ 3330454 w 8307568"/>
                <a:gd name="connsiteY84" fmla="*/ 3728977 h 4301924"/>
                <a:gd name="connsiteX85" fmla="*/ 2936915 w 8307568"/>
                <a:gd name="connsiteY85" fmla="*/ 3717403 h 4301924"/>
                <a:gd name="connsiteX86" fmla="*/ 2855892 w 8307568"/>
                <a:gd name="connsiteY86" fmla="*/ 3520633 h 4301924"/>
                <a:gd name="connsiteX87" fmla="*/ 2872290 w 8307568"/>
                <a:gd name="connsiteY87" fmla="*/ 3126129 h 4301924"/>
                <a:gd name="connsiteX88" fmla="*/ 2907014 w 8307568"/>
                <a:gd name="connsiteY88" fmla="*/ 2759598 h 4301924"/>
                <a:gd name="connsiteX89" fmla="*/ 413634 w 8307568"/>
                <a:gd name="connsiteY89" fmla="*/ 3509058 h 4301924"/>
                <a:gd name="connsiteX90" fmla="*/ 425209 w 8307568"/>
                <a:gd name="connsiteY90" fmla="*/ 3300714 h 4301924"/>
                <a:gd name="connsiteX91" fmla="*/ 668277 w 8307568"/>
                <a:gd name="connsiteY91" fmla="*/ 3312289 h 4301924"/>
                <a:gd name="connsiteX92" fmla="*/ 772449 w 8307568"/>
                <a:gd name="connsiteY92" fmla="*/ 3103945 h 4301924"/>
                <a:gd name="connsiteX93" fmla="*/ 656702 w 8307568"/>
                <a:gd name="connsiteY93" fmla="*/ 2803003 h 4301924"/>
                <a:gd name="connsiteX94" fmla="*/ 691426 w 8307568"/>
                <a:gd name="connsiteY94" fmla="*/ 2664107 h 4301924"/>
                <a:gd name="connsiteX95" fmla="*/ 552530 w 8307568"/>
                <a:gd name="connsiteY95" fmla="*/ 2513636 h 4301924"/>
                <a:gd name="connsiteX96" fmla="*/ 645128 w 8307568"/>
                <a:gd name="connsiteY96" fmla="*/ 2467337 h 4301924"/>
                <a:gd name="connsiteX97" fmla="*/ 772449 w 8307568"/>
                <a:gd name="connsiteY97" fmla="*/ 2455762 h 4301924"/>
                <a:gd name="connsiteX98" fmla="*/ 830323 w 8307568"/>
                <a:gd name="connsiteY98" fmla="*/ 2235843 h 4301924"/>
                <a:gd name="connsiteX99" fmla="*/ 865047 w 8307568"/>
                <a:gd name="connsiteY99" fmla="*/ 2050648 h 4301924"/>
                <a:gd name="connsiteX100" fmla="*/ 1015518 w 8307568"/>
                <a:gd name="connsiteY100" fmla="*/ 1969626 h 4301924"/>
                <a:gd name="connsiteX101" fmla="*/ 1987791 w 8307568"/>
                <a:gd name="connsiteY101" fmla="*/ 1379317 h 4301924"/>
                <a:gd name="connsiteX0" fmla="*/ 3185771 w 8255482"/>
                <a:gd name="connsiteY0" fmla="*/ 2143246 h 4301924"/>
                <a:gd name="connsiteX1" fmla="*/ 3266794 w 8255482"/>
                <a:gd name="connsiteY1" fmla="*/ 1934902 h 4301924"/>
                <a:gd name="connsiteX2" fmla="*/ 3509862 w 8255482"/>
                <a:gd name="connsiteY2" fmla="*/ 1749707 h 4301924"/>
                <a:gd name="connsiteX3" fmla="*/ 3602459 w 8255482"/>
                <a:gd name="connsiteY3" fmla="*/ 1923327 h 4301924"/>
                <a:gd name="connsiteX4" fmla="*/ 3602459 w 8255482"/>
                <a:gd name="connsiteY4" fmla="*/ 2027499 h 4301924"/>
                <a:gd name="connsiteX5" fmla="*/ 3741356 w 8255482"/>
                <a:gd name="connsiteY5" fmla="*/ 1865453 h 4301924"/>
                <a:gd name="connsiteX6" fmla="*/ 3926550 w 8255482"/>
                <a:gd name="connsiteY6" fmla="*/ 1992775 h 4301924"/>
                <a:gd name="connsiteX7" fmla="*/ 3891826 w 8255482"/>
                <a:gd name="connsiteY7" fmla="*/ 1807580 h 4301924"/>
                <a:gd name="connsiteX8" fmla="*/ 4007573 w 8255482"/>
                <a:gd name="connsiteY8" fmla="*/ 1691833 h 4301924"/>
                <a:gd name="connsiteX9" fmla="*/ 4215918 w 8255482"/>
                <a:gd name="connsiteY9" fmla="*/ 1552937 h 4301924"/>
                <a:gd name="connsiteX10" fmla="*/ 4470561 w 8255482"/>
                <a:gd name="connsiteY10" fmla="*/ 1367742 h 4301924"/>
                <a:gd name="connsiteX11" fmla="*/ 4667330 w 8255482"/>
                <a:gd name="connsiteY11" fmla="*/ 1414041 h 4301924"/>
                <a:gd name="connsiteX12" fmla="*/ 4840950 w 8255482"/>
                <a:gd name="connsiteY12" fmla="*/ 1552937 h 4301924"/>
                <a:gd name="connsiteX13" fmla="*/ 4956697 w 8255482"/>
                <a:gd name="connsiteY13" fmla="*/ 1622385 h 4301924"/>
                <a:gd name="connsiteX14" fmla="*/ 5130318 w 8255482"/>
                <a:gd name="connsiteY14" fmla="*/ 1599236 h 4301924"/>
                <a:gd name="connsiteX15" fmla="*/ 5327087 w 8255482"/>
                <a:gd name="connsiteY15" fmla="*/ 1506638 h 4301924"/>
                <a:gd name="connsiteX16" fmla="*/ 5558581 w 8255482"/>
                <a:gd name="connsiteY16" fmla="*/ 1587661 h 4301924"/>
                <a:gd name="connsiteX17" fmla="*/ 5685902 w 8255482"/>
                <a:gd name="connsiteY17" fmla="*/ 1414041 h 4301924"/>
                <a:gd name="connsiteX18" fmla="*/ 5755350 w 8255482"/>
                <a:gd name="connsiteY18" fmla="*/ 1275145 h 4301924"/>
                <a:gd name="connsiteX19" fmla="*/ 5940545 w 8255482"/>
                <a:gd name="connsiteY19" fmla="*/ 1136248 h 4301924"/>
                <a:gd name="connsiteX20" fmla="*/ 6079442 w 8255482"/>
                <a:gd name="connsiteY20" fmla="*/ 1101524 h 4301924"/>
                <a:gd name="connsiteX21" fmla="*/ 6195188 w 8255482"/>
                <a:gd name="connsiteY21" fmla="*/ 962628 h 4301924"/>
                <a:gd name="connsiteX22" fmla="*/ 6368809 w 8255482"/>
                <a:gd name="connsiteY22" fmla="*/ 951053 h 4301924"/>
                <a:gd name="connsiteX23" fmla="*/ 6554004 w 8255482"/>
                <a:gd name="connsiteY23" fmla="*/ 731134 h 4301924"/>
                <a:gd name="connsiteX24" fmla="*/ 6415107 w 8255482"/>
                <a:gd name="connsiteY24" fmla="*/ 661686 h 4301924"/>
                <a:gd name="connsiteX25" fmla="*/ 6739199 w 8255482"/>
                <a:gd name="connsiteY25" fmla="*/ 244998 h 4301924"/>
                <a:gd name="connsiteX26" fmla="*/ 6889669 w 8255482"/>
                <a:gd name="connsiteY26" fmla="*/ 152400 h 4301924"/>
                <a:gd name="connsiteX27" fmla="*/ 6924394 w 8255482"/>
                <a:gd name="connsiteY27" fmla="*/ 48228 h 4301924"/>
                <a:gd name="connsiteX28" fmla="*/ 7016991 w 8255482"/>
                <a:gd name="connsiteY28" fmla="*/ 1929 h 4301924"/>
                <a:gd name="connsiteX29" fmla="*/ 7144313 w 8255482"/>
                <a:gd name="connsiteY29" fmla="*/ 48228 h 4301924"/>
                <a:gd name="connsiteX30" fmla="*/ 7294783 w 8255482"/>
                <a:gd name="connsiteY30" fmla="*/ 233423 h 4301924"/>
                <a:gd name="connsiteX31" fmla="*/ 7132738 w 8255482"/>
                <a:gd name="connsiteY31" fmla="*/ 314446 h 4301924"/>
                <a:gd name="connsiteX32" fmla="*/ 7213761 w 8255482"/>
                <a:gd name="connsiteY32" fmla="*/ 534365 h 4301924"/>
                <a:gd name="connsiteX33" fmla="*/ 7468404 w 8255482"/>
                <a:gd name="connsiteY33" fmla="*/ 511215 h 4301924"/>
                <a:gd name="connsiteX34" fmla="*/ 7526277 w 8255482"/>
                <a:gd name="connsiteY34" fmla="*/ 800583 h 4301924"/>
                <a:gd name="connsiteX35" fmla="*/ 7642024 w 8255482"/>
                <a:gd name="connsiteY35" fmla="*/ 985777 h 4301924"/>
                <a:gd name="connsiteX36" fmla="*/ 7561001 w 8255482"/>
                <a:gd name="connsiteY36" fmla="*/ 1251995 h 4301924"/>
                <a:gd name="connsiteX37" fmla="*/ 7676748 w 8255482"/>
                <a:gd name="connsiteY37" fmla="*/ 1460340 h 4301924"/>
                <a:gd name="connsiteX38" fmla="*/ 8058713 w 8255482"/>
                <a:gd name="connsiteY38" fmla="*/ 1726557 h 4301924"/>
                <a:gd name="connsiteX39" fmla="*/ 8186034 w 8255482"/>
                <a:gd name="connsiteY39" fmla="*/ 2131671 h 4301924"/>
                <a:gd name="connsiteX40" fmla="*/ 8186034 w 8255482"/>
                <a:gd name="connsiteY40" fmla="*/ 2282142 h 4301924"/>
                <a:gd name="connsiteX41" fmla="*/ 7769345 w 8255482"/>
                <a:gd name="connsiteY41" fmla="*/ 2131671 h 4301924"/>
                <a:gd name="connsiteX42" fmla="*/ 7549426 w 8255482"/>
                <a:gd name="connsiteY42" fmla="*/ 1680258 h 4301924"/>
                <a:gd name="connsiteX43" fmla="*/ 7387381 w 8255482"/>
                <a:gd name="connsiteY43" fmla="*/ 1344593 h 4301924"/>
                <a:gd name="connsiteX44" fmla="*/ 7283209 w 8255482"/>
                <a:gd name="connsiteY44" fmla="*/ 1367742 h 4301924"/>
                <a:gd name="connsiteX45" fmla="*/ 7352657 w 8255482"/>
                <a:gd name="connsiteY45" fmla="*/ 1529788 h 4301924"/>
                <a:gd name="connsiteX46" fmla="*/ 7225335 w 8255482"/>
                <a:gd name="connsiteY46" fmla="*/ 1518213 h 4301924"/>
                <a:gd name="connsiteX47" fmla="*/ 7317933 w 8255482"/>
                <a:gd name="connsiteY47" fmla="*/ 1784431 h 4301924"/>
                <a:gd name="connsiteX48" fmla="*/ 7271634 w 8255482"/>
                <a:gd name="connsiteY48" fmla="*/ 1958051 h 4301924"/>
                <a:gd name="connsiteX49" fmla="*/ 6970692 w 8255482"/>
                <a:gd name="connsiteY49" fmla="*/ 2201119 h 4301924"/>
                <a:gd name="connsiteX50" fmla="*/ 6889669 w 8255482"/>
                <a:gd name="connsiteY50" fmla="*/ 2640957 h 4301924"/>
                <a:gd name="connsiteX51" fmla="*/ 6889669 w 8255482"/>
                <a:gd name="connsiteY51" fmla="*/ 2895600 h 4301924"/>
                <a:gd name="connsiteX52" fmla="*/ 7063290 w 8255482"/>
                <a:gd name="connsiteY52" fmla="*/ 2814577 h 4301924"/>
                <a:gd name="connsiteX53" fmla="*/ 7271634 w 8255482"/>
                <a:gd name="connsiteY53" fmla="*/ 2756704 h 4301924"/>
                <a:gd name="connsiteX54" fmla="*/ 7711472 w 8255482"/>
                <a:gd name="connsiteY54" fmla="*/ 2988198 h 4301924"/>
                <a:gd name="connsiteX55" fmla="*/ 7792495 w 8255482"/>
                <a:gd name="connsiteY55" fmla="*/ 3103945 h 4301924"/>
                <a:gd name="connsiteX56" fmla="*/ 7792495 w 8255482"/>
                <a:gd name="connsiteY56" fmla="*/ 3300714 h 4301924"/>
                <a:gd name="connsiteX57" fmla="*/ 7410530 w 8255482"/>
                <a:gd name="connsiteY57" fmla="*/ 2999772 h 4301924"/>
                <a:gd name="connsiteX58" fmla="*/ 7584150 w 8255482"/>
                <a:gd name="connsiteY58" fmla="*/ 3381737 h 4301924"/>
                <a:gd name="connsiteX59" fmla="*/ 7711472 w 8255482"/>
                <a:gd name="connsiteY59" fmla="*/ 3786851 h 4301924"/>
                <a:gd name="connsiteX60" fmla="*/ 7468404 w 8255482"/>
                <a:gd name="connsiteY60" fmla="*/ 4157241 h 4301924"/>
                <a:gd name="connsiteX61" fmla="*/ 7283209 w 8255482"/>
                <a:gd name="connsiteY61" fmla="*/ 3972046 h 4301924"/>
                <a:gd name="connsiteX62" fmla="*/ 7294783 w 8255482"/>
                <a:gd name="connsiteY62" fmla="*/ 3671104 h 4301924"/>
                <a:gd name="connsiteX63" fmla="*/ 7260059 w 8255482"/>
                <a:gd name="connsiteY63" fmla="*/ 3532208 h 4301924"/>
                <a:gd name="connsiteX64" fmla="*/ 7051715 w 8255482"/>
                <a:gd name="connsiteY64" fmla="*/ 3717403 h 4301924"/>
                <a:gd name="connsiteX65" fmla="*/ 6785497 w 8255482"/>
                <a:gd name="connsiteY65" fmla="*/ 3694253 h 4301924"/>
                <a:gd name="connsiteX66" fmla="*/ 6611877 w 8255482"/>
                <a:gd name="connsiteY66" fmla="*/ 3520633 h 4301924"/>
                <a:gd name="connsiteX67" fmla="*/ 6368809 w 8255482"/>
                <a:gd name="connsiteY67" fmla="*/ 3462760 h 4301924"/>
                <a:gd name="connsiteX68" fmla="*/ 6206763 w 8255482"/>
                <a:gd name="connsiteY68" fmla="*/ 3578507 h 4301924"/>
                <a:gd name="connsiteX69" fmla="*/ 6206763 w 8255482"/>
                <a:gd name="connsiteY69" fmla="*/ 3786851 h 4301924"/>
                <a:gd name="connsiteX70" fmla="*/ 6079442 w 8255482"/>
                <a:gd name="connsiteY70" fmla="*/ 3925747 h 4301924"/>
                <a:gd name="connsiteX71" fmla="*/ 5859523 w 8255482"/>
                <a:gd name="connsiteY71" fmla="*/ 3995195 h 4301924"/>
                <a:gd name="connsiteX72" fmla="*/ 5628029 w 8255482"/>
                <a:gd name="connsiteY72" fmla="*/ 4145666 h 4301924"/>
                <a:gd name="connsiteX73" fmla="*/ 5350237 w 8255482"/>
                <a:gd name="connsiteY73" fmla="*/ 4145666 h 4301924"/>
                <a:gd name="connsiteX74" fmla="*/ 5107168 w 8255482"/>
                <a:gd name="connsiteY74" fmla="*/ 4157241 h 4301924"/>
                <a:gd name="connsiteX75" fmla="*/ 4945123 w 8255482"/>
                <a:gd name="connsiteY75" fmla="*/ 4064643 h 4301924"/>
                <a:gd name="connsiteX76" fmla="*/ 4817801 w 8255482"/>
                <a:gd name="connsiteY76" fmla="*/ 4053069 h 4301924"/>
                <a:gd name="connsiteX77" fmla="*/ 4702054 w 8255482"/>
                <a:gd name="connsiteY77" fmla="*/ 4238264 h 4301924"/>
                <a:gd name="connsiteX78" fmla="*/ 4343239 w 8255482"/>
                <a:gd name="connsiteY78" fmla="*/ 4203540 h 4301924"/>
                <a:gd name="connsiteX79" fmla="*/ 4030723 w 8255482"/>
                <a:gd name="connsiteY79" fmla="*/ 4296137 h 4301924"/>
                <a:gd name="connsiteX80" fmla="*/ 3891826 w 8255482"/>
                <a:gd name="connsiteY80" fmla="*/ 4238264 h 4301924"/>
                <a:gd name="connsiteX81" fmla="*/ 3660333 w 8255482"/>
                <a:gd name="connsiteY81" fmla="*/ 4099367 h 4301924"/>
                <a:gd name="connsiteX82" fmla="*/ 3394115 w 8255482"/>
                <a:gd name="connsiteY82" fmla="*/ 4053069 h 4301924"/>
                <a:gd name="connsiteX83" fmla="*/ 3289943 w 8255482"/>
                <a:gd name="connsiteY83" fmla="*/ 3775276 h 4301924"/>
                <a:gd name="connsiteX84" fmla="*/ 3278368 w 8255482"/>
                <a:gd name="connsiteY84" fmla="*/ 3728977 h 4301924"/>
                <a:gd name="connsiteX85" fmla="*/ 2884829 w 8255482"/>
                <a:gd name="connsiteY85" fmla="*/ 3717403 h 4301924"/>
                <a:gd name="connsiteX86" fmla="*/ 2803806 w 8255482"/>
                <a:gd name="connsiteY86" fmla="*/ 3520633 h 4301924"/>
                <a:gd name="connsiteX87" fmla="*/ 2820204 w 8255482"/>
                <a:gd name="connsiteY87" fmla="*/ 3126129 h 4301924"/>
                <a:gd name="connsiteX88" fmla="*/ 2854928 w 8255482"/>
                <a:gd name="connsiteY88" fmla="*/ 2759598 h 4301924"/>
                <a:gd name="connsiteX89" fmla="*/ 373123 w 8255482"/>
                <a:gd name="connsiteY89" fmla="*/ 3300714 h 4301924"/>
                <a:gd name="connsiteX90" fmla="*/ 616191 w 8255482"/>
                <a:gd name="connsiteY90" fmla="*/ 3312289 h 4301924"/>
                <a:gd name="connsiteX91" fmla="*/ 720363 w 8255482"/>
                <a:gd name="connsiteY91" fmla="*/ 3103945 h 4301924"/>
                <a:gd name="connsiteX92" fmla="*/ 604616 w 8255482"/>
                <a:gd name="connsiteY92" fmla="*/ 2803003 h 4301924"/>
                <a:gd name="connsiteX93" fmla="*/ 639340 w 8255482"/>
                <a:gd name="connsiteY93" fmla="*/ 2664107 h 4301924"/>
                <a:gd name="connsiteX94" fmla="*/ 500444 w 8255482"/>
                <a:gd name="connsiteY94" fmla="*/ 2513636 h 4301924"/>
                <a:gd name="connsiteX95" fmla="*/ 593042 w 8255482"/>
                <a:gd name="connsiteY95" fmla="*/ 2467337 h 4301924"/>
                <a:gd name="connsiteX96" fmla="*/ 720363 w 8255482"/>
                <a:gd name="connsiteY96" fmla="*/ 2455762 h 4301924"/>
                <a:gd name="connsiteX97" fmla="*/ 778237 w 8255482"/>
                <a:gd name="connsiteY97" fmla="*/ 2235843 h 4301924"/>
                <a:gd name="connsiteX98" fmla="*/ 812961 w 8255482"/>
                <a:gd name="connsiteY98" fmla="*/ 2050648 h 4301924"/>
                <a:gd name="connsiteX99" fmla="*/ 963432 w 8255482"/>
                <a:gd name="connsiteY99" fmla="*/ 1969626 h 4301924"/>
                <a:gd name="connsiteX100" fmla="*/ 1935705 w 8255482"/>
                <a:gd name="connsiteY100" fmla="*/ 1379317 h 4301924"/>
                <a:gd name="connsiteX0" fmla="*/ 3185771 w 8255482"/>
                <a:gd name="connsiteY0" fmla="*/ 2143246 h 4301924"/>
                <a:gd name="connsiteX1" fmla="*/ 3266794 w 8255482"/>
                <a:gd name="connsiteY1" fmla="*/ 1934902 h 4301924"/>
                <a:gd name="connsiteX2" fmla="*/ 3509862 w 8255482"/>
                <a:gd name="connsiteY2" fmla="*/ 1749707 h 4301924"/>
                <a:gd name="connsiteX3" fmla="*/ 3602459 w 8255482"/>
                <a:gd name="connsiteY3" fmla="*/ 1923327 h 4301924"/>
                <a:gd name="connsiteX4" fmla="*/ 3602459 w 8255482"/>
                <a:gd name="connsiteY4" fmla="*/ 2027499 h 4301924"/>
                <a:gd name="connsiteX5" fmla="*/ 3741356 w 8255482"/>
                <a:gd name="connsiteY5" fmla="*/ 1865453 h 4301924"/>
                <a:gd name="connsiteX6" fmla="*/ 3926550 w 8255482"/>
                <a:gd name="connsiteY6" fmla="*/ 1992775 h 4301924"/>
                <a:gd name="connsiteX7" fmla="*/ 3891826 w 8255482"/>
                <a:gd name="connsiteY7" fmla="*/ 1807580 h 4301924"/>
                <a:gd name="connsiteX8" fmla="*/ 4007573 w 8255482"/>
                <a:gd name="connsiteY8" fmla="*/ 1691833 h 4301924"/>
                <a:gd name="connsiteX9" fmla="*/ 4215918 w 8255482"/>
                <a:gd name="connsiteY9" fmla="*/ 1552937 h 4301924"/>
                <a:gd name="connsiteX10" fmla="*/ 4470561 w 8255482"/>
                <a:gd name="connsiteY10" fmla="*/ 1367742 h 4301924"/>
                <a:gd name="connsiteX11" fmla="*/ 4667330 w 8255482"/>
                <a:gd name="connsiteY11" fmla="*/ 1414041 h 4301924"/>
                <a:gd name="connsiteX12" fmla="*/ 4840950 w 8255482"/>
                <a:gd name="connsiteY12" fmla="*/ 1552937 h 4301924"/>
                <a:gd name="connsiteX13" fmla="*/ 4956697 w 8255482"/>
                <a:gd name="connsiteY13" fmla="*/ 1622385 h 4301924"/>
                <a:gd name="connsiteX14" fmla="*/ 5130318 w 8255482"/>
                <a:gd name="connsiteY14" fmla="*/ 1599236 h 4301924"/>
                <a:gd name="connsiteX15" fmla="*/ 5327087 w 8255482"/>
                <a:gd name="connsiteY15" fmla="*/ 1506638 h 4301924"/>
                <a:gd name="connsiteX16" fmla="*/ 5558581 w 8255482"/>
                <a:gd name="connsiteY16" fmla="*/ 1587661 h 4301924"/>
                <a:gd name="connsiteX17" fmla="*/ 5685902 w 8255482"/>
                <a:gd name="connsiteY17" fmla="*/ 1414041 h 4301924"/>
                <a:gd name="connsiteX18" fmla="*/ 5755350 w 8255482"/>
                <a:gd name="connsiteY18" fmla="*/ 1275145 h 4301924"/>
                <a:gd name="connsiteX19" fmla="*/ 5940545 w 8255482"/>
                <a:gd name="connsiteY19" fmla="*/ 1136248 h 4301924"/>
                <a:gd name="connsiteX20" fmla="*/ 6079442 w 8255482"/>
                <a:gd name="connsiteY20" fmla="*/ 1101524 h 4301924"/>
                <a:gd name="connsiteX21" fmla="*/ 6195188 w 8255482"/>
                <a:gd name="connsiteY21" fmla="*/ 962628 h 4301924"/>
                <a:gd name="connsiteX22" fmla="*/ 6368809 w 8255482"/>
                <a:gd name="connsiteY22" fmla="*/ 951053 h 4301924"/>
                <a:gd name="connsiteX23" fmla="*/ 6554004 w 8255482"/>
                <a:gd name="connsiteY23" fmla="*/ 731134 h 4301924"/>
                <a:gd name="connsiteX24" fmla="*/ 6415107 w 8255482"/>
                <a:gd name="connsiteY24" fmla="*/ 661686 h 4301924"/>
                <a:gd name="connsiteX25" fmla="*/ 6739199 w 8255482"/>
                <a:gd name="connsiteY25" fmla="*/ 244998 h 4301924"/>
                <a:gd name="connsiteX26" fmla="*/ 6889669 w 8255482"/>
                <a:gd name="connsiteY26" fmla="*/ 152400 h 4301924"/>
                <a:gd name="connsiteX27" fmla="*/ 6924394 w 8255482"/>
                <a:gd name="connsiteY27" fmla="*/ 48228 h 4301924"/>
                <a:gd name="connsiteX28" fmla="*/ 7016991 w 8255482"/>
                <a:gd name="connsiteY28" fmla="*/ 1929 h 4301924"/>
                <a:gd name="connsiteX29" fmla="*/ 7144313 w 8255482"/>
                <a:gd name="connsiteY29" fmla="*/ 48228 h 4301924"/>
                <a:gd name="connsiteX30" fmla="*/ 7294783 w 8255482"/>
                <a:gd name="connsiteY30" fmla="*/ 233423 h 4301924"/>
                <a:gd name="connsiteX31" fmla="*/ 7132738 w 8255482"/>
                <a:gd name="connsiteY31" fmla="*/ 314446 h 4301924"/>
                <a:gd name="connsiteX32" fmla="*/ 7213761 w 8255482"/>
                <a:gd name="connsiteY32" fmla="*/ 534365 h 4301924"/>
                <a:gd name="connsiteX33" fmla="*/ 7468404 w 8255482"/>
                <a:gd name="connsiteY33" fmla="*/ 511215 h 4301924"/>
                <a:gd name="connsiteX34" fmla="*/ 7526277 w 8255482"/>
                <a:gd name="connsiteY34" fmla="*/ 800583 h 4301924"/>
                <a:gd name="connsiteX35" fmla="*/ 7642024 w 8255482"/>
                <a:gd name="connsiteY35" fmla="*/ 985777 h 4301924"/>
                <a:gd name="connsiteX36" fmla="*/ 7561001 w 8255482"/>
                <a:gd name="connsiteY36" fmla="*/ 1251995 h 4301924"/>
                <a:gd name="connsiteX37" fmla="*/ 7676748 w 8255482"/>
                <a:gd name="connsiteY37" fmla="*/ 1460340 h 4301924"/>
                <a:gd name="connsiteX38" fmla="*/ 8058713 w 8255482"/>
                <a:gd name="connsiteY38" fmla="*/ 1726557 h 4301924"/>
                <a:gd name="connsiteX39" fmla="*/ 8186034 w 8255482"/>
                <a:gd name="connsiteY39" fmla="*/ 2131671 h 4301924"/>
                <a:gd name="connsiteX40" fmla="*/ 8186034 w 8255482"/>
                <a:gd name="connsiteY40" fmla="*/ 2282142 h 4301924"/>
                <a:gd name="connsiteX41" fmla="*/ 7769345 w 8255482"/>
                <a:gd name="connsiteY41" fmla="*/ 2131671 h 4301924"/>
                <a:gd name="connsiteX42" fmla="*/ 7549426 w 8255482"/>
                <a:gd name="connsiteY42" fmla="*/ 1680258 h 4301924"/>
                <a:gd name="connsiteX43" fmla="*/ 7387381 w 8255482"/>
                <a:gd name="connsiteY43" fmla="*/ 1344593 h 4301924"/>
                <a:gd name="connsiteX44" fmla="*/ 7283209 w 8255482"/>
                <a:gd name="connsiteY44" fmla="*/ 1367742 h 4301924"/>
                <a:gd name="connsiteX45" fmla="*/ 7352657 w 8255482"/>
                <a:gd name="connsiteY45" fmla="*/ 1529788 h 4301924"/>
                <a:gd name="connsiteX46" fmla="*/ 7225335 w 8255482"/>
                <a:gd name="connsiteY46" fmla="*/ 1518213 h 4301924"/>
                <a:gd name="connsiteX47" fmla="*/ 7317933 w 8255482"/>
                <a:gd name="connsiteY47" fmla="*/ 1784431 h 4301924"/>
                <a:gd name="connsiteX48" fmla="*/ 7271634 w 8255482"/>
                <a:gd name="connsiteY48" fmla="*/ 1958051 h 4301924"/>
                <a:gd name="connsiteX49" fmla="*/ 6970692 w 8255482"/>
                <a:gd name="connsiteY49" fmla="*/ 2201119 h 4301924"/>
                <a:gd name="connsiteX50" fmla="*/ 6889669 w 8255482"/>
                <a:gd name="connsiteY50" fmla="*/ 2640957 h 4301924"/>
                <a:gd name="connsiteX51" fmla="*/ 6889669 w 8255482"/>
                <a:gd name="connsiteY51" fmla="*/ 2895600 h 4301924"/>
                <a:gd name="connsiteX52" fmla="*/ 7063290 w 8255482"/>
                <a:gd name="connsiteY52" fmla="*/ 2814577 h 4301924"/>
                <a:gd name="connsiteX53" fmla="*/ 7271634 w 8255482"/>
                <a:gd name="connsiteY53" fmla="*/ 2756704 h 4301924"/>
                <a:gd name="connsiteX54" fmla="*/ 7711472 w 8255482"/>
                <a:gd name="connsiteY54" fmla="*/ 2988198 h 4301924"/>
                <a:gd name="connsiteX55" fmla="*/ 7792495 w 8255482"/>
                <a:gd name="connsiteY55" fmla="*/ 3103945 h 4301924"/>
                <a:gd name="connsiteX56" fmla="*/ 7792495 w 8255482"/>
                <a:gd name="connsiteY56" fmla="*/ 3300714 h 4301924"/>
                <a:gd name="connsiteX57" fmla="*/ 7410530 w 8255482"/>
                <a:gd name="connsiteY57" fmla="*/ 2999772 h 4301924"/>
                <a:gd name="connsiteX58" fmla="*/ 7584150 w 8255482"/>
                <a:gd name="connsiteY58" fmla="*/ 3381737 h 4301924"/>
                <a:gd name="connsiteX59" fmla="*/ 7711472 w 8255482"/>
                <a:gd name="connsiteY59" fmla="*/ 3786851 h 4301924"/>
                <a:gd name="connsiteX60" fmla="*/ 7468404 w 8255482"/>
                <a:gd name="connsiteY60" fmla="*/ 4157241 h 4301924"/>
                <a:gd name="connsiteX61" fmla="*/ 7283209 w 8255482"/>
                <a:gd name="connsiteY61" fmla="*/ 3972046 h 4301924"/>
                <a:gd name="connsiteX62" fmla="*/ 7294783 w 8255482"/>
                <a:gd name="connsiteY62" fmla="*/ 3671104 h 4301924"/>
                <a:gd name="connsiteX63" fmla="*/ 7260059 w 8255482"/>
                <a:gd name="connsiteY63" fmla="*/ 3532208 h 4301924"/>
                <a:gd name="connsiteX64" fmla="*/ 7051715 w 8255482"/>
                <a:gd name="connsiteY64" fmla="*/ 3717403 h 4301924"/>
                <a:gd name="connsiteX65" fmla="*/ 6785497 w 8255482"/>
                <a:gd name="connsiteY65" fmla="*/ 3694253 h 4301924"/>
                <a:gd name="connsiteX66" fmla="*/ 6611877 w 8255482"/>
                <a:gd name="connsiteY66" fmla="*/ 3520633 h 4301924"/>
                <a:gd name="connsiteX67" fmla="*/ 6368809 w 8255482"/>
                <a:gd name="connsiteY67" fmla="*/ 3462760 h 4301924"/>
                <a:gd name="connsiteX68" fmla="*/ 6206763 w 8255482"/>
                <a:gd name="connsiteY68" fmla="*/ 3578507 h 4301924"/>
                <a:gd name="connsiteX69" fmla="*/ 6206763 w 8255482"/>
                <a:gd name="connsiteY69" fmla="*/ 3786851 h 4301924"/>
                <a:gd name="connsiteX70" fmla="*/ 6079442 w 8255482"/>
                <a:gd name="connsiteY70" fmla="*/ 3925747 h 4301924"/>
                <a:gd name="connsiteX71" fmla="*/ 5859523 w 8255482"/>
                <a:gd name="connsiteY71" fmla="*/ 3995195 h 4301924"/>
                <a:gd name="connsiteX72" fmla="*/ 5628029 w 8255482"/>
                <a:gd name="connsiteY72" fmla="*/ 4145666 h 4301924"/>
                <a:gd name="connsiteX73" fmla="*/ 5350237 w 8255482"/>
                <a:gd name="connsiteY73" fmla="*/ 4145666 h 4301924"/>
                <a:gd name="connsiteX74" fmla="*/ 5107168 w 8255482"/>
                <a:gd name="connsiteY74" fmla="*/ 4157241 h 4301924"/>
                <a:gd name="connsiteX75" fmla="*/ 4945123 w 8255482"/>
                <a:gd name="connsiteY75" fmla="*/ 4064643 h 4301924"/>
                <a:gd name="connsiteX76" fmla="*/ 4817801 w 8255482"/>
                <a:gd name="connsiteY76" fmla="*/ 4053069 h 4301924"/>
                <a:gd name="connsiteX77" fmla="*/ 4702054 w 8255482"/>
                <a:gd name="connsiteY77" fmla="*/ 4238264 h 4301924"/>
                <a:gd name="connsiteX78" fmla="*/ 4343239 w 8255482"/>
                <a:gd name="connsiteY78" fmla="*/ 4203540 h 4301924"/>
                <a:gd name="connsiteX79" fmla="*/ 4030723 w 8255482"/>
                <a:gd name="connsiteY79" fmla="*/ 4296137 h 4301924"/>
                <a:gd name="connsiteX80" fmla="*/ 3891826 w 8255482"/>
                <a:gd name="connsiteY80" fmla="*/ 4238264 h 4301924"/>
                <a:gd name="connsiteX81" fmla="*/ 3660333 w 8255482"/>
                <a:gd name="connsiteY81" fmla="*/ 4099367 h 4301924"/>
                <a:gd name="connsiteX82" fmla="*/ 3394115 w 8255482"/>
                <a:gd name="connsiteY82" fmla="*/ 4053069 h 4301924"/>
                <a:gd name="connsiteX83" fmla="*/ 3289943 w 8255482"/>
                <a:gd name="connsiteY83" fmla="*/ 3775276 h 4301924"/>
                <a:gd name="connsiteX84" fmla="*/ 3278368 w 8255482"/>
                <a:gd name="connsiteY84" fmla="*/ 3728977 h 4301924"/>
                <a:gd name="connsiteX85" fmla="*/ 2884829 w 8255482"/>
                <a:gd name="connsiteY85" fmla="*/ 3717403 h 4301924"/>
                <a:gd name="connsiteX86" fmla="*/ 2803806 w 8255482"/>
                <a:gd name="connsiteY86" fmla="*/ 3520633 h 4301924"/>
                <a:gd name="connsiteX87" fmla="*/ 2820204 w 8255482"/>
                <a:gd name="connsiteY87" fmla="*/ 3126129 h 4301924"/>
                <a:gd name="connsiteX88" fmla="*/ 2854928 w 8255482"/>
                <a:gd name="connsiteY88" fmla="*/ 2759598 h 4301924"/>
                <a:gd name="connsiteX89" fmla="*/ 373123 w 8255482"/>
                <a:gd name="connsiteY89" fmla="*/ 3300714 h 4301924"/>
                <a:gd name="connsiteX90" fmla="*/ 616191 w 8255482"/>
                <a:gd name="connsiteY90" fmla="*/ 3312289 h 4301924"/>
                <a:gd name="connsiteX91" fmla="*/ 604616 w 8255482"/>
                <a:gd name="connsiteY91" fmla="*/ 2803003 h 4301924"/>
                <a:gd name="connsiteX92" fmla="*/ 639340 w 8255482"/>
                <a:gd name="connsiteY92" fmla="*/ 2664107 h 4301924"/>
                <a:gd name="connsiteX93" fmla="*/ 500444 w 8255482"/>
                <a:gd name="connsiteY93" fmla="*/ 2513636 h 4301924"/>
                <a:gd name="connsiteX94" fmla="*/ 593042 w 8255482"/>
                <a:gd name="connsiteY94" fmla="*/ 2467337 h 4301924"/>
                <a:gd name="connsiteX95" fmla="*/ 720363 w 8255482"/>
                <a:gd name="connsiteY95" fmla="*/ 2455762 h 4301924"/>
                <a:gd name="connsiteX96" fmla="*/ 778237 w 8255482"/>
                <a:gd name="connsiteY96" fmla="*/ 2235843 h 4301924"/>
                <a:gd name="connsiteX97" fmla="*/ 812961 w 8255482"/>
                <a:gd name="connsiteY97" fmla="*/ 2050648 h 4301924"/>
                <a:gd name="connsiteX98" fmla="*/ 963432 w 8255482"/>
                <a:gd name="connsiteY98" fmla="*/ 1969626 h 4301924"/>
                <a:gd name="connsiteX99" fmla="*/ 1935705 w 8255482"/>
                <a:gd name="connsiteY99" fmla="*/ 1379317 h 4301924"/>
                <a:gd name="connsiteX0" fmla="*/ 2944632 w 8014343"/>
                <a:gd name="connsiteY0" fmla="*/ 2143246 h 4301924"/>
                <a:gd name="connsiteX1" fmla="*/ 3025655 w 8014343"/>
                <a:gd name="connsiteY1" fmla="*/ 1934902 h 4301924"/>
                <a:gd name="connsiteX2" fmla="*/ 3268723 w 8014343"/>
                <a:gd name="connsiteY2" fmla="*/ 1749707 h 4301924"/>
                <a:gd name="connsiteX3" fmla="*/ 3361320 w 8014343"/>
                <a:gd name="connsiteY3" fmla="*/ 1923327 h 4301924"/>
                <a:gd name="connsiteX4" fmla="*/ 3361320 w 8014343"/>
                <a:gd name="connsiteY4" fmla="*/ 2027499 h 4301924"/>
                <a:gd name="connsiteX5" fmla="*/ 3500217 w 8014343"/>
                <a:gd name="connsiteY5" fmla="*/ 1865453 h 4301924"/>
                <a:gd name="connsiteX6" fmla="*/ 3685411 w 8014343"/>
                <a:gd name="connsiteY6" fmla="*/ 1992775 h 4301924"/>
                <a:gd name="connsiteX7" fmla="*/ 3650687 w 8014343"/>
                <a:gd name="connsiteY7" fmla="*/ 1807580 h 4301924"/>
                <a:gd name="connsiteX8" fmla="*/ 3766434 w 8014343"/>
                <a:gd name="connsiteY8" fmla="*/ 1691833 h 4301924"/>
                <a:gd name="connsiteX9" fmla="*/ 3974779 w 8014343"/>
                <a:gd name="connsiteY9" fmla="*/ 1552937 h 4301924"/>
                <a:gd name="connsiteX10" fmla="*/ 4229422 w 8014343"/>
                <a:gd name="connsiteY10" fmla="*/ 1367742 h 4301924"/>
                <a:gd name="connsiteX11" fmla="*/ 4426191 w 8014343"/>
                <a:gd name="connsiteY11" fmla="*/ 1414041 h 4301924"/>
                <a:gd name="connsiteX12" fmla="*/ 4599811 w 8014343"/>
                <a:gd name="connsiteY12" fmla="*/ 1552937 h 4301924"/>
                <a:gd name="connsiteX13" fmla="*/ 4715558 w 8014343"/>
                <a:gd name="connsiteY13" fmla="*/ 1622385 h 4301924"/>
                <a:gd name="connsiteX14" fmla="*/ 4889179 w 8014343"/>
                <a:gd name="connsiteY14" fmla="*/ 1599236 h 4301924"/>
                <a:gd name="connsiteX15" fmla="*/ 5085948 w 8014343"/>
                <a:gd name="connsiteY15" fmla="*/ 1506638 h 4301924"/>
                <a:gd name="connsiteX16" fmla="*/ 5317442 w 8014343"/>
                <a:gd name="connsiteY16" fmla="*/ 1587661 h 4301924"/>
                <a:gd name="connsiteX17" fmla="*/ 5444763 w 8014343"/>
                <a:gd name="connsiteY17" fmla="*/ 1414041 h 4301924"/>
                <a:gd name="connsiteX18" fmla="*/ 5514211 w 8014343"/>
                <a:gd name="connsiteY18" fmla="*/ 1275145 h 4301924"/>
                <a:gd name="connsiteX19" fmla="*/ 5699406 w 8014343"/>
                <a:gd name="connsiteY19" fmla="*/ 1136248 h 4301924"/>
                <a:gd name="connsiteX20" fmla="*/ 5838303 w 8014343"/>
                <a:gd name="connsiteY20" fmla="*/ 1101524 h 4301924"/>
                <a:gd name="connsiteX21" fmla="*/ 5954049 w 8014343"/>
                <a:gd name="connsiteY21" fmla="*/ 962628 h 4301924"/>
                <a:gd name="connsiteX22" fmla="*/ 6127670 w 8014343"/>
                <a:gd name="connsiteY22" fmla="*/ 951053 h 4301924"/>
                <a:gd name="connsiteX23" fmla="*/ 6312865 w 8014343"/>
                <a:gd name="connsiteY23" fmla="*/ 731134 h 4301924"/>
                <a:gd name="connsiteX24" fmla="*/ 6173968 w 8014343"/>
                <a:gd name="connsiteY24" fmla="*/ 661686 h 4301924"/>
                <a:gd name="connsiteX25" fmla="*/ 6498060 w 8014343"/>
                <a:gd name="connsiteY25" fmla="*/ 244998 h 4301924"/>
                <a:gd name="connsiteX26" fmla="*/ 6648530 w 8014343"/>
                <a:gd name="connsiteY26" fmla="*/ 152400 h 4301924"/>
                <a:gd name="connsiteX27" fmla="*/ 6683255 w 8014343"/>
                <a:gd name="connsiteY27" fmla="*/ 48228 h 4301924"/>
                <a:gd name="connsiteX28" fmla="*/ 6775852 w 8014343"/>
                <a:gd name="connsiteY28" fmla="*/ 1929 h 4301924"/>
                <a:gd name="connsiteX29" fmla="*/ 6903174 w 8014343"/>
                <a:gd name="connsiteY29" fmla="*/ 48228 h 4301924"/>
                <a:gd name="connsiteX30" fmla="*/ 7053644 w 8014343"/>
                <a:gd name="connsiteY30" fmla="*/ 233423 h 4301924"/>
                <a:gd name="connsiteX31" fmla="*/ 6891599 w 8014343"/>
                <a:gd name="connsiteY31" fmla="*/ 314446 h 4301924"/>
                <a:gd name="connsiteX32" fmla="*/ 6972622 w 8014343"/>
                <a:gd name="connsiteY32" fmla="*/ 534365 h 4301924"/>
                <a:gd name="connsiteX33" fmla="*/ 7227265 w 8014343"/>
                <a:gd name="connsiteY33" fmla="*/ 511215 h 4301924"/>
                <a:gd name="connsiteX34" fmla="*/ 7285138 w 8014343"/>
                <a:gd name="connsiteY34" fmla="*/ 800583 h 4301924"/>
                <a:gd name="connsiteX35" fmla="*/ 7400885 w 8014343"/>
                <a:gd name="connsiteY35" fmla="*/ 985777 h 4301924"/>
                <a:gd name="connsiteX36" fmla="*/ 7319862 w 8014343"/>
                <a:gd name="connsiteY36" fmla="*/ 1251995 h 4301924"/>
                <a:gd name="connsiteX37" fmla="*/ 7435609 w 8014343"/>
                <a:gd name="connsiteY37" fmla="*/ 1460340 h 4301924"/>
                <a:gd name="connsiteX38" fmla="*/ 7817574 w 8014343"/>
                <a:gd name="connsiteY38" fmla="*/ 1726557 h 4301924"/>
                <a:gd name="connsiteX39" fmla="*/ 7944895 w 8014343"/>
                <a:gd name="connsiteY39" fmla="*/ 2131671 h 4301924"/>
                <a:gd name="connsiteX40" fmla="*/ 7944895 w 8014343"/>
                <a:gd name="connsiteY40" fmla="*/ 2282142 h 4301924"/>
                <a:gd name="connsiteX41" fmla="*/ 7528206 w 8014343"/>
                <a:gd name="connsiteY41" fmla="*/ 2131671 h 4301924"/>
                <a:gd name="connsiteX42" fmla="*/ 7308287 w 8014343"/>
                <a:gd name="connsiteY42" fmla="*/ 1680258 h 4301924"/>
                <a:gd name="connsiteX43" fmla="*/ 7146242 w 8014343"/>
                <a:gd name="connsiteY43" fmla="*/ 1344593 h 4301924"/>
                <a:gd name="connsiteX44" fmla="*/ 7042070 w 8014343"/>
                <a:gd name="connsiteY44" fmla="*/ 1367742 h 4301924"/>
                <a:gd name="connsiteX45" fmla="*/ 7111518 w 8014343"/>
                <a:gd name="connsiteY45" fmla="*/ 1529788 h 4301924"/>
                <a:gd name="connsiteX46" fmla="*/ 6984196 w 8014343"/>
                <a:gd name="connsiteY46" fmla="*/ 1518213 h 4301924"/>
                <a:gd name="connsiteX47" fmla="*/ 7076794 w 8014343"/>
                <a:gd name="connsiteY47" fmla="*/ 1784431 h 4301924"/>
                <a:gd name="connsiteX48" fmla="*/ 7030495 w 8014343"/>
                <a:gd name="connsiteY48" fmla="*/ 1958051 h 4301924"/>
                <a:gd name="connsiteX49" fmla="*/ 6729553 w 8014343"/>
                <a:gd name="connsiteY49" fmla="*/ 2201119 h 4301924"/>
                <a:gd name="connsiteX50" fmla="*/ 6648530 w 8014343"/>
                <a:gd name="connsiteY50" fmla="*/ 2640957 h 4301924"/>
                <a:gd name="connsiteX51" fmla="*/ 6648530 w 8014343"/>
                <a:gd name="connsiteY51" fmla="*/ 2895600 h 4301924"/>
                <a:gd name="connsiteX52" fmla="*/ 6822151 w 8014343"/>
                <a:gd name="connsiteY52" fmla="*/ 2814577 h 4301924"/>
                <a:gd name="connsiteX53" fmla="*/ 7030495 w 8014343"/>
                <a:gd name="connsiteY53" fmla="*/ 2756704 h 4301924"/>
                <a:gd name="connsiteX54" fmla="*/ 7470333 w 8014343"/>
                <a:gd name="connsiteY54" fmla="*/ 2988198 h 4301924"/>
                <a:gd name="connsiteX55" fmla="*/ 7551356 w 8014343"/>
                <a:gd name="connsiteY55" fmla="*/ 3103945 h 4301924"/>
                <a:gd name="connsiteX56" fmla="*/ 7551356 w 8014343"/>
                <a:gd name="connsiteY56" fmla="*/ 3300714 h 4301924"/>
                <a:gd name="connsiteX57" fmla="*/ 7169391 w 8014343"/>
                <a:gd name="connsiteY57" fmla="*/ 2999772 h 4301924"/>
                <a:gd name="connsiteX58" fmla="*/ 7343011 w 8014343"/>
                <a:gd name="connsiteY58" fmla="*/ 3381737 h 4301924"/>
                <a:gd name="connsiteX59" fmla="*/ 7470333 w 8014343"/>
                <a:gd name="connsiteY59" fmla="*/ 3786851 h 4301924"/>
                <a:gd name="connsiteX60" fmla="*/ 7227265 w 8014343"/>
                <a:gd name="connsiteY60" fmla="*/ 4157241 h 4301924"/>
                <a:gd name="connsiteX61" fmla="*/ 7042070 w 8014343"/>
                <a:gd name="connsiteY61" fmla="*/ 3972046 h 4301924"/>
                <a:gd name="connsiteX62" fmla="*/ 7053644 w 8014343"/>
                <a:gd name="connsiteY62" fmla="*/ 3671104 h 4301924"/>
                <a:gd name="connsiteX63" fmla="*/ 7018920 w 8014343"/>
                <a:gd name="connsiteY63" fmla="*/ 3532208 h 4301924"/>
                <a:gd name="connsiteX64" fmla="*/ 6810576 w 8014343"/>
                <a:gd name="connsiteY64" fmla="*/ 3717403 h 4301924"/>
                <a:gd name="connsiteX65" fmla="*/ 6544358 w 8014343"/>
                <a:gd name="connsiteY65" fmla="*/ 3694253 h 4301924"/>
                <a:gd name="connsiteX66" fmla="*/ 6370738 w 8014343"/>
                <a:gd name="connsiteY66" fmla="*/ 3520633 h 4301924"/>
                <a:gd name="connsiteX67" fmla="*/ 6127670 w 8014343"/>
                <a:gd name="connsiteY67" fmla="*/ 3462760 h 4301924"/>
                <a:gd name="connsiteX68" fmla="*/ 5965624 w 8014343"/>
                <a:gd name="connsiteY68" fmla="*/ 3578507 h 4301924"/>
                <a:gd name="connsiteX69" fmla="*/ 5965624 w 8014343"/>
                <a:gd name="connsiteY69" fmla="*/ 3786851 h 4301924"/>
                <a:gd name="connsiteX70" fmla="*/ 5838303 w 8014343"/>
                <a:gd name="connsiteY70" fmla="*/ 3925747 h 4301924"/>
                <a:gd name="connsiteX71" fmla="*/ 5618384 w 8014343"/>
                <a:gd name="connsiteY71" fmla="*/ 3995195 h 4301924"/>
                <a:gd name="connsiteX72" fmla="*/ 5386890 w 8014343"/>
                <a:gd name="connsiteY72" fmla="*/ 4145666 h 4301924"/>
                <a:gd name="connsiteX73" fmla="*/ 5109098 w 8014343"/>
                <a:gd name="connsiteY73" fmla="*/ 4145666 h 4301924"/>
                <a:gd name="connsiteX74" fmla="*/ 4866029 w 8014343"/>
                <a:gd name="connsiteY74" fmla="*/ 4157241 h 4301924"/>
                <a:gd name="connsiteX75" fmla="*/ 4703984 w 8014343"/>
                <a:gd name="connsiteY75" fmla="*/ 4064643 h 4301924"/>
                <a:gd name="connsiteX76" fmla="*/ 4576662 w 8014343"/>
                <a:gd name="connsiteY76" fmla="*/ 4053069 h 4301924"/>
                <a:gd name="connsiteX77" fmla="*/ 4460915 w 8014343"/>
                <a:gd name="connsiteY77" fmla="*/ 4238264 h 4301924"/>
                <a:gd name="connsiteX78" fmla="*/ 4102100 w 8014343"/>
                <a:gd name="connsiteY78" fmla="*/ 4203540 h 4301924"/>
                <a:gd name="connsiteX79" fmla="*/ 3789584 w 8014343"/>
                <a:gd name="connsiteY79" fmla="*/ 4296137 h 4301924"/>
                <a:gd name="connsiteX80" fmla="*/ 3650687 w 8014343"/>
                <a:gd name="connsiteY80" fmla="*/ 4238264 h 4301924"/>
                <a:gd name="connsiteX81" fmla="*/ 3419194 w 8014343"/>
                <a:gd name="connsiteY81" fmla="*/ 4099367 h 4301924"/>
                <a:gd name="connsiteX82" fmla="*/ 3152976 w 8014343"/>
                <a:gd name="connsiteY82" fmla="*/ 4053069 h 4301924"/>
                <a:gd name="connsiteX83" fmla="*/ 3048804 w 8014343"/>
                <a:gd name="connsiteY83" fmla="*/ 3775276 h 4301924"/>
                <a:gd name="connsiteX84" fmla="*/ 3037229 w 8014343"/>
                <a:gd name="connsiteY84" fmla="*/ 3728977 h 4301924"/>
                <a:gd name="connsiteX85" fmla="*/ 2643690 w 8014343"/>
                <a:gd name="connsiteY85" fmla="*/ 3717403 h 4301924"/>
                <a:gd name="connsiteX86" fmla="*/ 2562667 w 8014343"/>
                <a:gd name="connsiteY86" fmla="*/ 3520633 h 4301924"/>
                <a:gd name="connsiteX87" fmla="*/ 2579065 w 8014343"/>
                <a:gd name="connsiteY87" fmla="*/ 3126129 h 4301924"/>
                <a:gd name="connsiteX88" fmla="*/ 2613789 w 8014343"/>
                <a:gd name="connsiteY88" fmla="*/ 2759598 h 4301924"/>
                <a:gd name="connsiteX89" fmla="*/ 375052 w 8014343"/>
                <a:gd name="connsiteY89" fmla="*/ 3312289 h 4301924"/>
                <a:gd name="connsiteX90" fmla="*/ 363477 w 8014343"/>
                <a:gd name="connsiteY90" fmla="*/ 2803003 h 4301924"/>
                <a:gd name="connsiteX91" fmla="*/ 398201 w 8014343"/>
                <a:gd name="connsiteY91" fmla="*/ 2664107 h 4301924"/>
                <a:gd name="connsiteX92" fmla="*/ 259305 w 8014343"/>
                <a:gd name="connsiteY92" fmla="*/ 2513636 h 4301924"/>
                <a:gd name="connsiteX93" fmla="*/ 351903 w 8014343"/>
                <a:gd name="connsiteY93" fmla="*/ 2467337 h 4301924"/>
                <a:gd name="connsiteX94" fmla="*/ 479224 w 8014343"/>
                <a:gd name="connsiteY94" fmla="*/ 2455762 h 4301924"/>
                <a:gd name="connsiteX95" fmla="*/ 537098 w 8014343"/>
                <a:gd name="connsiteY95" fmla="*/ 2235843 h 4301924"/>
                <a:gd name="connsiteX96" fmla="*/ 571822 w 8014343"/>
                <a:gd name="connsiteY96" fmla="*/ 2050648 h 4301924"/>
                <a:gd name="connsiteX97" fmla="*/ 722293 w 8014343"/>
                <a:gd name="connsiteY97" fmla="*/ 1969626 h 4301924"/>
                <a:gd name="connsiteX98" fmla="*/ 1694566 w 8014343"/>
                <a:gd name="connsiteY98" fmla="*/ 1379317 h 4301924"/>
                <a:gd name="connsiteX0" fmla="*/ 2950420 w 8020131"/>
                <a:gd name="connsiteY0" fmla="*/ 2143246 h 4301924"/>
                <a:gd name="connsiteX1" fmla="*/ 3031443 w 8020131"/>
                <a:gd name="connsiteY1" fmla="*/ 1934902 h 4301924"/>
                <a:gd name="connsiteX2" fmla="*/ 3274511 w 8020131"/>
                <a:gd name="connsiteY2" fmla="*/ 1749707 h 4301924"/>
                <a:gd name="connsiteX3" fmla="*/ 3367108 w 8020131"/>
                <a:gd name="connsiteY3" fmla="*/ 1923327 h 4301924"/>
                <a:gd name="connsiteX4" fmla="*/ 3367108 w 8020131"/>
                <a:gd name="connsiteY4" fmla="*/ 2027499 h 4301924"/>
                <a:gd name="connsiteX5" fmla="*/ 3506005 w 8020131"/>
                <a:gd name="connsiteY5" fmla="*/ 1865453 h 4301924"/>
                <a:gd name="connsiteX6" fmla="*/ 3691199 w 8020131"/>
                <a:gd name="connsiteY6" fmla="*/ 1992775 h 4301924"/>
                <a:gd name="connsiteX7" fmla="*/ 3656475 w 8020131"/>
                <a:gd name="connsiteY7" fmla="*/ 1807580 h 4301924"/>
                <a:gd name="connsiteX8" fmla="*/ 3772222 w 8020131"/>
                <a:gd name="connsiteY8" fmla="*/ 1691833 h 4301924"/>
                <a:gd name="connsiteX9" fmla="*/ 3980567 w 8020131"/>
                <a:gd name="connsiteY9" fmla="*/ 1552937 h 4301924"/>
                <a:gd name="connsiteX10" fmla="*/ 4235210 w 8020131"/>
                <a:gd name="connsiteY10" fmla="*/ 1367742 h 4301924"/>
                <a:gd name="connsiteX11" fmla="*/ 4431979 w 8020131"/>
                <a:gd name="connsiteY11" fmla="*/ 1414041 h 4301924"/>
                <a:gd name="connsiteX12" fmla="*/ 4605599 w 8020131"/>
                <a:gd name="connsiteY12" fmla="*/ 1552937 h 4301924"/>
                <a:gd name="connsiteX13" fmla="*/ 4721346 w 8020131"/>
                <a:gd name="connsiteY13" fmla="*/ 1622385 h 4301924"/>
                <a:gd name="connsiteX14" fmla="*/ 4894967 w 8020131"/>
                <a:gd name="connsiteY14" fmla="*/ 1599236 h 4301924"/>
                <a:gd name="connsiteX15" fmla="*/ 5091736 w 8020131"/>
                <a:gd name="connsiteY15" fmla="*/ 1506638 h 4301924"/>
                <a:gd name="connsiteX16" fmla="*/ 5323230 w 8020131"/>
                <a:gd name="connsiteY16" fmla="*/ 1587661 h 4301924"/>
                <a:gd name="connsiteX17" fmla="*/ 5450551 w 8020131"/>
                <a:gd name="connsiteY17" fmla="*/ 1414041 h 4301924"/>
                <a:gd name="connsiteX18" fmla="*/ 5519999 w 8020131"/>
                <a:gd name="connsiteY18" fmla="*/ 1275145 h 4301924"/>
                <a:gd name="connsiteX19" fmla="*/ 5705194 w 8020131"/>
                <a:gd name="connsiteY19" fmla="*/ 1136248 h 4301924"/>
                <a:gd name="connsiteX20" fmla="*/ 5844091 w 8020131"/>
                <a:gd name="connsiteY20" fmla="*/ 1101524 h 4301924"/>
                <a:gd name="connsiteX21" fmla="*/ 5959837 w 8020131"/>
                <a:gd name="connsiteY21" fmla="*/ 962628 h 4301924"/>
                <a:gd name="connsiteX22" fmla="*/ 6133458 w 8020131"/>
                <a:gd name="connsiteY22" fmla="*/ 951053 h 4301924"/>
                <a:gd name="connsiteX23" fmla="*/ 6318653 w 8020131"/>
                <a:gd name="connsiteY23" fmla="*/ 731134 h 4301924"/>
                <a:gd name="connsiteX24" fmla="*/ 6179756 w 8020131"/>
                <a:gd name="connsiteY24" fmla="*/ 661686 h 4301924"/>
                <a:gd name="connsiteX25" fmla="*/ 6503848 w 8020131"/>
                <a:gd name="connsiteY25" fmla="*/ 244998 h 4301924"/>
                <a:gd name="connsiteX26" fmla="*/ 6654318 w 8020131"/>
                <a:gd name="connsiteY26" fmla="*/ 152400 h 4301924"/>
                <a:gd name="connsiteX27" fmla="*/ 6689043 w 8020131"/>
                <a:gd name="connsiteY27" fmla="*/ 48228 h 4301924"/>
                <a:gd name="connsiteX28" fmla="*/ 6781640 w 8020131"/>
                <a:gd name="connsiteY28" fmla="*/ 1929 h 4301924"/>
                <a:gd name="connsiteX29" fmla="*/ 6908962 w 8020131"/>
                <a:gd name="connsiteY29" fmla="*/ 48228 h 4301924"/>
                <a:gd name="connsiteX30" fmla="*/ 7059432 w 8020131"/>
                <a:gd name="connsiteY30" fmla="*/ 233423 h 4301924"/>
                <a:gd name="connsiteX31" fmla="*/ 6897387 w 8020131"/>
                <a:gd name="connsiteY31" fmla="*/ 314446 h 4301924"/>
                <a:gd name="connsiteX32" fmla="*/ 6978410 w 8020131"/>
                <a:gd name="connsiteY32" fmla="*/ 534365 h 4301924"/>
                <a:gd name="connsiteX33" fmla="*/ 7233053 w 8020131"/>
                <a:gd name="connsiteY33" fmla="*/ 511215 h 4301924"/>
                <a:gd name="connsiteX34" fmla="*/ 7290926 w 8020131"/>
                <a:gd name="connsiteY34" fmla="*/ 800583 h 4301924"/>
                <a:gd name="connsiteX35" fmla="*/ 7406673 w 8020131"/>
                <a:gd name="connsiteY35" fmla="*/ 985777 h 4301924"/>
                <a:gd name="connsiteX36" fmla="*/ 7325650 w 8020131"/>
                <a:gd name="connsiteY36" fmla="*/ 1251995 h 4301924"/>
                <a:gd name="connsiteX37" fmla="*/ 7441397 w 8020131"/>
                <a:gd name="connsiteY37" fmla="*/ 1460340 h 4301924"/>
                <a:gd name="connsiteX38" fmla="*/ 7823362 w 8020131"/>
                <a:gd name="connsiteY38" fmla="*/ 1726557 h 4301924"/>
                <a:gd name="connsiteX39" fmla="*/ 7950683 w 8020131"/>
                <a:gd name="connsiteY39" fmla="*/ 2131671 h 4301924"/>
                <a:gd name="connsiteX40" fmla="*/ 7950683 w 8020131"/>
                <a:gd name="connsiteY40" fmla="*/ 2282142 h 4301924"/>
                <a:gd name="connsiteX41" fmla="*/ 7533994 w 8020131"/>
                <a:gd name="connsiteY41" fmla="*/ 2131671 h 4301924"/>
                <a:gd name="connsiteX42" fmla="*/ 7314075 w 8020131"/>
                <a:gd name="connsiteY42" fmla="*/ 1680258 h 4301924"/>
                <a:gd name="connsiteX43" fmla="*/ 7152030 w 8020131"/>
                <a:gd name="connsiteY43" fmla="*/ 1344593 h 4301924"/>
                <a:gd name="connsiteX44" fmla="*/ 7047858 w 8020131"/>
                <a:gd name="connsiteY44" fmla="*/ 1367742 h 4301924"/>
                <a:gd name="connsiteX45" fmla="*/ 7117306 w 8020131"/>
                <a:gd name="connsiteY45" fmla="*/ 1529788 h 4301924"/>
                <a:gd name="connsiteX46" fmla="*/ 6989984 w 8020131"/>
                <a:gd name="connsiteY46" fmla="*/ 1518213 h 4301924"/>
                <a:gd name="connsiteX47" fmla="*/ 7082582 w 8020131"/>
                <a:gd name="connsiteY47" fmla="*/ 1784431 h 4301924"/>
                <a:gd name="connsiteX48" fmla="*/ 7036283 w 8020131"/>
                <a:gd name="connsiteY48" fmla="*/ 1958051 h 4301924"/>
                <a:gd name="connsiteX49" fmla="*/ 6735341 w 8020131"/>
                <a:gd name="connsiteY49" fmla="*/ 2201119 h 4301924"/>
                <a:gd name="connsiteX50" fmla="*/ 6654318 w 8020131"/>
                <a:gd name="connsiteY50" fmla="*/ 2640957 h 4301924"/>
                <a:gd name="connsiteX51" fmla="*/ 6654318 w 8020131"/>
                <a:gd name="connsiteY51" fmla="*/ 2895600 h 4301924"/>
                <a:gd name="connsiteX52" fmla="*/ 6827939 w 8020131"/>
                <a:gd name="connsiteY52" fmla="*/ 2814577 h 4301924"/>
                <a:gd name="connsiteX53" fmla="*/ 7036283 w 8020131"/>
                <a:gd name="connsiteY53" fmla="*/ 2756704 h 4301924"/>
                <a:gd name="connsiteX54" fmla="*/ 7476121 w 8020131"/>
                <a:gd name="connsiteY54" fmla="*/ 2988198 h 4301924"/>
                <a:gd name="connsiteX55" fmla="*/ 7557144 w 8020131"/>
                <a:gd name="connsiteY55" fmla="*/ 3103945 h 4301924"/>
                <a:gd name="connsiteX56" fmla="*/ 7557144 w 8020131"/>
                <a:gd name="connsiteY56" fmla="*/ 3300714 h 4301924"/>
                <a:gd name="connsiteX57" fmla="*/ 7175179 w 8020131"/>
                <a:gd name="connsiteY57" fmla="*/ 2999772 h 4301924"/>
                <a:gd name="connsiteX58" fmla="*/ 7348799 w 8020131"/>
                <a:gd name="connsiteY58" fmla="*/ 3381737 h 4301924"/>
                <a:gd name="connsiteX59" fmla="*/ 7476121 w 8020131"/>
                <a:gd name="connsiteY59" fmla="*/ 3786851 h 4301924"/>
                <a:gd name="connsiteX60" fmla="*/ 7233053 w 8020131"/>
                <a:gd name="connsiteY60" fmla="*/ 4157241 h 4301924"/>
                <a:gd name="connsiteX61" fmla="*/ 7047858 w 8020131"/>
                <a:gd name="connsiteY61" fmla="*/ 3972046 h 4301924"/>
                <a:gd name="connsiteX62" fmla="*/ 7059432 w 8020131"/>
                <a:gd name="connsiteY62" fmla="*/ 3671104 h 4301924"/>
                <a:gd name="connsiteX63" fmla="*/ 7024708 w 8020131"/>
                <a:gd name="connsiteY63" fmla="*/ 3532208 h 4301924"/>
                <a:gd name="connsiteX64" fmla="*/ 6816364 w 8020131"/>
                <a:gd name="connsiteY64" fmla="*/ 3717403 h 4301924"/>
                <a:gd name="connsiteX65" fmla="*/ 6550146 w 8020131"/>
                <a:gd name="connsiteY65" fmla="*/ 3694253 h 4301924"/>
                <a:gd name="connsiteX66" fmla="*/ 6376526 w 8020131"/>
                <a:gd name="connsiteY66" fmla="*/ 3520633 h 4301924"/>
                <a:gd name="connsiteX67" fmla="*/ 6133458 w 8020131"/>
                <a:gd name="connsiteY67" fmla="*/ 3462760 h 4301924"/>
                <a:gd name="connsiteX68" fmla="*/ 5971412 w 8020131"/>
                <a:gd name="connsiteY68" fmla="*/ 3578507 h 4301924"/>
                <a:gd name="connsiteX69" fmla="*/ 5971412 w 8020131"/>
                <a:gd name="connsiteY69" fmla="*/ 3786851 h 4301924"/>
                <a:gd name="connsiteX70" fmla="*/ 5844091 w 8020131"/>
                <a:gd name="connsiteY70" fmla="*/ 3925747 h 4301924"/>
                <a:gd name="connsiteX71" fmla="*/ 5624172 w 8020131"/>
                <a:gd name="connsiteY71" fmla="*/ 3995195 h 4301924"/>
                <a:gd name="connsiteX72" fmla="*/ 5392678 w 8020131"/>
                <a:gd name="connsiteY72" fmla="*/ 4145666 h 4301924"/>
                <a:gd name="connsiteX73" fmla="*/ 5114886 w 8020131"/>
                <a:gd name="connsiteY73" fmla="*/ 4145666 h 4301924"/>
                <a:gd name="connsiteX74" fmla="*/ 4871817 w 8020131"/>
                <a:gd name="connsiteY74" fmla="*/ 4157241 h 4301924"/>
                <a:gd name="connsiteX75" fmla="*/ 4709772 w 8020131"/>
                <a:gd name="connsiteY75" fmla="*/ 4064643 h 4301924"/>
                <a:gd name="connsiteX76" fmla="*/ 4582450 w 8020131"/>
                <a:gd name="connsiteY76" fmla="*/ 4053069 h 4301924"/>
                <a:gd name="connsiteX77" fmla="*/ 4466703 w 8020131"/>
                <a:gd name="connsiteY77" fmla="*/ 4238264 h 4301924"/>
                <a:gd name="connsiteX78" fmla="*/ 4107888 w 8020131"/>
                <a:gd name="connsiteY78" fmla="*/ 4203540 h 4301924"/>
                <a:gd name="connsiteX79" fmla="*/ 3795372 w 8020131"/>
                <a:gd name="connsiteY79" fmla="*/ 4296137 h 4301924"/>
                <a:gd name="connsiteX80" fmla="*/ 3656475 w 8020131"/>
                <a:gd name="connsiteY80" fmla="*/ 4238264 h 4301924"/>
                <a:gd name="connsiteX81" fmla="*/ 3424982 w 8020131"/>
                <a:gd name="connsiteY81" fmla="*/ 4099367 h 4301924"/>
                <a:gd name="connsiteX82" fmla="*/ 3158764 w 8020131"/>
                <a:gd name="connsiteY82" fmla="*/ 4053069 h 4301924"/>
                <a:gd name="connsiteX83" fmla="*/ 3054592 w 8020131"/>
                <a:gd name="connsiteY83" fmla="*/ 3775276 h 4301924"/>
                <a:gd name="connsiteX84" fmla="*/ 3043017 w 8020131"/>
                <a:gd name="connsiteY84" fmla="*/ 3728977 h 4301924"/>
                <a:gd name="connsiteX85" fmla="*/ 2649478 w 8020131"/>
                <a:gd name="connsiteY85" fmla="*/ 3717403 h 4301924"/>
                <a:gd name="connsiteX86" fmla="*/ 2568455 w 8020131"/>
                <a:gd name="connsiteY86" fmla="*/ 3520633 h 4301924"/>
                <a:gd name="connsiteX87" fmla="*/ 2584853 w 8020131"/>
                <a:gd name="connsiteY87" fmla="*/ 3126129 h 4301924"/>
                <a:gd name="connsiteX88" fmla="*/ 2619577 w 8020131"/>
                <a:gd name="connsiteY88" fmla="*/ 2759598 h 4301924"/>
                <a:gd name="connsiteX89" fmla="*/ 369265 w 8020131"/>
                <a:gd name="connsiteY89" fmla="*/ 2803003 h 4301924"/>
                <a:gd name="connsiteX90" fmla="*/ 403989 w 8020131"/>
                <a:gd name="connsiteY90" fmla="*/ 2664107 h 4301924"/>
                <a:gd name="connsiteX91" fmla="*/ 265093 w 8020131"/>
                <a:gd name="connsiteY91" fmla="*/ 2513636 h 4301924"/>
                <a:gd name="connsiteX92" fmla="*/ 357691 w 8020131"/>
                <a:gd name="connsiteY92" fmla="*/ 2467337 h 4301924"/>
                <a:gd name="connsiteX93" fmla="*/ 485012 w 8020131"/>
                <a:gd name="connsiteY93" fmla="*/ 2455762 h 4301924"/>
                <a:gd name="connsiteX94" fmla="*/ 542886 w 8020131"/>
                <a:gd name="connsiteY94" fmla="*/ 2235843 h 4301924"/>
                <a:gd name="connsiteX95" fmla="*/ 577610 w 8020131"/>
                <a:gd name="connsiteY95" fmla="*/ 2050648 h 4301924"/>
                <a:gd name="connsiteX96" fmla="*/ 728081 w 8020131"/>
                <a:gd name="connsiteY96" fmla="*/ 1969626 h 4301924"/>
                <a:gd name="connsiteX97" fmla="*/ 1700354 w 8020131"/>
                <a:gd name="connsiteY97" fmla="*/ 1379317 h 4301924"/>
                <a:gd name="connsiteX0" fmla="*/ 2938845 w 8008556"/>
                <a:gd name="connsiteY0" fmla="*/ 2143246 h 4301924"/>
                <a:gd name="connsiteX1" fmla="*/ 3019868 w 8008556"/>
                <a:gd name="connsiteY1" fmla="*/ 1934902 h 4301924"/>
                <a:gd name="connsiteX2" fmla="*/ 3262936 w 8008556"/>
                <a:gd name="connsiteY2" fmla="*/ 1749707 h 4301924"/>
                <a:gd name="connsiteX3" fmla="*/ 3355533 w 8008556"/>
                <a:gd name="connsiteY3" fmla="*/ 1923327 h 4301924"/>
                <a:gd name="connsiteX4" fmla="*/ 3355533 w 8008556"/>
                <a:gd name="connsiteY4" fmla="*/ 2027499 h 4301924"/>
                <a:gd name="connsiteX5" fmla="*/ 3494430 w 8008556"/>
                <a:gd name="connsiteY5" fmla="*/ 1865453 h 4301924"/>
                <a:gd name="connsiteX6" fmla="*/ 3679624 w 8008556"/>
                <a:gd name="connsiteY6" fmla="*/ 1992775 h 4301924"/>
                <a:gd name="connsiteX7" fmla="*/ 3644900 w 8008556"/>
                <a:gd name="connsiteY7" fmla="*/ 1807580 h 4301924"/>
                <a:gd name="connsiteX8" fmla="*/ 3760647 w 8008556"/>
                <a:gd name="connsiteY8" fmla="*/ 1691833 h 4301924"/>
                <a:gd name="connsiteX9" fmla="*/ 3968992 w 8008556"/>
                <a:gd name="connsiteY9" fmla="*/ 1552937 h 4301924"/>
                <a:gd name="connsiteX10" fmla="*/ 4223635 w 8008556"/>
                <a:gd name="connsiteY10" fmla="*/ 1367742 h 4301924"/>
                <a:gd name="connsiteX11" fmla="*/ 4420404 w 8008556"/>
                <a:gd name="connsiteY11" fmla="*/ 1414041 h 4301924"/>
                <a:gd name="connsiteX12" fmla="*/ 4594024 w 8008556"/>
                <a:gd name="connsiteY12" fmla="*/ 1552937 h 4301924"/>
                <a:gd name="connsiteX13" fmla="*/ 4709771 w 8008556"/>
                <a:gd name="connsiteY13" fmla="*/ 1622385 h 4301924"/>
                <a:gd name="connsiteX14" fmla="*/ 4883392 w 8008556"/>
                <a:gd name="connsiteY14" fmla="*/ 1599236 h 4301924"/>
                <a:gd name="connsiteX15" fmla="*/ 5080161 w 8008556"/>
                <a:gd name="connsiteY15" fmla="*/ 1506638 h 4301924"/>
                <a:gd name="connsiteX16" fmla="*/ 5311655 w 8008556"/>
                <a:gd name="connsiteY16" fmla="*/ 1587661 h 4301924"/>
                <a:gd name="connsiteX17" fmla="*/ 5438976 w 8008556"/>
                <a:gd name="connsiteY17" fmla="*/ 1414041 h 4301924"/>
                <a:gd name="connsiteX18" fmla="*/ 5508424 w 8008556"/>
                <a:gd name="connsiteY18" fmla="*/ 1275145 h 4301924"/>
                <a:gd name="connsiteX19" fmla="*/ 5693619 w 8008556"/>
                <a:gd name="connsiteY19" fmla="*/ 1136248 h 4301924"/>
                <a:gd name="connsiteX20" fmla="*/ 5832516 w 8008556"/>
                <a:gd name="connsiteY20" fmla="*/ 1101524 h 4301924"/>
                <a:gd name="connsiteX21" fmla="*/ 5948262 w 8008556"/>
                <a:gd name="connsiteY21" fmla="*/ 962628 h 4301924"/>
                <a:gd name="connsiteX22" fmla="*/ 6121883 w 8008556"/>
                <a:gd name="connsiteY22" fmla="*/ 951053 h 4301924"/>
                <a:gd name="connsiteX23" fmla="*/ 6307078 w 8008556"/>
                <a:gd name="connsiteY23" fmla="*/ 731134 h 4301924"/>
                <a:gd name="connsiteX24" fmla="*/ 6168181 w 8008556"/>
                <a:gd name="connsiteY24" fmla="*/ 661686 h 4301924"/>
                <a:gd name="connsiteX25" fmla="*/ 6492273 w 8008556"/>
                <a:gd name="connsiteY25" fmla="*/ 244998 h 4301924"/>
                <a:gd name="connsiteX26" fmla="*/ 6642743 w 8008556"/>
                <a:gd name="connsiteY26" fmla="*/ 152400 h 4301924"/>
                <a:gd name="connsiteX27" fmla="*/ 6677468 w 8008556"/>
                <a:gd name="connsiteY27" fmla="*/ 48228 h 4301924"/>
                <a:gd name="connsiteX28" fmla="*/ 6770065 w 8008556"/>
                <a:gd name="connsiteY28" fmla="*/ 1929 h 4301924"/>
                <a:gd name="connsiteX29" fmla="*/ 6897387 w 8008556"/>
                <a:gd name="connsiteY29" fmla="*/ 48228 h 4301924"/>
                <a:gd name="connsiteX30" fmla="*/ 7047857 w 8008556"/>
                <a:gd name="connsiteY30" fmla="*/ 233423 h 4301924"/>
                <a:gd name="connsiteX31" fmla="*/ 6885812 w 8008556"/>
                <a:gd name="connsiteY31" fmla="*/ 314446 h 4301924"/>
                <a:gd name="connsiteX32" fmla="*/ 6966835 w 8008556"/>
                <a:gd name="connsiteY32" fmla="*/ 534365 h 4301924"/>
                <a:gd name="connsiteX33" fmla="*/ 7221478 w 8008556"/>
                <a:gd name="connsiteY33" fmla="*/ 511215 h 4301924"/>
                <a:gd name="connsiteX34" fmla="*/ 7279351 w 8008556"/>
                <a:gd name="connsiteY34" fmla="*/ 800583 h 4301924"/>
                <a:gd name="connsiteX35" fmla="*/ 7395098 w 8008556"/>
                <a:gd name="connsiteY35" fmla="*/ 985777 h 4301924"/>
                <a:gd name="connsiteX36" fmla="*/ 7314075 w 8008556"/>
                <a:gd name="connsiteY36" fmla="*/ 1251995 h 4301924"/>
                <a:gd name="connsiteX37" fmla="*/ 7429822 w 8008556"/>
                <a:gd name="connsiteY37" fmla="*/ 1460340 h 4301924"/>
                <a:gd name="connsiteX38" fmla="*/ 7811787 w 8008556"/>
                <a:gd name="connsiteY38" fmla="*/ 1726557 h 4301924"/>
                <a:gd name="connsiteX39" fmla="*/ 7939108 w 8008556"/>
                <a:gd name="connsiteY39" fmla="*/ 2131671 h 4301924"/>
                <a:gd name="connsiteX40" fmla="*/ 7939108 w 8008556"/>
                <a:gd name="connsiteY40" fmla="*/ 2282142 h 4301924"/>
                <a:gd name="connsiteX41" fmla="*/ 7522419 w 8008556"/>
                <a:gd name="connsiteY41" fmla="*/ 2131671 h 4301924"/>
                <a:gd name="connsiteX42" fmla="*/ 7302500 w 8008556"/>
                <a:gd name="connsiteY42" fmla="*/ 1680258 h 4301924"/>
                <a:gd name="connsiteX43" fmla="*/ 7140455 w 8008556"/>
                <a:gd name="connsiteY43" fmla="*/ 1344593 h 4301924"/>
                <a:gd name="connsiteX44" fmla="*/ 7036283 w 8008556"/>
                <a:gd name="connsiteY44" fmla="*/ 1367742 h 4301924"/>
                <a:gd name="connsiteX45" fmla="*/ 7105731 w 8008556"/>
                <a:gd name="connsiteY45" fmla="*/ 1529788 h 4301924"/>
                <a:gd name="connsiteX46" fmla="*/ 6978409 w 8008556"/>
                <a:gd name="connsiteY46" fmla="*/ 1518213 h 4301924"/>
                <a:gd name="connsiteX47" fmla="*/ 7071007 w 8008556"/>
                <a:gd name="connsiteY47" fmla="*/ 1784431 h 4301924"/>
                <a:gd name="connsiteX48" fmla="*/ 7024708 w 8008556"/>
                <a:gd name="connsiteY48" fmla="*/ 1958051 h 4301924"/>
                <a:gd name="connsiteX49" fmla="*/ 6723766 w 8008556"/>
                <a:gd name="connsiteY49" fmla="*/ 2201119 h 4301924"/>
                <a:gd name="connsiteX50" fmla="*/ 6642743 w 8008556"/>
                <a:gd name="connsiteY50" fmla="*/ 2640957 h 4301924"/>
                <a:gd name="connsiteX51" fmla="*/ 6642743 w 8008556"/>
                <a:gd name="connsiteY51" fmla="*/ 2895600 h 4301924"/>
                <a:gd name="connsiteX52" fmla="*/ 6816364 w 8008556"/>
                <a:gd name="connsiteY52" fmla="*/ 2814577 h 4301924"/>
                <a:gd name="connsiteX53" fmla="*/ 7024708 w 8008556"/>
                <a:gd name="connsiteY53" fmla="*/ 2756704 h 4301924"/>
                <a:gd name="connsiteX54" fmla="*/ 7464546 w 8008556"/>
                <a:gd name="connsiteY54" fmla="*/ 2988198 h 4301924"/>
                <a:gd name="connsiteX55" fmla="*/ 7545569 w 8008556"/>
                <a:gd name="connsiteY55" fmla="*/ 3103945 h 4301924"/>
                <a:gd name="connsiteX56" fmla="*/ 7545569 w 8008556"/>
                <a:gd name="connsiteY56" fmla="*/ 3300714 h 4301924"/>
                <a:gd name="connsiteX57" fmla="*/ 7163604 w 8008556"/>
                <a:gd name="connsiteY57" fmla="*/ 2999772 h 4301924"/>
                <a:gd name="connsiteX58" fmla="*/ 7337224 w 8008556"/>
                <a:gd name="connsiteY58" fmla="*/ 3381737 h 4301924"/>
                <a:gd name="connsiteX59" fmla="*/ 7464546 w 8008556"/>
                <a:gd name="connsiteY59" fmla="*/ 3786851 h 4301924"/>
                <a:gd name="connsiteX60" fmla="*/ 7221478 w 8008556"/>
                <a:gd name="connsiteY60" fmla="*/ 4157241 h 4301924"/>
                <a:gd name="connsiteX61" fmla="*/ 7036283 w 8008556"/>
                <a:gd name="connsiteY61" fmla="*/ 3972046 h 4301924"/>
                <a:gd name="connsiteX62" fmla="*/ 7047857 w 8008556"/>
                <a:gd name="connsiteY62" fmla="*/ 3671104 h 4301924"/>
                <a:gd name="connsiteX63" fmla="*/ 7013133 w 8008556"/>
                <a:gd name="connsiteY63" fmla="*/ 3532208 h 4301924"/>
                <a:gd name="connsiteX64" fmla="*/ 6804789 w 8008556"/>
                <a:gd name="connsiteY64" fmla="*/ 3717403 h 4301924"/>
                <a:gd name="connsiteX65" fmla="*/ 6538571 w 8008556"/>
                <a:gd name="connsiteY65" fmla="*/ 3694253 h 4301924"/>
                <a:gd name="connsiteX66" fmla="*/ 6364951 w 8008556"/>
                <a:gd name="connsiteY66" fmla="*/ 3520633 h 4301924"/>
                <a:gd name="connsiteX67" fmla="*/ 6121883 w 8008556"/>
                <a:gd name="connsiteY67" fmla="*/ 3462760 h 4301924"/>
                <a:gd name="connsiteX68" fmla="*/ 5959837 w 8008556"/>
                <a:gd name="connsiteY68" fmla="*/ 3578507 h 4301924"/>
                <a:gd name="connsiteX69" fmla="*/ 5959837 w 8008556"/>
                <a:gd name="connsiteY69" fmla="*/ 3786851 h 4301924"/>
                <a:gd name="connsiteX70" fmla="*/ 5832516 w 8008556"/>
                <a:gd name="connsiteY70" fmla="*/ 3925747 h 4301924"/>
                <a:gd name="connsiteX71" fmla="*/ 5612597 w 8008556"/>
                <a:gd name="connsiteY71" fmla="*/ 3995195 h 4301924"/>
                <a:gd name="connsiteX72" fmla="*/ 5381103 w 8008556"/>
                <a:gd name="connsiteY72" fmla="*/ 4145666 h 4301924"/>
                <a:gd name="connsiteX73" fmla="*/ 5103311 w 8008556"/>
                <a:gd name="connsiteY73" fmla="*/ 4145666 h 4301924"/>
                <a:gd name="connsiteX74" fmla="*/ 4860242 w 8008556"/>
                <a:gd name="connsiteY74" fmla="*/ 4157241 h 4301924"/>
                <a:gd name="connsiteX75" fmla="*/ 4698197 w 8008556"/>
                <a:gd name="connsiteY75" fmla="*/ 4064643 h 4301924"/>
                <a:gd name="connsiteX76" fmla="*/ 4570875 w 8008556"/>
                <a:gd name="connsiteY76" fmla="*/ 4053069 h 4301924"/>
                <a:gd name="connsiteX77" fmla="*/ 4455128 w 8008556"/>
                <a:gd name="connsiteY77" fmla="*/ 4238264 h 4301924"/>
                <a:gd name="connsiteX78" fmla="*/ 4096313 w 8008556"/>
                <a:gd name="connsiteY78" fmla="*/ 4203540 h 4301924"/>
                <a:gd name="connsiteX79" fmla="*/ 3783797 w 8008556"/>
                <a:gd name="connsiteY79" fmla="*/ 4296137 h 4301924"/>
                <a:gd name="connsiteX80" fmla="*/ 3644900 w 8008556"/>
                <a:gd name="connsiteY80" fmla="*/ 4238264 h 4301924"/>
                <a:gd name="connsiteX81" fmla="*/ 3413407 w 8008556"/>
                <a:gd name="connsiteY81" fmla="*/ 4099367 h 4301924"/>
                <a:gd name="connsiteX82" fmla="*/ 3147189 w 8008556"/>
                <a:gd name="connsiteY82" fmla="*/ 4053069 h 4301924"/>
                <a:gd name="connsiteX83" fmla="*/ 3043017 w 8008556"/>
                <a:gd name="connsiteY83" fmla="*/ 3775276 h 4301924"/>
                <a:gd name="connsiteX84" fmla="*/ 3031442 w 8008556"/>
                <a:gd name="connsiteY84" fmla="*/ 3728977 h 4301924"/>
                <a:gd name="connsiteX85" fmla="*/ 2637903 w 8008556"/>
                <a:gd name="connsiteY85" fmla="*/ 3717403 h 4301924"/>
                <a:gd name="connsiteX86" fmla="*/ 2556880 w 8008556"/>
                <a:gd name="connsiteY86" fmla="*/ 3520633 h 4301924"/>
                <a:gd name="connsiteX87" fmla="*/ 2573278 w 8008556"/>
                <a:gd name="connsiteY87" fmla="*/ 3126129 h 4301924"/>
                <a:gd name="connsiteX88" fmla="*/ 2608002 w 8008556"/>
                <a:gd name="connsiteY88" fmla="*/ 2759598 h 4301924"/>
                <a:gd name="connsiteX89" fmla="*/ 392414 w 8008556"/>
                <a:gd name="connsiteY89" fmla="*/ 2664107 h 4301924"/>
                <a:gd name="connsiteX90" fmla="*/ 253518 w 8008556"/>
                <a:gd name="connsiteY90" fmla="*/ 2513636 h 4301924"/>
                <a:gd name="connsiteX91" fmla="*/ 346116 w 8008556"/>
                <a:gd name="connsiteY91" fmla="*/ 2467337 h 4301924"/>
                <a:gd name="connsiteX92" fmla="*/ 473437 w 8008556"/>
                <a:gd name="connsiteY92" fmla="*/ 2455762 h 4301924"/>
                <a:gd name="connsiteX93" fmla="*/ 531311 w 8008556"/>
                <a:gd name="connsiteY93" fmla="*/ 2235843 h 4301924"/>
                <a:gd name="connsiteX94" fmla="*/ 566035 w 8008556"/>
                <a:gd name="connsiteY94" fmla="*/ 2050648 h 4301924"/>
                <a:gd name="connsiteX95" fmla="*/ 716506 w 8008556"/>
                <a:gd name="connsiteY95" fmla="*/ 1969626 h 4301924"/>
                <a:gd name="connsiteX96" fmla="*/ 1688779 w 8008556"/>
                <a:gd name="connsiteY96" fmla="*/ 1379317 h 4301924"/>
                <a:gd name="connsiteX0" fmla="*/ 3062308 w 8132019"/>
                <a:gd name="connsiteY0" fmla="*/ 2143246 h 4301924"/>
                <a:gd name="connsiteX1" fmla="*/ 3143331 w 8132019"/>
                <a:gd name="connsiteY1" fmla="*/ 1934902 h 4301924"/>
                <a:gd name="connsiteX2" fmla="*/ 3386399 w 8132019"/>
                <a:gd name="connsiteY2" fmla="*/ 1749707 h 4301924"/>
                <a:gd name="connsiteX3" fmla="*/ 3478996 w 8132019"/>
                <a:gd name="connsiteY3" fmla="*/ 1923327 h 4301924"/>
                <a:gd name="connsiteX4" fmla="*/ 3478996 w 8132019"/>
                <a:gd name="connsiteY4" fmla="*/ 2027499 h 4301924"/>
                <a:gd name="connsiteX5" fmla="*/ 3617893 w 8132019"/>
                <a:gd name="connsiteY5" fmla="*/ 1865453 h 4301924"/>
                <a:gd name="connsiteX6" fmla="*/ 3803087 w 8132019"/>
                <a:gd name="connsiteY6" fmla="*/ 1992775 h 4301924"/>
                <a:gd name="connsiteX7" fmla="*/ 3768363 w 8132019"/>
                <a:gd name="connsiteY7" fmla="*/ 1807580 h 4301924"/>
                <a:gd name="connsiteX8" fmla="*/ 3884110 w 8132019"/>
                <a:gd name="connsiteY8" fmla="*/ 1691833 h 4301924"/>
                <a:gd name="connsiteX9" fmla="*/ 4092455 w 8132019"/>
                <a:gd name="connsiteY9" fmla="*/ 1552937 h 4301924"/>
                <a:gd name="connsiteX10" fmla="*/ 4347098 w 8132019"/>
                <a:gd name="connsiteY10" fmla="*/ 1367742 h 4301924"/>
                <a:gd name="connsiteX11" fmla="*/ 4543867 w 8132019"/>
                <a:gd name="connsiteY11" fmla="*/ 1414041 h 4301924"/>
                <a:gd name="connsiteX12" fmla="*/ 4717487 w 8132019"/>
                <a:gd name="connsiteY12" fmla="*/ 1552937 h 4301924"/>
                <a:gd name="connsiteX13" fmla="*/ 4833234 w 8132019"/>
                <a:gd name="connsiteY13" fmla="*/ 1622385 h 4301924"/>
                <a:gd name="connsiteX14" fmla="*/ 5006855 w 8132019"/>
                <a:gd name="connsiteY14" fmla="*/ 1599236 h 4301924"/>
                <a:gd name="connsiteX15" fmla="*/ 5203624 w 8132019"/>
                <a:gd name="connsiteY15" fmla="*/ 1506638 h 4301924"/>
                <a:gd name="connsiteX16" fmla="*/ 5435118 w 8132019"/>
                <a:gd name="connsiteY16" fmla="*/ 1587661 h 4301924"/>
                <a:gd name="connsiteX17" fmla="*/ 5562439 w 8132019"/>
                <a:gd name="connsiteY17" fmla="*/ 1414041 h 4301924"/>
                <a:gd name="connsiteX18" fmla="*/ 5631887 w 8132019"/>
                <a:gd name="connsiteY18" fmla="*/ 1275145 h 4301924"/>
                <a:gd name="connsiteX19" fmla="*/ 5817082 w 8132019"/>
                <a:gd name="connsiteY19" fmla="*/ 1136248 h 4301924"/>
                <a:gd name="connsiteX20" fmla="*/ 5955979 w 8132019"/>
                <a:gd name="connsiteY20" fmla="*/ 1101524 h 4301924"/>
                <a:gd name="connsiteX21" fmla="*/ 6071725 w 8132019"/>
                <a:gd name="connsiteY21" fmla="*/ 962628 h 4301924"/>
                <a:gd name="connsiteX22" fmla="*/ 6245346 w 8132019"/>
                <a:gd name="connsiteY22" fmla="*/ 951053 h 4301924"/>
                <a:gd name="connsiteX23" fmla="*/ 6430541 w 8132019"/>
                <a:gd name="connsiteY23" fmla="*/ 731134 h 4301924"/>
                <a:gd name="connsiteX24" fmla="*/ 6291644 w 8132019"/>
                <a:gd name="connsiteY24" fmla="*/ 661686 h 4301924"/>
                <a:gd name="connsiteX25" fmla="*/ 6615736 w 8132019"/>
                <a:gd name="connsiteY25" fmla="*/ 244998 h 4301924"/>
                <a:gd name="connsiteX26" fmla="*/ 6766206 w 8132019"/>
                <a:gd name="connsiteY26" fmla="*/ 152400 h 4301924"/>
                <a:gd name="connsiteX27" fmla="*/ 6800931 w 8132019"/>
                <a:gd name="connsiteY27" fmla="*/ 48228 h 4301924"/>
                <a:gd name="connsiteX28" fmla="*/ 6893528 w 8132019"/>
                <a:gd name="connsiteY28" fmla="*/ 1929 h 4301924"/>
                <a:gd name="connsiteX29" fmla="*/ 7020850 w 8132019"/>
                <a:gd name="connsiteY29" fmla="*/ 48228 h 4301924"/>
                <a:gd name="connsiteX30" fmla="*/ 7171320 w 8132019"/>
                <a:gd name="connsiteY30" fmla="*/ 233423 h 4301924"/>
                <a:gd name="connsiteX31" fmla="*/ 7009275 w 8132019"/>
                <a:gd name="connsiteY31" fmla="*/ 314446 h 4301924"/>
                <a:gd name="connsiteX32" fmla="*/ 7090298 w 8132019"/>
                <a:gd name="connsiteY32" fmla="*/ 534365 h 4301924"/>
                <a:gd name="connsiteX33" fmla="*/ 7344941 w 8132019"/>
                <a:gd name="connsiteY33" fmla="*/ 511215 h 4301924"/>
                <a:gd name="connsiteX34" fmla="*/ 7402814 w 8132019"/>
                <a:gd name="connsiteY34" fmla="*/ 800583 h 4301924"/>
                <a:gd name="connsiteX35" fmla="*/ 7518561 w 8132019"/>
                <a:gd name="connsiteY35" fmla="*/ 985777 h 4301924"/>
                <a:gd name="connsiteX36" fmla="*/ 7437538 w 8132019"/>
                <a:gd name="connsiteY36" fmla="*/ 1251995 h 4301924"/>
                <a:gd name="connsiteX37" fmla="*/ 7553285 w 8132019"/>
                <a:gd name="connsiteY37" fmla="*/ 1460340 h 4301924"/>
                <a:gd name="connsiteX38" fmla="*/ 7935250 w 8132019"/>
                <a:gd name="connsiteY38" fmla="*/ 1726557 h 4301924"/>
                <a:gd name="connsiteX39" fmla="*/ 8062571 w 8132019"/>
                <a:gd name="connsiteY39" fmla="*/ 2131671 h 4301924"/>
                <a:gd name="connsiteX40" fmla="*/ 8062571 w 8132019"/>
                <a:gd name="connsiteY40" fmla="*/ 2282142 h 4301924"/>
                <a:gd name="connsiteX41" fmla="*/ 7645882 w 8132019"/>
                <a:gd name="connsiteY41" fmla="*/ 2131671 h 4301924"/>
                <a:gd name="connsiteX42" fmla="*/ 7425963 w 8132019"/>
                <a:gd name="connsiteY42" fmla="*/ 1680258 h 4301924"/>
                <a:gd name="connsiteX43" fmla="*/ 7263918 w 8132019"/>
                <a:gd name="connsiteY43" fmla="*/ 1344593 h 4301924"/>
                <a:gd name="connsiteX44" fmla="*/ 7159746 w 8132019"/>
                <a:gd name="connsiteY44" fmla="*/ 1367742 h 4301924"/>
                <a:gd name="connsiteX45" fmla="*/ 7229194 w 8132019"/>
                <a:gd name="connsiteY45" fmla="*/ 1529788 h 4301924"/>
                <a:gd name="connsiteX46" fmla="*/ 7101872 w 8132019"/>
                <a:gd name="connsiteY46" fmla="*/ 1518213 h 4301924"/>
                <a:gd name="connsiteX47" fmla="*/ 7194470 w 8132019"/>
                <a:gd name="connsiteY47" fmla="*/ 1784431 h 4301924"/>
                <a:gd name="connsiteX48" fmla="*/ 7148171 w 8132019"/>
                <a:gd name="connsiteY48" fmla="*/ 1958051 h 4301924"/>
                <a:gd name="connsiteX49" fmla="*/ 6847229 w 8132019"/>
                <a:gd name="connsiteY49" fmla="*/ 2201119 h 4301924"/>
                <a:gd name="connsiteX50" fmla="*/ 6766206 w 8132019"/>
                <a:gd name="connsiteY50" fmla="*/ 2640957 h 4301924"/>
                <a:gd name="connsiteX51" fmla="*/ 6766206 w 8132019"/>
                <a:gd name="connsiteY51" fmla="*/ 2895600 h 4301924"/>
                <a:gd name="connsiteX52" fmla="*/ 6939827 w 8132019"/>
                <a:gd name="connsiteY52" fmla="*/ 2814577 h 4301924"/>
                <a:gd name="connsiteX53" fmla="*/ 7148171 w 8132019"/>
                <a:gd name="connsiteY53" fmla="*/ 2756704 h 4301924"/>
                <a:gd name="connsiteX54" fmla="*/ 7588009 w 8132019"/>
                <a:gd name="connsiteY54" fmla="*/ 2988198 h 4301924"/>
                <a:gd name="connsiteX55" fmla="*/ 7669032 w 8132019"/>
                <a:gd name="connsiteY55" fmla="*/ 3103945 h 4301924"/>
                <a:gd name="connsiteX56" fmla="*/ 7669032 w 8132019"/>
                <a:gd name="connsiteY56" fmla="*/ 3300714 h 4301924"/>
                <a:gd name="connsiteX57" fmla="*/ 7287067 w 8132019"/>
                <a:gd name="connsiteY57" fmla="*/ 2999772 h 4301924"/>
                <a:gd name="connsiteX58" fmla="*/ 7460687 w 8132019"/>
                <a:gd name="connsiteY58" fmla="*/ 3381737 h 4301924"/>
                <a:gd name="connsiteX59" fmla="*/ 7588009 w 8132019"/>
                <a:gd name="connsiteY59" fmla="*/ 3786851 h 4301924"/>
                <a:gd name="connsiteX60" fmla="*/ 7344941 w 8132019"/>
                <a:gd name="connsiteY60" fmla="*/ 4157241 h 4301924"/>
                <a:gd name="connsiteX61" fmla="*/ 7159746 w 8132019"/>
                <a:gd name="connsiteY61" fmla="*/ 3972046 h 4301924"/>
                <a:gd name="connsiteX62" fmla="*/ 7171320 w 8132019"/>
                <a:gd name="connsiteY62" fmla="*/ 3671104 h 4301924"/>
                <a:gd name="connsiteX63" fmla="*/ 7136596 w 8132019"/>
                <a:gd name="connsiteY63" fmla="*/ 3532208 h 4301924"/>
                <a:gd name="connsiteX64" fmla="*/ 6928252 w 8132019"/>
                <a:gd name="connsiteY64" fmla="*/ 3717403 h 4301924"/>
                <a:gd name="connsiteX65" fmla="*/ 6662034 w 8132019"/>
                <a:gd name="connsiteY65" fmla="*/ 3694253 h 4301924"/>
                <a:gd name="connsiteX66" fmla="*/ 6488414 w 8132019"/>
                <a:gd name="connsiteY66" fmla="*/ 3520633 h 4301924"/>
                <a:gd name="connsiteX67" fmla="*/ 6245346 w 8132019"/>
                <a:gd name="connsiteY67" fmla="*/ 3462760 h 4301924"/>
                <a:gd name="connsiteX68" fmla="*/ 6083300 w 8132019"/>
                <a:gd name="connsiteY68" fmla="*/ 3578507 h 4301924"/>
                <a:gd name="connsiteX69" fmla="*/ 6083300 w 8132019"/>
                <a:gd name="connsiteY69" fmla="*/ 3786851 h 4301924"/>
                <a:gd name="connsiteX70" fmla="*/ 5955979 w 8132019"/>
                <a:gd name="connsiteY70" fmla="*/ 3925747 h 4301924"/>
                <a:gd name="connsiteX71" fmla="*/ 5736060 w 8132019"/>
                <a:gd name="connsiteY71" fmla="*/ 3995195 h 4301924"/>
                <a:gd name="connsiteX72" fmla="*/ 5504566 w 8132019"/>
                <a:gd name="connsiteY72" fmla="*/ 4145666 h 4301924"/>
                <a:gd name="connsiteX73" fmla="*/ 5226774 w 8132019"/>
                <a:gd name="connsiteY73" fmla="*/ 4145666 h 4301924"/>
                <a:gd name="connsiteX74" fmla="*/ 4983705 w 8132019"/>
                <a:gd name="connsiteY74" fmla="*/ 4157241 h 4301924"/>
                <a:gd name="connsiteX75" fmla="*/ 4821660 w 8132019"/>
                <a:gd name="connsiteY75" fmla="*/ 4064643 h 4301924"/>
                <a:gd name="connsiteX76" fmla="*/ 4694338 w 8132019"/>
                <a:gd name="connsiteY76" fmla="*/ 4053069 h 4301924"/>
                <a:gd name="connsiteX77" fmla="*/ 4578591 w 8132019"/>
                <a:gd name="connsiteY77" fmla="*/ 4238264 h 4301924"/>
                <a:gd name="connsiteX78" fmla="*/ 4219776 w 8132019"/>
                <a:gd name="connsiteY78" fmla="*/ 4203540 h 4301924"/>
                <a:gd name="connsiteX79" fmla="*/ 3907260 w 8132019"/>
                <a:gd name="connsiteY79" fmla="*/ 4296137 h 4301924"/>
                <a:gd name="connsiteX80" fmla="*/ 3768363 w 8132019"/>
                <a:gd name="connsiteY80" fmla="*/ 4238264 h 4301924"/>
                <a:gd name="connsiteX81" fmla="*/ 3536870 w 8132019"/>
                <a:gd name="connsiteY81" fmla="*/ 4099367 h 4301924"/>
                <a:gd name="connsiteX82" fmla="*/ 3270652 w 8132019"/>
                <a:gd name="connsiteY82" fmla="*/ 4053069 h 4301924"/>
                <a:gd name="connsiteX83" fmla="*/ 3166480 w 8132019"/>
                <a:gd name="connsiteY83" fmla="*/ 3775276 h 4301924"/>
                <a:gd name="connsiteX84" fmla="*/ 3154905 w 8132019"/>
                <a:gd name="connsiteY84" fmla="*/ 3728977 h 4301924"/>
                <a:gd name="connsiteX85" fmla="*/ 2761366 w 8132019"/>
                <a:gd name="connsiteY85" fmla="*/ 3717403 h 4301924"/>
                <a:gd name="connsiteX86" fmla="*/ 2680343 w 8132019"/>
                <a:gd name="connsiteY86" fmla="*/ 3520633 h 4301924"/>
                <a:gd name="connsiteX87" fmla="*/ 2696741 w 8132019"/>
                <a:gd name="connsiteY87" fmla="*/ 3126129 h 4301924"/>
                <a:gd name="connsiteX88" fmla="*/ 2731465 w 8132019"/>
                <a:gd name="connsiteY88" fmla="*/ 2759598 h 4301924"/>
                <a:gd name="connsiteX89" fmla="*/ 376981 w 8132019"/>
                <a:gd name="connsiteY89" fmla="*/ 2513636 h 4301924"/>
                <a:gd name="connsiteX90" fmla="*/ 469579 w 8132019"/>
                <a:gd name="connsiteY90" fmla="*/ 2467337 h 4301924"/>
                <a:gd name="connsiteX91" fmla="*/ 596900 w 8132019"/>
                <a:gd name="connsiteY91" fmla="*/ 2455762 h 4301924"/>
                <a:gd name="connsiteX92" fmla="*/ 654774 w 8132019"/>
                <a:gd name="connsiteY92" fmla="*/ 2235843 h 4301924"/>
                <a:gd name="connsiteX93" fmla="*/ 689498 w 8132019"/>
                <a:gd name="connsiteY93" fmla="*/ 2050648 h 4301924"/>
                <a:gd name="connsiteX94" fmla="*/ 839969 w 8132019"/>
                <a:gd name="connsiteY94" fmla="*/ 1969626 h 4301924"/>
                <a:gd name="connsiteX95" fmla="*/ 1812242 w 8132019"/>
                <a:gd name="connsiteY95" fmla="*/ 1379317 h 4301924"/>
                <a:gd name="connsiteX0" fmla="*/ 2948490 w 8018201"/>
                <a:gd name="connsiteY0" fmla="*/ 2143246 h 4301924"/>
                <a:gd name="connsiteX1" fmla="*/ 3029513 w 8018201"/>
                <a:gd name="connsiteY1" fmla="*/ 1934902 h 4301924"/>
                <a:gd name="connsiteX2" fmla="*/ 3272581 w 8018201"/>
                <a:gd name="connsiteY2" fmla="*/ 1749707 h 4301924"/>
                <a:gd name="connsiteX3" fmla="*/ 3365178 w 8018201"/>
                <a:gd name="connsiteY3" fmla="*/ 1923327 h 4301924"/>
                <a:gd name="connsiteX4" fmla="*/ 3365178 w 8018201"/>
                <a:gd name="connsiteY4" fmla="*/ 2027499 h 4301924"/>
                <a:gd name="connsiteX5" fmla="*/ 3504075 w 8018201"/>
                <a:gd name="connsiteY5" fmla="*/ 1865453 h 4301924"/>
                <a:gd name="connsiteX6" fmla="*/ 3689269 w 8018201"/>
                <a:gd name="connsiteY6" fmla="*/ 1992775 h 4301924"/>
                <a:gd name="connsiteX7" fmla="*/ 3654545 w 8018201"/>
                <a:gd name="connsiteY7" fmla="*/ 1807580 h 4301924"/>
                <a:gd name="connsiteX8" fmla="*/ 3770292 w 8018201"/>
                <a:gd name="connsiteY8" fmla="*/ 1691833 h 4301924"/>
                <a:gd name="connsiteX9" fmla="*/ 3978637 w 8018201"/>
                <a:gd name="connsiteY9" fmla="*/ 1552937 h 4301924"/>
                <a:gd name="connsiteX10" fmla="*/ 4233280 w 8018201"/>
                <a:gd name="connsiteY10" fmla="*/ 1367742 h 4301924"/>
                <a:gd name="connsiteX11" fmla="*/ 4430049 w 8018201"/>
                <a:gd name="connsiteY11" fmla="*/ 1414041 h 4301924"/>
                <a:gd name="connsiteX12" fmla="*/ 4603669 w 8018201"/>
                <a:gd name="connsiteY12" fmla="*/ 1552937 h 4301924"/>
                <a:gd name="connsiteX13" fmla="*/ 4719416 w 8018201"/>
                <a:gd name="connsiteY13" fmla="*/ 1622385 h 4301924"/>
                <a:gd name="connsiteX14" fmla="*/ 4893037 w 8018201"/>
                <a:gd name="connsiteY14" fmla="*/ 1599236 h 4301924"/>
                <a:gd name="connsiteX15" fmla="*/ 5089806 w 8018201"/>
                <a:gd name="connsiteY15" fmla="*/ 1506638 h 4301924"/>
                <a:gd name="connsiteX16" fmla="*/ 5321300 w 8018201"/>
                <a:gd name="connsiteY16" fmla="*/ 1587661 h 4301924"/>
                <a:gd name="connsiteX17" fmla="*/ 5448621 w 8018201"/>
                <a:gd name="connsiteY17" fmla="*/ 1414041 h 4301924"/>
                <a:gd name="connsiteX18" fmla="*/ 5518069 w 8018201"/>
                <a:gd name="connsiteY18" fmla="*/ 1275145 h 4301924"/>
                <a:gd name="connsiteX19" fmla="*/ 5703264 w 8018201"/>
                <a:gd name="connsiteY19" fmla="*/ 1136248 h 4301924"/>
                <a:gd name="connsiteX20" fmla="*/ 5842161 w 8018201"/>
                <a:gd name="connsiteY20" fmla="*/ 1101524 h 4301924"/>
                <a:gd name="connsiteX21" fmla="*/ 5957907 w 8018201"/>
                <a:gd name="connsiteY21" fmla="*/ 962628 h 4301924"/>
                <a:gd name="connsiteX22" fmla="*/ 6131528 w 8018201"/>
                <a:gd name="connsiteY22" fmla="*/ 951053 h 4301924"/>
                <a:gd name="connsiteX23" fmla="*/ 6316723 w 8018201"/>
                <a:gd name="connsiteY23" fmla="*/ 731134 h 4301924"/>
                <a:gd name="connsiteX24" fmla="*/ 6177826 w 8018201"/>
                <a:gd name="connsiteY24" fmla="*/ 661686 h 4301924"/>
                <a:gd name="connsiteX25" fmla="*/ 6501918 w 8018201"/>
                <a:gd name="connsiteY25" fmla="*/ 244998 h 4301924"/>
                <a:gd name="connsiteX26" fmla="*/ 6652388 w 8018201"/>
                <a:gd name="connsiteY26" fmla="*/ 152400 h 4301924"/>
                <a:gd name="connsiteX27" fmla="*/ 6687113 w 8018201"/>
                <a:gd name="connsiteY27" fmla="*/ 48228 h 4301924"/>
                <a:gd name="connsiteX28" fmla="*/ 6779710 w 8018201"/>
                <a:gd name="connsiteY28" fmla="*/ 1929 h 4301924"/>
                <a:gd name="connsiteX29" fmla="*/ 6907032 w 8018201"/>
                <a:gd name="connsiteY29" fmla="*/ 48228 h 4301924"/>
                <a:gd name="connsiteX30" fmla="*/ 7057502 w 8018201"/>
                <a:gd name="connsiteY30" fmla="*/ 233423 h 4301924"/>
                <a:gd name="connsiteX31" fmla="*/ 6895457 w 8018201"/>
                <a:gd name="connsiteY31" fmla="*/ 314446 h 4301924"/>
                <a:gd name="connsiteX32" fmla="*/ 6976480 w 8018201"/>
                <a:gd name="connsiteY32" fmla="*/ 534365 h 4301924"/>
                <a:gd name="connsiteX33" fmla="*/ 7231123 w 8018201"/>
                <a:gd name="connsiteY33" fmla="*/ 511215 h 4301924"/>
                <a:gd name="connsiteX34" fmla="*/ 7288996 w 8018201"/>
                <a:gd name="connsiteY34" fmla="*/ 800583 h 4301924"/>
                <a:gd name="connsiteX35" fmla="*/ 7404743 w 8018201"/>
                <a:gd name="connsiteY35" fmla="*/ 985777 h 4301924"/>
                <a:gd name="connsiteX36" fmla="*/ 7323720 w 8018201"/>
                <a:gd name="connsiteY36" fmla="*/ 1251995 h 4301924"/>
                <a:gd name="connsiteX37" fmla="*/ 7439467 w 8018201"/>
                <a:gd name="connsiteY37" fmla="*/ 1460340 h 4301924"/>
                <a:gd name="connsiteX38" fmla="*/ 7821432 w 8018201"/>
                <a:gd name="connsiteY38" fmla="*/ 1726557 h 4301924"/>
                <a:gd name="connsiteX39" fmla="*/ 7948753 w 8018201"/>
                <a:gd name="connsiteY39" fmla="*/ 2131671 h 4301924"/>
                <a:gd name="connsiteX40" fmla="*/ 7948753 w 8018201"/>
                <a:gd name="connsiteY40" fmla="*/ 2282142 h 4301924"/>
                <a:gd name="connsiteX41" fmla="*/ 7532064 w 8018201"/>
                <a:gd name="connsiteY41" fmla="*/ 2131671 h 4301924"/>
                <a:gd name="connsiteX42" fmla="*/ 7312145 w 8018201"/>
                <a:gd name="connsiteY42" fmla="*/ 1680258 h 4301924"/>
                <a:gd name="connsiteX43" fmla="*/ 7150100 w 8018201"/>
                <a:gd name="connsiteY43" fmla="*/ 1344593 h 4301924"/>
                <a:gd name="connsiteX44" fmla="*/ 7045928 w 8018201"/>
                <a:gd name="connsiteY44" fmla="*/ 1367742 h 4301924"/>
                <a:gd name="connsiteX45" fmla="*/ 7115376 w 8018201"/>
                <a:gd name="connsiteY45" fmla="*/ 1529788 h 4301924"/>
                <a:gd name="connsiteX46" fmla="*/ 6988054 w 8018201"/>
                <a:gd name="connsiteY46" fmla="*/ 1518213 h 4301924"/>
                <a:gd name="connsiteX47" fmla="*/ 7080652 w 8018201"/>
                <a:gd name="connsiteY47" fmla="*/ 1784431 h 4301924"/>
                <a:gd name="connsiteX48" fmla="*/ 7034353 w 8018201"/>
                <a:gd name="connsiteY48" fmla="*/ 1958051 h 4301924"/>
                <a:gd name="connsiteX49" fmla="*/ 6733411 w 8018201"/>
                <a:gd name="connsiteY49" fmla="*/ 2201119 h 4301924"/>
                <a:gd name="connsiteX50" fmla="*/ 6652388 w 8018201"/>
                <a:gd name="connsiteY50" fmla="*/ 2640957 h 4301924"/>
                <a:gd name="connsiteX51" fmla="*/ 6652388 w 8018201"/>
                <a:gd name="connsiteY51" fmla="*/ 2895600 h 4301924"/>
                <a:gd name="connsiteX52" fmla="*/ 6826009 w 8018201"/>
                <a:gd name="connsiteY52" fmla="*/ 2814577 h 4301924"/>
                <a:gd name="connsiteX53" fmla="*/ 7034353 w 8018201"/>
                <a:gd name="connsiteY53" fmla="*/ 2756704 h 4301924"/>
                <a:gd name="connsiteX54" fmla="*/ 7474191 w 8018201"/>
                <a:gd name="connsiteY54" fmla="*/ 2988198 h 4301924"/>
                <a:gd name="connsiteX55" fmla="*/ 7555214 w 8018201"/>
                <a:gd name="connsiteY55" fmla="*/ 3103945 h 4301924"/>
                <a:gd name="connsiteX56" fmla="*/ 7555214 w 8018201"/>
                <a:gd name="connsiteY56" fmla="*/ 3300714 h 4301924"/>
                <a:gd name="connsiteX57" fmla="*/ 7173249 w 8018201"/>
                <a:gd name="connsiteY57" fmla="*/ 2999772 h 4301924"/>
                <a:gd name="connsiteX58" fmla="*/ 7346869 w 8018201"/>
                <a:gd name="connsiteY58" fmla="*/ 3381737 h 4301924"/>
                <a:gd name="connsiteX59" fmla="*/ 7474191 w 8018201"/>
                <a:gd name="connsiteY59" fmla="*/ 3786851 h 4301924"/>
                <a:gd name="connsiteX60" fmla="*/ 7231123 w 8018201"/>
                <a:gd name="connsiteY60" fmla="*/ 4157241 h 4301924"/>
                <a:gd name="connsiteX61" fmla="*/ 7045928 w 8018201"/>
                <a:gd name="connsiteY61" fmla="*/ 3972046 h 4301924"/>
                <a:gd name="connsiteX62" fmla="*/ 7057502 w 8018201"/>
                <a:gd name="connsiteY62" fmla="*/ 3671104 h 4301924"/>
                <a:gd name="connsiteX63" fmla="*/ 7022778 w 8018201"/>
                <a:gd name="connsiteY63" fmla="*/ 3532208 h 4301924"/>
                <a:gd name="connsiteX64" fmla="*/ 6814434 w 8018201"/>
                <a:gd name="connsiteY64" fmla="*/ 3717403 h 4301924"/>
                <a:gd name="connsiteX65" fmla="*/ 6548216 w 8018201"/>
                <a:gd name="connsiteY65" fmla="*/ 3694253 h 4301924"/>
                <a:gd name="connsiteX66" fmla="*/ 6374596 w 8018201"/>
                <a:gd name="connsiteY66" fmla="*/ 3520633 h 4301924"/>
                <a:gd name="connsiteX67" fmla="*/ 6131528 w 8018201"/>
                <a:gd name="connsiteY67" fmla="*/ 3462760 h 4301924"/>
                <a:gd name="connsiteX68" fmla="*/ 5969482 w 8018201"/>
                <a:gd name="connsiteY68" fmla="*/ 3578507 h 4301924"/>
                <a:gd name="connsiteX69" fmla="*/ 5969482 w 8018201"/>
                <a:gd name="connsiteY69" fmla="*/ 3786851 h 4301924"/>
                <a:gd name="connsiteX70" fmla="*/ 5842161 w 8018201"/>
                <a:gd name="connsiteY70" fmla="*/ 3925747 h 4301924"/>
                <a:gd name="connsiteX71" fmla="*/ 5622242 w 8018201"/>
                <a:gd name="connsiteY71" fmla="*/ 3995195 h 4301924"/>
                <a:gd name="connsiteX72" fmla="*/ 5390748 w 8018201"/>
                <a:gd name="connsiteY72" fmla="*/ 4145666 h 4301924"/>
                <a:gd name="connsiteX73" fmla="*/ 5112956 w 8018201"/>
                <a:gd name="connsiteY73" fmla="*/ 4145666 h 4301924"/>
                <a:gd name="connsiteX74" fmla="*/ 4869887 w 8018201"/>
                <a:gd name="connsiteY74" fmla="*/ 4157241 h 4301924"/>
                <a:gd name="connsiteX75" fmla="*/ 4707842 w 8018201"/>
                <a:gd name="connsiteY75" fmla="*/ 4064643 h 4301924"/>
                <a:gd name="connsiteX76" fmla="*/ 4580520 w 8018201"/>
                <a:gd name="connsiteY76" fmla="*/ 4053069 h 4301924"/>
                <a:gd name="connsiteX77" fmla="*/ 4464773 w 8018201"/>
                <a:gd name="connsiteY77" fmla="*/ 4238264 h 4301924"/>
                <a:gd name="connsiteX78" fmla="*/ 4105958 w 8018201"/>
                <a:gd name="connsiteY78" fmla="*/ 4203540 h 4301924"/>
                <a:gd name="connsiteX79" fmla="*/ 3793442 w 8018201"/>
                <a:gd name="connsiteY79" fmla="*/ 4296137 h 4301924"/>
                <a:gd name="connsiteX80" fmla="*/ 3654545 w 8018201"/>
                <a:gd name="connsiteY80" fmla="*/ 4238264 h 4301924"/>
                <a:gd name="connsiteX81" fmla="*/ 3423052 w 8018201"/>
                <a:gd name="connsiteY81" fmla="*/ 4099367 h 4301924"/>
                <a:gd name="connsiteX82" fmla="*/ 3156834 w 8018201"/>
                <a:gd name="connsiteY82" fmla="*/ 4053069 h 4301924"/>
                <a:gd name="connsiteX83" fmla="*/ 3052662 w 8018201"/>
                <a:gd name="connsiteY83" fmla="*/ 3775276 h 4301924"/>
                <a:gd name="connsiteX84" fmla="*/ 3041087 w 8018201"/>
                <a:gd name="connsiteY84" fmla="*/ 3728977 h 4301924"/>
                <a:gd name="connsiteX85" fmla="*/ 2647548 w 8018201"/>
                <a:gd name="connsiteY85" fmla="*/ 3717403 h 4301924"/>
                <a:gd name="connsiteX86" fmla="*/ 2566525 w 8018201"/>
                <a:gd name="connsiteY86" fmla="*/ 3520633 h 4301924"/>
                <a:gd name="connsiteX87" fmla="*/ 2582923 w 8018201"/>
                <a:gd name="connsiteY87" fmla="*/ 3126129 h 4301924"/>
                <a:gd name="connsiteX88" fmla="*/ 2617647 w 8018201"/>
                <a:gd name="connsiteY88" fmla="*/ 2759598 h 4301924"/>
                <a:gd name="connsiteX89" fmla="*/ 355761 w 8018201"/>
                <a:gd name="connsiteY89" fmla="*/ 2467337 h 4301924"/>
                <a:gd name="connsiteX90" fmla="*/ 483082 w 8018201"/>
                <a:gd name="connsiteY90" fmla="*/ 2455762 h 4301924"/>
                <a:gd name="connsiteX91" fmla="*/ 540956 w 8018201"/>
                <a:gd name="connsiteY91" fmla="*/ 2235843 h 4301924"/>
                <a:gd name="connsiteX92" fmla="*/ 575680 w 8018201"/>
                <a:gd name="connsiteY92" fmla="*/ 2050648 h 4301924"/>
                <a:gd name="connsiteX93" fmla="*/ 726151 w 8018201"/>
                <a:gd name="connsiteY93" fmla="*/ 1969626 h 4301924"/>
                <a:gd name="connsiteX94" fmla="*/ 1698424 w 8018201"/>
                <a:gd name="connsiteY94" fmla="*/ 1379317 h 4301924"/>
                <a:gd name="connsiteX0" fmla="*/ 2811523 w 7881234"/>
                <a:gd name="connsiteY0" fmla="*/ 2143246 h 4301924"/>
                <a:gd name="connsiteX1" fmla="*/ 2892546 w 7881234"/>
                <a:gd name="connsiteY1" fmla="*/ 1934902 h 4301924"/>
                <a:gd name="connsiteX2" fmla="*/ 3135614 w 7881234"/>
                <a:gd name="connsiteY2" fmla="*/ 1749707 h 4301924"/>
                <a:gd name="connsiteX3" fmla="*/ 3228211 w 7881234"/>
                <a:gd name="connsiteY3" fmla="*/ 1923327 h 4301924"/>
                <a:gd name="connsiteX4" fmla="*/ 3228211 w 7881234"/>
                <a:gd name="connsiteY4" fmla="*/ 2027499 h 4301924"/>
                <a:gd name="connsiteX5" fmla="*/ 3367108 w 7881234"/>
                <a:gd name="connsiteY5" fmla="*/ 1865453 h 4301924"/>
                <a:gd name="connsiteX6" fmla="*/ 3552302 w 7881234"/>
                <a:gd name="connsiteY6" fmla="*/ 1992775 h 4301924"/>
                <a:gd name="connsiteX7" fmla="*/ 3517578 w 7881234"/>
                <a:gd name="connsiteY7" fmla="*/ 1807580 h 4301924"/>
                <a:gd name="connsiteX8" fmla="*/ 3633325 w 7881234"/>
                <a:gd name="connsiteY8" fmla="*/ 1691833 h 4301924"/>
                <a:gd name="connsiteX9" fmla="*/ 3841670 w 7881234"/>
                <a:gd name="connsiteY9" fmla="*/ 1552937 h 4301924"/>
                <a:gd name="connsiteX10" fmla="*/ 4096313 w 7881234"/>
                <a:gd name="connsiteY10" fmla="*/ 1367742 h 4301924"/>
                <a:gd name="connsiteX11" fmla="*/ 4293082 w 7881234"/>
                <a:gd name="connsiteY11" fmla="*/ 1414041 h 4301924"/>
                <a:gd name="connsiteX12" fmla="*/ 4466702 w 7881234"/>
                <a:gd name="connsiteY12" fmla="*/ 1552937 h 4301924"/>
                <a:gd name="connsiteX13" fmla="*/ 4582449 w 7881234"/>
                <a:gd name="connsiteY13" fmla="*/ 1622385 h 4301924"/>
                <a:gd name="connsiteX14" fmla="*/ 4756070 w 7881234"/>
                <a:gd name="connsiteY14" fmla="*/ 1599236 h 4301924"/>
                <a:gd name="connsiteX15" fmla="*/ 4952839 w 7881234"/>
                <a:gd name="connsiteY15" fmla="*/ 1506638 h 4301924"/>
                <a:gd name="connsiteX16" fmla="*/ 5184333 w 7881234"/>
                <a:gd name="connsiteY16" fmla="*/ 1587661 h 4301924"/>
                <a:gd name="connsiteX17" fmla="*/ 5311654 w 7881234"/>
                <a:gd name="connsiteY17" fmla="*/ 1414041 h 4301924"/>
                <a:gd name="connsiteX18" fmla="*/ 5381102 w 7881234"/>
                <a:gd name="connsiteY18" fmla="*/ 1275145 h 4301924"/>
                <a:gd name="connsiteX19" fmla="*/ 5566297 w 7881234"/>
                <a:gd name="connsiteY19" fmla="*/ 1136248 h 4301924"/>
                <a:gd name="connsiteX20" fmla="*/ 5705194 w 7881234"/>
                <a:gd name="connsiteY20" fmla="*/ 1101524 h 4301924"/>
                <a:gd name="connsiteX21" fmla="*/ 5820940 w 7881234"/>
                <a:gd name="connsiteY21" fmla="*/ 962628 h 4301924"/>
                <a:gd name="connsiteX22" fmla="*/ 5994561 w 7881234"/>
                <a:gd name="connsiteY22" fmla="*/ 951053 h 4301924"/>
                <a:gd name="connsiteX23" fmla="*/ 6179756 w 7881234"/>
                <a:gd name="connsiteY23" fmla="*/ 731134 h 4301924"/>
                <a:gd name="connsiteX24" fmla="*/ 6040859 w 7881234"/>
                <a:gd name="connsiteY24" fmla="*/ 661686 h 4301924"/>
                <a:gd name="connsiteX25" fmla="*/ 6364951 w 7881234"/>
                <a:gd name="connsiteY25" fmla="*/ 244998 h 4301924"/>
                <a:gd name="connsiteX26" fmla="*/ 6515421 w 7881234"/>
                <a:gd name="connsiteY26" fmla="*/ 152400 h 4301924"/>
                <a:gd name="connsiteX27" fmla="*/ 6550146 w 7881234"/>
                <a:gd name="connsiteY27" fmla="*/ 48228 h 4301924"/>
                <a:gd name="connsiteX28" fmla="*/ 6642743 w 7881234"/>
                <a:gd name="connsiteY28" fmla="*/ 1929 h 4301924"/>
                <a:gd name="connsiteX29" fmla="*/ 6770065 w 7881234"/>
                <a:gd name="connsiteY29" fmla="*/ 48228 h 4301924"/>
                <a:gd name="connsiteX30" fmla="*/ 6920535 w 7881234"/>
                <a:gd name="connsiteY30" fmla="*/ 233423 h 4301924"/>
                <a:gd name="connsiteX31" fmla="*/ 6758490 w 7881234"/>
                <a:gd name="connsiteY31" fmla="*/ 314446 h 4301924"/>
                <a:gd name="connsiteX32" fmla="*/ 6839513 w 7881234"/>
                <a:gd name="connsiteY32" fmla="*/ 534365 h 4301924"/>
                <a:gd name="connsiteX33" fmla="*/ 7094156 w 7881234"/>
                <a:gd name="connsiteY33" fmla="*/ 511215 h 4301924"/>
                <a:gd name="connsiteX34" fmla="*/ 7152029 w 7881234"/>
                <a:gd name="connsiteY34" fmla="*/ 800583 h 4301924"/>
                <a:gd name="connsiteX35" fmla="*/ 7267776 w 7881234"/>
                <a:gd name="connsiteY35" fmla="*/ 985777 h 4301924"/>
                <a:gd name="connsiteX36" fmla="*/ 7186753 w 7881234"/>
                <a:gd name="connsiteY36" fmla="*/ 1251995 h 4301924"/>
                <a:gd name="connsiteX37" fmla="*/ 7302500 w 7881234"/>
                <a:gd name="connsiteY37" fmla="*/ 1460340 h 4301924"/>
                <a:gd name="connsiteX38" fmla="*/ 7684465 w 7881234"/>
                <a:gd name="connsiteY38" fmla="*/ 1726557 h 4301924"/>
                <a:gd name="connsiteX39" fmla="*/ 7811786 w 7881234"/>
                <a:gd name="connsiteY39" fmla="*/ 2131671 h 4301924"/>
                <a:gd name="connsiteX40" fmla="*/ 7811786 w 7881234"/>
                <a:gd name="connsiteY40" fmla="*/ 2282142 h 4301924"/>
                <a:gd name="connsiteX41" fmla="*/ 7395097 w 7881234"/>
                <a:gd name="connsiteY41" fmla="*/ 2131671 h 4301924"/>
                <a:gd name="connsiteX42" fmla="*/ 7175178 w 7881234"/>
                <a:gd name="connsiteY42" fmla="*/ 1680258 h 4301924"/>
                <a:gd name="connsiteX43" fmla="*/ 7013133 w 7881234"/>
                <a:gd name="connsiteY43" fmla="*/ 1344593 h 4301924"/>
                <a:gd name="connsiteX44" fmla="*/ 6908961 w 7881234"/>
                <a:gd name="connsiteY44" fmla="*/ 1367742 h 4301924"/>
                <a:gd name="connsiteX45" fmla="*/ 6978409 w 7881234"/>
                <a:gd name="connsiteY45" fmla="*/ 1529788 h 4301924"/>
                <a:gd name="connsiteX46" fmla="*/ 6851087 w 7881234"/>
                <a:gd name="connsiteY46" fmla="*/ 1518213 h 4301924"/>
                <a:gd name="connsiteX47" fmla="*/ 6943685 w 7881234"/>
                <a:gd name="connsiteY47" fmla="*/ 1784431 h 4301924"/>
                <a:gd name="connsiteX48" fmla="*/ 6897386 w 7881234"/>
                <a:gd name="connsiteY48" fmla="*/ 1958051 h 4301924"/>
                <a:gd name="connsiteX49" fmla="*/ 6596444 w 7881234"/>
                <a:gd name="connsiteY49" fmla="*/ 2201119 h 4301924"/>
                <a:gd name="connsiteX50" fmla="*/ 6515421 w 7881234"/>
                <a:gd name="connsiteY50" fmla="*/ 2640957 h 4301924"/>
                <a:gd name="connsiteX51" fmla="*/ 6515421 w 7881234"/>
                <a:gd name="connsiteY51" fmla="*/ 2895600 h 4301924"/>
                <a:gd name="connsiteX52" fmla="*/ 6689042 w 7881234"/>
                <a:gd name="connsiteY52" fmla="*/ 2814577 h 4301924"/>
                <a:gd name="connsiteX53" fmla="*/ 6897386 w 7881234"/>
                <a:gd name="connsiteY53" fmla="*/ 2756704 h 4301924"/>
                <a:gd name="connsiteX54" fmla="*/ 7337224 w 7881234"/>
                <a:gd name="connsiteY54" fmla="*/ 2988198 h 4301924"/>
                <a:gd name="connsiteX55" fmla="*/ 7418247 w 7881234"/>
                <a:gd name="connsiteY55" fmla="*/ 3103945 h 4301924"/>
                <a:gd name="connsiteX56" fmla="*/ 7418247 w 7881234"/>
                <a:gd name="connsiteY56" fmla="*/ 3300714 h 4301924"/>
                <a:gd name="connsiteX57" fmla="*/ 7036282 w 7881234"/>
                <a:gd name="connsiteY57" fmla="*/ 2999772 h 4301924"/>
                <a:gd name="connsiteX58" fmla="*/ 7209902 w 7881234"/>
                <a:gd name="connsiteY58" fmla="*/ 3381737 h 4301924"/>
                <a:gd name="connsiteX59" fmla="*/ 7337224 w 7881234"/>
                <a:gd name="connsiteY59" fmla="*/ 3786851 h 4301924"/>
                <a:gd name="connsiteX60" fmla="*/ 7094156 w 7881234"/>
                <a:gd name="connsiteY60" fmla="*/ 4157241 h 4301924"/>
                <a:gd name="connsiteX61" fmla="*/ 6908961 w 7881234"/>
                <a:gd name="connsiteY61" fmla="*/ 3972046 h 4301924"/>
                <a:gd name="connsiteX62" fmla="*/ 6920535 w 7881234"/>
                <a:gd name="connsiteY62" fmla="*/ 3671104 h 4301924"/>
                <a:gd name="connsiteX63" fmla="*/ 6885811 w 7881234"/>
                <a:gd name="connsiteY63" fmla="*/ 3532208 h 4301924"/>
                <a:gd name="connsiteX64" fmla="*/ 6677467 w 7881234"/>
                <a:gd name="connsiteY64" fmla="*/ 3717403 h 4301924"/>
                <a:gd name="connsiteX65" fmla="*/ 6411249 w 7881234"/>
                <a:gd name="connsiteY65" fmla="*/ 3694253 h 4301924"/>
                <a:gd name="connsiteX66" fmla="*/ 6237629 w 7881234"/>
                <a:gd name="connsiteY66" fmla="*/ 3520633 h 4301924"/>
                <a:gd name="connsiteX67" fmla="*/ 5994561 w 7881234"/>
                <a:gd name="connsiteY67" fmla="*/ 3462760 h 4301924"/>
                <a:gd name="connsiteX68" fmla="*/ 5832515 w 7881234"/>
                <a:gd name="connsiteY68" fmla="*/ 3578507 h 4301924"/>
                <a:gd name="connsiteX69" fmla="*/ 5832515 w 7881234"/>
                <a:gd name="connsiteY69" fmla="*/ 3786851 h 4301924"/>
                <a:gd name="connsiteX70" fmla="*/ 5705194 w 7881234"/>
                <a:gd name="connsiteY70" fmla="*/ 3925747 h 4301924"/>
                <a:gd name="connsiteX71" fmla="*/ 5485275 w 7881234"/>
                <a:gd name="connsiteY71" fmla="*/ 3995195 h 4301924"/>
                <a:gd name="connsiteX72" fmla="*/ 5253781 w 7881234"/>
                <a:gd name="connsiteY72" fmla="*/ 4145666 h 4301924"/>
                <a:gd name="connsiteX73" fmla="*/ 4975989 w 7881234"/>
                <a:gd name="connsiteY73" fmla="*/ 4145666 h 4301924"/>
                <a:gd name="connsiteX74" fmla="*/ 4732920 w 7881234"/>
                <a:gd name="connsiteY74" fmla="*/ 4157241 h 4301924"/>
                <a:gd name="connsiteX75" fmla="*/ 4570875 w 7881234"/>
                <a:gd name="connsiteY75" fmla="*/ 4064643 h 4301924"/>
                <a:gd name="connsiteX76" fmla="*/ 4443553 w 7881234"/>
                <a:gd name="connsiteY76" fmla="*/ 4053069 h 4301924"/>
                <a:gd name="connsiteX77" fmla="*/ 4327806 w 7881234"/>
                <a:gd name="connsiteY77" fmla="*/ 4238264 h 4301924"/>
                <a:gd name="connsiteX78" fmla="*/ 3968991 w 7881234"/>
                <a:gd name="connsiteY78" fmla="*/ 4203540 h 4301924"/>
                <a:gd name="connsiteX79" fmla="*/ 3656475 w 7881234"/>
                <a:gd name="connsiteY79" fmla="*/ 4296137 h 4301924"/>
                <a:gd name="connsiteX80" fmla="*/ 3517578 w 7881234"/>
                <a:gd name="connsiteY80" fmla="*/ 4238264 h 4301924"/>
                <a:gd name="connsiteX81" fmla="*/ 3286085 w 7881234"/>
                <a:gd name="connsiteY81" fmla="*/ 4099367 h 4301924"/>
                <a:gd name="connsiteX82" fmla="*/ 3019867 w 7881234"/>
                <a:gd name="connsiteY82" fmla="*/ 4053069 h 4301924"/>
                <a:gd name="connsiteX83" fmla="*/ 2915695 w 7881234"/>
                <a:gd name="connsiteY83" fmla="*/ 3775276 h 4301924"/>
                <a:gd name="connsiteX84" fmla="*/ 2904120 w 7881234"/>
                <a:gd name="connsiteY84" fmla="*/ 3728977 h 4301924"/>
                <a:gd name="connsiteX85" fmla="*/ 2510581 w 7881234"/>
                <a:gd name="connsiteY85" fmla="*/ 3717403 h 4301924"/>
                <a:gd name="connsiteX86" fmla="*/ 2429558 w 7881234"/>
                <a:gd name="connsiteY86" fmla="*/ 3520633 h 4301924"/>
                <a:gd name="connsiteX87" fmla="*/ 2445956 w 7881234"/>
                <a:gd name="connsiteY87" fmla="*/ 3126129 h 4301924"/>
                <a:gd name="connsiteX88" fmla="*/ 2480680 w 7881234"/>
                <a:gd name="connsiteY88" fmla="*/ 2759598 h 4301924"/>
                <a:gd name="connsiteX89" fmla="*/ 346115 w 7881234"/>
                <a:gd name="connsiteY89" fmla="*/ 2455762 h 4301924"/>
                <a:gd name="connsiteX90" fmla="*/ 403989 w 7881234"/>
                <a:gd name="connsiteY90" fmla="*/ 2235843 h 4301924"/>
                <a:gd name="connsiteX91" fmla="*/ 438713 w 7881234"/>
                <a:gd name="connsiteY91" fmla="*/ 2050648 h 4301924"/>
                <a:gd name="connsiteX92" fmla="*/ 589184 w 7881234"/>
                <a:gd name="connsiteY92" fmla="*/ 1969626 h 4301924"/>
                <a:gd name="connsiteX93" fmla="*/ 1561457 w 7881234"/>
                <a:gd name="connsiteY93" fmla="*/ 1379317 h 4301924"/>
                <a:gd name="connsiteX0" fmla="*/ 2747862 w 7817573"/>
                <a:gd name="connsiteY0" fmla="*/ 2143246 h 4301924"/>
                <a:gd name="connsiteX1" fmla="*/ 2828885 w 7817573"/>
                <a:gd name="connsiteY1" fmla="*/ 1934902 h 4301924"/>
                <a:gd name="connsiteX2" fmla="*/ 3071953 w 7817573"/>
                <a:gd name="connsiteY2" fmla="*/ 1749707 h 4301924"/>
                <a:gd name="connsiteX3" fmla="*/ 3164550 w 7817573"/>
                <a:gd name="connsiteY3" fmla="*/ 1923327 h 4301924"/>
                <a:gd name="connsiteX4" fmla="*/ 3164550 w 7817573"/>
                <a:gd name="connsiteY4" fmla="*/ 2027499 h 4301924"/>
                <a:gd name="connsiteX5" fmla="*/ 3303447 w 7817573"/>
                <a:gd name="connsiteY5" fmla="*/ 1865453 h 4301924"/>
                <a:gd name="connsiteX6" fmla="*/ 3488641 w 7817573"/>
                <a:gd name="connsiteY6" fmla="*/ 1992775 h 4301924"/>
                <a:gd name="connsiteX7" fmla="*/ 3453917 w 7817573"/>
                <a:gd name="connsiteY7" fmla="*/ 1807580 h 4301924"/>
                <a:gd name="connsiteX8" fmla="*/ 3569664 w 7817573"/>
                <a:gd name="connsiteY8" fmla="*/ 1691833 h 4301924"/>
                <a:gd name="connsiteX9" fmla="*/ 3778009 w 7817573"/>
                <a:gd name="connsiteY9" fmla="*/ 1552937 h 4301924"/>
                <a:gd name="connsiteX10" fmla="*/ 4032652 w 7817573"/>
                <a:gd name="connsiteY10" fmla="*/ 1367742 h 4301924"/>
                <a:gd name="connsiteX11" fmla="*/ 4229421 w 7817573"/>
                <a:gd name="connsiteY11" fmla="*/ 1414041 h 4301924"/>
                <a:gd name="connsiteX12" fmla="*/ 4403041 w 7817573"/>
                <a:gd name="connsiteY12" fmla="*/ 1552937 h 4301924"/>
                <a:gd name="connsiteX13" fmla="*/ 4518788 w 7817573"/>
                <a:gd name="connsiteY13" fmla="*/ 1622385 h 4301924"/>
                <a:gd name="connsiteX14" fmla="*/ 4692409 w 7817573"/>
                <a:gd name="connsiteY14" fmla="*/ 1599236 h 4301924"/>
                <a:gd name="connsiteX15" fmla="*/ 4889178 w 7817573"/>
                <a:gd name="connsiteY15" fmla="*/ 1506638 h 4301924"/>
                <a:gd name="connsiteX16" fmla="*/ 5120672 w 7817573"/>
                <a:gd name="connsiteY16" fmla="*/ 1587661 h 4301924"/>
                <a:gd name="connsiteX17" fmla="*/ 5247993 w 7817573"/>
                <a:gd name="connsiteY17" fmla="*/ 1414041 h 4301924"/>
                <a:gd name="connsiteX18" fmla="*/ 5317441 w 7817573"/>
                <a:gd name="connsiteY18" fmla="*/ 1275145 h 4301924"/>
                <a:gd name="connsiteX19" fmla="*/ 5502636 w 7817573"/>
                <a:gd name="connsiteY19" fmla="*/ 1136248 h 4301924"/>
                <a:gd name="connsiteX20" fmla="*/ 5641533 w 7817573"/>
                <a:gd name="connsiteY20" fmla="*/ 1101524 h 4301924"/>
                <a:gd name="connsiteX21" fmla="*/ 5757279 w 7817573"/>
                <a:gd name="connsiteY21" fmla="*/ 962628 h 4301924"/>
                <a:gd name="connsiteX22" fmla="*/ 5930900 w 7817573"/>
                <a:gd name="connsiteY22" fmla="*/ 951053 h 4301924"/>
                <a:gd name="connsiteX23" fmla="*/ 6116095 w 7817573"/>
                <a:gd name="connsiteY23" fmla="*/ 731134 h 4301924"/>
                <a:gd name="connsiteX24" fmla="*/ 5977198 w 7817573"/>
                <a:gd name="connsiteY24" fmla="*/ 661686 h 4301924"/>
                <a:gd name="connsiteX25" fmla="*/ 6301290 w 7817573"/>
                <a:gd name="connsiteY25" fmla="*/ 244998 h 4301924"/>
                <a:gd name="connsiteX26" fmla="*/ 6451760 w 7817573"/>
                <a:gd name="connsiteY26" fmla="*/ 152400 h 4301924"/>
                <a:gd name="connsiteX27" fmla="*/ 6486485 w 7817573"/>
                <a:gd name="connsiteY27" fmla="*/ 48228 h 4301924"/>
                <a:gd name="connsiteX28" fmla="*/ 6579082 w 7817573"/>
                <a:gd name="connsiteY28" fmla="*/ 1929 h 4301924"/>
                <a:gd name="connsiteX29" fmla="*/ 6706404 w 7817573"/>
                <a:gd name="connsiteY29" fmla="*/ 48228 h 4301924"/>
                <a:gd name="connsiteX30" fmla="*/ 6856874 w 7817573"/>
                <a:gd name="connsiteY30" fmla="*/ 233423 h 4301924"/>
                <a:gd name="connsiteX31" fmla="*/ 6694829 w 7817573"/>
                <a:gd name="connsiteY31" fmla="*/ 314446 h 4301924"/>
                <a:gd name="connsiteX32" fmla="*/ 6775852 w 7817573"/>
                <a:gd name="connsiteY32" fmla="*/ 534365 h 4301924"/>
                <a:gd name="connsiteX33" fmla="*/ 7030495 w 7817573"/>
                <a:gd name="connsiteY33" fmla="*/ 511215 h 4301924"/>
                <a:gd name="connsiteX34" fmla="*/ 7088368 w 7817573"/>
                <a:gd name="connsiteY34" fmla="*/ 800583 h 4301924"/>
                <a:gd name="connsiteX35" fmla="*/ 7204115 w 7817573"/>
                <a:gd name="connsiteY35" fmla="*/ 985777 h 4301924"/>
                <a:gd name="connsiteX36" fmla="*/ 7123092 w 7817573"/>
                <a:gd name="connsiteY36" fmla="*/ 1251995 h 4301924"/>
                <a:gd name="connsiteX37" fmla="*/ 7238839 w 7817573"/>
                <a:gd name="connsiteY37" fmla="*/ 1460340 h 4301924"/>
                <a:gd name="connsiteX38" fmla="*/ 7620804 w 7817573"/>
                <a:gd name="connsiteY38" fmla="*/ 1726557 h 4301924"/>
                <a:gd name="connsiteX39" fmla="*/ 7748125 w 7817573"/>
                <a:gd name="connsiteY39" fmla="*/ 2131671 h 4301924"/>
                <a:gd name="connsiteX40" fmla="*/ 7748125 w 7817573"/>
                <a:gd name="connsiteY40" fmla="*/ 2282142 h 4301924"/>
                <a:gd name="connsiteX41" fmla="*/ 7331436 w 7817573"/>
                <a:gd name="connsiteY41" fmla="*/ 2131671 h 4301924"/>
                <a:gd name="connsiteX42" fmla="*/ 7111517 w 7817573"/>
                <a:gd name="connsiteY42" fmla="*/ 1680258 h 4301924"/>
                <a:gd name="connsiteX43" fmla="*/ 6949472 w 7817573"/>
                <a:gd name="connsiteY43" fmla="*/ 1344593 h 4301924"/>
                <a:gd name="connsiteX44" fmla="*/ 6845300 w 7817573"/>
                <a:gd name="connsiteY44" fmla="*/ 1367742 h 4301924"/>
                <a:gd name="connsiteX45" fmla="*/ 6914748 w 7817573"/>
                <a:gd name="connsiteY45" fmla="*/ 1529788 h 4301924"/>
                <a:gd name="connsiteX46" fmla="*/ 6787426 w 7817573"/>
                <a:gd name="connsiteY46" fmla="*/ 1518213 h 4301924"/>
                <a:gd name="connsiteX47" fmla="*/ 6880024 w 7817573"/>
                <a:gd name="connsiteY47" fmla="*/ 1784431 h 4301924"/>
                <a:gd name="connsiteX48" fmla="*/ 6833725 w 7817573"/>
                <a:gd name="connsiteY48" fmla="*/ 1958051 h 4301924"/>
                <a:gd name="connsiteX49" fmla="*/ 6532783 w 7817573"/>
                <a:gd name="connsiteY49" fmla="*/ 2201119 h 4301924"/>
                <a:gd name="connsiteX50" fmla="*/ 6451760 w 7817573"/>
                <a:gd name="connsiteY50" fmla="*/ 2640957 h 4301924"/>
                <a:gd name="connsiteX51" fmla="*/ 6451760 w 7817573"/>
                <a:gd name="connsiteY51" fmla="*/ 2895600 h 4301924"/>
                <a:gd name="connsiteX52" fmla="*/ 6625381 w 7817573"/>
                <a:gd name="connsiteY52" fmla="*/ 2814577 h 4301924"/>
                <a:gd name="connsiteX53" fmla="*/ 6833725 w 7817573"/>
                <a:gd name="connsiteY53" fmla="*/ 2756704 h 4301924"/>
                <a:gd name="connsiteX54" fmla="*/ 7273563 w 7817573"/>
                <a:gd name="connsiteY54" fmla="*/ 2988198 h 4301924"/>
                <a:gd name="connsiteX55" fmla="*/ 7354586 w 7817573"/>
                <a:gd name="connsiteY55" fmla="*/ 3103945 h 4301924"/>
                <a:gd name="connsiteX56" fmla="*/ 7354586 w 7817573"/>
                <a:gd name="connsiteY56" fmla="*/ 3300714 h 4301924"/>
                <a:gd name="connsiteX57" fmla="*/ 6972621 w 7817573"/>
                <a:gd name="connsiteY57" fmla="*/ 2999772 h 4301924"/>
                <a:gd name="connsiteX58" fmla="*/ 7146241 w 7817573"/>
                <a:gd name="connsiteY58" fmla="*/ 3381737 h 4301924"/>
                <a:gd name="connsiteX59" fmla="*/ 7273563 w 7817573"/>
                <a:gd name="connsiteY59" fmla="*/ 3786851 h 4301924"/>
                <a:gd name="connsiteX60" fmla="*/ 7030495 w 7817573"/>
                <a:gd name="connsiteY60" fmla="*/ 4157241 h 4301924"/>
                <a:gd name="connsiteX61" fmla="*/ 6845300 w 7817573"/>
                <a:gd name="connsiteY61" fmla="*/ 3972046 h 4301924"/>
                <a:gd name="connsiteX62" fmla="*/ 6856874 w 7817573"/>
                <a:gd name="connsiteY62" fmla="*/ 3671104 h 4301924"/>
                <a:gd name="connsiteX63" fmla="*/ 6822150 w 7817573"/>
                <a:gd name="connsiteY63" fmla="*/ 3532208 h 4301924"/>
                <a:gd name="connsiteX64" fmla="*/ 6613806 w 7817573"/>
                <a:gd name="connsiteY64" fmla="*/ 3717403 h 4301924"/>
                <a:gd name="connsiteX65" fmla="*/ 6347588 w 7817573"/>
                <a:gd name="connsiteY65" fmla="*/ 3694253 h 4301924"/>
                <a:gd name="connsiteX66" fmla="*/ 6173968 w 7817573"/>
                <a:gd name="connsiteY66" fmla="*/ 3520633 h 4301924"/>
                <a:gd name="connsiteX67" fmla="*/ 5930900 w 7817573"/>
                <a:gd name="connsiteY67" fmla="*/ 3462760 h 4301924"/>
                <a:gd name="connsiteX68" fmla="*/ 5768854 w 7817573"/>
                <a:gd name="connsiteY68" fmla="*/ 3578507 h 4301924"/>
                <a:gd name="connsiteX69" fmla="*/ 5768854 w 7817573"/>
                <a:gd name="connsiteY69" fmla="*/ 3786851 h 4301924"/>
                <a:gd name="connsiteX70" fmla="*/ 5641533 w 7817573"/>
                <a:gd name="connsiteY70" fmla="*/ 3925747 h 4301924"/>
                <a:gd name="connsiteX71" fmla="*/ 5421614 w 7817573"/>
                <a:gd name="connsiteY71" fmla="*/ 3995195 h 4301924"/>
                <a:gd name="connsiteX72" fmla="*/ 5190120 w 7817573"/>
                <a:gd name="connsiteY72" fmla="*/ 4145666 h 4301924"/>
                <a:gd name="connsiteX73" fmla="*/ 4912328 w 7817573"/>
                <a:gd name="connsiteY73" fmla="*/ 4145666 h 4301924"/>
                <a:gd name="connsiteX74" fmla="*/ 4669259 w 7817573"/>
                <a:gd name="connsiteY74" fmla="*/ 4157241 h 4301924"/>
                <a:gd name="connsiteX75" fmla="*/ 4507214 w 7817573"/>
                <a:gd name="connsiteY75" fmla="*/ 4064643 h 4301924"/>
                <a:gd name="connsiteX76" fmla="*/ 4379892 w 7817573"/>
                <a:gd name="connsiteY76" fmla="*/ 4053069 h 4301924"/>
                <a:gd name="connsiteX77" fmla="*/ 4264145 w 7817573"/>
                <a:gd name="connsiteY77" fmla="*/ 4238264 h 4301924"/>
                <a:gd name="connsiteX78" fmla="*/ 3905330 w 7817573"/>
                <a:gd name="connsiteY78" fmla="*/ 4203540 h 4301924"/>
                <a:gd name="connsiteX79" fmla="*/ 3592814 w 7817573"/>
                <a:gd name="connsiteY79" fmla="*/ 4296137 h 4301924"/>
                <a:gd name="connsiteX80" fmla="*/ 3453917 w 7817573"/>
                <a:gd name="connsiteY80" fmla="*/ 4238264 h 4301924"/>
                <a:gd name="connsiteX81" fmla="*/ 3222424 w 7817573"/>
                <a:gd name="connsiteY81" fmla="*/ 4099367 h 4301924"/>
                <a:gd name="connsiteX82" fmla="*/ 2956206 w 7817573"/>
                <a:gd name="connsiteY82" fmla="*/ 4053069 h 4301924"/>
                <a:gd name="connsiteX83" fmla="*/ 2852034 w 7817573"/>
                <a:gd name="connsiteY83" fmla="*/ 3775276 h 4301924"/>
                <a:gd name="connsiteX84" fmla="*/ 2840459 w 7817573"/>
                <a:gd name="connsiteY84" fmla="*/ 3728977 h 4301924"/>
                <a:gd name="connsiteX85" fmla="*/ 2446920 w 7817573"/>
                <a:gd name="connsiteY85" fmla="*/ 3717403 h 4301924"/>
                <a:gd name="connsiteX86" fmla="*/ 2365897 w 7817573"/>
                <a:gd name="connsiteY86" fmla="*/ 3520633 h 4301924"/>
                <a:gd name="connsiteX87" fmla="*/ 2382295 w 7817573"/>
                <a:gd name="connsiteY87" fmla="*/ 3126129 h 4301924"/>
                <a:gd name="connsiteX88" fmla="*/ 2417019 w 7817573"/>
                <a:gd name="connsiteY88" fmla="*/ 2759598 h 4301924"/>
                <a:gd name="connsiteX89" fmla="*/ 340328 w 7817573"/>
                <a:gd name="connsiteY89" fmla="*/ 2235843 h 4301924"/>
                <a:gd name="connsiteX90" fmla="*/ 375052 w 7817573"/>
                <a:gd name="connsiteY90" fmla="*/ 2050648 h 4301924"/>
                <a:gd name="connsiteX91" fmla="*/ 525523 w 7817573"/>
                <a:gd name="connsiteY91" fmla="*/ 1969626 h 4301924"/>
                <a:gd name="connsiteX92" fmla="*/ 1497796 w 7817573"/>
                <a:gd name="connsiteY92" fmla="*/ 1379317 h 4301924"/>
                <a:gd name="connsiteX0" fmla="*/ 2372810 w 7442521"/>
                <a:gd name="connsiteY0" fmla="*/ 2143246 h 4301924"/>
                <a:gd name="connsiteX1" fmla="*/ 2453833 w 7442521"/>
                <a:gd name="connsiteY1" fmla="*/ 1934902 h 4301924"/>
                <a:gd name="connsiteX2" fmla="*/ 2696901 w 7442521"/>
                <a:gd name="connsiteY2" fmla="*/ 1749707 h 4301924"/>
                <a:gd name="connsiteX3" fmla="*/ 2789498 w 7442521"/>
                <a:gd name="connsiteY3" fmla="*/ 1923327 h 4301924"/>
                <a:gd name="connsiteX4" fmla="*/ 2789498 w 7442521"/>
                <a:gd name="connsiteY4" fmla="*/ 2027499 h 4301924"/>
                <a:gd name="connsiteX5" fmla="*/ 2928395 w 7442521"/>
                <a:gd name="connsiteY5" fmla="*/ 1865453 h 4301924"/>
                <a:gd name="connsiteX6" fmla="*/ 3113589 w 7442521"/>
                <a:gd name="connsiteY6" fmla="*/ 1992775 h 4301924"/>
                <a:gd name="connsiteX7" fmla="*/ 3078865 w 7442521"/>
                <a:gd name="connsiteY7" fmla="*/ 1807580 h 4301924"/>
                <a:gd name="connsiteX8" fmla="*/ 3194612 w 7442521"/>
                <a:gd name="connsiteY8" fmla="*/ 1691833 h 4301924"/>
                <a:gd name="connsiteX9" fmla="*/ 3402957 w 7442521"/>
                <a:gd name="connsiteY9" fmla="*/ 1552937 h 4301924"/>
                <a:gd name="connsiteX10" fmla="*/ 3657600 w 7442521"/>
                <a:gd name="connsiteY10" fmla="*/ 1367742 h 4301924"/>
                <a:gd name="connsiteX11" fmla="*/ 3854369 w 7442521"/>
                <a:gd name="connsiteY11" fmla="*/ 1414041 h 4301924"/>
                <a:gd name="connsiteX12" fmla="*/ 4027989 w 7442521"/>
                <a:gd name="connsiteY12" fmla="*/ 1552937 h 4301924"/>
                <a:gd name="connsiteX13" fmla="*/ 4143736 w 7442521"/>
                <a:gd name="connsiteY13" fmla="*/ 1622385 h 4301924"/>
                <a:gd name="connsiteX14" fmla="*/ 4317357 w 7442521"/>
                <a:gd name="connsiteY14" fmla="*/ 1599236 h 4301924"/>
                <a:gd name="connsiteX15" fmla="*/ 4514126 w 7442521"/>
                <a:gd name="connsiteY15" fmla="*/ 1506638 h 4301924"/>
                <a:gd name="connsiteX16" fmla="*/ 4745620 w 7442521"/>
                <a:gd name="connsiteY16" fmla="*/ 1587661 h 4301924"/>
                <a:gd name="connsiteX17" fmla="*/ 4872941 w 7442521"/>
                <a:gd name="connsiteY17" fmla="*/ 1414041 h 4301924"/>
                <a:gd name="connsiteX18" fmla="*/ 4942389 w 7442521"/>
                <a:gd name="connsiteY18" fmla="*/ 1275145 h 4301924"/>
                <a:gd name="connsiteX19" fmla="*/ 5127584 w 7442521"/>
                <a:gd name="connsiteY19" fmla="*/ 1136248 h 4301924"/>
                <a:gd name="connsiteX20" fmla="*/ 5266481 w 7442521"/>
                <a:gd name="connsiteY20" fmla="*/ 1101524 h 4301924"/>
                <a:gd name="connsiteX21" fmla="*/ 5382227 w 7442521"/>
                <a:gd name="connsiteY21" fmla="*/ 962628 h 4301924"/>
                <a:gd name="connsiteX22" fmla="*/ 5555848 w 7442521"/>
                <a:gd name="connsiteY22" fmla="*/ 951053 h 4301924"/>
                <a:gd name="connsiteX23" fmla="*/ 5741043 w 7442521"/>
                <a:gd name="connsiteY23" fmla="*/ 731134 h 4301924"/>
                <a:gd name="connsiteX24" fmla="*/ 5602146 w 7442521"/>
                <a:gd name="connsiteY24" fmla="*/ 661686 h 4301924"/>
                <a:gd name="connsiteX25" fmla="*/ 5926238 w 7442521"/>
                <a:gd name="connsiteY25" fmla="*/ 244998 h 4301924"/>
                <a:gd name="connsiteX26" fmla="*/ 6076708 w 7442521"/>
                <a:gd name="connsiteY26" fmla="*/ 152400 h 4301924"/>
                <a:gd name="connsiteX27" fmla="*/ 6111433 w 7442521"/>
                <a:gd name="connsiteY27" fmla="*/ 48228 h 4301924"/>
                <a:gd name="connsiteX28" fmla="*/ 6204030 w 7442521"/>
                <a:gd name="connsiteY28" fmla="*/ 1929 h 4301924"/>
                <a:gd name="connsiteX29" fmla="*/ 6331352 w 7442521"/>
                <a:gd name="connsiteY29" fmla="*/ 48228 h 4301924"/>
                <a:gd name="connsiteX30" fmla="*/ 6481822 w 7442521"/>
                <a:gd name="connsiteY30" fmla="*/ 233423 h 4301924"/>
                <a:gd name="connsiteX31" fmla="*/ 6319777 w 7442521"/>
                <a:gd name="connsiteY31" fmla="*/ 314446 h 4301924"/>
                <a:gd name="connsiteX32" fmla="*/ 6400800 w 7442521"/>
                <a:gd name="connsiteY32" fmla="*/ 534365 h 4301924"/>
                <a:gd name="connsiteX33" fmla="*/ 6655443 w 7442521"/>
                <a:gd name="connsiteY33" fmla="*/ 511215 h 4301924"/>
                <a:gd name="connsiteX34" fmla="*/ 6713316 w 7442521"/>
                <a:gd name="connsiteY34" fmla="*/ 800583 h 4301924"/>
                <a:gd name="connsiteX35" fmla="*/ 6829063 w 7442521"/>
                <a:gd name="connsiteY35" fmla="*/ 985777 h 4301924"/>
                <a:gd name="connsiteX36" fmla="*/ 6748040 w 7442521"/>
                <a:gd name="connsiteY36" fmla="*/ 1251995 h 4301924"/>
                <a:gd name="connsiteX37" fmla="*/ 6863787 w 7442521"/>
                <a:gd name="connsiteY37" fmla="*/ 1460340 h 4301924"/>
                <a:gd name="connsiteX38" fmla="*/ 7245752 w 7442521"/>
                <a:gd name="connsiteY38" fmla="*/ 1726557 h 4301924"/>
                <a:gd name="connsiteX39" fmla="*/ 7373073 w 7442521"/>
                <a:gd name="connsiteY39" fmla="*/ 2131671 h 4301924"/>
                <a:gd name="connsiteX40" fmla="*/ 7373073 w 7442521"/>
                <a:gd name="connsiteY40" fmla="*/ 2282142 h 4301924"/>
                <a:gd name="connsiteX41" fmla="*/ 6956384 w 7442521"/>
                <a:gd name="connsiteY41" fmla="*/ 2131671 h 4301924"/>
                <a:gd name="connsiteX42" fmla="*/ 6736465 w 7442521"/>
                <a:gd name="connsiteY42" fmla="*/ 1680258 h 4301924"/>
                <a:gd name="connsiteX43" fmla="*/ 6574420 w 7442521"/>
                <a:gd name="connsiteY43" fmla="*/ 1344593 h 4301924"/>
                <a:gd name="connsiteX44" fmla="*/ 6470248 w 7442521"/>
                <a:gd name="connsiteY44" fmla="*/ 1367742 h 4301924"/>
                <a:gd name="connsiteX45" fmla="*/ 6539696 w 7442521"/>
                <a:gd name="connsiteY45" fmla="*/ 1529788 h 4301924"/>
                <a:gd name="connsiteX46" fmla="*/ 6412374 w 7442521"/>
                <a:gd name="connsiteY46" fmla="*/ 1518213 h 4301924"/>
                <a:gd name="connsiteX47" fmla="*/ 6504972 w 7442521"/>
                <a:gd name="connsiteY47" fmla="*/ 1784431 h 4301924"/>
                <a:gd name="connsiteX48" fmla="*/ 6458673 w 7442521"/>
                <a:gd name="connsiteY48" fmla="*/ 1958051 h 4301924"/>
                <a:gd name="connsiteX49" fmla="*/ 6157731 w 7442521"/>
                <a:gd name="connsiteY49" fmla="*/ 2201119 h 4301924"/>
                <a:gd name="connsiteX50" fmla="*/ 6076708 w 7442521"/>
                <a:gd name="connsiteY50" fmla="*/ 2640957 h 4301924"/>
                <a:gd name="connsiteX51" fmla="*/ 6076708 w 7442521"/>
                <a:gd name="connsiteY51" fmla="*/ 2895600 h 4301924"/>
                <a:gd name="connsiteX52" fmla="*/ 6250329 w 7442521"/>
                <a:gd name="connsiteY52" fmla="*/ 2814577 h 4301924"/>
                <a:gd name="connsiteX53" fmla="*/ 6458673 w 7442521"/>
                <a:gd name="connsiteY53" fmla="*/ 2756704 h 4301924"/>
                <a:gd name="connsiteX54" fmla="*/ 6898511 w 7442521"/>
                <a:gd name="connsiteY54" fmla="*/ 2988198 h 4301924"/>
                <a:gd name="connsiteX55" fmla="*/ 6979534 w 7442521"/>
                <a:gd name="connsiteY55" fmla="*/ 3103945 h 4301924"/>
                <a:gd name="connsiteX56" fmla="*/ 6979534 w 7442521"/>
                <a:gd name="connsiteY56" fmla="*/ 3300714 h 4301924"/>
                <a:gd name="connsiteX57" fmla="*/ 6597569 w 7442521"/>
                <a:gd name="connsiteY57" fmla="*/ 2999772 h 4301924"/>
                <a:gd name="connsiteX58" fmla="*/ 6771189 w 7442521"/>
                <a:gd name="connsiteY58" fmla="*/ 3381737 h 4301924"/>
                <a:gd name="connsiteX59" fmla="*/ 6898511 w 7442521"/>
                <a:gd name="connsiteY59" fmla="*/ 3786851 h 4301924"/>
                <a:gd name="connsiteX60" fmla="*/ 6655443 w 7442521"/>
                <a:gd name="connsiteY60" fmla="*/ 4157241 h 4301924"/>
                <a:gd name="connsiteX61" fmla="*/ 6470248 w 7442521"/>
                <a:gd name="connsiteY61" fmla="*/ 3972046 h 4301924"/>
                <a:gd name="connsiteX62" fmla="*/ 6481822 w 7442521"/>
                <a:gd name="connsiteY62" fmla="*/ 3671104 h 4301924"/>
                <a:gd name="connsiteX63" fmla="*/ 6447098 w 7442521"/>
                <a:gd name="connsiteY63" fmla="*/ 3532208 h 4301924"/>
                <a:gd name="connsiteX64" fmla="*/ 6238754 w 7442521"/>
                <a:gd name="connsiteY64" fmla="*/ 3717403 h 4301924"/>
                <a:gd name="connsiteX65" fmla="*/ 5972536 w 7442521"/>
                <a:gd name="connsiteY65" fmla="*/ 3694253 h 4301924"/>
                <a:gd name="connsiteX66" fmla="*/ 5798916 w 7442521"/>
                <a:gd name="connsiteY66" fmla="*/ 3520633 h 4301924"/>
                <a:gd name="connsiteX67" fmla="*/ 5555848 w 7442521"/>
                <a:gd name="connsiteY67" fmla="*/ 3462760 h 4301924"/>
                <a:gd name="connsiteX68" fmla="*/ 5393802 w 7442521"/>
                <a:gd name="connsiteY68" fmla="*/ 3578507 h 4301924"/>
                <a:gd name="connsiteX69" fmla="*/ 5393802 w 7442521"/>
                <a:gd name="connsiteY69" fmla="*/ 3786851 h 4301924"/>
                <a:gd name="connsiteX70" fmla="*/ 5266481 w 7442521"/>
                <a:gd name="connsiteY70" fmla="*/ 3925747 h 4301924"/>
                <a:gd name="connsiteX71" fmla="*/ 5046562 w 7442521"/>
                <a:gd name="connsiteY71" fmla="*/ 3995195 h 4301924"/>
                <a:gd name="connsiteX72" fmla="*/ 4815068 w 7442521"/>
                <a:gd name="connsiteY72" fmla="*/ 4145666 h 4301924"/>
                <a:gd name="connsiteX73" fmla="*/ 4537276 w 7442521"/>
                <a:gd name="connsiteY73" fmla="*/ 4145666 h 4301924"/>
                <a:gd name="connsiteX74" fmla="*/ 4294207 w 7442521"/>
                <a:gd name="connsiteY74" fmla="*/ 4157241 h 4301924"/>
                <a:gd name="connsiteX75" fmla="*/ 4132162 w 7442521"/>
                <a:gd name="connsiteY75" fmla="*/ 4064643 h 4301924"/>
                <a:gd name="connsiteX76" fmla="*/ 4004840 w 7442521"/>
                <a:gd name="connsiteY76" fmla="*/ 4053069 h 4301924"/>
                <a:gd name="connsiteX77" fmla="*/ 3889093 w 7442521"/>
                <a:gd name="connsiteY77" fmla="*/ 4238264 h 4301924"/>
                <a:gd name="connsiteX78" fmla="*/ 3530278 w 7442521"/>
                <a:gd name="connsiteY78" fmla="*/ 4203540 h 4301924"/>
                <a:gd name="connsiteX79" fmla="*/ 3217762 w 7442521"/>
                <a:gd name="connsiteY79" fmla="*/ 4296137 h 4301924"/>
                <a:gd name="connsiteX80" fmla="*/ 3078865 w 7442521"/>
                <a:gd name="connsiteY80" fmla="*/ 4238264 h 4301924"/>
                <a:gd name="connsiteX81" fmla="*/ 2847372 w 7442521"/>
                <a:gd name="connsiteY81" fmla="*/ 4099367 h 4301924"/>
                <a:gd name="connsiteX82" fmla="*/ 2581154 w 7442521"/>
                <a:gd name="connsiteY82" fmla="*/ 4053069 h 4301924"/>
                <a:gd name="connsiteX83" fmla="*/ 2476982 w 7442521"/>
                <a:gd name="connsiteY83" fmla="*/ 3775276 h 4301924"/>
                <a:gd name="connsiteX84" fmla="*/ 2465407 w 7442521"/>
                <a:gd name="connsiteY84" fmla="*/ 3728977 h 4301924"/>
                <a:gd name="connsiteX85" fmla="*/ 2071868 w 7442521"/>
                <a:gd name="connsiteY85" fmla="*/ 3717403 h 4301924"/>
                <a:gd name="connsiteX86" fmla="*/ 1990845 w 7442521"/>
                <a:gd name="connsiteY86" fmla="*/ 3520633 h 4301924"/>
                <a:gd name="connsiteX87" fmla="*/ 2007243 w 7442521"/>
                <a:gd name="connsiteY87" fmla="*/ 3126129 h 4301924"/>
                <a:gd name="connsiteX88" fmla="*/ 2041967 w 7442521"/>
                <a:gd name="connsiteY88" fmla="*/ 2759598 h 4301924"/>
                <a:gd name="connsiteX89" fmla="*/ 0 w 7442521"/>
                <a:gd name="connsiteY89" fmla="*/ 2050648 h 4301924"/>
                <a:gd name="connsiteX90" fmla="*/ 150471 w 7442521"/>
                <a:gd name="connsiteY90" fmla="*/ 1969626 h 4301924"/>
                <a:gd name="connsiteX91" fmla="*/ 1122744 w 7442521"/>
                <a:gd name="connsiteY91" fmla="*/ 1379317 h 4301924"/>
                <a:gd name="connsiteX0" fmla="*/ 2222339 w 7292050"/>
                <a:gd name="connsiteY0" fmla="*/ 2143246 h 4301924"/>
                <a:gd name="connsiteX1" fmla="*/ 2303362 w 7292050"/>
                <a:gd name="connsiteY1" fmla="*/ 1934902 h 4301924"/>
                <a:gd name="connsiteX2" fmla="*/ 2546430 w 7292050"/>
                <a:gd name="connsiteY2" fmla="*/ 1749707 h 4301924"/>
                <a:gd name="connsiteX3" fmla="*/ 2639027 w 7292050"/>
                <a:gd name="connsiteY3" fmla="*/ 1923327 h 4301924"/>
                <a:gd name="connsiteX4" fmla="*/ 2639027 w 7292050"/>
                <a:gd name="connsiteY4" fmla="*/ 2027499 h 4301924"/>
                <a:gd name="connsiteX5" fmla="*/ 2777924 w 7292050"/>
                <a:gd name="connsiteY5" fmla="*/ 1865453 h 4301924"/>
                <a:gd name="connsiteX6" fmla="*/ 2963118 w 7292050"/>
                <a:gd name="connsiteY6" fmla="*/ 1992775 h 4301924"/>
                <a:gd name="connsiteX7" fmla="*/ 2928394 w 7292050"/>
                <a:gd name="connsiteY7" fmla="*/ 1807580 h 4301924"/>
                <a:gd name="connsiteX8" fmla="*/ 3044141 w 7292050"/>
                <a:gd name="connsiteY8" fmla="*/ 1691833 h 4301924"/>
                <a:gd name="connsiteX9" fmla="*/ 3252486 w 7292050"/>
                <a:gd name="connsiteY9" fmla="*/ 1552937 h 4301924"/>
                <a:gd name="connsiteX10" fmla="*/ 3507129 w 7292050"/>
                <a:gd name="connsiteY10" fmla="*/ 1367742 h 4301924"/>
                <a:gd name="connsiteX11" fmla="*/ 3703898 w 7292050"/>
                <a:gd name="connsiteY11" fmla="*/ 1414041 h 4301924"/>
                <a:gd name="connsiteX12" fmla="*/ 3877518 w 7292050"/>
                <a:gd name="connsiteY12" fmla="*/ 1552937 h 4301924"/>
                <a:gd name="connsiteX13" fmla="*/ 3993265 w 7292050"/>
                <a:gd name="connsiteY13" fmla="*/ 1622385 h 4301924"/>
                <a:gd name="connsiteX14" fmla="*/ 4166886 w 7292050"/>
                <a:gd name="connsiteY14" fmla="*/ 1599236 h 4301924"/>
                <a:gd name="connsiteX15" fmla="*/ 4363655 w 7292050"/>
                <a:gd name="connsiteY15" fmla="*/ 1506638 h 4301924"/>
                <a:gd name="connsiteX16" fmla="*/ 4595149 w 7292050"/>
                <a:gd name="connsiteY16" fmla="*/ 1587661 h 4301924"/>
                <a:gd name="connsiteX17" fmla="*/ 4722470 w 7292050"/>
                <a:gd name="connsiteY17" fmla="*/ 1414041 h 4301924"/>
                <a:gd name="connsiteX18" fmla="*/ 4791918 w 7292050"/>
                <a:gd name="connsiteY18" fmla="*/ 1275145 h 4301924"/>
                <a:gd name="connsiteX19" fmla="*/ 4977113 w 7292050"/>
                <a:gd name="connsiteY19" fmla="*/ 1136248 h 4301924"/>
                <a:gd name="connsiteX20" fmla="*/ 5116010 w 7292050"/>
                <a:gd name="connsiteY20" fmla="*/ 1101524 h 4301924"/>
                <a:gd name="connsiteX21" fmla="*/ 5231756 w 7292050"/>
                <a:gd name="connsiteY21" fmla="*/ 962628 h 4301924"/>
                <a:gd name="connsiteX22" fmla="*/ 5405377 w 7292050"/>
                <a:gd name="connsiteY22" fmla="*/ 951053 h 4301924"/>
                <a:gd name="connsiteX23" fmla="*/ 5590572 w 7292050"/>
                <a:gd name="connsiteY23" fmla="*/ 731134 h 4301924"/>
                <a:gd name="connsiteX24" fmla="*/ 5451675 w 7292050"/>
                <a:gd name="connsiteY24" fmla="*/ 661686 h 4301924"/>
                <a:gd name="connsiteX25" fmla="*/ 5775767 w 7292050"/>
                <a:gd name="connsiteY25" fmla="*/ 244998 h 4301924"/>
                <a:gd name="connsiteX26" fmla="*/ 5926237 w 7292050"/>
                <a:gd name="connsiteY26" fmla="*/ 152400 h 4301924"/>
                <a:gd name="connsiteX27" fmla="*/ 5960962 w 7292050"/>
                <a:gd name="connsiteY27" fmla="*/ 48228 h 4301924"/>
                <a:gd name="connsiteX28" fmla="*/ 6053559 w 7292050"/>
                <a:gd name="connsiteY28" fmla="*/ 1929 h 4301924"/>
                <a:gd name="connsiteX29" fmla="*/ 6180881 w 7292050"/>
                <a:gd name="connsiteY29" fmla="*/ 48228 h 4301924"/>
                <a:gd name="connsiteX30" fmla="*/ 6331351 w 7292050"/>
                <a:gd name="connsiteY30" fmla="*/ 233423 h 4301924"/>
                <a:gd name="connsiteX31" fmla="*/ 6169306 w 7292050"/>
                <a:gd name="connsiteY31" fmla="*/ 314446 h 4301924"/>
                <a:gd name="connsiteX32" fmla="*/ 6250329 w 7292050"/>
                <a:gd name="connsiteY32" fmla="*/ 534365 h 4301924"/>
                <a:gd name="connsiteX33" fmla="*/ 6504972 w 7292050"/>
                <a:gd name="connsiteY33" fmla="*/ 511215 h 4301924"/>
                <a:gd name="connsiteX34" fmla="*/ 6562845 w 7292050"/>
                <a:gd name="connsiteY34" fmla="*/ 800583 h 4301924"/>
                <a:gd name="connsiteX35" fmla="*/ 6678592 w 7292050"/>
                <a:gd name="connsiteY35" fmla="*/ 985777 h 4301924"/>
                <a:gd name="connsiteX36" fmla="*/ 6597569 w 7292050"/>
                <a:gd name="connsiteY36" fmla="*/ 1251995 h 4301924"/>
                <a:gd name="connsiteX37" fmla="*/ 6713316 w 7292050"/>
                <a:gd name="connsiteY37" fmla="*/ 1460340 h 4301924"/>
                <a:gd name="connsiteX38" fmla="*/ 7095281 w 7292050"/>
                <a:gd name="connsiteY38" fmla="*/ 1726557 h 4301924"/>
                <a:gd name="connsiteX39" fmla="*/ 7222602 w 7292050"/>
                <a:gd name="connsiteY39" fmla="*/ 2131671 h 4301924"/>
                <a:gd name="connsiteX40" fmla="*/ 7222602 w 7292050"/>
                <a:gd name="connsiteY40" fmla="*/ 2282142 h 4301924"/>
                <a:gd name="connsiteX41" fmla="*/ 6805913 w 7292050"/>
                <a:gd name="connsiteY41" fmla="*/ 2131671 h 4301924"/>
                <a:gd name="connsiteX42" fmla="*/ 6585994 w 7292050"/>
                <a:gd name="connsiteY42" fmla="*/ 1680258 h 4301924"/>
                <a:gd name="connsiteX43" fmla="*/ 6423949 w 7292050"/>
                <a:gd name="connsiteY43" fmla="*/ 1344593 h 4301924"/>
                <a:gd name="connsiteX44" fmla="*/ 6319777 w 7292050"/>
                <a:gd name="connsiteY44" fmla="*/ 1367742 h 4301924"/>
                <a:gd name="connsiteX45" fmla="*/ 6389225 w 7292050"/>
                <a:gd name="connsiteY45" fmla="*/ 1529788 h 4301924"/>
                <a:gd name="connsiteX46" fmla="*/ 6261903 w 7292050"/>
                <a:gd name="connsiteY46" fmla="*/ 1518213 h 4301924"/>
                <a:gd name="connsiteX47" fmla="*/ 6354501 w 7292050"/>
                <a:gd name="connsiteY47" fmla="*/ 1784431 h 4301924"/>
                <a:gd name="connsiteX48" fmla="*/ 6308202 w 7292050"/>
                <a:gd name="connsiteY48" fmla="*/ 1958051 h 4301924"/>
                <a:gd name="connsiteX49" fmla="*/ 6007260 w 7292050"/>
                <a:gd name="connsiteY49" fmla="*/ 2201119 h 4301924"/>
                <a:gd name="connsiteX50" fmla="*/ 5926237 w 7292050"/>
                <a:gd name="connsiteY50" fmla="*/ 2640957 h 4301924"/>
                <a:gd name="connsiteX51" fmla="*/ 5926237 w 7292050"/>
                <a:gd name="connsiteY51" fmla="*/ 2895600 h 4301924"/>
                <a:gd name="connsiteX52" fmla="*/ 6099858 w 7292050"/>
                <a:gd name="connsiteY52" fmla="*/ 2814577 h 4301924"/>
                <a:gd name="connsiteX53" fmla="*/ 6308202 w 7292050"/>
                <a:gd name="connsiteY53" fmla="*/ 2756704 h 4301924"/>
                <a:gd name="connsiteX54" fmla="*/ 6748040 w 7292050"/>
                <a:gd name="connsiteY54" fmla="*/ 2988198 h 4301924"/>
                <a:gd name="connsiteX55" fmla="*/ 6829063 w 7292050"/>
                <a:gd name="connsiteY55" fmla="*/ 3103945 h 4301924"/>
                <a:gd name="connsiteX56" fmla="*/ 6829063 w 7292050"/>
                <a:gd name="connsiteY56" fmla="*/ 3300714 h 4301924"/>
                <a:gd name="connsiteX57" fmla="*/ 6447098 w 7292050"/>
                <a:gd name="connsiteY57" fmla="*/ 2999772 h 4301924"/>
                <a:gd name="connsiteX58" fmla="*/ 6620718 w 7292050"/>
                <a:gd name="connsiteY58" fmla="*/ 3381737 h 4301924"/>
                <a:gd name="connsiteX59" fmla="*/ 6748040 w 7292050"/>
                <a:gd name="connsiteY59" fmla="*/ 3786851 h 4301924"/>
                <a:gd name="connsiteX60" fmla="*/ 6504972 w 7292050"/>
                <a:gd name="connsiteY60" fmla="*/ 4157241 h 4301924"/>
                <a:gd name="connsiteX61" fmla="*/ 6319777 w 7292050"/>
                <a:gd name="connsiteY61" fmla="*/ 3972046 h 4301924"/>
                <a:gd name="connsiteX62" fmla="*/ 6331351 w 7292050"/>
                <a:gd name="connsiteY62" fmla="*/ 3671104 h 4301924"/>
                <a:gd name="connsiteX63" fmla="*/ 6296627 w 7292050"/>
                <a:gd name="connsiteY63" fmla="*/ 3532208 h 4301924"/>
                <a:gd name="connsiteX64" fmla="*/ 6088283 w 7292050"/>
                <a:gd name="connsiteY64" fmla="*/ 3717403 h 4301924"/>
                <a:gd name="connsiteX65" fmla="*/ 5822065 w 7292050"/>
                <a:gd name="connsiteY65" fmla="*/ 3694253 h 4301924"/>
                <a:gd name="connsiteX66" fmla="*/ 5648445 w 7292050"/>
                <a:gd name="connsiteY66" fmla="*/ 3520633 h 4301924"/>
                <a:gd name="connsiteX67" fmla="*/ 5405377 w 7292050"/>
                <a:gd name="connsiteY67" fmla="*/ 3462760 h 4301924"/>
                <a:gd name="connsiteX68" fmla="*/ 5243331 w 7292050"/>
                <a:gd name="connsiteY68" fmla="*/ 3578507 h 4301924"/>
                <a:gd name="connsiteX69" fmla="*/ 5243331 w 7292050"/>
                <a:gd name="connsiteY69" fmla="*/ 3786851 h 4301924"/>
                <a:gd name="connsiteX70" fmla="*/ 5116010 w 7292050"/>
                <a:gd name="connsiteY70" fmla="*/ 3925747 h 4301924"/>
                <a:gd name="connsiteX71" fmla="*/ 4896091 w 7292050"/>
                <a:gd name="connsiteY71" fmla="*/ 3995195 h 4301924"/>
                <a:gd name="connsiteX72" fmla="*/ 4664597 w 7292050"/>
                <a:gd name="connsiteY72" fmla="*/ 4145666 h 4301924"/>
                <a:gd name="connsiteX73" fmla="*/ 4386805 w 7292050"/>
                <a:gd name="connsiteY73" fmla="*/ 4145666 h 4301924"/>
                <a:gd name="connsiteX74" fmla="*/ 4143736 w 7292050"/>
                <a:gd name="connsiteY74" fmla="*/ 4157241 h 4301924"/>
                <a:gd name="connsiteX75" fmla="*/ 3981691 w 7292050"/>
                <a:gd name="connsiteY75" fmla="*/ 4064643 h 4301924"/>
                <a:gd name="connsiteX76" fmla="*/ 3854369 w 7292050"/>
                <a:gd name="connsiteY76" fmla="*/ 4053069 h 4301924"/>
                <a:gd name="connsiteX77" fmla="*/ 3738622 w 7292050"/>
                <a:gd name="connsiteY77" fmla="*/ 4238264 h 4301924"/>
                <a:gd name="connsiteX78" fmla="*/ 3379807 w 7292050"/>
                <a:gd name="connsiteY78" fmla="*/ 4203540 h 4301924"/>
                <a:gd name="connsiteX79" fmla="*/ 3067291 w 7292050"/>
                <a:gd name="connsiteY79" fmla="*/ 4296137 h 4301924"/>
                <a:gd name="connsiteX80" fmla="*/ 2928394 w 7292050"/>
                <a:gd name="connsiteY80" fmla="*/ 4238264 h 4301924"/>
                <a:gd name="connsiteX81" fmla="*/ 2696901 w 7292050"/>
                <a:gd name="connsiteY81" fmla="*/ 4099367 h 4301924"/>
                <a:gd name="connsiteX82" fmla="*/ 2430683 w 7292050"/>
                <a:gd name="connsiteY82" fmla="*/ 4053069 h 4301924"/>
                <a:gd name="connsiteX83" fmla="*/ 2326511 w 7292050"/>
                <a:gd name="connsiteY83" fmla="*/ 3775276 h 4301924"/>
                <a:gd name="connsiteX84" fmla="*/ 2314936 w 7292050"/>
                <a:gd name="connsiteY84" fmla="*/ 3728977 h 4301924"/>
                <a:gd name="connsiteX85" fmla="*/ 1921397 w 7292050"/>
                <a:gd name="connsiteY85" fmla="*/ 3717403 h 4301924"/>
                <a:gd name="connsiteX86" fmla="*/ 1840374 w 7292050"/>
                <a:gd name="connsiteY86" fmla="*/ 3520633 h 4301924"/>
                <a:gd name="connsiteX87" fmla="*/ 1856772 w 7292050"/>
                <a:gd name="connsiteY87" fmla="*/ 3126129 h 4301924"/>
                <a:gd name="connsiteX88" fmla="*/ 1891496 w 7292050"/>
                <a:gd name="connsiteY88" fmla="*/ 2759598 h 4301924"/>
                <a:gd name="connsiteX89" fmla="*/ 0 w 7292050"/>
                <a:gd name="connsiteY89" fmla="*/ 1969626 h 4301924"/>
                <a:gd name="connsiteX90" fmla="*/ 972273 w 7292050"/>
                <a:gd name="connsiteY90" fmla="*/ 1379317 h 4301924"/>
                <a:gd name="connsiteX0" fmla="*/ 1250066 w 6319777"/>
                <a:gd name="connsiteY0" fmla="*/ 2143246 h 4301924"/>
                <a:gd name="connsiteX1" fmla="*/ 1331089 w 6319777"/>
                <a:gd name="connsiteY1" fmla="*/ 1934902 h 4301924"/>
                <a:gd name="connsiteX2" fmla="*/ 1574157 w 6319777"/>
                <a:gd name="connsiteY2" fmla="*/ 1749707 h 4301924"/>
                <a:gd name="connsiteX3" fmla="*/ 1666754 w 6319777"/>
                <a:gd name="connsiteY3" fmla="*/ 1923327 h 4301924"/>
                <a:gd name="connsiteX4" fmla="*/ 1666754 w 6319777"/>
                <a:gd name="connsiteY4" fmla="*/ 2027499 h 4301924"/>
                <a:gd name="connsiteX5" fmla="*/ 1805651 w 6319777"/>
                <a:gd name="connsiteY5" fmla="*/ 1865453 h 4301924"/>
                <a:gd name="connsiteX6" fmla="*/ 1990845 w 6319777"/>
                <a:gd name="connsiteY6" fmla="*/ 1992775 h 4301924"/>
                <a:gd name="connsiteX7" fmla="*/ 1956121 w 6319777"/>
                <a:gd name="connsiteY7" fmla="*/ 1807580 h 4301924"/>
                <a:gd name="connsiteX8" fmla="*/ 2071868 w 6319777"/>
                <a:gd name="connsiteY8" fmla="*/ 1691833 h 4301924"/>
                <a:gd name="connsiteX9" fmla="*/ 2280213 w 6319777"/>
                <a:gd name="connsiteY9" fmla="*/ 1552937 h 4301924"/>
                <a:gd name="connsiteX10" fmla="*/ 2534856 w 6319777"/>
                <a:gd name="connsiteY10" fmla="*/ 1367742 h 4301924"/>
                <a:gd name="connsiteX11" fmla="*/ 2731625 w 6319777"/>
                <a:gd name="connsiteY11" fmla="*/ 1414041 h 4301924"/>
                <a:gd name="connsiteX12" fmla="*/ 2905245 w 6319777"/>
                <a:gd name="connsiteY12" fmla="*/ 1552937 h 4301924"/>
                <a:gd name="connsiteX13" fmla="*/ 3020992 w 6319777"/>
                <a:gd name="connsiteY13" fmla="*/ 1622385 h 4301924"/>
                <a:gd name="connsiteX14" fmla="*/ 3194613 w 6319777"/>
                <a:gd name="connsiteY14" fmla="*/ 1599236 h 4301924"/>
                <a:gd name="connsiteX15" fmla="*/ 3391382 w 6319777"/>
                <a:gd name="connsiteY15" fmla="*/ 1506638 h 4301924"/>
                <a:gd name="connsiteX16" fmla="*/ 3622876 w 6319777"/>
                <a:gd name="connsiteY16" fmla="*/ 1587661 h 4301924"/>
                <a:gd name="connsiteX17" fmla="*/ 3750197 w 6319777"/>
                <a:gd name="connsiteY17" fmla="*/ 1414041 h 4301924"/>
                <a:gd name="connsiteX18" fmla="*/ 3819645 w 6319777"/>
                <a:gd name="connsiteY18" fmla="*/ 1275145 h 4301924"/>
                <a:gd name="connsiteX19" fmla="*/ 4004840 w 6319777"/>
                <a:gd name="connsiteY19" fmla="*/ 1136248 h 4301924"/>
                <a:gd name="connsiteX20" fmla="*/ 4143737 w 6319777"/>
                <a:gd name="connsiteY20" fmla="*/ 1101524 h 4301924"/>
                <a:gd name="connsiteX21" fmla="*/ 4259483 w 6319777"/>
                <a:gd name="connsiteY21" fmla="*/ 962628 h 4301924"/>
                <a:gd name="connsiteX22" fmla="*/ 4433104 w 6319777"/>
                <a:gd name="connsiteY22" fmla="*/ 951053 h 4301924"/>
                <a:gd name="connsiteX23" fmla="*/ 4618299 w 6319777"/>
                <a:gd name="connsiteY23" fmla="*/ 731134 h 4301924"/>
                <a:gd name="connsiteX24" fmla="*/ 4479402 w 6319777"/>
                <a:gd name="connsiteY24" fmla="*/ 661686 h 4301924"/>
                <a:gd name="connsiteX25" fmla="*/ 4803494 w 6319777"/>
                <a:gd name="connsiteY25" fmla="*/ 244998 h 4301924"/>
                <a:gd name="connsiteX26" fmla="*/ 4953964 w 6319777"/>
                <a:gd name="connsiteY26" fmla="*/ 152400 h 4301924"/>
                <a:gd name="connsiteX27" fmla="*/ 4988689 w 6319777"/>
                <a:gd name="connsiteY27" fmla="*/ 48228 h 4301924"/>
                <a:gd name="connsiteX28" fmla="*/ 5081286 w 6319777"/>
                <a:gd name="connsiteY28" fmla="*/ 1929 h 4301924"/>
                <a:gd name="connsiteX29" fmla="*/ 5208608 w 6319777"/>
                <a:gd name="connsiteY29" fmla="*/ 48228 h 4301924"/>
                <a:gd name="connsiteX30" fmla="*/ 5359078 w 6319777"/>
                <a:gd name="connsiteY30" fmla="*/ 233423 h 4301924"/>
                <a:gd name="connsiteX31" fmla="*/ 5197033 w 6319777"/>
                <a:gd name="connsiteY31" fmla="*/ 314446 h 4301924"/>
                <a:gd name="connsiteX32" fmla="*/ 5278056 w 6319777"/>
                <a:gd name="connsiteY32" fmla="*/ 534365 h 4301924"/>
                <a:gd name="connsiteX33" fmla="*/ 5532699 w 6319777"/>
                <a:gd name="connsiteY33" fmla="*/ 511215 h 4301924"/>
                <a:gd name="connsiteX34" fmla="*/ 5590572 w 6319777"/>
                <a:gd name="connsiteY34" fmla="*/ 800583 h 4301924"/>
                <a:gd name="connsiteX35" fmla="*/ 5706319 w 6319777"/>
                <a:gd name="connsiteY35" fmla="*/ 985777 h 4301924"/>
                <a:gd name="connsiteX36" fmla="*/ 5625296 w 6319777"/>
                <a:gd name="connsiteY36" fmla="*/ 1251995 h 4301924"/>
                <a:gd name="connsiteX37" fmla="*/ 5741043 w 6319777"/>
                <a:gd name="connsiteY37" fmla="*/ 1460340 h 4301924"/>
                <a:gd name="connsiteX38" fmla="*/ 6123008 w 6319777"/>
                <a:gd name="connsiteY38" fmla="*/ 1726557 h 4301924"/>
                <a:gd name="connsiteX39" fmla="*/ 6250329 w 6319777"/>
                <a:gd name="connsiteY39" fmla="*/ 2131671 h 4301924"/>
                <a:gd name="connsiteX40" fmla="*/ 6250329 w 6319777"/>
                <a:gd name="connsiteY40" fmla="*/ 2282142 h 4301924"/>
                <a:gd name="connsiteX41" fmla="*/ 5833640 w 6319777"/>
                <a:gd name="connsiteY41" fmla="*/ 2131671 h 4301924"/>
                <a:gd name="connsiteX42" fmla="*/ 5613721 w 6319777"/>
                <a:gd name="connsiteY42" fmla="*/ 1680258 h 4301924"/>
                <a:gd name="connsiteX43" fmla="*/ 5451676 w 6319777"/>
                <a:gd name="connsiteY43" fmla="*/ 1344593 h 4301924"/>
                <a:gd name="connsiteX44" fmla="*/ 5347504 w 6319777"/>
                <a:gd name="connsiteY44" fmla="*/ 1367742 h 4301924"/>
                <a:gd name="connsiteX45" fmla="*/ 5416952 w 6319777"/>
                <a:gd name="connsiteY45" fmla="*/ 1529788 h 4301924"/>
                <a:gd name="connsiteX46" fmla="*/ 5289630 w 6319777"/>
                <a:gd name="connsiteY46" fmla="*/ 1518213 h 4301924"/>
                <a:gd name="connsiteX47" fmla="*/ 5382228 w 6319777"/>
                <a:gd name="connsiteY47" fmla="*/ 1784431 h 4301924"/>
                <a:gd name="connsiteX48" fmla="*/ 5335929 w 6319777"/>
                <a:gd name="connsiteY48" fmla="*/ 1958051 h 4301924"/>
                <a:gd name="connsiteX49" fmla="*/ 5034987 w 6319777"/>
                <a:gd name="connsiteY49" fmla="*/ 2201119 h 4301924"/>
                <a:gd name="connsiteX50" fmla="*/ 4953964 w 6319777"/>
                <a:gd name="connsiteY50" fmla="*/ 2640957 h 4301924"/>
                <a:gd name="connsiteX51" fmla="*/ 4953964 w 6319777"/>
                <a:gd name="connsiteY51" fmla="*/ 2895600 h 4301924"/>
                <a:gd name="connsiteX52" fmla="*/ 5127585 w 6319777"/>
                <a:gd name="connsiteY52" fmla="*/ 2814577 h 4301924"/>
                <a:gd name="connsiteX53" fmla="*/ 5335929 w 6319777"/>
                <a:gd name="connsiteY53" fmla="*/ 2756704 h 4301924"/>
                <a:gd name="connsiteX54" fmla="*/ 5775767 w 6319777"/>
                <a:gd name="connsiteY54" fmla="*/ 2988198 h 4301924"/>
                <a:gd name="connsiteX55" fmla="*/ 5856790 w 6319777"/>
                <a:gd name="connsiteY55" fmla="*/ 3103945 h 4301924"/>
                <a:gd name="connsiteX56" fmla="*/ 5856790 w 6319777"/>
                <a:gd name="connsiteY56" fmla="*/ 3300714 h 4301924"/>
                <a:gd name="connsiteX57" fmla="*/ 5474825 w 6319777"/>
                <a:gd name="connsiteY57" fmla="*/ 2999772 h 4301924"/>
                <a:gd name="connsiteX58" fmla="*/ 5648445 w 6319777"/>
                <a:gd name="connsiteY58" fmla="*/ 3381737 h 4301924"/>
                <a:gd name="connsiteX59" fmla="*/ 5775767 w 6319777"/>
                <a:gd name="connsiteY59" fmla="*/ 3786851 h 4301924"/>
                <a:gd name="connsiteX60" fmla="*/ 5532699 w 6319777"/>
                <a:gd name="connsiteY60" fmla="*/ 4157241 h 4301924"/>
                <a:gd name="connsiteX61" fmla="*/ 5347504 w 6319777"/>
                <a:gd name="connsiteY61" fmla="*/ 3972046 h 4301924"/>
                <a:gd name="connsiteX62" fmla="*/ 5359078 w 6319777"/>
                <a:gd name="connsiteY62" fmla="*/ 3671104 h 4301924"/>
                <a:gd name="connsiteX63" fmla="*/ 5324354 w 6319777"/>
                <a:gd name="connsiteY63" fmla="*/ 3532208 h 4301924"/>
                <a:gd name="connsiteX64" fmla="*/ 5116010 w 6319777"/>
                <a:gd name="connsiteY64" fmla="*/ 3717403 h 4301924"/>
                <a:gd name="connsiteX65" fmla="*/ 4849792 w 6319777"/>
                <a:gd name="connsiteY65" fmla="*/ 3694253 h 4301924"/>
                <a:gd name="connsiteX66" fmla="*/ 4676172 w 6319777"/>
                <a:gd name="connsiteY66" fmla="*/ 3520633 h 4301924"/>
                <a:gd name="connsiteX67" fmla="*/ 4433104 w 6319777"/>
                <a:gd name="connsiteY67" fmla="*/ 3462760 h 4301924"/>
                <a:gd name="connsiteX68" fmla="*/ 4271058 w 6319777"/>
                <a:gd name="connsiteY68" fmla="*/ 3578507 h 4301924"/>
                <a:gd name="connsiteX69" fmla="*/ 4271058 w 6319777"/>
                <a:gd name="connsiteY69" fmla="*/ 3786851 h 4301924"/>
                <a:gd name="connsiteX70" fmla="*/ 4143737 w 6319777"/>
                <a:gd name="connsiteY70" fmla="*/ 3925747 h 4301924"/>
                <a:gd name="connsiteX71" fmla="*/ 3923818 w 6319777"/>
                <a:gd name="connsiteY71" fmla="*/ 3995195 h 4301924"/>
                <a:gd name="connsiteX72" fmla="*/ 3692324 w 6319777"/>
                <a:gd name="connsiteY72" fmla="*/ 4145666 h 4301924"/>
                <a:gd name="connsiteX73" fmla="*/ 3414532 w 6319777"/>
                <a:gd name="connsiteY73" fmla="*/ 4145666 h 4301924"/>
                <a:gd name="connsiteX74" fmla="*/ 3171463 w 6319777"/>
                <a:gd name="connsiteY74" fmla="*/ 4157241 h 4301924"/>
                <a:gd name="connsiteX75" fmla="*/ 3009418 w 6319777"/>
                <a:gd name="connsiteY75" fmla="*/ 4064643 h 4301924"/>
                <a:gd name="connsiteX76" fmla="*/ 2882096 w 6319777"/>
                <a:gd name="connsiteY76" fmla="*/ 4053069 h 4301924"/>
                <a:gd name="connsiteX77" fmla="*/ 2766349 w 6319777"/>
                <a:gd name="connsiteY77" fmla="*/ 4238264 h 4301924"/>
                <a:gd name="connsiteX78" fmla="*/ 2407534 w 6319777"/>
                <a:gd name="connsiteY78" fmla="*/ 4203540 h 4301924"/>
                <a:gd name="connsiteX79" fmla="*/ 2095018 w 6319777"/>
                <a:gd name="connsiteY79" fmla="*/ 4296137 h 4301924"/>
                <a:gd name="connsiteX80" fmla="*/ 1956121 w 6319777"/>
                <a:gd name="connsiteY80" fmla="*/ 4238264 h 4301924"/>
                <a:gd name="connsiteX81" fmla="*/ 1724628 w 6319777"/>
                <a:gd name="connsiteY81" fmla="*/ 4099367 h 4301924"/>
                <a:gd name="connsiteX82" fmla="*/ 1458410 w 6319777"/>
                <a:gd name="connsiteY82" fmla="*/ 4053069 h 4301924"/>
                <a:gd name="connsiteX83" fmla="*/ 1354238 w 6319777"/>
                <a:gd name="connsiteY83" fmla="*/ 3775276 h 4301924"/>
                <a:gd name="connsiteX84" fmla="*/ 1342663 w 6319777"/>
                <a:gd name="connsiteY84" fmla="*/ 3728977 h 4301924"/>
                <a:gd name="connsiteX85" fmla="*/ 949124 w 6319777"/>
                <a:gd name="connsiteY85" fmla="*/ 3717403 h 4301924"/>
                <a:gd name="connsiteX86" fmla="*/ 868101 w 6319777"/>
                <a:gd name="connsiteY86" fmla="*/ 3520633 h 4301924"/>
                <a:gd name="connsiteX87" fmla="*/ 884499 w 6319777"/>
                <a:gd name="connsiteY87" fmla="*/ 3126129 h 4301924"/>
                <a:gd name="connsiteX88" fmla="*/ 919223 w 6319777"/>
                <a:gd name="connsiteY88" fmla="*/ 2759598 h 4301924"/>
                <a:gd name="connsiteX89" fmla="*/ 932727 w 6319777"/>
                <a:gd name="connsiteY89" fmla="*/ 2426826 h 4301924"/>
                <a:gd name="connsiteX90" fmla="*/ 0 w 6319777"/>
                <a:gd name="connsiteY90" fmla="*/ 1379317 h 4301924"/>
                <a:gd name="connsiteX0" fmla="*/ 392736 w 5462447"/>
                <a:gd name="connsiteY0" fmla="*/ 2143246 h 4301924"/>
                <a:gd name="connsiteX1" fmla="*/ 473759 w 5462447"/>
                <a:gd name="connsiteY1" fmla="*/ 1934902 h 4301924"/>
                <a:gd name="connsiteX2" fmla="*/ 716827 w 5462447"/>
                <a:gd name="connsiteY2" fmla="*/ 1749707 h 4301924"/>
                <a:gd name="connsiteX3" fmla="*/ 809424 w 5462447"/>
                <a:gd name="connsiteY3" fmla="*/ 1923327 h 4301924"/>
                <a:gd name="connsiteX4" fmla="*/ 809424 w 5462447"/>
                <a:gd name="connsiteY4" fmla="*/ 2027499 h 4301924"/>
                <a:gd name="connsiteX5" fmla="*/ 948321 w 5462447"/>
                <a:gd name="connsiteY5" fmla="*/ 1865453 h 4301924"/>
                <a:gd name="connsiteX6" fmla="*/ 1133515 w 5462447"/>
                <a:gd name="connsiteY6" fmla="*/ 1992775 h 4301924"/>
                <a:gd name="connsiteX7" fmla="*/ 1098791 w 5462447"/>
                <a:gd name="connsiteY7" fmla="*/ 1807580 h 4301924"/>
                <a:gd name="connsiteX8" fmla="*/ 1214538 w 5462447"/>
                <a:gd name="connsiteY8" fmla="*/ 1691833 h 4301924"/>
                <a:gd name="connsiteX9" fmla="*/ 1422883 w 5462447"/>
                <a:gd name="connsiteY9" fmla="*/ 1552937 h 4301924"/>
                <a:gd name="connsiteX10" fmla="*/ 1677526 w 5462447"/>
                <a:gd name="connsiteY10" fmla="*/ 1367742 h 4301924"/>
                <a:gd name="connsiteX11" fmla="*/ 1874295 w 5462447"/>
                <a:gd name="connsiteY11" fmla="*/ 1414041 h 4301924"/>
                <a:gd name="connsiteX12" fmla="*/ 2047915 w 5462447"/>
                <a:gd name="connsiteY12" fmla="*/ 1552937 h 4301924"/>
                <a:gd name="connsiteX13" fmla="*/ 2163662 w 5462447"/>
                <a:gd name="connsiteY13" fmla="*/ 1622385 h 4301924"/>
                <a:gd name="connsiteX14" fmla="*/ 2337283 w 5462447"/>
                <a:gd name="connsiteY14" fmla="*/ 1599236 h 4301924"/>
                <a:gd name="connsiteX15" fmla="*/ 2534052 w 5462447"/>
                <a:gd name="connsiteY15" fmla="*/ 1506638 h 4301924"/>
                <a:gd name="connsiteX16" fmla="*/ 2765546 w 5462447"/>
                <a:gd name="connsiteY16" fmla="*/ 1587661 h 4301924"/>
                <a:gd name="connsiteX17" fmla="*/ 2892867 w 5462447"/>
                <a:gd name="connsiteY17" fmla="*/ 1414041 h 4301924"/>
                <a:gd name="connsiteX18" fmla="*/ 2962315 w 5462447"/>
                <a:gd name="connsiteY18" fmla="*/ 1275145 h 4301924"/>
                <a:gd name="connsiteX19" fmla="*/ 3147510 w 5462447"/>
                <a:gd name="connsiteY19" fmla="*/ 1136248 h 4301924"/>
                <a:gd name="connsiteX20" fmla="*/ 3286407 w 5462447"/>
                <a:gd name="connsiteY20" fmla="*/ 1101524 h 4301924"/>
                <a:gd name="connsiteX21" fmla="*/ 3402153 w 5462447"/>
                <a:gd name="connsiteY21" fmla="*/ 962628 h 4301924"/>
                <a:gd name="connsiteX22" fmla="*/ 3575774 w 5462447"/>
                <a:gd name="connsiteY22" fmla="*/ 951053 h 4301924"/>
                <a:gd name="connsiteX23" fmla="*/ 3760969 w 5462447"/>
                <a:gd name="connsiteY23" fmla="*/ 731134 h 4301924"/>
                <a:gd name="connsiteX24" fmla="*/ 3622072 w 5462447"/>
                <a:gd name="connsiteY24" fmla="*/ 661686 h 4301924"/>
                <a:gd name="connsiteX25" fmla="*/ 3946164 w 5462447"/>
                <a:gd name="connsiteY25" fmla="*/ 244998 h 4301924"/>
                <a:gd name="connsiteX26" fmla="*/ 4096634 w 5462447"/>
                <a:gd name="connsiteY26" fmla="*/ 152400 h 4301924"/>
                <a:gd name="connsiteX27" fmla="*/ 4131359 w 5462447"/>
                <a:gd name="connsiteY27" fmla="*/ 48228 h 4301924"/>
                <a:gd name="connsiteX28" fmla="*/ 4223956 w 5462447"/>
                <a:gd name="connsiteY28" fmla="*/ 1929 h 4301924"/>
                <a:gd name="connsiteX29" fmla="*/ 4351278 w 5462447"/>
                <a:gd name="connsiteY29" fmla="*/ 48228 h 4301924"/>
                <a:gd name="connsiteX30" fmla="*/ 4501748 w 5462447"/>
                <a:gd name="connsiteY30" fmla="*/ 233423 h 4301924"/>
                <a:gd name="connsiteX31" fmla="*/ 4339703 w 5462447"/>
                <a:gd name="connsiteY31" fmla="*/ 314446 h 4301924"/>
                <a:gd name="connsiteX32" fmla="*/ 4420726 w 5462447"/>
                <a:gd name="connsiteY32" fmla="*/ 534365 h 4301924"/>
                <a:gd name="connsiteX33" fmla="*/ 4675369 w 5462447"/>
                <a:gd name="connsiteY33" fmla="*/ 511215 h 4301924"/>
                <a:gd name="connsiteX34" fmla="*/ 4733242 w 5462447"/>
                <a:gd name="connsiteY34" fmla="*/ 800583 h 4301924"/>
                <a:gd name="connsiteX35" fmla="*/ 4848989 w 5462447"/>
                <a:gd name="connsiteY35" fmla="*/ 985777 h 4301924"/>
                <a:gd name="connsiteX36" fmla="*/ 4767966 w 5462447"/>
                <a:gd name="connsiteY36" fmla="*/ 1251995 h 4301924"/>
                <a:gd name="connsiteX37" fmla="*/ 4883713 w 5462447"/>
                <a:gd name="connsiteY37" fmla="*/ 1460340 h 4301924"/>
                <a:gd name="connsiteX38" fmla="*/ 5265678 w 5462447"/>
                <a:gd name="connsiteY38" fmla="*/ 1726557 h 4301924"/>
                <a:gd name="connsiteX39" fmla="*/ 5392999 w 5462447"/>
                <a:gd name="connsiteY39" fmla="*/ 2131671 h 4301924"/>
                <a:gd name="connsiteX40" fmla="*/ 5392999 w 5462447"/>
                <a:gd name="connsiteY40" fmla="*/ 2282142 h 4301924"/>
                <a:gd name="connsiteX41" fmla="*/ 4976310 w 5462447"/>
                <a:gd name="connsiteY41" fmla="*/ 2131671 h 4301924"/>
                <a:gd name="connsiteX42" fmla="*/ 4756391 w 5462447"/>
                <a:gd name="connsiteY42" fmla="*/ 1680258 h 4301924"/>
                <a:gd name="connsiteX43" fmla="*/ 4594346 w 5462447"/>
                <a:gd name="connsiteY43" fmla="*/ 1344593 h 4301924"/>
                <a:gd name="connsiteX44" fmla="*/ 4490174 w 5462447"/>
                <a:gd name="connsiteY44" fmla="*/ 1367742 h 4301924"/>
                <a:gd name="connsiteX45" fmla="*/ 4559622 w 5462447"/>
                <a:gd name="connsiteY45" fmla="*/ 1529788 h 4301924"/>
                <a:gd name="connsiteX46" fmla="*/ 4432300 w 5462447"/>
                <a:gd name="connsiteY46" fmla="*/ 1518213 h 4301924"/>
                <a:gd name="connsiteX47" fmla="*/ 4524898 w 5462447"/>
                <a:gd name="connsiteY47" fmla="*/ 1784431 h 4301924"/>
                <a:gd name="connsiteX48" fmla="*/ 4478599 w 5462447"/>
                <a:gd name="connsiteY48" fmla="*/ 1958051 h 4301924"/>
                <a:gd name="connsiteX49" fmla="*/ 4177657 w 5462447"/>
                <a:gd name="connsiteY49" fmla="*/ 2201119 h 4301924"/>
                <a:gd name="connsiteX50" fmla="*/ 4096634 w 5462447"/>
                <a:gd name="connsiteY50" fmla="*/ 2640957 h 4301924"/>
                <a:gd name="connsiteX51" fmla="*/ 4096634 w 5462447"/>
                <a:gd name="connsiteY51" fmla="*/ 2895600 h 4301924"/>
                <a:gd name="connsiteX52" fmla="*/ 4270255 w 5462447"/>
                <a:gd name="connsiteY52" fmla="*/ 2814577 h 4301924"/>
                <a:gd name="connsiteX53" fmla="*/ 4478599 w 5462447"/>
                <a:gd name="connsiteY53" fmla="*/ 2756704 h 4301924"/>
                <a:gd name="connsiteX54" fmla="*/ 4918437 w 5462447"/>
                <a:gd name="connsiteY54" fmla="*/ 2988198 h 4301924"/>
                <a:gd name="connsiteX55" fmla="*/ 4999460 w 5462447"/>
                <a:gd name="connsiteY55" fmla="*/ 3103945 h 4301924"/>
                <a:gd name="connsiteX56" fmla="*/ 4999460 w 5462447"/>
                <a:gd name="connsiteY56" fmla="*/ 3300714 h 4301924"/>
                <a:gd name="connsiteX57" fmla="*/ 4617495 w 5462447"/>
                <a:gd name="connsiteY57" fmla="*/ 2999772 h 4301924"/>
                <a:gd name="connsiteX58" fmla="*/ 4791115 w 5462447"/>
                <a:gd name="connsiteY58" fmla="*/ 3381737 h 4301924"/>
                <a:gd name="connsiteX59" fmla="*/ 4918437 w 5462447"/>
                <a:gd name="connsiteY59" fmla="*/ 3786851 h 4301924"/>
                <a:gd name="connsiteX60" fmla="*/ 4675369 w 5462447"/>
                <a:gd name="connsiteY60" fmla="*/ 4157241 h 4301924"/>
                <a:gd name="connsiteX61" fmla="*/ 4490174 w 5462447"/>
                <a:gd name="connsiteY61" fmla="*/ 3972046 h 4301924"/>
                <a:gd name="connsiteX62" fmla="*/ 4501748 w 5462447"/>
                <a:gd name="connsiteY62" fmla="*/ 3671104 h 4301924"/>
                <a:gd name="connsiteX63" fmla="*/ 4467024 w 5462447"/>
                <a:gd name="connsiteY63" fmla="*/ 3532208 h 4301924"/>
                <a:gd name="connsiteX64" fmla="*/ 4258680 w 5462447"/>
                <a:gd name="connsiteY64" fmla="*/ 3717403 h 4301924"/>
                <a:gd name="connsiteX65" fmla="*/ 3992462 w 5462447"/>
                <a:gd name="connsiteY65" fmla="*/ 3694253 h 4301924"/>
                <a:gd name="connsiteX66" fmla="*/ 3818842 w 5462447"/>
                <a:gd name="connsiteY66" fmla="*/ 3520633 h 4301924"/>
                <a:gd name="connsiteX67" fmla="*/ 3575774 w 5462447"/>
                <a:gd name="connsiteY67" fmla="*/ 3462760 h 4301924"/>
                <a:gd name="connsiteX68" fmla="*/ 3413728 w 5462447"/>
                <a:gd name="connsiteY68" fmla="*/ 3578507 h 4301924"/>
                <a:gd name="connsiteX69" fmla="*/ 3413728 w 5462447"/>
                <a:gd name="connsiteY69" fmla="*/ 3786851 h 4301924"/>
                <a:gd name="connsiteX70" fmla="*/ 3286407 w 5462447"/>
                <a:gd name="connsiteY70" fmla="*/ 3925747 h 4301924"/>
                <a:gd name="connsiteX71" fmla="*/ 3066488 w 5462447"/>
                <a:gd name="connsiteY71" fmla="*/ 3995195 h 4301924"/>
                <a:gd name="connsiteX72" fmla="*/ 2834994 w 5462447"/>
                <a:gd name="connsiteY72" fmla="*/ 4145666 h 4301924"/>
                <a:gd name="connsiteX73" fmla="*/ 2557202 w 5462447"/>
                <a:gd name="connsiteY73" fmla="*/ 4145666 h 4301924"/>
                <a:gd name="connsiteX74" fmla="*/ 2314133 w 5462447"/>
                <a:gd name="connsiteY74" fmla="*/ 4157241 h 4301924"/>
                <a:gd name="connsiteX75" fmla="*/ 2152088 w 5462447"/>
                <a:gd name="connsiteY75" fmla="*/ 4064643 h 4301924"/>
                <a:gd name="connsiteX76" fmla="*/ 2024766 w 5462447"/>
                <a:gd name="connsiteY76" fmla="*/ 4053069 h 4301924"/>
                <a:gd name="connsiteX77" fmla="*/ 1909019 w 5462447"/>
                <a:gd name="connsiteY77" fmla="*/ 4238264 h 4301924"/>
                <a:gd name="connsiteX78" fmla="*/ 1550204 w 5462447"/>
                <a:gd name="connsiteY78" fmla="*/ 4203540 h 4301924"/>
                <a:gd name="connsiteX79" fmla="*/ 1237688 w 5462447"/>
                <a:gd name="connsiteY79" fmla="*/ 4296137 h 4301924"/>
                <a:gd name="connsiteX80" fmla="*/ 1098791 w 5462447"/>
                <a:gd name="connsiteY80" fmla="*/ 4238264 h 4301924"/>
                <a:gd name="connsiteX81" fmla="*/ 867298 w 5462447"/>
                <a:gd name="connsiteY81" fmla="*/ 4099367 h 4301924"/>
                <a:gd name="connsiteX82" fmla="*/ 601080 w 5462447"/>
                <a:gd name="connsiteY82" fmla="*/ 4053069 h 4301924"/>
                <a:gd name="connsiteX83" fmla="*/ 496908 w 5462447"/>
                <a:gd name="connsiteY83" fmla="*/ 3775276 h 4301924"/>
                <a:gd name="connsiteX84" fmla="*/ 485333 w 5462447"/>
                <a:gd name="connsiteY84" fmla="*/ 3728977 h 4301924"/>
                <a:gd name="connsiteX85" fmla="*/ 91794 w 5462447"/>
                <a:gd name="connsiteY85" fmla="*/ 3717403 h 4301924"/>
                <a:gd name="connsiteX86" fmla="*/ 10771 w 5462447"/>
                <a:gd name="connsiteY86" fmla="*/ 3520633 h 4301924"/>
                <a:gd name="connsiteX87" fmla="*/ 27169 w 5462447"/>
                <a:gd name="connsiteY87" fmla="*/ 3126129 h 4301924"/>
                <a:gd name="connsiteX88" fmla="*/ 61893 w 5462447"/>
                <a:gd name="connsiteY88" fmla="*/ 2759598 h 4301924"/>
                <a:gd name="connsiteX89" fmla="*/ 75397 w 5462447"/>
                <a:gd name="connsiteY89" fmla="*/ 2426826 h 4301924"/>
                <a:gd name="connsiteX90" fmla="*/ 361870 w 5462447"/>
                <a:gd name="connsiteY90" fmla="*/ 2217517 h 4301924"/>
                <a:gd name="connsiteX0" fmla="*/ 392736 w 5462447"/>
                <a:gd name="connsiteY0" fmla="*/ 2143246 h 4301924"/>
                <a:gd name="connsiteX1" fmla="*/ 473759 w 5462447"/>
                <a:gd name="connsiteY1" fmla="*/ 1934902 h 4301924"/>
                <a:gd name="connsiteX2" fmla="*/ 716827 w 5462447"/>
                <a:gd name="connsiteY2" fmla="*/ 1749707 h 4301924"/>
                <a:gd name="connsiteX3" fmla="*/ 809424 w 5462447"/>
                <a:gd name="connsiteY3" fmla="*/ 1923327 h 4301924"/>
                <a:gd name="connsiteX4" fmla="*/ 809424 w 5462447"/>
                <a:gd name="connsiteY4" fmla="*/ 2027499 h 4301924"/>
                <a:gd name="connsiteX5" fmla="*/ 948321 w 5462447"/>
                <a:gd name="connsiteY5" fmla="*/ 1865453 h 4301924"/>
                <a:gd name="connsiteX6" fmla="*/ 1133515 w 5462447"/>
                <a:gd name="connsiteY6" fmla="*/ 1992775 h 4301924"/>
                <a:gd name="connsiteX7" fmla="*/ 1098791 w 5462447"/>
                <a:gd name="connsiteY7" fmla="*/ 1807580 h 4301924"/>
                <a:gd name="connsiteX8" fmla="*/ 1214538 w 5462447"/>
                <a:gd name="connsiteY8" fmla="*/ 1691833 h 4301924"/>
                <a:gd name="connsiteX9" fmla="*/ 1422883 w 5462447"/>
                <a:gd name="connsiteY9" fmla="*/ 1552937 h 4301924"/>
                <a:gd name="connsiteX10" fmla="*/ 1677526 w 5462447"/>
                <a:gd name="connsiteY10" fmla="*/ 1367742 h 4301924"/>
                <a:gd name="connsiteX11" fmla="*/ 1874295 w 5462447"/>
                <a:gd name="connsiteY11" fmla="*/ 1414041 h 4301924"/>
                <a:gd name="connsiteX12" fmla="*/ 2047915 w 5462447"/>
                <a:gd name="connsiteY12" fmla="*/ 1552937 h 4301924"/>
                <a:gd name="connsiteX13" fmla="*/ 2163662 w 5462447"/>
                <a:gd name="connsiteY13" fmla="*/ 1622385 h 4301924"/>
                <a:gd name="connsiteX14" fmla="*/ 2337283 w 5462447"/>
                <a:gd name="connsiteY14" fmla="*/ 1599236 h 4301924"/>
                <a:gd name="connsiteX15" fmla="*/ 2534052 w 5462447"/>
                <a:gd name="connsiteY15" fmla="*/ 1506638 h 4301924"/>
                <a:gd name="connsiteX16" fmla="*/ 2765546 w 5462447"/>
                <a:gd name="connsiteY16" fmla="*/ 1587661 h 4301924"/>
                <a:gd name="connsiteX17" fmla="*/ 2892867 w 5462447"/>
                <a:gd name="connsiteY17" fmla="*/ 1414041 h 4301924"/>
                <a:gd name="connsiteX18" fmla="*/ 2962315 w 5462447"/>
                <a:gd name="connsiteY18" fmla="*/ 1275145 h 4301924"/>
                <a:gd name="connsiteX19" fmla="*/ 3147510 w 5462447"/>
                <a:gd name="connsiteY19" fmla="*/ 1136248 h 4301924"/>
                <a:gd name="connsiteX20" fmla="*/ 3286407 w 5462447"/>
                <a:gd name="connsiteY20" fmla="*/ 1101524 h 4301924"/>
                <a:gd name="connsiteX21" fmla="*/ 3402153 w 5462447"/>
                <a:gd name="connsiteY21" fmla="*/ 962628 h 4301924"/>
                <a:gd name="connsiteX22" fmla="*/ 3575774 w 5462447"/>
                <a:gd name="connsiteY22" fmla="*/ 951053 h 4301924"/>
                <a:gd name="connsiteX23" fmla="*/ 3760969 w 5462447"/>
                <a:gd name="connsiteY23" fmla="*/ 731134 h 4301924"/>
                <a:gd name="connsiteX24" fmla="*/ 3622072 w 5462447"/>
                <a:gd name="connsiteY24" fmla="*/ 661686 h 4301924"/>
                <a:gd name="connsiteX25" fmla="*/ 3946164 w 5462447"/>
                <a:gd name="connsiteY25" fmla="*/ 244998 h 4301924"/>
                <a:gd name="connsiteX26" fmla="*/ 4096634 w 5462447"/>
                <a:gd name="connsiteY26" fmla="*/ 152400 h 4301924"/>
                <a:gd name="connsiteX27" fmla="*/ 4131359 w 5462447"/>
                <a:gd name="connsiteY27" fmla="*/ 48228 h 4301924"/>
                <a:gd name="connsiteX28" fmla="*/ 4223956 w 5462447"/>
                <a:gd name="connsiteY28" fmla="*/ 1929 h 4301924"/>
                <a:gd name="connsiteX29" fmla="*/ 4351278 w 5462447"/>
                <a:gd name="connsiteY29" fmla="*/ 48228 h 4301924"/>
                <a:gd name="connsiteX30" fmla="*/ 4501748 w 5462447"/>
                <a:gd name="connsiteY30" fmla="*/ 233423 h 4301924"/>
                <a:gd name="connsiteX31" fmla="*/ 4339703 w 5462447"/>
                <a:gd name="connsiteY31" fmla="*/ 314446 h 4301924"/>
                <a:gd name="connsiteX32" fmla="*/ 4420726 w 5462447"/>
                <a:gd name="connsiteY32" fmla="*/ 534365 h 4301924"/>
                <a:gd name="connsiteX33" fmla="*/ 4675369 w 5462447"/>
                <a:gd name="connsiteY33" fmla="*/ 511215 h 4301924"/>
                <a:gd name="connsiteX34" fmla="*/ 4733242 w 5462447"/>
                <a:gd name="connsiteY34" fmla="*/ 800583 h 4301924"/>
                <a:gd name="connsiteX35" fmla="*/ 4848989 w 5462447"/>
                <a:gd name="connsiteY35" fmla="*/ 985777 h 4301924"/>
                <a:gd name="connsiteX36" fmla="*/ 4767966 w 5462447"/>
                <a:gd name="connsiteY36" fmla="*/ 1251995 h 4301924"/>
                <a:gd name="connsiteX37" fmla="*/ 4883713 w 5462447"/>
                <a:gd name="connsiteY37" fmla="*/ 1460340 h 4301924"/>
                <a:gd name="connsiteX38" fmla="*/ 5265678 w 5462447"/>
                <a:gd name="connsiteY38" fmla="*/ 1726557 h 4301924"/>
                <a:gd name="connsiteX39" fmla="*/ 5392999 w 5462447"/>
                <a:gd name="connsiteY39" fmla="*/ 2131671 h 4301924"/>
                <a:gd name="connsiteX40" fmla="*/ 5392999 w 5462447"/>
                <a:gd name="connsiteY40" fmla="*/ 2282142 h 4301924"/>
                <a:gd name="connsiteX41" fmla="*/ 4976310 w 5462447"/>
                <a:gd name="connsiteY41" fmla="*/ 2131671 h 4301924"/>
                <a:gd name="connsiteX42" fmla="*/ 4756391 w 5462447"/>
                <a:gd name="connsiteY42" fmla="*/ 1680258 h 4301924"/>
                <a:gd name="connsiteX43" fmla="*/ 4594346 w 5462447"/>
                <a:gd name="connsiteY43" fmla="*/ 1344593 h 4301924"/>
                <a:gd name="connsiteX44" fmla="*/ 4490174 w 5462447"/>
                <a:gd name="connsiteY44" fmla="*/ 1367742 h 4301924"/>
                <a:gd name="connsiteX45" fmla="*/ 4559622 w 5462447"/>
                <a:gd name="connsiteY45" fmla="*/ 1529788 h 4301924"/>
                <a:gd name="connsiteX46" fmla="*/ 4432300 w 5462447"/>
                <a:gd name="connsiteY46" fmla="*/ 1518213 h 4301924"/>
                <a:gd name="connsiteX47" fmla="*/ 4524898 w 5462447"/>
                <a:gd name="connsiteY47" fmla="*/ 1784431 h 4301924"/>
                <a:gd name="connsiteX48" fmla="*/ 4478599 w 5462447"/>
                <a:gd name="connsiteY48" fmla="*/ 1958051 h 4301924"/>
                <a:gd name="connsiteX49" fmla="*/ 4177657 w 5462447"/>
                <a:gd name="connsiteY49" fmla="*/ 2201119 h 4301924"/>
                <a:gd name="connsiteX50" fmla="*/ 4096634 w 5462447"/>
                <a:gd name="connsiteY50" fmla="*/ 2640957 h 4301924"/>
                <a:gd name="connsiteX51" fmla="*/ 4096634 w 5462447"/>
                <a:gd name="connsiteY51" fmla="*/ 2895600 h 4301924"/>
                <a:gd name="connsiteX52" fmla="*/ 4270255 w 5462447"/>
                <a:gd name="connsiteY52" fmla="*/ 2814577 h 4301924"/>
                <a:gd name="connsiteX53" fmla="*/ 4478599 w 5462447"/>
                <a:gd name="connsiteY53" fmla="*/ 2756704 h 4301924"/>
                <a:gd name="connsiteX54" fmla="*/ 4918437 w 5462447"/>
                <a:gd name="connsiteY54" fmla="*/ 2988198 h 4301924"/>
                <a:gd name="connsiteX55" fmla="*/ 4999460 w 5462447"/>
                <a:gd name="connsiteY55" fmla="*/ 3103945 h 4301924"/>
                <a:gd name="connsiteX56" fmla="*/ 4999460 w 5462447"/>
                <a:gd name="connsiteY56" fmla="*/ 3300714 h 4301924"/>
                <a:gd name="connsiteX57" fmla="*/ 4617495 w 5462447"/>
                <a:gd name="connsiteY57" fmla="*/ 2999772 h 4301924"/>
                <a:gd name="connsiteX58" fmla="*/ 4791115 w 5462447"/>
                <a:gd name="connsiteY58" fmla="*/ 3381737 h 4301924"/>
                <a:gd name="connsiteX59" fmla="*/ 4918437 w 5462447"/>
                <a:gd name="connsiteY59" fmla="*/ 3786851 h 4301924"/>
                <a:gd name="connsiteX60" fmla="*/ 4675369 w 5462447"/>
                <a:gd name="connsiteY60" fmla="*/ 4157241 h 4301924"/>
                <a:gd name="connsiteX61" fmla="*/ 4490174 w 5462447"/>
                <a:gd name="connsiteY61" fmla="*/ 3972046 h 4301924"/>
                <a:gd name="connsiteX62" fmla="*/ 4501748 w 5462447"/>
                <a:gd name="connsiteY62" fmla="*/ 3671104 h 4301924"/>
                <a:gd name="connsiteX63" fmla="*/ 4467024 w 5462447"/>
                <a:gd name="connsiteY63" fmla="*/ 3532208 h 4301924"/>
                <a:gd name="connsiteX64" fmla="*/ 4258680 w 5462447"/>
                <a:gd name="connsiteY64" fmla="*/ 3717403 h 4301924"/>
                <a:gd name="connsiteX65" fmla="*/ 3992462 w 5462447"/>
                <a:gd name="connsiteY65" fmla="*/ 3694253 h 4301924"/>
                <a:gd name="connsiteX66" fmla="*/ 3818842 w 5462447"/>
                <a:gd name="connsiteY66" fmla="*/ 3520633 h 4301924"/>
                <a:gd name="connsiteX67" fmla="*/ 3575774 w 5462447"/>
                <a:gd name="connsiteY67" fmla="*/ 3462760 h 4301924"/>
                <a:gd name="connsiteX68" fmla="*/ 3413728 w 5462447"/>
                <a:gd name="connsiteY68" fmla="*/ 3578507 h 4301924"/>
                <a:gd name="connsiteX69" fmla="*/ 3413728 w 5462447"/>
                <a:gd name="connsiteY69" fmla="*/ 3786851 h 4301924"/>
                <a:gd name="connsiteX70" fmla="*/ 3286407 w 5462447"/>
                <a:gd name="connsiteY70" fmla="*/ 3925747 h 4301924"/>
                <a:gd name="connsiteX71" fmla="*/ 3066488 w 5462447"/>
                <a:gd name="connsiteY71" fmla="*/ 3995195 h 4301924"/>
                <a:gd name="connsiteX72" fmla="*/ 2834994 w 5462447"/>
                <a:gd name="connsiteY72" fmla="*/ 4145666 h 4301924"/>
                <a:gd name="connsiteX73" fmla="*/ 2557202 w 5462447"/>
                <a:gd name="connsiteY73" fmla="*/ 4145666 h 4301924"/>
                <a:gd name="connsiteX74" fmla="*/ 2314133 w 5462447"/>
                <a:gd name="connsiteY74" fmla="*/ 4157241 h 4301924"/>
                <a:gd name="connsiteX75" fmla="*/ 2152088 w 5462447"/>
                <a:gd name="connsiteY75" fmla="*/ 4064643 h 4301924"/>
                <a:gd name="connsiteX76" fmla="*/ 2024766 w 5462447"/>
                <a:gd name="connsiteY76" fmla="*/ 4053069 h 4301924"/>
                <a:gd name="connsiteX77" fmla="*/ 1909019 w 5462447"/>
                <a:gd name="connsiteY77" fmla="*/ 4238264 h 4301924"/>
                <a:gd name="connsiteX78" fmla="*/ 1550204 w 5462447"/>
                <a:gd name="connsiteY78" fmla="*/ 4203540 h 4301924"/>
                <a:gd name="connsiteX79" fmla="*/ 1237688 w 5462447"/>
                <a:gd name="connsiteY79" fmla="*/ 4296137 h 4301924"/>
                <a:gd name="connsiteX80" fmla="*/ 1098791 w 5462447"/>
                <a:gd name="connsiteY80" fmla="*/ 4238264 h 4301924"/>
                <a:gd name="connsiteX81" fmla="*/ 867298 w 5462447"/>
                <a:gd name="connsiteY81" fmla="*/ 4099367 h 4301924"/>
                <a:gd name="connsiteX82" fmla="*/ 601080 w 5462447"/>
                <a:gd name="connsiteY82" fmla="*/ 4053069 h 4301924"/>
                <a:gd name="connsiteX83" fmla="*/ 496908 w 5462447"/>
                <a:gd name="connsiteY83" fmla="*/ 3775276 h 4301924"/>
                <a:gd name="connsiteX84" fmla="*/ 485333 w 5462447"/>
                <a:gd name="connsiteY84" fmla="*/ 3728977 h 4301924"/>
                <a:gd name="connsiteX85" fmla="*/ 91794 w 5462447"/>
                <a:gd name="connsiteY85" fmla="*/ 3717403 h 4301924"/>
                <a:gd name="connsiteX86" fmla="*/ 10771 w 5462447"/>
                <a:gd name="connsiteY86" fmla="*/ 3520633 h 4301924"/>
                <a:gd name="connsiteX87" fmla="*/ 27169 w 5462447"/>
                <a:gd name="connsiteY87" fmla="*/ 3126129 h 4301924"/>
                <a:gd name="connsiteX88" fmla="*/ 61893 w 5462447"/>
                <a:gd name="connsiteY88" fmla="*/ 2759598 h 4301924"/>
                <a:gd name="connsiteX89" fmla="*/ 75397 w 5462447"/>
                <a:gd name="connsiteY89" fmla="*/ 2426826 h 4301924"/>
                <a:gd name="connsiteX90" fmla="*/ 361870 w 5462447"/>
                <a:gd name="connsiteY90" fmla="*/ 2217517 h 4301924"/>
                <a:gd name="connsiteX0" fmla="*/ 6436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90" fmla="*/ 612815 w 5713392"/>
                <a:gd name="connsiteY90" fmla="*/ 2217517 h 4301924"/>
                <a:gd name="connsiteX0" fmla="*/ 6436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90" fmla="*/ 612815 w 5713392"/>
                <a:gd name="connsiteY90" fmla="*/ 2217517 h 4301924"/>
                <a:gd name="connsiteX0" fmla="*/ 6436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90" fmla="*/ 612815 w 5713392"/>
                <a:gd name="connsiteY90" fmla="*/ 2217517 h 4301924"/>
                <a:gd name="connsiteX0" fmla="*/ 6436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0" fmla="*/ 415081 w 5713392"/>
                <a:gd name="connsiteY0" fmla="*/ 2143246 h 4301924"/>
                <a:gd name="connsiteX1" fmla="*/ 724704 w 5713392"/>
                <a:gd name="connsiteY1" fmla="*/ 1934902 h 4301924"/>
                <a:gd name="connsiteX2" fmla="*/ 967772 w 5713392"/>
                <a:gd name="connsiteY2" fmla="*/ 1749707 h 4301924"/>
                <a:gd name="connsiteX3" fmla="*/ 1060369 w 5713392"/>
                <a:gd name="connsiteY3" fmla="*/ 1923327 h 4301924"/>
                <a:gd name="connsiteX4" fmla="*/ 1060369 w 5713392"/>
                <a:gd name="connsiteY4" fmla="*/ 2027499 h 4301924"/>
                <a:gd name="connsiteX5" fmla="*/ 1199266 w 5713392"/>
                <a:gd name="connsiteY5" fmla="*/ 1865453 h 4301924"/>
                <a:gd name="connsiteX6" fmla="*/ 1384460 w 5713392"/>
                <a:gd name="connsiteY6" fmla="*/ 1992775 h 4301924"/>
                <a:gd name="connsiteX7" fmla="*/ 1349736 w 5713392"/>
                <a:gd name="connsiteY7" fmla="*/ 1807580 h 4301924"/>
                <a:gd name="connsiteX8" fmla="*/ 1465483 w 5713392"/>
                <a:gd name="connsiteY8" fmla="*/ 1691833 h 4301924"/>
                <a:gd name="connsiteX9" fmla="*/ 1673828 w 5713392"/>
                <a:gd name="connsiteY9" fmla="*/ 1552937 h 4301924"/>
                <a:gd name="connsiteX10" fmla="*/ 1928471 w 5713392"/>
                <a:gd name="connsiteY10" fmla="*/ 1367742 h 4301924"/>
                <a:gd name="connsiteX11" fmla="*/ 2125240 w 5713392"/>
                <a:gd name="connsiteY11" fmla="*/ 1414041 h 4301924"/>
                <a:gd name="connsiteX12" fmla="*/ 2298860 w 5713392"/>
                <a:gd name="connsiteY12" fmla="*/ 1552937 h 4301924"/>
                <a:gd name="connsiteX13" fmla="*/ 2414607 w 5713392"/>
                <a:gd name="connsiteY13" fmla="*/ 1622385 h 4301924"/>
                <a:gd name="connsiteX14" fmla="*/ 2588228 w 5713392"/>
                <a:gd name="connsiteY14" fmla="*/ 1599236 h 4301924"/>
                <a:gd name="connsiteX15" fmla="*/ 2784997 w 5713392"/>
                <a:gd name="connsiteY15" fmla="*/ 1506638 h 4301924"/>
                <a:gd name="connsiteX16" fmla="*/ 3016491 w 5713392"/>
                <a:gd name="connsiteY16" fmla="*/ 1587661 h 4301924"/>
                <a:gd name="connsiteX17" fmla="*/ 3143812 w 5713392"/>
                <a:gd name="connsiteY17" fmla="*/ 1414041 h 4301924"/>
                <a:gd name="connsiteX18" fmla="*/ 3213260 w 5713392"/>
                <a:gd name="connsiteY18" fmla="*/ 1275145 h 4301924"/>
                <a:gd name="connsiteX19" fmla="*/ 3398455 w 5713392"/>
                <a:gd name="connsiteY19" fmla="*/ 1136248 h 4301924"/>
                <a:gd name="connsiteX20" fmla="*/ 3537352 w 5713392"/>
                <a:gd name="connsiteY20" fmla="*/ 1101524 h 4301924"/>
                <a:gd name="connsiteX21" fmla="*/ 3653098 w 5713392"/>
                <a:gd name="connsiteY21" fmla="*/ 962628 h 4301924"/>
                <a:gd name="connsiteX22" fmla="*/ 3826719 w 5713392"/>
                <a:gd name="connsiteY22" fmla="*/ 951053 h 4301924"/>
                <a:gd name="connsiteX23" fmla="*/ 4011914 w 5713392"/>
                <a:gd name="connsiteY23" fmla="*/ 731134 h 4301924"/>
                <a:gd name="connsiteX24" fmla="*/ 3873017 w 5713392"/>
                <a:gd name="connsiteY24" fmla="*/ 661686 h 4301924"/>
                <a:gd name="connsiteX25" fmla="*/ 4197109 w 5713392"/>
                <a:gd name="connsiteY25" fmla="*/ 244998 h 4301924"/>
                <a:gd name="connsiteX26" fmla="*/ 4347579 w 5713392"/>
                <a:gd name="connsiteY26" fmla="*/ 152400 h 4301924"/>
                <a:gd name="connsiteX27" fmla="*/ 4382304 w 5713392"/>
                <a:gd name="connsiteY27" fmla="*/ 48228 h 4301924"/>
                <a:gd name="connsiteX28" fmla="*/ 4474901 w 5713392"/>
                <a:gd name="connsiteY28" fmla="*/ 1929 h 4301924"/>
                <a:gd name="connsiteX29" fmla="*/ 4602223 w 5713392"/>
                <a:gd name="connsiteY29" fmla="*/ 48228 h 4301924"/>
                <a:gd name="connsiteX30" fmla="*/ 4752693 w 5713392"/>
                <a:gd name="connsiteY30" fmla="*/ 233423 h 4301924"/>
                <a:gd name="connsiteX31" fmla="*/ 4590648 w 5713392"/>
                <a:gd name="connsiteY31" fmla="*/ 314446 h 4301924"/>
                <a:gd name="connsiteX32" fmla="*/ 4671671 w 5713392"/>
                <a:gd name="connsiteY32" fmla="*/ 534365 h 4301924"/>
                <a:gd name="connsiteX33" fmla="*/ 4926314 w 5713392"/>
                <a:gd name="connsiteY33" fmla="*/ 511215 h 4301924"/>
                <a:gd name="connsiteX34" fmla="*/ 4984187 w 5713392"/>
                <a:gd name="connsiteY34" fmla="*/ 800583 h 4301924"/>
                <a:gd name="connsiteX35" fmla="*/ 5099934 w 5713392"/>
                <a:gd name="connsiteY35" fmla="*/ 985777 h 4301924"/>
                <a:gd name="connsiteX36" fmla="*/ 5018911 w 5713392"/>
                <a:gd name="connsiteY36" fmla="*/ 1251995 h 4301924"/>
                <a:gd name="connsiteX37" fmla="*/ 5134658 w 5713392"/>
                <a:gd name="connsiteY37" fmla="*/ 1460340 h 4301924"/>
                <a:gd name="connsiteX38" fmla="*/ 5516623 w 5713392"/>
                <a:gd name="connsiteY38" fmla="*/ 1726557 h 4301924"/>
                <a:gd name="connsiteX39" fmla="*/ 5643944 w 5713392"/>
                <a:gd name="connsiteY39" fmla="*/ 2131671 h 4301924"/>
                <a:gd name="connsiteX40" fmla="*/ 5643944 w 5713392"/>
                <a:gd name="connsiteY40" fmla="*/ 2282142 h 4301924"/>
                <a:gd name="connsiteX41" fmla="*/ 5227255 w 5713392"/>
                <a:gd name="connsiteY41" fmla="*/ 2131671 h 4301924"/>
                <a:gd name="connsiteX42" fmla="*/ 5007336 w 5713392"/>
                <a:gd name="connsiteY42" fmla="*/ 1680258 h 4301924"/>
                <a:gd name="connsiteX43" fmla="*/ 4845291 w 5713392"/>
                <a:gd name="connsiteY43" fmla="*/ 1344593 h 4301924"/>
                <a:gd name="connsiteX44" fmla="*/ 4741119 w 5713392"/>
                <a:gd name="connsiteY44" fmla="*/ 1367742 h 4301924"/>
                <a:gd name="connsiteX45" fmla="*/ 4810567 w 5713392"/>
                <a:gd name="connsiteY45" fmla="*/ 1529788 h 4301924"/>
                <a:gd name="connsiteX46" fmla="*/ 4683245 w 5713392"/>
                <a:gd name="connsiteY46" fmla="*/ 1518213 h 4301924"/>
                <a:gd name="connsiteX47" fmla="*/ 4775843 w 5713392"/>
                <a:gd name="connsiteY47" fmla="*/ 1784431 h 4301924"/>
                <a:gd name="connsiteX48" fmla="*/ 4729544 w 5713392"/>
                <a:gd name="connsiteY48" fmla="*/ 1958051 h 4301924"/>
                <a:gd name="connsiteX49" fmla="*/ 4428602 w 5713392"/>
                <a:gd name="connsiteY49" fmla="*/ 2201119 h 4301924"/>
                <a:gd name="connsiteX50" fmla="*/ 4347579 w 5713392"/>
                <a:gd name="connsiteY50" fmla="*/ 2640957 h 4301924"/>
                <a:gd name="connsiteX51" fmla="*/ 4347579 w 5713392"/>
                <a:gd name="connsiteY51" fmla="*/ 2895600 h 4301924"/>
                <a:gd name="connsiteX52" fmla="*/ 4521200 w 5713392"/>
                <a:gd name="connsiteY52" fmla="*/ 2814577 h 4301924"/>
                <a:gd name="connsiteX53" fmla="*/ 4729544 w 5713392"/>
                <a:gd name="connsiteY53" fmla="*/ 2756704 h 4301924"/>
                <a:gd name="connsiteX54" fmla="*/ 5169382 w 5713392"/>
                <a:gd name="connsiteY54" fmla="*/ 2988198 h 4301924"/>
                <a:gd name="connsiteX55" fmla="*/ 5250405 w 5713392"/>
                <a:gd name="connsiteY55" fmla="*/ 3103945 h 4301924"/>
                <a:gd name="connsiteX56" fmla="*/ 5250405 w 5713392"/>
                <a:gd name="connsiteY56" fmla="*/ 3300714 h 4301924"/>
                <a:gd name="connsiteX57" fmla="*/ 4868440 w 5713392"/>
                <a:gd name="connsiteY57" fmla="*/ 2999772 h 4301924"/>
                <a:gd name="connsiteX58" fmla="*/ 5042060 w 5713392"/>
                <a:gd name="connsiteY58" fmla="*/ 3381737 h 4301924"/>
                <a:gd name="connsiteX59" fmla="*/ 5169382 w 5713392"/>
                <a:gd name="connsiteY59" fmla="*/ 3786851 h 4301924"/>
                <a:gd name="connsiteX60" fmla="*/ 4926314 w 5713392"/>
                <a:gd name="connsiteY60" fmla="*/ 4157241 h 4301924"/>
                <a:gd name="connsiteX61" fmla="*/ 4741119 w 5713392"/>
                <a:gd name="connsiteY61" fmla="*/ 3972046 h 4301924"/>
                <a:gd name="connsiteX62" fmla="*/ 4752693 w 5713392"/>
                <a:gd name="connsiteY62" fmla="*/ 3671104 h 4301924"/>
                <a:gd name="connsiteX63" fmla="*/ 4717969 w 5713392"/>
                <a:gd name="connsiteY63" fmla="*/ 3532208 h 4301924"/>
                <a:gd name="connsiteX64" fmla="*/ 4509625 w 5713392"/>
                <a:gd name="connsiteY64" fmla="*/ 3717403 h 4301924"/>
                <a:gd name="connsiteX65" fmla="*/ 4243407 w 5713392"/>
                <a:gd name="connsiteY65" fmla="*/ 3694253 h 4301924"/>
                <a:gd name="connsiteX66" fmla="*/ 4069787 w 5713392"/>
                <a:gd name="connsiteY66" fmla="*/ 3520633 h 4301924"/>
                <a:gd name="connsiteX67" fmla="*/ 3826719 w 5713392"/>
                <a:gd name="connsiteY67" fmla="*/ 3462760 h 4301924"/>
                <a:gd name="connsiteX68" fmla="*/ 3664673 w 5713392"/>
                <a:gd name="connsiteY68" fmla="*/ 3578507 h 4301924"/>
                <a:gd name="connsiteX69" fmla="*/ 3664673 w 5713392"/>
                <a:gd name="connsiteY69" fmla="*/ 3786851 h 4301924"/>
                <a:gd name="connsiteX70" fmla="*/ 3537352 w 5713392"/>
                <a:gd name="connsiteY70" fmla="*/ 3925747 h 4301924"/>
                <a:gd name="connsiteX71" fmla="*/ 3317433 w 5713392"/>
                <a:gd name="connsiteY71" fmla="*/ 3995195 h 4301924"/>
                <a:gd name="connsiteX72" fmla="*/ 3085939 w 5713392"/>
                <a:gd name="connsiteY72" fmla="*/ 4145666 h 4301924"/>
                <a:gd name="connsiteX73" fmla="*/ 2808147 w 5713392"/>
                <a:gd name="connsiteY73" fmla="*/ 4145666 h 4301924"/>
                <a:gd name="connsiteX74" fmla="*/ 2565078 w 5713392"/>
                <a:gd name="connsiteY74" fmla="*/ 4157241 h 4301924"/>
                <a:gd name="connsiteX75" fmla="*/ 2403033 w 5713392"/>
                <a:gd name="connsiteY75" fmla="*/ 4064643 h 4301924"/>
                <a:gd name="connsiteX76" fmla="*/ 2275711 w 5713392"/>
                <a:gd name="connsiteY76" fmla="*/ 4053069 h 4301924"/>
                <a:gd name="connsiteX77" fmla="*/ 2159964 w 5713392"/>
                <a:gd name="connsiteY77" fmla="*/ 4238264 h 4301924"/>
                <a:gd name="connsiteX78" fmla="*/ 1801149 w 5713392"/>
                <a:gd name="connsiteY78" fmla="*/ 4203540 h 4301924"/>
                <a:gd name="connsiteX79" fmla="*/ 1488633 w 5713392"/>
                <a:gd name="connsiteY79" fmla="*/ 4296137 h 4301924"/>
                <a:gd name="connsiteX80" fmla="*/ 1349736 w 5713392"/>
                <a:gd name="connsiteY80" fmla="*/ 4238264 h 4301924"/>
                <a:gd name="connsiteX81" fmla="*/ 1118243 w 5713392"/>
                <a:gd name="connsiteY81" fmla="*/ 4099367 h 4301924"/>
                <a:gd name="connsiteX82" fmla="*/ 852025 w 5713392"/>
                <a:gd name="connsiteY82" fmla="*/ 4053069 h 4301924"/>
                <a:gd name="connsiteX83" fmla="*/ 747853 w 5713392"/>
                <a:gd name="connsiteY83" fmla="*/ 3775276 h 4301924"/>
                <a:gd name="connsiteX84" fmla="*/ 736278 w 5713392"/>
                <a:gd name="connsiteY84" fmla="*/ 3728977 h 4301924"/>
                <a:gd name="connsiteX85" fmla="*/ 342739 w 5713392"/>
                <a:gd name="connsiteY85" fmla="*/ 3717403 h 4301924"/>
                <a:gd name="connsiteX86" fmla="*/ 261716 w 5713392"/>
                <a:gd name="connsiteY86" fmla="*/ 3520633 h 4301924"/>
                <a:gd name="connsiteX87" fmla="*/ 278114 w 5713392"/>
                <a:gd name="connsiteY87" fmla="*/ 3126129 h 4301924"/>
                <a:gd name="connsiteX88" fmla="*/ 8038 w 5713392"/>
                <a:gd name="connsiteY88" fmla="*/ 2759598 h 4301924"/>
                <a:gd name="connsiteX89" fmla="*/ 326342 w 5713392"/>
                <a:gd name="connsiteY89" fmla="*/ 2426826 h 4301924"/>
                <a:gd name="connsiteX0" fmla="*/ 415081 w 5713392"/>
                <a:gd name="connsiteY0" fmla="*/ 2143246 h 4301924"/>
                <a:gd name="connsiteX1" fmla="*/ 724704 w 5713392"/>
                <a:gd name="connsiteY1" fmla="*/ 1934902 h 4301924"/>
                <a:gd name="connsiteX2" fmla="*/ 727358 w 5713392"/>
                <a:gd name="connsiteY2" fmla="*/ 1907579 h 4301924"/>
                <a:gd name="connsiteX3" fmla="*/ 967772 w 5713392"/>
                <a:gd name="connsiteY3" fmla="*/ 1749707 h 4301924"/>
                <a:gd name="connsiteX4" fmla="*/ 1060369 w 5713392"/>
                <a:gd name="connsiteY4" fmla="*/ 1923327 h 4301924"/>
                <a:gd name="connsiteX5" fmla="*/ 1060369 w 5713392"/>
                <a:gd name="connsiteY5" fmla="*/ 2027499 h 4301924"/>
                <a:gd name="connsiteX6" fmla="*/ 1199266 w 5713392"/>
                <a:gd name="connsiteY6" fmla="*/ 1865453 h 4301924"/>
                <a:gd name="connsiteX7" fmla="*/ 1384460 w 5713392"/>
                <a:gd name="connsiteY7" fmla="*/ 1992775 h 4301924"/>
                <a:gd name="connsiteX8" fmla="*/ 1349736 w 5713392"/>
                <a:gd name="connsiteY8" fmla="*/ 1807580 h 4301924"/>
                <a:gd name="connsiteX9" fmla="*/ 1465483 w 5713392"/>
                <a:gd name="connsiteY9" fmla="*/ 1691833 h 4301924"/>
                <a:gd name="connsiteX10" fmla="*/ 1673828 w 5713392"/>
                <a:gd name="connsiteY10" fmla="*/ 1552937 h 4301924"/>
                <a:gd name="connsiteX11" fmla="*/ 1928471 w 5713392"/>
                <a:gd name="connsiteY11" fmla="*/ 1367742 h 4301924"/>
                <a:gd name="connsiteX12" fmla="*/ 2125240 w 5713392"/>
                <a:gd name="connsiteY12" fmla="*/ 1414041 h 4301924"/>
                <a:gd name="connsiteX13" fmla="*/ 2298860 w 5713392"/>
                <a:gd name="connsiteY13" fmla="*/ 1552937 h 4301924"/>
                <a:gd name="connsiteX14" fmla="*/ 2414607 w 5713392"/>
                <a:gd name="connsiteY14" fmla="*/ 1622385 h 4301924"/>
                <a:gd name="connsiteX15" fmla="*/ 2588228 w 5713392"/>
                <a:gd name="connsiteY15" fmla="*/ 1599236 h 4301924"/>
                <a:gd name="connsiteX16" fmla="*/ 2784997 w 5713392"/>
                <a:gd name="connsiteY16" fmla="*/ 1506638 h 4301924"/>
                <a:gd name="connsiteX17" fmla="*/ 3016491 w 5713392"/>
                <a:gd name="connsiteY17" fmla="*/ 1587661 h 4301924"/>
                <a:gd name="connsiteX18" fmla="*/ 3143812 w 5713392"/>
                <a:gd name="connsiteY18" fmla="*/ 1414041 h 4301924"/>
                <a:gd name="connsiteX19" fmla="*/ 3213260 w 5713392"/>
                <a:gd name="connsiteY19" fmla="*/ 1275145 h 4301924"/>
                <a:gd name="connsiteX20" fmla="*/ 3398455 w 5713392"/>
                <a:gd name="connsiteY20" fmla="*/ 1136248 h 4301924"/>
                <a:gd name="connsiteX21" fmla="*/ 3537352 w 5713392"/>
                <a:gd name="connsiteY21" fmla="*/ 1101524 h 4301924"/>
                <a:gd name="connsiteX22" fmla="*/ 3653098 w 5713392"/>
                <a:gd name="connsiteY22" fmla="*/ 962628 h 4301924"/>
                <a:gd name="connsiteX23" fmla="*/ 3826719 w 5713392"/>
                <a:gd name="connsiteY23" fmla="*/ 951053 h 4301924"/>
                <a:gd name="connsiteX24" fmla="*/ 4011914 w 5713392"/>
                <a:gd name="connsiteY24" fmla="*/ 731134 h 4301924"/>
                <a:gd name="connsiteX25" fmla="*/ 3873017 w 5713392"/>
                <a:gd name="connsiteY25" fmla="*/ 661686 h 4301924"/>
                <a:gd name="connsiteX26" fmla="*/ 4197109 w 5713392"/>
                <a:gd name="connsiteY26" fmla="*/ 244998 h 4301924"/>
                <a:gd name="connsiteX27" fmla="*/ 4347579 w 5713392"/>
                <a:gd name="connsiteY27" fmla="*/ 152400 h 4301924"/>
                <a:gd name="connsiteX28" fmla="*/ 4382304 w 5713392"/>
                <a:gd name="connsiteY28" fmla="*/ 48228 h 4301924"/>
                <a:gd name="connsiteX29" fmla="*/ 4474901 w 5713392"/>
                <a:gd name="connsiteY29" fmla="*/ 1929 h 4301924"/>
                <a:gd name="connsiteX30" fmla="*/ 4602223 w 5713392"/>
                <a:gd name="connsiteY30" fmla="*/ 48228 h 4301924"/>
                <a:gd name="connsiteX31" fmla="*/ 4752693 w 5713392"/>
                <a:gd name="connsiteY31" fmla="*/ 233423 h 4301924"/>
                <a:gd name="connsiteX32" fmla="*/ 4590648 w 5713392"/>
                <a:gd name="connsiteY32" fmla="*/ 314446 h 4301924"/>
                <a:gd name="connsiteX33" fmla="*/ 4671671 w 5713392"/>
                <a:gd name="connsiteY33" fmla="*/ 534365 h 4301924"/>
                <a:gd name="connsiteX34" fmla="*/ 4926314 w 5713392"/>
                <a:gd name="connsiteY34" fmla="*/ 511215 h 4301924"/>
                <a:gd name="connsiteX35" fmla="*/ 4984187 w 5713392"/>
                <a:gd name="connsiteY35" fmla="*/ 800583 h 4301924"/>
                <a:gd name="connsiteX36" fmla="*/ 5099934 w 5713392"/>
                <a:gd name="connsiteY36" fmla="*/ 985777 h 4301924"/>
                <a:gd name="connsiteX37" fmla="*/ 5018911 w 5713392"/>
                <a:gd name="connsiteY37" fmla="*/ 1251995 h 4301924"/>
                <a:gd name="connsiteX38" fmla="*/ 5134658 w 5713392"/>
                <a:gd name="connsiteY38" fmla="*/ 1460340 h 4301924"/>
                <a:gd name="connsiteX39" fmla="*/ 5516623 w 5713392"/>
                <a:gd name="connsiteY39" fmla="*/ 1726557 h 4301924"/>
                <a:gd name="connsiteX40" fmla="*/ 5643944 w 5713392"/>
                <a:gd name="connsiteY40" fmla="*/ 2131671 h 4301924"/>
                <a:gd name="connsiteX41" fmla="*/ 5643944 w 5713392"/>
                <a:gd name="connsiteY41" fmla="*/ 2282142 h 4301924"/>
                <a:gd name="connsiteX42" fmla="*/ 5227255 w 5713392"/>
                <a:gd name="connsiteY42" fmla="*/ 2131671 h 4301924"/>
                <a:gd name="connsiteX43" fmla="*/ 5007336 w 5713392"/>
                <a:gd name="connsiteY43" fmla="*/ 1680258 h 4301924"/>
                <a:gd name="connsiteX44" fmla="*/ 4845291 w 5713392"/>
                <a:gd name="connsiteY44" fmla="*/ 1344593 h 4301924"/>
                <a:gd name="connsiteX45" fmla="*/ 4741119 w 5713392"/>
                <a:gd name="connsiteY45" fmla="*/ 1367742 h 4301924"/>
                <a:gd name="connsiteX46" fmla="*/ 4810567 w 5713392"/>
                <a:gd name="connsiteY46" fmla="*/ 1529788 h 4301924"/>
                <a:gd name="connsiteX47" fmla="*/ 4683245 w 5713392"/>
                <a:gd name="connsiteY47" fmla="*/ 1518213 h 4301924"/>
                <a:gd name="connsiteX48" fmla="*/ 4775843 w 5713392"/>
                <a:gd name="connsiteY48" fmla="*/ 1784431 h 4301924"/>
                <a:gd name="connsiteX49" fmla="*/ 4729544 w 5713392"/>
                <a:gd name="connsiteY49" fmla="*/ 1958051 h 4301924"/>
                <a:gd name="connsiteX50" fmla="*/ 4428602 w 5713392"/>
                <a:gd name="connsiteY50" fmla="*/ 2201119 h 4301924"/>
                <a:gd name="connsiteX51" fmla="*/ 4347579 w 5713392"/>
                <a:gd name="connsiteY51" fmla="*/ 2640957 h 4301924"/>
                <a:gd name="connsiteX52" fmla="*/ 4347579 w 5713392"/>
                <a:gd name="connsiteY52" fmla="*/ 2895600 h 4301924"/>
                <a:gd name="connsiteX53" fmla="*/ 4521200 w 5713392"/>
                <a:gd name="connsiteY53" fmla="*/ 2814577 h 4301924"/>
                <a:gd name="connsiteX54" fmla="*/ 4729544 w 5713392"/>
                <a:gd name="connsiteY54" fmla="*/ 2756704 h 4301924"/>
                <a:gd name="connsiteX55" fmla="*/ 5169382 w 5713392"/>
                <a:gd name="connsiteY55" fmla="*/ 2988198 h 4301924"/>
                <a:gd name="connsiteX56" fmla="*/ 5250405 w 5713392"/>
                <a:gd name="connsiteY56" fmla="*/ 3103945 h 4301924"/>
                <a:gd name="connsiteX57" fmla="*/ 5250405 w 5713392"/>
                <a:gd name="connsiteY57" fmla="*/ 3300714 h 4301924"/>
                <a:gd name="connsiteX58" fmla="*/ 4868440 w 5713392"/>
                <a:gd name="connsiteY58" fmla="*/ 2999772 h 4301924"/>
                <a:gd name="connsiteX59" fmla="*/ 5042060 w 5713392"/>
                <a:gd name="connsiteY59" fmla="*/ 3381737 h 4301924"/>
                <a:gd name="connsiteX60" fmla="*/ 5169382 w 5713392"/>
                <a:gd name="connsiteY60" fmla="*/ 3786851 h 4301924"/>
                <a:gd name="connsiteX61" fmla="*/ 4926314 w 5713392"/>
                <a:gd name="connsiteY61" fmla="*/ 4157241 h 4301924"/>
                <a:gd name="connsiteX62" fmla="*/ 4741119 w 5713392"/>
                <a:gd name="connsiteY62" fmla="*/ 3972046 h 4301924"/>
                <a:gd name="connsiteX63" fmla="*/ 4752693 w 5713392"/>
                <a:gd name="connsiteY63" fmla="*/ 3671104 h 4301924"/>
                <a:gd name="connsiteX64" fmla="*/ 4717969 w 5713392"/>
                <a:gd name="connsiteY64" fmla="*/ 3532208 h 4301924"/>
                <a:gd name="connsiteX65" fmla="*/ 4509625 w 5713392"/>
                <a:gd name="connsiteY65" fmla="*/ 3717403 h 4301924"/>
                <a:gd name="connsiteX66" fmla="*/ 4243407 w 5713392"/>
                <a:gd name="connsiteY66" fmla="*/ 3694253 h 4301924"/>
                <a:gd name="connsiteX67" fmla="*/ 4069787 w 5713392"/>
                <a:gd name="connsiteY67" fmla="*/ 3520633 h 4301924"/>
                <a:gd name="connsiteX68" fmla="*/ 3826719 w 5713392"/>
                <a:gd name="connsiteY68" fmla="*/ 3462760 h 4301924"/>
                <a:gd name="connsiteX69" fmla="*/ 3664673 w 5713392"/>
                <a:gd name="connsiteY69" fmla="*/ 3578507 h 4301924"/>
                <a:gd name="connsiteX70" fmla="*/ 3664673 w 5713392"/>
                <a:gd name="connsiteY70" fmla="*/ 3786851 h 4301924"/>
                <a:gd name="connsiteX71" fmla="*/ 3537352 w 5713392"/>
                <a:gd name="connsiteY71" fmla="*/ 3925747 h 4301924"/>
                <a:gd name="connsiteX72" fmla="*/ 3317433 w 5713392"/>
                <a:gd name="connsiteY72" fmla="*/ 3995195 h 4301924"/>
                <a:gd name="connsiteX73" fmla="*/ 3085939 w 5713392"/>
                <a:gd name="connsiteY73" fmla="*/ 4145666 h 4301924"/>
                <a:gd name="connsiteX74" fmla="*/ 2808147 w 5713392"/>
                <a:gd name="connsiteY74" fmla="*/ 4145666 h 4301924"/>
                <a:gd name="connsiteX75" fmla="*/ 2565078 w 5713392"/>
                <a:gd name="connsiteY75" fmla="*/ 4157241 h 4301924"/>
                <a:gd name="connsiteX76" fmla="*/ 2403033 w 5713392"/>
                <a:gd name="connsiteY76" fmla="*/ 4064643 h 4301924"/>
                <a:gd name="connsiteX77" fmla="*/ 2275711 w 5713392"/>
                <a:gd name="connsiteY77" fmla="*/ 4053069 h 4301924"/>
                <a:gd name="connsiteX78" fmla="*/ 2159964 w 5713392"/>
                <a:gd name="connsiteY78" fmla="*/ 4238264 h 4301924"/>
                <a:gd name="connsiteX79" fmla="*/ 1801149 w 5713392"/>
                <a:gd name="connsiteY79" fmla="*/ 4203540 h 4301924"/>
                <a:gd name="connsiteX80" fmla="*/ 1488633 w 5713392"/>
                <a:gd name="connsiteY80" fmla="*/ 4296137 h 4301924"/>
                <a:gd name="connsiteX81" fmla="*/ 1349736 w 5713392"/>
                <a:gd name="connsiteY81" fmla="*/ 4238264 h 4301924"/>
                <a:gd name="connsiteX82" fmla="*/ 1118243 w 5713392"/>
                <a:gd name="connsiteY82" fmla="*/ 4099367 h 4301924"/>
                <a:gd name="connsiteX83" fmla="*/ 852025 w 5713392"/>
                <a:gd name="connsiteY83" fmla="*/ 4053069 h 4301924"/>
                <a:gd name="connsiteX84" fmla="*/ 747853 w 5713392"/>
                <a:gd name="connsiteY84" fmla="*/ 3775276 h 4301924"/>
                <a:gd name="connsiteX85" fmla="*/ 736278 w 5713392"/>
                <a:gd name="connsiteY85" fmla="*/ 3728977 h 4301924"/>
                <a:gd name="connsiteX86" fmla="*/ 342739 w 5713392"/>
                <a:gd name="connsiteY86" fmla="*/ 3717403 h 4301924"/>
                <a:gd name="connsiteX87" fmla="*/ 261716 w 5713392"/>
                <a:gd name="connsiteY87" fmla="*/ 3520633 h 4301924"/>
                <a:gd name="connsiteX88" fmla="*/ 278114 w 5713392"/>
                <a:gd name="connsiteY88" fmla="*/ 3126129 h 4301924"/>
                <a:gd name="connsiteX89" fmla="*/ 8038 w 5713392"/>
                <a:gd name="connsiteY89" fmla="*/ 2759598 h 4301924"/>
                <a:gd name="connsiteX90" fmla="*/ 326342 w 5713392"/>
                <a:gd name="connsiteY90" fmla="*/ 2426826 h 4301924"/>
                <a:gd name="connsiteX0" fmla="*/ 445555 w 5743866"/>
                <a:gd name="connsiteY0" fmla="*/ 2143246 h 4301924"/>
                <a:gd name="connsiteX1" fmla="*/ 755178 w 5743866"/>
                <a:gd name="connsiteY1" fmla="*/ 1934902 h 4301924"/>
                <a:gd name="connsiteX2" fmla="*/ 757832 w 5743866"/>
                <a:gd name="connsiteY2" fmla="*/ 1907579 h 4301924"/>
                <a:gd name="connsiteX3" fmla="*/ 998246 w 5743866"/>
                <a:gd name="connsiteY3" fmla="*/ 1749707 h 4301924"/>
                <a:gd name="connsiteX4" fmla="*/ 1090843 w 5743866"/>
                <a:gd name="connsiteY4" fmla="*/ 1923327 h 4301924"/>
                <a:gd name="connsiteX5" fmla="*/ 1090843 w 5743866"/>
                <a:gd name="connsiteY5" fmla="*/ 2027499 h 4301924"/>
                <a:gd name="connsiteX6" fmla="*/ 1229740 w 5743866"/>
                <a:gd name="connsiteY6" fmla="*/ 1865453 h 4301924"/>
                <a:gd name="connsiteX7" fmla="*/ 1414934 w 5743866"/>
                <a:gd name="connsiteY7" fmla="*/ 1992775 h 4301924"/>
                <a:gd name="connsiteX8" fmla="*/ 1380210 w 5743866"/>
                <a:gd name="connsiteY8" fmla="*/ 1807580 h 4301924"/>
                <a:gd name="connsiteX9" fmla="*/ 1495957 w 5743866"/>
                <a:gd name="connsiteY9" fmla="*/ 1691833 h 4301924"/>
                <a:gd name="connsiteX10" fmla="*/ 1704302 w 5743866"/>
                <a:gd name="connsiteY10" fmla="*/ 1552937 h 4301924"/>
                <a:gd name="connsiteX11" fmla="*/ 1958945 w 5743866"/>
                <a:gd name="connsiteY11" fmla="*/ 1367742 h 4301924"/>
                <a:gd name="connsiteX12" fmla="*/ 2155714 w 5743866"/>
                <a:gd name="connsiteY12" fmla="*/ 1414041 h 4301924"/>
                <a:gd name="connsiteX13" fmla="*/ 2329334 w 5743866"/>
                <a:gd name="connsiteY13" fmla="*/ 1552937 h 4301924"/>
                <a:gd name="connsiteX14" fmla="*/ 2445081 w 5743866"/>
                <a:gd name="connsiteY14" fmla="*/ 1622385 h 4301924"/>
                <a:gd name="connsiteX15" fmla="*/ 2618702 w 5743866"/>
                <a:gd name="connsiteY15" fmla="*/ 1599236 h 4301924"/>
                <a:gd name="connsiteX16" fmla="*/ 2815471 w 5743866"/>
                <a:gd name="connsiteY16" fmla="*/ 1506638 h 4301924"/>
                <a:gd name="connsiteX17" fmla="*/ 3046965 w 5743866"/>
                <a:gd name="connsiteY17" fmla="*/ 1587661 h 4301924"/>
                <a:gd name="connsiteX18" fmla="*/ 3174286 w 5743866"/>
                <a:gd name="connsiteY18" fmla="*/ 1414041 h 4301924"/>
                <a:gd name="connsiteX19" fmla="*/ 3243734 w 5743866"/>
                <a:gd name="connsiteY19" fmla="*/ 1275145 h 4301924"/>
                <a:gd name="connsiteX20" fmla="*/ 3428929 w 5743866"/>
                <a:gd name="connsiteY20" fmla="*/ 1136248 h 4301924"/>
                <a:gd name="connsiteX21" fmla="*/ 3567826 w 5743866"/>
                <a:gd name="connsiteY21" fmla="*/ 1101524 h 4301924"/>
                <a:gd name="connsiteX22" fmla="*/ 3683572 w 5743866"/>
                <a:gd name="connsiteY22" fmla="*/ 962628 h 4301924"/>
                <a:gd name="connsiteX23" fmla="*/ 3857193 w 5743866"/>
                <a:gd name="connsiteY23" fmla="*/ 951053 h 4301924"/>
                <a:gd name="connsiteX24" fmla="*/ 4042388 w 5743866"/>
                <a:gd name="connsiteY24" fmla="*/ 731134 h 4301924"/>
                <a:gd name="connsiteX25" fmla="*/ 3903491 w 5743866"/>
                <a:gd name="connsiteY25" fmla="*/ 661686 h 4301924"/>
                <a:gd name="connsiteX26" fmla="*/ 4227583 w 5743866"/>
                <a:gd name="connsiteY26" fmla="*/ 244998 h 4301924"/>
                <a:gd name="connsiteX27" fmla="*/ 4378053 w 5743866"/>
                <a:gd name="connsiteY27" fmla="*/ 152400 h 4301924"/>
                <a:gd name="connsiteX28" fmla="*/ 4412778 w 5743866"/>
                <a:gd name="connsiteY28" fmla="*/ 48228 h 4301924"/>
                <a:gd name="connsiteX29" fmla="*/ 4505375 w 5743866"/>
                <a:gd name="connsiteY29" fmla="*/ 1929 h 4301924"/>
                <a:gd name="connsiteX30" fmla="*/ 4632697 w 5743866"/>
                <a:gd name="connsiteY30" fmla="*/ 48228 h 4301924"/>
                <a:gd name="connsiteX31" fmla="*/ 4783167 w 5743866"/>
                <a:gd name="connsiteY31" fmla="*/ 233423 h 4301924"/>
                <a:gd name="connsiteX32" fmla="*/ 4621122 w 5743866"/>
                <a:gd name="connsiteY32" fmla="*/ 314446 h 4301924"/>
                <a:gd name="connsiteX33" fmla="*/ 4702145 w 5743866"/>
                <a:gd name="connsiteY33" fmla="*/ 534365 h 4301924"/>
                <a:gd name="connsiteX34" fmla="*/ 4956788 w 5743866"/>
                <a:gd name="connsiteY34" fmla="*/ 511215 h 4301924"/>
                <a:gd name="connsiteX35" fmla="*/ 5014661 w 5743866"/>
                <a:gd name="connsiteY35" fmla="*/ 800583 h 4301924"/>
                <a:gd name="connsiteX36" fmla="*/ 5130408 w 5743866"/>
                <a:gd name="connsiteY36" fmla="*/ 985777 h 4301924"/>
                <a:gd name="connsiteX37" fmla="*/ 5049385 w 5743866"/>
                <a:gd name="connsiteY37" fmla="*/ 1251995 h 4301924"/>
                <a:gd name="connsiteX38" fmla="*/ 5165132 w 5743866"/>
                <a:gd name="connsiteY38" fmla="*/ 1460340 h 4301924"/>
                <a:gd name="connsiteX39" fmla="*/ 5547097 w 5743866"/>
                <a:gd name="connsiteY39" fmla="*/ 1726557 h 4301924"/>
                <a:gd name="connsiteX40" fmla="*/ 5674418 w 5743866"/>
                <a:gd name="connsiteY40" fmla="*/ 2131671 h 4301924"/>
                <a:gd name="connsiteX41" fmla="*/ 5674418 w 5743866"/>
                <a:gd name="connsiteY41" fmla="*/ 2282142 h 4301924"/>
                <a:gd name="connsiteX42" fmla="*/ 5257729 w 5743866"/>
                <a:gd name="connsiteY42" fmla="*/ 2131671 h 4301924"/>
                <a:gd name="connsiteX43" fmla="*/ 5037810 w 5743866"/>
                <a:gd name="connsiteY43" fmla="*/ 1680258 h 4301924"/>
                <a:gd name="connsiteX44" fmla="*/ 4875765 w 5743866"/>
                <a:gd name="connsiteY44" fmla="*/ 1344593 h 4301924"/>
                <a:gd name="connsiteX45" fmla="*/ 4771593 w 5743866"/>
                <a:gd name="connsiteY45" fmla="*/ 1367742 h 4301924"/>
                <a:gd name="connsiteX46" fmla="*/ 4841041 w 5743866"/>
                <a:gd name="connsiteY46" fmla="*/ 1529788 h 4301924"/>
                <a:gd name="connsiteX47" fmla="*/ 4713719 w 5743866"/>
                <a:gd name="connsiteY47" fmla="*/ 1518213 h 4301924"/>
                <a:gd name="connsiteX48" fmla="*/ 4806317 w 5743866"/>
                <a:gd name="connsiteY48" fmla="*/ 1784431 h 4301924"/>
                <a:gd name="connsiteX49" fmla="*/ 4760018 w 5743866"/>
                <a:gd name="connsiteY49" fmla="*/ 1958051 h 4301924"/>
                <a:gd name="connsiteX50" fmla="*/ 4459076 w 5743866"/>
                <a:gd name="connsiteY50" fmla="*/ 2201119 h 4301924"/>
                <a:gd name="connsiteX51" fmla="*/ 4378053 w 5743866"/>
                <a:gd name="connsiteY51" fmla="*/ 2640957 h 4301924"/>
                <a:gd name="connsiteX52" fmla="*/ 4378053 w 5743866"/>
                <a:gd name="connsiteY52" fmla="*/ 2895600 h 4301924"/>
                <a:gd name="connsiteX53" fmla="*/ 4551674 w 5743866"/>
                <a:gd name="connsiteY53" fmla="*/ 2814577 h 4301924"/>
                <a:gd name="connsiteX54" fmla="*/ 4760018 w 5743866"/>
                <a:gd name="connsiteY54" fmla="*/ 2756704 h 4301924"/>
                <a:gd name="connsiteX55" fmla="*/ 5199856 w 5743866"/>
                <a:gd name="connsiteY55" fmla="*/ 2988198 h 4301924"/>
                <a:gd name="connsiteX56" fmla="*/ 5280879 w 5743866"/>
                <a:gd name="connsiteY56" fmla="*/ 3103945 h 4301924"/>
                <a:gd name="connsiteX57" fmla="*/ 5280879 w 5743866"/>
                <a:gd name="connsiteY57" fmla="*/ 3300714 h 4301924"/>
                <a:gd name="connsiteX58" fmla="*/ 4898914 w 5743866"/>
                <a:gd name="connsiteY58" fmla="*/ 2999772 h 4301924"/>
                <a:gd name="connsiteX59" fmla="*/ 5072534 w 5743866"/>
                <a:gd name="connsiteY59" fmla="*/ 3381737 h 4301924"/>
                <a:gd name="connsiteX60" fmla="*/ 5199856 w 5743866"/>
                <a:gd name="connsiteY60" fmla="*/ 3786851 h 4301924"/>
                <a:gd name="connsiteX61" fmla="*/ 4956788 w 5743866"/>
                <a:gd name="connsiteY61" fmla="*/ 4157241 h 4301924"/>
                <a:gd name="connsiteX62" fmla="*/ 4771593 w 5743866"/>
                <a:gd name="connsiteY62" fmla="*/ 3972046 h 4301924"/>
                <a:gd name="connsiteX63" fmla="*/ 4783167 w 5743866"/>
                <a:gd name="connsiteY63" fmla="*/ 3671104 h 4301924"/>
                <a:gd name="connsiteX64" fmla="*/ 4748443 w 5743866"/>
                <a:gd name="connsiteY64" fmla="*/ 3532208 h 4301924"/>
                <a:gd name="connsiteX65" fmla="*/ 4540099 w 5743866"/>
                <a:gd name="connsiteY65" fmla="*/ 3717403 h 4301924"/>
                <a:gd name="connsiteX66" fmla="*/ 4273881 w 5743866"/>
                <a:gd name="connsiteY66" fmla="*/ 3694253 h 4301924"/>
                <a:gd name="connsiteX67" fmla="*/ 4100261 w 5743866"/>
                <a:gd name="connsiteY67" fmla="*/ 3520633 h 4301924"/>
                <a:gd name="connsiteX68" fmla="*/ 3857193 w 5743866"/>
                <a:gd name="connsiteY68" fmla="*/ 3462760 h 4301924"/>
                <a:gd name="connsiteX69" fmla="*/ 3695147 w 5743866"/>
                <a:gd name="connsiteY69" fmla="*/ 3578507 h 4301924"/>
                <a:gd name="connsiteX70" fmla="*/ 3695147 w 5743866"/>
                <a:gd name="connsiteY70" fmla="*/ 3786851 h 4301924"/>
                <a:gd name="connsiteX71" fmla="*/ 3567826 w 5743866"/>
                <a:gd name="connsiteY71" fmla="*/ 3925747 h 4301924"/>
                <a:gd name="connsiteX72" fmla="*/ 3347907 w 5743866"/>
                <a:gd name="connsiteY72" fmla="*/ 3995195 h 4301924"/>
                <a:gd name="connsiteX73" fmla="*/ 3116413 w 5743866"/>
                <a:gd name="connsiteY73" fmla="*/ 4145666 h 4301924"/>
                <a:gd name="connsiteX74" fmla="*/ 2838621 w 5743866"/>
                <a:gd name="connsiteY74" fmla="*/ 4145666 h 4301924"/>
                <a:gd name="connsiteX75" fmla="*/ 2595552 w 5743866"/>
                <a:gd name="connsiteY75" fmla="*/ 4157241 h 4301924"/>
                <a:gd name="connsiteX76" fmla="*/ 2433507 w 5743866"/>
                <a:gd name="connsiteY76" fmla="*/ 4064643 h 4301924"/>
                <a:gd name="connsiteX77" fmla="*/ 2306185 w 5743866"/>
                <a:gd name="connsiteY77" fmla="*/ 4053069 h 4301924"/>
                <a:gd name="connsiteX78" fmla="*/ 2190438 w 5743866"/>
                <a:gd name="connsiteY78" fmla="*/ 4238264 h 4301924"/>
                <a:gd name="connsiteX79" fmla="*/ 1831623 w 5743866"/>
                <a:gd name="connsiteY79" fmla="*/ 4203540 h 4301924"/>
                <a:gd name="connsiteX80" fmla="*/ 1519107 w 5743866"/>
                <a:gd name="connsiteY80" fmla="*/ 4296137 h 4301924"/>
                <a:gd name="connsiteX81" fmla="*/ 1380210 w 5743866"/>
                <a:gd name="connsiteY81" fmla="*/ 4238264 h 4301924"/>
                <a:gd name="connsiteX82" fmla="*/ 1148717 w 5743866"/>
                <a:gd name="connsiteY82" fmla="*/ 4099367 h 4301924"/>
                <a:gd name="connsiteX83" fmla="*/ 882499 w 5743866"/>
                <a:gd name="connsiteY83" fmla="*/ 4053069 h 4301924"/>
                <a:gd name="connsiteX84" fmla="*/ 778327 w 5743866"/>
                <a:gd name="connsiteY84" fmla="*/ 3775276 h 4301924"/>
                <a:gd name="connsiteX85" fmla="*/ 766752 w 5743866"/>
                <a:gd name="connsiteY85" fmla="*/ 3728977 h 4301924"/>
                <a:gd name="connsiteX86" fmla="*/ 373213 w 5743866"/>
                <a:gd name="connsiteY86" fmla="*/ 3717403 h 4301924"/>
                <a:gd name="connsiteX87" fmla="*/ 292190 w 5743866"/>
                <a:gd name="connsiteY87" fmla="*/ 3520633 h 4301924"/>
                <a:gd name="connsiteX88" fmla="*/ 308588 w 5743866"/>
                <a:gd name="connsiteY88" fmla="*/ 3126129 h 4301924"/>
                <a:gd name="connsiteX89" fmla="*/ 125747 w 5743866"/>
                <a:gd name="connsiteY89" fmla="*/ 3106792 h 4301924"/>
                <a:gd name="connsiteX90" fmla="*/ 38512 w 5743866"/>
                <a:gd name="connsiteY90" fmla="*/ 2759598 h 4301924"/>
                <a:gd name="connsiteX91" fmla="*/ 356816 w 5743866"/>
                <a:gd name="connsiteY91" fmla="*/ 2426826 h 4301924"/>
                <a:gd name="connsiteX0" fmla="*/ 579595 w 5877906"/>
                <a:gd name="connsiteY0" fmla="*/ 2143246 h 4301924"/>
                <a:gd name="connsiteX1" fmla="*/ 889218 w 5877906"/>
                <a:gd name="connsiteY1" fmla="*/ 1934902 h 4301924"/>
                <a:gd name="connsiteX2" fmla="*/ 891872 w 5877906"/>
                <a:gd name="connsiteY2" fmla="*/ 1907579 h 4301924"/>
                <a:gd name="connsiteX3" fmla="*/ 1132286 w 5877906"/>
                <a:gd name="connsiteY3" fmla="*/ 1749707 h 4301924"/>
                <a:gd name="connsiteX4" fmla="*/ 1224883 w 5877906"/>
                <a:gd name="connsiteY4" fmla="*/ 1923327 h 4301924"/>
                <a:gd name="connsiteX5" fmla="*/ 1224883 w 5877906"/>
                <a:gd name="connsiteY5" fmla="*/ 2027499 h 4301924"/>
                <a:gd name="connsiteX6" fmla="*/ 1363780 w 5877906"/>
                <a:gd name="connsiteY6" fmla="*/ 1865453 h 4301924"/>
                <a:gd name="connsiteX7" fmla="*/ 1548974 w 5877906"/>
                <a:gd name="connsiteY7" fmla="*/ 1992775 h 4301924"/>
                <a:gd name="connsiteX8" fmla="*/ 1514250 w 5877906"/>
                <a:gd name="connsiteY8" fmla="*/ 1807580 h 4301924"/>
                <a:gd name="connsiteX9" fmla="*/ 1629997 w 5877906"/>
                <a:gd name="connsiteY9" fmla="*/ 1691833 h 4301924"/>
                <a:gd name="connsiteX10" fmla="*/ 1838342 w 5877906"/>
                <a:gd name="connsiteY10" fmla="*/ 1552937 h 4301924"/>
                <a:gd name="connsiteX11" fmla="*/ 2092985 w 5877906"/>
                <a:gd name="connsiteY11" fmla="*/ 1367742 h 4301924"/>
                <a:gd name="connsiteX12" fmla="*/ 2289754 w 5877906"/>
                <a:gd name="connsiteY12" fmla="*/ 1414041 h 4301924"/>
                <a:gd name="connsiteX13" fmla="*/ 2463374 w 5877906"/>
                <a:gd name="connsiteY13" fmla="*/ 1552937 h 4301924"/>
                <a:gd name="connsiteX14" fmla="*/ 2579121 w 5877906"/>
                <a:gd name="connsiteY14" fmla="*/ 1622385 h 4301924"/>
                <a:gd name="connsiteX15" fmla="*/ 2752742 w 5877906"/>
                <a:gd name="connsiteY15" fmla="*/ 1599236 h 4301924"/>
                <a:gd name="connsiteX16" fmla="*/ 2949511 w 5877906"/>
                <a:gd name="connsiteY16" fmla="*/ 1506638 h 4301924"/>
                <a:gd name="connsiteX17" fmla="*/ 3181005 w 5877906"/>
                <a:gd name="connsiteY17" fmla="*/ 1587661 h 4301924"/>
                <a:gd name="connsiteX18" fmla="*/ 3308326 w 5877906"/>
                <a:gd name="connsiteY18" fmla="*/ 1414041 h 4301924"/>
                <a:gd name="connsiteX19" fmla="*/ 3377774 w 5877906"/>
                <a:gd name="connsiteY19" fmla="*/ 1275145 h 4301924"/>
                <a:gd name="connsiteX20" fmla="*/ 3562969 w 5877906"/>
                <a:gd name="connsiteY20" fmla="*/ 1136248 h 4301924"/>
                <a:gd name="connsiteX21" fmla="*/ 3701866 w 5877906"/>
                <a:gd name="connsiteY21" fmla="*/ 1101524 h 4301924"/>
                <a:gd name="connsiteX22" fmla="*/ 3817612 w 5877906"/>
                <a:gd name="connsiteY22" fmla="*/ 962628 h 4301924"/>
                <a:gd name="connsiteX23" fmla="*/ 3991233 w 5877906"/>
                <a:gd name="connsiteY23" fmla="*/ 951053 h 4301924"/>
                <a:gd name="connsiteX24" fmla="*/ 4176428 w 5877906"/>
                <a:gd name="connsiteY24" fmla="*/ 731134 h 4301924"/>
                <a:gd name="connsiteX25" fmla="*/ 4037531 w 5877906"/>
                <a:gd name="connsiteY25" fmla="*/ 661686 h 4301924"/>
                <a:gd name="connsiteX26" fmla="*/ 4361623 w 5877906"/>
                <a:gd name="connsiteY26" fmla="*/ 244998 h 4301924"/>
                <a:gd name="connsiteX27" fmla="*/ 4512093 w 5877906"/>
                <a:gd name="connsiteY27" fmla="*/ 152400 h 4301924"/>
                <a:gd name="connsiteX28" fmla="*/ 4546818 w 5877906"/>
                <a:gd name="connsiteY28" fmla="*/ 48228 h 4301924"/>
                <a:gd name="connsiteX29" fmla="*/ 4639415 w 5877906"/>
                <a:gd name="connsiteY29" fmla="*/ 1929 h 4301924"/>
                <a:gd name="connsiteX30" fmla="*/ 4766737 w 5877906"/>
                <a:gd name="connsiteY30" fmla="*/ 48228 h 4301924"/>
                <a:gd name="connsiteX31" fmla="*/ 4917207 w 5877906"/>
                <a:gd name="connsiteY31" fmla="*/ 233423 h 4301924"/>
                <a:gd name="connsiteX32" fmla="*/ 4755162 w 5877906"/>
                <a:gd name="connsiteY32" fmla="*/ 314446 h 4301924"/>
                <a:gd name="connsiteX33" fmla="*/ 4836185 w 5877906"/>
                <a:gd name="connsiteY33" fmla="*/ 534365 h 4301924"/>
                <a:gd name="connsiteX34" fmla="*/ 5090828 w 5877906"/>
                <a:gd name="connsiteY34" fmla="*/ 511215 h 4301924"/>
                <a:gd name="connsiteX35" fmla="*/ 5148701 w 5877906"/>
                <a:gd name="connsiteY35" fmla="*/ 800583 h 4301924"/>
                <a:gd name="connsiteX36" fmla="*/ 5264448 w 5877906"/>
                <a:gd name="connsiteY36" fmla="*/ 985777 h 4301924"/>
                <a:gd name="connsiteX37" fmla="*/ 5183425 w 5877906"/>
                <a:gd name="connsiteY37" fmla="*/ 1251995 h 4301924"/>
                <a:gd name="connsiteX38" fmla="*/ 5299172 w 5877906"/>
                <a:gd name="connsiteY38" fmla="*/ 1460340 h 4301924"/>
                <a:gd name="connsiteX39" fmla="*/ 5681137 w 5877906"/>
                <a:gd name="connsiteY39" fmla="*/ 1726557 h 4301924"/>
                <a:gd name="connsiteX40" fmla="*/ 5808458 w 5877906"/>
                <a:gd name="connsiteY40" fmla="*/ 2131671 h 4301924"/>
                <a:gd name="connsiteX41" fmla="*/ 5808458 w 5877906"/>
                <a:gd name="connsiteY41" fmla="*/ 2282142 h 4301924"/>
                <a:gd name="connsiteX42" fmla="*/ 5391769 w 5877906"/>
                <a:gd name="connsiteY42" fmla="*/ 2131671 h 4301924"/>
                <a:gd name="connsiteX43" fmla="*/ 5171850 w 5877906"/>
                <a:gd name="connsiteY43" fmla="*/ 1680258 h 4301924"/>
                <a:gd name="connsiteX44" fmla="*/ 5009805 w 5877906"/>
                <a:gd name="connsiteY44" fmla="*/ 1344593 h 4301924"/>
                <a:gd name="connsiteX45" fmla="*/ 4905633 w 5877906"/>
                <a:gd name="connsiteY45" fmla="*/ 1367742 h 4301924"/>
                <a:gd name="connsiteX46" fmla="*/ 4975081 w 5877906"/>
                <a:gd name="connsiteY46" fmla="*/ 1529788 h 4301924"/>
                <a:gd name="connsiteX47" fmla="*/ 4847759 w 5877906"/>
                <a:gd name="connsiteY47" fmla="*/ 1518213 h 4301924"/>
                <a:gd name="connsiteX48" fmla="*/ 4940357 w 5877906"/>
                <a:gd name="connsiteY48" fmla="*/ 1784431 h 4301924"/>
                <a:gd name="connsiteX49" fmla="*/ 4894058 w 5877906"/>
                <a:gd name="connsiteY49" fmla="*/ 1958051 h 4301924"/>
                <a:gd name="connsiteX50" fmla="*/ 4593116 w 5877906"/>
                <a:gd name="connsiteY50" fmla="*/ 2201119 h 4301924"/>
                <a:gd name="connsiteX51" fmla="*/ 4512093 w 5877906"/>
                <a:gd name="connsiteY51" fmla="*/ 2640957 h 4301924"/>
                <a:gd name="connsiteX52" fmla="*/ 4512093 w 5877906"/>
                <a:gd name="connsiteY52" fmla="*/ 2895600 h 4301924"/>
                <a:gd name="connsiteX53" fmla="*/ 4685714 w 5877906"/>
                <a:gd name="connsiteY53" fmla="*/ 2814577 h 4301924"/>
                <a:gd name="connsiteX54" fmla="*/ 4894058 w 5877906"/>
                <a:gd name="connsiteY54" fmla="*/ 2756704 h 4301924"/>
                <a:gd name="connsiteX55" fmla="*/ 5333896 w 5877906"/>
                <a:gd name="connsiteY55" fmla="*/ 2988198 h 4301924"/>
                <a:gd name="connsiteX56" fmla="*/ 5414919 w 5877906"/>
                <a:gd name="connsiteY56" fmla="*/ 3103945 h 4301924"/>
                <a:gd name="connsiteX57" fmla="*/ 5414919 w 5877906"/>
                <a:gd name="connsiteY57" fmla="*/ 3300714 h 4301924"/>
                <a:gd name="connsiteX58" fmla="*/ 5032954 w 5877906"/>
                <a:gd name="connsiteY58" fmla="*/ 2999772 h 4301924"/>
                <a:gd name="connsiteX59" fmla="*/ 5206574 w 5877906"/>
                <a:gd name="connsiteY59" fmla="*/ 3381737 h 4301924"/>
                <a:gd name="connsiteX60" fmla="*/ 5333896 w 5877906"/>
                <a:gd name="connsiteY60" fmla="*/ 3786851 h 4301924"/>
                <a:gd name="connsiteX61" fmla="*/ 5090828 w 5877906"/>
                <a:gd name="connsiteY61" fmla="*/ 4157241 h 4301924"/>
                <a:gd name="connsiteX62" fmla="*/ 4905633 w 5877906"/>
                <a:gd name="connsiteY62" fmla="*/ 3972046 h 4301924"/>
                <a:gd name="connsiteX63" fmla="*/ 4917207 w 5877906"/>
                <a:gd name="connsiteY63" fmla="*/ 3671104 h 4301924"/>
                <a:gd name="connsiteX64" fmla="*/ 4882483 w 5877906"/>
                <a:gd name="connsiteY64" fmla="*/ 3532208 h 4301924"/>
                <a:gd name="connsiteX65" fmla="*/ 4674139 w 5877906"/>
                <a:gd name="connsiteY65" fmla="*/ 3717403 h 4301924"/>
                <a:gd name="connsiteX66" fmla="*/ 4407921 w 5877906"/>
                <a:gd name="connsiteY66" fmla="*/ 3694253 h 4301924"/>
                <a:gd name="connsiteX67" fmla="*/ 4234301 w 5877906"/>
                <a:gd name="connsiteY67" fmla="*/ 3520633 h 4301924"/>
                <a:gd name="connsiteX68" fmla="*/ 3991233 w 5877906"/>
                <a:gd name="connsiteY68" fmla="*/ 3462760 h 4301924"/>
                <a:gd name="connsiteX69" fmla="*/ 3829187 w 5877906"/>
                <a:gd name="connsiteY69" fmla="*/ 3578507 h 4301924"/>
                <a:gd name="connsiteX70" fmla="*/ 3829187 w 5877906"/>
                <a:gd name="connsiteY70" fmla="*/ 3786851 h 4301924"/>
                <a:gd name="connsiteX71" fmla="*/ 3701866 w 5877906"/>
                <a:gd name="connsiteY71" fmla="*/ 3925747 h 4301924"/>
                <a:gd name="connsiteX72" fmla="*/ 3481947 w 5877906"/>
                <a:gd name="connsiteY72" fmla="*/ 3995195 h 4301924"/>
                <a:gd name="connsiteX73" fmla="*/ 3250453 w 5877906"/>
                <a:gd name="connsiteY73" fmla="*/ 4145666 h 4301924"/>
                <a:gd name="connsiteX74" fmla="*/ 2972661 w 5877906"/>
                <a:gd name="connsiteY74" fmla="*/ 4145666 h 4301924"/>
                <a:gd name="connsiteX75" fmla="*/ 2729592 w 5877906"/>
                <a:gd name="connsiteY75" fmla="*/ 4157241 h 4301924"/>
                <a:gd name="connsiteX76" fmla="*/ 2567547 w 5877906"/>
                <a:gd name="connsiteY76" fmla="*/ 4064643 h 4301924"/>
                <a:gd name="connsiteX77" fmla="*/ 2440225 w 5877906"/>
                <a:gd name="connsiteY77" fmla="*/ 4053069 h 4301924"/>
                <a:gd name="connsiteX78" fmla="*/ 2324478 w 5877906"/>
                <a:gd name="connsiteY78" fmla="*/ 4238264 h 4301924"/>
                <a:gd name="connsiteX79" fmla="*/ 1965663 w 5877906"/>
                <a:gd name="connsiteY79" fmla="*/ 4203540 h 4301924"/>
                <a:gd name="connsiteX80" fmla="*/ 1653147 w 5877906"/>
                <a:gd name="connsiteY80" fmla="*/ 4296137 h 4301924"/>
                <a:gd name="connsiteX81" fmla="*/ 1514250 w 5877906"/>
                <a:gd name="connsiteY81" fmla="*/ 4238264 h 4301924"/>
                <a:gd name="connsiteX82" fmla="*/ 1282757 w 5877906"/>
                <a:gd name="connsiteY82" fmla="*/ 4099367 h 4301924"/>
                <a:gd name="connsiteX83" fmla="*/ 1016539 w 5877906"/>
                <a:gd name="connsiteY83" fmla="*/ 4053069 h 4301924"/>
                <a:gd name="connsiteX84" fmla="*/ 912367 w 5877906"/>
                <a:gd name="connsiteY84" fmla="*/ 3775276 h 4301924"/>
                <a:gd name="connsiteX85" fmla="*/ 900792 w 5877906"/>
                <a:gd name="connsiteY85" fmla="*/ 3728977 h 4301924"/>
                <a:gd name="connsiteX86" fmla="*/ 507253 w 5877906"/>
                <a:gd name="connsiteY86" fmla="*/ 3717403 h 4301924"/>
                <a:gd name="connsiteX87" fmla="*/ 426230 w 5877906"/>
                <a:gd name="connsiteY87" fmla="*/ 3520633 h 4301924"/>
                <a:gd name="connsiteX88" fmla="*/ 442628 w 5877906"/>
                <a:gd name="connsiteY88" fmla="*/ 3126129 h 4301924"/>
                <a:gd name="connsiteX89" fmla="*/ 259787 w 5877906"/>
                <a:gd name="connsiteY89" fmla="*/ 3106792 h 4301924"/>
                <a:gd name="connsiteX90" fmla="*/ 172552 w 5877906"/>
                <a:gd name="connsiteY90" fmla="*/ 2759598 h 4301924"/>
                <a:gd name="connsiteX91" fmla="*/ 490856 w 5877906"/>
                <a:gd name="connsiteY91" fmla="*/ 2426826 h 4301924"/>
                <a:gd name="connsiteX0" fmla="*/ 579595 w 5877906"/>
                <a:gd name="connsiteY0" fmla="*/ 2143246 h 4301924"/>
                <a:gd name="connsiteX1" fmla="*/ 889218 w 5877906"/>
                <a:gd name="connsiteY1" fmla="*/ 1934902 h 4301924"/>
                <a:gd name="connsiteX2" fmla="*/ 891872 w 5877906"/>
                <a:gd name="connsiteY2" fmla="*/ 1907579 h 4301924"/>
                <a:gd name="connsiteX3" fmla="*/ 1132286 w 5877906"/>
                <a:gd name="connsiteY3" fmla="*/ 1749707 h 4301924"/>
                <a:gd name="connsiteX4" fmla="*/ 1224883 w 5877906"/>
                <a:gd name="connsiteY4" fmla="*/ 1923327 h 4301924"/>
                <a:gd name="connsiteX5" fmla="*/ 1224883 w 5877906"/>
                <a:gd name="connsiteY5" fmla="*/ 2027499 h 4301924"/>
                <a:gd name="connsiteX6" fmla="*/ 1363780 w 5877906"/>
                <a:gd name="connsiteY6" fmla="*/ 1865453 h 4301924"/>
                <a:gd name="connsiteX7" fmla="*/ 1548974 w 5877906"/>
                <a:gd name="connsiteY7" fmla="*/ 1992775 h 4301924"/>
                <a:gd name="connsiteX8" fmla="*/ 1514250 w 5877906"/>
                <a:gd name="connsiteY8" fmla="*/ 1807580 h 4301924"/>
                <a:gd name="connsiteX9" fmla="*/ 1629997 w 5877906"/>
                <a:gd name="connsiteY9" fmla="*/ 1691833 h 4301924"/>
                <a:gd name="connsiteX10" fmla="*/ 1838342 w 5877906"/>
                <a:gd name="connsiteY10" fmla="*/ 1552937 h 4301924"/>
                <a:gd name="connsiteX11" fmla="*/ 2092985 w 5877906"/>
                <a:gd name="connsiteY11" fmla="*/ 1367742 h 4301924"/>
                <a:gd name="connsiteX12" fmla="*/ 2289754 w 5877906"/>
                <a:gd name="connsiteY12" fmla="*/ 1414041 h 4301924"/>
                <a:gd name="connsiteX13" fmla="*/ 2463374 w 5877906"/>
                <a:gd name="connsiteY13" fmla="*/ 1552937 h 4301924"/>
                <a:gd name="connsiteX14" fmla="*/ 2579121 w 5877906"/>
                <a:gd name="connsiteY14" fmla="*/ 1622385 h 4301924"/>
                <a:gd name="connsiteX15" fmla="*/ 2752742 w 5877906"/>
                <a:gd name="connsiteY15" fmla="*/ 1599236 h 4301924"/>
                <a:gd name="connsiteX16" fmla="*/ 2949511 w 5877906"/>
                <a:gd name="connsiteY16" fmla="*/ 1506638 h 4301924"/>
                <a:gd name="connsiteX17" fmla="*/ 3181005 w 5877906"/>
                <a:gd name="connsiteY17" fmla="*/ 1587661 h 4301924"/>
                <a:gd name="connsiteX18" fmla="*/ 3308326 w 5877906"/>
                <a:gd name="connsiteY18" fmla="*/ 1414041 h 4301924"/>
                <a:gd name="connsiteX19" fmla="*/ 3377774 w 5877906"/>
                <a:gd name="connsiteY19" fmla="*/ 1275145 h 4301924"/>
                <a:gd name="connsiteX20" fmla="*/ 3562969 w 5877906"/>
                <a:gd name="connsiteY20" fmla="*/ 1136248 h 4301924"/>
                <a:gd name="connsiteX21" fmla="*/ 3701866 w 5877906"/>
                <a:gd name="connsiteY21" fmla="*/ 1101524 h 4301924"/>
                <a:gd name="connsiteX22" fmla="*/ 3817612 w 5877906"/>
                <a:gd name="connsiteY22" fmla="*/ 962628 h 4301924"/>
                <a:gd name="connsiteX23" fmla="*/ 3991233 w 5877906"/>
                <a:gd name="connsiteY23" fmla="*/ 951053 h 4301924"/>
                <a:gd name="connsiteX24" fmla="*/ 4176428 w 5877906"/>
                <a:gd name="connsiteY24" fmla="*/ 731134 h 4301924"/>
                <a:gd name="connsiteX25" fmla="*/ 4037531 w 5877906"/>
                <a:gd name="connsiteY25" fmla="*/ 661686 h 4301924"/>
                <a:gd name="connsiteX26" fmla="*/ 4361623 w 5877906"/>
                <a:gd name="connsiteY26" fmla="*/ 244998 h 4301924"/>
                <a:gd name="connsiteX27" fmla="*/ 4512093 w 5877906"/>
                <a:gd name="connsiteY27" fmla="*/ 152400 h 4301924"/>
                <a:gd name="connsiteX28" fmla="*/ 4546818 w 5877906"/>
                <a:gd name="connsiteY28" fmla="*/ 48228 h 4301924"/>
                <a:gd name="connsiteX29" fmla="*/ 4639415 w 5877906"/>
                <a:gd name="connsiteY29" fmla="*/ 1929 h 4301924"/>
                <a:gd name="connsiteX30" fmla="*/ 4766737 w 5877906"/>
                <a:gd name="connsiteY30" fmla="*/ 48228 h 4301924"/>
                <a:gd name="connsiteX31" fmla="*/ 4917207 w 5877906"/>
                <a:gd name="connsiteY31" fmla="*/ 233423 h 4301924"/>
                <a:gd name="connsiteX32" fmla="*/ 4755162 w 5877906"/>
                <a:gd name="connsiteY32" fmla="*/ 314446 h 4301924"/>
                <a:gd name="connsiteX33" fmla="*/ 4836185 w 5877906"/>
                <a:gd name="connsiteY33" fmla="*/ 534365 h 4301924"/>
                <a:gd name="connsiteX34" fmla="*/ 5090828 w 5877906"/>
                <a:gd name="connsiteY34" fmla="*/ 511215 h 4301924"/>
                <a:gd name="connsiteX35" fmla="*/ 5148701 w 5877906"/>
                <a:gd name="connsiteY35" fmla="*/ 800583 h 4301924"/>
                <a:gd name="connsiteX36" fmla="*/ 5264448 w 5877906"/>
                <a:gd name="connsiteY36" fmla="*/ 985777 h 4301924"/>
                <a:gd name="connsiteX37" fmla="*/ 5183425 w 5877906"/>
                <a:gd name="connsiteY37" fmla="*/ 1251995 h 4301924"/>
                <a:gd name="connsiteX38" fmla="*/ 5299172 w 5877906"/>
                <a:gd name="connsiteY38" fmla="*/ 1460340 h 4301924"/>
                <a:gd name="connsiteX39" fmla="*/ 5681137 w 5877906"/>
                <a:gd name="connsiteY39" fmla="*/ 1726557 h 4301924"/>
                <a:gd name="connsiteX40" fmla="*/ 5808458 w 5877906"/>
                <a:gd name="connsiteY40" fmla="*/ 2131671 h 4301924"/>
                <a:gd name="connsiteX41" fmla="*/ 5808458 w 5877906"/>
                <a:gd name="connsiteY41" fmla="*/ 2282142 h 4301924"/>
                <a:gd name="connsiteX42" fmla="*/ 5391769 w 5877906"/>
                <a:gd name="connsiteY42" fmla="*/ 2131671 h 4301924"/>
                <a:gd name="connsiteX43" fmla="*/ 5171850 w 5877906"/>
                <a:gd name="connsiteY43" fmla="*/ 1680258 h 4301924"/>
                <a:gd name="connsiteX44" fmla="*/ 5009805 w 5877906"/>
                <a:gd name="connsiteY44" fmla="*/ 1344593 h 4301924"/>
                <a:gd name="connsiteX45" fmla="*/ 4905633 w 5877906"/>
                <a:gd name="connsiteY45" fmla="*/ 1367742 h 4301924"/>
                <a:gd name="connsiteX46" fmla="*/ 4975081 w 5877906"/>
                <a:gd name="connsiteY46" fmla="*/ 1529788 h 4301924"/>
                <a:gd name="connsiteX47" fmla="*/ 4847759 w 5877906"/>
                <a:gd name="connsiteY47" fmla="*/ 1518213 h 4301924"/>
                <a:gd name="connsiteX48" fmla="*/ 4940357 w 5877906"/>
                <a:gd name="connsiteY48" fmla="*/ 1784431 h 4301924"/>
                <a:gd name="connsiteX49" fmla="*/ 4894058 w 5877906"/>
                <a:gd name="connsiteY49" fmla="*/ 1958051 h 4301924"/>
                <a:gd name="connsiteX50" fmla="*/ 4593116 w 5877906"/>
                <a:gd name="connsiteY50" fmla="*/ 2201119 h 4301924"/>
                <a:gd name="connsiteX51" fmla="*/ 4512093 w 5877906"/>
                <a:gd name="connsiteY51" fmla="*/ 2640957 h 4301924"/>
                <a:gd name="connsiteX52" fmla="*/ 4512093 w 5877906"/>
                <a:gd name="connsiteY52" fmla="*/ 2895600 h 4301924"/>
                <a:gd name="connsiteX53" fmla="*/ 4685714 w 5877906"/>
                <a:gd name="connsiteY53" fmla="*/ 2814577 h 4301924"/>
                <a:gd name="connsiteX54" fmla="*/ 4894058 w 5877906"/>
                <a:gd name="connsiteY54" fmla="*/ 2756704 h 4301924"/>
                <a:gd name="connsiteX55" fmla="*/ 5333896 w 5877906"/>
                <a:gd name="connsiteY55" fmla="*/ 2988198 h 4301924"/>
                <a:gd name="connsiteX56" fmla="*/ 5414919 w 5877906"/>
                <a:gd name="connsiteY56" fmla="*/ 3103945 h 4301924"/>
                <a:gd name="connsiteX57" fmla="*/ 5414919 w 5877906"/>
                <a:gd name="connsiteY57" fmla="*/ 3300714 h 4301924"/>
                <a:gd name="connsiteX58" fmla="*/ 5032954 w 5877906"/>
                <a:gd name="connsiteY58" fmla="*/ 2999772 h 4301924"/>
                <a:gd name="connsiteX59" fmla="*/ 5206574 w 5877906"/>
                <a:gd name="connsiteY59" fmla="*/ 3381737 h 4301924"/>
                <a:gd name="connsiteX60" fmla="*/ 5333896 w 5877906"/>
                <a:gd name="connsiteY60" fmla="*/ 3786851 h 4301924"/>
                <a:gd name="connsiteX61" fmla="*/ 5090828 w 5877906"/>
                <a:gd name="connsiteY61" fmla="*/ 4157241 h 4301924"/>
                <a:gd name="connsiteX62" fmla="*/ 4905633 w 5877906"/>
                <a:gd name="connsiteY62" fmla="*/ 3972046 h 4301924"/>
                <a:gd name="connsiteX63" fmla="*/ 4917207 w 5877906"/>
                <a:gd name="connsiteY63" fmla="*/ 3671104 h 4301924"/>
                <a:gd name="connsiteX64" fmla="*/ 4882483 w 5877906"/>
                <a:gd name="connsiteY64" fmla="*/ 3532208 h 4301924"/>
                <a:gd name="connsiteX65" fmla="*/ 4674139 w 5877906"/>
                <a:gd name="connsiteY65" fmla="*/ 3717403 h 4301924"/>
                <a:gd name="connsiteX66" fmla="*/ 4407921 w 5877906"/>
                <a:gd name="connsiteY66" fmla="*/ 3694253 h 4301924"/>
                <a:gd name="connsiteX67" fmla="*/ 4234301 w 5877906"/>
                <a:gd name="connsiteY67" fmla="*/ 3520633 h 4301924"/>
                <a:gd name="connsiteX68" fmla="*/ 3991233 w 5877906"/>
                <a:gd name="connsiteY68" fmla="*/ 3462760 h 4301924"/>
                <a:gd name="connsiteX69" fmla="*/ 3829187 w 5877906"/>
                <a:gd name="connsiteY69" fmla="*/ 3578507 h 4301924"/>
                <a:gd name="connsiteX70" fmla="*/ 3829187 w 5877906"/>
                <a:gd name="connsiteY70" fmla="*/ 3786851 h 4301924"/>
                <a:gd name="connsiteX71" fmla="*/ 3701866 w 5877906"/>
                <a:gd name="connsiteY71" fmla="*/ 3925747 h 4301924"/>
                <a:gd name="connsiteX72" fmla="*/ 3481947 w 5877906"/>
                <a:gd name="connsiteY72" fmla="*/ 3995195 h 4301924"/>
                <a:gd name="connsiteX73" fmla="*/ 3250453 w 5877906"/>
                <a:gd name="connsiteY73" fmla="*/ 4145666 h 4301924"/>
                <a:gd name="connsiteX74" fmla="*/ 2972661 w 5877906"/>
                <a:gd name="connsiteY74" fmla="*/ 4145666 h 4301924"/>
                <a:gd name="connsiteX75" fmla="*/ 2729592 w 5877906"/>
                <a:gd name="connsiteY75" fmla="*/ 4157241 h 4301924"/>
                <a:gd name="connsiteX76" fmla="*/ 2567547 w 5877906"/>
                <a:gd name="connsiteY76" fmla="*/ 4064643 h 4301924"/>
                <a:gd name="connsiteX77" fmla="*/ 2440225 w 5877906"/>
                <a:gd name="connsiteY77" fmla="*/ 4053069 h 4301924"/>
                <a:gd name="connsiteX78" fmla="*/ 2324478 w 5877906"/>
                <a:gd name="connsiteY78" fmla="*/ 4238264 h 4301924"/>
                <a:gd name="connsiteX79" fmla="*/ 1965663 w 5877906"/>
                <a:gd name="connsiteY79" fmla="*/ 4203540 h 4301924"/>
                <a:gd name="connsiteX80" fmla="*/ 1653147 w 5877906"/>
                <a:gd name="connsiteY80" fmla="*/ 4296137 h 4301924"/>
                <a:gd name="connsiteX81" fmla="*/ 1514250 w 5877906"/>
                <a:gd name="connsiteY81" fmla="*/ 4238264 h 4301924"/>
                <a:gd name="connsiteX82" fmla="*/ 1282757 w 5877906"/>
                <a:gd name="connsiteY82" fmla="*/ 4099367 h 4301924"/>
                <a:gd name="connsiteX83" fmla="*/ 1016539 w 5877906"/>
                <a:gd name="connsiteY83" fmla="*/ 4053069 h 4301924"/>
                <a:gd name="connsiteX84" fmla="*/ 912367 w 5877906"/>
                <a:gd name="connsiteY84" fmla="*/ 3775276 h 4301924"/>
                <a:gd name="connsiteX85" fmla="*/ 900792 w 5877906"/>
                <a:gd name="connsiteY85" fmla="*/ 3728977 h 4301924"/>
                <a:gd name="connsiteX86" fmla="*/ 507253 w 5877906"/>
                <a:gd name="connsiteY86" fmla="*/ 3717403 h 4301924"/>
                <a:gd name="connsiteX87" fmla="*/ 426230 w 5877906"/>
                <a:gd name="connsiteY87" fmla="*/ 3520633 h 4301924"/>
                <a:gd name="connsiteX88" fmla="*/ 442628 w 5877906"/>
                <a:gd name="connsiteY88" fmla="*/ 3126129 h 4301924"/>
                <a:gd name="connsiteX89" fmla="*/ 259787 w 5877906"/>
                <a:gd name="connsiteY89" fmla="*/ 3106792 h 4301924"/>
                <a:gd name="connsiteX90" fmla="*/ 172552 w 5877906"/>
                <a:gd name="connsiteY90" fmla="*/ 2759598 h 4301924"/>
                <a:gd name="connsiteX91" fmla="*/ 490856 w 5877906"/>
                <a:gd name="connsiteY91" fmla="*/ 2426826 h 4301924"/>
                <a:gd name="connsiteX0" fmla="*/ 579595 w 5877906"/>
                <a:gd name="connsiteY0" fmla="*/ 2143246 h 4301924"/>
                <a:gd name="connsiteX1" fmla="*/ 889218 w 5877906"/>
                <a:gd name="connsiteY1" fmla="*/ 1934902 h 4301924"/>
                <a:gd name="connsiteX2" fmla="*/ 891872 w 5877906"/>
                <a:gd name="connsiteY2" fmla="*/ 1907579 h 4301924"/>
                <a:gd name="connsiteX3" fmla="*/ 1132286 w 5877906"/>
                <a:gd name="connsiteY3" fmla="*/ 1749707 h 4301924"/>
                <a:gd name="connsiteX4" fmla="*/ 1224883 w 5877906"/>
                <a:gd name="connsiteY4" fmla="*/ 1923327 h 4301924"/>
                <a:gd name="connsiteX5" fmla="*/ 1224883 w 5877906"/>
                <a:gd name="connsiteY5" fmla="*/ 2027499 h 4301924"/>
                <a:gd name="connsiteX6" fmla="*/ 1363780 w 5877906"/>
                <a:gd name="connsiteY6" fmla="*/ 1865453 h 4301924"/>
                <a:gd name="connsiteX7" fmla="*/ 1548974 w 5877906"/>
                <a:gd name="connsiteY7" fmla="*/ 1992775 h 4301924"/>
                <a:gd name="connsiteX8" fmla="*/ 1514250 w 5877906"/>
                <a:gd name="connsiteY8" fmla="*/ 1807580 h 4301924"/>
                <a:gd name="connsiteX9" fmla="*/ 1629997 w 5877906"/>
                <a:gd name="connsiteY9" fmla="*/ 1691833 h 4301924"/>
                <a:gd name="connsiteX10" fmla="*/ 1838342 w 5877906"/>
                <a:gd name="connsiteY10" fmla="*/ 1552937 h 4301924"/>
                <a:gd name="connsiteX11" fmla="*/ 2092985 w 5877906"/>
                <a:gd name="connsiteY11" fmla="*/ 1367742 h 4301924"/>
                <a:gd name="connsiteX12" fmla="*/ 2289754 w 5877906"/>
                <a:gd name="connsiteY12" fmla="*/ 1414041 h 4301924"/>
                <a:gd name="connsiteX13" fmla="*/ 2463374 w 5877906"/>
                <a:gd name="connsiteY13" fmla="*/ 1552937 h 4301924"/>
                <a:gd name="connsiteX14" fmla="*/ 2579121 w 5877906"/>
                <a:gd name="connsiteY14" fmla="*/ 1622385 h 4301924"/>
                <a:gd name="connsiteX15" fmla="*/ 2752742 w 5877906"/>
                <a:gd name="connsiteY15" fmla="*/ 1599236 h 4301924"/>
                <a:gd name="connsiteX16" fmla="*/ 2949511 w 5877906"/>
                <a:gd name="connsiteY16" fmla="*/ 1506638 h 4301924"/>
                <a:gd name="connsiteX17" fmla="*/ 3181005 w 5877906"/>
                <a:gd name="connsiteY17" fmla="*/ 1587661 h 4301924"/>
                <a:gd name="connsiteX18" fmla="*/ 3308326 w 5877906"/>
                <a:gd name="connsiteY18" fmla="*/ 1414041 h 4301924"/>
                <a:gd name="connsiteX19" fmla="*/ 3377774 w 5877906"/>
                <a:gd name="connsiteY19" fmla="*/ 1275145 h 4301924"/>
                <a:gd name="connsiteX20" fmla="*/ 3562969 w 5877906"/>
                <a:gd name="connsiteY20" fmla="*/ 1136248 h 4301924"/>
                <a:gd name="connsiteX21" fmla="*/ 3701866 w 5877906"/>
                <a:gd name="connsiteY21" fmla="*/ 1101524 h 4301924"/>
                <a:gd name="connsiteX22" fmla="*/ 3817612 w 5877906"/>
                <a:gd name="connsiteY22" fmla="*/ 962628 h 4301924"/>
                <a:gd name="connsiteX23" fmla="*/ 3991233 w 5877906"/>
                <a:gd name="connsiteY23" fmla="*/ 951053 h 4301924"/>
                <a:gd name="connsiteX24" fmla="*/ 4176428 w 5877906"/>
                <a:gd name="connsiteY24" fmla="*/ 731134 h 4301924"/>
                <a:gd name="connsiteX25" fmla="*/ 4037531 w 5877906"/>
                <a:gd name="connsiteY25" fmla="*/ 661686 h 4301924"/>
                <a:gd name="connsiteX26" fmla="*/ 4361623 w 5877906"/>
                <a:gd name="connsiteY26" fmla="*/ 244998 h 4301924"/>
                <a:gd name="connsiteX27" fmla="*/ 4512093 w 5877906"/>
                <a:gd name="connsiteY27" fmla="*/ 152400 h 4301924"/>
                <a:gd name="connsiteX28" fmla="*/ 4546818 w 5877906"/>
                <a:gd name="connsiteY28" fmla="*/ 48228 h 4301924"/>
                <a:gd name="connsiteX29" fmla="*/ 4639415 w 5877906"/>
                <a:gd name="connsiteY29" fmla="*/ 1929 h 4301924"/>
                <a:gd name="connsiteX30" fmla="*/ 4766737 w 5877906"/>
                <a:gd name="connsiteY30" fmla="*/ 48228 h 4301924"/>
                <a:gd name="connsiteX31" fmla="*/ 4917207 w 5877906"/>
                <a:gd name="connsiteY31" fmla="*/ 233423 h 4301924"/>
                <a:gd name="connsiteX32" fmla="*/ 4755162 w 5877906"/>
                <a:gd name="connsiteY32" fmla="*/ 314446 h 4301924"/>
                <a:gd name="connsiteX33" fmla="*/ 4836185 w 5877906"/>
                <a:gd name="connsiteY33" fmla="*/ 534365 h 4301924"/>
                <a:gd name="connsiteX34" fmla="*/ 5090828 w 5877906"/>
                <a:gd name="connsiteY34" fmla="*/ 511215 h 4301924"/>
                <a:gd name="connsiteX35" fmla="*/ 5148701 w 5877906"/>
                <a:gd name="connsiteY35" fmla="*/ 800583 h 4301924"/>
                <a:gd name="connsiteX36" fmla="*/ 5264448 w 5877906"/>
                <a:gd name="connsiteY36" fmla="*/ 985777 h 4301924"/>
                <a:gd name="connsiteX37" fmla="*/ 5183425 w 5877906"/>
                <a:gd name="connsiteY37" fmla="*/ 1251995 h 4301924"/>
                <a:gd name="connsiteX38" fmla="*/ 5299172 w 5877906"/>
                <a:gd name="connsiteY38" fmla="*/ 1460340 h 4301924"/>
                <a:gd name="connsiteX39" fmla="*/ 5681137 w 5877906"/>
                <a:gd name="connsiteY39" fmla="*/ 1726557 h 4301924"/>
                <a:gd name="connsiteX40" fmla="*/ 5808458 w 5877906"/>
                <a:gd name="connsiteY40" fmla="*/ 2131671 h 4301924"/>
                <a:gd name="connsiteX41" fmla="*/ 5808458 w 5877906"/>
                <a:gd name="connsiteY41" fmla="*/ 2282142 h 4301924"/>
                <a:gd name="connsiteX42" fmla="*/ 5391769 w 5877906"/>
                <a:gd name="connsiteY42" fmla="*/ 2131671 h 4301924"/>
                <a:gd name="connsiteX43" fmla="*/ 5171850 w 5877906"/>
                <a:gd name="connsiteY43" fmla="*/ 1680258 h 4301924"/>
                <a:gd name="connsiteX44" fmla="*/ 5009805 w 5877906"/>
                <a:gd name="connsiteY44" fmla="*/ 1344593 h 4301924"/>
                <a:gd name="connsiteX45" fmla="*/ 4905633 w 5877906"/>
                <a:gd name="connsiteY45" fmla="*/ 1367742 h 4301924"/>
                <a:gd name="connsiteX46" fmla="*/ 4975081 w 5877906"/>
                <a:gd name="connsiteY46" fmla="*/ 1529788 h 4301924"/>
                <a:gd name="connsiteX47" fmla="*/ 4847759 w 5877906"/>
                <a:gd name="connsiteY47" fmla="*/ 1518213 h 4301924"/>
                <a:gd name="connsiteX48" fmla="*/ 4940357 w 5877906"/>
                <a:gd name="connsiteY48" fmla="*/ 1784431 h 4301924"/>
                <a:gd name="connsiteX49" fmla="*/ 4894058 w 5877906"/>
                <a:gd name="connsiteY49" fmla="*/ 1958051 h 4301924"/>
                <a:gd name="connsiteX50" fmla="*/ 4593116 w 5877906"/>
                <a:gd name="connsiteY50" fmla="*/ 2201119 h 4301924"/>
                <a:gd name="connsiteX51" fmla="*/ 4512093 w 5877906"/>
                <a:gd name="connsiteY51" fmla="*/ 2640957 h 4301924"/>
                <a:gd name="connsiteX52" fmla="*/ 4512093 w 5877906"/>
                <a:gd name="connsiteY52" fmla="*/ 2895600 h 4301924"/>
                <a:gd name="connsiteX53" fmla="*/ 4685714 w 5877906"/>
                <a:gd name="connsiteY53" fmla="*/ 2814577 h 4301924"/>
                <a:gd name="connsiteX54" fmla="*/ 4894058 w 5877906"/>
                <a:gd name="connsiteY54" fmla="*/ 2756704 h 4301924"/>
                <a:gd name="connsiteX55" fmla="*/ 5333896 w 5877906"/>
                <a:gd name="connsiteY55" fmla="*/ 2988198 h 4301924"/>
                <a:gd name="connsiteX56" fmla="*/ 5414919 w 5877906"/>
                <a:gd name="connsiteY56" fmla="*/ 3103945 h 4301924"/>
                <a:gd name="connsiteX57" fmla="*/ 5414919 w 5877906"/>
                <a:gd name="connsiteY57" fmla="*/ 3300714 h 4301924"/>
                <a:gd name="connsiteX58" fmla="*/ 5032954 w 5877906"/>
                <a:gd name="connsiteY58" fmla="*/ 2999772 h 4301924"/>
                <a:gd name="connsiteX59" fmla="*/ 5206574 w 5877906"/>
                <a:gd name="connsiteY59" fmla="*/ 3381737 h 4301924"/>
                <a:gd name="connsiteX60" fmla="*/ 5333896 w 5877906"/>
                <a:gd name="connsiteY60" fmla="*/ 3786851 h 4301924"/>
                <a:gd name="connsiteX61" fmla="*/ 5090828 w 5877906"/>
                <a:gd name="connsiteY61" fmla="*/ 4157241 h 4301924"/>
                <a:gd name="connsiteX62" fmla="*/ 4905633 w 5877906"/>
                <a:gd name="connsiteY62" fmla="*/ 3972046 h 4301924"/>
                <a:gd name="connsiteX63" fmla="*/ 4917207 w 5877906"/>
                <a:gd name="connsiteY63" fmla="*/ 3671104 h 4301924"/>
                <a:gd name="connsiteX64" fmla="*/ 4882483 w 5877906"/>
                <a:gd name="connsiteY64" fmla="*/ 3532208 h 4301924"/>
                <a:gd name="connsiteX65" fmla="*/ 4674139 w 5877906"/>
                <a:gd name="connsiteY65" fmla="*/ 3717403 h 4301924"/>
                <a:gd name="connsiteX66" fmla="*/ 4407921 w 5877906"/>
                <a:gd name="connsiteY66" fmla="*/ 3694253 h 4301924"/>
                <a:gd name="connsiteX67" fmla="*/ 4234301 w 5877906"/>
                <a:gd name="connsiteY67" fmla="*/ 3520633 h 4301924"/>
                <a:gd name="connsiteX68" fmla="*/ 3991233 w 5877906"/>
                <a:gd name="connsiteY68" fmla="*/ 3462760 h 4301924"/>
                <a:gd name="connsiteX69" fmla="*/ 3829187 w 5877906"/>
                <a:gd name="connsiteY69" fmla="*/ 3578507 h 4301924"/>
                <a:gd name="connsiteX70" fmla="*/ 3829187 w 5877906"/>
                <a:gd name="connsiteY70" fmla="*/ 3786851 h 4301924"/>
                <a:gd name="connsiteX71" fmla="*/ 3701866 w 5877906"/>
                <a:gd name="connsiteY71" fmla="*/ 3925747 h 4301924"/>
                <a:gd name="connsiteX72" fmla="*/ 3481947 w 5877906"/>
                <a:gd name="connsiteY72" fmla="*/ 3995195 h 4301924"/>
                <a:gd name="connsiteX73" fmla="*/ 3250453 w 5877906"/>
                <a:gd name="connsiteY73" fmla="*/ 4145666 h 4301924"/>
                <a:gd name="connsiteX74" fmla="*/ 2972661 w 5877906"/>
                <a:gd name="connsiteY74" fmla="*/ 4145666 h 4301924"/>
                <a:gd name="connsiteX75" fmla="*/ 2729592 w 5877906"/>
                <a:gd name="connsiteY75" fmla="*/ 4157241 h 4301924"/>
                <a:gd name="connsiteX76" fmla="*/ 2567547 w 5877906"/>
                <a:gd name="connsiteY76" fmla="*/ 4064643 h 4301924"/>
                <a:gd name="connsiteX77" fmla="*/ 2440225 w 5877906"/>
                <a:gd name="connsiteY77" fmla="*/ 4053069 h 4301924"/>
                <a:gd name="connsiteX78" fmla="*/ 2324478 w 5877906"/>
                <a:gd name="connsiteY78" fmla="*/ 4238264 h 4301924"/>
                <a:gd name="connsiteX79" fmla="*/ 1965663 w 5877906"/>
                <a:gd name="connsiteY79" fmla="*/ 4203540 h 4301924"/>
                <a:gd name="connsiteX80" fmla="*/ 1653147 w 5877906"/>
                <a:gd name="connsiteY80" fmla="*/ 4296137 h 4301924"/>
                <a:gd name="connsiteX81" fmla="*/ 1514250 w 5877906"/>
                <a:gd name="connsiteY81" fmla="*/ 4238264 h 4301924"/>
                <a:gd name="connsiteX82" fmla="*/ 1282757 w 5877906"/>
                <a:gd name="connsiteY82" fmla="*/ 4099367 h 4301924"/>
                <a:gd name="connsiteX83" fmla="*/ 1016539 w 5877906"/>
                <a:gd name="connsiteY83" fmla="*/ 4053069 h 4301924"/>
                <a:gd name="connsiteX84" fmla="*/ 912367 w 5877906"/>
                <a:gd name="connsiteY84" fmla="*/ 3775276 h 4301924"/>
                <a:gd name="connsiteX85" fmla="*/ 900792 w 5877906"/>
                <a:gd name="connsiteY85" fmla="*/ 3728977 h 4301924"/>
                <a:gd name="connsiteX86" fmla="*/ 507253 w 5877906"/>
                <a:gd name="connsiteY86" fmla="*/ 3717403 h 4301924"/>
                <a:gd name="connsiteX87" fmla="*/ 426230 w 5877906"/>
                <a:gd name="connsiteY87" fmla="*/ 3520633 h 4301924"/>
                <a:gd name="connsiteX88" fmla="*/ 442628 w 5877906"/>
                <a:gd name="connsiteY88" fmla="*/ 3126129 h 4301924"/>
                <a:gd name="connsiteX89" fmla="*/ 259787 w 5877906"/>
                <a:gd name="connsiteY89" fmla="*/ 3106792 h 4301924"/>
                <a:gd name="connsiteX90" fmla="*/ 172552 w 5877906"/>
                <a:gd name="connsiteY90" fmla="*/ 2759598 h 4301924"/>
                <a:gd name="connsiteX91" fmla="*/ 490856 w 5877906"/>
                <a:gd name="connsiteY91" fmla="*/ 2426826 h 4301924"/>
                <a:gd name="connsiteX0" fmla="*/ 579595 w 5877906"/>
                <a:gd name="connsiteY0" fmla="*/ 2143246 h 4301924"/>
                <a:gd name="connsiteX1" fmla="*/ 889218 w 5877906"/>
                <a:gd name="connsiteY1" fmla="*/ 1934902 h 4301924"/>
                <a:gd name="connsiteX2" fmla="*/ 891872 w 5877906"/>
                <a:gd name="connsiteY2" fmla="*/ 1907579 h 4301924"/>
                <a:gd name="connsiteX3" fmla="*/ 1132286 w 5877906"/>
                <a:gd name="connsiteY3" fmla="*/ 1749707 h 4301924"/>
                <a:gd name="connsiteX4" fmla="*/ 1224883 w 5877906"/>
                <a:gd name="connsiteY4" fmla="*/ 1923327 h 4301924"/>
                <a:gd name="connsiteX5" fmla="*/ 1224883 w 5877906"/>
                <a:gd name="connsiteY5" fmla="*/ 2027499 h 4301924"/>
                <a:gd name="connsiteX6" fmla="*/ 1363780 w 5877906"/>
                <a:gd name="connsiteY6" fmla="*/ 1865453 h 4301924"/>
                <a:gd name="connsiteX7" fmla="*/ 1548974 w 5877906"/>
                <a:gd name="connsiteY7" fmla="*/ 1992775 h 4301924"/>
                <a:gd name="connsiteX8" fmla="*/ 1514250 w 5877906"/>
                <a:gd name="connsiteY8" fmla="*/ 1807580 h 4301924"/>
                <a:gd name="connsiteX9" fmla="*/ 1629997 w 5877906"/>
                <a:gd name="connsiteY9" fmla="*/ 1691833 h 4301924"/>
                <a:gd name="connsiteX10" fmla="*/ 1838342 w 5877906"/>
                <a:gd name="connsiteY10" fmla="*/ 1552937 h 4301924"/>
                <a:gd name="connsiteX11" fmla="*/ 2092985 w 5877906"/>
                <a:gd name="connsiteY11" fmla="*/ 1367742 h 4301924"/>
                <a:gd name="connsiteX12" fmla="*/ 2289754 w 5877906"/>
                <a:gd name="connsiteY12" fmla="*/ 1414041 h 4301924"/>
                <a:gd name="connsiteX13" fmla="*/ 2463374 w 5877906"/>
                <a:gd name="connsiteY13" fmla="*/ 1552937 h 4301924"/>
                <a:gd name="connsiteX14" fmla="*/ 2579121 w 5877906"/>
                <a:gd name="connsiteY14" fmla="*/ 1622385 h 4301924"/>
                <a:gd name="connsiteX15" fmla="*/ 2752742 w 5877906"/>
                <a:gd name="connsiteY15" fmla="*/ 1599236 h 4301924"/>
                <a:gd name="connsiteX16" fmla="*/ 2949511 w 5877906"/>
                <a:gd name="connsiteY16" fmla="*/ 1506638 h 4301924"/>
                <a:gd name="connsiteX17" fmla="*/ 3181005 w 5877906"/>
                <a:gd name="connsiteY17" fmla="*/ 1587661 h 4301924"/>
                <a:gd name="connsiteX18" fmla="*/ 3308326 w 5877906"/>
                <a:gd name="connsiteY18" fmla="*/ 1414041 h 4301924"/>
                <a:gd name="connsiteX19" fmla="*/ 3377774 w 5877906"/>
                <a:gd name="connsiteY19" fmla="*/ 1275145 h 4301924"/>
                <a:gd name="connsiteX20" fmla="*/ 3562969 w 5877906"/>
                <a:gd name="connsiteY20" fmla="*/ 1136248 h 4301924"/>
                <a:gd name="connsiteX21" fmla="*/ 3701866 w 5877906"/>
                <a:gd name="connsiteY21" fmla="*/ 1101524 h 4301924"/>
                <a:gd name="connsiteX22" fmla="*/ 3817612 w 5877906"/>
                <a:gd name="connsiteY22" fmla="*/ 962628 h 4301924"/>
                <a:gd name="connsiteX23" fmla="*/ 3991233 w 5877906"/>
                <a:gd name="connsiteY23" fmla="*/ 951053 h 4301924"/>
                <a:gd name="connsiteX24" fmla="*/ 4176428 w 5877906"/>
                <a:gd name="connsiteY24" fmla="*/ 731134 h 4301924"/>
                <a:gd name="connsiteX25" fmla="*/ 4037531 w 5877906"/>
                <a:gd name="connsiteY25" fmla="*/ 661686 h 4301924"/>
                <a:gd name="connsiteX26" fmla="*/ 4361623 w 5877906"/>
                <a:gd name="connsiteY26" fmla="*/ 244998 h 4301924"/>
                <a:gd name="connsiteX27" fmla="*/ 4512093 w 5877906"/>
                <a:gd name="connsiteY27" fmla="*/ 152400 h 4301924"/>
                <a:gd name="connsiteX28" fmla="*/ 4546818 w 5877906"/>
                <a:gd name="connsiteY28" fmla="*/ 48228 h 4301924"/>
                <a:gd name="connsiteX29" fmla="*/ 4639415 w 5877906"/>
                <a:gd name="connsiteY29" fmla="*/ 1929 h 4301924"/>
                <a:gd name="connsiteX30" fmla="*/ 4766737 w 5877906"/>
                <a:gd name="connsiteY30" fmla="*/ 48228 h 4301924"/>
                <a:gd name="connsiteX31" fmla="*/ 4917207 w 5877906"/>
                <a:gd name="connsiteY31" fmla="*/ 233423 h 4301924"/>
                <a:gd name="connsiteX32" fmla="*/ 4755162 w 5877906"/>
                <a:gd name="connsiteY32" fmla="*/ 314446 h 4301924"/>
                <a:gd name="connsiteX33" fmla="*/ 4836185 w 5877906"/>
                <a:gd name="connsiteY33" fmla="*/ 534365 h 4301924"/>
                <a:gd name="connsiteX34" fmla="*/ 5090828 w 5877906"/>
                <a:gd name="connsiteY34" fmla="*/ 511215 h 4301924"/>
                <a:gd name="connsiteX35" fmla="*/ 5148701 w 5877906"/>
                <a:gd name="connsiteY35" fmla="*/ 800583 h 4301924"/>
                <a:gd name="connsiteX36" fmla="*/ 5264448 w 5877906"/>
                <a:gd name="connsiteY36" fmla="*/ 985777 h 4301924"/>
                <a:gd name="connsiteX37" fmla="*/ 5183425 w 5877906"/>
                <a:gd name="connsiteY37" fmla="*/ 1251995 h 4301924"/>
                <a:gd name="connsiteX38" fmla="*/ 5299172 w 5877906"/>
                <a:gd name="connsiteY38" fmla="*/ 1460340 h 4301924"/>
                <a:gd name="connsiteX39" fmla="*/ 5681137 w 5877906"/>
                <a:gd name="connsiteY39" fmla="*/ 1726557 h 4301924"/>
                <a:gd name="connsiteX40" fmla="*/ 5808458 w 5877906"/>
                <a:gd name="connsiteY40" fmla="*/ 2131671 h 4301924"/>
                <a:gd name="connsiteX41" fmla="*/ 5808458 w 5877906"/>
                <a:gd name="connsiteY41" fmla="*/ 2282142 h 4301924"/>
                <a:gd name="connsiteX42" fmla="*/ 5391769 w 5877906"/>
                <a:gd name="connsiteY42" fmla="*/ 2131671 h 4301924"/>
                <a:gd name="connsiteX43" fmla="*/ 5171850 w 5877906"/>
                <a:gd name="connsiteY43" fmla="*/ 1680258 h 4301924"/>
                <a:gd name="connsiteX44" fmla="*/ 5009805 w 5877906"/>
                <a:gd name="connsiteY44" fmla="*/ 1344593 h 4301924"/>
                <a:gd name="connsiteX45" fmla="*/ 4905633 w 5877906"/>
                <a:gd name="connsiteY45" fmla="*/ 1367742 h 4301924"/>
                <a:gd name="connsiteX46" fmla="*/ 4975081 w 5877906"/>
                <a:gd name="connsiteY46" fmla="*/ 1529788 h 4301924"/>
                <a:gd name="connsiteX47" fmla="*/ 4847759 w 5877906"/>
                <a:gd name="connsiteY47" fmla="*/ 1518213 h 4301924"/>
                <a:gd name="connsiteX48" fmla="*/ 4940357 w 5877906"/>
                <a:gd name="connsiteY48" fmla="*/ 1784431 h 4301924"/>
                <a:gd name="connsiteX49" fmla="*/ 4894058 w 5877906"/>
                <a:gd name="connsiteY49" fmla="*/ 1958051 h 4301924"/>
                <a:gd name="connsiteX50" fmla="*/ 4593116 w 5877906"/>
                <a:gd name="connsiteY50" fmla="*/ 2201119 h 4301924"/>
                <a:gd name="connsiteX51" fmla="*/ 4512093 w 5877906"/>
                <a:gd name="connsiteY51" fmla="*/ 2640957 h 4301924"/>
                <a:gd name="connsiteX52" fmla="*/ 4512093 w 5877906"/>
                <a:gd name="connsiteY52" fmla="*/ 2895600 h 4301924"/>
                <a:gd name="connsiteX53" fmla="*/ 4685714 w 5877906"/>
                <a:gd name="connsiteY53" fmla="*/ 2814577 h 4301924"/>
                <a:gd name="connsiteX54" fmla="*/ 4894058 w 5877906"/>
                <a:gd name="connsiteY54" fmla="*/ 2756704 h 4301924"/>
                <a:gd name="connsiteX55" fmla="*/ 5333896 w 5877906"/>
                <a:gd name="connsiteY55" fmla="*/ 2988198 h 4301924"/>
                <a:gd name="connsiteX56" fmla="*/ 5414919 w 5877906"/>
                <a:gd name="connsiteY56" fmla="*/ 3103945 h 4301924"/>
                <a:gd name="connsiteX57" fmla="*/ 5414919 w 5877906"/>
                <a:gd name="connsiteY57" fmla="*/ 3300714 h 4301924"/>
                <a:gd name="connsiteX58" fmla="*/ 5032954 w 5877906"/>
                <a:gd name="connsiteY58" fmla="*/ 2999772 h 4301924"/>
                <a:gd name="connsiteX59" fmla="*/ 5206574 w 5877906"/>
                <a:gd name="connsiteY59" fmla="*/ 3381737 h 4301924"/>
                <a:gd name="connsiteX60" fmla="*/ 5333896 w 5877906"/>
                <a:gd name="connsiteY60" fmla="*/ 3786851 h 4301924"/>
                <a:gd name="connsiteX61" fmla="*/ 5090828 w 5877906"/>
                <a:gd name="connsiteY61" fmla="*/ 4157241 h 4301924"/>
                <a:gd name="connsiteX62" fmla="*/ 4905633 w 5877906"/>
                <a:gd name="connsiteY62" fmla="*/ 3972046 h 4301924"/>
                <a:gd name="connsiteX63" fmla="*/ 4917207 w 5877906"/>
                <a:gd name="connsiteY63" fmla="*/ 3671104 h 4301924"/>
                <a:gd name="connsiteX64" fmla="*/ 4882483 w 5877906"/>
                <a:gd name="connsiteY64" fmla="*/ 3532208 h 4301924"/>
                <a:gd name="connsiteX65" fmla="*/ 4674139 w 5877906"/>
                <a:gd name="connsiteY65" fmla="*/ 3717403 h 4301924"/>
                <a:gd name="connsiteX66" fmla="*/ 4407921 w 5877906"/>
                <a:gd name="connsiteY66" fmla="*/ 3694253 h 4301924"/>
                <a:gd name="connsiteX67" fmla="*/ 4234301 w 5877906"/>
                <a:gd name="connsiteY67" fmla="*/ 3520633 h 4301924"/>
                <a:gd name="connsiteX68" fmla="*/ 3991233 w 5877906"/>
                <a:gd name="connsiteY68" fmla="*/ 3462760 h 4301924"/>
                <a:gd name="connsiteX69" fmla="*/ 3829187 w 5877906"/>
                <a:gd name="connsiteY69" fmla="*/ 3578507 h 4301924"/>
                <a:gd name="connsiteX70" fmla="*/ 3829187 w 5877906"/>
                <a:gd name="connsiteY70" fmla="*/ 3786851 h 4301924"/>
                <a:gd name="connsiteX71" fmla="*/ 3701866 w 5877906"/>
                <a:gd name="connsiteY71" fmla="*/ 3925747 h 4301924"/>
                <a:gd name="connsiteX72" fmla="*/ 3481947 w 5877906"/>
                <a:gd name="connsiteY72" fmla="*/ 3995195 h 4301924"/>
                <a:gd name="connsiteX73" fmla="*/ 3250453 w 5877906"/>
                <a:gd name="connsiteY73" fmla="*/ 4145666 h 4301924"/>
                <a:gd name="connsiteX74" fmla="*/ 2972661 w 5877906"/>
                <a:gd name="connsiteY74" fmla="*/ 4145666 h 4301924"/>
                <a:gd name="connsiteX75" fmla="*/ 2729592 w 5877906"/>
                <a:gd name="connsiteY75" fmla="*/ 4157241 h 4301924"/>
                <a:gd name="connsiteX76" fmla="*/ 2567547 w 5877906"/>
                <a:gd name="connsiteY76" fmla="*/ 4064643 h 4301924"/>
                <a:gd name="connsiteX77" fmla="*/ 2440225 w 5877906"/>
                <a:gd name="connsiteY77" fmla="*/ 4053069 h 4301924"/>
                <a:gd name="connsiteX78" fmla="*/ 2324478 w 5877906"/>
                <a:gd name="connsiteY78" fmla="*/ 4238264 h 4301924"/>
                <a:gd name="connsiteX79" fmla="*/ 1965663 w 5877906"/>
                <a:gd name="connsiteY79" fmla="*/ 4203540 h 4301924"/>
                <a:gd name="connsiteX80" fmla="*/ 1653147 w 5877906"/>
                <a:gd name="connsiteY80" fmla="*/ 4296137 h 4301924"/>
                <a:gd name="connsiteX81" fmla="*/ 1514250 w 5877906"/>
                <a:gd name="connsiteY81" fmla="*/ 4238264 h 4301924"/>
                <a:gd name="connsiteX82" fmla="*/ 1282757 w 5877906"/>
                <a:gd name="connsiteY82" fmla="*/ 4099367 h 4301924"/>
                <a:gd name="connsiteX83" fmla="*/ 1016539 w 5877906"/>
                <a:gd name="connsiteY83" fmla="*/ 4053069 h 4301924"/>
                <a:gd name="connsiteX84" fmla="*/ 912367 w 5877906"/>
                <a:gd name="connsiteY84" fmla="*/ 3775276 h 4301924"/>
                <a:gd name="connsiteX85" fmla="*/ 900792 w 5877906"/>
                <a:gd name="connsiteY85" fmla="*/ 3728977 h 4301924"/>
                <a:gd name="connsiteX86" fmla="*/ 507253 w 5877906"/>
                <a:gd name="connsiteY86" fmla="*/ 3717403 h 4301924"/>
                <a:gd name="connsiteX87" fmla="*/ 426230 w 5877906"/>
                <a:gd name="connsiteY87" fmla="*/ 3520633 h 4301924"/>
                <a:gd name="connsiteX88" fmla="*/ 214028 w 5877906"/>
                <a:gd name="connsiteY88" fmla="*/ 3354729 h 4301924"/>
                <a:gd name="connsiteX89" fmla="*/ 259787 w 5877906"/>
                <a:gd name="connsiteY89" fmla="*/ 3106792 h 4301924"/>
                <a:gd name="connsiteX90" fmla="*/ 172552 w 5877906"/>
                <a:gd name="connsiteY90" fmla="*/ 2759598 h 4301924"/>
                <a:gd name="connsiteX91" fmla="*/ 490856 w 5877906"/>
                <a:gd name="connsiteY91" fmla="*/ 2426826 h 4301924"/>
                <a:gd name="connsiteX0" fmla="*/ 731995 w 6030306"/>
                <a:gd name="connsiteY0" fmla="*/ 2143246 h 4301924"/>
                <a:gd name="connsiteX1" fmla="*/ 1041618 w 6030306"/>
                <a:gd name="connsiteY1" fmla="*/ 1934902 h 4301924"/>
                <a:gd name="connsiteX2" fmla="*/ 1044272 w 6030306"/>
                <a:gd name="connsiteY2" fmla="*/ 1907579 h 4301924"/>
                <a:gd name="connsiteX3" fmla="*/ 1284686 w 6030306"/>
                <a:gd name="connsiteY3" fmla="*/ 1749707 h 4301924"/>
                <a:gd name="connsiteX4" fmla="*/ 1377283 w 6030306"/>
                <a:gd name="connsiteY4" fmla="*/ 1923327 h 4301924"/>
                <a:gd name="connsiteX5" fmla="*/ 1377283 w 6030306"/>
                <a:gd name="connsiteY5" fmla="*/ 2027499 h 4301924"/>
                <a:gd name="connsiteX6" fmla="*/ 1516180 w 6030306"/>
                <a:gd name="connsiteY6" fmla="*/ 1865453 h 4301924"/>
                <a:gd name="connsiteX7" fmla="*/ 1701374 w 6030306"/>
                <a:gd name="connsiteY7" fmla="*/ 1992775 h 4301924"/>
                <a:gd name="connsiteX8" fmla="*/ 1666650 w 6030306"/>
                <a:gd name="connsiteY8" fmla="*/ 1807580 h 4301924"/>
                <a:gd name="connsiteX9" fmla="*/ 1782397 w 6030306"/>
                <a:gd name="connsiteY9" fmla="*/ 1691833 h 4301924"/>
                <a:gd name="connsiteX10" fmla="*/ 1990742 w 6030306"/>
                <a:gd name="connsiteY10" fmla="*/ 1552937 h 4301924"/>
                <a:gd name="connsiteX11" fmla="*/ 2245385 w 6030306"/>
                <a:gd name="connsiteY11" fmla="*/ 1367742 h 4301924"/>
                <a:gd name="connsiteX12" fmla="*/ 2442154 w 6030306"/>
                <a:gd name="connsiteY12" fmla="*/ 1414041 h 4301924"/>
                <a:gd name="connsiteX13" fmla="*/ 2615774 w 6030306"/>
                <a:gd name="connsiteY13" fmla="*/ 1552937 h 4301924"/>
                <a:gd name="connsiteX14" fmla="*/ 2731521 w 6030306"/>
                <a:gd name="connsiteY14" fmla="*/ 1622385 h 4301924"/>
                <a:gd name="connsiteX15" fmla="*/ 2905142 w 6030306"/>
                <a:gd name="connsiteY15" fmla="*/ 1599236 h 4301924"/>
                <a:gd name="connsiteX16" fmla="*/ 3101911 w 6030306"/>
                <a:gd name="connsiteY16" fmla="*/ 1506638 h 4301924"/>
                <a:gd name="connsiteX17" fmla="*/ 3333405 w 6030306"/>
                <a:gd name="connsiteY17" fmla="*/ 1587661 h 4301924"/>
                <a:gd name="connsiteX18" fmla="*/ 3460726 w 6030306"/>
                <a:gd name="connsiteY18" fmla="*/ 1414041 h 4301924"/>
                <a:gd name="connsiteX19" fmla="*/ 3530174 w 6030306"/>
                <a:gd name="connsiteY19" fmla="*/ 1275145 h 4301924"/>
                <a:gd name="connsiteX20" fmla="*/ 3715369 w 6030306"/>
                <a:gd name="connsiteY20" fmla="*/ 1136248 h 4301924"/>
                <a:gd name="connsiteX21" fmla="*/ 3854266 w 6030306"/>
                <a:gd name="connsiteY21" fmla="*/ 1101524 h 4301924"/>
                <a:gd name="connsiteX22" fmla="*/ 3970012 w 6030306"/>
                <a:gd name="connsiteY22" fmla="*/ 962628 h 4301924"/>
                <a:gd name="connsiteX23" fmla="*/ 4143633 w 6030306"/>
                <a:gd name="connsiteY23" fmla="*/ 951053 h 4301924"/>
                <a:gd name="connsiteX24" fmla="*/ 4328828 w 6030306"/>
                <a:gd name="connsiteY24" fmla="*/ 731134 h 4301924"/>
                <a:gd name="connsiteX25" fmla="*/ 4189931 w 6030306"/>
                <a:gd name="connsiteY25" fmla="*/ 661686 h 4301924"/>
                <a:gd name="connsiteX26" fmla="*/ 4514023 w 6030306"/>
                <a:gd name="connsiteY26" fmla="*/ 244998 h 4301924"/>
                <a:gd name="connsiteX27" fmla="*/ 4664493 w 6030306"/>
                <a:gd name="connsiteY27" fmla="*/ 152400 h 4301924"/>
                <a:gd name="connsiteX28" fmla="*/ 4699218 w 6030306"/>
                <a:gd name="connsiteY28" fmla="*/ 48228 h 4301924"/>
                <a:gd name="connsiteX29" fmla="*/ 4791815 w 6030306"/>
                <a:gd name="connsiteY29" fmla="*/ 1929 h 4301924"/>
                <a:gd name="connsiteX30" fmla="*/ 4919137 w 6030306"/>
                <a:gd name="connsiteY30" fmla="*/ 48228 h 4301924"/>
                <a:gd name="connsiteX31" fmla="*/ 5069607 w 6030306"/>
                <a:gd name="connsiteY31" fmla="*/ 233423 h 4301924"/>
                <a:gd name="connsiteX32" fmla="*/ 4907562 w 6030306"/>
                <a:gd name="connsiteY32" fmla="*/ 314446 h 4301924"/>
                <a:gd name="connsiteX33" fmla="*/ 4988585 w 6030306"/>
                <a:gd name="connsiteY33" fmla="*/ 534365 h 4301924"/>
                <a:gd name="connsiteX34" fmla="*/ 5243228 w 6030306"/>
                <a:gd name="connsiteY34" fmla="*/ 511215 h 4301924"/>
                <a:gd name="connsiteX35" fmla="*/ 5301101 w 6030306"/>
                <a:gd name="connsiteY35" fmla="*/ 800583 h 4301924"/>
                <a:gd name="connsiteX36" fmla="*/ 5416848 w 6030306"/>
                <a:gd name="connsiteY36" fmla="*/ 985777 h 4301924"/>
                <a:gd name="connsiteX37" fmla="*/ 5335825 w 6030306"/>
                <a:gd name="connsiteY37" fmla="*/ 1251995 h 4301924"/>
                <a:gd name="connsiteX38" fmla="*/ 5451572 w 6030306"/>
                <a:gd name="connsiteY38" fmla="*/ 1460340 h 4301924"/>
                <a:gd name="connsiteX39" fmla="*/ 5833537 w 6030306"/>
                <a:gd name="connsiteY39" fmla="*/ 1726557 h 4301924"/>
                <a:gd name="connsiteX40" fmla="*/ 5960858 w 6030306"/>
                <a:gd name="connsiteY40" fmla="*/ 2131671 h 4301924"/>
                <a:gd name="connsiteX41" fmla="*/ 5960858 w 6030306"/>
                <a:gd name="connsiteY41" fmla="*/ 2282142 h 4301924"/>
                <a:gd name="connsiteX42" fmla="*/ 5544169 w 6030306"/>
                <a:gd name="connsiteY42" fmla="*/ 2131671 h 4301924"/>
                <a:gd name="connsiteX43" fmla="*/ 5324250 w 6030306"/>
                <a:gd name="connsiteY43" fmla="*/ 1680258 h 4301924"/>
                <a:gd name="connsiteX44" fmla="*/ 5162205 w 6030306"/>
                <a:gd name="connsiteY44" fmla="*/ 1344593 h 4301924"/>
                <a:gd name="connsiteX45" fmla="*/ 5058033 w 6030306"/>
                <a:gd name="connsiteY45" fmla="*/ 1367742 h 4301924"/>
                <a:gd name="connsiteX46" fmla="*/ 5127481 w 6030306"/>
                <a:gd name="connsiteY46" fmla="*/ 1529788 h 4301924"/>
                <a:gd name="connsiteX47" fmla="*/ 5000159 w 6030306"/>
                <a:gd name="connsiteY47" fmla="*/ 1518213 h 4301924"/>
                <a:gd name="connsiteX48" fmla="*/ 5092757 w 6030306"/>
                <a:gd name="connsiteY48" fmla="*/ 1784431 h 4301924"/>
                <a:gd name="connsiteX49" fmla="*/ 5046458 w 6030306"/>
                <a:gd name="connsiteY49" fmla="*/ 1958051 h 4301924"/>
                <a:gd name="connsiteX50" fmla="*/ 4745516 w 6030306"/>
                <a:gd name="connsiteY50" fmla="*/ 2201119 h 4301924"/>
                <a:gd name="connsiteX51" fmla="*/ 4664493 w 6030306"/>
                <a:gd name="connsiteY51" fmla="*/ 2640957 h 4301924"/>
                <a:gd name="connsiteX52" fmla="*/ 4664493 w 6030306"/>
                <a:gd name="connsiteY52" fmla="*/ 2895600 h 4301924"/>
                <a:gd name="connsiteX53" fmla="*/ 4838114 w 6030306"/>
                <a:gd name="connsiteY53" fmla="*/ 2814577 h 4301924"/>
                <a:gd name="connsiteX54" fmla="*/ 5046458 w 6030306"/>
                <a:gd name="connsiteY54" fmla="*/ 2756704 h 4301924"/>
                <a:gd name="connsiteX55" fmla="*/ 5486296 w 6030306"/>
                <a:gd name="connsiteY55" fmla="*/ 2988198 h 4301924"/>
                <a:gd name="connsiteX56" fmla="*/ 5567319 w 6030306"/>
                <a:gd name="connsiteY56" fmla="*/ 3103945 h 4301924"/>
                <a:gd name="connsiteX57" fmla="*/ 5567319 w 6030306"/>
                <a:gd name="connsiteY57" fmla="*/ 3300714 h 4301924"/>
                <a:gd name="connsiteX58" fmla="*/ 5185354 w 6030306"/>
                <a:gd name="connsiteY58" fmla="*/ 2999772 h 4301924"/>
                <a:gd name="connsiteX59" fmla="*/ 5358974 w 6030306"/>
                <a:gd name="connsiteY59" fmla="*/ 3381737 h 4301924"/>
                <a:gd name="connsiteX60" fmla="*/ 5486296 w 6030306"/>
                <a:gd name="connsiteY60" fmla="*/ 3786851 h 4301924"/>
                <a:gd name="connsiteX61" fmla="*/ 5243228 w 6030306"/>
                <a:gd name="connsiteY61" fmla="*/ 4157241 h 4301924"/>
                <a:gd name="connsiteX62" fmla="*/ 5058033 w 6030306"/>
                <a:gd name="connsiteY62" fmla="*/ 3972046 h 4301924"/>
                <a:gd name="connsiteX63" fmla="*/ 5069607 w 6030306"/>
                <a:gd name="connsiteY63" fmla="*/ 3671104 h 4301924"/>
                <a:gd name="connsiteX64" fmla="*/ 5034883 w 6030306"/>
                <a:gd name="connsiteY64" fmla="*/ 3532208 h 4301924"/>
                <a:gd name="connsiteX65" fmla="*/ 4826539 w 6030306"/>
                <a:gd name="connsiteY65" fmla="*/ 3717403 h 4301924"/>
                <a:gd name="connsiteX66" fmla="*/ 4560321 w 6030306"/>
                <a:gd name="connsiteY66" fmla="*/ 3694253 h 4301924"/>
                <a:gd name="connsiteX67" fmla="*/ 4386701 w 6030306"/>
                <a:gd name="connsiteY67" fmla="*/ 3520633 h 4301924"/>
                <a:gd name="connsiteX68" fmla="*/ 4143633 w 6030306"/>
                <a:gd name="connsiteY68" fmla="*/ 3462760 h 4301924"/>
                <a:gd name="connsiteX69" fmla="*/ 3981587 w 6030306"/>
                <a:gd name="connsiteY69" fmla="*/ 3578507 h 4301924"/>
                <a:gd name="connsiteX70" fmla="*/ 3981587 w 6030306"/>
                <a:gd name="connsiteY70" fmla="*/ 3786851 h 4301924"/>
                <a:gd name="connsiteX71" fmla="*/ 3854266 w 6030306"/>
                <a:gd name="connsiteY71" fmla="*/ 3925747 h 4301924"/>
                <a:gd name="connsiteX72" fmla="*/ 3634347 w 6030306"/>
                <a:gd name="connsiteY72" fmla="*/ 3995195 h 4301924"/>
                <a:gd name="connsiteX73" fmla="*/ 3402853 w 6030306"/>
                <a:gd name="connsiteY73" fmla="*/ 4145666 h 4301924"/>
                <a:gd name="connsiteX74" fmla="*/ 3125061 w 6030306"/>
                <a:gd name="connsiteY74" fmla="*/ 4145666 h 4301924"/>
                <a:gd name="connsiteX75" fmla="*/ 2881992 w 6030306"/>
                <a:gd name="connsiteY75" fmla="*/ 4157241 h 4301924"/>
                <a:gd name="connsiteX76" fmla="*/ 2719947 w 6030306"/>
                <a:gd name="connsiteY76" fmla="*/ 4064643 h 4301924"/>
                <a:gd name="connsiteX77" fmla="*/ 2592625 w 6030306"/>
                <a:gd name="connsiteY77" fmla="*/ 4053069 h 4301924"/>
                <a:gd name="connsiteX78" fmla="*/ 2476878 w 6030306"/>
                <a:gd name="connsiteY78" fmla="*/ 4238264 h 4301924"/>
                <a:gd name="connsiteX79" fmla="*/ 2118063 w 6030306"/>
                <a:gd name="connsiteY79" fmla="*/ 4203540 h 4301924"/>
                <a:gd name="connsiteX80" fmla="*/ 1805547 w 6030306"/>
                <a:gd name="connsiteY80" fmla="*/ 4296137 h 4301924"/>
                <a:gd name="connsiteX81" fmla="*/ 1666650 w 6030306"/>
                <a:gd name="connsiteY81" fmla="*/ 4238264 h 4301924"/>
                <a:gd name="connsiteX82" fmla="*/ 1435157 w 6030306"/>
                <a:gd name="connsiteY82" fmla="*/ 4099367 h 4301924"/>
                <a:gd name="connsiteX83" fmla="*/ 1168939 w 6030306"/>
                <a:gd name="connsiteY83" fmla="*/ 4053069 h 4301924"/>
                <a:gd name="connsiteX84" fmla="*/ 1064767 w 6030306"/>
                <a:gd name="connsiteY84" fmla="*/ 3775276 h 4301924"/>
                <a:gd name="connsiteX85" fmla="*/ 1053192 w 6030306"/>
                <a:gd name="connsiteY85" fmla="*/ 3728977 h 4301924"/>
                <a:gd name="connsiteX86" fmla="*/ 659653 w 6030306"/>
                <a:gd name="connsiteY86" fmla="*/ 3717403 h 4301924"/>
                <a:gd name="connsiteX87" fmla="*/ 578630 w 6030306"/>
                <a:gd name="connsiteY87" fmla="*/ 3520633 h 4301924"/>
                <a:gd name="connsiteX88" fmla="*/ 366428 w 6030306"/>
                <a:gd name="connsiteY88" fmla="*/ 3354729 h 4301924"/>
                <a:gd name="connsiteX89" fmla="*/ 259787 w 6030306"/>
                <a:gd name="connsiteY89" fmla="*/ 3106792 h 4301924"/>
                <a:gd name="connsiteX90" fmla="*/ 324952 w 6030306"/>
                <a:gd name="connsiteY90" fmla="*/ 2759598 h 4301924"/>
                <a:gd name="connsiteX91" fmla="*/ 643256 w 6030306"/>
                <a:gd name="connsiteY91" fmla="*/ 2426826 h 4301924"/>
                <a:gd name="connsiteX0" fmla="*/ 731995 w 6030306"/>
                <a:gd name="connsiteY0" fmla="*/ 2143246 h 4301924"/>
                <a:gd name="connsiteX1" fmla="*/ 1041618 w 6030306"/>
                <a:gd name="connsiteY1" fmla="*/ 1934902 h 4301924"/>
                <a:gd name="connsiteX2" fmla="*/ 1044272 w 6030306"/>
                <a:gd name="connsiteY2" fmla="*/ 1907579 h 4301924"/>
                <a:gd name="connsiteX3" fmla="*/ 1284686 w 6030306"/>
                <a:gd name="connsiteY3" fmla="*/ 1749707 h 4301924"/>
                <a:gd name="connsiteX4" fmla="*/ 1377283 w 6030306"/>
                <a:gd name="connsiteY4" fmla="*/ 1923327 h 4301924"/>
                <a:gd name="connsiteX5" fmla="*/ 1377283 w 6030306"/>
                <a:gd name="connsiteY5" fmla="*/ 2027499 h 4301924"/>
                <a:gd name="connsiteX6" fmla="*/ 1516180 w 6030306"/>
                <a:gd name="connsiteY6" fmla="*/ 1865453 h 4301924"/>
                <a:gd name="connsiteX7" fmla="*/ 1701374 w 6030306"/>
                <a:gd name="connsiteY7" fmla="*/ 1992775 h 4301924"/>
                <a:gd name="connsiteX8" fmla="*/ 1666650 w 6030306"/>
                <a:gd name="connsiteY8" fmla="*/ 1807580 h 4301924"/>
                <a:gd name="connsiteX9" fmla="*/ 1782397 w 6030306"/>
                <a:gd name="connsiteY9" fmla="*/ 1691833 h 4301924"/>
                <a:gd name="connsiteX10" fmla="*/ 1990742 w 6030306"/>
                <a:gd name="connsiteY10" fmla="*/ 1552937 h 4301924"/>
                <a:gd name="connsiteX11" fmla="*/ 2245385 w 6030306"/>
                <a:gd name="connsiteY11" fmla="*/ 1367742 h 4301924"/>
                <a:gd name="connsiteX12" fmla="*/ 2442154 w 6030306"/>
                <a:gd name="connsiteY12" fmla="*/ 1414041 h 4301924"/>
                <a:gd name="connsiteX13" fmla="*/ 2615774 w 6030306"/>
                <a:gd name="connsiteY13" fmla="*/ 1552937 h 4301924"/>
                <a:gd name="connsiteX14" fmla="*/ 2731521 w 6030306"/>
                <a:gd name="connsiteY14" fmla="*/ 1622385 h 4301924"/>
                <a:gd name="connsiteX15" fmla="*/ 2905142 w 6030306"/>
                <a:gd name="connsiteY15" fmla="*/ 1599236 h 4301924"/>
                <a:gd name="connsiteX16" fmla="*/ 3101911 w 6030306"/>
                <a:gd name="connsiteY16" fmla="*/ 1506638 h 4301924"/>
                <a:gd name="connsiteX17" fmla="*/ 3333405 w 6030306"/>
                <a:gd name="connsiteY17" fmla="*/ 1587661 h 4301924"/>
                <a:gd name="connsiteX18" fmla="*/ 3460726 w 6030306"/>
                <a:gd name="connsiteY18" fmla="*/ 1414041 h 4301924"/>
                <a:gd name="connsiteX19" fmla="*/ 3530174 w 6030306"/>
                <a:gd name="connsiteY19" fmla="*/ 1275145 h 4301924"/>
                <a:gd name="connsiteX20" fmla="*/ 3715369 w 6030306"/>
                <a:gd name="connsiteY20" fmla="*/ 1136248 h 4301924"/>
                <a:gd name="connsiteX21" fmla="*/ 3854266 w 6030306"/>
                <a:gd name="connsiteY21" fmla="*/ 1101524 h 4301924"/>
                <a:gd name="connsiteX22" fmla="*/ 3970012 w 6030306"/>
                <a:gd name="connsiteY22" fmla="*/ 962628 h 4301924"/>
                <a:gd name="connsiteX23" fmla="*/ 4143633 w 6030306"/>
                <a:gd name="connsiteY23" fmla="*/ 951053 h 4301924"/>
                <a:gd name="connsiteX24" fmla="*/ 4328828 w 6030306"/>
                <a:gd name="connsiteY24" fmla="*/ 731134 h 4301924"/>
                <a:gd name="connsiteX25" fmla="*/ 4189931 w 6030306"/>
                <a:gd name="connsiteY25" fmla="*/ 661686 h 4301924"/>
                <a:gd name="connsiteX26" fmla="*/ 4514023 w 6030306"/>
                <a:gd name="connsiteY26" fmla="*/ 244998 h 4301924"/>
                <a:gd name="connsiteX27" fmla="*/ 4664493 w 6030306"/>
                <a:gd name="connsiteY27" fmla="*/ 152400 h 4301924"/>
                <a:gd name="connsiteX28" fmla="*/ 4699218 w 6030306"/>
                <a:gd name="connsiteY28" fmla="*/ 48228 h 4301924"/>
                <a:gd name="connsiteX29" fmla="*/ 4791815 w 6030306"/>
                <a:gd name="connsiteY29" fmla="*/ 1929 h 4301924"/>
                <a:gd name="connsiteX30" fmla="*/ 4919137 w 6030306"/>
                <a:gd name="connsiteY30" fmla="*/ 48228 h 4301924"/>
                <a:gd name="connsiteX31" fmla="*/ 5069607 w 6030306"/>
                <a:gd name="connsiteY31" fmla="*/ 233423 h 4301924"/>
                <a:gd name="connsiteX32" fmla="*/ 4907562 w 6030306"/>
                <a:gd name="connsiteY32" fmla="*/ 314446 h 4301924"/>
                <a:gd name="connsiteX33" fmla="*/ 4988585 w 6030306"/>
                <a:gd name="connsiteY33" fmla="*/ 534365 h 4301924"/>
                <a:gd name="connsiteX34" fmla="*/ 5243228 w 6030306"/>
                <a:gd name="connsiteY34" fmla="*/ 511215 h 4301924"/>
                <a:gd name="connsiteX35" fmla="*/ 5301101 w 6030306"/>
                <a:gd name="connsiteY35" fmla="*/ 800583 h 4301924"/>
                <a:gd name="connsiteX36" fmla="*/ 5416848 w 6030306"/>
                <a:gd name="connsiteY36" fmla="*/ 985777 h 4301924"/>
                <a:gd name="connsiteX37" fmla="*/ 5335825 w 6030306"/>
                <a:gd name="connsiteY37" fmla="*/ 1251995 h 4301924"/>
                <a:gd name="connsiteX38" fmla="*/ 5451572 w 6030306"/>
                <a:gd name="connsiteY38" fmla="*/ 1460340 h 4301924"/>
                <a:gd name="connsiteX39" fmla="*/ 5833537 w 6030306"/>
                <a:gd name="connsiteY39" fmla="*/ 1726557 h 4301924"/>
                <a:gd name="connsiteX40" fmla="*/ 5960858 w 6030306"/>
                <a:gd name="connsiteY40" fmla="*/ 2131671 h 4301924"/>
                <a:gd name="connsiteX41" fmla="*/ 5960858 w 6030306"/>
                <a:gd name="connsiteY41" fmla="*/ 2282142 h 4301924"/>
                <a:gd name="connsiteX42" fmla="*/ 5544169 w 6030306"/>
                <a:gd name="connsiteY42" fmla="*/ 2131671 h 4301924"/>
                <a:gd name="connsiteX43" fmla="*/ 5324250 w 6030306"/>
                <a:gd name="connsiteY43" fmla="*/ 1680258 h 4301924"/>
                <a:gd name="connsiteX44" fmla="*/ 5162205 w 6030306"/>
                <a:gd name="connsiteY44" fmla="*/ 1344593 h 4301924"/>
                <a:gd name="connsiteX45" fmla="*/ 5058033 w 6030306"/>
                <a:gd name="connsiteY45" fmla="*/ 1367742 h 4301924"/>
                <a:gd name="connsiteX46" fmla="*/ 5127481 w 6030306"/>
                <a:gd name="connsiteY46" fmla="*/ 1529788 h 4301924"/>
                <a:gd name="connsiteX47" fmla="*/ 5000159 w 6030306"/>
                <a:gd name="connsiteY47" fmla="*/ 1518213 h 4301924"/>
                <a:gd name="connsiteX48" fmla="*/ 5092757 w 6030306"/>
                <a:gd name="connsiteY48" fmla="*/ 1784431 h 4301924"/>
                <a:gd name="connsiteX49" fmla="*/ 5046458 w 6030306"/>
                <a:gd name="connsiteY49" fmla="*/ 1958051 h 4301924"/>
                <a:gd name="connsiteX50" fmla="*/ 4745516 w 6030306"/>
                <a:gd name="connsiteY50" fmla="*/ 2201119 h 4301924"/>
                <a:gd name="connsiteX51" fmla="*/ 4664493 w 6030306"/>
                <a:gd name="connsiteY51" fmla="*/ 2640957 h 4301924"/>
                <a:gd name="connsiteX52" fmla="*/ 4664493 w 6030306"/>
                <a:gd name="connsiteY52" fmla="*/ 2895600 h 4301924"/>
                <a:gd name="connsiteX53" fmla="*/ 4838114 w 6030306"/>
                <a:gd name="connsiteY53" fmla="*/ 2814577 h 4301924"/>
                <a:gd name="connsiteX54" fmla="*/ 5046458 w 6030306"/>
                <a:gd name="connsiteY54" fmla="*/ 2756704 h 4301924"/>
                <a:gd name="connsiteX55" fmla="*/ 5486296 w 6030306"/>
                <a:gd name="connsiteY55" fmla="*/ 2988198 h 4301924"/>
                <a:gd name="connsiteX56" fmla="*/ 5567319 w 6030306"/>
                <a:gd name="connsiteY56" fmla="*/ 3103945 h 4301924"/>
                <a:gd name="connsiteX57" fmla="*/ 5567319 w 6030306"/>
                <a:gd name="connsiteY57" fmla="*/ 3300714 h 4301924"/>
                <a:gd name="connsiteX58" fmla="*/ 5185354 w 6030306"/>
                <a:gd name="connsiteY58" fmla="*/ 2999772 h 4301924"/>
                <a:gd name="connsiteX59" fmla="*/ 5358974 w 6030306"/>
                <a:gd name="connsiteY59" fmla="*/ 3381737 h 4301924"/>
                <a:gd name="connsiteX60" fmla="*/ 5486296 w 6030306"/>
                <a:gd name="connsiteY60" fmla="*/ 3786851 h 4301924"/>
                <a:gd name="connsiteX61" fmla="*/ 5243228 w 6030306"/>
                <a:gd name="connsiteY61" fmla="*/ 4157241 h 4301924"/>
                <a:gd name="connsiteX62" fmla="*/ 5058033 w 6030306"/>
                <a:gd name="connsiteY62" fmla="*/ 3972046 h 4301924"/>
                <a:gd name="connsiteX63" fmla="*/ 5069607 w 6030306"/>
                <a:gd name="connsiteY63" fmla="*/ 3671104 h 4301924"/>
                <a:gd name="connsiteX64" fmla="*/ 5034883 w 6030306"/>
                <a:gd name="connsiteY64" fmla="*/ 3532208 h 4301924"/>
                <a:gd name="connsiteX65" fmla="*/ 4826539 w 6030306"/>
                <a:gd name="connsiteY65" fmla="*/ 3717403 h 4301924"/>
                <a:gd name="connsiteX66" fmla="*/ 4560321 w 6030306"/>
                <a:gd name="connsiteY66" fmla="*/ 3694253 h 4301924"/>
                <a:gd name="connsiteX67" fmla="*/ 4386701 w 6030306"/>
                <a:gd name="connsiteY67" fmla="*/ 3520633 h 4301924"/>
                <a:gd name="connsiteX68" fmla="*/ 4143633 w 6030306"/>
                <a:gd name="connsiteY68" fmla="*/ 3462760 h 4301924"/>
                <a:gd name="connsiteX69" fmla="*/ 3981587 w 6030306"/>
                <a:gd name="connsiteY69" fmla="*/ 3578507 h 4301924"/>
                <a:gd name="connsiteX70" fmla="*/ 3981587 w 6030306"/>
                <a:gd name="connsiteY70" fmla="*/ 3786851 h 4301924"/>
                <a:gd name="connsiteX71" fmla="*/ 3854266 w 6030306"/>
                <a:gd name="connsiteY71" fmla="*/ 3925747 h 4301924"/>
                <a:gd name="connsiteX72" fmla="*/ 3634347 w 6030306"/>
                <a:gd name="connsiteY72" fmla="*/ 3995195 h 4301924"/>
                <a:gd name="connsiteX73" fmla="*/ 3402853 w 6030306"/>
                <a:gd name="connsiteY73" fmla="*/ 4145666 h 4301924"/>
                <a:gd name="connsiteX74" fmla="*/ 3125061 w 6030306"/>
                <a:gd name="connsiteY74" fmla="*/ 4145666 h 4301924"/>
                <a:gd name="connsiteX75" fmla="*/ 2881992 w 6030306"/>
                <a:gd name="connsiteY75" fmla="*/ 4157241 h 4301924"/>
                <a:gd name="connsiteX76" fmla="*/ 2719947 w 6030306"/>
                <a:gd name="connsiteY76" fmla="*/ 4064643 h 4301924"/>
                <a:gd name="connsiteX77" fmla="*/ 2592625 w 6030306"/>
                <a:gd name="connsiteY77" fmla="*/ 4053069 h 4301924"/>
                <a:gd name="connsiteX78" fmla="*/ 2476878 w 6030306"/>
                <a:gd name="connsiteY78" fmla="*/ 4238264 h 4301924"/>
                <a:gd name="connsiteX79" fmla="*/ 2118063 w 6030306"/>
                <a:gd name="connsiteY79" fmla="*/ 4203540 h 4301924"/>
                <a:gd name="connsiteX80" fmla="*/ 1805547 w 6030306"/>
                <a:gd name="connsiteY80" fmla="*/ 4296137 h 4301924"/>
                <a:gd name="connsiteX81" fmla="*/ 1666650 w 6030306"/>
                <a:gd name="connsiteY81" fmla="*/ 4238264 h 4301924"/>
                <a:gd name="connsiteX82" fmla="*/ 1435157 w 6030306"/>
                <a:gd name="connsiteY82" fmla="*/ 4099367 h 4301924"/>
                <a:gd name="connsiteX83" fmla="*/ 1168939 w 6030306"/>
                <a:gd name="connsiteY83" fmla="*/ 4053069 h 4301924"/>
                <a:gd name="connsiteX84" fmla="*/ 1064767 w 6030306"/>
                <a:gd name="connsiteY84" fmla="*/ 3775276 h 4301924"/>
                <a:gd name="connsiteX85" fmla="*/ 1053192 w 6030306"/>
                <a:gd name="connsiteY85" fmla="*/ 3728977 h 4301924"/>
                <a:gd name="connsiteX86" fmla="*/ 659653 w 6030306"/>
                <a:gd name="connsiteY86" fmla="*/ 3717403 h 4301924"/>
                <a:gd name="connsiteX87" fmla="*/ 578630 w 6030306"/>
                <a:gd name="connsiteY87" fmla="*/ 3520633 h 4301924"/>
                <a:gd name="connsiteX88" fmla="*/ 366428 w 6030306"/>
                <a:gd name="connsiteY88" fmla="*/ 3354729 h 4301924"/>
                <a:gd name="connsiteX89" fmla="*/ 259787 w 6030306"/>
                <a:gd name="connsiteY89" fmla="*/ 3106792 h 4301924"/>
                <a:gd name="connsiteX90" fmla="*/ 324952 w 6030306"/>
                <a:gd name="connsiteY90" fmla="*/ 2759598 h 4301924"/>
                <a:gd name="connsiteX91" fmla="*/ 643256 w 6030306"/>
                <a:gd name="connsiteY91" fmla="*/ 2426826 h 4301924"/>
                <a:gd name="connsiteX0" fmla="*/ 532578 w 5830889"/>
                <a:gd name="connsiteY0" fmla="*/ 2143246 h 4301924"/>
                <a:gd name="connsiteX1" fmla="*/ 842201 w 5830889"/>
                <a:gd name="connsiteY1" fmla="*/ 1934902 h 4301924"/>
                <a:gd name="connsiteX2" fmla="*/ 844855 w 5830889"/>
                <a:gd name="connsiteY2" fmla="*/ 1907579 h 4301924"/>
                <a:gd name="connsiteX3" fmla="*/ 1085269 w 5830889"/>
                <a:gd name="connsiteY3" fmla="*/ 1749707 h 4301924"/>
                <a:gd name="connsiteX4" fmla="*/ 1177866 w 5830889"/>
                <a:gd name="connsiteY4" fmla="*/ 1923327 h 4301924"/>
                <a:gd name="connsiteX5" fmla="*/ 1177866 w 5830889"/>
                <a:gd name="connsiteY5" fmla="*/ 2027499 h 4301924"/>
                <a:gd name="connsiteX6" fmla="*/ 1316763 w 5830889"/>
                <a:gd name="connsiteY6" fmla="*/ 1865453 h 4301924"/>
                <a:gd name="connsiteX7" fmla="*/ 1501957 w 5830889"/>
                <a:gd name="connsiteY7" fmla="*/ 1992775 h 4301924"/>
                <a:gd name="connsiteX8" fmla="*/ 1467233 w 5830889"/>
                <a:gd name="connsiteY8" fmla="*/ 1807580 h 4301924"/>
                <a:gd name="connsiteX9" fmla="*/ 1582980 w 5830889"/>
                <a:gd name="connsiteY9" fmla="*/ 1691833 h 4301924"/>
                <a:gd name="connsiteX10" fmla="*/ 1791325 w 5830889"/>
                <a:gd name="connsiteY10" fmla="*/ 1552937 h 4301924"/>
                <a:gd name="connsiteX11" fmla="*/ 2045968 w 5830889"/>
                <a:gd name="connsiteY11" fmla="*/ 1367742 h 4301924"/>
                <a:gd name="connsiteX12" fmla="*/ 2242737 w 5830889"/>
                <a:gd name="connsiteY12" fmla="*/ 1414041 h 4301924"/>
                <a:gd name="connsiteX13" fmla="*/ 2416357 w 5830889"/>
                <a:gd name="connsiteY13" fmla="*/ 1552937 h 4301924"/>
                <a:gd name="connsiteX14" fmla="*/ 2532104 w 5830889"/>
                <a:gd name="connsiteY14" fmla="*/ 1622385 h 4301924"/>
                <a:gd name="connsiteX15" fmla="*/ 2705725 w 5830889"/>
                <a:gd name="connsiteY15" fmla="*/ 1599236 h 4301924"/>
                <a:gd name="connsiteX16" fmla="*/ 2902494 w 5830889"/>
                <a:gd name="connsiteY16" fmla="*/ 1506638 h 4301924"/>
                <a:gd name="connsiteX17" fmla="*/ 3133988 w 5830889"/>
                <a:gd name="connsiteY17" fmla="*/ 1587661 h 4301924"/>
                <a:gd name="connsiteX18" fmla="*/ 3261309 w 5830889"/>
                <a:gd name="connsiteY18" fmla="*/ 1414041 h 4301924"/>
                <a:gd name="connsiteX19" fmla="*/ 3330757 w 5830889"/>
                <a:gd name="connsiteY19" fmla="*/ 1275145 h 4301924"/>
                <a:gd name="connsiteX20" fmla="*/ 3515952 w 5830889"/>
                <a:gd name="connsiteY20" fmla="*/ 1136248 h 4301924"/>
                <a:gd name="connsiteX21" fmla="*/ 3654849 w 5830889"/>
                <a:gd name="connsiteY21" fmla="*/ 1101524 h 4301924"/>
                <a:gd name="connsiteX22" fmla="*/ 3770595 w 5830889"/>
                <a:gd name="connsiteY22" fmla="*/ 962628 h 4301924"/>
                <a:gd name="connsiteX23" fmla="*/ 3944216 w 5830889"/>
                <a:gd name="connsiteY23" fmla="*/ 951053 h 4301924"/>
                <a:gd name="connsiteX24" fmla="*/ 4129411 w 5830889"/>
                <a:gd name="connsiteY24" fmla="*/ 731134 h 4301924"/>
                <a:gd name="connsiteX25" fmla="*/ 3990514 w 5830889"/>
                <a:gd name="connsiteY25" fmla="*/ 661686 h 4301924"/>
                <a:gd name="connsiteX26" fmla="*/ 4314606 w 5830889"/>
                <a:gd name="connsiteY26" fmla="*/ 244998 h 4301924"/>
                <a:gd name="connsiteX27" fmla="*/ 4465076 w 5830889"/>
                <a:gd name="connsiteY27" fmla="*/ 152400 h 4301924"/>
                <a:gd name="connsiteX28" fmla="*/ 4499801 w 5830889"/>
                <a:gd name="connsiteY28" fmla="*/ 48228 h 4301924"/>
                <a:gd name="connsiteX29" fmla="*/ 4592398 w 5830889"/>
                <a:gd name="connsiteY29" fmla="*/ 1929 h 4301924"/>
                <a:gd name="connsiteX30" fmla="*/ 4719720 w 5830889"/>
                <a:gd name="connsiteY30" fmla="*/ 48228 h 4301924"/>
                <a:gd name="connsiteX31" fmla="*/ 4870190 w 5830889"/>
                <a:gd name="connsiteY31" fmla="*/ 233423 h 4301924"/>
                <a:gd name="connsiteX32" fmla="*/ 4708145 w 5830889"/>
                <a:gd name="connsiteY32" fmla="*/ 314446 h 4301924"/>
                <a:gd name="connsiteX33" fmla="*/ 4789168 w 5830889"/>
                <a:gd name="connsiteY33" fmla="*/ 534365 h 4301924"/>
                <a:gd name="connsiteX34" fmla="*/ 5043811 w 5830889"/>
                <a:gd name="connsiteY34" fmla="*/ 511215 h 4301924"/>
                <a:gd name="connsiteX35" fmla="*/ 5101684 w 5830889"/>
                <a:gd name="connsiteY35" fmla="*/ 800583 h 4301924"/>
                <a:gd name="connsiteX36" fmla="*/ 5217431 w 5830889"/>
                <a:gd name="connsiteY36" fmla="*/ 985777 h 4301924"/>
                <a:gd name="connsiteX37" fmla="*/ 5136408 w 5830889"/>
                <a:gd name="connsiteY37" fmla="*/ 1251995 h 4301924"/>
                <a:gd name="connsiteX38" fmla="*/ 5252155 w 5830889"/>
                <a:gd name="connsiteY38" fmla="*/ 1460340 h 4301924"/>
                <a:gd name="connsiteX39" fmla="*/ 5634120 w 5830889"/>
                <a:gd name="connsiteY39" fmla="*/ 1726557 h 4301924"/>
                <a:gd name="connsiteX40" fmla="*/ 5761441 w 5830889"/>
                <a:gd name="connsiteY40" fmla="*/ 2131671 h 4301924"/>
                <a:gd name="connsiteX41" fmla="*/ 5761441 w 5830889"/>
                <a:gd name="connsiteY41" fmla="*/ 2282142 h 4301924"/>
                <a:gd name="connsiteX42" fmla="*/ 5344752 w 5830889"/>
                <a:gd name="connsiteY42" fmla="*/ 2131671 h 4301924"/>
                <a:gd name="connsiteX43" fmla="*/ 5124833 w 5830889"/>
                <a:gd name="connsiteY43" fmla="*/ 1680258 h 4301924"/>
                <a:gd name="connsiteX44" fmla="*/ 4962788 w 5830889"/>
                <a:gd name="connsiteY44" fmla="*/ 1344593 h 4301924"/>
                <a:gd name="connsiteX45" fmla="*/ 4858616 w 5830889"/>
                <a:gd name="connsiteY45" fmla="*/ 1367742 h 4301924"/>
                <a:gd name="connsiteX46" fmla="*/ 4928064 w 5830889"/>
                <a:gd name="connsiteY46" fmla="*/ 1529788 h 4301924"/>
                <a:gd name="connsiteX47" fmla="*/ 4800742 w 5830889"/>
                <a:gd name="connsiteY47" fmla="*/ 1518213 h 4301924"/>
                <a:gd name="connsiteX48" fmla="*/ 4893340 w 5830889"/>
                <a:gd name="connsiteY48" fmla="*/ 1784431 h 4301924"/>
                <a:gd name="connsiteX49" fmla="*/ 4847041 w 5830889"/>
                <a:gd name="connsiteY49" fmla="*/ 1958051 h 4301924"/>
                <a:gd name="connsiteX50" fmla="*/ 4546099 w 5830889"/>
                <a:gd name="connsiteY50" fmla="*/ 2201119 h 4301924"/>
                <a:gd name="connsiteX51" fmla="*/ 4465076 w 5830889"/>
                <a:gd name="connsiteY51" fmla="*/ 2640957 h 4301924"/>
                <a:gd name="connsiteX52" fmla="*/ 4465076 w 5830889"/>
                <a:gd name="connsiteY52" fmla="*/ 2895600 h 4301924"/>
                <a:gd name="connsiteX53" fmla="*/ 4638697 w 5830889"/>
                <a:gd name="connsiteY53" fmla="*/ 2814577 h 4301924"/>
                <a:gd name="connsiteX54" fmla="*/ 4847041 w 5830889"/>
                <a:gd name="connsiteY54" fmla="*/ 2756704 h 4301924"/>
                <a:gd name="connsiteX55" fmla="*/ 5286879 w 5830889"/>
                <a:gd name="connsiteY55" fmla="*/ 2988198 h 4301924"/>
                <a:gd name="connsiteX56" fmla="*/ 5367902 w 5830889"/>
                <a:gd name="connsiteY56" fmla="*/ 3103945 h 4301924"/>
                <a:gd name="connsiteX57" fmla="*/ 5367902 w 5830889"/>
                <a:gd name="connsiteY57" fmla="*/ 3300714 h 4301924"/>
                <a:gd name="connsiteX58" fmla="*/ 4985937 w 5830889"/>
                <a:gd name="connsiteY58" fmla="*/ 2999772 h 4301924"/>
                <a:gd name="connsiteX59" fmla="*/ 5159557 w 5830889"/>
                <a:gd name="connsiteY59" fmla="*/ 3381737 h 4301924"/>
                <a:gd name="connsiteX60" fmla="*/ 5286879 w 5830889"/>
                <a:gd name="connsiteY60" fmla="*/ 3786851 h 4301924"/>
                <a:gd name="connsiteX61" fmla="*/ 5043811 w 5830889"/>
                <a:gd name="connsiteY61" fmla="*/ 4157241 h 4301924"/>
                <a:gd name="connsiteX62" fmla="*/ 4858616 w 5830889"/>
                <a:gd name="connsiteY62" fmla="*/ 3972046 h 4301924"/>
                <a:gd name="connsiteX63" fmla="*/ 4870190 w 5830889"/>
                <a:gd name="connsiteY63" fmla="*/ 3671104 h 4301924"/>
                <a:gd name="connsiteX64" fmla="*/ 4835466 w 5830889"/>
                <a:gd name="connsiteY64" fmla="*/ 3532208 h 4301924"/>
                <a:gd name="connsiteX65" fmla="*/ 4627122 w 5830889"/>
                <a:gd name="connsiteY65" fmla="*/ 3717403 h 4301924"/>
                <a:gd name="connsiteX66" fmla="*/ 4360904 w 5830889"/>
                <a:gd name="connsiteY66" fmla="*/ 3694253 h 4301924"/>
                <a:gd name="connsiteX67" fmla="*/ 4187284 w 5830889"/>
                <a:gd name="connsiteY67" fmla="*/ 3520633 h 4301924"/>
                <a:gd name="connsiteX68" fmla="*/ 3944216 w 5830889"/>
                <a:gd name="connsiteY68" fmla="*/ 3462760 h 4301924"/>
                <a:gd name="connsiteX69" fmla="*/ 3782170 w 5830889"/>
                <a:gd name="connsiteY69" fmla="*/ 3578507 h 4301924"/>
                <a:gd name="connsiteX70" fmla="*/ 3782170 w 5830889"/>
                <a:gd name="connsiteY70" fmla="*/ 3786851 h 4301924"/>
                <a:gd name="connsiteX71" fmla="*/ 3654849 w 5830889"/>
                <a:gd name="connsiteY71" fmla="*/ 3925747 h 4301924"/>
                <a:gd name="connsiteX72" fmla="*/ 3434930 w 5830889"/>
                <a:gd name="connsiteY72" fmla="*/ 3995195 h 4301924"/>
                <a:gd name="connsiteX73" fmla="*/ 3203436 w 5830889"/>
                <a:gd name="connsiteY73" fmla="*/ 4145666 h 4301924"/>
                <a:gd name="connsiteX74" fmla="*/ 2925644 w 5830889"/>
                <a:gd name="connsiteY74" fmla="*/ 4145666 h 4301924"/>
                <a:gd name="connsiteX75" fmla="*/ 2682575 w 5830889"/>
                <a:gd name="connsiteY75" fmla="*/ 4157241 h 4301924"/>
                <a:gd name="connsiteX76" fmla="*/ 2520530 w 5830889"/>
                <a:gd name="connsiteY76" fmla="*/ 4064643 h 4301924"/>
                <a:gd name="connsiteX77" fmla="*/ 2393208 w 5830889"/>
                <a:gd name="connsiteY77" fmla="*/ 4053069 h 4301924"/>
                <a:gd name="connsiteX78" fmla="*/ 2277461 w 5830889"/>
                <a:gd name="connsiteY78" fmla="*/ 4238264 h 4301924"/>
                <a:gd name="connsiteX79" fmla="*/ 1918646 w 5830889"/>
                <a:gd name="connsiteY79" fmla="*/ 4203540 h 4301924"/>
                <a:gd name="connsiteX80" fmla="*/ 1606130 w 5830889"/>
                <a:gd name="connsiteY80" fmla="*/ 4296137 h 4301924"/>
                <a:gd name="connsiteX81" fmla="*/ 1467233 w 5830889"/>
                <a:gd name="connsiteY81" fmla="*/ 4238264 h 4301924"/>
                <a:gd name="connsiteX82" fmla="*/ 1235740 w 5830889"/>
                <a:gd name="connsiteY82" fmla="*/ 4099367 h 4301924"/>
                <a:gd name="connsiteX83" fmla="*/ 969522 w 5830889"/>
                <a:gd name="connsiteY83" fmla="*/ 4053069 h 4301924"/>
                <a:gd name="connsiteX84" fmla="*/ 865350 w 5830889"/>
                <a:gd name="connsiteY84" fmla="*/ 3775276 h 4301924"/>
                <a:gd name="connsiteX85" fmla="*/ 853775 w 5830889"/>
                <a:gd name="connsiteY85" fmla="*/ 3728977 h 4301924"/>
                <a:gd name="connsiteX86" fmla="*/ 460236 w 5830889"/>
                <a:gd name="connsiteY86" fmla="*/ 3717403 h 4301924"/>
                <a:gd name="connsiteX87" fmla="*/ 379213 w 5830889"/>
                <a:gd name="connsiteY87" fmla="*/ 3520633 h 4301924"/>
                <a:gd name="connsiteX88" fmla="*/ 167011 w 5830889"/>
                <a:gd name="connsiteY88" fmla="*/ 3354729 h 4301924"/>
                <a:gd name="connsiteX89" fmla="*/ 60370 w 5830889"/>
                <a:gd name="connsiteY89" fmla="*/ 3106792 h 4301924"/>
                <a:gd name="connsiteX90" fmla="*/ 125535 w 5830889"/>
                <a:gd name="connsiteY90" fmla="*/ 2759598 h 4301924"/>
                <a:gd name="connsiteX91" fmla="*/ 443839 w 5830889"/>
                <a:gd name="connsiteY91" fmla="*/ 2426826 h 4301924"/>
                <a:gd name="connsiteX0" fmla="*/ 532578 w 5830889"/>
                <a:gd name="connsiteY0" fmla="*/ 2143246 h 4301924"/>
                <a:gd name="connsiteX1" fmla="*/ 842201 w 5830889"/>
                <a:gd name="connsiteY1" fmla="*/ 1934902 h 4301924"/>
                <a:gd name="connsiteX2" fmla="*/ 844855 w 5830889"/>
                <a:gd name="connsiteY2" fmla="*/ 1907579 h 4301924"/>
                <a:gd name="connsiteX3" fmla="*/ 1085269 w 5830889"/>
                <a:gd name="connsiteY3" fmla="*/ 1749707 h 4301924"/>
                <a:gd name="connsiteX4" fmla="*/ 1177866 w 5830889"/>
                <a:gd name="connsiteY4" fmla="*/ 1923327 h 4301924"/>
                <a:gd name="connsiteX5" fmla="*/ 1177866 w 5830889"/>
                <a:gd name="connsiteY5" fmla="*/ 2027499 h 4301924"/>
                <a:gd name="connsiteX6" fmla="*/ 1316763 w 5830889"/>
                <a:gd name="connsiteY6" fmla="*/ 1865453 h 4301924"/>
                <a:gd name="connsiteX7" fmla="*/ 1501957 w 5830889"/>
                <a:gd name="connsiteY7" fmla="*/ 1992775 h 4301924"/>
                <a:gd name="connsiteX8" fmla="*/ 1467233 w 5830889"/>
                <a:gd name="connsiteY8" fmla="*/ 1807580 h 4301924"/>
                <a:gd name="connsiteX9" fmla="*/ 1582980 w 5830889"/>
                <a:gd name="connsiteY9" fmla="*/ 1691833 h 4301924"/>
                <a:gd name="connsiteX10" fmla="*/ 1791325 w 5830889"/>
                <a:gd name="connsiteY10" fmla="*/ 1552937 h 4301924"/>
                <a:gd name="connsiteX11" fmla="*/ 2045968 w 5830889"/>
                <a:gd name="connsiteY11" fmla="*/ 1367742 h 4301924"/>
                <a:gd name="connsiteX12" fmla="*/ 2242737 w 5830889"/>
                <a:gd name="connsiteY12" fmla="*/ 1414041 h 4301924"/>
                <a:gd name="connsiteX13" fmla="*/ 2416357 w 5830889"/>
                <a:gd name="connsiteY13" fmla="*/ 1552937 h 4301924"/>
                <a:gd name="connsiteX14" fmla="*/ 2532104 w 5830889"/>
                <a:gd name="connsiteY14" fmla="*/ 1622385 h 4301924"/>
                <a:gd name="connsiteX15" fmla="*/ 2705725 w 5830889"/>
                <a:gd name="connsiteY15" fmla="*/ 1599236 h 4301924"/>
                <a:gd name="connsiteX16" fmla="*/ 2902494 w 5830889"/>
                <a:gd name="connsiteY16" fmla="*/ 1506638 h 4301924"/>
                <a:gd name="connsiteX17" fmla="*/ 3133988 w 5830889"/>
                <a:gd name="connsiteY17" fmla="*/ 1587661 h 4301924"/>
                <a:gd name="connsiteX18" fmla="*/ 3261309 w 5830889"/>
                <a:gd name="connsiteY18" fmla="*/ 1414041 h 4301924"/>
                <a:gd name="connsiteX19" fmla="*/ 3330757 w 5830889"/>
                <a:gd name="connsiteY19" fmla="*/ 1275145 h 4301924"/>
                <a:gd name="connsiteX20" fmla="*/ 3515952 w 5830889"/>
                <a:gd name="connsiteY20" fmla="*/ 1136248 h 4301924"/>
                <a:gd name="connsiteX21" fmla="*/ 3654849 w 5830889"/>
                <a:gd name="connsiteY21" fmla="*/ 1101524 h 4301924"/>
                <a:gd name="connsiteX22" fmla="*/ 3770595 w 5830889"/>
                <a:gd name="connsiteY22" fmla="*/ 962628 h 4301924"/>
                <a:gd name="connsiteX23" fmla="*/ 3944216 w 5830889"/>
                <a:gd name="connsiteY23" fmla="*/ 951053 h 4301924"/>
                <a:gd name="connsiteX24" fmla="*/ 4129411 w 5830889"/>
                <a:gd name="connsiteY24" fmla="*/ 731134 h 4301924"/>
                <a:gd name="connsiteX25" fmla="*/ 3990514 w 5830889"/>
                <a:gd name="connsiteY25" fmla="*/ 661686 h 4301924"/>
                <a:gd name="connsiteX26" fmla="*/ 4314606 w 5830889"/>
                <a:gd name="connsiteY26" fmla="*/ 244998 h 4301924"/>
                <a:gd name="connsiteX27" fmla="*/ 4465076 w 5830889"/>
                <a:gd name="connsiteY27" fmla="*/ 152400 h 4301924"/>
                <a:gd name="connsiteX28" fmla="*/ 4499801 w 5830889"/>
                <a:gd name="connsiteY28" fmla="*/ 48228 h 4301924"/>
                <a:gd name="connsiteX29" fmla="*/ 4592398 w 5830889"/>
                <a:gd name="connsiteY29" fmla="*/ 1929 h 4301924"/>
                <a:gd name="connsiteX30" fmla="*/ 4719720 w 5830889"/>
                <a:gd name="connsiteY30" fmla="*/ 48228 h 4301924"/>
                <a:gd name="connsiteX31" fmla="*/ 4870190 w 5830889"/>
                <a:gd name="connsiteY31" fmla="*/ 233423 h 4301924"/>
                <a:gd name="connsiteX32" fmla="*/ 4708145 w 5830889"/>
                <a:gd name="connsiteY32" fmla="*/ 314446 h 4301924"/>
                <a:gd name="connsiteX33" fmla="*/ 4789168 w 5830889"/>
                <a:gd name="connsiteY33" fmla="*/ 534365 h 4301924"/>
                <a:gd name="connsiteX34" fmla="*/ 5043811 w 5830889"/>
                <a:gd name="connsiteY34" fmla="*/ 511215 h 4301924"/>
                <a:gd name="connsiteX35" fmla="*/ 5101684 w 5830889"/>
                <a:gd name="connsiteY35" fmla="*/ 800583 h 4301924"/>
                <a:gd name="connsiteX36" fmla="*/ 5217431 w 5830889"/>
                <a:gd name="connsiteY36" fmla="*/ 985777 h 4301924"/>
                <a:gd name="connsiteX37" fmla="*/ 5136408 w 5830889"/>
                <a:gd name="connsiteY37" fmla="*/ 1251995 h 4301924"/>
                <a:gd name="connsiteX38" fmla="*/ 5252155 w 5830889"/>
                <a:gd name="connsiteY38" fmla="*/ 1460340 h 4301924"/>
                <a:gd name="connsiteX39" fmla="*/ 5634120 w 5830889"/>
                <a:gd name="connsiteY39" fmla="*/ 1726557 h 4301924"/>
                <a:gd name="connsiteX40" fmla="*/ 5761441 w 5830889"/>
                <a:gd name="connsiteY40" fmla="*/ 2131671 h 4301924"/>
                <a:gd name="connsiteX41" fmla="*/ 5761441 w 5830889"/>
                <a:gd name="connsiteY41" fmla="*/ 2282142 h 4301924"/>
                <a:gd name="connsiteX42" fmla="*/ 5344752 w 5830889"/>
                <a:gd name="connsiteY42" fmla="*/ 2131671 h 4301924"/>
                <a:gd name="connsiteX43" fmla="*/ 5124833 w 5830889"/>
                <a:gd name="connsiteY43" fmla="*/ 1680258 h 4301924"/>
                <a:gd name="connsiteX44" fmla="*/ 4962788 w 5830889"/>
                <a:gd name="connsiteY44" fmla="*/ 1344593 h 4301924"/>
                <a:gd name="connsiteX45" fmla="*/ 4858616 w 5830889"/>
                <a:gd name="connsiteY45" fmla="*/ 1367742 h 4301924"/>
                <a:gd name="connsiteX46" fmla="*/ 4928064 w 5830889"/>
                <a:gd name="connsiteY46" fmla="*/ 1529788 h 4301924"/>
                <a:gd name="connsiteX47" fmla="*/ 4800742 w 5830889"/>
                <a:gd name="connsiteY47" fmla="*/ 1518213 h 4301924"/>
                <a:gd name="connsiteX48" fmla="*/ 4893340 w 5830889"/>
                <a:gd name="connsiteY48" fmla="*/ 1784431 h 4301924"/>
                <a:gd name="connsiteX49" fmla="*/ 4847041 w 5830889"/>
                <a:gd name="connsiteY49" fmla="*/ 1958051 h 4301924"/>
                <a:gd name="connsiteX50" fmla="*/ 4546099 w 5830889"/>
                <a:gd name="connsiteY50" fmla="*/ 2201119 h 4301924"/>
                <a:gd name="connsiteX51" fmla="*/ 4465076 w 5830889"/>
                <a:gd name="connsiteY51" fmla="*/ 2640957 h 4301924"/>
                <a:gd name="connsiteX52" fmla="*/ 4465076 w 5830889"/>
                <a:gd name="connsiteY52" fmla="*/ 2895600 h 4301924"/>
                <a:gd name="connsiteX53" fmla="*/ 4638697 w 5830889"/>
                <a:gd name="connsiteY53" fmla="*/ 2814577 h 4301924"/>
                <a:gd name="connsiteX54" fmla="*/ 4847041 w 5830889"/>
                <a:gd name="connsiteY54" fmla="*/ 2756704 h 4301924"/>
                <a:gd name="connsiteX55" fmla="*/ 5286879 w 5830889"/>
                <a:gd name="connsiteY55" fmla="*/ 2988198 h 4301924"/>
                <a:gd name="connsiteX56" fmla="*/ 5367902 w 5830889"/>
                <a:gd name="connsiteY56" fmla="*/ 3103945 h 4301924"/>
                <a:gd name="connsiteX57" fmla="*/ 5367902 w 5830889"/>
                <a:gd name="connsiteY57" fmla="*/ 3300714 h 4301924"/>
                <a:gd name="connsiteX58" fmla="*/ 4985937 w 5830889"/>
                <a:gd name="connsiteY58" fmla="*/ 2999772 h 4301924"/>
                <a:gd name="connsiteX59" fmla="*/ 5159557 w 5830889"/>
                <a:gd name="connsiteY59" fmla="*/ 3381737 h 4301924"/>
                <a:gd name="connsiteX60" fmla="*/ 5286879 w 5830889"/>
                <a:gd name="connsiteY60" fmla="*/ 3786851 h 4301924"/>
                <a:gd name="connsiteX61" fmla="*/ 5043811 w 5830889"/>
                <a:gd name="connsiteY61" fmla="*/ 4157241 h 4301924"/>
                <a:gd name="connsiteX62" fmla="*/ 4858616 w 5830889"/>
                <a:gd name="connsiteY62" fmla="*/ 3972046 h 4301924"/>
                <a:gd name="connsiteX63" fmla="*/ 4870190 w 5830889"/>
                <a:gd name="connsiteY63" fmla="*/ 3671104 h 4301924"/>
                <a:gd name="connsiteX64" fmla="*/ 4835466 w 5830889"/>
                <a:gd name="connsiteY64" fmla="*/ 3532208 h 4301924"/>
                <a:gd name="connsiteX65" fmla="*/ 4627122 w 5830889"/>
                <a:gd name="connsiteY65" fmla="*/ 3717403 h 4301924"/>
                <a:gd name="connsiteX66" fmla="*/ 4360904 w 5830889"/>
                <a:gd name="connsiteY66" fmla="*/ 3694253 h 4301924"/>
                <a:gd name="connsiteX67" fmla="*/ 4187284 w 5830889"/>
                <a:gd name="connsiteY67" fmla="*/ 3520633 h 4301924"/>
                <a:gd name="connsiteX68" fmla="*/ 3944216 w 5830889"/>
                <a:gd name="connsiteY68" fmla="*/ 3462760 h 4301924"/>
                <a:gd name="connsiteX69" fmla="*/ 3782170 w 5830889"/>
                <a:gd name="connsiteY69" fmla="*/ 3578507 h 4301924"/>
                <a:gd name="connsiteX70" fmla="*/ 3782170 w 5830889"/>
                <a:gd name="connsiteY70" fmla="*/ 3786851 h 4301924"/>
                <a:gd name="connsiteX71" fmla="*/ 3654849 w 5830889"/>
                <a:gd name="connsiteY71" fmla="*/ 3925747 h 4301924"/>
                <a:gd name="connsiteX72" fmla="*/ 3434930 w 5830889"/>
                <a:gd name="connsiteY72" fmla="*/ 3995195 h 4301924"/>
                <a:gd name="connsiteX73" fmla="*/ 3203436 w 5830889"/>
                <a:gd name="connsiteY73" fmla="*/ 4145666 h 4301924"/>
                <a:gd name="connsiteX74" fmla="*/ 2925644 w 5830889"/>
                <a:gd name="connsiteY74" fmla="*/ 4145666 h 4301924"/>
                <a:gd name="connsiteX75" fmla="*/ 2682575 w 5830889"/>
                <a:gd name="connsiteY75" fmla="*/ 4157241 h 4301924"/>
                <a:gd name="connsiteX76" fmla="*/ 2520530 w 5830889"/>
                <a:gd name="connsiteY76" fmla="*/ 4064643 h 4301924"/>
                <a:gd name="connsiteX77" fmla="*/ 2393208 w 5830889"/>
                <a:gd name="connsiteY77" fmla="*/ 4053069 h 4301924"/>
                <a:gd name="connsiteX78" fmla="*/ 2277461 w 5830889"/>
                <a:gd name="connsiteY78" fmla="*/ 4238264 h 4301924"/>
                <a:gd name="connsiteX79" fmla="*/ 1918646 w 5830889"/>
                <a:gd name="connsiteY79" fmla="*/ 4203540 h 4301924"/>
                <a:gd name="connsiteX80" fmla="*/ 1606130 w 5830889"/>
                <a:gd name="connsiteY80" fmla="*/ 4296137 h 4301924"/>
                <a:gd name="connsiteX81" fmla="*/ 1467233 w 5830889"/>
                <a:gd name="connsiteY81" fmla="*/ 4238264 h 4301924"/>
                <a:gd name="connsiteX82" fmla="*/ 1235740 w 5830889"/>
                <a:gd name="connsiteY82" fmla="*/ 4099367 h 4301924"/>
                <a:gd name="connsiteX83" fmla="*/ 969522 w 5830889"/>
                <a:gd name="connsiteY83" fmla="*/ 4053069 h 4301924"/>
                <a:gd name="connsiteX84" fmla="*/ 865350 w 5830889"/>
                <a:gd name="connsiteY84" fmla="*/ 3775276 h 4301924"/>
                <a:gd name="connsiteX85" fmla="*/ 853775 w 5830889"/>
                <a:gd name="connsiteY85" fmla="*/ 3728977 h 4301924"/>
                <a:gd name="connsiteX86" fmla="*/ 460236 w 5830889"/>
                <a:gd name="connsiteY86" fmla="*/ 3717403 h 4301924"/>
                <a:gd name="connsiteX87" fmla="*/ 379213 w 5830889"/>
                <a:gd name="connsiteY87" fmla="*/ 3520633 h 4301924"/>
                <a:gd name="connsiteX88" fmla="*/ 167011 w 5830889"/>
                <a:gd name="connsiteY88" fmla="*/ 3354729 h 4301924"/>
                <a:gd name="connsiteX89" fmla="*/ 60370 w 5830889"/>
                <a:gd name="connsiteY89" fmla="*/ 3106792 h 4301924"/>
                <a:gd name="connsiteX90" fmla="*/ 125535 w 5830889"/>
                <a:gd name="connsiteY90" fmla="*/ 2759598 h 4301924"/>
                <a:gd name="connsiteX91" fmla="*/ 443839 w 5830889"/>
                <a:gd name="connsiteY91" fmla="*/ 2426826 h 4301924"/>
                <a:gd name="connsiteX0" fmla="*/ 532578 w 5830889"/>
                <a:gd name="connsiteY0" fmla="*/ 2143246 h 4301924"/>
                <a:gd name="connsiteX1" fmla="*/ 842201 w 5830889"/>
                <a:gd name="connsiteY1" fmla="*/ 1934902 h 4301924"/>
                <a:gd name="connsiteX2" fmla="*/ 844855 w 5830889"/>
                <a:gd name="connsiteY2" fmla="*/ 1907579 h 4301924"/>
                <a:gd name="connsiteX3" fmla="*/ 1085269 w 5830889"/>
                <a:gd name="connsiteY3" fmla="*/ 1749707 h 4301924"/>
                <a:gd name="connsiteX4" fmla="*/ 1177866 w 5830889"/>
                <a:gd name="connsiteY4" fmla="*/ 1923327 h 4301924"/>
                <a:gd name="connsiteX5" fmla="*/ 1177866 w 5830889"/>
                <a:gd name="connsiteY5" fmla="*/ 2027499 h 4301924"/>
                <a:gd name="connsiteX6" fmla="*/ 1316763 w 5830889"/>
                <a:gd name="connsiteY6" fmla="*/ 1865453 h 4301924"/>
                <a:gd name="connsiteX7" fmla="*/ 1501957 w 5830889"/>
                <a:gd name="connsiteY7" fmla="*/ 1992775 h 4301924"/>
                <a:gd name="connsiteX8" fmla="*/ 1467233 w 5830889"/>
                <a:gd name="connsiteY8" fmla="*/ 1807580 h 4301924"/>
                <a:gd name="connsiteX9" fmla="*/ 1582980 w 5830889"/>
                <a:gd name="connsiteY9" fmla="*/ 1691833 h 4301924"/>
                <a:gd name="connsiteX10" fmla="*/ 1791325 w 5830889"/>
                <a:gd name="connsiteY10" fmla="*/ 1552937 h 4301924"/>
                <a:gd name="connsiteX11" fmla="*/ 2045968 w 5830889"/>
                <a:gd name="connsiteY11" fmla="*/ 1367742 h 4301924"/>
                <a:gd name="connsiteX12" fmla="*/ 2242737 w 5830889"/>
                <a:gd name="connsiteY12" fmla="*/ 1414041 h 4301924"/>
                <a:gd name="connsiteX13" fmla="*/ 2416357 w 5830889"/>
                <a:gd name="connsiteY13" fmla="*/ 1552937 h 4301924"/>
                <a:gd name="connsiteX14" fmla="*/ 2532104 w 5830889"/>
                <a:gd name="connsiteY14" fmla="*/ 1622385 h 4301924"/>
                <a:gd name="connsiteX15" fmla="*/ 2705725 w 5830889"/>
                <a:gd name="connsiteY15" fmla="*/ 1599236 h 4301924"/>
                <a:gd name="connsiteX16" fmla="*/ 2902494 w 5830889"/>
                <a:gd name="connsiteY16" fmla="*/ 1506638 h 4301924"/>
                <a:gd name="connsiteX17" fmla="*/ 3133988 w 5830889"/>
                <a:gd name="connsiteY17" fmla="*/ 1587661 h 4301924"/>
                <a:gd name="connsiteX18" fmla="*/ 3261309 w 5830889"/>
                <a:gd name="connsiteY18" fmla="*/ 1414041 h 4301924"/>
                <a:gd name="connsiteX19" fmla="*/ 3330757 w 5830889"/>
                <a:gd name="connsiteY19" fmla="*/ 1275145 h 4301924"/>
                <a:gd name="connsiteX20" fmla="*/ 3515952 w 5830889"/>
                <a:gd name="connsiteY20" fmla="*/ 1136248 h 4301924"/>
                <a:gd name="connsiteX21" fmla="*/ 3654849 w 5830889"/>
                <a:gd name="connsiteY21" fmla="*/ 1101524 h 4301924"/>
                <a:gd name="connsiteX22" fmla="*/ 3770595 w 5830889"/>
                <a:gd name="connsiteY22" fmla="*/ 962628 h 4301924"/>
                <a:gd name="connsiteX23" fmla="*/ 3944216 w 5830889"/>
                <a:gd name="connsiteY23" fmla="*/ 951053 h 4301924"/>
                <a:gd name="connsiteX24" fmla="*/ 4129411 w 5830889"/>
                <a:gd name="connsiteY24" fmla="*/ 731134 h 4301924"/>
                <a:gd name="connsiteX25" fmla="*/ 3990514 w 5830889"/>
                <a:gd name="connsiteY25" fmla="*/ 661686 h 4301924"/>
                <a:gd name="connsiteX26" fmla="*/ 4314606 w 5830889"/>
                <a:gd name="connsiteY26" fmla="*/ 244998 h 4301924"/>
                <a:gd name="connsiteX27" fmla="*/ 4465076 w 5830889"/>
                <a:gd name="connsiteY27" fmla="*/ 152400 h 4301924"/>
                <a:gd name="connsiteX28" fmla="*/ 4499801 w 5830889"/>
                <a:gd name="connsiteY28" fmla="*/ 48228 h 4301924"/>
                <a:gd name="connsiteX29" fmla="*/ 4592398 w 5830889"/>
                <a:gd name="connsiteY29" fmla="*/ 1929 h 4301924"/>
                <a:gd name="connsiteX30" fmla="*/ 4719720 w 5830889"/>
                <a:gd name="connsiteY30" fmla="*/ 48228 h 4301924"/>
                <a:gd name="connsiteX31" fmla="*/ 4870190 w 5830889"/>
                <a:gd name="connsiteY31" fmla="*/ 233423 h 4301924"/>
                <a:gd name="connsiteX32" fmla="*/ 4708145 w 5830889"/>
                <a:gd name="connsiteY32" fmla="*/ 314446 h 4301924"/>
                <a:gd name="connsiteX33" fmla="*/ 4789168 w 5830889"/>
                <a:gd name="connsiteY33" fmla="*/ 534365 h 4301924"/>
                <a:gd name="connsiteX34" fmla="*/ 5043811 w 5830889"/>
                <a:gd name="connsiteY34" fmla="*/ 511215 h 4301924"/>
                <a:gd name="connsiteX35" fmla="*/ 5101684 w 5830889"/>
                <a:gd name="connsiteY35" fmla="*/ 800583 h 4301924"/>
                <a:gd name="connsiteX36" fmla="*/ 5217431 w 5830889"/>
                <a:gd name="connsiteY36" fmla="*/ 985777 h 4301924"/>
                <a:gd name="connsiteX37" fmla="*/ 5136408 w 5830889"/>
                <a:gd name="connsiteY37" fmla="*/ 1251995 h 4301924"/>
                <a:gd name="connsiteX38" fmla="*/ 5252155 w 5830889"/>
                <a:gd name="connsiteY38" fmla="*/ 1460340 h 4301924"/>
                <a:gd name="connsiteX39" fmla="*/ 5634120 w 5830889"/>
                <a:gd name="connsiteY39" fmla="*/ 1726557 h 4301924"/>
                <a:gd name="connsiteX40" fmla="*/ 5761441 w 5830889"/>
                <a:gd name="connsiteY40" fmla="*/ 2131671 h 4301924"/>
                <a:gd name="connsiteX41" fmla="*/ 5761441 w 5830889"/>
                <a:gd name="connsiteY41" fmla="*/ 2282142 h 4301924"/>
                <a:gd name="connsiteX42" fmla="*/ 5344752 w 5830889"/>
                <a:gd name="connsiteY42" fmla="*/ 2131671 h 4301924"/>
                <a:gd name="connsiteX43" fmla="*/ 5124833 w 5830889"/>
                <a:gd name="connsiteY43" fmla="*/ 1680258 h 4301924"/>
                <a:gd name="connsiteX44" fmla="*/ 4962788 w 5830889"/>
                <a:gd name="connsiteY44" fmla="*/ 1344593 h 4301924"/>
                <a:gd name="connsiteX45" fmla="*/ 4858616 w 5830889"/>
                <a:gd name="connsiteY45" fmla="*/ 1367742 h 4301924"/>
                <a:gd name="connsiteX46" fmla="*/ 4928064 w 5830889"/>
                <a:gd name="connsiteY46" fmla="*/ 1529788 h 4301924"/>
                <a:gd name="connsiteX47" fmla="*/ 4800742 w 5830889"/>
                <a:gd name="connsiteY47" fmla="*/ 1518213 h 4301924"/>
                <a:gd name="connsiteX48" fmla="*/ 4893340 w 5830889"/>
                <a:gd name="connsiteY48" fmla="*/ 1784431 h 4301924"/>
                <a:gd name="connsiteX49" fmla="*/ 4847041 w 5830889"/>
                <a:gd name="connsiteY49" fmla="*/ 1958051 h 4301924"/>
                <a:gd name="connsiteX50" fmla="*/ 4546099 w 5830889"/>
                <a:gd name="connsiteY50" fmla="*/ 2201119 h 4301924"/>
                <a:gd name="connsiteX51" fmla="*/ 4465076 w 5830889"/>
                <a:gd name="connsiteY51" fmla="*/ 2640957 h 4301924"/>
                <a:gd name="connsiteX52" fmla="*/ 4465076 w 5830889"/>
                <a:gd name="connsiteY52" fmla="*/ 2895600 h 4301924"/>
                <a:gd name="connsiteX53" fmla="*/ 4638697 w 5830889"/>
                <a:gd name="connsiteY53" fmla="*/ 2814577 h 4301924"/>
                <a:gd name="connsiteX54" fmla="*/ 4847041 w 5830889"/>
                <a:gd name="connsiteY54" fmla="*/ 2756704 h 4301924"/>
                <a:gd name="connsiteX55" fmla="*/ 5286879 w 5830889"/>
                <a:gd name="connsiteY55" fmla="*/ 2988198 h 4301924"/>
                <a:gd name="connsiteX56" fmla="*/ 5367902 w 5830889"/>
                <a:gd name="connsiteY56" fmla="*/ 3103945 h 4301924"/>
                <a:gd name="connsiteX57" fmla="*/ 5367902 w 5830889"/>
                <a:gd name="connsiteY57" fmla="*/ 3300714 h 4301924"/>
                <a:gd name="connsiteX58" fmla="*/ 4985937 w 5830889"/>
                <a:gd name="connsiteY58" fmla="*/ 2999772 h 4301924"/>
                <a:gd name="connsiteX59" fmla="*/ 5159557 w 5830889"/>
                <a:gd name="connsiteY59" fmla="*/ 3381737 h 4301924"/>
                <a:gd name="connsiteX60" fmla="*/ 5286879 w 5830889"/>
                <a:gd name="connsiteY60" fmla="*/ 3786851 h 4301924"/>
                <a:gd name="connsiteX61" fmla="*/ 5043811 w 5830889"/>
                <a:gd name="connsiteY61" fmla="*/ 4157241 h 4301924"/>
                <a:gd name="connsiteX62" fmla="*/ 4858616 w 5830889"/>
                <a:gd name="connsiteY62" fmla="*/ 3972046 h 4301924"/>
                <a:gd name="connsiteX63" fmla="*/ 4870190 w 5830889"/>
                <a:gd name="connsiteY63" fmla="*/ 3671104 h 4301924"/>
                <a:gd name="connsiteX64" fmla="*/ 4835466 w 5830889"/>
                <a:gd name="connsiteY64" fmla="*/ 3532208 h 4301924"/>
                <a:gd name="connsiteX65" fmla="*/ 4627122 w 5830889"/>
                <a:gd name="connsiteY65" fmla="*/ 3717403 h 4301924"/>
                <a:gd name="connsiteX66" fmla="*/ 4360904 w 5830889"/>
                <a:gd name="connsiteY66" fmla="*/ 3694253 h 4301924"/>
                <a:gd name="connsiteX67" fmla="*/ 4187284 w 5830889"/>
                <a:gd name="connsiteY67" fmla="*/ 3520633 h 4301924"/>
                <a:gd name="connsiteX68" fmla="*/ 3944216 w 5830889"/>
                <a:gd name="connsiteY68" fmla="*/ 3462760 h 4301924"/>
                <a:gd name="connsiteX69" fmla="*/ 3782170 w 5830889"/>
                <a:gd name="connsiteY69" fmla="*/ 3578507 h 4301924"/>
                <a:gd name="connsiteX70" fmla="*/ 3782170 w 5830889"/>
                <a:gd name="connsiteY70" fmla="*/ 3786851 h 4301924"/>
                <a:gd name="connsiteX71" fmla="*/ 3654849 w 5830889"/>
                <a:gd name="connsiteY71" fmla="*/ 3925747 h 4301924"/>
                <a:gd name="connsiteX72" fmla="*/ 3434930 w 5830889"/>
                <a:gd name="connsiteY72" fmla="*/ 3995195 h 4301924"/>
                <a:gd name="connsiteX73" fmla="*/ 3203436 w 5830889"/>
                <a:gd name="connsiteY73" fmla="*/ 4145666 h 4301924"/>
                <a:gd name="connsiteX74" fmla="*/ 2925644 w 5830889"/>
                <a:gd name="connsiteY74" fmla="*/ 4145666 h 4301924"/>
                <a:gd name="connsiteX75" fmla="*/ 2682575 w 5830889"/>
                <a:gd name="connsiteY75" fmla="*/ 4157241 h 4301924"/>
                <a:gd name="connsiteX76" fmla="*/ 2520530 w 5830889"/>
                <a:gd name="connsiteY76" fmla="*/ 4064643 h 4301924"/>
                <a:gd name="connsiteX77" fmla="*/ 2393208 w 5830889"/>
                <a:gd name="connsiteY77" fmla="*/ 4053069 h 4301924"/>
                <a:gd name="connsiteX78" fmla="*/ 2277461 w 5830889"/>
                <a:gd name="connsiteY78" fmla="*/ 4238264 h 4301924"/>
                <a:gd name="connsiteX79" fmla="*/ 1918646 w 5830889"/>
                <a:gd name="connsiteY79" fmla="*/ 4203540 h 4301924"/>
                <a:gd name="connsiteX80" fmla="*/ 1606130 w 5830889"/>
                <a:gd name="connsiteY80" fmla="*/ 4296137 h 4301924"/>
                <a:gd name="connsiteX81" fmla="*/ 1467233 w 5830889"/>
                <a:gd name="connsiteY81" fmla="*/ 4238264 h 4301924"/>
                <a:gd name="connsiteX82" fmla="*/ 1235740 w 5830889"/>
                <a:gd name="connsiteY82" fmla="*/ 4099367 h 4301924"/>
                <a:gd name="connsiteX83" fmla="*/ 969522 w 5830889"/>
                <a:gd name="connsiteY83" fmla="*/ 4053069 h 4301924"/>
                <a:gd name="connsiteX84" fmla="*/ 865350 w 5830889"/>
                <a:gd name="connsiteY84" fmla="*/ 3775276 h 4301924"/>
                <a:gd name="connsiteX85" fmla="*/ 853775 w 5830889"/>
                <a:gd name="connsiteY85" fmla="*/ 3728977 h 4301924"/>
                <a:gd name="connsiteX86" fmla="*/ 460236 w 5830889"/>
                <a:gd name="connsiteY86" fmla="*/ 3717403 h 4301924"/>
                <a:gd name="connsiteX87" fmla="*/ 379213 w 5830889"/>
                <a:gd name="connsiteY87" fmla="*/ 3520633 h 4301924"/>
                <a:gd name="connsiteX88" fmla="*/ 167011 w 5830889"/>
                <a:gd name="connsiteY88" fmla="*/ 3354729 h 4301924"/>
                <a:gd name="connsiteX89" fmla="*/ 60370 w 5830889"/>
                <a:gd name="connsiteY89" fmla="*/ 3106792 h 4301924"/>
                <a:gd name="connsiteX90" fmla="*/ 125535 w 5830889"/>
                <a:gd name="connsiteY90" fmla="*/ 2759598 h 4301924"/>
                <a:gd name="connsiteX91" fmla="*/ 443839 w 5830889"/>
                <a:gd name="connsiteY91" fmla="*/ 2426826 h 4301924"/>
                <a:gd name="connsiteX92" fmla="*/ 532578 w 5830889"/>
                <a:gd name="connsiteY92" fmla="*/ 2143246 h 43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830889" h="4301924">
                  <a:moveTo>
                    <a:pt x="532578" y="2143246"/>
                  </a:moveTo>
                  <a:cubicBezTo>
                    <a:pt x="569231" y="2137459"/>
                    <a:pt x="750086" y="2000492"/>
                    <a:pt x="842201" y="1934902"/>
                  </a:cubicBezTo>
                  <a:cubicBezTo>
                    <a:pt x="894247" y="1895624"/>
                    <a:pt x="804344" y="1938445"/>
                    <a:pt x="844855" y="1907579"/>
                  </a:cubicBezTo>
                  <a:cubicBezTo>
                    <a:pt x="885366" y="1876713"/>
                    <a:pt x="1029767" y="1747082"/>
                    <a:pt x="1085269" y="1749707"/>
                  </a:cubicBezTo>
                  <a:cubicBezTo>
                    <a:pt x="1140771" y="1752332"/>
                    <a:pt x="1162433" y="1877028"/>
                    <a:pt x="1177866" y="1923327"/>
                  </a:cubicBezTo>
                  <a:cubicBezTo>
                    <a:pt x="1193299" y="1969626"/>
                    <a:pt x="1154717" y="2037145"/>
                    <a:pt x="1177866" y="2027499"/>
                  </a:cubicBezTo>
                  <a:cubicBezTo>
                    <a:pt x="1201015" y="2017853"/>
                    <a:pt x="1262748" y="1871240"/>
                    <a:pt x="1316763" y="1865453"/>
                  </a:cubicBezTo>
                  <a:cubicBezTo>
                    <a:pt x="1370778" y="1859666"/>
                    <a:pt x="1476879" y="2002420"/>
                    <a:pt x="1501957" y="1992775"/>
                  </a:cubicBezTo>
                  <a:cubicBezTo>
                    <a:pt x="1527035" y="1983130"/>
                    <a:pt x="1453729" y="1857737"/>
                    <a:pt x="1467233" y="1807580"/>
                  </a:cubicBezTo>
                  <a:cubicBezTo>
                    <a:pt x="1480737" y="1757423"/>
                    <a:pt x="1528965" y="1734274"/>
                    <a:pt x="1582980" y="1691833"/>
                  </a:cubicBezTo>
                  <a:cubicBezTo>
                    <a:pt x="1636995" y="1649393"/>
                    <a:pt x="1714160" y="1606952"/>
                    <a:pt x="1791325" y="1552937"/>
                  </a:cubicBezTo>
                  <a:cubicBezTo>
                    <a:pt x="1868490" y="1498922"/>
                    <a:pt x="1970733" y="1390891"/>
                    <a:pt x="2045968" y="1367742"/>
                  </a:cubicBezTo>
                  <a:cubicBezTo>
                    <a:pt x="2121203" y="1344593"/>
                    <a:pt x="2181006" y="1383175"/>
                    <a:pt x="2242737" y="1414041"/>
                  </a:cubicBezTo>
                  <a:cubicBezTo>
                    <a:pt x="2304468" y="1444907"/>
                    <a:pt x="2368129" y="1518213"/>
                    <a:pt x="2416357" y="1552937"/>
                  </a:cubicBezTo>
                  <a:cubicBezTo>
                    <a:pt x="2464585" y="1587661"/>
                    <a:pt x="2483876" y="1614669"/>
                    <a:pt x="2532104" y="1622385"/>
                  </a:cubicBezTo>
                  <a:cubicBezTo>
                    <a:pt x="2580332" y="1630101"/>
                    <a:pt x="2643993" y="1618527"/>
                    <a:pt x="2705725" y="1599236"/>
                  </a:cubicBezTo>
                  <a:cubicBezTo>
                    <a:pt x="2767457" y="1579945"/>
                    <a:pt x="2831117" y="1508567"/>
                    <a:pt x="2902494" y="1506638"/>
                  </a:cubicBezTo>
                  <a:cubicBezTo>
                    <a:pt x="2973871" y="1504709"/>
                    <a:pt x="3074186" y="1603094"/>
                    <a:pt x="3133988" y="1587661"/>
                  </a:cubicBezTo>
                  <a:cubicBezTo>
                    <a:pt x="3193790" y="1572228"/>
                    <a:pt x="3228514" y="1466127"/>
                    <a:pt x="3261309" y="1414041"/>
                  </a:cubicBezTo>
                  <a:cubicBezTo>
                    <a:pt x="3294104" y="1361955"/>
                    <a:pt x="3288317" y="1321444"/>
                    <a:pt x="3330757" y="1275145"/>
                  </a:cubicBezTo>
                  <a:cubicBezTo>
                    <a:pt x="3373197" y="1228846"/>
                    <a:pt x="3461937" y="1165185"/>
                    <a:pt x="3515952" y="1136248"/>
                  </a:cubicBezTo>
                  <a:cubicBezTo>
                    <a:pt x="3569967" y="1107311"/>
                    <a:pt x="3612408" y="1130461"/>
                    <a:pt x="3654849" y="1101524"/>
                  </a:cubicBezTo>
                  <a:cubicBezTo>
                    <a:pt x="3697290" y="1072587"/>
                    <a:pt x="3722367" y="987706"/>
                    <a:pt x="3770595" y="962628"/>
                  </a:cubicBezTo>
                  <a:cubicBezTo>
                    <a:pt x="3818823" y="937550"/>
                    <a:pt x="3884413" y="989635"/>
                    <a:pt x="3944216" y="951053"/>
                  </a:cubicBezTo>
                  <a:cubicBezTo>
                    <a:pt x="4004019" y="912471"/>
                    <a:pt x="4121695" y="779362"/>
                    <a:pt x="4129411" y="731134"/>
                  </a:cubicBezTo>
                  <a:cubicBezTo>
                    <a:pt x="4137127" y="682906"/>
                    <a:pt x="3959648" y="742709"/>
                    <a:pt x="3990514" y="661686"/>
                  </a:cubicBezTo>
                  <a:cubicBezTo>
                    <a:pt x="4021380" y="580663"/>
                    <a:pt x="4235512" y="329879"/>
                    <a:pt x="4314606" y="244998"/>
                  </a:cubicBezTo>
                  <a:cubicBezTo>
                    <a:pt x="4393700" y="160117"/>
                    <a:pt x="4434210" y="185195"/>
                    <a:pt x="4465076" y="152400"/>
                  </a:cubicBezTo>
                  <a:cubicBezTo>
                    <a:pt x="4495942" y="119605"/>
                    <a:pt x="4478581" y="73306"/>
                    <a:pt x="4499801" y="48228"/>
                  </a:cubicBezTo>
                  <a:cubicBezTo>
                    <a:pt x="4521021" y="23150"/>
                    <a:pt x="4561532" y="3858"/>
                    <a:pt x="4592398" y="1929"/>
                  </a:cubicBezTo>
                  <a:cubicBezTo>
                    <a:pt x="4623264" y="0"/>
                    <a:pt x="4673421" y="9646"/>
                    <a:pt x="4719720" y="48228"/>
                  </a:cubicBezTo>
                  <a:cubicBezTo>
                    <a:pt x="4766019" y="86810"/>
                    <a:pt x="4872119" y="189053"/>
                    <a:pt x="4870190" y="233423"/>
                  </a:cubicBezTo>
                  <a:cubicBezTo>
                    <a:pt x="4868261" y="277793"/>
                    <a:pt x="4721649" y="264289"/>
                    <a:pt x="4708145" y="314446"/>
                  </a:cubicBezTo>
                  <a:cubicBezTo>
                    <a:pt x="4694641" y="364603"/>
                    <a:pt x="4733224" y="501570"/>
                    <a:pt x="4789168" y="534365"/>
                  </a:cubicBezTo>
                  <a:cubicBezTo>
                    <a:pt x="4845112" y="567160"/>
                    <a:pt x="4991725" y="466845"/>
                    <a:pt x="5043811" y="511215"/>
                  </a:cubicBezTo>
                  <a:cubicBezTo>
                    <a:pt x="5095897" y="555585"/>
                    <a:pt x="5072747" y="721489"/>
                    <a:pt x="5101684" y="800583"/>
                  </a:cubicBezTo>
                  <a:cubicBezTo>
                    <a:pt x="5130621" y="879677"/>
                    <a:pt x="5211644" y="910542"/>
                    <a:pt x="5217431" y="985777"/>
                  </a:cubicBezTo>
                  <a:cubicBezTo>
                    <a:pt x="5223218" y="1061012"/>
                    <a:pt x="5130621" y="1172901"/>
                    <a:pt x="5136408" y="1251995"/>
                  </a:cubicBezTo>
                  <a:cubicBezTo>
                    <a:pt x="5142195" y="1331089"/>
                    <a:pt x="5169203" y="1381246"/>
                    <a:pt x="5252155" y="1460340"/>
                  </a:cubicBezTo>
                  <a:cubicBezTo>
                    <a:pt x="5335107" y="1539434"/>
                    <a:pt x="5549239" y="1614669"/>
                    <a:pt x="5634120" y="1726557"/>
                  </a:cubicBezTo>
                  <a:cubicBezTo>
                    <a:pt x="5719001" y="1838445"/>
                    <a:pt x="5740221" y="2039074"/>
                    <a:pt x="5761441" y="2131671"/>
                  </a:cubicBezTo>
                  <a:cubicBezTo>
                    <a:pt x="5782661" y="2224268"/>
                    <a:pt x="5830889" y="2282142"/>
                    <a:pt x="5761441" y="2282142"/>
                  </a:cubicBezTo>
                  <a:cubicBezTo>
                    <a:pt x="5691993" y="2282142"/>
                    <a:pt x="5450853" y="2231985"/>
                    <a:pt x="5344752" y="2131671"/>
                  </a:cubicBezTo>
                  <a:cubicBezTo>
                    <a:pt x="5238651" y="2031357"/>
                    <a:pt x="5188494" y="1811438"/>
                    <a:pt x="5124833" y="1680258"/>
                  </a:cubicBezTo>
                  <a:cubicBezTo>
                    <a:pt x="5061172" y="1549078"/>
                    <a:pt x="5007157" y="1396679"/>
                    <a:pt x="4962788" y="1344593"/>
                  </a:cubicBezTo>
                  <a:cubicBezTo>
                    <a:pt x="4918419" y="1292507"/>
                    <a:pt x="4864403" y="1336876"/>
                    <a:pt x="4858616" y="1367742"/>
                  </a:cubicBezTo>
                  <a:cubicBezTo>
                    <a:pt x="4852829" y="1398608"/>
                    <a:pt x="4937710" y="1504710"/>
                    <a:pt x="4928064" y="1529788"/>
                  </a:cubicBezTo>
                  <a:cubicBezTo>
                    <a:pt x="4918418" y="1554866"/>
                    <a:pt x="4806529" y="1475773"/>
                    <a:pt x="4800742" y="1518213"/>
                  </a:cubicBezTo>
                  <a:cubicBezTo>
                    <a:pt x="4794955" y="1560653"/>
                    <a:pt x="4885624" y="1711125"/>
                    <a:pt x="4893340" y="1784431"/>
                  </a:cubicBezTo>
                  <a:cubicBezTo>
                    <a:pt x="4901056" y="1857737"/>
                    <a:pt x="4904915" y="1888603"/>
                    <a:pt x="4847041" y="1958051"/>
                  </a:cubicBezTo>
                  <a:cubicBezTo>
                    <a:pt x="4789168" y="2027499"/>
                    <a:pt x="4609760" y="2087301"/>
                    <a:pt x="4546099" y="2201119"/>
                  </a:cubicBezTo>
                  <a:cubicBezTo>
                    <a:pt x="4482438" y="2314937"/>
                    <a:pt x="4478580" y="2525210"/>
                    <a:pt x="4465076" y="2640957"/>
                  </a:cubicBezTo>
                  <a:cubicBezTo>
                    <a:pt x="4451572" y="2756704"/>
                    <a:pt x="4436139" y="2866663"/>
                    <a:pt x="4465076" y="2895600"/>
                  </a:cubicBezTo>
                  <a:cubicBezTo>
                    <a:pt x="4494013" y="2924537"/>
                    <a:pt x="4575036" y="2837726"/>
                    <a:pt x="4638697" y="2814577"/>
                  </a:cubicBezTo>
                  <a:cubicBezTo>
                    <a:pt x="4702358" y="2791428"/>
                    <a:pt x="4739011" y="2727767"/>
                    <a:pt x="4847041" y="2756704"/>
                  </a:cubicBezTo>
                  <a:cubicBezTo>
                    <a:pt x="4955071" y="2785641"/>
                    <a:pt x="5200069" y="2930325"/>
                    <a:pt x="5286879" y="2988198"/>
                  </a:cubicBezTo>
                  <a:cubicBezTo>
                    <a:pt x="5373689" y="3046071"/>
                    <a:pt x="5354398" y="3051859"/>
                    <a:pt x="5367902" y="3103945"/>
                  </a:cubicBezTo>
                  <a:cubicBezTo>
                    <a:pt x="5381406" y="3156031"/>
                    <a:pt x="5431563" y="3318076"/>
                    <a:pt x="5367902" y="3300714"/>
                  </a:cubicBezTo>
                  <a:cubicBezTo>
                    <a:pt x="5304241" y="3283352"/>
                    <a:pt x="5020661" y="2986268"/>
                    <a:pt x="4985937" y="2999772"/>
                  </a:cubicBezTo>
                  <a:cubicBezTo>
                    <a:pt x="4951213" y="3013276"/>
                    <a:pt x="5109400" y="3250557"/>
                    <a:pt x="5159557" y="3381737"/>
                  </a:cubicBezTo>
                  <a:cubicBezTo>
                    <a:pt x="5209714" y="3512917"/>
                    <a:pt x="5306170" y="3657600"/>
                    <a:pt x="5286879" y="3786851"/>
                  </a:cubicBezTo>
                  <a:cubicBezTo>
                    <a:pt x="5267588" y="3916102"/>
                    <a:pt x="5115188" y="4126375"/>
                    <a:pt x="5043811" y="4157241"/>
                  </a:cubicBezTo>
                  <a:cubicBezTo>
                    <a:pt x="4972434" y="4188107"/>
                    <a:pt x="4887553" y="4053069"/>
                    <a:pt x="4858616" y="3972046"/>
                  </a:cubicBezTo>
                  <a:cubicBezTo>
                    <a:pt x="4829679" y="3891023"/>
                    <a:pt x="4874048" y="3744410"/>
                    <a:pt x="4870190" y="3671104"/>
                  </a:cubicBezTo>
                  <a:cubicBezTo>
                    <a:pt x="4866332" y="3597798"/>
                    <a:pt x="4875977" y="3524492"/>
                    <a:pt x="4835466" y="3532208"/>
                  </a:cubicBezTo>
                  <a:cubicBezTo>
                    <a:pt x="4794955" y="3539925"/>
                    <a:pt x="4706216" y="3690396"/>
                    <a:pt x="4627122" y="3717403"/>
                  </a:cubicBezTo>
                  <a:cubicBezTo>
                    <a:pt x="4548028" y="3744411"/>
                    <a:pt x="4434210" y="3727048"/>
                    <a:pt x="4360904" y="3694253"/>
                  </a:cubicBezTo>
                  <a:cubicBezTo>
                    <a:pt x="4287598" y="3661458"/>
                    <a:pt x="4256732" y="3559215"/>
                    <a:pt x="4187284" y="3520633"/>
                  </a:cubicBezTo>
                  <a:cubicBezTo>
                    <a:pt x="4117836" y="3482051"/>
                    <a:pt x="4011735" y="3453114"/>
                    <a:pt x="3944216" y="3462760"/>
                  </a:cubicBezTo>
                  <a:cubicBezTo>
                    <a:pt x="3876697" y="3472406"/>
                    <a:pt x="3809178" y="3524492"/>
                    <a:pt x="3782170" y="3578507"/>
                  </a:cubicBezTo>
                  <a:cubicBezTo>
                    <a:pt x="3755162" y="3632522"/>
                    <a:pt x="3803390" y="3728978"/>
                    <a:pt x="3782170" y="3786851"/>
                  </a:cubicBezTo>
                  <a:cubicBezTo>
                    <a:pt x="3760950" y="3844724"/>
                    <a:pt x="3712722" y="3891023"/>
                    <a:pt x="3654849" y="3925747"/>
                  </a:cubicBezTo>
                  <a:cubicBezTo>
                    <a:pt x="3596976" y="3960471"/>
                    <a:pt x="3510165" y="3958542"/>
                    <a:pt x="3434930" y="3995195"/>
                  </a:cubicBezTo>
                  <a:cubicBezTo>
                    <a:pt x="3359695" y="4031848"/>
                    <a:pt x="3288317" y="4120587"/>
                    <a:pt x="3203436" y="4145666"/>
                  </a:cubicBezTo>
                  <a:cubicBezTo>
                    <a:pt x="3118555" y="4170745"/>
                    <a:pt x="3012454" y="4143737"/>
                    <a:pt x="2925644" y="4145666"/>
                  </a:cubicBezTo>
                  <a:cubicBezTo>
                    <a:pt x="2838834" y="4147595"/>
                    <a:pt x="2750094" y="4170745"/>
                    <a:pt x="2682575" y="4157241"/>
                  </a:cubicBezTo>
                  <a:cubicBezTo>
                    <a:pt x="2615056" y="4143737"/>
                    <a:pt x="2568758" y="4082005"/>
                    <a:pt x="2520530" y="4064643"/>
                  </a:cubicBezTo>
                  <a:cubicBezTo>
                    <a:pt x="2472302" y="4047281"/>
                    <a:pt x="2433719" y="4024132"/>
                    <a:pt x="2393208" y="4053069"/>
                  </a:cubicBezTo>
                  <a:cubicBezTo>
                    <a:pt x="2352697" y="4082006"/>
                    <a:pt x="2356555" y="4213186"/>
                    <a:pt x="2277461" y="4238264"/>
                  </a:cubicBezTo>
                  <a:cubicBezTo>
                    <a:pt x="2198367" y="4263342"/>
                    <a:pt x="2030535" y="4193895"/>
                    <a:pt x="1918646" y="4203540"/>
                  </a:cubicBezTo>
                  <a:cubicBezTo>
                    <a:pt x="1806758" y="4213186"/>
                    <a:pt x="1681365" y="4290350"/>
                    <a:pt x="1606130" y="4296137"/>
                  </a:cubicBezTo>
                  <a:cubicBezTo>
                    <a:pt x="1530895" y="4301924"/>
                    <a:pt x="1528965" y="4271059"/>
                    <a:pt x="1467233" y="4238264"/>
                  </a:cubicBezTo>
                  <a:cubicBezTo>
                    <a:pt x="1405501" y="4205469"/>
                    <a:pt x="1318692" y="4130233"/>
                    <a:pt x="1235740" y="4099367"/>
                  </a:cubicBezTo>
                  <a:cubicBezTo>
                    <a:pt x="1152788" y="4068501"/>
                    <a:pt x="1031254" y="4107084"/>
                    <a:pt x="969522" y="4053069"/>
                  </a:cubicBezTo>
                  <a:cubicBezTo>
                    <a:pt x="907790" y="3999054"/>
                    <a:pt x="884641" y="3829291"/>
                    <a:pt x="865350" y="3775276"/>
                  </a:cubicBezTo>
                  <a:cubicBezTo>
                    <a:pt x="846059" y="3721261"/>
                    <a:pt x="921294" y="3738623"/>
                    <a:pt x="853775" y="3728977"/>
                  </a:cubicBezTo>
                  <a:cubicBezTo>
                    <a:pt x="786256" y="3719331"/>
                    <a:pt x="539330" y="3752127"/>
                    <a:pt x="460236" y="3717403"/>
                  </a:cubicBezTo>
                  <a:cubicBezTo>
                    <a:pt x="381142" y="3682679"/>
                    <a:pt x="428084" y="3581079"/>
                    <a:pt x="379213" y="3520633"/>
                  </a:cubicBezTo>
                  <a:cubicBezTo>
                    <a:pt x="330342" y="3460187"/>
                    <a:pt x="220151" y="3423702"/>
                    <a:pt x="167011" y="3354729"/>
                  </a:cubicBezTo>
                  <a:cubicBezTo>
                    <a:pt x="113871" y="3285756"/>
                    <a:pt x="0" y="3442886"/>
                    <a:pt x="60370" y="3106792"/>
                  </a:cubicBezTo>
                  <a:cubicBezTo>
                    <a:pt x="41324" y="2840918"/>
                    <a:pt x="61624" y="2872926"/>
                    <a:pt x="125535" y="2759598"/>
                  </a:cubicBezTo>
                  <a:cubicBezTo>
                    <a:pt x="189446" y="2646270"/>
                    <a:pt x="213545" y="2691850"/>
                    <a:pt x="443839" y="2426826"/>
                  </a:cubicBezTo>
                  <a:lnTo>
                    <a:pt x="532578" y="2143246"/>
                  </a:lnTo>
                  <a:close/>
                </a:path>
              </a:pathLst>
            </a:custGeom>
            <a:solidFill>
              <a:srgbClr val="4F81BD">
                <a:alpha val="5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962400" y="53340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9792119">
              <a:off x="4014403" y="4554360"/>
              <a:ext cx="2187587" cy="492443"/>
            </a:xfrm>
            <a:prstGeom prst="rect">
              <a:avLst/>
            </a:prstGeom>
            <a:solidFill>
              <a:srgbClr val="87A9D3">
                <a:alpha val="50000"/>
              </a:srgbClr>
            </a:solidFill>
          </p:spPr>
          <p:txBody>
            <a:bodyPr wrap="none" rtlCol="0">
              <a:spAutoFit/>
            </a:bodyPr>
            <a:lstStyle/>
            <a:p>
              <a:r>
                <a:rPr lang="en-US" sz="2600" b="1" dirty="0" err="1" smtClean="0">
                  <a:effectLst>
                    <a:outerShdw dist="50800" dir="5400000" algn="ctr" rotWithShape="0">
                      <a:srgbClr val="FFFF00"/>
                    </a:outerShdw>
                  </a:effectLst>
                </a:rPr>
                <a:t>Denisova</a:t>
              </a:r>
              <a:r>
                <a:rPr lang="en-US" sz="2600" b="1" dirty="0" smtClean="0">
                  <a:effectLst>
                    <a:outerShdw dist="50800" dir="5400000" algn="ctr" rotWithShape="0">
                      <a:srgbClr val="FFFF00"/>
                    </a:outerShdw>
                  </a:effectLst>
                </a:rPr>
                <a:t> Cave</a:t>
              </a:r>
              <a:endParaRPr lang="en-US" sz="2600" b="1" dirty="0">
                <a:effectLst>
                  <a:outerShdw dist="50800" dir="5400000" algn="ctr" rotWithShape="0">
                    <a:srgbClr val="FFFF00"/>
                  </a:outerShdw>
                </a:effectLst>
              </a:endParaRPr>
            </a:p>
          </p:txBody>
        </p:sp>
        <p:sp>
          <p:nvSpPr>
            <p:cNvPr id="14" name="Freeform 13"/>
            <p:cNvSpPr/>
            <p:nvPr/>
          </p:nvSpPr>
          <p:spPr>
            <a:xfrm>
              <a:off x="6887671" y="1369689"/>
              <a:ext cx="1215153" cy="170495"/>
            </a:xfrm>
            <a:custGeom>
              <a:avLst/>
              <a:gdLst>
                <a:gd name="connsiteX0" fmla="*/ 63387 w 1215153"/>
                <a:gd name="connsiteY0" fmla="*/ 74177 h 165887"/>
                <a:gd name="connsiteX1" fmla="*/ 120032 w 1215153"/>
                <a:gd name="connsiteY1" fmla="*/ 138914 h 165887"/>
                <a:gd name="connsiteX2" fmla="*/ 200952 w 1215153"/>
                <a:gd name="connsiteY2" fmla="*/ 114638 h 165887"/>
                <a:gd name="connsiteX3" fmla="*/ 281872 w 1215153"/>
                <a:gd name="connsiteY3" fmla="*/ 49901 h 165887"/>
                <a:gd name="connsiteX4" fmla="*/ 378977 w 1215153"/>
                <a:gd name="connsiteY4" fmla="*/ 138914 h 165887"/>
                <a:gd name="connsiteX5" fmla="*/ 565094 w 1215153"/>
                <a:gd name="connsiteY5" fmla="*/ 155098 h 165887"/>
                <a:gd name="connsiteX6" fmla="*/ 646014 w 1215153"/>
                <a:gd name="connsiteY6" fmla="*/ 74177 h 165887"/>
                <a:gd name="connsiteX7" fmla="*/ 815947 w 1215153"/>
                <a:gd name="connsiteY7" fmla="*/ 41809 h 165887"/>
                <a:gd name="connsiteX8" fmla="*/ 945419 w 1215153"/>
                <a:gd name="connsiteY8" fmla="*/ 138914 h 165887"/>
                <a:gd name="connsiteX9" fmla="*/ 1082984 w 1215153"/>
                <a:gd name="connsiteY9" fmla="*/ 57993 h 165887"/>
                <a:gd name="connsiteX10" fmla="*/ 1204364 w 1215153"/>
                <a:gd name="connsiteY10" fmla="*/ 17533 h 165887"/>
                <a:gd name="connsiteX11" fmla="*/ 1147720 w 1215153"/>
                <a:gd name="connsiteY11" fmla="*/ 33717 h 165887"/>
                <a:gd name="connsiteX12" fmla="*/ 1115352 w 1215153"/>
                <a:gd name="connsiteY12" fmla="*/ 33717 h 165887"/>
                <a:gd name="connsiteX13" fmla="*/ 500357 w 1215153"/>
                <a:gd name="connsiteY13" fmla="*/ 1349 h 165887"/>
                <a:gd name="connsiteX14" fmla="*/ 63387 w 1215153"/>
                <a:gd name="connsiteY14" fmla="*/ 74177 h 165887"/>
                <a:gd name="connsiteX0" fmla="*/ 63387 w 1215153"/>
                <a:gd name="connsiteY0" fmla="*/ 22927 h 190837"/>
                <a:gd name="connsiteX1" fmla="*/ 120032 w 1215153"/>
                <a:gd name="connsiteY1" fmla="*/ 163864 h 190837"/>
                <a:gd name="connsiteX2" fmla="*/ 200952 w 1215153"/>
                <a:gd name="connsiteY2" fmla="*/ 139588 h 190837"/>
                <a:gd name="connsiteX3" fmla="*/ 281872 w 1215153"/>
                <a:gd name="connsiteY3" fmla="*/ 74851 h 190837"/>
                <a:gd name="connsiteX4" fmla="*/ 378977 w 1215153"/>
                <a:gd name="connsiteY4" fmla="*/ 163864 h 190837"/>
                <a:gd name="connsiteX5" fmla="*/ 565094 w 1215153"/>
                <a:gd name="connsiteY5" fmla="*/ 180048 h 190837"/>
                <a:gd name="connsiteX6" fmla="*/ 646014 w 1215153"/>
                <a:gd name="connsiteY6" fmla="*/ 99127 h 190837"/>
                <a:gd name="connsiteX7" fmla="*/ 815947 w 1215153"/>
                <a:gd name="connsiteY7" fmla="*/ 66759 h 190837"/>
                <a:gd name="connsiteX8" fmla="*/ 945419 w 1215153"/>
                <a:gd name="connsiteY8" fmla="*/ 163864 h 190837"/>
                <a:gd name="connsiteX9" fmla="*/ 1082984 w 1215153"/>
                <a:gd name="connsiteY9" fmla="*/ 82943 h 190837"/>
                <a:gd name="connsiteX10" fmla="*/ 1204364 w 1215153"/>
                <a:gd name="connsiteY10" fmla="*/ 42483 h 190837"/>
                <a:gd name="connsiteX11" fmla="*/ 1147720 w 1215153"/>
                <a:gd name="connsiteY11" fmla="*/ 58667 h 190837"/>
                <a:gd name="connsiteX12" fmla="*/ 1115352 w 1215153"/>
                <a:gd name="connsiteY12" fmla="*/ 58667 h 190837"/>
                <a:gd name="connsiteX13" fmla="*/ 500357 w 1215153"/>
                <a:gd name="connsiteY13" fmla="*/ 26299 h 190837"/>
                <a:gd name="connsiteX14" fmla="*/ 63387 w 1215153"/>
                <a:gd name="connsiteY14" fmla="*/ 22927 h 190837"/>
                <a:gd name="connsiteX0" fmla="*/ 63387 w 1215153"/>
                <a:gd name="connsiteY0" fmla="*/ 2585 h 170495"/>
                <a:gd name="connsiteX1" fmla="*/ 120032 w 1215153"/>
                <a:gd name="connsiteY1" fmla="*/ 143522 h 170495"/>
                <a:gd name="connsiteX2" fmla="*/ 200952 w 1215153"/>
                <a:gd name="connsiteY2" fmla="*/ 119246 h 170495"/>
                <a:gd name="connsiteX3" fmla="*/ 281872 w 1215153"/>
                <a:gd name="connsiteY3" fmla="*/ 54509 h 170495"/>
                <a:gd name="connsiteX4" fmla="*/ 378977 w 1215153"/>
                <a:gd name="connsiteY4" fmla="*/ 143522 h 170495"/>
                <a:gd name="connsiteX5" fmla="*/ 565094 w 1215153"/>
                <a:gd name="connsiteY5" fmla="*/ 159706 h 170495"/>
                <a:gd name="connsiteX6" fmla="*/ 646014 w 1215153"/>
                <a:gd name="connsiteY6" fmla="*/ 78785 h 170495"/>
                <a:gd name="connsiteX7" fmla="*/ 815947 w 1215153"/>
                <a:gd name="connsiteY7" fmla="*/ 46417 h 170495"/>
                <a:gd name="connsiteX8" fmla="*/ 945419 w 1215153"/>
                <a:gd name="connsiteY8" fmla="*/ 143522 h 170495"/>
                <a:gd name="connsiteX9" fmla="*/ 1082984 w 1215153"/>
                <a:gd name="connsiteY9" fmla="*/ 62601 h 170495"/>
                <a:gd name="connsiteX10" fmla="*/ 1204364 w 1215153"/>
                <a:gd name="connsiteY10" fmla="*/ 22141 h 170495"/>
                <a:gd name="connsiteX11" fmla="*/ 1147720 w 1215153"/>
                <a:gd name="connsiteY11" fmla="*/ 38325 h 170495"/>
                <a:gd name="connsiteX12" fmla="*/ 1115352 w 1215153"/>
                <a:gd name="connsiteY12" fmla="*/ 38325 h 170495"/>
                <a:gd name="connsiteX13" fmla="*/ 500357 w 1215153"/>
                <a:gd name="connsiteY13" fmla="*/ 5957 h 170495"/>
                <a:gd name="connsiteX14" fmla="*/ 63387 w 1215153"/>
                <a:gd name="connsiteY14" fmla="*/ 2585 h 1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5153" h="170495">
                  <a:moveTo>
                    <a:pt x="63387" y="2585"/>
                  </a:moveTo>
                  <a:cubicBezTo>
                    <a:pt x="0" y="25512"/>
                    <a:pt x="97104" y="124078"/>
                    <a:pt x="120032" y="143522"/>
                  </a:cubicBezTo>
                  <a:cubicBezTo>
                    <a:pt x="142960" y="162966"/>
                    <a:pt x="173979" y="134082"/>
                    <a:pt x="200952" y="119246"/>
                  </a:cubicBezTo>
                  <a:cubicBezTo>
                    <a:pt x="227925" y="104411"/>
                    <a:pt x="252201" y="50463"/>
                    <a:pt x="281872" y="54509"/>
                  </a:cubicBezTo>
                  <a:cubicBezTo>
                    <a:pt x="311543" y="58555"/>
                    <a:pt x="331773" y="125989"/>
                    <a:pt x="378977" y="143522"/>
                  </a:cubicBezTo>
                  <a:cubicBezTo>
                    <a:pt x="426181" y="161055"/>
                    <a:pt x="520588" y="170495"/>
                    <a:pt x="565094" y="159706"/>
                  </a:cubicBezTo>
                  <a:cubicBezTo>
                    <a:pt x="609600" y="148917"/>
                    <a:pt x="604205" y="97666"/>
                    <a:pt x="646014" y="78785"/>
                  </a:cubicBezTo>
                  <a:cubicBezTo>
                    <a:pt x="687823" y="59904"/>
                    <a:pt x="766046" y="35627"/>
                    <a:pt x="815947" y="46417"/>
                  </a:cubicBezTo>
                  <a:cubicBezTo>
                    <a:pt x="865848" y="57207"/>
                    <a:pt x="900913" y="140825"/>
                    <a:pt x="945419" y="143522"/>
                  </a:cubicBezTo>
                  <a:cubicBezTo>
                    <a:pt x="989925" y="146219"/>
                    <a:pt x="1039827" y="82831"/>
                    <a:pt x="1082984" y="62601"/>
                  </a:cubicBezTo>
                  <a:cubicBezTo>
                    <a:pt x="1126142" y="42371"/>
                    <a:pt x="1193575" y="26187"/>
                    <a:pt x="1204364" y="22141"/>
                  </a:cubicBezTo>
                  <a:cubicBezTo>
                    <a:pt x="1215153" y="18095"/>
                    <a:pt x="1162555" y="35628"/>
                    <a:pt x="1147720" y="38325"/>
                  </a:cubicBezTo>
                  <a:cubicBezTo>
                    <a:pt x="1132885" y="41022"/>
                    <a:pt x="1115352" y="38325"/>
                    <a:pt x="1115352" y="38325"/>
                  </a:cubicBezTo>
                  <a:lnTo>
                    <a:pt x="500357" y="5957"/>
                  </a:lnTo>
                  <a:cubicBezTo>
                    <a:pt x="325030" y="0"/>
                    <a:pt x="190942" y="3721"/>
                    <a:pt x="63387" y="2585"/>
                  </a:cubicBezTo>
                  <a:close/>
                </a:path>
              </a:pathLst>
            </a:custGeom>
            <a:solidFill>
              <a:srgbClr val="FF0000">
                <a:alpha val="7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3"/>
            <a:srcRect/>
            <a:stretch>
              <a:fillRect/>
            </a:stretch>
          </p:blipFill>
          <p:spPr bwMode="auto">
            <a:xfrm>
              <a:off x="1901952" y="1956816"/>
              <a:ext cx="2743200" cy="3854712"/>
            </a:xfrm>
            <a:prstGeom prst="rect">
              <a:avLst/>
            </a:prstGeom>
            <a:noFill/>
            <a:ln w="9525">
              <a:noFill/>
              <a:miter lim="800000"/>
              <a:headEnd/>
              <a:tailEnd/>
            </a:ln>
            <a:effectLst/>
          </p:spPr>
        </p:pic>
        <p:sp>
          <p:nvSpPr>
            <p:cNvPr id="16" name="TextBox 15"/>
            <p:cNvSpPr txBox="1"/>
            <p:nvPr/>
          </p:nvSpPr>
          <p:spPr>
            <a:xfrm>
              <a:off x="2819400" y="609600"/>
              <a:ext cx="3028458" cy="646331"/>
            </a:xfrm>
            <a:prstGeom prst="rect">
              <a:avLst/>
            </a:prstGeom>
            <a:noFill/>
          </p:spPr>
          <p:txBody>
            <a:bodyPr wrap="none" rtlCol="0">
              <a:spAutoFit/>
            </a:bodyPr>
            <a:lstStyle/>
            <a:p>
              <a:r>
                <a:rPr lang="en-US" sz="3600" b="1" dirty="0" smtClean="0">
                  <a:solidFill>
                    <a:srgbClr val="FF0000"/>
                  </a:solidFill>
                  <a:effectLst>
                    <a:outerShdw dist="50800" dir="5400000" algn="ctr" rotWithShape="0">
                      <a:schemeClr val="tx1"/>
                    </a:outerShdw>
                  </a:effectLst>
                </a:rPr>
                <a:t>It’s a romance!</a:t>
              </a:r>
              <a:endParaRPr lang="en-US" sz="3600" b="1" dirty="0">
                <a:solidFill>
                  <a:srgbClr val="FF0000"/>
                </a:solidFill>
                <a:effectLst>
                  <a:outerShdw dist="50800" dir="5400000" algn="ctr" rotWithShape="0">
                    <a:schemeClr val="tx1"/>
                  </a:outerShdw>
                </a:effectLst>
              </a:endParaRPr>
            </a:p>
          </p:txBody>
        </p:sp>
      </p:grpSp>
      <p:pic>
        <p:nvPicPr>
          <p:cNvPr id="17" name="Picture 3"/>
          <p:cNvPicPr>
            <a:picLocks noChangeAspect="1" noChangeArrowheads="1"/>
          </p:cNvPicPr>
          <p:nvPr/>
        </p:nvPicPr>
        <p:blipFill>
          <a:blip r:embed="rId4"/>
          <a:srcRect/>
          <a:stretch>
            <a:fillRect/>
          </a:stretch>
        </p:blipFill>
        <p:spPr bwMode="auto">
          <a:xfrm>
            <a:off x="0" y="725526"/>
            <a:ext cx="9191625" cy="6132474"/>
          </a:xfrm>
          <a:prstGeom prst="rect">
            <a:avLst/>
          </a:prstGeom>
          <a:noFill/>
          <a:ln w="9525">
            <a:noFill/>
            <a:miter lim="800000"/>
            <a:headEnd/>
            <a:tailEnd/>
          </a:ln>
          <a:effectLst/>
        </p:spPr>
      </p:pic>
      <p:pic>
        <p:nvPicPr>
          <p:cNvPr id="193538" name="Picture 2" descr="http://i.livescience.com/images/i/000/030/561/original/denisovan-cave-120830.jpeg?1346348534"/>
          <p:cNvPicPr>
            <a:picLocks noChangeAspect="1" noChangeArrowheads="1"/>
          </p:cNvPicPr>
          <p:nvPr/>
        </p:nvPicPr>
        <p:blipFill>
          <a:blip r:embed="rId5"/>
          <a:srcRect/>
          <a:stretch>
            <a:fillRect/>
          </a:stretch>
        </p:blipFill>
        <p:spPr bwMode="auto">
          <a:xfrm>
            <a:off x="0" y="786384"/>
            <a:ext cx="9144000" cy="6071616"/>
          </a:xfrm>
          <a:prstGeom prst="rect">
            <a:avLst/>
          </a:prstGeom>
          <a:noFill/>
        </p:spPr>
      </p:pic>
      <p:sp useBgFill="1">
        <p:nvSpPr>
          <p:cNvPr id="5" name="TextBox 4"/>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pic>
        <p:nvPicPr>
          <p:cNvPr id="6" name="Picture 1"/>
          <p:cNvPicPr>
            <a:picLocks noChangeAspect="1" noChangeArrowheads="1"/>
          </p:cNvPicPr>
          <p:nvPr/>
        </p:nvPicPr>
        <p:blipFill>
          <a:blip r:embed="rId6"/>
          <a:srcRect/>
          <a:stretch>
            <a:fillRect/>
          </a:stretch>
        </p:blipFill>
        <p:spPr bwMode="auto">
          <a:xfrm>
            <a:off x="0" y="838199"/>
            <a:ext cx="9144000" cy="6019801"/>
          </a:xfrm>
          <a:prstGeom prst="rect">
            <a:avLst/>
          </a:prstGeom>
          <a:noFill/>
          <a:ln w="9525">
            <a:noFill/>
            <a:miter lim="800000"/>
            <a:headEnd/>
            <a:tailEnd/>
          </a:ln>
          <a:effectLst/>
        </p:spPr>
      </p:pic>
      <p:pic>
        <p:nvPicPr>
          <p:cNvPr id="7" name="Picture 1"/>
          <p:cNvPicPr>
            <a:picLocks noChangeAspect="1" noChangeArrowheads="1"/>
          </p:cNvPicPr>
          <p:nvPr/>
        </p:nvPicPr>
        <p:blipFill>
          <a:blip r:embed="rId7"/>
          <a:srcRect/>
          <a:stretch>
            <a:fillRect/>
          </a:stretch>
        </p:blipFill>
        <p:spPr bwMode="auto">
          <a:xfrm>
            <a:off x="19050" y="1295400"/>
            <a:ext cx="9124950" cy="5562600"/>
          </a:xfrm>
          <a:prstGeom prst="rect">
            <a:avLst/>
          </a:prstGeom>
          <a:noFill/>
          <a:ln w="9525">
            <a:noFill/>
            <a:miter lim="800000"/>
            <a:headEnd/>
            <a:tailEnd/>
          </a:ln>
          <a:effectLst/>
        </p:spPr>
      </p:pic>
      <p:sp>
        <p:nvSpPr>
          <p:cNvPr id="4" name="Rectangle 3"/>
          <p:cNvSpPr/>
          <p:nvPr/>
        </p:nvSpPr>
        <p:spPr>
          <a:xfrm>
            <a:off x="0" y="1320225"/>
            <a:ext cx="9144000" cy="584775"/>
          </a:xfrm>
          <a:prstGeom prst="rect">
            <a:avLst/>
          </a:prstGeom>
          <a:solidFill>
            <a:schemeClr val="bg1">
              <a:lumMod val="75000"/>
            </a:schemeClr>
          </a:solidFill>
        </p:spPr>
        <p:txBody>
          <a:bodyPr wrap="square">
            <a:spAutoFit/>
          </a:bodyPr>
          <a:lstStyle/>
          <a:p>
            <a:r>
              <a:rPr lang="en-US" sz="3200" dirty="0" smtClean="0"/>
              <a:t>  early 2000’s:  first human fossils unearthed in cave</a:t>
            </a:r>
            <a:endParaRPr lang="en-US" sz="3200" dirty="0"/>
          </a:p>
        </p:txBody>
      </p:sp>
      <p:sp>
        <p:nvSpPr>
          <p:cNvPr id="8" name="Rectangle 7"/>
          <p:cNvSpPr/>
          <p:nvPr/>
        </p:nvSpPr>
        <p:spPr>
          <a:xfrm>
            <a:off x="0" y="762000"/>
            <a:ext cx="9144000" cy="584775"/>
          </a:xfrm>
          <a:prstGeom prst="rect">
            <a:avLst/>
          </a:prstGeom>
          <a:solidFill>
            <a:schemeClr val="bg1">
              <a:lumMod val="75000"/>
            </a:schemeClr>
          </a:solidFill>
        </p:spPr>
        <p:txBody>
          <a:bodyPr wrap="square">
            <a:spAutoFit/>
          </a:bodyPr>
          <a:lstStyle/>
          <a:p>
            <a:r>
              <a:rPr lang="en-US" sz="3200" dirty="0" smtClean="0"/>
              <a:t>  Archeological digs on-going since 1970’s</a:t>
            </a:r>
            <a:endParaRPr lang="en-US" sz="3200" dirty="0"/>
          </a:p>
        </p:txBody>
      </p:sp>
      <p:sp>
        <p:nvSpPr>
          <p:cNvPr id="18" name="Rectangle 17"/>
          <p:cNvSpPr/>
          <p:nvPr/>
        </p:nvSpPr>
        <p:spPr>
          <a:xfrm>
            <a:off x="0" y="609600"/>
            <a:ext cx="9144000" cy="584775"/>
          </a:xfrm>
          <a:prstGeom prst="rect">
            <a:avLst/>
          </a:prstGeom>
          <a:noFill/>
        </p:spPr>
        <p:txBody>
          <a:bodyPr wrap="square">
            <a:spAutoFit/>
          </a:bodyPr>
          <a:lstStyle/>
          <a:p>
            <a:pPr algn="ctr"/>
            <a:r>
              <a:rPr lang="en-US" sz="3200" b="1" dirty="0" smtClean="0"/>
              <a:t>What’s been found so far?</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xit" presetSubtype="0" fill="hold" nodeType="withEffect">
                                  <p:stCondLst>
                                    <p:cond delay="500"/>
                                  </p:stCondLst>
                                  <p:childTnLst>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3538"/>
                                        </p:tgtEl>
                                        <p:attrNameLst>
                                          <p:attrName>style.visibility</p:attrName>
                                        </p:attrNameLst>
                                      </p:cBhvr>
                                      <p:to>
                                        <p:strVal val="visible"/>
                                      </p:to>
                                    </p:set>
                                    <p:animEffect transition="in" filter="fade">
                                      <p:cBhvr>
                                        <p:cTn id="15" dur="1000"/>
                                        <p:tgtEl>
                                          <p:spTgt spid="193538"/>
                                        </p:tgtEl>
                                      </p:cBhvr>
                                    </p:animEffect>
                                  </p:childTnLst>
                                </p:cTn>
                              </p:par>
                              <p:par>
                                <p:cTn id="16" presetID="10" presetClass="exit" presetSubtype="0" fill="hold" nodeType="withEffect">
                                  <p:stCondLst>
                                    <p:cond delay="500"/>
                                  </p:stCondLst>
                                  <p:childTnLst>
                                    <p:animEffect transition="out" filter="fade">
                                      <p:cBhvr>
                                        <p:cTn id="17" dur="1000"/>
                                        <p:tgtEl>
                                          <p:spTgt spid="17"/>
                                        </p:tgtEl>
                                      </p:cBhvr>
                                    </p:animEffect>
                                    <p:set>
                                      <p:cBhvr>
                                        <p:cTn id="18" dur="1" fill="hold">
                                          <p:stCondLst>
                                            <p:cond delay="999"/>
                                          </p:stCondLst>
                                        </p:cTn>
                                        <p:tgtEl>
                                          <p:spTgt spid="17"/>
                                        </p:tgtEl>
                                        <p:attrNameLst>
                                          <p:attrName>style.visibility</p:attrName>
                                        </p:attrNameLst>
                                      </p:cBhvr>
                                      <p:to>
                                        <p:strVal val="hidden"/>
                                      </p:to>
                                    </p:se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par>
                                <p:cTn id="28" presetID="10" presetClass="exit" presetSubtype="0" fill="hold" nodeType="withEffect">
                                  <p:stCondLst>
                                    <p:cond delay="500"/>
                                  </p:stCondLst>
                                  <p:childTnLst>
                                    <p:animEffect transition="out" filter="fade">
                                      <p:cBhvr>
                                        <p:cTn id="29" dur="1000"/>
                                        <p:tgtEl>
                                          <p:spTgt spid="193538"/>
                                        </p:tgtEl>
                                      </p:cBhvr>
                                    </p:animEffect>
                                    <p:set>
                                      <p:cBhvr>
                                        <p:cTn id="30" dur="1" fill="hold">
                                          <p:stCondLst>
                                            <p:cond delay="999"/>
                                          </p:stCondLst>
                                        </p:cTn>
                                        <p:tgtEl>
                                          <p:spTgt spid="193538"/>
                                        </p:tgtEl>
                                        <p:attrNameLst>
                                          <p:attrName>style.visibility</p:attrName>
                                        </p:attrNameLst>
                                      </p:cBhvr>
                                      <p:to>
                                        <p:strVal val="hidden"/>
                                      </p:to>
                                    </p:se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childTnLst>
                                </p:cTn>
                              </p:par>
                              <p:par>
                                <p:cTn id="40" presetID="10" presetClass="exit" presetSubtype="0" fill="hold" nodeType="withEffect">
                                  <p:stCondLst>
                                    <p:cond delay="500"/>
                                  </p:stCondLst>
                                  <p:childTnLst>
                                    <p:animEffect transition="out" filter="fade">
                                      <p:cBhvr>
                                        <p:cTn id="41" dur="1000"/>
                                        <p:tgtEl>
                                          <p:spTgt spid="6"/>
                                        </p:tgtEl>
                                      </p:cBhvr>
                                    </p:animEffect>
                                    <p:set>
                                      <p:cBhvr>
                                        <p:cTn id="42" dur="1" fill="hold">
                                          <p:stCondLst>
                                            <p:cond delay="9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4"/>
                                        </p:tgtEl>
                                      </p:cBhvr>
                                    </p:animEffect>
                                    <p:set>
                                      <p:cBhvr>
                                        <p:cTn id="53" dur="1" fill="hold">
                                          <p:stCondLst>
                                            <p:cond delay="999"/>
                                          </p:stCondLst>
                                        </p:cTn>
                                        <p:tgtEl>
                                          <p:spTgt spid="4"/>
                                        </p:tgtEl>
                                        <p:attrNameLst>
                                          <p:attrName>style.visibility</p:attrName>
                                        </p:attrNameLst>
                                      </p:cBhvr>
                                      <p:to>
                                        <p:strVal val="hidden"/>
                                      </p:to>
                                    </p:set>
                                  </p:childTnLst>
                                </p:cTn>
                              </p:par>
                              <p:par>
                                <p:cTn id="54" presetID="53"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000" fill="hold"/>
                                        <p:tgtEl>
                                          <p:spTgt spid="18"/>
                                        </p:tgtEl>
                                        <p:attrNameLst>
                                          <p:attrName>ppt_w</p:attrName>
                                        </p:attrNameLst>
                                      </p:cBhvr>
                                      <p:tavLst>
                                        <p:tav tm="0">
                                          <p:val>
                                            <p:fltVal val="0"/>
                                          </p:val>
                                        </p:tav>
                                        <p:tav tm="100000">
                                          <p:val>
                                            <p:strVal val="#ppt_w"/>
                                          </p:val>
                                        </p:tav>
                                      </p:tavLst>
                                    </p:anim>
                                    <p:anim calcmode="lin" valueType="num">
                                      <p:cBhvr>
                                        <p:cTn id="57" dur="1000" fill="hold"/>
                                        <p:tgtEl>
                                          <p:spTgt spid="18"/>
                                        </p:tgtEl>
                                        <p:attrNameLst>
                                          <p:attrName>ppt_h</p:attrName>
                                        </p:attrNameLst>
                                      </p:cBhvr>
                                      <p:tavLst>
                                        <p:tav tm="0">
                                          <p:val>
                                            <p:fltVal val="0"/>
                                          </p:val>
                                        </p:tav>
                                        <p:tav tm="100000">
                                          <p:val>
                                            <p:strVal val="#ppt_h"/>
                                          </p:val>
                                        </p:tav>
                                      </p:tavLst>
                                    </p:anim>
                                    <p:animEffect transition="in" filter="fade">
                                      <p:cBhvr>
                                        <p:cTn id="5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679299"/>
          </a:xfrm>
          <a:prstGeom prst="rect">
            <a:avLst/>
          </a:prstGeom>
        </p:spPr>
        <p:txBody>
          <a:bodyPr wrap="square">
            <a:spAutoFit/>
          </a:bodyPr>
          <a:lstStyle/>
          <a:p>
            <a:r>
              <a:rPr lang="en-US" dirty="0" smtClean="0">
                <a:hlinkClick r:id="rId2"/>
              </a:rPr>
              <a:t>https://en.wikipedia.org/wiki/Ice_age#Evidence_for_ice_ages</a:t>
            </a:r>
            <a:endParaRPr lang="en-US" dirty="0" smtClean="0"/>
          </a:p>
          <a:p>
            <a:endParaRPr lang="en-US" dirty="0" smtClean="0"/>
          </a:p>
          <a:p>
            <a:r>
              <a:rPr lang="en-US" dirty="0" smtClean="0"/>
              <a:t>There are three main types of evidence for ice ages: geological, chemical, and paleontological.</a:t>
            </a:r>
          </a:p>
          <a:p>
            <a:r>
              <a:rPr lang="en-US" b="1" dirty="0" smtClean="0"/>
              <a:t>Geological</a:t>
            </a:r>
            <a:r>
              <a:rPr lang="en-US" dirty="0" smtClean="0"/>
              <a:t> evidence for ice ages comes in various forms, including rock scouring and scratching, </a:t>
            </a:r>
            <a:r>
              <a:rPr lang="en-US" dirty="0" smtClean="0">
                <a:hlinkClick r:id="rId3" tooltip="Glacial moraine"/>
              </a:rPr>
              <a:t>glacial moraines</a:t>
            </a:r>
            <a:r>
              <a:rPr lang="en-US" dirty="0" smtClean="0"/>
              <a:t>, </a:t>
            </a:r>
            <a:r>
              <a:rPr lang="en-US" dirty="0" smtClean="0">
                <a:hlinkClick r:id="rId4" tooltip="Drumlin"/>
              </a:rPr>
              <a:t>drumlins</a:t>
            </a:r>
            <a:r>
              <a:rPr lang="en-US" dirty="0" smtClean="0"/>
              <a:t>, valley cutting, and the deposition of </a:t>
            </a:r>
            <a:r>
              <a:rPr lang="en-US" dirty="0" smtClean="0">
                <a:hlinkClick r:id="rId5" tooltip="Till"/>
              </a:rPr>
              <a:t>till</a:t>
            </a:r>
            <a:r>
              <a:rPr lang="en-US" dirty="0" smtClean="0"/>
              <a:t> or </a:t>
            </a:r>
            <a:r>
              <a:rPr lang="en-US" dirty="0" err="1" smtClean="0"/>
              <a:t>tillites</a:t>
            </a:r>
            <a:r>
              <a:rPr lang="en-US" dirty="0" smtClean="0"/>
              <a:t> and </a:t>
            </a:r>
            <a:r>
              <a:rPr lang="en-US" dirty="0" smtClean="0">
                <a:hlinkClick r:id="rId6" tooltip="Glacial erratic"/>
              </a:rPr>
              <a:t>glacial </a:t>
            </a:r>
            <a:r>
              <a:rPr lang="en-US" dirty="0" err="1" smtClean="0">
                <a:hlinkClick r:id="rId6" tooltip="Glacial erratic"/>
              </a:rPr>
              <a:t>erratics</a:t>
            </a:r>
            <a:r>
              <a:rPr lang="en-US" dirty="0" smtClean="0"/>
              <a:t>. Successive glaciations tend to distort and erase the geological evidence, making it difficult to interpret. Furthermore, this evidence was difficult to date exactly; early theories assumed that the </a:t>
            </a:r>
            <a:r>
              <a:rPr lang="en-US" dirty="0" err="1" smtClean="0"/>
              <a:t>glacials</a:t>
            </a:r>
            <a:r>
              <a:rPr lang="en-US" dirty="0" smtClean="0"/>
              <a:t> were short compared to the long </a:t>
            </a:r>
            <a:r>
              <a:rPr lang="en-US" dirty="0" err="1" smtClean="0"/>
              <a:t>interglacials</a:t>
            </a:r>
            <a:r>
              <a:rPr lang="en-US" dirty="0" smtClean="0"/>
              <a:t>. The advent of sediment and ice cores revealed the true situation: </a:t>
            </a:r>
            <a:r>
              <a:rPr lang="en-US" dirty="0" err="1" smtClean="0"/>
              <a:t>glacials</a:t>
            </a:r>
            <a:r>
              <a:rPr lang="en-US" dirty="0" smtClean="0"/>
              <a:t> are long, </a:t>
            </a:r>
            <a:r>
              <a:rPr lang="en-US" dirty="0" err="1" smtClean="0"/>
              <a:t>interglacials</a:t>
            </a:r>
            <a:r>
              <a:rPr lang="en-US" dirty="0" smtClean="0"/>
              <a:t> short. It took some time for the current theory to be worked out.</a:t>
            </a:r>
          </a:p>
          <a:p>
            <a:r>
              <a:rPr lang="en-US" dirty="0" smtClean="0"/>
              <a:t>The </a:t>
            </a:r>
            <a:r>
              <a:rPr lang="en-US" b="1" dirty="0" smtClean="0"/>
              <a:t>chemical</a:t>
            </a:r>
            <a:r>
              <a:rPr lang="en-US" dirty="0" smtClean="0"/>
              <a:t> evidence mainly consists of variations in the ratios of </a:t>
            </a:r>
            <a:r>
              <a:rPr lang="en-US" dirty="0" smtClean="0">
                <a:hlinkClick r:id="rId7" tooltip="Isotope"/>
              </a:rPr>
              <a:t>isotopes</a:t>
            </a:r>
            <a:r>
              <a:rPr lang="en-US" dirty="0" smtClean="0"/>
              <a:t> in fossils present in sediments and sedimentary rocks and ocean sediment cores. For the most recent glacial periods </a:t>
            </a:r>
            <a:r>
              <a:rPr lang="en-US" dirty="0" smtClean="0">
                <a:hlinkClick r:id="rId8" tooltip="Ice core"/>
              </a:rPr>
              <a:t>ice cores</a:t>
            </a:r>
            <a:r>
              <a:rPr lang="en-US" dirty="0" smtClean="0"/>
              <a:t> provide climate </a:t>
            </a:r>
            <a:r>
              <a:rPr lang="en-US" dirty="0" smtClean="0">
                <a:hlinkClick r:id="rId9" tooltip="Proxy (climate)"/>
              </a:rPr>
              <a:t>proxies</a:t>
            </a:r>
            <a:r>
              <a:rPr lang="en-US" dirty="0" smtClean="0"/>
              <a:t> from their ice, and atmospheric samples from included bubbles of air. Because water containing heavier isotopes has a higher </a:t>
            </a:r>
            <a:r>
              <a:rPr lang="en-US" dirty="0" smtClean="0">
                <a:hlinkClick r:id="rId10" tooltip="Heat of evaporation"/>
              </a:rPr>
              <a:t>heat of evaporation</a:t>
            </a:r>
            <a:r>
              <a:rPr lang="en-US" dirty="0" smtClean="0"/>
              <a:t>, its proportion decreases with colder conditions.</a:t>
            </a:r>
            <a:r>
              <a:rPr lang="en-US" baseline="30000" dirty="0" smtClean="0">
                <a:hlinkClick r:id="rId2"/>
              </a:rPr>
              <a:t>[29]</a:t>
            </a:r>
            <a:r>
              <a:rPr lang="en-US" dirty="0" smtClean="0"/>
              <a:t> This allows a temperature record to be constructed. However, this evidence can be confounded by other factors recorded by isotope ratios.</a:t>
            </a:r>
          </a:p>
          <a:p>
            <a:r>
              <a:rPr lang="en-US" dirty="0" smtClean="0"/>
              <a:t>The </a:t>
            </a:r>
            <a:r>
              <a:rPr lang="en-US" b="1" dirty="0" smtClean="0"/>
              <a:t>paleontological</a:t>
            </a:r>
            <a:r>
              <a:rPr lang="en-US" dirty="0" smtClean="0"/>
              <a:t> evidence consists of changes in the geographical distribution of fossils. During a glacial period cold-adapted organisms spread into lower latitudes, and organisms that prefer warmer conditions become extinct or are squeezed into lower latitudes. This evidence is also difficult to interpret because it requires (1) sequences of sediments covering a long period of time, over a wide range of latitudes and which are easily correlated; (2) ancient organisms which survive for several million years without change and whose temperature preferences are easily diagnosed; and (3) the finding of the relevant fossils.</a:t>
            </a:r>
          </a:p>
          <a:p>
            <a:r>
              <a:rPr lang="en-US" dirty="0" smtClean="0"/>
              <a:t>Despite the difficulties, analysis of ice core and ocean sediment cores</a:t>
            </a:r>
            <a:r>
              <a:rPr lang="en-US" baseline="30000" dirty="0" smtClean="0">
                <a:hlinkClick r:id="rId2"/>
              </a:rPr>
              <a:t>[30]</a:t>
            </a:r>
            <a:r>
              <a:rPr lang="en-US" dirty="0" smtClean="0"/>
              <a:t> has shown periods of </a:t>
            </a:r>
            <a:r>
              <a:rPr lang="en-US" dirty="0" err="1" smtClean="0"/>
              <a:t>glacials</a:t>
            </a:r>
            <a:r>
              <a:rPr lang="en-US" dirty="0" smtClean="0"/>
              <a:t> and </a:t>
            </a:r>
            <a:r>
              <a:rPr lang="en-US" dirty="0" err="1" smtClean="0"/>
              <a:t>interglacials</a:t>
            </a:r>
            <a:r>
              <a:rPr lang="en-US" dirty="0" smtClean="0"/>
              <a:t> over the past few million years. These also confirm the linkage between ice ages and continental crust phenomena such as glacial moraines, drumlins, and glacial </a:t>
            </a:r>
            <a:r>
              <a:rPr lang="en-US" dirty="0" err="1" smtClean="0"/>
              <a:t>erratics</a:t>
            </a:r>
            <a:r>
              <a:rPr lang="en-US" dirty="0" smtClean="0"/>
              <a:t>. Hence the continental crust phenomena are accepted as good evidence of earlier ice ages when they are found in layers created much earlier than the time range for which ice cores and ocean sediment cores are available.</a:t>
            </a:r>
          </a:p>
          <a:p>
            <a:endParaRPr lang="en-US" dirty="0"/>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sp>
        <p:nvSpPr>
          <p:cNvPr id="3" name="Rectangle 2"/>
          <p:cNvSpPr/>
          <p:nvPr/>
        </p:nvSpPr>
        <p:spPr>
          <a:xfrm>
            <a:off x="0" y="609600"/>
            <a:ext cx="9144000" cy="584775"/>
          </a:xfrm>
          <a:prstGeom prst="rect">
            <a:avLst/>
          </a:prstGeom>
          <a:noFill/>
        </p:spPr>
        <p:txBody>
          <a:bodyPr wrap="square">
            <a:spAutoFit/>
          </a:bodyPr>
          <a:lstStyle/>
          <a:p>
            <a:pPr algn="ctr"/>
            <a:r>
              <a:rPr lang="en-US" sz="3200" b="1" dirty="0" smtClean="0"/>
              <a:t>What’s been found so far?</a:t>
            </a:r>
            <a:endParaRPr lang="en-US" sz="3200" b="1" dirty="0"/>
          </a:p>
        </p:txBody>
      </p:sp>
      <p:pic>
        <p:nvPicPr>
          <p:cNvPr id="6" name="Picture 2" descr="http://i.livescience.com/images/i/000/030/559/original/finger-bone-120830.jpeg?1346348377"/>
          <p:cNvPicPr>
            <a:picLocks noChangeAspect="1" noChangeArrowheads="1"/>
          </p:cNvPicPr>
          <p:nvPr/>
        </p:nvPicPr>
        <p:blipFill>
          <a:blip r:embed="rId3"/>
          <a:srcRect r="22322" b="-1154"/>
          <a:stretch>
            <a:fillRect/>
          </a:stretch>
        </p:blipFill>
        <p:spPr bwMode="auto">
          <a:xfrm>
            <a:off x="2514600" y="1219200"/>
            <a:ext cx="6629400" cy="5715000"/>
          </a:xfrm>
          <a:prstGeom prst="rect">
            <a:avLst/>
          </a:prstGeom>
          <a:noFill/>
        </p:spPr>
      </p:pic>
      <p:grpSp>
        <p:nvGrpSpPr>
          <p:cNvPr id="15" name="Group 14"/>
          <p:cNvGrpSpPr/>
          <p:nvPr/>
        </p:nvGrpSpPr>
        <p:grpSpPr>
          <a:xfrm>
            <a:off x="1981200" y="6019800"/>
            <a:ext cx="4648203" cy="584775"/>
            <a:chOff x="1981200" y="6019800"/>
            <a:chExt cx="4648203" cy="584775"/>
          </a:xfrm>
        </p:grpSpPr>
        <p:cxnSp>
          <p:nvCxnSpPr>
            <p:cNvPr id="8" name="Straight Connector 7"/>
            <p:cNvCxnSpPr/>
            <p:nvPr/>
          </p:nvCxnSpPr>
          <p:spPr>
            <a:xfrm>
              <a:off x="1981200" y="6323012"/>
              <a:ext cx="1219200" cy="1588"/>
            </a:xfrm>
            <a:prstGeom prst="line">
              <a:avLst/>
            </a:prstGeom>
            <a:ln w="76200">
              <a:solidFill>
                <a:srgbClr val="FF0000"/>
              </a:solidFill>
              <a:headEnd type="diamond"/>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11" idx="3"/>
            </p:cNvCxnSpPr>
            <p:nvPr/>
          </p:nvCxnSpPr>
          <p:spPr>
            <a:xfrm rot="10800000">
              <a:off x="5143676" y="6312188"/>
              <a:ext cx="1485727" cy="12412"/>
            </a:xfrm>
            <a:prstGeom prst="line">
              <a:avLst/>
            </a:prstGeom>
            <a:ln w="76200">
              <a:solidFill>
                <a:srgbClr val="FF0000"/>
              </a:solidFill>
              <a:headEnd type="diamon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52800" y="6019800"/>
              <a:ext cx="1790875" cy="584775"/>
            </a:xfrm>
            <a:prstGeom prst="rect">
              <a:avLst/>
            </a:prstGeom>
            <a:noFill/>
          </p:spPr>
          <p:txBody>
            <a:bodyPr wrap="none" rtlCol="0">
              <a:spAutoFit/>
            </a:bodyPr>
            <a:lstStyle/>
            <a:p>
              <a:r>
                <a:rPr lang="en-US" sz="3200" b="1" dirty="0" smtClean="0">
                  <a:solidFill>
                    <a:srgbClr val="FF0000"/>
                  </a:solidFill>
                  <a:effectLst>
                    <a:outerShdw dist="38100" dir="5400000" algn="ctr" rotWithShape="0">
                      <a:schemeClr val="tx1"/>
                    </a:outerShdw>
                  </a:effectLst>
                </a:rPr>
                <a:t>4/10 inch</a:t>
              </a:r>
              <a:endParaRPr lang="en-US" sz="3200" b="1" dirty="0">
                <a:solidFill>
                  <a:srgbClr val="FF0000"/>
                </a:solidFill>
                <a:effectLst>
                  <a:outerShdw dist="38100" dir="5400000" algn="ctr" rotWithShape="0">
                    <a:schemeClr val="tx1"/>
                  </a:outerShdw>
                </a:effectLst>
              </a:endParaRPr>
            </a:p>
          </p:txBody>
        </p:sp>
      </p:grpSp>
      <p:grpSp>
        <p:nvGrpSpPr>
          <p:cNvPr id="17" name="Group 16"/>
          <p:cNvGrpSpPr/>
          <p:nvPr/>
        </p:nvGrpSpPr>
        <p:grpSpPr>
          <a:xfrm>
            <a:off x="914400" y="1499616"/>
            <a:ext cx="7391400" cy="4572000"/>
            <a:chOff x="914400" y="1447800"/>
            <a:chExt cx="7391400" cy="4572000"/>
          </a:xfrm>
        </p:grpSpPr>
        <p:pic>
          <p:nvPicPr>
            <p:cNvPr id="5" name="Picture 1"/>
            <p:cNvPicPr>
              <a:picLocks noChangeAspect="1" noChangeArrowheads="1"/>
            </p:cNvPicPr>
            <p:nvPr/>
          </p:nvPicPr>
          <p:blipFill>
            <a:blip r:embed="rId4"/>
            <a:srcRect/>
            <a:stretch>
              <a:fillRect/>
            </a:stretch>
          </p:blipFill>
          <p:spPr bwMode="auto">
            <a:xfrm>
              <a:off x="914400" y="1447800"/>
              <a:ext cx="7390731" cy="4572000"/>
            </a:xfrm>
            <a:prstGeom prst="rect">
              <a:avLst/>
            </a:prstGeom>
            <a:noFill/>
            <a:ln w="9525">
              <a:noFill/>
              <a:miter lim="800000"/>
              <a:headEnd/>
              <a:tailEnd/>
            </a:ln>
            <a:effectLst/>
          </p:spPr>
        </p:pic>
        <p:sp>
          <p:nvSpPr>
            <p:cNvPr id="16" name="TextBox 15"/>
            <p:cNvSpPr txBox="1"/>
            <p:nvPr/>
          </p:nvSpPr>
          <p:spPr>
            <a:xfrm>
              <a:off x="6168292" y="1447800"/>
              <a:ext cx="2137508" cy="584775"/>
            </a:xfrm>
            <a:prstGeom prst="rect">
              <a:avLst/>
            </a:prstGeom>
            <a:noFill/>
          </p:spPr>
          <p:txBody>
            <a:bodyPr wrap="none" rtlCol="0">
              <a:spAutoFit/>
            </a:bodyPr>
            <a:lstStyle/>
            <a:p>
              <a:r>
                <a:rPr lang="en-US" sz="3200" b="1" dirty="0" smtClean="0">
                  <a:solidFill>
                    <a:schemeClr val="bg1"/>
                  </a:solidFill>
                </a:rPr>
                <a:t>finger bone</a:t>
              </a:r>
              <a:endParaRPr lang="en-US" sz="32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1000" fill="hold"/>
                                        <p:tgtEl>
                                          <p:spTgt spid="17"/>
                                        </p:tgtEl>
                                      </p:cBhvr>
                                      <p:by x="40000" y="40000"/>
                                    </p:animScale>
                                  </p:childTnLst>
                                </p:cTn>
                              </p:par>
                              <p:par>
                                <p:cTn id="17" presetID="64" presetClass="path" presetSubtype="0" fill="hold" nodeType="withEffect">
                                  <p:stCondLst>
                                    <p:cond delay="0"/>
                                  </p:stCondLst>
                                  <p:childTnLst>
                                    <p:animMotion origin="layout" path="M 3.33333E-6 7.40741E-7 L -0.37917 -0.23565 " pathEditMode="relative" rAng="0" ptsTypes="AA">
                                      <p:cBhvr>
                                        <p:cTn id="18" dur="1000" fill="hold"/>
                                        <p:tgtEl>
                                          <p:spTgt spid="17"/>
                                        </p:tgtEl>
                                        <p:attrNameLst>
                                          <p:attrName>ppt_x</p:attrName>
                                          <p:attrName>ppt_y</p:attrName>
                                        </p:attrNameLst>
                                      </p:cBhvr>
                                      <p:rCtr x="-190" y="-118"/>
                                    </p:animMotion>
                                  </p:childTnLst>
                                </p:cTn>
                              </p:par>
                              <p:par>
                                <p:cTn id="19" presetID="10" presetClass="exit" presetSubtype="0" fill="hold" nodeType="withEffect">
                                  <p:stCondLst>
                                    <p:cond delay="0"/>
                                  </p:stCondLst>
                                  <p:childTnLst>
                                    <p:animEffect transition="out" filter="fade">
                                      <p:cBhvr>
                                        <p:cTn id="20" dur="1000"/>
                                        <p:tgtEl>
                                          <p:spTgt spid="15"/>
                                        </p:tgtEl>
                                      </p:cBhvr>
                                    </p:animEffect>
                                    <p:set>
                                      <p:cBhvr>
                                        <p:cTn id="21" dur="1" fill="hold">
                                          <p:stCondLst>
                                            <p:cond delay="999"/>
                                          </p:stCondLst>
                                        </p:cTn>
                                        <p:tgtEl>
                                          <p:spTgt spid="15"/>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i.livescience.com/images/i/000/030/559/original/finger-bone-120830.jpeg?1346348377"/>
          <p:cNvPicPr>
            <a:picLocks noChangeAspect="1" noChangeArrowheads="1"/>
          </p:cNvPicPr>
          <p:nvPr/>
        </p:nvPicPr>
        <p:blipFill>
          <a:blip r:embed="rId3"/>
          <a:srcRect r="22322" b="-1154"/>
          <a:stretch>
            <a:fillRect/>
          </a:stretch>
        </p:blipFill>
        <p:spPr bwMode="auto">
          <a:xfrm>
            <a:off x="2514600" y="1219200"/>
            <a:ext cx="6629400" cy="5715000"/>
          </a:xfrm>
          <a:prstGeom prst="rect">
            <a:avLst/>
          </a:prstGeom>
          <a:noFill/>
        </p:spPr>
      </p:pic>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pic>
        <p:nvPicPr>
          <p:cNvPr id="5" name="Picture 1"/>
          <p:cNvPicPr preferRelativeResize="0">
            <a:picLocks noChangeAspect="1" noChangeArrowheads="1"/>
          </p:cNvPicPr>
          <p:nvPr/>
        </p:nvPicPr>
        <p:blipFill>
          <a:blip r:embed="rId4" cstate="print"/>
          <a:srcRect/>
          <a:stretch>
            <a:fillRect/>
          </a:stretch>
        </p:blipFill>
        <p:spPr bwMode="auto">
          <a:xfrm>
            <a:off x="-292608" y="1219201"/>
            <a:ext cx="2962714" cy="1832773"/>
          </a:xfrm>
          <a:prstGeom prst="rect">
            <a:avLst/>
          </a:prstGeom>
          <a:noFill/>
          <a:ln w="9525">
            <a:noFill/>
            <a:miter lim="800000"/>
            <a:headEnd/>
            <a:tailEnd/>
          </a:ln>
          <a:effectLst/>
        </p:spPr>
      </p:pic>
      <p:sp>
        <p:nvSpPr>
          <p:cNvPr id="10" name="TextBox 9"/>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sp>
        <p:nvSpPr>
          <p:cNvPr id="11" name="Rectangle 10"/>
          <p:cNvSpPr/>
          <p:nvPr/>
        </p:nvSpPr>
        <p:spPr>
          <a:xfrm>
            <a:off x="0" y="609600"/>
            <a:ext cx="9144000" cy="584775"/>
          </a:xfrm>
          <a:prstGeom prst="rect">
            <a:avLst/>
          </a:prstGeom>
          <a:noFill/>
        </p:spPr>
        <p:txBody>
          <a:bodyPr wrap="square">
            <a:spAutoFit/>
          </a:bodyPr>
          <a:lstStyle/>
          <a:p>
            <a:pPr algn="ctr"/>
            <a:r>
              <a:rPr lang="en-US" sz="3200" b="1" dirty="0" smtClean="0"/>
              <a:t>What’s been found so far?</a:t>
            </a:r>
            <a:endParaRPr lang="en-US" sz="3200" b="1" dirty="0"/>
          </a:p>
        </p:txBody>
      </p:sp>
      <p:grpSp>
        <p:nvGrpSpPr>
          <p:cNvPr id="16" name="Group 15"/>
          <p:cNvGrpSpPr/>
          <p:nvPr/>
        </p:nvGrpSpPr>
        <p:grpSpPr>
          <a:xfrm>
            <a:off x="1920240" y="1289304"/>
            <a:ext cx="6858000" cy="5194300"/>
            <a:chOff x="1981200" y="1587500"/>
            <a:chExt cx="6858000" cy="5194300"/>
          </a:xfrm>
        </p:grpSpPr>
        <p:grpSp>
          <p:nvGrpSpPr>
            <p:cNvPr id="14" name="Group 13"/>
            <p:cNvGrpSpPr/>
            <p:nvPr/>
          </p:nvGrpSpPr>
          <p:grpSpPr>
            <a:xfrm>
              <a:off x="1981200" y="3568700"/>
              <a:ext cx="3444875" cy="3213100"/>
              <a:chOff x="2178050" y="3568700"/>
              <a:chExt cx="3444875" cy="3213100"/>
            </a:xfrm>
          </p:grpSpPr>
          <p:pic>
            <p:nvPicPr>
              <p:cNvPr id="8" name="Picture 1"/>
              <p:cNvPicPr>
                <a:picLocks noChangeAspect="1" noChangeArrowheads="1"/>
              </p:cNvPicPr>
              <p:nvPr/>
            </p:nvPicPr>
            <p:blipFill>
              <a:blip r:embed="rId5"/>
              <a:srcRect/>
              <a:stretch>
                <a:fillRect/>
              </a:stretch>
            </p:blipFill>
            <p:spPr bwMode="auto">
              <a:xfrm>
                <a:off x="2178050" y="3568700"/>
                <a:ext cx="3444875" cy="3213100"/>
              </a:xfrm>
              <a:prstGeom prst="rect">
                <a:avLst/>
              </a:prstGeom>
              <a:noFill/>
              <a:ln w="9525">
                <a:noFill/>
                <a:miter lim="800000"/>
                <a:headEnd/>
                <a:tailEnd/>
              </a:ln>
              <a:effectLst/>
            </p:spPr>
          </p:pic>
          <p:sp>
            <p:nvSpPr>
              <p:cNvPr id="12" name="TextBox 11"/>
              <p:cNvSpPr txBox="1"/>
              <p:nvPr/>
            </p:nvSpPr>
            <p:spPr>
              <a:xfrm>
                <a:off x="2240854" y="6120825"/>
                <a:ext cx="1188146" cy="584775"/>
              </a:xfrm>
              <a:prstGeom prst="rect">
                <a:avLst/>
              </a:prstGeom>
              <a:noFill/>
            </p:spPr>
            <p:txBody>
              <a:bodyPr wrap="none" rtlCol="0">
                <a:spAutoFit/>
              </a:bodyPr>
              <a:lstStyle/>
              <a:p>
                <a:r>
                  <a:rPr lang="en-US" sz="3200" b="1" dirty="0" smtClean="0">
                    <a:solidFill>
                      <a:schemeClr val="bg1"/>
                    </a:solidFill>
                  </a:rPr>
                  <a:t>molar</a:t>
                </a:r>
                <a:endParaRPr lang="en-US" sz="3200" b="1" dirty="0">
                  <a:solidFill>
                    <a:schemeClr val="bg1"/>
                  </a:solidFill>
                </a:endParaRPr>
              </a:p>
            </p:txBody>
          </p:sp>
        </p:grpSp>
        <p:grpSp>
          <p:nvGrpSpPr>
            <p:cNvPr id="15" name="Group 14"/>
            <p:cNvGrpSpPr/>
            <p:nvPr/>
          </p:nvGrpSpPr>
          <p:grpSpPr>
            <a:xfrm>
              <a:off x="5302250" y="1587500"/>
              <a:ext cx="3536950" cy="4700588"/>
              <a:chOff x="5302250" y="1587500"/>
              <a:chExt cx="3536950" cy="4700588"/>
            </a:xfrm>
          </p:grpSpPr>
          <p:pic>
            <p:nvPicPr>
              <p:cNvPr id="7" name="Picture 1"/>
              <p:cNvPicPr>
                <a:picLocks noChangeAspect="1" noChangeArrowheads="1"/>
              </p:cNvPicPr>
              <p:nvPr/>
            </p:nvPicPr>
            <p:blipFill>
              <a:blip r:embed="rId6"/>
              <a:srcRect/>
              <a:stretch>
                <a:fillRect/>
              </a:stretch>
            </p:blipFill>
            <p:spPr bwMode="auto">
              <a:xfrm>
                <a:off x="5302250" y="1587500"/>
                <a:ext cx="3536950" cy="4700588"/>
              </a:xfrm>
              <a:prstGeom prst="rect">
                <a:avLst/>
              </a:prstGeom>
              <a:noFill/>
              <a:ln w="9525">
                <a:noFill/>
                <a:miter lim="800000"/>
                <a:headEnd/>
                <a:tailEnd/>
              </a:ln>
              <a:effectLst/>
            </p:spPr>
          </p:pic>
          <p:sp>
            <p:nvSpPr>
              <p:cNvPr id="13" name="TextBox 12"/>
              <p:cNvSpPr txBox="1"/>
              <p:nvPr/>
            </p:nvSpPr>
            <p:spPr>
              <a:xfrm>
                <a:off x="6705600" y="1600200"/>
                <a:ext cx="1188146" cy="584775"/>
              </a:xfrm>
              <a:prstGeom prst="rect">
                <a:avLst/>
              </a:prstGeom>
              <a:noFill/>
            </p:spPr>
            <p:txBody>
              <a:bodyPr wrap="none" rtlCol="0">
                <a:spAutoFit/>
              </a:bodyPr>
              <a:lstStyle/>
              <a:p>
                <a:r>
                  <a:rPr lang="en-US" sz="3200" b="1" dirty="0" smtClean="0">
                    <a:solidFill>
                      <a:schemeClr val="bg1"/>
                    </a:solidFill>
                  </a:rPr>
                  <a:t>molar</a:t>
                </a:r>
                <a:endParaRPr lang="en-US" sz="3200" b="1" dirty="0">
                  <a:solidFill>
                    <a:schemeClr val="bg1"/>
                  </a:solidFill>
                </a:endParaRPr>
              </a:p>
            </p:txBody>
          </p:sp>
        </p:grpSp>
      </p:grpSp>
      <p:grpSp>
        <p:nvGrpSpPr>
          <p:cNvPr id="17" name="Group 16"/>
          <p:cNvGrpSpPr/>
          <p:nvPr/>
        </p:nvGrpSpPr>
        <p:grpSpPr>
          <a:xfrm>
            <a:off x="5751722" y="5904921"/>
            <a:ext cx="2935078" cy="584775"/>
            <a:chOff x="1436108" y="6019800"/>
            <a:chExt cx="5967989" cy="517360"/>
          </a:xfrm>
        </p:grpSpPr>
        <p:cxnSp>
          <p:nvCxnSpPr>
            <p:cNvPr id="19" name="Straight Connector 18"/>
            <p:cNvCxnSpPr/>
            <p:nvPr/>
          </p:nvCxnSpPr>
          <p:spPr>
            <a:xfrm rot="10800000" flipV="1">
              <a:off x="3995419" y="6267500"/>
              <a:ext cx="3408678" cy="2"/>
            </a:xfrm>
            <a:prstGeom prst="line">
              <a:avLst/>
            </a:prstGeom>
            <a:ln w="76200">
              <a:solidFill>
                <a:srgbClr val="FF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36108" y="6019800"/>
              <a:ext cx="2367004" cy="517360"/>
            </a:xfrm>
            <a:prstGeom prst="rect">
              <a:avLst/>
            </a:prstGeom>
            <a:noFill/>
          </p:spPr>
          <p:txBody>
            <a:bodyPr wrap="none" rtlCol="0">
              <a:spAutoFit/>
            </a:bodyPr>
            <a:lstStyle/>
            <a:p>
              <a:r>
                <a:rPr lang="en-US" sz="3200" b="1" dirty="0" smtClean="0">
                  <a:solidFill>
                    <a:srgbClr val="FF0000"/>
                  </a:solidFill>
                  <a:effectLst>
                    <a:outerShdw dist="38100" dir="5400000" algn="ctr" rotWithShape="0">
                      <a:schemeClr val="tx1"/>
                    </a:outerShdw>
                  </a:effectLst>
                </a:rPr>
                <a:t>4/10“</a:t>
              </a:r>
              <a:endParaRPr lang="en-US" sz="3200" b="1" dirty="0">
                <a:solidFill>
                  <a:srgbClr val="FF0000"/>
                </a:solidFill>
                <a:effectLst>
                  <a:outerShdw dist="38100" dir="54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6" presetClass="emph" presetSubtype="0" fill="hold" nodeType="withEffect">
                                  <p:stCondLst>
                                    <p:cond delay="0"/>
                                  </p:stCondLst>
                                  <p:childTnLst>
                                    <p:animScale>
                                      <p:cBhvr>
                                        <p:cTn id="23" dur="1000" fill="hold"/>
                                        <p:tgtEl>
                                          <p:spTgt spid="16"/>
                                        </p:tgtEl>
                                      </p:cBhvr>
                                      <p:by x="40000" y="40000"/>
                                    </p:animScale>
                                  </p:childTnLst>
                                </p:cTn>
                              </p:par>
                              <p:par>
                                <p:cTn id="24" presetID="35" presetClass="path" presetSubtype="0" fill="hold" nodeType="withEffect">
                                  <p:stCondLst>
                                    <p:cond delay="0"/>
                                  </p:stCondLst>
                                  <p:childTnLst>
                                    <p:animMotion origin="layout" path="M 3.33333E-6 -2.59259E-6 L -0.44167 0.04352 " pathEditMode="relative" rAng="0" ptsTypes="AA">
                                      <p:cBhvr>
                                        <p:cTn id="25" dur="1000" fill="hold"/>
                                        <p:tgtEl>
                                          <p:spTgt spid="16"/>
                                        </p:tgtEl>
                                        <p:attrNameLst>
                                          <p:attrName>ppt_x</p:attrName>
                                          <p:attrName>ppt_y</p:attrName>
                                        </p:attrNameLst>
                                      </p:cBhvr>
                                      <p:rCtr x="-221" y="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sp>
        <p:nvSpPr>
          <p:cNvPr id="10" name="Rectangle 9"/>
          <p:cNvSpPr/>
          <p:nvPr/>
        </p:nvSpPr>
        <p:spPr>
          <a:xfrm>
            <a:off x="0" y="609600"/>
            <a:ext cx="9144000" cy="584775"/>
          </a:xfrm>
          <a:prstGeom prst="rect">
            <a:avLst/>
          </a:prstGeom>
          <a:noFill/>
        </p:spPr>
        <p:txBody>
          <a:bodyPr wrap="square">
            <a:spAutoFit/>
          </a:bodyPr>
          <a:lstStyle/>
          <a:p>
            <a:pPr algn="ctr"/>
            <a:r>
              <a:rPr lang="en-US" sz="3200" b="1" dirty="0" smtClean="0"/>
              <a:t>What’s been found so far?</a:t>
            </a:r>
            <a:endParaRPr lang="en-US" sz="3200" b="1" dirty="0"/>
          </a:p>
        </p:txBody>
      </p:sp>
      <p:pic>
        <p:nvPicPr>
          <p:cNvPr id="11" name="Picture 1"/>
          <p:cNvPicPr preferRelativeResize="0">
            <a:picLocks noChangeAspect="1" noChangeArrowheads="1"/>
          </p:cNvPicPr>
          <p:nvPr/>
        </p:nvPicPr>
        <p:blipFill>
          <a:blip r:embed="rId3" cstate="print"/>
          <a:srcRect/>
          <a:stretch>
            <a:fillRect/>
          </a:stretch>
        </p:blipFill>
        <p:spPr bwMode="auto">
          <a:xfrm>
            <a:off x="-292608" y="1219201"/>
            <a:ext cx="2962714" cy="1832773"/>
          </a:xfrm>
          <a:prstGeom prst="rect">
            <a:avLst/>
          </a:prstGeom>
          <a:noFill/>
          <a:ln w="9525">
            <a:noFill/>
            <a:miter lim="800000"/>
            <a:headEnd/>
            <a:tailEnd/>
          </a:ln>
          <a:effectLst/>
        </p:spPr>
      </p:pic>
      <p:grpSp>
        <p:nvGrpSpPr>
          <p:cNvPr id="12" name="Group 11"/>
          <p:cNvGrpSpPr>
            <a:grpSpLocks noChangeAspect="1"/>
          </p:cNvGrpSpPr>
          <p:nvPr/>
        </p:nvGrpSpPr>
        <p:grpSpPr>
          <a:xfrm>
            <a:off x="-82296" y="3124200"/>
            <a:ext cx="2743200" cy="2077720"/>
            <a:chOff x="1981200" y="1587500"/>
            <a:chExt cx="6858000" cy="5194300"/>
          </a:xfrm>
        </p:grpSpPr>
        <p:pic>
          <p:nvPicPr>
            <p:cNvPr id="17" name="Picture 1"/>
            <p:cNvPicPr>
              <a:picLocks noChangeAspect="1" noChangeArrowheads="1"/>
            </p:cNvPicPr>
            <p:nvPr/>
          </p:nvPicPr>
          <p:blipFill>
            <a:blip r:embed="rId4" cstate="print"/>
            <a:srcRect/>
            <a:stretch>
              <a:fillRect/>
            </a:stretch>
          </p:blipFill>
          <p:spPr bwMode="auto">
            <a:xfrm>
              <a:off x="1981200" y="3568700"/>
              <a:ext cx="3444875" cy="3213100"/>
            </a:xfrm>
            <a:prstGeom prst="rect">
              <a:avLst/>
            </a:prstGeom>
            <a:noFill/>
            <a:ln w="9525">
              <a:noFill/>
              <a:miter lim="800000"/>
              <a:headEnd/>
              <a:tailEnd/>
            </a:ln>
            <a:effectLst/>
          </p:spPr>
        </p:pic>
        <p:pic>
          <p:nvPicPr>
            <p:cNvPr id="15" name="Picture 1"/>
            <p:cNvPicPr>
              <a:picLocks noChangeAspect="1" noChangeArrowheads="1"/>
            </p:cNvPicPr>
            <p:nvPr/>
          </p:nvPicPr>
          <p:blipFill>
            <a:blip r:embed="rId5" cstate="print"/>
            <a:srcRect/>
            <a:stretch>
              <a:fillRect/>
            </a:stretch>
          </p:blipFill>
          <p:spPr bwMode="auto">
            <a:xfrm>
              <a:off x="5302250" y="1587500"/>
              <a:ext cx="3536950" cy="4700588"/>
            </a:xfrm>
            <a:prstGeom prst="rect">
              <a:avLst/>
            </a:prstGeom>
            <a:noFill/>
            <a:ln w="9525">
              <a:noFill/>
              <a:miter lim="800000"/>
              <a:headEnd/>
              <a:tailEnd/>
            </a:ln>
            <a:effectLst/>
          </p:spPr>
        </p:pic>
      </p:grpSp>
      <p:sp>
        <p:nvSpPr>
          <p:cNvPr id="19" name="TextBox 18"/>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sp>
        <p:nvSpPr>
          <p:cNvPr id="20" name="TextBox 19"/>
          <p:cNvSpPr txBox="1"/>
          <p:nvPr/>
        </p:nvSpPr>
        <p:spPr>
          <a:xfrm>
            <a:off x="1737360" y="3090672"/>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
        <p:nvSpPr>
          <p:cNvPr id="21" name="TextBox 20"/>
          <p:cNvSpPr txBox="1"/>
          <p:nvPr/>
        </p:nvSpPr>
        <p:spPr>
          <a:xfrm>
            <a:off x="-109728" y="4910328"/>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pic>
        <p:nvPicPr>
          <p:cNvPr id="24" name="Picture 3"/>
          <p:cNvPicPr>
            <a:picLocks noChangeAspect="1" noChangeArrowheads="1"/>
          </p:cNvPicPr>
          <p:nvPr/>
        </p:nvPicPr>
        <p:blipFill>
          <a:blip r:embed="rId6"/>
          <a:srcRect/>
          <a:stretch>
            <a:fillRect/>
          </a:stretch>
        </p:blipFill>
        <p:spPr bwMode="auto">
          <a:xfrm>
            <a:off x="2743200" y="1524000"/>
            <a:ext cx="5216984" cy="5334000"/>
          </a:xfrm>
          <a:prstGeom prst="rect">
            <a:avLst/>
          </a:prstGeom>
          <a:noFill/>
          <a:ln w="9525">
            <a:noFill/>
            <a:miter lim="800000"/>
            <a:headEnd/>
            <a:tailEnd/>
          </a:ln>
          <a:effectLst/>
        </p:spPr>
      </p:pic>
      <p:sp>
        <p:nvSpPr>
          <p:cNvPr id="34" name="Rectangle 33"/>
          <p:cNvSpPr/>
          <p:nvPr/>
        </p:nvSpPr>
        <p:spPr>
          <a:xfrm>
            <a:off x="152400" y="5257800"/>
            <a:ext cx="2432304" cy="152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3352800" y="1676400"/>
            <a:ext cx="5334000" cy="3281065"/>
            <a:chOff x="3352800" y="1676400"/>
            <a:chExt cx="5334000" cy="3281065"/>
          </a:xfrm>
        </p:grpSpPr>
        <p:grpSp>
          <p:nvGrpSpPr>
            <p:cNvPr id="23" name="Group 22"/>
            <p:cNvGrpSpPr/>
            <p:nvPr/>
          </p:nvGrpSpPr>
          <p:grpSpPr>
            <a:xfrm>
              <a:off x="3352800" y="1676400"/>
              <a:ext cx="5313028" cy="2971800"/>
              <a:chOff x="3505200" y="1981200"/>
              <a:chExt cx="5313028" cy="2971800"/>
            </a:xfrm>
          </p:grpSpPr>
          <p:pic>
            <p:nvPicPr>
              <p:cNvPr id="4" name="Picture 2" descr="http://news.berkeley.edu/wp-content/uploads/2013/12/toedorsal400.jpg"/>
              <p:cNvPicPr>
                <a:picLocks noChangeAspect="1" noChangeArrowheads="1"/>
              </p:cNvPicPr>
              <p:nvPr/>
            </p:nvPicPr>
            <p:blipFill>
              <a:blip r:embed="rId7"/>
              <a:srcRect/>
              <a:stretch>
                <a:fillRect/>
              </a:stretch>
            </p:blipFill>
            <p:spPr bwMode="auto">
              <a:xfrm>
                <a:off x="3505200" y="2057400"/>
                <a:ext cx="5313028" cy="2895600"/>
              </a:xfrm>
              <a:prstGeom prst="rect">
                <a:avLst/>
              </a:prstGeom>
              <a:noFill/>
            </p:spPr>
          </p:pic>
          <p:sp>
            <p:nvSpPr>
              <p:cNvPr id="22" name="TextBox 21"/>
              <p:cNvSpPr txBox="1"/>
              <p:nvPr/>
            </p:nvSpPr>
            <p:spPr>
              <a:xfrm>
                <a:off x="4953000" y="1981200"/>
                <a:ext cx="1711494" cy="584775"/>
              </a:xfrm>
              <a:prstGeom prst="rect">
                <a:avLst/>
              </a:prstGeom>
              <a:noFill/>
            </p:spPr>
            <p:txBody>
              <a:bodyPr wrap="none" rtlCol="0">
                <a:spAutoFit/>
              </a:bodyPr>
              <a:lstStyle/>
              <a:p>
                <a:r>
                  <a:rPr lang="en-US" sz="3200" b="1" dirty="0" smtClean="0"/>
                  <a:t>toe bone</a:t>
                </a:r>
                <a:endParaRPr lang="en-US" sz="3200" b="1" dirty="0"/>
              </a:p>
            </p:txBody>
          </p:sp>
        </p:grpSp>
        <p:grpSp>
          <p:nvGrpSpPr>
            <p:cNvPr id="30" name="Group 29"/>
            <p:cNvGrpSpPr/>
            <p:nvPr/>
          </p:nvGrpSpPr>
          <p:grpSpPr>
            <a:xfrm>
              <a:off x="3352800" y="4419600"/>
              <a:ext cx="5334000" cy="537865"/>
              <a:chOff x="3352800" y="4419600"/>
              <a:chExt cx="5334000" cy="537865"/>
            </a:xfrm>
          </p:grpSpPr>
          <p:sp>
            <p:nvSpPr>
              <p:cNvPr id="27" name="TextBox 26"/>
              <p:cNvSpPr txBox="1"/>
              <p:nvPr/>
            </p:nvSpPr>
            <p:spPr>
              <a:xfrm>
                <a:off x="3352800" y="4495800"/>
                <a:ext cx="5334000" cy="461665"/>
              </a:xfrm>
              <a:prstGeom prst="rect">
                <a:avLst/>
              </a:prstGeom>
              <a:solidFill>
                <a:schemeClr val="bg1"/>
              </a:solidFill>
            </p:spPr>
            <p:txBody>
              <a:bodyPr wrap="square" rtlCol="0">
                <a:spAutoFit/>
              </a:bodyPr>
              <a:lstStyle/>
              <a:p>
                <a:pPr algn="ctr"/>
                <a:r>
                  <a:rPr lang="en-US" sz="2400" b="1" dirty="0" smtClean="0"/>
                  <a:t>10mm</a:t>
                </a:r>
                <a:endParaRPr lang="en-US" sz="2400" b="1" dirty="0"/>
              </a:p>
            </p:txBody>
          </p:sp>
          <p:cxnSp>
            <p:nvCxnSpPr>
              <p:cNvPr id="26" name="Straight Connector 25"/>
              <p:cNvCxnSpPr/>
              <p:nvPr/>
            </p:nvCxnSpPr>
            <p:spPr>
              <a:xfrm>
                <a:off x="4800600" y="4419600"/>
                <a:ext cx="2057400" cy="1588"/>
              </a:xfrm>
              <a:prstGeom prst="line">
                <a:avLst/>
              </a:prstGeom>
              <a:ln w="1905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3" name="Picture 2" descr="http://news.berkeley.edu/wp-content/uploads/2013/12/toedorsal400.jpg"/>
          <p:cNvPicPr>
            <a:picLocks noChangeAspect="1" noChangeArrowheads="1"/>
          </p:cNvPicPr>
          <p:nvPr/>
        </p:nvPicPr>
        <p:blipFill>
          <a:blip r:embed="rId7"/>
          <a:srcRect l="2000" t="3670" r="4000" b="11927"/>
          <a:stretch>
            <a:fillRect/>
          </a:stretch>
        </p:blipFill>
        <p:spPr bwMode="auto">
          <a:xfrm flipV="1">
            <a:off x="4876800" y="4762060"/>
            <a:ext cx="3798870" cy="2095940"/>
          </a:xfrm>
          <a:prstGeom prst="rect">
            <a:avLst/>
          </a:prstGeom>
          <a:noFill/>
        </p:spPr>
      </p:pic>
      <p:sp>
        <p:nvSpPr>
          <p:cNvPr id="25" name="Rectangle 24"/>
          <p:cNvSpPr/>
          <p:nvPr/>
        </p:nvSpPr>
        <p:spPr>
          <a:xfrm rot="20357185">
            <a:off x="4873752" y="1207008"/>
            <a:ext cx="3451705" cy="830997"/>
          </a:xfrm>
          <a:prstGeom prst="rect">
            <a:avLst/>
          </a:prstGeom>
          <a:noFill/>
        </p:spPr>
        <p:txBody>
          <a:bodyPr wrap="square">
            <a:spAutoFit/>
          </a:bodyPr>
          <a:lstStyle/>
          <a:p>
            <a:pPr algn="ctr"/>
            <a:r>
              <a:rPr lang="en-US" sz="4800" dirty="0" smtClean="0">
                <a:solidFill>
                  <a:srgbClr val="FF0000"/>
                </a:solidFill>
                <a:effectLst>
                  <a:outerShdw dist="38100" dir="5400000" algn="ctr" rotWithShape="0">
                    <a:schemeClr val="tx1"/>
                  </a:outerShdw>
                </a:effectLst>
              </a:rPr>
              <a:t>THAT’S ALL!</a:t>
            </a:r>
            <a:endParaRPr lang="en-US" sz="4800" dirty="0">
              <a:solidFill>
                <a:srgbClr val="FF0000"/>
              </a:solidFill>
              <a:effectLst>
                <a:outerShdw dist="38100" dir="5400000" algn="ctr" rotWithShape="0">
                  <a:schemeClr val="tx1"/>
                </a:outerShdw>
              </a:effectLst>
            </a:endParaRPr>
          </a:p>
        </p:txBody>
      </p:sp>
      <p:pic>
        <p:nvPicPr>
          <p:cNvPr id="32" name="Picture 2" descr="http://news.berkeley.edu/wp-content/uploads/2013/12/toedorsal400.jpg"/>
          <p:cNvPicPr>
            <a:picLocks noChangeAspect="1" noChangeArrowheads="1"/>
          </p:cNvPicPr>
          <p:nvPr/>
        </p:nvPicPr>
        <p:blipFill>
          <a:blip r:embed="rId8" cstate="print"/>
          <a:srcRect l="2000" t="3670" r="4000" b="11927"/>
          <a:stretch>
            <a:fillRect/>
          </a:stretch>
        </p:blipFill>
        <p:spPr bwMode="auto">
          <a:xfrm rot="16514058" flipV="1">
            <a:off x="3036709" y="2433151"/>
            <a:ext cx="1221330" cy="673841"/>
          </a:xfrm>
          <a:prstGeom prst="rect">
            <a:avLst/>
          </a:prstGeom>
          <a:noFill/>
        </p:spPr>
      </p:pic>
      <p:sp>
        <p:nvSpPr>
          <p:cNvPr id="28" name="Rectangle 27"/>
          <p:cNvSpPr/>
          <p:nvPr/>
        </p:nvSpPr>
        <p:spPr>
          <a:xfrm>
            <a:off x="0" y="558225"/>
            <a:ext cx="9144000" cy="584775"/>
          </a:xfrm>
          <a:prstGeom prst="rect">
            <a:avLst/>
          </a:prstGeom>
          <a:noFill/>
        </p:spPr>
        <p:txBody>
          <a:bodyPr wrap="square">
            <a:spAutoFit/>
          </a:bodyPr>
          <a:lstStyle/>
          <a:p>
            <a:pPr algn="ctr"/>
            <a:r>
              <a:rPr lang="en-US" sz="3200" b="1" dirty="0" smtClean="0">
                <a:solidFill>
                  <a:srgbClr val="FF0000"/>
                </a:solidFill>
                <a:effectLst>
                  <a:outerShdw dist="50800" dir="5400000" algn="ctr" rotWithShape="0">
                    <a:schemeClr val="tx1"/>
                  </a:outerShdw>
                </a:effectLst>
              </a:rPr>
              <a:t>What’s been found so far?</a:t>
            </a:r>
            <a:endParaRPr lang="en-US" sz="3200" b="1" dirty="0">
              <a:solidFill>
                <a:srgbClr val="FF0000"/>
              </a:solidFill>
              <a:effectLst>
                <a:outerShdw dist="50800" dir="5400000" algn="ctr" rotWithShape="0">
                  <a:schemeClr val="tx1"/>
                </a:outerShdw>
              </a:effectLst>
            </a:endParaRPr>
          </a:p>
        </p:txBody>
      </p:sp>
      <p:sp useBgFill="1">
        <p:nvSpPr>
          <p:cNvPr id="29" name="Rectangle 28"/>
          <p:cNvSpPr/>
          <p:nvPr/>
        </p:nvSpPr>
        <p:spPr>
          <a:xfrm>
            <a:off x="0" y="609600"/>
            <a:ext cx="9144000" cy="584775"/>
          </a:xfrm>
          <a:prstGeom prst="rect">
            <a:avLst/>
          </a:prstGeom>
        </p:spPr>
        <p:txBody>
          <a:bodyPr wrap="square">
            <a:spAutoFit/>
          </a:bodyPr>
          <a:lstStyle/>
          <a:p>
            <a:pPr algn="ctr"/>
            <a:r>
              <a:rPr lang="en-US" sz="3200" b="1" dirty="0" smtClean="0"/>
              <a:t>What do we know about these fossils?</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31"/>
                                        </p:tgtEl>
                                      </p:cBhvr>
                                      <p:by x="50000" y="50000"/>
                                    </p:animScale>
                                  </p:childTnLst>
                                </p:cTn>
                              </p:par>
                              <p:par>
                                <p:cTn id="12" presetID="42" presetClass="path" presetSubtype="0" fill="hold" nodeType="withEffect">
                                  <p:stCondLst>
                                    <p:cond delay="0"/>
                                  </p:stCondLst>
                                  <p:childTnLst>
                                    <p:animMotion origin="layout" path="M -3.33333E-6 -4.81481E-6 L 0.14167 0.30533 " pathEditMode="relative" rAng="0" ptsTypes="AA">
                                      <p:cBhvr>
                                        <p:cTn id="13" dur="1000" fill="hold"/>
                                        <p:tgtEl>
                                          <p:spTgt spid="31"/>
                                        </p:tgtEl>
                                        <p:attrNameLst>
                                          <p:attrName>ppt_x</p:attrName>
                                          <p:attrName>ppt_y</p:attrName>
                                        </p:attrNameLst>
                                      </p:cBhvr>
                                      <p:rCtr x="71" y="153"/>
                                    </p:animMotion>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par>
                                <p:cTn id="23" presetID="6" presetClass="emph" presetSubtype="0" fill="hold" nodeType="withEffect">
                                  <p:stCondLst>
                                    <p:cond delay="0"/>
                                  </p:stCondLst>
                                  <p:childTnLst>
                                    <p:animScale>
                                      <p:cBhvr>
                                        <p:cTn id="24" dur="1000" fill="hold"/>
                                        <p:tgtEl>
                                          <p:spTgt spid="33"/>
                                        </p:tgtEl>
                                      </p:cBhvr>
                                      <p:by x="35000" y="35000"/>
                                    </p:animScale>
                                  </p:childTnLst>
                                </p:cTn>
                              </p:par>
                              <p:par>
                                <p:cTn id="25" presetID="8" presetClass="emph" presetSubtype="0" fill="hold" nodeType="withEffect">
                                  <p:stCondLst>
                                    <p:cond delay="0"/>
                                  </p:stCondLst>
                                  <p:childTnLst>
                                    <p:animRot by="-5100000">
                                      <p:cBhvr>
                                        <p:cTn id="26" dur="1000" fill="hold"/>
                                        <p:tgtEl>
                                          <p:spTgt spid="33"/>
                                        </p:tgtEl>
                                        <p:attrNameLst>
                                          <p:attrName>r</p:attrName>
                                        </p:attrNameLst>
                                      </p:cBhvr>
                                    </p:animRot>
                                  </p:childTnLst>
                                </p:cTn>
                              </p:par>
                              <p:par>
                                <p:cTn id="27" presetID="64" presetClass="path" presetSubtype="0" accel="50000" decel="50000" fill="hold" nodeType="withEffect">
                                  <p:stCondLst>
                                    <p:cond delay="0"/>
                                  </p:stCondLst>
                                  <p:childTnLst>
                                    <p:animMotion origin="layout" path="M 1.11111E-6 0 L -0.34931 -0.425 " pathEditMode="relative" rAng="0" ptsTypes="AA">
                                      <p:cBhvr>
                                        <p:cTn id="28" dur="1000" fill="hold"/>
                                        <p:tgtEl>
                                          <p:spTgt spid="33"/>
                                        </p:tgtEl>
                                        <p:attrNameLst>
                                          <p:attrName>ppt_x</p:attrName>
                                          <p:attrName>ppt_y</p:attrName>
                                        </p:attrNameLst>
                                      </p:cBhvr>
                                      <p:rCtr x="-175" y="-213"/>
                                    </p:animMotion>
                                  </p:childTnLst>
                                </p:cTn>
                              </p:par>
                              <p:par>
                                <p:cTn id="29" presetID="10" presetClass="entr" presetSubtype="0"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xit" presetSubtype="0" fill="hold" nodeType="withEffect">
                                  <p:stCondLst>
                                    <p:cond delay="500"/>
                                  </p:stCondLst>
                                  <p:childTnLst>
                                    <p:animEffect transition="out" filter="fade">
                                      <p:cBhvr>
                                        <p:cTn id="33" dur="1000"/>
                                        <p:tgtEl>
                                          <p:spTgt spid="33"/>
                                        </p:tgtEl>
                                      </p:cBhvr>
                                    </p:animEffect>
                                    <p:set>
                                      <p:cBhvr>
                                        <p:cTn id="34" dur="1" fill="hold">
                                          <p:stCondLst>
                                            <p:cond delay="999"/>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4.72222E-6 4.81481E-6 L 0.06511 4.81481E-6 L 0.13178 0.03333 L 0.18664 0.08425 L 0.21459 0.15601 " pathEditMode="relative" rAng="0" ptsTypes="AAAAA">
                                      <p:cBhvr>
                                        <p:cTn id="38" dur="3000" fill="hold"/>
                                        <p:tgtEl>
                                          <p:spTgt spid="32"/>
                                        </p:tgtEl>
                                        <p:attrNameLst>
                                          <p:attrName>ppt_x</p:attrName>
                                          <p:attrName>ppt_y</p:attrName>
                                        </p:attrNameLst>
                                      </p:cBhvr>
                                      <p:rCtr x="107" y="78"/>
                                    </p:animMotion>
                                  </p:childTnLst>
                                </p:cTn>
                              </p:par>
                              <p:par>
                                <p:cTn id="39" presetID="6" presetClass="emph" presetSubtype="0" fill="hold" nodeType="withEffect">
                                  <p:stCondLst>
                                    <p:cond delay="0"/>
                                  </p:stCondLst>
                                  <p:childTnLst>
                                    <p:animScale>
                                      <p:cBhvr>
                                        <p:cTn id="40" dur="3000" fill="hold"/>
                                        <p:tgtEl>
                                          <p:spTgt spid="32"/>
                                        </p:tgtEl>
                                      </p:cBhvr>
                                      <p:by x="60000" y="60000"/>
                                    </p:animScale>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32"/>
                                        </p:tgtEl>
                                      </p:cBhvr>
                                    </p:animEffect>
                                    <p:set>
                                      <p:cBhvr>
                                        <p:cTn id="45" dur="1" fill="hold">
                                          <p:stCondLst>
                                            <p:cond delay="999"/>
                                          </p:stCondLst>
                                        </p:cTn>
                                        <p:tgtEl>
                                          <p:spTgt spid="3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24"/>
                                        </p:tgtEl>
                                      </p:cBhvr>
                                    </p:animEffect>
                                    <p:set>
                                      <p:cBhvr>
                                        <p:cTn id="48" dur="1" fill="hold">
                                          <p:stCondLst>
                                            <p:cond delay="999"/>
                                          </p:stCondLst>
                                        </p:cTn>
                                        <p:tgtEl>
                                          <p:spTgt spid="24"/>
                                        </p:tgtEl>
                                        <p:attrNameLst>
                                          <p:attrName>style.visibility</p:attrName>
                                        </p:attrNameLst>
                                      </p:cBhvr>
                                      <p:to>
                                        <p:strVal val="hidden"/>
                                      </p:to>
                                    </p:set>
                                  </p:childTnLst>
                                </p:cTn>
                              </p:par>
                              <p:par>
                                <p:cTn id="49" presetID="35" presetClass="path" presetSubtype="0" accel="50000" decel="50000" fill="hold" nodeType="withEffect">
                                  <p:stCondLst>
                                    <p:cond delay="0"/>
                                  </p:stCondLst>
                                  <p:childTnLst>
                                    <p:animMotion origin="layout" path="M 0.14167 0.30533 L -0.50833 0.39422 " pathEditMode="relative" rAng="0" ptsTypes="AA">
                                      <p:cBhvr>
                                        <p:cTn id="50" dur="1000" fill="hold"/>
                                        <p:tgtEl>
                                          <p:spTgt spid="31"/>
                                        </p:tgtEl>
                                        <p:attrNameLst>
                                          <p:attrName>ppt_x</p:attrName>
                                          <p:attrName>ppt_y</p:attrName>
                                        </p:attrNameLst>
                                      </p:cBhvr>
                                      <p:rCtr x="-325" y="44"/>
                                    </p:animMotion>
                                  </p:childTnLst>
                                </p:cTn>
                              </p:par>
                              <p:par>
                                <p:cTn id="51" presetID="6" presetClass="emph" presetSubtype="0" fill="hold" nodeType="withEffect">
                                  <p:stCondLst>
                                    <p:cond delay="0"/>
                                  </p:stCondLst>
                                  <p:childTnLst>
                                    <p:animScale>
                                      <p:cBhvr>
                                        <p:cTn id="52" dur="1000" fill="hold"/>
                                        <p:tgtEl>
                                          <p:spTgt spid="31"/>
                                        </p:tgtEl>
                                      </p:cBhvr>
                                      <p:by x="85000" y="85000"/>
                                    </p:animScale>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1000"/>
                                        <p:tgtEl>
                                          <p:spTgt spid="10"/>
                                        </p:tgtEl>
                                      </p:cBhvr>
                                    </p:animEffect>
                                    <p:set>
                                      <p:cBhvr>
                                        <p:cTn id="61" dur="1" fill="hold">
                                          <p:stCondLst>
                                            <p:cond delay="999"/>
                                          </p:stCondLst>
                                        </p:cTn>
                                        <p:tgtEl>
                                          <p:spTgt spid="10"/>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1000"/>
                                        <p:tgtEl>
                                          <p:spTgt spid="28"/>
                                        </p:tgtEl>
                                      </p:cBhvr>
                                    </p:animEffect>
                                  </p:childTnLst>
                                </p:cTn>
                              </p:par>
                            </p:childTnLst>
                          </p:cTn>
                        </p:par>
                        <p:par>
                          <p:cTn id="65" fill="hold">
                            <p:stCondLst>
                              <p:cond delay="1000"/>
                            </p:stCondLst>
                            <p:childTnLst>
                              <p:par>
                                <p:cTn id="66" presetID="53"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1000" fill="hold"/>
                                        <p:tgtEl>
                                          <p:spTgt spid="25"/>
                                        </p:tgtEl>
                                        <p:attrNameLst>
                                          <p:attrName>ppt_w</p:attrName>
                                        </p:attrNameLst>
                                      </p:cBhvr>
                                      <p:tavLst>
                                        <p:tav tm="0">
                                          <p:val>
                                            <p:fltVal val="0"/>
                                          </p:val>
                                        </p:tav>
                                        <p:tav tm="100000">
                                          <p:val>
                                            <p:strVal val="#ppt_w"/>
                                          </p:val>
                                        </p:tav>
                                      </p:tavLst>
                                    </p:anim>
                                    <p:anim calcmode="lin" valueType="num">
                                      <p:cBhvr>
                                        <p:cTn id="69" dur="1000" fill="hold"/>
                                        <p:tgtEl>
                                          <p:spTgt spid="25"/>
                                        </p:tgtEl>
                                        <p:attrNameLst>
                                          <p:attrName>ppt_h</p:attrName>
                                        </p:attrNameLst>
                                      </p:cBhvr>
                                      <p:tavLst>
                                        <p:tav tm="0">
                                          <p:val>
                                            <p:fltVal val="0"/>
                                          </p:val>
                                        </p:tav>
                                        <p:tav tm="100000">
                                          <p:val>
                                            <p:strVal val="#ppt_h"/>
                                          </p:val>
                                        </p:tav>
                                      </p:tavLst>
                                    </p:anim>
                                    <p:animEffect transition="in" filter="fade">
                                      <p:cBhvr>
                                        <p:cTn id="70" dur="10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p:cTn id="75" dur="1000" fill="hold"/>
                                        <p:tgtEl>
                                          <p:spTgt spid="29"/>
                                        </p:tgtEl>
                                        <p:attrNameLst>
                                          <p:attrName>ppt_w</p:attrName>
                                        </p:attrNameLst>
                                      </p:cBhvr>
                                      <p:tavLst>
                                        <p:tav tm="0">
                                          <p:val>
                                            <p:fltVal val="0"/>
                                          </p:val>
                                        </p:tav>
                                        <p:tav tm="100000">
                                          <p:val>
                                            <p:strVal val="#ppt_w"/>
                                          </p:val>
                                        </p:tav>
                                      </p:tavLst>
                                    </p:anim>
                                    <p:anim calcmode="lin" valueType="num">
                                      <p:cBhvr>
                                        <p:cTn id="76" dur="1000" fill="hold"/>
                                        <p:tgtEl>
                                          <p:spTgt spid="29"/>
                                        </p:tgtEl>
                                        <p:attrNameLst>
                                          <p:attrName>ppt_h</p:attrName>
                                        </p:attrNameLst>
                                      </p:cBhvr>
                                      <p:tavLst>
                                        <p:tav tm="0">
                                          <p:val>
                                            <p:fltVal val="0"/>
                                          </p:val>
                                        </p:tav>
                                        <p:tav tm="100000">
                                          <p:val>
                                            <p:strVal val="#ppt_h"/>
                                          </p:val>
                                        </p:tav>
                                      </p:tavLst>
                                    </p:anim>
                                    <p:animEffect transition="in" filter="fade">
                                      <p:cBhvr>
                                        <p:cTn id="77" dur="1000"/>
                                        <p:tgtEl>
                                          <p:spTgt spid="29"/>
                                        </p:tgtEl>
                                      </p:cBhvr>
                                    </p:animEffect>
                                  </p:childTnLst>
                                </p:cTn>
                              </p:par>
                              <p:par>
                                <p:cTn id="78" presetID="10" presetClass="exit" presetSubtype="0" fill="hold" grpId="1" nodeType="withEffect">
                                  <p:stCondLst>
                                    <p:cond delay="0"/>
                                  </p:stCondLst>
                                  <p:childTnLst>
                                    <p:animEffect transition="out" filter="fade">
                                      <p:cBhvr>
                                        <p:cTn id="79" dur="1000"/>
                                        <p:tgtEl>
                                          <p:spTgt spid="28"/>
                                        </p:tgtEl>
                                      </p:cBhvr>
                                    </p:animEffect>
                                    <p:set>
                                      <p:cBhvr>
                                        <p:cTn id="80" dur="1" fill="hold">
                                          <p:stCondLst>
                                            <p:cond delay="999"/>
                                          </p:stCondLst>
                                        </p:cTn>
                                        <p:tgtEl>
                                          <p:spTgt spid="2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25"/>
                                        </p:tgtEl>
                                      </p:cBhvr>
                                    </p:animEffect>
                                    <p:set>
                                      <p:cBhvr>
                                        <p:cTn id="83"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animBg="1"/>
      <p:bldP spid="25" grpId="0"/>
      <p:bldP spid="25" grpId="1"/>
      <p:bldP spid="28" grpId="0"/>
      <p:bldP spid="28" grpId="1"/>
      <p:bldP spid="2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a:grpSpLocks noChangeAspect="1"/>
          </p:cNvGrpSpPr>
          <p:nvPr/>
        </p:nvGrpSpPr>
        <p:grpSpPr>
          <a:xfrm>
            <a:off x="-82296" y="3124200"/>
            <a:ext cx="2743200" cy="2077720"/>
            <a:chOff x="1981200" y="1587500"/>
            <a:chExt cx="6858000" cy="5194300"/>
          </a:xfrm>
        </p:grpSpPr>
        <p:pic>
          <p:nvPicPr>
            <p:cNvPr id="15" name="Picture 1"/>
            <p:cNvPicPr>
              <a:picLocks noChangeAspect="1" noChangeArrowheads="1"/>
            </p:cNvPicPr>
            <p:nvPr/>
          </p:nvPicPr>
          <p:blipFill>
            <a:blip r:embed="rId3" cstate="print"/>
            <a:srcRect/>
            <a:stretch>
              <a:fillRect/>
            </a:stretch>
          </p:blipFill>
          <p:spPr bwMode="auto">
            <a:xfrm>
              <a:off x="5302250" y="1587500"/>
              <a:ext cx="3536950" cy="4700588"/>
            </a:xfrm>
            <a:prstGeom prst="rect">
              <a:avLst/>
            </a:prstGeom>
            <a:noFill/>
            <a:ln w="9525">
              <a:noFill/>
              <a:miter lim="800000"/>
              <a:headEnd/>
              <a:tailEnd/>
            </a:ln>
            <a:effectLst/>
          </p:spPr>
        </p:pic>
        <p:pic>
          <p:nvPicPr>
            <p:cNvPr id="17" name="Picture 1"/>
            <p:cNvPicPr>
              <a:picLocks noChangeAspect="1" noChangeArrowheads="1"/>
            </p:cNvPicPr>
            <p:nvPr/>
          </p:nvPicPr>
          <p:blipFill>
            <a:blip r:embed="rId4" cstate="print"/>
            <a:srcRect/>
            <a:stretch>
              <a:fillRect/>
            </a:stretch>
          </p:blipFill>
          <p:spPr bwMode="auto">
            <a:xfrm>
              <a:off x="1981200" y="3568700"/>
              <a:ext cx="3444875" cy="3213100"/>
            </a:xfrm>
            <a:prstGeom prst="rect">
              <a:avLst/>
            </a:prstGeom>
            <a:noFill/>
            <a:ln w="9525">
              <a:noFill/>
              <a:miter lim="800000"/>
              <a:headEnd/>
              <a:tailEnd/>
            </a:ln>
            <a:effectLst/>
          </p:spPr>
        </p:pic>
      </p:grpSp>
      <p:grpSp>
        <p:nvGrpSpPr>
          <p:cNvPr id="38" name="Group 37"/>
          <p:cNvGrpSpPr/>
          <p:nvPr/>
        </p:nvGrpSpPr>
        <p:grpSpPr>
          <a:xfrm>
            <a:off x="2895600" y="2057400"/>
            <a:ext cx="6019800" cy="3962400"/>
            <a:chOff x="2362200" y="0"/>
            <a:chExt cx="6781800" cy="4724400"/>
          </a:xfrm>
        </p:grpSpPr>
        <p:pic>
          <p:nvPicPr>
            <p:cNvPr id="39" name="Picture 2" descr="https://blog.23andme.com/wp-content/uploads/2014/03/Image12.jpg"/>
            <p:cNvPicPr>
              <a:picLocks noChangeAspect="1" noChangeArrowheads="1"/>
            </p:cNvPicPr>
            <p:nvPr/>
          </p:nvPicPr>
          <p:blipFill>
            <a:blip r:embed="rId5" cstate="print"/>
            <a:srcRect/>
            <a:stretch>
              <a:fillRect/>
            </a:stretch>
          </p:blipFill>
          <p:spPr bwMode="auto">
            <a:xfrm>
              <a:off x="2383526" y="0"/>
              <a:ext cx="6760474" cy="4724400"/>
            </a:xfrm>
            <a:prstGeom prst="rect">
              <a:avLst/>
            </a:prstGeom>
            <a:noFill/>
            <a:ln w="50800">
              <a:solidFill>
                <a:schemeClr val="tx1"/>
              </a:solidFill>
            </a:ln>
          </p:spPr>
        </p:pic>
        <p:sp>
          <p:nvSpPr>
            <p:cNvPr id="42" name="TextBox 41"/>
            <p:cNvSpPr txBox="1"/>
            <p:nvPr/>
          </p:nvSpPr>
          <p:spPr>
            <a:xfrm>
              <a:off x="2362200" y="0"/>
              <a:ext cx="2467313" cy="623839"/>
            </a:xfrm>
            <a:prstGeom prst="rect">
              <a:avLst/>
            </a:prstGeom>
            <a:noFill/>
          </p:spPr>
          <p:txBody>
            <a:bodyPr wrap="none" rtlCol="0">
              <a:spAutoFit/>
            </a:bodyPr>
            <a:lstStyle/>
            <a:p>
              <a:r>
                <a:rPr lang="en-US" sz="2800" dirty="0" err="1" smtClean="0">
                  <a:effectLst>
                    <a:outerShdw dist="50800" dir="5400000" algn="ctr" rotWithShape="0">
                      <a:schemeClr val="bg1"/>
                    </a:outerShdw>
                  </a:effectLst>
                </a:rPr>
                <a:t>Svante</a:t>
              </a:r>
              <a:r>
                <a:rPr lang="en-US" sz="2800" dirty="0" smtClean="0">
                  <a:effectLst>
                    <a:outerShdw dist="50800" dir="5400000" algn="ctr" rotWithShape="0">
                      <a:schemeClr val="bg1"/>
                    </a:outerShdw>
                  </a:effectLst>
                </a:rPr>
                <a:t> </a:t>
              </a:r>
              <a:r>
                <a:rPr lang="en-US" sz="2800" dirty="0" err="1" smtClean="0">
                  <a:effectLst>
                    <a:outerShdw dist="50800" dir="5400000" algn="ctr" rotWithShape="0">
                      <a:schemeClr val="bg1"/>
                    </a:outerShdw>
                  </a:effectLst>
                </a:rPr>
                <a:t>Pääbo</a:t>
              </a:r>
              <a:endParaRPr lang="en-US" sz="2800" dirty="0">
                <a:effectLst>
                  <a:outerShdw dist="50800" dir="5400000" algn="ctr" rotWithShape="0">
                    <a:schemeClr val="bg1"/>
                  </a:outerShdw>
                </a:effectLst>
              </a:endParaRPr>
            </a:p>
          </p:txBody>
        </p:sp>
      </p:grpSp>
      <p:pic>
        <p:nvPicPr>
          <p:cNvPr id="43" name="Picture 5"/>
          <p:cNvPicPr>
            <a:picLocks noChangeAspect="1" noChangeArrowheads="1"/>
          </p:cNvPicPr>
          <p:nvPr/>
        </p:nvPicPr>
        <p:blipFill>
          <a:blip r:embed="rId6"/>
          <a:srcRect/>
          <a:stretch>
            <a:fillRect/>
          </a:stretch>
        </p:blipFill>
        <p:spPr bwMode="auto">
          <a:xfrm>
            <a:off x="2819400" y="1295400"/>
            <a:ext cx="6200775" cy="5181600"/>
          </a:xfrm>
          <a:prstGeom prst="rect">
            <a:avLst/>
          </a:prstGeom>
          <a:noFill/>
          <a:ln w="9525">
            <a:noFill/>
            <a:miter lim="800000"/>
            <a:headEnd/>
            <a:tailEnd/>
          </a:ln>
          <a:effectLst/>
        </p:spPr>
      </p:pic>
      <p:pic>
        <p:nvPicPr>
          <p:cNvPr id="46" name="Picture 6"/>
          <p:cNvPicPr>
            <a:picLocks noChangeAspect="1" noChangeArrowheads="1"/>
          </p:cNvPicPr>
          <p:nvPr/>
        </p:nvPicPr>
        <p:blipFill>
          <a:blip r:embed="rId7"/>
          <a:srcRect l="2472" t="1201" r="1118" b="1943"/>
          <a:stretch>
            <a:fillRect/>
          </a:stretch>
        </p:blipFill>
        <p:spPr bwMode="auto">
          <a:xfrm>
            <a:off x="1371600" y="1295400"/>
            <a:ext cx="6792686" cy="5486400"/>
          </a:xfrm>
          <a:prstGeom prst="rect">
            <a:avLst/>
          </a:prstGeom>
          <a:noFill/>
          <a:ln w="9525">
            <a:noFill/>
            <a:miter lim="800000"/>
            <a:headEnd/>
            <a:tailEnd/>
          </a:ln>
          <a:effectLst/>
        </p:spPr>
      </p:pic>
      <p:pic>
        <p:nvPicPr>
          <p:cNvPr id="48" name="Picture 8" descr="http://graphics8.nytimes.com/images/2006/11/15/world/16nean190.2.jpg"/>
          <p:cNvPicPr>
            <a:picLocks noChangeAspect="1" noChangeArrowheads="1"/>
          </p:cNvPicPr>
          <p:nvPr/>
        </p:nvPicPr>
        <p:blipFill>
          <a:blip r:embed="rId8"/>
          <a:srcRect/>
          <a:stretch>
            <a:fillRect/>
          </a:stretch>
        </p:blipFill>
        <p:spPr bwMode="auto">
          <a:xfrm>
            <a:off x="3962400" y="1227219"/>
            <a:ext cx="4114800" cy="5630781"/>
          </a:xfrm>
          <a:prstGeom prst="rect">
            <a:avLst/>
          </a:prstGeom>
          <a:noFill/>
        </p:spPr>
      </p:pic>
      <p:sp useBgFill="1">
        <p:nvSpPr>
          <p:cNvPr id="28" name="Rectangle 27"/>
          <p:cNvSpPr/>
          <p:nvPr/>
        </p:nvSpPr>
        <p:spPr>
          <a:xfrm>
            <a:off x="0" y="609600"/>
            <a:ext cx="9144000" cy="584775"/>
          </a:xfrm>
          <a:prstGeom prst="rect">
            <a:avLst/>
          </a:prstGeom>
        </p:spPr>
        <p:txBody>
          <a:bodyPr wrap="square">
            <a:spAutoFit/>
          </a:bodyPr>
          <a:lstStyle/>
          <a:p>
            <a:pPr algn="ctr"/>
            <a:r>
              <a:rPr lang="en-US" sz="3200" b="1" dirty="0" smtClean="0"/>
              <a:t>What do we know about these fossils?</a:t>
            </a:r>
            <a:endParaRPr lang="en-US" sz="3200" b="1" dirty="0"/>
          </a:p>
        </p:txBody>
      </p:sp>
      <p:grpSp>
        <p:nvGrpSpPr>
          <p:cNvPr id="44" name="Group 43"/>
          <p:cNvGrpSpPr/>
          <p:nvPr/>
        </p:nvGrpSpPr>
        <p:grpSpPr>
          <a:xfrm>
            <a:off x="173736" y="5266944"/>
            <a:ext cx="2364200" cy="1472184"/>
            <a:chOff x="173736" y="5266944"/>
            <a:chExt cx="2364200" cy="1472184"/>
          </a:xfrm>
        </p:grpSpPr>
        <p:sp>
          <p:nvSpPr>
            <p:cNvPr id="34" name="Rectangle 33"/>
            <p:cNvSpPr>
              <a:spLocks/>
            </p:cNvSpPr>
            <p:nvPr/>
          </p:nvSpPr>
          <p:spPr>
            <a:xfrm>
              <a:off x="173736" y="5294376"/>
              <a:ext cx="2364200" cy="14447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30"/>
            <p:cNvGrpSpPr>
              <a:grpSpLocks/>
            </p:cNvGrpSpPr>
            <p:nvPr/>
          </p:nvGrpSpPr>
          <p:grpSpPr>
            <a:xfrm>
              <a:off x="224000" y="5266944"/>
              <a:ext cx="2276856" cy="1436140"/>
              <a:chOff x="3342089" y="1631924"/>
              <a:chExt cx="5334001" cy="3431882"/>
            </a:xfrm>
          </p:grpSpPr>
          <p:grpSp>
            <p:nvGrpSpPr>
              <p:cNvPr id="6" name="Group 22"/>
              <p:cNvGrpSpPr/>
              <p:nvPr/>
            </p:nvGrpSpPr>
            <p:grpSpPr>
              <a:xfrm>
                <a:off x="3352800" y="1631924"/>
                <a:ext cx="5313028" cy="3058677"/>
                <a:chOff x="3505200" y="1936724"/>
                <a:chExt cx="5313028" cy="3058677"/>
              </a:xfrm>
            </p:grpSpPr>
            <p:pic>
              <p:nvPicPr>
                <p:cNvPr id="4" name="Picture 2" descr="http://news.berkeley.edu/wp-content/uploads/2013/12/toedorsal400.jpg"/>
                <p:cNvPicPr>
                  <a:picLocks noChangeAspect="1" noChangeArrowheads="1"/>
                </p:cNvPicPr>
                <p:nvPr/>
              </p:nvPicPr>
              <p:blipFill>
                <a:blip r:embed="rId9"/>
                <a:srcRect/>
                <a:stretch>
                  <a:fillRect/>
                </a:stretch>
              </p:blipFill>
              <p:spPr bwMode="auto">
                <a:xfrm>
                  <a:off x="3505200" y="2099802"/>
                  <a:ext cx="5313028" cy="2895599"/>
                </a:xfrm>
                <a:prstGeom prst="rect">
                  <a:avLst/>
                </a:prstGeom>
                <a:noFill/>
              </p:spPr>
            </p:pic>
            <p:sp>
              <p:nvSpPr>
                <p:cNvPr id="22" name="TextBox 21"/>
                <p:cNvSpPr txBox="1"/>
                <p:nvPr/>
              </p:nvSpPr>
              <p:spPr>
                <a:xfrm>
                  <a:off x="4806696" y="1936724"/>
                  <a:ext cx="2016343" cy="767214"/>
                </a:xfrm>
                <a:prstGeom prst="rect">
                  <a:avLst/>
                </a:prstGeom>
                <a:noFill/>
              </p:spPr>
              <p:txBody>
                <a:bodyPr wrap="none" rtlCol="0">
                  <a:spAutoFit/>
                </a:bodyPr>
                <a:lstStyle/>
                <a:p>
                  <a:r>
                    <a:rPr lang="en-US" sz="1400" b="1" dirty="0" smtClean="0"/>
                    <a:t>toe bone</a:t>
                  </a:r>
                  <a:endParaRPr lang="en-US" sz="1400" b="1" dirty="0"/>
                </a:p>
              </p:txBody>
            </p:sp>
          </p:grpSp>
          <p:grpSp>
            <p:nvGrpSpPr>
              <p:cNvPr id="7" name="Group 29"/>
              <p:cNvGrpSpPr/>
              <p:nvPr/>
            </p:nvGrpSpPr>
            <p:grpSpPr>
              <a:xfrm>
                <a:off x="3342089" y="4428856"/>
                <a:ext cx="5334001" cy="634950"/>
                <a:chOff x="3342089" y="4428856"/>
                <a:chExt cx="5334001" cy="634950"/>
              </a:xfrm>
            </p:grpSpPr>
            <p:sp>
              <p:nvSpPr>
                <p:cNvPr id="27" name="TextBox 26"/>
                <p:cNvSpPr txBox="1"/>
                <p:nvPr/>
              </p:nvSpPr>
              <p:spPr>
                <a:xfrm>
                  <a:off x="3342089" y="4428856"/>
                  <a:ext cx="5334001" cy="634950"/>
                </a:xfrm>
                <a:prstGeom prst="rect">
                  <a:avLst/>
                </a:prstGeom>
                <a:solidFill>
                  <a:schemeClr val="bg1"/>
                </a:solidFill>
              </p:spPr>
              <p:txBody>
                <a:bodyPr wrap="square" rtlCol="0">
                  <a:spAutoFit/>
                </a:bodyPr>
                <a:lstStyle/>
                <a:p>
                  <a:pPr algn="ctr"/>
                  <a:r>
                    <a:rPr lang="en-US" sz="1100" b="1" dirty="0" smtClean="0"/>
                    <a:t>10mm</a:t>
                  </a:r>
                  <a:endParaRPr lang="en-US" sz="1100" b="1" dirty="0"/>
                </a:p>
              </p:txBody>
            </p:sp>
            <p:cxnSp>
              <p:nvCxnSpPr>
                <p:cNvPr id="26" name="Straight Connector 25"/>
                <p:cNvCxnSpPr/>
                <p:nvPr/>
              </p:nvCxnSpPr>
              <p:spPr>
                <a:xfrm>
                  <a:off x="4800603" y="4450707"/>
                  <a:ext cx="20574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grpSp>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grpSp>
        <p:nvGrpSpPr>
          <p:cNvPr id="37" name="Group 36"/>
          <p:cNvGrpSpPr/>
          <p:nvPr/>
        </p:nvGrpSpPr>
        <p:grpSpPr>
          <a:xfrm>
            <a:off x="-292608" y="1197864"/>
            <a:ext cx="3035808" cy="1854110"/>
            <a:chOff x="-292608" y="1197864"/>
            <a:chExt cx="3035808" cy="1854110"/>
          </a:xfrm>
        </p:grpSpPr>
        <p:pic>
          <p:nvPicPr>
            <p:cNvPr id="11" name="Picture 1"/>
            <p:cNvPicPr preferRelativeResize="0">
              <a:picLocks noChangeAspect="1" noChangeArrowheads="1"/>
            </p:cNvPicPr>
            <p:nvPr/>
          </p:nvPicPr>
          <p:blipFill>
            <a:blip r:embed="rId10" cstate="print"/>
            <a:srcRect/>
            <a:stretch>
              <a:fillRect/>
            </a:stretch>
          </p:blipFill>
          <p:spPr bwMode="auto">
            <a:xfrm>
              <a:off x="-292608" y="1219201"/>
              <a:ext cx="2962714" cy="1832773"/>
            </a:xfrm>
            <a:prstGeom prst="rect">
              <a:avLst/>
            </a:prstGeom>
            <a:noFill/>
            <a:ln w="9525">
              <a:noFill/>
              <a:miter lim="800000"/>
              <a:headEnd/>
              <a:tailEnd/>
            </a:ln>
            <a:effectLst/>
          </p:spPr>
        </p:pic>
        <p:sp>
          <p:nvSpPr>
            <p:cNvPr id="19" name="TextBox 18"/>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grpSp>
      <p:grpSp>
        <p:nvGrpSpPr>
          <p:cNvPr id="49" name="Group 48"/>
          <p:cNvGrpSpPr/>
          <p:nvPr/>
        </p:nvGrpSpPr>
        <p:grpSpPr>
          <a:xfrm>
            <a:off x="173736" y="5266944"/>
            <a:ext cx="2364200" cy="1472184"/>
            <a:chOff x="173736" y="5266944"/>
            <a:chExt cx="2364200" cy="1472184"/>
          </a:xfrm>
        </p:grpSpPr>
        <p:sp>
          <p:nvSpPr>
            <p:cNvPr id="50" name="Rectangle 49"/>
            <p:cNvSpPr>
              <a:spLocks/>
            </p:cNvSpPr>
            <p:nvPr/>
          </p:nvSpPr>
          <p:spPr>
            <a:xfrm>
              <a:off x="173736" y="5294376"/>
              <a:ext cx="2364200" cy="14447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30"/>
            <p:cNvGrpSpPr>
              <a:grpSpLocks/>
            </p:cNvGrpSpPr>
            <p:nvPr/>
          </p:nvGrpSpPr>
          <p:grpSpPr>
            <a:xfrm>
              <a:off x="224000" y="5266944"/>
              <a:ext cx="2276856" cy="1436140"/>
              <a:chOff x="3342089" y="1631924"/>
              <a:chExt cx="5334001" cy="3431882"/>
            </a:xfrm>
          </p:grpSpPr>
          <p:grpSp>
            <p:nvGrpSpPr>
              <p:cNvPr id="52" name="Group 22"/>
              <p:cNvGrpSpPr/>
              <p:nvPr/>
            </p:nvGrpSpPr>
            <p:grpSpPr>
              <a:xfrm>
                <a:off x="3352800" y="1631924"/>
                <a:ext cx="5313028" cy="3058677"/>
                <a:chOff x="3505200" y="1936724"/>
                <a:chExt cx="5313028" cy="3058677"/>
              </a:xfrm>
            </p:grpSpPr>
            <p:pic>
              <p:nvPicPr>
                <p:cNvPr id="56" name="Picture 2" descr="http://news.berkeley.edu/wp-content/uploads/2013/12/toedorsal400.jpg"/>
                <p:cNvPicPr>
                  <a:picLocks noChangeAspect="1" noChangeArrowheads="1"/>
                </p:cNvPicPr>
                <p:nvPr/>
              </p:nvPicPr>
              <p:blipFill>
                <a:blip r:embed="rId9"/>
                <a:srcRect/>
                <a:stretch>
                  <a:fillRect/>
                </a:stretch>
              </p:blipFill>
              <p:spPr bwMode="auto">
                <a:xfrm>
                  <a:off x="3505200" y="2099802"/>
                  <a:ext cx="5313028" cy="2895599"/>
                </a:xfrm>
                <a:prstGeom prst="rect">
                  <a:avLst/>
                </a:prstGeom>
                <a:noFill/>
              </p:spPr>
            </p:pic>
            <p:sp>
              <p:nvSpPr>
                <p:cNvPr id="57" name="TextBox 56"/>
                <p:cNvSpPr txBox="1"/>
                <p:nvPr/>
              </p:nvSpPr>
              <p:spPr>
                <a:xfrm>
                  <a:off x="4806696" y="1936724"/>
                  <a:ext cx="2016343" cy="767214"/>
                </a:xfrm>
                <a:prstGeom prst="rect">
                  <a:avLst/>
                </a:prstGeom>
                <a:noFill/>
              </p:spPr>
              <p:txBody>
                <a:bodyPr wrap="none" rtlCol="0">
                  <a:spAutoFit/>
                </a:bodyPr>
                <a:lstStyle/>
                <a:p>
                  <a:r>
                    <a:rPr lang="en-US" sz="1400" b="1" dirty="0" smtClean="0"/>
                    <a:t>toe bone</a:t>
                  </a:r>
                  <a:endParaRPr lang="en-US" sz="1400" b="1" dirty="0"/>
                </a:p>
              </p:txBody>
            </p:sp>
          </p:grpSp>
          <p:grpSp>
            <p:nvGrpSpPr>
              <p:cNvPr id="53" name="Group 29"/>
              <p:cNvGrpSpPr/>
              <p:nvPr/>
            </p:nvGrpSpPr>
            <p:grpSpPr>
              <a:xfrm>
                <a:off x="3342089" y="4428856"/>
                <a:ext cx="5334001" cy="634950"/>
                <a:chOff x="3342089" y="4428856"/>
                <a:chExt cx="5334001" cy="634950"/>
              </a:xfrm>
            </p:grpSpPr>
            <p:sp>
              <p:nvSpPr>
                <p:cNvPr id="54" name="TextBox 53"/>
                <p:cNvSpPr txBox="1"/>
                <p:nvPr/>
              </p:nvSpPr>
              <p:spPr>
                <a:xfrm>
                  <a:off x="3342089" y="4428856"/>
                  <a:ext cx="5334001" cy="634950"/>
                </a:xfrm>
                <a:prstGeom prst="rect">
                  <a:avLst/>
                </a:prstGeom>
                <a:solidFill>
                  <a:schemeClr val="bg1"/>
                </a:solidFill>
              </p:spPr>
              <p:txBody>
                <a:bodyPr wrap="square" rtlCol="0">
                  <a:spAutoFit/>
                </a:bodyPr>
                <a:lstStyle/>
                <a:p>
                  <a:pPr algn="ctr"/>
                  <a:r>
                    <a:rPr lang="en-US" sz="1100" b="1" dirty="0" smtClean="0"/>
                    <a:t>10mm</a:t>
                  </a:r>
                  <a:endParaRPr lang="en-US" sz="1100" b="1" dirty="0"/>
                </a:p>
              </p:txBody>
            </p:sp>
            <p:cxnSp>
              <p:nvCxnSpPr>
                <p:cNvPr id="55" name="Straight Connector 54"/>
                <p:cNvCxnSpPr/>
                <p:nvPr/>
              </p:nvCxnSpPr>
              <p:spPr>
                <a:xfrm>
                  <a:off x="4800603" y="4450707"/>
                  <a:ext cx="20574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58" name="Group 57"/>
          <p:cNvGrpSpPr/>
          <p:nvPr/>
        </p:nvGrpSpPr>
        <p:grpSpPr>
          <a:xfrm>
            <a:off x="-292608" y="1197864"/>
            <a:ext cx="3035808" cy="1854110"/>
            <a:chOff x="-292608" y="1197864"/>
            <a:chExt cx="3035808" cy="1854110"/>
          </a:xfrm>
        </p:grpSpPr>
        <p:pic>
          <p:nvPicPr>
            <p:cNvPr id="59" name="Picture 1"/>
            <p:cNvPicPr preferRelativeResize="0">
              <a:picLocks noChangeAspect="1" noChangeArrowheads="1"/>
            </p:cNvPicPr>
            <p:nvPr/>
          </p:nvPicPr>
          <p:blipFill>
            <a:blip r:embed="rId10" cstate="print"/>
            <a:srcRect/>
            <a:stretch>
              <a:fillRect/>
            </a:stretch>
          </p:blipFill>
          <p:spPr bwMode="auto">
            <a:xfrm>
              <a:off x="-292608" y="1219201"/>
              <a:ext cx="2962714" cy="1832773"/>
            </a:xfrm>
            <a:prstGeom prst="rect">
              <a:avLst/>
            </a:prstGeom>
            <a:noFill/>
            <a:ln w="9525">
              <a:noFill/>
              <a:miter lim="800000"/>
              <a:headEnd/>
              <a:tailEnd/>
            </a:ln>
            <a:effectLst/>
          </p:spPr>
        </p:pic>
        <p:sp>
          <p:nvSpPr>
            <p:cNvPr id="60" name="TextBox 59"/>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grpSp>
      <p:grpSp>
        <p:nvGrpSpPr>
          <p:cNvPr id="61" name="Group 11"/>
          <p:cNvGrpSpPr>
            <a:grpSpLocks noChangeAspect="1"/>
          </p:cNvGrpSpPr>
          <p:nvPr/>
        </p:nvGrpSpPr>
        <p:grpSpPr>
          <a:xfrm>
            <a:off x="-82296" y="3127248"/>
            <a:ext cx="2743200" cy="2071624"/>
            <a:chOff x="1981200" y="1587500"/>
            <a:chExt cx="6858000" cy="5179060"/>
          </a:xfrm>
        </p:grpSpPr>
        <p:pic>
          <p:nvPicPr>
            <p:cNvPr id="62" name="Picture 1"/>
            <p:cNvPicPr>
              <a:picLocks noChangeAspect="1" noChangeArrowheads="1"/>
            </p:cNvPicPr>
            <p:nvPr/>
          </p:nvPicPr>
          <p:blipFill>
            <a:blip r:embed="rId4" cstate="print"/>
            <a:srcRect/>
            <a:stretch>
              <a:fillRect/>
            </a:stretch>
          </p:blipFill>
          <p:spPr bwMode="auto">
            <a:xfrm>
              <a:off x="1981200" y="3553460"/>
              <a:ext cx="3444875" cy="3213100"/>
            </a:xfrm>
            <a:prstGeom prst="rect">
              <a:avLst/>
            </a:prstGeom>
            <a:noFill/>
            <a:ln w="9525">
              <a:noFill/>
              <a:miter lim="800000"/>
              <a:headEnd/>
              <a:tailEnd/>
            </a:ln>
            <a:effectLst/>
          </p:spPr>
        </p:pic>
        <p:pic>
          <p:nvPicPr>
            <p:cNvPr id="63" name="Picture 1"/>
            <p:cNvPicPr>
              <a:picLocks noChangeAspect="1" noChangeArrowheads="1"/>
            </p:cNvPicPr>
            <p:nvPr/>
          </p:nvPicPr>
          <p:blipFill>
            <a:blip r:embed="rId3" cstate="print"/>
            <a:srcRect/>
            <a:stretch>
              <a:fillRect/>
            </a:stretch>
          </p:blipFill>
          <p:spPr bwMode="auto">
            <a:xfrm>
              <a:off x="5302250" y="1587500"/>
              <a:ext cx="3536950" cy="4700588"/>
            </a:xfrm>
            <a:prstGeom prst="rect">
              <a:avLst/>
            </a:prstGeom>
            <a:noFill/>
            <a:ln w="9525">
              <a:noFill/>
              <a:miter lim="800000"/>
              <a:headEnd/>
              <a:tailEnd/>
            </a:ln>
            <a:effectLst/>
          </p:spPr>
        </p:pic>
      </p:grpSp>
      <p:sp>
        <p:nvSpPr>
          <p:cNvPr id="66" name="TextBox 65"/>
          <p:cNvSpPr txBox="1"/>
          <p:nvPr/>
        </p:nvSpPr>
        <p:spPr>
          <a:xfrm>
            <a:off x="1737360" y="3090672"/>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
        <p:nvSpPr>
          <p:cNvPr id="67" name="TextBox 66"/>
          <p:cNvSpPr txBox="1"/>
          <p:nvPr/>
        </p:nvSpPr>
        <p:spPr>
          <a:xfrm>
            <a:off x="-109728" y="4910328"/>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childTnLst>
                                </p:cTn>
                              </p:par>
                              <p:par>
                                <p:cTn id="13" presetID="10" presetClass="exit" presetSubtype="0" fill="hold" nodeType="withEffect">
                                  <p:stCondLst>
                                    <p:cond delay="0"/>
                                  </p:stCondLst>
                                  <p:childTnLst>
                                    <p:animEffect transition="out" filter="fade">
                                      <p:cBhvr>
                                        <p:cTn id="14" dur="1000"/>
                                        <p:tgtEl>
                                          <p:spTgt spid="38"/>
                                        </p:tgtEl>
                                      </p:cBhvr>
                                    </p:animEffect>
                                    <p:set>
                                      <p:cBhvr>
                                        <p:cTn id="15" dur="1" fill="hold">
                                          <p:stCondLst>
                                            <p:cond delay="999"/>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nodeType="clickEffect">
                                  <p:stCondLst>
                                    <p:cond delay="0"/>
                                  </p:stCondLst>
                                  <p:childTnLst>
                                    <p:anim calcmode="lin" valueType="num">
                                      <p:cBhvr>
                                        <p:cTn id="19" dur="1000"/>
                                        <p:tgtEl>
                                          <p:spTgt spid="37"/>
                                        </p:tgtEl>
                                        <p:attrNameLst>
                                          <p:attrName>ppt_w</p:attrName>
                                        </p:attrNameLst>
                                      </p:cBhvr>
                                      <p:tavLst>
                                        <p:tav tm="0">
                                          <p:val>
                                            <p:strVal val="ppt_w"/>
                                          </p:val>
                                        </p:tav>
                                        <p:tav tm="100000">
                                          <p:val>
                                            <p:fltVal val="0"/>
                                          </p:val>
                                        </p:tav>
                                      </p:tavLst>
                                    </p:anim>
                                    <p:anim calcmode="lin" valueType="num">
                                      <p:cBhvr>
                                        <p:cTn id="20" dur="1000"/>
                                        <p:tgtEl>
                                          <p:spTgt spid="37"/>
                                        </p:tgtEl>
                                        <p:attrNameLst>
                                          <p:attrName>ppt_h</p:attrName>
                                        </p:attrNameLst>
                                      </p:cBhvr>
                                      <p:tavLst>
                                        <p:tav tm="0">
                                          <p:val>
                                            <p:strVal val="ppt_h"/>
                                          </p:val>
                                        </p:tav>
                                        <p:tav tm="100000">
                                          <p:val>
                                            <p:fltVal val="0"/>
                                          </p:val>
                                        </p:tav>
                                      </p:tavLst>
                                    </p:anim>
                                    <p:animEffect transition="out" filter="fade">
                                      <p:cBhvr>
                                        <p:cTn id="21" dur="1000"/>
                                        <p:tgtEl>
                                          <p:spTgt spid="37"/>
                                        </p:tgtEl>
                                      </p:cBhvr>
                                    </p:animEffect>
                                    <p:set>
                                      <p:cBhvr>
                                        <p:cTn id="22" dur="1" fill="hold">
                                          <p:stCondLst>
                                            <p:cond delay="999"/>
                                          </p:stCondLst>
                                        </p:cTn>
                                        <p:tgtEl>
                                          <p:spTgt spid="37"/>
                                        </p:tgtEl>
                                        <p:attrNameLst>
                                          <p:attrName>style.visibility</p:attrName>
                                        </p:attrNameLst>
                                      </p:cBhvr>
                                      <p:to>
                                        <p:strVal val="hidden"/>
                                      </p:to>
                                    </p:set>
                                  </p:childTnLst>
                                </p:cTn>
                              </p:par>
                              <p:par>
                                <p:cTn id="23" presetID="53" presetClass="exit" presetSubtype="0" fill="hold" nodeType="withEffect">
                                  <p:stCondLst>
                                    <p:cond delay="0"/>
                                  </p:stCondLst>
                                  <p:childTnLst>
                                    <p:anim calcmode="lin" valueType="num">
                                      <p:cBhvr>
                                        <p:cTn id="24" dur="1000"/>
                                        <p:tgtEl>
                                          <p:spTgt spid="3"/>
                                        </p:tgtEl>
                                        <p:attrNameLst>
                                          <p:attrName>ppt_w</p:attrName>
                                        </p:attrNameLst>
                                      </p:cBhvr>
                                      <p:tavLst>
                                        <p:tav tm="0">
                                          <p:val>
                                            <p:strVal val="ppt_w"/>
                                          </p:val>
                                        </p:tav>
                                        <p:tav tm="100000">
                                          <p:val>
                                            <p:fltVal val="0"/>
                                          </p:val>
                                        </p:tav>
                                      </p:tavLst>
                                    </p:anim>
                                    <p:anim calcmode="lin" valueType="num">
                                      <p:cBhvr>
                                        <p:cTn id="25" dur="1000"/>
                                        <p:tgtEl>
                                          <p:spTgt spid="3"/>
                                        </p:tgtEl>
                                        <p:attrNameLst>
                                          <p:attrName>ppt_h</p:attrName>
                                        </p:attrNameLst>
                                      </p:cBhvr>
                                      <p:tavLst>
                                        <p:tav tm="0">
                                          <p:val>
                                            <p:strVal val="ppt_h"/>
                                          </p:val>
                                        </p:tav>
                                        <p:tav tm="100000">
                                          <p:val>
                                            <p:fltVal val="0"/>
                                          </p:val>
                                        </p:tav>
                                      </p:tavLst>
                                    </p:anim>
                                    <p:animEffect transition="out" filter="fade">
                                      <p:cBhvr>
                                        <p:cTn id="26" dur="1000"/>
                                        <p:tgtEl>
                                          <p:spTgt spid="3"/>
                                        </p:tgtEl>
                                      </p:cBhvr>
                                    </p:animEffect>
                                    <p:set>
                                      <p:cBhvr>
                                        <p:cTn id="27" dur="1" fill="hold">
                                          <p:stCondLst>
                                            <p:cond delay="999"/>
                                          </p:stCondLst>
                                        </p:cTn>
                                        <p:tgtEl>
                                          <p:spTgt spid="3"/>
                                        </p:tgtEl>
                                        <p:attrNameLst>
                                          <p:attrName>style.visibility</p:attrName>
                                        </p:attrNameLst>
                                      </p:cBhvr>
                                      <p:to>
                                        <p:strVal val="hidden"/>
                                      </p:to>
                                    </p:set>
                                  </p:childTnLst>
                                </p:cTn>
                              </p:par>
                              <p:par>
                                <p:cTn id="28" presetID="53" presetClass="exit" presetSubtype="0" fill="hold" nodeType="withEffect">
                                  <p:stCondLst>
                                    <p:cond delay="0"/>
                                  </p:stCondLst>
                                  <p:childTnLst>
                                    <p:anim calcmode="lin" valueType="num">
                                      <p:cBhvr>
                                        <p:cTn id="29" dur="1000"/>
                                        <p:tgtEl>
                                          <p:spTgt spid="44"/>
                                        </p:tgtEl>
                                        <p:attrNameLst>
                                          <p:attrName>ppt_w</p:attrName>
                                        </p:attrNameLst>
                                      </p:cBhvr>
                                      <p:tavLst>
                                        <p:tav tm="0">
                                          <p:val>
                                            <p:strVal val="ppt_w"/>
                                          </p:val>
                                        </p:tav>
                                        <p:tav tm="100000">
                                          <p:val>
                                            <p:fltVal val="0"/>
                                          </p:val>
                                        </p:tav>
                                      </p:tavLst>
                                    </p:anim>
                                    <p:anim calcmode="lin" valueType="num">
                                      <p:cBhvr>
                                        <p:cTn id="30" dur="1000"/>
                                        <p:tgtEl>
                                          <p:spTgt spid="44"/>
                                        </p:tgtEl>
                                        <p:attrNameLst>
                                          <p:attrName>ppt_h</p:attrName>
                                        </p:attrNameLst>
                                      </p:cBhvr>
                                      <p:tavLst>
                                        <p:tav tm="0">
                                          <p:val>
                                            <p:strVal val="ppt_h"/>
                                          </p:val>
                                        </p:tav>
                                        <p:tav tm="100000">
                                          <p:val>
                                            <p:fltVal val="0"/>
                                          </p:val>
                                        </p:tav>
                                      </p:tavLst>
                                    </p:anim>
                                    <p:animEffect transition="out" filter="fade">
                                      <p:cBhvr>
                                        <p:cTn id="31" dur="1000"/>
                                        <p:tgtEl>
                                          <p:spTgt spid="44"/>
                                        </p:tgtEl>
                                      </p:cBhvr>
                                    </p:animEffect>
                                    <p:set>
                                      <p:cBhvr>
                                        <p:cTn id="32" dur="1" fill="hold">
                                          <p:stCondLst>
                                            <p:cond delay="999"/>
                                          </p:stCondLst>
                                        </p:cTn>
                                        <p:tgtEl>
                                          <p:spTgt spid="44"/>
                                        </p:tgtEl>
                                        <p:attrNameLst>
                                          <p:attrName>style.visibility</p:attrName>
                                        </p:attrNameLst>
                                      </p:cBhvr>
                                      <p:to>
                                        <p:strVal val="hidden"/>
                                      </p:to>
                                    </p:set>
                                  </p:childTnLst>
                                </p:cTn>
                              </p:par>
                              <p:par>
                                <p:cTn id="33" presetID="63" presetClass="path" presetSubtype="0" accel="50000" decel="50000" fill="hold" nodeType="withEffect">
                                  <p:stCondLst>
                                    <p:cond delay="0"/>
                                  </p:stCondLst>
                                  <p:childTnLst>
                                    <p:animMotion origin="layout" path="M -3.88889E-6 -1.48148E-6 L 0.46841 -0.40856 " pathEditMode="relative" rAng="0" ptsTypes="AA">
                                      <p:cBhvr>
                                        <p:cTn id="34" dur="1000" fill="hold"/>
                                        <p:tgtEl>
                                          <p:spTgt spid="44"/>
                                        </p:tgtEl>
                                        <p:attrNameLst>
                                          <p:attrName>ppt_x</p:attrName>
                                          <p:attrName>ppt_y</p:attrName>
                                        </p:attrNameLst>
                                      </p:cBhvr>
                                      <p:rCtr x="234" y="-204"/>
                                    </p:animMotion>
                                  </p:childTnLst>
                                </p:cTn>
                              </p:par>
                              <p:par>
                                <p:cTn id="35" presetID="63" presetClass="path" presetSubtype="0" accel="50000" decel="50000" fill="hold" nodeType="withEffect">
                                  <p:stCondLst>
                                    <p:cond delay="0"/>
                                  </p:stCondLst>
                                  <p:childTnLst>
                                    <p:animMotion origin="layout" path="M 2.22222E-6 -3.7037E-6 L 0.48264 0.16783 " pathEditMode="relative" rAng="0" ptsTypes="AA">
                                      <p:cBhvr>
                                        <p:cTn id="36" dur="1000" fill="hold"/>
                                        <p:tgtEl>
                                          <p:spTgt spid="37"/>
                                        </p:tgtEl>
                                        <p:attrNameLst>
                                          <p:attrName>ppt_x</p:attrName>
                                          <p:attrName>ppt_y</p:attrName>
                                        </p:attrNameLst>
                                      </p:cBhvr>
                                      <p:rCtr x="241" y="84"/>
                                    </p:animMotion>
                                  </p:childTnLst>
                                </p:cTn>
                              </p:par>
                              <p:par>
                                <p:cTn id="37" presetID="63" presetClass="path" presetSubtype="0" accel="50000" decel="50000" fill="hold" nodeType="withEffect">
                                  <p:stCondLst>
                                    <p:cond delay="0"/>
                                  </p:stCondLst>
                                  <p:childTnLst>
                                    <p:animMotion origin="layout" path="M -2.22222E-6 -4.44444E-6 L 0.48403 -0.12916 " pathEditMode="relative" rAng="0" ptsTypes="AA">
                                      <p:cBhvr>
                                        <p:cTn id="38" dur="1000" fill="hold"/>
                                        <p:tgtEl>
                                          <p:spTgt spid="3"/>
                                        </p:tgtEl>
                                        <p:attrNameLst>
                                          <p:attrName>ppt_x</p:attrName>
                                          <p:attrName>ppt_y</p:attrName>
                                        </p:attrNameLst>
                                      </p:cBhvr>
                                      <p:rCtr x="242" y="-65"/>
                                    </p:animMotion>
                                  </p:childTnLst>
                                </p:cTn>
                              </p:par>
                              <p:par>
                                <p:cTn id="39" presetID="1" presetClass="exit"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000"/>
                                        <p:tgtEl>
                                          <p:spTgt spid="46"/>
                                        </p:tgtEl>
                                      </p:cBhvr>
                                    </p:animEffect>
                                  </p:childTnLst>
                                </p:cTn>
                              </p:par>
                              <p:par>
                                <p:cTn id="48" presetID="10" presetClass="exit" presetSubtype="0" fill="hold" nodeType="withEffect">
                                  <p:stCondLst>
                                    <p:cond delay="0"/>
                                  </p:stCondLst>
                                  <p:childTnLst>
                                    <p:animEffect transition="out" filter="fade">
                                      <p:cBhvr>
                                        <p:cTn id="49" dur="1000"/>
                                        <p:tgtEl>
                                          <p:spTgt spid="43"/>
                                        </p:tgtEl>
                                      </p:cBhvr>
                                    </p:animEffect>
                                    <p:set>
                                      <p:cBhvr>
                                        <p:cTn id="50" dur="1" fill="hold">
                                          <p:stCondLst>
                                            <p:cond delay="999"/>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p:cTn id="55" dur="1000" fill="hold"/>
                                        <p:tgtEl>
                                          <p:spTgt spid="48"/>
                                        </p:tgtEl>
                                        <p:attrNameLst>
                                          <p:attrName>ppt_w</p:attrName>
                                        </p:attrNameLst>
                                      </p:cBhvr>
                                      <p:tavLst>
                                        <p:tav tm="0">
                                          <p:val>
                                            <p:fltVal val="0"/>
                                          </p:val>
                                        </p:tav>
                                        <p:tav tm="100000">
                                          <p:val>
                                            <p:strVal val="#ppt_w"/>
                                          </p:val>
                                        </p:tav>
                                      </p:tavLst>
                                    </p:anim>
                                    <p:anim calcmode="lin" valueType="num">
                                      <p:cBhvr>
                                        <p:cTn id="56" dur="1000" fill="hold"/>
                                        <p:tgtEl>
                                          <p:spTgt spid="48"/>
                                        </p:tgtEl>
                                        <p:attrNameLst>
                                          <p:attrName>ppt_h</p:attrName>
                                        </p:attrNameLst>
                                      </p:cBhvr>
                                      <p:tavLst>
                                        <p:tav tm="0">
                                          <p:val>
                                            <p:fltVal val="0"/>
                                          </p:val>
                                        </p:tav>
                                        <p:tav tm="100000">
                                          <p:val>
                                            <p:strVal val="#ppt_h"/>
                                          </p:val>
                                        </p:tav>
                                      </p:tavLst>
                                    </p:anim>
                                    <p:animEffect transition="in" filter="fade">
                                      <p:cBhvr>
                                        <p:cTn id="57" dur="1000"/>
                                        <p:tgtEl>
                                          <p:spTgt spid="48"/>
                                        </p:tgtEl>
                                      </p:cBhvr>
                                    </p:animEffect>
                                  </p:childTnLst>
                                </p:cTn>
                              </p:par>
                              <p:par>
                                <p:cTn id="58" presetID="10" presetClass="exit" presetSubtype="0" fill="hold" nodeType="withEffect">
                                  <p:stCondLst>
                                    <p:cond delay="500"/>
                                  </p:stCondLst>
                                  <p:childTnLst>
                                    <p:animEffect transition="out" filter="fade">
                                      <p:cBhvr>
                                        <p:cTn id="59" dur="1000"/>
                                        <p:tgtEl>
                                          <p:spTgt spid="46"/>
                                        </p:tgtEl>
                                      </p:cBhvr>
                                    </p:animEffect>
                                    <p:set>
                                      <p:cBhvr>
                                        <p:cTn id="60" dur="1" fill="hold">
                                          <p:stCondLst>
                                            <p:cond delay="999"/>
                                          </p:stCondLst>
                                        </p:cTn>
                                        <p:tgtEl>
                                          <p:spTgt spid="46"/>
                                        </p:tgtEl>
                                        <p:attrNameLst>
                                          <p:attrName>style.visibility</p:attrName>
                                        </p:attrNameLst>
                                      </p:cBhvr>
                                      <p:to>
                                        <p:strVal val="hidden"/>
                                      </p:to>
                                    </p:se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1000"/>
                                        <p:tgtEl>
                                          <p:spTgt spid="49"/>
                                        </p:tgtEl>
                                      </p:cBhvr>
                                    </p:animEffect>
                                  </p:childTnLst>
                                </p:cTn>
                              </p:par>
                              <p:par>
                                <p:cTn id="65" presetID="10"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1000"/>
                                        <p:tgtEl>
                                          <p:spTgt spid="58"/>
                                        </p:tgtEl>
                                      </p:cBhvr>
                                    </p:animEffect>
                                  </p:childTnLst>
                                </p:cTn>
                              </p:par>
                              <p:par>
                                <p:cTn id="68" presetID="10" presetClass="entr" presetSubtype="0"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1000"/>
                                        <p:tgtEl>
                                          <p:spTgt spid="61"/>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1000"/>
                                        <p:tgtEl>
                                          <p:spTgt spid="66"/>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6" grpId="1"/>
      <p:bldP spid="67" grpId="0"/>
      <p:bldP spid="67" grpId="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76200"/>
            <a:ext cx="9144000" cy="738664"/>
          </a:xfrm>
          <a:prstGeom prst="rect">
            <a:avLst/>
          </a:prstGeom>
        </p:spPr>
        <p:txBody>
          <a:bodyPr wrap="square">
            <a:spAutoFit/>
          </a:bodyPr>
          <a:lstStyle/>
          <a:p>
            <a:r>
              <a:rPr lang="en-US" sz="1400" dirty="0" smtClean="0">
                <a:hlinkClick r:id="rId2"/>
              </a:rPr>
              <a:t>http://www.livescience.com/22833-denisovan-fossils-gallery.html?li_source=LI&amp;li_medium=more-from-livescience</a:t>
            </a:r>
            <a:endParaRPr lang="en-US" sz="1400" dirty="0" smtClean="0"/>
          </a:p>
          <a:p>
            <a:endParaRPr lang="en-US" sz="1400" dirty="0" smtClean="0"/>
          </a:p>
          <a:p>
            <a:r>
              <a:rPr lang="en-US" sz="1400" dirty="0" smtClean="0"/>
              <a:t>				Laboratory where DNA analysis was done on </a:t>
            </a:r>
            <a:r>
              <a:rPr lang="en-US" sz="1400" dirty="0" err="1" smtClean="0"/>
              <a:t>Denisova</a:t>
            </a:r>
            <a:r>
              <a:rPr lang="en-US" sz="1400" dirty="0" smtClean="0"/>
              <a:t> Cave fossils</a:t>
            </a:r>
            <a:endParaRPr lang="en-US" sz="1400" dirty="0"/>
          </a:p>
        </p:txBody>
      </p:sp>
      <p:pic>
        <p:nvPicPr>
          <p:cNvPr id="60418" name="Picture 2"/>
          <p:cNvPicPr>
            <a:picLocks noChangeAspect="1" noChangeArrowheads="1"/>
          </p:cNvPicPr>
          <p:nvPr/>
        </p:nvPicPr>
        <p:blipFill>
          <a:blip r:embed="rId3">
            <a:lum bright="-20000"/>
          </a:blip>
          <a:srcRect/>
          <a:stretch>
            <a:fillRect/>
          </a:stretch>
        </p:blipFill>
        <p:spPr bwMode="auto">
          <a:xfrm>
            <a:off x="762000" y="533400"/>
            <a:ext cx="2667000" cy="2143847"/>
          </a:xfrm>
          <a:prstGeom prst="rect">
            <a:avLst/>
          </a:prstGeom>
          <a:noFill/>
          <a:ln w="9525">
            <a:noFill/>
            <a:miter lim="800000"/>
            <a:headEnd/>
            <a:tailEnd/>
          </a:ln>
          <a:effectLst/>
        </p:spPr>
      </p:pic>
      <p:sp>
        <p:nvSpPr>
          <p:cNvPr id="4" name="Rectangle 3"/>
          <p:cNvSpPr/>
          <p:nvPr/>
        </p:nvSpPr>
        <p:spPr>
          <a:xfrm>
            <a:off x="0" y="3103126"/>
            <a:ext cx="9144000" cy="3754874"/>
          </a:xfrm>
          <a:prstGeom prst="rect">
            <a:avLst/>
          </a:prstGeom>
        </p:spPr>
        <p:txBody>
          <a:bodyPr wrap="square">
            <a:spAutoFit/>
          </a:bodyPr>
          <a:lstStyle/>
          <a:p>
            <a:pPr>
              <a:defRPr/>
            </a:pPr>
            <a:r>
              <a:rPr lang="en-US" sz="1400" dirty="0" smtClean="0">
                <a:hlinkClick r:id="rId4"/>
              </a:rPr>
              <a:t>http://www.ancient-origins.net/news-evolution-human-origins/new-dna-tests-ancient-denisovan-people-shows-them-occupying-altai-cave-020532</a:t>
            </a:r>
            <a:endParaRPr lang="en-US" sz="1400" dirty="0" smtClean="0"/>
          </a:p>
          <a:p>
            <a:pPr>
              <a:defRPr/>
            </a:pPr>
            <a:r>
              <a:rPr lang="en-US" sz="1400" dirty="0" smtClean="0"/>
              <a:t>Finger bone (</a:t>
            </a:r>
            <a:r>
              <a:rPr lang="en-US" sz="1400" dirty="0" err="1" smtClean="0"/>
              <a:t>denisovan</a:t>
            </a:r>
            <a:r>
              <a:rPr lang="en-US" sz="1400" dirty="0" smtClean="0"/>
              <a:t> woman) </a:t>
            </a:r>
          </a:p>
          <a:p>
            <a:pPr>
              <a:defRPr/>
            </a:pPr>
            <a:endParaRPr lang="en-US" sz="1400" dirty="0" smtClean="0"/>
          </a:p>
          <a:p>
            <a:r>
              <a:rPr lang="en-US" sz="1400" dirty="0" smtClean="0">
                <a:hlinkClick r:id="rId5"/>
              </a:rPr>
              <a:t>http://www.livescience.com/22836-genome-extinct-humans-denisovans.html</a:t>
            </a:r>
            <a:endParaRPr lang="en-US" sz="1400" dirty="0" smtClean="0"/>
          </a:p>
          <a:p>
            <a:r>
              <a:rPr lang="en-US" sz="1400" dirty="0" smtClean="0"/>
              <a:t>Scientists have just completed sequencing the entire genome of a species of archaic humans called </a:t>
            </a:r>
            <a:r>
              <a:rPr lang="en-US" sz="1400" dirty="0" err="1" smtClean="0"/>
              <a:t>Denisovans</a:t>
            </a:r>
            <a:r>
              <a:rPr lang="en-US" sz="1400" dirty="0" smtClean="0"/>
              <a:t>. The fossils, which consist of a finger bone and two molars, from this extinct lineage were discovered in </a:t>
            </a:r>
            <a:r>
              <a:rPr lang="en-US" sz="1400" dirty="0" err="1" smtClean="0"/>
              <a:t>Denisova</a:t>
            </a:r>
            <a:r>
              <a:rPr lang="en-US" sz="1400" dirty="0" smtClean="0"/>
              <a:t> Cave in southern Siberia in 2008. Scientists don't know the precise age of the material found, though they estimate it ranges anywhere from 30,000 to 80,000 years of age. Shown here, a distal molar of a </a:t>
            </a:r>
            <a:r>
              <a:rPr lang="en-US" sz="1400" dirty="0" err="1" smtClean="0"/>
              <a:t>Denisovan</a:t>
            </a:r>
            <a:r>
              <a:rPr lang="en-US" sz="1400" dirty="0" smtClean="0"/>
              <a:t>.</a:t>
            </a:r>
            <a:br>
              <a:rPr lang="en-US" sz="1400" dirty="0" smtClean="0"/>
            </a:br>
            <a:r>
              <a:rPr lang="en-US" sz="1400" dirty="0" smtClean="0"/>
              <a:t>Credit: Max Planck Institute for Evolutionary Anthropology</a:t>
            </a:r>
          </a:p>
          <a:p>
            <a:pPr>
              <a:defRPr/>
            </a:pPr>
            <a:endParaRPr lang="en-US" sz="1400" dirty="0" smtClean="0"/>
          </a:p>
          <a:p>
            <a:pPr>
              <a:defRPr/>
            </a:pPr>
            <a:r>
              <a:rPr lang="en-US" sz="1400" dirty="0" smtClean="0">
                <a:hlinkClick r:id="rId6"/>
              </a:rPr>
              <a:t>http://news.berkeley.edu/2013/12/18/neanderthal-genome-shows-evidence-of-early-human-interbreeding-inbreeding/</a:t>
            </a:r>
            <a:endParaRPr lang="en-US" sz="1400" dirty="0" smtClean="0"/>
          </a:p>
          <a:p>
            <a:pPr>
              <a:defRPr/>
            </a:pPr>
            <a:r>
              <a:rPr lang="en-US" sz="1400" dirty="0" smtClean="0"/>
              <a:t>the toe bone (Neanderthal woman) DNA extracted from the bone was used to produce the most complete sequence so far of the genome of this group of early humans. </a:t>
            </a:r>
          </a:p>
          <a:p>
            <a:pPr>
              <a:defRPr/>
            </a:pPr>
            <a:endParaRPr lang="en-US" sz="1400" dirty="0" smtClean="0"/>
          </a:p>
          <a:p>
            <a:r>
              <a:rPr lang="en-US" sz="1400" dirty="0" smtClean="0">
                <a:solidFill>
                  <a:srgbClr val="002060"/>
                </a:solidFill>
              </a:rPr>
              <a:t>https://dnaexplained.files.wordpress.com/2013/12/neanderthal-12-22-2013-cropped.png</a:t>
            </a:r>
            <a:endParaRPr lang="en-US" sz="1400" dirty="0" smtClean="0"/>
          </a:p>
          <a:p>
            <a:r>
              <a:rPr lang="en-US" sz="1400" dirty="0" smtClean="0"/>
              <a:t>Toe phalanx, total length 26mm</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p:cNvSpPr/>
          <p:nvPr/>
        </p:nvSpPr>
        <p:spPr>
          <a:xfrm>
            <a:off x="0" y="609600"/>
            <a:ext cx="9144000" cy="584775"/>
          </a:xfrm>
          <a:prstGeom prst="rect">
            <a:avLst/>
          </a:prstGeom>
        </p:spPr>
        <p:txBody>
          <a:bodyPr wrap="square">
            <a:spAutoFit/>
          </a:bodyPr>
          <a:lstStyle/>
          <a:p>
            <a:pPr algn="ctr"/>
            <a:r>
              <a:rPr lang="en-US" sz="3200" b="1" dirty="0" smtClean="0"/>
              <a:t>What do we know about these fossils?</a:t>
            </a:r>
            <a:endParaRPr lang="en-US" sz="3200" b="1" dirty="0"/>
          </a:p>
        </p:txBody>
      </p:sp>
      <p:grpSp>
        <p:nvGrpSpPr>
          <p:cNvPr id="3" name="Group 11"/>
          <p:cNvGrpSpPr>
            <a:grpSpLocks noChangeAspect="1"/>
          </p:cNvGrpSpPr>
          <p:nvPr/>
        </p:nvGrpSpPr>
        <p:grpSpPr>
          <a:xfrm>
            <a:off x="-82296" y="3124200"/>
            <a:ext cx="2743200" cy="2077720"/>
            <a:chOff x="1981200" y="1587500"/>
            <a:chExt cx="6858000" cy="5194300"/>
          </a:xfrm>
        </p:grpSpPr>
        <p:pic>
          <p:nvPicPr>
            <p:cNvPr id="17" name="Picture 1"/>
            <p:cNvPicPr>
              <a:picLocks noChangeAspect="1" noChangeArrowheads="1"/>
            </p:cNvPicPr>
            <p:nvPr/>
          </p:nvPicPr>
          <p:blipFill>
            <a:blip r:embed="rId3" cstate="print"/>
            <a:srcRect/>
            <a:stretch>
              <a:fillRect/>
            </a:stretch>
          </p:blipFill>
          <p:spPr bwMode="auto">
            <a:xfrm>
              <a:off x="1981200" y="3568700"/>
              <a:ext cx="3444875" cy="3213100"/>
            </a:xfrm>
            <a:prstGeom prst="rect">
              <a:avLst/>
            </a:prstGeom>
            <a:noFill/>
            <a:ln w="9525">
              <a:noFill/>
              <a:miter lim="800000"/>
              <a:headEnd/>
              <a:tailEnd/>
            </a:ln>
            <a:effectLst/>
          </p:spPr>
        </p:pic>
        <p:pic>
          <p:nvPicPr>
            <p:cNvPr id="15" name="Picture 1"/>
            <p:cNvPicPr>
              <a:picLocks noChangeAspect="1" noChangeArrowheads="1"/>
            </p:cNvPicPr>
            <p:nvPr/>
          </p:nvPicPr>
          <p:blipFill>
            <a:blip r:embed="rId4" cstate="print"/>
            <a:srcRect/>
            <a:stretch>
              <a:fillRect/>
            </a:stretch>
          </p:blipFill>
          <p:spPr bwMode="auto">
            <a:xfrm>
              <a:off x="5302250" y="1587500"/>
              <a:ext cx="3536950" cy="4700588"/>
            </a:xfrm>
            <a:prstGeom prst="rect">
              <a:avLst/>
            </a:prstGeom>
            <a:noFill/>
            <a:ln w="9525">
              <a:noFill/>
              <a:miter lim="800000"/>
              <a:headEnd/>
              <a:tailEnd/>
            </a:ln>
            <a:effectLst/>
          </p:spPr>
        </p:pic>
      </p:grpSp>
      <p:sp>
        <p:nvSpPr>
          <p:cNvPr id="34" name="Rectangle 33"/>
          <p:cNvSpPr>
            <a:spLocks/>
          </p:cNvSpPr>
          <p:nvPr/>
        </p:nvSpPr>
        <p:spPr>
          <a:xfrm>
            <a:off x="173736" y="5294376"/>
            <a:ext cx="2364200" cy="14447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30"/>
          <p:cNvGrpSpPr>
            <a:grpSpLocks/>
          </p:cNvGrpSpPr>
          <p:nvPr/>
        </p:nvGrpSpPr>
        <p:grpSpPr>
          <a:xfrm>
            <a:off x="224000" y="5266944"/>
            <a:ext cx="2276856" cy="1436140"/>
            <a:chOff x="3342089" y="1631924"/>
            <a:chExt cx="5334001" cy="3431882"/>
          </a:xfrm>
        </p:grpSpPr>
        <p:grpSp>
          <p:nvGrpSpPr>
            <p:cNvPr id="6" name="Group 22"/>
            <p:cNvGrpSpPr/>
            <p:nvPr/>
          </p:nvGrpSpPr>
          <p:grpSpPr>
            <a:xfrm>
              <a:off x="3352800" y="1631924"/>
              <a:ext cx="5313028" cy="3058677"/>
              <a:chOff x="3505200" y="1936724"/>
              <a:chExt cx="5313028" cy="3058677"/>
            </a:xfrm>
          </p:grpSpPr>
          <p:pic>
            <p:nvPicPr>
              <p:cNvPr id="4" name="Picture 2" descr="http://news.berkeley.edu/wp-content/uploads/2013/12/toedorsal400.jpg"/>
              <p:cNvPicPr>
                <a:picLocks noChangeAspect="1" noChangeArrowheads="1"/>
              </p:cNvPicPr>
              <p:nvPr/>
            </p:nvPicPr>
            <p:blipFill>
              <a:blip r:embed="rId5"/>
              <a:srcRect/>
              <a:stretch>
                <a:fillRect/>
              </a:stretch>
            </p:blipFill>
            <p:spPr bwMode="auto">
              <a:xfrm>
                <a:off x="3505200" y="2099802"/>
                <a:ext cx="5313028" cy="2895599"/>
              </a:xfrm>
              <a:prstGeom prst="rect">
                <a:avLst/>
              </a:prstGeom>
              <a:noFill/>
            </p:spPr>
          </p:pic>
          <p:sp>
            <p:nvSpPr>
              <p:cNvPr id="22" name="TextBox 21"/>
              <p:cNvSpPr txBox="1"/>
              <p:nvPr/>
            </p:nvSpPr>
            <p:spPr>
              <a:xfrm>
                <a:off x="4806696" y="1936724"/>
                <a:ext cx="2016343" cy="767214"/>
              </a:xfrm>
              <a:prstGeom prst="rect">
                <a:avLst/>
              </a:prstGeom>
              <a:noFill/>
            </p:spPr>
            <p:txBody>
              <a:bodyPr wrap="none" rtlCol="0">
                <a:spAutoFit/>
              </a:bodyPr>
              <a:lstStyle/>
              <a:p>
                <a:r>
                  <a:rPr lang="en-US" sz="1400" b="1" dirty="0" smtClean="0"/>
                  <a:t>toe bone</a:t>
                </a:r>
                <a:endParaRPr lang="en-US" sz="1400" b="1" dirty="0"/>
              </a:p>
            </p:txBody>
          </p:sp>
        </p:grpSp>
        <p:grpSp>
          <p:nvGrpSpPr>
            <p:cNvPr id="7" name="Group 29"/>
            <p:cNvGrpSpPr/>
            <p:nvPr/>
          </p:nvGrpSpPr>
          <p:grpSpPr>
            <a:xfrm>
              <a:off x="3342089" y="4428856"/>
              <a:ext cx="5334001" cy="634950"/>
              <a:chOff x="3342089" y="4428856"/>
              <a:chExt cx="5334001" cy="634950"/>
            </a:xfrm>
          </p:grpSpPr>
          <p:sp>
            <p:nvSpPr>
              <p:cNvPr id="27" name="TextBox 26"/>
              <p:cNvSpPr txBox="1"/>
              <p:nvPr/>
            </p:nvSpPr>
            <p:spPr>
              <a:xfrm>
                <a:off x="3342089" y="4428856"/>
                <a:ext cx="5334001" cy="634950"/>
              </a:xfrm>
              <a:prstGeom prst="rect">
                <a:avLst/>
              </a:prstGeom>
              <a:solidFill>
                <a:schemeClr val="bg1"/>
              </a:solidFill>
            </p:spPr>
            <p:txBody>
              <a:bodyPr wrap="square" rtlCol="0">
                <a:spAutoFit/>
              </a:bodyPr>
              <a:lstStyle/>
              <a:p>
                <a:pPr algn="ctr"/>
                <a:r>
                  <a:rPr lang="en-US" sz="1100" b="1" dirty="0" smtClean="0"/>
                  <a:t>10mm</a:t>
                </a:r>
                <a:endParaRPr lang="en-US" sz="1100" b="1" dirty="0"/>
              </a:p>
            </p:txBody>
          </p:sp>
          <p:cxnSp>
            <p:nvCxnSpPr>
              <p:cNvPr id="26" name="Straight Connector 25"/>
              <p:cNvCxnSpPr/>
              <p:nvPr/>
            </p:nvCxnSpPr>
            <p:spPr>
              <a:xfrm>
                <a:off x="4800603" y="4450707"/>
                <a:ext cx="20574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30" name="Rectangle 29"/>
          <p:cNvSpPr/>
          <p:nvPr/>
        </p:nvSpPr>
        <p:spPr>
          <a:xfrm>
            <a:off x="0" y="5257800"/>
            <a:ext cx="2743200" cy="16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066800" y="5997714"/>
            <a:ext cx="4572000" cy="707886"/>
          </a:xfrm>
          <a:prstGeom prst="rect">
            <a:avLst/>
          </a:prstGeom>
          <a:noFill/>
        </p:spPr>
        <p:txBody>
          <a:bodyPr wrap="square">
            <a:spAutoFit/>
          </a:bodyPr>
          <a:lstStyle/>
          <a:p>
            <a:r>
              <a:rPr lang="en-US" sz="4000" b="1" i="1" dirty="0" smtClean="0"/>
              <a:t>HOMO DENISOVAN</a:t>
            </a:r>
          </a:p>
        </p:txBody>
      </p:sp>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sp>
        <p:nvSpPr>
          <p:cNvPr id="20" name="TextBox 19"/>
          <p:cNvSpPr txBox="1"/>
          <p:nvPr/>
        </p:nvSpPr>
        <p:spPr>
          <a:xfrm>
            <a:off x="1737360" y="3090672"/>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
        <p:nvSpPr>
          <p:cNvPr id="21" name="TextBox 20"/>
          <p:cNvSpPr txBox="1"/>
          <p:nvPr/>
        </p:nvSpPr>
        <p:spPr>
          <a:xfrm>
            <a:off x="-109728" y="4910328"/>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 useBgFill="1">
        <p:nvSpPr>
          <p:cNvPr id="23" name="Rectangle 22"/>
          <p:cNvSpPr/>
          <p:nvPr/>
        </p:nvSpPr>
        <p:spPr>
          <a:xfrm>
            <a:off x="2895600" y="1143000"/>
            <a:ext cx="6248400" cy="707886"/>
          </a:xfrm>
          <a:prstGeom prst="rect">
            <a:avLst/>
          </a:prstGeom>
        </p:spPr>
        <p:txBody>
          <a:bodyPr wrap="square">
            <a:spAutoFit/>
          </a:bodyPr>
          <a:lstStyle/>
          <a:p>
            <a:r>
              <a:rPr lang="en-US" sz="4000" b="1" dirty="0" smtClean="0"/>
              <a:t>      meet  ‘X Woman’  </a:t>
            </a:r>
          </a:p>
        </p:txBody>
      </p:sp>
      <p:sp>
        <p:nvSpPr>
          <p:cNvPr id="35" name="Rectangle 34"/>
          <p:cNvSpPr/>
          <p:nvPr/>
        </p:nvSpPr>
        <p:spPr>
          <a:xfrm>
            <a:off x="0" y="5458361"/>
            <a:ext cx="5638800" cy="523220"/>
          </a:xfrm>
          <a:prstGeom prst="rect">
            <a:avLst/>
          </a:prstGeom>
          <a:noFill/>
        </p:spPr>
        <p:txBody>
          <a:bodyPr wrap="square">
            <a:spAutoFit/>
          </a:bodyPr>
          <a:lstStyle/>
          <a:p>
            <a:pPr lvl="1">
              <a:buFont typeface="Arial" pitchFamily="34" charset="0"/>
              <a:buChar char="•"/>
            </a:pPr>
            <a:r>
              <a:rPr lang="en-US" sz="2800" dirty="0" smtClean="0"/>
              <a:t>  She is a </a:t>
            </a:r>
            <a:r>
              <a:rPr lang="en-US" sz="2800" b="1" dirty="0" smtClean="0"/>
              <a:t>NEW </a:t>
            </a:r>
            <a:r>
              <a:rPr lang="en-US" sz="2800" b="1" i="1" dirty="0" smtClean="0"/>
              <a:t>Homo</a:t>
            </a:r>
            <a:r>
              <a:rPr lang="en-US" sz="2800" b="1" dirty="0" smtClean="0"/>
              <a:t> species:</a:t>
            </a:r>
          </a:p>
        </p:txBody>
      </p:sp>
      <p:sp useBgFill="1">
        <p:nvSpPr>
          <p:cNvPr id="36" name="Rectangle 35"/>
          <p:cNvSpPr/>
          <p:nvPr/>
        </p:nvSpPr>
        <p:spPr>
          <a:xfrm>
            <a:off x="5257800" y="24080"/>
            <a:ext cx="3886200" cy="661720"/>
          </a:xfrm>
          <a:prstGeom prst="rect">
            <a:avLst/>
          </a:prstGeom>
        </p:spPr>
        <p:txBody>
          <a:bodyPr wrap="square">
            <a:spAutoFit/>
          </a:bodyPr>
          <a:lstStyle/>
          <a:p>
            <a:r>
              <a:rPr lang="en-US" sz="3700" b="1" dirty="0" smtClean="0">
                <a:solidFill>
                  <a:srgbClr val="0033CC"/>
                </a:solidFill>
                <a:effectLst>
                  <a:outerShdw dist="50800" dir="5400000" algn="ctr" rotWithShape="0">
                    <a:schemeClr val="tx1"/>
                  </a:outerShdw>
                </a:effectLst>
              </a:rPr>
              <a:t>- </a:t>
            </a:r>
            <a:r>
              <a:rPr lang="en-US" sz="3700" b="1" i="1" dirty="0" smtClean="0">
                <a:solidFill>
                  <a:srgbClr val="0033CC"/>
                </a:solidFill>
                <a:effectLst>
                  <a:outerShdw dist="50800" dir="5400000" algn="ctr" rotWithShape="0">
                    <a:schemeClr val="tx1"/>
                  </a:outerShdw>
                </a:effectLst>
              </a:rPr>
              <a:t>Homo </a:t>
            </a:r>
            <a:r>
              <a:rPr lang="en-US" sz="3700" b="1" i="1" dirty="0" err="1" smtClean="0">
                <a:solidFill>
                  <a:srgbClr val="0033CC"/>
                </a:solidFill>
                <a:effectLst>
                  <a:outerShdw dist="50800" dir="5400000" algn="ctr" rotWithShape="0">
                    <a:schemeClr val="tx1"/>
                  </a:outerShdw>
                </a:effectLst>
              </a:rPr>
              <a:t>denisovan</a:t>
            </a:r>
            <a:r>
              <a:rPr lang="en-US" sz="3700" b="1" i="1" dirty="0" smtClean="0">
                <a:solidFill>
                  <a:srgbClr val="0033CC"/>
                </a:solidFill>
                <a:effectLst>
                  <a:outerShdw dist="50800" dir="5400000" algn="ctr" rotWithShape="0">
                    <a:schemeClr val="tx1"/>
                  </a:outerShdw>
                </a:effectLst>
              </a:rPr>
              <a:t> </a:t>
            </a:r>
          </a:p>
        </p:txBody>
      </p:sp>
      <p:sp>
        <p:nvSpPr>
          <p:cNvPr id="47" name="Rectangle 46"/>
          <p:cNvSpPr/>
          <p:nvPr/>
        </p:nvSpPr>
        <p:spPr>
          <a:xfrm>
            <a:off x="4953000" y="1295400"/>
            <a:ext cx="24384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4876800" y="1165086"/>
            <a:ext cx="2895600" cy="707886"/>
          </a:xfrm>
          <a:prstGeom prst="rect">
            <a:avLst/>
          </a:prstGeom>
          <a:noFill/>
        </p:spPr>
        <p:txBody>
          <a:bodyPr wrap="square">
            <a:spAutoFit/>
          </a:bodyPr>
          <a:lstStyle/>
          <a:p>
            <a:r>
              <a:rPr lang="en-US" sz="4000" b="1" dirty="0" err="1" smtClean="0"/>
              <a:t>Denisova</a:t>
            </a:r>
            <a:r>
              <a:rPr lang="en-US" sz="4000" b="1" dirty="0" smtClean="0"/>
              <a:t> 3</a:t>
            </a:r>
          </a:p>
        </p:txBody>
      </p:sp>
      <p:sp useBgFill="1">
        <p:nvSpPr>
          <p:cNvPr id="29" name="Rectangle 28"/>
          <p:cNvSpPr/>
          <p:nvPr/>
        </p:nvSpPr>
        <p:spPr>
          <a:xfrm>
            <a:off x="0" y="3048000"/>
            <a:ext cx="27432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p:cNvSpPr/>
          <p:nvPr/>
        </p:nvSpPr>
        <p:spPr>
          <a:xfrm>
            <a:off x="0" y="1981200"/>
            <a:ext cx="9144000" cy="3539430"/>
          </a:xfrm>
          <a:prstGeom prst="rect">
            <a:avLst/>
          </a:prstGeom>
        </p:spPr>
        <p:txBody>
          <a:bodyPr wrap="square">
            <a:spAutoFit/>
          </a:bodyPr>
          <a:lstStyle/>
          <a:p>
            <a:r>
              <a:rPr lang="en-US" sz="2800" dirty="0" smtClean="0"/>
              <a:t> 			 through </a:t>
            </a:r>
            <a:r>
              <a:rPr lang="en-US" sz="2800" dirty="0" smtClean="0">
                <a:effectLst>
                  <a:outerShdw dist="50800" dir="7200000" algn="ctr" rotWithShape="0">
                    <a:srgbClr val="FF0000"/>
                  </a:outerShdw>
                </a:effectLst>
              </a:rPr>
              <a:t>DNA SEQUENCING</a:t>
            </a:r>
            <a:r>
              <a:rPr lang="en-US" sz="2800" dirty="0" smtClean="0"/>
              <a:t>, she:</a:t>
            </a:r>
          </a:p>
          <a:p>
            <a:pPr lvl="6">
              <a:buFont typeface="Arial" pitchFamily="34" charset="0"/>
              <a:buChar char="•"/>
            </a:pPr>
            <a:r>
              <a:rPr lang="en-US" sz="2800" dirty="0" smtClean="0"/>
              <a:t>  was a young girl</a:t>
            </a:r>
          </a:p>
          <a:p>
            <a:pPr lvl="6">
              <a:buFont typeface="Arial" pitchFamily="34" charset="0"/>
              <a:buChar char="•"/>
            </a:pPr>
            <a:r>
              <a:rPr lang="en-US" sz="2800" dirty="0" smtClean="0"/>
              <a:t>  with dark skin, brown eyes, &amp; brown hair  </a:t>
            </a:r>
          </a:p>
          <a:p>
            <a:pPr lvl="1">
              <a:buFont typeface="Arial" pitchFamily="34" charset="0"/>
              <a:buChar char="•"/>
            </a:pPr>
            <a:r>
              <a:rPr lang="en-US" sz="2800" dirty="0" smtClean="0"/>
              <a:t>  lived more than 45,000 years ago</a:t>
            </a:r>
          </a:p>
          <a:p>
            <a:pPr lvl="1">
              <a:buFont typeface="Arial" pitchFamily="34" charset="0"/>
              <a:buChar char="•"/>
            </a:pPr>
            <a:r>
              <a:rPr lang="en-US" sz="2800" dirty="0" smtClean="0"/>
              <a:t>  has some</a:t>
            </a:r>
            <a:r>
              <a:rPr lang="en-US" sz="2800" i="1" dirty="0" smtClean="0"/>
              <a:t> Homo </a:t>
            </a:r>
            <a:r>
              <a:rPr lang="en-US" sz="2800" i="1" dirty="0" err="1" smtClean="0"/>
              <a:t>neanderthal</a:t>
            </a:r>
            <a:r>
              <a:rPr lang="en-US" sz="2800" dirty="0" smtClean="0"/>
              <a:t> DNA, </a:t>
            </a:r>
          </a:p>
          <a:p>
            <a:pPr lvl="1"/>
            <a:r>
              <a:rPr lang="en-US" sz="2800" dirty="0" smtClean="0"/>
              <a:t>    but she was NOT a </a:t>
            </a:r>
            <a:r>
              <a:rPr lang="en-US" sz="2800" i="1" dirty="0" err="1" smtClean="0"/>
              <a:t>neanderthal</a:t>
            </a:r>
            <a:endParaRPr lang="en-US" sz="2800" i="1" dirty="0" smtClean="0"/>
          </a:p>
          <a:p>
            <a:pPr lvl="1">
              <a:buFont typeface="Arial" pitchFamily="34" charset="0"/>
              <a:buChar char="•"/>
            </a:pPr>
            <a:r>
              <a:rPr lang="en-US" sz="2800" dirty="0" smtClean="0"/>
              <a:t>  has some </a:t>
            </a:r>
            <a:r>
              <a:rPr lang="en-US" sz="2800" i="1" dirty="0" smtClean="0"/>
              <a:t>Homo sapiens </a:t>
            </a:r>
            <a:r>
              <a:rPr lang="en-US" sz="2800" dirty="0" smtClean="0"/>
              <a:t>DNA, </a:t>
            </a:r>
          </a:p>
          <a:p>
            <a:pPr lvl="1"/>
            <a:r>
              <a:rPr lang="en-US" sz="2800" dirty="0" smtClean="0"/>
              <a:t>    but she is NOT a </a:t>
            </a:r>
            <a:r>
              <a:rPr lang="en-US" sz="2800" i="1" dirty="0" smtClean="0"/>
              <a:t>sapiens</a:t>
            </a:r>
          </a:p>
        </p:txBody>
      </p:sp>
      <p:sp>
        <p:nvSpPr>
          <p:cNvPr id="31" name="Oval 30"/>
          <p:cNvSpPr/>
          <p:nvPr/>
        </p:nvSpPr>
        <p:spPr>
          <a:xfrm rot="10602067">
            <a:off x="6594732" y="4039484"/>
            <a:ext cx="1937447" cy="2534961"/>
          </a:xfrm>
          <a:prstGeom prst="ellipse">
            <a:avLst/>
          </a:prstGeom>
          <a:gradFill>
            <a:gsLst>
              <a:gs pos="0">
                <a:srgbClr val="D6B19C"/>
              </a:gs>
              <a:gs pos="30000">
                <a:srgbClr val="D49E6C"/>
              </a:gs>
              <a:gs pos="70000">
                <a:srgbClr val="A65528"/>
              </a:gs>
              <a:gs pos="100000">
                <a:srgbClr val="66301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C:\Users\Sandra\AppData\Local\Microsoft\Windows\Temporary Internet Files\Content.IE5\Y1YY90ZQ\secretlondon-Manga-Hair[1].png"/>
          <p:cNvPicPr>
            <a:picLocks noChangeAspect="1" noChangeArrowheads="1"/>
          </p:cNvPicPr>
          <p:nvPr/>
        </p:nvPicPr>
        <p:blipFill>
          <a:blip r:embed="rId6"/>
          <a:srcRect/>
          <a:stretch>
            <a:fillRect/>
          </a:stretch>
        </p:blipFill>
        <p:spPr bwMode="auto">
          <a:xfrm>
            <a:off x="5791200" y="3352800"/>
            <a:ext cx="3352800" cy="2555413"/>
          </a:xfrm>
          <a:prstGeom prst="rect">
            <a:avLst/>
          </a:prstGeom>
          <a:noFill/>
        </p:spPr>
      </p:pic>
      <p:pic>
        <p:nvPicPr>
          <p:cNvPr id="1028" name="Picture 4" descr="C:\Users\Sandra\AppData\Local\Microsoft\Windows\Temporary Internet Files\Content.IE5\BGLEZAQH\angryeyes[1].png"/>
          <p:cNvPicPr>
            <a:picLocks noChangeAspect="1" noChangeArrowheads="1"/>
          </p:cNvPicPr>
          <p:nvPr/>
        </p:nvPicPr>
        <p:blipFill>
          <a:blip r:embed="rId7"/>
          <a:srcRect t="47202" r="3853"/>
          <a:stretch>
            <a:fillRect/>
          </a:stretch>
        </p:blipFill>
        <p:spPr bwMode="auto">
          <a:xfrm>
            <a:off x="6528816" y="4821691"/>
            <a:ext cx="1743456" cy="691102"/>
          </a:xfrm>
          <a:prstGeom prst="rect">
            <a:avLst/>
          </a:prstGeom>
          <a:noFill/>
        </p:spPr>
      </p:pic>
      <p:sp>
        <p:nvSpPr>
          <p:cNvPr id="41" name="Rectangle 40"/>
          <p:cNvSpPr/>
          <p:nvPr/>
        </p:nvSpPr>
        <p:spPr>
          <a:xfrm>
            <a:off x="1066800" y="5997714"/>
            <a:ext cx="4572000" cy="707886"/>
          </a:xfrm>
          <a:prstGeom prst="rect">
            <a:avLst/>
          </a:prstGeom>
          <a:noFill/>
        </p:spPr>
        <p:txBody>
          <a:bodyPr wrap="square">
            <a:spAutoFit/>
          </a:bodyPr>
          <a:lstStyle/>
          <a:p>
            <a:r>
              <a:rPr lang="en-US" sz="4000" b="1" i="1" dirty="0" smtClean="0"/>
              <a:t>HOMO DENISOVAN</a:t>
            </a:r>
          </a:p>
        </p:txBody>
      </p:sp>
      <p:grpSp>
        <p:nvGrpSpPr>
          <p:cNvPr id="8" name="Group 36"/>
          <p:cNvGrpSpPr/>
          <p:nvPr/>
        </p:nvGrpSpPr>
        <p:grpSpPr>
          <a:xfrm>
            <a:off x="-292608" y="1197864"/>
            <a:ext cx="3035808" cy="1854110"/>
            <a:chOff x="-292608" y="1197864"/>
            <a:chExt cx="3035808" cy="1854110"/>
          </a:xfrm>
        </p:grpSpPr>
        <p:pic>
          <p:nvPicPr>
            <p:cNvPr id="11" name="Picture 1"/>
            <p:cNvPicPr preferRelativeResize="0">
              <a:picLocks noChangeAspect="1" noChangeArrowheads="1"/>
            </p:cNvPicPr>
            <p:nvPr/>
          </p:nvPicPr>
          <p:blipFill>
            <a:blip r:embed="rId8" cstate="print"/>
            <a:srcRect/>
            <a:stretch>
              <a:fillRect/>
            </a:stretch>
          </p:blipFill>
          <p:spPr bwMode="auto">
            <a:xfrm>
              <a:off x="-292608" y="1219201"/>
              <a:ext cx="2962714" cy="1832773"/>
            </a:xfrm>
            <a:prstGeom prst="rect">
              <a:avLst/>
            </a:prstGeom>
            <a:noFill/>
            <a:ln w="9525">
              <a:noFill/>
              <a:miter lim="800000"/>
              <a:headEnd/>
              <a:tailEnd/>
            </a:ln>
            <a:effectLst/>
          </p:spPr>
        </p:pic>
        <p:sp>
          <p:nvSpPr>
            <p:cNvPr id="19" name="TextBox 18"/>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grpSp>
      <p:pic>
        <p:nvPicPr>
          <p:cNvPr id="37" name="Picture 8" descr="http://graphics8.nytimes.com/images/2006/11/15/world/16nean190.2.jpg"/>
          <p:cNvPicPr>
            <a:picLocks noChangeAspect="1" noChangeArrowheads="1"/>
          </p:cNvPicPr>
          <p:nvPr/>
        </p:nvPicPr>
        <p:blipFill>
          <a:blip r:embed="rId9"/>
          <a:srcRect/>
          <a:stretch>
            <a:fillRect/>
          </a:stretch>
        </p:blipFill>
        <p:spPr bwMode="auto">
          <a:xfrm>
            <a:off x="3962400" y="1227219"/>
            <a:ext cx="4114800" cy="56307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7"/>
                                        </p:tgtEl>
                                      </p:cBhvr>
                                    </p:animEffect>
                                    <p:set>
                                      <p:cBhvr>
                                        <p:cTn id="7" dur="1" fill="hold">
                                          <p:stCondLst>
                                            <p:cond delay="999"/>
                                          </p:stCondLst>
                                        </p:cTn>
                                        <p:tgtEl>
                                          <p:spTgt spid="3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1000"/>
                                        <p:tgtEl>
                                          <p:spTgt spid="28"/>
                                        </p:tgtEl>
                                      </p:cBhvr>
                                    </p:animEffect>
                                    <p:set>
                                      <p:cBhvr>
                                        <p:cTn id="17" dur="1" fill="hold">
                                          <p:stCondLst>
                                            <p:cond delay="999"/>
                                          </p:stCondLst>
                                        </p:cTn>
                                        <p:tgtEl>
                                          <p:spTgt spid="28"/>
                                        </p:tgtEl>
                                        <p:attrNameLst>
                                          <p:attrName>style.visibility</p:attrName>
                                        </p:attrNameLst>
                                      </p:cBhvr>
                                      <p:to>
                                        <p:strVal val="hidden"/>
                                      </p:to>
                                    </p:set>
                                  </p:childTnLst>
                                </p:cTn>
                              </p:par>
                              <p:par>
                                <p:cTn id="18" presetID="22" presetClass="entr" presetSubtype="8" fill="hold" grpId="0" nodeType="withEffect">
                                  <p:stCondLst>
                                    <p:cond delay="50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1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2">
                                            <p:bg/>
                                          </p:spTgt>
                                        </p:tgtEl>
                                        <p:attrNameLst>
                                          <p:attrName>style.visibility</p:attrName>
                                        </p:attrNameLst>
                                      </p:cBhvr>
                                      <p:to>
                                        <p:strVal val="visible"/>
                                      </p:to>
                                    </p:set>
                                    <p:animEffect transition="in" filter="wipe(left)">
                                      <p:cBhvr>
                                        <p:cTn id="25" dur="1000"/>
                                        <p:tgtEl>
                                          <p:spTgt spid="32">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fade">
                                      <p:cBhvr>
                                        <p:cTn id="28" dur="10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fade">
                                      <p:cBhvr>
                                        <p:cTn id="33" dur="10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fade">
                                      <p:cBhvr>
                                        <p:cTn id="38" dur="10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1000"/>
                                  </p:stCondLst>
                                  <p:childTnLst>
                                    <p:set>
                                      <p:cBhvr>
                                        <p:cTn id="42" dur="1" fill="hold">
                                          <p:stCondLst>
                                            <p:cond delay="0"/>
                                          </p:stCondLst>
                                        </p:cTn>
                                        <p:tgtEl>
                                          <p:spTgt spid="31"/>
                                        </p:tgtEl>
                                        <p:attrNameLst>
                                          <p:attrName>style.visibility</p:attrName>
                                        </p:attrNameLst>
                                      </p:cBhvr>
                                      <p:to>
                                        <p:strVal val="visible"/>
                                      </p:to>
                                    </p:set>
                                    <p:animEffect transition="in" filter="dissolve">
                                      <p:cBhvr>
                                        <p:cTn id="43" dur="1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1000"/>
                                  </p:stCondLst>
                                  <p:childTnLst>
                                    <p:set>
                                      <p:cBhvr>
                                        <p:cTn id="47" dur="1" fill="hold">
                                          <p:stCondLst>
                                            <p:cond delay="0"/>
                                          </p:stCondLst>
                                        </p:cTn>
                                        <p:tgtEl>
                                          <p:spTgt spid="1028"/>
                                        </p:tgtEl>
                                        <p:attrNameLst>
                                          <p:attrName>style.visibility</p:attrName>
                                        </p:attrNameLst>
                                      </p:cBhvr>
                                      <p:to>
                                        <p:strVal val="visible"/>
                                      </p:to>
                                    </p:set>
                                    <p:animEffect transition="in" filter="dissolve">
                                      <p:cBhvr>
                                        <p:cTn id="48" dur="1000"/>
                                        <p:tgtEl>
                                          <p:spTgt spid="102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1000"/>
                                  </p:stCondLst>
                                  <p:childTnLst>
                                    <p:set>
                                      <p:cBhvr>
                                        <p:cTn id="52" dur="1" fill="hold">
                                          <p:stCondLst>
                                            <p:cond delay="0"/>
                                          </p:stCondLst>
                                        </p:cTn>
                                        <p:tgtEl>
                                          <p:spTgt spid="1029"/>
                                        </p:tgtEl>
                                        <p:attrNameLst>
                                          <p:attrName>style.visibility</p:attrName>
                                        </p:attrNameLst>
                                      </p:cBhvr>
                                      <p:to>
                                        <p:strVal val="visible"/>
                                      </p:to>
                                    </p:set>
                                    <p:animEffect transition="in" filter="dissolve">
                                      <p:cBhvr>
                                        <p:cTn id="53" dur="1000"/>
                                        <p:tgtEl>
                                          <p:spTgt spid="10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2">
                                            <p:txEl>
                                              <p:pRg st="3" end="3"/>
                                            </p:txEl>
                                          </p:spTgt>
                                        </p:tgtEl>
                                        <p:attrNameLst>
                                          <p:attrName>style.visibility</p:attrName>
                                        </p:attrNameLst>
                                      </p:cBhvr>
                                      <p:to>
                                        <p:strVal val="visible"/>
                                      </p:to>
                                    </p:set>
                                    <p:animEffect transition="in" filter="fade">
                                      <p:cBhvr>
                                        <p:cTn id="58" dur="1000"/>
                                        <p:tgtEl>
                                          <p:spTgt spid="32">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xEl>
                                              <p:pRg st="4" end="4"/>
                                            </p:txEl>
                                          </p:spTgt>
                                        </p:tgtEl>
                                        <p:attrNameLst>
                                          <p:attrName>style.visibility</p:attrName>
                                        </p:attrNameLst>
                                      </p:cBhvr>
                                      <p:to>
                                        <p:strVal val="visible"/>
                                      </p:to>
                                    </p:set>
                                    <p:animEffect transition="in" filter="fade">
                                      <p:cBhvr>
                                        <p:cTn id="63" dur="1000"/>
                                        <p:tgtEl>
                                          <p:spTgt spid="32">
                                            <p:txEl>
                                              <p:pRg st="4" end="4"/>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xEl>
                                              <p:pRg st="5" end="5"/>
                                            </p:txEl>
                                          </p:spTgt>
                                        </p:tgtEl>
                                        <p:attrNameLst>
                                          <p:attrName>style.visibility</p:attrName>
                                        </p:attrNameLst>
                                      </p:cBhvr>
                                      <p:to>
                                        <p:strVal val="visible"/>
                                      </p:to>
                                    </p:set>
                                    <p:animEffect transition="in" filter="fade">
                                      <p:cBhvr>
                                        <p:cTn id="66" dur="1000"/>
                                        <p:tgtEl>
                                          <p:spTgt spid="32">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xEl>
                                              <p:pRg st="6" end="6"/>
                                            </p:txEl>
                                          </p:spTgt>
                                        </p:tgtEl>
                                        <p:attrNameLst>
                                          <p:attrName>style.visibility</p:attrName>
                                        </p:attrNameLst>
                                      </p:cBhvr>
                                      <p:to>
                                        <p:strVal val="visible"/>
                                      </p:to>
                                    </p:set>
                                    <p:animEffect transition="in" filter="fade">
                                      <p:cBhvr>
                                        <p:cTn id="71" dur="1000"/>
                                        <p:tgtEl>
                                          <p:spTgt spid="32">
                                            <p:txEl>
                                              <p:pRg st="6" end="6"/>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2">
                                            <p:txEl>
                                              <p:pRg st="7" end="7"/>
                                            </p:txEl>
                                          </p:spTgt>
                                        </p:tgtEl>
                                        <p:attrNameLst>
                                          <p:attrName>style.visibility</p:attrName>
                                        </p:attrNameLst>
                                      </p:cBhvr>
                                      <p:to>
                                        <p:strVal val="visible"/>
                                      </p:to>
                                    </p:set>
                                    <p:animEffect transition="in" filter="fade">
                                      <p:cBhvr>
                                        <p:cTn id="74" dur="1000"/>
                                        <p:tgtEl>
                                          <p:spTgt spid="3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animEffect transition="in" filter="fade">
                                      <p:cBhvr>
                                        <p:cTn id="79" dur="1000"/>
                                        <p:tgtEl>
                                          <p:spTgt spid="35">
                                            <p:txEl>
                                              <p:pRg st="0" end="0"/>
                                            </p:txEl>
                                          </p:spTgt>
                                        </p:tgtEl>
                                      </p:cBhvr>
                                    </p:animEffect>
                                  </p:childTnLst>
                                </p:cTn>
                              </p:par>
                            </p:childTnLst>
                          </p:cTn>
                        </p:par>
                        <p:par>
                          <p:cTn id="80" fill="hold">
                            <p:stCondLst>
                              <p:cond delay="1000"/>
                            </p:stCondLst>
                            <p:childTnLst>
                              <p:par>
                                <p:cTn id="81" presetID="53" presetClass="entr" presetSubtype="0" fill="hold" nodeType="afterEffect">
                                  <p:stCondLst>
                                    <p:cond delay="0"/>
                                  </p:stCondLst>
                                  <p:childTnLst>
                                    <p:set>
                                      <p:cBhvr>
                                        <p:cTn id="82" dur="1" fill="hold">
                                          <p:stCondLst>
                                            <p:cond delay="0"/>
                                          </p:stCondLst>
                                        </p:cTn>
                                        <p:tgtEl>
                                          <p:spTgt spid="40">
                                            <p:txEl>
                                              <p:pRg st="0" end="0"/>
                                            </p:txEl>
                                          </p:spTgt>
                                        </p:tgtEl>
                                        <p:attrNameLst>
                                          <p:attrName>style.visibility</p:attrName>
                                        </p:attrNameLst>
                                      </p:cBhvr>
                                      <p:to>
                                        <p:strVal val="visible"/>
                                      </p:to>
                                    </p:set>
                                    <p:anim calcmode="lin" valueType="num">
                                      <p:cBhvr>
                                        <p:cTn id="83"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4" dur="10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85" dur="1000"/>
                                        <p:tgtEl>
                                          <p:spTgt spid="40">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childTnLst>
                                </p:cTn>
                              </p:par>
                              <p:par>
                                <p:cTn id="90" presetID="64" presetClass="path" presetSubtype="0" accel="50000" decel="50000" fill="hold" grpId="1" nodeType="withEffect">
                                  <p:stCondLst>
                                    <p:cond delay="0"/>
                                  </p:stCondLst>
                                  <p:childTnLst>
                                    <p:animMotion origin="layout" path="M -8.33333E-7 -4.44444E-6 L 0.4099 -0.87013 " pathEditMode="relative" rAng="0" ptsTypes="AA">
                                      <p:cBhvr>
                                        <p:cTn id="91" dur="1000" fill="hold"/>
                                        <p:tgtEl>
                                          <p:spTgt spid="41">
                                            <p:txEl>
                                              <p:pRg st="0" end="0"/>
                                            </p:txEl>
                                          </p:spTgt>
                                        </p:tgtEl>
                                        <p:attrNameLst>
                                          <p:attrName>ppt_x</p:attrName>
                                          <p:attrName>ppt_y</p:attrName>
                                        </p:attrNameLst>
                                      </p:cBhvr>
                                      <p:rCtr x="205" y="-435"/>
                                    </p:animMotion>
                                  </p:childTnLst>
                                </p:cTn>
                              </p:par>
                              <p:par>
                                <p:cTn id="92" presetID="3" presetClass="emph" presetSubtype="2" fill="hold" grpId="3" nodeType="withEffect">
                                  <p:stCondLst>
                                    <p:cond delay="0"/>
                                  </p:stCondLst>
                                  <p:childTnLst>
                                    <p:animClr clrSpc="rgb">
                                      <p:cBhvr override="childStyle">
                                        <p:cTn id="93" dur="1000" fill="hold"/>
                                        <p:tgtEl>
                                          <p:spTgt spid="41">
                                            <p:txEl>
                                              <p:pRg st="0" end="0"/>
                                            </p:txEl>
                                          </p:spTgt>
                                        </p:tgtEl>
                                        <p:attrNameLst>
                                          <p:attrName>style.color</p:attrName>
                                        </p:attrNameLst>
                                      </p:cBhvr>
                                      <p:to>
                                        <a:schemeClr val="tx2"/>
                                      </p:to>
                                    </p:animClr>
                                  </p:childTnLst>
                                </p:cTn>
                              </p:par>
                              <p:par>
                                <p:cTn id="94" presetID="6" presetClass="emph" presetSubtype="0" fill="hold" grpId="4" nodeType="withEffect">
                                  <p:stCondLst>
                                    <p:cond delay="0"/>
                                  </p:stCondLst>
                                  <p:childTnLst>
                                    <p:animScale>
                                      <p:cBhvr>
                                        <p:cTn id="95" dur="1000" fill="hold"/>
                                        <p:tgtEl>
                                          <p:spTgt spid="41">
                                            <p:txEl>
                                              <p:pRg st="0" end="0"/>
                                            </p:txEl>
                                          </p:spTgt>
                                        </p:tgtEl>
                                      </p:cBhvr>
                                      <p:by x="80000" y="80000"/>
                                    </p:animScale>
                                  </p:childTnLst>
                                </p:cTn>
                              </p:par>
                              <p:par>
                                <p:cTn id="96" presetID="10" presetClass="entr" presetSubtype="0" fill="hold" grpId="0" nodeType="withEffect">
                                  <p:stCondLst>
                                    <p:cond delay="50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childTnLst>
                                </p:cTn>
                              </p:par>
                              <p:par>
                                <p:cTn id="99" presetID="10" presetClass="exit" presetSubtype="0" fill="hold" grpId="2" nodeType="withEffect">
                                  <p:stCondLst>
                                    <p:cond delay="500"/>
                                  </p:stCondLst>
                                  <p:childTnLst>
                                    <p:animEffect transition="out" filter="fade">
                                      <p:cBhvr>
                                        <p:cTn id="100" dur="1000"/>
                                        <p:tgtEl>
                                          <p:spTgt spid="41">
                                            <p:txEl>
                                              <p:pRg st="0" end="0"/>
                                            </p:txEl>
                                          </p:spTgt>
                                        </p:tgtEl>
                                      </p:cBhvr>
                                    </p:animEffect>
                                    <p:set>
                                      <p:cBhvr>
                                        <p:cTn id="101" dur="1" fill="hold">
                                          <p:stCondLst>
                                            <p:cond delay="999"/>
                                          </p:stCondLst>
                                        </p:cTn>
                                        <p:tgtEl>
                                          <p:spTgt spid="41">
                                            <p:txEl>
                                              <p:pRg st="0" end="0"/>
                                            </p:txEl>
                                          </p:spTgt>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left)">
                                      <p:cBhvr>
                                        <p:cTn id="106" dur="1000"/>
                                        <p:tgtEl>
                                          <p:spTgt spid="47"/>
                                        </p:tgtEl>
                                      </p:cBhvr>
                                    </p:animEffect>
                                  </p:childTnLst>
                                </p:cTn>
                              </p:par>
                            </p:childTnLst>
                          </p:cTn>
                        </p:par>
                        <p:par>
                          <p:cTn id="107" fill="hold">
                            <p:stCondLst>
                              <p:cond delay="1000"/>
                            </p:stCondLst>
                            <p:childTnLst>
                              <p:par>
                                <p:cTn id="108" presetID="53" presetClass="entr" presetSubtype="0"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1000" fill="hold"/>
                                        <p:tgtEl>
                                          <p:spTgt spid="45"/>
                                        </p:tgtEl>
                                        <p:attrNameLst>
                                          <p:attrName>ppt_w</p:attrName>
                                        </p:attrNameLst>
                                      </p:cBhvr>
                                      <p:tavLst>
                                        <p:tav tm="0">
                                          <p:val>
                                            <p:fltVal val="0"/>
                                          </p:val>
                                        </p:tav>
                                        <p:tav tm="100000">
                                          <p:val>
                                            <p:strVal val="#ppt_w"/>
                                          </p:val>
                                        </p:tav>
                                      </p:tavLst>
                                    </p:anim>
                                    <p:anim calcmode="lin" valueType="num">
                                      <p:cBhvr>
                                        <p:cTn id="111" dur="1000" fill="hold"/>
                                        <p:tgtEl>
                                          <p:spTgt spid="45"/>
                                        </p:tgtEl>
                                        <p:attrNameLst>
                                          <p:attrName>ppt_h</p:attrName>
                                        </p:attrNameLst>
                                      </p:cBhvr>
                                      <p:tavLst>
                                        <p:tav tm="0">
                                          <p:val>
                                            <p:fltVal val="0"/>
                                          </p:val>
                                        </p:tav>
                                        <p:tav tm="100000">
                                          <p:val>
                                            <p:strVal val="#ppt_h"/>
                                          </p:val>
                                        </p:tav>
                                      </p:tavLst>
                                    </p:anim>
                                    <p:animEffect transition="in" filter="fade">
                                      <p:cBhvr>
                                        <p:cTn id="112" dur="1000"/>
                                        <p:tgtEl>
                                          <p:spTgt spid="45"/>
                                        </p:tgtEl>
                                      </p:cBhvr>
                                    </p:animEffect>
                                  </p:childTnLst>
                                </p:cTn>
                              </p:par>
                              <p:par>
                                <p:cTn id="113" presetID="1" presetClass="emph" presetSubtype="2" fill="hold" nodeType="withEffect">
                                  <p:stCondLst>
                                    <p:cond delay="0"/>
                                  </p:stCondLst>
                                  <p:childTnLst>
                                    <p:animClr clrSpc="rgb">
                                      <p:cBhvr>
                                        <p:cTn id="114" dur="2000" fill="hold"/>
                                        <p:tgtEl>
                                          <p:spTgt spid="47"/>
                                        </p:tgtEl>
                                        <p:attrNameLst>
                                          <p:attrName>fillcolor</p:attrName>
                                        </p:attrNameLst>
                                      </p:cBhvr>
                                      <p:to>
                                        <a:srgbClr val="CDE7FF"/>
                                      </p:to>
                                    </p:animClr>
                                    <p:set>
                                      <p:cBhvr>
                                        <p:cTn id="115" dur="2000" fill="hold"/>
                                        <p:tgtEl>
                                          <p:spTgt spid="47"/>
                                        </p:tgtEl>
                                        <p:attrNameLst>
                                          <p:attrName>fill.type</p:attrName>
                                        </p:attrNameLst>
                                      </p:cBhvr>
                                      <p:to>
                                        <p:strVal val="solid"/>
                                      </p:to>
                                    </p:set>
                                    <p:set>
                                      <p:cBhvr>
                                        <p:cTn id="116" dur="2000"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animBg="1"/>
      <p:bldP spid="30" grpId="0" animBg="1"/>
      <p:bldP spid="23" grpId="0" animBg="1"/>
      <p:bldP spid="36" grpId="0" animBg="1"/>
      <p:bldP spid="47" grpId="0" animBg="1"/>
      <p:bldP spid="45" grpId="0"/>
      <p:bldP spid="29" grpId="0" animBg="1"/>
      <p:bldP spid="32" grpId="0" build="allAtOnce" animBg="1"/>
      <p:bldP spid="31" grpId="0" animBg="1"/>
      <p:bldP spid="41" grpId="0" build="allAtOnce"/>
      <p:bldP spid="41" grpId="1" build="allAtOnce"/>
      <p:bldP spid="41" grpId="2" build="allAtOnce"/>
      <p:bldP spid="41" grpId="3" build="allAtOnce"/>
      <p:bldP spid="41" grpId="4" build="allAtOnce"/>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r>
              <a:rPr lang="en-US" dirty="0" smtClean="0">
                <a:hlinkClick r:id="rId2"/>
              </a:rPr>
              <a:t>https://blog.23andme.com/ancestry/find-your-inner-neanderthal/</a:t>
            </a:r>
            <a:endParaRPr lang="en-US" dirty="0" smtClean="0"/>
          </a:p>
          <a:p>
            <a:endParaRPr lang="en-US" dirty="0" smtClean="0"/>
          </a:p>
          <a:p>
            <a:r>
              <a:rPr lang="en-US" dirty="0" smtClean="0"/>
              <a:t>for some reason Neanderthals —thick boned humans who thrived for hundreds of thousands of years in Europe and parts of Asia— died out about 30,000 years ago, while we modern humans survived.</a:t>
            </a:r>
            <a:br>
              <a:rPr lang="en-US" dirty="0" smtClean="0"/>
            </a:br>
            <a:r>
              <a:rPr lang="en-US" dirty="0" smtClean="0"/>
              <a:t>It may be that the DNA of other prehistoric human groups also are intermixed in our own DNA. Much like with Neanderthals, scientists extracted ancient DNA from the skeletal remains of another ancient cousin known as the</a:t>
            </a:r>
            <a:r>
              <a:rPr lang="en-US" dirty="0" smtClean="0">
                <a:hlinkClick r:id="rId3"/>
              </a:rPr>
              <a:t> </a:t>
            </a:r>
            <a:r>
              <a:rPr lang="en-US" dirty="0" err="1" smtClean="0">
                <a:hlinkClick r:id="rId3"/>
              </a:rPr>
              <a:t>Denisovans</a:t>
            </a:r>
            <a:r>
              <a:rPr lang="en-US" dirty="0" smtClean="0"/>
              <a:t>. The remains — a finger bone — were found in a cave in Siberia and showed that </a:t>
            </a:r>
            <a:r>
              <a:rPr lang="en-US" dirty="0" err="1" smtClean="0"/>
              <a:t>Denisovans</a:t>
            </a:r>
            <a:r>
              <a:rPr lang="en-US" dirty="0" smtClean="0"/>
              <a:t> were cousins of Neanderthals. They lived in Asia and disappeared about 40,000 years ago. Their DNA is found today in Melanesians.</a:t>
            </a:r>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740307"/>
          </a:xfrm>
          <a:prstGeom prst="rect">
            <a:avLst/>
          </a:prstGeom>
        </p:spPr>
        <p:txBody>
          <a:bodyPr wrap="square">
            <a:spAutoFit/>
          </a:bodyPr>
          <a:lstStyle/>
          <a:p>
            <a:r>
              <a:rPr lang="en-US" sz="900" dirty="0" smtClean="0">
                <a:hlinkClick r:id="rId2"/>
              </a:rPr>
              <a:t>http://www.livescience.com/22836-genome-extinct-humans-denisovans.html</a:t>
            </a:r>
            <a:endParaRPr lang="en-US" sz="900" dirty="0" smtClean="0"/>
          </a:p>
          <a:p>
            <a:r>
              <a:rPr lang="en-US" sz="900" dirty="0" smtClean="0"/>
              <a:t>The genome of a recently discovered branch of extinct humans known as the </a:t>
            </a:r>
            <a:r>
              <a:rPr lang="en-US" sz="900" dirty="0" err="1" smtClean="0"/>
              <a:t>Denisovans</a:t>
            </a:r>
            <a:r>
              <a:rPr lang="en-US" sz="900" dirty="0" smtClean="0"/>
              <a:t> that once interbred with us has been sequenced, scientists said today (Aug. 30).</a:t>
            </a:r>
          </a:p>
          <a:p>
            <a:r>
              <a:rPr lang="en-US" sz="900" dirty="0" smtClean="0"/>
              <a:t>Genetic analysis of the fossil revealed it apparently belonged to a little girl with dark skin, brown hair and brown eyes, researchers said. All in all, the scientists discovered about 100,000 recent changes in our genome that occurred after the split from the </a:t>
            </a:r>
            <a:r>
              <a:rPr lang="en-US" sz="900" dirty="0" err="1" smtClean="0"/>
              <a:t>Denisovans</a:t>
            </a:r>
            <a:r>
              <a:rPr lang="en-US" sz="900" dirty="0" smtClean="0"/>
              <a:t>. A number of these changes influence genes linked with brain function and nervous system development, leading to speculation that we may think differently from the </a:t>
            </a:r>
            <a:r>
              <a:rPr lang="en-US" sz="900" dirty="0" err="1" smtClean="0"/>
              <a:t>Denisovans</a:t>
            </a:r>
            <a:r>
              <a:rPr lang="en-US" sz="900" dirty="0" smtClean="0"/>
              <a:t>. Other changes are linked with the skin, eyes and teeth.</a:t>
            </a:r>
          </a:p>
          <a:p>
            <a:r>
              <a:rPr lang="en-US" sz="900" dirty="0" smtClean="0"/>
              <a:t>"This research will help [in] determining how it was that modern human populations came to expand dramatically in size as well as cultural complexity, while archaic humans eventually dwindled in numbers and became physically extinct," said researcher </a:t>
            </a:r>
            <a:r>
              <a:rPr lang="en-US" sz="900" dirty="0" err="1" smtClean="0"/>
              <a:t>Svante</a:t>
            </a:r>
            <a:r>
              <a:rPr lang="en-US" sz="900" dirty="0" smtClean="0"/>
              <a:t> </a:t>
            </a:r>
            <a:r>
              <a:rPr lang="en-US" sz="900" dirty="0" err="1" smtClean="0"/>
              <a:t>Pääbo</a:t>
            </a:r>
            <a:r>
              <a:rPr lang="en-US" sz="900" dirty="0" smtClean="0"/>
              <a:t> at the Max Planck Institute for Evolutionary Anthropology in Leipzig, Germany.</a:t>
            </a:r>
          </a:p>
          <a:p>
            <a:r>
              <a:rPr lang="en-US" sz="900" dirty="0" smtClean="0"/>
              <a:t>Future research may turn up other groups of extinct humans in Asia "in addition to Neanderthals and </a:t>
            </a:r>
            <a:r>
              <a:rPr lang="en-US" sz="900" dirty="0" err="1" smtClean="0"/>
              <a:t>Denisovans</a:t>
            </a:r>
            <a:r>
              <a:rPr lang="en-US" sz="900" dirty="0" smtClean="0"/>
              <a:t>," </a:t>
            </a:r>
            <a:r>
              <a:rPr lang="en-US" sz="900" dirty="0" err="1" smtClean="0"/>
              <a:t>Pääbo</a:t>
            </a:r>
            <a:r>
              <a:rPr lang="en-US" sz="900" dirty="0" smtClean="0"/>
              <a:t> told </a:t>
            </a:r>
            <a:r>
              <a:rPr lang="en-US" sz="900" dirty="0" err="1" smtClean="0"/>
              <a:t>LiveScience</a:t>
            </a:r>
            <a:r>
              <a:rPr lang="en-US" sz="900" dirty="0" smtClean="0"/>
              <a:t>.</a:t>
            </a:r>
          </a:p>
          <a:p>
            <a:r>
              <a:rPr lang="en-US" sz="900" dirty="0" smtClean="0"/>
              <a:t>Although our species comprises the only humans left alive, our planet was once home to a variety of other human species. The Neanderthals were apparently our closest relatives, and the last of the other human lineages to vanish. </a:t>
            </a:r>
          </a:p>
          <a:p>
            <a:r>
              <a:rPr lang="en-US" sz="900" dirty="0" smtClean="0"/>
              <a:t>However, scientists recently revealed another group of extinct humans once lived at the same time as ours. DNA from fossils unearthed in </a:t>
            </a:r>
            <a:r>
              <a:rPr lang="en-US" sz="900" dirty="0" err="1" smtClean="0"/>
              <a:t>Denisova</a:t>
            </a:r>
            <a:r>
              <a:rPr lang="en-US" sz="900" dirty="0" smtClean="0"/>
              <a:t> Cave in southern Siberia in 2008 revealed a lineage unlike us and closely related to Neanderthals. The precise age of the </a:t>
            </a:r>
            <a:r>
              <a:rPr lang="en-US" sz="900" dirty="0" err="1" smtClean="0"/>
              <a:t>Denisovan</a:t>
            </a:r>
            <a:r>
              <a:rPr lang="en-US" sz="900" dirty="0" smtClean="0"/>
              <a:t> material remains uncertain — anywhere from 30,000 to 80,000 years of age.</a:t>
            </a:r>
          </a:p>
          <a:p>
            <a:r>
              <a:rPr lang="en-US" sz="900" dirty="0" smtClean="0"/>
              <a:t>"The </a:t>
            </a:r>
            <a:r>
              <a:rPr lang="en-US" sz="900" dirty="0" err="1" smtClean="0"/>
              <a:t>Denisovan</a:t>
            </a:r>
            <a:r>
              <a:rPr lang="en-US" sz="900" dirty="0" smtClean="0"/>
              <a:t> genome is particularly close to my heart, because it was the first time that a new group of extinct humans was discovered and defined just from DNA sequence evidence and not from the morphology of bones," </a:t>
            </a:r>
            <a:r>
              <a:rPr lang="en-US" sz="900" dirty="0" err="1" smtClean="0"/>
              <a:t>Pääbo</a:t>
            </a:r>
            <a:r>
              <a:rPr lang="en-US" sz="900" dirty="0" smtClean="0"/>
              <a:t> said.</a:t>
            </a:r>
          </a:p>
          <a:p>
            <a:r>
              <a:rPr lang="en-US" sz="900" dirty="0" smtClean="0"/>
              <a:t>Now, based on only a tiny sample of genetic material from a finger bone, scientists have sequenced the complete genome of the </a:t>
            </a:r>
            <a:r>
              <a:rPr lang="en-US" sz="900" dirty="0" err="1" smtClean="0"/>
              <a:t>Denisovans</a:t>
            </a:r>
            <a:r>
              <a:rPr lang="en-US" sz="900" dirty="0" smtClean="0"/>
              <a:t> (pronounced </a:t>
            </a:r>
            <a:r>
              <a:rPr lang="en-US" sz="900" dirty="0" err="1" smtClean="0"/>
              <a:t>deh</a:t>
            </a:r>
            <a:r>
              <a:rPr lang="en-US" sz="900" dirty="0" smtClean="0"/>
              <a:t>-NEESE-so-vans), as they are now called.</a:t>
            </a:r>
          </a:p>
          <a:p>
            <a:r>
              <a:rPr lang="en-US" sz="900" dirty="0" smtClean="0"/>
              <a:t>To make the most of what little genetic material they had, the researchers developed a technique that unzipped the double strands of DNA in the bone, doubling the amount of DNA they could analyze. This enabled them to sequence each position in the genome about 30 times over, generating an extremely thorough genome sequence. </a:t>
            </a:r>
          </a:p>
          <a:p>
            <a:r>
              <a:rPr lang="en-US" sz="900" dirty="0" smtClean="0"/>
              <a:t>"We have very few errors in the sequences, even less errors than we often have when you sequence a person today," </a:t>
            </a:r>
            <a:r>
              <a:rPr lang="en-US" sz="900" dirty="0" err="1" smtClean="0"/>
              <a:t>Pääbo</a:t>
            </a:r>
            <a:r>
              <a:rPr lang="en-US" sz="900" dirty="0" smtClean="0"/>
              <a:t> said. "With just a few technical reservations, there is actually today then no difference in what we can learn genetically about a person that lived 50,000 years ago and from a person today, provided that we have well-enough preserved bones."</a:t>
            </a:r>
          </a:p>
          <a:p>
            <a:r>
              <a:rPr lang="en-US" sz="900" dirty="0" smtClean="0"/>
              <a:t>Comparing the </a:t>
            </a:r>
            <a:r>
              <a:rPr lang="en-US" sz="900" dirty="0" err="1" smtClean="0"/>
              <a:t>Denisovan</a:t>
            </a:r>
            <a:r>
              <a:rPr lang="en-US" sz="900" dirty="0" smtClean="0"/>
              <a:t> genome with ours confirmed past research suggesting the extinct lineage once interbred with ours and lived in a vast range from Siberia to Southeast Asia. The </a:t>
            </a:r>
            <a:r>
              <a:rPr lang="en-US" sz="900" dirty="0" err="1" smtClean="0"/>
              <a:t>Denisovans</a:t>
            </a:r>
            <a:r>
              <a:rPr lang="en-US" sz="900" dirty="0" smtClean="0"/>
              <a:t> share more genes with people from Papua New Guinea than any other modern population studied.</a:t>
            </a:r>
          </a:p>
          <a:p>
            <a:r>
              <a:rPr lang="en-US" sz="900" dirty="0" smtClean="0"/>
              <a:t>In addition, more </a:t>
            </a:r>
            <a:r>
              <a:rPr lang="en-US" sz="900" dirty="0" err="1" smtClean="0"/>
              <a:t>Denisovan</a:t>
            </a:r>
            <a:r>
              <a:rPr lang="en-US" sz="900" dirty="0" smtClean="0"/>
              <a:t> genetic variants were found in Asia and South America than in European populations. However, this likely reflects interbreeding between modern humans and the </a:t>
            </a:r>
            <a:r>
              <a:rPr lang="en-US" sz="900" dirty="0" err="1" smtClean="0"/>
              <a:t>Denisovans</a:t>
            </a:r>
            <a:r>
              <a:rPr lang="en-US" sz="900" dirty="0" smtClean="0"/>
              <a:t>' close relatives, the Neanderthals, rather than direct interbreeding with the </a:t>
            </a:r>
            <a:r>
              <a:rPr lang="en-US" sz="900" dirty="0" err="1" smtClean="0"/>
              <a:t>Denisovans</a:t>
            </a:r>
            <a:r>
              <a:rPr lang="en-US" sz="900" dirty="0" smtClean="0"/>
              <a:t>, researchers said.</a:t>
            </a:r>
          </a:p>
          <a:p>
            <a:r>
              <a:rPr lang="en-US" sz="900" dirty="0" err="1" smtClean="0"/>
              <a:t>Denisovans</a:t>
            </a:r>
            <a:r>
              <a:rPr lang="en-US" sz="900" dirty="0" smtClean="0"/>
              <a:t> began to diverge from modern humans in terms of DNA sequences about 800,000 years ago. Among the genetic differences between </a:t>
            </a:r>
            <a:r>
              <a:rPr lang="en-US" sz="900" dirty="0" err="1" smtClean="0"/>
              <a:t>Denisovans</a:t>
            </a:r>
            <a:r>
              <a:rPr lang="en-US" sz="900" dirty="0" smtClean="0"/>
              <a:t> and modern humans are likely changes that "are essential for what made modern human history possible, the very rapid development of human technology and culture that allowed our species to become so numerous, spread around the whole world, and actually dominate large parts of the biosphere," </a:t>
            </a:r>
            <a:r>
              <a:rPr lang="en-US" sz="900" dirty="0" err="1" smtClean="0"/>
              <a:t>Pääbo</a:t>
            </a:r>
            <a:r>
              <a:rPr lang="en-US" sz="900" dirty="0" smtClean="0"/>
              <a:t> said.</a:t>
            </a:r>
          </a:p>
          <a:p>
            <a:r>
              <a:rPr lang="en-US" sz="900" dirty="0" smtClean="0"/>
              <a:t>Eight of these genetic changes have to do with brain function and brain development, "the connectivity in the brain of synapses between nerve cells function, and some of them have to do with genes that, for example, can cause autism when these genes are mutated," </a:t>
            </a:r>
            <a:r>
              <a:rPr lang="en-US" sz="900" dirty="0" err="1" smtClean="0"/>
              <a:t>Pääbo</a:t>
            </a:r>
            <a:r>
              <a:rPr lang="en-US" sz="900" dirty="0" smtClean="0"/>
              <a:t> added.</a:t>
            </a:r>
          </a:p>
          <a:p>
            <a:r>
              <a:rPr lang="en-US" sz="900" dirty="0" smtClean="0"/>
              <a:t>It makes a lot of sense to speculate that what makes us special in the world relative to the </a:t>
            </a:r>
            <a:r>
              <a:rPr lang="en-US" sz="900" dirty="0" err="1" smtClean="0"/>
              <a:t>Denisovans</a:t>
            </a:r>
            <a:r>
              <a:rPr lang="en-US" sz="900" dirty="0" smtClean="0"/>
              <a:t> and Neanderthals "is about connectivity in the brain," </a:t>
            </a:r>
            <a:r>
              <a:rPr lang="en-US" sz="900" dirty="0" err="1" smtClean="0"/>
              <a:t>Pääbo</a:t>
            </a:r>
            <a:r>
              <a:rPr lang="en-US" sz="900" dirty="0" smtClean="0"/>
              <a:t> said. "Neanderthals had just as large brains as modern humans had — relative to body size, they even had a bit larger brains. Yet there is, of course, something special in my mind that happens with modern humans. It's sort of this extremely rapid technological cultural development that comes, large societal systems, and so on. So it makes sense that, well, what pops up is sort of connectivity in the brain.“</a:t>
            </a:r>
          </a:p>
          <a:p>
            <a:r>
              <a:rPr lang="en-US" sz="900" dirty="0" smtClean="0"/>
              <a:t>The fact that differences are seen between modern humans and </a:t>
            </a:r>
            <a:r>
              <a:rPr lang="en-US" sz="900" dirty="0" err="1" smtClean="0"/>
              <a:t>Denisovans</a:t>
            </a:r>
            <a:r>
              <a:rPr lang="en-US" sz="900" dirty="0" smtClean="0"/>
              <a:t> in terms of autism-linked genes is especially interesting, because whole books have been written "suggesting that autism may affect sort of a trait in human cognition that is also crucial for modern humans, for how we put ourselves in the shoes of others, manipulate others, lie, develop politics and big societies and so on," </a:t>
            </a:r>
            <a:r>
              <a:rPr lang="en-US" sz="900" dirty="0" err="1" smtClean="0"/>
              <a:t>Pääbo</a:t>
            </a:r>
            <a:r>
              <a:rPr lang="en-US" sz="900" dirty="0" smtClean="0"/>
              <a:t> said.</a:t>
            </a:r>
          </a:p>
          <a:p>
            <a:r>
              <a:rPr lang="en-US" sz="900" dirty="0" smtClean="0"/>
              <a:t>The genetic diversity suggested by this </a:t>
            </a:r>
            <a:r>
              <a:rPr lang="en-US" sz="900" dirty="0" err="1" smtClean="0"/>
              <a:t>Denisovan</a:t>
            </a:r>
            <a:r>
              <a:rPr lang="en-US" sz="900" dirty="0" smtClean="0"/>
              <a:t> sample was apparently quite low. This was probably not due to inbreeding, the researchers say — rather, their vast range suggests their population was initially quite small but grew quickly, without time for genetic diversity to increase as well.</a:t>
            </a:r>
          </a:p>
          <a:p>
            <a:r>
              <a:rPr lang="en-US" sz="900" dirty="0" smtClean="0"/>
              <a:t>"If future research of the Neanderthal genome shows that their population size changed over time in similar ways, it may well be that a single population expanding out of Africa gave rise to both the </a:t>
            </a:r>
            <a:r>
              <a:rPr lang="en-US" sz="900" dirty="0" err="1" smtClean="0"/>
              <a:t>Denisovans</a:t>
            </a:r>
            <a:r>
              <a:rPr lang="en-US" sz="900" dirty="0" smtClean="0"/>
              <a:t> and the Neanderthals," </a:t>
            </a:r>
            <a:r>
              <a:rPr lang="en-US" sz="900" dirty="0" err="1" smtClean="0"/>
              <a:t>Pääbo</a:t>
            </a:r>
            <a:r>
              <a:rPr lang="en-US" sz="900" dirty="0" smtClean="0"/>
              <a:t> said.</a:t>
            </a:r>
          </a:p>
          <a:p>
            <a:r>
              <a:rPr lang="en-US" sz="900" dirty="0" smtClean="0"/>
              <a:t>Intriguingly, comparing the X chromosome, which is passed down by females, to the rest of the genome, which is passed down equally in males and females, revealed "there is substantially less </a:t>
            </a:r>
            <a:r>
              <a:rPr lang="en-US" sz="900" dirty="0" err="1" smtClean="0"/>
              <a:t>Denisovan</a:t>
            </a:r>
            <a:r>
              <a:rPr lang="en-US" sz="900" dirty="0" smtClean="0"/>
              <a:t> genetic material in New Guinea on the X chromosome than there is on the rest of the </a:t>
            </a:r>
            <a:r>
              <a:rPr lang="en-US" sz="900" dirty="0" err="1" smtClean="0"/>
              <a:t>genome,"researcher</a:t>
            </a:r>
            <a:r>
              <a:rPr lang="en-US" sz="900" dirty="0" smtClean="0"/>
              <a:t> David Reich at Harvard Medical School in Boston told </a:t>
            </a:r>
            <a:r>
              <a:rPr lang="en-US" sz="900" dirty="0" err="1" smtClean="0"/>
              <a:t>LiveScience</a:t>
            </a:r>
            <a:r>
              <a:rPr lang="en-US" sz="900" dirty="0" smtClean="0"/>
              <a:t>.</a:t>
            </a:r>
          </a:p>
          <a:p>
            <a:r>
              <a:rPr lang="en-US" sz="900" dirty="0" smtClean="0"/>
              <a:t>One possible explanation "is that the </a:t>
            </a:r>
            <a:r>
              <a:rPr lang="en-US" sz="900" dirty="0" err="1" smtClean="0"/>
              <a:t>Denisovan</a:t>
            </a:r>
            <a:r>
              <a:rPr lang="en-US" sz="900" dirty="0" smtClean="0"/>
              <a:t> gene flow into modern humans was mediated primarily by male </a:t>
            </a:r>
            <a:r>
              <a:rPr lang="en-US" sz="900" dirty="0" err="1" smtClean="0"/>
              <a:t>Denisovans</a:t>
            </a:r>
            <a:r>
              <a:rPr lang="en-US" sz="900" dirty="0" smtClean="0"/>
              <a:t> mixing with female modern humans," Reich said. "Another possible explanation is that actually there was natural selection to remove genetic material on the X chromosome that came from </a:t>
            </a:r>
            <a:r>
              <a:rPr lang="en-US" sz="900" dirty="0" err="1" smtClean="0"/>
              <a:t>Denisovans</a:t>
            </a:r>
            <a:r>
              <a:rPr lang="en-US" sz="900" dirty="0" smtClean="0"/>
              <a:t> once that entered the modern human population, perhaps because it caused problems for the people who carried it."</a:t>
            </a:r>
          </a:p>
          <a:p>
            <a:r>
              <a:rPr lang="en-US" sz="900" dirty="0" smtClean="0"/>
              <a:t>These current </a:t>
            </a:r>
            <a:r>
              <a:rPr lang="en-US" sz="900" dirty="0" err="1" smtClean="0"/>
              <a:t>Denisovan</a:t>
            </a:r>
            <a:r>
              <a:rPr lang="en-US" sz="900" dirty="0" smtClean="0"/>
              <a:t> findings have allowed the researchers to re-evaluate past analysis of the Neanderthal genome. They discovered modern humans in the eastern parts of Eurasia and Native Americans actually carry more Neanderthal genetic material than people in Europe, "even though the Neanderthals mostly lived in Europe, which is really, really interesting," Reich said.</a:t>
            </a:r>
          </a:p>
          <a:p>
            <a:r>
              <a:rPr lang="en-US" sz="900" dirty="0" smtClean="0"/>
              <a:t>The researchers would now like to upgrade the Neanderthal genome to the quality seen with the </a:t>
            </a:r>
            <a:r>
              <a:rPr lang="en-US" sz="900" dirty="0" err="1" smtClean="0"/>
              <a:t>Denisovan</a:t>
            </a:r>
            <a:r>
              <a:rPr lang="en-US" sz="900" dirty="0" smtClean="0"/>
              <a:t> genome. The genetic techniques they used could also be employed in forensic investigations, and in analyzing other fossil DNA, said researcher Matthias Meyer, also at the Max Planck Institute for Evolutionary </a:t>
            </a:r>
            <a:r>
              <a:rPr lang="en-US" sz="900" dirty="0" err="1" smtClean="0"/>
              <a:t>Anthropolog</a:t>
            </a:r>
            <a:r>
              <a:rPr lang="en-US" sz="900" dirty="0" smtClean="0"/>
              <a:t>..</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a:spLocks/>
          </p:cNvSpPr>
          <p:nvPr/>
        </p:nvSpPr>
        <p:spPr>
          <a:xfrm>
            <a:off x="173736" y="5294376"/>
            <a:ext cx="2364200" cy="14447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109728" y="3090672"/>
            <a:ext cx="2770632" cy="2127433"/>
            <a:chOff x="-109728" y="3090672"/>
            <a:chExt cx="2770632" cy="2127433"/>
          </a:xfrm>
        </p:grpSpPr>
        <p:grpSp>
          <p:nvGrpSpPr>
            <p:cNvPr id="52" name="Group 51"/>
            <p:cNvGrpSpPr/>
            <p:nvPr/>
          </p:nvGrpSpPr>
          <p:grpSpPr>
            <a:xfrm>
              <a:off x="-82296" y="3090672"/>
              <a:ext cx="2743200" cy="2111248"/>
              <a:chOff x="-82296" y="3090672"/>
              <a:chExt cx="2743200" cy="2111248"/>
            </a:xfrm>
          </p:grpSpPr>
          <p:grpSp>
            <p:nvGrpSpPr>
              <p:cNvPr id="3" name="Group 11"/>
              <p:cNvGrpSpPr>
                <a:grpSpLocks noChangeAspect="1"/>
              </p:cNvGrpSpPr>
              <p:nvPr/>
            </p:nvGrpSpPr>
            <p:grpSpPr>
              <a:xfrm>
                <a:off x="-82296" y="3124200"/>
                <a:ext cx="2743200" cy="2077720"/>
                <a:chOff x="1981200" y="1587500"/>
                <a:chExt cx="6858000" cy="5194300"/>
              </a:xfrm>
            </p:grpSpPr>
            <p:pic>
              <p:nvPicPr>
                <p:cNvPr id="17" name="Picture 1"/>
                <p:cNvPicPr>
                  <a:picLocks noChangeAspect="1" noChangeArrowheads="1"/>
                </p:cNvPicPr>
                <p:nvPr/>
              </p:nvPicPr>
              <p:blipFill>
                <a:blip r:embed="rId3" cstate="print"/>
                <a:srcRect/>
                <a:stretch>
                  <a:fillRect/>
                </a:stretch>
              </p:blipFill>
              <p:spPr bwMode="auto">
                <a:xfrm>
                  <a:off x="1981200" y="3568700"/>
                  <a:ext cx="3444875" cy="3213100"/>
                </a:xfrm>
                <a:prstGeom prst="rect">
                  <a:avLst/>
                </a:prstGeom>
                <a:noFill/>
                <a:ln w="9525">
                  <a:noFill/>
                  <a:miter lim="800000"/>
                  <a:headEnd/>
                  <a:tailEnd/>
                </a:ln>
                <a:effectLst/>
              </p:spPr>
            </p:pic>
            <p:pic>
              <p:nvPicPr>
                <p:cNvPr id="15" name="Picture 1"/>
                <p:cNvPicPr>
                  <a:picLocks noChangeAspect="1" noChangeArrowheads="1"/>
                </p:cNvPicPr>
                <p:nvPr/>
              </p:nvPicPr>
              <p:blipFill>
                <a:blip r:embed="rId4" cstate="print"/>
                <a:srcRect/>
                <a:stretch>
                  <a:fillRect/>
                </a:stretch>
              </p:blipFill>
              <p:spPr bwMode="auto">
                <a:xfrm>
                  <a:off x="5302250" y="1587500"/>
                  <a:ext cx="3536950" cy="4700588"/>
                </a:xfrm>
                <a:prstGeom prst="rect">
                  <a:avLst/>
                </a:prstGeom>
                <a:noFill/>
                <a:ln w="9525">
                  <a:noFill/>
                  <a:miter lim="800000"/>
                  <a:headEnd/>
                  <a:tailEnd/>
                </a:ln>
                <a:effectLst/>
              </p:spPr>
            </p:pic>
          </p:grpSp>
          <p:sp>
            <p:nvSpPr>
              <p:cNvPr id="20" name="TextBox 19"/>
              <p:cNvSpPr txBox="1"/>
              <p:nvPr/>
            </p:nvSpPr>
            <p:spPr>
              <a:xfrm>
                <a:off x="1737360" y="3090672"/>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grpSp>
        <p:sp>
          <p:nvSpPr>
            <p:cNvPr id="21" name="TextBox 20"/>
            <p:cNvSpPr txBox="1"/>
            <p:nvPr/>
          </p:nvSpPr>
          <p:spPr>
            <a:xfrm>
              <a:off x="-109728" y="4910328"/>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grpSp>
      <p:sp useBgFill="1">
        <p:nvSpPr>
          <p:cNvPr id="29" name="Rectangle 28"/>
          <p:cNvSpPr/>
          <p:nvPr/>
        </p:nvSpPr>
        <p:spPr>
          <a:xfrm>
            <a:off x="0" y="3048000"/>
            <a:ext cx="27432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30"/>
          <p:cNvGrpSpPr>
            <a:grpSpLocks/>
          </p:cNvGrpSpPr>
          <p:nvPr/>
        </p:nvGrpSpPr>
        <p:grpSpPr>
          <a:xfrm>
            <a:off x="224000" y="5266944"/>
            <a:ext cx="2276856" cy="1436140"/>
            <a:chOff x="3342089" y="1631924"/>
            <a:chExt cx="5334001" cy="3431882"/>
          </a:xfrm>
        </p:grpSpPr>
        <p:grpSp>
          <p:nvGrpSpPr>
            <p:cNvPr id="6" name="Group 22"/>
            <p:cNvGrpSpPr/>
            <p:nvPr/>
          </p:nvGrpSpPr>
          <p:grpSpPr>
            <a:xfrm>
              <a:off x="3352800" y="1631924"/>
              <a:ext cx="5313028" cy="3058677"/>
              <a:chOff x="3505200" y="1936724"/>
              <a:chExt cx="5313028" cy="3058677"/>
            </a:xfrm>
          </p:grpSpPr>
          <p:pic>
            <p:nvPicPr>
              <p:cNvPr id="4" name="Picture 2" descr="http://news.berkeley.edu/wp-content/uploads/2013/12/toedorsal400.jpg"/>
              <p:cNvPicPr>
                <a:picLocks noChangeAspect="1" noChangeArrowheads="1"/>
              </p:cNvPicPr>
              <p:nvPr/>
            </p:nvPicPr>
            <p:blipFill>
              <a:blip r:embed="rId5"/>
              <a:srcRect/>
              <a:stretch>
                <a:fillRect/>
              </a:stretch>
            </p:blipFill>
            <p:spPr bwMode="auto">
              <a:xfrm>
                <a:off x="3505200" y="2099802"/>
                <a:ext cx="5313028" cy="2895599"/>
              </a:xfrm>
              <a:prstGeom prst="rect">
                <a:avLst/>
              </a:prstGeom>
              <a:noFill/>
            </p:spPr>
          </p:pic>
          <p:sp>
            <p:nvSpPr>
              <p:cNvPr id="22" name="TextBox 21"/>
              <p:cNvSpPr txBox="1"/>
              <p:nvPr/>
            </p:nvSpPr>
            <p:spPr>
              <a:xfrm>
                <a:off x="4806696" y="1936724"/>
                <a:ext cx="2016343" cy="767214"/>
              </a:xfrm>
              <a:prstGeom prst="rect">
                <a:avLst/>
              </a:prstGeom>
              <a:noFill/>
            </p:spPr>
            <p:txBody>
              <a:bodyPr wrap="none" rtlCol="0">
                <a:spAutoFit/>
              </a:bodyPr>
              <a:lstStyle/>
              <a:p>
                <a:r>
                  <a:rPr lang="en-US" sz="1400" b="1" dirty="0" smtClean="0"/>
                  <a:t>toe bone</a:t>
                </a:r>
                <a:endParaRPr lang="en-US" sz="1400" b="1" dirty="0"/>
              </a:p>
            </p:txBody>
          </p:sp>
        </p:grpSp>
        <p:grpSp>
          <p:nvGrpSpPr>
            <p:cNvPr id="7" name="Group 29"/>
            <p:cNvGrpSpPr/>
            <p:nvPr/>
          </p:nvGrpSpPr>
          <p:grpSpPr>
            <a:xfrm>
              <a:off x="3342089" y="4428856"/>
              <a:ext cx="5334001" cy="634950"/>
              <a:chOff x="3342089" y="4428856"/>
              <a:chExt cx="5334001" cy="634950"/>
            </a:xfrm>
          </p:grpSpPr>
          <p:sp>
            <p:nvSpPr>
              <p:cNvPr id="27" name="TextBox 26"/>
              <p:cNvSpPr txBox="1"/>
              <p:nvPr/>
            </p:nvSpPr>
            <p:spPr>
              <a:xfrm>
                <a:off x="3342089" y="4428856"/>
                <a:ext cx="5334001" cy="634950"/>
              </a:xfrm>
              <a:prstGeom prst="rect">
                <a:avLst/>
              </a:prstGeom>
              <a:solidFill>
                <a:schemeClr val="bg1"/>
              </a:solidFill>
            </p:spPr>
            <p:txBody>
              <a:bodyPr wrap="square" rtlCol="0">
                <a:spAutoFit/>
              </a:bodyPr>
              <a:lstStyle/>
              <a:p>
                <a:pPr algn="ctr"/>
                <a:r>
                  <a:rPr lang="en-US" sz="1100" b="1" dirty="0" smtClean="0"/>
                  <a:t>10mm</a:t>
                </a:r>
                <a:endParaRPr lang="en-US" sz="1100" b="1" dirty="0"/>
              </a:p>
            </p:txBody>
          </p:sp>
          <p:cxnSp>
            <p:nvCxnSpPr>
              <p:cNvPr id="26" name="Straight Connector 25"/>
              <p:cNvCxnSpPr/>
              <p:nvPr/>
            </p:nvCxnSpPr>
            <p:spPr>
              <a:xfrm>
                <a:off x="4800603" y="4450707"/>
                <a:ext cx="20574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sp useBgFill="1">
        <p:nvSpPr>
          <p:cNvPr id="36" name="Rectangle 35"/>
          <p:cNvSpPr/>
          <p:nvPr/>
        </p:nvSpPr>
        <p:spPr>
          <a:xfrm>
            <a:off x="5257800" y="24080"/>
            <a:ext cx="3886200" cy="661720"/>
          </a:xfrm>
          <a:prstGeom prst="rect">
            <a:avLst/>
          </a:prstGeom>
        </p:spPr>
        <p:txBody>
          <a:bodyPr wrap="square">
            <a:spAutoFit/>
          </a:bodyPr>
          <a:lstStyle/>
          <a:p>
            <a:r>
              <a:rPr lang="en-US" sz="3700" b="1" dirty="0" smtClean="0">
                <a:solidFill>
                  <a:srgbClr val="0033CC"/>
                </a:solidFill>
                <a:effectLst>
                  <a:outerShdw dist="50800" dir="5400000" algn="ctr" rotWithShape="0">
                    <a:schemeClr val="tx1"/>
                  </a:outerShdw>
                </a:effectLst>
              </a:rPr>
              <a:t>- </a:t>
            </a:r>
            <a:r>
              <a:rPr lang="en-US" sz="3700" b="1" i="1" dirty="0" smtClean="0">
                <a:solidFill>
                  <a:srgbClr val="0033CC"/>
                </a:solidFill>
                <a:effectLst>
                  <a:outerShdw dist="50800" dir="5400000" algn="ctr" rotWithShape="0">
                    <a:schemeClr val="tx1"/>
                  </a:outerShdw>
                </a:effectLst>
              </a:rPr>
              <a:t>Homo </a:t>
            </a:r>
            <a:r>
              <a:rPr lang="en-US" sz="3700" b="1" i="1" dirty="0" err="1" smtClean="0">
                <a:solidFill>
                  <a:srgbClr val="0033CC"/>
                </a:solidFill>
                <a:effectLst>
                  <a:outerShdw dist="50800" dir="5400000" algn="ctr" rotWithShape="0">
                    <a:schemeClr val="tx1"/>
                  </a:outerShdw>
                </a:effectLst>
              </a:rPr>
              <a:t>denisovan</a:t>
            </a:r>
            <a:r>
              <a:rPr lang="en-US" sz="3700" b="1" i="1" dirty="0" smtClean="0">
                <a:solidFill>
                  <a:srgbClr val="0033CC"/>
                </a:solidFill>
                <a:effectLst>
                  <a:outerShdw dist="50800" dir="5400000" algn="ctr" rotWithShape="0">
                    <a:schemeClr val="tx1"/>
                  </a:outerShdw>
                </a:effectLst>
              </a:rPr>
              <a:t> </a:t>
            </a:r>
          </a:p>
        </p:txBody>
      </p:sp>
      <p:sp useBgFill="1">
        <p:nvSpPr>
          <p:cNvPr id="30" name="Rectangle 29"/>
          <p:cNvSpPr/>
          <p:nvPr/>
        </p:nvSpPr>
        <p:spPr>
          <a:xfrm>
            <a:off x="0" y="5181600"/>
            <a:ext cx="27432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p:cNvSpPr/>
          <p:nvPr/>
        </p:nvSpPr>
        <p:spPr>
          <a:xfrm>
            <a:off x="5257800" y="0"/>
            <a:ext cx="38862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2895600" y="1143000"/>
            <a:ext cx="6248400" cy="729972"/>
            <a:chOff x="2895600" y="1143000"/>
            <a:chExt cx="6248400" cy="729972"/>
          </a:xfrm>
        </p:grpSpPr>
        <p:sp useBgFill="1">
          <p:nvSpPr>
            <p:cNvPr id="43" name="Rectangle 42"/>
            <p:cNvSpPr/>
            <p:nvPr/>
          </p:nvSpPr>
          <p:spPr>
            <a:xfrm>
              <a:off x="2895600" y="1143000"/>
              <a:ext cx="6248400" cy="707886"/>
            </a:xfrm>
            <a:prstGeom prst="rect">
              <a:avLst/>
            </a:prstGeom>
          </p:spPr>
          <p:txBody>
            <a:bodyPr wrap="square">
              <a:spAutoFit/>
            </a:bodyPr>
            <a:lstStyle/>
            <a:p>
              <a:r>
                <a:rPr lang="en-US" sz="4000" b="1" dirty="0" smtClean="0"/>
                <a:t>      meet ‘X Woman’  </a:t>
              </a:r>
            </a:p>
          </p:txBody>
        </p:sp>
        <p:sp useBgFill="1">
          <p:nvSpPr>
            <p:cNvPr id="44" name="Rectangle 43"/>
            <p:cNvSpPr/>
            <p:nvPr/>
          </p:nvSpPr>
          <p:spPr>
            <a:xfrm>
              <a:off x="4876800" y="1165086"/>
              <a:ext cx="2895600" cy="707886"/>
            </a:xfrm>
            <a:prstGeom prst="rect">
              <a:avLst/>
            </a:prstGeom>
          </p:spPr>
          <p:txBody>
            <a:bodyPr wrap="square">
              <a:spAutoFit/>
            </a:bodyPr>
            <a:lstStyle/>
            <a:p>
              <a:r>
                <a:rPr lang="en-US" sz="4000" b="1" dirty="0" err="1" smtClean="0"/>
                <a:t>Denisova</a:t>
              </a:r>
              <a:r>
                <a:rPr lang="en-US" sz="4000" b="1" dirty="0" smtClean="0"/>
                <a:t> 3</a:t>
              </a:r>
            </a:p>
          </p:txBody>
        </p:sp>
      </p:grpSp>
      <p:grpSp>
        <p:nvGrpSpPr>
          <p:cNvPr id="58" name="Group 57"/>
          <p:cNvGrpSpPr/>
          <p:nvPr/>
        </p:nvGrpSpPr>
        <p:grpSpPr>
          <a:xfrm>
            <a:off x="0" y="1981200"/>
            <a:ext cx="9144000" cy="4724400"/>
            <a:chOff x="0" y="1981200"/>
            <a:chExt cx="9144000" cy="4724400"/>
          </a:xfrm>
        </p:grpSpPr>
        <p:grpSp>
          <p:nvGrpSpPr>
            <p:cNvPr id="57" name="Group 56"/>
            <p:cNvGrpSpPr/>
            <p:nvPr/>
          </p:nvGrpSpPr>
          <p:grpSpPr>
            <a:xfrm>
              <a:off x="0" y="1981200"/>
              <a:ext cx="9144000" cy="4724400"/>
              <a:chOff x="0" y="1981200"/>
              <a:chExt cx="9144000" cy="4724400"/>
            </a:xfrm>
          </p:grpSpPr>
          <p:grpSp>
            <p:nvGrpSpPr>
              <p:cNvPr id="56" name="Group 55"/>
              <p:cNvGrpSpPr/>
              <p:nvPr/>
            </p:nvGrpSpPr>
            <p:grpSpPr>
              <a:xfrm>
                <a:off x="0" y="1981200"/>
                <a:ext cx="9144000" cy="4724400"/>
                <a:chOff x="0" y="1981200"/>
                <a:chExt cx="9144000" cy="4724400"/>
              </a:xfrm>
            </p:grpSpPr>
            <p:sp useBgFill="1">
              <p:nvSpPr>
                <p:cNvPr id="32" name="Rectangle 31"/>
                <p:cNvSpPr/>
                <p:nvPr/>
              </p:nvSpPr>
              <p:spPr>
                <a:xfrm>
                  <a:off x="0" y="1981200"/>
                  <a:ext cx="9144000" cy="3539430"/>
                </a:xfrm>
                <a:prstGeom prst="rect">
                  <a:avLst/>
                </a:prstGeom>
              </p:spPr>
              <p:txBody>
                <a:bodyPr wrap="square">
                  <a:spAutoFit/>
                </a:bodyPr>
                <a:lstStyle/>
                <a:p>
                  <a:r>
                    <a:rPr lang="en-US" sz="2800" dirty="0" smtClean="0"/>
                    <a:t> 			 through </a:t>
                  </a:r>
                  <a:r>
                    <a:rPr lang="en-US" sz="2800" dirty="0" smtClean="0">
                      <a:effectLst>
                        <a:outerShdw dist="50800" dir="7200000" algn="ctr" rotWithShape="0">
                          <a:srgbClr val="FF0000"/>
                        </a:outerShdw>
                      </a:effectLst>
                    </a:rPr>
                    <a:t>DNA SEQUENCING</a:t>
                  </a:r>
                  <a:r>
                    <a:rPr lang="en-US" sz="2800" dirty="0" smtClean="0"/>
                    <a:t>, she:</a:t>
                  </a:r>
                </a:p>
                <a:p>
                  <a:pPr lvl="6">
                    <a:buFont typeface="Arial" pitchFamily="34" charset="0"/>
                    <a:buChar char="•"/>
                  </a:pPr>
                  <a:r>
                    <a:rPr lang="en-US" sz="2800" dirty="0" smtClean="0"/>
                    <a:t>  was a young girl</a:t>
                  </a:r>
                </a:p>
                <a:p>
                  <a:pPr lvl="6">
                    <a:buFont typeface="Arial" pitchFamily="34" charset="0"/>
                    <a:buChar char="•"/>
                  </a:pPr>
                  <a:r>
                    <a:rPr lang="en-US" sz="2800" dirty="0" smtClean="0"/>
                    <a:t>  with dark skin, brown eyes, &amp; brown hair </a:t>
                  </a:r>
                </a:p>
                <a:p>
                  <a:pPr lvl="1">
                    <a:buFont typeface="Arial" pitchFamily="34" charset="0"/>
                    <a:buChar char="•"/>
                  </a:pPr>
                  <a:r>
                    <a:rPr lang="en-US" sz="2800" dirty="0" smtClean="0"/>
                    <a:t>  lived more than 45,000 years ago</a:t>
                  </a:r>
                </a:p>
                <a:p>
                  <a:pPr lvl="1">
                    <a:buFont typeface="Arial" pitchFamily="34" charset="0"/>
                    <a:buChar char="•"/>
                  </a:pPr>
                  <a:r>
                    <a:rPr lang="en-US" sz="2800" dirty="0" smtClean="0"/>
                    <a:t>  has some</a:t>
                  </a:r>
                  <a:r>
                    <a:rPr lang="en-US" sz="2800" i="1" dirty="0" smtClean="0"/>
                    <a:t> Homo </a:t>
                  </a:r>
                  <a:r>
                    <a:rPr lang="en-US" sz="2800" i="1" dirty="0" err="1" smtClean="0"/>
                    <a:t>neanderthal</a:t>
                  </a:r>
                  <a:r>
                    <a:rPr lang="en-US" sz="2800" dirty="0" smtClean="0"/>
                    <a:t> DNA, </a:t>
                  </a:r>
                </a:p>
                <a:p>
                  <a:pPr lvl="1"/>
                  <a:r>
                    <a:rPr lang="en-US" sz="2800" dirty="0" smtClean="0"/>
                    <a:t>    but she was NOT a </a:t>
                  </a:r>
                  <a:r>
                    <a:rPr lang="en-US" sz="2800" i="1" dirty="0" err="1" smtClean="0"/>
                    <a:t>neanderthal</a:t>
                  </a:r>
                  <a:endParaRPr lang="en-US" sz="2800" i="1" dirty="0" smtClean="0"/>
                </a:p>
                <a:p>
                  <a:pPr lvl="1">
                    <a:buFont typeface="Arial" pitchFamily="34" charset="0"/>
                    <a:buChar char="•"/>
                  </a:pPr>
                  <a:r>
                    <a:rPr lang="en-US" sz="2800" dirty="0" smtClean="0"/>
                    <a:t>  has some </a:t>
                  </a:r>
                  <a:r>
                    <a:rPr lang="en-US" sz="2800" i="1" dirty="0" smtClean="0"/>
                    <a:t>Homo sapiens </a:t>
                  </a:r>
                  <a:r>
                    <a:rPr lang="en-US" sz="2800" dirty="0" smtClean="0"/>
                    <a:t>DNA, </a:t>
                  </a:r>
                </a:p>
                <a:p>
                  <a:pPr lvl="1"/>
                  <a:r>
                    <a:rPr lang="en-US" sz="2800" dirty="0" smtClean="0"/>
                    <a:t>    but she is NOT a </a:t>
                  </a:r>
                  <a:r>
                    <a:rPr lang="en-US" sz="2800" i="1" dirty="0" smtClean="0"/>
                    <a:t>sapiens</a:t>
                  </a:r>
                </a:p>
              </p:txBody>
            </p:sp>
            <p:sp>
              <p:nvSpPr>
                <p:cNvPr id="40" name="Rectangle 39"/>
                <p:cNvSpPr/>
                <p:nvPr/>
              </p:nvSpPr>
              <p:spPr>
                <a:xfrm>
                  <a:off x="1066800" y="5997714"/>
                  <a:ext cx="4572000" cy="707886"/>
                </a:xfrm>
                <a:prstGeom prst="rect">
                  <a:avLst/>
                </a:prstGeom>
                <a:noFill/>
              </p:spPr>
              <p:txBody>
                <a:bodyPr wrap="square">
                  <a:spAutoFit/>
                </a:bodyPr>
                <a:lstStyle/>
                <a:p>
                  <a:r>
                    <a:rPr lang="en-US" sz="4000" b="1" i="1" dirty="0" smtClean="0"/>
                    <a:t>HOMO DENISOVAN</a:t>
                  </a:r>
                </a:p>
              </p:txBody>
            </p:sp>
            <p:sp>
              <p:nvSpPr>
                <p:cNvPr id="35" name="Rectangle 34"/>
                <p:cNvSpPr/>
                <p:nvPr/>
              </p:nvSpPr>
              <p:spPr>
                <a:xfrm>
                  <a:off x="0" y="5458361"/>
                  <a:ext cx="5638800" cy="523220"/>
                </a:xfrm>
                <a:prstGeom prst="rect">
                  <a:avLst/>
                </a:prstGeom>
                <a:noFill/>
              </p:spPr>
              <p:txBody>
                <a:bodyPr wrap="square">
                  <a:spAutoFit/>
                </a:bodyPr>
                <a:lstStyle/>
                <a:p>
                  <a:pPr lvl="1">
                    <a:buFont typeface="Arial" pitchFamily="34" charset="0"/>
                    <a:buChar char="•"/>
                  </a:pPr>
                  <a:r>
                    <a:rPr lang="en-US" sz="2800" dirty="0" smtClean="0"/>
                    <a:t>  She is a </a:t>
                  </a:r>
                  <a:r>
                    <a:rPr lang="en-US" sz="2800" b="1" dirty="0" smtClean="0"/>
                    <a:t>NEW </a:t>
                  </a:r>
                  <a:r>
                    <a:rPr lang="en-US" sz="2800" b="1" i="1" dirty="0" smtClean="0"/>
                    <a:t>Homo</a:t>
                  </a:r>
                  <a:r>
                    <a:rPr lang="en-US" sz="2800" b="1" dirty="0" smtClean="0"/>
                    <a:t> species:</a:t>
                  </a:r>
                </a:p>
              </p:txBody>
            </p:sp>
          </p:grpSp>
          <p:grpSp>
            <p:nvGrpSpPr>
              <p:cNvPr id="33" name="Group 32"/>
              <p:cNvGrpSpPr/>
              <p:nvPr/>
            </p:nvGrpSpPr>
            <p:grpSpPr>
              <a:xfrm>
                <a:off x="5791200" y="3352800"/>
                <a:ext cx="3352800" cy="3221645"/>
                <a:chOff x="5029200" y="1350355"/>
                <a:chExt cx="3810000" cy="3389108"/>
              </a:xfrm>
            </p:grpSpPr>
            <p:sp>
              <p:nvSpPr>
                <p:cNvPr id="31" name="Oval 30"/>
                <p:cNvSpPr/>
                <p:nvPr/>
              </p:nvSpPr>
              <p:spPr>
                <a:xfrm rot="10602067">
                  <a:off x="5942305" y="2072733"/>
                  <a:ext cx="2201644" cy="2666730"/>
                </a:xfrm>
                <a:prstGeom prst="ellipse">
                  <a:avLst/>
                </a:prstGeom>
                <a:gradFill>
                  <a:gsLst>
                    <a:gs pos="0">
                      <a:srgbClr val="D6B19C"/>
                    </a:gs>
                    <a:gs pos="30000">
                      <a:srgbClr val="D49E6C"/>
                    </a:gs>
                    <a:gs pos="70000">
                      <a:srgbClr val="A65528"/>
                    </a:gs>
                    <a:gs pos="100000">
                      <a:srgbClr val="66301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C:\Users\Sandra\AppData\Local\Microsoft\Windows\Temporary Internet Files\Content.IE5\Y1YY90ZQ\secretlondon-Manga-Hair[1].png"/>
                <p:cNvPicPr>
                  <a:picLocks noChangeAspect="1" noChangeArrowheads="1"/>
                </p:cNvPicPr>
                <p:nvPr/>
              </p:nvPicPr>
              <p:blipFill>
                <a:blip r:embed="rId6"/>
                <a:srcRect/>
                <a:stretch>
                  <a:fillRect/>
                </a:stretch>
              </p:blipFill>
              <p:spPr bwMode="auto">
                <a:xfrm>
                  <a:off x="5029200" y="1350355"/>
                  <a:ext cx="3810000" cy="2688245"/>
                </a:xfrm>
                <a:prstGeom prst="rect">
                  <a:avLst/>
                </a:prstGeom>
                <a:noFill/>
              </p:spPr>
            </p:pic>
            <p:pic>
              <p:nvPicPr>
                <p:cNvPr id="1028" name="Picture 4" descr="C:\Users\Sandra\AppData\Local\Microsoft\Windows\Temporary Internet Files\Content.IE5\BGLEZAQH\angryeyes[1].png"/>
                <p:cNvPicPr>
                  <a:picLocks noChangeAspect="1" noChangeArrowheads="1"/>
                </p:cNvPicPr>
                <p:nvPr/>
              </p:nvPicPr>
              <p:blipFill>
                <a:blip r:embed="rId7"/>
                <a:srcRect t="47202" r="3853"/>
                <a:stretch>
                  <a:fillRect/>
                </a:stretch>
              </p:blipFill>
              <p:spPr bwMode="auto">
                <a:xfrm>
                  <a:off x="5867400" y="2895600"/>
                  <a:ext cx="1981200" cy="727026"/>
                </a:xfrm>
                <a:prstGeom prst="rect">
                  <a:avLst/>
                </a:prstGeom>
                <a:noFill/>
              </p:spPr>
            </p:pic>
          </p:grpSp>
        </p:grpSp>
        <p:sp>
          <p:nvSpPr>
            <p:cNvPr id="41" name="Rectangle 40"/>
            <p:cNvSpPr/>
            <p:nvPr/>
          </p:nvSpPr>
          <p:spPr>
            <a:xfrm>
              <a:off x="1066800" y="5997714"/>
              <a:ext cx="4572000" cy="707886"/>
            </a:xfrm>
            <a:prstGeom prst="rect">
              <a:avLst/>
            </a:prstGeom>
            <a:noFill/>
          </p:spPr>
          <p:txBody>
            <a:bodyPr wrap="square">
              <a:spAutoFit/>
            </a:bodyPr>
            <a:lstStyle/>
            <a:p>
              <a:r>
                <a:rPr lang="en-US" sz="4000" b="1" i="1" dirty="0" smtClean="0"/>
                <a:t>HOMO DENISOVAN</a:t>
              </a:r>
            </a:p>
          </p:txBody>
        </p:sp>
      </p:grpSp>
      <p:grpSp>
        <p:nvGrpSpPr>
          <p:cNvPr id="49" name="Group 48"/>
          <p:cNvGrpSpPr/>
          <p:nvPr/>
        </p:nvGrpSpPr>
        <p:grpSpPr>
          <a:xfrm>
            <a:off x="-292608" y="1197864"/>
            <a:ext cx="3035808" cy="1854110"/>
            <a:chOff x="-292608" y="1197864"/>
            <a:chExt cx="3035808" cy="1854110"/>
          </a:xfrm>
        </p:grpSpPr>
        <p:pic>
          <p:nvPicPr>
            <p:cNvPr id="11" name="Picture 1"/>
            <p:cNvPicPr preferRelativeResize="0">
              <a:picLocks noChangeAspect="1" noChangeArrowheads="1"/>
            </p:cNvPicPr>
            <p:nvPr/>
          </p:nvPicPr>
          <p:blipFill>
            <a:blip r:embed="rId8" cstate="print"/>
            <a:srcRect/>
            <a:stretch>
              <a:fillRect/>
            </a:stretch>
          </p:blipFill>
          <p:spPr bwMode="auto">
            <a:xfrm>
              <a:off x="-292608" y="1219201"/>
              <a:ext cx="2962714" cy="1832773"/>
            </a:xfrm>
            <a:prstGeom prst="rect">
              <a:avLst/>
            </a:prstGeom>
            <a:noFill/>
            <a:ln w="9525">
              <a:noFill/>
              <a:miter lim="800000"/>
              <a:headEnd/>
              <a:tailEnd/>
            </a:ln>
            <a:effectLst/>
          </p:spPr>
        </p:pic>
        <p:sp>
          <p:nvSpPr>
            <p:cNvPr id="19" name="TextBox 18"/>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grpSp>
      <p:sp useBgFill="1">
        <p:nvSpPr>
          <p:cNvPr id="53" name="Rectangle 52"/>
          <p:cNvSpPr/>
          <p:nvPr/>
        </p:nvSpPr>
        <p:spPr>
          <a:xfrm>
            <a:off x="0" y="990600"/>
            <a:ext cx="27432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http://i.livescience.com/images/i/000/030/559/original/finger-bone-120830.jpeg?1346348377"/>
          <p:cNvPicPr>
            <a:picLocks noChangeAspect="1" noChangeArrowheads="1"/>
          </p:cNvPicPr>
          <p:nvPr/>
        </p:nvPicPr>
        <p:blipFill>
          <a:blip r:embed="rId9"/>
          <a:srcRect r="22322" b="-1154"/>
          <a:stretch>
            <a:fillRect/>
          </a:stretch>
        </p:blipFill>
        <p:spPr bwMode="auto">
          <a:xfrm>
            <a:off x="3352800" y="1904999"/>
            <a:ext cx="5638800" cy="4861035"/>
          </a:xfrm>
          <a:prstGeom prst="rect">
            <a:avLst/>
          </a:prstGeom>
          <a:noFill/>
        </p:spPr>
      </p:pic>
      <p:pic>
        <p:nvPicPr>
          <p:cNvPr id="45" name="Picture 2" descr="http://i.livescience.com/images/i/000/030/559/original/finger-bone-120830.jpeg?1346348377"/>
          <p:cNvPicPr>
            <a:picLocks noChangeAspect="1" noChangeArrowheads="1"/>
          </p:cNvPicPr>
          <p:nvPr/>
        </p:nvPicPr>
        <p:blipFill>
          <a:blip r:embed="rId9"/>
          <a:srcRect l="12596" t="52326" r="71659" b="17546"/>
          <a:stretch>
            <a:fillRect/>
          </a:stretch>
        </p:blipFill>
        <p:spPr bwMode="auto">
          <a:xfrm>
            <a:off x="4267200" y="4419600"/>
            <a:ext cx="1143000" cy="1447800"/>
          </a:xfrm>
          <a:prstGeom prst="rect">
            <a:avLst/>
          </a:prstGeom>
          <a:noFill/>
          <a:ln w="254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8"/>
                                        </p:tgtEl>
                                      </p:cBhvr>
                                    </p:animEffect>
                                    <p:set>
                                      <p:cBhvr>
                                        <p:cTn id="7" dur="1" fill="hold">
                                          <p:stCondLst>
                                            <p:cond delay="999"/>
                                          </p:stCondLst>
                                        </p:cTn>
                                        <p:tgtEl>
                                          <p:spTgt spid="5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10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1000"/>
                                        <p:tgtEl>
                                          <p:spTgt spid="45"/>
                                        </p:tgtEl>
                                      </p:cBhvr>
                                    </p:animEffect>
                                  </p:childTnLst>
                                </p:cTn>
                              </p:par>
                              <p:par>
                                <p:cTn id="17" presetID="6" presetClass="emph" presetSubtype="0" fill="hold" nodeType="withEffect">
                                  <p:stCondLst>
                                    <p:cond delay="0"/>
                                  </p:stCondLst>
                                  <p:childTnLst>
                                    <p:animScale>
                                      <p:cBhvr>
                                        <p:cTn id="18" dur="1000" fill="hold"/>
                                        <p:tgtEl>
                                          <p:spTgt spid="45"/>
                                        </p:tgtEl>
                                      </p:cBhvr>
                                      <p:by x="250000" y="250000"/>
                                    </p:animScale>
                                  </p:childTnLst>
                                </p:cTn>
                              </p:par>
                              <p:par>
                                <p:cTn id="19" presetID="10" presetClass="exit" presetSubtype="0" fill="hold" nodeType="withEffect">
                                  <p:stCondLst>
                                    <p:cond delay="500"/>
                                  </p:stCondLst>
                                  <p:childTnLst>
                                    <p:animEffect transition="out" filter="fade">
                                      <p:cBhvr>
                                        <p:cTn id="20" dur="500"/>
                                        <p:tgtEl>
                                          <p:spTgt spid="55"/>
                                        </p:tgtEl>
                                      </p:cBhvr>
                                    </p:animEffect>
                                    <p:set>
                                      <p:cBhvr>
                                        <p:cTn id="21" dur="1" fill="hold">
                                          <p:stCondLst>
                                            <p:cond delay="499"/>
                                          </p:stCondLst>
                                        </p:cTn>
                                        <p:tgtEl>
                                          <p:spTgt spid="5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45"/>
                                        </p:tgtEl>
                                      </p:cBhvr>
                                    </p:animEffect>
                                    <p:set>
                                      <p:cBhvr>
                                        <p:cTn id="26" dur="1" fill="hold">
                                          <p:stCondLst>
                                            <p:cond delay="999"/>
                                          </p:stCondLst>
                                        </p:cTn>
                                        <p:tgtEl>
                                          <p:spTgt spid="4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46"/>
                                        </p:tgtEl>
                                      </p:cBhvr>
                                    </p:animEffect>
                                    <p:set>
                                      <p:cBhvr>
                                        <p:cTn id="29" dur="1" fill="hold">
                                          <p:stCondLst>
                                            <p:cond delay="999"/>
                                          </p:stCondLst>
                                        </p:cTn>
                                        <p:tgtEl>
                                          <p:spTgt spid="46"/>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cTn>
                              </p:par>
                            </p:childTnLst>
                          </p:cTn>
                        </p:par>
                        <p:par>
                          <p:cTn id="36" fill="hold">
                            <p:stCondLst>
                              <p:cond delay="1000"/>
                            </p:stCondLst>
                            <p:childTnLst>
                              <p:par>
                                <p:cTn id="37" presetID="10" presetClass="exit" presetSubtype="0" fill="hold" nodeType="afterEffect">
                                  <p:stCondLst>
                                    <p:cond delay="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1"/>
          <p:cNvGrpSpPr/>
          <p:nvPr/>
        </p:nvGrpSpPr>
        <p:grpSpPr>
          <a:xfrm>
            <a:off x="-82296" y="3090672"/>
            <a:ext cx="2743200" cy="2111248"/>
            <a:chOff x="-82296" y="3090672"/>
            <a:chExt cx="2743200" cy="2111248"/>
          </a:xfrm>
        </p:grpSpPr>
        <p:grpSp>
          <p:nvGrpSpPr>
            <p:cNvPr id="5" name="Group 11"/>
            <p:cNvGrpSpPr>
              <a:grpSpLocks noChangeAspect="1"/>
            </p:cNvGrpSpPr>
            <p:nvPr/>
          </p:nvGrpSpPr>
          <p:grpSpPr>
            <a:xfrm>
              <a:off x="-82296" y="3124200"/>
              <a:ext cx="2743200" cy="2077720"/>
              <a:chOff x="1981200" y="1587500"/>
              <a:chExt cx="6858000" cy="5194300"/>
            </a:xfrm>
          </p:grpSpPr>
          <p:pic>
            <p:nvPicPr>
              <p:cNvPr id="17" name="Picture 1"/>
              <p:cNvPicPr>
                <a:picLocks noChangeAspect="1" noChangeArrowheads="1"/>
              </p:cNvPicPr>
              <p:nvPr/>
            </p:nvPicPr>
            <p:blipFill>
              <a:blip r:embed="rId3" cstate="print"/>
              <a:srcRect/>
              <a:stretch>
                <a:fillRect/>
              </a:stretch>
            </p:blipFill>
            <p:spPr bwMode="auto">
              <a:xfrm>
                <a:off x="1981200" y="3568700"/>
                <a:ext cx="3444875" cy="3213100"/>
              </a:xfrm>
              <a:prstGeom prst="rect">
                <a:avLst/>
              </a:prstGeom>
              <a:noFill/>
              <a:ln w="9525">
                <a:noFill/>
                <a:miter lim="800000"/>
                <a:headEnd/>
                <a:tailEnd/>
              </a:ln>
              <a:effectLst/>
            </p:spPr>
          </p:pic>
          <p:pic>
            <p:nvPicPr>
              <p:cNvPr id="15" name="Picture 1"/>
              <p:cNvPicPr>
                <a:picLocks noChangeAspect="1" noChangeArrowheads="1"/>
              </p:cNvPicPr>
              <p:nvPr/>
            </p:nvPicPr>
            <p:blipFill>
              <a:blip r:embed="rId4" cstate="print"/>
              <a:srcRect/>
              <a:stretch>
                <a:fillRect/>
              </a:stretch>
            </p:blipFill>
            <p:spPr bwMode="auto">
              <a:xfrm>
                <a:off x="5302250" y="1587500"/>
                <a:ext cx="3536950" cy="4700588"/>
              </a:xfrm>
              <a:prstGeom prst="rect">
                <a:avLst/>
              </a:prstGeom>
              <a:noFill/>
              <a:ln w="9525">
                <a:noFill/>
                <a:miter lim="800000"/>
                <a:headEnd/>
                <a:tailEnd/>
              </a:ln>
              <a:effectLst/>
            </p:spPr>
          </p:pic>
        </p:grpSp>
        <p:sp>
          <p:nvSpPr>
            <p:cNvPr id="20" name="TextBox 19"/>
            <p:cNvSpPr txBox="1"/>
            <p:nvPr/>
          </p:nvSpPr>
          <p:spPr>
            <a:xfrm>
              <a:off x="1737360" y="3090672"/>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grpSp>
      <p:sp>
        <p:nvSpPr>
          <p:cNvPr id="34" name="Rectangle 33"/>
          <p:cNvSpPr>
            <a:spLocks/>
          </p:cNvSpPr>
          <p:nvPr/>
        </p:nvSpPr>
        <p:spPr>
          <a:xfrm>
            <a:off x="173736" y="5294376"/>
            <a:ext cx="2364200" cy="14447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0"/>
          <p:cNvGrpSpPr>
            <a:grpSpLocks/>
          </p:cNvGrpSpPr>
          <p:nvPr/>
        </p:nvGrpSpPr>
        <p:grpSpPr>
          <a:xfrm>
            <a:off x="224000" y="5266944"/>
            <a:ext cx="2276856" cy="1436140"/>
            <a:chOff x="3342089" y="1631924"/>
            <a:chExt cx="5334001" cy="3431882"/>
          </a:xfrm>
        </p:grpSpPr>
        <p:grpSp>
          <p:nvGrpSpPr>
            <p:cNvPr id="7" name="Group 22"/>
            <p:cNvGrpSpPr/>
            <p:nvPr/>
          </p:nvGrpSpPr>
          <p:grpSpPr>
            <a:xfrm>
              <a:off x="3352800" y="1631924"/>
              <a:ext cx="5313028" cy="3058677"/>
              <a:chOff x="3505200" y="1936724"/>
              <a:chExt cx="5313028" cy="3058677"/>
            </a:xfrm>
          </p:grpSpPr>
          <p:pic>
            <p:nvPicPr>
              <p:cNvPr id="4" name="Picture 2" descr="http://news.berkeley.edu/wp-content/uploads/2013/12/toedorsal400.jpg"/>
              <p:cNvPicPr>
                <a:picLocks noChangeAspect="1" noChangeArrowheads="1"/>
              </p:cNvPicPr>
              <p:nvPr/>
            </p:nvPicPr>
            <p:blipFill>
              <a:blip r:embed="rId5"/>
              <a:srcRect/>
              <a:stretch>
                <a:fillRect/>
              </a:stretch>
            </p:blipFill>
            <p:spPr bwMode="auto">
              <a:xfrm>
                <a:off x="3505200" y="2099802"/>
                <a:ext cx="5313028" cy="2895599"/>
              </a:xfrm>
              <a:prstGeom prst="rect">
                <a:avLst/>
              </a:prstGeom>
              <a:noFill/>
            </p:spPr>
          </p:pic>
          <p:sp>
            <p:nvSpPr>
              <p:cNvPr id="22" name="TextBox 21"/>
              <p:cNvSpPr txBox="1"/>
              <p:nvPr/>
            </p:nvSpPr>
            <p:spPr>
              <a:xfrm>
                <a:off x="4806696" y="1936724"/>
                <a:ext cx="2016343" cy="767214"/>
              </a:xfrm>
              <a:prstGeom prst="rect">
                <a:avLst/>
              </a:prstGeom>
              <a:noFill/>
            </p:spPr>
            <p:txBody>
              <a:bodyPr wrap="none" rtlCol="0">
                <a:spAutoFit/>
              </a:bodyPr>
              <a:lstStyle/>
              <a:p>
                <a:r>
                  <a:rPr lang="en-US" sz="1400" b="1" dirty="0" smtClean="0"/>
                  <a:t>toe bone</a:t>
                </a:r>
                <a:endParaRPr lang="en-US" sz="1400" b="1" dirty="0"/>
              </a:p>
            </p:txBody>
          </p:sp>
        </p:grpSp>
        <p:grpSp>
          <p:nvGrpSpPr>
            <p:cNvPr id="8" name="Group 29"/>
            <p:cNvGrpSpPr/>
            <p:nvPr/>
          </p:nvGrpSpPr>
          <p:grpSpPr>
            <a:xfrm>
              <a:off x="3342089" y="4428856"/>
              <a:ext cx="5334001" cy="634950"/>
              <a:chOff x="3342089" y="4428856"/>
              <a:chExt cx="5334001" cy="634950"/>
            </a:xfrm>
          </p:grpSpPr>
          <p:sp>
            <p:nvSpPr>
              <p:cNvPr id="27" name="TextBox 26"/>
              <p:cNvSpPr txBox="1"/>
              <p:nvPr/>
            </p:nvSpPr>
            <p:spPr>
              <a:xfrm>
                <a:off x="3342089" y="4428856"/>
                <a:ext cx="5334001" cy="634950"/>
              </a:xfrm>
              <a:prstGeom prst="rect">
                <a:avLst/>
              </a:prstGeom>
              <a:solidFill>
                <a:schemeClr val="bg1"/>
              </a:solidFill>
            </p:spPr>
            <p:txBody>
              <a:bodyPr wrap="square" rtlCol="0">
                <a:spAutoFit/>
              </a:bodyPr>
              <a:lstStyle/>
              <a:p>
                <a:pPr algn="ctr"/>
                <a:r>
                  <a:rPr lang="en-US" sz="1100" b="1" dirty="0" smtClean="0"/>
                  <a:t>10mm</a:t>
                </a:r>
                <a:endParaRPr lang="en-US" sz="1100" b="1" dirty="0"/>
              </a:p>
            </p:txBody>
          </p:sp>
          <p:cxnSp>
            <p:nvCxnSpPr>
              <p:cNvPr id="26" name="Straight Connector 25"/>
              <p:cNvCxnSpPr/>
              <p:nvPr/>
            </p:nvCxnSpPr>
            <p:spPr>
              <a:xfrm>
                <a:off x="4800603" y="4450707"/>
                <a:ext cx="20574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30" name="Rectangle 29"/>
          <p:cNvSpPr/>
          <p:nvPr/>
        </p:nvSpPr>
        <p:spPr>
          <a:xfrm>
            <a:off x="0" y="5181600"/>
            <a:ext cx="27432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sp>
        <p:nvSpPr>
          <p:cNvPr id="21" name="TextBox 20"/>
          <p:cNvSpPr txBox="1"/>
          <p:nvPr/>
        </p:nvSpPr>
        <p:spPr>
          <a:xfrm>
            <a:off x="-109728" y="4910328"/>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 useBgFill="1">
        <p:nvSpPr>
          <p:cNvPr id="36" name="Rectangle 35"/>
          <p:cNvSpPr/>
          <p:nvPr/>
        </p:nvSpPr>
        <p:spPr>
          <a:xfrm>
            <a:off x="5257800" y="24080"/>
            <a:ext cx="3886200" cy="661720"/>
          </a:xfrm>
          <a:prstGeom prst="rect">
            <a:avLst/>
          </a:prstGeom>
        </p:spPr>
        <p:txBody>
          <a:bodyPr wrap="square">
            <a:spAutoFit/>
          </a:bodyPr>
          <a:lstStyle/>
          <a:p>
            <a:r>
              <a:rPr lang="en-US" sz="3700" b="1" dirty="0" smtClean="0">
                <a:solidFill>
                  <a:srgbClr val="0033CC"/>
                </a:solidFill>
                <a:effectLst>
                  <a:outerShdw dist="50800" dir="5400000" algn="ctr" rotWithShape="0">
                    <a:schemeClr val="tx1"/>
                  </a:outerShdw>
                </a:effectLst>
              </a:rPr>
              <a:t>- </a:t>
            </a:r>
            <a:r>
              <a:rPr lang="en-US" sz="3700" b="1" i="1" dirty="0" smtClean="0">
                <a:solidFill>
                  <a:srgbClr val="0033CC"/>
                </a:solidFill>
                <a:effectLst>
                  <a:outerShdw dist="50800" dir="5400000" algn="ctr" rotWithShape="0">
                    <a:schemeClr val="tx1"/>
                  </a:outerShdw>
                </a:effectLst>
              </a:rPr>
              <a:t>Homo </a:t>
            </a:r>
            <a:r>
              <a:rPr lang="en-US" sz="3700" b="1" i="1" dirty="0" err="1" smtClean="0">
                <a:solidFill>
                  <a:srgbClr val="0033CC"/>
                </a:solidFill>
                <a:effectLst>
                  <a:outerShdw dist="50800" dir="5400000" algn="ctr" rotWithShape="0">
                    <a:schemeClr val="tx1"/>
                  </a:outerShdw>
                </a:effectLst>
              </a:rPr>
              <a:t>denisovan</a:t>
            </a:r>
            <a:r>
              <a:rPr lang="en-US" sz="3700" b="1" i="1" dirty="0" smtClean="0">
                <a:solidFill>
                  <a:srgbClr val="0033CC"/>
                </a:solidFill>
                <a:effectLst>
                  <a:outerShdw dist="50800" dir="5400000" algn="ctr" rotWithShape="0">
                    <a:schemeClr val="tx1"/>
                  </a:outerShdw>
                </a:effectLst>
              </a:rPr>
              <a:t> </a:t>
            </a:r>
          </a:p>
        </p:txBody>
      </p:sp>
      <p:grpSp>
        <p:nvGrpSpPr>
          <p:cNvPr id="13" name="Group 48"/>
          <p:cNvGrpSpPr/>
          <p:nvPr/>
        </p:nvGrpSpPr>
        <p:grpSpPr>
          <a:xfrm>
            <a:off x="-292608" y="1197864"/>
            <a:ext cx="3035808" cy="1854110"/>
            <a:chOff x="-292608" y="1197864"/>
            <a:chExt cx="3035808" cy="1854110"/>
          </a:xfrm>
        </p:grpSpPr>
        <p:pic>
          <p:nvPicPr>
            <p:cNvPr id="11" name="Picture 1"/>
            <p:cNvPicPr preferRelativeResize="0">
              <a:picLocks noChangeAspect="1" noChangeArrowheads="1"/>
            </p:cNvPicPr>
            <p:nvPr/>
          </p:nvPicPr>
          <p:blipFill>
            <a:blip r:embed="rId6" cstate="print"/>
            <a:srcRect/>
            <a:stretch>
              <a:fillRect/>
            </a:stretch>
          </p:blipFill>
          <p:spPr bwMode="auto">
            <a:xfrm>
              <a:off x="-292608" y="1219201"/>
              <a:ext cx="2962714" cy="1832773"/>
            </a:xfrm>
            <a:prstGeom prst="rect">
              <a:avLst/>
            </a:prstGeom>
            <a:noFill/>
            <a:ln w="9525">
              <a:noFill/>
              <a:miter lim="800000"/>
              <a:headEnd/>
              <a:tailEnd/>
            </a:ln>
            <a:effectLst/>
          </p:spPr>
        </p:pic>
        <p:sp>
          <p:nvSpPr>
            <p:cNvPr id="19" name="TextBox 18"/>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grpSp>
      <p:sp useBgFill="1">
        <p:nvSpPr>
          <p:cNvPr id="53" name="Rectangle 52"/>
          <p:cNvSpPr/>
          <p:nvPr/>
        </p:nvSpPr>
        <p:spPr>
          <a:xfrm>
            <a:off x="0" y="990600"/>
            <a:ext cx="27432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0" y="5562600"/>
            <a:ext cx="9144000" cy="707886"/>
          </a:xfrm>
          <a:prstGeom prst="rect">
            <a:avLst/>
          </a:prstGeom>
        </p:spPr>
        <p:txBody>
          <a:bodyPr wrap="square">
            <a:spAutoFit/>
          </a:bodyPr>
          <a:lstStyle/>
          <a:p>
            <a:pPr algn="ctr"/>
            <a:r>
              <a:rPr lang="en-US" sz="4000" b="1" dirty="0" smtClean="0"/>
              <a:t>Meet </a:t>
            </a:r>
            <a:r>
              <a:rPr lang="en-US" sz="4000" b="1" i="1" dirty="0" err="1" smtClean="0"/>
              <a:t>Denisova</a:t>
            </a:r>
            <a:r>
              <a:rPr lang="en-US" sz="4000" b="1" dirty="0" smtClean="0"/>
              <a:t> 4 &amp; </a:t>
            </a:r>
            <a:r>
              <a:rPr lang="en-US" sz="4000" b="1" i="1" dirty="0" err="1" smtClean="0"/>
              <a:t>Denisova</a:t>
            </a:r>
            <a:r>
              <a:rPr lang="en-US" sz="4000" b="1" dirty="0" smtClean="0"/>
              <a:t> 8</a:t>
            </a:r>
          </a:p>
        </p:txBody>
      </p:sp>
      <p:sp useBgFill="1">
        <p:nvSpPr>
          <p:cNvPr id="24" name="Rectangle 23"/>
          <p:cNvSpPr/>
          <p:nvPr/>
        </p:nvSpPr>
        <p:spPr>
          <a:xfrm>
            <a:off x="2971800" y="762000"/>
            <a:ext cx="6172200" cy="4585871"/>
          </a:xfrm>
          <a:prstGeom prst="rect">
            <a:avLst/>
          </a:prstGeom>
        </p:spPr>
        <p:txBody>
          <a:bodyPr wrap="square">
            <a:spAutoFit/>
          </a:bodyPr>
          <a:lstStyle/>
          <a:p>
            <a:r>
              <a:rPr lang="en-US" sz="2800" dirty="0" smtClean="0"/>
              <a:t>through </a:t>
            </a:r>
            <a:r>
              <a:rPr lang="en-US" sz="2800" dirty="0" smtClean="0">
                <a:effectLst>
                  <a:outerShdw dist="50800" dir="7200000" algn="ctr" rotWithShape="0">
                    <a:srgbClr val="FF0000"/>
                  </a:outerShdw>
                </a:effectLst>
              </a:rPr>
              <a:t>DNA SEQUENCING</a:t>
            </a:r>
            <a:r>
              <a:rPr lang="en-US" sz="2800" dirty="0" smtClean="0"/>
              <a:t>, they . . . .</a:t>
            </a:r>
          </a:p>
          <a:p>
            <a:endParaRPr lang="en-US" sz="1200" dirty="0" smtClean="0"/>
          </a:p>
          <a:p>
            <a:pPr>
              <a:buFont typeface="Arial" pitchFamily="34" charset="0"/>
              <a:buChar char="•"/>
            </a:pPr>
            <a:r>
              <a:rPr lang="en-US" sz="2800" dirty="0" smtClean="0"/>
              <a:t>  lived at least 110,000 years ago</a:t>
            </a:r>
          </a:p>
          <a:p>
            <a:pPr>
              <a:buFont typeface="Arial" pitchFamily="34" charset="0"/>
              <a:buChar char="•"/>
            </a:pPr>
            <a:r>
              <a:rPr lang="en-US" sz="2800" dirty="0" smtClean="0"/>
              <a:t>  were not closely related to each other</a:t>
            </a:r>
          </a:p>
          <a:p>
            <a:pPr>
              <a:buFont typeface="Arial" pitchFamily="34" charset="0"/>
              <a:buChar char="•"/>
            </a:pPr>
            <a:r>
              <a:rPr lang="en-US" sz="2800" dirty="0" smtClean="0"/>
              <a:t>  were </a:t>
            </a:r>
            <a:r>
              <a:rPr lang="en-US" sz="2800" i="1" dirty="0" smtClean="0"/>
              <a:t>Homo </a:t>
            </a:r>
            <a:r>
              <a:rPr lang="en-US" sz="2800" i="1" dirty="0" err="1" smtClean="0"/>
              <a:t>denisovans</a:t>
            </a:r>
            <a:endParaRPr lang="en-US" sz="2800" i="1" dirty="0" smtClean="0"/>
          </a:p>
          <a:p>
            <a:pPr>
              <a:buFont typeface="Arial" pitchFamily="34" charset="0"/>
              <a:buChar char="•"/>
            </a:pPr>
            <a:r>
              <a:rPr lang="en-US" sz="2800" dirty="0" smtClean="0"/>
              <a:t>  interbred with other Homo species</a:t>
            </a:r>
          </a:p>
          <a:p>
            <a:pPr>
              <a:buFont typeface="Arial" pitchFamily="34" charset="0"/>
              <a:buChar char="•"/>
            </a:pPr>
            <a:r>
              <a:rPr lang="en-US" sz="2800" dirty="0" smtClean="0"/>
              <a:t>  interbred with local </a:t>
            </a:r>
            <a:r>
              <a:rPr lang="en-US" sz="2800" i="1" dirty="0" err="1" smtClean="0"/>
              <a:t>neanderthals</a:t>
            </a:r>
            <a:endParaRPr lang="en-US" sz="2800" dirty="0" smtClean="0"/>
          </a:p>
          <a:p>
            <a:r>
              <a:rPr lang="en-US" sz="2800" dirty="0" smtClean="0"/>
              <a:t>                      (17% </a:t>
            </a:r>
            <a:r>
              <a:rPr lang="en-US" sz="2800" i="1" dirty="0" err="1" smtClean="0"/>
              <a:t>neandertha</a:t>
            </a:r>
            <a:r>
              <a:rPr lang="en-US" sz="2800" dirty="0" err="1" smtClean="0"/>
              <a:t>l</a:t>
            </a:r>
            <a:r>
              <a:rPr lang="en-US" sz="2800" dirty="0" smtClean="0"/>
              <a:t> DNA)</a:t>
            </a:r>
          </a:p>
          <a:p>
            <a:pPr>
              <a:buFont typeface="Arial" pitchFamily="34" charset="0"/>
              <a:buChar char="•"/>
            </a:pPr>
            <a:r>
              <a:rPr lang="en-US" sz="2800" dirty="0" smtClean="0"/>
              <a:t>  also interbred with an unidentified</a:t>
            </a:r>
          </a:p>
          <a:p>
            <a:r>
              <a:rPr lang="en-US" sz="2800" dirty="0" smtClean="0"/>
              <a:t>    ancient human lineage, perhaps</a:t>
            </a:r>
          </a:p>
          <a:p>
            <a:r>
              <a:rPr lang="en-US" sz="2800" dirty="0" smtClean="0"/>
              <a:t>   </a:t>
            </a:r>
            <a:r>
              <a:rPr lang="en-US" sz="2800" i="1" dirty="0" smtClean="0"/>
              <a:t> Homo erectus </a:t>
            </a:r>
          </a:p>
        </p:txBody>
      </p:sp>
      <p:sp>
        <p:nvSpPr>
          <p:cNvPr id="25" name="Rectangle 24"/>
          <p:cNvSpPr/>
          <p:nvPr/>
        </p:nvSpPr>
        <p:spPr>
          <a:xfrm rot="20688885">
            <a:off x="289085" y="1643625"/>
            <a:ext cx="2769576" cy="830997"/>
          </a:xfrm>
          <a:prstGeom prst="rect">
            <a:avLst/>
          </a:prstGeom>
          <a:noFill/>
        </p:spPr>
        <p:txBody>
          <a:bodyPr wrap="square">
            <a:spAutoFit/>
          </a:bodyPr>
          <a:lstStyle/>
          <a:p>
            <a:pPr algn="ctr"/>
            <a:r>
              <a:rPr lang="en-US" sz="4800" b="1" dirty="0" smtClean="0">
                <a:solidFill>
                  <a:srgbClr val="FF0000"/>
                </a:solidFill>
                <a:effectLst>
                  <a:outerShdw dist="50800" dir="5400000" algn="ctr" rotWithShape="0">
                    <a:schemeClr val="tx1"/>
                  </a:outerShdw>
                </a:effectLst>
              </a:rPr>
              <a:t>Oh, la </a:t>
            </a:r>
            <a:r>
              <a:rPr lang="en-US" sz="4800" b="1" dirty="0" err="1" smtClean="0">
                <a:solidFill>
                  <a:srgbClr val="FF0000"/>
                </a:solidFill>
                <a:effectLst>
                  <a:outerShdw dist="50800" dir="5400000" algn="ctr" rotWithShape="0">
                    <a:schemeClr val="tx1"/>
                  </a:outerShdw>
                </a:effectLst>
              </a:rPr>
              <a:t>la</a:t>
            </a:r>
            <a:r>
              <a:rPr lang="en-US" sz="4800" b="1" dirty="0" smtClean="0">
                <a:solidFill>
                  <a:srgbClr val="FF0000"/>
                </a:solidFill>
                <a:effectLst>
                  <a:outerShdw dist="50800" dir="5400000" algn="ctr" rotWithShape="0">
                    <a:schemeClr val="tx1"/>
                  </a:outerShdw>
                </a:effectLst>
              </a:rPr>
              <a:t>!</a:t>
            </a:r>
          </a:p>
        </p:txBody>
      </p:sp>
      <p:sp useBgFill="1">
        <p:nvSpPr>
          <p:cNvPr id="28" name="Rectangle 27"/>
          <p:cNvSpPr/>
          <p:nvPr/>
        </p:nvSpPr>
        <p:spPr>
          <a:xfrm>
            <a:off x="5257800" y="0"/>
            <a:ext cx="38862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6"/>
          <p:cNvPicPr>
            <a:picLocks noChangeAspect="1" noChangeArrowheads="1"/>
          </p:cNvPicPr>
          <p:nvPr/>
        </p:nvPicPr>
        <p:blipFill>
          <a:blip r:embed="rId7"/>
          <a:srcRect/>
          <a:stretch>
            <a:fillRect/>
          </a:stretch>
        </p:blipFill>
        <p:spPr bwMode="auto">
          <a:xfrm>
            <a:off x="2438400" y="4191000"/>
            <a:ext cx="2743200" cy="38547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wipe(left)">
                                      <p:cBhvr>
                                        <p:cTn id="7" dur="1000"/>
                                        <p:tgtEl>
                                          <p:spTgt spid="24">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wipe(left)">
                                      <p:cBhvr>
                                        <p:cTn id="10" dur="1000"/>
                                        <p:tgtEl>
                                          <p:spTgt spid="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fade">
                                      <p:cBhvr>
                                        <p:cTn id="15" dur="1000"/>
                                        <p:tgtEl>
                                          <p:spTgt spid="2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xEl>
                                              <p:pRg st="3" end="3"/>
                                            </p:txEl>
                                          </p:spTgt>
                                        </p:tgtEl>
                                        <p:attrNameLst>
                                          <p:attrName>style.visibility</p:attrName>
                                        </p:attrNameLst>
                                      </p:cBhvr>
                                      <p:to>
                                        <p:strVal val="visible"/>
                                      </p:to>
                                    </p:set>
                                    <p:animEffect transition="in" filter="fade">
                                      <p:cBhvr>
                                        <p:cTn id="20" dur="1000"/>
                                        <p:tgtEl>
                                          <p:spTgt spid="2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4" end="4"/>
                                            </p:txEl>
                                          </p:spTgt>
                                        </p:tgtEl>
                                        <p:attrNameLst>
                                          <p:attrName>style.visibility</p:attrName>
                                        </p:attrNameLst>
                                      </p:cBhvr>
                                      <p:to>
                                        <p:strVal val="visible"/>
                                      </p:to>
                                    </p:set>
                                    <p:animEffect transition="in" filter="fade">
                                      <p:cBhvr>
                                        <p:cTn id="25" dur="1000"/>
                                        <p:tgtEl>
                                          <p:spTgt spid="24">
                                            <p:txEl>
                                              <p:pRg st="4" end="4"/>
                                            </p:txEl>
                                          </p:spTgt>
                                        </p:tgtEl>
                                      </p:cBhvr>
                                    </p:animEffect>
                                  </p:childTnLst>
                                </p:cTn>
                              </p:par>
                            </p:childTnLst>
                          </p:cTn>
                        </p:par>
                        <p:par>
                          <p:cTn id="26" fill="hold">
                            <p:stCondLst>
                              <p:cond delay="1000"/>
                            </p:stCondLst>
                            <p:childTnLst>
                              <p:par>
                                <p:cTn id="27" presetID="22" presetClass="exit" presetSubtype="8" fill="hold" grpId="0" nodeType="afterEffect">
                                  <p:stCondLst>
                                    <p:cond delay="0"/>
                                  </p:stCondLst>
                                  <p:childTnLst>
                                    <p:animEffect transition="out" filter="wipe(left)">
                                      <p:cBhvr>
                                        <p:cTn id="28" dur="1000"/>
                                        <p:tgtEl>
                                          <p:spTgt spid="28"/>
                                        </p:tgtEl>
                                      </p:cBhvr>
                                    </p:animEffect>
                                    <p:set>
                                      <p:cBhvr>
                                        <p:cTn id="29" dur="1" fill="hold">
                                          <p:stCondLst>
                                            <p:cond delay="999"/>
                                          </p:stCondLst>
                                        </p:cTn>
                                        <p:tgtEl>
                                          <p:spTgt spid="2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xEl>
                                              <p:pRg st="5" end="5"/>
                                            </p:txEl>
                                          </p:spTgt>
                                        </p:tgtEl>
                                        <p:attrNameLst>
                                          <p:attrName>style.visibility</p:attrName>
                                        </p:attrNameLst>
                                      </p:cBhvr>
                                      <p:to>
                                        <p:strVal val="visible"/>
                                      </p:to>
                                    </p:set>
                                    <p:animEffect transition="in" filter="fade">
                                      <p:cBhvr>
                                        <p:cTn id="34" dur="1000"/>
                                        <p:tgtEl>
                                          <p:spTgt spid="2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xEl>
                                              <p:pRg st="6" end="6"/>
                                            </p:txEl>
                                          </p:spTgt>
                                        </p:tgtEl>
                                        <p:attrNameLst>
                                          <p:attrName>style.visibility</p:attrName>
                                        </p:attrNameLst>
                                      </p:cBhvr>
                                      <p:to>
                                        <p:strVal val="visible"/>
                                      </p:to>
                                    </p:set>
                                    <p:animEffect transition="in" filter="fade">
                                      <p:cBhvr>
                                        <p:cTn id="39" dur="1000"/>
                                        <p:tgtEl>
                                          <p:spTgt spid="24">
                                            <p:txEl>
                                              <p:pRg st="6" end="6"/>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xEl>
                                              <p:pRg st="7" end="7"/>
                                            </p:txEl>
                                          </p:spTgt>
                                        </p:tgtEl>
                                        <p:attrNameLst>
                                          <p:attrName>style.visibility</p:attrName>
                                        </p:attrNameLst>
                                      </p:cBhvr>
                                      <p:to>
                                        <p:strVal val="visible"/>
                                      </p:to>
                                    </p:set>
                                    <p:animEffect transition="in" filter="fade">
                                      <p:cBhvr>
                                        <p:cTn id="42" dur="1000"/>
                                        <p:tgtEl>
                                          <p:spTgt spid="24">
                                            <p:txEl>
                                              <p:pRg st="7" end="7"/>
                                            </p:txEl>
                                          </p:spTgt>
                                        </p:tgtEl>
                                      </p:cBhvr>
                                    </p:animEffect>
                                  </p:childTnLst>
                                </p:cTn>
                              </p:par>
                            </p:childTnLst>
                          </p:cTn>
                        </p:par>
                        <p:par>
                          <p:cTn id="43" fill="hold">
                            <p:stCondLst>
                              <p:cond delay="1000"/>
                            </p:stCondLst>
                            <p:childTnLst>
                              <p:par>
                                <p:cTn id="44" presetID="9"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dissolve">
                                      <p:cBhvr>
                                        <p:cTn id="46" dur="2000"/>
                                        <p:tgtEl>
                                          <p:spTgt spid="29"/>
                                        </p:tgtEl>
                                      </p:cBhvr>
                                    </p:animEffect>
                                  </p:childTnLst>
                                </p:cTn>
                              </p:par>
                              <p:par>
                                <p:cTn id="47" presetID="64" presetClass="path" presetSubtype="0" accel="50000" decel="50000" fill="hold" nodeType="withEffect">
                                  <p:stCondLst>
                                    <p:cond delay="0"/>
                                  </p:stCondLst>
                                  <p:childTnLst>
                                    <p:animMotion origin="layout" path="M -3.33333E-6 1.7341E-6 L -0.05833 -0.32509 " pathEditMode="relative" rAng="0" ptsTypes="AA">
                                      <p:cBhvr>
                                        <p:cTn id="48" dur="2000" fill="hold"/>
                                        <p:tgtEl>
                                          <p:spTgt spid="29"/>
                                        </p:tgtEl>
                                        <p:attrNameLst>
                                          <p:attrName>ppt_x</p:attrName>
                                          <p:attrName>ppt_y</p:attrName>
                                        </p:attrNameLst>
                                      </p:cBhvr>
                                      <p:rCtr x="-29" y="-163"/>
                                    </p:animMotion>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xEl>
                                              <p:pRg st="8" end="8"/>
                                            </p:txEl>
                                          </p:spTgt>
                                        </p:tgtEl>
                                        <p:attrNameLst>
                                          <p:attrName>style.visibility</p:attrName>
                                        </p:attrNameLst>
                                      </p:cBhvr>
                                      <p:to>
                                        <p:strVal val="visible"/>
                                      </p:to>
                                    </p:set>
                                    <p:animEffect transition="in" filter="fade">
                                      <p:cBhvr>
                                        <p:cTn id="53" dur="1000"/>
                                        <p:tgtEl>
                                          <p:spTgt spid="24">
                                            <p:txEl>
                                              <p:pRg st="8" end="8"/>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txEl>
                                              <p:pRg st="9" end="9"/>
                                            </p:txEl>
                                          </p:spTgt>
                                        </p:tgtEl>
                                        <p:attrNameLst>
                                          <p:attrName>style.visibility</p:attrName>
                                        </p:attrNameLst>
                                      </p:cBhvr>
                                      <p:to>
                                        <p:strVal val="visible"/>
                                      </p:to>
                                    </p:set>
                                    <p:animEffect transition="in" filter="fade">
                                      <p:cBhvr>
                                        <p:cTn id="56" dur="1000"/>
                                        <p:tgtEl>
                                          <p:spTgt spid="24">
                                            <p:txEl>
                                              <p:pRg st="9" end="9"/>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xEl>
                                              <p:pRg st="10" end="10"/>
                                            </p:txEl>
                                          </p:spTgt>
                                        </p:tgtEl>
                                        <p:attrNameLst>
                                          <p:attrName>style.visibility</p:attrName>
                                        </p:attrNameLst>
                                      </p:cBhvr>
                                      <p:to>
                                        <p:strVal val="visible"/>
                                      </p:to>
                                    </p:set>
                                    <p:animEffect transition="in" filter="fade">
                                      <p:cBhvr>
                                        <p:cTn id="59" dur="1000"/>
                                        <p:tgtEl>
                                          <p:spTgt spid="24">
                                            <p:txEl>
                                              <p:pRg st="10" end="10"/>
                                            </p:txEl>
                                          </p:spTgt>
                                        </p:tgtEl>
                                      </p:cBhvr>
                                    </p:animEffect>
                                  </p:childTnLst>
                                </p:cTn>
                              </p:par>
                            </p:childTnLst>
                          </p:cTn>
                        </p:par>
                        <p:par>
                          <p:cTn id="60" fill="hold">
                            <p:stCondLst>
                              <p:cond delay="1000"/>
                            </p:stCondLst>
                            <p:childTnLst>
                              <p:par>
                                <p:cTn id="61" presetID="9" presetClass="exit" presetSubtype="0" fill="hold" nodeType="afterEffect">
                                  <p:stCondLst>
                                    <p:cond delay="0"/>
                                  </p:stCondLst>
                                  <p:childTnLst>
                                    <p:animEffect transition="out" filter="dissolve">
                                      <p:cBhvr>
                                        <p:cTn id="62" dur="2000"/>
                                        <p:tgtEl>
                                          <p:spTgt spid="29"/>
                                        </p:tgtEl>
                                      </p:cBhvr>
                                    </p:animEffect>
                                    <p:set>
                                      <p:cBhvr>
                                        <p:cTn id="63" dur="1" fill="hold">
                                          <p:stCondLst>
                                            <p:cond delay="1999"/>
                                          </p:stCondLst>
                                        </p:cTn>
                                        <p:tgtEl>
                                          <p:spTgt spid="29"/>
                                        </p:tgtEl>
                                        <p:attrNameLst>
                                          <p:attrName>style.visibility</p:attrName>
                                        </p:attrNameLst>
                                      </p:cBhvr>
                                      <p:to>
                                        <p:strVal val="hidden"/>
                                      </p:to>
                                    </p:set>
                                  </p:childTnLst>
                                </p:cTn>
                              </p:par>
                              <p:par>
                                <p:cTn id="64" presetID="64" presetClass="path" presetSubtype="0" accel="50000" decel="50000" fill="hold" nodeType="withEffect">
                                  <p:stCondLst>
                                    <p:cond delay="0"/>
                                  </p:stCondLst>
                                  <p:childTnLst>
                                    <p:animMotion origin="layout" path="M -0.05834 -0.32509 L -0.125 -0.64694 " pathEditMode="relative" rAng="0" ptsTypes="AA">
                                      <p:cBhvr>
                                        <p:cTn id="65" dur="2000" fill="hold"/>
                                        <p:tgtEl>
                                          <p:spTgt spid="29"/>
                                        </p:tgtEl>
                                        <p:attrNameLst>
                                          <p:attrName>ppt_x</p:attrName>
                                          <p:attrName>ppt_y</p:attrName>
                                        </p:attrNameLst>
                                      </p:cBhvr>
                                      <p:rCtr x="-33" y="-161"/>
                                    </p:animMotion>
                                  </p:childTnLst>
                                </p:cTn>
                              </p:par>
                            </p:childTnLst>
                          </p:cTn>
                        </p:par>
                        <p:par>
                          <p:cTn id="66" fill="hold">
                            <p:stCondLst>
                              <p:cond delay="3000"/>
                            </p:stCondLst>
                            <p:childTnLst>
                              <p:par>
                                <p:cTn id="67" presetID="53"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1000" fill="hold"/>
                                        <p:tgtEl>
                                          <p:spTgt spid="25"/>
                                        </p:tgtEl>
                                        <p:attrNameLst>
                                          <p:attrName>ppt_w</p:attrName>
                                        </p:attrNameLst>
                                      </p:cBhvr>
                                      <p:tavLst>
                                        <p:tav tm="0">
                                          <p:val>
                                            <p:fltVal val="0"/>
                                          </p:val>
                                        </p:tav>
                                        <p:tav tm="100000">
                                          <p:val>
                                            <p:strVal val="#ppt_w"/>
                                          </p:val>
                                        </p:tav>
                                      </p:tavLst>
                                    </p:anim>
                                    <p:anim calcmode="lin" valueType="num">
                                      <p:cBhvr>
                                        <p:cTn id="70" dur="1000" fill="hold"/>
                                        <p:tgtEl>
                                          <p:spTgt spid="25"/>
                                        </p:tgtEl>
                                        <p:attrNameLst>
                                          <p:attrName>ppt_h</p:attrName>
                                        </p:attrNameLst>
                                      </p:cBhvr>
                                      <p:tavLst>
                                        <p:tav tm="0">
                                          <p:val>
                                            <p:fltVal val="0"/>
                                          </p:val>
                                        </p:tav>
                                        <p:tav tm="100000">
                                          <p:val>
                                            <p:strVal val="#ppt_h"/>
                                          </p:val>
                                        </p:tav>
                                      </p:tavLst>
                                    </p:anim>
                                    <p:animEffect transition="in" filter="fade">
                                      <p:cBhvr>
                                        <p:cTn id="71" dur="10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left)">
                                      <p:cBhvr>
                                        <p:cTn id="7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uiExpand="1" build="allAtOnce" animBg="1"/>
      <p:bldP spid="25"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8930"/>
            <a:ext cx="9144000" cy="6044787"/>
            <a:chOff x="0" y="-8930"/>
            <a:chExt cx="9144000" cy="6044787"/>
          </a:xfrm>
        </p:grpSpPr>
        <p:sp useBgFill="1">
          <p:nvSpPr>
            <p:cNvPr id="2" name="Text Box 4"/>
            <p:cNvSpPr txBox="1">
              <a:spLocks noChangeArrowheads="1"/>
            </p:cNvSpPr>
            <p:nvPr/>
          </p:nvSpPr>
          <p:spPr bwMode="auto">
            <a:xfrm>
              <a:off x="533400" y="2286000"/>
              <a:ext cx="8001000" cy="2308324"/>
            </a:xfrm>
            <a:prstGeom prst="rect">
              <a:avLst/>
            </a:prstGeom>
            <a:ln w="9525">
              <a:noFill/>
              <a:miter lim="800000"/>
              <a:headEnd/>
              <a:tailEnd/>
            </a:ln>
          </p:spPr>
          <p:txBody>
            <a:bodyPr wrap="square">
              <a:spAutoFit/>
            </a:bodyPr>
            <a:lstStyle/>
            <a:p>
              <a:r>
                <a:rPr lang="en-US" sz="3600" b="1" dirty="0" smtClean="0"/>
                <a:t> - presence or expansion of:</a:t>
              </a:r>
            </a:p>
            <a:p>
              <a:pPr lvl="2">
                <a:buFont typeface="Arial" pitchFamily="34" charset="0"/>
                <a:buChar char="•"/>
              </a:pPr>
              <a:r>
                <a:rPr lang="en-US" sz="3600" b="1" dirty="0" smtClean="0"/>
                <a:t> polar ice sheets</a:t>
              </a:r>
            </a:p>
            <a:p>
              <a:pPr lvl="2">
                <a:buFont typeface="Arial" pitchFamily="34" charset="0"/>
                <a:buChar char="•"/>
              </a:pPr>
              <a:r>
                <a:rPr lang="en-US" sz="3600" b="1" dirty="0" smtClean="0"/>
                <a:t> continental ice sheets</a:t>
              </a:r>
            </a:p>
            <a:p>
              <a:pPr lvl="2">
                <a:buFont typeface="Arial" pitchFamily="34" charset="0"/>
                <a:buChar char="•"/>
              </a:pPr>
              <a:r>
                <a:rPr lang="en-US" sz="3600" b="1" dirty="0" smtClean="0"/>
                <a:t> glaciers</a:t>
              </a:r>
            </a:p>
          </p:txBody>
        </p:sp>
        <p:sp useBgFill="1">
          <p:nvSpPr>
            <p:cNvPr id="3" name="Text Box 4"/>
            <p:cNvSpPr txBox="1">
              <a:spLocks noChangeArrowheads="1"/>
            </p:cNvSpPr>
            <p:nvPr/>
          </p:nvSpPr>
          <p:spPr bwMode="auto">
            <a:xfrm>
              <a:off x="0" y="-893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4" name="Text Box 4"/>
            <p:cNvSpPr txBox="1">
              <a:spLocks noChangeArrowheads="1"/>
            </p:cNvSpPr>
            <p:nvPr/>
          </p:nvSpPr>
          <p:spPr bwMode="auto">
            <a:xfrm>
              <a:off x="533400" y="1066800"/>
              <a:ext cx="8077200" cy="1200329"/>
            </a:xfrm>
            <a:prstGeom prst="rect">
              <a:avLst/>
            </a:prstGeom>
            <a:ln w="9525">
              <a:noFill/>
              <a:miter lim="800000"/>
              <a:headEnd/>
              <a:tailEnd/>
            </a:ln>
          </p:spPr>
          <p:txBody>
            <a:bodyPr wrap="square">
              <a:spAutoFit/>
            </a:bodyPr>
            <a:lstStyle/>
            <a:p>
              <a:r>
                <a:rPr lang="en-US" sz="3600" b="1" dirty="0" smtClean="0"/>
                <a:t> - long term reduction in temperature of</a:t>
              </a:r>
            </a:p>
            <a:p>
              <a:r>
                <a:rPr lang="en-US" sz="3600" b="1" dirty="0" smtClean="0"/>
                <a:t>   earth’s surface and atmosphere</a:t>
              </a:r>
              <a:endParaRPr lang="en-US" sz="3600" b="1" dirty="0"/>
            </a:p>
          </p:txBody>
        </p:sp>
        <p:cxnSp>
          <p:nvCxnSpPr>
            <p:cNvPr id="5" name="Straight Connector 4"/>
            <p:cNvCxnSpPr/>
            <p:nvPr/>
          </p:nvCxnSpPr>
          <p:spPr>
            <a:xfrm>
              <a:off x="3962400" y="3962400"/>
              <a:ext cx="2362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4495800"/>
              <a:ext cx="1981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 Box 4"/>
            <p:cNvSpPr txBox="1">
              <a:spLocks noChangeArrowheads="1"/>
            </p:cNvSpPr>
            <p:nvPr/>
          </p:nvSpPr>
          <p:spPr bwMode="auto">
            <a:xfrm rot="20157591">
              <a:off x="5520700" y="3549050"/>
              <a:ext cx="3089561" cy="1200329"/>
            </a:xfrm>
            <a:prstGeom prst="rect">
              <a:avLst/>
            </a:prstGeom>
            <a:ln w="38100">
              <a:solidFill>
                <a:schemeClr val="tx1"/>
              </a:solidFill>
              <a:miter lim="800000"/>
              <a:headEnd/>
              <a:tailEnd/>
            </a:ln>
          </p:spPr>
          <p:txBody>
            <a:bodyPr wrap="square">
              <a:spAutoFit/>
            </a:bodyPr>
            <a:lstStyle/>
            <a:p>
              <a:pPr algn="ctr"/>
              <a:r>
                <a:rPr lang="en-US" sz="3600" b="1" dirty="0" smtClean="0">
                  <a:solidFill>
                    <a:srgbClr val="FF0000"/>
                  </a:solidFill>
                  <a:effectLst>
                    <a:outerShdw dist="50800" dir="5400000" algn="ctr" rotWithShape="0">
                      <a:schemeClr val="tx1"/>
                    </a:outerShdw>
                  </a:effectLst>
                </a:rPr>
                <a:t>land glaciers </a:t>
              </a:r>
            </a:p>
            <a:p>
              <a:pPr algn="ctr"/>
              <a:r>
                <a:rPr lang="en-US" sz="3600" b="1" dirty="0" smtClean="0">
                  <a:solidFill>
                    <a:srgbClr val="FF0000"/>
                  </a:solidFill>
                  <a:effectLst>
                    <a:outerShdw dist="50800" dir="5400000" algn="ctr" rotWithShape="0">
                      <a:schemeClr val="tx1"/>
                    </a:outerShdw>
                  </a:effectLst>
                </a:rPr>
                <a:t>&gt; 20,000</a:t>
              </a:r>
              <a:r>
                <a:rPr lang="en-US" sz="3600" b="1" baseline="30000" dirty="0" smtClean="0">
                  <a:solidFill>
                    <a:srgbClr val="FF0000"/>
                  </a:solidFill>
                  <a:effectLst>
                    <a:outerShdw dist="50800" dir="5400000" algn="ctr" rotWithShape="0">
                      <a:schemeClr val="tx1"/>
                    </a:outerShdw>
                  </a:effectLst>
                </a:rPr>
                <a:t> </a:t>
              </a:r>
              <a:r>
                <a:rPr lang="en-US" sz="3600" b="1" dirty="0" smtClean="0">
                  <a:solidFill>
                    <a:srgbClr val="FF0000"/>
                  </a:solidFill>
                  <a:effectLst>
                    <a:outerShdw dist="50800" dir="5400000" algn="ctr" rotWithShape="0">
                      <a:schemeClr val="tx1"/>
                    </a:outerShdw>
                  </a:effectLst>
                </a:rPr>
                <a:t>miles</a:t>
              </a:r>
              <a:r>
                <a:rPr lang="en-US" sz="3600" b="1" baseline="30000" dirty="0" smtClean="0">
                  <a:solidFill>
                    <a:srgbClr val="FF0000"/>
                  </a:solidFill>
                  <a:effectLst>
                    <a:outerShdw dist="50800" dir="5400000" algn="ctr" rotWithShape="0">
                      <a:schemeClr val="tx1"/>
                    </a:outerShdw>
                  </a:effectLst>
                </a:rPr>
                <a:t>2</a:t>
              </a:r>
              <a:endParaRPr lang="en-US" sz="3600" b="1" dirty="0">
                <a:solidFill>
                  <a:srgbClr val="FF0000"/>
                </a:solidFill>
                <a:effectLst>
                  <a:outerShdw dist="50800" dir="5400000" algn="ctr" rotWithShape="0">
                    <a:schemeClr val="tx1"/>
                  </a:outerShdw>
                </a:effectLst>
              </a:endParaRPr>
            </a:p>
          </p:txBody>
        </p:sp>
        <p:sp useBgFill="1">
          <p:nvSpPr>
            <p:cNvPr id="9" name="Text Box 4"/>
            <p:cNvSpPr txBox="1">
              <a:spLocks noChangeArrowheads="1"/>
            </p:cNvSpPr>
            <p:nvPr/>
          </p:nvSpPr>
          <p:spPr bwMode="auto">
            <a:xfrm rot="20157591">
              <a:off x="689550" y="4835528"/>
              <a:ext cx="3793962" cy="1200329"/>
            </a:xfrm>
            <a:prstGeom prst="rect">
              <a:avLst/>
            </a:prstGeom>
            <a:ln w="38100">
              <a:solidFill>
                <a:schemeClr val="tx1"/>
              </a:solidFill>
              <a:miter lim="800000"/>
              <a:headEnd/>
              <a:tailEnd/>
            </a:ln>
          </p:spPr>
          <p:txBody>
            <a:bodyPr wrap="square">
              <a:spAutoFit/>
            </a:bodyPr>
            <a:lstStyle/>
            <a:p>
              <a:pPr algn="ctr"/>
              <a:r>
                <a:rPr lang="en-US" sz="3600" b="1" dirty="0" smtClean="0">
                  <a:solidFill>
                    <a:srgbClr val="FF0000"/>
                  </a:solidFill>
                  <a:effectLst>
                    <a:outerShdw dist="50800" dir="5400000" algn="ctr" rotWithShape="0">
                      <a:schemeClr val="tx1"/>
                    </a:outerShdw>
                  </a:effectLst>
                </a:rPr>
                <a:t>body of dense ice</a:t>
              </a:r>
            </a:p>
            <a:p>
              <a:pPr algn="ctr"/>
              <a:r>
                <a:rPr lang="en-US" sz="3600" b="1" dirty="0" smtClean="0">
                  <a:solidFill>
                    <a:srgbClr val="FF0000"/>
                  </a:solidFill>
                  <a:effectLst>
                    <a:outerShdw dist="50800" dir="5400000" algn="ctr" rotWithShape="0">
                      <a:schemeClr val="tx1"/>
                    </a:outerShdw>
                  </a:effectLst>
                </a:rPr>
                <a:t>lasting multi-years</a:t>
              </a:r>
              <a:endParaRPr lang="en-US" sz="3600" b="1" dirty="0">
                <a:solidFill>
                  <a:srgbClr val="FF0000"/>
                </a:solidFill>
                <a:effectLst>
                  <a:outerShdw dist="50800" dir="5400000" algn="ctr" rotWithShape="0">
                    <a:schemeClr val="tx1"/>
                  </a:outerShdw>
                </a:effectLst>
              </a:endParaRPr>
            </a:p>
          </p:txBody>
        </p:sp>
      </p:grpSp>
      <p:sp useBgFill="1">
        <p:nvSpPr>
          <p:cNvPr id="8" name="Text Box 4"/>
          <p:cNvSpPr txBox="1">
            <a:spLocks noChangeArrowheads="1"/>
          </p:cNvSpPr>
          <p:nvPr/>
        </p:nvSpPr>
        <p:spPr bwMode="auto">
          <a:xfrm>
            <a:off x="3153815" y="5791200"/>
            <a:ext cx="599018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How do glaciers form?</a:t>
            </a:r>
          </a:p>
        </p:txBody>
      </p:sp>
      <p:grpSp>
        <p:nvGrpSpPr>
          <p:cNvPr id="24" name="Group 23"/>
          <p:cNvGrpSpPr/>
          <p:nvPr/>
        </p:nvGrpSpPr>
        <p:grpSpPr>
          <a:xfrm>
            <a:off x="-54864" y="1219200"/>
            <a:ext cx="9253728" cy="5652534"/>
            <a:chOff x="-54864" y="1219200"/>
            <a:chExt cx="9253728" cy="5652534"/>
          </a:xfrm>
        </p:grpSpPr>
        <p:pic>
          <p:nvPicPr>
            <p:cNvPr id="25" name="Picture 2" descr="http://www.columbia.edu/~vjd1/glacier.gif"/>
            <p:cNvPicPr>
              <a:picLocks noChangeAspect="1" noChangeArrowheads="1"/>
            </p:cNvPicPr>
            <p:nvPr/>
          </p:nvPicPr>
          <p:blipFill>
            <a:blip r:embed="rId3"/>
            <a:srcRect/>
            <a:stretch>
              <a:fillRect/>
            </a:stretch>
          </p:blipFill>
          <p:spPr bwMode="auto">
            <a:xfrm>
              <a:off x="-54864" y="1219200"/>
              <a:ext cx="9244584" cy="5652534"/>
            </a:xfrm>
            <a:prstGeom prst="rect">
              <a:avLst/>
            </a:prstGeom>
            <a:noFill/>
          </p:spPr>
        </p:pic>
        <p:pic>
          <p:nvPicPr>
            <p:cNvPr id="26" name="Picture 2" descr="http://www.columbia.edu/~vjd1/glacier.gif"/>
            <p:cNvPicPr>
              <a:picLocks noChangeAspect="1" noChangeArrowheads="1"/>
            </p:cNvPicPr>
            <p:nvPr/>
          </p:nvPicPr>
          <p:blipFill>
            <a:blip r:embed="rId3"/>
            <a:srcRect l="18178" t="44595" r="27288" b="48648"/>
            <a:stretch>
              <a:fillRect/>
            </a:stretch>
          </p:blipFill>
          <p:spPr bwMode="auto">
            <a:xfrm>
              <a:off x="0" y="3962400"/>
              <a:ext cx="9162288" cy="2082338"/>
            </a:xfrm>
            <a:prstGeom prst="rect">
              <a:avLst/>
            </a:prstGeom>
            <a:noFill/>
          </p:spPr>
        </p:pic>
        <p:pic>
          <p:nvPicPr>
            <p:cNvPr id="27" name="Picture 26" descr="http://www.columbia.edu/~vjd1/glacier.gif"/>
            <p:cNvPicPr>
              <a:picLocks noChangeAspect="1" noChangeArrowheads="1"/>
            </p:cNvPicPr>
            <p:nvPr/>
          </p:nvPicPr>
          <p:blipFill>
            <a:blip r:embed="rId3"/>
            <a:srcRect l="21483" r="61165" b="52703"/>
            <a:stretch>
              <a:fillRect/>
            </a:stretch>
          </p:blipFill>
          <p:spPr bwMode="auto">
            <a:xfrm>
              <a:off x="0" y="1219200"/>
              <a:ext cx="2895600" cy="2895600"/>
            </a:xfrm>
            <a:prstGeom prst="rect">
              <a:avLst/>
            </a:prstGeom>
            <a:noFill/>
          </p:spPr>
        </p:pic>
        <p:pic>
          <p:nvPicPr>
            <p:cNvPr id="28"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pic>
          <p:nvPicPr>
            <p:cNvPr id="29" name="Picture 2" descr="http://www.columbia.edu/~vjd1/glacier.gif"/>
            <p:cNvPicPr>
              <a:picLocks noChangeAspect="1" noChangeArrowheads="1"/>
            </p:cNvPicPr>
            <p:nvPr/>
          </p:nvPicPr>
          <p:blipFill>
            <a:blip r:embed="rId3"/>
            <a:srcRect l="90890" t="62162" r="3278" b="31081"/>
            <a:stretch>
              <a:fillRect/>
            </a:stretch>
          </p:blipFill>
          <p:spPr bwMode="auto">
            <a:xfrm rot="1476835">
              <a:off x="7394227" y="4911423"/>
              <a:ext cx="1665387" cy="461991"/>
            </a:xfrm>
            <a:prstGeom prst="rect">
              <a:avLst/>
            </a:prstGeom>
            <a:noFill/>
          </p:spPr>
        </p:pic>
        <p:pic>
          <p:nvPicPr>
            <p:cNvPr id="30" name="Picture 2" descr="http://www.columbia.edu/~vjd1/glacier.gif"/>
            <p:cNvPicPr>
              <a:picLocks noChangeAspect="1" noChangeArrowheads="1"/>
            </p:cNvPicPr>
            <p:nvPr/>
          </p:nvPicPr>
          <p:blipFill>
            <a:blip r:embed="rId3"/>
            <a:srcRect l="90890" t="22708" r="2500" b="46796"/>
            <a:stretch>
              <a:fillRect/>
            </a:stretch>
          </p:blipFill>
          <p:spPr bwMode="auto">
            <a:xfrm rot="701025">
              <a:off x="7172610" y="1467068"/>
              <a:ext cx="1143000" cy="1956241"/>
            </a:xfrm>
            <a:prstGeom prst="rect">
              <a:avLst/>
            </a:prstGeom>
            <a:noFill/>
          </p:spPr>
        </p:pic>
        <p:pic>
          <p:nvPicPr>
            <p:cNvPr id="31" name="Picture 2" descr="http://www.columbia.edu/~vjd1/glacier.gif"/>
            <p:cNvPicPr>
              <a:picLocks noChangeAspect="1" noChangeArrowheads="1"/>
            </p:cNvPicPr>
            <p:nvPr/>
          </p:nvPicPr>
          <p:blipFill>
            <a:blip r:embed="rId3"/>
            <a:srcRect l="62797" t="10629" r="27288" b="40540"/>
            <a:stretch>
              <a:fillRect/>
            </a:stretch>
          </p:blipFill>
          <p:spPr bwMode="auto">
            <a:xfrm rot="790620">
              <a:off x="6647670" y="3118863"/>
              <a:ext cx="1512356" cy="1922932"/>
            </a:xfrm>
            <a:prstGeom prst="rect">
              <a:avLst/>
            </a:prstGeom>
            <a:noFill/>
          </p:spPr>
        </p:pic>
        <p:pic>
          <p:nvPicPr>
            <p:cNvPr id="32" name="Picture 2" descr="http://www.columbia.edu/~vjd1/glacier.gif"/>
            <p:cNvPicPr>
              <a:picLocks noChangeAspect="1" noChangeArrowheads="1"/>
            </p:cNvPicPr>
            <p:nvPr/>
          </p:nvPicPr>
          <p:blipFill>
            <a:blip r:embed="rId3"/>
            <a:srcRect l="90890" t="25676" r="2500" b="29730"/>
            <a:stretch>
              <a:fillRect/>
            </a:stretch>
          </p:blipFill>
          <p:spPr bwMode="auto">
            <a:xfrm>
              <a:off x="8077200" y="2667000"/>
              <a:ext cx="1066800" cy="2514600"/>
            </a:xfrm>
            <a:prstGeom prst="rect">
              <a:avLst/>
            </a:prstGeom>
            <a:noFill/>
          </p:spPr>
        </p:pic>
        <p:pic>
          <p:nvPicPr>
            <p:cNvPr id="33"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34" name="Picture 2" descr="http://www.columbia.edu/~vjd1/glacier.gif"/>
            <p:cNvPicPr>
              <a:picLocks noChangeAspect="1" noChangeArrowheads="1"/>
            </p:cNvPicPr>
            <p:nvPr/>
          </p:nvPicPr>
          <p:blipFill>
            <a:blip r:embed="rId3"/>
            <a:srcRect l="3305" t="85135" r="55381" b="8108"/>
            <a:stretch>
              <a:fillRect/>
            </a:stretch>
          </p:blipFill>
          <p:spPr bwMode="auto">
            <a:xfrm rot="180000">
              <a:off x="-18288" y="5882557"/>
              <a:ext cx="2971715" cy="297172"/>
            </a:xfrm>
            <a:prstGeom prst="rect">
              <a:avLst/>
            </a:prstGeom>
            <a:noFill/>
          </p:spPr>
        </p:pic>
        <p:pic>
          <p:nvPicPr>
            <p:cNvPr id="35"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36" name="Freeform 35"/>
            <p:cNvSpPr/>
            <p:nvPr/>
          </p:nvSpPr>
          <p:spPr>
            <a:xfrm>
              <a:off x="-36576" y="5791200"/>
              <a:ext cx="9235440" cy="286762"/>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1" nodeType="withEffect">
                                  <p:stCondLst>
                                    <p:cond delay="0"/>
                                  </p:stCondLst>
                                  <p:childTnLst>
                                    <p:animMotion origin="layout" path="M 4.16667E-6 -1.96532E-6 L -0.18073 -0.83283 " pathEditMode="relative" rAng="0" ptsTypes="AA">
                                      <p:cBhvr>
                                        <p:cTn id="6" dur="1000" fill="hold"/>
                                        <p:tgtEl>
                                          <p:spTgt spid="8"/>
                                        </p:tgtEl>
                                        <p:attrNameLst>
                                          <p:attrName>ppt_x</p:attrName>
                                          <p:attrName>ppt_y</p:attrName>
                                        </p:attrNameLst>
                                      </p:cBhvr>
                                      <p:rCtr x="-90" y="-416"/>
                                    </p:animMotion>
                                  </p:childTnLst>
                                </p:cTn>
                              </p:par>
                              <p:par>
                                <p:cTn id="7" presetID="10" presetClass="exit" presetSubtype="0" fill="hold" nodeType="withEffect">
                                  <p:stCondLst>
                                    <p:cond delay="0"/>
                                  </p:stCondLst>
                                  <p:childTnLst>
                                    <p:animEffect transition="out" filter="fade">
                                      <p:cBhvr>
                                        <p:cTn id="8" dur="1000"/>
                                        <p:tgtEl>
                                          <p:spTgt spid="10"/>
                                        </p:tgtEl>
                                      </p:cBhvr>
                                    </p:animEffect>
                                    <p:set>
                                      <p:cBhvr>
                                        <p:cTn id="9" dur="1" fill="hold">
                                          <p:stCondLst>
                                            <p:cond delay="999"/>
                                          </p:stCondLst>
                                        </p:cTn>
                                        <p:tgtEl>
                                          <p:spTgt spid="10"/>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3999" cy="7017306"/>
          </a:xfrm>
          <a:prstGeom prst="rect">
            <a:avLst/>
          </a:prstGeom>
        </p:spPr>
        <p:txBody>
          <a:bodyPr wrap="square">
            <a:spAutoFit/>
          </a:bodyPr>
          <a:lstStyle/>
          <a:p>
            <a:r>
              <a:rPr lang="en-US" dirty="0" smtClean="0">
                <a:hlinkClick r:id="rId2"/>
              </a:rPr>
              <a:t>https://en.wikipedia.org/wiki/Denisovan</a:t>
            </a:r>
            <a:endParaRPr lang="en-US" dirty="0" smtClean="0"/>
          </a:p>
          <a:p>
            <a:endParaRPr lang="en-US" dirty="0" smtClean="0"/>
          </a:p>
          <a:p>
            <a:r>
              <a:rPr lang="en-US" b="1" dirty="0" err="1" smtClean="0"/>
              <a:t>Denisovan</a:t>
            </a:r>
            <a:r>
              <a:rPr lang="en-US" dirty="0" smtClean="0"/>
              <a:t> or </a:t>
            </a:r>
            <a:r>
              <a:rPr lang="en-US" b="1" dirty="0" err="1" smtClean="0"/>
              <a:t>Denisova</a:t>
            </a:r>
            <a:r>
              <a:rPr lang="en-US" b="1" dirty="0" smtClean="0"/>
              <a:t> </a:t>
            </a:r>
            <a:r>
              <a:rPr lang="en-US" b="1" dirty="0" err="1" smtClean="0"/>
              <a:t>hominin</a:t>
            </a:r>
            <a:r>
              <a:rPr lang="en-US" dirty="0" err="1" smtClean="0"/>
              <a:t>is</a:t>
            </a:r>
            <a:r>
              <a:rPr lang="en-US" dirty="0" smtClean="0"/>
              <a:t> an extinct species of human in the genus </a:t>
            </a:r>
            <a:r>
              <a:rPr lang="en-US" i="1" dirty="0" smtClean="0"/>
              <a:t>Homo</a:t>
            </a:r>
            <a:r>
              <a:rPr lang="en-US" dirty="0" smtClean="0"/>
              <a:t>. The species is sometimes given the name </a:t>
            </a:r>
            <a:r>
              <a:rPr lang="en-US" b="1" i="1" dirty="0" smtClean="0"/>
              <a:t>Homo sp. Altai</a:t>
            </a:r>
            <a:r>
              <a:rPr lang="en-US" dirty="0" smtClean="0"/>
              <a:t>, and </a:t>
            </a:r>
            <a:r>
              <a:rPr lang="en-US" b="1" i="1" dirty="0" smtClean="0"/>
              <a:t>Homo sapiens ssp. </a:t>
            </a:r>
            <a:r>
              <a:rPr lang="en-US" b="1" i="1" dirty="0" err="1" smtClean="0"/>
              <a:t>Denisova</a:t>
            </a:r>
            <a:r>
              <a:rPr lang="en-US" dirty="0" smtClean="0"/>
              <a:t>.</a:t>
            </a:r>
            <a:r>
              <a:rPr lang="en-US" baseline="30000" dirty="0" smtClean="0"/>
              <a:t> </a:t>
            </a:r>
            <a:r>
              <a:rPr lang="en-US" dirty="0" smtClean="0"/>
              <a:t> In March 2010, scientists announced the discovery of a finger bone fragment of a juvenile female who lived about 41,000 years ago, found in the remote </a:t>
            </a:r>
            <a:r>
              <a:rPr lang="en-US" dirty="0" err="1" smtClean="0"/>
              <a:t>Denisova</a:t>
            </a:r>
            <a:r>
              <a:rPr lang="en-US" dirty="0" smtClean="0"/>
              <a:t> Cave in the Altai Mountains in Siberia, a cave which has also been inhabited by Neanderthals and modern humans. Two teeth belonging to different members of the same population have since been reported.  In November 2015, a tooth fossil containing DNA was reported to have been found and studied.</a:t>
            </a:r>
          </a:p>
          <a:p>
            <a:r>
              <a:rPr lang="en-US" dirty="0" smtClean="0"/>
              <a:t>Analysis of the mitochondrial DNA (</a:t>
            </a:r>
            <a:r>
              <a:rPr lang="en-US" dirty="0" err="1" smtClean="0"/>
              <a:t>mtDNA</a:t>
            </a:r>
            <a:r>
              <a:rPr lang="en-US" dirty="0" smtClean="0"/>
              <a:t>) of the finger bone showed it to be genetically distinct from the </a:t>
            </a:r>
            <a:r>
              <a:rPr lang="en-US" dirty="0" err="1" smtClean="0"/>
              <a:t>mtDNAs</a:t>
            </a:r>
            <a:r>
              <a:rPr lang="en-US" dirty="0" smtClean="0"/>
              <a:t> of Neanderthals and modern humans.</a:t>
            </a:r>
            <a:r>
              <a:rPr lang="en-US" baseline="30000" dirty="0" smtClean="0"/>
              <a:t> </a:t>
            </a:r>
            <a:r>
              <a:rPr lang="en-US" dirty="0" smtClean="0"/>
              <a:t> Subsequent study of the nuclear genome from this specimen suggests that </a:t>
            </a:r>
            <a:r>
              <a:rPr lang="en-US" dirty="0" err="1" smtClean="0"/>
              <a:t>Denisovans</a:t>
            </a:r>
            <a:r>
              <a:rPr lang="en-US" dirty="0" smtClean="0"/>
              <a:t> shared a common origin with Neanderthals, that they ranged from Siberia to South-East Asia, and that they lived among and interbred with the ancestors of some modern humans, with about 3% to 5% of the DNA of Melanesians and Aboriginal Australians deriving from </a:t>
            </a:r>
            <a:r>
              <a:rPr lang="en-US" dirty="0" err="1" smtClean="0"/>
              <a:t>Denisovans</a:t>
            </a:r>
            <a:r>
              <a:rPr lang="en-US" dirty="0" smtClean="0"/>
              <a:t>.</a:t>
            </a:r>
            <a:r>
              <a:rPr lang="en-US" baseline="30000" dirty="0" smtClean="0"/>
              <a:t> </a:t>
            </a:r>
            <a:r>
              <a:rPr lang="en-US" dirty="0" smtClean="0"/>
              <a:t> DNA discovered in Spain suggests that </a:t>
            </a:r>
            <a:r>
              <a:rPr lang="en-US" dirty="0" err="1" smtClean="0"/>
              <a:t>Denisovans</a:t>
            </a:r>
            <a:r>
              <a:rPr lang="en-US" dirty="0" smtClean="0"/>
              <a:t> at some point resided in Western Europe, where Neanderthals were previously thought to be the only inhabitants.</a:t>
            </a:r>
            <a:r>
              <a:rPr lang="en-US" baseline="30000" dirty="0" smtClean="0"/>
              <a:t> </a:t>
            </a:r>
            <a:r>
              <a:rPr lang="en-US" dirty="0" smtClean="0"/>
              <a:t> A comparison with the genome of a Neanderthal from the same cave revealed significant local interbreeding with local Neanderthal DNA representing 17% of the </a:t>
            </a:r>
            <a:r>
              <a:rPr lang="en-US" dirty="0" err="1" smtClean="0"/>
              <a:t>Denisovan</a:t>
            </a:r>
            <a:r>
              <a:rPr lang="en-US" dirty="0" smtClean="0"/>
              <a:t> genome, while evidence was also detected of interbreeding with an as yet unidentified ancient human lineage. Similar analysis of a toe bone discovered in 2011 is underway,</a:t>
            </a:r>
            <a:r>
              <a:rPr lang="en-US" baseline="30000" dirty="0" smtClean="0"/>
              <a:t> </a:t>
            </a:r>
            <a:r>
              <a:rPr lang="en-US" dirty="0" smtClean="0"/>
              <a:t> while analysis of DNA from two teeth found in layers different from the finger bone revealed an unexpected degree of </a:t>
            </a:r>
            <a:r>
              <a:rPr lang="en-US" dirty="0" err="1" smtClean="0"/>
              <a:t>mtDNA</a:t>
            </a:r>
            <a:r>
              <a:rPr lang="en-US" dirty="0" smtClean="0"/>
              <a:t> divergence among </a:t>
            </a:r>
            <a:r>
              <a:rPr lang="en-US" dirty="0" err="1" smtClean="0"/>
              <a:t>Denisovans</a:t>
            </a:r>
            <a:r>
              <a:rPr lang="en-US" dirty="0" smtClean="0"/>
              <a:t>.</a:t>
            </a:r>
            <a:r>
              <a:rPr lang="en-US" baseline="30000" dirty="0" smtClean="0"/>
              <a:t> </a:t>
            </a:r>
            <a:r>
              <a:rPr lang="en-US" dirty="0" smtClean="0"/>
              <a:t> In 2013, mitochondrial DNA from a 400,000-year-old </a:t>
            </a:r>
            <a:r>
              <a:rPr lang="en-US" dirty="0" err="1" smtClean="0"/>
              <a:t>hominin</a:t>
            </a:r>
            <a:r>
              <a:rPr lang="en-US" dirty="0" smtClean="0"/>
              <a:t> femur bone from Spain, which had been seen as either Neanderthal or </a:t>
            </a:r>
            <a:r>
              <a:rPr lang="en-US" i="1" dirty="0" smtClean="0"/>
              <a:t>Homo </a:t>
            </a:r>
            <a:r>
              <a:rPr lang="en-US" i="1" dirty="0" err="1" smtClean="0"/>
              <a:t>heidelbergensis</a:t>
            </a:r>
            <a:r>
              <a:rPr lang="en-US" dirty="0" smtClean="0"/>
              <a:t>, was found to be closer to </a:t>
            </a:r>
            <a:r>
              <a:rPr lang="en-US" dirty="0" err="1" smtClean="0"/>
              <a:t>Denisovan</a:t>
            </a:r>
            <a:r>
              <a:rPr lang="en-US" dirty="0" smtClean="0"/>
              <a:t> </a:t>
            </a:r>
            <a:r>
              <a:rPr lang="en-US" dirty="0" err="1" smtClean="0"/>
              <a:t>mtDNA</a:t>
            </a:r>
            <a:r>
              <a:rPr lang="en-US" dirty="0" smtClean="0"/>
              <a:t> than to Neanderthal </a:t>
            </a:r>
            <a:r>
              <a:rPr lang="en-US" dirty="0" err="1" smtClean="0"/>
              <a:t>mtDNA</a:t>
            </a:r>
            <a:r>
              <a:rPr lang="en-US" dirty="0" smtClean="0"/>
              <a:t>.</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7348165"/>
          </a:xfrm>
          <a:prstGeom prst="rect">
            <a:avLst/>
          </a:prstGeom>
        </p:spPr>
        <p:txBody>
          <a:bodyPr wrap="square">
            <a:spAutoFit/>
          </a:bodyPr>
          <a:lstStyle/>
          <a:p>
            <a:r>
              <a:rPr lang="en-US" sz="1150" dirty="0" smtClean="0">
                <a:hlinkClick r:id="rId2"/>
              </a:rPr>
              <a:t>http://www.sciencemag.org/news/2015/09/siberian-cave-was-home-generations-mysterious-ancient-humans</a:t>
            </a:r>
            <a:endParaRPr lang="en-US" sz="1150" dirty="0" smtClean="0"/>
          </a:p>
          <a:p>
            <a:r>
              <a:rPr lang="en-US" sz="1150" dirty="0" smtClean="0"/>
              <a:t>In 2010, scientists discovered a new kind of human by sequencing DNA from a girl’s pinky finger found in </a:t>
            </a:r>
            <a:r>
              <a:rPr lang="en-US" sz="1150" dirty="0" err="1" smtClean="0"/>
              <a:t>Denisova</a:t>
            </a:r>
            <a:r>
              <a:rPr lang="en-US" sz="1150" dirty="0" smtClean="0"/>
              <a:t> Cave in Siberia. Ever since, researchers have wondered when the girl lived, and if her people, called </a:t>
            </a:r>
            <a:r>
              <a:rPr lang="en-US" sz="1150" dirty="0" err="1" smtClean="0"/>
              <a:t>Denisovans</a:t>
            </a:r>
            <a:r>
              <a:rPr lang="en-US" sz="1150" dirty="0" smtClean="0"/>
              <a:t>, lingered in the cave or just passed through. But the elusive </a:t>
            </a:r>
            <a:r>
              <a:rPr lang="en-US" sz="1150" dirty="0" err="1" smtClean="0"/>
              <a:t>Denisovans</a:t>
            </a:r>
            <a:r>
              <a:rPr lang="en-US" sz="1150" dirty="0" smtClean="0"/>
              <a:t> left almost no fossil record—only that bit of bone and a handful of teeth—and they came from a site that was </a:t>
            </a:r>
            <a:r>
              <a:rPr lang="en-US" sz="1150" b="1" dirty="0" smtClean="0">
                <a:hlinkClick r:id="rId3"/>
              </a:rPr>
              <a:t>notoriously difficult to date</a:t>
            </a:r>
            <a:r>
              <a:rPr lang="en-US" sz="1150" dirty="0" smtClean="0"/>
              <a:t>.</a:t>
            </a:r>
          </a:p>
          <a:p>
            <a:r>
              <a:rPr lang="en-US" sz="1150" dirty="0" smtClean="0"/>
              <a:t>Now, state-of-the-art DNA analysis on the </a:t>
            </a:r>
            <a:r>
              <a:rPr lang="en-US" sz="1150" dirty="0" err="1" smtClean="0"/>
              <a:t>Denisovan</a:t>
            </a:r>
            <a:r>
              <a:rPr lang="en-US" sz="1150" dirty="0" smtClean="0"/>
              <a:t> molars and new dates on cave material show that </a:t>
            </a:r>
            <a:r>
              <a:rPr lang="en-US" sz="1150" dirty="0" err="1" smtClean="0"/>
              <a:t>Denisovans</a:t>
            </a:r>
            <a:r>
              <a:rPr lang="en-US" sz="1150" dirty="0" smtClean="0"/>
              <a:t> occupied the cave surprisingly early and came back repeatedly. The data suggest that the girl lived at least 50,000 years ago and that two other </a:t>
            </a:r>
            <a:r>
              <a:rPr lang="en-US" sz="1150" dirty="0" err="1" smtClean="0"/>
              <a:t>Denisovan</a:t>
            </a:r>
            <a:r>
              <a:rPr lang="en-US" sz="1150" dirty="0" smtClean="0"/>
              <a:t> individuals died in the cave at least 110,000 years ago and perhaps as early as 170,000 years ago, according to two talks here last week at the meeting of the European Society for the study of Human Evolution. Although the new age estimates have wide margins of error, they help solidify our murky view of </a:t>
            </a:r>
            <a:r>
              <a:rPr lang="en-US" sz="1150" dirty="0" err="1" smtClean="0"/>
              <a:t>Denisovans</a:t>
            </a:r>
            <a:r>
              <a:rPr lang="en-US" sz="1150" dirty="0" smtClean="0"/>
              <a:t> and provide “really convincing evidence of multiple occupations of the cave,” says paleoanthropologist Fred Spoor of University College London. “You can seriously see it’s a valid species.”</a:t>
            </a:r>
          </a:p>
          <a:p>
            <a:r>
              <a:rPr lang="en-US" sz="1150" dirty="0" smtClean="0"/>
              <a:t>Most of the cave’s key fossils come from a thick band of sandstone called layer 11. When researchers first dated animal bones and artifacts in this layer, the results varied widely, between 30,000 to 50,000 years ago. So Siberian researchers invited geochronologist Tom </a:t>
            </a:r>
            <a:r>
              <a:rPr lang="en-US" sz="1150" dirty="0" err="1" smtClean="0"/>
              <a:t>Higham</a:t>
            </a:r>
            <a:r>
              <a:rPr lang="en-US" sz="1150" dirty="0" smtClean="0"/>
              <a:t> of the University of Oxford in the United Kingdom to re-date the sequence. </a:t>
            </a:r>
            <a:r>
              <a:rPr lang="en-US" sz="1150" dirty="0" err="1" smtClean="0"/>
              <a:t>Higham’s</a:t>
            </a:r>
            <a:r>
              <a:rPr lang="en-US" sz="1150" dirty="0" smtClean="0"/>
              <a:t> team collected and radiocarbon-dated about 20 samples of artifacts and animal bones with cut marks, which presumably were discarded by ancient humans. Sediments holding the finger bone, at the bottom of layer 11, came out right at the limit of radiocarbon dating, and are likely older than 48,000 to 50,000 years, reported </a:t>
            </a:r>
            <a:r>
              <a:rPr lang="en-US" sz="1150" dirty="0" err="1" smtClean="0"/>
              <a:t>postdoc</a:t>
            </a:r>
            <a:r>
              <a:rPr lang="en-US" sz="1150" dirty="0" smtClean="0"/>
              <a:t> and archaeologist </a:t>
            </a:r>
            <a:r>
              <a:rPr lang="en-US" sz="1150" dirty="0" err="1" smtClean="0"/>
              <a:t>Katerina</a:t>
            </a:r>
            <a:r>
              <a:rPr lang="en-US" sz="1150" dirty="0" smtClean="0"/>
              <a:t> </a:t>
            </a:r>
            <a:r>
              <a:rPr lang="en-US" sz="1150" dirty="0" err="1" smtClean="0"/>
              <a:t>Douka</a:t>
            </a:r>
            <a:r>
              <a:rPr lang="en-US" sz="1150" dirty="0" smtClean="0"/>
              <a:t> of Oxford.</a:t>
            </a:r>
          </a:p>
          <a:p>
            <a:r>
              <a:rPr lang="en-US" sz="1150" dirty="0" smtClean="0"/>
              <a:t>Another dating expert at the meeting was cautious about these results. “How secure is the association of the </a:t>
            </a:r>
            <a:r>
              <a:rPr lang="en-US" sz="1150" dirty="0" err="1" smtClean="0"/>
              <a:t>Denisovans</a:t>
            </a:r>
            <a:r>
              <a:rPr lang="en-US" sz="1150" dirty="0" smtClean="0"/>
              <a:t> with the [dated] animal remains?” asked geochronologist Daniel Richter of the Max Planck Institute for Evolutionary Anthropology in Leipzig, Germany, and </a:t>
            </a:r>
            <a:r>
              <a:rPr lang="en-US" sz="1150" dirty="0" err="1" smtClean="0"/>
              <a:t>Leuphana</a:t>
            </a:r>
            <a:r>
              <a:rPr lang="en-US" sz="1150" dirty="0" smtClean="0"/>
              <a:t> University in </a:t>
            </a:r>
            <a:r>
              <a:rPr lang="en-US" sz="1150" dirty="0" err="1" smtClean="0"/>
              <a:t>Lüneburg</a:t>
            </a:r>
            <a:r>
              <a:rPr lang="en-US" sz="1150" dirty="0" smtClean="0"/>
              <a:t>. But </a:t>
            </a:r>
            <a:r>
              <a:rPr lang="en-US" sz="1150" dirty="0" err="1" smtClean="0"/>
              <a:t>Douka</a:t>
            </a:r>
            <a:r>
              <a:rPr lang="en-US" sz="1150" dirty="0" smtClean="0"/>
              <a:t> stressed that the dates were from cut-marked animal bones and ornaments, and were consistent across three cave chambers.</a:t>
            </a:r>
          </a:p>
          <a:p>
            <a:r>
              <a:rPr lang="en-US" sz="1150" dirty="0" smtClean="0"/>
              <a:t>The dates also fit with genetic evidence presented at the meeting that </a:t>
            </a:r>
            <a:r>
              <a:rPr lang="en-US" sz="1150" dirty="0" err="1" smtClean="0"/>
              <a:t>Denisovans</a:t>
            </a:r>
            <a:r>
              <a:rPr lang="en-US" sz="1150" dirty="0" smtClean="0"/>
              <a:t> were in the cave early. Researchers sequenced nuclear DNA from three molars from layer 11 and a child’s molar from a deeper layer, 22, according to a talk by graduate student Viviane </a:t>
            </a:r>
            <a:r>
              <a:rPr lang="en-US" sz="1150" dirty="0" err="1" smtClean="0"/>
              <a:t>Slon</a:t>
            </a:r>
            <a:r>
              <a:rPr lang="en-US" sz="1150" dirty="0" smtClean="0"/>
              <a:t>, who works in the lab of </a:t>
            </a:r>
            <a:r>
              <a:rPr lang="en-US" sz="1150" dirty="0" err="1" smtClean="0"/>
              <a:t>paleogeneticist</a:t>
            </a:r>
            <a:r>
              <a:rPr lang="en-US" sz="1150" dirty="0" smtClean="0"/>
              <a:t> </a:t>
            </a:r>
            <a:r>
              <a:rPr lang="en-US" sz="1150" dirty="0" err="1" smtClean="0"/>
              <a:t>Svante</a:t>
            </a:r>
            <a:r>
              <a:rPr lang="en-US" sz="1150" dirty="0" smtClean="0"/>
              <a:t> </a:t>
            </a:r>
            <a:r>
              <a:rPr lang="en-US" sz="1150" dirty="0" err="1" smtClean="0"/>
              <a:t>Pääbo</a:t>
            </a:r>
            <a:r>
              <a:rPr lang="en-US" sz="1150" dirty="0" smtClean="0"/>
              <a:t> at the Max Planck Institute for Evolutionary Anthropology. (A dating method considered experimental for caves, </a:t>
            </a:r>
            <a:r>
              <a:rPr lang="en-US" sz="1150" dirty="0" err="1" smtClean="0"/>
              <a:t>thermoluminescence</a:t>
            </a:r>
            <a:r>
              <a:rPr lang="en-US" sz="1150" dirty="0" smtClean="0"/>
              <a:t> dating, had suggested that layer 22 is 170,000 years old.)</a:t>
            </a:r>
          </a:p>
          <a:p>
            <a:r>
              <a:rPr lang="en-US" sz="1150" dirty="0" err="1" smtClean="0"/>
              <a:t>Slon</a:t>
            </a:r>
            <a:r>
              <a:rPr lang="en-US" sz="1150" dirty="0" smtClean="0"/>
              <a:t> and her colleagues managed to analyze a significant amount of nuclear DNA from three teeth that turned out to be </a:t>
            </a:r>
            <a:r>
              <a:rPr lang="en-US" sz="1150" dirty="0" err="1" smtClean="0"/>
              <a:t>Denisovan</a:t>
            </a:r>
            <a:r>
              <a:rPr lang="en-US" sz="1150" dirty="0" smtClean="0"/>
              <a:t>. (A fourth was </a:t>
            </a:r>
            <a:r>
              <a:rPr lang="en-US" sz="1150" dirty="0" err="1" smtClean="0"/>
              <a:t>Neandertal</a:t>
            </a:r>
            <a:r>
              <a:rPr lang="en-US" sz="1150" dirty="0" smtClean="0"/>
              <a:t>.) By comparing key sites on the tooth DNA with corresponding sites in the high-quality genomes of the </a:t>
            </a:r>
            <a:r>
              <a:rPr lang="en-US" sz="1150" dirty="0" err="1" smtClean="0"/>
              <a:t>Denisova</a:t>
            </a:r>
            <a:r>
              <a:rPr lang="en-US" sz="1150" dirty="0" smtClean="0"/>
              <a:t> girl, </a:t>
            </a:r>
            <a:r>
              <a:rPr lang="en-US" sz="1150" dirty="0" err="1" smtClean="0"/>
              <a:t>Neandertals</a:t>
            </a:r>
            <a:r>
              <a:rPr lang="en-US" sz="1150" dirty="0" smtClean="0"/>
              <a:t>, and modern humans, they revealed that the </a:t>
            </a:r>
            <a:r>
              <a:rPr lang="en-US" sz="1150" dirty="0" err="1" smtClean="0"/>
              <a:t>Denisovan</a:t>
            </a:r>
            <a:r>
              <a:rPr lang="en-US" sz="1150" dirty="0" smtClean="0"/>
              <a:t> inhabitants in that one cave were not closely related. They had more genetic variation among them than all the </a:t>
            </a:r>
            <a:r>
              <a:rPr lang="en-US" sz="1150" dirty="0" err="1" smtClean="0"/>
              <a:t>Neandertals</a:t>
            </a:r>
            <a:r>
              <a:rPr lang="en-US" sz="1150" dirty="0" smtClean="0"/>
              <a:t> so far sequenced, although </a:t>
            </a:r>
            <a:r>
              <a:rPr lang="en-US" sz="1150" dirty="0" err="1" smtClean="0"/>
              <a:t>Neandertals</a:t>
            </a:r>
            <a:r>
              <a:rPr lang="en-US" sz="1150" dirty="0" smtClean="0"/>
              <a:t> are known to be similar genetically.</a:t>
            </a:r>
          </a:p>
          <a:p>
            <a:r>
              <a:rPr lang="en-US" sz="1150" dirty="0" smtClean="0"/>
              <a:t>To find out when the </a:t>
            </a:r>
            <a:r>
              <a:rPr lang="en-US" sz="1150" dirty="0" err="1" smtClean="0"/>
              <a:t>Denisovans</a:t>
            </a:r>
            <a:r>
              <a:rPr lang="en-US" sz="1150" dirty="0" smtClean="0"/>
              <a:t> were in the cave, the team also sequenced their entire mitochondrial DNA (</a:t>
            </a:r>
            <a:r>
              <a:rPr lang="en-US" sz="1150" dirty="0" err="1" smtClean="0"/>
              <a:t>mtDNA</a:t>
            </a:r>
            <a:r>
              <a:rPr lang="en-US" sz="1150" dirty="0" smtClean="0"/>
              <a:t>)  genomes and placed them on a family tree. Then they counted the number of </a:t>
            </a:r>
            <a:r>
              <a:rPr lang="en-US" sz="1150" dirty="0" err="1" smtClean="0"/>
              <a:t>mtDNA</a:t>
            </a:r>
            <a:r>
              <a:rPr lang="en-US" sz="1150" dirty="0" smtClean="0"/>
              <a:t> differences between individuals and used the modern human mutation rate to estimate how long it might have taken those mutations to appear. They concluded that the girl with the pinky finger was in the cave roughly 65,000 years after the oldest </a:t>
            </a:r>
            <a:r>
              <a:rPr lang="en-US" sz="1150" dirty="0" err="1" smtClean="0"/>
              <a:t>Denisovan</a:t>
            </a:r>
            <a:r>
              <a:rPr lang="en-US" sz="1150" dirty="0" smtClean="0"/>
              <a:t>, who was there at least 110,000 years ago and possibly earlier.</a:t>
            </a:r>
          </a:p>
          <a:p>
            <a:r>
              <a:rPr lang="en-US" sz="1150" dirty="0" err="1" smtClean="0"/>
              <a:t>Neandertals</a:t>
            </a:r>
            <a:r>
              <a:rPr lang="en-US" sz="1150" dirty="0" smtClean="0"/>
              <a:t> were in </a:t>
            </a:r>
            <a:r>
              <a:rPr lang="en-US" sz="1150" dirty="0" err="1" smtClean="0"/>
              <a:t>Denisova</a:t>
            </a:r>
            <a:r>
              <a:rPr lang="en-US" sz="1150" dirty="0" smtClean="0"/>
              <a:t> Cave, too—</a:t>
            </a:r>
            <a:r>
              <a:rPr lang="en-US" sz="1150" dirty="0" err="1" smtClean="0"/>
              <a:t>Pääbo’s</a:t>
            </a:r>
            <a:r>
              <a:rPr lang="en-US" sz="1150" dirty="0" smtClean="0"/>
              <a:t> team has sequenced their DNA from a toe bone and molar found there. And modern humans also were apparently drawn to the large, light-filled cave, given the more recent artifacts found there. “What I found fascinating is the </a:t>
            </a:r>
            <a:r>
              <a:rPr lang="en-US" sz="1150" dirty="0" err="1" smtClean="0"/>
              <a:t>interdigitization</a:t>
            </a:r>
            <a:r>
              <a:rPr lang="en-US" sz="1150" dirty="0" smtClean="0"/>
              <a:t> of the </a:t>
            </a:r>
            <a:r>
              <a:rPr lang="en-US" sz="1150" dirty="0" err="1" smtClean="0"/>
              <a:t>Neandertals</a:t>
            </a:r>
            <a:r>
              <a:rPr lang="en-US" sz="1150" dirty="0" smtClean="0"/>
              <a:t> and </a:t>
            </a:r>
            <a:r>
              <a:rPr lang="en-US" sz="1150" dirty="0" err="1" smtClean="0"/>
              <a:t>Denisovans</a:t>
            </a:r>
            <a:r>
              <a:rPr lang="en-US" sz="1150" dirty="0" smtClean="0"/>
              <a:t>—that both groups were in and out of the cave,” says paleoanthropologist Leslie Aiello of the </a:t>
            </a:r>
            <a:r>
              <a:rPr lang="en-US" sz="1150" dirty="0" err="1" smtClean="0"/>
              <a:t>Wenner-Gren</a:t>
            </a:r>
            <a:r>
              <a:rPr lang="en-US" sz="1150" dirty="0" smtClean="0"/>
              <a:t> Foundation in New York City</a:t>
            </a:r>
            <a:r>
              <a:rPr lang="en-US" sz="1150" b="1" dirty="0" smtClean="0"/>
              <a:t>.</a:t>
            </a:r>
            <a:endParaRPr lang="en-US" sz="1150" dirty="0" smtClean="0"/>
          </a:p>
          <a:p>
            <a:r>
              <a:rPr lang="en-US" sz="1150" dirty="0" smtClean="0"/>
              <a:t>The challenge now is to get more fossils to flesh out the still-mysterious </a:t>
            </a:r>
            <a:r>
              <a:rPr lang="en-US" sz="1150" dirty="0" err="1" smtClean="0"/>
              <a:t>Denisovans</a:t>
            </a:r>
            <a:r>
              <a:rPr lang="en-US" sz="1150" dirty="0" smtClean="0"/>
              <a:t>. To that end, Oxford grad student Samantha Brown reported in a poster that she discovered a human bone fragment by using a new technique, called </a:t>
            </a:r>
            <a:r>
              <a:rPr lang="en-US" sz="1150" dirty="0" err="1" smtClean="0"/>
              <a:t>ZooMS</a:t>
            </a:r>
            <a:r>
              <a:rPr lang="en-US" sz="1150" dirty="0" smtClean="0"/>
              <a:t>, to scan 2315 bones from the cave for uniquely human proteins. Anything she finds will be welcome. “This is a real lineage, and we have to work out what the hell it looks like,” says paleoanthropologist Bernard Wood of George Washington University in Washington. D.C. </a:t>
            </a:r>
          </a:p>
          <a:p>
            <a:endParaRPr lang="en-US" sz="1150" dirty="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1"/>
          <p:cNvGrpSpPr/>
          <p:nvPr/>
        </p:nvGrpSpPr>
        <p:grpSpPr>
          <a:xfrm>
            <a:off x="-82296" y="3090672"/>
            <a:ext cx="2743200" cy="2111248"/>
            <a:chOff x="-82296" y="3090672"/>
            <a:chExt cx="2743200" cy="2111248"/>
          </a:xfrm>
        </p:grpSpPr>
        <p:grpSp>
          <p:nvGrpSpPr>
            <p:cNvPr id="5" name="Group 11"/>
            <p:cNvGrpSpPr>
              <a:grpSpLocks noChangeAspect="1"/>
            </p:cNvGrpSpPr>
            <p:nvPr/>
          </p:nvGrpSpPr>
          <p:grpSpPr>
            <a:xfrm>
              <a:off x="-82296" y="3124200"/>
              <a:ext cx="2743200" cy="2077720"/>
              <a:chOff x="1981200" y="1587500"/>
              <a:chExt cx="6858000" cy="5194300"/>
            </a:xfrm>
          </p:grpSpPr>
          <p:pic>
            <p:nvPicPr>
              <p:cNvPr id="17" name="Picture 1"/>
              <p:cNvPicPr>
                <a:picLocks noChangeAspect="1" noChangeArrowheads="1"/>
              </p:cNvPicPr>
              <p:nvPr/>
            </p:nvPicPr>
            <p:blipFill>
              <a:blip r:embed="rId3" cstate="print"/>
              <a:srcRect/>
              <a:stretch>
                <a:fillRect/>
              </a:stretch>
            </p:blipFill>
            <p:spPr bwMode="auto">
              <a:xfrm>
                <a:off x="1981200" y="3568700"/>
                <a:ext cx="3444875" cy="3213100"/>
              </a:xfrm>
              <a:prstGeom prst="rect">
                <a:avLst/>
              </a:prstGeom>
              <a:noFill/>
              <a:ln w="9525">
                <a:noFill/>
                <a:miter lim="800000"/>
                <a:headEnd/>
                <a:tailEnd/>
              </a:ln>
              <a:effectLst/>
            </p:spPr>
          </p:pic>
          <p:pic>
            <p:nvPicPr>
              <p:cNvPr id="15" name="Picture 1"/>
              <p:cNvPicPr>
                <a:picLocks noChangeAspect="1" noChangeArrowheads="1"/>
              </p:cNvPicPr>
              <p:nvPr/>
            </p:nvPicPr>
            <p:blipFill>
              <a:blip r:embed="rId4" cstate="print"/>
              <a:srcRect/>
              <a:stretch>
                <a:fillRect/>
              </a:stretch>
            </p:blipFill>
            <p:spPr bwMode="auto">
              <a:xfrm>
                <a:off x="5302250" y="1587500"/>
                <a:ext cx="3536950" cy="4700588"/>
              </a:xfrm>
              <a:prstGeom prst="rect">
                <a:avLst/>
              </a:prstGeom>
              <a:noFill/>
              <a:ln w="9525">
                <a:noFill/>
                <a:miter lim="800000"/>
                <a:headEnd/>
                <a:tailEnd/>
              </a:ln>
              <a:effectLst/>
            </p:spPr>
          </p:pic>
        </p:grpSp>
        <p:sp>
          <p:nvSpPr>
            <p:cNvPr id="20" name="TextBox 19"/>
            <p:cNvSpPr txBox="1"/>
            <p:nvPr/>
          </p:nvSpPr>
          <p:spPr>
            <a:xfrm>
              <a:off x="1737360" y="3090672"/>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grpSp>
      <p:sp>
        <p:nvSpPr>
          <p:cNvPr id="34" name="Rectangle 33"/>
          <p:cNvSpPr>
            <a:spLocks/>
          </p:cNvSpPr>
          <p:nvPr/>
        </p:nvSpPr>
        <p:spPr>
          <a:xfrm>
            <a:off x="173736" y="5294376"/>
            <a:ext cx="2364200" cy="14447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0"/>
          <p:cNvGrpSpPr>
            <a:grpSpLocks/>
          </p:cNvGrpSpPr>
          <p:nvPr/>
        </p:nvGrpSpPr>
        <p:grpSpPr>
          <a:xfrm>
            <a:off x="224000" y="5266944"/>
            <a:ext cx="2276856" cy="1436140"/>
            <a:chOff x="3342089" y="1631924"/>
            <a:chExt cx="5334001" cy="3431882"/>
          </a:xfrm>
        </p:grpSpPr>
        <p:grpSp>
          <p:nvGrpSpPr>
            <p:cNvPr id="7" name="Group 22"/>
            <p:cNvGrpSpPr/>
            <p:nvPr/>
          </p:nvGrpSpPr>
          <p:grpSpPr>
            <a:xfrm>
              <a:off x="3352800" y="1631924"/>
              <a:ext cx="5313028" cy="3058677"/>
              <a:chOff x="3505200" y="1936724"/>
              <a:chExt cx="5313028" cy="3058677"/>
            </a:xfrm>
          </p:grpSpPr>
          <p:pic>
            <p:nvPicPr>
              <p:cNvPr id="4" name="Picture 2" descr="http://news.berkeley.edu/wp-content/uploads/2013/12/toedorsal400.jpg"/>
              <p:cNvPicPr>
                <a:picLocks noChangeAspect="1" noChangeArrowheads="1"/>
              </p:cNvPicPr>
              <p:nvPr/>
            </p:nvPicPr>
            <p:blipFill>
              <a:blip r:embed="rId5"/>
              <a:srcRect/>
              <a:stretch>
                <a:fillRect/>
              </a:stretch>
            </p:blipFill>
            <p:spPr bwMode="auto">
              <a:xfrm>
                <a:off x="3505200" y="2099802"/>
                <a:ext cx="5313028" cy="2895599"/>
              </a:xfrm>
              <a:prstGeom prst="rect">
                <a:avLst/>
              </a:prstGeom>
              <a:noFill/>
            </p:spPr>
          </p:pic>
          <p:sp>
            <p:nvSpPr>
              <p:cNvPr id="22" name="TextBox 21"/>
              <p:cNvSpPr txBox="1"/>
              <p:nvPr/>
            </p:nvSpPr>
            <p:spPr>
              <a:xfrm>
                <a:off x="4806696" y="1936724"/>
                <a:ext cx="2016343" cy="767214"/>
              </a:xfrm>
              <a:prstGeom prst="rect">
                <a:avLst/>
              </a:prstGeom>
              <a:noFill/>
            </p:spPr>
            <p:txBody>
              <a:bodyPr wrap="none" rtlCol="0">
                <a:spAutoFit/>
              </a:bodyPr>
              <a:lstStyle/>
              <a:p>
                <a:r>
                  <a:rPr lang="en-US" sz="1400" b="1" dirty="0" smtClean="0"/>
                  <a:t>toe bone</a:t>
                </a:r>
                <a:endParaRPr lang="en-US" sz="1400" b="1" dirty="0"/>
              </a:p>
            </p:txBody>
          </p:sp>
        </p:grpSp>
        <p:grpSp>
          <p:nvGrpSpPr>
            <p:cNvPr id="8" name="Group 29"/>
            <p:cNvGrpSpPr/>
            <p:nvPr/>
          </p:nvGrpSpPr>
          <p:grpSpPr>
            <a:xfrm>
              <a:off x="3342089" y="4428856"/>
              <a:ext cx="5334001" cy="634950"/>
              <a:chOff x="3342089" y="4428856"/>
              <a:chExt cx="5334001" cy="634950"/>
            </a:xfrm>
          </p:grpSpPr>
          <p:sp>
            <p:nvSpPr>
              <p:cNvPr id="27" name="TextBox 26"/>
              <p:cNvSpPr txBox="1"/>
              <p:nvPr/>
            </p:nvSpPr>
            <p:spPr>
              <a:xfrm>
                <a:off x="3342089" y="4428856"/>
                <a:ext cx="5334001" cy="634950"/>
              </a:xfrm>
              <a:prstGeom prst="rect">
                <a:avLst/>
              </a:prstGeom>
              <a:solidFill>
                <a:schemeClr val="bg1"/>
              </a:solidFill>
            </p:spPr>
            <p:txBody>
              <a:bodyPr wrap="square" rtlCol="0">
                <a:spAutoFit/>
              </a:bodyPr>
              <a:lstStyle/>
              <a:p>
                <a:pPr algn="ctr"/>
                <a:r>
                  <a:rPr lang="en-US" sz="1100" b="1" dirty="0" smtClean="0"/>
                  <a:t>10mm</a:t>
                </a:r>
                <a:endParaRPr lang="en-US" sz="1100" b="1" dirty="0"/>
              </a:p>
            </p:txBody>
          </p:sp>
          <p:cxnSp>
            <p:nvCxnSpPr>
              <p:cNvPr id="26" name="Straight Connector 25"/>
              <p:cNvCxnSpPr/>
              <p:nvPr/>
            </p:nvCxnSpPr>
            <p:spPr>
              <a:xfrm>
                <a:off x="4800603" y="4450707"/>
                <a:ext cx="20574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30" name="Rectangle 29"/>
          <p:cNvSpPr/>
          <p:nvPr/>
        </p:nvSpPr>
        <p:spPr>
          <a:xfrm>
            <a:off x="0" y="5181600"/>
            <a:ext cx="27432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sp>
        <p:nvSpPr>
          <p:cNvPr id="21" name="TextBox 20"/>
          <p:cNvSpPr txBox="1"/>
          <p:nvPr/>
        </p:nvSpPr>
        <p:spPr>
          <a:xfrm>
            <a:off x="-109728" y="4910328"/>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 useBgFill="1">
        <p:nvSpPr>
          <p:cNvPr id="36" name="Rectangle 35"/>
          <p:cNvSpPr/>
          <p:nvPr/>
        </p:nvSpPr>
        <p:spPr>
          <a:xfrm>
            <a:off x="5257800" y="24080"/>
            <a:ext cx="3886200" cy="661720"/>
          </a:xfrm>
          <a:prstGeom prst="rect">
            <a:avLst/>
          </a:prstGeom>
        </p:spPr>
        <p:txBody>
          <a:bodyPr wrap="square">
            <a:spAutoFit/>
          </a:bodyPr>
          <a:lstStyle/>
          <a:p>
            <a:r>
              <a:rPr lang="en-US" sz="3700" b="1" dirty="0" smtClean="0">
                <a:solidFill>
                  <a:srgbClr val="0033CC"/>
                </a:solidFill>
                <a:effectLst>
                  <a:outerShdw dist="50800" dir="5400000" algn="ctr" rotWithShape="0">
                    <a:schemeClr val="tx1"/>
                  </a:outerShdw>
                </a:effectLst>
              </a:rPr>
              <a:t>- </a:t>
            </a:r>
            <a:r>
              <a:rPr lang="en-US" sz="3700" b="1" i="1" dirty="0" smtClean="0">
                <a:solidFill>
                  <a:srgbClr val="0033CC"/>
                </a:solidFill>
                <a:effectLst>
                  <a:outerShdw dist="50800" dir="5400000" algn="ctr" rotWithShape="0">
                    <a:schemeClr val="tx1"/>
                  </a:outerShdw>
                </a:effectLst>
              </a:rPr>
              <a:t>Homo </a:t>
            </a:r>
            <a:r>
              <a:rPr lang="en-US" sz="3700" b="1" i="1" dirty="0" err="1" smtClean="0">
                <a:solidFill>
                  <a:srgbClr val="0033CC"/>
                </a:solidFill>
                <a:effectLst>
                  <a:outerShdw dist="50800" dir="5400000" algn="ctr" rotWithShape="0">
                    <a:schemeClr val="tx1"/>
                  </a:outerShdw>
                </a:effectLst>
              </a:rPr>
              <a:t>denisovan</a:t>
            </a:r>
            <a:r>
              <a:rPr lang="en-US" sz="3700" b="1" i="1" dirty="0" smtClean="0">
                <a:solidFill>
                  <a:srgbClr val="0033CC"/>
                </a:solidFill>
                <a:effectLst>
                  <a:outerShdw dist="50800" dir="5400000" algn="ctr" rotWithShape="0">
                    <a:schemeClr val="tx1"/>
                  </a:outerShdw>
                </a:effectLst>
              </a:rPr>
              <a:t> </a:t>
            </a:r>
          </a:p>
        </p:txBody>
      </p:sp>
      <p:grpSp>
        <p:nvGrpSpPr>
          <p:cNvPr id="9" name="Group 48"/>
          <p:cNvGrpSpPr/>
          <p:nvPr/>
        </p:nvGrpSpPr>
        <p:grpSpPr>
          <a:xfrm>
            <a:off x="-292608" y="1197864"/>
            <a:ext cx="3035808" cy="1854110"/>
            <a:chOff x="-292608" y="1197864"/>
            <a:chExt cx="3035808" cy="1854110"/>
          </a:xfrm>
        </p:grpSpPr>
        <p:pic>
          <p:nvPicPr>
            <p:cNvPr id="11" name="Picture 1"/>
            <p:cNvPicPr preferRelativeResize="0">
              <a:picLocks noChangeAspect="1" noChangeArrowheads="1"/>
            </p:cNvPicPr>
            <p:nvPr/>
          </p:nvPicPr>
          <p:blipFill>
            <a:blip r:embed="rId6" cstate="print"/>
            <a:srcRect/>
            <a:stretch>
              <a:fillRect/>
            </a:stretch>
          </p:blipFill>
          <p:spPr bwMode="auto">
            <a:xfrm>
              <a:off x="-292608" y="1219201"/>
              <a:ext cx="2962714" cy="1832773"/>
            </a:xfrm>
            <a:prstGeom prst="rect">
              <a:avLst/>
            </a:prstGeom>
            <a:noFill/>
            <a:ln w="9525">
              <a:noFill/>
              <a:miter lim="800000"/>
              <a:headEnd/>
              <a:tailEnd/>
            </a:ln>
            <a:effectLst/>
          </p:spPr>
        </p:pic>
        <p:sp>
          <p:nvSpPr>
            <p:cNvPr id="19" name="TextBox 18"/>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grpSp>
      <p:sp useBgFill="1">
        <p:nvSpPr>
          <p:cNvPr id="53" name="Rectangle 52"/>
          <p:cNvSpPr/>
          <p:nvPr/>
        </p:nvSpPr>
        <p:spPr>
          <a:xfrm>
            <a:off x="0" y="990600"/>
            <a:ext cx="27432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0" y="3048000"/>
            <a:ext cx="27432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p:cNvSpPr/>
          <p:nvPr/>
        </p:nvSpPr>
        <p:spPr>
          <a:xfrm>
            <a:off x="5257800" y="0"/>
            <a:ext cx="38862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0" y="762000"/>
            <a:ext cx="9144000" cy="5508486"/>
            <a:chOff x="0" y="762000"/>
            <a:chExt cx="9144000" cy="5508486"/>
          </a:xfrm>
        </p:grpSpPr>
        <p:sp useBgFill="1">
          <p:nvSpPr>
            <p:cNvPr id="33" name="Rectangle 32"/>
            <p:cNvSpPr/>
            <p:nvPr/>
          </p:nvSpPr>
          <p:spPr>
            <a:xfrm>
              <a:off x="0" y="5562600"/>
              <a:ext cx="9144000" cy="707886"/>
            </a:xfrm>
            <a:prstGeom prst="rect">
              <a:avLst/>
            </a:prstGeom>
          </p:spPr>
          <p:txBody>
            <a:bodyPr wrap="square">
              <a:spAutoFit/>
            </a:bodyPr>
            <a:lstStyle/>
            <a:p>
              <a:pPr algn="ctr"/>
              <a:r>
                <a:rPr lang="en-US" sz="4000" b="1" dirty="0" smtClean="0"/>
                <a:t>Meet </a:t>
              </a:r>
              <a:r>
                <a:rPr lang="en-US" sz="4000" b="1" i="1" dirty="0" err="1" smtClean="0"/>
                <a:t>Denisova</a:t>
              </a:r>
              <a:r>
                <a:rPr lang="en-US" sz="4000" b="1" dirty="0" smtClean="0"/>
                <a:t> 4 &amp; </a:t>
              </a:r>
              <a:r>
                <a:rPr lang="en-US" sz="4000" b="1" i="1" dirty="0" err="1" smtClean="0"/>
                <a:t>Denisova</a:t>
              </a:r>
              <a:r>
                <a:rPr lang="en-US" sz="4000" b="1" dirty="0" smtClean="0"/>
                <a:t> 8</a:t>
              </a:r>
            </a:p>
          </p:txBody>
        </p:sp>
        <p:sp useBgFill="1">
          <p:nvSpPr>
            <p:cNvPr id="35" name="Rectangle 34"/>
            <p:cNvSpPr/>
            <p:nvPr/>
          </p:nvSpPr>
          <p:spPr>
            <a:xfrm>
              <a:off x="2971800" y="762000"/>
              <a:ext cx="6172200" cy="4585871"/>
            </a:xfrm>
            <a:prstGeom prst="rect">
              <a:avLst/>
            </a:prstGeom>
          </p:spPr>
          <p:txBody>
            <a:bodyPr wrap="square">
              <a:spAutoFit/>
            </a:bodyPr>
            <a:lstStyle/>
            <a:p>
              <a:r>
                <a:rPr lang="en-US" sz="2800" dirty="0" smtClean="0"/>
                <a:t>through </a:t>
              </a:r>
              <a:r>
                <a:rPr lang="en-US" sz="2800" dirty="0" smtClean="0">
                  <a:effectLst>
                    <a:outerShdw dist="50800" dir="7200000" algn="ctr" rotWithShape="0">
                      <a:srgbClr val="FF0000"/>
                    </a:outerShdw>
                  </a:effectLst>
                </a:rPr>
                <a:t>DNA SEQUENCING</a:t>
              </a:r>
              <a:r>
                <a:rPr lang="en-US" sz="2800" dirty="0" smtClean="0"/>
                <a:t>, they . . . .</a:t>
              </a:r>
            </a:p>
            <a:p>
              <a:endParaRPr lang="en-US" sz="1200" dirty="0" smtClean="0"/>
            </a:p>
            <a:p>
              <a:pPr>
                <a:buFont typeface="Arial" pitchFamily="34" charset="0"/>
                <a:buChar char="•"/>
              </a:pPr>
              <a:r>
                <a:rPr lang="en-US" sz="2800" dirty="0" smtClean="0"/>
                <a:t>  lived at least 110,000 years ago</a:t>
              </a:r>
            </a:p>
            <a:p>
              <a:pPr>
                <a:buFont typeface="Arial" pitchFamily="34" charset="0"/>
                <a:buChar char="•"/>
              </a:pPr>
              <a:r>
                <a:rPr lang="en-US" sz="2800" dirty="0" smtClean="0"/>
                <a:t>  were not closely related to each other</a:t>
              </a:r>
            </a:p>
            <a:p>
              <a:pPr>
                <a:buFont typeface="Arial" pitchFamily="34" charset="0"/>
                <a:buChar char="•"/>
              </a:pPr>
              <a:r>
                <a:rPr lang="en-US" sz="2800" dirty="0" smtClean="0"/>
                <a:t>  were </a:t>
              </a:r>
              <a:r>
                <a:rPr lang="en-US" sz="2800" i="1" dirty="0" smtClean="0"/>
                <a:t>Homo </a:t>
              </a:r>
              <a:r>
                <a:rPr lang="en-US" sz="2800" i="1" dirty="0" err="1" smtClean="0"/>
                <a:t>denisovans</a:t>
              </a:r>
              <a:endParaRPr lang="en-US" sz="2800" i="1" dirty="0" smtClean="0"/>
            </a:p>
            <a:p>
              <a:pPr>
                <a:buFont typeface="Arial" pitchFamily="34" charset="0"/>
                <a:buChar char="•"/>
              </a:pPr>
              <a:r>
                <a:rPr lang="en-US" sz="2800" dirty="0" smtClean="0"/>
                <a:t>  interbred with other Homo species</a:t>
              </a:r>
            </a:p>
            <a:p>
              <a:pPr>
                <a:buFont typeface="Arial" pitchFamily="34" charset="0"/>
                <a:buChar char="•"/>
              </a:pPr>
              <a:r>
                <a:rPr lang="en-US" sz="2800" dirty="0" smtClean="0"/>
                <a:t>  interbred with local </a:t>
              </a:r>
              <a:r>
                <a:rPr lang="en-US" sz="2800" i="1" dirty="0" err="1" smtClean="0"/>
                <a:t>neanderthals</a:t>
              </a:r>
              <a:endParaRPr lang="en-US" sz="2800" dirty="0" smtClean="0"/>
            </a:p>
            <a:p>
              <a:r>
                <a:rPr lang="en-US" sz="2800" dirty="0" smtClean="0"/>
                <a:t>                      (17% </a:t>
              </a:r>
              <a:r>
                <a:rPr lang="en-US" sz="2800" i="1" dirty="0" err="1" smtClean="0"/>
                <a:t>neandertha</a:t>
              </a:r>
              <a:r>
                <a:rPr lang="en-US" sz="2800" dirty="0" err="1" smtClean="0"/>
                <a:t>l</a:t>
              </a:r>
              <a:r>
                <a:rPr lang="en-US" sz="2800" dirty="0" smtClean="0"/>
                <a:t> DNA)</a:t>
              </a:r>
            </a:p>
            <a:p>
              <a:pPr>
                <a:buFont typeface="Arial" pitchFamily="34" charset="0"/>
                <a:buChar char="•"/>
              </a:pPr>
              <a:r>
                <a:rPr lang="en-US" sz="2800" dirty="0" smtClean="0"/>
                <a:t>  also interbred with an unidentified</a:t>
              </a:r>
            </a:p>
            <a:p>
              <a:r>
                <a:rPr lang="en-US" sz="2800" dirty="0" smtClean="0"/>
                <a:t>    ancient human lineage, perhaps</a:t>
              </a:r>
            </a:p>
            <a:p>
              <a:r>
                <a:rPr lang="en-US" sz="2800" dirty="0" smtClean="0"/>
                <a:t>   </a:t>
              </a:r>
              <a:r>
                <a:rPr lang="en-US" sz="2800" i="1" dirty="0" smtClean="0"/>
                <a:t> Homo erectus </a:t>
              </a:r>
            </a:p>
          </p:txBody>
        </p:sp>
        <p:sp>
          <p:nvSpPr>
            <p:cNvPr id="37" name="Rectangle 36"/>
            <p:cNvSpPr/>
            <p:nvPr/>
          </p:nvSpPr>
          <p:spPr>
            <a:xfrm rot="20688885">
              <a:off x="289085" y="1643625"/>
              <a:ext cx="2769576" cy="830997"/>
            </a:xfrm>
            <a:prstGeom prst="rect">
              <a:avLst/>
            </a:prstGeom>
            <a:noFill/>
          </p:spPr>
          <p:txBody>
            <a:bodyPr wrap="square">
              <a:spAutoFit/>
            </a:bodyPr>
            <a:lstStyle/>
            <a:p>
              <a:pPr algn="ctr"/>
              <a:r>
                <a:rPr lang="en-US" sz="4800" b="1" dirty="0" smtClean="0">
                  <a:solidFill>
                    <a:srgbClr val="FF0000"/>
                  </a:solidFill>
                  <a:effectLst>
                    <a:outerShdw dist="50800" dir="5400000" algn="ctr" rotWithShape="0">
                      <a:schemeClr val="tx1"/>
                    </a:outerShdw>
                  </a:effectLst>
                </a:rPr>
                <a:t>Oh, la </a:t>
              </a:r>
              <a:r>
                <a:rPr lang="en-US" sz="4800" b="1" dirty="0" err="1" smtClean="0">
                  <a:solidFill>
                    <a:srgbClr val="FF0000"/>
                  </a:solidFill>
                  <a:effectLst>
                    <a:outerShdw dist="50800" dir="5400000" algn="ctr" rotWithShape="0">
                      <a:schemeClr val="tx1"/>
                    </a:outerShdw>
                  </a:effectLst>
                </a:rPr>
                <a:t>la</a:t>
              </a:r>
              <a:r>
                <a:rPr lang="en-US" sz="4800" b="1" dirty="0" smtClean="0">
                  <a:solidFill>
                    <a:srgbClr val="FF0000"/>
                  </a:solidFill>
                  <a:effectLst>
                    <a:outerShdw dist="50800" dir="5400000" algn="ctr" rotWithShape="0">
                      <a:schemeClr val="tx1"/>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8"/>
                                        </p:tgtEl>
                                      </p:cBhvr>
                                    </p:animEffect>
                                    <p:set>
                                      <p:cBhvr>
                                        <p:cTn id="7" dur="1" fill="hold">
                                          <p:stCondLst>
                                            <p:cond delay="999"/>
                                          </p:stCondLst>
                                        </p:cTn>
                                        <p:tgtEl>
                                          <p:spTgt spid="3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par>
                                <p:cTn id="14" presetID="10" presetClass="exit" presetSubtype="0" fill="hold" grpId="0" nodeType="withEffect">
                                  <p:stCondLst>
                                    <p:cond delay="500"/>
                                  </p:stCondLst>
                                  <p:childTnLst>
                                    <p:animEffect transition="out" filter="fade">
                                      <p:cBhvr>
                                        <p:cTn id="15" dur="1000"/>
                                        <p:tgtEl>
                                          <p:spTgt spid="30"/>
                                        </p:tgtEl>
                                      </p:cBhvr>
                                    </p:animEffect>
                                    <p:set>
                                      <p:cBhvr>
                                        <p:cTn id="16" dur="1" fill="hold">
                                          <p:stCondLst>
                                            <p:cond delay="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P spid="3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1"/>
          <p:cNvGrpSpPr/>
          <p:nvPr/>
        </p:nvGrpSpPr>
        <p:grpSpPr>
          <a:xfrm>
            <a:off x="-82296" y="3090672"/>
            <a:ext cx="2743200" cy="2111248"/>
            <a:chOff x="-82296" y="3090672"/>
            <a:chExt cx="2743200" cy="2111248"/>
          </a:xfrm>
        </p:grpSpPr>
        <p:grpSp>
          <p:nvGrpSpPr>
            <p:cNvPr id="5" name="Group 11"/>
            <p:cNvGrpSpPr>
              <a:grpSpLocks noChangeAspect="1"/>
            </p:cNvGrpSpPr>
            <p:nvPr/>
          </p:nvGrpSpPr>
          <p:grpSpPr>
            <a:xfrm>
              <a:off x="-82296" y="3124200"/>
              <a:ext cx="2743200" cy="2077720"/>
              <a:chOff x="1981200" y="1587500"/>
              <a:chExt cx="6858000" cy="5194300"/>
            </a:xfrm>
          </p:grpSpPr>
          <p:pic>
            <p:nvPicPr>
              <p:cNvPr id="17" name="Picture 1"/>
              <p:cNvPicPr>
                <a:picLocks noChangeAspect="1" noChangeArrowheads="1"/>
              </p:cNvPicPr>
              <p:nvPr/>
            </p:nvPicPr>
            <p:blipFill>
              <a:blip r:embed="rId3" cstate="print"/>
              <a:srcRect/>
              <a:stretch>
                <a:fillRect/>
              </a:stretch>
            </p:blipFill>
            <p:spPr bwMode="auto">
              <a:xfrm>
                <a:off x="1981200" y="3568700"/>
                <a:ext cx="3444875" cy="3213100"/>
              </a:xfrm>
              <a:prstGeom prst="rect">
                <a:avLst/>
              </a:prstGeom>
              <a:noFill/>
              <a:ln w="9525">
                <a:noFill/>
                <a:miter lim="800000"/>
                <a:headEnd/>
                <a:tailEnd/>
              </a:ln>
              <a:effectLst/>
            </p:spPr>
          </p:pic>
          <p:pic>
            <p:nvPicPr>
              <p:cNvPr id="15" name="Picture 1"/>
              <p:cNvPicPr>
                <a:picLocks noChangeAspect="1" noChangeArrowheads="1"/>
              </p:cNvPicPr>
              <p:nvPr/>
            </p:nvPicPr>
            <p:blipFill>
              <a:blip r:embed="rId4" cstate="print"/>
              <a:srcRect/>
              <a:stretch>
                <a:fillRect/>
              </a:stretch>
            </p:blipFill>
            <p:spPr bwMode="auto">
              <a:xfrm>
                <a:off x="5302250" y="1587500"/>
                <a:ext cx="3536950" cy="4700588"/>
              </a:xfrm>
              <a:prstGeom prst="rect">
                <a:avLst/>
              </a:prstGeom>
              <a:noFill/>
              <a:ln w="9525">
                <a:noFill/>
                <a:miter lim="800000"/>
                <a:headEnd/>
                <a:tailEnd/>
              </a:ln>
              <a:effectLst/>
            </p:spPr>
          </p:pic>
        </p:grpSp>
        <p:sp>
          <p:nvSpPr>
            <p:cNvPr id="20" name="TextBox 19"/>
            <p:cNvSpPr txBox="1"/>
            <p:nvPr/>
          </p:nvSpPr>
          <p:spPr>
            <a:xfrm>
              <a:off x="1737360" y="3090672"/>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grpSp>
      <p:sp>
        <p:nvSpPr>
          <p:cNvPr id="34" name="Rectangle 33"/>
          <p:cNvSpPr>
            <a:spLocks/>
          </p:cNvSpPr>
          <p:nvPr/>
        </p:nvSpPr>
        <p:spPr>
          <a:xfrm>
            <a:off x="173736" y="5294376"/>
            <a:ext cx="2364200" cy="14447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0"/>
          <p:cNvGrpSpPr>
            <a:grpSpLocks/>
          </p:cNvGrpSpPr>
          <p:nvPr/>
        </p:nvGrpSpPr>
        <p:grpSpPr>
          <a:xfrm>
            <a:off x="224000" y="5266944"/>
            <a:ext cx="2276856" cy="1436140"/>
            <a:chOff x="3342089" y="1631924"/>
            <a:chExt cx="5334001" cy="3431882"/>
          </a:xfrm>
        </p:grpSpPr>
        <p:grpSp>
          <p:nvGrpSpPr>
            <p:cNvPr id="7" name="Group 22"/>
            <p:cNvGrpSpPr/>
            <p:nvPr/>
          </p:nvGrpSpPr>
          <p:grpSpPr>
            <a:xfrm>
              <a:off x="3352800" y="1631924"/>
              <a:ext cx="5313028" cy="3058677"/>
              <a:chOff x="3505200" y="1936724"/>
              <a:chExt cx="5313028" cy="3058677"/>
            </a:xfrm>
          </p:grpSpPr>
          <p:pic>
            <p:nvPicPr>
              <p:cNvPr id="4" name="Picture 2" descr="http://news.berkeley.edu/wp-content/uploads/2013/12/toedorsal400.jpg"/>
              <p:cNvPicPr>
                <a:picLocks noChangeAspect="1" noChangeArrowheads="1"/>
              </p:cNvPicPr>
              <p:nvPr/>
            </p:nvPicPr>
            <p:blipFill>
              <a:blip r:embed="rId5"/>
              <a:srcRect/>
              <a:stretch>
                <a:fillRect/>
              </a:stretch>
            </p:blipFill>
            <p:spPr bwMode="auto">
              <a:xfrm>
                <a:off x="3505200" y="2099802"/>
                <a:ext cx="5313028" cy="2895599"/>
              </a:xfrm>
              <a:prstGeom prst="rect">
                <a:avLst/>
              </a:prstGeom>
              <a:noFill/>
            </p:spPr>
          </p:pic>
          <p:sp>
            <p:nvSpPr>
              <p:cNvPr id="22" name="TextBox 21"/>
              <p:cNvSpPr txBox="1"/>
              <p:nvPr/>
            </p:nvSpPr>
            <p:spPr>
              <a:xfrm>
                <a:off x="4806696" y="1936724"/>
                <a:ext cx="2016343" cy="767214"/>
              </a:xfrm>
              <a:prstGeom prst="rect">
                <a:avLst/>
              </a:prstGeom>
              <a:noFill/>
            </p:spPr>
            <p:txBody>
              <a:bodyPr wrap="none" rtlCol="0">
                <a:spAutoFit/>
              </a:bodyPr>
              <a:lstStyle/>
              <a:p>
                <a:r>
                  <a:rPr lang="en-US" sz="1400" b="1" dirty="0" smtClean="0"/>
                  <a:t>toe bone</a:t>
                </a:r>
                <a:endParaRPr lang="en-US" sz="1400" b="1" dirty="0"/>
              </a:p>
            </p:txBody>
          </p:sp>
        </p:grpSp>
        <p:grpSp>
          <p:nvGrpSpPr>
            <p:cNvPr id="8" name="Group 29"/>
            <p:cNvGrpSpPr/>
            <p:nvPr/>
          </p:nvGrpSpPr>
          <p:grpSpPr>
            <a:xfrm>
              <a:off x="3342089" y="4428856"/>
              <a:ext cx="5334001" cy="634950"/>
              <a:chOff x="3342089" y="4428856"/>
              <a:chExt cx="5334001" cy="634950"/>
            </a:xfrm>
          </p:grpSpPr>
          <p:sp>
            <p:nvSpPr>
              <p:cNvPr id="27" name="TextBox 26"/>
              <p:cNvSpPr txBox="1"/>
              <p:nvPr/>
            </p:nvSpPr>
            <p:spPr>
              <a:xfrm>
                <a:off x="3342089" y="4428856"/>
                <a:ext cx="5334001" cy="634950"/>
              </a:xfrm>
              <a:prstGeom prst="rect">
                <a:avLst/>
              </a:prstGeom>
              <a:solidFill>
                <a:schemeClr val="bg1"/>
              </a:solidFill>
            </p:spPr>
            <p:txBody>
              <a:bodyPr wrap="square" rtlCol="0">
                <a:spAutoFit/>
              </a:bodyPr>
              <a:lstStyle/>
              <a:p>
                <a:pPr algn="ctr"/>
                <a:r>
                  <a:rPr lang="en-US" sz="1100" b="1" dirty="0" smtClean="0"/>
                  <a:t>10mm</a:t>
                </a:r>
                <a:endParaRPr lang="en-US" sz="1100" b="1" dirty="0"/>
              </a:p>
            </p:txBody>
          </p:sp>
          <p:cxnSp>
            <p:nvCxnSpPr>
              <p:cNvPr id="26" name="Straight Connector 25"/>
              <p:cNvCxnSpPr/>
              <p:nvPr/>
            </p:nvCxnSpPr>
            <p:spPr>
              <a:xfrm>
                <a:off x="4800603" y="4450707"/>
                <a:ext cx="20574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X Woman</a:t>
            </a:r>
          </a:p>
        </p:txBody>
      </p:sp>
      <p:sp>
        <p:nvSpPr>
          <p:cNvPr id="21" name="TextBox 20"/>
          <p:cNvSpPr txBox="1"/>
          <p:nvPr/>
        </p:nvSpPr>
        <p:spPr>
          <a:xfrm>
            <a:off x="-109728" y="4910328"/>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 useBgFill="1">
        <p:nvSpPr>
          <p:cNvPr id="36" name="Rectangle 35"/>
          <p:cNvSpPr/>
          <p:nvPr/>
        </p:nvSpPr>
        <p:spPr>
          <a:xfrm>
            <a:off x="5257800" y="24080"/>
            <a:ext cx="3886200" cy="661720"/>
          </a:xfrm>
          <a:prstGeom prst="rect">
            <a:avLst/>
          </a:prstGeom>
        </p:spPr>
        <p:txBody>
          <a:bodyPr wrap="square">
            <a:spAutoFit/>
          </a:bodyPr>
          <a:lstStyle/>
          <a:p>
            <a:r>
              <a:rPr lang="en-US" sz="3700" b="1" dirty="0" smtClean="0">
                <a:solidFill>
                  <a:srgbClr val="0033CC"/>
                </a:solidFill>
                <a:effectLst>
                  <a:outerShdw dist="50800" dir="5400000" algn="ctr" rotWithShape="0">
                    <a:schemeClr val="tx1"/>
                  </a:outerShdw>
                </a:effectLst>
              </a:rPr>
              <a:t>- </a:t>
            </a:r>
            <a:r>
              <a:rPr lang="en-US" sz="3700" b="1" i="1" dirty="0" smtClean="0">
                <a:solidFill>
                  <a:srgbClr val="0033CC"/>
                </a:solidFill>
                <a:effectLst>
                  <a:outerShdw dist="50800" dir="5400000" algn="ctr" rotWithShape="0">
                    <a:schemeClr val="tx1"/>
                  </a:outerShdw>
                </a:effectLst>
              </a:rPr>
              <a:t>Homo </a:t>
            </a:r>
            <a:r>
              <a:rPr lang="en-US" sz="3700" b="1" i="1" dirty="0" err="1" smtClean="0">
                <a:solidFill>
                  <a:srgbClr val="0033CC"/>
                </a:solidFill>
                <a:effectLst>
                  <a:outerShdw dist="50800" dir="5400000" algn="ctr" rotWithShape="0">
                    <a:schemeClr val="tx1"/>
                  </a:outerShdw>
                </a:effectLst>
              </a:rPr>
              <a:t>denisovan</a:t>
            </a:r>
            <a:r>
              <a:rPr lang="en-US" sz="3700" b="1" i="1" dirty="0" smtClean="0">
                <a:solidFill>
                  <a:srgbClr val="0033CC"/>
                </a:solidFill>
                <a:effectLst>
                  <a:outerShdw dist="50800" dir="5400000" algn="ctr" rotWithShape="0">
                    <a:schemeClr val="tx1"/>
                  </a:outerShdw>
                </a:effectLst>
              </a:rPr>
              <a:t> </a:t>
            </a:r>
          </a:p>
        </p:txBody>
      </p:sp>
      <p:grpSp>
        <p:nvGrpSpPr>
          <p:cNvPr id="9" name="Group 48"/>
          <p:cNvGrpSpPr/>
          <p:nvPr/>
        </p:nvGrpSpPr>
        <p:grpSpPr>
          <a:xfrm>
            <a:off x="-292608" y="1197864"/>
            <a:ext cx="3035808" cy="1854110"/>
            <a:chOff x="-292608" y="1197864"/>
            <a:chExt cx="3035808" cy="1854110"/>
          </a:xfrm>
        </p:grpSpPr>
        <p:pic>
          <p:nvPicPr>
            <p:cNvPr id="11" name="Picture 1"/>
            <p:cNvPicPr preferRelativeResize="0">
              <a:picLocks noChangeAspect="1" noChangeArrowheads="1"/>
            </p:cNvPicPr>
            <p:nvPr/>
          </p:nvPicPr>
          <p:blipFill>
            <a:blip r:embed="rId6" cstate="print"/>
            <a:srcRect/>
            <a:stretch>
              <a:fillRect/>
            </a:stretch>
          </p:blipFill>
          <p:spPr bwMode="auto">
            <a:xfrm>
              <a:off x="-292608" y="1219201"/>
              <a:ext cx="2962714" cy="1832773"/>
            </a:xfrm>
            <a:prstGeom prst="rect">
              <a:avLst/>
            </a:prstGeom>
            <a:noFill/>
            <a:ln w="9525">
              <a:noFill/>
              <a:miter lim="800000"/>
              <a:headEnd/>
              <a:tailEnd/>
            </a:ln>
            <a:effectLst/>
          </p:spPr>
        </p:pic>
        <p:sp>
          <p:nvSpPr>
            <p:cNvPr id="19" name="TextBox 18"/>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grpSp>
      <p:sp useBgFill="1">
        <p:nvSpPr>
          <p:cNvPr id="53" name="Rectangle 52"/>
          <p:cNvSpPr/>
          <p:nvPr/>
        </p:nvSpPr>
        <p:spPr>
          <a:xfrm>
            <a:off x="0" y="990600"/>
            <a:ext cx="27432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0" y="3048000"/>
            <a:ext cx="27432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p:cNvSpPr/>
          <p:nvPr/>
        </p:nvSpPr>
        <p:spPr>
          <a:xfrm>
            <a:off x="5257800" y="0"/>
            <a:ext cx="38862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p:cNvSpPr/>
          <p:nvPr/>
        </p:nvSpPr>
        <p:spPr>
          <a:xfrm>
            <a:off x="2971800" y="762000"/>
            <a:ext cx="6172200" cy="5632311"/>
          </a:xfrm>
          <a:prstGeom prst="rect">
            <a:avLst/>
          </a:prstGeom>
        </p:spPr>
        <p:txBody>
          <a:bodyPr wrap="square">
            <a:spAutoFit/>
          </a:bodyPr>
          <a:lstStyle/>
          <a:p>
            <a:r>
              <a:rPr lang="en-US" sz="2800" dirty="0" smtClean="0"/>
              <a:t>through </a:t>
            </a:r>
            <a:r>
              <a:rPr lang="en-US" sz="2800" dirty="0" smtClean="0">
                <a:effectLst>
                  <a:outerShdw dist="50800" dir="7200000" algn="ctr" rotWithShape="0">
                    <a:srgbClr val="FF0000"/>
                  </a:outerShdw>
                </a:effectLst>
              </a:rPr>
              <a:t>DNA SEQUENCING</a:t>
            </a:r>
            <a:r>
              <a:rPr lang="en-US" sz="2800" dirty="0" smtClean="0"/>
              <a:t>, she . . . .</a:t>
            </a:r>
          </a:p>
          <a:p>
            <a:endParaRPr lang="en-US" sz="1200" dirty="0" smtClean="0"/>
          </a:p>
          <a:p>
            <a:pPr>
              <a:buFont typeface="Arial" pitchFamily="34" charset="0"/>
              <a:buChar char="•"/>
            </a:pPr>
            <a:r>
              <a:rPr lang="en-US" sz="2800" dirty="0" smtClean="0"/>
              <a:t>  was a woman</a:t>
            </a:r>
          </a:p>
          <a:p>
            <a:pPr>
              <a:buFont typeface="Arial" pitchFamily="34" charset="0"/>
              <a:buChar char="•"/>
            </a:pPr>
            <a:r>
              <a:rPr lang="en-US" sz="2800" dirty="0" smtClean="0"/>
              <a:t>  lived about 50,000 years ago</a:t>
            </a:r>
            <a:endParaRPr lang="en-US" sz="2800" i="1" dirty="0" smtClean="0"/>
          </a:p>
          <a:p>
            <a:pPr>
              <a:buFont typeface="Arial" pitchFamily="34" charset="0"/>
              <a:buChar char="•"/>
            </a:pPr>
            <a:r>
              <a:rPr lang="en-US" sz="2800" i="1" dirty="0" smtClean="0"/>
              <a:t>  </a:t>
            </a:r>
            <a:r>
              <a:rPr lang="en-US" sz="2800" dirty="0" smtClean="0"/>
              <a:t>was highly in-bred; the daughter of:</a:t>
            </a:r>
          </a:p>
          <a:p>
            <a:r>
              <a:rPr lang="en-US" sz="2800" dirty="0" smtClean="0"/>
              <a:t>	</a:t>
            </a:r>
            <a:r>
              <a:rPr lang="en-US" sz="2400" dirty="0" smtClean="0"/>
              <a:t>- half-siblings or</a:t>
            </a:r>
          </a:p>
          <a:p>
            <a:r>
              <a:rPr lang="en-US" sz="2400" dirty="0" smtClean="0"/>
              <a:t>	- uncle/niece or</a:t>
            </a:r>
          </a:p>
          <a:p>
            <a:r>
              <a:rPr lang="en-US" sz="2400" dirty="0" smtClean="0"/>
              <a:t>	- aunt/nephew or</a:t>
            </a:r>
          </a:p>
          <a:p>
            <a:r>
              <a:rPr lang="en-US" sz="2400" dirty="0" smtClean="0"/>
              <a:t>	- grandparent/grandchild or</a:t>
            </a:r>
          </a:p>
          <a:p>
            <a:r>
              <a:rPr lang="en-US" sz="2400" dirty="0" smtClean="0"/>
              <a:t>	- first cousins</a:t>
            </a:r>
          </a:p>
          <a:p>
            <a:pPr>
              <a:buFont typeface="Arial" pitchFamily="34" charset="0"/>
              <a:buChar char="•"/>
            </a:pPr>
            <a:r>
              <a:rPr lang="en-US" sz="2800" dirty="0" smtClean="0"/>
              <a:t>  interbred with 3 other Homo species</a:t>
            </a:r>
          </a:p>
          <a:p>
            <a:r>
              <a:rPr lang="en-US" sz="2800" dirty="0" smtClean="0"/>
              <a:t>    (sapiens, </a:t>
            </a:r>
            <a:r>
              <a:rPr lang="en-US" sz="2800" dirty="0" err="1" smtClean="0"/>
              <a:t>denisovans</a:t>
            </a:r>
            <a:r>
              <a:rPr lang="en-US" sz="2800" dirty="0" smtClean="0"/>
              <a:t>, perhaps erectus)</a:t>
            </a:r>
          </a:p>
          <a:p>
            <a:endParaRPr lang="en-US" sz="1200" dirty="0" smtClean="0"/>
          </a:p>
          <a:p>
            <a:pPr>
              <a:buFont typeface="Arial" pitchFamily="34" charset="0"/>
              <a:buChar char="•"/>
            </a:pPr>
            <a:r>
              <a:rPr lang="en-US" sz="4400" b="1" dirty="0" smtClean="0"/>
              <a:t> a </a:t>
            </a:r>
            <a:r>
              <a:rPr lang="en-US" sz="4400" b="1" i="1" dirty="0" smtClean="0"/>
              <a:t>Homo </a:t>
            </a:r>
            <a:r>
              <a:rPr lang="en-US" sz="4400" b="1" i="1" dirty="0" err="1" smtClean="0"/>
              <a:t>neanderthal</a:t>
            </a:r>
            <a:endParaRPr lang="en-US" sz="4400" b="1" i="1" dirty="0" smtClean="0"/>
          </a:p>
        </p:txBody>
      </p:sp>
      <p:sp>
        <p:nvSpPr>
          <p:cNvPr id="25" name="Rectangle 24"/>
          <p:cNvSpPr/>
          <p:nvPr/>
        </p:nvSpPr>
        <p:spPr>
          <a:xfrm rot="20688885">
            <a:off x="-201635" y="3876291"/>
            <a:ext cx="4689591" cy="830997"/>
          </a:xfrm>
          <a:prstGeom prst="rect">
            <a:avLst/>
          </a:prstGeom>
          <a:noFill/>
        </p:spPr>
        <p:txBody>
          <a:bodyPr wrap="square">
            <a:spAutoFit/>
          </a:bodyPr>
          <a:lstStyle/>
          <a:p>
            <a:pPr algn="ctr"/>
            <a:r>
              <a:rPr lang="en-US" sz="4800" b="1" dirty="0" smtClean="0">
                <a:solidFill>
                  <a:srgbClr val="FF0000"/>
                </a:solidFill>
                <a:effectLst>
                  <a:outerShdw dist="50800" dir="5400000" algn="ctr" rotWithShape="0">
                    <a:schemeClr val="tx1"/>
                  </a:outerShdw>
                </a:effectLst>
              </a:rPr>
              <a:t>Oh la </a:t>
            </a:r>
            <a:r>
              <a:rPr lang="en-US" sz="4800" b="1" dirty="0" err="1" smtClean="0">
                <a:solidFill>
                  <a:srgbClr val="FF0000"/>
                </a:solidFill>
                <a:effectLst>
                  <a:outerShdw dist="50800" dir="5400000" algn="ctr" rotWithShape="0">
                    <a:schemeClr val="tx1"/>
                  </a:outerShdw>
                </a:effectLst>
              </a:rPr>
              <a:t>la</a:t>
            </a:r>
            <a:r>
              <a:rPr lang="en-US" sz="4800" b="1" dirty="0" smtClean="0">
                <a:solidFill>
                  <a:srgbClr val="FF0000"/>
                </a:solidFill>
                <a:effectLst>
                  <a:outerShdw dist="50800" dir="5400000" algn="ctr" rotWithShape="0">
                    <a:schemeClr val="tx1"/>
                  </a:outerShdw>
                </a:effectLst>
              </a:rPr>
              <a:t>, again!</a:t>
            </a:r>
          </a:p>
        </p:txBody>
      </p:sp>
      <p:pic>
        <p:nvPicPr>
          <p:cNvPr id="28" name="Picture 6"/>
          <p:cNvPicPr>
            <a:picLocks noChangeAspect="1" noChangeArrowheads="1"/>
          </p:cNvPicPr>
          <p:nvPr/>
        </p:nvPicPr>
        <p:blipFill>
          <a:blip r:embed="rId7"/>
          <a:srcRect/>
          <a:stretch>
            <a:fillRect/>
          </a:stretch>
        </p:blipFill>
        <p:spPr bwMode="auto">
          <a:xfrm>
            <a:off x="457200" y="3231888"/>
            <a:ext cx="2743200" cy="38547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10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wipe(left)">
                                      <p:cBhvr>
                                        <p:cTn id="12" dur="1000"/>
                                        <p:tgtEl>
                                          <p:spTgt spid="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3" end="3"/>
                                            </p:txEl>
                                          </p:spTgt>
                                        </p:tgtEl>
                                        <p:attrNameLst>
                                          <p:attrName>style.visibility</p:attrName>
                                        </p:attrNameLst>
                                      </p:cBhvr>
                                      <p:to>
                                        <p:strVal val="visible"/>
                                      </p:to>
                                    </p:set>
                                    <p:animEffect transition="in" filter="wipe(left)">
                                      <p:cBhvr>
                                        <p:cTn id="17" dur="1000"/>
                                        <p:tgtEl>
                                          <p:spTgt spid="2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4" end="4"/>
                                            </p:txEl>
                                          </p:spTgt>
                                        </p:tgtEl>
                                        <p:attrNameLst>
                                          <p:attrName>style.visibility</p:attrName>
                                        </p:attrNameLst>
                                      </p:cBhvr>
                                      <p:to>
                                        <p:strVal val="visible"/>
                                      </p:to>
                                    </p:set>
                                    <p:animEffect transition="in" filter="wipe(left)">
                                      <p:cBhvr>
                                        <p:cTn id="22" dur="1000"/>
                                        <p:tgtEl>
                                          <p:spTgt spid="24">
                                            <p:txEl>
                                              <p:pRg st="4" end="4"/>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4">
                                            <p:txEl>
                                              <p:pRg st="5" end="5"/>
                                            </p:txEl>
                                          </p:spTgt>
                                        </p:tgtEl>
                                        <p:attrNameLst>
                                          <p:attrName>style.visibility</p:attrName>
                                        </p:attrNameLst>
                                      </p:cBhvr>
                                      <p:to>
                                        <p:strVal val="visible"/>
                                      </p:to>
                                    </p:set>
                                    <p:animEffect transition="in" filter="wipe(left)">
                                      <p:cBhvr>
                                        <p:cTn id="26" dur="1000"/>
                                        <p:tgtEl>
                                          <p:spTgt spid="24">
                                            <p:txEl>
                                              <p:pRg st="5" end="5"/>
                                            </p:txEl>
                                          </p:spTgt>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24">
                                            <p:txEl>
                                              <p:pRg st="6" end="6"/>
                                            </p:txEl>
                                          </p:spTgt>
                                        </p:tgtEl>
                                        <p:attrNameLst>
                                          <p:attrName>style.visibility</p:attrName>
                                        </p:attrNameLst>
                                      </p:cBhvr>
                                      <p:to>
                                        <p:strVal val="visible"/>
                                      </p:to>
                                    </p:set>
                                    <p:animEffect transition="in" filter="wipe(left)">
                                      <p:cBhvr>
                                        <p:cTn id="30" dur="1000"/>
                                        <p:tgtEl>
                                          <p:spTgt spid="24">
                                            <p:txEl>
                                              <p:pRg st="6" end="6"/>
                                            </p:txEl>
                                          </p:spTgt>
                                        </p:tgtEl>
                                      </p:cBhvr>
                                    </p:animEffec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24">
                                            <p:txEl>
                                              <p:pRg st="7" end="7"/>
                                            </p:txEl>
                                          </p:spTgt>
                                        </p:tgtEl>
                                        <p:attrNameLst>
                                          <p:attrName>style.visibility</p:attrName>
                                        </p:attrNameLst>
                                      </p:cBhvr>
                                      <p:to>
                                        <p:strVal val="visible"/>
                                      </p:to>
                                    </p:set>
                                    <p:animEffect transition="in" filter="wipe(left)">
                                      <p:cBhvr>
                                        <p:cTn id="34" dur="1000"/>
                                        <p:tgtEl>
                                          <p:spTgt spid="24">
                                            <p:txEl>
                                              <p:pRg st="7" end="7"/>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24">
                                            <p:txEl>
                                              <p:pRg st="8" end="8"/>
                                            </p:txEl>
                                          </p:spTgt>
                                        </p:tgtEl>
                                        <p:attrNameLst>
                                          <p:attrName>style.visibility</p:attrName>
                                        </p:attrNameLst>
                                      </p:cBhvr>
                                      <p:to>
                                        <p:strVal val="visible"/>
                                      </p:to>
                                    </p:set>
                                    <p:animEffect transition="in" filter="wipe(left)">
                                      <p:cBhvr>
                                        <p:cTn id="38" dur="1000"/>
                                        <p:tgtEl>
                                          <p:spTgt spid="24">
                                            <p:txEl>
                                              <p:pRg st="8" end="8"/>
                                            </p:txEl>
                                          </p:spTgt>
                                        </p:tgtEl>
                                      </p:cBhvr>
                                    </p:animEffect>
                                  </p:childTnLst>
                                </p:cTn>
                              </p:par>
                            </p:childTnLst>
                          </p:cTn>
                        </p:par>
                        <p:par>
                          <p:cTn id="39" fill="hold">
                            <p:stCondLst>
                              <p:cond delay="5000"/>
                            </p:stCondLst>
                            <p:childTnLst>
                              <p:par>
                                <p:cTn id="40" presetID="22" presetClass="entr" presetSubtype="8" fill="hold" nodeType="afterEffect">
                                  <p:stCondLst>
                                    <p:cond delay="0"/>
                                  </p:stCondLst>
                                  <p:childTnLst>
                                    <p:set>
                                      <p:cBhvr>
                                        <p:cTn id="41" dur="1" fill="hold">
                                          <p:stCondLst>
                                            <p:cond delay="0"/>
                                          </p:stCondLst>
                                        </p:cTn>
                                        <p:tgtEl>
                                          <p:spTgt spid="24">
                                            <p:txEl>
                                              <p:pRg st="9" end="9"/>
                                            </p:txEl>
                                          </p:spTgt>
                                        </p:tgtEl>
                                        <p:attrNameLst>
                                          <p:attrName>style.visibility</p:attrName>
                                        </p:attrNameLst>
                                      </p:cBhvr>
                                      <p:to>
                                        <p:strVal val="visible"/>
                                      </p:to>
                                    </p:set>
                                    <p:animEffect transition="in" filter="wipe(left)">
                                      <p:cBhvr>
                                        <p:cTn id="42" dur="1000"/>
                                        <p:tgtEl>
                                          <p:spTgt spid="2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xEl>
                                              <p:pRg st="10" end="10"/>
                                            </p:txEl>
                                          </p:spTgt>
                                        </p:tgtEl>
                                        <p:attrNameLst>
                                          <p:attrName>style.visibility</p:attrName>
                                        </p:attrNameLst>
                                      </p:cBhvr>
                                      <p:to>
                                        <p:strVal val="visible"/>
                                      </p:to>
                                    </p:set>
                                    <p:animEffect transition="in" filter="wipe(left)">
                                      <p:cBhvr>
                                        <p:cTn id="47" dur="1000"/>
                                        <p:tgtEl>
                                          <p:spTgt spid="24">
                                            <p:txEl>
                                              <p:pRg st="10" end="10"/>
                                            </p:txEl>
                                          </p:spTgt>
                                        </p:tgtEl>
                                      </p:cBhvr>
                                    </p:animEffect>
                                  </p:childTnLst>
                                </p:cTn>
                              </p:par>
                              <p:par>
                                <p:cTn id="48" presetID="22" presetClass="entr" presetSubtype="8" fill="hold" nodeType="withEffect">
                                  <p:stCondLst>
                                    <p:cond delay="1000"/>
                                  </p:stCondLst>
                                  <p:childTnLst>
                                    <p:set>
                                      <p:cBhvr>
                                        <p:cTn id="49" dur="1" fill="hold">
                                          <p:stCondLst>
                                            <p:cond delay="0"/>
                                          </p:stCondLst>
                                        </p:cTn>
                                        <p:tgtEl>
                                          <p:spTgt spid="24">
                                            <p:txEl>
                                              <p:pRg st="11" end="11"/>
                                            </p:txEl>
                                          </p:spTgt>
                                        </p:tgtEl>
                                        <p:attrNameLst>
                                          <p:attrName>style.visibility</p:attrName>
                                        </p:attrNameLst>
                                      </p:cBhvr>
                                      <p:to>
                                        <p:strVal val="visible"/>
                                      </p:to>
                                    </p:set>
                                    <p:animEffect transition="in" filter="wipe(left)">
                                      <p:cBhvr>
                                        <p:cTn id="50" dur="3000"/>
                                        <p:tgtEl>
                                          <p:spTgt spid="24">
                                            <p:txEl>
                                              <p:pRg st="11" end="11"/>
                                            </p:txEl>
                                          </p:spTgt>
                                        </p:tgtEl>
                                      </p:cBhvr>
                                    </p:animEffect>
                                  </p:childTnLst>
                                </p:cTn>
                              </p:par>
                            </p:childTnLst>
                          </p:cTn>
                        </p:par>
                        <p:par>
                          <p:cTn id="51" fill="hold">
                            <p:stCondLst>
                              <p:cond delay="4000"/>
                            </p:stCondLst>
                            <p:childTnLst>
                              <p:par>
                                <p:cTn id="52" presetID="9"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dissolve">
                                      <p:cBhvr>
                                        <p:cTn id="54" dur="2000"/>
                                        <p:tgtEl>
                                          <p:spTgt spid="28"/>
                                        </p:tgtEl>
                                      </p:cBhvr>
                                    </p:animEffect>
                                  </p:childTnLst>
                                </p:cTn>
                              </p:par>
                              <p:par>
                                <p:cTn id="55" presetID="64" presetClass="path" presetSubtype="0" accel="50000" decel="50000" fill="hold" nodeType="withEffect">
                                  <p:stCondLst>
                                    <p:cond delay="0"/>
                                  </p:stCondLst>
                                  <p:childTnLst>
                                    <p:animMotion origin="layout" path="M -3.33333E-6 1.7341E-6 L -0.05833 -0.32509 " pathEditMode="relative" rAng="0" ptsTypes="AA">
                                      <p:cBhvr>
                                        <p:cTn id="56" dur="2000" fill="hold"/>
                                        <p:tgtEl>
                                          <p:spTgt spid="28"/>
                                        </p:tgtEl>
                                        <p:attrNameLst>
                                          <p:attrName>ppt_x</p:attrName>
                                          <p:attrName>ppt_y</p:attrName>
                                        </p:attrNameLst>
                                      </p:cBhvr>
                                      <p:rCtr x="-29" y="-163"/>
                                    </p:animMotion>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1000"/>
                                        <p:tgtEl>
                                          <p:spTgt spid="25"/>
                                        </p:tgtEl>
                                      </p:cBhvr>
                                    </p:animEffect>
                                    <p:set>
                                      <p:cBhvr>
                                        <p:cTn id="65" dur="1" fill="hold">
                                          <p:stCondLst>
                                            <p:cond delay="999"/>
                                          </p:stCondLst>
                                        </p:cTn>
                                        <p:tgtEl>
                                          <p:spTgt spid="2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28"/>
                                        </p:tgtEl>
                                      </p:cBhvr>
                                    </p:animEffect>
                                    <p:set>
                                      <p:cBhvr>
                                        <p:cTn id="68" dur="1" fill="hold">
                                          <p:stCondLst>
                                            <p:cond delay="999"/>
                                          </p:stCondLst>
                                        </p:cTn>
                                        <p:tgtEl>
                                          <p:spTgt spid="28"/>
                                        </p:tgtEl>
                                        <p:attrNameLst>
                                          <p:attrName>style.visibility</p:attrName>
                                        </p:attrNameLst>
                                      </p:cBhvr>
                                      <p:to>
                                        <p:strVal val="hidden"/>
                                      </p:to>
                                    </p:set>
                                  </p:childTnLst>
                                </p:cTn>
                              </p:par>
                            </p:childTnLst>
                          </p:cTn>
                        </p:par>
                        <p:par>
                          <p:cTn id="69" fill="hold">
                            <p:stCondLst>
                              <p:cond delay="1000"/>
                            </p:stCondLst>
                            <p:childTnLst>
                              <p:par>
                                <p:cTn id="70" presetID="53" presetClass="entr" presetSubtype="0" fill="hold" nodeType="afterEffect">
                                  <p:stCondLst>
                                    <p:cond delay="0"/>
                                  </p:stCondLst>
                                  <p:childTnLst>
                                    <p:set>
                                      <p:cBhvr>
                                        <p:cTn id="71" dur="1" fill="hold">
                                          <p:stCondLst>
                                            <p:cond delay="0"/>
                                          </p:stCondLst>
                                        </p:cTn>
                                        <p:tgtEl>
                                          <p:spTgt spid="24">
                                            <p:txEl>
                                              <p:pRg st="13" end="13"/>
                                            </p:txEl>
                                          </p:spTgt>
                                        </p:tgtEl>
                                        <p:attrNameLst>
                                          <p:attrName>style.visibility</p:attrName>
                                        </p:attrNameLst>
                                      </p:cBhvr>
                                      <p:to>
                                        <p:strVal val="visible"/>
                                      </p:to>
                                    </p:set>
                                    <p:anim calcmode="lin" valueType="num">
                                      <p:cBhvr>
                                        <p:cTn id="72" dur="1000" fill="hold"/>
                                        <p:tgtEl>
                                          <p:spTgt spid="24">
                                            <p:txEl>
                                              <p:pRg st="13" end="13"/>
                                            </p:txEl>
                                          </p:spTgt>
                                        </p:tgtEl>
                                        <p:attrNameLst>
                                          <p:attrName>ppt_w</p:attrName>
                                        </p:attrNameLst>
                                      </p:cBhvr>
                                      <p:tavLst>
                                        <p:tav tm="0">
                                          <p:val>
                                            <p:fltVal val="0"/>
                                          </p:val>
                                        </p:tav>
                                        <p:tav tm="100000">
                                          <p:val>
                                            <p:strVal val="#ppt_w"/>
                                          </p:val>
                                        </p:tav>
                                      </p:tavLst>
                                    </p:anim>
                                    <p:anim calcmode="lin" valueType="num">
                                      <p:cBhvr>
                                        <p:cTn id="73" dur="1000" fill="hold"/>
                                        <p:tgtEl>
                                          <p:spTgt spid="24">
                                            <p:txEl>
                                              <p:pRg st="13" end="13"/>
                                            </p:txEl>
                                          </p:spTgt>
                                        </p:tgtEl>
                                        <p:attrNameLst>
                                          <p:attrName>ppt_h</p:attrName>
                                        </p:attrNameLst>
                                      </p:cBhvr>
                                      <p:tavLst>
                                        <p:tav tm="0">
                                          <p:val>
                                            <p:fltVal val="0"/>
                                          </p:val>
                                        </p:tav>
                                        <p:tav tm="100000">
                                          <p:val>
                                            <p:strVal val="#ppt_h"/>
                                          </p:val>
                                        </p:tav>
                                      </p:tavLst>
                                    </p:anim>
                                    <p:animEffect transition="in" filter="fade">
                                      <p:cBhvr>
                                        <p:cTn id="74" dur="1000"/>
                                        <p:tgtEl>
                                          <p:spTgt spid="2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846237"/>
            <a:ext cx="9144000" cy="14927163"/>
          </a:xfrm>
          <a:prstGeom prst="rect">
            <a:avLst/>
          </a:prstGeom>
        </p:spPr>
        <p:txBody>
          <a:bodyPr wrap="square">
            <a:spAutoFit/>
          </a:bodyPr>
          <a:lstStyle/>
          <a:p>
            <a:r>
              <a:rPr lang="en-US" dirty="0" smtClean="0">
                <a:hlinkClick r:id="rId2"/>
              </a:rPr>
              <a:t>http://news.berkeley.edu/2013/12/18/neanderthal-genome-shows-evidence-of-early-human-interbreeding-inbreeding/</a:t>
            </a:r>
            <a:endParaRPr lang="en-US" sz="1600" dirty="0" smtClean="0"/>
          </a:p>
          <a:p>
            <a:r>
              <a:rPr lang="en-US" sz="1600" dirty="0" smtClean="0"/>
              <a:t>Neanderthal genome shows evidence of early human interbreeding, inbreeding</a:t>
            </a:r>
          </a:p>
          <a:p>
            <a:r>
              <a:rPr lang="en-US" sz="1600" dirty="0" smtClean="0"/>
              <a:t>The most complete sequence to date of the Neanderthal genome, using DNA extracted from a woman’s toe bone </a:t>
            </a:r>
            <a:r>
              <a:rPr lang="en-US" sz="1600" b="1" dirty="0" smtClean="0"/>
              <a:t>that dates back 50,000 years</a:t>
            </a:r>
            <a:r>
              <a:rPr lang="en-US" sz="1600" dirty="0" smtClean="0"/>
              <a:t>, reveals a </a:t>
            </a:r>
            <a:r>
              <a:rPr lang="en-US" sz="1600" b="1" dirty="0" smtClean="0"/>
              <a:t>long history of interbreeding among at least four different types of early humans </a:t>
            </a:r>
            <a:r>
              <a:rPr lang="en-US" sz="1600" dirty="0" smtClean="0"/>
              <a:t>living in Europe and Asia at that time, according to UC Berkeley scientists.</a:t>
            </a:r>
          </a:p>
          <a:p>
            <a:r>
              <a:rPr lang="en-US" sz="1600" dirty="0" smtClean="0"/>
              <a:t>Population geneticist Montgomery </a:t>
            </a:r>
            <a:r>
              <a:rPr lang="en-US" sz="1600" dirty="0" err="1" smtClean="0"/>
              <a:t>Slatkin</a:t>
            </a:r>
            <a:r>
              <a:rPr lang="en-US" sz="1600" dirty="0" smtClean="0"/>
              <a:t>, graduate student Fernando </a:t>
            </a:r>
            <a:r>
              <a:rPr lang="en-US" sz="1600" dirty="0" err="1" smtClean="0"/>
              <a:t>Racimo</a:t>
            </a:r>
            <a:r>
              <a:rPr lang="en-US" sz="1600" dirty="0" smtClean="0"/>
              <a:t> and post-doctoral student Flora Jay were part of an international team of anthropologists and geneticists who generated a high-quality sequence of the Neanderthal genome and compared it with the genomes of modern humans and a recently recognized group of early humans called </a:t>
            </a:r>
            <a:r>
              <a:rPr lang="en-US" sz="1600" dirty="0" err="1" smtClean="0"/>
              <a:t>Denisovans</a:t>
            </a:r>
            <a:r>
              <a:rPr lang="en-US" sz="1600" dirty="0" smtClean="0"/>
              <a:t>.</a:t>
            </a:r>
          </a:p>
          <a:p>
            <a:r>
              <a:rPr lang="en-US" sz="1600" dirty="0" smtClean="0"/>
              <a:t>The comparison shows that Neanderthals and </a:t>
            </a:r>
            <a:r>
              <a:rPr lang="en-US" sz="1600" dirty="0" err="1" smtClean="0"/>
              <a:t>Denisovans</a:t>
            </a:r>
            <a:r>
              <a:rPr lang="en-US" sz="1600" dirty="0" smtClean="0"/>
              <a:t> are very closely related, and that their common ancestor split off from the ancestors of modern humans about 400,000 years ago. Neanderthals and </a:t>
            </a:r>
            <a:r>
              <a:rPr lang="en-US" sz="1600" dirty="0" err="1" smtClean="0"/>
              <a:t>Denisovans</a:t>
            </a:r>
            <a:r>
              <a:rPr lang="en-US" sz="1600" dirty="0" smtClean="0"/>
              <a:t> split about 300,000 years ago.</a:t>
            </a:r>
          </a:p>
          <a:p>
            <a:r>
              <a:rPr lang="en-US" sz="1600" dirty="0" smtClean="0"/>
              <a:t>Though </a:t>
            </a:r>
            <a:r>
              <a:rPr lang="en-US" sz="1600" dirty="0" err="1" smtClean="0"/>
              <a:t>Denisovans</a:t>
            </a:r>
            <a:r>
              <a:rPr lang="en-US" sz="1600" dirty="0" smtClean="0"/>
              <a:t> and Neanderthals eventually died out, they left behind bits of their genetic heritage because they occasionally interbred with modern humans. The research team estimates that</a:t>
            </a:r>
            <a:r>
              <a:rPr lang="en-US" sz="1600" b="1" dirty="0" smtClean="0"/>
              <a:t> between 1.5 and 2.1 percent of the genomes of modern non-Africans can be traced to </a:t>
            </a:r>
            <a:r>
              <a:rPr lang="en-US" sz="1600" b="1" dirty="0" err="1" smtClean="0"/>
              <a:t>Neanthertals</a:t>
            </a:r>
            <a:r>
              <a:rPr lang="en-US" sz="1600" b="1" dirty="0" smtClean="0"/>
              <a:t>.</a:t>
            </a:r>
          </a:p>
          <a:p>
            <a:r>
              <a:rPr lang="en-US" sz="1600" dirty="0" err="1" smtClean="0"/>
              <a:t>Denisovans</a:t>
            </a:r>
            <a:r>
              <a:rPr lang="en-US" sz="1600" dirty="0" smtClean="0"/>
              <a:t> also left genetic traces in modern humans, though only in some Oceanic and Asian populations. The genomes of </a:t>
            </a:r>
            <a:r>
              <a:rPr lang="en-US" sz="1600" b="1" dirty="0" smtClean="0"/>
              <a:t>Australian aborigines, New Guineans and some Pacific Islanders are about 6 percent </a:t>
            </a:r>
            <a:r>
              <a:rPr lang="en-US" sz="1600" b="1" dirty="0" err="1" smtClean="0"/>
              <a:t>Denisovan</a:t>
            </a:r>
            <a:r>
              <a:rPr lang="en-US" sz="1600" b="1" dirty="0" smtClean="0"/>
              <a:t> genes</a:t>
            </a:r>
            <a:r>
              <a:rPr lang="en-US" sz="1600" dirty="0" smtClean="0"/>
              <a:t>, according to earlier studies. The new analysis finds that the genomes of Han Chinese and other mainland Asian populations, as well as of </a:t>
            </a:r>
            <a:r>
              <a:rPr lang="en-US" sz="1600" b="1" dirty="0" smtClean="0"/>
              <a:t>native Americans, contain about 0.2 percent </a:t>
            </a:r>
            <a:r>
              <a:rPr lang="en-US" sz="1600" b="1" dirty="0" err="1" smtClean="0"/>
              <a:t>Denisovan</a:t>
            </a:r>
            <a:r>
              <a:rPr lang="en-US" sz="1600" b="1" dirty="0" smtClean="0"/>
              <a:t> </a:t>
            </a:r>
            <a:r>
              <a:rPr lang="en-US" sz="1600" dirty="0" smtClean="0"/>
              <a:t>genes.</a:t>
            </a:r>
          </a:p>
          <a:p>
            <a:r>
              <a:rPr lang="en-US" sz="1600" dirty="0" smtClean="0"/>
              <a:t>The genome comparisons also show </a:t>
            </a:r>
            <a:r>
              <a:rPr lang="en-US" sz="1600" b="1" dirty="0" smtClean="0"/>
              <a:t>that </a:t>
            </a:r>
            <a:r>
              <a:rPr lang="en-US" sz="1600" b="1" dirty="0" err="1" smtClean="0"/>
              <a:t>Denisovans</a:t>
            </a:r>
            <a:r>
              <a:rPr lang="en-US" sz="1600" b="1" dirty="0" smtClean="0"/>
              <a:t> interbred with a mysterious fourth group </a:t>
            </a:r>
            <a:r>
              <a:rPr lang="en-US" sz="1600" dirty="0" smtClean="0"/>
              <a:t>of early humans also living in Eurasia at the time. That group had split from the others more than a million years ago, and </a:t>
            </a:r>
            <a:r>
              <a:rPr lang="en-US" sz="1600" b="1" dirty="0" smtClean="0"/>
              <a:t>may have been the group of human ancestors known as </a:t>
            </a:r>
            <a:r>
              <a:rPr lang="en-US" sz="1600" b="1" i="1" dirty="0" smtClean="0"/>
              <a:t>Homo erectu</a:t>
            </a:r>
            <a:r>
              <a:rPr lang="en-US" sz="1600" i="1" dirty="0" smtClean="0"/>
              <a:t>s</a:t>
            </a:r>
            <a:r>
              <a:rPr lang="en-US" sz="1600" dirty="0" smtClean="0"/>
              <a:t>, which fossils show was living in Europe and Asia a million or more years ago.</a:t>
            </a:r>
          </a:p>
          <a:p>
            <a:r>
              <a:rPr lang="en-US" sz="1600" dirty="0" smtClean="0"/>
              <a:t>“The paper really shows that the history of humans and </a:t>
            </a:r>
            <a:r>
              <a:rPr lang="en-US" sz="1600" dirty="0" err="1" smtClean="0"/>
              <a:t>hominins</a:t>
            </a:r>
            <a:r>
              <a:rPr lang="en-US" sz="1600" dirty="0" smtClean="0"/>
              <a:t> during this period was very complicated,” said </a:t>
            </a:r>
            <a:r>
              <a:rPr lang="en-US" sz="1600" dirty="0" err="1" smtClean="0"/>
              <a:t>Slatkin</a:t>
            </a:r>
            <a:r>
              <a:rPr lang="en-US" sz="1600" dirty="0" smtClean="0"/>
              <a:t>, a UC Berkeley professor of integrative biology. “There was lot of interbreeding that we know about and probably other interbreeding we haven’t yet discovered.”</a:t>
            </a:r>
          </a:p>
          <a:p>
            <a:r>
              <a:rPr lang="en-US" sz="1600" dirty="0" smtClean="0"/>
              <a:t>The genome analysis will be published in the Dec. 19 issue of the journal </a:t>
            </a:r>
            <a:r>
              <a:rPr lang="en-US" sz="1600" i="1" dirty="0" err="1" smtClean="0"/>
              <a:t>Nature.</a:t>
            </a:r>
            <a:r>
              <a:rPr lang="en-US" sz="1600" dirty="0" err="1" smtClean="0"/>
              <a:t>Slatkin</a:t>
            </a:r>
            <a:r>
              <a:rPr lang="en-US" sz="1600" dirty="0" smtClean="0"/>
              <a:t>, </a:t>
            </a:r>
            <a:r>
              <a:rPr lang="en-US" sz="1600" dirty="0" err="1" smtClean="0"/>
              <a:t>Racimo</a:t>
            </a:r>
            <a:r>
              <a:rPr lang="en-US" sz="1600" dirty="0" smtClean="0"/>
              <a:t> and Jay are members of a large team led by former UC Berkeley post-doc </a:t>
            </a:r>
            <a:r>
              <a:rPr lang="en-US" sz="1600" dirty="0" err="1" smtClean="0"/>
              <a:t>Svante</a:t>
            </a:r>
            <a:r>
              <a:rPr lang="en-US" sz="1600" dirty="0" smtClean="0"/>
              <a:t> </a:t>
            </a:r>
            <a:r>
              <a:rPr lang="en-US" sz="1600" dirty="0" err="1" smtClean="0"/>
              <a:t>Pääbo</a:t>
            </a:r>
            <a:r>
              <a:rPr lang="en-US" sz="1600" dirty="0" smtClean="0"/>
              <a:t>, who is now at the Max Planck Institute for Evolutionary Anthropology in Leipzig, Germany.</a:t>
            </a:r>
          </a:p>
          <a:p>
            <a:r>
              <a:rPr lang="en-US" sz="1600" dirty="0" smtClean="0"/>
              <a:t>In another analysis, Jay discovered that </a:t>
            </a:r>
            <a:r>
              <a:rPr lang="en-US" sz="1600" b="1" dirty="0" smtClean="0"/>
              <a:t>the Neanderthal woman </a:t>
            </a:r>
            <a:r>
              <a:rPr lang="en-US" sz="1600" dirty="0" smtClean="0"/>
              <a:t>whose toe bone provided the DNA </a:t>
            </a:r>
            <a:r>
              <a:rPr lang="en-US" sz="1600" b="1" dirty="0" smtClean="0"/>
              <a:t>was highly inbred</a:t>
            </a:r>
            <a:r>
              <a:rPr lang="en-US" sz="1600" dirty="0" smtClean="0"/>
              <a:t>. The woman’s genome indicates that she was the </a:t>
            </a:r>
            <a:r>
              <a:rPr lang="en-US" sz="1600" b="1" dirty="0" smtClean="0"/>
              <a:t>daughter of a very closely related mother and father who either were half-siblings who shared the same mother, an uncle and niece or aunt and nephew, a grandparent and grandchild, or double first-cousins</a:t>
            </a:r>
            <a:r>
              <a:rPr lang="en-US" sz="1600" dirty="0" smtClean="0"/>
              <a:t> (the offspring of two siblings who married siblings).</a:t>
            </a:r>
          </a:p>
          <a:p>
            <a:r>
              <a:rPr lang="en-US" sz="1600" dirty="0" smtClean="0"/>
              <a:t>Further analyses suggest that the population sizes of Neanderthals and </a:t>
            </a:r>
            <a:r>
              <a:rPr lang="en-US" sz="1600" dirty="0" err="1" smtClean="0"/>
              <a:t>Denisovans</a:t>
            </a:r>
            <a:r>
              <a:rPr lang="en-US" sz="1600" dirty="0" smtClean="0"/>
              <a:t> were small and that inbreeding may have been more common in Neanderthal groups than in modern populations.</a:t>
            </a:r>
          </a:p>
          <a:p>
            <a:r>
              <a:rPr lang="en-US" sz="1600" dirty="0" smtClean="0"/>
              <a:t>As part of the new study, </a:t>
            </a:r>
            <a:r>
              <a:rPr lang="en-US" sz="1600" dirty="0" err="1" smtClean="0"/>
              <a:t>Racimo</a:t>
            </a:r>
            <a:r>
              <a:rPr lang="en-US" sz="1600" dirty="0" smtClean="0"/>
              <a:t> was able to identify at least 87 specific genes in modern humans that are significantly different from related genes in Neanderthals and </a:t>
            </a:r>
            <a:r>
              <a:rPr lang="en-US" sz="1600" dirty="0" err="1" smtClean="0"/>
              <a:t>Denisovans</a:t>
            </a:r>
            <a:r>
              <a:rPr lang="en-US" sz="1600" dirty="0" smtClean="0"/>
              <a:t>, and that may hold clues to the behavioral differences distinguishing us from early human populations that died out.</a:t>
            </a:r>
          </a:p>
          <a:p>
            <a:r>
              <a:rPr lang="en-US" sz="1600" dirty="0" smtClean="0"/>
              <a:t>“There is no gene we can point to and say, ‘This accounts for language or some other unique feature of modern humans,’” </a:t>
            </a:r>
            <a:r>
              <a:rPr lang="en-US" sz="1600" dirty="0" err="1" smtClean="0"/>
              <a:t>Slatkin</a:t>
            </a:r>
            <a:r>
              <a:rPr lang="en-US" sz="1600" dirty="0" smtClean="0"/>
              <a:t> said. “But from this list of genes, we will learn something about the changes that occurred on the human lineage, though those changes will probably be very subtle.”</a:t>
            </a:r>
          </a:p>
          <a:p>
            <a:r>
              <a:rPr lang="en-US" sz="1600" dirty="0" smtClean="0"/>
              <a:t>According to </a:t>
            </a:r>
            <a:r>
              <a:rPr lang="en-US" sz="1600" dirty="0" err="1" smtClean="0"/>
              <a:t>Pääbo</a:t>
            </a:r>
            <a:r>
              <a:rPr lang="en-US" sz="1600" dirty="0" smtClean="0"/>
              <a:t>, the list of genes “is a catalog of genetic features that sets all modern humans apart from all other organisms, living or extinct. I believe that in it hide some of the things that made the enormous expansion of human populations and human culture and technology in the last 100,000 years possible”.</a:t>
            </a:r>
          </a:p>
          <a:p>
            <a:r>
              <a:rPr lang="en-US" sz="1600" dirty="0" smtClean="0"/>
              <a:t>The </a:t>
            </a:r>
            <a:r>
              <a:rPr lang="en-US" sz="1600" dirty="0" err="1" smtClean="0"/>
              <a:t>Pääbo</a:t>
            </a:r>
            <a:r>
              <a:rPr lang="en-US" sz="1600" dirty="0" smtClean="0"/>
              <a:t> group last year produced a high-quality </a:t>
            </a:r>
            <a:r>
              <a:rPr lang="en-US" sz="1600" dirty="0" err="1" smtClean="0"/>
              <a:t>Denisovan</a:t>
            </a:r>
            <a:r>
              <a:rPr lang="en-US" sz="1600" dirty="0" smtClean="0"/>
              <a:t> genome based on DNA from a pinky finger bone discovered in 2008 in </a:t>
            </a:r>
            <a:r>
              <a:rPr lang="en-US" sz="1600" dirty="0" err="1" smtClean="0"/>
              <a:t>Denisova</a:t>
            </a:r>
            <a:r>
              <a:rPr lang="en-US" sz="1600" dirty="0" smtClean="0"/>
              <a:t> Cave in the Altai Mountains of Southern Siberia. That bone is from a young woman who lived about 40,000 years ago. The Neanderthal toe bone was found in the same cave in 2010, though in a deeper layer of sediment that is thought to be about 10,000-20,000 years older. The cave also contains modern human artifacts, meaning that at least three groups of early humans occupied the cave at different times. The </a:t>
            </a:r>
            <a:r>
              <a:rPr lang="en-US" sz="1600" dirty="0" err="1" smtClean="0"/>
              <a:t>Pääbo</a:t>
            </a:r>
            <a:r>
              <a:rPr lang="en-US" sz="1600" dirty="0" smtClean="0"/>
              <a:t> group developed new techniques to extract DNA from these old bones.</a:t>
            </a:r>
          </a:p>
          <a:p>
            <a:r>
              <a:rPr lang="en-US" sz="1600" dirty="0" err="1" smtClean="0"/>
              <a:t>Slatkin</a:t>
            </a:r>
            <a:r>
              <a:rPr lang="en-US" sz="1600" dirty="0" smtClean="0"/>
              <a:t> noted that no one is sure how long the various now-extinct groups lasted, but that there is evidence that Neanderthals and modern humans coexisted in Europe and Asia for at least 30,000 years. Interbreeding was infrequent, though how infrequent is unclear given the genomic information available today.</a:t>
            </a:r>
          </a:p>
          <a:p>
            <a:r>
              <a:rPr lang="en-US" sz="1600" dirty="0" smtClean="0"/>
              <a:t>“We don’t know if interbreeding took place once, where a group of Neanderthals got mixed in with modern humans, and it didn’t happen again, or whether groups lived side by side, and there was interbreeding over a prolonged period,” he said.</a:t>
            </a:r>
          </a:p>
        </p:txBody>
      </p:sp>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http://dna-explained.com/2013/12/26/native-americans-neanderthal-and-denisova-admixture/</a:t>
            </a:r>
            <a:endParaRPr lang="en-US" dirty="0" smtClean="0"/>
          </a:p>
          <a:p>
            <a:r>
              <a:rPr lang="en-US" dirty="0" smtClean="0"/>
              <a:t>estimate that the </a:t>
            </a:r>
            <a:r>
              <a:rPr lang="en-US" dirty="0" err="1" smtClean="0"/>
              <a:t>Denisovan</a:t>
            </a:r>
            <a:r>
              <a:rPr lang="en-US" dirty="0" smtClean="0"/>
              <a:t> contribution to mainland Asian and Native American populations is 0.2% </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1" name="Rectangle 60"/>
          <p:cNvSpPr/>
          <p:nvPr/>
        </p:nvSpPr>
        <p:spPr>
          <a:xfrm>
            <a:off x="2971800" y="762000"/>
            <a:ext cx="6172200" cy="5632311"/>
          </a:xfrm>
          <a:prstGeom prst="rect">
            <a:avLst/>
          </a:prstGeom>
        </p:spPr>
        <p:txBody>
          <a:bodyPr wrap="square">
            <a:spAutoFit/>
          </a:bodyPr>
          <a:lstStyle/>
          <a:p>
            <a:r>
              <a:rPr lang="en-US" sz="2800" dirty="0" smtClean="0"/>
              <a:t>through </a:t>
            </a:r>
            <a:r>
              <a:rPr lang="en-US" sz="2800" dirty="0" smtClean="0">
                <a:effectLst>
                  <a:outerShdw blurRad="50800" dist="50800" dir="7200000" algn="ctr" rotWithShape="0">
                    <a:srgbClr val="FF0000"/>
                  </a:outerShdw>
                </a:effectLst>
              </a:rPr>
              <a:t>DNA SEQUENCING</a:t>
            </a:r>
            <a:r>
              <a:rPr lang="en-US" sz="2800" dirty="0" smtClean="0"/>
              <a:t>, she . . . .</a:t>
            </a:r>
          </a:p>
          <a:p>
            <a:endParaRPr lang="en-US" sz="1200" dirty="0" smtClean="0"/>
          </a:p>
          <a:p>
            <a:pPr>
              <a:buFont typeface="Arial" pitchFamily="34" charset="0"/>
              <a:buChar char="•"/>
            </a:pPr>
            <a:r>
              <a:rPr lang="en-US" sz="2800" dirty="0" smtClean="0"/>
              <a:t>  was a woman</a:t>
            </a:r>
          </a:p>
          <a:p>
            <a:pPr>
              <a:buFont typeface="Arial" pitchFamily="34" charset="0"/>
              <a:buChar char="•"/>
            </a:pPr>
            <a:r>
              <a:rPr lang="en-US" sz="2800" dirty="0" smtClean="0"/>
              <a:t>  lived about 50,000 years ago</a:t>
            </a:r>
            <a:endParaRPr lang="en-US" sz="2800" i="1" dirty="0" smtClean="0"/>
          </a:p>
          <a:p>
            <a:pPr>
              <a:buFont typeface="Arial" pitchFamily="34" charset="0"/>
              <a:buChar char="•"/>
            </a:pPr>
            <a:r>
              <a:rPr lang="en-US" sz="2800" i="1" dirty="0" smtClean="0"/>
              <a:t>  </a:t>
            </a:r>
            <a:r>
              <a:rPr lang="en-US" sz="2800" dirty="0" smtClean="0"/>
              <a:t>was highly in-bred; the daughter of</a:t>
            </a:r>
          </a:p>
          <a:p>
            <a:r>
              <a:rPr lang="en-US" sz="2800" dirty="0" smtClean="0"/>
              <a:t>	</a:t>
            </a:r>
            <a:r>
              <a:rPr lang="en-US" sz="2400" dirty="0" smtClean="0"/>
              <a:t>- half-siblings or</a:t>
            </a:r>
          </a:p>
          <a:p>
            <a:r>
              <a:rPr lang="en-US" sz="2400" dirty="0" smtClean="0"/>
              <a:t>	- uncle/niece or</a:t>
            </a:r>
          </a:p>
          <a:p>
            <a:r>
              <a:rPr lang="en-US" sz="2400" dirty="0" smtClean="0"/>
              <a:t>	- aunt/nephew or</a:t>
            </a:r>
          </a:p>
          <a:p>
            <a:r>
              <a:rPr lang="en-US" sz="2400" dirty="0" smtClean="0"/>
              <a:t>	- grandparent/grandchild or</a:t>
            </a:r>
          </a:p>
          <a:p>
            <a:r>
              <a:rPr lang="en-US" sz="2400" dirty="0" smtClean="0"/>
              <a:t>	- first cousins</a:t>
            </a:r>
          </a:p>
          <a:p>
            <a:pPr>
              <a:buFont typeface="Arial" pitchFamily="34" charset="0"/>
              <a:buChar char="•"/>
            </a:pPr>
            <a:r>
              <a:rPr lang="en-US" sz="2800" dirty="0" smtClean="0"/>
              <a:t>  interbred with 3 other Homo species</a:t>
            </a:r>
          </a:p>
          <a:p>
            <a:r>
              <a:rPr lang="en-US" sz="2800" dirty="0" smtClean="0"/>
              <a:t>    (sapiens, </a:t>
            </a:r>
            <a:r>
              <a:rPr lang="en-US" sz="2800" dirty="0" err="1" smtClean="0"/>
              <a:t>denisovans</a:t>
            </a:r>
            <a:r>
              <a:rPr lang="en-US" sz="2800" dirty="0" smtClean="0"/>
              <a:t>, perhaps erectus)</a:t>
            </a:r>
          </a:p>
          <a:p>
            <a:endParaRPr lang="en-US" sz="1200" dirty="0" smtClean="0"/>
          </a:p>
          <a:p>
            <a:pPr>
              <a:buFont typeface="Arial" pitchFamily="34" charset="0"/>
              <a:buChar char="•"/>
            </a:pPr>
            <a:r>
              <a:rPr lang="en-US" sz="4400" b="1" dirty="0" smtClean="0"/>
              <a:t> a </a:t>
            </a:r>
            <a:r>
              <a:rPr lang="en-US" sz="4400" b="1" i="1" dirty="0" smtClean="0"/>
              <a:t>Homo </a:t>
            </a:r>
            <a:r>
              <a:rPr lang="en-US" sz="4400" b="1" i="1" dirty="0" err="1" smtClean="0"/>
              <a:t>neanderthal</a:t>
            </a:r>
            <a:endParaRPr lang="en-US" sz="4400" b="1" i="1" dirty="0" smtClean="0"/>
          </a:p>
        </p:txBody>
      </p:sp>
      <p:sp useBgFill="1">
        <p:nvSpPr>
          <p:cNvPr id="67" name="Rectangle 66"/>
          <p:cNvSpPr/>
          <p:nvPr/>
        </p:nvSpPr>
        <p:spPr>
          <a:xfrm>
            <a:off x="2667000" y="457200"/>
            <a:ext cx="6400800"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1219200" y="838200"/>
            <a:ext cx="7696690" cy="5926106"/>
            <a:chOff x="1219200" y="838200"/>
            <a:chExt cx="7696690" cy="5926106"/>
          </a:xfrm>
        </p:grpSpPr>
        <p:grpSp>
          <p:nvGrpSpPr>
            <p:cNvPr id="93" name="Group 92"/>
            <p:cNvGrpSpPr/>
            <p:nvPr/>
          </p:nvGrpSpPr>
          <p:grpSpPr>
            <a:xfrm>
              <a:off x="1219200" y="838200"/>
              <a:ext cx="7696690" cy="5926106"/>
              <a:chOff x="1219200" y="838200"/>
              <a:chExt cx="7696690" cy="5926106"/>
            </a:xfrm>
          </p:grpSpPr>
          <p:grpSp>
            <p:nvGrpSpPr>
              <p:cNvPr id="51" name="Group 50"/>
              <p:cNvGrpSpPr/>
              <p:nvPr/>
            </p:nvGrpSpPr>
            <p:grpSpPr>
              <a:xfrm>
                <a:off x="2894806" y="838200"/>
                <a:ext cx="6021084" cy="5926106"/>
                <a:chOff x="2894806" y="838200"/>
                <a:chExt cx="6021084" cy="5926106"/>
              </a:xfrm>
            </p:grpSpPr>
            <p:grpSp>
              <p:nvGrpSpPr>
                <p:cNvPr id="56" name="Group 55"/>
                <p:cNvGrpSpPr/>
                <p:nvPr/>
              </p:nvGrpSpPr>
              <p:grpSpPr>
                <a:xfrm>
                  <a:off x="2894806" y="838200"/>
                  <a:ext cx="6021084" cy="5926106"/>
                  <a:chOff x="2894806" y="458788"/>
                  <a:chExt cx="6021084" cy="5926106"/>
                </a:xfrm>
              </p:grpSpPr>
              <p:cxnSp>
                <p:nvCxnSpPr>
                  <p:cNvPr id="30" name="Straight Connector 29"/>
                  <p:cNvCxnSpPr/>
                  <p:nvPr/>
                </p:nvCxnSpPr>
                <p:spPr>
                  <a:xfrm>
                    <a:off x="2895600" y="992188"/>
                    <a:ext cx="6019800" cy="1588"/>
                  </a:xfrm>
                  <a:prstGeom prst="line">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895600" y="2211388"/>
                    <a:ext cx="6019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895600" y="4925696"/>
                    <a:ext cx="6019800" cy="288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95600" y="6326188"/>
                    <a:ext cx="6020290" cy="4392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67453" y="3421047"/>
                    <a:ext cx="5925312" cy="79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838341" y="3421841"/>
                    <a:ext cx="5925312" cy="7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4352147" y="3421047"/>
                    <a:ext cx="5925312" cy="7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5982097" y="3391297"/>
                    <a:ext cx="5865812" cy="79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a:off x="2895600" y="3962400"/>
                  <a:ext cx="6019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p:cNvCxnSpPr/>
              <p:nvPr/>
            </p:nvCxnSpPr>
            <p:spPr>
              <a:xfrm>
                <a:off x="2590800" y="3505200"/>
                <a:ext cx="304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19200" y="5103812"/>
                <a:ext cx="16764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590800" y="2057400"/>
                <a:ext cx="304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p:nvPr/>
          </p:nvCxnSpPr>
          <p:spPr>
            <a:xfrm>
              <a:off x="2590800" y="6019800"/>
              <a:ext cx="304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a:t>
            </a:r>
          </a:p>
        </p:txBody>
      </p:sp>
      <p:grpSp>
        <p:nvGrpSpPr>
          <p:cNvPr id="3" name="Group 11"/>
          <p:cNvGrpSpPr>
            <a:grpSpLocks noChangeAspect="1"/>
          </p:cNvGrpSpPr>
          <p:nvPr/>
        </p:nvGrpSpPr>
        <p:grpSpPr>
          <a:xfrm>
            <a:off x="-82296" y="3124200"/>
            <a:ext cx="2743200" cy="2077720"/>
            <a:chOff x="1981200" y="1587500"/>
            <a:chExt cx="6858000" cy="5194300"/>
          </a:xfrm>
        </p:grpSpPr>
        <p:pic>
          <p:nvPicPr>
            <p:cNvPr id="17" name="Picture 1"/>
            <p:cNvPicPr>
              <a:picLocks noChangeAspect="1" noChangeArrowheads="1"/>
            </p:cNvPicPr>
            <p:nvPr/>
          </p:nvPicPr>
          <p:blipFill>
            <a:blip r:embed="rId3" cstate="print"/>
            <a:srcRect/>
            <a:stretch>
              <a:fillRect/>
            </a:stretch>
          </p:blipFill>
          <p:spPr bwMode="auto">
            <a:xfrm>
              <a:off x="1981200" y="3568700"/>
              <a:ext cx="3444875" cy="3213100"/>
            </a:xfrm>
            <a:prstGeom prst="rect">
              <a:avLst/>
            </a:prstGeom>
            <a:noFill/>
            <a:ln w="9525">
              <a:noFill/>
              <a:miter lim="800000"/>
              <a:headEnd/>
              <a:tailEnd/>
            </a:ln>
            <a:effectLst/>
          </p:spPr>
        </p:pic>
        <p:pic>
          <p:nvPicPr>
            <p:cNvPr id="15" name="Picture 1"/>
            <p:cNvPicPr>
              <a:picLocks noChangeAspect="1" noChangeArrowheads="1"/>
            </p:cNvPicPr>
            <p:nvPr/>
          </p:nvPicPr>
          <p:blipFill>
            <a:blip r:embed="rId4" cstate="print"/>
            <a:srcRect/>
            <a:stretch>
              <a:fillRect/>
            </a:stretch>
          </p:blipFill>
          <p:spPr bwMode="auto">
            <a:xfrm>
              <a:off x="5302250" y="1587500"/>
              <a:ext cx="3536950" cy="4700588"/>
            </a:xfrm>
            <a:prstGeom prst="rect">
              <a:avLst/>
            </a:prstGeom>
            <a:noFill/>
            <a:ln w="9525">
              <a:noFill/>
              <a:miter lim="800000"/>
              <a:headEnd/>
              <a:tailEnd/>
            </a:ln>
            <a:effectLst/>
          </p:spPr>
        </p:pic>
      </p:grpSp>
      <p:pic>
        <p:nvPicPr>
          <p:cNvPr id="11" name="Picture 1"/>
          <p:cNvPicPr preferRelativeResize="0">
            <a:picLocks noChangeAspect="1" noChangeArrowheads="1"/>
          </p:cNvPicPr>
          <p:nvPr/>
        </p:nvPicPr>
        <p:blipFill>
          <a:blip r:embed="rId5" cstate="print"/>
          <a:srcRect/>
          <a:stretch>
            <a:fillRect/>
          </a:stretch>
        </p:blipFill>
        <p:spPr bwMode="auto">
          <a:xfrm>
            <a:off x="-292608" y="1219201"/>
            <a:ext cx="2962714" cy="1832773"/>
          </a:xfrm>
          <a:prstGeom prst="rect">
            <a:avLst/>
          </a:prstGeom>
          <a:noFill/>
          <a:ln w="9525">
            <a:noFill/>
            <a:miter lim="800000"/>
            <a:headEnd/>
            <a:tailEnd/>
          </a:ln>
          <a:effectLst/>
        </p:spPr>
      </p:pic>
      <p:grpSp>
        <p:nvGrpSpPr>
          <p:cNvPr id="58" name="Group 57"/>
          <p:cNvGrpSpPr/>
          <p:nvPr/>
        </p:nvGrpSpPr>
        <p:grpSpPr>
          <a:xfrm>
            <a:off x="7391400" y="1676400"/>
            <a:ext cx="1447800" cy="4547175"/>
            <a:chOff x="7391400" y="1676400"/>
            <a:chExt cx="1447800" cy="4547175"/>
          </a:xfrm>
        </p:grpSpPr>
        <p:sp useBgFill="1">
          <p:nvSpPr>
            <p:cNvPr id="24" name="Rectangle 23"/>
            <p:cNvSpPr/>
            <p:nvPr/>
          </p:nvSpPr>
          <p:spPr>
            <a:xfrm>
              <a:off x="7391400" y="1676400"/>
              <a:ext cx="1371600" cy="584775"/>
            </a:xfrm>
            <a:prstGeom prst="rect">
              <a:avLst/>
            </a:prstGeom>
          </p:spPr>
          <p:txBody>
            <a:bodyPr wrap="square">
              <a:spAutoFit/>
            </a:bodyPr>
            <a:lstStyle/>
            <a:p>
              <a:r>
                <a:rPr lang="en-US" sz="3200" dirty="0" smtClean="0">
                  <a:solidFill>
                    <a:srgbClr val="FF0000"/>
                  </a:solidFill>
                  <a:effectLst>
                    <a:outerShdw dist="38100" dir="5400000" algn="ctr" rotWithShape="0">
                      <a:schemeClr val="tx1"/>
                    </a:outerShdw>
                  </a:effectLst>
                </a:rPr>
                <a:t>&gt;45Kya        </a:t>
              </a:r>
              <a:endParaRPr lang="en-US" sz="3200" dirty="0">
                <a:solidFill>
                  <a:srgbClr val="FF0000"/>
                </a:solidFill>
                <a:effectLst>
                  <a:outerShdw dist="38100" dir="5400000" algn="ctr" rotWithShape="0">
                    <a:schemeClr val="tx1"/>
                  </a:outerShdw>
                </a:effectLst>
              </a:endParaRPr>
            </a:p>
          </p:txBody>
        </p:sp>
        <p:sp useBgFill="1">
          <p:nvSpPr>
            <p:cNvPr id="44" name="Rectangle 43"/>
            <p:cNvSpPr/>
            <p:nvPr/>
          </p:nvSpPr>
          <p:spPr>
            <a:xfrm>
              <a:off x="7467600" y="2971800"/>
              <a:ext cx="1371600" cy="584775"/>
            </a:xfrm>
            <a:prstGeom prst="rect">
              <a:avLst/>
            </a:prstGeom>
          </p:spPr>
          <p:txBody>
            <a:bodyPr wrap="square">
              <a:spAutoFit/>
            </a:bodyPr>
            <a:lstStyle/>
            <a:p>
              <a:r>
                <a:rPr lang="en-US" sz="3200" dirty="0" smtClean="0">
                  <a:solidFill>
                    <a:srgbClr val="FF0000"/>
                  </a:solidFill>
                  <a:effectLst>
                    <a:outerShdw dist="38100" dir="5400000" algn="ctr" rotWithShape="0">
                      <a:schemeClr val="tx1"/>
                    </a:outerShdw>
                  </a:effectLst>
                </a:rPr>
                <a:t>110Kya        </a:t>
              </a:r>
              <a:endParaRPr lang="en-US" sz="3200" dirty="0">
                <a:solidFill>
                  <a:srgbClr val="FF0000"/>
                </a:solidFill>
                <a:effectLst>
                  <a:outerShdw dist="38100" dir="5400000" algn="ctr" rotWithShape="0">
                    <a:schemeClr val="tx1"/>
                  </a:outerShdw>
                </a:effectLst>
              </a:endParaRPr>
            </a:p>
          </p:txBody>
        </p:sp>
        <p:sp useBgFill="1">
          <p:nvSpPr>
            <p:cNvPr id="47" name="Rectangle 46"/>
            <p:cNvSpPr/>
            <p:nvPr/>
          </p:nvSpPr>
          <p:spPr>
            <a:xfrm>
              <a:off x="7391400" y="4215825"/>
              <a:ext cx="1371600" cy="584775"/>
            </a:xfrm>
            <a:prstGeom prst="rect">
              <a:avLst/>
            </a:prstGeom>
          </p:spPr>
          <p:txBody>
            <a:bodyPr wrap="square">
              <a:spAutoFit/>
            </a:bodyPr>
            <a:lstStyle/>
            <a:p>
              <a:r>
                <a:rPr lang="en-US" sz="3200" dirty="0" smtClean="0">
                  <a:solidFill>
                    <a:srgbClr val="FF0000"/>
                  </a:solidFill>
                  <a:effectLst>
                    <a:outerShdw dist="38100" dir="5400000" algn="ctr" rotWithShape="0">
                      <a:schemeClr val="tx1"/>
                    </a:outerShdw>
                  </a:effectLst>
                </a:rPr>
                <a:t>110Kya        </a:t>
              </a:r>
              <a:endParaRPr lang="en-US" sz="3200" dirty="0">
                <a:solidFill>
                  <a:srgbClr val="FF0000"/>
                </a:solidFill>
                <a:effectLst>
                  <a:outerShdw dist="38100" dir="5400000" algn="ctr" rotWithShape="0">
                    <a:schemeClr val="tx1"/>
                  </a:outerShdw>
                </a:effectLst>
              </a:endParaRPr>
            </a:p>
          </p:txBody>
        </p:sp>
        <p:sp useBgFill="1">
          <p:nvSpPr>
            <p:cNvPr id="52" name="Rectangle 51"/>
            <p:cNvSpPr/>
            <p:nvPr/>
          </p:nvSpPr>
          <p:spPr>
            <a:xfrm>
              <a:off x="7391400" y="5638800"/>
              <a:ext cx="1371600" cy="584775"/>
            </a:xfrm>
            <a:prstGeom prst="rect">
              <a:avLst/>
            </a:prstGeom>
          </p:spPr>
          <p:txBody>
            <a:bodyPr wrap="square">
              <a:spAutoFit/>
            </a:bodyPr>
            <a:lstStyle/>
            <a:p>
              <a:r>
                <a:rPr lang="en-US" sz="3200" dirty="0" smtClean="0">
                  <a:solidFill>
                    <a:srgbClr val="FF0000"/>
                  </a:solidFill>
                  <a:effectLst>
                    <a:outerShdw dist="38100" dir="5400000" algn="ctr" rotWithShape="0">
                      <a:schemeClr val="tx1"/>
                    </a:outerShdw>
                  </a:effectLst>
                </a:rPr>
                <a:t>50Kya        </a:t>
              </a:r>
              <a:endParaRPr lang="en-US" sz="3200" dirty="0">
                <a:solidFill>
                  <a:srgbClr val="FF0000"/>
                </a:solidFill>
                <a:effectLst>
                  <a:outerShdw dist="38100" dir="5400000" algn="ctr" rotWithShape="0">
                    <a:schemeClr val="tx1"/>
                  </a:outerShdw>
                </a:effectLst>
              </a:endParaRPr>
            </a:p>
          </p:txBody>
        </p:sp>
      </p:grpSp>
      <p:sp>
        <p:nvSpPr>
          <p:cNvPr id="19" name="TextBox 18"/>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sp>
        <p:nvSpPr>
          <p:cNvPr id="20" name="TextBox 19"/>
          <p:cNvSpPr txBox="1"/>
          <p:nvPr/>
        </p:nvSpPr>
        <p:spPr>
          <a:xfrm>
            <a:off x="1737360" y="3090672"/>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
        <p:nvSpPr>
          <p:cNvPr id="23" name="Rectangle 22"/>
          <p:cNvSpPr/>
          <p:nvPr/>
        </p:nvSpPr>
        <p:spPr>
          <a:xfrm>
            <a:off x="2971800" y="762000"/>
            <a:ext cx="1676400" cy="584775"/>
          </a:xfrm>
          <a:prstGeom prst="rect">
            <a:avLst/>
          </a:prstGeom>
          <a:noFill/>
        </p:spPr>
        <p:txBody>
          <a:bodyPr wrap="square">
            <a:spAutoFit/>
          </a:bodyPr>
          <a:lstStyle/>
          <a:p>
            <a:r>
              <a:rPr lang="en-US" sz="3200" dirty="0" smtClean="0">
                <a:effectLst>
                  <a:outerShdw dist="38100" dir="5400000" algn="ctr" rotWithShape="0">
                    <a:schemeClr val="tx1"/>
                  </a:outerShdw>
                </a:effectLst>
              </a:rPr>
              <a:t>   GENUS </a:t>
            </a:r>
            <a:endParaRPr lang="en-US" sz="3200" dirty="0">
              <a:effectLst>
                <a:outerShdw dist="38100" dir="5400000" algn="ctr" rotWithShape="0">
                  <a:schemeClr val="tx1"/>
                </a:outerShdw>
              </a:effectLst>
            </a:endParaRPr>
          </a:p>
        </p:txBody>
      </p:sp>
      <p:sp>
        <p:nvSpPr>
          <p:cNvPr id="21" name="TextBox 20"/>
          <p:cNvSpPr txBox="1"/>
          <p:nvPr/>
        </p:nvSpPr>
        <p:spPr>
          <a:xfrm>
            <a:off x="-109728" y="4910328"/>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grpSp>
        <p:nvGrpSpPr>
          <p:cNvPr id="5" name="Group 30"/>
          <p:cNvGrpSpPr>
            <a:grpSpLocks/>
          </p:cNvGrpSpPr>
          <p:nvPr/>
        </p:nvGrpSpPr>
        <p:grpSpPr>
          <a:xfrm>
            <a:off x="224000" y="5266944"/>
            <a:ext cx="2276856" cy="1436140"/>
            <a:chOff x="3342089" y="1631924"/>
            <a:chExt cx="5334001" cy="3431882"/>
          </a:xfrm>
        </p:grpSpPr>
        <p:grpSp>
          <p:nvGrpSpPr>
            <p:cNvPr id="6" name="Group 22"/>
            <p:cNvGrpSpPr/>
            <p:nvPr/>
          </p:nvGrpSpPr>
          <p:grpSpPr>
            <a:xfrm>
              <a:off x="3352800" y="1631924"/>
              <a:ext cx="5313028" cy="3058677"/>
              <a:chOff x="3505200" y="1936724"/>
              <a:chExt cx="5313028" cy="3058677"/>
            </a:xfrm>
          </p:grpSpPr>
          <p:pic>
            <p:nvPicPr>
              <p:cNvPr id="4" name="Picture 2" descr="http://news.berkeley.edu/wp-content/uploads/2013/12/toedorsal400.jpg"/>
              <p:cNvPicPr>
                <a:picLocks noChangeAspect="1" noChangeArrowheads="1"/>
              </p:cNvPicPr>
              <p:nvPr/>
            </p:nvPicPr>
            <p:blipFill>
              <a:blip r:embed="rId6"/>
              <a:srcRect/>
              <a:stretch>
                <a:fillRect/>
              </a:stretch>
            </p:blipFill>
            <p:spPr bwMode="auto">
              <a:xfrm>
                <a:off x="3505200" y="2099802"/>
                <a:ext cx="5313028" cy="2895599"/>
              </a:xfrm>
              <a:prstGeom prst="rect">
                <a:avLst/>
              </a:prstGeom>
              <a:noFill/>
            </p:spPr>
          </p:pic>
          <p:sp>
            <p:nvSpPr>
              <p:cNvPr id="22" name="TextBox 21"/>
              <p:cNvSpPr txBox="1"/>
              <p:nvPr/>
            </p:nvSpPr>
            <p:spPr>
              <a:xfrm>
                <a:off x="4806696" y="1936724"/>
                <a:ext cx="2016343" cy="767214"/>
              </a:xfrm>
              <a:prstGeom prst="rect">
                <a:avLst/>
              </a:prstGeom>
              <a:noFill/>
            </p:spPr>
            <p:txBody>
              <a:bodyPr wrap="none" rtlCol="0">
                <a:spAutoFit/>
              </a:bodyPr>
              <a:lstStyle/>
              <a:p>
                <a:r>
                  <a:rPr lang="en-US" sz="1400" b="1" dirty="0" smtClean="0"/>
                  <a:t>toe bone</a:t>
                </a:r>
                <a:endParaRPr lang="en-US" sz="1400" b="1" dirty="0"/>
              </a:p>
            </p:txBody>
          </p:sp>
        </p:grpSp>
        <p:grpSp>
          <p:nvGrpSpPr>
            <p:cNvPr id="7" name="Group 29"/>
            <p:cNvGrpSpPr/>
            <p:nvPr/>
          </p:nvGrpSpPr>
          <p:grpSpPr>
            <a:xfrm>
              <a:off x="3342089" y="4428856"/>
              <a:ext cx="5334001" cy="634950"/>
              <a:chOff x="3342089" y="4428856"/>
              <a:chExt cx="5334001" cy="634950"/>
            </a:xfrm>
          </p:grpSpPr>
          <p:sp>
            <p:nvSpPr>
              <p:cNvPr id="27" name="TextBox 26"/>
              <p:cNvSpPr txBox="1"/>
              <p:nvPr/>
            </p:nvSpPr>
            <p:spPr>
              <a:xfrm>
                <a:off x="3342089" y="4428856"/>
                <a:ext cx="5334001" cy="634950"/>
              </a:xfrm>
              <a:prstGeom prst="rect">
                <a:avLst/>
              </a:prstGeom>
              <a:solidFill>
                <a:schemeClr val="bg1"/>
              </a:solidFill>
            </p:spPr>
            <p:txBody>
              <a:bodyPr wrap="square" rtlCol="0">
                <a:spAutoFit/>
              </a:bodyPr>
              <a:lstStyle/>
              <a:p>
                <a:pPr algn="ctr"/>
                <a:r>
                  <a:rPr lang="en-US" sz="1100" b="1" dirty="0" smtClean="0"/>
                  <a:t>10mm</a:t>
                </a:r>
                <a:endParaRPr lang="en-US" sz="1100" b="1" dirty="0"/>
              </a:p>
            </p:txBody>
          </p:sp>
          <p:cxnSp>
            <p:nvCxnSpPr>
              <p:cNvPr id="26" name="Straight Connector 25"/>
              <p:cNvCxnSpPr/>
              <p:nvPr/>
            </p:nvCxnSpPr>
            <p:spPr>
              <a:xfrm>
                <a:off x="4800603" y="4450707"/>
                <a:ext cx="20574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4" name="Rectangle 33"/>
          <p:cNvSpPr>
            <a:spLocks/>
          </p:cNvSpPr>
          <p:nvPr/>
        </p:nvSpPr>
        <p:spPr>
          <a:xfrm>
            <a:off x="173736" y="5294376"/>
            <a:ext cx="2364200" cy="14447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p:cNvSpPr/>
          <p:nvPr/>
        </p:nvSpPr>
        <p:spPr>
          <a:xfrm>
            <a:off x="5105400" y="1676400"/>
            <a:ext cx="2057400" cy="584775"/>
          </a:xfrm>
          <a:prstGeom prst="rect">
            <a:avLst/>
          </a:prstGeom>
        </p:spPr>
        <p:txBody>
          <a:bodyPr wrap="square">
            <a:spAutoFit/>
          </a:bodyPr>
          <a:lstStyle/>
          <a:p>
            <a:r>
              <a:rPr lang="en-US" sz="3200" i="1" dirty="0" err="1" smtClean="0">
                <a:solidFill>
                  <a:srgbClr val="FF0000"/>
                </a:solidFill>
                <a:effectLst>
                  <a:outerShdw dist="38100" dir="5400000" algn="ctr" rotWithShape="0">
                    <a:schemeClr val="tx1"/>
                  </a:outerShdw>
                </a:effectLst>
              </a:rPr>
              <a:t>denisovan</a:t>
            </a:r>
            <a:endParaRPr lang="en-US" sz="3200" dirty="0">
              <a:solidFill>
                <a:srgbClr val="FF0000"/>
              </a:solidFill>
              <a:effectLst>
                <a:outerShdw dist="38100" dir="5400000" algn="ctr" rotWithShape="0">
                  <a:schemeClr val="tx1"/>
                </a:outerShdw>
              </a:effectLst>
            </a:endParaRPr>
          </a:p>
        </p:txBody>
      </p:sp>
      <p:sp useBgFill="1">
        <p:nvSpPr>
          <p:cNvPr id="45" name="Rectangle 44"/>
          <p:cNvSpPr/>
          <p:nvPr/>
        </p:nvSpPr>
        <p:spPr>
          <a:xfrm>
            <a:off x="5105400" y="2971800"/>
            <a:ext cx="2057400" cy="584775"/>
          </a:xfrm>
          <a:prstGeom prst="rect">
            <a:avLst/>
          </a:prstGeom>
        </p:spPr>
        <p:txBody>
          <a:bodyPr wrap="square">
            <a:spAutoFit/>
          </a:bodyPr>
          <a:lstStyle/>
          <a:p>
            <a:r>
              <a:rPr lang="en-US" sz="3200" i="1" dirty="0" err="1" smtClean="0">
                <a:solidFill>
                  <a:srgbClr val="FF0000"/>
                </a:solidFill>
                <a:effectLst>
                  <a:outerShdw dist="38100" dir="5400000" algn="ctr" rotWithShape="0">
                    <a:schemeClr val="tx1"/>
                  </a:outerShdw>
                </a:effectLst>
              </a:rPr>
              <a:t>denisovan</a:t>
            </a:r>
            <a:endParaRPr lang="en-US" sz="3200" dirty="0">
              <a:solidFill>
                <a:srgbClr val="FF0000"/>
              </a:solidFill>
              <a:effectLst>
                <a:outerShdw dist="38100" dir="5400000" algn="ctr" rotWithShape="0">
                  <a:schemeClr val="tx1"/>
                </a:outerShdw>
              </a:effectLst>
            </a:endParaRPr>
          </a:p>
        </p:txBody>
      </p:sp>
      <p:sp useBgFill="1">
        <p:nvSpPr>
          <p:cNvPr id="48" name="Rectangle 47"/>
          <p:cNvSpPr/>
          <p:nvPr/>
        </p:nvSpPr>
        <p:spPr>
          <a:xfrm>
            <a:off x="5029200" y="4215825"/>
            <a:ext cx="2057400" cy="584775"/>
          </a:xfrm>
          <a:prstGeom prst="rect">
            <a:avLst/>
          </a:prstGeom>
        </p:spPr>
        <p:txBody>
          <a:bodyPr wrap="square">
            <a:spAutoFit/>
          </a:bodyPr>
          <a:lstStyle/>
          <a:p>
            <a:r>
              <a:rPr lang="en-US" sz="3200" i="1" dirty="0" err="1" smtClean="0">
                <a:solidFill>
                  <a:srgbClr val="FF0000"/>
                </a:solidFill>
                <a:effectLst>
                  <a:outerShdw dist="38100" dir="5400000" algn="ctr" rotWithShape="0">
                    <a:schemeClr val="tx1"/>
                  </a:outerShdw>
                </a:effectLst>
              </a:rPr>
              <a:t>denisovan</a:t>
            </a:r>
            <a:endParaRPr lang="en-US" sz="3200" dirty="0">
              <a:solidFill>
                <a:srgbClr val="FF0000"/>
              </a:solidFill>
              <a:effectLst>
                <a:outerShdw dist="38100" dir="5400000" algn="ctr" rotWithShape="0">
                  <a:schemeClr val="tx1"/>
                </a:outerShdw>
              </a:effectLst>
            </a:endParaRPr>
          </a:p>
        </p:txBody>
      </p:sp>
      <p:sp useBgFill="1">
        <p:nvSpPr>
          <p:cNvPr id="53" name="Rectangle 52"/>
          <p:cNvSpPr/>
          <p:nvPr/>
        </p:nvSpPr>
        <p:spPr>
          <a:xfrm>
            <a:off x="4953000" y="5638800"/>
            <a:ext cx="2209800" cy="584775"/>
          </a:xfrm>
          <a:prstGeom prst="rect">
            <a:avLst/>
          </a:prstGeom>
        </p:spPr>
        <p:txBody>
          <a:bodyPr wrap="square">
            <a:spAutoFit/>
          </a:bodyPr>
          <a:lstStyle/>
          <a:p>
            <a:r>
              <a:rPr lang="en-US" sz="3200" i="1" dirty="0" err="1" smtClean="0">
                <a:solidFill>
                  <a:srgbClr val="FF0000"/>
                </a:solidFill>
                <a:effectLst>
                  <a:outerShdw dist="38100" dir="5400000" algn="ctr" rotWithShape="0">
                    <a:schemeClr val="tx1"/>
                  </a:outerShdw>
                </a:effectLst>
              </a:rPr>
              <a:t>neanderthal</a:t>
            </a:r>
            <a:endParaRPr lang="en-US" sz="3200" dirty="0">
              <a:solidFill>
                <a:srgbClr val="FF0000"/>
              </a:solidFill>
              <a:effectLst>
                <a:outerShdw dist="38100" dir="5400000" algn="ctr" rotWithShape="0">
                  <a:schemeClr val="tx1"/>
                </a:outerShdw>
              </a:effectLst>
            </a:endParaRPr>
          </a:p>
        </p:txBody>
      </p:sp>
      <p:grpSp>
        <p:nvGrpSpPr>
          <p:cNvPr id="55" name="Group 54"/>
          <p:cNvGrpSpPr/>
          <p:nvPr/>
        </p:nvGrpSpPr>
        <p:grpSpPr>
          <a:xfrm>
            <a:off x="3200400" y="1676400"/>
            <a:ext cx="1371600" cy="4547175"/>
            <a:chOff x="3200400" y="1676400"/>
            <a:chExt cx="1371600" cy="4547175"/>
          </a:xfrm>
        </p:grpSpPr>
        <p:sp useBgFill="1">
          <p:nvSpPr>
            <p:cNvPr id="40" name="Rectangle 39"/>
            <p:cNvSpPr/>
            <p:nvPr/>
          </p:nvSpPr>
          <p:spPr>
            <a:xfrm>
              <a:off x="3276600" y="1676400"/>
              <a:ext cx="1295400" cy="584775"/>
            </a:xfrm>
            <a:prstGeom prst="rect">
              <a:avLst/>
            </a:prstGeom>
          </p:spPr>
          <p:txBody>
            <a:bodyPr wrap="square">
              <a:spAutoFit/>
            </a:bodyPr>
            <a:lstStyle/>
            <a:p>
              <a:r>
                <a:rPr lang="en-US" sz="3200" i="1" dirty="0" smtClean="0">
                  <a:solidFill>
                    <a:srgbClr val="FF0000"/>
                  </a:solidFill>
                  <a:effectLst>
                    <a:outerShdw dist="38100" dir="5400000" algn="ctr" rotWithShape="0">
                      <a:schemeClr val="tx1"/>
                    </a:outerShdw>
                  </a:effectLst>
                </a:rPr>
                <a:t>Homo</a:t>
              </a:r>
              <a:endParaRPr lang="en-US" sz="3200" i="1" dirty="0">
                <a:solidFill>
                  <a:srgbClr val="FF0000"/>
                </a:solidFill>
                <a:effectLst>
                  <a:outerShdw dist="38100" dir="5400000" algn="ctr" rotWithShape="0">
                    <a:schemeClr val="tx1"/>
                  </a:outerShdw>
                </a:effectLst>
              </a:endParaRPr>
            </a:p>
          </p:txBody>
        </p:sp>
        <p:sp useBgFill="1">
          <p:nvSpPr>
            <p:cNvPr id="46" name="Rectangle 45"/>
            <p:cNvSpPr/>
            <p:nvPr/>
          </p:nvSpPr>
          <p:spPr>
            <a:xfrm>
              <a:off x="3276600" y="2971800"/>
              <a:ext cx="1295400" cy="584775"/>
            </a:xfrm>
            <a:prstGeom prst="rect">
              <a:avLst/>
            </a:prstGeom>
          </p:spPr>
          <p:txBody>
            <a:bodyPr wrap="square">
              <a:spAutoFit/>
            </a:bodyPr>
            <a:lstStyle/>
            <a:p>
              <a:r>
                <a:rPr lang="en-US" sz="3200" i="1" dirty="0" smtClean="0">
                  <a:solidFill>
                    <a:srgbClr val="FF0000"/>
                  </a:solidFill>
                  <a:effectLst>
                    <a:outerShdw dist="38100" dir="5400000" algn="ctr" rotWithShape="0">
                      <a:schemeClr val="tx1"/>
                    </a:outerShdw>
                  </a:effectLst>
                </a:rPr>
                <a:t>Homo</a:t>
              </a:r>
              <a:endParaRPr lang="en-US" sz="3200" i="1" dirty="0">
                <a:solidFill>
                  <a:srgbClr val="FF0000"/>
                </a:solidFill>
                <a:effectLst>
                  <a:outerShdw dist="38100" dir="5400000" algn="ctr" rotWithShape="0">
                    <a:schemeClr val="tx1"/>
                  </a:outerShdw>
                </a:effectLst>
              </a:endParaRPr>
            </a:p>
          </p:txBody>
        </p:sp>
        <p:sp useBgFill="1">
          <p:nvSpPr>
            <p:cNvPr id="49" name="Rectangle 48"/>
            <p:cNvSpPr/>
            <p:nvPr/>
          </p:nvSpPr>
          <p:spPr>
            <a:xfrm>
              <a:off x="3200400" y="4215825"/>
              <a:ext cx="1295400" cy="584775"/>
            </a:xfrm>
            <a:prstGeom prst="rect">
              <a:avLst/>
            </a:prstGeom>
          </p:spPr>
          <p:txBody>
            <a:bodyPr wrap="square">
              <a:spAutoFit/>
            </a:bodyPr>
            <a:lstStyle/>
            <a:p>
              <a:r>
                <a:rPr lang="en-US" sz="3200" i="1" dirty="0" smtClean="0">
                  <a:solidFill>
                    <a:srgbClr val="FF0000"/>
                  </a:solidFill>
                  <a:effectLst>
                    <a:outerShdw dist="38100" dir="5400000" algn="ctr" rotWithShape="0">
                      <a:schemeClr val="tx1"/>
                    </a:outerShdw>
                  </a:effectLst>
                </a:rPr>
                <a:t>Homo</a:t>
              </a:r>
              <a:endParaRPr lang="en-US" sz="3200" i="1" dirty="0">
                <a:solidFill>
                  <a:srgbClr val="FF0000"/>
                </a:solidFill>
                <a:effectLst>
                  <a:outerShdw dist="38100" dir="5400000" algn="ctr" rotWithShape="0">
                    <a:schemeClr val="tx1"/>
                  </a:outerShdw>
                </a:effectLst>
              </a:endParaRPr>
            </a:p>
          </p:txBody>
        </p:sp>
        <p:sp useBgFill="1">
          <p:nvSpPr>
            <p:cNvPr id="54" name="Rectangle 53"/>
            <p:cNvSpPr/>
            <p:nvPr/>
          </p:nvSpPr>
          <p:spPr>
            <a:xfrm>
              <a:off x="3200400" y="5638800"/>
              <a:ext cx="1295400" cy="584775"/>
            </a:xfrm>
            <a:prstGeom prst="rect">
              <a:avLst/>
            </a:prstGeom>
          </p:spPr>
          <p:txBody>
            <a:bodyPr wrap="square">
              <a:spAutoFit/>
            </a:bodyPr>
            <a:lstStyle/>
            <a:p>
              <a:r>
                <a:rPr lang="en-US" sz="3200" i="1" dirty="0" smtClean="0">
                  <a:solidFill>
                    <a:srgbClr val="FF0000"/>
                  </a:solidFill>
                  <a:effectLst>
                    <a:outerShdw dist="38100" dir="5400000" algn="ctr" rotWithShape="0">
                      <a:schemeClr val="tx1"/>
                    </a:outerShdw>
                  </a:effectLst>
                </a:rPr>
                <a:t>Homo</a:t>
              </a:r>
              <a:endParaRPr lang="en-US" sz="3200" i="1" dirty="0">
                <a:solidFill>
                  <a:srgbClr val="FF0000"/>
                </a:solidFill>
                <a:effectLst>
                  <a:outerShdw dist="38100" dir="5400000" algn="ctr" rotWithShape="0">
                    <a:schemeClr val="tx1"/>
                  </a:outerShdw>
                </a:effectLst>
              </a:endParaRPr>
            </a:p>
          </p:txBody>
        </p:sp>
      </p:grpSp>
      <p:sp>
        <p:nvSpPr>
          <p:cNvPr id="59" name="Rectangle 58"/>
          <p:cNvSpPr/>
          <p:nvPr/>
        </p:nvSpPr>
        <p:spPr>
          <a:xfrm>
            <a:off x="5334000" y="762000"/>
            <a:ext cx="1524000" cy="584775"/>
          </a:xfrm>
          <a:prstGeom prst="rect">
            <a:avLst/>
          </a:prstGeom>
          <a:noFill/>
        </p:spPr>
        <p:txBody>
          <a:bodyPr wrap="square">
            <a:spAutoFit/>
          </a:bodyPr>
          <a:lstStyle/>
          <a:p>
            <a:r>
              <a:rPr lang="en-US" sz="3200" dirty="0" smtClean="0">
                <a:effectLst>
                  <a:outerShdw dist="38100" dir="5400000" algn="ctr" rotWithShape="0">
                    <a:schemeClr val="tx1"/>
                  </a:outerShdw>
                </a:effectLst>
              </a:rPr>
              <a:t>SPECIES</a:t>
            </a:r>
            <a:endParaRPr lang="en-US" sz="3200" dirty="0">
              <a:effectLst>
                <a:outerShdw dist="38100" dir="5400000" algn="ctr" rotWithShape="0">
                  <a:schemeClr val="tx1"/>
                </a:outerShdw>
              </a:effectLst>
            </a:endParaRPr>
          </a:p>
        </p:txBody>
      </p:sp>
      <p:sp>
        <p:nvSpPr>
          <p:cNvPr id="60" name="Rectangle 59"/>
          <p:cNvSpPr/>
          <p:nvPr/>
        </p:nvSpPr>
        <p:spPr>
          <a:xfrm>
            <a:off x="7620000" y="762000"/>
            <a:ext cx="1143000" cy="584775"/>
          </a:xfrm>
          <a:prstGeom prst="rect">
            <a:avLst/>
          </a:prstGeom>
          <a:noFill/>
        </p:spPr>
        <p:txBody>
          <a:bodyPr wrap="square">
            <a:spAutoFit/>
          </a:bodyPr>
          <a:lstStyle/>
          <a:p>
            <a:r>
              <a:rPr lang="en-US" sz="3200" dirty="0" smtClean="0">
                <a:effectLst>
                  <a:outerShdw dist="38100" dir="5400000" algn="ctr" rotWithShape="0">
                    <a:schemeClr val="tx1"/>
                  </a:outerShdw>
                </a:effectLst>
              </a:rPr>
              <a:t>LIVED        </a:t>
            </a:r>
            <a:endParaRPr lang="en-US" sz="3200" dirty="0">
              <a:effectLst>
                <a:outerShdw dist="38100" dir="5400000" algn="ctr" rotWithShape="0">
                  <a:schemeClr val="tx1"/>
                </a:outerShdw>
              </a:effectLst>
            </a:endParaRPr>
          </a:p>
        </p:txBody>
      </p:sp>
      <p:sp useBgFill="1">
        <p:nvSpPr>
          <p:cNvPr id="64" name="TextBox 63"/>
          <p:cNvSpPr txBox="1"/>
          <p:nvPr/>
        </p:nvSpPr>
        <p:spPr>
          <a:xfrm rot="20200048">
            <a:off x="2665938" y="3413276"/>
            <a:ext cx="6608076" cy="707886"/>
          </a:xfrm>
          <a:prstGeom prst="rect">
            <a:avLst/>
          </a:prstGeom>
          <a:ln w="38100">
            <a:solidFill>
              <a:srgbClr val="0033CC"/>
            </a:solidFill>
          </a:ln>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all identified by DNA analysis!</a:t>
            </a:r>
          </a:p>
        </p:txBody>
      </p:sp>
      <p:sp useBgFill="1">
        <p:nvSpPr>
          <p:cNvPr id="65" name="TextBox 64"/>
          <p:cNvSpPr txBox="1"/>
          <p:nvPr/>
        </p:nvSpPr>
        <p:spPr>
          <a:xfrm rot="20200048">
            <a:off x="2769843" y="2563627"/>
            <a:ext cx="5943600" cy="707886"/>
          </a:xfrm>
          <a:prstGeom prst="rect">
            <a:avLst/>
          </a:prstGeom>
          <a:ln w="38100">
            <a:solidFill>
              <a:srgbClr val="0033CC"/>
            </a:solidFill>
          </a:ln>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all found in the SAME cave!</a:t>
            </a:r>
          </a:p>
        </p:txBody>
      </p:sp>
      <p:sp useBgFill="1">
        <p:nvSpPr>
          <p:cNvPr id="37" name="Rectangle 36"/>
          <p:cNvSpPr/>
          <p:nvPr/>
        </p:nvSpPr>
        <p:spPr>
          <a:xfrm>
            <a:off x="0" y="990600"/>
            <a:ext cx="2743200"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p:cNvSpPr/>
          <p:nvPr/>
        </p:nvSpPr>
        <p:spPr>
          <a:xfrm>
            <a:off x="0" y="3048000"/>
            <a:ext cx="27432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38"/>
                                        </p:tgtEl>
                                      </p:cBhvr>
                                    </p:animEffect>
                                    <p:set>
                                      <p:cBhvr>
                                        <p:cTn id="11" dur="1" fill="hold">
                                          <p:stCondLst>
                                            <p:cond delay="999"/>
                                          </p:stCondLst>
                                        </p:cTn>
                                        <p:tgtEl>
                                          <p:spTgt spid="38"/>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37"/>
                                        </p:tgtEl>
                                      </p:cBhvr>
                                    </p:animEffect>
                                    <p:set>
                                      <p:cBhvr>
                                        <p:cTn id="14" dur="1" fill="hold">
                                          <p:stCondLst>
                                            <p:cond delay="999"/>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1"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fltVal val="0"/>
                                          </p:val>
                                        </p:tav>
                                        <p:tav tm="100000">
                                          <p:val>
                                            <p:strVal val="#ppt_w"/>
                                          </p:val>
                                        </p:tav>
                                      </p:tavLst>
                                    </p:anim>
                                    <p:anim calcmode="lin" valueType="num">
                                      <p:cBhvr>
                                        <p:cTn id="25" dur="1000" fill="hold"/>
                                        <p:tgtEl>
                                          <p:spTgt spid="23"/>
                                        </p:tgtEl>
                                        <p:attrNameLst>
                                          <p:attrName>ppt_h</p:attrName>
                                        </p:attrNameLst>
                                      </p:cBhvr>
                                      <p:tavLst>
                                        <p:tav tm="0">
                                          <p:val>
                                            <p:fltVal val="0"/>
                                          </p:val>
                                        </p:tav>
                                        <p:tav tm="100000">
                                          <p:val>
                                            <p:strVal val="#ppt_h"/>
                                          </p:val>
                                        </p:tav>
                                      </p:tavLst>
                                    </p:anim>
                                    <p:animEffect transition="in" filter="fade">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1"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1000" fill="hold"/>
                                        <p:tgtEl>
                                          <p:spTgt spid="59"/>
                                        </p:tgtEl>
                                        <p:attrNameLst>
                                          <p:attrName>ppt_w</p:attrName>
                                        </p:attrNameLst>
                                      </p:cBhvr>
                                      <p:tavLst>
                                        <p:tav tm="0">
                                          <p:val>
                                            <p:fltVal val="0"/>
                                          </p:val>
                                        </p:tav>
                                        <p:tav tm="100000">
                                          <p:val>
                                            <p:strVal val="#ppt_w"/>
                                          </p:val>
                                        </p:tav>
                                      </p:tavLst>
                                    </p:anim>
                                    <p:anim calcmode="lin" valueType="num">
                                      <p:cBhvr>
                                        <p:cTn id="32" dur="1000" fill="hold"/>
                                        <p:tgtEl>
                                          <p:spTgt spid="59"/>
                                        </p:tgtEl>
                                        <p:attrNameLst>
                                          <p:attrName>ppt_h</p:attrName>
                                        </p:attrNameLst>
                                      </p:cBhvr>
                                      <p:tavLst>
                                        <p:tav tm="0">
                                          <p:val>
                                            <p:fltVal val="0"/>
                                          </p:val>
                                        </p:tav>
                                        <p:tav tm="100000">
                                          <p:val>
                                            <p:strVal val="#ppt_h"/>
                                          </p:val>
                                        </p:tav>
                                      </p:tavLst>
                                    </p:anim>
                                    <p:animEffect transition="in" filter="fade">
                                      <p:cBhvr>
                                        <p:cTn id="33" dur="10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1" nodeType="click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p:cTn id="38" dur="1000" fill="hold"/>
                                        <p:tgtEl>
                                          <p:spTgt spid="60"/>
                                        </p:tgtEl>
                                        <p:attrNameLst>
                                          <p:attrName>ppt_w</p:attrName>
                                        </p:attrNameLst>
                                      </p:cBhvr>
                                      <p:tavLst>
                                        <p:tav tm="0">
                                          <p:val>
                                            <p:fltVal val="0"/>
                                          </p:val>
                                        </p:tav>
                                        <p:tav tm="100000">
                                          <p:val>
                                            <p:strVal val="#ppt_w"/>
                                          </p:val>
                                        </p:tav>
                                      </p:tavLst>
                                    </p:anim>
                                    <p:anim calcmode="lin" valueType="num">
                                      <p:cBhvr>
                                        <p:cTn id="39" dur="1000" fill="hold"/>
                                        <p:tgtEl>
                                          <p:spTgt spid="60"/>
                                        </p:tgtEl>
                                        <p:attrNameLst>
                                          <p:attrName>ppt_h</p:attrName>
                                        </p:attrNameLst>
                                      </p:cBhvr>
                                      <p:tavLst>
                                        <p:tav tm="0">
                                          <p:val>
                                            <p:fltVal val="0"/>
                                          </p:val>
                                        </p:tav>
                                        <p:tav tm="100000">
                                          <p:val>
                                            <p:strVal val="#ppt_h"/>
                                          </p:val>
                                        </p:tav>
                                      </p:tavLst>
                                    </p:anim>
                                    <p:animEffect transition="in" filter="fade">
                                      <p:cBhvr>
                                        <p:cTn id="40" dur="10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mph" presetSubtype="2" fill="hold" grpId="0" nodeType="clickEffect">
                                  <p:stCondLst>
                                    <p:cond delay="0"/>
                                  </p:stCondLst>
                                  <p:childTnLst>
                                    <p:animClr clrSpc="rgb">
                                      <p:cBhvr override="childStyle">
                                        <p:cTn id="44" dur="500" fill="hold"/>
                                        <p:tgtEl>
                                          <p:spTgt spid="23"/>
                                        </p:tgtEl>
                                        <p:attrNameLst>
                                          <p:attrName>style.color</p:attrName>
                                        </p:attrNameLst>
                                      </p:cBhvr>
                                      <p:to>
                                        <a:srgbClr val="FF0000"/>
                                      </p:to>
                                    </p:animClr>
                                  </p:childTnLst>
                                </p:cTn>
                              </p:par>
                              <p:par>
                                <p:cTn id="45" presetID="6" presetClass="emph" presetSubtype="0" fill="hold" grpId="2" nodeType="withEffect">
                                  <p:stCondLst>
                                    <p:cond delay="0"/>
                                  </p:stCondLst>
                                  <p:childTnLst>
                                    <p:animScale>
                                      <p:cBhvr>
                                        <p:cTn id="46" dur="1000" fill="hold"/>
                                        <p:tgtEl>
                                          <p:spTgt spid="23"/>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left)">
                                      <p:cBhvr>
                                        <p:cTn id="51" dur="1000"/>
                                        <p:tgtEl>
                                          <p:spTgt spid="55"/>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mph" presetSubtype="0" fill="hold" grpId="3" nodeType="clickEffect">
                                  <p:stCondLst>
                                    <p:cond delay="0"/>
                                  </p:stCondLst>
                                  <p:childTnLst>
                                    <p:animScale>
                                      <p:cBhvr>
                                        <p:cTn id="55" dur="1000" fill="hold"/>
                                        <p:tgtEl>
                                          <p:spTgt spid="23"/>
                                        </p:tgtEl>
                                      </p:cBhvr>
                                      <p:by x="68000" y="68000"/>
                                    </p:animScale>
                                  </p:childTnLst>
                                </p:cTn>
                              </p:par>
                              <p:par>
                                <p:cTn id="56" presetID="3" presetClass="emph" presetSubtype="2" fill="hold" grpId="4" nodeType="withEffect">
                                  <p:stCondLst>
                                    <p:cond delay="0"/>
                                  </p:stCondLst>
                                  <p:childTnLst>
                                    <p:animClr clrSpc="rgb">
                                      <p:cBhvr override="childStyle">
                                        <p:cTn id="57" dur="1000" fill="hold"/>
                                        <p:tgtEl>
                                          <p:spTgt spid="23"/>
                                        </p:tgtEl>
                                        <p:attrNameLst>
                                          <p:attrName>style.color</p:attrName>
                                        </p:attrNameLst>
                                      </p:cBhvr>
                                      <p:to>
                                        <a:schemeClr val="tx1"/>
                                      </p:to>
                                    </p:animClr>
                                  </p:childTnLst>
                                </p:cTn>
                              </p:par>
                              <p:par>
                                <p:cTn id="58" presetID="3" presetClass="emph" presetSubtype="2" fill="hold" grpId="0" nodeType="withEffect">
                                  <p:stCondLst>
                                    <p:cond delay="500"/>
                                  </p:stCondLst>
                                  <p:childTnLst>
                                    <p:animClr clrSpc="rgb">
                                      <p:cBhvr override="childStyle">
                                        <p:cTn id="59" dur="500" fill="hold"/>
                                        <p:tgtEl>
                                          <p:spTgt spid="59"/>
                                        </p:tgtEl>
                                        <p:attrNameLst>
                                          <p:attrName>style.color</p:attrName>
                                        </p:attrNameLst>
                                      </p:cBhvr>
                                      <p:to>
                                        <a:srgbClr val="FF0000"/>
                                      </p:to>
                                    </p:animClr>
                                  </p:childTnLst>
                                </p:cTn>
                              </p:par>
                              <p:par>
                                <p:cTn id="60" presetID="6" presetClass="emph" presetSubtype="0" fill="hold" grpId="2" nodeType="withEffect">
                                  <p:stCondLst>
                                    <p:cond delay="500"/>
                                  </p:stCondLst>
                                  <p:childTnLst>
                                    <p:animScale>
                                      <p:cBhvr>
                                        <p:cTn id="61" dur="1000" fill="hold"/>
                                        <p:tgtEl>
                                          <p:spTgt spid="59"/>
                                        </p:tgtEl>
                                      </p:cBhvr>
                                      <p:by x="150000" y="150000"/>
                                    </p:animScale>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left)">
                                      <p:cBhvr>
                                        <p:cTn id="66" dur="10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left)">
                                      <p:cBhvr>
                                        <p:cTn id="71" dur="1000"/>
                                        <p:tgtEl>
                                          <p:spTgt spid="45"/>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1000"/>
                                        <p:tgtEl>
                                          <p:spTgt spid="4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p:cTn id="79" dur="1000" fill="hold"/>
                                        <p:tgtEl>
                                          <p:spTgt spid="53"/>
                                        </p:tgtEl>
                                        <p:attrNameLst>
                                          <p:attrName>ppt_w</p:attrName>
                                        </p:attrNameLst>
                                      </p:cBhvr>
                                      <p:tavLst>
                                        <p:tav tm="0">
                                          <p:val>
                                            <p:fltVal val="0"/>
                                          </p:val>
                                        </p:tav>
                                        <p:tav tm="100000">
                                          <p:val>
                                            <p:strVal val="#ppt_w"/>
                                          </p:val>
                                        </p:tav>
                                      </p:tavLst>
                                    </p:anim>
                                    <p:anim calcmode="lin" valueType="num">
                                      <p:cBhvr>
                                        <p:cTn id="80" dur="1000" fill="hold"/>
                                        <p:tgtEl>
                                          <p:spTgt spid="53"/>
                                        </p:tgtEl>
                                        <p:attrNameLst>
                                          <p:attrName>ppt_h</p:attrName>
                                        </p:attrNameLst>
                                      </p:cBhvr>
                                      <p:tavLst>
                                        <p:tav tm="0">
                                          <p:val>
                                            <p:fltVal val="0"/>
                                          </p:val>
                                        </p:tav>
                                        <p:tav tm="100000">
                                          <p:val>
                                            <p:strVal val="#ppt_h"/>
                                          </p:val>
                                        </p:tav>
                                      </p:tavLst>
                                    </p:anim>
                                    <p:animEffect transition="in" filter="fade">
                                      <p:cBhvr>
                                        <p:cTn id="81" dur="1000"/>
                                        <p:tgtEl>
                                          <p:spTgt spid="53"/>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mph" presetSubtype="0" fill="hold" grpId="3" nodeType="clickEffect">
                                  <p:stCondLst>
                                    <p:cond delay="0"/>
                                  </p:stCondLst>
                                  <p:childTnLst>
                                    <p:animScale>
                                      <p:cBhvr>
                                        <p:cTn id="85" dur="1000" fill="hold"/>
                                        <p:tgtEl>
                                          <p:spTgt spid="59"/>
                                        </p:tgtEl>
                                      </p:cBhvr>
                                      <p:by x="68000" y="68000"/>
                                    </p:animScale>
                                  </p:childTnLst>
                                </p:cTn>
                              </p:par>
                              <p:par>
                                <p:cTn id="86" presetID="3" presetClass="emph" presetSubtype="2" fill="hold" grpId="4" nodeType="withEffect">
                                  <p:stCondLst>
                                    <p:cond delay="0"/>
                                  </p:stCondLst>
                                  <p:childTnLst>
                                    <p:animClr clrSpc="rgb">
                                      <p:cBhvr override="childStyle">
                                        <p:cTn id="87" dur="1000" fill="hold"/>
                                        <p:tgtEl>
                                          <p:spTgt spid="59"/>
                                        </p:tgtEl>
                                        <p:attrNameLst>
                                          <p:attrName>style.color</p:attrName>
                                        </p:attrNameLst>
                                      </p:cBhvr>
                                      <p:to>
                                        <a:schemeClr val="tx1"/>
                                      </p:to>
                                    </p:animClr>
                                  </p:childTnLst>
                                </p:cTn>
                              </p:par>
                              <p:par>
                                <p:cTn id="88" presetID="3" presetClass="emph" presetSubtype="2" fill="hold" grpId="0" nodeType="withEffect">
                                  <p:stCondLst>
                                    <p:cond delay="500"/>
                                  </p:stCondLst>
                                  <p:childTnLst>
                                    <p:animClr clrSpc="rgb">
                                      <p:cBhvr override="childStyle">
                                        <p:cTn id="89" dur="1000" fill="hold"/>
                                        <p:tgtEl>
                                          <p:spTgt spid="60"/>
                                        </p:tgtEl>
                                        <p:attrNameLst>
                                          <p:attrName>style.color</p:attrName>
                                        </p:attrNameLst>
                                      </p:cBhvr>
                                      <p:to>
                                        <a:srgbClr val="FF0000"/>
                                      </p:to>
                                    </p:animClr>
                                  </p:childTnLst>
                                </p:cTn>
                              </p:par>
                              <p:par>
                                <p:cTn id="90" presetID="6" presetClass="emph" presetSubtype="0" fill="hold" grpId="2" nodeType="withEffect">
                                  <p:stCondLst>
                                    <p:cond delay="500"/>
                                  </p:stCondLst>
                                  <p:childTnLst>
                                    <p:animScale>
                                      <p:cBhvr>
                                        <p:cTn id="91" dur="1000" fill="hold"/>
                                        <p:tgtEl>
                                          <p:spTgt spid="60"/>
                                        </p:tgtEl>
                                      </p:cBhvr>
                                      <p:by x="150000" y="150000"/>
                                    </p:animScale>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wipe(up)">
                                      <p:cBhvr>
                                        <p:cTn id="96" dur="3000"/>
                                        <p:tgtEl>
                                          <p:spTgt spid="58"/>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mph" presetSubtype="0" fill="hold" grpId="3" nodeType="clickEffect">
                                  <p:stCondLst>
                                    <p:cond delay="0"/>
                                  </p:stCondLst>
                                  <p:childTnLst>
                                    <p:animScale>
                                      <p:cBhvr>
                                        <p:cTn id="100" dur="1000" fill="hold"/>
                                        <p:tgtEl>
                                          <p:spTgt spid="60"/>
                                        </p:tgtEl>
                                      </p:cBhvr>
                                      <p:by x="68000" y="68000"/>
                                    </p:animScale>
                                  </p:childTnLst>
                                </p:cTn>
                              </p:par>
                              <p:par>
                                <p:cTn id="101" presetID="3" presetClass="emph" presetSubtype="2" fill="hold" grpId="4" nodeType="withEffect">
                                  <p:stCondLst>
                                    <p:cond delay="0"/>
                                  </p:stCondLst>
                                  <p:childTnLst>
                                    <p:animClr clrSpc="rgb">
                                      <p:cBhvr override="childStyle">
                                        <p:cTn id="102" dur="1000" fill="hold"/>
                                        <p:tgtEl>
                                          <p:spTgt spid="60"/>
                                        </p:tgtEl>
                                        <p:attrNameLst>
                                          <p:attrName>style.color</p:attrName>
                                        </p:attrNameLst>
                                      </p:cBhvr>
                                      <p:to>
                                        <a:schemeClr val="tx1"/>
                                      </p:to>
                                    </p:animClr>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65"/>
                                        </p:tgtEl>
                                        <p:attrNameLst>
                                          <p:attrName>style.visibility</p:attrName>
                                        </p:attrNameLst>
                                      </p:cBhvr>
                                      <p:to>
                                        <p:strVal val="visible"/>
                                      </p:to>
                                    </p:set>
                                    <p:animEffect transition="in" filter="wipe(left)">
                                      <p:cBhvr>
                                        <p:cTn id="106" dur="1000"/>
                                        <p:tgtEl>
                                          <p:spTgt spid="65"/>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wipe(left)">
                                      <p:cBhvr>
                                        <p:cTn id="111"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23" grpId="0"/>
      <p:bldP spid="23" grpId="1"/>
      <p:bldP spid="23" grpId="2"/>
      <p:bldP spid="23" grpId="3"/>
      <p:bldP spid="23" grpId="4"/>
      <p:bldP spid="39" grpId="0" animBg="1"/>
      <p:bldP spid="45" grpId="0" animBg="1"/>
      <p:bldP spid="48" grpId="0" animBg="1"/>
      <p:bldP spid="53" grpId="0" animBg="1"/>
      <p:bldP spid="59" grpId="0"/>
      <p:bldP spid="59" grpId="1"/>
      <p:bldP spid="59" grpId="2"/>
      <p:bldP spid="59" grpId="3"/>
      <p:bldP spid="59" grpId="4"/>
      <p:bldP spid="60" grpId="0"/>
      <p:bldP spid="60" grpId="1"/>
      <p:bldP spid="60" grpId="2"/>
      <p:bldP spid="60" grpId="3"/>
      <p:bldP spid="60" grpId="4"/>
      <p:bldP spid="64" grpId="0" animBg="1"/>
      <p:bldP spid="65" grpId="0" animBg="1"/>
      <p:bldP spid="37" grpId="0" animBg="1"/>
      <p:bldP spid="3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292608" y="0"/>
            <a:ext cx="9566622" cy="6764306"/>
            <a:chOff x="-292608" y="0"/>
            <a:chExt cx="9566622" cy="6764306"/>
          </a:xfrm>
        </p:grpSpPr>
        <p:grpSp>
          <p:nvGrpSpPr>
            <p:cNvPr id="3" name="Group 57"/>
            <p:cNvGrpSpPr/>
            <p:nvPr/>
          </p:nvGrpSpPr>
          <p:grpSpPr>
            <a:xfrm>
              <a:off x="7391400" y="1676400"/>
              <a:ext cx="1447800" cy="4547175"/>
              <a:chOff x="7391400" y="1676400"/>
              <a:chExt cx="1447800" cy="4547175"/>
            </a:xfrm>
          </p:grpSpPr>
          <p:sp useBgFill="1">
            <p:nvSpPr>
              <p:cNvPr id="24" name="Rectangle 23"/>
              <p:cNvSpPr/>
              <p:nvPr/>
            </p:nvSpPr>
            <p:spPr>
              <a:xfrm>
                <a:off x="7391400" y="1676400"/>
                <a:ext cx="1371600" cy="584775"/>
              </a:xfrm>
              <a:prstGeom prst="rect">
                <a:avLst/>
              </a:prstGeom>
            </p:spPr>
            <p:txBody>
              <a:bodyPr wrap="square">
                <a:spAutoFit/>
              </a:bodyPr>
              <a:lstStyle/>
              <a:p>
                <a:r>
                  <a:rPr lang="en-US" sz="3200" dirty="0" smtClean="0">
                    <a:solidFill>
                      <a:srgbClr val="FF0000"/>
                    </a:solidFill>
                    <a:effectLst>
                      <a:outerShdw dist="38100" dir="5400000" algn="ctr" rotWithShape="0">
                        <a:schemeClr val="tx1"/>
                      </a:outerShdw>
                    </a:effectLst>
                  </a:rPr>
                  <a:t>&gt;45Kya        </a:t>
                </a:r>
                <a:endParaRPr lang="en-US" sz="3200" dirty="0">
                  <a:solidFill>
                    <a:srgbClr val="FF0000"/>
                  </a:solidFill>
                  <a:effectLst>
                    <a:outerShdw dist="38100" dir="5400000" algn="ctr" rotWithShape="0">
                      <a:schemeClr val="tx1"/>
                    </a:outerShdw>
                  </a:effectLst>
                </a:endParaRPr>
              </a:p>
            </p:txBody>
          </p:sp>
          <p:sp useBgFill="1">
            <p:nvSpPr>
              <p:cNvPr id="44" name="Rectangle 43"/>
              <p:cNvSpPr/>
              <p:nvPr/>
            </p:nvSpPr>
            <p:spPr>
              <a:xfrm>
                <a:off x="7467600" y="2971800"/>
                <a:ext cx="1371600" cy="584775"/>
              </a:xfrm>
              <a:prstGeom prst="rect">
                <a:avLst/>
              </a:prstGeom>
            </p:spPr>
            <p:txBody>
              <a:bodyPr wrap="square">
                <a:spAutoFit/>
              </a:bodyPr>
              <a:lstStyle/>
              <a:p>
                <a:r>
                  <a:rPr lang="en-US" sz="3200" dirty="0" smtClean="0">
                    <a:solidFill>
                      <a:srgbClr val="FF0000"/>
                    </a:solidFill>
                    <a:effectLst>
                      <a:outerShdw dist="38100" dir="5400000" algn="ctr" rotWithShape="0">
                        <a:schemeClr val="tx1"/>
                      </a:outerShdw>
                    </a:effectLst>
                  </a:rPr>
                  <a:t>110Kya        </a:t>
                </a:r>
                <a:endParaRPr lang="en-US" sz="3200" dirty="0">
                  <a:solidFill>
                    <a:srgbClr val="FF0000"/>
                  </a:solidFill>
                  <a:effectLst>
                    <a:outerShdw dist="38100" dir="5400000" algn="ctr" rotWithShape="0">
                      <a:schemeClr val="tx1"/>
                    </a:outerShdw>
                  </a:effectLst>
                </a:endParaRPr>
              </a:p>
            </p:txBody>
          </p:sp>
          <p:sp useBgFill="1">
            <p:nvSpPr>
              <p:cNvPr id="47" name="Rectangle 46"/>
              <p:cNvSpPr/>
              <p:nvPr/>
            </p:nvSpPr>
            <p:spPr>
              <a:xfrm>
                <a:off x="7391400" y="4215825"/>
                <a:ext cx="1371600" cy="584775"/>
              </a:xfrm>
              <a:prstGeom prst="rect">
                <a:avLst/>
              </a:prstGeom>
            </p:spPr>
            <p:txBody>
              <a:bodyPr wrap="square">
                <a:spAutoFit/>
              </a:bodyPr>
              <a:lstStyle/>
              <a:p>
                <a:r>
                  <a:rPr lang="en-US" sz="3200" dirty="0" smtClean="0">
                    <a:solidFill>
                      <a:srgbClr val="FF0000"/>
                    </a:solidFill>
                    <a:effectLst>
                      <a:outerShdw dist="38100" dir="5400000" algn="ctr" rotWithShape="0">
                        <a:schemeClr val="tx1"/>
                      </a:outerShdw>
                    </a:effectLst>
                  </a:rPr>
                  <a:t>110Kya        </a:t>
                </a:r>
                <a:endParaRPr lang="en-US" sz="3200" dirty="0">
                  <a:solidFill>
                    <a:srgbClr val="FF0000"/>
                  </a:solidFill>
                  <a:effectLst>
                    <a:outerShdw dist="38100" dir="5400000" algn="ctr" rotWithShape="0">
                      <a:schemeClr val="tx1"/>
                    </a:outerShdw>
                  </a:effectLst>
                </a:endParaRPr>
              </a:p>
            </p:txBody>
          </p:sp>
          <p:sp useBgFill="1">
            <p:nvSpPr>
              <p:cNvPr id="52" name="Rectangle 51"/>
              <p:cNvSpPr/>
              <p:nvPr/>
            </p:nvSpPr>
            <p:spPr>
              <a:xfrm>
                <a:off x="7391400" y="5638800"/>
                <a:ext cx="1371600" cy="584775"/>
              </a:xfrm>
              <a:prstGeom prst="rect">
                <a:avLst/>
              </a:prstGeom>
            </p:spPr>
            <p:txBody>
              <a:bodyPr wrap="square">
                <a:spAutoFit/>
              </a:bodyPr>
              <a:lstStyle/>
              <a:p>
                <a:r>
                  <a:rPr lang="en-US" sz="3200" dirty="0" smtClean="0">
                    <a:solidFill>
                      <a:srgbClr val="FF0000"/>
                    </a:solidFill>
                    <a:effectLst>
                      <a:outerShdw dist="38100" dir="5400000" algn="ctr" rotWithShape="0">
                        <a:schemeClr val="tx1"/>
                      </a:outerShdw>
                    </a:effectLst>
                  </a:rPr>
                  <a:t>50Kya        </a:t>
                </a:r>
                <a:endParaRPr lang="en-US" sz="3200" dirty="0">
                  <a:solidFill>
                    <a:srgbClr val="FF0000"/>
                  </a:solidFill>
                  <a:effectLst>
                    <a:outerShdw dist="38100" dir="5400000" algn="ctr" rotWithShape="0">
                      <a:schemeClr val="tx1"/>
                    </a:outerShdw>
                  </a:effectLst>
                </a:endParaRPr>
              </a:p>
            </p:txBody>
          </p:sp>
        </p:grpSp>
        <p:pic>
          <p:nvPicPr>
            <p:cNvPr id="11" name="Picture 1"/>
            <p:cNvPicPr preferRelativeResize="0">
              <a:picLocks noChangeAspect="1" noChangeArrowheads="1"/>
            </p:cNvPicPr>
            <p:nvPr/>
          </p:nvPicPr>
          <p:blipFill>
            <a:blip r:embed="rId3" cstate="print"/>
            <a:srcRect/>
            <a:stretch>
              <a:fillRect/>
            </a:stretch>
          </p:blipFill>
          <p:spPr bwMode="auto">
            <a:xfrm>
              <a:off x="-292608" y="1219201"/>
              <a:ext cx="2962714" cy="1832773"/>
            </a:xfrm>
            <a:prstGeom prst="rect">
              <a:avLst/>
            </a:prstGeom>
            <a:noFill/>
            <a:ln w="9525">
              <a:noFill/>
              <a:miter lim="800000"/>
              <a:headEnd/>
              <a:tailEnd/>
            </a:ln>
            <a:effectLst/>
          </p:spPr>
        </p:pic>
        <p:grpSp>
          <p:nvGrpSpPr>
            <p:cNvPr id="5" name="Group 11"/>
            <p:cNvGrpSpPr>
              <a:grpSpLocks noChangeAspect="1"/>
            </p:cNvGrpSpPr>
            <p:nvPr/>
          </p:nvGrpSpPr>
          <p:grpSpPr>
            <a:xfrm>
              <a:off x="-82296" y="3124200"/>
              <a:ext cx="2743200" cy="2077720"/>
              <a:chOff x="1981200" y="1587500"/>
              <a:chExt cx="6858000" cy="5194300"/>
            </a:xfrm>
          </p:grpSpPr>
          <p:pic>
            <p:nvPicPr>
              <p:cNvPr id="17" name="Picture 1"/>
              <p:cNvPicPr>
                <a:picLocks noChangeAspect="1" noChangeArrowheads="1"/>
              </p:cNvPicPr>
              <p:nvPr/>
            </p:nvPicPr>
            <p:blipFill>
              <a:blip r:embed="rId4" cstate="print"/>
              <a:srcRect/>
              <a:stretch>
                <a:fillRect/>
              </a:stretch>
            </p:blipFill>
            <p:spPr bwMode="auto">
              <a:xfrm>
                <a:off x="1981200" y="3568700"/>
                <a:ext cx="3444875" cy="3213100"/>
              </a:xfrm>
              <a:prstGeom prst="rect">
                <a:avLst/>
              </a:prstGeom>
              <a:noFill/>
              <a:ln w="9525">
                <a:noFill/>
                <a:miter lim="800000"/>
                <a:headEnd/>
                <a:tailEnd/>
              </a:ln>
              <a:effectLst/>
            </p:spPr>
          </p:pic>
          <p:pic>
            <p:nvPicPr>
              <p:cNvPr id="15" name="Picture 1"/>
              <p:cNvPicPr>
                <a:picLocks noChangeAspect="1" noChangeArrowheads="1"/>
              </p:cNvPicPr>
              <p:nvPr/>
            </p:nvPicPr>
            <p:blipFill>
              <a:blip r:embed="rId5" cstate="print"/>
              <a:srcRect/>
              <a:stretch>
                <a:fillRect/>
              </a:stretch>
            </p:blipFill>
            <p:spPr bwMode="auto">
              <a:xfrm>
                <a:off x="5302250" y="1587500"/>
                <a:ext cx="3536950" cy="4700588"/>
              </a:xfrm>
              <a:prstGeom prst="rect">
                <a:avLst/>
              </a:prstGeom>
              <a:noFill/>
              <a:ln w="9525">
                <a:noFill/>
                <a:miter lim="800000"/>
                <a:headEnd/>
                <a:tailEnd/>
              </a:ln>
              <a:effectLst/>
            </p:spPr>
          </p:pic>
        </p:grpSp>
        <p:sp>
          <p:nvSpPr>
            <p:cNvPr id="19" name="TextBox 18"/>
            <p:cNvSpPr txBox="1"/>
            <p:nvPr/>
          </p:nvSpPr>
          <p:spPr>
            <a:xfrm>
              <a:off x="1763636" y="1197864"/>
              <a:ext cx="979564" cy="292388"/>
            </a:xfrm>
            <a:prstGeom prst="rect">
              <a:avLst/>
            </a:prstGeom>
            <a:noFill/>
          </p:spPr>
          <p:txBody>
            <a:bodyPr wrap="none" rtlCol="0">
              <a:spAutoFit/>
            </a:bodyPr>
            <a:lstStyle/>
            <a:p>
              <a:r>
                <a:rPr lang="en-US" sz="1300" b="1" dirty="0" smtClean="0">
                  <a:solidFill>
                    <a:schemeClr val="bg1"/>
                  </a:solidFill>
                </a:rPr>
                <a:t>finger bone</a:t>
              </a:r>
              <a:endParaRPr lang="en-US" sz="1300" b="1" dirty="0">
                <a:solidFill>
                  <a:schemeClr val="bg1"/>
                </a:solidFill>
              </a:endParaRPr>
            </a:p>
          </p:txBody>
        </p:sp>
        <p:sp>
          <p:nvSpPr>
            <p:cNvPr id="20" name="TextBox 19"/>
            <p:cNvSpPr txBox="1"/>
            <p:nvPr/>
          </p:nvSpPr>
          <p:spPr>
            <a:xfrm>
              <a:off x="1737360" y="3090672"/>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sp useBgFill="1">
          <p:nvSpPr>
            <p:cNvPr id="2" name="TextBox 1"/>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a:t>
              </a:r>
            </a:p>
          </p:txBody>
        </p:sp>
        <p:sp>
          <p:nvSpPr>
            <p:cNvPr id="23" name="Rectangle 22"/>
            <p:cNvSpPr/>
            <p:nvPr/>
          </p:nvSpPr>
          <p:spPr>
            <a:xfrm>
              <a:off x="2971800" y="762000"/>
              <a:ext cx="1676400" cy="584775"/>
            </a:xfrm>
            <a:prstGeom prst="rect">
              <a:avLst/>
            </a:prstGeom>
            <a:noFill/>
          </p:spPr>
          <p:txBody>
            <a:bodyPr wrap="square">
              <a:spAutoFit/>
            </a:bodyPr>
            <a:lstStyle/>
            <a:p>
              <a:r>
                <a:rPr lang="en-US" sz="3200" dirty="0" smtClean="0">
                  <a:effectLst>
                    <a:outerShdw dist="38100" dir="5400000" algn="ctr" rotWithShape="0">
                      <a:schemeClr val="tx1"/>
                    </a:outerShdw>
                  </a:effectLst>
                </a:rPr>
                <a:t>   GENUS </a:t>
              </a:r>
              <a:endParaRPr lang="en-US" sz="3200" dirty="0">
                <a:effectLst>
                  <a:outerShdw dist="38100" dir="5400000" algn="ctr" rotWithShape="0">
                    <a:schemeClr val="tx1"/>
                  </a:outerShdw>
                </a:effectLst>
              </a:endParaRPr>
            </a:p>
          </p:txBody>
        </p:sp>
        <p:sp>
          <p:nvSpPr>
            <p:cNvPr id="21" name="TextBox 20"/>
            <p:cNvSpPr txBox="1"/>
            <p:nvPr/>
          </p:nvSpPr>
          <p:spPr>
            <a:xfrm>
              <a:off x="-109728" y="4910328"/>
              <a:ext cx="623889" cy="307777"/>
            </a:xfrm>
            <a:prstGeom prst="rect">
              <a:avLst/>
            </a:prstGeom>
            <a:noFill/>
          </p:spPr>
          <p:txBody>
            <a:bodyPr wrap="none" rtlCol="0">
              <a:spAutoFit/>
            </a:bodyPr>
            <a:lstStyle/>
            <a:p>
              <a:r>
                <a:rPr lang="en-US" sz="1350" b="1" dirty="0" smtClean="0">
                  <a:solidFill>
                    <a:schemeClr val="bg1"/>
                  </a:solidFill>
                </a:rPr>
                <a:t>molar</a:t>
              </a:r>
              <a:endParaRPr lang="en-US" sz="1350" b="1" dirty="0">
                <a:solidFill>
                  <a:schemeClr val="bg1"/>
                </a:solidFill>
              </a:endParaRPr>
            </a:p>
          </p:txBody>
        </p:sp>
        <p:grpSp>
          <p:nvGrpSpPr>
            <p:cNvPr id="6" name="Group 30"/>
            <p:cNvGrpSpPr>
              <a:grpSpLocks/>
            </p:cNvGrpSpPr>
            <p:nvPr/>
          </p:nvGrpSpPr>
          <p:grpSpPr>
            <a:xfrm>
              <a:off x="224000" y="5266944"/>
              <a:ext cx="2276856" cy="1436140"/>
              <a:chOff x="3342089" y="1631924"/>
              <a:chExt cx="5334001" cy="3431882"/>
            </a:xfrm>
          </p:grpSpPr>
          <p:grpSp>
            <p:nvGrpSpPr>
              <p:cNvPr id="7" name="Group 22"/>
              <p:cNvGrpSpPr/>
              <p:nvPr/>
            </p:nvGrpSpPr>
            <p:grpSpPr>
              <a:xfrm>
                <a:off x="3352800" y="1631924"/>
                <a:ext cx="5313028" cy="3058677"/>
                <a:chOff x="3505200" y="1936724"/>
                <a:chExt cx="5313028" cy="3058677"/>
              </a:xfrm>
            </p:grpSpPr>
            <p:pic>
              <p:nvPicPr>
                <p:cNvPr id="4" name="Picture 2" descr="http://news.berkeley.edu/wp-content/uploads/2013/12/toedorsal400.jpg"/>
                <p:cNvPicPr>
                  <a:picLocks noChangeAspect="1" noChangeArrowheads="1"/>
                </p:cNvPicPr>
                <p:nvPr/>
              </p:nvPicPr>
              <p:blipFill>
                <a:blip r:embed="rId6"/>
                <a:srcRect/>
                <a:stretch>
                  <a:fillRect/>
                </a:stretch>
              </p:blipFill>
              <p:spPr bwMode="auto">
                <a:xfrm>
                  <a:off x="3505200" y="2099802"/>
                  <a:ext cx="5313028" cy="2895599"/>
                </a:xfrm>
                <a:prstGeom prst="rect">
                  <a:avLst/>
                </a:prstGeom>
                <a:noFill/>
              </p:spPr>
            </p:pic>
            <p:sp>
              <p:nvSpPr>
                <p:cNvPr id="22" name="TextBox 21"/>
                <p:cNvSpPr txBox="1"/>
                <p:nvPr/>
              </p:nvSpPr>
              <p:spPr>
                <a:xfrm>
                  <a:off x="4806696" y="1936724"/>
                  <a:ext cx="2016343" cy="767214"/>
                </a:xfrm>
                <a:prstGeom prst="rect">
                  <a:avLst/>
                </a:prstGeom>
                <a:noFill/>
              </p:spPr>
              <p:txBody>
                <a:bodyPr wrap="none" rtlCol="0">
                  <a:spAutoFit/>
                </a:bodyPr>
                <a:lstStyle/>
                <a:p>
                  <a:r>
                    <a:rPr lang="en-US" sz="1400" b="1" dirty="0" smtClean="0"/>
                    <a:t>toe bone</a:t>
                  </a:r>
                  <a:endParaRPr lang="en-US" sz="1400" b="1" dirty="0"/>
                </a:p>
              </p:txBody>
            </p:sp>
          </p:grpSp>
          <p:grpSp>
            <p:nvGrpSpPr>
              <p:cNvPr id="8" name="Group 29"/>
              <p:cNvGrpSpPr/>
              <p:nvPr/>
            </p:nvGrpSpPr>
            <p:grpSpPr>
              <a:xfrm>
                <a:off x="3342089" y="4428856"/>
                <a:ext cx="5334001" cy="634950"/>
                <a:chOff x="3342089" y="4428856"/>
                <a:chExt cx="5334001" cy="634950"/>
              </a:xfrm>
            </p:grpSpPr>
            <p:sp>
              <p:nvSpPr>
                <p:cNvPr id="27" name="TextBox 26"/>
                <p:cNvSpPr txBox="1"/>
                <p:nvPr/>
              </p:nvSpPr>
              <p:spPr>
                <a:xfrm>
                  <a:off x="3342089" y="4428856"/>
                  <a:ext cx="5334001" cy="634950"/>
                </a:xfrm>
                <a:prstGeom prst="rect">
                  <a:avLst/>
                </a:prstGeom>
                <a:solidFill>
                  <a:schemeClr val="bg1"/>
                </a:solidFill>
              </p:spPr>
              <p:txBody>
                <a:bodyPr wrap="square" rtlCol="0">
                  <a:spAutoFit/>
                </a:bodyPr>
                <a:lstStyle/>
                <a:p>
                  <a:pPr algn="ctr"/>
                  <a:r>
                    <a:rPr lang="en-US" sz="1100" b="1" dirty="0" smtClean="0"/>
                    <a:t>10mm</a:t>
                  </a:r>
                  <a:endParaRPr lang="en-US" sz="1100" b="1" dirty="0"/>
                </a:p>
              </p:txBody>
            </p:sp>
            <p:cxnSp>
              <p:nvCxnSpPr>
                <p:cNvPr id="26" name="Straight Connector 25"/>
                <p:cNvCxnSpPr/>
                <p:nvPr/>
              </p:nvCxnSpPr>
              <p:spPr>
                <a:xfrm>
                  <a:off x="4800603" y="4450707"/>
                  <a:ext cx="2057400"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4" name="Rectangle 33"/>
            <p:cNvSpPr>
              <a:spLocks/>
            </p:cNvSpPr>
            <p:nvPr/>
          </p:nvSpPr>
          <p:spPr>
            <a:xfrm>
              <a:off x="173736" y="5294376"/>
              <a:ext cx="2364200" cy="144475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56"/>
            <p:cNvGrpSpPr/>
            <p:nvPr/>
          </p:nvGrpSpPr>
          <p:grpSpPr>
            <a:xfrm>
              <a:off x="5029200" y="1676400"/>
              <a:ext cx="2133600" cy="3124200"/>
              <a:chOff x="5029200" y="1676400"/>
              <a:chExt cx="2133600" cy="3124200"/>
            </a:xfrm>
          </p:grpSpPr>
          <p:sp useBgFill="1">
            <p:nvSpPr>
              <p:cNvPr id="39" name="Rectangle 38"/>
              <p:cNvSpPr/>
              <p:nvPr/>
            </p:nvSpPr>
            <p:spPr>
              <a:xfrm>
                <a:off x="5105400" y="1676400"/>
                <a:ext cx="2057400" cy="584775"/>
              </a:xfrm>
              <a:prstGeom prst="rect">
                <a:avLst/>
              </a:prstGeom>
            </p:spPr>
            <p:txBody>
              <a:bodyPr wrap="square">
                <a:spAutoFit/>
              </a:bodyPr>
              <a:lstStyle/>
              <a:p>
                <a:r>
                  <a:rPr lang="en-US" sz="3200" i="1" dirty="0" err="1" smtClean="0">
                    <a:solidFill>
                      <a:srgbClr val="FF0000"/>
                    </a:solidFill>
                    <a:effectLst>
                      <a:outerShdw dist="38100" dir="5400000" algn="ctr" rotWithShape="0">
                        <a:schemeClr val="tx1"/>
                      </a:outerShdw>
                    </a:effectLst>
                  </a:rPr>
                  <a:t>denisovan</a:t>
                </a:r>
                <a:endParaRPr lang="en-US" sz="3200" dirty="0">
                  <a:solidFill>
                    <a:srgbClr val="FF0000"/>
                  </a:solidFill>
                  <a:effectLst>
                    <a:outerShdw dist="38100" dir="5400000" algn="ctr" rotWithShape="0">
                      <a:schemeClr val="tx1"/>
                    </a:outerShdw>
                  </a:effectLst>
                </a:endParaRPr>
              </a:p>
            </p:txBody>
          </p:sp>
          <p:sp useBgFill="1">
            <p:nvSpPr>
              <p:cNvPr id="45" name="Rectangle 44"/>
              <p:cNvSpPr/>
              <p:nvPr/>
            </p:nvSpPr>
            <p:spPr>
              <a:xfrm>
                <a:off x="5105400" y="2971800"/>
                <a:ext cx="2057400" cy="584775"/>
              </a:xfrm>
              <a:prstGeom prst="rect">
                <a:avLst/>
              </a:prstGeom>
            </p:spPr>
            <p:txBody>
              <a:bodyPr wrap="square">
                <a:spAutoFit/>
              </a:bodyPr>
              <a:lstStyle/>
              <a:p>
                <a:r>
                  <a:rPr lang="en-US" sz="3200" i="1" dirty="0" err="1" smtClean="0">
                    <a:solidFill>
                      <a:srgbClr val="FF0000"/>
                    </a:solidFill>
                    <a:effectLst>
                      <a:outerShdw dist="38100" dir="5400000" algn="ctr" rotWithShape="0">
                        <a:schemeClr val="tx1"/>
                      </a:outerShdw>
                    </a:effectLst>
                  </a:rPr>
                  <a:t>denisovan</a:t>
                </a:r>
                <a:endParaRPr lang="en-US" sz="3200" dirty="0">
                  <a:solidFill>
                    <a:srgbClr val="FF0000"/>
                  </a:solidFill>
                  <a:effectLst>
                    <a:outerShdw dist="38100" dir="5400000" algn="ctr" rotWithShape="0">
                      <a:schemeClr val="tx1"/>
                    </a:outerShdw>
                  </a:effectLst>
                </a:endParaRPr>
              </a:p>
            </p:txBody>
          </p:sp>
          <p:sp useBgFill="1">
            <p:nvSpPr>
              <p:cNvPr id="48" name="Rectangle 47"/>
              <p:cNvSpPr/>
              <p:nvPr/>
            </p:nvSpPr>
            <p:spPr>
              <a:xfrm>
                <a:off x="5029200" y="4215825"/>
                <a:ext cx="2057400" cy="584775"/>
              </a:xfrm>
              <a:prstGeom prst="rect">
                <a:avLst/>
              </a:prstGeom>
            </p:spPr>
            <p:txBody>
              <a:bodyPr wrap="square">
                <a:spAutoFit/>
              </a:bodyPr>
              <a:lstStyle/>
              <a:p>
                <a:r>
                  <a:rPr lang="en-US" sz="3200" i="1" dirty="0" err="1" smtClean="0">
                    <a:solidFill>
                      <a:srgbClr val="FF0000"/>
                    </a:solidFill>
                    <a:effectLst>
                      <a:outerShdw dist="38100" dir="5400000" algn="ctr" rotWithShape="0">
                        <a:schemeClr val="tx1"/>
                      </a:outerShdw>
                    </a:effectLst>
                  </a:rPr>
                  <a:t>denisovan</a:t>
                </a:r>
                <a:endParaRPr lang="en-US" sz="3200" dirty="0">
                  <a:solidFill>
                    <a:srgbClr val="FF0000"/>
                  </a:solidFill>
                  <a:effectLst>
                    <a:outerShdw dist="38100" dir="5400000" algn="ctr" rotWithShape="0">
                      <a:schemeClr val="tx1"/>
                    </a:outerShdw>
                  </a:effectLst>
                </a:endParaRPr>
              </a:p>
            </p:txBody>
          </p:sp>
        </p:grpSp>
        <p:sp useBgFill="1">
          <p:nvSpPr>
            <p:cNvPr id="53" name="Rectangle 52"/>
            <p:cNvSpPr/>
            <p:nvPr/>
          </p:nvSpPr>
          <p:spPr>
            <a:xfrm>
              <a:off x="4953000" y="5638800"/>
              <a:ext cx="2209800" cy="584775"/>
            </a:xfrm>
            <a:prstGeom prst="rect">
              <a:avLst/>
            </a:prstGeom>
          </p:spPr>
          <p:txBody>
            <a:bodyPr wrap="square">
              <a:spAutoFit/>
            </a:bodyPr>
            <a:lstStyle/>
            <a:p>
              <a:r>
                <a:rPr lang="en-US" sz="3200" i="1" dirty="0" err="1" smtClean="0">
                  <a:solidFill>
                    <a:srgbClr val="FF0000"/>
                  </a:solidFill>
                  <a:effectLst>
                    <a:outerShdw dist="38100" dir="5400000" algn="ctr" rotWithShape="0">
                      <a:schemeClr val="tx1"/>
                    </a:outerShdw>
                  </a:effectLst>
                </a:rPr>
                <a:t>neanderthal</a:t>
              </a:r>
              <a:endParaRPr lang="en-US" sz="3200" dirty="0">
                <a:solidFill>
                  <a:srgbClr val="FF0000"/>
                </a:solidFill>
                <a:effectLst>
                  <a:outerShdw dist="38100" dir="5400000" algn="ctr" rotWithShape="0">
                    <a:schemeClr val="tx1"/>
                  </a:outerShdw>
                </a:effectLst>
              </a:endParaRPr>
            </a:p>
          </p:txBody>
        </p:sp>
        <p:grpSp>
          <p:nvGrpSpPr>
            <p:cNvPr id="10" name="Group 54"/>
            <p:cNvGrpSpPr/>
            <p:nvPr/>
          </p:nvGrpSpPr>
          <p:grpSpPr>
            <a:xfrm>
              <a:off x="3200400" y="1676400"/>
              <a:ext cx="1371600" cy="4547175"/>
              <a:chOff x="3200400" y="1676400"/>
              <a:chExt cx="1371600" cy="4547175"/>
            </a:xfrm>
          </p:grpSpPr>
          <p:sp useBgFill="1">
            <p:nvSpPr>
              <p:cNvPr id="40" name="Rectangle 39"/>
              <p:cNvSpPr/>
              <p:nvPr/>
            </p:nvSpPr>
            <p:spPr>
              <a:xfrm>
                <a:off x="3276600" y="1676400"/>
                <a:ext cx="1295400" cy="584775"/>
              </a:xfrm>
              <a:prstGeom prst="rect">
                <a:avLst/>
              </a:prstGeom>
            </p:spPr>
            <p:txBody>
              <a:bodyPr wrap="square">
                <a:spAutoFit/>
              </a:bodyPr>
              <a:lstStyle/>
              <a:p>
                <a:r>
                  <a:rPr lang="en-US" sz="3200" i="1" dirty="0" smtClean="0">
                    <a:solidFill>
                      <a:srgbClr val="FF0000"/>
                    </a:solidFill>
                    <a:effectLst>
                      <a:outerShdw dist="38100" dir="5400000" algn="ctr" rotWithShape="0">
                        <a:schemeClr val="tx1"/>
                      </a:outerShdw>
                    </a:effectLst>
                  </a:rPr>
                  <a:t>Homo</a:t>
                </a:r>
                <a:endParaRPr lang="en-US" sz="3200" i="1" dirty="0">
                  <a:solidFill>
                    <a:srgbClr val="FF0000"/>
                  </a:solidFill>
                  <a:effectLst>
                    <a:outerShdw dist="38100" dir="5400000" algn="ctr" rotWithShape="0">
                      <a:schemeClr val="tx1"/>
                    </a:outerShdw>
                  </a:effectLst>
                </a:endParaRPr>
              </a:p>
            </p:txBody>
          </p:sp>
          <p:sp useBgFill="1">
            <p:nvSpPr>
              <p:cNvPr id="46" name="Rectangle 45"/>
              <p:cNvSpPr/>
              <p:nvPr/>
            </p:nvSpPr>
            <p:spPr>
              <a:xfrm>
                <a:off x="3276600" y="2971800"/>
                <a:ext cx="1295400" cy="584775"/>
              </a:xfrm>
              <a:prstGeom prst="rect">
                <a:avLst/>
              </a:prstGeom>
            </p:spPr>
            <p:txBody>
              <a:bodyPr wrap="square">
                <a:spAutoFit/>
              </a:bodyPr>
              <a:lstStyle/>
              <a:p>
                <a:r>
                  <a:rPr lang="en-US" sz="3200" i="1" dirty="0" smtClean="0">
                    <a:solidFill>
                      <a:srgbClr val="FF0000"/>
                    </a:solidFill>
                    <a:effectLst>
                      <a:outerShdw dist="38100" dir="5400000" algn="ctr" rotWithShape="0">
                        <a:schemeClr val="tx1"/>
                      </a:outerShdw>
                    </a:effectLst>
                  </a:rPr>
                  <a:t>Homo</a:t>
                </a:r>
                <a:endParaRPr lang="en-US" sz="3200" i="1" dirty="0">
                  <a:solidFill>
                    <a:srgbClr val="FF0000"/>
                  </a:solidFill>
                  <a:effectLst>
                    <a:outerShdw dist="38100" dir="5400000" algn="ctr" rotWithShape="0">
                      <a:schemeClr val="tx1"/>
                    </a:outerShdw>
                  </a:effectLst>
                </a:endParaRPr>
              </a:p>
            </p:txBody>
          </p:sp>
          <p:sp useBgFill="1">
            <p:nvSpPr>
              <p:cNvPr id="49" name="Rectangle 48"/>
              <p:cNvSpPr/>
              <p:nvPr/>
            </p:nvSpPr>
            <p:spPr>
              <a:xfrm>
                <a:off x="3200400" y="4215825"/>
                <a:ext cx="1295400" cy="584775"/>
              </a:xfrm>
              <a:prstGeom prst="rect">
                <a:avLst/>
              </a:prstGeom>
            </p:spPr>
            <p:txBody>
              <a:bodyPr wrap="square">
                <a:spAutoFit/>
              </a:bodyPr>
              <a:lstStyle/>
              <a:p>
                <a:r>
                  <a:rPr lang="en-US" sz="3200" i="1" dirty="0" smtClean="0">
                    <a:solidFill>
                      <a:srgbClr val="FF0000"/>
                    </a:solidFill>
                    <a:effectLst>
                      <a:outerShdw dist="38100" dir="5400000" algn="ctr" rotWithShape="0">
                        <a:schemeClr val="tx1"/>
                      </a:outerShdw>
                    </a:effectLst>
                  </a:rPr>
                  <a:t>Homo</a:t>
                </a:r>
                <a:endParaRPr lang="en-US" sz="3200" i="1" dirty="0">
                  <a:solidFill>
                    <a:srgbClr val="FF0000"/>
                  </a:solidFill>
                  <a:effectLst>
                    <a:outerShdw dist="38100" dir="5400000" algn="ctr" rotWithShape="0">
                      <a:schemeClr val="tx1"/>
                    </a:outerShdw>
                  </a:effectLst>
                </a:endParaRPr>
              </a:p>
            </p:txBody>
          </p:sp>
          <p:sp useBgFill="1">
            <p:nvSpPr>
              <p:cNvPr id="54" name="Rectangle 53"/>
              <p:cNvSpPr/>
              <p:nvPr/>
            </p:nvSpPr>
            <p:spPr>
              <a:xfrm>
                <a:off x="3200400" y="5638800"/>
                <a:ext cx="1295400" cy="584775"/>
              </a:xfrm>
              <a:prstGeom prst="rect">
                <a:avLst/>
              </a:prstGeom>
            </p:spPr>
            <p:txBody>
              <a:bodyPr wrap="square">
                <a:spAutoFit/>
              </a:bodyPr>
              <a:lstStyle/>
              <a:p>
                <a:r>
                  <a:rPr lang="en-US" sz="3200" i="1" dirty="0" smtClean="0">
                    <a:solidFill>
                      <a:srgbClr val="FF0000"/>
                    </a:solidFill>
                    <a:effectLst>
                      <a:outerShdw dist="38100" dir="5400000" algn="ctr" rotWithShape="0">
                        <a:schemeClr val="tx1"/>
                      </a:outerShdw>
                    </a:effectLst>
                  </a:rPr>
                  <a:t>Homo</a:t>
                </a:r>
                <a:endParaRPr lang="en-US" sz="3200" i="1" dirty="0">
                  <a:solidFill>
                    <a:srgbClr val="FF0000"/>
                  </a:solidFill>
                  <a:effectLst>
                    <a:outerShdw dist="38100" dir="5400000" algn="ctr" rotWithShape="0">
                      <a:schemeClr val="tx1"/>
                    </a:outerShdw>
                  </a:effectLst>
                </a:endParaRPr>
              </a:p>
            </p:txBody>
          </p:sp>
        </p:grpSp>
        <p:grpSp>
          <p:nvGrpSpPr>
            <p:cNvPr id="12" name="Group 92"/>
            <p:cNvGrpSpPr/>
            <p:nvPr/>
          </p:nvGrpSpPr>
          <p:grpSpPr>
            <a:xfrm>
              <a:off x="1219200" y="838200"/>
              <a:ext cx="7696690" cy="5926106"/>
              <a:chOff x="1219200" y="838200"/>
              <a:chExt cx="7696690" cy="5926106"/>
            </a:xfrm>
          </p:grpSpPr>
          <p:grpSp>
            <p:nvGrpSpPr>
              <p:cNvPr id="13" name="Group 50"/>
              <p:cNvGrpSpPr/>
              <p:nvPr/>
            </p:nvGrpSpPr>
            <p:grpSpPr>
              <a:xfrm>
                <a:off x="2894806" y="838200"/>
                <a:ext cx="6021084" cy="5926106"/>
                <a:chOff x="2894806" y="838200"/>
                <a:chExt cx="6021084" cy="5926106"/>
              </a:xfrm>
            </p:grpSpPr>
            <p:grpSp>
              <p:nvGrpSpPr>
                <p:cNvPr id="14" name="Group 55"/>
                <p:cNvGrpSpPr/>
                <p:nvPr/>
              </p:nvGrpSpPr>
              <p:grpSpPr>
                <a:xfrm>
                  <a:off x="2894806" y="838200"/>
                  <a:ext cx="6021084" cy="5926106"/>
                  <a:chOff x="2894806" y="458788"/>
                  <a:chExt cx="6021084" cy="5926106"/>
                </a:xfrm>
              </p:grpSpPr>
              <p:cxnSp>
                <p:nvCxnSpPr>
                  <p:cNvPr id="30" name="Straight Connector 29"/>
                  <p:cNvCxnSpPr/>
                  <p:nvPr/>
                </p:nvCxnSpPr>
                <p:spPr>
                  <a:xfrm>
                    <a:off x="2895600" y="992188"/>
                    <a:ext cx="6019800" cy="1588"/>
                  </a:xfrm>
                  <a:prstGeom prst="line">
                    <a:avLst/>
                  </a:prstGeom>
                  <a:ln w="762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895600" y="2211388"/>
                    <a:ext cx="6019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895600" y="4925696"/>
                    <a:ext cx="6019800" cy="288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95600" y="6326188"/>
                    <a:ext cx="6020290" cy="4392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67453" y="3421047"/>
                    <a:ext cx="5925312" cy="79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838341" y="3421841"/>
                    <a:ext cx="5925312" cy="7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4352147" y="3421047"/>
                    <a:ext cx="5925312" cy="7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5982097" y="3391297"/>
                    <a:ext cx="5865812" cy="79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a:off x="2895600" y="3962400"/>
                  <a:ext cx="6019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p:cNvCxnSpPr/>
              <p:nvPr/>
            </p:nvCxnSpPr>
            <p:spPr>
              <a:xfrm>
                <a:off x="2590800" y="3505200"/>
                <a:ext cx="304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19200" y="5103812"/>
                <a:ext cx="16764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587752" y="2057400"/>
                <a:ext cx="228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514600" y="6019800"/>
                <a:ext cx="381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5334000" y="762000"/>
              <a:ext cx="1524000" cy="584775"/>
            </a:xfrm>
            <a:prstGeom prst="rect">
              <a:avLst/>
            </a:prstGeom>
            <a:noFill/>
          </p:spPr>
          <p:txBody>
            <a:bodyPr wrap="square">
              <a:spAutoFit/>
            </a:bodyPr>
            <a:lstStyle/>
            <a:p>
              <a:r>
                <a:rPr lang="en-US" sz="3200" dirty="0" smtClean="0">
                  <a:effectLst>
                    <a:outerShdw dist="38100" dir="5400000" algn="ctr" rotWithShape="0">
                      <a:schemeClr val="tx1"/>
                    </a:outerShdw>
                  </a:effectLst>
                </a:rPr>
                <a:t>SPECIES</a:t>
              </a:r>
              <a:endParaRPr lang="en-US" sz="3200" dirty="0">
                <a:effectLst>
                  <a:outerShdw dist="38100" dir="5400000" algn="ctr" rotWithShape="0">
                    <a:schemeClr val="tx1"/>
                  </a:outerShdw>
                </a:effectLst>
              </a:endParaRPr>
            </a:p>
          </p:txBody>
        </p:sp>
        <p:sp>
          <p:nvSpPr>
            <p:cNvPr id="60" name="Rectangle 59"/>
            <p:cNvSpPr/>
            <p:nvPr/>
          </p:nvSpPr>
          <p:spPr>
            <a:xfrm>
              <a:off x="7620000" y="762000"/>
              <a:ext cx="1143000" cy="584775"/>
            </a:xfrm>
            <a:prstGeom prst="rect">
              <a:avLst/>
            </a:prstGeom>
            <a:noFill/>
          </p:spPr>
          <p:txBody>
            <a:bodyPr wrap="square">
              <a:spAutoFit/>
            </a:bodyPr>
            <a:lstStyle/>
            <a:p>
              <a:r>
                <a:rPr lang="en-US" sz="3200" dirty="0" smtClean="0">
                  <a:effectLst>
                    <a:outerShdw dist="38100" dir="5400000" algn="ctr" rotWithShape="0">
                      <a:schemeClr val="tx1"/>
                    </a:outerShdw>
                  </a:effectLst>
                </a:rPr>
                <a:t>LIVED        </a:t>
              </a:r>
              <a:endParaRPr lang="en-US" sz="3200" dirty="0">
                <a:effectLst>
                  <a:outerShdw dist="38100" dir="5400000" algn="ctr" rotWithShape="0">
                    <a:schemeClr val="tx1"/>
                  </a:outerShdw>
                </a:effectLst>
              </a:endParaRPr>
            </a:p>
          </p:txBody>
        </p:sp>
        <p:sp useBgFill="1">
          <p:nvSpPr>
            <p:cNvPr id="64" name="TextBox 63"/>
            <p:cNvSpPr txBox="1"/>
            <p:nvPr/>
          </p:nvSpPr>
          <p:spPr>
            <a:xfrm rot="20200048">
              <a:off x="2665938" y="3413276"/>
              <a:ext cx="6608076" cy="707886"/>
            </a:xfrm>
            <a:prstGeom prst="rect">
              <a:avLst/>
            </a:prstGeom>
            <a:ln w="38100">
              <a:solidFill>
                <a:srgbClr val="0033CC"/>
              </a:solidFill>
            </a:ln>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all identified by DNA analysis!</a:t>
              </a:r>
            </a:p>
          </p:txBody>
        </p:sp>
        <p:sp useBgFill="1">
          <p:nvSpPr>
            <p:cNvPr id="65" name="TextBox 64"/>
            <p:cNvSpPr txBox="1"/>
            <p:nvPr/>
          </p:nvSpPr>
          <p:spPr>
            <a:xfrm rot="20200048">
              <a:off x="2769843" y="2563627"/>
              <a:ext cx="5943600" cy="707886"/>
            </a:xfrm>
            <a:prstGeom prst="rect">
              <a:avLst/>
            </a:prstGeom>
            <a:ln w="38100">
              <a:solidFill>
                <a:srgbClr val="0033CC"/>
              </a:solidFill>
            </a:ln>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all found in the SAME cave!</a:t>
              </a:r>
            </a:p>
          </p:txBody>
        </p:sp>
      </p:grpSp>
      <p:sp useBgFill="1">
        <p:nvSpPr>
          <p:cNvPr id="62" name="TextBox 61"/>
          <p:cNvSpPr txBox="1"/>
          <p:nvPr/>
        </p:nvSpPr>
        <p:spPr>
          <a:xfrm rot="20200048">
            <a:off x="2446240" y="4474330"/>
            <a:ext cx="6963844" cy="707886"/>
          </a:xfrm>
          <a:prstGeom prst="rect">
            <a:avLst/>
          </a:prstGeom>
          <a:ln w="38100">
            <a:solidFill>
              <a:srgbClr val="0033CC"/>
            </a:solidFill>
          </a:ln>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all inter-bred with other species!</a:t>
            </a:r>
          </a:p>
        </p:txBody>
      </p:sp>
      <p:pic>
        <p:nvPicPr>
          <p:cNvPr id="66" name="Picture 6"/>
          <p:cNvPicPr>
            <a:picLocks noChangeAspect="1" noChangeArrowheads="1"/>
          </p:cNvPicPr>
          <p:nvPr/>
        </p:nvPicPr>
        <p:blipFill>
          <a:blip r:embed="rId7"/>
          <a:srcRect/>
          <a:stretch>
            <a:fillRect/>
          </a:stretch>
        </p:blipFill>
        <p:spPr bwMode="auto">
          <a:xfrm>
            <a:off x="3352800" y="4114800"/>
            <a:ext cx="2743200" cy="3854712"/>
          </a:xfrm>
          <a:prstGeom prst="rect">
            <a:avLst/>
          </a:prstGeom>
          <a:noFill/>
          <a:ln w="9525">
            <a:noFill/>
            <a:miter lim="800000"/>
            <a:headEnd/>
            <a:tailEnd/>
          </a:ln>
          <a:effectLst/>
        </p:spPr>
      </p:pic>
      <p:sp useBgFill="1">
        <p:nvSpPr>
          <p:cNvPr id="69" name="TextBox 68"/>
          <p:cNvSpPr txBox="1"/>
          <p:nvPr/>
        </p:nvSpPr>
        <p:spPr>
          <a:xfrm>
            <a:off x="762000" y="54114"/>
            <a:ext cx="6963844" cy="707886"/>
          </a:xfrm>
          <a:prstGeom prst="rect">
            <a:avLst/>
          </a:prstGeom>
          <a:ln w="38100">
            <a:solidFill>
              <a:srgbClr val="0033CC"/>
            </a:solidFill>
          </a:ln>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all inter-bred with other species!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1000"/>
                                        <p:tgtEl>
                                          <p:spTgt spid="62"/>
                                        </p:tgtEl>
                                      </p:cBhvr>
                                    </p:animEffect>
                                  </p:childTnLst>
                                </p:cTn>
                              </p:par>
                              <p:par>
                                <p:cTn id="8" presetID="9" presetClass="entr" presetSubtype="0" fill="hold" nodeType="withEffect">
                                  <p:stCondLst>
                                    <p:cond delay="1500"/>
                                  </p:stCondLst>
                                  <p:childTnLst>
                                    <p:set>
                                      <p:cBhvr>
                                        <p:cTn id="9" dur="1" fill="hold">
                                          <p:stCondLst>
                                            <p:cond delay="0"/>
                                          </p:stCondLst>
                                        </p:cTn>
                                        <p:tgtEl>
                                          <p:spTgt spid="66"/>
                                        </p:tgtEl>
                                        <p:attrNameLst>
                                          <p:attrName>style.visibility</p:attrName>
                                        </p:attrNameLst>
                                      </p:cBhvr>
                                      <p:to>
                                        <p:strVal val="visible"/>
                                      </p:to>
                                    </p:set>
                                    <p:animEffect transition="in" filter="dissolve">
                                      <p:cBhvr>
                                        <p:cTn id="10" dur="1000"/>
                                        <p:tgtEl>
                                          <p:spTgt spid="66"/>
                                        </p:tgtEl>
                                      </p:cBhvr>
                                    </p:animEffect>
                                  </p:childTnLst>
                                </p:cTn>
                              </p:par>
                              <p:par>
                                <p:cTn id="11" presetID="64" presetClass="path" presetSubtype="0" accel="50000" decel="50000" fill="hold" nodeType="withEffect">
                                  <p:stCondLst>
                                    <p:cond delay="0"/>
                                  </p:stCondLst>
                                  <p:childTnLst>
                                    <p:animMotion origin="layout" path="M 3.33333E-6 1.48148E-6 L -0.03334 -0.31435 " pathEditMode="relative" rAng="0" ptsTypes="AA">
                                      <p:cBhvr>
                                        <p:cTn id="12" dur="2000" fill="hold"/>
                                        <p:tgtEl>
                                          <p:spTgt spid="66"/>
                                        </p:tgtEl>
                                        <p:attrNameLst>
                                          <p:attrName>ppt_x</p:attrName>
                                          <p:attrName>ppt_y</p:attrName>
                                        </p:attrNameLst>
                                      </p:cBhvr>
                                      <p:rCtr x="-17" y="-157"/>
                                    </p:animMotion>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68"/>
                                        </p:tgtEl>
                                      </p:cBhvr>
                                    </p:animEffect>
                                    <p:set>
                                      <p:cBhvr>
                                        <p:cTn id="17" dur="1" fill="hold">
                                          <p:stCondLst>
                                            <p:cond delay="999"/>
                                          </p:stCondLst>
                                        </p:cTn>
                                        <p:tgtEl>
                                          <p:spTgt spid="68"/>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66"/>
                                        </p:tgtEl>
                                      </p:cBhvr>
                                    </p:animEffect>
                                    <p:set>
                                      <p:cBhvr>
                                        <p:cTn id="20" dur="1" fill="hold">
                                          <p:stCondLst>
                                            <p:cond delay="999"/>
                                          </p:stCondLst>
                                        </p:cTn>
                                        <p:tgtEl>
                                          <p:spTgt spid="66"/>
                                        </p:tgtEl>
                                        <p:attrNameLst>
                                          <p:attrName>style.visibility</p:attrName>
                                        </p:attrNameLst>
                                      </p:cBhvr>
                                      <p:to>
                                        <p:strVal val="hidden"/>
                                      </p:to>
                                    </p:set>
                                  </p:childTnLst>
                                </p:cTn>
                              </p:par>
                            </p:childTnLst>
                          </p:cTn>
                        </p:par>
                        <p:par>
                          <p:cTn id="21" fill="hold">
                            <p:stCondLst>
                              <p:cond delay="1000"/>
                            </p:stCondLst>
                            <p:childTnLst>
                              <p:par>
                                <p:cTn id="22" presetID="64" presetClass="path" presetSubtype="0" accel="50000" decel="50000" fill="hold" grpId="1" nodeType="afterEffect">
                                  <p:stCondLst>
                                    <p:cond delay="0"/>
                                  </p:stCondLst>
                                  <p:childTnLst>
                                    <p:animMotion origin="layout" path="M -3.88889E-6 4.81481E-6 L -0.18159 -0.64838 " pathEditMode="relative" rAng="0" ptsTypes="AA">
                                      <p:cBhvr>
                                        <p:cTn id="23" dur="1000" fill="hold"/>
                                        <p:tgtEl>
                                          <p:spTgt spid="62"/>
                                        </p:tgtEl>
                                        <p:attrNameLst>
                                          <p:attrName>ppt_x</p:attrName>
                                          <p:attrName>ppt_y</p:attrName>
                                        </p:attrNameLst>
                                      </p:cBhvr>
                                      <p:rCtr x="-91" y="-324"/>
                                    </p:animMotion>
                                  </p:childTnLst>
                                </p:cTn>
                              </p:par>
                              <p:par>
                                <p:cTn id="24" presetID="8" presetClass="emph" presetSubtype="0" fill="hold" grpId="2" nodeType="withEffect">
                                  <p:stCondLst>
                                    <p:cond delay="0"/>
                                  </p:stCondLst>
                                  <p:childTnLst>
                                    <p:animRot by="1410000">
                                      <p:cBhvr>
                                        <p:cTn id="25" dur="1000" fill="hold"/>
                                        <p:tgtEl>
                                          <p:spTgt spid="62"/>
                                        </p:tgtEl>
                                        <p:attrNameLst>
                                          <p:attrName>r</p:attrName>
                                        </p:attrNameLst>
                                      </p:cBhvr>
                                    </p:animRot>
                                  </p:childTnLst>
                                </p:cTn>
                              </p:par>
                              <p:par>
                                <p:cTn id="26" presetID="10" presetClass="exit" presetSubtype="0" fill="hold" grpId="3" nodeType="withEffect">
                                  <p:stCondLst>
                                    <p:cond delay="500"/>
                                  </p:stCondLst>
                                  <p:childTnLst>
                                    <p:animEffect transition="out" filter="fade">
                                      <p:cBhvr>
                                        <p:cTn id="27" dur="1000"/>
                                        <p:tgtEl>
                                          <p:spTgt spid="62"/>
                                        </p:tgtEl>
                                      </p:cBhvr>
                                    </p:animEffect>
                                    <p:set>
                                      <p:cBhvr>
                                        <p:cTn id="28" dur="1" fill="hold">
                                          <p:stCondLst>
                                            <p:cond delay="999"/>
                                          </p:stCondLst>
                                        </p:cTn>
                                        <p:tgtEl>
                                          <p:spTgt spid="62"/>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2" grpId="2" animBg="1"/>
      <p:bldP spid="62" grpId="3" animBg="1"/>
      <p:bldP spid="6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3124200" y="3352800"/>
            <a:ext cx="3733800" cy="1041975"/>
            <a:chOff x="3124200" y="3352800"/>
            <a:chExt cx="3733800" cy="1041975"/>
          </a:xfrm>
        </p:grpSpPr>
        <p:cxnSp>
          <p:nvCxnSpPr>
            <p:cNvPr id="12" name="Straight Arrow Connector 11"/>
            <p:cNvCxnSpPr/>
            <p:nvPr/>
          </p:nvCxnSpPr>
          <p:spPr>
            <a:xfrm rot="5400000" flipH="1" flipV="1">
              <a:off x="6438503" y="3770709"/>
              <a:ext cx="837406" cy="1588"/>
            </a:xfrm>
            <a:prstGeom prst="straightConnector1">
              <a:avLst/>
            </a:prstGeom>
            <a:ln w="152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124200" y="4114006"/>
              <a:ext cx="3733800" cy="794"/>
            </a:xfrm>
            <a:prstGeom prst="straightConnector1">
              <a:avLst/>
            </a:prstGeom>
            <a:ln w="152400" cap="rnd">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657600" y="3810000"/>
              <a:ext cx="2000869" cy="584775"/>
            </a:xfrm>
            <a:prstGeom prst="rect">
              <a:avLst/>
            </a:prstGeom>
            <a:solidFill>
              <a:schemeClr val="accent6">
                <a:lumMod val="50000"/>
              </a:schemeClr>
            </a:solidFill>
          </p:spPr>
          <p:txBody>
            <a:bodyPr wrap="none" rtlCol="0">
              <a:spAutoFit/>
            </a:bodyPr>
            <a:lstStyle/>
            <a:p>
              <a:r>
                <a:rPr lang="en-US" sz="3200" b="1" dirty="0" err="1" smtClean="0">
                  <a:solidFill>
                    <a:schemeClr val="bg1"/>
                  </a:solidFill>
                </a:rPr>
                <a:t>heidelberg</a:t>
              </a:r>
              <a:endParaRPr lang="en-US" sz="3200" b="1" dirty="0">
                <a:solidFill>
                  <a:schemeClr val="bg1"/>
                </a:solidFill>
              </a:endParaRPr>
            </a:p>
          </p:txBody>
        </p:sp>
      </p:grpSp>
      <p:grpSp>
        <p:nvGrpSpPr>
          <p:cNvPr id="66" name="Group 65"/>
          <p:cNvGrpSpPr/>
          <p:nvPr/>
        </p:nvGrpSpPr>
        <p:grpSpPr>
          <a:xfrm>
            <a:off x="1066800" y="1066800"/>
            <a:ext cx="7696200" cy="611188"/>
            <a:chOff x="1066800" y="1066800"/>
            <a:chExt cx="7696200" cy="611188"/>
          </a:xfrm>
        </p:grpSpPr>
        <p:cxnSp>
          <p:nvCxnSpPr>
            <p:cNvPr id="23" name="Straight Arrow Connector 22"/>
            <p:cNvCxnSpPr/>
            <p:nvPr/>
          </p:nvCxnSpPr>
          <p:spPr>
            <a:xfrm>
              <a:off x="1066800" y="1676400"/>
              <a:ext cx="7696200" cy="1588"/>
            </a:xfrm>
            <a:prstGeom prst="straightConnector1">
              <a:avLst/>
            </a:prstGeom>
            <a:ln w="152400" cap="rnd">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33800" y="1066800"/>
              <a:ext cx="4028667" cy="584775"/>
            </a:xfrm>
            <a:prstGeom prst="rect">
              <a:avLst/>
            </a:prstGeom>
            <a:noFill/>
          </p:spPr>
          <p:txBody>
            <a:bodyPr wrap="none" rtlCol="0">
              <a:spAutoFit/>
            </a:bodyPr>
            <a:lstStyle/>
            <a:p>
              <a:r>
                <a:rPr lang="en-US" sz="3200" b="1" dirty="0" smtClean="0">
                  <a:solidFill>
                    <a:srgbClr val="FF0000"/>
                  </a:solidFill>
                  <a:effectLst>
                    <a:outerShdw dist="50800" dir="5400000" algn="ctr" rotWithShape="0">
                      <a:schemeClr val="tx1"/>
                    </a:outerShdw>
                  </a:effectLst>
                </a:rPr>
                <a:t>modern Homo sapiens</a:t>
              </a:r>
              <a:endParaRPr lang="en-US" sz="3200" b="1" dirty="0">
                <a:solidFill>
                  <a:srgbClr val="FF0000"/>
                </a:solidFill>
                <a:effectLst>
                  <a:outerShdw dist="50800" dir="5400000" algn="ctr" rotWithShape="0">
                    <a:schemeClr val="tx1"/>
                  </a:outerShdw>
                </a:effectLst>
              </a:endParaRPr>
            </a:p>
          </p:txBody>
        </p:sp>
      </p:grpSp>
      <p:grpSp>
        <p:nvGrpSpPr>
          <p:cNvPr id="64" name="Group 63"/>
          <p:cNvGrpSpPr/>
          <p:nvPr/>
        </p:nvGrpSpPr>
        <p:grpSpPr>
          <a:xfrm>
            <a:off x="4283027" y="2062766"/>
            <a:ext cx="2574973" cy="1216152"/>
            <a:chOff x="4206827" y="2215166"/>
            <a:chExt cx="2574973" cy="1216152"/>
          </a:xfrm>
        </p:grpSpPr>
        <p:cxnSp>
          <p:nvCxnSpPr>
            <p:cNvPr id="8" name="Straight Arrow Connector 7"/>
            <p:cNvCxnSpPr/>
            <p:nvPr/>
          </p:nvCxnSpPr>
          <p:spPr>
            <a:xfrm rot="5400000" flipH="1" flipV="1">
              <a:off x="4573524" y="2822448"/>
              <a:ext cx="1216152" cy="1588"/>
            </a:xfrm>
            <a:prstGeom prst="straightConnector1">
              <a:avLst/>
            </a:prstGeom>
            <a:ln w="152400">
              <a:solidFill>
                <a:srgbClr val="0033CC"/>
              </a:solidFill>
              <a:tailEnd type="diamon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181600" y="3428206"/>
              <a:ext cx="1600200" cy="794"/>
            </a:xfrm>
            <a:prstGeom prst="straightConnector1">
              <a:avLst/>
            </a:prstGeom>
            <a:ln w="152400" cap="rnd">
              <a:solidFill>
                <a:srgbClr val="0033CC"/>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206827" y="2590800"/>
              <a:ext cx="2270173" cy="584775"/>
            </a:xfrm>
            <a:prstGeom prst="rect">
              <a:avLst/>
            </a:prstGeom>
            <a:solidFill>
              <a:srgbClr val="0033CC"/>
            </a:solidFill>
          </p:spPr>
          <p:txBody>
            <a:bodyPr wrap="none" rtlCol="0">
              <a:spAutoFit/>
            </a:bodyPr>
            <a:lstStyle/>
            <a:p>
              <a:r>
                <a:rPr lang="en-US" sz="3200" b="1" dirty="0" err="1" smtClean="0">
                  <a:solidFill>
                    <a:schemeClr val="bg1"/>
                  </a:solidFill>
                </a:rPr>
                <a:t>neanderthal</a:t>
              </a:r>
              <a:endParaRPr lang="en-US" sz="3200" b="1" dirty="0">
                <a:solidFill>
                  <a:schemeClr val="bg1"/>
                </a:solidFill>
              </a:endParaRPr>
            </a:p>
          </p:txBody>
        </p:sp>
      </p:grpSp>
      <p:grpSp>
        <p:nvGrpSpPr>
          <p:cNvPr id="65" name="Group 64"/>
          <p:cNvGrpSpPr/>
          <p:nvPr/>
        </p:nvGrpSpPr>
        <p:grpSpPr>
          <a:xfrm>
            <a:off x="6858000" y="2133600"/>
            <a:ext cx="2286000" cy="1218406"/>
            <a:chOff x="6781800" y="2286000"/>
            <a:chExt cx="2286000" cy="1218406"/>
          </a:xfrm>
        </p:grpSpPr>
        <p:cxnSp>
          <p:nvCxnSpPr>
            <p:cNvPr id="10" name="Straight Arrow Connector 9"/>
            <p:cNvCxnSpPr/>
            <p:nvPr/>
          </p:nvCxnSpPr>
          <p:spPr>
            <a:xfrm rot="5400000" flipH="1" flipV="1">
              <a:off x="7165848" y="2894409"/>
              <a:ext cx="1218406" cy="1588"/>
            </a:xfrm>
            <a:prstGeom prst="straightConnector1">
              <a:avLst/>
            </a:prstGeom>
            <a:ln w="152400">
              <a:solidFill>
                <a:srgbClr val="00B050"/>
              </a:solidFill>
              <a:tailEnd type="diamon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81800" y="3429000"/>
              <a:ext cx="990600" cy="1588"/>
            </a:xfrm>
            <a:prstGeom prst="straightConnector1">
              <a:avLst/>
            </a:prstGeom>
            <a:ln w="1524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143106" y="2590800"/>
              <a:ext cx="1924694" cy="584775"/>
            </a:xfrm>
            <a:prstGeom prst="rect">
              <a:avLst/>
            </a:prstGeom>
            <a:solidFill>
              <a:srgbClr val="00B050"/>
            </a:solidFill>
          </p:spPr>
          <p:txBody>
            <a:bodyPr wrap="none" rtlCol="0">
              <a:spAutoFit/>
            </a:bodyPr>
            <a:lstStyle/>
            <a:p>
              <a:r>
                <a:rPr lang="en-US" sz="3200" b="1" dirty="0" err="1" smtClean="0">
                  <a:solidFill>
                    <a:schemeClr val="bg1"/>
                  </a:solidFill>
                </a:rPr>
                <a:t>denisovan</a:t>
              </a:r>
              <a:endParaRPr lang="en-US" sz="3200" b="1" dirty="0">
                <a:solidFill>
                  <a:schemeClr val="bg1"/>
                </a:solidFill>
              </a:endParaRPr>
            </a:p>
          </p:txBody>
        </p:sp>
      </p:grpSp>
      <p:sp>
        <p:nvSpPr>
          <p:cNvPr id="46" name="TextBox 45"/>
          <p:cNvSpPr txBox="1"/>
          <p:nvPr/>
        </p:nvSpPr>
        <p:spPr>
          <a:xfrm>
            <a:off x="3886200" y="6016752"/>
            <a:ext cx="3186513" cy="584775"/>
          </a:xfrm>
          <a:prstGeom prst="rect">
            <a:avLst/>
          </a:prstGeom>
          <a:noFill/>
        </p:spPr>
        <p:txBody>
          <a:bodyPr wrap="none" rtlCol="0">
            <a:spAutoFit/>
          </a:bodyPr>
          <a:lstStyle/>
          <a:p>
            <a:r>
              <a:rPr lang="en-US" sz="3200" b="1" dirty="0" smtClean="0"/>
              <a:t>Europe/Near East</a:t>
            </a:r>
            <a:endParaRPr lang="en-US" sz="3200" b="1" dirty="0"/>
          </a:p>
        </p:txBody>
      </p:sp>
      <p:sp>
        <p:nvSpPr>
          <p:cNvPr id="47" name="TextBox 46"/>
          <p:cNvSpPr txBox="1"/>
          <p:nvPr/>
        </p:nvSpPr>
        <p:spPr>
          <a:xfrm>
            <a:off x="7634795" y="6019800"/>
            <a:ext cx="899605" cy="584775"/>
          </a:xfrm>
          <a:prstGeom prst="rect">
            <a:avLst/>
          </a:prstGeom>
          <a:noFill/>
        </p:spPr>
        <p:txBody>
          <a:bodyPr wrap="none" rtlCol="0">
            <a:spAutoFit/>
          </a:bodyPr>
          <a:lstStyle/>
          <a:p>
            <a:r>
              <a:rPr lang="en-US" sz="3200" b="1" dirty="0" smtClean="0"/>
              <a:t>Asia</a:t>
            </a:r>
            <a:endParaRPr lang="en-US" sz="3200" b="1" dirty="0"/>
          </a:p>
        </p:txBody>
      </p:sp>
      <p:grpSp>
        <p:nvGrpSpPr>
          <p:cNvPr id="59" name="Group 58"/>
          <p:cNvGrpSpPr/>
          <p:nvPr/>
        </p:nvGrpSpPr>
        <p:grpSpPr>
          <a:xfrm>
            <a:off x="76200" y="5791200"/>
            <a:ext cx="2971800" cy="533400"/>
            <a:chOff x="76200" y="5791200"/>
            <a:chExt cx="2971800" cy="533400"/>
          </a:xfrm>
        </p:grpSpPr>
        <p:sp>
          <p:nvSpPr>
            <p:cNvPr id="48" name="TextBox 47"/>
            <p:cNvSpPr txBox="1"/>
            <p:nvPr/>
          </p:nvSpPr>
          <p:spPr>
            <a:xfrm>
              <a:off x="76200" y="5801380"/>
              <a:ext cx="1054841" cy="523220"/>
            </a:xfrm>
            <a:prstGeom prst="rect">
              <a:avLst/>
            </a:prstGeom>
            <a:noFill/>
            <a:ln w="50800">
              <a:solidFill>
                <a:schemeClr val="tx1"/>
              </a:solidFill>
            </a:ln>
          </p:spPr>
          <p:txBody>
            <a:bodyPr wrap="square" rtlCol="0">
              <a:spAutoFit/>
            </a:bodyPr>
            <a:lstStyle/>
            <a:p>
              <a:r>
                <a:rPr lang="en-US" sz="2800" b="1" dirty="0" smtClean="0"/>
                <a:t>1Mya</a:t>
              </a:r>
              <a:endParaRPr lang="en-US" sz="2800" b="1" dirty="0"/>
            </a:p>
          </p:txBody>
        </p:sp>
        <p:cxnSp>
          <p:nvCxnSpPr>
            <p:cNvPr id="50" name="Straight Connector 49"/>
            <p:cNvCxnSpPr/>
            <p:nvPr/>
          </p:nvCxnSpPr>
          <p:spPr>
            <a:xfrm flipV="1">
              <a:off x="1066800" y="5791200"/>
              <a:ext cx="1981200" cy="1018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0" y="3200400"/>
            <a:ext cx="5181600" cy="523220"/>
            <a:chOff x="76200" y="5754624"/>
            <a:chExt cx="5181600" cy="523220"/>
          </a:xfrm>
        </p:grpSpPr>
        <p:sp>
          <p:nvSpPr>
            <p:cNvPr id="68" name="TextBox 67"/>
            <p:cNvSpPr txBox="1"/>
            <p:nvPr/>
          </p:nvSpPr>
          <p:spPr>
            <a:xfrm>
              <a:off x="76200" y="5754624"/>
              <a:ext cx="1371600" cy="523220"/>
            </a:xfrm>
            <a:prstGeom prst="rect">
              <a:avLst/>
            </a:prstGeom>
            <a:noFill/>
            <a:ln w="50800">
              <a:solidFill>
                <a:schemeClr val="tx1"/>
              </a:solidFill>
            </a:ln>
          </p:spPr>
          <p:txBody>
            <a:bodyPr wrap="square" rtlCol="0">
              <a:spAutoFit/>
            </a:bodyPr>
            <a:lstStyle/>
            <a:p>
              <a:r>
                <a:rPr lang="en-US" sz="2800" b="1" dirty="0" smtClean="0"/>
                <a:t>400Kya</a:t>
              </a:r>
              <a:endParaRPr lang="en-US" sz="2800" b="1" dirty="0"/>
            </a:p>
          </p:txBody>
        </p:sp>
        <p:cxnSp>
          <p:nvCxnSpPr>
            <p:cNvPr id="69" name="Straight Connector 68"/>
            <p:cNvCxnSpPr/>
            <p:nvPr/>
          </p:nvCxnSpPr>
          <p:spPr>
            <a:xfrm>
              <a:off x="1447800" y="5791200"/>
              <a:ext cx="38100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0" y="4069080"/>
            <a:ext cx="2971800" cy="523220"/>
            <a:chOff x="76200" y="5745480"/>
            <a:chExt cx="2971800" cy="523220"/>
          </a:xfrm>
        </p:grpSpPr>
        <p:sp>
          <p:nvSpPr>
            <p:cNvPr id="71" name="TextBox 70"/>
            <p:cNvSpPr txBox="1"/>
            <p:nvPr/>
          </p:nvSpPr>
          <p:spPr>
            <a:xfrm>
              <a:off x="76200" y="5745480"/>
              <a:ext cx="1371600" cy="523220"/>
            </a:xfrm>
            <a:prstGeom prst="rect">
              <a:avLst/>
            </a:prstGeom>
            <a:noFill/>
            <a:ln w="50800">
              <a:solidFill>
                <a:schemeClr val="tx1"/>
              </a:solidFill>
            </a:ln>
          </p:spPr>
          <p:txBody>
            <a:bodyPr wrap="square" rtlCol="0">
              <a:spAutoFit/>
            </a:bodyPr>
            <a:lstStyle/>
            <a:p>
              <a:r>
                <a:rPr lang="en-US" sz="2800" b="1" dirty="0" smtClean="0"/>
                <a:t>600Kya</a:t>
              </a:r>
              <a:endParaRPr lang="en-US" sz="2800" b="1" dirty="0"/>
            </a:p>
          </p:txBody>
        </p:sp>
        <p:cxnSp>
          <p:nvCxnSpPr>
            <p:cNvPr id="72" name="Straight Connector 71"/>
            <p:cNvCxnSpPr/>
            <p:nvPr/>
          </p:nvCxnSpPr>
          <p:spPr>
            <a:xfrm>
              <a:off x="1447800" y="5791200"/>
              <a:ext cx="16002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rot="5400000" flipH="1" flipV="1">
            <a:off x="2057797" y="3276203"/>
            <a:ext cx="1981200" cy="794"/>
          </a:xfrm>
          <a:prstGeom prst="straightConnector1">
            <a:avLst/>
          </a:prstGeom>
          <a:ln w="152400">
            <a:solidFill>
              <a:schemeClr val="tx1">
                <a:lumMod val="85000"/>
                <a:lumOff val="1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362200" y="4039394"/>
            <a:ext cx="1436804" cy="2818606"/>
            <a:chOff x="2362200" y="4039394"/>
            <a:chExt cx="1436804" cy="2818606"/>
          </a:xfrm>
        </p:grpSpPr>
        <p:cxnSp>
          <p:nvCxnSpPr>
            <p:cNvPr id="79" name="Straight Arrow Connector 78"/>
            <p:cNvCxnSpPr/>
            <p:nvPr/>
          </p:nvCxnSpPr>
          <p:spPr>
            <a:xfrm rot="5400000" flipH="1" flipV="1">
              <a:off x="1639094" y="5448300"/>
              <a:ext cx="2818606" cy="794"/>
            </a:xfrm>
            <a:prstGeom prst="straightConnector1">
              <a:avLst/>
            </a:prstGeom>
            <a:ln w="1524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362200" y="4800600"/>
              <a:ext cx="1436804" cy="584775"/>
            </a:xfrm>
            <a:prstGeom prst="rect">
              <a:avLst/>
            </a:prstGeom>
            <a:solidFill>
              <a:schemeClr val="tx1">
                <a:lumMod val="85000"/>
                <a:lumOff val="15000"/>
              </a:schemeClr>
            </a:solidFill>
          </p:spPr>
          <p:txBody>
            <a:bodyPr wrap="none" rtlCol="0">
              <a:spAutoFit/>
            </a:bodyPr>
            <a:lstStyle/>
            <a:p>
              <a:r>
                <a:rPr lang="en-US" sz="3200" b="1" dirty="0" smtClean="0">
                  <a:solidFill>
                    <a:schemeClr val="bg1"/>
                  </a:solidFill>
                </a:rPr>
                <a:t>erectus</a:t>
              </a:r>
              <a:endParaRPr lang="en-US" sz="3200" b="1" dirty="0">
                <a:solidFill>
                  <a:schemeClr val="bg1"/>
                </a:solidFill>
              </a:endParaRPr>
            </a:p>
          </p:txBody>
        </p:sp>
      </p:grpSp>
      <p:grpSp>
        <p:nvGrpSpPr>
          <p:cNvPr id="90" name="Group 89"/>
          <p:cNvGrpSpPr/>
          <p:nvPr/>
        </p:nvGrpSpPr>
        <p:grpSpPr>
          <a:xfrm>
            <a:off x="0" y="2362200"/>
            <a:ext cx="1981200" cy="523220"/>
            <a:chOff x="76200" y="5745480"/>
            <a:chExt cx="1981200" cy="523220"/>
          </a:xfrm>
        </p:grpSpPr>
        <p:sp>
          <p:nvSpPr>
            <p:cNvPr id="91" name="TextBox 90"/>
            <p:cNvSpPr txBox="1"/>
            <p:nvPr/>
          </p:nvSpPr>
          <p:spPr>
            <a:xfrm>
              <a:off x="76200" y="5745480"/>
              <a:ext cx="1371600" cy="523220"/>
            </a:xfrm>
            <a:prstGeom prst="rect">
              <a:avLst/>
            </a:prstGeom>
            <a:noFill/>
            <a:ln w="50800">
              <a:solidFill>
                <a:schemeClr val="tx1"/>
              </a:solidFill>
            </a:ln>
          </p:spPr>
          <p:txBody>
            <a:bodyPr wrap="square" rtlCol="0">
              <a:spAutoFit/>
            </a:bodyPr>
            <a:lstStyle/>
            <a:p>
              <a:r>
                <a:rPr lang="en-US" sz="2800" b="1" dirty="0" smtClean="0"/>
                <a:t>200Kya</a:t>
              </a:r>
              <a:endParaRPr lang="en-US" sz="2800" b="1" dirty="0"/>
            </a:p>
          </p:txBody>
        </p:sp>
        <p:cxnSp>
          <p:nvCxnSpPr>
            <p:cNvPr id="92" name="Straight Connector 91"/>
            <p:cNvCxnSpPr/>
            <p:nvPr/>
          </p:nvCxnSpPr>
          <p:spPr>
            <a:xfrm>
              <a:off x="1447800" y="6202680"/>
              <a:ext cx="6096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30" name="TextBox 29"/>
          <p:cNvSpPr txBox="1"/>
          <p:nvPr/>
        </p:nvSpPr>
        <p:spPr>
          <a:xfrm>
            <a:off x="2438400" y="6019800"/>
            <a:ext cx="1197675" cy="584775"/>
          </a:xfrm>
          <a:prstGeom prst="rect">
            <a:avLst/>
          </a:prstGeom>
        </p:spPr>
        <p:txBody>
          <a:bodyPr wrap="square" rtlCol="0">
            <a:spAutoFit/>
          </a:bodyPr>
          <a:lstStyle/>
          <a:p>
            <a:r>
              <a:rPr lang="en-US" sz="3200" b="1" dirty="0" smtClean="0"/>
              <a:t>Africa </a:t>
            </a:r>
            <a:endParaRPr lang="en-US" sz="3200" b="1" dirty="0"/>
          </a:p>
        </p:txBody>
      </p:sp>
      <p:cxnSp>
        <p:nvCxnSpPr>
          <p:cNvPr id="5" name="Straight Arrow Connector 4"/>
          <p:cNvCxnSpPr/>
          <p:nvPr/>
        </p:nvCxnSpPr>
        <p:spPr>
          <a:xfrm rot="5400000" flipH="1" flipV="1">
            <a:off x="1410097" y="2247503"/>
            <a:ext cx="1143000" cy="794"/>
          </a:xfrm>
          <a:prstGeom prst="straightConnector1">
            <a:avLst/>
          </a:prstGeom>
          <a:ln w="152400" cap="rnd">
            <a:gradFill flip="none" rotWithShape="1">
              <a:gsLst>
                <a:gs pos="0">
                  <a:srgbClr val="FFF200"/>
                </a:gs>
                <a:gs pos="45000">
                  <a:srgbClr val="FF7A00"/>
                </a:gs>
                <a:gs pos="70000">
                  <a:srgbClr val="FF0300"/>
                </a:gs>
                <a:gs pos="100000">
                  <a:srgbClr val="4D0808"/>
                </a:gs>
              </a:gsLst>
              <a:path path="rect">
                <a:fillToRect l="100000" t="100000"/>
              </a:path>
              <a:tileRect r="-100000" b="-100000"/>
            </a:gra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1981200" y="2819400"/>
            <a:ext cx="1066800" cy="1588"/>
          </a:xfrm>
          <a:prstGeom prst="straightConnector1">
            <a:avLst/>
          </a:prstGeom>
          <a:ln w="152400" cap="rnd">
            <a:gradFill flip="none" rotWithShape="1">
              <a:gsLst>
                <a:gs pos="0">
                  <a:schemeClr val="tx1"/>
                </a:gs>
                <a:gs pos="20000">
                  <a:srgbClr val="000040"/>
                </a:gs>
                <a:gs pos="50000">
                  <a:srgbClr val="400040"/>
                </a:gs>
                <a:gs pos="75000">
                  <a:srgbClr val="8F0040"/>
                </a:gs>
                <a:gs pos="89999">
                  <a:srgbClr val="F27300"/>
                </a:gs>
                <a:gs pos="100000">
                  <a:srgbClr val="FFBF00"/>
                </a:gs>
              </a:gsLst>
              <a:lin ang="10800000" scaled="1"/>
              <a:tileRect/>
            </a:gradFill>
            <a:tailEnd type="none"/>
          </a:ln>
        </p:spPr>
        <p:style>
          <a:lnRef idx="1">
            <a:schemeClr val="accent1"/>
          </a:lnRef>
          <a:fillRef idx="0">
            <a:schemeClr val="accent1"/>
          </a:fillRef>
          <a:effectRef idx="0">
            <a:schemeClr val="accent1"/>
          </a:effectRef>
          <a:fontRef idx="minor">
            <a:schemeClr val="tx1"/>
          </a:fontRef>
        </p:style>
      </p:cxnSp>
      <p:sp useBgFill="1">
        <p:nvSpPr>
          <p:cNvPr id="99" name="TextBox 98"/>
          <p:cNvSpPr txBox="1"/>
          <p:nvPr/>
        </p:nvSpPr>
        <p:spPr>
          <a:xfrm>
            <a:off x="762000" y="54114"/>
            <a:ext cx="6963844" cy="707886"/>
          </a:xfrm>
          <a:prstGeom prst="rect">
            <a:avLst/>
          </a:prstGeom>
          <a:ln w="38100">
            <a:solidFill>
              <a:srgbClr val="0033CC"/>
            </a:solidFill>
          </a:ln>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all inter-bred with other species!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Effect transition="in" filter="fade">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left)">
                                      <p:cBhvr>
                                        <p:cTn id="14" dur="1000"/>
                                        <p:tgtEl>
                                          <p:spTgt spid="59"/>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down)">
                                      <p:cBhvr>
                                        <p:cTn id="18" dur="1000"/>
                                        <p:tgtEl>
                                          <p:spTgt spid="8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left)">
                                      <p:cBhvr>
                                        <p:cTn id="23" dur="1000"/>
                                        <p:tgtEl>
                                          <p:spTgt spid="70"/>
                                        </p:tgtEl>
                                      </p:cBhvr>
                                    </p:animEffect>
                                  </p:childTnLst>
                                </p:cTn>
                              </p:par>
                            </p:childTnLst>
                          </p:cTn>
                        </p:par>
                        <p:par>
                          <p:cTn id="24" fill="hold">
                            <p:stCondLst>
                              <p:cond delay="1000"/>
                            </p:stCondLst>
                            <p:childTnLst>
                              <p:par>
                                <p:cTn id="25" presetID="53"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1000" fill="hold"/>
                                        <p:tgtEl>
                                          <p:spTgt spid="46"/>
                                        </p:tgtEl>
                                        <p:attrNameLst>
                                          <p:attrName>ppt_w</p:attrName>
                                        </p:attrNameLst>
                                      </p:cBhvr>
                                      <p:tavLst>
                                        <p:tav tm="0">
                                          <p:val>
                                            <p:fltVal val="0"/>
                                          </p:val>
                                        </p:tav>
                                        <p:tav tm="100000">
                                          <p:val>
                                            <p:strVal val="#ppt_w"/>
                                          </p:val>
                                        </p:tav>
                                      </p:tavLst>
                                    </p:anim>
                                    <p:anim calcmode="lin" valueType="num">
                                      <p:cBhvr>
                                        <p:cTn id="28" dur="1000" fill="hold"/>
                                        <p:tgtEl>
                                          <p:spTgt spid="46"/>
                                        </p:tgtEl>
                                        <p:attrNameLst>
                                          <p:attrName>ppt_h</p:attrName>
                                        </p:attrNameLst>
                                      </p:cBhvr>
                                      <p:tavLst>
                                        <p:tav tm="0">
                                          <p:val>
                                            <p:fltVal val="0"/>
                                          </p:val>
                                        </p:tav>
                                        <p:tav tm="100000">
                                          <p:val>
                                            <p:strVal val="#ppt_h"/>
                                          </p:val>
                                        </p:tav>
                                      </p:tavLst>
                                    </p:anim>
                                    <p:animEffect transition="in" filter="fade">
                                      <p:cBhvr>
                                        <p:cTn id="29" dur="1000"/>
                                        <p:tgtEl>
                                          <p:spTgt spid="4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10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wipe(left)">
                                      <p:cBhvr>
                                        <p:cTn id="38" dur="1000"/>
                                        <p:tgtEl>
                                          <p:spTgt spid="67"/>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10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1000" fill="hold"/>
                                        <p:tgtEl>
                                          <p:spTgt spid="47"/>
                                        </p:tgtEl>
                                        <p:attrNameLst>
                                          <p:attrName>ppt_w</p:attrName>
                                        </p:attrNameLst>
                                      </p:cBhvr>
                                      <p:tavLst>
                                        <p:tav tm="0">
                                          <p:val>
                                            <p:fltVal val="0"/>
                                          </p:val>
                                        </p:tav>
                                        <p:tav tm="100000">
                                          <p:val>
                                            <p:strVal val="#ppt_w"/>
                                          </p:val>
                                        </p:tav>
                                      </p:tavLst>
                                    </p:anim>
                                    <p:anim calcmode="lin" valueType="num">
                                      <p:cBhvr>
                                        <p:cTn id="48" dur="1000" fill="hold"/>
                                        <p:tgtEl>
                                          <p:spTgt spid="47"/>
                                        </p:tgtEl>
                                        <p:attrNameLst>
                                          <p:attrName>ppt_h</p:attrName>
                                        </p:attrNameLst>
                                      </p:cBhvr>
                                      <p:tavLst>
                                        <p:tav tm="0">
                                          <p:val>
                                            <p:fltVal val="0"/>
                                          </p:val>
                                        </p:tav>
                                        <p:tav tm="100000">
                                          <p:val>
                                            <p:strVal val="#ppt_h"/>
                                          </p:val>
                                        </p:tav>
                                      </p:tavLst>
                                    </p:anim>
                                    <p:animEffect transition="in" filter="fade">
                                      <p:cBhvr>
                                        <p:cTn id="49" dur="1000"/>
                                        <p:tgtEl>
                                          <p:spTgt spid="47"/>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down)">
                                      <p:cBhvr>
                                        <p:cTn id="53" dur="1000"/>
                                        <p:tgtEl>
                                          <p:spTgt spid="6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10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wipe(right)">
                                      <p:cBhvr>
                                        <p:cTn id="63" dur="1000"/>
                                        <p:tgtEl>
                                          <p:spTgt spid="84"/>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wipe(left)">
                                      <p:cBhvr>
                                        <p:cTn id="67" dur="1000"/>
                                        <p:tgtEl>
                                          <p:spTgt spid="90"/>
                                        </p:tgtEl>
                                      </p:cBhvr>
                                    </p:animEffect>
                                  </p:childTnLst>
                                </p:cTn>
                              </p:par>
                            </p:childTnLst>
                          </p:cTn>
                        </p:par>
                        <p:par>
                          <p:cTn id="68" fill="hold">
                            <p:stCondLst>
                              <p:cond delay="2000"/>
                            </p:stCondLst>
                            <p:childTnLst>
                              <p:par>
                                <p:cTn id="69" presetID="22" presetClass="entr" presetSubtype="4"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down)">
                                      <p:cBhvr>
                                        <p:cTn id="71" dur="1000"/>
                                        <p:tgtEl>
                                          <p:spTgt spid="5"/>
                                        </p:tgtEl>
                                      </p:cBhvr>
                                    </p:animEffect>
                                  </p:childTnLst>
                                </p:cTn>
                              </p:par>
                            </p:childTnLst>
                          </p:cTn>
                        </p:par>
                        <p:par>
                          <p:cTn id="72" fill="hold">
                            <p:stCondLst>
                              <p:cond delay="3000"/>
                            </p:stCondLst>
                            <p:childTnLst>
                              <p:par>
                                <p:cTn id="73" presetID="22" presetClass="entr" presetSubtype="8" fill="hold" nodeType="after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wipe(left)">
                                      <p:cBhvr>
                                        <p:cTn id="75"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3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2"/>
          <p:cNvGrpSpPr/>
          <p:nvPr/>
        </p:nvGrpSpPr>
        <p:grpSpPr>
          <a:xfrm>
            <a:off x="3124200" y="3352800"/>
            <a:ext cx="3733800" cy="1041975"/>
            <a:chOff x="3124200" y="3352800"/>
            <a:chExt cx="3733800" cy="1041975"/>
          </a:xfrm>
        </p:grpSpPr>
        <p:cxnSp>
          <p:nvCxnSpPr>
            <p:cNvPr id="12" name="Straight Arrow Connector 11"/>
            <p:cNvCxnSpPr/>
            <p:nvPr/>
          </p:nvCxnSpPr>
          <p:spPr>
            <a:xfrm rot="5400000" flipH="1" flipV="1">
              <a:off x="6438503" y="3770709"/>
              <a:ext cx="837406" cy="1588"/>
            </a:xfrm>
            <a:prstGeom prst="straightConnector1">
              <a:avLst/>
            </a:prstGeom>
            <a:ln w="152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124200" y="4114006"/>
              <a:ext cx="3733800" cy="794"/>
            </a:xfrm>
            <a:prstGeom prst="straightConnector1">
              <a:avLst/>
            </a:prstGeom>
            <a:ln w="152400" cap="rnd">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657600" y="3810000"/>
              <a:ext cx="2000869" cy="584775"/>
            </a:xfrm>
            <a:prstGeom prst="rect">
              <a:avLst/>
            </a:prstGeom>
            <a:solidFill>
              <a:schemeClr val="accent6">
                <a:lumMod val="50000"/>
              </a:schemeClr>
            </a:solidFill>
          </p:spPr>
          <p:txBody>
            <a:bodyPr wrap="none" rtlCol="0">
              <a:spAutoFit/>
            </a:bodyPr>
            <a:lstStyle/>
            <a:p>
              <a:r>
                <a:rPr lang="en-US" sz="3200" b="1" dirty="0" err="1" smtClean="0">
                  <a:solidFill>
                    <a:schemeClr val="bg1"/>
                  </a:solidFill>
                </a:rPr>
                <a:t>heidelberg</a:t>
              </a:r>
              <a:endParaRPr lang="en-US" sz="3200" b="1" dirty="0">
                <a:solidFill>
                  <a:schemeClr val="bg1"/>
                </a:solidFill>
              </a:endParaRPr>
            </a:p>
          </p:txBody>
        </p:sp>
      </p:grpSp>
      <p:grpSp>
        <p:nvGrpSpPr>
          <p:cNvPr id="6" name="Group 65"/>
          <p:cNvGrpSpPr/>
          <p:nvPr/>
        </p:nvGrpSpPr>
        <p:grpSpPr>
          <a:xfrm>
            <a:off x="1066800" y="1065212"/>
            <a:ext cx="7696200" cy="611188"/>
            <a:chOff x="1066800" y="1066800"/>
            <a:chExt cx="7696200" cy="611188"/>
          </a:xfrm>
        </p:grpSpPr>
        <p:cxnSp>
          <p:nvCxnSpPr>
            <p:cNvPr id="23" name="Straight Arrow Connector 22"/>
            <p:cNvCxnSpPr/>
            <p:nvPr/>
          </p:nvCxnSpPr>
          <p:spPr>
            <a:xfrm>
              <a:off x="1066800" y="1676400"/>
              <a:ext cx="7696200" cy="1588"/>
            </a:xfrm>
            <a:prstGeom prst="straightConnector1">
              <a:avLst/>
            </a:prstGeom>
            <a:ln w="152400" cap="rnd">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33800" y="1066800"/>
              <a:ext cx="4028667" cy="584775"/>
            </a:xfrm>
            <a:prstGeom prst="rect">
              <a:avLst/>
            </a:prstGeom>
            <a:noFill/>
          </p:spPr>
          <p:txBody>
            <a:bodyPr wrap="none" rtlCol="0">
              <a:spAutoFit/>
            </a:bodyPr>
            <a:lstStyle/>
            <a:p>
              <a:r>
                <a:rPr lang="en-US" sz="3200" b="1" dirty="0" smtClean="0">
                  <a:solidFill>
                    <a:srgbClr val="FF0000"/>
                  </a:solidFill>
                  <a:effectLst>
                    <a:outerShdw dist="50800" dir="5400000" algn="ctr" rotWithShape="0">
                      <a:schemeClr val="tx1"/>
                    </a:outerShdw>
                  </a:effectLst>
                </a:rPr>
                <a:t>modern Homo sapiens</a:t>
              </a:r>
              <a:endParaRPr lang="en-US" sz="3200" b="1" dirty="0">
                <a:solidFill>
                  <a:srgbClr val="FF0000"/>
                </a:solidFill>
                <a:effectLst>
                  <a:outerShdw dist="50800" dir="5400000" algn="ctr" rotWithShape="0">
                    <a:schemeClr val="tx1"/>
                  </a:outerShdw>
                </a:effectLst>
              </a:endParaRPr>
            </a:p>
          </p:txBody>
        </p:sp>
      </p:grpSp>
      <p:grpSp>
        <p:nvGrpSpPr>
          <p:cNvPr id="7" name="Group 63"/>
          <p:cNvGrpSpPr/>
          <p:nvPr/>
        </p:nvGrpSpPr>
        <p:grpSpPr>
          <a:xfrm>
            <a:off x="4283027" y="2057400"/>
            <a:ext cx="2574973" cy="1219200"/>
            <a:chOff x="4206827" y="2209800"/>
            <a:chExt cx="2574973" cy="1219200"/>
          </a:xfrm>
        </p:grpSpPr>
        <p:cxnSp>
          <p:nvCxnSpPr>
            <p:cNvPr id="8" name="Straight Arrow Connector 7"/>
            <p:cNvCxnSpPr/>
            <p:nvPr/>
          </p:nvCxnSpPr>
          <p:spPr>
            <a:xfrm rot="5400000" flipH="1" flipV="1">
              <a:off x="4571603" y="2819003"/>
              <a:ext cx="1219200" cy="794"/>
            </a:xfrm>
            <a:prstGeom prst="straightConnector1">
              <a:avLst/>
            </a:prstGeom>
            <a:ln w="152400">
              <a:solidFill>
                <a:srgbClr val="0033CC"/>
              </a:solidFill>
              <a:tailEnd type="diamon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181600" y="3428206"/>
              <a:ext cx="1600200" cy="794"/>
            </a:xfrm>
            <a:prstGeom prst="straightConnector1">
              <a:avLst/>
            </a:prstGeom>
            <a:ln w="152400" cap="rnd">
              <a:solidFill>
                <a:srgbClr val="0033CC"/>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206827" y="2590800"/>
              <a:ext cx="2270173" cy="584775"/>
            </a:xfrm>
            <a:prstGeom prst="rect">
              <a:avLst/>
            </a:prstGeom>
            <a:solidFill>
              <a:srgbClr val="0033CC"/>
            </a:solidFill>
          </p:spPr>
          <p:txBody>
            <a:bodyPr wrap="none" rtlCol="0">
              <a:spAutoFit/>
            </a:bodyPr>
            <a:lstStyle/>
            <a:p>
              <a:r>
                <a:rPr lang="en-US" sz="3200" b="1" dirty="0" err="1" smtClean="0">
                  <a:solidFill>
                    <a:schemeClr val="bg1"/>
                  </a:solidFill>
                </a:rPr>
                <a:t>neanderthal</a:t>
              </a:r>
              <a:endParaRPr lang="en-US" sz="3200" b="1" dirty="0">
                <a:solidFill>
                  <a:schemeClr val="bg1"/>
                </a:solidFill>
              </a:endParaRPr>
            </a:p>
          </p:txBody>
        </p:sp>
      </p:grpSp>
      <p:grpSp>
        <p:nvGrpSpPr>
          <p:cNvPr id="9" name="Group 64"/>
          <p:cNvGrpSpPr/>
          <p:nvPr/>
        </p:nvGrpSpPr>
        <p:grpSpPr>
          <a:xfrm>
            <a:off x="6858000" y="2133600"/>
            <a:ext cx="2286000" cy="1218406"/>
            <a:chOff x="6781800" y="2286000"/>
            <a:chExt cx="2286000" cy="1218406"/>
          </a:xfrm>
        </p:grpSpPr>
        <p:cxnSp>
          <p:nvCxnSpPr>
            <p:cNvPr id="10" name="Straight Arrow Connector 9"/>
            <p:cNvCxnSpPr/>
            <p:nvPr/>
          </p:nvCxnSpPr>
          <p:spPr>
            <a:xfrm rot="5400000" flipH="1" flipV="1">
              <a:off x="7163991" y="2894409"/>
              <a:ext cx="1218406" cy="1588"/>
            </a:xfrm>
            <a:prstGeom prst="straightConnector1">
              <a:avLst/>
            </a:prstGeom>
            <a:ln w="152400">
              <a:solidFill>
                <a:srgbClr val="00B050"/>
              </a:solidFill>
              <a:tailEnd type="diamon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81800" y="3429000"/>
              <a:ext cx="990600" cy="1588"/>
            </a:xfrm>
            <a:prstGeom prst="straightConnector1">
              <a:avLst/>
            </a:prstGeom>
            <a:ln w="1524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143106" y="2590800"/>
              <a:ext cx="1924694" cy="584775"/>
            </a:xfrm>
            <a:prstGeom prst="rect">
              <a:avLst/>
            </a:prstGeom>
            <a:solidFill>
              <a:srgbClr val="00B050"/>
            </a:solidFill>
          </p:spPr>
          <p:txBody>
            <a:bodyPr wrap="none" rtlCol="0">
              <a:spAutoFit/>
            </a:bodyPr>
            <a:lstStyle/>
            <a:p>
              <a:r>
                <a:rPr lang="en-US" sz="3200" b="1" dirty="0" err="1" smtClean="0">
                  <a:solidFill>
                    <a:schemeClr val="bg1"/>
                  </a:solidFill>
                </a:rPr>
                <a:t>denisovan</a:t>
              </a:r>
              <a:endParaRPr lang="en-US" sz="3200" b="1" dirty="0">
                <a:solidFill>
                  <a:schemeClr val="bg1"/>
                </a:solidFill>
              </a:endParaRPr>
            </a:p>
          </p:txBody>
        </p:sp>
      </p:grpSp>
      <p:cxnSp>
        <p:nvCxnSpPr>
          <p:cNvPr id="4" name="Straight Arrow Connector 3"/>
          <p:cNvCxnSpPr/>
          <p:nvPr/>
        </p:nvCxnSpPr>
        <p:spPr>
          <a:xfrm rot="5400000" flipH="1" flipV="1">
            <a:off x="2056606" y="3276600"/>
            <a:ext cx="1981994" cy="794"/>
          </a:xfrm>
          <a:prstGeom prst="straightConnector1">
            <a:avLst/>
          </a:prstGeom>
          <a:ln w="152400">
            <a:solidFill>
              <a:schemeClr val="tx1">
                <a:lumMod val="85000"/>
                <a:lumOff val="1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6" name="Group 88"/>
          <p:cNvGrpSpPr/>
          <p:nvPr/>
        </p:nvGrpSpPr>
        <p:grpSpPr>
          <a:xfrm>
            <a:off x="2362200" y="4039394"/>
            <a:ext cx="1436804" cy="2818606"/>
            <a:chOff x="2362200" y="4039394"/>
            <a:chExt cx="1436804" cy="2818606"/>
          </a:xfrm>
        </p:grpSpPr>
        <p:cxnSp>
          <p:nvCxnSpPr>
            <p:cNvPr id="79" name="Straight Arrow Connector 78"/>
            <p:cNvCxnSpPr/>
            <p:nvPr/>
          </p:nvCxnSpPr>
          <p:spPr>
            <a:xfrm rot="5400000" flipH="1" flipV="1">
              <a:off x="1639094" y="5448300"/>
              <a:ext cx="2818606" cy="794"/>
            </a:xfrm>
            <a:prstGeom prst="straightConnector1">
              <a:avLst/>
            </a:prstGeom>
            <a:ln w="1524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362200" y="4800600"/>
              <a:ext cx="1436804" cy="584775"/>
            </a:xfrm>
            <a:prstGeom prst="rect">
              <a:avLst/>
            </a:prstGeom>
            <a:solidFill>
              <a:schemeClr val="tx1">
                <a:lumMod val="85000"/>
                <a:lumOff val="15000"/>
              </a:schemeClr>
            </a:solidFill>
          </p:spPr>
          <p:txBody>
            <a:bodyPr wrap="none" rtlCol="0">
              <a:spAutoFit/>
            </a:bodyPr>
            <a:lstStyle/>
            <a:p>
              <a:r>
                <a:rPr lang="en-US" sz="3200" b="1" dirty="0" smtClean="0">
                  <a:solidFill>
                    <a:schemeClr val="bg1"/>
                  </a:solidFill>
                </a:rPr>
                <a:t>erectus</a:t>
              </a:r>
              <a:endParaRPr lang="en-US" sz="3200" b="1" dirty="0">
                <a:solidFill>
                  <a:schemeClr val="bg1"/>
                </a:solidFill>
              </a:endParaRPr>
            </a:p>
          </p:txBody>
        </p:sp>
      </p:grpSp>
      <p:grpSp>
        <p:nvGrpSpPr>
          <p:cNvPr id="41" name="Group 40"/>
          <p:cNvGrpSpPr/>
          <p:nvPr/>
        </p:nvGrpSpPr>
        <p:grpSpPr>
          <a:xfrm>
            <a:off x="0" y="2362200"/>
            <a:ext cx="8534400" cy="4242375"/>
            <a:chOff x="0" y="2362200"/>
            <a:chExt cx="8534400" cy="4242375"/>
          </a:xfrm>
        </p:grpSpPr>
        <p:sp>
          <p:nvSpPr>
            <p:cNvPr id="46" name="TextBox 45"/>
            <p:cNvSpPr txBox="1"/>
            <p:nvPr/>
          </p:nvSpPr>
          <p:spPr>
            <a:xfrm>
              <a:off x="3886200" y="6016752"/>
              <a:ext cx="3186513" cy="584775"/>
            </a:xfrm>
            <a:prstGeom prst="rect">
              <a:avLst/>
            </a:prstGeom>
            <a:noFill/>
          </p:spPr>
          <p:txBody>
            <a:bodyPr wrap="none" rtlCol="0">
              <a:spAutoFit/>
            </a:bodyPr>
            <a:lstStyle/>
            <a:p>
              <a:r>
                <a:rPr lang="en-US" sz="3200" b="1" dirty="0" smtClean="0"/>
                <a:t>Europe/Near East</a:t>
              </a:r>
              <a:endParaRPr lang="en-US" sz="3200" b="1" dirty="0"/>
            </a:p>
          </p:txBody>
        </p:sp>
        <p:sp>
          <p:nvSpPr>
            <p:cNvPr id="47" name="TextBox 46"/>
            <p:cNvSpPr txBox="1"/>
            <p:nvPr/>
          </p:nvSpPr>
          <p:spPr>
            <a:xfrm>
              <a:off x="7634795" y="6019800"/>
              <a:ext cx="899605" cy="584775"/>
            </a:xfrm>
            <a:prstGeom prst="rect">
              <a:avLst/>
            </a:prstGeom>
            <a:noFill/>
          </p:spPr>
          <p:txBody>
            <a:bodyPr wrap="none" rtlCol="0">
              <a:spAutoFit/>
            </a:bodyPr>
            <a:lstStyle/>
            <a:p>
              <a:r>
                <a:rPr lang="en-US" sz="3200" b="1" dirty="0" smtClean="0"/>
                <a:t>Asia</a:t>
              </a:r>
              <a:endParaRPr lang="en-US" sz="3200" b="1" dirty="0"/>
            </a:p>
          </p:txBody>
        </p:sp>
        <p:grpSp>
          <p:nvGrpSpPr>
            <p:cNvPr id="11" name="Group 58"/>
            <p:cNvGrpSpPr/>
            <p:nvPr/>
          </p:nvGrpSpPr>
          <p:grpSpPr>
            <a:xfrm>
              <a:off x="76200" y="5791200"/>
              <a:ext cx="2971800" cy="533400"/>
              <a:chOff x="76200" y="5791200"/>
              <a:chExt cx="2971800" cy="533400"/>
            </a:xfrm>
          </p:grpSpPr>
          <p:sp>
            <p:nvSpPr>
              <p:cNvPr id="48" name="TextBox 47"/>
              <p:cNvSpPr txBox="1"/>
              <p:nvPr/>
            </p:nvSpPr>
            <p:spPr>
              <a:xfrm>
                <a:off x="76200" y="5801380"/>
                <a:ext cx="1054841" cy="523220"/>
              </a:xfrm>
              <a:prstGeom prst="rect">
                <a:avLst/>
              </a:prstGeom>
              <a:noFill/>
              <a:ln w="50800">
                <a:solidFill>
                  <a:schemeClr val="tx1"/>
                </a:solidFill>
              </a:ln>
            </p:spPr>
            <p:txBody>
              <a:bodyPr wrap="square" rtlCol="0">
                <a:spAutoFit/>
              </a:bodyPr>
              <a:lstStyle/>
              <a:p>
                <a:r>
                  <a:rPr lang="en-US" sz="2800" b="1" dirty="0" smtClean="0"/>
                  <a:t>1Mya</a:t>
                </a:r>
                <a:endParaRPr lang="en-US" sz="2800" b="1" dirty="0"/>
              </a:p>
            </p:txBody>
          </p:sp>
          <p:cxnSp>
            <p:nvCxnSpPr>
              <p:cNvPr id="50" name="Straight Connector 49"/>
              <p:cNvCxnSpPr/>
              <p:nvPr/>
            </p:nvCxnSpPr>
            <p:spPr>
              <a:xfrm flipV="1">
                <a:off x="1066800" y="5791200"/>
                <a:ext cx="1981200" cy="1018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66"/>
            <p:cNvGrpSpPr/>
            <p:nvPr/>
          </p:nvGrpSpPr>
          <p:grpSpPr>
            <a:xfrm>
              <a:off x="0" y="3200400"/>
              <a:ext cx="5181600" cy="523220"/>
              <a:chOff x="76200" y="5754624"/>
              <a:chExt cx="5181600" cy="523220"/>
            </a:xfrm>
          </p:grpSpPr>
          <p:sp>
            <p:nvSpPr>
              <p:cNvPr id="68" name="TextBox 67"/>
              <p:cNvSpPr txBox="1"/>
              <p:nvPr/>
            </p:nvSpPr>
            <p:spPr>
              <a:xfrm>
                <a:off x="76200" y="5754624"/>
                <a:ext cx="1371600" cy="523220"/>
              </a:xfrm>
              <a:prstGeom prst="rect">
                <a:avLst/>
              </a:prstGeom>
              <a:noFill/>
              <a:ln w="50800">
                <a:solidFill>
                  <a:schemeClr val="tx1"/>
                </a:solidFill>
              </a:ln>
            </p:spPr>
            <p:txBody>
              <a:bodyPr wrap="square" rtlCol="0">
                <a:spAutoFit/>
              </a:bodyPr>
              <a:lstStyle/>
              <a:p>
                <a:r>
                  <a:rPr lang="en-US" sz="2800" b="1" dirty="0" smtClean="0"/>
                  <a:t>400Kya</a:t>
                </a:r>
                <a:endParaRPr lang="en-US" sz="2800" b="1" dirty="0"/>
              </a:p>
            </p:txBody>
          </p:sp>
          <p:cxnSp>
            <p:nvCxnSpPr>
              <p:cNvPr id="69" name="Straight Connector 68"/>
              <p:cNvCxnSpPr/>
              <p:nvPr/>
            </p:nvCxnSpPr>
            <p:spPr>
              <a:xfrm>
                <a:off x="1447800" y="5791200"/>
                <a:ext cx="38100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69"/>
            <p:cNvGrpSpPr/>
            <p:nvPr/>
          </p:nvGrpSpPr>
          <p:grpSpPr>
            <a:xfrm>
              <a:off x="0" y="4069080"/>
              <a:ext cx="2971800" cy="523220"/>
              <a:chOff x="76200" y="5745480"/>
              <a:chExt cx="2971800" cy="523220"/>
            </a:xfrm>
          </p:grpSpPr>
          <p:sp>
            <p:nvSpPr>
              <p:cNvPr id="71" name="TextBox 70"/>
              <p:cNvSpPr txBox="1"/>
              <p:nvPr/>
            </p:nvSpPr>
            <p:spPr>
              <a:xfrm>
                <a:off x="76200" y="5745480"/>
                <a:ext cx="1371600" cy="523220"/>
              </a:xfrm>
              <a:prstGeom prst="rect">
                <a:avLst/>
              </a:prstGeom>
              <a:noFill/>
              <a:ln w="50800">
                <a:solidFill>
                  <a:schemeClr val="tx1"/>
                </a:solidFill>
              </a:ln>
            </p:spPr>
            <p:txBody>
              <a:bodyPr wrap="square" rtlCol="0">
                <a:spAutoFit/>
              </a:bodyPr>
              <a:lstStyle/>
              <a:p>
                <a:r>
                  <a:rPr lang="en-US" sz="2800" b="1" dirty="0" smtClean="0"/>
                  <a:t>600Kya</a:t>
                </a:r>
                <a:endParaRPr lang="en-US" sz="2800" b="1" dirty="0"/>
              </a:p>
            </p:txBody>
          </p:sp>
          <p:cxnSp>
            <p:nvCxnSpPr>
              <p:cNvPr id="72" name="Straight Connector 71"/>
              <p:cNvCxnSpPr/>
              <p:nvPr/>
            </p:nvCxnSpPr>
            <p:spPr>
              <a:xfrm>
                <a:off x="1447800" y="5791200"/>
                <a:ext cx="16002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89"/>
            <p:cNvGrpSpPr/>
            <p:nvPr/>
          </p:nvGrpSpPr>
          <p:grpSpPr>
            <a:xfrm>
              <a:off x="0" y="2362200"/>
              <a:ext cx="1981200" cy="523220"/>
              <a:chOff x="76200" y="5745480"/>
              <a:chExt cx="1981200" cy="523220"/>
            </a:xfrm>
          </p:grpSpPr>
          <p:sp>
            <p:nvSpPr>
              <p:cNvPr id="91" name="TextBox 90"/>
              <p:cNvSpPr txBox="1"/>
              <p:nvPr/>
            </p:nvSpPr>
            <p:spPr>
              <a:xfrm>
                <a:off x="76200" y="5745480"/>
                <a:ext cx="1371600" cy="523220"/>
              </a:xfrm>
              <a:prstGeom prst="rect">
                <a:avLst/>
              </a:prstGeom>
              <a:noFill/>
              <a:ln w="50800">
                <a:solidFill>
                  <a:schemeClr val="tx1"/>
                </a:solidFill>
              </a:ln>
            </p:spPr>
            <p:txBody>
              <a:bodyPr wrap="square" rtlCol="0">
                <a:spAutoFit/>
              </a:bodyPr>
              <a:lstStyle/>
              <a:p>
                <a:r>
                  <a:rPr lang="en-US" sz="2800" b="1" dirty="0" smtClean="0"/>
                  <a:t>200Kya</a:t>
                </a:r>
                <a:endParaRPr lang="en-US" sz="2800" b="1" dirty="0"/>
              </a:p>
            </p:txBody>
          </p:sp>
          <p:cxnSp>
            <p:nvCxnSpPr>
              <p:cNvPr id="92" name="Straight Connector 91"/>
              <p:cNvCxnSpPr/>
              <p:nvPr/>
            </p:nvCxnSpPr>
            <p:spPr>
              <a:xfrm>
                <a:off x="1447800" y="6202680"/>
                <a:ext cx="609600" cy="1588"/>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useBgFill="1">
          <p:nvSpPr>
            <p:cNvPr id="30" name="TextBox 29"/>
            <p:cNvSpPr txBox="1"/>
            <p:nvPr/>
          </p:nvSpPr>
          <p:spPr>
            <a:xfrm>
              <a:off x="2438400" y="6019800"/>
              <a:ext cx="1197675" cy="584775"/>
            </a:xfrm>
            <a:prstGeom prst="rect">
              <a:avLst/>
            </a:prstGeom>
          </p:spPr>
          <p:txBody>
            <a:bodyPr wrap="square" rtlCol="0">
              <a:spAutoFit/>
            </a:bodyPr>
            <a:lstStyle/>
            <a:p>
              <a:r>
                <a:rPr lang="en-US" sz="3200" b="1" dirty="0" smtClean="0"/>
                <a:t>Africa </a:t>
              </a:r>
              <a:endParaRPr lang="en-US" sz="3200" b="1" dirty="0"/>
            </a:p>
          </p:txBody>
        </p:sp>
      </p:grpSp>
      <p:grpSp>
        <p:nvGrpSpPr>
          <p:cNvPr id="18" name="Group 93"/>
          <p:cNvGrpSpPr/>
          <p:nvPr/>
        </p:nvGrpSpPr>
        <p:grpSpPr>
          <a:xfrm>
            <a:off x="1981200" y="1676400"/>
            <a:ext cx="1066800" cy="1144588"/>
            <a:chOff x="1981200" y="1676400"/>
            <a:chExt cx="1066800" cy="1144588"/>
          </a:xfrm>
        </p:grpSpPr>
        <p:cxnSp>
          <p:nvCxnSpPr>
            <p:cNvPr id="5" name="Straight Arrow Connector 4"/>
            <p:cNvCxnSpPr/>
            <p:nvPr/>
          </p:nvCxnSpPr>
          <p:spPr>
            <a:xfrm rot="5400000" flipH="1" flipV="1">
              <a:off x="1410097" y="2247503"/>
              <a:ext cx="1143000" cy="794"/>
            </a:xfrm>
            <a:prstGeom prst="straightConnector1">
              <a:avLst/>
            </a:prstGeom>
            <a:ln w="152400" cap="rnd">
              <a:gradFill flip="none" rotWithShape="1">
                <a:gsLst>
                  <a:gs pos="0">
                    <a:srgbClr val="FFF200"/>
                  </a:gs>
                  <a:gs pos="45000">
                    <a:srgbClr val="FF7A00"/>
                  </a:gs>
                  <a:gs pos="70000">
                    <a:srgbClr val="FF0300"/>
                  </a:gs>
                  <a:gs pos="100000">
                    <a:srgbClr val="4D0808"/>
                  </a:gs>
                </a:gsLst>
                <a:path path="rect">
                  <a:fillToRect l="100000" t="100000"/>
                </a:path>
                <a:tileRect r="-100000" b="-100000"/>
              </a:gra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1981200" y="2819400"/>
              <a:ext cx="1066800" cy="1588"/>
            </a:xfrm>
            <a:prstGeom prst="straightConnector1">
              <a:avLst/>
            </a:prstGeom>
            <a:ln w="152400" cap="rnd">
              <a:gradFill flip="none" rotWithShape="1">
                <a:gsLst>
                  <a:gs pos="0">
                    <a:schemeClr val="tx1"/>
                  </a:gs>
                  <a:gs pos="20000">
                    <a:srgbClr val="000040"/>
                  </a:gs>
                  <a:gs pos="50000">
                    <a:srgbClr val="400040"/>
                  </a:gs>
                  <a:gs pos="75000">
                    <a:srgbClr val="8F0040"/>
                  </a:gs>
                  <a:gs pos="89999">
                    <a:srgbClr val="F27300"/>
                  </a:gs>
                  <a:gs pos="100000">
                    <a:srgbClr val="FFBF00"/>
                  </a:gs>
                </a:gsLst>
                <a:lin ang="10800000" scaled="1"/>
                <a:tileRect/>
              </a:gradFill>
              <a:tailEnd type="none"/>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5638800" y="1828800"/>
            <a:ext cx="1752600" cy="685800"/>
            <a:chOff x="5638800" y="1828800"/>
            <a:chExt cx="1752600" cy="685800"/>
          </a:xfrm>
        </p:grpSpPr>
        <p:sp>
          <p:nvSpPr>
            <p:cNvPr id="51" name="Freeform 50"/>
            <p:cNvSpPr/>
            <p:nvPr/>
          </p:nvSpPr>
          <p:spPr>
            <a:xfrm>
              <a:off x="5638800" y="2047240"/>
              <a:ext cx="1752600" cy="467360"/>
            </a:xfrm>
            <a:custGeom>
              <a:avLst/>
              <a:gdLst>
                <a:gd name="connsiteX0" fmla="*/ 0 w 2377440"/>
                <a:gd name="connsiteY0" fmla="*/ 391160 h 391160"/>
                <a:gd name="connsiteX1" fmla="*/ 228600 w 2377440"/>
                <a:gd name="connsiteY1" fmla="*/ 208280 h 391160"/>
                <a:gd name="connsiteX2" fmla="*/ 640080 w 2377440"/>
                <a:gd name="connsiteY2" fmla="*/ 25400 h 391160"/>
                <a:gd name="connsiteX3" fmla="*/ 1691640 w 2377440"/>
                <a:gd name="connsiteY3" fmla="*/ 55880 h 391160"/>
                <a:gd name="connsiteX4" fmla="*/ 2164080 w 2377440"/>
                <a:gd name="connsiteY4" fmla="*/ 223520 h 391160"/>
                <a:gd name="connsiteX5" fmla="*/ 2377440 w 2377440"/>
                <a:gd name="connsiteY5" fmla="*/ 360680 h 391160"/>
                <a:gd name="connsiteX6" fmla="*/ 2377440 w 2377440"/>
                <a:gd name="connsiteY6" fmla="*/ 360680 h 39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7440" h="391160">
                  <a:moveTo>
                    <a:pt x="0" y="391160"/>
                  </a:moveTo>
                  <a:cubicBezTo>
                    <a:pt x="60960" y="330200"/>
                    <a:pt x="121920" y="269240"/>
                    <a:pt x="228600" y="208280"/>
                  </a:cubicBezTo>
                  <a:cubicBezTo>
                    <a:pt x="335280" y="147320"/>
                    <a:pt x="396240" y="50800"/>
                    <a:pt x="640080" y="25400"/>
                  </a:cubicBezTo>
                  <a:cubicBezTo>
                    <a:pt x="883920" y="0"/>
                    <a:pt x="1437640" y="22860"/>
                    <a:pt x="1691640" y="55880"/>
                  </a:cubicBezTo>
                  <a:cubicBezTo>
                    <a:pt x="1945640" y="88900"/>
                    <a:pt x="2049780" y="172720"/>
                    <a:pt x="2164080" y="223520"/>
                  </a:cubicBezTo>
                  <a:cubicBezTo>
                    <a:pt x="2278380" y="274320"/>
                    <a:pt x="2377440" y="360680"/>
                    <a:pt x="2377440" y="360680"/>
                  </a:cubicBezTo>
                  <a:lnTo>
                    <a:pt x="2377440" y="360680"/>
                  </a:lnTo>
                </a:path>
              </a:pathLst>
            </a:custGeom>
            <a:ln w="76200">
              <a:solidFill>
                <a:srgbClr val="0033CC"/>
              </a:solidFill>
              <a:prstDash val="sysDot"/>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9" name="TextBox 48"/>
            <p:cNvSpPr txBox="1"/>
            <p:nvPr/>
          </p:nvSpPr>
          <p:spPr>
            <a:xfrm>
              <a:off x="6172200" y="1828800"/>
              <a:ext cx="762000" cy="461665"/>
            </a:xfrm>
            <a:prstGeom prst="rect">
              <a:avLst/>
            </a:prstGeom>
            <a:ln w="50800">
              <a:solidFill>
                <a:srgbClr val="0033CC"/>
              </a:solidFill>
            </a:ln>
          </p:spPr>
          <p:txBody>
            <a:bodyPr wrap="square" rtlCol="0">
              <a:spAutoFit/>
            </a:bodyPr>
            <a:lstStyle/>
            <a:p>
              <a:r>
                <a:rPr lang="en-US" sz="2400" b="1" dirty="0" smtClean="0">
                  <a:solidFill>
                    <a:srgbClr val="0033CC"/>
                  </a:solidFill>
                </a:rPr>
                <a:t>17%</a:t>
              </a:r>
              <a:endParaRPr lang="en-US" sz="2400" b="1" dirty="0">
                <a:solidFill>
                  <a:srgbClr val="0033CC"/>
                </a:solidFill>
              </a:endParaRPr>
            </a:p>
          </p:txBody>
        </p:sp>
      </p:grpSp>
      <p:grpSp>
        <p:nvGrpSpPr>
          <p:cNvPr id="53" name="Group 52"/>
          <p:cNvGrpSpPr/>
          <p:nvPr/>
        </p:nvGrpSpPr>
        <p:grpSpPr>
          <a:xfrm>
            <a:off x="3352800" y="1426326"/>
            <a:ext cx="838200" cy="1466295"/>
            <a:chOff x="8548255" y="2824002"/>
            <a:chExt cx="990600" cy="1028919"/>
          </a:xfrm>
        </p:grpSpPr>
        <p:sp>
          <p:nvSpPr>
            <p:cNvPr id="54" name="Freeform 53"/>
            <p:cNvSpPr/>
            <p:nvPr/>
          </p:nvSpPr>
          <p:spPr>
            <a:xfrm rot="14861899">
              <a:off x="8545376" y="3025912"/>
              <a:ext cx="1028919" cy="625099"/>
            </a:xfrm>
            <a:custGeom>
              <a:avLst/>
              <a:gdLst>
                <a:gd name="connsiteX0" fmla="*/ 0 w 2377440"/>
                <a:gd name="connsiteY0" fmla="*/ 391160 h 391160"/>
                <a:gd name="connsiteX1" fmla="*/ 228600 w 2377440"/>
                <a:gd name="connsiteY1" fmla="*/ 208280 h 391160"/>
                <a:gd name="connsiteX2" fmla="*/ 640080 w 2377440"/>
                <a:gd name="connsiteY2" fmla="*/ 25400 h 391160"/>
                <a:gd name="connsiteX3" fmla="*/ 1691640 w 2377440"/>
                <a:gd name="connsiteY3" fmla="*/ 55880 h 391160"/>
                <a:gd name="connsiteX4" fmla="*/ 2164080 w 2377440"/>
                <a:gd name="connsiteY4" fmla="*/ 223520 h 391160"/>
                <a:gd name="connsiteX5" fmla="*/ 2377440 w 2377440"/>
                <a:gd name="connsiteY5" fmla="*/ 360680 h 391160"/>
                <a:gd name="connsiteX6" fmla="*/ 2377440 w 2377440"/>
                <a:gd name="connsiteY6" fmla="*/ 360680 h 391160"/>
                <a:gd name="connsiteX0" fmla="*/ 0 w 2401289"/>
                <a:gd name="connsiteY0" fmla="*/ 391160 h 681084"/>
                <a:gd name="connsiteX1" fmla="*/ 228600 w 2401289"/>
                <a:gd name="connsiteY1" fmla="*/ 208280 h 681084"/>
                <a:gd name="connsiteX2" fmla="*/ 640080 w 2401289"/>
                <a:gd name="connsiteY2" fmla="*/ 25400 h 681084"/>
                <a:gd name="connsiteX3" fmla="*/ 1691640 w 2401289"/>
                <a:gd name="connsiteY3" fmla="*/ 55880 h 681084"/>
                <a:gd name="connsiteX4" fmla="*/ 2164080 w 2401289"/>
                <a:gd name="connsiteY4" fmla="*/ 223520 h 681084"/>
                <a:gd name="connsiteX5" fmla="*/ 2377440 w 2401289"/>
                <a:gd name="connsiteY5" fmla="*/ 360680 h 681084"/>
                <a:gd name="connsiteX6" fmla="*/ 2307177 w 2401289"/>
                <a:gd name="connsiteY6" fmla="*/ 681084 h 681084"/>
                <a:gd name="connsiteX0" fmla="*/ 14738 w 2252037"/>
                <a:gd name="connsiteY0" fmla="*/ 733750 h 733750"/>
                <a:gd name="connsiteX1" fmla="*/ 79348 w 2252037"/>
                <a:gd name="connsiteY1" fmla="*/ 208280 h 733750"/>
                <a:gd name="connsiteX2" fmla="*/ 490828 w 2252037"/>
                <a:gd name="connsiteY2" fmla="*/ 25400 h 733750"/>
                <a:gd name="connsiteX3" fmla="*/ 1542388 w 2252037"/>
                <a:gd name="connsiteY3" fmla="*/ 55880 h 733750"/>
                <a:gd name="connsiteX4" fmla="*/ 2014828 w 2252037"/>
                <a:gd name="connsiteY4" fmla="*/ 223520 h 733750"/>
                <a:gd name="connsiteX5" fmla="*/ 2228188 w 2252037"/>
                <a:gd name="connsiteY5" fmla="*/ 360680 h 733750"/>
                <a:gd name="connsiteX6" fmla="*/ 2157925 w 2252037"/>
                <a:gd name="connsiteY6" fmla="*/ 681084 h 733750"/>
                <a:gd name="connsiteX0" fmla="*/ 0 w 2237299"/>
                <a:gd name="connsiteY0" fmla="*/ 821328 h 821328"/>
                <a:gd name="connsiteX1" fmla="*/ 476090 w 2237299"/>
                <a:gd name="connsiteY1" fmla="*/ 112978 h 821328"/>
                <a:gd name="connsiteX2" fmla="*/ 1527650 w 2237299"/>
                <a:gd name="connsiteY2" fmla="*/ 143458 h 821328"/>
                <a:gd name="connsiteX3" fmla="*/ 2000090 w 2237299"/>
                <a:gd name="connsiteY3" fmla="*/ 311098 h 821328"/>
                <a:gd name="connsiteX4" fmla="*/ 2213450 w 2237299"/>
                <a:gd name="connsiteY4" fmla="*/ 448258 h 821328"/>
                <a:gd name="connsiteX5" fmla="*/ 2143187 w 2237299"/>
                <a:gd name="connsiteY5" fmla="*/ 768662 h 821328"/>
                <a:gd name="connsiteX0" fmla="*/ 0 w 2215003"/>
                <a:gd name="connsiteY0" fmla="*/ 821328 h 925183"/>
                <a:gd name="connsiteX1" fmla="*/ 476090 w 2215003"/>
                <a:gd name="connsiteY1" fmla="*/ 112978 h 925183"/>
                <a:gd name="connsiteX2" fmla="*/ 1527650 w 2215003"/>
                <a:gd name="connsiteY2" fmla="*/ 143458 h 925183"/>
                <a:gd name="connsiteX3" fmla="*/ 2000090 w 2215003"/>
                <a:gd name="connsiteY3" fmla="*/ 311098 h 925183"/>
                <a:gd name="connsiteX4" fmla="*/ 2213450 w 2215003"/>
                <a:gd name="connsiteY4" fmla="*/ 448258 h 925183"/>
                <a:gd name="connsiteX5" fmla="*/ 1990769 w 2215003"/>
                <a:gd name="connsiteY5" fmla="*/ 925183 h 925183"/>
                <a:gd name="connsiteX0" fmla="*/ 0 w 2077276"/>
                <a:gd name="connsiteY0" fmla="*/ 821328 h 925183"/>
                <a:gd name="connsiteX1" fmla="*/ 476090 w 2077276"/>
                <a:gd name="connsiteY1" fmla="*/ 112978 h 925183"/>
                <a:gd name="connsiteX2" fmla="*/ 1527650 w 2077276"/>
                <a:gd name="connsiteY2" fmla="*/ 143458 h 925183"/>
                <a:gd name="connsiteX3" fmla="*/ 2000090 w 2077276"/>
                <a:gd name="connsiteY3" fmla="*/ 311098 h 925183"/>
                <a:gd name="connsiteX4" fmla="*/ 1990769 w 2077276"/>
                <a:gd name="connsiteY4" fmla="*/ 925183 h 925183"/>
                <a:gd name="connsiteX0" fmla="*/ 0 w 2053330"/>
                <a:gd name="connsiteY0" fmla="*/ 821328 h 925183"/>
                <a:gd name="connsiteX1" fmla="*/ 476090 w 2053330"/>
                <a:gd name="connsiteY1" fmla="*/ 112978 h 925183"/>
                <a:gd name="connsiteX2" fmla="*/ 1527650 w 2053330"/>
                <a:gd name="connsiteY2" fmla="*/ 143458 h 925183"/>
                <a:gd name="connsiteX3" fmla="*/ 1976145 w 2053330"/>
                <a:gd name="connsiteY3" fmla="*/ 182726 h 925183"/>
                <a:gd name="connsiteX4" fmla="*/ 1990769 w 2053330"/>
                <a:gd name="connsiteY4" fmla="*/ 925183 h 925183"/>
                <a:gd name="connsiteX0" fmla="*/ 0 w 1990769"/>
                <a:gd name="connsiteY0" fmla="*/ 821328 h 925183"/>
                <a:gd name="connsiteX1" fmla="*/ 476090 w 1990769"/>
                <a:gd name="connsiteY1" fmla="*/ 112978 h 925183"/>
                <a:gd name="connsiteX2" fmla="*/ 1527650 w 1990769"/>
                <a:gd name="connsiteY2" fmla="*/ 143458 h 925183"/>
                <a:gd name="connsiteX3" fmla="*/ 1990769 w 1990769"/>
                <a:gd name="connsiteY3" fmla="*/ 925183 h 925183"/>
                <a:gd name="connsiteX0" fmla="*/ 0 w 1990769"/>
                <a:gd name="connsiteY0" fmla="*/ 1004773 h 1108628"/>
                <a:gd name="connsiteX1" fmla="*/ 476090 w 1990769"/>
                <a:gd name="connsiteY1" fmla="*/ 296423 h 1108628"/>
                <a:gd name="connsiteX2" fmla="*/ 1527650 w 1990769"/>
                <a:gd name="connsiteY2" fmla="*/ 326903 h 1108628"/>
                <a:gd name="connsiteX3" fmla="*/ 1824170 w 1990769"/>
                <a:gd name="connsiteY3" fmla="*/ 130286 h 1108628"/>
                <a:gd name="connsiteX4" fmla="*/ 1990769 w 1990769"/>
                <a:gd name="connsiteY4" fmla="*/ 1108628 h 1108628"/>
                <a:gd name="connsiteX0" fmla="*/ 0 w 1990769"/>
                <a:gd name="connsiteY0" fmla="*/ 1040538 h 1144393"/>
                <a:gd name="connsiteX1" fmla="*/ 476090 w 1990769"/>
                <a:gd name="connsiteY1" fmla="*/ 332188 h 1144393"/>
                <a:gd name="connsiteX2" fmla="*/ 1022441 w 1990769"/>
                <a:gd name="connsiteY2" fmla="*/ 148093 h 1144393"/>
                <a:gd name="connsiteX3" fmla="*/ 1824170 w 1990769"/>
                <a:gd name="connsiteY3" fmla="*/ 166051 h 1144393"/>
                <a:gd name="connsiteX4" fmla="*/ 1990769 w 1990769"/>
                <a:gd name="connsiteY4" fmla="*/ 1144393 h 1144393"/>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2003239"/>
                <a:gd name="connsiteY0" fmla="*/ 908261 h 1072292"/>
                <a:gd name="connsiteX1" fmla="*/ 125480 w 2003239"/>
                <a:gd name="connsiteY1" fmla="*/ 954235 h 1072292"/>
                <a:gd name="connsiteX2" fmla="*/ 476090 w 2003239"/>
                <a:gd name="connsiteY2" fmla="*/ 199911 h 1072292"/>
                <a:gd name="connsiteX3" fmla="*/ 1022441 w 2003239"/>
                <a:gd name="connsiteY3" fmla="*/ 15816 h 1072292"/>
                <a:gd name="connsiteX4" fmla="*/ 1841851 w 2003239"/>
                <a:gd name="connsiteY4" fmla="*/ 294807 h 1072292"/>
                <a:gd name="connsiteX5" fmla="*/ 1990769 w 2003239"/>
                <a:gd name="connsiteY5" fmla="*/ 1012116 h 1072292"/>
                <a:gd name="connsiteX0" fmla="*/ 0 w 2003239"/>
                <a:gd name="connsiteY0" fmla="*/ 908261 h 1072294"/>
                <a:gd name="connsiteX1" fmla="*/ 125480 w 2003239"/>
                <a:gd name="connsiteY1" fmla="*/ 954235 h 1072294"/>
                <a:gd name="connsiteX2" fmla="*/ 476090 w 2003239"/>
                <a:gd name="connsiteY2" fmla="*/ 199911 h 1072294"/>
                <a:gd name="connsiteX3" fmla="*/ 1022441 w 2003239"/>
                <a:gd name="connsiteY3" fmla="*/ 15816 h 1072294"/>
                <a:gd name="connsiteX4" fmla="*/ 1841851 w 2003239"/>
                <a:gd name="connsiteY4" fmla="*/ 294807 h 1072294"/>
                <a:gd name="connsiteX5" fmla="*/ 1990769 w 2003239"/>
                <a:gd name="connsiteY5" fmla="*/ 1012116 h 1072294"/>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1990769"/>
                <a:gd name="connsiteY0" fmla="*/ 876612 h 980467"/>
                <a:gd name="connsiteX1" fmla="*/ 476090 w 1990769"/>
                <a:gd name="connsiteY1" fmla="*/ 168262 h 980467"/>
                <a:gd name="connsiteX2" fmla="*/ 1115733 w 1990769"/>
                <a:gd name="connsiteY2" fmla="*/ 15816 h 980467"/>
                <a:gd name="connsiteX3" fmla="*/ 1841851 w 1990769"/>
                <a:gd name="connsiteY3" fmla="*/ 263158 h 980467"/>
                <a:gd name="connsiteX4" fmla="*/ 1990769 w 1990769"/>
                <a:gd name="connsiteY4" fmla="*/ 980467 h 980467"/>
                <a:gd name="connsiteX0" fmla="*/ 0 w 1990769"/>
                <a:gd name="connsiteY0" fmla="*/ 873666 h 977521"/>
                <a:gd name="connsiteX1" fmla="*/ 588740 w 1990769"/>
                <a:gd name="connsiteY1" fmla="*/ 182991 h 977521"/>
                <a:gd name="connsiteX2" fmla="*/ 1115733 w 1990769"/>
                <a:gd name="connsiteY2" fmla="*/ 12870 h 977521"/>
                <a:gd name="connsiteX3" fmla="*/ 1841851 w 1990769"/>
                <a:gd name="connsiteY3" fmla="*/ 260212 h 977521"/>
                <a:gd name="connsiteX4" fmla="*/ 1990769 w 1990769"/>
                <a:gd name="connsiteY4" fmla="*/ 977521 h 97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769" h="977521">
                  <a:moveTo>
                    <a:pt x="0" y="873666"/>
                  </a:moveTo>
                  <a:cubicBezTo>
                    <a:pt x="99185" y="726093"/>
                    <a:pt x="402785" y="326457"/>
                    <a:pt x="588740" y="182991"/>
                  </a:cubicBezTo>
                  <a:cubicBezTo>
                    <a:pt x="774695" y="39525"/>
                    <a:pt x="906881" y="0"/>
                    <a:pt x="1115733" y="12870"/>
                  </a:cubicBezTo>
                  <a:cubicBezTo>
                    <a:pt x="1324585" y="25740"/>
                    <a:pt x="1696012" y="99437"/>
                    <a:pt x="1841851" y="260212"/>
                  </a:cubicBezTo>
                  <a:cubicBezTo>
                    <a:pt x="1987690" y="420987"/>
                    <a:pt x="1912057" y="852397"/>
                    <a:pt x="1990769" y="977521"/>
                  </a:cubicBezTo>
                </a:path>
              </a:pathLst>
            </a:custGeom>
            <a:ln w="76200">
              <a:solidFill>
                <a:srgbClr val="0033CC"/>
              </a:solidFill>
              <a:prstDash val="sysDot"/>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5" name="TextBox 54"/>
            <p:cNvSpPr txBox="1"/>
            <p:nvPr/>
          </p:nvSpPr>
          <p:spPr>
            <a:xfrm>
              <a:off x="8548255" y="3159893"/>
              <a:ext cx="990600" cy="323957"/>
            </a:xfrm>
            <a:prstGeom prst="rect">
              <a:avLst/>
            </a:prstGeom>
            <a:ln w="50800">
              <a:solidFill>
                <a:srgbClr val="0033CC"/>
              </a:solidFill>
            </a:ln>
          </p:spPr>
          <p:txBody>
            <a:bodyPr wrap="square" rtlCol="0">
              <a:spAutoFit/>
            </a:bodyPr>
            <a:lstStyle/>
            <a:p>
              <a:r>
                <a:rPr lang="en-US" sz="2400" b="1" dirty="0" smtClean="0">
                  <a:solidFill>
                    <a:srgbClr val="0033CC"/>
                  </a:solidFill>
                </a:rPr>
                <a:t>1-4%</a:t>
              </a:r>
              <a:endParaRPr lang="en-US" sz="2400" b="1" dirty="0">
                <a:solidFill>
                  <a:srgbClr val="0033CC"/>
                </a:solidFill>
              </a:endParaRPr>
            </a:p>
          </p:txBody>
        </p:sp>
      </p:grpSp>
      <p:grpSp>
        <p:nvGrpSpPr>
          <p:cNvPr id="56" name="Group 55"/>
          <p:cNvGrpSpPr/>
          <p:nvPr/>
        </p:nvGrpSpPr>
        <p:grpSpPr>
          <a:xfrm>
            <a:off x="7940162" y="1185354"/>
            <a:ext cx="1203838" cy="1315414"/>
            <a:chOff x="5882762" y="1866074"/>
            <a:chExt cx="1203838" cy="1315414"/>
          </a:xfrm>
        </p:grpSpPr>
        <p:sp>
          <p:nvSpPr>
            <p:cNvPr id="57" name="Freeform 56"/>
            <p:cNvSpPr/>
            <p:nvPr/>
          </p:nvSpPr>
          <p:spPr>
            <a:xfrm rot="3860770">
              <a:off x="5589469" y="2159367"/>
              <a:ext cx="1315414" cy="728828"/>
            </a:xfrm>
            <a:custGeom>
              <a:avLst/>
              <a:gdLst>
                <a:gd name="connsiteX0" fmla="*/ 0 w 2377440"/>
                <a:gd name="connsiteY0" fmla="*/ 391160 h 391160"/>
                <a:gd name="connsiteX1" fmla="*/ 228600 w 2377440"/>
                <a:gd name="connsiteY1" fmla="*/ 208280 h 391160"/>
                <a:gd name="connsiteX2" fmla="*/ 640080 w 2377440"/>
                <a:gd name="connsiteY2" fmla="*/ 25400 h 391160"/>
                <a:gd name="connsiteX3" fmla="*/ 1691640 w 2377440"/>
                <a:gd name="connsiteY3" fmla="*/ 55880 h 391160"/>
                <a:gd name="connsiteX4" fmla="*/ 2164080 w 2377440"/>
                <a:gd name="connsiteY4" fmla="*/ 223520 h 391160"/>
                <a:gd name="connsiteX5" fmla="*/ 2377440 w 2377440"/>
                <a:gd name="connsiteY5" fmla="*/ 360680 h 391160"/>
                <a:gd name="connsiteX6" fmla="*/ 2377440 w 2377440"/>
                <a:gd name="connsiteY6" fmla="*/ 360680 h 391160"/>
                <a:gd name="connsiteX0" fmla="*/ 0 w 2387366"/>
                <a:gd name="connsiteY0" fmla="*/ 391160 h 391160"/>
                <a:gd name="connsiteX1" fmla="*/ 228600 w 2387366"/>
                <a:gd name="connsiteY1" fmla="*/ 208280 h 391160"/>
                <a:gd name="connsiteX2" fmla="*/ 640080 w 2387366"/>
                <a:gd name="connsiteY2" fmla="*/ 25400 h 391160"/>
                <a:gd name="connsiteX3" fmla="*/ 1691640 w 2387366"/>
                <a:gd name="connsiteY3" fmla="*/ 55880 h 391160"/>
                <a:gd name="connsiteX4" fmla="*/ 2164080 w 2387366"/>
                <a:gd name="connsiteY4" fmla="*/ 223520 h 391160"/>
                <a:gd name="connsiteX5" fmla="*/ 2377440 w 2387366"/>
                <a:gd name="connsiteY5" fmla="*/ 360680 h 391160"/>
                <a:gd name="connsiteX6" fmla="*/ 2223639 w 2387366"/>
                <a:gd name="connsiteY6" fmla="*/ 345834 h 391160"/>
                <a:gd name="connsiteX0" fmla="*/ 0 w 2377440"/>
                <a:gd name="connsiteY0" fmla="*/ 391160 h 391160"/>
                <a:gd name="connsiteX1" fmla="*/ 228600 w 2377440"/>
                <a:gd name="connsiteY1" fmla="*/ 208280 h 391160"/>
                <a:gd name="connsiteX2" fmla="*/ 640080 w 2377440"/>
                <a:gd name="connsiteY2" fmla="*/ 25400 h 391160"/>
                <a:gd name="connsiteX3" fmla="*/ 1691640 w 2377440"/>
                <a:gd name="connsiteY3" fmla="*/ 55880 h 391160"/>
                <a:gd name="connsiteX4" fmla="*/ 2164080 w 2377440"/>
                <a:gd name="connsiteY4" fmla="*/ 223520 h 391160"/>
                <a:gd name="connsiteX5" fmla="*/ 2377440 w 2377440"/>
                <a:gd name="connsiteY5" fmla="*/ 360680 h 391160"/>
                <a:gd name="connsiteX0" fmla="*/ 0 w 2164080"/>
                <a:gd name="connsiteY0" fmla="*/ 391160 h 391160"/>
                <a:gd name="connsiteX1" fmla="*/ 228600 w 2164080"/>
                <a:gd name="connsiteY1" fmla="*/ 208280 h 391160"/>
                <a:gd name="connsiteX2" fmla="*/ 640080 w 2164080"/>
                <a:gd name="connsiteY2" fmla="*/ 25400 h 391160"/>
                <a:gd name="connsiteX3" fmla="*/ 1691640 w 2164080"/>
                <a:gd name="connsiteY3" fmla="*/ 55880 h 391160"/>
                <a:gd name="connsiteX4" fmla="*/ 2164080 w 2164080"/>
                <a:gd name="connsiteY4" fmla="*/ 223520 h 391160"/>
                <a:gd name="connsiteX0" fmla="*/ 0 w 2164080"/>
                <a:gd name="connsiteY0" fmla="*/ 391160 h 391160"/>
                <a:gd name="connsiteX1" fmla="*/ 228600 w 2164080"/>
                <a:gd name="connsiteY1" fmla="*/ 208280 h 391160"/>
                <a:gd name="connsiteX2" fmla="*/ 640080 w 2164080"/>
                <a:gd name="connsiteY2" fmla="*/ 25400 h 391160"/>
                <a:gd name="connsiteX3" fmla="*/ 1691640 w 2164080"/>
                <a:gd name="connsiteY3" fmla="*/ 55880 h 391160"/>
                <a:gd name="connsiteX4" fmla="*/ 2164080 w 2164080"/>
                <a:gd name="connsiteY4" fmla="*/ 223520 h 391160"/>
                <a:gd name="connsiteX0" fmla="*/ 0 w 2301208"/>
                <a:gd name="connsiteY0" fmla="*/ 391160 h 391160"/>
                <a:gd name="connsiteX1" fmla="*/ 228600 w 2301208"/>
                <a:gd name="connsiteY1" fmla="*/ 208280 h 391160"/>
                <a:gd name="connsiteX2" fmla="*/ 640080 w 2301208"/>
                <a:gd name="connsiteY2" fmla="*/ 25400 h 391160"/>
                <a:gd name="connsiteX3" fmla="*/ 1691640 w 2301208"/>
                <a:gd name="connsiteY3" fmla="*/ 55880 h 391160"/>
                <a:gd name="connsiteX4" fmla="*/ 2164080 w 2301208"/>
                <a:gd name="connsiteY4" fmla="*/ 223520 h 391160"/>
                <a:gd name="connsiteX0" fmla="*/ 0 w 2428699"/>
                <a:gd name="connsiteY0" fmla="*/ 470041 h 470041"/>
                <a:gd name="connsiteX1" fmla="*/ 356091 w 2428699"/>
                <a:gd name="connsiteY1" fmla="*/ 208280 h 470041"/>
                <a:gd name="connsiteX2" fmla="*/ 767571 w 2428699"/>
                <a:gd name="connsiteY2" fmla="*/ 25400 h 470041"/>
                <a:gd name="connsiteX3" fmla="*/ 1819131 w 2428699"/>
                <a:gd name="connsiteY3" fmla="*/ 55880 h 470041"/>
                <a:gd name="connsiteX4" fmla="*/ 2291571 w 2428699"/>
                <a:gd name="connsiteY4" fmla="*/ 223520 h 470041"/>
                <a:gd name="connsiteX0" fmla="*/ 0 w 2428699"/>
                <a:gd name="connsiteY0" fmla="*/ 453151 h 453151"/>
                <a:gd name="connsiteX1" fmla="*/ 356091 w 2428699"/>
                <a:gd name="connsiteY1" fmla="*/ 191390 h 453151"/>
                <a:gd name="connsiteX2" fmla="*/ 329278 w 2428699"/>
                <a:gd name="connsiteY2" fmla="*/ 90050 h 453151"/>
                <a:gd name="connsiteX3" fmla="*/ 767571 w 2428699"/>
                <a:gd name="connsiteY3" fmla="*/ 8510 h 453151"/>
                <a:gd name="connsiteX4" fmla="*/ 1819131 w 2428699"/>
                <a:gd name="connsiteY4" fmla="*/ 38990 h 453151"/>
                <a:gd name="connsiteX5" fmla="*/ 2291571 w 2428699"/>
                <a:gd name="connsiteY5" fmla="*/ 206630 h 453151"/>
                <a:gd name="connsiteX0" fmla="*/ 0 w 2428699"/>
                <a:gd name="connsiteY0" fmla="*/ 453151 h 453151"/>
                <a:gd name="connsiteX1" fmla="*/ 329278 w 2428699"/>
                <a:gd name="connsiteY1" fmla="*/ 90050 h 453151"/>
                <a:gd name="connsiteX2" fmla="*/ 767571 w 2428699"/>
                <a:gd name="connsiteY2" fmla="*/ 8510 h 453151"/>
                <a:gd name="connsiteX3" fmla="*/ 1819131 w 2428699"/>
                <a:gd name="connsiteY3" fmla="*/ 38990 h 453151"/>
                <a:gd name="connsiteX4" fmla="*/ 2291571 w 2428699"/>
                <a:gd name="connsiteY4" fmla="*/ 206630 h 453151"/>
                <a:gd name="connsiteX0" fmla="*/ 0 w 2428699"/>
                <a:gd name="connsiteY0" fmla="*/ 468204 h 468204"/>
                <a:gd name="connsiteX1" fmla="*/ 329278 w 2428699"/>
                <a:gd name="connsiteY1" fmla="*/ 105103 h 468204"/>
                <a:gd name="connsiteX2" fmla="*/ 1203825 w 2428699"/>
                <a:gd name="connsiteY2" fmla="*/ 8510 h 468204"/>
                <a:gd name="connsiteX3" fmla="*/ 1819131 w 2428699"/>
                <a:gd name="connsiteY3" fmla="*/ 54043 h 468204"/>
                <a:gd name="connsiteX4" fmla="*/ 2291571 w 2428699"/>
                <a:gd name="connsiteY4" fmla="*/ 221683 h 468204"/>
                <a:gd name="connsiteX0" fmla="*/ 0 w 2428699"/>
                <a:gd name="connsiteY0" fmla="*/ 468204 h 468204"/>
                <a:gd name="connsiteX1" fmla="*/ 329278 w 2428699"/>
                <a:gd name="connsiteY1" fmla="*/ 105103 h 468204"/>
                <a:gd name="connsiteX2" fmla="*/ 1203825 w 2428699"/>
                <a:gd name="connsiteY2" fmla="*/ 8510 h 468204"/>
                <a:gd name="connsiteX3" fmla="*/ 1819131 w 2428699"/>
                <a:gd name="connsiteY3" fmla="*/ 54043 h 468204"/>
                <a:gd name="connsiteX4" fmla="*/ 2291571 w 2428699"/>
                <a:gd name="connsiteY4" fmla="*/ 221683 h 468204"/>
                <a:gd name="connsiteX0" fmla="*/ 0 w 2376491"/>
                <a:gd name="connsiteY0" fmla="*/ 479534 h 479534"/>
                <a:gd name="connsiteX1" fmla="*/ 277070 w 2376491"/>
                <a:gd name="connsiteY1" fmla="*/ 105103 h 479534"/>
                <a:gd name="connsiteX2" fmla="*/ 1151617 w 2376491"/>
                <a:gd name="connsiteY2" fmla="*/ 8510 h 479534"/>
                <a:gd name="connsiteX3" fmla="*/ 1766923 w 2376491"/>
                <a:gd name="connsiteY3" fmla="*/ 54043 h 479534"/>
                <a:gd name="connsiteX4" fmla="*/ 2239363 w 2376491"/>
                <a:gd name="connsiteY4" fmla="*/ 221683 h 479534"/>
                <a:gd name="connsiteX0" fmla="*/ 0 w 2376491"/>
                <a:gd name="connsiteY0" fmla="*/ 479534 h 479534"/>
                <a:gd name="connsiteX1" fmla="*/ 277070 w 2376491"/>
                <a:gd name="connsiteY1" fmla="*/ 105103 h 479534"/>
                <a:gd name="connsiteX2" fmla="*/ 1151617 w 2376491"/>
                <a:gd name="connsiteY2" fmla="*/ 8510 h 479534"/>
                <a:gd name="connsiteX3" fmla="*/ 1766923 w 2376491"/>
                <a:gd name="connsiteY3" fmla="*/ 54043 h 479534"/>
                <a:gd name="connsiteX4" fmla="*/ 2239363 w 2376491"/>
                <a:gd name="connsiteY4" fmla="*/ 221683 h 479534"/>
                <a:gd name="connsiteX0" fmla="*/ 0 w 2376491"/>
                <a:gd name="connsiteY0" fmla="*/ 491727 h 491727"/>
                <a:gd name="connsiteX1" fmla="*/ 359810 w 2376491"/>
                <a:gd name="connsiteY1" fmla="*/ 190457 h 491727"/>
                <a:gd name="connsiteX2" fmla="*/ 1151617 w 2376491"/>
                <a:gd name="connsiteY2" fmla="*/ 20703 h 491727"/>
                <a:gd name="connsiteX3" fmla="*/ 1766923 w 2376491"/>
                <a:gd name="connsiteY3" fmla="*/ 66236 h 491727"/>
                <a:gd name="connsiteX4" fmla="*/ 2239363 w 2376491"/>
                <a:gd name="connsiteY4" fmla="*/ 233876 h 491727"/>
                <a:gd name="connsiteX0" fmla="*/ 0 w 2376491"/>
                <a:gd name="connsiteY0" fmla="*/ 432727 h 432727"/>
                <a:gd name="connsiteX1" fmla="*/ 359810 w 2376491"/>
                <a:gd name="connsiteY1" fmla="*/ 131457 h 432727"/>
                <a:gd name="connsiteX2" fmla="*/ 1766923 w 2376491"/>
                <a:gd name="connsiteY2" fmla="*/ 7236 h 432727"/>
                <a:gd name="connsiteX3" fmla="*/ 2239363 w 2376491"/>
                <a:gd name="connsiteY3" fmla="*/ 174876 h 432727"/>
                <a:gd name="connsiteX0" fmla="*/ 0 w 2239362"/>
                <a:gd name="connsiteY0" fmla="*/ 442481 h 442481"/>
                <a:gd name="connsiteX1" fmla="*/ 359810 w 2239362"/>
                <a:gd name="connsiteY1" fmla="*/ 141211 h 442481"/>
                <a:gd name="connsiteX2" fmla="*/ 1766923 w 2239362"/>
                <a:gd name="connsiteY2" fmla="*/ 16990 h 442481"/>
                <a:gd name="connsiteX3" fmla="*/ 1198301 w 2239362"/>
                <a:gd name="connsiteY3" fmla="*/ 39271 h 442481"/>
                <a:gd name="connsiteX4" fmla="*/ 2239363 w 2239362"/>
                <a:gd name="connsiteY4" fmla="*/ 184630 h 442481"/>
                <a:gd name="connsiteX0" fmla="*/ 0 w 2239364"/>
                <a:gd name="connsiteY0" fmla="*/ 410446 h 410446"/>
                <a:gd name="connsiteX1" fmla="*/ 359810 w 2239364"/>
                <a:gd name="connsiteY1" fmla="*/ 109176 h 410446"/>
                <a:gd name="connsiteX2" fmla="*/ 1198301 w 2239364"/>
                <a:gd name="connsiteY2" fmla="*/ 7236 h 410446"/>
                <a:gd name="connsiteX3" fmla="*/ 2239363 w 2239364"/>
                <a:gd name="connsiteY3" fmla="*/ 152595 h 410446"/>
              </a:gdLst>
              <a:ahLst/>
              <a:cxnLst>
                <a:cxn ang="0">
                  <a:pos x="connsiteX0" y="connsiteY0"/>
                </a:cxn>
                <a:cxn ang="0">
                  <a:pos x="connsiteX1" y="connsiteY1"/>
                </a:cxn>
                <a:cxn ang="0">
                  <a:pos x="connsiteX2" y="connsiteY2"/>
                </a:cxn>
                <a:cxn ang="0">
                  <a:pos x="connsiteX3" y="connsiteY3"/>
                </a:cxn>
              </a:cxnLst>
              <a:rect l="l" t="t" r="r" b="b"/>
              <a:pathLst>
                <a:path w="2239364" h="410446">
                  <a:moveTo>
                    <a:pt x="0" y="410446"/>
                  </a:moveTo>
                  <a:cubicBezTo>
                    <a:pt x="94868" y="319839"/>
                    <a:pt x="160093" y="176378"/>
                    <a:pt x="359810" y="109176"/>
                  </a:cubicBezTo>
                  <a:cubicBezTo>
                    <a:pt x="559527" y="41974"/>
                    <a:pt x="885042" y="0"/>
                    <a:pt x="1198301" y="7236"/>
                  </a:cubicBezTo>
                  <a:lnTo>
                    <a:pt x="2239363" y="152595"/>
                  </a:lnTo>
                </a:path>
              </a:pathLst>
            </a:custGeom>
            <a:ln w="76200">
              <a:solidFill>
                <a:srgbClr val="00B050"/>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8" name="TextBox 57"/>
            <p:cNvSpPr txBox="1"/>
            <p:nvPr/>
          </p:nvSpPr>
          <p:spPr>
            <a:xfrm>
              <a:off x="6019800" y="2505055"/>
              <a:ext cx="1066800" cy="461665"/>
            </a:xfrm>
            <a:prstGeom prst="rect">
              <a:avLst/>
            </a:prstGeom>
            <a:ln w="50800">
              <a:solidFill>
                <a:srgbClr val="00B050"/>
              </a:solidFill>
            </a:ln>
          </p:spPr>
          <p:txBody>
            <a:bodyPr wrap="square" rtlCol="0">
              <a:spAutoFit/>
            </a:bodyPr>
            <a:lstStyle/>
            <a:p>
              <a:r>
                <a:rPr lang="en-US" sz="2400" b="1" dirty="0" smtClean="0">
                  <a:solidFill>
                    <a:srgbClr val="00B050"/>
                  </a:solidFill>
                </a:rPr>
                <a:t>0.2-6%</a:t>
              </a:r>
              <a:endParaRPr lang="en-US" sz="2400" b="1" dirty="0">
                <a:solidFill>
                  <a:srgbClr val="00B050"/>
                </a:solidFill>
              </a:endParaRPr>
            </a:p>
          </p:txBody>
        </p:sp>
      </p:grpSp>
      <p:sp useBgFill="1">
        <p:nvSpPr>
          <p:cNvPr id="66" name="TextBox 65"/>
          <p:cNvSpPr txBox="1"/>
          <p:nvPr/>
        </p:nvSpPr>
        <p:spPr>
          <a:xfrm>
            <a:off x="762000" y="54114"/>
            <a:ext cx="6963844" cy="707886"/>
          </a:xfrm>
          <a:prstGeom prst="rect">
            <a:avLst/>
          </a:prstGeom>
          <a:ln w="38100">
            <a:solidFill>
              <a:srgbClr val="0033CC"/>
            </a:solidFill>
          </a:ln>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all inter-bred with other species!</a:t>
            </a:r>
          </a:p>
        </p:txBody>
      </p:sp>
      <p:grpSp>
        <p:nvGrpSpPr>
          <p:cNvPr id="67" name="Group 66"/>
          <p:cNvGrpSpPr/>
          <p:nvPr/>
        </p:nvGrpSpPr>
        <p:grpSpPr>
          <a:xfrm>
            <a:off x="3886200" y="4602480"/>
            <a:ext cx="4206240" cy="797540"/>
            <a:chOff x="3886200" y="4602480"/>
            <a:chExt cx="4206240" cy="797540"/>
          </a:xfrm>
        </p:grpSpPr>
        <p:sp>
          <p:nvSpPr>
            <p:cNvPr id="63" name="TextBox 62"/>
            <p:cNvSpPr txBox="1"/>
            <p:nvPr/>
          </p:nvSpPr>
          <p:spPr>
            <a:xfrm>
              <a:off x="3886200" y="4876800"/>
              <a:ext cx="685800" cy="523220"/>
            </a:xfrm>
            <a:prstGeom prst="rect">
              <a:avLst/>
            </a:prstGeom>
            <a:noFill/>
            <a:ln w="50800">
              <a:noFill/>
            </a:ln>
          </p:spPr>
          <p:txBody>
            <a:bodyPr wrap="square" rtlCol="0">
              <a:spAutoFit/>
            </a:bodyPr>
            <a:lstStyle/>
            <a:p>
              <a:r>
                <a:rPr lang="en-US" sz="2800" b="1" dirty="0" smtClean="0"/>
                <a:t>??</a:t>
              </a:r>
              <a:endParaRPr lang="en-US" sz="2800" b="1" dirty="0"/>
            </a:p>
          </p:txBody>
        </p:sp>
        <p:sp>
          <p:nvSpPr>
            <p:cNvPr id="65" name="Freeform 64"/>
            <p:cNvSpPr/>
            <p:nvPr/>
          </p:nvSpPr>
          <p:spPr>
            <a:xfrm>
              <a:off x="4465320" y="4602480"/>
              <a:ext cx="3627120" cy="642620"/>
            </a:xfrm>
            <a:custGeom>
              <a:avLst/>
              <a:gdLst>
                <a:gd name="connsiteX0" fmla="*/ 0 w 3627120"/>
                <a:gd name="connsiteY0" fmla="*/ 609600 h 642620"/>
                <a:gd name="connsiteX1" fmla="*/ 1173480 w 3627120"/>
                <a:gd name="connsiteY1" fmla="*/ 624840 h 642620"/>
                <a:gd name="connsiteX2" fmla="*/ 2727960 w 3627120"/>
                <a:gd name="connsiteY2" fmla="*/ 502920 h 642620"/>
                <a:gd name="connsiteX3" fmla="*/ 3627120 w 3627120"/>
                <a:gd name="connsiteY3" fmla="*/ 0 h 642620"/>
              </a:gdLst>
              <a:ahLst/>
              <a:cxnLst>
                <a:cxn ang="0">
                  <a:pos x="connsiteX0" y="connsiteY0"/>
                </a:cxn>
                <a:cxn ang="0">
                  <a:pos x="connsiteX1" y="connsiteY1"/>
                </a:cxn>
                <a:cxn ang="0">
                  <a:pos x="connsiteX2" y="connsiteY2"/>
                </a:cxn>
                <a:cxn ang="0">
                  <a:pos x="connsiteX3" y="connsiteY3"/>
                </a:cxn>
              </a:cxnLst>
              <a:rect l="l" t="t" r="r" b="b"/>
              <a:pathLst>
                <a:path w="3627120" h="642620">
                  <a:moveTo>
                    <a:pt x="0" y="609600"/>
                  </a:moveTo>
                  <a:cubicBezTo>
                    <a:pt x="359410" y="626110"/>
                    <a:pt x="718820" y="642620"/>
                    <a:pt x="1173480" y="624840"/>
                  </a:cubicBezTo>
                  <a:cubicBezTo>
                    <a:pt x="1628140" y="607060"/>
                    <a:pt x="2319020" y="607060"/>
                    <a:pt x="2727960" y="502920"/>
                  </a:cubicBezTo>
                  <a:cubicBezTo>
                    <a:pt x="3136900" y="398780"/>
                    <a:pt x="3535680" y="71120"/>
                    <a:pt x="3627120" y="0"/>
                  </a:cubicBezTo>
                </a:path>
              </a:pathLst>
            </a:cu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Group 69"/>
          <p:cNvGrpSpPr/>
          <p:nvPr/>
        </p:nvGrpSpPr>
        <p:grpSpPr>
          <a:xfrm>
            <a:off x="7620000" y="2819400"/>
            <a:ext cx="838200" cy="1828800"/>
            <a:chOff x="7620000" y="2819400"/>
            <a:chExt cx="838200" cy="1828800"/>
          </a:xfrm>
        </p:grpSpPr>
        <p:sp>
          <p:nvSpPr>
            <p:cNvPr id="59" name="Freeform 58"/>
            <p:cNvSpPr/>
            <p:nvPr/>
          </p:nvSpPr>
          <p:spPr>
            <a:xfrm>
              <a:off x="7970520" y="2819400"/>
              <a:ext cx="487680" cy="1539240"/>
            </a:xfrm>
            <a:custGeom>
              <a:avLst/>
              <a:gdLst>
                <a:gd name="connsiteX0" fmla="*/ 0 w 398780"/>
                <a:gd name="connsiteY0" fmla="*/ 1280160 h 1280160"/>
                <a:gd name="connsiteX1" fmla="*/ 335280 w 398780"/>
                <a:gd name="connsiteY1" fmla="*/ 960120 h 1280160"/>
                <a:gd name="connsiteX2" fmla="*/ 381000 w 398780"/>
                <a:gd name="connsiteY2" fmla="*/ 137160 h 1280160"/>
                <a:gd name="connsiteX3" fmla="*/ 396240 w 398780"/>
                <a:gd name="connsiteY3" fmla="*/ 137160 h 1280160"/>
              </a:gdLst>
              <a:ahLst/>
              <a:cxnLst>
                <a:cxn ang="0">
                  <a:pos x="connsiteX0" y="connsiteY0"/>
                </a:cxn>
                <a:cxn ang="0">
                  <a:pos x="connsiteX1" y="connsiteY1"/>
                </a:cxn>
                <a:cxn ang="0">
                  <a:pos x="connsiteX2" y="connsiteY2"/>
                </a:cxn>
                <a:cxn ang="0">
                  <a:pos x="connsiteX3" y="connsiteY3"/>
                </a:cxn>
              </a:cxnLst>
              <a:rect l="l" t="t" r="r" b="b"/>
              <a:pathLst>
                <a:path w="398780" h="1280160">
                  <a:moveTo>
                    <a:pt x="0" y="1280160"/>
                  </a:moveTo>
                  <a:cubicBezTo>
                    <a:pt x="135890" y="1215390"/>
                    <a:pt x="271780" y="1150620"/>
                    <a:pt x="335280" y="960120"/>
                  </a:cubicBezTo>
                  <a:cubicBezTo>
                    <a:pt x="398780" y="769620"/>
                    <a:pt x="370840" y="274320"/>
                    <a:pt x="381000" y="137160"/>
                  </a:cubicBezTo>
                  <a:cubicBezTo>
                    <a:pt x="391160" y="0"/>
                    <a:pt x="396240" y="137160"/>
                    <a:pt x="396240" y="137160"/>
                  </a:cubicBezTo>
                </a:path>
              </a:pathLst>
            </a:custGeom>
            <a:ln w="762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2" name="TextBox 61"/>
            <p:cNvSpPr txBox="1"/>
            <p:nvPr/>
          </p:nvSpPr>
          <p:spPr>
            <a:xfrm>
              <a:off x="7620000" y="4186535"/>
              <a:ext cx="838200" cy="461665"/>
            </a:xfrm>
            <a:prstGeom prst="rect">
              <a:avLst/>
            </a:prstGeom>
            <a:ln w="50800">
              <a:solidFill>
                <a:schemeClr val="tx1"/>
              </a:solidFill>
            </a:ln>
          </p:spPr>
          <p:txBody>
            <a:bodyPr wrap="square" rtlCol="0">
              <a:spAutoFit/>
            </a:bodyPr>
            <a:lstStyle/>
            <a:p>
              <a:r>
                <a:rPr lang="en-US" sz="2400" b="1" dirty="0" smtClean="0"/>
                <a:t>?? %</a:t>
              </a:r>
              <a:endParaRPr 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10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10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down)">
                                      <p:cBhvr>
                                        <p:cTn id="22" dur="10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10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762000" y="54114"/>
            <a:ext cx="8382000" cy="6803886"/>
            <a:chOff x="762000" y="54114"/>
            <a:chExt cx="8382000" cy="6803886"/>
          </a:xfrm>
        </p:grpSpPr>
        <p:grpSp>
          <p:nvGrpSpPr>
            <p:cNvPr id="2" name="Group 62"/>
            <p:cNvGrpSpPr/>
            <p:nvPr/>
          </p:nvGrpSpPr>
          <p:grpSpPr>
            <a:xfrm>
              <a:off x="3124200" y="3352800"/>
              <a:ext cx="3733800" cy="1041975"/>
              <a:chOff x="3124200" y="3352800"/>
              <a:chExt cx="3733800" cy="1041975"/>
            </a:xfrm>
          </p:grpSpPr>
          <p:cxnSp>
            <p:nvCxnSpPr>
              <p:cNvPr id="12" name="Straight Arrow Connector 11"/>
              <p:cNvCxnSpPr/>
              <p:nvPr/>
            </p:nvCxnSpPr>
            <p:spPr>
              <a:xfrm rot="5400000" flipH="1" flipV="1">
                <a:off x="6438503" y="3770709"/>
                <a:ext cx="837406" cy="1588"/>
              </a:xfrm>
              <a:prstGeom prst="straightConnector1">
                <a:avLst/>
              </a:prstGeom>
              <a:ln w="152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124200" y="4114006"/>
                <a:ext cx="3733800" cy="794"/>
              </a:xfrm>
              <a:prstGeom prst="straightConnector1">
                <a:avLst/>
              </a:prstGeom>
              <a:ln w="152400" cap="rnd">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657600" y="3810000"/>
                <a:ext cx="2000869" cy="584775"/>
              </a:xfrm>
              <a:prstGeom prst="rect">
                <a:avLst/>
              </a:prstGeom>
              <a:solidFill>
                <a:schemeClr val="accent6">
                  <a:lumMod val="50000"/>
                </a:schemeClr>
              </a:solidFill>
            </p:spPr>
            <p:txBody>
              <a:bodyPr wrap="none" rtlCol="0">
                <a:spAutoFit/>
              </a:bodyPr>
              <a:lstStyle/>
              <a:p>
                <a:r>
                  <a:rPr lang="en-US" sz="3200" b="1" dirty="0" err="1" smtClean="0">
                    <a:solidFill>
                      <a:schemeClr val="bg1"/>
                    </a:solidFill>
                  </a:rPr>
                  <a:t>heidelberg</a:t>
                </a:r>
                <a:endParaRPr lang="en-US" sz="3200" b="1" dirty="0">
                  <a:solidFill>
                    <a:schemeClr val="bg1"/>
                  </a:solidFill>
                </a:endParaRPr>
              </a:p>
            </p:txBody>
          </p:sp>
        </p:grpSp>
        <p:grpSp>
          <p:nvGrpSpPr>
            <p:cNvPr id="3" name="Group 65"/>
            <p:cNvGrpSpPr/>
            <p:nvPr/>
          </p:nvGrpSpPr>
          <p:grpSpPr>
            <a:xfrm>
              <a:off x="1066800" y="1065212"/>
              <a:ext cx="7696200" cy="611188"/>
              <a:chOff x="1066800" y="1066800"/>
              <a:chExt cx="7696200" cy="611188"/>
            </a:xfrm>
          </p:grpSpPr>
          <p:cxnSp>
            <p:nvCxnSpPr>
              <p:cNvPr id="23" name="Straight Arrow Connector 22"/>
              <p:cNvCxnSpPr/>
              <p:nvPr/>
            </p:nvCxnSpPr>
            <p:spPr>
              <a:xfrm>
                <a:off x="1066800" y="1676400"/>
                <a:ext cx="7696200" cy="1588"/>
              </a:xfrm>
              <a:prstGeom prst="straightConnector1">
                <a:avLst/>
              </a:prstGeom>
              <a:ln w="152400" cap="rnd">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33800" y="1066800"/>
                <a:ext cx="4028667" cy="584775"/>
              </a:xfrm>
              <a:prstGeom prst="rect">
                <a:avLst/>
              </a:prstGeom>
              <a:noFill/>
            </p:spPr>
            <p:txBody>
              <a:bodyPr wrap="none" rtlCol="0">
                <a:spAutoFit/>
              </a:bodyPr>
              <a:lstStyle/>
              <a:p>
                <a:r>
                  <a:rPr lang="en-US" sz="3200" b="1" dirty="0" smtClean="0">
                    <a:solidFill>
                      <a:srgbClr val="FF0000"/>
                    </a:solidFill>
                    <a:effectLst>
                      <a:outerShdw dist="50800" dir="5400000" algn="ctr" rotWithShape="0">
                        <a:schemeClr val="tx1"/>
                      </a:outerShdw>
                    </a:effectLst>
                  </a:rPr>
                  <a:t>modern Homo sapiens</a:t>
                </a:r>
                <a:endParaRPr lang="en-US" sz="3200" b="1" dirty="0">
                  <a:solidFill>
                    <a:srgbClr val="FF0000"/>
                  </a:solidFill>
                  <a:effectLst>
                    <a:outerShdw dist="50800" dir="5400000" algn="ctr" rotWithShape="0">
                      <a:schemeClr val="tx1"/>
                    </a:outerShdw>
                  </a:effectLst>
                </a:endParaRPr>
              </a:p>
            </p:txBody>
          </p:sp>
        </p:grpSp>
        <p:grpSp>
          <p:nvGrpSpPr>
            <p:cNvPr id="6" name="Group 63"/>
            <p:cNvGrpSpPr/>
            <p:nvPr/>
          </p:nvGrpSpPr>
          <p:grpSpPr>
            <a:xfrm>
              <a:off x="4283027" y="2057400"/>
              <a:ext cx="2574973" cy="1219200"/>
              <a:chOff x="4206827" y="2209800"/>
              <a:chExt cx="2574973" cy="1219200"/>
            </a:xfrm>
          </p:grpSpPr>
          <p:cxnSp>
            <p:nvCxnSpPr>
              <p:cNvPr id="8" name="Straight Arrow Connector 7"/>
              <p:cNvCxnSpPr/>
              <p:nvPr/>
            </p:nvCxnSpPr>
            <p:spPr>
              <a:xfrm rot="5400000" flipH="1" flipV="1">
                <a:off x="4571603" y="2819003"/>
                <a:ext cx="1219200" cy="794"/>
              </a:xfrm>
              <a:prstGeom prst="straightConnector1">
                <a:avLst/>
              </a:prstGeom>
              <a:ln w="152400">
                <a:solidFill>
                  <a:srgbClr val="0033CC"/>
                </a:solidFill>
                <a:tailEnd type="diamon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181600" y="3428206"/>
                <a:ext cx="1600200" cy="794"/>
              </a:xfrm>
              <a:prstGeom prst="straightConnector1">
                <a:avLst/>
              </a:prstGeom>
              <a:ln w="152400" cap="rnd">
                <a:solidFill>
                  <a:srgbClr val="0033CC"/>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206827" y="2590800"/>
                <a:ext cx="2270173" cy="584775"/>
              </a:xfrm>
              <a:prstGeom prst="rect">
                <a:avLst/>
              </a:prstGeom>
              <a:solidFill>
                <a:srgbClr val="0033CC"/>
              </a:solidFill>
            </p:spPr>
            <p:txBody>
              <a:bodyPr wrap="none" rtlCol="0">
                <a:spAutoFit/>
              </a:bodyPr>
              <a:lstStyle/>
              <a:p>
                <a:r>
                  <a:rPr lang="en-US" sz="3200" b="1" dirty="0" err="1" smtClean="0">
                    <a:solidFill>
                      <a:schemeClr val="bg1"/>
                    </a:solidFill>
                  </a:rPr>
                  <a:t>neanderthal</a:t>
                </a:r>
                <a:endParaRPr lang="en-US" sz="3200" b="1" dirty="0">
                  <a:solidFill>
                    <a:schemeClr val="bg1"/>
                  </a:solidFill>
                </a:endParaRPr>
              </a:p>
            </p:txBody>
          </p:sp>
        </p:grpSp>
        <p:grpSp>
          <p:nvGrpSpPr>
            <p:cNvPr id="7" name="Group 64"/>
            <p:cNvGrpSpPr/>
            <p:nvPr/>
          </p:nvGrpSpPr>
          <p:grpSpPr>
            <a:xfrm>
              <a:off x="6858000" y="2133600"/>
              <a:ext cx="2286000" cy="1218406"/>
              <a:chOff x="6781800" y="2286000"/>
              <a:chExt cx="2286000" cy="1218406"/>
            </a:xfrm>
          </p:grpSpPr>
          <p:cxnSp>
            <p:nvCxnSpPr>
              <p:cNvPr id="10" name="Straight Arrow Connector 9"/>
              <p:cNvCxnSpPr/>
              <p:nvPr/>
            </p:nvCxnSpPr>
            <p:spPr>
              <a:xfrm rot="5400000" flipH="1" flipV="1">
                <a:off x="7163991" y="2894409"/>
                <a:ext cx="1218406" cy="1588"/>
              </a:xfrm>
              <a:prstGeom prst="straightConnector1">
                <a:avLst/>
              </a:prstGeom>
              <a:ln w="152400">
                <a:solidFill>
                  <a:srgbClr val="00B050"/>
                </a:solidFill>
                <a:tailEnd type="diamon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781800" y="3429000"/>
                <a:ext cx="990600" cy="1588"/>
              </a:xfrm>
              <a:prstGeom prst="straightConnector1">
                <a:avLst/>
              </a:prstGeom>
              <a:ln w="152400" cap="rnd">
                <a:solidFill>
                  <a:srgbClr val="00B050"/>
                </a:solidFill>
                <a:tailEnd type="non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143106" y="2590800"/>
                <a:ext cx="1924694" cy="584775"/>
              </a:xfrm>
              <a:prstGeom prst="rect">
                <a:avLst/>
              </a:prstGeom>
              <a:solidFill>
                <a:srgbClr val="00B050"/>
              </a:solidFill>
            </p:spPr>
            <p:txBody>
              <a:bodyPr wrap="none" rtlCol="0">
                <a:spAutoFit/>
              </a:bodyPr>
              <a:lstStyle/>
              <a:p>
                <a:r>
                  <a:rPr lang="en-US" sz="3200" b="1" dirty="0" err="1" smtClean="0">
                    <a:solidFill>
                      <a:schemeClr val="bg1"/>
                    </a:solidFill>
                  </a:rPr>
                  <a:t>denisovan</a:t>
                </a:r>
                <a:endParaRPr lang="en-US" sz="3200" b="1" dirty="0">
                  <a:solidFill>
                    <a:schemeClr val="bg1"/>
                  </a:solidFill>
                </a:endParaRPr>
              </a:p>
            </p:txBody>
          </p:sp>
        </p:grpSp>
        <p:cxnSp>
          <p:nvCxnSpPr>
            <p:cNvPr id="4" name="Straight Arrow Connector 3"/>
            <p:cNvCxnSpPr/>
            <p:nvPr/>
          </p:nvCxnSpPr>
          <p:spPr>
            <a:xfrm rot="5400000" flipH="1" flipV="1">
              <a:off x="2056606" y="3276600"/>
              <a:ext cx="1981994" cy="794"/>
            </a:xfrm>
            <a:prstGeom prst="straightConnector1">
              <a:avLst/>
            </a:prstGeom>
            <a:ln w="152400">
              <a:solidFill>
                <a:schemeClr val="tx1">
                  <a:lumMod val="85000"/>
                  <a:lumOff val="1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9" name="Group 88"/>
            <p:cNvGrpSpPr/>
            <p:nvPr/>
          </p:nvGrpSpPr>
          <p:grpSpPr>
            <a:xfrm>
              <a:off x="2362200" y="4039394"/>
              <a:ext cx="1436804" cy="2818606"/>
              <a:chOff x="2362200" y="4039394"/>
              <a:chExt cx="1436804" cy="2818606"/>
            </a:xfrm>
          </p:grpSpPr>
          <p:cxnSp>
            <p:nvCxnSpPr>
              <p:cNvPr id="79" name="Straight Arrow Connector 78"/>
              <p:cNvCxnSpPr/>
              <p:nvPr/>
            </p:nvCxnSpPr>
            <p:spPr>
              <a:xfrm rot="5400000" flipH="1" flipV="1">
                <a:off x="1639094" y="5448300"/>
                <a:ext cx="2818606" cy="794"/>
              </a:xfrm>
              <a:prstGeom prst="straightConnector1">
                <a:avLst/>
              </a:prstGeom>
              <a:ln w="1524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362200" y="4800600"/>
                <a:ext cx="1436804" cy="584775"/>
              </a:xfrm>
              <a:prstGeom prst="rect">
                <a:avLst/>
              </a:prstGeom>
              <a:solidFill>
                <a:schemeClr val="tx1">
                  <a:lumMod val="85000"/>
                  <a:lumOff val="15000"/>
                </a:schemeClr>
              </a:solidFill>
            </p:spPr>
            <p:txBody>
              <a:bodyPr wrap="none" rtlCol="0">
                <a:spAutoFit/>
              </a:bodyPr>
              <a:lstStyle/>
              <a:p>
                <a:r>
                  <a:rPr lang="en-US" sz="3200" b="1" dirty="0" smtClean="0">
                    <a:solidFill>
                      <a:schemeClr val="bg1"/>
                    </a:solidFill>
                  </a:rPr>
                  <a:t>erectus</a:t>
                </a:r>
                <a:endParaRPr lang="en-US" sz="3200" b="1" dirty="0">
                  <a:solidFill>
                    <a:schemeClr val="bg1"/>
                  </a:solidFill>
                </a:endParaRPr>
              </a:p>
            </p:txBody>
          </p:sp>
        </p:grpSp>
        <p:grpSp>
          <p:nvGrpSpPr>
            <p:cNvPr id="18" name="Group 93"/>
            <p:cNvGrpSpPr/>
            <p:nvPr/>
          </p:nvGrpSpPr>
          <p:grpSpPr>
            <a:xfrm>
              <a:off x="1981200" y="1676400"/>
              <a:ext cx="1066800" cy="1144588"/>
              <a:chOff x="1981200" y="1676400"/>
              <a:chExt cx="1066800" cy="1144588"/>
            </a:xfrm>
          </p:grpSpPr>
          <p:cxnSp>
            <p:nvCxnSpPr>
              <p:cNvPr id="5" name="Straight Arrow Connector 4"/>
              <p:cNvCxnSpPr/>
              <p:nvPr/>
            </p:nvCxnSpPr>
            <p:spPr>
              <a:xfrm rot="5400000" flipH="1" flipV="1">
                <a:off x="1410097" y="2247503"/>
                <a:ext cx="1143000" cy="794"/>
              </a:xfrm>
              <a:prstGeom prst="straightConnector1">
                <a:avLst/>
              </a:prstGeom>
              <a:ln w="152400" cap="rnd">
                <a:gradFill flip="none" rotWithShape="1">
                  <a:gsLst>
                    <a:gs pos="0">
                      <a:srgbClr val="FFF200"/>
                    </a:gs>
                    <a:gs pos="45000">
                      <a:srgbClr val="FF7A00"/>
                    </a:gs>
                    <a:gs pos="70000">
                      <a:srgbClr val="FF0300"/>
                    </a:gs>
                    <a:gs pos="100000">
                      <a:srgbClr val="4D0808"/>
                    </a:gs>
                  </a:gsLst>
                  <a:path path="rect">
                    <a:fillToRect l="100000" t="100000"/>
                  </a:path>
                  <a:tileRect r="-100000" b="-100000"/>
                </a:gra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1981200" y="2819400"/>
                <a:ext cx="1066800" cy="1588"/>
              </a:xfrm>
              <a:prstGeom prst="straightConnector1">
                <a:avLst/>
              </a:prstGeom>
              <a:ln w="152400" cap="rnd">
                <a:gradFill flip="none" rotWithShape="1">
                  <a:gsLst>
                    <a:gs pos="0">
                      <a:schemeClr val="tx1"/>
                    </a:gs>
                    <a:gs pos="20000">
                      <a:srgbClr val="000040"/>
                    </a:gs>
                    <a:gs pos="50000">
                      <a:srgbClr val="400040"/>
                    </a:gs>
                    <a:gs pos="75000">
                      <a:srgbClr val="8F0040"/>
                    </a:gs>
                    <a:gs pos="89999">
                      <a:srgbClr val="F27300"/>
                    </a:gs>
                    <a:gs pos="100000">
                      <a:srgbClr val="FFBF00"/>
                    </a:gs>
                  </a:gsLst>
                  <a:lin ang="10800000" scaled="1"/>
                  <a:tileRect/>
                </a:gradFill>
                <a:tailEnd type="none"/>
              </a:ln>
            </p:spPr>
            <p:style>
              <a:lnRef idx="1">
                <a:schemeClr val="accent1"/>
              </a:lnRef>
              <a:fillRef idx="0">
                <a:schemeClr val="accent1"/>
              </a:fillRef>
              <a:effectRef idx="0">
                <a:schemeClr val="accent1"/>
              </a:effectRef>
              <a:fontRef idx="minor">
                <a:schemeClr val="tx1"/>
              </a:fontRef>
            </p:style>
          </p:cxnSp>
        </p:grpSp>
        <p:grpSp>
          <p:nvGrpSpPr>
            <p:cNvPr id="19" name="Group 51"/>
            <p:cNvGrpSpPr/>
            <p:nvPr/>
          </p:nvGrpSpPr>
          <p:grpSpPr>
            <a:xfrm>
              <a:off x="5638800" y="1828800"/>
              <a:ext cx="1752600" cy="685800"/>
              <a:chOff x="5638800" y="1828800"/>
              <a:chExt cx="1752600" cy="685800"/>
            </a:xfrm>
          </p:grpSpPr>
          <p:sp>
            <p:nvSpPr>
              <p:cNvPr id="51" name="Freeform 50"/>
              <p:cNvSpPr/>
              <p:nvPr/>
            </p:nvSpPr>
            <p:spPr>
              <a:xfrm>
                <a:off x="5638800" y="2047240"/>
                <a:ext cx="1752600" cy="467360"/>
              </a:xfrm>
              <a:custGeom>
                <a:avLst/>
                <a:gdLst>
                  <a:gd name="connsiteX0" fmla="*/ 0 w 2377440"/>
                  <a:gd name="connsiteY0" fmla="*/ 391160 h 391160"/>
                  <a:gd name="connsiteX1" fmla="*/ 228600 w 2377440"/>
                  <a:gd name="connsiteY1" fmla="*/ 208280 h 391160"/>
                  <a:gd name="connsiteX2" fmla="*/ 640080 w 2377440"/>
                  <a:gd name="connsiteY2" fmla="*/ 25400 h 391160"/>
                  <a:gd name="connsiteX3" fmla="*/ 1691640 w 2377440"/>
                  <a:gd name="connsiteY3" fmla="*/ 55880 h 391160"/>
                  <a:gd name="connsiteX4" fmla="*/ 2164080 w 2377440"/>
                  <a:gd name="connsiteY4" fmla="*/ 223520 h 391160"/>
                  <a:gd name="connsiteX5" fmla="*/ 2377440 w 2377440"/>
                  <a:gd name="connsiteY5" fmla="*/ 360680 h 391160"/>
                  <a:gd name="connsiteX6" fmla="*/ 2377440 w 2377440"/>
                  <a:gd name="connsiteY6" fmla="*/ 360680 h 39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7440" h="391160">
                    <a:moveTo>
                      <a:pt x="0" y="391160"/>
                    </a:moveTo>
                    <a:cubicBezTo>
                      <a:pt x="60960" y="330200"/>
                      <a:pt x="121920" y="269240"/>
                      <a:pt x="228600" y="208280"/>
                    </a:cubicBezTo>
                    <a:cubicBezTo>
                      <a:pt x="335280" y="147320"/>
                      <a:pt x="396240" y="50800"/>
                      <a:pt x="640080" y="25400"/>
                    </a:cubicBezTo>
                    <a:cubicBezTo>
                      <a:pt x="883920" y="0"/>
                      <a:pt x="1437640" y="22860"/>
                      <a:pt x="1691640" y="55880"/>
                    </a:cubicBezTo>
                    <a:cubicBezTo>
                      <a:pt x="1945640" y="88900"/>
                      <a:pt x="2049780" y="172720"/>
                      <a:pt x="2164080" y="223520"/>
                    </a:cubicBezTo>
                    <a:cubicBezTo>
                      <a:pt x="2278380" y="274320"/>
                      <a:pt x="2377440" y="360680"/>
                      <a:pt x="2377440" y="360680"/>
                    </a:cubicBezTo>
                    <a:lnTo>
                      <a:pt x="2377440" y="360680"/>
                    </a:lnTo>
                  </a:path>
                </a:pathLst>
              </a:custGeom>
              <a:ln w="76200">
                <a:solidFill>
                  <a:srgbClr val="0033CC"/>
                </a:solidFill>
                <a:prstDash val="sysDot"/>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9" name="TextBox 48"/>
              <p:cNvSpPr txBox="1"/>
              <p:nvPr/>
            </p:nvSpPr>
            <p:spPr>
              <a:xfrm>
                <a:off x="6172200" y="1828800"/>
                <a:ext cx="762000" cy="461665"/>
              </a:xfrm>
              <a:prstGeom prst="rect">
                <a:avLst/>
              </a:prstGeom>
              <a:ln w="50800">
                <a:solidFill>
                  <a:srgbClr val="0033CC"/>
                </a:solidFill>
              </a:ln>
            </p:spPr>
            <p:txBody>
              <a:bodyPr wrap="square" rtlCol="0">
                <a:spAutoFit/>
              </a:bodyPr>
              <a:lstStyle/>
              <a:p>
                <a:r>
                  <a:rPr lang="en-US" sz="2400" b="1" dirty="0" smtClean="0">
                    <a:solidFill>
                      <a:srgbClr val="0033CC"/>
                    </a:solidFill>
                  </a:rPr>
                  <a:t>17%</a:t>
                </a:r>
                <a:endParaRPr lang="en-US" sz="2400" b="1" dirty="0">
                  <a:solidFill>
                    <a:srgbClr val="0033CC"/>
                  </a:solidFill>
                </a:endParaRPr>
              </a:p>
            </p:txBody>
          </p:sp>
        </p:grpSp>
        <p:grpSp>
          <p:nvGrpSpPr>
            <p:cNvPr id="21" name="Group 52"/>
            <p:cNvGrpSpPr/>
            <p:nvPr/>
          </p:nvGrpSpPr>
          <p:grpSpPr>
            <a:xfrm>
              <a:off x="3352800" y="1426326"/>
              <a:ext cx="838200" cy="1466295"/>
              <a:chOff x="8548255" y="2824002"/>
              <a:chExt cx="990600" cy="1028919"/>
            </a:xfrm>
          </p:grpSpPr>
          <p:sp>
            <p:nvSpPr>
              <p:cNvPr id="54" name="Freeform 53"/>
              <p:cNvSpPr/>
              <p:nvPr/>
            </p:nvSpPr>
            <p:spPr>
              <a:xfrm rot="14861899">
                <a:off x="8545376" y="3025912"/>
                <a:ext cx="1028919" cy="625099"/>
              </a:xfrm>
              <a:custGeom>
                <a:avLst/>
                <a:gdLst>
                  <a:gd name="connsiteX0" fmla="*/ 0 w 2377440"/>
                  <a:gd name="connsiteY0" fmla="*/ 391160 h 391160"/>
                  <a:gd name="connsiteX1" fmla="*/ 228600 w 2377440"/>
                  <a:gd name="connsiteY1" fmla="*/ 208280 h 391160"/>
                  <a:gd name="connsiteX2" fmla="*/ 640080 w 2377440"/>
                  <a:gd name="connsiteY2" fmla="*/ 25400 h 391160"/>
                  <a:gd name="connsiteX3" fmla="*/ 1691640 w 2377440"/>
                  <a:gd name="connsiteY3" fmla="*/ 55880 h 391160"/>
                  <a:gd name="connsiteX4" fmla="*/ 2164080 w 2377440"/>
                  <a:gd name="connsiteY4" fmla="*/ 223520 h 391160"/>
                  <a:gd name="connsiteX5" fmla="*/ 2377440 w 2377440"/>
                  <a:gd name="connsiteY5" fmla="*/ 360680 h 391160"/>
                  <a:gd name="connsiteX6" fmla="*/ 2377440 w 2377440"/>
                  <a:gd name="connsiteY6" fmla="*/ 360680 h 391160"/>
                  <a:gd name="connsiteX0" fmla="*/ 0 w 2401289"/>
                  <a:gd name="connsiteY0" fmla="*/ 391160 h 681084"/>
                  <a:gd name="connsiteX1" fmla="*/ 228600 w 2401289"/>
                  <a:gd name="connsiteY1" fmla="*/ 208280 h 681084"/>
                  <a:gd name="connsiteX2" fmla="*/ 640080 w 2401289"/>
                  <a:gd name="connsiteY2" fmla="*/ 25400 h 681084"/>
                  <a:gd name="connsiteX3" fmla="*/ 1691640 w 2401289"/>
                  <a:gd name="connsiteY3" fmla="*/ 55880 h 681084"/>
                  <a:gd name="connsiteX4" fmla="*/ 2164080 w 2401289"/>
                  <a:gd name="connsiteY4" fmla="*/ 223520 h 681084"/>
                  <a:gd name="connsiteX5" fmla="*/ 2377440 w 2401289"/>
                  <a:gd name="connsiteY5" fmla="*/ 360680 h 681084"/>
                  <a:gd name="connsiteX6" fmla="*/ 2307177 w 2401289"/>
                  <a:gd name="connsiteY6" fmla="*/ 681084 h 681084"/>
                  <a:gd name="connsiteX0" fmla="*/ 14738 w 2252037"/>
                  <a:gd name="connsiteY0" fmla="*/ 733750 h 733750"/>
                  <a:gd name="connsiteX1" fmla="*/ 79348 w 2252037"/>
                  <a:gd name="connsiteY1" fmla="*/ 208280 h 733750"/>
                  <a:gd name="connsiteX2" fmla="*/ 490828 w 2252037"/>
                  <a:gd name="connsiteY2" fmla="*/ 25400 h 733750"/>
                  <a:gd name="connsiteX3" fmla="*/ 1542388 w 2252037"/>
                  <a:gd name="connsiteY3" fmla="*/ 55880 h 733750"/>
                  <a:gd name="connsiteX4" fmla="*/ 2014828 w 2252037"/>
                  <a:gd name="connsiteY4" fmla="*/ 223520 h 733750"/>
                  <a:gd name="connsiteX5" fmla="*/ 2228188 w 2252037"/>
                  <a:gd name="connsiteY5" fmla="*/ 360680 h 733750"/>
                  <a:gd name="connsiteX6" fmla="*/ 2157925 w 2252037"/>
                  <a:gd name="connsiteY6" fmla="*/ 681084 h 733750"/>
                  <a:gd name="connsiteX0" fmla="*/ 0 w 2237299"/>
                  <a:gd name="connsiteY0" fmla="*/ 821328 h 821328"/>
                  <a:gd name="connsiteX1" fmla="*/ 476090 w 2237299"/>
                  <a:gd name="connsiteY1" fmla="*/ 112978 h 821328"/>
                  <a:gd name="connsiteX2" fmla="*/ 1527650 w 2237299"/>
                  <a:gd name="connsiteY2" fmla="*/ 143458 h 821328"/>
                  <a:gd name="connsiteX3" fmla="*/ 2000090 w 2237299"/>
                  <a:gd name="connsiteY3" fmla="*/ 311098 h 821328"/>
                  <a:gd name="connsiteX4" fmla="*/ 2213450 w 2237299"/>
                  <a:gd name="connsiteY4" fmla="*/ 448258 h 821328"/>
                  <a:gd name="connsiteX5" fmla="*/ 2143187 w 2237299"/>
                  <a:gd name="connsiteY5" fmla="*/ 768662 h 821328"/>
                  <a:gd name="connsiteX0" fmla="*/ 0 w 2215003"/>
                  <a:gd name="connsiteY0" fmla="*/ 821328 h 925183"/>
                  <a:gd name="connsiteX1" fmla="*/ 476090 w 2215003"/>
                  <a:gd name="connsiteY1" fmla="*/ 112978 h 925183"/>
                  <a:gd name="connsiteX2" fmla="*/ 1527650 w 2215003"/>
                  <a:gd name="connsiteY2" fmla="*/ 143458 h 925183"/>
                  <a:gd name="connsiteX3" fmla="*/ 2000090 w 2215003"/>
                  <a:gd name="connsiteY3" fmla="*/ 311098 h 925183"/>
                  <a:gd name="connsiteX4" fmla="*/ 2213450 w 2215003"/>
                  <a:gd name="connsiteY4" fmla="*/ 448258 h 925183"/>
                  <a:gd name="connsiteX5" fmla="*/ 1990769 w 2215003"/>
                  <a:gd name="connsiteY5" fmla="*/ 925183 h 925183"/>
                  <a:gd name="connsiteX0" fmla="*/ 0 w 2077276"/>
                  <a:gd name="connsiteY0" fmla="*/ 821328 h 925183"/>
                  <a:gd name="connsiteX1" fmla="*/ 476090 w 2077276"/>
                  <a:gd name="connsiteY1" fmla="*/ 112978 h 925183"/>
                  <a:gd name="connsiteX2" fmla="*/ 1527650 w 2077276"/>
                  <a:gd name="connsiteY2" fmla="*/ 143458 h 925183"/>
                  <a:gd name="connsiteX3" fmla="*/ 2000090 w 2077276"/>
                  <a:gd name="connsiteY3" fmla="*/ 311098 h 925183"/>
                  <a:gd name="connsiteX4" fmla="*/ 1990769 w 2077276"/>
                  <a:gd name="connsiteY4" fmla="*/ 925183 h 925183"/>
                  <a:gd name="connsiteX0" fmla="*/ 0 w 2053330"/>
                  <a:gd name="connsiteY0" fmla="*/ 821328 h 925183"/>
                  <a:gd name="connsiteX1" fmla="*/ 476090 w 2053330"/>
                  <a:gd name="connsiteY1" fmla="*/ 112978 h 925183"/>
                  <a:gd name="connsiteX2" fmla="*/ 1527650 w 2053330"/>
                  <a:gd name="connsiteY2" fmla="*/ 143458 h 925183"/>
                  <a:gd name="connsiteX3" fmla="*/ 1976145 w 2053330"/>
                  <a:gd name="connsiteY3" fmla="*/ 182726 h 925183"/>
                  <a:gd name="connsiteX4" fmla="*/ 1990769 w 2053330"/>
                  <a:gd name="connsiteY4" fmla="*/ 925183 h 925183"/>
                  <a:gd name="connsiteX0" fmla="*/ 0 w 1990769"/>
                  <a:gd name="connsiteY0" fmla="*/ 821328 h 925183"/>
                  <a:gd name="connsiteX1" fmla="*/ 476090 w 1990769"/>
                  <a:gd name="connsiteY1" fmla="*/ 112978 h 925183"/>
                  <a:gd name="connsiteX2" fmla="*/ 1527650 w 1990769"/>
                  <a:gd name="connsiteY2" fmla="*/ 143458 h 925183"/>
                  <a:gd name="connsiteX3" fmla="*/ 1990769 w 1990769"/>
                  <a:gd name="connsiteY3" fmla="*/ 925183 h 925183"/>
                  <a:gd name="connsiteX0" fmla="*/ 0 w 1990769"/>
                  <a:gd name="connsiteY0" fmla="*/ 1004773 h 1108628"/>
                  <a:gd name="connsiteX1" fmla="*/ 476090 w 1990769"/>
                  <a:gd name="connsiteY1" fmla="*/ 296423 h 1108628"/>
                  <a:gd name="connsiteX2" fmla="*/ 1527650 w 1990769"/>
                  <a:gd name="connsiteY2" fmla="*/ 326903 h 1108628"/>
                  <a:gd name="connsiteX3" fmla="*/ 1824170 w 1990769"/>
                  <a:gd name="connsiteY3" fmla="*/ 130286 h 1108628"/>
                  <a:gd name="connsiteX4" fmla="*/ 1990769 w 1990769"/>
                  <a:gd name="connsiteY4" fmla="*/ 1108628 h 1108628"/>
                  <a:gd name="connsiteX0" fmla="*/ 0 w 1990769"/>
                  <a:gd name="connsiteY0" fmla="*/ 1040538 h 1144393"/>
                  <a:gd name="connsiteX1" fmla="*/ 476090 w 1990769"/>
                  <a:gd name="connsiteY1" fmla="*/ 332188 h 1144393"/>
                  <a:gd name="connsiteX2" fmla="*/ 1022441 w 1990769"/>
                  <a:gd name="connsiteY2" fmla="*/ 148093 h 1144393"/>
                  <a:gd name="connsiteX3" fmla="*/ 1824170 w 1990769"/>
                  <a:gd name="connsiteY3" fmla="*/ 166051 h 1144393"/>
                  <a:gd name="connsiteX4" fmla="*/ 1990769 w 1990769"/>
                  <a:gd name="connsiteY4" fmla="*/ 1144393 h 1144393"/>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2003239"/>
                  <a:gd name="connsiteY0" fmla="*/ 908261 h 1072292"/>
                  <a:gd name="connsiteX1" fmla="*/ 125480 w 2003239"/>
                  <a:gd name="connsiteY1" fmla="*/ 954235 h 1072292"/>
                  <a:gd name="connsiteX2" fmla="*/ 476090 w 2003239"/>
                  <a:gd name="connsiteY2" fmla="*/ 199911 h 1072292"/>
                  <a:gd name="connsiteX3" fmla="*/ 1022441 w 2003239"/>
                  <a:gd name="connsiteY3" fmla="*/ 15816 h 1072292"/>
                  <a:gd name="connsiteX4" fmla="*/ 1841851 w 2003239"/>
                  <a:gd name="connsiteY4" fmla="*/ 294807 h 1072292"/>
                  <a:gd name="connsiteX5" fmla="*/ 1990769 w 2003239"/>
                  <a:gd name="connsiteY5" fmla="*/ 1012116 h 1072292"/>
                  <a:gd name="connsiteX0" fmla="*/ 0 w 2003239"/>
                  <a:gd name="connsiteY0" fmla="*/ 908261 h 1072294"/>
                  <a:gd name="connsiteX1" fmla="*/ 125480 w 2003239"/>
                  <a:gd name="connsiteY1" fmla="*/ 954235 h 1072294"/>
                  <a:gd name="connsiteX2" fmla="*/ 476090 w 2003239"/>
                  <a:gd name="connsiteY2" fmla="*/ 199911 h 1072294"/>
                  <a:gd name="connsiteX3" fmla="*/ 1022441 w 2003239"/>
                  <a:gd name="connsiteY3" fmla="*/ 15816 h 1072294"/>
                  <a:gd name="connsiteX4" fmla="*/ 1841851 w 2003239"/>
                  <a:gd name="connsiteY4" fmla="*/ 294807 h 1072294"/>
                  <a:gd name="connsiteX5" fmla="*/ 1990769 w 2003239"/>
                  <a:gd name="connsiteY5" fmla="*/ 1012116 h 1072294"/>
                  <a:gd name="connsiteX0" fmla="*/ 0 w 2003239"/>
                  <a:gd name="connsiteY0" fmla="*/ 908261 h 1012116"/>
                  <a:gd name="connsiteX1" fmla="*/ 476090 w 2003239"/>
                  <a:gd name="connsiteY1" fmla="*/ 199911 h 1012116"/>
                  <a:gd name="connsiteX2" fmla="*/ 1022441 w 2003239"/>
                  <a:gd name="connsiteY2" fmla="*/ 15816 h 1012116"/>
                  <a:gd name="connsiteX3" fmla="*/ 1841851 w 2003239"/>
                  <a:gd name="connsiteY3" fmla="*/ 294807 h 1012116"/>
                  <a:gd name="connsiteX4" fmla="*/ 1990769 w 2003239"/>
                  <a:gd name="connsiteY4" fmla="*/ 1012116 h 1012116"/>
                  <a:gd name="connsiteX0" fmla="*/ 0 w 1990769"/>
                  <a:gd name="connsiteY0" fmla="*/ 876612 h 980467"/>
                  <a:gd name="connsiteX1" fmla="*/ 476090 w 1990769"/>
                  <a:gd name="connsiteY1" fmla="*/ 168262 h 980467"/>
                  <a:gd name="connsiteX2" fmla="*/ 1115733 w 1990769"/>
                  <a:gd name="connsiteY2" fmla="*/ 15816 h 980467"/>
                  <a:gd name="connsiteX3" fmla="*/ 1841851 w 1990769"/>
                  <a:gd name="connsiteY3" fmla="*/ 263158 h 980467"/>
                  <a:gd name="connsiteX4" fmla="*/ 1990769 w 1990769"/>
                  <a:gd name="connsiteY4" fmla="*/ 980467 h 980467"/>
                  <a:gd name="connsiteX0" fmla="*/ 0 w 1990769"/>
                  <a:gd name="connsiteY0" fmla="*/ 873666 h 977521"/>
                  <a:gd name="connsiteX1" fmla="*/ 588740 w 1990769"/>
                  <a:gd name="connsiteY1" fmla="*/ 182991 h 977521"/>
                  <a:gd name="connsiteX2" fmla="*/ 1115733 w 1990769"/>
                  <a:gd name="connsiteY2" fmla="*/ 12870 h 977521"/>
                  <a:gd name="connsiteX3" fmla="*/ 1841851 w 1990769"/>
                  <a:gd name="connsiteY3" fmla="*/ 260212 h 977521"/>
                  <a:gd name="connsiteX4" fmla="*/ 1990769 w 1990769"/>
                  <a:gd name="connsiteY4" fmla="*/ 977521 h 97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769" h="977521">
                    <a:moveTo>
                      <a:pt x="0" y="873666"/>
                    </a:moveTo>
                    <a:cubicBezTo>
                      <a:pt x="99185" y="726093"/>
                      <a:pt x="402785" y="326457"/>
                      <a:pt x="588740" y="182991"/>
                    </a:cubicBezTo>
                    <a:cubicBezTo>
                      <a:pt x="774695" y="39525"/>
                      <a:pt x="906881" y="0"/>
                      <a:pt x="1115733" y="12870"/>
                    </a:cubicBezTo>
                    <a:cubicBezTo>
                      <a:pt x="1324585" y="25740"/>
                      <a:pt x="1696012" y="99437"/>
                      <a:pt x="1841851" y="260212"/>
                    </a:cubicBezTo>
                    <a:cubicBezTo>
                      <a:pt x="1987690" y="420987"/>
                      <a:pt x="1912057" y="852397"/>
                      <a:pt x="1990769" y="977521"/>
                    </a:cubicBezTo>
                  </a:path>
                </a:pathLst>
              </a:custGeom>
              <a:ln w="76200">
                <a:solidFill>
                  <a:srgbClr val="0033CC"/>
                </a:solidFill>
                <a:prstDash val="sysDot"/>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5" name="TextBox 54"/>
              <p:cNvSpPr txBox="1"/>
              <p:nvPr/>
            </p:nvSpPr>
            <p:spPr>
              <a:xfrm>
                <a:off x="8548255" y="3159893"/>
                <a:ext cx="990600" cy="323957"/>
              </a:xfrm>
              <a:prstGeom prst="rect">
                <a:avLst/>
              </a:prstGeom>
              <a:ln w="50800">
                <a:solidFill>
                  <a:srgbClr val="0033CC"/>
                </a:solidFill>
              </a:ln>
            </p:spPr>
            <p:txBody>
              <a:bodyPr wrap="square" rtlCol="0">
                <a:spAutoFit/>
              </a:bodyPr>
              <a:lstStyle/>
              <a:p>
                <a:r>
                  <a:rPr lang="en-US" sz="2400" b="1" dirty="0" smtClean="0">
                    <a:solidFill>
                      <a:srgbClr val="0033CC"/>
                    </a:solidFill>
                  </a:rPr>
                  <a:t>1-4%</a:t>
                </a:r>
                <a:endParaRPr lang="en-US" sz="2400" b="1" dirty="0">
                  <a:solidFill>
                    <a:srgbClr val="0033CC"/>
                  </a:solidFill>
                </a:endParaRPr>
              </a:p>
            </p:txBody>
          </p:sp>
        </p:grpSp>
        <p:grpSp>
          <p:nvGrpSpPr>
            <p:cNvPr id="24" name="Group 55"/>
            <p:cNvGrpSpPr/>
            <p:nvPr/>
          </p:nvGrpSpPr>
          <p:grpSpPr>
            <a:xfrm>
              <a:off x="7940162" y="1185354"/>
              <a:ext cx="1203838" cy="1315414"/>
              <a:chOff x="5882762" y="1866074"/>
              <a:chExt cx="1203838" cy="1315414"/>
            </a:xfrm>
          </p:grpSpPr>
          <p:sp>
            <p:nvSpPr>
              <p:cNvPr id="57" name="Freeform 56"/>
              <p:cNvSpPr/>
              <p:nvPr/>
            </p:nvSpPr>
            <p:spPr>
              <a:xfrm rot="3860770">
                <a:off x="5589469" y="2159367"/>
                <a:ext cx="1315414" cy="728828"/>
              </a:xfrm>
              <a:custGeom>
                <a:avLst/>
                <a:gdLst>
                  <a:gd name="connsiteX0" fmla="*/ 0 w 2377440"/>
                  <a:gd name="connsiteY0" fmla="*/ 391160 h 391160"/>
                  <a:gd name="connsiteX1" fmla="*/ 228600 w 2377440"/>
                  <a:gd name="connsiteY1" fmla="*/ 208280 h 391160"/>
                  <a:gd name="connsiteX2" fmla="*/ 640080 w 2377440"/>
                  <a:gd name="connsiteY2" fmla="*/ 25400 h 391160"/>
                  <a:gd name="connsiteX3" fmla="*/ 1691640 w 2377440"/>
                  <a:gd name="connsiteY3" fmla="*/ 55880 h 391160"/>
                  <a:gd name="connsiteX4" fmla="*/ 2164080 w 2377440"/>
                  <a:gd name="connsiteY4" fmla="*/ 223520 h 391160"/>
                  <a:gd name="connsiteX5" fmla="*/ 2377440 w 2377440"/>
                  <a:gd name="connsiteY5" fmla="*/ 360680 h 391160"/>
                  <a:gd name="connsiteX6" fmla="*/ 2377440 w 2377440"/>
                  <a:gd name="connsiteY6" fmla="*/ 360680 h 391160"/>
                  <a:gd name="connsiteX0" fmla="*/ 0 w 2387366"/>
                  <a:gd name="connsiteY0" fmla="*/ 391160 h 391160"/>
                  <a:gd name="connsiteX1" fmla="*/ 228600 w 2387366"/>
                  <a:gd name="connsiteY1" fmla="*/ 208280 h 391160"/>
                  <a:gd name="connsiteX2" fmla="*/ 640080 w 2387366"/>
                  <a:gd name="connsiteY2" fmla="*/ 25400 h 391160"/>
                  <a:gd name="connsiteX3" fmla="*/ 1691640 w 2387366"/>
                  <a:gd name="connsiteY3" fmla="*/ 55880 h 391160"/>
                  <a:gd name="connsiteX4" fmla="*/ 2164080 w 2387366"/>
                  <a:gd name="connsiteY4" fmla="*/ 223520 h 391160"/>
                  <a:gd name="connsiteX5" fmla="*/ 2377440 w 2387366"/>
                  <a:gd name="connsiteY5" fmla="*/ 360680 h 391160"/>
                  <a:gd name="connsiteX6" fmla="*/ 2223639 w 2387366"/>
                  <a:gd name="connsiteY6" fmla="*/ 345834 h 391160"/>
                  <a:gd name="connsiteX0" fmla="*/ 0 w 2377440"/>
                  <a:gd name="connsiteY0" fmla="*/ 391160 h 391160"/>
                  <a:gd name="connsiteX1" fmla="*/ 228600 w 2377440"/>
                  <a:gd name="connsiteY1" fmla="*/ 208280 h 391160"/>
                  <a:gd name="connsiteX2" fmla="*/ 640080 w 2377440"/>
                  <a:gd name="connsiteY2" fmla="*/ 25400 h 391160"/>
                  <a:gd name="connsiteX3" fmla="*/ 1691640 w 2377440"/>
                  <a:gd name="connsiteY3" fmla="*/ 55880 h 391160"/>
                  <a:gd name="connsiteX4" fmla="*/ 2164080 w 2377440"/>
                  <a:gd name="connsiteY4" fmla="*/ 223520 h 391160"/>
                  <a:gd name="connsiteX5" fmla="*/ 2377440 w 2377440"/>
                  <a:gd name="connsiteY5" fmla="*/ 360680 h 391160"/>
                  <a:gd name="connsiteX0" fmla="*/ 0 w 2164080"/>
                  <a:gd name="connsiteY0" fmla="*/ 391160 h 391160"/>
                  <a:gd name="connsiteX1" fmla="*/ 228600 w 2164080"/>
                  <a:gd name="connsiteY1" fmla="*/ 208280 h 391160"/>
                  <a:gd name="connsiteX2" fmla="*/ 640080 w 2164080"/>
                  <a:gd name="connsiteY2" fmla="*/ 25400 h 391160"/>
                  <a:gd name="connsiteX3" fmla="*/ 1691640 w 2164080"/>
                  <a:gd name="connsiteY3" fmla="*/ 55880 h 391160"/>
                  <a:gd name="connsiteX4" fmla="*/ 2164080 w 2164080"/>
                  <a:gd name="connsiteY4" fmla="*/ 223520 h 391160"/>
                  <a:gd name="connsiteX0" fmla="*/ 0 w 2164080"/>
                  <a:gd name="connsiteY0" fmla="*/ 391160 h 391160"/>
                  <a:gd name="connsiteX1" fmla="*/ 228600 w 2164080"/>
                  <a:gd name="connsiteY1" fmla="*/ 208280 h 391160"/>
                  <a:gd name="connsiteX2" fmla="*/ 640080 w 2164080"/>
                  <a:gd name="connsiteY2" fmla="*/ 25400 h 391160"/>
                  <a:gd name="connsiteX3" fmla="*/ 1691640 w 2164080"/>
                  <a:gd name="connsiteY3" fmla="*/ 55880 h 391160"/>
                  <a:gd name="connsiteX4" fmla="*/ 2164080 w 2164080"/>
                  <a:gd name="connsiteY4" fmla="*/ 223520 h 391160"/>
                  <a:gd name="connsiteX0" fmla="*/ 0 w 2301208"/>
                  <a:gd name="connsiteY0" fmla="*/ 391160 h 391160"/>
                  <a:gd name="connsiteX1" fmla="*/ 228600 w 2301208"/>
                  <a:gd name="connsiteY1" fmla="*/ 208280 h 391160"/>
                  <a:gd name="connsiteX2" fmla="*/ 640080 w 2301208"/>
                  <a:gd name="connsiteY2" fmla="*/ 25400 h 391160"/>
                  <a:gd name="connsiteX3" fmla="*/ 1691640 w 2301208"/>
                  <a:gd name="connsiteY3" fmla="*/ 55880 h 391160"/>
                  <a:gd name="connsiteX4" fmla="*/ 2164080 w 2301208"/>
                  <a:gd name="connsiteY4" fmla="*/ 223520 h 391160"/>
                  <a:gd name="connsiteX0" fmla="*/ 0 w 2428699"/>
                  <a:gd name="connsiteY0" fmla="*/ 470041 h 470041"/>
                  <a:gd name="connsiteX1" fmla="*/ 356091 w 2428699"/>
                  <a:gd name="connsiteY1" fmla="*/ 208280 h 470041"/>
                  <a:gd name="connsiteX2" fmla="*/ 767571 w 2428699"/>
                  <a:gd name="connsiteY2" fmla="*/ 25400 h 470041"/>
                  <a:gd name="connsiteX3" fmla="*/ 1819131 w 2428699"/>
                  <a:gd name="connsiteY3" fmla="*/ 55880 h 470041"/>
                  <a:gd name="connsiteX4" fmla="*/ 2291571 w 2428699"/>
                  <a:gd name="connsiteY4" fmla="*/ 223520 h 470041"/>
                  <a:gd name="connsiteX0" fmla="*/ 0 w 2428699"/>
                  <a:gd name="connsiteY0" fmla="*/ 453151 h 453151"/>
                  <a:gd name="connsiteX1" fmla="*/ 356091 w 2428699"/>
                  <a:gd name="connsiteY1" fmla="*/ 191390 h 453151"/>
                  <a:gd name="connsiteX2" fmla="*/ 329278 w 2428699"/>
                  <a:gd name="connsiteY2" fmla="*/ 90050 h 453151"/>
                  <a:gd name="connsiteX3" fmla="*/ 767571 w 2428699"/>
                  <a:gd name="connsiteY3" fmla="*/ 8510 h 453151"/>
                  <a:gd name="connsiteX4" fmla="*/ 1819131 w 2428699"/>
                  <a:gd name="connsiteY4" fmla="*/ 38990 h 453151"/>
                  <a:gd name="connsiteX5" fmla="*/ 2291571 w 2428699"/>
                  <a:gd name="connsiteY5" fmla="*/ 206630 h 453151"/>
                  <a:gd name="connsiteX0" fmla="*/ 0 w 2428699"/>
                  <a:gd name="connsiteY0" fmla="*/ 453151 h 453151"/>
                  <a:gd name="connsiteX1" fmla="*/ 329278 w 2428699"/>
                  <a:gd name="connsiteY1" fmla="*/ 90050 h 453151"/>
                  <a:gd name="connsiteX2" fmla="*/ 767571 w 2428699"/>
                  <a:gd name="connsiteY2" fmla="*/ 8510 h 453151"/>
                  <a:gd name="connsiteX3" fmla="*/ 1819131 w 2428699"/>
                  <a:gd name="connsiteY3" fmla="*/ 38990 h 453151"/>
                  <a:gd name="connsiteX4" fmla="*/ 2291571 w 2428699"/>
                  <a:gd name="connsiteY4" fmla="*/ 206630 h 453151"/>
                  <a:gd name="connsiteX0" fmla="*/ 0 w 2428699"/>
                  <a:gd name="connsiteY0" fmla="*/ 468204 h 468204"/>
                  <a:gd name="connsiteX1" fmla="*/ 329278 w 2428699"/>
                  <a:gd name="connsiteY1" fmla="*/ 105103 h 468204"/>
                  <a:gd name="connsiteX2" fmla="*/ 1203825 w 2428699"/>
                  <a:gd name="connsiteY2" fmla="*/ 8510 h 468204"/>
                  <a:gd name="connsiteX3" fmla="*/ 1819131 w 2428699"/>
                  <a:gd name="connsiteY3" fmla="*/ 54043 h 468204"/>
                  <a:gd name="connsiteX4" fmla="*/ 2291571 w 2428699"/>
                  <a:gd name="connsiteY4" fmla="*/ 221683 h 468204"/>
                  <a:gd name="connsiteX0" fmla="*/ 0 w 2428699"/>
                  <a:gd name="connsiteY0" fmla="*/ 468204 h 468204"/>
                  <a:gd name="connsiteX1" fmla="*/ 329278 w 2428699"/>
                  <a:gd name="connsiteY1" fmla="*/ 105103 h 468204"/>
                  <a:gd name="connsiteX2" fmla="*/ 1203825 w 2428699"/>
                  <a:gd name="connsiteY2" fmla="*/ 8510 h 468204"/>
                  <a:gd name="connsiteX3" fmla="*/ 1819131 w 2428699"/>
                  <a:gd name="connsiteY3" fmla="*/ 54043 h 468204"/>
                  <a:gd name="connsiteX4" fmla="*/ 2291571 w 2428699"/>
                  <a:gd name="connsiteY4" fmla="*/ 221683 h 468204"/>
                  <a:gd name="connsiteX0" fmla="*/ 0 w 2376491"/>
                  <a:gd name="connsiteY0" fmla="*/ 479534 h 479534"/>
                  <a:gd name="connsiteX1" fmla="*/ 277070 w 2376491"/>
                  <a:gd name="connsiteY1" fmla="*/ 105103 h 479534"/>
                  <a:gd name="connsiteX2" fmla="*/ 1151617 w 2376491"/>
                  <a:gd name="connsiteY2" fmla="*/ 8510 h 479534"/>
                  <a:gd name="connsiteX3" fmla="*/ 1766923 w 2376491"/>
                  <a:gd name="connsiteY3" fmla="*/ 54043 h 479534"/>
                  <a:gd name="connsiteX4" fmla="*/ 2239363 w 2376491"/>
                  <a:gd name="connsiteY4" fmla="*/ 221683 h 479534"/>
                  <a:gd name="connsiteX0" fmla="*/ 0 w 2376491"/>
                  <a:gd name="connsiteY0" fmla="*/ 479534 h 479534"/>
                  <a:gd name="connsiteX1" fmla="*/ 277070 w 2376491"/>
                  <a:gd name="connsiteY1" fmla="*/ 105103 h 479534"/>
                  <a:gd name="connsiteX2" fmla="*/ 1151617 w 2376491"/>
                  <a:gd name="connsiteY2" fmla="*/ 8510 h 479534"/>
                  <a:gd name="connsiteX3" fmla="*/ 1766923 w 2376491"/>
                  <a:gd name="connsiteY3" fmla="*/ 54043 h 479534"/>
                  <a:gd name="connsiteX4" fmla="*/ 2239363 w 2376491"/>
                  <a:gd name="connsiteY4" fmla="*/ 221683 h 479534"/>
                  <a:gd name="connsiteX0" fmla="*/ 0 w 2376491"/>
                  <a:gd name="connsiteY0" fmla="*/ 491727 h 491727"/>
                  <a:gd name="connsiteX1" fmla="*/ 359810 w 2376491"/>
                  <a:gd name="connsiteY1" fmla="*/ 190457 h 491727"/>
                  <a:gd name="connsiteX2" fmla="*/ 1151617 w 2376491"/>
                  <a:gd name="connsiteY2" fmla="*/ 20703 h 491727"/>
                  <a:gd name="connsiteX3" fmla="*/ 1766923 w 2376491"/>
                  <a:gd name="connsiteY3" fmla="*/ 66236 h 491727"/>
                  <a:gd name="connsiteX4" fmla="*/ 2239363 w 2376491"/>
                  <a:gd name="connsiteY4" fmla="*/ 233876 h 491727"/>
                  <a:gd name="connsiteX0" fmla="*/ 0 w 2376491"/>
                  <a:gd name="connsiteY0" fmla="*/ 432727 h 432727"/>
                  <a:gd name="connsiteX1" fmla="*/ 359810 w 2376491"/>
                  <a:gd name="connsiteY1" fmla="*/ 131457 h 432727"/>
                  <a:gd name="connsiteX2" fmla="*/ 1766923 w 2376491"/>
                  <a:gd name="connsiteY2" fmla="*/ 7236 h 432727"/>
                  <a:gd name="connsiteX3" fmla="*/ 2239363 w 2376491"/>
                  <a:gd name="connsiteY3" fmla="*/ 174876 h 432727"/>
                  <a:gd name="connsiteX0" fmla="*/ 0 w 2239362"/>
                  <a:gd name="connsiteY0" fmla="*/ 442481 h 442481"/>
                  <a:gd name="connsiteX1" fmla="*/ 359810 w 2239362"/>
                  <a:gd name="connsiteY1" fmla="*/ 141211 h 442481"/>
                  <a:gd name="connsiteX2" fmla="*/ 1766923 w 2239362"/>
                  <a:gd name="connsiteY2" fmla="*/ 16990 h 442481"/>
                  <a:gd name="connsiteX3" fmla="*/ 1198301 w 2239362"/>
                  <a:gd name="connsiteY3" fmla="*/ 39271 h 442481"/>
                  <a:gd name="connsiteX4" fmla="*/ 2239363 w 2239362"/>
                  <a:gd name="connsiteY4" fmla="*/ 184630 h 442481"/>
                  <a:gd name="connsiteX0" fmla="*/ 0 w 2239364"/>
                  <a:gd name="connsiteY0" fmla="*/ 410446 h 410446"/>
                  <a:gd name="connsiteX1" fmla="*/ 359810 w 2239364"/>
                  <a:gd name="connsiteY1" fmla="*/ 109176 h 410446"/>
                  <a:gd name="connsiteX2" fmla="*/ 1198301 w 2239364"/>
                  <a:gd name="connsiteY2" fmla="*/ 7236 h 410446"/>
                  <a:gd name="connsiteX3" fmla="*/ 2239363 w 2239364"/>
                  <a:gd name="connsiteY3" fmla="*/ 152595 h 410446"/>
                </a:gdLst>
                <a:ahLst/>
                <a:cxnLst>
                  <a:cxn ang="0">
                    <a:pos x="connsiteX0" y="connsiteY0"/>
                  </a:cxn>
                  <a:cxn ang="0">
                    <a:pos x="connsiteX1" y="connsiteY1"/>
                  </a:cxn>
                  <a:cxn ang="0">
                    <a:pos x="connsiteX2" y="connsiteY2"/>
                  </a:cxn>
                  <a:cxn ang="0">
                    <a:pos x="connsiteX3" y="connsiteY3"/>
                  </a:cxn>
                </a:cxnLst>
                <a:rect l="l" t="t" r="r" b="b"/>
                <a:pathLst>
                  <a:path w="2239364" h="410446">
                    <a:moveTo>
                      <a:pt x="0" y="410446"/>
                    </a:moveTo>
                    <a:cubicBezTo>
                      <a:pt x="94868" y="319839"/>
                      <a:pt x="160093" y="176378"/>
                      <a:pt x="359810" y="109176"/>
                    </a:cubicBezTo>
                    <a:cubicBezTo>
                      <a:pt x="559527" y="41974"/>
                      <a:pt x="885042" y="0"/>
                      <a:pt x="1198301" y="7236"/>
                    </a:cubicBezTo>
                    <a:lnTo>
                      <a:pt x="2239363" y="152595"/>
                    </a:lnTo>
                  </a:path>
                </a:pathLst>
              </a:custGeom>
              <a:ln w="76200">
                <a:solidFill>
                  <a:srgbClr val="00B050"/>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8" name="TextBox 57"/>
              <p:cNvSpPr txBox="1"/>
              <p:nvPr/>
            </p:nvSpPr>
            <p:spPr>
              <a:xfrm>
                <a:off x="6019800" y="2505055"/>
                <a:ext cx="1066800" cy="461665"/>
              </a:xfrm>
              <a:prstGeom prst="rect">
                <a:avLst/>
              </a:prstGeom>
              <a:ln w="50800">
                <a:solidFill>
                  <a:srgbClr val="00B050"/>
                </a:solidFill>
              </a:ln>
            </p:spPr>
            <p:txBody>
              <a:bodyPr wrap="square" rtlCol="0">
                <a:spAutoFit/>
              </a:bodyPr>
              <a:lstStyle/>
              <a:p>
                <a:r>
                  <a:rPr lang="en-US" sz="2400" b="1" dirty="0" smtClean="0">
                    <a:solidFill>
                      <a:srgbClr val="00B050"/>
                    </a:solidFill>
                  </a:rPr>
                  <a:t>0.2-6%</a:t>
                </a:r>
                <a:endParaRPr lang="en-US" sz="2400" b="1" dirty="0">
                  <a:solidFill>
                    <a:srgbClr val="00B050"/>
                  </a:solidFill>
                </a:endParaRPr>
              </a:p>
            </p:txBody>
          </p:sp>
        </p:grpSp>
        <p:sp useBgFill="1">
          <p:nvSpPr>
            <p:cNvPr id="66" name="TextBox 65"/>
            <p:cNvSpPr txBox="1"/>
            <p:nvPr/>
          </p:nvSpPr>
          <p:spPr>
            <a:xfrm>
              <a:off x="762000" y="54114"/>
              <a:ext cx="6963844" cy="707886"/>
            </a:xfrm>
            <a:prstGeom prst="rect">
              <a:avLst/>
            </a:prstGeom>
            <a:ln w="38100">
              <a:solidFill>
                <a:srgbClr val="0033CC"/>
              </a:solidFill>
            </a:ln>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all inter-bred with other species!</a:t>
              </a:r>
            </a:p>
          </p:txBody>
        </p:sp>
        <p:grpSp>
          <p:nvGrpSpPr>
            <p:cNvPr id="25" name="Group 66"/>
            <p:cNvGrpSpPr/>
            <p:nvPr/>
          </p:nvGrpSpPr>
          <p:grpSpPr>
            <a:xfrm>
              <a:off x="3886200" y="4602480"/>
              <a:ext cx="4206240" cy="797540"/>
              <a:chOff x="3886200" y="4602480"/>
              <a:chExt cx="4206240" cy="797540"/>
            </a:xfrm>
          </p:grpSpPr>
          <p:sp>
            <p:nvSpPr>
              <p:cNvPr id="63" name="TextBox 62"/>
              <p:cNvSpPr txBox="1"/>
              <p:nvPr/>
            </p:nvSpPr>
            <p:spPr>
              <a:xfrm>
                <a:off x="3886200" y="4876800"/>
                <a:ext cx="685800" cy="523220"/>
              </a:xfrm>
              <a:prstGeom prst="rect">
                <a:avLst/>
              </a:prstGeom>
              <a:noFill/>
              <a:ln w="50800">
                <a:noFill/>
              </a:ln>
            </p:spPr>
            <p:txBody>
              <a:bodyPr wrap="square" rtlCol="0">
                <a:spAutoFit/>
              </a:bodyPr>
              <a:lstStyle/>
              <a:p>
                <a:r>
                  <a:rPr lang="en-US" sz="2800" b="1" dirty="0" smtClean="0"/>
                  <a:t>??</a:t>
                </a:r>
                <a:endParaRPr lang="en-US" sz="2800" b="1" dirty="0"/>
              </a:p>
            </p:txBody>
          </p:sp>
          <p:sp>
            <p:nvSpPr>
              <p:cNvPr id="65" name="Freeform 64"/>
              <p:cNvSpPr/>
              <p:nvPr/>
            </p:nvSpPr>
            <p:spPr>
              <a:xfrm>
                <a:off x="4465320" y="4602480"/>
                <a:ext cx="3627120" cy="642620"/>
              </a:xfrm>
              <a:custGeom>
                <a:avLst/>
                <a:gdLst>
                  <a:gd name="connsiteX0" fmla="*/ 0 w 3627120"/>
                  <a:gd name="connsiteY0" fmla="*/ 609600 h 642620"/>
                  <a:gd name="connsiteX1" fmla="*/ 1173480 w 3627120"/>
                  <a:gd name="connsiteY1" fmla="*/ 624840 h 642620"/>
                  <a:gd name="connsiteX2" fmla="*/ 2727960 w 3627120"/>
                  <a:gd name="connsiteY2" fmla="*/ 502920 h 642620"/>
                  <a:gd name="connsiteX3" fmla="*/ 3627120 w 3627120"/>
                  <a:gd name="connsiteY3" fmla="*/ 0 h 642620"/>
                </a:gdLst>
                <a:ahLst/>
                <a:cxnLst>
                  <a:cxn ang="0">
                    <a:pos x="connsiteX0" y="connsiteY0"/>
                  </a:cxn>
                  <a:cxn ang="0">
                    <a:pos x="connsiteX1" y="connsiteY1"/>
                  </a:cxn>
                  <a:cxn ang="0">
                    <a:pos x="connsiteX2" y="connsiteY2"/>
                  </a:cxn>
                  <a:cxn ang="0">
                    <a:pos x="connsiteX3" y="connsiteY3"/>
                  </a:cxn>
                </a:cxnLst>
                <a:rect l="l" t="t" r="r" b="b"/>
                <a:pathLst>
                  <a:path w="3627120" h="642620">
                    <a:moveTo>
                      <a:pt x="0" y="609600"/>
                    </a:moveTo>
                    <a:cubicBezTo>
                      <a:pt x="359410" y="626110"/>
                      <a:pt x="718820" y="642620"/>
                      <a:pt x="1173480" y="624840"/>
                    </a:cubicBezTo>
                    <a:cubicBezTo>
                      <a:pt x="1628140" y="607060"/>
                      <a:pt x="2319020" y="607060"/>
                      <a:pt x="2727960" y="502920"/>
                    </a:cubicBezTo>
                    <a:cubicBezTo>
                      <a:pt x="3136900" y="398780"/>
                      <a:pt x="3535680" y="71120"/>
                      <a:pt x="3627120" y="0"/>
                    </a:cubicBezTo>
                  </a:path>
                </a:pathLst>
              </a:cu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Group 69"/>
            <p:cNvGrpSpPr/>
            <p:nvPr/>
          </p:nvGrpSpPr>
          <p:grpSpPr>
            <a:xfrm>
              <a:off x="7620000" y="2819400"/>
              <a:ext cx="838200" cy="1828800"/>
              <a:chOff x="7620000" y="2819400"/>
              <a:chExt cx="838200" cy="1828800"/>
            </a:xfrm>
          </p:grpSpPr>
          <p:sp>
            <p:nvSpPr>
              <p:cNvPr id="59" name="Freeform 58"/>
              <p:cNvSpPr/>
              <p:nvPr/>
            </p:nvSpPr>
            <p:spPr>
              <a:xfrm>
                <a:off x="7970520" y="2819400"/>
                <a:ext cx="487680" cy="1539240"/>
              </a:xfrm>
              <a:custGeom>
                <a:avLst/>
                <a:gdLst>
                  <a:gd name="connsiteX0" fmla="*/ 0 w 398780"/>
                  <a:gd name="connsiteY0" fmla="*/ 1280160 h 1280160"/>
                  <a:gd name="connsiteX1" fmla="*/ 335280 w 398780"/>
                  <a:gd name="connsiteY1" fmla="*/ 960120 h 1280160"/>
                  <a:gd name="connsiteX2" fmla="*/ 381000 w 398780"/>
                  <a:gd name="connsiteY2" fmla="*/ 137160 h 1280160"/>
                  <a:gd name="connsiteX3" fmla="*/ 396240 w 398780"/>
                  <a:gd name="connsiteY3" fmla="*/ 137160 h 1280160"/>
                </a:gdLst>
                <a:ahLst/>
                <a:cxnLst>
                  <a:cxn ang="0">
                    <a:pos x="connsiteX0" y="connsiteY0"/>
                  </a:cxn>
                  <a:cxn ang="0">
                    <a:pos x="connsiteX1" y="connsiteY1"/>
                  </a:cxn>
                  <a:cxn ang="0">
                    <a:pos x="connsiteX2" y="connsiteY2"/>
                  </a:cxn>
                  <a:cxn ang="0">
                    <a:pos x="connsiteX3" y="connsiteY3"/>
                  </a:cxn>
                </a:cxnLst>
                <a:rect l="l" t="t" r="r" b="b"/>
                <a:pathLst>
                  <a:path w="398780" h="1280160">
                    <a:moveTo>
                      <a:pt x="0" y="1280160"/>
                    </a:moveTo>
                    <a:cubicBezTo>
                      <a:pt x="135890" y="1215390"/>
                      <a:pt x="271780" y="1150620"/>
                      <a:pt x="335280" y="960120"/>
                    </a:cubicBezTo>
                    <a:cubicBezTo>
                      <a:pt x="398780" y="769620"/>
                      <a:pt x="370840" y="274320"/>
                      <a:pt x="381000" y="137160"/>
                    </a:cubicBezTo>
                    <a:cubicBezTo>
                      <a:pt x="391160" y="0"/>
                      <a:pt x="396240" y="137160"/>
                      <a:pt x="396240" y="137160"/>
                    </a:cubicBezTo>
                  </a:path>
                </a:pathLst>
              </a:custGeom>
              <a:ln w="76200">
                <a:solidFill>
                  <a:schemeClr val="tx1"/>
                </a:solidFill>
                <a:prstDash val="sysDot"/>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2" name="TextBox 61"/>
              <p:cNvSpPr txBox="1"/>
              <p:nvPr/>
            </p:nvSpPr>
            <p:spPr>
              <a:xfrm>
                <a:off x="7620000" y="4186535"/>
                <a:ext cx="838200" cy="461665"/>
              </a:xfrm>
              <a:prstGeom prst="rect">
                <a:avLst/>
              </a:prstGeom>
              <a:ln w="50800">
                <a:solidFill>
                  <a:schemeClr val="tx1"/>
                </a:solidFill>
              </a:ln>
            </p:spPr>
            <p:txBody>
              <a:bodyPr wrap="square" rtlCol="0">
                <a:spAutoFit/>
              </a:bodyPr>
              <a:lstStyle/>
              <a:p>
                <a:r>
                  <a:rPr lang="en-US" sz="2400" b="1" dirty="0" smtClean="0"/>
                  <a:t>?? %</a:t>
                </a:r>
                <a:endParaRPr lang="en-US" sz="2400" b="1" dirty="0"/>
              </a:p>
            </p:txBody>
          </p:sp>
        </p:grpSp>
      </p:grpSp>
      <p:grpSp>
        <p:nvGrpSpPr>
          <p:cNvPr id="74" name="Group 73"/>
          <p:cNvGrpSpPr/>
          <p:nvPr/>
        </p:nvGrpSpPr>
        <p:grpSpPr>
          <a:xfrm>
            <a:off x="0" y="0"/>
            <a:ext cx="9137269" cy="6066663"/>
            <a:chOff x="0" y="0"/>
            <a:chExt cx="9137269" cy="6066663"/>
          </a:xfrm>
        </p:grpSpPr>
        <p:sp useBgFill="1">
          <p:nvSpPr>
            <p:cNvPr id="60" name="TextBox 59"/>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a:t>
              </a:r>
            </a:p>
          </p:txBody>
        </p:sp>
        <p:pic>
          <p:nvPicPr>
            <p:cNvPr id="61" name="Picture 2"/>
            <p:cNvPicPr>
              <a:picLocks noChangeAspect="1" noChangeArrowheads="1"/>
            </p:cNvPicPr>
            <p:nvPr/>
          </p:nvPicPr>
          <p:blipFill>
            <a:blip r:embed="rId3"/>
            <a:srcRect/>
            <a:stretch>
              <a:fillRect/>
            </a:stretch>
          </p:blipFill>
          <p:spPr bwMode="auto">
            <a:xfrm>
              <a:off x="9144" y="1389888"/>
              <a:ext cx="9128125" cy="4676775"/>
            </a:xfrm>
            <a:prstGeom prst="rect">
              <a:avLst/>
            </a:prstGeom>
            <a:noFill/>
            <a:ln w="76200">
              <a:solidFill>
                <a:schemeClr val="tx1"/>
              </a:solidFill>
              <a:miter lim="800000"/>
              <a:headEnd/>
              <a:tailEnd/>
            </a:ln>
            <a:effectLst/>
          </p:spPr>
        </p:pic>
        <p:sp>
          <p:nvSpPr>
            <p:cNvPr id="64" name="Freeform 63"/>
            <p:cNvSpPr/>
            <p:nvPr/>
          </p:nvSpPr>
          <p:spPr>
            <a:xfrm>
              <a:off x="628892" y="1630101"/>
              <a:ext cx="7924799" cy="4301924"/>
            </a:xfrm>
            <a:custGeom>
              <a:avLst/>
              <a:gdLst>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658318 w 7924799"/>
                <a:gd name="connsiteY100" fmla="*/ 2039074 h 4301924"/>
                <a:gd name="connsiteX101" fmla="*/ 2716192 w 7924799"/>
                <a:gd name="connsiteY101" fmla="*/ 1969626 h 4301924"/>
                <a:gd name="connsiteX102" fmla="*/ 2855088 w 7924799"/>
                <a:gd name="connsiteY102" fmla="*/ 2143246 h 4301924"/>
                <a:gd name="connsiteX103" fmla="*/ 2936111 w 7924799"/>
                <a:gd name="connsiteY103" fmla="*/ 1934902 h 4301924"/>
                <a:gd name="connsiteX104" fmla="*/ 3179179 w 7924799"/>
                <a:gd name="connsiteY104" fmla="*/ 1749707 h 4301924"/>
                <a:gd name="connsiteX105" fmla="*/ 3271776 w 7924799"/>
                <a:gd name="connsiteY105" fmla="*/ 1923327 h 4301924"/>
                <a:gd name="connsiteX106" fmla="*/ 3271776 w 7924799"/>
                <a:gd name="connsiteY106" fmla="*/ 2027499 h 4301924"/>
                <a:gd name="connsiteX107" fmla="*/ 3410673 w 7924799"/>
                <a:gd name="connsiteY107" fmla="*/ 1865453 h 4301924"/>
                <a:gd name="connsiteX108" fmla="*/ 3595867 w 7924799"/>
                <a:gd name="connsiteY108" fmla="*/ 1992775 h 4301924"/>
                <a:gd name="connsiteX109" fmla="*/ 3561143 w 7924799"/>
                <a:gd name="connsiteY109" fmla="*/ 1807580 h 4301924"/>
                <a:gd name="connsiteX110" fmla="*/ 3676890 w 7924799"/>
                <a:gd name="connsiteY110" fmla="*/ 1691833 h 4301924"/>
                <a:gd name="connsiteX111" fmla="*/ 3885235 w 7924799"/>
                <a:gd name="connsiteY111" fmla="*/ 1552937 h 4301924"/>
                <a:gd name="connsiteX112" fmla="*/ 4139878 w 7924799"/>
                <a:gd name="connsiteY112" fmla="*/ 1367742 h 4301924"/>
                <a:gd name="connsiteX113" fmla="*/ 4336647 w 7924799"/>
                <a:gd name="connsiteY113" fmla="*/ 1414041 h 4301924"/>
                <a:gd name="connsiteX114" fmla="*/ 4510267 w 7924799"/>
                <a:gd name="connsiteY114" fmla="*/ 1552937 h 4301924"/>
                <a:gd name="connsiteX115" fmla="*/ 4626014 w 7924799"/>
                <a:gd name="connsiteY115" fmla="*/ 1622385 h 4301924"/>
                <a:gd name="connsiteX116" fmla="*/ 4799635 w 7924799"/>
                <a:gd name="connsiteY116" fmla="*/ 1599236 h 4301924"/>
                <a:gd name="connsiteX117" fmla="*/ 4996404 w 7924799"/>
                <a:gd name="connsiteY117" fmla="*/ 1506638 h 4301924"/>
                <a:gd name="connsiteX118" fmla="*/ 5227898 w 7924799"/>
                <a:gd name="connsiteY118" fmla="*/ 1587661 h 4301924"/>
                <a:gd name="connsiteX119" fmla="*/ 5355219 w 7924799"/>
                <a:gd name="connsiteY119" fmla="*/ 1414041 h 4301924"/>
                <a:gd name="connsiteX120" fmla="*/ 5424667 w 7924799"/>
                <a:gd name="connsiteY120" fmla="*/ 1275145 h 4301924"/>
                <a:gd name="connsiteX121" fmla="*/ 5609862 w 7924799"/>
                <a:gd name="connsiteY121" fmla="*/ 1136248 h 4301924"/>
                <a:gd name="connsiteX122" fmla="*/ 5748759 w 7924799"/>
                <a:gd name="connsiteY122" fmla="*/ 1101524 h 4301924"/>
                <a:gd name="connsiteX123" fmla="*/ 5864505 w 7924799"/>
                <a:gd name="connsiteY123" fmla="*/ 962628 h 4301924"/>
                <a:gd name="connsiteX124" fmla="*/ 6038126 w 7924799"/>
                <a:gd name="connsiteY124" fmla="*/ 951053 h 4301924"/>
                <a:gd name="connsiteX125" fmla="*/ 6223321 w 7924799"/>
                <a:gd name="connsiteY125" fmla="*/ 731134 h 4301924"/>
                <a:gd name="connsiteX126" fmla="*/ 6084424 w 7924799"/>
                <a:gd name="connsiteY126" fmla="*/ 661686 h 4301924"/>
                <a:gd name="connsiteX127" fmla="*/ 6408516 w 7924799"/>
                <a:gd name="connsiteY127" fmla="*/ 244998 h 4301924"/>
                <a:gd name="connsiteX128" fmla="*/ 6558986 w 7924799"/>
                <a:gd name="connsiteY128" fmla="*/ 152400 h 4301924"/>
                <a:gd name="connsiteX129" fmla="*/ 6593711 w 7924799"/>
                <a:gd name="connsiteY129" fmla="*/ 48228 h 4301924"/>
                <a:gd name="connsiteX130" fmla="*/ 6686308 w 7924799"/>
                <a:gd name="connsiteY130" fmla="*/ 1929 h 4301924"/>
                <a:gd name="connsiteX131" fmla="*/ 6813630 w 7924799"/>
                <a:gd name="connsiteY131" fmla="*/ 48228 h 43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924799" h="4301924">
                  <a:moveTo>
                    <a:pt x="6813630" y="48228"/>
                  </a:moveTo>
                  <a:cubicBezTo>
                    <a:pt x="6859929" y="86810"/>
                    <a:pt x="6966029" y="189053"/>
                    <a:pt x="6964100" y="233423"/>
                  </a:cubicBezTo>
                  <a:cubicBezTo>
                    <a:pt x="6962171" y="277793"/>
                    <a:pt x="6815559" y="264289"/>
                    <a:pt x="6802055" y="314446"/>
                  </a:cubicBezTo>
                  <a:cubicBezTo>
                    <a:pt x="6788551" y="364603"/>
                    <a:pt x="6827134" y="501570"/>
                    <a:pt x="6883078" y="534365"/>
                  </a:cubicBezTo>
                  <a:cubicBezTo>
                    <a:pt x="6939022" y="567160"/>
                    <a:pt x="7085635" y="466845"/>
                    <a:pt x="7137721" y="511215"/>
                  </a:cubicBezTo>
                  <a:cubicBezTo>
                    <a:pt x="7189807" y="555585"/>
                    <a:pt x="7166657" y="721489"/>
                    <a:pt x="7195594" y="800583"/>
                  </a:cubicBezTo>
                  <a:cubicBezTo>
                    <a:pt x="7224531" y="879677"/>
                    <a:pt x="7305554" y="910542"/>
                    <a:pt x="7311341" y="985777"/>
                  </a:cubicBezTo>
                  <a:cubicBezTo>
                    <a:pt x="7317128" y="1061012"/>
                    <a:pt x="7224531" y="1172901"/>
                    <a:pt x="7230318" y="1251995"/>
                  </a:cubicBezTo>
                  <a:cubicBezTo>
                    <a:pt x="7236105" y="1331089"/>
                    <a:pt x="7263113" y="1381246"/>
                    <a:pt x="7346065" y="1460340"/>
                  </a:cubicBezTo>
                  <a:cubicBezTo>
                    <a:pt x="7429017" y="1539434"/>
                    <a:pt x="7643149" y="1614669"/>
                    <a:pt x="7728030" y="1726557"/>
                  </a:cubicBezTo>
                  <a:cubicBezTo>
                    <a:pt x="7812911" y="1838445"/>
                    <a:pt x="7834131" y="2039074"/>
                    <a:pt x="7855351" y="2131671"/>
                  </a:cubicBezTo>
                  <a:cubicBezTo>
                    <a:pt x="7876571" y="2224268"/>
                    <a:pt x="7924799" y="2282142"/>
                    <a:pt x="7855351" y="2282142"/>
                  </a:cubicBezTo>
                  <a:cubicBezTo>
                    <a:pt x="7785903" y="2282142"/>
                    <a:pt x="7544763" y="2231985"/>
                    <a:pt x="7438662" y="2131671"/>
                  </a:cubicBezTo>
                  <a:cubicBezTo>
                    <a:pt x="7332561" y="2031357"/>
                    <a:pt x="7282404" y="1811438"/>
                    <a:pt x="7218743" y="1680258"/>
                  </a:cubicBezTo>
                  <a:cubicBezTo>
                    <a:pt x="7155082" y="1549078"/>
                    <a:pt x="7101067" y="1396679"/>
                    <a:pt x="7056698" y="1344593"/>
                  </a:cubicBezTo>
                  <a:cubicBezTo>
                    <a:pt x="7012329" y="1292507"/>
                    <a:pt x="6958313" y="1336876"/>
                    <a:pt x="6952526" y="1367742"/>
                  </a:cubicBezTo>
                  <a:cubicBezTo>
                    <a:pt x="6946739" y="1398608"/>
                    <a:pt x="7031620" y="1504710"/>
                    <a:pt x="7021974" y="1529788"/>
                  </a:cubicBezTo>
                  <a:cubicBezTo>
                    <a:pt x="7012328" y="1554866"/>
                    <a:pt x="6900439" y="1475773"/>
                    <a:pt x="6894652" y="1518213"/>
                  </a:cubicBezTo>
                  <a:cubicBezTo>
                    <a:pt x="6888865" y="1560653"/>
                    <a:pt x="6979534" y="1711125"/>
                    <a:pt x="6987250" y="1784431"/>
                  </a:cubicBezTo>
                  <a:cubicBezTo>
                    <a:pt x="6994966" y="1857737"/>
                    <a:pt x="6998825" y="1888603"/>
                    <a:pt x="6940951" y="1958051"/>
                  </a:cubicBezTo>
                  <a:cubicBezTo>
                    <a:pt x="6883078" y="2027499"/>
                    <a:pt x="6703670" y="2087301"/>
                    <a:pt x="6640009" y="2201119"/>
                  </a:cubicBezTo>
                  <a:cubicBezTo>
                    <a:pt x="6576348" y="2314937"/>
                    <a:pt x="6572490" y="2525210"/>
                    <a:pt x="6558986" y="2640957"/>
                  </a:cubicBezTo>
                  <a:cubicBezTo>
                    <a:pt x="6545482" y="2756704"/>
                    <a:pt x="6530049" y="2866663"/>
                    <a:pt x="6558986" y="2895600"/>
                  </a:cubicBezTo>
                  <a:cubicBezTo>
                    <a:pt x="6587923" y="2924537"/>
                    <a:pt x="6668946" y="2837726"/>
                    <a:pt x="6732607" y="2814577"/>
                  </a:cubicBezTo>
                  <a:cubicBezTo>
                    <a:pt x="6796268" y="2791428"/>
                    <a:pt x="6832921" y="2727767"/>
                    <a:pt x="6940951" y="2756704"/>
                  </a:cubicBezTo>
                  <a:cubicBezTo>
                    <a:pt x="7048981" y="2785641"/>
                    <a:pt x="7293979" y="2930325"/>
                    <a:pt x="7380789" y="2988198"/>
                  </a:cubicBezTo>
                  <a:cubicBezTo>
                    <a:pt x="7467599" y="3046071"/>
                    <a:pt x="7448308" y="3051859"/>
                    <a:pt x="7461812" y="3103945"/>
                  </a:cubicBezTo>
                  <a:cubicBezTo>
                    <a:pt x="7475316" y="3156031"/>
                    <a:pt x="7525473" y="3318076"/>
                    <a:pt x="7461812" y="3300714"/>
                  </a:cubicBezTo>
                  <a:cubicBezTo>
                    <a:pt x="7398151" y="3283352"/>
                    <a:pt x="7114571" y="2986268"/>
                    <a:pt x="7079847" y="2999772"/>
                  </a:cubicBezTo>
                  <a:cubicBezTo>
                    <a:pt x="7045123" y="3013276"/>
                    <a:pt x="7203310" y="3250557"/>
                    <a:pt x="7253467" y="3381737"/>
                  </a:cubicBezTo>
                  <a:cubicBezTo>
                    <a:pt x="7303624" y="3512917"/>
                    <a:pt x="7400080" y="3657600"/>
                    <a:pt x="7380789" y="3786851"/>
                  </a:cubicBezTo>
                  <a:cubicBezTo>
                    <a:pt x="7361498" y="3916102"/>
                    <a:pt x="7209098" y="4126375"/>
                    <a:pt x="7137721" y="4157241"/>
                  </a:cubicBezTo>
                  <a:cubicBezTo>
                    <a:pt x="7066344" y="4188107"/>
                    <a:pt x="6981463" y="4053069"/>
                    <a:pt x="6952526" y="3972046"/>
                  </a:cubicBezTo>
                  <a:cubicBezTo>
                    <a:pt x="6923589" y="3891023"/>
                    <a:pt x="6967958" y="3744410"/>
                    <a:pt x="6964100" y="3671104"/>
                  </a:cubicBezTo>
                  <a:cubicBezTo>
                    <a:pt x="6960242" y="3597798"/>
                    <a:pt x="6969887" y="3524492"/>
                    <a:pt x="6929376" y="3532208"/>
                  </a:cubicBezTo>
                  <a:cubicBezTo>
                    <a:pt x="6888865" y="3539925"/>
                    <a:pt x="6800126" y="3690396"/>
                    <a:pt x="6721032" y="3717403"/>
                  </a:cubicBezTo>
                  <a:cubicBezTo>
                    <a:pt x="6641938" y="3744411"/>
                    <a:pt x="6528120" y="3727048"/>
                    <a:pt x="6454814" y="3694253"/>
                  </a:cubicBezTo>
                  <a:cubicBezTo>
                    <a:pt x="6381508" y="3661458"/>
                    <a:pt x="6350642" y="3559215"/>
                    <a:pt x="6281194" y="3520633"/>
                  </a:cubicBezTo>
                  <a:cubicBezTo>
                    <a:pt x="6211746" y="3482051"/>
                    <a:pt x="6105645" y="3453114"/>
                    <a:pt x="6038126" y="3462760"/>
                  </a:cubicBezTo>
                  <a:cubicBezTo>
                    <a:pt x="5970607" y="3472406"/>
                    <a:pt x="5903088" y="3524492"/>
                    <a:pt x="5876080" y="3578507"/>
                  </a:cubicBezTo>
                  <a:cubicBezTo>
                    <a:pt x="5849072" y="3632522"/>
                    <a:pt x="5897300" y="3728978"/>
                    <a:pt x="5876080" y="3786851"/>
                  </a:cubicBezTo>
                  <a:cubicBezTo>
                    <a:pt x="5854860" y="3844724"/>
                    <a:pt x="5806632" y="3891023"/>
                    <a:pt x="5748759" y="3925747"/>
                  </a:cubicBezTo>
                  <a:cubicBezTo>
                    <a:pt x="5690886" y="3960471"/>
                    <a:pt x="5604075" y="3958542"/>
                    <a:pt x="5528840" y="3995195"/>
                  </a:cubicBezTo>
                  <a:cubicBezTo>
                    <a:pt x="5453605" y="4031848"/>
                    <a:pt x="5382227" y="4120587"/>
                    <a:pt x="5297346" y="4145666"/>
                  </a:cubicBezTo>
                  <a:cubicBezTo>
                    <a:pt x="5212465" y="4170745"/>
                    <a:pt x="5106364" y="4143737"/>
                    <a:pt x="5019554" y="4145666"/>
                  </a:cubicBezTo>
                  <a:cubicBezTo>
                    <a:pt x="4932744" y="4147595"/>
                    <a:pt x="4844004" y="4170745"/>
                    <a:pt x="4776485" y="4157241"/>
                  </a:cubicBezTo>
                  <a:cubicBezTo>
                    <a:pt x="4708966" y="4143737"/>
                    <a:pt x="4662668" y="4082005"/>
                    <a:pt x="4614440" y="4064643"/>
                  </a:cubicBezTo>
                  <a:cubicBezTo>
                    <a:pt x="4566212" y="4047281"/>
                    <a:pt x="4527629" y="4024132"/>
                    <a:pt x="4487118" y="4053069"/>
                  </a:cubicBezTo>
                  <a:cubicBezTo>
                    <a:pt x="4446607" y="4082006"/>
                    <a:pt x="4450465" y="4213186"/>
                    <a:pt x="4371371" y="4238264"/>
                  </a:cubicBezTo>
                  <a:cubicBezTo>
                    <a:pt x="4292277" y="4263342"/>
                    <a:pt x="4124445" y="4193895"/>
                    <a:pt x="4012556" y="4203540"/>
                  </a:cubicBezTo>
                  <a:cubicBezTo>
                    <a:pt x="3900668" y="4213186"/>
                    <a:pt x="3775275" y="4290350"/>
                    <a:pt x="3700040" y="4296137"/>
                  </a:cubicBezTo>
                  <a:cubicBezTo>
                    <a:pt x="3624805" y="4301924"/>
                    <a:pt x="3622875" y="4271059"/>
                    <a:pt x="3561143" y="4238264"/>
                  </a:cubicBezTo>
                  <a:cubicBezTo>
                    <a:pt x="3499411" y="4205469"/>
                    <a:pt x="3412602" y="4130233"/>
                    <a:pt x="3329650" y="4099367"/>
                  </a:cubicBezTo>
                  <a:cubicBezTo>
                    <a:pt x="3246698" y="4068501"/>
                    <a:pt x="3125164" y="4107084"/>
                    <a:pt x="3063432" y="4053069"/>
                  </a:cubicBezTo>
                  <a:cubicBezTo>
                    <a:pt x="3001700" y="3999054"/>
                    <a:pt x="2978551" y="3829291"/>
                    <a:pt x="2959260" y="3775276"/>
                  </a:cubicBezTo>
                  <a:cubicBezTo>
                    <a:pt x="2939969" y="3721261"/>
                    <a:pt x="3015204" y="3738623"/>
                    <a:pt x="2947685" y="3728977"/>
                  </a:cubicBezTo>
                  <a:cubicBezTo>
                    <a:pt x="2880166" y="3719331"/>
                    <a:pt x="2633240" y="3752127"/>
                    <a:pt x="2554146" y="3717403"/>
                  </a:cubicBezTo>
                  <a:cubicBezTo>
                    <a:pt x="2475052" y="3682679"/>
                    <a:pt x="2579224" y="3543782"/>
                    <a:pt x="2473123" y="3520633"/>
                  </a:cubicBezTo>
                  <a:cubicBezTo>
                    <a:pt x="2367022" y="3497484"/>
                    <a:pt x="2031356" y="3561145"/>
                    <a:pt x="1917538" y="3578507"/>
                  </a:cubicBezTo>
                  <a:cubicBezTo>
                    <a:pt x="1803720" y="3595869"/>
                    <a:pt x="1809508" y="3592010"/>
                    <a:pt x="1790217" y="3624805"/>
                  </a:cubicBezTo>
                  <a:cubicBezTo>
                    <a:pt x="1770926" y="3657600"/>
                    <a:pt x="1824941" y="3769489"/>
                    <a:pt x="1801792" y="3775276"/>
                  </a:cubicBezTo>
                  <a:cubicBezTo>
                    <a:pt x="1778643" y="3781063"/>
                    <a:pt x="1713053" y="3686536"/>
                    <a:pt x="1651321" y="3659529"/>
                  </a:cubicBezTo>
                  <a:cubicBezTo>
                    <a:pt x="1589589" y="3632522"/>
                    <a:pt x="1485417" y="3651813"/>
                    <a:pt x="1431402" y="3613231"/>
                  </a:cubicBezTo>
                  <a:cubicBezTo>
                    <a:pt x="1377387" y="3574649"/>
                    <a:pt x="1390891" y="3455044"/>
                    <a:pt x="1327230" y="3428036"/>
                  </a:cubicBezTo>
                  <a:cubicBezTo>
                    <a:pt x="1263569" y="3401028"/>
                    <a:pt x="1126602" y="3433823"/>
                    <a:pt x="1049437" y="3451185"/>
                  </a:cubicBezTo>
                  <a:cubicBezTo>
                    <a:pt x="972272" y="3468547"/>
                    <a:pt x="883533" y="3480122"/>
                    <a:pt x="864242" y="3532208"/>
                  </a:cubicBezTo>
                  <a:cubicBezTo>
                    <a:pt x="844951" y="3584294"/>
                    <a:pt x="949123" y="3701970"/>
                    <a:pt x="933690" y="3763702"/>
                  </a:cubicBezTo>
                  <a:cubicBezTo>
                    <a:pt x="918257" y="3825434"/>
                    <a:pt x="817944" y="3879449"/>
                    <a:pt x="771645" y="3902598"/>
                  </a:cubicBezTo>
                  <a:cubicBezTo>
                    <a:pt x="725346" y="3925747"/>
                    <a:pt x="694480" y="3854370"/>
                    <a:pt x="655898" y="3902598"/>
                  </a:cubicBezTo>
                  <a:cubicBezTo>
                    <a:pt x="617316" y="3950826"/>
                    <a:pt x="580662" y="4137950"/>
                    <a:pt x="540151" y="4191965"/>
                  </a:cubicBezTo>
                  <a:cubicBezTo>
                    <a:pt x="499640" y="4245980"/>
                    <a:pt x="478420" y="4284563"/>
                    <a:pt x="412830" y="4226689"/>
                  </a:cubicBezTo>
                  <a:cubicBezTo>
                    <a:pt x="347240" y="4168815"/>
                    <a:pt x="210273" y="3964329"/>
                    <a:pt x="146612" y="3844724"/>
                  </a:cubicBezTo>
                  <a:cubicBezTo>
                    <a:pt x="82951" y="3725119"/>
                    <a:pt x="48227" y="3599726"/>
                    <a:pt x="30865" y="3509058"/>
                  </a:cubicBezTo>
                  <a:cubicBezTo>
                    <a:pt x="13503" y="3418390"/>
                    <a:pt x="0" y="3333509"/>
                    <a:pt x="42440" y="3300714"/>
                  </a:cubicBezTo>
                  <a:cubicBezTo>
                    <a:pt x="84880" y="3267919"/>
                    <a:pt x="227635" y="3345084"/>
                    <a:pt x="285508" y="3312289"/>
                  </a:cubicBezTo>
                  <a:cubicBezTo>
                    <a:pt x="343381" y="3279494"/>
                    <a:pt x="391609" y="3188826"/>
                    <a:pt x="389680" y="3103945"/>
                  </a:cubicBezTo>
                  <a:cubicBezTo>
                    <a:pt x="387751" y="3019064"/>
                    <a:pt x="287437" y="2876309"/>
                    <a:pt x="273933" y="2803003"/>
                  </a:cubicBezTo>
                  <a:cubicBezTo>
                    <a:pt x="260429" y="2729697"/>
                    <a:pt x="326019" y="2712335"/>
                    <a:pt x="308657" y="2664107"/>
                  </a:cubicBezTo>
                  <a:cubicBezTo>
                    <a:pt x="291295" y="2615879"/>
                    <a:pt x="177477" y="2546431"/>
                    <a:pt x="169761" y="2513636"/>
                  </a:cubicBezTo>
                  <a:cubicBezTo>
                    <a:pt x="162045" y="2480841"/>
                    <a:pt x="225706" y="2476983"/>
                    <a:pt x="262359" y="2467337"/>
                  </a:cubicBezTo>
                  <a:cubicBezTo>
                    <a:pt x="299012" y="2457691"/>
                    <a:pt x="358814" y="2494344"/>
                    <a:pt x="389680" y="2455762"/>
                  </a:cubicBezTo>
                  <a:cubicBezTo>
                    <a:pt x="420546" y="2417180"/>
                    <a:pt x="432121" y="2303362"/>
                    <a:pt x="447554" y="2235843"/>
                  </a:cubicBezTo>
                  <a:cubicBezTo>
                    <a:pt x="462987" y="2168324"/>
                    <a:pt x="451412" y="2095018"/>
                    <a:pt x="482278" y="2050648"/>
                  </a:cubicBezTo>
                  <a:cubicBezTo>
                    <a:pt x="513144" y="2006278"/>
                    <a:pt x="632749" y="1969626"/>
                    <a:pt x="632749" y="1969626"/>
                  </a:cubicBezTo>
                  <a:cubicBezTo>
                    <a:pt x="686764" y="1940689"/>
                    <a:pt x="740779" y="1909823"/>
                    <a:pt x="806369" y="1877028"/>
                  </a:cubicBezTo>
                  <a:cubicBezTo>
                    <a:pt x="871959" y="1844233"/>
                    <a:pt x="964556" y="1790218"/>
                    <a:pt x="1026288" y="1772856"/>
                  </a:cubicBezTo>
                  <a:cubicBezTo>
                    <a:pt x="1088020" y="1755494"/>
                    <a:pt x="1130460" y="1811438"/>
                    <a:pt x="1176759" y="1772856"/>
                  </a:cubicBezTo>
                  <a:cubicBezTo>
                    <a:pt x="1223058" y="1734274"/>
                    <a:pt x="1232703" y="1606952"/>
                    <a:pt x="1304080" y="1541362"/>
                  </a:cubicBezTo>
                  <a:cubicBezTo>
                    <a:pt x="1375457" y="1475772"/>
                    <a:pt x="1541361" y="1421757"/>
                    <a:pt x="1605022" y="1379317"/>
                  </a:cubicBezTo>
                  <a:cubicBezTo>
                    <a:pt x="1668683" y="1336877"/>
                    <a:pt x="1643605" y="1286719"/>
                    <a:pt x="1686045" y="1286719"/>
                  </a:cubicBezTo>
                  <a:cubicBezTo>
                    <a:pt x="1728485" y="1286719"/>
                    <a:pt x="1826870" y="1315656"/>
                    <a:pt x="1859665" y="1379317"/>
                  </a:cubicBezTo>
                  <a:cubicBezTo>
                    <a:pt x="1892460" y="1442978"/>
                    <a:pt x="1905963" y="1606952"/>
                    <a:pt x="1882814" y="1668684"/>
                  </a:cubicBezTo>
                  <a:cubicBezTo>
                    <a:pt x="1859665" y="1730416"/>
                    <a:pt x="1774784" y="1747778"/>
                    <a:pt x="1720769" y="1749707"/>
                  </a:cubicBezTo>
                  <a:cubicBezTo>
                    <a:pt x="1666754" y="1751636"/>
                    <a:pt x="1589589" y="1668683"/>
                    <a:pt x="1558723" y="1680258"/>
                  </a:cubicBezTo>
                  <a:cubicBezTo>
                    <a:pt x="1527857" y="1691833"/>
                    <a:pt x="1525928" y="1776714"/>
                    <a:pt x="1535574" y="1819155"/>
                  </a:cubicBezTo>
                  <a:cubicBezTo>
                    <a:pt x="1545220" y="1861596"/>
                    <a:pt x="1570298" y="1921398"/>
                    <a:pt x="1616597" y="1934902"/>
                  </a:cubicBezTo>
                  <a:cubicBezTo>
                    <a:pt x="1662896" y="1948406"/>
                    <a:pt x="1747776" y="1925255"/>
                    <a:pt x="1813366" y="1900177"/>
                  </a:cubicBezTo>
                  <a:cubicBezTo>
                    <a:pt x="1878956" y="1875099"/>
                    <a:pt x="1969625" y="1780573"/>
                    <a:pt x="2010136" y="1784431"/>
                  </a:cubicBezTo>
                  <a:cubicBezTo>
                    <a:pt x="2050647" y="1788289"/>
                    <a:pt x="1994703" y="1900178"/>
                    <a:pt x="2056435" y="1923327"/>
                  </a:cubicBezTo>
                  <a:cubicBezTo>
                    <a:pt x="2118167" y="1946476"/>
                    <a:pt x="2280212" y="1904036"/>
                    <a:pt x="2380526" y="1923327"/>
                  </a:cubicBezTo>
                  <a:cubicBezTo>
                    <a:pt x="2480840" y="1942618"/>
                    <a:pt x="2602374" y="2031358"/>
                    <a:pt x="2658318" y="2039074"/>
                  </a:cubicBezTo>
                  <a:cubicBezTo>
                    <a:pt x="2714262" y="2046790"/>
                    <a:pt x="2683397" y="1952264"/>
                    <a:pt x="2716192" y="1969626"/>
                  </a:cubicBezTo>
                  <a:cubicBezTo>
                    <a:pt x="2748987" y="1986988"/>
                    <a:pt x="2818435" y="2149033"/>
                    <a:pt x="2855088" y="2143246"/>
                  </a:cubicBezTo>
                  <a:cubicBezTo>
                    <a:pt x="2891741" y="2137459"/>
                    <a:pt x="2882096" y="2000492"/>
                    <a:pt x="2936111" y="1934902"/>
                  </a:cubicBezTo>
                  <a:cubicBezTo>
                    <a:pt x="2990126" y="1869312"/>
                    <a:pt x="3123235" y="1751636"/>
                    <a:pt x="3179179" y="1749707"/>
                  </a:cubicBezTo>
                  <a:cubicBezTo>
                    <a:pt x="3235123" y="1747778"/>
                    <a:pt x="3256343" y="1877028"/>
                    <a:pt x="3271776" y="1923327"/>
                  </a:cubicBezTo>
                  <a:cubicBezTo>
                    <a:pt x="3287209" y="1969626"/>
                    <a:pt x="3248627" y="2037145"/>
                    <a:pt x="3271776" y="2027499"/>
                  </a:cubicBezTo>
                  <a:cubicBezTo>
                    <a:pt x="3294925" y="2017853"/>
                    <a:pt x="3356658" y="1871240"/>
                    <a:pt x="3410673" y="1865453"/>
                  </a:cubicBezTo>
                  <a:cubicBezTo>
                    <a:pt x="3464688" y="1859666"/>
                    <a:pt x="3570789" y="2002420"/>
                    <a:pt x="3595867" y="1992775"/>
                  </a:cubicBezTo>
                  <a:cubicBezTo>
                    <a:pt x="3620945" y="1983130"/>
                    <a:pt x="3547639" y="1857737"/>
                    <a:pt x="3561143" y="1807580"/>
                  </a:cubicBezTo>
                  <a:cubicBezTo>
                    <a:pt x="3574647" y="1757423"/>
                    <a:pt x="3622875" y="1734274"/>
                    <a:pt x="3676890" y="1691833"/>
                  </a:cubicBezTo>
                  <a:cubicBezTo>
                    <a:pt x="3730905" y="1649393"/>
                    <a:pt x="3808070" y="1606952"/>
                    <a:pt x="3885235" y="1552937"/>
                  </a:cubicBezTo>
                  <a:cubicBezTo>
                    <a:pt x="3962400" y="1498922"/>
                    <a:pt x="4064643" y="1390891"/>
                    <a:pt x="4139878" y="1367742"/>
                  </a:cubicBezTo>
                  <a:cubicBezTo>
                    <a:pt x="4215113" y="1344593"/>
                    <a:pt x="4274916" y="1383175"/>
                    <a:pt x="4336647" y="1414041"/>
                  </a:cubicBezTo>
                  <a:cubicBezTo>
                    <a:pt x="4398378" y="1444907"/>
                    <a:pt x="4462039" y="1518213"/>
                    <a:pt x="4510267" y="1552937"/>
                  </a:cubicBezTo>
                  <a:cubicBezTo>
                    <a:pt x="4558495" y="1587661"/>
                    <a:pt x="4577786" y="1614669"/>
                    <a:pt x="4626014" y="1622385"/>
                  </a:cubicBezTo>
                  <a:cubicBezTo>
                    <a:pt x="4674242" y="1630101"/>
                    <a:pt x="4737903" y="1618527"/>
                    <a:pt x="4799635" y="1599236"/>
                  </a:cubicBezTo>
                  <a:cubicBezTo>
                    <a:pt x="4861367" y="1579945"/>
                    <a:pt x="4925027" y="1508567"/>
                    <a:pt x="4996404" y="1506638"/>
                  </a:cubicBezTo>
                  <a:cubicBezTo>
                    <a:pt x="5067781" y="1504709"/>
                    <a:pt x="5168096" y="1603094"/>
                    <a:pt x="5227898" y="1587661"/>
                  </a:cubicBezTo>
                  <a:cubicBezTo>
                    <a:pt x="5287700" y="1572228"/>
                    <a:pt x="5322424" y="1466127"/>
                    <a:pt x="5355219" y="1414041"/>
                  </a:cubicBezTo>
                  <a:cubicBezTo>
                    <a:pt x="5388014" y="1361955"/>
                    <a:pt x="5382227" y="1321444"/>
                    <a:pt x="5424667" y="1275145"/>
                  </a:cubicBezTo>
                  <a:cubicBezTo>
                    <a:pt x="5467107" y="1228846"/>
                    <a:pt x="5555847" y="1165185"/>
                    <a:pt x="5609862" y="1136248"/>
                  </a:cubicBezTo>
                  <a:cubicBezTo>
                    <a:pt x="5663877" y="1107311"/>
                    <a:pt x="5706318" y="1130461"/>
                    <a:pt x="5748759" y="1101524"/>
                  </a:cubicBezTo>
                  <a:cubicBezTo>
                    <a:pt x="5791200" y="1072587"/>
                    <a:pt x="5816277" y="987706"/>
                    <a:pt x="5864505" y="962628"/>
                  </a:cubicBezTo>
                  <a:cubicBezTo>
                    <a:pt x="5912733" y="937550"/>
                    <a:pt x="5978323" y="989635"/>
                    <a:pt x="6038126" y="951053"/>
                  </a:cubicBezTo>
                  <a:cubicBezTo>
                    <a:pt x="6097929" y="912471"/>
                    <a:pt x="6215605" y="779362"/>
                    <a:pt x="6223321" y="731134"/>
                  </a:cubicBezTo>
                  <a:cubicBezTo>
                    <a:pt x="6231037" y="682906"/>
                    <a:pt x="6053558" y="742709"/>
                    <a:pt x="6084424" y="661686"/>
                  </a:cubicBezTo>
                  <a:cubicBezTo>
                    <a:pt x="6115290" y="580663"/>
                    <a:pt x="6329422" y="329879"/>
                    <a:pt x="6408516" y="244998"/>
                  </a:cubicBezTo>
                  <a:cubicBezTo>
                    <a:pt x="6487610" y="160117"/>
                    <a:pt x="6528120" y="185195"/>
                    <a:pt x="6558986" y="152400"/>
                  </a:cubicBezTo>
                  <a:cubicBezTo>
                    <a:pt x="6589852" y="119605"/>
                    <a:pt x="6572491" y="73306"/>
                    <a:pt x="6593711" y="48228"/>
                  </a:cubicBezTo>
                  <a:cubicBezTo>
                    <a:pt x="6614931" y="23150"/>
                    <a:pt x="6655442" y="3858"/>
                    <a:pt x="6686308" y="1929"/>
                  </a:cubicBezTo>
                  <a:cubicBezTo>
                    <a:pt x="6717174" y="0"/>
                    <a:pt x="6767331" y="9646"/>
                    <a:pt x="6813630" y="48228"/>
                  </a:cubicBezTo>
                  <a:close/>
                </a:path>
              </a:pathLst>
            </a:custGeom>
            <a:solidFill>
              <a:srgbClr val="4F81BD">
                <a:alpha val="5764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6887671" y="1369689"/>
              <a:ext cx="1215153" cy="170495"/>
            </a:xfrm>
            <a:custGeom>
              <a:avLst/>
              <a:gdLst>
                <a:gd name="connsiteX0" fmla="*/ 63387 w 1215153"/>
                <a:gd name="connsiteY0" fmla="*/ 74177 h 165887"/>
                <a:gd name="connsiteX1" fmla="*/ 120032 w 1215153"/>
                <a:gd name="connsiteY1" fmla="*/ 138914 h 165887"/>
                <a:gd name="connsiteX2" fmla="*/ 200952 w 1215153"/>
                <a:gd name="connsiteY2" fmla="*/ 114638 h 165887"/>
                <a:gd name="connsiteX3" fmla="*/ 281872 w 1215153"/>
                <a:gd name="connsiteY3" fmla="*/ 49901 h 165887"/>
                <a:gd name="connsiteX4" fmla="*/ 378977 w 1215153"/>
                <a:gd name="connsiteY4" fmla="*/ 138914 h 165887"/>
                <a:gd name="connsiteX5" fmla="*/ 565094 w 1215153"/>
                <a:gd name="connsiteY5" fmla="*/ 155098 h 165887"/>
                <a:gd name="connsiteX6" fmla="*/ 646014 w 1215153"/>
                <a:gd name="connsiteY6" fmla="*/ 74177 h 165887"/>
                <a:gd name="connsiteX7" fmla="*/ 815947 w 1215153"/>
                <a:gd name="connsiteY7" fmla="*/ 41809 h 165887"/>
                <a:gd name="connsiteX8" fmla="*/ 945419 w 1215153"/>
                <a:gd name="connsiteY8" fmla="*/ 138914 h 165887"/>
                <a:gd name="connsiteX9" fmla="*/ 1082984 w 1215153"/>
                <a:gd name="connsiteY9" fmla="*/ 57993 h 165887"/>
                <a:gd name="connsiteX10" fmla="*/ 1204364 w 1215153"/>
                <a:gd name="connsiteY10" fmla="*/ 17533 h 165887"/>
                <a:gd name="connsiteX11" fmla="*/ 1147720 w 1215153"/>
                <a:gd name="connsiteY11" fmla="*/ 33717 h 165887"/>
                <a:gd name="connsiteX12" fmla="*/ 1115352 w 1215153"/>
                <a:gd name="connsiteY12" fmla="*/ 33717 h 165887"/>
                <a:gd name="connsiteX13" fmla="*/ 500357 w 1215153"/>
                <a:gd name="connsiteY13" fmla="*/ 1349 h 165887"/>
                <a:gd name="connsiteX14" fmla="*/ 63387 w 1215153"/>
                <a:gd name="connsiteY14" fmla="*/ 74177 h 165887"/>
                <a:gd name="connsiteX0" fmla="*/ 63387 w 1215153"/>
                <a:gd name="connsiteY0" fmla="*/ 22927 h 190837"/>
                <a:gd name="connsiteX1" fmla="*/ 120032 w 1215153"/>
                <a:gd name="connsiteY1" fmla="*/ 163864 h 190837"/>
                <a:gd name="connsiteX2" fmla="*/ 200952 w 1215153"/>
                <a:gd name="connsiteY2" fmla="*/ 139588 h 190837"/>
                <a:gd name="connsiteX3" fmla="*/ 281872 w 1215153"/>
                <a:gd name="connsiteY3" fmla="*/ 74851 h 190837"/>
                <a:gd name="connsiteX4" fmla="*/ 378977 w 1215153"/>
                <a:gd name="connsiteY4" fmla="*/ 163864 h 190837"/>
                <a:gd name="connsiteX5" fmla="*/ 565094 w 1215153"/>
                <a:gd name="connsiteY5" fmla="*/ 180048 h 190837"/>
                <a:gd name="connsiteX6" fmla="*/ 646014 w 1215153"/>
                <a:gd name="connsiteY6" fmla="*/ 99127 h 190837"/>
                <a:gd name="connsiteX7" fmla="*/ 815947 w 1215153"/>
                <a:gd name="connsiteY7" fmla="*/ 66759 h 190837"/>
                <a:gd name="connsiteX8" fmla="*/ 945419 w 1215153"/>
                <a:gd name="connsiteY8" fmla="*/ 163864 h 190837"/>
                <a:gd name="connsiteX9" fmla="*/ 1082984 w 1215153"/>
                <a:gd name="connsiteY9" fmla="*/ 82943 h 190837"/>
                <a:gd name="connsiteX10" fmla="*/ 1204364 w 1215153"/>
                <a:gd name="connsiteY10" fmla="*/ 42483 h 190837"/>
                <a:gd name="connsiteX11" fmla="*/ 1147720 w 1215153"/>
                <a:gd name="connsiteY11" fmla="*/ 58667 h 190837"/>
                <a:gd name="connsiteX12" fmla="*/ 1115352 w 1215153"/>
                <a:gd name="connsiteY12" fmla="*/ 58667 h 190837"/>
                <a:gd name="connsiteX13" fmla="*/ 500357 w 1215153"/>
                <a:gd name="connsiteY13" fmla="*/ 26299 h 190837"/>
                <a:gd name="connsiteX14" fmla="*/ 63387 w 1215153"/>
                <a:gd name="connsiteY14" fmla="*/ 22927 h 190837"/>
                <a:gd name="connsiteX0" fmla="*/ 63387 w 1215153"/>
                <a:gd name="connsiteY0" fmla="*/ 2585 h 170495"/>
                <a:gd name="connsiteX1" fmla="*/ 120032 w 1215153"/>
                <a:gd name="connsiteY1" fmla="*/ 143522 h 170495"/>
                <a:gd name="connsiteX2" fmla="*/ 200952 w 1215153"/>
                <a:gd name="connsiteY2" fmla="*/ 119246 h 170495"/>
                <a:gd name="connsiteX3" fmla="*/ 281872 w 1215153"/>
                <a:gd name="connsiteY3" fmla="*/ 54509 h 170495"/>
                <a:gd name="connsiteX4" fmla="*/ 378977 w 1215153"/>
                <a:gd name="connsiteY4" fmla="*/ 143522 h 170495"/>
                <a:gd name="connsiteX5" fmla="*/ 565094 w 1215153"/>
                <a:gd name="connsiteY5" fmla="*/ 159706 h 170495"/>
                <a:gd name="connsiteX6" fmla="*/ 646014 w 1215153"/>
                <a:gd name="connsiteY6" fmla="*/ 78785 h 170495"/>
                <a:gd name="connsiteX7" fmla="*/ 815947 w 1215153"/>
                <a:gd name="connsiteY7" fmla="*/ 46417 h 170495"/>
                <a:gd name="connsiteX8" fmla="*/ 945419 w 1215153"/>
                <a:gd name="connsiteY8" fmla="*/ 143522 h 170495"/>
                <a:gd name="connsiteX9" fmla="*/ 1082984 w 1215153"/>
                <a:gd name="connsiteY9" fmla="*/ 62601 h 170495"/>
                <a:gd name="connsiteX10" fmla="*/ 1204364 w 1215153"/>
                <a:gd name="connsiteY10" fmla="*/ 22141 h 170495"/>
                <a:gd name="connsiteX11" fmla="*/ 1147720 w 1215153"/>
                <a:gd name="connsiteY11" fmla="*/ 38325 h 170495"/>
                <a:gd name="connsiteX12" fmla="*/ 1115352 w 1215153"/>
                <a:gd name="connsiteY12" fmla="*/ 38325 h 170495"/>
                <a:gd name="connsiteX13" fmla="*/ 500357 w 1215153"/>
                <a:gd name="connsiteY13" fmla="*/ 5957 h 170495"/>
                <a:gd name="connsiteX14" fmla="*/ 63387 w 1215153"/>
                <a:gd name="connsiteY14" fmla="*/ 2585 h 1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5153" h="170495">
                  <a:moveTo>
                    <a:pt x="63387" y="2585"/>
                  </a:moveTo>
                  <a:cubicBezTo>
                    <a:pt x="0" y="25512"/>
                    <a:pt x="97104" y="124078"/>
                    <a:pt x="120032" y="143522"/>
                  </a:cubicBezTo>
                  <a:cubicBezTo>
                    <a:pt x="142960" y="162966"/>
                    <a:pt x="173979" y="134082"/>
                    <a:pt x="200952" y="119246"/>
                  </a:cubicBezTo>
                  <a:cubicBezTo>
                    <a:pt x="227925" y="104411"/>
                    <a:pt x="252201" y="50463"/>
                    <a:pt x="281872" y="54509"/>
                  </a:cubicBezTo>
                  <a:cubicBezTo>
                    <a:pt x="311543" y="58555"/>
                    <a:pt x="331773" y="125989"/>
                    <a:pt x="378977" y="143522"/>
                  </a:cubicBezTo>
                  <a:cubicBezTo>
                    <a:pt x="426181" y="161055"/>
                    <a:pt x="520588" y="170495"/>
                    <a:pt x="565094" y="159706"/>
                  </a:cubicBezTo>
                  <a:cubicBezTo>
                    <a:pt x="609600" y="148917"/>
                    <a:pt x="604205" y="97666"/>
                    <a:pt x="646014" y="78785"/>
                  </a:cubicBezTo>
                  <a:cubicBezTo>
                    <a:pt x="687823" y="59904"/>
                    <a:pt x="766046" y="35627"/>
                    <a:pt x="815947" y="46417"/>
                  </a:cubicBezTo>
                  <a:cubicBezTo>
                    <a:pt x="865848" y="57207"/>
                    <a:pt x="900913" y="140825"/>
                    <a:pt x="945419" y="143522"/>
                  </a:cubicBezTo>
                  <a:cubicBezTo>
                    <a:pt x="989925" y="146219"/>
                    <a:pt x="1039827" y="82831"/>
                    <a:pt x="1082984" y="62601"/>
                  </a:cubicBezTo>
                  <a:cubicBezTo>
                    <a:pt x="1126142" y="42371"/>
                    <a:pt x="1193575" y="26187"/>
                    <a:pt x="1204364" y="22141"/>
                  </a:cubicBezTo>
                  <a:cubicBezTo>
                    <a:pt x="1215153" y="18095"/>
                    <a:pt x="1162555" y="35628"/>
                    <a:pt x="1147720" y="38325"/>
                  </a:cubicBezTo>
                  <a:cubicBezTo>
                    <a:pt x="1132885" y="41022"/>
                    <a:pt x="1115352" y="38325"/>
                    <a:pt x="1115352" y="38325"/>
                  </a:cubicBezTo>
                  <a:lnTo>
                    <a:pt x="500357" y="5957"/>
                  </a:lnTo>
                  <a:cubicBezTo>
                    <a:pt x="325030" y="0"/>
                    <a:pt x="190942" y="3721"/>
                    <a:pt x="63387" y="2585"/>
                  </a:cubicBezTo>
                  <a:close/>
                </a:path>
              </a:pathLst>
            </a:custGeom>
            <a:solidFill>
              <a:srgbClr val="FF0000">
                <a:alpha val="7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5-Point Star 69"/>
            <p:cNvSpPr/>
            <p:nvPr/>
          </p:nvSpPr>
          <p:spPr>
            <a:xfrm>
              <a:off x="3962400" y="53340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rot="19792119">
              <a:off x="4014403" y="4554360"/>
              <a:ext cx="2187587" cy="492443"/>
            </a:xfrm>
            <a:prstGeom prst="rect">
              <a:avLst/>
            </a:prstGeom>
            <a:solidFill>
              <a:srgbClr val="87A9D3">
                <a:alpha val="50000"/>
              </a:srgbClr>
            </a:solidFill>
          </p:spPr>
          <p:txBody>
            <a:bodyPr wrap="none" rtlCol="0">
              <a:spAutoFit/>
            </a:bodyPr>
            <a:lstStyle/>
            <a:p>
              <a:r>
                <a:rPr lang="en-US" sz="2600" b="1" dirty="0" err="1" smtClean="0">
                  <a:effectLst>
                    <a:outerShdw dist="50800" dir="5400000" algn="ctr" rotWithShape="0">
                      <a:srgbClr val="FFFF00"/>
                    </a:outerShdw>
                  </a:effectLst>
                </a:rPr>
                <a:t>Denisova</a:t>
              </a:r>
              <a:r>
                <a:rPr lang="en-US" sz="2600" b="1" dirty="0" smtClean="0">
                  <a:effectLst>
                    <a:outerShdw dist="50800" dir="5400000" algn="ctr" rotWithShape="0">
                      <a:srgbClr val="FFFF00"/>
                    </a:outerShdw>
                  </a:effectLst>
                </a:rPr>
                <a:t> Cave</a:t>
              </a:r>
              <a:endParaRPr lang="en-US" sz="2600" b="1" dirty="0">
                <a:effectLst>
                  <a:outerShdw dist="50800" dir="5400000" algn="ctr" rotWithShape="0">
                    <a:srgbClr val="FFFF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6"/>
                                        </p:tgtEl>
                                      </p:cBhvr>
                                    </p:animEffect>
                                    <p:set>
                                      <p:cBhvr>
                                        <p:cTn id="7" dur="1" fill="hold">
                                          <p:stCondLst>
                                            <p:cond delay="999"/>
                                          </p:stCondLst>
                                        </p:cTn>
                                        <p:tgtEl>
                                          <p:spTgt spid="5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54864" y="1219200"/>
            <a:ext cx="9253728" cy="5652534"/>
            <a:chOff x="-54864" y="1219200"/>
            <a:chExt cx="9253728" cy="5652534"/>
          </a:xfrm>
        </p:grpSpPr>
        <p:pic>
          <p:nvPicPr>
            <p:cNvPr id="24" name="Picture 2" descr="http://www.columbia.edu/~vjd1/glacier.gif"/>
            <p:cNvPicPr>
              <a:picLocks noChangeAspect="1" noChangeArrowheads="1"/>
            </p:cNvPicPr>
            <p:nvPr/>
          </p:nvPicPr>
          <p:blipFill>
            <a:blip r:embed="rId3"/>
            <a:srcRect/>
            <a:stretch>
              <a:fillRect/>
            </a:stretch>
          </p:blipFill>
          <p:spPr bwMode="auto">
            <a:xfrm>
              <a:off x="-54864" y="1219200"/>
              <a:ext cx="9244584" cy="5652534"/>
            </a:xfrm>
            <a:prstGeom prst="rect">
              <a:avLst/>
            </a:prstGeom>
            <a:noFill/>
          </p:spPr>
        </p:pic>
        <p:pic>
          <p:nvPicPr>
            <p:cNvPr id="25" name="Picture 2" descr="http://www.columbia.edu/~vjd1/glacier.gif"/>
            <p:cNvPicPr>
              <a:picLocks noChangeAspect="1" noChangeArrowheads="1"/>
            </p:cNvPicPr>
            <p:nvPr/>
          </p:nvPicPr>
          <p:blipFill>
            <a:blip r:embed="rId3"/>
            <a:srcRect l="18178" t="44595" r="27288" b="48648"/>
            <a:stretch>
              <a:fillRect/>
            </a:stretch>
          </p:blipFill>
          <p:spPr bwMode="auto">
            <a:xfrm>
              <a:off x="0" y="3962400"/>
              <a:ext cx="9162288" cy="2082338"/>
            </a:xfrm>
            <a:prstGeom prst="rect">
              <a:avLst/>
            </a:prstGeom>
            <a:noFill/>
          </p:spPr>
        </p:pic>
        <p:pic>
          <p:nvPicPr>
            <p:cNvPr id="27"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pic>
          <p:nvPicPr>
            <p:cNvPr id="28" name="Picture 2" descr="http://www.columbia.edu/~vjd1/glacier.gif"/>
            <p:cNvPicPr>
              <a:picLocks noChangeAspect="1" noChangeArrowheads="1"/>
            </p:cNvPicPr>
            <p:nvPr/>
          </p:nvPicPr>
          <p:blipFill>
            <a:blip r:embed="rId3"/>
            <a:srcRect l="90890" t="62162" r="3278" b="31081"/>
            <a:stretch>
              <a:fillRect/>
            </a:stretch>
          </p:blipFill>
          <p:spPr bwMode="auto">
            <a:xfrm rot="1476835">
              <a:off x="7394227" y="4911423"/>
              <a:ext cx="1665387" cy="461991"/>
            </a:xfrm>
            <a:prstGeom prst="rect">
              <a:avLst/>
            </a:prstGeom>
            <a:noFill/>
          </p:spPr>
        </p:pic>
        <p:pic>
          <p:nvPicPr>
            <p:cNvPr id="29" name="Picture 2" descr="http://www.columbia.edu/~vjd1/glacier.gif"/>
            <p:cNvPicPr>
              <a:picLocks noChangeAspect="1" noChangeArrowheads="1"/>
            </p:cNvPicPr>
            <p:nvPr/>
          </p:nvPicPr>
          <p:blipFill>
            <a:blip r:embed="rId3"/>
            <a:srcRect l="90890" t="22708" r="2500" b="46796"/>
            <a:stretch>
              <a:fillRect/>
            </a:stretch>
          </p:blipFill>
          <p:spPr bwMode="auto">
            <a:xfrm rot="701025">
              <a:off x="7172610" y="1467068"/>
              <a:ext cx="1143000" cy="1956241"/>
            </a:xfrm>
            <a:prstGeom prst="rect">
              <a:avLst/>
            </a:prstGeom>
            <a:noFill/>
          </p:spPr>
        </p:pic>
        <p:pic>
          <p:nvPicPr>
            <p:cNvPr id="30" name="Picture 2" descr="http://www.columbia.edu/~vjd1/glacier.gif"/>
            <p:cNvPicPr>
              <a:picLocks noChangeAspect="1" noChangeArrowheads="1"/>
            </p:cNvPicPr>
            <p:nvPr/>
          </p:nvPicPr>
          <p:blipFill>
            <a:blip r:embed="rId3"/>
            <a:srcRect l="62797" t="10629" r="27288" b="40540"/>
            <a:stretch>
              <a:fillRect/>
            </a:stretch>
          </p:blipFill>
          <p:spPr bwMode="auto">
            <a:xfrm rot="790620">
              <a:off x="6647670" y="3118863"/>
              <a:ext cx="1512356" cy="1922932"/>
            </a:xfrm>
            <a:prstGeom prst="rect">
              <a:avLst/>
            </a:prstGeom>
            <a:noFill/>
          </p:spPr>
        </p:pic>
        <p:pic>
          <p:nvPicPr>
            <p:cNvPr id="31" name="Picture 2" descr="http://www.columbia.edu/~vjd1/glacier.gif"/>
            <p:cNvPicPr>
              <a:picLocks noChangeAspect="1" noChangeArrowheads="1"/>
            </p:cNvPicPr>
            <p:nvPr/>
          </p:nvPicPr>
          <p:blipFill>
            <a:blip r:embed="rId3"/>
            <a:srcRect l="90890" t="25676" r="2500" b="29730"/>
            <a:stretch>
              <a:fillRect/>
            </a:stretch>
          </p:blipFill>
          <p:spPr bwMode="auto">
            <a:xfrm>
              <a:off x="8077200" y="2667000"/>
              <a:ext cx="1066800" cy="2514600"/>
            </a:xfrm>
            <a:prstGeom prst="rect">
              <a:avLst/>
            </a:prstGeom>
            <a:noFill/>
          </p:spPr>
        </p:pic>
        <p:pic>
          <p:nvPicPr>
            <p:cNvPr id="32"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33" name="Picture 2" descr="http://www.columbia.edu/~vjd1/glacier.gif"/>
            <p:cNvPicPr>
              <a:picLocks noChangeAspect="1" noChangeArrowheads="1"/>
            </p:cNvPicPr>
            <p:nvPr/>
          </p:nvPicPr>
          <p:blipFill>
            <a:blip r:embed="rId3"/>
            <a:srcRect l="3305" t="85135" r="55381" b="8108"/>
            <a:stretch>
              <a:fillRect/>
            </a:stretch>
          </p:blipFill>
          <p:spPr bwMode="auto">
            <a:xfrm rot="180000">
              <a:off x="-18288" y="5882557"/>
              <a:ext cx="2971715" cy="297172"/>
            </a:xfrm>
            <a:prstGeom prst="rect">
              <a:avLst/>
            </a:prstGeom>
            <a:noFill/>
          </p:spPr>
        </p:pic>
        <p:pic>
          <p:nvPicPr>
            <p:cNvPr id="34"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35" name="Freeform 34"/>
            <p:cNvSpPr/>
            <p:nvPr/>
          </p:nvSpPr>
          <p:spPr>
            <a:xfrm>
              <a:off x="-36576" y="5791200"/>
              <a:ext cx="9235440" cy="286762"/>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6" name="Picture 25" descr="http://www.columbia.edu/~vjd1/glacier.gif"/>
          <p:cNvPicPr>
            <a:picLocks noChangeAspect="1" noChangeArrowheads="1"/>
          </p:cNvPicPr>
          <p:nvPr/>
        </p:nvPicPr>
        <p:blipFill>
          <a:blip r:embed="rId3"/>
          <a:srcRect l="21483" r="61165" b="52703"/>
          <a:stretch>
            <a:fillRect/>
          </a:stretch>
        </p:blipFill>
        <p:spPr bwMode="auto">
          <a:xfrm>
            <a:off x="0" y="1219200"/>
            <a:ext cx="2895600" cy="2895600"/>
          </a:xfrm>
          <a:prstGeom prst="rect">
            <a:avLst/>
          </a:prstGeom>
          <a:noFill/>
        </p:spPr>
      </p:pic>
      <p:pic>
        <p:nvPicPr>
          <p:cNvPr id="19" name="Picture 2" descr="http://www.columbia.edu/~vjd1/glacier.gif"/>
          <p:cNvPicPr>
            <a:picLocks noChangeAspect="1" noChangeArrowheads="1"/>
          </p:cNvPicPr>
          <p:nvPr/>
        </p:nvPicPr>
        <p:blipFill>
          <a:blip r:embed="rId3"/>
          <a:srcRect l="18178" t="44595" r="27288" b="48648"/>
          <a:stretch>
            <a:fillRect/>
          </a:stretch>
        </p:blipFill>
        <p:spPr bwMode="auto">
          <a:xfrm>
            <a:off x="54864" y="3962400"/>
            <a:ext cx="9052560" cy="2057400"/>
          </a:xfrm>
          <a:prstGeom prst="rect">
            <a:avLst/>
          </a:prstGeom>
          <a:noFill/>
        </p:spPr>
      </p:pic>
      <p:pic>
        <p:nvPicPr>
          <p:cNvPr id="5"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pic>
        <p:nvPicPr>
          <p:cNvPr id="7" name="Picture 2" descr="http://www.columbia.edu/~vjd1/glacier.gif"/>
          <p:cNvPicPr>
            <a:picLocks noChangeAspect="1" noChangeArrowheads="1"/>
          </p:cNvPicPr>
          <p:nvPr/>
        </p:nvPicPr>
        <p:blipFill>
          <a:blip r:embed="rId3"/>
          <a:srcRect l="90890" t="62162" r="3278" b="31081"/>
          <a:stretch>
            <a:fillRect/>
          </a:stretch>
        </p:blipFill>
        <p:spPr bwMode="auto">
          <a:xfrm rot="1476835">
            <a:off x="7394227" y="4911423"/>
            <a:ext cx="1665387" cy="461991"/>
          </a:xfrm>
          <a:prstGeom prst="rect">
            <a:avLst/>
          </a:prstGeom>
          <a:noFill/>
        </p:spPr>
      </p:pic>
      <p:pic>
        <p:nvPicPr>
          <p:cNvPr id="9" name="Picture 2" descr="http://www.columbia.edu/~vjd1/glacier.gif"/>
          <p:cNvPicPr>
            <a:picLocks noChangeAspect="1" noChangeArrowheads="1"/>
          </p:cNvPicPr>
          <p:nvPr/>
        </p:nvPicPr>
        <p:blipFill>
          <a:blip r:embed="rId3"/>
          <a:srcRect l="90890" t="22708" r="2500" b="46796"/>
          <a:stretch>
            <a:fillRect/>
          </a:stretch>
        </p:blipFill>
        <p:spPr bwMode="auto">
          <a:xfrm rot="701025">
            <a:off x="7172610" y="1467068"/>
            <a:ext cx="1143000" cy="1956241"/>
          </a:xfrm>
          <a:prstGeom prst="rect">
            <a:avLst/>
          </a:prstGeom>
          <a:noFill/>
        </p:spPr>
      </p:pic>
      <p:pic>
        <p:nvPicPr>
          <p:cNvPr id="8" name="Picture 2" descr="http://www.columbia.edu/~vjd1/glacier.gif"/>
          <p:cNvPicPr>
            <a:picLocks noChangeAspect="1" noChangeArrowheads="1"/>
          </p:cNvPicPr>
          <p:nvPr/>
        </p:nvPicPr>
        <p:blipFill>
          <a:blip r:embed="rId3"/>
          <a:srcRect l="62797" t="10629" r="27288" b="40540"/>
          <a:stretch>
            <a:fillRect/>
          </a:stretch>
        </p:blipFill>
        <p:spPr bwMode="auto">
          <a:xfrm rot="790620">
            <a:off x="6647670" y="3118863"/>
            <a:ext cx="1512356" cy="1922932"/>
          </a:xfrm>
          <a:prstGeom prst="rect">
            <a:avLst/>
          </a:prstGeom>
          <a:noFill/>
        </p:spPr>
      </p:pic>
      <p:pic>
        <p:nvPicPr>
          <p:cNvPr id="6" name="Picture 2" descr="http://www.columbia.edu/~vjd1/glacier.gif"/>
          <p:cNvPicPr>
            <a:picLocks noChangeAspect="1" noChangeArrowheads="1"/>
          </p:cNvPicPr>
          <p:nvPr/>
        </p:nvPicPr>
        <p:blipFill>
          <a:blip r:embed="rId3"/>
          <a:srcRect l="90890" t="25676" r="2500" b="29730"/>
          <a:stretch>
            <a:fillRect/>
          </a:stretch>
        </p:blipFill>
        <p:spPr bwMode="auto">
          <a:xfrm>
            <a:off x="8077200" y="2667000"/>
            <a:ext cx="1066800" cy="2514600"/>
          </a:xfrm>
          <a:prstGeom prst="rect">
            <a:avLst/>
          </a:prstGeom>
          <a:noFill/>
        </p:spPr>
      </p:pic>
      <p:pic>
        <p:nvPicPr>
          <p:cNvPr id="12"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13" name="Picture 2" descr="http://www.columbia.edu/~vjd1/glacier.gif"/>
          <p:cNvPicPr>
            <a:picLocks noChangeAspect="1" noChangeArrowheads="1"/>
          </p:cNvPicPr>
          <p:nvPr/>
        </p:nvPicPr>
        <p:blipFill>
          <a:blip r:embed="rId3"/>
          <a:srcRect l="3305" t="85135" r="55381" b="8108"/>
          <a:stretch>
            <a:fillRect/>
          </a:stretch>
        </p:blipFill>
        <p:spPr bwMode="auto">
          <a:xfrm rot="180000">
            <a:off x="32640" y="5883269"/>
            <a:ext cx="2944566" cy="294457"/>
          </a:xfrm>
          <a:prstGeom prst="rect">
            <a:avLst/>
          </a:prstGeom>
          <a:noFill/>
        </p:spPr>
      </p:pic>
      <p:pic>
        <p:nvPicPr>
          <p:cNvPr id="14"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18" name="Freeform 17"/>
          <p:cNvSpPr/>
          <p:nvPr/>
        </p:nvSpPr>
        <p:spPr>
          <a:xfrm>
            <a:off x="0" y="3957403"/>
            <a:ext cx="9198864" cy="2083633"/>
          </a:xfrm>
          <a:custGeom>
            <a:avLst/>
            <a:gdLst>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09088" h="2083633">
                <a:moveTo>
                  <a:pt x="29981" y="0"/>
                </a:moveTo>
                <a:cubicBezTo>
                  <a:pt x="79948" y="298554"/>
                  <a:pt x="129915" y="597109"/>
                  <a:pt x="374754" y="854440"/>
                </a:cubicBezTo>
                <a:cubicBezTo>
                  <a:pt x="619593" y="1111771"/>
                  <a:pt x="1026827" y="1394086"/>
                  <a:pt x="1499017" y="1543987"/>
                </a:cubicBezTo>
                <a:cubicBezTo>
                  <a:pt x="1971207" y="1693888"/>
                  <a:pt x="2653259" y="1716374"/>
                  <a:pt x="3207895" y="1753849"/>
                </a:cubicBezTo>
                <a:cubicBezTo>
                  <a:pt x="3762531" y="1791324"/>
                  <a:pt x="4826833" y="1768840"/>
                  <a:pt x="4826833" y="1768840"/>
                </a:cubicBezTo>
                <a:cubicBezTo>
                  <a:pt x="5368977" y="1778834"/>
                  <a:pt x="5831174" y="1811312"/>
                  <a:pt x="6460761" y="1813810"/>
                </a:cubicBezTo>
                <a:cubicBezTo>
                  <a:pt x="7090348" y="1816308"/>
                  <a:pt x="8199620" y="1746355"/>
                  <a:pt x="8604354" y="1783830"/>
                </a:cubicBezTo>
                <a:cubicBezTo>
                  <a:pt x="9009088" y="1821305"/>
                  <a:pt x="8904158" y="1993693"/>
                  <a:pt x="8889168" y="2038663"/>
                </a:cubicBezTo>
                <a:cubicBezTo>
                  <a:pt x="8874178" y="2083633"/>
                  <a:pt x="8514413" y="2053653"/>
                  <a:pt x="8514413" y="2053653"/>
                </a:cubicBezTo>
                <a:lnTo>
                  <a:pt x="5546361" y="2038663"/>
                </a:lnTo>
                <a:cubicBezTo>
                  <a:pt x="4916774" y="2026171"/>
                  <a:pt x="5016708" y="1983699"/>
                  <a:pt x="4736892" y="1978702"/>
                </a:cubicBezTo>
                <a:cubicBezTo>
                  <a:pt x="4457076" y="1973705"/>
                  <a:pt x="4272197" y="2021174"/>
                  <a:pt x="3867463" y="2008682"/>
                </a:cubicBezTo>
                <a:cubicBezTo>
                  <a:pt x="3462729" y="1996190"/>
                  <a:pt x="2643266" y="1913744"/>
                  <a:pt x="2308486" y="1903751"/>
                </a:cubicBezTo>
                <a:cubicBezTo>
                  <a:pt x="1973706" y="1893758"/>
                  <a:pt x="2068643" y="1953719"/>
                  <a:pt x="1858781" y="1948722"/>
                </a:cubicBezTo>
                <a:cubicBezTo>
                  <a:pt x="1648919" y="1943725"/>
                  <a:pt x="1301646" y="1901253"/>
                  <a:pt x="1049312" y="1873771"/>
                </a:cubicBezTo>
                <a:cubicBezTo>
                  <a:pt x="796978" y="1846289"/>
                  <a:pt x="519659" y="1796322"/>
                  <a:pt x="344774" y="1783830"/>
                </a:cubicBezTo>
                <a:cubicBezTo>
                  <a:pt x="169889" y="1771338"/>
                  <a:pt x="84944" y="1785079"/>
                  <a:pt x="0" y="1798820"/>
                </a:cubicBezTo>
                <a:lnTo>
                  <a:pt x="29981" y="0"/>
                </a:lnTo>
                <a:close/>
              </a:path>
            </a:pathLst>
          </a:custGeom>
          <a:blipFill>
            <a:blip r:embed="rId4"/>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 Box 4"/>
          <p:cNvSpPr txBox="1">
            <a:spLocks noChangeArrowheads="1"/>
          </p:cNvSpPr>
          <p:nvPr/>
        </p:nvSpPr>
        <p:spPr bwMode="auto">
          <a:xfrm>
            <a:off x="5791200" y="1810512"/>
            <a:ext cx="3352800" cy="584775"/>
          </a:xfrm>
          <a:prstGeom prst="rect">
            <a:avLst/>
          </a:prstGeom>
          <a:noFill/>
          <a:ln w="9525">
            <a:noFill/>
            <a:miter lim="800000"/>
            <a:headEnd/>
            <a:tailEnd/>
          </a:ln>
        </p:spPr>
        <p:txBody>
          <a:bodyPr wrap="square">
            <a:spAutoFit/>
          </a:bodyPr>
          <a:lstStyle/>
          <a:p>
            <a:r>
              <a:rPr lang="en-US" sz="3200" b="1" dirty="0" smtClean="0"/>
              <a:t>snow accumulates</a:t>
            </a:r>
            <a:endParaRPr lang="en-US" sz="3200" b="1" dirty="0"/>
          </a:p>
        </p:txBody>
      </p:sp>
      <p:sp>
        <p:nvSpPr>
          <p:cNvPr id="21" name="Text Box 4"/>
          <p:cNvSpPr txBox="1">
            <a:spLocks noChangeArrowheads="1"/>
          </p:cNvSpPr>
          <p:nvPr/>
        </p:nvSpPr>
        <p:spPr bwMode="auto">
          <a:xfrm>
            <a:off x="5791200" y="1295400"/>
            <a:ext cx="3285744" cy="584775"/>
          </a:xfrm>
          <a:prstGeom prst="rect">
            <a:avLst/>
          </a:prstGeom>
          <a:noFill/>
          <a:ln w="9525">
            <a:noFill/>
            <a:miter lim="800000"/>
            <a:headEnd/>
            <a:tailEnd/>
          </a:ln>
        </p:spPr>
        <p:txBody>
          <a:bodyPr wrap="square">
            <a:spAutoFit/>
          </a:bodyPr>
          <a:lstStyle/>
          <a:p>
            <a:r>
              <a:rPr lang="en-US" sz="3200" b="1" dirty="0" smtClean="0"/>
              <a:t>climate cools</a:t>
            </a:r>
          </a:p>
        </p:txBody>
      </p:sp>
      <p:sp>
        <p:nvSpPr>
          <p:cNvPr id="11" name="Freeform 10"/>
          <p:cNvSpPr/>
          <p:nvPr/>
        </p:nvSpPr>
        <p:spPr>
          <a:xfrm>
            <a:off x="29980" y="5788152"/>
            <a:ext cx="9173981" cy="289810"/>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 Box 4"/>
          <p:cNvSpPr txBox="1">
            <a:spLocks noChangeArrowheads="1"/>
          </p:cNvSpPr>
          <p:nvPr/>
        </p:nvSpPr>
        <p:spPr bwMode="auto">
          <a:xfrm>
            <a:off x="5791200" y="2362200"/>
            <a:ext cx="3352800" cy="584775"/>
          </a:xfrm>
          <a:prstGeom prst="rect">
            <a:avLst/>
          </a:prstGeom>
          <a:noFill/>
          <a:ln w="9525">
            <a:noFill/>
            <a:miter lim="800000"/>
            <a:headEnd/>
            <a:tailEnd/>
          </a:ln>
        </p:spPr>
        <p:txBody>
          <a:bodyPr wrap="square">
            <a:spAutoFit/>
          </a:bodyPr>
          <a:lstStyle/>
          <a:p>
            <a:r>
              <a:rPr lang="en-US" sz="3200" b="1" dirty="0" smtClean="0"/>
              <a:t>flakes turn to ice</a:t>
            </a:r>
            <a:endParaRPr lang="en-US" sz="3200" b="1" dirty="0"/>
          </a:p>
        </p:txBody>
      </p:sp>
      <p:sp useBgFill="1">
        <p:nvSpPr>
          <p:cNvPr id="36" name="Text Box 4"/>
          <p:cNvSpPr txBox="1">
            <a:spLocks noChangeArrowheads="1"/>
          </p:cNvSpPr>
          <p:nvPr/>
        </p:nvSpPr>
        <p:spPr bwMode="auto">
          <a:xfrm>
            <a:off x="1477415" y="91440"/>
            <a:ext cx="599018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How do glaciers form?</a:t>
            </a:r>
          </a:p>
        </p:txBody>
      </p:sp>
      <p:sp>
        <p:nvSpPr>
          <p:cNvPr id="52" name="Text Box 4"/>
          <p:cNvSpPr txBox="1">
            <a:spLocks noChangeArrowheads="1"/>
          </p:cNvSpPr>
          <p:nvPr/>
        </p:nvSpPr>
        <p:spPr bwMode="auto">
          <a:xfrm rot="180000">
            <a:off x="171052" y="5345837"/>
            <a:ext cx="2362200" cy="584775"/>
          </a:xfrm>
          <a:prstGeom prst="rect">
            <a:avLst/>
          </a:prstGeom>
          <a:noFill/>
          <a:ln w="9525">
            <a:noFill/>
            <a:miter lim="800000"/>
            <a:headEnd/>
            <a:tailEnd/>
          </a:ln>
        </p:spPr>
        <p:txBody>
          <a:bodyPr wrap="square">
            <a:spAutoFit/>
          </a:bodyPr>
          <a:lstStyle/>
          <a:p>
            <a:r>
              <a:rPr lang="en-US" sz="3200" b="1" dirty="0" smtClean="0">
                <a:latin typeface="Tempus Sans ITC" pitchFamily="82" charset="0"/>
              </a:rPr>
              <a:t>land surface</a:t>
            </a:r>
          </a:p>
        </p:txBody>
      </p:sp>
      <p:grpSp>
        <p:nvGrpSpPr>
          <p:cNvPr id="37" name="Group 36"/>
          <p:cNvGrpSpPr/>
          <p:nvPr/>
        </p:nvGrpSpPr>
        <p:grpSpPr>
          <a:xfrm>
            <a:off x="0" y="1066800"/>
            <a:ext cx="5687646" cy="5791200"/>
            <a:chOff x="0" y="1066800"/>
            <a:chExt cx="5687646" cy="5791200"/>
          </a:xfrm>
        </p:grpSpPr>
        <p:grpSp>
          <p:nvGrpSpPr>
            <p:cNvPr id="38" name="Group 1"/>
            <p:cNvGrpSpPr/>
            <p:nvPr/>
          </p:nvGrpSpPr>
          <p:grpSpPr>
            <a:xfrm>
              <a:off x="0" y="1066800"/>
              <a:ext cx="5687646" cy="5791200"/>
              <a:chOff x="1981200" y="1066800"/>
              <a:chExt cx="5687646" cy="5791200"/>
            </a:xfrm>
          </p:grpSpPr>
          <p:pic>
            <p:nvPicPr>
              <p:cNvPr id="47" name="Picture 2"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1981200" y="6477001"/>
                <a:ext cx="5687568" cy="380999"/>
              </a:xfrm>
              <a:prstGeom prst="rect">
                <a:avLst/>
              </a:prstGeom>
              <a:noFill/>
              <a:ln>
                <a:noFill/>
              </a:ln>
            </p:spPr>
          </p:pic>
          <p:pic>
            <p:nvPicPr>
              <p:cNvPr id="48" name="Picture 2" descr="https://classconnection.s3.amazonaws.com/613/flashcards/977613/jpg/glacice1323512659935.jpg"/>
              <p:cNvPicPr>
                <a:picLocks noChangeAspect="1" noChangeArrowheads="1"/>
              </p:cNvPicPr>
              <p:nvPr/>
            </p:nvPicPr>
            <p:blipFill>
              <a:blip r:embed="rId5"/>
              <a:srcRect l="2356" t="4476" r="1031" b="8252"/>
              <a:stretch>
                <a:fillRect/>
              </a:stretch>
            </p:blipFill>
            <p:spPr bwMode="auto">
              <a:xfrm>
                <a:off x="1981200" y="1066800"/>
                <a:ext cx="5687646" cy="5410200"/>
              </a:xfrm>
              <a:prstGeom prst="rect">
                <a:avLst/>
              </a:prstGeom>
              <a:noFill/>
              <a:ln w="50800">
                <a:noFill/>
              </a:ln>
            </p:spPr>
          </p:pic>
        </p:grpSp>
        <p:grpSp>
          <p:nvGrpSpPr>
            <p:cNvPr id="39" name="Group 4"/>
            <p:cNvGrpSpPr/>
            <p:nvPr/>
          </p:nvGrpSpPr>
          <p:grpSpPr>
            <a:xfrm>
              <a:off x="1219200" y="5029200"/>
              <a:ext cx="2133600" cy="1828800"/>
              <a:chOff x="3200400" y="5029200"/>
              <a:chExt cx="2133600" cy="1828800"/>
            </a:xfrm>
          </p:grpSpPr>
          <p:pic>
            <p:nvPicPr>
              <p:cNvPr id="45" name="Picture 44"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3200400" y="5410200"/>
                <a:ext cx="2133600" cy="1447800"/>
              </a:xfrm>
              <a:prstGeom prst="rect">
                <a:avLst/>
              </a:prstGeom>
              <a:noFill/>
            </p:spPr>
          </p:pic>
          <p:pic>
            <p:nvPicPr>
              <p:cNvPr id="46" name="Picture 6"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4724400" y="5029200"/>
                <a:ext cx="533400" cy="715914"/>
              </a:xfrm>
              <a:prstGeom prst="rect">
                <a:avLst/>
              </a:prstGeom>
              <a:noFill/>
            </p:spPr>
          </p:pic>
        </p:grpSp>
        <p:pic>
          <p:nvPicPr>
            <p:cNvPr id="40" name="Picture 39"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3337560" y="4648200"/>
              <a:ext cx="2209800" cy="2209800"/>
            </a:xfrm>
            <a:prstGeom prst="rect">
              <a:avLst/>
            </a:prstGeom>
            <a:noFill/>
          </p:spPr>
        </p:pic>
        <p:pic>
          <p:nvPicPr>
            <p:cNvPr id="41" name="Picture 40"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0" y="1676400"/>
              <a:ext cx="2133600" cy="2438400"/>
            </a:xfrm>
            <a:prstGeom prst="rect">
              <a:avLst/>
            </a:prstGeom>
            <a:noFill/>
          </p:spPr>
        </p:pic>
        <p:grpSp>
          <p:nvGrpSpPr>
            <p:cNvPr id="42" name="Group 9"/>
            <p:cNvGrpSpPr/>
            <p:nvPr/>
          </p:nvGrpSpPr>
          <p:grpSpPr>
            <a:xfrm>
              <a:off x="36489" y="4005596"/>
              <a:ext cx="2465221" cy="1557004"/>
              <a:chOff x="2017689" y="4005596"/>
              <a:chExt cx="2465221" cy="1557004"/>
            </a:xfrm>
          </p:grpSpPr>
          <p:pic>
            <p:nvPicPr>
              <p:cNvPr id="43" name="Picture 42"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rot="20679305">
                <a:off x="2176294" y="4005596"/>
                <a:ext cx="2306616" cy="1501242"/>
              </a:xfrm>
              <a:prstGeom prst="rect">
                <a:avLst/>
              </a:prstGeom>
              <a:noFill/>
            </p:spPr>
          </p:pic>
          <p:pic>
            <p:nvPicPr>
              <p:cNvPr id="44" name="Picture 43"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2017689" y="4114800"/>
                <a:ext cx="496911" cy="1447800"/>
              </a:xfrm>
              <a:prstGeom prst="rect">
                <a:avLst/>
              </a:prstGeom>
              <a:noFill/>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Effect transition="in" filter="wipe(left)">
                                      <p:cBhvr>
                                        <p:cTn id="7" dur="1000"/>
                                        <p:tgtEl>
                                          <p:spTgt spid="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52">
                                            <p:txEl>
                                              <p:pRg st="0" end="0"/>
                                            </p:txEl>
                                          </p:spTgt>
                                        </p:tgtEl>
                                      </p:cBhvr>
                                    </p:animEffect>
                                    <p:set>
                                      <p:cBhvr>
                                        <p:cTn id="12" dur="1" fill="hold">
                                          <p:stCondLst>
                                            <p:cond delay="999"/>
                                          </p:stCondLst>
                                        </p:cTn>
                                        <p:tgtEl>
                                          <p:spTgt spid="52">
                                            <p:txEl>
                                              <p:pRg st="0" end="0"/>
                                            </p:txEl>
                                          </p:spTgt>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1000"/>
                                        <p:tgtEl>
                                          <p:spTgt spid="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left)">
                                      <p:cBhvr>
                                        <p:cTn id="20" dur="1000"/>
                                        <p:tgtEl>
                                          <p:spTgt spid="20">
                                            <p:txEl>
                                              <p:pRg st="0" end="0"/>
                                            </p:txEl>
                                          </p:spTgt>
                                        </p:tgtEl>
                                      </p:cBhvr>
                                    </p:animEffect>
                                  </p:childTnLst>
                                </p:cTn>
                              </p:par>
                              <p:par>
                                <p:cTn id="21" presetID="22" presetClass="exit" presetSubtype="1" fill="hold" nodeType="withEffect">
                                  <p:stCondLst>
                                    <p:cond delay="0"/>
                                  </p:stCondLst>
                                  <p:childTnLst>
                                    <p:animEffect transition="out" filter="wipe(up)">
                                      <p:cBhvr>
                                        <p:cTn id="22" dur="2000"/>
                                        <p:tgtEl>
                                          <p:spTgt spid="26"/>
                                        </p:tgtEl>
                                      </p:cBhvr>
                                    </p:animEffect>
                                    <p:set>
                                      <p:cBhvr>
                                        <p:cTn id="23" dur="1" fill="hold">
                                          <p:stCondLst>
                                            <p:cond delay="1999"/>
                                          </p:stCondLst>
                                        </p:cTn>
                                        <p:tgtEl>
                                          <p:spTgt spid="26"/>
                                        </p:tgtEl>
                                        <p:attrNameLst>
                                          <p:attrName>style.visibility</p:attrName>
                                        </p:attrNameLst>
                                      </p:cBhvr>
                                      <p:to>
                                        <p:strVal val="hidden"/>
                                      </p:to>
                                    </p:set>
                                  </p:childTnLst>
                                </p:cTn>
                              </p:par>
                              <p:par>
                                <p:cTn id="24" presetID="9" presetClass="entr" presetSubtype="0" fill="hold" grpId="0" nodeType="withEffect">
                                  <p:stCondLst>
                                    <p:cond delay="100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2000"/>
                                        <p:tgtEl>
                                          <p:spTgt spid="18"/>
                                        </p:tgtEl>
                                      </p:cBhvr>
                                    </p:animEffect>
                                  </p:childTnLst>
                                </p:cTn>
                              </p:par>
                            </p:childTnLst>
                          </p:cTn>
                        </p:par>
                        <p:par>
                          <p:cTn id="27" fill="hold">
                            <p:stCondLst>
                              <p:cond delay="3000"/>
                            </p:stCondLst>
                            <p:childTnLst>
                              <p:par>
                                <p:cTn id="28" presetID="1" presetClass="exit" presetSubtype="0" fill="hold" nodeType="afterEffect">
                                  <p:stCondLst>
                                    <p:cond delay="0"/>
                                  </p:stCondLst>
                                  <p:childTnLst>
                                    <p:set>
                                      <p:cBhvr>
                                        <p:cTn id="29" dur="1" fill="hold">
                                          <p:stCondLst>
                                            <p:cond delay="0"/>
                                          </p:stCondLst>
                                        </p:cTn>
                                        <p:tgtEl>
                                          <p:spTgt spid="1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left)">
                                      <p:cBhvr>
                                        <p:cTn id="34" dur="1000"/>
                                        <p:tgtEl>
                                          <p:spTgt spid="22">
                                            <p:txEl>
                                              <p:pRg st="0" end="0"/>
                                            </p:txEl>
                                          </p:spTgt>
                                        </p:tgtEl>
                                      </p:cBhvr>
                                    </p:animEffect>
                                  </p:childTnLst>
                                </p:cTn>
                              </p:par>
                            </p:childTnLst>
                          </p:cTn>
                        </p:par>
                        <p:par>
                          <p:cTn id="35" fill="hold">
                            <p:stCondLst>
                              <p:cond delay="1000"/>
                            </p:stCondLst>
                            <p:childTnLst>
                              <p:par>
                                <p:cTn id="36" presetID="53" presetClass="entr" presetSubtype="0"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Effect transition="in" filter="fade">
                                      <p:cBhvr>
                                        <p:cTn id="4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2" grpId="0" build="allAtOnce"/>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srcRect l="14861" t="10938" r="33576" b="21807"/>
          <a:stretch>
            <a:fillRect/>
          </a:stretch>
        </p:blipFill>
        <p:spPr bwMode="auto">
          <a:xfrm>
            <a:off x="0" y="152400"/>
            <a:ext cx="9144000" cy="6705600"/>
          </a:xfrm>
          <a:prstGeom prst="rect">
            <a:avLst/>
          </a:prstGeom>
          <a:noFill/>
          <a:ln w="9525">
            <a:noFill/>
            <a:miter lim="800000"/>
            <a:headEnd/>
            <a:tailEnd/>
          </a:ln>
          <a:effectLst/>
        </p:spPr>
      </p:pic>
      <p:sp>
        <p:nvSpPr>
          <p:cNvPr id="4" name="Rectangle 3"/>
          <p:cNvSpPr/>
          <p:nvPr/>
        </p:nvSpPr>
        <p:spPr>
          <a:xfrm>
            <a:off x="0" y="6211669"/>
            <a:ext cx="9144000" cy="646331"/>
          </a:xfrm>
          <a:prstGeom prst="rect">
            <a:avLst/>
          </a:prstGeom>
          <a:solidFill>
            <a:schemeClr val="bg1"/>
          </a:solidFill>
        </p:spPr>
        <p:txBody>
          <a:bodyPr wrap="square">
            <a:spAutoFit/>
          </a:bodyPr>
          <a:lstStyle/>
          <a:p>
            <a:r>
              <a:rPr lang="en-US" dirty="0" smtClean="0">
                <a:hlinkClick r:id="rId4"/>
              </a:rPr>
              <a:t>https://en.wikipedia.org/wiki/Denisovan</a:t>
            </a:r>
            <a:endParaRPr lang="en-US" dirty="0" smtClean="0"/>
          </a:p>
          <a:p>
            <a:r>
              <a:rPr lang="en-US" dirty="0" smtClean="0"/>
              <a:t>The geographic spread of </a:t>
            </a:r>
            <a:r>
              <a:rPr lang="en-US" dirty="0" err="1" smtClean="0"/>
              <a:t>Denisovans</a:t>
            </a:r>
            <a:r>
              <a:rPr lang="en-US" dirty="0" smtClean="0"/>
              <a:t> as compared with other groups</a:t>
            </a:r>
            <a:endParaRPr lang="en-US"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6211669"/>
            <a:ext cx="9144000" cy="646331"/>
          </a:xfrm>
          <a:prstGeom prst="rect">
            <a:avLst/>
          </a:prstGeom>
        </p:spPr>
        <p:txBody>
          <a:bodyPr wrap="square">
            <a:spAutoFit/>
          </a:bodyPr>
          <a:lstStyle/>
          <a:p>
            <a:pPr algn="ctr"/>
            <a:r>
              <a:rPr lang="en-US" b="1" dirty="0" smtClean="0"/>
              <a:t>Family tree of the four groups of early humans living in Eurasia 50,000 years ago and</a:t>
            </a:r>
          </a:p>
          <a:p>
            <a:pPr algn="ctr"/>
            <a:r>
              <a:rPr lang="en-US" b="1" dirty="0" smtClean="0"/>
              <a:t> the gene flow between the groups due to interbreeding.</a:t>
            </a:r>
            <a:endParaRPr lang="en-US" b="1" dirty="0"/>
          </a:p>
        </p:txBody>
      </p:sp>
      <p:pic>
        <p:nvPicPr>
          <p:cNvPr id="1026" name="Picture 2" descr="http://news.berkeley.edu/wp-content/uploads/2013/12/earlyhumans.jpg"/>
          <p:cNvPicPr>
            <a:picLocks noChangeAspect="1" noChangeArrowheads="1"/>
          </p:cNvPicPr>
          <p:nvPr/>
        </p:nvPicPr>
        <p:blipFill>
          <a:blip r:embed="rId2"/>
          <a:srcRect/>
          <a:stretch>
            <a:fillRect/>
          </a:stretch>
        </p:blipFill>
        <p:spPr bwMode="auto">
          <a:xfrm>
            <a:off x="0" y="609600"/>
            <a:ext cx="9144000" cy="5105400"/>
          </a:xfrm>
          <a:prstGeom prst="rect">
            <a:avLst/>
          </a:prstGeom>
          <a:noFill/>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685800"/>
            <a:ext cx="9144000" cy="1292662"/>
          </a:xfrm>
          <a:prstGeom prst="rect">
            <a:avLst/>
          </a:prstGeom>
        </p:spPr>
        <p:txBody>
          <a:bodyPr wrap="square">
            <a:spAutoFit/>
          </a:bodyPr>
          <a:lstStyle/>
          <a:p>
            <a:r>
              <a:rPr lang="en-US" dirty="0" smtClean="0">
                <a:hlinkClick r:id="rId2"/>
              </a:rPr>
              <a:t>http://siberiantimes.com/science/casestudy/features/f0135-first-glimpse-inside-the-siberian-cave-that-holds-the-key-to-mans-origins/</a:t>
            </a:r>
            <a:endParaRPr lang="en-US" dirty="0" smtClean="0"/>
          </a:p>
          <a:p>
            <a:endParaRPr lang="en-US" dirty="0" smtClean="0"/>
          </a:p>
          <a:p>
            <a:r>
              <a:rPr lang="en-US" sz="2400" b="1" dirty="0" smtClean="0"/>
              <a:t>Excellent photos from Siberian Times online, click blue URL above</a:t>
            </a:r>
            <a:endParaRPr lang="en-US" sz="2400" b="1" dirty="0"/>
          </a:p>
        </p:txBody>
      </p:sp>
      <p:sp>
        <p:nvSpPr>
          <p:cNvPr id="3" name="Rectangle 2"/>
          <p:cNvSpPr/>
          <p:nvPr/>
        </p:nvSpPr>
        <p:spPr>
          <a:xfrm>
            <a:off x="0" y="3105835"/>
            <a:ext cx="9144000" cy="1015663"/>
          </a:xfrm>
          <a:prstGeom prst="rect">
            <a:avLst/>
          </a:prstGeom>
        </p:spPr>
        <p:txBody>
          <a:bodyPr wrap="square">
            <a:spAutoFit/>
          </a:bodyPr>
          <a:lstStyle/>
          <a:p>
            <a:r>
              <a:rPr lang="en-US" dirty="0" smtClean="0">
                <a:hlinkClick r:id="rId3"/>
              </a:rPr>
              <a:t>http://johnhawks.net/weblog/reviews/denisova/sawyer-2015-denisova-8.html</a:t>
            </a:r>
            <a:endParaRPr lang="en-US" dirty="0" smtClean="0"/>
          </a:p>
          <a:p>
            <a:endParaRPr lang="en-US" dirty="0" smtClean="0"/>
          </a:p>
          <a:p>
            <a:r>
              <a:rPr lang="en-US" sz="2400" b="1" dirty="0" smtClean="0"/>
              <a:t>2015 update on latest discoveries in </a:t>
            </a:r>
            <a:r>
              <a:rPr lang="en-US" sz="2400" b="1" dirty="0" err="1" smtClean="0"/>
              <a:t>Denisovan</a:t>
            </a:r>
            <a:r>
              <a:rPr lang="en-US" sz="2400" b="1" dirty="0" smtClean="0"/>
              <a:t> cave</a:t>
            </a:r>
            <a:endParaRPr lang="en-US" sz="2400" b="1" dirty="0"/>
          </a:p>
        </p:txBody>
      </p:sp>
      <p:sp>
        <p:nvSpPr>
          <p:cNvPr id="4" name="Rectangle 3"/>
          <p:cNvSpPr/>
          <p:nvPr/>
        </p:nvSpPr>
        <p:spPr>
          <a:xfrm>
            <a:off x="0" y="4800600"/>
            <a:ext cx="9144000" cy="1015663"/>
          </a:xfrm>
          <a:prstGeom prst="rect">
            <a:avLst/>
          </a:prstGeom>
        </p:spPr>
        <p:txBody>
          <a:bodyPr wrap="square">
            <a:spAutoFit/>
          </a:bodyPr>
          <a:lstStyle/>
          <a:p>
            <a:r>
              <a:rPr lang="en-US" dirty="0" smtClean="0">
                <a:hlinkClick r:id="rId4"/>
              </a:rPr>
              <a:t>https://www.youtube.com/watch?v=BfQnYP_Tzq4</a:t>
            </a:r>
            <a:endParaRPr lang="en-US" dirty="0" smtClean="0"/>
          </a:p>
          <a:p>
            <a:endParaRPr lang="en-US" dirty="0" smtClean="0"/>
          </a:p>
          <a:p>
            <a:r>
              <a:rPr lang="en-US" sz="2400" b="1" dirty="0" smtClean="0"/>
              <a:t>UTUBE video of researcher at </a:t>
            </a:r>
            <a:r>
              <a:rPr lang="en-US" sz="2400" b="1" dirty="0" err="1" smtClean="0"/>
              <a:t>Denesova</a:t>
            </a:r>
            <a:r>
              <a:rPr lang="en-US" sz="2400" b="1" dirty="0" smtClean="0"/>
              <a:t> Cave</a:t>
            </a:r>
            <a:endParaRPr lang="en-US" sz="2400" b="1" dirty="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TextBox 38"/>
          <p:cNvSpPr txBox="1"/>
          <p:nvPr/>
        </p:nvSpPr>
        <p:spPr>
          <a:xfrm>
            <a:off x="0" y="0"/>
            <a:ext cx="91440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a:t>
            </a:r>
            <a:r>
              <a:rPr lang="en-US" sz="4000" dirty="0" err="1" smtClean="0">
                <a:solidFill>
                  <a:srgbClr val="0033CC"/>
                </a:solidFill>
                <a:effectLst>
                  <a:outerShdw dist="50800" dir="5400000" algn="ctr" rotWithShape="0">
                    <a:schemeClr val="tx1"/>
                  </a:outerShdw>
                </a:effectLst>
              </a:rPr>
              <a:t>Mal’ta</a:t>
            </a:r>
            <a:r>
              <a:rPr lang="en-US" sz="4000" dirty="0" smtClean="0">
                <a:solidFill>
                  <a:srgbClr val="0033CC"/>
                </a:solidFill>
                <a:effectLst>
                  <a:outerShdw dist="50800" dir="5400000" algn="ctr" rotWithShape="0">
                    <a:schemeClr val="tx1"/>
                  </a:outerShdw>
                </a:effectLst>
              </a:rPr>
              <a:t> Boy</a:t>
            </a:r>
          </a:p>
        </p:txBody>
      </p:sp>
      <p:sp useBgFill="1">
        <p:nvSpPr>
          <p:cNvPr id="23" name="TextBox 22"/>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a:t>
            </a:r>
          </a:p>
        </p:txBody>
      </p:sp>
      <p:sp useBgFill="1">
        <p:nvSpPr>
          <p:cNvPr id="26" name="TextBox 25"/>
          <p:cNvSpPr txBox="1"/>
          <p:nvPr/>
        </p:nvSpPr>
        <p:spPr>
          <a:xfrm>
            <a:off x="0" y="0"/>
            <a:ext cx="90678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a:t>
            </a:r>
          </a:p>
        </p:txBody>
      </p:sp>
      <p:sp useBgFill="1">
        <p:nvSpPr>
          <p:cNvPr id="44" name="TextBox 43"/>
          <p:cNvSpPr txBox="1"/>
          <p:nvPr/>
        </p:nvSpPr>
        <p:spPr>
          <a:xfrm>
            <a:off x="5257800" y="0"/>
            <a:ext cx="3886200" cy="677108"/>
          </a:xfrm>
          <a:prstGeom prst="rect">
            <a:avLst/>
          </a:prstGeom>
        </p:spPr>
        <p:txBody>
          <a:bodyPr wrap="square" rtlCol="0">
            <a:spAutoFit/>
          </a:bodyPr>
          <a:lstStyle/>
          <a:p>
            <a:r>
              <a:rPr lang="en-US" sz="3800" dirty="0" smtClean="0">
                <a:solidFill>
                  <a:srgbClr val="0033CC"/>
                </a:solidFill>
                <a:effectLst>
                  <a:outerShdw dist="50800" dir="5400000" algn="ctr" rotWithShape="0">
                    <a:schemeClr val="tx1"/>
                  </a:outerShdw>
                </a:effectLst>
              </a:rPr>
              <a:t>– Homo </a:t>
            </a:r>
            <a:r>
              <a:rPr lang="en-US" sz="3800" dirty="0" err="1" smtClean="0">
                <a:solidFill>
                  <a:srgbClr val="0033CC"/>
                </a:solidFill>
                <a:effectLst>
                  <a:outerShdw dist="50800" dir="5400000" algn="ctr" rotWithShape="0">
                    <a:schemeClr val="tx1"/>
                  </a:outerShdw>
                </a:effectLst>
              </a:rPr>
              <a:t>denisovan</a:t>
            </a:r>
            <a:endParaRPr lang="en-US" sz="3800" dirty="0" smtClean="0">
              <a:solidFill>
                <a:srgbClr val="0033CC"/>
              </a:solidFill>
              <a:effectLst>
                <a:outerShdw dist="50800" dir="5400000" algn="ctr" rotWithShape="0">
                  <a:schemeClr val="tx1"/>
                </a:outerShdw>
              </a:effectLst>
            </a:endParaRPr>
          </a:p>
        </p:txBody>
      </p:sp>
      <p:pic>
        <p:nvPicPr>
          <p:cNvPr id="2" name="Picture 2"/>
          <p:cNvPicPr>
            <a:picLocks noChangeAspect="1" noChangeArrowheads="1"/>
          </p:cNvPicPr>
          <p:nvPr/>
        </p:nvPicPr>
        <p:blipFill>
          <a:blip r:embed="rId3"/>
          <a:srcRect/>
          <a:stretch>
            <a:fillRect/>
          </a:stretch>
        </p:blipFill>
        <p:spPr bwMode="auto">
          <a:xfrm>
            <a:off x="9144" y="1389888"/>
            <a:ext cx="9128125" cy="4676775"/>
          </a:xfrm>
          <a:prstGeom prst="rect">
            <a:avLst/>
          </a:prstGeom>
          <a:noFill/>
          <a:ln w="76200">
            <a:solidFill>
              <a:schemeClr val="tx1"/>
            </a:solidFill>
            <a:miter lim="800000"/>
            <a:headEnd/>
            <a:tailEnd/>
          </a:ln>
          <a:effectLst/>
        </p:spPr>
      </p:pic>
      <p:sp>
        <p:nvSpPr>
          <p:cNvPr id="9" name="Freeform 8"/>
          <p:cNvSpPr/>
          <p:nvPr/>
        </p:nvSpPr>
        <p:spPr>
          <a:xfrm>
            <a:off x="628892" y="1630101"/>
            <a:ext cx="7924799" cy="4301924"/>
          </a:xfrm>
          <a:custGeom>
            <a:avLst/>
            <a:gdLst>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658318 w 7924799"/>
              <a:gd name="connsiteY100" fmla="*/ 2039074 h 4301924"/>
              <a:gd name="connsiteX101" fmla="*/ 2716192 w 7924799"/>
              <a:gd name="connsiteY101" fmla="*/ 1969626 h 4301924"/>
              <a:gd name="connsiteX102" fmla="*/ 2855088 w 7924799"/>
              <a:gd name="connsiteY102" fmla="*/ 2143246 h 4301924"/>
              <a:gd name="connsiteX103" fmla="*/ 2936111 w 7924799"/>
              <a:gd name="connsiteY103" fmla="*/ 1934902 h 4301924"/>
              <a:gd name="connsiteX104" fmla="*/ 3179179 w 7924799"/>
              <a:gd name="connsiteY104" fmla="*/ 1749707 h 4301924"/>
              <a:gd name="connsiteX105" fmla="*/ 3271776 w 7924799"/>
              <a:gd name="connsiteY105" fmla="*/ 1923327 h 4301924"/>
              <a:gd name="connsiteX106" fmla="*/ 3271776 w 7924799"/>
              <a:gd name="connsiteY106" fmla="*/ 2027499 h 4301924"/>
              <a:gd name="connsiteX107" fmla="*/ 3410673 w 7924799"/>
              <a:gd name="connsiteY107" fmla="*/ 1865453 h 4301924"/>
              <a:gd name="connsiteX108" fmla="*/ 3595867 w 7924799"/>
              <a:gd name="connsiteY108" fmla="*/ 1992775 h 4301924"/>
              <a:gd name="connsiteX109" fmla="*/ 3561143 w 7924799"/>
              <a:gd name="connsiteY109" fmla="*/ 1807580 h 4301924"/>
              <a:gd name="connsiteX110" fmla="*/ 3676890 w 7924799"/>
              <a:gd name="connsiteY110" fmla="*/ 1691833 h 4301924"/>
              <a:gd name="connsiteX111" fmla="*/ 3885235 w 7924799"/>
              <a:gd name="connsiteY111" fmla="*/ 1552937 h 4301924"/>
              <a:gd name="connsiteX112" fmla="*/ 4139878 w 7924799"/>
              <a:gd name="connsiteY112" fmla="*/ 1367742 h 4301924"/>
              <a:gd name="connsiteX113" fmla="*/ 4336647 w 7924799"/>
              <a:gd name="connsiteY113" fmla="*/ 1414041 h 4301924"/>
              <a:gd name="connsiteX114" fmla="*/ 4510267 w 7924799"/>
              <a:gd name="connsiteY114" fmla="*/ 1552937 h 4301924"/>
              <a:gd name="connsiteX115" fmla="*/ 4626014 w 7924799"/>
              <a:gd name="connsiteY115" fmla="*/ 1622385 h 4301924"/>
              <a:gd name="connsiteX116" fmla="*/ 4799635 w 7924799"/>
              <a:gd name="connsiteY116" fmla="*/ 1599236 h 4301924"/>
              <a:gd name="connsiteX117" fmla="*/ 4996404 w 7924799"/>
              <a:gd name="connsiteY117" fmla="*/ 1506638 h 4301924"/>
              <a:gd name="connsiteX118" fmla="*/ 5227898 w 7924799"/>
              <a:gd name="connsiteY118" fmla="*/ 1587661 h 4301924"/>
              <a:gd name="connsiteX119" fmla="*/ 5355219 w 7924799"/>
              <a:gd name="connsiteY119" fmla="*/ 1414041 h 4301924"/>
              <a:gd name="connsiteX120" fmla="*/ 5424667 w 7924799"/>
              <a:gd name="connsiteY120" fmla="*/ 1275145 h 4301924"/>
              <a:gd name="connsiteX121" fmla="*/ 5609862 w 7924799"/>
              <a:gd name="connsiteY121" fmla="*/ 1136248 h 4301924"/>
              <a:gd name="connsiteX122" fmla="*/ 5748759 w 7924799"/>
              <a:gd name="connsiteY122" fmla="*/ 1101524 h 4301924"/>
              <a:gd name="connsiteX123" fmla="*/ 5864505 w 7924799"/>
              <a:gd name="connsiteY123" fmla="*/ 962628 h 4301924"/>
              <a:gd name="connsiteX124" fmla="*/ 6038126 w 7924799"/>
              <a:gd name="connsiteY124" fmla="*/ 951053 h 4301924"/>
              <a:gd name="connsiteX125" fmla="*/ 6223321 w 7924799"/>
              <a:gd name="connsiteY125" fmla="*/ 731134 h 4301924"/>
              <a:gd name="connsiteX126" fmla="*/ 6084424 w 7924799"/>
              <a:gd name="connsiteY126" fmla="*/ 661686 h 4301924"/>
              <a:gd name="connsiteX127" fmla="*/ 6408516 w 7924799"/>
              <a:gd name="connsiteY127" fmla="*/ 244998 h 4301924"/>
              <a:gd name="connsiteX128" fmla="*/ 6558986 w 7924799"/>
              <a:gd name="connsiteY128" fmla="*/ 152400 h 4301924"/>
              <a:gd name="connsiteX129" fmla="*/ 6593711 w 7924799"/>
              <a:gd name="connsiteY129" fmla="*/ 48228 h 4301924"/>
              <a:gd name="connsiteX130" fmla="*/ 6686308 w 7924799"/>
              <a:gd name="connsiteY130" fmla="*/ 1929 h 4301924"/>
              <a:gd name="connsiteX131" fmla="*/ 6813630 w 7924799"/>
              <a:gd name="connsiteY131" fmla="*/ 48228 h 43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924799" h="4301924">
                <a:moveTo>
                  <a:pt x="6813630" y="48228"/>
                </a:moveTo>
                <a:cubicBezTo>
                  <a:pt x="6859929" y="86810"/>
                  <a:pt x="6966029" y="189053"/>
                  <a:pt x="6964100" y="233423"/>
                </a:cubicBezTo>
                <a:cubicBezTo>
                  <a:pt x="6962171" y="277793"/>
                  <a:pt x="6815559" y="264289"/>
                  <a:pt x="6802055" y="314446"/>
                </a:cubicBezTo>
                <a:cubicBezTo>
                  <a:pt x="6788551" y="364603"/>
                  <a:pt x="6827134" y="501570"/>
                  <a:pt x="6883078" y="534365"/>
                </a:cubicBezTo>
                <a:cubicBezTo>
                  <a:pt x="6939022" y="567160"/>
                  <a:pt x="7085635" y="466845"/>
                  <a:pt x="7137721" y="511215"/>
                </a:cubicBezTo>
                <a:cubicBezTo>
                  <a:pt x="7189807" y="555585"/>
                  <a:pt x="7166657" y="721489"/>
                  <a:pt x="7195594" y="800583"/>
                </a:cubicBezTo>
                <a:cubicBezTo>
                  <a:pt x="7224531" y="879677"/>
                  <a:pt x="7305554" y="910542"/>
                  <a:pt x="7311341" y="985777"/>
                </a:cubicBezTo>
                <a:cubicBezTo>
                  <a:pt x="7317128" y="1061012"/>
                  <a:pt x="7224531" y="1172901"/>
                  <a:pt x="7230318" y="1251995"/>
                </a:cubicBezTo>
                <a:cubicBezTo>
                  <a:pt x="7236105" y="1331089"/>
                  <a:pt x="7263113" y="1381246"/>
                  <a:pt x="7346065" y="1460340"/>
                </a:cubicBezTo>
                <a:cubicBezTo>
                  <a:pt x="7429017" y="1539434"/>
                  <a:pt x="7643149" y="1614669"/>
                  <a:pt x="7728030" y="1726557"/>
                </a:cubicBezTo>
                <a:cubicBezTo>
                  <a:pt x="7812911" y="1838445"/>
                  <a:pt x="7834131" y="2039074"/>
                  <a:pt x="7855351" y="2131671"/>
                </a:cubicBezTo>
                <a:cubicBezTo>
                  <a:pt x="7876571" y="2224268"/>
                  <a:pt x="7924799" y="2282142"/>
                  <a:pt x="7855351" y="2282142"/>
                </a:cubicBezTo>
                <a:cubicBezTo>
                  <a:pt x="7785903" y="2282142"/>
                  <a:pt x="7544763" y="2231985"/>
                  <a:pt x="7438662" y="2131671"/>
                </a:cubicBezTo>
                <a:cubicBezTo>
                  <a:pt x="7332561" y="2031357"/>
                  <a:pt x="7282404" y="1811438"/>
                  <a:pt x="7218743" y="1680258"/>
                </a:cubicBezTo>
                <a:cubicBezTo>
                  <a:pt x="7155082" y="1549078"/>
                  <a:pt x="7101067" y="1396679"/>
                  <a:pt x="7056698" y="1344593"/>
                </a:cubicBezTo>
                <a:cubicBezTo>
                  <a:pt x="7012329" y="1292507"/>
                  <a:pt x="6958313" y="1336876"/>
                  <a:pt x="6952526" y="1367742"/>
                </a:cubicBezTo>
                <a:cubicBezTo>
                  <a:pt x="6946739" y="1398608"/>
                  <a:pt x="7031620" y="1504710"/>
                  <a:pt x="7021974" y="1529788"/>
                </a:cubicBezTo>
                <a:cubicBezTo>
                  <a:pt x="7012328" y="1554866"/>
                  <a:pt x="6900439" y="1475773"/>
                  <a:pt x="6894652" y="1518213"/>
                </a:cubicBezTo>
                <a:cubicBezTo>
                  <a:pt x="6888865" y="1560653"/>
                  <a:pt x="6979534" y="1711125"/>
                  <a:pt x="6987250" y="1784431"/>
                </a:cubicBezTo>
                <a:cubicBezTo>
                  <a:pt x="6994966" y="1857737"/>
                  <a:pt x="6998825" y="1888603"/>
                  <a:pt x="6940951" y="1958051"/>
                </a:cubicBezTo>
                <a:cubicBezTo>
                  <a:pt x="6883078" y="2027499"/>
                  <a:pt x="6703670" y="2087301"/>
                  <a:pt x="6640009" y="2201119"/>
                </a:cubicBezTo>
                <a:cubicBezTo>
                  <a:pt x="6576348" y="2314937"/>
                  <a:pt x="6572490" y="2525210"/>
                  <a:pt x="6558986" y="2640957"/>
                </a:cubicBezTo>
                <a:cubicBezTo>
                  <a:pt x="6545482" y="2756704"/>
                  <a:pt x="6530049" y="2866663"/>
                  <a:pt x="6558986" y="2895600"/>
                </a:cubicBezTo>
                <a:cubicBezTo>
                  <a:pt x="6587923" y="2924537"/>
                  <a:pt x="6668946" y="2837726"/>
                  <a:pt x="6732607" y="2814577"/>
                </a:cubicBezTo>
                <a:cubicBezTo>
                  <a:pt x="6796268" y="2791428"/>
                  <a:pt x="6832921" y="2727767"/>
                  <a:pt x="6940951" y="2756704"/>
                </a:cubicBezTo>
                <a:cubicBezTo>
                  <a:pt x="7048981" y="2785641"/>
                  <a:pt x="7293979" y="2930325"/>
                  <a:pt x="7380789" y="2988198"/>
                </a:cubicBezTo>
                <a:cubicBezTo>
                  <a:pt x="7467599" y="3046071"/>
                  <a:pt x="7448308" y="3051859"/>
                  <a:pt x="7461812" y="3103945"/>
                </a:cubicBezTo>
                <a:cubicBezTo>
                  <a:pt x="7475316" y="3156031"/>
                  <a:pt x="7525473" y="3318076"/>
                  <a:pt x="7461812" y="3300714"/>
                </a:cubicBezTo>
                <a:cubicBezTo>
                  <a:pt x="7398151" y="3283352"/>
                  <a:pt x="7114571" y="2986268"/>
                  <a:pt x="7079847" y="2999772"/>
                </a:cubicBezTo>
                <a:cubicBezTo>
                  <a:pt x="7045123" y="3013276"/>
                  <a:pt x="7203310" y="3250557"/>
                  <a:pt x="7253467" y="3381737"/>
                </a:cubicBezTo>
                <a:cubicBezTo>
                  <a:pt x="7303624" y="3512917"/>
                  <a:pt x="7400080" y="3657600"/>
                  <a:pt x="7380789" y="3786851"/>
                </a:cubicBezTo>
                <a:cubicBezTo>
                  <a:pt x="7361498" y="3916102"/>
                  <a:pt x="7209098" y="4126375"/>
                  <a:pt x="7137721" y="4157241"/>
                </a:cubicBezTo>
                <a:cubicBezTo>
                  <a:pt x="7066344" y="4188107"/>
                  <a:pt x="6981463" y="4053069"/>
                  <a:pt x="6952526" y="3972046"/>
                </a:cubicBezTo>
                <a:cubicBezTo>
                  <a:pt x="6923589" y="3891023"/>
                  <a:pt x="6967958" y="3744410"/>
                  <a:pt x="6964100" y="3671104"/>
                </a:cubicBezTo>
                <a:cubicBezTo>
                  <a:pt x="6960242" y="3597798"/>
                  <a:pt x="6969887" y="3524492"/>
                  <a:pt x="6929376" y="3532208"/>
                </a:cubicBezTo>
                <a:cubicBezTo>
                  <a:pt x="6888865" y="3539925"/>
                  <a:pt x="6800126" y="3690396"/>
                  <a:pt x="6721032" y="3717403"/>
                </a:cubicBezTo>
                <a:cubicBezTo>
                  <a:pt x="6641938" y="3744411"/>
                  <a:pt x="6528120" y="3727048"/>
                  <a:pt x="6454814" y="3694253"/>
                </a:cubicBezTo>
                <a:cubicBezTo>
                  <a:pt x="6381508" y="3661458"/>
                  <a:pt x="6350642" y="3559215"/>
                  <a:pt x="6281194" y="3520633"/>
                </a:cubicBezTo>
                <a:cubicBezTo>
                  <a:pt x="6211746" y="3482051"/>
                  <a:pt x="6105645" y="3453114"/>
                  <a:pt x="6038126" y="3462760"/>
                </a:cubicBezTo>
                <a:cubicBezTo>
                  <a:pt x="5970607" y="3472406"/>
                  <a:pt x="5903088" y="3524492"/>
                  <a:pt x="5876080" y="3578507"/>
                </a:cubicBezTo>
                <a:cubicBezTo>
                  <a:pt x="5849072" y="3632522"/>
                  <a:pt x="5897300" y="3728978"/>
                  <a:pt x="5876080" y="3786851"/>
                </a:cubicBezTo>
                <a:cubicBezTo>
                  <a:pt x="5854860" y="3844724"/>
                  <a:pt x="5806632" y="3891023"/>
                  <a:pt x="5748759" y="3925747"/>
                </a:cubicBezTo>
                <a:cubicBezTo>
                  <a:pt x="5690886" y="3960471"/>
                  <a:pt x="5604075" y="3958542"/>
                  <a:pt x="5528840" y="3995195"/>
                </a:cubicBezTo>
                <a:cubicBezTo>
                  <a:pt x="5453605" y="4031848"/>
                  <a:pt x="5382227" y="4120587"/>
                  <a:pt x="5297346" y="4145666"/>
                </a:cubicBezTo>
                <a:cubicBezTo>
                  <a:pt x="5212465" y="4170745"/>
                  <a:pt x="5106364" y="4143737"/>
                  <a:pt x="5019554" y="4145666"/>
                </a:cubicBezTo>
                <a:cubicBezTo>
                  <a:pt x="4932744" y="4147595"/>
                  <a:pt x="4844004" y="4170745"/>
                  <a:pt x="4776485" y="4157241"/>
                </a:cubicBezTo>
                <a:cubicBezTo>
                  <a:pt x="4708966" y="4143737"/>
                  <a:pt x="4662668" y="4082005"/>
                  <a:pt x="4614440" y="4064643"/>
                </a:cubicBezTo>
                <a:cubicBezTo>
                  <a:pt x="4566212" y="4047281"/>
                  <a:pt x="4527629" y="4024132"/>
                  <a:pt x="4487118" y="4053069"/>
                </a:cubicBezTo>
                <a:cubicBezTo>
                  <a:pt x="4446607" y="4082006"/>
                  <a:pt x="4450465" y="4213186"/>
                  <a:pt x="4371371" y="4238264"/>
                </a:cubicBezTo>
                <a:cubicBezTo>
                  <a:pt x="4292277" y="4263342"/>
                  <a:pt x="4124445" y="4193895"/>
                  <a:pt x="4012556" y="4203540"/>
                </a:cubicBezTo>
                <a:cubicBezTo>
                  <a:pt x="3900668" y="4213186"/>
                  <a:pt x="3775275" y="4290350"/>
                  <a:pt x="3700040" y="4296137"/>
                </a:cubicBezTo>
                <a:cubicBezTo>
                  <a:pt x="3624805" y="4301924"/>
                  <a:pt x="3622875" y="4271059"/>
                  <a:pt x="3561143" y="4238264"/>
                </a:cubicBezTo>
                <a:cubicBezTo>
                  <a:pt x="3499411" y="4205469"/>
                  <a:pt x="3412602" y="4130233"/>
                  <a:pt x="3329650" y="4099367"/>
                </a:cubicBezTo>
                <a:cubicBezTo>
                  <a:pt x="3246698" y="4068501"/>
                  <a:pt x="3125164" y="4107084"/>
                  <a:pt x="3063432" y="4053069"/>
                </a:cubicBezTo>
                <a:cubicBezTo>
                  <a:pt x="3001700" y="3999054"/>
                  <a:pt x="2978551" y="3829291"/>
                  <a:pt x="2959260" y="3775276"/>
                </a:cubicBezTo>
                <a:cubicBezTo>
                  <a:pt x="2939969" y="3721261"/>
                  <a:pt x="3015204" y="3738623"/>
                  <a:pt x="2947685" y="3728977"/>
                </a:cubicBezTo>
                <a:cubicBezTo>
                  <a:pt x="2880166" y="3719331"/>
                  <a:pt x="2633240" y="3752127"/>
                  <a:pt x="2554146" y="3717403"/>
                </a:cubicBezTo>
                <a:cubicBezTo>
                  <a:pt x="2475052" y="3682679"/>
                  <a:pt x="2579224" y="3543782"/>
                  <a:pt x="2473123" y="3520633"/>
                </a:cubicBezTo>
                <a:cubicBezTo>
                  <a:pt x="2367022" y="3497484"/>
                  <a:pt x="2031356" y="3561145"/>
                  <a:pt x="1917538" y="3578507"/>
                </a:cubicBezTo>
                <a:cubicBezTo>
                  <a:pt x="1803720" y="3595869"/>
                  <a:pt x="1809508" y="3592010"/>
                  <a:pt x="1790217" y="3624805"/>
                </a:cubicBezTo>
                <a:cubicBezTo>
                  <a:pt x="1770926" y="3657600"/>
                  <a:pt x="1824941" y="3769489"/>
                  <a:pt x="1801792" y="3775276"/>
                </a:cubicBezTo>
                <a:cubicBezTo>
                  <a:pt x="1778643" y="3781063"/>
                  <a:pt x="1713053" y="3686536"/>
                  <a:pt x="1651321" y="3659529"/>
                </a:cubicBezTo>
                <a:cubicBezTo>
                  <a:pt x="1589589" y="3632522"/>
                  <a:pt x="1485417" y="3651813"/>
                  <a:pt x="1431402" y="3613231"/>
                </a:cubicBezTo>
                <a:cubicBezTo>
                  <a:pt x="1377387" y="3574649"/>
                  <a:pt x="1390891" y="3455044"/>
                  <a:pt x="1327230" y="3428036"/>
                </a:cubicBezTo>
                <a:cubicBezTo>
                  <a:pt x="1263569" y="3401028"/>
                  <a:pt x="1126602" y="3433823"/>
                  <a:pt x="1049437" y="3451185"/>
                </a:cubicBezTo>
                <a:cubicBezTo>
                  <a:pt x="972272" y="3468547"/>
                  <a:pt x="883533" y="3480122"/>
                  <a:pt x="864242" y="3532208"/>
                </a:cubicBezTo>
                <a:cubicBezTo>
                  <a:pt x="844951" y="3584294"/>
                  <a:pt x="949123" y="3701970"/>
                  <a:pt x="933690" y="3763702"/>
                </a:cubicBezTo>
                <a:cubicBezTo>
                  <a:pt x="918257" y="3825434"/>
                  <a:pt x="817944" y="3879449"/>
                  <a:pt x="771645" y="3902598"/>
                </a:cubicBezTo>
                <a:cubicBezTo>
                  <a:pt x="725346" y="3925747"/>
                  <a:pt x="694480" y="3854370"/>
                  <a:pt x="655898" y="3902598"/>
                </a:cubicBezTo>
                <a:cubicBezTo>
                  <a:pt x="617316" y="3950826"/>
                  <a:pt x="580662" y="4137950"/>
                  <a:pt x="540151" y="4191965"/>
                </a:cubicBezTo>
                <a:cubicBezTo>
                  <a:pt x="499640" y="4245980"/>
                  <a:pt x="478420" y="4284563"/>
                  <a:pt x="412830" y="4226689"/>
                </a:cubicBezTo>
                <a:cubicBezTo>
                  <a:pt x="347240" y="4168815"/>
                  <a:pt x="210273" y="3964329"/>
                  <a:pt x="146612" y="3844724"/>
                </a:cubicBezTo>
                <a:cubicBezTo>
                  <a:pt x="82951" y="3725119"/>
                  <a:pt x="48227" y="3599726"/>
                  <a:pt x="30865" y="3509058"/>
                </a:cubicBezTo>
                <a:cubicBezTo>
                  <a:pt x="13503" y="3418390"/>
                  <a:pt x="0" y="3333509"/>
                  <a:pt x="42440" y="3300714"/>
                </a:cubicBezTo>
                <a:cubicBezTo>
                  <a:pt x="84880" y="3267919"/>
                  <a:pt x="227635" y="3345084"/>
                  <a:pt x="285508" y="3312289"/>
                </a:cubicBezTo>
                <a:cubicBezTo>
                  <a:pt x="343381" y="3279494"/>
                  <a:pt x="391609" y="3188826"/>
                  <a:pt x="389680" y="3103945"/>
                </a:cubicBezTo>
                <a:cubicBezTo>
                  <a:pt x="387751" y="3019064"/>
                  <a:pt x="287437" y="2876309"/>
                  <a:pt x="273933" y="2803003"/>
                </a:cubicBezTo>
                <a:cubicBezTo>
                  <a:pt x="260429" y="2729697"/>
                  <a:pt x="326019" y="2712335"/>
                  <a:pt x="308657" y="2664107"/>
                </a:cubicBezTo>
                <a:cubicBezTo>
                  <a:pt x="291295" y="2615879"/>
                  <a:pt x="177477" y="2546431"/>
                  <a:pt x="169761" y="2513636"/>
                </a:cubicBezTo>
                <a:cubicBezTo>
                  <a:pt x="162045" y="2480841"/>
                  <a:pt x="225706" y="2476983"/>
                  <a:pt x="262359" y="2467337"/>
                </a:cubicBezTo>
                <a:cubicBezTo>
                  <a:pt x="299012" y="2457691"/>
                  <a:pt x="358814" y="2494344"/>
                  <a:pt x="389680" y="2455762"/>
                </a:cubicBezTo>
                <a:cubicBezTo>
                  <a:pt x="420546" y="2417180"/>
                  <a:pt x="432121" y="2303362"/>
                  <a:pt x="447554" y="2235843"/>
                </a:cubicBezTo>
                <a:cubicBezTo>
                  <a:pt x="462987" y="2168324"/>
                  <a:pt x="451412" y="2095018"/>
                  <a:pt x="482278" y="2050648"/>
                </a:cubicBezTo>
                <a:cubicBezTo>
                  <a:pt x="513144" y="2006278"/>
                  <a:pt x="632749" y="1969626"/>
                  <a:pt x="632749" y="1969626"/>
                </a:cubicBezTo>
                <a:cubicBezTo>
                  <a:pt x="686764" y="1940689"/>
                  <a:pt x="740779" y="1909823"/>
                  <a:pt x="806369" y="1877028"/>
                </a:cubicBezTo>
                <a:cubicBezTo>
                  <a:pt x="871959" y="1844233"/>
                  <a:pt x="964556" y="1790218"/>
                  <a:pt x="1026288" y="1772856"/>
                </a:cubicBezTo>
                <a:cubicBezTo>
                  <a:pt x="1088020" y="1755494"/>
                  <a:pt x="1130460" y="1811438"/>
                  <a:pt x="1176759" y="1772856"/>
                </a:cubicBezTo>
                <a:cubicBezTo>
                  <a:pt x="1223058" y="1734274"/>
                  <a:pt x="1232703" y="1606952"/>
                  <a:pt x="1304080" y="1541362"/>
                </a:cubicBezTo>
                <a:cubicBezTo>
                  <a:pt x="1375457" y="1475772"/>
                  <a:pt x="1541361" y="1421757"/>
                  <a:pt x="1605022" y="1379317"/>
                </a:cubicBezTo>
                <a:cubicBezTo>
                  <a:pt x="1668683" y="1336877"/>
                  <a:pt x="1643605" y="1286719"/>
                  <a:pt x="1686045" y="1286719"/>
                </a:cubicBezTo>
                <a:cubicBezTo>
                  <a:pt x="1728485" y="1286719"/>
                  <a:pt x="1826870" y="1315656"/>
                  <a:pt x="1859665" y="1379317"/>
                </a:cubicBezTo>
                <a:cubicBezTo>
                  <a:pt x="1892460" y="1442978"/>
                  <a:pt x="1905963" y="1606952"/>
                  <a:pt x="1882814" y="1668684"/>
                </a:cubicBezTo>
                <a:cubicBezTo>
                  <a:pt x="1859665" y="1730416"/>
                  <a:pt x="1774784" y="1747778"/>
                  <a:pt x="1720769" y="1749707"/>
                </a:cubicBezTo>
                <a:cubicBezTo>
                  <a:pt x="1666754" y="1751636"/>
                  <a:pt x="1589589" y="1668683"/>
                  <a:pt x="1558723" y="1680258"/>
                </a:cubicBezTo>
                <a:cubicBezTo>
                  <a:pt x="1527857" y="1691833"/>
                  <a:pt x="1525928" y="1776714"/>
                  <a:pt x="1535574" y="1819155"/>
                </a:cubicBezTo>
                <a:cubicBezTo>
                  <a:pt x="1545220" y="1861596"/>
                  <a:pt x="1570298" y="1921398"/>
                  <a:pt x="1616597" y="1934902"/>
                </a:cubicBezTo>
                <a:cubicBezTo>
                  <a:pt x="1662896" y="1948406"/>
                  <a:pt x="1747776" y="1925255"/>
                  <a:pt x="1813366" y="1900177"/>
                </a:cubicBezTo>
                <a:cubicBezTo>
                  <a:pt x="1878956" y="1875099"/>
                  <a:pt x="1969625" y="1780573"/>
                  <a:pt x="2010136" y="1784431"/>
                </a:cubicBezTo>
                <a:cubicBezTo>
                  <a:pt x="2050647" y="1788289"/>
                  <a:pt x="1994703" y="1900178"/>
                  <a:pt x="2056435" y="1923327"/>
                </a:cubicBezTo>
                <a:cubicBezTo>
                  <a:pt x="2118167" y="1946476"/>
                  <a:pt x="2280212" y="1904036"/>
                  <a:pt x="2380526" y="1923327"/>
                </a:cubicBezTo>
                <a:cubicBezTo>
                  <a:pt x="2480840" y="1942618"/>
                  <a:pt x="2602374" y="2031358"/>
                  <a:pt x="2658318" y="2039074"/>
                </a:cubicBezTo>
                <a:cubicBezTo>
                  <a:pt x="2714262" y="2046790"/>
                  <a:pt x="2683397" y="1952264"/>
                  <a:pt x="2716192" y="1969626"/>
                </a:cubicBezTo>
                <a:cubicBezTo>
                  <a:pt x="2748987" y="1986988"/>
                  <a:pt x="2818435" y="2149033"/>
                  <a:pt x="2855088" y="2143246"/>
                </a:cubicBezTo>
                <a:cubicBezTo>
                  <a:pt x="2891741" y="2137459"/>
                  <a:pt x="2882096" y="2000492"/>
                  <a:pt x="2936111" y="1934902"/>
                </a:cubicBezTo>
                <a:cubicBezTo>
                  <a:pt x="2990126" y="1869312"/>
                  <a:pt x="3123235" y="1751636"/>
                  <a:pt x="3179179" y="1749707"/>
                </a:cubicBezTo>
                <a:cubicBezTo>
                  <a:pt x="3235123" y="1747778"/>
                  <a:pt x="3256343" y="1877028"/>
                  <a:pt x="3271776" y="1923327"/>
                </a:cubicBezTo>
                <a:cubicBezTo>
                  <a:pt x="3287209" y="1969626"/>
                  <a:pt x="3248627" y="2037145"/>
                  <a:pt x="3271776" y="2027499"/>
                </a:cubicBezTo>
                <a:cubicBezTo>
                  <a:pt x="3294925" y="2017853"/>
                  <a:pt x="3356658" y="1871240"/>
                  <a:pt x="3410673" y="1865453"/>
                </a:cubicBezTo>
                <a:cubicBezTo>
                  <a:pt x="3464688" y="1859666"/>
                  <a:pt x="3570789" y="2002420"/>
                  <a:pt x="3595867" y="1992775"/>
                </a:cubicBezTo>
                <a:cubicBezTo>
                  <a:pt x="3620945" y="1983130"/>
                  <a:pt x="3547639" y="1857737"/>
                  <a:pt x="3561143" y="1807580"/>
                </a:cubicBezTo>
                <a:cubicBezTo>
                  <a:pt x="3574647" y="1757423"/>
                  <a:pt x="3622875" y="1734274"/>
                  <a:pt x="3676890" y="1691833"/>
                </a:cubicBezTo>
                <a:cubicBezTo>
                  <a:pt x="3730905" y="1649393"/>
                  <a:pt x="3808070" y="1606952"/>
                  <a:pt x="3885235" y="1552937"/>
                </a:cubicBezTo>
                <a:cubicBezTo>
                  <a:pt x="3962400" y="1498922"/>
                  <a:pt x="4064643" y="1390891"/>
                  <a:pt x="4139878" y="1367742"/>
                </a:cubicBezTo>
                <a:cubicBezTo>
                  <a:pt x="4215113" y="1344593"/>
                  <a:pt x="4274916" y="1383175"/>
                  <a:pt x="4336647" y="1414041"/>
                </a:cubicBezTo>
                <a:cubicBezTo>
                  <a:pt x="4398378" y="1444907"/>
                  <a:pt x="4462039" y="1518213"/>
                  <a:pt x="4510267" y="1552937"/>
                </a:cubicBezTo>
                <a:cubicBezTo>
                  <a:pt x="4558495" y="1587661"/>
                  <a:pt x="4577786" y="1614669"/>
                  <a:pt x="4626014" y="1622385"/>
                </a:cubicBezTo>
                <a:cubicBezTo>
                  <a:pt x="4674242" y="1630101"/>
                  <a:pt x="4737903" y="1618527"/>
                  <a:pt x="4799635" y="1599236"/>
                </a:cubicBezTo>
                <a:cubicBezTo>
                  <a:pt x="4861367" y="1579945"/>
                  <a:pt x="4925027" y="1508567"/>
                  <a:pt x="4996404" y="1506638"/>
                </a:cubicBezTo>
                <a:cubicBezTo>
                  <a:pt x="5067781" y="1504709"/>
                  <a:pt x="5168096" y="1603094"/>
                  <a:pt x="5227898" y="1587661"/>
                </a:cubicBezTo>
                <a:cubicBezTo>
                  <a:pt x="5287700" y="1572228"/>
                  <a:pt x="5322424" y="1466127"/>
                  <a:pt x="5355219" y="1414041"/>
                </a:cubicBezTo>
                <a:cubicBezTo>
                  <a:pt x="5388014" y="1361955"/>
                  <a:pt x="5382227" y="1321444"/>
                  <a:pt x="5424667" y="1275145"/>
                </a:cubicBezTo>
                <a:cubicBezTo>
                  <a:pt x="5467107" y="1228846"/>
                  <a:pt x="5555847" y="1165185"/>
                  <a:pt x="5609862" y="1136248"/>
                </a:cubicBezTo>
                <a:cubicBezTo>
                  <a:pt x="5663877" y="1107311"/>
                  <a:pt x="5706318" y="1130461"/>
                  <a:pt x="5748759" y="1101524"/>
                </a:cubicBezTo>
                <a:cubicBezTo>
                  <a:pt x="5791200" y="1072587"/>
                  <a:pt x="5816277" y="987706"/>
                  <a:pt x="5864505" y="962628"/>
                </a:cubicBezTo>
                <a:cubicBezTo>
                  <a:pt x="5912733" y="937550"/>
                  <a:pt x="5978323" y="989635"/>
                  <a:pt x="6038126" y="951053"/>
                </a:cubicBezTo>
                <a:cubicBezTo>
                  <a:pt x="6097929" y="912471"/>
                  <a:pt x="6215605" y="779362"/>
                  <a:pt x="6223321" y="731134"/>
                </a:cubicBezTo>
                <a:cubicBezTo>
                  <a:pt x="6231037" y="682906"/>
                  <a:pt x="6053558" y="742709"/>
                  <a:pt x="6084424" y="661686"/>
                </a:cubicBezTo>
                <a:cubicBezTo>
                  <a:pt x="6115290" y="580663"/>
                  <a:pt x="6329422" y="329879"/>
                  <a:pt x="6408516" y="244998"/>
                </a:cubicBezTo>
                <a:cubicBezTo>
                  <a:pt x="6487610" y="160117"/>
                  <a:pt x="6528120" y="185195"/>
                  <a:pt x="6558986" y="152400"/>
                </a:cubicBezTo>
                <a:cubicBezTo>
                  <a:pt x="6589852" y="119605"/>
                  <a:pt x="6572491" y="73306"/>
                  <a:pt x="6593711" y="48228"/>
                </a:cubicBezTo>
                <a:cubicBezTo>
                  <a:pt x="6614931" y="23150"/>
                  <a:pt x="6655442" y="3858"/>
                  <a:pt x="6686308" y="1929"/>
                </a:cubicBezTo>
                <a:cubicBezTo>
                  <a:pt x="6717174" y="0"/>
                  <a:pt x="6767331" y="9646"/>
                  <a:pt x="6813630" y="48228"/>
                </a:cubicBezTo>
                <a:close/>
              </a:path>
            </a:pathLst>
          </a:custGeom>
          <a:solidFill>
            <a:srgbClr val="4F81BD">
              <a:alpha val="5764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887671" y="1369689"/>
            <a:ext cx="1215153" cy="170495"/>
          </a:xfrm>
          <a:custGeom>
            <a:avLst/>
            <a:gdLst>
              <a:gd name="connsiteX0" fmla="*/ 63387 w 1215153"/>
              <a:gd name="connsiteY0" fmla="*/ 74177 h 165887"/>
              <a:gd name="connsiteX1" fmla="*/ 120032 w 1215153"/>
              <a:gd name="connsiteY1" fmla="*/ 138914 h 165887"/>
              <a:gd name="connsiteX2" fmla="*/ 200952 w 1215153"/>
              <a:gd name="connsiteY2" fmla="*/ 114638 h 165887"/>
              <a:gd name="connsiteX3" fmla="*/ 281872 w 1215153"/>
              <a:gd name="connsiteY3" fmla="*/ 49901 h 165887"/>
              <a:gd name="connsiteX4" fmla="*/ 378977 w 1215153"/>
              <a:gd name="connsiteY4" fmla="*/ 138914 h 165887"/>
              <a:gd name="connsiteX5" fmla="*/ 565094 w 1215153"/>
              <a:gd name="connsiteY5" fmla="*/ 155098 h 165887"/>
              <a:gd name="connsiteX6" fmla="*/ 646014 w 1215153"/>
              <a:gd name="connsiteY6" fmla="*/ 74177 h 165887"/>
              <a:gd name="connsiteX7" fmla="*/ 815947 w 1215153"/>
              <a:gd name="connsiteY7" fmla="*/ 41809 h 165887"/>
              <a:gd name="connsiteX8" fmla="*/ 945419 w 1215153"/>
              <a:gd name="connsiteY8" fmla="*/ 138914 h 165887"/>
              <a:gd name="connsiteX9" fmla="*/ 1082984 w 1215153"/>
              <a:gd name="connsiteY9" fmla="*/ 57993 h 165887"/>
              <a:gd name="connsiteX10" fmla="*/ 1204364 w 1215153"/>
              <a:gd name="connsiteY10" fmla="*/ 17533 h 165887"/>
              <a:gd name="connsiteX11" fmla="*/ 1147720 w 1215153"/>
              <a:gd name="connsiteY11" fmla="*/ 33717 h 165887"/>
              <a:gd name="connsiteX12" fmla="*/ 1115352 w 1215153"/>
              <a:gd name="connsiteY12" fmla="*/ 33717 h 165887"/>
              <a:gd name="connsiteX13" fmla="*/ 500357 w 1215153"/>
              <a:gd name="connsiteY13" fmla="*/ 1349 h 165887"/>
              <a:gd name="connsiteX14" fmla="*/ 63387 w 1215153"/>
              <a:gd name="connsiteY14" fmla="*/ 74177 h 165887"/>
              <a:gd name="connsiteX0" fmla="*/ 63387 w 1215153"/>
              <a:gd name="connsiteY0" fmla="*/ 22927 h 190837"/>
              <a:gd name="connsiteX1" fmla="*/ 120032 w 1215153"/>
              <a:gd name="connsiteY1" fmla="*/ 163864 h 190837"/>
              <a:gd name="connsiteX2" fmla="*/ 200952 w 1215153"/>
              <a:gd name="connsiteY2" fmla="*/ 139588 h 190837"/>
              <a:gd name="connsiteX3" fmla="*/ 281872 w 1215153"/>
              <a:gd name="connsiteY3" fmla="*/ 74851 h 190837"/>
              <a:gd name="connsiteX4" fmla="*/ 378977 w 1215153"/>
              <a:gd name="connsiteY4" fmla="*/ 163864 h 190837"/>
              <a:gd name="connsiteX5" fmla="*/ 565094 w 1215153"/>
              <a:gd name="connsiteY5" fmla="*/ 180048 h 190837"/>
              <a:gd name="connsiteX6" fmla="*/ 646014 w 1215153"/>
              <a:gd name="connsiteY6" fmla="*/ 99127 h 190837"/>
              <a:gd name="connsiteX7" fmla="*/ 815947 w 1215153"/>
              <a:gd name="connsiteY7" fmla="*/ 66759 h 190837"/>
              <a:gd name="connsiteX8" fmla="*/ 945419 w 1215153"/>
              <a:gd name="connsiteY8" fmla="*/ 163864 h 190837"/>
              <a:gd name="connsiteX9" fmla="*/ 1082984 w 1215153"/>
              <a:gd name="connsiteY9" fmla="*/ 82943 h 190837"/>
              <a:gd name="connsiteX10" fmla="*/ 1204364 w 1215153"/>
              <a:gd name="connsiteY10" fmla="*/ 42483 h 190837"/>
              <a:gd name="connsiteX11" fmla="*/ 1147720 w 1215153"/>
              <a:gd name="connsiteY11" fmla="*/ 58667 h 190837"/>
              <a:gd name="connsiteX12" fmla="*/ 1115352 w 1215153"/>
              <a:gd name="connsiteY12" fmla="*/ 58667 h 190837"/>
              <a:gd name="connsiteX13" fmla="*/ 500357 w 1215153"/>
              <a:gd name="connsiteY13" fmla="*/ 26299 h 190837"/>
              <a:gd name="connsiteX14" fmla="*/ 63387 w 1215153"/>
              <a:gd name="connsiteY14" fmla="*/ 22927 h 190837"/>
              <a:gd name="connsiteX0" fmla="*/ 63387 w 1215153"/>
              <a:gd name="connsiteY0" fmla="*/ 2585 h 170495"/>
              <a:gd name="connsiteX1" fmla="*/ 120032 w 1215153"/>
              <a:gd name="connsiteY1" fmla="*/ 143522 h 170495"/>
              <a:gd name="connsiteX2" fmla="*/ 200952 w 1215153"/>
              <a:gd name="connsiteY2" fmla="*/ 119246 h 170495"/>
              <a:gd name="connsiteX3" fmla="*/ 281872 w 1215153"/>
              <a:gd name="connsiteY3" fmla="*/ 54509 h 170495"/>
              <a:gd name="connsiteX4" fmla="*/ 378977 w 1215153"/>
              <a:gd name="connsiteY4" fmla="*/ 143522 h 170495"/>
              <a:gd name="connsiteX5" fmla="*/ 565094 w 1215153"/>
              <a:gd name="connsiteY5" fmla="*/ 159706 h 170495"/>
              <a:gd name="connsiteX6" fmla="*/ 646014 w 1215153"/>
              <a:gd name="connsiteY6" fmla="*/ 78785 h 170495"/>
              <a:gd name="connsiteX7" fmla="*/ 815947 w 1215153"/>
              <a:gd name="connsiteY7" fmla="*/ 46417 h 170495"/>
              <a:gd name="connsiteX8" fmla="*/ 945419 w 1215153"/>
              <a:gd name="connsiteY8" fmla="*/ 143522 h 170495"/>
              <a:gd name="connsiteX9" fmla="*/ 1082984 w 1215153"/>
              <a:gd name="connsiteY9" fmla="*/ 62601 h 170495"/>
              <a:gd name="connsiteX10" fmla="*/ 1204364 w 1215153"/>
              <a:gd name="connsiteY10" fmla="*/ 22141 h 170495"/>
              <a:gd name="connsiteX11" fmla="*/ 1147720 w 1215153"/>
              <a:gd name="connsiteY11" fmla="*/ 38325 h 170495"/>
              <a:gd name="connsiteX12" fmla="*/ 1115352 w 1215153"/>
              <a:gd name="connsiteY12" fmla="*/ 38325 h 170495"/>
              <a:gd name="connsiteX13" fmla="*/ 500357 w 1215153"/>
              <a:gd name="connsiteY13" fmla="*/ 5957 h 170495"/>
              <a:gd name="connsiteX14" fmla="*/ 63387 w 1215153"/>
              <a:gd name="connsiteY14" fmla="*/ 2585 h 1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5153" h="170495">
                <a:moveTo>
                  <a:pt x="63387" y="2585"/>
                </a:moveTo>
                <a:cubicBezTo>
                  <a:pt x="0" y="25512"/>
                  <a:pt x="97104" y="124078"/>
                  <a:pt x="120032" y="143522"/>
                </a:cubicBezTo>
                <a:cubicBezTo>
                  <a:pt x="142960" y="162966"/>
                  <a:pt x="173979" y="134082"/>
                  <a:pt x="200952" y="119246"/>
                </a:cubicBezTo>
                <a:cubicBezTo>
                  <a:pt x="227925" y="104411"/>
                  <a:pt x="252201" y="50463"/>
                  <a:pt x="281872" y="54509"/>
                </a:cubicBezTo>
                <a:cubicBezTo>
                  <a:pt x="311543" y="58555"/>
                  <a:pt x="331773" y="125989"/>
                  <a:pt x="378977" y="143522"/>
                </a:cubicBezTo>
                <a:cubicBezTo>
                  <a:pt x="426181" y="161055"/>
                  <a:pt x="520588" y="170495"/>
                  <a:pt x="565094" y="159706"/>
                </a:cubicBezTo>
                <a:cubicBezTo>
                  <a:pt x="609600" y="148917"/>
                  <a:pt x="604205" y="97666"/>
                  <a:pt x="646014" y="78785"/>
                </a:cubicBezTo>
                <a:cubicBezTo>
                  <a:pt x="687823" y="59904"/>
                  <a:pt x="766046" y="35627"/>
                  <a:pt x="815947" y="46417"/>
                </a:cubicBezTo>
                <a:cubicBezTo>
                  <a:pt x="865848" y="57207"/>
                  <a:pt x="900913" y="140825"/>
                  <a:pt x="945419" y="143522"/>
                </a:cubicBezTo>
                <a:cubicBezTo>
                  <a:pt x="989925" y="146219"/>
                  <a:pt x="1039827" y="82831"/>
                  <a:pt x="1082984" y="62601"/>
                </a:cubicBezTo>
                <a:cubicBezTo>
                  <a:pt x="1126142" y="42371"/>
                  <a:pt x="1193575" y="26187"/>
                  <a:pt x="1204364" y="22141"/>
                </a:cubicBezTo>
                <a:cubicBezTo>
                  <a:pt x="1215153" y="18095"/>
                  <a:pt x="1162555" y="35628"/>
                  <a:pt x="1147720" y="38325"/>
                </a:cubicBezTo>
                <a:cubicBezTo>
                  <a:pt x="1132885" y="41022"/>
                  <a:pt x="1115352" y="38325"/>
                  <a:pt x="1115352" y="38325"/>
                </a:cubicBezTo>
                <a:lnTo>
                  <a:pt x="500357" y="5957"/>
                </a:lnTo>
                <a:cubicBezTo>
                  <a:pt x="325030" y="0"/>
                  <a:pt x="190942" y="3721"/>
                  <a:pt x="63387" y="2585"/>
                </a:cubicBezTo>
                <a:close/>
              </a:path>
            </a:pathLst>
          </a:custGeom>
          <a:solidFill>
            <a:srgbClr val="FF0000">
              <a:alpha val="7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5334000" y="51816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1219200" y="39624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24000" y="3850957"/>
            <a:ext cx="1354217" cy="492443"/>
          </a:xfrm>
          <a:prstGeom prst="rect">
            <a:avLst/>
          </a:prstGeom>
          <a:noFill/>
        </p:spPr>
        <p:txBody>
          <a:bodyPr wrap="none" rtlCol="0">
            <a:spAutoFit/>
          </a:bodyPr>
          <a:lstStyle/>
          <a:p>
            <a:r>
              <a:rPr lang="en-US" sz="2600" b="1" dirty="0" smtClean="0">
                <a:effectLst>
                  <a:outerShdw dist="50800" dir="5400000" algn="ctr" rotWithShape="0">
                    <a:schemeClr val="bg1"/>
                  </a:outerShdw>
                </a:effectLst>
              </a:rPr>
              <a:t>Moscow</a:t>
            </a:r>
            <a:endParaRPr lang="en-US" sz="2600" b="1" dirty="0">
              <a:effectLst>
                <a:outerShdw dist="50800" dir="5400000" algn="ctr" rotWithShape="0">
                  <a:schemeClr val="bg1"/>
                </a:outerShdw>
              </a:effectLst>
            </a:endParaRPr>
          </a:p>
        </p:txBody>
      </p:sp>
      <p:cxnSp>
        <p:nvCxnSpPr>
          <p:cNvPr id="25" name="Straight Arrow Connector 24"/>
          <p:cNvCxnSpPr>
            <a:stCxn id="24" idx="1"/>
            <a:endCxn id="19" idx="3"/>
          </p:cNvCxnSpPr>
          <p:nvPr/>
        </p:nvCxnSpPr>
        <p:spPr>
          <a:xfrm rot="10800000">
            <a:off x="5642236" y="5562599"/>
            <a:ext cx="1010376" cy="941458"/>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508634">
            <a:off x="3909174" y="4381363"/>
            <a:ext cx="1723229" cy="492443"/>
          </a:xfrm>
          <a:prstGeom prst="rect">
            <a:avLst/>
          </a:prstGeom>
          <a:noFill/>
        </p:spPr>
        <p:txBody>
          <a:bodyPr wrap="none" rtlCol="0">
            <a:spAutoFit/>
          </a:bodyPr>
          <a:lstStyle/>
          <a:p>
            <a:r>
              <a:rPr lang="en-US" sz="2600" b="1" dirty="0" smtClean="0">
                <a:effectLst>
                  <a:outerShdw dist="50800" dir="5400000" algn="ctr" rotWithShape="0">
                    <a:srgbClr val="FFFF00"/>
                  </a:outerShdw>
                </a:effectLst>
              </a:rPr>
              <a:t>Lake Baikal</a:t>
            </a:r>
            <a:endParaRPr lang="en-US" sz="2600" b="1" dirty="0">
              <a:effectLst>
                <a:outerShdw dist="50800" dir="5400000" algn="ctr" rotWithShape="0">
                  <a:srgbClr val="FFFF00"/>
                </a:outerShdw>
              </a:effectLst>
            </a:endParaRPr>
          </a:p>
        </p:txBody>
      </p:sp>
      <p:grpSp>
        <p:nvGrpSpPr>
          <p:cNvPr id="28" name="Group 27"/>
          <p:cNvGrpSpPr/>
          <p:nvPr/>
        </p:nvGrpSpPr>
        <p:grpSpPr>
          <a:xfrm>
            <a:off x="1524000" y="4343400"/>
            <a:ext cx="3799490" cy="1098331"/>
            <a:chOff x="1524000" y="4343400"/>
            <a:chExt cx="3799490" cy="1098331"/>
          </a:xfrm>
        </p:grpSpPr>
        <p:sp>
          <p:nvSpPr>
            <p:cNvPr id="33" name="TextBox 32"/>
            <p:cNvSpPr txBox="1"/>
            <p:nvPr/>
          </p:nvSpPr>
          <p:spPr>
            <a:xfrm rot="1026977">
              <a:off x="2400068" y="4638567"/>
              <a:ext cx="1766830" cy="523220"/>
            </a:xfrm>
            <a:prstGeom prst="rect">
              <a:avLst/>
            </a:prstGeom>
            <a:solidFill>
              <a:srgbClr val="87A9D3"/>
            </a:solidFill>
          </p:spPr>
          <p:txBody>
            <a:bodyPr wrap="none" rtlCol="0">
              <a:spAutoFit/>
            </a:bodyPr>
            <a:lstStyle/>
            <a:p>
              <a:r>
                <a:rPr lang="en-US" sz="2800" dirty="0" smtClean="0"/>
                <a:t>2700 miles</a:t>
              </a:r>
              <a:endParaRPr lang="en-US" sz="2800" dirty="0"/>
            </a:p>
          </p:txBody>
        </p:sp>
        <p:sp>
          <p:nvSpPr>
            <p:cNvPr id="27" name="Freeform 26"/>
            <p:cNvSpPr/>
            <p:nvPr/>
          </p:nvSpPr>
          <p:spPr>
            <a:xfrm>
              <a:off x="1524000" y="4343400"/>
              <a:ext cx="3799490" cy="1098331"/>
            </a:xfrm>
            <a:custGeom>
              <a:avLst/>
              <a:gdLst>
                <a:gd name="connsiteX0" fmla="*/ 0 w 3373821"/>
                <a:gd name="connsiteY0" fmla="*/ 0 h 1182414"/>
                <a:gd name="connsiteX1" fmla="*/ 1292772 w 3373821"/>
                <a:gd name="connsiteY1" fmla="*/ 756745 h 1182414"/>
                <a:gd name="connsiteX2" fmla="*/ 3373821 w 3373821"/>
                <a:gd name="connsiteY2" fmla="*/ 1182414 h 1182414"/>
              </a:gdLst>
              <a:ahLst/>
              <a:cxnLst>
                <a:cxn ang="0">
                  <a:pos x="connsiteX0" y="connsiteY0"/>
                </a:cxn>
                <a:cxn ang="0">
                  <a:pos x="connsiteX1" y="connsiteY1"/>
                </a:cxn>
                <a:cxn ang="0">
                  <a:pos x="connsiteX2" y="connsiteY2"/>
                </a:cxn>
              </a:cxnLst>
              <a:rect l="l" t="t" r="r" b="b"/>
              <a:pathLst>
                <a:path w="3373821" h="1182414">
                  <a:moveTo>
                    <a:pt x="0" y="0"/>
                  </a:moveTo>
                  <a:cubicBezTo>
                    <a:pt x="365234" y="279838"/>
                    <a:pt x="730469" y="559676"/>
                    <a:pt x="1292772" y="756745"/>
                  </a:cubicBezTo>
                  <a:cubicBezTo>
                    <a:pt x="1855076" y="953814"/>
                    <a:pt x="2614448" y="1068114"/>
                    <a:pt x="3373821" y="1182414"/>
                  </a:cubicBezTo>
                </a:path>
              </a:pathLst>
            </a:cu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29"/>
          <p:cNvGrpSpPr/>
          <p:nvPr/>
        </p:nvGrpSpPr>
        <p:grpSpPr>
          <a:xfrm>
            <a:off x="5977934" y="1648142"/>
            <a:ext cx="1150531" cy="3662330"/>
            <a:chOff x="6034666" y="1725906"/>
            <a:chExt cx="1150531" cy="3662330"/>
          </a:xfrm>
        </p:grpSpPr>
        <p:sp>
          <p:nvSpPr>
            <p:cNvPr id="36" name="TextBox 35"/>
            <p:cNvSpPr txBox="1"/>
            <p:nvPr/>
          </p:nvSpPr>
          <p:spPr>
            <a:xfrm rot="17763768">
              <a:off x="5560575" y="3632030"/>
              <a:ext cx="1766830" cy="523220"/>
            </a:xfrm>
            <a:prstGeom prst="rect">
              <a:avLst/>
            </a:prstGeom>
            <a:solidFill>
              <a:srgbClr val="87A9D3"/>
            </a:solidFill>
          </p:spPr>
          <p:txBody>
            <a:bodyPr wrap="none" rtlCol="0">
              <a:spAutoFit/>
            </a:bodyPr>
            <a:lstStyle/>
            <a:p>
              <a:r>
                <a:rPr lang="en-US" sz="2800" dirty="0" smtClean="0"/>
                <a:t>2800 miles</a:t>
              </a:r>
              <a:endParaRPr lang="en-US" sz="2800" dirty="0"/>
            </a:p>
          </p:txBody>
        </p:sp>
        <p:sp>
          <p:nvSpPr>
            <p:cNvPr id="29" name="Freeform 28"/>
            <p:cNvSpPr/>
            <p:nvPr/>
          </p:nvSpPr>
          <p:spPr>
            <a:xfrm rot="16707191">
              <a:off x="4778767" y="2981805"/>
              <a:ext cx="3662330" cy="1150531"/>
            </a:xfrm>
            <a:custGeom>
              <a:avLst/>
              <a:gdLst>
                <a:gd name="connsiteX0" fmla="*/ 0 w 3373821"/>
                <a:gd name="connsiteY0" fmla="*/ 0 h 1182414"/>
                <a:gd name="connsiteX1" fmla="*/ 1292772 w 3373821"/>
                <a:gd name="connsiteY1" fmla="*/ 756745 h 1182414"/>
                <a:gd name="connsiteX2" fmla="*/ 3373821 w 3373821"/>
                <a:gd name="connsiteY2" fmla="*/ 1182414 h 1182414"/>
              </a:gdLst>
              <a:ahLst/>
              <a:cxnLst>
                <a:cxn ang="0">
                  <a:pos x="connsiteX0" y="connsiteY0"/>
                </a:cxn>
                <a:cxn ang="0">
                  <a:pos x="connsiteX1" y="connsiteY1"/>
                </a:cxn>
                <a:cxn ang="0">
                  <a:pos x="connsiteX2" y="connsiteY2"/>
                </a:cxn>
              </a:cxnLst>
              <a:rect l="l" t="t" r="r" b="b"/>
              <a:pathLst>
                <a:path w="3373821" h="1182414">
                  <a:moveTo>
                    <a:pt x="0" y="0"/>
                  </a:moveTo>
                  <a:cubicBezTo>
                    <a:pt x="365234" y="279838"/>
                    <a:pt x="730469" y="559676"/>
                    <a:pt x="1292772" y="756745"/>
                  </a:cubicBezTo>
                  <a:cubicBezTo>
                    <a:pt x="1855076" y="953814"/>
                    <a:pt x="2614448" y="1068114"/>
                    <a:pt x="3373821" y="1182414"/>
                  </a:cubicBezTo>
                </a:path>
              </a:pathLst>
            </a:cu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4" name="TextBox 23"/>
          <p:cNvSpPr txBox="1"/>
          <p:nvPr/>
        </p:nvSpPr>
        <p:spPr>
          <a:xfrm>
            <a:off x="6652612" y="6150114"/>
            <a:ext cx="2491388" cy="707886"/>
          </a:xfrm>
          <a:prstGeom prst="rect">
            <a:avLst/>
          </a:prstGeom>
          <a:noFill/>
        </p:spPr>
        <p:txBody>
          <a:bodyPr wrap="none" rtlCol="0">
            <a:spAutoFit/>
          </a:bodyPr>
          <a:lstStyle/>
          <a:p>
            <a:r>
              <a:rPr lang="en-US" sz="4000" b="1" dirty="0" err="1" smtClean="0">
                <a:solidFill>
                  <a:srgbClr val="0033CC"/>
                </a:solidFill>
                <a:effectLst>
                  <a:outerShdw dist="50800" dir="5400000" algn="ctr" rotWithShape="0">
                    <a:schemeClr val="tx1"/>
                  </a:outerShdw>
                </a:effectLst>
              </a:rPr>
              <a:t>Mal’ta</a:t>
            </a:r>
            <a:r>
              <a:rPr lang="en-US" sz="4000" b="1" dirty="0" smtClean="0">
                <a:solidFill>
                  <a:srgbClr val="0033CC"/>
                </a:solidFill>
                <a:effectLst>
                  <a:outerShdw dist="50800" dir="5400000" algn="ctr" rotWithShape="0">
                    <a:schemeClr val="tx1"/>
                  </a:outerShdw>
                </a:effectLst>
              </a:rPr>
              <a:t> Boy</a:t>
            </a:r>
            <a:endParaRPr lang="en-US" sz="4000" b="1" dirty="0">
              <a:solidFill>
                <a:srgbClr val="0033CC"/>
              </a:solidFill>
              <a:effectLst>
                <a:outerShdw dist="50800" dir="5400000" algn="ctr" rotWithShape="0">
                  <a:schemeClr val="tx1"/>
                </a:outerShdw>
              </a:effectLst>
            </a:endParaRPr>
          </a:p>
        </p:txBody>
      </p:sp>
      <p:sp>
        <p:nvSpPr>
          <p:cNvPr id="35" name="TextBox 34"/>
          <p:cNvSpPr txBox="1"/>
          <p:nvPr/>
        </p:nvSpPr>
        <p:spPr>
          <a:xfrm rot="746489">
            <a:off x="6796600" y="843946"/>
            <a:ext cx="1087927" cy="492443"/>
          </a:xfrm>
          <a:prstGeom prst="rect">
            <a:avLst/>
          </a:prstGeom>
          <a:noFill/>
        </p:spPr>
        <p:txBody>
          <a:bodyPr wrap="none" rtlCol="0">
            <a:spAutoFit/>
          </a:bodyPr>
          <a:lstStyle/>
          <a:p>
            <a:r>
              <a:rPr lang="en-US" sz="2600" b="1" dirty="0" smtClean="0"/>
              <a:t>Alaska</a:t>
            </a:r>
            <a:endParaRPr lang="en-US" sz="2600" b="1" dirty="0"/>
          </a:p>
        </p:txBody>
      </p:sp>
      <p:sp>
        <p:nvSpPr>
          <p:cNvPr id="31" name="5-Point Star 30"/>
          <p:cNvSpPr/>
          <p:nvPr/>
        </p:nvSpPr>
        <p:spPr>
          <a:xfrm>
            <a:off x="3962400" y="53340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rot="19792119">
            <a:off x="4014403" y="4554360"/>
            <a:ext cx="2187587" cy="492443"/>
          </a:xfrm>
          <a:prstGeom prst="rect">
            <a:avLst/>
          </a:prstGeom>
          <a:solidFill>
            <a:srgbClr val="87A9D3">
              <a:alpha val="50000"/>
            </a:srgbClr>
          </a:solidFill>
        </p:spPr>
        <p:txBody>
          <a:bodyPr wrap="none" rtlCol="0">
            <a:spAutoFit/>
          </a:bodyPr>
          <a:lstStyle/>
          <a:p>
            <a:r>
              <a:rPr lang="en-US" sz="2600" b="1" dirty="0" err="1" smtClean="0">
                <a:effectLst>
                  <a:outerShdw dist="50800" dir="5400000" algn="ctr" rotWithShape="0">
                    <a:srgbClr val="FFFF00"/>
                  </a:outerShdw>
                </a:effectLst>
              </a:rPr>
              <a:t>Denisova</a:t>
            </a:r>
            <a:r>
              <a:rPr lang="en-US" sz="2600" b="1" dirty="0" smtClean="0">
                <a:effectLst>
                  <a:outerShdw dist="50800" dir="5400000" algn="ctr" rotWithShape="0">
                    <a:srgbClr val="FFFF00"/>
                  </a:outerShdw>
                </a:effectLst>
              </a:rPr>
              <a:t> Cave</a:t>
            </a:r>
            <a:endParaRPr lang="en-US" sz="2600" b="1" dirty="0">
              <a:effectLst>
                <a:outerShdw dist="50800" dir="5400000" algn="ctr" rotWithShape="0">
                  <a:srgbClr val="FFFF00"/>
                </a:outerShdw>
              </a:effectLst>
            </a:endParaRPr>
          </a:p>
        </p:txBody>
      </p:sp>
      <p:sp useBgFill="1">
        <p:nvSpPr>
          <p:cNvPr id="47" name="TextBox 46"/>
          <p:cNvSpPr txBox="1"/>
          <p:nvPr/>
        </p:nvSpPr>
        <p:spPr>
          <a:xfrm>
            <a:off x="0" y="649069"/>
            <a:ext cx="9067800" cy="646331"/>
          </a:xfrm>
          <a:prstGeom prst="rect">
            <a:avLst/>
          </a:prstGeom>
        </p:spPr>
        <p:txBody>
          <a:bodyPr wrap="square" rtlCol="0">
            <a:spAutoFit/>
          </a:bodyPr>
          <a:lstStyle/>
          <a:p>
            <a:pPr algn="ctr"/>
            <a:r>
              <a:rPr lang="en-US" sz="3600" dirty="0" smtClean="0">
                <a:solidFill>
                  <a:srgbClr val="FF0000"/>
                </a:solidFill>
                <a:effectLst>
                  <a:outerShdw dist="50800" dir="5400000" algn="ctr" rotWithShape="0">
                    <a:schemeClr val="tx1"/>
                  </a:outerShdw>
                </a:effectLst>
              </a:rPr>
              <a:t>a new species of Homo genus!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1"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Effect transition="in" filter="fade">
                                      <p:cBhvr>
                                        <p:cTn id="9" dur="1000"/>
                                        <p:tgtEl>
                                          <p:spTgt spid="47"/>
                                        </p:tgtEl>
                                      </p:cBhvr>
                                    </p:animEffect>
                                  </p:childTnLst>
                                </p:cTn>
                              </p:par>
                            </p:childTnLst>
                          </p:cTn>
                        </p:par>
                        <p:par>
                          <p:cTn id="10" fill="hold">
                            <p:stCondLst>
                              <p:cond delay="1000"/>
                            </p:stCondLst>
                            <p:childTnLst>
                              <p:par>
                                <p:cTn id="11" presetID="22" presetClass="entr" presetSubtype="8" fill="hold" grpId="1"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10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0"/>
                                        <p:tgtEl>
                                          <p:spTgt spid="23"/>
                                        </p:tgtEl>
                                      </p:cBhvr>
                                    </p:animEffect>
                                    <p:set>
                                      <p:cBhvr>
                                        <p:cTn id="18" dur="1" fill="hold">
                                          <p:stCondLst>
                                            <p:cond delay="999"/>
                                          </p:stCondLst>
                                        </p:cTn>
                                        <p:tgtEl>
                                          <p:spTgt spid="23"/>
                                        </p:tgtEl>
                                        <p:attrNameLst>
                                          <p:attrName>style.visibility</p:attrName>
                                        </p:attrNameLst>
                                      </p:cBhvr>
                                      <p:to>
                                        <p:strVal val="hidden"/>
                                      </p:to>
                                    </p:set>
                                  </p:childTnLst>
                                </p:cTn>
                              </p:par>
                            </p:childTnLst>
                          </p:cTn>
                        </p:par>
                        <p:par>
                          <p:cTn id="19" fill="hold">
                            <p:stCondLst>
                              <p:cond delay="1000"/>
                            </p:stCondLst>
                            <p:childTnLst>
                              <p:par>
                                <p:cTn id="20" presetID="10" presetClass="exit" presetSubtype="0" fill="hold" grpId="0" nodeType="afterEffect">
                                  <p:stCondLst>
                                    <p:cond delay="0"/>
                                  </p:stCondLst>
                                  <p:childTnLst>
                                    <p:animEffect transition="out" filter="fade">
                                      <p:cBhvr>
                                        <p:cTn id="21" dur="1000"/>
                                        <p:tgtEl>
                                          <p:spTgt spid="44"/>
                                        </p:tgtEl>
                                      </p:cBhvr>
                                    </p:animEffect>
                                    <p:set>
                                      <p:cBhvr>
                                        <p:cTn id="22" dur="1" fill="hold">
                                          <p:stCondLst>
                                            <p:cond delay="999"/>
                                          </p:stCondLst>
                                        </p:cTn>
                                        <p:tgtEl>
                                          <p:spTgt spid="4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47"/>
                                        </p:tgtEl>
                                      </p:cBhvr>
                                    </p:animEffect>
                                    <p:set>
                                      <p:cBhvr>
                                        <p:cTn id="25" dur="1" fill="hold">
                                          <p:stCondLst>
                                            <p:cond delay="999"/>
                                          </p:stCondLst>
                                        </p:cTn>
                                        <p:tgtEl>
                                          <p:spTgt spid="47"/>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34"/>
                                        </p:tgtEl>
                                      </p:cBhvr>
                                    </p:animEffect>
                                    <p:set>
                                      <p:cBhvr>
                                        <p:cTn id="31" dur="1" fill="hold">
                                          <p:stCondLst>
                                            <p:cond delay="999"/>
                                          </p:stCondLst>
                                        </p:cTn>
                                        <p:tgtEl>
                                          <p:spTgt spid="34"/>
                                        </p:tgtEl>
                                        <p:attrNameLst>
                                          <p:attrName>style.visibility</p:attrName>
                                        </p:attrNameLst>
                                      </p:cBhvr>
                                      <p:to>
                                        <p:strVal val="hidden"/>
                                      </p:to>
                                    </p:set>
                                  </p:childTnLst>
                                </p:cTn>
                              </p:par>
                            </p:childTnLst>
                          </p:cTn>
                        </p:par>
                        <p:par>
                          <p:cTn id="32" fill="hold">
                            <p:stCondLst>
                              <p:cond delay="2000"/>
                            </p:stCondLst>
                            <p:childTnLst>
                              <p:par>
                                <p:cTn id="33" presetID="10" presetClass="entr" presetSubtype="0" fill="hold" grpId="3"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par>
                                <p:cTn id="36" presetID="22" presetClass="entr" presetSubtype="4" fill="hold" nodeType="withEffect">
                                  <p:stCondLst>
                                    <p:cond delay="50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000"/>
                                        <p:tgtEl>
                                          <p:spTgt spid="25"/>
                                        </p:tgtEl>
                                      </p:cBhvr>
                                    </p:animEffect>
                                  </p:childTnLst>
                                </p:cTn>
                              </p:par>
                              <p:par>
                                <p:cTn id="39" presetID="49" presetClass="entr" presetSubtype="0" decel="100000" fill="hold" grpId="0" nodeType="withEffect">
                                  <p:stCondLst>
                                    <p:cond delay="100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fltVal val="0"/>
                                          </p:val>
                                        </p:tav>
                                        <p:tav tm="100000">
                                          <p:val>
                                            <p:strVal val="#ppt_w"/>
                                          </p:val>
                                        </p:tav>
                                      </p:tavLst>
                                    </p:anim>
                                    <p:anim calcmode="lin" valueType="num">
                                      <p:cBhvr>
                                        <p:cTn id="42" dur="1000" fill="hold"/>
                                        <p:tgtEl>
                                          <p:spTgt spid="19"/>
                                        </p:tgtEl>
                                        <p:attrNameLst>
                                          <p:attrName>ppt_h</p:attrName>
                                        </p:attrNameLst>
                                      </p:cBhvr>
                                      <p:tavLst>
                                        <p:tav tm="0">
                                          <p:val>
                                            <p:fltVal val="0"/>
                                          </p:val>
                                        </p:tav>
                                        <p:tav tm="100000">
                                          <p:val>
                                            <p:strVal val="#ppt_h"/>
                                          </p:val>
                                        </p:tav>
                                      </p:tavLst>
                                    </p:anim>
                                    <p:anim calcmode="lin" valueType="num">
                                      <p:cBhvr>
                                        <p:cTn id="43" dur="1000" fill="hold"/>
                                        <p:tgtEl>
                                          <p:spTgt spid="19"/>
                                        </p:tgtEl>
                                        <p:attrNameLst>
                                          <p:attrName>style.rotation</p:attrName>
                                        </p:attrNameLst>
                                      </p:cBhvr>
                                      <p:tavLst>
                                        <p:tav tm="0">
                                          <p:val>
                                            <p:fltVal val="360"/>
                                          </p:val>
                                        </p:tav>
                                        <p:tav tm="100000">
                                          <p:val>
                                            <p:fltVal val="0"/>
                                          </p:val>
                                        </p:tav>
                                      </p:tavLst>
                                    </p:anim>
                                    <p:animEffect transition="in" filter="fade">
                                      <p:cBhvr>
                                        <p:cTn id="44" dur="1000"/>
                                        <p:tgtEl>
                                          <p:spTgt spid="19"/>
                                        </p:tgtEl>
                                      </p:cBhvr>
                                    </p:animEffect>
                                  </p:childTnLst>
                                </p:cTn>
                              </p:par>
                              <p:par>
                                <p:cTn id="45" presetID="10" presetClass="entr" presetSubtype="0" fill="hold" grpId="0" nodeType="withEffect">
                                  <p:stCondLst>
                                    <p:cond delay="10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right)">
                                      <p:cBhvr>
                                        <p:cTn id="52" dur="1000"/>
                                        <p:tgtEl>
                                          <p:spTgt spid="28"/>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 calcmode="lin" valueType="num">
                                      <p:cBhvr>
                                        <p:cTn id="57" dur="1000" fill="hold"/>
                                        <p:tgtEl>
                                          <p:spTgt spid="20"/>
                                        </p:tgtEl>
                                        <p:attrNameLst>
                                          <p:attrName>style.rotation</p:attrName>
                                        </p:attrNameLst>
                                      </p:cBhvr>
                                      <p:tavLst>
                                        <p:tav tm="0">
                                          <p:val>
                                            <p:fltVal val="360"/>
                                          </p:val>
                                        </p:tav>
                                        <p:tav tm="100000">
                                          <p:val>
                                            <p:fltVal val="0"/>
                                          </p:val>
                                        </p:tav>
                                      </p:tavLst>
                                    </p:anim>
                                    <p:animEffect transition="in" filter="fade">
                                      <p:cBhvr>
                                        <p:cTn id="58" dur="1000"/>
                                        <p:tgtEl>
                                          <p:spTgt spid="20"/>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down)">
                                      <p:cBhvr>
                                        <p:cTn id="66" dur="1000"/>
                                        <p:tgtEl>
                                          <p:spTgt spid="30"/>
                                        </p:tgtEl>
                                      </p:cBhvr>
                                    </p:animEffect>
                                  </p:childTnLst>
                                </p:cTn>
                              </p:par>
                            </p:childTnLst>
                          </p:cTn>
                        </p:par>
                        <p:par>
                          <p:cTn id="67" fill="hold">
                            <p:stCondLst>
                              <p:cond delay="1000"/>
                            </p:stCondLst>
                            <p:childTnLst>
                              <p:par>
                                <p:cTn id="68" presetID="53"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1000" fill="hold"/>
                                        <p:tgtEl>
                                          <p:spTgt spid="35"/>
                                        </p:tgtEl>
                                        <p:attrNameLst>
                                          <p:attrName>ppt_w</p:attrName>
                                        </p:attrNameLst>
                                      </p:cBhvr>
                                      <p:tavLst>
                                        <p:tav tm="0">
                                          <p:val>
                                            <p:fltVal val="0"/>
                                          </p:val>
                                        </p:tav>
                                        <p:tav tm="100000">
                                          <p:val>
                                            <p:strVal val="#ppt_w"/>
                                          </p:val>
                                        </p:tav>
                                      </p:tavLst>
                                    </p:anim>
                                    <p:anim calcmode="lin" valueType="num">
                                      <p:cBhvr>
                                        <p:cTn id="71" dur="1000" fill="hold"/>
                                        <p:tgtEl>
                                          <p:spTgt spid="35"/>
                                        </p:tgtEl>
                                        <p:attrNameLst>
                                          <p:attrName>ppt_h</p:attrName>
                                        </p:attrNameLst>
                                      </p:cBhvr>
                                      <p:tavLst>
                                        <p:tav tm="0">
                                          <p:val>
                                            <p:fltVal val="0"/>
                                          </p:val>
                                        </p:tav>
                                        <p:tav tm="100000">
                                          <p:val>
                                            <p:strVal val="#ppt_h"/>
                                          </p:val>
                                        </p:tav>
                                      </p:tavLst>
                                    </p:anim>
                                    <p:animEffect transition="in" filter="fade">
                                      <p:cBhvr>
                                        <p:cTn id="72" dur="10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1000"/>
                                        <p:tgtEl>
                                          <p:spTgt spid="21"/>
                                        </p:tgtEl>
                                      </p:cBhvr>
                                    </p:animEffect>
                                    <p:set>
                                      <p:cBhvr>
                                        <p:cTn id="77" dur="1" fill="hold">
                                          <p:stCondLst>
                                            <p:cond delay="9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0"/>
                                        </p:tgtEl>
                                      </p:cBhvr>
                                    </p:animEffect>
                                    <p:set>
                                      <p:cBhvr>
                                        <p:cTn id="80" dur="1" fill="hold">
                                          <p:stCondLst>
                                            <p:cond delay="9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1000"/>
                                        <p:tgtEl>
                                          <p:spTgt spid="28"/>
                                        </p:tgtEl>
                                      </p:cBhvr>
                                    </p:animEffect>
                                    <p:set>
                                      <p:cBhvr>
                                        <p:cTn id="83" dur="1" fill="hold">
                                          <p:stCondLst>
                                            <p:cond delay="999"/>
                                          </p:stCondLst>
                                        </p:cTn>
                                        <p:tgtEl>
                                          <p:spTgt spid="2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1000"/>
                                        <p:tgtEl>
                                          <p:spTgt spid="30"/>
                                        </p:tgtEl>
                                      </p:cBhvr>
                                    </p:animEffect>
                                    <p:set>
                                      <p:cBhvr>
                                        <p:cTn id="86" dur="1" fill="hold">
                                          <p:stCondLst>
                                            <p:cond delay="999"/>
                                          </p:stCondLst>
                                        </p:cTn>
                                        <p:tgtEl>
                                          <p:spTgt spid="3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25"/>
                                        </p:tgtEl>
                                      </p:cBhvr>
                                    </p:animEffect>
                                    <p:set>
                                      <p:cBhvr>
                                        <p:cTn id="89" dur="1" fill="hold">
                                          <p:stCondLst>
                                            <p:cond delay="999"/>
                                          </p:stCondLst>
                                        </p:cTn>
                                        <p:tgtEl>
                                          <p:spTgt spid="2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35"/>
                                        </p:tgtEl>
                                      </p:cBhvr>
                                    </p:animEffect>
                                    <p:set>
                                      <p:cBhvr>
                                        <p:cTn id="92" dur="1" fill="hold">
                                          <p:stCondLst>
                                            <p:cond delay="999"/>
                                          </p:stCondLst>
                                        </p:cTn>
                                        <p:tgtEl>
                                          <p:spTgt spid="35"/>
                                        </p:tgtEl>
                                        <p:attrNameLst>
                                          <p:attrName>style.visibility</p:attrName>
                                        </p:attrNameLst>
                                      </p:cBhvr>
                                      <p:to>
                                        <p:strVal val="hidden"/>
                                      </p:to>
                                    </p:set>
                                  </p:childTnLst>
                                </p:cTn>
                              </p:par>
                            </p:childTnLst>
                          </p:cTn>
                        </p:par>
                        <p:par>
                          <p:cTn id="93" fill="hold">
                            <p:stCondLst>
                              <p:cond delay="1000"/>
                            </p:stCondLst>
                            <p:childTnLst>
                              <p:par>
                                <p:cTn id="94" presetID="64" presetClass="path" presetSubtype="0" accel="50000" decel="50000" fill="hold" grpId="1" nodeType="afterEffect">
                                  <p:stCondLst>
                                    <p:cond delay="0"/>
                                  </p:stCondLst>
                                  <p:childTnLst>
                                    <p:animMotion origin="layout" path="M 4.72222E-6 3.7037E-7 L -0.11372 -0.89282 " pathEditMode="relative" rAng="0" ptsTypes="AA">
                                      <p:cBhvr>
                                        <p:cTn id="95" dur="1000" fill="hold"/>
                                        <p:tgtEl>
                                          <p:spTgt spid="24"/>
                                        </p:tgtEl>
                                        <p:attrNameLst>
                                          <p:attrName>ppt_x</p:attrName>
                                          <p:attrName>ppt_y</p:attrName>
                                        </p:attrNameLst>
                                      </p:cBhvr>
                                      <p:rCtr x="-57" y="-447"/>
                                    </p:animMotion>
                                  </p:childTnLst>
                                </p:cTn>
                              </p:par>
                              <p:par>
                                <p:cTn id="96" presetID="10" presetClass="exit" presetSubtype="0" fill="hold" grpId="2" nodeType="withEffect">
                                  <p:stCondLst>
                                    <p:cond delay="500"/>
                                  </p:stCondLst>
                                  <p:childTnLst>
                                    <p:animEffect transition="out" filter="fade">
                                      <p:cBhvr>
                                        <p:cTn id="97" dur="1000"/>
                                        <p:tgtEl>
                                          <p:spTgt spid="24"/>
                                        </p:tgtEl>
                                      </p:cBhvr>
                                    </p:animEffect>
                                    <p:set>
                                      <p:cBhvr>
                                        <p:cTn id="98" dur="1" fill="hold">
                                          <p:stCondLst>
                                            <p:cond delay="999"/>
                                          </p:stCondLst>
                                        </p:cTn>
                                        <p:tgtEl>
                                          <p:spTgt spid="24"/>
                                        </p:tgtEl>
                                        <p:attrNameLst>
                                          <p:attrName>style.visibility</p:attrName>
                                        </p:attrNameLst>
                                      </p:cBhvr>
                                      <p:to>
                                        <p:strVal val="hidden"/>
                                      </p:to>
                                    </p:set>
                                  </p:childTnLst>
                                </p:cTn>
                              </p:par>
                              <p:par>
                                <p:cTn id="99" presetID="10" presetClass="entr" presetSubtype="0" fill="hold" grpId="0" nodeType="withEffect">
                                  <p:stCondLst>
                                    <p:cond delay="50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000"/>
                                        <p:tgtEl>
                                          <p:spTgt spid="39"/>
                                        </p:tgtEl>
                                      </p:cBhvr>
                                    </p:animEffect>
                                  </p:childTnLst>
                                </p:cTn>
                              </p:par>
                              <p:par>
                                <p:cTn id="102" presetID="10" presetClass="exit" presetSubtype="0" fill="hold" grpId="0" nodeType="withEffect">
                                  <p:stCondLst>
                                    <p:cond delay="500"/>
                                  </p:stCondLst>
                                  <p:childTnLst>
                                    <p:animEffect transition="out" filter="fade">
                                      <p:cBhvr>
                                        <p:cTn id="103" dur="1000"/>
                                        <p:tgtEl>
                                          <p:spTgt spid="26"/>
                                        </p:tgtEl>
                                      </p:cBhvr>
                                    </p:animEffect>
                                    <p:set>
                                      <p:cBhvr>
                                        <p:cTn id="104"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3" grpId="0" animBg="1"/>
      <p:bldP spid="26" grpId="0" animBg="1"/>
      <p:bldP spid="44" grpId="0" animBg="1"/>
      <p:bldP spid="44" grpId="1" animBg="1"/>
      <p:bldP spid="19" grpId="0" animBg="1"/>
      <p:bldP spid="20" grpId="0" animBg="1"/>
      <p:bldP spid="20" grpId="1" animBg="1"/>
      <p:bldP spid="21" grpId="0"/>
      <p:bldP spid="21" grpId="1"/>
      <p:bldP spid="22" grpId="0"/>
      <p:bldP spid="24" grpId="1"/>
      <p:bldP spid="24" grpId="2"/>
      <p:bldP spid="24" grpId="3"/>
      <p:bldP spid="35" grpId="0"/>
      <p:bldP spid="35" grpId="1"/>
      <p:bldP spid="31" grpId="0" animBg="1"/>
      <p:bldP spid="34" grpId="0" animBg="1"/>
      <p:bldP spid="47" grpId="0" animBg="1"/>
      <p:bldP spid="47" grpId="1" animBg="1"/>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2196167"/>
          </a:xfrm>
          <a:prstGeom prst="rect">
            <a:avLst/>
          </a:prstGeom>
        </p:spPr>
        <p:txBody>
          <a:bodyPr wrap="square">
            <a:spAutoFit/>
          </a:bodyPr>
          <a:lstStyle/>
          <a:p>
            <a:r>
              <a:rPr lang="en-US" sz="2400" dirty="0" smtClean="0">
                <a:hlinkClick r:id="rId2"/>
              </a:rPr>
              <a:t>http://www.nytimes.com/2013/11/21/science/two-surprises-in-dna-of-boy-found-buried-in-siberia.html?_r=0</a:t>
            </a:r>
          </a:p>
          <a:p>
            <a:r>
              <a:rPr lang="en-US" sz="2400" b="1" dirty="0" smtClean="0"/>
              <a:t>By </a:t>
            </a:r>
            <a:r>
              <a:rPr lang="en-US" sz="2400" b="1" u="sng" dirty="0" smtClean="0"/>
              <a:t>NICHOLAS WADE</a:t>
            </a:r>
            <a:r>
              <a:rPr lang="en-US" sz="2400" dirty="0" smtClean="0"/>
              <a:t>NOV. 20, 2013</a:t>
            </a:r>
            <a:endParaRPr lang="en-US" sz="2400" dirty="0" smtClean="0">
              <a:hlinkClick r:id="rId2"/>
            </a:endParaRPr>
          </a:p>
          <a:p>
            <a:r>
              <a:rPr lang="en-US" sz="2400" b="1" i="1" dirty="0" smtClean="0"/>
              <a:t>24,000-Year-Old Body Shows Kinship to Europeans and American Indians</a:t>
            </a:r>
          </a:p>
          <a:p>
            <a:r>
              <a:rPr lang="en-US" sz="2400" dirty="0" smtClean="0"/>
              <a:t>The genome of a young boy buried at </a:t>
            </a:r>
            <a:r>
              <a:rPr lang="en-US" sz="2400" dirty="0" err="1" smtClean="0"/>
              <a:t>Mal’ta</a:t>
            </a:r>
            <a:r>
              <a:rPr lang="en-US" sz="2400" dirty="0" smtClean="0"/>
              <a:t> near Lake Baikal in eastern Siberia some 24,000 years ago has turned out to hold two surprises for anthropologists.</a:t>
            </a:r>
          </a:p>
          <a:p>
            <a:r>
              <a:rPr lang="en-US" sz="2400" dirty="0" smtClean="0"/>
              <a:t>The first is that the boy’s DNA matches that of Western Europeans, showing that during the last Ice Age people from Europe had reached farther east across Eurasia than previously supposed. Though none of the </a:t>
            </a:r>
            <a:r>
              <a:rPr lang="en-US" sz="2400" dirty="0" err="1" smtClean="0"/>
              <a:t>Mal’ta</a:t>
            </a:r>
            <a:r>
              <a:rPr lang="en-US" sz="2400" dirty="0" smtClean="0"/>
              <a:t> boy’s skin or hair survives, his genes suggest he would have had brown hair, brown eyes and freckled skin.</a:t>
            </a:r>
          </a:p>
          <a:p>
            <a:r>
              <a:rPr lang="en-US" sz="2400" dirty="0" smtClean="0"/>
              <a:t>The second surprise is that his DNA also matches a large proportion — about 25 percent — of the DNA of living Native Americans. The first people to arrive in the Americas have long been assumed to have descended from Siberian populations related to East Asians. It now seems that they may be a mixture between the Western Europeans who had reached Siberia and an East Asian population.</a:t>
            </a:r>
          </a:p>
          <a:p>
            <a:r>
              <a:rPr lang="en-US" sz="2400" dirty="0" smtClean="0"/>
              <a:t>The </a:t>
            </a:r>
            <a:r>
              <a:rPr lang="en-US" sz="2400" dirty="0" err="1" smtClean="0"/>
              <a:t>Mal’ta</a:t>
            </a:r>
            <a:r>
              <a:rPr lang="en-US" sz="2400" dirty="0" smtClean="0"/>
              <a:t> boy was 3 to 4 years old and was buried under a stone slab wearing an ivory diadem, a bead necklace and a bird-shaped pendant. Elsewhere at the same site about 30 Venus figurines were found of the kind produced by the Upper Paleolithic cultures of Europe. The remains were excavated by Russian archaeologists over a 20-year period ending in 1958 and stored in museums in St. Petersburg.</a:t>
            </a:r>
          </a:p>
          <a:p>
            <a:r>
              <a:rPr lang="en-US" sz="2400" dirty="0" smtClean="0"/>
              <a:t>There they lay for some 50 years until they were examined by a team led by </a:t>
            </a:r>
            <a:r>
              <a:rPr lang="en-US" sz="2400" u="sng" dirty="0" err="1" smtClean="0">
                <a:hlinkClick r:id="rId3" tooltip="Faculty Website."/>
              </a:rPr>
              <a:t>Eske</a:t>
            </a:r>
            <a:r>
              <a:rPr lang="en-US" sz="2400" u="sng" dirty="0" smtClean="0">
                <a:hlinkClick r:id="rId3" tooltip="Faculty Website."/>
              </a:rPr>
              <a:t> </a:t>
            </a:r>
            <a:r>
              <a:rPr lang="en-US" sz="2400" u="sng" dirty="0" err="1" smtClean="0">
                <a:hlinkClick r:id="rId3" tooltip="Faculty Website."/>
              </a:rPr>
              <a:t>Willerslev</a:t>
            </a:r>
            <a:r>
              <a:rPr lang="en-US" sz="2400" dirty="0" smtClean="0"/>
              <a:t> of the University of Copenhagen. Dr. </a:t>
            </a:r>
            <a:r>
              <a:rPr lang="en-US" sz="2400" dirty="0" err="1" smtClean="0"/>
              <a:t>Willerslev</a:t>
            </a:r>
            <a:r>
              <a:rPr lang="en-US" sz="2400" dirty="0" smtClean="0"/>
              <a:t>, an expert in analyzing ancient DNA, was seeking to understand the peopling of the Americas by searching for possible source populations in Siberia. He extracted DNA from bone taken from the child’s upper arm, hoping to find ancestry in the East Asian peoples from whom Native Americans are known to be descended.</a:t>
            </a:r>
          </a:p>
          <a:p>
            <a:r>
              <a:rPr lang="en-US" sz="2400" dirty="0" smtClean="0"/>
              <a:t>But the first results were disappointing. The boy’s mitochondrial DNA belonged to the lineage known as U, which is commonly found among the modern humans who first entered Europe about 44,000 years ago. The lineages found among Native Americans are those designated A, B, C, D and X, so the U lineage pointed to contamination of the bone by the archaeologists or museum curators who had handled it, a common problem with ancient DNA projects. “The study was put on low speed for about a year because I thought it was all contamination,” Dr. </a:t>
            </a:r>
            <a:r>
              <a:rPr lang="en-US" sz="2400" dirty="0" err="1" smtClean="0"/>
              <a:t>Willerslev</a:t>
            </a:r>
            <a:r>
              <a:rPr lang="en-US" sz="2400" dirty="0" smtClean="0"/>
              <a:t> said.</a:t>
            </a:r>
          </a:p>
          <a:p>
            <a:r>
              <a:rPr lang="en-US" sz="2400" dirty="0" smtClean="0"/>
              <a:t>His team proceeded anyway to analyze the nuclear genome, which contains the major part of human inheritance. They were amazed when the nuclear genome also turned out to have partly European ancestry. Examining the genome from a second Siberian grave site, that of an adult who died 17,000 years ago, they found the same markers of European origin. Together, the two genomes indicate that descendants of the modern humans who entered Europe had spread much farther east across Eurasia than had previously been assumed and occupied Siberia during an extremely cold period starting 20,000 years ago that is known as the Last Glacial Maximum.</a:t>
            </a:r>
          </a:p>
          <a:p>
            <a:r>
              <a:rPr lang="en-US" sz="2400" dirty="0" smtClean="0"/>
              <a:t>The other surprise from the </a:t>
            </a:r>
            <a:r>
              <a:rPr lang="en-US" sz="2400" dirty="0" err="1" smtClean="0"/>
              <a:t>Mal’ta</a:t>
            </a:r>
            <a:r>
              <a:rPr lang="en-US" sz="2400" dirty="0" smtClean="0"/>
              <a:t> boy’s genome was that it matched to both Europeans and Native Americans but not to East Asians. Dr. </a:t>
            </a:r>
            <a:r>
              <a:rPr lang="en-US" sz="2400" dirty="0" err="1" smtClean="0"/>
              <a:t>Willerslev’s</a:t>
            </a:r>
            <a:r>
              <a:rPr lang="en-US" sz="2400" dirty="0" smtClean="0"/>
              <a:t> interpretation was that the ancestors of Native Americans had already separated from the East Asian population when they interbred with the people of the </a:t>
            </a:r>
            <a:r>
              <a:rPr lang="en-US" sz="2400" dirty="0" err="1" smtClean="0"/>
              <a:t>Mal’ta</a:t>
            </a:r>
            <a:r>
              <a:rPr lang="en-US" sz="2400" dirty="0" smtClean="0"/>
              <a:t> culture, and that this admixed population then crossed over the </a:t>
            </a:r>
            <a:r>
              <a:rPr lang="en-US" sz="2400" dirty="0" err="1" smtClean="0"/>
              <a:t>Beringian</a:t>
            </a:r>
            <a:r>
              <a:rPr lang="en-US" sz="2400" dirty="0" smtClean="0"/>
              <a:t> land bridge that then lay between Siberia and Alaska to become a founding population of Native Americans.</a:t>
            </a:r>
          </a:p>
          <a:p>
            <a:r>
              <a:rPr lang="en-US" sz="2400" dirty="0" smtClean="0"/>
              <a:t>“We estimate that 14 to 38 percent of Native American ancestry may originate through gene flow from this ancient population,” he and colleagues wrote in an article published Wednesday in the journal </a:t>
            </a:r>
            <a:r>
              <a:rPr lang="en-US" sz="2400" u="sng" dirty="0" smtClean="0">
                <a:hlinkClick r:id="rId4" tooltip="Nature website"/>
              </a:rPr>
              <a:t>Nature</a:t>
            </a:r>
            <a:r>
              <a:rPr lang="en-US" sz="2400" dirty="0" smtClean="0"/>
              <a:t>.</a:t>
            </a:r>
          </a:p>
          <a:p>
            <a:r>
              <a:rPr lang="en-US" sz="2400" dirty="0" smtClean="0"/>
              <a:t>A European contribution to Native American ancestry could explain two longstanding puzzles about the people’s origins. One is that many ancient Native American skulls, including that of the well-known Kennewick man, look very different from those of the present day population. Another is that one of the five mitochondrial DNA lineages found in Native Americans, the lineage known as X, also occurs in Europeans. One explanation is that Europeans managed to cross the Atlantic in small boats some 20,000 years ago and joined the Native Americans from Siberia.</a:t>
            </a:r>
          </a:p>
          <a:p>
            <a:r>
              <a:rPr lang="en-US" sz="2400" dirty="0" smtClean="0"/>
              <a:t>Dr. </a:t>
            </a:r>
            <a:r>
              <a:rPr lang="en-US" sz="2400" dirty="0" err="1" smtClean="0"/>
              <a:t>Willerslev</a:t>
            </a:r>
            <a:r>
              <a:rPr lang="en-US" sz="2400" dirty="0" smtClean="0"/>
              <a:t> thinks it more likely that European bearers of the X lineage had migrated across Siberia with the ancestors of the </a:t>
            </a:r>
            <a:r>
              <a:rPr lang="en-US" sz="2400" dirty="0" err="1" smtClean="0"/>
              <a:t>Mal’ta</a:t>
            </a:r>
            <a:r>
              <a:rPr lang="en-US" sz="2400" dirty="0" smtClean="0"/>
              <a:t> culture and joined them in their trek across the </a:t>
            </a:r>
            <a:r>
              <a:rPr lang="en-US" sz="2400" dirty="0" err="1" smtClean="0"/>
              <a:t>Beringian</a:t>
            </a:r>
            <a:r>
              <a:rPr lang="en-US" sz="2400" dirty="0" smtClean="0"/>
              <a:t> land bridge.</a:t>
            </a:r>
          </a:p>
          <a:p>
            <a:r>
              <a:rPr lang="en-US" sz="2400" dirty="0" smtClean="0"/>
              <a:t>He said his finding does not solve the much-disputed question of when the Americas were first settled. Archaeologists long believed the people of the Clovis culture, dated from 13,000 years ago, were the first Americans, but several recent finds point to an earlier date. “We need the sequencing of more ancient genomes to address this question,” Dr. </a:t>
            </a:r>
            <a:r>
              <a:rPr lang="en-US" sz="2400" dirty="0" err="1" smtClean="0"/>
              <a:t>Willerslev</a:t>
            </a:r>
            <a:r>
              <a:rPr lang="en-US" sz="2400" dirty="0" smtClean="0"/>
              <a:t> said.</a:t>
            </a:r>
          </a:p>
          <a:p>
            <a:r>
              <a:rPr lang="en-US" sz="2400" dirty="0" smtClean="0"/>
              <a:t>The </a:t>
            </a:r>
            <a:r>
              <a:rPr lang="en-US" sz="2400" dirty="0" err="1" smtClean="0"/>
              <a:t>Mal’ta</a:t>
            </a:r>
            <a:r>
              <a:rPr lang="en-US" sz="2400" dirty="0" smtClean="0"/>
              <a:t> people built houses that were partly underground, with bone walls and roofs made of reindeer antlers. Their culture is distinguished by its many art objects and its survival in an unforgiving climate.</a:t>
            </a:r>
          </a:p>
          <a:p>
            <a:r>
              <a:rPr lang="en-US" sz="2400" dirty="0" smtClean="0"/>
              <a:t>Dr. </a:t>
            </a:r>
            <a:r>
              <a:rPr lang="en-US" sz="2400" dirty="0" err="1" smtClean="0"/>
              <a:t>Willerslev</a:t>
            </a:r>
            <a:r>
              <a:rPr lang="en-US" sz="2400" dirty="0" smtClean="0"/>
              <a:t> presented his team’s findings last month at a conference in Santa Fe on Native American origins. “There was a lot of surprise and some skepticism, as is often the case in science toward new findings,” said Dennis H. O’Rourke, an anthropologist at the University of Utah who works on ancient DNA and the North American Arctic.</a:t>
            </a:r>
          </a:p>
          <a:p>
            <a:r>
              <a:rPr lang="en-US" sz="2400" dirty="0" smtClean="0"/>
              <a:t>Dr. O’Rourke said the result would prompt a search for more ancient DNA from Siberia in order to provide a better context for Dr. </a:t>
            </a:r>
            <a:r>
              <a:rPr lang="en-US" sz="2400" dirty="0" err="1" smtClean="0"/>
              <a:t>Willerslev’s</a:t>
            </a:r>
            <a:r>
              <a:rPr lang="en-US" sz="2400" dirty="0" smtClean="0"/>
              <a:t> reconstruction of early American origins. “I think it’s a very important and really interesting result, but it is from a single individual,” he said.</a:t>
            </a:r>
          </a:p>
          <a:p>
            <a:r>
              <a:rPr lang="en-US" sz="2400" dirty="0" smtClean="0"/>
              <a:t>Theodore G. </a:t>
            </a:r>
            <a:r>
              <a:rPr lang="en-US" sz="2400" dirty="0" err="1" smtClean="0"/>
              <a:t>Schurr</a:t>
            </a:r>
            <a:r>
              <a:rPr lang="en-US" sz="2400" dirty="0" smtClean="0"/>
              <a:t>, an anthropologist at the University of Pennsylvania, said Dr. </a:t>
            </a:r>
            <a:r>
              <a:rPr lang="en-US" sz="2400" dirty="0" err="1" smtClean="0"/>
              <a:t>Willerslev</a:t>
            </a:r>
            <a:r>
              <a:rPr lang="en-US" sz="2400" dirty="0" smtClean="0"/>
              <a:t> had provided an interesting new perspective on Native American origins that helped explain the presence of the mitochondrial X lineage in North America and enlarged the understanding of population history in Siberia. But the time and place of the East-West population mixing adduced by Dr. </a:t>
            </a:r>
            <a:r>
              <a:rPr lang="en-US" sz="2400" dirty="0" err="1" smtClean="0"/>
              <a:t>Willerslev</a:t>
            </a:r>
            <a:r>
              <a:rPr lang="en-US" sz="2400" dirty="0" smtClean="0"/>
              <a:t> is not yet clear, he said.</a:t>
            </a:r>
          </a:p>
          <a:p>
            <a:r>
              <a:rPr lang="en-US" sz="2400" dirty="0" smtClean="0"/>
              <a:t>An unexplained feature of the mixing is that the </a:t>
            </a:r>
            <a:r>
              <a:rPr lang="en-US" sz="2400" dirty="0" err="1" smtClean="0"/>
              <a:t>Mal’ta</a:t>
            </a:r>
            <a:r>
              <a:rPr lang="en-US" sz="2400" dirty="0" smtClean="0"/>
              <a:t> people did not pass on their mitochondrial DNA since the U lineage is unknown among Native Americans. Since mitochondrial DNA is passed down only through the female line, the population ancestral to Native Americans could have been formed by men of the </a:t>
            </a:r>
            <a:r>
              <a:rPr lang="en-US" sz="2400" dirty="0" err="1" smtClean="0"/>
              <a:t>Mal’ta</a:t>
            </a:r>
            <a:r>
              <a:rPr lang="en-US" sz="2400" dirty="0" smtClean="0"/>
              <a:t> culture who acquired East Asian wives.</a:t>
            </a:r>
          </a:p>
          <a:p>
            <a:r>
              <a:rPr lang="en-US" sz="2400" dirty="0" smtClean="0"/>
              <a:t>Dr. </a:t>
            </a:r>
            <a:r>
              <a:rPr lang="en-US" sz="2400" dirty="0" err="1" smtClean="0"/>
              <a:t>Willerslev</a:t>
            </a:r>
            <a:r>
              <a:rPr lang="en-US" sz="2400" dirty="0" smtClean="0"/>
              <a:t> sees this as one possibility, another being that mitochondrial DNA lineages are easily lost through genetic drift, the random change in DNA patterns through the generations. “One has to be careful setting up detailed geographical scenarios at this stage,” Dr. </a:t>
            </a:r>
            <a:r>
              <a:rPr lang="en-US" sz="2400" dirty="0" err="1" smtClean="0"/>
              <a:t>Willerslev</a:t>
            </a:r>
            <a:r>
              <a:rPr lang="en-US" sz="2400" dirty="0" smtClean="0"/>
              <a:t> said.</a:t>
            </a:r>
          </a:p>
          <a:p>
            <a:endParaRPr lang="en-US" sz="2400" dirty="0" smtClean="0"/>
          </a:p>
          <a:p>
            <a:endParaRPr lang="en-US" sz="2400" dirty="0" smtClean="0">
              <a:hlinkClick r:id="rId2"/>
            </a:endParaRP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2224206"/>
          </a:xfrm>
          <a:prstGeom prst="rect">
            <a:avLst/>
          </a:prstGeom>
        </p:spPr>
        <p:txBody>
          <a:bodyPr wrap="square">
            <a:spAutoFit/>
          </a:bodyPr>
          <a:lstStyle/>
          <a:p>
            <a:r>
              <a:rPr lang="en-US" dirty="0" err="1" smtClean="0"/>
              <a:t>Sitnews</a:t>
            </a:r>
            <a:r>
              <a:rPr lang="en-US" dirty="0" smtClean="0"/>
              <a:t>,  </a:t>
            </a:r>
            <a:r>
              <a:rPr lang="en-US" dirty="0" err="1" smtClean="0"/>
              <a:t>Ketchican</a:t>
            </a:r>
            <a:r>
              <a:rPr lang="en-US" dirty="0" smtClean="0"/>
              <a:t>, </a:t>
            </a:r>
            <a:r>
              <a:rPr lang="en-US" dirty="0" err="1" smtClean="0"/>
              <a:t>Ak</a:t>
            </a:r>
            <a:r>
              <a:rPr lang="en-US" dirty="0" smtClean="0"/>
              <a:t>  </a:t>
            </a:r>
          </a:p>
          <a:p>
            <a:r>
              <a:rPr lang="en-US" dirty="0" smtClean="0">
                <a:hlinkClick r:id="rId2"/>
              </a:rPr>
              <a:t>http://www.sitnews.us/1113News/112113/112113_first_humans_ams.html</a:t>
            </a:r>
            <a:endParaRPr lang="en-US" dirty="0" smtClean="0"/>
          </a:p>
          <a:p>
            <a:r>
              <a:rPr lang="en-US" dirty="0" smtClean="0"/>
              <a:t>November 21, 2013</a:t>
            </a:r>
            <a:br>
              <a:rPr lang="en-US" dirty="0" smtClean="0"/>
            </a:br>
            <a:r>
              <a:rPr lang="en-US" b="1" dirty="0" smtClean="0"/>
              <a:t>DNA found in Russia suggests first Americans walked through Siberia to Alaska</a:t>
            </a:r>
            <a:r>
              <a:rPr lang="en-US" dirty="0" smtClean="0"/>
              <a:t/>
            </a:r>
            <a:br>
              <a:rPr lang="en-US" dirty="0" smtClean="0"/>
            </a:br>
            <a:r>
              <a:rPr lang="en-US" dirty="0" smtClean="0"/>
              <a:t>(</a:t>
            </a:r>
            <a:r>
              <a:rPr lang="en-US" dirty="0" err="1" smtClean="0"/>
              <a:t>SitNews</a:t>
            </a:r>
            <a:r>
              <a:rPr lang="en-US" dirty="0" smtClean="0"/>
              <a:t>) - Results from a DNA study of a young boy’s skeletal remains believed to be 24,000 years old could turn the archaeological world upside down – it’s been proven that nearly 30 percent of modern Native American’s ancestry came from this youngster’s gene pool, suggesting First Americans came directly from Siberia, according to an international research team.</a:t>
            </a:r>
          </a:p>
          <a:p>
            <a:r>
              <a:rPr lang="en-US" dirty="0" smtClean="0"/>
              <a:t>The DNA work performed on the boy is the oldest complete genome of a human sequenced so far, the study shows. Also found near the boy’s remains were flint tools, a beaded necklace and what appears to be pendant-like items, all apparently placed in the burial as grave goods.</a:t>
            </a:r>
          </a:p>
          <a:p>
            <a:r>
              <a:rPr lang="en-US" dirty="0" smtClean="0"/>
              <a:t>The discovery raises new questions about the timing of human entry in Alaska and ultimately North America, a topic hotly debated in First Americans studies.</a:t>
            </a:r>
          </a:p>
          <a:p>
            <a:r>
              <a:rPr lang="en-US" dirty="0" smtClean="0"/>
              <a:t>“Though our results cannot speak directly to this debate, they do indicate Native American ancestors could have been in </a:t>
            </a:r>
            <a:r>
              <a:rPr lang="en-US" dirty="0" err="1" smtClean="0"/>
              <a:t>Beringia</a:t>
            </a:r>
            <a:r>
              <a:rPr lang="en-US" dirty="0" smtClean="0"/>
              <a:t> - extreme northeastern Russia and Alaska - any time after 24,000 years ago and therefore could have colonized Alaska and the Americas much earlier than 14,500 years ago, the age suggested by the archaeological record.”</a:t>
            </a:r>
          </a:p>
          <a:p>
            <a:r>
              <a:rPr lang="en-US" dirty="0" smtClean="0"/>
              <a:t>Kelly Graf, assistant professor in the Center for the Study of First Americans and Department of Anthropology at Texas A&amp;M, is part of an international team spearheaded by </a:t>
            </a:r>
            <a:r>
              <a:rPr lang="en-US" dirty="0" err="1" smtClean="0"/>
              <a:t>Eske</a:t>
            </a:r>
            <a:r>
              <a:rPr lang="en-US" dirty="0" smtClean="0"/>
              <a:t> </a:t>
            </a:r>
            <a:r>
              <a:rPr lang="en-US" dirty="0" err="1" smtClean="0"/>
              <a:t>Willerslev</a:t>
            </a:r>
            <a:r>
              <a:rPr lang="en-US" dirty="0" smtClean="0"/>
              <a:t> and </a:t>
            </a:r>
            <a:r>
              <a:rPr lang="en-US" dirty="0" err="1" smtClean="0"/>
              <a:t>Maanasa</a:t>
            </a:r>
            <a:r>
              <a:rPr lang="en-US" dirty="0" smtClean="0"/>
              <a:t> </a:t>
            </a:r>
            <a:r>
              <a:rPr lang="en-US" dirty="0" err="1" smtClean="0"/>
              <a:t>Raghaven</a:t>
            </a:r>
            <a:r>
              <a:rPr lang="en-US" dirty="0" smtClean="0"/>
              <a:t> from the Centre for </a:t>
            </a:r>
            <a:r>
              <a:rPr lang="en-US" dirty="0" err="1" smtClean="0"/>
              <a:t>GeoGenetics</a:t>
            </a:r>
            <a:r>
              <a:rPr lang="en-US" dirty="0" smtClean="0"/>
              <a:t> at the University of Copenhagen, Denmark and additional researchers from Sweden, Russia, United Kingdom, University of Chicago and University of California-Berkeley. Their work, funded by the Danish National Science Foundation, </a:t>
            </a:r>
            <a:r>
              <a:rPr lang="en-US" dirty="0" err="1" smtClean="0"/>
              <a:t>Lundbeck</a:t>
            </a:r>
            <a:r>
              <a:rPr lang="en-US" dirty="0" smtClean="0"/>
              <a:t> Foundation, and the National Science Foundation, is published in the current issue of Nature magazine.</a:t>
            </a:r>
          </a:p>
          <a:p>
            <a:r>
              <a:rPr lang="en-US" dirty="0" smtClean="0"/>
              <a:t>"Representing the oldest anatomically modern human genome reported thus far, the MA-1 individual has provided us with a unique window into the genetic landscape of Siberia some 24,000 years ago", says Dr. </a:t>
            </a:r>
            <a:r>
              <a:rPr lang="en-US" dirty="0" err="1" smtClean="0"/>
              <a:t>Maanasa</a:t>
            </a:r>
            <a:r>
              <a:rPr lang="en-US" dirty="0" smtClean="0"/>
              <a:t> </a:t>
            </a:r>
            <a:r>
              <a:rPr lang="en-US" dirty="0" err="1" smtClean="0"/>
              <a:t>Raghavan</a:t>
            </a:r>
            <a:r>
              <a:rPr lang="en-US" dirty="0" smtClean="0"/>
              <a:t> from the Centre for </a:t>
            </a:r>
            <a:r>
              <a:rPr lang="en-US" dirty="0" err="1" smtClean="0"/>
              <a:t>GeoGenetics</a:t>
            </a:r>
            <a:r>
              <a:rPr lang="en-US" dirty="0" smtClean="0"/>
              <a:t> and one of the lead authors of the study. "Interestingly, the MA-1 individual shows little to no genetic affinity to modern populations from the region from where he originated - south Siberia."</a:t>
            </a:r>
          </a:p>
          <a:p>
            <a:r>
              <a:rPr lang="en-US" dirty="0" smtClean="0"/>
              <a:t>Instead, both the mitochondrial and nuclear genomes of MA-1 indicate that he was related to modern-day western Eurasians. This result paints a picture of Eurasia 24,000 years ago which is quite different from the present-day context. The genome of MA-1 indicates that prehistoric populations related to modern western Eurasians occupied a wider geographical range into northeast Eurasia than they do today.</a:t>
            </a:r>
          </a:p>
          <a:p>
            <a:r>
              <a:rPr lang="en-US" dirty="0" smtClean="0"/>
              <a:t>The most significant finding that the MA-1 genome reveals is its relation to modern Native Americans. This relative of present-day western Eurasians shows close affinity to modern Native Americans, but surprisingly not to East Asians who are regarded as being genetically closely related to Native Americans.</a:t>
            </a:r>
          </a:p>
          <a:p>
            <a:r>
              <a:rPr lang="en-US" dirty="0" smtClean="0"/>
              <a:t>Furthermore, the team finds evidence that this genetic affinity between MA-1 and Native Americans is mediated by a gene flow event from MA-1 into the First Americans, which can explain between 14-38% of the ancestry of modern Native Americans, with the remainder of the ancestry being derived from East Asians. Supported by numerous reasons against these signatures being caused by contamination from modern DNA sources or from post-Columbian admixture (post 1492 AD), the study concludes that two distinct Old World populations led to the formation of the First American gene pool: one related to modern-day East Asians, and the other a Siberian Upper </a:t>
            </a:r>
            <a:r>
              <a:rPr lang="en-US" dirty="0" err="1" smtClean="0"/>
              <a:t>Palaeolithic</a:t>
            </a:r>
            <a:r>
              <a:rPr lang="en-US" dirty="0" smtClean="0"/>
              <a:t> population related to modern-day western Eurasians.</a:t>
            </a:r>
          </a:p>
          <a:p>
            <a:r>
              <a:rPr lang="en-US" dirty="0" smtClean="0"/>
              <a:t>"The result came as a complete surprise to us. Who would have thought that present-day Native Americans, who we learned in school derive from East Asians, share recent evolutionary history with contemporary western Eurasians? Even more intriguingly, this happened by gene flow from an ancient population that is so far represented only by the MA-1 individual living some 24,000 years ago", says Professor </a:t>
            </a:r>
            <a:r>
              <a:rPr lang="en-US" dirty="0" err="1" smtClean="0"/>
              <a:t>Eske</a:t>
            </a:r>
            <a:r>
              <a:rPr lang="en-US" dirty="0" smtClean="0"/>
              <a:t> </a:t>
            </a:r>
            <a:r>
              <a:rPr lang="en-US" dirty="0" err="1" smtClean="0"/>
              <a:t>Willerslev</a:t>
            </a:r>
            <a:r>
              <a:rPr lang="en-US" dirty="0" smtClean="0"/>
              <a:t> from the Centre for </a:t>
            </a:r>
            <a:r>
              <a:rPr lang="en-US" dirty="0" err="1" smtClean="0"/>
              <a:t>GeoGenetics</a:t>
            </a:r>
            <a:r>
              <a:rPr lang="en-US" dirty="0" smtClean="0"/>
              <a:t> who led the study.</a:t>
            </a:r>
          </a:p>
          <a:p>
            <a:r>
              <a:rPr lang="en-US" dirty="0" smtClean="0"/>
              <a:t>Additionally, results from a second south-central Siberian from </a:t>
            </a:r>
            <a:r>
              <a:rPr lang="en-US" dirty="0" err="1" smtClean="0"/>
              <a:t>Afontova</a:t>
            </a:r>
            <a:r>
              <a:rPr lang="en-US" dirty="0" smtClean="0"/>
              <a:t> Gora-2 site are presented in order to address human occupation of the region during and after the Last Glacial Maximum (LGM; ca. 26,000 to 19,000 years ago), a climatically cold period when glacial ice sheets extended to their maximum range. At approximately 17,000 years ago, this post-LGM individual demonstrates similar genomic signatures as MA-1, with close affinity to modern western Eurasians and Native Americans and none to present-day East Asians. This result indicates that genetic continuity persisted in south-central Siberia throughout this climatically harsh period, which is a significant consideration for the peopling of </a:t>
            </a:r>
            <a:r>
              <a:rPr lang="en-US" dirty="0" err="1" smtClean="0"/>
              <a:t>Beringia</a:t>
            </a:r>
            <a:r>
              <a:rPr lang="en-US" dirty="0" smtClean="0"/>
              <a:t>, and eventually the Americas some 15,000 years ago.</a:t>
            </a:r>
          </a:p>
          <a:p>
            <a:r>
              <a:rPr lang="en-US" dirty="0" smtClean="0"/>
              <a:t>Dr. Pontus </a:t>
            </a:r>
            <a:r>
              <a:rPr lang="en-US" dirty="0" err="1" smtClean="0"/>
              <a:t>Skoglund</a:t>
            </a:r>
            <a:r>
              <a:rPr lang="en-US" dirty="0" smtClean="0"/>
              <a:t> from Uppsala University, and one of the lead authors of the study, explains, "Most scientists have believed that Native American lineages go back about 14,000 years ago, when the first people crossed </a:t>
            </a:r>
            <a:r>
              <a:rPr lang="en-US" dirty="0" err="1" smtClean="0"/>
              <a:t>Beringia</a:t>
            </a:r>
            <a:r>
              <a:rPr lang="en-US" dirty="0" smtClean="0"/>
              <a:t> into the New World. Our results provide direct evidence that some of the ancestry that characterizes Native Americans is at least 10,000 years older than that, and was already present in Siberia before the last Ice Age."</a:t>
            </a:r>
          </a:p>
          <a:p>
            <a:r>
              <a:rPr lang="en-US" dirty="0" smtClean="0"/>
              <a:t>Professor Kelly Graf from the Center for the Study of the First Americans (Texas A&amp;M University), who together with Professor </a:t>
            </a:r>
            <a:r>
              <a:rPr lang="en-US" dirty="0" err="1" smtClean="0"/>
              <a:t>Willerslev</a:t>
            </a:r>
            <a:r>
              <a:rPr lang="en-US" dirty="0" smtClean="0"/>
              <a:t> did the sampling, adds, "Our findings are significant at two levels. First, it shows that Upper Paleolithic Siberians came from a cosmopolitan population of early modern humans that spread out of Africa to Europe and Central and South Asia. Second, </a:t>
            </a:r>
            <a:r>
              <a:rPr lang="en-US" dirty="0" err="1" smtClean="0"/>
              <a:t>Paleoindian</a:t>
            </a:r>
            <a:r>
              <a:rPr lang="en-US" dirty="0" smtClean="0"/>
              <a:t> skeletons with phenotypic traits atypical of modern-day Native Americans can be explained as having a direct historical connection to Upper Paleolithic Siberia."</a:t>
            </a:r>
          </a:p>
          <a:p>
            <a:r>
              <a:rPr lang="en-US" dirty="0" smtClean="0"/>
              <a:t>As such, results from this study contribute a major leap forward for resolving the peopling of the Americas.</a:t>
            </a:r>
          </a:p>
          <a:p>
            <a:r>
              <a:rPr lang="en-US" dirty="0" smtClean="0"/>
              <a:t>First Americans descended from the meeting and admixture of at least two populations, of which one is related to contemporary East Asians and the other to present-day western Eurasians.</a:t>
            </a:r>
          </a:p>
          <a:p>
            <a:r>
              <a:rPr lang="en-US" dirty="0" smtClean="0"/>
              <a:t>These findings may explain the presence of mitochondrial lineage X in Native Americans.</a:t>
            </a:r>
          </a:p>
          <a:p>
            <a:r>
              <a:rPr lang="en-US" dirty="0" smtClean="0"/>
              <a:t>The presence of a population related to western Eurasians further into northeast Eurasia provides a more likely explanation for the presence of non-East Asian cranial characteristics in the First Americans, rather than the </a:t>
            </a:r>
            <a:r>
              <a:rPr lang="en-US" dirty="0" err="1" smtClean="0"/>
              <a:t>Solutrean</a:t>
            </a:r>
            <a:r>
              <a:rPr lang="en-US" dirty="0" smtClean="0"/>
              <a:t> hypothesis that proposes an Atlantic route from Iberia.</a:t>
            </a:r>
          </a:p>
          <a:p>
            <a:r>
              <a:rPr lang="en-US" dirty="0" smtClean="0"/>
              <a:t>Genetic continuity in south-central Siberia before and after the LGM provides evidence for the presence of humans in the region throughout this cold phase, which is of consequence to population movements into </a:t>
            </a:r>
            <a:r>
              <a:rPr lang="en-US" dirty="0" err="1" smtClean="0"/>
              <a:t>Beringia</a:t>
            </a:r>
            <a:r>
              <a:rPr lang="en-US" dirty="0" smtClean="0"/>
              <a:t> and ultimately the Americas around 15,000 years ago.</a:t>
            </a:r>
          </a:p>
          <a:p>
            <a:r>
              <a:rPr lang="en-US" dirty="0" smtClean="0"/>
              <a:t>Graf and </a:t>
            </a:r>
            <a:r>
              <a:rPr lang="en-US" dirty="0" err="1" smtClean="0"/>
              <a:t>Willerslev</a:t>
            </a:r>
            <a:r>
              <a:rPr lang="en-US" dirty="0" smtClean="0"/>
              <a:t> conceived the project and traveled to the Hermitage State Museum in St. Petersburg, Russia, where the remains are now housed to collect samples for ancient DNA. The skeleton was first discovered in the late 1920s near the village of </a:t>
            </a:r>
            <a:r>
              <a:rPr lang="en-US" dirty="0" err="1" smtClean="0"/>
              <a:t>Mal’ta</a:t>
            </a:r>
            <a:r>
              <a:rPr lang="en-US" dirty="0" smtClean="0"/>
              <a:t> in south-central Siberia, and since then it has been referred to as “the </a:t>
            </a:r>
            <a:r>
              <a:rPr lang="en-US" dirty="0" err="1" smtClean="0"/>
              <a:t>Mal’ta</a:t>
            </a:r>
            <a:r>
              <a:rPr lang="en-US" dirty="0" smtClean="0"/>
              <a:t> child” because until this DNA study the biological sex of the skeleton was unknown.</a:t>
            </a:r>
          </a:p>
          <a:p>
            <a:r>
              <a:rPr lang="en-US" dirty="0" smtClean="0"/>
              <a:t>“Now we can say with confidence that this individual was a male” says Graf.</a:t>
            </a:r>
          </a:p>
          <a:p>
            <a:r>
              <a:rPr lang="en-US" dirty="0" smtClean="0"/>
              <a:t>Graf helped extract DNA material from the boy’s upper arm and “the results surprised all of us quite a bit,” she explains.</a:t>
            </a:r>
          </a:p>
          <a:p>
            <a:r>
              <a:rPr lang="en-US" dirty="0" smtClean="0"/>
              <a:t>“It shows he had close genetic ties to today’s Native Americans and some western Eurasians, specifically some groups living in central Asia, South Asia, and Europe. Also, he shared close genetic ties with other Ice-Age western Eurasians living in European Russia, Czech Republic and even Germany. We think these Ice-Age people were quite mobile and capable of maintaining a far-reaching gene pool that extended from central Siberia all the way west to central Europe.”</a:t>
            </a:r>
          </a:p>
          <a:p>
            <a:r>
              <a:rPr lang="en-US" dirty="0" smtClean="0"/>
              <a:t>Another significant result of the study is that the </a:t>
            </a:r>
            <a:r>
              <a:rPr lang="en-US" dirty="0" err="1" smtClean="0"/>
              <a:t>Mal’ta</a:t>
            </a:r>
            <a:r>
              <a:rPr lang="en-US" dirty="0" smtClean="0"/>
              <a:t> boy’s people were also ancestors of Native Americans, explaining why some early Native American skeletons such as Kennewick Man were interpreted to have some European traits.</a:t>
            </a:r>
          </a:p>
          <a:p>
            <a:r>
              <a:rPr lang="en-US" dirty="0" smtClean="0"/>
              <a:t>“Our study proves that Native Americans ancestors migrated to the Americas from Siberia and not directly from Europe as some have recently suggested,” Graf explains.</a:t>
            </a:r>
          </a:p>
          <a:p>
            <a:r>
              <a:rPr lang="en-US" dirty="0" smtClean="0"/>
              <a:t>“What we need to do is continue searching for earlier sites and additional clues to piece together this very big puzzle.”</a:t>
            </a:r>
          </a:p>
          <a:p>
            <a:r>
              <a:rPr lang="en-US" dirty="0" smtClean="0"/>
              <a:t> Edited by Mary Kauffman, </a:t>
            </a:r>
            <a:r>
              <a:rPr lang="en-US" dirty="0" err="1" smtClean="0"/>
              <a:t>SitNews</a:t>
            </a:r>
            <a:endParaRPr lang="en-US" dirty="0" smtClean="0"/>
          </a:p>
          <a:p>
            <a:r>
              <a:rPr lang="en-US" dirty="0" smtClean="0"/>
              <a:t> </a:t>
            </a:r>
          </a:p>
          <a:p>
            <a:r>
              <a:rPr lang="en-US" dirty="0" smtClean="0"/>
              <a:t>Texas A&amp;M University</a:t>
            </a:r>
            <a:br>
              <a:rPr lang="en-US" dirty="0" smtClean="0"/>
            </a:br>
            <a:r>
              <a:rPr lang="en-US" dirty="0" smtClean="0"/>
              <a:t>www. University of Copenhagen</a:t>
            </a:r>
          </a:p>
          <a:p>
            <a:r>
              <a:rPr lang="en-US" dirty="0" smtClean="0"/>
              <a:t>http://www.ku.dk/</a:t>
            </a:r>
          </a:p>
          <a:p>
            <a:endParaRPr lang="en-US" dirty="0" smtClean="0"/>
          </a:p>
          <a:p>
            <a:r>
              <a:rPr lang="en-US" dirty="0" smtClean="0"/>
              <a:t/>
            </a:r>
            <a:br>
              <a:rPr lang="en-US" dirty="0" smtClean="0"/>
            </a:br>
            <a:endParaRPr lang="en-US" dirty="0" smtClean="0"/>
          </a:p>
          <a:p>
            <a:r>
              <a:rPr lang="en-US" dirty="0" smtClean="0"/>
              <a:t/>
            </a:r>
            <a:br>
              <a:rPr lang="en-US" dirty="0" smtClean="0"/>
            </a:br>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7266265"/>
          </a:xfrm>
          <a:prstGeom prst="rect">
            <a:avLst/>
          </a:prstGeom>
        </p:spPr>
        <p:txBody>
          <a:bodyPr wrap="square">
            <a:spAutoFit/>
          </a:bodyPr>
          <a:lstStyle/>
          <a:p>
            <a:r>
              <a:rPr lang="en-US" dirty="0" smtClean="0">
                <a:hlinkClick r:id="rId2"/>
              </a:rPr>
              <a:t>http://www.nature.com/news/americas-natives-have-european-roots-1.14213</a:t>
            </a:r>
            <a:endParaRPr lang="en-US" dirty="0" smtClean="0"/>
          </a:p>
          <a:p>
            <a:r>
              <a:rPr lang="en-US" dirty="0" err="1" smtClean="0"/>
              <a:t>Natire</a:t>
            </a:r>
            <a:r>
              <a:rPr lang="en-US" dirty="0" smtClean="0"/>
              <a:t> Journal of Science</a:t>
            </a:r>
          </a:p>
          <a:p>
            <a:r>
              <a:rPr lang="en-US" dirty="0" smtClean="0"/>
              <a:t>20 November 2013</a:t>
            </a:r>
          </a:p>
          <a:p>
            <a:r>
              <a:rPr lang="en-US" b="1" dirty="0" smtClean="0"/>
              <a:t>The oldest known genome of a modern human solves long-standing puzzles about the New World's genetic heritage.</a:t>
            </a:r>
          </a:p>
          <a:p>
            <a:endParaRPr lang="en-US" b="1" dirty="0" smtClean="0"/>
          </a:p>
          <a:p>
            <a:r>
              <a:rPr lang="en-US" dirty="0" smtClean="0"/>
              <a:t>The 24,000-year-old remains of a young boy from the Siberian village of </a:t>
            </a:r>
            <a:r>
              <a:rPr lang="en-US" dirty="0" err="1" smtClean="0"/>
              <a:t>Mal’ta</a:t>
            </a:r>
            <a:r>
              <a:rPr lang="en-US" dirty="0" smtClean="0"/>
              <a:t> have added a new root to the family tree of indigenous Americans. While some of the New World's native ancestry clearly traces back to east Asia, the </a:t>
            </a:r>
            <a:r>
              <a:rPr lang="en-US" dirty="0" err="1" smtClean="0"/>
              <a:t>Mal’ta</a:t>
            </a:r>
            <a:r>
              <a:rPr lang="en-US" dirty="0" smtClean="0"/>
              <a:t> boy’s genome — the oldest known of any modern human — shows that up to one-third of that ancestry can be traced back to Europe.</a:t>
            </a:r>
          </a:p>
          <a:p>
            <a:r>
              <a:rPr lang="en-US" dirty="0" smtClean="0"/>
              <a:t>The results show that people related to western Eurasians had spread further east than anyone had suspected, and lived in Siberia during the coldest parts of the last Ice Age.</a:t>
            </a:r>
          </a:p>
          <a:p>
            <a:r>
              <a:rPr lang="en-US" dirty="0" smtClean="0"/>
              <a:t>“At some point in the past, a branch of east Asians and a branch of western Eurasians met each other and had sex a lot,” says </a:t>
            </a:r>
            <a:r>
              <a:rPr lang="en-US" dirty="0" err="1" smtClean="0"/>
              <a:t>palaeogeneticist</a:t>
            </a:r>
            <a:r>
              <a:rPr lang="en-US" dirty="0" smtClean="0"/>
              <a:t> </a:t>
            </a:r>
            <a:r>
              <a:rPr lang="en-US" dirty="0" err="1" smtClean="0"/>
              <a:t>Eske</a:t>
            </a:r>
            <a:r>
              <a:rPr lang="en-US" dirty="0" smtClean="0"/>
              <a:t> </a:t>
            </a:r>
            <a:r>
              <a:rPr lang="en-US" dirty="0" err="1" smtClean="0"/>
              <a:t>Willerslev</a:t>
            </a:r>
            <a:r>
              <a:rPr lang="en-US" dirty="0" smtClean="0"/>
              <a:t> at the University of Copenhagen, who led the sequencing of the boy’s genome. This mixing, he says, created Native Americans — in the sense of the populations of both North and South America that predated — as we know them. His team's results are published today in </a:t>
            </a:r>
            <a:r>
              <a:rPr lang="en-US" i="1" dirty="0" smtClean="0"/>
              <a:t>Nature</a:t>
            </a:r>
            <a:r>
              <a:rPr lang="en-US" baseline="30000" dirty="0" smtClean="0">
                <a:hlinkClick r:id="rId2" tooltip="Raghavan, M. et al. Nature http://dx.doi.org/10.1038/nature12736 (2013)."/>
              </a:rPr>
              <a:t>1</a:t>
            </a:r>
            <a:r>
              <a:rPr lang="en-US" dirty="0" smtClean="0"/>
              <a:t>.</a:t>
            </a:r>
          </a:p>
          <a:p>
            <a:r>
              <a:rPr lang="en-US" dirty="0" smtClean="0"/>
              <a:t>In 2009, </a:t>
            </a:r>
            <a:r>
              <a:rPr lang="en-US" dirty="0" err="1" smtClean="0"/>
              <a:t>Willerslev’s</a:t>
            </a:r>
            <a:r>
              <a:rPr lang="en-US" dirty="0" smtClean="0"/>
              <a:t> team travelled to Hermitage State Museum in St. Petersburg, where it had arranged to collect a DNA sample from one of the </a:t>
            </a:r>
            <a:r>
              <a:rPr lang="en-US" dirty="0" err="1" smtClean="0"/>
              <a:t>Mal’ta</a:t>
            </a:r>
            <a:r>
              <a:rPr lang="en-US" dirty="0" smtClean="0"/>
              <a:t> boy’s arm bones. “We hoped that he could tell us something about the early peopling of the Americas, but it was a complete long shot,” he says.</a:t>
            </a:r>
          </a:p>
          <a:p>
            <a:r>
              <a:rPr lang="en-US" dirty="0" smtClean="0"/>
              <a:t>The team found that DNA from the boy's mitochondria — the energy-processing organelles of living cells — belonged to a lineage called </a:t>
            </a:r>
            <a:r>
              <a:rPr lang="en-US" dirty="0" err="1" smtClean="0"/>
              <a:t>haplogroup</a:t>
            </a:r>
            <a:r>
              <a:rPr lang="en-US" dirty="0" smtClean="0"/>
              <a:t> U, which is found in Europe and west Asia but not in east Asia, where his body was unearthed. The result was so bizarre that </a:t>
            </a:r>
            <a:r>
              <a:rPr lang="en-US" dirty="0" err="1" smtClean="0"/>
              <a:t>Willerslev</a:t>
            </a:r>
            <a:r>
              <a:rPr lang="en-US" dirty="0" smtClean="0"/>
              <a:t> assumed that his sample had been contaminated with other genetic material, and put the project on hold for a year.</a:t>
            </a:r>
          </a:p>
          <a:p>
            <a:r>
              <a:rPr lang="en-US" b="1" dirty="0" smtClean="0"/>
              <a:t>Ancient ancestry</a:t>
            </a:r>
          </a:p>
          <a:p>
            <a:r>
              <a:rPr lang="en-US" dirty="0" smtClean="0"/>
              <a:t>But the boy’s nuclear DNA — the bulk of his genome — told the same story. “Genetically, this individual had no east Asian resemblance but looked like Europeans and people from west Asia,” says </a:t>
            </a:r>
            <a:r>
              <a:rPr lang="en-US" dirty="0" err="1" smtClean="0"/>
              <a:t>Willerslev</a:t>
            </a:r>
            <a:r>
              <a:rPr lang="en-US" dirty="0" smtClean="0"/>
              <a:t>. “But the thing that was really mind-blowing was that there were signatures you only see in today’s Native Americans.” This signal is consistent among peoples from across the Americas, implying that it could not have come from European settlers who arrived after Christopher Columbus. Instead, it must reflect an ancient ancestry.</a:t>
            </a:r>
          </a:p>
          <a:p>
            <a:r>
              <a:rPr lang="en-US" dirty="0" smtClean="0"/>
              <a:t>The </a:t>
            </a:r>
            <a:r>
              <a:rPr lang="en-US" dirty="0" err="1" smtClean="0"/>
              <a:t>Mal’ta</a:t>
            </a:r>
            <a:r>
              <a:rPr lang="en-US" dirty="0" smtClean="0"/>
              <a:t> boy’s genome showed that Native Americans can trace 14% to 38% of their ancestry back to western Eurasia, the authors conclude.</a:t>
            </a:r>
          </a:p>
          <a:p>
            <a:r>
              <a:rPr lang="en-US" dirty="0" smtClean="0"/>
              <a:t>“The distribution of genetic lineages 24,000 years ago must have been quite different from what we see today,” says Jennifer Raff, an anthropologist and geneticist from the University of Texas at Austin. “It would be very interesting to see what other genomes from this time period look like.”</a:t>
            </a:r>
          </a:p>
          <a:p>
            <a:r>
              <a:rPr lang="en-US" dirty="0" err="1" smtClean="0"/>
              <a:t>Willerslev’s</a:t>
            </a:r>
            <a:r>
              <a:rPr lang="en-US" dirty="0" smtClean="0"/>
              <a:t> team suggests that after the ancestors of Native Americans split off from those of east Asians, they moved north. Somewhere in Siberia, they met another group of people coming east from western Eurasia — the people to whom the </a:t>
            </a:r>
            <a:r>
              <a:rPr lang="en-US" dirty="0" err="1" smtClean="0"/>
              <a:t>Mal’ta</a:t>
            </a:r>
            <a:r>
              <a:rPr lang="en-US" dirty="0" smtClean="0"/>
              <a:t> boy belonged. The two groups mingled, and their descendants eventually travelled east into North America.</a:t>
            </a:r>
          </a:p>
          <a:p>
            <a:r>
              <a:rPr lang="en-US" b="1" dirty="0" smtClean="0"/>
              <a:t>New origins</a:t>
            </a:r>
          </a:p>
          <a:p>
            <a:r>
              <a:rPr lang="en-US" dirty="0" smtClean="0"/>
              <a:t>“We already had strong evidence of Siberian ancestry for Native Americans; this study is important because it helps us understand who the ancestors of those Siberians might have been,” says Raff.</a:t>
            </a:r>
          </a:p>
          <a:p>
            <a:r>
              <a:rPr lang="en-US" dirty="0" smtClean="0"/>
              <a:t>This new origin story helps to resolve several peculiarities in New World archaeology. For example, ancient skulls found in both North and South America have features that do not resemble those of East Asians. They also carry the mitochondrial </a:t>
            </a:r>
            <a:r>
              <a:rPr lang="en-US" dirty="0" err="1" smtClean="0"/>
              <a:t>haplogroup</a:t>
            </a:r>
            <a:r>
              <a:rPr lang="en-US" dirty="0" smtClean="0"/>
              <a:t> X, which is related to western Eurasian lineages but not to east Asian ones.</a:t>
            </a:r>
          </a:p>
          <a:p>
            <a:r>
              <a:rPr lang="en-US" dirty="0" smtClean="0"/>
              <a:t>On the basis of these features, some scientists have suggested that Native Americans descended from Europeans who sailed west across the Atlantic. However, says </a:t>
            </a:r>
            <a:r>
              <a:rPr lang="en-US" dirty="0" err="1" smtClean="0"/>
              <a:t>Willerslev</a:t>
            </a:r>
            <a:r>
              <a:rPr lang="en-US" dirty="0" smtClean="0"/>
              <a:t>, “you don’t need a hypothesis that extreme”. These features make sense when you consider that Native Americans have some western Eurasian roots.</a:t>
            </a:r>
          </a:p>
          <a:p>
            <a:r>
              <a:rPr lang="en-US" dirty="0" smtClean="0"/>
              <a:t>“There remains some debate about whether there was a single expansion of human groups into the Americas or more than one,” says Theodore </a:t>
            </a:r>
            <a:r>
              <a:rPr lang="en-US" dirty="0" err="1" smtClean="0"/>
              <a:t>Schurr</a:t>
            </a:r>
            <a:r>
              <a:rPr lang="en-US" dirty="0" smtClean="0"/>
              <a:t>, an anthropologist from the University of Pennsylvania in Philadelphia. “The data from this paper support a single-migration scenario,” he says, but still allows for several sequential ones from the same intermingled Siberian gene pool.</a:t>
            </a:r>
          </a:p>
          <a:p>
            <a:endParaRPr lang="en-US" dirty="0" smtClean="0"/>
          </a:p>
          <a:p>
            <a:endParaRPr lang="en-US" b="1" dirty="0" smtClean="0"/>
          </a:p>
          <a:p>
            <a:endParaRPr lang="en-US" b="1" dirty="0" smtClean="0"/>
          </a:p>
          <a:p>
            <a:endParaRPr lang="en-US" dirty="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donsmaps.com/images11/malta0202.jpg"/>
          <p:cNvPicPr>
            <a:picLocks noChangeAspect="1" noChangeArrowheads="1"/>
          </p:cNvPicPr>
          <p:nvPr/>
        </p:nvPicPr>
        <p:blipFill>
          <a:blip r:embed="rId3"/>
          <a:srcRect/>
          <a:stretch>
            <a:fillRect/>
          </a:stretch>
        </p:blipFill>
        <p:spPr bwMode="auto">
          <a:xfrm>
            <a:off x="0" y="1673677"/>
            <a:ext cx="9144000" cy="5184323"/>
          </a:xfrm>
          <a:prstGeom prst="rect">
            <a:avLst/>
          </a:prstGeom>
          <a:noFill/>
        </p:spPr>
      </p:pic>
      <p:grpSp>
        <p:nvGrpSpPr>
          <p:cNvPr id="11" name="Group 10"/>
          <p:cNvGrpSpPr/>
          <p:nvPr/>
        </p:nvGrpSpPr>
        <p:grpSpPr>
          <a:xfrm>
            <a:off x="609600" y="2026920"/>
            <a:ext cx="7772400" cy="4831080"/>
            <a:chOff x="609600" y="2026920"/>
            <a:chExt cx="7772400" cy="4831080"/>
          </a:xfrm>
        </p:grpSpPr>
        <p:pic>
          <p:nvPicPr>
            <p:cNvPr id="12" name="Picture 2" descr="jpg DNA found in Russia suggests first Americans walked through Siberia to Alaska"/>
            <p:cNvPicPr>
              <a:picLocks noChangeAspect="1" noChangeArrowheads="1"/>
            </p:cNvPicPr>
            <p:nvPr/>
          </p:nvPicPr>
          <p:blipFill>
            <a:blip r:embed="rId4"/>
            <a:srcRect/>
            <a:stretch>
              <a:fillRect/>
            </a:stretch>
          </p:blipFill>
          <p:spPr bwMode="auto">
            <a:xfrm>
              <a:off x="609600" y="2026920"/>
              <a:ext cx="7620000" cy="4831080"/>
            </a:xfrm>
            <a:prstGeom prst="rect">
              <a:avLst/>
            </a:prstGeom>
            <a:noFill/>
            <a:ln w="50800">
              <a:solidFill>
                <a:srgbClr val="0033CC"/>
              </a:solidFill>
            </a:ln>
          </p:spPr>
        </p:pic>
        <p:sp>
          <p:nvSpPr>
            <p:cNvPr id="13" name="Rectangle 1"/>
            <p:cNvSpPr>
              <a:spLocks noChangeArrowheads="1"/>
            </p:cNvSpPr>
            <p:nvPr/>
          </p:nvSpPr>
          <p:spPr bwMode="auto">
            <a:xfrm>
              <a:off x="1600200" y="6396335"/>
              <a:ext cx="6781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400" dirty="0" smtClean="0"/>
                <a:t>photo courtesy of State Hermitage Museum, Russia</a:t>
              </a:r>
            </a:p>
          </p:txBody>
        </p:sp>
      </p:grpSp>
      <p:grpSp>
        <p:nvGrpSpPr>
          <p:cNvPr id="15" name="Group 14"/>
          <p:cNvGrpSpPr/>
          <p:nvPr/>
        </p:nvGrpSpPr>
        <p:grpSpPr>
          <a:xfrm>
            <a:off x="9144" y="1369689"/>
            <a:ext cx="9128125" cy="4696974"/>
            <a:chOff x="9144" y="1369689"/>
            <a:chExt cx="9128125" cy="4696974"/>
          </a:xfrm>
        </p:grpSpPr>
        <p:grpSp>
          <p:nvGrpSpPr>
            <p:cNvPr id="8" name="Group 7"/>
            <p:cNvGrpSpPr/>
            <p:nvPr/>
          </p:nvGrpSpPr>
          <p:grpSpPr>
            <a:xfrm>
              <a:off x="9144" y="1369689"/>
              <a:ext cx="9128125" cy="4696974"/>
              <a:chOff x="9144" y="1369689"/>
              <a:chExt cx="9128125" cy="4696974"/>
            </a:xfrm>
          </p:grpSpPr>
          <p:pic>
            <p:nvPicPr>
              <p:cNvPr id="4" name="Picture 2"/>
              <p:cNvPicPr>
                <a:picLocks noChangeAspect="1" noChangeArrowheads="1"/>
              </p:cNvPicPr>
              <p:nvPr/>
            </p:nvPicPr>
            <p:blipFill>
              <a:blip r:embed="rId5"/>
              <a:srcRect/>
              <a:stretch>
                <a:fillRect/>
              </a:stretch>
            </p:blipFill>
            <p:spPr bwMode="auto">
              <a:xfrm>
                <a:off x="9144" y="1389888"/>
                <a:ext cx="9128125" cy="4676775"/>
              </a:xfrm>
              <a:prstGeom prst="rect">
                <a:avLst/>
              </a:prstGeom>
              <a:noFill/>
              <a:ln w="76200">
                <a:solidFill>
                  <a:schemeClr val="tx1"/>
                </a:solidFill>
                <a:miter lim="800000"/>
                <a:headEnd/>
                <a:tailEnd/>
              </a:ln>
              <a:effectLst/>
            </p:spPr>
          </p:pic>
          <p:sp>
            <p:nvSpPr>
              <p:cNvPr id="5" name="Freeform 4"/>
              <p:cNvSpPr/>
              <p:nvPr/>
            </p:nvSpPr>
            <p:spPr>
              <a:xfrm>
                <a:off x="628892" y="1630101"/>
                <a:ext cx="7924799" cy="4301924"/>
              </a:xfrm>
              <a:custGeom>
                <a:avLst/>
                <a:gdLst>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658318 w 7924799"/>
                  <a:gd name="connsiteY100" fmla="*/ 2039074 h 4301924"/>
                  <a:gd name="connsiteX101" fmla="*/ 2716192 w 7924799"/>
                  <a:gd name="connsiteY101" fmla="*/ 1969626 h 4301924"/>
                  <a:gd name="connsiteX102" fmla="*/ 2855088 w 7924799"/>
                  <a:gd name="connsiteY102" fmla="*/ 2143246 h 4301924"/>
                  <a:gd name="connsiteX103" fmla="*/ 2936111 w 7924799"/>
                  <a:gd name="connsiteY103" fmla="*/ 1934902 h 4301924"/>
                  <a:gd name="connsiteX104" fmla="*/ 3179179 w 7924799"/>
                  <a:gd name="connsiteY104" fmla="*/ 1749707 h 4301924"/>
                  <a:gd name="connsiteX105" fmla="*/ 3271776 w 7924799"/>
                  <a:gd name="connsiteY105" fmla="*/ 1923327 h 4301924"/>
                  <a:gd name="connsiteX106" fmla="*/ 3271776 w 7924799"/>
                  <a:gd name="connsiteY106" fmla="*/ 2027499 h 4301924"/>
                  <a:gd name="connsiteX107" fmla="*/ 3410673 w 7924799"/>
                  <a:gd name="connsiteY107" fmla="*/ 1865453 h 4301924"/>
                  <a:gd name="connsiteX108" fmla="*/ 3595867 w 7924799"/>
                  <a:gd name="connsiteY108" fmla="*/ 1992775 h 4301924"/>
                  <a:gd name="connsiteX109" fmla="*/ 3561143 w 7924799"/>
                  <a:gd name="connsiteY109" fmla="*/ 1807580 h 4301924"/>
                  <a:gd name="connsiteX110" fmla="*/ 3676890 w 7924799"/>
                  <a:gd name="connsiteY110" fmla="*/ 1691833 h 4301924"/>
                  <a:gd name="connsiteX111" fmla="*/ 3885235 w 7924799"/>
                  <a:gd name="connsiteY111" fmla="*/ 1552937 h 4301924"/>
                  <a:gd name="connsiteX112" fmla="*/ 4139878 w 7924799"/>
                  <a:gd name="connsiteY112" fmla="*/ 1367742 h 4301924"/>
                  <a:gd name="connsiteX113" fmla="*/ 4336647 w 7924799"/>
                  <a:gd name="connsiteY113" fmla="*/ 1414041 h 4301924"/>
                  <a:gd name="connsiteX114" fmla="*/ 4510267 w 7924799"/>
                  <a:gd name="connsiteY114" fmla="*/ 1552937 h 4301924"/>
                  <a:gd name="connsiteX115" fmla="*/ 4626014 w 7924799"/>
                  <a:gd name="connsiteY115" fmla="*/ 1622385 h 4301924"/>
                  <a:gd name="connsiteX116" fmla="*/ 4799635 w 7924799"/>
                  <a:gd name="connsiteY116" fmla="*/ 1599236 h 4301924"/>
                  <a:gd name="connsiteX117" fmla="*/ 4996404 w 7924799"/>
                  <a:gd name="connsiteY117" fmla="*/ 1506638 h 4301924"/>
                  <a:gd name="connsiteX118" fmla="*/ 5227898 w 7924799"/>
                  <a:gd name="connsiteY118" fmla="*/ 1587661 h 4301924"/>
                  <a:gd name="connsiteX119" fmla="*/ 5355219 w 7924799"/>
                  <a:gd name="connsiteY119" fmla="*/ 1414041 h 4301924"/>
                  <a:gd name="connsiteX120" fmla="*/ 5424667 w 7924799"/>
                  <a:gd name="connsiteY120" fmla="*/ 1275145 h 4301924"/>
                  <a:gd name="connsiteX121" fmla="*/ 5609862 w 7924799"/>
                  <a:gd name="connsiteY121" fmla="*/ 1136248 h 4301924"/>
                  <a:gd name="connsiteX122" fmla="*/ 5748759 w 7924799"/>
                  <a:gd name="connsiteY122" fmla="*/ 1101524 h 4301924"/>
                  <a:gd name="connsiteX123" fmla="*/ 5864505 w 7924799"/>
                  <a:gd name="connsiteY123" fmla="*/ 962628 h 4301924"/>
                  <a:gd name="connsiteX124" fmla="*/ 6038126 w 7924799"/>
                  <a:gd name="connsiteY124" fmla="*/ 951053 h 4301924"/>
                  <a:gd name="connsiteX125" fmla="*/ 6223321 w 7924799"/>
                  <a:gd name="connsiteY125" fmla="*/ 731134 h 4301924"/>
                  <a:gd name="connsiteX126" fmla="*/ 6084424 w 7924799"/>
                  <a:gd name="connsiteY126" fmla="*/ 661686 h 4301924"/>
                  <a:gd name="connsiteX127" fmla="*/ 6408516 w 7924799"/>
                  <a:gd name="connsiteY127" fmla="*/ 244998 h 4301924"/>
                  <a:gd name="connsiteX128" fmla="*/ 6558986 w 7924799"/>
                  <a:gd name="connsiteY128" fmla="*/ 152400 h 4301924"/>
                  <a:gd name="connsiteX129" fmla="*/ 6593711 w 7924799"/>
                  <a:gd name="connsiteY129" fmla="*/ 48228 h 4301924"/>
                  <a:gd name="connsiteX130" fmla="*/ 6686308 w 7924799"/>
                  <a:gd name="connsiteY130" fmla="*/ 1929 h 4301924"/>
                  <a:gd name="connsiteX131" fmla="*/ 6813630 w 7924799"/>
                  <a:gd name="connsiteY131" fmla="*/ 48228 h 43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924799" h="4301924">
                    <a:moveTo>
                      <a:pt x="6813630" y="48228"/>
                    </a:moveTo>
                    <a:cubicBezTo>
                      <a:pt x="6859929" y="86810"/>
                      <a:pt x="6966029" y="189053"/>
                      <a:pt x="6964100" y="233423"/>
                    </a:cubicBezTo>
                    <a:cubicBezTo>
                      <a:pt x="6962171" y="277793"/>
                      <a:pt x="6815559" y="264289"/>
                      <a:pt x="6802055" y="314446"/>
                    </a:cubicBezTo>
                    <a:cubicBezTo>
                      <a:pt x="6788551" y="364603"/>
                      <a:pt x="6827134" y="501570"/>
                      <a:pt x="6883078" y="534365"/>
                    </a:cubicBezTo>
                    <a:cubicBezTo>
                      <a:pt x="6939022" y="567160"/>
                      <a:pt x="7085635" y="466845"/>
                      <a:pt x="7137721" y="511215"/>
                    </a:cubicBezTo>
                    <a:cubicBezTo>
                      <a:pt x="7189807" y="555585"/>
                      <a:pt x="7166657" y="721489"/>
                      <a:pt x="7195594" y="800583"/>
                    </a:cubicBezTo>
                    <a:cubicBezTo>
                      <a:pt x="7224531" y="879677"/>
                      <a:pt x="7305554" y="910542"/>
                      <a:pt x="7311341" y="985777"/>
                    </a:cubicBezTo>
                    <a:cubicBezTo>
                      <a:pt x="7317128" y="1061012"/>
                      <a:pt x="7224531" y="1172901"/>
                      <a:pt x="7230318" y="1251995"/>
                    </a:cubicBezTo>
                    <a:cubicBezTo>
                      <a:pt x="7236105" y="1331089"/>
                      <a:pt x="7263113" y="1381246"/>
                      <a:pt x="7346065" y="1460340"/>
                    </a:cubicBezTo>
                    <a:cubicBezTo>
                      <a:pt x="7429017" y="1539434"/>
                      <a:pt x="7643149" y="1614669"/>
                      <a:pt x="7728030" y="1726557"/>
                    </a:cubicBezTo>
                    <a:cubicBezTo>
                      <a:pt x="7812911" y="1838445"/>
                      <a:pt x="7834131" y="2039074"/>
                      <a:pt x="7855351" y="2131671"/>
                    </a:cubicBezTo>
                    <a:cubicBezTo>
                      <a:pt x="7876571" y="2224268"/>
                      <a:pt x="7924799" y="2282142"/>
                      <a:pt x="7855351" y="2282142"/>
                    </a:cubicBezTo>
                    <a:cubicBezTo>
                      <a:pt x="7785903" y="2282142"/>
                      <a:pt x="7544763" y="2231985"/>
                      <a:pt x="7438662" y="2131671"/>
                    </a:cubicBezTo>
                    <a:cubicBezTo>
                      <a:pt x="7332561" y="2031357"/>
                      <a:pt x="7282404" y="1811438"/>
                      <a:pt x="7218743" y="1680258"/>
                    </a:cubicBezTo>
                    <a:cubicBezTo>
                      <a:pt x="7155082" y="1549078"/>
                      <a:pt x="7101067" y="1396679"/>
                      <a:pt x="7056698" y="1344593"/>
                    </a:cubicBezTo>
                    <a:cubicBezTo>
                      <a:pt x="7012329" y="1292507"/>
                      <a:pt x="6958313" y="1336876"/>
                      <a:pt x="6952526" y="1367742"/>
                    </a:cubicBezTo>
                    <a:cubicBezTo>
                      <a:pt x="6946739" y="1398608"/>
                      <a:pt x="7031620" y="1504710"/>
                      <a:pt x="7021974" y="1529788"/>
                    </a:cubicBezTo>
                    <a:cubicBezTo>
                      <a:pt x="7012328" y="1554866"/>
                      <a:pt x="6900439" y="1475773"/>
                      <a:pt x="6894652" y="1518213"/>
                    </a:cubicBezTo>
                    <a:cubicBezTo>
                      <a:pt x="6888865" y="1560653"/>
                      <a:pt x="6979534" y="1711125"/>
                      <a:pt x="6987250" y="1784431"/>
                    </a:cubicBezTo>
                    <a:cubicBezTo>
                      <a:pt x="6994966" y="1857737"/>
                      <a:pt x="6998825" y="1888603"/>
                      <a:pt x="6940951" y="1958051"/>
                    </a:cubicBezTo>
                    <a:cubicBezTo>
                      <a:pt x="6883078" y="2027499"/>
                      <a:pt x="6703670" y="2087301"/>
                      <a:pt x="6640009" y="2201119"/>
                    </a:cubicBezTo>
                    <a:cubicBezTo>
                      <a:pt x="6576348" y="2314937"/>
                      <a:pt x="6572490" y="2525210"/>
                      <a:pt x="6558986" y="2640957"/>
                    </a:cubicBezTo>
                    <a:cubicBezTo>
                      <a:pt x="6545482" y="2756704"/>
                      <a:pt x="6530049" y="2866663"/>
                      <a:pt x="6558986" y="2895600"/>
                    </a:cubicBezTo>
                    <a:cubicBezTo>
                      <a:pt x="6587923" y="2924537"/>
                      <a:pt x="6668946" y="2837726"/>
                      <a:pt x="6732607" y="2814577"/>
                    </a:cubicBezTo>
                    <a:cubicBezTo>
                      <a:pt x="6796268" y="2791428"/>
                      <a:pt x="6832921" y="2727767"/>
                      <a:pt x="6940951" y="2756704"/>
                    </a:cubicBezTo>
                    <a:cubicBezTo>
                      <a:pt x="7048981" y="2785641"/>
                      <a:pt x="7293979" y="2930325"/>
                      <a:pt x="7380789" y="2988198"/>
                    </a:cubicBezTo>
                    <a:cubicBezTo>
                      <a:pt x="7467599" y="3046071"/>
                      <a:pt x="7448308" y="3051859"/>
                      <a:pt x="7461812" y="3103945"/>
                    </a:cubicBezTo>
                    <a:cubicBezTo>
                      <a:pt x="7475316" y="3156031"/>
                      <a:pt x="7525473" y="3318076"/>
                      <a:pt x="7461812" y="3300714"/>
                    </a:cubicBezTo>
                    <a:cubicBezTo>
                      <a:pt x="7398151" y="3283352"/>
                      <a:pt x="7114571" y="2986268"/>
                      <a:pt x="7079847" y="2999772"/>
                    </a:cubicBezTo>
                    <a:cubicBezTo>
                      <a:pt x="7045123" y="3013276"/>
                      <a:pt x="7203310" y="3250557"/>
                      <a:pt x="7253467" y="3381737"/>
                    </a:cubicBezTo>
                    <a:cubicBezTo>
                      <a:pt x="7303624" y="3512917"/>
                      <a:pt x="7400080" y="3657600"/>
                      <a:pt x="7380789" y="3786851"/>
                    </a:cubicBezTo>
                    <a:cubicBezTo>
                      <a:pt x="7361498" y="3916102"/>
                      <a:pt x="7209098" y="4126375"/>
                      <a:pt x="7137721" y="4157241"/>
                    </a:cubicBezTo>
                    <a:cubicBezTo>
                      <a:pt x="7066344" y="4188107"/>
                      <a:pt x="6981463" y="4053069"/>
                      <a:pt x="6952526" y="3972046"/>
                    </a:cubicBezTo>
                    <a:cubicBezTo>
                      <a:pt x="6923589" y="3891023"/>
                      <a:pt x="6967958" y="3744410"/>
                      <a:pt x="6964100" y="3671104"/>
                    </a:cubicBezTo>
                    <a:cubicBezTo>
                      <a:pt x="6960242" y="3597798"/>
                      <a:pt x="6969887" y="3524492"/>
                      <a:pt x="6929376" y="3532208"/>
                    </a:cubicBezTo>
                    <a:cubicBezTo>
                      <a:pt x="6888865" y="3539925"/>
                      <a:pt x="6800126" y="3690396"/>
                      <a:pt x="6721032" y="3717403"/>
                    </a:cubicBezTo>
                    <a:cubicBezTo>
                      <a:pt x="6641938" y="3744411"/>
                      <a:pt x="6528120" y="3727048"/>
                      <a:pt x="6454814" y="3694253"/>
                    </a:cubicBezTo>
                    <a:cubicBezTo>
                      <a:pt x="6381508" y="3661458"/>
                      <a:pt x="6350642" y="3559215"/>
                      <a:pt x="6281194" y="3520633"/>
                    </a:cubicBezTo>
                    <a:cubicBezTo>
                      <a:pt x="6211746" y="3482051"/>
                      <a:pt x="6105645" y="3453114"/>
                      <a:pt x="6038126" y="3462760"/>
                    </a:cubicBezTo>
                    <a:cubicBezTo>
                      <a:pt x="5970607" y="3472406"/>
                      <a:pt x="5903088" y="3524492"/>
                      <a:pt x="5876080" y="3578507"/>
                    </a:cubicBezTo>
                    <a:cubicBezTo>
                      <a:pt x="5849072" y="3632522"/>
                      <a:pt x="5897300" y="3728978"/>
                      <a:pt x="5876080" y="3786851"/>
                    </a:cubicBezTo>
                    <a:cubicBezTo>
                      <a:pt x="5854860" y="3844724"/>
                      <a:pt x="5806632" y="3891023"/>
                      <a:pt x="5748759" y="3925747"/>
                    </a:cubicBezTo>
                    <a:cubicBezTo>
                      <a:pt x="5690886" y="3960471"/>
                      <a:pt x="5604075" y="3958542"/>
                      <a:pt x="5528840" y="3995195"/>
                    </a:cubicBezTo>
                    <a:cubicBezTo>
                      <a:pt x="5453605" y="4031848"/>
                      <a:pt x="5382227" y="4120587"/>
                      <a:pt x="5297346" y="4145666"/>
                    </a:cubicBezTo>
                    <a:cubicBezTo>
                      <a:pt x="5212465" y="4170745"/>
                      <a:pt x="5106364" y="4143737"/>
                      <a:pt x="5019554" y="4145666"/>
                    </a:cubicBezTo>
                    <a:cubicBezTo>
                      <a:pt x="4932744" y="4147595"/>
                      <a:pt x="4844004" y="4170745"/>
                      <a:pt x="4776485" y="4157241"/>
                    </a:cubicBezTo>
                    <a:cubicBezTo>
                      <a:pt x="4708966" y="4143737"/>
                      <a:pt x="4662668" y="4082005"/>
                      <a:pt x="4614440" y="4064643"/>
                    </a:cubicBezTo>
                    <a:cubicBezTo>
                      <a:pt x="4566212" y="4047281"/>
                      <a:pt x="4527629" y="4024132"/>
                      <a:pt x="4487118" y="4053069"/>
                    </a:cubicBezTo>
                    <a:cubicBezTo>
                      <a:pt x="4446607" y="4082006"/>
                      <a:pt x="4450465" y="4213186"/>
                      <a:pt x="4371371" y="4238264"/>
                    </a:cubicBezTo>
                    <a:cubicBezTo>
                      <a:pt x="4292277" y="4263342"/>
                      <a:pt x="4124445" y="4193895"/>
                      <a:pt x="4012556" y="4203540"/>
                    </a:cubicBezTo>
                    <a:cubicBezTo>
                      <a:pt x="3900668" y="4213186"/>
                      <a:pt x="3775275" y="4290350"/>
                      <a:pt x="3700040" y="4296137"/>
                    </a:cubicBezTo>
                    <a:cubicBezTo>
                      <a:pt x="3624805" y="4301924"/>
                      <a:pt x="3622875" y="4271059"/>
                      <a:pt x="3561143" y="4238264"/>
                    </a:cubicBezTo>
                    <a:cubicBezTo>
                      <a:pt x="3499411" y="4205469"/>
                      <a:pt x="3412602" y="4130233"/>
                      <a:pt x="3329650" y="4099367"/>
                    </a:cubicBezTo>
                    <a:cubicBezTo>
                      <a:pt x="3246698" y="4068501"/>
                      <a:pt x="3125164" y="4107084"/>
                      <a:pt x="3063432" y="4053069"/>
                    </a:cubicBezTo>
                    <a:cubicBezTo>
                      <a:pt x="3001700" y="3999054"/>
                      <a:pt x="2978551" y="3829291"/>
                      <a:pt x="2959260" y="3775276"/>
                    </a:cubicBezTo>
                    <a:cubicBezTo>
                      <a:pt x="2939969" y="3721261"/>
                      <a:pt x="3015204" y="3738623"/>
                      <a:pt x="2947685" y="3728977"/>
                    </a:cubicBezTo>
                    <a:cubicBezTo>
                      <a:pt x="2880166" y="3719331"/>
                      <a:pt x="2633240" y="3752127"/>
                      <a:pt x="2554146" y="3717403"/>
                    </a:cubicBezTo>
                    <a:cubicBezTo>
                      <a:pt x="2475052" y="3682679"/>
                      <a:pt x="2579224" y="3543782"/>
                      <a:pt x="2473123" y="3520633"/>
                    </a:cubicBezTo>
                    <a:cubicBezTo>
                      <a:pt x="2367022" y="3497484"/>
                      <a:pt x="2031356" y="3561145"/>
                      <a:pt x="1917538" y="3578507"/>
                    </a:cubicBezTo>
                    <a:cubicBezTo>
                      <a:pt x="1803720" y="3595869"/>
                      <a:pt x="1809508" y="3592010"/>
                      <a:pt x="1790217" y="3624805"/>
                    </a:cubicBezTo>
                    <a:cubicBezTo>
                      <a:pt x="1770926" y="3657600"/>
                      <a:pt x="1824941" y="3769489"/>
                      <a:pt x="1801792" y="3775276"/>
                    </a:cubicBezTo>
                    <a:cubicBezTo>
                      <a:pt x="1778643" y="3781063"/>
                      <a:pt x="1713053" y="3686536"/>
                      <a:pt x="1651321" y="3659529"/>
                    </a:cubicBezTo>
                    <a:cubicBezTo>
                      <a:pt x="1589589" y="3632522"/>
                      <a:pt x="1485417" y="3651813"/>
                      <a:pt x="1431402" y="3613231"/>
                    </a:cubicBezTo>
                    <a:cubicBezTo>
                      <a:pt x="1377387" y="3574649"/>
                      <a:pt x="1390891" y="3455044"/>
                      <a:pt x="1327230" y="3428036"/>
                    </a:cubicBezTo>
                    <a:cubicBezTo>
                      <a:pt x="1263569" y="3401028"/>
                      <a:pt x="1126602" y="3433823"/>
                      <a:pt x="1049437" y="3451185"/>
                    </a:cubicBezTo>
                    <a:cubicBezTo>
                      <a:pt x="972272" y="3468547"/>
                      <a:pt x="883533" y="3480122"/>
                      <a:pt x="864242" y="3532208"/>
                    </a:cubicBezTo>
                    <a:cubicBezTo>
                      <a:pt x="844951" y="3584294"/>
                      <a:pt x="949123" y="3701970"/>
                      <a:pt x="933690" y="3763702"/>
                    </a:cubicBezTo>
                    <a:cubicBezTo>
                      <a:pt x="918257" y="3825434"/>
                      <a:pt x="817944" y="3879449"/>
                      <a:pt x="771645" y="3902598"/>
                    </a:cubicBezTo>
                    <a:cubicBezTo>
                      <a:pt x="725346" y="3925747"/>
                      <a:pt x="694480" y="3854370"/>
                      <a:pt x="655898" y="3902598"/>
                    </a:cubicBezTo>
                    <a:cubicBezTo>
                      <a:pt x="617316" y="3950826"/>
                      <a:pt x="580662" y="4137950"/>
                      <a:pt x="540151" y="4191965"/>
                    </a:cubicBezTo>
                    <a:cubicBezTo>
                      <a:pt x="499640" y="4245980"/>
                      <a:pt x="478420" y="4284563"/>
                      <a:pt x="412830" y="4226689"/>
                    </a:cubicBezTo>
                    <a:cubicBezTo>
                      <a:pt x="347240" y="4168815"/>
                      <a:pt x="210273" y="3964329"/>
                      <a:pt x="146612" y="3844724"/>
                    </a:cubicBezTo>
                    <a:cubicBezTo>
                      <a:pt x="82951" y="3725119"/>
                      <a:pt x="48227" y="3599726"/>
                      <a:pt x="30865" y="3509058"/>
                    </a:cubicBezTo>
                    <a:cubicBezTo>
                      <a:pt x="13503" y="3418390"/>
                      <a:pt x="0" y="3333509"/>
                      <a:pt x="42440" y="3300714"/>
                    </a:cubicBezTo>
                    <a:cubicBezTo>
                      <a:pt x="84880" y="3267919"/>
                      <a:pt x="227635" y="3345084"/>
                      <a:pt x="285508" y="3312289"/>
                    </a:cubicBezTo>
                    <a:cubicBezTo>
                      <a:pt x="343381" y="3279494"/>
                      <a:pt x="391609" y="3188826"/>
                      <a:pt x="389680" y="3103945"/>
                    </a:cubicBezTo>
                    <a:cubicBezTo>
                      <a:pt x="387751" y="3019064"/>
                      <a:pt x="287437" y="2876309"/>
                      <a:pt x="273933" y="2803003"/>
                    </a:cubicBezTo>
                    <a:cubicBezTo>
                      <a:pt x="260429" y="2729697"/>
                      <a:pt x="326019" y="2712335"/>
                      <a:pt x="308657" y="2664107"/>
                    </a:cubicBezTo>
                    <a:cubicBezTo>
                      <a:pt x="291295" y="2615879"/>
                      <a:pt x="177477" y="2546431"/>
                      <a:pt x="169761" y="2513636"/>
                    </a:cubicBezTo>
                    <a:cubicBezTo>
                      <a:pt x="162045" y="2480841"/>
                      <a:pt x="225706" y="2476983"/>
                      <a:pt x="262359" y="2467337"/>
                    </a:cubicBezTo>
                    <a:cubicBezTo>
                      <a:pt x="299012" y="2457691"/>
                      <a:pt x="358814" y="2494344"/>
                      <a:pt x="389680" y="2455762"/>
                    </a:cubicBezTo>
                    <a:cubicBezTo>
                      <a:pt x="420546" y="2417180"/>
                      <a:pt x="432121" y="2303362"/>
                      <a:pt x="447554" y="2235843"/>
                    </a:cubicBezTo>
                    <a:cubicBezTo>
                      <a:pt x="462987" y="2168324"/>
                      <a:pt x="451412" y="2095018"/>
                      <a:pt x="482278" y="2050648"/>
                    </a:cubicBezTo>
                    <a:cubicBezTo>
                      <a:pt x="513144" y="2006278"/>
                      <a:pt x="632749" y="1969626"/>
                      <a:pt x="632749" y="1969626"/>
                    </a:cubicBezTo>
                    <a:cubicBezTo>
                      <a:pt x="686764" y="1940689"/>
                      <a:pt x="740779" y="1909823"/>
                      <a:pt x="806369" y="1877028"/>
                    </a:cubicBezTo>
                    <a:cubicBezTo>
                      <a:pt x="871959" y="1844233"/>
                      <a:pt x="964556" y="1790218"/>
                      <a:pt x="1026288" y="1772856"/>
                    </a:cubicBezTo>
                    <a:cubicBezTo>
                      <a:pt x="1088020" y="1755494"/>
                      <a:pt x="1130460" y="1811438"/>
                      <a:pt x="1176759" y="1772856"/>
                    </a:cubicBezTo>
                    <a:cubicBezTo>
                      <a:pt x="1223058" y="1734274"/>
                      <a:pt x="1232703" y="1606952"/>
                      <a:pt x="1304080" y="1541362"/>
                    </a:cubicBezTo>
                    <a:cubicBezTo>
                      <a:pt x="1375457" y="1475772"/>
                      <a:pt x="1541361" y="1421757"/>
                      <a:pt x="1605022" y="1379317"/>
                    </a:cubicBezTo>
                    <a:cubicBezTo>
                      <a:pt x="1668683" y="1336877"/>
                      <a:pt x="1643605" y="1286719"/>
                      <a:pt x="1686045" y="1286719"/>
                    </a:cubicBezTo>
                    <a:cubicBezTo>
                      <a:pt x="1728485" y="1286719"/>
                      <a:pt x="1826870" y="1315656"/>
                      <a:pt x="1859665" y="1379317"/>
                    </a:cubicBezTo>
                    <a:cubicBezTo>
                      <a:pt x="1892460" y="1442978"/>
                      <a:pt x="1905963" y="1606952"/>
                      <a:pt x="1882814" y="1668684"/>
                    </a:cubicBezTo>
                    <a:cubicBezTo>
                      <a:pt x="1859665" y="1730416"/>
                      <a:pt x="1774784" y="1747778"/>
                      <a:pt x="1720769" y="1749707"/>
                    </a:cubicBezTo>
                    <a:cubicBezTo>
                      <a:pt x="1666754" y="1751636"/>
                      <a:pt x="1589589" y="1668683"/>
                      <a:pt x="1558723" y="1680258"/>
                    </a:cubicBezTo>
                    <a:cubicBezTo>
                      <a:pt x="1527857" y="1691833"/>
                      <a:pt x="1525928" y="1776714"/>
                      <a:pt x="1535574" y="1819155"/>
                    </a:cubicBezTo>
                    <a:cubicBezTo>
                      <a:pt x="1545220" y="1861596"/>
                      <a:pt x="1570298" y="1921398"/>
                      <a:pt x="1616597" y="1934902"/>
                    </a:cubicBezTo>
                    <a:cubicBezTo>
                      <a:pt x="1662896" y="1948406"/>
                      <a:pt x="1747776" y="1925255"/>
                      <a:pt x="1813366" y="1900177"/>
                    </a:cubicBezTo>
                    <a:cubicBezTo>
                      <a:pt x="1878956" y="1875099"/>
                      <a:pt x="1969625" y="1780573"/>
                      <a:pt x="2010136" y="1784431"/>
                    </a:cubicBezTo>
                    <a:cubicBezTo>
                      <a:pt x="2050647" y="1788289"/>
                      <a:pt x="1994703" y="1900178"/>
                      <a:pt x="2056435" y="1923327"/>
                    </a:cubicBezTo>
                    <a:cubicBezTo>
                      <a:pt x="2118167" y="1946476"/>
                      <a:pt x="2280212" y="1904036"/>
                      <a:pt x="2380526" y="1923327"/>
                    </a:cubicBezTo>
                    <a:cubicBezTo>
                      <a:pt x="2480840" y="1942618"/>
                      <a:pt x="2602374" y="2031358"/>
                      <a:pt x="2658318" y="2039074"/>
                    </a:cubicBezTo>
                    <a:cubicBezTo>
                      <a:pt x="2714262" y="2046790"/>
                      <a:pt x="2683397" y="1952264"/>
                      <a:pt x="2716192" y="1969626"/>
                    </a:cubicBezTo>
                    <a:cubicBezTo>
                      <a:pt x="2748987" y="1986988"/>
                      <a:pt x="2818435" y="2149033"/>
                      <a:pt x="2855088" y="2143246"/>
                    </a:cubicBezTo>
                    <a:cubicBezTo>
                      <a:pt x="2891741" y="2137459"/>
                      <a:pt x="2882096" y="2000492"/>
                      <a:pt x="2936111" y="1934902"/>
                    </a:cubicBezTo>
                    <a:cubicBezTo>
                      <a:pt x="2990126" y="1869312"/>
                      <a:pt x="3123235" y="1751636"/>
                      <a:pt x="3179179" y="1749707"/>
                    </a:cubicBezTo>
                    <a:cubicBezTo>
                      <a:pt x="3235123" y="1747778"/>
                      <a:pt x="3256343" y="1877028"/>
                      <a:pt x="3271776" y="1923327"/>
                    </a:cubicBezTo>
                    <a:cubicBezTo>
                      <a:pt x="3287209" y="1969626"/>
                      <a:pt x="3248627" y="2037145"/>
                      <a:pt x="3271776" y="2027499"/>
                    </a:cubicBezTo>
                    <a:cubicBezTo>
                      <a:pt x="3294925" y="2017853"/>
                      <a:pt x="3356658" y="1871240"/>
                      <a:pt x="3410673" y="1865453"/>
                    </a:cubicBezTo>
                    <a:cubicBezTo>
                      <a:pt x="3464688" y="1859666"/>
                      <a:pt x="3570789" y="2002420"/>
                      <a:pt x="3595867" y="1992775"/>
                    </a:cubicBezTo>
                    <a:cubicBezTo>
                      <a:pt x="3620945" y="1983130"/>
                      <a:pt x="3547639" y="1857737"/>
                      <a:pt x="3561143" y="1807580"/>
                    </a:cubicBezTo>
                    <a:cubicBezTo>
                      <a:pt x="3574647" y="1757423"/>
                      <a:pt x="3622875" y="1734274"/>
                      <a:pt x="3676890" y="1691833"/>
                    </a:cubicBezTo>
                    <a:cubicBezTo>
                      <a:pt x="3730905" y="1649393"/>
                      <a:pt x="3808070" y="1606952"/>
                      <a:pt x="3885235" y="1552937"/>
                    </a:cubicBezTo>
                    <a:cubicBezTo>
                      <a:pt x="3962400" y="1498922"/>
                      <a:pt x="4064643" y="1390891"/>
                      <a:pt x="4139878" y="1367742"/>
                    </a:cubicBezTo>
                    <a:cubicBezTo>
                      <a:pt x="4215113" y="1344593"/>
                      <a:pt x="4274916" y="1383175"/>
                      <a:pt x="4336647" y="1414041"/>
                    </a:cubicBezTo>
                    <a:cubicBezTo>
                      <a:pt x="4398378" y="1444907"/>
                      <a:pt x="4462039" y="1518213"/>
                      <a:pt x="4510267" y="1552937"/>
                    </a:cubicBezTo>
                    <a:cubicBezTo>
                      <a:pt x="4558495" y="1587661"/>
                      <a:pt x="4577786" y="1614669"/>
                      <a:pt x="4626014" y="1622385"/>
                    </a:cubicBezTo>
                    <a:cubicBezTo>
                      <a:pt x="4674242" y="1630101"/>
                      <a:pt x="4737903" y="1618527"/>
                      <a:pt x="4799635" y="1599236"/>
                    </a:cubicBezTo>
                    <a:cubicBezTo>
                      <a:pt x="4861367" y="1579945"/>
                      <a:pt x="4925027" y="1508567"/>
                      <a:pt x="4996404" y="1506638"/>
                    </a:cubicBezTo>
                    <a:cubicBezTo>
                      <a:pt x="5067781" y="1504709"/>
                      <a:pt x="5168096" y="1603094"/>
                      <a:pt x="5227898" y="1587661"/>
                    </a:cubicBezTo>
                    <a:cubicBezTo>
                      <a:pt x="5287700" y="1572228"/>
                      <a:pt x="5322424" y="1466127"/>
                      <a:pt x="5355219" y="1414041"/>
                    </a:cubicBezTo>
                    <a:cubicBezTo>
                      <a:pt x="5388014" y="1361955"/>
                      <a:pt x="5382227" y="1321444"/>
                      <a:pt x="5424667" y="1275145"/>
                    </a:cubicBezTo>
                    <a:cubicBezTo>
                      <a:pt x="5467107" y="1228846"/>
                      <a:pt x="5555847" y="1165185"/>
                      <a:pt x="5609862" y="1136248"/>
                    </a:cubicBezTo>
                    <a:cubicBezTo>
                      <a:pt x="5663877" y="1107311"/>
                      <a:pt x="5706318" y="1130461"/>
                      <a:pt x="5748759" y="1101524"/>
                    </a:cubicBezTo>
                    <a:cubicBezTo>
                      <a:pt x="5791200" y="1072587"/>
                      <a:pt x="5816277" y="987706"/>
                      <a:pt x="5864505" y="962628"/>
                    </a:cubicBezTo>
                    <a:cubicBezTo>
                      <a:pt x="5912733" y="937550"/>
                      <a:pt x="5978323" y="989635"/>
                      <a:pt x="6038126" y="951053"/>
                    </a:cubicBezTo>
                    <a:cubicBezTo>
                      <a:pt x="6097929" y="912471"/>
                      <a:pt x="6215605" y="779362"/>
                      <a:pt x="6223321" y="731134"/>
                    </a:cubicBezTo>
                    <a:cubicBezTo>
                      <a:pt x="6231037" y="682906"/>
                      <a:pt x="6053558" y="742709"/>
                      <a:pt x="6084424" y="661686"/>
                    </a:cubicBezTo>
                    <a:cubicBezTo>
                      <a:pt x="6115290" y="580663"/>
                      <a:pt x="6329422" y="329879"/>
                      <a:pt x="6408516" y="244998"/>
                    </a:cubicBezTo>
                    <a:cubicBezTo>
                      <a:pt x="6487610" y="160117"/>
                      <a:pt x="6528120" y="185195"/>
                      <a:pt x="6558986" y="152400"/>
                    </a:cubicBezTo>
                    <a:cubicBezTo>
                      <a:pt x="6589852" y="119605"/>
                      <a:pt x="6572491" y="73306"/>
                      <a:pt x="6593711" y="48228"/>
                    </a:cubicBezTo>
                    <a:cubicBezTo>
                      <a:pt x="6614931" y="23150"/>
                      <a:pt x="6655442" y="3858"/>
                      <a:pt x="6686308" y="1929"/>
                    </a:cubicBezTo>
                    <a:cubicBezTo>
                      <a:pt x="6717174" y="0"/>
                      <a:pt x="6767331" y="9646"/>
                      <a:pt x="6813630" y="48228"/>
                    </a:cubicBezTo>
                    <a:close/>
                  </a:path>
                </a:pathLst>
              </a:custGeom>
              <a:solidFill>
                <a:srgbClr val="4F81BD">
                  <a:alpha val="5764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887671" y="1369689"/>
                <a:ext cx="1215153" cy="170495"/>
              </a:xfrm>
              <a:custGeom>
                <a:avLst/>
                <a:gdLst>
                  <a:gd name="connsiteX0" fmla="*/ 63387 w 1215153"/>
                  <a:gd name="connsiteY0" fmla="*/ 74177 h 165887"/>
                  <a:gd name="connsiteX1" fmla="*/ 120032 w 1215153"/>
                  <a:gd name="connsiteY1" fmla="*/ 138914 h 165887"/>
                  <a:gd name="connsiteX2" fmla="*/ 200952 w 1215153"/>
                  <a:gd name="connsiteY2" fmla="*/ 114638 h 165887"/>
                  <a:gd name="connsiteX3" fmla="*/ 281872 w 1215153"/>
                  <a:gd name="connsiteY3" fmla="*/ 49901 h 165887"/>
                  <a:gd name="connsiteX4" fmla="*/ 378977 w 1215153"/>
                  <a:gd name="connsiteY4" fmla="*/ 138914 h 165887"/>
                  <a:gd name="connsiteX5" fmla="*/ 565094 w 1215153"/>
                  <a:gd name="connsiteY5" fmla="*/ 155098 h 165887"/>
                  <a:gd name="connsiteX6" fmla="*/ 646014 w 1215153"/>
                  <a:gd name="connsiteY6" fmla="*/ 74177 h 165887"/>
                  <a:gd name="connsiteX7" fmla="*/ 815947 w 1215153"/>
                  <a:gd name="connsiteY7" fmla="*/ 41809 h 165887"/>
                  <a:gd name="connsiteX8" fmla="*/ 945419 w 1215153"/>
                  <a:gd name="connsiteY8" fmla="*/ 138914 h 165887"/>
                  <a:gd name="connsiteX9" fmla="*/ 1082984 w 1215153"/>
                  <a:gd name="connsiteY9" fmla="*/ 57993 h 165887"/>
                  <a:gd name="connsiteX10" fmla="*/ 1204364 w 1215153"/>
                  <a:gd name="connsiteY10" fmla="*/ 17533 h 165887"/>
                  <a:gd name="connsiteX11" fmla="*/ 1147720 w 1215153"/>
                  <a:gd name="connsiteY11" fmla="*/ 33717 h 165887"/>
                  <a:gd name="connsiteX12" fmla="*/ 1115352 w 1215153"/>
                  <a:gd name="connsiteY12" fmla="*/ 33717 h 165887"/>
                  <a:gd name="connsiteX13" fmla="*/ 500357 w 1215153"/>
                  <a:gd name="connsiteY13" fmla="*/ 1349 h 165887"/>
                  <a:gd name="connsiteX14" fmla="*/ 63387 w 1215153"/>
                  <a:gd name="connsiteY14" fmla="*/ 74177 h 165887"/>
                  <a:gd name="connsiteX0" fmla="*/ 63387 w 1215153"/>
                  <a:gd name="connsiteY0" fmla="*/ 22927 h 190837"/>
                  <a:gd name="connsiteX1" fmla="*/ 120032 w 1215153"/>
                  <a:gd name="connsiteY1" fmla="*/ 163864 h 190837"/>
                  <a:gd name="connsiteX2" fmla="*/ 200952 w 1215153"/>
                  <a:gd name="connsiteY2" fmla="*/ 139588 h 190837"/>
                  <a:gd name="connsiteX3" fmla="*/ 281872 w 1215153"/>
                  <a:gd name="connsiteY3" fmla="*/ 74851 h 190837"/>
                  <a:gd name="connsiteX4" fmla="*/ 378977 w 1215153"/>
                  <a:gd name="connsiteY4" fmla="*/ 163864 h 190837"/>
                  <a:gd name="connsiteX5" fmla="*/ 565094 w 1215153"/>
                  <a:gd name="connsiteY5" fmla="*/ 180048 h 190837"/>
                  <a:gd name="connsiteX6" fmla="*/ 646014 w 1215153"/>
                  <a:gd name="connsiteY6" fmla="*/ 99127 h 190837"/>
                  <a:gd name="connsiteX7" fmla="*/ 815947 w 1215153"/>
                  <a:gd name="connsiteY7" fmla="*/ 66759 h 190837"/>
                  <a:gd name="connsiteX8" fmla="*/ 945419 w 1215153"/>
                  <a:gd name="connsiteY8" fmla="*/ 163864 h 190837"/>
                  <a:gd name="connsiteX9" fmla="*/ 1082984 w 1215153"/>
                  <a:gd name="connsiteY9" fmla="*/ 82943 h 190837"/>
                  <a:gd name="connsiteX10" fmla="*/ 1204364 w 1215153"/>
                  <a:gd name="connsiteY10" fmla="*/ 42483 h 190837"/>
                  <a:gd name="connsiteX11" fmla="*/ 1147720 w 1215153"/>
                  <a:gd name="connsiteY11" fmla="*/ 58667 h 190837"/>
                  <a:gd name="connsiteX12" fmla="*/ 1115352 w 1215153"/>
                  <a:gd name="connsiteY12" fmla="*/ 58667 h 190837"/>
                  <a:gd name="connsiteX13" fmla="*/ 500357 w 1215153"/>
                  <a:gd name="connsiteY13" fmla="*/ 26299 h 190837"/>
                  <a:gd name="connsiteX14" fmla="*/ 63387 w 1215153"/>
                  <a:gd name="connsiteY14" fmla="*/ 22927 h 190837"/>
                  <a:gd name="connsiteX0" fmla="*/ 63387 w 1215153"/>
                  <a:gd name="connsiteY0" fmla="*/ 2585 h 170495"/>
                  <a:gd name="connsiteX1" fmla="*/ 120032 w 1215153"/>
                  <a:gd name="connsiteY1" fmla="*/ 143522 h 170495"/>
                  <a:gd name="connsiteX2" fmla="*/ 200952 w 1215153"/>
                  <a:gd name="connsiteY2" fmla="*/ 119246 h 170495"/>
                  <a:gd name="connsiteX3" fmla="*/ 281872 w 1215153"/>
                  <a:gd name="connsiteY3" fmla="*/ 54509 h 170495"/>
                  <a:gd name="connsiteX4" fmla="*/ 378977 w 1215153"/>
                  <a:gd name="connsiteY4" fmla="*/ 143522 h 170495"/>
                  <a:gd name="connsiteX5" fmla="*/ 565094 w 1215153"/>
                  <a:gd name="connsiteY5" fmla="*/ 159706 h 170495"/>
                  <a:gd name="connsiteX6" fmla="*/ 646014 w 1215153"/>
                  <a:gd name="connsiteY6" fmla="*/ 78785 h 170495"/>
                  <a:gd name="connsiteX7" fmla="*/ 815947 w 1215153"/>
                  <a:gd name="connsiteY7" fmla="*/ 46417 h 170495"/>
                  <a:gd name="connsiteX8" fmla="*/ 945419 w 1215153"/>
                  <a:gd name="connsiteY8" fmla="*/ 143522 h 170495"/>
                  <a:gd name="connsiteX9" fmla="*/ 1082984 w 1215153"/>
                  <a:gd name="connsiteY9" fmla="*/ 62601 h 170495"/>
                  <a:gd name="connsiteX10" fmla="*/ 1204364 w 1215153"/>
                  <a:gd name="connsiteY10" fmla="*/ 22141 h 170495"/>
                  <a:gd name="connsiteX11" fmla="*/ 1147720 w 1215153"/>
                  <a:gd name="connsiteY11" fmla="*/ 38325 h 170495"/>
                  <a:gd name="connsiteX12" fmla="*/ 1115352 w 1215153"/>
                  <a:gd name="connsiteY12" fmla="*/ 38325 h 170495"/>
                  <a:gd name="connsiteX13" fmla="*/ 500357 w 1215153"/>
                  <a:gd name="connsiteY13" fmla="*/ 5957 h 170495"/>
                  <a:gd name="connsiteX14" fmla="*/ 63387 w 1215153"/>
                  <a:gd name="connsiteY14" fmla="*/ 2585 h 1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5153" h="170495">
                    <a:moveTo>
                      <a:pt x="63387" y="2585"/>
                    </a:moveTo>
                    <a:cubicBezTo>
                      <a:pt x="0" y="25512"/>
                      <a:pt x="97104" y="124078"/>
                      <a:pt x="120032" y="143522"/>
                    </a:cubicBezTo>
                    <a:cubicBezTo>
                      <a:pt x="142960" y="162966"/>
                      <a:pt x="173979" y="134082"/>
                      <a:pt x="200952" y="119246"/>
                    </a:cubicBezTo>
                    <a:cubicBezTo>
                      <a:pt x="227925" y="104411"/>
                      <a:pt x="252201" y="50463"/>
                      <a:pt x="281872" y="54509"/>
                    </a:cubicBezTo>
                    <a:cubicBezTo>
                      <a:pt x="311543" y="58555"/>
                      <a:pt x="331773" y="125989"/>
                      <a:pt x="378977" y="143522"/>
                    </a:cubicBezTo>
                    <a:cubicBezTo>
                      <a:pt x="426181" y="161055"/>
                      <a:pt x="520588" y="170495"/>
                      <a:pt x="565094" y="159706"/>
                    </a:cubicBezTo>
                    <a:cubicBezTo>
                      <a:pt x="609600" y="148917"/>
                      <a:pt x="604205" y="97666"/>
                      <a:pt x="646014" y="78785"/>
                    </a:cubicBezTo>
                    <a:cubicBezTo>
                      <a:pt x="687823" y="59904"/>
                      <a:pt x="766046" y="35627"/>
                      <a:pt x="815947" y="46417"/>
                    </a:cubicBezTo>
                    <a:cubicBezTo>
                      <a:pt x="865848" y="57207"/>
                      <a:pt x="900913" y="140825"/>
                      <a:pt x="945419" y="143522"/>
                    </a:cubicBezTo>
                    <a:cubicBezTo>
                      <a:pt x="989925" y="146219"/>
                      <a:pt x="1039827" y="82831"/>
                      <a:pt x="1082984" y="62601"/>
                    </a:cubicBezTo>
                    <a:cubicBezTo>
                      <a:pt x="1126142" y="42371"/>
                      <a:pt x="1193575" y="26187"/>
                      <a:pt x="1204364" y="22141"/>
                    </a:cubicBezTo>
                    <a:cubicBezTo>
                      <a:pt x="1215153" y="18095"/>
                      <a:pt x="1162555" y="35628"/>
                      <a:pt x="1147720" y="38325"/>
                    </a:cubicBezTo>
                    <a:cubicBezTo>
                      <a:pt x="1132885" y="41022"/>
                      <a:pt x="1115352" y="38325"/>
                      <a:pt x="1115352" y="38325"/>
                    </a:cubicBezTo>
                    <a:lnTo>
                      <a:pt x="500357" y="5957"/>
                    </a:lnTo>
                    <a:cubicBezTo>
                      <a:pt x="325030" y="0"/>
                      <a:pt x="190942" y="3721"/>
                      <a:pt x="63387" y="2585"/>
                    </a:cubicBezTo>
                    <a:close/>
                  </a:path>
                </a:pathLst>
              </a:custGeom>
              <a:solidFill>
                <a:srgbClr val="FF0000">
                  <a:alpha val="7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1500000">
                <a:off x="3913632" y="4379976"/>
                <a:ext cx="1723229" cy="492443"/>
              </a:xfrm>
              <a:prstGeom prst="rect">
                <a:avLst/>
              </a:prstGeom>
              <a:noFill/>
            </p:spPr>
            <p:txBody>
              <a:bodyPr wrap="none" rtlCol="0">
                <a:spAutoFit/>
              </a:bodyPr>
              <a:lstStyle/>
              <a:p>
                <a:r>
                  <a:rPr lang="en-US" sz="2600" b="1" dirty="0" smtClean="0">
                    <a:effectLst>
                      <a:outerShdw dist="50800" dir="5400000" algn="ctr" rotWithShape="0">
                        <a:srgbClr val="FFFF00"/>
                      </a:outerShdw>
                    </a:effectLst>
                  </a:rPr>
                  <a:t>Lake Baikal</a:t>
                </a:r>
                <a:endParaRPr lang="en-US" sz="2600" b="1" dirty="0">
                  <a:effectLst>
                    <a:outerShdw dist="50800" dir="5400000" algn="ctr" rotWithShape="0">
                      <a:srgbClr val="FFFF00"/>
                    </a:outerShdw>
                  </a:effectLst>
                </a:endParaRPr>
              </a:p>
            </p:txBody>
          </p:sp>
        </p:grpSp>
        <p:sp>
          <p:nvSpPr>
            <p:cNvPr id="14" name="5-Point Star 13"/>
            <p:cNvSpPr/>
            <p:nvPr/>
          </p:nvSpPr>
          <p:spPr>
            <a:xfrm>
              <a:off x="5334000" y="51816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 name="TextBox 1"/>
          <p:cNvSpPr txBox="1"/>
          <p:nvPr/>
        </p:nvSpPr>
        <p:spPr>
          <a:xfrm>
            <a:off x="0" y="0"/>
            <a:ext cx="91440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a:t>
            </a:r>
            <a:r>
              <a:rPr lang="en-US" sz="4000" dirty="0" err="1" smtClean="0">
                <a:solidFill>
                  <a:srgbClr val="0033CC"/>
                </a:solidFill>
                <a:effectLst>
                  <a:outerShdw dist="50800" dir="5400000" algn="ctr" rotWithShape="0">
                    <a:schemeClr val="tx1"/>
                  </a:outerShdw>
                </a:effectLst>
              </a:rPr>
              <a:t>Mal’ta</a:t>
            </a:r>
            <a:r>
              <a:rPr lang="en-US" sz="4000" dirty="0" smtClean="0">
                <a:solidFill>
                  <a:srgbClr val="0033CC"/>
                </a:solidFill>
                <a:effectLst>
                  <a:outerShdw dist="50800" dir="5400000" algn="ctr" rotWithShape="0">
                    <a:schemeClr val="tx1"/>
                  </a:outerShdw>
                </a:effectLst>
              </a:rPr>
              <a:t> Boy</a:t>
            </a:r>
          </a:p>
        </p:txBody>
      </p:sp>
      <p:sp>
        <p:nvSpPr>
          <p:cNvPr id="9" name="TextBox 8"/>
          <p:cNvSpPr txBox="1"/>
          <p:nvPr/>
        </p:nvSpPr>
        <p:spPr>
          <a:xfrm>
            <a:off x="0" y="762000"/>
            <a:ext cx="9143999" cy="584775"/>
          </a:xfrm>
          <a:prstGeom prst="rect">
            <a:avLst/>
          </a:prstGeom>
          <a:noFill/>
        </p:spPr>
        <p:txBody>
          <a:bodyPr wrap="square" rtlCol="0">
            <a:spAutoFit/>
          </a:bodyPr>
          <a:lstStyle/>
          <a:p>
            <a:r>
              <a:rPr lang="en-US" sz="3200" dirty="0" smtClean="0"/>
              <a:t> - 1938 to 1958:  </a:t>
            </a:r>
            <a:r>
              <a:rPr lang="en-US" sz="3200" dirty="0" err="1" smtClean="0"/>
              <a:t>Mal’ta</a:t>
            </a:r>
            <a:r>
              <a:rPr lang="en-US" sz="3200" dirty="0" smtClean="0"/>
              <a:t> archeological excavations</a:t>
            </a:r>
            <a:endParaRPr lang="en-US" sz="3200" dirty="0"/>
          </a:p>
        </p:txBody>
      </p:sp>
      <p:sp>
        <p:nvSpPr>
          <p:cNvPr id="10" name="TextBox 9"/>
          <p:cNvSpPr txBox="1"/>
          <p:nvPr/>
        </p:nvSpPr>
        <p:spPr>
          <a:xfrm>
            <a:off x="0" y="1295400"/>
            <a:ext cx="9143999" cy="584775"/>
          </a:xfrm>
          <a:prstGeom prst="rect">
            <a:avLst/>
          </a:prstGeom>
          <a:noFill/>
        </p:spPr>
        <p:txBody>
          <a:bodyPr wrap="square" rtlCol="0">
            <a:spAutoFit/>
          </a:bodyPr>
          <a:lstStyle/>
          <a:p>
            <a:r>
              <a:rPr lang="en-US" sz="3200" dirty="0" smtClean="0"/>
              <a:t> - discovered 24,000 year old remains of </a:t>
            </a:r>
            <a:r>
              <a:rPr lang="en-US" sz="3200" dirty="0" err="1" smtClean="0"/>
              <a:t>Mal’ta</a:t>
            </a:r>
            <a:r>
              <a:rPr lang="en-US" sz="3200" dirty="0" smtClean="0"/>
              <a:t> Boy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xit" presetSubtype="0" fill="hold" nodeType="withEffect">
                                  <p:stCondLst>
                                    <p:cond delay="0"/>
                                  </p:stCondLst>
                                  <p:childTnLst>
                                    <p:animEffect transition="out" filter="fade">
                                      <p:cBhvr>
                                        <p:cTn id="13" dur="1000"/>
                                        <p:tgtEl>
                                          <p:spTgt spid="15"/>
                                        </p:tgtEl>
                                      </p:cBhvr>
                                    </p:animEffect>
                                    <p:set>
                                      <p:cBhvr>
                                        <p:cTn id="14" dur="1" fill="hold">
                                          <p:stCondLst>
                                            <p:cond delay="9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1000"/>
                                        <p:tgtEl>
                                          <p:spTgt spid="10">
                                            <p:txEl>
                                              <p:pRg st="0" end="0"/>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Effect transition="in" filter="fade">
                                      <p:cBhvr>
                                        <p:cTn id="24" dur="1000"/>
                                        <p:tgtEl>
                                          <p:spTgt spid="11"/>
                                        </p:tgtEl>
                                      </p:cBhvr>
                                    </p:animEffect>
                                  </p:childTnLst>
                                </p:cTn>
                              </p:par>
                              <p:par>
                                <p:cTn id="25" presetID="10" presetClass="exit" presetSubtype="0" fill="hold" nodeType="withEffect">
                                  <p:stCondLst>
                                    <p:cond delay="0"/>
                                  </p:stCondLst>
                                  <p:childTnLst>
                                    <p:animEffect transition="out" filter="fade">
                                      <p:cBhvr>
                                        <p:cTn id="26" dur="1000"/>
                                        <p:tgtEl>
                                          <p:spTgt spid="3"/>
                                        </p:tgtEl>
                                      </p:cBhvr>
                                    </p:animEffect>
                                    <p:set>
                                      <p:cBhvr>
                                        <p:cTn id="2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10" grpId="0" build="allAtOnce"/>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762000"/>
            <a:ext cx="9144000" cy="707886"/>
          </a:xfrm>
          <a:prstGeom prst="rect">
            <a:avLst/>
          </a:prstGeom>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CONCLUSIONS:</a:t>
            </a:r>
          </a:p>
        </p:txBody>
      </p:sp>
      <p:sp useBgFill="1">
        <p:nvSpPr>
          <p:cNvPr id="3" name="TextBox 2"/>
          <p:cNvSpPr txBox="1"/>
          <p:nvPr/>
        </p:nvSpPr>
        <p:spPr>
          <a:xfrm>
            <a:off x="0" y="0"/>
            <a:ext cx="91440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a:t>
            </a:r>
            <a:r>
              <a:rPr lang="en-US" sz="4000" dirty="0" err="1" smtClean="0">
                <a:solidFill>
                  <a:srgbClr val="0033CC"/>
                </a:solidFill>
                <a:effectLst>
                  <a:outerShdw dist="50800" dir="5400000" algn="ctr" rotWithShape="0">
                    <a:schemeClr val="tx1"/>
                  </a:outerShdw>
                </a:effectLst>
              </a:rPr>
              <a:t>Mal’ta</a:t>
            </a:r>
            <a:r>
              <a:rPr lang="en-US" sz="4000" dirty="0" smtClean="0">
                <a:solidFill>
                  <a:srgbClr val="0033CC"/>
                </a:solidFill>
                <a:effectLst>
                  <a:outerShdw dist="50800" dir="5400000" algn="ctr" rotWithShape="0">
                    <a:schemeClr val="tx1"/>
                  </a:outerShdw>
                </a:effectLst>
              </a:rPr>
              <a:t> Boy</a:t>
            </a:r>
          </a:p>
        </p:txBody>
      </p:sp>
      <p:grpSp>
        <p:nvGrpSpPr>
          <p:cNvPr id="4" name="Group 3"/>
          <p:cNvGrpSpPr/>
          <p:nvPr/>
        </p:nvGrpSpPr>
        <p:grpSpPr>
          <a:xfrm>
            <a:off x="609600" y="2026920"/>
            <a:ext cx="7772400" cy="4831080"/>
            <a:chOff x="609600" y="2026920"/>
            <a:chExt cx="7772400" cy="4831080"/>
          </a:xfrm>
        </p:grpSpPr>
        <p:pic>
          <p:nvPicPr>
            <p:cNvPr id="5" name="Picture 2" descr="jpg DNA found in Russia suggests first Americans walked through Siberia to Alaska"/>
            <p:cNvPicPr>
              <a:picLocks noChangeAspect="1" noChangeArrowheads="1"/>
            </p:cNvPicPr>
            <p:nvPr/>
          </p:nvPicPr>
          <p:blipFill>
            <a:blip r:embed="rId3"/>
            <a:srcRect/>
            <a:stretch>
              <a:fillRect/>
            </a:stretch>
          </p:blipFill>
          <p:spPr bwMode="auto">
            <a:xfrm>
              <a:off x="609600" y="2026920"/>
              <a:ext cx="7620000" cy="4831080"/>
            </a:xfrm>
            <a:prstGeom prst="rect">
              <a:avLst/>
            </a:prstGeom>
            <a:noFill/>
            <a:ln w="50800">
              <a:solidFill>
                <a:srgbClr val="0033CC"/>
              </a:solidFill>
            </a:ln>
          </p:spPr>
        </p:pic>
        <p:sp>
          <p:nvSpPr>
            <p:cNvPr id="6" name="Rectangle 1"/>
            <p:cNvSpPr>
              <a:spLocks noChangeArrowheads="1"/>
            </p:cNvSpPr>
            <p:nvPr/>
          </p:nvSpPr>
          <p:spPr bwMode="auto">
            <a:xfrm>
              <a:off x="1600200" y="6396335"/>
              <a:ext cx="6781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400" dirty="0" smtClean="0"/>
                <a:t>photo courtesy of State Hermitage Museum, Russia</a:t>
              </a:r>
            </a:p>
          </p:txBody>
        </p:sp>
      </p:grpSp>
      <p:sp useBgFill="1">
        <p:nvSpPr>
          <p:cNvPr id="7" name="TextBox 6"/>
          <p:cNvSpPr txBox="1"/>
          <p:nvPr/>
        </p:nvSpPr>
        <p:spPr>
          <a:xfrm>
            <a:off x="0" y="762000"/>
            <a:ext cx="9143999" cy="584775"/>
          </a:xfrm>
          <a:prstGeom prst="rect">
            <a:avLst/>
          </a:prstGeom>
        </p:spPr>
        <p:txBody>
          <a:bodyPr wrap="square" rtlCol="0">
            <a:spAutoFit/>
          </a:bodyPr>
          <a:lstStyle/>
          <a:p>
            <a:r>
              <a:rPr lang="en-US" sz="3200" dirty="0" smtClean="0"/>
              <a:t> - 1938 to 1958:  </a:t>
            </a:r>
            <a:r>
              <a:rPr lang="en-US" sz="3200" dirty="0" err="1" smtClean="0"/>
              <a:t>Mal’ta</a:t>
            </a:r>
            <a:r>
              <a:rPr lang="en-US" sz="3200" dirty="0" smtClean="0"/>
              <a:t> archeological excavations</a:t>
            </a:r>
            <a:endParaRPr lang="en-US" sz="3200" dirty="0"/>
          </a:p>
        </p:txBody>
      </p:sp>
      <p:sp>
        <p:nvSpPr>
          <p:cNvPr id="8" name="TextBox 7"/>
          <p:cNvSpPr txBox="1"/>
          <p:nvPr/>
        </p:nvSpPr>
        <p:spPr>
          <a:xfrm>
            <a:off x="0" y="1295400"/>
            <a:ext cx="9143999" cy="584775"/>
          </a:xfrm>
          <a:prstGeom prst="rect">
            <a:avLst/>
          </a:prstGeom>
          <a:noFill/>
        </p:spPr>
        <p:txBody>
          <a:bodyPr wrap="square" rtlCol="0">
            <a:spAutoFit/>
          </a:bodyPr>
          <a:lstStyle/>
          <a:p>
            <a:r>
              <a:rPr lang="en-US" sz="3200" dirty="0" smtClean="0"/>
              <a:t> - discovered 24,000 year old remains of </a:t>
            </a:r>
            <a:r>
              <a:rPr lang="en-US" sz="3200" dirty="0" err="1" smtClean="0"/>
              <a:t>Mal’ta</a:t>
            </a:r>
            <a:r>
              <a:rPr lang="en-US" sz="3200" dirty="0" smtClean="0"/>
              <a:t> Boy </a:t>
            </a:r>
            <a:endParaRPr lang="en-US" sz="3200" dirty="0"/>
          </a:p>
        </p:txBody>
      </p:sp>
      <p:sp>
        <p:nvSpPr>
          <p:cNvPr id="9" name="TextBox 8"/>
          <p:cNvSpPr txBox="1"/>
          <p:nvPr/>
        </p:nvSpPr>
        <p:spPr>
          <a:xfrm>
            <a:off x="0" y="1818382"/>
            <a:ext cx="4876800" cy="1077218"/>
          </a:xfrm>
          <a:prstGeom prst="rect">
            <a:avLst/>
          </a:prstGeom>
          <a:noFill/>
        </p:spPr>
        <p:txBody>
          <a:bodyPr wrap="square" rtlCol="0">
            <a:spAutoFit/>
          </a:bodyPr>
          <a:lstStyle/>
          <a:p>
            <a:r>
              <a:rPr lang="en-US" sz="3200" dirty="0" smtClean="0"/>
              <a:t> - remains stored in Russian </a:t>
            </a:r>
          </a:p>
          <a:p>
            <a:r>
              <a:rPr lang="en-US" sz="3200" dirty="0" smtClean="0"/>
              <a:t>   museum for 50 years </a:t>
            </a:r>
            <a:endParaRPr lang="en-US" sz="3200" dirty="0"/>
          </a:p>
        </p:txBody>
      </p:sp>
      <p:pic>
        <p:nvPicPr>
          <p:cNvPr id="10" name="Picture 2" descr="http://static01.nyt.com/images/2013/11/21/science/21genome-2/21genome-2-articleLarge.jpg"/>
          <p:cNvPicPr>
            <a:picLocks noChangeAspect="1" noChangeArrowheads="1"/>
          </p:cNvPicPr>
          <p:nvPr/>
        </p:nvPicPr>
        <p:blipFill>
          <a:blip r:embed="rId4"/>
          <a:srcRect l="25333" t="25475" r="24185" b="30000"/>
          <a:stretch>
            <a:fillRect/>
          </a:stretch>
        </p:blipFill>
        <p:spPr bwMode="auto">
          <a:xfrm>
            <a:off x="4114800" y="2133600"/>
            <a:ext cx="3810000" cy="2240280"/>
          </a:xfrm>
          <a:prstGeom prst="rect">
            <a:avLst/>
          </a:prstGeom>
          <a:noFill/>
          <a:ln w="25400">
            <a:solidFill>
              <a:srgbClr val="0033CC"/>
            </a:solidFill>
          </a:ln>
        </p:spPr>
      </p:pic>
      <p:sp>
        <p:nvSpPr>
          <p:cNvPr id="11" name="TextBox 10"/>
          <p:cNvSpPr txBox="1"/>
          <p:nvPr/>
        </p:nvSpPr>
        <p:spPr>
          <a:xfrm>
            <a:off x="0" y="2819400"/>
            <a:ext cx="4876800" cy="1077218"/>
          </a:xfrm>
          <a:prstGeom prst="rect">
            <a:avLst/>
          </a:prstGeom>
          <a:noFill/>
        </p:spPr>
        <p:txBody>
          <a:bodyPr wrap="square" rtlCol="0">
            <a:spAutoFit/>
          </a:bodyPr>
          <a:lstStyle/>
          <a:p>
            <a:r>
              <a:rPr lang="en-US" sz="3200" dirty="0" smtClean="0"/>
              <a:t> - 2013: DNA sample taken  </a:t>
            </a:r>
          </a:p>
          <a:p>
            <a:r>
              <a:rPr lang="en-US" sz="3200" dirty="0" smtClean="0"/>
              <a:t>   from arm bone</a:t>
            </a:r>
            <a:endParaRPr lang="en-US" sz="3200" dirty="0"/>
          </a:p>
        </p:txBody>
      </p:sp>
      <p:sp>
        <p:nvSpPr>
          <p:cNvPr id="12" name="TextBox 11"/>
          <p:cNvSpPr txBox="1"/>
          <p:nvPr/>
        </p:nvSpPr>
        <p:spPr>
          <a:xfrm>
            <a:off x="0" y="3810000"/>
            <a:ext cx="2514600" cy="584775"/>
          </a:xfrm>
          <a:prstGeom prst="rect">
            <a:avLst/>
          </a:prstGeom>
          <a:noFill/>
        </p:spPr>
        <p:txBody>
          <a:bodyPr wrap="square" rtlCol="0">
            <a:spAutoFit/>
          </a:bodyPr>
          <a:lstStyle/>
          <a:p>
            <a:r>
              <a:rPr lang="en-US" sz="3200" dirty="0" smtClean="0"/>
              <a:t> -  FINDINGS:</a:t>
            </a:r>
            <a:endParaRPr lang="en-US" sz="3200" dirty="0"/>
          </a:p>
        </p:txBody>
      </p:sp>
      <p:sp>
        <p:nvSpPr>
          <p:cNvPr id="13" name="TextBox 12"/>
          <p:cNvSpPr txBox="1"/>
          <p:nvPr/>
        </p:nvSpPr>
        <p:spPr>
          <a:xfrm>
            <a:off x="0" y="5141893"/>
            <a:ext cx="4572000" cy="954107"/>
          </a:xfrm>
          <a:prstGeom prst="rect">
            <a:avLst/>
          </a:prstGeom>
          <a:noFill/>
        </p:spPr>
        <p:txBody>
          <a:bodyPr wrap="square" rtlCol="0">
            <a:spAutoFit/>
          </a:bodyPr>
          <a:lstStyle/>
          <a:p>
            <a:r>
              <a:rPr lang="en-US" sz="2800" dirty="0" smtClean="0"/>
              <a:t>      - 25% of DNA matches </a:t>
            </a:r>
          </a:p>
          <a:p>
            <a:r>
              <a:rPr lang="en-US" sz="2800" dirty="0" smtClean="0"/>
              <a:t>        Native Americans</a:t>
            </a:r>
            <a:endParaRPr lang="en-US" sz="2800" dirty="0"/>
          </a:p>
        </p:txBody>
      </p:sp>
      <p:sp>
        <p:nvSpPr>
          <p:cNvPr id="14" name="TextBox 13"/>
          <p:cNvSpPr txBox="1"/>
          <p:nvPr/>
        </p:nvSpPr>
        <p:spPr>
          <a:xfrm>
            <a:off x="0" y="4267200"/>
            <a:ext cx="4572000" cy="954107"/>
          </a:xfrm>
          <a:prstGeom prst="rect">
            <a:avLst/>
          </a:prstGeom>
          <a:noFill/>
        </p:spPr>
        <p:txBody>
          <a:bodyPr wrap="square" rtlCol="0">
            <a:spAutoFit/>
          </a:bodyPr>
          <a:lstStyle/>
          <a:p>
            <a:r>
              <a:rPr lang="en-US" sz="2800" dirty="0" smtClean="0"/>
              <a:t>      - 70% DNA  relates to</a:t>
            </a:r>
          </a:p>
          <a:p>
            <a:r>
              <a:rPr lang="en-US" sz="2800" dirty="0" smtClean="0"/>
              <a:t>         Europeans</a:t>
            </a:r>
            <a:endParaRPr lang="en-US" sz="2800" dirty="0"/>
          </a:p>
        </p:txBody>
      </p:sp>
      <p:sp>
        <p:nvSpPr>
          <p:cNvPr id="15" name="TextBox 14"/>
          <p:cNvSpPr txBox="1"/>
          <p:nvPr/>
        </p:nvSpPr>
        <p:spPr>
          <a:xfrm>
            <a:off x="0" y="6029980"/>
            <a:ext cx="4724400" cy="523220"/>
          </a:xfrm>
          <a:prstGeom prst="rect">
            <a:avLst/>
          </a:prstGeom>
          <a:noFill/>
        </p:spPr>
        <p:txBody>
          <a:bodyPr wrap="square" rtlCol="0">
            <a:spAutoFit/>
          </a:bodyPr>
          <a:lstStyle/>
          <a:p>
            <a:r>
              <a:rPr lang="en-US" sz="2800" dirty="0" smtClean="0"/>
              <a:t>      - NO MATCH to east Asians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4"/>
                                        </p:tgtEl>
                                      </p:cBhvr>
                                      <p:by x="50000" y="50000"/>
                                    </p:animScale>
                                  </p:childTnLst>
                                </p:cTn>
                              </p:par>
                              <p:par>
                                <p:cTn id="7" presetID="64" presetClass="path" presetSubtype="0" fill="hold" nodeType="withEffect">
                                  <p:stCondLst>
                                    <p:cond delay="0"/>
                                  </p:stCondLst>
                                  <p:childTnLst>
                                    <p:animMotion origin="layout" path="M -0.00834 -0.01112 L 0.25 -0.18102 " pathEditMode="relative" rAng="0" ptsTypes="AA">
                                      <p:cBhvr>
                                        <p:cTn id="8" dur="1000" fill="hold"/>
                                        <p:tgtEl>
                                          <p:spTgt spid="4"/>
                                        </p:tgtEl>
                                        <p:attrNameLst>
                                          <p:attrName>ppt_x</p:attrName>
                                          <p:attrName>ppt_y</p:attrName>
                                        </p:attrNameLst>
                                      </p:cBhvr>
                                      <p:rCtr x="129" y="-85"/>
                                    </p:animMotion>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1000"/>
                                        <p:tgtEl>
                                          <p:spTgt spid="9">
                                            <p:txEl>
                                              <p:pRg st="0" end="0"/>
                                            </p:txEl>
                                          </p:spTgt>
                                        </p:tgtEl>
                                      </p:cBhvr>
                                    </p:animEffect>
                                  </p:childTnLst>
                                </p:cTn>
                              </p:par>
                              <p:par>
                                <p:cTn id="13" presetID="22" presetClass="entr" presetSubtype="8" fill="hold" nodeType="withEffect">
                                  <p:stCondLst>
                                    <p:cond delay="100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left)">
                                      <p:cBhvr>
                                        <p:cTn id="15" dur="10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1000"/>
                                        <p:tgtEl>
                                          <p:spTgt spid="11">
                                            <p:txEl>
                                              <p:pRg st="0" end="0"/>
                                            </p:txEl>
                                          </p:spTgt>
                                        </p:tgtEl>
                                      </p:cBhvr>
                                    </p:animEffect>
                                  </p:childTnLst>
                                </p:cTn>
                              </p:par>
                              <p:par>
                                <p:cTn id="21" presetID="22" presetClass="entr" presetSubtype="8" fill="hold" nodeType="withEffect">
                                  <p:stCondLst>
                                    <p:cond delay="100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1000"/>
                                        <p:tgtEl>
                                          <p:spTgt spid="11">
                                            <p:txEl>
                                              <p:pRg st="1" end="1"/>
                                            </p:txEl>
                                          </p:spTgt>
                                        </p:tgtEl>
                                      </p:cBhvr>
                                    </p:animEffect>
                                  </p:childTnLst>
                                </p:cTn>
                              </p:par>
                            </p:childTnLst>
                          </p:cTn>
                        </p:par>
                        <p:par>
                          <p:cTn id="24" fill="hold">
                            <p:stCondLst>
                              <p:cond delay="2000"/>
                            </p:stCondLst>
                            <p:childTnLst>
                              <p:par>
                                <p:cTn id="25" presetID="53"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Effect transition="in" filter="fade">
                                      <p:cBhvr>
                                        <p:cTn id="29" dur="1000"/>
                                        <p:tgtEl>
                                          <p:spTgt spid="10"/>
                                        </p:tgtEl>
                                      </p:cBhvr>
                                    </p:animEffect>
                                  </p:childTnLst>
                                </p:cTn>
                              </p:par>
                              <p:par>
                                <p:cTn id="30" presetID="42" presetClass="path" presetSubtype="0" accel="50000" decel="50000" fill="hold" nodeType="withEffect">
                                  <p:stCondLst>
                                    <p:cond delay="0"/>
                                  </p:stCondLst>
                                  <p:childTnLst>
                                    <p:animMotion origin="layout" path="M -3.33333E-6 4.44444E-6 L 0.075 0.34791 " pathEditMode="relative" rAng="0" ptsTypes="AA">
                                      <p:cBhvr>
                                        <p:cTn id="31" dur="1000" fill="hold"/>
                                        <p:tgtEl>
                                          <p:spTgt spid="10"/>
                                        </p:tgtEl>
                                        <p:attrNameLst>
                                          <p:attrName>ppt_x</p:attrName>
                                          <p:attrName>ppt_y</p:attrName>
                                        </p:attrNameLst>
                                      </p:cBhvr>
                                      <p:rCtr x="38" y="174"/>
                                    </p:animMotion>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left)">
                                      <p:cBhvr>
                                        <p:cTn id="36" dur="1000"/>
                                        <p:tgtEl>
                                          <p:spTgt spid="12">
                                            <p:txEl>
                                              <p:pRg st="0" end="0"/>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4">
                                            <p:txEl>
                                              <p:pRg st="0" end="0"/>
                                            </p:txEl>
                                          </p:spTgt>
                                        </p:tgtEl>
                                        <p:attrNameLst>
                                          <p:attrName>style.visibility</p:attrName>
                                        </p:attrNameLst>
                                      </p:cBhvr>
                                      <p:to>
                                        <p:strVal val="visible"/>
                                      </p:to>
                                    </p:set>
                                    <p:animEffect transition="in" filter="fade">
                                      <p:cBhvr>
                                        <p:cTn id="40" dur="1000"/>
                                        <p:tgtEl>
                                          <p:spTgt spid="14">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animEffect transition="in" filter="fade">
                                      <p:cBhvr>
                                        <p:cTn id="43" dur="1000"/>
                                        <p:tgtEl>
                                          <p:spTgt spid="14">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fade">
                                      <p:cBhvr>
                                        <p:cTn id="48" dur="1000"/>
                                        <p:tgtEl>
                                          <p:spTgt spid="13">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fade">
                                      <p:cBhvr>
                                        <p:cTn id="51" dur="1000"/>
                                        <p:tgtEl>
                                          <p:spTgt spid="1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Effect transition="in" filter="fade">
                                      <p:cBhvr>
                                        <p:cTn id="56" dur="1000"/>
                                        <p:tgtEl>
                                          <p:spTgt spid="1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1000"/>
                                        <p:tgtEl>
                                          <p:spTgt spid="7"/>
                                        </p:tgtEl>
                                      </p:cBhvr>
                                    </p:animEffect>
                                    <p:set>
                                      <p:cBhvr>
                                        <p:cTn id="61" dur="1" fill="hold">
                                          <p:stCondLst>
                                            <p:cond delay="999"/>
                                          </p:stCondLst>
                                        </p:cTn>
                                        <p:tgtEl>
                                          <p:spTgt spid="7"/>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8"/>
                                        </p:tgtEl>
                                      </p:cBhvr>
                                    </p:animEffect>
                                    <p:set>
                                      <p:cBhvr>
                                        <p:cTn id="64" dur="1" fill="hold">
                                          <p:stCondLst>
                                            <p:cond delay="999"/>
                                          </p:stCondLst>
                                        </p:cTn>
                                        <p:tgtEl>
                                          <p:spTgt spid="8"/>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9">
                                            <p:txEl>
                                              <p:pRg st="0" end="0"/>
                                            </p:txEl>
                                          </p:spTgt>
                                        </p:tgtEl>
                                      </p:cBhvr>
                                    </p:animEffect>
                                    <p:set>
                                      <p:cBhvr>
                                        <p:cTn id="67" dur="1" fill="hold">
                                          <p:stCondLst>
                                            <p:cond delay="999"/>
                                          </p:stCondLst>
                                        </p:cTn>
                                        <p:tgtEl>
                                          <p:spTgt spid="9">
                                            <p:txEl>
                                              <p:pRg st="0" end="0"/>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9">
                                            <p:txEl>
                                              <p:pRg st="1" end="1"/>
                                            </p:txEl>
                                          </p:spTgt>
                                        </p:tgtEl>
                                      </p:cBhvr>
                                    </p:animEffect>
                                    <p:set>
                                      <p:cBhvr>
                                        <p:cTn id="70" dur="1" fill="hold">
                                          <p:stCondLst>
                                            <p:cond delay="999"/>
                                          </p:stCondLst>
                                        </p:cTn>
                                        <p:tgtEl>
                                          <p:spTgt spid="9">
                                            <p:txEl>
                                              <p:pRg st="1" end="1"/>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11">
                                            <p:txEl>
                                              <p:pRg st="0" end="0"/>
                                            </p:txEl>
                                          </p:spTgt>
                                        </p:tgtEl>
                                      </p:cBhvr>
                                    </p:animEffect>
                                    <p:set>
                                      <p:cBhvr>
                                        <p:cTn id="73" dur="1" fill="hold">
                                          <p:stCondLst>
                                            <p:cond delay="999"/>
                                          </p:stCondLst>
                                        </p:cTn>
                                        <p:tgtEl>
                                          <p:spTgt spid="11">
                                            <p:txEl>
                                              <p:pRg st="0" end="0"/>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11">
                                            <p:txEl>
                                              <p:pRg st="1" end="1"/>
                                            </p:txEl>
                                          </p:spTgt>
                                        </p:tgtEl>
                                      </p:cBhvr>
                                    </p:animEffect>
                                    <p:set>
                                      <p:cBhvr>
                                        <p:cTn id="76" dur="1" fill="hold">
                                          <p:stCondLst>
                                            <p:cond delay="999"/>
                                          </p:stCondLst>
                                        </p:cTn>
                                        <p:tgtEl>
                                          <p:spTgt spid="11">
                                            <p:txEl>
                                              <p:pRg st="1" end="1"/>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13">
                                            <p:txEl>
                                              <p:pRg st="0" end="0"/>
                                            </p:txEl>
                                          </p:spTgt>
                                        </p:tgtEl>
                                      </p:cBhvr>
                                    </p:animEffect>
                                    <p:set>
                                      <p:cBhvr>
                                        <p:cTn id="79" dur="1" fill="hold">
                                          <p:stCondLst>
                                            <p:cond delay="999"/>
                                          </p:stCondLst>
                                        </p:cTn>
                                        <p:tgtEl>
                                          <p:spTgt spid="13">
                                            <p:txEl>
                                              <p:pRg st="0" end="0"/>
                                            </p:txEl>
                                          </p:spTgt>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13">
                                            <p:txEl>
                                              <p:pRg st="1" end="1"/>
                                            </p:txEl>
                                          </p:spTgt>
                                        </p:tgtEl>
                                      </p:cBhvr>
                                    </p:animEffect>
                                    <p:set>
                                      <p:cBhvr>
                                        <p:cTn id="82" dur="1" fill="hold">
                                          <p:stCondLst>
                                            <p:cond delay="999"/>
                                          </p:stCondLst>
                                        </p:cTn>
                                        <p:tgtEl>
                                          <p:spTgt spid="13">
                                            <p:txEl>
                                              <p:pRg st="1" end="1"/>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12">
                                            <p:txEl>
                                              <p:pRg st="0" end="0"/>
                                            </p:txEl>
                                          </p:spTgt>
                                        </p:tgtEl>
                                      </p:cBhvr>
                                    </p:animEffect>
                                    <p:set>
                                      <p:cBhvr>
                                        <p:cTn id="85" dur="1" fill="hold">
                                          <p:stCondLst>
                                            <p:cond delay="999"/>
                                          </p:stCondLst>
                                        </p:cTn>
                                        <p:tgtEl>
                                          <p:spTgt spid="12">
                                            <p:txEl>
                                              <p:pRg st="0" end="0"/>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14">
                                            <p:txEl>
                                              <p:pRg st="0" end="0"/>
                                            </p:txEl>
                                          </p:spTgt>
                                        </p:tgtEl>
                                      </p:cBhvr>
                                    </p:animEffect>
                                    <p:set>
                                      <p:cBhvr>
                                        <p:cTn id="88" dur="1" fill="hold">
                                          <p:stCondLst>
                                            <p:cond delay="999"/>
                                          </p:stCondLst>
                                        </p:cTn>
                                        <p:tgtEl>
                                          <p:spTgt spid="14">
                                            <p:txEl>
                                              <p:pRg st="0" end="0"/>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14">
                                            <p:txEl>
                                              <p:pRg st="1" end="1"/>
                                            </p:txEl>
                                          </p:spTgt>
                                        </p:tgtEl>
                                      </p:cBhvr>
                                    </p:animEffect>
                                    <p:set>
                                      <p:cBhvr>
                                        <p:cTn id="91" dur="1" fill="hold">
                                          <p:stCondLst>
                                            <p:cond delay="999"/>
                                          </p:stCondLst>
                                        </p:cTn>
                                        <p:tgtEl>
                                          <p:spTgt spid="14">
                                            <p:txEl>
                                              <p:pRg st="1" end="1"/>
                                            </p:txEl>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15">
                                            <p:txEl>
                                              <p:pRg st="0" end="0"/>
                                            </p:txEl>
                                          </p:spTgt>
                                        </p:tgtEl>
                                      </p:cBhvr>
                                    </p:animEffect>
                                    <p:set>
                                      <p:cBhvr>
                                        <p:cTn id="94" dur="1" fill="hold">
                                          <p:stCondLst>
                                            <p:cond delay="999"/>
                                          </p:stCondLst>
                                        </p:cTn>
                                        <p:tgtEl>
                                          <p:spTgt spid="15">
                                            <p:txEl>
                                              <p:pRg st="0" end="0"/>
                                            </p:txEl>
                                          </p:spTgt>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10"/>
                                        </p:tgtEl>
                                      </p:cBhvr>
                                    </p:animEffect>
                                    <p:set>
                                      <p:cBhvr>
                                        <p:cTn id="97" dur="1" fill="hold">
                                          <p:stCondLst>
                                            <p:cond delay="999"/>
                                          </p:stCondLst>
                                        </p:cTn>
                                        <p:tgtEl>
                                          <p:spTgt spid="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4"/>
                                        </p:tgtEl>
                                      </p:cBhvr>
                                    </p:animEffect>
                                    <p:set>
                                      <p:cBhvr>
                                        <p:cTn id="100" dur="1" fill="hold">
                                          <p:stCondLst>
                                            <p:cond delay="999"/>
                                          </p:stCondLst>
                                        </p:cTn>
                                        <p:tgtEl>
                                          <p:spTgt spid="4"/>
                                        </p:tgtEl>
                                        <p:attrNameLst>
                                          <p:attrName>style.visibility</p:attrName>
                                        </p:attrNameLst>
                                      </p:cBhvr>
                                      <p:to>
                                        <p:strVal val="hidden"/>
                                      </p:to>
                                    </p:set>
                                  </p:childTnLst>
                                </p:cTn>
                              </p:par>
                            </p:childTnLst>
                          </p:cTn>
                        </p:par>
                        <p:par>
                          <p:cTn id="101" fill="hold">
                            <p:stCondLst>
                              <p:cond delay="1000"/>
                            </p:stCondLst>
                            <p:childTnLst>
                              <p:par>
                                <p:cTn id="102" presetID="22" presetClass="entr" presetSubtype="8" fill="hold" grpId="0"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left)">
                                      <p:cBhvr>
                                        <p:cTn id="10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8" grpId="0"/>
      <p:bldP spid="9" grpId="0" build="allAtOnce"/>
      <p:bldP spid="11" grpId="0" build="allAtOnce"/>
      <p:bldP spid="12" grpId="0" build="allAtOnce"/>
      <p:bldP spid="13" grpId="0" build="allAtOnce"/>
      <p:bldP spid="14" grpId="0" build="allAtOnce"/>
      <p:bldP spid="15" grpId="0" build="allAtOnce"/>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a:t>
            </a:r>
            <a:r>
              <a:rPr lang="en-US" sz="4000" dirty="0" err="1" smtClean="0">
                <a:solidFill>
                  <a:srgbClr val="0033CC"/>
                </a:solidFill>
                <a:effectLst>
                  <a:outerShdw dist="50800" dir="5400000" algn="ctr" rotWithShape="0">
                    <a:schemeClr val="tx1"/>
                  </a:outerShdw>
                </a:effectLst>
              </a:rPr>
              <a:t>Mal’ta</a:t>
            </a:r>
            <a:r>
              <a:rPr lang="en-US" sz="4000" dirty="0" smtClean="0">
                <a:solidFill>
                  <a:srgbClr val="0033CC"/>
                </a:solidFill>
                <a:effectLst>
                  <a:outerShdw dist="50800" dir="5400000" algn="ctr" rotWithShape="0">
                    <a:schemeClr val="tx1"/>
                  </a:outerShdw>
                </a:effectLst>
              </a:rPr>
              <a:t> Boy</a:t>
            </a:r>
          </a:p>
        </p:txBody>
      </p:sp>
      <p:sp useBgFill="1">
        <p:nvSpPr>
          <p:cNvPr id="3" name="TextBox 2"/>
          <p:cNvSpPr txBox="1"/>
          <p:nvPr/>
        </p:nvSpPr>
        <p:spPr>
          <a:xfrm>
            <a:off x="0" y="762000"/>
            <a:ext cx="9144000" cy="707886"/>
          </a:xfrm>
          <a:prstGeom prst="rect">
            <a:avLst/>
          </a:prstGeom>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CONCLUSIONS:</a:t>
            </a:r>
          </a:p>
        </p:txBody>
      </p:sp>
      <p:sp>
        <p:nvSpPr>
          <p:cNvPr id="4" name="Rectangle 3"/>
          <p:cNvSpPr/>
          <p:nvPr/>
        </p:nvSpPr>
        <p:spPr>
          <a:xfrm>
            <a:off x="228600" y="3295471"/>
            <a:ext cx="8839200" cy="1200329"/>
          </a:xfrm>
          <a:prstGeom prst="rect">
            <a:avLst/>
          </a:prstGeom>
        </p:spPr>
        <p:txBody>
          <a:bodyPr wrap="square">
            <a:spAutoFit/>
          </a:bodyPr>
          <a:lstStyle/>
          <a:p>
            <a:pPr marL="514350" indent="-514350"/>
            <a:r>
              <a:rPr lang="en-US" sz="3600" dirty="0" smtClean="0"/>
              <a:t>2) Native Americans are related to ancient</a:t>
            </a:r>
          </a:p>
          <a:p>
            <a:pPr marL="514350" indent="-514350"/>
            <a:r>
              <a:rPr lang="en-US" sz="3600" dirty="0" smtClean="0"/>
              <a:t>	east Asians  and Europeans</a:t>
            </a:r>
            <a:endParaRPr lang="en-US" sz="3600" dirty="0"/>
          </a:p>
        </p:txBody>
      </p:sp>
      <p:sp>
        <p:nvSpPr>
          <p:cNvPr id="5" name="Rectangle 4"/>
          <p:cNvSpPr/>
          <p:nvPr/>
        </p:nvSpPr>
        <p:spPr>
          <a:xfrm>
            <a:off x="228600" y="4648200"/>
            <a:ext cx="8839200" cy="1200329"/>
          </a:xfrm>
          <a:prstGeom prst="rect">
            <a:avLst/>
          </a:prstGeom>
        </p:spPr>
        <p:txBody>
          <a:bodyPr wrap="square">
            <a:spAutoFit/>
          </a:bodyPr>
          <a:lstStyle/>
          <a:p>
            <a:pPr marL="514350" indent="-514350"/>
            <a:r>
              <a:rPr lang="en-US" sz="3600" dirty="0" smtClean="0"/>
              <a:t>3) discovery raises new questions about the timing of human entry into North America</a:t>
            </a:r>
            <a:endParaRPr lang="en-US" sz="3600" dirty="0"/>
          </a:p>
        </p:txBody>
      </p:sp>
      <p:cxnSp>
        <p:nvCxnSpPr>
          <p:cNvPr id="7" name="Straight Connector 6"/>
          <p:cNvCxnSpPr/>
          <p:nvPr/>
        </p:nvCxnSpPr>
        <p:spPr>
          <a:xfrm>
            <a:off x="838200" y="3886200"/>
            <a:ext cx="2667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62400" y="4419600"/>
            <a:ext cx="1905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800600" y="5239512"/>
            <a:ext cx="1676400" cy="182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5791200"/>
            <a:ext cx="1295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38600" y="5791200"/>
            <a:ext cx="4648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8600" y="1446074"/>
            <a:ext cx="8763000" cy="1754326"/>
          </a:xfrm>
          <a:prstGeom prst="rect">
            <a:avLst/>
          </a:prstGeom>
        </p:spPr>
        <p:txBody>
          <a:bodyPr wrap="square">
            <a:spAutoFit/>
          </a:bodyPr>
          <a:lstStyle/>
          <a:p>
            <a:pPr marL="742950" indent="-742950"/>
            <a:r>
              <a:rPr lang="en-US" sz="3600" dirty="0" smtClean="0"/>
              <a:t>1) during the last Glacial Age, people of </a:t>
            </a:r>
          </a:p>
          <a:p>
            <a:pPr marL="742950" indent="-742950"/>
            <a:r>
              <a:rPr lang="en-US" sz="3600" dirty="0" smtClean="0"/>
              <a:t>     European extraction reached farther east</a:t>
            </a:r>
          </a:p>
          <a:p>
            <a:pPr marL="742950" indent="-742950"/>
            <a:r>
              <a:rPr lang="en-US" sz="3600" dirty="0" smtClean="0"/>
              <a:t>     across Eurasia than previously supposed</a:t>
            </a:r>
            <a:endParaRPr lang="en-US" sz="3600" dirty="0"/>
          </a:p>
        </p:txBody>
      </p:sp>
      <p:cxnSp>
        <p:nvCxnSpPr>
          <p:cNvPr id="18" name="Straight Connector 17"/>
          <p:cNvCxnSpPr/>
          <p:nvPr/>
        </p:nvCxnSpPr>
        <p:spPr>
          <a:xfrm>
            <a:off x="2743200" y="2057400"/>
            <a:ext cx="2895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38200" y="2590800"/>
            <a:ext cx="1752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24400" y="2590800"/>
            <a:ext cx="1524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81200" y="3124200"/>
            <a:ext cx="1524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800600" y="3886200"/>
            <a:ext cx="1219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272495">
            <a:off x="5838681" y="3759027"/>
            <a:ext cx="412763" cy="923330"/>
          </a:xfrm>
          <a:prstGeom prst="rect">
            <a:avLst/>
          </a:prstGeom>
          <a:noFill/>
        </p:spPr>
        <p:txBody>
          <a:bodyPr wrap="square" rtlCol="0">
            <a:spAutoFit/>
          </a:bodyPr>
          <a:lstStyle/>
          <a:p>
            <a:r>
              <a:rPr lang="en-US" sz="5400" b="1" dirty="0" smtClean="0">
                <a:solidFill>
                  <a:srgbClr val="FF0000"/>
                </a:solidFill>
              </a:rPr>
              <a:t>!</a:t>
            </a:r>
            <a:endParaRPr lang="en-US" sz="5400" b="1" dirty="0">
              <a:solidFill>
                <a:srgbClr val="FF0000"/>
              </a:solidFill>
            </a:endParaRPr>
          </a:p>
        </p:txBody>
      </p:sp>
      <p:cxnSp>
        <p:nvCxnSpPr>
          <p:cNvPr id="21" name="Straight Connector 20"/>
          <p:cNvCxnSpPr/>
          <p:nvPr/>
        </p:nvCxnSpPr>
        <p:spPr>
          <a:xfrm>
            <a:off x="1676400" y="4419600"/>
            <a:ext cx="1219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000"/>
                                        <p:tgtEl>
                                          <p:spTgt spid="18"/>
                                        </p:tgtEl>
                                      </p:cBhvr>
                                    </p:animEffect>
                                  </p:childTnLst>
                                </p:cTn>
                              </p:par>
                              <p:par>
                                <p:cTn id="12" presetID="22" presetClass="entr" presetSubtype="8" fill="hold" nodeType="with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1000"/>
                                        <p:tgtEl>
                                          <p:spTgt spid="19"/>
                                        </p:tgtEl>
                                      </p:cBhvr>
                                    </p:animEffect>
                                  </p:childTnLst>
                                </p:cTn>
                              </p:par>
                              <p:par>
                                <p:cTn id="15" presetID="22" presetClass="entr" presetSubtype="8" fill="hold" nodeType="withEffect">
                                  <p:stCondLst>
                                    <p:cond delay="200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1000"/>
                                        <p:tgtEl>
                                          <p:spTgt spid="20"/>
                                        </p:tgtEl>
                                      </p:cBhvr>
                                    </p:animEffect>
                                  </p:childTnLst>
                                </p:cTn>
                              </p:par>
                              <p:par>
                                <p:cTn id="18" presetID="22" presetClass="entr" presetSubtype="8" fill="hold" nodeType="withEffect">
                                  <p:stCondLst>
                                    <p:cond delay="300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1000"/>
                                        <p:tgtEl>
                                          <p:spTgt spid="7"/>
                                        </p:tgtEl>
                                      </p:cBhvr>
                                    </p:animEffect>
                                  </p:childTnLst>
                                </p:cTn>
                              </p:par>
                              <p:par>
                                <p:cTn id="30" presetID="22" presetClass="entr" presetSubtype="8" fill="hold" nodeType="withEffect">
                                  <p:stCondLst>
                                    <p:cond delay="100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1000"/>
                                        <p:tgtEl>
                                          <p:spTgt spid="27"/>
                                        </p:tgtEl>
                                      </p:cBhvr>
                                    </p:animEffect>
                                  </p:childTnLst>
                                </p:cTn>
                              </p:par>
                              <p:par>
                                <p:cTn id="33" presetID="22" presetClass="entr" presetSubtype="8" fill="hold" nodeType="withEffect">
                                  <p:stCondLst>
                                    <p:cond delay="200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par>
                                <p:cTn id="36" presetID="22" presetClass="entr" presetSubtype="8" fill="hold" nodeType="withEffect">
                                  <p:stCondLst>
                                    <p:cond delay="30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1000"/>
                                        <p:tgtEl>
                                          <p:spTgt spid="8"/>
                                        </p:tgtEl>
                                      </p:cBhvr>
                                    </p:animEffect>
                                  </p:childTnLst>
                                </p:cTn>
                              </p:par>
                            </p:childTnLst>
                          </p:cTn>
                        </p:par>
                        <p:par>
                          <p:cTn id="39" fill="hold">
                            <p:stCondLst>
                              <p:cond delay="5000"/>
                            </p:stCondLst>
                            <p:childTnLst>
                              <p:par>
                                <p:cTn id="40" presetID="53"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fltVal val="0"/>
                                          </p:val>
                                        </p:tav>
                                        <p:tav tm="100000">
                                          <p:val>
                                            <p:strVal val="#ppt_w"/>
                                          </p:val>
                                        </p:tav>
                                      </p:tavLst>
                                    </p:anim>
                                    <p:anim calcmode="lin" valueType="num">
                                      <p:cBhvr>
                                        <p:cTn id="43" dur="1000" fill="hold"/>
                                        <p:tgtEl>
                                          <p:spTgt spid="17"/>
                                        </p:tgtEl>
                                        <p:attrNameLst>
                                          <p:attrName>ppt_h</p:attrName>
                                        </p:attrNameLst>
                                      </p:cBhvr>
                                      <p:tavLst>
                                        <p:tav tm="0">
                                          <p:val>
                                            <p:fltVal val="0"/>
                                          </p:val>
                                        </p:tav>
                                        <p:tav tm="100000">
                                          <p:val>
                                            <p:strVal val="#ppt_h"/>
                                          </p:val>
                                        </p:tav>
                                      </p:tavLst>
                                    </p:anim>
                                    <p:animEffect transition="in" filter="fade">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childTnLst>
                                </p:cTn>
                              </p:par>
                              <p:par>
                                <p:cTn id="50" presetID="10" presetClass="exit" presetSubtype="0" fill="hold" grpId="1" nodeType="withEffect">
                                  <p:stCondLst>
                                    <p:cond delay="0"/>
                                  </p:stCondLst>
                                  <p:childTnLst>
                                    <p:animEffect transition="out" filter="fade">
                                      <p:cBhvr>
                                        <p:cTn id="51" dur="1000"/>
                                        <p:tgtEl>
                                          <p:spTgt spid="17"/>
                                        </p:tgtEl>
                                      </p:cBhvr>
                                    </p:animEffect>
                                    <p:set>
                                      <p:cBhvr>
                                        <p:cTn id="52" dur="1" fill="hold">
                                          <p:stCondLst>
                                            <p:cond delay="999"/>
                                          </p:stCondLst>
                                        </p:cTn>
                                        <p:tgtEl>
                                          <p:spTgt spid="17"/>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1000"/>
                                        <p:tgtEl>
                                          <p:spTgt spid="11"/>
                                        </p:tgtEl>
                                      </p:cBhvr>
                                    </p:animEffect>
                                  </p:childTnLst>
                                </p:cTn>
                              </p:par>
                              <p:par>
                                <p:cTn id="57" presetID="22" presetClass="entr" presetSubtype="8"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1000"/>
                                        <p:tgtEl>
                                          <p:spTgt spid="12"/>
                                        </p:tgtEl>
                                      </p:cBhvr>
                                    </p:animEffect>
                                  </p:childTnLst>
                                </p:cTn>
                              </p:par>
                              <p:par>
                                <p:cTn id="60" presetID="22" presetClass="entr" presetSubtype="8" fill="hold" nodeType="withEffect">
                                  <p:stCondLst>
                                    <p:cond delay="200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4864" y="1219200"/>
            <a:ext cx="9258825" cy="5652534"/>
            <a:chOff x="-54864" y="1219200"/>
            <a:chExt cx="9258825" cy="5652534"/>
          </a:xfrm>
        </p:grpSpPr>
        <p:grpSp>
          <p:nvGrpSpPr>
            <p:cNvPr id="31" name="Group 1"/>
            <p:cNvGrpSpPr/>
            <p:nvPr/>
          </p:nvGrpSpPr>
          <p:grpSpPr>
            <a:xfrm>
              <a:off x="-54864" y="1219200"/>
              <a:ext cx="9253728" cy="5652534"/>
              <a:chOff x="-54864" y="1219200"/>
              <a:chExt cx="9253728" cy="5652534"/>
            </a:xfrm>
          </p:grpSpPr>
          <p:pic>
            <p:nvPicPr>
              <p:cNvPr id="46" name="Picture 2" descr="http://www.columbia.edu/~vjd1/glacier.gif"/>
              <p:cNvPicPr>
                <a:picLocks noChangeAspect="1" noChangeArrowheads="1"/>
              </p:cNvPicPr>
              <p:nvPr/>
            </p:nvPicPr>
            <p:blipFill>
              <a:blip r:embed="rId3"/>
              <a:srcRect/>
              <a:stretch>
                <a:fillRect/>
              </a:stretch>
            </p:blipFill>
            <p:spPr bwMode="auto">
              <a:xfrm>
                <a:off x="-54864" y="1219200"/>
                <a:ext cx="9244584" cy="5652534"/>
              </a:xfrm>
              <a:prstGeom prst="rect">
                <a:avLst/>
              </a:prstGeom>
              <a:noFill/>
            </p:spPr>
          </p:pic>
          <p:pic>
            <p:nvPicPr>
              <p:cNvPr id="47" name="Picture 2" descr="http://www.columbia.edu/~vjd1/glacier.gif"/>
              <p:cNvPicPr>
                <a:picLocks noChangeAspect="1" noChangeArrowheads="1"/>
              </p:cNvPicPr>
              <p:nvPr/>
            </p:nvPicPr>
            <p:blipFill>
              <a:blip r:embed="rId3"/>
              <a:srcRect l="18178" t="44595" r="27288" b="48648"/>
              <a:stretch>
                <a:fillRect/>
              </a:stretch>
            </p:blipFill>
            <p:spPr bwMode="auto">
              <a:xfrm>
                <a:off x="0" y="3962400"/>
                <a:ext cx="9162288" cy="2082338"/>
              </a:xfrm>
              <a:prstGeom prst="rect">
                <a:avLst/>
              </a:prstGeom>
              <a:noFill/>
            </p:spPr>
          </p:pic>
          <p:pic>
            <p:nvPicPr>
              <p:cNvPr id="48"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pic>
            <p:nvPicPr>
              <p:cNvPr id="49" name="Picture 2" descr="http://www.columbia.edu/~vjd1/glacier.gif"/>
              <p:cNvPicPr>
                <a:picLocks noChangeAspect="1" noChangeArrowheads="1"/>
              </p:cNvPicPr>
              <p:nvPr/>
            </p:nvPicPr>
            <p:blipFill>
              <a:blip r:embed="rId3"/>
              <a:srcRect l="90890" t="62162" r="3278" b="31081"/>
              <a:stretch>
                <a:fillRect/>
              </a:stretch>
            </p:blipFill>
            <p:spPr bwMode="auto">
              <a:xfrm rot="1476835">
                <a:off x="7394227" y="4911423"/>
                <a:ext cx="1665387" cy="461991"/>
              </a:xfrm>
              <a:prstGeom prst="rect">
                <a:avLst/>
              </a:prstGeom>
              <a:noFill/>
            </p:spPr>
          </p:pic>
          <p:pic>
            <p:nvPicPr>
              <p:cNvPr id="50" name="Picture 2" descr="http://www.columbia.edu/~vjd1/glacier.gif"/>
              <p:cNvPicPr>
                <a:picLocks noChangeAspect="1" noChangeArrowheads="1"/>
              </p:cNvPicPr>
              <p:nvPr/>
            </p:nvPicPr>
            <p:blipFill>
              <a:blip r:embed="rId3"/>
              <a:srcRect l="90890" t="22708" r="2500" b="46796"/>
              <a:stretch>
                <a:fillRect/>
              </a:stretch>
            </p:blipFill>
            <p:spPr bwMode="auto">
              <a:xfrm rot="701025">
                <a:off x="7172610" y="1467068"/>
                <a:ext cx="1143000" cy="1956241"/>
              </a:xfrm>
              <a:prstGeom prst="rect">
                <a:avLst/>
              </a:prstGeom>
              <a:noFill/>
            </p:spPr>
          </p:pic>
          <p:pic>
            <p:nvPicPr>
              <p:cNvPr id="51" name="Picture 2" descr="http://www.columbia.edu/~vjd1/glacier.gif"/>
              <p:cNvPicPr>
                <a:picLocks noChangeAspect="1" noChangeArrowheads="1"/>
              </p:cNvPicPr>
              <p:nvPr/>
            </p:nvPicPr>
            <p:blipFill>
              <a:blip r:embed="rId3"/>
              <a:srcRect l="62797" t="10629" r="27288" b="40540"/>
              <a:stretch>
                <a:fillRect/>
              </a:stretch>
            </p:blipFill>
            <p:spPr bwMode="auto">
              <a:xfrm rot="790620">
                <a:off x="6647670" y="3118863"/>
                <a:ext cx="1512356" cy="1922932"/>
              </a:xfrm>
              <a:prstGeom prst="rect">
                <a:avLst/>
              </a:prstGeom>
              <a:noFill/>
            </p:spPr>
          </p:pic>
          <p:pic>
            <p:nvPicPr>
              <p:cNvPr id="52" name="Picture 2" descr="http://www.columbia.edu/~vjd1/glacier.gif"/>
              <p:cNvPicPr>
                <a:picLocks noChangeAspect="1" noChangeArrowheads="1"/>
              </p:cNvPicPr>
              <p:nvPr/>
            </p:nvPicPr>
            <p:blipFill>
              <a:blip r:embed="rId3"/>
              <a:srcRect l="90890" t="25676" r="2500" b="29730"/>
              <a:stretch>
                <a:fillRect/>
              </a:stretch>
            </p:blipFill>
            <p:spPr bwMode="auto">
              <a:xfrm>
                <a:off x="8077200" y="2667000"/>
                <a:ext cx="1066800" cy="2514600"/>
              </a:xfrm>
              <a:prstGeom prst="rect">
                <a:avLst/>
              </a:prstGeom>
              <a:noFill/>
            </p:spPr>
          </p:pic>
          <p:pic>
            <p:nvPicPr>
              <p:cNvPr id="53"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54" name="Picture 2" descr="http://www.columbia.edu/~vjd1/glacier.gif"/>
              <p:cNvPicPr>
                <a:picLocks noChangeAspect="1" noChangeArrowheads="1"/>
              </p:cNvPicPr>
              <p:nvPr/>
            </p:nvPicPr>
            <p:blipFill>
              <a:blip r:embed="rId3"/>
              <a:srcRect l="3305" t="85135" r="55381" b="8108"/>
              <a:stretch>
                <a:fillRect/>
              </a:stretch>
            </p:blipFill>
            <p:spPr bwMode="auto">
              <a:xfrm rot="180000">
                <a:off x="-18288" y="5882557"/>
                <a:ext cx="2971715" cy="297172"/>
              </a:xfrm>
              <a:prstGeom prst="rect">
                <a:avLst/>
              </a:prstGeom>
              <a:noFill/>
            </p:spPr>
          </p:pic>
          <p:pic>
            <p:nvPicPr>
              <p:cNvPr id="55"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56" name="Freeform 55"/>
              <p:cNvSpPr/>
              <p:nvPr/>
            </p:nvSpPr>
            <p:spPr>
              <a:xfrm>
                <a:off x="-36576" y="5791200"/>
                <a:ext cx="9235440" cy="286762"/>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2"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pic>
          <p:nvPicPr>
            <p:cNvPr id="33" name="Picture 2" descr="http://www.columbia.edu/~vjd1/glacier.gif"/>
            <p:cNvPicPr>
              <a:picLocks noChangeAspect="1" noChangeArrowheads="1"/>
            </p:cNvPicPr>
            <p:nvPr/>
          </p:nvPicPr>
          <p:blipFill>
            <a:blip r:embed="rId3"/>
            <a:srcRect l="90890" t="62162" r="3278" b="31081"/>
            <a:stretch>
              <a:fillRect/>
            </a:stretch>
          </p:blipFill>
          <p:spPr bwMode="auto">
            <a:xfrm rot="1476835">
              <a:off x="7394227" y="4911423"/>
              <a:ext cx="1665387" cy="461991"/>
            </a:xfrm>
            <a:prstGeom prst="rect">
              <a:avLst/>
            </a:prstGeom>
            <a:noFill/>
          </p:spPr>
        </p:pic>
        <p:pic>
          <p:nvPicPr>
            <p:cNvPr id="35" name="Picture 2" descr="http://www.columbia.edu/~vjd1/glacier.gif"/>
            <p:cNvPicPr>
              <a:picLocks noChangeAspect="1" noChangeArrowheads="1"/>
            </p:cNvPicPr>
            <p:nvPr/>
          </p:nvPicPr>
          <p:blipFill>
            <a:blip r:embed="rId3"/>
            <a:srcRect l="90890" t="22708" r="2500" b="46796"/>
            <a:stretch>
              <a:fillRect/>
            </a:stretch>
          </p:blipFill>
          <p:spPr bwMode="auto">
            <a:xfrm rot="701025">
              <a:off x="7172610" y="1467068"/>
              <a:ext cx="1143000" cy="1956241"/>
            </a:xfrm>
            <a:prstGeom prst="rect">
              <a:avLst/>
            </a:prstGeom>
            <a:noFill/>
          </p:spPr>
        </p:pic>
        <p:pic>
          <p:nvPicPr>
            <p:cNvPr id="36" name="Picture 2" descr="http://www.columbia.edu/~vjd1/glacier.gif"/>
            <p:cNvPicPr>
              <a:picLocks noChangeAspect="1" noChangeArrowheads="1"/>
            </p:cNvPicPr>
            <p:nvPr/>
          </p:nvPicPr>
          <p:blipFill>
            <a:blip r:embed="rId3"/>
            <a:srcRect l="62797" t="10629" r="27288" b="40540"/>
            <a:stretch>
              <a:fillRect/>
            </a:stretch>
          </p:blipFill>
          <p:spPr bwMode="auto">
            <a:xfrm rot="790620">
              <a:off x="6647670" y="3118863"/>
              <a:ext cx="1512356" cy="1922932"/>
            </a:xfrm>
            <a:prstGeom prst="rect">
              <a:avLst/>
            </a:prstGeom>
            <a:noFill/>
          </p:spPr>
        </p:pic>
        <p:pic>
          <p:nvPicPr>
            <p:cNvPr id="37" name="Picture 2" descr="http://www.columbia.edu/~vjd1/glacier.gif"/>
            <p:cNvPicPr>
              <a:picLocks noChangeAspect="1" noChangeArrowheads="1"/>
            </p:cNvPicPr>
            <p:nvPr/>
          </p:nvPicPr>
          <p:blipFill>
            <a:blip r:embed="rId3"/>
            <a:srcRect l="90890" t="25676" r="2500" b="29730"/>
            <a:stretch>
              <a:fillRect/>
            </a:stretch>
          </p:blipFill>
          <p:spPr bwMode="auto">
            <a:xfrm>
              <a:off x="8077200" y="2667000"/>
              <a:ext cx="1066800" cy="2514600"/>
            </a:xfrm>
            <a:prstGeom prst="rect">
              <a:avLst/>
            </a:prstGeom>
            <a:noFill/>
          </p:spPr>
        </p:pic>
        <p:pic>
          <p:nvPicPr>
            <p:cNvPr id="38"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39" name="Picture 2" descr="http://www.columbia.edu/~vjd1/glacier.gif"/>
            <p:cNvPicPr>
              <a:picLocks noChangeAspect="1" noChangeArrowheads="1"/>
            </p:cNvPicPr>
            <p:nvPr/>
          </p:nvPicPr>
          <p:blipFill>
            <a:blip r:embed="rId3"/>
            <a:srcRect l="3305" t="85135" r="55381" b="8108"/>
            <a:stretch>
              <a:fillRect/>
            </a:stretch>
          </p:blipFill>
          <p:spPr bwMode="auto">
            <a:xfrm rot="180000">
              <a:off x="32640" y="5883269"/>
              <a:ext cx="2944566" cy="294457"/>
            </a:xfrm>
            <a:prstGeom prst="rect">
              <a:avLst/>
            </a:prstGeom>
            <a:noFill/>
          </p:spPr>
        </p:pic>
        <p:pic>
          <p:nvPicPr>
            <p:cNvPr id="40"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41" name="Freeform 40"/>
            <p:cNvSpPr/>
            <p:nvPr/>
          </p:nvSpPr>
          <p:spPr>
            <a:xfrm>
              <a:off x="0" y="3957403"/>
              <a:ext cx="9198864" cy="2083633"/>
            </a:xfrm>
            <a:custGeom>
              <a:avLst/>
              <a:gdLst>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09088" h="2083633">
                  <a:moveTo>
                    <a:pt x="29981" y="0"/>
                  </a:moveTo>
                  <a:cubicBezTo>
                    <a:pt x="79948" y="298554"/>
                    <a:pt x="129915" y="597109"/>
                    <a:pt x="374754" y="854440"/>
                  </a:cubicBezTo>
                  <a:cubicBezTo>
                    <a:pt x="619593" y="1111771"/>
                    <a:pt x="1026827" y="1394086"/>
                    <a:pt x="1499017" y="1543987"/>
                  </a:cubicBezTo>
                  <a:cubicBezTo>
                    <a:pt x="1971207" y="1693888"/>
                    <a:pt x="2653259" y="1716374"/>
                    <a:pt x="3207895" y="1753849"/>
                  </a:cubicBezTo>
                  <a:cubicBezTo>
                    <a:pt x="3762531" y="1791324"/>
                    <a:pt x="4826833" y="1768840"/>
                    <a:pt x="4826833" y="1768840"/>
                  </a:cubicBezTo>
                  <a:cubicBezTo>
                    <a:pt x="5368977" y="1778834"/>
                    <a:pt x="5831174" y="1811312"/>
                    <a:pt x="6460761" y="1813810"/>
                  </a:cubicBezTo>
                  <a:cubicBezTo>
                    <a:pt x="7090348" y="1816308"/>
                    <a:pt x="8199620" y="1746355"/>
                    <a:pt x="8604354" y="1783830"/>
                  </a:cubicBezTo>
                  <a:cubicBezTo>
                    <a:pt x="9009088" y="1821305"/>
                    <a:pt x="8904158" y="1993693"/>
                    <a:pt x="8889168" y="2038663"/>
                  </a:cubicBezTo>
                  <a:cubicBezTo>
                    <a:pt x="8874178" y="2083633"/>
                    <a:pt x="8514413" y="2053653"/>
                    <a:pt x="8514413" y="2053653"/>
                  </a:cubicBezTo>
                  <a:lnTo>
                    <a:pt x="5546361" y="2038663"/>
                  </a:lnTo>
                  <a:cubicBezTo>
                    <a:pt x="4916774" y="2026171"/>
                    <a:pt x="5016708" y="1983699"/>
                    <a:pt x="4736892" y="1978702"/>
                  </a:cubicBezTo>
                  <a:cubicBezTo>
                    <a:pt x="4457076" y="1973705"/>
                    <a:pt x="4272197" y="2021174"/>
                    <a:pt x="3867463" y="2008682"/>
                  </a:cubicBezTo>
                  <a:cubicBezTo>
                    <a:pt x="3462729" y="1996190"/>
                    <a:pt x="2643266" y="1913744"/>
                    <a:pt x="2308486" y="1903751"/>
                  </a:cubicBezTo>
                  <a:cubicBezTo>
                    <a:pt x="1973706" y="1893758"/>
                    <a:pt x="2068643" y="1953719"/>
                    <a:pt x="1858781" y="1948722"/>
                  </a:cubicBezTo>
                  <a:cubicBezTo>
                    <a:pt x="1648919" y="1943725"/>
                    <a:pt x="1301646" y="1901253"/>
                    <a:pt x="1049312" y="1873771"/>
                  </a:cubicBezTo>
                  <a:cubicBezTo>
                    <a:pt x="796978" y="1846289"/>
                    <a:pt x="519659" y="1796322"/>
                    <a:pt x="344774" y="1783830"/>
                  </a:cubicBezTo>
                  <a:cubicBezTo>
                    <a:pt x="169889" y="1771338"/>
                    <a:pt x="84944" y="1785079"/>
                    <a:pt x="0" y="1798820"/>
                  </a:cubicBezTo>
                  <a:lnTo>
                    <a:pt x="29981" y="0"/>
                  </a:lnTo>
                  <a:close/>
                </a:path>
              </a:pathLst>
            </a:custGeom>
            <a:blipFill>
              <a:blip r:embed="rId4"/>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 Box 4"/>
            <p:cNvSpPr txBox="1">
              <a:spLocks noChangeArrowheads="1"/>
            </p:cNvSpPr>
            <p:nvPr/>
          </p:nvSpPr>
          <p:spPr bwMode="auto">
            <a:xfrm>
              <a:off x="5791200" y="1810512"/>
              <a:ext cx="3352800" cy="584775"/>
            </a:xfrm>
            <a:prstGeom prst="rect">
              <a:avLst/>
            </a:prstGeom>
            <a:noFill/>
            <a:ln w="9525">
              <a:noFill/>
              <a:miter lim="800000"/>
              <a:headEnd/>
              <a:tailEnd/>
            </a:ln>
          </p:spPr>
          <p:txBody>
            <a:bodyPr wrap="square">
              <a:spAutoFit/>
            </a:bodyPr>
            <a:lstStyle/>
            <a:p>
              <a:r>
                <a:rPr lang="en-US" sz="3200" b="1" dirty="0" smtClean="0"/>
                <a:t>snow accumulates</a:t>
              </a:r>
              <a:endParaRPr lang="en-US" sz="3200" b="1" dirty="0"/>
            </a:p>
          </p:txBody>
        </p:sp>
        <p:sp>
          <p:nvSpPr>
            <p:cNvPr id="43" name="Text Box 4"/>
            <p:cNvSpPr txBox="1">
              <a:spLocks noChangeArrowheads="1"/>
            </p:cNvSpPr>
            <p:nvPr/>
          </p:nvSpPr>
          <p:spPr bwMode="auto">
            <a:xfrm>
              <a:off x="5791200" y="1295400"/>
              <a:ext cx="3285744" cy="584775"/>
            </a:xfrm>
            <a:prstGeom prst="rect">
              <a:avLst/>
            </a:prstGeom>
            <a:noFill/>
            <a:ln w="9525">
              <a:noFill/>
              <a:miter lim="800000"/>
              <a:headEnd/>
              <a:tailEnd/>
            </a:ln>
          </p:spPr>
          <p:txBody>
            <a:bodyPr wrap="square">
              <a:spAutoFit/>
            </a:bodyPr>
            <a:lstStyle/>
            <a:p>
              <a:r>
                <a:rPr lang="en-US" sz="3200" b="1" dirty="0" smtClean="0"/>
                <a:t>climate cools</a:t>
              </a:r>
            </a:p>
          </p:txBody>
        </p:sp>
        <p:sp>
          <p:nvSpPr>
            <p:cNvPr id="44" name="Freeform 43"/>
            <p:cNvSpPr/>
            <p:nvPr/>
          </p:nvSpPr>
          <p:spPr>
            <a:xfrm>
              <a:off x="29980" y="5788152"/>
              <a:ext cx="9173981" cy="289810"/>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 Box 4"/>
            <p:cNvSpPr txBox="1">
              <a:spLocks noChangeArrowheads="1"/>
            </p:cNvSpPr>
            <p:nvPr/>
          </p:nvSpPr>
          <p:spPr bwMode="auto">
            <a:xfrm>
              <a:off x="5791200" y="2362200"/>
              <a:ext cx="3352800" cy="584775"/>
            </a:xfrm>
            <a:prstGeom prst="rect">
              <a:avLst/>
            </a:prstGeom>
            <a:noFill/>
            <a:ln w="9525">
              <a:noFill/>
              <a:miter lim="800000"/>
              <a:headEnd/>
              <a:tailEnd/>
            </a:ln>
          </p:spPr>
          <p:txBody>
            <a:bodyPr wrap="square">
              <a:spAutoFit/>
            </a:bodyPr>
            <a:lstStyle/>
            <a:p>
              <a:r>
                <a:rPr lang="en-US" sz="3200" b="1" dirty="0" smtClean="0"/>
                <a:t>flakes turn to ice</a:t>
              </a:r>
              <a:endParaRPr lang="en-US" sz="3200" b="1" dirty="0"/>
            </a:p>
          </p:txBody>
        </p:sp>
      </p:grpSp>
      <p:sp>
        <p:nvSpPr>
          <p:cNvPr id="58" name="Freeform 57"/>
          <p:cNvSpPr/>
          <p:nvPr/>
        </p:nvSpPr>
        <p:spPr>
          <a:xfrm>
            <a:off x="-54864" y="3792434"/>
            <a:ext cx="9235440" cy="2176272"/>
          </a:xfrm>
          <a:custGeom>
            <a:avLst/>
            <a:gdLst>
              <a:gd name="connsiteX0" fmla="*/ 127417 w 8731771"/>
              <a:gd name="connsiteY0" fmla="*/ 277318 h 2340963"/>
              <a:gd name="connsiteX1" fmla="*/ 861936 w 8731771"/>
              <a:gd name="connsiteY1" fmla="*/ 337279 h 2340963"/>
              <a:gd name="connsiteX2" fmla="*/ 2256021 w 8731771"/>
              <a:gd name="connsiteY2" fmla="*/ 562131 h 2340963"/>
              <a:gd name="connsiteX3" fmla="*/ 4039850 w 8731771"/>
              <a:gd name="connsiteY3" fmla="*/ 771994 h 2340963"/>
              <a:gd name="connsiteX4" fmla="*/ 5628808 w 8731771"/>
              <a:gd name="connsiteY4" fmla="*/ 981856 h 2340963"/>
              <a:gd name="connsiteX5" fmla="*/ 6947942 w 8731771"/>
              <a:gd name="connsiteY5" fmla="*/ 1281659 h 2340963"/>
              <a:gd name="connsiteX6" fmla="*/ 7862342 w 8731771"/>
              <a:gd name="connsiteY6" fmla="*/ 1596453 h 2340963"/>
              <a:gd name="connsiteX7" fmla="*/ 8491929 w 8731771"/>
              <a:gd name="connsiteY7" fmla="*/ 1926236 h 2340963"/>
              <a:gd name="connsiteX8" fmla="*/ 8596860 w 8731771"/>
              <a:gd name="connsiteY8" fmla="*/ 2166079 h 2340963"/>
              <a:gd name="connsiteX9" fmla="*/ 8596860 w 8731771"/>
              <a:gd name="connsiteY9" fmla="*/ 2315980 h 2340963"/>
              <a:gd name="connsiteX10" fmla="*/ 7787391 w 8731771"/>
              <a:gd name="connsiteY10" fmla="*/ 2315980 h 2340963"/>
              <a:gd name="connsiteX11" fmla="*/ 5853660 w 8731771"/>
              <a:gd name="connsiteY11" fmla="*/ 2300990 h 2340963"/>
              <a:gd name="connsiteX12" fmla="*/ 4624467 w 8731771"/>
              <a:gd name="connsiteY12" fmla="*/ 2286000 h 2340963"/>
              <a:gd name="connsiteX13" fmla="*/ 3590145 w 8731771"/>
              <a:gd name="connsiteY13" fmla="*/ 2300990 h 2340963"/>
              <a:gd name="connsiteX14" fmla="*/ 2555824 w 8731771"/>
              <a:gd name="connsiteY14" fmla="*/ 2226039 h 2340963"/>
              <a:gd name="connsiteX15" fmla="*/ 1596454 w 8731771"/>
              <a:gd name="connsiteY15" fmla="*/ 2166079 h 2340963"/>
              <a:gd name="connsiteX16" fmla="*/ 502172 w 8731771"/>
              <a:gd name="connsiteY16" fmla="*/ 2091128 h 2340963"/>
              <a:gd name="connsiteX17" fmla="*/ 187378 w 8731771"/>
              <a:gd name="connsiteY17" fmla="*/ 2121108 h 2340963"/>
              <a:gd name="connsiteX18" fmla="*/ 97437 w 8731771"/>
              <a:gd name="connsiteY18" fmla="*/ 2001187 h 2340963"/>
              <a:gd name="connsiteX19" fmla="*/ 127417 w 8731771"/>
              <a:gd name="connsiteY19" fmla="*/ 277318 h 2340963"/>
              <a:gd name="connsiteX0" fmla="*/ 127417 w 8731771"/>
              <a:gd name="connsiteY0" fmla="*/ 277318 h 2340963"/>
              <a:gd name="connsiteX1" fmla="*/ 861936 w 8731771"/>
              <a:gd name="connsiteY1" fmla="*/ 337279 h 2340963"/>
              <a:gd name="connsiteX2" fmla="*/ 2256021 w 8731771"/>
              <a:gd name="connsiteY2" fmla="*/ 562131 h 2340963"/>
              <a:gd name="connsiteX3" fmla="*/ 4039850 w 8731771"/>
              <a:gd name="connsiteY3" fmla="*/ 771994 h 2340963"/>
              <a:gd name="connsiteX4" fmla="*/ 5628808 w 8731771"/>
              <a:gd name="connsiteY4" fmla="*/ 981856 h 2340963"/>
              <a:gd name="connsiteX5" fmla="*/ 6947942 w 8731771"/>
              <a:gd name="connsiteY5" fmla="*/ 1281659 h 2340963"/>
              <a:gd name="connsiteX6" fmla="*/ 7862342 w 8731771"/>
              <a:gd name="connsiteY6" fmla="*/ 1596453 h 2340963"/>
              <a:gd name="connsiteX7" fmla="*/ 8491929 w 8731771"/>
              <a:gd name="connsiteY7" fmla="*/ 1926236 h 2340963"/>
              <a:gd name="connsiteX8" fmla="*/ 8596860 w 8731771"/>
              <a:gd name="connsiteY8" fmla="*/ 2166079 h 2340963"/>
              <a:gd name="connsiteX9" fmla="*/ 8596860 w 8731771"/>
              <a:gd name="connsiteY9" fmla="*/ 2315980 h 2340963"/>
              <a:gd name="connsiteX10" fmla="*/ 7787391 w 8731771"/>
              <a:gd name="connsiteY10" fmla="*/ 2315980 h 2340963"/>
              <a:gd name="connsiteX11" fmla="*/ 5853660 w 8731771"/>
              <a:gd name="connsiteY11" fmla="*/ 2300990 h 2340963"/>
              <a:gd name="connsiteX12" fmla="*/ 4624467 w 8731771"/>
              <a:gd name="connsiteY12" fmla="*/ 2286000 h 2340963"/>
              <a:gd name="connsiteX13" fmla="*/ 3590145 w 8731771"/>
              <a:gd name="connsiteY13" fmla="*/ 2300990 h 2340963"/>
              <a:gd name="connsiteX14" fmla="*/ 2555824 w 8731771"/>
              <a:gd name="connsiteY14" fmla="*/ 2226039 h 2340963"/>
              <a:gd name="connsiteX15" fmla="*/ 1596454 w 8731771"/>
              <a:gd name="connsiteY15" fmla="*/ 2166079 h 2340963"/>
              <a:gd name="connsiteX16" fmla="*/ 502172 w 8731771"/>
              <a:gd name="connsiteY16" fmla="*/ 2091128 h 2340963"/>
              <a:gd name="connsiteX17" fmla="*/ 187378 w 8731771"/>
              <a:gd name="connsiteY17" fmla="*/ 2121108 h 2340963"/>
              <a:gd name="connsiteX18" fmla="*/ 97437 w 8731771"/>
              <a:gd name="connsiteY18" fmla="*/ 2001187 h 2340963"/>
              <a:gd name="connsiteX19" fmla="*/ 127417 w 8731771"/>
              <a:gd name="connsiteY19" fmla="*/ 277318 h 2340963"/>
              <a:gd name="connsiteX0" fmla="*/ 127417 w 8731771"/>
              <a:gd name="connsiteY0" fmla="*/ 277318 h 2340963"/>
              <a:gd name="connsiteX1" fmla="*/ 861936 w 8731771"/>
              <a:gd name="connsiteY1" fmla="*/ 337279 h 2340963"/>
              <a:gd name="connsiteX2" fmla="*/ 2256021 w 8731771"/>
              <a:gd name="connsiteY2" fmla="*/ 562131 h 2340963"/>
              <a:gd name="connsiteX3" fmla="*/ 4039850 w 8731771"/>
              <a:gd name="connsiteY3" fmla="*/ 771994 h 2340963"/>
              <a:gd name="connsiteX4" fmla="*/ 5628808 w 8731771"/>
              <a:gd name="connsiteY4" fmla="*/ 981856 h 2340963"/>
              <a:gd name="connsiteX5" fmla="*/ 6947942 w 8731771"/>
              <a:gd name="connsiteY5" fmla="*/ 1281659 h 2340963"/>
              <a:gd name="connsiteX6" fmla="*/ 7862342 w 8731771"/>
              <a:gd name="connsiteY6" fmla="*/ 1596453 h 2340963"/>
              <a:gd name="connsiteX7" fmla="*/ 8491929 w 8731771"/>
              <a:gd name="connsiteY7" fmla="*/ 1926236 h 2340963"/>
              <a:gd name="connsiteX8" fmla="*/ 8596860 w 8731771"/>
              <a:gd name="connsiteY8" fmla="*/ 2166079 h 2340963"/>
              <a:gd name="connsiteX9" fmla="*/ 8596860 w 8731771"/>
              <a:gd name="connsiteY9" fmla="*/ 2315980 h 2340963"/>
              <a:gd name="connsiteX10" fmla="*/ 7787391 w 8731771"/>
              <a:gd name="connsiteY10" fmla="*/ 2315980 h 2340963"/>
              <a:gd name="connsiteX11" fmla="*/ 5853660 w 8731771"/>
              <a:gd name="connsiteY11" fmla="*/ 2300990 h 2340963"/>
              <a:gd name="connsiteX12" fmla="*/ 4624467 w 8731771"/>
              <a:gd name="connsiteY12" fmla="*/ 2286000 h 2340963"/>
              <a:gd name="connsiteX13" fmla="*/ 3590145 w 8731771"/>
              <a:gd name="connsiteY13" fmla="*/ 2300990 h 2340963"/>
              <a:gd name="connsiteX14" fmla="*/ 2555824 w 8731771"/>
              <a:gd name="connsiteY14" fmla="*/ 2226039 h 2340963"/>
              <a:gd name="connsiteX15" fmla="*/ 1596454 w 8731771"/>
              <a:gd name="connsiteY15" fmla="*/ 2166079 h 2340963"/>
              <a:gd name="connsiteX16" fmla="*/ 502172 w 8731771"/>
              <a:gd name="connsiteY16" fmla="*/ 2091128 h 2340963"/>
              <a:gd name="connsiteX17" fmla="*/ 187378 w 8731771"/>
              <a:gd name="connsiteY17" fmla="*/ 2121108 h 2340963"/>
              <a:gd name="connsiteX18" fmla="*/ 97437 w 8731771"/>
              <a:gd name="connsiteY18" fmla="*/ 2001187 h 2340963"/>
              <a:gd name="connsiteX19" fmla="*/ 127417 w 8731771"/>
              <a:gd name="connsiteY19" fmla="*/ 277318 h 2340963"/>
              <a:gd name="connsiteX0" fmla="*/ 29980 w 8634334"/>
              <a:gd name="connsiteY0" fmla="*/ 277318 h 2340963"/>
              <a:gd name="connsiteX1" fmla="*/ 764499 w 8634334"/>
              <a:gd name="connsiteY1" fmla="*/ 337279 h 2340963"/>
              <a:gd name="connsiteX2" fmla="*/ 2158584 w 8634334"/>
              <a:gd name="connsiteY2" fmla="*/ 562131 h 2340963"/>
              <a:gd name="connsiteX3" fmla="*/ 3942413 w 8634334"/>
              <a:gd name="connsiteY3" fmla="*/ 771994 h 2340963"/>
              <a:gd name="connsiteX4" fmla="*/ 5531371 w 8634334"/>
              <a:gd name="connsiteY4" fmla="*/ 981856 h 2340963"/>
              <a:gd name="connsiteX5" fmla="*/ 6850505 w 8634334"/>
              <a:gd name="connsiteY5" fmla="*/ 1281659 h 2340963"/>
              <a:gd name="connsiteX6" fmla="*/ 7764905 w 8634334"/>
              <a:gd name="connsiteY6" fmla="*/ 1596453 h 2340963"/>
              <a:gd name="connsiteX7" fmla="*/ 8394492 w 8634334"/>
              <a:gd name="connsiteY7" fmla="*/ 1926236 h 2340963"/>
              <a:gd name="connsiteX8" fmla="*/ 8499423 w 8634334"/>
              <a:gd name="connsiteY8" fmla="*/ 2166079 h 2340963"/>
              <a:gd name="connsiteX9" fmla="*/ 8499423 w 8634334"/>
              <a:gd name="connsiteY9" fmla="*/ 2315980 h 2340963"/>
              <a:gd name="connsiteX10" fmla="*/ 7689954 w 8634334"/>
              <a:gd name="connsiteY10" fmla="*/ 2315980 h 2340963"/>
              <a:gd name="connsiteX11" fmla="*/ 5756223 w 8634334"/>
              <a:gd name="connsiteY11" fmla="*/ 2300990 h 2340963"/>
              <a:gd name="connsiteX12" fmla="*/ 4527030 w 8634334"/>
              <a:gd name="connsiteY12" fmla="*/ 2286000 h 2340963"/>
              <a:gd name="connsiteX13" fmla="*/ 3492708 w 8634334"/>
              <a:gd name="connsiteY13" fmla="*/ 2300990 h 2340963"/>
              <a:gd name="connsiteX14" fmla="*/ 2458387 w 8634334"/>
              <a:gd name="connsiteY14" fmla="*/ 2226039 h 2340963"/>
              <a:gd name="connsiteX15" fmla="*/ 1499017 w 8634334"/>
              <a:gd name="connsiteY15" fmla="*/ 2166079 h 2340963"/>
              <a:gd name="connsiteX16" fmla="*/ 404735 w 8634334"/>
              <a:gd name="connsiteY16" fmla="*/ 2091128 h 2340963"/>
              <a:gd name="connsiteX17" fmla="*/ 89941 w 8634334"/>
              <a:gd name="connsiteY17" fmla="*/ 2121108 h 2340963"/>
              <a:gd name="connsiteX18" fmla="*/ 0 w 8634334"/>
              <a:gd name="connsiteY18" fmla="*/ 2001187 h 2340963"/>
              <a:gd name="connsiteX19" fmla="*/ 29980 w 8634334"/>
              <a:gd name="connsiteY19" fmla="*/ 277318 h 2340963"/>
              <a:gd name="connsiteX0" fmla="*/ 29980 w 9050311"/>
              <a:gd name="connsiteY0" fmla="*/ 277318 h 2340963"/>
              <a:gd name="connsiteX1" fmla="*/ 764499 w 9050311"/>
              <a:gd name="connsiteY1" fmla="*/ 337279 h 2340963"/>
              <a:gd name="connsiteX2" fmla="*/ 2158584 w 9050311"/>
              <a:gd name="connsiteY2" fmla="*/ 562131 h 2340963"/>
              <a:gd name="connsiteX3" fmla="*/ 3942413 w 9050311"/>
              <a:gd name="connsiteY3" fmla="*/ 771994 h 2340963"/>
              <a:gd name="connsiteX4" fmla="*/ 5531371 w 9050311"/>
              <a:gd name="connsiteY4" fmla="*/ 981856 h 2340963"/>
              <a:gd name="connsiteX5" fmla="*/ 6850505 w 9050311"/>
              <a:gd name="connsiteY5" fmla="*/ 1281659 h 2340963"/>
              <a:gd name="connsiteX6" fmla="*/ 7764905 w 9050311"/>
              <a:gd name="connsiteY6" fmla="*/ 1596453 h 2340963"/>
              <a:gd name="connsiteX7" fmla="*/ 8394492 w 9050311"/>
              <a:gd name="connsiteY7" fmla="*/ 1926236 h 2340963"/>
              <a:gd name="connsiteX8" fmla="*/ 9032823 w 9050311"/>
              <a:gd name="connsiteY8" fmla="*/ 2166080 h 2340963"/>
              <a:gd name="connsiteX9" fmla="*/ 8499423 w 9050311"/>
              <a:gd name="connsiteY9" fmla="*/ 2315980 h 2340963"/>
              <a:gd name="connsiteX10" fmla="*/ 7689954 w 9050311"/>
              <a:gd name="connsiteY10" fmla="*/ 2315980 h 2340963"/>
              <a:gd name="connsiteX11" fmla="*/ 5756223 w 9050311"/>
              <a:gd name="connsiteY11" fmla="*/ 2300990 h 2340963"/>
              <a:gd name="connsiteX12" fmla="*/ 4527030 w 9050311"/>
              <a:gd name="connsiteY12" fmla="*/ 2286000 h 2340963"/>
              <a:gd name="connsiteX13" fmla="*/ 3492708 w 9050311"/>
              <a:gd name="connsiteY13" fmla="*/ 2300990 h 2340963"/>
              <a:gd name="connsiteX14" fmla="*/ 2458387 w 9050311"/>
              <a:gd name="connsiteY14" fmla="*/ 2226039 h 2340963"/>
              <a:gd name="connsiteX15" fmla="*/ 1499017 w 9050311"/>
              <a:gd name="connsiteY15" fmla="*/ 2166079 h 2340963"/>
              <a:gd name="connsiteX16" fmla="*/ 404735 w 9050311"/>
              <a:gd name="connsiteY16" fmla="*/ 2091128 h 2340963"/>
              <a:gd name="connsiteX17" fmla="*/ 89941 w 9050311"/>
              <a:gd name="connsiteY17" fmla="*/ 2121108 h 2340963"/>
              <a:gd name="connsiteX18" fmla="*/ 0 w 9050311"/>
              <a:gd name="connsiteY18" fmla="*/ 2001187 h 2340963"/>
              <a:gd name="connsiteX19" fmla="*/ 29980 w 9050311"/>
              <a:gd name="connsiteY19" fmla="*/ 277318 h 2340963"/>
              <a:gd name="connsiteX0" fmla="*/ 29980 w 9243933"/>
              <a:gd name="connsiteY0" fmla="*/ 277318 h 2343519"/>
              <a:gd name="connsiteX1" fmla="*/ 764499 w 9243933"/>
              <a:gd name="connsiteY1" fmla="*/ 337279 h 2343519"/>
              <a:gd name="connsiteX2" fmla="*/ 2158584 w 9243933"/>
              <a:gd name="connsiteY2" fmla="*/ 562131 h 2343519"/>
              <a:gd name="connsiteX3" fmla="*/ 3942413 w 9243933"/>
              <a:gd name="connsiteY3" fmla="*/ 771994 h 2343519"/>
              <a:gd name="connsiteX4" fmla="*/ 5531371 w 9243933"/>
              <a:gd name="connsiteY4" fmla="*/ 981856 h 2343519"/>
              <a:gd name="connsiteX5" fmla="*/ 6850505 w 9243933"/>
              <a:gd name="connsiteY5" fmla="*/ 1281659 h 2343519"/>
              <a:gd name="connsiteX6" fmla="*/ 7764905 w 9243933"/>
              <a:gd name="connsiteY6" fmla="*/ 1596453 h 2343519"/>
              <a:gd name="connsiteX7" fmla="*/ 8394492 w 9243933"/>
              <a:gd name="connsiteY7" fmla="*/ 1926236 h 2343519"/>
              <a:gd name="connsiteX8" fmla="*/ 9032823 w 9243933"/>
              <a:gd name="connsiteY8" fmla="*/ 2166080 h 2343519"/>
              <a:gd name="connsiteX9" fmla="*/ 8499423 w 9243933"/>
              <a:gd name="connsiteY9" fmla="*/ 2315980 h 2343519"/>
              <a:gd name="connsiteX10" fmla="*/ 9109022 w 9243933"/>
              <a:gd name="connsiteY10" fmla="*/ 2331315 h 2343519"/>
              <a:gd name="connsiteX11" fmla="*/ 7689954 w 9243933"/>
              <a:gd name="connsiteY11" fmla="*/ 2315980 h 2343519"/>
              <a:gd name="connsiteX12" fmla="*/ 5756223 w 9243933"/>
              <a:gd name="connsiteY12" fmla="*/ 2300990 h 2343519"/>
              <a:gd name="connsiteX13" fmla="*/ 4527030 w 9243933"/>
              <a:gd name="connsiteY13" fmla="*/ 2286000 h 2343519"/>
              <a:gd name="connsiteX14" fmla="*/ 3492708 w 9243933"/>
              <a:gd name="connsiteY14" fmla="*/ 2300990 h 2343519"/>
              <a:gd name="connsiteX15" fmla="*/ 2458387 w 9243933"/>
              <a:gd name="connsiteY15" fmla="*/ 2226039 h 2343519"/>
              <a:gd name="connsiteX16" fmla="*/ 1499017 w 9243933"/>
              <a:gd name="connsiteY16" fmla="*/ 2166079 h 2343519"/>
              <a:gd name="connsiteX17" fmla="*/ 404735 w 9243933"/>
              <a:gd name="connsiteY17" fmla="*/ 2091128 h 2343519"/>
              <a:gd name="connsiteX18" fmla="*/ 89941 w 9243933"/>
              <a:gd name="connsiteY18" fmla="*/ 2121108 h 2343519"/>
              <a:gd name="connsiteX19" fmla="*/ 0 w 9243933"/>
              <a:gd name="connsiteY19" fmla="*/ 2001187 h 2343519"/>
              <a:gd name="connsiteX20" fmla="*/ 29980 w 9243933"/>
              <a:gd name="connsiteY20" fmla="*/ 277318 h 2343519"/>
              <a:gd name="connsiteX0" fmla="*/ 29980 w 9332834"/>
              <a:gd name="connsiteY0" fmla="*/ 277318 h 2331315"/>
              <a:gd name="connsiteX1" fmla="*/ 764499 w 9332834"/>
              <a:gd name="connsiteY1" fmla="*/ 337279 h 2331315"/>
              <a:gd name="connsiteX2" fmla="*/ 2158584 w 9332834"/>
              <a:gd name="connsiteY2" fmla="*/ 562131 h 2331315"/>
              <a:gd name="connsiteX3" fmla="*/ 3942413 w 9332834"/>
              <a:gd name="connsiteY3" fmla="*/ 771994 h 2331315"/>
              <a:gd name="connsiteX4" fmla="*/ 5531371 w 9332834"/>
              <a:gd name="connsiteY4" fmla="*/ 981856 h 2331315"/>
              <a:gd name="connsiteX5" fmla="*/ 6850505 w 9332834"/>
              <a:gd name="connsiteY5" fmla="*/ 1281659 h 2331315"/>
              <a:gd name="connsiteX6" fmla="*/ 7764905 w 9332834"/>
              <a:gd name="connsiteY6" fmla="*/ 1596453 h 2331315"/>
              <a:gd name="connsiteX7" fmla="*/ 8394492 w 9332834"/>
              <a:gd name="connsiteY7" fmla="*/ 1926236 h 2331315"/>
              <a:gd name="connsiteX8" fmla="*/ 9032823 w 9332834"/>
              <a:gd name="connsiteY8" fmla="*/ 2166080 h 2331315"/>
              <a:gd name="connsiteX9" fmla="*/ 9109022 w 9332834"/>
              <a:gd name="connsiteY9" fmla="*/ 2331315 h 2331315"/>
              <a:gd name="connsiteX10" fmla="*/ 7689954 w 9332834"/>
              <a:gd name="connsiteY10" fmla="*/ 2315980 h 2331315"/>
              <a:gd name="connsiteX11" fmla="*/ 5756223 w 9332834"/>
              <a:gd name="connsiteY11" fmla="*/ 2300990 h 2331315"/>
              <a:gd name="connsiteX12" fmla="*/ 4527030 w 9332834"/>
              <a:gd name="connsiteY12" fmla="*/ 2286000 h 2331315"/>
              <a:gd name="connsiteX13" fmla="*/ 3492708 w 9332834"/>
              <a:gd name="connsiteY13" fmla="*/ 2300990 h 2331315"/>
              <a:gd name="connsiteX14" fmla="*/ 2458387 w 9332834"/>
              <a:gd name="connsiteY14" fmla="*/ 2226039 h 2331315"/>
              <a:gd name="connsiteX15" fmla="*/ 1499017 w 9332834"/>
              <a:gd name="connsiteY15" fmla="*/ 2166079 h 2331315"/>
              <a:gd name="connsiteX16" fmla="*/ 404735 w 9332834"/>
              <a:gd name="connsiteY16" fmla="*/ 2091128 h 2331315"/>
              <a:gd name="connsiteX17" fmla="*/ 89941 w 9332834"/>
              <a:gd name="connsiteY17" fmla="*/ 2121108 h 2331315"/>
              <a:gd name="connsiteX18" fmla="*/ 0 w 9332834"/>
              <a:gd name="connsiteY18" fmla="*/ 2001187 h 2331315"/>
              <a:gd name="connsiteX19" fmla="*/ 29980 w 9332834"/>
              <a:gd name="connsiteY19" fmla="*/ 277318 h 2331315"/>
              <a:gd name="connsiteX0" fmla="*/ 29980 w 9191885"/>
              <a:gd name="connsiteY0" fmla="*/ 277318 h 2358854"/>
              <a:gd name="connsiteX1" fmla="*/ 764499 w 9191885"/>
              <a:gd name="connsiteY1" fmla="*/ 337279 h 2358854"/>
              <a:gd name="connsiteX2" fmla="*/ 2158584 w 9191885"/>
              <a:gd name="connsiteY2" fmla="*/ 562131 h 2358854"/>
              <a:gd name="connsiteX3" fmla="*/ 3942413 w 9191885"/>
              <a:gd name="connsiteY3" fmla="*/ 771994 h 2358854"/>
              <a:gd name="connsiteX4" fmla="*/ 5531371 w 9191885"/>
              <a:gd name="connsiteY4" fmla="*/ 981856 h 2358854"/>
              <a:gd name="connsiteX5" fmla="*/ 6850505 w 9191885"/>
              <a:gd name="connsiteY5" fmla="*/ 1281659 h 2358854"/>
              <a:gd name="connsiteX6" fmla="*/ 7764905 w 9191885"/>
              <a:gd name="connsiteY6" fmla="*/ 1596453 h 2358854"/>
              <a:gd name="connsiteX7" fmla="*/ 8394492 w 9191885"/>
              <a:gd name="connsiteY7" fmla="*/ 1926236 h 2358854"/>
              <a:gd name="connsiteX8" fmla="*/ 9032823 w 9191885"/>
              <a:gd name="connsiteY8" fmla="*/ 2166080 h 2358854"/>
              <a:gd name="connsiteX9" fmla="*/ 9109022 w 9191885"/>
              <a:gd name="connsiteY9" fmla="*/ 2331315 h 2358854"/>
              <a:gd name="connsiteX10" fmla="*/ 8535647 w 9191885"/>
              <a:gd name="connsiteY10" fmla="*/ 2331315 h 2358854"/>
              <a:gd name="connsiteX11" fmla="*/ 7689954 w 9191885"/>
              <a:gd name="connsiteY11" fmla="*/ 2315980 h 2358854"/>
              <a:gd name="connsiteX12" fmla="*/ 5756223 w 9191885"/>
              <a:gd name="connsiteY12" fmla="*/ 2300990 h 2358854"/>
              <a:gd name="connsiteX13" fmla="*/ 4527030 w 9191885"/>
              <a:gd name="connsiteY13" fmla="*/ 2286000 h 2358854"/>
              <a:gd name="connsiteX14" fmla="*/ 3492708 w 9191885"/>
              <a:gd name="connsiteY14" fmla="*/ 2300990 h 2358854"/>
              <a:gd name="connsiteX15" fmla="*/ 2458387 w 9191885"/>
              <a:gd name="connsiteY15" fmla="*/ 2226039 h 2358854"/>
              <a:gd name="connsiteX16" fmla="*/ 1499017 w 9191885"/>
              <a:gd name="connsiteY16" fmla="*/ 2166079 h 2358854"/>
              <a:gd name="connsiteX17" fmla="*/ 404735 w 9191885"/>
              <a:gd name="connsiteY17" fmla="*/ 2091128 h 2358854"/>
              <a:gd name="connsiteX18" fmla="*/ 89941 w 9191885"/>
              <a:gd name="connsiteY18" fmla="*/ 2121108 h 2358854"/>
              <a:gd name="connsiteX19" fmla="*/ 0 w 9191885"/>
              <a:gd name="connsiteY19" fmla="*/ 2001187 h 2358854"/>
              <a:gd name="connsiteX20" fmla="*/ 29980 w 9191885"/>
              <a:gd name="connsiteY20" fmla="*/ 277318 h 2358854"/>
              <a:gd name="connsiteX0" fmla="*/ 29980 w 9191885"/>
              <a:gd name="connsiteY0" fmla="*/ 277318 h 2358854"/>
              <a:gd name="connsiteX1" fmla="*/ 764499 w 9191885"/>
              <a:gd name="connsiteY1" fmla="*/ 337279 h 2358854"/>
              <a:gd name="connsiteX2" fmla="*/ 2158584 w 9191885"/>
              <a:gd name="connsiteY2" fmla="*/ 562131 h 2358854"/>
              <a:gd name="connsiteX3" fmla="*/ 3942413 w 9191885"/>
              <a:gd name="connsiteY3" fmla="*/ 771994 h 2358854"/>
              <a:gd name="connsiteX4" fmla="*/ 5531371 w 9191885"/>
              <a:gd name="connsiteY4" fmla="*/ 981856 h 2358854"/>
              <a:gd name="connsiteX5" fmla="*/ 6850505 w 9191885"/>
              <a:gd name="connsiteY5" fmla="*/ 1281659 h 2358854"/>
              <a:gd name="connsiteX6" fmla="*/ 7764905 w 9191885"/>
              <a:gd name="connsiteY6" fmla="*/ 1596453 h 2358854"/>
              <a:gd name="connsiteX7" fmla="*/ 8394492 w 9191885"/>
              <a:gd name="connsiteY7" fmla="*/ 1926236 h 2358854"/>
              <a:gd name="connsiteX8" fmla="*/ 9032823 w 9191885"/>
              <a:gd name="connsiteY8" fmla="*/ 2166080 h 2358854"/>
              <a:gd name="connsiteX9" fmla="*/ 9109022 w 9191885"/>
              <a:gd name="connsiteY9" fmla="*/ 2331315 h 2358854"/>
              <a:gd name="connsiteX10" fmla="*/ 8535647 w 9191885"/>
              <a:gd name="connsiteY10" fmla="*/ 2331316 h 2358854"/>
              <a:gd name="connsiteX11" fmla="*/ 7689954 w 9191885"/>
              <a:gd name="connsiteY11" fmla="*/ 2315980 h 2358854"/>
              <a:gd name="connsiteX12" fmla="*/ 5756223 w 9191885"/>
              <a:gd name="connsiteY12" fmla="*/ 2300990 h 2358854"/>
              <a:gd name="connsiteX13" fmla="*/ 4527030 w 9191885"/>
              <a:gd name="connsiteY13" fmla="*/ 2286000 h 2358854"/>
              <a:gd name="connsiteX14" fmla="*/ 3492708 w 9191885"/>
              <a:gd name="connsiteY14" fmla="*/ 2300990 h 2358854"/>
              <a:gd name="connsiteX15" fmla="*/ 2458387 w 9191885"/>
              <a:gd name="connsiteY15" fmla="*/ 2226039 h 2358854"/>
              <a:gd name="connsiteX16" fmla="*/ 1499017 w 9191885"/>
              <a:gd name="connsiteY16" fmla="*/ 2166079 h 2358854"/>
              <a:gd name="connsiteX17" fmla="*/ 404735 w 9191885"/>
              <a:gd name="connsiteY17" fmla="*/ 2091128 h 2358854"/>
              <a:gd name="connsiteX18" fmla="*/ 89941 w 9191885"/>
              <a:gd name="connsiteY18" fmla="*/ 2121108 h 2358854"/>
              <a:gd name="connsiteX19" fmla="*/ 0 w 9191885"/>
              <a:gd name="connsiteY19" fmla="*/ 2001187 h 2358854"/>
              <a:gd name="connsiteX20" fmla="*/ 29980 w 9191885"/>
              <a:gd name="connsiteY20" fmla="*/ 277318 h 2358854"/>
              <a:gd name="connsiteX0" fmla="*/ 29980 w 9191885"/>
              <a:gd name="connsiteY0" fmla="*/ 0 h 2081536"/>
              <a:gd name="connsiteX1" fmla="*/ 764499 w 9191885"/>
              <a:gd name="connsiteY1" fmla="*/ 59961 h 2081536"/>
              <a:gd name="connsiteX2" fmla="*/ 2158584 w 9191885"/>
              <a:gd name="connsiteY2" fmla="*/ 284813 h 2081536"/>
              <a:gd name="connsiteX3" fmla="*/ 3942413 w 9191885"/>
              <a:gd name="connsiteY3" fmla="*/ 494676 h 2081536"/>
              <a:gd name="connsiteX4" fmla="*/ 5531371 w 9191885"/>
              <a:gd name="connsiteY4" fmla="*/ 704538 h 2081536"/>
              <a:gd name="connsiteX5" fmla="*/ 6850505 w 9191885"/>
              <a:gd name="connsiteY5" fmla="*/ 1004341 h 2081536"/>
              <a:gd name="connsiteX6" fmla="*/ 7764905 w 9191885"/>
              <a:gd name="connsiteY6" fmla="*/ 1319135 h 2081536"/>
              <a:gd name="connsiteX7" fmla="*/ 8394492 w 9191885"/>
              <a:gd name="connsiteY7" fmla="*/ 1648918 h 2081536"/>
              <a:gd name="connsiteX8" fmla="*/ 9032823 w 9191885"/>
              <a:gd name="connsiteY8" fmla="*/ 1888762 h 2081536"/>
              <a:gd name="connsiteX9" fmla="*/ 9109022 w 9191885"/>
              <a:gd name="connsiteY9" fmla="*/ 2053997 h 2081536"/>
              <a:gd name="connsiteX10" fmla="*/ 8535647 w 9191885"/>
              <a:gd name="connsiteY10" fmla="*/ 2053998 h 2081536"/>
              <a:gd name="connsiteX11" fmla="*/ 7689954 w 9191885"/>
              <a:gd name="connsiteY11" fmla="*/ 2038662 h 2081536"/>
              <a:gd name="connsiteX12" fmla="*/ 5756223 w 9191885"/>
              <a:gd name="connsiteY12" fmla="*/ 2023672 h 2081536"/>
              <a:gd name="connsiteX13" fmla="*/ 4527030 w 9191885"/>
              <a:gd name="connsiteY13" fmla="*/ 2008682 h 2081536"/>
              <a:gd name="connsiteX14" fmla="*/ 3492708 w 9191885"/>
              <a:gd name="connsiteY14" fmla="*/ 2023672 h 2081536"/>
              <a:gd name="connsiteX15" fmla="*/ 2458387 w 9191885"/>
              <a:gd name="connsiteY15" fmla="*/ 1948721 h 2081536"/>
              <a:gd name="connsiteX16" fmla="*/ 1499017 w 9191885"/>
              <a:gd name="connsiteY16" fmla="*/ 1888761 h 2081536"/>
              <a:gd name="connsiteX17" fmla="*/ 404735 w 9191885"/>
              <a:gd name="connsiteY17" fmla="*/ 1813810 h 2081536"/>
              <a:gd name="connsiteX18" fmla="*/ 89941 w 9191885"/>
              <a:gd name="connsiteY18" fmla="*/ 1843790 h 2081536"/>
              <a:gd name="connsiteX19" fmla="*/ 0 w 9191885"/>
              <a:gd name="connsiteY19" fmla="*/ 1723869 h 2081536"/>
              <a:gd name="connsiteX20" fmla="*/ 29980 w 9191885"/>
              <a:gd name="connsiteY20" fmla="*/ 0 h 208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91885" h="2081536">
                <a:moveTo>
                  <a:pt x="29980" y="0"/>
                </a:moveTo>
                <a:cubicBezTo>
                  <a:pt x="543394" y="43494"/>
                  <a:pt x="409732" y="12492"/>
                  <a:pt x="764499" y="59961"/>
                </a:cubicBezTo>
                <a:cubicBezTo>
                  <a:pt x="1119266" y="107430"/>
                  <a:pt x="1628932" y="212361"/>
                  <a:pt x="2158584" y="284813"/>
                </a:cubicBezTo>
                <a:cubicBezTo>
                  <a:pt x="2688236" y="357265"/>
                  <a:pt x="3942413" y="494676"/>
                  <a:pt x="3942413" y="494676"/>
                </a:cubicBezTo>
                <a:cubicBezTo>
                  <a:pt x="4504544" y="564630"/>
                  <a:pt x="5046689" y="619594"/>
                  <a:pt x="5531371" y="704538"/>
                </a:cubicBezTo>
                <a:cubicBezTo>
                  <a:pt x="6016053" y="789482"/>
                  <a:pt x="6478249" y="901908"/>
                  <a:pt x="6850505" y="1004341"/>
                </a:cubicBezTo>
                <a:cubicBezTo>
                  <a:pt x="7222761" y="1106774"/>
                  <a:pt x="7507574" y="1211706"/>
                  <a:pt x="7764905" y="1319135"/>
                </a:cubicBezTo>
                <a:cubicBezTo>
                  <a:pt x="8022236" y="1426564"/>
                  <a:pt x="8183172" y="1553980"/>
                  <a:pt x="8394492" y="1648918"/>
                </a:cubicBezTo>
                <a:cubicBezTo>
                  <a:pt x="8605812" y="1743856"/>
                  <a:pt x="8913735" y="1821249"/>
                  <a:pt x="9032823" y="1888762"/>
                </a:cubicBezTo>
                <a:cubicBezTo>
                  <a:pt x="9151911" y="1956275"/>
                  <a:pt x="9191885" y="2026458"/>
                  <a:pt x="9109022" y="2053997"/>
                </a:cubicBezTo>
                <a:cubicBezTo>
                  <a:pt x="9026159" y="2081536"/>
                  <a:pt x="8772158" y="2056554"/>
                  <a:pt x="8535647" y="2053998"/>
                </a:cubicBezTo>
                <a:lnTo>
                  <a:pt x="7689954" y="2038662"/>
                </a:lnTo>
                <a:lnTo>
                  <a:pt x="5756223" y="2023672"/>
                </a:lnTo>
                <a:lnTo>
                  <a:pt x="4527030" y="2008682"/>
                </a:lnTo>
                <a:cubicBezTo>
                  <a:pt x="4149778" y="2008682"/>
                  <a:pt x="3837482" y="2033665"/>
                  <a:pt x="3492708" y="2023672"/>
                </a:cubicBezTo>
                <a:cubicBezTo>
                  <a:pt x="3147934" y="2013679"/>
                  <a:pt x="2458387" y="1948721"/>
                  <a:pt x="2458387" y="1948721"/>
                </a:cubicBezTo>
                <a:lnTo>
                  <a:pt x="1499017" y="1888761"/>
                </a:lnTo>
                <a:lnTo>
                  <a:pt x="404735" y="1813810"/>
                </a:lnTo>
                <a:cubicBezTo>
                  <a:pt x="169889" y="1806315"/>
                  <a:pt x="157397" y="1858780"/>
                  <a:pt x="89941" y="1843790"/>
                </a:cubicBezTo>
                <a:cubicBezTo>
                  <a:pt x="22485" y="1828800"/>
                  <a:pt x="79948" y="1777584"/>
                  <a:pt x="0" y="1723869"/>
                </a:cubicBezTo>
                <a:cubicBezTo>
                  <a:pt x="24983" y="734518"/>
                  <a:pt x="22484" y="913151"/>
                  <a:pt x="29980"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0" y="1066800"/>
            <a:ext cx="5687646" cy="5791200"/>
            <a:chOff x="1981200" y="1066800"/>
            <a:chExt cx="5687646" cy="5791200"/>
          </a:xfrm>
        </p:grpSpPr>
        <p:pic>
          <p:nvPicPr>
            <p:cNvPr id="9" name="Picture 8"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1981200" y="6477001"/>
              <a:ext cx="5687568" cy="380999"/>
            </a:xfrm>
            <a:prstGeom prst="rect">
              <a:avLst/>
            </a:prstGeom>
            <a:noFill/>
            <a:ln>
              <a:noFill/>
            </a:ln>
          </p:spPr>
        </p:pic>
        <p:pic>
          <p:nvPicPr>
            <p:cNvPr id="120834" name="Picture 2" descr="https://classconnection.s3.amazonaws.com/613/flashcards/977613/jpg/glacice1323512659935.jpg"/>
            <p:cNvPicPr>
              <a:picLocks noChangeAspect="1" noChangeArrowheads="1"/>
            </p:cNvPicPr>
            <p:nvPr/>
          </p:nvPicPr>
          <p:blipFill>
            <a:blip r:embed="rId5"/>
            <a:srcRect l="2356" t="4476" r="1031" b="8252"/>
            <a:stretch>
              <a:fillRect/>
            </a:stretch>
          </p:blipFill>
          <p:spPr bwMode="auto">
            <a:xfrm>
              <a:off x="1981200" y="1066800"/>
              <a:ext cx="5687646" cy="5410200"/>
            </a:xfrm>
            <a:prstGeom prst="rect">
              <a:avLst/>
            </a:prstGeom>
            <a:noFill/>
            <a:ln w="50800">
              <a:noFill/>
            </a:ln>
          </p:spPr>
        </p:pic>
      </p:grpSp>
      <p:grpSp>
        <p:nvGrpSpPr>
          <p:cNvPr id="16" name="Group 15"/>
          <p:cNvGrpSpPr/>
          <p:nvPr/>
        </p:nvGrpSpPr>
        <p:grpSpPr>
          <a:xfrm>
            <a:off x="1219200" y="5029200"/>
            <a:ext cx="2133600" cy="1828800"/>
            <a:chOff x="3200400" y="5029200"/>
            <a:chExt cx="2133600" cy="1828800"/>
          </a:xfrm>
        </p:grpSpPr>
        <p:pic>
          <p:nvPicPr>
            <p:cNvPr id="11" name="Picture 10"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3200400" y="5410200"/>
              <a:ext cx="2133600" cy="1447800"/>
            </a:xfrm>
            <a:prstGeom prst="rect">
              <a:avLst/>
            </a:prstGeom>
            <a:noFill/>
          </p:spPr>
        </p:pic>
        <p:pic>
          <p:nvPicPr>
            <p:cNvPr id="15" name="Picture 14"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4724400" y="5029200"/>
              <a:ext cx="533400" cy="715914"/>
            </a:xfrm>
            <a:prstGeom prst="rect">
              <a:avLst/>
            </a:prstGeom>
            <a:noFill/>
          </p:spPr>
        </p:pic>
      </p:grpSp>
      <p:pic>
        <p:nvPicPr>
          <p:cNvPr id="10" name="Picture 9"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3337560" y="4648200"/>
            <a:ext cx="2209800" cy="2209800"/>
          </a:xfrm>
          <a:prstGeom prst="rect">
            <a:avLst/>
          </a:prstGeom>
          <a:noFill/>
        </p:spPr>
      </p:pic>
      <p:pic>
        <p:nvPicPr>
          <p:cNvPr id="3" name="Picture 2"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0" y="1676400"/>
            <a:ext cx="2133600" cy="2438400"/>
          </a:xfrm>
          <a:prstGeom prst="rect">
            <a:avLst/>
          </a:prstGeom>
          <a:noFill/>
        </p:spPr>
      </p:pic>
      <p:grpSp>
        <p:nvGrpSpPr>
          <p:cNvPr id="14" name="Group 13"/>
          <p:cNvGrpSpPr/>
          <p:nvPr/>
        </p:nvGrpSpPr>
        <p:grpSpPr>
          <a:xfrm>
            <a:off x="36489" y="4005596"/>
            <a:ext cx="2465221" cy="1557004"/>
            <a:chOff x="2017689" y="4005596"/>
            <a:chExt cx="2465221" cy="1557004"/>
          </a:xfrm>
        </p:grpSpPr>
        <p:pic>
          <p:nvPicPr>
            <p:cNvPr id="8" name="Picture 7"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rot="20679305">
              <a:off x="2176294" y="4005596"/>
              <a:ext cx="2306616" cy="1501242"/>
            </a:xfrm>
            <a:prstGeom prst="rect">
              <a:avLst/>
            </a:prstGeom>
            <a:noFill/>
          </p:spPr>
        </p:pic>
        <p:pic>
          <p:nvPicPr>
            <p:cNvPr id="13" name="Picture 12" descr="https://classconnection.s3.amazonaws.com/613/flashcards/977613/jpg/glacice1323512659935.jpg"/>
            <p:cNvPicPr>
              <a:picLocks noChangeAspect="1" noChangeArrowheads="1"/>
            </p:cNvPicPr>
            <p:nvPr/>
          </p:nvPicPr>
          <p:blipFill>
            <a:blip r:embed="rId5"/>
            <a:srcRect l="27098" t="36923" r="5744" b="40699"/>
            <a:stretch>
              <a:fillRect/>
            </a:stretch>
          </p:blipFill>
          <p:spPr bwMode="auto">
            <a:xfrm>
              <a:off x="2017689" y="4114800"/>
              <a:ext cx="496911" cy="1447800"/>
            </a:xfrm>
            <a:prstGeom prst="rect">
              <a:avLst/>
            </a:prstGeom>
            <a:noFill/>
          </p:spPr>
        </p:pic>
      </p:grpSp>
      <p:sp>
        <p:nvSpPr>
          <p:cNvPr id="17" name="TextBox 16"/>
          <p:cNvSpPr txBox="1"/>
          <p:nvPr/>
        </p:nvSpPr>
        <p:spPr>
          <a:xfrm>
            <a:off x="3124200" y="6019800"/>
            <a:ext cx="1600759" cy="523220"/>
          </a:xfrm>
          <a:prstGeom prst="rect">
            <a:avLst/>
          </a:prstGeom>
          <a:noFill/>
        </p:spPr>
        <p:txBody>
          <a:bodyPr wrap="none" rtlCol="0">
            <a:spAutoFit/>
          </a:bodyPr>
          <a:lstStyle/>
          <a:p>
            <a:r>
              <a:rPr lang="en-US" sz="2800" b="1" dirty="0" smtClean="0"/>
              <a:t>compress</a:t>
            </a:r>
            <a:endParaRPr lang="en-US" sz="2800" b="1" dirty="0"/>
          </a:p>
        </p:txBody>
      </p:sp>
      <p:grpSp>
        <p:nvGrpSpPr>
          <p:cNvPr id="18" name="Group 17"/>
          <p:cNvGrpSpPr/>
          <p:nvPr/>
        </p:nvGrpSpPr>
        <p:grpSpPr>
          <a:xfrm>
            <a:off x="70565" y="1905000"/>
            <a:ext cx="1986835" cy="534303"/>
            <a:chOff x="838200" y="921089"/>
            <a:chExt cx="1986835" cy="534303"/>
          </a:xfrm>
        </p:grpSpPr>
        <p:pic>
          <p:nvPicPr>
            <p:cNvPr id="19" name="Picture 18" descr="https://classconnection.s3.amazonaws.com/613/flashcards/977613/jpg/glacice1323512659935.jpg"/>
            <p:cNvPicPr>
              <a:picLocks noChangeAspect="1" noChangeArrowheads="1"/>
            </p:cNvPicPr>
            <p:nvPr/>
          </p:nvPicPr>
          <p:blipFill>
            <a:blip r:embed="rId6" cstate="print"/>
            <a:srcRect l="27098" t="36923" r="5744" b="40699"/>
            <a:stretch>
              <a:fillRect/>
            </a:stretch>
          </p:blipFill>
          <p:spPr bwMode="auto">
            <a:xfrm rot="2987828">
              <a:off x="1965341" y="1050260"/>
              <a:ext cx="487881" cy="322384"/>
            </a:xfrm>
            <a:prstGeom prst="rect">
              <a:avLst/>
            </a:prstGeom>
            <a:noFill/>
          </p:spPr>
        </p:pic>
        <p:sp>
          <p:nvSpPr>
            <p:cNvPr id="20" name="TextBox 19"/>
            <p:cNvSpPr txBox="1"/>
            <p:nvPr/>
          </p:nvSpPr>
          <p:spPr>
            <a:xfrm>
              <a:off x="838200" y="921089"/>
              <a:ext cx="1986835" cy="523220"/>
            </a:xfrm>
            <a:prstGeom prst="rect">
              <a:avLst/>
            </a:prstGeom>
            <a:noFill/>
          </p:spPr>
          <p:txBody>
            <a:bodyPr wrap="square" rtlCol="0">
              <a:spAutoFit/>
            </a:bodyPr>
            <a:lstStyle/>
            <a:p>
              <a:r>
                <a:rPr lang="en-US" sz="2800" b="1" dirty="0" smtClean="0"/>
                <a:t>accumulate</a:t>
              </a:r>
              <a:endParaRPr lang="en-US" sz="2800" b="1" dirty="0"/>
            </a:p>
          </p:txBody>
        </p:sp>
      </p:grpSp>
      <p:grpSp>
        <p:nvGrpSpPr>
          <p:cNvPr id="21" name="Group 20"/>
          <p:cNvGrpSpPr/>
          <p:nvPr/>
        </p:nvGrpSpPr>
        <p:grpSpPr>
          <a:xfrm>
            <a:off x="76200" y="4191000"/>
            <a:ext cx="1463734" cy="523220"/>
            <a:chOff x="2057400" y="4191000"/>
            <a:chExt cx="1463734" cy="523220"/>
          </a:xfrm>
        </p:grpSpPr>
        <p:pic>
          <p:nvPicPr>
            <p:cNvPr id="22" name="Picture 21" descr="https://classconnection.s3.amazonaws.com/613/flashcards/977613/jpg/glacice1323512659935.jpg"/>
            <p:cNvPicPr>
              <a:picLocks noChangeAspect="1" noChangeArrowheads="1"/>
            </p:cNvPicPr>
            <p:nvPr/>
          </p:nvPicPr>
          <p:blipFill>
            <a:blip r:embed="rId7" cstate="print"/>
            <a:srcRect l="27098" t="36923" r="5744" b="40699"/>
            <a:stretch>
              <a:fillRect/>
            </a:stretch>
          </p:blipFill>
          <p:spPr bwMode="auto">
            <a:xfrm>
              <a:off x="2286000" y="4343400"/>
              <a:ext cx="877764" cy="251830"/>
            </a:xfrm>
            <a:prstGeom prst="rect">
              <a:avLst/>
            </a:prstGeom>
            <a:noFill/>
          </p:spPr>
        </p:pic>
        <p:sp>
          <p:nvSpPr>
            <p:cNvPr id="23" name="TextBox 22"/>
            <p:cNvSpPr txBox="1"/>
            <p:nvPr/>
          </p:nvSpPr>
          <p:spPr>
            <a:xfrm>
              <a:off x="2057400" y="4191000"/>
              <a:ext cx="1463734" cy="523220"/>
            </a:xfrm>
            <a:prstGeom prst="rect">
              <a:avLst/>
            </a:prstGeom>
            <a:noFill/>
          </p:spPr>
          <p:txBody>
            <a:bodyPr wrap="none" rtlCol="0">
              <a:spAutoFit/>
            </a:bodyPr>
            <a:lstStyle/>
            <a:p>
              <a:r>
                <a:rPr lang="en-US" sz="2800" b="1" dirty="0" smtClean="0"/>
                <a:t>compact</a:t>
              </a:r>
              <a:endParaRPr lang="en-US" sz="2800" b="1" dirty="0"/>
            </a:p>
          </p:txBody>
        </p:sp>
      </p:grpSp>
      <p:grpSp>
        <p:nvGrpSpPr>
          <p:cNvPr id="24" name="Group 23"/>
          <p:cNvGrpSpPr/>
          <p:nvPr/>
        </p:nvGrpSpPr>
        <p:grpSpPr>
          <a:xfrm>
            <a:off x="874061" y="5496580"/>
            <a:ext cx="1564339" cy="523220"/>
            <a:chOff x="2702861" y="5496580"/>
            <a:chExt cx="1564339" cy="523220"/>
          </a:xfrm>
        </p:grpSpPr>
        <p:pic>
          <p:nvPicPr>
            <p:cNvPr id="25" name="Picture 24" descr="https://classconnection.s3.amazonaws.com/613/flashcards/977613/jpg/glacice1323512659935.jpg"/>
            <p:cNvPicPr>
              <a:picLocks noChangeAspect="1" noChangeArrowheads="1"/>
            </p:cNvPicPr>
            <p:nvPr/>
          </p:nvPicPr>
          <p:blipFill>
            <a:blip r:embed="rId8" cstate="print"/>
            <a:srcRect l="27098" t="36923" r="5744" b="40699"/>
            <a:stretch>
              <a:fillRect/>
            </a:stretch>
          </p:blipFill>
          <p:spPr bwMode="auto">
            <a:xfrm rot="19063584">
              <a:off x="3395964" y="5609279"/>
              <a:ext cx="487881" cy="316951"/>
            </a:xfrm>
            <a:prstGeom prst="rect">
              <a:avLst/>
            </a:prstGeom>
            <a:noFill/>
          </p:spPr>
        </p:pic>
        <p:sp>
          <p:nvSpPr>
            <p:cNvPr id="26" name="TextBox 25"/>
            <p:cNvSpPr txBox="1"/>
            <p:nvPr/>
          </p:nvSpPr>
          <p:spPr>
            <a:xfrm>
              <a:off x="2702861" y="5496580"/>
              <a:ext cx="1564339" cy="523220"/>
            </a:xfrm>
            <a:prstGeom prst="rect">
              <a:avLst/>
            </a:prstGeom>
            <a:noFill/>
          </p:spPr>
          <p:txBody>
            <a:bodyPr wrap="none" rtlCol="0">
              <a:spAutoFit/>
            </a:bodyPr>
            <a:lstStyle/>
            <a:p>
              <a:r>
                <a:rPr lang="en-US" sz="2800" b="1" dirty="0" err="1" smtClean="0"/>
                <a:t>crystalize</a:t>
              </a:r>
              <a:endParaRPr lang="en-US" sz="2800" b="1" dirty="0"/>
            </a:p>
          </p:txBody>
        </p:sp>
      </p:grpSp>
      <p:grpSp>
        <p:nvGrpSpPr>
          <p:cNvPr id="34" name="Group 33"/>
          <p:cNvGrpSpPr/>
          <p:nvPr/>
        </p:nvGrpSpPr>
        <p:grpSpPr>
          <a:xfrm>
            <a:off x="2971800" y="2590800"/>
            <a:ext cx="2667000" cy="2438400"/>
            <a:chOff x="2971800" y="2590800"/>
            <a:chExt cx="2667000" cy="2438400"/>
          </a:xfrm>
        </p:grpSpPr>
        <p:sp>
          <p:nvSpPr>
            <p:cNvPr id="27" name="Oval 26"/>
            <p:cNvSpPr/>
            <p:nvPr/>
          </p:nvSpPr>
          <p:spPr>
            <a:xfrm>
              <a:off x="2971800" y="2590800"/>
              <a:ext cx="1752600" cy="533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86200" y="4495800"/>
              <a:ext cx="1752600" cy="533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urved Connector 29"/>
            <p:cNvCxnSpPr/>
            <p:nvPr/>
          </p:nvCxnSpPr>
          <p:spPr>
            <a:xfrm rot="16200000" flipH="1">
              <a:off x="3924300" y="3238500"/>
              <a:ext cx="1219200" cy="1143000"/>
            </a:xfrm>
            <a:prstGeom prst="curvedConnector3">
              <a:avLst>
                <a:gd name="adj1" fmla="val 50000"/>
              </a:avLst>
            </a:prstGeom>
            <a:ln w="762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useBgFill="1">
        <p:nvSpPr>
          <p:cNvPr id="57" name="Text Box 4"/>
          <p:cNvSpPr txBox="1">
            <a:spLocks noChangeArrowheads="1"/>
          </p:cNvSpPr>
          <p:nvPr/>
        </p:nvSpPr>
        <p:spPr bwMode="auto">
          <a:xfrm>
            <a:off x="1477415" y="91440"/>
            <a:ext cx="599018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How do glaciers form?</a:t>
            </a:r>
          </a:p>
        </p:txBody>
      </p:sp>
      <p:sp>
        <p:nvSpPr>
          <p:cNvPr id="59" name="Text Box 4"/>
          <p:cNvSpPr txBox="1">
            <a:spLocks noChangeArrowheads="1"/>
          </p:cNvSpPr>
          <p:nvPr/>
        </p:nvSpPr>
        <p:spPr bwMode="auto">
          <a:xfrm>
            <a:off x="5791200" y="2895600"/>
            <a:ext cx="3352800" cy="584775"/>
          </a:xfrm>
          <a:prstGeom prst="rect">
            <a:avLst/>
          </a:prstGeom>
          <a:noFill/>
          <a:ln w="9525">
            <a:noFill/>
            <a:miter lim="800000"/>
            <a:headEnd/>
            <a:tailEnd/>
          </a:ln>
        </p:spPr>
        <p:txBody>
          <a:bodyPr wrap="square">
            <a:spAutoFit/>
          </a:bodyPr>
          <a:lstStyle/>
          <a:p>
            <a:r>
              <a:rPr lang="en-US" sz="3200" b="1" dirty="0" smtClean="0"/>
              <a:t>glacier forms</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22" presetClass="exit" presetSubtype="1" fill="hold" nodeType="withEffect">
                                  <p:stCondLst>
                                    <p:cond delay="0"/>
                                  </p:stCondLst>
                                  <p:childTnLst>
                                    <p:animEffect transition="out" filter="wipe(up)">
                                      <p:cBhvr>
                                        <p:cTn id="9" dur="2000"/>
                                        <p:tgtEl>
                                          <p:spTgt spid="3"/>
                                        </p:tgtEl>
                                      </p:cBhvr>
                                    </p:animEffect>
                                    <p:set>
                                      <p:cBhvr>
                                        <p:cTn id="10" dur="1" fill="hold">
                                          <p:stCondLst>
                                            <p:cond delay="1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22" presetClass="exit" presetSubtype="1" fill="hold" nodeType="withEffect">
                                  <p:stCondLst>
                                    <p:cond delay="0"/>
                                  </p:stCondLst>
                                  <p:childTnLst>
                                    <p:animEffect transition="out" filter="wipe(up)">
                                      <p:cBhvr>
                                        <p:cTn id="17" dur="2000"/>
                                        <p:tgtEl>
                                          <p:spTgt spid="14"/>
                                        </p:tgtEl>
                                      </p:cBhvr>
                                    </p:animEffect>
                                    <p:set>
                                      <p:cBhvr>
                                        <p:cTn id="18" dur="1" fill="hold">
                                          <p:stCondLst>
                                            <p:cond delay="19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childTnLst>
                                </p:cTn>
                              </p:par>
                              <p:par>
                                <p:cTn id="24" presetID="22" presetClass="exit" presetSubtype="8" fill="hold" nodeType="withEffect">
                                  <p:stCondLst>
                                    <p:cond delay="0"/>
                                  </p:stCondLst>
                                  <p:childTnLst>
                                    <p:animEffect transition="out" filter="wipe(left)">
                                      <p:cBhvr>
                                        <p:cTn id="25" dur="2000"/>
                                        <p:tgtEl>
                                          <p:spTgt spid="16"/>
                                        </p:tgtEl>
                                      </p:cBhvr>
                                    </p:animEffect>
                                    <p:set>
                                      <p:cBhvr>
                                        <p:cTn id="26" dur="1" fill="hold">
                                          <p:stCondLst>
                                            <p:cond delay="19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par>
                                <p:cTn id="32" presetID="22" presetClass="exit" presetSubtype="8" fill="hold" nodeType="withEffect">
                                  <p:stCondLst>
                                    <p:cond delay="0"/>
                                  </p:stCondLst>
                                  <p:childTnLst>
                                    <p:animEffect transition="out" filter="wipe(left)">
                                      <p:cBhvr>
                                        <p:cTn id="33" dur="2000"/>
                                        <p:tgtEl>
                                          <p:spTgt spid="10"/>
                                        </p:tgtEl>
                                      </p:cBhvr>
                                    </p:animEffect>
                                    <p:set>
                                      <p:cBhvr>
                                        <p:cTn id="34" dur="1" fill="hold">
                                          <p:stCondLst>
                                            <p:cond delay="19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up)">
                                      <p:cBhvr>
                                        <p:cTn id="39" dur="10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00"/>
                                        <p:tgtEl>
                                          <p:spTgt spid="34"/>
                                        </p:tgtEl>
                                      </p:cBhvr>
                                    </p:animEffect>
                                    <p:set>
                                      <p:cBhvr>
                                        <p:cTn id="44" dur="1" fill="hold">
                                          <p:stCondLst>
                                            <p:cond delay="999"/>
                                          </p:stCondLst>
                                        </p:cTn>
                                        <p:tgtEl>
                                          <p:spTgt spid="3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12"/>
                                        </p:tgtEl>
                                      </p:cBhvr>
                                    </p:animEffect>
                                    <p:set>
                                      <p:cBhvr>
                                        <p:cTn id="47" dur="1" fill="hold">
                                          <p:stCondLst>
                                            <p:cond delay="999"/>
                                          </p:stCondLst>
                                        </p:cTn>
                                        <p:tgtEl>
                                          <p:spTgt spid="1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18"/>
                                        </p:tgtEl>
                                      </p:cBhvr>
                                    </p:animEffect>
                                    <p:set>
                                      <p:cBhvr>
                                        <p:cTn id="50" dur="1" fill="hold">
                                          <p:stCondLst>
                                            <p:cond delay="999"/>
                                          </p:stCondLst>
                                        </p:cTn>
                                        <p:tgtEl>
                                          <p:spTgt spid="1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21"/>
                                        </p:tgtEl>
                                      </p:cBhvr>
                                    </p:animEffect>
                                    <p:set>
                                      <p:cBhvr>
                                        <p:cTn id="53" dur="1" fill="hold">
                                          <p:stCondLst>
                                            <p:cond delay="999"/>
                                          </p:stCondLst>
                                        </p:cTn>
                                        <p:tgtEl>
                                          <p:spTgt spid="2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17"/>
                                        </p:tgtEl>
                                      </p:cBhvr>
                                    </p:animEffect>
                                    <p:set>
                                      <p:cBhvr>
                                        <p:cTn id="59" dur="1" fill="hold">
                                          <p:stCondLst>
                                            <p:cond delay="999"/>
                                          </p:stCondLst>
                                        </p:cTn>
                                        <p:tgtEl>
                                          <p:spTgt spid="17"/>
                                        </p:tgtEl>
                                        <p:attrNameLst>
                                          <p:attrName>style.visibility</p:attrName>
                                        </p:attrNameLst>
                                      </p:cBhvr>
                                      <p:to>
                                        <p:strVal val="hidden"/>
                                      </p:to>
                                    </p:se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wipe(left)">
                                      <p:cBhvr>
                                        <p:cTn id="63" dur="1000"/>
                                        <p:tgtEl>
                                          <p:spTgt spid="5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wipe(left)">
                                      <p:cBhvr>
                                        <p:cTn id="66"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7" grpId="0"/>
      <p:bldP spid="17" grpId="1"/>
      <p:bldP spid="59"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0" y="762000"/>
            <a:ext cx="9144000" cy="5086529"/>
            <a:chOff x="0" y="762000"/>
            <a:chExt cx="9144000" cy="5086529"/>
          </a:xfrm>
        </p:grpSpPr>
        <p:grpSp>
          <p:nvGrpSpPr>
            <p:cNvPr id="40" name="Group 39"/>
            <p:cNvGrpSpPr/>
            <p:nvPr/>
          </p:nvGrpSpPr>
          <p:grpSpPr>
            <a:xfrm>
              <a:off x="0" y="762000"/>
              <a:ext cx="9144000" cy="5086529"/>
              <a:chOff x="0" y="762000"/>
              <a:chExt cx="9144000" cy="5086529"/>
            </a:xfrm>
          </p:grpSpPr>
          <p:sp useBgFill="1">
            <p:nvSpPr>
              <p:cNvPr id="42" name="TextBox 41"/>
              <p:cNvSpPr txBox="1"/>
              <p:nvPr/>
            </p:nvSpPr>
            <p:spPr>
              <a:xfrm>
                <a:off x="0" y="762000"/>
                <a:ext cx="9144000" cy="707886"/>
              </a:xfrm>
              <a:prstGeom prst="rect">
                <a:avLst/>
              </a:prstGeom>
            </p:spPr>
            <p:txBody>
              <a:bodyPr wrap="square" rtlCol="0">
                <a:spAutoFit/>
              </a:bodyPr>
              <a:lstStyle/>
              <a:p>
                <a:pPr algn="ctr"/>
                <a:r>
                  <a:rPr lang="en-US" sz="4000" dirty="0" smtClean="0">
                    <a:solidFill>
                      <a:srgbClr val="0033CC"/>
                    </a:solidFill>
                    <a:effectLst>
                      <a:outerShdw dist="50800" dir="5400000" algn="ctr" rotWithShape="0">
                        <a:schemeClr val="tx1"/>
                      </a:outerShdw>
                    </a:effectLst>
                  </a:rPr>
                  <a:t>CONCLUSIONS:</a:t>
                </a:r>
              </a:p>
            </p:txBody>
          </p:sp>
          <p:sp>
            <p:nvSpPr>
              <p:cNvPr id="43" name="Rectangle 42"/>
              <p:cNvSpPr/>
              <p:nvPr/>
            </p:nvSpPr>
            <p:spPr>
              <a:xfrm>
                <a:off x="228600" y="3295471"/>
                <a:ext cx="8839200" cy="1200329"/>
              </a:xfrm>
              <a:prstGeom prst="rect">
                <a:avLst/>
              </a:prstGeom>
            </p:spPr>
            <p:txBody>
              <a:bodyPr wrap="square">
                <a:spAutoFit/>
              </a:bodyPr>
              <a:lstStyle/>
              <a:p>
                <a:pPr marL="514350" indent="-514350"/>
                <a:r>
                  <a:rPr lang="en-US" sz="3600" dirty="0" smtClean="0"/>
                  <a:t>2) Native Americans are related to ancient</a:t>
                </a:r>
              </a:p>
              <a:p>
                <a:pPr marL="514350" indent="-514350"/>
                <a:r>
                  <a:rPr lang="en-US" sz="3600" dirty="0" smtClean="0"/>
                  <a:t>	east Asians  and Europeans</a:t>
                </a:r>
                <a:endParaRPr lang="en-US" sz="3600" dirty="0"/>
              </a:p>
            </p:txBody>
          </p:sp>
          <p:sp>
            <p:nvSpPr>
              <p:cNvPr id="44" name="Rectangle 43"/>
              <p:cNvSpPr/>
              <p:nvPr/>
            </p:nvSpPr>
            <p:spPr>
              <a:xfrm>
                <a:off x="228600" y="4648200"/>
                <a:ext cx="8839200" cy="1200329"/>
              </a:xfrm>
              <a:prstGeom prst="rect">
                <a:avLst/>
              </a:prstGeom>
            </p:spPr>
            <p:txBody>
              <a:bodyPr wrap="square">
                <a:spAutoFit/>
              </a:bodyPr>
              <a:lstStyle/>
              <a:p>
                <a:pPr marL="514350" indent="-514350"/>
                <a:r>
                  <a:rPr lang="en-US" sz="3600" dirty="0" smtClean="0"/>
                  <a:t>3) discovery raises new questions about the timing of human entry into North America</a:t>
                </a:r>
                <a:endParaRPr lang="en-US" sz="3600" dirty="0"/>
              </a:p>
            </p:txBody>
          </p:sp>
          <p:cxnSp>
            <p:nvCxnSpPr>
              <p:cNvPr id="45" name="Straight Connector 44"/>
              <p:cNvCxnSpPr/>
              <p:nvPr/>
            </p:nvCxnSpPr>
            <p:spPr>
              <a:xfrm>
                <a:off x="838200" y="3886200"/>
                <a:ext cx="2667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59352" y="4418012"/>
                <a:ext cx="190195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00600" y="5239512"/>
                <a:ext cx="1676400" cy="182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62000" y="5791200"/>
                <a:ext cx="1295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038600" y="5791200"/>
                <a:ext cx="4648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228600" y="1446074"/>
                <a:ext cx="8763000" cy="1754326"/>
              </a:xfrm>
              <a:prstGeom prst="rect">
                <a:avLst/>
              </a:prstGeom>
            </p:spPr>
            <p:txBody>
              <a:bodyPr wrap="square">
                <a:spAutoFit/>
              </a:bodyPr>
              <a:lstStyle/>
              <a:p>
                <a:pPr marL="742950" indent="-742950"/>
                <a:r>
                  <a:rPr lang="en-US" sz="3600" dirty="0" smtClean="0"/>
                  <a:t>1) during the last Glacial Age, people of </a:t>
                </a:r>
              </a:p>
              <a:p>
                <a:pPr marL="742950" indent="-742950"/>
                <a:r>
                  <a:rPr lang="en-US" sz="3600" dirty="0" smtClean="0"/>
                  <a:t>     European extraction reached farther east</a:t>
                </a:r>
              </a:p>
              <a:p>
                <a:pPr marL="742950" indent="-742950"/>
                <a:r>
                  <a:rPr lang="en-US" sz="3600" dirty="0" smtClean="0"/>
                  <a:t>     across Eurasia than previously supposed</a:t>
                </a:r>
                <a:endParaRPr lang="en-US" sz="3600" dirty="0"/>
              </a:p>
            </p:txBody>
          </p:sp>
          <p:cxnSp>
            <p:nvCxnSpPr>
              <p:cNvPr id="51" name="Straight Connector 50"/>
              <p:cNvCxnSpPr/>
              <p:nvPr/>
            </p:nvCxnSpPr>
            <p:spPr>
              <a:xfrm>
                <a:off x="2743200" y="2057400"/>
                <a:ext cx="2895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38200" y="2590800"/>
                <a:ext cx="1752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724400" y="2590800"/>
                <a:ext cx="1524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81200" y="3124200"/>
                <a:ext cx="1524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800600" y="3886200"/>
                <a:ext cx="1219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1676400" y="4419600"/>
              <a:ext cx="1219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useBgFill="1">
        <p:nvSpPr>
          <p:cNvPr id="56" name="TextBox 55"/>
          <p:cNvSpPr txBox="1"/>
          <p:nvPr/>
        </p:nvSpPr>
        <p:spPr>
          <a:xfrm>
            <a:off x="0" y="0"/>
            <a:ext cx="9144000" cy="707886"/>
          </a:xfrm>
          <a:prstGeom prst="rect">
            <a:avLst/>
          </a:prstGeom>
        </p:spPr>
        <p:txBody>
          <a:bodyPr wrap="square" rtlCol="0">
            <a:spAutoFit/>
          </a:bodyPr>
          <a:lstStyle/>
          <a:p>
            <a:r>
              <a:rPr lang="en-US" sz="4000" dirty="0" smtClean="0">
                <a:solidFill>
                  <a:srgbClr val="0033CC"/>
                </a:solidFill>
                <a:effectLst>
                  <a:outerShdw dist="50800" dir="5400000" algn="ctr" rotWithShape="0">
                    <a:schemeClr val="tx1"/>
                  </a:outerShdw>
                </a:effectLst>
              </a:rPr>
              <a:t>	discoveries in Russia – </a:t>
            </a:r>
            <a:r>
              <a:rPr lang="en-US" sz="4000" dirty="0" err="1" smtClean="0">
                <a:solidFill>
                  <a:srgbClr val="0033CC"/>
                </a:solidFill>
                <a:effectLst>
                  <a:outerShdw dist="50800" dir="5400000" algn="ctr" rotWithShape="0">
                    <a:schemeClr val="tx1"/>
                  </a:outerShdw>
                </a:effectLst>
              </a:rPr>
              <a:t>Mal’ta</a:t>
            </a:r>
            <a:r>
              <a:rPr lang="en-US" sz="4000" dirty="0" smtClean="0">
                <a:solidFill>
                  <a:srgbClr val="0033CC"/>
                </a:solidFill>
                <a:effectLst>
                  <a:outerShdw dist="50800" dir="5400000" algn="ctr" rotWithShape="0">
                    <a:schemeClr val="tx1"/>
                  </a:outerShdw>
                </a:effectLst>
              </a:rPr>
              <a:t> Boy</a:t>
            </a:r>
          </a:p>
        </p:txBody>
      </p:sp>
      <p:sp>
        <p:nvSpPr>
          <p:cNvPr id="57" name="TextBox 56"/>
          <p:cNvSpPr txBox="1"/>
          <p:nvPr/>
        </p:nvSpPr>
        <p:spPr>
          <a:xfrm>
            <a:off x="0" y="0"/>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latin typeface="Tempus Sans ITC" pitchFamily="82" charset="0"/>
              </a:rPr>
              <a:t> Why would these early people leave Europe?</a:t>
            </a:r>
          </a:p>
        </p:txBody>
      </p:sp>
      <p:grpSp>
        <p:nvGrpSpPr>
          <p:cNvPr id="15" name="Group 14"/>
          <p:cNvGrpSpPr/>
          <p:nvPr/>
        </p:nvGrpSpPr>
        <p:grpSpPr>
          <a:xfrm>
            <a:off x="9144" y="1369689"/>
            <a:ext cx="9139076" cy="5488311"/>
            <a:chOff x="9144" y="1369689"/>
            <a:chExt cx="9139076" cy="5488311"/>
          </a:xfrm>
        </p:grpSpPr>
        <p:grpSp>
          <p:nvGrpSpPr>
            <p:cNvPr id="7" name="Group 6"/>
            <p:cNvGrpSpPr/>
            <p:nvPr/>
          </p:nvGrpSpPr>
          <p:grpSpPr>
            <a:xfrm>
              <a:off x="9144" y="1369689"/>
              <a:ext cx="9128125" cy="4696974"/>
              <a:chOff x="9144" y="1369689"/>
              <a:chExt cx="9128125" cy="4696974"/>
            </a:xfrm>
          </p:grpSpPr>
          <p:pic>
            <p:nvPicPr>
              <p:cNvPr id="8" name="Picture 2"/>
              <p:cNvPicPr>
                <a:picLocks noChangeAspect="1" noChangeArrowheads="1"/>
              </p:cNvPicPr>
              <p:nvPr/>
            </p:nvPicPr>
            <p:blipFill>
              <a:blip r:embed="rId2"/>
              <a:srcRect/>
              <a:stretch>
                <a:fillRect/>
              </a:stretch>
            </p:blipFill>
            <p:spPr bwMode="auto">
              <a:xfrm>
                <a:off x="9144" y="1389888"/>
                <a:ext cx="9128125" cy="4676775"/>
              </a:xfrm>
              <a:prstGeom prst="rect">
                <a:avLst/>
              </a:prstGeom>
              <a:noFill/>
              <a:ln w="76200">
                <a:solidFill>
                  <a:schemeClr val="tx1"/>
                </a:solidFill>
                <a:miter lim="800000"/>
                <a:headEnd/>
                <a:tailEnd/>
              </a:ln>
              <a:effectLst/>
            </p:spPr>
          </p:pic>
          <p:sp>
            <p:nvSpPr>
              <p:cNvPr id="9" name="Freeform 8"/>
              <p:cNvSpPr/>
              <p:nvPr/>
            </p:nvSpPr>
            <p:spPr>
              <a:xfrm>
                <a:off x="628892" y="1630101"/>
                <a:ext cx="7924799" cy="4301924"/>
              </a:xfrm>
              <a:custGeom>
                <a:avLst/>
                <a:gdLst>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658318 w 7924799"/>
                  <a:gd name="connsiteY100" fmla="*/ 2039074 h 4301924"/>
                  <a:gd name="connsiteX101" fmla="*/ 2716192 w 7924799"/>
                  <a:gd name="connsiteY101" fmla="*/ 1969626 h 4301924"/>
                  <a:gd name="connsiteX102" fmla="*/ 2855088 w 7924799"/>
                  <a:gd name="connsiteY102" fmla="*/ 2143246 h 4301924"/>
                  <a:gd name="connsiteX103" fmla="*/ 2936111 w 7924799"/>
                  <a:gd name="connsiteY103" fmla="*/ 1934902 h 4301924"/>
                  <a:gd name="connsiteX104" fmla="*/ 3179179 w 7924799"/>
                  <a:gd name="connsiteY104" fmla="*/ 1749707 h 4301924"/>
                  <a:gd name="connsiteX105" fmla="*/ 3271776 w 7924799"/>
                  <a:gd name="connsiteY105" fmla="*/ 1923327 h 4301924"/>
                  <a:gd name="connsiteX106" fmla="*/ 3271776 w 7924799"/>
                  <a:gd name="connsiteY106" fmla="*/ 2027499 h 4301924"/>
                  <a:gd name="connsiteX107" fmla="*/ 3410673 w 7924799"/>
                  <a:gd name="connsiteY107" fmla="*/ 1865453 h 4301924"/>
                  <a:gd name="connsiteX108" fmla="*/ 3595867 w 7924799"/>
                  <a:gd name="connsiteY108" fmla="*/ 1992775 h 4301924"/>
                  <a:gd name="connsiteX109" fmla="*/ 3561143 w 7924799"/>
                  <a:gd name="connsiteY109" fmla="*/ 1807580 h 4301924"/>
                  <a:gd name="connsiteX110" fmla="*/ 3676890 w 7924799"/>
                  <a:gd name="connsiteY110" fmla="*/ 1691833 h 4301924"/>
                  <a:gd name="connsiteX111" fmla="*/ 3885235 w 7924799"/>
                  <a:gd name="connsiteY111" fmla="*/ 1552937 h 4301924"/>
                  <a:gd name="connsiteX112" fmla="*/ 4139878 w 7924799"/>
                  <a:gd name="connsiteY112" fmla="*/ 1367742 h 4301924"/>
                  <a:gd name="connsiteX113" fmla="*/ 4336647 w 7924799"/>
                  <a:gd name="connsiteY113" fmla="*/ 1414041 h 4301924"/>
                  <a:gd name="connsiteX114" fmla="*/ 4510267 w 7924799"/>
                  <a:gd name="connsiteY114" fmla="*/ 1552937 h 4301924"/>
                  <a:gd name="connsiteX115" fmla="*/ 4626014 w 7924799"/>
                  <a:gd name="connsiteY115" fmla="*/ 1622385 h 4301924"/>
                  <a:gd name="connsiteX116" fmla="*/ 4799635 w 7924799"/>
                  <a:gd name="connsiteY116" fmla="*/ 1599236 h 4301924"/>
                  <a:gd name="connsiteX117" fmla="*/ 4996404 w 7924799"/>
                  <a:gd name="connsiteY117" fmla="*/ 1506638 h 4301924"/>
                  <a:gd name="connsiteX118" fmla="*/ 5227898 w 7924799"/>
                  <a:gd name="connsiteY118" fmla="*/ 1587661 h 4301924"/>
                  <a:gd name="connsiteX119" fmla="*/ 5355219 w 7924799"/>
                  <a:gd name="connsiteY119" fmla="*/ 1414041 h 4301924"/>
                  <a:gd name="connsiteX120" fmla="*/ 5424667 w 7924799"/>
                  <a:gd name="connsiteY120" fmla="*/ 1275145 h 4301924"/>
                  <a:gd name="connsiteX121" fmla="*/ 5609862 w 7924799"/>
                  <a:gd name="connsiteY121" fmla="*/ 1136248 h 4301924"/>
                  <a:gd name="connsiteX122" fmla="*/ 5748759 w 7924799"/>
                  <a:gd name="connsiteY122" fmla="*/ 1101524 h 4301924"/>
                  <a:gd name="connsiteX123" fmla="*/ 5864505 w 7924799"/>
                  <a:gd name="connsiteY123" fmla="*/ 962628 h 4301924"/>
                  <a:gd name="connsiteX124" fmla="*/ 6038126 w 7924799"/>
                  <a:gd name="connsiteY124" fmla="*/ 951053 h 4301924"/>
                  <a:gd name="connsiteX125" fmla="*/ 6223321 w 7924799"/>
                  <a:gd name="connsiteY125" fmla="*/ 731134 h 4301924"/>
                  <a:gd name="connsiteX126" fmla="*/ 6084424 w 7924799"/>
                  <a:gd name="connsiteY126" fmla="*/ 661686 h 4301924"/>
                  <a:gd name="connsiteX127" fmla="*/ 6408516 w 7924799"/>
                  <a:gd name="connsiteY127" fmla="*/ 244998 h 4301924"/>
                  <a:gd name="connsiteX128" fmla="*/ 6558986 w 7924799"/>
                  <a:gd name="connsiteY128" fmla="*/ 152400 h 4301924"/>
                  <a:gd name="connsiteX129" fmla="*/ 6593711 w 7924799"/>
                  <a:gd name="connsiteY129" fmla="*/ 48228 h 4301924"/>
                  <a:gd name="connsiteX130" fmla="*/ 6686308 w 7924799"/>
                  <a:gd name="connsiteY130" fmla="*/ 1929 h 4301924"/>
                  <a:gd name="connsiteX131" fmla="*/ 6813630 w 7924799"/>
                  <a:gd name="connsiteY131" fmla="*/ 48228 h 43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924799" h="4301924">
                    <a:moveTo>
                      <a:pt x="6813630" y="48228"/>
                    </a:moveTo>
                    <a:cubicBezTo>
                      <a:pt x="6859929" y="86810"/>
                      <a:pt x="6966029" y="189053"/>
                      <a:pt x="6964100" y="233423"/>
                    </a:cubicBezTo>
                    <a:cubicBezTo>
                      <a:pt x="6962171" y="277793"/>
                      <a:pt x="6815559" y="264289"/>
                      <a:pt x="6802055" y="314446"/>
                    </a:cubicBezTo>
                    <a:cubicBezTo>
                      <a:pt x="6788551" y="364603"/>
                      <a:pt x="6827134" y="501570"/>
                      <a:pt x="6883078" y="534365"/>
                    </a:cubicBezTo>
                    <a:cubicBezTo>
                      <a:pt x="6939022" y="567160"/>
                      <a:pt x="7085635" y="466845"/>
                      <a:pt x="7137721" y="511215"/>
                    </a:cubicBezTo>
                    <a:cubicBezTo>
                      <a:pt x="7189807" y="555585"/>
                      <a:pt x="7166657" y="721489"/>
                      <a:pt x="7195594" y="800583"/>
                    </a:cubicBezTo>
                    <a:cubicBezTo>
                      <a:pt x="7224531" y="879677"/>
                      <a:pt x="7305554" y="910542"/>
                      <a:pt x="7311341" y="985777"/>
                    </a:cubicBezTo>
                    <a:cubicBezTo>
                      <a:pt x="7317128" y="1061012"/>
                      <a:pt x="7224531" y="1172901"/>
                      <a:pt x="7230318" y="1251995"/>
                    </a:cubicBezTo>
                    <a:cubicBezTo>
                      <a:pt x="7236105" y="1331089"/>
                      <a:pt x="7263113" y="1381246"/>
                      <a:pt x="7346065" y="1460340"/>
                    </a:cubicBezTo>
                    <a:cubicBezTo>
                      <a:pt x="7429017" y="1539434"/>
                      <a:pt x="7643149" y="1614669"/>
                      <a:pt x="7728030" y="1726557"/>
                    </a:cubicBezTo>
                    <a:cubicBezTo>
                      <a:pt x="7812911" y="1838445"/>
                      <a:pt x="7834131" y="2039074"/>
                      <a:pt x="7855351" y="2131671"/>
                    </a:cubicBezTo>
                    <a:cubicBezTo>
                      <a:pt x="7876571" y="2224268"/>
                      <a:pt x="7924799" y="2282142"/>
                      <a:pt x="7855351" y="2282142"/>
                    </a:cubicBezTo>
                    <a:cubicBezTo>
                      <a:pt x="7785903" y="2282142"/>
                      <a:pt x="7544763" y="2231985"/>
                      <a:pt x="7438662" y="2131671"/>
                    </a:cubicBezTo>
                    <a:cubicBezTo>
                      <a:pt x="7332561" y="2031357"/>
                      <a:pt x="7282404" y="1811438"/>
                      <a:pt x="7218743" y="1680258"/>
                    </a:cubicBezTo>
                    <a:cubicBezTo>
                      <a:pt x="7155082" y="1549078"/>
                      <a:pt x="7101067" y="1396679"/>
                      <a:pt x="7056698" y="1344593"/>
                    </a:cubicBezTo>
                    <a:cubicBezTo>
                      <a:pt x="7012329" y="1292507"/>
                      <a:pt x="6958313" y="1336876"/>
                      <a:pt x="6952526" y="1367742"/>
                    </a:cubicBezTo>
                    <a:cubicBezTo>
                      <a:pt x="6946739" y="1398608"/>
                      <a:pt x="7031620" y="1504710"/>
                      <a:pt x="7021974" y="1529788"/>
                    </a:cubicBezTo>
                    <a:cubicBezTo>
                      <a:pt x="7012328" y="1554866"/>
                      <a:pt x="6900439" y="1475773"/>
                      <a:pt x="6894652" y="1518213"/>
                    </a:cubicBezTo>
                    <a:cubicBezTo>
                      <a:pt x="6888865" y="1560653"/>
                      <a:pt x="6979534" y="1711125"/>
                      <a:pt x="6987250" y="1784431"/>
                    </a:cubicBezTo>
                    <a:cubicBezTo>
                      <a:pt x="6994966" y="1857737"/>
                      <a:pt x="6998825" y="1888603"/>
                      <a:pt x="6940951" y="1958051"/>
                    </a:cubicBezTo>
                    <a:cubicBezTo>
                      <a:pt x="6883078" y="2027499"/>
                      <a:pt x="6703670" y="2087301"/>
                      <a:pt x="6640009" y="2201119"/>
                    </a:cubicBezTo>
                    <a:cubicBezTo>
                      <a:pt x="6576348" y="2314937"/>
                      <a:pt x="6572490" y="2525210"/>
                      <a:pt x="6558986" y="2640957"/>
                    </a:cubicBezTo>
                    <a:cubicBezTo>
                      <a:pt x="6545482" y="2756704"/>
                      <a:pt x="6530049" y="2866663"/>
                      <a:pt x="6558986" y="2895600"/>
                    </a:cubicBezTo>
                    <a:cubicBezTo>
                      <a:pt x="6587923" y="2924537"/>
                      <a:pt x="6668946" y="2837726"/>
                      <a:pt x="6732607" y="2814577"/>
                    </a:cubicBezTo>
                    <a:cubicBezTo>
                      <a:pt x="6796268" y="2791428"/>
                      <a:pt x="6832921" y="2727767"/>
                      <a:pt x="6940951" y="2756704"/>
                    </a:cubicBezTo>
                    <a:cubicBezTo>
                      <a:pt x="7048981" y="2785641"/>
                      <a:pt x="7293979" y="2930325"/>
                      <a:pt x="7380789" y="2988198"/>
                    </a:cubicBezTo>
                    <a:cubicBezTo>
                      <a:pt x="7467599" y="3046071"/>
                      <a:pt x="7448308" y="3051859"/>
                      <a:pt x="7461812" y="3103945"/>
                    </a:cubicBezTo>
                    <a:cubicBezTo>
                      <a:pt x="7475316" y="3156031"/>
                      <a:pt x="7525473" y="3318076"/>
                      <a:pt x="7461812" y="3300714"/>
                    </a:cubicBezTo>
                    <a:cubicBezTo>
                      <a:pt x="7398151" y="3283352"/>
                      <a:pt x="7114571" y="2986268"/>
                      <a:pt x="7079847" y="2999772"/>
                    </a:cubicBezTo>
                    <a:cubicBezTo>
                      <a:pt x="7045123" y="3013276"/>
                      <a:pt x="7203310" y="3250557"/>
                      <a:pt x="7253467" y="3381737"/>
                    </a:cubicBezTo>
                    <a:cubicBezTo>
                      <a:pt x="7303624" y="3512917"/>
                      <a:pt x="7400080" y="3657600"/>
                      <a:pt x="7380789" y="3786851"/>
                    </a:cubicBezTo>
                    <a:cubicBezTo>
                      <a:pt x="7361498" y="3916102"/>
                      <a:pt x="7209098" y="4126375"/>
                      <a:pt x="7137721" y="4157241"/>
                    </a:cubicBezTo>
                    <a:cubicBezTo>
                      <a:pt x="7066344" y="4188107"/>
                      <a:pt x="6981463" y="4053069"/>
                      <a:pt x="6952526" y="3972046"/>
                    </a:cubicBezTo>
                    <a:cubicBezTo>
                      <a:pt x="6923589" y="3891023"/>
                      <a:pt x="6967958" y="3744410"/>
                      <a:pt x="6964100" y="3671104"/>
                    </a:cubicBezTo>
                    <a:cubicBezTo>
                      <a:pt x="6960242" y="3597798"/>
                      <a:pt x="6969887" y="3524492"/>
                      <a:pt x="6929376" y="3532208"/>
                    </a:cubicBezTo>
                    <a:cubicBezTo>
                      <a:pt x="6888865" y="3539925"/>
                      <a:pt x="6800126" y="3690396"/>
                      <a:pt x="6721032" y="3717403"/>
                    </a:cubicBezTo>
                    <a:cubicBezTo>
                      <a:pt x="6641938" y="3744411"/>
                      <a:pt x="6528120" y="3727048"/>
                      <a:pt x="6454814" y="3694253"/>
                    </a:cubicBezTo>
                    <a:cubicBezTo>
                      <a:pt x="6381508" y="3661458"/>
                      <a:pt x="6350642" y="3559215"/>
                      <a:pt x="6281194" y="3520633"/>
                    </a:cubicBezTo>
                    <a:cubicBezTo>
                      <a:pt x="6211746" y="3482051"/>
                      <a:pt x="6105645" y="3453114"/>
                      <a:pt x="6038126" y="3462760"/>
                    </a:cubicBezTo>
                    <a:cubicBezTo>
                      <a:pt x="5970607" y="3472406"/>
                      <a:pt x="5903088" y="3524492"/>
                      <a:pt x="5876080" y="3578507"/>
                    </a:cubicBezTo>
                    <a:cubicBezTo>
                      <a:pt x="5849072" y="3632522"/>
                      <a:pt x="5897300" y="3728978"/>
                      <a:pt x="5876080" y="3786851"/>
                    </a:cubicBezTo>
                    <a:cubicBezTo>
                      <a:pt x="5854860" y="3844724"/>
                      <a:pt x="5806632" y="3891023"/>
                      <a:pt x="5748759" y="3925747"/>
                    </a:cubicBezTo>
                    <a:cubicBezTo>
                      <a:pt x="5690886" y="3960471"/>
                      <a:pt x="5604075" y="3958542"/>
                      <a:pt x="5528840" y="3995195"/>
                    </a:cubicBezTo>
                    <a:cubicBezTo>
                      <a:pt x="5453605" y="4031848"/>
                      <a:pt x="5382227" y="4120587"/>
                      <a:pt x="5297346" y="4145666"/>
                    </a:cubicBezTo>
                    <a:cubicBezTo>
                      <a:pt x="5212465" y="4170745"/>
                      <a:pt x="5106364" y="4143737"/>
                      <a:pt x="5019554" y="4145666"/>
                    </a:cubicBezTo>
                    <a:cubicBezTo>
                      <a:pt x="4932744" y="4147595"/>
                      <a:pt x="4844004" y="4170745"/>
                      <a:pt x="4776485" y="4157241"/>
                    </a:cubicBezTo>
                    <a:cubicBezTo>
                      <a:pt x="4708966" y="4143737"/>
                      <a:pt x="4662668" y="4082005"/>
                      <a:pt x="4614440" y="4064643"/>
                    </a:cubicBezTo>
                    <a:cubicBezTo>
                      <a:pt x="4566212" y="4047281"/>
                      <a:pt x="4527629" y="4024132"/>
                      <a:pt x="4487118" y="4053069"/>
                    </a:cubicBezTo>
                    <a:cubicBezTo>
                      <a:pt x="4446607" y="4082006"/>
                      <a:pt x="4450465" y="4213186"/>
                      <a:pt x="4371371" y="4238264"/>
                    </a:cubicBezTo>
                    <a:cubicBezTo>
                      <a:pt x="4292277" y="4263342"/>
                      <a:pt x="4124445" y="4193895"/>
                      <a:pt x="4012556" y="4203540"/>
                    </a:cubicBezTo>
                    <a:cubicBezTo>
                      <a:pt x="3900668" y="4213186"/>
                      <a:pt x="3775275" y="4290350"/>
                      <a:pt x="3700040" y="4296137"/>
                    </a:cubicBezTo>
                    <a:cubicBezTo>
                      <a:pt x="3624805" y="4301924"/>
                      <a:pt x="3622875" y="4271059"/>
                      <a:pt x="3561143" y="4238264"/>
                    </a:cubicBezTo>
                    <a:cubicBezTo>
                      <a:pt x="3499411" y="4205469"/>
                      <a:pt x="3412602" y="4130233"/>
                      <a:pt x="3329650" y="4099367"/>
                    </a:cubicBezTo>
                    <a:cubicBezTo>
                      <a:pt x="3246698" y="4068501"/>
                      <a:pt x="3125164" y="4107084"/>
                      <a:pt x="3063432" y="4053069"/>
                    </a:cubicBezTo>
                    <a:cubicBezTo>
                      <a:pt x="3001700" y="3999054"/>
                      <a:pt x="2978551" y="3829291"/>
                      <a:pt x="2959260" y="3775276"/>
                    </a:cubicBezTo>
                    <a:cubicBezTo>
                      <a:pt x="2939969" y="3721261"/>
                      <a:pt x="3015204" y="3738623"/>
                      <a:pt x="2947685" y="3728977"/>
                    </a:cubicBezTo>
                    <a:cubicBezTo>
                      <a:pt x="2880166" y="3719331"/>
                      <a:pt x="2633240" y="3752127"/>
                      <a:pt x="2554146" y="3717403"/>
                    </a:cubicBezTo>
                    <a:cubicBezTo>
                      <a:pt x="2475052" y="3682679"/>
                      <a:pt x="2579224" y="3543782"/>
                      <a:pt x="2473123" y="3520633"/>
                    </a:cubicBezTo>
                    <a:cubicBezTo>
                      <a:pt x="2367022" y="3497484"/>
                      <a:pt x="2031356" y="3561145"/>
                      <a:pt x="1917538" y="3578507"/>
                    </a:cubicBezTo>
                    <a:cubicBezTo>
                      <a:pt x="1803720" y="3595869"/>
                      <a:pt x="1809508" y="3592010"/>
                      <a:pt x="1790217" y="3624805"/>
                    </a:cubicBezTo>
                    <a:cubicBezTo>
                      <a:pt x="1770926" y="3657600"/>
                      <a:pt x="1824941" y="3769489"/>
                      <a:pt x="1801792" y="3775276"/>
                    </a:cubicBezTo>
                    <a:cubicBezTo>
                      <a:pt x="1778643" y="3781063"/>
                      <a:pt x="1713053" y="3686536"/>
                      <a:pt x="1651321" y="3659529"/>
                    </a:cubicBezTo>
                    <a:cubicBezTo>
                      <a:pt x="1589589" y="3632522"/>
                      <a:pt x="1485417" y="3651813"/>
                      <a:pt x="1431402" y="3613231"/>
                    </a:cubicBezTo>
                    <a:cubicBezTo>
                      <a:pt x="1377387" y="3574649"/>
                      <a:pt x="1390891" y="3455044"/>
                      <a:pt x="1327230" y="3428036"/>
                    </a:cubicBezTo>
                    <a:cubicBezTo>
                      <a:pt x="1263569" y="3401028"/>
                      <a:pt x="1126602" y="3433823"/>
                      <a:pt x="1049437" y="3451185"/>
                    </a:cubicBezTo>
                    <a:cubicBezTo>
                      <a:pt x="972272" y="3468547"/>
                      <a:pt x="883533" y="3480122"/>
                      <a:pt x="864242" y="3532208"/>
                    </a:cubicBezTo>
                    <a:cubicBezTo>
                      <a:pt x="844951" y="3584294"/>
                      <a:pt x="949123" y="3701970"/>
                      <a:pt x="933690" y="3763702"/>
                    </a:cubicBezTo>
                    <a:cubicBezTo>
                      <a:pt x="918257" y="3825434"/>
                      <a:pt x="817944" y="3879449"/>
                      <a:pt x="771645" y="3902598"/>
                    </a:cubicBezTo>
                    <a:cubicBezTo>
                      <a:pt x="725346" y="3925747"/>
                      <a:pt x="694480" y="3854370"/>
                      <a:pt x="655898" y="3902598"/>
                    </a:cubicBezTo>
                    <a:cubicBezTo>
                      <a:pt x="617316" y="3950826"/>
                      <a:pt x="580662" y="4137950"/>
                      <a:pt x="540151" y="4191965"/>
                    </a:cubicBezTo>
                    <a:cubicBezTo>
                      <a:pt x="499640" y="4245980"/>
                      <a:pt x="478420" y="4284563"/>
                      <a:pt x="412830" y="4226689"/>
                    </a:cubicBezTo>
                    <a:cubicBezTo>
                      <a:pt x="347240" y="4168815"/>
                      <a:pt x="210273" y="3964329"/>
                      <a:pt x="146612" y="3844724"/>
                    </a:cubicBezTo>
                    <a:cubicBezTo>
                      <a:pt x="82951" y="3725119"/>
                      <a:pt x="48227" y="3599726"/>
                      <a:pt x="30865" y="3509058"/>
                    </a:cubicBezTo>
                    <a:cubicBezTo>
                      <a:pt x="13503" y="3418390"/>
                      <a:pt x="0" y="3333509"/>
                      <a:pt x="42440" y="3300714"/>
                    </a:cubicBezTo>
                    <a:cubicBezTo>
                      <a:pt x="84880" y="3267919"/>
                      <a:pt x="227635" y="3345084"/>
                      <a:pt x="285508" y="3312289"/>
                    </a:cubicBezTo>
                    <a:cubicBezTo>
                      <a:pt x="343381" y="3279494"/>
                      <a:pt x="391609" y="3188826"/>
                      <a:pt x="389680" y="3103945"/>
                    </a:cubicBezTo>
                    <a:cubicBezTo>
                      <a:pt x="387751" y="3019064"/>
                      <a:pt x="287437" y="2876309"/>
                      <a:pt x="273933" y="2803003"/>
                    </a:cubicBezTo>
                    <a:cubicBezTo>
                      <a:pt x="260429" y="2729697"/>
                      <a:pt x="326019" y="2712335"/>
                      <a:pt x="308657" y="2664107"/>
                    </a:cubicBezTo>
                    <a:cubicBezTo>
                      <a:pt x="291295" y="2615879"/>
                      <a:pt x="177477" y="2546431"/>
                      <a:pt x="169761" y="2513636"/>
                    </a:cubicBezTo>
                    <a:cubicBezTo>
                      <a:pt x="162045" y="2480841"/>
                      <a:pt x="225706" y="2476983"/>
                      <a:pt x="262359" y="2467337"/>
                    </a:cubicBezTo>
                    <a:cubicBezTo>
                      <a:pt x="299012" y="2457691"/>
                      <a:pt x="358814" y="2494344"/>
                      <a:pt x="389680" y="2455762"/>
                    </a:cubicBezTo>
                    <a:cubicBezTo>
                      <a:pt x="420546" y="2417180"/>
                      <a:pt x="432121" y="2303362"/>
                      <a:pt x="447554" y="2235843"/>
                    </a:cubicBezTo>
                    <a:cubicBezTo>
                      <a:pt x="462987" y="2168324"/>
                      <a:pt x="451412" y="2095018"/>
                      <a:pt x="482278" y="2050648"/>
                    </a:cubicBezTo>
                    <a:cubicBezTo>
                      <a:pt x="513144" y="2006278"/>
                      <a:pt x="632749" y="1969626"/>
                      <a:pt x="632749" y="1969626"/>
                    </a:cubicBezTo>
                    <a:cubicBezTo>
                      <a:pt x="686764" y="1940689"/>
                      <a:pt x="740779" y="1909823"/>
                      <a:pt x="806369" y="1877028"/>
                    </a:cubicBezTo>
                    <a:cubicBezTo>
                      <a:pt x="871959" y="1844233"/>
                      <a:pt x="964556" y="1790218"/>
                      <a:pt x="1026288" y="1772856"/>
                    </a:cubicBezTo>
                    <a:cubicBezTo>
                      <a:pt x="1088020" y="1755494"/>
                      <a:pt x="1130460" y="1811438"/>
                      <a:pt x="1176759" y="1772856"/>
                    </a:cubicBezTo>
                    <a:cubicBezTo>
                      <a:pt x="1223058" y="1734274"/>
                      <a:pt x="1232703" y="1606952"/>
                      <a:pt x="1304080" y="1541362"/>
                    </a:cubicBezTo>
                    <a:cubicBezTo>
                      <a:pt x="1375457" y="1475772"/>
                      <a:pt x="1541361" y="1421757"/>
                      <a:pt x="1605022" y="1379317"/>
                    </a:cubicBezTo>
                    <a:cubicBezTo>
                      <a:pt x="1668683" y="1336877"/>
                      <a:pt x="1643605" y="1286719"/>
                      <a:pt x="1686045" y="1286719"/>
                    </a:cubicBezTo>
                    <a:cubicBezTo>
                      <a:pt x="1728485" y="1286719"/>
                      <a:pt x="1826870" y="1315656"/>
                      <a:pt x="1859665" y="1379317"/>
                    </a:cubicBezTo>
                    <a:cubicBezTo>
                      <a:pt x="1892460" y="1442978"/>
                      <a:pt x="1905963" y="1606952"/>
                      <a:pt x="1882814" y="1668684"/>
                    </a:cubicBezTo>
                    <a:cubicBezTo>
                      <a:pt x="1859665" y="1730416"/>
                      <a:pt x="1774784" y="1747778"/>
                      <a:pt x="1720769" y="1749707"/>
                    </a:cubicBezTo>
                    <a:cubicBezTo>
                      <a:pt x="1666754" y="1751636"/>
                      <a:pt x="1589589" y="1668683"/>
                      <a:pt x="1558723" y="1680258"/>
                    </a:cubicBezTo>
                    <a:cubicBezTo>
                      <a:pt x="1527857" y="1691833"/>
                      <a:pt x="1525928" y="1776714"/>
                      <a:pt x="1535574" y="1819155"/>
                    </a:cubicBezTo>
                    <a:cubicBezTo>
                      <a:pt x="1545220" y="1861596"/>
                      <a:pt x="1570298" y="1921398"/>
                      <a:pt x="1616597" y="1934902"/>
                    </a:cubicBezTo>
                    <a:cubicBezTo>
                      <a:pt x="1662896" y="1948406"/>
                      <a:pt x="1747776" y="1925255"/>
                      <a:pt x="1813366" y="1900177"/>
                    </a:cubicBezTo>
                    <a:cubicBezTo>
                      <a:pt x="1878956" y="1875099"/>
                      <a:pt x="1969625" y="1780573"/>
                      <a:pt x="2010136" y="1784431"/>
                    </a:cubicBezTo>
                    <a:cubicBezTo>
                      <a:pt x="2050647" y="1788289"/>
                      <a:pt x="1994703" y="1900178"/>
                      <a:pt x="2056435" y="1923327"/>
                    </a:cubicBezTo>
                    <a:cubicBezTo>
                      <a:pt x="2118167" y="1946476"/>
                      <a:pt x="2280212" y="1904036"/>
                      <a:pt x="2380526" y="1923327"/>
                    </a:cubicBezTo>
                    <a:cubicBezTo>
                      <a:pt x="2480840" y="1942618"/>
                      <a:pt x="2602374" y="2031358"/>
                      <a:pt x="2658318" y="2039074"/>
                    </a:cubicBezTo>
                    <a:cubicBezTo>
                      <a:pt x="2714262" y="2046790"/>
                      <a:pt x="2683397" y="1952264"/>
                      <a:pt x="2716192" y="1969626"/>
                    </a:cubicBezTo>
                    <a:cubicBezTo>
                      <a:pt x="2748987" y="1986988"/>
                      <a:pt x="2818435" y="2149033"/>
                      <a:pt x="2855088" y="2143246"/>
                    </a:cubicBezTo>
                    <a:cubicBezTo>
                      <a:pt x="2891741" y="2137459"/>
                      <a:pt x="2882096" y="2000492"/>
                      <a:pt x="2936111" y="1934902"/>
                    </a:cubicBezTo>
                    <a:cubicBezTo>
                      <a:pt x="2990126" y="1869312"/>
                      <a:pt x="3123235" y="1751636"/>
                      <a:pt x="3179179" y="1749707"/>
                    </a:cubicBezTo>
                    <a:cubicBezTo>
                      <a:pt x="3235123" y="1747778"/>
                      <a:pt x="3256343" y="1877028"/>
                      <a:pt x="3271776" y="1923327"/>
                    </a:cubicBezTo>
                    <a:cubicBezTo>
                      <a:pt x="3287209" y="1969626"/>
                      <a:pt x="3248627" y="2037145"/>
                      <a:pt x="3271776" y="2027499"/>
                    </a:cubicBezTo>
                    <a:cubicBezTo>
                      <a:pt x="3294925" y="2017853"/>
                      <a:pt x="3356658" y="1871240"/>
                      <a:pt x="3410673" y="1865453"/>
                    </a:cubicBezTo>
                    <a:cubicBezTo>
                      <a:pt x="3464688" y="1859666"/>
                      <a:pt x="3570789" y="2002420"/>
                      <a:pt x="3595867" y="1992775"/>
                    </a:cubicBezTo>
                    <a:cubicBezTo>
                      <a:pt x="3620945" y="1983130"/>
                      <a:pt x="3547639" y="1857737"/>
                      <a:pt x="3561143" y="1807580"/>
                    </a:cubicBezTo>
                    <a:cubicBezTo>
                      <a:pt x="3574647" y="1757423"/>
                      <a:pt x="3622875" y="1734274"/>
                      <a:pt x="3676890" y="1691833"/>
                    </a:cubicBezTo>
                    <a:cubicBezTo>
                      <a:pt x="3730905" y="1649393"/>
                      <a:pt x="3808070" y="1606952"/>
                      <a:pt x="3885235" y="1552937"/>
                    </a:cubicBezTo>
                    <a:cubicBezTo>
                      <a:pt x="3962400" y="1498922"/>
                      <a:pt x="4064643" y="1390891"/>
                      <a:pt x="4139878" y="1367742"/>
                    </a:cubicBezTo>
                    <a:cubicBezTo>
                      <a:pt x="4215113" y="1344593"/>
                      <a:pt x="4274916" y="1383175"/>
                      <a:pt x="4336647" y="1414041"/>
                    </a:cubicBezTo>
                    <a:cubicBezTo>
                      <a:pt x="4398378" y="1444907"/>
                      <a:pt x="4462039" y="1518213"/>
                      <a:pt x="4510267" y="1552937"/>
                    </a:cubicBezTo>
                    <a:cubicBezTo>
                      <a:pt x="4558495" y="1587661"/>
                      <a:pt x="4577786" y="1614669"/>
                      <a:pt x="4626014" y="1622385"/>
                    </a:cubicBezTo>
                    <a:cubicBezTo>
                      <a:pt x="4674242" y="1630101"/>
                      <a:pt x="4737903" y="1618527"/>
                      <a:pt x="4799635" y="1599236"/>
                    </a:cubicBezTo>
                    <a:cubicBezTo>
                      <a:pt x="4861367" y="1579945"/>
                      <a:pt x="4925027" y="1508567"/>
                      <a:pt x="4996404" y="1506638"/>
                    </a:cubicBezTo>
                    <a:cubicBezTo>
                      <a:pt x="5067781" y="1504709"/>
                      <a:pt x="5168096" y="1603094"/>
                      <a:pt x="5227898" y="1587661"/>
                    </a:cubicBezTo>
                    <a:cubicBezTo>
                      <a:pt x="5287700" y="1572228"/>
                      <a:pt x="5322424" y="1466127"/>
                      <a:pt x="5355219" y="1414041"/>
                    </a:cubicBezTo>
                    <a:cubicBezTo>
                      <a:pt x="5388014" y="1361955"/>
                      <a:pt x="5382227" y="1321444"/>
                      <a:pt x="5424667" y="1275145"/>
                    </a:cubicBezTo>
                    <a:cubicBezTo>
                      <a:pt x="5467107" y="1228846"/>
                      <a:pt x="5555847" y="1165185"/>
                      <a:pt x="5609862" y="1136248"/>
                    </a:cubicBezTo>
                    <a:cubicBezTo>
                      <a:pt x="5663877" y="1107311"/>
                      <a:pt x="5706318" y="1130461"/>
                      <a:pt x="5748759" y="1101524"/>
                    </a:cubicBezTo>
                    <a:cubicBezTo>
                      <a:pt x="5791200" y="1072587"/>
                      <a:pt x="5816277" y="987706"/>
                      <a:pt x="5864505" y="962628"/>
                    </a:cubicBezTo>
                    <a:cubicBezTo>
                      <a:pt x="5912733" y="937550"/>
                      <a:pt x="5978323" y="989635"/>
                      <a:pt x="6038126" y="951053"/>
                    </a:cubicBezTo>
                    <a:cubicBezTo>
                      <a:pt x="6097929" y="912471"/>
                      <a:pt x="6215605" y="779362"/>
                      <a:pt x="6223321" y="731134"/>
                    </a:cubicBezTo>
                    <a:cubicBezTo>
                      <a:pt x="6231037" y="682906"/>
                      <a:pt x="6053558" y="742709"/>
                      <a:pt x="6084424" y="661686"/>
                    </a:cubicBezTo>
                    <a:cubicBezTo>
                      <a:pt x="6115290" y="580663"/>
                      <a:pt x="6329422" y="329879"/>
                      <a:pt x="6408516" y="244998"/>
                    </a:cubicBezTo>
                    <a:cubicBezTo>
                      <a:pt x="6487610" y="160117"/>
                      <a:pt x="6528120" y="185195"/>
                      <a:pt x="6558986" y="152400"/>
                    </a:cubicBezTo>
                    <a:cubicBezTo>
                      <a:pt x="6589852" y="119605"/>
                      <a:pt x="6572491" y="73306"/>
                      <a:pt x="6593711" y="48228"/>
                    </a:cubicBezTo>
                    <a:cubicBezTo>
                      <a:pt x="6614931" y="23150"/>
                      <a:pt x="6655442" y="3858"/>
                      <a:pt x="6686308" y="1929"/>
                    </a:cubicBezTo>
                    <a:cubicBezTo>
                      <a:pt x="6717174" y="0"/>
                      <a:pt x="6767331" y="9646"/>
                      <a:pt x="6813630" y="48228"/>
                    </a:cubicBezTo>
                    <a:close/>
                  </a:path>
                </a:pathLst>
              </a:custGeom>
              <a:solidFill>
                <a:srgbClr val="4F81BD">
                  <a:alpha val="5764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887671" y="1369689"/>
                <a:ext cx="1215153" cy="170495"/>
              </a:xfrm>
              <a:custGeom>
                <a:avLst/>
                <a:gdLst>
                  <a:gd name="connsiteX0" fmla="*/ 63387 w 1215153"/>
                  <a:gd name="connsiteY0" fmla="*/ 74177 h 165887"/>
                  <a:gd name="connsiteX1" fmla="*/ 120032 w 1215153"/>
                  <a:gd name="connsiteY1" fmla="*/ 138914 h 165887"/>
                  <a:gd name="connsiteX2" fmla="*/ 200952 w 1215153"/>
                  <a:gd name="connsiteY2" fmla="*/ 114638 h 165887"/>
                  <a:gd name="connsiteX3" fmla="*/ 281872 w 1215153"/>
                  <a:gd name="connsiteY3" fmla="*/ 49901 h 165887"/>
                  <a:gd name="connsiteX4" fmla="*/ 378977 w 1215153"/>
                  <a:gd name="connsiteY4" fmla="*/ 138914 h 165887"/>
                  <a:gd name="connsiteX5" fmla="*/ 565094 w 1215153"/>
                  <a:gd name="connsiteY5" fmla="*/ 155098 h 165887"/>
                  <a:gd name="connsiteX6" fmla="*/ 646014 w 1215153"/>
                  <a:gd name="connsiteY6" fmla="*/ 74177 h 165887"/>
                  <a:gd name="connsiteX7" fmla="*/ 815947 w 1215153"/>
                  <a:gd name="connsiteY7" fmla="*/ 41809 h 165887"/>
                  <a:gd name="connsiteX8" fmla="*/ 945419 w 1215153"/>
                  <a:gd name="connsiteY8" fmla="*/ 138914 h 165887"/>
                  <a:gd name="connsiteX9" fmla="*/ 1082984 w 1215153"/>
                  <a:gd name="connsiteY9" fmla="*/ 57993 h 165887"/>
                  <a:gd name="connsiteX10" fmla="*/ 1204364 w 1215153"/>
                  <a:gd name="connsiteY10" fmla="*/ 17533 h 165887"/>
                  <a:gd name="connsiteX11" fmla="*/ 1147720 w 1215153"/>
                  <a:gd name="connsiteY11" fmla="*/ 33717 h 165887"/>
                  <a:gd name="connsiteX12" fmla="*/ 1115352 w 1215153"/>
                  <a:gd name="connsiteY12" fmla="*/ 33717 h 165887"/>
                  <a:gd name="connsiteX13" fmla="*/ 500357 w 1215153"/>
                  <a:gd name="connsiteY13" fmla="*/ 1349 h 165887"/>
                  <a:gd name="connsiteX14" fmla="*/ 63387 w 1215153"/>
                  <a:gd name="connsiteY14" fmla="*/ 74177 h 165887"/>
                  <a:gd name="connsiteX0" fmla="*/ 63387 w 1215153"/>
                  <a:gd name="connsiteY0" fmla="*/ 22927 h 190837"/>
                  <a:gd name="connsiteX1" fmla="*/ 120032 w 1215153"/>
                  <a:gd name="connsiteY1" fmla="*/ 163864 h 190837"/>
                  <a:gd name="connsiteX2" fmla="*/ 200952 w 1215153"/>
                  <a:gd name="connsiteY2" fmla="*/ 139588 h 190837"/>
                  <a:gd name="connsiteX3" fmla="*/ 281872 w 1215153"/>
                  <a:gd name="connsiteY3" fmla="*/ 74851 h 190837"/>
                  <a:gd name="connsiteX4" fmla="*/ 378977 w 1215153"/>
                  <a:gd name="connsiteY4" fmla="*/ 163864 h 190837"/>
                  <a:gd name="connsiteX5" fmla="*/ 565094 w 1215153"/>
                  <a:gd name="connsiteY5" fmla="*/ 180048 h 190837"/>
                  <a:gd name="connsiteX6" fmla="*/ 646014 w 1215153"/>
                  <a:gd name="connsiteY6" fmla="*/ 99127 h 190837"/>
                  <a:gd name="connsiteX7" fmla="*/ 815947 w 1215153"/>
                  <a:gd name="connsiteY7" fmla="*/ 66759 h 190837"/>
                  <a:gd name="connsiteX8" fmla="*/ 945419 w 1215153"/>
                  <a:gd name="connsiteY8" fmla="*/ 163864 h 190837"/>
                  <a:gd name="connsiteX9" fmla="*/ 1082984 w 1215153"/>
                  <a:gd name="connsiteY9" fmla="*/ 82943 h 190837"/>
                  <a:gd name="connsiteX10" fmla="*/ 1204364 w 1215153"/>
                  <a:gd name="connsiteY10" fmla="*/ 42483 h 190837"/>
                  <a:gd name="connsiteX11" fmla="*/ 1147720 w 1215153"/>
                  <a:gd name="connsiteY11" fmla="*/ 58667 h 190837"/>
                  <a:gd name="connsiteX12" fmla="*/ 1115352 w 1215153"/>
                  <a:gd name="connsiteY12" fmla="*/ 58667 h 190837"/>
                  <a:gd name="connsiteX13" fmla="*/ 500357 w 1215153"/>
                  <a:gd name="connsiteY13" fmla="*/ 26299 h 190837"/>
                  <a:gd name="connsiteX14" fmla="*/ 63387 w 1215153"/>
                  <a:gd name="connsiteY14" fmla="*/ 22927 h 190837"/>
                  <a:gd name="connsiteX0" fmla="*/ 63387 w 1215153"/>
                  <a:gd name="connsiteY0" fmla="*/ 2585 h 170495"/>
                  <a:gd name="connsiteX1" fmla="*/ 120032 w 1215153"/>
                  <a:gd name="connsiteY1" fmla="*/ 143522 h 170495"/>
                  <a:gd name="connsiteX2" fmla="*/ 200952 w 1215153"/>
                  <a:gd name="connsiteY2" fmla="*/ 119246 h 170495"/>
                  <a:gd name="connsiteX3" fmla="*/ 281872 w 1215153"/>
                  <a:gd name="connsiteY3" fmla="*/ 54509 h 170495"/>
                  <a:gd name="connsiteX4" fmla="*/ 378977 w 1215153"/>
                  <a:gd name="connsiteY4" fmla="*/ 143522 h 170495"/>
                  <a:gd name="connsiteX5" fmla="*/ 565094 w 1215153"/>
                  <a:gd name="connsiteY5" fmla="*/ 159706 h 170495"/>
                  <a:gd name="connsiteX6" fmla="*/ 646014 w 1215153"/>
                  <a:gd name="connsiteY6" fmla="*/ 78785 h 170495"/>
                  <a:gd name="connsiteX7" fmla="*/ 815947 w 1215153"/>
                  <a:gd name="connsiteY7" fmla="*/ 46417 h 170495"/>
                  <a:gd name="connsiteX8" fmla="*/ 945419 w 1215153"/>
                  <a:gd name="connsiteY8" fmla="*/ 143522 h 170495"/>
                  <a:gd name="connsiteX9" fmla="*/ 1082984 w 1215153"/>
                  <a:gd name="connsiteY9" fmla="*/ 62601 h 170495"/>
                  <a:gd name="connsiteX10" fmla="*/ 1204364 w 1215153"/>
                  <a:gd name="connsiteY10" fmla="*/ 22141 h 170495"/>
                  <a:gd name="connsiteX11" fmla="*/ 1147720 w 1215153"/>
                  <a:gd name="connsiteY11" fmla="*/ 38325 h 170495"/>
                  <a:gd name="connsiteX12" fmla="*/ 1115352 w 1215153"/>
                  <a:gd name="connsiteY12" fmla="*/ 38325 h 170495"/>
                  <a:gd name="connsiteX13" fmla="*/ 500357 w 1215153"/>
                  <a:gd name="connsiteY13" fmla="*/ 5957 h 170495"/>
                  <a:gd name="connsiteX14" fmla="*/ 63387 w 1215153"/>
                  <a:gd name="connsiteY14" fmla="*/ 2585 h 1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5153" h="170495">
                    <a:moveTo>
                      <a:pt x="63387" y="2585"/>
                    </a:moveTo>
                    <a:cubicBezTo>
                      <a:pt x="0" y="25512"/>
                      <a:pt x="97104" y="124078"/>
                      <a:pt x="120032" y="143522"/>
                    </a:cubicBezTo>
                    <a:cubicBezTo>
                      <a:pt x="142960" y="162966"/>
                      <a:pt x="173979" y="134082"/>
                      <a:pt x="200952" y="119246"/>
                    </a:cubicBezTo>
                    <a:cubicBezTo>
                      <a:pt x="227925" y="104411"/>
                      <a:pt x="252201" y="50463"/>
                      <a:pt x="281872" y="54509"/>
                    </a:cubicBezTo>
                    <a:cubicBezTo>
                      <a:pt x="311543" y="58555"/>
                      <a:pt x="331773" y="125989"/>
                      <a:pt x="378977" y="143522"/>
                    </a:cubicBezTo>
                    <a:cubicBezTo>
                      <a:pt x="426181" y="161055"/>
                      <a:pt x="520588" y="170495"/>
                      <a:pt x="565094" y="159706"/>
                    </a:cubicBezTo>
                    <a:cubicBezTo>
                      <a:pt x="609600" y="148917"/>
                      <a:pt x="604205" y="97666"/>
                      <a:pt x="646014" y="78785"/>
                    </a:cubicBezTo>
                    <a:cubicBezTo>
                      <a:pt x="687823" y="59904"/>
                      <a:pt x="766046" y="35627"/>
                      <a:pt x="815947" y="46417"/>
                    </a:cubicBezTo>
                    <a:cubicBezTo>
                      <a:pt x="865848" y="57207"/>
                      <a:pt x="900913" y="140825"/>
                      <a:pt x="945419" y="143522"/>
                    </a:cubicBezTo>
                    <a:cubicBezTo>
                      <a:pt x="989925" y="146219"/>
                      <a:pt x="1039827" y="82831"/>
                      <a:pt x="1082984" y="62601"/>
                    </a:cubicBezTo>
                    <a:cubicBezTo>
                      <a:pt x="1126142" y="42371"/>
                      <a:pt x="1193575" y="26187"/>
                      <a:pt x="1204364" y="22141"/>
                    </a:cubicBezTo>
                    <a:cubicBezTo>
                      <a:pt x="1215153" y="18095"/>
                      <a:pt x="1162555" y="35628"/>
                      <a:pt x="1147720" y="38325"/>
                    </a:cubicBezTo>
                    <a:cubicBezTo>
                      <a:pt x="1132885" y="41022"/>
                      <a:pt x="1115352" y="38325"/>
                      <a:pt x="1115352" y="38325"/>
                    </a:cubicBezTo>
                    <a:lnTo>
                      <a:pt x="500357" y="5957"/>
                    </a:lnTo>
                    <a:cubicBezTo>
                      <a:pt x="325030" y="0"/>
                      <a:pt x="190942" y="3721"/>
                      <a:pt x="63387" y="2585"/>
                    </a:cubicBezTo>
                    <a:close/>
                  </a:path>
                </a:pathLst>
              </a:custGeom>
              <a:solidFill>
                <a:srgbClr val="FF0000">
                  <a:alpha val="7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500000">
                <a:off x="3913632" y="4379976"/>
                <a:ext cx="1723229" cy="492443"/>
              </a:xfrm>
              <a:prstGeom prst="rect">
                <a:avLst/>
              </a:prstGeom>
              <a:noFill/>
            </p:spPr>
            <p:txBody>
              <a:bodyPr wrap="none" rtlCol="0">
                <a:spAutoFit/>
              </a:bodyPr>
              <a:lstStyle/>
              <a:p>
                <a:r>
                  <a:rPr lang="en-US" sz="2600" b="1" dirty="0" smtClean="0">
                    <a:effectLst>
                      <a:outerShdw dist="50800" dir="5400000" algn="ctr" rotWithShape="0">
                        <a:srgbClr val="FFFF00"/>
                      </a:outerShdw>
                    </a:effectLst>
                  </a:rPr>
                  <a:t>Lake Baikal</a:t>
                </a:r>
                <a:endParaRPr lang="en-US" sz="2600" b="1" dirty="0">
                  <a:effectLst>
                    <a:outerShdw dist="50800" dir="5400000" algn="ctr" rotWithShape="0">
                      <a:srgbClr val="FFFF00"/>
                    </a:outerShdw>
                  </a:effectLst>
                </a:endParaRPr>
              </a:p>
            </p:txBody>
          </p:sp>
        </p:grpSp>
        <p:sp>
          <p:nvSpPr>
            <p:cNvPr id="12" name="TextBox 11"/>
            <p:cNvSpPr txBox="1"/>
            <p:nvPr/>
          </p:nvSpPr>
          <p:spPr>
            <a:xfrm>
              <a:off x="6656832" y="6150114"/>
              <a:ext cx="2491388" cy="707886"/>
            </a:xfrm>
            <a:prstGeom prst="rect">
              <a:avLst/>
            </a:prstGeom>
            <a:noFill/>
          </p:spPr>
          <p:txBody>
            <a:bodyPr wrap="none" rtlCol="0">
              <a:spAutoFit/>
            </a:bodyPr>
            <a:lstStyle/>
            <a:p>
              <a:r>
                <a:rPr lang="en-US" sz="4000" b="1" dirty="0" err="1" smtClean="0">
                  <a:solidFill>
                    <a:srgbClr val="0033CC"/>
                  </a:solidFill>
                  <a:effectLst>
                    <a:outerShdw dist="50800" dir="5400000" algn="ctr" rotWithShape="0">
                      <a:schemeClr val="tx1"/>
                    </a:outerShdw>
                  </a:effectLst>
                </a:rPr>
                <a:t>Mal’ta</a:t>
              </a:r>
              <a:r>
                <a:rPr lang="en-US" sz="4000" b="1" dirty="0" smtClean="0">
                  <a:solidFill>
                    <a:srgbClr val="0033CC"/>
                  </a:solidFill>
                  <a:effectLst>
                    <a:outerShdw dist="50800" dir="5400000" algn="ctr" rotWithShape="0">
                      <a:schemeClr val="tx1"/>
                    </a:outerShdw>
                  </a:effectLst>
                </a:rPr>
                <a:t> Boy</a:t>
              </a:r>
              <a:endParaRPr lang="en-US" sz="4000" b="1" dirty="0">
                <a:solidFill>
                  <a:srgbClr val="0033CC"/>
                </a:solidFill>
                <a:effectLst>
                  <a:outerShdw dist="50800" dir="5400000" algn="ctr" rotWithShape="0">
                    <a:schemeClr val="tx1"/>
                  </a:outerShdw>
                </a:effectLst>
              </a:endParaRPr>
            </a:p>
          </p:txBody>
        </p:sp>
        <p:cxnSp>
          <p:nvCxnSpPr>
            <p:cNvPr id="13" name="Straight Arrow Connector 12"/>
            <p:cNvCxnSpPr/>
            <p:nvPr/>
          </p:nvCxnSpPr>
          <p:spPr>
            <a:xfrm rot="15900000" flipV="1">
              <a:off x="5643371" y="5559552"/>
              <a:ext cx="1014984" cy="941832"/>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4" name="5-Point Star 13"/>
            <p:cNvSpPr/>
            <p:nvPr/>
          </p:nvSpPr>
          <p:spPr>
            <a:xfrm>
              <a:off x="5334000" y="51816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151789" y="3860578"/>
            <a:ext cx="5156591" cy="1959415"/>
            <a:chOff x="151789" y="3860578"/>
            <a:chExt cx="5156591" cy="1959415"/>
          </a:xfrm>
        </p:grpSpPr>
        <p:grpSp>
          <p:nvGrpSpPr>
            <p:cNvPr id="18" name="Group 17"/>
            <p:cNvGrpSpPr/>
            <p:nvPr/>
          </p:nvGrpSpPr>
          <p:grpSpPr>
            <a:xfrm rot="2235781">
              <a:off x="151789" y="3860578"/>
              <a:ext cx="3578001" cy="1959415"/>
              <a:chOff x="4540261" y="930762"/>
              <a:chExt cx="3578001" cy="1959415"/>
            </a:xfrm>
          </p:grpSpPr>
          <p:pic>
            <p:nvPicPr>
              <p:cNvPr id="19"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3627677">
                <a:off x="4750039" y="2322716"/>
                <a:ext cx="357683" cy="777240"/>
              </a:xfrm>
              <a:prstGeom prst="rect">
                <a:avLst/>
              </a:prstGeom>
              <a:noFill/>
            </p:spPr>
          </p:pic>
          <p:grpSp>
            <p:nvGrpSpPr>
              <p:cNvPr id="20" name="Group 52"/>
              <p:cNvGrpSpPr/>
              <p:nvPr/>
            </p:nvGrpSpPr>
            <p:grpSpPr>
              <a:xfrm>
                <a:off x="5005628" y="930762"/>
                <a:ext cx="3112634" cy="1300998"/>
                <a:chOff x="5005628" y="930762"/>
                <a:chExt cx="3112634" cy="1300998"/>
              </a:xfrm>
            </p:grpSpPr>
            <p:pic>
              <p:nvPicPr>
                <p:cNvPr id="21"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3329152">
                  <a:off x="5215060" y="1614367"/>
                  <a:ext cx="358375" cy="777240"/>
                </a:xfrm>
                <a:prstGeom prst="rect">
                  <a:avLst/>
                </a:prstGeom>
                <a:noFill/>
              </p:spPr>
            </p:pic>
            <p:pic>
              <p:nvPicPr>
                <p:cNvPr id="22"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4447111">
                  <a:off x="5961691" y="1664299"/>
                  <a:ext cx="357683" cy="777240"/>
                </a:xfrm>
                <a:prstGeom prst="rect">
                  <a:avLst/>
                </a:prstGeom>
                <a:noFill/>
              </p:spPr>
            </p:pic>
            <p:pic>
              <p:nvPicPr>
                <p:cNvPr id="23"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4206241">
                  <a:off x="6339260" y="1158668"/>
                  <a:ext cx="358375" cy="777240"/>
                </a:xfrm>
                <a:prstGeom prst="rect">
                  <a:avLst/>
                </a:prstGeom>
                <a:noFill/>
              </p:spPr>
            </p:pic>
            <p:pic>
              <p:nvPicPr>
                <p:cNvPr id="24"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4360024">
                  <a:off x="7075342" y="1337520"/>
                  <a:ext cx="357683" cy="777240"/>
                </a:xfrm>
                <a:prstGeom prst="rect">
                  <a:avLst/>
                </a:prstGeom>
                <a:noFill/>
              </p:spPr>
            </p:pic>
            <p:pic>
              <p:nvPicPr>
                <p:cNvPr id="25"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3828450">
                  <a:off x="7550454" y="721330"/>
                  <a:ext cx="358375" cy="777240"/>
                </a:xfrm>
                <a:prstGeom prst="rect">
                  <a:avLst/>
                </a:prstGeom>
                <a:noFill/>
              </p:spPr>
            </p:pic>
          </p:grpSp>
        </p:grpSp>
        <p:pic>
          <p:nvPicPr>
            <p:cNvPr id="26"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5666764">
              <a:off x="3956273" y="5117950"/>
              <a:ext cx="357683" cy="777240"/>
            </a:xfrm>
            <a:prstGeom prst="rect">
              <a:avLst/>
            </a:prstGeom>
            <a:noFill/>
          </p:spPr>
        </p:pic>
        <p:pic>
          <p:nvPicPr>
            <p:cNvPr id="27"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4886477">
              <a:off x="4740572" y="4889381"/>
              <a:ext cx="358375" cy="777240"/>
            </a:xfrm>
            <a:prstGeom prst="rect">
              <a:avLst/>
            </a:prstGeom>
            <a:noFill/>
          </p:spPr>
        </p:pic>
      </p:grpSp>
      <p:sp>
        <p:nvSpPr>
          <p:cNvPr id="58" name="TextBox 57"/>
          <p:cNvSpPr txBox="1"/>
          <p:nvPr/>
        </p:nvSpPr>
        <p:spPr>
          <a:xfrm rot="20339546">
            <a:off x="188034" y="3141543"/>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the earth 24,000 years ago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9"/>
                                        </p:tgtEl>
                                      </p:cBhvr>
                                    </p:animEffect>
                                    <p:set>
                                      <p:cBhvr>
                                        <p:cTn id="7" dur="1" fill="hold">
                                          <p:stCondLst>
                                            <p:cond delay="999"/>
                                          </p:stCondLst>
                                        </p:cTn>
                                        <p:tgtEl>
                                          <p:spTgt spid="5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trips(downRight)">
                                      <p:cBhvr>
                                        <p:cTn id="15" dur="3000"/>
                                        <p:tgtEl>
                                          <p:spTgt spid="28"/>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10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p:cTn id="24" dur="1000" fill="hold"/>
                                        <p:tgtEl>
                                          <p:spTgt spid="58"/>
                                        </p:tgtEl>
                                        <p:attrNameLst>
                                          <p:attrName>ppt_w</p:attrName>
                                        </p:attrNameLst>
                                      </p:cBhvr>
                                      <p:tavLst>
                                        <p:tav tm="0">
                                          <p:val>
                                            <p:fltVal val="0"/>
                                          </p:val>
                                        </p:tav>
                                        <p:tav tm="100000">
                                          <p:val>
                                            <p:strVal val="#ppt_w"/>
                                          </p:val>
                                        </p:tav>
                                      </p:tavLst>
                                    </p:anim>
                                    <p:anim calcmode="lin" valueType="num">
                                      <p:cBhvr>
                                        <p:cTn id="25" dur="1000" fill="hold"/>
                                        <p:tgtEl>
                                          <p:spTgt spid="58"/>
                                        </p:tgtEl>
                                        <p:attrNameLst>
                                          <p:attrName>ppt_h</p:attrName>
                                        </p:attrNameLst>
                                      </p:cBhvr>
                                      <p:tavLst>
                                        <p:tav tm="0">
                                          <p:val>
                                            <p:fltVal val="0"/>
                                          </p:val>
                                        </p:tav>
                                        <p:tav tm="100000">
                                          <p:val>
                                            <p:strVal val="#ppt_h"/>
                                          </p:val>
                                        </p:tav>
                                      </p:tavLst>
                                    </p:anim>
                                    <p:animEffect transition="in" filter="fade">
                                      <p:cBhvr>
                                        <p:cTn id="26"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7"/>
          <p:cNvPicPr preferRelativeResize="0">
            <a:picLocks noChangeArrowheads="1"/>
          </p:cNvPicPr>
          <p:nvPr/>
        </p:nvPicPr>
        <p:blipFill>
          <a:blip r:embed="rId2"/>
          <a:srcRect/>
          <a:stretch>
            <a:fillRect/>
          </a:stretch>
        </p:blipFill>
        <p:spPr bwMode="auto">
          <a:xfrm>
            <a:off x="-493776" y="1225296"/>
            <a:ext cx="9677401" cy="5669280"/>
          </a:xfrm>
          <a:prstGeom prst="rect">
            <a:avLst/>
          </a:prstGeom>
          <a:noFill/>
          <a:ln w="9525">
            <a:noFill/>
            <a:miter lim="800000"/>
            <a:headEnd/>
            <a:tailEnd/>
          </a:ln>
          <a:effectLst/>
        </p:spPr>
      </p:pic>
      <p:sp>
        <p:nvSpPr>
          <p:cNvPr id="48" name="TextBox 47"/>
          <p:cNvSpPr txBox="1"/>
          <p:nvPr/>
        </p:nvSpPr>
        <p:spPr>
          <a:xfrm>
            <a:off x="2514600" y="6334780"/>
            <a:ext cx="4430444" cy="523220"/>
          </a:xfrm>
          <a:prstGeom prst="rect">
            <a:avLst/>
          </a:prstGeom>
          <a:blipFill>
            <a:blip r:embed="rId3"/>
            <a:tile tx="0" ty="0" sx="100000" sy="100000" flip="none" algn="tl"/>
          </a:blipFill>
        </p:spPr>
        <p:txBody>
          <a:bodyPr wrap="none" rtlCol="0">
            <a:spAutoFit/>
          </a:bodyPr>
          <a:lstStyle/>
          <a:p>
            <a:r>
              <a:rPr lang="en-US" sz="2800" dirty="0" smtClean="0"/>
              <a:t>Last Glacial Age – </a:t>
            </a:r>
            <a:r>
              <a:rPr lang="en-US" sz="2800" dirty="0" smtClean="0">
                <a:solidFill>
                  <a:srgbClr val="FF0000"/>
                </a:solidFill>
                <a:effectLst>
                  <a:outerShdw dist="50800" dir="5400000" algn="ctr" rotWithShape="0">
                    <a:schemeClr val="tx1"/>
                  </a:outerShdw>
                </a:effectLst>
              </a:rPr>
              <a:t>24,000 YBP</a:t>
            </a:r>
            <a:endParaRPr lang="en-US" sz="2800" dirty="0">
              <a:solidFill>
                <a:srgbClr val="FF0000"/>
              </a:solidFill>
              <a:effectLst>
                <a:outerShdw dist="50800" dir="5400000" algn="ctr" rotWithShape="0">
                  <a:schemeClr val="tx1"/>
                </a:outerShdw>
              </a:effectLst>
            </a:endParaRPr>
          </a:p>
        </p:txBody>
      </p:sp>
      <p:grpSp>
        <p:nvGrpSpPr>
          <p:cNvPr id="51" name="Group 50"/>
          <p:cNvGrpSpPr/>
          <p:nvPr/>
        </p:nvGrpSpPr>
        <p:grpSpPr>
          <a:xfrm>
            <a:off x="9144" y="1369689"/>
            <a:ext cx="9128125" cy="4696974"/>
            <a:chOff x="9144" y="1369689"/>
            <a:chExt cx="9128125" cy="4696974"/>
          </a:xfrm>
        </p:grpSpPr>
        <p:pic>
          <p:nvPicPr>
            <p:cNvPr id="9" name="Picture 2"/>
            <p:cNvPicPr>
              <a:picLocks noChangeAspect="1" noChangeArrowheads="1"/>
            </p:cNvPicPr>
            <p:nvPr/>
          </p:nvPicPr>
          <p:blipFill>
            <a:blip r:embed="rId4"/>
            <a:srcRect/>
            <a:stretch>
              <a:fillRect/>
            </a:stretch>
          </p:blipFill>
          <p:spPr bwMode="auto">
            <a:xfrm>
              <a:off x="9144" y="1389888"/>
              <a:ext cx="9128125" cy="4676775"/>
            </a:xfrm>
            <a:prstGeom prst="rect">
              <a:avLst/>
            </a:prstGeom>
            <a:noFill/>
            <a:ln w="76200">
              <a:solidFill>
                <a:schemeClr val="tx1"/>
              </a:solidFill>
              <a:miter lim="800000"/>
              <a:headEnd/>
              <a:tailEnd/>
            </a:ln>
            <a:effectLst/>
          </p:spPr>
        </p:pic>
        <p:sp>
          <p:nvSpPr>
            <p:cNvPr id="10" name="Freeform 9"/>
            <p:cNvSpPr/>
            <p:nvPr/>
          </p:nvSpPr>
          <p:spPr>
            <a:xfrm>
              <a:off x="628892" y="1630101"/>
              <a:ext cx="7924799" cy="4301924"/>
            </a:xfrm>
            <a:custGeom>
              <a:avLst/>
              <a:gdLst>
                <a:gd name="connsiteX0" fmla="*/ 6813630 w 7924799"/>
                <a:gd name="connsiteY0" fmla="*/ 48228 h 4301924"/>
                <a:gd name="connsiteX1" fmla="*/ 6964100 w 7924799"/>
                <a:gd name="connsiteY1" fmla="*/ 233423 h 4301924"/>
                <a:gd name="connsiteX2" fmla="*/ 6802055 w 7924799"/>
                <a:gd name="connsiteY2" fmla="*/ 314446 h 4301924"/>
                <a:gd name="connsiteX3" fmla="*/ 6883078 w 7924799"/>
                <a:gd name="connsiteY3" fmla="*/ 534365 h 4301924"/>
                <a:gd name="connsiteX4" fmla="*/ 7137721 w 7924799"/>
                <a:gd name="connsiteY4" fmla="*/ 511215 h 4301924"/>
                <a:gd name="connsiteX5" fmla="*/ 7195594 w 7924799"/>
                <a:gd name="connsiteY5" fmla="*/ 800583 h 4301924"/>
                <a:gd name="connsiteX6" fmla="*/ 7311341 w 7924799"/>
                <a:gd name="connsiteY6" fmla="*/ 985777 h 4301924"/>
                <a:gd name="connsiteX7" fmla="*/ 7230318 w 7924799"/>
                <a:gd name="connsiteY7" fmla="*/ 1251995 h 4301924"/>
                <a:gd name="connsiteX8" fmla="*/ 7346065 w 7924799"/>
                <a:gd name="connsiteY8" fmla="*/ 1460340 h 4301924"/>
                <a:gd name="connsiteX9" fmla="*/ 7728030 w 7924799"/>
                <a:gd name="connsiteY9" fmla="*/ 1726557 h 4301924"/>
                <a:gd name="connsiteX10" fmla="*/ 7855351 w 7924799"/>
                <a:gd name="connsiteY10" fmla="*/ 2131671 h 4301924"/>
                <a:gd name="connsiteX11" fmla="*/ 7855351 w 7924799"/>
                <a:gd name="connsiteY11" fmla="*/ 2282142 h 4301924"/>
                <a:gd name="connsiteX12" fmla="*/ 7438662 w 7924799"/>
                <a:gd name="connsiteY12" fmla="*/ 2131671 h 4301924"/>
                <a:gd name="connsiteX13" fmla="*/ 7218743 w 7924799"/>
                <a:gd name="connsiteY13" fmla="*/ 1680258 h 4301924"/>
                <a:gd name="connsiteX14" fmla="*/ 7056698 w 7924799"/>
                <a:gd name="connsiteY14" fmla="*/ 1344593 h 4301924"/>
                <a:gd name="connsiteX15" fmla="*/ 6952526 w 7924799"/>
                <a:gd name="connsiteY15" fmla="*/ 1367742 h 4301924"/>
                <a:gd name="connsiteX16" fmla="*/ 7021974 w 7924799"/>
                <a:gd name="connsiteY16" fmla="*/ 1529788 h 4301924"/>
                <a:gd name="connsiteX17" fmla="*/ 6894652 w 7924799"/>
                <a:gd name="connsiteY17" fmla="*/ 1518213 h 4301924"/>
                <a:gd name="connsiteX18" fmla="*/ 6987250 w 7924799"/>
                <a:gd name="connsiteY18" fmla="*/ 1784431 h 4301924"/>
                <a:gd name="connsiteX19" fmla="*/ 6940951 w 7924799"/>
                <a:gd name="connsiteY19" fmla="*/ 1958051 h 4301924"/>
                <a:gd name="connsiteX20" fmla="*/ 6640009 w 7924799"/>
                <a:gd name="connsiteY20" fmla="*/ 2201119 h 4301924"/>
                <a:gd name="connsiteX21" fmla="*/ 6558986 w 7924799"/>
                <a:gd name="connsiteY21" fmla="*/ 2640957 h 4301924"/>
                <a:gd name="connsiteX22" fmla="*/ 6558986 w 7924799"/>
                <a:gd name="connsiteY22" fmla="*/ 2895600 h 4301924"/>
                <a:gd name="connsiteX23" fmla="*/ 6732607 w 7924799"/>
                <a:gd name="connsiteY23" fmla="*/ 2814577 h 4301924"/>
                <a:gd name="connsiteX24" fmla="*/ 6940951 w 7924799"/>
                <a:gd name="connsiteY24" fmla="*/ 2756704 h 4301924"/>
                <a:gd name="connsiteX25" fmla="*/ 7380789 w 7924799"/>
                <a:gd name="connsiteY25" fmla="*/ 2988198 h 4301924"/>
                <a:gd name="connsiteX26" fmla="*/ 7461812 w 7924799"/>
                <a:gd name="connsiteY26" fmla="*/ 3103945 h 4301924"/>
                <a:gd name="connsiteX27" fmla="*/ 7461812 w 7924799"/>
                <a:gd name="connsiteY27" fmla="*/ 3300714 h 4301924"/>
                <a:gd name="connsiteX28" fmla="*/ 7079847 w 7924799"/>
                <a:gd name="connsiteY28" fmla="*/ 2999772 h 4301924"/>
                <a:gd name="connsiteX29" fmla="*/ 7253467 w 7924799"/>
                <a:gd name="connsiteY29" fmla="*/ 3381737 h 4301924"/>
                <a:gd name="connsiteX30" fmla="*/ 7380789 w 7924799"/>
                <a:gd name="connsiteY30" fmla="*/ 3786851 h 4301924"/>
                <a:gd name="connsiteX31" fmla="*/ 7137721 w 7924799"/>
                <a:gd name="connsiteY31" fmla="*/ 4157241 h 4301924"/>
                <a:gd name="connsiteX32" fmla="*/ 6952526 w 7924799"/>
                <a:gd name="connsiteY32" fmla="*/ 3972046 h 4301924"/>
                <a:gd name="connsiteX33" fmla="*/ 6964100 w 7924799"/>
                <a:gd name="connsiteY33" fmla="*/ 3671104 h 4301924"/>
                <a:gd name="connsiteX34" fmla="*/ 6929376 w 7924799"/>
                <a:gd name="connsiteY34" fmla="*/ 3532208 h 4301924"/>
                <a:gd name="connsiteX35" fmla="*/ 6721032 w 7924799"/>
                <a:gd name="connsiteY35" fmla="*/ 3717403 h 4301924"/>
                <a:gd name="connsiteX36" fmla="*/ 6454814 w 7924799"/>
                <a:gd name="connsiteY36" fmla="*/ 3694253 h 4301924"/>
                <a:gd name="connsiteX37" fmla="*/ 6281194 w 7924799"/>
                <a:gd name="connsiteY37" fmla="*/ 3520633 h 4301924"/>
                <a:gd name="connsiteX38" fmla="*/ 6038126 w 7924799"/>
                <a:gd name="connsiteY38" fmla="*/ 3462760 h 4301924"/>
                <a:gd name="connsiteX39" fmla="*/ 5876080 w 7924799"/>
                <a:gd name="connsiteY39" fmla="*/ 3578507 h 4301924"/>
                <a:gd name="connsiteX40" fmla="*/ 5876080 w 7924799"/>
                <a:gd name="connsiteY40" fmla="*/ 3786851 h 4301924"/>
                <a:gd name="connsiteX41" fmla="*/ 5748759 w 7924799"/>
                <a:gd name="connsiteY41" fmla="*/ 3925747 h 4301924"/>
                <a:gd name="connsiteX42" fmla="*/ 5528840 w 7924799"/>
                <a:gd name="connsiteY42" fmla="*/ 3995195 h 4301924"/>
                <a:gd name="connsiteX43" fmla="*/ 5297346 w 7924799"/>
                <a:gd name="connsiteY43" fmla="*/ 4145666 h 4301924"/>
                <a:gd name="connsiteX44" fmla="*/ 5019554 w 7924799"/>
                <a:gd name="connsiteY44" fmla="*/ 4145666 h 4301924"/>
                <a:gd name="connsiteX45" fmla="*/ 4776485 w 7924799"/>
                <a:gd name="connsiteY45" fmla="*/ 4157241 h 4301924"/>
                <a:gd name="connsiteX46" fmla="*/ 4614440 w 7924799"/>
                <a:gd name="connsiteY46" fmla="*/ 4064643 h 4301924"/>
                <a:gd name="connsiteX47" fmla="*/ 4487118 w 7924799"/>
                <a:gd name="connsiteY47" fmla="*/ 4053069 h 4301924"/>
                <a:gd name="connsiteX48" fmla="*/ 4371371 w 7924799"/>
                <a:gd name="connsiteY48" fmla="*/ 4238264 h 4301924"/>
                <a:gd name="connsiteX49" fmla="*/ 4012556 w 7924799"/>
                <a:gd name="connsiteY49" fmla="*/ 4203540 h 4301924"/>
                <a:gd name="connsiteX50" fmla="*/ 3700040 w 7924799"/>
                <a:gd name="connsiteY50" fmla="*/ 4296137 h 4301924"/>
                <a:gd name="connsiteX51" fmla="*/ 3561143 w 7924799"/>
                <a:gd name="connsiteY51" fmla="*/ 4238264 h 4301924"/>
                <a:gd name="connsiteX52" fmla="*/ 3329650 w 7924799"/>
                <a:gd name="connsiteY52" fmla="*/ 4099367 h 4301924"/>
                <a:gd name="connsiteX53" fmla="*/ 3063432 w 7924799"/>
                <a:gd name="connsiteY53" fmla="*/ 4053069 h 4301924"/>
                <a:gd name="connsiteX54" fmla="*/ 2959260 w 7924799"/>
                <a:gd name="connsiteY54" fmla="*/ 3775276 h 4301924"/>
                <a:gd name="connsiteX55" fmla="*/ 2947685 w 7924799"/>
                <a:gd name="connsiteY55" fmla="*/ 3728977 h 4301924"/>
                <a:gd name="connsiteX56" fmla="*/ 2554146 w 7924799"/>
                <a:gd name="connsiteY56" fmla="*/ 3717403 h 4301924"/>
                <a:gd name="connsiteX57" fmla="*/ 2473123 w 7924799"/>
                <a:gd name="connsiteY57" fmla="*/ 3520633 h 4301924"/>
                <a:gd name="connsiteX58" fmla="*/ 1917538 w 7924799"/>
                <a:gd name="connsiteY58" fmla="*/ 3578507 h 4301924"/>
                <a:gd name="connsiteX59" fmla="*/ 1790217 w 7924799"/>
                <a:gd name="connsiteY59" fmla="*/ 3624805 h 4301924"/>
                <a:gd name="connsiteX60" fmla="*/ 1801792 w 7924799"/>
                <a:gd name="connsiteY60" fmla="*/ 3775276 h 4301924"/>
                <a:gd name="connsiteX61" fmla="*/ 1651321 w 7924799"/>
                <a:gd name="connsiteY61" fmla="*/ 3659529 h 4301924"/>
                <a:gd name="connsiteX62" fmla="*/ 1431402 w 7924799"/>
                <a:gd name="connsiteY62" fmla="*/ 3613231 h 4301924"/>
                <a:gd name="connsiteX63" fmla="*/ 1327230 w 7924799"/>
                <a:gd name="connsiteY63" fmla="*/ 3428036 h 4301924"/>
                <a:gd name="connsiteX64" fmla="*/ 1049437 w 7924799"/>
                <a:gd name="connsiteY64" fmla="*/ 3451185 h 4301924"/>
                <a:gd name="connsiteX65" fmla="*/ 864242 w 7924799"/>
                <a:gd name="connsiteY65" fmla="*/ 3532208 h 4301924"/>
                <a:gd name="connsiteX66" fmla="*/ 933690 w 7924799"/>
                <a:gd name="connsiteY66" fmla="*/ 3763702 h 4301924"/>
                <a:gd name="connsiteX67" fmla="*/ 771645 w 7924799"/>
                <a:gd name="connsiteY67" fmla="*/ 3902598 h 4301924"/>
                <a:gd name="connsiteX68" fmla="*/ 655898 w 7924799"/>
                <a:gd name="connsiteY68" fmla="*/ 3902598 h 4301924"/>
                <a:gd name="connsiteX69" fmla="*/ 540151 w 7924799"/>
                <a:gd name="connsiteY69" fmla="*/ 4191965 h 4301924"/>
                <a:gd name="connsiteX70" fmla="*/ 412830 w 7924799"/>
                <a:gd name="connsiteY70" fmla="*/ 4226689 h 4301924"/>
                <a:gd name="connsiteX71" fmla="*/ 146612 w 7924799"/>
                <a:gd name="connsiteY71" fmla="*/ 3844724 h 4301924"/>
                <a:gd name="connsiteX72" fmla="*/ 30865 w 7924799"/>
                <a:gd name="connsiteY72" fmla="*/ 3509058 h 4301924"/>
                <a:gd name="connsiteX73" fmla="*/ 42440 w 7924799"/>
                <a:gd name="connsiteY73" fmla="*/ 3300714 h 4301924"/>
                <a:gd name="connsiteX74" fmla="*/ 285508 w 7924799"/>
                <a:gd name="connsiteY74" fmla="*/ 3312289 h 4301924"/>
                <a:gd name="connsiteX75" fmla="*/ 389680 w 7924799"/>
                <a:gd name="connsiteY75" fmla="*/ 3103945 h 4301924"/>
                <a:gd name="connsiteX76" fmla="*/ 273933 w 7924799"/>
                <a:gd name="connsiteY76" fmla="*/ 2803003 h 4301924"/>
                <a:gd name="connsiteX77" fmla="*/ 308657 w 7924799"/>
                <a:gd name="connsiteY77" fmla="*/ 2664107 h 4301924"/>
                <a:gd name="connsiteX78" fmla="*/ 169761 w 7924799"/>
                <a:gd name="connsiteY78" fmla="*/ 2513636 h 4301924"/>
                <a:gd name="connsiteX79" fmla="*/ 262359 w 7924799"/>
                <a:gd name="connsiteY79" fmla="*/ 2467337 h 4301924"/>
                <a:gd name="connsiteX80" fmla="*/ 389680 w 7924799"/>
                <a:gd name="connsiteY80" fmla="*/ 2455762 h 4301924"/>
                <a:gd name="connsiteX81" fmla="*/ 447554 w 7924799"/>
                <a:gd name="connsiteY81" fmla="*/ 2235843 h 4301924"/>
                <a:gd name="connsiteX82" fmla="*/ 482278 w 7924799"/>
                <a:gd name="connsiteY82" fmla="*/ 2050648 h 4301924"/>
                <a:gd name="connsiteX83" fmla="*/ 632749 w 7924799"/>
                <a:gd name="connsiteY83" fmla="*/ 1969626 h 4301924"/>
                <a:gd name="connsiteX84" fmla="*/ 806369 w 7924799"/>
                <a:gd name="connsiteY84" fmla="*/ 1877028 h 4301924"/>
                <a:gd name="connsiteX85" fmla="*/ 1026288 w 7924799"/>
                <a:gd name="connsiteY85" fmla="*/ 1772856 h 4301924"/>
                <a:gd name="connsiteX86" fmla="*/ 1176759 w 7924799"/>
                <a:gd name="connsiteY86" fmla="*/ 1772856 h 4301924"/>
                <a:gd name="connsiteX87" fmla="*/ 1304080 w 7924799"/>
                <a:gd name="connsiteY87" fmla="*/ 1541362 h 4301924"/>
                <a:gd name="connsiteX88" fmla="*/ 1605022 w 7924799"/>
                <a:gd name="connsiteY88" fmla="*/ 1379317 h 4301924"/>
                <a:gd name="connsiteX89" fmla="*/ 1686045 w 7924799"/>
                <a:gd name="connsiteY89" fmla="*/ 1286719 h 4301924"/>
                <a:gd name="connsiteX90" fmla="*/ 1859665 w 7924799"/>
                <a:gd name="connsiteY90" fmla="*/ 1379317 h 4301924"/>
                <a:gd name="connsiteX91" fmla="*/ 1882814 w 7924799"/>
                <a:gd name="connsiteY91" fmla="*/ 1668684 h 4301924"/>
                <a:gd name="connsiteX92" fmla="*/ 1720769 w 7924799"/>
                <a:gd name="connsiteY92" fmla="*/ 1749707 h 4301924"/>
                <a:gd name="connsiteX93" fmla="*/ 1558723 w 7924799"/>
                <a:gd name="connsiteY93" fmla="*/ 1680258 h 4301924"/>
                <a:gd name="connsiteX94" fmla="*/ 1535574 w 7924799"/>
                <a:gd name="connsiteY94" fmla="*/ 1819155 h 4301924"/>
                <a:gd name="connsiteX95" fmla="*/ 1616597 w 7924799"/>
                <a:gd name="connsiteY95" fmla="*/ 1934902 h 4301924"/>
                <a:gd name="connsiteX96" fmla="*/ 1813366 w 7924799"/>
                <a:gd name="connsiteY96" fmla="*/ 1900177 h 4301924"/>
                <a:gd name="connsiteX97" fmla="*/ 2010136 w 7924799"/>
                <a:gd name="connsiteY97" fmla="*/ 1784431 h 4301924"/>
                <a:gd name="connsiteX98" fmla="*/ 2056435 w 7924799"/>
                <a:gd name="connsiteY98" fmla="*/ 1923327 h 4301924"/>
                <a:gd name="connsiteX99" fmla="*/ 2380526 w 7924799"/>
                <a:gd name="connsiteY99" fmla="*/ 1923327 h 4301924"/>
                <a:gd name="connsiteX100" fmla="*/ 2658318 w 7924799"/>
                <a:gd name="connsiteY100" fmla="*/ 2039074 h 4301924"/>
                <a:gd name="connsiteX101" fmla="*/ 2716192 w 7924799"/>
                <a:gd name="connsiteY101" fmla="*/ 1969626 h 4301924"/>
                <a:gd name="connsiteX102" fmla="*/ 2855088 w 7924799"/>
                <a:gd name="connsiteY102" fmla="*/ 2143246 h 4301924"/>
                <a:gd name="connsiteX103" fmla="*/ 2936111 w 7924799"/>
                <a:gd name="connsiteY103" fmla="*/ 1934902 h 4301924"/>
                <a:gd name="connsiteX104" fmla="*/ 3179179 w 7924799"/>
                <a:gd name="connsiteY104" fmla="*/ 1749707 h 4301924"/>
                <a:gd name="connsiteX105" fmla="*/ 3271776 w 7924799"/>
                <a:gd name="connsiteY105" fmla="*/ 1923327 h 4301924"/>
                <a:gd name="connsiteX106" fmla="*/ 3271776 w 7924799"/>
                <a:gd name="connsiteY106" fmla="*/ 2027499 h 4301924"/>
                <a:gd name="connsiteX107" fmla="*/ 3410673 w 7924799"/>
                <a:gd name="connsiteY107" fmla="*/ 1865453 h 4301924"/>
                <a:gd name="connsiteX108" fmla="*/ 3595867 w 7924799"/>
                <a:gd name="connsiteY108" fmla="*/ 1992775 h 4301924"/>
                <a:gd name="connsiteX109" fmla="*/ 3561143 w 7924799"/>
                <a:gd name="connsiteY109" fmla="*/ 1807580 h 4301924"/>
                <a:gd name="connsiteX110" fmla="*/ 3676890 w 7924799"/>
                <a:gd name="connsiteY110" fmla="*/ 1691833 h 4301924"/>
                <a:gd name="connsiteX111" fmla="*/ 3885235 w 7924799"/>
                <a:gd name="connsiteY111" fmla="*/ 1552937 h 4301924"/>
                <a:gd name="connsiteX112" fmla="*/ 4139878 w 7924799"/>
                <a:gd name="connsiteY112" fmla="*/ 1367742 h 4301924"/>
                <a:gd name="connsiteX113" fmla="*/ 4336647 w 7924799"/>
                <a:gd name="connsiteY113" fmla="*/ 1414041 h 4301924"/>
                <a:gd name="connsiteX114" fmla="*/ 4510267 w 7924799"/>
                <a:gd name="connsiteY114" fmla="*/ 1552937 h 4301924"/>
                <a:gd name="connsiteX115" fmla="*/ 4626014 w 7924799"/>
                <a:gd name="connsiteY115" fmla="*/ 1622385 h 4301924"/>
                <a:gd name="connsiteX116" fmla="*/ 4799635 w 7924799"/>
                <a:gd name="connsiteY116" fmla="*/ 1599236 h 4301924"/>
                <a:gd name="connsiteX117" fmla="*/ 4996404 w 7924799"/>
                <a:gd name="connsiteY117" fmla="*/ 1506638 h 4301924"/>
                <a:gd name="connsiteX118" fmla="*/ 5227898 w 7924799"/>
                <a:gd name="connsiteY118" fmla="*/ 1587661 h 4301924"/>
                <a:gd name="connsiteX119" fmla="*/ 5355219 w 7924799"/>
                <a:gd name="connsiteY119" fmla="*/ 1414041 h 4301924"/>
                <a:gd name="connsiteX120" fmla="*/ 5424667 w 7924799"/>
                <a:gd name="connsiteY120" fmla="*/ 1275145 h 4301924"/>
                <a:gd name="connsiteX121" fmla="*/ 5609862 w 7924799"/>
                <a:gd name="connsiteY121" fmla="*/ 1136248 h 4301924"/>
                <a:gd name="connsiteX122" fmla="*/ 5748759 w 7924799"/>
                <a:gd name="connsiteY122" fmla="*/ 1101524 h 4301924"/>
                <a:gd name="connsiteX123" fmla="*/ 5864505 w 7924799"/>
                <a:gd name="connsiteY123" fmla="*/ 962628 h 4301924"/>
                <a:gd name="connsiteX124" fmla="*/ 6038126 w 7924799"/>
                <a:gd name="connsiteY124" fmla="*/ 951053 h 4301924"/>
                <a:gd name="connsiteX125" fmla="*/ 6223321 w 7924799"/>
                <a:gd name="connsiteY125" fmla="*/ 731134 h 4301924"/>
                <a:gd name="connsiteX126" fmla="*/ 6084424 w 7924799"/>
                <a:gd name="connsiteY126" fmla="*/ 661686 h 4301924"/>
                <a:gd name="connsiteX127" fmla="*/ 6408516 w 7924799"/>
                <a:gd name="connsiteY127" fmla="*/ 244998 h 4301924"/>
                <a:gd name="connsiteX128" fmla="*/ 6558986 w 7924799"/>
                <a:gd name="connsiteY128" fmla="*/ 152400 h 4301924"/>
                <a:gd name="connsiteX129" fmla="*/ 6593711 w 7924799"/>
                <a:gd name="connsiteY129" fmla="*/ 48228 h 4301924"/>
                <a:gd name="connsiteX130" fmla="*/ 6686308 w 7924799"/>
                <a:gd name="connsiteY130" fmla="*/ 1929 h 4301924"/>
                <a:gd name="connsiteX131" fmla="*/ 6813630 w 7924799"/>
                <a:gd name="connsiteY131" fmla="*/ 48228 h 43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924799" h="4301924">
                  <a:moveTo>
                    <a:pt x="6813630" y="48228"/>
                  </a:moveTo>
                  <a:cubicBezTo>
                    <a:pt x="6859929" y="86810"/>
                    <a:pt x="6966029" y="189053"/>
                    <a:pt x="6964100" y="233423"/>
                  </a:cubicBezTo>
                  <a:cubicBezTo>
                    <a:pt x="6962171" y="277793"/>
                    <a:pt x="6815559" y="264289"/>
                    <a:pt x="6802055" y="314446"/>
                  </a:cubicBezTo>
                  <a:cubicBezTo>
                    <a:pt x="6788551" y="364603"/>
                    <a:pt x="6827134" y="501570"/>
                    <a:pt x="6883078" y="534365"/>
                  </a:cubicBezTo>
                  <a:cubicBezTo>
                    <a:pt x="6939022" y="567160"/>
                    <a:pt x="7085635" y="466845"/>
                    <a:pt x="7137721" y="511215"/>
                  </a:cubicBezTo>
                  <a:cubicBezTo>
                    <a:pt x="7189807" y="555585"/>
                    <a:pt x="7166657" y="721489"/>
                    <a:pt x="7195594" y="800583"/>
                  </a:cubicBezTo>
                  <a:cubicBezTo>
                    <a:pt x="7224531" y="879677"/>
                    <a:pt x="7305554" y="910542"/>
                    <a:pt x="7311341" y="985777"/>
                  </a:cubicBezTo>
                  <a:cubicBezTo>
                    <a:pt x="7317128" y="1061012"/>
                    <a:pt x="7224531" y="1172901"/>
                    <a:pt x="7230318" y="1251995"/>
                  </a:cubicBezTo>
                  <a:cubicBezTo>
                    <a:pt x="7236105" y="1331089"/>
                    <a:pt x="7263113" y="1381246"/>
                    <a:pt x="7346065" y="1460340"/>
                  </a:cubicBezTo>
                  <a:cubicBezTo>
                    <a:pt x="7429017" y="1539434"/>
                    <a:pt x="7643149" y="1614669"/>
                    <a:pt x="7728030" y="1726557"/>
                  </a:cubicBezTo>
                  <a:cubicBezTo>
                    <a:pt x="7812911" y="1838445"/>
                    <a:pt x="7834131" y="2039074"/>
                    <a:pt x="7855351" y="2131671"/>
                  </a:cubicBezTo>
                  <a:cubicBezTo>
                    <a:pt x="7876571" y="2224268"/>
                    <a:pt x="7924799" y="2282142"/>
                    <a:pt x="7855351" y="2282142"/>
                  </a:cubicBezTo>
                  <a:cubicBezTo>
                    <a:pt x="7785903" y="2282142"/>
                    <a:pt x="7544763" y="2231985"/>
                    <a:pt x="7438662" y="2131671"/>
                  </a:cubicBezTo>
                  <a:cubicBezTo>
                    <a:pt x="7332561" y="2031357"/>
                    <a:pt x="7282404" y="1811438"/>
                    <a:pt x="7218743" y="1680258"/>
                  </a:cubicBezTo>
                  <a:cubicBezTo>
                    <a:pt x="7155082" y="1549078"/>
                    <a:pt x="7101067" y="1396679"/>
                    <a:pt x="7056698" y="1344593"/>
                  </a:cubicBezTo>
                  <a:cubicBezTo>
                    <a:pt x="7012329" y="1292507"/>
                    <a:pt x="6958313" y="1336876"/>
                    <a:pt x="6952526" y="1367742"/>
                  </a:cubicBezTo>
                  <a:cubicBezTo>
                    <a:pt x="6946739" y="1398608"/>
                    <a:pt x="7031620" y="1504710"/>
                    <a:pt x="7021974" y="1529788"/>
                  </a:cubicBezTo>
                  <a:cubicBezTo>
                    <a:pt x="7012328" y="1554866"/>
                    <a:pt x="6900439" y="1475773"/>
                    <a:pt x="6894652" y="1518213"/>
                  </a:cubicBezTo>
                  <a:cubicBezTo>
                    <a:pt x="6888865" y="1560653"/>
                    <a:pt x="6979534" y="1711125"/>
                    <a:pt x="6987250" y="1784431"/>
                  </a:cubicBezTo>
                  <a:cubicBezTo>
                    <a:pt x="6994966" y="1857737"/>
                    <a:pt x="6998825" y="1888603"/>
                    <a:pt x="6940951" y="1958051"/>
                  </a:cubicBezTo>
                  <a:cubicBezTo>
                    <a:pt x="6883078" y="2027499"/>
                    <a:pt x="6703670" y="2087301"/>
                    <a:pt x="6640009" y="2201119"/>
                  </a:cubicBezTo>
                  <a:cubicBezTo>
                    <a:pt x="6576348" y="2314937"/>
                    <a:pt x="6572490" y="2525210"/>
                    <a:pt x="6558986" y="2640957"/>
                  </a:cubicBezTo>
                  <a:cubicBezTo>
                    <a:pt x="6545482" y="2756704"/>
                    <a:pt x="6530049" y="2866663"/>
                    <a:pt x="6558986" y="2895600"/>
                  </a:cubicBezTo>
                  <a:cubicBezTo>
                    <a:pt x="6587923" y="2924537"/>
                    <a:pt x="6668946" y="2837726"/>
                    <a:pt x="6732607" y="2814577"/>
                  </a:cubicBezTo>
                  <a:cubicBezTo>
                    <a:pt x="6796268" y="2791428"/>
                    <a:pt x="6832921" y="2727767"/>
                    <a:pt x="6940951" y="2756704"/>
                  </a:cubicBezTo>
                  <a:cubicBezTo>
                    <a:pt x="7048981" y="2785641"/>
                    <a:pt x="7293979" y="2930325"/>
                    <a:pt x="7380789" y="2988198"/>
                  </a:cubicBezTo>
                  <a:cubicBezTo>
                    <a:pt x="7467599" y="3046071"/>
                    <a:pt x="7448308" y="3051859"/>
                    <a:pt x="7461812" y="3103945"/>
                  </a:cubicBezTo>
                  <a:cubicBezTo>
                    <a:pt x="7475316" y="3156031"/>
                    <a:pt x="7525473" y="3318076"/>
                    <a:pt x="7461812" y="3300714"/>
                  </a:cubicBezTo>
                  <a:cubicBezTo>
                    <a:pt x="7398151" y="3283352"/>
                    <a:pt x="7114571" y="2986268"/>
                    <a:pt x="7079847" y="2999772"/>
                  </a:cubicBezTo>
                  <a:cubicBezTo>
                    <a:pt x="7045123" y="3013276"/>
                    <a:pt x="7203310" y="3250557"/>
                    <a:pt x="7253467" y="3381737"/>
                  </a:cubicBezTo>
                  <a:cubicBezTo>
                    <a:pt x="7303624" y="3512917"/>
                    <a:pt x="7400080" y="3657600"/>
                    <a:pt x="7380789" y="3786851"/>
                  </a:cubicBezTo>
                  <a:cubicBezTo>
                    <a:pt x="7361498" y="3916102"/>
                    <a:pt x="7209098" y="4126375"/>
                    <a:pt x="7137721" y="4157241"/>
                  </a:cubicBezTo>
                  <a:cubicBezTo>
                    <a:pt x="7066344" y="4188107"/>
                    <a:pt x="6981463" y="4053069"/>
                    <a:pt x="6952526" y="3972046"/>
                  </a:cubicBezTo>
                  <a:cubicBezTo>
                    <a:pt x="6923589" y="3891023"/>
                    <a:pt x="6967958" y="3744410"/>
                    <a:pt x="6964100" y="3671104"/>
                  </a:cubicBezTo>
                  <a:cubicBezTo>
                    <a:pt x="6960242" y="3597798"/>
                    <a:pt x="6969887" y="3524492"/>
                    <a:pt x="6929376" y="3532208"/>
                  </a:cubicBezTo>
                  <a:cubicBezTo>
                    <a:pt x="6888865" y="3539925"/>
                    <a:pt x="6800126" y="3690396"/>
                    <a:pt x="6721032" y="3717403"/>
                  </a:cubicBezTo>
                  <a:cubicBezTo>
                    <a:pt x="6641938" y="3744411"/>
                    <a:pt x="6528120" y="3727048"/>
                    <a:pt x="6454814" y="3694253"/>
                  </a:cubicBezTo>
                  <a:cubicBezTo>
                    <a:pt x="6381508" y="3661458"/>
                    <a:pt x="6350642" y="3559215"/>
                    <a:pt x="6281194" y="3520633"/>
                  </a:cubicBezTo>
                  <a:cubicBezTo>
                    <a:pt x="6211746" y="3482051"/>
                    <a:pt x="6105645" y="3453114"/>
                    <a:pt x="6038126" y="3462760"/>
                  </a:cubicBezTo>
                  <a:cubicBezTo>
                    <a:pt x="5970607" y="3472406"/>
                    <a:pt x="5903088" y="3524492"/>
                    <a:pt x="5876080" y="3578507"/>
                  </a:cubicBezTo>
                  <a:cubicBezTo>
                    <a:pt x="5849072" y="3632522"/>
                    <a:pt x="5897300" y="3728978"/>
                    <a:pt x="5876080" y="3786851"/>
                  </a:cubicBezTo>
                  <a:cubicBezTo>
                    <a:pt x="5854860" y="3844724"/>
                    <a:pt x="5806632" y="3891023"/>
                    <a:pt x="5748759" y="3925747"/>
                  </a:cubicBezTo>
                  <a:cubicBezTo>
                    <a:pt x="5690886" y="3960471"/>
                    <a:pt x="5604075" y="3958542"/>
                    <a:pt x="5528840" y="3995195"/>
                  </a:cubicBezTo>
                  <a:cubicBezTo>
                    <a:pt x="5453605" y="4031848"/>
                    <a:pt x="5382227" y="4120587"/>
                    <a:pt x="5297346" y="4145666"/>
                  </a:cubicBezTo>
                  <a:cubicBezTo>
                    <a:pt x="5212465" y="4170745"/>
                    <a:pt x="5106364" y="4143737"/>
                    <a:pt x="5019554" y="4145666"/>
                  </a:cubicBezTo>
                  <a:cubicBezTo>
                    <a:pt x="4932744" y="4147595"/>
                    <a:pt x="4844004" y="4170745"/>
                    <a:pt x="4776485" y="4157241"/>
                  </a:cubicBezTo>
                  <a:cubicBezTo>
                    <a:pt x="4708966" y="4143737"/>
                    <a:pt x="4662668" y="4082005"/>
                    <a:pt x="4614440" y="4064643"/>
                  </a:cubicBezTo>
                  <a:cubicBezTo>
                    <a:pt x="4566212" y="4047281"/>
                    <a:pt x="4527629" y="4024132"/>
                    <a:pt x="4487118" y="4053069"/>
                  </a:cubicBezTo>
                  <a:cubicBezTo>
                    <a:pt x="4446607" y="4082006"/>
                    <a:pt x="4450465" y="4213186"/>
                    <a:pt x="4371371" y="4238264"/>
                  </a:cubicBezTo>
                  <a:cubicBezTo>
                    <a:pt x="4292277" y="4263342"/>
                    <a:pt x="4124445" y="4193895"/>
                    <a:pt x="4012556" y="4203540"/>
                  </a:cubicBezTo>
                  <a:cubicBezTo>
                    <a:pt x="3900668" y="4213186"/>
                    <a:pt x="3775275" y="4290350"/>
                    <a:pt x="3700040" y="4296137"/>
                  </a:cubicBezTo>
                  <a:cubicBezTo>
                    <a:pt x="3624805" y="4301924"/>
                    <a:pt x="3622875" y="4271059"/>
                    <a:pt x="3561143" y="4238264"/>
                  </a:cubicBezTo>
                  <a:cubicBezTo>
                    <a:pt x="3499411" y="4205469"/>
                    <a:pt x="3412602" y="4130233"/>
                    <a:pt x="3329650" y="4099367"/>
                  </a:cubicBezTo>
                  <a:cubicBezTo>
                    <a:pt x="3246698" y="4068501"/>
                    <a:pt x="3125164" y="4107084"/>
                    <a:pt x="3063432" y="4053069"/>
                  </a:cubicBezTo>
                  <a:cubicBezTo>
                    <a:pt x="3001700" y="3999054"/>
                    <a:pt x="2978551" y="3829291"/>
                    <a:pt x="2959260" y="3775276"/>
                  </a:cubicBezTo>
                  <a:cubicBezTo>
                    <a:pt x="2939969" y="3721261"/>
                    <a:pt x="3015204" y="3738623"/>
                    <a:pt x="2947685" y="3728977"/>
                  </a:cubicBezTo>
                  <a:cubicBezTo>
                    <a:pt x="2880166" y="3719331"/>
                    <a:pt x="2633240" y="3752127"/>
                    <a:pt x="2554146" y="3717403"/>
                  </a:cubicBezTo>
                  <a:cubicBezTo>
                    <a:pt x="2475052" y="3682679"/>
                    <a:pt x="2579224" y="3543782"/>
                    <a:pt x="2473123" y="3520633"/>
                  </a:cubicBezTo>
                  <a:cubicBezTo>
                    <a:pt x="2367022" y="3497484"/>
                    <a:pt x="2031356" y="3561145"/>
                    <a:pt x="1917538" y="3578507"/>
                  </a:cubicBezTo>
                  <a:cubicBezTo>
                    <a:pt x="1803720" y="3595869"/>
                    <a:pt x="1809508" y="3592010"/>
                    <a:pt x="1790217" y="3624805"/>
                  </a:cubicBezTo>
                  <a:cubicBezTo>
                    <a:pt x="1770926" y="3657600"/>
                    <a:pt x="1824941" y="3769489"/>
                    <a:pt x="1801792" y="3775276"/>
                  </a:cubicBezTo>
                  <a:cubicBezTo>
                    <a:pt x="1778643" y="3781063"/>
                    <a:pt x="1713053" y="3686536"/>
                    <a:pt x="1651321" y="3659529"/>
                  </a:cubicBezTo>
                  <a:cubicBezTo>
                    <a:pt x="1589589" y="3632522"/>
                    <a:pt x="1485417" y="3651813"/>
                    <a:pt x="1431402" y="3613231"/>
                  </a:cubicBezTo>
                  <a:cubicBezTo>
                    <a:pt x="1377387" y="3574649"/>
                    <a:pt x="1390891" y="3455044"/>
                    <a:pt x="1327230" y="3428036"/>
                  </a:cubicBezTo>
                  <a:cubicBezTo>
                    <a:pt x="1263569" y="3401028"/>
                    <a:pt x="1126602" y="3433823"/>
                    <a:pt x="1049437" y="3451185"/>
                  </a:cubicBezTo>
                  <a:cubicBezTo>
                    <a:pt x="972272" y="3468547"/>
                    <a:pt x="883533" y="3480122"/>
                    <a:pt x="864242" y="3532208"/>
                  </a:cubicBezTo>
                  <a:cubicBezTo>
                    <a:pt x="844951" y="3584294"/>
                    <a:pt x="949123" y="3701970"/>
                    <a:pt x="933690" y="3763702"/>
                  </a:cubicBezTo>
                  <a:cubicBezTo>
                    <a:pt x="918257" y="3825434"/>
                    <a:pt x="817944" y="3879449"/>
                    <a:pt x="771645" y="3902598"/>
                  </a:cubicBezTo>
                  <a:cubicBezTo>
                    <a:pt x="725346" y="3925747"/>
                    <a:pt x="694480" y="3854370"/>
                    <a:pt x="655898" y="3902598"/>
                  </a:cubicBezTo>
                  <a:cubicBezTo>
                    <a:pt x="617316" y="3950826"/>
                    <a:pt x="580662" y="4137950"/>
                    <a:pt x="540151" y="4191965"/>
                  </a:cubicBezTo>
                  <a:cubicBezTo>
                    <a:pt x="499640" y="4245980"/>
                    <a:pt x="478420" y="4284563"/>
                    <a:pt x="412830" y="4226689"/>
                  </a:cubicBezTo>
                  <a:cubicBezTo>
                    <a:pt x="347240" y="4168815"/>
                    <a:pt x="210273" y="3964329"/>
                    <a:pt x="146612" y="3844724"/>
                  </a:cubicBezTo>
                  <a:cubicBezTo>
                    <a:pt x="82951" y="3725119"/>
                    <a:pt x="48227" y="3599726"/>
                    <a:pt x="30865" y="3509058"/>
                  </a:cubicBezTo>
                  <a:cubicBezTo>
                    <a:pt x="13503" y="3418390"/>
                    <a:pt x="0" y="3333509"/>
                    <a:pt x="42440" y="3300714"/>
                  </a:cubicBezTo>
                  <a:cubicBezTo>
                    <a:pt x="84880" y="3267919"/>
                    <a:pt x="227635" y="3345084"/>
                    <a:pt x="285508" y="3312289"/>
                  </a:cubicBezTo>
                  <a:cubicBezTo>
                    <a:pt x="343381" y="3279494"/>
                    <a:pt x="391609" y="3188826"/>
                    <a:pt x="389680" y="3103945"/>
                  </a:cubicBezTo>
                  <a:cubicBezTo>
                    <a:pt x="387751" y="3019064"/>
                    <a:pt x="287437" y="2876309"/>
                    <a:pt x="273933" y="2803003"/>
                  </a:cubicBezTo>
                  <a:cubicBezTo>
                    <a:pt x="260429" y="2729697"/>
                    <a:pt x="326019" y="2712335"/>
                    <a:pt x="308657" y="2664107"/>
                  </a:cubicBezTo>
                  <a:cubicBezTo>
                    <a:pt x="291295" y="2615879"/>
                    <a:pt x="177477" y="2546431"/>
                    <a:pt x="169761" y="2513636"/>
                  </a:cubicBezTo>
                  <a:cubicBezTo>
                    <a:pt x="162045" y="2480841"/>
                    <a:pt x="225706" y="2476983"/>
                    <a:pt x="262359" y="2467337"/>
                  </a:cubicBezTo>
                  <a:cubicBezTo>
                    <a:pt x="299012" y="2457691"/>
                    <a:pt x="358814" y="2494344"/>
                    <a:pt x="389680" y="2455762"/>
                  </a:cubicBezTo>
                  <a:cubicBezTo>
                    <a:pt x="420546" y="2417180"/>
                    <a:pt x="432121" y="2303362"/>
                    <a:pt x="447554" y="2235843"/>
                  </a:cubicBezTo>
                  <a:cubicBezTo>
                    <a:pt x="462987" y="2168324"/>
                    <a:pt x="451412" y="2095018"/>
                    <a:pt x="482278" y="2050648"/>
                  </a:cubicBezTo>
                  <a:cubicBezTo>
                    <a:pt x="513144" y="2006278"/>
                    <a:pt x="632749" y="1969626"/>
                    <a:pt x="632749" y="1969626"/>
                  </a:cubicBezTo>
                  <a:cubicBezTo>
                    <a:pt x="686764" y="1940689"/>
                    <a:pt x="740779" y="1909823"/>
                    <a:pt x="806369" y="1877028"/>
                  </a:cubicBezTo>
                  <a:cubicBezTo>
                    <a:pt x="871959" y="1844233"/>
                    <a:pt x="964556" y="1790218"/>
                    <a:pt x="1026288" y="1772856"/>
                  </a:cubicBezTo>
                  <a:cubicBezTo>
                    <a:pt x="1088020" y="1755494"/>
                    <a:pt x="1130460" y="1811438"/>
                    <a:pt x="1176759" y="1772856"/>
                  </a:cubicBezTo>
                  <a:cubicBezTo>
                    <a:pt x="1223058" y="1734274"/>
                    <a:pt x="1232703" y="1606952"/>
                    <a:pt x="1304080" y="1541362"/>
                  </a:cubicBezTo>
                  <a:cubicBezTo>
                    <a:pt x="1375457" y="1475772"/>
                    <a:pt x="1541361" y="1421757"/>
                    <a:pt x="1605022" y="1379317"/>
                  </a:cubicBezTo>
                  <a:cubicBezTo>
                    <a:pt x="1668683" y="1336877"/>
                    <a:pt x="1643605" y="1286719"/>
                    <a:pt x="1686045" y="1286719"/>
                  </a:cubicBezTo>
                  <a:cubicBezTo>
                    <a:pt x="1728485" y="1286719"/>
                    <a:pt x="1826870" y="1315656"/>
                    <a:pt x="1859665" y="1379317"/>
                  </a:cubicBezTo>
                  <a:cubicBezTo>
                    <a:pt x="1892460" y="1442978"/>
                    <a:pt x="1905963" y="1606952"/>
                    <a:pt x="1882814" y="1668684"/>
                  </a:cubicBezTo>
                  <a:cubicBezTo>
                    <a:pt x="1859665" y="1730416"/>
                    <a:pt x="1774784" y="1747778"/>
                    <a:pt x="1720769" y="1749707"/>
                  </a:cubicBezTo>
                  <a:cubicBezTo>
                    <a:pt x="1666754" y="1751636"/>
                    <a:pt x="1589589" y="1668683"/>
                    <a:pt x="1558723" y="1680258"/>
                  </a:cubicBezTo>
                  <a:cubicBezTo>
                    <a:pt x="1527857" y="1691833"/>
                    <a:pt x="1525928" y="1776714"/>
                    <a:pt x="1535574" y="1819155"/>
                  </a:cubicBezTo>
                  <a:cubicBezTo>
                    <a:pt x="1545220" y="1861596"/>
                    <a:pt x="1570298" y="1921398"/>
                    <a:pt x="1616597" y="1934902"/>
                  </a:cubicBezTo>
                  <a:cubicBezTo>
                    <a:pt x="1662896" y="1948406"/>
                    <a:pt x="1747776" y="1925255"/>
                    <a:pt x="1813366" y="1900177"/>
                  </a:cubicBezTo>
                  <a:cubicBezTo>
                    <a:pt x="1878956" y="1875099"/>
                    <a:pt x="1969625" y="1780573"/>
                    <a:pt x="2010136" y="1784431"/>
                  </a:cubicBezTo>
                  <a:cubicBezTo>
                    <a:pt x="2050647" y="1788289"/>
                    <a:pt x="1994703" y="1900178"/>
                    <a:pt x="2056435" y="1923327"/>
                  </a:cubicBezTo>
                  <a:cubicBezTo>
                    <a:pt x="2118167" y="1946476"/>
                    <a:pt x="2280212" y="1904036"/>
                    <a:pt x="2380526" y="1923327"/>
                  </a:cubicBezTo>
                  <a:cubicBezTo>
                    <a:pt x="2480840" y="1942618"/>
                    <a:pt x="2602374" y="2031358"/>
                    <a:pt x="2658318" y="2039074"/>
                  </a:cubicBezTo>
                  <a:cubicBezTo>
                    <a:pt x="2714262" y="2046790"/>
                    <a:pt x="2683397" y="1952264"/>
                    <a:pt x="2716192" y="1969626"/>
                  </a:cubicBezTo>
                  <a:cubicBezTo>
                    <a:pt x="2748987" y="1986988"/>
                    <a:pt x="2818435" y="2149033"/>
                    <a:pt x="2855088" y="2143246"/>
                  </a:cubicBezTo>
                  <a:cubicBezTo>
                    <a:pt x="2891741" y="2137459"/>
                    <a:pt x="2882096" y="2000492"/>
                    <a:pt x="2936111" y="1934902"/>
                  </a:cubicBezTo>
                  <a:cubicBezTo>
                    <a:pt x="2990126" y="1869312"/>
                    <a:pt x="3123235" y="1751636"/>
                    <a:pt x="3179179" y="1749707"/>
                  </a:cubicBezTo>
                  <a:cubicBezTo>
                    <a:pt x="3235123" y="1747778"/>
                    <a:pt x="3256343" y="1877028"/>
                    <a:pt x="3271776" y="1923327"/>
                  </a:cubicBezTo>
                  <a:cubicBezTo>
                    <a:pt x="3287209" y="1969626"/>
                    <a:pt x="3248627" y="2037145"/>
                    <a:pt x="3271776" y="2027499"/>
                  </a:cubicBezTo>
                  <a:cubicBezTo>
                    <a:pt x="3294925" y="2017853"/>
                    <a:pt x="3356658" y="1871240"/>
                    <a:pt x="3410673" y="1865453"/>
                  </a:cubicBezTo>
                  <a:cubicBezTo>
                    <a:pt x="3464688" y="1859666"/>
                    <a:pt x="3570789" y="2002420"/>
                    <a:pt x="3595867" y="1992775"/>
                  </a:cubicBezTo>
                  <a:cubicBezTo>
                    <a:pt x="3620945" y="1983130"/>
                    <a:pt x="3547639" y="1857737"/>
                    <a:pt x="3561143" y="1807580"/>
                  </a:cubicBezTo>
                  <a:cubicBezTo>
                    <a:pt x="3574647" y="1757423"/>
                    <a:pt x="3622875" y="1734274"/>
                    <a:pt x="3676890" y="1691833"/>
                  </a:cubicBezTo>
                  <a:cubicBezTo>
                    <a:pt x="3730905" y="1649393"/>
                    <a:pt x="3808070" y="1606952"/>
                    <a:pt x="3885235" y="1552937"/>
                  </a:cubicBezTo>
                  <a:cubicBezTo>
                    <a:pt x="3962400" y="1498922"/>
                    <a:pt x="4064643" y="1390891"/>
                    <a:pt x="4139878" y="1367742"/>
                  </a:cubicBezTo>
                  <a:cubicBezTo>
                    <a:pt x="4215113" y="1344593"/>
                    <a:pt x="4274916" y="1383175"/>
                    <a:pt x="4336647" y="1414041"/>
                  </a:cubicBezTo>
                  <a:cubicBezTo>
                    <a:pt x="4398378" y="1444907"/>
                    <a:pt x="4462039" y="1518213"/>
                    <a:pt x="4510267" y="1552937"/>
                  </a:cubicBezTo>
                  <a:cubicBezTo>
                    <a:pt x="4558495" y="1587661"/>
                    <a:pt x="4577786" y="1614669"/>
                    <a:pt x="4626014" y="1622385"/>
                  </a:cubicBezTo>
                  <a:cubicBezTo>
                    <a:pt x="4674242" y="1630101"/>
                    <a:pt x="4737903" y="1618527"/>
                    <a:pt x="4799635" y="1599236"/>
                  </a:cubicBezTo>
                  <a:cubicBezTo>
                    <a:pt x="4861367" y="1579945"/>
                    <a:pt x="4925027" y="1508567"/>
                    <a:pt x="4996404" y="1506638"/>
                  </a:cubicBezTo>
                  <a:cubicBezTo>
                    <a:pt x="5067781" y="1504709"/>
                    <a:pt x="5168096" y="1603094"/>
                    <a:pt x="5227898" y="1587661"/>
                  </a:cubicBezTo>
                  <a:cubicBezTo>
                    <a:pt x="5287700" y="1572228"/>
                    <a:pt x="5322424" y="1466127"/>
                    <a:pt x="5355219" y="1414041"/>
                  </a:cubicBezTo>
                  <a:cubicBezTo>
                    <a:pt x="5388014" y="1361955"/>
                    <a:pt x="5382227" y="1321444"/>
                    <a:pt x="5424667" y="1275145"/>
                  </a:cubicBezTo>
                  <a:cubicBezTo>
                    <a:pt x="5467107" y="1228846"/>
                    <a:pt x="5555847" y="1165185"/>
                    <a:pt x="5609862" y="1136248"/>
                  </a:cubicBezTo>
                  <a:cubicBezTo>
                    <a:pt x="5663877" y="1107311"/>
                    <a:pt x="5706318" y="1130461"/>
                    <a:pt x="5748759" y="1101524"/>
                  </a:cubicBezTo>
                  <a:cubicBezTo>
                    <a:pt x="5791200" y="1072587"/>
                    <a:pt x="5816277" y="987706"/>
                    <a:pt x="5864505" y="962628"/>
                  </a:cubicBezTo>
                  <a:cubicBezTo>
                    <a:pt x="5912733" y="937550"/>
                    <a:pt x="5978323" y="989635"/>
                    <a:pt x="6038126" y="951053"/>
                  </a:cubicBezTo>
                  <a:cubicBezTo>
                    <a:pt x="6097929" y="912471"/>
                    <a:pt x="6215605" y="779362"/>
                    <a:pt x="6223321" y="731134"/>
                  </a:cubicBezTo>
                  <a:cubicBezTo>
                    <a:pt x="6231037" y="682906"/>
                    <a:pt x="6053558" y="742709"/>
                    <a:pt x="6084424" y="661686"/>
                  </a:cubicBezTo>
                  <a:cubicBezTo>
                    <a:pt x="6115290" y="580663"/>
                    <a:pt x="6329422" y="329879"/>
                    <a:pt x="6408516" y="244998"/>
                  </a:cubicBezTo>
                  <a:cubicBezTo>
                    <a:pt x="6487610" y="160117"/>
                    <a:pt x="6528120" y="185195"/>
                    <a:pt x="6558986" y="152400"/>
                  </a:cubicBezTo>
                  <a:cubicBezTo>
                    <a:pt x="6589852" y="119605"/>
                    <a:pt x="6572491" y="73306"/>
                    <a:pt x="6593711" y="48228"/>
                  </a:cubicBezTo>
                  <a:cubicBezTo>
                    <a:pt x="6614931" y="23150"/>
                    <a:pt x="6655442" y="3858"/>
                    <a:pt x="6686308" y="1929"/>
                  </a:cubicBezTo>
                  <a:cubicBezTo>
                    <a:pt x="6717174" y="0"/>
                    <a:pt x="6767331" y="9646"/>
                    <a:pt x="6813630" y="48228"/>
                  </a:cubicBezTo>
                  <a:close/>
                </a:path>
              </a:pathLst>
            </a:custGeom>
            <a:solidFill>
              <a:srgbClr val="4F81BD">
                <a:alpha val="5764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887671" y="1369689"/>
              <a:ext cx="1215153" cy="170495"/>
            </a:xfrm>
            <a:custGeom>
              <a:avLst/>
              <a:gdLst>
                <a:gd name="connsiteX0" fmla="*/ 63387 w 1215153"/>
                <a:gd name="connsiteY0" fmla="*/ 74177 h 165887"/>
                <a:gd name="connsiteX1" fmla="*/ 120032 w 1215153"/>
                <a:gd name="connsiteY1" fmla="*/ 138914 h 165887"/>
                <a:gd name="connsiteX2" fmla="*/ 200952 w 1215153"/>
                <a:gd name="connsiteY2" fmla="*/ 114638 h 165887"/>
                <a:gd name="connsiteX3" fmla="*/ 281872 w 1215153"/>
                <a:gd name="connsiteY3" fmla="*/ 49901 h 165887"/>
                <a:gd name="connsiteX4" fmla="*/ 378977 w 1215153"/>
                <a:gd name="connsiteY4" fmla="*/ 138914 h 165887"/>
                <a:gd name="connsiteX5" fmla="*/ 565094 w 1215153"/>
                <a:gd name="connsiteY5" fmla="*/ 155098 h 165887"/>
                <a:gd name="connsiteX6" fmla="*/ 646014 w 1215153"/>
                <a:gd name="connsiteY6" fmla="*/ 74177 h 165887"/>
                <a:gd name="connsiteX7" fmla="*/ 815947 w 1215153"/>
                <a:gd name="connsiteY7" fmla="*/ 41809 h 165887"/>
                <a:gd name="connsiteX8" fmla="*/ 945419 w 1215153"/>
                <a:gd name="connsiteY8" fmla="*/ 138914 h 165887"/>
                <a:gd name="connsiteX9" fmla="*/ 1082984 w 1215153"/>
                <a:gd name="connsiteY9" fmla="*/ 57993 h 165887"/>
                <a:gd name="connsiteX10" fmla="*/ 1204364 w 1215153"/>
                <a:gd name="connsiteY10" fmla="*/ 17533 h 165887"/>
                <a:gd name="connsiteX11" fmla="*/ 1147720 w 1215153"/>
                <a:gd name="connsiteY11" fmla="*/ 33717 h 165887"/>
                <a:gd name="connsiteX12" fmla="*/ 1115352 w 1215153"/>
                <a:gd name="connsiteY12" fmla="*/ 33717 h 165887"/>
                <a:gd name="connsiteX13" fmla="*/ 500357 w 1215153"/>
                <a:gd name="connsiteY13" fmla="*/ 1349 h 165887"/>
                <a:gd name="connsiteX14" fmla="*/ 63387 w 1215153"/>
                <a:gd name="connsiteY14" fmla="*/ 74177 h 165887"/>
                <a:gd name="connsiteX0" fmla="*/ 63387 w 1215153"/>
                <a:gd name="connsiteY0" fmla="*/ 22927 h 190837"/>
                <a:gd name="connsiteX1" fmla="*/ 120032 w 1215153"/>
                <a:gd name="connsiteY1" fmla="*/ 163864 h 190837"/>
                <a:gd name="connsiteX2" fmla="*/ 200952 w 1215153"/>
                <a:gd name="connsiteY2" fmla="*/ 139588 h 190837"/>
                <a:gd name="connsiteX3" fmla="*/ 281872 w 1215153"/>
                <a:gd name="connsiteY3" fmla="*/ 74851 h 190837"/>
                <a:gd name="connsiteX4" fmla="*/ 378977 w 1215153"/>
                <a:gd name="connsiteY4" fmla="*/ 163864 h 190837"/>
                <a:gd name="connsiteX5" fmla="*/ 565094 w 1215153"/>
                <a:gd name="connsiteY5" fmla="*/ 180048 h 190837"/>
                <a:gd name="connsiteX6" fmla="*/ 646014 w 1215153"/>
                <a:gd name="connsiteY6" fmla="*/ 99127 h 190837"/>
                <a:gd name="connsiteX7" fmla="*/ 815947 w 1215153"/>
                <a:gd name="connsiteY7" fmla="*/ 66759 h 190837"/>
                <a:gd name="connsiteX8" fmla="*/ 945419 w 1215153"/>
                <a:gd name="connsiteY8" fmla="*/ 163864 h 190837"/>
                <a:gd name="connsiteX9" fmla="*/ 1082984 w 1215153"/>
                <a:gd name="connsiteY9" fmla="*/ 82943 h 190837"/>
                <a:gd name="connsiteX10" fmla="*/ 1204364 w 1215153"/>
                <a:gd name="connsiteY10" fmla="*/ 42483 h 190837"/>
                <a:gd name="connsiteX11" fmla="*/ 1147720 w 1215153"/>
                <a:gd name="connsiteY11" fmla="*/ 58667 h 190837"/>
                <a:gd name="connsiteX12" fmla="*/ 1115352 w 1215153"/>
                <a:gd name="connsiteY12" fmla="*/ 58667 h 190837"/>
                <a:gd name="connsiteX13" fmla="*/ 500357 w 1215153"/>
                <a:gd name="connsiteY13" fmla="*/ 26299 h 190837"/>
                <a:gd name="connsiteX14" fmla="*/ 63387 w 1215153"/>
                <a:gd name="connsiteY14" fmla="*/ 22927 h 190837"/>
                <a:gd name="connsiteX0" fmla="*/ 63387 w 1215153"/>
                <a:gd name="connsiteY0" fmla="*/ 2585 h 170495"/>
                <a:gd name="connsiteX1" fmla="*/ 120032 w 1215153"/>
                <a:gd name="connsiteY1" fmla="*/ 143522 h 170495"/>
                <a:gd name="connsiteX2" fmla="*/ 200952 w 1215153"/>
                <a:gd name="connsiteY2" fmla="*/ 119246 h 170495"/>
                <a:gd name="connsiteX3" fmla="*/ 281872 w 1215153"/>
                <a:gd name="connsiteY3" fmla="*/ 54509 h 170495"/>
                <a:gd name="connsiteX4" fmla="*/ 378977 w 1215153"/>
                <a:gd name="connsiteY4" fmla="*/ 143522 h 170495"/>
                <a:gd name="connsiteX5" fmla="*/ 565094 w 1215153"/>
                <a:gd name="connsiteY5" fmla="*/ 159706 h 170495"/>
                <a:gd name="connsiteX6" fmla="*/ 646014 w 1215153"/>
                <a:gd name="connsiteY6" fmla="*/ 78785 h 170495"/>
                <a:gd name="connsiteX7" fmla="*/ 815947 w 1215153"/>
                <a:gd name="connsiteY7" fmla="*/ 46417 h 170495"/>
                <a:gd name="connsiteX8" fmla="*/ 945419 w 1215153"/>
                <a:gd name="connsiteY8" fmla="*/ 143522 h 170495"/>
                <a:gd name="connsiteX9" fmla="*/ 1082984 w 1215153"/>
                <a:gd name="connsiteY9" fmla="*/ 62601 h 170495"/>
                <a:gd name="connsiteX10" fmla="*/ 1204364 w 1215153"/>
                <a:gd name="connsiteY10" fmla="*/ 22141 h 170495"/>
                <a:gd name="connsiteX11" fmla="*/ 1147720 w 1215153"/>
                <a:gd name="connsiteY11" fmla="*/ 38325 h 170495"/>
                <a:gd name="connsiteX12" fmla="*/ 1115352 w 1215153"/>
                <a:gd name="connsiteY12" fmla="*/ 38325 h 170495"/>
                <a:gd name="connsiteX13" fmla="*/ 500357 w 1215153"/>
                <a:gd name="connsiteY13" fmla="*/ 5957 h 170495"/>
                <a:gd name="connsiteX14" fmla="*/ 63387 w 1215153"/>
                <a:gd name="connsiteY14" fmla="*/ 2585 h 1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5153" h="170495">
                  <a:moveTo>
                    <a:pt x="63387" y="2585"/>
                  </a:moveTo>
                  <a:cubicBezTo>
                    <a:pt x="0" y="25512"/>
                    <a:pt x="97104" y="124078"/>
                    <a:pt x="120032" y="143522"/>
                  </a:cubicBezTo>
                  <a:cubicBezTo>
                    <a:pt x="142960" y="162966"/>
                    <a:pt x="173979" y="134082"/>
                    <a:pt x="200952" y="119246"/>
                  </a:cubicBezTo>
                  <a:cubicBezTo>
                    <a:pt x="227925" y="104411"/>
                    <a:pt x="252201" y="50463"/>
                    <a:pt x="281872" y="54509"/>
                  </a:cubicBezTo>
                  <a:cubicBezTo>
                    <a:pt x="311543" y="58555"/>
                    <a:pt x="331773" y="125989"/>
                    <a:pt x="378977" y="143522"/>
                  </a:cubicBezTo>
                  <a:cubicBezTo>
                    <a:pt x="426181" y="161055"/>
                    <a:pt x="520588" y="170495"/>
                    <a:pt x="565094" y="159706"/>
                  </a:cubicBezTo>
                  <a:cubicBezTo>
                    <a:pt x="609600" y="148917"/>
                    <a:pt x="604205" y="97666"/>
                    <a:pt x="646014" y="78785"/>
                  </a:cubicBezTo>
                  <a:cubicBezTo>
                    <a:pt x="687823" y="59904"/>
                    <a:pt x="766046" y="35627"/>
                    <a:pt x="815947" y="46417"/>
                  </a:cubicBezTo>
                  <a:cubicBezTo>
                    <a:pt x="865848" y="57207"/>
                    <a:pt x="900913" y="140825"/>
                    <a:pt x="945419" y="143522"/>
                  </a:cubicBezTo>
                  <a:cubicBezTo>
                    <a:pt x="989925" y="146219"/>
                    <a:pt x="1039827" y="82831"/>
                    <a:pt x="1082984" y="62601"/>
                  </a:cubicBezTo>
                  <a:cubicBezTo>
                    <a:pt x="1126142" y="42371"/>
                    <a:pt x="1193575" y="26187"/>
                    <a:pt x="1204364" y="22141"/>
                  </a:cubicBezTo>
                  <a:cubicBezTo>
                    <a:pt x="1215153" y="18095"/>
                    <a:pt x="1162555" y="35628"/>
                    <a:pt x="1147720" y="38325"/>
                  </a:cubicBezTo>
                  <a:cubicBezTo>
                    <a:pt x="1132885" y="41022"/>
                    <a:pt x="1115352" y="38325"/>
                    <a:pt x="1115352" y="38325"/>
                  </a:cubicBezTo>
                  <a:lnTo>
                    <a:pt x="500357" y="5957"/>
                  </a:lnTo>
                  <a:cubicBezTo>
                    <a:pt x="325030" y="0"/>
                    <a:pt x="190942" y="3721"/>
                    <a:pt x="63387" y="2585"/>
                  </a:cubicBezTo>
                  <a:close/>
                </a:path>
              </a:pathLst>
            </a:custGeom>
            <a:solidFill>
              <a:srgbClr val="FF0000">
                <a:alpha val="7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0" y="0"/>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latin typeface="Tempus Sans ITC" pitchFamily="82" charset="0"/>
              </a:rPr>
              <a:t> Why would these early people leave Europe?</a:t>
            </a:r>
          </a:p>
        </p:txBody>
      </p:sp>
      <p:grpSp>
        <p:nvGrpSpPr>
          <p:cNvPr id="26" name="Group 25"/>
          <p:cNvGrpSpPr/>
          <p:nvPr/>
        </p:nvGrpSpPr>
        <p:grpSpPr>
          <a:xfrm>
            <a:off x="151789" y="3860578"/>
            <a:ext cx="8996431" cy="2997422"/>
            <a:chOff x="151789" y="3860578"/>
            <a:chExt cx="8996431" cy="2997422"/>
          </a:xfrm>
        </p:grpSpPr>
        <p:grpSp>
          <p:nvGrpSpPr>
            <p:cNvPr id="27" name="Group 1"/>
            <p:cNvGrpSpPr/>
            <p:nvPr/>
          </p:nvGrpSpPr>
          <p:grpSpPr>
            <a:xfrm>
              <a:off x="151789" y="3860578"/>
              <a:ext cx="5156591" cy="1959415"/>
              <a:chOff x="151789" y="3860578"/>
              <a:chExt cx="5156591" cy="1959415"/>
            </a:xfrm>
          </p:grpSpPr>
          <p:grpSp>
            <p:nvGrpSpPr>
              <p:cNvPr id="32" name="Group 17"/>
              <p:cNvGrpSpPr/>
              <p:nvPr/>
            </p:nvGrpSpPr>
            <p:grpSpPr>
              <a:xfrm rot="2235781">
                <a:off x="151789" y="3860578"/>
                <a:ext cx="3578001" cy="1959415"/>
                <a:chOff x="4540261" y="930762"/>
                <a:chExt cx="3578001" cy="1959415"/>
              </a:xfrm>
            </p:grpSpPr>
            <p:pic>
              <p:nvPicPr>
                <p:cNvPr id="35"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627677">
                  <a:off x="4750039" y="2322716"/>
                  <a:ext cx="357683" cy="777240"/>
                </a:xfrm>
                <a:prstGeom prst="rect">
                  <a:avLst/>
                </a:prstGeom>
                <a:noFill/>
              </p:spPr>
            </p:pic>
            <p:grpSp>
              <p:nvGrpSpPr>
                <p:cNvPr id="36" name="Group 52"/>
                <p:cNvGrpSpPr/>
                <p:nvPr/>
              </p:nvGrpSpPr>
              <p:grpSpPr>
                <a:xfrm>
                  <a:off x="5005628" y="930762"/>
                  <a:ext cx="3112634" cy="1300998"/>
                  <a:chOff x="5005628" y="930762"/>
                  <a:chExt cx="3112634" cy="1300998"/>
                </a:xfrm>
              </p:grpSpPr>
              <p:pic>
                <p:nvPicPr>
                  <p:cNvPr id="37"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329152">
                    <a:off x="5215060" y="1614367"/>
                    <a:ext cx="358375" cy="777240"/>
                  </a:xfrm>
                  <a:prstGeom prst="rect">
                    <a:avLst/>
                  </a:prstGeom>
                  <a:noFill/>
                </p:spPr>
              </p:pic>
              <p:pic>
                <p:nvPicPr>
                  <p:cNvPr id="38"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4447111">
                    <a:off x="5961691" y="1664299"/>
                    <a:ext cx="357683" cy="777240"/>
                  </a:xfrm>
                  <a:prstGeom prst="rect">
                    <a:avLst/>
                  </a:prstGeom>
                  <a:noFill/>
                </p:spPr>
              </p:pic>
              <p:pic>
                <p:nvPicPr>
                  <p:cNvPr id="39"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4206241">
                    <a:off x="6339260" y="1158668"/>
                    <a:ext cx="358375" cy="777240"/>
                  </a:xfrm>
                  <a:prstGeom prst="rect">
                    <a:avLst/>
                  </a:prstGeom>
                  <a:noFill/>
                </p:spPr>
              </p:pic>
              <p:pic>
                <p:nvPicPr>
                  <p:cNvPr id="40"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4360024">
                    <a:off x="7075342" y="1337520"/>
                    <a:ext cx="357683" cy="777240"/>
                  </a:xfrm>
                  <a:prstGeom prst="rect">
                    <a:avLst/>
                  </a:prstGeom>
                  <a:noFill/>
                </p:spPr>
              </p:pic>
              <p:pic>
                <p:nvPicPr>
                  <p:cNvPr id="41"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828450">
                    <a:off x="7550454" y="721330"/>
                    <a:ext cx="358375" cy="777240"/>
                  </a:xfrm>
                  <a:prstGeom prst="rect">
                    <a:avLst/>
                  </a:prstGeom>
                  <a:noFill/>
                </p:spPr>
              </p:pic>
            </p:grpSp>
          </p:grpSp>
          <p:pic>
            <p:nvPicPr>
              <p:cNvPr id="33" name="Picture 32"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5666764">
                <a:off x="3956273" y="5117950"/>
                <a:ext cx="357683" cy="777240"/>
              </a:xfrm>
              <a:prstGeom prst="rect">
                <a:avLst/>
              </a:prstGeom>
              <a:noFill/>
            </p:spPr>
          </p:pic>
          <p:pic>
            <p:nvPicPr>
              <p:cNvPr id="34"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4886477">
                <a:off x="4740572" y="4889381"/>
                <a:ext cx="358375" cy="777240"/>
              </a:xfrm>
              <a:prstGeom prst="rect">
                <a:avLst/>
              </a:prstGeom>
              <a:noFill/>
            </p:spPr>
          </p:pic>
        </p:grpSp>
        <p:sp>
          <p:nvSpPr>
            <p:cNvPr id="28" name="TextBox 27"/>
            <p:cNvSpPr txBox="1"/>
            <p:nvPr/>
          </p:nvSpPr>
          <p:spPr>
            <a:xfrm rot="1500000">
              <a:off x="3913632" y="4379976"/>
              <a:ext cx="1723229" cy="492443"/>
            </a:xfrm>
            <a:prstGeom prst="rect">
              <a:avLst/>
            </a:prstGeom>
            <a:noFill/>
          </p:spPr>
          <p:txBody>
            <a:bodyPr wrap="none" rtlCol="0">
              <a:spAutoFit/>
            </a:bodyPr>
            <a:lstStyle/>
            <a:p>
              <a:r>
                <a:rPr lang="en-US" sz="2600" b="1" dirty="0" smtClean="0">
                  <a:effectLst>
                    <a:outerShdw dist="50800" dir="5400000" algn="ctr" rotWithShape="0">
                      <a:srgbClr val="FFFF00"/>
                    </a:outerShdw>
                  </a:effectLst>
                </a:rPr>
                <a:t>Lake Baikal</a:t>
              </a:r>
              <a:endParaRPr lang="en-US" sz="2600" b="1" dirty="0">
                <a:effectLst>
                  <a:outerShdw dist="50800" dir="5400000" algn="ctr" rotWithShape="0">
                    <a:srgbClr val="FFFF00"/>
                  </a:outerShdw>
                </a:effectLst>
              </a:endParaRPr>
            </a:p>
          </p:txBody>
        </p:sp>
        <p:sp>
          <p:nvSpPr>
            <p:cNvPr id="29" name="5-Point Star 28"/>
            <p:cNvSpPr/>
            <p:nvPr/>
          </p:nvSpPr>
          <p:spPr>
            <a:xfrm>
              <a:off x="5334000" y="51816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rot="15900000" flipV="1">
              <a:off x="5643371" y="5559552"/>
              <a:ext cx="1014984" cy="941832"/>
            </a:xfrm>
            <a:prstGeom prst="straightConnector1">
              <a:avLst/>
            </a:prstGeom>
            <a:ln w="508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656832" y="6150114"/>
              <a:ext cx="2491388" cy="707886"/>
            </a:xfrm>
            <a:prstGeom prst="rect">
              <a:avLst/>
            </a:prstGeom>
            <a:noFill/>
          </p:spPr>
          <p:txBody>
            <a:bodyPr wrap="none" rtlCol="0">
              <a:spAutoFit/>
            </a:bodyPr>
            <a:lstStyle/>
            <a:p>
              <a:r>
                <a:rPr lang="en-US" sz="4000" b="1" dirty="0" err="1" smtClean="0">
                  <a:solidFill>
                    <a:srgbClr val="0033CC"/>
                  </a:solidFill>
                  <a:effectLst>
                    <a:outerShdw dist="50800" dir="5400000" algn="ctr" rotWithShape="0">
                      <a:schemeClr val="tx1"/>
                    </a:outerShdw>
                  </a:effectLst>
                </a:rPr>
                <a:t>Mal’ta</a:t>
              </a:r>
              <a:r>
                <a:rPr lang="en-US" sz="4000" b="1" dirty="0" smtClean="0">
                  <a:solidFill>
                    <a:srgbClr val="0033CC"/>
                  </a:solidFill>
                  <a:effectLst>
                    <a:outerShdw dist="50800" dir="5400000" algn="ctr" rotWithShape="0">
                      <a:schemeClr val="tx1"/>
                    </a:outerShdw>
                  </a:effectLst>
                </a:rPr>
                <a:t> Boy</a:t>
              </a:r>
              <a:endParaRPr lang="en-US" sz="4000" b="1" dirty="0">
                <a:solidFill>
                  <a:srgbClr val="0033CC"/>
                </a:solidFill>
                <a:effectLst>
                  <a:outerShdw dist="50800" dir="5400000" algn="ctr" rotWithShape="0">
                    <a:schemeClr val="tx1"/>
                  </a:outerShdw>
                </a:effectLst>
              </a:endParaRPr>
            </a:p>
          </p:txBody>
        </p:sp>
      </p:grpSp>
      <p:sp>
        <p:nvSpPr>
          <p:cNvPr id="50" name="TextBox 49"/>
          <p:cNvSpPr txBox="1"/>
          <p:nvPr/>
        </p:nvSpPr>
        <p:spPr>
          <a:xfrm rot="20339546">
            <a:off x="188034" y="3141543"/>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the earth 24,000 years ago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par>
                                <p:cTn id="8" presetID="42" presetClass="path" presetSubtype="0" accel="50000" decel="50000" fill="hold" grpId="1" nodeType="withEffect">
                                  <p:stCondLst>
                                    <p:cond delay="500"/>
                                  </p:stCondLst>
                                  <p:childTnLst>
                                    <p:animMotion origin="layout" path="M 3.88889E-6 -2.59259E-6 L 0.04618 0.4838 " pathEditMode="relative" rAng="0" ptsTypes="AA">
                                      <p:cBhvr>
                                        <p:cTn id="9" dur="1000" fill="hold"/>
                                        <p:tgtEl>
                                          <p:spTgt spid="50"/>
                                        </p:tgtEl>
                                        <p:attrNameLst>
                                          <p:attrName>ppt_x</p:attrName>
                                          <p:attrName>ppt_y</p:attrName>
                                        </p:attrNameLst>
                                      </p:cBhvr>
                                      <p:rCtr x="23" y="242"/>
                                    </p:animMotion>
                                  </p:childTnLst>
                                </p:cTn>
                              </p:par>
                              <p:par>
                                <p:cTn id="10" presetID="8" presetClass="emph" presetSubtype="0" fill="hold" grpId="2" nodeType="withEffect">
                                  <p:stCondLst>
                                    <p:cond delay="500"/>
                                  </p:stCondLst>
                                  <p:childTnLst>
                                    <p:animRot by="1200000">
                                      <p:cBhvr>
                                        <p:cTn id="11" dur="1000" fill="hold"/>
                                        <p:tgtEl>
                                          <p:spTgt spid="50"/>
                                        </p:tgtEl>
                                        <p:attrNameLst>
                                          <p:attrName>r</p:attrName>
                                        </p:attrNameLst>
                                      </p:cBhvr>
                                    </p:animRot>
                                  </p:childTnLst>
                                </p:cTn>
                              </p:par>
                              <p:par>
                                <p:cTn id="12" presetID="10" presetClass="exit" presetSubtype="0" fill="hold" grpId="0" nodeType="withEffect">
                                  <p:stCondLst>
                                    <p:cond delay="1000"/>
                                  </p:stCondLst>
                                  <p:childTnLst>
                                    <p:animEffect transition="out" filter="fade">
                                      <p:cBhvr>
                                        <p:cTn id="13" dur="1000"/>
                                        <p:tgtEl>
                                          <p:spTgt spid="50"/>
                                        </p:tgtEl>
                                      </p:cBhvr>
                                    </p:animEffect>
                                    <p:set>
                                      <p:cBhvr>
                                        <p:cTn id="14" dur="1" fill="hold">
                                          <p:stCondLst>
                                            <p:cond delay="999"/>
                                          </p:stCondLst>
                                        </p:cTn>
                                        <p:tgtEl>
                                          <p:spTgt spid="50"/>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0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childTnLst>
                                </p:cTn>
                              </p:par>
                              <p:par>
                                <p:cTn id="23" presetID="53" presetClass="exit" presetSubtype="0" fill="hold" nodeType="withEffect">
                                  <p:stCondLst>
                                    <p:cond delay="0"/>
                                  </p:stCondLst>
                                  <p:childTnLst>
                                    <p:anim calcmode="lin" valueType="num">
                                      <p:cBhvr>
                                        <p:cTn id="24" dur="1000"/>
                                        <p:tgtEl>
                                          <p:spTgt spid="51"/>
                                        </p:tgtEl>
                                        <p:attrNameLst>
                                          <p:attrName>ppt_w</p:attrName>
                                        </p:attrNameLst>
                                      </p:cBhvr>
                                      <p:tavLst>
                                        <p:tav tm="0">
                                          <p:val>
                                            <p:strVal val="ppt_w"/>
                                          </p:val>
                                        </p:tav>
                                        <p:tav tm="100000">
                                          <p:val>
                                            <p:fltVal val="0"/>
                                          </p:val>
                                        </p:tav>
                                      </p:tavLst>
                                    </p:anim>
                                    <p:anim calcmode="lin" valueType="num">
                                      <p:cBhvr>
                                        <p:cTn id="25" dur="1000"/>
                                        <p:tgtEl>
                                          <p:spTgt spid="51"/>
                                        </p:tgtEl>
                                        <p:attrNameLst>
                                          <p:attrName>ppt_h</p:attrName>
                                        </p:attrNameLst>
                                      </p:cBhvr>
                                      <p:tavLst>
                                        <p:tav tm="0">
                                          <p:val>
                                            <p:strVal val="ppt_h"/>
                                          </p:val>
                                        </p:tav>
                                        <p:tav tm="100000">
                                          <p:val>
                                            <p:fltVal val="0"/>
                                          </p:val>
                                        </p:tav>
                                      </p:tavLst>
                                    </p:anim>
                                    <p:animEffect transition="out" filter="fade">
                                      <p:cBhvr>
                                        <p:cTn id="26" dur="1000"/>
                                        <p:tgtEl>
                                          <p:spTgt spid="51"/>
                                        </p:tgtEl>
                                      </p:cBhvr>
                                    </p:animEffect>
                                    <p:set>
                                      <p:cBhvr>
                                        <p:cTn id="27" dur="1" fill="hold">
                                          <p:stCondLst>
                                            <p:cond delay="999"/>
                                          </p:stCondLst>
                                        </p:cTn>
                                        <p:tgtEl>
                                          <p:spTgt spid="51"/>
                                        </p:tgtEl>
                                        <p:attrNameLst>
                                          <p:attrName>style.visibility</p:attrName>
                                        </p:attrNameLst>
                                      </p:cBhvr>
                                      <p:to>
                                        <p:strVal val="hidden"/>
                                      </p:to>
                                    </p:set>
                                  </p:childTnLst>
                                </p:cTn>
                              </p:par>
                              <p:par>
                                <p:cTn id="28" presetID="64" presetClass="path" presetSubtype="0" accel="50000" decel="50000" fill="hold" nodeType="withEffect">
                                  <p:stCondLst>
                                    <p:cond delay="0"/>
                                  </p:stCondLst>
                                  <p:childTnLst>
                                    <p:animMotion origin="layout" path="M -3.61111E-6 3.7037E-7 L 0.19983 -0.19769 " pathEditMode="relative" rAng="0" ptsTypes="AA">
                                      <p:cBhvr>
                                        <p:cTn id="29" dur="1000" fill="hold"/>
                                        <p:tgtEl>
                                          <p:spTgt spid="51"/>
                                        </p:tgtEl>
                                        <p:attrNameLst>
                                          <p:attrName>ppt_x</p:attrName>
                                          <p:attrName>ppt_y</p:attrName>
                                        </p:attrNameLst>
                                      </p:cBhvr>
                                      <p:rCtr x="100" y="-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0" grpId="1" animBg="1"/>
      <p:bldP spid="50" grpId="2"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3776" y="1225296"/>
            <a:ext cx="9677401" cy="5669280"/>
            <a:chOff x="-493776" y="1225296"/>
            <a:chExt cx="9677401" cy="5669280"/>
          </a:xfrm>
        </p:grpSpPr>
        <p:pic>
          <p:nvPicPr>
            <p:cNvPr id="3" name="Picture 7"/>
            <p:cNvPicPr preferRelativeResize="0">
              <a:picLocks noChangeArrowheads="1"/>
            </p:cNvPicPr>
            <p:nvPr/>
          </p:nvPicPr>
          <p:blipFill>
            <a:blip r:embed="rId2"/>
            <a:srcRect/>
            <a:stretch>
              <a:fillRect/>
            </a:stretch>
          </p:blipFill>
          <p:spPr bwMode="auto">
            <a:xfrm>
              <a:off x="-493776" y="1225296"/>
              <a:ext cx="9677401" cy="5669280"/>
            </a:xfrm>
            <a:prstGeom prst="rect">
              <a:avLst/>
            </a:prstGeom>
            <a:noFill/>
            <a:ln w="9525">
              <a:noFill/>
              <a:miter lim="800000"/>
              <a:headEnd/>
              <a:tailEnd/>
            </a:ln>
            <a:effectLst/>
          </p:spPr>
        </p:pic>
        <p:sp>
          <p:nvSpPr>
            <p:cNvPr id="4" name="TextBox 3"/>
            <p:cNvSpPr txBox="1"/>
            <p:nvPr/>
          </p:nvSpPr>
          <p:spPr>
            <a:xfrm>
              <a:off x="2514600" y="6334780"/>
              <a:ext cx="4430444" cy="523220"/>
            </a:xfrm>
            <a:prstGeom prst="rect">
              <a:avLst/>
            </a:prstGeom>
            <a:blipFill>
              <a:blip r:embed="rId3"/>
              <a:tile tx="0" ty="0" sx="100000" sy="100000" flip="none" algn="tl"/>
            </a:blipFill>
          </p:spPr>
          <p:txBody>
            <a:bodyPr wrap="none" rtlCol="0">
              <a:spAutoFit/>
            </a:bodyPr>
            <a:lstStyle/>
            <a:p>
              <a:r>
                <a:rPr lang="en-US" sz="2800" dirty="0" smtClean="0"/>
                <a:t>Last Glacial Age – </a:t>
              </a:r>
              <a:r>
                <a:rPr lang="en-US" sz="2800" dirty="0" smtClean="0">
                  <a:solidFill>
                    <a:srgbClr val="FF0000"/>
                  </a:solidFill>
                  <a:effectLst>
                    <a:outerShdw dist="50800" dir="5400000" algn="ctr" rotWithShape="0">
                      <a:schemeClr val="tx1"/>
                    </a:outerShdw>
                  </a:effectLst>
                </a:rPr>
                <a:t>24,000 YBP</a:t>
              </a:r>
              <a:endParaRPr lang="en-US" sz="2800" dirty="0">
                <a:solidFill>
                  <a:srgbClr val="FF0000"/>
                </a:solidFill>
                <a:effectLst>
                  <a:outerShdw dist="50800" dir="5400000" algn="ctr" rotWithShape="0">
                    <a:schemeClr val="tx1"/>
                  </a:outerShdw>
                </a:effectLst>
              </a:endParaRPr>
            </a:p>
          </p:txBody>
        </p:sp>
      </p:grpSp>
      <p:sp>
        <p:nvSpPr>
          <p:cNvPr id="7" name="TextBox 6"/>
          <p:cNvSpPr txBox="1"/>
          <p:nvPr/>
        </p:nvSpPr>
        <p:spPr>
          <a:xfrm>
            <a:off x="0" y="0"/>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latin typeface="Tempus Sans ITC" pitchFamily="82" charset="0"/>
              </a:rPr>
              <a:t> Why would these early people leave Europe?</a:t>
            </a:r>
          </a:p>
        </p:txBody>
      </p:sp>
      <p:grpSp>
        <p:nvGrpSpPr>
          <p:cNvPr id="12" name="Group 11"/>
          <p:cNvGrpSpPr/>
          <p:nvPr/>
        </p:nvGrpSpPr>
        <p:grpSpPr>
          <a:xfrm>
            <a:off x="0" y="1196608"/>
            <a:ext cx="4164420" cy="3338899"/>
            <a:chOff x="0" y="1196608"/>
            <a:chExt cx="4164420" cy="3338899"/>
          </a:xfrm>
          <a:effectLst/>
        </p:grpSpPr>
        <p:sp>
          <p:nvSpPr>
            <p:cNvPr id="8" name="Oval 7"/>
            <p:cNvSpPr/>
            <p:nvPr/>
          </p:nvSpPr>
          <p:spPr>
            <a:xfrm rot="21027726">
              <a:off x="641093" y="1196608"/>
              <a:ext cx="3523327" cy="1403445"/>
            </a:xfrm>
            <a:prstGeom prst="ellipse">
              <a:avLst/>
            </a:prstGeom>
            <a:noFill/>
            <a:ln w="762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5400000" flipH="1" flipV="1">
              <a:off x="762000" y="2971800"/>
              <a:ext cx="914400" cy="304800"/>
            </a:xfrm>
            <a:prstGeom prst="line">
              <a:avLst/>
            </a:prstGeom>
            <a:ln w="76200">
              <a:solidFill>
                <a:schemeClr val="tx1"/>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3581400"/>
              <a:ext cx="1828800" cy="954107"/>
            </a:xfrm>
            <a:prstGeom prst="rect">
              <a:avLst/>
            </a:prstGeom>
            <a:solidFill>
              <a:srgbClr val="3F6EA7"/>
            </a:solidFill>
            <a:ln w="50800">
              <a:solidFill>
                <a:schemeClr val="tx1"/>
              </a:solidFill>
            </a:ln>
            <a:effectLst/>
          </p:spPr>
          <p:txBody>
            <a:bodyPr wrap="square" rtlCol="0">
              <a:spAutoFit/>
            </a:bodyPr>
            <a:lstStyle/>
            <a:p>
              <a:pPr algn="ctr"/>
              <a:r>
                <a:rPr lang="en-US" sz="2800" dirty="0" smtClean="0">
                  <a:solidFill>
                    <a:srgbClr val="FF0000"/>
                  </a:solidFill>
                  <a:effectLst>
                    <a:outerShdw dist="50800" dir="9000000" algn="ctr" rotWithShape="0">
                      <a:schemeClr val="bg1"/>
                    </a:outerShdw>
                  </a:effectLst>
                </a:rPr>
                <a:t> </a:t>
              </a:r>
              <a:r>
                <a:rPr lang="en-US" sz="2800" dirty="0" err="1" smtClean="0">
                  <a:solidFill>
                    <a:srgbClr val="FF0000"/>
                  </a:solidFill>
                  <a:effectLst>
                    <a:outerShdw dist="50800" dir="9000000" algn="ctr" rotWithShape="0">
                      <a:schemeClr val="bg1"/>
                    </a:outerShdw>
                  </a:effectLst>
                </a:rPr>
                <a:t>Laurentide</a:t>
              </a:r>
              <a:r>
                <a:rPr lang="en-US" sz="2800" dirty="0" smtClean="0">
                  <a:solidFill>
                    <a:srgbClr val="FF0000"/>
                  </a:solidFill>
                  <a:effectLst>
                    <a:outerShdw dist="50800" dir="9000000" algn="ctr" rotWithShape="0">
                      <a:schemeClr val="bg1"/>
                    </a:outerShdw>
                  </a:effectLst>
                </a:rPr>
                <a:t>  </a:t>
              </a:r>
            </a:p>
            <a:p>
              <a:pPr algn="ctr"/>
              <a:r>
                <a:rPr lang="en-US" sz="2800" dirty="0" smtClean="0">
                  <a:solidFill>
                    <a:srgbClr val="FF0000"/>
                  </a:solidFill>
                  <a:effectLst>
                    <a:outerShdw dist="50800" dir="9000000" algn="ctr" rotWithShape="0">
                      <a:schemeClr val="bg1"/>
                    </a:outerShdw>
                  </a:effectLst>
                </a:rPr>
                <a:t>Ice Sheet</a:t>
              </a:r>
            </a:p>
          </p:txBody>
        </p:sp>
      </p:grpSp>
      <p:sp>
        <p:nvSpPr>
          <p:cNvPr id="15" name="Oval 14"/>
          <p:cNvSpPr/>
          <p:nvPr/>
        </p:nvSpPr>
        <p:spPr>
          <a:xfrm rot="21027726">
            <a:off x="4084929" y="1396618"/>
            <a:ext cx="2593476" cy="1054422"/>
          </a:xfrm>
          <a:prstGeom prst="ellipse">
            <a:avLst/>
          </a:prstGeom>
          <a:noFill/>
          <a:ln w="762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638800" y="2362200"/>
            <a:ext cx="3505200" cy="2249507"/>
            <a:chOff x="5638800" y="2362200"/>
            <a:chExt cx="3505200" cy="2249507"/>
          </a:xfrm>
        </p:grpSpPr>
        <p:cxnSp>
          <p:nvCxnSpPr>
            <p:cNvPr id="16" name="Straight Connector 15"/>
            <p:cNvCxnSpPr/>
            <p:nvPr/>
          </p:nvCxnSpPr>
          <p:spPr>
            <a:xfrm rot="10800000">
              <a:off x="5638800" y="2362200"/>
              <a:ext cx="1295400" cy="1219200"/>
            </a:xfrm>
            <a:prstGeom prst="line">
              <a:avLst/>
            </a:prstGeom>
            <a:ln w="76200">
              <a:solidFill>
                <a:schemeClr val="tx1"/>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934200" y="3657600"/>
              <a:ext cx="2209800" cy="954107"/>
            </a:xfrm>
            <a:prstGeom prst="rect">
              <a:avLst/>
            </a:prstGeom>
            <a:solidFill>
              <a:srgbClr val="3F6EA7"/>
            </a:solidFill>
            <a:ln w="50800">
              <a:solidFill>
                <a:schemeClr val="tx1"/>
              </a:solidFill>
            </a:ln>
          </p:spPr>
          <p:txBody>
            <a:bodyPr wrap="square" rtlCol="0">
              <a:spAutoFit/>
            </a:bodyPr>
            <a:lstStyle/>
            <a:p>
              <a:pPr algn="ctr"/>
              <a:r>
                <a:rPr lang="en-US" sz="2800" dirty="0" smtClean="0">
                  <a:solidFill>
                    <a:srgbClr val="FF0000"/>
                  </a:solidFill>
                  <a:effectLst>
                    <a:outerShdw dist="50800" dir="9000000" algn="ctr" rotWithShape="0">
                      <a:schemeClr val="bg1"/>
                    </a:outerShdw>
                  </a:effectLst>
                </a:rPr>
                <a:t>Scandinavian </a:t>
              </a:r>
            </a:p>
            <a:p>
              <a:pPr algn="ctr"/>
              <a:r>
                <a:rPr lang="en-US" sz="2800" dirty="0" smtClean="0">
                  <a:solidFill>
                    <a:srgbClr val="FF0000"/>
                  </a:solidFill>
                  <a:effectLst>
                    <a:outerShdw dist="50800" dir="9000000" algn="ctr" rotWithShape="0">
                      <a:schemeClr val="bg1"/>
                    </a:outerShdw>
                  </a:effectLst>
                </a:rPr>
                <a:t>Ice Sheet</a:t>
              </a:r>
              <a:endParaRPr lang="en-US" sz="2800" dirty="0">
                <a:solidFill>
                  <a:srgbClr val="FF0000"/>
                </a:solidFill>
                <a:effectLst>
                  <a:outerShdw dist="50800" dir="9000000" algn="ctr" rotWithShape="0">
                    <a:schemeClr val="bg1"/>
                  </a:outerShdw>
                </a:effectLst>
              </a:endParaRPr>
            </a:p>
          </p:txBody>
        </p:sp>
      </p:grpSp>
      <p:sp>
        <p:nvSpPr>
          <p:cNvPr id="21" name="Rectangle 20"/>
          <p:cNvSpPr/>
          <p:nvPr/>
        </p:nvSpPr>
        <p:spPr>
          <a:xfrm>
            <a:off x="3810000" y="1295400"/>
            <a:ext cx="5334000" cy="2514600"/>
          </a:xfrm>
          <a:prstGeom prst="rect">
            <a:avLst/>
          </a:prstGeom>
          <a:noFill/>
          <a:ln w="76200">
            <a:solidFill>
              <a:schemeClr val="bg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1000"/>
                                        <p:tgtEl>
                                          <p:spTgt spid="15"/>
                                        </p:tgtEl>
                                      </p:cBhvr>
                                    </p:animEffect>
                                  </p:childTnLst>
                                </p:cTn>
                              </p:par>
                              <p:par>
                                <p:cTn id="13" presetID="22" presetClass="entr" presetSubtype="1" fill="hold" nodeType="withEffect">
                                  <p:stCondLst>
                                    <p:cond delay="100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22"/>
                                        </p:tgtEl>
                                      </p:cBhvr>
                                    </p:animEffect>
                                    <p:set>
                                      <p:cBhvr>
                                        <p:cTn id="20" dur="1" fill="hold">
                                          <p:stCondLst>
                                            <p:cond delay="999"/>
                                          </p:stCondLst>
                                        </p:cTn>
                                        <p:tgtEl>
                                          <p:spTgt spid="2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12"/>
                                        </p:tgtEl>
                                      </p:cBhvr>
                                    </p:animEffect>
                                    <p:set>
                                      <p:cBhvr>
                                        <p:cTn id="23" dur="1" fill="hold">
                                          <p:stCondLst>
                                            <p:cond delay="999"/>
                                          </p:stCondLst>
                                        </p:cTn>
                                        <p:tgtEl>
                                          <p:spTgt spid="12"/>
                                        </p:tgtEl>
                                        <p:attrNameLst>
                                          <p:attrName>style.visibility</p:attrName>
                                        </p:attrNameLst>
                                      </p:cBhvr>
                                      <p:to>
                                        <p:strVal val="hidden"/>
                                      </p:to>
                                    </p:se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3776" y="1225296"/>
            <a:ext cx="9677401" cy="5669280"/>
            <a:chOff x="-493776" y="1225296"/>
            <a:chExt cx="9677401" cy="5669280"/>
          </a:xfrm>
        </p:grpSpPr>
        <p:pic>
          <p:nvPicPr>
            <p:cNvPr id="4" name="Picture 7"/>
            <p:cNvPicPr preferRelativeResize="0">
              <a:picLocks noChangeArrowheads="1"/>
            </p:cNvPicPr>
            <p:nvPr/>
          </p:nvPicPr>
          <p:blipFill>
            <a:blip r:embed="rId2"/>
            <a:srcRect/>
            <a:stretch>
              <a:fillRect/>
            </a:stretch>
          </p:blipFill>
          <p:spPr bwMode="auto">
            <a:xfrm>
              <a:off x="-493776" y="1225296"/>
              <a:ext cx="9677401" cy="5669280"/>
            </a:xfrm>
            <a:prstGeom prst="rect">
              <a:avLst/>
            </a:prstGeom>
            <a:noFill/>
            <a:ln w="9525">
              <a:noFill/>
              <a:miter lim="800000"/>
              <a:headEnd/>
              <a:tailEnd/>
            </a:ln>
            <a:effectLst/>
          </p:spPr>
        </p:pic>
        <p:sp>
          <p:nvSpPr>
            <p:cNvPr id="5" name="TextBox 4"/>
            <p:cNvSpPr txBox="1"/>
            <p:nvPr/>
          </p:nvSpPr>
          <p:spPr>
            <a:xfrm>
              <a:off x="2514600" y="6334780"/>
              <a:ext cx="4430444" cy="523220"/>
            </a:xfrm>
            <a:prstGeom prst="rect">
              <a:avLst/>
            </a:prstGeom>
            <a:blipFill>
              <a:blip r:embed="rId3"/>
              <a:tile tx="0" ty="0" sx="100000" sy="100000" flip="none" algn="tl"/>
            </a:blipFill>
          </p:spPr>
          <p:txBody>
            <a:bodyPr wrap="none" rtlCol="0">
              <a:spAutoFit/>
            </a:bodyPr>
            <a:lstStyle/>
            <a:p>
              <a:r>
                <a:rPr lang="en-US" sz="2800" dirty="0" smtClean="0"/>
                <a:t>Last Glacial Age – </a:t>
              </a:r>
              <a:r>
                <a:rPr lang="en-US" sz="2800" dirty="0" smtClean="0">
                  <a:solidFill>
                    <a:srgbClr val="FF0000"/>
                  </a:solidFill>
                  <a:effectLst>
                    <a:outerShdw dist="50800" dir="5400000" algn="ctr" rotWithShape="0">
                      <a:schemeClr val="tx1"/>
                    </a:outerShdw>
                  </a:effectLst>
                </a:rPr>
                <a:t>24,000 YBP</a:t>
              </a:r>
              <a:endParaRPr lang="en-US" sz="2800" dirty="0">
                <a:solidFill>
                  <a:srgbClr val="FF0000"/>
                </a:solidFill>
                <a:effectLst>
                  <a:outerShdw dist="50800" dir="5400000" algn="ctr" rotWithShape="0">
                    <a:schemeClr val="tx1"/>
                  </a:outerShdw>
                </a:effectLst>
              </a:endParaRPr>
            </a:p>
          </p:txBody>
        </p:sp>
      </p:grpSp>
      <p:sp>
        <p:nvSpPr>
          <p:cNvPr id="10" name="Oval 9"/>
          <p:cNvSpPr/>
          <p:nvPr/>
        </p:nvSpPr>
        <p:spPr>
          <a:xfrm rot="21027726">
            <a:off x="4084929" y="1396618"/>
            <a:ext cx="2593476" cy="1054422"/>
          </a:xfrm>
          <a:prstGeom prst="ellipse">
            <a:avLst/>
          </a:prstGeom>
          <a:noFill/>
          <a:ln w="762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0"/>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latin typeface="Tempus Sans ITC" pitchFamily="82" charset="0"/>
              </a:rPr>
              <a:t> Why would these early people leave Europe?</a:t>
            </a:r>
          </a:p>
        </p:txBody>
      </p:sp>
      <p:sp>
        <p:nvSpPr>
          <p:cNvPr id="6" name="Rectangle 5"/>
          <p:cNvSpPr/>
          <p:nvPr/>
        </p:nvSpPr>
        <p:spPr>
          <a:xfrm>
            <a:off x="3810000" y="1295400"/>
            <a:ext cx="5334000" cy="2514600"/>
          </a:xfrm>
          <a:prstGeom prst="rect">
            <a:avLst/>
          </a:prstGeom>
          <a:noFill/>
          <a:ln w="76200">
            <a:solidFill>
              <a:schemeClr val="bg1"/>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057400" y="304800"/>
            <a:ext cx="9067800" cy="4051663"/>
            <a:chOff x="2057400" y="304800"/>
            <a:chExt cx="9067800" cy="4051663"/>
          </a:xfrm>
        </p:grpSpPr>
        <p:pic>
          <p:nvPicPr>
            <p:cNvPr id="7" name="Picture 7"/>
            <p:cNvPicPr preferRelativeResize="0">
              <a:picLocks noChangeAspect="1" noChangeArrowheads="1"/>
            </p:cNvPicPr>
            <p:nvPr/>
          </p:nvPicPr>
          <p:blipFill>
            <a:blip r:embed="rId2"/>
            <a:srcRect l="43685" t="1237" r="1197" b="55752"/>
            <a:stretch>
              <a:fillRect/>
            </a:stretch>
          </p:blipFill>
          <p:spPr bwMode="auto">
            <a:xfrm>
              <a:off x="2057400" y="304800"/>
              <a:ext cx="9067800" cy="4051663"/>
            </a:xfrm>
            <a:prstGeom prst="rect">
              <a:avLst/>
            </a:prstGeom>
            <a:noFill/>
            <a:ln w="76200">
              <a:solidFill>
                <a:schemeClr val="bg1"/>
              </a:solidFill>
              <a:miter lim="800000"/>
              <a:headEnd/>
              <a:tailEnd/>
            </a:ln>
            <a:effectLst/>
          </p:spPr>
        </p:pic>
        <p:sp>
          <p:nvSpPr>
            <p:cNvPr id="8" name="Oval 7"/>
            <p:cNvSpPr/>
            <p:nvPr/>
          </p:nvSpPr>
          <p:spPr>
            <a:xfrm rot="21027726">
              <a:off x="2385519" y="504624"/>
              <a:ext cx="4706268" cy="1716357"/>
            </a:xfrm>
            <a:prstGeom prst="ellipse">
              <a:avLst/>
            </a:prstGeom>
            <a:noFill/>
            <a:ln w="762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42" presetClass="path" presetSubtype="0" fill="hold" nodeType="withEffect">
                                  <p:stCondLst>
                                    <p:cond delay="500"/>
                                  </p:stCondLst>
                                  <p:childTnLst>
                                    <p:animMotion origin="layout" path="M -3.33333E-6 -4.81481E-6 L -0.22083 0.14908 " pathEditMode="relative" rAng="0" ptsTypes="AA">
                                      <p:cBhvr>
                                        <p:cTn id="11" dur="1000" fill="hold"/>
                                        <p:tgtEl>
                                          <p:spTgt spid="9"/>
                                        </p:tgtEl>
                                        <p:attrNameLst>
                                          <p:attrName>ppt_x</p:attrName>
                                          <p:attrName>ppt_y</p:attrName>
                                        </p:attrNameLst>
                                      </p:cBhvr>
                                      <p:rCtr x="-110" y="75"/>
                                    </p:animMotion>
                                  </p:childTnLst>
                                </p:cTn>
                              </p:par>
                              <p:par>
                                <p:cTn id="12" presetID="10" presetClass="exit" presetSubtype="0" fill="hold" grpId="0" nodeType="withEffect">
                                  <p:stCondLst>
                                    <p:cond delay="1000"/>
                                  </p:stCondLst>
                                  <p:childTnLst>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3776" y="1225296"/>
            <a:ext cx="9677401" cy="5669280"/>
            <a:chOff x="-493776" y="1225296"/>
            <a:chExt cx="9677401" cy="5669280"/>
          </a:xfrm>
        </p:grpSpPr>
        <p:pic>
          <p:nvPicPr>
            <p:cNvPr id="4" name="Picture 7"/>
            <p:cNvPicPr preferRelativeResize="0">
              <a:picLocks noChangeArrowheads="1"/>
            </p:cNvPicPr>
            <p:nvPr/>
          </p:nvPicPr>
          <p:blipFill>
            <a:blip r:embed="rId2"/>
            <a:srcRect/>
            <a:stretch>
              <a:fillRect/>
            </a:stretch>
          </p:blipFill>
          <p:spPr bwMode="auto">
            <a:xfrm>
              <a:off x="-493776" y="1225296"/>
              <a:ext cx="9677401" cy="5669280"/>
            </a:xfrm>
            <a:prstGeom prst="rect">
              <a:avLst/>
            </a:prstGeom>
            <a:noFill/>
            <a:ln w="9525">
              <a:noFill/>
              <a:miter lim="800000"/>
              <a:headEnd/>
              <a:tailEnd/>
            </a:ln>
            <a:effectLst/>
          </p:spPr>
        </p:pic>
        <p:sp>
          <p:nvSpPr>
            <p:cNvPr id="5" name="TextBox 4"/>
            <p:cNvSpPr txBox="1"/>
            <p:nvPr/>
          </p:nvSpPr>
          <p:spPr>
            <a:xfrm>
              <a:off x="2514600" y="6334780"/>
              <a:ext cx="4430444" cy="523220"/>
            </a:xfrm>
            <a:prstGeom prst="rect">
              <a:avLst/>
            </a:prstGeom>
            <a:blipFill>
              <a:blip r:embed="rId3"/>
              <a:tile tx="0" ty="0" sx="100000" sy="100000" flip="none" algn="tl"/>
            </a:blipFill>
          </p:spPr>
          <p:txBody>
            <a:bodyPr wrap="none" rtlCol="0">
              <a:spAutoFit/>
            </a:bodyPr>
            <a:lstStyle/>
            <a:p>
              <a:r>
                <a:rPr lang="en-US" sz="2800" dirty="0" smtClean="0"/>
                <a:t>Last Glacial Age – </a:t>
              </a:r>
              <a:r>
                <a:rPr lang="en-US" sz="2800" dirty="0" smtClean="0">
                  <a:solidFill>
                    <a:srgbClr val="FF0000"/>
                  </a:solidFill>
                  <a:effectLst>
                    <a:outerShdw dist="50800" dir="5400000" algn="ctr" rotWithShape="0">
                      <a:schemeClr val="tx1"/>
                    </a:outerShdw>
                  </a:effectLst>
                </a:rPr>
                <a:t>24,000 YBP</a:t>
              </a:r>
              <a:endParaRPr lang="en-US" sz="2800" dirty="0">
                <a:solidFill>
                  <a:srgbClr val="FF0000"/>
                </a:solidFill>
                <a:effectLst>
                  <a:outerShdw dist="50800" dir="5400000" algn="ctr" rotWithShape="0">
                    <a:schemeClr val="tx1"/>
                  </a:outerShdw>
                </a:effectLst>
              </a:endParaRPr>
            </a:p>
          </p:txBody>
        </p:sp>
      </p:grpSp>
      <p:sp>
        <p:nvSpPr>
          <p:cNvPr id="15" name="5-Point Star 14"/>
          <p:cNvSpPr/>
          <p:nvPr/>
        </p:nvSpPr>
        <p:spPr>
          <a:xfrm>
            <a:off x="6477000" y="18288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7"/>
          <p:cNvPicPr preferRelativeResize="0">
            <a:picLocks noChangeAspect="1" noChangeArrowheads="1"/>
          </p:cNvPicPr>
          <p:nvPr/>
        </p:nvPicPr>
        <p:blipFill>
          <a:blip r:embed="rId2"/>
          <a:srcRect l="43685" t="1237" r="1197" b="55752"/>
          <a:stretch>
            <a:fillRect/>
          </a:stretch>
        </p:blipFill>
        <p:spPr bwMode="auto">
          <a:xfrm>
            <a:off x="36576" y="1325880"/>
            <a:ext cx="9067800" cy="4051663"/>
          </a:xfrm>
          <a:prstGeom prst="rect">
            <a:avLst/>
          </a:prstGeom>
          <a:noFill/>
          <a:ln w="76200">
            <a:solidFill>
              <a:schemeClr val="bg1"/>
            </a:solidFill>
            <a:miter lim="800000"/>
            <a:headEnd/>
            <a:tailEnd/>
          </a:ln>
          <a:effectLst/>
        </p:spPr>
      </p:pic>
      <p:sp>
        <p:nvSpPr>
          <p:cNvPr id="10" name="Oval 9"/>
          <p:cNvSpPr/>
          <p:nvPr/>
        </p:nvSpPr>
        <p:spPr>
          <a:xfrm rot="21027726">
            <a:off x="364695" y="1525704"/>
            <a:ext cx="4706268" cy="1716357"/>
          </a:xfrm>
          <a:prstGeom prst="ellipse">
            <a:avLst/>
          </a:prstGeom>
          <a:noFill/>
          <a:ln w="762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0"/>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latin typeface="Tempus Sans ITC" pitchFamily="82" charset="0"/>
              </a:rPr>
              <a:t> Why would these early people leave Europe?</a:t>
            </a:r>
          </a:p>
        </p:txBody>
      </p:sp>
      <p:sp>
        <p:nvSpPr>
          <p:cNvPr id="11" name="Freeform 10"/>
          <p:cNvSpPr>
            <a:spLocks noChangeAspect="1"/>
          </p:cNvSpPr>
          <p:nvPr/>
        </p:nvSpPr>
        <p:spPr>
          <a:xfrm>
            <a:off x="2189691" y="1415169"/>
            <a:ext cx="5354110" cy="2177409"/>
          </a:xfrm>
          <a:custGeom>
            <a:avLst/>
            <a:gdLst>
              <a:gd name="connsiteX0" fmla="*/ 102476 w 3116317"/>
              <a:gd name="connsiteY0" fmla="*/ 289034 h 1164021"/>
              <a:gd name="connsiteX1" fmla="*/ 354724 w 3116317"/>
              <a:gd name="connsiteY1" fmla="*/ 241738 h 1164021"/>
              <a:gd name="connsiteX2" fmla="*/ 1001110 w 3116317"/>
              <a:gd name="connsiteY2" fmla="*/ 36786 h 1164021"/>
              <a:gd name="connsiteX3" fmla="*/ 1316420 w 3116317"/>
              <a:gd name="connsiteY3" fmla="*/ 21021 h 1164021"/>
              <a:gd name="connsiteX4" fmla="*/ 1679027 w 3116317"/>
              <a:gd name="connsiteY4" fmla="*/ 99848 h 1164021"/>
              <a:gd name="connsiteX5" fmla="*/ 1883979 w 3116317"/>
              <a:gd name="connsiteY5" fmla="*/ 131379 h 1164021"/>
              <a:gd name="connsiteX6" fmla="*/ 2514600 w 3116317"/>
              <a:gd name="connsiteY6" fmla="*/ 162910 h 1164021"/>
              <a:gd name="connsiteX7" fmla="*/ 2766848 w 3116317"/>
              <a:gd name="connsiteY7" fmla="*/ 178676 h 1164021"/>
              <a:gd name="connsiteX8" fmla="*/ 2908738 w 3116317"/>
              <a:gd name="connsiteY8" fmla="*/ 241738 h 1164021"/>
              <a:gd name="connsiteX9" fmla="*/ 3066393 w 3116317"/>
              <a:gd name="connsiteY9" fmla="*/ 462455 h 1164021"/>
              <a:gd name="connsiteX10" fmla="*/ 2609193 w 3116317"/>
              <a:gd name="connsiteY10" fmla="*/ 541283 h 1164021"/>
              <a:gd name="connsiteX11" fmla="*/ 2293882 w 3116317"/>
              <a:gd name="connsiteY11" fmla="*/ 588579 h 1164021"/>
              <a:gd name="connsiteX12" fmla="*/ 2010103 w 3116317"/>
              <a:gd name="connsiteY12" fmla="*/ 872359 h 1164021"/>
              <a:gd name="connsiteX13" fmla="*/ 1773620 w 3116317"/>
              <a:gd name="connsiteY13" fmla="*/ 919655 h 1164021"/>
              <a:gd name="connsiteX14" fmla="*/ 1631731 w 3116317"/>
              <a:gd name="connsiteY14" fmla="*/ 872359 h 1164021"/>
              <a:gd name="connsiteX15" fmla="*/ 1458310 w 3116317"/>
              <a:gd name="connsiteY15" fmla="*/ 919655 h 1164021"/>
              <a:gd name="connsiteX16" fmla="*/ 1237593 w 3116317"/>
              <a:gd name="connsiteY16" fmla="*/ 840828 h 1164021"/>
              <a:gd name="connsiteX17" fmla="*/ 1016876 w 3116317"/>
              <a:gd name="connsiteY17" fmla="*/ 762000 h 1164021"/>
              <a:gd name="connsiteX18" fmla="*/ 843455 w 3116317"/>
              <a:gd name="connsiteY18" fmla="*/ 777765 h 1164021"/>
              <a:gd name="connsiteX19" fmla="*/ 575441 w 3116317"/>
              <a:gd name="connsiteY19" fmla="*/ 919655 h 1164021"/>
              <a:gd name="connsiteX20" fmla="*/ 528144 w 3116317"/>
              <a:gd name="connsiteY20" fmla="*/ 1045779 h 1164021"/>
              <a:gd name="connsiteX21" fmla="*/ 512379 w 3116317"/>
              <a:gd name="connsiteY21" fmla="*/ 1156138 h 1164021"/>
              <a:gd name="connsiteX22" fmla="*/ 323193 w 3116317"/>
              <a:gd name="connsiteY22" fmla="*/ 998483 h 1164021"/>
              <a:gd name="connsiteX23" fmla="*/ 165538 w 3116317"/>
              <a:gd name="connsiteY23" fmla="*/ 872359 h 1164021"/>
              <a:gd name="connsiteX24" fmla="*/ 23648 w 3116317"/>
              <a:gd name="connsiteY24" fmla="*/ 698938 h 1164021"/>
              <a:gd name="connsiteX25" fmla="*/ 23648 w 3116317"/>
              <a:gd name="connsiteY25" fmla="*/ 541283 h 1164021"/>
              <a:gd name="connsiteX26" fmla="*/ 102476 w 3116317"/>
              <a:gd name="connsiteY26" fmla="*/ 289034 h 1164021"/>
              <a:gd name="connsiteX0" fmla="*/ 102476 w 3116317"/>
              <a:gd name="connsiteY0" fmla="*/ 378072 h 1253059"/>
              <a:gd name="connsiteX1" fmla="*/ 354724 w 3116317"/>
              <a:gd name="connsiteY1" fmla="*/ 330776 h 1253059"/>
              <a:gd name="connsiteX2" fmla="*/ 867554 w 3116317"/>
              <a:gd name="connsiteY2" fmla="*/ 36786 h 1253059"/>
              <a:gd name="connsiteX3" fmla="*/ 1316420 w 3116317"/>
              <a:gd name="connsiteY3" fmla="*/ 110059 h 1253059"/>
              <a:gd name="connsiteX4" fmla="*/ 1679027 w 3116317"/>
              <a:gd name="connsiteY4" fmla="*/ 188886 h 1253059"/>
              <a:gd name="connsiteX5" fmla="*/ 1883979 w 3116317"/>
              <a:gd name="connsiteY5" fmla="*/ 220417 h 1253059"/>
              <a:gd name="connsiteX6" fmla="*/ 2514600 w 3116317"/>
              <a:gd name="connsiteY6" fmla="*/ 251948 h 1253059"/>
              <a:gd name="connsiteX7" fmla="*/ 2766848 w 3116317"/>
              <a:gd name="connsiteY7" fmla="*/ 267714 h 1253059"/>
              <a:gd name="connsiteX8" fmla="*/ 2908738 w 3116317"/>
              <a:gd name="connsiteY8" fmla="*/ 330776 h 1253059"/>
              <a:gd name="connsiteX9" fmla="*/ 3066393 w 3116317"/>
              <a:gd name="connsiteY9" fmla="*/ 551493 h 1253059"/>
              <a:gd name="connsiteX10" fmla="*/ 2609193 w 3116317"/>
              <a:gd name="connsiteY10" fmla="*/ 630321 h 1253059"/>
              <a:gd name="connsiteX11" fmla="*/ 2293882 w 3116317"/>
              <a:gd name="connsiteY11" fmla="*/ 677617 h 1253059"/>
              <a:gd name="connsiteX12" fmla="*/ 2010103 w 3116317"/>
              <a:gd name="connsiteY12" fmla="*/ 961397 h 1253059"/>
              <a:gd name="connsiteX13" fmla="*/ 1773620 w 3116317"/>
              <a:gd name="connsiteY13" fmla="*/ 1008693 h 1253059"/>
              <a:gd name="connsiteX14" fmla="*/ 1631731 w 3116317"/>
              <a:gd name="connsiteY14" fmla="*/ 961397 h 1253059"/>
              <a:gd name="connsiteX15" fmla="*/ 1458310 w 3116317"/>
              <a:gd name="connsiteY15" fmla="*/ 1008693 h 1253059"/>
              <a:gd name="connsiteX16" fmla="*/ 1237593 w 3116317"/>
              <a:gd name="connsiteY16" fmla="*/ 929866 h 1253059"/>
              <a:gd name="connsiteX17" fmla="*/ 1016876 w 3116317"/>
              <a:gd name="connsiteY17" fmla="*/ 851038 h 1253059"/>
              <a:gd name="connsiteX18" fmla="*/ 843455 w 3116317"/>
              <a:gd name="connsiteY18" fmla="*/ 866803 h 1253059"/>
              <a:gd name="connsiteX19" fmla="*/ 575441 w 3116317"/>
              <a:gd name="connsiteY19" fmla="*/ 1008693 h 1253059"/>
              <a:gd name="connsiteX20" fmla="*/ 528144 w 3116317"/>
              <a:gd name="connsiteY20" fmla="*/ 1134817 h 1253059"/>
              <a:gd name="connsiteX21" fmla="*/ 512379 w 3116317"/>
              <a:gd name="connsiteY21" fmla="*/ 1245176 h 1253059"/>
              <a:gd name="connsiteX22" fmla="*/ 323193 w 3116317"/>
              <a:gd name="connsiteY22" fmla="*/ 1087521 h 1253059"/>
              <a:gd name="connsiteX23" fmla="*/ 165538 w 3116317"/>
              <a:gd name="connsiteY23" fmla="*/ 961397 h 1253059"/>
              <a:gd name="connsiteX24" fmla="*/ 23648 w 3116317"/>
              <a:gd name="connsiteY24" fmla="*/ 787976 h 1253059"/>
              <a:gd name="connsiteX25" fmla="*/ 23648 w 3116317"/>
              <a:gd name="connsiteY25" fmla="*/ 630321 h 1253059"/>
              <a:gd name="connsiteX26" fmla="*/ 102476 w 3116317"/>
              <a:gd name="connsiteY26" fmla="*/ 378072 h 1253059"/>
              <a:gd name="connsiteX0" fmla="*/ 140651 w 3154492"/>
              <a:gd name="connsiteY0" fmla="*/ 385955 h 1260942"/>
              <a:gd name="connsiteX1" fmla="*/ 905729 w 3154492"/>
              <a:gd name="connsiteY1" fmla="*/ 44669 h 1260942"/>
              <a:gd name="connsiteX2" fmla="*/ 1354595 w 3154492"/>
              <a:gd name="connsiteY2" fmla="*/ 117942 h 1260942"/>
              <a:gd name="connsiteX3" fmla="*/ 1717202 w 3154492"/>
              <a:gd name="connsiteY3" fmla="*/ 196769 h 1260942"/>
              <a:gd name="connsiteX4" fmla="*/ 1922154 w 3154492"/>
              <a:gd name="connsiteY4" fmla="*/ 228300 h 1260942"/>
              <a:gd name="connsiteX5" fmla="*/ 2552775 w 3154492"/>
              <a:gd name="connsiteY5" fmla="*/ 259831 h 1260942"/>
              <a:gd name="connsiteX6" fmla="*/ 2805023 w 3154492"/>
              <a:gd name="connsiteY6" fmla="*/ 275597 h 1260942"/>
              <a:gd name="connsiteX7" fmla="*/ 2946913 w 3154492"/>
              <a:gd name="connsiteY7" fmla="*/ 338659 h 1260942"/>
              <a:gd name="connsiteX8" fmla="*/ 3104568 w 3154492"/>
              <a:gd name="connsiteY8" fmla="*/ 559376 h 1260942"/>
              <a:gd name="connsiteX9" fmla="*/ 2647368 w 3154492"/>
              <a:gd name="connsiteY9" fmla="*/ 638204 h 1260942"/>
              <a:gd name="connsiteX10" fmla="*/ 2332057 w 3154492"/>
              <a:gd name="connsiteY10" fmla="*/ 685500 h 1260942"/>
              <a:gd name="connsiteX11" fmla="*/ 2048278 w 3154492"/>
              <a:gd name="connsiteY11" fmla="*/ 969280 h 1260942"/>
              <a:gd name="connsiteX12" fmla="*/ 1811795 w 3154492"/>
              <a:gd name="connsiteY12" fmla="*/ 1016576 h 1260942"/>
              <a:gd name="connsiteX13" fmla="*/ 1669906 w 3154492"/>
              <a:gd name="connsiteY13" fmla="*/ 969280 h 1260942"/>
              <a:gd name="connsiteX14" fmla="*/ 1496485 w 3154492"/>
              <a:gd name="connsiteY14" fmla="*/ 1016576 h 1260942"/>
              <a:gd name="connsiteX15" fmla="*/ 1275768 w 3154492"/>
              <a:gd name="connsiteY15" fmla="*/ 937749 h 1260942"/>
              <a:gd name="connsiteX16" fmla="*/ 1055051 w 3154492"/>
              <a:gd name="connsiteY16" fmla="*/ 858921 h 1260942"/>
              <a:gd name="connsiteX17" fmla="*/ 881630 w 3154492"/>
              <a:gd name="connsiteY17" fmla="*/ 874686 h 1260942"/>
              <a:gd name="connsiteX18" fmla="*/ 613616 w 3154492"/>
              <a:gd name="connsiteY18" fmla="*/ 1016576 h 1260942"/>
              <a:gd name="connsiteX19" fmla="*/ 566319 w 3154492"/>
              <a:gd name="connsiteY19" fmla="*/ 1142700 h 1260942"/>
              <a:gd name="connsiteX20" fmla="*/ 550554 w 3154492"/>
              <a:gd name="connsiteY20" fmla="*/ 1253059 h 1260942"/>
              <a:gd name="connsiteX21" fmla="*/ 361368 w 3154492"/>
              <a:gd name="connsiteY21" fmla="*/ 1095404 h 1260942"/>
              <a:gd name="connsiteX22" fmla="*/ 203713 w 3154492"/>
              <a:gd name="connsiteY22" fmla="*/ 969280 h 1260942"/>
              <a:gd name="connsiteX23" fmla="*/ 61823 w 3154492"/>
              <a:gd name="connsiteY23" fmla="*/ 795859 h 1260942"/>
              <a:gd name="connsiteX24" fmla="*/ 61823 w 3154492"/>
              <a:gd name="connsiteY24" fmla="*/ 638204 h 1260942"/>
              <a:gd name="connsiteX25" fmla="*/ 140651 w 3154492"/>
              <a:gd name="connsiteY25" fmla="*/ 385955 h 1260942"/>
              <a:gd name="connsiteX0" fmla="*/ 247781 w 3128066"/>
              <a:gd name="connsiteY0" fmla="*/ 385955 h 1260942"/>
              <a:gd name="connsiteX1" fmla="*/ 879303 w 3128066"/>
              <a:gd name="connsiteY1" fmla="*/ 44669 h 1260942"/>
              <a:gd name="connsiteX2" fmla="*/ 1328169 w 3128066"/>
              <a:gd name="connsiteY2" fmla="*/ 117942 h 1260942"/>
              <a:gd name="connsiteX3" fmla="*/ 1690776 w 3128066"/>
              <a:gd name="connsiteY3" fmla="*/ 196769 h 1260942"/>
              <a:gd name="connsiteX4" fmla="*/ 1895728 w 3128066"/>
              <a:gd name="connsiteY4" fmla="*/ 228300 h 1260942"/>
              <a:gd name="connsiteX5" fmla="*/ 2526349 w 3128066"/>
              <a:gd name="connsiteY5" fmla="*/ 259831 h 1260942"/>
              <a:gd name="connsiteX6" fmla="*/ 2778597 w 3128066"/>
              <a:gd name="connsiteY6" fmla="*/ 275597 h 1260942"/>
              <a:gd name="connsiteX7" fmla="*/ 2920487 w 3128066"/>
              <a:gd name="connsiteY7" fmla="*/ 338659 h 1260942"/>
              <a:gd name="connsiteX8" fmla="*/ 3078142 w 3128066"/>
              <a:gd name="connsiteY8" fmla="*/ 559376 h 1260942"/>
              <a:gd name="connsiteX9" fmla="*/ 2620942 w 3128066"/>
              <a:gd name="connsiteY9" fmla="*/ 638204 h 1260942"/>
              <a:gd name="connsiteX10" fmla="*/ 2305631 w 3128066"/>
              <a:gd name="connsiteY10" fmla="*/ 685500 h 1260942"/>
              <a:gd name="connsiteX11" fmla="*/ 2021852 w 3128066"/>
              <a:gd name="connsiteY11" fmla="*/ 969280 h 1260942"/>
              <a:gd name="connsiteX12" fmla="*/ 1785369 w 3128066"/>
              <a:gd name="connsiteY12" fmla="*/ 1016576 h 1260942"/>
              <a:gd name="connsiteX13" fmla="*/ 1643480 w 3128066"/>
              <a:gd name="connsiteY13" fmla="*/ 969280 h 1260942"/>
              <a:gd name="connsiteX14" fmla="*/ 1470059 w 3128066"/>
              <a:gd name="connsiteY14" fmla="*/ 1016576 h 1260942"/>
              <a:gd name="connsiteX15" fmla="*/ 1249342 w 3128066"/>
              <a:gd name="connsiteY15" fmla="*/ 937749 h 1260942"/>
              <a:gd name="connsiteX16" fmla="*/ 1028625 w 3128066"/>
              <a:gd name="connsiteY16" fmla="*/ 858921 h 1260942"/>
              <a:gd name="connsiteX17" fmla="*/ 855204 w 3128066"/>
              <a:gd name="connsiteY17" fmla="*/ 874686 h 1260942"/>
              <a:gd name="connsiteX18" fmla="*/ 587190 w 3128066"/>
              <a:gd name="connsiteY18" fmla="*/ 1016576 h 1260942"/>
              <a:gd name="connsiteX19" fmla="*/ 539893 w 3128066"/>
              <a:gd name="connsiteY19" fmla="*/ 1142700 h 1260942"/>
              <a:gd name="connsiteX20" fmla="*/ 524128 w 3128066"/>
              <a:gd name="connsiteY20" fmla="*/ 1253059 h 1260942"/>
              <a:gd name="connsiteX21" fmla="*/ 334942 w 3128066"/>
              <a:gd name="connsiteY21" fmla="*/ 1095404 h 1260942"/>
              <a:gd name="connsiteX22" fmla="*/ 177287 w 3128066"/>
              <a:gd name="connsiteY22" fmla="*/ 969280 h 1260942"/>
              <a:gd name="connsiteX23" fmla="*/ 35397 w 3128066"/>
              <a:gd name="connsiteY23" fmla="*/ 795859 h 1260942"/>
              <a:gd name="connsiteX24" fmla="*/ 35397 w 3128066"/>
              <a:gd name="connsiteY24" fmla="*/ 638204 h 1260942"/>
              <a:gd name="connsiteX25" fmla="*/ 247781 w 3128066"/>
              <a:gd name="connsiteY25" fmla="*/ 385955 h 1260942"/>
              <a:gd name="connsiteX0" fmla="*/ 247781 w 3128066"/>
              <a:gd name="connsiteY0" fmla="*/ 385955 h 1260942"/>
              <a:gd name="connsiteX1" fmla="*/ 879303 w 3128066"/>
              <a:gd name="connsiteY1" fmla="*/ 44669 h 1260942"/>
              <a:gd name="connsiteX2" fmla="*/ 1328169 w 3128066"/>
              <a:gd name="connsiteY2" fmla="*/ 117942 h 1260942"/>
              <a:gd name="connsiteX3" fmla="*/ 1690776 w 3128066"/>
              <a:gd name="connsiteY3" fmla="*/ 196769 h 1260942"/>
              <a:gd name="connsiteX4" fmla="*/ 1895728 w 3128066"/>
              <a:gd name="connsiteY4" fmla="*/ 228300 h 1260942"/>
              <a:gd name="connsiteX5" fmla="*/ 2526349 w 3128066"/>
              <a:gd name="connsiteY5" fmla="*/ 259831 h 1260942"/>
              <a:gd name="connsiteX6" fmla="*/ 2778597 w 3128066"/>
              <a:gd name="connsiteY6" fmla="*/ 275597 h 1260942"/>
              <a:gd name="connsiteX7" fmla="*/ 2920487 w 3128066"/>
              <a:gd name="connsiteY7" fmla="*/ 338659 h 1260942"/>
              <a:gd name="connsiteX8" fmla="*/ 3078142 w 3128066"/>
              <a:gd name="connsiteY8" fmla="*/ 559376 h 1260942"/>
              <a:gd name="connsiteX9" fmla="*/ 2620942 w 3128066"/>
              <a:gd name="connsiteY9" fmla="*/ 638204 h 1260942"/>
              <a:gd name="connsiteX10" fmla="*/ 2305631 w 3128066"/>
              <a:gd name="connsiteY10" fmla="*/ 685500 h 1260942"/>
              <a:gd name="connsiteX11" fmla="*/ 2021852 w 3128066"/>
              <a:gd name="connsiteY11" fmla="*/ 969280 h 1260942"/>
              <a:gd name="connsiteX12" fmla="*/ 1785369 w 3128066"/>
              <a:gd name="connsiteY12" fmla="*/ 1016576 h 1260942"/>
              <a:gd name="connsiteX13" fmla="*/ 1643480 w 3128066"/>
              <a:gd name="connsiteY13" fmla="*/ 969280 h 1260942"/>
              <a:gd name="connsiteX14" fmla="*/ 1470059 w 3128066"/>
              <a:gd name="connsiteY14" fmla="*/ 1016576 h 1260942"/>
              <a:gd name="connsiteX15" fmla="*/ 1249342 w 3128066"/>
              <a:gd name="connsiteY15" fmla="*/ 937749 h 1260942"/>
              <a:gd name="connsiteX16" fmla="*/ 1028625 w 3128066"/>
              <a:gd name="connsiteY16" fmla="*/ 858921 h 1260942"/>
              <a:gd name="connsiteX17" fmla="*/ 855204 w 3128066"/>
              <a:gd name="connsiteY17" fmla="*/ 874686 h 1260942"/>
              <a:gd name="connsiteX18" fmla="*/ 587190 w 3128066"/>
              <a:gd name="connsiteY18" fmla="*/ 1016576 h 1260942"/>
              <a:gd name="connsiteX19" fmla="*/ 539893 w 3128066"/>
              <a:gd name="connsiteY19" fmla="*/ 1142700 h 1260942"/>
              <a:gd name="connsiteX20" fmla="*/ 524128 w 3128066"/>
              <a:gd name="connsiteY20" fmla="*/ 1253059 h 1260942"/>
              <a:gd name="connsiteX21" fmla="*/ 334942 w 3128066"/>
              <a:gd name="connsiteY21" fmla="*/ 1095404 h 1260942"/>
              <a:gd name="connsiteX22" fmla="*/ 177287 w 3128066"/>
              <a:gd name="connsiteY22" fmla="*/ 969280 h 1260942"/>
              <a:gd name="connsiteX23" fmla="*/ 35397 w 3128066"/>
              <a:gd name="connsiteY23" fmla="*/ 795859 h 1260942"/>
              <a:gd name="connsiteX24" fmla="*/ 35397 w 3128066"/>
              <a:gd name="connsiteY24" fmla="*/ 638204 h 1260942"/>
              <a:gd name="connsiteX25" fmla="*/ 247781 w 3128066"/>
              <a:gd name="connsiteY25" fmla="*/ 385955 h 1260942"/>
              <a:gd name="connsiteX0" fmla="*/ 247781 w 3128066"/>
              <a:gd name="connsiteY0" fmla="*/ 396366 h 1271353"/>
              <a:gd name="connsiteX1" fmla="*/ 879303 w 3128066"/>
              <a:gd name="connsiteY1" fmla="*/ 55080 h 1271353"/>
              <a:gd name="connsiteX2" fmla="*/ 751682 w 3128066"/>
              <a:gd name="connsiteY2" fmla="*/ 199441 h 1271353"/>
              <a:gd name="connsiteX3" fmla="*/ 1328169 w 3128066"/>
              <a:gd name="connsiteY3" fmla="*/ 128353 h 1271353"/>
              <a:gd name="connsiteX4" fmla="*/ 1690776 w 3128066"/>
              <a:gd name="connsiteY4" fmla="*/ 207180 h 1271353"/>
              <a:gd name="connsiteX5" fmla="*/ 1895728 w 3128066"/>
              <a:gd name="connsiteY5" fmla="*/ 238711 h 1271353"/>
              <a:gd name="connsiteX6" fmla="*/ 2526349 w 3128066"/>
              <a:gd name="connsiteY6" fmla="*/ 270242 h 1271353"/>
              <a:gd name="connsiteX7" fmla="*/ 2778597 w 3128066"/>
              <a:gd name="connsiteY7" fmla="*/ 286008 h 1271353"/>
              <a:gd name="connsiteX8" fmla="*/ 2920487 w 3128066"/>
              <a:gd name="connsiteY8" fmla="*/ 349070 h 1271353"/>
              <a:gd name="connsiteX9" fmla="*/ 3078142 w 3128066"/>
              <a:gd name="connsiteY9" fmla="*/ 569787 h 1271353"/>
              <a:gd name="connsiteX10" fmla="*/ 2620942 w 3128066"/>
              <a:gd name="connsiteY10" fmla="*/ 648615 h 1271353"/>
              <a:gd name="connsiteX11" fmla="*/ 2305631 w 3128066"/>
              <a:gd name="connsiteY11" fmla="*/ 695911 h 1271353"/>
              <a:gd name="connsiteX12" fmla="*/ 2021852 w 3128066"/>
              <a:gd name="connsiteY12" fmla="*/ 979691 h 1271353"/>
              <a:gd name="connsiteX13" fmla="*/ 1785369 w 3128066"/>
              <a:gd name="connsiteY13" fmla="*/ 1026987 h 1271353"/>
              <a:gd name="connsiteX14" fmla="*/ 1643480 w 3128066"/>
              <a:gd name="connsiteY14" fmla="*/ 979691 h 1271353"/>
              <a:gd name="connsiteX15" fmla="*/ 1470059 w 3128066"/>
              <a:gd name="connsiteY15" fmla="*/ 1026987 h 1271353"/>
              <a:gd name="connsiteX16" fmla="*/ 1249342 w 3128066"/>
              <a:gd name="connsiteY16" fmla="*/ 948160 h 1271353"/>
              <a:gd name="connsiteX17" fmla="*/ 1028625 w 3128066"/>
              <a:gd name="connsiteY17" fmla="*/ 869332 h 1271353"/>
              <a:gd name="connsiteX18" fmla="*/ 855204 w 3128066"/>
              <a:gd name="connsiteY18" fmla="*/ 885097 h 1271353"/>
              <a:gd name="connsiteX19" fmla="*/ 587190 w 3128066"/>
              <a:gd name="connsiteY19" fmla="*/ 1026987 h 1271353"/>
              <a:gd name="connsiteX20" fmla="*/ 539893 w 3128066"/>
              <a:gd name="connsiteY20" fmla="*/ 1153111 h 1271353"/>
              <a:gd name="connsiteX21" fmla="*/ 524128 w 3128066"/>
              <a:gd name="connsiteY21" fmla="*/ 1263470 h 1271353"/>
              <a:gd name="connsiteX22" fmla="*/ 334942 w 3128066"/>
              <a:gd name="connsiteY22" fmla="*/ 1105815 h 1271353"/>
              <a:gd name="connsiteX23" fmla="*/ 177287 w 3128066"/>
              <a:gd name="connsiteY23" fmla="*/ 979691 h 1271353"/>
              <a:gd name="connsiteX24" fmla="*/ 35397 w 3128066"/>
              <a:gd name="connsiteY24" fmla="*/ 806270 h 1271353"/>
              <a:gd name="connsiteX25" fmla="*/ 35397 w 3128066"/>
              <a:gd name="connsiteY25" fmla="*/ 648615 h 1271353"/>
              <a:gd name="connsiteX26" fmla="*/ 247781 w 3128066"/>
              <a:gd name="connsiteY26" fmla="*/ 396366 h 1271353"/>
              <a:gd name="connsiteX0" fmla="*/ 247781 w 3128066"/>
              <a:gd name="connsiteY0" fmla="*/ 396366 h 1271353"/>
              <a:gd name="connsiteX1" fmla="*/ 879303 w 3128066"/>
              <a:gd name="connsiteY1" fmla="*/ 55080 h 1271353"/>
              <a:gd name="connsiteX2" fmla="*/ 751682 w 3128066"/>
              <a:gd name="connsiteY2" fmla="*/ 199441 h 1271353"/>
              <a:gd name="connsiteX3" fmla="*/ 774709 w 3128066"/>
              <a:gd name="connsiteY3" fmla="*/ 194835 h 1271353"/>
              <a:gd name="connsiteX4" fmla="*/ 1328169 w 3128066"/>
              <a:gd name="connsiteY4" fmla="*/ 128353 h 1271353"/>
              <a:gd name="connsiteX5" fmla="*/ 1690776 w 3128066"/>
              <a:gd name="connsiteY5" fmla="*/ 207180 h 1271353"/>
              <a:gd name="connsiteX6" fmla="*/ 1895728 w 3128066"/>
              <a:gd name="connsiteY6" fmla="*/ 238711 h 1271353"/>
              <a:gd name="connsiteX7" fmla="*/ 2526349 w 3128066"/>
              <a:gd name="connsiteY7" fmla="*/ 270242 h 1271353"/>
              <a:gd name="connsiteX8" fmla="*/ 2778597 w 3128066"/>
              <a:gd name="connsiteY8" fmla="*/ 286008 h 1271353"/>
              <a:gd name="connsiteX9" fmla="*/ 2920487 w 3128066"/>
              <a:gd name="connsiteY9" fmla="*/ 349070 h 1271353"/>
              <a:gd name="connsiteX10" fmla="*/ 3078142 w 3128066"/>
              <a:gd name="connsiteY10" fmla="*/ 569787 h 1271353"/>
              <a:gd name="connsiteX11" fmla="*/ 2620942 w 3128066"/>
              <a:gd name="connsiteY11" fmla="*/ 648615 h 1271353"/>
              <a:gd name="connsiteX12" fmla="*/ 2305631 w 3128066"/>
              <a:gd name="connsiteY12" fmla="*/ 695911 h 1271353"/>
              <a:gd name="connsiteX13" fmla="*/ 2021852 w 3128066"/>
              <a:gd name="connsiteY13" fmla="*/ 979691 h 1271353"/>
              <a:gd name="connsiteX14" fmla="*/ 1785369 w 3128066"/>
              <a:gd name="connsiteY14" fmla="*/ 1026987 h 1271353"/>
              <a:gd name="connsiteX15" fmla="*/ 1643480 w 3128066"/>
              <a:gd name="connsiteY15" fmla="*/ 979691 h 1271353"/>
              <a:gd name="connsiteX16" fmla="*/ 1470059 w 3128066"/>
              <a:gd name="connsiteY16" fmla="*/ 1026987 h 1271353"/>
              <a:gd name="connsiteX17" fmla="*/ 1249342 w 3128066"/>
              <a:gd name="connsiteY17" fmla="*/ 948160 h 1271353"/>
              <a:gd name="connsiteX18" fmla="*/ 1028625 w 3128066"/>
              <a:gd name="connsiteY18" fmla="*/ 869332 h 1271353"/>
              <a:gd name="connsiteX19" fmla="*/ 855204 w 3128066"/>
              <a:gd name="connsiteY19" fmla="*/ 885097 h 1271353"/>
              <a:gd name="connsiteX20" fmla="*/ 587190 w 3128066"/>
              <a:gd name="connsiteY20" fmla="*/ 1026987 h 1271353"/>
              <a:gd name="connsiteX21" fmla="*/ 539893 w 3128066"/>
              <a:gd name="connsiteY21" fmla="*/ 1153111 h 1271353"/>
              <a:gd name="connsiteX22" fmla="*/ 524128 w 3128066"/>
              <a:gd name="connsiteY22" fmla="*/ 1263470 h 1271353"/>
              <a:gd name="connsiteX23" fmla="*/ 334942 w 3128066"/>
              <a:gd name="connsiteY23" fmla="*/ 1105815 h 1271353"/>
              <a:gd name="connsiteX24" fmla="*/ 177287 w 3128066"/>
              <a:gd name="connsiteY24" fmla="*/ 979691 h 1271353"/>
              <a:gd name="connsiteX25" fmla="*/ 35397 w 3128066"/>
              <a:gd name="connsiteY25" fmla="*/ 806270 h 1271353"/>
              <a:gd name="connsiteX26" fmla="*/ 35397 w 3128066"/>
              <a:gd name="connsiteY26" fmla="*/ 648615 h 1271353"/>
              <a:gd name="connsiteX27" fmla="*/ 247781 w 3128066"/>
              <a:gd name="connsiteY27" fmla="*/ 396366 h 1271353"/>
              <a:gd name="connsiteX0" fmla="*/ 247781 w 3128066"/>
              <a:gd name="connsiteY0" fmla="*/ 396366 h 1271353"/>
              <a:gd name="connsiteX1" fmla="*/ 879303 w 3128066"/>
              <a:gd name="connsiteY1" fmla="*/ 55080 h 1271353"/>
              <a:gd name="connsiteX2" fmla="*/ 751682 w 3128066"/>
              <a:gd name="connsiteY2" fmla="*/ 199441 h 1271353"/>
              <a:gd name="connsiteX3" fmla="*/ 774709 w 3128066"/>
              <a:gd name="connsiteY3" fmla="*/ 194835 h 1271353"/>
              <a:gd name="connsiteX4" fmla="*/ 1328169 w 3128066"/>
              <a:gd name="connsiteY4" fmla="*/ 128353 h 1271353"/>
              <a:gd name="connsiteX5" fmla="*/ 1690776 w 3128066"/>
              <a:gd name="connsiteY5" fmla="*/ 207180 h 1271353"/>
              <a:gd name="connsiteX6" fmla="*/ 1895728 w 3128066"/>
              <a:gd name="connsiteY6" fmla="*/ 238711 h 1271353"/>
              <a:gd name="connsiteX7" fmla="*/ 2526349 w 3128066"/>
              <a:gd name="connsiteY7" fmla="*/ 270242 h 1271353"/>
              <a:gd name="connsiteX8" fmla="*/ 2778597 w 3128066"/>
              <a:gd name="connsiteY8" fmla="*/ 286008 h 1271353"/>
              <a:gd name="connsiteX9" fmla="*/ 2920487 w 3128066"/>
              <a:gd name="connsiteY9" fmla="*/ 349070 h 1271353"/>
              <a:gd name="connsiteX10" fmla="*/ 3078142 w 3128066"/>
              <a:gd name="connsiteY10" fmla="*/ 569787 h 1271353"/>
              <a:gd name="connsiteX11" fmla="*/ 2620942 w 3128066"/>
              <a:gd name="connsiteY11" fmla="*/ 648615 h 1271353"/>
              <a:gd name="connsiteX12" fmla="*/ 2305631 w 3128066"/>
              <a:gd name="connsiteY12" fmla="*/ 695911 h 1271353"/>
              <a:gd name="connsiteX13" fmla="*/ 2021852 w 3128066"/>
              <a:gd name="connsiteY13" fmla="*/ 846135 h 1271353"/>
              <a:gd name="connsiteX14" fmla="*/ 1785369 w 3128066"/>
              <a:gd name="connsiteY14" fmla="*/ 1026987 h 1271353"/>
              <a:gd name="connsiteX15" fmla="*/ 1643480 w 3128066"/>
              <a:gd name="connsiteY15" fmla="*/ 979691 h 1271353"/>
              <a:gd name="connsiteX16" fmla="*/ 1470059 w 3128066"/>
              <a:gd name="connsiteY16" fmla="*/ 1026987 h 1271353"/>
              <a:gd name="connsiteX17" fmla="*/ 1249342 w 3128066"/>
              <a:gd name="connsiteY17" fmla="*/ 948160 h 1271353"/>
              <a:gd name="connsiteX18" fmla="*/ 1028625 w 3128066"/>
              <a:gd name="connsiteY18" fmla="*/ 869332 h 1271353"/>
              <a:gd name="connsiteX19" fmla="*/ 855204 w 3128066"/>
              <a:gd name="connsiteY19" fmla="*/ 885097 h 1271353"/>
              <a:gd name="connsiteX20" fmla="*/ 587190 w 3128066"/>
              <a:gd name="connsiteY20" fmla="*/ 1026987 h 1271353"/>
              <a:gd name="connsiteX21" fmla="*/ 539893 w 3128066"/>
              <a:gd name="connsiteY21" fmla="*/ 1153111 h 1271353"/>
              <a:gd name="connsiteX22" fmla="*/ 524128 w 3128066"/>
              <a:gd name="connsiteY22" fmla="*/ 1263470 h 1271353"/>
              <a:gd name="connsiteX23" fmla="*/ 334942 w 3128066"/>
              <a:gd name="connsiteY23" fmla="*/ 1105815 h 1271353"/>
              <a:gd name="connsiteX24" fmla="*/ 177287 w 3128066"/>
              <a:gd name="connsiteY24" fmla="*/ 979691 h 1271353"/>
              <a:gd name="connsiteX25" fmla="*/ 35397 w 3128066"/>
              <a:gd name="connsiteY25" fmla="*/ 806270 h 1271353"/>
              <a:gd name="connsiteX26" fmla="*/ 35397 w 3128066"/>
              <a:gd name="connsiteY26" fmla="*/ 648615 h 1271353"/>
              <a:gd name="connsiteX27" fmla="*/ 247781 w 3128066"/>
              <a:gd name="connsiteY27" fmla="*/ 396366 h 1271353"/>
              <a:gd name="connsiteX0" fmla="*/ 247781 w 3128066"/>
              <a:gd name="connsiteY0" fmla="*/ 396366 h 1271353"/>
              <a:gd name="connsiteX1" fmla="*/ 879303 w 3128066"/>
              <a:gd name="connsiteY1" fmla="*/ 55080 h 1271353"/>
              <a:gd name="connsiteX2" fmla="*/ 751682 w 3128066"/>
              <a:gd name="connsiteY2" fmla="*/ 199441 h 1271353"/>
              <a:gd name="connsiteX3" fmla="*/ 774709 w 3128066"/>
              <a:gd name="connsiteY3" fmla="*/ 194835 h 1271353"/>
              <a:gd name="connsiteX4" fmla="*/ 1328169 w 3128066"/>
              <a:gd name="connsiteY4" fmla="*/ 128353 h 1271353"/>
              <a:gd name="connsiteX5" fmla="*/ 1690776 w 3128066"/>
              <a:gd name="connsiteY5" fmla="*/ 207180 h 1271353"/>
              <a:gd name="connsiteX6" fmla="*/ 1895728 w 3128066"/>
              <a:gd name="connsiteY6" fmla="*/ 238711 h 1271353"/>
              <a:gd name="connsiteX7" fmla="*/ 2526349 w 3128066"/>
              <a:gd name="connsiteY7" fmla="*/ 270242 h 1271353"/>
              <a:gd name="connsiteX8" fmla="*/ 2778597 w 3128066"/>
              <a:gd name="connsiteY8" fmla="*/ 286008 h 1271353"/>
              <a:gd name="connsiteX9" fmla="*/ 2920487 w 3128066"/>
              <a:gd name="connsiteY9" fmla="*/ 349070 h 1271353"/>
              <a:gd name="connsiteX10" fmla="*/ 3078142 w 3128066"/>
              <a:gd name="connsiteY10" fmla="*/ 569787 h 1271353"/>
              <a:gd name="connsiteX11" fmla="*/ 2620942 w 3128066"/>
              <a:gd name="connsiteY11" fmla="*/ 648615 h 1271353"/>
              <a:gd name="connsiteX12" fmla="*/ 2305631 w 3128066"/>
              <a:gd name="connsiteY12" fmla="*/ 695911 h 1271353"/>
              <a:gd name="connsiteX13" fmla="*/ 2021852 w 3128066"/>
              <a:gd name="connsiteY13" fmla="*/ 846135 h 1271353"/>
              <a:gd name="connsiteX14" fmla="*/ 1643480 w 3128066"/>
              <a:gd name="connsiteY14" fmla="*/ 979691 h 1271353"/>
              <a:gd name="connsiteX15" fmla="*/ 1470059 w 3128066"/>
              <a:gd name="connsiteY15" fmla="*/ 1026987 h 1271353"/>
              <a:gd name="connsiteX16" fmla="*/ 1249342 w 3128066"/>
              <a:gd name="connsiteY16" fmla="*/ 948160 h 1271353"/>
              <a:gd name="connsiteX17" fmla="*/ 1028625 w 3128066"/>
              <a:gd name="connsiteY17" fmla="*/ 869332 h 1271353"/>
              <a:gd name="connsiteX18" fmla="*/ 855204 w 3128066"/>
              <a:gd name="connsiteY18" fmla="*/ 885097 h 1271353"/>
              <a:gd name="connsiteX19" fmla="*/ 587190 w 3128066"/>
              <a:gd name="connsiteY19" fmla="*/ 1026987 h 1271353"/>
              <a:gd name="connsiteX20" fmla="*/ 539893 w 3128066"/>
              <a:gd name="connsiteY20" fmla="*/ 1153111 h 1271353"/>
              <a:gd name="connsiteX21" fmla="*/ 524128 w 3128066"/>
              <a:gd name="connsiteY21" fmla="*/ 1263470 h 1271353"/>
              <a:gd name="connsiteX22" fmla="*/ 334942 w 3128066"/>
              <a:gd name="connsiteY22" fmla="*/ 1105815 h 1271353"/>
              <a:gd name="connsiteX23" fmla="*/ 177287 w 3128066"/>
              <a:gd name="connsiteY23" fmla="*/ 979691 h 1271353"/>
              <a:gd name="connsiteX24" fmla="*/ 35397 w 3128066"/>
              <a:gd name="connsiteY24" fmla="*/ 806270 h 1271353"/>
              <a:gd name="connsiteX25" fmla="*/ 35397 w 3128066"/>
              <a:gd name="connsiteY25" fmla="*/ 648615 h 1271353"/>
              <a:gd name="connsiteX26" fmla="*/ 247781 w 3128066"/>
              <a:gd name="connsiteY26" fmla="*/ 396366 h 1271353"/>
              <a:gd name="connsiteX0" fmla="*/ 247781 w 3128066"/>
              <a:gd name="connsiteY0" fmla="*/ 396366 h 1271353"/>
              <a:gd name="connsiteX1" fmla="*/ 879303 w 3128066"/>
              <a:gd name="connsiteY1" fmla="*/ 55080 h 1271353"/>
              <a:gd name="connsiteX2" fmla="*/ 751682 w 3128066"/>
              <a:gd name="connsiteY2" fmla="*/ 199441 h 1271353"/>
              <a:gd name="connsiteX3" fmla="*/ 1086341 w 3128066"/>
              <a:gd name="connsiteY3" fmla="*/ 61279 h 1271353"/>
              <a:gd name="connsiteX4" fmla="*/ 1328169 w 3128066"/>
              <a:gd name="connsiteY4" fmla="*/ 128353 h 1271353"/>
              <a:gd name="connsiteX5" fmla="*/ 1690776 w 3128066"/>
              <a:gd name="connsiteY5" fmla="*/ 207180 h 1271353"/>
              <a:gd name="connsiteX6" fmla="*/ 1895728 w 3128066"/>
              <a:gd name="connsiteY6" fmla="*/ 238711 h 1271353"/>
              <a:gd name="connsiteX7" fmla="*/ 2526349 w 3128066"/>
              <a:gd name="connsiteY7" fmla="*/ 270242 h 1271353"/>
              <a:gd name="connsiteX8" fmla="*/ 2778597 w 3128066"/>
              <a:gd name="connsiteY8" fmla="*/ 286008 h 1271353"/>
              <a:gd name="connsiteX9" fmla="*/ 2920487 w 3128066"/>
              <a:gd name="connsiteY9" fmla="*/ 349070 h 1271353"/>
              <a:gd name="connsiteX10" fmla="*/ 3078142 w 3128066"/>
              <a:gd name="connsiteY10" fmla="*/ 569787 h 1271353"/>
              <a:gd name="connsiteX11" fmla="*/ 2620942 w 3128066"/>
              <a:gd name="connsiteY11" fmla="*/ 648615 h 1271353"/>
              <a:gd name="connsiteX12" fmla="*/ 2305631 w 3128066"/>
              <a:gd name="connsiteY12" fmla="*/ 695911 h 1271353"/>
              <a:gd name="connsiteX13" fmla="*/ 2021852 w 3128066"/>
              <a:gd name="connsiteY13" fmla="*/ 846135 h 1271353"/>
              <a:gd name="connsiteX14" fmla="*/ 1643480 w 3128066"/>
              <a:gd name="connsiteY14" fmla="*/ 979691 h 1271353"/>
              <a:gd name="connsiteX15" fmla="*/ 1470059 w 3128066"/>
              <a:gd name="connsiteY15" fmla="*/ 1026987 h 1271353"/>
              <a:gd name="connsiteX16" fmla="*/ 1249342 w 3128066"/>
              <a:gd name="connsiteY16" fmla="*/ 948160 h 1271353"/>
              <a:gd name="connsiteX17" fmla="*/ 1028625 w 3128066"/>
              <a:gd name="connsiteY17" fmla="*/ 869332 h 1271353"/>
              <a:gd name="connsiteX18" fmla="*/ 855204 w 3128066"/>
              <a:gd name="connsiteY18" fmla="*/ 885097 h 1271353"/>
              <a:gd name="connsiteX19" fmla="*/ 587190 w 3128066"/>
              <a:gd name="connsiteY19" fmla="*/ 1026987 h 1271353"/>
              <a:gd name="connsiteX20" fmla="*/ 539893 w 3128066"/>
              <a:gd name="connsiteY20" fmla="*/ 1153111 h 1271353"/>
              <a:gd name="connsiteX21" fmla="*/ 524128 w 3128066"/>
              <a:gd name="connsiteY21" fmla="*/ 1263470 h 1271353"/>
              <a:gd name="connsiteX22" fmla="*/ 334942 w 3128066"/>
              <a:gd name="connsiteY22" fmla="*/ 1105815 h 1271353"/>
              <a:gd name="connsiteX23" fmla="*/ 177287 w 3128066"/>
              <a:gd name="connsiteY23" fmla="*/ 979691 h 1271353"/>
              <a:gd name="connsiteX24" fmla="*/ 35397 w 3128066"/>
              <a:gd name="connsiteY24" fmla="*/ 806270 h 1271353"/>
              <a:gd name="connsiteX25" fmla="*/ 35397 w 3128066"/>
              <a:gd name="connsiteY25" fmla="*/ 648615 h 1271353"/>
              <a:gd name="connsiteX26" fmla="*/ 247781 w 3128066"/>
              <a:gd name="connsiteY26" fmla="*/ 396366 h 1271353"/>
              <a:gd name="connsiteX0" fmla="*/ 247781 w 3128066"/>
              <a:gd name="connsiteY0" fmla="*/ 397134 h 1272121"/>
              <a:gd name="connsiteX1" fmla="*/ 879303 w 3128066"/>
              <a:gd name="connsiteY1" fmla="*/ 55848 h 1272121"/>
              <a:gd name="connsiteX2" fmla="*/ 1086341 w 3128066"/>
              <a:gd name="connsiteY2" fmla="*/ 62047 h 1272121"/>
              <a:gd name="connsiteX3" fmla="*/ 1328169 w 3128066"/>
              <a:gd name="connsiteY3" fmla="*/ 129121 h 1272121"/>
              <a:gd name="connsiteX4" fmla="*/ 1690776 w 3128066"/>
              <a:gd name="connsiteY4" fmla="*/ 207948 h 1272121"/>
              <a:gd name="connsiteX5" fmla="*/ 1895728 w 3128066"/>
              <a:gd name="connsiteY5" fmla="*/ 239479 h 1272121"/>
              <a:gd name="connsiteX6" fmla="*/ 2526349 w 3128066"/>
              <a:gd name="connsiteY6" fmla="*/ 271010 h 1272121"/>
              <a:gd name="connsiteX7" fmla="*/ 2778597 w 3128066"/>
              <a:gd name="connsiteY7" fmla="*/ 286776 h 1272121"/>
              <a:gd name="connsiteX8" fmla="*/ 2920487 w 3128066"/>
              <a:gd name="connsiteY8" fmla="*/ 349838 h 1272121"/>
              <a:gd name="connsiteX9" fmla="*/ 3078142 w 3128066"/>
              <a:gd name="connsiteY9" fmla="*/ 570555 h 1272121"/>
              <a:gd name="connsiteX10" fmla="*/ 2620942 w 3128066"/>
              <a:gd name="connsiteY10" fmla="*/ 649383 h 1272121"/>
              <a:gd name="connsiteX11" fmla="*/ 2305631 w 3128066"/>
              <a:gd name="connsiteY11" fmla="*/ 696679 h 1272121"/>
              <a:gd name="connsiteX12" fmla="*/ 2021852 w 3128066"/>
              <a:gd name="connsiteY12" fmla="*/ 846903 h 1272121"/>
              <a:gd name="connsiteX13" fmla="*/ 1643480 w 3128066"/>
              <a:gd name="connsiteY13" fmla="*/ 980459 h 1272121"/>
              <a:gd name="connsiteX14" fmla="*/ 1470059 w 3128066"/>
              <a:gd name="connsiteY14" fmla="*/ 1027755 h 1272121"/>
              <a:gd name="connsiteX15" fmla="*/ 1249342 w 3128066"/>
              <a:gd name="connsiteY15" fmla="*/ 948928 h 1272121"/>
              <a:gd name="connsiteX16" fmla="*/ 1028625 w 3128066"/>
              <a:gd name="connsiteY16" fmla="*/ 870100 h 1272121"/>
              <a:gd name="connsiteX17" fmla="*/ 855204 w 3128066"/>
              <a:gd name="connsiteY17" fmla="*/ 885865 h 1272121"/>
              <a:gd name="connsiteX18" fmla="*/ 587190 w 3128066"/>
              <a:gd name="connsiteY18" fmla="*/ 1027755 h 1272121"/>
              <a:gd name="connsiteX19" fmla="*/ 539893 w 3128066"/>
              <a:gd name="connsiteY19" fmla="*/ 1153879 h 1272121"/>
              <a:gd name="connsiteX20" fmla="*/ 524128 w 3128066"/>
              <a:gd name="connsiteY20" fmla="*/ 1264238 h 1272121"/>
              <a:gd name="connsiteX21" fmla="*/ 334942 w 3128066"/>
              <a:gd name="connsiteY21" fmla="*/ 1106583 h 1272121"/>
              <a:gd name="connsiteX22" fmla="*/ 177287 w 3128066"/>
              <a:gd name="connsiteY22" fmla="*/ 980459 h 1272121"/>
              <a:gd name="connsiteX23" fmla="*/ 35397 w 3128066"/>
              <a:gd name="connsiteY23" fmla="*/ 807038 h 1272121"/>
              <a:gd name="connsiteX24" fmla="*/ 35397 w 3128066"/>
              <a:gd name="connsiteY24" fmla="*/ 649383 h 1272121"/>
              <a:gd name="connsiteX25" fmla="*/ 247781 w 3128066"/>
              <a:gd name="connsiteY25" fmla="*/ 397134 h 127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8066" h="1272121">
                <a:moveTo>
                  <a:pt x="247781" y="397134"/>
                </a:moveTo>
                <a:cubicBezTo>
                  <a:pt x="657080" y="345801"/>
                  <a:pt x="699238" y="100517"/>
                  <a:pt x="879303" y="55848"/>
                </a:cubicBezTo>
                <a:cubicBezTo>
                  <a:pt x="1019063" y="0"/>
                  <a:pt x="1011530" y="49835"/>
                  <a:pt x="1086341" y="62047"/>
                </a:cubicBezTo>
                <a:cubicBezTo>
                  <a:pt x="1161152" y="74259"/>
                  <a:pt x="1227430" y="104804"/>
                  <a:pt x="1328169" y="129121"/>
                </a:cubicBezTo>
                <a:cubicBezTo>
                  <a:pt x="1428908" y="153438"/>
                  <a:pt x="1596183" y="189555"/>
                  <a:pt x="1690776" y="207948"/>
                </a:cubicBezTo>
                <a:cubicBezTo>
                  <a:pt x="1785369" y="226341"/>
                  <a:pt x="1756466" y="228969"/>
                  <a:pt x="1895728" y="239479"/>
                </a:cubicBezTo>
                <a:cubicBezTo>
                  <a:pt x="2034990" y="249989"/>
                  <a:pt x="2526349" y="271010"/>
                  <a:pt x="2526349" y="271010"/>
                </a:cubicBezTo>
                <a:cubicBezTo>
                  <a:pt x="2673494" y="278893"/>
                  <a:pt x="2712907" y="273638"/>
                  <a:pt x="2778597" y="286776"/>
                </a:cubicBezTo>
                <a:cubicBezTo>
                  <a:pt x="2844287" y="299914"/>
                  <a:pt x="2870563" y="302542"/>
                  <a:pt x="2920487" y="349838"/>
                </a:cubicBezTo>
                <a:cubicBezTo>
                  <a:pt x="2970411" y="397134"/>
                  <a:pt x="3128066" y="520631"/>
                  <a:pt x="3078142" y="570555"/>
                </a:cubicBezTo>
                <a:cubicBezTo>
                  <a:pt x="3028218" y="620479"/>
                  <a:pt x="2749694" y="628362"/>
                  <a:pt x="2620942" y="649383"/>
                </a:cubicBezTo>
                <a:cubicBezTo>
                  <a:pt x="2492190" y="670404"/>
                  <a:pt x="2405479" y="663759"/>
                  <a:pt x="2305631" y="696679"/>
                </a:cubicBezTo>
                <a:cubicBezTo>
                  <a:pt x="2205783" y="729599"/>
                  <a:pt x="2132210" y="799606"/>
                  <a:pt x="2021852" y="846903"/>
                </a:cubicBezTo>
                <a:cubicBezTo>
                  <a:pt x="1911494" y="894200"/>
                  <a:pt x="1735446" y="950317"/>
                  <a:pt x="1643480" y="980459"/>
                </a:cubicBezTo>
                <a:cubicBezTo>
                  <a:pt x="1551514" y="1010601"/>
                  <a:pt x="1535749" y="1033010"/>
                  <a:pt x="1470059" y="1027755"/>
                </a:cubicBezTo>
                <a:cubicBezTo>
                  <a:pt x="1404369" y="1022500"/>
                  <a:pt x="1249342" y="948928"/>
                  <a:pt x="1249342" y="948928"/>
                </a:cubicBezTo>
                <a:cubicBezTo>
                  <a:pt x="1175770" y="922652"/>
                  <a:pt x="1094315" y="880610"/>
                  <a:pt x="1028625" y="870100"/>
                </a:cubicBezTo>
                <a:cubicBezTo>
                  <a:pt x="962935" y="859590"/>
                  <a:pt x="928777" y="859589"/>
                  <a:pt x="855204" y="885865"/>
                </a:cubicBezTo>
                <a:cubicBezTo>
                  <a:pt x="781631" y="912141"/>
                  <a:pt x="639742" y="983086"/>
                  <a:pt x="587190" y="1027755"/>
                </a:cubicBezTo>
                <a:cubicBezTo>
                  <a:pt x="534638" y="1072424"/>
                  <a:pt x="550403" y="1114465"/>
                  <a:pt x="539893" y="1153879"/>
                </a:cubicBezTo>
                <a:cubicBezTo>
                  <a:pt x="529383" y="1193293"/>
                  <a:pt x="558286" y="1272121"/>
                  <a:pt x="524128" y="1264238"/>
                </a:cubicBezTo>
                <a:cubicBezTo>
                  <a:pt x="489970" y="1256355"/>
                  <a:pt x="392749" y="1153879"/>
                  <a:pt x="334942" y="1106583"/>
                </a:cubicBezTo>
                <a:cubicBezTo>
                  <a:pt x="277135" y="1059287"/>
                  <a:pt x="227211" y="1030383"/>
                  <a:pt x="177287" y="980459"/>
                </a:cubicBezTo>
                <a:cubicBezTo>
                  <a:pt x="127363" y="930535"/>
                  <a:pt x="59045" y="862217"/>
                  <a:pt x="35397" y="807038"/>
                </a:cubicBezTo>
                <a:cubicBezTo>
                  <a:pt x="11749" y="751859"/>
                  <a:pt x="0" y="717700"/>
                  <a:pt x="35397" y="649383"/>
                </a:cubicBezTo>
                <a:cubicBezTo>
                  <a:pt x="70794" y="581066"/>
                  <a:pt x="107130" y="496056"/>
                  <a:pt x="247781" y="397134"/>
                </a:cubicBezTo>
                <a:close/>
              </a:path>
            </a:pathLst>
          </a:custGeom>
          <a:solidFill>
            <a:srgbClr val="0033CC">
              <a:alpha val="5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Russia</a:t>
            </a:r>
          </a:p>
          <a:p>
            <a:pPr algn="ctr"/>
            <a:endParaRPr lang="en-US" sz="3200" dirty="0"/>
          </a:p>
        </p:txBody>
      </p:sp>
      <p:sp>
        <p:nvSpPr>
          <p:cNvPr id="13" name="TextBox 12"/>
          <p:cNvSpPr txBox="1"/>
          <p:nvPr/>
        </p:nvSpPr>
        <p:spPr>
          <a:xfrm>
            <a:off x="0" y="609600"/>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rPr>
              <a:t> Were they escaping the ice &amp; cold in Europe?</a:t>
            </a:r>
          </a:p>
        </p:txBody>
      </p:sp>
      <p:sp>
        <p:nvSpPr>
          <p:cNvPr id="14" name="Freeform 13"/>
          <p:cNvSpPr/>
          <p:nvPr/>
        </p:nvSpPr>
        <p:spPr>
          <a:xfrm>
            <a:off x="1103586" y="2603938"/>
            <a:ext cx="4035973" cy="696311"/>
          </a:xfrm>
          <a:custGeom>
            <a:avLst/>
            <a:gdLst>
              <a:gd name="connsiteX0" fmla="*/ 0 w 4035973"/>
              <a:gd name="connsiteY0" fmla="*/ 470338 h 696311"/>
              <a:gd name="connsiteX1" fmla="*/ 204952 w 4035973"/>
              <a:gd name="connsiteY1" fmla="*/ 564931 h 696311"/>
              <a:gd name="connsiteX2" fmla="*/ 662152 w 4035973"/>
              <a:gd name="connsiteY2" fmla="*/ 564931 h 696311"/>
              <a:gd name="connsiteX3" fmla="*/ 1056290 w 4035973"/>
              <a:gd name="connsiteY3" fmla="*/ 596462 h 696311"/>
              <a:gd name="connsiteX4" fmla="*/ 1340069 w 4035973"/>
              <a:gd name="connsiteY4" fmla="*/ 580696 h 696311"/>
              <a:gd name="connsiteX5" fmla="*/ 1592317 w 4035973"/>
              <a:gd name="connsiteY5" fmla="*/ 549165 h 696311"/>
              <a:gd name="connsiteX6" fmla="*/ 1860331 w 4035973"/>
              <a:gd name="connsiteY6" fmla="*/ 675290 h 696311"/>
              <a:gd name="connsiteX7" fmla="*/ 2112580 w 4035973"/>
              <a:gd name="connsiteY7" fmla="*/ 423041 h 696311"/>
              <a:gd name="connsiteX8" fmla="*/ 2522483 w 4035973"/>
              <a:gd name="connsiteY8" fmla="*/ 344214 h 696311"/>
              <a:gd name="connsiteX9" fmla="*/ 3011214 w 4035973"/>
              <a:gd name="connsiteY9" fmla="*/ 296917 h 696311"/>
              <a:gd name="connsiteX10" fmla="*/ 3263462 w 4035973"/>
              <a:gd name="connsiteY10" fmla="*/ 249621 h 696311"/>
              <a:gd name="connsiteX11" fmla="*/ 3641835 w 4035973"/>
              <a:gd name="connsiteY11" fmla="*/ 28903 h 696311"/>
              <a:gd name="connsiteX12" fmla="*/ 4035973 w 4035973"/>
              <a:gd name="connsiteY12" fmla="*/ 76200 h 69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5973" h="696311">
                <a:moveTo>
                  <a:pt x="0" y="470338"/>
                </a:moveTo>
                <a:cubicBezTo>
                  <a:pt x="47296" y="509752"/>
                  <a:pt x="94593" y="549166"/>
                  <a:pt x="204952" y="564931"/>
                </a:cubicBezTo>
                <a:cubicBezTo>
                  <a:pt x="315311" y="580697"/>
                  <a:pt x="520262" y="559676"/>
                  <a:pt x="662152" y="564931"/>
                </a:cubicBezTo>
                <a:cubicBezTo>
                  <a:pt x="804042" y="570186"/>
                  <a:pt x="943304" y="593835"/>
                  <a:pt x="1056290" y="596462"/>
                </a:cubicBezTo>
                <a:cubicBezTo>
                  <a:pt x="1169276" y="599089"/>
                  <a:pt x="1250731" y="588579"/>
                  <a:pt x="1340069" y="580696"/>
                </a:cubicBezTo>
                <a:cubicBezTo>
                  <a:pt x="1429407" y="572813"/>
                  <a:pt x="1505607" y="533399"/>
                  <a:pt x="1592317" y="549165"/>
                </a:cubicBezTo>
                <a:cubicBezTo>
                  <a:pt x="1679027" y="564931"/>
                  <a:pt x="1773621" y="696311"/>
                  <a:pt x="1860331" y="675290"/>
                </a:cubicBezTo>
                <a:cubicBezTo>
                  <a:pt x="1947041" y="654269"/>
                  <a:pt x="2002221" y="478220"/>
                  <a:pt x="2112580" y="423041"/>
                </a:cubicBezTo>
                <a:cubicBezTo>
                  <a:pt x="2222939" y="367862"/>
                  <a:pt x="2372711" y="365235"/>
                  <a:pt x="2522483" y="344214"/>
                </a:cubicBezTo>
                <a:cubicBezTo>
                  <a:pt x="2672255" y="323193"/>
                  <a:pt x="2887718" y="312683"/>
                  <a:pt x="3011214" y="296917"/>
                </a:cubicBezTo>
                <a:cubicBezTo>
                  <a:pt x="3134711" y="281152"/>
                  <a:pt x="3158359" y="294290"/>
                  <a:pt x="3263462" y="249621"/>
                </a:cubicBezTo>
                <a:cubicBezTo>
                  <a:pt x="3368565" y="204952"/>
                  <a:pt x="3513083" y="57806"/>
                  <a:pt x="3641835" y="28903"/>
                </a:cubicBezTo>
                <a:cubicBezTo>
                  <a:pt x="3770587" y="0"/>
                  <a:pt x="3903280" y="38100"/>
                  <a:pt x="4035973" y="76200"/>
                </a:cubicBezTo>
              </a:path>
            </a:pathLst>
          </a:custGeom>
          <a:ln w="127000" cap="rnd">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5-Point Star 11"/>
          <p:cNvSpPr/>
          <p:nvPr/>
        </p:nvSpPr>
        <p:spPr>
          <a:xfrm>
            <a:off x="4876800" y="2438400"/>
            <a:ext cx="3810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360"/>
                                          </p:val>
                                        </p:tav>
                                        <p:tav tm="100000">
                                          <p:val>
                                            <p:fltVal val="0"/>
                                          </p:val>
                                        </p:tav>
                                      </p:tavLst>
                                    </p:anim>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1000"/>
                                        <p:tgtEl>
                                          <p:spTgt spid="11"/>
                                        </p:tgtEl>
                                      </p:cBhvr>
                                    </p:animEffect>
                                    <p:set>
                                      <p:cBhvr>
                                        <p:cTn id="24" dur="1" fill="hold">
                                          <p:stCondLst>
                                            <p:cond delay="999"/>
                                          </p:stCondLst>
                                        </p:cTn>
                                        <p:tgtEl>
                                          <p:spTgt spid="11"/>
                                        </p:tgtEl>
                                        <p:attrNameLst>
                                          <p:attrName>style.visibility</p:attrName>
                                        </p:attrNameLst>
                                      </p:cBhvr>
                                      <p:to>
                                        <p:strVal val="hidden"/>
                                      </p:to>
                                    </p:se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3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1000"/>
                                        <p:tgtEl>
                                          <p:spTgt spid="9"/>
                                        </p:tgtEl>
                                        <p:attrNameLst>
                                          <p:attrName>ppt_w</p:attrName>
                                        </p:attrNameLst>
                                      </p:cBhvr>
                                      <p:tavLst>
                                        <p:tav tm="0">
                                          <p:val>
                                            <p:strVal val="ppt_w"/>
                                          </p:val>
                                        </p:tav>
                                        <p:tav tm="100000">
                                          <p:val>
                                            <p:fltVal val="0"/>
                                          </p:val>
                                        </p:tav>
                                      </p:tavLst>
                                    </p:anim>
                                    <p:anim calcmode="lin" valueType="num">
                                      <p:cBhvr>
                                        <p:cTn id="38" dur="1000"/>
                                        <p:tgtEl>
                                          <p:spTgt spid="9"/>
                                        </p:tgtEl>
                                        <p:attrNameLst>
                                          <p:attrName>ppt_h</p:attrName>
                                        </p:attrNameLst>
                                      </p:cBhvr>
                                      <p:tavLst>
                                        <p:tav tm="0">
                                          <p:val>
                                            <p:strVal val="ppt_h"/>
                                          </p:val>
                                        </p:tav>
                                        <p:tav tm="100000">
                                          <p:val>
                                            <p:fltVal val="0"/>
                                          </p:val>
                                        </p:tav>
                                      </p:tavLst>
                                    </p:anim>
                                    <p:animEffect transition="out" filter="fade">
                                      <p:cBhvr>
                                        <p:cTn id="39" dur="1000"/>
                                        <p:tgtEl>
                                          <p:spTgt spid="9"/>
                                        </p:tgtEl>
                                      </p:cBhvr>
                                    </p:animEffect>
                                    <p:set>
                                      <p:cBhvr>
                                        <p:cTn id="40" dur="1" fill="hold">
                                          <p:stCondLst>
                                            <p:cond delay="999"/>
                                          </p:stCondLst>
                                        </p:cTn>
                                        <p:tgtEl>
                                          <p:spTgt spid="9"/>
                                        </p:tgtEl>
                                        <p:attrNameLst>
                                          <p:attrName>style.visibility</p:attrName>
                                        </p:attrNameLst>
                                      </p:cBhvr>
                                      <p:to>
                                        <p:strVal val="hidden"/>
                                      </p:to>
                                    </p:set>
                                  </p:childTnLst>
                                </p:cTn>
                              </p:par>
                              <p:par>
                                <p:cTn id="41" presetID="64" presetClass="path" presetSubtype="0" accel="50000" decel="50000" fill="hold" nodeType="withEffect">
                                  <p:stCondLst>
                                    <p:cond delay="0"/>
                                  </p:stCondLst>
                                  <p:childTnLst>
                                    <p:animMotion origin="layout" path="M 3.61111E-6 2.59259E-6 L 0.2335 -0.16644 " pathEditMode="relative" rAng="0" ptsTypes="AA">
                                      <p:cBhvr>
                                        <p:cTn id="42" dur="1000" fill="hold"/>
                                        <p:tgtEl>
                                          <p:spTgt spid="9"/>
                                        </p:tgtEl>
                                        <p:attrNameLst>
                                          <p:attrName>ppt_x</p:attrName>
                                          <p:attrName>ppt_y</p:attrName>
                                        </p:attrNameLst>
                                      </p:cBhvr>
                                      <p:rCtr x="117" y="-83"/>
                                    </p:animMotion>
                                  </p:childTnLst>
                                </p:cTn>
                              </p:par>
                              <p:par>
                                <p:cTn id="43" presetID="10" presetClass="exit" presetSubtype="0" fill="hold" grpId="1"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13"/>
                                        </p:tgtEl>
                                      </p:cBhvr>
                                    </p:animEffect>
                                    <p:set>
                                      <p:cBhvr>
                                        <p:cTn id="51"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3" grpId="0" animBg="1"/>
      <p:bldP spid="13" grpId="1" animBg="1"/>
      <p:bldP spid="14" grpId="0" animBg="1"/>
      <p:bldP spid="14" grpId="1" animBg="1"/>
      <p:bldP spid="12" grpId="0" animBg="1"/>
      <p:bldP spid="12"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0"/>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latin typeface="Tempus Sans ITC" pitchFamily="82" charset="0"/>
              </a:rPr>
              <a:t> Why would these early people leave Europe?</a:t>
            </a:r>
          </a:p>
        </p:txBody>
      </p:sp>
      <p:grpSp>
        <p:nvGrpSpPr>
          <p:cNvPr id="2" name="Group 1"/>
          <p:cNvGrpSpPr/>
          <p:nvPr/>
        </p:nvGrpSpPr>
        <p:grpSpPr>
          <a:xfrm>
            <a:off x="1" y="1219200"/>
            <a:ext cx="9143999" cy="5638800"/>
            <a:chOff x="1" y="1219200"/>
            <a:chExt cx="9143999" cy="5638800"/>
          </a:xfrm>
        </p:grpSpPr>
        <p:pic>
          <p:nvPicPr>
            <p:cNvPr id="3" name="Picture 2" descr="world.bmp"/>
            <p:cNvPicPr>
              <a:picLocks/>
            </p:cNvPicPr>
            <p:nvPr/>
          </p:nvPicPr>
          <p:blipFill>
            <a:blip r:embed="rId3" cstate="print"/>
            <a:stretch>
              <a:fillRect/>
            </a:stretch>
          </p:blipFill>
          <p:spPr>
            <a:xfrm>
              <a:off x="1" y="1219200"/>
              <a:ext cx="9143999" cy="5638800"/>
            </a:xfrm>
            <a:prstGeom prst="rect">
              <a:avLst/>
            </a:prstGeom>
          </p:spPr>
        </p:pic>
        <p:sp>
          <p:nvSpPr>
            <p:cNvPr id="4" name="Freeform 3"/>
            <p:cNvSpPr/>
            <p:nvPr/>
          </p:nvSpPr>
          <p:spPr>
            <a:xfrm>
              <a:off x="5284512" y="2136920"/>
              <a:ext cx="2224253" cy="117154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 name="connsiteX0" fmla="*/ 28903 w 2094186"/>
                <a:gd name="connsiteY0" fmla="*/ 480848 h 1634359"/>
                <a:gd name="connsiteX1" fmla="*/ 107731 w 2094186"/>
                <a:gd name="connsiteY1" fmla="*/ 102476 h 1634359"/>
                <a:gd name="connsiteX2" fmla="*/ 407276 w 2094186"/>
                <a:gd name="connsiteY2" fmla="*/ 265386 h 1634359"/>
                <a:gd name="connsiteX3" fmla="*/ 864476 w 2094186"/>
                <a:gd name="connsiteY3" fmla="*/ 134007 h 1634359"/>
                <a:gd name="connsiteX4" fmla="*/ 1116724 w 2094186"/>
                <a:gd name="connsiteY4" fmla="*/ 118242 h 1634359"/>
                <a:gd name="connsiteX5" fmla="*/ 1495097 w 2094186"/>
                <a:gd name="connsiteY5" fmla="*/ 118242 h 1634359"/>
                <a:gd name="connsiteX6" fmla="*/ 1636986 w 2094186"/>
                <a:gd name="connsiteY6" fmla="*/ 7883 h 1634359"/>
                <a:gd name="connsiteX7" fmla="*/ 1889234 w 2094186"/>
                <a:gd name="connsiteY7" fmla="*/ 165538 h 1634359"/>
                <a:gd name="connsiteX8" fmla="*/ 2046890 w 2094186"/>
                <a:gd name="connsiteY8" fmla="*/ 118242 h 1634359"/>
                <a:gd name="connsiteX9" fmla="*/ 2062655 w 2094186"/>
                <a:gd name="connsiteY9" fmla="*/ 307428 h 1634359"/>
                <a:gd name="connsiteX10" fmla="*/ 1857703 w 2094186"/>
                <a:gd name="connsiteY10" fmla="*/ 465083 h 1634359"/>
                <a:gd name="connsiteX11" fmla="*/ 1810407 w 2094186"/>
                <a:gd name="connsiteY11" fmla="*/ 575442 h 1634359"/>
                <a:gd name="connsiteX12" fmla="*/ 1905000 w 2094186"/>
                <a:gd name="connsiteY12" fmla="*/ 827690 h 1634359"/>
                <a:gd name="connsiteX13" fmla="*/ 1778876 w 2094186"/>
                <a:gd name="connsiteY13" fmla="*/ 1048407 h 1634359"/>
                <a:gd name="connsiteX14" fmla="*/ 1621221 w 2094186"/>
                <a:gd name="connsiteY14" fmla="*/ 1143000 h 1634359"/>
                <a:gd name="connsiteX15" fmla="*/ 1668517 w 2094186"/>
                <a:gd name="connsiteY15" fmla="*/ 1426779 h 1634359"/>
                <a:gd name="connsiteX16" fmla="*/ 1510862 w 2094186"/>
                <a:gd name="connsiteY16" fmla="*/ 1489842 h 1634359"/>
                <a:gd name="connsiteX17" fmla="*/ 1368972 w 2094186"/>
                <a:gd name="connsiteY17" fmla="*/ 1316421 h 1634359"/>
                <a:gd name="connsiteX18" fmla="*/ 1274379 w 2094186"/>
                <a:gd name="connsiteY18" fmla="*/ 1190297 h 1634359"/>
                <a:gd name="connsiteX19" fmla="*/ 1100959 w 2094186"/>
                <a:gd name="connsiteY19" fmla="*/ 1221828 h 1634359"/>
                <a:gd name="connsiteX20" fmla="*/ 911772 w 2094186"/>
                <a:gd name="connsiteY20" fmla="*/ 1411014 h 1634359"/>
                <a:gd name="connsiteX21" fmla="*/ 832945 w 2094186"/>
                <a:gd name="connsiteY21" fmla="*/ 1615966 h 1634359"/>
                <a:gd name="connsiteX22" fmla="*/ 754117 w 2094186"/>
                <a:gd name="connsiteY22" fmla="*/ 1300655 h 1634359"/>
                <a:gd name="connsiteX23" fmla="*/ 691055 w 2094186"/>
                <a:gd name="connsiteY23" fmla="*/ 1158766 h 1634359"/>
                <a:gd name="connsiteX24" fmla="*/ 391510 w 2094186"/>
                <a:gd name="connsiteY24" fmla="*/ 1064173 h 1634359"/>
                <a:gd name="connsiteX25" fmla="*/ 91966 w 2094186"/>
                <a:gd name="connsiteY25" fmla="*/ 906517 h 1634359"/>
                <a:gd name="connsiteX26" fmla="*/ 13138 w 2094186"/>
                <a:gd name="connsiteY26" fmla="*/ 717331 h 1634359"/>
                <a:gd name="connsiteX27" fmla="*/ 28903 w 2094186"/>
                <a:gd name="connsiteY27" fmla="*/ 480848 h 1634359"/>
                <a:gd name="connsiteX0" fmla="*/ 65690 w 2130973"/>
                <a:gd name="connsiteY0" fmla="*/ 480848 h 1634359"/>
                <a:gd name="connsiteX1" fmla="*/ 444063 w 2130973"/>
                <a:gd name="connsiteY1" fmla="*/ 265386 h 1634359"/>
                <a:gd name="connsiteX2" fmla="*/ 901263 w 2130973"/>
                <a:gd name="connsiteY2" fmla="*/ 134007 h 1634359"/>
                <a:gd name="connsiteX3" fmla="*/ 1153511 w 2130973"/>
                <a:gd name="connsiteY3" fmla="*/ 11824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169431 w 2130973"/>
                <a:gd name="connsiteY3" fmla="*/ 34837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69431 w 2130973"/>
                <a:gd name="connsiteY2" fmla="*/ 34837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515882 h 1669393"/>
                <a:gd name="connsiteX1" fmla="*/ 444063 w 2130973"/>
                <a:gd name="connsiteY1" fmla="*/ 300420 h 1669393"/>
                <a:gd name="connsiteX2" fmla="*/ 1169431 w 2130973"/>
                <a:gd name="connsiteY2" fmla="*/ 383406 h 1669393"/>
                <a:gd name="connsiteX3" fmla="*/ 1531884 w 2130973"/>
                <a:gd name="connsiteY3" fmla="*/ 458076 h 1669393"/>
                <a:gd name="connsiteX4" fmla="*/ 1673773 w 2130973"/>
                <a:gd name="connsiteY4" fmla="*/ 42917 h 1669393"/>
                <a:gd name="connsiteX5" fmla="*/ 1926021 w 2130973"/>
                <a:gd name="connsiteY5" fmla="*/ 200572 h 1669393"/>
                <a:gd name="connsiteX6" fmla="*/ 2083677 w 2130973"/>
                <a:gd name="connsiteY6" fmla="*/ 153276 h 1669393"/>
                <a:gd name="connsiteX7" fmla="*/ 2099442 w 2130973"/>
                <a:gd name="connsiteY7" fmla="*/ 342462 h 1669393"/>
                <a:gd name="connsiteX8" fmla="*/ 1894490 w 2130973"/>
                <a:gd name="connsiteY8" fmla="*/ 500117 h 1669393"/>
                <a:gd name="connsiteX9" fmla="*/ 1847194 w 2130973"/>
                <a:gd name="connsiteY9" fmla="*/ 610476 h 1669393"/>
                <a:gd name="connsiteX10" fmla="*/ 1941787 w 2130973"/>
                <a:gd name="connsiteY10" fmla="*/ 862724 h 1669393"/>
                <a:gd name="connsiteX11" fmla="*/ 1815663 w 2130973"/>
                <a:gd name="connsiteY11" fmla="*/ 1083441 h 1669393"/>
                <a:gd name="connsiteX12" fmla="*/ 1658008 w 2130973"/>
                <a:gd name="connsiteY12" fmla="*/ 1178034 h 1669393"/>
                <a:gd name="connsiteX13" fmla="*/ 1705304 w 2130973"/>
                <a:gd name="connsiteY13" fmla="*/ 1461813 h 1669393"/>
                <a:gd name="connsiteX14" fmla="*/ 1547649 w 2130973"/>
                <a:gd name="connsiteY14" fmla="*/ 1524876 h 1669393"/>
                <a:gd name="connsiteX15" fmla="*/ 1405759 w 2130973"/>
                <a:gd name="connsiteY15" fmla="*/ 1351455 h 1669393"/>
                <a:gd name="connsiteX16" fmla="*/ 1311166 w 2130973"/>
                <a:gd name="connsiteY16" fmla="*/ 1225331 h 1669393"/>
                <a:gd name="connsiteX17" fmla="*/ 1137746 w 2130973"/>
                <a:gd name="connsiteY17" fmla="*/ 1256862 h 1669393"/>
                <a:gd name="connsiteX18" fmla="*/ 948559 w 2130973"/>
                <a:gd name="connsiteY18" fmla="*/ 1446048 h 1669393"/>
                <a:gd name="connsiteX19" fmla="*/ 869732 w 2130973"/>
                <a:gd name="connsiteY19" fmla="*/ 1651000 h 1669393"/>
                <a:gd name="connsiteX20" fmla="*/ 790904 w 2130973"/>
                <a:gd name="connsiteY20" fmla="*/ 1335689 h 1669393"/>
                <a:gd name="connsiteX21" fmla="*/ 727842 w 2130973"/>
                <a:gd name="connsiteY21" fmla="*/ 1193800 h 1669393"/>
                <a:gd name="connsiteX22" fmla="*/ 428297 w 2130973"/>
                <a:gd name="connsiteY22" fmla="*/ 1099207 h 1669393"/>
                <a:gd name="connsiteX23" fmla="*/ 128753 w 2130973"/>
                <a:gd name="connsiteY23" fmla="*/ 941551 h 1669393"/>
                <a:gd name="connsiteX24" fmla="*/ 49925 w 2130973"/>
                <a:gd name="connsiteY24" fmla="*/ 752365 h 1669393"/>
                <a:gd name="connsiteX25" fmla="*/ 65690 w 2130973"/>
                <a:gd name="connsiteY25" fmla="*/ 515882 h 1669393"/>
                <a:gd name="connsiteX0" fmla="*/ 65690 w 2130973"/>
                <a:gd name="connsiteY0" fmla="*/ 386254 h 1539765"/>
                <a:gd name="connsiteX1" fmla="*/ 444063 w 2130973"/>
                <a:gd name="connsiteY1" fmla="*/ 170792 h 1539765"/>
                <a:gd name="connsiteX2" fmla="*/ 1169431 w 2130973"/>
                <a:gd name="connsiteY2" fmla="*/ 253778 h 1539765"/>
                <a:gd name="connsiteX3" fmla="*/ 1531884 w 2130973"/>
                <a:gd name="connsiteY3" fmla="*/ 328448 h 1539765"/>
                <a:gd name="connsiteX4" fmla="*/ 1926021 w 2130973"/>
                <a:gd name="connsiteY4" fmla="*/ 70944 h 1539765"/>
                <a:gd name="connsiteX5" fmla="*/ 2083677 w 2130973"/>
                <a:gd name="connsiteY5" fmla="*/ 23648 h 1539765"/>
                <a:gd name="connsiteX6" fmla="*/ 2099442 w 2130973"/>
                <a:gd name="connsiteY6" fmla="*/ 212834 h 1539765"/>
                <a:gd name="connsiteX7" fmla="*/ 1894490 w 2130973"/>
                <a:gd name="connsiteY7" fmla="*/ 370489 h 1539765"/>
                <a:gd name="connsiteX8" fmla="*/ 1847194 w 2130973"/>
                <a:gd name="connsiteY8" fmla="*/ 480848 h 1539765"/>
                <a:gd name="connsiteX9" fmla="*/ 1941787 w 2130973"/>
                <a:gd name="connsiteY9" fmla="*/ 733096 h 1539765"/>
                <a:gd name="connsiteX10" fmla="*/ 1815663 w 2130973"/>
                <a:gd name="connsiteY10" fmla="*/ 953813 h 1539765"/>
                <a:gd name="connsiteX11" fmla="*/ 1658008 w 2130973"/>
                <a:gd name="connsiteY11" fmla="*/ 1048406 h 1539765"/>
                <a:gd name="connsiteX12" fmla="*/ 1705304 w 2130973"/>
                <a:gd name="connsiteY12" fmla="*/ 1332185 h 1539765"/>
                <a:gd name="connsiteX13" fmla="*/ 1547649 w 2130973"/>
                <a:gd name="connsiteY13" fmla="*/ 1395248 h 1539765"/>
                <a:gd name="connsiteX14" fmla="*/ 1405759 w 2130973"/>
                <a:gd name="connsiteY14" fmla="*/ 1221827 h 1539765"/>
                <a:gd name="connsiteX15" fmla="*/ 1311166 w 2130973"/>
                <a:gd name="connsiteY15" fmla="*/ 1095703 h 1539765"/>
                <a:gd name="connsiteX16" fmla="*/ 1137746 w 2130973"/>
                <a:gd name="connsiteY16" fmla="*/ 1127234 h 1539765"/>
                <a:gd name="connsiteX17" fmla="*/ 948559 w 2130973"/>
                <a:gd name="connsiteY17" fmla="*/ 1316420 h 1539765"/>
                <a:gd name="connsiteX18" fmla="*/ 869732 w 2130973"/>
                <a:gd name="connsiteY18" fmla="*/ 1521372 h 1539765"/>
                <a:gd name="connsiteX19" fmla="*/ 790904 w 2130973"/>
                <a:gd name="connsiteY19" fmla="*/ 1206061 h 1539765"/>
                <a:gd name="connsiteX20" fmla="*/ 727842 w 2130973"/>
                <a:gd name="connsiteY20" fmla="*/ 1064172 h 1539765"/>
                <a:gd name="connsiteX21" fmla="*/ 428297 w 2130973"/>
                <a:gd name="connsiteY21" fmla="*/ 969579 h 1539765"/>
                <a:gd name="connsiteX22" fmla="*/ 128753 w 2130973"/>
                <a:gd name="connsiteY22" fmla="*/ 811923 h 1539765"/>
                <a:gd name="connsiteX23" fmla="*/ 49925 w 2130973"/>
                <a:gd name="connsiteY23" fmla="*/ 622737 h 1539765"/>
                <a:gd name="connsiteX24" fmla="*/ 65690 w 2130973"/>
                <a:gd name="connsiteY24" fmla="*/ 386254 h 1539765"/>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9260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3794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788431 w 2135353"/>
                <a:gd name="connsiteY2" fmla="*/ 3533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128753 w 2135353"/>
                <a:gd name="connsiteY23" fmla="*/ 9846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128753 w 2135353"/>
                <a:gd name="connsiteY24" fmla="*/ 9846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794434 w 2135353"/>
                <a:gd name="connsiteY23" fmla="*/ 989456 h 1586369"/>
                <a:gd name="connsiteX24" fmla="*/ 565834 w 2135353"/>
                <a:gd name="connsiteY24" fmla="*/ 900193 h 1586369"/>
                <a:gd name="connsiteX25" fmla="*/ 357353 w 2135353"/>
                <a:gd name="connsiteY25" fmla="*/ 832251 h 1586369"/>
                <a:gd name="connsiteX26" fmla="*/ 49925 w 2135353"/>
                <a:gd name="connsiteY26" fmla="*/ 795465 h 1586369"/>
                <a:gd name="connsiteX27" fmla="*/ 65690 w 2135353"/>
                <a:gd name="connsiteY27"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794434 w 2135353"/>
                <a:gd name="connsiteY22" fmla="*/ 989456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27842 w 2135353"/>
                <a:gd name="connsiteY20" fmla="*/ 1236900 h 1586369"/>
                <a:gd name="connsiteX21" fmla="*/ 794434 w 2135353"/>
                <a:gd name="connsiteY21" fmla="*/ 989456 h 1586369"/>
                <a:gd name="connsiteX22" fmla="*/ 565834 w 2135353"/>
                <a:gd name="connsiteY22" fmla="*/ 900193 h 1586369"/>
                <a:gd name="connsiteX23" fmla="*/ 357353 w 2135353"/>
                <a:gd name="connsiteY23" fmla="*/ 8322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4434 w 2135353"/>
                <a:gd name="connsiteY20" fmla="*/ 989456 h 1586369"/>
                <a:gd name="connsiteX21" fmla="*/ 565834 w 2135353"/>
                <a:gd name="connsiteY21" fmla="*/ 900193 h 1586369"/>
                <a:gd name="connsiteX22" fmla="*/ 357353 w 2135353"/>
                <a:gd name="connsiteY22" fmla="*/ 832251 h 1586369"/>
                <a:gd name="connsiteX23" fmla="*/ 49925 w 2135353"/>
                <a:gd name="connsiteY23" fmla="*/ 795465 h 1586369"/>
                <a:gd name="connsiteX24" fmla="*/ 65690 w 2135353"/>
                <a:gd name="connsiteY24"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794434 w 2135353"/>
                <a:gd name="connsiteY19" fmla="*/ 989456 h 1586369"/>
                <a:gd name="connsiteX20" fmla="*/ 565834 w 2135353"/>
                <a:gd name="connsiteY20" fmla="*/ 900193 h 1586369"/>
                <a:gd name="connsiteX21" fmla="*/ 357353 w 2135353"/>
                <a:gd name="connsiteY21" fmla="*/ 832251 h 1586369"/>
                <a:gd name="connsiteX22" fmla="*/ 49925 w 2135353"/>
                <a:gd name="connsiteY22" fmla="*/ 795465 h 1586369"/>
                <a:gd name="connsiteX23" fmla="*/ 65690 w 2135353"/>
                <a:gd name="connsiteY23" fmla="*/ 558982 h 1586369"/>
                <a:gd name="connsiteX0" fmla="*/ 65690 w 2135353"/>
                <a:gd name="connsiteY0" fmla="*/ 558982 h 1533816"/>
                <a:gd name="connsiteX1" fmla="*/ 444063 w 2135353"/>
                <a:gd name="connsiteY1" fmla="*/ 343520 h 1533816"/>
                <a:gd name="connsiteX2" fmla="*/ 788431 w 2135353"/>
                <a:gd name="connsiteY2" fmla="*/ 350306 h 1533816"/>
                <a:gd name="connsiteX3" fmla="*/ 1127537 w 2135353"/>
                <a:gd name="connsiteY3" fmla="*/ 353730 h 1533816"/>
                <a:gd name="connsiteX4" fmla="*/ 1379484 w 2135353"/>
                <a:gd name="connsiteY4" fmla="*/ 348776 h 1533816"/>
                <a:gd name="connsiteX5" fmla="*/ 1621221 w 2135353"/>
                <a:gd name="connsiteY5" fmla="*/ 167472 h 1533816"/>
                <a:gd name="connsiteX6" fmla="*/ 1789388 w 2135353"/>
                <a:gd name="connsiteY6" fmla="*/ 4817 h 1533816"/>
                <a:gd name="connsiteX7" fmla="*/ 2083677 w 2135353"/>
                <a:gd name="connsiteY7" fmla="*/ 196376 h 1533816"/>
                <a:gd name="connsiteX8" fmla="*/ 2099442 w 2135353"/>
                <a:gd name="connsiteY8" fmla="*/ 385562 h 1533816"/>
                <a:gd name="connsiteX9" fmla="*/ 1894490 w 2135353"/>
                <a:gd name="connsiteY9" fmla="*/ 543217 h 1533816"/>
                <a:gd name="connsiteX10" fmla="*/ 1847194 w 2135353"/>
                <a:gd name="connsiteY10" fmla="*/ 653576 h 1533816"/>
                <a:gd name="connsiteX11" fmla="*/ 1941787 w 2135353"/>
                <a:gd name="connsiteY11" fmla="*/ 905824 h 1533816"/>
                <a:gd name="connsiteX12" fmla="*/ 1815663 w 2135353"/>
                <a:gd name="connsiteY12" fmla="*/ 1126541 h 1533816"/>
                <a:gd name="connsiteX13" fmla="*/ 1658008 w 2135353"/>
                <a:gd name="connsiteY13" fmla="*/ 1221134 h 1533816"/>
                <a:gd name="connsiteX14" fmla="*/ 1705304 w 2135353"/>
                <a:gd name="connsiteY14" fmla="*/ 1504913 h 1533816"/>
                <a:gd name="connsiteX15" fmla="*/ 1405759 w 2135353"/>
                <a:gd name="connsiteY15" fmla="*/ 1394555 h 1533816"/>
                <a:gd name="connsiteX16" fmla="*/ 1311166 w 2135353"/>
                <a:gd name="connsiteY16" fmla="*/ 1268431 h 1533816"/>
                <a:gd name="connsiteX17" fmla="*/ 1137746 w 2135353"/>
                <a:gd name="connsiteY17" fmla="*/ 1299962 h 1533816"/>
                <a:gd name="connsiteX18" fmla="*/ 794434 w 2135353"/>
                <a:gd name="connsiteY18" fmla="*/ 989456 h 1533816"/>
                <a:gd name="connsiteX19" fmla="*/ 565834 w 2135353"/>
                <a:gd name="connsiteY19" fmla="*/ 900193 h 1533816"/>
                <a:gd name="connsiteX20" fmla="*/ 357353 w 2135353"/>
                <a:gd name="connsiteY20" fmla="*/ 832251 h 1533816"/>
                <a:gd name="connsiteX21" fmla="*/ 49925 w 2135353"/>
                <a:gd name="connsiteY21" fmla="*/ 795465 h 1533816"/>
                <a:gd name="connsiteX22" fmla="*/ 65690 w 2135353"/>
                <a:gd name="connsiteY22" fmla="*/ 558982 h 1533816"/>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1137746 w 2135353"/>
                <a:gd name="connsiteY16" fmla="*/ 1299962 h 1402438"/>
                <a:gd name="connsiteX17" fmla="*/ 794434 w 2135353"/>
                <a:gd name="connsiteY17" fmla="*/ 989456 h 1402438"/>
                <a:gd name="connsiteX18" fmla="*/ 565834 w 2135353"/>
                <a:gd name="connsiteY18" fmla="*/ 900193 h 1402438"/>
                <a:gd name="connsiteX19" fmla="*/ 357353 w 2135353"/>
                <a:gd name="connsiteY19" fmla="*/ 832251 h 1402438"/>
                <a:gd name="connsiteX20" fmla="*/ 49925 w 2135353"/>
                <a:gd name="connsiteY20" fmla="*/ 795465 h 1402438"/>
                <a:gd name="connsiteX21" fmla="*/ 65690 w 2135353"/>
                <a:gd name="connsiteY21" fmla="*/ 558982 h 1402438"/>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794434 w 2135353"/>
                <a:gd name="connsiteY16" fmla="*/ 989456 h 1402438"/>
                <a:gd name="connsiteX17" fmla="*/ 565834 w 2135353"/>
                <a:gd name="connsiteY17" fmla="*/ 900193 h 1402438"/>
                <a:gd name="connsiteX18" fmla="*/ 357353 w 2135353"/>
                <a:gd name="connsiteY18" fmla="*/ 832251 h 1402438"/>
                <a:gd name="connsiteX19" fmla="*/ 49925 w 2135353"/>
                <a:gd name="connsiteY19" fmla="*/ 795465 h 1402438"/>
                <a:gd name="connsiteX20" fmla="*/ 65690 w 2135353"/>
                <a:gd name="connsiteY20" fmla="*/ 558982 h 1402438"/>
                <a:gd name="connsiteX0" fmla="*/ 65690 w 2135353"/>
                <a:gd name="connsiteY0" fmla="*/ 558982 h 1307044"/>
                <a:gd name="connsiteX1" fmla="*/ 444063 w 2135353"/>
                <a:gd name="connsiteY1" fmla="*/ 343520 h 1307044"/>
                <a:gd name="connsiteX2" fmla="*/ 788431 w 2135353"/>
                <a:gd name="connsiteY2" fmla="*/ 350306 h 1307044"/>
                <a:gd name="connsiteX3" fmla="*/ 1127537 w 2135353"/>
                <a:gd name="connsiteY3" fmla="*/ 353730 h 1307044"/>
                <a:gd name="connsiteX4" fmla="*/ 1379484 w 2135353"/>
                <a:gd name="connsiteY4" fmla="*/ 348776 h 1307044"/>
                <a:gd name="connsiteX5" fmla="*/ 1621221 w 2135353"/>
                <a:gd name="connsiteY5" fmla="*/ 167472 h 1307044"/>
                <a:gd name="connsiteX6" fmla="*/ 1789388 w 2135353"/>
                <a:gd name="connsiteY6" fmla="*/ 4817 h 1307044"/>
                <a:gd name="connsiteX7" fmla="*/ 2083677 w 2135353"/>
                <a:gd name="connsiteY7" fmla="*/ 196376 h 1307044"/>
                <a:gd name="connsiteX8" fmla="*/ 2099442 w 2135353"/>
                <a:gd name="connsiteY8" fmla="*/ 385562 h 1307044"/>
                <a:gd name="connsiteX9" fmla="*/ 1894490 w 2135353"/>
                <a:gd name="connsiteY9" fmla="*/ 543217 h 1307044"/>
                <a:gd name="connsiteX10" fmla="*/ 1847194 w 2135353"/>
                <a:gd name="connsiteY10" fmla="*/ 653576 h 1307044"/>
                <a:gd name="connsiteX11" fmla="*/ 1941787 w 2135353"/>
                <a:gd name="connsiteY11" fmla="*/ 905824 h 1307044"/>
                <a:gd name="connsiteX12" fmla="*/ 1815663 w 2135353"/>
                <a:gd name="connsiteY12" fmla="*/ 1126541 h 1307044"/>
                <a:gd name="connsiteX13" fmla="*/ 1658008 w 2135353"/>
                <a:gd name="connsiteY13" fmla="*/ 1221134 h 1307044"/>
                <a:gd name="connsiteX14" fmla="*/ 1311166 w 2135353"/>
                <a:gd name="connsiteY14" fmla="*/ 1268431 h 1307044"/>
                <a:gd name="connsiteX15" fmla="*/ 794434 w 2135353"/>
                <a:gd name="connsiteY15" fmla="*/ 989456 h 1307044"/>
                <a:gd name="connsiteX16" fmla="*/ 565834 w 2135353"/>
                <a:gd name="connsiteY16" fmla="*/ 900193 h 1307044"/>
                <a:gd name="connsiteX17" fmla="*/ 357353 w 2135353"/>
                <a:gd name="connsiteY17" fmla="*/ 832251 h 1307044"/>
                <a:gd name="connsiteX18" fmla="*/ 49925 w 2135353"/>
                <a:gd name="connsiteY18" fmla="*/ 795465 h 1307044"/>
                <a:gd name="connsiteX19" fmla="*/ 65690 w 2135353"/>
                <a:gd name="connsiteY19" fmla="*/ 558982 h 1307044"/>
                <a:gd name="connsiteX0" fmla="*/ 65690 w 2135353"/>
                <a:gd name="connsiteY0" fmla="*/ 558982 h 1296371"/>
                <a:gd name="connsiteX1" fmla="*/ 444063 w 2135353"/>
                <a:gd name="connsiteY1" fmla="*/ 343520 h 1296371"/>
                <a:gd name="connsiteX2" fmla="*/ 788431 w 2135353"/>
                <a:gd name="connsiteY2" fmla="*/ 350306 h 1296371"/>
                <a:gd name="connsiteX3" fmla="*/ 1127537 w 2135353"/>
                <a:gd name="connsiteY3" fmla="*/ 353730 h 1296371"/>
                <a:gd name="connsiteX4" fmla="*/ 1379484 w 2135353"/>
                <a:gd name="connsiteY4" fmla="*/ 348776 h 1296371"/>
                <a:gd name="connsiteX5" fmla="*/ 1621221 w 2135353"/>
                <a:gd name="connsiteY5" fmla="*/ 167472 h 1296371"/>
                <a:gd name="connsiteX6" fmla="*/ 1789388 w 2135353"/>
                <a:gd name="connsiteY6" fmla="*/ 4817 h 1296371"/>
                <a:gd name="connsiteX7" fmla="*/ 2083677 w 2135353"/>
                <a:gd name="connsiteY7" fmla="*/ 196376 h 1296371"/>
                <a:gd name="connsiteX8" fmla="*/ 2099442 w 2135353"/>
                <a:gd name="connsiteY8" fmla="*/ 385562 h 1296371"/>
                <a:gd name="connsiteX9" fmla="*/ 1894490 w 2135353"/>
                <a:gd name="connsiteY9" fmla="*/ 543217 h 1296371"/>
                <a:gd name="connsiteX10" fmla="*/ 1847194 w 2135353"/>
                <a:gd name="connsiteY10" fmla="*/ 653576 h 1296371"/>
                <a:gd name="connsiteX11" fmla="*/ 1941787 w 2135353"/>
                <a:gd name="connsiteY11" fmla="*/ 905824 h 1296371"/>
                <a:gd name="connsiteX12" fmla="*/ 1815663 w 2135353"/>
                <a:gd name="connsiteY12" fmla="*/ 1126541 h 1296371"/>
                <a:gd name="connsiteX13" fmla="*/ 1658008 w 2135353"/>
                <a:gd name="connsiteY13" fmla="*/ 1221134 h 1296371"/>
                <a:gd name="connsiteX14" fmla="*/ 1565142 w 2135353"/>
                <a:gd name="connsiteY14" fmla="*/ 1157096 h 1296371"/>
                <a:gd name="connsiteX15" fmla="*/ 1311166 w 2135353"/>
                <a:gd name="connsiteY15" fmla="*/ 1268431 h 1296371"/>
                <a:gd name="connsiteX16" fmla="*/ 794434 w 2135353"/>
                <a:gd name="connsiteY16" fmla="*/ 989456 h 1296371"/>
                <a:gd name="connsiteX17" fmla="*/ 565834 w 2135353"/>
                <a:gd name="connsiteY17" fmla="*/ 900193 h 1296371"/>
                <a:gd name="connsiteX18" fmla="*/ 357353 w 2135353"/>
                <a:gd name="connsiteY18" fmla="*/ 832251 h 1296371"/>
                <a:gd name="connsiteX19" fmla="*/ 49925 w 2135353"/>
                <a:gd name="connsiteY19" fmla="*/ 795465 h 1296371"/>
                <a:gd name="connsiteX20" fmla="*/ 65690 w 2135353"/>
                <a:gd name="connsiteY20" fmla="*/ 558982 h 1296371"/>
                <a:gd name="connsiteX0" fmla="*/ 65690 w 2135353"/>
                <a:gd name="connsiteY0" fmla="*/ 558982 h 1226226"/>
                <a:gd name="connsiteX1" fmla="*/ 444063 w 2135353"/>
                <a:gd name="connsiteY1" fmla="*/ 343520 h 1226226"/>
                <a:gd name="connsiteX2" fmla="*/ 788431 w 2135353"/>
                <a:gd name="connsiteY2" fmla="*/ 350306 h 1226226"/>
                <a:gd name="connsiteX3" fmla="*/ 1127537 w 2135353"/>
                <a:gd name="connsiteY3" fmla="*/ 353730 h 1226226"/>
                <a:gd name="connsiteX4" fmla="*/ 1379484 w 2135353"/>
                <a:gd name="connsiteY4" fmla="*/ 348776 h 1226226"/>
                <a:gd name="connsiteX5" fmla="*/ 1621221 w 2135353"/>
                <a:gd name="connsiteY5" fmla="*/ 167472 h 1226226"/>
                <a:gd name="connsiteX6" fmla="*/ 1789388 w 2135353"/>
                <a:gd name="connsiteY6" fmla="*/ 4817 h 1226226"/>
                <a:gd name="connsiteX7" fmla="*/ 2083677 w 2135353"/>
                <a:gd name="connsiteY7" fmla="*/ 196376 h 1226226"/>
                <a:gd name="connsiteX8" fmla="*/ 2099442 w 2135353"/>
                <a:gd name="connsiteY8" fmla="*/ 385562 h 1226226"/>
                <a:gd name="connsiteX9" fmla="*/ 1894490 w 2135353"/>
                <a:gd name="connsiteY9" fmla="*/ 543217 h 1226226"/>
                <a:gd name="connsiteX10" fmla="*/ 1847194 w 2135353"/>
                <a:gd name="connsiteY10" fmla="*/ 653576 h 1226226"/>
                <a:gd name="connsiteX11" fmla="*/ 1941787 w 2135353"/>
                <a:gd name="connsiteY11" fmla="*/ 905824 h 1226226"/>
                <a:gd name="connsiteX12" fmla="*/ 1815663 w 2135353"/>
                <a:gd name="connsiteY12" fmla="*/ 1126541 h 1226226"/>
                <a:gd name="connsiteX13" fmla="*/ 1658008 w 2135353"/>
                <a:gd name="connsiteY13" fmla="*/ 1221134 h 1226226"/>
                <a:gd name="connsiteX14" fmla="*/ 1565142 w 2135353"/>
                <a:gd name="connsiteY14" fmla="*/ 1157096 h 1226226"/>
                <a:gd name="connsiteX15" fmla="*/ 1158766 w 2135353"/>
                <a:gd name="connsiteY15" fmla="*/ 1039831 h 1226226"/>
                <a:gd name="connsiteX16" fmla="*/ 794434 w 2135353"/>
                <a:gd name="connsiteY16" fmla="*/ 989456 h 1226226"/>
                <a:gd name="connsiteX17" fmla="*/ 565834 w 2135353"/>
                <a:gd name="connsiteY17" fmla="*/ 900193 h 1226226"/>
                <a:gd name="connsiteX18" fmla="*/ 357353 w 2135353"/>
                <a:gd name="connsiteY18" fmla="*/ 832251 h 1226226"/>
                <a:gd name="connsiteX19" fmla="*/ 49925 w 2135353"/>
                <a:gd name="connsiteY19" fmla="*/ 795465 h 1226226"/>
                <a:gd name="connsiteX20" fmla="*/ 65690 w 2135353"/>
                <a:gd name="connsiteY20" fmla="*/ 558982 h 1226226"/>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78390 w 2148053"/>
                <a:gd name="connsiteY0" fmla="*/ 558982 h 1171548"/>
                <a:gd name="connsiteX1" fmla="*/ 532963 w 2148053"/>
                <a:gd name="connsiteY1" fmla="*/ 419720 h 1171548"/>
                <a:gd name="connsiteX2" fmla="*/ 801131 w 2148053"/>
                <a:gd name="connsiteY2" fmla="*/ 350306 h 1171548"/>
                <a:gd name="connsiteX3" fmla="*/ 1140237 w 2148053"/>
                <a:gd name="connsiteY3" fmla="*/ 353730 h 1171548"/>
                <a:gd name="connsiteX4" fmla="*/ 1392184 w 2148053"/>
                <a:gd name="connsiteY4" fmla="*/ 348776 h 1171548"/>
                <a:gd name="connsiteX5" fmla="*/ 1633921 w 2148053"/>
                <a:gd name="connsiteY5" fmla="*/ 167472 h 1171548"/>
                <a:gd name="connsiteX6" fmla="*/ 1802088 w 2148053"/>
                <a:gd name="connsiteY6" fmla="*/ 4817 h 1171548"/>
                <a:gd name="connsiteX7" fmla="*/ 2096377 w 2148053"/>
                <a:gd name="connsiteY7" fmla="*/ 196376 h 1171548"/>
                <a:gd name="connsiteX8" fmla="*/ 2112142 w 2148053"/>
                <a:gd name="connsiteY8" fmla="*/ 385562 h 1171548"/>
                <a:gd name="connsiteX9" fmla="*/ 1907190 w 2148053"/>
                <a:gd name="connsiteY9" fmla="*/ 543217 h 1171548"/>
                <a:gd name="connsiteX10" fmla="*/ 1859894 w 2148053"/>
                <a:gd name="connsiteY10" fmla="*/ 653576 h 1171548"/>
                <a:gd name="connsiteX11" fmla="*/ 1954487 w 2148053"/>
                <a:gd name="connsiteY11" fmla="*/ 905824 h 1171548"/>
                <a:gd name="connsiteX12" fmla="*/ 1828363 w 2148053"/>
                <a:gd name="connsiteY12" fmla="*/ 1126541 h 1171548"/>
                <a:gd name="connsiteX13" fmla="*/ 1577842 w 2148053"/>
                <a:gd name="connsiteY13" fmla="*/ 1157096 h 1171548"/>
                <a:gd name="connsiteX14" fmla="*/ 1171466 w 2148053"/>
                <a:gd name="connsiteY14" fmla="*/ 1039831 h 1171548"/>
                <a:gd name="connsiteX15" fmla="*/ 807134 w 2148053"/>
                <a:gd name="connsiteY15" fmla="*/ 989456 h 1171548"/>
                <a:gd name="connsiteX16" fmla="*/ 578534 w 2148053"/>
                <a:gd name="connsiteY16" fmla="*/ 900193 h 1171548"/>
                <a:gd name="connsiteX17" fmla="*/ 370053 w 2148053"/>
                <a:gd name="connsiteY17" fmla="*/ 832251 h 1171548"/>
                <a:gd name="connsiteX18" fmla="*/ 62625 w 2148053"/>
                <a:gd name="connsiteY18" fmla="*/ 795465 h 1171548"/>
                <a:gd name="connsiteX19" fmla="*/ 78390 w 2148053"/>
                <a:gd name="connsiteY19" fmla="*/ 558982 h 1171548"/>
                <a:gd name="connsiteX0" fmla="*/ 78390 w 2224253"/>
                <a:gd name="connsiteY0" fmla="*/ 558982 h 1171548"/>
                <a:gd name="connsiteX1" fmla="*/ 609163 w 2224253"/>
                <a:gd name="connsiteY1" fmla="*/ 419720 h 1171548"/>
                <a:gd name="connsiteX2" fmla="*/ 877331 w 2224253"/>
                <a:gd name="connsiteY2" fmla="*/ 3503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544584 w 2224253"/>
                <a:gd name="connsiteY4" fmla="*/ 4249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4253" h="1171548">
                  <a:moveTo>
                    <a:pt x="78390" y="558982"/>
                  </a:moveTo>
                  <a:cubicBezTo>
                    <a:pt x="156780" y="496358"/>
                    <a:pt x="463306" y="441799"/>
                    <a:pt x="609163" y="419720"/>
                  </a:cubicBezTo>
                  <a:cubicBezTo>
                    <a:pt x="755020" y="397641"/>
                    <a:pt x="839619" y="424804"/>
                    <a:pt x="953531" y="426506"/>
                  </a:cubicBezTo>
                  <a:lnTo>
                    <a:pt x="1292637" y="506130"/>
                  </a:lnTo>
                  <a:cubicBezTo>
                    <a:pt x="1391146" y="505875"/>
                    <a:pt x="1475003" y="481419"/>
                    <a:pt x="1544584" y="424976"/>
                  </a:cubicBezTo>
                  <a:cubicBezTo>
                    <a:pt x="1614165" y="368533"/>
                    <a:pt x="1608020" y="311265"/>
                    <a:pt x="1710121" y="167472"/>
                  </a:cubicBezTo>
                  <a:cubicBezTo>
                    <a:pt x="1753038" y="84745"/>
                    <a:pt x="1801212" y="0"/>
                    <a:pt x="1878288" y="4817"/>
                  </a:cubicBezTo>
                  <a:cubicBezTo>
                    <a:pt x="1955364" y="9634"/>
                    <a:pt x="2120901" y="132919"/>
                    <a:pt x="2172577" y="196376"/>
                  </a:cubicBezTo>
                  <a:cubicBezTo>
                    <a:pt x="2224253" y="259833"/>
                    <a:pt x="2219873" y="327755"/>
                    <a:pt x="2188342" y="385562"/>
                  </a:cubicBezTo>
                  <a:cubicBezTo>
                    <a:pt x="2156811" y="443369"/>
                    <a:pt x="2025431" y="498548"/>
                    <a:pt x="1983390" y="543217"/>
                  </a:cubicBezTo>
                  <a:cubicBezTo>
                    <a:pt x="1941349" y="587886"/>
                    <a:pt x="1928211" y="593142"/>
                    <a:pt x="1936094" y="653576"/>
                  </a:cubicBezTo>
                  <a:cubicBezTo>
                    <a:pt x="1943977" y="714011"/>
                    <a:pt x="2035942" y="826997"/>
                    <a:pt x="2030687" y="905824"/>
                  </a:cubicBezTo>
                  <a:cubicBezTo>
                    <a:pt x="2025432" y="984651"/>
                    <a:pt x="1967337" y="1084662"/>
                    <a:pt x="1904563" y="1126541"/>
                  </a:cubicBezTo>
                  <a:cubicBezTo>
                    <a:pt x="1841789" y="1168420"/>
                    <a:pt x="1763525" y="1171548"/>
                    <a:pt x="1654042" y="1157096"/>
                  </a:cubicBezTo>
                  <a:cubicBezTo>
                    <a:pt x="1544559" y="1142644"/>
                    <a:pt x="1376117" y="1067771"/>
                    <a:pt x="1247666" y="1039831"/>
                  </a:cubicBezTo>
                  <a:cubicBezTo>
                    <a:pt x="1119215" y="1011891"/>
                    <a:pt x="982156" y="1012729"/>
                    <a:pt x="883334" y="989456"/>
                  </a:cubicBezTo>
                  <a:cubicBezTo>
                    <a:pt x="784512" y="966183"/>
                    <a:pt x="727581" y="926394"/>
                    <a:pt x="654734" y="900193"/>
                  </a:cubicBezTo>
                  <a:cubicBezTo>
                    <a:pt x="581887" y="873992"/>
                    <a:pt x="532238" y="849706"/>
                    <a:pt x="446253" y="832251"/>
                  </a:cubicBezTo>
                  <a:cubicBezTo>
                    <a:pt x="360268" y="814796"/>
                    <a:pt x="200135" y="841010"/>
                    <a:pt x="138825" y="795465"/>
                  </a:cubicBezTo>
                  <a:cubicBezTo>
                    <a:pt x="77515" y="749920"/>
                    <a:pt x="0" y="621606"/>
                    <a:pt x="78390" y="558982"/>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257800" y="2653862"/>
              <a:ext cx="1600200"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057387" y="2958662"/>
              <a:ext cx="189261" cy="9906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0 w 236483"/>
                <a:gd name="connsiteY3" fmla="*/ 0 h 1229711"/>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Lst>
              <a:ahLst/>
              <a:cxnLst>
                <a:cxn ang="0">
                  <a:pos x="connsiteX0" y="connsiteY0"/>
                </a:cxn>
                <a:cxn ang="0">
                  <a:pos x="connsiteX1" y="connsiteY1"/>
                </a:cxn>
                <a:cxn ang="0">
                  <a:pos x="connsiteX2" y="connsiteY2"/>
                </a:cxn>
              </a:cxnLst>
              <a:rect l="l" t="t" r="r" b="b"/>
              <a:pathLst>
                <a:path w="100341" h="761250">
                  <a:moveTo>
                    <a:pt x="100341" y="761250"/>
                  </a:moveTo>
                  <a:cubicBezTo>
                    <a:pt x="46475" y="671912"/>
                    <a:pt x="11496" y="588580"/>
                    <a:pt x="5748" y="461705"/>
                  </a:cubicBezTo>
                  <a:cubicBezTo>
                    <a:pt x="0" y="334830"/>
                    <a:pt x="58799" y="194847"/>
                    <a:pt x="65854" y="0"/>
                  </a:cubicBezTo>
                </a:path>
              </a:pathLst>
            </a:custGeom>
            <a:ln w="63500">
              <a:tailEnd type="arrow"/>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5-Point Star 6"/>
            <p:cNvSpPr/>
            <p:nvPr/>
          </p:nvSpPr>
          <p:spPr>
            <a:xfrm>
              <a:off x="6477000" y="18288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936828" y="1752600"/>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993227 w 1072055"/>
                <a:gd name="connsiteY5" fmla="*/ 31531 h 1008993"/>
                <a:gd name="connsiteX6" fmla="*/ 1072055 w 1072055"/>
                <a:gd name="connsiteY6"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23041" y="202324"/>
                    <a:pt x="536027" y="157655"/>
                  </a:cubicBezTo>
                  <a:cubicBezTo>
                    <a:pt x="649013" y="112986"/>
                    <a:pt x="903889" y="57807"/>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p:cNvGrpSpPr/>
          <p:nvPr/>
        </p:nvGrpSpPr>
        <p:grpSpPr>
          <a:xfrm>
            <a:off x="-493776" y="1225296"/>
            <a:ext cx="9677401" cy="5669280"/>
            <a:chOff x="-493776" y="1225296"/>
            <a:chExt cx="9677401" cy="5669280"/>
          </a:xfrm>
        </p:grpSpPr>
        <p:pic>
          <p:nvPicPr>
            <p:cNvPr id="18" name="Picture 7"/>
            <p:cNvPicPr preferRelativeResize="0">
              <a:picLocks noChangeArrowheads="1"/>
            </p:cNvPicPr>
            <p:nvPr/>
          </p:nvPicPr>
          <p:blipFill>
            <a:blip r:embed="rId4"/>
            <a:srcRect/>
            <a:stretch>
              <a:fillRect/>
            </a:stretch>
          </p:blipFill>
          <p:spPr bwMode="auto">
            <a:xfrm>
              <a:off x="-493776" y="1225296"/>
              <a:ext cx="9677401" cy="5669280"/>
            </a:xfrm>
            <a:prstGeom prst="rect">
              <a:avLst/>
            </a:prstGeom>
            <a:noFill/>
            <a:ln w="9525">
              <a:noFill/>
              <a:miter lim="800000"/>
              <a:headEnd/>
              <a:tailEnd/>
            </a:ln>
            <a:effectLst/>
          </p:spPr>
        </p:pic>
        <p:sp>
          <p:nvSpPr>
            <p:cNvPr id="19" name="TextBox 18"/>
            <p:cNvSpPr txBox="1"/>
            <p:nvPr/>
          </p:nvSpPr>
          <p:spPr>
            <a:xfrm>
              <a:off x="2514600" y="6334780"/>
              <a:ext cx="4430444" cy="523220"/>
            </a:xfrm>
            <a:prstGeom prst="rect">
              <a:avLst/>
            </a:prstGeom>
            <a:blipFill>
              <a:blip r:embed="rId5"/>
              <a:tile tx="0" ty="0" sx="100000" sy="100000" flip="none" algn="tl"/>
            </a:blipFill>
            <a:effectLst/>
          </p:spPr>
          <p:txBody>
            <a:bodyPr wrap="none" rtlCol="0">
              <a:spAutoFit/>
            </a:bodyPr>
            <a:lstStyle/>
            <a:p>
              <a:r>
                <a:rPr lang="en-US" sz="2800" dirty="0" smtClean="0"/>
                <a:t>Last Glacial Age – </a:t>
              </a:r>
              <a:r>
                <a:rPr lang="en-US" sz="2800" dirty="0" smtClean="0">
                  <a:solidFill>
                    <a:srgbClr val="FF0000"/>
                  </a:solidFill>
                  <a:effectLst>
                    <a:outerShdw dist="50800" dir="5400000" algn="ctr" rotWithShape="0">
                      <a:schemeClr val="tx1"/>
                    </a:outerShdw>
                  </a:effectLst>
                </a:rPr>
                <a:t>24,000 YBP</a:t>
              </a:r>
              <a:endParaRPr lang="en-US" sz="2800" dirty="0">
                <a:solidFill>
                  <a:srgbClr val="FF0000"/>
                </a:solidFill>
                <a:effectLst>
                  <a:outerShdw dist="50800" dir="5400000" algn="ctr" rotWithShape="0">
                    <a:schemeClr val="tx1"/>
                  </a:outerShdw>
                </a:effectLst>
              </a:endParaRPr>
            </a:p>
          </p:txBody>
        </p:sp>
      </p:grpSp>
      <p:sp>
        <p:nvSpPr>
          <p:cNvPr id="34" name="TextBox 33"/>
          <p:cNvSpPr txBox="1"/>
          <p:nvPr/>
        </p:nvSpPr>
        <p:spPr>
          <a:xfrm>
            <a:off x="0" y="0"/>
            <a:ext cx="9144000" cy="677108"/>
          </a:xfrm>
          <a:prstGeom prst="rect">
            <a:avLst/>
          </a:prstGeom>
          <a:solidFill>
            <a:schemeClr val="accent1">
              <a:lumMod val="20000"/>
              <a:lumOff val="80000"/>
            </a:schemeClr>
          </a:solidFill>
        </p:spPr>
        <p:txBody>
          <a:bodyPr wrap="square" rtlCol="0">
            <a:spAutoFit/>
          </a:bodyPr>
          <a:lstStyle/>
          <a:p>
            <a:pPr algn="ctr"/>
            <a:r>
              <a:rPr lang="en-US" sz="3800" b="1" dirty="0" smtClean="0">
                <a:latin typeface="Tempus Sans ITC" pitchFamily="82" charset="0"/>
              </a:rPr>
              <a:t> Who were these Stone Age Homo sapiens?</a:t>
            </a:r>
          </a:p>
        </p:txBody>
      </p:sp>
      <p:sp>
        <p:nvSpPr>
          <p:cNvPr id="22" name="5-Point Star 21"/>
          <p:cNvSpPr/>
          <p:nvPr/>
        </p:nvSpPr>
        <p:spPr>
          <a:xfrm>
            <a:off x="6477000" y="18288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419600" y="1695365"/>
            <a:ext cx="2057400" cy="743035"/>
            <a:chOff x="4419600" y="1695365"/>
            <a:chExt cx="2057400" cy="743035"/>
          </a:xfrm>
        </p:grpSpPr>
        <p:sp>
          <p:nvSpPr>
            <p:cNvPr id="27" name="TextBox 26"/>
            <p:cNvSpPr txBox="1"/>
            <p:nvPr/>
          </p:nvSpPr>
          <p:spPr>
            <a:xfrm rot="21048204">
              <a:off x="4633827" y="1695365"/>
              <a:ext cx="1699504" cy="646331"/>
            </a:xfrm>
            <a:prstGeom prst="rect">
              <a:avLst/>
            </a:prstGeom>
            <a:solidFill>
              <a:schemeClr val="bg1">
                <a:lumMod val="85000"/>
                <a:alpha val="58000"/>
              </a:schemeClr>
            </a:solidFill>
          </p:spPr>
          <p:txBody>
            <a:bodyPr wrap="none" rtlCol="0">
              <a:spAutoFit/>
            </a:bodyPr>
            <a:lstStyle/>
            <a:p>
              <a:r>
                <a:rPr lang="en-US" sz="3600" dirty="0" smtClean="0">
                  <a:effectLst>
                    <a:outerShdw dist="50800" dir="5400000" algn="ctr" rotWithShape="0">
                      <a:srgbClr val="FFFF00"/>
                    </a:outerShdw>
                  </a:effectLst>
                </a:rPr>
                <a:t>4000 mi</a:t>
              </a:r>
              <a:endParaRPr lang="en-US" sz="3600" dirty="0">
                <a:effectLst>
                  <a:outerShdw dist="50800" dir="5400000" algn="ctr" rotWithShape="0">
                    <a:srgbClr val="FFFF00"/>
                  </a:outerShdw>
                </a:effectLst>
              </a:endParaRPr>
            </a:p>
          </p:txBody>
        </p:sp>
        <p:cxnSp>
          <p:nvCxnSpPr>
            <p:cNvPr id="23" name="Straight Arrow Connector 22"/>
            <p:cNvCxnSpPr/>
            <p:nvPr/>
          </p:nvCxnSpPr>
          <p:spPr>
            <a:xfrm flipV="1">
              <a:off x="4419600" y="2133601"/>
              <a:ext cx="2057400" cy="304799"/>
            </a:xfrm>
            <a:prstGeom prst="straightConnector1">
              <a:avLst/>
            </a:prstGeom>
            <a:ln w="76200">
              <a:solidFill>
                <a:srgbClr val="FFFF00"/>
              </a:solidFill>
              <a:headEnd type="triangle"/>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495800" y="4038600"/>
            <a:ext cx="1366080" cy="1143000"/>
            <a:chOff x="8610600" y="1238165"/>
            <a:chExt cx="1366080" cy="1143000"/>
          </a:xfrm>
        </p:grpSpPr>
        <p:cxnSp>
          <p:nvCxnSpPr>
            <p:cNvPr id="31" name="Straight Arrow Connector 30"/>
            <p:cNvCxnSpPr/>
            <p:nvPr/>
          </p:nvCxnSpPr>
          <p:spPr>
            <a:xfrm rot="5400000" flipH="1" flipV="1">
              <a:off x="8648700" y="1581065"/>
              <a:ext cx="1143000" cy="457200"/>
            </a:xfrm>
            <a:prstGeom prst="straightConnector1">
              <a:avLst/>
            </a:prstGeom>
            <a:ln w="76200">
              <a:solidFill>
                <a:srgbClr val="FF0000"/>
              </a:solidFill>
              <a:headEnd type="triangle"/>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610600" y="1542965"/>
              <a:ext cx="1366080" cy="523220"/>
            </a:xfrm>
            <a:prstGeom prst="rect">
              <a:avLst/>
            </a:prstGeom>
            <a:solidFill>
              <a:srgbClr val="3F6EA7">
                <a:alpha val="50000"/>
              </a:srgbClr>
            </a:solidFill>
            <a:ln>
              <a:noFill/>
            </a:ln>
          </p:spPr>
          <p:txBody>
            <a:bodyPr wrap="none" rtlCol="0">
              <a:spAutoFit/>
            </a:bodyPr>
            <a:lstStyle/>
            <a:p>
              <a:r>
                <a:rPr lang="en-US" sz="2800" dirty="0" smtClean="0">
                  <a:effectLst>
                    <a:outerShdw dist="50800" dir="5400000" algn="ctr" rotWithShape="0">
                      <a:srgbClr val="FF0000"/>
                    </a:outerShdw>
                  </a:effectLst>
                </a:rPr>
                <a:t>2000 mi</a:t>
              </a:r>
              <a:endParaRPr lang="en-US" sz="2800" dirty="0">
                <a:effectLst>
                  <a:outerShdw dist="50800" dir="5400000" algn="ctr" rotWithShape="0">
                    <a:srgbClr val="FF00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1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5"/>
                                        </p:tgtEl>
                                      </p:cBhvr>
                                    </p:animEffect>
                                    <p:set>
                                      <p:cBhvr>
                                        <p:cTn id="17" dur="1" fill="hold">
                                          <p:stCondLst>
                                            <p:cond delay="999"/>
                                          </p:stCondLst>
                                        </p:cTn>
                                        <p:tgtEl>
                                          <p:spTgt spid="15"/>
                                        </p:tgtEl>
                                        <p:attrNameLst>
                                          <p:attrName>style.visibility</p:attrName>
                                        </p:attrNameLst>
                                      </p:cBhvr>
                                      <p:to>
                                        <p:strVal val="hidden"/>
                                      </p:to>
                                    </p:set>
                                  </p:childTnLst>
                                </p:cTn>
                              </p:par>
                              <p:par>
                                <p:cTn id="18" presetID="22" presetClass="entr" presetSubtype="8" fill="hold" grpId="0" nodeType="withEffect">
                                  <p:stCondLst>
                                    <p:cond delay="50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1000"/>
                                        <p:tgtEl>
                                          <p:spTgt spid="3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par>
                                <p:cTn id="25" presetID="10" presetClass="exit" presetSubtype="0" fill="hold" nodeType="withEffect">
                                  <p:stCondLst>
                                    <p:cond delay="500"/>
                                  </p:stCondLst>
                                  <p:childTnLst>
                                    <p:animEffect transition="out" filter="fade">
                                      <p:cBhvr>
                                        <p:cTn id="26" dur="1000"/>
                                        <p:tgtEl>
                                          <p:spTgt spid="17"/>
                                        </p:tgtEl>
                                      </p:cBhvr>
                                    </p:animEffect>
                                    <p:set>
                                      <p:cBhvr>
                                        <p:cTn id="27" dur="1" fill="hold">
                                          <p:stCondLst>
                                            <p:cond delay="999"/>
                                          </p:stCondLst>
                                        </p:cTn>
                                        <p:tgtEl>
                                          <p:spTgt spid="1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ld.bmp"/>
          <p:cNvPicPr>
            <a:picLocks/>
          </p:cNvPicPr>
          <p:nvPr/>
        </p:nvPicPr>
        <p:blipFill>
          <a:blip r:embed="rId2" cstate="print"/>
          <a:stretch>
            <a:fillRect/>
          </a:stretch>
        </p:blipFill>
        <p:spPr>
          <a:xfrm>
            <a:off x="1" y="1219200"/>
            <a:ext cx="9143999" cy="5638800"/>
          </a:xfrm>
          <a:prstGeom prst="rect">
            <a:avLst/>
          </a:prstGeom>
        </p:spPr>
      </p:pic>
      <p:sp>
        <p:nvSpPr>
          <p:cNvPr id="29" name="Freeform 28"/>
          <p:cNvSpPr/>
          <p:nvPr/>
        </p:nvSpPr>
        <p:spPr>
          <a:xfrm>
            <a:off x="4338828" y="1951597"/>
            <a:ext cx="2374322" cy="692543"/>
          </a:xfrm>
          <a:custGeom>
            <a:avLst/>
            <a:gdLst>
              <a:gd name="connsiteX0" fmla="*/ 187452 w 3587496"/>
              <a:gd name="connsiteY0" fmla="*/ 641604 h 917448"/>
              <a:gd name="connsiteX1" fmla="*/ 571500 w 3587496"/>
              <a:gd name="connsiteY1" fmla="*/ 568452 h 917448"/>
              <a:gd name="connsiteX2" fmla="*/ 900684 w 3587496"/>
              <a:gd name="connsiteY2" fmla="*/ 495300 h 917448"/>
              <a:gd name="connsiteX3" fmla="*/ 1184148 w 3587496"/>
              <a:gd name="connsiteY3" fmla="*/ 385572 h 917448"/>
              <a:gd name="connsiteX4" fmla="*/ 1531620 w 3587496"/>
              <a:gd name="connsiteY4" fmla="*/ 266700 h 917448"/>
              <a:gd name="connsiteX5" fmla="*/ 1824228 w 3587496"/>
              <a:gd name="connsiteY5" fmla="*/ 239268 h 917448"/>
              <a:gd name="connsiteX6" fmla="*/ 2098548 w 3587496"/>
              <a:gd name="connsiteY6" fmla="*/ 248412 h 917448"/>
              <a:gd name="connsiteX7" fmla="*/ 2400300 w 3587496"/>
              <a:gd name="connsiteY7" fmla="*/ 138684 h 917448"/>
              <a:gd name="connsiteX8" fmla="*/ 2784348 w 3587496"/>
              <a:gd name="connsiteY8" fmla="*/ 19812 h 917448"/>
              <a:gd name="connsiteX9" fmla="*/ 3067812 w 3587496"/>
              <a:gd name="connsiteY9" fmla="*/ 19812 h 917448"/>
              <a:gd name="connsiteX10" fmla="*/ 3525012 w 3587496"/>
              <a:gd name="connsiteY10" fmla="*/ 19812 h 917448"/>
              <a:gd name="connsiteX11" fmla="*/ 3442716 w 3587496"/>
              <a:gd name="connsiteY11" fmla="*/ 92964 h 917448"/>
              <a:gd name="connsiteX12" fmla="*/ 3049524 w 3587496"/>
              <a:gd name="connsiteY12" fmla="*/ 193548 h 917448"/>
              <a:gd name="connsiteX13" fmla="*/ 2830068 w 3587496"/>
              <a:gd name="connsiteY13" fmla="*/ 303276 h 917448"/>
              <a:gd name="connsiteX14" fmla="*/ 2601468 w 3587496"/>
              <a:gd name="connsiteY14" fmla="*/ 458724 h 917448"/>
              <a:gd name="connsiteX15" fmla="*/ 2281428 w 3587496"/>
              <a:gd name="connsiteY15" fmla="*/ 586740 h 917448"/>
              <a:gd name="connsiteX16" fmla="*/ 1988820 w 3587496"/>
              <a:gd name="connsiteY16" fmla="*/ 595884 h 917448"/>
              <a:gd name="connsiteX17" fmla="*/ 1613916 w 3587496"/>
              <a:gd name="connsiteY17" fmla="*/ 632460 h 917448"/>
              <a:gd name="connsiteX18" fmla="*/ 1330452 w 3587496"/>
              <a:gd name="connsiteY18" fmla="*/ 787908 h 917448"/>
              <a:gd name="connsiteX19" fmla="*/ 1138428 w 3587496"/>
              <a:gd name="connsiteY19" fmla="*/ 833628 h 917448"/>
              <a:gd name="connsiteX20" fmla="*/ 955548 w 3587496"/>
              <a:gd name="connsiteY20" fmla="*/ 851916 h 917448"/>
              <a:gd name="connsiteX21" fmla="*/ 690372 w 3587496"/>
              <a:gd name="connsiteY21" fmla="*/ 915924 h 917448"/>
              <a:gd name="connsiteX22" fmla="*/ 489204 w 3587496"/>
              <a:gd name="connsiteY22" fmla="*/ 842772 h 917448"/>
              <a:gd name="connsiteX23" fmla="*/ 224028 w 3587496"/>
              <a:gd name="connsiteY23" fmla="*/ 787908 h 917448"/>
              <a:gd name="connsiteX24" fmla="*/ 13716 w 3587496"/>
              <a:gd name="connsiteY24" fmla="*/ 733044 h 917448"/>
              <a:gd name="connsiteX25" fmla="*/ 187452 w 3587496"/>
              <a:gd name="connsiteY25" fmla="*/ 641604 h 917448"/>
              <a:gd name="connsiteX0" fmla="*/ 187452 w 3445764"/>
              <a:gd name="connsiteY0" fmla="*/ 641604 h 917448"/>
              <a:gd name="connsiteX1" fmla="*/ 571500 w 3445764"/>
              <a:gd name="connsiteY1" fmla="*/ 568452 h 917448"/>
              <a:gd name="connsiteX2" fmla="*/ 900684 w 3445764"/>
              <a:gd name="connsiteY2" fmla="*/ 495300 h 917448"/>
              <a:gd name="connsiteX3" fmla="*/ 1184148 w 3445764"/>
              <a:gd name="connsiteY3" fmla="*/ 385572 h 917448"/>
              <a:gd name="connsiteX4" fmla="*/ 1531620 w 3445764"/>
              <a:gd name="connsiteY4" fmla="*/ 266700 h 917448"/>
              <a:gd name="connsiteX5" fmla="*/ 1824228 w 3445764"/>
              <a:gd name="connsiteY5" fmla="*/ 239268 h 917448"/>
              <a:gd name="connsiteX6" fmla="*/ 2098548 w 3445764"/>
              <a:gd name="connsiteY6" fmla="*/ 248412 h 917448"/>
              <a:gd name="connsiteX7" fmla="*/ 2400300 w 3445764"/>
              <a:gd name="connsiteY7" fmla="*/ 138684 h 917448"/>
              <a:gd name="connsiteX8" fmla="*/ 2784348 w 3445764"/>
              <a:gd name="connsiteY8" fmla="*/ 19812 h 917448"/>
              <a:gd name="connsiteX9" fmla="*/ 3067812 w 3445764"/>
              <a:gd name="connsiteY9" fmla="*/ 19812 h 917448"/>
              <a:gd name="connsiteX10" fmla="*/ 3442716 w 3445764"/>
              <a:gd name="connsiteY10" fmla="*/ 92964 h 917448"/>
              <a:gd name="connsiteX11" fmla="*/ 3049524 w 3445764"/>
              <a:gd name="connsiteY11" fmla="*/ 193548 h 917448"/>
              <a:gd name="connsiteX12" fmla="*/ 2830068 w 3445764"/>
              <a:gd name="connsiteY12" fmla="*/ 303276 h 917448"/>
              <a:gd name="connsiteX13" fmla="*/ 2601468 w 3445764"/>
              <a:gd name="connsiteY13" fmla="*/ 458724 h 917448"/>
              <a:gd name="connsiteX14" fmla="*/ 2281428 w 3445764"/>
              <a:gd name="connsiteY14" fmla="*/ 586740 h 917448"/>
              <a:gd name="connsiteX15" fmla="*/ 1988820 w 3445764"/>
              <a:gd name="connsiteY15" fmla="*/ 595884 h 917448"/>
              <a:gd name="connsiteX16" fmla="*/ 1613916 w 3445764"/>
              <a:gd name="connsiteY16" fmla="*/ 632460 h 917448"/>
              <a:gd name="connsiteX17" fmla="*/ 1330452 w 3445764"/>
              <a:gd name="connsiteY17" fmla="*/ 787908 h 917448"/>
              <a:gd name="connsiteX18" fmla="*/ 1138428 w 3445764"/>
              <a:gd name="connsiteY18" fmla="*/ 833628 h 917448"/>
              <a:gd name="connsiteX19" fmla="*/ 955548 w 3445764"/>
              <a:gd name="connsiteY19" fmla="*/ 851916 h 917448"/>
              <a:gd name="connsiteX20" fmla="*/ 690372 w 3445764"/>
              <a:gd name="connsiteY20" fmla="*/ 915924 h 917448"/>
              <a:gd name="connsiteX21" fmla="*/ 489204 w 3445764"/>
              <a:gd name="connsiteY21" fmla="*/ 842772 h 917448"/>
              <a:gd name="connsiteX22" fmla="*/ 224028 w 3445764"/>
              <a:gd name="connsiteY22" fmla="*/ 787908 h 917448"/>
              <a:gd name="connsiteX23" fmla="*/ 13716 w 3445764"/>
              <a:gd name="connsiteY23" fmla="*/ 733044 h 917448"/>
              <a:gd name="connsiteX24" fmla="*/ 187452 w 3445764"/>
              <a:gd name="connsiteY24" fmla="*/ 641604 h 917448"/>
              <a:gd name="connsiteX0" fmla="*/ 187452 w 3112008"/>
              <a:gd name="connsiteY0" fmla="*/ 641604 h 917448"/>
              <a:gd name="connsiteX1" fmla="*/ 571500 w 3112008"/>
              <a:gd name="connsiteY1" fmla="*/ 568452 h 917448"/>
              <a:gd name="connsiteX2" fmla="*/ 900684 w 3112008"/>
              <a:gd name="connsiteY2" fmla="*/ 495300 h 917448"/>
              <a:gd name="connsiteX3" fmla="*/ 1184148 w 3112008"/>
              <a:gd name="connsiteY3" fmla="*/ 385572 h 917448"/>
              <a:gd name="connsiteX4" fmla="*/ 1531620 w 3112008"/>
              <a:gd name="connsiteY4" fmla="*/ 266700 h 917448"/>
              <a:gd name="connsiteX5" fmla="*/ 1824228 w 3112008"/>
              <a:gd name="connsiteY5" fmla="*/ 239268 h 917448"/>
              <a:gd name="connsiteX6" fmla="*/ 2098548 w 3112008"/>
              <a:gd name="connsiteY6" fmla="*/ 248412 h 917448"/>
              <a:gd name="connsiteX7" fmla="*/ 2400300 w 3112008"/>
              <a:gd name="connsiteY7" fmla="*/ 138684 h 917448"/>
              <a:gd name="connsiteX8" fmla="*/ 2784348 w 3112008"/>
              <a:gd name="connsiteY8" fmla="*/ 19812 h 917448"/>
              <a:gd name="connsiteX9" fmla="*/ 3067812 w 3112008"/>
              <a:gd name="connsiteY9" fmla="*/ 19812 h 917448"/>
              <a:gd name="connsiteX10" fmla="*/ 3049524 w 3112008"/>
              <a:gd name="connsiteY10" fmla="*/ 193548 h 917448"/>
              <a:gd name="connsiteX11" fmla="*/ 2830068 w 3112008"/>
              <a:gd name="connsiteY11" fmla="*/ 303276 h 917448"/>
              <a:gd name="connsiteX12" fmla="*/ 2601468 w 3112008"/>
              <a:gd name="connsiteY12" fmla="*/ 458724 h 917448"/>
              <a:gd name="connsiteX13" fmla="*/ 2281428 w 3112008"/>
              <a:gd name="connsiteY13" fmla="*/ 586740 h 917448"/>
              <a:gd name="connsiteX14" fmla="*/ 1988820 w 3112008"/>
              <a:gd name="connsiteY14" fmla="*/ 595884 h 917448"/>
              <a:gd name="connsiteX15" fmla="*/ 1613916 w 3112008"/>
              <a:gd name="connsiteY15" fmla="*/ 632460 h 917448"/>
              <a:gd name="connsiteX16" fmla="*/ 1330452 w 3112008"/>
              <a:gd name="connsiteY16" fmla="*/ 787908 h 917448"/>
              <a:gd name="connsiteX17" fmla="*/ 1138428 w 3112008"/>
              <a:gd name="connsiteY17" fmla="*/ 833628 h 917448"/>
              <a:gd name="connsiteX18" fmla="*/ 955548 w 3112008"/>
              <a:gd name="connsiteY18" fmla="*/ 851916 h 917448"/>
              <a:gd name="connsiteX19" fmla="*/ 690372 w 3112008"/>
              <a:gd name="connsiteY19" fmla="*/ 915924 h 917448"/>
              <a:gd name="connsiteX20" fmla="*/ 489204 w 3112008"/>
              <a:gd name="connsiteY20" fmla="*/ 842772 h 917448"/>
              <a:gd name="connsiteX21" fmla="*/ 224028 w 3112008"/>
              <a:gd name="connsiteY21" fmla="*/ 787908 h 917448"/>
              <a:gd name="connsiteX22" fmla="*/ 13716 w 3112008"/>
              <a:gd name="connsiteY22" fmla="*/ 733044 h 917448"/>
              <a:gd name="connsiteX23" fmla="*/ 187452 w 3112008"/>
              <a:gd name="connsiteY23" fmla="*/ 641604 h 917448"/>
              <a:gd name="connsiteX0" fmla="*/ 187452 w 3057144"/>
              <a:gd name="connsiteY0" fmla="*/ 630936 h 906780"/>
              <a:gd name="connsiteX1" fmla="*/ 571500 w 3057144"/>
              <a:gd name="connsiteY1" fmla="*/ 557784 h 906780"/>
              <a:gd name="connsiteX2" fmla="*/ 900684 w 3057144"/>
              <a:gd name="connsiteY2" fmla="*/ 484632 h 906780"/>
              <a:gd name="connsiteX3" fmla="*/ 1184148 w 3057144"/>
              <a:gd name="connsiteY3" fmla="*/ 374904 h 906780"/>
              <a:gd name="connsiteX4" fmla="*/ 1531620 w 3057144"/>
              <a:gd name="connsiteY4" fmla="*/ 256032 h 906780"/>
              <a:gd name="connsiteX5" fmla="*/ 1824228 w 3057144"/>
              <a:gd name="connsiteY5" fmla="*/ 228600 h 906780"/>
              <a:gd name="connsiteX6" fmla="*/ 2098548 w 3057144"/>
              <a:gd name="connsiteY6" fmla="*/ 237744 h 906780"/>
              <a:gd name="connsiteX7" fmla="*/ 2400300 w 3057144"/>
              <a:gd name="connsiteY7" fmla="*/ 128016 h 906780"/>
              <a:gd name="connsiteX8" fmla="*/ 2784348 w 3057144"/>
              <a:gd name="connsiteY8" fmla="*/ 9144 h 906780"/>
              <a:gd name="connsiteX9" fmla="*/ 3049524 w 3057144"/>
              <a:gd name="connsiteY9" fmla="*/ 182880 h 906780"/>
              <a:gd name="connsiteX10" fmla="*/ 2830068 w 3057144"/>
              <a:gd name="connsiteY10" fmla="*/ 292608 h 906780"/>
              <a:gd name="connsiteX11" fmla="*/ 2601468 w 3057144"/>
              <a:gd name="connsiteY11" fmla="*/ 448056 h 906780"/>
              <a:gd name="connsiteX12" fmla="*/ 2281428 w 3057144"/>
              <a:gd name="connsiteY12" fmla="*/ 576072 h 906780"/>
              <a:gd name="connsiteX13" fmla="*/ 1988820 w 3057144"/>
              <a:gd name="connsiteY13" fmla="*/ 585216 h 906780"/>
              <a:gd name="connsiteX14" fmla="*/ 1613916 w 3057144"/>
              <a:gd name="connsiteY14" fmla="*/ 621792 h 906780"/>
              <a:gd name="connsiteX15" fmla="*/ 1330452 w 3057144"/>
              <a:gd name="connsiteY15" fmla="*/ 777240 h 906780"/>
              <a:gd name="connsiteX16" fmla="*/ 1138428 w 3057144"/>
              <a:gd name="connsiteY16" fmla="*/ 822960 h 906780"/>
              <a:gd name="connsiteX17" fmla="*/ 955548 w 3057144"/>
              <a:gd name="connsiteY17" fmla="*/ 841248 h 906780"/>
              <a:gd name="connsiteX18" fmla="*/ 690372 w 3057144"/>
              <a:gd name="connsiteY18" fmla="*/ 905256 h 906780"/>
              <a:gd name="connsiteX19" fmla="*/ 489204 w 3057144"/>
              <a:gd name="connsiteY19" fmla="*/ 832104 h 906780"/>
              <a:gd name="connsiteX20" fmla="*/ 224028 w 3057144"/>
              <a:gd name="connsiteY20" fmla="*/ 777240 h 906780"/>
              <a:gd name="connsiteX21" fmla="*/ 13716 w 3057144"/>
              <a:gd name="connsiteY21" fmla="*/ 722376 h 906780"/>
              <a:gd name="connsiteX22" fmla="*/ 187452 w 3057144"/>
              <a:gd name="connsiteY22" fmla="*/ 630936 h 906780"/>
              <a:gd name="connsiteX0" fmla="*/ 187452 w 2860548"/>
              <a:gd name="connsiteY0" fmla="*/ 649224 h 925068"/>
              <a:gd name="connsiteX1" fmla="*/ 571500 w 2860548"/>
              <a:gd name="connsiteY1" fmla="*/ 576072 h 925068"/>
              <a:gd name="connsiteX2" fmla="*/ 900684 w 2860548"/>
              <a:gd name="connsiteY2" fmla="*/ 502920 h 925068"/>
              <a:gd name="connsiteX3" fmla="*/ 1184148 w 2860548"/>
              <a:gd name="connsiteY3" fmla="*/ 393192 h 925068"/>
              <a:gd name="connsiteX4" fmla="*/ 1531620 w 2860548"/>
              <a:gd name="connsiteY4" fmla="*/ 274320 h 925068"/>
              <a:gd name="connsiteX5" fmla="*/ 1824228 w 2860548"/>
              <a:gd name="connsiteY5" fmla="*/ 246888 h 925068"/>
              <a:gd name="connsiteX6" fmla="*/ 2098548 w 2860548"/>
              <a:gd name="connsiteY6" fmla="*/ 256032 h 925068"/>
              <a:gd name="connsiteX7" fmla="*/ 2400300 w 2860548"/>
              <a:gd name="connsiteY7" fmla="*/ 146304 h 925068"/>
              <a:gd name="connsiteX8" fmla="*/ 2784348 w 2860548"/>
              <a:gd name="connsiteY8" fmla="*/ 27432 h 925068"/>
              <a:gd name="connsiteX9" fmla="*/ 2830068 w 2860548"/>
              <a:gd name="connsiteY9" fmla="*/ 310896 h 925068"/>
              <a:gd name="connsiteX10" fmla="*/ 2601468 w 2860548"/>
              <a:gd name="connsiteY10" fmla="*/ 466344 h 925068"/>
              <a:gd name="connsiteX11" fmla="*/ 2281428 w 2860548"/>
              <a:gd name="connsiteY11" fmla="*/ 594360 h 925068"/>
              <a:gd name="connsiteX12" fmla="*/ 1988820 w 2860548"/>
              <a:gd name="connsiteY12" fmla="*/ 603504 h 925068"/>
              <a:gd name="connsiteX13" fmla="*/ 1613916 w 2860548"/>
              <a:gd name="connsiteY13" fmla="*/ 640080 h 925068"/>
              <a:gd name="connsiteX14" fmla="*/ 1330452 w 2860548"/>
              <a:gd name="connsiteY14" fmla="*/ 795528 h 925068"/>
              <a:gd name="connsiteX15" fmla="*/ 1138428 w 2860548"/>
              <a:gd name="connsiteY15" fmla="*/ 841248 h 925068"/>
              <a:gd name="connsiteX16" fmla="*/ 955548 w 2860548"/>
              <a:gd name="connsiteY16" fmla="*/ 859536 h 925068"/>
              <a:gd name="connsiteX17" fmla="*/ 690372 w 2860548"/>
              <a:gd name="connsiteY17" fmla="*/ 923544 h 925068"/>
              <a:gd name="connsiteX18" fmla="*/ 489204 w 2860548"/>
              <a:gd name="connsiteY18" fmla="*/ 850392 h 925068"/>
              <a:gd name="connsiteX19" fmla="*/ 224028 w 2860548"/>
              <a:gd name="connsiteY19" fmla="*/ 795528 h 925068"/>
              <a:gd name="connsiteX20" fmla="*/ 13716 w 2860548"/>
              <a:gd name="connsiteY20" fmla="*/ 740664 h 925068"/>
              <a:gd name="connsiteX21" fmla="*/ 187452 w 2860548"/>
              <a:gd name="connsiteY21" fmla="*/ 649224 h 925068"/>
              <a:gd name="connsiteX0" fmla="*/ 187452 w 2863596"/>
              <a:gd name="connsiteY0" fmla="*/ 512064 h 787908"/>
              <a:gd name="connsiteX1" fmla="*/ 571500 w 2863596"/>
              <a:gd name="connsiteY1" fmla="*/ 438912 h 787908"/>
              <a:gd name="connsiteX2" fmla="*/ 900684 w 2863596"/>
              <a:gd name="connsiteY2" fmla="*/ 365760 h 787908"/>
              <a:gd name="connsiteX3" fmla="*/ 1184148 w 2863596"/>
              <a:gd name="connsiteY3" fmla="*/ 256032 h 787908"/>
              <a:gd name="connsiteX4" fmla="*/ 1531620 w 2863596"/>
              <a:gd name="connsiteY4" fmla="*/ 137160 h 787908"/>
              <a:gd name="connsiteX5" fmla="*/ 1824228 w 2863596"/>
              <a:gd name="connsiteY5" fmla="*/ 109728 h 787908"/>
              <a:gd name="connsiteX6" fmla="*/ 2098548 w 2863596"/>
              <a:gd name="connsiteY6" fmla="*/ 118872 h 787908"/>
              <a:gd name="connsiteX7" fmla="*/ 2400300 w 2863596"/>
              <a:gd name="connsiteY7" fmla="*/ 9144 h 787908"/>
              <a:gd name="connsiteX8" fmla="*/ 2830068 w 2863596"/>
              <a:gd name="connsiteY8" fmla="*/ 173736 h 787908"/>
              <a:gd name="connsiteX9" fmla="*/ 2601468 w 2863596"/>
              <a:gd name="connsiteY9" fmla="*/ 329184 h 787908"/>
              <a:gd name="connsiteX10" fmla="*/ 2281428 w 2863596"/>
              <a:gd name="connsiteY10" fmla="*/ 457200 h 787908"/>
              <a:gd name="connsiteX11" fmla="*/ 1988820 w 2863596"/>
              <a:gd name="connsiteY11" fmla="*/ 466344 h 787908"/>
              <a:gd name="connsiteX12" fmla="*/ 1613916 w 2863596"/>
              <a:gd name="connsiteY12" fmla="*/ 502920 h 787908"/>
              <a:gd name="connsiteX13" fmla="*/ 1330452 w 2863596"/>
              <a:gd name="connsiteY13" fmla="*/ 658368 h 787908"/>
              <a:gd name="connsiteX14" fmla="*/ 1138428 w 2863596"/>
              <a:gd name="connsiteY14" fmla="*/ 704088 h 787908"/>
              <a:gd name="connsiteX15" fmla="*/ 955548 w 2863596"/>
              <a:gd name="connsiteY15" fmla="*/ 722376 h 787908"/>
              <a:gd name="connsiteX16" fmla="*/ 690372 w 2863596"/>
              <a:gd name="connsiteY16" fmla="*/ 786384 h 787908"/>
              <a:gd name="connsiteX17" fmla="*/ 489204 w 2863596"/>
              <a:gd name="connsiteY17" fmla="*/ 713232 h 787908"/>
              <a:gd name="connsiteX18" fmla="*/ 224028 w 2863596"/>
              <a:gd name="connsiteY18" fmla="*/ 658368 h 787908"/>
              <a:gd name="connsiteX19" fmla="*/ 13716 w 2863596"/>
              <a:gd name="connsiteY19" fmla="*/ 603504 h 787908"/>
              <a:gd name="connsiteX20" fmla="*/ 187452 w 2863596"/>
              <a:gd name="connsiteY20" fmla="*/ 512064 h 787908"/>
              <a:gd name="connsiteX0" fmla="*/ 187452 w 2621280"/>
              <a:gd name="connsiteY0" fmla="*/ 537972 h 813816"/>
              <a:gd name="connsiteX1" fmla="*/ 571500 w 2621280"/>
              <a:gd name="connsiteY1" fmla="*/ 464820 h 813816"/>
              <a:gd name="connsiteX2" fmla="*/ 900684 w 2621280"/>
              <a:gd name="connsiteY2" fmla="*/ 391668 h 813816"/>
              <a:gd name="connsiteX3" fmla="*/ 1184148 w 2621280"/>
              <a:gd name="connsiteY3" fmla="*/ 281940 h 813816"/>
              <a:gd name="connsiteX4" fmla="*/ 1531620 w 2621280"/>
              <a:gd name="connsiteY4" fmla="*/ 163068 h 813816"/>
              <a:gd name="connsiteX5" fmla="*/ 1824228 w 2621280"/>
              <a:gd name="connsiteY5" fmla="*/ 135636 h 813816"/>
              <a:gd name="connsiteX6" fmla="*/ 2098548 w 2621280"/>
              <a:gd name="connsiteY6" fmla="*/ 144780 h 813816"/>
              <a:gd name="connsiteX7" fmla="*/ 2400300 w 2621280"/>
              <a:gd name="connsiteY7" fmla="*/ 35052 h 813816"/>
              <a:gd name="connsiteX8" fmla="*/ 2601468 w 2621280"/>
              <a:gd name="connsiteY8" fmla="*/ 355092 h 813816"/>
              <a:gd name="connsiteX9" fmla="*/ 2281428 w 2621280"/>
              <a:gd name="connsiteY9" fmla="*/ 483108 h 813816"/>
              <a:gd name="connsiteX10" fmla="*/ 1988820 w 2621280"/>
              <a:gd name="connsiteY10" fmla="*/ 492252 h 813816"/>
              <a:gd name="connsiteX11" fmla="*/ 1613916 w 2621280"/>
              <a:gd name="connsiteY11" fmla="*/ 528828 h 813816"/>
              <a:gd name="connsiteX12" fmla="*/ 1330452 w 2621280"/>
              <a:gd name="connsiteY12" fmla="*/ 684276 h 813816"/>
              <a:gd name="connsiteX13" fmla="*/ 1138428 w 2621280"/>
              <a:gd name="connsiteY13" fmla="*/ 729996 h 813816"/>
              <a:gd name="connsiteX14" fmla="*/ 955548 w 2621280"/>
              <a:gd name="connsiteY14" fmla="*/ 748284 h 813816"/>
              <a:gd name="connsiteX15" fmla="*/ 690372 w 2621280"/>
              <a:gd name="connsiteY15" fmla="*/ 812292 h 813816"/>
              <a:gd name="connsiteX16" fmla="*/ 489204 w 2621280"/>
              <a:gd name="connsiteY16" fmla="*/ 739140 h 813816"/>
              <a:gd name="connsiteX17" fmla="*/ 224028 w 2621280"/>
              <a:gd name="connsiteY17" fmla="*/ 684276 h 813816"/>
              <a:gd name="connsiteX18" fmla="*/ 13716 w 2621280"/>
              <a:gd name="connsiteY18" fmla="*/ 629412 h 813816"/>
              <a:gd name="connsiteX19" fmla="*/ 187452 w 2621280"/>
              <a:gd name="connsiteY19" fmla="*/ 537972 h 813816"/>
              <a:gd name="connsiteX0" fmla="*/ 187452 w 2430780"/>
              <a:gd name="connsiteY0" fmla="*/ 559308 h 835152"/>
              <a:gd name="connsiteX1" fmla="*/ 571500 w 2430780"/>
              <a:gd name="connsiteY1" fmla="*/ 486156 h 835152"/>
              <a:gd name="connsiteX2" fmla="*/ 900684 w 2430780"/>
              <a:gd name="connsiteY2" fmla="*/ 413004 h 835152"/>
              <a:gd name="connsiteX3" fmla="*/ 1184148 w 2430780"/>
              <a:gd name="connsiteY3" fmla="*/ 303276 h 835152"/>
              <a:gd name="connsiteX4" fmla="*/ 1531620 w 2430780"/>
              <a:gd name="connsiteY4" fmla="*/ 184404 h 835152"/>
              <a:gd name="connsiteX5" fmla="*/ 1824228 w 2430780"/>
              <a:gd name="connsiteY5" fmla="*/ 156972 h 835152"/>
              <a:gd name="connsiteX6" fmla="*/ 2098548 w 2430780"/>
              <a:gd name="connsiteY6" fmla="*/ 166116 h 835152"/>
              <a:gd name="connsiteX7" fmla="*/ 2400300 w 2430780"/>
              <a:gd name="connsiteY7" fmla="*/ 56388 h 835152"/>
              <a:gd name="connsiteX8" fmla="*/ 2281428 w 2430780"/>
              <a:gd name="connsiteY8" fmla="*/ 504444 h 835152"/>
              <a:gd name="connsiteX9" fmla="*/ 1988820 w 2430780"/>
              <a:gd name="connsiteY9" fmla="*/ 513588 h 835152"/>
              <a:gd name="connsiteX10" fmla="*/ 1613916 w 2430780"/>
              <a:gd name="connsiteY10" fmla="*/ 550164 h 835152"/>
              <a:gd name="connsiteX11" fmla="*/ 1330452 w 2430780"/>
              <a:gd name="connsiteY11" fmla="*/ 705612 h 835152"/>
              <a:gd name="connsiteX12" fmla="*/ 1138428 w 2430780"/>
              <a:gd name="connsiteY12" fmla="*/ 751332 h 835152"/>
              <a:gd name="connsiteX13" fmla="*/ 955548 w 2430780"/>
              <a:gd name="connsiteY13" fmla="*/ 769620 h 835152"/>
              <a:gd name="connsiteX14" fmla="*/ 690372 w 2430780"/>
              <a:gd name="connsiteY14" fmla="*/ 833628 h 835152"/>
              <a:gd name="connsiteX15" fmla="*/ 489204 w 2430780"/>
              <a:gd name="connsiteY15" fmla="*/ 760476 h 835152"/>
              <a:gd name="connsiteX16" fmla="*/ 224028 w 2430780"/>
              <a:gd name="connsiteY16" fmla="*/ 705612 h 835152"/>
              <a:gd name="connsiteX17" fmla="*/ 13716 w 2430780"/>
              <a:gd name="connsiteY17" fmla="*/ 650748 h 835152"/>
              <a:gd name="connsiteX18" fmla="*/ 187452 w 2430780"/>
              <a:gd name="connsiteY18" fmla="*/ 559308 h 835152"/>
              <a:gd name="connsiteX0" fmla="*/ 187452 w 2299716"/>
              <a:gd name="connsiteY0" fmla="*/ 451104 h 726948"/>
              <a:gd name="connsiteX1" fmla="*/ 571500 w 2299716"/>
              <a:gd name="connsiteY1" fmla="*/ 377952 h 726948"/>
              <a:gd name="connsiteX2" fmla="*/ 900684 w 2299716"/>
              <a:gd name="connsiteY2" fmla="*/ 304800 h 726948"/>
              <a:gd name="connsiteX3" fmla="*/ 1184148 w 2299716"/>
              <a:gd name="connsiteY3" fmla="*/ 195072 h 726948"/>
              <a:gd name="connsiteX4" fmla="*/ 1531620 w 2299716"/>
              <a:gd name="connsiteY4" fmla="*/ 76200 h 726948"/>
              <a:gd name="connsiteX5" fmla="*/ 1824228 w 2299716"/>
              <a:gd name="connsiteY5" fmla="*/ 48768 h 726948"/>
              <a:gd name="connsiteX6" fmla="*/ 2098548 w 2299716"/>
              <a:gd name="connsiteY6" fmla="*/ 57912 h 726948"/>
              <a:gd name="connsiteX7" fmla="*/ 2281428 w 2299716"/>
              <a:gd name="connsiteY7" fmla="*/ 396240 h 726948"/>
              <a:gd name="connsiteX8" fmla="*/ 1988820 w 2299716"/>
              <a:gd name="connsiteY8" fmla="*/ 405384 h 726948"/>
              <a:gd name="connsiteX9" fmla="*/ 1613916 w 2299716"/>
              <a:gd name="connsiteY9" fmla="*/ 441960 h 726948"/>
              <a:gd name="connsiteX10" fmla="*/ 1330452 w 2299716"/>
              <a:gd name="connsiteY10" fmla="*/ 597408 h 726948"/>
              <a:gd name="connsiteX11" fmla="*/ 1138428 w 2299716"/>
              <a:gd name="connsiteY11" fmla="*/ 643128 h 726948"/>
              <a:gd name="connsiteX12" fmla="*/ 955548 w 2299716"/>
              <a:gd name="connsiteY12" fmla="*/ 661416 h 726948"/>
              <a:gd name="connsiteX13" fmla="*/ 690372 w 2299716"/>
              <a:gd name="connsiteY13" fmla="*/ 725424 h 726948"/>
              <a:gd name="connsiteX14" fmla="*/ 489204 w 2299716"/>
              <a:gd name="connsiteY14" fmla="*/ 652272 h 726948"/>
              <a:gd name="connsiteX15" fmla="*/ 224028 w 2299716"/>
              <a:gd name="connsiteY15" fmla="*/ 597408 h 726948"/>
              <a:gd name="connsiteX16" fmla="*/ 13716 w 2299716"/>
              <a:gd name="connsiteY16" fmla="*/ 542544 h 726948"/>
              <a:gd name="connsiteX17" fmla="*/ 187452 w 2299716"/>
              <a:gd name="connsiteY17" fmla="*/ 451104 h 726948"/>
              <a:gd name="connsiteX0" fmla="*/ 187452 w 2298122"/>
              <a:gd name="connsiteY0" fmla="*/ 451104 h 726948"/>
              <a:gd name="connsiteX1" fmla="*/ 571500 w 2298122"/>
              <a:gd name="connsiteY1" fmla="*/ 377952 h 726948"/>
              <a:gd name="connsiteX2" fmla="*/ 900684 w 2298122"/>
              <a:gd name="connsiteY2" fmla="*/ 304800 h 726948"/>
              <a:gd name="connsiteX3" fmla="*/ 1184148 w 2298122"/>
              <a:gd name="connsiteY3" fmla="*/ 195072 h 726948"/>
              <a:gd name="connsiteX4" fmla="*/ 1531620 w 2298122"/>
              <a:gd name="connsiteY4" fmla="*/ 76200 h 726948"/>
              <a:gd name="connsiteX5" fmla="*/ 1824228 w 2298122"/>
              <a:gd name="connsiteY5" fmla="*/ 48768 h 726948"/>
              <a:gd name="connsiteX6" fmla="*/ 2098548 w 2298122"/>
              <a:gd name="connsiteY6" fmla="*/ 57912 h 726948"/>
              <a:gd name="connsiteX7" fmla="*/ 2281428 w 2298122"/>
              <a:gd name="connsiteY7" fmla="*/ 396240 h 726948"/>
              <a:gd name="connsiteX8" fmla="*/ 2198714 w 2298122"/>
              <a:gd name="connsiteY8" fmla="*/ 400123 h 726948"/>
              <a:gd name="connsiteX9" fmla="*/ 1988820 w 2298122"/>
              <a:gd name="connsiteY9" fmla="*/ 405384 h 726948"/>
              <a:gd name="connsiteX10" fmla="*/ 1613916 w 2298122"/>
              <a:gd name="connsiteY10" fmla="*/ 441960 h 726948"/>
              <a:gd name="connsiteX11" fmla="*/ 1330452 w 2298122"/>
              <a:gd name="connsiteY11" fmla="*/ 597408 h 726948"/>
              <a:gd name="connsiteX12" fmla="*/ 1138428 w 2298122"/>
              <a:gd name="connsiteY12" fmla="*/ 643128 h 726948"/>
              <a:gd name="connsiteX13" fmla="*/ 955548 w 2298122"/>
              <a:gd name="connsiteY13" fmla="*/ 661416 h 726948"/>
              <a:gd name="connsiteX14" fmla="*/ 690372 w 2298122"/>
              <a:gd name="connsiteY14" fmla="*/ 725424 h 726948"/>
              <a:gd name="connsiteX15" fmla="*/ 489204 w 2298122"/>
              <a:gd name="connsiteY15" fmla="*/ 652272 h 726948"/>
              <a:gd name="connsiteX16" fmla="*/ 224028 w 2298122"/>
              <a:gd name="connsiteY16" fmla="*/ 597408 h 726948"/>
              <a:gd name="connsiteX17" fmla="*/ 13716 w 2298122"/>
              <a:gd name="connsiteY17" fmla="*/ 542544 h 726948"/>
              <a:gd name="connsiteX18" fmla="*/ 187452 w 2298122"/>
              <a:gd name="connsiteY18" fmla="*/ 451104 h 726948"/>
              <a:gd name="connsiteX0" fmla="*/ 187452 w 2374322"/>
              <a:gd name="connsiteY0" fmla="*/ 416699 h 692543"/>
              <a:gd name="connsiteX1" fmla="*/ 571500 w 2374322"/>
              <a:gd name="connsiteY1" fmla="*/ 343547 h 692543"/>
              <a:gd name="connsiteX2" fmla="*/ 900684 w 2374322"/>
              <a:gd name="connsiteY2" fmla="*/ 270395 h 692543"/>
              <a:gd name="connsiteX3" fmla="*/ 1184148 w 2374322"/>
              <a:gd name="connsiteY3" fmla="*/ 160667 h 692543"/>
              <a:gd name="connsiteX4" fmla="*/ 1531620 w 2374322"/>
              <a:gd name="connsiteY4" fmla="*/ 41795 h 692543"/>
              <a:gd name="connsiteX5" fmla="*/ 1824228 w 2374322"/>
              <a:gd name="connsiteY5" fmla="*/ 14363 h 692543"/>
              <a:gd name="connsiteX6" fmla="*/ 2098548 w 2374322"/>
              <a:gd name="connsiteY6" fmla="*/ 23507 h 692543"/>
              <a:gd name="connsiteX7" fmla="*/ 2357628 w 2374322"/>
              <a:gd name="connsiteY7" fmla="*/ 57035 h 692543"/>
              <a:gd name="connsiteX8" fmla="*/ 2198714 w 2374322"/>
              <a:gd name="connsiteY8" fmla="*/ 365718 h 692543"/>
              <a:gd name="connsiteX9" fmla="*/ 1988820 w 2374322"/>
              <a:gd name="connsiteY9" fmla="*/ 370979 h 692543"/>
              <a:gd name="connsiteX10" fmla="*/ 1613916 w 2374322"/>
              <a:gd name="connsiteY10" fmla="*/ 407555 h 692543"/>
              <a:gd name="connsiteX11" fmla="*/ 1330452 w 2374322"/>
              <a:gd name="connsiteY11" fmla="*/ 563003 h 692543"/>
              <a:gd name="connsiteX12" fmla="*/ 1138428 w 2374322"/>
              <a:gd name="connsiteY12" fmla="*/ 608723 h 692543"/>
              <a:gd name="connsiteX13" fmla="*/ 955548 w 2374322"/>
              <a:gd name="connsiteY13" fmla="*/ 627011 h 692543"/>
              <a:gd name="connsiteX14" fmla="*/ 690372 w 2374322"/>
              <a:gd name="connsiteY14" fmla="*/ 691019 h 692543"/>
              <a:gd name="connsiteX15" fmla="*/ 489204 w 2374322"/>
              <a:gd name="connsiteY15" fmla="*/ 617867 h 692543"/>
              <a:gd name="connsiteX16" fmla="*/ 224028 w 2374322"/>
              <a:gd name="connsiteY16" fmla="*/ 563003 h 692543"/>
              <a:gd name="connsiteX17" fmla="*/ 13716 w 2374322"/>
              <a:gd name="connsiteY17" fmla="*/ 508139 h 692543"/>
              <a:gd name="connsiteX18" fmla="*/ 187452 w 2374322"/>
              <a:gd name="connsiteY18" fmla="*/ 416699 h 6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4322" h="692543">
                <a:moveTo>
                  <a:pt x="187452" y="416699"/>
                </a:moveTo>
                <a:cubicBezTo>
                  <a:pt x="280416" y="389267"/>
                  <a:pt x="452628" y="367931"/>
                  <a:pt x="571500" y="343547"/>
                </a:cubicBezTo>
                <a:cubicBezTo>
                  <a:pt x="690372" y="319163"/>
                  <a:pt x="798576" y="300875"/>
                  <a:pt x="900684" y="270395"/>
                </a:cubicBezTo>
                <a:cubicBezTo>
                  <a:pt x="1002792" y="239915"/>
                  <a:pt x="1078992" y="198767"/>
                  <a:pt x="1184148" y="160667"/>
                </a:cubicBezTo>
                <a:cubicBezTo>
                  <a:pt x="1289304" y="122567"/>
                  <a:pt x="1424940" y="66179"/>
                  <a:pt x="1531620" y="41795"/>
                </a:cubicBezTo>
                <a:cubicBezTo>
                  <a:pt x="1638300" y="17411"/>
                  <a:pt x="1729740" y="17411"/>
                  <a:pt x="1824228" y="14363"/>
                </a:cubicBezTo>
                <a:cubicBezTo>
                  <a:pt x="1918716" y="11315"/>
                  <a:pt x="2009648" y="16395"/>
                  <a:pt x="2098548" y="23507"/>
                </a:cubicBezTo>
                <a:cubicBezTo>
                  <a:pt x="2187448" y="30619"/>
                  <a:pt x="2340934" y="0"/>
                  <a:pt x="2357628" y="57035"/>
                </a:cubicBezTo>
                <a:cubicBezTo>
                  <a:pt x="2374322" y="114070"/>
                  <a:pt x="2247482" y="364194"/>
                  <a:pt x="2198714" y="365718"/>
                </a:cubicBezTo>
                <a:lnTo>
                  <a:pt x="1988820" y="370979"/>
                </a:lnTo>
                <a:cubicBezTo>
                  <a:pt x="1891354" y="377952"/>
                  <a:pt x="1723644" y="375551"/>
                  <a:pt x="1613916" y="407555"/>
                </a:cubicBezTo>
                <a:cubicBezTo>
                  <a:pt x="1504188" y="439559"/>
                  <a:pt x="1409700" y="529475"/>
                  <a:pt x="1330452" y="563003"/>
                </a:cubicBezTo>
                <a:cubicBezTo>
                  <a:pt x="1251204" y="596531"/>
                  <a:pt x="1200912" y="598055"/>
                  <a:pt x="1138428" y="608723"/>
                </a:cubicBezTo>
                <a:cubicBezTo>
                  <a:pt x="1075944" y="619391"/>
                  <a:pt x="1030224" y="613295"/>
                  <a:pt x="955548" y="627011"/>
                </a:cubicBezTo>
                <a:cubicBezTo>
                  <a:pt x="880872" y="640727"/>
                  <a:pt x="768096" y="692543"/>
                  <a:pt x="690372" y="691019"/>
                </a:cubicBezTo>
                <a:cubicBezTo>
                  <a:pt x="612648" y="689495"/>
                  <a:pt x="566928" y="639203"/>
                  <a:pt x="489204" y="617867"/>
                </a:cubicBezTo>
                <a:cubicBezTo>
                  <a:pt x="411480" y="596531"/>
                  <a:pt x="303276" y="581291"/>
                  <a:pt x="224028" y="563003"/>
                </a:cubicBezTo>
                <a:cubicBezTo>
                  <a:pt x="144780" y="544715"/>
                  <a:pt x="27432" y="534047"/>
                  <a:pt x="13716" y="508139"/>
                </a:cubicBezTo>
                <a:cubicBezTo>
                  <a:pt x="0" y="482231"/>
                  <a:pt x="94488" y="444131"/>
                  <a:pt x="187452" y="416699"/>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0" y="0"/>
            <a:ext cx="9144000" cy="677108"/>
          </a:xfrm>
          <a:prstGeom prst="rect">
            <a:avLst/>
          </a:prstGeom>
          <a:solidFill>
            <a:schemeClr val="accent1">
              <a:lumMod val="20000"/>
              <a:lumOff val="80000"/>
            </a:schemeClr>
          </a:solidFill>
        </p:spPr>
        <p:txBody>
          <a:bodyPr wrap="square" rtlCol="0">
            <a:spAutoFit/>
          </a:bodyPr>
          <a:lstStyle/>
          <a:p>
            <a:pPr algn="ctr"/>
            <a:r>
              <a:rPr lang="en-US" sz="3800" b="1" dirty="0" smtClean="0">
                <a:latin typeface="Tempus Sans ITC" pitchFamily="82" charset="0"/>
              </a:rPr>
              <a:t> Who were these Stone Age Homo sapiens?</a:t>
            </a:r>
          </a:p>
        </p:txBody>
      </p:sp>
      <p:sp>
        <p:nvSpPr>
          <p:cNvPr id="4" name="Freeform 3"/>
          <p:cNvSpPr/>
          <p:nvPr/>
        </p:nvSpPr>
        <p:spPr>
          <a:xfrm>
            <a:off x="5284512" y="2136920"/>
            <a:ext cx="2224253" cy="117154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 name="connsiteX0" fmla="*/ 28903 w 2094186"/>
              <a:gd name="connsiteY0" fmla="*/ 480848 h 1634359"/>
              <a:gd name="connsiteX1" fmla="*/ 107731 w 2094186"/>
              <a:gd name="connsiteY1" fmla="*/ 102476 h 1634359"/>
              <a:gd name="connsiteX2" fmla="*/ 407276 w 2094186"/>
              <a:gd name="connsiteY2" fmla="*/ 265386 h 1634359"/>
              <a:gd name="connsiteX3" fmla="*/ 864476 w 2094186"/>
              <a:gd name="connsiteY3" fmla="*/ 134007 h 1634359"/>
              <a:gd name="connsiteX4" fmla="*/ 1116724 w 2094186"/>
              <a:gd name="connsiteY4" fmla="*/ 118242 h 1634359"/>
              <a:gd name="connsiteX5" fmla="*/ 1495097 w 2094186"/>
              <a:gd name="connsiteY5" fmla="*/ 118242 h 1634359"/>
              <a:gd name="connsiteX6" fmla="*/ 1636986 w 2094186"/>
              <a:gd name="connsiteY6" fmla="*/ 7883 h 1634359"/>
              <a:gd name="connsiteX7" fmla="*/ 1889234 w 2094186"/>
              <a:gd name="connsiteY7" fmla="*/ 165538 h 1634359"/>
              <a:gd name="connsiteX8" fmla="*/ 2046890 w 2094186"/>
              <a:gd name="connsiteY8" fmla="*/ 118242 h 1634359"/>
              <a:gd name="connsiteX9" fmla="*/ 2062655 w 2094186"/>
              <a:gd name="connsiteY9" fmla="*/ 307428 h 1634359"/>
              <a:gd name="connsiteX10" fmla="*/ 1857703 w 2094186"/>
              <a:gd name="connsiteY10" fmla="*/ 465083 h 1634359"/>
              <a:gd name="connsiteX11" fmla="*/ 1810407 w 2094186"/>
              <a:gd name="connsiteY11" fmla="*/ 575442 h 1634359"/>
              <a:gd name="connsiteX12" fmla="*/ 1905000 w 2094186"/>
              <a:gd name="connsiteY12" fmla="*/ 827690 h 1634359"/>
              <a:gd name="connsiteX13" fmla="*/ 1778876 w 2094186"/>
              <a:gd name="connsiteY13" fmla="*/ 1048407 h 1634359"/>
              <a:gd name="connsiteX14" fmla="*/ 1621221 w 2094186"/>
              <a:gd name="connsiteY14" fmla="*/ 1143000 h 1634359"/>
              <a:gd name="connsiteX15" fmla="*/ 1668517 w 2094186"/>
              <a:gd name="connsiteY15" fmla="*/ 1426779 h 1634359"/>
              <a:gd name="connsiteX16" fmla="*/ 1510862 w 2094186"/>
              <a:gd name="connsiteY16" fmla="*/ 1489842 h 1634359"/>
              <a:gd name="connsiteX17" fmla="*/ 1368972 w 2094186"/>
              <a:gd name="connsiteY17" fmla="*/ 1316421 h 1634359"/>
              <a:gd name="connsiteX18" fmla="*/ 1274379 w 2094186"/>
              <a:gd name="connsiteY18" fmla="*/ 1190297 h 1634359"/>
              <a:gd name="connsiteX19" fmla="*/ 1100959 w 2094186"/>
              <a:gd name="connsiteY19" fmla="*/ 1221828 h 1634359"/>
              <a:gd name="connsiteX20" fmla="*/ 911772 w 2094186"/>
              <a:gd name="connsiteY20" fmla="*/ 1411014 h 1634359"/>
              <a:gd name="connsiteX21" fmla="*/ 832945 w 2094186"/>
              <a:gd name="connsiteY21" fmla="*/ 1615966 h 1634359"/>
              <a:gd name="connsiteX22" fmla="*/ 754117 w 2094186"/>
              <a:gd name="connsiteY22" fmla="*/ 1300655 h 1634359"/>
              <a:gd name="connsiteX23" fmla="*/ 691055 w 2094186"/>
              <a:gd name="connsiteY23" fmla="*/ 1158766 h 1634359"/>
              <a:gd name="connsiteX24" fmla="*/ 391510 w 2094186"/>
              <a:gd name="connsiteY24" fmla="*/ 1064173 h 1634359"/>
              <a:gd name="connsiteX25" fmla="*/ 91966 w 2094186"/>
              <a:gd name="connsiteY25" fmla="*/ 906517 h 1634359"/>
              <a:gd name="connsiteX26" fmla="*/ 13138 w 2094186"/>
              <a:gd name="connsiteY26" fmla="*/ 717331 h 1634359"/>
              <a:gd name="connsiteX27" fmla="*/ 28903 w 2094186"/>
              <a:gd name="connsiteY27" fmla="*/ 480848 h 1634359"/>
              <a:gd name="connsiteX0" fmla="*/ 65690 w 2130973"/>
              <a:gd name="connsiteY0" fmla="*/ 480848 h 1634359"/>
              <a:gd name="connsiteX1" fmla="*/ 444063 w 2130973"/>
              <a:gd name="connsiteY1" fmla="*/ 265386 h 1634359"/>
              <a:gd name="connsiteX2" fmla="*/ 901263 w 2130973"/>
              <a:gd name="connsiteY2" fmla="*/ 134007 h 1634359"/>
              <a:gd name="connsiteX3" fmla="*/ 1153511 w 2130973"/>
              <a:gd name="connsiteY3" fmla="*/ 11824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169431 w 2130973"/>
              <a:gd name="connsiteY3" fmla="*/ 34837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69431 w 2130973"/>
              <a:gd name="connsiteY2" fmla="*/ 34837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515882 h 1669393"/>
              <a:gd name="connsiteX1" fmla="*/ 444063 w 2130973"/>
              <a:gd name="connsiteY1" fmla="*/ 300420 h 1669393"/>
              <a:gd name="connsiteX2" fmla="*/ 1169431 w 2130973"/>
              <a:gd name="connsiteY2" fmla="*/ 383406 h 1669393"/>
              <a:gd name="connsiteX3" fmla="*/ 1531884 w 2130973"/>
              <a:gd name="connsiteY3" fmla="*/ 458076 h 1669393"/>
              <a:gd name="connsiteX4" fmla="*/ 1673773 w 2130973"/>
              <a:gd name="connsiteY4" fmla="*/ 42917 h 1669393"/>
              <a:gd name="connsiteX5" fmla="*/ 1926021 w 2130973"/>
              <a:gd name="connsiteY5" fmla="*/ 200572 h 1669393"/>
              <a:gd name="connsiteX6" fmla="*/ 2083677 w 2130973"/>
              <a:gd name="connsiteY6" fmla="*/ 153276 h 1669393"/>
              <a:gd name="connsiteX7" fmla="*/ 2099442 w 2130973"/>
              <a:gd name="connsiteY7" fmla="*/ 342462 h 1669393"/>
              <a:gd name="connsiteX8" fmla="*/ 1894490 w 2130973"/>
              <a:gd name="connsiteY8" fmla="*/ 500117 h 1669393"/>
              <a:gd name="connsiteX9" fmla="*/ 1847194 w 2130973"/>
              <a:gd name="connsiteY9" fmla="*/ 610476 h 1669393"/>
              <a:gd name="connsiteX10" fmla="*/ 1941787 w 2130973"/>
              <a:gd name="connsiteY10" fmla="*/ 862724 h 1669393"/>
              <a:gd name="connsiteX11" fmla="*/ 1815663 w 2130973"/>
              <a:gd name="connsiteY11" fmla="*/ 1083441 h 1669393"/>
              <a:gd name="connsiteX12" fmla="*/ 1658008 w 2130973"/>
              <a:gd name="connsiteY12" fmla="*/ 1178034 h 1669393"/>
              <a:gd name="connsiteX13" fmla="*/ 1705304 w 2130973"/>
              <a:gd name="connsiteY13" fmla="*/ 1461813 h 1669393"/>
              <a:gd name="connsiteX14" fmla="*/ 1547649 w 2130973"/>
              <a:gd name="connsiteY14" fmla="*/ 1524876 h 1669393"/>
              <a:gd name="connsiteX15" fmla="*/ 1405759 w 2130973"/>
              <a:gd name="connsiteY15" fmla="*/ 1351455 h 1669393"/>
              <a:gd name="connsiteX16" fmla="*/ 1311166 w 2130973"/>
              <a:gd name="connsiteY16" fmla="*/ 1225331 h 1669393"/>
              <a:gd name="connsiteX17" fmla="*/ 1137746 w 2130973"/>
              <a:gd name="connsiteY17" fmla="*/ 1256862 h 1669393"/>
              <a:gd name="connsiteX18" fmla="*/ 948559 w 2130973"/>
              <a:gd name="connsiteY18" fmla="*/ 1446048 h 1669393"/>
              <a:gd name="connsiteX19" fmla="*/ 869732 w 2130973"/>
              <a:gd name="connsiteY19" fmla="*/ 1651000 h 1669393"/>
              <a:gd name="connsiteX20" fmla="*/ 790904 w 2130973"/>
              <a:gd name="connsiteY20" fmla="*/ 1335689 h 1669393"/>
              <a:gd name="connsiteX21" fmla="*/ 727842 w 2130973"/>
              <a:gd name="connsiteY21" fmla="*/ 1193800 h 1669393"/>
              <a:gd name="connsiteX22" fmla="*/ 428297 w 2130973"/>
              <a:gd name="connsiteY22" fmla="*/ 1099207 h 1669393"/>
              <a:gd name="connsiteX23" fmla="*/ 128753 w 2130973"/>
              <a:gd name="connsiteY23" fmla="*/ 941551 h 1669393"/>
              <a:gd name="connsiteX24" fmla="*/ 49925 w 2130973"/>
              <a:gd name="connsiteY24" fmla="*/ 752365 h 1669393"/>
              <a:gd name="connsiteX25" fmla="*/ 65690 w 2130973"/>
              <a:gd name="connsiteY25" fmla="*/ 515882 h 1669393"/>
              <a:gd name="connsiteX0" fmla="*/ 65690 w 2130973"/>
              <a:gd name="connsiteY0" fmla="*/ 386254 h 1539765"/>
              <a:gd name="connsiteX1" fmla="*/ 444063 w 2130973"/>
              <a:gd name="connsiteY1" fmla="*/ 170792 h 1539765"/>
              <a:gd name="connsiteX2" fmla="*/ 1169431 w 2130973"/>
              <a:gd name="connsiteY2" fmla="*/ 253778 h 1539765"/>
              <a:gd name="connsiteX3" fmla="*/ 1531884 w 2130973"/>
              <a:gd name="connsiteY3" fmla="*/ 328448 h 1539765"/>
              <a:gd name="connsiteX4" fmla="*/ 1926021 w 2130973"/>
              <a:gd name="connsiteY4" fmla="*/ 70944 h 1539765"/>
              <a:gd name="connsiteX5" fmla="*/ 2083677 w 2130973"/>
              <a:gd name="connsiteY5" fmla="*/ 23648 h 1539765"/>
              <a:gd name="connsiteX6" fmla="*/ 2099442 w 2130973"/>
              <a:gd name="connsiteY6" fmla="*/ 212834 h 1539765"/>
              <a:gd name="connsiteX7" fmla="*/ 1894490 w 2130973"/>
              <a:gd name="connsiteY7" fmla="*/ 370489 h 1539765"/>
              <a:gd name="connsiteX8" fmla="*/ 1847194 w 2130973"/>
              <a:gd name="connsiteY8" fmla="*/ 480848 h 1539765"/>
              <a:gd name="connsiteX9" fmla="*/ 1941787 w 2130973"/>
              <a:gd name="connsiteY9" fmla="*/ 733096 h 1539765"/>
              <a:gd name="connsiteX10" fmla="*/ 1815663 w 2130973"/>
              <a:gd name="connsiteY10" fmla="*/ 953813 h 1539765"/>
              <a:gd name="connsiteX11" fmla="*/ 1658008 w 2130973"/>
              <a:gd name="connsiteY11" fmla="*/ 1048406 h 1539765"/>
              <a:gd name="connsiteX12" fmla="*/ 1705304 w 2130973"/>
              <a:gd name="connsiteY12" fmla="*/ 1332185 h 1539765"/>
              <a:gd name="connsiteX13" fmla="*/ 1547649 w 2130973"/>
              <a:gd name="connsiteY13" fmla="*/ 1395248 h 1539765"/>
              <a:gd name="connsiteX14" fmla="*/ 1405759 w 2130973"/>
              <a:gd name="connsiteY14" fmla="*/ 1221827 h 1539765"/>
              <a:gd name="connsiteX15" fmla="*/ 1311166 w 2130973"/>
              <a:gd name="connsiteY15" fmla="*/ 1095703 h 1539765"/>
              <a:gd name="connsiteX16" fmla="*/ 1137746 w 2130973"/>
              <a:gd name="connsiteY16" fmla="*/ 1127234 h 1539765"/>
              <a:gd name="connsiteX17" fmla="*/ 948559 w 2130973"/>
              <a:gd name="connsiteY17" fmla="*/ 1316420 h 1539765"/>
              <a:gd name="connsiteX18" fmla="*/ 869732 w 2130973"/>
              <a:gd name="connsiteY18" fmla="*/ 1521372 h 1539765"/>
              <a:gd name="connsiteX19" fmla="*/ 790904 w 2130973"/>
              <a:gd name="connsiteY19" fmla="*/ 1206061 h 1539765"/>
              <a:gd name="connsiteX20" fmla="*/ 727842 w 2130973"/>
              <a:gd name="connsiteY20" fmla="*/ 1064172 h 1539765"/>
              <a:gd name="connsiteX21" fmla="*/ 428297 w 2130973"/>
              <a:gd name="connsiteY21" fmla="*/ 969579 h 1539765"/>
              <a:gd name="connsiteX22" fmla="*/ 128753 w 2130973"/>
              <a:gd name="connsiteY22" fmla="*/ 811923 h 1539765"/>
              <a:gd name="connsiteX23" fmla="*/ 49925 w 2130973"/>
              <a:gd name="connsiteY23" fmla="*/ 622737 h 1539765"/>
              <a:gd name="connsiteX24" fmla="*/ 65690 w 2130973"/>
              <a:gd name="connsiteY24" fmla="*/ 386254 h 1539765"/>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9260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3794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788431 w 2135353"/>
              <a:gd name="connsiteY2" fmla="*/ 3533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128753 w 2135353"/>
              <a:gd name="connsiteY23" fmla="*/ 9846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128753 w 2135353"/>
              <a:gd name="connsiteY24" fmla="*/ 9846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794434 w 2135353"/>
              <a:gd name="connsiteY23" fmla="*/ 989456 h 1586369"/>
              <a:gd name="connsiteX24" fmla="*/ 565834 w 2135353"/>
              <a:gd name="connsiteY24" fmla="*/ 900193 h 1586369"/>
              <a:gd name="connsiteX25" fmla="*/ 357353 w 2135353"/>
              <a:gd name="connsiteY25" fmla="*/ 832251 h 1586369"/>
              <a:gd name="connsiteX26" fmla="*/ 49925 w 2135353"/>
              <a:gd name="connsiteY26" fmla="*/ 795465 h 1586369"/>
              <a:gd name="connsiteX27" fmla="*/ 65690 w 2135353"/>
              <a:gd name="connsiteY27"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794434 w 2135353"/>
              <a:gd name="connsiteY22" fmla="*/ 989456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27842 w 2135353"/>
              <a:gd name="connsiteY20" fmla="*/ 1236900 h 1586369"/>
              <a:gd name="connsiteX21" fmla="*/ 794434 w 2135353"/>
              <a:gd name="connsiteY21" fmla="*/ 989456 h 1586369"/>
              <a:gd name="connsiteX22" fmla="*/ 565834 w 2135353"/>
              <a:gd name="connsiteY22" fmla="*/ 900193 h 1586369"/>
              <a:gd name="connsiteX23" fmla="*/ 357353 w 2135353"/>
              <a:gd name="connsiteY23" fmla="*/ 8322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4434 w 2135353"/>
              <a:gd name="connsiteY20" fmla="*/ 989456 h 1586369"/>
              <a:gd name="connsiteX21" fmla="*/ 565834 w 2135353"/>
              <a:gd name="connsiteY21" fmla="*/ 900193 h 1586369"/>
              <a:gd name="connsiteX22" fmla="*/ 357353 w 2135353"/>
              <a:gd name="connsiteY22" fmla="*/ 832251 h 1586369"/>
              <a:gd name="connsiteX23" fmla="*/ 49925 w 2135353"/>
              <a:gd name="connsiteY23" fmla="*/ 795465 h 1586369"/>
              <a:gd name="connsiteX24" fmla="*/ 65690 w 2135353"/>
              <a:gd name="connsiteY24"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794434 w 2135353"/>
              <a:gd name="connsiteY19" fmla="*/ 989456 h 1586369"/>
              <a:gd name="connsiteX20" fmla="*/ 565834 w 2135353"/>
              <a:gd name="connsiteY20" fmla="*/ 900193 h 1586369"/>
              <a:gd name="connsiteX21" fmla="*/ 357353 w 2135353"/>
              <a:gd name="connsiteY21" fmla="*/ 832251 h 1586369"/>
              <a:gd name="connsiteX22" fmla="*/ 49925 w 2135353"/>
              <a:gd name="connsiteY22" fmla="*/ 795465 h 1586369"/>
              <a:gd name="connsiteX23" fmla="*/ 65690 w 2135353"/>
              <a:gd name="connsiteY23" fmla="*/ 558982 h 1586369"/>
              <a:gd name="connsiteX0" fmla="*/ 65690 w 2135353"/>
              <a:gd name="connsiteY0" fmla="*/ 558982 h 1533816"/>
              <a:gd name="connsiteX1" fmla="*/ 444063 w 2135353"/>
              <a:gd name="connsiteY1" fmla="*/ 343520 h 1533816"/>
              <a:gd name="connsiteX2" fmla="*/ 788431 w 2135353"/>
              <a:gd name="connsiteY2" fmla="*/ 350306 h 1533816"/>
              <a:gd name="connsiteX3" fmla="*/ 1127537 w 2135353"/>
              <a:gd name="connsiteY3" fmla="*/ 353730 h 1533816"/>
              <a:gd name="connsiteX4" fmla="*/ 1379484 w 2135353"/>
              <a:gd name="connsiteY4" fmla="*/ 348776 h 1533816"/>
              <a:gd name="connsiteX5" fmla="*/ 1621221 w 2135353"/>
              <a:gd name="connsiteY5" fmla="*/ 167472 h 1533816"/>
              <a:gd name="connsiteX6" fmla="*/ 1789388 w 2135353"/>
              <a:gd name="connsiteY6" fmla="*/ 4817 h 1533816"/>
              <a:gd name="connsiteX7" fmla="*/ 2083677 w 2135353"/>
              <a:gd name="connsiteY7" fmla="*/ 196376 h 1533816"/>
              <a:gd name="connsiteX8" fmla="*/ 2099442 w 2135353"/>
              <a:gd name="connsiteY8" fmla="*/ 385562 h 1533816"/>
              <a:gd name="connsiteX9" fmla="*/ 1894490 w 2135353"/>
              <a:gd name="connsiteY9" fmla="*/ 543217 h 1533816"/>
              <a:gd name="connsiteX10" fmla="*/ 1847194 w 2135353"/>
              <a:gd name="connsiteY10" fmla="*/ 653576 h 1533816"/>
              <a:gd name="connsiteX11" fmla="*/ 1941787 w 2135353"/>
              <a:gd name="connsiteY11" fmla="*/ 905824 h 1533816"/>
              <a:gd name="connsiteX12" fmla="*/ 1815663 w 2135353"/>
              <a:gd name="connsiteY12" fmla="*/ 1126541 h 1533816"/>
              <a:gd name="connsiteX13" fmla="*/ 1658008 w 2135353"/>
              <a:gd name="connsiteY13" fmla="*/ 1221134 h 1533816"/>
              <a:gd name="connsiteX14" fmla="*/ 1705304 w 2135353"/>
              <a:gd name="connsiteY14" fmla="*/ 1504913 h 1533816"/>
              <a:gd name="connsiteX15" fmla="*/ 1405759 w 2135353"/>
              <a:gd name="connsiteY15" fmla="*/ 1394555 h 1533816"/>
              <a:gd name="connsiteX16" fmla="*/ 1311166 w 2135353"/>
              <a:gd name="connsiteY16" fmla="*/ 1268431 h 1533816"/>
              <a:gd name="connsiteX17" fmla="*/ 1137746 w 2135353"/>
              <a:gd name="connsiteY17" fmla="*/ 1299962 h 1533816"/>
              <a:gd name="connsiteX18" fmla="*/ 794434 w 2135353"/>
              <a:gd name="connsiteY18" fmla="*/ 989456 h 1533816"/>
              <a:gd name="connsiteX19" fmla="*/ 565834 w 2135353"/>
              <a:gd name="connsiteY19" fmla="*/ 900193 h 1533816"/>
              <a:gd name="connsiteX20" fmla="*/ 357353 w 2135353"/>
              <a:gd name="connsiteY20" fmla="*/ 832251 h 1533816"/>
              <a:gd name="connsiteX21" fmla="*/ 49925 w 2135353"/>
              <a:gd name="connsiteY21" fmla="*/ 795465 h 1533816"/>
              <a:gd name="connsiteX22" fmla="*/ 65690 w 2135353"/>
              <a:gd name="connsiteY22" fmla="*/ 558982 h 1533816"/>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1137746 w 2135353"/>
              <a:gd name="connsiteY16" fmla="*/ 1299962 h 1402438"/>
              <a:gd name="connsiteX17" fmla="*/ 794434 w 2135353"/>
              <a:gd name="connsiteY17" fmla="*/ 989456 h 1402438"/>
              <a:gd name="connsiteX18" fmla="*/ 565834 w 2135353"/>
              <a:gd name="connsiteY18" fmla="*/ 900193 h 1402438"/>
              <a:gd name="connsiteX19" fmla="*/ 357353 w 2135353"/>
              <a:gd name="connsiteY19" fmla="*/ 832251 h 1402438"/>
              <a:gd name="connsiteX20" fmla="*/ 49925 w 2135353"/>
              <a:gd name="connsiteY20" fmla="*/ 795465 h 1402438"/>
              <a:gd name="connsiteX21" fmla="*/ 65690 w 2135353"/>
              <a:gd name="connsiteY21" fmla="*/ 558982 h 1402438"/>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794434 w 2135353"/>
              <a:gd name="connsiteY16" fmla="*/ 989456 h 1402438"/>
              <a:gd name="connsiteX17" fmla="*/ 565834 w 2135353"/>
              <a:gd name="connsiteY17" fmla="*/ 900193 h 1402438"/>
              <a:gd name="connsiteX18" fmla="*/ 357353 w 2135353"/>
              <a:gd name="connsiteY18" fmla="*/ 832251 h 1402438"/>
              <a:gd name="connsiteX19" fmla="*/ 49925 w 2135353"/>
              <a:gd name="connsiteY19" fmla="*/ 795465 h 1402438"/>
              <a:gd name="connsiteX20" fmla="*/ 65690 w 2135353"/>
              <a:gd name="connsiteY20" fmla="*/ 558982 h 1402438"/>
              <a:gd name="connsiteX0" fmla="*/ 65690 w 2135353"/>
              <a:gd name="connsiteY0" fmla="*/ 558982 h 1307044"/>
              <a:gd name="connsiteX1" fmla="*/ 444063 w 2135353"/>
              <a:gd name="connsiteY1" fmla="*/ 343520 h 1307044"/>
              <a:gd name="connsiteX2" fmla="*/ 788431 w 2135353"/>
              <a:gd name="connsiteY2" fmla="*/ 350306 h 1307044"/>
              <a:gd name="connsiteX3" fmla="*/ 1127537 w 2135353"/>
              <a:gd name="connsiteY3" fmla="*/ 353730 h 1307044"/>
              <a:gd name="connsiteX4" fmla="*/ 1379484 w 2135353"/>
              <a:gd name="connsiteY4" fmla="*/ 348776 h 1307044"/>
              <a:gd name="connsiteX5" fmla="*/ 1621221 w 2135353"/>
              <a:gd name="connsiteY5" fmla="*/ 167472 h 1307044"/>
              <a:gd name="connsiteX6" fmla="*/ 1789388 w 2135353"/>
              <a:gd name="connsiteY6" fmla="*/ 4817 h 1307044"/>
              <a:gd name="connsiteX7" fmla="*/ 2083677 w 2135353"/>
              <a:gd name="connsiteY7" fmla="*/ 196376 h 1307044"/>
              <a:gd name="connsiteX8" fmla="*/ 2099442 w 2135353"/>
              <a:gd name="connsiteY8" fmla="*/ 385562 h 1307044"/>
              <a:gd name="connsiteX9" fmla="*/ 1894490 w 2135353"/>
              <a:gd name="connsiteY9" fmla="*/ 543217 h 1307044"/>
              <a:gd name="connsiteX10" fmla="*/ 1847194 w 2135353"/>
              <a:gd name="connsiteY10" fmla="*/ 653576 h 1307044"/>
              <a:gd name="connsiteX11" fmla="*/ 1941787 w 2135353"/>
              <a:gd name="connsiteY11" fmla="*/ 905824 h 1307044"/>
              <a:gd name="connsiteX12" fmla="*/ 1815663 w 2135353"/>
              <a:gd name="connsiteY12" fmla="*/ 1126541 h 1307044"/>
              <a:gd name="connsiteX13" fmla="*/ 1658008 w 2135353"/>
              <a:gd name="connsiteY13" fmla="*/ 1221134 h 1307044"/>
              <a:gd name="connsiteX14" fmla="*/ 1311166 w 2135353"/>
              <a:gd name="connsiteY14" fmla="*/ 1268431 h 1307044"/>
              <a:gd name="connsiteX15" fmla="*/ 794434 w 2135353"/>
              <a:gd name="connsiteY15" fmla="*/ 989456 h 1307044"/>
              <a:gd name="connsiteX16" fmla="*/ 565834 w 2135353"/>
              <a:gd name="connsiteY16" fmla="*/ 900193 h 1307044"/>
              <a:gd name="connsiteX17" fmla="*/ 357353 w 2135353"/>
              <a:gd name="connsiteY17" fmla="*/ 832251 h 1307044"/>
              <a:gd name="connsiteX18" fmla="*/ 49925 w 2135353"/>
              <a:gd name="connsiteY18" fmla="*/ 795465 h 1307044"/>
              <a:gd name="connsiteX19" fmla="*/ 65690 w 2135353"/>
              <a:gd name="connsiteY19" fmla="*/ 558982 h 1307044"/>
              <a:gd name="connsiteX0" fmla="*/ 65690 w 2135353"/>
              <a:gd name="connsiteY0" fmla="*/ 558982 h 1296371"/>
              <a:gd name="connsiteX1" fmla="*/ 444063 w 2135353"/>
              <a:gd name="connsiteY1" fmla="*/ 343520 h 1296371"/>
              <a:gd name="connsiteX2" fmla="*/ 788431 w 2135353"/>
              <a:gd name="connsiteY2" fmla="*/ 350306 h 1296371"/>
              <a:gd name="connsiteX3" fmla="*/ 1127537 w 2135353"/>
              <a:gd name="connsiteY3" fmla="*/ 353730 h 1296371"/>
              <a:gd name="connsiteX4" fmla="*/ 1379484 w 2135353"/>
              <a:gd name="connsiteY4" fmla="*/ 348776 h 1296371"/>
              <a:gd name="connsiteX5" fmla="*/ 1621221 w 2135353"/>
              <a:gd name="connsiteY5" fmla="*/ 167472 h 1296371"/>
              <a:gd name="connsiteX6" fmla="*/ 1789388 w 2135353"/>
              <a:gd name="connsiteY6" fmla="*/ 4817 h 1296371"/>
              <a:gd name="connsiteX7" fmla="*/ 2083677 w 2135353"/>
              <a:gd name="connsiteY7" fmla="*/ 196376 h 1296371"/>
              <a:gd name="connsiteX8" fmla="*/ 2099442 w 2135353"/>
              <a:gd name="connsiteY8" fmla="*/ 385562 h 1296371"/>
              <a:gd name="connsiteX9" fmla="*/ 1894490 w 2135353"/>
              <a:gd name="connsiteY9" fmla="*/ 543217 h 1296371"/>
              <a:gd name="connsiteX10" fmla="*/ 1847194 w 2135353"/>
              <a:gd name="connsiteY10" fmla="*/ 653576 h 1296371"/>
              <a:gd name="connsiteX11" fmla="*/ 1941787 w 2135353"/>
              <a:gd name="connsiteY11" fmla="*/ 905824 h 1296371"/>
              <a:gd name="connsiteX12" fmla="*/ 1815663 w 2135353"/>
              <a:gd name="connsiteY12" fmla="*/ 1126541 h 1296371"/>
              <a:gd name="connsiteX13" fmla="*/ 1658008 w 2135353"/>
              <a:gd name="connsiteY13" fmla="*/ 1221134 h 1296371"/>
              <a:gd name="connsiteX14" fmla="*/ 1565142 w 2135353"/>
              <a:gd name="connsiteY14" fmla="*/ 1157096 h 1296371"/>
              <a:gd name="connsiteX15" fmla="*/ 1311166 w 2135353"/>
              <a:gd name="connsiteY15" fmla="*/ 1268431 h 1296371"/>
              <a:gd name="connsiteX16" fmla="*/ 794434 w 2135353"/>
              <a:gd name="connsiteY16" fmla="*/ 989456 h 1296371"/>
              <a:gd name="connsiteX17" fmla="*/ 565834 w 2135353"/>
              <a:gd name="connsiteY17" fmla="*/ 900193 h 1296371"/>
              <a:gd name="connsiteX18" fmla="*/ 357353 w 2135353"/>
              <a:gd name="connsiteY18" fmla="*/ 832251 h 1296371"/>
              <a:gd name="connsiteX19" fmla="*/ 49925 w 2135353"/>
              <a:gd name="connsiteY19" fmla="*/ 795465 h 1296371"/>
              <a:gd name="connsiteX20" fmla="*/ 65690 w 2135353"/>
              <a:gd name="connsiteY20" fmla="*/ 558982 h 1296371"/>
              <a:gd name="connsiteX0" fmla="*/ 65690 w 2135353"/>
              <a:gd name="connsiteY0" fmla="*/ 558982 h 1226226"/>
              <a:gd name="connsiteX1" fmla="*/ 444063 w 2135353"/>
              <a:gd name="connsiteY1" fmla="*/ 343520 h 1226226"/>
              <a:gd name="connsiteX2" fmla="*/ 788431 w 2135353"/>
              <a:gd name="connsiteY2" fmla="*/ 350306 h 1226226"/>
              <a:gd name="connsiteX3" fmla="*/ 1127537 w 2135353"/>
              <a:gd name="connsiteY3" fmla="*/ 353730 h 1226226"/>
              <a:gd name="connsiteX4" fmla="*/ 1379484 w 2135353"/>
              <a:gd name="connsiteY4" fmla="*/ 348776 h 1226226"/>
              <a:gd name="connsiteX5" fmla="*/ 1621221 w 2135353"/>
              <a:gd name="connsiteY5" fmla="*/ 167472 h 1226226"/>
              <a:gd name="connsiteX6" fmla="*/ 1789388 w 2135353"/>
              <a:gd name="connsiteY6" fmla="*/ 4817 h 1226226"/>
              <a:gd name="connsiteX7" fmla="*/ 2083677 w 2135353"/>
              <a:gd name="connsiteY7" fmla="*/ 196376 h 1226226"/>
              <a:gd name="connsiteX8" fmla="*/ 2099442 w 2135353"/>
              <a:gd name="connsiteY8" fmla="*/ 385562 h 1226226"/>
              <a:gd name="connsiteX9" fmla="*/ 1894490 w 2135353"/>
              <a:gd name="connsiteY9" fmla="*/ 543217 h 1226226"/>
              <a:gd name="connsiteX10" fmla="*/ 1847194 w 2135353"/>
              <a:gd name="connsiteY10" fmla="*/ 653576 h 1226226"/>
              <a:gd name="connsiteX11" fmla="*/ 1941787 w 2135353"/>
              <a:gd name="connsiteY11" fmla="*/ 905824 h 1226226"/>
              <a:gd name="connsiteX12" fmla="*/ 1815663 w 2135353"/>
              <a:gd name="connsiteY12" fmla="*/ 1126541 h 1226226"/>
              <a:gd name="connsiteX13" fmla="*/ 1658008 w 2135353"/>
              <a:gd name="connsiteY13" fmla="*/ 1221134 h 1226226"/>
              <a:gd name="connsiteX14" fmla="*/ 1565142 w 2135353"/>
              <a:gd name="connsiteY14" fmla="*/ 1157096 h 1226226"/>
              <a:gd name="connsiteX15" fmla="*/ 1158766 w 2135353"/>
              <a:gd name="connsiteY15" fmla="*/ 1039831 h 1226226"/>
              <a:gd name="connsiteX16" fmla="*/ 794434 w 2135353"/>
              <a:gd name="connsiteY16" fmla="*/ 989456 h 1226226"/>
              <a:gd name="connsiteX17" fmla="*/ 565834 w 2135353"/>
              <a:gd name="connsiteY17" fmla="*/ 900193 h 1226226"/>
              <a:gd name="connsiteX18" fmla="*/ 357353 w 2135353"/>
              <a:gd name="connsiteY18" fmla="*/ 832251 h 1226226"/>
              <a:gd name="connsiteX19" fmla="*/ 49925 w 2135353"/>
              <a:gd name="connsiteY19" fmla="*/ 795465 h 1226226"/>
              <a:gd name="connsiteX20" fmla="*/ 65690 w 2135353"/>
              <a:gd name="connsiteY20" fmla="*/ 558982 h 1226226"/>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78390 w 2148053"/>
              <a:gd name="connsiteY0" fmla="*/ 558982 h 1171548"/>
              <a:gd name="connsiteX1" fmla="*/ 532963 w 2148053"/>
              <a:gd name="connsiteY1" fmla="*/ 419720 h 1171548"/>
              <a:gd name="connsiteX2" fmla="*/ 801131 w 2148053"/>
              <a:gd name="connsiteY2" fmla="*/ 350306 h 1171548"/>
              <a:gd name="connsiteX3" fmla="*/ 1140237 w 2148053"/>
              <a:gd name="connsiteY3" fmla="*/ 353730 h 1171548"/>
              <a:gd name="connsiteX4" fmla="*/ 1392184 w 2148053"/>
              <a:gd name="connsiteY4" fmla="*/ 348776 h 1171548"/>
              <a:gd name="connsiteX5" fmla="*/ 1633921 w 2148053"/>
              <a:gd name="connsiteY5" fmla="*/ 167472 h 1171548"/>
              <a:gd name="connsiteX6" fmla="*/ 1802088 w 2148053"/>
              <a:gd name="connsiteY6" fmla="*/ 4817 h 1171548"/>
              <a:gd name="connsiteX7" fmla="*/ 2096377 w 2148053"/>
              <a:gd name="connsiteY7" fmla="*/ 196376 h 1171548"/>
              <a:gd name="connsiteX8" fmla="*/ 2112142 w 2148053"/>
              <a:gd name="connsiteY8" fmla="*/ 385562 h 1171548"/>
              <a:gd name="connsiteX9" fmla="*/ 1907190 w 2148053"/>
              <a:gd name="connsiteY9" fmla="*/ 543217 h 1171548"/>
              <a:gd name="connsiteX10" fmla="*/ 1859894 w 2148053"/>
              <a:gd name="connsiteY10" fmla="*/ 653576 h 1171548"/>
              <a:gd name="connsiteX11" fmla="*/ 1954487 w 2148053"/>
              <a:gd name="connsiteY11" fmla="*/ 905824 h 1171548"/>
              <a:gd name="connsiteX12" fmla="*/ 1828363 w 2148053"/>
              <a:gd name="connsiteY12" fmla="*/ 1126541 h 1171548"/>
              <a:gd name="connsiteX13" fmla="*/ 1577842 w 2148053"/>
              <a:gd name="connsiteY13" fmla="*/ 1157096 h 1171548"/>
              <a:gd name="connsiteX14" fmla="*/ 1171466 w 2148053"/>
              <a:gd name="connsiteY14" fmla="*/ 1039831 h 1171548"/>
              <a:gd name="connsiteX15" fmla="*/ 807134 w 2148053"/>
              <a:gd name="connsiteY15" fmla="*/ 989456 h 1171548"/>
              <a:gd name="connsiteX16" fmla="*/ 578534 w 2148053"/>
              <a:gd name="connsiteY16" fmla="*/ 900193 h 1171548"/>
              <a:gd name="connsiteX17" fmla="*/ 370053 w 2148053"/>
              <a:gd name="connsiteY17" fmla="*/ 832251 h 1171548"/>
              <a:gd name="connsiteX18" fmla="*/ 62625 w 2148053"/>
              <a:gd name="connsiteY18" fmla="*/ 795465 h 1171548"/>
              <a:gd name="connsiteX19" fmla="*/ 78390 w 2148053"/>
              <a:gd name="connsiteY19" fmla="*/ 558982 h 1171548"/>
              <a:gd name="connsiteX0" fmla="*/ 78390 w 2224253"/>
              <a:gd name="connsiteY0" fmla="*/ 558982 h 1171548"/>
              <a:gd name="connsiteX1" fmla="*/ 609163 w 2224253"/>
              <a:gd name="connsiteY1" fmla="*/ 419720 h 1171548"/>
              <a:gd name="connsiteX2" fmla="*/ 877331 w 2224253"/>
              <a:gd name="connsiteY2" fmla="*/ 3503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544584 w 2224253"/>
              <a:gd name="connsiteY4" fmla="*/ 4249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4253" h="1171548">
                <a:moveTo>
                  <a:pt x="78390" y="558982"/>
                </a:moveTo>
                <a:cubicBezTo>
                  <a:pt x="156780" y="496358"/>
                  <a:pt x="463306" y="441799"/>
                  <a:pt x="609163" y="419720"/>
                </a:cubicBezTo>
                <a:cubicBezTo>
                  <a:pt x="755020" y="397641"/>
                  <a:pt x="839619" y="424804"/>
                  <a:pt x="953531" y="426506"/>
                </a:cubicBezTo>
                <a:lnTo>
                  <a:pt x="1292637" y="506130"/>
                </a:lnTo>
                <a:cubicBezTo>
                  <a:pt x="1391146" y="505875"/>
                  <a:pt x="1475003" y="481419"/>
                  <a:pt x="1544584" y="424976"/>
                </a:cubicBezTo>
                <a:cubicBezTo>
                  <a:pt x="1614165" y="368533"/>
                  <a:pt x="1608020" y="311265"/>
                  <a:pt x="1710121" y="167472"/>
                </a:cubicBezTo>
                <a:cubicBezTo>
                  <a:pt x="1753038" y="84745"/>
                  <a:pt x="1801212" y="0"/>
                  <a:pt x="1878288" y="4817"/>
                </a:cubicBezTo>
                <a:cubicBezTo>
                  <a:pt x="1955364" y="9634"/>
                  <a:pt x="2120901" y="132919"/>
                  <a:pt x="2172577" y="196376"/>
                </a:cubicBezTo>
                <a:cubicBezTo>
                  <a:pt x="2224253" y="259833"/>
                  <a:pt x="2219873" y="327755"/>
                  <a:pt x="2188342" y="385562"/>
                </a:cubicBezTo>
                <a:cubicBezTo>
                  <a:pt x="2156811" y="443369"/>
                  <a:pt x="2025431" y="498548"/>
                  <a:pt x="1983390" y="543217"/>
                </a:cubicBezTo>
                <a:cubicBezTo>
                  <a:pt x="1941349" y="587886"/>
                  <a:pt x="1928211" y="593142"/>
                  <a:pt x="1936094" y="653576"/>
                </a:cubicBezTo>
                <a:cubicBezTo>
                  <a:pt x="1943977" y="714011"/>
                  <a:pt x="2035942" y="826997"/>
                  <a:pt x="2030687" y="905824"/>
                </a:cubicBezTo>
                <a:cubicBezTo>
                  <a:pt x="2025432" y="984651"/>
                  <a:pt x="1967337" y="1084662"/>
                  <a:pt x="1904563" y="1126541"/>
                </a:cubicBezTo>
                <a:cubicBezTo>
                  <a:pt x="1841789" y="1168420"/>
                  <a:pt x="1763525" y="1171548"/>
                  <a:pt x="1654042" y="1157096"/>
                </a:cubicBezTo>
                <a:cubicBezTo>
                  <a:pt x="1544559" y="1142644"/>
                  <a:pt x="1376117" y="1067771"/>
                  <a:pt x="1247666" y="1039831"/>
                </a:cubicBezTo>
                <a:cubicBezTo>
                  <a:pt x="1119215" y="1011891"/>
                  <a:pt x="982156" y="1012729"/>
                  <a:pt x="883334" y="989456"/>
                </a:cubicBezTo>
                <a:cubicBezTo>
                  <a:pt x="784512" y="966183"/>
                  <a:pt x="727581" y="926394"/>
                  <a:pt x="654734" y="900193"/>
                </a:cubicBezTo>
                <a:cubicBezTo>
                  <a:pt x="581887" y="873992"/>
                  <a:pt x="532238" y="849706"/>
                  <a:pt x="446253" y="832251"/>
                </a:cubicBezTo>
                <a:cubicBezTo>
                  <a:pt x="360268" y="814796"/>
                  <a:pt x="200135" y="841010"/>
                  <a:pt x="138825" y="795465"/>
                </a:cubicBezTo>
                <a:cubicBezTo>
                  <a:pt x="77515" y="749920"/>
                  <a:pt x="0" y="621606"/>
                  <a:pt x="78390" y="558982"/>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257800" y="2653862"/>
            <a:ext cx="1600200"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057387" y="2958662"/>
            <a:ext cx="189261" cy="9906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0 w 236483"/>
              <a:gd name="connsiteY3" fmla="*/ 0 h 1229711"/>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Lst>
            <a:ahLst/>
            <a:cxnLst>
              <a:cxn ang="0">
                <a:pos x="connsiteX0" y="connsiteY0"/>
              </a:cxn>
              <a:cxn ang="0">
                <a:pos x="connsiteX1" y="connsiteY1"/>
              </a:cxn>
              <a:cxn ang="0">
                <a:pos x="connsiteX2" y="connsiteY2"/>
              </a:cxn>
            </a:cxnLst>
            <a:rect l="l" t="t" r="r" b="b"/>
            <a:pathLst>
              <a:path w="100341" h="761250">
                <a:moveTo>
                  <a:pt x="100341" y="761250"/>
                </a:moveTo>
                <a:cubicBezTo>
                  <a:pt x="46475" y="671912"/>
                  <a:pt x="11496" y="588580"/>
                  <a:pt x="5748" y="461705"/>
                </a:cubicBezTo>
                <a:cubicBezTo>
                  <a:pt x="0" y="334830"/>
                  <a:pt x="58799" y="194847"/>
                  <a:pt x="65854" y="0"/>
                </a:cubicBezTo>
              </a:path>
            </a:pathLst>
          </a:custGeom>
          <a:ln w="63500">
            <a:tailEnd type="arrow"/>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5-Point Star 6"/>
          <p:cNvSpPr/>
          <p:nvPr/>
        </p:nvSpPr>
        <p:spPr>
          <a:xfrm>
            <a:off x="6477000" y="18288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936828" y="1752600"/>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993227 w 1072055"/>
              <a:gd name="connsiteY5" fmla="*/ 31531 h 1008993"/>
              <a:gd name="connsiteX6" fmla="*/ 1072055 w 1072055"/>
              <a:gd name="connsiteY6"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23041" y="202324"/>
                  <a:pt x="536027" y="157655"/>
                </a:cubicBezTo>
                <a:cubicBezTo>
                  <a:pt x="649013" y="112986"/>
                  <a:pt x="903889" y="57807"/>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0" y="609600"/>
            <a:ext cx="9144000" cy="677108"/>
          </a:xfrm>
          <a:prstGeom prst="rect">
            <a:avLst/>
          </a:prstGeom>
          <a:solidFill>
            <a:schemeClr val="accent1">
              <a:lumMod val="20000"/>
              <a:lumOff val="80000"/>
            </a:schemeClr>
          </a:solidFill>
        </p:spPr>
        <p:txBody>
          <a:bodyPr wrap="square" rtlCol="0">
            <a:spAutoFit/>
          </a:bodyPr>
          <a:lstStyle/>
          <a:p>
            <a:r>
              <a:rPr lang="en-US" sz="3800" b="1" dirty="0" smtClean="0">
                <a:solidFill>
                  <a:srgbClr val="FF0000"/>
                </a:solidFill>
                <a:effectLst>
                  <a:outerShdw dist="50800" dir="5400000" algn="ctr" rotWithShape="0">
                    <a:schemeClr val="tx1"/>
                  </a:outerShdw>
                </a:effectLst>
                <a:latin typeface="Tempus Sans ITC" pitchFamily="82" charset="0"/>
              </a:rPr>
              <a:t> descendants of East Asians</a:t>
            </a:r>
          </a:p>
        </p:txBody>
      </p:sp>
      <p:sp>
        <p:nvSpPr>
          <p:cNvPr id="25" name="Freeform 24"/>
          <p:cNvSpPr/>
          <p:nvPr/>
        </p:nvSpPr>
        <p:spPr>
          <a:xfrm rot="20183088">
            <a:off x="5202329" y="2091820"/>
            <a:ext cx="1362828" cy="306913"/>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 name="connsiteX0" fmla="*/ 0 w 1245476"/>
              <a:gd name="connsiteY0" fmla="*/ 144518 h 144518"/>
              <a:gd name="connsiteX1" fmla="*/ 283780 w 1245476"/>
              <a:gd name="connsiteY1" fmla="*/ 18393 h 144518"/>
              <a:gd name="connsiteX2" fmla="*/ 693683 w 1245476"/>
              <a:gd name="connsiteY2" fmla="*/ 34159 h 144518"/>
              <a:gd name="connsiteX3" fmla="*/ 882869 w 1245476"/>
              <a:gd name="connsiteY3" fmla="*/ 65690 h 144518"/>
              <a:gd name="connsiteX4" fmla="*/ 1245476 w 1245476"/>
              <a:gd name="connsiteY4" fmla="*/ 144518 h 144518"/>
              <a:gd name="connsiteX0" fmla="*/ 0 w 961696"/>
              <a:gd name="connsiteY0" fmla="*/ 18393 h 144518"/>
              <a:gd name="connsiteX1" fmla="*/ 409903 w 961696"/>
              <a:gd name="connsiteY1" fmla="*/ 34159 h 144518"/>
              <a:gd name="connsiteX2" fmla="*/ 599089 w 961696"/>
              <a:gd name="connsiteY2" fmla="*/ 65690 h 144518"/>
              <a:gd name="connsiteX3" fmla="*/ 961696 w 961696"/>
              <a:gd name="connsiteY3" fmla="*/ 144518 h 144518"/>
              <a:gd name="connsiteX0" fmla="*/ 612735 w 1574431"/>
              <a:gd name="connsiteY0" fmla="*/ 48492 h 174617"/>
              <a:gd name="connsiteX1" fmla="*/ 68317 w 1574431"/>
              <a:gd name="connsiteY1" fmla="*/ 2628 h 174617"/>
              <a:gd name="connsiteX2" fmla="*/ 1022638 w 1574431"/>
              <a:gd name="connsiteY2" fmla="*/ 64258 h 174617"/>
              <a:gd name="connsiteX3" fmla="*/ 1211824 w 1574431"/>
              <a:gd name="connsiteY3" fmla="*/ 95789 h 174617"/>
              <a:gd name="connsiteX4" fmla="*/ 1574431 w 1574431"/>
              <a:gd name="connsiteY4" fmla="*/ 174617 h 174617"/>
              <a:gd name="connsiteX0" fmla="*/ 0 w 1506114"/>
              <a:gd name="connsiteY0" fmla="*/ 0 h 171989"/>
              <a:gd name="connsiteX1" fmla="*/ 954321 w 1506114"/>
              <a:gd name="connsiteY1" fmla="*/ 61630 h 171989"/>
              <a:gd name="connsiteX2" fmla="*/ 1143507 w 1506114"/>
              <a:gd name="connsiteY2" fmla="*/ 93161 h 171989"/>
              <a:gd name="connsiteX3" fmla="*/ 1506114 w 1506114"/>
              <a:gd name="connsiteY3" fmla="*/ 171989 h 171989"/>
              <a:gd name="connsiteX0" fmla="*/ 0 w 1506114"/>
              <a:gd name="connsiteY0" fmla="*/ 0 h 171989"/>
              <a:gd name="connsiteX1" fmla="*/ 692271 w 1506114"/>
              <a:gd name="connsiteY1" fmla="*/ 17976 h 171989"/>
              <a:gd name="connsiteX2" fmla="*/ 1143507 w 1506114"/>
              <a:gd name="connsiteY2" fmla="*/ 93161 h 171989"/>
              <a:gd name="connsiteX3" fmla="*/ 1506114 w 1506114"/>
              <a:gd name="connsiteY3" fmla="*/ 171989 h 171989"/>
            </a:gdLst>
            <a:ahLst/>
            <a:cxnLst>
              <a:cxn ang="0">
                <a:pos x="connsiteX0" y="connsiteY0"/>
              </a:cxn>
              <a:cxn ang="0">
                <a:pos x="connsiteX1" y="connsiteY1"/>
              </a:cxn>
              <a:cxn ang="0">
                <a:pos x="connsiteX2" y="connsiteY2"/>
              </a:cxn>
              <a:cxn ang="0">
                <a:pos x="connsiteX3" y="connsiteY3"/>
              </a:cxn>
            </a:cxnLst>
            <a:rect l="l" t="t" r="r" b="b"/>
            <a:pathLst>
              <a:path w="1506114" h="171989">
                <a:moveTo>
                  <a:pt x="0" y="0"/>
                </a:moveTo>
                <a:cubicBezTo>
                  <a:pt x="68317" y="2628"/>
                  <a:pt x="501687" y="2449"/>
                  <a:pt x="692271" y="17976"/>
                </a:cubicBezTo>
                <a:cubicBezTo>
                  <a:pt x="882856" y="33503"/>
                  <a:pt x="1007867" y="67492"/>
                  <a:pt x="1143507" y="93161"/>
                </a:cubicBezTo>
                <a:cubicBezTo>
                  <a:pt x="1279147" y="118830"/>
                  <a:pt x="1430571" y="155567"/>
                  <a:pt x="1506114" y="171989"/>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4800600" y="2362200"/>
            <a:ext cx="446048" cy="16002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229711">
                <a:moveTo>
                  <a:pt x="236483" y="1229711"/>
                </a:moveTo>
                <a:cubicBezTo>
                  <a:pt x="182617" y="1140373"/>
                  <a:pt x="147638" y="1057041"/>
                  <a:pt x="141890" y="930166"/>
                </a:cubicBezTo>
                <a:cubicBezTo>
                  <a:pt x="136142" y="803291"/>
                  <a:pt x="194113" y="594585"/>
                  <a:pt x="201996" y="468461"/>
                </a:cubicBezTo>
                <a:cubicBezTo>
                  <a:pt x="209879" y="342337"/>
                  <a:pt x="222853" y="251498"/>
                  <a:pt x="189187" y="173421"/>
                </a:cubicBezTo>
                <a:cubicBezTo>
                  <a:pt x="155521" y="95344"/>
                  <a:pt x="68317" y="44669"/>
                  <a:pt x="0"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0" y="4267200"/>
            <a:ext cx="9144000" cy="1846659"/>
          </a:xfrm>
          <a:prstGeom prst="rect">
            <a:avLst/>
          </a:prstGeom>
          <a:solidFill>
            <a:schemeClr val="accent1">
              <a:lumMod val="20000"/>
              <a:lumOff val="80000"/>
            </a:schemeClr>
          </a:solidFill>
        </p:spPr>
        <p:txBody>
          <a:bodyPr wrap="square" rtlCol="0">
            <a:spAutoFit/>
          </a:bodyPr>
          <a:lstStyle/>
          <a:p>
            <a:pPr algn="ctr"/>
            <a:r>
              <a:rPr lang="en-US" sz="3800" b="1" dirty="0" smtClean="0">
                <a:latin typeface="Tempus Sans ITC" pitchFamily="82" charset="0"/>
              </a:rPr>
              <a:t> evidenced by DNA from </a:t>
            </a:r>
          </a:p>
          <a:p>
            <a:r>
              <a:rPr lang="en-US" sz="3800" b="1" dirty="0" smtClean="0">
                <a:latin typeface="Tempus Sans ITC" pitchFamily="82" charset="0"/>
              </a:rPr>
              <a:t>  - a few ancient bones in a Siberian cave </a:t>
            </a:r>
          </a:p>
          <a:p>
            <a:pPr algn="ctr"/>
            <a:r>
              <a:rPr lang="en-US" sz="3800" b="1" dirty="0" smtClean="0">
                <a:latin typeface="Tempus Sans ITC" pitchFamily="82" charset="0"/>
              </a:rPr>
              <a:t>- a little boy who lived 24,000 years ago</a:t>
            </a:r>
          </a:p>
        </p:txBody>
      </p:sp>
      <p:sp>
        <p:nvSpPr>
          <p:cNvPr id="33" name="TextBox 32"/>
          <p:cNvSpPr txBox="1"/>
          <p:nvPr/>
        </p:nvSpPr>
        <p:spPr>
          <a:xfrm>
            <a:off x="5638800" y="609600"/>
            <a:ext cx="3429000" cy="685800"/>
          </a:xfrm>
          <a:prstGeom prst="rect">
            <a:avLst/>
          </a:prstGeom>
          <a:solidFill>
            <a:schemeClr val="accent1">
              <a:lumMod val="20000"/>
              <a:lumOff val="80000"/>
            </a:schemeClr>
          </a:solidFill>
        </p:spPr>
        <p:txBody>
          <a:bodyPr wrap="square" rtlCol="0">
            <a:spAutoFit/>
          </a:bodyPr>
          <a:lstStyle/>
          <a:p>
            <a:r>
              <a:rPr lang="en-US" sz="3800" b="1" u="sng" dirty="0" smtClean="0">
                <a:solidFill>
                  <a:srgbClr val="FF0000"/>
                </a:solidFill>
                <a:effectLst>
                  <a:outerShdw dist="25400" dir="5400000" algn="ctr" rotWithShape="0">
                    <a:schemeClr val="tx1"/>
                  </a:outerShdw>
                </a:effectLst>
                <a:latin typeface="Tempus Sans ITC" pitchFamily="82" charset="0"/>
              </a:rPr>
              <a:t>and</a:t>
            </a:r>
            <a:r>
              <a:rPr lang="en-US" sz="3800" b="1" dirty="0" smtClean="0">
                <a:solidFill>
                  <a:srgbClr val="FF0000"/>
                </a:solidFill>
                <a:effectLst>
                  <a:outerShdw dist="50800" dir="5400000" algn="ctr" rotWithShape="0">
                    <a:schemeClr val="tx1"/>
                  </a:outerShdw>
                </a:effectLst>
                <a:latin typeface="Tempus Sans ITC" pitchFamily="82" charset="0"/>
              </a:rPr>
              <a:t> Europeans </a:t>
            </a:r>
          </a:p>
        </p:txBody>
      </p:sp>
      <p:sp>
        <p:nvSpPr>
          <p:cNvPr id="17" name="Rectangle 16"/>
          <p:cNvSpPr/>
          <p:nvPr/>
        </p:nvSpPr>
        <p:spPr>
          <a:xfrm>
            <a:off x="4724400" y="4267200"/>
            <a:ext cx="1295400" cy="609600"/>
          </a:xfrm>
          <a:prstGeom prst="rect">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306207" y="1676400"/>
            <a:ext cx="1770993" cy="609600"/>
          </a:xfrm>
          <a:custGeom>
            <a:avLst/>
            <a:gdLst>
              <a:gd name="connsiteX0" fmla="*/ 91965 w 1618593"/>
              <a:gd name="connsiteY0" fmla="*/ 289035 h 462455"/>
              <a:gd name="connsiteX1" fmla="*/ 627993 w 1618593"/>
              <a:gd name="connsiteY1" fmla="*/ 68317 h 462455"/>
              <a:gd name="connsiteX2" fmla="*/ 959069 w 1618593"/>
              <a:gd name="connsiteY2" fmla="*/ 36786 h 462455"/>
              <a:gd name="connsiteX3" fmla="*/ 1416269 w 1618593"/>
              <a:gd name="connsiteY3" fmla="*/ 21021 h 462455"/>
              <a:gd name="connsiteX4" fmla="*/ 1605455 w 1618593"/>
              <a:gd name="connsiteY4" fmla="*/ 162911 h 462455"/>
              <a:gd name="connsiteX5" fmla="*/ 1337441 w 1618593"/>
              <a:gd name="connsiteY5" fmla="*/ 304800 h 462455"/>
              <a:gd name="connsiteX6" fmla="*/ 943303 w 1618593"/>
              <a:gd name="connsiteY6" fmla="*/ 352097 h 462455"/>
              <a:gd name="connsiteX7" fmla="*/ 627993 w 1618593"/>
              <a:gd name="connsiteY7" fmla="*/ 352097 h 462455"/>
              <a:gd name="connsiteX8" fmla="*/ 139262 w 1618593"/>
              <a:gd name="connsiteY8" fmla="*/ 462455 h 462455"/>
              <a:gd name="connsiteX9" fmla="*/ 76200 w 1618593"/>
              <a:gd name="connsiteY9" fmla="*/ 352097 h 462455"/>
              <a:gd name="connsiteX10" fmla="*/ 91965 w 1618593"/>
              <a:gd name="connsiteY10" fmla="*/ 289035 h 462455"/>
              <a:gd name="connsiteX0" fmla="*/ 91965 w 1770993"/>
              <a:gd name="connsiteY0" fmla="*/ 173421 h 462455"/>
              <a:gd name="connsiteX1" fmla="*/ 780393 w 1770993"/>
              <a:gd name="connsiteY1" fmla="*/ 68317 h 462455"/>
              <a:gd name="connsiteX2" fmla="*/ 1111469 w 1770993"/>
              <a:gd name="connsiteY2" fmla="*/ 36786 h 462455"/>
              <a:gd name="connsiteX3" fmla="*/ 1568669 w 1770993"/>
              <a:gd name="connsiteY3" fmla="*/ 21021 h 462455"/>
              <a:gd name="connsiteX4" fmla="*/ 1757855 w 1770993"/>
              <a:gd name="connsiteY4" fmla="*/ 162911 h 462455"/>
              <a:gd name="connsiteX5" fmla="*/ 1489841 w 1770993"/>
              <a:gd name="connsiteY5" fmla="*/ 304800 h 462455"/>
              <a:gd name="connsiteX6" fmla="*/ 1095703 w 1770993"/>
              <a:gd name="connsiteY6" fmla="*/ 352097 h 462455"/>
              <a:gd name="connsiteX7" fmla="*/ 780393 w 1770993"/>
              <a:gd name="connsiteY7" fmla="*/ 352097 h 462455"/>
              <a:gd name="connsiteX8" fmla="*/ 291662 w 1770993"/>
              <a:gd name="connsiteY8" fmla="*/ 462455 h 462455"/>
              <a:gd name="connsiteX9" fmla="*/ 228600 w 1770993"/>
              <a:gd name="connsiteY9" fmla="*/ 352097 h 462455"/>
              <a:gd name="connsiteX10" fmla="*/ 91965 w 1770993"/>
              <a:gd name="connsiteY10" fmla="*/ 173421 h 4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993" h="462455">
                <a:moveTo>
                  <a:pt x="91965" y="173421"/>
                </a:moveTo>
                <a:cubicBezTo>
                  <a:pt x="183930" y="126124"/>
                  <a:pt x="610476" y="91089"/>
                  <a:pt x="780393" y="68317"/>
                </a:cubicBezTo>
                <a:cubicBezTo>
                  <a:pt x="950310" y="45545"/>
                  <a:pt x="980090" y="44669"/>
                  <a:pt x="1111469" y="36786"/>
                </a:cubicBezTo>
                <a:cubicBezTo>
                  <a:pt x="1242848" y="28903"/>
                  <a:pt x="1460938" y="0"/>
                  <a:pt x="1568669" y="21021"/>
                </a:cubicBezTo>
                <a:cubicBezTo>
                  <a:pt x="1676400" y="42042"/>
                  <a:pt x="1770993" y="115615"/>
                  <a:pt x="1757855" y="162911"/>
                </a:cubicBezTo>
                <a:cubicBezTo>
                  <a:pt x="1744717" y="210207"/>
                  <a:pt x="1600200" y="273269"/>
                  <a:pt x="1489841" y="304800"/>
                </a:cubicBezTo>
                <a:cubicBezTo>
                  <a:pt x="1379482" y="336331"/>
                  <a:pt x="1213944" y="344214"/>
                  <a:pt x="1095703" y="352097"/>
                </a:cubicBezTo>
                <a:cubicBezTo>
                  <a:pt x="977462" y="359980"/>
                  <a:pt x="914400" y="333704"/>
                  <a:pt x="780393" y="352097"/>
                </a:cubicBezTo>
                <a:cubicBezTo>
                  <a:pt x="646386" y="370490"/>
                  <a:pt x="383627" y="462455"/>
                  <a:pt x="291662" y="462455"/>
                </a:cubicBezTo>
                <a:cubicBezTo>
                  <a:pt x="199697" y="462455"/>
                  <a:pt x="261883" y="400269"/>
                  <a:pt x="228600" y="352097"/>
                </a:cubicBezTo>
                <a:cubicBezTo>
                  <a:pt x="195317" y="303925"/>
                  <a:pt x="0" y="220718"/>
                  <a:pt x="91965" y="173421"/>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rot="5114865">
            <a:off x="7337117" y="1245868"/>
            <a:ext cx="45719" cy="1287736"/>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0 w 236483"/>
              <a:gd name="connsiteY3" fmla="*/ 0 h 1229711"/>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94855 w 94855"/>
              <a:gd name="connsiteY0" fmla="*/ 761250 h 761250"/>
              <a:gd name="connsiteX1" fmla="*/ 58796 w 94855"/>
              <a:gd name="connsiteY1" fmla="*/ 567463 h 761250"/>
              <a:gd name="connsiteX2" fmla="*/ 262 w 94855"/>
              <a:gd name="connsiteY2" fmla="*/ 461705 h 761250"/>
              <a:gd name="connsiteX3" fmla="*/ 60368 w 94855"/>
              <a:gd name="connsiteY3" fmla="*/ 0 h 761250"/>
              <a:gd name="connsiteX0" fmla="*/ 41542 w 62169"/>
              <a:gd name="connsiteY0" fmla="*/ 761250 h 761250"/>
              <a:gd name="connsiteX1" fmla="*/ 5483 w 62169"/>
              <a:gd name="connsiteY1" fmla="*/ 567463 h 761250"/>
              <a:gd name="connsiteX2" fmla="*/ 61907 w 62169"/>
              <a:gd name="connsiteY2" fmla="*/ 328788 h 761250"/>
              <a:gd name="connsiteX3" fmla="*/ 7055 w 62169"/>
              <a:gd name="connsiteY3" fmla="*/ 0 h 761250"/>
              <a:gd name="connsiteX0" fmla="*/ 39453 w 84712"/>
              <a:gd name="connsiteY0" fmla="*/ 761250 h 761250"/>
              <a:gd name="connsiteX1" fmla="*/ 3394 w 84712"/>
              <a:gd name="connsiteY1" fmla="*/ 567463 h 761250"/>
              <a:gd name="connsiteX2" fmla="*/ 59818 w 84712"/>
              <a:gd name="connsiteY2" fmla="*/ 328788 h 761250"/>
              <a:gd name="connsiteX3" fmla="*/ 75570 w 84712"/>
              <a:gd name="connsiteY3" fmla="*/ 389203 h 761250"/>
              <a:gd name="connsiteX4" fmla="*/ 4966 w 84712"/>
              <a:gd name="connsiteY4" fmla="*/ 0 h 761250"/>
              <a:gd name="connsiteX0" fmla="*/ 39453 w 60080"/>
              <a:gd name="connsiteY0" fmla="*/ 761250 h 761250"/>
              <a:gd name="connsiteX1" fmla="*/ 3394 w 60080"/>
              <a:gd name="connsiteY1" fmla="*/ 567463 h 761250"/>
              <a:gd name="connsiteX2" fmla="*/ 59818 w 60080"/>
              <a:gd name="connsiteY2" fmla="*/ 328788 h 761250"/>
              <a:gd name="connsiteX3" fmla="*/ 4966 w 60080"/>
              <a:gd name="connsiteY3" fmla="*/ 0 h 761250"/>
            </a:gdLst>
            <a:ahLst/>
            <a:cxnLst>
              <a:cxn ang="0">
                <a:pos x="connsiteX0" y="connsiteY0"/>
              </a:cxn>
              <a:cxn ang="0">
                <a:pos x="connsiteX1" y="connsiteY1"/>
              </a:cxn>
              <a:cxn ang="0">
                <a:pos x="connsiteX2" y="connsiteY2"/>
              </a:cxn>
              <a:cxn ang="0">
                <a:pos x="connsiteX3" y="connsiteY3"/>
              </a:cxn>
            </a:cxnLst>
            <a:rect l="l" t="t" r="r" b="b"/>
            <a:pathLst>
              <a:path w="60080" h="761250">
                <a:moveTo>
                  <a:pt x="39453" y="761250"/>
                </a:moveTo>
                <a:cubicBezTo>
                  <a:pt x="24706" y="730985"/>
                  <a:pt x="0" y="639540"/>
                  <a:pt x="3394" y="567463"/>
                </a:cubicBezTo>
                <a:cubicBezTo>
                  <a:pt x="6788" y="495386"/>
                  <a:pt x="59556" y="423365"/>
                  <a:pt x="59818" y="328788"/>
                </a:cubicBezTo>
                <a:cubicBezTo>
                  <a:pt x="60080" y="234211"/>
                  <a:pt x="16393" y="68497"/>
                  <a:pt x="4966" y="0"/>
                </a:cubicBezTo>
              </a:path>
            </a:pathLst>
          </a:custGeom>
          <a:ln w="63500">
            <a:tailEnd type="arrow"/>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5-Point Star 21"/>
          <p:cNvSpPr/>
          <p:nvPr/>
        </p:nvSpPr>
        <p:spPr>
          <a:xfrm>
            <a:off x="6477000" y="18288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53" presetClass="entr" presetSubtype="0" fill="hold" grpId="1"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000"/>
                                        <p:tgtEl>
                                          <p:spTgt spid="6"/>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par>
                                <p:cTn id="26" presetID="22" presetClass="entr" presetSubtype="8" fill="hold" grpId="1" nodeType="withEffect">
                                  <p:stCondLst>
                                    <p:cond delay="50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1000"/>
                                        <p:tgtEl>
                                          <p:spTgt spid="4"/>
                                        </p:tgtEl>
                                      </p:cBhvr>
                                    </p:animEffect>
                                  </p:childTnLst>
                                </p:cTn>
                              </p:par>
                              <p:par>
                                <p:cTn id="29" presetID="22" presetClass="entr" presetSubtype="8"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1000"/>
                                        <p:tgtEl>
                                          <p:spTgt spid="33"/>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1000"/>
                                        <p:tgtEl>
                                          <p:spTgt spid="24"/>
                                        </p:tgtEl>
                                      </p:cBhvr>
                                    </p:animEffect>
                                  </p:childTnLst>
                                </p:cTn>
                              </p:par>
                              <p:par>
                                <p:cTn id="41" presetID="22" presetClass="entr" presetSubtype="8" fill="hold" grpId="0" nodeType="withEffect">
                                  <p:stCondLst>
                                    <p:cond delay="100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1000"/>
                                        <p:tgtEl>
                                          <p:spTgt spid="25"/>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1000"/>
                                        <p:tgtEl>
                                          <p:spTgt spid="29"/>
                                        </p:tgtEl>
                                      </p:cBhvr>
                                    </p:animEffect>
                                  </p:childTnLst>
                                </p:cTn>
                              </p:par>
                              <p:par>
                                <p:cTn id="47" presetID="8" presetClass="emph" presetSubtype="0" fill="hold" grpId="0" nodeType="withEffect">
                                  <p:stCondLst>
                                    <p:cond delay="1500"/>
                                  </p:stCondLst>
                                  <p:childTnLst>
                                    <p:animRot by="43200000">
                                      <p:cBhvr>
                                        <p:cTn id="48" dur="1000" fill="hold"/>
                                        <p:tgtEl>
                                          <p:spTgt spid="22"/>
                                        </p:tgtEl>
                                        <p:attrNameLst>
                                          <p:attrName>r</p:attrName>
                                        </p:attrNameLst>
                                      </p:cBhvr>
                                    </p:animRot>
                                  </p:childTnLst>
                                </p:cTn>
                              </p:par>
                              <p:par>
                                <p:cTn id="49" presetID="22" presetClass="entr" presetSubtype="8" fill="hold" grpId="0" nodeType="withEffect">
                                  <p:stCondLst>
                                    <p:cond delay="200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1000"/>
                                        <p:tgtEl>
                                          <p:spTgt spid="26"/>
                                        </p:tgtEl>
                                      </p:cBhvr>
                                    </p:animEffect>
                                  </p:childTnLst>
                                </p:cTn>
                              </p:par>
                              <p:par>
                                <p:cTn id="52" presetID="22" presetClass="entr" presetSubtype="8" fill="hold" grpId="0" nodeType="withEffect">
                                  <p:stCondLst>
                                    <p:cond delay="200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2">
                                            <p:bg/>
                                          </p:spTgt>
                                        </p:tgtEl>
                                        <p:attrNameLst>
                                          <p:attrName>style.visibility</p:attrName>
                                        </p:attrNameLst>
                                      </p:cBhvr>
                                      <p:to>
                                        <p:strVal val="visible"/>
                                      </p:to>
                                    </p:set>
                                    <p:animEffect transition="in" filter="fade">
                                      <p:cBhvr>
                                        <p:cTn id="59" dur="1000"/>
                                        <p:tgtEl>
                                          <p:spTgt spid="32">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wipe(left)">
                                      <p:cBhvr>
                                        <p:cTn id="62" dur="1000"/>
                                        <p:tgtEl>
                                          <p:spTgt spid="32">
                                            <p:txEl>
                                              <p:pRg st="0" end="0"/>
                                            </p:txEl>
                                          </p:spTgt>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2">
                                            <p:txEl>
                                              <p:pRg st="1" end="1"/>
                                            </p:txEl>
                                          </p:spTgt>
                                        </p:tgtEl>
                                        <p:attrNameLst>
                                          <p:attrName>style.visibility</p:attrName>
                                        </p:attrNameLst>
                                      </p:cBhvr>
                                      <p:to>
                                        <p:strVal val="visible"/>
                                      </p:to>
                                    </p:set>
                                    <p:animEffect transition="in" filter="wipe(left)">
                                      <p:cBhvr>
                                        <p:cTn id="66" dur="1000"/>
                                        <p:tgtEl>
                                          <p:spTgt spid="32">
                                            <p:txEl>
                                              <p:pRg st="1" end="1"/>
                                            </p:txEl>
                                          </p:spTgt>
                                        </p:tgtEl>
                                      </p:cBhvr>
                                    </p:animEffect>
                                  </p:childTnLst>
                                </p:cTn>
                              </p:par>
                            </p:childTnLst>
                          </p:cTn>
                        </p:par>
                        <p:par>
                          <p:cTn id="67" fill="hold">
                            <p:stCondLst>
                              <p:cond delay="2000"/>
                            </p:stCondLst>
                            <p:childTnLst>
                              <p:par>
                                <p:cTn id="68" presetID="22" presetClass="entr" presetSubtype="8" fill="hold" grpId="0" nodeType="afterEffect">
                                  <p:stCondLst>
                                    <p:cond delay="0"/>
                                  </p:stCondLst>
                                  <p:childTnLst>
                                    <p:set>
                                      <p:cBhvr>
                                        <p:cTn id="69" dur="1" fill="hold">
                                          <p:stCondLst>
                                            <p:cond delay="0"/>
                                          </p:stCondLst>
                                        </p:cTn>
                                        <p:tgtEl>
                                          <p:spTgt spid="32">
                                            <p:txEl>
                                              <p:pRg st="2" end="2"/>
                                            </p:txEl>
                                          </p:spTgt>
                                        </p:tgtEl>
                                        <p:attrNameLst>
                                          <p:attrName>style.visibility</p:attrName>
                                        </p:attrNameLst>
                                      </p:cBhvr>
                                      <p:to>
                                        <p:strVal val="visible"/>
                                      </p:to>
                                    </p:set>
                                    <p:animEffect transition="in" filter="wipe(left)">
                                      <p:cBhvr>
                                        <p:cTn id="70" dur="1000"/>
                                        <p:tgtEl>
                                          <p:spTgt spid="32">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 grpId="0" animBg="1"/>
      <p:bldP spid="4" grpId="1" animBg="1"/>
      <p:bldP spid="5" grpId="0" animBg="1"/>
      <p:bldP spid="5" grpId="1" animBg="1"/>
      <p:bldP spid="6" grpId="0" animBg="1"/>
      <p:bldP spid="6" grpId="1" animBg="1"/>
      <p:bldP spid="8" grpId="0" animBg="1"/>
      <p:bldP spid="8" grpId="1" animBg="1"/>
      <p:bldP spid="21" grpId="1" animBg="1"/>
      <p:bldP spid="25" grpId="0" animBg="1"/>
      <p:bldP spid="24" grpId="0" animBg="1"/>
      <p:bldP spid="32" grpId="0" uiExpand="1" build="allAtOnce" animBg="1"/>
      <p:bldP spid="33" grpId="0" animBg="1"/>
      <p:bldP spid="17" grpId="0" animBg="1"/>
      <p:bldP spid="18" grpId="0" animBg="1"/>
      <p:bldP spid="26" grpId="0" animBg="1"/>
      <p:bldP spid="22"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609600"/>
            <a:ext cx="9144000" cy="6248400"/>
            <a:chOff x="0" y="609600"/>
            <a:chExt cx="9144000" cy="6248400"/>
          </a:xfrm>
        </p:grpSpPr>
        <p:grpSp>
          <p:nvGrpSpPr>
            <p:cNvPr id="34" name="Group 33"/>
            <p:cNvGrpSpPr/>
            <p:nvPr/>
          </p:nvGrpSpPr>
          <p:grpSpPr>
            <a:xfrm>
              <a:off x="0" y="609600"/>
              <a:ext cx="9144000" cy="6248400"/>
              <a:chOff x="0" y="609600"/>
              <a:chExt cx="9144000" cy="6248400"/>
            </a:xfrm>
          </p:grpSpPr>
          <p:grpSp>
            <p:nvGrpSpPr>
              <p:cNvPr id="30" name="Group 29"/>
              <p:cNvGrpSpPr/>
              <p:nvPr/>
            </p:nvGrpSpPr>
            <p:grpSpPr>
              <a:xfrm>
                <a:off x="0" y="609600"/>
                <a:ext cx="9144000" cy="6248400"/>
                <a:chOff x="0" y="609600"/>
                <a:chExt cx="9144000" cy="6248400"/>
              </a:xfrm>
            </p:grpSpPr>
            <p:pic>
              <p:nvPicPr>
                <p:cNvPr id="16" name="Picture 15" descr="world.bmp"/>
                <p:cNvPicPr>
                  <a:picLocks/>
                </p:cNvPicPr>
                <p:nvPr/>
              </p:nvPicPr>
              <p:blipFill>
                <a:blip r:embed="rId2" cstate="print"/>
                <a:stretch>
                  <a:fillRect/>
                </a:stretch>
              </p:blipFill>
              <p:spPr>
                <a:xfrm>
                  <a:off x="1" y="1219200"/>
                  <a:ext cx="9143999" cy="5638800"/>
                </a:xfrm>
                <a:prstGeom prst="rect">
                  <a:avLst/>
                </a:prstGeom>
              </p:spPr>
            </p:pic>
            <p:sp>
              <p:nvSpPr>
                <p:cNvPr id="17" name="Freeform 16"/>
                <p:cNvSpPr/>
                <p:nvPr/>
              </p:nvSpPr>
              <p:spPr>
                <a:xfrm>
                  <a:off x="4338828" y="1951597"/>
                  <a:ext cx="2374322" cy="692543"/>
                </a:xfrm>
                <a:custGeom>
                  <a:avLst/>
                  <a:gdLst>
                    <a:gd name="connsiteX0" fmla="*/ 187452 w 3587496"/>
                    <a:gd name="connsiteY0" fmla="*/ 641604 h 917448"/>
                    <a:gd name="connsiteX1" fmla="*/ 571500 w 3587496"/>
                    <a:gd name="connsiteY1" fmla="*/ 568452 h 917448"/>
                    <a:gd name="connsiteX2" fmla="*/ 900684 w 3587496"/>
                    <a:gd name="connsiteY2" fmla="*/ 495300 h 917448"/>
                    <a:gd name="connsiteX3" fmla="*/ 1184148 w 3587496"/>
                    <a:gd name="connsiteY3" fmla="*/ 385572 h 917448"/>
                    <a:gd name="connsiteX4" fmla="*/ 1531620 w 3587496"/>
                    <a:gd name="connsiteY4" fmla="*/ 266700 h 917448"/>
                    <a:gd name="connsiteX5" fmla="*/ 1824228 w 3587496"/>
                    <a:gd name="connsiteY5" fmla="*/ 239268 h 917448"/>
                    <a:gd name="connsiteX6" fmla="*/ 2098548 w 3587496"/>
                    <a:gd name="connsiteY6" fmla="*/ 248412 h 917448"/>
                    <a:gd name="connsiteX7" fmla="*/ 2400300 w 3587496"/>
                    <a:gd name="connsiteY7" fmla="*/ 138684 h 917448"/>
                    <a:gd name="connsiteX8" fmla="*/ 2784348 w 3587496"/>
                    <a:gd name="connsiteY8" fmla="*/ 19812 h 917448"/>
                    <a:gd name="connsiteX9" fmla="*/ 3067812 w 3587496"/>
                    <a:gd name="connsiteY9" fmla="*/ 19812 h 917448"/>
                    <a:gd name="connsiteX10" fmla="*/ 3525012 w 3587496"/>
                    <a:gd name="connsiteY10" fmla="*/ 19812 h 917448"/>
                    <a:gd name="connsiteX11" fmla="*/ 3442716 w 3587496"/>
                    <a:gd name="connsiteY11" fmla="*/ 92964 h 917448"/>
                    <a:gd name="connsiteX12" fmla="*/ 3049524 w 3587496"/>
                    <a:gd name="connsiteY12" fmla="*/ 193548 h 917448"/>
                    <a:gd name="connsiteX13" fmla="*/ 2830068 w 3587496"/>
                    <a:gd name="connsiteY13" fmla="*/ 303276 h 917448"/>
                    <a:gd name="connsiteX14" fmla="*/ 2601468 w 3587496"/>
                    <a:gd name="connsiteY14" fmla="*/ 458724 h 917448"/>
                    <a:gd name="connsiteX15" fmla="*/ 2281428 w 3587496"/>
                    <a:gd name="connsiteY15" fmla="*/ 586740 h 917448"/>
                    <a:gd name="connsiteX16" fmla="*/ 1988820 w 3587496"/>
                    <a:gd name="connsiteY16" fmla="*/ 595884 h 917448"/>
                    <a:gd name="connsiteX17" fmla="*/ 1613916 w 3587496"/>
                    <a:gd name="connsiteY17" fmla="*/ 632460 h 917448"/>
                    <a:gd name="connsiteX18" fmla="*/ 1330452 w 3587496"/>
                    <a:gd name="connsiteY18" fmla="*/ 787908 h 917448"/>
                    <a:gd name="connsiteX19" fmla="*/ 1138428 w 3587496"/>
                    <a:gd name="connsiteY19" fmla="*/ 833628 h 917448"/>
                    <a:gd name="connsiteX20" fmla="*/ 955548 w 3587496"/>
                    <a:gd name="connsiteY20" fmla="*/ 851916 h 917448"/>
                    <a:gd name="connsiteX21" fmla="*/ 690372 w 3587496"/>
                    <a:gd name="connsiteY21" fmla="*/ 915924 h 917448"/>
                    <a:gd name="connsiteX22" fmla="*/ 489204 w 3587496"/>
                    <a:gd name="connsiteY22" fmla="*/ 842772 h 917448"/>
                    <a:gd name="connsiteX23" fmla="*/ 224028 w 3587496"/>
                    <a:gd name="connsiteY23" fmla="*/ 787908 h 917448"/>
                    <a:gd name="connsiteX24" fmla="*/ 13716 w 3587496"/>
                    <a:gd name="connsiteY24" fmla="*/ 733044 h 917448"/>
                    <a:gd name="connsiteX25" fmla="*/ 187452 w 3587496"/>
                    <a:gd name="connsiteY25" fmla="*/ 641604 h 917448"/>
                    <a:gd name="connsiteX0" fmla="*/ 187452 w 3445764"/>
                    <a:gd name="connsiteY0" fmla="*/ 641604 h 917448"/>
                    <a:gd name="connsiteX1" fmla="*/ 571500 w 3445764"/>
                    <a:gd name="connsiteY1" fmla="*/ 568452 h 917448"/>
                    <a:gd name="connsiteX2" fmla="*/ 900684 w 3445764"/>
                    <a:gd name="connsiteY2" fmla="*/ 495300 h 917448"/>
                    <a:gd name="connsiteX3" fmla="*/ 1184148 w 3445764"/>
                    <a:gd name="connsiteY3" fmla="*/ 385572 h 917448"/>
                    <a:gd name="connsiteX4" fmla="*/ 1531620 w 3445764"/>
                    <a:gd name="connsiteY4" fmla="*/ 266700 h 917448"/>
                    <a:gd name="connsiteX5" fmla="*/ 1824228 w 3445764"/>
                    <a:gd name="connsiteY5" fmla="*/ 239268 h 917448"/>
                    <a:gd name="connsiteX6" fmla="*/ 2098548 w 3445764"/>
                    <a:gd name="connsiteY6" fmla="*/ 248412 h 917448"/>
                    <a:gd name="connsiteX7" fmla="*/ 2400300 w 3445764"/>
                    <a:gd name="connsiteY7" fmla="*/ 138684 h 917448"/>
                    <a:gd name="connsiteX8" fmla="*/ 2784348 w 3445764"/>
                    <a:gd name="connsiteY8" fmla="*/ 19812 h 917448"/>
                    <a:gd name="connsiteX9" fmla="*/ 3067812 w 3445764"/>
                    <a:gd name="connsiteY9" fmla="*/ 19812 h 917448"/>
                    <a:gd name="connsiteX10" fmla="*/ 3442716 w 3445764"/>
                    <a:gd name="connsiteY10" fmla="*/ 92964 h 917448"/>
                    <a:gd name="connsiteX11" fmla="*/ 3049524 w 3445764"/>
                    <a:gd name="connsiteY11" fmla="*/ 193548 h 917448"/>
                    <a:gd name="connsiteX12" fmla="*/ 2830068 w 3445764"/>
                    <a:gd name="connsiteY12" fmla="*/ 303276 h 917448"/>
                    <a:gd name="connsiteX13" fmla="*/ 2601468 w 3445764"/>
                    <a:gd name="connsiteY13" fmla="*/ 458724 h 917448"/>
                    <a:gd name="connsiteX14" fmla="*/ 2281428 w 3445764"/>
                    <a:gd name="connsiteY14" fmla="*/ 586740 h 917448"/>
                    <a:gd name="connsiteX15" fmla="*/ 1988820 w 3445764"/>
                    <a:gd name="connsiteY15" fmla="*/ 595884 h 917448"/>
                    <a:gd name="connsiteX16" fmla="*/ 1613916 w 3445764"/>
                    <a:gd name="connsiteY16" fmla="*/ 632460 h 917448"/>
                    <a:gd name="connsiteX17" fmla="*/ 1330452 w 3445764"/>
                    <a:gd name="connsiteY17" fmla="*/ 787908 h 917448"/>
                    <a:gd name="connsiteX18" fmla="*/ 1138428 w 3445764"/>
                    <a:gd name="connsiteY18" fmla="*/ 833628 h 917448"/>
                    <a:gd name="connsiteX19" fmla="*/ 955548 w 3445764"/>
                    <a:gd name="connsiteY19" fmla="*/ 851916 h 917448"/>
                    <a:gd name="connsiteX20" fmla="*/ 690372 w 3445764"/>
                    <a:gd name="connsiteY20" fmla="*/ 915924 h 917448"/>
                    <a:gd name="connsiteX21" fmla="*/ 489204 w 3445764"/>
                    <a:gd name="connsiteY21" fmla="*/ 842772 h 917448"/>
                    <a:gd name="connsiteX22" fmla="*/ 224028 w 3445764"/>
                    <a:gd name="connsiteY22" fmla="*/ 787908 h 917448"/>
                    <a:gd name="connsiteX23" fmla="*/ 13716 w 3445764"/>
                    <a:gd name="connsiteY23" fmla="*/ 733044 h 917448"/>
                    <a:gd name="connsiteX24" fmla="*/ 187452 w 3445764"/>
                    <a:gd name="connsiteY24" fmla="*/ 641604 h 917448"/>
                    <a:gd name="connsiteX0" fmla="*/ 187452 w 3112008"/>
                    <a:gd name="connsiteY0" fmla="*/ 641604 h 917448"/>
                    <a:gd name="connsiteX1" fmla="*/ 571500 w 3112008"/>
                    <a:gd name="connsiteY1" fmla="*/ 568452 h 917448"/>
                    <a:gd name="connsiteX2" fmla="*/ 900684 w 3112008"/>
                    <a:gd name="connsiteY2" fmla="*/ 495300 h 917448"/>
                    <a:gd name="connsiteX3" fmla="*/ 1184148 w 3112008"/>
                    <a:gd name="connsiteY3" fmla="*/ 385572 h 917448"/>
                    <a:gd name="connsiteX4" fmla="*/ 1531620 w 3112008"/>
                    <a:gd name="connsiteY4" fmla="*/ 266700 h 917448"/>
                    <a:gd name="connsiteX5" fmla="*/ 1824228 w 3112008"/>
                    <a:gd name="connsiteY5" fmla="*/ 239268 h 917448"/>
                    <a:gd name="connsiteX6" fmla="*/ 2098548 w 3112008"/>
                    <a:gd name="connsiteY6" fmla="*/ 248412 h 917448"/>
                    <a:gd name="connsiteX7" fmla="*/ 2400300 w 3112008"/>
                    <a:gd name="connsiteY7" fmla="*/ 138684 h 917448"/>
                    <a:gd name="connsiteX8" fmla="*/ 2784348 w 3112008"/>
                    <a:gd name="connsiteY8" fmla="*/ 19812 h 917448"/>
                    <a:gd name="connsiteX9" fmla="*/ 3067812 w 3112008"/>
                    <a:gd name="connsiteY9" fmla="*/ 19812 h 917448"/>
                    <a:gd name="connsiteX10" fmla="*/ 3049524 w 3112008"/>
                    <a:gd name="connsiteY10" fmla="*/ 193548 h 917448"/>
                    <a:gd name="connsiteX11" fmla="*/ 2830068 w 3112008"/>
                    <a:gd name="connsiteY11" fmla="*/ 303276 h 917448"/>
                    <a:gd name="connsiteX12" fmla="*/ 2601468 w 3112008"/>
                    <a:gd name="connsiteY12" fmla="*/ 458724 h 917448"/>
                    <a:gd name="connsiteX13" fmla="*/ 2281428 w 3112008"/>
                    <a:gd name="connsiteY13" fmla="*/ 586740 h 917448"/>
                    <a:gd name="connsiteX14" fmla="*/ 1988820 w 3112008"/>
                    <a:gd name="connsiteY14" fmla="*/ 595884 h 917448"/>
                    <a:gd name="connsiteX15" fmla="*/ 1613916 w 3112008"/>
                    <a:gd name="connsiteY15" fmla="*/ 632460 h 917448"/>
                    <a:gd name="connsiteX16" fmla="*/ 1330452 w 3112008"/>
                    <a:gd name="connsiteY16" fmla="*/ 787908 h 917448"/>
                    <a:gd name="connsiteX17" fmla="*/ 1138428 w 3112008"/>
                    <a:gd name="connsiteY17" fmla="*/ 833628 h 917448"/>
                    <a:gd name="connsiteX18" fmla="*/ 955548 w 3112008"/>
                    <a:gd name="connsiteY18" fmla="*/ 851916 h 917448"/>
                    <a:gd name="connsiteX19" fmla="*/ 690372 w 3112008"/>
                    <a:gd name="connsiteY19" fmla="*/ 915924 h 917448"/>
                    <a:gd name="connsiteX20" fmla="*/ 489204 w 3112008"/>
                    <a:gd name="connsiteY20" fmla="*/ 842772 h 917448"/>
                    <a:gd name="connsiteX21" fmla="*/ 224028 w 3112008"/>
                    <a:gd name="connsiteY21" fmla="*/ 787908 h 917448"/>
                    <a:gd name="connsiteX22" fmla="*/ 13716 w 3112008"/>
                    <a:gd name="connsiteY22" fmla="*/ 733044 h 917448"/>
                    <a:gd name="connsiteX23" fmla="*/ 187452 w 3112008"/>
                    <a:gd name="connsiteY23" fmla="*/ 641604 h 917448"/>
                    <a:gd name="connsiteX0" fmla="*/ 187452 w 3057144"/>
                    <a:gd name="connsiteY0" fmla="*/ 630936 h 906780"/>
                    <a:gd name="connsiteX1" fmla="*/ 571500 w 3057144"/>
                    <a:gd name="connsiteY1" fmla="*/ 557784 h 906780"/>
                    <a:gd name="connsiteX2" fmla="*/ 900684 w 3057144"/>
                    <a:gd name="connsiteY2" fmla="*/ 484632 h 906780"/>
                    <a:gd name="connsiteX3" fmla="*/ 1184148 w 3057144"/>
                    <a:gd name="connsiteY3" fmla="*/ 374904 h 906780"/>
                    <a:gd name="connsiteX4" fmla="*/ 1531620 w 3057144"/>
                    <a:gd name="connsiteY4" fmla="*/ 256032 h 906780"/>
                    <a:gd name="connsiteX5" fmla="*/ 1824228 w 3057144"/>
                    <a:gd name="connsiteY5" fmla="*/ 228600 h 906780"/>
                    <a:gd name="connsiteX6" fmla="*/ 2098548 w 3057144"/>
                    <a:gd name="connsiteY6" fmla="*/ 237744 h 906780"/>
                    <a:gd name="connsiteX7" fmla="*/ 2400300 w 3057144"/>
                    <a:gd name="connsiteY7" fmla="*/ 128016 h 906780"/>
                    <a:gd name="connsiteX8" fmla="*/ 2784348 w 3057144"/>
                    <a:gd name="connsiteY8" fmla="*/ 9144 h 906780"/>
                    <a:gd name="connsiteX9" fmla="*/ 3049524 w 3057144"/>
                    <a:gd name="connsiteY9" fmla="*/ 182880 h 906780"/>
                    <a:gd name="connsiteX10" fmla="*/ 2830068 w 3057144"/>
                    <a:gd name="connsiteY10" fmla="*/ 292608 h 906780"/>
                    <a:gd name="connsiteX11" fmla="*/ 2601468 w 3057144"/>
                    <a:gd name="connsiteY11" fmla="*/ 448056 h 906780"/>
                    <a:gd name="connsiteX12" fmla="*/ 2281428 w 3057144"/>
                    <a:gd name="connsiteY12" fmla="*/ 576072 h 906780"/>
                    <a:gd name="connsiteX13" fmla="*/ 1988820 w 3057144"/>
                    <a:gd name="connsiteY13" fmla="*/ 585216 h 906780"/>
                    <a:gd name="connsiteX14" fmla="*/ 1613916 w 3057144"/>
                    <a:gd name="connsiteY14" fmla="*/ 621792 h 906780"/>
                    <a:gd name="connsiteX15" fmla="*/ 1330452 w 3057144"/>
                    <a:gd name="connsiteY15" fmla="*/ 777240 h 906780"/>
                    <a:gd name="connsiteX16" fmla="*/ 1138428 w 3057144"/>
                    <a:gd name="connsiteY16" fmla="*/ 822960 h 906780"/>
                    <a:gd name="connsiteX17" fmla="*/ 955548 w 3057144"/>
                    <a:gd name="connsiteY17" fmla="*/ 841248 h 906780"/>
                    <a:gd name="connsiteX18" fmla="*/ 690372 w 3057144"/>
                    <a:gd name="connsiteY18" fmla="*/ 905256 h 906780"/>
                    <a:gd name="connsiteX19" fmla="*/ 489204 w 3057144"/>
                    <a:gd name="connsiteY19" fmla="*/ 832104 h 906780"/>
                    <a:gd name="connsiteX20" fmla="*/ 224028 w 3057144"/>
                    <a:gd name="connsiteY20" fmla="*/ 777240 h 906780"/>
                    <a:gd name="connsiteX21" fmla="*/ 13716 w 3057144"/>
                    <a:gd name="connsiteY21" fmla="*/ 722376 h 906780"/>
                    <a:gd name="connsiteX22" fmla="*/ 187452 w 3057144"/>
                    <a:gd name="connsiteY22" fmla="*/ 630936 h 906780"/>
                    <a:gd name="connsiteX0" fmla="*/ 187452 w 2860548"/>
                    <a:gd name="connsiteY0" fmla="*/ 649224 h 925068"/>
                    <a:gd name="connsiteX1" fmla="*/ 571500 w 2860548"/>
                    <a:gd name="connsiteY1" fmla="*/ 576072 h 925068"/>
                    <a:gd name="connsiteX2" fmla="*/ 900684 w 2860548"/>
                    <a:gd name="connsiteY2" fmla="*/ 502920 h 925068"/>
                    <a:gd name="connsiteX3" fmla="*/ 1184148 w 2860548"/>
                    <a:gd name="connsiteY3" fmla="*/ 393192 h 925068"/>
                    <a:gd name="connsiteX4" fmla="*/ 1531620 w 2860548"/>
                    <a:gd name="connsiteY4" fmla="*/ 274320 h 925068"/>
                    <a:gd name="connsiteX5" fmla="*/ 1824228 w 2860548"/>
                    <a:gd name="connsiteY5" fmla="*/ 246888 h 925068"/>
                    <a:gd name="connsiteX6" fmla="*/ 2098548 w 2860548"/>
                    <a:gd name="connsiteY6" fmla="*/ 256032 h 925068"/>
                    <a:gd name="connsiteX7" fmla="*/ 2400300 w 2860548"/>
                    <a:gd name="connsiteY7" fmla="*/ 146304 h 925068"/>
                    <a:gd name="connsiteX8" fmla="*/ 2784348 w 2860548"/>
                    <a:gd name="connsiteY8" fmla="*/ 27432 h 925068"/>
                    <a:gd name="connsiteX9" fmla="*/ 2830068 w 2860548"/>
                    <a:gd name="connsiteY9" fmla="*/ 310896 h 925068"/>
                    <a:gd name="connsiteX10" fmla="*/ 2601468 w 2860548"/>
                    <a:gd name="connsiteY10" fmla="*/ 466344 h 925068"/>
                    <a:gd name="connsiteX11" fmla="*/ 2281428 w 2860548"/>
                    <a:gd name="connsiteY11" fmla="*/ 594360 h 925068"/>
                    <a:gd name="connsiteX12" fmla="*/ 1988820 w 2860548"/>
                    <a:gd name="connsiteY12" fmla="*/ 603504 h 925068"/>
                    <a:gd name="connsiteX13" fmla="*/ 1613916 w 2860548"/>
                    <a:gd name="connsiteY13" fmla="*/ 640080 h 925068"/>
                    <a:gd name="connsiteX14" fmla="*/ 1330452 w 2860548"/>
                    <a:gd name="connsiteY14" fmla="*/ 795528 h 925068"/>
                    <a:gd name="connsiteX15" fmla="*/ 1138428 w 2860548"/>
                    <a:gd name="connsiteY15" fmla="*/ 841248 h 925068"/>
                    <a:gd name="connsiteX16" fmla="*/ 955548 w 2860548"/>
                    <a:gd name="connsiteY16" fmla="*/ 859536 h 925068"/>
                    <a:gd name="connsiteX17" fmla="*/ 690372 w 2860548"/>
                    <a:gd name="connsiteY17" fmla="*/ 923544 h 925068"/>
                    <a:gd name="connsiteX18" fmla="*/ 489204 w 2860548"/>
                    <a:gd name="connsiteY18" fmla="*/ 850392 h 925068"/>
                    <a:gd name="connsiteX19" fmla="*/ 224028 w 2860548"/>
                    <a:gd name="connsiteY19" fmla="*/ 795528 h 925068"/>
                    <a:gd name="connsiteX20" fmla="*/ 13716 w 2860548"/>
                    <a:gd name="connsiteY20" fmla="*/ 740664 h 925068"/>
                    <a:gd name="connsiteX21" fmla="*/ 187452 w 2860548"/>
                    <a:gd name="connsiteY21" fmla="*/ 649224 h 925068"/>
                    <a:gd name="connsiteX0" fmla="*/ 187452 w 2863596"/>
                    <a:gd name="connsiteY0" fmla="*/ 512064 h 787908"/>
                    <a:gd name="connsiteX1" fmla="*/ 571500 w 2863596"/>
                    <a:gd name="connsiteY1" fmla="*/ 438912 h 787908"/>
                    <a:gd name="connsiteX2" fmla="*/ 900684 w 2863596"/>
                    <a:gd name="connsiteY2" fmla="*/ 365760 h 787908"/>
                    <a:gd name="connsiteX3" fmla="*/ 1184148 w 2863596"/>
                    <a:gd name="connsiteY3" fmla="*/ 256032 h 787908"/>
                    <a:gd name="connsiteX4" fmla="*/ 1531620 w 2863596"/>
                    <a:gd name="connsiteY4" fmla="*/ 137160 h 787908"/>
                    <a:gd name="connsiteX5" fmla="*/ 1824228 w 2863596"/>
                    <a:gd name="connsiteY5" fmla="*/ 109728 h 787908"/>
                    <a:gd name="connsiteX6" fmla="*/ 2098548 w 2863596"/>
                    <a:gd name="connsiteY6" fmla="*/ 118872 h 787908"/>
                    <a:gd name="connsiteX7" fmla="*/ 2400300 w 2863596"/>
                    <a:gd name="connsiteY7" fmla="*/ 9144 h 787908"/>
                    <a:gd name="connsiteX8" fmla="*/ 2830068 w 2863596"/>
                    <a:gd name="connsiteY8" fmla="*/ 173736 h 787908"/>
                    <a:gd name="connsiteX9" fmla="*/ 2601468 w 2863596"/>
                    <a:gd name="connsiteY9" fmla="*/ 329184 h 787908"/>
                    <a:gd name="connsiteX10" fmla="*/ 2281428 w 2863596"/>
                    <a:gd name="connsiteY10" fmla="*/ 457200 h 787908"/>
                    <a:gd name="connsiteX11" fmla="*/ 1988820 w 2863596"/>
                    <a:gd name="connsiteY11" fmla="*/ 466344 h 787908"/>
                    <a:gd name="connsiteX12" fmla="*/ 1613916 w 2863596"/>
                    <a:gd name="connsiteY12" fmla="*/ 502920 h 787908"/>
                    <a:gd name="connsiteX13" fmla="*/ 1330452 w 2863596"/>
                    <a:gd name="connsiteY13" fmla="*/ 658368 h 787908"/>
                    <a:gd name="connsiteX14" fmla="*/ 1138428 w 2863596"/>
                    <a:gd name="connsiteY14" fmla="*/ 704088 h 787908"/>
                    <a:gd name="connsiteX15" fmla="*/ 955548 w 2863596"/>
                    <a:gd name="connsiteY15" fmla="*/ 722376 h 787908"/>
                    <a:gd name="connsiteX16" fmla="*/ 690372 w 2863596"/>
                    <a:gd name="connsiteY16" fmla="*/ 786384 h 787908"/>
                    <a:gd name="connsiteX17" fmla="*/ 489204 w 2863596"/>
                    <a:gd name="connsiteY17" fmla="*/ 713232 h 787908"/>
                    <a:gd name="connsiteX18" fmla="*/ 224028 w 2863596"/>
                    <a:gd name="connsiteY18" fmla="*/ 658368 h 787908"/>
                    <a:gd name="connsiteX19" fmla="*/ 13716 w 2863596"/>
                    <a:gd name="connsiteY19" fmla="*/ 603504 h 787908"/>
                    <a:gd name="connsiteX20" fmla="*/ 187452 w 2863596"/>
                    <a:gd name="connsiteY20" fmla="*/ 512064 h 787908"/>
                    <a:gd name="connsiteX0" fmla="*/ 187452 w 2621280"/>
                    <a:gd name="connsiteY0" fmla="*/ 537972 h 813816"/>
                    <a:gd name="connsiteX1" fmla="*/ 571500 w 2621280"/>
                    <a:gd name="connsiteY1" fmla="*/ 464820 h 813816"/>
                    <a:gd name="connsiteX2" fmla="*/ 900684 w 2621280"/>
                    <a:gd name="connsiteY2" fmla="*/ 391668 h 813816"/>
                    <a:gd name="connsiteX3" fmla="*/ 1184148 w 2621280"/>
                    <a:gd name="connsiteY3" fmla="*/ 281940 h 813816"/>
                    <a:gd name="connsiteX4" fmla="*/ 1531620 w 2621280"/>
                    <a:gd name="connsiteY4" fmla="*/ 163068 h 813816"/>
                    <a:gd name="connsiteX5" fmla="*/ 1824228 w 2621280"/>
                    <a:gd name="connsiteY5" fmla="*/ 135636 h 813816"/>
                    <a:gd name="connsiteX6" fmla="*/ 2098548 w 2621280"/>
                    <a:gd name="connsiteY6" fmla="*/ 144780 h 813816"/>
                    <a:gd name="connsiteX7" fmla="*/ 2400300 w 2621280"/>
                    <a:gd name="connsiteY7" fmla="*/ 35052 h 813816"/>
                    <a:gd name="connsiteX8" fmla="*/ 2601468 w 2621280"/>
                    <a:gd name="connsiteY8" fmla="*/ 355092 h 813816"/>
                    <a:gd name="connsiteX9" fmla="*/ 2281428 w 2621280"/>
                    <a:gd name="connsiteY9" fmla="*/ 483108 h 813816"/>
                    <a:gd name="connsiteX10" fmla="*/ 1988820 w 2621280"/>
                    <a:gd name="connsiteY10" fmla="*/ 492252 h 813816"/>
                    <a:gd name="connsiteX11" fmla="*/ 1613916 w 2621280"/>
                    <a:gd name="connsiteY11" fmla="*/ 528828 h 813816"/>
                    <a:gd name="connsiteX12" fmla="*/ 1330452 w 2621280"/>
                    <a:gd name="connsiteY12" fmla="*/ 684276 h 813816"/>
                    <a:gd name="connsiteX13" fmla="*/ 1138428 w 2621280"/>
                    <a:gd name="connsiteY13" fmla="*/ 729996 h 813816"/>
                    <a:gd name="connsiteX14" fmla="*/ 955548 w 2621280"/>
                    <a:gd name="connsiteY14" fmla="*/ 748284 h 813816"/>
                    <a:gd name="connsiteX15" fmla="*/ 690372 w 2621280"/>
                    <a:gd name="connsiteY15" fmla="*/ 812292 h 813816"/>
                    <a:gd name="connsiteX16" fmla="*/ 489204 w 2621280"/>
                    <a:gd name="connsiteY16" fmla="*/ 739140 h 813816"/>
                    <a:gd name="connsiteX17" fmla="*/ 224028 w 2621280"/>
                    <a:gd name="connsiteY17" fmla="*/ 684276 h 813816"/>
                    <a:gd name="connsiteX18" fmla="*/ 13716 w 2621280"/>
                    <a:gd name="connsiteY18" fmla="*/ 629412 h 813816"/>
                    <a:gd name="connsiteX19" fmla="*/ 187452 w 2621280"/>
                    <a:gd name="connsiteY19" fmla="*/ 537972 h 813816"/>
                    <a:gd name="connsiteX0" fmla="*/ 187452 w 2430780"/>
                    <a:gd name="connsiteY0" fmla="*/ 559308 h 835152"/>
                    <a:gd name="connsiteX1" fmla="*/ 571500 w 2430780"/>
                    <a:gd name="connsiteY1" fmla="*/ 486156 h 835152"/>
                    <a:gd name="connsiteX2" fmla="*/ 900684 w 2430780"/>
                    <a:gd name="connsiteY2" fmla="*/ 413004 h 835152"/>
                    <a:gd name="connsiteX3" fmla="*/ 1184148 w 2430780"/>
                    <a:gd name="connsiteY3" fmla="*/ 303276 h 835152"/>
                    <a:gd name="connsiteX4" fmla="*/ 1531620 w 2430780"/>
                    <a:gd name="connsiteY4" fmla="*/ 184404 h 835152"/>
                    <a:gd name="connsiteX5" fmla="*/ 1824228 w 2430780"/>
                    <a:gd name="connsiteY5" fmla="*/ 156972 h 835152"/>
                    <a:gd name="connsiteX6" fmla="*/ 2098548 w 2430780"/>
                    <a:gd name="connsiteY6" fmla="*/ 166116 h 835152"/>
                    <a:gd name="connsiteX7" fmla="*/ 2400300 w 2430780"/>
                    <a:gd name="connsiteY7" fmla="*/ 56388 h 835152"/>
                    <a:gd name="connsiteX8" fmla="*/ 2281428 w 2430780"/>
                    <a:gd name="connsiteY8" fmla="*/ 504444 h 835152"/>
                    <a:gd name="connsiteX9" fmla="*/ 1988820 w 2430780"/>
                    <a:gd name="connsiteY9" fmla="*/ 513588 h 835152"/>
                    <a:gd name="connsiteX10" fmla="*/ 1613916 w 2430780"/>
                    <a:gd name="connsiteY10" fmla="*/ 550164 h 835152"/>
                    <a:gd name="connsiteX11" fmla="*/ 1330452 w 2430780"/>
                    <a:gd name="connsiteY11" fmla="*/ 705612 h 835152"/>
                    <a:gd name="connsiteX12" fmla="*/ 1138428 w 2430780"/>
                    <a:gd name="connsiteY12" fmla="*/ 751332 h 835152"/>
                    <a:gd name="connsiteX13" fmla="*/ 955548 w 2430780"/>
                    <a:gd name="connsiteY13" fmla="*/ 769620 h 835152"/>
                    <a:gd name="connsiteX14" fmla="*/ 690372 w 2430780"/>
                    <a:gd name="connsiteY14" fmla="*/ 833628 h 835152"/>
                    <a:gd name="connsiteX15" fmla="*/ 489204 w 2430780"/>
                    <a:gd name="connsiteY15" fmla="*/ 760476 h 835152"/>
                    <a:gd name="connsiteX16" fmla="*/ 224028 w 2430780"/>
                    <a:gd name="connsiteY16" fmla="*/ 705612 h 835152"/>
                    <a:gd name="connsiteX17" fmla="*/ 13716 w 2430780"/>
                    <a:gd name="connsiteY17" fmla="*/ 650748 h 835152"/>
                    <a:gd name="connsiteX18" fmla="*/ 187452 w 2430780"/>
                    <a:gd name="connsiteY18" fmla="*/ 559308 h 835152"/>
                    <a:gd name="connsiteX0" fmla="*/ 187452 w 2299716"/>
                    <a:gd name="connsiteY0" fmla="*/ 451104 h 726948"/>
                    <a:gd name="connsiteX1" fmla="*/ 571500 w 2299716"/>
                    <a:gd name="connsiteY1" fmla="*/ 377952 h 726948"/>
                    <a:gd name="connsiteX2" fmla="*/ 900684 w 2299716"/>
                    <a:gd name="connsiteY2" fmla="*/ 304800 h 726948"/>
                    <a:gd name="connsiteX3" fmla="*/ 1184148 w 2299716"/>
                    <a:gd name="connsiteY3" fmla="*/ 195072 h 726948"/>
                    <a:gd name="connsiteX4" fmla="*/ 1531620 w 2299716"/>
                    <a:gd name="connsiteY4" fmla="*/ 76200 h 726948"/>
                    <a:gd name="connsiteX5" fmla="*/ 1824228 w 2299716"/>
                    <a:gd name="connsiteY5" fmla="*/ 48768 h 726948"/>
                    <a:gd name="connsiteX6" fmla="*/ 2098548 w 2299716"/>
                    <a:gd name="connsiteY6" fmla="*/ 57912 h 726948"/>
                    <a:gd name="connsiteX7" fmla="*/ 2281428 w 2299716"/>
                    <a:gd name="connsiteY7" fmla="*/ 396240 h 726948"/>
                    <a:gd name="connsiteX8" fmla="*/ 1988820 w 2299716"/>
                    <a:gd name="connsiteY8" fmla="*/ 405384 h 726948"/>
                    <a:gd name="connsiteX9" fmla="*/ 1613916 w 2299716"/>
                    <a:gd name="connsiteY9" fmla="*/ 441960 h 726948"/>
                    <a:gd name="connsiteX10" fmla="*/ 1330452 w 2299716"/>
                    <a:gd name="connsiteY10" fmla="*/ 597408 h 726948"/>
                    <a:gd name="connsiteX11" fmla="*/ 1138428 w 2299716"/>
                    <a:gd name="connsiteY11" fmla="*/ 643128 h 726948"/>
                    <a:gd name="connsiteX12" fmla="*/ 955548 w 2299716"/>
                    <a:gd name="connsiteY12" fmla="*/ 661416 h 726948"/>
                    <a:gd name="connsiteX13" fmla="*/ 690372 w 2299716"/>
                    <a:gd name="connsiteY13" fmla="*/ 725424 h 726948"/>
                    <a:gd name="connsiteX14" fmla="*/ 489204 w 2299716"/>
                    <a:gd name="connsiteY14" fmla="*/ 652272 h 726948"/>
                    <a:gd name="connsiteX15" fmla="*/ 224028 w 2299716"/>
                    <a:gd name="connsiteY15" fmla="*/ 597408 h 726948"/>
                    <a:gd name="connsiteX16" fmla="*/ 13716 w 2299716"/>
                    <a:gd name="connsiteY16" fmla="*/ 542544 h 726948"/>
                    <a:gd name="connsiteX17" fmla="*/ 187452 w 2299716"/>
                    <a:gd name="connsiteY17" fmla="*/ 451104 h 726948"/>
                    <a:gd name="connsiteX0" fmla="*/ 187452 w 2298122"/>
                    <a:gd name="connsiteY0" fmla="*/ 451104 h 726948"/>
                    <a:gd name="connsiteX1" fmla="*/ 571500 w 2298122"/>
                    <a:gd name="connsiteY1" fmla="*/ 377952 h 726948"/>
                    <a:gd name="connsiteX2" fmla="*/ 900684 w 2298122"/>
                    <a:gd name="connsiteY2" fmla="*/ 304800 h 726948"/>
                    <a:gd name="connsiteX3" fmla="*/ 1184148 w 2298122"/>
                    <a:gd name="connsiteY3" fmla="*/ 195072 h 726948"/>
                    <a:gd name="connsiteX4" fmla="*/ 1531620 w 2298122"/>
                    <a:gd name="connsiteY4" fmla="*/ 76200 h 726948"/>
                    <a:gd name="connsiteX5" fmla="*/ 1824228 w 2298122"/>
                    <a:gd name="connsiteY5" fmla="*/ 48768 h 726948"/>
                    <a:gd name="connsiteX6" fmla="*/ 2098548 w 2298122"/>
                    <a:gd name="connsiteY6" fmla="*/ 57912 h 726948"/>
                    <a:gd name="connsiteX7" fmla="*/ 2281428 w 2298122"/>
                    <a:gd name="connsiteY7" fmla="*/ 396240 h 726948"/>
                    <a:gd name="connsiteX8" fmla="*/ 2198714 w 2298122"/>
                    <a:gd name="connsiteY8" fmla="*/ 400123 h 726948"/>
                    <a:gd name="connsiteX9" fmla="*/ 1988820 w 2298122"/>
                    <a:gd name="connsiteY9" fmla="*/ 405384 h 726948"/>
                    <a:gd name="connsiteX10" fmla="*/ 1613916 w 2298122"/>
                    <a:gd name="connsiteY10" fmla="*/ 441960 h 726948"/>
                    <a:gd name="connsiteX11" fmla="*/ 1330452 w 2298122"/>
                    <a:gd name="connsiteY11" fmla="*/ 597408 h 726948"/>
                    <a:gd name="connsiteX12" fmla="*/ 1138428 w 2298122"/>
                    <a:gd name="connsiteY12" fmla="*/ 643128 h 726948"/>
                    <a:gd name="connsiteX13" fmla="*/ 955548 w 2298122"/>
                    <a:gd name="connsiteY13" fmla="*/ 661416 h 726948"/>
                    <a:gd name="connsiteX14" fmla="*/ 690372 w 2298122"/>
                    <a:gd name="connsiteY14" fmla="*/ 725424 h 726948"/>
                    <a:gd name="connsiteX15" fmla="*/ 489204 w 2298122"/>
                    <a:gd name="connsiteY15" fmla="*/ 652272 h 726948"/>
                    <a:gd name="connsiteX16" fmla="*/ 224028 w 2298122"/>
                    <a:gd name="connsiteY16" fmla="*/ 597408 h 726948"/>
                    <a:gd name="connsiteX17" fmla="*/ 13716 w 2298122"/>
                    <a:gd name="connsiteY17" fmla="*/ 542544 h 726948"/>
                    <a:gd name="connsiteX18" fmla="*/ 187452 w 2298122"/>
                    <a:gd name="connsiteY18" fmla="*/ 451104 h 726948"/>
                    <a:gd name="connsiteX0" fmla="*/ 187452 w 2374322"/>
                    <a:gd name="connsiteY0" fmla="*/ 416699 h 692543"/>
                    <a:gd name="connsiteX1" fmla="*/ 571500 w 2374322"/>
                    <a:gd name="connsiteY1" fmla="*/ 343547 h 692543"/>
                    <a:gd name="connsiteX2" fmla="*/ 900684 w 2374322"/>
                    <a:gd name="connsiteY2" fmla="*/ 270395 h 692543"/>
                    <a:gd name="connsiteX3" fmla="*/ 1184148 w 2374322"/>
                    <a:gd name="connsiteY3" fmla="*/ 160667 h 692543"/>
                    <a:gd name="connsiteX4" fmla="*/ 1531620 w 2374322"/>
                    <a:gd name="connsiteY4" fmla="*/ 41795 h 692543"/>
                    <a:gd name="connsiteX5" fmla="*/ 1824228 w 2374322"/>
                    <a:gd name="connsiteY5" fmla="*/ 14363 h 692543"/>
                    <a:gd name="connsiteX6" fmla="*/ 2098548 w 2374322"/>
                    <a:gd name="connsiteY6" fmla="*/ 23507 h 692543"/>
                    <a:gd name="connsiteX7" fmla="*/ 2357628 w 2374322"/>
                    <a:gd name="connsiteY7" fmla="*/ 57035 h 692543"/>
                    <a:gd name="connsiteX8" fmla="*/ 2198714 w 2374322"/>
                    <a:gd name="connsiteY8" fmla="*/ 365718 h 692543"/>
                    <a:gd name="connsiteX9" fmla="*/ 1988820 w 2374322"/>
                    <a:gd name="connsiteY9" fmla="*/ 370979 h 692543"/>
                    <a:gd name="connsiteX10" fmla="*/ 1613916 w 2374322"/>
                    <a:gd name="connsiteY10" fmla="*/ 407555 h 692543"/>
                    <a:gd name="connsiteX11" fmla="*/ 1330452 w 2374322"/>
                    <a:gd name="connsiteY11" fmla="*/ 563003 h 692543"/>
                    <a:gd name="connsiteX12" fmla="*/ 1138428 w 2374322"/>
                    <a:gd name="connsiteY12" fmla="*/ 608723 h 692543"/>
                    <a:gd name="connsiteX13" fmla="*/ 955548 w 2374322"/>
                    <a:gd name="connsiteY13" fmla="*/ 627011 h 692543"/>
                    <a:gd name="connsiteX14" fmla="*/ 690372 w 2374322"/>
                    <a:gd name="connsiteY14" fmla="*/ 691019 h 692543"/>
                    <a:gd name="connsiteX15" fmla="*/ 489204 w 2374322"/>
                    <a:gd name="connsiteY15" fmla="*/ 617867 h 692543"/>
                    <a:gd name="connsiteX16" fmla="*/ 224028 w 2374322"/>
                    <a:gd name="connsiteY16" fmla="*/ 563003 h 692543"/>
                    <a:gd name="connsiteX17" fmla="*/ 13716 w 2374322"/>
                    <a:gd name="connsiteY17" fmla="*/ 508139 h 692543"/>
                    <a:gd name="connsiteX18" fmla="*/ 187452 w 2374322"/>
                    <a:gd name="connsiteY18" fmla="*/ 416699 h 6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4322" h="692543">
                      <a:moveTo>
                        <a:pt x="187452" y="416699"/>
                      </a:moveTo>
                      <a:cubicBezTo>
                        <a:pt x="280416" y="389267"/>
                        <a:pt x="452628" y="367931"/>
                        <a:pt x="571500" y="343547"/>
                      </a:cubicBezTo>
                      <a:cubicBezTo>
                        <a:pt x="690372" y="319163"/>
                        <a:pt x="798576" y="300875"/>
                        <a:pt x="900684" y="270395"/>
                      </a:cubicBezTo>
                      <a:cubicBezTo>
                        <a:pt x="1002792" y="239915"/>
                        <a:pt x="1078992" y="198767"/>
                        <a:pt x="1184148" y="160667"/>
                      </a:cubicBezTo>
                      <a:cubicBezTo>
                        <a:pt x="1289304" y="122567"/>
                        <a:pt x="1424940" y="66179"/>
                        <a:pt x="1531620" y="41795"/>
                      </a:cubicBezTo>
                      <a:cubicBezTo>
                        <a:pt x="1638300" y="17411"/>
                        <a:pt x="1729740" y="17411"/>
                        <a:pt x="1824228" y="14363"/>
                      </a:cubicBezTo>
                      <a:cubicBezTo>
                        <a:pt x="1918716" y="11315"/>
                        <a:pt x="2009648" y="16395"/>
                        <a:pt x="2098548" y="23507"/>
                      </a:cubicBezTo>
                      <a:cubicBezTo>
                        <a:pt x="2187448" y="30619"/>
                        <a:pt x="2340934" y="0"/>
                        <a:pt x="2357628" y="57035"/>
                      </a:cubicBezTo>
                      <a:cubicBezTo>
                        <a:pt x="2374322" y="114070"/>
                        <a:pt x="2247482" y="364194"/>
                        <a:pt x="2198714" y="365718"/>
                      </a:cubicBezTo>
                      <a:lnTo>
                        <a:pt x="1988820" y="370979"/>
                      </a:lnTo>
                      <a:cubicBezTo>
                        <a:pt x="1891354" y="377952"/>
                        <a:pt x="1723644" y="375551"/>
                        <a:pt x="1613916" y="407555"/>
                      </a:cubicBezTo>
                      <a:cubicBezTo>
                        <a:pt x="1504188" y="439559"/>
                        <a:pt x="1409700" y="529475"/>
                        <a:pt x="1330452" y="563003"/>
                      </a:cubicBezTo>
                      <a:cubicBezTo>
                        <a:pt x="1251204" y="596531"/>
                        <a:pt x="1200912" y="598055"/>
                        <a:pt x="1138428" y="608723"/>
                      </a:cubicBezTo>
                      <a:cubicBezTo>
                        <a:pt x="1075944" y="619391"/>
                        <a:pt x="1030224" y="613295"/>
                        <a:pt x="955548" y="627011"/>
                      </a:cubicBezTo>
                      <a:cubicBezTo>
                        <a:pt x="880872" y="640727"/>
                        <a:pt x="768096" y="692543"/>
                        <a:pt x="690372" y="691019"/>
                      </a:cubicBezTo>
                      <a:cubicBezTo>
                        <a:pt x="612648" y="689495"/>
                        <a:pt x="566928" y="639203"/>
                        <a:pt x="489204" y="617867"/>
                      </a:cubicBezTo>
                      <a:cubicBezTo>
                        <a:pt x="411480" y="596531"/>
                        <a:pt x="303276" y="581291"/>
                        <a:pt x="224028" y="563003"/>
                      </a:cubicBezTo>
                      <a:cubicBezTo>
                        <a:pt x="144780" y="544715"/>
                        <a:pt x="27432" y="534047"/>
                        <a:pt x="13716" y="508139"/>
                      </a:cubicBezTo>
                      <a:cubicBezTo>
                        <a:pt x="0" y="482231"/>
                        <a:pt x="94488" y="444131"/>
                        <a:pt x="187452" y="416699"/>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284512" y="2136920"/>
                  <a:ext cx="2224253" cy="117154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 name="connsiteX0" fmla="*/ 28903 w 2094186"/>
                    <a:gd name="connsiteY0" fmla="*/ 480848 h 1634359"/>
                    <a:gd name="connsiteX1" fmla="*/ 107731 w 2094186"/>
                    <a:gd name="connsiteY1" fmla="*/ 102476 h 1634359"/>
                    <a:gd name="connsiteX2" fmla="*/ 407276 w 2094186"/>
                    <a:gd name="connsiteY2" fmla="*/ 265386 h 1634359"/>
                    <a:gd name="connsiteX3" fmla="*/ 864476 w 2094186"/>
                    <a:gd name="connsiteY3" fmla="*/ 134007 h 1634359"/>
                    <a:gd name="connsiteX4" fmla="*/ 1116724 w 2094186"/>
                    <a:gd name="connsiteY4" fmla="*/ 118242 h 1634359"/>
                    <a:gd name="connsiteX5" fmla="*/ 1495097 w 2094186"/>
                    <a:gd name="connsiteY5" fmla="*/ 118242 h 1634359"/>
                    <a:gd name="connsiteX6" fmla="*/ 1636986 w 2094186"/>
                    <a:gd name="connsiteY6" fmla="*/ 7883 h 1634359"/>
                    <a:gd name="connsiteX7" fmla="*/ 1889234 w 2094186"/>
                    <a:gd name="connsiteY7" fmla="*/ 165538 h 1634359"/>
                    <a:gd name="connsiteX8" fmla="*/ 2046890 w 2094186"/>
                    <a:gd name="connsiteY8" fmla="*/ 118242 h 1634359"/>
                    <a:gd name="connsiteX9" fmla="*/ 2062655 w 2094186"/>
                    <a:gd name="connsiteY9" fmla="*/ 307428 h 1634359"/>
                    <a:gd name="connsiteX10" fmla="*/ 1857703 w 2094186"/>
                    <a:gd name="connsiteY10" fmla="*/ 465083 h 1634359"/>
                    <a:gd name="connsiteX11" fmla="*/ 1810407 w 2094186"/>
                    <a:gd name="connsiteY11" fmla="*/ 575442 h 1634359"/>
                    <a:gd name="connsiteX12" fmla="*/ 1905000 w 2094186"/>
                    <a:gd name="connsiteY12" fmla="*/ 827690 h 1634359"/>
                    <a:gd name="connsiteX13" fmla="*/ 1778876 w 2094186"/>
                    <a:gd name="connsiteY13" fmla="*/ 1048407 h 1634359"/>
                    <a:gd name="connsiteX14" fmla="*/ 1621221 w 2094186"/>
                    <a:gd name="connsiteY14" fmla="*/ 1143000 h 1634359"/>
                    <a:gd name="connsiteX15" fmla="*/ 1668517 w 2094186"/>
                    <a:gd name="connsiteY15" fmla="*/ 1426779 h 1634359"/>
                    <a:gd name="connsiteX16" fmla="*/ 1510862 w 2094186"/>
                    <a:gd name="connsiteY16" fmla="*/ 1489842 h 1634359"/>
                    <a:gd name="connsiteX17" fmla="*/ 1368972 w 2094186"/>
                    <a:gd name="connsiteY17" fmla="*/ 1316421 h 1634359"/>
                    <a:gd name="connsiteX18" fmla="*/ 1274379 w 2094186"/>
                    <a:gd name="connsiteY18" fmla="*/ 1190297 h 1634359"/>
                    <a:gd name="connsiteX19" fmla="*/ 1100959 w 2094186"/>
                    <a:gd name="connsiteY19" fmla="*/ 1221828 h 1634359"/>
                    <a:gd name="connsiteX20" fmla="*/ 911772 w 2094186"/>
                    <a:gd name="connsiteY20" fmla="*/ 1411014 h 1634359"/>
                    <a:gd name="connsiteX21" fmla="*/ 832945 w 2094186"/>
                    <a:gd name="connsiteY21" fmla="*/ 1615966 h 1634359"/>
                    <a:gd name="connsiteX22" fmla="*/ 754117 w 2094186"/>
                    <a:gd name="connsiteY22" fmla="*/ 1300655 h 1634359"/>
                    <a:gd name="connsiteX23" fmla="*/ 691055 w 2094186"/>
                    <a:gd name="connsiteY23" fmla="*/ 1158766 h 1634359"/>
                    <a:gd name="connsiteX24" fmla="*/ 391510 w 2094186"/>
                    <a:gd name="connsiteY24" fmla="*/ 1064173 h 1634359"/>
                    <a:gd name="connsiteX25" fmla="*/ 91966 w 2094186"/>
                    <a:gd name="connsiteY25" fmla="*/ 906517 h 1634359"/>
                    <a:gd name="connsiteX26" fmla="*/ 13138 w 2094186"/>
                    <a:gd name="connsiteY26" fmla="*/ 717331 h 1634359"/>
                    <a:gd name="connsiteX27" fmla="*/ 28903 w 2094186"/>
                    <a:gd name="connsiteY27" fmla="*/ 480848 h 1634359"/>
                    <a:gd name="connsiteX0" fmla="*/ 65690 w 2130973"/>
                    <a:gd name="connsiteY0" fmla="*/ 480848 h 1634359"/>
                    <a:gd name="connsiteX1" fmla="*/ 444063 w 2130973"/>
                    <a:gd name="connsiteY1" fmla="*/ 265386 h 1634359"/>
                    <a:gd name="connsiteX2" fmla="*/ 901263 w 2130973"/>
                    <a:gd name="connsiteY2" fmla="*/ 134007 h 1634359"/>
                    <a:gd name="connsiteX3" fmla="*/ 1153511 w 2130973"/>
                    <a:gd name="connsiteY3" fmla="*/ 11824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169431 w 2130973"/>
                    <a:gd name="connsiteY3" fmla="*/ 34837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69431 w 2130973"/>
                    <a:gd name="connsiteY2" fmla="*/ 34837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515882 h 1669393"/>
                    <a:gd name="connsiteX1" fmla="*/ 444063 w 2130973"/>
                    <a:gd name="connsiteY1" fmla="*/ 300420 h 1669393"/>
                    <a:gd name="connsiteX2" fmla="*/ 1169431 w 2130973"/>
                    <a:gd name="connsiteY2" fmla="*/ 383406 h 1669393"/>
                    <a:gd name="connsiteX3" fmla="*/ 1531884 w 2130973"/>
                    <a:gd name="connsiteY3" fmla="*/ 458076 h 1669393"/>
                    <a:gd name="connsiteX4" fmla="*/ 1673773 w 2130973"/>
                    <a:gd name="connsiteY4" fmla="*/ 42917 h 1669393"/>
                    <a:gd name="connsiteX5" fmla="*/ 1926021 w 2130973"/>
                    <a:gd name="connsiteY5" fmla="*/ 200572 h 1669393"/>
                    <a:gd name="connsiteX6" fmla="*/ 2083677 w 2130973"/>
                    <a:gd name="connsiteY6" fmla="*/ 153276 h 1669393"/>
                    <a:gd name="connsiteX7" fmla="*/ 2099442 w 2130973"/>
                    <a:gd name="connsiteY7" fmla="*/ 342462 h 1669393"/>
                    <a:gd name="connsiteX8" fmla="*/ 1894490 w 2130973"/>
                    <a:gd name="connsiteY8" fmla="*/ 500117 h 1669393"/>
                    <a:gd name="connsiteX9" fmla="*/ 1847194 w 2130973"/>
                    <a:gd name="connsiteY9" fmla="*/ 610476 h 1669393"/>
                    <a:gd name="connsiteX10" fmla="*/ 1941787 w 2130973"/>
                    <a:gd name="connsiteY10" fmla="*/ 862724 h 1669393"/>
                    <a:gd name="connsiteX11" fmla="*/ 1815663 w 2130973"/>
                    <a:gd name="connsiteY11" fmla="*/ 1083441 h 1669393"/>
                    <a:gd name="connsiteX12" fmla="*/ 1658008 w 2130973"/>
                    <a:gd name="connsiteY12" fmla="*/ 1178034 h 1669393"/>
                    <a:gd name="connsiteX13" fmla="*/ 1705304 w 2130973"/>
                    <a:gd name="connsiteY13" fmla="*/ 1461813 h 1669393"/>
                    <a:gd name="connsiteX14" fmla="*/ 1547649 w 2130973"/>
                    <a:gd name="connsiteY14" fmla="*/ 1524876 h 1669393"/>
                    <a:gd name="connsiteX15" fmla="*/ 1405759 w 2130973"/>
                    <a:gd name="connsiteY15" fmla="*/ 1351455 h 1669393"/>
                    <a:gd name="connsiteX16" fmla="*/ 1311166 w 2130973"/>
                    <a:gd name="connsiteY16" fmla="*/ 1225331 h 1669393"/>
                    <a:gd name="connsiteX17" fmla="*/ 1137746 w 2130973"/>
                    <a:gd name="connsiteY17" fmla="*/ 1256862 h 1669393"/>
                    <a:gd name="connsiteX18" fmla="*/ 948559 w 2130973"/>
                    <a:gd name="connsiteY18" fmla="*/ 1446048 h 1669393"/>
                    <a:gd name="connsiteX19" fmla="*/ 869732 w 2130973"/>
                    <a:gd name="connsiteY19" fmla="*/ 1651000 h 1669393"/>
                    <a:gd name="connsiteX20" fmla="*/ 790904 w 2130973"/>
                    <a:gd name="connsiteY20" fmla="*/ 1335689 h 1669393"/>
                    <a:gd name="connsiteX21" fmla="*/ 727842 w 2130973"/>
                    <a:gd name="connsiteY21" fmla="*/ 1193800 h 1669393"/>
                    <a:gd name="connsiteX22" fmla="*/ 428297 w 2130973"/>
                    <a:gd name="connsiteY22" fmla="*/ 1099207 h 1669393"/>
                    <a:gd name="connsiteX23" fmla="*/ 128753 w 2130973"/>
                    <a:gd name="connsiteY23" fmla="*/ 941551 h 1669393"/>
                    <a:gd name="connsiteX24" fmla="*/ 49925 w 2130973"/>
                    <a:gd name="connsiteY24" fmla="*/ 752365 h 1669393"/>
                    <a:gd name="connsiteX25" fmla="*/ 65690 w 2130973"/>
                    <a:gd name="connsiteY25" fmla="*/ 515882 h 1669393"/>
                    <a:gd name="connsiteX0" fmla="*/ 65690 w 2130973"/>
                    <a:gd name="connsiteY0" fmla="*/ 386254 h 1539765"/>
                    <a:gd name="connsiteX1" fmla="*/ 444063 w 2130973"/>
                    <a:gd name="connsiteY1" fmla="*/ 170792 h 1539765"/>
                    <a:gd name="connsiteX2" fmla="*/ 1169431 w 2130973"/>
                    <a:gd name="connsiteY2" fmla="*/ 253778 h 1539765"/>
                    <a:gd name="connsiteX3" fmla="*/ 1531884 w 2130973"/>
                    <a:gd name="connsiteY3" fmla="*/ 328448 h 1539765"/>
                    <a:gd name="connsiteX4" fmla="*/ 1926021 w 2130973"/>
                    <a:gd name="connsiteY4" fmla="*/ 70944 h 1539765"/>
                    <a:gd name="connsiteX5" fmla="*/ 2083677 w 2130973"/>
                    <a:gd name="connsiteY5" fmla="*/ 23648 h 1539765"/>
                    <a:gd name="connsiteX6" fmla="*/ 2099442 w 2130973"/>
                    <a:gd name="connsiteY6" fmla="*/ 212834 h 1539765"/>
                    <a:gd name="connsiteX7" fmla="*/ 1894490 w 2130973"/>
                    <a:gd name="connsiteY7" fmla="*/ 370489 h 1539765"/>
                    <a:gd name="connsiteX8" fmla="*/ 1847194 w 2130973"/>
                    <a:gd name="connsiteY8" fmla="*/ 480848 h 1539765"/>
                    <a:gd name="connsiteX9" fmla="*/ 1941787 w 2130973"/>
                    <a:gd name="connsiteY9" fmla="*/ 733096 h 1539765"/>
                    <a:gd name="connsiteX10" fmla="*/ 1815663 w 2130973"/>
                    <a:gd name="connsiteY10" fmla="*/ 953813 h 1539765"/>
                    <a:gd name="connsiteX11" fmla="*/ 1658008 w 2130973"/>
                    <a:gd name="connsiteY11" fmla="*/ 1048406 h 1539765"/>
                    <a:gd name="connsiteX12" fmla="*/ 1705304 w 2130973"/>
                    <a:gd name="connsiteY12" fmla="*/ 1332185 h 1539765"/>
                    <a:gd name="connsiteX13" fmla="*/ 1547649 w 2130973"/>
                    <a:gd name="connsiteY13" fmla="*/ 1395248 h 1539765"/>
                    <a:gd name="connsiteX14" fmla="*/ 1405759 w 2130973"/>
                    <a:gd name="connsiteY14" fmla="*/ 1221827 h 1539765"/>
                    <a:gd name="connsiteX15" fmla="*/ 1311166 w 2130973"/>
                    <a:gd name="connsiteY15" fmla="*/ 1095703 h 1539765"/>
                    <a:gd name="connsiteX16" fmla="*/ 1137746 w 2130973"/>
                    <a:gd name="connsiteY16" fmla="*/ 1127234 h 1539765"/>
                    <a:gd name="connsiteX17" fmla="*/ 948559 w 2130973"/>
                    <a:gd name="connsiteY17" fmla="*/ 1316420 h 1539765"/>
                    <a:gd name="connsiteX18" fmla="*/ 869732 w 2130973"/>
                    <a:gd name="connsiteY18" fmla="*/ 1521372 h 1539765"/>
                    <a:gd name="connsiteX19" fmla="*/ 790904 w 2130973"/>
                    <a:gd name="connsiteY19" fmla="*/ 1206061 h 1539765"/>
                    <a:gd name="connsiteX20" fmla="*/ 727842 w 2130973"/>
                    <a:gd name="connsiteY20" fmla="*/ 1064172 h 1539765"/>
                    <a:gd name="connsiteX21" fmla="*/ 428297 w 2130973"/>
                    <a:gd name="connsiteY21" fmla="*/ 969579 h 1539765"/>
                    <a:gd name="connsiteX22" fmla="*/ 128753 w 2130973"/>
                    <a:gd name="connsiteY22" fmla="*/ 811923 h 1539765"/>
                    <a:gd name="connsiteX23" fmla="*/ 49925 w 2130973"/>
                    <a:gd name="connsiteY23" fmla="*/ 622737 h 1539765"/>
                    <a:gd name="connsiteX24" fmla="*/ 65690 w 2130973"/>
                    <a:gd name="connsiteY24" fmla="*/ 386254 h 1539765"/>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9260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3794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788431 w 2135353"/>
                    <a:gd name="connsiteY2" fmla="*/ 3533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128753 w 2135353"/>
                    <a:gd name="connsiteY23" fmla="*/ 9846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128753 w 2135353"/>
                    <a:gd name="connsiteY24" fmla="*/ 9846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794434 w 2135353"/>
                    <a:gd name="connsiteY23" fmla="*/ 989456 h 1586369"/>
                    <a:gd name="connsiteX24" fmla="*/ 565834 w 2135353"/>
                    <a:gd name="connsiteY24" fmla="*/ 900193 h 1586369"/>
                    <a:gd name="connsiteX25" fmla="*/ 357353 w 2135353"/>
                    <a:gd name="connsiteY25" fmla="*/ 832251 h 1586369"/>
                    <a:gd name="connsiteX26" fmla="*/ 49925 w 2135353"/>
                    <a:gd name="connsiteY26" fmla="*/ 795465 h 1586369"/>
                    <a:gd name="connsiteX27" fmla="*/ 65690 w 2135353"/>
                    <a:gd name="connsiteY27"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794434 w 2135353"/>
                    <a:gd name="connsiteY22" fmla="*/ 989456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27842 w 2135353"/>
                    <a:gd name="connsiteY20" fmla="*/ 1236900 h 1586369"/>
                    <a:gd name="connsiteX21" fmla="*/ 794434 w 2135353"/>
                    <a:gd name="connsiteY21" fmla="*/ 989456 h 1586369"/>
                    <a:gd name="connsiteX22" fmla="*/ 565834 w 2135353"/>
                    <a:gd name="connsiteY22" fmla="*/ 900193 h 1586369"/>
                    <a:gd name="connsiteX23" fmla="*/ 357353 w 2135353"/>
                    <a:gd name="connsiteY23" fmla="*/ 8322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4434 w 2135353"/>
                    <a:gd name="connsiteY20" fmla="*/ 989456 h 1586369"/>
                    <a:gd name="connsiteX21" fmla="*/ 565834 w 2135353"/>
                    <a:gd name="connsiteY21" fmla="*/ 900193 h 1586369"/>
                    <a:gd name="connsiteX22" fmla="*/ 357353 w 2135353"/>
                    <a:gd name="connsiteY22" fmla="*/ 832251 h 1586369"/>
                    <a:gd name="connsiteX23" fmla="*/ 49925 w 2135353"/>
                    <a:gd name="connsiteY23" fmla="*/ 795465 h 1586369"/>
                    <a:gd name="connsiteX24" fmla="*/ 65690 w 2135353"/>
                    <a:gd name="connsiteY24"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794434 w 2135353"/>
                    <a:gd name="connsiteY19" fmla="*/ 989456 h 1586369"/>
                    <a:gd name="connsiteX20" fmla="*/ 565834 w 2135353"/>
                    <a:gd name="connsiteY20" fmla="*/ 900193 h 1586369"/>
                    <a:gd name="connsiteX21" fmla="*/ 357353 w 2135353"/>
                    <a:gd name="connsiteY21" fmla="*/ 832251 h 1586369"/>
                    <a:gd name="connsiteX22" fmla="*/ 49925 w 2135353"/>
                    <a:gd name="connsiteY22" fmla="*/ 795465 h 1586369"/>
                    <a:gd name="connsiteX23" fmla="*/ 65690 w 2135353"/>
                    <a:gd name="connsiteY23" fmla="*/ 558982 h 1586369"/>
                    <a:gd name="connsiteX0" fmla="*/ 65690 w 2135353"/>
                    <a:gd name="connsiteY0" fmla="*/ 558982 h 1533816"/>
                    <a:gd name="connsiteX1" fmla="*/ 444063 w 2135353"/>
                    <a:gd name="connsiteY1" fmla="*/ 343520 h 1533816"/>
                    <a:gd name="connsiteX2" fmla="*/ 788431 w 2135353"/>
                    <a:gd name="connsiteY2" fmla="*/ 350306 h 1533816"/>
                    <a:gd name="connsiteX3" fmla="*/ 1127537 w 2135353"/>
                    <a:gd name="connsiteY3" fmla="*/ 353730 h 1533816"/>
                    <a:gd name="connsiteX4" fmla="*/ 1379484 w 2135353"/>
                    <a:gd name="connsiteY4" fmla="*/ 348776 h 1533816"/>
                    <a:gd name="connsiteX5" fmla="*/ 1621221 w 2135353"/>
                    <a:gd name="connsiteY5" fmla="*/ 167472 h 1533816"/>
                    <a:gd name="connsiteX6" fmla="*/ 1789388 w 2135353"/>
                    <a:gd name="connsiteY6" fmla="*/ 4817 h 1533816"/>
                    <a:gd name="connsiteX7" fmla="*/ 2083677 w 2135353"/>
                    <a:gd name="connsiteY7" fmla="*/ 196376 h 1533816"/>
                    <a:gd name="connsiteX8" fmla="*/ 2099442 w 2135353"/>
                    <a:gd name="connsiteY8" fmla="*/ 385562 h 1533816"/>
                    <a:gd name="connsiteX9" fmla="*/ 1894490 w 2135353"/>
                    <a:gd name="connsiteY9" fmla="*/ 543217 h 1533816"/>
                    <a:gd name="connsiteX10" fmla="*/ 1847194 w 2135353"/>
                    <a:gd name="connsiteY10" fmla="*/ 653576 h 1533816"/>
                    <a:gd name="connsiteX11" fmla="*/ 1941787 w 2135353"/>
                    <a:gd name="connsiteY11" fmla="*/ 905824 h 1533816"/>
                    <a:gd name="connsiteX12" fmla="*/ 1815663 w 2135353"/>
                    <a:gd name="connsiteY12" fmla="*/ 1126541 h 1533816"/>
                    <a:gd name="connsiteX13" fmla="*/ 1658008 w 2135353"/>
                    <a:gd name="connsiteY13" fmla="*/ 1221134 h 1533816"/>
                    <a:gd name="connsiteX14" fmla="*/ 1705304 w 2135353"/>
                    <a:gd name="connsiteY14" fmla="*/ 1504913 h 1533816"/>
                    <a:gd name="connsiteX15" fmla="*/ 1405759 w 2135353"/>
                    <a:gd name="connsiteY15" fmla="*/ 1394555 h 1533816"/>
                    <a:gd name="connsiteX16" fmla="*/ 1311166 w 2135353"/>
                    <a:gd name="connsiteY16" fmla="*/ 1268431 h 1533816"/>
                    <a:gd name="connsiteX17" fmla="*/ 1137746 w 2135353"/>
                    <a:gd name="connsiteY17" fmla="*/ 1299962 h 1533816"/>
                    <a:gd name="connsiteX18" fmla="*/ 794434 w 2135353"/>
                    <a:gd name="connsiteY18" fmla="*/ 989456 h 1533816"/>
                    <a:gd name="connsiteX19" fmla="*/ 565834 w 2135353"/>
                    <a:gd name="connsiteY19" fmla="*/ 900193 h 1533816"/>
                    <a:gd name="connsiteX20" fmla="*/ 357353 w 2135353"/>
                    <a:gd name="connsiteY20" fmla="*/ 832251 h 1533816"/>
                    <a:gd name="connsiteX21" fmla="*/ 49925 w 2135353"/>
                    <a:gd name="connsiteY21" fmla="*/ 795465 h 1533816"/>
                    <a:gd name="connsiteX22" fmla="*/ 65690 w 2135353"/>
                    <a:gd name="connsiteY22" fmla="*/ 558982 h 1533816"/>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1137746 w 2135353"/>
                    <a:gd name="connsiteY16" fmla="*/ 1299962 h 1402438"/>
                    <a:gd name="connsiteX17" fmla="*/ 794434 w 2135353"/>
                    <a:gd name="connsiteY17" fmla="*/ 989456 h 1402438"/>
                    <a:gd name="connsiteX18" fmla="*/ 565834 w 2135353"/>
                    <a:gd name="connsiteY18" fmla="*/ 900193 h 1402438"/>
                    <a:gd name="connsiteX19" fmla="*/ 357353 w 2135353"/>
                    <a:gd name="connsiteY19" fmla="*/ 832251 h 1402438"/>
                    <a:gd name="connsiteX20" fmla="*/ 49925 w 2135353"/>
                    <a:gd name="connsiteY20" fmla="*/ 795465 h 1402438"/>
                    <a:gd name="connsiteX21" fmla="*/ 65690 w 2135353"/>
                    <a:gd name="connsiteY21" fmla="*/ 558982 h 1402438"/>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794434 w 2135353"/>
                    <a:gd name="connsiteY16" fmla="*/ 989456 h 1402438"/>
                    <a:gd name="connsiteX17" fmla="*/ 565834 w 2135353"/>
                    <a:gd name="connsiteY17" fmla="*/ 900193 h 1402438"/>
                    <a:gd name="connsiteX18" fmla="*/ 357353 w 2135353"/>
                    <a:gd name="connsiteY18" fmla="*/ 832251 h 1402438"/>
                    <a:gd name="connsiteX19" fmla="*/ 49925 w 2135353"/>
                    <a:gd name="connsiteY19" fmla="*/ 795465 h 1402438"/>
                    <a:gd name="connsiteX20" fmla="*/ 65690 w 2135353"/>
                    <a:gd name="connsiteY20" fmla="*/ 558982 h 1402438"/>
                    <a:gd name="connsiteX0" fmla="*/ 65690 w 2135353"/>
                    <a:gd name="connsiteY0" fmla="*/ 558982 h 1307044"/>
                    <a:gd name="connsiteX1" fmla="*/ 444063 w 2135353"/>
                    <a:gd name="connsiteY1" fmla="*/ 343520 h 1307044"/>
                    <a:gd name="connsiteX2" fmla="*/ 788431 w 2135353"/>
                    <a:gd name="connsiteY2" fmla="*/ 350306 h 1307044"/>
                    <a:gd name="connsiteX3" fmla="*/ 1127537 w 2135353"/>
                    <a:gd name="connsiteY3" fmla="*/ 353730 h 1307044"/>
                    <a:gd name="connsiteX4" fmla="*/ 1379484 w 2135353"/>
                    <a:gd name="connsiteY4" fmla="*/ 348776 h 1307044"/>
                    <a:gd name="connsiteX5" fmla="*/ 1621221 w 2135353"/>
                    <a:gd name="connsiteY5" fmla="*/ 167472 h 1307044"/>
                    <a:gd name="connsiteX6" fmla="*/ 1789388 w 2135353"/>
                    <a:gd name="connsiteY6" fmla="*/ 4817 h 1307044"/>
                    <a:gd name="connsiteX7" fmla="*/ 2083677 w 2135353"/>
                    <a:gd name="connsiteY7" fmla="*/ 196376 h 1307044"/>
                    <a:gd name="connsiteX8" fmla="*/ 2099442 w 2135353"/>
                    <a:gd name="connsiteY8" fmla="*/ 385562 h 1307044"/>
                    <a:gd name="connsiteX9" fmla="*/ 1894490 w 2135353"/>
                    <a:gd name="connsiteY9" fmla="*/ 543217 h 1307044"/>
                    <a:gd name="connsiteX10" fmla="*/ 1847194 w 2135353"/>
                    <a:gd name="connsiteY10" fmla="*/ 653576 h 1307044"/>
                    <a:gd name="connsiteX11" fmla="*/ 1941787 w 2135353"/>
                    <a:gd name="connsiteY11" fmla="*/ 905824 h 1307044"/>
                    <a:gd name="connsiteX12" fmla="*/ 1815663 w 2135353"/>
                    <a:gd name="connsiteY12" fmla="*/ 1126541 h 1307044"/>
                    <a:gd name="connsiteX13" fmla="*/ 1658008 w 2135353"/>
                    <a:gd name="connsiteY13" fmla="*/ 1221134 h 1307044"/>
                    <a:gd name="connsiteX14" fmla="*/ 1311166 w 2135353"/>
                    <a:gd name="connsiteY14" fmla="*/ 1268431 h 1307044"/>
                    <a:gd name="connsiteX15" fmla="*/ 794434 w 2135353"/>
                    <a:gd name="connsiteY15" fmla="*/ 989456 h 1307044"/>
                    <a:gd name="connsiteX16" fmla="*/ 565834 w 2135353"/>
                    <a:gd name="connsiteY16" fmla="*/ 900193 h 1307044"/>
                    <a:gd name="connsiteX17" fmla="*/ 357353 w 2135353"/>
                    <a:gd name="connsiteY17" fmla="*/ 832251 h 1307044"/>
                    <a:gd name="connsiteX18" fmla="*/ 49925 w 2135353"/>
                    <a:gd name="connsiteY18" fmla="*/ 795465 h 1307044"/>
                    <a:gd name="connsiteX19" fmla="*/ 65690 w 2135353"/>
                    <a:gd name="connsiteY19" fmla="*/ 558982 h 1307044"/>
                    <a:gd name="connsiteX0" fmla="*/ 65690 w 2135353"/>
                    <a:gd name="connsiteY0" fmla="*/ 558982 h 1296371"/>
                    <a:gd name="connsiteX1" fmla="*/ 444063 w 2135353"/>
                    <a:gd name="connsiteY1" fmla="*/ 343520 h 1296371"/>
                    <a:gd name="connsiteX2" fmla="*/ 788431 w 2135353"/>
                    <a:gd name="connsiteY2" fmla="*/ 350306 h 1296371"/>
                    <a:gd name="connsiteX3" fmla="*/ 1127537 w 2135353"/>
                    <a:gd name="connsiteY3" fmla="*/ 353730 h 1296371"/>
                    <a:gd name="connsiteX4" fmla="*/ 1379484 w 2135353"/>
                    <a:gd name="connsiteY4" fmla="*/ 348776 h 1296371"/>
                    <a:gd name="connsiteX5" fmla="*/ 1621221 w 2135353"/>
                    <a:gd name="connsiteY5" fmla="*/ 167472 h 1296371"/>
                    <a:gd name="connsiteX6" fmla="*/ 1789388 w 2135353"/>
                    <a:gd name="connsiteY6" fmla="*/ 4817 h 1296371"/>
                    <a:gd name="connsiteX7" fmla="*/ 2083677 w 2135353"/>
                    <a:gd name="connsiteY7" fmla="*/ 196376 h 1296371"/>
                    <a:gd name="connsiteX8" fmla="*/ 2099442 w 2135353"/>
                    <a:gd name="connsiteY8" fmla="*/ 385562 h 1296371"/>
                    <a:gd name="connsiteX9" fmla="*/ 1894490 w 2135353"/>
                    <a:gd name="connsiteY9" fmla="*/ 543217 h 1296371"/>
                    <a:gd name="connsiteX10" fmla="*/ 1847194 w 2135353"/>
                    <a:gd name="connsiteY10" fmla="*/ 653576 h 1296371"/>
                    <a:gd name="connsiteX11" fmla="*/ 1941787 w 2135353"/>
                    <a:gd name="connsiteY11" fmla="*/ 905824 h 1296371"/>
                    <a:gd name="connsiteX12" fmla="*/ 1815663 w 2135353"/>
                    <a:gd name="connsiteY12" fmla="*/ 1126541 h 1296371"/>
                    <a:gd name="connsiteX13" fmla="*/ 1658008 w 2135353"/>
                    <a:gd name="connsiteY13" fmla="*/ 1221134 h 1296371"/>
                    <a:gd name="connsiteX14" fmla="*/ 1565142 w 2135353"/>
                    <a:gd name="connsiteY14" fmla="*/ 1157096 h 1296371"/>
                    <a:gd name="connsiteX15" fmla="*/ 1311166 w 2135353"/>
                    <a:gd name="connsiteY15" fmla="*/ 1268431 h 1296371"/>
                    <a:gd name="connsiteX16" fmla="*/ 794434 w 2135353"/>
                    <a:gd name="connsiteY16" fmla="*/ 989456 h 1296371"/>
                    <a:gd name="connsiteX17" fmla="*/ 565834 w 2135353"/>
                    <a:gd name="connsiteY17" fmla="*/ 900193 h 1296371"/>
                    <a:gd name="connsiteX18" fmla="*/ 357353 w 2135353"/>
                    <a:gd name="connsiteY18" fmla="*/ 832251 h 1296371"/>
                    <a:gd name="connsiteX19" fmla="*/ 49925 w 2135353"/>
                    <a:gd name="connsiteY19" fmla="*/ 795465 h 1296371"/>
                    <a:gd name="connsiteX20" fmla="*/ 65690 w 2135353"/>
                    <a:gd name="connsiteY20" fmla="*/ 558982 h 1296371"/>
                    <a:gd name="connsiteX0" fmla="*/ 65690 w 2135353"/>
                    <a:gd name="connsiteY0" fmla="*/ 558982 h 1226226"/>
                    <a:gd name="connsiteX1" fmla="*/ 444063 w 2135353"/>
                    <a:gd name="connsiteY1" fmla="*/ 343520 h 1226226"/>
                    <a:gd name="connsiteX2" fmla="*/ 788431 w 2135353"/>
                    <a:gd name="connsiteY2" fmla="*/ 350306 h 1226226"/>
                    <a:gd name="connsiteX3" fmla="*/ 1127537 w 2135353"/>
                    <a:gd name="connsiteY3" fmla="*/ 353730 h 1226226"/>
                    <a:gd name="connsiteX4" fmla="*/ 1379484 w 2135353"/>
                    <a:gd name="connsiteY4" fmla="*/ 348776 h 1226226"/>
                    <a:gd name="connsiteX5" fmla="*/ 1621221 w 2135353"/>
                    <a:gd name="connsiteY5" fmla="*/ 167472 h 1226226"/>
                    <a:gd name="connsiteX6" fmla="*/ 1789388 w 2135353"/>
                    <a:gd name="connsiteY6" fmla="*/ 4817 h 1226226"/>
                    <a:gd name="connsiteX7" fmla="*/ 2083677 w 2135353"/>
                    <a:gd name="connsiteY7" fmla="*/ 196376 h 1226226"/>
                    <a:gd name="connsiteX8" fmla="*/ 2099442 w 2135353"/>
                    <a:gd name="connsiteY8" fmla="*/ 385562 h 1226226"/>
                    <a:gd name="connsiteX9" fmla="*/ 1894490 w 2135353"/>
                    <a:gd name="connsiteY9" fmla="*/ 543217 h 1226226"/>
                    <a:gd name="connsiteX10" fmla="*/ 1847194 w 2135353"/>
                    <a:gd name="connsiteY10" fmla="*/ 653576 h 1226226"/>
                    <a:gd name="connsiteX11" fmla="*/ 1941787 w 2135353"/>
                    <a:gd name="connsiteY11" fmla="*/ 905824 h 1226226"/>
                    <a:gd name="connsiteX12" fmla="*/ 1815663 w 2135353"/>
                    <a:gd name="connsiteY12" fmla="*/ 1126541 h 1226226"/>
                    <a:gd name="connsiteX13" fmla="*/ 1658008 w 2135353"/>
                    <a:gd name="connsiteY13" fmla="*/ 1221134 h 1226226"/>
                    <a:gd name="connsiteX14" fmla="*/ 1565142 w 2135353"/>
                    <a:gd name="connsiteY14" fmla="*/ 1157096 h 1226226"/>
                    <a:gd name="connsiteX15" fmla="*/ 1158766 w 2135353"/>
                    <a:gd name="connsiteY15" fmla="*/ 1039831 h 1226226"/>
                    <a:gd name="connsiteX16" fmla="*/ 794434 w 2135353"/>
                    <a:gd name="connsiteY16" fmla="*/ 989456 h 1226226"/>
                    <a:gd name="connsiteX17" fmla="*/ 565834 w 2135353"/>
                    <a:gd name="connsiteY17" fmla="*/ 900193 h 1226226"/>
                    <a:gd name="connsiteX18" fmla="*/ 357353 w 2135353"/>
                    <a:gd name="connsiteY18" fmla="*/ 832251 h 1226226"/>
                    <a:gd name="connsiteX19" fmla="*/ 49925 w 2135353"/>
                    <a:gd name="connsiteY19" fmla="*/ 795465 h 1226226"/>
                    <a:gd name="connsiteX20" fmla="*/ 65690 w 2135353"/>
                    <a:gd name="connsiteY20" fmla="*/ 558982 h 1226226"/>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78390 w 2148053"/>
                    <a:gd name="connsiteY0" fmla="*/ 558982 h 1171548"/>
                    <a:gd name="connsiteX1" fmla="*/ 532963 w 2148053"/>
                    <a:gd name="connsiteY1" fmla="*/ 419720 h 1171548"/>
                    <a:gd name="connsiteX2" fmla="*/ 801131 w 2148053"/>
                    <a:gd name="connsiteY2" fmla="*/ 350306 h 1171548"/>
                    <a:gd name="connsiteX3" fmla="*/ 1140237 w 2148053"/>
                    <a:gd name="connsiteY3" fmla="*/ 353730 h 1171548"/>
                    <a:gd name="connsiteX4" fmla="*/ 1392184 w 2148053"/>
                    <a:gd name="connsiteY4" fmla="*/ 348776 h 1171548"/>
                    <a:gd name="connsiteX5" fmla="*/ 1633921 w 2148053"/>
                    <a:gd name="connsiteY5" fmla="*/ 167472 h 1171548"/>
                    <a:gd name="connsiteX6" fmla="*/ 1802088 w 2148053"/>
                    <a:gd name="connsiteY6" fmla="*/ 4817 h 1171548"/>
                    <a:gd name="connsiteX7" fmla="*/ 2096377 w 2148053"/>
                    <a:gd name="connsiteY7" fmla="*/ 196376 h 1171548"/>
                    <a:gd name="connsiteX8" fmla="*/ 2112142 w 2148053"/>
                    <a:gd name="connsiteY8" fmla="*/ 385562 h 1171548"/>
                    <a:gd name="connsiteX9" fmla="*/ 1907190 w 2148053"/>
                    <a:gd name="connsiteY9" fmla="*/ 543217 h 1171548"/>
                    <a:gd name="connsiteX10" fmla="*/ 1859894 w 2148053"/>
                    <a:gd name="connsiteY10" fmla="*/ 653576 h 1171548"/>
                    <a:gd name="connsiteX11" fmla="*/ 1954487 w 2148053"/>
                    <a:gd name="connsiteY11" fmla="*/ 905824 h 1171548"/>
                    <a:gd name="connsiteX12" fmla="*/ 1828363 w 2148053"/>
                    <a:gd name="connsiteY12" fmla="*/ 1126541 h 1171548"/>
                    <a:gd name="connsiteX13" fmla="*/ 1577842 w 2148053"/>
                    <a:gd name="connsiteY13" fmla="*/ 1157096 h 1171548"/>
                    <a:gd name="connsiteX14" fmla="*/ 1171466 w 2148053"/>
                    <a:gd name="connsiteY14" fmla="*/ 1039831 h 1171548"/>
                    <a:gd name="connsiteX15" fmla="*/ 807134 w 2148053"/>
                    <a:gd name="connsiteY15" fmla="*/ 989456 h 1171548"/>
                    <a:gd name="connsiteX16" fmla="*/ 578534 w 2148053"/>
                    <a:gd name="connsiteY16" fmla="*/ 900193 h 1171548"/>
                    <a:gd name="connsiteX17" fmla="*/ 370053 w 2148053"/>
                    <a:gd name="connsiteY17" fmla="*/ 832251 h 1171548"/>
                    <a:gd name="connsiteX18" fmla="*/ 62625 w 2148053"/>
                    <a:gd name="connsiteY18" fmla="*/ 795465 h 1171548"/>
                    <a:gd name="connsiteX19" fmla="*/ 78390 w 2148053"/>
                    <a:gd name="connsiteY19" fmla="*/ 558982 h 1171548"/>
                    <a:gd name="connsiteX0" fmla="*/ 78390 w 2224253"/>
                    <a:gd name="connsiteY0" fmla="*/ 558982 h 1171548"/>
                    <a:gd name="connsiteX1" fmla="*/ 609163 w 2224253"/>
                    <a:gd name="connsiteY1" fmla="*/ 419720 h 1171548"/>
                    <a:gd name="connsiteX2" fmla="*/ 877331 w 2224253"/>
                    <a:gd name="connsiteY2" fmla="*/ 3503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544584 w 2224253"/>
                    <a:gd name="connsiteY4" fmla="*/ 4249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4253" h="1171548">
                      <a:moveTo>
                        <a:pt x="78390" y="558982"/>
                      </a:moveTo>
                      <a:cubicBezTo>
                        <a:pt x="156780" y="496358"/>
                        <a:pt x="463306" y="441799"/>
                        <a:pt x="609163" y="419720"/>
                      </a:cubicBezTo>
                      <a:cubicBezTo>
                        <a:pt x="755020" y="397641"/>
                        <a:pt x="839619" y="424804"/>
                        <a:pt x="953531" y="426506"/>
                      </a:cubicBezTo>
                      <a:lnTo>
                        <a:pt x="1292637" y="506130"/>
                      </a:lnTo>
                      <a:cubicBezTo>
                        <a:pt x="1391146" y="505875"/>
                        <a:pt x="1475003" y="481419"/>
                        <a:pt x="1544584" y="424976"/>
                      </a:cubicBezTo>
                      <a:cubicBezTo>
                        <a:pt x="1614165" y="368533"/>
                        <a:pt x="1608020" y="311265"/>
                        <a:pt x="1710121" y="167472"/>
                      </a:cubicBezTo>
                      <a:cubicBezTo>
                        <a:pt x="1753038" y="84745"/>
                        <a:pt x="1801212" y="0"/>
                        <a:pt x="1878288" y="4817"/>
                      </a:cubicBezTo>
                      <a:cubicBezTo>
                        <a:pt x="1955364" y="9634"/>
                        <a:pt x="2120901" y="132919"/>
                        <a:pt x="2172577" y="196376"/>
                      </a:cubicBezTo>
                      <a:cubicBezTo>
                        <a:pt x="2224253" y="259833"/>
                        <a:pt x="2219873" y="327755"/>
                        <a:pt x="2188342" y="385562"/>
                      </a:cubicBezTo>
                      <a:cubicBezTo>
                        <a:pt x="2156811" y="443369"/>
                        <a:pt x="2025431" y="498548"/>
                        <a:pt x="1983390" y="543217"/>
                      </a:cubicBezTo>
                      <a:cubicBezTo>
                        <a:pt x="1941349" y="587886"/>
                        <a:pt x="1928211" y="593142"/>
                        <a:pt x="1936094" y="653576"/>
                      </a:cubicBezTo>
                      <a:cubicBezTo>
                        <a:pt x="1943977" y="714011"/>
                        <a:pt x="2035942" y="826997"/>
                        <a:pt x="2030687" y="905824"/>
                      </a:cubicBezTo>
                      <a:cubicBezTo>
                        <a:pt x="2025432" y="984651"/>
                        <a:pt x="1967337" y="1084662"/>
                        <a:pt x="1904563" y="1126541"/>
                      </a:cubicBezTo>
                      <a:cubicBezTo>
                        <a:pt x="1841789" y="1168420"/>
                        <a:pt x="1763525" y="1171548"/>
                        <a:pt x="1654042" y="1157096"/>
                      </a:cubicBezTo>
                      <a:cubicBezTo>
                        <a:pt x="1544559" y="1142644"/>
                        <a:pt x="1376117" y="1067771"/>
                        <a:pt x="1247666" y="1039831"/>
                      </a:cubicBezTo>
                      <a:cubicBezTo>
                        <a:pt x="1119215" y="1011891"/>
                        <a:pt x="982156" y="1012729"/>
                        <a:pt x="883334" y="989456"/>
                      </a:cubicBezTo>
                      <a:cubicBezTo>
                        <a:pt x="784512" y="966183"/>
                        <a:pt x="727581" y="926394"/>
                        <a:pt x="654734" y="900193"/>
                      </a:cubicBezTo>
                      <a:cubicBezTo>
                        <a:pt x="581887" y="873992"/>
                        <a:pt x="532238" y="849706"/>
                        <a:pt x="446253" y="832251"/>
                      </a:cubicBezTo>
                      <a:cubicBezTo>
                        <a:pt x="360268" y="814796"/>
                        <a:pt x="200135" y="841010"/>
                        <a:pt x="138825" y="795465"/>
                      </a:cubicBezTo>
                      <a:cubicBezTo>
                        <a:pt x="77515" y="749920"/>
                        <a:pt x="0" y="621606"/>
                        <a:pt x="78390" y="558982"/>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257800" y="2653862"/>
                  <a:ext cx="1600200"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5057387" y="2958662"/>
                  <a:ext cx="189261" cy="9906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0 w 236483"/>
                    <a:gd name="connsiteY3" fmla="*/ 0 h 1229711"/>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Lst>
                  <a:ahLst/>
                  <a:cxnLst>
                    <a:cxn ang="0">
                      <a:pos x="connsiteX0" y="connsiteY0"/>
                    </a:cxn>
                    <a:cxn ang="0">
                      <a:pos x="connsiteX1" y="connsiteY1"/>
                    </a:cxn>
                    <a:cxn ang="0">
                      <a:pos x="connsiteX2" y="connsiteY2"/>
                    </a:cxn>
                  </a:cxnLst>
                  <a:rect l="l" t="t" r="r" b="b"/>
                  <a:pathLst>
                    <a:path w="100341" h="761250">
                      <a:moveTo>
                        <a:pt x="100341" y="761250"/>
                      </a:moveTo>
                      <a:cubicBezTo>
                        <a:pt x="46475" y="671912"/>
                        <a:pt x="11496" y="588580"/>
                        <a:pt x="5748" y="461705"/>
                      </a:cubicBezTo>
                      <a:cubicBezTo>
                        <a:pt x="0" y="334830"/>
                        <a:pt x="58799" y="194847"/>
                        <a:pt x="65854" y="0"/>
                      </a:cubicBezTo>
                    </a:path>
                  </a:pathLst>
                </a:custGeom>
                <a:ln w="63500">
                  <a:tailEnd type="arrow"/>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5-Point Star 20"/>
                <p:cNvSpPr/>
                <p:nvPr/>
              </p:nvSpPr>
              <p:spPr>
                <a:xfrm>
                  <a:off x="6477000" y="18288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936828" y="1752600"/>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993227 w 1072055"/>
                    <a:gd name="connsiteY5" fmla="*/ 31531 h 1008993"/>
                    <a:gd name="connsiteX6" fmla="*/ 1072055 w 1072055"/>
                    <a:gd name="connsiteY6"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23041" y="202324"/>
                        <a:pt x="536027" y="157655"/>
                      </a:cubicBezTo>
                      <a:cubicBezTo>
                        <a:pt x="649013" y="112986"/>
                        <a:pt x="903889" y="57807"/>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0" y="609600"/>
                  <a:ext cx="9144000" cy="677108"/>
                </a:xfrm>
                <a:prstGeom prst="rect">
                  <a:avLst/>
                </a:prstGeom>
                <a:solidFill>
                  <a:schemeClr val="accent1">
                    <a:lumMod val="20000"/>
                    <a:lumOff val="80000"/>
                  </a:schemeClr>
                </a:solidFill>
              </p:spPr>
              <p:txBody>
                <a:bodyPr wrap="square" rtlCol="0">
                  <a:spAutoFit/>
                </a:bodyPr>
                <a:lstStyle/>
                <a:p>
                  <a:r>
                    <a:rPr lang="en-US" sz="3800" b="1" dirty="0" smtClean="0">
                      <a:solidFill>
                        <a:srgbClr val="FF0000"/>
                      </a:solidFill>
                      <a:effectLst>
                        <a:outerShdw dist="50800" dir="5400000" algn="ctr" rotWithShape="0">
                          <a:schemeClr val="tx1"/>
                        </a:outerShdw>
                      </a:effectLst>
                      <a:latin typeface="Tempus Sans ITC" pitchFamily="82" charset="0"/>
                    </a:rPr>
                    <a:t> descendants of East Asians</a:t>
                  </a:r>
                </a:p>
              </p:txBody>
            </p:sp>
            <p:sp>
              <p:nvSpPr>
                <p:cNvPr id="24" name="Freeform 23"/>
                <p:cNvSpPr/>
                <p:nvPr/>
              </p:nvSpPr>
              <p:spPr>
                <a:xfrm rot="20183088">
                  <a:off x="5202329" y="2091820"/>
                  <a:ext cx="1362828" cy="306913"/>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 name="connsiteX0" fmla="*/ 0 w 1245476"/>
                    <a:gd name="connsiteY0" fmla="*/ 144518 h 144518"/>
                    <a:gd name="connsiteX1" fmla="*/ 283780 w 1245476"/>
                    <a:gd name="connsiteY1" fmla="*/ 18393 h 144518"/>
                    <a:gd name="connsiteX2" fmla="*/ 693683 w 1245476"/>
                    <a:gd name="connsiteY2" fmla="*/ 34159 h 144518"/>
                    <a:gd name="connsiteX3" fmla="*/ 882869 w 1245476"/>
                    <a:gd name="connsiteY3" fmla="*/ 65690 h 144518"/>
                    <a:gd name="connsiteX4" fmla="*/ 1245476 w 1245476"/>
                    <a:gd name="connsiteY4" fmla="*/ 144518 h 144518"/>
                    <a:gd name="connsiteX0" fmla="*/ 0 w 961696"/>
                    <a:gd name="connsiteY0" fmla="*/ 18393 h 144518"/>
                    <a:gd name="connsiteX1" fmla="*/ 409903 w 961696"/>
                    <a:gd name="connsiteY1" fmla="*/ 34159 h 144518"/>
                    <a:gd name="connsiteX2" fmla="*/ 599089 w 961696"/>
                    <a:gd name="connsiteY2" fmla="*/ 65690 h 144518"/>
                    <a:gd name="connsiteX3" fmla="*/ 961696 w 961696"/>
                    <a:gd name="connsiteY3" fmla="*/ 144518 h 144518"/>
                    <a:gd name="connsiteX0" fmla="*/ 612735 w 1574431"/>
                    <a:gd name="connsiteY0" fmla="*/ 48492 h 174617"/>
                    <a:gd name="connsiteX1" fmla="*/ 68317 w 1574431"/>
                    <a:gd name="connsiteY1" fmla="*/ 2628 h 174617"/>
                    <a:gd name="connsiteX2" fmla="*/ 1022638 w 1574431"/>
                    <a:gd name="connsiteY2" fmla="*/ 64258 h 174617"/>
                    <a:gd name="connsiteX3" fmla="*/ 1211824 w 1574431"/>
                    <a:gd name="connsiteY3" fmla="*/ 95789 h 174617"/>
                    <a:gd name="connsiteX4" fmla="*/ 1574431 w 1574431"/>
                    <a:gd name="connsiteY4" fmla="*/ 174617 h 174617"/>
                    <a:gd name="connsiteX0" fmla="*/ 0 w 1506114"/>
                    <a:gd name="connsiteY0" fmla="*/ 0 h 171989"/>
                    <a:gd name="connsiteX1" fmla="*/ 954321 w 1506114"/>
                    <a:gd name="connsiteY1" fmla="*/ 61630 h 171989"/>
                    <a:gd name="connsiteX2" fmla="*/ 1143507 w 1506114"/>
                    <a:gd name="connsiteY2" fmla="*/ 93161 h 171989"/>
                    <a:gd name="connsiteX3" fmla="*/ 1506114 w 1506114"/>
                    <a:gd name="connsiteY3" fmla="*/ 171989 h 171989"/>
                    <a:gd name="connsiteX0" fmla="*/ 0 w 1506114"/>
                    <a:gd name="connsiteY0" fmla="*/ 0 h 171989"/>
                    <a:gd name="connsiteX1" fmla="*/ 692271 w 1506114"/>
                    <a:gd name="connsiteY1" fmla="*/ 17976 h 171989"/>
                    <a:gd name="connsiteX2" fmla="*/ 1143507 w 1506114"/>
                    <a:gd name="connsiteY2" fmla="*/ 93161 h 171989"/>
                    <a:gd name="connsiteX3" fmla="*/ 1506114 w 1506114"/>
                    <a:gd name="connsiteY3" fmla="*/ 171989 h 171989"/>
                  </a:gdLst>
                  <a:ahLst/>
                  <a:cxnLst>
                    <a:cxn ang="0">
                      <a:pos x="connsiteX0" y="connsiteY0"/>
                    </a:cxn>
                    <a:cxn ang="0">
                      <a:pos x="connsiteX1" y="connsiteY1"/>
                    </a:cxn>
                    <a:cxn ang="0">
                      <a:pos x="connsiteX2" y="connsiteY2"/>
                    </a:cxn>
                    <a:cxn ang="0">
                      <a:pos x="connsiteX3" y="connsiteY3"/>
                    </a:cxn>
                  </a:cxnLst>
                  <a:rect l="l" t="t" r="r" b="b"/>
                  <a:pathLst>
                    <a:path w="1506114" h="171989">
                      <a:moveTo>
                        <a:pt x="0" y="0"/>
                      </a:moveTo>
                      <a:cubicBezTo>
                        <a:pt x="68317" y="2628"/>
                        <a:pt x="501687" y="2449"/>
                        <a:pt x="692271" y="17976"/>
                      </a:cubicBezTo>
                      <a:cubicBezTo>
                        <a:pt x="882856" y="33503"/>
                        <a:pt x="1007867" y="67492"/>
                        <a:pt x="1143507" y="93161"/>
                      </a:cubicBezTo>
                      <a:cubicBezTo>
                        <a:pt x="1279147" y="118830"/>
                        <a:pt x="1430571" y="155567"/>
                        <a:pt x="1506114" y="171989"/>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rot="5114865">
                  <a:off x="7337117" y="1245868"/>
                  <a:ext cx="45719" cy="1287736"/>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0 w 236483"/>
                    <a:gd name="connsiteY3" fmla="*/ 0 h 1229711"/>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94855 w 94855"/>
                    <a:gd name="connsiteY0" fmla="*/ 761250 h 761250"/>
                    <a:gd name="connsiteX1" fmla="*/ 58796 w 94855"/>
                    <a:gd name="connsiteY1" fmla="*/ 567463 h 761250"/>
                    <a:gd name="connsiteX2" fmla="*/ 262 w 94855"/>
                    <a:gd name="connsiteY2" fmla="*/ 461705 h 761250"/>
                    <a:gd name="connsiteX3" fmla="*/ 60368 w 94855"/>
                    <a:gd name="connsiteY3" fmla="*/ 0 h 761250"/>
                    <a:gd name="connsiteX0" fmla="*/ 41542 w 62169"/>
                    <a:gd name="connsiteY0" fmla="*/ 761250 h 761250"/>
                    <a:gd name="connsiteX1" fmla="*/ 5483 w 62169"/>
                    <a:gd name="connsiteY1" fmla="*/ 567463 h 761250"/>
                    <a:gd name="connsiteX2" fmla="*/ 61907 w 62169"/>
                    <a:gd name="connsiteY2" fmla="*/ 328788 h 761250"/>
                    <a:gd name="connsiteX3" fmla="*/ 7055 w 62169"/>
                    <a:gd name="connsiteY3" fmla="*/ 0 h 761250"/>
                    <a:gd name="connsiteX0" fmla="*/ 39453 w 84712"/>
                    <a:gd name="connsiteY0" fmla="*/ 761250 h 761250"/>
                    <a:gd name="connsiteX1" fmla="*/ 3394 w 84712"/>
                    <a:gd name="connsiteY1" fmla="*/ 567463 h 761250"/>
                    <a:gd name="connsiteX2" fmla="*/ 59818 w 84712"/>
                    <a:gd name="connsiteY2" fmla="*/ 328788 h 761250"/>
                    <a:gd name="connsiteX3" fmla="*/ 75570 w 84712"/>
                    <a:gd name="connsiteY3" fmla="*/ 389203 h 761250"/>
                    <a:gd name="connsiteX4" fmla="*/ 4966 w 84712"/>
                    <a:gd name="connsiteY4" fmla="*/ 0 h 761250"/>
                    <a:gd name="connsiteX0" fmla="*/ 39453 w 60080"/>
                    <a:gd name="connsiteY0" fmla="*/ 761250 h 761250"/>
                    <a:gd name="connsiteX1" fmla="*/ 3394 w 60080"/>
                    <a:gd name="connsiteY1" fmla="*/ 567463 h 761250"/>
                    <a:gd name="connsiteX2" fmla="*/ 59818 w 60080"/>
                    <a:gd name="connsiteY2" fmla="*/ 328788 h 761250"/>
                    <a:gd name="connsiteX3" fmla="*/ 4966 w 60080"/>
                    <a:gd name="connsiteY3" fmla="*/ 0 h 761250"/>
                  </a:gdLst>
                  <a:ahLst/>
                  <a:cxnLst>
                    <a:cxn ang="0">
                      <a:pos x="connsiteX0" y="connsiteY0"/>
                    </a:cxn>
                    <a:cxn ang="0">
                      <a:pos x="connsiteX1" y="connsiteY1"/>
                    </a:cxn>
                    <a:cxn ang="0">
                      <a:pos x="connsiteX2" y="connsiteY2"/>
                    </a:cxn>
                    <a:cxn ang="0">
                      <a:pos x="connsiteX3" y="connsiteY3"/>
                    </a:cxn>
                  </a:cxnLst>
                  <a:rect l="l" t="t" r="r" b="b"/>
                  <a:pathLst>
                    <a:path w="60080" h="761250">
                      <a:moveTo>
                        <a:pt x="39453" y="761250"/>
                      </a:moveTo>
                      <a:cubicBezTo>
                        <a:pt x="24706" y="730985"/>
                        <a:pt x="0" y="639540"/>
                        <a:pt x="3394" y="567463"/>
                      </a:cubicBezTo>
                      <a:cubicBezTo>
                        <a:pt x="6788" y="495386"/>
                        <a:pt x="59556" y="423365"/>
                        <a:pt x="59818" y="328788"/>
                      </a:cubicBezTo>
                      <a:cubicBezTo>
                        <a:pt x="60080" y="234211"/>
                        <a:pt x="16393" y="68497"/>
                        <a:pt x="4966" y="0"/>
                      </a:cubicBezTo>
                    </a:path>
                  </a:pathLst>
                </a:custGeom>
                <a:ln w="63500">
                  <a:tailEnd type="arrow"/>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800600" y="2362200"/>
                  <a:ext cx="446048" cy="16002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229711">
                      <a:moveTo>
                        <a:pt x="236483" y="1229711"/>
                      </a:moveTo>
                      <a:cubicBezTo>
                        <a:pt x="182617" y="1140373"/>
                        <a:pt x="147638" y="1057041"/>
                        <a:pt x="141890" y="930166"/>
                      </a:cubicBezTo>
                      <a:cubicBezTo>
                        <a:pt x="136142" y="803291"/>
                        <a:pt x="194113" y="594585"/>
                        <a:pt x="201996" y="468461"/>
                      </a:cubicBezTo>
                      <a:cubicBezTo>
                        <a:pt x="209879" y="342337"/>
                        <a:pt x="222853" y="251498"/>
                        <a:pt x="189187" y="173421"/>
                      </a:cubicBezTo>
                      <a:cubicBezTo>
                        <a:pt x="155521" y="95344"/>
                        <a:pt x="68317" y="44669"/>
                        <a:pt x="0"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5-Point Star 26"/>
                <p:cNvSpPr/>
                <p:nvPr/>
              </p:nvSpPr>
              <p:spPr>
                <a:xfrm>
                  <a:off x="6477000" y="1828800"/>
                  <a:ext cx="381000" cy="3810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638800" y="609600"/>
                  <a:ext cx="3429000" cy="685800"/>
                </a:xfrm>
                <a:prstGeom prst="rect">
                  <a:avLst/>
                </a:prstGeom>
                <a:solidFill>
                  <a:schemeClr val="accent1">
                    <a:lumMod val="20000"/>
                    <a:lumOff val="80000"/>
                  </a:schemeClr>
                </a:solidFill>
              </p:spPr>
              <p:txBody>
                <a:bodyPr wrap="square" rtlCol="0">
                  <a:spAutoFit/>
                </a:bodyPr>
                <a:lstStyle/>
                <a:p>
                  <a:r>
                    <a:rPr lang="en-US" sz="3800" b="1" u="sng" dirty="0" smtClean="0">
                      <a:solidFill>
                        <a:srgbClr val="FF0000"/>
                      </a:solidFill>
                      <a:effectLst>
                        <a:outerShdw dist="25400" dir="5400000" algn="ctr" rotWithShape="0">
                          <a:schemeClr val="tx1"/>
                        </a:outerShdw>
                      </a:effectLst>
                      <a:latin typeface="Tempus Sans ITC" pitchFamily="82" charset="0"/>
                    </a:rPr>
                    <a:t>and</a:t>
                  </a:r>
                  <a:r>
                    <a:rPr lang="en-US" sz="3800" b="1" dirty="0" smtClean="0">
                      <a:solidFill>
                        <a:srgbClr val="FF0000"/>
                      </a:solidFill>
                      <a:effectLst>
                        <a:outerShdw dist="50800" dir="5400000" algn="ctr" rotWithShape="0">
                          <a:schemeClr val="tx1"/>
                        </a:outerShdw>
                      </a:effectLst>
                      <a:latin typeface="Tempus Sans ITC" pitchFamily="82" charset="0"/>
                    </a:rPr>
                    <a:t> Europeans </a:t>
                  </a:r>
                </a:p>
              </p:txBody>
            </p:sp>
          </p:grpSp>
          <p:sp>
            <p:nvSpPr>
              <p:cNvPr id="33" name="TextBox 32"/>
              <p:cNvSpPr txBox="1"/>
              <p:nvPr/>
            </p:nvSpPr>
            <p:spPr>
              <a:xfrm>
                <a:off x="0" y="4267200"/>
                <a:ext cx="9144000" cy="1846659"/>
              </a:xfrm>
              <a:prstGeom prst="rect">
                <a:avLst/>
              </a:prstGeom>
              <a:solidFill>
                <a:schemeClr val="accent1">
                  <a:lumMod val="20000"/>
                  <a:lumOff val="80000"/>
                </a:schemeClr>
              </a:solidFill>
            </p:spPr>
            <p:txBody>
              <a:bodyPr wrap="square" rtlCol="0">
                <a:spAutoFit/>
              </a:bodyPr>
              <a:lstStyle/>
              <a:p>
                <a:pPr algn="ctr"/>
                <a:r>
                  <a:rPr lang="en-US" sz="3800" b="1" dirty="0" smtClean="0">
                    <a:latin typeface="Tempus Sans ITC" pitchFamily="82" charset="0"/>
                  </a:rPr>
                  <a:t> evidenced by DNA from </a:t>
                </a:r>
              </a:p>
              <a:p>
                <a:r>
                  <a:rPr lang="en-US" sz="3800" b="1" dirty="0" smtClean="0">
                    <a:latin typeface="Tempus Sans ITC" pitchFamily="82" charset="0"/>
                  </a:rPr>
                  <a:t>  - a few ancient bones in a Siberian cave </a:t>
                </a:r>
              </a:p>
              <a:p>
                <a:pPr algn="ctr"/>
                <a:r>
                  <a:rPr lang="en-US" sz="3800" b="1" dirty="0" smtClean="0">
                    <a:latin typeface="Tempus Sans ITC" pitchFamily="82" charset="0"/>
                  </a:rPr>
                  <a:t>- a little boy who lived 24,000 years ago</a:t>
                </a:r>
              </a:p>
            </p:txBody>
          </p:sp>
        </p:grpSp>
        <p:sp>
          <p:nvSpPr>
            <p:cNvPr id="28" name="Rectangle 27"/>
            <p:cNvSpPr/>
            <p:nvPr/>
          </p:nvSpPr>
          <p:spPr>
            <a:xfrm>
              <a:off x="4724400" y="4267200"/>
              <a:ext cx="1295400" cy="609600"/>
            </a:xfrm>
            <a:prstGeom prst="rect">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35"/>
          <p:cNvSpPr/>
          <p:nvPr/>
        </p:nvSpPr>
        <p:spPr>
          <a:xfrm>
            <a:off x="6306207" y="1676400"/>
            <a:ext cx="1770993" cy="609600"/>
          </a:xfrm>
          <a:custGeom>
            <a:avLst/>
            <a:gdLst>
              <a:gd name="connsiteX0" fmla="*/ 91965 w 1618593"/>
              <a:gd name="connsiteY0" fmla="*/ 289035 h 462455"/>
              <a:gd name="connsiteX1" fmla="*/ 627993 w 1618593"/>
              <a:gd name="connsiteY1" fmla="*/ 68317 h 462455"/>
              <a:gd name="connsiteX2" fmla="*/ 959069 w 1618593"/>
              <a:gd name="connsiteY2" fmla="*/ 36786 h 462455"/>
              <a:gd name="connsiteX3" fmla="*/ 1416269 w 1618593"/>
              <a:gd name="connsiteY3" fmla="*/ 21021 h 462455"/>
              <a:gd name="connsiteX4" fmla="*/ 1605455 w 1618593"/>
              <a:gd name="connsiteY4" fmla="*/ 162911 h 462455"/>
              <a:gd name="connsiteX5" fmla="*/ 1337441 w 1618593"/>
              <a:gd name="connsiteY5" fmla="*/ 304800 h 462455"/>
              <a:gd name="connsiteX6" fmla="*/ 943303 w 1618593"/>
              <a:gd name="connsiteY6" fmla="*/ 352097 h 462455"/>
              <a:gd name="connsiteX7" fmla="*/ 627993 w 1618593"/>
              <a:gd name="connsiteY7" fmla="*/ 352097 h 462455"/>
              <a:gd name="connsiteX8" fmla="*/ 139262 w 1618593"/>
              <a:gd name="connsiteY8" fmla="*/ 462455 h 462455"/>
              <a:gd name="connsiteX9" fmla="*/ 76200 w 1618593"/>
              <a:gd name="connsiteY9" fmla="*/ 352097 h 462455"/>
              <a:gd name="connsiteX10" fmla="*/ 91965 w 1618593"/>
              <a:gd name="connsiteY10" fmla="*/ 289035 h 462455"/>
              <a:gd name="connsiteX0" fmla="*/ 91965 w 1770993"/>
              <a:gd name="connsiteY0" fmla="*/ 173421 h 462455"/>
              <a:gd name="connsiteX1" fmla="*/ 780393 w 1770993"/>
              <a:gd name="connsiteY1" fmla="*/ 68317 h 462455"/>
              <a:gd name="connsiteX2" fmla="*/ 1111469 w 1770993"/>
              <a:gd name="connsiteY2" fmla="*/ 36786 h 462455"/>
              <a:gd name="connsiteX3" fmla="*/ 1568669 w 1770993"/>
              <a:gd name="connsiteY3" fmla="*/ 21021 h 462455"/>
              <a:gd name="connsiteX4" fmla="*/ 1757855 w 1770993"/>
              <a:gd name="connsiteY4" fmla="*/ 162911 h 462455"/>
              <a:gd name="connsiteX5" fmla="*/ 1489841 w 1770993"/>
              <a:gd name="connsiteY5" fmla="*/ 304800 h 462455"/>
              <a:gd name="connsiteX6" fmla="*/ 1095703 w 1770993"/>
              <a:gd name="connsiteY6" fmla="*/ 352097 h 462455"/>
              <a:gd name="connsiteX7" fmla="*/ 780393 w 1770993"/>
              <a:gd name="connsiteY7" fmla="*/ 352097 h 462455"/>
              <a:gd name="connsiteX8" fmla="*/ 291662 w 1770993"/>
              <a:gd name="connsiteY8" fmla="*/ 462455 h 462455"/>
              <a:gd name="connsiteX9" fmla="*/ 228600 w 1770993"/>
              <a:gd name="connsiteY9" fmla="*/ 352097 h 462455"/>
              <a:gd name="connsiteX10" fmla="*/ 91965 w 1770993"/>
              <a:gd name="connsiteY10" fmla="*/ 173421 h 4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0993" h="462455">
                <a:moveTo>
                  <a:pt x="91965" y="173421"/>
                </a:moveTo>
                <a:cubicBezTo>
                  <a:pt x="183930" y="126124"/>
                  <a:pt x="610476" y="91089"/>
                  <a:pt x="780393" y="68317"/>
                </a:cubicBezTo>
                <a:cubicBezTo>
                  <a:pt x="950310" y="45545"/>
                  <a:pt x="980090" y="44669"/>
                  <a:pt x="1111469" y="36786"/>
                </a:cubicBezTo>
                <a:cubicBezTo>
                  <a:pt x="1242848" y="28903"/>
                  <a:pt x="1460938" y="0"/>
                  <a:pt x="1568669" y="21021"/>
                </a:cubicBezTo>
                <a:cubicBezTo>
                  <a:pt x="1676400" y="42042"/>
                  <a:pt x="1770993" y="115615"/>
                  <a:pt x="1757855" y="162911"/>
                </a:cubicBezTo>
                <a:cubicBezTo>
                  <a:pt x="1744717" y="210207"/>
                  <a:pt x="1600200" y="273269"/>
                  <a:pt x="1489841" y="304800"/>
                </a:cubicBezTo>
                <a:cubicBezTo>
                  <a:pt x="1379482" y="336331"/>
                  <a:pt x="1213944" y="344214"/>
                  <a:pt x="1095703" y="352097"/>
                </a:cubicBezTo>
                <a:cubicBezTo>
                  <a:pt x="977462" y="359980"/>
                  <a:pt x="914400" y="333704"/>
                  <a:pt x="780393" y="352097"/>
                </a:cubicBezTo>
                <a:cubicBezTo>
                  <a:pt x="646386" y="370490"/>
                  <a:pt x="383627" y="462455"/>
                  <a:pt x="291662" y="462455"/>
                </a:cubicBezTo>
                <a:cubicBezTo>
                  <a:pt x="199697" y="462455"/>
                  <a:pt x="261883" y="400269"/>
                  <a:pt x="228600" y="352097"/>
                </a:cubicBezTo>
                <a:cubicBezTo>
                  <a:pt x="195317" y="303925"/>
                  <a:pt x="0" y="220718"/>
                  <a:pt x="91965" y="173421"/>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
          <p:cNvPicPr>
            <a:picLocks noChangeAspect="1" noChangeArrowheads="1"/>
          </p:cNvPicPr>
          <p:nvPr/>
        </p:nvPicPr>
        <p:blipFill>
          <a:blip r:embed="rId3" cstate="print"/>
          <a:srcRect l="25833" t="18538" r="6667" b="18400"/>
          <a:stretch>
            <a:fillRect/>
          </a:stretch>
        </p:blipFill>
        <p:spPr bwMode="auto">
          <a:xfrm>
            <a:off x="0" y="1270000"/>
            <a:ext cx="9144000" cy="5680364"/>
          </a:xfrm>
          <a:prstGeom prst="rect">
            <a:avLst/>
          </a:prstGeom>
          <a:noFill/>
          <a:ln w="9525">
            <a:noFill/>
            <a:miter lim="800000"/>
            <a:headEnd/>
            <a:tailEnd/>
          </a:ln>
          <a:effectLst/>
        </p:spPr>
      </p:pic>
      <p:sp>
        <p:nvSpPr>
          <p:cNvPr id="3" name="TextBox 2"/>
          <p:cNvSpPr txBox="1"/>
          <p:nvPr/>
        </p:nvSpPr>
        <p:spPr>
          <a:xfrm>
            <a:off x="0" y="0"/>
            <a:ext cx="9144000" cy="677108"/>
          </a:xfrm>
          <a:prstGeom prst="rect">
            <a:avLst/>
          </a:prstGeom>
          <a:solidFill>
            <a:schemeClr val="accent1">
              <a:lumMod val="20000"/>
              <a:lumOff val="80000"/>
            </a:schemeClr>
          </a:solidFill>
        </p:spPr>
        <p:txBody>
          <a:bodyPr wrap="square" rtlCol="0">
            <a:spAutoFit/>
          </a:bodyPr>
          <a:lstStyle/>
          <a:p>
            <a:pPr algn="ctr"/>
            <a:r>
              <a:rPr lang="en-US" sz="3800" b="1" dirty="0" smtClean="0">
                <a:latin typeface="Tempus Sans ITC" pitchFamily="82" charset="0"/>
              </a:rPr>
              <a:t> Who were these Stone Age Homo sapiens?</a:t>
            </a:r>
          </a:p>
        </p:txBody>
      </p:sp>
      <p:sp>
        <p:nvSpPr>
          <p:cNvPr id="32" name="TextBox 31"/>
          <p:cNvSpPr txBox="1"/>
          <p:nvPr/>
        </p:nvSpPr>
        <p:spPr>
          <a:xfrm>
            <a:off x="0" y="6180892"/>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one group who crossed </a:t>
            </a:r>
            <a:r>
              <a:rPr lang="en-US" sz="3600" b="1" dirty="0" err="1" smtClean="0">
                <a:solidFill>
                  <a:srgbClr val="FF0000"/>
                </a:solidFill>
                <a:effectLst>
                  <a:outerShdw dist="50800" dir="5400000" algn="ctr" rotWithShape="0">
                    <a:schemeClr val="tx1"/>
                  </a:outerShdw>
                </a:effectLst>
                <a:latin typeface="Tempus Sans ITC" pitchFamily="82" charset="0"/>
              </a:rPr>
              <a:t>Beringia</a:t>
            </a:r>
            <a:endParaRPr lang="en-US" sz="3600" b="1" dirty="0" smtClean="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10" presetClass="exit" presetSubtype="0" fill="hold" nodeType="withEffect">
                                  <p:stCondLst>
                                    <p:cond delay="0"/>
                                  </p:stCondLst>
                                  <p:childTnLst>
                                    <p:animEffect transition="out" filter="fade">
                                      <p:cBhvr>
                                        <p:cTn id="9" dur="1000"/>
                                        <p:tgtEl>
                                          <p:spTgt spid="35"/>
                                        </p:tgtEl>
                                      </p:cBhvr>
                                    </p:animEffect>
                                    <p:set>
                                      <p:cBhvr>
                                        <p:cTn id="10" dur="1" fill="hold">
                                          <p:stCondLst>
                                            <p:cond delay="999"/>
                                          </p:stCondLst>
                                        </p:cTn>
                                        <p:tgtEl>
                                          <p:spTgt spid="3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6"/>
                                        </p:tgtEl>
                                      </p:cBhvr>
                                    </p:animEffect>
                                    <p:set>
                                      <p:cBhvr>
                                        <p:cTn id="13" dur="1" fill="hold">
                                          <p:stCondLst>
                                            <p:cond delay="999"/>
                                          </p:stCondLst>
                                        </p:cTn>
                                        <p:tgtEl>
                                          <p:spTgt spid="36"/>
                                        </p:tgtEl>
                                        <p:attrNameLst>
                                          <p:attrName>style.visibility</p:attrName>
                                        </p:attrNameLst>
                                      </p:cBhvr>
                                      <p:to>
                                        <p:strVal val="hidden"/>
                                      </p:to>
                                    </p:se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1000" fill="hold"/>
                                        <p:tgtEl>
                                          <p:spTgt spid="32"/>
                                        </p:tgtEl>
                                        <p:attrNameLst>
                                          <p:attrName>ppt_w</p:attrName>
                                        </p:attrNameLst>
                                      </p:cBhvr>
                                      <p:tavLst>
                                        <p:tav tm="0">
                                          <p:val>
                                            <p:fltVal val="0"/>
                                          </p:val>
                                        </p:tav>
                                        <p:tav tm="100000">
                                          <p:val>
                                            <p:strVal val="#ppt_w"/>
                                          </p:val>
                                        </p:tav>
                                      </p:tavLst>
                                    </p:anim>
                                    <p:anim calcmode="lin" valueType="num">
                                      <p:cBhvr>
                                        <p:cTn id="18" dur="1000" fill="hold"/>
                                        <p:tgtEl>
                                          <p:spTgt spid="32"/>
                                        </p:tgtEl>
                                        <p:attrNameLst>
                                          <p:attrName>ppt_h</p:attrName>
                                        </p:attrNameLst>
                                      </p:cBhvr>
                                      <p:tavLst>
                                        <p:tav tm="0">
                                          <p:val>
                                            <p:fltVal val="0"/>
                                          </p:val>
                                        </p:tav>
                                        <p:tav tm="100000">
                                          <p:val>
                                            <p:strVal val="#ppt_h"/>
                                          </p:val>
                                        </p:tav>
                                      </p:tavLst>
                                    </p:anim>
                                    <p:animEffect transition="in" filter="fade">
                                      <p:cBhvr>
                                        <p:cTn id="1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l="25833" t="18538" r="6667" b="18400"/>
          <a:stretch>
            <a:fillRect/>
          </a:stretch>
        </p:blipFill>
        <p:spPr bwMode="auto">
          <a:xfrm>
            <a:off x="0" y="1270000"/>
            <a:ext cx="9144000" cy="5680364"/>
          </a:xfrm>
          <a:prstGeom prst="rect">
            <a:avLst/>
          </a:prstGeom>
          <a:noFill/>
          <a:ln w="9525">
            <a:noFill/>
            <a:miter lim="800000"/>
            <a:headEnd/>
            <a:tailEnd/>
          </a:ln>
          <a:effectLst/>
        </p:spPr>
      </p:pic>
      <p:sp useBgFill="1">
        <p:nvSpPr>
          <p:cNvPr id="5" name="TextBox 4"/>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sp useBgFill="1">
        <p:nvSpPr>
          <p:cNvPr id="6" name="TextBox 5"/>
          <p:cNvSpPr txBox="1"/>
          <p:nvPr/>
        </p:nvSpPr>
        <p:spPr>
          <a:xfrm>
            <a:off x="0" y="1219200"/>
            <a:ext cx="9144000" cy="1200329"/>
          </a:xfrm>
          <a:prstGeom prst="rect">
            <a:avLst/>
          </a:prstGeom>
        </p:spPr>
        <p:txBody>
          <a:bodyPr wrap="square" rtlCol="0">
            <a:spAutoFit/>
          </a:bodyPr>
          <a:lstStyle/>
          <a:p>
            <a:r>
              <a:rPr lang="en-US" sz="3600" dirty="0" smtClean="0"/>
              <a:t>  - blood type, linguistics, &amp; DNA confirm</a:t>
            </a:r>
          </a:p>
          <a:p>
            <a:r>
              <a:rPr lang="en-US" sz="3600" dirty="0" smtClean="0"/>
              <a:t>    common ancestry with the Siberian </a:t>
            </a:r>
            <a:r>
              <a:rPr lang="en-US" sz="3600" dirty="0" err="1" smtClean="0"/>
              <a:t>Yupiks</a:t>
            </a:r>
            <a:r>
              <a:rPr lang="en-US" sz="3600" dirty="0" smtClean="0"/>
              <a:t> </a:t>
            </a:r>
          </a:p>
        </p:txBody>
      </p:sp>
      <p:pic>
        <p:nvPicPr>
          <p:cNvPr id="7" name="Picture 2" descr="File:Inuit conf map.png"/>
          <p:cNvPicPr>
            <a:picLocks noChangeAspect="1" noChangeArrowheads="1"/>
          </p:cNvPicPr>
          <p:nvPr/>
        </p:nvPicPr>
        <p:blipFill>
          <a:blip r:embed="rId3" cstate="print"/>
          <a:srcRect/>
          <a:stretch>
            <a:fillRect/>
          </a:stretch>
        </p:blipFill>
        <p:spPr bwMode="auto">
          <a:xfrm>
            <a:off x="2286000" y="2514600"/>
            <a:ext cx="4343400" cy="4343400"/>
          </a:xfrm>
          <a:prstGeom prst="rect">
            <a:avLst/>
          </a:prstGeom>
          <a:noFill/>
        </p:spPr>
      </p:pic>
      <p:sp useBgFill="1">
        <p:nvSpPr>
          <p:cNvPr id="9" name="TextBox 8"/>
          <p:cNvSpPr txBox="1"/>
          <p:nvPr/>
        </p:nvSpPr>
        <p:spPr>
          <a:xfrm>
            <a:off x="0" y="0"/>
            <a:ext cx="9144000" cy="677108"/>
          </a:xfrm>
          <a:prstGeom prst="rect">
            <a:avLst/>
          </a:prstGeom>
        </p:spPr>
        <p:txBody>
          <a:bodyPr wrap="square" rtlCol="0">
            <a:spAutoFit/>
          </a:bodyPr>
          <a:lstStyle/>
          <a:p>
            <a:pPr algn="ctr"/>
            <a:r>
              <a:rPr lang="en-US" sz="3800" b="1" dirty="0" smtClean="0">
                <a:latin typeface="Tempus Sans ITC" pitchFamily="82" charset="0"/>
              </a:rPr>
              <a:t> Who were these Stone Age Homo sapiens?</a:t>
            </a:r>
          </a:p>
        </p:txBody>
      </p:sp>
      <p:sp>
        <p:nvSpPr>
          <p:cNvPr id="10" name="TextBox 9"/>
          <p:cNvSpPr txBox="1"/>
          <p:nvPr/>
        </p:nvSpPr>
        <p:spPr>
          <a:xfrm>
            <a:off x="0" y="6180892"/>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one group who crossed </a:t>
            </a:r>
            <a:r>
              <a:rPr lang="en-US" sz="3600" b="1" dirty="0" err="1" smtClean="0">
                <a:solidFill>
                  <a:srgbClr val="FF0000"/>
                </a:solidFill>
                <a:effectLst>
                  <a:outerShdw dist="50800" dir="5400000" algn="ctr" rotWithShape="0">
                    <a:schemeClr val="tx1"/>
                  </a:outerShdw>
                </a:effectLst>
                <a:latin typeface="Tempus Sans ITC" pitchFamily="82" charset="0"/>
              </a:rPr>
              <a:t>Beringia</a:t>
            </a:r>
            <a:endParaRPr lang="en-US" sz="3600" b="1" dirty="0" smtClean="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10" presetClass="exit" presetSubtype="0" fill="hold" grpId="0" nodeType="withEffect">
                                  <p:stCondLst>
                                    <p:cond delay="50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bg/>
                                          </p:spTgt>
                                        </p:tgtEl>
                                        <p:attrNameLst>
                                          <p:attrName>style.visibility</p:attrName>
                                        </p:attrNameLst>
                                      </p:cBhvr>
                                      <p:to>
                                        <p:strVal val="visible"/>
                                      </p:to>
                                    </p:set>
                                    <p:animEffect transition="in" filter="fade">
                                      <p:cBhvr>
                                        <p:cTn id="19" dur="1000"/>
                                        <p:tgtEl>
                                          <p:spTgt spid="6">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1000"/>
                                        <p:tgtEl>
                                          <p:spTgt spid="6">
                                            <p:txEl>
                                              <p:pRg st="0" end="0"/>
                                            </p:txEl>
                                          </p:spTgt>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wipe(left)">
                                      <p:cBhvr>
                                        <p:cTn id="26" dur="1000"/>
                                        <p:tgtEl>
                                          <p:spTgt spid="6">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allAtOnce" animBg="1"/>
      <p:bldP spid="1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TextBox 20"/>
          <p:cNvSpPr txBox="1"/>
          <p:nvPr/>
        </p:nvSpPr>
        <p:spPr>
          <a:xfrm>
            <a:off x="0" y="1219200"/>
            <a:ext cx="9144000" cy="1200329"/>
          </a:xfrm>
          <a:prstGeom prst="rect">
            <a:avLst/>
          </a:prstGeom>
        </p:spPr>
        <p:txBody>
          <a:bodyPr wrap="square" rtlCol="0">
            <a:spAutoFit/>
          </a:bodyPr>
          <a:lstStyle/>
          <a:p>
            <a:r>
              <a:rPr lang="en-US" sz="3600" dirty="0" smtClean="0"/>
              <a:t>  - blood type, linguistics, &amp; DNA confirm</a:t>
            </a:r>
          </a:p>
          <a:p>
            <a:r>
              <a:rPr lang="en-US" sz="3600" dirty="0" smtClean="0"/>
              <a:t>    common ancestry with the Siberian </a:t>
            </a:r>
            <a:r>
              <a:rPr lang="en-US" sz="3600" dirty="0" err="1" smtClean="0"/>
              <a:t>Yupiks</a:t>
            </a:r>
            <a:r>
              <a:rPr lang="en-US" sz="3600" dirty="0" smtClean="0"/>
              <a:t> </a:t>
            </a:r>
          </a:p>
        </p:txBody>
      </p:sp>
      <p:pic>
        <p:nvPicPr>
          <p:cNvPr id="17" name="Picture 2" descr="File:Inuit conf map.png"/>
          <p:cNvPicPr>
            <a:picLocks noChangeAspect="1" noChangeArrowheads="1"/>
          </p:cNvPicPr>
          <p:nvPr/>
        </p:nvPicPr>
        <p:blipFill>
          <a:blip r:embed="rId2" cstate="print"/>
          <a:srcRect/>
          <a:stretch>
            <a:fillRect/>
          </a:stretch>
        </p:blipFill>
        <p:spPr bwMode="auto">
          <a:xfrm>
            <a:off x="2286000" y="2514600"/>
            <a:ext cx="4343400" cy="4343400"/>
          </a:xfrm>
          <a:prstGeom prst="rect">
            <a:avLst/>
          </a:prstGeom>
          <a:noFill/>
        </p:spPr>
      </p:pic>
      <p:pic>
        <p:nvPicPr>
          <p:cNvPr id="6" name="Picture 2" descr="File:Inuit conf map.png"/>
          <p:cNvPicPr>
            <a:picLocks noChangeAspect="1" noChangeArrowheads="1"/>
          </p:cNvPicPr>
          <p:nvPr/>
        </p:nvPicPr>
        <p:blipFill>
          <a:blip r:embed="rId2" cstate="print"/>
          <a:srcRect/>
          <a:stretch>
            <a:fillRect/>
          </a:stretch>
        </p:blipFill>
        <p:spPr bwMode="auto">
          <a:xfrm>
            <a:off x="1447800" y="1295400"/>
            <a:ext cx="5562600" cy="5562600"/>
          </a:xfrm>
          <a:prstGeom prst="rect">
            <a:avLst/>
          </a:prstGeom>
          <a:noFill/>
        </p:spPr>
      </p:pic>
      <p:grpSp>
        <p:nvGrpSpPr>
          <p:cNvPr id="9" name="Group 8"/>
          <p:cNvGrpSpPr/>
          <p:nvPr/>
        </p:nvGrpSpPr>
        <p:grpSpPr>
          <a:xfrm>
            <a:off x="4324531" y="3510915"/>
            <a:ext cx="933269" cy="984885"/>
            <a:chOff x="4280062" y="3358515"/>
            <a:chExt cx="933269" cy="984885"/>
          </a:xfrm>
        </p:grpSpPr>
        <p:sp>
          <p:nvSpPr>
            <p:cNvPr id="7" name="TextBox 6"/>
            <p:cNvSpPr txBox="1"/>
            <p:nvPr/>
          </p:nvSpPr>
          <p:spPr>
            <a:xfrm>
              <a:off x="4280062" y="3358515"/>
              <a:ext cx="933269" cy="984885"/>
            </a:xfrm>
            <a:prstGeom prst="rect">
              <a:avLst/>
            </a:prstGeom>
            <a:noFill/>
          </p:spPr>
          <p:txBody>
            <a:bodyPr wrap="none" rtlCol="0">
              <a:spAutoFit/>
            </a:bodyPr>
            <a:lstStyle/>
            <a:p>
              <a:pPr algn="ctr"/>
              <a:r>
                <a:rPr lang="en-US" sz="2400" b="1" dirty="0" smtClean="0">
                  <a:solidFill>
                    <a:srgbClr val="FF0000"/>
                  </a:solidFill>
                </a:rPr>
                <a:t>North</a:t>
              </a:r>
            </a:p>
            <a:p>
              <a:pPr algn="ctr"/>
              <a:r>
                <a:rPr lang="en-US" sz="1000" b="1" dirty="0" smtClean="0">
                  <a:solidFill>
                    <a:srgbClr val="FF0000"/>
                  </a:solidFill>
                </a:rPr>
                <a:t> </a:t>
              </a:r>
            </a:p>
            <a:p>
              <a:pPr algn="ctr"/>
              <a:r>
                <a:rPr lang="en-US" sz="2400" b="1" dirty="0" smtClean="0">
                  <a:solidFill>
                    <a:srgbClr val="FF0000"/>
                  </a:solidFill>
                </a:rPr>
                <a:t>Pole</a:t>
              </a:r>
              <a:endParaRPr lang="en-US" sz="2400" b="1" dirty="0">
                <a:solidFill>
                  <a:srgbClr val="FF0000"/>
                </a:solidFill>
              </a:endParaRPr>
            </a:p>
          </p:txBody>
        </p:sp>
        <p:sp>
          <p:nvSpPr>
            <p:cNvPr id="8" name="Oval 7"/>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00200" y="2895600"/>
            <a:ext cx="1135246" cy="461665"/>
          </a:xfrm>
          <a:prstGeom prst="rect">
            <a:avLst/>
          </a:prstGeom>
          <a:noFill/>
        </p:spPr>
        <p:txBody>
          <a:bodyPr wrap="none" rtlCol="0">
            <a:spAutoFit/>
          </a:bodyPr>
          <a:lstStyle/>
          <a:p>
            <a:pPr algn="ctr"/>
            <a:r>
              <a:rPr lang="en-US" sz="2400" b="1" dirty="0" smtClean="0">
                <a:solidFill>
                  <a:srgbClr val="FF0000"/>
                </a:solidFill>
              </a:rPr>
              <a:t>Canada</a:t>
            </a:r>
            <a:endParaRPr lang="en-US" sz="2400" b="1" dirty="0">
              <a:solidFill>
                <a:srgbClr val="FF0000"/>
              </a:solidFill>
            </a:endParaRPr>
          </a:p>
        </p:txBody>
      </p:sp>
      <p:sp>
        <p:nvSpPr>
          <p:cNvPr id="11" name="TextBox 10"/>
          <p:cNvSpPr txBox="1"/>
          <p:nvPr/>
        </p:nvSpPr>
        <p:spPr>
          <a:xfrm>
            <a:off x="5277453" y="2362200"/>
            <a:ext cx="1351947" cy="461665"/>
          </a:xfrm>
          <a:prstGeom prst="rect">
            <a:avLst/>
          </a:prstGeom>
          <a:noFill/>
        </p:spPr>
        <p:txBody>
          <a:bodyPr wrap="square" rtlCol="0">
            <a:spAutoFit/>
          </a:bodyPr>
          <a:lstStyle/>
          <a:p>
            <a:pPr algn="ctr"/>
            <a:r>
              <a:rPr lang="en-US" sz="2400" b="1" dirty="0" smtClean="0">
                <a:solidFill>
                  <a:srgbClr val="FF0000"/>
                </a:solidFill>
              </a:rPr>
              <a:t>Russia</a:t>
            </a:r>
            <a:endParaRPr lang="en-US" sz="2400" b="1" dirty="0">
              <a:solidFill>
                <a:srgbClr val="FF0000"/>
              </a:solidFill>
            </a:endParaRPr>
          </a:p>
        </p:txBody>
      </p:sp>
      <p:sp>
        <p:nvSpPr>
          <p:cNvPr id="12" name="Freeform 11"/>
          <p:cNvSpPr/>
          <p:nvPr/>
        </p:nvSpPr>
        <p:spPr>
          <a:xfrm>
            <a:off x="3192905" y="1368685"/>
            <a:ext cx="1154242" cy="1344535"/>
          </a:xfrm>
          <a:custGeom>
            <a:avLst/>
            <a:gdLst>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617095 w 1154242"/>
              <a:gd name="connsiteY7" fmla="*/ 243590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74908 h 1344535"/>
              <a:gd name="connsiteX1" fmla="*/ 224852 w 1154242"/>
              <a:gd name="connsiteY1" fmla="*/ 654987 h 1344535"/>
              <a:gd name="connsiteX2" fmla="*/ 344774 w 1154242"/>
              <a:gd name="connsiteY2" fmla="*/ 610017 h 1344535"/>
              <a:gd name="connsiteX3" fmla="*/ 404734 w 1154242"/>
              <a:gd name="connsiteY3" fmla="*/ 475105 h 1344535"/>
              <a:gd name="connsiteX4" fmla="*/ 449705 w 1154242"/>
              <a:gd name="connsiteY4" fmla="*/ 250253 h 1344535"/>
              <a:gd name="connsiteX5" fmla="*/ 540895 w 1154242"/>
              <a:gd name="connsiteY5" fmla="*/ 79115 h 1344535"/>
              <a:gd name="connsiteX6" fmla="*/ 614597 w 1154242"/>
              <a:gd name="connsiteY6" fmla="*/ 25400 h 1344535"/>
              <a:gd name="connsiteX7" fmla="*/ 617095 w 1154242"/>
              <a:gd name="connsiteY7" fmla="*/ 231515 h 1344535"/>
              <a:gd name="connsiteX8" fmla="*/ 659567 w 1154242"/>
              <a:gd name="connsiteY8" fmla="*/ 280233 h 1344535"/>
              <a:gd name="connsiteX9" fmla="*/ 824459 w 1154242"/>
              <a:gd name="connsiteY9" fmla="*/ 235263 h 1344535"/>
              <a:gd name="connsiteX10" fmla="*/ 989351 w 1154242"/>
              <a:gd name="connsiteY10" fmla="*/ 325204 h 1344535"/>
              <a:gd name="connsiteX11" fmla="*/ 1004341 w 1154242"/>
              <a:gd name="connsiteY11" fmla="*/ 430135 h 1344535"/>
              <a:gd name="connsiteX12" fmla="*/ 1074295 w 1154242"/>
              <a:gd name="connsiteY12" fmla="*/ 536315 h 1344535"/>
              <a:gd name="connsiteX13" fmla="*/ 1079292 w 1154242"/>
              <a:gd name="connsiteY13" fmla="*/ 625007 h 1344535"/>
              <a:gd name="connsiteX14" fmla="*/ 1094282 w 1154242"/>
              <a:gd name="connsiteY14" fmla="*/ 744928 h 1344535"/>
              <a:gd name="connsiteX15" fmla="*/ 974361 w 1154242"/>
              <a:gd name="connsiteY15" fmla="*/ 834869 h 1344535"/>
              <a:gd name="connsiteX16" fmla="*/ 1139252 w 1154242"/>
              <a:gd name="connsiteY16" fmla="*/ 909820 h 1344535"/>
              <a:gd name="connsiteX17" fmla="*/ 1064302 w 1154242"/>
              <a:gd name="connsiteY17" fmla="*/ 1104692 h 1344535"/>
              <a:gd name="connsiteX18" fmla="*/ 884420 w 1154242"/>
              <a:gd name="connsiteY18" fmla="*/ 1254594 h 1344535"/>
              <a:gd name="connsiteX19" fmla="*/ 569626 w 1154242"/>
              <a:gd name="connsiteY19" fmla="*/ 1299564 h 1344535"/>
              <a:gd name="connsiteX20" fmla="*/ 524656 w 1154242"/>
              <a:gd name="connsiteY20" fmla="*/ 1344535 h 1344535"/>
              <a:gd name="connsiteX21" fmla="*/ 0 w 1154242"/>
              <a:gd name="connsiteY21" fmla="*/ 774908 h 134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4242" h="1344535">
                <a:moveTo>
                  <a:pt x="0" y="774908"/>
                </a:moveTo>
                <a:cubicBezTo>
                  <a:pt x="83695" y="728688"/>
                  <a:pt x="167390" y="682469"/>
                  <a:pt x="224852" y="654987"/>
                </a:cubicBezTo>
                <a:cubicBezTo>
                  <a:pt x="282314" y="627505"/>
                  <a:pt x="314794" y="639997"/>
                  <a:pt x="344774" y="610017"/>
                </a:cubicBezTo>
                <a:cubicBezTo>
                  <a:pt x="374754" y="580037"/>
                  <a:pt x="387246" y="535066"/>
                  <a:pt x="404734" y="475105"/>
                </a:cubicBezTo>
                <a:cubicBezTo>
                  <a:pt x="422223" y="415144"/>
                  <a:pt x="427011" y="316251"/>
                  <a:pt x="449705" y="250253"/>
                </a:cubicBezTo>
                <a:cubicBezTo>
                  <a:pt x="472399" y="184255"/>
                  <a:pt x="513413" y="116591"/>
                  <a:pt x="540895" y="79115"/>
                </a:cubicBezTo>
                <a:cubicBezTo>
                  <a:pt x="568377" y="41640"/>
                  <a:pt x="601897" y="0"/>
                  <a:pt x="614597" y="25400"/>
                </a:cubicBezTo>
                <a:cubicBezTo>
                  <a:pt x="627297" y="50800"/>
                  <a:pt x="609600" y="189043"/>
                  <a:pt x="617095" y="231515"/>
                </a:cubicBezTo>
                <a:cubicBezTo>
                  <a:pt x="624590" y="273987"/>
                  <a:pt x="625006" y="279608"/>
                  <a:pt x="659567" y="280233"/>
                </a:cubicBezTo>
                <a:cubicBezTo>
                  <a:pt x="694128" y="280858"/>
                  <a:pt x="769495" y="227768"/>
                  <a:pt x="824459" y="235263"/>
                </a:cubicBezTo>
                <a:cubicBezTo>
                  <a:pt x="879423" y="242758"/>
                  <a:pt x="959371" y="292725"/>
                  <a:pt x="989351" y="325204"/>
                </a:cubicBezTo>
                <a:cubicBezTo>
                  <a:pt x="1019331" y="357683"/>
                  <a:pt x="990184" y="394950"/>
                  <a:pt x="1004341" y="430135"/>
                </a:cubicBezTo>
                <a:cubicBezTo>
                  <a:pt x="1018498" y="465320"/>
                  <a:pt x="1061803" y="503836"/>
                  <a:pt x="1074295" y="536315"/>
                </a:cubicBezTo>
                <a:cubicBezTo>
                  <a:pt x="1086787" y="568794"/>
                  <a:pt x="1075961" y="590238"/>
                  <a:pt x="1079292" y="625007"/>
                </a:cubicBezTo>
                <a:cubicBezTo>
                  <a:pt x="1082623" y="659776"/>
                  <a:pt x="1111771" y="709951"/>
                  <a:pt x="1094282" y="744928"/>
                </a:cubicBezTo>
                <a:cubicBezTo>
                  <a:pt x="1076794" y="779905"/>
                  <a:pt x="966866" y="807387"/>
                  <a:pt x="974361" y="834869"/>
                </a:cubicBezTo>
                <a:cubicBezTo>
                  <a:pt x="981856" y="862351"/>
                  <a:pt x="1124262" y="864850"/>
                  <a:pt x="1139252" y="909820"/>
                </a:cubicBezTo>
                <a:cubicBezTo>
                  <a:pt x="1154242" y="954790"/>
                  <a:pt x="1106774" y="1047230"/>
                  <a:pt x="1064302" y="1104692"/>
                </a:cubicBezTo>
                <a:cubicBezTo>
                  <a:pt x="1021830" y="1162154"/>
                  <a:pt x="966866" y="1222115"/>
                  <a:pt x="884420" y="1254594"/>
                </a:cubicBezTo>
                <a:cubicBezTo>
                  <a:pt x="801974" y="1287073"/>
                  <a:pt x="629587" y="1284574"/>
                  <a:pt x="569626" y="1299564"/>
                </a:cubicBezTo>
                <a:cubicBezTo>
                  <a:pt x="509665" y="1314554"/>
                  <a:pt x="524656" y="1344535"/>
                  <a:pt x="524656" y="1344535"/>
                </a:cubicBezTo>
                <a:lnTo>
                  <a:pt x="0" y="774908"/>
                </a:lnTo>
                <a:close/>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429594" y="1733862"/>
            <a:ext cx="1155491" cy="717237"/>
          </a:xfrm>
          <a:custGeom>
            <a:avLst/>
            <a:gdLst>
              <a:gd name="connsiteX0" fmla="*/ 7495 w 1054308"/>
              <a:gd name="connsiteY0" fmla="*/ 349771 h 697043"/>
              <a:gd name="connsiteX1" fmla="*/ 37475 w 1054308"/>
              <a:gd name="connsiteY1" fmla="*/ 244840 h 697043"/>
              <a:gd name="connsiteX2" fmla="*/ 142406 w 1054308"/>
              <a:gd name="connsiteY2" fmla="*/ 214859 h 697043"/>
              <a:gd name="connsiteX3" fmla="*/ 232347 w 1054308"/>
              <a:gd name="connsiteY3" fmla="*/ 289810 h 697043"/>
              <a:gd name="connsiteX4" fmla="*/ 292308 w 1054308"/>
              <a:gd name="connsiteY4" fmla="*/ 334781 h 697043"/>
              <a:gd name="connsiteX5" fmla="*/ 337278 w 1054308"/>
              <a:gd name="connsiteY5" fmla="*/ 229849 h 697043"/>
              <a:gd name="connsiteX6" fmla="*/ 412229 w 1054308"/>
              <a:gd name="connsiteY6" fmla="*/ 229849 h 697043"/>
              <a:gd name="connsiteX7" fmla="*/ 322288 w 1054308"/>
              <a:gd name="connsiteY7" fmla="*/ 79948 h 697043"/>
              <a:gd name="connsiteX8" fmla="*/ 337278 w 1054308"/>
              <a:gd name="connsiteY8" fmla="*/ 19987 h 697043"/>
              <a:gd name="connsiteX9" fmla="*/ 487180 w 1054308"/>
              <a:gd name="connsiteY9" fmla="*/ 34977 h 697043"/>
              <a:gd name="connsiteX10" fmla="*/ 562131 w 1054308"/>
              <a:gd name="connsiteY10" fmla="*/ 4997 h 697043"/>
              <a:gd name="connsiteX11" fmla="*/ 682052 w 1054308"/>
              <a:gd name="connsiteY11" fmla="*/ 64958 h 697043"/>
              <a:gd name="connsiteX12" fmla="*/ 727022 w 1054308"/>
              <a:gd name="connsiteY12" fmla="*/ 124918 h 697043"/>
              <a:gd name="connsiteX13" fmla="*/ 757003 w 1054308"/>
              <a:gd name="connsiteY13" fmla="*/ 229849 h 697043"/>
              <a:gd name="connsiteX14" fmla="*/ 906904 w 1054308"/>
              <a:gd name="connsiteY14" fmla="*/ 274820 h 697043"/>
              <a:gd name="connsiteX15" fmla="*/ 1026826 w 1054308"/>
              <a:gd name="connsiteY15" fmla="*/ 394741 h 697043"/>
              <a:gd name="connsiteX16" fmla="*/ 1041816 w 1054308"/>
              <a:gd name="connsiteY16" fmla="*/ 514663 h 697043"/>
              <a:gd name="connsiteX17" fmla="*/ 951875 w 1054308"/>
              <a:gd name="connsiteY17" fmla="*/ 619594 h 697043"/>
              <a:gd name="connsiteX18" fmla="*/ 846944 w 1054308"/>
              <a:gd name="connsiteY18" fmla="*/ 694545 h 697043"/>
              <a:gd name="connsiteX19" fmla="*/ 697042 w 1054308"/>
              <a:gd name="connsiteY19" fmla="*/ 634584 h 697043"/>
              <a:gd name="connsiteX20" fmla="*/ 532150 w 1054308"/>
              <a:gd name="connsiteY20" fmla="*/ 679554 h 697043"/>
              <a:gd name="connsiteX21" fmla="*/ 337278 w 1054308"/>
              <a:gd name="connsiteY21" fmla="*/ 634584 h 697043"/>
              <a:gd name="connsiteX22" fmla="*/ 187376 w 1054308"/>
              <a:gd name="connsiteY22" fmla="*/ 469692 h 697043"/>
              <a:gd name="connsiteX23" fmla="*/ 82445 w 1054308"/>
              <a:gd name="connsiteY23" fmla="*/ 394741 h 697043"/>
              <a:gd name="connsiteX24" fmla="*/ 7495 w 1054308"/>
              <a:gd name="connsiteY24" fmla="*/ 349771 h 697043"/>
              <a:gd name="connsiteX0" fmla="*/ 7495 w 1079291"/>
              <a:gd name="connsiteY0" fmla="*/ 349771 h 697043"/>
              <a:gd name="connsiteX1" fmla="*/ 37475 w 1079291"/>
              <a:gd name="connsiteY1" fmla="*/ 244840 h 697043"/>
              <a:gd name="connsiteX2" fmla="*/ 142406 w 1079291"/>
              <a:gd name="connsiteY2" fmla="*/ 214859 h 697043"/>
              <a:gd name="connsiteX3" fmla="*/ 232347 w 1079291"/>
              <a:gd name="connsiteY3" fmla="*/ 289810 h 697043"/>
              <a:gd name="connsiteX4" fmla="*/ 292308 w 1079291"/>
              <a:gd name="connsiteY4" fmla="*/ 334781 h 697043"/>
              <a:gd name="connsiteX5" fmla="*/ 337278 w 1079291"/>
              <a:gd name="connsiteY5" fmla="*/ 229849 h 697043"/>
              <a:gd name="connsiteX6" fmla="*/ 412229 w 1079291"/>
              <a:gd name="connsiteY6" fmla="*/ 229849 h 697043"/>
              <a:gd name="connsiteX7" fmla="*/ 322288 w 1079291"/>
              <a:gd name="connsiteY7" fmla="*/ 79948 h 697043"/>
              <a:gd name="connsiteX8" fmla="*/ 337278 w 1079291"/>
              <a:gd name="connsiteY8" fmla="*/ 19987 h 697043"/>
              <a:gd name="connsiteX9" fmla="*/ 487180 w 1079291"/>
              <a:gd name="connsiteY9" fmla="*/ 34977 h 697043"/>
              <a:gd name="connsiteX10" fmla="*/ 562131 w 1079291"/>
              <a:gd name="connsiteY10" fmla="*/ 4997 h 697043"/>
              <a:gd name="connsiteX11" fmla="*/ 682052 w 1079291"/>
              <a:gd name="connsiteY11" fmla="*/ 64958 h 697043"/>
              <a:gd name="connsiteX12" fmla="*/ 727022 w 1079291"/>
              <a:gd name="connsiteY12" fmla="*/ 124918 h 697043"/>
              <a:gd name="connsiteX13" fmla="*/ 757003 w 1079291"/>
              <a:gd name="connsiteY13" fmla="*/ 229849 h 697043"/>
              <a:gd name="connsiteX14" fmla="*/ 906904 w 1079291"/>
              <a:gd name="connsiteY14" fmla="*/ 274820 h 697043"/>
              <a:gd name="connsiteX15" fmla="*/ 1056806 w 1079291"/>
              <a:gd name="connsiteY15" fmla="*/ 399738 h 697043"/>
              <a:gd name="connsiteX16" fmla="*/ 1041816 w 1079291"/>
              <a:gd name="connsiteY16" fmla="*/ 514663 h 697043"/>
              <a:gd name="connsiteX17" fmla="*/ 951875 w 1079291"/>
              <a:gd name="connsiteY17" fmla="*/ 619594 h 697043"/>
              <a:gd name="connsiteX18" fmla="*/ 846944 w 1079291"/>
              <a:gd name="connsiteY18" fmla="*/ 694545 h 697043"/>
              <a:gd name="connsiteX19" fmla="*/ 697042 w 1079291"/>
              <a:gd name="connsiteY19" fmla="*/ 634584 h 697043"/>
              <a:gd name="connsiteX20" fmla="*/ 532150 w 1079291"/>
              <a:gd name="connsiteY20" fmla="*/ 679554 h 697043"/>
              <a:gd name="connsiteX21" fmla="*/ 337278 w 1079291"/>
              <a:gd name="connsiteY21" fmla="*/ 634584 h 697043"/>
              <a:gd name="connsiteX22" fmla="*/ 187376 w 1079291"/>
              <a:gd name="connsiteY22" fmla="*/ 469692 h 697043"/>
              <a:gd name="connsiteX23" fmla="*/ 82445 w 1079291"/>
              <a:gd name="connsiteY23" fmla="*/ 394741 h 697043"/>
              <a:gd name="connsiteX24" fmla="*/ 7495 w 1079291"/>
              <a:gd name="connsiteY24" fmla="*/ 349771 h 697043"/>
              <a:gd name="connsiteX0" fmla="*/ 7495 w 1155491"/>
              <a:gd name="connsiteY0" fmla="*/ 349771 h 697043"/>
              <a:gd name="connsiteX1" fmla="*/ 37475 w 1155491"/>
              <a:gd name="connsiteY1" fmla="*/ 244840 h 697043"/>
              <a:gd name="connsiteX2" fmla="*/ 142406 w 1155491"/>
              <a:gd name="connsiteY2" fmla="*/ 214859 h 697043"/>
              <a:gd name="connsiteX3" fmla="*/ 232347 w 1155491"/>
              <a:gd name="connsiteY3" fmla="*/ 289810 h 697043"/>
              <a:gd name="connsiteX4" fmla="*/ 292308 w 1155491"/>
              <a:gd name="connsiteY4" fmla="*/ 334781 h 697043"/>
              <a:gd name="connsiteX5" fmla="*/ 337278 w 1155491"/>
              <a:gd name="connsiteY5" fmla="*/ 229849 h 697043"/>
              <a:gd name="connsiteX6" fmla="*/ 412229 w 1155491"/>
              <a:gd name="connsiteY6" fmla="*/ 229849 h 697043"/>
              <a:gd name="connsiteX7" fmla="*/ 322288 w 1155491"/>
              <a:gd name="connsiteY7" fmla="*/ 79948 h 697043"/>
              <a:gd name="connsiteX8" fmla="*/ 337278 w 1155491"/>
              <a:gd name="connsiteY8" fmla="*/ 19987 h 697043"/>
              <a:gd name="connsiteX9" fmla="*/ 487180 w 1155491"/>
              <a:gd name="connsiteY9" fmla="*/ 34977 h 697043"/>
              <a:gd name="connsiteX10" fmla="*/ 562131 w 1155491"/>
              <a:gd name="connsiteY10" fmla="*/ 4997 h 697043"/>
              <a:gd name="connsiteX11" fmla="*/ 682052 w 1155491"/>
              <a:gd name="connsiteY11" fmla="*/ 64958 h 697043"/>
              <a:gd name="connsiteX12" fmla="*/ 727022 w 1155491"/>
              <a:gd name="connsiteY12" fmla="*/ 124918 h 697043"/>
              <a:gd name="connsiteX13" fmla="*/ 757003 w 1155491"/>
              <a:gd name="connsiteY13" fmla="*/ 229849 h 697043"/>
              <a:gd name="connsiteX14" fmla="*/ 906904 w 1155491"/>
              <a:gd name="connsiteY14" fmla="*/ 274820 h 697043"/>
              <a:gd name="connsiteX15" fmla="*/ 1133006 w 1155491"/>
              <a:gd name="connsiteY15" fmla="*/ 323538 h 697043"/>
              <a:gd name="connsiteX16" fmla="*/ 1041816 w 1155491"/>
              <a:gd name="connsiteY16" fmla="*/ 514663 h 697043"/>
              <a:gd name="connsiteX17" fmla="*/ 951875 w 1155491"/>
              <a:gd name="connsiteY17" fmla="*/ 619594 h 697043"/>
              <a:gd name="connsiteX18" fmla="*/ 846944 w 1155491"/>
              <a:gd name="connsiteY18" fmla="*/ 694545 h 697043"/>
              <a:gd name="connsiteX19" fmla="*/ 697042 w 1155491"/>
              <a:gd name="connsiteY19" fmla="*/ 634584 h 697043"/>
              <a:gd name="connsiteX20" fmla="*/ 532150 w 1155491"/>
              <a:gd name="connsiteY20" fmla="*/ 679554 h 697043"/>
              <a:gd name="connsiteX21" fmla="*/ 337278 w 1155491"/>
              <a:gd name="connsiteY21" fmla="*/ 634584 h 697043"/>
              <a:gd name="connsiteX22" fmla="*/ 187376 w 1155491"/>
              <a:gd name="connsiteY22" fmla="*/ 469692 h 697043"/>
              <a:gd name="connsiteX23" fmla="*/ 82445 w 1155491"/>
              <a:gd name="connsiteY23" fmla="*/ 394741 h 697043"/>
              <a:gd name="connsiteX24" fmla="*/ 7495 w 1155491"/>
              <a:gd name="connsiteY24" fmla="*/ 349771 h 697043"/>
              <a:gd name="connsiteX0" fmla="*/ 7495 w 1155491"/>
              <a:gd name="connsiteY0" fmla="*/ 349771 h 708702"/>
              <a:gd name="connsiteX1" fmla="*/ 37475 w 1155491"/>
              <a:gd name="connsiteY1" fmla="*/ 244840 h 708702"/>
              <a:gd name="connsiteX2" fmla="*/ 142406 w 1155491"/>
              <a:gd name="connsiteY2" fmla="*/ 214859 h 708702"/>
              <a:gd name="connsiteX3" fmla="*/ 232347 w 1155491"/>
              <a:gd name="connsiteY3" fmla="*/ 289810 h 708702"/>
              <a:gd name="connsiteX4" fmla="*/ 292308 w 1155491"/>
              <a:gd name="connsiteY4" fmla="*/ 334781 h 708702"/>
              <a:gd name="connsiteX5" fmla="*/ 337278 w 1155491"/>
              <a:gd name="connsiteY5" fmla="*/ 229849 h 708702"/>
              <a:gd name="connsiteX6" fmla="*/ 412229 w 1155491"/>
              <a:gd name="connsiteY6" fmla="*/ 229849 h 708702"/>
              <a:gd name="connsiteX7" fmla="*/ 322288 w 1155491"/>
              <a:gd name="connsiteY7" fmla="*/ 79948 h 708702"/>
              <a:gd name="connsiteX8" fmla="*/ 337278 w 1155491"/>
              <a:gd name="connsiteY8" fmla="*/ 19987 h 708702"/>
              <a:gd name="connsiteX9" fmla="*/ 487180 w 1155491"/>
              <a:gd name="connsiteY9" fmla="*/ 34977 h 708702"/>
              <a:gd name="connsiteX10" fmla="*/ 562131 w 1155491"/>
              <a:gd name="connsiteY10" fmla="*/ 4997 h 708702"/>
              <a:gd name="connsiteX11" fmla="*/ 682052 w 1155491"/>
              <a:gd name="connsiteY11" fmla="*/ 64958 h 708702"/>
              <a:gd name="connsiteX12" fmla="*/ 727022 w 1155491"/>
              <a:gd name="connsiteY12" fmla="*/ 124918 h 708702"/>
              <a:gd name="connsiteX13" fmla="*/ 757003 w 1155491"/>
              <a:gd name="connsiteY13" fmla="*/ 229849 h 708702"/>
              <a:gd name="connsiteX14" fmla="*/ 906904 w 1155491"/>
              <a:gd name="connsiteY14" fmla="*/ 274820 h 708702"/>
              <a:gd name="connsiteX15" fmla="*/ 1133006 w 1155491"/>
              <a:gd name="connsiteY15" fmla="*/ 323538 h 708702"/>
              <a:gd name="connsiteX16" fmla="*/ 1041816 w 1155491"/>
              <a:gd name="connsiteY16" fmla="*/ 514663 h 708702"/>
              <a:gd name="connsiteX17" fmla="*/ 951875 w 1155491"/>
              <a:gd name="connsiteY17" fmla="*/ 619594 h 708702"/>
              <a:gd name="connsiteX18" fmla="*/ 846944 w 1155491"/>
              <a:gd name="connsiteY18" fmla="*/ 694545 h 708702"/>
              <a:gd name="connsiteX19" fmla="*/ 675806 w 1155491"/>
              <a:gd name="connsiteY19" fmla="*/ 704538 h 708702"/>
              <a:gd name="connsiteX20" fmla="*/ 532150 w 1155491"/>
              <a:gd name="connsiteY20" fmla="*/ 679554 h 708702"/>
              <a:gd name="connsiteX21" fmla="*/ 337278 w 1155491"/>
              <a:gd name="connsiteY21" fmla="*/ 634584 h 708702"/>
              <a:gd name="connsiteX22" fmla="*/ 187376 w 1155491"/>
              <a:gd name="connsiteY22" fmla="*/ 469692 h 708702"/>
              <a:gd name="connsiteX23" fmla="*/ 82445 w 1155491"/>
              <a:gd name="connsiteY23" fmla="*/ 394741 h 708702"/>
              <a:gd name="connsiteX24" fmla="*/ 7495 w 1155491"/>
              <a:gd name="connsiteY24" fmla="*/ 349771 h 708702"/>
              <a:gd name="connsiteX0" fmla="*/ 7495 w 1155491"/>
              <a:gd name="connsiteY0" fmla="*/ 349771 h 716196"/>
              <a:gd name="connsiteX1" fmla="*/ 37475 w 1155491"/>
              <a:gd name="connsiteY1" fmla="*/ 244840 h 716196"/>
              <a:gd name="connsiteX2" fmla="*/ 142406 w 1155491"/>
              <a:gd name="connsiteY2" fmla="*/ 214859 h 716196"/>
              <a:gd name="connsiteX3" fmla="*/ 232347 w 1155491"/>
              <a:gd name="connsiteY3" fmla="*/ 289810 h 716196"/>
              <a:gd name="connsiteX4" fmla="*/ 292308 w 1155491"/>
              <a:gd name="connsiteY4" fmla="*/ 334781 h 716196"/>
              <a:gd name="connsiteX5" fmla="*/ 337278 w 1155491"/>
              <a:gd name="connsiteY5" fmla="*/ 229849 h 716196"/>
              <a:gd name="connsiteX6" fmla="*/ 412229 w 1155491"/>
              <a:gd name="connsiteY6" fmla="*/ 229849 h 716196"/>
              <a:gd name="connsiteX7" fmla="*/ 322288 w 1155491"/>
              <a:gd name="connsiteY7" fmla="*/ 79948 h 716196"/>
              <a:gd name="connsiteX8" fmla="*/ 337278 w 1155491"/>
              <a:gd name="connsiteY8" fmla="*/ 19987 h 716196"/>
              <a:gd name="connsiteX9" fmla="*/ 487180 w 1155491"/>
              <a:gd name="connsiteY9" fmla="*/ 34977 h 716196"/>
              <a:gd name="connsiteX10" fmla="*/ 562131 w 1155491"/>
              <a:gd name="connsiteY10" fmla="*/ 4997 h 716196"/>
              <a:gd name="connsiteX11" fmla="*/ 682052 w 1155491"/>
              <a:gd name="connsiteY11" fmla="*/ 64958 h 716196"/>
              <a:gd name="connsiteX12" fmla="*/ 727022 w 1155491"/>
              <a:gd name="connsiteY12" fmla="*/ 124918 h 716196"/>
              <a:gd name="connsiteX13" fmla="*/ 757003 w 1155491"/>
              <a:gd name="connsiteY13" fmla="*/ 229849 h 716196"/>
              <a:gd name="connsiteX14" fmla="*/ 906904 w 1155491"/>
              <a:gd name="connsiteY14" fmla="*/ 274820 h 716196"/>
              <a:gd name="connsiteX15" fmla="*/ 1133006 w 1155491"/>
              <a:gd name="connsiteY15" fmla="*/ 323538 h 716196"/>
              <a:gd name="connsiteX16" fmla="*/ 1041816 w 1155491"/>
              <a:gd name="connsiteY16" fmla="*/ 514663 h 716196"/>
              <a:gd name="connsiteX17" fmla="*/ 951875 w 1155491"/>
              <a:gd name="connsiteY17" fmla="*/ 619594 h 716196"/>
              <a:gd name="connsiteX18" fmla="*/ 846944 w 1155491"/>
              <a:gd name="connsiteY18" fmla="*/ 694545 h 716196"/>
              <a:gd name="connsiteX19" fmla="*/ 675806 w 1155491"/>
              <a:gd name="connsiteY19" fmla="*/ 704538 h 716196"/>
              <a:gd name="connsiteX20" fmla="*/ 447206 w 1155491"/>
              <a:gd name="connsiteY20" fmla="*/ 704537 h 716196"/>
              <a:gd name="connsiteX21" fmla="*/ 337278 w 1155491"/>
              <a:gd name="connsiteY21" fmla="*/ 634584 h 716196"/>
              <a:gd name="connsiteX22" fmla="*/ 187376 w 1155491"/>
              <a:gd name="connsiteY22" fmla="*/ 469692 h 716196"/>
              <a:gd name="connsiteX23" fmla="*/ 82445 w 1155491"/>
              <a:gd name="connsiteY23" fmla="*/ 394741 h 716196"/>
              <a:gd name="connsiteX24" fmla="*/ 7495 w 1155491"/>
              <a:gd name="connsiteY24" fmla="*/ 349771 h 716196"/>
              <a:gd name="connsiteX0" fmla="*/ 7495 w 1155491"/>
              <a:gd name="connsiteY0" fmla="*/ 349771 h 718694"/>
              <a:gd name="connsiteX1" fmla="*/ 37475 w 1155491"/>
              <a:gd name="connsiteY1" fmla="*/ 244840 h 718694"/>
              <a:gd name="connsiteX2" fmla="*/ 142406 w 1155491"/>
              <a:gd name="connsiteY2" fmla="*/ 214859 h 718694"/>
              <a:gd name="connsiteX3" fmla="*/ 232347 w 1155491"/>
              <a:gd name="connsiteY3" fmla="*/ 289810 h 718694"/>
              <a:gd name="connsiteX4" fmla="*/ 292308 w 1155491"/>
              <a:gd name="connsiteY4" fmla="*/ 334781 h 718694"/>
              <a:gd name="connsiteX5" fmla="*/ 337278 w 1155491"/>
              <a:gd name="connsiteY5" fmla="*/ 229849 h 718694"/>
              <a:gd name="connsiteX6" fmla="*/ 412229 w 1155491"/>
              <a:gd name="connsiteY6" fmla="*/ 229849 h 718694"/>
              <a:gd name="connsiteX7" fmla="*/ 322288 w 1155491"/>
              <a:gd name="connsiteY7" fmla="*/ 79948 h 718694"/>
              <a:gd name="connsiteX8" fmla="*/ 337278 w 1155491"/>
              <a:gd name="connsiteY8" fmla="*/ 19987 h 718694"/>
              <a:gd name="connsiteX9" fmla="*/ 487180 w 1155491"/>
              <a:gd name="connsiteY9" fmla="*/ 34977 h 718694"/>
              <a:gd name="connsiteX10" fmla="*/ 562131 w 1155491"/>
              <a:gd name="connsiteY10" fmla="*/ 4997 h 718694"/>
              <a:gd name="connsiteX11" fmla="*/ 682052 w 1155491"/>
              <a:gd name="connsiteY11" fmla="*/ 64958 h 718694"/>
              <a:gd name="connsiteX12" fmla="*/ 727022 w 1155491"/>
              <a:gd name="connsiteY12" fmla="*/ 124918 h 718694"/>
              <a:gd name="connsiteX13" fmla="*/ 757003 w 1155491"/>
              <a:gd name="connsiteY13" fmla="*/ 229849 h 718694"/>
              <a:gd name="connsiteX14" fmla="*/ 906904 w 1155491"/>
              <a:gd name="connsiteY14" fmla="*/ 274820 h 718694"/>
              <a:gd name="connsiteX15" fmla="*/ 1133006 w 1155491"/>
              <a:gd name="connsiteY15" fmla="*/ 323538 h 718694"/>
              <a:gd name="connsiteX16" fmla="*/ 1041816 w 1155491"/>
              <a:gd name="connsiteY16" fmla="*/ 514663 h 718694"/>
              <a:gd name="connsiteX17" fmla="*/ 951875 w 1155491"/>
              <a:gd name="connsiteY17" fmla="*/ 619594 h 718694"/>
              <a:gd name="connsiteX18" fmla="*/ 904406 w 1155491"/>
              <a:gd name="connsiteY18" fmla="*/ 704537 h 718694"/>
              <a:gd name="connsiteX19" fmla="*/ 675806 w 1155491"/>
              <a:gd name="connsiteY19" fmla="*/ 704538 h 718694"/>
              <a:gd name="connsiteX20" fmla="*/ 447206 w 1155491"/>
              <a:gd name="connsiteY20" fmla="*/ 704537 h 718694"/>
              <a:gd name="connsiteX21" fmla="*/ 337278 w 1155491"/>
              <a:gd name="connsiteY21" fmla="*/ 634584 h 718694"/>
              <a:gd name="connsiteX22" fmla="*/ 187376 w 1155491"/>
              <a:gd name="connsiteY22" fmla="*/ 469692 h 718694"/>
              <a:gd name="connsiteX23" fmla="*/ 82445 w 1155491"/>
              <a:gd name="connsiteY23" fmla="*/ 394741 h 718694"/>
              <a:gd name="connsiteX24" fmla="*/ 7495 w 1155491"/>
              <a:gd name="connsiteY24" fmla="*/ 349771 h 718694"/>
              <a:gd name="connsiteX0" fmla="*/ 7495 w 1155491"/>
              <a:gd name="connsiteY0" fmla="*/ 349771 h 717237"/>
              <a:gd name="connsiteX1" fmla="*/ 37475 w 1155491"/>
              <a:gd name="connsiteY1" fmla="*/ 244840 h 717237"/>
              <a:gd name="connsiteX2" fmla="*/ 142406 w 1155491"/>
              <a:gd name="connsiteY2" fmla="*/ 214859 h 717237"/>
              <a:gd name="connsiteX3" fmla="*/ 232347 w 1155491"/>
              <a:gd name="connsiteY3" fmla="*/ 289810 h 717237"/>
              <a:gd name="connsiteX4" fmla="*/ 292308 w 1155491"/>
              <a:gd name="connsiteY4" fmla="*/ 334781 h 717237"/>
              <a:gd name="connsiteX5" fmla="*/ 337278 w 1155491"/>
              <a:gd name="connsiteY5" fmla="*/ 229849 h 717237"/>
              <a:gd name="connsiteX6" fmla="*/ 412229 w 1155491"/>
              <a:gd name="connsiteY6" fmla="*/ 229849 h 717237"/>
              <a:gd name="connsiteX7" fmla="*/ 322288 w 1155491"/>
              <a:gd name="connsiteY7" fmla="*/ 79948 h 717237"/>
              <a:gd name="connsiteX8" fmla="*/ 337278 w 1155491"/>
              <a:gd name="connsiteY8" fmla="*/ 19987 h 717237"/>
              <a:gd name="connsiteX9" fmla="*/ 487180 w 1155491"/>
              <a:gd name="connsiteY9" fmla="*/ 34977 h 717237"/>
              <a:gd name="connsiteX10" fmla="*/ 562131 w 1155491"/>
              <a:gd name="connsiteY10" fmla="*/ 4997 h 717237"/>
              <a:gd name="connsiteX11" fmla="*/ 682052 w 1155491"/>
              <a:gd name="connsiteY11" fmla="*/ 64958 h 717237"/>
              <a:gd name="connsiteX12" fmla="*/ 727022 w 1155491"/>
              <a:gd name="connsiteY12" fmla="*/ 124918 h 717237"/>
              <a:gd name="connsiteX13" fmla="*/ 757003 w 1155491"/>
              <a:gd name="connsiteY13" fmla="*/ 229849 h 717237"/>
              <a:gd name="connsiteX14" fmla="*/ 906904 w 1155491"/>
              <a:gd name="connsiteY14" fmla="*/ 274820 h 717237"/>
              <a:gd name="connsiteX15" fmla="*/ 1133006 w 1155491"/>
              <a:gd name="connsiteY15" fmla="*/ 323538 h 717237"/>
              <a:gd name="connsiteX16" fmla="*/ 1041816 w 1155491"/>
              <a:gd name="connsiteY16" fmla="*/ 514663 h 717237"/>
              <a:gd name="connsiteX17" fmla="*/ 1056806 w 1155491"/>
              <a:gd name="connsiteY17" fmla="*/ 628337 h 717237"/>
              <a:gd name="connsiteX18" fmla="*/ 904406 w 1155491"/>
              <a:gd name="connsiteY18" fmla="*/ 704537 h 717237"/>
              <a:gd name="connsiteX19" fmla="*/ 675806 w 1155491"/>
              <a:gd name="connsiteY19" fmla="*/ 704538 h 717237"/>
              <a:gd name="connsiteX20" fmla="*/ 447206 w 1155491"/>
              <a:gd name="connsiteY20" fmla="*/ 704537 h 717237"/>
              <a:gd name="connsiteX21" fmla="*/ 337278 w 1155491"/>
              <a:gd name="connsiteY21" fmla="*/ 634584 h 717237"/>
              <a:gd name="connsiteX22" fmla="*/ 187376 w 1155491"/>
              <a:gd name="connsiteY22" fmla="*/ 469692 h 717237"/>
              <a:gd name="connsiteX23" fmla="*/ 82445 w 1155491"/>
              <a:gd name="connsiteY23" fmla="*/ 394741 h 717237"/>
              <a:gd name="connsiteX24" fmla="*/ 7495 w 1155491"/>
              <a:gd name="connsiteY24" fmla="*/ 349771 h 7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5491" h="717237">
                <a:moveTo>
                  <a:pt x="7495" y="349771"/>
                </a:moveTo>
                <a:cubicBezTo>
                  <a:pt x="0" y="324788"/>
                  <a:pt x="14990" y="267325"/>
                  <a:pt x="37475" y="244840"/>
                </a:cubicBezTo>
                <a:cubicBezTo>
                  <a:pt x="59960" y="222355"/>
                  <a:pt x="109927" y="207364"/>
                  <a:pt x="142406" y="214859"/>
                </a:cubicBezTo>
                <a:cubicBezTo>
                  <a:pt x="174885" y="222354"/>
                  <a:pt x="207363" y="269823"/>
                  <a:pt x="232347" y="289810"/>
                </a:cubicBezTo>
                <a:cubicBezTo>
                  <a:pt x="257331" y="309797"/>
                  <a:pt x="274820" y="344774"/>
                  <a:pt x="292308" y="334781"/>
                </a:cubicBezTo>
                <a:cubicBezTo>
                  <a:pt x="309796" y="324788"/>
                  <a:pt x="317291" y="247338"/>
                  <a:pt x="337278" y="229849"/>
                </a:cubicBezTo>
                <a:cubicBezTo>
                  <a:pt x="357265" y="212360"/>
                  <a:pt x="414727" y="254833"/>
                  <a:pt x="412229" y="229849"/>
                </a:cubicBezTo>
                <a:cubicBezTo>
                  <a:pt x="409731" y="204866"/>
                  <a:pt x="334780" y="114925"/>
                  <a:pt x="322288" y="79948"/>
                </a:cubicBezTo>
                <a:cubicBezTo>
                  <a:pt x="309796" y="44971"/>
                  <a:pt x="309796" y="27482"/>
                  <a:pt x="337278" y="19987"/>
                </a:cubicBezTo>
                <a:cubicBezTo>
                  <a:pt x="364760" y="12492"/>
                  <a:pt x="449705" y="37475"/>
                  <a:pt x="487180" y="34977"/>
                </a:cubicBezTo>
                <a:cubicBezTo>
                  <a:pt x="524655" y="32479"/>
                  <a:pt x="529652" y="0"/>
                  <a:pt x="562131" y="4997"/>
                </a:cubicBezTo>
                <a:cubicBezTo>
                  <a:pt x="594610" y="9994"/>
                  <a:pt x="654570" y="44971"/>
                  <a:pt x="682052" y="64958"/>
                </a:cubicBezTo>
                <a:cubicBezTo>
                  <a:pt x="709534" y="84945"/>
                  <a:pt x="714530" y="97436"/>
                  <a:pt x="727022" y="124918"/>
                </a:cubicBezTo>
                <a:cubicBezTo>
                  <a:pt x="739514" y="152400"/>
                  <a:pt x="727023" y="204865"/>
                  <a:pt x="757003" y="229849"/>
                </a:cubicBezTo>
                <a:cubicBezTo>
                  <a:pt x="786983" y="254833"/>
                  <a:pt x="844237" y="259205"/>
                  <a:pt x="906904" y="274820"/>
                </a:cubicBezTo>
                <a:cubicBezTo>
                  <a:pt x="969571" y="290435"/>
                  <a:pt x="1110521" y="283564"/>
                  <a:pt x="1133006" y="323538"/>
                </a:cubicBezTo>
                <a:cubicBezTo>
                  <a:pt x="1155491" y="363512"/>
                  <a:pt x="1054516" y="463863"/>
                  <a:pt x="1041816" y="514663"/>
                </a:cubicBezTo>
                <a:cubicBezTo>
                  <a:pt x="1029116" y="565463"/>
                  <a:pt x="1079708" y="596691"/>
                  <a:pt x="1056806" y="628337"/>
                </a:cubicBezTo>
                <a:cubicBezTo>
                  <a:pt x="1033904" y="659983"/>
                  <a:pt x="967906" y="691837"/>
                  <a:pt x="904406" y="704537"/>
                </a:cubicBezTo>
                <a:cubicBezTo>
                  <a:pt x="840906" y="717237"/>
                  <a:pt x="752006" y="704538"/>
                  <a:pt x="675806" y="704538"/>
                </a:cubicBezTo>
                <a:cubicBezTo>
                  <a:pt x="599606" y="704538"/>
                  <a:pt x="503627" y="716196"/>
                  <a:pt x="447206" y="704537"/>
                </a:cubicBezTo>
                <a:cubicBezTo>
                  <a:pt x="390785" y="692878"/>
                  <a:pt x="380583" y="673725"/>
                  <a:pt x="337278" y="634584"/>
                </a:cubicBezTo>
                <a:cubicBezTo>
                  <a:pt x="293973" y="595443"/>
                  <a:pt x="229848" y="509666"/>
                  <a:pt x="187376" y="469692"/>
                </a:cubicBezTo>
                <a:cubicBezTo>
                  <a:pt x="144904" y="429718"/>
                  <a:pt x="112425" y="407233"/>
                  <a:pt x="82445" y="394741"/>
                </a:cubicBezTo>
                <a:cubicBezTo>
                  <a:pt x="52465" y="382249"/>
                  <a:pt x="14990" y="374754"/>
                  <a:pt x="7495" y="349771"/>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981395">
            <a:off x="2354698" y="1310809"/>
            <a:ext cx="1186543" cy="461665"/>
          </a:xfrm>
          <a:prstGeom prst="rect">
            <a:avLst/>
          </a:prstGeom>
          <a:noFill/>
        </p:spPr>
        <p:txBody>
          <a:bodyPr wrap="none" rtlCol="0">
            <a:spAutoFit/>
          </a:bodyPr>
          <a:lstStyle/>
          <a:p>
            <a:pPr algn="ctr"/>
            <a:r>
              <a:rPr lang="en-US" sz="2400" b="1" dirty="0" smtClean="0">
                <a:solidFill>
                  <a:srgbClr val="FF0000"/>
                </a:solidFill>
              </a:rPr>
              <a:t>ALASKA</a:t>
            </a:r>
            <a:endParaRPr lang="en-US" sz="2400" b="1" dirty="0">
              <a:solidFill>
                <a:srgbClr val="FF0000"/>
              </a:solidFill>
            </a:endParaRPr>
          </a:p>
        </p:txBody>
      </p:sp>
      <p:sp>
        <p:nvSpPr>
          <p:cNvPr id="15" name="TextBox 14"/>
          <p:cNvSpPr txBox="1"/>
          <p:nvPr/>
        </p:nvSpPr>
        <p:spPr>
          <a:xfrm rot="1898461">
            <a:off x="5139020" y="1417392"/>
            <a:ext cx="1176925" cy="461665"/>
          </a:xfrm>
          <a:prstGeom prst="rect">
            <a:avLst/>
          </a:prstGeom>
          <a:noFill/>
        </p:spPr>
        <p:txBody>
          <a:bodyPr wrap="none" rtlCol="0">
            <a:spAutoFit/>
          </a:bodyPr>
          <a:lstStyle/>
          <a:p>
            <a:pPr algn="ctr"/>
            <a:r>
              <a:rPr lang="en-US" sz="2400" b="1" dirty="0" smtClean="0">
                <a:solidFill>
                  <a:srgbClr val="FF0000"/>
                </a:solidFill>
              </a:rPr>
              <a:t>SIBERIA</a:t>
            </a:r>
            <a:endParaRPr lang="en-US" sz="2400" b="1" dirty="0">
              <a:solidFill>
                <a:srgbClr val="FF0000"/>
              </a:solidFill>
            </a:endParaRPr>
          </a:p>
        </p:txBody>
      </p:sp>
      <p:sp useBgFill="1">
        <p:nvSpPr>
          <p:cNvPr id="16" name="TextBox 15"/>
          <p:cNvSpPr txBox="1"/>
          <p:nvPr/>
        </p:nvSpPr>
        <p:spPr>
          <a:xfrm>
            <a:off x="0" y="0"/>
            <a:ext cx="9144000" cy="677108"/>
          </a:xfrm>
          <a:prstGeom prst="rect">
            <a:avLst/>
          </a:prstGeom>
        </p:spPr>
        <p:txBody>
          <a:bodyPr wrap="square" rtlCol="0">
            <a:spAutoFit/>
          </a:bodyPr>
          <a:lstStyle/>
          <a:p>
            <a:pPr algn="ctr"/>
            <a:r>
              <a:rPr lang="en-US" sz="3800" b="1" dirty="0" smtClean="0">
                <a:latin typeface="Tempus Sans ITC" pitchFamily="82" charset="0"/>
              </a:rPr>
              <a:t> Who were these Stone Age Homo sapiens?</a:t>
            </a:r>
          </a:p>
        </p:txBody>
      </p:sp>
      <p:sp useBgFill="1">
        <p:nvSpPr>
          <p:cNvPr id="18" name="TextBox 17"/>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sp>
        <p:nvSpPr>
          <p:cNvPr id="19" name="Freeform 18"/>
          <p:cNvSpPr/>
          <p:nvPr/>
        </p:nvSpPr>
        <p:spPr>
          <a:xfrm>
            <a:off x="2713220" y="3127948"/>
            <a:ext cx="1918741" cy="799475"/>
          </a:xfrm>
          <a:custGeom>
            <a:avLst/>
            <a:gdLst>
              <a:gd name="connsiteX0" fmla="*/ 1918741 w 1918741"/>
              <a:gd name="connsiteY0" fmla="*/ 799475 h 799475"/>
              <a:gd name="connsiteX1" fmla="*/ 1439055 w 1918741"/>
              <a:gd name="connsiteY1" fmla="*/ 409731 h 799475"/>
              <a:gd name="connsiteX2" fmla="*/ 674557 w 1918741"/>
              <a:gd name="connsiteY2" fmla="*/ 64957 h 799475"/>
              <a:gd name="connsiteX3" fmla="*/ 0 w 1918741"/>
              <a:gd name="connsiteY3" fmla="*/ 19986 h 799475"/>
            </a:gdLst>
            <a:ahLst/>
            <a:cxnLst>
              <a:cxn ang="0">
                <a:pos x="connsiteX0" y="connsiteY0"/>
              </a:cxn>
              <a:cxn ang="0">
                <a:pos x="connsiteX1" y="connsiteY1"/>
              </a:cxn>
              <a:cxn ang="0">
                <a:pos x="connsiteX2" y="connsiteY2"/>
              </a:cxn>
              <a:cxn ang="0">
                <a:pos x="connsiteX3" y="connsiteY3"/>
              </a:cxn>
            </a:cxnLst>
            <a:rect l="l" t="t" r="r" b="b"/>
            <a:pathLst>
              <a:path w="1918741" h="799475">
                <a:moveTo>
                  <a:pt x="1918741" y="799475"/>
                </a:moveTo>
                <a:cubicBezTo>
                  <a:pt x="1782580" y="665813"/>
                  <a:pt x="1646419" y="532151"/>
                  <a:pt x="1439055" y="409731"/>
                </a:cubicBezTo>
                <a:cubicBezTo>
                  <a:pt x="1231691" y="287311"/>
                  <a:pt x="914399" y="129914"/>
                  <a:pt x="674557" y="64957"/>
                </a:cubicBezTo>
                <a:cubicBezTo>
                  <a:pt x="434715" y="0"/>
                  <a:pt x="217357" y="9993"/>
                  <a:pt x="0" y="19986"/>
                </a:cubicBezTo>
              </a:path>
            </a:pathLst>
          </a:cu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rot="19907033" flipH="1">
            <a:off x="4507704" y="3008328"/>
            <a:ext cx="1308753" cy="744920"/>
          </a:xfrm>
          <a:custGeom>
            <a:avLst/>
            <a:gdLst>
              <a:gd name="connsiteX0" fmla="*/ 1918741 w 1918741"/>
              <a:gd name="connsiteY0" fmla="*/ 799475 h 799475"/>
              <a:gd name="connsiteX1" fmla="*/ 1439055 w 1918741"/>
              <a:gd name="connsiteY1" fmla="*/ 409731 h 799475"/>
              <a:gd name="connsiteX2" fmla="*/ 674557 w 1918741"/>
              <a:gd name="connsiteY2" fmla="*/ 64957 h 799475"/>
              <a:gd name="connsiteX3" fmla="*/ 0 w 1918741"/>
              <a:gd name="connsiteY3" fmla="*/ 19986 h 799475"/>
            </a:gdLst>
            <a:ahLst/>
            <a:cxnLst>
              <a:cxn ang="0">
                <a:pos x="connsiteX0" y="connsiteY0"/>
              </a:cxn>
              <a:cxn ang="0">
                <a:pos x="connsiteX1" y="connsiteY1"/>
              </a:cxn>
              <a:cxn ang="0">
                <a:pos x="connsiteX2" y="connsiteY2"/>
              </a:cxn>
              <a:cxn ang="0">
                <a:pos x="connsiteX3" y="connsiteY3"/>
              </a:cxn>
            </a:cxnLst>
            <a:rect l="l" t="t" r="r" b="b"/>
            <a:pathLst>
              <a:path w="1918741" h="799475">
                <a:moveTo>
                  <a:pt x="1918741" y="799475"/>
                </a:moveTo>
                <a:cubicBezTo>
                  <a:pt x="1782580" y="665813"/>
                  <a:pt x="1646419" y="532151"/>
                  <a:pt x="1439055" y="409731"/>
                </a:cubicBezTo>
                <a:cubicBezTo>
                  <a:pt x="1231691" y="287311"/>
                  <a:pt x="914399" y="129914"/>
                  <a:pt x="674557" y="64957"/>
                </a:cubicBezTo>
                <a:cubicBezTo>
                  <a:pt x="434715" y="0"/>
                  <a:pt x="217357" y="9993"/>
                  <a:pt x="0" y="19986"/>
                </a:cubicBezTo>
              </a:path>
            </a:pathLst>
          </a:cu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21">
                                            <p:bg/>
                                          </p:spTgt>
                                        </p:tgtEl>
                                      </p:cBhvr>
                                    </p:animEffect>
                                    <p:set>
                                      <p:cBhvr>
                                        <p:cTn id="7" dur="1" fill="hold">
                                          <p:stCondLst>
                                            <p:cond delay="999"/>
                                          </p:stCondLst>
                                        </p:cTn>
                                        <p:tgtEl>
                                          <p:spTgt spid="21">
                                            <p:bg/>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1">
                                            <p:txEl>
                                              <p:pRg st="0" end="0"/>
                                            </p:txEl>
                                          </p:spTgt>
                                        </p:tgtEl>
                                      </p:cBhvr>
                                    </p:animEffect>
                                    <p:set>
                                      <p:cBhvr>
                                        <p:cTn id="10" dur="1" fill="hold">
                                          <p:stCondLst>
                                            <p:cond delay="999"/>
                                          </p:stCondLst>
                                        </p:cTn>
                                        <p:tgtEl>
                                          <p:spTgt spid="2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1">
                                            <p:txEl>
                                              <p:pRg st="1" end="1"/>
                                            </p:txEl>
                                          </p:spTgt>
                                        </p:tgtEl>
                                      </p:cBhvr>
                                    </p:animEffect>
                                    <p:set>
                                      <p:cBhvr>
                                        <p:cTn id="13" dur="1" fill="hold">
                                          <p:stCondLst>
                                            <p:cond delay="999"/>
                                          </p:stCondLst>
                                        </p:cTn>
                                        <p:tgtEl>
                                          <p:spTgt spid="21">
                                            <p:txEl>
                                              <p:pRg st="1" end="1"/>
                                            </p:txEl>
                                          </p:spTgt>
                                        </p:tgtEl>
                                        <p:attrNameLst>
                                          <p:attrName>style.visibility</p:attrName>
                                        </p:attrNameLst>
                                      </p:cBhvr>
                                      <p:to>
                                        <p:strVal val="hidden"/>
                                      </p:to>
                                    </p:set>
                                  </p:childTnLst>
                                </p:cTn>
                              </p:par>
                              <p:par>
                                <p:cTn id="14" presetID="64" presetClass="path" presetSubtype="0" accel="50000" decel="50000" fill="hold" nodeType="withEffect">
                                  <p:stCondLst>
                                    <p:cond delay="0"/>
                                  </p:stCondLst>
                                  <p:childTnLst>
                                    <p:animMotion origin="layout" path="M 0 -3.3526E-6 L -0.00417 -0.10543 " pathEditMode="relative" rAng="0" ptsTypes="AA">
                                      <p:cBhvr>
                                        <p:cTn id="15" dur="1000" fill="hold"/>
                                        <p:tgtEl>
                                          <p:spTgt spid="17"/>
                                        </p:tgtEl>
                                        <p:attrNameLst>
                                          <p:attrName>ppt_x</p:attrName>
                                          <p:attrName>ppt_y</p:attrName>
                                        </p:attrNameLst>
                                      </p:cBhvr>
                                      <p:rCtr x="-2" y="-53"/>
                                    </p:animMotion>
                                  </p:childTnLst>
                                </p:cTn>
                              </p:par>
                              <p:par>
                                <p:cTn id="16" presetID="6" presetClass="emph" presetSubtype="0" fill="hold" nodeType="withEffect">
                                  <p:stCondLst>
                                    <p:cond delay="0"/>
                                  </p:stCondLst>
                                  <p:childTnLst>
                                    <p:animScale>
                                      <p:cBhvr>
                                        <p:cTn id="17" dur="1000" fill="hold"/>
                                        <p:tgtEl>
                                          <p:spTgt spid="17"/>
                                        </p:tgtEl>
                                      </p:cBhvr>
                                      <p:by x="120000" y="120000"/>
                                    </p:animScale>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10" presetClass="exit" presetSubtype="0" fill="hold" nodeType="withEffect">
                                  <p:stCondLst>
                                    <p:cond delay="50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1000"/>
                                        <p:tgtEl>
                                          <p:spTgt spid="19"/>
                                        </p:tgtEl>
                                      </p:cBhvr>
                                    </p:animEffect>
                                  </p:childTnLst>
                                </p:cTn>
                              </p:par>
                              <p:par>
                                <p:cTn id="36" presetID="53"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19"/>
                                        </p:tgtEl>
                                      </p:cBhvr>
                                    </p:animEffect>
                                    <p:set>
                                      <p:cBhvr>
                                        <p:cTn id="45" dur="1" fill="hold">
                                          <p:stCondLst>
                                            <p:cond delay="999"/>
                                          </p:stCondLst>
                                        </p:cTn>
                                        <p:tgtEl>
                                          <p:spTgt spid="19"/>
                                        </p:tgtEl>
                                        <p:attrNameLst>
                                          <p:attrName>style.visibility</p:attrName>
                                        </p:attrNameLst>
                                      </p:cBhvr>
                                      <p:to>
                                        <p:strVal val="hidden"/>
                                      </p:to>
                                    </p:se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10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1000"/>
                                        <p:tgtEl>
                                          <p:spTgt spid="20"/>
                                        </p:tgtEl>
                                      </p:cBhvr>
                                    </p:animEffect>
                                  </p:childTnLst>
                                </p:cTn>
                              </p:par>
                            </p:childTnLst>
                          </p:cTn>
                        </p:par>
                        <p:par>
                          <p:cTn id="58" fill="hold">
                            <p:stCondLst>
                              <p:cond delay="1000"/>
                            </p:stCondLst>
                            <p:childTnLst>
                              <p:par>
                                <p:cTn id="59" presetID="53"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Effect transition="in" filter="fade">
                                      <p:cBhvr>
                                        <p:cTn id="63" dur="10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20"/>
                                        </p:tgtEl>
                                      </p:cBhvr>
                                    </p:animEffect>
                                    <p:set>
                                      <p:cBhvr>
                                        <p:cTn id="68" dur="1" fill="hold">
                                          <p:stCondLst>
                                            <p:cond delay="999"/>
                                          </p:stCondLst>
                                        </p:cTn>
                                        <p:tgtEl>
                                          <p:spTgt spid="20"/>
                                        </p:tgtEl>
                                        <p:attrNameLst>
                                          <p:attrName>style.visibility</p:attrName>
                                        </p:attrNameLst>
                                      </p:cBhvr>
                                      <p:to>
                                        <p:strVal val="hidden"/>
                                      </p:to>
                                    </p:set>
                                  </p:childTnLst>
                                </p:cTn>
                              </p:par>
                            </p:childTnLst>
                          </p:cTn>
                        </p:par>
                        <p:par>
                          <p:cTn id="69" fill="hold">
                            <p:stCondLst>
                              <p:cond delay="1000"/>
                            </p:stCondLst>
                            <p:childTnLst>
                              <p:par>
                                <p:cTn id="70" presetID="22" presetClass="entr" presetSubtype="1"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1000"/>
                                        <p:tgtEl>
                                          <p:spTgt spid="1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allAtOnce" animBg="1"/>
      <p:bldP spid="10" grpId="0"/>
      <p:bldP spid="11" grpId="0"/>
      <p:bldP spid="12" grpId="0" animBg="1"/>
      <p:bldP spid="13" grpId="0" animBg="1"/>
      <p:bldP spid="14" grpId="0"/>
      <p:bldP spid="15" grpId="0"/>
      <p:bldP spid="19" grpId="0" animBg="1"/>
      <p:bldP spid="19"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4864" y="1219200"/>
            <a:ext cx="9258825" cy="5652534"/>
            <a:chOff x="-54864" y="1219200"/>
            <a:chExt cx="9258825" cy="5652534"/>
          </a:xfrm>
        </p:grpSpPr>
        <p:grpSp>
          <p:nvGrpSpPr>
            <p:cNvPr id="4" name="Group 1"/>
            <p:cNvGrpSpPr/>
            <p:nvPr/>
          </p:nvGrpSpPr>
          <p:grpSpPr>
            <a:xfrm>
              <a:off x="-54864" y="1219200"/>
              <a:ext cx="9253728" cy="5652534"/>
              <a:chOff x="-54864" y="1219200"/>
              <a:chExt cx="9253728" cy="5652534"/>
            </a:xfrm>
          </p:grpSpPr>
          <p:pic>
            <p:nvPicPr>
              <p:cNvPr id="46" name="Picture 2" descr="http://www.columbia.edu/~vjd1/glacier.gif"/>
              <p:cNvPicPr>
                <a:picLocks noChangeAspect="1" noChangeArrowheads="1"/>
              </p:cNvPicPr>
              <p:nvPr/>
            </p:nvPicPr>
            <p:blipFill>
              <a:blip r:embed="rId3"/>
              <a:srcRect/>
              <a:stretch>
                <a:fillRect/>
              </a:stretch>
            </p:blipFill>
            <p:spPr bwMode="auto">
              <a:xfrm>
                <a:off x="-54864" y="1219200"/>
                <a:ext cx="9244584" cy="5652534"/>
              </a:xfrm>
              <a:prstGeom prst="rect">
                <a:avLst/>
              </a:prstGeom>
              <a:noFill/>
            </p:spPr>
          </p:pic>
          <p:pic>
            <p:nvPicPr>
              <p:cNvPr id="47" name="Picture 2" descr="http://www.columbia.edu/~vjd1/glacier.gif"/>
              <p:cNvPicPr>
                <a:picLocks noChangeAspect="1" noChangeArrowheads="1"/>
              </p:cNvPicPr>
              <p:nvPr/>
            </p:nvPicPr>
            <p:blipFill>
              <a:blip r:embed="rId3"/>
              <a:srcRect l="18178" t="44595" r="27288" b="48648"/>
              <a:stretch>
                <a:fillRect/>
              </a:stretch>
            </p:blipFill>
            <p:spPr bwMode="auto">
              <a:xfrm>
                <a:off x="0" y="3962400"/>
                <a:ext cx="9162288" cy="2082338"/>
              </a:xfrm>
              <a:prstGeom prst="rect">
                <a:avLst/>
              </a:prstGeom>
              <a:noFill/>
            </p:spPr>
          </p:pic>
          <p:pic>
            <p:nvPicPr>
              <p:cNvPr id="48"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pic>
            <p:nvPicPr>
              <p:cNvPr id="49" name="Picture 2" descr="http://www.columbia.edu/~vjd1/glacier.gif"/>
              <p:cNvPicPr>
                <a:picLocks noChangeAspect="1" noChangeArrowheads="1"/>
              </p:cNvPicPr>
              <p:nvPr/>
            </p:nvPicPr>
            <p:blipFill>
              <a:blip r:embed="rId3"/>
              <a:srcRect l="90890" t="62162" r="3278" b="31081"/>
              <a:stretch>
                <a:fillRect/>
              </a:stretch>
            </p:blipFill>
            <p:spPr bwMode="auto">
              <a:xfrm rot="1476835">
                <a:off x="7394227" y="4911423"/>
                <a:ext cx="1665387" cy="461991"/>
              </a:xfrm>
              <a:prstGeom prst="rect">
                <a:avLst/>
              </a:prstGeom>
              <a:noFill/>
            </p:spPr>
          </p:pic>
          <p:pic>
            <p:nvPicPr>
              <p:cNvPr id="50" name="Picture 2" descr="http://www.columbia.edu/~vjd1/glacier.gif"/>
              <p:cNvPicPr>
                <a:picLocks noChangeAspect="1" noChangeArrowheads="1"/>
              </p:cNvPicPr>
              <p:nvPr/>
            </p:nvPicPr>
            <p:blipFill>
              <a:blip r:embed="rId3"/>
              <a:srcRect l="90890" t="22708" r="2500" b="46796"/>
              <a:stretch>
                <a:fillRect/>
              </a:stretch>
            </p:blipFill>
            <p:spPr bwMode="auto">
              <a:xfrm rot="701025">
                <a:off x="7172610" y="1467068"/>
                <a:ext cx="1143000" cy="1956241"/>
              </a:xfrm>
              <a:prstGeom prst="rect">
                <a:avLst/>
              </a:prstGeom>
              <a:noFill/>
            </p:spPr>
          </p:pic>
          <p:pic>
            <p:nvPicPr>
              <p:cNvPr id="51" name="Picture 2" descr="http://www.columbia.edu/~vjd1/glacier.gif"/>
              <p:cNvPicPr>
                <a:picLocks noChangeAspect="1" noChangeArrowheads="1"/>
              </p:cNvPicPr>
              <p:nvPr/>
            </p:nvPicPr>
            <p:blipFill>
              <a:blip r:embed="rId3"/>
              <a:srcRect l="62797" t="10629" r="27288" b="40540"/>
              <a:stretch>
                <a:fillRect/>
              </a:stretch>
            </p:blipFill>
            <p:spPr bwMode="auto">
              <a:xfrm rot="790620">
                <a:off x="6647670" y="3118863"/>
                <a:ext cx="1512356" cy="1922932"/>
              </a:xfrm>
              <a:prstGeom prst="rect">
                <a:avLst/>
              </a:prstGeom>
              <a:noFill/>
            </p:spPr>
          </p:pic>
          <p:pic>
            <p:nvPicPr>
              <p:cNvPr id="52" name="Picture 2" descr="http://www.columbia.edu/~vjd1/glacier.gif"/>
              <p:cNvPicPr>
                <a:picLocks noChangeAspect="1" noChangeArrowheads="1"/>
              </p:cNvPicPr>
              <p:nvPr/>
            </p:nvPicPr>
            <p:blipFill>
              <a:blip r:embed="rId3"/>
              <a:srcRect l="90890" t="25676" r="2500" b="29730"/>
              <a:stretch>
                <a:fillRect/>
              </a:stretch>
            </p:blipFill>
            <p:spPr bwMode="auto">
              <a:xfrm>
                <a:off x="8077200" y="2667000"/>
                <a:ext cx="1066800" cy="2514600"/>
              </a:xfrm>
              <a:prstGeom prst="rect">
                <a:avLst/>
              </a:prstGeom>
              <a:noFill/>
            </p:spPr>
          </p:pic>
          <p:pic>
            <p:nvPicPr>
              <p:cNvPr id="53"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54" name="Picture 2" descr="http://www.columbia.edu/~vjd1/glacier.gif"/>
              <p:cNvPicPr>
                <a:picLocks noChangeAspect="1" noChangeArrowheads="1"/>
              </p:cNvPicPr>
              <p:nvPr/>
            </p:nvPicPr>
            <p:blipFill>
              <a:blip r:embed="rId3"/>
              <a:srcRect l="3305" t="85135" r="55381" b="8108"/>
              <a:stretch>
                <a:fillRect/>
              </a:stretch>
            </p:blipFill>
            <p:spPr bwMode="auto">
              <a:xfrm rot="180000">
                <a:off x="-18288" y="5882557"/>
                <a:ext cx="2971715" cy="297172"/>
              </a:xfrm>
              <a:prstGeom prst="rect">
                <a:avLst/>
              </a:prstGeom>
              <a:noFill/>
            </p:spPr>
          </p:pic>
          <p:pic>
            <p:nvPicPr>
              <p:cNvPr id="55"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56" name="Freeform 55"/>
              <p:cNvSpPr/>
              <p:nvPr/>
            </p:nvSpPr>
            <p:spPr>
              <a:xfrm>
                <a:off x="-36576" y="5791200"/>
                <a:ext cx="9235440" cy="286762"/>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2"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pic>
          <p:nvPicPr>
            <p:cNvPr id="33" name="Picture 2" descr="http://www.columbia.edu/~vjd1/glacier.gif"/>
            <p:cNvPicPr>
              <a:picLocks noChangeAspect="1" noChangeArrowheads="1"/>
            </p:cNvPicPr>
            <p:nvPr/>
          </p:nvPicPr>
          <p:blipFill>
            <a:blip r:embed="rId3"/>
            <a:srcRect l="90890" t="62162" r="3278" b="31081"/>
            <a:stretch>
              <a:fillRect/>
            </a:stretch>
          </p:blipFill>
          <p:spPr bwMode="auto">
            <a:xfrm rot="1476835">
              <a:off x="7394227" y="4911423"/>
              <a:ext cx="1665387" cy="461991"/>
            </a:xfrm>
            <a:prstGeom prst="rect">
              <a:avLst/>
            </a:prstGeom>
            <a:noFill/>
          </p:spPr>
        </p:pic>
        <p:pic>
          <p:nvPicPr>
            <p:cNvPr id="35" name="Picture 2" descr="http://www.columbia.edu/~vjd1/glacier.gif"/>
            <p:cNvPicPr>
              <a:picLocks noChangeAspect="1" noChangeArrowheads="1"/>
            </p:cNvPicPr>
            <p:nvPr/>
          </p:nvPicPr>
          <p:blipFill>
            <a:blip r:embed="rId3"/>
            <a:srcRect l="90890" t="22708" r="2500" b="46796"/>
            <a:stretch>
              <a:fillRect/>
            </a:stretch>
          </p:blipFill>
          <p:spPr bwMode="auto">
            <a:xfrm rot="701025">
              <a:off x="7172610" y="1467068"/>
              <a:ext cx="1143000" cy="1956241"/>
            </a:xfrm>
            <a:prstGeom prst="rect">
              <a:avLst/>
            </a:prstGeom>
            <a:noFill/>
          </p:spPr>
        </p:pic>
        <p:pic>
          <p:nvPicPr>
            <p:cNvPr id="36" name="Picture 2" descr="http://www.columbia.edu/~vjd1/glacier.gif"/>
            <p:cNvPicPr>
              <a:picLocks noChangeAspect="1" noChangeArrowheads="1"/>
            </p:cNvPicPr>
            <p:nvPr/>
          </p:nvPicPr>
          <p:blipFill>
            <a:blip r:embed="rId3"/>
            <a:srcRect l="62797" t="10629" r="27288" b="40540"/>
            <a:stretch>
              <a:fillRect/>
            </a:stretch>
          </p:blipFill>
          <p:spPr bwMode="auto">
            <a:xfrm rot="790620">
              <a:off x="6647670" y="3118863"/>
              <a:ext cx="1512356" cy="1922932"/>
            </a:xfrm>
            <a:prstGeom prst="rect">
              <a:avLst/>
            </a:prstGeom>
            <a:noFill/>
          </p:spPr>
        </p:pic>
        <p:pic>
          <p:nvPicPr>
            <p:cNvPr id="37" name="Picture 2" descr="http://www.columbia.edu/~vjd1/glacier.gif"/>
            <p:cNvPicPr>
              <a:picLocks noChangeAspect="1" noChangeArrowheads="1"/>
            </p:cNvPicPr>
            <p:nvPr/>
          </p:nvPicPr>
          <p:blipFill>
            <a:blip r:embed="rId3"/>
            <a:srcRect l="90890" t="25676" r="2500" b="29730"/>
            <a:stretch>
              <a:fillRect/>
            </a:stretch>
          </p:blipFill>
          <p:spPr bwMode="auto">
            <a:xfrm>
              <a:off x="8077200" y="2667000"/>
              <a:ext cx="1066800" cy="2514600"/>
            </a:xfrm>
            <a:prstGeom prst="rect">
              <a:avLst/>
            </a:prstGeom>
            <a:noFill/>
          </p:spPr>
        </p:pic>
        <p:pic>
          <p:nvPicPr>
            <p:cNvPr id="38"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39" name="Picture 2" descr="http://www.columbia.edu/~vjd1/glacier.gif"/>
            <p:cNvPicPr>
              <a:picLocks noChangeAspect="1" noChangeArrowheads="1"/>
            </p:cNvPicPr>
            <p:nvPr/>
          </p:nvPicPr>
          <p:blipFill>
            <a:blip r:embed="rId3"/>
            <a:srcRect l="3305" t="85135" r="55381" b="8108"/>
            <a:stretch>
              <a:fillRect/>
            </a:stretch>
          </p:blipFill>
          <p:spPr bwMode="auto">
            <a:xfrm rot="180000">
              <a:off x="32640" y="5883269"/>
              <a:ext cx="2944566" cy="294457"/>
            </a:xfrm>
            <a:prstGeom prst="rect">
              <a:avLst/>
            </a:prstGeom>
            <a:noFill/>
          </p:spPr>
        </p:pic>
        <p:pic>
          <p:nvPicPr>
            <p:cNvPr id="40"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41" name="Freeform 40"/>
            <p:cNvSpPr/>
            <p:nvPr/>
          </p:nvSpPr>
          <p:spPr>
            <a:xfrm>
              <a:off x="0" y="3957403"/>
              <a:ext cx="9198864" cy="2083633"/>
            </a:xfrm>
            <a:custGeom>
              <a:avLst/>
              <a:gdLst>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09088" h="2083633">
                  <a:moveTo>
                    <a:pt x="29981" y="0"/>
                  </a:moveTo>
                  <a:cubicBezTo>
                    <a:pt x="79948" y="298554"/>
                    <a:pt x="129915" y="597109"/>
                    <a:pt x="374754" y="854440"/>
                  </a:cubicBezTo>
                  <a:cubicBezTo>
                    <a:pt x="619593" y="1111771"/>
                    <a:pt x="1026827" y="1394086"/>
                    <a:pt x="1499017" y="1543987"/>
                  </a:cubicBezTo>
                  <a:cubicBezTo>
                    <a:pt x="1971207" y="1693888"/>
                    <a:pt x="2653259" y="1716374"/>
                    <a:pt x="3207895" y="1753849"/>
                  </a:cubicBezTo>
                  <a:cubicBezTo>
                    <a:pt x="3762531" y="1791324"/>
                    <a:pt x="4826833" y="1768840"/>
                    <a:pt x="4826833" y="1768840"/>
                  </a:cubicBezTo>
                  <a:cubicBezTo>
                    <a:pt x="5368977" y="1778834"/>
                    <a:pt x="5831174" y="1811312"/>
                    <a:pt x="6460761" y="1813810"/>
                  </a:cubicBezTo>
                  <a:cubicBezTo>
                    <a:pt x="7090348" y="1816308"/>
                    <a:pt x="8199620" y="1746355"/>
                    <a:pt x="8604354" y="1783830"/>
                  </a:cubicBezTo>
                  <a:cubicBezTo>
                    <a:pt x="9009088" y="1821305"/>
                    <a:pt x="8904158" y="1993693"/>
                    <a:pt x="8889168" y="2038663"/>
                  </a:cubicBezTo>
                  <a:cubicBezTo>
                    <a:pt x="8874178" y="2083633"/>
                    <a:pt x="8514413" y="2053653"/>
                    <a:pt x="8514413" y="2053653"/>
                  </a:cubicBezTo>
                  <a:lnTo>
                    <a:pt x="5546361" y="2038663"/>
                  </a:lnTo>
                  <a:cubicBezTo>
                    <a:pt x="4916774" y="2026171"/>
                    <a:pt x="5016708" y="1983699"/>
                    <a:pt x="4736892" y="1978702"/>
                  </a:cubicBezTo>
                  <a:cubicBezTo>
                    <a:pt x="4457076" y="1973705"/>
                    <a:pt x="4272197" y="2021174"/>
                    <a:pt x="3867463" y="2008682"/>
                  </a:cubicBezTo>
                  <a:cubicBezTo>
                    <a:pt x="3462729" y="1996190"/>
                    <a:pt x="2643266" y="1913744"/>
                    <a:pt x="2308486" y="1903751"/>
                  </a:cubicBezTo>
                  <a:cubicBezTo>
                    <a:pt x="1973706" y="1893758"/>
                    <a:pt x="2068643" y="1953719"/>
                    <a:pt x="1858781" y="1948722"/>
                  </a:cubicBezTo>
                  <a:cubicBezTo>
                    <a:pt x="1648919" y="1943725"/>
                    <a:pt x="1301646" y="1901253"/>
                    <a:pt x="1049312" y="1873771"/>
                  </a:cubicBezTo>
                  <a:cubicBezTo>
                    <a:pt x="796978" y="1846289"/>
                    <a:pt x="519659" y="1796322"/>
                    <a:pt x="344774" y="1783830"/>
                  </a:cubicBezTo>
                  <a:cubicBezTo>
                    <a:pt x="169889" y="1771338"/>
                    <a:pt x="84944" y="1785079"/>
                    <a:pt x="0" y="1798820"/>
                  </a:cubicBezTo>
                  <a:lnTo>
                    <a:pt x="29981" y="0"/>
                  </a:lnTo>
                  <a:close/>
                </a:path>
              </a:pathLst>
            </a:custGeom>
            <a:blipFill>
              <a:blip r:embed="rId4"/>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 Box 4"/>
            <p:cNvSpPr txBox="1">
              <a:spLocks noChangeArrowheads="1"/>
            </p:cNvSpPr>
            <p:nvPr/>
          </p:nvSpPr>
          <p:spPr bwMode="auto">
            <a:xfrm>
              <a:off x="5791200" y="1810512"/>
              <a:ext cx="3352800" cy="584775"/>
            </a:xfrm>
            <a:prstGeom prst="rect">
              <a:avLst/>
            </a:prstGeom>
            <a:noFill/>
            <a:ln w="9525">
              <a:noFill/>
              <a:miter lim="800000"/>
              <a:headEnd/>
              <a:tailEnd/>
            </a:ln>
          </p:spPr>
          <p:txBody>
            <a:bodyPr wrap="square">
              <a:spAutoFit/>
            </a:bodyPr>
            <a:lstStyle/>
            <a:p>
              <a:r>
                <a:rPr lang="en-US" sz="3200" b="1" dirty="0" smtClean="0"/>
                <a:t>snow accumulates</a:t>
              </a:r>
              <a:endParaRPr lang="en-US" sz="3200" b="1" dirty="0"/>
            </a:p>
          </p:txBody>
        </p:sp>
        <p:sp>
          <p:nvSpPr>
            <p:cNvPr id="43" name="Text Box 4"/>
            <p:cNvSpPr txBox="1">
              <a:spLocks noChangeArrowheads="1"/>
            </p:cNvSpPr>
            <p:nvPr/>
          </p:nvSpPr>
          <p:spPr bwMode="auto">
            <a:xfrm>
              <a:off x="5791200" y="1295400"/>
              <a:ext cx="3285744" cy="584775"/>
            </a:xfrm>
            <a:prstGeom prst="rect">
              <a:avLst/>
            </a:prstGeom>
            <a:noFill/>
            <a:ln w="9525">
              <a:noFill/>
              <a:miter lim="800000"/>
              <a:headEnd/>
              <a:tailEnd/>
            </a:ln>
          </p:spPr>
          <p:txBody>
            <a:bodyPr wrap="square">
              <a:spAutoFit/>
            </a:bodyPr>
            <a:lstStyle/>
            <a:p>
              <a:r>
                <a:rPr lang="en-US" sz="3200" b="1" dirty="0" smtClean="0"/>
                <a:t>climate cools</a:t>
              </a:r>
            </a:p>
          </p:txBody>
        </p:sp>
        <p:sp>
          <p:nvSpPr>
            <p:cNvPr id="44" name="Freeform 43"/>
            <p:cNvSpPr/>
            <p:nvPr/>
          </p:nvSpPr>
          <p:spPr>
            <a:xfrm>
              <a:off x="29980" y="5788152"/>
              <a:ext cx="9173981" cy="289810"/>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 Box 4"/>
            <p:cNvSpPr txBox="1">
              <a:spLocks noChangeArrowheads="1"/>
            </p:cNvSpPr>
            <p:nvPr/>
          </p:nvSpPr>
          <p:spPr bwMode="auto">
            <a:xfrm>
              <a:off x="5791200" y="2362200"/>
              <a:ext cx="3352800" cy="584775"/>
            </a:xfrm>
            <a:prstGeom prst="rect">
              <a:avLst/>
            </a:prstGeom>
            <a:noFill/>
            <a:ln w="9525">
              <a:noFill/>
              <a:miter lim="800000"/>
              <a:headEnd/>
              <a:tailEnd/>
            </a:ln>
          </p:spPr>
          <p:txBody>
            <a:bodyPr wrap="square">
              <a:spAutoFit/>
            </a:bodyPr>
            <a:lstStyle/>
            <a:p>
              <a:r>
                <a:rPr lang="en-US" sz="3200" b="1" dirty="0" smtClean="0"/>
                <a:t>flakes turn to ice</a:t>
              </a:r>
              <a:endParaRPr lang="en-US" sz="3200" b="1" dirty="0"/>
            </a:p>
          </p:txBody>
        </p:sp>
      </p:grpSp>
      <p:sp>
        <p:nvSpPr>
          <p:cNvPr id="58" name="Freeform 57"/>
          <p:cNvSpPr/>
          <p:nvPr/>
        </p:nvSpPr>
        <p:spPr>
          <a:xfrm>
            <a:off x="-54864" y="3792434"/>
            <a:ext cx="9235440" cy="2176272"/>
          </a:xfrm>
          <a:custGeom>
            <a:avLst/>
            <a:gdLst>
              <a:gd name="connsiteX0" fmla="*/ 127417 w 8731771"/>
              <a:gd name="connsiteY0" fmla="*/ 277318 h 2340963"/>
              <a:gd name="connsiteX1" fmla="*/ 861936 w 8731771"/>
              <a:gd name="connsiteY1" fmla="*/ 337279 h 2340963"/>
              <a:gd name="connsiteX2" fmla="*/ 2256021 w 8731771"/>
              <a:gd name="connsiteY2" fmla="*/ 562131 h 2340963"/>
              <a:gd name="connsiteX3" fmla="*/ 4039850 w 8731771"/>
              <a:gd name="connsiteY3" fmla="*/ 771994 h 2340963"/>
              <a:gd name="connsiteX4" fmla="*/ 5628808 w 8731771"/>
              <a:gd name="connsiteY4" fmla="*/ 981856 h 2340963"/>
              <a:gd name="connsiteX5" fmla="*/ 6947942 w 8731771"/>
              <a:gd name="connsiteY5" fmla="*/ 1281659 h 2340963"/>
              <a:gd name="connsiteX6" fmla="*/ 7862342 w 8731771"/>
              <a:gd name="connsiteY6" fmla="*/ 1596453 h 2340963"/>
              <a:gd name="connsiteX7" fmla="*/ 8491929 w 8731771"/>
              <a:gd name="connsiteY7" fmla="*/ 1926236 h 2340963"/>
              <a:gd name="connsiteX8" fmla="*/ 8596860 w 8731771"/>
              <a:gd name="connsiteY8" fmla="*/ 2166079 h 2340963"/>
              <a:gd name="connsiteX9" fmla="*/ 8596860 w 8731771"/>
              <a:gd name="connsiteY9" fmla="*/ 2315980 h 2340963"/>
              <a:gd name="connsiteX10" fmla="*/ 7787391 w 8731771"/>
              <a:gd name="connsiteY10" fmla="*/ 2315980 h 2340963"/>
              <a:gd name="connsiteX11" fmla="*/ 5853660 w 8731771"/>
              <a:gd name="connsiteY11" fmla="*/ 2300990 h 2340963"/>
              <a:gd name="connsiteX12" fmla="*/ 4624467 w 8731771"/>
              <a:gd name="connsiteY12" fmla="*/ 2286000 h 2340963"/>
              <a:gd name="connsiteX13" fmla="*/ 3590145 w 8731771"/>
              <a:gd name="connsiteY13" fmla="*/ 2300990 h 2340963"/>
              <a:gd name="connsiteX14" fmla="*/ 2555824 w 8731771"/>
              <a:gd name="connsiteY14" fmla="*/ 2226039 h 2340963"/>
              <a:gd name="connsiteX15" fmla="*/ 1596454 w 8731771"/>
              <a:gd name="connsiteY15" fmla="*/ 2166079 h 2340963"/>
              <a:gd name="connsiteX16" fmla="*/ 502172 w 8731771"/>
              <a:gd name="connsiteY16" fmla="*/ 2091128 h 2340963"/>
              <a:gd name="connsiteX17" fmla="*/ 187378 w 8731771"/>
              <a:gd name="connsiteY17" fmla="*/ 2121108 h 2340963"/>
              <a:gd name="connsiteX18" fmla="*/ 97437 w 8731771"/>
              <a:gd name="connsiteY18" fmla="*/ 2001187 h 2340963"/>
              <a:gd name="connsiteX19" fmla="*/ 127417 w 8731771"/>
              <a:gd name="connsiteY19" fmla="*/ 277318 h 2340963"/>
              <a:gd name="connsiteX0" fmla="*/ 127417 w 8731771"/>
              <a:gd name="connsiteY0" fmla="*/ 277318 h 2340963"/>
              <a:gd name="connsiteX1" fmla="*/ 861936 w 8731771"/>
              <a:gd name="connsiteY1" fmla="*/ 337279 h 2340963"/>
              <a:gd name="connsiteX2" fmla="*/ 2256021 w 8731771"/>
              <a:gd name="connsiteY2" fmla="*/ 562131 h 2340963"/>
              <a:gd name="connsiteX3" fmla="*/ 4039850 w 8731771"/>
              <a:gd name="connsiteY3" fmla="*/ 771994 h 2340963"/>
              <a:gd name="connsiteX4" fmla="*/ 5628808 w 8731771"/>
              <a:gd name="connsiteY4" fmla="*/ 981856 h 2340963"/>
              <a:gd name="connsiteX5" fmla="*/ 6947942 w 8731771"/>
              <a:gd name="connsiteY5" fmla="*/ 1281659 h 2340963"/>
              <a:gd name="connsiteX6" fmla="*/ 7862342 w 8731771"/>
              <a:gd name="connsiteY6" fmla="*/ 1596453 h 2340963"/>
              <a:gd name="connsiteX7" fmla="*/ 8491929 w 8731771"/>
              <a:gd name="connsiteY7" fmla="*/ 1926236 h 2340963"/>
              <a:gd name="connsiteX8" fmla="*/ 8596860 w 8731771"/>
              <a:gd name="connsiteY8" fmla="*/ 2166079 h 2340963"/>
              <a:gd name="connsiteX9" fmla="*/ 8596860 w 8731771"/>
              <a:gd name="connsiteY9" fmla="*/ 2315980 h 2340963"/>
              <a:gd name="connsiteX10" fmla="*/ 7787391 w 8731771"/>
              <a:gd name="connsiteY10" fmla="*/ 2315980 h 2340963"/>
              <a:gd name="connsiteX11" fmla="*/ 5853660 w 8731771"/>
              <a:gd name="connsiteY11" fmla="*/ 2300990 h 2340963"/>
              <a:gd name="connsiteX12" fmla="*/ 4624467 w 8731771"/>
              <a:gd name="connsiteY12" fmla="*/ 2286000 h 2340963"/>
              <a:gd name="connsiteX13" fmla="*/ 3590145 w 8731771"/>
              <a:gd name="connsiteY13" fmla="*/ 2300990 h 2340963"/>
              <a:gd name="connsiteX14" fmla="*/ 2555824 w 8731771"/>
              <a:gd name="connsiteY14" fmla="*/ 2226039 h 2340963"/>
              <a:gd name="connsiteX15" fmla="*/ 1596454 w 8731771"/>
              <a:gd name="connsiteY15" fmla="*/ 2166079 h 2340963"/>
              <a:gd name="connsiteX16" fmla="*/ 502172 w 8731771"/>
              <a:gd name="connsiteY16" fmla="*/ 2091128 h 2340963"/>
              <a:gd name="connsiteX17" fmla="*/ 187378 w 8731771"/>
              <a:gd name="connsiteY17" fmla="*/ 2121108 h 2340963"/>
              <a:gd name="connsiteX18" fmla="*/ 97437 w 8731771"/>
              <a:gd name="connsiteY18" fmla="*/ 2001187 h 2340963"/>
              <a:gd name="connsiteX19" fmla="*/ 127417 w 8731771"/>
              <a:gd name="connsiteY19" fmla="*/ 277318 h 2340963"/>
              <a:gd name="connsiteX0" fmla="*/ 127417 w 8731771"/>
              <a:gd name="connsiteY0" fmla="*/ 277318 h 2340963"/>
              <a:gd name="connsiteX1" fmla="*/ 861936 w 8731771"/>
              <a:gd name="connsiteY1" fmla="*/ 337279 h 2340963"/>
              <a:gd name="connsiteX2" fmla="*/ 2256021 w 8731771"/>
              <a:gd name="connsiteY2" fmla="*/ 562131 h 2340963"/>
              <a:gd name="connsiteX3" fmla="*/ 4039850 w 8731771"/>
              <a:gd name="connsiteY3" fmla="*/ 771994 h 2340963"/>
              <a:gd name="connsiteX4" fmla="*/ 5628808 w 8731771"/>
              <a:gd name="connsiteY4" fmla="*/ 981856 h 2340963"/>
              <a:gd name="connsiteX5" fmla="*/ 6947942 w 8731771"/>
              <a:gd name="connsiteY5" fmla="*/ 1281659 h 2340963"/>
              <a:gd name="connsiteX6" fmla="*/ 7862342 w 8731771"/>
              <a:gd name="connsiteY6" fmla="*/ 1596453 h 2340963"/>
              <a:gd name="connsiteX7" fmla="*/ 8491929 w 8731771"/>
              <a:gd name="connsiteY7" fmla="*/ 1926236 h 2340963"/>
              <a:gd name="connsiteX8" fmla="*/ 8596860 w 8731771"/>
              <a:gd name="connsiteY8" fmla="*/ 2166079 h 2340963"/>
              <a:gd name="connsiteX9" fmla="*/ 8596860 w 8731771"/>
              <a:gd name="connsiteY9" fmla="*/ 2315980 h 2340963"/>
              <a:gd name="connsiteX10" fmla="*/ 7787391 w 8731771"/>
              <a:gd name="connsiteY10" fmla="*/ 2315980 h 2340963"/>
              <a:gd name="connsiteX11" fmla="*/ 5853660 w 8731771"/>
              <a:gd name="connsiteY11" fmla="*/ 2300990 h 2340963"/>
              <a:gd name="connsiteX12" fmla="*/ 4624467 w 8731771"/>
              <a:gd name="connsiteY12" fmla="*/ 2286000 h 2340963"/>
              <a:gd name="connsiteX13" fmla="*/ 3590145 w 8731771"/>
              <a:gd name="connsiteY13" fmla="*/ 2300990 h 2340963"/>
              <a:gd name="connsiteX14" fmla="*/ 2555824 w 8731771"/>
              <a:gd name="connsiteY14" fmla="*/ 2226039 h 2340963"/>
              <a:gd name="connsiteX15" fmla="*/ 1596454 w 8731771"/>
              <a:gd name="connsiteY15" fmla="*/ 2166079 h 2340963"/>
              <a:gd name="connsiteX16" fmla="*/ 502172 w 8731771"/>
              <a:gd name="connsiteY16" fmla="*/ 2091128 h 2340963"/>
              <a:gd name="connsiteX17" fmla="*/ 187378 w 8731771"/>
              <a:gd name="connsiteY17" fmla="*/ 2121108 h 2340963"/>
              <a:gd name="connsiteX18" fmla="*/ 97437 w 8731771"/>
              <a:gd name="connsiteY18" fmla="*/ 2001187 h 2340963"/>
              <a:gd name="connsiteX19" fmla="*/ 127417 w 8731771"/>
              <a:gd name="connsiteY19" fmla="*/ 277318 h 2340963"/>
              <a:gd name="connsiteX0" fmla="*/ 29980 w 8634334"/>
              <a:gd name="connsiteY0" fmla="*/ 277318 h 2340963"/>
              <a:gd name="connsiteX1" fmla="*/ 764499 w 8634334"/>
              <a:gd name="connsiteY1" fmla="*/ 337279 h 2340963"/>
              <a:gd name="connsiteX2" fmla="*/ 2158584 w 8634334"/>
              <a:gd name="connsiteY2" fmla="*/ 562131 h 2340963"/>
              <a:gd name="connsiteX3" fmla="*/ 3942413 w 8634334"/>
              <a:gd name="connsiteY3" fmla="*/ 771994 h 2340963"/>
              <a:gd name="connsiteX4" fmla="*/ 5531371 w 8634334"/>
              <a:gd name="connsiteY4" fmla="*/ 981856 h 2340963"/>
              <a:gd name="connsiteX5" fmla="*/ 6850505 w 8634334"/>
              <a:gd name="connsiteY5" fmla="*/ 1281659 h 2340963"/>
              <a:gd name="connsiteX6" fmla="*/ 7764905 w 8634334"/>
              <a:gd name="connsiteY6" fmla="*/ 1596453 h 2340963"/>
              <a:gd name="connsiteX7" fmla="*/ 8394492 w 8634334"/>
              <a:gd name="connsiteY7" fmla="*/ 1926236 h 2340963"/>
              <a:gd name="connsiteX8" fmla="*/ 8499423 w 8634334"/>
              <a:gd name="connsiteY8" fmla="*/ 2166079 h 2340963"/>
              <a:gd name="connsiteX9" fmla="*/ 8499423 w 8634334"/>
              <a:gd name="connsiteY9" fmla="*/ 2315980 h 2340963"/>
              <a:gd name="connsiteX10" fmla="*/ 7689954 w 8634334"/>
              <a:gd name="connsiteY10" fmla="*/ 2315980 h 2340963"/>
              <a:gd name="connsiteX11" fmla="*/ 5756223 w 8634334"/>
              <a:gd name="connsiteY11" fmla="*/ 2300990 h 2340963"/>
              <a:gd name="connsiteX12" fmla="*/ 4527030 w 8634334"/>
              <a:gd name="connsiteY12" fmla="*/ 2286000 h 2340963"/>
              <a:gd name="connsiteX13" fmla="*/ 3492708 w 8634334"/>
              <a:gd name="connsiteY13" fmla="*/ 2300990 h 2340963"/>
              <a:gd name="connsiteX14" fmla="*/ 2458387 w 8634334"/>
              <a:gd name="connsiteY14" fmla="*/ 2226039 h 2340963"/>
              <a:gd name="connsiteX15" fmla="*/ 1499017 w 8634334"/>
              <a:gd name="connsiteY15" fmla="*/ 2166079 h 2340963"/>
              <a:gd name="connsiteX16" fmla="*/ 404735 w 8634334"/>
              <a:gd name="connsiteY16" fmla="*/ 2091128 h 2340963"/>
              <a:gd name="connsiteX17" fmla="*/ 89941 w 8634334"/>
              <a:gd name="connsiteY17" fmla="*/ 2121108 h 2340963"/>
              <a:gd name="connsiteX18" fmla="*/ 0 w 8634334"/>
              <a:gd name="connsiteY18" fmla="*/ 2001187 h 2340963"/>
              <a:gd name="connsiteX19" fmla="*/ 29980 w 8634334"/>
              <a:gd name="connsiteY19" fmla="*/ 277318 h 2340963"/>
              <a:gd name="connsiteX0" fmla="*/ 29980 w 9050311"/>
              <a:gd name="connsiteY0" fmla="*/ 277318 h 2340963"/>
              <a:gd name="connsiteX1" fmla="*/ 764499 w 9050311"/>
              <a:gd name="connsiteY1" fmla="*/ 337279 h 2340963"/>
              <a:gd name="connsiteX2" fmla="*/ 2158584 w 9050311"/>
              <a:gd name="connsiteY2" fmla="*/ 562131 h 2340963"/>
              <a:gd name="connsiteX3" fmla="*/ 3942413 w 9050311"/>
              <a:gd name="connsiteY3" fmla="*/ 771994 h 2340963"/>
              <a:gd name="connsiteX4" fmla="*/ 5531371 w 9050311"/>
              <a:gd name="connsiteY4" fmla="*/ 981856 h 2340963"/>
              <a:gd name="connsiteX5" fmla="*/ 6850505 w 9050311"/>
              <a:gd name="connsiteY5" fmla="*/ 1281659 h 2340963"/>
              <a:gd name="connsiteX6" fmla="*/ 7764905 w 9050311"/>
              <a:gd name="connsiteY6" fmla="*/ 1596453 h 2340963"/>
              <a:gd name="connsiteX7" fmla="*/ 8394492 w 9050311"/>
              <a:gd name="connsiteY7" fmla="*/ 1926236 h 2340963"/>
              <a:gd name="connsiteX8" fmla="*/ 9032823 w 9050311"/>
              <a:gd name="connsiteY8" fmla="*/ 2166080 h 2340963"/>
              <a:gd name="connsiteX9" fmla="*/ 8499423 w 9050311"/>
              <a:gd name="connsiteY9" fmla="*/ 2315980 h 2340963"/>
              <a:gd name="connsiteX10" fmla="*/ 7689954 w 9050311"/>
              <a:gd name="connsiteY10" fmla="*/ 2315980 h 2340963"/>
              <a:gd name="connsiteX11" fmla="*/ 5756223 w 9050311"/>
              <a:gd name="connsiteY11" fmla="*/ 2300990 h 2340963"/>
              <a:gd name="connsiteX12" fmla="*/ 4527030 w 9050311"/>
              <a:gd name="connsiteY12" fmla="*/ 2286000 h 2340963"/>
              <a:gd name="connsiteX13" fmla="*/ 3492708 w 9050311"/>
              <a:gd name="connsiteY13" fmla="*/ 2300990 h 2340963"/>
              <a:gd name="connsiteX14" fmla="*/ 2458387 w 9050311"/>
              <a:gd name="connsiteY14" fmla="*/ 2226039 h 2340963"/>
              <a:gd name="connsiteX15" fmla="*/ 1499017 w 9050311"/>
              <a:gd name="connsiteY15" fmla="*/ 2166079 h 2340963"/>
              <a:gd name="connsiteX16" fmla="*/ 404735 w 9050311"/>
              <a:gd name="connsiteY16" fmla="*/ 2091128 h 2340963"/>
              <a:gd name="connsiteX17" fmla="*/ 89941 w 9050311"/>
              <a:gd name="connsiteY17" fmla="*/ 2121108 h 2340963"/>
              <a:gd name="connsiteX18" fmla="*/ 0 w 9050311"/>
              <a:gd name="connsiteY18" fmla="*/ 2001187 h 2340963"/>
              <a:gd name="connsiteX19" fmla="*/ 29980 w 9050311"/>
              <a:gd name="connsiteY19" fmla="*/ 277318 h 2340963"/>
              <a:gd name="connsiteX0" fmla="*/ 29980 w 9243933"/>
              <a:gd name="connsiteY0" fmla="*/ 277318 h 2343519"/>
              <a:gd name="connsiteX1" fmla="*/ 764499 w 9243933"/>
              <a:gd name="connsiteY1" fmla="*/ 337279 h 2343519"/>
              <a:gd name="connsiteX2" fmla="*/ 2158584 w 9243933"/>
              <a:gd name="connsiteY2" fmla="*/ 562131 h 2343519"/>
              <a:gd name="connsiteX3" fmla="*/ 3942413 w 9243933"/>
              <a:gd name="connsiteY3" fmla="*/ 771994 h 2343519"/>
              <a:gd name="connsiteX4" fmla="*/ 5531371 w 9243933"/>
              <a:gd name="connsiteY4" fmla="*/ 981856 h 2343519"/>
              <a:gd name="connsiteX5" fmla="*/ 6850505 w 9243933"/>
              <a:gd name="connsiteY5" fmla="*/ 1281659 h 2343519"/>
              <a:gd name="connsiteX6" fmla="*/ 7764905 w 9243933"/>
              <a:gd name="connsiteY6" fmla="*/ 1596453 h 2343519"/>
              <a:gd name="connsiteX7" fmla="*/ 8394492 w 9243933"/>
              <a:gd name="connsiteY7" fmla="*/ 1926236 h 2343519"/>
              <a:gd name="connsiteX8" fmla="*/ 9032823 w 9243933"/>
              <a:gd name="connsiteY8" fmla="*/ 2166080 h 2343519"/>
              <a:gd name="connsiteX9" fmla="*/ 8499423 w 9243933"/>
              <a:gd name="connsiteY9" fmla="*/ 2315980 h 2343519"/>
              <a:gd name="connsiteX10" fmla="*/ 9109022 w 9243933"/>
              <a:gd name="connsiteY10" fmla="*/ 2331315 h 2343519"/>
              <a:gd name="connsiteX11" fmla="*/ 7689954 w 9243933"/>
              <a:gd name="connsiteY11" fmla="*/ 2315980 h 2343519"/>
              <a:gd name="connsiteX12" fmla="*/ 5756223 w 9243933"/>
              <a:gd name="connsiteY12" fmla="*/ 2300990 h 2343519"/>
              <a:gd name="connsiteX13" fmla="*/ 4527030 w 9243933"/>
              <a:gd name="connsiteY13" fmla="*/ 2286000 h 2343519"/>
              <a:gd name="connsiteX14" fmla="*/ 3492708 w 9243933"/>
              <a:gd name="connsiteY14" fmla="*/ 2300990 h 2343519"/>
              <a:gd name="connsiteX15" fmla="*/ 2458387 w 9243933"/>
              <a:gd name="connsiteY15" fmla="*/ 2226039 h 2343519"/>
              <a:gd name="connsiteX16" fmla="*/ 1499017 w 9243933"/>
              <a:gd name="connsiteY16" fmla="*/ 2166079 h 2343519"/>
              <a:gd name="connsiteX17" fmla="*/ 404735 w 9243933"/>
              <a:gd name="connsiteY17" fmla="*/ 2091128 h 2343519"/>
              <a:gd name="connsiteX18" fmla="*/ 89941 w 9243933"/>
              <a:gd name="connsiteY18" fmla="*/ 2121108 h 2343519"/>
              <a:gd name="connsiteX19" fmla="*/ 0 w 9243933"/>
              <a:gd name="connsiteY19" fmla="*/ 2001187 h 2343519"/>
              <a:gd name="connsiteX20" fmla="*/ 29980 w 9243933"/>
              <a:gd name="connsiteY20" fmla="*/ 277318 h 2343519"/>
              <a:gd name="connsiteX0" fmla="*/ 29980 w 9332834"/>
              <a:gd name="connsiteY0" fmla="*/ 277318 h 2331315"/>
              <a:gd name="connsiteX1" fmla="*/ 764499 w 9332834"/>
              <a:gd name="connsiteY1" fmla="*/ 337279 h 2331315"/>
              <a:gd name="connsiteX2" fmla="*/ 2158584 w 9332834"/>
              <a:gd name="connsiteY2" fmla="*/ 562131 h 2331315"/>
              <a:gd name="connsiteX3" fmla="*/ 3942413 w 9332834"/>
              <a:gd name="connsiteY3" fmla="*/ 771994 h 2331315"/>
              <a:gd name="connsiteX4" fmla="*/ 5531371 w 9332834"/>
              <a:gd name="connsiteY4" fmla="*/ 981856 h 2331315"/>
              <a:gd name="connsiteX5" fmla="*/ 6850505 w 9332834"/>
              <a:gd name="connsiteY5" fmla="*/ 1281659 h 2331315"/>
              <a:gd name="connsiteX6" fmla="*/ 7764905 w 9332834"/>
              <a:gd name="connsiteY6" fmla="*/ 1596453 h 2331315"/>
              <a:gd name="connsiteX7" fmla="*/ 8394492 w 9332834"/>
              <a:gd name="connsiteY7" fmla="*/ 1926236 h 2331315"/>
              <a:gd name="connsiteX8" fmla="*/ 9032823 w 9332834"/>
              <a:gd name="connsiteY8" fmla="*/ 2166080 h 2331315"/>
              <a:gd name="connsiteX9" fmla="*/ 9109022 w 9332834"/>
              <a:gd name="connsiteY9" fmla="*/ 2331315 h 2331315"/>
              <a:gd name="connsiteX10" fmla="*/ 7689954 w 9332834"/>
              <a:gd name="connsiteY10" fmla="*/ 2315980 h 2331315"/>
              <a:gd name="connsiteX11" fmla="*/ 5756223 w 9332834"/>
              <a:gd name="connsiteY11" fmla="*/ 2300990 h 2331315"/>
              <a:gd name="connsiteX12" fmla="*/ 4527030 w 9332834"/>
              <a:gd name="connsiteY12" fmla="*/ 2286000 h 2331315"/>
              <a:gd name="connsiteX13" fmla="*/ 3492708 w 9332834"/>
              <a:gd name="connsiteY13" fmla="*/ 2300990 h 2331315"/>
              <a:gd name="connsiteX14" fmla="*/ 2458387 w 9332834"/>
              <a:gd name="connsiteY14" fmla="*/ 2226039 h 2331315"/>
              <a:gd name="connsiteX15" fmla="*/ 1499017 w 9332834"/>
              <a:gd name="connsiteY15" fmla="*/ 2166079 h 2331315"/>
              <a:gd name="connsiteX16" fmla="*/ 404735 w 9332834"/>
              <a:gd name="connsiteY16" fmla="*/ 2091128 h 2331315"/>
              <a:gd name="connsiteX17" fmla="*/ 89941 w 9332834"/>
              <a:gd name="connsiteY17" fmla="*/ 2121108 h 2331315"/>
              <a:gd name="connsiteX18" fmla="*/ 0 w 9332834"/>
              <a:gd name="connsiteY18" fmla="*/ 2001187 h 2331315"/>
              <a:gd name="connsiteX19" fmla="*/ 29980 w 9332834"/>
              <a:gd name="connsiteY19" fmla="*/ 277318 h 2331315"/>
              <a:gd name="connsiteX0" fmla="*/ 29980 w 9191885"/>
              <a:gd name="connsiteY0" fmla="*/ 277318 h 2358854"/>
              <a:gd name="connsiteX1" fmla="*/ 764499 w 9191885"/>
              <a:gd name="connsiteY1" fmla="*/ 337279 h 2358854"/>
              <a:gd name="connsiteX2" fmla="*/ 2158584 w 9191885"/>
              <a:gd name="connsiteY2" fmla="*/ 562131 h 2358854"/>
              <a:gd name="connsiteX3" fmla="*/ 3942413 w 9191885"/>
              <a:gd name="connsiteY3" fmla="*/ 771994 h 2358854"/>
              <a:gd name="connsiteX4" fmla="*/ 5531371 w 9191885"/>
              <a:gd name="connsiteY4" fmla="*/ 981856 h 2358854"/>
              <a:gd name="connsiteX5" fmla="*/ 6850505 w 9191885"/>
              <a:gd name="connsiteY5" fmla="*/ 1281659 h 2358854"/>
              <a:gd name="connsiteX6" fmla="*/ 7764905 w 9191885"/>
              <a:gd name="connsiteY6" fmla="*/ 1596453 h 2358854"/>
              <a:gd name="connsiteX7" fmla="*/ 8394492 w 9191885"/>
              <a:gd name="connsiteY7" fmla="*/ 1926236 h 2358854"/>
              <a:gd name="connsiteX8" fmla="*/ 9032823 w 9191885"/>
              <a:gd name="connsiteY8" fmla="*/ 2166080 h 2358854"/>
              <a:gd name="connsiteX9" fmla="*/ 9109022 w 9191885"/>
              <a:gd name="connsiteY9" fmla="*/ 2331315 h 2358854"/>
              <a:gd name="connsiteX10" fmla="*/ 8535647 w 9191885"/>
              <a:gd name="connsiteY10" fmla="*/ 2331315 h 2358854"/>
              <a:gd name="connsiteX11" fmla="*/ 7689954 w 9191885"/>
              <a:gd name="connsiteY11" fmla="*/ 2315980 h 2358854"/>
              <a:gd name="connsiteX12" fmla="*/ 5756223 w 9191885"/>
              <a:gd name="connsiteY12" fmla="*/ 2300990 h 2358854"/>
              <a:gd name="connsiteX13" fmla="*/ 4527030 w 9191885"/>
              <a:gd name="connsiteY13" fmla="*/ 2286000 h 2358854"/>
              <a:gd name="connsiteX14" fmla="*/ 3492708 w 9191885"/>
              <a:gd name="connsiteY14" fmla="*/ 2300990 h 2358854"/>
              <a:gd name="connsiteX15" fmla="*/ 2458387 w 9191885"/>
              <a:gd name="connsiteY15" fmla="*/ 2226039 h 2358854"/>
              <a:gd name="connsiteX16" fmla="*/ 1499017 w 9191885"/>
              <a:gd name="connsiteY16" fmla="*/ 2166079 h 2358854"/>
              <a:gd name="connsiteX17" fmla="*/ 404735 w 9191885"/>
              <a:gd name="connsiteY17" fmla="*/ 2091128 h 2358854"/>
              <a:gd name="connsiteX18" fmla="*/ 89941 w 9191885"/>
              <a:gd name="connsiteY18" fmla="*/ 2121108 h 2358854"/>
              <a:gd name="connsiteX19" fmla="*/ 0 w 9191885"/>
              <a:gd name="connsiteY19" fmla="*/ 2001187 h 2358854"/>
              <a:gd name="connsiteX20" fmla="*/ 29980 w 9191885"/>
              <a:gd name="connsiteY20" fmla="*/ 277318 h 2358854"/>
              <a:gd name="connsiteX0" fmla="*/ 29980 w 9191885"/>
              <a:gd name="connsiteY0" fmla="*/ 277318 h 2358854"/>
              <a:gd name="connsiteX1" fmla="*/ 764499 w 9191885"/>
              <a:gd name="connsiteY1" fmla="*/ 337279 h 2358854"/>
              <a:gd name="connsiteX2" fmla="*/ 2158584 w 9191885"/>
              <a:gd name="connsiteY2" fmla="*/ 562131 h 2358854"/>
              <a:gd name="connsiteX3" fmla="*/ 3942413 w 9191885"/>
              <a:gd name="connsiteY3" fmla="*/ 771994 h 2358854"/>
              <a:gd name="connsiteX4" fmla="*/ 5531371 w 9191885"/>
              <a:gd name="connsiteY4" fmla="*/ 981856 h 2358854"/>
              <a:gd name="connsiteX5" fmla="*/ 6850505 w 9191885"/>
              <a:gd name="connsiteY5" fmla="*/ 1281659 h 2358854"/>
              <a:gd name="connsiteX6" fmla="*/ 7764905 w 9191885"/>
              <a:gd name="connsiteY6" fmla="*/ 1596453 h 2358854"/>
              <a:gd name="connsiteX7" fmla="*/ 8394492 w 9191885"/>
              <a:gd name="connsiteY7" fmla="*/ 1926236 h 2358854"/>
              <a:gd name="connsiteX8" fmla="*/ 9032823 w 9191885"/>
              <a:gd name="connsiteY8" fmla="*/ 2166080 h 2358854"/>
              <a:gd name="connsiteX9" fmla="*/ 9109022 w 9191885"/>
              <a:gd name="connsiteY9" fmla="*/ 2331315 h 2358854"/>
              <a:gd name="connsiteX10" fmla="*/ 8535647 w 9191885"/>
              <a:gd name="connsiteY10" fmla="*/ 2331316 h 2358854"/>
              <a:gd name="connsiteX11" fmla="*/ 7689954 w 9191885"/>
              <a:gd name="connsiteY11" fmla="*/ 2315980 h 2358854"/>
              <a:gd name="connsiteX12" fmla="*/ 5756223 w 9191885"/>
              <a:gd name="connsiteY12" fmla="*/ 2300990 h 2358854"/>
              <a:gd name="connsiteX13" fmla="*/ 4527030 w 9191885"/>
              <a:gd name="connsiteY13" fmla="*/ 2286000 h 2358854"/>
              <a:gd name="connsiteX14" fmla="*/ 3492708 w 9191885"/>
              <a:gd name="connsiteY14" fmla="*/ 2300990 h 2358854"/>
              <a:gd name="connsiteX15" fmla="*/ 2458387 w 9191885"/>
              <a:gd name="connsiteY15" fmla="*/ 2226039 h 2358854"/>
              <a:gd name="connsiteX16" fmla="*/ 1499017 w 9191885"/>
              <a:gd name="connsiteY16" fmla="*/ 2166079 h 2358854"/>
              <a:gd name="connsiteX17" fmla="*/ 404735 w 9191885"/>
              <a:gd name="connsiteY17" fmla="*/ 2091128 h 2358854"/>
              <a:gd name="connsiteX18" fmla="*/ 89941 w 9191885"/>
              <a:gd name="connsiteY18" fmla="*/ 2121108 h 2358854"/>
              <a:gd name="connsiteX19" fmla="*/ 0 w 9191885"/>
              <a:gd name="connsiteY19" fmla="*/ 2001187 h 2358854"/>
              <a:gd name="connsiteX20" fmla="*/ 29980 w 9191885"/>
              <a:gd name="connsiteY20" fmla="*/ 277318 h 2358854"/>
              <a:gd name="connsiteX0" fmla="*/ 29980 w 9191885"/>
              <a:gd name="connsiteY0" fmla="*/ 0 h 2081536"/>
              <a:gd name="connsiteX1" fmla="*/ 764499 w 9191885"/>
              <a:gd name="connsiteY1" fmla="*/ 59961 h 2081536"/>
              <a:gd name="connsiteX2" fmla="*/ 2158584 w 9191885"/>
              <a:gd name="connsiteY2" fmla="*/ 284813 h 2081536"/>
              <a:gd name="connsiteX3" fmla="*/ 3942413 w 9191885"/>
              <a:gd name="connsiteY3" fmla="*/ 494676 h 2081536"/>
              <a:gd name="connsiteX4" fmla="*/ 5531371 w 9191885"/>
              <a:gd name="connsiteY4" fmla="*/ 704538 h 2081536"/>
              <a:gd name="connsiteX5" fmla="*/ 6850505 w 9191885"/>
              <a:gd name="connsiteY5" fmla="*/ 1004341 h 2081536"/>
              <a:gd name="connsiteX6" fmla="*/ 7764905 w 9191885"/>
              <a:gd name="connsiteY6" fmla="*/ 1319135 h 2081536"/>
              <a:gd name="connsiteX7" fmla="*/ 8394492 w 9191885"/>
              <a:gd name="connsiteY7" fmla="*/ 1648918 h 2081536"/>
              <a:gd name="connsiteX8" fmla="*/ 9032823 w 9191885"/>
              <a:gd name="connsiteY8" fmla="*/ 1888762 h 2081536"/>
              <a:gd name="connsiteX9" fmla="*/ 9109022 w 9191885"/>
              <a:gd name="connsiteY9" fmla="*/ 2053997 h 2081536"/>
              <a:gd name="connsiteX10" fmla="*/ 8535647 w 9191885"/>
              <a:gd name="connsiteY10" fmla="*/ 2053998 h 2081536"/>
              <a:gd name="connsiteX11" fmla="*/ 7689954 w 9191885"/>
              <a:gd name="connsiteY11" fmla="*/ 2038662 h 2081536"/>
              <a:gd name="connsiteX12" fmla="*/ 5756223 w 9191885"/>
              <a:gd name="connsiteY12" fmla="*/ 2023672 h 2081536"/>
              <a:gd name="connsiteX13" fmla="*/ 4527030 w 9191885"/>
              <a:gd name="connsiteY13" fmla="*/ 2008682 h 2081536"/>
              <a:gd name="connsiteX14" fmla="*/ 3492708 w 9191885"/>
              <a:gd name="connsiteY14" fmla="*/ 2023672 h 2081536"/>
              <a:gd name="connsiteX15" fmla="*/ 2458387 w 9191885"/>
              <a:gd name="connsiteY15" fmla="*/ 1948721 h 2081536"/>
              <a:gd name="connsiteX16" fmla="*/ 1499017 w 9191885"/>
              <a:gd name="connsiteY16" fmla="*/ 1888761 h 2081536"/>
              <a:gd name="connsiteX17" fmla="*/ 404735 w 9191885"/>
              <a:gd name="connsiteY17" fmla="*/ 1813810 h 2081536"/>
              <a:gd name="connsiteX18" fmla="*/ 89941 w 9191885"/>
              <a:gd name="connsiteY18" fmla="*/ 1843790 h 2081536"/>
              <a:gd name="connsiteX19" fmla="*/ 0 w 9191885"/>
              <a:gd name="connsiteY19" fmla="*/ 1723869 h 2081536"/>
              <a:gd name="connsiteX20" fmla="*/ 29980 w 9191885"/>
              <a:gd name="connsiteY20" fmla="*/ 0 h 208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91885" h="2081536">
                <a:moveTo>
                  <a:pt x="29980" y="0"/>
                </a:moveTo>
                <a:cubicBezTo>
                  <a:pt x="543394" y="43494"/>
                  <a:pt x="409732" y="12492"/>
                  <a:pt x="764499" y="59961"/>
                </a:cubicBezTo>
                <a:cubicBezTo>
                  <a:pt x="1119266" y="107430"/>
                  <a:pt x="1628932" y="212361"/>
                  <a:pt x="2158584" y="284813"/>
                </a:cubicBezTo>
                <a:cubicBezTo>
                  <a:pt x="2688236" y="357265"/>
                  <a:pt x="3942413" y="494676"/>
                  <a:pt x="3942413" y="494676"/>
                </a:cubicBezTo>
                <a:cubicBezTo>
                  <a:pt x="4504544" y="564630"/>
                  <a:pt x="5046689" y="619594"/>
                  <a:pt x="5531371" y="704538"/>
                </a:cubicBezTo>
                <a:cubicBezTo>
                  <a:pt x="6016053" y="789482"/>
                  <a:pt x="6478249" y="901908"/>
                  <a:pt x="6850505" y="1004341"/>
                </a:cubicBezTo>
                <a:cubicBezTo>
                  <a:pt x="7222761" y="1106774"/>
                  <a:pt x="7507574" y="1211706"/>
                  <a:pt x="7764905" y="1319135"/>
                </a:cubicBezTo>
                <a:cubicBezTo>
                  <a:pt x="8022236" y="1426564"/>
                  <a:pt x="8183172" y="1553980"/>
                  <a:pt x="8394492" y="1648918"/>
                </a:cubicBezTo>
                <a:cubicBezTo>
                  <a:pt x="8605812" y="1743856"/>
                  <a:pt x="8913735" y="1821249"/>
                  <a:pt x="9032823" y="1888762"/>
                </a:cubicBezTo>
                <a:cubicBezTo>
                  <a:pt x="9151911" y="1956275"/>
                  <a:pt x="9191885" y="2026458"/>
                  <a:pt x="9109022" y="2053997"/>
                </a:cubicBezTo>
                <a:cubicBezTo>
                  <a:pt x="9026159" y="2081536"/>
                  <a:pt x="8772158" y="2056554"/>
                  <a:pt x="8535647" y="2053998"/>
                </a:cubicBezTo>
                <a:lnTo>
                  <a:pt x="7689954" y="2038662"/>
                </a:lnTo>
                <a:lnTo>
                  <a:pt x="5756223" y="2023672"/>
                </a:lnTo>
                <a:lnTo>
                  <a:pt x="4527030" y="2008682"/>
                </a:lnTo>
                <a:cubicBezTo>
                  <a:pt x="4149778" y="2008682"/>
                  <a:pt x="3837482" y="2033665"/>
                  <a:pt x="3492708" y="2023672"/>
                </a:cubicBezTo>
                <a:cubicBezTo>
                  <a:pt x="3147934" y="2013679"/>
                  <a:pt x="2458387" y="1948721"/>
                  <a:pt x="2458387" y="1948721"/>
                </a:cubicBezTo>
                <a:lnTo>
                  <a:pt x="1499017" y="1888761"/>
                </a:lnTo>
                <a:lnTo>
                  <a:pt x="404735" y="1813810"/>
                </a:lnTo>
                <a:cubicBezTo>
                  <a:pt x="169889" y="1806315"/>
                  <a:pt x="157397" y="1858780"/>
                  <a:pt x="89941" y="1843790"/>
                </a:cubicBezTo>
                <a:cubicBezTo>
                  <a:pt x="22485" y="1828800"/>
                  <a:pt x="79948" y="1777584"/>
                  <a:pt x="0" y="1723869"/>
                </a:cubicBezTo>
                <a:cubicBezTo>
                  <a:pt x="24983" y="734518"/>
                  <a:pt x="22484" y="913151"/>
                  <a:pt x="29980"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Text Box 4"/>
          <p:cNvSpPr txBox="1">
            <a:spLocks noChangeArrowheads="1"/>
          </p:cNvSpPr>
          <p:nvPr/>
        </p:nvSpPr>
        <p:spPr bwMode="auto">
          <a:xfrm>
            <a:off x="1477415" y="91440"/>
            <a:ext cx="599018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How do glaciers form?</a:t>
            </a:r>
          </a:p>
        </p:txBody>
      </p:sp>
      <p:sp>
        <p:nvSpPr>
          <p:cNvPr id="59" name="Text Box 4"/>
          <p:cNvSpPr txBox="1">
            <a:spLocks noChangeArrowheads="1"/>
          </p:cNvSpPr>
          <p:nvPr/>
        </p:nvSpPr>
        <p:spPr bwMode="auto">
          <a:xfrm>
            <a:off x="5791200" y="2895600"/>
            <a:ext cx="3352800" cy="584775"/>
          </a:xfrm>
          <a:prstGeom prst="rect">
            <a:avLst/>
          </a:prstGeom>
          <a:noFill/>
          <a:ln w="9525">
            <a:noFill/>
            <a:miter lim="800000"/>
            <a:headEnd/>
            <a:tailEnd/>
          </a:ln>
        </p:spPr>
        <p:txBody>
          <a:bodyPr wrap="square">
            <a:spAutoFit/>
          </a:bodyPr>
          <a:lstStyle/>
          <a:p>
            <a:r>
              <a:rPr lang="en-US" sz="3200" b="1" dirty="0" smtClean="0"/>
              <a:t>glacier forms</a:t>
            </a:r>
            <a:endParaRPr lang="en-US" sz="3200" b="1" dirty="0"/>
          </a:p>
        </p:txBody>
      </p:sp>
      <p:sp>
        <p:nvSpPr>
          <p:cNvPr id="61" name="Rectangle 60"/>
          <p:cNvSpPr/>
          <p:nvPr/>
        </p:nvSpPr>
        <p:spPr>
          <a:xfrm>
            <a:off x="1981200" y="3810000"/>
            <a:ext cx="685800" cy="2057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0" y="990600"/>
            <a:ext cx="4953000" cy="5791200"/>
            <a:chOff x="0" y="990600"/>
            <a:chExt cx="4953000" cy="5791200"/>
          </a:xfrm>
        </p:grpSpPr>
        <p:pic>
          <p:nvPicPr>
            <p:cNvPr id="60" name="Picture 2" descr="http://opentextbc.ca/geology/wp-content/uploads/sites/110/2015/07/formation-of-glacial-ice.png"/>
            <p:cNvPicPr>
              <a:picLocks noChangeAspect="1" noChangeArrowheads="1"/>
            </p:cNvPicPr>
            <p:nvPr/>
          </p:nvPicPr>
          <p:blipFill>
            <a:blip r:embed="rId5"/>
            <a:srcRect/>
            <a:stretch>
              <a:fillRect/>
            </a:stretch>
          </p:blipFill>
          <p:spPr bwMode="auto">
            <a:xfrm>
              <a:off x="0" y="990600"/>
              <a:ext cx="4953000" cy="5791200"/>
            </a:xfrm>
            <a:prstGeom prst="rect">
              <a:avLst/>
            </a:prstGeom>
            <a:noFill/>
            <a:ln w="50800">
              <a:solidFill>
                <a:schemeClr val="tx1"/>
              </a:solidFill>
            </a:ln>
          </p:spPr>
        </p:pic>
        <p:sp>
          <p:nvSpPr>
            <p:cNvPr id="62" name="Rectangle 61"/>
            <p:cNvSpPr/>
            <p:nvPr/>
          </p:nvSpPr>
          <p:spPr>
            <a:xfrm>
              <a:off x="1981200" y="1981200"/>
              <a:ext cx="28956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914400" y="1676400"/>
            <a:ext cx="3886200" cy="1292662"/>
            <a:chOff x="914400" y="1676400"/>
            <a:chExt cx="3886200" cy="1292662"/>
          </a:xfrm>
        </p:grpSpPr>
        <p:cxnSp>
          <p:nvCxnSpPr>
            <p:cNvPr id="66" name="Straight Connector 65"/>
            <p:cNvCxnSpPr/>
            <p:nvPr/>
          </p:nvCxnSpPr>
          <p:spPr>
            <a:xfrm>
              <a:off x="914400" y="2209800"/>
              <a:ext cx="1371600"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133600" y="1676400"/>
              <a:ext cx="2667000" cy="1292662"/>
            </a:xfrm>
            <a:prstGeom prst="rect">
              <a:avLst/>
            </a:prstGeom>
            <a:solidFill>
              <a:schemeClr val="bg1"/>
            </a:solidFill>
            <a:ln w="25400">
              <a:solidFill>
                <a:schemeClr val="accent1">
                  <a:lumMod val="75000"/>
                </a:schemeClr>
              </a:solidFill>
            </a:ln>
          </p:spPr>
          <p:txBody>
            <a:bodyPr wrap="square" rtlCol="0">
              <a:spAutoFit/>
            </a:bodyPr>
            <a:lstStyle/>
            <a:p>
              <a:pPr algn="ctr"/>
              <a:r>
                <a:rPr lang="en-US" sz="2600" u="sng" dirty="0" smtClean="0"/>
                <a:t>SNOWFLAKES</a:t>
              </a:r>
            </a:p>
            <a:p>
              <a:pPr algn="ctr"/>
              <a:r>
                <a:rPr lang="en-US" sz="2600" dirty="0" smtClean="0"/>
                <a:t>90% air</a:t>
              </a:r>
            </a:p>
            <a:p>
              <a:pPr algn="ctr"/>
              <a:r>
                <a:rPr lang="en-US" sz="2600" dirty="0" smtClean="0"/>
                <a:t>&lt; 0.1g/cm</a:t>
              </a:r>
              <a:r>
                <a:rPr lang="en-US" sz="2600" baseline="30000" dirty="0" smtClean="0"/>
                <a:t>3</a:t>
              </a:r>
              <a:endParaRPr lang="en-US" sz="2600" baseline="30000" dirty="0"/>
            </a:p>
          </p:txBody>
        </p:sp>
      </p:grpSp>
      <p:grpSp>
        <p:nvGrpSpPr>
          <p:cNvPr id="67" name="Group 66"/>
          <p:cNvGrpSpPr/>
          <p:nvPr/>
        </p:nvGrpSpPr>
        <p:grpSpPr>
          <a:xfrm>
            <a:off x="837867" y="3276600"/>
            <a:ext cx="3962733" cy="1292662"/>
            <a:chOff x="837867" y="3276600"/>
            <a:chExt cx="3962733" cy="1292662"/>
          </a:xfrm>
        </p:grpSpPr>
        <p:sp>
          <p:nvSpPr>
            <p:cNvPr id="68" name="TextBox 67"/>
            <p:cNvSpPr txBox="1"/>
            <p:nvPr/>
          </p:nvSpPr>
          <p:spPr>
            <a:xfrm>
              <a:off x="2133267" y="3276600"/>
              <a:ext cx="2667333" cy="1292662"/>
            </a:xfrm>
            <a:prstGeom prst="rect">
              <a:avLst/>
            </a:prstGeom>
            <a:solidFill>
              <a:schemeClr val="bg1"/>
            </a:solidFill>
            <a:ln w="25400">
              <a:solidFill>
                <a:schemeClr val="accent1">
                  <a:shade val="95000"/>
                  <a:satMod val="105000"/>
                </a:schemeClr>
              </a:solidFill>
            </a:ln>
          </p:spPr>
          <p:txBody>
            <a:bodyPr wrap="none" rtlCol="0">
              <a:spAutoFit/>
            </a:bodyPr>
            <a:lstStyle/>
            <a:p>
              <a:pPr algn="ctr"/>
              <a:r>
                <a:rPr lang="en-US" sz="2600" u="sng" dirty="0" smtClean="0"/>
                <a:t>GRANULAR SNOW</a:t>
              </a:r>
            </a:p>
            <a:p>
              <a:pPr algn="ctr"/>
              <a:r>
                <a:rPr lang="en-US" sz="2600" dirty="0" smtClean="0"/>
                <a:t>50% air</a:t>
              </a:r>
            </a:p>
            <a:p>
              <a:pPr algn="ctr"/>
              <a:r>
                <a:rPr lang="en-US" sz="2600" dirty="0" smtClean="0"/>
                <a:t>0.3g-0.5/cm</a:t>
              </a:r>
              <a:r>
                <a:rPr lang="en-US" sz="2600" baseline="30000" dirty="0" smtClean="0"/>
                <a:t>3</a:t>
              </a:r>
              <a:endParaRPr lang="en-US" sz="2600" baseline="30000" dirty="0"/>
            </a:p>
          </p:txBody>
        </p:sp>
        <p:cxnSp>
          <p:nvCxnSpPr>
            <p:cNvPr id="69" name="Straight Connector 68"/>
            <p:cNvCxnSpPr>
              <a:endCxn id="68" idx="1"/>
            </p:cNvCxnSpPr>
            <p:nvPr/>
          </p:nvCxnSpPr>
          <p:spPr>
            <a:xfrm flipV="1">
              <a:off x="837867" y="3922931"/>
              <a:ext cx="1295400" cy="3947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685800" y="4724400"/>
            <a:ext cx="4114800" cy="892552"/>
            <a:chOff x="685800" y="4724400"/>
            <a:chExt cx="4114800" cy="892552"/>
          </a:xfrm>
        </p:grpSpPr>
        <p:sp>
          <p:nvSpPr>
            <p:cNvPr id="71" name="TextBox 70"/>
            <p:cNvSpPr txBox="1"/>
            <p:nvPr/>
          </p:nvSpPr>
          <p:spPr>
            <a:xfrm>
              <a:off x="2133600" y="4724400"/>
              <a:ext cx="2667000" cy="892552"/>
            </a:xfrm>
            <a:prstGeom prst="rect">
              <a:avLst/>
            </a:prstGeom>
            <a:solidFill>
              <a:schemeClr val="bg1"/>
            </a:solidFill>
            <a:ln w="25400">
              <a:solidFill>
                <a:schemeClr val="accent1">
                  <a:shade val="95000"/>
                  <a:satMod val="105000"/>
                </a:schemeClr>
              </a:solidFill>
            </a:ln>
          </p:spPr>
          <p:txBody>
            <a:bodyPr wrap="square" rtlCol="0">
              <a:spAutoFit/>
            </a:bodyPr>
            <a:lstStyle/>
            <a:p>
              <a:pPr algn="ctr"/>
              <a:r>
                <a:rPr lang="en-US" sz="2600" u="sng" dirty="0" smtClean="0"/>
                <a:t>FIRN</a:t>
              </a:r>
              <a:r>
                <a:rPr lang="en-US" sz="2600" dirty="0" smtClean="0"/>
                <a:t>  30% air</a:t>
              </a:r>
            </a:p>
            <a:p>
              <a:pPr algn="ctr"/>
              <a:r>
                <a:rPr lang="en-US" sz="2600" dirty="0" smtClean="0"/>
                <a:t>0.5g-0.7/cm</a:t>
              </a:r>
              <a:r>
                <a:rPr lang="en-US" sz="2600" baseline="30000" dirty="0" smtClean="0"/>
                <a:t>3</a:t>
              </a:r>
              <a:endParaRPr lang="en-US" sz="2600" baseline="30000" dirty="0"/>
            </a:p>
          </p:txBody>
        </p:sp>
        <p:cxnSp>
          <p:nvCxnSpPr>
            <p:cNvPr id="72" name="Straight Connector 71"/>
            <p:cNvCxnSpPr>
              <a:endCxn id="71" idx="1"/>
            </p:cNvCxnSpPr>
            <p:nvPr/>
          </p:nvCxnSpPr>
          <p:spPr>
            <a:xfrm flipV="1">
              <a:off x="685800" y="5170676"/>
              <a:ext cx="1447800" cy="163324"/>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685800" y="5827693"/>
            <a:ext cx="4114800" cy="892552"/>
            <a:chOff x="685800" y="5827693"/>
            <a:chExt cx="4114800" cy="892552"/>
          </a:xfrm>
        </p:grpSpPr>
        <p:sp>
          <p:nvSpPr>
            <p:cNvPr id="74" name="TextBox 73"/>
            <p:cNvSpPr txBox="1"/>
            <p:nvPr/>
          </p:nvSpPr>
          <p:spPr>
            <a:xfrm>
              <a:off x="2133600" y="5827693"/>
              <a:ext cx="2667000" cy="892552"/>
            </a:xfrm>
            <a:prstGeom prst="rect">
              <a:avLst/>
            </a:prstGeom>
            <a:solidFill>
              <a:schemeClr val="bg1"/>
            </a:solidFill>
            <a:ln w="25400">
              <a:solidFill>
                <a:schemeClr val="accent1">
                  <a:shade val="95000"/>
                  <a:satMod val="105000"/>
                </a:schemeClr>
              </a:solidFill>
            </a:ln>
          </p:spPr>
          <p:txBody>
            <a:bodyPr wrap="square" rtlCol="0">
              <a:spAutoFit/>
            </a:bodyPr>
            <a:lstStyle/>
            <a:p>
              <a:pPr algn="ctr"/>
              <a:r>
                <a:rPr lang="en-US" sz="2600" u="sng" dirty="0" smtClean="0"/>
                <a:t>ICE</a:t>
              </a:r>
              <a:r>
                <a:rPr lang="en-US" sz="2600" dirty="0" smtClean="0"/>
                <a:t>  20% air</a:t>
              </a:r>
            </a:p>
            <a:p>
              <a:pPr algn="ctr"/>
              <a:r>
                <a:rPr lang="en-US" sz="2600" dirty="0" smtClean="0"/>
                <a:t>&gt; 0.7/cm</a:t>
              </a:r>
              <a:r>
                <a:rPr lang="en-US" sz="2600" baseline="30000" dirty="0" smtClean="0"/>
                <a:t>3</a:t>
              </a:r>
              <a:endParaRPr lang="en-US" sz="2600" baseline="30000" dirty="0"/>
            </a:p>
          </p:txBody>
        </p:sp>
        <p:cxnSp>
          <p:nvCxnSpPr>
            <p:cNvPr id="75" name="Straight Connector 74"/>
            <p:cNvCxnSpPr>
              <a:endCxn id="74" idx="1"/>
            </p:cNvCxnSpPr>
            <p:nvPr/>
          </p:nvCxnSpPr>
          <p:spPr>
            <a:xfrm>
              <a:off x="685800" y="6248400"/>
              <a:ext cx="1447800" cy="25569"/>
            </a:xfrm>
            <a:prstGeom prst="line">
              <a:avLst/>
            </a:prstGeom>
            <a:ln w="254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1000"/>
                                        <p:tgtEl>
                                          <p:spTgt spid="61"/>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p:cTn id="11" dur="1000" fill="hold"/>
                                        <p:tgtEl>
                                          <p:spTgt spid="63"/>
                                        </p:tgtEl>
                                        <p:attrNameLst>
                                          <p:attrName>ppt_w</p:attrName>
                                        </p:attrNameLst>
                                      </p:cBhvr>
                                      <p:tavLst>
                                        <p:tav tm="0">
                                          <p:val>
                                            <p:fltVal val="0"/>
                                          </p:val>
                                        </p:tav>
                                        <p:tav tm="100000">
                                          <p:val>
                                            <p:strVal val="#ppt_w"/>
                                          </p:val>
                                        </p:tav>
                                      </p:tavLst>
                                    </p:anim>
                                    <p:anim calcmode="lin" valueType="num">
                                      <p:cBhvr>
                                        <p:cTn id="12" dur="1000" fill="hold"/>
                                        <p:tgtEl>
                                          <p:spTgt spid="63"/>
                                        </p:tgtEl>
                                        <p:attrNameLst>
                                          <p:attrName>ppt_h</p:attrName>
                                        </p:attrNameLst>
                                      </p:cBhvr>
                                      <p:tavLst>
                                        <p:tav tm="0">
                                          <p:val>
                                            <p:fltVal val="0"/>
                                          </p:val>
                                        </p:tav>
                                        <p:tav tm="100000">
                                          <p:val>
                                            <p:strVal val="#ppt_h"/>
                                          </p:val>
                                        </p:tav>
                                      </p:tavLst>
                                    </p:anim>
                                    <p:animEffect transition="in" filter="fade">
                                      <p:cBhvr>
                                        <p:cTn id="13" dur="1000"/>
                                        <p:tgtEl>
                                          <p:spTgt spid="63"/>
                                        </p:tgtEl>
                                      </p:cBhvr>
                                    </p:animEffect>
                                  </p:childTnLst>
                                </p:cTn>
                              </p:par>
                              <p:par>
                                <p:cTn id="14" presetID="10" presetClass="exit" presetSubtype="0" fill="hold" grpId="1" nodeType="withEffect">
                                  <p:stCondLst>
                                    <p:cond delay="500"/>
                                  </p:stCondLst>
                                  <p:childTnLst>
                                    <p:animEffect transition="out" filter="fade">
                                      <p:cBhvr>
                                        <p:cTn id="15" dur="1000"/>
                                        <p:tgtEl>
                                          <p:spTgt spid="61"/>
                                        </p:tgtEl>
                                      </p:cBhvr>
                                    </p:animEffect>
                                    <p:set>
                                      <p:cBhvr>
                                        <p:cTn id="16" dur="1" fill="hold">
                                          <p:stCondLst>
                                            <p:cond delay="999"/>
                                          </p:stCondLst>
                                        </p:cTn>
                                        <p:tgtEl>
                                          <p:spTgt spid="6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left)">
                                      <p:cBhvr>
                                        <p:cTn id="21" dur="1000"/>
                                        <p:tgtEl>
                                          <p:spTgt spid="6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left)">
                                      <p:cBhvr>
                                        <p:cTn id="26" dur="10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ipe(left)">
                                      <p:cBhvr>
                                        <p:cTn id="31" dur="1000"/>
                                        <p:tgtEl>
                                          <p:spTgt spid="7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left)">
                                      <p:cBhvr>
                                        <p:cTn id="36"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447800" y="1295400"/>
            <a:ext cx="5562600" cy="5562600"/>
            <a:chOff x="1447800" y="1295400"/>
            <a:chExt cx="5562600" cy="5562600"/>
          </a:xfrm>
        </p:grpSpPr>
        <p:pic>
          <p:nvPicPr>
            <p:cNvPr id="4" name="Picture 2" descr="File:Inuit conf map.png"/>
            <p:cNvPicPr>
              <a:picLocks noChangeAspect="1" noChangeArrowheads="1"/>
            </p:cNvPicPr>
            <p:nvPr/>
          </p:nvPicPr>
          <p:blipFill>
            <a:blip r:embed="rId2" cstate="print"/>
            <a:srcRect/>
            <a:stretch>
              <a:fillRect/>
            </a:stretch>
          </p:blipFill>
          <p:spPr bwMode="auto">
            <a:xfrm>
              <a:off x="1447800" y="1295400"/>
              <a:ext cx="5562600" cy="5562600"/>
            </a:xfrm>
            <a:prstGeom prst="rect">
              <a:avLst/>
            </a:prstGeom>
            <a:noFill/>
          </p:spPr>
        </p:pic>
        <p:grpSp>
          <p:nvGrpSpPr>
            <p:cNvPr id="5" name="Group 4"/>
            <p:cNvGrpSpPr/>
            <p:nvPr/>
          </p:nvGrpSpPr>
          <p:grpSpPr>
            <a:xfrm>
              <a:off x="4324531" y="3510915"/>
              <a:ext cx="933269" cy="984885"/>
              <a:chOff x="4280062" y="3358515"/>
              <a:chExt cx="933269" cy="984885"/>
            </a:xfrm>
          </p:grpSpPr>
          <p:sp>
            <p:nvSpPr>
              <p:cNvPr id="6" name="TextBox 5"/>
              <p:cNvSpPr txBox="1"/>
              <p:nvPr/>
            </p:nvSpPr>
            <p:spPr>
              <a:xfrm>
                <a:off x="4280062" y="3358515"/>
                <a:ext cx="933269" cy="984885"/>
              </a:xfrm>
              <a:prstGeom prst="rect">
                <a:avLst/>
              </a:prstGeom>
              <a:noFill/>
            </p:spPr>
            <p:txBody>
              <a:bodyPr wrap="none" rtlCol="0">
                <a:spAutoFit/>
              </a:bodyPr>
              <a:lstStyle/>
              <a:p>
                <a:pPr algn="ctr"/>
                <a:r>
                  <a:rPr lang="en-US" sz="2400" b="1" dirty="0" smtClean="0">
                    <a:solidFill>
                      <a:srgbClr val="FF0000"/>
                    </a:solidFill>
                  </a:rPr>
                  <a:t>North</a:t>
                </a:r>
              </a:p>
              <a:p>
                <a:pPr algn="ctr"/>
                <a:r>
                  <a:rPr lang="en-US" sz="1000" b="1" dirty="0" smtClean="0">
                    <a:solidFill>
                      <a:srgbClr val="FF0000"/>
                    </a:solidFill>
                  </a:rPr>
                  <a:t> </a:t>
                </a:r>
              </a:p>
              <a:p>
                <a:pPr algn="ctr"/>
                <a:r>
                  <a:rPr lang="en-US" sz="2400" b="1" dirty="0" smtClean="0">
                    <a:solidFill>
                      <a:srgbClr val="FF0000"/>
                    </a:solidFill>
                  </a:rPr>
                  <a:t>Pole</a:t>
                </a:r>
                <a:endParaRPr lang="en-US" sz="2400" b="1" dirty="0">
                  <a:solidFill>
                    <a:srgbClr val="FF0000"/>
                  </a:solidFill>
                </a:endParaRPr>
              </a:p>
            </p:txBody>
          </p:sp>
          <p:sp>
            <p:nvSpPr>
              <p:cNvPr id="7" name="Oval 6"/>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600200" y="2895600"/>
              <a:ext cx="1135246" cy="461665"/>
            </a:xfrm>
            <a:prstGeom prst="rect">
              <a:avLst/>
            </a:prstGeom>
            <a:noFill/>
          </p:spPr>
          <p:txBody>
            <a:bodyPr wrap="none" rtlCol="0">
              <a:spAutoFit/>
            </a:bodyPr>
            <a:lstStyle/>
            <a:p>
              <a:pPr algn="ctr"/>
              <a:r>
                <a:rPr lang="en-US" sz="2400" b="1" dirty="0" smtClean="0">
                  <a:solidFill>
                    <a:srgbClr val="FF0000"/>
                  </a:solidFill>
                </a:rPr>
                <a:t>Canada</a:t>
              </a:r>
              <a:endParaRPr lang="en-US" sz="2400" b="1" dirty="0">
                <a:solidFill>
                  <a:srgbClr val="FF0000"/>
                </a:solidFill>
              </a:endParaRPr>
            </a:p>
          </p:txBody>
        </p:sp>
        <p:sp>
          <p:nvSpPr>
            <p:cNvPr id="9" name="TextBox 8"/>
            <p:cNvSpPr txBox="1"/>
            <p:nvPr/>
          </p:nvSpPr>
          <p:spPr>
            <a:xfrm>
              <a:off x="5277453" y="2362200"/>
              <a:ext cx="1351947" cy="461665"/>
            </a:xfrm>
            <a:prstGeom prst="rect">
              <a:avLst/>
            </a:prstGeom>
            <a:noFill/>
          </p:spPr>
          <p:txBody>
            <a:bodyPr wrap="square" rtlCol="0">
              <a:spAutoFit/>
            </a:bodyPr>
            <a:lstStyle/>
            <a:p>
              <a:pPr algn="ctr"/>
              <a:r>
                <a:rPr lang="en-US" sz="2400" b="1" dirty="0" smtClean="0">
                  <a:solidFill>
                    <a:srgbClr val="FF0000"/>
                  </a:solidFill>
                </a:rPr>
                <a:t>Russia</a:t>
              </a:r>
              <a:endParaRPr lang="en-US" sz="2400" b="1" dirty="0">
                <a:solidFill>
                  <a:srgbClr val="FF0000"/>
                </a:solidFill>
              </a:endParaRPr>
            </a:p>
          </p:txBody>
        </p:sp>
        <p:sp>
          <p:nvSpPr>
            <p:cNvPr id="10" name="Freeform 9"/>
            <p:cNvSpPr/>
            <p:nvPr/>
          </p:nvSpPr>
          <p:spPr>
            <a:xfrm>
              <a:off x="3192905" y="1368685"/>
              <a:ext cx="1154242" cy="1344535"/>
            </a:xfrm>
            <a:custGeom>
              <a:avLst/>
              <a:gdLst>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617095 w 1154242"/>
                <a:gd name="connsiteY7" fmla="*/ 243590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74908 h 1344535"/>
                <a:gd name="connsiteX1" fmla="*/ 224852 w 1154242"/>
                <a:gd name="connsiteY1" fmla="*/ 654987 h 1344535"/>
                <a:gd name="connsiteX2" fmla="*/ 344774 w 1154242"/>
                <a:gd name="connsiteY2" fmla="*/ 610017 h 1344535"/>
                <a:gd name="connsiteX3" fmla="*/ 404734 w 1154242"/>
                <a:gd name="connsiteY3" fmla="*/ 475105 h 1344535"/>
                <a:gd name="connsiteX4" fmla="*/ 449705 w 1154242"/>
                <a:gd name="connsiteY4" fmla="*/ 250253 h 1344535"/>
                <a:gd name="connsiteX5" fmla="*/ 540895 w 1154242"/>
                <a:gd name="connsiteY5" fmla="*/ 79115 h 1344535"/>
                <a:gd name="connsiteX6" fmla="*/ 614597 w 1154242"/>
                <a:gd name="connsiteY6" fmla="*/ 25400 h 1344535"/>
                <a:gd name="connsiteX7" fmla="*/ 617095 w 1154242"/>
                <a:gd name="connsiteY7" fmla="*/ 231515 h 1344535"/>
                <a:gd name="connsiteX8" fmla="*/ 659567 w 1154242"/>
                <a:gd name="connsiteY8" fmla="*/ 280233 h 1344535"/>
                <a:gd name="connsiteX9" fmla="*/ 824459 w 1154242"/>
                <a:gd name="connsiteY9" fmla="*/ 235263 h 1344535"/>
                <a:gd name="connsiteX10" fmla="*/ 989351 w 1154242"/>
                <a:gd name="connsiteY10" fmla="*/ 325204 h 1344535"/>
                <a:gd name="connsiteX11" fmla="*/ 1004341 w 1154242"/>
                <a:gd name="connsiteY11" fmla="*/ 430135 h 1344535"/>
                <a:gd name="connsiteX12" fmla="*/ 1074295 w 1154242"/>
                <a:gd name="connsiteY12" fmla="*/ 536315 h 1344535"/>
                <a:gd name="connsiteX13" fmla="*/ 1079292 w 1154242"/>
                <a:gd name="connsiteY13" fmla="*/ 625007 h 1344535"/>
                <a:gd name="connsiteX14" fmla="*/ 1094282 w 1154242"/>
                <a:gd name="connsiteY14" fmla="*/ 744928 h 1344535"/>
                <a:gd name="connsiteX15" fmla="*/ 974361 w 1154242"/>
                <a:gd name="connsiteY15" fmla="*/ 834869 h 1344535"/>
                <a:gd name="connsiteX16" fmla="*/ 1139252 w 1154242"/>
                <a:gd name="connsiteY16" fmla="*/ 909820 h 1344535"/>
                <a:gd name="connsiteX17" fmla="*/ 1064302 w 1154242"/>
                <a:gd name="connsiteY17" fmla="*/ 1104692 h 1344535"/>
                <a:gd name="connsiteX18" fmla="*/ 884420 w 1154242"/>
                <a:gd name="connsiteY18" fmla="*/ 1254594 h 1344535"/>
                <a:gd name="connsiteX19" fmla="*/ 569626 w 1154242"/>
                <a:gd name="connsiteY19" fmla="*/ 1299564 h 1344535"/>
                <a:gd name="connsiteX20" fmla="*/ 524656 w 1154242"/>
                <a:gd name="connsiteY20" fmla="*/ 1344535 h 1344535"/>
                <a:gd name="connsiteX21" fmla="*/ 0 w 1154242"/>
                <a:gd name="connsiteY21" fmla="*/ 774908 h 134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4242" h="1344535">
                  <a:moveTo>
                    <a:pt x="0" y="774908"/>
                  </a:moveTo>
                  <a:cubicBezTo>
                    <a:pt x="83695" y="728688"/>
                    <a:pt x="167390" y="682469"/>
                    <a:pt x="224852" y="654987"/>
                  </a:cubicBezTo>
                  <a:cubicBezTo>
                    <a:pt x="282314" y="627505"/>
                    <a:pt x="314794" y="639997"/>
                    <a:pt x="344774" y="610017"/>
                  </a:cubicBezTo>
                  <a:cubicBezTo>
                    <a:pt x="374754" y="580037"/>
                    <a:pt x="387246" y="535066"/>
                    <a:pt x="404734" y="475105"/>
                  </a:cubicBezTo>
                  <a:cubicBezTo>
                    <a:pt x="422223" y="415144"/>
                    <a:pt x="427011" y="316251"/>
                    <a:pt x="449705" y="250253"/>
                  </a:cubicBezTo>
                  <a:cubicBezTo>
                    <a:pt x="472399" y="184255"/>
                    <a:pt x="513413" y="116591"/>
                    <a:pt x="540895" y="79115"/>
                  </a:cubicBezTo>
                  <a:cubicBezTo>
                    <a:pt x="568377" y="41640"/>
                    <a:pt x="601897" y="0"/>
                    <a:pt x="614597" y="25400"/>
                  </a:cubicBezTo>
                  <a:cubicBezTo>
                    <a:pt x="627297" y="50800"/>
                    <a:pt x="609600" y="189043"/>
                    <a:pt x="617095" y="231515"/>
                  </a:cubicBezTo>
                  <a:cubicBezTo>
                    <a:pt x="624590" y="273987"/>
                    <a:pt x="625006" y="279608"/>
                    <a:pt x="659567" y="280233"/>
                  </a:cubicBezTo>
                  <a:cubicBezTo>
                    <a:pt x="694128" y="280858"/>
                    <a:pt x="769495" y="227768"/>
                    <a:pt x="824459" y="235263"/>
                  </a:cubicBezTo>
                  <a:cubicBezTo>
                    <a:pt x="879423" y="242758"/>
                    <a:pt x="959371" y="292725"/>
                    <a:pt x="989351" y="325204"/>
                  </a:cubicBezTo>
                  <a:cubicBezTo>
                    <a:pt x="1019331" y="357683"/>
                    <a:pt x="990184" y="394950"/>
                    <a:pt x="1004341" y="430135"/>
                  </a:cubicBezTo>
                  <a:cubicBezTo>
                    <a:pt x="1018498" y="465320"/>
                    <a:pt x="1061803" y="503836"/>
                    <a:pt x="1074295" y="536315"/>
                  </a:cubicBezTo>
                  <a:cubicBezTo>
                    <a:pt x="1086787" y="568794"/>
                    <a:pt x="1075961" y="590238"/>
                    <a:pt x="1079292" y="625007"/>
                  </a:cubicBezTo>
                  <a:cubicBezTo>
                    <a:pt x="1082623" y="659776"/>
                    <a:pt x="1111771" y="709951"/>
                    <a:pt x="1094282" y="744928"/>
                  </a:cubicBezTo>
                  <a:cubicBezTo>
                    <a:pt x="1076794" y="779905"/>
                    <a:pt x="966866" y="807387"/>
                    <a:pt x="974361" y="834869"/>
                  </a:cubicBezTo>
                  <a:cubicBezTo>
                    <a:pt x="981856" y="862351"/>
                    <a:pt x="1124262" y="864850"/>
                    <a:pt x="1139252" y="909820"/>
                  </a:cubicBezTo>
                  <a:cubicBezTo>
                    <a:pt x="1154242" y="954790"/>
                    <a:pt x="1106774" y="1047230"/>
                    <a:pt x="1064302" y="1104692"/>
                  </a:cubicBezTo>
                  <a:cubicBezTo>
                    <a:pt x="1021830" y="1162154"/>
                    <a:pt x="966866" y="1222115"/>
                    <a:pt x="884420" y="1254594"/>
                  </a:cubicBezTo>
                  <a:cubicBezTo>
                    <a:pt x="801974" y="1287073"/>
                    <a:pt x="629587" y="1284574"/>
                    <a:pt x="569626" y="1299564"/>
                  </a:cubicBezTo>
                  <a:cubicBezTo>
                    <a:pt x="509665" y="1314554"/>
                    <a:pt x="524656" y="1344535"/>
                    <a:pt x="524656" y="1344535"/>
                  </a:cubicBezTo>
                  <a:lnTo>
                    <a:pt x="0" y="774908"/>
                  </a:lnTo>
                  <a:close/>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9981395">
              <a:off x="2354698" y="1310809"/>
              <a:ext cx="1186543" cy="461665"/>
            </a:xfrm>
            <a:prstGeom prst="rect">
              <a:avLst/>
            </a:prstGeom>
            <a:noFill/>
          </p:spPr>
          <p:txBody>
            <a:bodyPr wrap="none" rtlCol="0">
              <a:spAutoFit/>
            </a:bodyPr>
            <a:lstStyle/>
            <a:p>
              <a:pPr algn="ctr"/>
              <a:r>
                <a:rPr lang="en-US" sz="2400" b="1" dirty="0" smtClean="0">
                  <a:solidFill>
                    <a:srgbClr val="FF0000"/>
                  </a:solidFill>
                </a:rPr>
                <a:t>ALASKA</a:t>
              </a:r>
              <a:endParaRPr lang="en-US" sz="2400" b="1" dirty="0">
                <a:solidFill>
                  <a:srgbClr val="FF0000"/>
                </a:solidFill>
              </a:endParaRPr>
            </a:p>
          </p:txBody>
        </p:sp>
        <p:sp>
          <p:nvSpPr>
            <p:cNvPr id="12" name="TextBox 11"/>
            <p:cNvSpPr txBox="1"/>
            <p:nvPr/>
          </p:nvSpPr>
          <p:spPr>
            <a:xfrm rot="1898461">
              <a:off x="5139020" y="1417392"/>
              <a:ext cx="1176925" cy="461665"/>
            </a:xfrm>
            <a:prstGeom prst="rect">
              <a:avLst/>
            </a:prstGeom>
            <a:noFill/>
          </p:spPr>
          <p:txBody>
            <a:bodyPr wrap="none" rtlCol="0">
              <a:spAutoFit/>
            </a:bodyPr>
            <a:lstStyle/>
            <a:p>
              <a:pPr algn="ctr"/>
              <a:r>
                <a:rPr lang="en-US" sz="2400" b="1" dirty="0" smtClean="0">
                  <a:solidFill>
                    <a:srgbClr val="FF0000"/>
                  </a:solidFill>
                </a:rPr>
                <a:t>SIBERIA</a:t>
              </a:r>
              <a:endParaRPr lang="en-US" sz="2400" b="1" dirty="0">
                <a:solidFill>
                  <a:srgbClr val="FF0000"/>
                </a:solidFill>
              </a:endParaRPr>
            </a:p>
          </p:txBody>
        </p:sp>
        <p:sp>
          <p:nvSpPr>
            <p:cNvPr id="13" name="Freeform 12"/>
            <p:cNvSpPr/>
            <p:nvPr/>
          </p:nvSpPr>
          <p:spPr>
            <a:xfrm>
              <a:off x="4429594" y="1733862"/>
              <a:ext cx="1155491" cy="717237"/>
            </a:xfrm>
            <a:custGeom>
              <a:avLst/>
              <a:gdLst>
                <a:gd name="connsiteX0" fmla="*/ 7495 w 1054308"/>
                <a:gd name="connsiteY0" fmla="*/ 349771 h 697043"/>
                <a:gd name="connsiteX1" fmla="*/ 37475 w 1054308"/>
                <a:gd name="connsiteY1" fmla="*/ 244840 h 697043"/>
                <a:gd name="connsiteX2" fmla="*/ 142406 w 1054308"/>
                <a:gd name="connsiteY2" fmla="*/ 214859 h 697043"/>
                <a:gd name="connsiteX3" fmla="*/ 232347 w 1054308"/>
                <a:gd name="connsiteY3" fmla="*/ 289810 h 697043"/>
                <a:gd name="connsiteX4" fmla="*/ 292308 w 1054308"/>
                <a:gd name="connsiteY4" fmla="*/ 334781 h 697043"/>
                <a:gd name="connsiteX5" fmla="*/ 337278 w 1054308"/>
                <a:gd name="connsiteY5" fmla="*/ 229849 h 697043"/>
                <a:gd name="connsiteX6" fmla="*/ 412229 w 1054308"/>
                <a:gd name="connsiteY6" fmla="*/ 229849 h 697043"/>
                <a:gd name="connsiteX7" fmla="*/ 322288 w 1054308"/>
                <a:gd name="connsiteY7" fmla="*/ 79948 h 697043"/>
                <a:gd name="connsiteX8" fmla="*/ 337278 w 1054308"/>
                <a:gd name="connsiteY8" fmla="*/ 19987 h 697043"/>
                <a:gd name="connsiteX9" fmla="*/ 487180 w 1054308"/>
                <a:gd name="connsiteY9" fmla="*/ 34977 h 697043"/>
                <a:gd name="connsiteX10" fmla="*/ 562131 w 1054308"/>
                <a:gd name="connsiteY10" fmla="*/ 4997 h 697043"/>
                <a:gd name="connsiteX11" fmla="*/ 682052 w 1054308"/>
                <a:gd name="connsiteY11" fmla="*/ 64958 h 697043"/>
                <a:gd name="connsiteX12" fmla="*/ 727022 w 1054308"/>
                <a:gd name="connsiteY12" fmla="*/ 124918 h 697043"/>
                <a:gd name="connsiteX13" fmla="*/ 757003 w 1054308"/>
                <a:gd name="connsiteY13" fmla="*/ 229849 h 697043"/>
                <a:gd name="connsiteX14" fmla="*/ 906904 w 1054308"/>
                <a:gd name="connsiteY14" fmla="*/ 274820 h 697043"/>
                <a:gd name="connsiteX15" fmla="*/ 1026826 w 1054308"/>
                <a:gd name="connsiteY15" fmla="*/ 394741 h 697043"/>
                <a:gd name="connsiteX16" fmla="*/ 1041816 w 1054308"/>
                <a:gd name="connsiteY16" fmla="*/ 514663 h 697043"/>
                <a:gd name="connsiteX17" fmla="*/ 951875 w 1054308"/>
                <a:gd name="connsiteY17" fmla="*/ 619594 h 697043"/>
                <a:gd name="connsiteX18" fmla="*/ 846944 w 1054308"/>
                <a:gd name="connsiteY18" fmla="*/ 694545 h 697043"/>
                <a:gd name="connsiteX19" fmla="*/ 697042 w 1054308"/>
                <a:gd name="connsiteY19" fmla="*/ 634584 h 697043"/>
                <a:gd name="connsiteX20" fmla="*/ 532150 w 1054308"/>
                <a:gd name="connsiteY20" fmla="*/ 679554 h 697043"/>
                <a:gd name="connsiteX21" fmla="*/ 337278 w 1054308"/>
                <a:gd name="connsiteY21" fmla="*/ 634584 h 697043"/>
                <a:gd name="connsiteX22" fmla="*/ 187376 w 1054308"/>
                <a:gd name="connsiteY22" fmla="*/ 469692 h 697043"/>
                <a:gd name="connsiteX23" fmla="*/ 82445 w 1054308"/>
                <a:gd name="connsiteY23" fmla="*/ 394741 h 697043"/>
                <a:gd name="connsiteX24" fmla="*/ 7495 w 1054308"/>
                <a:gd name="connsiteY24" fmla="*/ 349771 h 697043"/>
                <a:gd name="connsiteX0" fmla="*/ 7495 w 1079291"/>
                <a:gd name="connsiteY0" fmla="*/ 349771 h 697043"/>
                <a:gd name="connsiteX1" fmla="*/ 37475 w 1079291"/>
                <a:gd name="connsiteY1" fmla="*/ 244840 h 697043"/>
                <a:gd name="connsiteX2" fmla="*/ 142406 w 1079291"/>
                <a:gd name="connsiteY2" fmla="*/ 214859 h 697043"/>
                <a:gd name="connsiteX3" fmla="*/ 232347 w 1079291"/>
                <a:gd name="connsiteY3" fmla="*/ 289810 h 697043"/>
                <a:gd name="connsiteX4" fmla="*/ 292308 w 1079291"/>
                <a:gd name="connsiteY4" fmla="*/ 334781 h 697043"/>
                <a:gd name="connsiteX5" fmla="*/ 337278 w 1079291"/>
                <a:gd name="connsiteY5" fmla="*/ 229849 h 697043"/>
                <a:gd name="connsiteX6" fmla="*/ 412229 w 1079291"/>
                <a:gd name="connsiteY6" fmla="*/ 229849 h 697043"/>
                <a:gd name="connsiteX7" fmla="*/ 322288 w 1079291"/>
                <a:gd name="connsiteY7" fmla="*/ 79948 h 697043"/>
                <a:gd name="connsiteX8" fmla="*/ 337278 w 1079291"/>
                <a:gd name="connsiteY8" fmla="*/ 19987 h 697043"/>
                <a:gd name="connsiteX9" fmla="*/ 487180 w 1079291"/>
                <a:gd name="connsiteY9" fmla="*/ 34977 h 697043"/>
                <a:gd name="connsiteX10" fmla="*/ 562131 w 1079291"/>
                <a:gd name="connsiteY10" fmla="*/ 4997 h 697043"/>
                <a:gd name="connsiteX11" fmla="*/ 682052 w 1079291"/>
                <a:gd name="connsiteY11" fmla="*/ 64958 h 697043"/>
                <a:gd name="connsiteX12" fmla="*/ 727022 w 1079291"/>
                <a:gd name="connsiteY12" fmla="*/ 124918 h 697043"/>
                <a:gd name="connsiteX13" fmla="*/ 757003 w 1079291"/>
                <a:gd name="connsiteY13" fmla="*/ 229849 h 697043"/>
                <a:gd name="connsiteX14" fmla="*/ 906904 w 1079291"/>
                <a:gd name="connsiteY14" fmla="*/ 274820 h 697043"/>
                <a:gd name="connsiteX15" fmla="*/ 1056806 w 1079291"/>
                <a:gd name="connsiteY15" fmla="*/ 399738 h 697043"/>
                <a:gd name="connsiteX16" fmla="*/ 1041816 w 1079291"/>
                <a:gd name="connsiteY16" fmla="*/ 514663 h 697043"/>
                <a:gd name="connsiteX17" fmla="*/ 951875 w 1079291"/>
                <a:gd name="connsiteY17" fmla="*/ 619594 h 697043"/>
                <a:gd name="connsiteX18" fmla="*/ 846944 w 1079291"/>
                <a:gd name="connsiteY18" fmla="*/ 694545 h 697043"/>
                <a:gd name="connsiteX19" fmla="*/ 697042 w 1079291"/>
                <a:gd name="connsiteY19" fmla="*/ 634584 h 697043"/>
                <a:gd name="connsiteX20" fmla="*/ 532150 w 1079291"/>
                <a:gd name="connsiteY20" fmla="*/ 679554 h 697043"/>
                <a:gd name="connsiteX21" fmla="*/ 337278 w 1079291"/>
                <a:gd name="connsiteY21" fmla="*/ 634584 h 697043"/>
                <a:gd name="connsiteX22" fmla="*/ 187376 w 1079291"/>
                <a:gd name="connsiteY22" fmla="*/ 469692 h 697043"/>
                <a:gd name="connsiteX23" fmla="*/ 82445 w 1079291"/>
                <a:gd name="connsiteY23" fmla="*/ 394741 h 697043"/>
                <a:gd name="connsiteX24" fmla="*/ 7495 w 1079291"/>
                <a:gd name="connsiteY24" fmla="*/ 349771 h 697043"/>
                <a:gd name="connsiteX0" fmla="*/ 7495 w 1155491"/>
                <a:gd name="connsiteY0" fmla="*/ 349771 h 697043"/>
                <a:gd name="connsiteX1" fmla="*/ 37475 w 1155491"/>
                <a:gd name="connsiteY1" fmla="*/ 244840 h 697043"/>
                <a:gd name="connsiteX2" fmla="*/ 142406 w 1155491"/>
                <a:gd name="connsiteY2" fmla="*/ 214859 h 697043"/>
                <a:gd name="connsiteX3" fmla="*/ 232347 w 1155491"/>
                <a:gd name="connsiteY3" fmla="*/ 289810 h 697043"/>
                <a:gd name="connsiteX4" fmla="*/ 292308 w 1155491"/>
                <a:gd name="connsiteY4" fmla="*/ 334781 h 697043"/>
                <a:gd name="connsiteX5" fmla="*/ 337278 w 1155491"/>
                <a:gd name="connsiteY5" fmla="*/ 229849 h 697043"/>
                <a:gd name="connsiteX6" fmla="*/ 412229 w 1155491"/>
                <a:gd name="connsiteY6" fmla="*/ 229849 h 697043"/>
                <a:gd name="connsiteX7" fmla="*/ 322288 w 1155491"/>
                <a:gd name="connsiteY7" fmla="*/ 79948 h 697043"/>
                <a:gd name="connsiteX8" fmla="*/ 337278 w 1155491"/>
                <a:gd name="connsiteY8" fmla="*/ 19987 h 697043"/>
                <a:gd name="connsiteX9" fmla="*/ 487180 w 1155491"/>
                <a:gd name="connsiteY9" fmla="*/ 34977 h 697043"/>
                <a:gd name="connsiteX10" fmla="*/ 562131 w 1155491"/>
                <a:gd name="connsiteY10" fmla="*/ 4997 h 697043"/>
                <a:gd name="connsiteX11" fmla="*/ 682052 w 1155491"/>
                <a:gd name="connsiteY11" fmla="*/ 64958 h 697043"/>
                <a:gd name="connsiteX12" fmla="*/ 727022 w 1155491"/>
                <a:gd name="connsiteY12" fmla="*/ 124918 h 697043"/>
                <a:gd name="connsiteX13" fmla="*/ 757003 w 1155491"/>
                <a:gd name="connsiteY13" fmla="*/ 229849 h 697043"/>
                <a:gd name="connsiteX14" fmla="*/ 906904 w 1155491"/>
                <a:gd name="connsiteY14" fmla="*/ 274820 h 697043"/>
                <a:gd name="connsiteX15" fmla="*/ 1133006 w 1155491"/>
                <a:gd name="connsiteY15" fmla="*/ 323538 h 697043"/>
                <a:gd name="connsiteX16" fmla="*/ 1041816 w 1155491"/>
                <a:gd name="connsiteY16" fmla="*/ 514663 h 697043"/>
                <a:gd name="connsiteX17" fmla="*/ 951875 w 1155491"/>
                <a:gd name="connsiteY17" fmla="*/ 619594 h 697043"/>
                <a:gd name="connsiteX18" fmla="*/ 846944 w 1155491"/>
                <a:gd name="connsiteY18" fmla="*/ 694545 h 697043"/>
                <a:gd name="connsiteX19" fmla="*/ 697042 w 1155491"/>
                <a:gd name="connsiteY19" fmla="*/ 634584 h 697043"/>
                <a:gd name="connsiteX20" fmla="*/ 532150 w 1155491"/>
                <a:gd name="connsiteY20" fmla="*/ 679554 h 697043"/>
                <a:gd name="connsiteX21" fmla="*/ 337278 w 1155491"/>
                <a:gd name="connsiteY21" fmla="*/ 634584 h 697043"/>
                <a:gd name="connsiteX22" fmla="*/ 187376 w 1155491"/>
                <a:gd name="connsiteY22" fmla="*/ 469692 h 697043"/>
                <a:gd name="connsiteX23" fmla="*/ 82445 w 1155491"/>
                <a:gd name="connsiteY23" fmla="*/ 394741 h 697043"/>
                <a:gd name="connsiteX24" fmla="*/ 7495 w 1155491"/>
                <a:gd name="connsiteY24" fmla="*/ 349771 h 697043"/>
                <a:gd name="connsiteX0" fmla="*/ 7495 w 1155491"/>
                <a:gd name="connsiteY0" fmla="*/ 349771 h 708702"/>
                <a:gd name="connsiteX1" fmla="*/ 37475 w 1155491"/>
                <a:gd name="connsiteY1" fmla="*/ 244840 h 708702"/>
                <a:gd name="connsiteX2" fmla="*/ 142406 w 1155491"/>
                <a:gd name="connsiteY2" fmla="*/ 214859 h 708702"/>
                <a:gd name="connsiteX3" fmla="*/ 232347 w 1155491"/>
                <a:gd name="connsiteY3" fmla="*/ 289810 h 708702"/>
                <a:gd name="connsiteX4" fmla="*/ 292308 w 1155491"/>
                <a:gd name="connsiteY4" fmla="*/ 334781 h 708702"/>
                <a:gd name="connsiteX5" fmla="*/ 337278 w 1155491"/>
                <a:gd name="connsiteY5" fmla="*/ 229849 h 708702"/>
                <a:gd name="connsiteX6" fmla="*/ 412229 w 1155491"/>
                <a:gd name="connsiteY6" fmla="*/ 229849 h 708702"/>
                <a:gd name="connsiteX7" fmla="*/ 322288 w 1155491"/>
                <a:gd name="connsiteY7" fmla="*/ 79948 h 708702"/>
                <a:gd name="connsiteX8" fmla="*/ 337278 w 1155491"/>
                <a:gd name="connsiteY8" fmla="*/ 19987 h 708702"/>
                <a:gd name="connsiteX9" fmla="*/ 487180 w 1155491"/>
                <a:gd name="connsiteY9" fmla="*/ 34977 h 708702"/>
                <a:gd name="connsiteX10" fmla="*/ 562131 w 1155491"/>
                <a:gd name="connsiteY10" fmla="*/ 4997 h 708702"/>
                <a:gd name="connsiteX11" fmla="*/ 682052 w 1155491"/>
                <a:gd name="connsiteY11" fmla="*/ 64958 h 708702"/>
                <a:gd name="connsiteX12" fmla="*/ 727022 w 1155491"/>
                <a:gd name="connsiteY12" fmla="*/ 124918 h 708702"/>
                <a:gd name="connsiteX13" fmla="*/ 757003 w 1155491"/>
                <a:gd name="connsiteY13" fmla="*/ 229849 h 708702"/>
                <a:gd name="connsiteX14" fmla="*/ 906904 w 1155491"/>
                <a:gd name="connsiteY14" fmla="*/ 274820 h 708702"/>
                <a:gd name="connsiteX15" fmla="*/ 1133006 w 1155491"/>
                <a:gd name="connsiteY15" fmla="*/ 323538 h 708702"/>
                <a:gd name="connsiteX16" fmla="*/ 1041816 w 1155491"/>
                <a:gd name="connsiteY16" fmla="*/ 514663 h 708702"/>
                <a:gd name="connsiteX17" fmla="*/ 951875 w 1155491"/>
                <a:gd name="connsiteY17" fmla="*/ 619594 h 708702"/>
                <a:gd name="connsiteX18" fmla="*/ 846944 w 1155491"/>
                <a:gd name="connsiteY18" fmla="*/ 694545 h 708702"/>
                <a:gd name="connsiteX19" fmla="*/ 675806 w 1155491"/>
                <a:gd name="connsiteY19" fmla="*/ 704538 h 708702"/>
                <a:gd name="connsiteX20" fmla="*/ 532150 w 1155491"/>
                <a:gd name="connsiteY20" fmla="*/ 679554 h 708702"/>
                <a:gd name="connsiteX21" fmla="*/ 337278 w 1155491"/>
                <a:gd name="connsiteY21" fmla="*/ 634584 h 708702"/>
                <a:gd name="connsiteX22" fmla="*/ 187376 w 1155491"/>
                <a:gd name="connsiteY22" fmla="*/ 469692 h 708702"/>
                <a:gd name="connsiteX23" fmla="*/ 82445 w 1155491"/>
                <a:gd name="connsiteY23" fmla="*/ 394741 h 708702"/>
                <a:gd name="connsiteX24" fmla="*/ 7495 w 1155491"/>
                <a:gd name="connsiteY24" fmla="*/ 349771 h 708702"/>
                <a:gd name="connsiteX0" fmla="*/ 7495 w 1155491"/>
                <a:gd name="connsiteY0" fmla="*/ 349771 h 716196"/>
                <a:gd name="connsiteX1" fmla="*/ 37475 w 1155491"/>
                <a:gd name="connsiteY1" fmla="*/ 244840 h 716196"/>
                <a:gd name="connsiteX2" fmla="*/ 142406 w 1155491"/>
                <a:gd name="connsiteY2" fmla="*/ 214859 h 716196"/>
                <a:gd name="connsiteX3" fmla="*/ 232347 w 1155491"/>
                <a:gd name="connsiteY3" fmla="*/ 289810 h 716196"/>
                <a:gd name="connsiteX4" fmla="*/ 292308 w 1155491"/>
                <a:gd name="connsiteY4" fmla="*/ 334781 h 716196"/>
                <a:gd name="connsiteX5" fmla="*/ 337278 w 1155491"/>
                <a:gd name="connsiteY5" fmla="*/ 229849 h 716196"/>
                <a:gd name="connsiteX6" fmla="*/ 412229 w 1155491"/>
                <a:gd name="connsiteY6" fmla="*/ 229849 h 716196"/>
                <a:gd name="connsiteX7" fmla="*/ 322288 w 1155491"/>
                <a:gd name="connsiteY7" fmla="*/ 79948 h 716196"/>
                <a:gd name="connsiteX8" fmla="*/ 337278 w 1155491"/>
                <a:gd name="connsiteY8" fmla="*/ 19987 h 716196"/>
                <a:gd name="connsiteX9" fmla="*/ 487180 w 1155491"/>
                <a:gd name="connsiteY9" fmla="*/ 34977 h 716196"/>
                <a:gd name="connsiteX10" fmla="*/ 562131 w 1155491"/>
                <a:gd name="connsiteY10" fmla="*/ 4997 h 716196"/>
                <a:gd name="connsiteX11" fmla="*/ 682052 w 1155491"/>
                <a:gd name="connsiteY11" fmla="*/ 64958 h 716196"/>
                <a:gd name="connsiteX12" fmla="*/ 727022 w 1155491"/>
                <a:gd name="connsiteY12" fmla="*/ 124918 h 716196"/>
                <a:gd name="connsiteX13" fmla="*/ 757003 w 1155491"/>
                <a:gd name="connsiteY13" fmla="*/ 229849 h 716196"/>
                <a:gd name="connsiteX14" fmla="*/ 906904 w 1155491"/>
                <a:gd name="connsiteY14" fmla="*/ 274820 h 716196"/>
                <a:gd name="connsiteX15" fmla="*/ 1133006 w 1155491"/>
                <a:gd name="connsiteY15" fmla="*/ 323538 h 716196"/>
                <a:gd name="connsiteX16" fmla="*/ 1041816 w 1155491"/>
                <a:gd name="connsiteY16" fmla="*/ 514663 h 716196"/>
                <a:gd name="connsiteX17" fmla="*/ 951875 w 1155491"/>
                <a:gd name="connsiteY17" fmla="*/ 619594 h 716196"/>
                <a:gd name="connsiteX18" fmla="*/ 846944 w 1155491"/>
                <a:gd name="connsiteY18" fmla="*/ 694545 h 716196"/>
                <a:gd name="connsiteX19" fmla="*/ 675806 w 1155491"/>
                <a:gd name="connsiteY19" fmla="*/ 704538 h 716196"/>
                <a:gd name="connsiteX20" fmla="*/ 447206 w 1155491"/>
                <a:gd name="connsiteY20" fmla="*/ 704537 h 716196"/>
                <a:gd name="connsiteX21" fmla="*/ 337278 w 1155491"/>
                <a:gd name="connsiteY21" fmla="*/ 634584 h 716196"/>
                <a:gd name="connsiteX22" fmla="*/ 187376 w 1155491"/>
                <a:gd name="connsiteY22" fmla="*/ 469692 h 716196"/>
                <a:gd name="connsiteX23" fmla="*/ 82445 w 1155491"/>
                <a:gd name="connsiteY23" fmla="*/ 394741 h 716196"/>
                <a:gd name="connsiteX24" fmla="*/ 7495 w 1155491"/>
                <a:gd name="connsiteY24" fmla="*/ 349771 h 716196"/>
                <a:gd name="connsiteX0" fmla="*/ 7495 w 1155491"/>
                <a:gd name="connsiteY0" fmla="*/ 349771 h 718694"/>
                <a:gd name="connsiteX1" fmla="*/ 37475 w 1155491"/>
                <a:gd name="connsiteY1" fmla="*/ 244840 h 718694"/>
                <a:gd name="connsiteX2" fmla="*/ 142406 w 1155491"/>
                <a:gd name="connsiteY2" fmla="*/ 214859 h 718694"/>
                <a:gd name="connsiteX3" fmla="*/ 232347 w 1155491"/>
                <a:gd name="connsiteY3" fmla="*/ 289810 h 718694"/>
                <a:gd name="connsiteX4" fmla="*/ 292308 w 1155491"/>
                <a:gd name="connsiteY4" fmla="*/ 334781 h 718694"/>
                <a:gd name="connsiteX5" fmla="*/ 337278 w 1155491"/>
                <a:gd name="connsiteY5" fmla="*/ 229849 h 718694"/>
                <a:gd name="connsiteX6" fmla="*/ 412229 w 1155491"/>
                <a:gd name="connsiteY6" fmla="*/ 229849 h 718694"/>
                <a:gd name="connsiteX7" fmla="*/ 322288 w 1155491"/>
                <a:gd name="connsiteY7" fmla="*/ 79948 h 718694"/>
                <a:gd name="connsiteX8" fmla="*/ 337278 w 1155491"/>
                <a:gd name="connsiteY8" fmla="*/ 19987 h 718694"/>
                <a:gd name="connsiteX9" fmla="*/ 487180 w 1155491"/>
                <a:gd name="connsiteY9" fmla="*/ 34977 h 718694"/>
                <a:gd name="connsiteX10" fmla="*/ 562131 w 1155491"/>
                <a:gd name="connsiteY10" fmla="*/ 4997 h 718694"/>
                <a:gd name="connsiteX11" fmla="*/ 682052 w 1155491"/>
                <a:gd name="connsiteY11" fmla="*/ 64958 h 718694"/>
                <a:gd name="connsiteX12" fmla="*/ 727022 w 1155491"/>
                <a:gd name="connsiteY12" fmla="*/ 124918 h 718694"/>
                <a:gd name="connsiteX13" fmla="*/ 757003 w 1155491"/>
                <a:gd name="connsiteY13" fmla="*/ 229849 h 718694"/>
                <a:gd name="connsiteX14" fmla="*/ 906904 w 1155491"/>
                <a:gd name="connsiteY14" fmla="*/ 274820 h 718694"/>
                <a:gd name="connsiteX15" fmla="*/ 1133006 w 1155491"/>
                <a:gd name="connsiteY15" fmla="*/ 323538 h 718694"/>
                <a:gd name="connsiteX16" fmla="*/ 1041816 w 1155491"/>
                <a:gd name="connsiteY16" fmla="*/ 514663 h 718694"/>
                <a:gd name="connsiteX17" fmla="*/ 951875 w 1155491"/>
                <a:gd name="connsiteY17" fmla="*/ 619594 h 718694"/>
                <a:gd name="connsiteX18" fmla="*/ 904406 w 1155491"/>
                <a:gd name="connsiteY18" fmla="*/ 704537 h 718694"/>
                <a:gd name="connsiteX19" fmla="*/ 675806 w 1155491"/>
                <a:gd name="connsiteY19" fmla="*/ 704538 h 718694"/>
                <a:gd name="connsiteX20" fmla="*/ 447206 w 1155491"/>
                <a:gd name="connsiteY20" fmla="*/ 704537 h 718694"/>
                <a:gd name="connsiteX21" fmla="*/ 337278 w 1155491"/>
                <a:gd name="connsiteY21" fmla="*/ 634584 h 718694"/>
                <a:gd name="connsiteX22" fmla="*/ 187376 w 1155491"/>
                <a:gd name="connsiteY22" fmla="*/ 469692 h 718694"/>
                <a:gd name="connsiteX23" fmla="*/ 82445 w 1155491"/>
                <a:gd name="connsiteY23" fmla="*/ 394741 h 718694"/>
                <a:gd name="connsiteX24" fmla="*/ 7495 w 1155491"/>
                <a:gd name="connsiteY24" fmla="*/ 349771 h 718694"/>
                <a:gd name="connsiteX0" fmla="*/ 7495 w 1155491"/>
                <a:gd name="connsiteY0" fmla="*/ 349771 h 717237"/>
                <a:gd name="connsiteX1" fmla="*/ 37475 w 1155491"/>
                <a:gd name="connsiteY1" fmla="*/ 244840 h 717237"/>
                <a:gd name="connsiteX2" fmla="*/ 142406 w 1155491"/>
                <a:gd name="connsiteY2" fmla="*/ 214859 h 717237"/>
                <a:gd name="connsiteX3" fmla="*/ 232347 w 1155491"/>
                <a:gd name="connsiteY3" fmla="*/ 289810 h 717237"/>
                <a:gd name="connsiteX4" fmla="*/ 292308 w 1155491"/>
                <a:gd name="connsiteY4" fmla="*/ 334781 h 717237"/>
                <a:gd name="connsiteX5" fmla="*/ 337278 w 1155491"/>
                <a:gd name="connsiteY5" fmla="*/ 229849 h 717237"/>
                <a:gd name="connsiteX6" fmla="*/ 412229 w 1155491"/>
                <a:gd name="connsiteY6" fmla="*/ 229849 h 717237"/>
                <a:gd name="connsiteX7" fmla="*/ 322288 w 1155491"/>
                <a:gd name="connsiteY7" fmla="*/ 79948 h 717237"/>
                <a:gd name="connsiteX8" fmla="*/ 337278 w 1155491"/>
                <a:gd name="connsiteY8" fmla="*/ 19987 h 717237"/>
                <a:gd name="connsiteX9" fmla="*/ 487180 w 1155491"/>
                <a:gd name="connsiteY9" fmla="*/ 34977 h 717237"/>
                <a:gd name="connsiteX10" fmla="*/ 562131 w 1155491"/>
                <a:gd name="connsiteY10" fmla="*/ 4997 h 717237"/>
                <a:gd name="connsiteX11" fmla="*/ 682052 w 1155491"/>
                <a:gd name="connsiteY11" fmla="*/ 64958 h 717237"/>
                <a:gd name="connsiteX12" fmla="*/ 727022 w 1155491"/>
                <a:gd name="connsiteY12" fmla="*/ 124918 h 717237"/>
                <a:gd name="connsiteX13" fmla="*/ 757003 w 1155491"/>
                <a:gd name="connsiteY13" fmla="*/ 229849 h 717237"/>
                <a:gd name="connsiteX14" fmla="*/ 906904 w 1155491"/>
                <a:gd name="connsiteY14" fmla="*/ 274820 h 717237"/>
                <a:gd name="connsiteX15" fmla="*/ 1133006 w 1155491"/>
                <a:gd name="connsiteY15" fmla="*/ 323538 h 717237"/>
                <a:gd name="connsiteX16" fmla="*/ 1041816 w 1155491"/>
                <a:gd name="connsiteY16" fmla="*/ 514663 h 717237"/>
                <a:gd name="connsiteX17" fmla="*/ 1056806 w 1155491"/>
                <a:gd name="connsiteY17" fmla="*/ 628337 h 717237"/>
                <a:gd name="connsiteX18" fmla="*/ 904406 w 1155491"/>
                <a:gd name="connsiteY18" fmla="*/ 704537 h 717237"/>
                <a:gd name="connsiteX19" fmla="*/ 675806 w 1155491"/>
                <a:gd name="connsiteY19" fmla="*/ 704538 h 717237"/>
                <a:gd name="connsiteX20" fmla="*/ 447206 w 1155491"/>
                <a:gd name="connsiteY20" fmla="*/ 704537 h 717237"/>
                <a:gd name="connsiteX21" fmla="*/ 337278 w 1155491"/>
                <a:gd name="connsiteY21" fmla="*/ 634584 h 717237"/>
                <a:gd name="connsiteX22" fmla="*/ 187376 w 1155491"/>
                <a:gd name="connsiteY22" fmla="*/ 469692 h 717237"/>
                <a:gd name="connsiteX23" fmla="*/ 82445 w 1155491"/>
                <a:gd name="connsiteY23" fmla="*/ 394741 h 717237"/>
                <a:gd name="connsiteX24" fmla="*/ 7495 w 1155491"/>
                <a:gd name="connsiteY24" fmla="*/ 349771 h 7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5491" h="717237">
                  <a:moveTo>
                    <a:pt x="7495" y="349771"/>
                  </a:moveTo>
                  <a:cubicBezTo>
                    <a:pt x="0" y="324788"/>
                    <a:pt x="14990" y="267325"/>
                    <a:pt x="37475" y="244840"/>
                  </a:cubicBezTo>
                  <a:cubicBezTo>
                    <a:pt x="59960" y="222355"/>
                    <a:pt x="109927" y="207364"/>
                    <a:pt x="142406" y="214859"/>
                  </a:cubicBezTo>
                  <a:cubicBezTo>
                    <a:pt x="174885" y="222354"/>
                    <a:pt x="207363" y="269823"/>
                    <a:pt x="232347" y="289810"/>
                  </a:cubicBezTo>
                  <a:cubicBezTo>
                    <a:pt x="257331" y="309797"/>
                    <a:pt x="274820" y="344774"/>
                    <a:pt x="292308" y="334781"/>
                  </a:cubicBezTo>
                  <a:cubicBezTo>
                    <a:pt x="309796" y="324788"/>
                    <a:pt x="317291" y="247338"/>
                    <a:pt x="337278" y="229849"/>
                  </a:cubicBezTo>
                  <a:cubicBezTo>
                    <a:pt x="357265" y="212360"/>
                    <a:pt x="414727" y="254833"/>
                    <a:pt x="412229" y="229849"/>
                  </a:cubicBezTo>
                  <a:cubicBezTo>
                    <a:pt x="409731" y="204866"/>
                    <a:pt x="334780" y="114925"/>
                    <a:pt x="322288" y="79948"/>
                  </a:cubicBezTo>
                  <a:cubicBezTo>
                    <a:pt x="309796" y="44971"/>
                    <a:pt x="309796" y="27482"/>
                    <a:pt x="337278" y="19987"/>
                  </a:cubicBezTo>
                  <a:cubicBezTo>
                    <a:pt x="364760" y="12492"/>
                    <a:pt x="449705" y="37475"/>
                    <a:pt x="487180" y="34977"/>
                  </a:cubicBezTo>
                  <a:cubicBezTo>
                    <a:pt x="524655" y="32479"/>
                    <a:pt x="529652" y="0"/>
                    <a:pt x="562131" y="4997"/>
                  </a:cubicBezTo>
                  <a:cubicBezTo>
                    <a:pt x="594610" y="9994"/>
                    <a:pt x="654570" y="44971"/>
                    <a:pt x="682052" y="64958"/>
                  </a:cubicBezTo>
                  <a:cubicBezTo>
                    <a:pt x="709534" y="84945"/>
                    <a:pt x="714530" y="97436"/>
                    <a:pt x="727022" y="124918"/>
                  </a:cubicBezTo>
                  <a:cubicBezTo>
                    <a:pt x="739514" y="152400"/>
                    <a:pt x="727023" y="204865"/>
                    <a:pt x="757003" y="229849"/>
                  </a:cubicBezTo>
                  <a:cubicBezTo>
                    <a:pt x="786983" y="254833"/>
                    <a:pt x="844237" y="259205"/>
                    <a:pt x="906904" y="274820"/>
                  </a:cubicBezTo>
                  <a:cubicBezTo>
                    <a:pt x="969571" y="290435"/>
                    <a:pt x="1110521" y="283564"/>
                    <a:pt x="1133006" y="323538"/>
                  </a:cubicBezTo>
                  <a:cubicBezTo>
                    <a:pt x="1155491" y="363512"/>
                    <a:pt x="1054516" y="463863"/>
                    <a:pt x="1041816" y="514663"/>
                  </a:cubicBezTo>
                  <a:cubicBezTo>
                    <a:pt x="1029116" y="565463"/>
                    <a:pt x="1079708" y="596691"/>
                    <a:pt x="1056806" y="628337"/>
                  </a:cubicBezTo>
                  <a:cubicBezTo>
                    <a:pt x="1033904" y="659983"/>
                    <a:pt x="967906" y="691837"/>
                    <a:pt x="904406" y="704537"/>
                  </a:cubicBezTo>
                  <a:cubicBezTo>
                    <a:pt x="840906" y="717237"/>
                    <a:pt x="752006" y="704538"/>
                    <a:pt x="675806" y="704538"/>
                  </a:cubicBezTo>
                  <a:cubicBezTo>
                    <a:pt x="599606" y="704538"/>
                    <a:pt x="503627" y="716196"/>
                    <a:pt x="447206" y="704537"/>
                  </a:cubicBezTo>
                  <a:cubicBezTo>
                    <a:pt x="390785" y="692878"/>
                    <a:pt x="380583" y="673725"/>
                    <a:pt x="337278" y="634584"/>
                  </a:cubicBezTo>
                  <a:cubicBezTo>
                    <a:pt x="293973" y="595443"/>
                    <a:pt x="229848" y="509666"/>
                    <a:pt x="187376" y="469692"/>
                  </a:cubicBezTo>
                  <a:cubicBezTo>
                    <a:pt x="144904" y="429718"/>
                    <a:pt x="112425" y="407233"/>
                    <a:pt x="82445" y="394741"/>
                  </a:cubicBezTo>
                  <a:cubicBezTo>
                    <a:pt x="52465" y="382249"/>
                    <a:pt x="14990" y="374754"/>
                    <a:pt x="7495" y="349771"/>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200400" y="1371600"/>
            <a:ext cx="2590800" cy="1447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File:Inuit conf map.png"/>
          <p:cNvPicPr>
            <a:picLocks noChangeAspect="1" noChangeArrowheads="1"/>
          </p:cNvPicPr>
          <p:nvPr/>
        </p:nvPicPr>
        <p:blipFill>
          <a:blip r:embed="rId2" cstate="print"/>
          <a:srcRect l="34247" r="21918" b="75342"/>
          <a:stretch>
            <a:fillRect/>
          </a:stretch>
        </p:blipFill>
        <p:spPr bwMode="auto">
          <a:xfrm>
            <a:off x="990600" y="1371600"/>
            <a:ext cx="6637867" cy="3733800"/>
          </a:xfrm>
          <a:prstGeom prst="rect">
            <a:avLst/>
          </a:prstGeom>
          <a:noFill/>
          <a:ln w="76200">
            <a:solidFill>
              <a:schemeClr val="tx1"/>
            </a:solidFill>
          </a:ln>
        </p:spPr>
      </p:pic>
      <p:sp>
        <p:nvSpPr>
          <p:cNvPr id="17" name="Freeform 16"/>
          <p:cNvSpPr/>
          <p:nvPr/>
        </p:nvSpPr>
        <p:spPr>
          <a:xfrm>
            <a:off x="2870616" y="2286000"/>
            <a:ext cx="3000115" cy="2008682"/>
          </a:xfrm>
          <a:custGeom>
            <a:avLst/>
            <a:gdLst>
              <a:gd name="connsiteX0" fmla="*/ 846945 w 2470879"/>
              <a:gd name="connsiteY0" fmla="*/ 1941226 h 2008682"/>
              <a:gd name="connsiteX1" fmla="*/ 1371600 w 2470879"/>
              <a:gd name="connsiteY1" fmla="*/ 1881266 h 2008682"/>
              <a:gd name="connsiteX2" fmla="*/ 1896256 w 2470879"/>
              <a:gd name="connsiteY2" fmla="*/ 1971207 h 2008682"/>
              <a:gd name="connsiteX3" fmla="*/ 2121109 w 2470879"/>
              <a:gd name="connsiteY3" fmla="*/ 1986197 h 2008682"/>
              <a:gd name="connsiteX4" fmla="*/ 1941227 w 2470879"/>
              <a:gd name="connsiteY4" fmla="*/ 1836295 h 2008682"/>
              <a:gd name="connsiteX5" fmla="*/ 1596453 w 2470879"/>
              <a:gd name="connsiteY5" fmla="*/ 1611443 h 2008682"/>
              <a:gd name="connsiteX6" fmla="*/ 1506512 w 2470879"/>
              <a:gd name="connsiteY6" fmla="*/ 1431561 h 2008682"/>
              <a:gd name="connsiteX7" fmla="*/ 1401581 w 2470879"/>
              <a:gd name="connsiteY7" fmla="*/ 1356610 h 2008682"/>
              <a:gd name="connsiteX8" fmla="*/ 1341620 w 2470879"/>
              <a:gd name="connsiteY8" fmla="*/ 1491521 h 2008682"/>
              <a:gd name="connsiteX9" fmla="*/ 1071797 w 2470879"/>
              <a:gd name="connsiteY9" fmla="*/ 1401580 h 2008682"/>
              <a:gd name="connsiteX10" fmla="*/ 1011836 w 2470879"/>
              <a:gd name="connsiteY10" fmla="*/ 1296649 h 2008682"/>
              <a:gd name="connsiteX11" fmla="*/ 1161738 w 2470879"/>
              <a:gd name="connsiteY11" fmla="*/ 1116767 h 2008682"/>
              <a:gd name="connsiteX12" fmla="*/ 1281659 w 2470879"/>
              <a:gd name="connsiteY12" fmla="*/ 861934 h 2008682"/>
              <a:gd name="connsiteX13" fmla="*/ 1431561 w 2470879"/>
              <a:gd name="connsiteY13" fmla="*/ 936885 h 2008682"/>
              <a:gd name="connsiteX14" fmla="*/ 1596453 w 2470879"/>
              <a:gd name="connsiteY14" fmla="*/ 1086787 h 2008682"/>
              <a:gd name="connsiteX15" fmla="*/ 1746354 w 2470879"/>
              <a:gd name="connsiteY15" fmla="*/ 1101777 h 2008682"/>
              <a:gd name="connsiteX16" fmla="*/ 1881266 w 2470879"/>
              <a:gd name="connsiteY16" fmla="*/ 1281659 h 2008682"/>
              <a:gd name="connsiteX17" fmla="*/ 1866276 w 2470879"/>
              <a:gd name="connsiteY17" fmla="*/ 1071797 h 2008682"/>
              <a:gd name="connsiteX18" fmla="*/ 2001187 w 2470879"/>
              <a:gd name="connsiteY18" fmla="*/ 966866 h 2008682"/>
              <a:gd name="connsiteX19" fmla="*/ 2256020 w 2470879"/>
              <a:gd name="connsiteY19" fmla="*/ 981856 h 2008682"/>
              <a:gd name="connsiteX20" fmla="*/ 2181069 w 2470879"/>
              <a:gd name="connsiteY20" fmla="*/ 831954 h 2008682"/>
              <a:gd name="connsiteX21" fmla="*/ 2076138 w 2470879"/>
              <a:gd name="connsiteY21" fmla="*/ 712033 h 2008682"/>
              <a:gd name="connsiteX22" fmla="*/ 2016177 w 2470879"/>
              <a:gd name="connsiteY22" fmla="*/ 562131 h 2008682"/>
              <a:gd name="connsiteX23" fmla="*/ 2016177 w 2470879"/>
              <a:gd name="connsiteY23" fmla="*/ 457200 h 2008682"/>
              <a:gd name="connsiteX24" fmla="*/ 2151089 w 2470879"/>
              <a:gd name="connsiteY24" fmla="*/ 442210 h 2008682"/>
              <a:gd name="connsiteX25" fmla="*/ 2330971 w 2470879"/>
              <a:gd name="connsiteY25" fmla="*/ 427220 h 2008682"/>
              <a:gd name="connsiteX26" fmla="*/ 2465882 w 2470879"/>
              <a:gd name="connsiteY26" fmla="*/ 337279 h 2008682"/>
              <a:gd name="connsiteX27" fmla="*/ 2300991 w 2470879"/>
              <a:gd name="connsiteY27" fmla="*/ 187377 h 2008682"/>
              <a:gd name="connsiteX28" fmla="*/ 1731364 w 2470879"/>
              <a:gd name="connsiteY28" fmla="*/ 112426 h 2008682"/>
              <a:gd name="connsiteX29" fmla="*/ 1236689 w 2470879"/>
              <a:gd name="connsiteY29" fmla="*/ 112426 h 2008682"/>
              <a:gd name="connsiteX30" fmla="*/ 801974 w 2470879"/>
              <a:gd name="connsiteY30" fmla="*/ 112426 h 2008682"/>
              <a:gd name="connsiteX31" fmla="*/ 667063 w 2470879"/>
              <a:gd name="connsiteY31" fmla="*/ 67456 h 2008682"/>
              <a:gd name="connsiteX32" fmla="*/ 457200 w 2470879"/>
              <a:gd name="connsiteY32" fmla="*/ 7495 h 2008682"/>
              <a:gd name="connsiteX33" fmla="*/ 217358 w 2470879"/>
              <a:gd name="connsiteY33" fmla="*/ 22485 h 2008682"/>
              <a:gd name="connsiteX34" fmla="*/ 7495 w 2470879"/>
              <a:gd name="connsiteY34" fmla="*/ 127416 h 2008682"/>
              <a:gd name="connsiteX35" fmla="*/ 262328 w 2470879"/>
              <a:gd name="connsiteY35" fmla="*/ 202367 h 2008682"/>
              <a:gd name="connsiteX36" fmla="*/ 367259 w 2470879"/>
              <a:gd name="connsiteY36" fmla="*/ 352269 h 2008682"/>
              <a:gd name="connsiteX37" fmla="*/ 412230 w 2470879"/>
              <a:gd name="connsiteY37" fmla="*/ 487180 h 2008682"/>
              <a:gd name="connsiteX38" fmla="*/ 337279 w 2470879"/>
              <a:gd name="connsiteY38" fmla="*/ 637082 h 2008682"/>
              <a:gd name="connsiteX39" fmla="*/ 157397 w 2470879"/>
              <a:gd name="connsiteY39" fmla="*/ 876925 h 2008682"/>
              <a:gd name="connsiteX40" fmla="*/ 97436 w 2470879"/>
              <a:gd name="connsiteY40" fmla="*/ 981856 h 2008682"/>
              <a:gd name="connsiteX41" fmla="*/ 97436 w 2470879"/>
              <a:gd name="connsiteY41" fmla="*/ 1131757 h 2008682"/>
              <a:gd name="connsiteX42" fmla="*/ 127417 w 2470879"/>
              <a:gd name="connsiteY42" fmla="*/ 1206708 h 2008682"/>
              <a:gd name="connsiteX43" fmla="*/ 322289 w 2470879"/>
              <a:gd name="connsiteY43" fmla="*/ 1101777 h 2008682"/>
              <a:gd name="connsiteX44" fmla="*/ 547141 w 2470879"/>
              <a:gd name="connsiteY44" fmla="*/ 1056807 h 2008682"/>
              <a:gd name="connsiteX45" fmla="*/ 652073 w 2470879"/>
              <a:gd name="connsiteY45" fmla="*/ 1116767 h 2008682"/>
              <a:gd name="connsiteX46" fmla="*/ 667063 w 2470879"/>
              <a:gd name="connsiteY46" fmla="*/ 1191718 h 2008682"/>
              <a:gd name="connsiteX47" fmla="*/ 801974 w 2470879"/>
              <a:gd name="connsiteY47" fmla="*/ 1251679 h 2008682"/>
              <a:gd name="connsiteX48" fmla="*/ 682053 w 2470879"/>
              <a:gd name="connsiteY48" fmla="*/ 1416570 h 2008682"/>
              <a:gd name="connsiteX49" fmla="*/ 562132 w 2470879"/>
              <a:gd name="connsiteY49" fmla="*/ 1536492 h 2008682"/>
              <a:gd name="connsiteX50" fmla="*/ 427220 w 2470879"/>
              <a:gd name="connsiteY50" fmla="*/ 1476531 h 2008682"/>
              <a:gd name="connsiteX51" fmla="*/ 307299 w 2470879"/>
              <a:gd name="connsiteY51" fmla="*/ 1521502 h 2008682"/>
              <a:gd name="connsiteX52" fmla="*/ 427220 w 2470879"/>
              <a:gd name="connsiteY52" fmla="*/ 1656413 h 2008682"/>
              <a:gd name="connsiteX53" fmla="*/ 637082 w 2470879"/>
              <a:gd name="connsiteY53" fmla="*/ 1761344 h 2008682"/>
              <a:gd name="connsiteX54" fmla="*/ 801974 w 2470879"/>
              <a:gd name="connsiteY54" fmla="*/ 1866275 h 2008682"/>
              <a:gd name="connsiteX55" fmla="*/ 846945 w 2470879"/>
              <a:gd name="connsiteY55" fmla="*/ 1941226 h 2008682"/>
              <a:gd name="connsiteX0" fmla="*/ 846945 w 3001781"/>
              <a:gd name="connsiteY0" fmla="*/ 1941226 h 2008682"/>
              <a:gd name="connsiteX1" fmla="*/ 1371600 w 3001781"/>
              <a:gd name="connsiteY1" fmla="*/ 1881266 h 2008682"/>
              <a:gd name="connsiteX2" fmla="*/ 1896256 w 3001781"/>
              <a:gd name="connsiteY2" fmla="*/ 1971207 h 2008682"/>
              <a:gd name="connsiteX3" fmla="*/ 2121109 w 3001781"/>
              <a:gd name="connsiteY3" fmla="*/ 1986197 h 2008682"/>
              <a:gd name="connsiteX4" fmla="*/ 1941227 w 3001781"/>
              <a:gd name="connsiteY4" fmla="*/ 1836295 h 2008682"/>
              <a:gd name="connsiteX5" fmla="*/ 1596453 w 3001781"/>
              <a:gd name="connsiteY5" fmla="*/ 1611443 h 2008682"/>
              <a:gd name="connsiteX6" fmla="*/ 1506512 w 3001781"/>
              <a:gd name="connsiteY6" fmla="*/ 1431561 h 2008682"/>
              <a:gd name="connsiteX7" fmla="*/ 1401581 w 3001781"/>
              <a:gd name="connsiteY7" fmla="*/ 1356610 h 2008682"/>
              <a:gd name="connsiteX8" fmla="*/ 1341620 w 3001781"/>
              <a:gd name="connsiteY8" fmla="*/ 1491521 h 2008682"/>
              <a:gd name="connsiteX9" fmla="*/ 1071797 w 3001781"/>
              <a:gd name="connsiteY9" fmla="*/ 1401580 h 2008682"/>
              <a:gd name="connsiteX10" fmla="*/ 1011836 w 3001781"/>
              <a:gd name="connsiteY10" fmla="*/ 1296649 h 2008682"/>
              <a:gd name="connsiteX11" fmla="*/ 1161738 w 3001781"/>
              <a:gd name="connsiteY11" fmla="*/ 1116767 h 2008682"/>
              <a:gd name="connsiteX12" fmla="*/ 1281659 w 3001781"/>
              <a:gd name="connsiteY12" fmla="*/ 861934 h 2008682"/>
              <a:gd name="connsiteX13" fmla="*/ 1431561 w 3001781"/>
              <a:gd name="connsiteY13" fmla="*/ 936885 h 2008682"/>
              <a:gd name="connsiteX14" fmla="*/ 1596453 w 3001781"/>
              <a:gd name="connsiteY14" fmla="*/ 1086787 h 2008682"/>
              <a:gd name="connsiteX15" fmla="*/ 1746354 w 3001781"/>
              <a:gd name="connsiteY15" fmla="*/ 1101777 h 2008682"/>
              <a:gd name="connsiteX16" fmla="*/ 1881266 w 3001781"/>
              <a:gd name="connsiteY16" fmla="*/ 1281659 h 2008682"/>
              <a:gd name="connsiteX17" fmla="*/ 1866276 w 3001781"/>
              <a:gd name="connsiteY17" fmla="*/ 1071797 h 2008682"/>
              <a:gd name="connsiteX18" fmla="*/ 2001187 w 3001781"/>
              <a:gd name="connsiteY18" fmla="*/ 966866 h 2008682"/>
              <a:gd name="connsiteX19" fmla="*/ 2256020 w 3001781"/>
              <a:gd name="connsiteY19" fmla="*/ 981856 h 2008682"/>
              <a:gd name="connsiteX20" fmla="*/ 2181069 w 3001781"/>
              <a:gd name="connsiteY20" fmla="*/ 831954 h 2008682"/>
              <a:gd name="connsiteX21" fmla="*/ 2076138 w 3001781"/>
              <a:gd name="connsiteY21" fmla="*/ 712033 h 2008682"/>
              <a:gd name="connsiteX22" fmla="*/ 2016177 w 3001781"/>
              <a:gd name="connsiteY22" fmla="*/ 562131 h 2008682"/>
              <a:gd name="connsiteX23" fmla="*/ 2016177 w 3001781"/>
              <a:gd name="connsiteY23" fmla="*/ 457200 h 2008682"/>
              <a:gd name="connsiteX24" fmla="*/ 2151089 w 3001781"/>
              <a:gd name="connsiteY24" fmla="*/ 442210 h 2008682"/>
              <a:gd name="connsiteX25" fmla="*/ 2330971 w 3001781"/>
              <a:gd name="connsiteY25" fmla="*/ 427220 h 2008682"/>
              <a:gd name="connsiteX26" fmla="*/ 2996784 w 3001781"/>
              <a:gd name="connsiteY26" fmla="*/ 76200 h 2008682"/>
              <a:gd name="connsiteX27" fmla="*/ 2300991 w 3001781"/>
              <a:gd name="connsiteY27" fmla="*/ 187377 h 2008682"/>
              <a:gd name="connsiteX28" fmla="*/ 1731364 w 3001781"/>
              <a:gd name="connsiteY28" fmla="*/ 112426 h 2008682"/>
              <a:gd name="connsiteX29" fmla="*/ 1236689 w 3001781"/>
              <a:gd name="connsiteY29" fmla="*/ 112426 h 2008682"/>
              <a:gd name="connsiteX30" fmla="*/ 801974 w 3001781"/>
              <a:gd name="connsiteY30" fmla="*/ 112426 h 2008682"/>
              <a:gd name="connsiteX31" fmla="*/ 667063 w 3001781"/>
              <a:gd name="connsiteY31" fmla="*/ 67456 h 2008682"/>
              <a:gd name="connsiteX32" fmla="*/ 457200 w 3001781"/>
              <a:gd name="connsiteY32" fmla="*/ 7495 h 2008682"/>
              <a:gd name="connsiteX33" fmla="*/ 217358 w 3001781"/>
              <a:gd name="connsiteY33" fmla="*/ 22485 h 2008682"/>
              <a:gd name="connsiteX34" fmla="*/ 7495 w 3001781"/>
              <a:gd name="connsiteY34" fmla="*/ 127416 h 2008682"/>
              <a:gd name="connsiteX35" fmla="*/ 262328 w 3001781"/>
              <a:gd name="connsiteY35" fmla="*/ 202367 h 2008682"/>
              <a:gd name="connsiteX36" fmla="*/ 367259 w 3001781"/>
              <a:gd name="connsiteY36" fmla="*/ 352269 h 2008682"/>
              <a:gd name="connsiteX37" fmla="*/ 412230 w 3001781"/>
              <a:gd name="connsiteY37" fmla="*/ 487180 h 2008682"/>
              <a:gd name="connsiteX38" fmla="*/ 337279 w 3001781"/>
              <a:gd name="connsiteY38" fmla="*/ 637082 h 2008682"/>
              <a:gd name="connsiteX39" fmla="*/ 157397 w 3001781"/>
              <a:gd name="connsiteY39" fmla="*/ 876925 h 2008682"/>
              <a:gd name="connsiteX40" fmla="*/ 97436 w 3001781"/>
              <a:gd name="connsiteY40" fmla="*/ 981856 h 2008682"/>
              <a:gd name="connsiteX41" fmla="*/ 97436 w 3001781"/>
              <a:gd name="connsiteY41" fmla="*/ 1131757 h 2008682"/>
              <a:gd name="connsiteX42" fmla="*/ 127417 w 3001781"/>
              <a:gd name="connsiteY42" fmla="*/ 1206708 h 2008682"/>
              <a:gd name="connsiteX43" fmla="*/ 322289 w 3001781"/>
              <a:gd name="connsiteY43" fmla="*/ 1101777 h 2008682"/>
              <a:gd name="connsiteX44" fmla="*/ 547141 w 3001781"/>
              <a:gd name="connsiteY44" fmla="*/ 1056807 h 2008682"/>
              <a:gd name="connsiteX45" fmla="*/ 652073 w 3001781"/>
              <a:gd name="connsiteY45" fmla="*/ 1116767 h 2008682"/>
              <a:gd name="connsiteX46" fmla="*/ 667063 w 3001781"/>
              <a:gd name="connsiteY46" fmla="*/ 1191718 h 2008682"/>
              <a:gd name="connsiteX47" fmla="*/ 801974 w 3001781"/>
              <a:gd name="connsiteY47" fmla="*/ 1251679 h 2008682"/>
              <a:gd name="connsiteX48" fmla="*/ 682053 w 3001781"/>
              <a:gd name="connsiteY48" fmla="*/ 1416570 h 2008682"/>
              <a:gd name="connsiteX49" fmla="*/ 562132 w 3001781"/>
              <a:gd name="connsiteY49" fmla="*/ 1536492 h 2008682"/>
              <a:gd name="connsiteX50" fmla="*/ 427220 w 3001781"/>
              <a:gd name="connsiteY50" fmla="*/ 1476531 h 2008682"/>
              <a:gd name="connsiteX51" fmla="*/ 307299 w 3001781"/>
              <a:gd name="connsiteY51" fmla="*/ 1521502 h 2008682"/>
              <a:gd name="connsiteX52" fmla="*/ 427220 w 3001781"/>
              <a:gd name="connsiteY52" fmla="*/ 1656413 h 2008682"/>
              <a:gd name="connsiteX53" fmla="*/ 637082 w 3001781"/>
              <a:gd name="connsiteY53" fmla="*/ 1761344 h 2008682"/>
              <a:gd name="connsiteX54" fmla="*/ 801974 w 3001781"/>
              <a:gd name="connsiteY54" fmla="*/ 1866275 h 2008682"/>
              <a:gd name="connsiteX55" fmla="*/ 846945 w 3001781"/>
              <a:gd name="connsiteY55" fmla="*/ 1941226 h 2008682"/>
              <a:gd name="connsiteX0" fmla="*/ 846945 w 3000115"/>
              <a:gd name="connsiteY0" fmla="*/ 1941226 h 2008682"/>
              <a:gd name="connsiteX1" fmla="*/ 1371600 w 3000115"/>
              <a:gd name="connsiteY1" fmla="*/ 1881266 h 2008682"/>
              <a:gd name="connsiteX2" fmla="*/ 1896256 w 3000115"/>
              <a:gd name="connsiteY2" fmla="*/ 1971207 h 2008682"/>
              <a:gd name="connsiteX3" fmla="*/ 2121109 w 3000115"/>
              <a:gd name="connsiteY3" fmla="*/ 1986197 h 2008682"/>
              <a:gd name="connsiteX4" fmla="*/ 1941227 w 3000115"/>
              <a:gd name="connsiteY4" fmla="*/ 1836295 h 2008682"/>
              <a:gd name="connsiteX5" fmla="*/ 1596453 w 3000115"/>
              <a:gd name="connsiteY5" fmla="*/ 1611443 h 2008682"/>
              <a:gd name="connsiteX6" fmla="*/ 1506512 w 3000115"/>
              <a:gd name="connsiteY6" fmla="*/ 1431561 h 2008682"/>
              <a:gd name="connsiteX7" fmla="*/ 1401581 w 3000115"/>
              <a:gd name="connsiteY7" fmla="*/ 1356610 h 2008682"/>
              <a:gd name="connsiteX8" fmla="*/ 1341620 w 3000115"/>
              <a:gd name="connsiteY8" fmla="*/ 1491521 h 2008682"/>
              <a:gd name="connsiteX9" fmla="*/ 1071797 w 3000115"/>
              <a:gd name="connsiteY9" fmla="*/ 1401580 h 2008682"/>
              <a:gd name="connsiteX10" fmla="*/ 1011836 w 3000115"/>
              <a:gd name="connsiteY10" fmla="*/ 1296649 h 2008682"/>
              <a:gd name="connsiteX11" fmla="*/ 1161738 w 3000115"/>
              <a:gd name="connsiteY11" fmla="*/ 1116767 h 2008682"/>
              <a:gd name="connsiteX12" fmla="*/ 1281659 w 3000115"/>
              <a:gd name="connsiteY12" fmla="*/ 861934 h 2008682"/>
              <a:gd name="connsiteX13" fmla="*/ 1431561 w 3000115"/>
              <a:gd name="connsiteY13" fmla="*/ 936885 h 2008682"/>
              <a:gd name="connsiteX14" fmla="*/ 1596453 w 3000115"/>
              <a:gd name="connsiteY14" fmla="*/ 1086787 h 2008682"/>
              <a:gd name="connsiteX15" fmla="*/ 1746354 w 3000115"/>
              <a:gd name="connsiteY15" fmla="*/ 1101777 h 2008682"/>
              <a:gd name="connsiteX16" fmla="*/ 1881266 w 3000115"/>
              <a:gd name="connsiteY16" fmla="*/ 1281659 h 2008682"/>
              <a:gd name="connsiteX17" fmla="*/ 1866276 w 3000115"/>
              <a:gd name="connsiteY17" fmla="*/ 1071797 h 2008682"/>
              <a:gd name="connsiteX18" fmla="*/ 2001187 w 3000115"/>
              <a:gd name="connsiteY18" fmla="*/ 966866 h 2008682"/>
              <a:gd name="connsiteX19" fmla="*/ 2256020 w 3000115"/>
              <a:gd name="connsiteY19" fmla="*/ 981856 h 2008682"/>
              <a:gd name="connsiteX20" fmla="*/ 2181069 w 3000115"/>
              <a:gd name="connsiteY20" fmla="*/ 831954 h 2008682"/>
              <a:gd name="connsiteX21" fmla="*/ 2076138 w 3000115"/>
              <a:gd name="connsiteY21" fmla="*/ 712033 h 2008682"/>
              <a:gd name="connsiteX22" fmla="*/ 2016177 w 3000115"/>
              <a:gd name="connsiteY22" fmla="*/ 562131 h 2008682"/>
              <a:gd name="connsiteX23" fmla="*/ 2016177 w 3000115"/>
              <a:gd name="connsiteY23" fmla="*/ 457200 h 2008682"/>
              <a:gd name="connsiteX24" fmla="*/ 2151089 w 3000115"/>
              <a:gd name="connsiteY24" fmla="*/ 442210 h 2008682"/>
              <a:gd name="connsiteX25" fmla="*/ 2330971 w 3000115"/>
              <a:gd name="connsiteY25" fmla="*/ 427220 h 2008682"/>
              <a:gd name="connsiteX26" fmla="*/ 2996784 w 3000115"/>
              <a:gd name="connsiteY26" fmla="*/ 76200 h 2008682"/>
              <a:gd name="connsiteX27" fmla="*/ 2310984 w 3000115"/>
              <a:gd name="connsiteY27" fmla="*/ 76200 h 2008682"/>
              <a:gd name="connsiteX28" fmla="*/ 1731364 w 3000115"/>
              <a:gd name="connsiteY28" fmla="*/ 112426 h 2008682"/>
              <a:gd name="connsiteX29" fmla="*/ 1236689 w 3000115"/>
              <a:gd name="connsiteY29" fmla="*/ 112426 h 2008682"/>
              <a:gd name="connsiteX30" fmla="*/ 801974 w 3000115"/>
              <a:gd name="connsiteY30" fmla="*/ 112426 h 2008682"/>
              <a:gd name="connsiteX31" fmla="*/ 667063 w 3000115"/>
              <a:gd name="connsiteY31" fmla="*/ 67456 h 2008682"/>
              <a:gd name="connsiteX32" fmla="*/ 457200 w 3000115"/>
              <a:gd name="connsiteY32" fmla="*/ 7495 h 2008682"/>
              <a:gd name="connsiteX33" fmla="*/ 217358 w 3000115"/>
              <a:gd name="connsiteY33" fmla="*/ 22485 h 2008682"/>
              <a:gd name="connsiteX34" fmla="*/ 7495 w 3000115"/>
              <a:gd name="connsiteY34" fmla="*/ 127416 h 2008682"/>
              <a:gd name="connsiteX35" fmla="*/ 262328 w 3000115"/>
              <a:gd name="connsiteY35" fmla="*/ 202367 h 2008682"/>
              <a:gd name="connsiteX36" fmla="*/ 367259 w 3000115"/>
              <a:gd name="connsiteY36" fmla="*/ 352269 h 2008682"/>
              <a:gd name="connsiteX37" fmla="*/ 412230 w 3000115"/>
              <a:gd name="connsiteY37" fmla="*/ 487180 h 2008682"/>
              <a:gd name="connsiteX38" fmla="*/ 337279 w 3000115"/>
              <a:gd name="connsiteY38" fmla="*/ 637082 h 2008682"/>
              <a:gd name="connsiteX39" fmla="*/ 157397 w 3000115"/>
              <a:gd name="connsiteY39" fmla="*/ 876925 h 2008682"/>
              <a:gd name="connsiteX40" fmla="*/ 97436 w 3000115"/>
              <a:gd name="connsiteY40" fmla="*/ 981856 h 2008682"/>
              <a:gd name="connsiteX41" fmla="*/ 97436 w 3000115"/>
              <a:gd name="connsiteY41" fmla="*/ 1131757 h 2008682"/>
              <a:gd name="connsiteX42" fmla="*/ 127417 w 3000115"/>
              <a:gd name="connsiteY42" fmla="*/ 1206708 h 2008682"/>
              <a:gd name="connsiteX43" fmla="*/ 322289 w 3000115"/>
              <a:gd name="connsiteY43" fmla="*/ 1101777 h 2008682"/>
              <a:gd name="connsiteX44" fmla="*/ 547141 w 3000115"/>
              <a:gd name="connsiteY44" fmla="*/ 1056807 h 2008682"/>
              <a:gd name="connsiteX45" fmla="*/ 652073 w 3000115"/>
              <a:gd name="connsiteY45" fmla="*/ 1116767 h 2008682"/>
              <a:gd name="connsiteX46" fmla="*/ 667063 w 3000115"/>
              <a:gd name="connsiteY46" fmla="*/ 1191718 h 2008682"/>
              <a:gd name="connsiteX47" fmla="*/ 801974 w 3000115"/>
              <a:gd name="connsiteY47" fmla="*/ 1251679 h 2008682"/>
              <a:gd name="connsiteX48" fmla="*/ 682053 w 3000115"/>
              <a:gd name="connsiteY48" fmla="*/ 1416570 h 2008682"/>
              <a:gd name="connsiteX49" fmla="*/ 562132 w 3000115"/>
              <a:gd name="connsiteY49" fmla="*/ 1536492 h 2008682"/>
              <a:gd name="connsiteX50" fmla="*/ 427220 w 3000115"/>
              <a:gd name="connsiteY50" fmla="*/ 1476531 h 2008682"/>
              <a:gd name="connsiteX51" fmla="*/ 307299 w 3000115"/>
              <a:gd name="connsiteY51" fmla="*/ 1521502 h 2008682"/>
              <a:gd name="connsiteX52" fmla="*/ 427220 w 3000115"/>
              <a:gd name="connsiteY52" fmla="*/ 1656413 h 2008682"/>
              <a:gd name="connsiteX53" fmla="*/ 637082 w 3000115"/>
              <a:gd name="connsiteY53" fmla="*/ 1761344 h 2008682"/>
              <a:gd name="connsiteX54" fmla="*/ 801974 w 3000115"/>
              <a:gd name="connsiteY54" fmla="*/ 1866275 h 2008682"/>
              <a:gd name="connsiteX55" fmla="*/ 846945 w 3000115"/>
              <a:gd name="connsiteY55" fmla="*/ 1941226 h 20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0115" h="2008682">
                <a:moveTo>
                  <a:pt x="846945" y="1941226"/>
                </a:moveTo>
                <a:cubicBezTo>
                  <a:pt x="941883" y="1943724"/>
                  <a:pt x="1196715" y="1876269"/>
                  <a:pt x="1371600" y="1881266"/>
                </a:cubicBezTo>
                <a:cubicBezTo>
                  <a:pt x="1546485" y="1886263"/>
                  <a:pt x="1771338" y="1953719"/>
                  <a:pt x="1896256" y="1971207"/>
                </a:cubicBezTo>
                <a:cubicBezTo>
                  <a:pt x="2021174" y="1988696"/>
                  <a:pt x="2113614" y="2008682"/>
                  <a:pt x="2121109" y="1986197"/>
                </a:cubicBezTo>
                <a:cubicBezTo>
                  <a:pt x="2128604" y="1963712"/>
                  <a:pt x="2028670" y="1898754"/>
                  <a:pt x="1941227" y="1836295"/>
                </a:cubicBezTo>
                <a:cubicBezTo>
                  <a:pt x="1853784" y="1773836"/>
                  <a:pt x="1668906" y="1678899"/>
                  <a:pt x="1596453" y="1611443"/>
                </a:cubicBezTo>
                <a:cubicBezTo>
                  <a:pt x="1524001" y="1543987"/>
                  <a:pt x="1538991" y="1474033"/>
                  <a:pt x="1506512" y="1431561"/>
                </a:cubicBezTo>
                <a:cubicBezTo>
                  <a:pt x="1474033" y="1389089"/>
                  <a:pt x="1429063" y="1346617"/>
                  <a:pt x="1401581" y="1356610"/>
                </a:cubicBezTo>
                <a:cubicBezTo>
                  <a:pt x="1374099" y="1366603"/>
                  <a:pt x="1396584" y="1484026"/>
                  <a:pt x="1341620" y="1491521"/>
                </a:cubicBezTo>
                <a:cubicBezTo>
                  <a:pt x="1286656" y="1499016"/>
                  <a:pt x="1126761" y="1434059"/>
                  <a:pt x="1071797" y="1401580"/>
                </a:cubicBezTo>
                <a:cubicBezTo>
                  <a:pt x="1016833" y="1369101"/>
                  <a:pt x="996846" y="1344118"/>
                  <a:pt x="1011836" y="1296649"/>
                </a:cubicBezTo>
                <a:cubicBezTo>
                  <a:pt x="1026826" y="1249180"/>
                  <a:pt x="1116768" y="1189219"/>
                  <a:pt x="1161738" y="1116767"/>
                </a:cubicBezTo>
                <a:cubicBezTo>
                  <a:pt x="1206708" y="1044315"/>
                  <a:pt x="1236689" y="891914"/>
                  <a:pt x="1281659" y="861934"/>
                </a:cubicBezTo>
                <a:cubicBezTo>
                  <a:pt x="1326630" y="831954"/>
                  <a:pt x="1379095" y="899410"/>
                  <a:pt x="1431561" y="936885"/>
                </a:cubicBezTo>
                <a:cubicBezTo>
                  <a:pt x="1484027" y="974361"/>
                  <a:pt x="1543988" y="1059305"/>
                  <a:pt x="1596453" y="1086787"/>
                </a:cubicBezTo>
                <a:cubicBezTo>
                  <a:pt x="1648919" y="1114269"/>
                  <a:pt x="1698885" y="1069298"/>
                  <a:pt x="1746354" y="1101777"/>
                </a:cubicBezTo>
                <a:cubicBezTo>
                  <a:pt x="1793823" y="1134256"/>
                  <a:pt x="1861279" y="1286656"/>
                  <a:pt x="1881266" y="1281659"/>
                </a:cubicBezTo>
                <a:cubicBezTo>
                  <a:pt x="1901253" y="1276662"/>
                  <a:pt x="1846289" y="1124263"/>
                  <a:pt x="1866276" y="1071797"/>
                </a:cubicBezTo>
                <a:cubicBezTo>
                  <a:pt x="1886263" y="1019332"/>
                  <a:pt x="1936230" y="981856"/>
                  <a:pt x="2001187" y="966866"/>
                </a:cubicBezTo>
                <a:cubicBezTo>
                  <a:pt x="2066144" y="951876"/>
                  <a:pt x="2226040" y="1004341"/>
                  <a:pt x="2256020" y="981856"/>
                </a:cubicBezTo>
                <a:cubicBezTo>
                  <a:pt x="2286000" y="959371"/>
                  <a:pt x="2211049" y="876925"/>
                  <a:pt x="2181069" y="831954"/>
                </a:cubicBezTo>
                <a:cubicBezTo>
                  <a:pt x="2151089" y="786984"/>
                  <a:pt x="2103620" y="757003"/>
                  <a:pt x="2076138" y="712033"/>
                </a:cubicBezTo>
                <a:cubicBezTo>
                  <a:pt x="2048656" y="667063"/>
                  <a:pt x="2026171" y="604603"/>
                  <a:pt x="2016177" y="562131"/>
                </a:cubicBezTo>
                <a:cubicBezTo>
                  <a:pt x="2006184" y="519659"/>
                  <a:pt x="1993692" y="477187"/>
                  <a:pt x="2016177" y="457200"/>
                </a:cubicBezTo>
                <a:cubicBezTo>
                  <a:pt x="2038662" y="437213"/>
                  <a:pt x="2098623" y="447207"/>
                  <a:pt x="2151089" y="442210"/>
                </a:cubicBezTo>
                <a:cubicBezTo>
                  <a:pt x="2203555" y="437213"/>
                  <a:pt x="2190022" y="488222"/>
                  <a:pt x="2330971" y="427220"/>
                </a:cubicBezTo>
                <a:cubicBezTo>
                  <a:pt x="2471920" y="366218"/>
                  <a:pt x="3000115" y="134703"/>
                  <a:pt x="2996784" y="76200"/>
                </a:cubicBezTo>
                <a:cubicBezTo>
                  <a:pt x="2993453" y="17697"/>
                  <a:pt x="2521887" y="70162"/>
                  <a:pt x="2310984" y="76200"/>
                </a:cubicBezTo>
                <a:cubicBezTo>
                  <a:pt x="2100081" y="82238"/>
                  <a:pt x="1910413" y="106388"/>
                  <a:pt x="1731364" y="112426"/>
                </a:cubicBezTo>
                <a:cubicBezTo>
                  <a:pt x="1552315" y="118464"/>
                  <a:pt x="1236689" y="112426"/>
                  <a:pt x="1236689" y="112426"/>
                </a:cubicBezTo>
                <a:cubicBezTo>
                  <a:pt x="1081791" y="112426"/>
                  <a:pt x="896912" y="119921"/>
                  <a:pt x="801974" y="112426"/>
                </a:cubicBezTo>
                <a:cubicBezTo>
                  <a:pt x="707036" y="104931"/>
                  <a:pt x="724525" y="84945"/>
                  <a:pt x="667063" y="67456"/>
                </a:cubicBezTo>
                <a:cubicBezTo>
                  <a:pt x="609601" y="49968"/>
                  <a:pt x="532151" y="14990"/>
                  <a:pt x="457200" y="7495"/>
                </a:cubicBezTo>
                <a:cubicBezTo>
                  <a:pt x="382249" y="0"/>
                  <a:pt x="292309" y="2498"/>
                  <a:pt x="217358" y="22485"/>
                </a:cubicBezTo>
                <a:cubicBezTo>
                  <a:pt x="142407" y="42472"/>
                  <a:pt x="0" y="97436"/>
                  <a:pt x="7495" y="127416"/>
                </a:cubicBezTo>
                <a:cubicBezTo>
                  <a:pt x="14990" y="157396"/>
                  <a:pt x="202367" y="164892"/>
                  <a:pt x="262328" y="202367"/>
                </a:cubicBezTo>
                <a:cubicBezTo>
                  <a:pt x="322289" y="239842"/>
                  <a:pt x="342275" y="304800"/>
                  <a:pt x="367259" y="352269"/>
                </a:cubicBezTo>
                <a:cubicBezTo>
                  <a:pt x="392243" y="399738"/>
                  <a:pt x="417227" y="439711"/>
                  <a:pt x="412230" y="487180"/>
                </a:cubicBezTo>
                <a:cubicBezTo>
                  <a:pt x="407233" y="534649"/>
                  <a:pt x="379751" y="572125"/>
                  <a:pt x="337279" y="637082"/>
                </a:cubicBezTo>
                <a:cubicBezTo>
                  <a:pt x="294807" y="702040"/>
                  <a:pt x="197371" y="819463"/>
                  <a:pt x="157397" y="876925"/>
                </a:cubicBezTo>
                <a:cubicBezTo>
                  <a:pt x="117423" y="934387"/>
                  <a:pt x="107430" y="939384"/>
                  <a:pt x="97436" y="981856"/>
                </a:cubicBezTo>
                <a:cubicBezTo>
                  <a:pt x="87443" y="1024328"/>
                  <a:pt x="92439" y="1094282"/>
                  <a:pt x="97436" y="1131757"/>
                </a:cubicBezTo>
                <a:cubicBezTo>
                  <a:pt x="102433" y="1169232"/>
                  <a:pt x="89941" y="1211705"/>
                  <a:pt x="127417" y="1206708"/>
                </a:cubicBezTo>
                <a:cubicBezTo>
                  <a:pt x="164893" y="1201711"/>
                  <a:pt x="252335" y="1126760"/>
                  <a:pt x="322289" y="1101777"/>
                </a:cubicBezTo>
                <a:cubicBezTo>
                  <a:pt x="392243" y="1076794"/>
                  <a:pt x="492177" y="1054309"/>
                  <a:pt x="547141" y="1056807"/>
                </a:cubicBezTo>
                <a:cubicBezTo>
                  <a:pt x="602105" y="1059305"/>
                  <a:pt x="632086" y="1094282"/>
                  <a:pt x="652073" y="1116767"/>
                </a:cubicBezTo>
                <a:cubicBezTo>
                  <a:pt x="672060" y="1139252"/>
                  <a:pt x="642080" y="1169233"/>
                  <a:pt x="667063" y="1191718"/>
                </a:cubicBezTo>
                <a:cubicBezTo>
                  <a:pt x="692046" y="1214203"/>
                  <a:pt x="799476" y="1214204"/>
                  <a:pt x="801974" y="1251679"/>
                </a:cubicBezTo>
                <a:cubicBezTo>
                  <a:pt x="804472" y="1289154"/>
                  <a:pt x="722027" y="1369101"/>
                  <a:pt x="682053" y="1416570"/>
                </a:cubicBezTo>
                <a:cubicBezTo>
                  <a:pt x="642079" y="1464039"/>
                  <a:pt x="604604" y="1526499"/>
                  <a:pt x="562132" y="1536492"/>
                </a:cubicBezTo>
                <a:cubicBezTo>
                  <a:pt x="519660" y="1546486"/>
                  <a:pt x="469692" y="1479029"/>
                  <a:pt x="427220" y="1476531"/>
                </a:cubicBezTo>
                <a:cubicBezTo>
                  <a:pt x="384748" y="1474033"/>
                  <a:pt x="307299" y="1491522"/>
                  <a:pt x="307299" y="1521502"/>
                </a:cubicBezTo>
                <a:cubicBezTo>
                  <a:pt x="307299" y="1551482"/>
                  <a:pt x="372256" y="1616439"/>
                  <a:pt x="427220" y="1656413"/>
                </a:cubicBezTo>
                <a:cubicBezTo>
                  <a:pt x="482184" y="1696387"/>
                  <a:pt x="574623" y="1726367"/>
                  <a:pt x="637082" y="1761344"/>
                </a:cubicBezTo>
                <a:cubicBezTo>
                  <a:pt x="699541" y="1796321"/>
                  <a:pt x="771994" y="1836295"/>
                  <a:pt x="801974" y="1866275"/>
                </a:cubicBezTo>
                <a:cubicBezTo>
                  <a:pt x="831954" y="1896255"/>
                  <a:pt x="752007" y="1938728"/>
                  <a:pt x="846945" y="1941226"/>
                </a:cubicBezTo>
                <a:close/>
              </a:path>
            </a:pathLst>
          </a:custGeom>
          <a:gradFill flip="none" rotWithShape="1">
            <a:gsLst>
              <a:gs pos="0">
                <a:srgbClr val="DDEBCF">
                  <a:alpha val="55000"/>
                </a:srgbClr>
              </a:gs>
              <a:gs pos="50000">
                <a:srgbClr val="9CB86E"/>
              </a:gs>
              <a:gs pos="100000">
                <a:srgbClr val="156B1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LAND BRIDGE          </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8" name="TextBox 17"/>
          <p:cNvSpPr txBox="1"/>
          <p:nvPr/>
        </p:nvSpPr>
        <p:spPr>
          <a:xfrm>
            <a:off x="2819400" y="2590800"/>
            <a:ext cx="630301" cy="830997"/>
          </a:xfrm>
          <a:prstGeom prst="rect">
            <a:avLst/>
          </a:prstGeom>
          <a:noFill/>
        </p:spPr>
        <p:txBody>
          <a:bodyPr wrap="none" rtlCol="0">
            <a:spAutoFit/>
          </a:bodyPr>
          <a:lstStyle/>
          <a:p>
            <a:r>
              <a:rPr lang="en-US" sz="4800" b="1" dirty="0" err="1" smtClean="0">
                <a:solidFill>
                  <a:schemeClr val="tx1">
                    <a:lumMod val="75000"/>
                    <a:lumOff val="25000"/>
                  </a:schemeClr>
                </a:solidFill>
              </a:rPr>
              <a:t>ik</a:t>
            </a:r>
            <a:endParaRPr lang="en-US" sz="4800" b="1" dirty="0">
              <a:solidFill>
                <a:schemeClr val="tx1">
                  <a:lumMod val="75000"/>
                  <a:lumOff val="25000"/>
                </a:schemeClr>
              </a:solidFill>
            </a:endParaRPr>
          </a:p>
        </p:txBody>
      </p:sp>
      <p:grpSp>
        <p:nvGrpSpPr>
          <p:cNvPr id="31" name="Group 30"/>
          <p:cNvGrpSpPr/>
          <p:nvPr/>
        </p:nvGrpSpPr>
        <p:grpSpPr>
          <a:xfrm>
            <a:off x="1676400" y="2667000"/>
            <a:ext cx="5105400" cy="1828800"/>
            <a:chOff x="1676400" y="2667000"/>
            <a:chExt cx="5105400" cy="1828800"/>
          </a:xfrm>
        </p:grpSpPr>
        <p:sp>
          <p:nvSpPr>
            <p:cNvPr id="20" name="Oval 19"/>
            <p:cNvSpPr/>
            <p:nvPr/>
          </p:nvSpPr>
          <p:spPr>
            <a:xfrm>
              <a:off x="4953000" y="3810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667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p:cNvCxnSpPr>
              <a:stCxn id="20" idx="2"/>
              <a:endCxn id="21" idx="6"/>
            </p:cNvCxnSpPr>
            <p:nvPr/>
          </p:nvCxnSpPr>
          <p:spPr>
            <a:xfrm rot="10800000">
              <a:off x="3505200" y="3009900"/>
              <a:ext cx="1447800" cy="1143000"/>
            </a:xfrm>
            <a:prstGeom prst="curvedConnector3">
              <a:avLst>
                <a:gd name="adj1" fmla="val 50000"/>
              </a:avLst>
            </a:prstGeom>
            <a:ln w="76200">
              <a:solidFill>
                <a:srgbClr val="FF0000"/>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3352800" y="4343400"/>
            <a:ext cx="5460104" cy="2075378"/>
            <a:chOff x="3352800" y="4343400"/>
            <a:chExt cx="5460104" cy="2075378"/>
          </a:xfrm>
        </p:grpSpPr>
        <p:sp>
          <p:nvSpPr>
            <p:cNvPr id="42" name="Freeform 41"/>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21028401">
              <a:off x="3471121" y="5464671"/>
              <a:ext cx="5341783" cy="954107"/>
            </a:xfrm>
            <a:prstGeom prst="rect">
              <a:avLst/>
            </a:prstGeom>
            <a:noFill/>
            <a:scene3d>
              <a:camera prst="isometricOffAxis1Right"/>
              <a:lightRig rig="threePt" dir="t"/>
            </a:scene3d>
          </p:spPr>
          <p:txBody>
            <a:bodyPr wrap="none" rtlCol="0">
              <a:spAutoFit/>
            </a:bodyPr>
            <a:lstStyle/>
            <a:p>
              <a:r>
                <a:rPr lang="en-US" sz="2800" b="1" dirty="0" smtClean="0"/>
                <a:t>Blood type, linguistics, </a:t>
              </a:r>
            </a:p>
            <a:p>
              <a:r>
                <a:rPr lang="en-US" sz="2800" b="1" dirty="0" smtClean="0"/>
                <a:t>			DNA in common</a:t>
              </a:r>
              <a:endParaRPr lang="en-US" sz="2800" b="1" dirty="0"/>
            </a:p>
          </p:txBody>
        </p:sp>
      </p:grpSp>
      <p:grpSp>
        <p:nvGrpSpPr>
          <p:cNvPr id="32" name="Group 31"/>
          <p:cNvGrpSpPr/>
          <p:nvPr/>
        </p:nvGrpSpPr>
        <p:grpSpPr>
          <a:xfrm>
            <a:off x="6781800" y="1371600"/>
            <a:ext cx="2209800" cy="2976265"/>
            <a:chOff x="6629400" y="1447800"/>
            <a:chExt cx="2209800" cy="2976265"/>
          </a:xfrm>
        </p:grpSpPr>
        <p:pic>
          <p:nvPicPr>
            <p:cNvPr id="35" name="Picture 5" descr="http://www.larskrutak.com/articles/Arctic/15.jpg"/>
            <p:cNvPicPr>
              <a:picLocks noChangeAspect="1" noChangeArrowheads="1"/>
            </p:cNvPicPr>
            <p:nvPr/>
          </p:nvPicPr>
          <p:blipFill>
            <a:blip r:embed="rId3"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0" name="TextBox 29"/>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sp>
        <p:nvSpPr>
          <p:cNvPr id="39" name="TextBox 38"/>
          <p:cNvSpPr txBox="1"/>
          <p:nvPr/>
        </p:nvSpPr>
        <p:spPr>
          <a:xfrm rot="20615571">
            <a:off x="20091" y="1776049"/>
            <a:ext cx="3496470" cy="646331"/>
          </a:xfrm>
          <a:prstGeom prst="rect">
            <a:avLst/>
          </a:prstGeom>
          <a:solidFill>
            <a:srgbClr val="C2E3EC"/>
          </a:solidFill>
          <a:ln w="38100">
            <a:solidFill>
              <a:schemeClr val="tx1"/>
            </a:solidFill>
          </a:ln>
        </p:spPr>
        <p:txBody>
          <a:bodyPr wrap="none" rtlCol="0">
            <a:spAutoFit/>
          </a:bodyPr>
          <a:lstStyle/>
          <a:p>
            <a:r>
              <a:rPr lang="en-US" sz="3600" dirty="0" smtClean="0"/>
              <a:t>about 12,000 YPB</a:t>
            </a:r>
            <a:endParaRPr lang="en-US" sz="3600" dirty="0"/>
          </a:p>
        </p:txBody>
      </p:sp>
      <p:sp useBgFill="1">
        <p:nvSpPr>
          <p:cNvPr id="40" name="TextBox 39"/>
          <p:cNvSpPr txBox="1"/>
          <p:nvPr/>
        </p:nvSpPr>
        <p:spPr>
          <a:xfrm>
            <a:off x="0" y="0"/>
            <a:ext cx="9144000" cy="677108"/>
          </a:xfrm>
          <a:prstGeom prst="rect">
            <a:avLst/>
          </a:prstGeom>
        </p:spPr>
        <p:txBody>
          <a:bodyPr wrap="square" rtlCol="0">
            <a:spAutoFit/>
          </a:bodyPr>
          <a:lstStyle/>
          <a:p>
            <a:pPr algn="ctr"/>
            <a:r>
              <a:rPr lang="en-US" sz="3800" b="1" dirty="0" smtClean="0">
                <a:latin typeface="Tempus Sans ITC" pitchFamily="82" charset="0"/>
              </a:rPr>
              <a:t> Who were these Stone Age Homo sapiens?</a:t>
            </a:r>
          </a:p>
        </p:txBody>
      </p:sp>
      <p:sp useBgFill="1">
        <p:nvSpPr>
          <p:cNvPr id="41" name="TextBox 40"/>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grpSp>
        <p:nvGrpSpPr>
          <p:cNvPr id="37" name="Group 36"/>
          <p:cNvGrpSpPr/>
          <p:nvPr/>
        </p:nvGrpSpPr>
        <p:grpSpPr>
          <a:xfrm>
            <a:off x="886968" y="3429000"/>
            <a:ext cx="2423160" cy="3052465"/>
            <a:chOff x="886968" y="3429000"/>
            <a:chExt cx="2423160" cy="3052465"/>
          </a:xfrm>
        </p:grpSpPr>
        <p:sp>
          <p:nvSpPr>
            <p:cNvPr id="28" name="TextBox 27"/>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36" name="Picture 2"/>
            <p:cNvPicPr preferRelativeResize="0">
              <a:picLocks noChangeArrowheads="1"/>
            </p:cNvPicPr>
            <p:nvPr/>
          </p:nvPicPr>
          <p:blipFill>
            <a:blip r:embed="rId4"/>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10" presetClass="exit" presetSubtype="0" fill="hold" nodeType="withEffect">
                                  <p:stCondLst>
                                    <p:cond delay="500"/>
                                  </p:stCondLst>
                                  <p:childTnLst>
                                    <p:animEffect transition="out" filter="fade">
                                      <p:cBhvr>
                                        <p:cTn id="15" dur="1000"/>
                                        <p:tgtEl>
                                          <p:spTgt spid="16"/>
                                        </p:tgtEl>
                                      </p:cBhvr>
                                    </p:animEffect>
                                    <p:set>
                                      <p:cBhvr>
                                        <p:cTn id="16" dur="1" fill="hold">
                                          <p:stCondLst>
                                            <p:cond delay="9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10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right)">
                                      <p:cBhvr>
                                        <p:cTn id="36" dur="20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2000"/>
                                        <p:tgtEl>
                                          <p:spTgt spid="27"/>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p:bldP spid="3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21028401">
            <a:off x="3471121" y="5464671"/>
            <a:ext cx="5341783" cy="954107"/>
          </a:xfrm>
          <a:prstGeom prst="rect">
            <a:avLst/>
          </a:prstGeom>
          <a:noFill/>
          <a:scene3d>
            <a:camera prst="isometricOffAxis1Right"/>
            <a:lightRig rig="threePt" dir="t"/>
          </a:scene3d>
        </p:spPr>
        <p:txBody>
          <a:bodyPr wrap="none" rtlCol="0">
            <a:spAutoFit/>
          </a:bodyPr>
          <a:lstStyle/>
          <a:p>
            <a:r>
              <a:rPr lang="en-US" sz="2800" b="1" dirty="0" smtClean="0"/>
              <a:t>Blood type, linguistics, </a:t>
            </a:r>
          </a:p>
          <a:p>
            <a:r>
              <a:rPr lang="en-US" sz="2800" b="1" dirty="0" smtClean="0"/>
              <a:t>			DNA in common</a:t>
            </a:r>
            <a:endParaRPr lang="en-US" sz="2800" b="1" dirty="0"/>
          </a:p>
        </p:txBody>
      </p:sp>
      <p:grpSp>
        <p:nvGrpSpPr>
          <p:cNvPr id="33" name="Group 32"/>
          <p:cNvGrpSpPr/>
          <p:nvPr/>
        </p:nvGrpSpPr>
        <p:grpSpPr>
          <a:xfrm>
            <a:off x="20091" y="1371600"/>
            <a:ext cx="7608376" cy="3733800"/>
            <a:chOff x="20091" y="1371600"/>
            <a:chExt cx="7608376" cy="3733800"/>
          </a:xfrm>
        </p:grpSpPr>
        <p:pic>
          <p:nvPicPr>
            <p:cNvPr id="14" name="Picture 2" descr="File:Inuit conf map.png"/>
            <p:cNvPicPr>
              <a:picLocks noChangeAspect="1" noChangeArrowheads="1"/>
            </p:cNvPicPr>
            <p:nvPr/>
          </p:nvPicPr>
          <p:blipFill>
            <a:blip r:embed="rId2" cstate="print"/>
            <a:srcRect l="34247" r="21918" b="75342"/>
            <a:stretch>
              <a:fillRect/>
            </a:stretch>
          </p:blipFill>
          <p:spPr bwMode="auto">
            <a:xfrm>
              <a:off x="990600" y="1371600"/>
              <a:ext cx="6637867" cy="3733800"/>
            </a:xfrm>
            <a:prstGeom prst="rect">
              <a:avLst/>
            </a:prstGeom>
            <a:noFill/>
            <a:ln w="76200">
              <a:solidFill>
                <a:schemeClr val="tx1"/>
              </a:solidFill>
            </a:ln>
          </p:spPr>
        </p:pic>
        <p:sp>
          <p:nvSpPr>
            <p:cNvPr id="17" name="Freeform 16"/>
            <p:cNvSpPr/>
            <p:nvPr/>
          </p:nvSpPr>
          <p:spPr>
            <a:xfrm>
              <a:off x="2870616" y="2286000"/>
              <a:ext cx="3000115" cy="2008682"/>
            </a:xfrm>
            <a:custGeom>
              <a:avLst/>
              <a:gdLst>
                <a:gd name="connsiteX0" fmla="*/ 846945 w 2470879"/>
                <a:gd name="connsiteY0" fmla="*/ 1941226 h 2008682"/>
                <a:gd name="connsiteX1" fmla="*/ 1371600 w 2470879"/>
                <a:gd name="connsiteY1" fmla="*/ 1881266 h 2008682"/>
                <a:gd name="connsiteX2" fmla="*/ 1896256 w 2470879"/>
                <a:gd name="connsiteY2" fmla="*/ 1971207 h 2008682"/>
                <a:gd name="connsiteX3" fmla="*/ 2121109 w 2470879"/>
                <a:gd name="connsiteY3" fmla="*/ 1986197 h 2008682"/>
                <a:gd name="connsiteX4" fmla="*/ 1941227 w 2470879"/>
                <a:gd name="connsiteY4" fmla="*/ 1836295 h 2008682"/>
                <a:gd name="connsiteX5" fmla="*/ 1596453 w 2470879"/>
                <a:gd name="connsiteY5" fmla="*/ 1611443 h 2008682"/>
                <a:gd name="connsiteX6" fmla="*/ 1506512 w 2470879"/>
                <a:gd name="connsiteY6" fmla="*/ 1431561 h 2008682"/>
                <a:gd name="connsiteX7" fmla="*/ 1401581 w 2470879"/>
                <a:gd name="connsiteY7" fmla="*/ 1356610 h 2008682"/>
                <a:gd name="connsiteX8" fmla="*/ 1341620 w 2470879"/>
                <a:gd name="connsiteY8" fmla="*/ 1491521 h 2008682"/>
                <a:gd name="connsiteX9" fmla="*/ 1071797 w 2470879"/>
                <a:gd name="connsiteY9" fmla="*/ 1401580 h 2008682"/>
                <a:gd name="connsiteX10" fmla="*/ 1011836 w 2470879"/>
                <a:gd name="connsiteY10" fmla="*/ 1296649 h 2008682"/>
                <a:gd name="connsiteX11" fmla="*/ 1161738 w 2470879"/>
                <a:gd name="connsiteY11" fmla="*/ 1116767 h 2008682"/>
                <a:gd name="connsiteX12" fmla="*/ 1281659 w 2470879"/>
                <a:gd name="connsiteY12" fmla="*/ 861934 h 2008682"/>
                <a:gd name="connsiteX13" fmla="*/ 1431561 w 2470879"/>
                <a:gd name="connsiteY13" fmla="*/ 936885 h 2008682"/>
                <a:gd name="connsiteX14" fmla="*/ 1596453 w 2470879"/>
                <a:gd name="connsiteY14" fmla="*/ 1086787 h 2008682"/>
                <a:gd name="connsiteX15" fmla="*/ 1746354 w 2470879"/>
                <a:gd name="connsiteY15" fmla="*/ 1101777 h 2008682"/>
                <a:gd name="connsiteX16" fmla="*/ 1881266 w 2470879"/>
                <a:gd name="connsiteY16" fmla="*/ 1281659 h 2008682"/>
                <a:gd name="connsiteX17" fmla="*/ 1866276 w 2470879"/>
                <a:gd name="connsiteY17" fmla="*/ 1071797 h 2008682"/>
                <a:gd name="connsiteX18" fmla="*/ 2001187 w 2470879"/>
                <a:gd name="connsiteY18" fmla="*/ 966866 h 2008682"/>
                <a:gd name="connsiteX19" fmla="*/ 2256020 w 2470879"/>
                <a:gd name="connsiteY19" fmla="*/ 981856 h 2008682"/>
                <a:gd name="connsiteX20" fmla="*/ 2181069 w 2470879"/>
                <a:gd name="connsiteY20" fmla="*/ 831954 h 2008682"/>
                <a:gd name="connsiteX21" fmla="*/ 2076138 w 2470879"/>
                <a:gd name="connsiteY21" fmla="*/ 712033 h 2008682"/>
                <a:gd name="connsiteX22" fmla="*/ 2016177 w 2470879"/>
                <a:gd name="connsiteY22" fmla="*/ 562131 h 2008682"/>
                <a:gd name="connsiteX23" fmla="*/ 2016177 w 2470879"/>
                <a:gd name="connsiteY23" fmla="*/ 457200 h 2008682"/>
                <a:gd name="connsiteX24" fmla="*/ 2151089 w 2470879"/>
                <a:gd name="connsiteY24" fmla="*/ 442210 h 2008682"/>
                <a:gd name="connsiteX25" fmla="*/ 2330971 w 2470879"/>
                <a:gd name="connsiteY25" fmla="*/ 427220 h 2008682"/>
                <a:gd name="connsiteX26" fmla="*/ 2465882 w 2470879"/>
                <a:gd name="connsiteY26" fmla="*/ 337279 h 2008682"/>
                <a:gd name="connsiteX27" fmla="*/ 2300991 w 2470879"/>
                <a:gd name="connsiteY27" fmla="*/ 187377 h 2008682"/>
                <a:gd name="connsiteX28" fmla="*/ 1731364 w 2470879"/>
                <a:gd name="connsiteY28" fmla="*/ 112426 h 2008682"/>
                <a:gd name="connsiteX29" fmla="*/ 1236689 w 2470879"/>
                <a:gd name="connsiteY29" fmla="*/ 112426 h 2008682"/>
                <a:gd name="connsiteX30" fmla="*/ 801974 w 2470879"/>
                <a:gd name="connsiteY30" fmla="*/ 112426 h 2008682"/>
                <a:gd name="connsiteX31" fmla="*/ 667063 w 2470879"/>
                <a:gd name="connsiteY31" fmla="*/ 67456 h 2008682"/>
                <a:gd name="connsiteX32" fmla="*/ 457200 w 2470879"/>
                <a:gd name="connsiteY32" fmla="*/ 7495 h 2008682"/>
                <a:gd name="connsiteX33" fmla="*/ 217358 w 2470879"/>
                <a:gd name="connsiteY33" fmla="*/ 22485 h 2008682"/>
                <a:gd name="connsiteX34" fmla="*/ 7495 w 2470879"/>
                <a:gd name="connsiteY34" fmla="*/ 127416 h 2008682"/>
                <a:gd name="connsiteX35" fmla="*/ 262328 w 2470879"/>
                <a:gd name="connsiteY35" fmla="*/ 202367 h 2008682"/>
                <a:gd name="connsiteX36" fmla="*/ 367259 w 2470879"/>
                <a:gd name="connsiteY36" fmla="*/ 352269 h 2008682"/>
                <a:gd name="connsiteX37" fmla="*/ 412230 w 2470879"/>
                <a:gd name="connsiteY37" fmla="*/ 487180 h 2008682"/>
                <a:gd name="connsiteX38" fmla="*/ 337279 w 2470879"/>
                <a:gd name="connsiteY38" fmla="*/ 637082 h 2008682"/>
                <a:gd name="connsiteX39" fmla="*/ 157397 w 2470879"/>
                <a:gd name="connsiteY39" fmla="*/ 876925 h 2008682"/>
                <a:gd name="connsiteX40" fmla="*/ 97436 w 2470879"/>
                <a:gd name="connsiteY40" fmla="*/ 981856 h 2008682"/>
                <a:gd name="connsiteX41" fmla="*/ 97436 w 2470879"/>
                <a:gd name="connsiteY41" fmla="*/ 1131757 h 2008682"/>
                <a:gd name="connsiteX42" fmla="*/ 127417 w 2470879"/>
                <a:gd name="connsiteY42" fmla="*/ 1206708 h 2008682"/>
                <a:gd name="connsiteX43" fmla="*/ 322289 w 2470879"/>
                <a:gd name="connsiteY43" fmla="*/ 1101777 h 2008682"/>
                <a:gd name="connsiteX44" fmla="*/ 547141 w 2470879"/>
                <a:gd name="connsiteY44" fmla="*/ 1056807 h 2008682"/>
                <a:gd name="connsiteX45" fmla="*/ 652073 w 2470879"/>
                <a:gd name="connsiteY45" fmla="*/ 1116767 h 2008682"/>
                <a:gd name="connsiteX46" fmla="*/ 667063 w 2470879"/>
                <a:gd name="connsiteY46" fmla="*/ 1191718 h 2008682"/>
                <a:gd name="connsiteX47" fmla="*/ 801974 w 2470879"/>
                <a:gd name="connsiteY47" fmla="*/ 1251679 h 2008682"/>
                <a:gd name="connsiteX48" fmla="*/ 682053 w 2470879"/>
                <a:gd name="connsiteY48" fmla="*/ 1416570 h 2008682"/>
                <a:gd name="connsiteX49" fmla="*/ 562132 w 2470879"/>
                <a:gd name="connsiteY49" fmla="*/ 1536492 h 2008682"/>
                <a:gd name="connsiteX50" fmla="*/ 427220 w 2470879"/>
                <a:gd name="connsiteY50" fmla="*/ 1476531 h 2008682"/>
                <a:gd name="connsiteX51" fmla="*/ 307299 w 2470879"/>
                <a:gd name="connsiteY51" fmla="*/ 1521502 h 2008682"/>
                <a:gd name="connsiteX52" fmla="*/ 427220 w 2470879"/>
                <a:gd name="connsiteY52" fmla="*/ 1656413 h 2008682"/>
                <a:gd name="connsiteX53" fmla="*/ 637082 w 2470879"/>
                <a:gd name="connsiteY53" fmla="*/ 1761344 h 2008682"/>
                <a:gd name="connsiteX54" fmla="*/ 801974 w 2470879"/>
                <a:gd name="connsiteY54" fmla="*/ 1866275 h 2008682"/>
                <a:gd name="connsiteX55" fmla="*/ 846945 w 2470879"/>
                <a:gd name="connsiteY55" fmla="*/ 1941226 h 2008682"/>
                <a:gd name="connsiteX0" fmla="*/ 846945 w 3001781"/>
                <a:gd name="connsiteY0" fmla="*/ 1941226 h 2008682"/>
                <a:gd name="connsiteX1" fmla="*/ 1371600 w 3001781"/>
                <a:gd name="connsiteY1" fmla="*/ 1881266 h 2008682"/>
                <a:gd name="connsiteX2" fmla="*/ 1896256 w 3001781"/>
                <a:gd name="connsiteY2" fmla="*/ 1971207 h 2008682"/>
                <a:gd name="connsiteX3" fmla="*/ 2121109 w 3001781"/>
                <a:gd name="connsiteY3" fmla="*/ 1986197 h 2008682"/>
                <a:gd name="connsiteX4" fmla="*/ 1941227 w 3001781"/>
                <a:gd name="connsiteY4" fmla="*/ 1836295 h 2008682"/>
                <a:gd name="connsiteX5" fmla="*/ 1596453 w 3001781"/>
                <a:gd name="connsiteY5" fmla="*/ 1611443 h 2008682"/>
                <a:gd name="connsiteX6" fmla="*/ 1506512 w 3001781"/>
                <a:gd name="connsiteY6" fmla="*/ 1431561 h 2008682"/>
                <a:gd name="connsiteX7" fmla="*/ 1401581 w 3001781"/>
                <a:gd name="connsiteY7" fmla="*/ 1356610 h 2008682"/>
                <a:gd name="connsiteX8" fmla="*/ 1341620 w 3001781"/>
                <a:gd name="connsiteY8" fmla="*/ 1491521 h 2008682"/>
                <a:gd name="connsiteX9" fmla="*/ 1071797 w 3001781"/>
                <a:gd name="connsiteY9" fmla="*/ 1401580 h 2008682"/>
                <a:gd name="connsiteX10" fmla="*/ 1011836 w 3001781"/>
                <a:gd name="connsiteY10" fmla="*/ 1296649 h 2008682"/>
                <a:gd name="connsiteX11" fmla="*/ 1161738 w 3001781"/>
                <a:gd name="connsiteY11" fmla="*/ 1116767 h 2008682"/>
                <a:gd name="connsiteX12" fmla="*/ 1281659 w 3001781"/>
                <a:gd name="connsiteY12" fmla="*/ 861934 h 2008682"/>
                <a:gd name="connsiteX13" fmla="*/ 1431561 w 3001781"/>
                <a:gd name="connsiteY13" fmla="*/ 936885 h 2008682"/>
                <a:gd name="connsiteX14" fmla="*/ 1596453 w 3001781"/>
                <a:gd name="connsiteY14" fmla="*/ 1086787 h 2008682"/>
                <a:gd name="connsiteX15" fmla="*/ 1746354 w 3001781"/>
                <a:gd name="connsiteY15" fmla="*/ 1101777 h 2008682"/>
                <a:gd name="connsiteX16" fmla="*/ 1881266 w 3001781"/>
                <a:gd name="connsiteY16" fmla="*/ 1281659 h 2008682"/>
                <a:gd name="connsiteX17" fmla="*/ 1866276 w 3001781"/>
                <a:gd name="connsiteY17" fmla="*/ 1071797 h 2008682"/>
                <a:gd name="connsiteX18" fmla="*/ 2001187 w 3001781"/>
                <a:gd name="connsiteY18" fmla="*/ 966866 h 2008682"/>
                <a:gd name="connsiteX19" fmla="*/ 2256020 w 3001781"/>
                <a:gd name="connsiteY19" fmla="*/ 981856 h 2008682"/>
                <a:gd name="connsiteX20" fmla="*/ 2181069 w 3001781"/>
                <a:gd name="connsiteY20" fmla="*/ 831954 h 2008682"/>
                <a:gd name="connsiteX21" fmla="*/ 2076138 w 3001781"/>
                <a:gd name="connsiteY21" fmla="*/ 712033 h 2008682"/>
                <a:gd name="connsiteX22" fmla="*/ 2016177 w 3001781"/>
                <a:gd name="connsiteY22" fmla="*/ 562131 h 2008682"/>
                <a:gd name="connsiteX23" fmla="*/ 2016177 w 3001781"/>
                <a:gd name="connsiteY23" fmla="*/ 457200 h 2008682"/>
                <a:gd name="connsiteX24" fmla="*/ 2151089 w 3001781"/>
                <a:gd name="connsiteY24" fmla="*/ 442210 h 2008682"/>
                <a:gd name="connsiteX25" fmla="*/ 2330971 w 3001781"/>
                <a:gd name="connsiteY25" fmla="*/ 427220 h 2008682"/>
                <a:gd name="connsiteX26" fmla="*/ 2996784 w 3001781"/>
                <a:gd name="connsiteY26" fmla="*/ 76200 h 2008682"/>
                <a:gd name="connsiteX27" fmla="*/ 2300991 w 3001781"/>
                <a:gd name="connsiteY27" fmla="*/ 187377 h 2008682"/>
                <a:gd name="connsiteX28" fmla="*/ 1731364 w 3001781"/>
                <a:gd name="connsiteY28" fmla="*/ 112426 h 2008682"/>
                <a:gd name="connsiteX29" fmla="*/ 1236689 w 3001781"/>
                <a:gd name="connsiteY29" fmla="*/ 112426 h 2008682"/>
                <a:gd name="connsiteX30" fmla="*/ 801974 w 3001781"/>
                <a:gd name="connsiteY30" fmla="*/ 112426 h 2008682"/>
                <a:gd name="connsiteX31" fmla="*/ 667063 w 3001781"/>
                <a:gd name="connsiteY31" fmla="*/ 67456 h 2008682"/>
                <a:gd name="connsiteX32" fmla="*/ 457200 w 3001781"/>
                <a:gd name="connsiteY32" fmla="*/ 7495 h 2008682"/>
                <a:gd name="connsiteX33" fmla="*/ 217358 w 3001781"/>
                <a:gd name="connsiteY33" fmla="*/ 22485 h 2008682"/>
                <a:gd name="connsiteX34" fmla="*/ 7495 w 3001781"/>
                <a:gd name="connsiteY34" fmla="*/ 127416 h 2008682"/>
                <a:gd name="connsiteX35" fmla="*/ 262328 w 3001781"/>
                <a:gd name="connsiteY35" fmla="*/ 202367 h 2008682"/>
                <a:gd name="connsiteX36" fmla="*/ 367259 w 3001781"/>
                <a:gd name="connsiteY36" fmla="*/ 352269 h 2008682"/>
                <a:gd name="connsiteX37" fmla="*/ 412230 w 3001781"/>
                <a:gd name="connsiteY37" fmla="*/ 487180 h 2008682"/>
                <a:gd name="connsiteX38" fmla="*/ 337279 w 3001781"/>
                <a:gd name="connsiteY38" fmla="*/ 637082 h 2008682"/>
                <a:gd name="connsiteX39" fmla="*/ 157397 w 3001781"/>
                <a:gd name="connsiteY39" fmla="*/ 876925 h 2008682"/>
                <a:gd name="connsiteX40" fmla="*/ 97436 w 3001781"/>
                <a:gd name="connsiteY40" fmla="*/ 981856 h 2008682"/>
                <a:gd name="connsiteX41" fmla="*/ 97436 w 3001781"/>
                <a:gd name="connsiteY41" fmla="*/ 1131757 h 2008682"/>
                <a:gd name="connsiteX42" fmla="*/ 127417 w 3001781"/>
                <a:gd name="connsiteY42" fmla="*/ 1206708 h 2008682"/>
                <a:gd name="connsiteX43" fmla="*/ 322289 w 3001781"/>
                <a:gd name="connsiteY43" fmla="*/ 1101777 h 2008682"/>
                <a:gd name="connsiteX44" fmla="*/ 547141 w 3001781"/>
                <a:gd name="connsiteY44" fmla="*/ 1056807 h 2008682"/>
                <a:gd name="connsiteX45" fmla="*/ 652073 w 3001781"/>
                <a:gd name="connsiteY45" fmla="*/ 1116767 h 2008682"/>
                <a:gd name="connsiteX46" fmla="*/ 667063 w 3001781"/>
                <a:gd name="connsiteY46" fmla="*/ 1191718 h 2008682"/>
                <a:gd name="connsiteX47" fmla="*/ 801974 w 3001781"/>
                <a:gd name="connsiteY47" fmla="*/ 1251679 h 2008682"/>
                <a:gd name="connsiteX48" fmla="*/ 682053 w 3001781"/>
                <a:gd name="connsiteY48" fmla="*/ 1416570 h 2008682"/>
                <a:gd name="connsiteX49" fmla="*/ 562132 w 3001781"/>
                <a:gd name="connsiteY49" fmla="*/ 1536492 h 2008682"/>
                <a:gd name="connsiteX50" fmla="*/ 427220 w 3001781"/>
                <a:gd name="connsiteY50" fmla="*/ 1476531 h 2008682"/>
                <a:gd name="connsiteX51" fmla="*/ 307299 w 3001781"/>
                <a:gd name="connsiteY51" fmla="*/ 1521502 h 2008682"/>
                <a:gd name="connsiteX52" fmla="*/ 427220 w 3001781"/>
                <a:gd name="connsiteY52" fmla="*/ 1656413 h 2008682"/>
                <a:gd name="connsiteX53" fmla="*/ 637082 w 3001781"/>
                <a:gd name="connsiteY53" fmla="*/ 1761344 h 2008682"/>
                <a:gd name="connsiteX54" fmla="*/ 801974 w 3001781"/>
                <a:gd name="connsiteY54" fmla="*/ 1866275 h 2008682"/>
                <a:gd name="connsiteX55" fmla="*/ 846945 w 3001781"/>
                <a:gd name="connsiteY55" fmla="*/ 1941226 h 2008682"/>
                <a:gd name="connsiteX0" fmla="*/ 846945 w 3000115"/>
                <a:gd name="connsiteY0" fmla="*/ 1941226 h 2008682"/>
                <a:gd name="connsiteX1" fmla="*/ 1371600 w 3000115"/>
                <a:gd name="connsiteY1" fmla="*/ 1881266 h 2008682"/>
                <a:gd name="connsiteX2" fmla="*/ 1896256 w 3000115"/>
                <a:gd name="connsiteY2" fmla="*/ 1971207 h 2008682"/>
                <a:gd name="connsiteX3" fmla="*/ 2121109 w 3000115"/>
                <a:gd name="connsiteY3" fmla="*/ 1986197 h 2008682"/>
                <a:gd name="connsiteX4" fmla="*/ 1941227 w 3000115"/>
                <a:gd name="connsiteY4" fmla="*/ 1836295 h 2008682"/>
                <a:gd name="connsiteX5" fmla="*/ 1596453 w 3000115"/>
                <a:gd name="connsiteY5" fmla="*/ 1611443 h 2008682"/>
                <a:gd name="connsiteX6" fmla="*/ 1506512 w 3000115"/>
                <a:gd name="connsiteY6" fmla="*/ 1431561 h 2008682"/>
                <a:gd name="connsiteX7" fmla="*/ 1401581 w 3000115"/>
                <a:gd name="connsiteY7" fmla="*/ 1356610 h 2008682"/>
                <a:gd name="connsiteX8" fmla="*/ 1341620 w 3000115"/>
                <a:gd name="connsiteY8" fmla="*/ 1491521 h 2008682"/>
                <a:gd name="connsiteX9" fmla="*/ 1071797 w 3000115"/>
                <a:gd name="connsiteY9" fmla="*/ 1401580 h 2008682"/>
                <a:gd name="connsiteX10" fmla="*/ 1011836 w 3000115"/>
                <a:gd name="connsiteY10" fmla="*/ 1296649 h 2008682"/>
                <a:gd name="connsiteX11" fmla="*/ 1161738 w 3000115"/>
                <a:gd name="connsiteY11" fmla="*/ 1116767 h 2008682"/>
                <a:gd name="connsiteX12" fmla="*/ 1281659 w 3000115"/>
                <a:gd name="connsiteY12" fmla="*/ 861934 h 2008682"/>
                <a:gd name="connsiteX13" fmla="*/ 1431561 w 3000115"/>
                <a:gd name="connsiteY13" fmla="*/ 936885 h 2008682"/>
                <a:gd name="connsiteX14" fmla="*/ 1596453 w 3000115"/>
                <a:gd name="connsiteY14" fmla="*/ 1086787 h 2008682"/>
                <a:gd name="connsiteX15" fmla="*/ 1746354 w 3000115"/>
                <a:gd name="connsiteY15" fmla="*/ 1101777 h 2008682"/>
                <a:gd name="connsiteX16" fmla="*/ 1881266 w 3000115"/>
                <a:gd name="connsiteY16" fmla="*/ 1281659 h 2008682"/>
                <a:gd name="connsiteX17" fmla="*/ 1866276 w 3000115"/>
                <a:gd name="connsiteY17" fmla="*/ 1071797 h 2008682"/>
                <a:gd name="connsiteX18" fmla="*/ 2001187 w 3000115"/>
                <a:gd name="connsiteY18" fmla="*/ 966866 h 2008682"/>
                <a:gd name="connsiteX19" fmla="*/ 2256020 w 3000115"/>
                <a:gd name="connsiteY19" fmla="*/ 981856 h 2008682"/>
                <a:gd name="connsiteX20" fmla="*/ 2181069 w 3000115"/>
                <a:gd name="connsiteY20" fmla="*/ 831954 h 2008682"/>
                <a:gd name="connsiteX21" fmla="*/ 2076138 w 3000115"/>
                <a:gd name="connsiteY21" fmla="*/ 712033 h 2008682"/>
                <a:gd name="connsiteX22" fmla="*/ 2016177 w 3000115"/>
                <a:gd name="connsiteY22" fmla="*/ 562131 h 2008682"/>
                <a:gd name="connsiteX23" fmla="*/ 2016177 w 3000115"/>
                <a:gd name="connsiteY23" fmla="*/ 457200 h 2008682"/>
                <a:gd name="connsiteX24" fmla="*/ 2151089 w 3000115"/>
                <a:gd name="connsiteY24" fmla="*/ 442210 h 2008682"/>
                <a:gd name="connsiteX25" fmla="*/ 2330971 w 3000115"/>
                <a:gd name="connsiteY25" fmla="*/ 427220 h 2008682"/>
                <a:gd name="connsiteX26" fmla="*/ 2996784 w 3000115"/>
                <a:gd name="connsiteY26" fmla="*/ 76200 h 2008682"/>
                <a:gd name="connsiteX27" fmla="*/ 2310984 w 3000115"/>
                <a:gd name="connsiteY27" fmla="*/ 76200 h 2008682"/>
                <a:gd name="connsiteX28" fmla="*/ 1731364 w 3000115"/>
                <a:gd name="connsiteY28" fmla="*/ 112426 h 2008682"/>
                <a:gd name="connsiteX29" fmla="*/ 1236689 w 3000115"/>
                <a:gd name="connsiteY29" fmla="*/ 112426 h 2008682"/>
                <a:gd name="connsiteX30" fmla="*/ 801974 w 3000115"/>
                <a:gd name="connsiteY30" fmla="*/ 112426 h 2008682"/>
                <a:gd name="connsiteX31" fmla="*/ 667063 w 3000115"/>
                <a:gd name="connsiteY31" fmla="*/ 67456 h 2008682"/>
                <a:gd name="connsiteX32" fmla="*/ 457200 w 3000115"/>
                <a:gd name="connsiteY32" fmla="*/ 7495 h 2008682"/>
                <a:gd name="connsiteX33" fmla="*/ 217358 w 3000115"/>
                <a:gd name="connsiteY33" fmla="*/ 22485 h 2008682"/>
                <a:gd name="connsiteX34" fmla="*/ 7495 w 3000115"/>
                <a:gd name="connsiteY34" fmla="*/ 127416 h 2008682"/>
                <a:gd name="connsiteX35" fmla="*/ 262328 w 3000115"/>
                <a:gd name="connsiteY35" fmla="*/ 202367 h 2008682"/>
                <a:gd name="connsiteX36" fmla="*/ 367259 w 3000115"/>
                <a:gd name="connsiteY36" fmla="*/ 352269 h 2008682"/>
                <a:gd name="connsiteX37" fmla="*/ 412230 w 3000115"/>
                <a:gd name="connsiteY37" fmla="*/ 487180 h 2008682"/>
                <a:gd name="connsiteX38" fmla="*/ 337279 w 3000115"/>
                <a:gd name="connsiteY38" fmla="*/ 637082 h 2008682"/>
                <a:gd name="connsiteX39" fmla="*/ 157397 w 3000115"/>
                <a:gd name="connsiteY39" fmla="*/ 876925 h 2008682"/>
                <a:gd name="connsiteX40" fmla="*/ 97436 w 3000115"/>
                <a:gd name="connsiteY40" fmla="*/ 981856 h 2008682"/>
                <a:gd name="connsiteX41" fmla="*/ 97436 w 3000115"/>
                <a:gd name="connsiteY41" fmla="*/ 1131757 h 2008682"/>
                <a:gd name="connsiteX42" fmla="*/ 127417 w 3000115"/>
                <a:gd name="connsiteY42" fmla="*/ 1206708 h 2008682"/>
                <a:gd name="connsiteX43" fmla="*/ 322289 w 3000115"/>
                <a:gd name="connsiteY43" fmla="*/ 1101777 h 2008682"/>
                <a:gd name="connsiteX44" fmla="*/ 547141 w 3000115"/>
                <a:gd name="connsiteY44" fmla="*/ 1056807 h 2008682"/>
                <a:gd name="connsiteX45" fmla="*/ 652073 w 3000115"/>
                <a:gd name="connsiteY45" fmla="*/ 1116767 h 2008682"/>
                <a:gd name="connsiteX46" fmla="*/ 667063 w 3000115"/>
                <a:gd name="connsiteY46" fmla="*/ 1191718 h 2008682"/>
                <a:gd name="connsiteX47" fmla="*/ 801974 w 3000115"/>
                <a:gd name="connsiteY47" fmla="*/ 1251679 h 2008682"/>
                <a:gd name="connsiteX48" fmla="*/ 682053 w 3000115"/>
                <a:gd name="connsiteY48" fmla="*/ 1416570 h 2008682"/>
                <a:gd name="connsiteX49" fmla="*/ 562132 w 3000115"/>
                <a:gd name="connsiteY49" fmla="*/ 1536492 h 2008682"/>
                <a:gd name="connsiteX50" fmla="*/ 427220 w 3000115"/>
                <a:gd name="connsiteY50" fmla="*/ 1476531 h 2008682"/>
                <a:gd name="connsiteX51" fmla="*/ 307299 w 3000115"/>
                <a:gd name="connsiteY51" fmla="*/ 1521502 h 2008682"/>
                <a:gd name="connsiteX52" fmla="*/ 427220 w 3000115"/>
                <a:gd name="connsiteY52" fmla="*/ 1656413 h 2008682"/>
                <a:gd name="connsiteX53" fmla="*/ 637082 w 3000115"/>
                <a:gd name="connsiteY53" fmla="*/ 1761344 h 2008682"/>
                <a:gd name="connsiteX54" fmla="*/ 801974 w 3000115"/>
                <a:gd name="connsiteY54" fmla="*/ 1866275 h 2008682"/>
                <a:gd name="connsiteX55" fmla="*/ 846945 w 3000115"/>
                <a:gd name="connsiteY55" fmla="*/ 1941226 h 20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0115" h="2008682">
                  <a:moveTo>
                    <a:pt x="846945" y="1941226"/>
                  </a:moveTo>
                  <a:cubicBezTo>
                    <a:pt x="941883" y="1943724"/>
                    <a:pt x="1196715" y="1876269"/>
                    <a:pt x="1371600" y="1881266"/>
                  </a:cubicBezTo>
                  <a:cubicBezTo>
                    <a:pt x="1546485" y="1886263"/>
                    <a:pt x="1771338" y="1953719"/>
                    <a:pt x="1896256" y="1971207"/>
                  </a:cubicBezTo>
                  <a:cubicBezTo>
                    <a:pt x="2021174" y="1988696"/>
                    <a:pt x="2113614" y="2008682"/>
                    <a:pt x="2121109" y="1986197"/>
                  </a:cubicBezTo>
                  <a:cubicBezTo>
                    <a:pt x="2128604" y="1963712"/>
                    <a:pt x="2028670" y="1898754"/>
                    <a:pt x="1941227" y="1836295"/>
                  </a:cubicBezTo>
                  <a:cubicBezTo>
                    <a:pt x="1853784" y="1773836"/>
                    <a:pt x="1668906" y="1678899"/>
                    <a:pt x="1596453" y="1611443"/>
                  </a:cubicBezTo>
                  <a:cubicBezTo>
                    <a:pt x="1524001" y="1543987"/>
                    <a:pt x="1538991" y="1474033"/>
                    <a:pt x="1506512" y="1431561"/>
                  </a:cubicBezTo>
                  <a:cubicBezTo>
                    <a:pt x="1474033" y="1389089"/>
                    <a:pt x="1429063" y="1346617"/>
                    <a:pt x="1401581" y="1356610"/>
                  </a:cubicBezTo>
                  <a:cubicBezTo>
                    <a:pt x="1374099" y="1366603"/>
                    <a:pt x="1396584" y="1484026"/>
                    <a:pt x="1341620" y="1491521"/>
                  </a:cubicBezTo>
                  <a:cubicBezTo>
                    <a:pt x="1286656" y="1499016"/>
                    <a:pt x="1126761" y="1434059"/>
                    <a:pt x="1071797" y="1401580"/>
                  </a:cubicBezTo>
                  <a:cubicBezTo>
                    <a:pt x="1016833" y="1369101"/>
                    <a:pt x="996846" y="1344118"/>
                    <a:pt x="1011836" y="1296649"/>
                  </a:cubicBezTo>
                  <a:cubicBezTo>
                    <a:pt x="1026826" y="1249180"/>
                    <a:pt x="1116768" y="1189219"/>
                    <a:pt x="1161738" y="1116767"/>
                  </a:cubicBezTo>
                  <a:cubicBezTo>
                    <a:pt x="1206708" y="1044315"/>
                    <a:pt x="1236689" y="891914"/>
                    <a:pt x="1281659" y="861934"/>
                  </a:cubicBezTo>
                  <a:cubicBezTo>
                    <a:pt x="1326630" y="831954"/>
                    <a:pt x="1379095" y="899410"/>
                    <a:pt x="1431561" y="936885"/>
                  </a:cubicBezTo>
                  <a:cubicBezTo>
                    <a:pt x="1484027" y="974361"/>
                    <a:pt x="1543988" y="1059305"/>
                    <a:pt x="1596453" y="1086787"/>
                  </a:cubicBezTo>
                  <a:cubicBezTo>
                    <a:pt x="1648919" y="1114269"/>
                    <a:pt x="1698885" y="1069298"/>
                    <a:pt x="1746354" y="1101777"/>
                  </a:cubicBezTo>
                  <a:cubicBezTo>
                    <a:pt x="1793823" y="1134256"/>
                    <a:pt x="1861279" y="1286656"/>
                    <a:pt x="1881266" y="1281659"/>
                  </a:cubicBezTo>
                  <a:cubicBezTo>
                    <a:pt x="1901253" y="1276662"/>
                    <a:pt x="1846289" y="1124263"/>
                    <a:pt x="1866276" y="1071797"/>
                  </a:cubicBezTo>
                  <a:cubicBezTo>
                    <a:pt x="1886263" y="1019332"/>
                    <a:pt x="1936230" y="981856"/>
                    <a:pt x="2001187" y="966866"/>
                  </a:cubicBezTo>
                  <a:cubicBezTo>
                    <a:pt x="2066144" y="951876"/>
                    <a:pt x="2226040" y="1004341"/>
                    <a:pt x="2256020" y="981856"/>
                  </a:cubicBezTo>
                  <a:cubicBezTo>
                    <a:pt x="2286000" y="959371"/>
                    <a:pt x="2211049" y="876925"/>
                    <a:pt x="2181069" y="831954"/>
                  </a:cubicBezTo>
                  <a:cubicBezTo>
                    <a:pt x="2151089" y="786984"/>
                    <a:pt x="2103620" y="757003"/>
                    <a:pt x="2076138" y="712033"/>
                  </a:cubicBezTo>
                  <a:cubicBezTo>
                    <a:pt x="2048656" y="667063"/>
                    <a:pt x="2026171" y="604603"/>
                    <a:pt x="2016177" y="562131"/>
                  </a:cubicBezTo>
                  <a:cubicBezTo>
                    <a:pt x="2006184" y="519659"/>
                    <a:pt x="1993692" y="477187"/>
                    <a:pt x="2016177" y="457200"/>
                  </a:cubicBezTo>
                  <a:cubicBezTo>
                    <a:pt x="2038662" y="437213"/>
                    <a:pt x="2098623" y="447207"/>
                    <a:pt x="2151089" y="442210"/>
                  </a:cubicBezTo>
                  <a:cubicBezTo>
                    <a:pt x="2203555" y="437213"/>
                    <a:pt x="2190022" y="488222"/>
                    <a:pt x="2330971" y="427220"/>
                  </a:cubicBezTo>
                  <a:cubicBezTo>
                    <a:pt x="2471920" y="366218"/>
                    <a:pt x="3000115" y="134703"/>
                    <a:pt x="2996784" y="76200"/>
                  </a:cubicBezTo>
                  <a:cubicBezTo>
                    <a:pt x="2993453" y="17697"/>
                    <a:pt x="2521887" y="70162"/>
                    <a:pt x="2310984" y="76200"/>
                  </a:cubicBezTo>
                  <a:cubicBezTo>
                    <a:pt x="2100081" y="82238"/>
                    <a:pt x="1910413" y="106388"/>
                    <a:pt x="1731364" y="112426"/>
                  </a:cubicBezTo>
                  <a:cubicBezTo>
                    <a:pt x="1552315" y="118464"/>
                    <a:pt x="1236689" y="112426"/>
                    <a:pt x="1236689" y="112426"/>
                  </a:cubicBezTo>
                  <a:cubicBezTo>
                    <a:pt x="1081791" y="112426"/>
                    <a:pt x="896912" y="119921"/>
                    <a:pt x="801974" y="112426"/>
                  </a:cubicBezTo>
                  <a:cubicBezTo>
                    <a:pt x="707036" y="104931"/>
                    <a:pt x="724525" y="84945"/>
                    <a:pt x="667063" y="67456"/>
                  </a:cubicBezTo>
                  <a:cubicBezTo>
                    <a:pt x="609601" y="49968"/>
                    <a:pt x="532151" y="14990"/>
                    <a:pt x="457200" y="7495"/>
                  </a:cubicBezTo>
                  <a:cubicBezTo>
                    <a:pt x="382249" y="0"/>
                    <a:pt x="292309" y="2498"/>
                    <a:pt x="217358" y="22485"/>
                  </a:cubicBezTo>
                  <a:cubicBezTo>
                    <a:pt x="142407" y="42472"/>
                    <a:pt x="0" y="97436"/>
                    <a:pt x="7495" y="127416"/>
                  </a:cubicBezTo>
                  <a:cubicBezTo>
                    <a:pt x="14990" y="157396"/>
                    <a:pt x="202367" y="164892"/>
                    <a:pt x="262328" y="202367"/>
                  </a:cubicBezTo>
                  <a:cubicBezTo>
                    <a:pt x="322289" y="239842"/>
                    <a:pt x="342275" y="304800"/>
                    <a:pt x="367259" y="352269"/>
                  </a:cubicBezTo>
                  <a:cubicBezTo>
                    <a:pt x="392243" y="399738"/>
                    <a:pt x="417227" y="439711"/>
                    <a:pt x="412230" y="487180"/>
                  </a:cubicBezTo>
                  <a:cubicBezTo>
                    <a:pt x="407233" y="534649"/>
                    <a:pt x="379751" y="572125"/>
                    <a:pt x="337279" y="637082"/>
                  </a:cubicBezTo>
                  <a:cubicBezTo>
                    <a:pt x="294807" y="702040"/>
                    <a:pt x="197371" y="819463"/>
                    <a:pt x="157397" y="876925"/>
                  </a:cubicBezTo>
                  <a:cubicBezTo>
                    <a:pt x="117423" y="934387"/>
                    <a:pt x="107430" y="939384"/>
                    <a:pt x="97436" y="981856"/>
                  </a:cubicBezTo>
                  <a:cubicBezTo>
                    <a:pt x="87443" y="1024328"/>
                    <a:pt x="92439" y="1094282"/>
                    <a:pt x="97436" y="1131757"/>
                  </a:cubicBezTo>
                  <a:cubicBezTo>
                    <a:pt x="102433" y="1169232"/>
                    <a:pt x="89941" y="1211705"/>
                    <a:pt x="127417" y="1206708"/>
                  </a:cubicBezTo>
                  <a:cubicBezTo>
                    <a:pt x="164893" y="1201711"/>
                    <a:pt x="252335" y="1126760"/>
                    <a:pt x="322289" y="1101777"/>
                  </a:cubicBezTo>
                  <a:cubicBezTo>
                    <a:pt x="392243" y="1076794"/>
                    <a:pt x="492177" y="1054309"/>
                    <a:pt x="547141" y="1056807"/>
                  </a:cubicBezTo>
                  <a:cubicBezTo>
                    <a:pt x="602105" y="1059305"/>
                    <a:pt x="632086" y="1094282"/>
                    <a:pt x="652073" y="1116767"/>
                  </a:cubicBezTo>
                  <a:cubicBezTo>
                    <a:pt x="672060" y="1139252"/>
                    <a:pt x="642080" y="1169233"/>
                    <a:pt x="667063" y="1191718"/>
                  </a:cubicBezTo>
                  <a:cubicBezTo>
                    <a:pt x="692046" y="1214203"/>
                    <a:pt x="799476" y="1214204"/>
                    <a:pt x="801974" y="1251679"/>
                  </a:cubicBezTo>
                  <a:cubicBezTo>
                    <a:pt x="804472" y="1289154"/>
                    <a:pt x="722027" y="1369101"/>
                    <a:pt x="682053" y="1416570"/>
                  </a:cubicBezTo>
                  <a:cubicBezTo>
                    <a:pt x="642079" y="1464039"/>
                    <a:pt x="604604" y="1526499"/>
                    <a:pt x="562132" y="1536492"/>
                  </a:cubicBezTo>
                  <a:cubicBezTo>
                    <a:pt x="519660" y="1546486"/>
                    <a:pt x="469692" y="1479029"/>
                    <a:pt x="427220" y="1476531"/>
                  </a:cubicBezTo>
                  <a:cubicBezTo>
                    <a:pt x="384748" y="1474033"/>
                    <a:pt x="307299" y="1491522"/>
                    <a:pt x="307299" y="1521502"/>
                  </a:cubicBezTo>
                  <a:cubicBezTo>
                    <a:pt x="307299" y="1551482"/>
                    <a:pt x="372256" y="1616439"/>
                    <a:pt x="427220" y="1656413"/>
                  </a:cubicBezTo>
                  <a:cubicBezTo>
                    <a:pt x="482184" y="1696387"/>
                    <a:pt x="574623" y="1726367"/>
                    <a:pt x="637082" y="1761344"/>
                  </a:cubicBezTo>
                  <a:cubicBezTo>
                    <a:pt x="699541" y="1796321"/>
                    <a:pt x="771994" y="1836295"/>
                    <a:pt x="801974" y="1866275"/>
                  </a:cubicBezTo>
                  <a:cubicBezTo>
                    <a:pt x="831954" y="1896255"/>
                    <a:pt x="752007" y="1938728"/>
                    <a:pt x="846945" y="1941226"/>
                  </a:cubicBezTo>
                  <a:close/>
                </a:path>
              </a:pathLst>
            </a:custGeom>
            <a:gradFill flip="none" rotWithShape="1">
              <a:gsLst>
                <a:gs pos="0">
                  <a:srgbClr val="DDEBCF">
                    <a:alpha val="55000"/>
                  </a:srgbClr>
                </a:gs>
                <a:gs pos="50000">
                  <a:srgbClr val="9CB86E"/>
                </a:gs>
                <a:gs pos="100000">
                  <a:srgbClr val="156B1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LAND BRIDGE          </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8" name="TextBox 17"/>
            <p:cNvSpPr txBox="1"/>
            <p:nvPr/>
          </p:nvSpPr>
          <p:spPr>
            <a:xfrm>
              <a:off x="2819400" y="2590800"/>
              <a:ext cx="630301" cy="830997"/>
            </a:xfrm>
            <a:prstGeom prst="rect">
              <a:avLst/>
            </a:prstGeom>
            <a:noFill/>
          </p:spPr>
          <p:txBody>
            <a:bodyPr wrap="none" rtlCol="0">
              <a:spAutoFit/>
            </a:bodyPr>
            <a:lstStyle/>
            <a:p>
              <a:r>
                <a:rPr lang="en-US" sz="4800" b="1" dirty="0" err="1" smtClean="0">
                  <a:solidFill>
                    <a:schemeClr val="tx1">
                      <a:lumMod val="75000"/>
                      <a:lumOff val="25000"/>
                    </a:schemeClr>
                  </a:solidFill>
                </a:rPr>
                <a:t>ik</a:t>
              </a:r>
              <a:endParaRPr lang="en-US" sz="4800" b="1" dirty="0">
                <a:solidFill>
                  <a:schemeClr val="tx1">
                    <a:lumMod val="75000"/>
                    <a:lumOff val="25000"/>
                  </a:schemeClr>
                </a:solidFill>
              </a:endParaRPr>
            </a:p>
          </p:txBody>
        </p:sp>
        <p:grpSp>
          <p:nvGrpSpPr>
            <p:cNvPr id="5" name="Group 30"/>
            <p:cNvGrpSpPr/>
            <p:nvPr/>
          </p:nvGrpSpPr>
          <p:grpSpPr>
            <a:xfrm>
              <a:off x="1676400" y="2667000"/>
              <a:ext cx="5105400" cy="1828800"/>
              <a:chOff x="1676400" y="2667000"/>
              <a:chExt cx="5105400" cy="1828800"/>
            </a:xfrm>
          </p:grpSpPr>
          <p:sp>
            <p:nvSpPr>
              <p:cNvPr id="20" name="Oval 19"/>
              <p:cNvSpPr/>
              <p:nvPr/>
            </p:nvSpPr>
            <p:spPr>
              <a:xfrm>
                <a:off x="4953000" y="3810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667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p:cNvCxnSpPr>
                <a:stCxn id="20" idx="2"/>
                <a:endCxn id="21" idx="6"/>
              </p:cNvCxnSpPr>
              <p:nvPr/>
            </p:nvCxnSpPr>
            <p:spPr>
              <a:xfrm rot="10800000">
                <a:off x="3505200" y="3009900"/>
                <a:ext cx="1447800" cy="1143000"/>
              </a:xfrm>
              <a:prstGeom prst="curvedConnector3">
                <a:avLst>
                  <a:gd name="adj1" fmla="val 50000"/>
                </a:avLst>
              </a:prstGeom>
              <a:ln w="76200">
                <a:solidFill>
                  <a:srgbClr val="FF0000"/>
                </a:solidFill>
                <a:tailEnd type="none" w="sm" len="sm"/>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rot="20615571">
              <a:off x="20091" y="1776049"/>
              <a:ext cx="3496470" cy="646331"/>
            </a:xfrm>
            <a:prstGeom prst="rect">
              <a:avLst/>
            </a:prstGeom>
            <a:solidFill>
              <a:srgbClr val="C2E3EC"/>
            </a:solidFill>
            <a:ln w="38100">
              <a:solidFill>
                <a:schemeClr val="tx1"/>
              </a:solidFill>
            </a:ln>
          </p:spPr>
          <p:txBody>
            <a:bodyPr wrap="none" rtlCol="0">
              <a:spAutoFit/>
            </a:bodyPr>
            <a:lstStyle/>
            <a:p>
              <a:r>
                <a:rPr lang="en-US" sz="3600" dirty="0" smtClean="0"/>
                <a:t>about 12,000 YPB</a:t>
              </a:r>
              <a:endParaRPr lang="en-US" sz="3600" dirty="0"/>
            </a:p>
          </p:txBody>
        </p:sp>
      </p:grpSp>
      <p:sp useBgFill="1">
        <p:nvSpPr>
          <p:cNvPr id="40" name="TextBox 39"/>
          <p:cNvSpPr txBox="1"/>
          <p:nvPr/>
        </p:nvSpPr>
        <p:spPr>
          <a:xfrm>
            <a:off x="0" y="0"/>
            <a:ext cx="9144000" cy="677108"/>
          </a:xfrm>
          <a:prstGeom prst="rect">
            <a:avLst/>
          </a:prstGeom>
        </p:spPr>
        <p:txBody>
          <a:bodyPr wrap="square" rtlCol="0">
            <a:spAutoFit/>
          </a:bodyPr>
          <a:lstStyle/>
          <a:p>
            <a:pPr algn="ctr"/>
            <a:r>
              <a:rPr lang="en-US" sz="3800" b="1" dirty="0" smtClean="0">
                <a:latin typeface="Tempus Sans ITC" pitchFamily="82" charset="0"/>
              </a:rPr>
              <a:t> Who were these Stone Age Homo sapiens?</a:t>
            </a:r>
          </a:p>
        </p:txBody>
      </p:sp>
      <p:sp useBgFill="1">
        <p:nvSpPr>
          <p:cNvPr id="41" name="TextBox 40"/>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grpSp>
        <p:nvGrpSpPr>
          <p:cNvPr id="22" name="Group 36"/>
          <p:cNvGrpSpPr/>
          <p:nvPr/>
        </p:nvGrpSpPr>
        <p:grpSpPr>
          <a:xfrm>
            <a:off x="886968" y="3429000"/>
            <a:ext cx="2423160" cy="3052465"/>
            <a:chOff x="886968" y="3429000"/>
            <a:chExt cx="2423160" cy="3052465"/>
          </a:xfrm>
        </p:grpSpPr>
        <p:sp>
          <p:nvSpPr>
            <p:cNvPr id="28" name="TextBox 27"/>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36" name="Picture 2"/>
            <p:cNvPicPr preferRelativeResize="0">
              <a:picLocks noChangeArrowheads="1"/>
            </p:cNvPicPr>
            <p:nvPr/>
          </p:nvPicPr>
          <p:blipFill>
            <a:blip r:embed="rId3"/>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19" name="Group 31"/>
          <p:cNvGrpSpPr/>
          <p:nvPr/>
        </p:nvGrpSpPr>
        <p:grpSpPr>
          <a:xfrm>
            <a:off x="6781800" y="1371600"/>
            <a:ext cx="2209800" cy="2976265"/>
            <a:chOff x="6629400" y="1447800"/>
            <a:chExt cx="2209800" cy="2976265"/>
          </a:xfrm>
        </p:grpSpPr>
        <p:pic>
          <p:nvPicPr>
            <p:cNvPr id="35"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0" name="TextBox 29"/>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sp>
        <p:nvSpPr>
          <p:cNvPr id="37" name="TextBox 36"/>
          <p:cNvSpPr txBox="1"/>
          <p:nvPr/>
        </p:nvSpPr>
        <p:spPr>
          <a:xfrm rot="20518120">
            <a:off x="6192847" y="5444939"/>
            <a:ext cx="2409762" cy="461665"/>
          </a:xfrm>
          <a:prstGeom prst="rect">
            <a:avLst/>
          </a:prstGeom>
          <a:noFill/>
        </p:spPr>
        <p:txBody>
          <a:bodyPr wrap="none" rtlCol="0">
            <a:spAutoFit/>
          </a:bodyPr>
          <a:lstStyle/>
          <a:p>
            <a:r>
              <a:rPr lang="en-US" sz="2400" b="1" dirty="0" smtClean="0"/>
              <a:t>DNA in common?</a:t>
            </a:r>
            <a:endParaRPr lang="en-US" sz="2400" b="1" dirty="0"/>
          </a:p>
        </p:txBody>
      </p:sp>
      <p:sp useBgFill="1">
        <p:nvSpPr>
          <p:cNvPr id="38" name="TextBox 37"/>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sp>
        <p:nvSpPr>
          <p:cNvPr id="44" name="TextBox 43"/>
          <p:cNvSpPr txBox="1"/>
          <p:nvPr/>
        </p:nvSpPr>
        <p:spPr>
          <a:xfrm>
            <a:off x="2514600" y="1219200"/>
            <a:ext cx="3532698" cy="646331"/>
          </a:xfrm>
          <a:prstGeom prst="rect">
            <a:avLst/>
          </a:prstGeom>
          <a:noFill/>
        </p:spPr>
        <p:txBody>
          <a:bodyPr wrap="none" rtlCol="0">
            <a:spAutoFit/>
          </a:bodyPr>
          <a:lstStyle/>
          <a:p>
            <a:r>
              <a:rPr lang="en-US" sz="3600" b="1" dirty="0" smtClean="0"/>
              <a:t>DNA in common?</a:t>
            </a:r>
            <a:endParaRPr lang="en-US" sz="3600" b="1" dirty="0"/>
          </a:p>
        </p:txBody>
      </p:sp>
      <p:sp useBgFill="1">
        <p:nvSpPr>
          <p:cNvPr id="45" name="TextBox 44"/>
          <p:cNvSpPr txBox="1"/>
          <p:nvPr/>
        </p:nvSpPr>
        <p:spPr>
          <a:xfrm rot="21009782">
            <a:off x="82754" y="2174625"/>
            <a:ext cx="6619120" cy="646331"/>
          </a:xfrm>
          <a:prstGeom prst="rect">
            <a:avLst/>
          </a:prstGeom>
          <a:ln w="38100">
            <a:noFill/>
          </a:ln>
        </p:spPr>
        <p:txBody>
          <a:bodyPr wrap="none" rtlCol="0">
            <a:spAutoFit/>
          </a:bodyPr>
          <a:lstStyle/>
          <a:p>
            <a:r>
              <a:rPr lang="en-US" sz="3600" b="1" dirty="0" smtClean="0">
                <a:solidFill>
                  <a:srgbClr val="FF0000"/>
                </a:solidFill>
                <a:effectLst>
                  <a:outerShdw dist="50800" dir="5400000" algn="ctr" rotWithShape="0">
                    <a:schemeClr val="tx1"/>
                  </a:outerShdw>
                </a:effectLst>
                <a:latin typeface="Tempus Sans ITC" pitchFamily="82" charset="0"/>
              </a:rPr>
              <a:t>Let’s check our </a:t>
            </a:r>
            <a:r>
              <a:rPr lang="en-US" sz="3600" b="1" dirty="0" err="1" smtClean="0">
                <a:solidFill>
                  <a:srgbClr val="FF0000"/>
                </a:solidFill>
                <a:effectLst>
                  <a:outerShdw dist="50800" dir="5400000" algn="ctr" rotWithShape="0">
                    <a:schemeClr val="tx1"/>
                  </a:outerShdw>
                </a:effectLst>
                <a:latin typeface="Tempus Sans ITC" pitchFamily="82" charset="0"/>
              </a:rPr>
              <a:t>Haplogroup</a:t>
            </a:r>
            <a:r>
              <a:rPr lang="en-US" sz="3600" b="1" dirty="0" smtClean="0">
                <a:solidFill>
                  <a:srgbClr val="FF0000"/>
                </a:solidFill>
                <a:effectLst>
                  <a:outerShdw dist="50800" dir="5400000" algn="ctr" rotWithShape="0">
                    <a:schemeClr val="tx1"/>
                  </a:outerShdw>
                </a:effectLst>
                <a:latin typeface="Tempus Sans ITC" pitchFamily="82" charset="0"/>
              </a:rPr>
              <a:t> map!</a:t>
            </a:r>
            <a:endParaRPr lang="en-US" sz="3600" b="1" dirty="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childTnLst>
                                </p:cTn>
                              </p:par>
                              <p:par>
                                <p:cTn id="15" presetID="6" presetClass="emph" presetSubtype="0" fill="hold" grpId="1" nodeType="withEffect">
                                  <p:stCondLst>
                                    <p:cond delay="0"/>
                                  </p:stCondLst>
                                  <p:childTnLst>
                                    <p:animScale>
                                      <p:cBhvr>
                                        <p:cTn id="16" dur="1000" fill="hold"/>
                                        <p:tgtEl>
                                          <p:spTgt spid="37"/>
                                        </p:tgtEl>
                                      </p:cBhvr>
                                      <p:by x="150000" y="150000"/>
                                    </p:animScale>
                                  </p:childTnLst>
                                </p:cTn>
                              </p:par>
                              <p:par>
                                <p:cTn id="17" presetID="64" presetClass="path" presetSubtype="0" accel="50000" decel="50000" fill="hold" grpId="2" nodeType="withEffect">
                                  <p:stCondLst>
                                    <p:cond delay="0"/>
                                  </p:stCondLst>
                                  <p:childTnLst>
                                    <p:animMotion origin="layout" path="M 2.22222E-6 3.7037E-6 L -0.34236 -0.60533 " pathEditMode="relative" rAng="0" ptsTypes="AA">
                                      <p:cBhvr>
                                        <p:cTn id="18" dur="1000" fill="hold"/>
                                        <p:tgtEl>
                                          <p:spTgt spid="37"/>
                                        </p:tgtEl>
                                        <p:attrNameLst>
                                          <p:attrName>ppt_x</p:attrName>
                                          <p:attrName>ppt_y</p:attrName>
                                        </p:attrNameLst>
                                      </p:cBhvr>
                                      <p:rCtr x="-171" y="-303"/>
                                    </p:animMotion>
                                  </p:childTnLst>
                                </p:cTn>
                              </p:par>
                              <p:par>
                                <p:cTn id="19" presetID="8" presetClass="emph" presetSubtype="0" fill="hold" grpId="3" nodeType="withEffect">
                                  <p:stCondLst>
                                    <p:cond delay="0"/>
                                  </p:stCondLst>
                                  <p:childTnLst>
                                    <p:animRot by="1080000">
                                      <p:cBhvr>
                                        <p:cTn id="20" dur="1000" fill="hold"/>
                                        <p:tgtEl>
                                          <p:spTgt spid="37"/>
                                        </p:tgtEl>
                                        <p:attrNameLst>
                                          <p:attrName>r</p:attrName>
                                        </p:attrNameLst>
                                      </p:cBhvr>
                                    </p:animRot>
                                  </p:childTnLst>
                                </p:cTn>
                              </p:par>
                              <p:par>
                                <p:cTn id="21" presetID="10" presetClass="exit" presetSubtype="0" fill="hold" grpId="0" nodeType="withEffect">
                                  <p:stCondLst>
                                    <p:cond delay="0"/>
                                  </p:stCondLst>
                                  <p:childTnLst>
                                    <p:animEffect transition="out" filter="fade">
                                      <p:cBhvr>
                                        <p:cTn id="22" dur="1000"/>
                                        <p:tgtEl>
                                          <p:spTgt spid="43"/>
                                        </p:tgtEl>
                                      </p:cBhvr>
                                    </p:animEffect>
                                    <p:set>
                                      <p:cBhvr>
                                        <p:cTn id="23" dur="1" fill="hold">
                                          <p:stCondLst>
                                            <p:cond delay="999"/>
                                          </p:stCondLst>
                                        </p:cTn>
                                        <p:tgtEl>
                                          <p:spTgt spid="43"/>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childTnLst>
                                </p:cTn>
                              </p:par>
                              <p:par>
                                <p:cTn id="27" presetID="10" presetClass="exit" presetSubtype="0" fill="hold" grpId="4" nodeType="withEffect">
                                  <p:stCondLst>
                                    <p:cond delay="500"/>
                                  </p:stCondLst>
                                  <p:childTnLst>
                                    <p:animEffect transition="out" filter="fade">
                                      <p:cBhvr>
                                        <p:cTn id="28" dur="1000"/>
                                        <p:tgtEl>
                                          <p:spTgt spid="37"/>
                                        </p:tgtEl>
                                      </p:cBhvr>
                                    </p:animEffect>
                                    <p:set>
                                      <p:cBhvr>
                                        <p:cTn id="29" dur="1" fill="hold">
                                          <p:stCondLst>
                                            <p:cond delay="999"/>
                                          </p:stCondLst>
                                        </p:cTn>
                                        <p:tgtEl>
                                          <p:spTgt spid="3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10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1000" fill="hold"/>
                                        <p:tgtEl>
                                          <p:spTgt spid="45"/>
                                        </p:tgtEl>
                                        <p:attrNameLst>
                                          <p:attrName>ppt_w</p:attrName>
                                        </p:attrNameLst>
                                      </p:cBhvr>
                                      <p:tavLst>
                                        <p:tav tm="0">
                                          <p:val>
                                            <p:fltVal val="0"/>
                                          </p:val>
                                        </p:tav>
                                        <p:tav tm="100000">
                                          <p:val>
                                            <p:strVal val="#ppt_w"/>
                                          </p:val>
                                        </p:tav>
                                      </p:tavLst>
                                    </p:anim>
                                    <p:anim calcmode="lin" valueType="num">
                                      <p:cBhvr>
                                        <p:cTn id="40" dur="1000" fill="hold"/>
                                        <p:tgtEl>
                                          <p:spTgt spid="45"/>
                                        </p:tgtEl>
                                        <p:attrNameLst>
                                          <p:attrName>ppt_h</p:attrName>
                                        </p:attrNameLst>
                                      </p:cBhvr>
                                      <p:tavLst>
                                        <p:tav tm="0">
                                          <p:val>
                                            <p:fltVal val="0"/>
                                          </p:val>
                                        </p:tav>
                                        <p:tav tm="100000">
                                          <p:val>
                                            <p:strVal val="#ppt_h"/>
                                          </p:val>
                                        </p:tav>
                                      </p:tavLst>
                                    </p:anim>
                                    <p:animEffect transition="in" filter="fade">
                                      <p:cBhvr>
                                        <p:cTn id="41"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animBg="1"/>
      <p:bldP spid="37" grpId="0"/>
      <p:bldP spid="37" grpId="1"/>
      <p:bldP spid="37" grpId="2"/>
      <p:bldP spid="37" grpId="3"/>
      <p:bldP spid="37" grpId="4"/>
      <p:bldP spid="38" grpId="0" animBg="1"/>
      <p:bldP spid="44" grpId="0"/>
      <p:bldP spid="4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1219200"/>
            <a:ext cx="9162257" cy="5791200"/>
            <a:chOff x="0" y="-973598"/>
            <a:chExt cx="9162257" cy="5532765"/>
          </a:xfrm>
        </p:grpSpPr>
        <p:pic>
          <p:nvPicPr>
            <p:cNvPr id="25"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26"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useBgFill="1">
        <p:nvSpPr>
          <p:cNvPr id="10" name="TextBox 9"/>
          <p:cNvSpPr txBox="1"/>
          <p:nvPr/>
        </p:nvSpPr>
        <p:spPr>
          <a:xfrm>
            <a:off x="0" y="0"/>
            <a:ext cx="9144000" cy="677108"/>
          </a:xfrm>
          <a:prstGeom prst="rect">
            <a:avLst/>
          </a:prstGeom>
        </p:spPr>
        <p:txBody>
          <a:bodyPr wrap="square" rtlCol="0">
            <a:spAutoFit/>
          </a:bodyPr>
          <a:lstStyle/>
          <a:p>
            <a:pPr algn="ctr"/>
            <a:r>
              <a:rPr lang="en-US" sz="3800" b="1" dirty="0" smtClean="0">
                <a:latin typeface="Tempus Sans ITC" pitchFamily="82" charset="0"/>
              </a:rPr>
              <a:t> Who were these Stone Age Homo sapiens?</a:t>
            </a:r>
          </a:p>
        </p:txBody>
      </p:sp>
      <p:sp useBgFill="1">
        <p:nvSpPr>
          <p:cNvPr id="21" name="TextBox 20"/>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grpSp>
        <p:nvGrpSpPr>
          <p:cNvPr id="11" name="Group 36"/>
          <p:cNvGrpSpPr/>
          <p:nvPr/>
        </p:nvGrpSpPr>
        <p:grpSpPr>
          <a:xfrm>
            <a:off x="886968" y="3429000"/>
            <a:ext cx="2423160" cy="3052465"/>
            <a:chOff x="886968" y="3429000"/>
            <a:chExt cx="2423160" cy="3052465"/>
          </a:xfrm>
        </p:grpSpPr>
        <p:sp>
          <p:nvSpPr>
            <p:cNvPr id="12" name="TextBox 11"/>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13" name="Picture 2"/>
            <p:cNvPicPr preferRelativeResize="0">
              <a:picLocks noChangeArrowheads="1"/>
            </p:cNvPicPr>
            <p:nvPr/>
          </p:nvPicPr>
          <p:blipFill>
            <a:blip r:embed="rId3"/>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14" name="Group 31"/>
          <p:cNvGrpSpPr/>
          <p:nvPr/>
        </p:nvGrpSpPr>
        <p:grpSpPr>
          <a:xfrm>
            <a:off x="6781800" y="1371600"/>
            <a:ext cx="2209800" cy="2976265"/>
            <a:chOff x="6629400" y="1447800"/>
            <a:chExt cx="2209800" cy="2976265"/>
          </a:xfrm>
        </p:grpSpPr>
        <p:pic>
          <p:nvPicPr>
            <p:cNvPr id="15"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16" name="TextBox 15"/>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grpSp>
        <p:nvGrpSpPr>
          <p:cNvPr id="33" name="Group 32"/>
          <p:cNvGrpSpPr/>
          <p:nvPr/>
        </p:nvGrpSpPr>
        <p:grpSpPr>
          <a:xfrm>
            <a:off x="82754" y="1219200"/>
            <a:ext cx="8002637" cy="4560455"/>
            <a:chOff x="82754" y="1219200"/>
            <a:chExt cx="8002637" cy="4560455"/>
          </a:xfrm>
        </p:grpSpPr>
        <p:sp>
          <p:nvSpPr>
            <p:cNvPr id="9" name="Freeform 8"/>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514600" y="1219200"/>
              <a:ext cx="3532698" cy="646331"/>
            </a:xfrm>
            <a:prstGeom prst="rect">
              <a:avLst/>
            </a:prstGeom>
            <a:noFill/>
          </p:spPr>
          <p:txBody>
            <a:bodyPr wrap="none" rtlCol="0">
              <a:spAutoFit/>
            </a:bodyPr>
            <a:lstStyle/>
            <a:p>
              <a:r>
                <a:rPr lang="en-US" sz="3600" b="1" dirty="0" smtClean="0"/>
                <a:t>DNA in common?</a:t>
              </a:r>
              <a:endParaRPr lang="en-US" sz="3600" b="1" dirty="0"/>
            </a:p>
          </p:txBody>
        </p:sp>
        <p:sp useBgFill="1">
          <p:nvSpPr>
            <p:cNvPr id="22" name="TextBox 21"/>
            <p:cNvSpPr txBox="1"/>
            <p:nvPr/>
          </p:nvSpPr>
          <p:spPr>
            <a:xfrm rot="21009782">
              <a:off x="82754" y="2174625"/>
              <a:ext cx="6619120" cy="646331"/>
            </a:xfrm>
            <a:prstGeom prst="rect">
              <a:avLst/>
            </a:prstGeom>
            <a:ln w="38100">
              <a:noFill/>
            </a:ln>
          </p:spPr>
          <p:txBody>
            <a:bodyPr wrap="none" rtlCol="0">
              <a:spAutoFit/>
            </a:bodyPr>
            <a:lstStyle/>
            <a:p>
              <a:r>
                <a:rPr lang="en-US" sz="3600" b="1" dirty="0" smtClean="0">
                  <a:solidFill>
                    <a:srgbClr val="FF0000"/>
                  </a:solidFill>
                  <a:effectLst>
                    <a:outerShdw dist="50800" dir="5400000" algn="ctr" rotWithShape="0">
                      <a:schemeClr val="tx1"/>
                    </a:outerShdw>
                  </a:effectLst>
                  <a:latin typeface="Tempus Sans ITC" pitchFamily="82" charset="0"/>
                </a:rPr>
                <a:t>Let’s check our </a:t>
              </a:r>
              <a:r>
                <a:rPr lang="en-US" sz="3600" b="1" dirty="0" err="1" smtClean="0">
                  <a:solidFill>
                    <a:srgbClr val="FF0000"/>
                  </a:solidFill>
                  <a:effectLst>
                    <a:outerShdw dist="50800" dir="5400000" algn="ctr" rotWithShape="0">
                      <a:schemeClr val="tx1"/>
                    </a:outerShdw>
                  </a:effectLst>
                  <a:latin typeface="Tempus Sans ITC" pitchFamily="82" charset="0"/>
                </a:rPr>
                <a:t>Haplogroup</a:t>
              </a:r>
              <a:r>
                <a:rPr lang="en-US" sz="3600" b="1" dirty="0" smtClean="0">
                  <a:solidFill>
                    <a:srgbClr val="FF0000"/>
                  </a:solidFill>
                  <a:effectLst>
                    <a:outerShdw dist="50800" dir="5400000" algn="ctr" rotWithShape="0">
                      <a:schemeClr val="tx1"/>
                    </a:outerShdw>
                  </a:effectLst>
                  <a:latin typeface="Tempus Sans ITC" pitchFamily="82" charset="0"/>
                </a:rPr>
                <a:t> map!</a:t>
              </a:r>
              <a:endParaRPr lang="en-US" sz="3600" b="1" dirty="0">
                <a:solidFill>
                  <a:srgbClr val="FF0000"/>
                </a:solidFill>
                <a:effectLst>
                  <a:outerShdw dist="50800" dir="5400000" algn="ctr" rotWithShape="0">
                    <a:schemeClr val="tx1"/>
                  </a:outerShdw>
                </a:effectLst>
                <a:latin typeface="Tempus Sans ITC" pitchFamily="82" charset="0"/>
              </a:endParaRPr>
            </a:p>
          </p:txBody>
        </p:sp>
      </p:grpSp>
      <p:grpSp>
        <p:nvGrpSpPr>
          <p:cNvPr id="30" name="Group 31"/>
          <p:cNvGrpSpPr/>
          <p:nvPr/>
        </p:nvGrpSpPr>
        <p:grpSpPr>
          <a:xfrm>
            <a:off x="6096000" y="5181600"/>
            <a:ext cx="1143000" cy="1676400"/>
            <a:chOff x="6629400" y="1447800"/>
            <a:chExt cx="2209800" cy="3088071"/>
          </a:xfrm>
        </p:grpSpPr>
        <p:pic>
          <p:nvPicPr>
            <p:cNvPr id="31"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2" name="TextBox 31"/>
            <p:cNvSpPr txBox="1"/>
            <p:nvPr/>
          </p:nvSpPr>
          <p:spPr>
            <a:xfrm>
              <a:off x="6629400" y="3962400"/>
              <a:ext cx="2209800"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grpSp>
        <p:nvGrpSpPr>
          <p:cNvPr id="27" name="Group 36"/>
          <p:cNvGrpSpPr/>
          <p:nvPr/>
        </p:nvGrpSpPr>
        <p:grpSpPr>
          <a:xfrm>
            <a:off x="4724400" y="5181600"/>
            <a:ext cx="1253359" cy="1676400"/>
            <a:chOff x="886968" y="3429000"/>
            <a:chExt cx="2423160" cy="3164271"/>
          </a:xfrm>
        </p:grpSpPr>
        <p:sp>
          <p:nvSpPr>
            <p:cNvPr id="28" name="TextBox 27"/>
            <p:cNvSpPr txBox="1"/>
            <p:nvPr/>
          </p:nvSpPr>
          <p:spPr>
            <a:xfrm>
              <a:off x="886968" y="6019800"/>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29" name="Picture 2"/>
            <p:cNvPicPr preferRelativeResize="0">
              <a:picLocks noChangeArrowheads="1"/>
            </p:cNvPicPr>
            <p:nvPr/>
          </p:nvPicPr>
          <p:blipFill>
            <a:blip r:embed="rId5"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1"/>
                                        </p:tgtEl>
                                      </p:cBhvr>
                                      <p:by x="50000" y="50000"/>
                                    </p:animScale>
                                  </p:childTnLst>
                                </p:cTn>
                              </p:par>
                              <p:par>
                                <p:cTn id="7" presetID="6" presetClass="emph" presetSubtype="0" fill="hold" nodeType="withEffect">
                                  <p:stCondLst>
                                    <p:cond delay="0"/>
                                  </p:stCondLst>
                                  <p:childTnLst>
                                    <p:animScale>
                                      <p:cBhvr>
                                        <p:cTn id="8" dur="1000" fill="hold"/>
                                        <p:tgtEl>
                                          <p:spTgt spid="14"/>
                                        </p:tgtEl>
                                      </p:cBhvr>
                                      <p:by x="50000" y="50000"/>
                                    </p:animScale>
                                  </p:childTnLst>
                                </p:cTn>
                              </p:par>
                              <p:par>
                                <p:cTn id="9" presetID="42" presetClass="path" presetSubtype="0" accel="50000" decel="50000" fill="hold" nodeType="withEffect">
                                  <p:stCondLst>
                                    <p:cond delay="0"/>
                                  </p:stCondLst>
                                  <p:childTnLst>
                                    <p:animMotion origin="layout" path="M -3.88889E-6 -3.7037E-6 L 0.37049 0.12199 " pathEditMode="relative" rAng="0" ptsTypes="AA">
                                      <p:cBhvr>
                                        <p:cTn id="10" dur="1000" fill="hold"/>
                                        <p:tgtEl>
                                          <p:spTgt spid="11"/>
                                        </p:tgtEl>
                                        <p:attrNameLst>
                                          <p:attrName>ppt_x</p:attrName>
                                          <p:attrName>ppt_y</p:attrName>
                                        </p:attrNameLst>
                                      </p:cBhvr>
                                      <p:rCtr x="185" y="61"/>
                                    </p:animMotion>
                                  </p:childTnLst>
                                </p:cTn>
                              </p:par>
                              <p:par>
                                <p:cTn id="11" presetID="42" presetClass="path" presetSubtype="0" accel="50000" decel="50000" fill="hold" nodeType="withEffect">
                                  <p:stCondLst>
                                    <p:cond delay="0"/>
                                  </p:stCondLst>
                                  <p:childTnLst>
                                    <p:animMotion origin="layout" path="M 0 1.85185E-6 L -0.12083 0.43866 " pathEditMode="relative" rAng="0" ptsTypes="AA">
                                      <p:cBhvr>
                                        <p:cTn id="12" dur="1000" fill="hold"/>
                                        <p:tgtEl>
                                          <p:spTgt spid="14"/>
                                        </p:tgtEl>
                                        <p:attrNameLst>
                                          <p:attrName>ppt_x</p:attrName>
                                          <p:attrName>ppt_y</p:attrName>
                                        </p:attrNameLst>
                                      </p:cBhvr>
                                      <p:rCtr x="-60" y="219"/>
                                    </p:animMotion>
                                  </p:childTnLst>
                                </p:cTn>
                              </p:par>
                              <p:par>
                                <p:cTn id="13" presetID="10" presetClass="exit" presetSubtype="0" fill="hold" nodeType="withEffect">
                                  <p:stCondLst>
                                    <p:cond delay="0"/>
                                  </p:stCondLst>
                                  <p:childTnLst>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4"/>
                                        </p:tgtEl>
                                      </p:cBhvr>
                                    </p:animEffect>
                                    <p:set>
                                      <p:cBhvr>
                                        <p:cTn id="18" dur="1" fill="hold">
                                          <p:stCondLst>
                                            <p:cond delay="999"/>
                                          </p:stCondLst>
                                        </p:cTn>
                                        <p:tgtEl>
                                          <p:spTgt spid="1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par>
                                <p:cTn id="25" presetID="10" presetClass="exit" presetSubtype="0" fill="hold" nodeType="withEffect">
                                  <p:stCondLst>
                                    <p:cond delay="0"/>
                                  </p:stCondLst>
                                  <p:childTnLst>
                                    <p:animEffect transition="out" filter="fade">
                                      <p:cBhvr>
                                        <p:cTn id="26" dur="1000"/>
                                        <p:tgtEl>
                                          <p:spTgt spid="33"/>
                                        </p:tgtEl>
                                      </p:cBhvr>
                                    </p:animEffect>
                                    <p:set>
                                      <p:cBhvr>
                                        <p:cTn id="27" dur="1" fill="hold">
                                          <p:stCondLst>
                                            <p:cond delay="999"/>
                                          </p:stCondLst>
                                        </p:cTn>
                                        <p:tgtEl>
                                          <p:spTgt spid="33"/>
                                        </p:tgtEl>
                                        <p:attrNameLst>
                                          <p:attrName>style.visibility</p:attrName>
                                        </p:attrNameLst>
                                      </p:cBhvr>
                                      <p:to>
                                        <p:strVal val="hidden"/>
                                      </p:to>
                                    </p:se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grpSp>
        <p:nvGrpSpPr>
          <p:cNvPr id="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useBgFill="1">
        <p:nvSpPr>
          <p:cNvPr id="5" name="TextBox 4"/>
          <p:cNvSpPr txBox="1"/>
          <p:nvPr/>
        </p:nvSpPr>
        <p:spPr>
          <a:xfrm>
            <a:off x="0" y="0"/>
            <a:ext cx="9144000" cy="677108"/>
          </a:xfrm>
          <a:prstGeom prst="rect">
            <a:avLst/>
          </a:prstGeom>
        </p:spPr>
        <p:txBody>
          <a:bodyPr wrap="square" rtlCol="0">
            <a:spAutoFit/>
          </a:bodyPr>
          <a:lstStyle/>
          <a:p>
            <a:pPr algn="ctr"/>
            <a:r>
              <a:rPr lang="en-US" sz="3800" b="1" dirty="0" smtClean="0">
                <a:latin typeface="Tempus Sans ITC" pitchFamily="82" charset="0"/>
              </a:rPr>
              <a:t> Who were these Stone Age Homo sapiens?</a:t>
            </a:r>
          </a:p>
        </p:txBody>
      </p:sp>
      <p:sp>
        <p:nvSpPr>
          <p:cNvPr id="13" name="Freeform 12"/>
          <p:cNvSpPr/>
          <p:nvPr/>
        </p:nvSpPr>
        <p:spPr>
          <a:xfrm>
            <a:off x="1229710" y="2412124"/>
            <a:ext cx="3294993" cy="2569779"/>
          </a:xfrm>
          <a:custGeom>
            <a:avLst/>
            <a:gdLst>
              <a:gd name="connsiteX0" fmla="*/ 0 w 3294993"/>
              <a:gd name="connsiteY0" fmla="*/ 2569779 h 2569779"/>
              <a:gd name="connsiteX1" fmla="*/ 126124 w 3294993"/>
              <a:gd name="connsiteY1" fmla="*/ 2191407 h 2569779"/>
              <a:gd name="connsiteX2" fmla="*/ 189187 w 3294993"/>
              <a:gd name="connsiteY2" fmla="*/ 1765738 h 2569779"/>
              <a:gd name="connsiteX3" fmla="*/ 551793 w 3294993"/>
              <a:gd name="connsiteY3" fmla="*/ 1403131 h 2569779"/>
              <a:gd name="connsiteX4" fmla="*/ 993228 w 3294993"/>
              <a:gd name="connsiteY4" fmla="*/ 1245476 h 2569779"/>
              <a:gd name="connsiteX5" fmla="*/ 1592318 w 3294993"/>
              <a:gd name="connsiteY5" fmla="*/ 1261242 h 2569779"/>
              <a:gd name="connsiteX6" fmla="*/ 1876097 w 3294993"/>
              <a:gd name="connsiteY6" fmla="*/ 930166 h 2569779"/>
              <a:gd name="connsiteX7" fmla="*/ 2191407 w 3294993"/>
              <a:gd name="connsiteY7" fmla="*/ 772510 h 2569779"/>
              <a:gd name="connsiteX8" fmla="*/ 2585545 w 3294993"/>
              <a:gd name="connsiteY8" fmla="*/ 725214 h 2569779"/>
              <a:gd name="connsiteX9" fmla="*/ 2853559 w 3294993"/>
              <a:gd name="connsiteY9" fmla="*/ 409904 h 2569779"/>
              <a:gd name="connsiteX10" fmla="*/ 3105807 w 3294993"/>
              <a:gd name="connsiteY10" fmla="*/ 110359 h 2569779"/>
              <a:gd name="connsiteX11" fmla="*/ 3294993 w 3294993"/>
              <a:gd name="connsiteY11" fmla="*/ 0 h 256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4993" h="2569779">
                <a:moveTo>
                  <a:pt x="0" y="2569779"/>
                </a:moveTo>
                <a:cubicBezTo>
                  <a:pt x="47296" y="2447596"/>
                  <a:pt x="94593" y="2325414"/>
                  <a:pt x="126124" y="2191407"/>
                </a:cubicBezTo>
                <a:cubicBezTo>
                  <a:pt x="157655" y="2057400"/>
                  <a:pt x="118242" y="1897117"/>
                  <a:pt x="189187" y="1765738"/>
                </a:cubicBezTo>
                <a:cubicBezTo>
                  <a:pt x="260132" y="1634359"/>
                  <a:pt x="417786" y="1489841"/>
                  <a:pt x="551793" y="1403131"/>
                </a:cubicBezTo>
                <a:cubicBezTo>
                  <a:pt x="685800" y="1316421"/>
                  <a:pt x="819807" y="1269124"/>
                  <a:pt x="993228" y="1245476"/>
                </a:cubicBezTo>
                <a:cubicBezTo>
                  <a:pt x="1166649" y="1221828"/>
                  <a:pt x="1445173" y="1313794"/>
                  <a:pt x="1592318" y="1261242"/>
                </a:cubicBezTo>
                <a:cubicBezTo>
                  <a:pt x="1739463" y="1208690"/>
                  <a:pt x="1776249" y="1011621"/>
                  <a:pt x="1876097" y="930166"/>
                </a:cubicBezTo>
                <a:cubicBezTo>
                  <a:pt x="1975945" y="848711"/>
                  <a:pt x="2073166" y="806669"/>
                  <a:pt x="2191407" y="772510"/>
                </a:cubicBezTo>
                <a:cubicBezTo>
                  <a:pt x="2309648" y="738351"/>
                  <a:pt x="2475186" y="785648"/>
                  <a:pt x="2585545" y="725214"/>
                </a:cubicBezTo>
                <a:cubicBezTo>
                  <a:pt x="2695904" y="664780"/>
                  <a:pt x="2853559" y="409904"/>
                  <a:pt x="2853559" y="409904"/>
                </a:cubicBezTo>
                <a:cubicBezTo>
                  <a:pt x="2940269" y="307428"/>
                  <a:pt x="3032235" y="178676"/>
                  <a:pt x="3105807" y="110359"/>
                </a:cubicBezTo>
                <a:cubicBezTo>
                  <a:pt x="3179379" y="42042"/>
                  <a:pt x="3237186" y="21021"/>
                  <a:pt x="3294993" y="0"/>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4114800" y="17920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17" name="Freeform 16"/>
          <p:cNvSpPr/>
          <p:nvPr/>
        </p:nvSpPr>
        <p:spPr>
          <a:xfrm>
            <a:off x="4335263" y="2052145"/>
            <a:ext cx="1734462" cy="442408"/>
          </a:xfrm>
          <a:custGeom>
            <a:avLst/>
            <a:gdLst>
              <a:gd name="connsiteX0" fmla="*/ 0 w 2049517"/>
              <a:gd name="connsiteY0" fmla="*/ 943303 h 943303"/>
              <a:gd name="connsiteX1" fmla="*/ 362607 w 2049517"/>
              <a:gd name="connsiteY1" fmla="*/ 675289 h 943303"/>
              <a:gd name="connsiteX2" fmla="*/ 898634 w 2049517"/>
              <a:gd name="connsiteY2" fmla="*/ 423041 h 943303"/>
              <a:gd name="connsiteX3" fmla="*/ 1371600 w 2049517"/>
              <a:gd name="connsiteY3" fmla="*/ 281152 h 943303"/>
              <a:gd name="connsiteX4" fmla="*/ 1576552 w 2049517"/>
              <a:gd name="connsiteY4" fmla="*/ 186558 h 943303"/>
              <a:gd name="connsiteX5" fmla="*/ 1907627 w 2049517"/>
              <a:gd name="connsiteY5" fmla="*/ 28903 h 943303"/>
              <a:gd name="connsiteX6" fmla="*/ 2049517 w 2049517"/>
              <a:gd name="connsiteY6" fmla="*/ 13138 h 943303"/>
              <a:gd name="connsiteX0" fmla="*/ 0 w 2049517"/>
              <a:gd name="connsiteY0" fmla="*/ 943303 h 943303"/>
              <a:gd name="connsiteX1" fmla="*/ 315055 w 2049517"/>
              <a:gd name="connsiteY1" fmla="*/ 397352 h 943303"/>
              <a:gd name="connsiteX2" fmla="*/ 362607 w 2049517"/>
              <a:gd name="connsiteY2" fmla="*/ 675289 h 943303"/>
              <a:gd name="connsiteX3" fmla="*/ 898634 w 2049517"/>
              <a:gd name="connsiteY3" fmla="*/ 423041 h 943303"/>
              <a:gd name="connsiteX4" fmla="*/ 1371600 w 2049517"/>
              <a:gd name="connsiteY4" fmla="*/ 281152 h 943303"/>
              <a:gd name="connsiteX5" fmla="*/ 1576552 w 2049517"/>
              <a:gd name="connsiteY5" fmla="*/ 186558 h 943303"/>
              <a:gd name="connsiteX6" fmla="*/ 1907627 w 2049517"/>
              <a:gd name="connsiteY6" fmla="*/ 28903 h 943303"/>
              <a:gd name="connsiteX7" fmla="*/ 2049517 w 2049517"/>
              <a:gd name="connsiteY7" fmla="*/ 13138 h 943303"/>
              <a:gd name="connsiteX0" fmla="*/ 49711 w 1784173"/>
              <a:gd name="connsiteY0" fmla="*/ 397352 h 679571"/>
              <a:gd name="connsiteX1" fmla="*/ 97263 w 1784173"/>
              <a:gd name="connsiteY1" fmla="*/ 675289 h 679571"/>
              <a:gd name="connsiteX2" fmla="*/ 633290 w 1784173"/>
              <a:gd name="connsiteY2" fmla="*/ 423041 h 679571"/>
              <a:gd name="connsiteX3" fmla="*/ 1106256 w 1784173"/>
              <a:gd name="connsiteY3" fmla="*/ 281152 h 679571"/>
              <a:gd name="connsiteX4" fmla="*/ 1311208 w 1784173"/>
              <a:gd name="connsiteY4" fmla="*/ 186558 h 679571"/>
              <a:gd name="connsiteX5" fmla="*/ 1642283 w 1784173"/>
              <a:gd name="connsiteY5" fmla="*/ 28903 h 679571"/>
              <a:gd name="connsiteX6" fmla="*/ 1784173 w 1784173"/>
              <a:gd name="connsiteY6" fmla="*/ 13138 h 679571"/>
              <a:gd name="connsiteX0" fmla="*/ 0 w 1734462"/>
              <a:gd name="connsiteY0" fmla="*/ 397352 h 442408"/>
              <a:gd name="connsiteX1" fmla="*/ 583579 w 1734462"/>
              <a:gd name="connsiteY1" fmla="*/ 423041 h 442408"/>
              <a:gd name="connsiteX2" fmla="*/ 1056545 w 1734462"/>
              <a:gd name="connsiteY2" fmla="*/ 281152 h 442408"/>
              <a:gd name="connsiteX3" fmla="*/ 1261497 w 1734462"/>
              <a:gd name="connsiteY3" fmla="*/ 186558 h 442408"/>
              <a:gd name="connsiteX4" fmla="*/ 1592572 w 1734462"/>
              <a:gd name="connsiteY4" fmla="*/ 28903 h 442408"/>
              <a:gd name="connsiteX5" fmla="*/ 1734462 w 1734462"/>
              <a:gd name="connsiteY5" fmla="*/ 1313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462" h="442408">
                <a:moveTo>
                  <a:pt x="0" y="397352"/>
                </a:moveTo>
                <a:cubicBezTo>
                  <a:pt x="121579" y="402704"/>
                  <a:pt x="407488" y="442408"/>
                  <a:pt x="583579" y="423041"/>
                </a:cubicBezTo>
                <a:cubicBezTo>
                  <a:pt x="759670" y="403674"/>
                  <a:pt x="943559" y="320566"/>
                  <a:pt x="1056545" y="281152"/>
                </a:cubicBezTo>
                <a:cubicBezTo>
                  <a:pt x="1169531" y="241738"/>
                  <a:pt x="1261497" y="186558"/>
                  <a:pt x="1261497" y="186558"/>
                </a:cubicBezTo>
                <a:cubicBezTo>
                  <a:pt x="1350835" y="144517"/>
                  <a:pt x="1513745" y="57806"/>
                  <a:pt x="1592572" y="28903"/>
                </a:cubicBezTo>
                <a:cubicBezTo>
                  <a:pt x="1671399" y="0"/>
                  <a:pt x="1702930" y="6569"/>
                  <a:pt x="1734462" y="1313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6019800" y="16764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19" name="Oval 18"/>
          <p:cNvSpPr/>
          <p:nvPr/>
        </p:nvSpPr>
        <p:spPr>
          <a:xfrm>
            <a:off x="4648200" y="609600"/>
            <a:ext cx="33528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36"/>
          <p:cNvGrpSpPr/>
          <p:nvPr/>
        </p:nvGrpSpPr>
        <p:grpSpPr>
          <a:xfrm>
            <a:off x="4724400" y="5181600"/>
            <a:ext cx="1253359" cy="1676400"/>
            <a:chOff x="886968" y="3429000"/>
            <a:chExt cx="2423160" cy="3164271"/>
          </a:xfrm>
        </p:grpSpPr>
        <p:sp>
          <p:nvSpPr>
            <p:cNvPr id="11" name="TextBox 10"/>
            <p:cNvSpPr txBox="1"/>
            <p:nvPr/>
          </p:nvSpPr>
          <p:spPr>
            <a:xfrm>
              <a:off x="886968" y="6019800"/>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12" name="Picture 2"/>
            <p:cNvPicPr preferRelativeResize="0">
              <a:picLocks noChangeArrowheads="1"/>
            </p:cNvPicPr>
            <p:nvPr/>
          </p:nvPicPr>
          <p:blipFill>
            <a:blip r:embed="rId3"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7" name="Group 31"/>
          <p:cNvGrpSpPr/>
          <p:nvPr/>
        </p:nvGrpSpPr>
        <p:grpSpPr>
          <a:xfrm>
            <a:off x="6096000" y="5181600"/>
            <a:ext cx="1143000" cy="1676400"/>
            <a:chOff x="6629400" y="1447800"/>
            <a:chExt cx="2209800" cy="3088071"/>
          </a:xfrm>
        </p:grpSpPr>
        <p:pic>
          <p:nvPicPr>
            <p:cNvPr id="8"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9" name="TextBox 8"/>
            <p:cNvSpPr txBox="1"/>
            <p:nvPr/>
          </p:nvSpPr>
          <p:spPr>
            <a:xfrm>
              <a:off x="6629400" y="3962400"/>
              <a:ext cx="2209800"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000"/>
                                        <p:tgtEl>
                                          <p:spTgt spid="13"/>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Effect transition="in" filter="fade">
                                      <p:cBhvr>
                                        <p:cTn id="18" dur="1000"/>
                                        <p:tgtEl>
                                          <p:spTgt spid="16"/>
                                        </p:tgtEl>
                                      </p:cBhvr>
                                    </p:animEffect>
                                  </p:childTnLst>
                                </p:cTn>
                              </p:par>
                            </p:childTnLst>
                          </p:cTn>
                        </p:par>
                        <p:par>
                          <p:cTn id="19" fill="hold">
                            <p:stCondLst>
                              <p:cond delay="3000"/>
                            </p:stCondLst>
                            <p:childTnLst>
                              <p:par>
                                <p:cTn id="20" presetID="64" presetClass="path" presetSubtype="0" accel="50000" decel="50000" fill="hold" nodeType="afterEffect">
                                  <p:stCondLst>
                                    <p:cond delay="0"/>
                                  </p:stCondLst>
                                  <p:childTnLst>
                                    <p:animMotion origin="layout" path="M 3.33333E-6 2.22222E-6 L -0.34584 -0.58889 " pathEditMode="relative" rAng="0" ptsTypes="AA">
                                      <p:cBhvr>
                                        <p:cTn id="21" dur="2000" fill="hold"/>
                                        <p:tgtEl>
                                          <p:spTgt spid="7"/>
                                        </p:tgtEl>
                                        <p:attrNameLst>
                                          <p:attrName>ppt_x</p:attrName>
                                          <p:attrName>ppt_y</p:attrName>
                                        </p:attrNameLst>
                                      </p:cBhvr>
                                      <p:rCtr x="-173" y="-294"/>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2000"/>
                                        <p:tgtEl>
                                          <p:spTgt spid="17"/>
                                        </p:tgtEl>
                                      </p:cBhvr>
                                    </p:animEffect>
                                  </p:childTnLst>
                                </p:cTn>
                              </p:par>
                            </p:childTnLst>
                          </p:cTn>
                        </p:par>
                        <p:par>
                          <p:cTn id="27" fill="hold">
                            <p:stCondLst>
                              <p:cond delay="2000"/>
                            </p:stCondLst>
                            <p:childTnLst>
                              <p:par>
                                <p:cTn id="28" presetID="53"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Effect transition="in" filter="fade">
                                      <p:cBhvr>
                                        <p:cTn id="32" dur="1000"/>
                                        <p:tgtEl>
                                          <p:spTgt spid="18"/>
                                        </p:tgtEl>
                                      </p:cBhvr>
                                    </p:animEffect>
                                  </p:childTnLst>
                                </p:cTn>
                              </p:par>
                            </p:childTnLst>
                          </p:cTn>
                        </p:par>
                        <p:par>
                          <p:cTn id="33" fill="hold">
                            <p:stCondLst>
                              <p:cond delay="3000"/>
                            </p:stCondLst>
                            <p:childTnLst>
                              <p:par>
                                <p:cTn id="34" presetID="64" presetClass="path" presetSubtype="0" accel="50000" decel="50000" fill="hold" nodeType="afterEffect">
                                  <p:stCondLst>
                                    <p:cond delay="0"/>
                                  </p:stCondLst>
                                  <p:childTnLst>
                                    <p:animMotion origin="layout" path="M -3.05556E-6 2.22222E-6 L 0.19809 -0.58889 " pathEditMode="relative" rAng="0" ptsTypes="AA">
                                      <p:cBhvr>
                                        <p:cTn id="35" dur="2000" fill="hold"/>
                                        <p:tgtEl>
                                          <p:spTgt spid="10"/>
                                        </p:tgtEl>
                                        <p:attrNameLst>
                                          <p:attrName>ppt_x</p:attrName>
                                          <p:attrName>ppt_y</p:attrName>
                                        </p:attrNameLst>
                                      </p:cBhvr>
                                      <p:rCtr x="99" y="-2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0"/>
            <a:ext cx="9162257" cy="7010400"/>
            <a:chOff x="0" y="0"/>
            <a:chExt cx="9162257" cy="7010400"/>
          </a:xfrm>
        </p:grpSpPr>
        <p:grpSp>
          <p:nvGrpSpPr>
            <p:cNvPr id="46" name="Group 45"/>
            <p:cNvGrpSpPr/>
            <p:nvPr/>
          </p:nvGrpSpPr>
          <p:grpSpPr>
            <a:xfrm>
              <a:off x="0" y="0"/>
              <a:ext cx="9162257" cy="7010400"/>
              <a:chOff x="0" y="0"/>
              <a:chExt cx="9162257" cy="7010400"/>
            </a:xfrm>
          </p:grpSpPr>
          <p:sp useBgFill="1">
            <p:nvSpPr>
              <p:cNvPr id="47" name="TextBox 46"/>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grpSp>
            <p:nvGrpSpPr>
              <p:cNvPr id="48" name="Group 1"/>
              <p:cNvGrpSpPr/>
              <p:nvPr/>
            </p:nvGrpSpPr>
            <p:grpSpPr>
              <a:xfrm>
                <a:off x="0" y="1219200"/>
                <a:ext cx="9162257" cy="5791200"/>
                <a:chOff x="0" y="-973598"/>
                <a:chExt cx="9162257" cy="5532765"/>
              </a:xfrm>
            </p:grpSpPr>
            <p:pic>
              <p:nvPicPr>
                <p:cNvPr id="61"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62"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useBgFill="1">
            <p:nvSpPr>
              <p:cNvPr id="49" name="TextBox 48"/>
              <p:cNvSpPr txBox="1"/>
              <p:nvPr/>
            </p:nvSpPr>
            <p:spPr>
              <a:xfrm>
                <a:off x="0" y="0"/>
                <a:ext cx="9144000" cy="677108"/>
              </a:xfrm>
              <a:prstGeom prst="rect">
                <a:avLst/>
              </a:prstGeom>
            </p:spPr>
            <p:txBody>
              <a:bodyPr wrap="square" rtlCol="0">
                <a:spAutoFit/>
              </a:bodyPr>
              <a:lstStyle/>
              <a:p>
                <a:pPr algn="ctr"/>
                <a:r>
                  <a:rPr lang="en-US" sz="3800" b="1" dirty="0" smtClean="0">
                    <a:latin typeface="Tempus Sans ITC" pitchFamily="82" charset="0"/>
                  </a:rPr>
                  <a:t> Who were these Stone Age Homo sapiens?</a:t>
                </a:r>
              </a:p>
            </p:txBody>
          </p:sp>
          <p:sp>
            <p:nvSpPr>
              <p:cNvPr id="50" name="Freeform 49"/>
              <p:cNvSpPr/>
              <p:nvPr/>
            </p:nvSpPr>
            <p:spPr>
              <a:xfrm>
                <a:off x="1229710" y="2412124"/>
                <a:ext cx="3294993" cy="2569779"/>
              </a:xfrm>
              <a:custGeom>
                <a:avLst/>
                <a:gdLst>
                  <a:gd name="connsiteX0" fmla="*/ 0 w 3294993"/>
                  <a:gd name="connsiteY0" fmla="*/ 2569779 h 2569779"/>
                  <a:gd name="connsiteX1" fmla="*/ 126124 w 3294993"/>
                  <a:gd name="connsiteY1" fmla="*/ 2191407 h 2569779"/>
                  <a:gd name="connsiteX2" fmla="*/ 189187 w 3294993"/>
                  <a:gd name="connsiteY2" fmla="*/ 1765738 h 2569779"/>
                  <a:gd name="connsiteX3" fmla="*/ 551793 w 3294993"/>
                  <a:gd name="connsiteY3" fmla="*/ 1403131 h 2569779"/>
                  <a:gd name="connsiteX4" fmla="*/ 993228 w 3294993"/>
                  <a:gd name="connsiteY4" fmla="*/ 1245476 h 2569779"/>
                  <a:gd name="connsiteX5" fmla="*/ 1592318 w 3294993"/>
                  <a:gd name="connsiteY5" fmla="*/ 1261242 h 2569779"/>
                  <a:gd name="connsiteX6" fmla="*/ 1876097 w 3294993"/>
                  <a:gd name="connsiteY6" fmla="*/ 930166 h 2569779"/>
                  <a:gd name="connsiteX7" fmla="*/ 2191407 w 3294993"/>
                  <a:gd name="connsiteY7" fmla="*/ 772510 h 2569779"/>
                  <a:gd name="connsiteX8" fmla="*/ 2585545 w 3294993"/>
                  <a:gd name="connsiteY8" fmla="*/ 725214 h 2569779"/>
                  <a:gd name="connsiteX9" fmla="*/ 2853559 w 3294993"/>
                  <a:gd name="connsiteY9" fmla="*/ 409904 h 2569779"/>
                  <a:gd name="connsiteX10" fmla="*/ 3105807 w 3294993"/>
                  <a:gd name="connsiteY10" fmla="*/ 110359 h 2569779"/>
                  <a:gd name="connsiteX11" fmla="*/ 3294993 w 3294993"/>
                  <a:gd name="connsiteY11" fmla="*/ 0 h 256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4993" h="2569779">
                    <a:moveTo>
                      <a:pt x="0" y="2569779"/>
                    </a:moveTo>
                    <a:cubicBezTo>
                      <a:pt x="47296" y="2447596"/>
                      <a:pt x="94593" y="2325414"/>
                      <a:pt x="126124" y="2191407"/>
                    </a:cubicBezTo>
                    <a:cubicBezTo>
                      <a:pt x="157655" y="2057400"/>
                      <a:pt x="118242" y="1897117"/>
                      <a:pt x="189187" y="1765738"/>
                    </a:cubicBezTo>
                    <a:cubicBezTo>
                      <a:pt x="260132" y="1634359"/>
                      <a:pt x="417786" y="1489841"/>
                      <a:pt x="551793" y="1403131"/>
                    </a:cubicBezTo>
                    <a:cubicBezTo>
                      <a:pt x="685800" y="1316421"/>
                      <a:pt x="819807" y="1269124"/>
                      <a:pt x="993228" y="1245476"/>
                    </a:cubicBezTo>
                    <a:cubicBezTo>
                      <a:pt x="1166649" y="1221828"/>
                      <a:pt x="1445173" y="1313794"/>
                      <a:pt x="1592318" y="1261242"/>
                    </a:cubicBezTo>
                    <a:cubicBezTo>
                      <a:pt x="1739463" y="1208690"/>
                      <a:pt x="1776249" y="1011621"/>
                      <a:pt x="1876097" y="930166"/>
                    </a:cubicBezTo>
                    <a:cubicBezTo>
                      <a:pt x="1975945" y="848711"/>
                      <a:pt x="2073166" y="806669"/>
                      <a:pt x="2191407" y="772510"/>
                    </a:cubicBezTo>
                    <a:cubicBezTo>
                      <a:pt x="2309648" y="738351"/>
                      <a:pt x="2475186" y="785648"/>
                      <a:pt x="2585545" y="725214"/>
                    </a:cubicBezTo>
                    <a:cubicBezTo>
                      <a:pt x="2695904" y="664780"/>
                      <a:pt x="2853559" y="409904"/>
                      <a:pt x="2853559" y="409904"/>
                    </a:cubicBezTo>
                    <a:cubicBezTo>
                      <a:pt x="2940269" y="307428"/>
                      <a:pt x="3032235" y="178676"/>
                      <a:pt x="3105807" y="110359"/>
                    </a:cubicBezTo>
                    <a:cubicBezTo>
                      <a:pt x="3179379" y="42042"/>
                      <a:pt x="3237186" y="21021"/>
                      <a:pt x="3294993" y="0"/>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4114800" y="17920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53" name="TextBox 52"/>
              <p:cNvSpPr txBox="1"/>
              <p:nvPr/>
            </p:nvSpPr>
            <p:spPr>
              <a:xfrm>
                <a:off x="6019800" y="16764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54" name="Oval 53"/>
              <p:cNvSpPr/>
              <p:nvPr/>
            </p:nvSpPr>
            <p:spPr>
              <a:xfrm>
                <a:off x="4648200" y="609600"/>
                <a:ext cx="33528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36"/>
              <p:cNvGrpSpPr/>
              <p:nvPr/>
            </p:nvGrpSpPr>
            <p:grpSpPr>
              <a:xfrm>
                <a:off x="6528816" y="1133854"/>
                <a:ext cx="1253359" cy="1676398"/>
                <a:chOff x="886968" y="3429000"/>
                <a:chExt cx="2423160" cy="3164271"/>
              </a:xfrm>
            </p:grpSpPr>
            <p:sp>
              <p:nvSpPr>
                <p:cNvPr id="59" name="TextBox 10"/>
                <p:cNvSpPr txBox="1"/>
                <p:nvPr/>
              </p:nvSpPr>
              <p:spPr>
                <a:xfrm>
                  <a:off x="886968" y="6019800"/>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60" name="Picture 59"/>
                <p:cNvPicPr preferRelativeResize="0">
                  <a:picLocks noChangeArrowheads="1"/>
                </p:cNvPicPr>
                <p:nvPr/>
              </p:nvPicPr>
              <p:blipFill>
                <a:blip r:embed="rId3"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56" name="Group 31"/>
              <p:cNvGrpSpPr/>
              <p:nvPr/>
            </p:nvGrpSpPr>
            <p:grpSpPr>
              <a:xfrm>
                <a:off x="2926080" y="1133856"/>
                <a:ext cx="1143000" cy="1676401"/>
                <a:chOff x="6629400" y="1447800"/>
                <a:chExt cx="2209800" cy="3088071"/>
              </a:xfrm>
            </p:grpSpPr>
            <p:pic>
              <p:nvPicPr>
                <p:cNvPr id="57"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58" name="TextBox 57"/>
                <p:cNvSpPr txBox="1"/>
                <p:nvPr/>
              </p:nvSpPr>
              <p:spPr>
                <a:xfrm>
                  <a:off x="6629400" y="3962400"/>
                  <a:ext cx="2209800"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grpSp>
        <p:sp>
          <p:nvSpPr>
            <p:cNvPr id="35" name="Freeform 34"/>
            <p:cNvSpPr/>
            <p:nvPr/>
          </p:nvSpPr>
          <p:spPr>
            <a:xfrm>
              <a:off x="4335263" y="2052145"/>
              <a:ext cx="1734462" cy="442408"/>
            </a:xfrm>
            <a:custGeom>
              <a:avLst/>
              <a:gdLst>
                <a:gd name="connsiteX0" fmla="*/ 0 w 2049517"/>
                <a:gd name="connsiteY0" fmla="*/ 943303 h 943303"/>
                <a:gd name="connsiteX1" fmla="*/ 362607 w 2049517"/>
                <a:gd name="connsiteY1" fmla="*/ 675289 h 943303"/>
                <a:gd name="connsiteX2" fmla="*/ 898634 w 2049517"/>
                <a:gd name="connsiteY2" fmla="*/ 423041 h 943303"/>
                <a:gd name="connsiteX3" fmla="*/ 1371600 w 2049517"/>
                <a:gd name="connsiteY3" fmla="*/ 281152 h 943303"/>
                <a:gd name="connsiteX4" fmla="*/ 1576552 w 2049517"/>
                <a:gd name="connsiteY4" fmla="*/ 186558 h 943303"/>
                <a:gd name="connsiteX5" fmla="*/ 1907627 w 2049517"/>
                <a:gd name="connsiteY5" fmla="*/ 28903 h 943303"/>
                <a:gd name="connsiteX6" fmla="*/ 2049517 w 2049517"/>
                <a:gd name="connsiteY6" fmla="*/ 13138 h 943303"/>
                <a:gd name="connsiteX0" fmla="*/ 0 w 2049517"/>
                <a:gd name="connsiteY0" fmla="*/ 943303 h 943303"/>
                <a:gd name="connsiteX1" fmla="*/ 315055 w 2049517"/>
                <a:gd name="connsiteY1" fmla="*/ 397352 h 943303"/>
                <a:gd name="connsiteX2" fmla="*/ 362607 w 2049517"/>
                <a:gd name="connsiteY2" fmla="*/ 675289 h 943303"/>
                <a:gd name="connsiteX3" fmla="*/ 898634 w 2049517"/>
                <a:gd name="connsiteY3" fmla="*/ 423041 h 943303"/>
                <a:gd name="connsiteX4" fmla="*/ 1371600 w 2049517"/>
                <a:gd name="connsiteY4" fmla="*/ 281152 h 943303"/>
                <a:gd name="connsiteX5" fmla="*/ 1576552 w 2049517"/>
                <a:gd name="connsiteY5" fmla="*/ 186558 h 943303"/>
                <a:gd name="connsiteX6" fmla="*/ 1907627 w 2049517"/>
                <a:gd name="connsiteY6" fmla="*/ 28903 h 943303"/>
                <a:gd name="connsiteX7" fmla="*/ 2049517 w 2049517"/>
                <a:gd name="connsiteY7" fmla="*/ 13138 h 943303"/>
                <a:gd name="connsiteX0" fmla="*/ 49711 w 1784173"/>
                <a:gd name="connsiteY0" fmla="*/ 397352 h 679571"/>
                <a:gd name="connsiteX1" fmla="*/ 97263 w 1784173"/>
                <a:gd name="connsiteY1" fmla="*/ 675289 h 679571"/>
                <a:gd name="connsiteX2" fmla="*/ 633290 w 1784173"/>
                <a:gd name="connsiteY2" fmla="*/ 423041 h 679571"/>
                <a:gd name="connsiteX3" fmla="*/ 1106256 w 1784173"/>
                <a:gd name="connsiteY3" fmla="*/ 281152 h 679571"/>
                <a:gd name="connsiteX4" fmla="*/ 1311208 w 1784173"/>
                <a:gd name="connsiteY4" fmla="*/ 186558 h 679571"/>
                <a:gd name="connsiteX5" fmla="*/ 1642283 w 1784173"/>
                <a:gd name="connsiteY5" fmla="*/ 28903 h 679571"/>
                <a:gd name="connsiteX6" fmla="*/ 1784173 w 1784173"/>
                <a:gd name="connsiteY6" fmla="*/ 13138 h 679571"/>
                <a:gd name="connsiteX0" fmla="*/ 0 w 1734462"/>
                <a:gd name="connsiteY0" fmla="*/ 397352 h 442408"/>
                <a:gd name="connsiteX1" fmla="*/ 583579 w 1734462"/>
                <a:gd name="connsiteY1" fmla="*/ 423041 h 442408"/>
                <a:gd name="connsiteX2" fmla="*/ 1056545 w 1734462"/>
                <a:gd name="connsiteY2" fmla="*/ 281152 h 442408"/>
                <a:gd name="connsiteX3" fmla="*/ 1261497 w 1734462"/>
                <a:gd name="connsiteY3" fmla="*/ 186558 h 442408"/>
                <a:gd name="connsiteX4" fmla="*/ 1592572 w 1734462"/>
                <a:gd name="connsiteY4" fmla="*/ 28903 h 442408"/>
                <a:gd name="connsiteX5" fmla="*/ 1734462 w 1734462"/>
                <a:gd name="connsiteY5" fmla="*/ 1313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462" h="442408">
                  <a:moveTo>
                    <a:pt x="0" y="397352"/>
                  </a:moveTo>
                  <a:cubicBezTo>
                    <a:pt x="121579" y="402704"/>
                    <a:pt x="407488" y="442408"/>
                    <a:pt x="583579" y="423041"/>
                  </a:cubicBezTo>
                  <a:cubicBezTo>
                    <a:pt x="759670" y="403674"/>
                    <a:pt x="943559" y="320566"/>
                    <a:pt x="1056545" y="281152"/>
                  </a:cubicBezTo>
                  <a:cubicBezTo>
                    <a:pt x="1169531" y="241738"/>
                    <a:pt x="1261497" y="186558"/>
                    <a:pt x="1261497" y="186558"/>
                  </a:cubicBezTo>
                  <a:cubicBezTo>
                    <a:pt x="1350835" y="144517"/>
                    <a:pt x="1513745" y="57806"/>
                    <a:pt x="1592572" y="28903"/>
                  </a:cubicBezTo>
                  <a:cubicBezTo>
                    <a:pt x="1671399" y="0"/>
                    <a:pt x="1702930" y="6569"/>
                    <a:pt x="1734462" y="1313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42"/>
          <p:cNvGrpSpPr/>
          <p:nvPr/>
        </p:nvGrpSpPr>
        <p:grpSpPr>
          <a:xfrm>
            <a:off x="0" y="-12914"/>
            <a:ext cx="9144000" cy="6870914"/>
            <a:chOff x="0" y="-12914"/>
            <a:chExt cx="9144000" cy="6870914"/>
          </a:xfrm>
        </p:grpSpPr>
        <p:grpSp>
          <p:nvGrpSpPr>
            <p:cNvPr id="22" name="Group 21"/>
            <p:cNvGrpSpPr/>
            <p:nvPr/>
          </p:nvGrpSpPr>
          <p:grpSpPr>
            <a:xfrm>
              <a:off x="0" y="-12914"/>
              <a:ext cx="9144000" cy="6870914"/>
              <a:chOff x="0" y="-12914"/>
              <a:chExt cx="9144000" cy="6870914"/>
            </a:xfrm>
          </p:grpSpPr>
          <p:grpSp>
            <p:nvGrpSpPr>
              <p:cNvPr id="23" name="Group 16"/>
              <p:cNvGrpSpPr/>
              <p:nvPr/>
            </p:nvGrpSpPr>
            <p:grpSpPr>
              <a:xfrm>
                <a:off x="0" y="-12914"/>
                <a:ext cx="9144000" cy="6870914"/>
                <a:chOff x="0" y="-12914"/>
                <a:chExt cx="9144000" cy="6870914"/>
              </a:xfrm>
            </p:grpSpPr>
            <p:grpSp>
              <p:nvGrpSpPr>
                <p:cNvPr id="25" name="Group 12"/>
                <p:cNvGrpSpPr/>
                <p:nvPr/>
              </p:nvGrpSpPr>
              <p:grpSpPr>
                <a:xfrm>
                  <a:off x="0" y="-12914"/>
                  <a:ext cx="9144000" cy="6870914"/>
                  <a:chOff x="0" y="-12914"/>
                  <a:chExt cx="9144000" cy="6870914"/>
                </a:xfrm>
              </p:grpSpPr>
              <p:pic>
                <p:nvPicPr>
                  <p:cNvPr id="27" name="Picture 4" descr="http://www2.nau.edu/rcb7/namQ.jpg"/>
                  <p:cNvPicPr>
                    <a:picLocks noChangeAspect="1" noChangeArrowheads="1"/>
                  </p:cNvPicPr>
                  <p:nvPr/>
                </p:nvPicPr>
                <p:blipFill>
                  <a:blip r:embed="rId5" cstate="print"/>
                  <a:srcRect t="12024" b="10339"/>
                  <a:stretch>
                    <a:fillRect/>
                  </a:stretch>
                </p:blipFill>
                <p:spPr bwMode="auto">
                  <a:xfrm>
                    <a:off x="0" y="0"/>
                    <a:ext cx="9144000" cy="6858000"/>
                  </a:xfrm>
                  <a:prstGeom prst="rect">
                    <a:avLst/>
                  </a:prstGeom>
                  <a:noFill/>
                  <a:ln w="9525">
                    <a:noFill/>
                    <a:miter lim="800000"/>
                    <a:headEnd/>
                    <a:tailEnd/>
                  </a:ln>
                </p:spPr>
              </p:pic>
              <p:sp>
                <p:nvSpPr>
                  <p:cNvPr id="28" name="Rectangle 3"/>
                  <p:cNvSpPr>
                    <a:spLocks noChangeArrowheads="1"/>
                  </p:cNvSpPr>
                  <p:nvPr/>
                </p:nvSpPr>
                <p:spPr bwMode="auto">
                  <a:xfrm>
                    <a:off x="6173956" y="6550223"/>
                    <a:ext cx="2970044" cy="307777"/>
                  </a:xfrm>
                  <a:prstGeom prst="rect">
                    <a:avLst/>
                  </a:prstGeom>
                  <a:solidFill>
                    <a:schemeClr val="bg1"/>
                  </a:solidFill>
                  <a:ln w="9525">
                    <a:noFill/>
                    <a:miter lim="800000"/>
                    <a:headEnd/>
                    <a:tailEnd/>
                  </a:ln>
                </p:spPr>
                <p:txBody>
                  <a:bodyPr wrap="none">
                    <a:spAutoFit/>
                  </a:bodyPr>
                  <a:lstStyle/>
                  <a:p>
                    <a:r>
                      <a:rPr lang="en-US" sz="1400">
                        <a:latin typeface="Calibri" pitchFamily="34" charset="0"/>
                      </a:rPr>
                      <a:t>http://www2.nau.edu/rcb7/namQ.jpg</a:t>
                    </a:r>
                  </a:p>
                </p:txBody>
              </p:sp>
              <p:sp>
                <p:nvSpPr>
                  <p:cNvPr id="29" name="Freeform 28"/>
                  <p:cNvSpPr/>
                  <p:nvPr/>
                </p:nvSpPr>
                <p:spPr>
                  <a:xfrm>
                    <a:off x="1066800" y="-12914"/>
                    <a:ext cx="2524932" cy="4786392"/>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932" h="4786392">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cubicBezTo>
                          <a:pt x="1822342" y="2970507"/>
                          <a:pt x="1843007" y="3115158"/>
                          <a:pt x="1905000" y="3298555"/>
                        </a:cubicBezTo>
                        <a:cubicBezTo>
                          <a:pt x="1966993" y="3481952"/>
                          <a:pt x="2080647" y="3639518"/>
                          <a:pt x="2183969" y="3887491"/>
                        </a:cubicBezTo>
                        <a:cubicBezTo>
                          <a:pt x="2287291" y="4135464"/>
                          <a:pt x="2475854" y="4646907"/>
                          <a:pt x="2524932" y="4786392"/>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3352800" y="1828800"/>
                    <a:ext cx="2822439" cy="769441"/>
                  </a:xfrm>
                  <a:prstGeom prst="rect">
                    <a:avLst/>
                  </a:prstGeom>
                  <a:solidFill>
                    <a:schemeClr val="bg1"/>
                  </a:solid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sp>
                <p:nvSpPr>
                  <p:cNvPr id="31" name="TextBox 30"/>
                  <p:cNvSpPr txBox="1"/>
                  <p:nvPr/>
                </p:nvSpPr>
                <p:spPr>
                  <a:xfrm>
                    <a:off x="2590800" y="4876800"/>
                    <a:ext cx="2527487"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Sea Route</a:t>
                    </a:r>
                  </a:p>
                </p:txBody>
              </p:sp>
              <p:grpSp>
                <p:nvGrpSpPr>
                  <p:cNvPr id="32" name="Group 12"/>
                  <p:cNvGrpSpPr/>
                  <p:nvPr/>
                </p:nvGrpSpPr>
                <p:grpSpPr>
                  <a:xfrm>
                    <a:off x="15499" y="325464"/>
                    <a:ext cx="2606297" cy="6325892"/>
                    <a:chOff x="15499" y="325464"/>
                    <a:chExt cx="2606297" cy="6325892"/>
                  </a:xfrm>
                </p:grpSpPr>
                <p:sp>
                  <p:nvSpPr>
                    <p:cNvPr id="33" name="Freeform 32"/>
                    <p:cNvSpPr/>
                    <p:nvPr/>
                  </p:nvSpPr>
                  <p:spPr>
                    <a:xfrm>
                      <a:off x="15499" y="325464"/>
                      <a:ext cx="2270502" cy="4170336"/>
                    </a:xfrm>
                    <a:custGeom>
                      <a:avLst/>
                      <a:gdLst>
                        <a:gd name="connsiteX0" fmla="*/ 0 w 1968285"/>
                        <a:gd name="connsiteY0" fmla="*/ 0 h 3921072"/>
                        <a:gd name="connsiteX1" fmla="*/ 232475 w 1968285"/>
                        <a:gd name="connsiteY1" fmla="*/ 61994 h 3921072"/>
                        <a:gd name="connsiteX2" fmla="*/ 247973 w 1968285"/>
                        <a:gd name="connsiteY2" fmla="*/ 294468 h 3921072"/>
                        <a:gd name="connsiteX3" fmla="*/ 247973 w 1968285"/>
                        <a:gd name="connsiteY3" fmla="*/ 650929 h 3921072"/>
                        <a:gd name="connsiteX4" fmla="*/ 309966 w 1968285"/>
                        <a:gd name="connsiteY4" fmla="*/ 1100380 h 3921072"/>
                        <a:gd name="connsiteX5" fmla="*/ 557939 w 1968285"/>
                        <a:gd name="connsiteY5" fmla="*/ 1472339 h 3921072"/>
                        <a:gd name="connsiteX6" fmla="*/ 991892 w 1968285"/>
                        <a:gd name="connsiteY6" fmla="*/ 1642821 h 3921072"/>
                        <a:gd name="connsiteX7" fmla="*/ 1301858 w 1968285"/>
                        <a:gd name="connsiteY7" fmla="*/ 1673817 h 3921072"/>
                        <a:gd name="connsiteX8" fmla="*/ 1472339 w 1968285"/>
                        <a:gd name="connsiteY8" fmla="*/ 1937289 h 3921072"/>
                        <a:gd name="connsiteX9" fmla="*/ 1580827 w 1968285"/>
                        <a:gd name="connsiteY9" fmla="*/ 2169763 h 3921072"/>
                        <a:gd name="connsiteX10" fmla="*/ 1642821 w 1968285"/>
                        <a:gd name="connsiteY10" fmla="*/ 2448733 h 3921072"/>
                        <a:gd name="connsiteX11" fmla="*/ 1735810 w 1968285"/>
                        <a:gd name="connsiteY11" fmla="*/ 2758699 h 3921072"/>
                        <a:gd name="connsiteX12" fmla="*/ 1875295 w 1968285"/>
                        <a:gd name="connsiteY12" fmla="*/ 3177153 h 3921072"/>
                        <a:gd name="connsiteX13" fmla="*/ 1952787 w 1968285"/>
                        <a:gd name="connsiteY13" fmla="*/ 3440624 h 3921072"/>
                        <a:gd name="connsiteX14" fmla="*/ 1968285 w 1968285"/>
                        <a:gd name="connsiteY14" fmla="*/ 3921072 h 3921072"/>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1952787 w 2270502"/>
                        <a:gd name="connsiteY13" fmla="*/ 3440624 h 4170336"/>
                        <a:gd name="connsiteX14" fmla="*/ 2270502 w 2270502"/>
                        <a:gd name="connsiteY14" fmla="*/ 4170336 h 4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0502" h="4170336">
                          <a:moveTo>
                            <a:pt x="0" y="0"/>
                          </a:moveTo>
                          <a:cubicBezTo>
                            <a:pt x="95573" y="6458"/>
                            <a:pt x="191146" y="12916"/>
                            <a:pt x="232475" y="61994"/>
                          </a:cubicBezTo>
                          <a:cubicBezTo>
                            <a:pt x="273804" y="111072"/>
                            <a:pt x="245390" y="196312"/>
                            <a:pt x="247973" y="294468"/>
                          </a:cubicBezTo>
                          <a:cubicBezTo>
                            <a:pt x="250556" y="392624"/>
                            <a:pt x="237641" y="516610"/>
                            <a:pt x="247973" y="650929"/>
                          </a:cubicBezTo>
                          <a:cubicBezTo>
                            <a:pt x="258305" y="785248"/>
                            <a:pt x="258305" y="963478"/>
                            <a:pt x="309966" y="1100380"/>
                          </a:cubicBezTo>
                          <a:cubicBezTo>
                            <a:pt x="361627" y="1237282"/>
                            <a:pt x="444285" y="1381932"/>
                            <a:pt x="557939" y="1472339"/>
                          </a:cubicBezTo>
                          <a:cubicBezTo>
                            <a:pt x="671593" y="1562746"/>
                            <a:pt x="867906" y="1609241"/>
                            <a:pt x="991892" y="1642821"/>
                          </a:cubicBezTo>
                          <a:cubicBezTo>
                            <a:pt x="1115879" y="1676401"/>
                            <a:pt x="1221784" y="1624739"/>
                            <a:pt x="1301858" y="1673817"/>
                          </a:cubicBezTo>
                          <a:cubicBezTo>
                            <a:pt x="1381932" y="1722895"/>
                            <a:pt x="1425844" y="1854631"/>
                            <a:pt x="1472339" y="1937289"/>
                          </a:cubicBezTo>
                          <a:cubicBezTo>
                            <a:pt x="1518834" y="2019947"/>
                            <a:pt x="1552413" y="2084522"/>
                            <a:pt x="1580827" y="2169763"/>
                          </a:cubicBezTo>
                          <a:cubicBezTo>
                            <a:pt x="1609241" y="2255004"/>
                            <a:pt x="1616991" y="2350577"/>
                            <a:pt x="1642821" y="2448733"/>
                          </a:cubicBezTo>
                          <a:cubicBezTo>
                            <a:pt x="1668652" y="2546889"/>
                            <a:pt x="1697064" y="2637296"/>
                            <a:pt x="1735810" y="2758699"/>
                          </a:cubicBezTo>
                          <a:cubicBezTo>
                            <a:pt x="1774556" y="2880102"/>
                            <a:pt x="1839132" y="3063499"/>
                            <a:pt x="1875295" y="3177153"/>
                          </a:cubicBezTo>
                          <a:cubicBezTo>
                            <a:pt x="1911458" y="3290807"/>
                            <a:pt x="1886919" y="3275093"/>
                            <a:pt x="1952787" y="3440624"/>
                          </a:cubicBezTo>
                          <a:cubicBezTo>
                            <a:pt x="2018655" y="3606155"/>
                            <a:pt x="2267919" y="4098011"/>
                            <a:pt x="2270502" y="4170336"/>
                          </a:cubicBezTo>
                        </a:path>
                      </a:pathLst>
                    </a:custGeom>
                    <a:ln w="101600">
                      <a:solidFill>
                        <a:schemeClr val="bg1"/>
                      </a:solidFill>
                      <a:prstDash val="sysDot"/>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11"/>
                    <p:cNvSpPr/>
                    <p:nvPr/>
                  </p:nvSpPr>
                  <p:spPr>
                    <a:xfrm>
                      <a:off x="1588576" y="3642102"/>
                      <a:ext cx="1033220" cy="3009254"/>
                    </a:xfrm>
                    <a:custGeom>
                      <a:avLst/>
                      <a:gdLst>
                        <a:gd name="connsiteX0" fmla="*/ 348712 w 1033220"/>
                        <a:gd name="connsiteY0" fmla="*/ 0 h 3009254"/>
                        <a:gd name="connsiteX1" fmla="*/ 333214 w 1033220"/>
                        <a:gd name="connsiteY1" fmla="*/ 278969 h 3009254"/>
                        <a:gd name="connsiteX2" fmla="*/ 38746 w 1033220"/>
                        <a:gd name="connsiteY2" fmla="*/ 1038386 h 3009254"/>
                        <a:gd name="connsiteX3" fmla="*/ 565688 w 1033220"/>
                        <a:gd name="connsiteY3" fmla="*/ 2123267 h 3009254"/>
                        <a:gd name="connsiteX4" fmla="*/ 953146 w 1033220"/>
                        <a:gd name="connsiteY4" fmla="*/ 2867186 h 3009254"/>
                        <a:gd name="connsiteX5" fmla="*/ 1015139 w 1033220"/>
                        <a:gd name="connsiteY5" fmla="*/ 2975674 h 30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20" h="3009254">
                          <a:moveTo>
                            <a:pt x="348712" y="0"/>
                          </a:moveTo>
                          <a:cubicBezTo>
                            <a:pt x="366793" y="52952"/>
                            <a:pt x="384875" y="105905"/>
                            <a:pt x="333214" y="278969"/>
                          </a:cubicBezTo>
                          <a:cubicBezTo>
                            <a:pt x="281553" y="452033"/>
                            <a:pt x="0" y="731003"/>
                            <a:pt x="38746" y="1038386"/>
                          </a:cubicBezTo>
                          <a:cubicBezTo>
                            <a:pt x="77492" y="1345769"/>
                            <a:pt x="413288" y="1818467"/>
                            <a:pt x="565688" y="2123267"/>
                          </a:cubicBezTo>
                          <a:cubicBezTo>
                            <a:pt x="718088" y="2428067"/>
                            <a:pt x="878238" y="2725118"/>
                            <a:pt x="953146" y="2867186"/>
                          </a:cubicBezTo>
                          <a:cubicBezTo>
                            <a:pt x="1028054" y="3009254"/>
                            <a:pt x="1033220" y="3009254"/>
                            <a:pt x="1015139" y="2975674"/>
                          </a:cubicBezTo>
                        </a:path>
                      </a:pathLst>
                    </a:custGeom>
                    <a:ln w="101600">
                      <a:solidFill>
                        <a:schemeClr val="bg1"/>
                      </a:solidFill>
                      <a:prstDash val="sysDot"/>
                      <a:tailEnd type="triangle"/>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26" name="TextBox 25"/>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t>Two theories on migration into the Americas </a:t>
                  </a:r>
                  <a:endParaRPr lang="en-US" sz="3600" b="1" dirty="0"/>
                </a:p>
              </p:txBody>
            </p:sp>
          </p:grpSp>
          <p:sp>
            <p:nvSpPr>
              <p:cNvPr id="24" name="Oval 23"/>
              <p:cNvSpPr/>
              <p:nvPr/>
            </p:nvSpPr>
            <p:spPr>
              <a:xfrm>
                <a:off x="3048000" y="1752600"/>
                <a:ext cx="33528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p:cNvCxnSpPr/>
            <p:nvPr/>
          </p:nvCxnSpPr>
          <p:spPr>
            <a:xfrm>
              <a:off x="1317357" y="1999281"/>
              <a:ext cx="663843" cy="362919"/>
            </a:xfrm>
            <a:prstGeom prst="line">
              <a:avLst/>
            </a:prstGeom>
            <a:ln w="101600">
              <a:solidFill>
                <a:schemeClr val="bg1"/>
              </a:solidFill>
              <a:prstDash val="sysDot"/>
              <a:tailEnd type="triangle"/>
            </a:ln>
            <a:effectLst>
              <a:outerShdw dist="50800" dir="1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xit" presetSubtype="0" fill="hold" nodeType="withEffect">
                                  <p:stCondLst>
                                    <p:cond delay="0"/>
                                  </p:stCondLst>
                                  <p:childTnLst>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http://www2.nau.edu/rcb7/namQ.jpg"/>
          <p:cNvPicPr>
            <a:picLocks noChangeAspect="1" noChangeArrowheads="1"/>
          </p:cNvPicPr>
          <p:nvPr/>
        </p:nvPicPr>
        <p:blipFill>
          <a:blip r:embed="rId2" cstate="print"/>
          <a:srcRect t="12024" b="10339"/>
          <a:stretch>
            <a:fillRect/>
          </a:stretch>
        </p:blipFill>
        <p:spPr bwMode="auto">
          <a:xfrm>
            <a:off x="0" y="0"/>
            <a:ext cx="9144000" cy="6858000"/>
          </a:xfrm>
          <a:prstGeom prst="rect">
            <a:avLst/>
          </a:prstGeom>
          <a:noFill/>
          <a:ln w="9525">
            <a:noFill/>
            <a:miter lim="800000"/>
            <a:headEnd/>
            <a:tailEnd/>
          </a:ln>
        </p:spPr>
      </p:pic>
      <p:sp>
        <p:nvSpPr>
          <p:cNvPr id="21" name="Rectangle 3"/>
          <p:cNvSpPr>
            <a:spLocks noChangeArrowheads="1"/>
          </p:cNvSpPr>
          <p:nvPr/>
        </p:nvSpPr>
        <p:spPr bwMode="auto">
          <a:xfrm>
            <a:off x="6173956" y="6550223"/>
            <a:ext cx="2970044" cy="307777"/>
          </a:xfrm>
          <a:prstGeom prst="rect">
            <a:avLst/>
          </a:prstGeom>
          <a:solidFill>
            <a:schemeClr val="bg1"/>
          </a:solidFill>
          <a:ln w="9525">
            <a:noFill/>
            <a:miter lim="800000"/>
            <a:headEnd/>
            <a:tailEnd/>
          </a:ln>
        </p:spPr>
        <p:txBody>
          <a:bodyPr wrap="none">
            <a:spAutoFit/>
          </a:bodyPr>
          <a:lstStyle/>
          <a:p>
            <a:r>
              <a:rPr lang="en-US" sz="1400" dirty="0">
                <a:latin typeface="Calibri" pitchFamily="34" charset="0"/>
              </a:rPr>
              <a:t>http://www2.nau.edu/rcb7/namQ.jpg</a:t>
            </a:r>
          </a:p>
        </p:txBody>
      </p:sp>
      <p:sp>
        <p:nvSpPr>
          <p:cNvPr id="22" name="Freeform 21"/>
          <p:cNvSpPr/>
          <p:nvPr/>
        </p:nvSpPr>
        <p:spPr>
          <a:xfrm>
            <a:off x="1066800" y="-12914"/>
            <a:ext cx="2524932" cy="4786392"/>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932" h="4786392">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cubicBezTo>
                  <a:pt x="1822342" y="2970507"/>
                  <a:pt x="1843007" y="3115158"/>
                  <a:pt x="1905000" y="3298555"/>
                </a:cubicBezTo>
                <a:cubicBezTo>
                  <a:pt x="1966993" y="3481952"/>
                  <a:pt x="2080647" y="3639518"/>
                  <a:pt x="2183969" y="3887491"/>
                </a:cubicBezTo>
                <a:cubicBezTo>
                  <a:pt x="2287291" y="4135464"/>
                  <a:pt x="2475854" y="4646907"/>
                  <a:pt x="2524932" y="4786392"/>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352800" y="1828800"/>
            <a:ext cx="2822439" cy="769441"/>
          </a:xfrm>
          <a:prstGeom prst="rect">
            <a:avLst/>
          </a:prstGeom>
          <a:solidFill>
            <a:schemeClr val="bg1"/>
          </a:solid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sp>
        <p:nvSpPr>
          <p:cNvPr id="24" name="TextBox 23"/>
          <p:cNvSpPr txBox="1"/>
          <p:nvPr/>
        </p:nvSpPr>
        <p:spPr>
          <a:xfrm>
            <a:off x="2590800" y="4876800"/>
            <a:ext cx="2527487"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Sea Route</a:t>
            </a:r>
          </a:p>
        </p:txBody>
      </p:sp>
      <p:sp>
        <p:nvSpPr>
          <p:cNvPr id="7" name="Rectangle 3"/>
          <p:cNvSpPr>
            <a:spLocks noChangeArrowheads="1"/>
          </p:cNvSpPr>
          <p:nvPr/>
        </p:nvSpPr>
        <p:spPr bwMode="auto">
          <a:xfrm>
            <a:off x="3849687" y="-1247557"/>
            <a:ext cx="3770313" cy="369888"/>
          </a:xfrm>
          <a:prstGeom prst="rect">
            <a:avLst/>
          </a:prstGeom>
          <a:solidFill>
            <a:schemeClr val="bg1"/>
          </a:solidFill>
          <a:ln w="9525">
            <a:noFill/>
            <a:miter lim="800000"/>
            <a:headEnd/>
            <a:tailEnd/>
          </a:ln>
        </p:spPr>
        <p:txBody>
          <a:bodyPr wrap="none">
            <a:spAutoFit/>
          </a:bodyPr>
          <a:lstStyle/>
          <a:p>
            <a:r>
              <a:rPr lang="en-US">
                <a:latin typeface="Calibri" pitchFamily="34" charset="0"/>
              </a:rPr>
              <a:t>http://www2.nau.edu/rcb7/namQ.jpg</a:t>
            </a:r>
          </a:p>
        </p:txBody>
      </p:sp>
      <p:sp>
        <p:nvSpPr>
          <p:cNvPr id="18" name="Oval 17"/>
          <p:cNvSpPr/>
          <p:nvPr/>
        </p:nvSpPr>
        <p:spPr>
          <a:xfrm>
            <a:off x="3048000" y="1752600"/>
            <a:ext cx="33528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5499" y="325464"/>
            <a:ext cx="2606297" cy="6325892"/>
            <a:chOff x="15499" y="325464"/>
            <a:chExt cx="2606297" cy="6325892"/>
          </a:xfrm>
        </p:grpSpPr>
        <p:grpSp>
          <p:nvGrpSpPr>
            <p:cNvPr id="8" name="Group 12"/>
            <p:cNvGrpSpPr/>
            <p:nvPr/>
          </p:nvGrpSpPr>
          <p:grpSpPr>
            <a:xfrm>
              <a:off x="15499" y="325464"/>
              <a:ext cx="2606297" cy="6325892"/>
              <a:chOff x="15499" y="325464"/>
              <a:chExt cx="2606297" cy="6325892"/>
            </a:xfrm>
          </p:grpSpPr>
          <p:sp>
            <p:nvSpPr>
              <p:cNvPr id="26" name="Freeform 25"/>
              <p:cNvSpPr/>
              <p:nvPr/>
            </p:nvSpPr>
            <p:spPr>
              <a:xfrm>
                <a:off x="15499" y="325464"/>
                <a:ext cx="2270502" cy="4170336"/>
              </a:xfrm>
              <a:custGeom>
                <a:avLst/>
                <a:gdLst>
                  <a:gd name="connsiteX0" fmla="*/ 0 w 1968285"/>
                  <a:gd name="connsiteY0" fmla="*/ 0 h 3921072"/>
                  <a:gd name="connsiteX1" fmla="*/ 232475 w 1968285"/>
                  <a:gd name="connsiteY1" fmla="*/ 61994 h 3921072"/>
                  <a:gd name="connsiteX2" fmla="*/ 247973 w 1968285"/>
                  <a:gd name="connsiteY2" fmla="*/ 294468 h 3921072"/>
                  <a:gd name="connsiteX3" fmla="*/ 247973 w 1968285"/>
                  <a:gd name="connsiteY3" fmla="*/ 650929 h 3921072"/>
                  <a:gd name="connsiteX4" fmla="*/ 309966 w 1968285"/>
                  <a:gd name="connsiteY4" fmla="*/ 1100380 h 3921072"/>
                  <a:gd name="connsiteX5" fmla="*/ 557939 w 1968285"/>
                  <a:gd name="connsiteY5" fmla="*/ 1472339 h 3921072"/>
                  <a:gd name="connsiteX6" fmla="*/ 991892 w 1968285"/>
                  <a:gd name="connsiteY6" fmla="*/ 1642821 h 3921072"/>
                  <a:gd name="connsiteX7" fmla="*/ 1301858 w 1968285"/>
                  <a:gd name="connsiteY7" fmla="*/ 1673817 h 3921072"/>
                  <a:gd name="connsiteX8" fmla="*/ 1472339 w 1968285"/>
                  <a:gd name="connsiteY8" fmla="*/ 1937289 h 3921072"/>
                  <a:gd name="connsiteX9" fmla="*/ 1580827 w 1968285"/>
                  <a:gd name="connsiteY9" fmla="*/ 2169763 h 3921072"/>
                  <a:gd name="connsiteX10" fmla="*/ 1642821 w 1968285"/>
                  <a:gd name="connsiteY10" fmla="*/ 2448733 h 3921072"/>
                  <a:gd name="connsiteX11" fmla="*/ 1735810 w 1968285"/>
                  <a:gd name="connsiteY11" fmla="*/ 2758699 h 3921072"/>
                  <a:gd name="connsiteX12" fmla="*/ 1875295 w 1968285"/>
                  <a:gd name="connsiteY12" fmla="*/ 3177153 h 3921072"/>
                  <a:gd name="connsiteX13" fmla="*/ 1952787 w 1968285"/>
                  <a:gd name="connsiteY13" fmla="*/ 3440624 h 3921072"/>
                  <a:gd name="connsiteX14" fmla="*/ 1968285 w 1968285"/>
                  <a:gd name="connsiteY14" fmla="*/ 3921072 h 3921072"/>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1952787 w 2270502"/>
                  <a:gd name="connsiteY13" fmla="*/ 3440624 h 4170336"/>
                  <a:gd name="connsiteX14" fmla="*/ 2270502 w 2270502"/>
                  <a:gd name="connsiteY14" fmla="*/ 4170336 h 4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0502" h="4170336">
                    <a:moveTo>
                      <a:pt x="0" y="0"/>
                    </a:moveTo>
                    <a:cubicBezTo>
                      <a:pt x="95573" y="6458"/>
                      <a:pt x="191146" y="12916"/>
                      <a:pt x="232475" y="61994"/>
                    </a:cubicBezTo>
                    <a:cubicBezTo>
                      <a:pt x="273804" y="111072"/>
                      <a:pt x="245390" y="196312"/>
                      <a:pt x="247973" y="294468"/>
                    </a:cubicBezTo>
                    <a:cubicBezTo>
                      <a:pt x="250556" y="392624"/>
                      <a:pt x="237641" y="516610"/>
                      <a:pt x="247973" y="650929"/>
                    </a:cubicBezTo>
                    <a:cubicBezTo>
                      <a:pt x="258305" y="785248"/>
                      <a:pt x="258305" y="963478"/>
                      <a:pt x="309966" y="1100380"/>
                    </a:cubicBezTo>
                    <a:cubicBezTo>
                      <a:pt x="361627" y="1237282"/>
                      <a:pt x="444285" y="1381932"/>
                      <a:pt x="557939" y="1472339"/>
                    </a:cubicBezTo>
                    <a:cubicBezTo>
                      <a:pt x="671593" y="1562746"/>
                      <a:pt x="867906" y="1609241"/>
                      <a:pt x="991892" y="1642821"/>
                    </a:cubicBezTo>
                    <a:cubicBezTo>
                      <a:pt x="1115879" y="1676401"/>
                      <a:pt x="1221784" y="1624739"/>
                      <a:pt x="1301858" y="1673817"/>
                    </a:cubicBezTo>
                    <a:cubicBezTo>
                      <a:pt x="1381932" y="1722895"/>
                      <a:pt x="1425844" y="1854631"/>
                      <a:pt x="1472339" y="1937289"/>
                    </a:cubicBezTo>
                    <a:cubicBezTo>
                      <a:pt x="1518834" y="2019947"/>
                      <a:pt x="1552413" y="2084522"/>
                      <a:pt x="1580827" y="2169763"/>
                    </a:cubicBezTo>
                    <a:cubicBezTo>
                      <a:pt x="1609241" y="2255004"/>
                      <a:pt x="1616991" y="2350577"/>
                      <a:pt x="1642821" y="2448733"/>
                    </a:cubicBezTo>
                    <a:cubicBezTo>
                      <a:pt x="1668652" y="2546889"/>
                      <a:pt x="1697064" y="2637296"/>
                      <a:pt x="1735810" y="2758699"/>
                    </a:cubicBezTo>
                    <a:cubicBezTo>
                      <a:pt x="1774556" y="2880102"/>
                      <a:pt x="1839132" y="3063499"/>
                      <a:pt x="1875295" y="3177153"/>
                    </a:cubicBezTo>
                    <a:cubicBezTo>
                      <a:pt x="1911458" y="3290807"/>
                      <a:pt x="1886919" y="3275093"/>
                      <a:pt x="1952787" y="3440624"/>
                    </a:cubicBezTo>
                    <a:cubicBezTo>
                      <a:pt x="2018655" y="3606155"/>
                      <a:pt x="2267919" y="4098011"/>
                      <a:pt x="2270502" y="4170336"/>
                    </a:cubicBezTo>
                  </a:path>
                </a:pathLst>
              </a:custGeom>
              <a:ln w="101600">
                <a:solidFill>
                  <a:schemeClr val="bg1"/>
                </a:solidFill>
                <a:prstDash val="sysDot"/>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11"/>
              <p:cNvSpPr/>
              <p:nvPr/>
            </p:nvSpPr>
            <p:spPr>
              <a:xfrm>
                <a:off x="1588576" y="3642102"/>
                <a:ext cx="1033220" cy="3009254"/>
              </a:xfrm>
              <a:custGeom>
                <a:avLst/>
                <a:gdLst>
                  <a:gd name="connsiteX0" fmla="*/ 348712 w 1033220"/>
                  <a:gd name="connsiteY0" fmla="*/ 0 h 3009254"/>
                  <a:gd name="connsiteX1" fmla="*/ 333214 w 1033220"/>
                  <a:gd name="connsiteY1" fmla="*/ 278969 h 3009254"/>
                  <a:gd name="connsiteX2" fmla="*/ 38746 w 1033220"/>
                  <a:gd name="connsiteY2" fmla="*/ 1038386 h 3009254"/>
                  <a:gd name="connsiteX3" fmla="*/ 565688 w 1033220"/>
                  <a:gd name="connsiteY3" fmla="*/ 2123267 h 3009254"/>
                  <a:gd name="connsiteX4" fmla="*/ 953146 w 1033220"/>
                  <a:gd name="connsiteY4" fmla="*/ 2867186 h 3009254"/>
                  <a:gd name="connsiteX5" fmla="*/ 1015139 w 1033220"/>
                  <a:gd name="connsiteY5" fmla="*/ 2975674 h 30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20" h="3009254">
                    <a:moveTo>
                      <a:pt x="348712" y="0"/>
                    </a:moveTo>
                    <a:cubicBezTo>
                      <a:pt x="366793" y="52952"/>
                      <a:pt x="384875" y="105905"/>
                      <a:pt x="333214" y="278969"/>
                    </a:cubicBezTo>
                    <a:cubicBezTo>
                      <a:pt x="281553" y="452033"/>
                      <a:pt x="0" y="731003"/>
                      <a:pt x="38746" y="1038386"/>
                    </a:cubicBezTo>
                    <a:cubicBezTo>
                      <a:pt x="77492" y="1345769"/>
                      <a:pt x="413288" y="1818467"/>
                      <a:pt x="565688" y="2123267"/>
                    </a:cubicBezTo>
                    <a:cubicBezTo>
                      <a:pt x="718088" y="2428067"/>
                      <a:pt x="878238" y="2725118"/>
                      <a:pt x="953146" y="2867186"/>
                    </a:cubicBezTo>
                    <a:cubicBezTo>
                      <a:pt x="1028054" y="3009254"/>
                      <a:pt x="1033220" y="3009254"/>
                      <a:pt x="1015139" y="2975674"/>
                    </a:cubicBezTo>
                  </a:path>
                </a:pathLst>
              </a:custGeom>
              <a:ln w="101600">
                <a:solidFill>
                  <a:schemeClr val="bg1"/>
                </a:solidFill>
                <a:prstDash val="sysDot"/>
                <a:tailEnd type="triangle"/>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6" name="Straight Connector 15"/>
            <p:cNvCxnSpPr>
              <a:stCxn id="26" idx="7"/>
            </p:cNvCxnSpPr>
            <p:nvPr/>
          </p:nvCxnSpPr>
          <p:spPr>
            <a:xfrm>
              <a:off x="1317357" y="1999281"/>
              <a:ext cx="663843" cy="362919"/>
            </a:xfrm>
            <a:prstGeom prst="line">
              <a:avLst/>
            </a:prstGeom>
            <a:ln w="101600">
              <a:solidFill>
                <a:schemeClr val="bg1"/>
              </a:solidFill>
              <a:prstDash val="sysDot"/>
              <a:tailEnd type="triangle"/>
            </a:ln>
            <a:effectLst>
              <a:outerShdw dist="50800" dir="1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useBgFill="1">
        <p:nvSpPr>
          <p:cNvPr id="19" name="TextBox 18"/>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t>Two theories on migration into the Americas </a:t>
            </a:r>
            <a:endParaRPr lang="en-US" sz="3600" b="1" dirty="0"/>
          </a:p>
        </p:txBody>
      </p:sp>
      <p:sp useBgFill="1">
        <p:nvSpPr>
          <p:cNvPr id="25" name="TextBox 24"/>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solidFill>
                  <a:srgbClr val="FF0000"/>
                </a:solidFill>
                <a:effectLst>
                  <a:outerShdw dist="50800" dir="7200000" algn="ctr" rotWithShape="0">
                    <a:schemeClr val="tx1"/>
                  </a:outerShdw>
                </a:effectLst>
              </a:rPr>
              <a:t>Sea Route:  ALONG THE COAST</a:t>
            </a:r>
            <a:endParaRPr lang="en-US" sz="3600" b="1" dirty="0">
              <a:solidFill>
                <a:srgbClr val="FF0000"/>
              </a:solidFill>
              <a:effectLst>
                <a:outerShdw dist="50800" dir="7200000" algn="ctr" rotWithShape="0">
                  <a:schemeClr val="tx1"/>
                </a:outerShdw>
              </a:effectLst>
            </a:endParaRPr>
          </a:p>
        </p:txBody>
      </p:sp>
      <p:sp>
        <p:nvSpPr>
          <p:cNvPr id="28" name="TextBox 27"/>
          <p:cNvSpPr txBox="1"/>
          <p:nvPr/>
        </p:nvSpPr>
        <p:spPr>
          <a:xfrm>
            <a:off x="2577913" y="4876800"/>
            <a:ext cx="2527487"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Sea Route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42" presetClass="path" presetSubtype="0" accel="50000" decel="50000" fill="hold" grpId="2" nodeType="withEffect">
                                  <p:stCondLst>
                                    <p:cond delay="0"/>
                                  </p:stCondLst>
                                  <p:childTnLst>
                                    <p:animMotion origin="layout" path="M 3.33333E-6 2.89017E-7 L -0.09653 0.44439 " pathEditMode="relative" rAng="0" ptsTypes="AA">
                                      <p:cBhvr>
                                        <p:cTn id="8" dur="1000" fill="hold"/>
                                        <p:tgtEl>
                                          <p:spTgt spid="18"/>
                                        </p:tgtEl>
                                        <p:attrNameLst>
                                          <p:attrName>ppt_x</p:attrName>
                                          <p:attrName>ppt_y</p:attrName>
                                        </p:attrNameLst>
                                      </p:cBhvr>
                                      <p:rCtr x="-48" y="222"/>
                                    </p:animMotion>
                                  </p:childTnLst>
                                </p:cTn>
                              </p:par>
                              <p:par>
                                <p:cTn id="9" presetID="10" presetClass="exit" presetSubtype="0" fill="hold" grpId="0" nodeType="withEffect">
                                  <p:stCondLst>
                                    <p:cond delay="500"/>
                                  </p:stCondLst>
                                  <p:childTnLst>
                                    <p:animEffect transition="out" filter="fade">
                                      <p:cBhvr>
                                        <p:cTn id="10" dur="1000"/>
                                        <p:tgtEl>
                                          <p:spTgt spid="22"/>
                                        </p:tgtEl>
                                      </p:cBhvr>
                                    </p:animEffect>
                                    <p:set>
                                      <p:cBhvr>
                                        <p:cTn id="11" dur="1" fill="hold">
                                          <p:stCondLst>
                                            <p:cond delay="999"/>
                                          </p:stCondLst>
                                        </p:cTn>
                                        <p:tgtEl>
                                          <p:spTgt spid="22"/>
                                        </p:tgtEl>
                                        <p:attrNameLst>
                                          <p:attrName>style.visibility</p:attrName>
                                        </p:attrNameLst>
                                      </p:cBhvr>
                                      <p:to>
                                        <p:strVal val="hidden"/>
                                      </p:to>
                                    </p:set>
                                  </p:childTnLst>
                                </p:cTn>
                              </p:par>
                              <p:par>
                                <p:cTn id="12" presetID="10" presetClass="exit" presetSubtype="0" fill="hold" grpId="0" nodeType="withEffect">
                                  <p:stCondLst>
                                    <p:cond delay="500"/>
                                  </p:stCondLst>
                                  <p:childTnLst>
                                    <p:animEffect transition="out" filter="fade">
                                      <p:cBhvr>
                                        <p:cTn id="13" dur="1000"/>
                                        <p:tgtEl>
                                          <p:spTgt spid="23"/>
                                        </p:tgtEl>
                                      </p:cBhvr>
                                    </p:animEffect>
                                    <p:set>
                                      <p:cBhvr>
                                        <p:cTn id="14" dur="1" fill="hold">
                                          <p:stCondLst>
                                            <p:cond delay="999"/>
                                          </p:stCondLst>
                                        </p:cTn>
                                        <p:tgtEl>
                                          <p:spTgt spid="23"/>
                                        </p:tgtEl>
                                        <p:attrNameLst>
                                          <p:attrName>style.visibility</p:attrName>
                                        </p:attrNameLst>
                                      </p:cBhvr>
                                      <p:to>
                                        <p:strVal val="hidden"/>
                                      </p:to>
                                    </p:se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2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0" presetClass="entr" presetSubtype="0" fill="hold" grpId="0" nodeType="withEffect">
                                  <p:stCondLst>
                                    <p:cond delay="5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64" presetClass="path" presetSubtype="0" accel="50000" decel="50000" fill="hold" grpId="1" nodeType="withEffect">
                                  <p:stCondLst>
                                    <p:cond delay="0"/>
                                  </p:stCondLst>
                                  <p:childTnLst>
                                    <p:animMotion origin="layout" path="M 1.11111E-6 -2.77457E-6 L -0.07847 -0.68855 " pathEditMode="relative" rAng="0" ptsTypes="AA">
                                      <p:cBhvr>
                                        <p:cTn id="27" dur="1000" fill="hold"/>
                                        <p:tgtEl>
                                          <p:spTgt spid="28"/>
                                        </p:tgtEl>
                                        <p:attrNameLst>
                                          <p:attrName>ppt_x</p:attrName>
                                          <p:attrName>ppt_y</p:attrName>
                                        </p:attrNameLst>
                                      </p:cBhvr>
                                      <p:rCtr x="-39" y="-344"/>
                                    </p:animMotion>
                                  </p:childTnLst>
                                </p:cTn>
                              </p:par>
                              <p:par>
                                <p:cTn id="28" presetID="10" presetClass="exit" presetSubtype="0" fill="hold" grpId="2" nodeType="withEffect">
                                  <p:stCondLst>
                                    <p:cond delay="500"/>
                                  </p:stCondLst>
                                  <p:childTnLst>
                                    <p:animEffect transition="out" filter="fade">
                                      <p:cBhvr>
                                        <p:cTn id="29" dur="1000"/>
                                        <p:tgtEl>
                                          <p:spTgt spid="28"/>
                                        </p:tgtEl>
                                      </p:cBhvr>
                                    </p:animEffect>
                                    <p:set>
                                      <p:cBhvr>
                                        <p:cTn id="30" dur="1" fill="hold">
                                          <p:stCondLst>
                                            <p:cond delay="999"/>
                                          </p:stCondLst>
                                        </p:cTn>
                                        <p:tgtEl>
                                          <p:spTgt spid="28"/>
                                        </p:tgtEl>
                                        <p:attrNameLst>
                                          <p:attrName>style.visibility</p:attrName>
                                        </p:attrNameLst>
                                      </p:cBhvr>
                                      <p:to>
                                        <p:strVal val="hidden"/>
                                      </p:to>
                                    </p:set>
                                  </p:childTnLst>
                                </p:cTn>
                              </p:par>
                              <p:par>
                                <p:cTn id="31" presetID="10" presetClass="exit" presetSubtype="0" fill="hold" grpId="1" nodeType="withEffect">
                                  <p:stCondLst>
                                    <p:cond delay="500"/>
                                  </p:stCondLst>
                                  <p:childTnLst>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8" grpId="1" animBg="1"/>
      <p:bldP spid="18" grpId="2" animBg="1"/>
      <p:bldP spid="25" grpId="0" animBg="1"/>
      <p:bldP spid="28" grpId="0"/>
      <p:bldP spid="28" grpId="1"/>
      <p:bldP spid="28" grpId="2"/>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9144000" cy="6858000"/>
            <a:chOff x="0" y="0"/>
            <a:chExt cx="9144000" cy="6858000"/>
          </a:xfrm>
        </p:grpSpPr>
        <p:grpSp>
          <p:nvGrpSpPr>
            <p:cNvPr id="29" name="Group 7"/>
            <p:cNvGrpSpPr/>
            <p:nvPr/>
          </p:nvGrpSpPr>
          <p:grpSpPr>
            <a:xfrm>
              <a:off x="0" y="0"/>
              <a:ext cx="9144000" cy="6858000"/>
              <a:chOff x="0" y="0"/>
              <a:chExt cx="9144000" cy="6858000"/>
            </a:xfrm>
          </p:grpSpPr>
          <p:pic>
            <p:nvPicPr>
              <p:cNvPr id="40" name="Picture 4" descr="http://www2.nau.edu/rcb7/namQ.jpg"/>
              <p:cNvPicPr>
                <a:picLocks noChangeAspect="1" noChangeArrowheads="1"/>
              </p:cNvPicPr>
              <p:nvPr/>
            </p:nvPicPr>
            <p:blipFill>
              <a:blip r:embed="rId2" cstate="print"/>
              <a:srcRect t="12024" b="10339"/>
              <a:stretch>
                <a:fillRect/>
              </a:stretch>
            </p:blipFill>
            <p:spPr bwMode="auto">
              <a:xfrm>
                <a:off x="0" y="0"/>
                <a:ext cx="9144000" cy="6858000"/>
              </a:xfrm>
              <a:prstGeom prst="rect">
                <a:avLst/>
              </a:prstGeom>
              <a:noFill/>
              <a:ln w="9525">
                <a:noFill/>
                <a:miter lim="800000"/>
                <a:headEnd/>
                <a:tailEnd/>
              </a:ln>
            </p:spPr>
          </p:pic>
          <p:grpSp>
            <p:nvGrpSpPr>
              <p:cNvPr id="41" name="Group 12"/>
              <p:cNvGrpSpPr/>
              <p:nvPr/>
            </p:nvGrpSpPr>
            <p:grpSpPr>
              <a:xfrm>
                <a:off x="15499" y="325464"/>
                <a:ext cx="2606297" cy="6325892"/>
                <a:chOff x="15499" y="325464"/>
                <a:chExt cx="2606297" cy="6325892"/>
              </a:xfrm>
            </p:grpSpPr>
            <p:sp>
              <p:nvSpPr>
                <p:cNvPr id="43" name="Freeform 42"/>
                <p:cNvSpPr/>
                <p:nvPr/>
              </p:nvSpPr>
              <p:spPr>
                <a:xfrm>
                  <a:off x="15499" y="325464"/>
                  <a:ext cx="2270502" cy="4170336"/>
                </a:xfrm>
                <a:custGeom>
                  <a:avLst/>
                  <a:gdLst>
                    <a:gd name="connsiteX0" fmla="*/ 0 w 1968285"/>
                    <a:gd name="connsiteY0" fmla="*/ 0 h 3921072"/>
                    <a:gd name="connsiteX1" fmla="*/ 232475 w 1968285"/>
                    <a:gd name="connsiteY1" fmla="*/ 61994 h 3921072"/>
                    <a:gd name="connsiteX2" fmla="*/ 247973 w 1968285"/>
                    <a:gd name="connsiteY2" fmla="*/ 294468 h 3921072"/>
                    <a:gd name="connsiteX3" fmla="*/ 247973 w 1968285"/>
                    <a:gd name="connsiteY3" fmla="*/ 650929 h 3921072"/>
                    <a:gd name="connsiteX4" fmla="*/ 309966 w 1968285"/>
                    <a:gd name="connsiteY4" fmla="*/ 1100380 h 3921072"/>
                    <a:gd name="connsiteX5" fmla="*/ 557939 w 1968285"/>
                    <a:gd name="connsiteY5" fmla="*/ 1472339 h 3921072"/>
                    <a:gd name="connsiteX6" fmla="*/ 991892 w 1968285"/>
                    <a:gd name="connsiteY6" fmla="*/ 1642821 h 3921072"/>
                    <a:gd name="connsiteX7" fmla="*/ 1301858 w 1968285"/>
                    <a:gd name="connsiteY7" fmla="*/ 1673817 h 3921072"/>
                    <a:gd name="connsiteX8" fmla="*/ 1472339 w 1968285"/>
                    <a:gd name="connsiteY8" fmla="*/ 1937289 h 3921072"/>
                    <a:gd name="connsiteX9" fmla="*/ 1580827 w 1968285"/>
                    <a:gd name="connsiteY9" fmla="*/ 2169763 h 3921072"/>
                    <a:gd name="connsiteX10" fmla="*/ 1642821 w 1968285"/>
                    <a:gd name="connsiteY10" fmla="*/ 2448733 h 3921072"/>
                    <a:gd name="connsiteX11" fmla="*/ 1735810 w 1968285"/>
                    <a:gd name="connsiteY11" fmla="*/ 2758699 h 3921072"/>
                    <a:gd name="connsiteX12" fmla="*/ 1875295 w 1968285"/>
                    <a:gd name="connsiteY12" fmla="*/ 3177153 h 3921072"/>
                    <a:gd name="connsiteX13" fmla="*/ 1952787 w 1968285"/>
                    <a:gd name="connsiteY13" fmla="*/ 3440624 h 3921072"/>
                    <a:gd name="connsiteX14" fmla="*/ 1968285 w 1968285"/>
                    <a:gd name="connsiteY14" fmla="*/ 3921072 h 3921072"/>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1952787 w 2270502"/>
                    <a:gd name="connsiteY13" fmla="*/ 3440624 h 4170336"/>
                    <a:gd name="connsiteX14" fmla="*/ 2270502 w 2270502"/>
                    <a:gd name="connsiteY14" fmla="*/ 4170336 h 4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0502" h="4170336">
                      <a:moveTo>
                        <a:pt x="0" y="0"/>
                      </a:moveTo>
                      <a:cubicBezTo>
                        <a:pt x="95573" y="6458"/>
                        <a:pt x="191146" y="12916"/>
                        <a:pt x="232475" y="61994"/>
                      </a:cubicBezTo>
                      <a:cubicBezTo>
                        <a:pt x="273804" y="111072"/>
                        <a:pt x="245390" y="196312"/>
                        <a:pt x="247973" y="294468"/>
                      </a:cubicBezTo>
                      <a:cubicBezTo>
                        <a:pt x="250556" y="392624"/>
                        <a:pt x="237641" y="516610"/>
                        <a:pt x="247973" y="650929"/>
                      </a:cubicBezTo>
                      <a:cubicBezTo>
                        <a:pt x="258305" y="785248"/>
                        <a:pt x="258305" y="963478"/>
                        <a:pt x="309966" y="1100380"/>
                      </a:cubicBezTo>
                      <a:cubicBezTo>
                        <a:pt x="361627" y="1237282"/>
                        <a:pt x="444285" y="1381932"/>
                        <a:pt x="557939" y="1472339"/>
                      </a:cubicBezTo>
                      <a:cubicBezTo>
                        <a:pt x="671593" y="1562746"/>
                        <a:pt x="867906" y="1609241"/>
                        <a:pt x="991892" y="1642821"/>
                      </a:cubicBezTo>
                      <a:cubicBezTo>
                        <a:pt x="1115879" y="1676401"/>
                        <a:pt x="1221784" y="1624739"/>
                        <a:pt x="1301858" y="1673817"/>
                      </a:cubicBezTo>
                      <a:cubicBezTo>
                        <a:pt x="1381932" y="1722895"/>
                        <a:pt x="1425844" y="1854631"/>
                        <a:pt x="1472339" y="1937289"/>
                      </a:cubicBezTo>
                      <a:cubicBezTo>
                        <a:pt x="1518834" y="2019947"/>
                        <a:pt x="1552413" y="2084522"/>
                        <a:pt x="1580827" y="2169763"/>
                      </a:cubicBezTo>
                      <a:cubicBezTo>
                        <a:pt x="1609241" y="2255004"/>
                        <a:pt x="1616991" y="2350577"/>
                        <a:pt x="1642821" y="2448733"/>
                      </a:cubicBezTo>
                      <a:cubicBezTo>
                        <a:pt x="1668652" y="2546889"/>
                        <a:pt x="1697064" y="2637296"/>
                        <a:pt x="1735810" y="2758699"/>
                      </a:cubicBezTo>
                      <a:cubicBezTo>
                        <a:pt x="1774556" y="2880102"/>
                        <a:pt x="1839132" y="3063499"/>
                        <a:pt x="1875295" y="3177153"/>
                      </a:cubicBezTo>
                      <a:cubicBezTo>
                        <a:pt x="1911458" y="3290807"/>
                        <a:pt x="1886919" y="3275093"/>
                        <a:pt x="1952787" y="3440624"/>
                      </a:cubicBezTo>
                      <a:cubicBezTo>
                        <a:pt x="2018655" y="3606155"/>
                        <a:pt x="2267919" y="4098011"/>
                        <a:pt x="2270502" y="4170336"/>
                      </a:cubicBezTo>
                    </a:path>
                  </a:pathLst>
                </a:custGeom>
                <a:ln w="101600">
                  <a:solidFill>
                    <a:schemeClr val="bg1"/>
                  </a:solidFill>
                  <a:prstDash val="sysDot"/>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11"/>
                <p:cNvSpPr/>
                <p:nvPr/>
              </p:nvSpPr>
              <p:spPr>
                <a:xfrm>
                  <a:off x="1588576" y="3642102"/>
                  <a:ext cx="1033220" cy="3009254"/>
                </a:xfrm>
                <a:custGeom>
                  <a:avLst/>
                  <a:gdLst>
                    <a:gd name="connsiteX0" fmla="*/ 348712 w 1033220"/>
                    <a:gd name="connsiteY0" fmla="*/ 0 h 3009254"/>
                    <a:gd name="connsiteX1" fmla="*/ 333214 w 1033220"/>
                    <a:gd name="connsiteY1" fmla="*/ 278969 h 3009254"/>
                    <a:gd name="connsiteX2" fmla="*/ 38746 w 1033220"/>
                    <a:gd name="connsiteY2" fmla="*/ 1038386 h 3009254"/>
                    <a:gd name="connsiteX3" fmla="*/ 565688 w 1033220"/>
                    <a:gd name="connsiteY3" fmla="*/ 2123267 h 3009254"/>
                    <a:gd name="connsiteX4" fmla="*/ 953146 w 1033220"/>
                    <a:gd name="connsiteY4" fmla="*/ 2867186 h 3009254"/>
                    <a:gd name="connsiteX5" fmla="*/ 1015139 w 1033220"/>
                    <a:gd name="connsiteY5" fmla="*/ 2975674 h 30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20" h="3009254">
                      <a:moveTo>
                        <a:pt x="348712" y="0"/>
                      </a:moveTo>
                      <a:cubicBezTo>
                        <a:pt x="366793" y="52952"/>
                        <a:pt x="384875" y="105905"/>
                        <a:pt x="333214" y="278969"/>
                      </a:cubicBezTo>
                      <a:cubicBezTo>
                        <a:pt x="281553" y="452033"/>
                        <a:pt x="0" y="731003"/>
                        <a:pt x="38746" y="1038386"/>
                      </a:cubicBezTo>
                      <a:cubicBezTo>
                        <a:pt x="77492" y="1345769"/>
                        <a:pt x="413288" y="1818467"/>
                        <a:pt x="565688" y="2123267"/>
                      </a:cubicBezTo>
                      <a:cubicBezTo>
                        <a:pt x="718088" y="2428067"/>
                        <a:pt x="878238" y="2725118"/>
                        <a:pt x="953146" y="2867186"/>
                      </a:cubicBezTo>
                      <a:cubicBezTo>
                        <a:pt x="1028054" y="3009254"/>
                        <a:pt x="1033220" y="3009254"/>
                        <a:pt x="1015139" y="2975674"/>
                      </a:cubicBezTo>
                    </a:path>
                  </a:pathLst>
                </a:custGeom>
                <a:ln w="101600">
                  <a:solidFill>
                    <a:schemeClr val="bg1"/>
                  </a:solidFill>
                  <a:prstDash val="sysDot"/>
                  <a:tailEnd type="triangle"/>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2" name="TextBox 41"/>
              <p:cNvSpPr txBox="1"/>
              <p:nvPr/>
            </p:nvSpPr>
            <p:spPr>
              <a:xfrm>
                <a:off x="2577913" y="4876800"/>
                <a:ext cx="2527487"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Sea Route</a:t>
                </a:r>
              </a:p>
            </p:txBody>
          </p:sp>
        </p:grpSp>
        <p:cxnSp>
          <p:nvCxnSpPr>
            <p:cNvPr id="37" name="Straight Connector 36"/>
            <p:cNvCxnSpPr/>
            <p:nvPr/>
          </p:nvCxnSpPr>
          <p:spPr>
            <a:xfrm>
              <a:off x="1317357" y="1999281"/>
              <a:ext cx="663843" cy="362919"/>
            </a:xfrm>
            <a:prstGeom prst="line">
              <a:avLst/>
            </a:prstGeom>
            <a:ln w="101600">
              <a:solidFill>
                <a:schemeClr val="bg1"/>
              </a:solidFill>
              <a:prstDash val="sysDot"/>
              <a:tailEnd type="triangle"/>
            </a:ln>
            <a:effectLst>
              <a:outerShdw dist="50800" dir="1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9" name="Rectangle 3"/>
            <p:cNvSpPr>
              <a:spLocks noChangeArrowheads="1"/>
            </p:cNvSpPr>
            <p:nvPr/>
          </p:nvSpPr>
          <p:spPr bwMode="auto">
            <a:xfrm>
              <a:off x="6173956" y="6550223"/>
              <a:ext cx="2970044" cy="307777"/>
            </a:xfrm>
            <a:prstGeom prst="rect">
              <a:avLst/>
            </a:prstGeom>
            <a:solidFill>
              <a:schemeClr val="bg1"/>
            </a:solidFill>
            <a:ln w="9525">
              <a:noFill/>
              <a:miter lim="800000"/>
              <a:headEnd/>
              <a:tailEnd/>
            </a:ln>
          </p:spPr>
          <p:txBody>
            <a:bodyPr wrap="none">
              <a:spAutoFit/>
            </a:bodyPr>
            <a:lstStyle/>
            <a:p>
              <a:r>
                <a:rPr lang="en-US" sz="1400" dirty="0">
                  <a:latin typeface="Calibri" pitchFamily="34" charset="0"/>
                </a:rPr>
                <a:t>http://www2.nau.edu/rcb7/namQ.jpg</a:t>
              </a:r>
            </a:p>
          </p:txBody>
        </p:sp>
      </p:grpSp>
      <p:sp>
        <p:nvSpPr>
          <p:cNvPr id="34" name="TextBox 33"/>
          <p:cNvSpPr txBox="1"/>
          <p:nvPr/>
        </p:nvSpPr>
        <p:spPr>
          <a:xfrm rot="20420789">
            <a:off x="2105446" y="1143858"/>
            <a:ext cx="1982863" cy="954107"/>
          </a:xfrm>
          <a:prstGeom prst="rect">
            <a:avLst/>
          </a:prstGeom>
          <a:noFill/>
        </p:spPr>
        <p:txBody>
          <a:bodyPr wrap="square" rtlCol="0">
            <a:spAutoFit/>
          </a:bodyPr>
          <a:lstStyle/>
          <a:p>
            <a:pPr marL="0" algn="ctr"/>
            <a:r>
              <a:rPr lang="en-US" sz="2800" b="1" dirty="0" smtClean="0"/>
              <a:t>Alaska Panhandle</a:t>
            </a:r>
          </a:p>
        </p:txBody>
      </p:sp>
      <p:sp>
        <p:nvSpPr>
          <p:cNvPr id="18" name="Rectangle 17"/>
          <p:cNvSpPr/>
          <p:nvPr/>
        </p:nvSpPr>
        <p:spPr>
          <a:xfrm>
            <a:off x="1371600" y="1981200"/>
            <a:ext cx="762000" cy="9144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1"/>
          <p:cNvGrpSpPr/>
          <p:nvPr/>
        </p:nvGrpSpPr>
        <p:grpSpPr>
          <a:xfrm>
            <a:off x="-304800" y="-381000"/>
            <a:ext cx="5791200" cy="5791200"/>
            <a:chOff x="1600200" y="1066800"/>
            <a:chExt cx="5562600" cy="5724934"/>
          </a:xfrm>
        </p:grpSpPr>
        <p:pic>
          <p:nvPicPr>
            <p:cNvPr id="17" name="Picture 16" descr="alaska panhandle.bmp"/>
            <p:cNvPicPr>
              <a:picLocks noChangeAspect="1"/>
            </p:cNvPicPr>
            <p:nvPr/>
          </p:nvPicPr>
          <p:blipFill>
            <a:blip r:embed="rId3"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sp useBgFill="1">
        <p:nvSpPr>
          <p:cNvPr id="47" name="TextBox 46"/>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solidFill>
                  <a:srgbClr val="FF0000"/>
                </a:solidFill>
                <a:effectLst>
                  <a:outerShdw dist="50800" dir="7200000" algn="ctr" rotWithShape="0">
                    <a:schemeClr val="tx1"/>
                  </a:outerShdw>
                </a:effectLst>
              </a:rPr>
              <a:t>Sea Route:  ALONG THE COAST</a:t>
            </a:r>
            <a:endParaRPr lang="en-US" sz="36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1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Effect transition="in" filter="fade">
                                      <p:cBhvr>
                                        <p:cTn id="17" dur="1000"/>
                                        <p:tgtEl>
                                          <p:spTgt spid="4"/>
                                        </p:tgtEl>
                                      </p:cBhvr>
                                    </p:animEffect>
                                  </p:childTnLst>
                                </p:cTn>
                              </p:par>
                              <p:par>
                                <p:cTn id="18" presetID="42" presetClass="path" presetSubtype="0" accel="50000" decel="50000" fill="hold" nodeType="withEffect">
                                  <p:stCondLst>
                                    <p:cond delay="0"/>
                                  </p:stCondLst>
                                  <p:childTnLst>
                                    <p:animMotion origin="layout" path="M -3.33333E-6 -2.77457E-6 L 0.19167 0.18867 " pathEditMode="relative" rAng="0" ptsTypes="AA">
                                      <p:cBhvr>
                                        <p:cTn id="19" dur="1000" fill="hold"/>
                                        <p:tgtEl>
                                          <p:spTgt spid="4"/>
                                        </p:tgtEl>
                                        <p:attrNameLst>
                                          <p:attrName>ppt_x</p:attrName>
                                          <p:attrName>ppt_y</p:attrName>
                                        </p:attrNameLst>
                                      </p:cBhvr>
                                      <p:rCtr x="96" y="94"/>
                                    </p:animMotion>
                                  </p:childTnLst>
                                </p:cTn>
                              </p:par>
                              <p:par>
                                <p:cTn id="20" presetID="10" presetClass="exit" presetSubtype="0" fill="hold" grpId="0" nodeType="withEffect">
                                  <p:stCondLst>
                                    <p:cond delay="0"/>
                                  </p:stCondLst>
                                  <p:childTnLst>
                                    <p:animEffect transition="out" filter="fade">
                                      <p:cBhvr>
                                        <p:cTn id="21" dur="1000"/>
                                        <p:tgtEl>
                                          <p:spTgt spid="34"/>
                                        </p:tgtEl>
                                      </p:cBhvr>
                                    </p:animEffect>
                                    <p:set>
                                      <p:cBhvr>
                                        <p:cTn id="22" dur="1" fill="hold">
                                          <p:stCondLst>
                                            <p:cond delay="999"/>
                                          </p:stCondLst>
                                        </p:cTn>
                                        <p:tgtEl>
                                          <p:spTgt spid="34"/>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8"/>
                                        </p:tgtEl>
                                      </p:cBhvr>
                                    </p:animEffect>
                                    <p:set>
                                      <p:cBhvr>
                                        <p:cTn id="25" dur="1" fill="hold">
                                          <p:stCondLst>
                                            <p:cond delay="999"/>
                                          </p:stCondLst>
                                        </p:cTn>
                                        <p:tgtEl>
                                          <p:spTgt spid="18"/>
                                        </p:tgtEl>
                                        <p:attrNameLst>
                                          <p:attrName>style.visibility</p:attrName>
                                        </p:attrNameLst>
                                      </p:cBhvr>
                                      <p:to>
                                        <p:strVal val="hidden"/>
                                      </p:to>
                                    </p:set>
                                  </p:childTnLst>
                                </p:cTn>
                              </p:par>
                              <p:par>
                                <p:cTn id="26" presetID="10" presetClass="exit" presetSubtype="0" fill="hold" nodeType="withEffect">
                                  <p:stCondLst>
                                    <p:cond delay="500"/>
                                  </p:stCondLst>
                                  <p:childTnLst>
                                    <p:animEffect transition="out" filter="fade">
                                      <p:cBhvr>
                                        <p:cTn id="27" dur="1000"/>
                                        <p:tgtEl>
                                          <p:spTgt spid="26"/>
                                        </p:tgtEl>
                                      </p:cBhvr>
                                    </p:animEffect>
                                    <p:set>
                                      <p:cBhvr>
                                        <p:cTn id="28"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18" grpId="0" animBg="1"/>
      <p:bldP spid="18" grpId="1"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2"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sp useBgFill="1">
        <p:nvSpPr>
          <p:cNvPr id="47" name="TextBox 46"/>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solidFill>
                  <a:srgbClr val="FF0000"/>
                </a:solidFill>
                <a:effectLst>
                  <a:outerShdw dist="50800" dir="7200000" algn="ctr" rotWithShape="0">
                    <a:schemeClr val="tx1"/>
                  </a:outerShdw>
                </a:effectLst>
              </a:rPr>
              <a:t>Sea Route:  ALONG THE COAST</a:t>
            </a:r>
            <a:endParaRPr lang="en-US" sz="3600" b="1" dirty="0">
              <a:solidFill>
                <a:srgbClr val="FF0000"/>
              </a:solidFill>
              <a:effectLst>
                <a:outerShdw dist="50800" dir="7200000" algn="ctr" rotWithShape="0">
                  <a:schemeClr val="tx1"/>
                </a:outerShdw>
              </a:effectLst>
            </a:endParaRPr>
          </a:p>
        </p:txBody>
      </p:sp>
      <p:sp>
        <p:nvSpPr>
          <p:cNvPr id="30" name="TextBox 29"/>
          <p:cNvSpPr txBox="1"/>
          <p:nvPr/>
        </p:nvSpPr>
        <p:spPr>
          <a:xfrm>
            <a:off x="5562600" y="2057400"/>
            <a:ext cx="1017651" cy="369332"/>
          </a:xfrm>
          <a:prstGeom prst="rect">
            <a:avLst/>
          </a:prstGeom>
          <a:blipFill dpi="0" rotWithShape="1">
            <a:blip r:embed="rId3" cstate="print">
              <a:alphaModFix amt="90000"/>
            </a:blip>
            <a:srcRect/>
            <a:tile tx="0" ty="0" sx="100000" sy="100000" flip="none" algn="tl"/>
          </a:blipFill>
          <a:ln w="50800">
            <a:solidFill>
              <a:schemeClr val="tx1"/>
            </a:solidFill>
          </a:ln>
        </p:spPr>
        <p:txBody>
          <a:bodyPr wrap="none" rtlCol="0">
            <a:spAutoFit/>
          </a:bodyPr>
          <a:lstStyle/>
          <a:p>
            <a:r>
              <a:rPr lang="en-US" b="1" dirty="0" smtClean="0"/>
              <a:t>CANADA</a:t>
            </a:r>
            <a:endParaRPr lang="en-US" b="1" dirty="0"/>
          </a:p>
        </p:txBody>
      </p:sp>
      <p:sp>
        <p:nvSpPr>
          <p:cNvPr id="31" name="TextBox 30"/>
          <p:cNvSpPr txBox="1"/>
          <p:nvPr/>
        </p:nvSpPr>
        <p:spPr>
          <a:xfrm>
            <a:off x="2209800" y="3352800"/>
            <a:ext cx="936475" cy="369332"/>
          </a:xfrm>
          <a:prstGeom prst="rect">
            <a:avLst/>
          </a:prstGeom>
          <a:solidFill>
            <a:srgbClr val="6565D9"/>
          </a:solidFill>
          <a:ln w="50800">
            <a:solidFill>
              <a:schemeClr val="tx1"/>
            </a:solidFill>
          </a:ln>
        </p:spPr>
        <p:txBody>
          <a:bodyPr wrap="none" rtlCol="0">
            <a:spAutoFit/>
          </a:bodyPr>
          <a:lstStyle/>
          <a:p>
            <a:r>
              <a:rPr lang="en-US" b="1" dirty="0" smtClean="0">
                <a:solidFill>
                  <a:schemeClr val="bg1"/>
                </a:solidFill>
              </a:rPr>
              <a:t>ALASKA</a:t>
            </a:r>
            <a:endParaRPr lang="en-US" b="1" dirty="0">
              <a:solidFill>
                <a:schemeClr val="bg1"/>
              </a:solidFill>
            </a:endParaRPr>
          </a:p>
        </p:txBody>
      </p:sp>
      <p:sp>
        <p:nvSpPr>
          <p:cNvPr id="32" name="Freeform 31"/>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4"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a:xfrm>
            <a:off x="1633928" y="899410"/>
            <a:ext cx="5041692" cy="5336498"/>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41692" h="5336498">
                <a:moveTo>
                  <a:pt x="0" y="0"/>
                </a:moveTo>
                <a:cubicBezTo>
                  <a:pt x="104931" y="67455"/>
                  <a:pt x="209862" y="134911"/>
                  <a:pt x="269823" y="194872"/>
                </a:cubicBezTo>
                <a:cubicBezTo>
                  <a:pt x="329784" y="254833"/>
                  <a:pt x="309797" y="297305"/>
                  <a:pt x="359764" y="359764"/>
                </a:cubicBezTo>
                <a:cubicBezTo>
                  <a:pt x="409731" y="422223"/>
                  <a:pt x="494675" y="487180"/>
                  <a:pt x="569626" y="569626"/>
                </a:cubicBezTo>
                <a:cubicBezTo>
                  <a:pt x="644577" y="652072"/>
                  <a:pt x="742013" y="754505"/>
                  <a:pt x="809469" y="854439"/>
                </a:cubicBezTo>
                <a:cubicBezTo>
                  <a:pt x="876925" y="954373"/>
                  <a:pt x="896912" y="1151745"/>
                  <a:pt x="974361" y="1169233"/>
                </a:cubicBezTo>
                <a:cubicBezTo>
                  <a:pt x="1051810" y="1186721"/>
                  <a:pt x="1181725" y="1006839"/>
                  <a:pt x="1274164" y="959370"/>
                </a:cubicBezTo>
                <a:cubicBezTo>
                  <a:pt x="1366603" y="911901"/>
                  <a:pt x="1486525" y="934387"/>
                  <a:pt x="1528997" y="884420"/>
                </a:cubicBezTo>
                <a:cubicBezTo>
                  <a:pt x="1571469" y="834453"/>
                  <a:pt x="1509010" y="709534"/>
                  <a:pt x="1528997" y="659567"/>
                </a:cubicBezTo>
                <a:cubicBezTo>
                  <a:pt x="1548984" y="609600"/>
                  <a:pt x="1628931" y="614596"/>
                  <a:pt x="1648918" y="584616"/>
                </a:cubicBezTo>
                <a:cubicBezTo>
                  <a:pt x="1668905" y="554636"/>
                  <a:pt x="1596453" y="514662"/>
                  <a:pt x="1648918" y="479685"/>
                </a:cubicBezTo>
                <a:cubicBezTo>
                  <a:pt x="1701383" y="444708"/>
                  <a:pt x="1888760" y="389744"/>
                  <a:pt x="1963711" y="374754"/>
                </a:cubicBezTo>
                <a:cubicBezTo>
                  <a:pt x="2038662" y="359764"/>
                  <a:pt x="2048656" y="357265"/>
                  <a:pt x="2098623" y="389744"/>
                </a:cubicBezTo>
                <a:cubicBezTo>
                  <a:pt x="2148590" y="422223"/>
                  <a:pt x="2233535" y="519659"/>
                  <a:pt x="2263515" y="569626"/>
                </a:cubicBezTo>
                <a:cubicBezTo>
                  <a:pt x="2293495" y="619593"/>
                  <a:pt x="2263515" y="647075"/>
                  <a:pt x="2278505" y="689547"/>
                </a:cubicBezTo>
                <a:cubicBezTo>
                  <a:pt x="2293495" y="732019"/>
                  <a:pt x="2315981" y="789482"/>
                  <a:pt x="2353456" y="824459"/>
                </a:cubicBezTo>
                <a:cubicBezTo>
                  <a:pt x="2390931" y="859436"/>
                  <a:pt x="2460885" y="864433"/>
                  <a:pt x="2503357" y="899410"/>
                </a:cubicBezTo>
                <a:cubicBezTo>
                  <a:pt x="2545829" y="934387"/>
                  <a:pt x="2573311" y="979357"/>
                  <a:pt x="2608288" y="1034321"/>
                </a:cubicBezTo>
                <a:cubicBezTo>
                  <a:pt x="2643265" y="1089285"/>
                  <a:pt x="2665751" y="1176727"/>
                  <a:pt x="2713220" y="1229193"/>
                </a:cubicBezTo>
                <a:cubicBezTo>
                  <a:pt x="2760689" y="1281659"/>
                  <a:pt x="2843135" y="1306643"/>
                  <a:pt x="2893102" y="1349115"/>
                </a:cubicBezTo>
                <a:cubicBezTo>
                  <a:pt x="2943069" y="1391587"/>
                  <a:pt x="2970551" y="1429062"/>
                  <a:pt x="3013023" y="1484026"/>
                </a:cubicBezTo>
                <a:cubicBezTo>
                  <a:pt x="3055495" y="1538990"/>
                  <a:pt x="3120452" y="1616439"/>
                  <a:pt x="3147934" y="1678898"/>
                </a:cubicBezTo>
                <a:cubicBezTo>
                  <a:pt x="3175416" y="1741357"/>
                  <a:pt x="3155430" y="1821305"/>
                  <a:pt x="3177915" y="1858780"/>
                </a:cubicBezTo>
                <a:cubicBezTo>
                  <a:pt x="3200400" y="1896256"/>
                  <a:pt x="3232879" y="1836295"/>
                  <a:pt x="3282846" y="1903751"/>
                </a:cubicBezTo>
                <a:cubicBezTo>
                  <a:pt x="3332813" y="1971207"/>
                  <a:pt x="3412761" y="2148591"/>
                  <a:pt x="3477718" y="2263515"/>
                </a:cubicBezTo>
                <a:cubicBezTo>
                  <a:pt x="3542675" y="2378439"/>
                  <a:pt x="3622623" y="2478373"/>
                  <a:pt x="3672590" y="2593298"/>
                </a:cubicBezTo>
                <a:cubicBezTo>
                  <a:pt x="3722557" y="2708223"/>
                  <a:pt x="3755036" y="2880609"/>
                  <a:pt x="3777521" y="2953062"/>
                </a:cubicBezTo>
                <a:cubicBezTo>
                  <a:pt x="3800006" y="3025515"/>
                  <a:pt x="3787515" y="3010525"/>
                  <a:pt x="3807502" y="3028013"/>
                </a:cubicBezTo>
                <a:cubicBezTo>
                  <a:pt x="3827489" y="3045501"/>
                  <a:pt x="3882452" y="3025515"/>
                  <a:pt x="3897442" y="3057993"/>
                </a:cubicBezTo>
                <a:cubicBezTo>
                  <a:pt x="3912432" y="3090471"/>
                  <a:pt x="3877455" y="3180413"/>
                  <a:pt x="3897442" y="3222885"/>
                </a:cubicBezTo>
                <a:cubicBezTo>
                  <a:pt x="3917429" y="3265357"/>
                  <a:pt x="3994879" y="3275351"/>
                  <a:pt x="4017364" y="3312826"/>
                </a:cubicBezTo>
                <a:cubicBezTo>
                  <a:pt x="4039849" y="3350302"/>
                  <a:pt x="4014866" y="3417758"/>
                  <a:pt x="4032354" y="3447738"/>
                </a:cubicBezTo>
                <a:cubicBezTo>
                  <a:pt x="4049842" y="3477718"/>
                  <a:pt x="4067331" y="3467725"/>
                  <a:pt x="4122295" y="3492708"/>
                </a:cubicBezTo>
                <a:cubicBezTo>
                  <a:pt x="4177259" y="3517692"/>
                  <a:pt x="4282191" y="3555167"/>
                  <a:pt x="4362138" y="3597639"/>
                </a:cubicBezTo>
                <a:cubicBezTo>
                  <a:pt x="4442086" y="3640111"/>
                  <a:pt x="4547016" y="3707567"/>
                  <a:pt x="4601980" y="3747541"/>
                </a:cubicBezTo>
                <a:cubicBezTo>
                  <a:pt x="4656944" y="3787515"/>
                  <a:pt x="4651947" y="3800007"/>
                  <a:pt x="4691921" y="3837482"/>
                </a:cubicBezTo>
                <a:cubicBezTo>
                  <a:pt x="4731895" y="3874957"/>
                  <a:pt x="4796853" y="3957403"/>
                  <a:pt x="4841823" y="3972393"/>
                </a:cubicBezTo>
                <a:cubicBezTo>
                  <a:pt x="4886793" y="3987383"/>
                  <a:pt x="4929265" y="3902439"/>
                  <a:pt x="4961744" y="3927423"/>
                </a:cubicBezTo>
                <a:cubicBezTo>
                  <a:pt x="4994223" y="3952407"/>
                  <a:pt x="5041692" y="4067331"/>
                  <a:pt x="5036695" y="4122295"/>
                </a:cubicBezTo>
                <a:cubicBezTo>
                  <a:pt x="5031698" y="4177259"/>
                  <a:pt x="4939259" y="4177259"/>
                  <a:pt x="4931764" y="4257206"/>
                </a:cubicBezTo>
                <a:cubicBezTo>
                  <a:pt x="4924269" y="4337154"/>
                  <a:pt x="4976734" y="4522032"/>
                  <a:pt x="4991724" y="4601980"/>
                </a:cubicBezTo>
                <a:cubicBezTo>
                  <a:pt x="5006714" y="4681928"/>
                  <a:pt x="5031698" y="4669436"/>
                  <a:pt x="5021705" y="4736892"/>
                </a:cubicBezTo>
                <a:cubicBezTo>
                  <a:pt x="5011712" y="4804348"/>
                  <a:pt x="4974236" y="4929266"/>
                  <a:pt x="4931764" y="5006715"/>
                </a:cubicBezTo>
                <a:cubicBezTo>
                  <a:pt x="4889292" y="5084164"/>
                  <a:pt x="4814341" y="5146623"/>
                  <a:pt x="4766872" y="5201587"/>
                </a:cubicBezTo>
                <a:cubicBezTo>
                  <a:pt x="4719403" y="5256551"/>
                  <a:pt x="4666938" y="5321508"/>
                  <a:pt x="4646951" y="5336498"/>
                </a:cubicBezTo>
              </a:path>
            </a:pathLst>
          </a:custGeom>
          <a:ln w="76200">
            <a:solidFill>
              <a:srgbClr val="FFFF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12"/>
          <p:cNvGrpSpPr/>
          <p:nvPr/>
        </p:nvGrpSpPr>
        <p:grpSpPr>
          <a:xfrm>
            <a:off x="3582649" y="1019331"/>
            <a:ext cx="3570158" cy="5006715"/>
            <a:chOff x="3582649" y="1019331"/>
            <a:chExt cx="3570158" cy="5006715"/>
          </a:xfrm>
        </p:grpSpPr>
        <p:sp>
          <p:nvSpPr>
            <p:cNvPr id="10" name="TextBox 9"/>
            <p:cNvSpPr txBox="1"/>
            <p:nvPr/>
          </p:nvSpPr>
          <p:spPr>
            <a:xfrm rot="2749691">
              <a:off x="4629949" y="2439052"/>
              <a:ext cx="2083263" cy="523220"/>
            </a:xfrm>
            <a:prstGeom prst="rect">
              <a:avLst/>
            </a:prstGeom>
            <a:noFill/>
          </p:spPr>
          <p:txBody>
            <a:bodyPr wrap="none" rtlCol="0">
              <a:spAutoFit/>
            </a:bodyPr>
            <a:lstStyle/>
            <a:p>
              <a:r>
                <a:rPr lang="en-US" sz="2800" b="1" dirty="0" smtClean="0"/>
                <a:t>MOUNTAINS</a:t>
              </a:r>
              <a:endParaRPr lang="en-US" sz="2800" b="1" dirty="0"/>
            </a:p>
          </p:txBody>
        </p:sp>
        <p:sp>
          <p:nvSpPr>
            <p:cNvPr id="11" name="Freeform 10"/>
            <p:cNvSpPr/>
            <p:nvPr/>
          </p:nvSpPr>
          <p:spPr>
            <a:xfrm>
              <a:off x="3582649" y="1019331"/>
              <a:ext cx="1349115" cy="989351"/>
            </a:xfrm>
            <a:custGeom>
              <a:avLst/>
              <a:gdLst>
                <a:gd name="connsiteX0" fmla="*/ 1349115 w 1349115"/>
                <a:gd name="connsiteY0" fmla="*/ 989351 h 989351"/>
                <a:gd name="connsiteX1" fmla="*/ 554636 w 1349115"/>
                <a:gd name="connsiteY1" fmla="*/ 164892 h 989351"/>
                <a:gd name="connsiteX2" fmla="*/ 0 w 1349115"/>
                <a:gd name="connsiteY2" fmla="*/ 0 h 989351"/>
              </a:gdLst>
              <a:ahLst/>
              <a:cxnLst>
                <a:cxn ang="0">
                  <a:pos x="connsiteX0" y="connsiteY0"/>
                </a:cxn>
                <a:cxn ang="0">
                  <a:pos x="connsiteX1" y="connsiteY1"/>
                </a:cxn>
                <a:cxn ang="0">
                  <a:pos x="connsiteX2" y="connsiteY2"/>
                </a:cxn>
              </a:cxnLst>
              <a:rect l="l" t="t" r="r" b="b"/>
              <a:pathLst>
                <a:path w="1349115" h="989351">
                  <a:moveTo>
                    <a:pt x="1349115" y="989351"/>
                  </a:moveTo>
                  <a:cubicBezTo>
                    <a:pt x="1064301" y="659567"/>
                    <a:pt x="779488" y="329784"/>
                    <a:pt x="554636" y="164892"/>
                  </a:cubicBezTo>
                  <a:cubicBezTo>
                    <a:pt x="329784" y="0"/>
                    <a:pt x="164892" y="0"/>
                    <a:pt x="0"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477000" y="3429000"/>
              <a:ext cx="675807" cy="2597046"/>
            </a:xfrm>
            <a:custGeom>
              <a:avLst/>
              <a:gdLst>
                <a:gd name="connsiteX0" fmla="*/ 0 w 781987"/>
                <a:gd name="connsiteY0" fmla="*/ 0 h 2773180"/>
                <a:gd name="connsiteX1" fmla="*/ 389744 w 781987"/>
                <a:gd name="connsiteY1" fmla="*/ 689547 h 2773180"/>
                <a:gd name="connsiteX2" fmla="*/ 734518 w 781987"/>
                <a:gd name="connsiteY2" fmla="*/ 1738859 h 2773180"/>
                <a:gd name="connsiteX3" fmla="*/ 674557 w 781987"/>
                <a:gd name="connsiteY3" fmla="*/ 2773180 h 2773180"/>
              </a:gdLst>
              <a:ahLst/>
              <a:cxnLst>
                <a:cxn ang="0">
                  <a:pos x="connsiteX0" y="connsiteY0"/>
                </a:cxn>
                <a:cxn ang="0">
                  <a:pos x="connsiteX1" y="connsiteY1"/>
                </a:cxn>
                <a:cxn ang="0">
                  <a:pos x="connsiteX2" y="connsiteY2"/>
                </a:cxn>
                <a:cxn ang="0">
                  <a:pos x="connsiteX3" y="connsiteY3"/>
                </a:cxn>
              </a:cxnLst>
              <a:rect l="l" t="t" r="r" b="b"/>
              <a:pathLst>
                <a:path w="781987" h="2773180">
                  <a:moveTo>
                    <a:pt x="0" y="0"/>
                  </a:moveTo>
                  <a:cubicBezTo>
                    <a:pt x="133662" y="199868"/>
                    <a:pt x="267324" y="399737"/>
                    <a:pt x="389744" y="689547"/>
                  </a:cubicBezTo>
                  <a:cubicBezTo>
                    <a:pt x="512164" y="979357"/>
                    <a:pt x="687049" y="1391587"/>
                    <a:pt x="734518" y="1738859"/>
                  </a:cubicBezTo>
                  <a:cubicBezTo>
                    <a:pt x="781987" y="2086131"/>
                    <a:pt x="694544" y="2610787"/>
                    <a:pt x="674557" y="277318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par>
                                <p:cTn id="12" presetID="6" presetClass="emph" presetSubtype="0" fill="hold" grpId="1" nodeType="withEffect">
                                  <p:stCondLst>
                                    <p:cond delay="0"/>
                                  </p:stCondLst>
                                  <p:childTnLst>
                                    <p:animScale>
                                      <p:cBhvr>
                                        <p:cTn id="13" dur="1000" fill="hold"/>
                                        <p:tgtEl>
                                          <p:spTgt spid="30"/>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6" presetClass="emph" presetSubtype="0" fill="hold" grpId="1" nodeType="withEffect">
                                  <p:stCondLst>
                                    <p:cond delay="0"/>
                                  </p:stCondLst>
                                  <p:childTnLst>
                                    <p:animScale>
                                      <p:cBhvr>
                                        <p:cTn id="19" dur="1000" fill="hold"/>
                                        <p:tgtEl>
                                          <p:spTgt spid="31"/>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dissolve">
                                      <p:cBhvr>
                                        <p:cTn id="24" dur="2000"/>
                                        <p:tgtEl>
                                          <p:spTgt spid="32"/>
                                        </p:tgtEl>
                                      </p:cBhvr>
                                    </p:animEffect>
                                  </p:childTnLst>
                                </p:cTn>
                              </p:par>
                              <p:par>
                                <p:cTn id="25" presetID="10" presetClass="exit" presetSubtype="0" fill="hold" grpId="2" nodeType="withEffect">
                                  <p:stCondLst>
                                    <p:cond delay="0"/>
                                  </p:stCondLst>
                                  <p:childTnLst>
                                    <p:animEffect transition="out" filter="fade">
                                      <p:cBhvr>
                                        <p:cTn id="26" dur="1000"/>
                                        <p:tgtEl>
                                          <p:spTgt spid="30"/>
                                        </p:tgtEl>
                                      </p:cBhvr>
                                    </p:animEffect>
                                    <p:set>
                                      <p:cBhvr>
                                        <p:cTn id="27" dur="1" fill="hold">
                                          <p:stCondLst>
                                            <p:cond delay="999"/>
                                          </p:stCondLst>
                                        </p:cTn>
                                        <p:tgtEl>
                                          <p:spTgt spid="30"/>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1000"/>
                                        <p:tgtEl>
                                          <p:spTgt spid="31"/>
                                        </p:tgtEl>
                                      </p:cBhvr>
                                    </p:animEffect>
                                    <p:set>
                                      <p:cBhvr>
                                        <p:cTn id="30" dur="1" fill="hold">
                                          <p:stCondLst>
                                            <p:cond delay="999"/>
                                          </p:stCondLst>
                                        </p:cTn>
                                        <p:tgtEl>
                                          <p:spTgt spid="31"/>
                                        </p:tgtEl>
                                        <p:attrNameLst>
                                          <p:attrName>style.visibility</p:attrName>
                                        </p:attrNameLst>
                                      </p:cBhvr>
                                      <p:to>
                                        <p:strVal val="hidden"/>
                                      </p:to>
                                    </p:set>
                                  </p:childTnLst>
                                </p:cTn>
                              </p:par>
                            </p:childTnLst>
                          </p:cTn>
                        </p:par>
                        <p:par>
                          <p:cTn id="31" fill="hold">
                            <p:stCondLst>
                              <p:cond delay="2000"/>
                            </p:stCondLst>
                            <p:childTnLst>
                              <p:par>
                                <p:cTn id="32" presetID="16" presetClass="entr" presetSubtype="4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outHorizontal)">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1" grpId="0" animBg="1"/>
      <p:bldP spid="31" grpId="1" animBg="1"/>
      <p:bldP spid="31" grpId="2" animBg="1"/>
      <p:bldP spid="32" grpId="0" animBg="1"/>
      <p:bldP spid="29"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3"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grpSp>
        <p:nvGrpSpPr>
          <p:cNvPr id="32" name="Group 31"/>
          <p:cNvGrpSpPr/>
          <p:nvPr/>
        </p:nvGrpSpPr>
        <p:grpSpPr>
          <a:xfrm>
            <a:off x="1447800" y="899410"/>
            <a:ext cx="5801194" cy="5882390"/>
            <a:chOff x="1447800" y="899410"/>
            <a:chExt cx="5801194" cy="5882390"/>
          </a:xfrm>
        </p:grpSpPr>
        <p:sp>
          <p:nvSpPr>
            <p:cNvPr id="20" name="Freeform 19"/>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4"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1633928" y="899410"/>
              <a:ext cx="5041692" cy="5336498"/>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41692" h="5336498">
                  <a:moveTo>
                    <a:pt x="0" y="0"/>
                  </a:moveTo>
                  <a:cubicBezTo>
                    <a:pt x="104931" y="67455"/>
                    <a:pt x="209862" y="134911"/>
                    <a:pt x="269823" y="194872"/>
                  </a:cubicBezTo>
                  <a:cubicBezTo>
                    <a:pt x="329784" y="254833"/>
                    <a:pt x="309797" y="297305"/>
                    <a:pt x="359764" y="359764"/>
                  </a:cubicBezTo>
                  <a:cubicBezTo>
                    <a:pt x="409731" y="422223"/>
                    <a:pt x="494675" y="487180"/>
                    <a:pt x="569626" y="569626"/>
                  </a:cubicBezTo>
                  <a:cubicBezTo>
                    <a:pt x="644577" y="652072"/>
                    <a:pt x="742013" y="754505"/>
                    <a:pt x="809469" y="854439"/>
                  </a:cubicBezTo>
                  <a:cubicBezTo>
                    <a:pt x="876925" y="954373"/>
                    <a:pt x="896912" y="1151745"/>
                    <a:pt x="974361" y="1169233"/>
                  </a:cubicBezTo>
                  <a:cubicBezTo>
                    <a:pt x="1051810" y="1186721"/>
                    <a:pt x="1181725" y="1006839"/>
                    <a:pt x="1274164" y="959370"/>
                  </a:cubicBezTo>
                  <a:cubicBezTo>
                    <a:pt x="1366603" y="911901"/>
                    <a:pt x="1486525" y="934387"/>
                    <a:pt x="1528997" y="884420"/>
                  </a:cubicBezTo>
                  <a:cubicBezTo>
                    <a:pt x="1571469" y="834453"/>
                    <a:pt x="1509010" y="709534"/>
                    <a:pt x="1528997" y="659567"/>
                  </a:cubicBezTo>
                  <a:cubicBezTo>
                    <a:pt x="1548984" y="609600"/>
                    <a:pt x="1628931" y="614596"/>
                    <a:pt x="1648918" y="584616"/>
                  </a:cubicBezTo>
                  <a:cubicBezTo>
                    <a:pt x="1668905" y="554636"/>
                    <a:pt x="1596453" y="514662"/>
                    <a:pt x="1648918" y="479685"/>
                  </a:cubicBezTo>
                  <a:cubicBezTo>
                    <a:pt x="1701383" y="444708"/>
                    <a:pt x="1888760" y="389744"/>
                    <a:pt x="1963711" y="374754"/>
                  </a:cubicBezTo>
                  <a:cubicBezTo>
                    <a:pt x="2038662" y="359764"/>
                    <a:pt x="2048656" y="357265"/>
                    <a:pt x="2098623" y="389744"/>
                  </a:cubicBezTo>
                  <a:cubicBezTo>
                    <a:pt x="2148590" y="422223"/>
                    <a:pt x="2233535" y="519659"/>
                    <a:pt x="2263515" y="569626"/>
                  </a:cubicBezTo>
                  <a:cubicBezTo>
                    <a:pt x="2293495" y="619593"/>
                    <a:pt x="2263515" y="647075"/>
                    <a:pt x="2278505" y="689547"/>
                  </a:cubicBezTo>
                  <a:cubicBezTo>
                    <a:pt x="2293495" y="732019"/>
                    <a:pt x="2315981" y="789482"/>
                    <a:pt x="2353456" y="824459"/>
                  </a:cubicBezTo>
                  <a:cubicBezTo>
                    <a:pt x="2390931" y="859436"/>
                    <a:pt x="2460885" y="864433"/>
                    <a:pt x="2503357" y="899410"/>
                  </a:cubicBezTo>
                  <a:cubicBezTo>
                    <a:pt x="2545829" y="934387"/>
                    <a:pt x="2573311" y="979357"/>
                    <a:pt x="2608288" y="1034321"/>
                  </a:cubicBezTo>
                  <a:cubicBezTo>
                    <a:pt x="2643265" y="1089285"/>
                    <a:pt x="2665751" y="1176727"/>
                    <a:pt x="2713220" y="1229193"/>
                  </a:cubicBezTo>
                  <a:cubicBezTo>
                    <a:pt x="2760689" y="1281659"/>
                    <a:pt x="2843135" y="1306643"/>
                    <a:pt x="2893102" y="1349115"/>
                  </a:cubicBezTo>
                  <a:cubicBezTo>
                    <a:pt x="2943069" y="1391587"/>
                    <a:pt x="2970551" y="1429062"/>
                    <a:pt x="3013023" y="1484026"/>
                  </a:cubicBezTo>
                  <a:cubicBezTo>
                    <a:pt x="3055495" y="1538990"/>
                    <a:pt x="3120452" y="1616439"/>
                    <a:pt x="3147934" y="1678898"/>
                  </a:cubicBezTo>
                  <a:cubicBezTo>
                    <a:pt x="3175416" y="1741357"/>
                    <a:pt x="3155430" y="1821305"/>
                    <a:pt x="3177915" y="1858780"/>
                  </a:cubicBezTo>
                  <a:cubicBezTo>
                    <a:pt x="3200400" y="1896256"/>
                    <a:pt x="3232879" y="1836295"/>
                    <a:pt x="3282846" y="1903751"/>
                  </a:cubicBezTo>
                  <a:cubicBezTo>
                    <a:pt x="3332813" y="1971207"/>
                    <a:pt x="3412761" y="2148591"/>
                    <a:pt x="3477718" y="2263515"/>
                  </a:cubicBezTo>
                  <a:cubicBezTo>
                    <a:pt x="3542675" y="2378439"/>
                    <a:pt x="3622623" y="2478373"/>
                    <a:pt x="3672590" y="2593298"/>
                  </a:cubicBezTo>
                  <a:cubicBezTo>
                    <a:pt x="3722557" y="2708223"/>
                    <a:pt x="3755036" y="2880609"/>
                    <a:pt x="3777521" y="2953062"/>
                  </a:cubicBezTo>
                  <a:cubicBezTo>
                    <a:pt x="3800006" y="3025515"/>
                    <a:pt x="3787515" y="3010525"/>
                    <a:pt x="3807502" y="3028013"/>
                  </a:cubicBezTo>
                  <a:cubicBezTo>
                    <a:pt x="3827489" y="3045501"/>
                    <a:pt x="3882452" y="3025515"/>
                    <a:pt x="3897442" y="3057993"/>
                  </a:cubicBezTo>
                  <a:cubicBezTo>
                    <a:pt x="3912432" y="3090471"/>
                    <a:pt x="3877455" y="3180413"/>
                    <a:pt x="3897442" y="3222885"/>
                  </a:cubicBezTo>
                  <a:cubicBezTo>
                    <a:pt x="3917429" y="3265357"/>
                    <a:pt x="3994879" y="3275351"/>
                    <a:pt x="4017364" y="3312826"/>
                  </a:cubicBezTo>
                  <a:cubicBezTo>
                    <a:pt x="4039849" y="3350302"/>
                    <a:pt x="4014866" y="3417758"/>
                    <a:pt x="4032354" y="3447738"/>
                  </a:cubicBezTo>
                  <a:cubicBezTo>
                    <a:pt x="4049842" y="3477718"/>
                    <a:pt x="4067331" y="3467725"/>
                    <a:pt x="4122295" y="3492708"/>
                  </a:cubicBezTo>
                  <a:cubicBezTo>
                    <a:pt x="4177259" y="3517692"/>
                    <a:pt x="4282191" y="3555167"/>
                    <a:pt x="4362138" y="3597639"/>
                  </a:cubicBezTo>
                  <a:cubicBezTo>
                    <a:pt x="4442086" y="3640111"/>
                    <a:pt x="4547016" y="3707567"/>
                    <a:pt x="4601980" y="3747541"/>
                  </a:cubicBezTo>
                  <a:cubicBezTo>
                    <a:pt x="4656944" y="3787515"/>
                    <a:pt x="4651947" y="3800007"/>
                    <a:pt x="4691921" y="3837482"/>
                  </a:cubicBezTo>
                  <a:cubicBezTo>
                    <a:pt x="4731895" y="3874957"/>
                    <a:pt x="4796853" y="3957403"/>
                    <a:pt x="4841823" y="3972393"/>
                  </a:cubicBezTo>
                  <a:cubicBezTo>
                    <a:pt x="4886793" y="3987383"/>
                    <a:pt x="4929265" y="3902439"/>
                    <a:pt x="4961744" y="3927423"/>
                  </a:cubicBezTo>
                  <a:cubicBezTo>
                    <a:pt x="4994223" y="3952407"/>
                    <a:pt x="5041692" y="4067331"/>
                    <a:pt x="5036695" y="4122295"/>
                  </a:cubicBezTo>
                  <a:cubicBezTo>
                    <a:pt x="5031698" y="4177259"/>
                    <a:pt x="4939259" y="4177259"/>
                    <a:pt x="4931764" y="4257206"/>
                  </a:cubicBezTo>
                  <a:cubicBezTo>
                    <a:pt x="4924269" y="4337154"/>
                    <a:pt x="4976734" y="4522032"/>
                    <a:pt x="4991724" y="4601980"/>
                  </a:cubicBezTo>
                  <a:cubicBezTo>
                    <a:pt x="5006714" y="4681928"/>
                    <a:pt x="5031698" y="4669436"/>
                    <a:pt x="5021705" y="4736892"/>
                  </a:cubicBezTo>
                  <a:cubicBezTo>
                    <a:pt x="5011712" y="4804348"/>
                    <a:pt x="4974236" y="4929266"/>
                    <a:pt x="4931764" y="5006715"/>
                  </a:cubicBezTo>
                  <a:cubicBezTo>
                    <a:pt x="4889292" y="5084164"/>
                    <a:pt x="4814341" y="5146623"/>
                    <a:pt x="4766872" y="5201587"/>
                  </a:cubicBezTo>
                  <a:cubicBezTo>
                    <a:pt x="4719403" y="5256551"/>
                    <a:pt x="4666938" y="5321508"/>
                    <a:pt x="4646951" y="5336498"/>
                  </a:cubicBezTo>
                </a:path>
              </a:pathLst>
            </a:custGeom>
            <a:ln w="76200">
              <a:solidFill>
                <a:srgbClr val="FFFF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Group 25"/>
          <p:cNvGrpSpPr/>
          <p:nvPr/>
        </p:nvGrpSpPr>
        <p:grpSpPr>
          <a:xfrm>
            <a:off x="3582649" y="1019331"/>
            <a:ext cx="3570158" cy="5006715"/>
            <a:chOff x="3582649" y="1019331"/>
            <a:chExt cx="3570158" cy="5006715"/>
          </a:xfrm>
        </p:grpSpPr>
        <p:sp>
          <p:nvSpPr>
            <p:cNvPr id="28" name="TextBox 27"/>
            <p:cNvSpPr txBox="1"/>
            <p:nvPr/>
          </p:nvSpPr>
          <p:spPr>
            <a:xfrm rot="2749691">
              <a:off x="4629949" y="2439052"/>
              <a:ext cx="2083263" cy="523220"/>
            </a:xfrm>
            <a:prstGeom prst="rect">
              <a:avLst/>
            </a:prstGeom>
            <a:noFill/>
          </p:spPr>
          <p:txBody>
            <a:bodyPr wrap="none" rtlCol="0">
              <a:spAutoFit/>
            </a:bodyPr>
            <a:lstStyle/>
            <a:p>
              <a:r>
                <a:rPr lang="en-US" sz="2800" b="1" dirty="0" smtClean="0"/>
                <a:t>MOUNTAINS</a:t>
              </a:r>
              <a:endParaRPr lang="en-US" sz="2800" b="1" dirty="0"/>
            </a:p>
          </p:txBody>
        </p:sp>
        <p:sp>
          <p:nvSpPr>
            <p:cNvPr id="29" name="Freeform 28"/>
            <p:cNvSpPr/>
            <p:nvPr/>
          </p:nvSpPr>
          <p:spPr>
            <a:xfrm>
              <a:off x="3582649" y="1019331"/>
              <a:ext cx="1349115" cy="989351"/>
            </a:xfrm>
            <a:custGeom>
              <a:avLst/>
              <a:gdLst>
                <a:gd name="connsiteX0" fmla="*/ 1349115 w 1349115"/>
                <a:gd name="connsiteY0" fmla="*/ 989351 h 989351"/>
                <a:gd name="connsiteX1" fmla="*/ 554636 w 1349115"/>
                <a:gd name="connsiteY1" fmla="*/ 164892 h 989351"/>
                <a:gd name="connsiteX2" fmla="*/ 0 w 1349115"/>
                <a:gd name="connsiteY2" fmla="*/ 0 h 989351"/>
              </a:gdLst>
              <a:ahLst/>
              <a:cxnLst>
                <a:cxn ang="0">
                  <a:pos x="connsiteX0" y="connsiteY0"/>
                </a:cxn>
                <a:cxn ang="0">
                  <a:pos x="connsiteX1" y="connsiteY1"/>
                </a:cxn>
                <a:cxn ang="0">
                  <a:pos x="connsiteX2" y="connsiteY2"/>
                </a:cxn>
              </a:cxnLst>
              <a:rect l="l" t="t" r="r" b="b"/>
              <a:pathLst>
                <a:path w="1349115" h="989351">
                  <a:moveTo>
                    <a:pt x="1349115" y="989351"/>
                  </a:moveTo>
                  <a:cubicBezTo>
                    <a:pt x="1064301" y="659567"/>
                    <a:pt x="779488" y="329784"/>
                    <a:pt x="554636" y="164892"/>
                  </a:cubicBezTo>
                  <a:cubicBezTo>
                    <a:pt x="329784" y="0"/>
                    <a:pt x="164892" y="0"/>
                    <a:pt x="0"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477000" y="3429000"/>
              <a:ext cx="675807" cy="2597046"/>
            </a:xfrm>
            <a:custGeom>
              <a:avLst/>
              <a:gdLst>
                <a:gd name="connsiteX0" fmla="*/ 0 w 781987"/>
                <a:gd name="connsiteY0" fmla="*/ 0 h 2773180"/>
                <a:gd name="connsiteX1" fmla="*/ 389744 w 781987"/>
                <a:gd name="connsiteY1" fmla="*/ 689547 h 2773180"/>
                <a:gd name="connsiteX2" fmla="*/ 734518 w 781987"/>
                <a:gd name="connsiteY2" fmla="*/ 1738859 h 2773180"/>
                <a:gd name="connsiteX3" fmla="*/ 674557 w 781987"/>
                <a:gd name="connsiteY3" fmla="*/ 2773180 h 2773180"/>
              </a:gdLst>
              <a:ahLst/>
              <a:cxnLst>
                <a:cxn ang="0">
                  <a:pos x="connsiteX0" y="connsiteY0"/>
                </a:cxn>
                <a:cxn ang="0">
                  <a:pos x="connsiteX1" y="connsiteY1"/>
                </a:cxn>
                <a:cxn ang="0">
                  <a:pos x="connsiteX2" y="connsiteY2"/>
                </a:cxn>
                <a:cxn ang="0">
                  <a:pos x="connsiteX3" y="connsiteY3"/>
                </a:cxn>
              </a:cxnLst>
              <a:rect l="l" t="t" r="r" b="b"/>
              <a:pathLst>
                <a:path w="781987" h="2773180">
                  <a:moveTo>
                    <a:pt x="0" y="0"/>
                  </a:moveTo>
                  <a:cubicBezTo>
                    <a:pt x="133662" y="199868"/>
                    <a:pt x="267324" y="399737"/>
                    <a:pt x="389744" y="689547"/>
                  </a:cubicBezTo>
                  <a:cubicBezTo>
                    <a:pt x="512164" y="979357"/>
                    <a:pt x="687049" y="1391587"/>
                    <a:pt x="734518" y="1738859"/>
                  </a:cubicBezTo>
                  <a:cubicBezTo>
                    <a:pt x="781987" y="2086131"/>
                    <a:pt x="694544" y="2610787"/>
                    <a:pt x="674557" y="277318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 name="Group 28"/>
          <p:cNvGrpSpPr/>
          <p:nvPr/>
        </p:nvGrpSpPr>
        <p:grpSpPr>
          <a:xfrm>
            <a:off x="448603" y="4070285"/>
            <a:ext cx="5092286" cy="2357070"/>
            <a:chOff x="448603" y="4070285"/>
            <a:chExt cx="5092286" cy="2357070"/>
          </a:xfrm>
        </p:grpSpPr>
        <p:sp>
          <p:nvSpPr>
            <p:cNvPr id="23" name="TextBox 22"/>
            <p:cNvSpPr txBox="1"/>
            <p:nvPr/>
          </p:nvSpPr>
          <p:spPr>
            <a:xfrm rot="987966">
              <a:off x="448603" y="4070285"/>
              <a:ext cx="3459473" cy="523220"/>
            </a:xfrm>
            <a:prstGeom prst="rect">
              <a:avLst/>
            </a:prstGeom>
            <a:solidFill>
              <a:schemeClr val="bg1"/>
            </a:solidFill>
            <a:ln w="38100">
              <a:solidFill>
                <a:schemeClr val="tx1"/>
              </a:solidFill>
            </a:ln>
          </p:spPr>
          <p:txBody>
            <a:bodyPr wrap="none" rtlCol="0">
              <a:spAutoFit/>
            </a:bodyPr>
            <a:lstStyle/>
            <a:p>
              <a:pPr marL="0"/>
              <a:r>
                <a:rPr lang="en-US" sz="2800" b="1" dirty="0" smtClean="0"/>
                <a:t>Prince of Wales Island</a:t>
              </a:r>
            </a:p>
          </p:txBody>
        </p:sp>
        <p:sp>
          <p:nvSpPr>
            <p:cNvPr id="25" name="Oval 24"/>
            <p:cNvSpPr/>
            <p:nvPr/>
          </p:nvSpPr>
          <p:spPr>
            <a:xfrm rot="20150102">
              <a:off x="4506905" y="4469244"/>
              <a:ext cx="1033984" cy="1958111"/>
            </a:xfrm>
            <a:prstGeom prst="ellipse">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p:cNvCxnSpPr>
              <a:stCxn id="23" idx="3"/>
              <a:endCxn id="25" idx="1"/>
            </p:cNvCxnSpPr>
            <p:nvPr/>
          </p:nvCxnSpPr>
          <p:spPr>
            <a:xfrm>
              <a:off x="3837135" y="4822185"/>
              <a:ext cx="569826" cy="14413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9"/>
          <p:cNvGrpSpPr/>
          <p:nvPr/>
        </p:nvGrpSpPr>
        <p:grpSpPr>
          <a:xfrm>
            <a:off x="4876800" y="4419600"/>
            <a:ext cx="4097259" cy="523220"/>
            <a:chOff x="4876800" y="4419600"/>
            <a:chExt cx="4097259" cy="523220"/>
          </a:xfrm>
        </p:grpSpPr>
        <p:sp>
          <p:nvSpPr>
            <p:cNvPr id="36" name="TextBox 35"/>
            <p:cNvSpPr txBox="1"/>
            <p:nvPr/>
          </p:nvSpPr>
          <p:spPr>
            <a:xfrm>
              <a:off x="5791200" y="4419600"/>
              <a:ext cx="3182859" cy="523220"/>
            </a:xfrm>
            <a:prstGeom prst="rect">
              <a:avLst/>
            </a:prstGeom>
            <a:solidFill>
              <a:srgbClr val="FF0000"/>
            </a:solidFill>
          </p:spPr>
          <p:txBody>
            <a:bodyPr wrap="none" rtlCol="0">
              <a:spAutoFit/>
            </a:bodyPr>
            <a:lstStyle/>
            <a:p>
              <a:pPr marL="0"/>
              <a:r>
                <a:rPr lang="en-US" sz="2800" b="1" dirty="0" smtClean="0">
                  <a:solidFill>
                    <a:schemeClr val="bg1"/>
                  </a:solidFill>
                </a:rPr>
                <a:t>On-your-knees Cave</a:t>
              </a:r>
            </a:p>
          </p:txBody>
        </p:sp>
        <p:cxnSp>
          <p:nvCxnSpPr>
            <p:cNvPr id="38" name="Straight Connector 37"/>
            <p:cNvCxnSpPr>
              <a:stCxn id="36" idx="1"/>
            </p:cNvCxnSpPr>
            <p:nvPr/>
          </p:nvCxnSpPr>
          <p:spPr>
            <a:xfrm rot="10800000" flipV="1">
              <a:off x="4876800" y="4681210"/>
              <a:ext cx="914400" cy="195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5-Point Star 34"/>
          <p:cNvSpPr/>
          <p:nvPr/>
        </p:nvSpPr>
        <p:spPr>
          <a:xfrm>
            <a:off x="4648200" y="4648200"/>
            <a:ext cx="457200" cy="3810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7" name="TextBox 46"/>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solidFill>
                  <a:srgbClr val="FF0000"/>
                </a:solidFill>
                <a:effectLst>
                  <a:outerShdw dist="50800" dir="7200000" algn="ctr" rotWithShape="0">
                    <a:schemeClr val="tx1"/>
                  </a:outerShdw>
                </a:effectLst>
              </a:rPr>
              <a:t>Sea Route:  ALONG THE COAST</a:t>
            </a:r>
            <a:endParaRPr lang="en-US" sz="3600" b="1" dirty="0">
              <a:solidFill>
                <a:srgbClr val="FF0000"/>
              </a:solidFill>
              <a:effectLst>
                <a:outerShdw dist="50800" dir="7200000" algn="ctr" rotWithShape="0">
                  <a:schemeClr val="tx1"/>
                </a:outerShdw>
              </a:effectLst>
            </a:endParaRPr>
          </a:p>
        </p:txBody>
      </p:sp>
      <p:sp useBgFill="1">
        <p:nvSpPr>
          <p:cNvPr id="41" name="Rectangle 40"/>
          <p:cNvSpPr/>
          <p:nvPr/>
        </p:nvSpPr>
        <p:spPr>
          <a:xfrm>
            <a:off x="0" y="914400"/>
            <a:ext cx="9144000"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8) On Your Knees Cave"/>
          <p:cNvPicPr>
            <a:picLocks noChangeAspect="1" noChangeArrowheads="1"/>
          </p:cNvPicPr>
          <p:nvPr/>
        </p:nvPicPr>
        <p:blipFill>
          <a:blip r:embed="rId5"/>
          <a:srcRect/>
          <a:stretch>
            <a:fillRect/>
          </a:stretch>
        </p:blipFill>
        <p:spPr bwMode="auto">
          <a:xfrm>
            <a:off x="304800" y="1143000"/>
            <a:ext cx="8610600" cy="5715000"/>
          </a:xfrm>
          <a:prstGeom prst="rect">
            <a:avLst/>
          </a:prstGeom>
          <a:noFill/>
          <a:ln w="50800">
            <a:solidFill>
              <a:schemeClr val="bg1"/>
            </a:solidFill>
          </a:ln>
        </p:spPr>
      </p:pic>
      <p:pic>
        <p:nvPicPr>
          <p:cNvPr id="34" name="Picture 2" descr="Tlingit Remains"/>
          <p:cNvPicPr>
            <a:picLocks noChangeAspect="1" noChangeArrowheads="1"/>
          </p:cNvPicPr>
          <p:nvPr/>
        </p:nvPicPr>
        <p:blipFill>
          <a:blip r:embed="rId6"/>
          <a:srcRect/>
          <a:stretch>
            <a:fillRect/>
          </a:stretch>
        </p:blipFill>
        <p:spPr bwMode="auto">
          <a:xfrm>
            <a:off x="762000" y="2286000"/>
            <a:ext cx="5105400" cy="3834435"/>
          </a:xfrm>
          <a:prstGeom prst="rect">
            <a:avLst/>
          </a:prstGeom>
          <a:noFill/>
          <a:ln w="50800">
            <a:solidFill>
              <a:schemeClr val="bg1"/>
            </a:solidFill>
          </a:ln>
        </p:spPr>
      </p:pic>
      <p:sp useBgFill="1">
        <p:nvSpPr>
          <p:cNvPr id="44" name="TextBox 43"/>
          <p:cNvSpPr txBox="1"/>
          <p:nvPr/>
        </p:nvSpPr>
        <p:spPr>
          <a:xfrm>
            <a:off x="0" y="634425"/>
            <a:ext cx="9144000" cy="584775"/>
          </a:xfrm>
          <a:prstGeom prst="rect">
            <a:avLst/>
          </a:prstGeom>
        </p:spPr>
        <p:txBody>
          <a:bodyPr wrap="square" rtlCol="0">
            <a:spAutoFit/>
          </a:bodyPr>
          <a:lstStyle/>
          <a:p>
            <a:r>
              <a:rPr lang="en-US" sz="3200" b="1" dirty="0" smtClean="0"/>
              <a:t>1996:  Alaskan paleontologists found human remains </a:t>
            </a:r>
          </a:p>
        </p:txBody>
      </p:sp>
      <p:sp useBgFill="1">
        <p:nvSpPr>
          <p:cNvPr id="45" name="TextBox 44"/>
          <p:cNvSpPr txBox="1"/>
          <p:nvPr/>
        </p:nvSpPr>
        <p:spPr>
          <a:xfrm>
            <a:off x="0" y="1143000"/>
            <a:ext cx="9144000" cy="1815882"/>
          </a:xfrm>
          <a:prstGeom prst="rect">
            <a:avLst/>
          </a:prstGeom>
        </p:spPr>
        <p:txBody>
          <a:bodyPr wrap="square" rtlCol="0">
            <a:spAutoFit/>
          </a:bodyPr>
          <a:lstStyle/>
          <a:p>
            <a:pPr marL="0"/>
            <a:r>
              <a:rPr lang="en-US" sz="2800" b="1" dirty="0" smtClean="0"/>
              <a:t>	FINDINGS:   	- remains about 10,000-12,000 years old</a:t>
            </a:r>
          </a:p>
          <a:p>
            <a:pPr marL="0"/>
            <a:r>
              <a:rPr lang="en-US" sz="2800" b="1" dirty="0" smtClean="0"/>
              <a:t>			- ate a marine-based diet</a:t>
            </a:r>
          </a:p>
          <a:p>
            <a:pPr marL="0"/>
            <a:r>
              <a:rPr lang="en-US" sz="2800" b="1" dirty="0" smtClean="0"/>
              <a:t>			- cave included extra-local artifacts </a:t>
            </a:r>
          </a:p>
          <a:p>
            <a:pPr marL="0"/>
            <a:r>
              <a:rPr lang="en-US" sz="2400" b="1" dirty="0" smtClean="0"/>
              <a:t>		 	   (tools made from materials not local to area)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1000"/>
                                        <p:tgtEl>
                                          <p:spTgt spid="4"/>
                                        </p:tgtEl>
                                      </p:cBhvr>
                                    </p:animEffect>
                                  </p:childTnLst>
                                </p:cTn>
                              </p:par>
                            </p:childTnLst>
                          </p:cTn>
                        </p:par>
                        <p:par>
                          <p:cTn id="16" fill="hold">
                            <p:stCondLst>
                              <p:cond delay="3000"/>
                            </p:stCondLst>
                            <p:childTnLst>
                              <p:par>
                                <p:cTn id="17" presetID="35"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style.rotation</p:attrName>
                                        </p:attrNameLst>
                                      </p:cBhvr>
                                      <p:tavLst>
                                        <p:tav tm="0">
                                          <p:val>
                                            <p:fltVal val="720"/>
                                          </p:val>
                                        </p:tav>
                                        <p:tav tm="100000">
                                          <p:val>
                                            <p:fltVal val="0"/>
                                          </p:val>
                                        </p:tav>
                                      </p:tavLst>
                                    </p:anim>
                                    <p:anim calcmode="lin" valueType="num">
                                      <p:cBhvr>
                                        <p:cTn id="21" dur="1000" fill="hold"/>
                                        <p:tgtEl>
                                          <p:spTgt spid="35"/>
                                        </p:tgtEl>
                                        <p:attrNameLst>
                                          <p:attrName>ppt_h</p:attrName>
                                        </p:attrNameLst>
                                      </p:cBhvr>
                                      <p:tavLst>
                                        <p:tav tm="0">
                                          <p:val>
                                            <p:fltVal val="0"/>
                                          </p:val>
                                        </p:tav>
                                        <p:tav tm="100000">
                                          <p:val>
                                            <p:strVal val="#ppt_h"/>
                                          </p:val>
                                        </p:tav>
                                      </p:tavLst>
                                    </p:anim>
                                    <p:anim calcmode="lin" valueType="num">
                                      <p:cBhvr>
                                        <p:cTn id="22" dur="1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1000"/>
                                        <p:tgtEl>
                                          <p:spTgt spid="44"/>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childTnLst>
                                </p:cTn>
                              </p:par>
                              <p:par>
                                <p:cTn id="35" presetID="10" presetClass="exit" presetSubtype="0" fill="hold" nodeType="withEffect">
                                  <p:stCondLst>
                                    <p:cond delay="0"/>
                                  </p:stCondLst>
                                  <p:childTnLst>
                                    <p:animEffect transition="out" filter="fade">
                                      <p:cBhvr>
                                        <p:cTn id="36" dur="1000"/>
                                        <p:tgtEl>
                                          <p:spTgt spid="3"/>
                                        </p:tgtEl>
                                      </p:cBhvr>
                                    </p:animEffect>
                                    <p:set>
                                      <p:cBhvr>
                                        <p:cTn id="37" dur="1" fill="hold">
                                          <p:stCondLst>
                                            <p:cond delay="999"/>
                                          </p:stCondLst>
                                        </p:cTn>
                                        <p:tgtEl>
                                          <p:spTgt spid="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32"/>
                                        </p:tgtEl>
                                      </p:cBhvr>
                                    </p:animEffect>
                                    <p:set>
                                      <p:cBhvr>
                                        <p:cTn id="40" dur="1" fill="hold">
                                          <p:stCondLst>
                                            <p:cond delay="999"/>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1000" fill="hold"/>
                                        <p:tgtEl>
                                          <p:spTgt spid="34"/>
                                        </p:tgtEl>
                                        <p:attrNameLst>
                                          <p:attrName>ppt_w</p:attrName>
                                        </p:attrNameLst>
                                      </p:cBhvr>
                                      <p:tavLst>
                                        <p:tav tm="0">
                                          <p:val>
                                            <p:fltVal val="0"/>
                                          </p:val>
                                        </p:tav>
                                        <p:tav tm="100000">
                                          <p:val>
                                            <p:strVal val="#ppt_w"/>
                                          </p:val>
                                        </p:tav>
                                      </p:tavLst>
                                    </p:anim>
                                    <p:anim calcmode="lin" valueType="num">
                                      <p:cBhvr>
                                        <p:cTn id="46" dur="1000" fill="hold"/>
                                        <p:tgtEl>
                                          <p:spTgt spid="34"/>
                                        </p:tgtEl>
                                        <p:attrNameLst>
                                          <p:attrName>ppt_h</p:attrName>
                                        </p:attrNameLst>
                                      </p:cBhvr>
                                      <p:tavLst>
                                        <p:tav tm="0">
                                          <p:val>
                                            <p:fltVal val="0"/>
                                          </p:val>
                                        </p:tav>
                                        <p:tav tm="100000">
                                          <p:val>
                                            <p:strVal val="#ppt_h"/>
                                          </p:val>
                                        </p:tav>
                                      </p:tavLst>
                                    </p:anim>
                                    <p:animEffect transition="in" filter="fade">
                                      <p:cBhvr>
                                        <p:cTn id="47" dur="1000"/>
                                        <p:tgtEl>
                                          <p:spTgt spid="34"/>
                                        </p:tgtEl>
                                      </p:cBhvr>
                                    </p:animEffect>
                                  </p:childTnLst>
                                </p:cTn>
                              </p:par>
                              <p:par>
                                <p:cTn id="48" presetID="64" presetClass="path" presetSubtype="0" accel="50000" decel="50000" fill="hold" nodeType="withEffect">
                                  <p:stCondLst>
                                    <p:cond delay="0"/>
                                  </p:stCondLst>
                                  <p:childTnLst>
                                    <p:animMotion origin="layout" path="M 3.33333E-6 -1.48148E-6 L -0.04584 0.09838 " pathEditMode="relative" rAng="0" ptsTypes="AA">
                                      <p:cBhvr>
                                        <p:cTn id="49" dur="1000" fill="hold"/>
                                        <p:tgtEl>
                                          <p:spTgt spid="34"/>
                                        </p:tgtEl>
                                        <p:attrNameLst>
                                          <p:attrName>ppt_x</p:attrName>
                                          <p:attrName>ppt_y</p:attrName>
                                        </p:attrNameLst>
                                      </p:cBhvr>
                                      <p:rCtr x="-23" y="49"/>
                                    </p:animMotion>
                                  </p:childTnLst>
                                </p:cTn>
                              </p:par>
                            </p:childTnLst>
                          </p:cTn>
                        </p:par>
                        <p:par>
                          <p:cTn id="50" fill="hold">
                            <p:stCondLst>
                              <p:cond delay="1000"/>
                            </p:stCondLst>
                            <p:childTnLst>
                              <p:par>
                                <p:cTn id="51" presetID="10" presetClass="exit" presetSubtype="0" fill="hold" nodeType="afterEffect">
                                  <p:stCondLst>
                                    <p:cond delay="0"/>
                                  </p:stCondLst>
                                  <p:childTnLst>
                                    <p:animEffect transition="out" filter="fade">
                                      <p:cBhvr>
                                        <p:cTn id="52" dur="1000"/>
                                        <p:tgtEl>
                                          <p:spTgt spid="31"/>
                                        </p:tgtEl>
                                      </p:cBhvr>
                                    </p:animEffect>
                                    <p:set>
                                      <p:cBhvr>
                                        <p:cTn id="53" dur="1" fill="hold">
                                          <p:stCondLst>
                                            <p:cond delay="999"/>
                                          </p:stCondLst>
                                        </p:cTn>
                                        <p:tgtEl>
                                          <p:spTgt spid="3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5">
                                            <p:bg/>
                                          </p:spTgt>
                                        </p:tgtEl>
                                        <p:attrNameLst>
                                          <p:attrName>style.visibility</p:attrName>
                                        </p:attrNameLst>
                                      </p:cBhvr>
                                      <p:to>
                                        <p:strVal val="visible"/>
                                      </p:to>
                                    </p:set>
                                    <p:animEffect transition="in" filter="wipe(left)">
                                      <p:cBhvr>
                                        <p:cTn id="58" dur="1000"/>
                                        <p:tgtEl>
                                          <p:spTgt spid="45">
                                            <p:bg/>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5">
                                            <p:txEl>
                                              <p:pRg st="0" end="0"/>
                                            </p:txEl>
                                          </p:spTgt>
                                        </p:tgtEl>
                                        <p:attrNameLst>
                                          <p:attrName>style.visibility</p:attrName>
                                        </p:attrNameLst>
                                      </p:cBhvr>
                                      <p:to>
                                        <p:strVal val="visible"/>
                                      </p:to>
                                    </p:set>
                                    <p:animEffect transition="in" filter="wipe(left)">
                                      <p:cBhvr>
                                        <p:cTn id="61" dur="1000"/>
                                        <p:tgtEl>
                                          <p:spTgt spid="4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5">
                                            <p:txEl>
                                              <p:pRg st="1" end="1"/>
                                            </p:txEl>
                                          </p:spTgt>
                                        </p:tgtEl>
                                        <p:attrNameLst>
                                          <p:attrName>style.visibility</p:attrName>
                                        </p:attrNameLst>
                                      </p:cBhvr>
                                      <p:to>
                                        <p:strVal val="visible"/>
                                      </p:to>
                                    </p:set>
                                    <p:animEffect transition="in" filter="wipe(left)">
                                      <p:cBhvr>
                                        <p:cTn id="66" dur="1000"/>
                                        <p:tgtEl>
                                          <p:spTgt spid="45">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5">
                                            <p:txEl>
                                              <p:pRg st="2" end="2"/>
                                            </p:txEl>
                                          </p:spTgt>
                                        </p:tgtEl>
                                        <p:attrNameLst>
                                          <p:attrName>style.visibility</p:attrName>
                                        </p:attrNameLst>
                                      </p:cBhvr>
                                      <p:to>
                                        <p:strVal val="visible"/>
                                      </p:to>
                                    </p:set>
                                    <p:animEffect transition="in" filter="wipe(left)">
                                      <p:cBhvr>
                                        <p:cTn id="71" dur="1000"/>
                                        <p:tgtEl>
                                          <p:spTgt spid="45">
                                            <p:txEl>
                                              <p:pRg st="2" end="2"/>
                                            </p:txEl>
                                          </p:spTgt>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45">
                                            <p:txEl>
                                              <p:pRg st="3" end="3"/>
                                            </p:txEl>
                                          </p:spTgt>
                                        </p:tgtEl>
                                        <p:attrNameLst>
                                          <p:attrName>style.visibility</p:attrName>
                                        </p:attrNameLst>
                                      </p:cBhvr>
                                      <p:to>
                                        <p:strVal val="visible"/>
                                      </p:to>
                                    </p:set>
                                    <p:animEffect transition="in" filter="wipe(left)">
                                      <p:cBhvr>
                                        <p:cTn id="75" dur="1000"/>
                                        <p:tgtEl>
                                          <p:spTgt spid="45">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1000"/>
                                        <p:tgtEl>
                                          <p:spTgt spid="34"/>
                                        </p:tgtEl>
                                      </p:cBhvr>
                                    </p:animEffect>
                                    <p:set>
                                      <p:cBhvr>
                                        <p:cTn id="80" dur="1" fill="hold">
                                          <p:stCondLst>
                                            <p:cond delay="999"/>
                                          </p:stCondLst>
                                        </p:cTn>
                                        <p:tgtEl>
                                          <p:spTgt spid="3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44"/>
                                        </p:tgtEl>
                                      </p:cBhvr>
                                    </p:animEffect>
                                    <p:set>
                                      <p:cBhvr>
                                        <p:cTn id="83" dur="1" fill="hold">
                                          <p:stCondLst>
                                            <p:cond delay="999"/>
                                          </p:stCondLst>
                                        </p:cTn>
                                        <p:tgtEl>
                                          <p:spTgt spid="4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45">
                                            <p:txEl>
                                              <p:pRg st="0" end="0"/>
                                            </p:txEl>
                                          </p:spTgt>
                                        </p:tgtEl>
                                      </p:cBhvr>
                                    </p:animEffect>
                                    <p:set>
                                      <p:cBhvr>
                                        <p:cTn id="86" dur="1" fill="hold">
                                          <p:stCondLst>
                                            <p:cond delay="999"/>
                                          </p:stCondLst>
                                        </p:cTn>
                                        <p:tgtEl>
                                          <p:spTgt spid="45">
                                            <p:txEl>
                                              <p:pRg st="0" end="0"/>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45">
                                            <p:txEl>
                                              <p:pRg st="1" end="1"/>
                                            </p:txEl>
                                          </p:spTgt>
                                        </p:tgtEl>
                                      </p:cBhvr>
                                    </p:animEffect>
                                    <p:set>
                                      <p:cBhvr>
                                        <p:cTn id="89" dur="1" fill="hold">
                                          <p:stCondLst>
                                            <p:cond delay="999"/>
                                          </p:stCondLst>
                                        </p:cTn>
                                        <p:tgtEl>
                                          <p:spTgt spid="45">
                                            <p:txEl>
                                              <p:pRg st="1" end="1"/>
                                            </p:txEl>
                                          </p:spTgt>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45">
                                            <p:txEl>
                                              <p:pRg st="2" end="2"/>
                                            </p:txEl>
                                          </p:spTgt>
                                        </p:tgtEl>
                                      </p:cBhvr>
                                    </p:animEffect>
                                    <p:set>
                                      <p:cBhvr>
                                        <p:cTn id="92" dur="1" fill="hold">
                                          <p:stCondLst>
                                            <p:cond delay="999"/>
                                          </p:stCondLst>
                                        </p:cTn>
                                        <p:tgtEl>
                                          <p:spTgt spid="45">
                                            <p:txEl>
                                              <p:pRg st="2" end="2"/>
                                            </p:txEl>
                                          </p:spTgt>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45">
                                            <p:txEl>
                                              <p:pRg st="3" end="3"/>
                                            </p:txEl>
                                          </p:spTgt>
                                        </p:tgtEl>
                                      </p:cBhvr>
                                    </p:animEffect>
                                    <p:set>
                                      <p:cBhvr>
                                        <p:cTn id="95" dur="1" fill="hold">
                                          <p:stCondLst>
                                            <p:cond delay="999"/>
                                          </p:stCondLst>
                                        </p:cTn>
                                        <p:tgtEl>
                                          <p:spTgt spid="45">
                                            <p:txEl>
                                              <p:pRg st="3" end="3"/>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45">
                                            <p:bg/>
                                          </p:spTgt>
                                        </p:tgtEl>
                                      </p:cBhvr>
                                    </p:animEffect>
                                    <p:set>
                                      <p:cBhvr>
                                        <p:cTn id="98" dur="1" fill="hold">
                                          <p:stCondLst>
                                            <p:cond delay="999"/>
                                          </p:stCondLst>
                                        </p:cTn>
                                        <p:tgtEl>
                                          <p:spTgt spid="45">
                                            <p:bg/>
                                          </p:spTgt>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41"/>
                                        </p:tgtEl>
                                      </p:cBhvr>
                                    </p:animEffect>
                                    <p:set>
                                      <p:cBhvr>
                                        <p:cTn id="101"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animBg="1"/>
      <p:bldP spid="41" grpId="1" animBg="1"/>
      <p:bldP spid="44" grpId="0" animBg="1"/>
      <p:bldP spid="44" grpId="1" animBg="1"/>
      <p:bldP spid="45" grpId="0" uiExpand="1" build="allAtOnce" animBg="1"/>
      <p:bldP spid="45" grpId="1" build="allAtOnce"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world.bmp"/>
          <p:cNvPicPr>
            <a:picLocks/>
          </p:cNvPicPr>
          <p:nvPr/>
        </p:nvPicPr>
        <p:blipFill>
          <a:blip r:embed="rId2" cstate="print"/>
          <a:srcRect l="8333" t="6757" r="62500" b="13513"/>
          <a:stretch>
            <a:fillRect/>
          </a:stretch>
        </p:blipFill>
        <p:spPr>
          <a:xfrm>
            <a:off x="2895600" y="1847133"/>
            <a:ext cx="3810000" cy="4953000"/>
          </a:xfrm>
          <a:prstGeom prst="rect">
            <a:avLst/>
          </a:prstGeom>
          <a:ln w="50800">
            <a:solidFill>
              <a:schemeClr val="tx1"/>
            </a:solidFill>
          </a:ln>
        </p:spPr>
      </p:pic>
      <p:sp useBgFill="1">
        <p:nvSpPr>
          <p:cNvPr id="52" name="TextBox 51"/>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solidFill>
                  <a:srgbClr val="FF0000"/>
                </a:solidFill>
                <a:effectLst>
                  <a:outerShdw dist="50800" dir="7200000" algn="ctr" rotWithShape="0">
                    <a:schemeClr val="tx1"/>
                  </a:outerShdw>
                </a:effectLst>
              </a:rPr>
              <a:t>Sea Route:  ALONG THE COAST</a:t>
            </a:r>
            <a:endParaRPr lang="en-US" sz="3600" b="1" dirty="0">
              <a:solidFill>
                <a:srgbClr val="FF0000"/>
              </a:solidFill>
              <a:effectLst>
                <a:outerShdw dist="50800" dir="7200000" algn="ctr" rotWithShape="0">
                  <a:schemeClr val="tx1"/>
                </a:outerShdw>
              </a:effectLst>
            </a:endParaRPr>
          </a:p>
        </p:txBody>
      </p:sp>
      <p:sp>
        <p:nvSpPr>
          <p:cNvPr id="57" name="4-Point Star 56"/>
          <p:cNvSpPr/>
          <p:nvPr/>
        </p:nvSpPr>
        <p:spPr>
          <a:xfrm rot="647070">
            <a:off x="3810000" y="35235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4-Point Star 57"/>
          <p:cNvSpPr/>
          <p:nvPr/>
        </p:nvSpPr>
        <p:spPr>
          <a:xfrm rot="1111376">
            <a:off x="5181600" y="53523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48"/>
          <p:cNvGrpSpPr/>
          <p:nvPr/>
        </p:nvGrpSpPr>
        <p:grpSpPr>
          <a:xfrm>
            <a:off x="3616140" y="2382154"/>
            <a:ext cx="1946459" cy="4265580"/>
            <a:chOff x="3616140" y="2363821"/>
            <a:chExt cx="1946459" cy="4265580"/>
          </a:xfrm>
        </p:grpSpPr>
        <p:sp>
          <p:nvSpPr>
            <p:cNvPr id="76" name="Freeform 75"/>
            <p:cNvSpPr/>
            <p:nvPr/>
          </p:nvSpPr>
          <p:spPr>
            <a:xfrm>
              <a:off x="3616140" y="2363821"/>
              <a:ext cx="393274" cy="1449927"/>
            </a:xfrm>
            <a:custGeom>
              <a:avLst/>
              <a:gdLst>
                <a:gd name="connsiteX0" fmla="*/ 0 w 389744"/>
                <a:gd name="connsiteY0" fmla="*/ 0 h 374755"/>
                <a:gd name="connsiteX1" fmla="*/ 179882 w 389744"/>
                <a:gd name="connsiteY1" fmla="*/ 89941 h 374755"/>
                <a:gd name="connsiteX2" fmla="*/ 389744 w 389744"/>
                <a:gd name="connsiteY2" fmla="*/ 374755 h 374755"/>
                <a:gd name="connsiteX0" fmla="*/ 0 w 206739"/>
                <a:gd name="connsiteY0" fmla="*/ 124918 h 1414073"/>
                <a:gd name="connsiteX1" fmla="*/ 179882 w 206739"/>
                <a:gd name="connsiteY1" fmla="*/ 214859 h 1414073"/>
                <a:gd name="connsiteX2" fmla="*/ 161144 w 206739"/>
                <a:gd name="connsiteY2" fmla="*/ 1414073 h 1414073"/>
                <a:gd name="connsiteX0" fmla="*/ 0 w 211280"/>
                <a:gd name="connsiteY0" fmla="*/ 124918 h 1414073"/>
                <a:gd name="connsiteX1" fmla="*/ 179882 w 211280"/>
                <a:gd name="connsiteY1" fmla="*/ 214859 h 1414073"/>
                <a:gd name="connsiteX2" fmla="*/ 35988 w 211280"/>
                <a:gd name="connsiteY2" fmla="*/ 985551 h 1414073"/>
                <a:gd name="connsiteX3" fmla="*/ 161144 w 211280"/>
                <a:gd name="connsiteY3" fmla="*/ 1414073 h 1414073"/>
                <a:gd name="connsiteX0" fmla="*/ 0 w 394285"/>
                <a:gd name="connsiteY0" fmla="*/ 124918 h 1566473"/>
                <a:gd name="connsiteX1" fmla="*/ 179882 w 394285"/>
                <a:gd name="connsiteY1" fmla="*/ 214859 h 1566473"/>
                <a:gd name="connsiteX2" fmla="*/ 35988 w 394285"/>
                <a:gd name="connsiteY2" fmla="*/ 985551 h 1566473"/>
                <a:gd name="connsiteX3" fmla="*/ 389744 w 394285"/>
                <a:gd name="connsiteY3" fmla="*/ 1566473 h 1566473"/>
                <a:gd name="connsiteX0" fmla="*/ 0 w 394285"/>
                <a:gd name="connsiteY0" fmla="*/ 0 h 1441555"/>
                <a:gd name="connsiteX1" fmla="*/ 179882 w 394285"/>
                <a:gd name="connsiteY1" fmla="*/ 242341 h 1441555"/>
                <a:gd name="connsiteX2" fmla="*/ 35988 w 394285"/>
                <a:gd name="connsiteY2" fmla="*/ 860633 h 1441555"/>
                <a:gd name="connsiteX3" fmla="*/ 389744 w 394285"/>
                <a:gd name="connsiteY3" fmla="*/ 1441555 h 1441555"/>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240878 w 393274"/>
                <a:gd name="connsiteY0" fmla="*/ 0 h 1449927"/>
                <a:gd name="connsiteX1" fmla="*/ 178871 w 393274"/>
                <a:gd name="connsiteY1" fmla="*/ 403113 h 1449927"/>
                <a:gd name="connsiteX2" fmla="*/ 34977 w 393274"/>
                <a:gd name="connsiteY2" fmla="*/ 869005 h 1449927"/>
                <a:gd name="connsiteX3" fmla="*/ 388733 w 393274"/>
                <a:gd name="connsiteY3" fmla="*/ 1449927 h 1449927"/>
              </a:gdLst>
              <a:ahLst/>
              <a:cxnLst>
                <a:cxn ang="0">
                  <a:pos x="connsiteX0" y="connsiteY0"/>
                </a:cxn>
                <a:cxn ang="0">
                  <a:pos x="connsiteX1" y="connsiteY1"/>
                </a:cxn>
                <a:cxn ang="0">
                  <a:pos x="connsiteX2" y="connsiteY2"/>
                </a:cxn>
                <a:cxn ang="0">
                  <a:pos x="connsiteX3" y="connsiteY3"/>
                </a:cxn>
              </a:cxnLst>
              <a:rect l="l" t="t" r="r" b="b"/>
              <a:pathLst>
                <a:path w="393274" h="1449927">
                  <a:moveTo>
                    <a:pt x="240878" y="0"/>
                  </a:moveTo>
                  <a:cubicBezTo>
                    <a:pt x="270858" y="65790"/>
                    <a:pt x="236697" y="227475"/>
                    <a:pt x="178871" y="403113"/>
                  </a:cubicBezTo>
                  <a:cubicBezTo>
                    <a:pt x="100022" y="586543"/>
                    <a:pt x="0" y="694536"/>
                    <a:pt x="34977" y="869005"/>
                  </a:cubicBezTo>
                  <a:cubicBezTo>
                    <a:pt x="69954" y="1043474"/>
                    <a:pt x="393274" y="1251507"/>
                    <a:pt x="388733" y="144992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4003370" y="3733801"/>
              <a:ext cx="1559229" cy="2895600"/>
            </a:xfrm>
            <a:custGeom>
              <a:avLst/>
              <a:gdLst>
                <a:gd name="connsiteX0" fmla="*/ 12492 w 87443"/>
                <a:gd name="connsiteY0" fmla="*/ 0 h 494676"/>
                <a:gd name="connsiteX1" fmla="*/ 12492 w 87443"/>
                <a:gd name="connsiteY1" fmla="*/ 194872 h 494676"/>
                <a:gd name="connsiteX2" fmla="*/ 87443 w 87443"/>
                <a:gd name="connsiteY2" fmla="*/ 494676 h 494676"/>
                <a:gd name="connsiteX0" fmla="*/ 19133 w 94084"/>
                <a:gd name="connsiteY0" fmla="*/ 136711 h 631387"/>
                <a:gd name="connsiteX1" fmla="*/ 0 w 94084"/>
                <a:gd name="connsiteY1" fmla="*/ 32479 h 631387"/>
                <a:gd name="connsiteX2" fmla="*/ 19133 w 94084"/>
                <a:gd name="connsiteY2" fmla="*/ 331583 h 631387"/>
                <a:gd name="connsiteX3" fmla="*/ 94084 w 94084"/>
                <a:gd name="connsiteY3" fmla="*/ 631387 h 631387"/>
                <a:gd name="connsiteX0" fmla="*/ 40554 w 97144"/>
                <a:gd name="connsiteY0" fmla="*/ 6421 h 657445"/>
                <a:gd name="connsiteX1" fmla="*/ 3060 w 97144"/>
                <a:gd name="connsiteY1" fmla="*/ 58537 h 657445"/>
                <a:gd name="connsiteX2" fmla="*/ 22193 w 97144"/>
                <a:gd name="connsiteY2" fmla="*/ 357641 h 657445"/>
                <a:gd name="connsiteX3" fmla="*/ 97144 w 97144"/>
                <a:gd name="connsiteY3" fmla="*/ 657445 h 657445"/>
                <a:gd name="connsiteX0" fmla="*/ 43417 w 100007"/>
                <a:gd name="connsiteY0" fmla="*/ 6421 h 657445"/>
                <a:gd name="connsiteX1" fmla="*/ 5923 w 100007"/>
                <a:gd name="connsiteY1" fmla="*/ 58537 h 657445"/>
                <a:gd name="connsiteX2" fmla="*/ 81322 w 100007"/>
                <a:gd name="connsiteY2" fmla="*/ 284743 h 657445"/>
                <a:gd name="connsiteX3" fmla="*/ 25056 w 100007"/>
                <a:gd name="connsiteY3" fmla="*/ 357641 h 657445"/>
                <a:gd name="connsiteX4" fmla="*/ 100007 w 100007"/>
                <a:gd name="connsiteY4" fmla="*/ 657445 h 657445"/>
                <a:gd name="connsiteX0" fmla="*/ 5923 w 100007"/>
                <a:gd name="connsiteY0" fmla="*/ 0 h 598908"/>
                <a:gd name="connsiteX1" fmla="*/ 81322 w 100007"/>
                <a:gd name="connsiteY1" fmla="*/ 226206 h 598908"/>
                <a:gd name="connsiteX2" fmla="*/ 25056 w 100007"/>
                <a:gd name="connsiteY2" fmla="*/ 299104 h 598908"/>
                <a:gd name="connsiteX3" fmla="*/ 100007 w 100007"/>
                <a:gd name="connsiteY3" fmla="*/ 598908 h 598908"/>
                <a:gd name="connsiteX0" fmla="*/ 5923 w 110797"/>
                <a:gd name="connsiteY0" fmla="*/ 0 h 598908"/>
                <a:gd name="connsiteX1" fmla="*/ 81322 w 110797"/>
                <a:gd name="connsiteY1" fmla="*/ 226206 h 598908"/>
                <a:gd name="connsiteX2" fmla="*/ 107683 w 110797"/>
                <a:gd name="connsiteY2" fmla="*/ 403336 h 598908"/>
                <a:gd name="connsiteX3" fmla="*/ 100007 w 110797"/>
                <a:gd name="connsiteY3" fmla="*/ 598908 h 598908"/>
                <a:gd name="connsiteX0" fmla="*/ 5923 w 136730"/>
                <a:gd name="connsiteY0" fmla="*/ 0 h 911604"/>
                <a:gd name="connsiteX1" fmla="*/ 81322 w 136730"/>
                <a:gd name="connsiteY1" fmla="*/ 226206 h 911604"/>
                <a:gd name="connsiteX2" fmla="*/ 107683 w 136730"/>
                <a:gd name="connsiteY2" fmla="*/ 403336 h 911604"/>
                <a:gd name="connsiteX3" fmla="*/ 136730 w 136730"/>
                <a:gd name="connsiteY3" fmla="*/ 911604 h 911604"/>
                <a:gd name="connsiteX0" fmla="*/ 5923 w 136730"/>
                <a:gd name="connsiteY0" fmla="*/ 0 h 911604"/>
                <a:gd name="connsiteX1" fmla="*/ 81322 w 136730"/>
                <a:gd name="connsiteY1" fmla="*/ 226206 h 911604"/>
                <a:gd name="connsiteX2" fmla="*/ 107683 w 136730"/>
                <a:gd name="connsiteY2" fmla="*/ 716033 h 911604"/>
                <a:gd name="connsiteX3" fmla="*/ 136730 w 136730"/>
                <a:gd name="connsiteY3" fmla="*/ 911604 h 911604"/>
                <a:gd name="connsiteX0" fmla="*/ 5923 w 136730"/>
                <a:gd name="connsiteY0" fmla="*/ 0 h 911604"/>
                <a:gd name="connsiteX1" fmla="*/ 99683 w 136730"/>
                <a:gd name="connsiteY1" fmla="*/ 330439 h 911604"/>
                <a:gd name="connsiteX2" fmla="*/ 107683 w 136730"/>
                <a:gd name="connsiteY2" fmla="*/ 716033 h 911604"/>
                <a:gd name="connsiteX3" fmla="*/ 136730 w 136730"/>
                <a:gd name="connsiteY3" fmla="*/ 911604 h 911604"/>
                <a:gd name="connsiteX0" fmla="*/ 5923 w 191815"/>
                <a:gd name="connsiteY0" fmla="*/ 0 h 2006042"/>
                <a:gd name="connsiteX1" fmla="*/ 99683 w 191815"/>
                <a:gd name="connsiteY1" fmla="*/ 330439 h 2006042"/>
                <a:gd name="connsiteX2" fmla="*/ 107683 w 191815"/>
                <a:gd name="connsiteY2" fmla="*/ 716033 h 2006042"/>
                <a:gd name="connsiteX3" fmla="*/ 191815 w 191815"/>
                <a:gd name="connsiteY3" fmla="*/ 2006042 h 2006042"/>
                <a:gd name="connsiteX0" fmla="*/ 5923 w 191815"/>
                <a:gd name="connsiteY0" fmla="*/ 0 h 2006042"/>
                <a:gd name="connsiteX1" fmla="*/ 99683 w 191815"/>
                <a:gd name="connsiteY1" fmla="*/ 330439 h 2006042"/>
                <a:gd name="connsiteX2" fmla="*/ 153587 w 191815"/>
                <a:gd name="connsiteY2" fmla="*/ 1341426 h 2006042"/>
                <a:gd name="connsiteX3" fmla="*/ 191815 w 191815"/>
                <a:gd name="connsiteY3" fmla="*/ 2006042 h 2006042"/>
                <a:gd name="connsiteX0" fmla="*/ 5923 w 191815"/>
                <a:gd name="connsiteY0" fmla="*/ 0 h 2006042"/>
                <a:gd name="connsiteX1" fmla="*/ 99683 w 191815"/>
                <a:gd name="connsiteY1" fmla="*/ 330439 h 2006042"/>
                <a:gd name="connsiteX2" fmla="*/ 122733 w 191815"/>
                <a:gd name="connsiteY2" fmla="*/ 677509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407134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71904 w 191815"/>
                <a:gd name="connsiteY4" fmla="*/ 1143021 h 2006042"/>
                <a:gd name="connsiteX5" fmla="*/ 166801 w 191815"/>
                <a:gd name="connsiteY5" fmla="*/ 1563483 h 2006042"/>
                <a:gd name="connsiteX6" fmla="*/ 191815 w 191815"/>
                <a:gd name="connsiteY6"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71904 w 191815"/>
                <a:gd name="connsiteY3" fmla="*/ 1143021 h 2006042"/>
                <a:gd name="connsiteX4" fmla="*/ 166801 w 191815"/>
                <a:gd name="connsiteY4" fmla="*/ 1563483 h 2006042"/>
                <a:gd name="connsiteX5" fmla="*/ 191815 w 191815"/>
                <a:gd name="connsiteY5" fmla="*/ 2006042 h 2006042"/>
                <a:gd name="connsiteX0" fmla="*/ 5923 w 191815"/>
                <a:gd name="connsiteY0" fmla="*/ 0 h 2162390"/>
                <a:gd name="connsiteX1" fmla="*/ 99683 w 191815"/>
                <a:gd name="connsiteY1" fmla="*/ 486787 h 2162390"/>
                <a:gd name="connsiteX2" fmla="*/ 122734 w 191815"/>
                <a:gd name="connsiteY2" fmla="*/ 990205 h 2162390"/>
                <a:gd name="connsiteX3" fmla="*/ 171904 w 191815"/>
                <a:gd name="connsiteY3" fmla="*/ 1299369 h 2162390"/>
                <a:gd name="connsiteX4" fmla="*/ 166801 w 191815"/>
                <a:gd name="connsiteY4" fmla="*/ 1719831 h 2162390"/>
                <a:gd name="connsiteX5" fmla="*/ 191815 w 191815"/>
                <a:gd name="connsiteY5" fmla="*/ 2162390 h 2162390"/>
                <a:gd name="connsiteX0" fmla="*/ 0 w 185892"/>
                <a:gd name="connsiteY0" fmla="*/ 0 h 2162390"/>
                <a:gd name="connsiteX1" fmla="*/ 48688 w 185892"/>
                <a:gd name="connsiteY1" fmla="*/ 218024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6965 w 192857"/>
                <a:gd name="connsiteY0" fmla="*/ 0 h 2162390"/>
                <a:gd name="connsiteX1" fmla="*/ 46472 w 192857"/>
                <a:gd name="connsiteY1" fmla="*/ 270141 h 2162390"/>
                <a:gd name="connsiteX2" fmla="*/ 100725 w 192857"/>
                <a:gd name="connsiteY2" fmla="*/ 486787 h 2162390"/>
                <a:gd name="connsiteX3" fmla="*/ 123776 w 192857"/>
                <a:gd name="connsiteY3" fmla="*/ 990205 h 2162390"/>
                <a:gd name="connsiteX4" fmla="*/ 172946 w 192857"/>
                <a:gd name="connsiteY4" fmla="*/ 1299369 h 2162390"/>
                <a:gd name="connsiteX5" fmla="*/ 167843 w 192857"/>
                <a:gd name="connsiteY5" fmla="*/ 1719831 h 2162390"/>
                <a:gd name="connsiteX6" fmla="*/ 192857 w 192857"/>
                <a:gd name="connsiteY6" fmla="*/ 2162390 h 21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857" h="2162390">
                  <a:moveTo>
                    <a:pt x="6965" y="0"/>
                  </a:moveTo>
                  <a:cubicBezTo>
                    <a:pt x="0" y="24956"/>
                    <a:pt x="30845" y="189010"/>
                    <a:pt x="46472" y="270141"/>
                  </a:cubicBezTo>
                  <a:cubicBezTo>
                    <a:pt x="62099" y="351272"/>
                    <a:pt x="89371" y="358090"/>
                    <a:pt x="100725" y="486787"/>
                  </a:cubicBezTo>
                  <a:cubicBezTo>
                    <a:pt x="120193" y="599705"/>
                    <a:pt x="92322" y="789025"/>
                    <a:pt x="123776" y="990205"/>
                  </a:cubicBezTo>
                  <a:cubicBezTo>
                    <a:pt x="135813" y="1125635"/>
                    <a:pt x="165602" y="1177765"/>
                    <a:pt x="172946" y="1299369"/>
                  </a:cubicBezTo>
                  <a:cubicBezTo>
                    <a:pt x="180290" y="1420973"/>
                    <a:pt x="164525" y="1575994"/>
                    <a:pt x="167843" y="1719831"/>
                  </a:cubicBezTo>
                  <a:cubicBezTo>
                    <a:pt x="171161" y="1863668"/>
                    <a:pt x="188688" y="2062572"/>
                    <a:pt x="192857" y="216239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4-Point Star 58"/>
          <p:cNvSpPr/>
          <p:nvPr/>
        </p:nvSpPr>
        <p:spPr>
          <a:xfrm rot="1547541">
            <a:off x="4665271" y="45141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Point Star 41"/>
          <p:cNvSpPr/>
          <p:nvPr/>
        </p:nvSpPr>
        <p:spPr>
          <a:xfrm rot="1090475">
            <a:off x="3505200" y="29139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Point Star 42"/>
          <p:cNvSpPr/>
          <p:nvPr/>
        </p:nvSpPr>
        <p:spPr>
          <a:xfrm rot="1087115">
            <a:off x="5334000" y="6266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5" name="Group 74"/>
          <p:cNvGrpSpPr/>
          <p:nvPr/>
        </p:nvGrpSpPr>
        <p:grpSpPr>
          <a:xfrm>
            <a:off x="1447800" y="914400"/>
            <a:ext cx="7523211" cy="5867400"/>
            <a:chOff x="1447800" y="914400"/>
            <a:chExt cx="7523211" cy="5867400"/>
          </a:xfrm>
        </p:grpSpPr>
        <p:sp>
          <p:nvSpPr>
            <p:cNvPr id="69" name="Freeform 68"/>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3"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4"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grpSp>
          <p:nvGrpSpPr>
            <p:cNvPr id="71" name="Group 39"/>
            <p:cNvGrpSpPr/>
            <p:nvPr/>
          </p:nvGrpSpPr>
          <p:grpSpPr>
            <a:xfrm>
              <a:off x="4873752" y="4416552"/>
              <a:ext cx="4097259" cy="523220"/>
              <a:chOff x="4721352" y="4264152"/>
              <a:chExt cx="4097259" cy="523220"/>
            </a:xfrm>
          </p:grpSpPr>
          <p:cxnSp>
            <p:nvCxnSpPr>
              <p:cNvPr id="73" name="Straight Connector 72"/>
              <p:cNvCxnSpPr/>
              <p:nvPr/>
            </p:nvCxnSpPr>
            <p:spPr>
              <a:xfrm rot="10800000" flipV="1">
                <a:off x="4721352" y="4529328"/>
                <a:ext cx="914400" cy="195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635752" y="4264152"/>
                <a:ext cx="3182859" cy="523220"/>
              </a:xfrm>
              <a:prstGeom prst="rect">
                <a:avLst/>
              </a:prstGeom>
              <a:solidFill>
                <a:srgbClr val="FF0000"/>
              </a:solidFill>
            </p:spPr>
            <p:txBody>
              <a:bodyPr wrap="none" rtlCol="0">
                <a:spAutoFit/>
              </a:bodyPr>
              <a:lstStyle/>
              <a:p>
                <a:pPr marL="0"/>
                <a:r>
                  <a:rPr lang="en-US" sz="2800" b="1" dirty="0" smtClean="0">
                    <a:solidFill>
                      <a:schemeClr val="bg1"/>
                    </a:solidFill>
                  </a:rPr>
                  <a:t>On-your-knees Cave</a:t>
                </a:r>
              </a:p>
            </p:txBody>
          </p:sp>
        </p:grpSp>
        <p:sp>
          <p:nvSpPr>
            <p:cNvPr id="74" name="5-Point Star 73"/>
            <p:cNvSpPr/>
            <p:nvPr/>
          </p:nvSpPr>
          <p:spPr>
            <a:xfrm>
              <a:off x="4648200" y="4648200"/>
              <a:ext cx="457200" cy="3810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56" name="TextBox 55"/>
          <p:cNvSpPr txBox="1"/>
          <p:nvPr/>
        </p:nvSpPr>
        <p:spPr>
          <a:xfrm>
            <a:off x="0" y="13716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sp useBgFill="1">
        <p:nvSpPr>
          <p:cNvPr id="61" name="TextBox 60"/>
          <p:cNvSpPr txBox="1"/>
          <p:nvPr/>
        </p:nvSpPr>
        <p:spPr>
          <a:xfrm>
            <a:off x="0" y="3124200"/>
            <a:ext cx="9144000" cy="954107"/>
          </a:xfrm>
          <a:prstGeom prst="rect">
            <a:avLst/>
          </a:prstGeom>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	CONCLUSION:</a:t>
            </a:r>
          </a:p>
          <a:p>
            <a:r>
              <a:rPr lang="en-US" sz="2800" b="1" dirty="0" smtClean="0">
                <a:solidFill>
                  <a:srgbClr val="FF0000"/>
                </a:solidFill>
                <a:effectLst>
                  <a:outerShdw blurRad="38100" dist="38100" dir="2700000" algn="tl">
                    <a:srgbClr val="000000">
                      <a:alpha val="43137"/>
                    </a:srgbClr>
                  </a:outerShdw>
                </a:effectLst>
              </a:rPr>
              <a:t>   “a likely ancient pathway south . . . a </a:t>
            </a:r>
            <a:r>
              <a:rPr lang="en-US" sz="2800" b="1" u="sng" dirty="0" smtClean="0">
                <a:solidFill>
                  <a:srgbClr val="FF0000"/>
                </a:solidFill>
                <a:effectLst>
                  <a:outerShdw blurRad="38100" dist="38100" dir="2700000" algn="tl">
                    <a:srgbClr val="000000">
                      <a:alpha val="43137"/>
                    </a:srgbClr>
                  </a:outerShdw>
                </a:effectLst>
              </a:rPr>
              <a:t>COASTAL</a:t>
            </a:r>
            <a:r>
              <a:rPr lang="en-US" sz="2800" b="1" dirty="0" smtClean="0">
                <a:solidFill>
                  <a:srgbClr val="FF0000"/>
                </a:solidFill>
                <a:effectLst>
                  <a:outerShdw blurRad="38100" dist="38100" dir="2700000" algn="tl">
                    <a:srgbClr val="000000">
                      <a:alpha val="43137"/>
                    </a:srgbClr>
                  </a:outerShdw>
                </a:effectLst>
              </a:rPr>
              <a:t> migration”</a:t>
            </a:r>
          </a:p>
        </p:txBody>
      </p:sp>
      <p:sp useBgFill="1">
        <p:nvSpPr>
          <p:cNvPr id="45" name="TextBox 44"/>
          <p:cNvSpPr txBox="1"/>
          <p:nvPr/>
        </p:nvSpPr>
        <p:spPr>
          <a:xfrm>
            <a:off x="0" y="616803"/>
            <a:ext cx="9144000" cy="892552"/>
          </a:xfrm>
          <a:prstGeom prst="rect">
            <a:avLst/>
          </a:prstGeom>
        </p:spPr>
        <p:txBody>
          <a:bodyPr wrap="square" rtlCol="0">
            <a:spAutoFit/>
          </a:bodyPr>
          <a:lstStyle/>
          <a:p>
            <a:pPr marL="0" algn="ctr"/>
            <a:r>
              <a:rPr lang="en-US" sz="2800" b="1" dirty="0" smtClean="0"/>
              <a:t>DNA testing found </a:t>
            </a:r>
            <a:r>
              <a:rPr lang="en-US" sz="2800" b="1" dirty="0" err="1" smtClean="0"/>
              <a:t>Haplogroup</a:t>
            </a:r>
            <a:r>
              <a:rPr lang="en-US" sz="2800" b="1" dirty="0" smtClean="0"/>
              <a:t> ‘D’ </a:t>
            </a:r>
          </a:p>
          <a:p>
            <a:pPr marL="0" algn="ctr"/>
            <a:r>
              <a:rPr lang="en-US" sz="2400" b="1" dirty="0" smtClean="0"/>
              <a:t>with genetic relatives along the Pacific coast</a:t>
            </a:r>
          </a:p>
        </p:txBody>
      </p:sp>
      <p:sp>
        <p:nvSpPr>
          <p:cNvPr id="60" name="Oval 59"/>
          <p:cNvSpPr/>
          <p:nvPr/>
        </p:nvSpPr>
        <p:spPr>
          <a:xfrm>
            <a:off x="1371600" y="1371600"/>
            <a:ext cx="1447800" cy="5334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withEffect">
                                  <p:stCondLst>
                                    <p:cond delay="0"/>
                                  </p:stCondLst>
                                  <p:childTnLst>
                                    <p:set>
                                      <p:cBhvr>
                                        <p:cTn id="6" dur="1" fill="hold">
                                          <p:stCondLst>
                                            <p:cond delay="0"/>
                                          </p:stCondLst>
                                        </p:cTn>
                                        <p:tgtEl>
                                          <p:spTgt spid="45">
                                            <p:bg/>
                                          </p:spTgt>
                                        </p:tgtEl>
                                        <p:attrNameLst>
                                          <p:attrName>style.visibility</p:attrName>
                                        </p:attrNameLst>
                                      </p:cBhvr>
                                      <p:to>
                                        <p:strVal val="visible"/>
                                      </p:to>
                                    </p:set>
                                    <p:animEffect transition="in" filter="wipe(up)">
                                      <p:cBhvr>
                                        <p:cTn id="7" dur="500"/>
                                        <p:tgtEl>
                                          <p:spTgt spid="45">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5">
                                            <p:txEl>
                                              <p:pRg st="0" end="0"/>
                                            </p:txEl>
                                          </p:spTgt>
                                        </p:tgtEl>
                                        <p:attrNameLst>
                                          <p:attrName>style.visibility</p:attrName>
                                        </p:attrNameLst>
                                      </p:cBhvr>
                                      <p:to>
                                        <p:strVal val="visible"/>
                                      </p:to>
                                    </p:set>
                                    <p:animEffect transition="in" filter="wipe(left)">
                                      <p:cBhvr>
                                        <p:cTn id="10" dur="1000"/>
                                        <p:tgtEl>
                                          <p:spTgt spid="45">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wipe(left)">
                                      <p:cBhvr>
                                        <p:cTn id="14" dur="1000"/>
                                        <p:tgtEl>
                                          <p:spTgt spid="4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1000"/>
                                        <p:tgtEl>
                                          <p:spTgt spid="75"/>
                                        </p:tgtEl>
                                        <p:attrNameLst>
                                          <p:attrName>ppt_w</p:attrName>
                                        </p:attrNameLst>
                                      </p:cBhvr>
                                      <p:tavLst>
                                        <p:tav tm="0">
                                          <p:val>
                                            <p:strVal val="ppt_w"/>
                                          </p:val>
                                        </p:tav>
                                        <p:tav tm="100000">
                                          <p:val>
                                            <p:fltVal val="0"/>
                                          </p:val>
                                        </p:tav>
                                      </p:tavLst>
                                    </p:anim>
                                    <p:anim calcmode="lin" valueType="num">
                                      <p:cBhvr>
                                        <p:cTn id="19" dur="1000"/>
                                        <p:tgtEl>
                                          <p:spTgt spid="75"/>
                                        </p:tgtEl>
                                        <p:attrNameLst>
                                          <p:attrName>ppt_h</p:attrName>
                                        </p:attrNameLst>
                                      </p:cBhvr>
                                      <p:tavLst>
                                        <p:tav tm="0">
                                          <p:val>
                                            <p:strVal val="ppt_h"/>
                                          </p:val>
                                        </p:tav>
                                        <p:tav tm="100000">
                                          <p:val>
                                            <p:fltVal val="0"/>
                                          </p:val>
                                        </p:tav>
                                      </p:tavLst>
                                    </p:anim>
                                    <p:animEffect transition="out" filter="fade">
                                      <p:cBhvr>
                                        <p:cTn id="20" dur="1000"/>
                                        <p:tgtEl>
                                          <p:spTgt spid="75"/>
                                        </p:tgtEl>
                                      </p:cBhvr>
                                    </p:animEffect>
                                    <p:set>
                                      <p:cBhvr>
                                        <p:cTn id="21" dur="1" fill="hold">
                                          <p:stCondLst>
                                            <p:cond delay="999"/>
                                          </p:stCondLst>
                                        </p:cTn>
                                        <p:tgtEl>
                                          <p:spTgt spid="75"/>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childTnLst>
                                </p:cTn>
                              </p:par>
                            </p:childTnLst>
                          </p:cTn>
                        </p:par>
                        <p:par>
                          <p:cTn id="25" fill="hold">
                            <p:stCondLst>
                              <p:cond delay="1000"/>
                            </p:stCondLst>
                            <p:childTnLst>
                              <p:par>
                                <p:cTn id="26" presetID="22" presetClass="entr" presetSubtype="1" fill="hold" grpId="1" nodeType="afterEffect">
                                  <p:stCondLst>
                                    <p:cond delay="0"/>
                                  </p:stCondLst>
                                  <p:childTnLst>
                                    <p:set>
                                      <p:cBhvr>
                                        <p:cTn id="27" dur="1" fill="hold">
                                          <p:stCondLst>
                                            <p:cond delay="0"/>
                                          </p:stCondLst>
                                        </p:cTn>
                                        <p:tgtEl>
                                          <p:spTgt spid="56">
                                            <p:bg/>
                                          </p:spTgt>
                                        </p:tgtEl>
                                        <p:attrNameLst>
                                          <p:attrName>style.visibility</p:attrName>
                                        </p:attrNameLst>
                                      </p:cBhvr>
                                      <p:to>
                                        <p:strVal val="visible"/>
                                      </p:to>
                                    </p:set>
                                    <p:animEffect transition="in" filter="wipe(up)">
                                      <p:cBhvr>
                                        <p:cTn id="28" dur="500"/>
                                        <p:tgtEl>
                                          <p:spTgt spid="56">
                                            <p:bg/>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56">
                                            <p:txEl>
                                              <p:pRg st="0" end="0"/>
                                            </p:txEl>
                                          </p:spTgt>
                                        </p:tgtEl>
                                        <p:attrNameLst>
                                          <p:attrName>style.visibility</p:attrName>
                                        </p:attrNameLst>
                                      </p:cBhvr>
                                      <p:to>
                                        <p:strVal val="visible"/>
                                      </p:to>
                                    </p:set>
                                    <p:anim calcmode="lin" valueType="num">
                                      <p:cBhvr>
                                        <p:cTn id="31" dur="10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33" dur="1000"/>
                                        <p:tgtEl>
                                          <p:spTgt spid="5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1000" fill="hold"/>
                                        <p:tgtEl>
                                          <p:spTgt spid="41"/>
                                        </p:tgtEl>
                                        <p:attrNameLst>
                                          <p:attrName>ppt_w</p:attrName>
                                        </p:attrNameLst>
                                      </p:cBhvr>
                                      <p:tavLst>
                                        <p:tav tm="0">
                                          <p:val>
                                            <p:fltVal val="0"/>
                                          </p:val>
                                        </p:tav>
                                        <p:tav tm="100000">
                                          <p:val>
                                            <p:strVal val="#ppt_w"/>
                                          </p:val>
                                        </p:tav>
                                      </p:tavLst>
                                    </p:anim>
                                    <p:anim calcmode="lin" valueType="num">
                                      <p:cBhvr>
                                        <p:cTn id="39" dur="1000" fill="hold"/>
                                        <p:tgtEl>
                                          <p:spTgt spid="41"/>
                                        </p:tgtEl>
                                        <p:attrNameLst>
                                          <p:attrName>ppt_h</p:attrName>
                                        </p:attrNameLst>
                                      </p:cBhvr>
                                      <p:tavLst>
                                        <p:tav tm="0">
                                          <p:val>
                                            <p:fltVal val="0"/>
                                          </p:val>
                                        </p:tav>
                                        <p:tav tm="100000">
                                          <p:val>
                                            <p:strVal val="#ppt_h"/>
                                          </p:val>
                                        </p:tav>
                                      </p:tavLst>
                                    </p:anim>
                                    <p:anim calcmode="lin" valueType="num">
                                      <p:cBhvr>
                                        <p:cTn id="40" dur="1000" fill="hold"/>
                                        <p:tgtEl>
                                          <p:spTgt spid="41"/>
                                        </p:tgtEl>
                                        <p:attrNameLst>
                                          <p:attrName>style.rotation</p:attrName>
                                        </p:attrNameLst>
                                      </p:cBhvr>
                                      <p:tavLst>
                                        <p:tav tm="0">
                                          <p:val>
                                            <p:fltVal val="360"/>
                                          </p:val>
                                        </p:tav>
                                        <p:tav tm="100000">
                                          <p:val>
                                            <p:fltVal val="0"/>
                                          </p:val>
                                        </p:tav>
                                      </p:tavLst>
                                    </p:anim>
                                    <p:animEffect transition="in" filter="fade">
                                      <p:cBhvr>
                                        <p:cTn id="41" dur="1000"/>
                                        <p:tgtEl>
                                          <p:spTgt spid="41"/>
                                        </p:tgtEl>
                                      </p:cBhvr>
                                    </p:animEffect>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up)">
                                      <p:cBhvr>
                                        <p:cTn id="45" dur="5000"/>
                                        <p:tgtEl>
                                          <p:spTgt spid="49"/>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60"/>
                                        </p:tgtEl>
                                        <p:attrNameLst>
                                          <p:attrName>style.visibility</p:attrName>
                                        </p:attrNameLst>
                                      </p:cBhvr>
                                      <p:to>
                                        <p:strVal val="visible"/>
                                      </p:to>
                                    </p:set>
                                    <p:animEffect transition="in" filter="wipe(left)">
                                      <p:cBhvr>
                                        <p:cTn id="48" dur="1000"/>
                                        <p:tgtEl>
                                          <p:spTgt spid="60"/>
                                        </p:tgtEl>
                                      </p:cBhvr>
                                    </p:animEffect>
                                  </p:childTnLst>
                                </p:cTn>
                              </p:par>
                              <p:par>
                                <p:cTn id="49" presetID="63" presetClass="path" presetSubtype="0" accel="50000" decel="50000" fill="hold" grpId="1" nodeType="withEffect">
                                  <p:stCondLst>
                                    <p:cond delay="1000"/>
                                  </p:stCondLst>
                                  <p:childTnLst>
                                    <p:animMotion origin="layout" path="M 0 -2.71676E-6 L 0.2625 -0.00555 " pathEditMode="relative" rAng="0" ptsTypes="AA">
                                      <p:cBhvr>
                                        <p:cTn id="50" dur="2000" fill="hold"/>
                                        <p:tgtEl>
                                          <p:spTgt spid="60"/>
                                        </p:tgtEl>
                                        <p:attrNameLst>
                                          <p:attrName>ppt_x</p:attrName>
                                          <p:attrName>ppt_y</p:attrName>
                                        </p:attrNameLst>
                                      </p:cBhvr>
                                      <p:rCtr x="131" y="-3"/>
                                    </p:animMotion>
                                  </p:childTnLst>
                                </p:cTn>
                              </p:par>
                              <p:par>
                                <p:cTn id="51" presetID="49" presetClass="entr" presetSubtype="0" decel="100000" fill="hold" grpId="0" nodeType="withEffect">
                                  <p:stCondLst>
                                    <p:cond delay="1000"/>
                                  </p:stCondLst>
                                  <p:childTnLst>
                                    <p:set>
                                      <p:cBhvr>
                                        <p:cTn id="52" dur="1" fill="hold">
                                          <p:stCondLst>
                                            <p:cond delay="0"/>
                                          </p:stCondLst>
                                        </p:cTn>
                                        <p:tgtEl>
                                          <p:spTgt spid="42"/>
                                        </p:tgtEl>
                                        <p:attrNameLst>
                                          <p:attrName>style.visibility</p:attrName>
                                        </p:attrNameLst>
                                      </p:cBhvr>
                                      <p:to>
                                        <p:strVal val="visible"/>
                                      </p:to>
                                    </p:set>
                                    <p:anim calcmode="lin" valueType="num">
                                      <p:cBhvr>
                                        <p:cTn id="53" dur="1000" fill="hold"/>
                                        <p:tgtEl>
                                          <p:spTgt spid="42"/>
                                        </p:tgtEl>
                                        <p:attrNameLst>
                                          <p:attrName>ppt_w</p:attrName>
                                        </p:attrNameLst>
                                      </p:cBhvr>
                                      <p:tavLst>
                                        <p:tav tm="0">
                                          <p:val>
                                            <p:fltVal val="0"/>
                                          </p:val>
                                        </p:tav>
                                        <p:tav tm="100000">
                                          <p:val>
                                            <p:strVal val="#ppt_w"/>
                                          </p:val>
                                        </p:tav>
                                      </p:tavLst>
                                    </p:anim>
                                    <p:anim calcmode="lin" valueType="num">
                                      <p:cBhvr>
                                        <p:cTn id="54" dur="1000" fill="hold"/>
                                        <p:tgtEl>
                                          <p:spTgt spid="42"/>
                                        </p:tgtEl>
                                        <p:attrNameLst>
                                          <p:attrName>ppt_h</p:attrName>
                                        </p:attrNameLst>
                                      </p:cBhvr>
                                      <p:tavLst>
                                        <p:tav tm="0">
                                          <p:val>
                                            <p:fltVal val="0"/>
                                          </p:val>
                                        </p:tav>
                                        <p:tav tm="100000">
                                          <p:val>
                                            <p:strVal val="#ppt_h"/>
                                          </p:val>
                                        </p:tav>
                                      </p:tavLst>
                                    </p:anim>
                                    <p:anim calcmode="lin" valueType="num">
                                      <p:cBhvr>
                                        <p:cTn id="55" dur="1000" fill="hold"/>
                                        <p:tgtEl>
                                          <p:spTgt spid="42"/>
                                        </p:tgtEl>
                                        <p:attrNameLst>
                                          <p:attrName>style.rotation</p:attrName>
                                        </p:attrNameLst>
                                      </p:cBhvr>
                                      <p:tavLst>
                                        <p:tav tm="0">
                                          <p:val>
                                            <p:fltVal val="360"/>
                                          </p:val>
                                        </p:tav>
                                        <p:tav tm="100000">
                                          <p:val>
                                            <p:fltVal val="0"/>
                                          </p:val>
                                        </p:tav>
                                      </p:tavLst>
                                    </p:anim>
                                    <p:animEffect transition="in" filter="fade">
                                      <p:cBhvr>
                                        <p:cTn id="56" dur="1000"/>
                                        <p:tgtEl>
                                          <p:spTgt spid="42"/>
                                        </p:tgtEl>
                                      </p:cBhvr>
                                    </p:animEffect>
                                  </p:childTnLst>
                                </p:cTn>
                              </p:par>
                              <p:par>
                                <p:cTn id="57" presetID="49" presetClass="entr" presetSubtype="0" decel="100000" fill="hold" grpId="0" nodeType="withEffect">
                                  <p:stCondLst>
                                    <p:cond delay="1500"/>
                                  </p:stCondLst>
                                  <p:childTnLst>
                                    <p:set>
                                      <p:cBhvr>
                                        <p:cTn id="58" dur="1" fill="hold">
                                          <p:stCondLst>
                                            <p:cond delay="0"/>
                                          </p:stCondLst>
                                        </p:cTn>
                                        <p:tgtEl>
                                          <p:spTgt spid="57"/>
                                        </p:tgtEl>
                                        <p:attrNameLst>
                                          <p:attrName>style.visibility</p:attrName>
                                        </p:attrNameLst>
                                      </p:cBhvr>
                                      <p:to>
                                        <p:strVal val="visible"/>
                                      </p:to>
                                    </p:set>
                                    <p:anim calcmode="lin" valueType="num">
                                      <p:cBhvr>
                                        <p:cTn id="59" dur="1000" fill="hold"/>
                                        <p:tgtEl>
                                          <p:spTgt spid="57"/>
                                        </p:tgtEl>
                                        <p:attrNameLst>
                                          <p:attrName>ppt_w</p:attrName>
                                        </p:attrNameLst>
                                      </p:cBhvr>
                                      <p:tavLst>
                                        <p:tav tm="0">
                                          <p:val>
                                            <p:fltVal val="0"/>
                                          </p:val>
                                        </p:tav>
                                        <p:tav tm="100000">
                                          <p:val>
                                            <p:strVal val="#ppt_w"/>
                                          </p:val>
                                        </p:tav>
                                      </p:tavLst>
                                    </p:anim>
                                    <p:anim calcmode="lin" valueType="num">
                                      <p:cBhvr>
                                        <p:cTn id="60" dur="1000" fill="hold"/>
                                        <p:tgtEl>
                                          <p:spTgt spid="57"/>
                                        </p:tgtEl>
                                        <p:attrNameLst>
                                          <p:attrName>ppt_h</p:attrName>
                                        </p:attrNameLst>
                                      </p:cBhvr>
                                      <p:tavLst>
                                        <p:tav tm="0">
                                          <p:val>
                                            <p:fltVal val="0"/>
                                          </p:val>
                                        </p:tav>
                                        <p:tav tm="100000">
                                          <p:val>
                                            <p:strVal val="#ppt_h"/>
                                          </p:val>
                                        </p:tav>
                                      </p:tavLst>
                                    </p:anim>
                                    <p:anim calcmode="lin" valueType="num">
                                      <p:cBhvr>
                                        <p:cTn id="61" dur="1000" fill="hold"/>
                                        <p:tgtEl>
                                          <p:spTgt spid="57"/>
                                        </p:tgtEl>
                                        <p:attrNameLst>
                                          <p:attrName>style.rotation</p:attrName>
                                        </p:attrNameLst>
                                      </p:cBhvr>
                                      <p:tavLst>
                                        <p:tav tm="0">
                                          <p:val>
                                            <p:fltVal val="360"/>
                                          </p:val>
                                        </p:tav>
                                        <p:tav tm="100000">
                                          <p:val>
                                            <p:fltVal val="0"/>
                                          </p:val>
                                        </p:tav>
                                      </p:tavLst>
                                    </p:anim>
                                    <p:animEffect transition="in" filter="fade">
                                      <p:cBhvr>
                                        <p:cTn id="62" dur="1000"/>
                                        <p:tgtEl>
                                          <p:spTgt spid="57"/>
                                        </p:tgtEl>
                                      </p:cBhvr>
                                    </p:animEffect>
                                  </p:childTnLst>
                                </p:cTn>
                              </p:par>
                              <p:par>
                                <p:cTn id="63" presetID="49" presetClass="entr" presetSubtype="0" decel="100000" fill="hold" grpId="0" nodeType="withEffect">
                                  <p:stCondLst>
                                    <p:cond delay="2500"/>
                                  </p:stCondLst>
                                  <p:childTnLst>
                                    <p:set>
                                      <p:cBhvr>
                                        <p:cTn id="64" dur="1" fill="hold">
                                          <p:stCondLst>
                                            <p:cond delay="0"/>
                                          </p:stCondLst>
                                        </p:cTn>
                                        <p:tgtEl>
                                          <p:spTgt spid="59"/>
                                        </p:tgtEl>
                                        <p:attrNameLst>
                                          <p:attrName>style.visibility</p:attrName>
                                        </p:attrNameLst>
                                      </p:cBhvr>
                                      <p:to>
                                        <p:strVal val="visible"/>
                                      </p:to>
                                    </p:set>
                                    <p:anim calcmode="lin" valueType="num">
                                      <p:cBhvr>
                                        <p:cTn id="65" dur="1000" fill="hold"/>
                                        <p:tgtEl>
                                          <p:spTgt spid="59"/>
                                        </p:tgtEl>
                                        <p:attrNameLst>
                                          <p:attrName>ppt_w</p:attrName>
                                        </p:attrNameLst>
                                      </p:cBhvr>
                                      <p:tavLst>
                                        <p:tav tm="0">
                                          <p:val>
                                            <p:fltVal val="0"/>
                                          </p:val>
                                        </p:tav>
                                        <p:tav tm="100000">
                                          <p:val>
                                            <p:strVal val="#ppt_w"/>
                                          </p:val>
                                        </p:tav>
                                      </p:tavLst>
                                    </p:anim>
                                    <p:anim calcmode="lin" valueType="num">
                                      <p:cBhvr>
                                        <p:cTn id="66" dur="1000" fill="hold"/>
                                        <p:tgtEl>
                                          <p:spTgt spid="59"/>
                                        </p:tgtEl>
                                        <p:attrNameLst>
                                          <p:attrName>ppt_h</p:attrName>
                                        </p:attrNameLst>
                                      </p:cBhvr>
                                      <p:tavLst>
                                        <p:tav tm="0">
                                          <p:val>
                                            <p:fltVal val="0"/>
                                          </p:val>
                                        </p:tav>
                                        <p:tav tm="100000">
                                          <p:val>
                                            <p:strVal val="#ppt_h"/>
                                          </p:val>
                                        </p:tav>
                                      </p:tavLst>
                                    </p:anim>
                                    <p:anim calcmode="lin" valueType="num">
                                      <p:cBhvr>
                                        <p:cTn id="67" dur="1000" fill="hold"/>
                                        <p:tgtEl>
                                          <p:spTgt spid="59"/>
                                        </p:tgtEl>
                                        <p:attrNameLst>
                                          <p:attrName>style.rotation</p:attrName>
                                        </p:attrNameLst>
                                      </p:cBhvr>
                                      <p:tavLst>
                                        <p:tav tm="0">
                                          <p:val>
                                            <p:fltVal val="360"/>
                                          </p:val>
                                        </p:tav>
                                        <p:tav tm="100000">
                                          <p:val>
                                            <p:fltVal val="0"/>
                                          </p:val>
                                        </p:tav>
                                      </p:tavLst>
                                    </p:anim>
                                    <p:animEffect transition="in" filter="fade">
                                      <p:cBhvr>
                                        <p:cTn id="68" dur="1000"/>
                                        <p:tgtEl>
                                          <p:spTgt spid="59"/>
                                        </p:tgtEl>
                                      </p:cBhvr>
                                    </p:animEffect>
                                  </p:childTnLst>
                                </p:cTn>
                              </p:par>
                              <p:par>
                                <p:cTn id="69" presetID="42" presetClass="path" presetSubtype="0" accel="50000" decel="50000" fill="hold" grpId="3" nodeType="withEffect">
                                  <p:stCondLst>
                                    <p:cond delay="2500"/>
                                  </p:stCondLst>
                                  <p:childTnLst>
                                    <p:animMotion origin="layout" path="M 0.24583 -0.00555 L 0.5375 -0.00555 " pathEditMode="relative" rAng="0" ptsTypes="AA">
                                      <p:cBhvr>
                                        <p:cTn id="70" dur="2000" fill="hold"/>
                                        <p:tgtEl>
                                          <p:spTgt spid="60"/>
                                        </p:tgtEl>
                                        <p:attrNameLst>
                                          <p:attrName>ppt_x</p:attrName>
                                          <p:attrName>ppt_y</p:attrName>
                                        </p:attrNameLst>
                                      </p:cBhvr>
                                      <p:rCtr x="146" y="0"/>
                                    </p:animMotion>
                                  </p:childTnLst>
                                </p:cTn>
                              </p:par>
                              <p:par>
                                <p:cTn id="71" presetID="49" presetClass="entr" presetSubtype="0" decel="100000" fill="hold" grpId="0" nodeType="withEffect">
                                  <p:stCondLst>
                                    <p:cond delay="3500"/>
                                  </p:stCondLst>
                                  <p:childTnLst>
                                    <p:set>
                                      <p:cBhvr>
                                        <p:cTn id="72" dur="1" fill="hold">
                                          <p:stCondLst>
                                            <p:cond delay="0"/>
                                          </p:stCondLst>
                                        </p:cTn>
                                        <p:tgtEl>
                                          <p:spTgt spid="58"/>
                                        </p:tgtEl>
                                        <p:attrNameLst>
                                          <p:attrName>style.visibility</p:attrName>
                                        </p:attrNameLst>
                                      </p:cBhvr>
                                      <p:to>
                                        <p:strVal val="visible"/>
                                      </p:to>
                                    </p:set>
                                    <p:anim calcmode="lin" valueType="num">
                                      <p:cBhvr>
                                        <p:cTn id="73" dur="1000" fill="hold"/>
                                        <p:tgtEl>
                                          <p:spTgt spid="58"/>
                                        </p:tgtEl>
                                        <p:attrNameLst>
                                          <p:attrName>ppt_w</p:attrName>
                                        </p:attrNameLst>
                                      </p:cBhvr>
                                      <p:tavLst>
                                        <p:tav tm="0">
                                          <p:val>
                                            <p:fltVal val="0"/>
                                          </p:val>
                                        </p:tav>
                                        <p:tav tm="100000">
                                          <p:val>
                                            <p:strVal val="#ppt_w"/>
                                          </p:val>
                                        </p:tav>
                                      </p:tavLst>
                                    </p:anim>
                                    <p:anim calcmode="lin" valueType="num">
                                      <p:cBhvr>
                                        <p:cTn id="74" dur="1000" fill="hold"/>
                                        <p:tgtEl>
                                          <p:spTgt spid="58"/>
                                        </p:tgtEl>
                                        <p:attrNameLst>
                                          <p:attrName>ppt_h</p:attrName>
                                        </p:attrNameLst>
                                      </p:cBhvr>
                                      <p:tavLst>
                                        <p:tav tm="0">
                                          <p:val>
                                            <p:fltVal val="0"/>
                                          </p:val>
                                        </p:tav>
                                        <p:tav tm="100000">
                                          <p:val>
                                            <p:strVal val="#ppt_h"/>
                                          </p:val>
                                        </p:tav>
                                      </p:tavLst>
                                    </p:anim>
                                    <p:anim calcmode="lin" valueType="num">
                                      <p:cBhvr>
                                        <p:cTn id="75" dur="1000" fill="hold"/>
                                        <p:tgtEl>
                                          <p:spTgt spid="58"/>
                                        </p:tgtEl>
                                        <p:attrNameLst>
                                          <p:attrName>style.rotation</p:attrName>
                                        </p:attrNameLst>
                                      </p:cBhvr>
                                      <p:tavLst>
                                        <p:tav tm="0">
                                          <p:val>
                                            <p:fltVal val="360"/>
                                          </p:val>
                                        </p:tav>
                                        <p:tav tm="100000">
                                          <p:val>
                                            <p:fltVal val="0"/>
                                          </p:val>
                                        </p:tav>
                                      </p:tavLst>
                                    </p:anim>
                                    <p:animEffect transition="in" filter="fade">
                                      <p:cBhvr>
                                        <p:cTn id="76" dur="1000"/>
                                        <p:tgtEl>
                                          <p:spTgt spid="58"/>
                                        </p:tgtEl>
                                      </p:cBhvr>
                                    </p:animEffect>
                                  </p:childTnLst>
                                </p:cTn>
                              </p:par>
                              <p:par>
                                <p:cTn id="77" presetID="49" presetClass="entr" presetSubtype="0" decel="100000" fill="hold" grpId="0" nodeType="withEffect">
                                  <p:stCondLst>
                                    <p:cond delay="4500"/>
                                  </p:stCondLst>
                                  <p:childTnLst>
                                    <p:set>
                                      <p:cBhvr>
                                        <p:cTn id="78" dur="1" fill="hold">
                                          <p:stCondLst>
                                            <p:cond delay="0"/>
                                          </p:stCondLst>
                                        </p:cTn>
                                        <p:tgtEl>
                                          <p:spTgt spid="43"/>
                                        </p:tgtEl>
                                        <p:attrNameLst>
                                          <p:attrName>style.visibility</p:attrName>
                                        </p:attrNameLst>
                                      </p:cBhvr>
                                      <p:to>
                                        <p:strVal val="visible"/>
                                      </p:to>
                                    </p:set>
                                    <p:anim calcmode="lin" valueType="num">
                                      <p:cBhvr>
                                        <p:cTn id="79" dur="1000" fill="hold"/>
                                        <p:tgtEl>
                                          <p:spTgt spid="43"/>
                                        </p:tgtEl>
                                        <p:attrNameLst>
                                          <p:attrName>ppt_w</p:attrName>
                                        </p:attrNameLst>
                                      </p:cBhvr>
                                      <p:tavLst>
                                        <p:tav tm="0">
                                          <p:val>
                                            <p:fltVal val="0"/>
                                          </p:val>
                                        </p:tav>
                                        <p:tav tm="100000">
                                          <p:val>
                                            <p:strVal val="#ppt_w"/>
                                          </p:val>
                                        </p:tav>
                                      </p:tavLst>
                                    </p:anim>
                                    <p:anim calcmode="lin" valueType="num">
                                      <p:cBhvr>
                                        <p:cTn id="80" dur="1000" fill="hold"/>
                                        <p:tgtEl>
                                          <p:spTgt spid="43"/>
                                        </p:tgtEl>
                                        <p:attrNameLst>
                                          <p:attrName>ppt_h</p:attrName>
                                        </p:attrNameLst>
                                      </p:cBhvr>
                                      <p:tavLst>
                                        <p:tav tm="0">
                                          <p:val>
                                            <p:fltVal val="0"/>
                                          </p:val>
                                        </p:tav>
                                        <p:tav tm="100000">
                                          <p:val>
                                            <p:strVal val="#ppt_h"/>
                                          </p:val>
                                        </p:tav>
                                      </p:tavLst>
                                    </p:anim>
                                    <p:anim calcmode="lin" valueType="num">
                                      <p:cBhvr>
                                        <p:cTn id="81" dur="1000" fill="hold"/>
                                        <p:tgtEl>
                                          <p:spTgt spid="43"/>
                                        </p:tgtEl>
                                        <p:attrNameLst>
                                          <p:attrName>style.rotation</p:attrName>
                                        </p:attrNameLst>
                                      </p:cBhvr>
                                      <p:tavLst>
                                        <p:tav tm="0">
                                          <p:val>
                                            <p:fltVal val="360"/>
                                          </p:val>
                                        </p:tav>
                                        <p:tav tm="100000">
                                          <p:val>
                                            <p:fltVal val="0"/>
                                          </p:val>
                                        </p:tav>
                                      </p:tavLst>
                                    </p:anim>
                                    <p:animEffect transition="in" filter="fade">
                                      <p:cBhvr>
                                        <p:cTn id="82" dur="10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1" nodeType="clickEffect">
                                  <p:stCondLst>
                                    <p:cond delay="0"/>
                                  </p:stCondLst>
                                  <p:childTnLst>
                                    <p:set>
                                      <p:cBhvr>
                                        <p:cTn id="86" dur="1" fill="hold">
                                          <p:stCondLst>
                                            <p:cond delay="0"/>
                                          </p:stCondLst>
                                        </p:cTn>
                                        <p:tgtEl>
                                          <p:spTgt spid="61">
                                            <p:bg/>
                                          </p:spTgt>
                                        </p:tgtEl>
                                        <p:attrNameLst>
                                          <p:attrName>style.visibility</p:attrName>
                                        </p:attrNameLst>
                                      </p:cBhvr>
                                      <p:to>
                                        <p:strVal val="visible"/>
                                      </p:to>
                                    </p:set>
                                    <p:animEffect transition="in" filter="fade">
                                      <p:cBhvr>
                                        <p:cTn id="87" dur="1000"/>
                                        <p:tgtEl>
                                          <p:spTgt spid="61">
                                            <p:bg/>
                                          </p:spTgt>
                                        </p:tgtEl>
                                      </p:cBhvr>
                                    </p:animEffect>
                                  </p:childTnLst>
                                </p:cTn>
                              </p:par>
                              <p:par>
                                <p:cTn id="88" presetID="22" presetClass="entr" presetSubtype="8" fill="hold" nodeType="withEffect">
                                  <p:stCondLst>
                                    <p:cond delay="0"/>
                                  </p:stCondLst>
                                  <p:childTnLst>
                                    <p:set>
                                      <p:cBhvr>
                                        <p:cTn id="89" dur="1" fill="hold">
                                          <p:stCondLst>
                                            <p:cond delay="0"/>
                                          </p:stCondLst>
                                        </p:cTn>
                                        <p:tgtEl>
                                          <p:spTgt spid="61">
                                            <p:txEl>
                                              <p:pRg st="0" end="0"/>
                                            </p:txEl>
                                          </p:spTgt>
                                        </p:tgtEl>
                                        <p:attrNameLst>
                                          <p:attrName>style.visibility</p:attrName>
                                        </p:attrNameLst>
                                      </p:cBhvr>
                                      <p:to>
                                        <p:strVal val="visible"/>
                                      </p:to>
                                    </p:set>
                                    <p:animEffect transition="in" filter="wipe(left)">
                                      <p:cBhvr>
                                        <p:cTn id="90" dur="1000"/>
                                        <p:tgtEl>
                                          <p:spTgt spid="61">
                                            <p:txEl>
                                              <p:pRg st="0" end="0"/>
                                            </p:txEl>
                                          </p:spTgt>
                                        </p:tgtEl>
                                      </p:cBhvr>
                                    </p:animEffect>
                                  </p:childTnLst>
                                </p:cTn>
                              </p:par>
                            </p:childTnLst>
                          </p:cTn>
                        </p:par>
                        <p:par>
                          <p:cTn id="91" fill="hold">
                            <p:stCondLst>
                              <p:cond delay="1000"/>
                            </p:stCondLst>
                            <p:childTnLst>
                              <p:par>
                                <p:cTn id="92" presetID="22" presetClass="entr" presetSubtype="8" fill="hold" nodeType="afterEffect">
                                  <p:stCondLst>
                                    <p:cond delay="0"/>
                                  </p:stCondLst>
                                  <p:childTnLst>
                                    <p:set>
                                      <p:cBhvr>
                                        <p:cTn id="93" dur="1" fill="hold">
                                          <p:stCondLst>
                                            <p:cond delay="0"/>
                                          </p:stCondLst>
                                        </p:cTn>
                                        <p:tgtEl>
                                          <p:spTgt spid="61">
                                            <p:txEl>
                                              <p:pRg st="1" end="1"/>
                                            </p:txEl>
                                          </p:spTgt>
                                        </p:tgtEl>
                                        <p:attrNameLst>
                                          <p:attrName>style.visibility</p:attrName>
                                        </p:attrNameLst>
                                      </p:cBhvr>
                                      <p:to>
                                        <p:strVal val="visible"/>
                                      </p:to>
                                    </p:set>
                                    <p:animEffect transition="in" filter="wipe(left)">
                                      <p:cBhvr>
                                        <p:cTn id="94" dur="1000"/>
                                        <p:tgtEl>
                                          <p:spTgt spid="61">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4" nodeType="clickEffect">
                                  <p:stCondLst>
                                    <p:cond delay="0"/>
                                  </p:stCondLst>
                                  <p:childTnLst>
                                    <p:animEffect transition="out" filter="fade">
                                      <p:cBhvr>
                                        <p:cTn id="98" dur="1000"/>
                                        <p:tgtEl>
                                          <p:spTgt spid="60"/>
                                        </p:tgtEl>
                                      </p:cBhvr>
                                    </p:animEffect>
                                    <p:set>
                                      <p:cBhvr>
                                        <p:cTn id="99" dur="1" fill="hold">
                                          <p:stCondLst>
                                            <p:cond delay="999"/>
                                          </p:stCondLst>
                                        </p:cTn>
                                        <p:tgtEl>
                                          <p:spTgt spid="60"/>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61">
                                            <p:txEl>
                                              <p:pRg st="0" end="0"/>
                                            </p:txEl>
                                          </p:spTgt>
                                        </p:tgtEl>
                                      </p:cBhvr>
                                    </p:animEffect>
                                    <p:set>
                                      <p:cBhvr>
                                        <p:cTn id="102" dur="1" fill="hold">
                                          <p:stCondLst>
                                            <p:cond delay="999"/>
                                          </p:stCondLst>
                                        </p:cTn>
                                        <p:tgtEl>
                                          <p:spTgt spid="61">
                                            <p:txEl>
                                              <p:pRg st="0" end="0"/>
                                            </p:txEl>
                                          </p:spTgt>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61">
                                            <p:txEl>
                                              <p:pRg st="1" end="1"/>
                                            </p:txEl>
                                          </p:spTgt>
                                        </p:tgtEl>
                                      </p:cBhvr>
                                    </p:animEffect>
                                    <p:set>
                                      <p:cBhvr>
                                        <p:cTn id="105" dur="1" fill="hold">
                                          <p:stCondLst>
                                            <p:cond delay="999"/>
                                          </p:stCondLst>
                                        </p:cTn>
                                        <p:tgtEl>
                                          <p:spTgt spid="61">
                                            <p:txEl>
                                              <p:pRg st="1" end="1"/>
                                            </p:txEl>
                                          </p:spTgt>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00"/>
                                        <p:tgtEl>
                                          <p:spTgt spid="61">
                                            <p:bg/>
                                          </p:spTgt>
                                        </p:tgtEl>
                                      </p:cBhvr>
                                    </p:animEffect>
                                    <p:set>
                                      <p:cBhvr>
                                        <p:cTn id="108" dur="1" fill="hold">
                                          <p:stCondLst>
                                            <p:cond delay="999"/>
                                          </p:stCondLst>
                                        </p:cTn>
                                        <p:tgtEl>
                                          <p:spTgt spid="61">
                                            <p:bg/>
                                          </p:spTgt>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45">
                                            <p:txEl>
                                              <p:pRg st="0" end="0"/>
                                            </p:txEl>
                                          </p:spTgt>
                                        </p:tgtEl>
                                      </p:cBhvr>
                                    </p:animEffect>
                                    <p:set>
                                      <p:cBhvr>
                                        <p:cTn id="111" dur="1" fill="hold">
                                          <p:stCondLst>
                                            <p:cond delay="999"/>
                                          </p:stCondLst>
                                        </p:cTn>
                                        <p:tgtEl>
                                          <p:spTgt spid="45">
                                            <p:txEl>
                                              <p:pRg st="0" end="0"/>
                                            </p:txEl>
                                          </p:spTgt>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00"/>
                                        <p:tgtEl>
                                          <p:spTgt spid="45">
                                            <p:txEl>
                                              <p:pRg st="1" end="1"/>
                                            </p:txEl>
                                          </p:spTgt>
                                        </p:tgtEl>
                                      </p:cBhvr>
                                    </p:animEffect>
                                    <p:set>
                                      <p:cBhvr>
                                        <p:cTn id="114" dur="1" fill="hold">
                                          <p:stCondLst>
                                            <p:cond delay="999"/>
                                          </p:stCondLst>
                                        </p:cTn>
                                        <p:tgtEl>
                                          <p:spTgt spid="45">
                                            <p:txEl>
                                              <p:pRg st="1" end="1"/>
                                            </p:txEl>
                                          </p:spTgt>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1000"/>
                                        <p:tgtEl>
                                          <p:spTgt spid="45">
                                            <p:bg/>
                                          </p:spTgt>
                                        </p:tgtEl>
                                      </p:cBhvr>
                                    </p:animEffect>
                                    <p:set>
                                      <p:cBhvr>
                                        <p:cTn id="117" dur="1" fill="hold">
                                          <p:stCondLst>
                                            <p:cond delay="999"/>
                                          </p:stCondLst>
                                        </p:cTn>
                                        <p:tgtEl>
                                          <p:spTgt spid="45">
                                            <p:bg/>
                                          </p:spTgt>
                                        </p:tgtEl>
                                        <p:attrNameLst>
                                          <p:attrName>style.visibility</p:attrName>
                                        </p:attrNameLst>
                                      </p:cBhvr>
                                      <p:to>
                                        <p:strVal val="hidden"/>
                                      </p:to>
                                    </p:set>
                                  </p:childTnLst>
                                </p:cTn>
                              </p:par>
                              <p:par>
                                <p:cTn id="118" presetID="10" presetClass="entr" presetSubtype="0" fill="hold" nodeType="with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fade">
                                      <p:cBhvr>
                                        <p:cTn id="120" dur="1000"/>
                                        <p:tgtEl>
                                          <p:spTgt spid="75"/>
                                        </p:tgtEl>
                                      </p:cBhvr>
                                    </p:animEffect>
                                  </p:childTnLst>
                                </p:cTn>
                              </p:par>
                              <p:par>
                                <p:cTn id="121" presetID="10" presetClass="exit" presetSubtype="0" fill="hold" nodeType="withEffect">
                                  <p:stCondLst>
                                    <p:cond delay="0"/>
                                  </p:stCondLst>
                                  <p:childTnLst>
                                    <p:animEffect transition="out" filter="fade">
                                      <p:cBhvr>
                                        <p:cTn id="122" dur="1000"/>
                                        <p:tgtEl>
                                          <p:spTgt spid="40"/>
                                        </p:tgtEl>
                                      </p:cBhvr>
                                    </p:animEffect>
                                    <p:set>
                                      <p:cBhvr>
                                        <p:cTn id="123" dur="1" fill="hold">
                                          <p:stCondLst>
                                            <p:cond delay="999"/>
                                          </p:stCondLst>
                                        </p:cTn>
                                        <p:tgtEl>
                                          <p:spTgt spid="40"/>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00"/>
                                        <p:tgtEl>
                                          <p:spTgt spid="56">
                                            <p:txEl>
                                              <p:pRg st="0" end="0"/>
                                            </p:txEl>
                                          </p:spTgt>
                                        </p:tgtEl>
                                      </p:cBhvr>
                                    </p:animEffect>
                                    <p:set>
                                      <p:cBhvr>
                                        <p:cTn id="126" dur="1" fill="hold">
                                          <p:stCondLst>
                                            <p:cond delay="999"/>
                                          </p:stCondLst>
                                        </p:cTn>
                                        <p:tgtEl>
                                          <p:spTgt spid="56">
                                            <p:txEl>
                                              <p:pRg st="0" end="0"/>
                                            </p:txEl>
                                          </p:spTgt>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1000"/>
                                        <p:tgtEl>
                                          <p:spTgt spid="56">
                                            <p:bg/>
                                          </p:spTgt>
                                        </p:tgtEl>
                                      </p:cBhvr>
                                    </p:animEffect>
                                    <p:set>
                                      <p:cBhvr>
                                        <p:cTn id="129" dur="1" fill="hold">
                                          <p:stCondLst>
                                            <p:cond delay="999"/>
                                          </p:stCondLst>
                                        </p:cTn>
                                        <p:tgtEl>
                                          <p:spTgt spid="5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41" grpId="0" animBg="1"/>
      <p:bldP spid="42" grpId="0" animBg="1"/>
      <p:bldP spid="43" grpId="0" animBg="1"/>
      <p:bldP spid="56" grpId="0" build="allAtOnce" animBg="1"/>
      <p:bldP spid="56" grpId="1" build="allAtOnce" animBg="1"/>
      <p:bldP spid="61" grpId="0" build="allAtOnce" animBg="1"/>
      <p:bldP spid="61" grpId="1" build="allAtOnce" animBg="1"/>
      <p:bldP spid="45" grpId="0" build="allAtOnce" animBg="1"/>
      <p:bldP spid="45" grpId="1" uiExpand="1" build="allAtOnce" animBg="1"/>
      <p:bldP spid="60" grpId="0" animBg="1"/>
      <p:bldP spid="60" grpId="1" animBg="1"/>
      <p:bldP spid="60" grpId="3" animBg="1"/>
      <p:bldP spid="60" grpId="4"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http://www.columbia.edu/~vjd1/glacier.gif"/>
          <p:cNvPicPr>
            <a:picLocks noChangeAspect="1" noChangeArrowheads="1"/>
          </p:cNvPicPr>
          <p:nvPr/>
        </p:nvPicPr>
        <p:blipFill>
          <a:blip r:embed="rId3"/>
          <a:srcRect/>
          <a:stretch>
            <a:fillRect/>
          </a:stretch>
        </p:blipFill>
        <p:spPr bwMode="auto">
          <a:xfrm>
            <a:off x="-54864" y="1219200"/>
            <a:ext cx="9244584" cy="5652534"/>
          </a:xfrm>
          <a:prstGeom prst="rect">
            <a:avLst/>
          </a:prstGeom>
          <a:noFill/>
        </p:spPr>
      </p:pic>
      <p:pic>
        <p:nvPicPr>
          <p:cNvPr id="47" name="Picture 2" descr="http://www.columbia.edu/~vjd1/glacier.gif"/>
          <p:cNvPicPr>
            <a:picLocks noChangeAspect="1" noChangeArrowheads="1"/>
          </p:cNvPicPr>
          <p:nvPr/>
        </p:nvPicPr>
        <p:blipFill>
          <a:blip r:embed="rId3"/>
          <a:srcRect l="18178" t="44595" r="27288" b="48648"/>
          <a:stretch>
            <a:fillRect/>
          </a:stretch>
        </p:blipFill>
        <p:spPr bwMode="auto">
          <a:xfrm>
            <a:off x="0" y="3962400"/>
            <a:ext cx="9162288" cy="2082338"/>
          </a:xfrm>
          <a:prstGeom prst="rect">
            <a:avLst/>
          </a:prstGeom>
          <a:noFill/>
        </p:spPr>
      </p:pic>
      <p:sp>
        <p:nvSpPr>
          <p:cNvPr id="41" name="Freeform 40"/>
          <p:cNvSpPr/>
          <p:nvPr/>
        </p:nvSpPr>
        <p:spPr>
          <a:xfrm>
            <a:off x="0" y="3957403"/>
            <a:ext cx="9198864" cy="2083633"/>
          </a:xfrm>
          <a:custGeom>
            <a:avLst/>
            <a:gdLst>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 name="connsiteX0" fmla="*/ 29981 w 9009088"/>
              <a:gd name="connsiteY0" fmla="*/ 0 h 2083633"/>
              <a:gd name="connsiteX1" fmla="*/ 374754 w 9009088"/>
              <a:gd name="connsiteY1" fmla="*/ 854440 h 2083633"/>
              <a:gd name="connsiteX2" fmla="*/ 1499017 w 9009088"/>
              <a:gd name="connsiteY2" fmla="*/ 1543987 h 2083633"/>
              <a:gd name="connsiteX3" fmla="*/ 3207895 w 9009088"/>
              <a:gd name="connsiteY3" fmla="*/ 1753849 h 2083633"/>
              <a:gd name="connsiteX4" fmla="*/ 4826833 w 9009088"/>
              <a:gd name="connsiteY4" fmla="*/ 1768840 h 2083633"/>
              <a:gd name="connsiteX5" fmla="*/ 6460761 w 9009088"/>
              <a:gd name="connsiteY5" fmla="*/ 1813810 h 2083633"/>
              <a:gd name="connsiteX6" fmla="*/ 8604354 w 9009088"/>
              <a:gd name="connsiteY6" fmla="*/ 1783830 h 2083633"/>
              <a:gd name="connsiteX7" fmla="*/ 8889168 w 9009088"/>
              <a:gd name="connsiteY7" fmla="*/ 2038663 h 2083633"/>
              <a:gd name="connsiteX8" fmla="*/ 8514413 w 9009088"/>
              <a:gd name="connsiteY8" fmla="*/ 2053653 h 2083633"/>
              <a:gd name="connsiteX9" fmla="*/ 5546361 w 9009088"/>
              <a:gd name="connsiteY9" fmla="*/ 2038663 h 2083633"/>
              <a:gd name="connsiteX10" fmla="*/ 4736892 w 9009088"/>
              <a:gd name="connsiteY10" fmla="*/ 1978702 h 2083633"/>
              <a:gd name="connsiteX11" fmla="*/ 3867463 w 9009088"/>
              <a:gd name="connsiteY11" fmla="*/ 2008682 h 2083633"/>
              <a:gd name="connsiteX12" fmla="*/ 2308486 w 9009088"/>
              <a:gd name="connsiteY12" fmla="*/ 1903751 h 2083633"/>
              <a:gd name="connsiteX13" fmla="*/ 1858781 w 9009088"/>
              <a:gd name="connsiteY13" fmla="*/ 1948722 h 2083633"/>
              <a:gd name="connsiteX14" fmla="*/ 1049312 w 9009088"/>
              <a:gd name="connsiteY14" fmla="*/ 1873771 h 2083633"/>
              <a:gd name="connsiteX15" fmla="*/ 344774 w 9009088"/>
              <a:gd name="connsiteY15" fmla="*/ 1783830 h 2083633"/>
              <a:gd name="connsiteX16" fmla="*/ 0 w 9009088"/>
              <a:gd name="connsiteY16" fmla="*/ 1798820 h 2083633"/>
              <a:gd name="connsiteX17" fmla="*/ 29981 w 9009088"/>
              <a:gd name="connsiteY17" fmla="*/ 0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09088" h="2083633">
                <a:moveTo>
                  <a:pt x="29981" y="0"/>
                </a:moveTo>
                <a:cubicBezTo>
                  <a:pt x="79948" y="298554"/>
                  <a:pt x="129915" y="597109"/>
                  <a:pt x="374754" y="854440"/>
                </a:cubicBezTo>
                <a:cubicBezTo>
                  <a:pt x="619593" y="1111771"/>
                  <a:pt x="1026827" y="1394086"/>
                  <a:pt x="1499017" y="1543987"/>
                </a:cubicBezTo>
                <a:cubicBezTo>
                  <a:pt x="1971207" y="1693888"/>
                  <a:pt x="2653259" y="1716374"/>
                  <a:pt x="3207895" y="1753849"/>
                </a:cubicBezTo>
                <a:cubicBezTo>
                  <a:pt x="3762531" y="1791324"/>
                  <a:pt x="4826833" y="1768840"/>
                  <a:pt x="4826833" y="1768840"/>
                </a:cubicBezTo>
                <a:cubicBezTo>
                  <a:pt x="5368977" y="1778834"/>
                  <a:pt x="5831174" y="1811312"/>
                  <a:pt x="6460761" y="1813810"/>
                </a:cubicBezTo>
                <a:cubicBezTo>
                  <a:pt x="7090348" y="1816308"/>
                  <a:pt x="8199620" y="1746355"/>
                  <a:pt x="8604354" y="1783830"/>
                </a:cubicBezTo>
                <a:cubicBezTo>
                  <a:pt x="9009088" y="1821305"/>
                  <a:pt x="8904158" y="1993693"/>
                  <a:pt x="8889168" y="2038663"/>
                </a:cubicBezTo>
                <a:cubicBezTo>
                  <a:pt x="8874178" y="2083633"/>
                  <a:pt x="8514413" y="2053653"/>
                  <a:pt x="8514413" y="2053653"/>
                </a:cubicBezTo>
                <a:lnTo>
                  <a:pt x="5546361" y="2038663"/>
                </a:lnTo>
                <a:cubicBezTo>
                  <a:pt x="4916774" y="2026171"/>
                  <a:pt x="5016708" y="1983699"/>
                  <a:pt x="4736892" y="1978702"/>
                </a:cubicBezTo>
                <a:cubicBezTo>
                  <a:pt x="4457076" y="1973705"/>
                  <a:pt x="4272197" y="2021174"/>
                  <a:pt x="3867463" y="2008682"/>
                </a:cubicBezTo>
                <a:cubicBezTo>
                  <a:pt x="3462729" y="1996190"/>
                  <a:pt x="2643266" y="1913744"/>
                  <a:pt x="2308486" y="1903751"/>
                </a:cubicBezTo>
                <a:cubicBezTo>
                  <a:pt x="1973706" y="1893758"/>
                  <a:pt x="2068643" y="1953719"/>
                  <a:pt x="1858781" y="1948722"/>
                </a:cubicBezTo>
                <a:cubicBezTo>
                  <a:pt x="1648919" y="1943725"/>
                  <a:pt x="1301646" y="1901253"/>
                  <a:pt x="1049312" y="1873771"/>
                </a:cubicBezTo>
                <a:cubicBezTo>
                  <a:pt x="796978" y="1846289"/>
                  <a:pt x="519659" y="1796322"/>
                  <a:pt x="344774" y="1783830"/>
                </a:cubicBezTo>
                <a:cubicBezTo>
                  <a:pt x="169889" y="1771338"/>
                  <a:pt x="84944" y="1785079"/>
                  <a:pt x="0" y="1798820"/>
                </a:cubicBezTo>
                <a:lnTo>
                  <a:pt x="29981" y="0"/>
                </a:lnTo>
                <a:close/>
              </a:path>
            </a:pathLst>
          </a:custGeom>
          <a:blipFill>
            <a:blip r:embed="rId4"/>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8"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pic>
        <p:nvPicPr>
          <p:cNvPr id="49" name="Picture 2" descr="http://www.columbia.edu/~vjd1/glacier.gif"/>
          <p:cNvPicPr>
            <a:picLocks noChangeAspect="1" noChangeArrowheads="1"/>
          </p:cNvPicPr>
          <p:nvPr/>
        </p:nvPicPr>
        <p:blipFill>
          <a:blip r:embed="rId3"/>
          <a:srcRect l="90890" t="62162" r="3278" b="31081"/>
          <a:stretch>
            <a:fillRect/>
          </a:stretch>
        </p:blipFill>
        <p:spPr bwMode="auto">
          <a:xfrm rot="1476835">
            <a:off x="7394227" y="4911423"/>
            <a:ext cx="1665387" cy="461991"/>
          </a:xfrm>
          <a:prstGeom prst="rect">
            <a:avLst/>
          </a:prstGeom>
          <a:noFill/>
        </p:spPr>
      </p:pic>
      <p:pic>
        <p:nvPicPr>
          <p:cNvPr id="50" name="Picture 2" descr="http://www.columbia.edu/~vjd1/glacier.gif"/>
          <p:cNvPicPr>
            <a:picLocks noChangeAspect="1" noChangeArrowheads="1"/>
          </p:cNvPicPr>
          <p:nvPr/>
        </p:nvPicPr>
        <p:blipFill>
          <a:blip r:embed="rId3"/>
          <a:srcRect l="90890" t="22708" r="2500" b="46796"/>
          <a:stretch>
            <a:fillRect/>
          </a:stretch>
        </p:blipFill>
        <p:spPr bwMode="auto">
          <a:xfrm rot="701025">
            <a:off x="7172610" y="1467068"/>
            <a:ext cx="1143000" cy="1956241"/>
          </a:xfrm>
          <a:prstGeom prst="rect">
            <a:avLst/>
          </a:prstGeom>
          <a:noFill/>
        </p:spPr>
      </p:pic>
      <p:pic>
        <p:nvPicPr>
          <p:cNvPr id="51" name="Picture 2" descr="http://www.columbia.edu/~vjd1/glacier.gif"/>
          <p:cNvPicPr>
            <a:picLocks noChangeAspect="1" noChangeArrowheads="1"/>
          </p:cNvPicPr>
          <p:nvPr/>
        </p:nvPicPr>
        <p:blipFill>
          <a:blip r:embed="rId3"/>
          <a:srcRect l="62797" t="10629" r="27288" b="40540"/>
          <a:stretch>
            <a:fillRect/>
          </a:stretch>
        </p:blipFill>
        <p:spPr bwMode="auto">
          <a:xfrm rot="790620">
            <a:off x="6647670" y="3118863"/>
            <a:ext cx="1512356" cy="1922932"/>
          </a:xfrm>
          <a:prstGeom prst="rect">
            <a:avLst/>
          </a:prstGeom>
          <a:noFill/>
        </p:spPr>
      </p:pic>
      <p:pic>
        <p:nvPicPr>
          <p:cNvPr id="52" name="Picture 2" descr="http://www.columbia.edu/~vjd1/glacier.gif"/>
          <p:cNvPicPr>
            <a:picLocks noChangeAspect="1" noChangeArrowheads="1"/>
          </p:cNvPicPr>
          <p:nvPr/>
        </p:nvPicPr>
        <p:blipFill>
          <a:blip r:embed="rId3"/>
          <a:srcRect l="90890" t="25676" r="2500" b="29730"/>
          <a:stretch>
            <a:fillRect/>
          </a:stretch>
        </p:blipFill>
        <p:spPr bwMode="auto">
          <a:xfrm>
            <a:off x="8077200" y="2667000"/>
            <a:ext cx="1066800" cy="2514600"/>
          </a:xfrm>
          <a:prstGeom prst="rect">
            <a:avLst/>
          </a:prstGeom>
          <a:noFill/>
        </p:spPr>
      </p:pic>
      <p:pic>
        <p:nvPicPr>
          <p:cNvPr id="53"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54" name="Picture 2" descr="http://www.columbia.edu/~vjd1/glacier.gif"/>
          <p:cNvPicPr>
            <a:picLocks noChangeAspect="1" noChangeArrowheads="1"/>
          </p:cNvPicPr>
          <p:nvPr/>
        </p:nvPicPr>
        <p:blipFill>
          <a:blip r:embed="rId3"/>
          <a:srcRect l="3305" t="85135" r="55381" b="8108"/>
          <a:stretch>
            <a:fillRect/>
          </a:stretch>
        </p:blipFill>
        <p:spPr bwMode="auto">
          <a:xfrm rot="180000">
            <a:off x="-18288" y="5882557"/>
            <a:ext cx="2971715" cy="297172"/>
          </a:xfrm>
          <a:prstGeom prst="rect">
            <a:avLst/>
          </a:prstGeom>
          <a:noFill/>
        </p:spPr>
      </p:pic>
      <p:pic>
        <p:nvPicPr>
          <p:cNvPr id="55"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56" name="Freeform 55"/>
          <p:cNvSpPr/>
          <p:nvPr/>
        </p:nvSpPr>
        <p:spPr>
          <a:xfrm>
            <a:off x="-36576" y="5791200"/>
            <a:ext cx="9235440" cy="286762"/>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pic>
        <p:nvPicPr>
          <p:cNvPr id="33" name="Picture 2" descr="http://www.columbia.edu/~vjd1/glacier.gif"/>
          <p:cNvPicPr>
            <a:picLocks noChangeAspect="1" noChangeArrowheads="1"/>
          </p:cNvPicPr>
          <p:nvPr/>
        </p:nvPicPr>
        <p:blipFill>
          <a:blip r:embed="rId3"/>
          <a:srcRect l="90890" t="62162" r="3278" b="31081"/>
          <a:stretch>
            <a:fillRect/>
          </a:stretch>
        </p:blipFill>
        <p:spPr bwMode="auto">
          <a:xfrm rot="1476835">
            <a:off x="7394227" y="4911423"/>
            <a:ext cx="1665387" cy="461991"/>
          </a:xfrm>
          <a:prstGeom prst="rect">
            <a:avLst/>
          </a:prstGeom>
          <a:noFill/>
        </p:spPr>
      </p:pic>
      <p:pic>
        <p:nvPicPr>
          <p:cNvPr id="35" name="Picture 2" descr="http://www.columbia.edu/~vjd1/glacier.gif"/>
          <p:cNvPicPr>
            <a:picLocks noChangeAspect="1" noChangeArrowheads="1"/>
          </p:cNvPicPr>
          <p:nvPr/>
        </p:nvPicPr>
        <p:blipFill>
          <a:blip r:embed="rId3"/>
          <a:srcRect l="90890" t="22708" r="2500" b="46796"/>
          <a:stretch>
            <a:fillRect/>
          </a:stretch>
        </p:blipFill>
        <p:spPr bwMode="auto">
          <a:xfrm rot="701025">
            <a:off x="7172610" y="1467068"/>
            <a:ext cx="1143000" cy="1956241"/>
          </a:xfrm>
          <a:prstGeom prst="rect">
            <a:avLst/>
          </a:prstGeom>
          <a:noFill/>
        </p:spPr>
      </p:pic>
      <p:pic>
        <p:nvPicPr>
          <p:cNvPr id="36" name="Picture 2" descr="http://www.columbia.edu/~vjd1/glacier.gif"/>
          <p:cNvPicPr>
            <a:picLocks noChangeAspect="1" noChangeArrowheads="1"/>
          </p:cNvPicPr>
          <p:nvPr/>
        </p:nvPicPr>
        <p:blipFill>
          <a:blip r:embed="rId3"/>
          <a:srcRect l="62797" t="10629" r="27288" b="40540"/>
          <a:stretch>
            <a:fillRect/>
          </a:stretch>
        </p:blipFill>
        <p:spPr bwMode="auto">
          <a:xfrm rot="790620">
            <a:off x="6647670" y="3118863"/>
            <a:ext cx="1512356" cy="1922932"/>
          </a:xfrm>
          <a:prstGeom prst="rect">
            <a:avLst/>
          </a:prstGeom>
          <a:noFill/>
        </p:spPr>
      </p:pic>
      <p:pic>
        <p:nvPicPr>
          <p:cNvPr id="37" name="Picture 2" descr="http://www.columbia.edu/~vjd1/glacier.gif"/>
          <p:cNvPicPr>
            <a:picLocks noChangeAspect="1" noChangeArrowheads="1"/>
          </p:cNvPicPr>
          <p:nvPr/>
        </p:nvPicPr>
        <p:blipFill>
          <a:blip r:embed="rId3"/>
          <a:srcRect l="90890" t="25676" r="2500" b="29730"/>
          <a:stretch>
            <a:fillRect/>
          </a:stretch>
        </p:blipFill>
        <p:spPr bwMode="auto">
          <a:xfrm>
            <a:off x="8077200" y="2667000"/>
            <a:ext cx="1066800" cy="2514600"/>
          </a:xfrm>
          <a:prstGeom prst="rect">
            <a:avLst/>
          </a:prstGeom>
          <a:noFill/>
        </p:spPr>
      </p:pic>
      <p:pic>
        <p:nvPicPr>
          <p:cNvPr id="38"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39" name="Picture 2" descr="http://www.columbia.edu/~vjd1/glacier.gif"/>
          <p:cNvPicPr>
            <a:picLocks noChangeAspect="1" noChangeArrowheads="1"/>
          </p:cNvPicPr>
          <p:nvPr/>
        </p:nvPicPr>
        <p:blipFill>
          <a:blip r:embed="rId3"/>
          <a:srcRect l="3305" t="85135" r="55381" b="8108"/>
          <a:stretch>
            <a:fillRect/>
          </a:stretch>
        </p:blipFill>
        <p:spPr bwMode="auto">
          <a:xfrm rot="180000">
            <a:off x="32640" y="5883269"/>
            <a:ext cx="2944566" cy="294457"/>
          </a:xfrm>
          <a:prstGeom prst="rect">
            <a:avLst/>
          </a:prstGeom>
          <a:noFill/>
        </p:spPr>
      </p:pic>
      <p:pic>
        <p:nvPicPr>
          <p:cNvPr id="40"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42" name="Text Box 4"/>
          <p:cNvSpPr txBox="1">
            <a:spLocks noChangeArrowheads="1"/>
          </p:cNvSpPr>
          <p:nvPr/>
        </p:nvSpPr>
        <p:spPr bwMode="auto">
          <a:xfrm>
            <a:off x="5791200" y="1810512"/>
            <a:ext cx="3352800" cy="584775"/>
          </a:xfrm>
          <a:prstGeom prst="rect">
            <a:avLst/>
          </a:prstGeom>
          <a:noFill/>
          <a:ln w="9525">
            <a:noFill/>
            <a:miter lim="800000"/>
            <a:headEnd/>
            <a:tailEnd/>
          </a:ln>
        </p:spPr>
        <p:txBody>
          <a:bodyPr wrap="square">
            <a:spAutoFit/>
          </a:bodyPr>
          <a:lstStyle/>
          <a:p>
            <a:r>
              <a:rPr lang="en-US" sz="3200" b="1" dirty="0" smtClean="0"/>
              <a:t>snow accumulates</a:t>
            </a:r>
            <a:endParaRPr lang="en-US" sz="3200" b="1" dirty="0"/>
          </a:p>
        </p:txBody>
      </p:sp>
      <p:sp>
        <p:nvSpPr>
          <p:cNvPr id="43" name="Text Box 4"/>
          <p:cNvSpPr txBox="1">
            <a:spLocks noChangeArrowheads="1"/>
          </p:cNvSpPr>
          <p:nvPr/>
        </p:nvSpPr>
        <p:spPr bwMode="auto">
          <a:xfrm>
            <a:off x="5791200" y="1295400"/>
            <a:ext cx="3285744" cy="584775"/>
          </a:xfrm>
          <a:prstGeom prst="rect">
            <a:avLst/>
          </a:prstGeom>
          <a:noFill/>
          <a:ln w="9525">
            <a:noFill/>
            <a:miter lim="800000"/>
            <a:headEnd/>
            <a:tailEnd/>
          </a:ln>
        </p:spPr>
        <p:txBody>
          <a:bodyPr wrap="square">
            <a:spAutoFit/>
          </a:bodyPr>
          <a:lstStyle/>
          <a:p>
            <a:r>
              <a:rPr lang="en-US" sz="3200" b="1" dirty="0" smtClean="0"/>
              <a:t>climate cools</a:t>
            </a:r>
          </a:p>
        </p:txBody>
      </p:sp>
      <p:sp>
        <p:nvSpPr>
          <p:cNvPr id="44" name="Freeform 43"/>
          <p:cNvSpPr/>
          <p:nvPr/>
        </p:nvSpPr>
        <p:spPr>
          <a:xfrm>
            <a:off x="29980" y="5788152"/>
            <a:ext cx="9173981" cy="289810"/>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 Box 4"/>
          <p:cNvSpPr txBox="1">
            <a:spLocks noChangeArrowheads="1"/>
          </p:cNvSpPr>
          <p:nvPr/>
        </p:nvSpPr>
        <p:spPr bwMode="auto">
          <a:xfrm>
            <a:off x="5791200" y="2362200"/>
            <a:ext cx="3352800" cy="584775"/>
          </a:xfrm>
          <a:prstGeom prst="rect">
            <a:avLst/>
          </a:prstGeom>
          <a:noFill/>
          <a:ln w="9525">
            <a:noFill/>
            <a:miter lim="800000"/>
            <a:headEnd/>
            <a:tailEnd/>
          </a:ln>
        </p:spPr>
        <p:txBody>
          <a:bodyPr wrap="square">
            <a:spAutoFit/>
          </a:bodyPr>
          <a:lstStyle/>
          <a:p>
            <a:r>
              <a:rPr lang="en-US" sz="3200" b="1" dirty="0" smtClean="0"/>
              <a:t>flakes turn to ice</a:t>
            </a:r>
            <a:endParaRPr lang="en-US" sz="3200" b="1" dirty="0"/>
          </a:p>
        </p:txBody>
      </p:sp>
      <p:sp useBgFill="1">
        <p:nvSpPr>
          <p:cNvPr id="57" name="Text Box 4"/>
          <p:cNvSpPr txBox="1">
            <a:spLocks noChangeArrowheads="1"/>
          </p:cNvSpPr>
          <p:nvPr/>
        </p:nvSpPr>
        <p:spPr bwMode="auto">
          <a:xfrm>
            <a:off x="1477415" y="91440"/>
            <a:ext cx="599018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How do glaciers form?</a:t>
            </a:r>
          </a:p>
        </p:txBody>
      </p:sp>
      <p:sp>
        <p:nvSpPr>
          <p:cNvPr id="59" name="Text Box 4"/>
          <p:cNvSpPr txBox="1">
            <a:spLocks noChangeArrowheads="1"/>
          </p:cNvSpPr>
          <p:nvPr/>
        </p:nvSpPr>
        <p:spPr bwMode="auto">
          <a:xfrm>
            <a:off x="5791200" y="2895600"/>
            <a:ext cx="3352800" cy="584775"/>
          </a:xfrm>
          <a:prstGeom prst="rect">
            <a:avLst/>
          </a:prstGeom>
          <a:noFill/>
          <a:ln w="9525">
            <a:noFill/>
            <a:miter lim="800000"/>
            <a:headEnd/>
            <a:tailEnd/>
          </a:ln>
        </p:spPr>
        <p:txBody>
          <a:bodyPr wrap="square">
            <a:spAutoFit/>
          </a:bodyPr>
          <a:lstStyle/>
          <a:p>
            <a:r>
              <a:rPr lang="en-US" sz="3200" b="1" dirty="0" smtClean="0"/>
              <a:t>glacier forms</a:t>
            </a:r>
            <a:endParaRPr lang="en-US" sz="3200" b="1" dirty="0"/>
          </a:p>
        </p:txBody>
      </p:sp>
      <p:sp>
        <p:nvSpPr>
          <p:cNvPr id="58" name="Freeform 57"/>
          <p:cNvSpPr/>
          <p:nvPr/>
        </p:nvSpPr>
        <p:spPr>
          <a:xfrm>
            <a:off x="-54864" y="3792434"/>
            <a:ext cx="9235440" cy="2176272"/>
          </a:xfrm>
          <a:custGeom>
            <a:avLst/>
            <a:gdLst>
              <a:gd name="connsiteX0" fmla="*/ 127417 w 8731771"/>
              <a:gd name="connsiteY0" fmla="*/ 277318 h 2340963"/>
              <a:gd name="connsiteX1" fmla="*/ 861936 w 8731771"/>
              <a:gd name="connsiteY1" fmla="*/ 337279 h 2340963"/>
              <a:gd name="connsiteX2" fmla="*/ 2256021 w 8731771"/>
              <a:gd name="connsiteY2" fmla="*/ 562131 h 2340963"/>
              <a:gd name="connsiteX3" fmla="*/ 4039850 w 8731771"/>
              <a:gd name="connsiteY3" fmla="*/ 771994 h 2340963"/>
              <a:gd name="connsiteX4" fmla="*/ 5628808 w 8731771"/>
              <a:gd name="connsiteY4" fmla="*/ 981856 h 2340963"/>
              <a:gd name="connsiteX5" fmla="*/ 6947942 w 8731771"/>
              <a:gd name="connsiteY5" fmla="*/ 1281659 h 2340963"/>
              <a:gd name="connsiteX6" fmla="*/ 7862342 w 8731771"/>
              <a:gd name="connsiteY6" fmla="*/ 1596453 h 2340963"/>
              <a:gd name="connsiteX7" fmla="*/ 8491929 w 8731771"/>
              <a:gd name="connsiteY7" fmla="*/ 1926236 h 2340963"/>
              <a:gd name="connsiteX8" fmla="*/ 8596860 w 8731771"/>
              <a:gd name="connsiteY8" fmla="*/ 2166079 h 2340963"/>
              <a:gd name="connsiteX9" fmla="*/ 8596860 w 8731771"/>
              <a:gd name="connsiteY9" fmla="*/ 2315980 h 2340963"/>
              <a:gd name="connsiteX10" fmla="*/ 7787391 w 8731771"/>
              <a:gd name="connsiteY10" fmla="*/ 2315980 h 2340963"/>
              <a:gd name="connsiteX11" fmla="*/ 5853660 w 8731771"/>
              <a:gd name="connsiteY11" fmla="*/ 2300990 h 2340963"/>
              <a:gd name="connsiteX12" fmla="*/ 4624467 w 8731771"/>
              <a:gd name="connsiteY12" fmla="*/ 2286000 h 2340963"/>
              <a:gd name="connsiteX13" fmla="*/ 3590145 w 8731771"/>
              <a:gd name="connsiteY13" fmla="*/ 2300990 h 2340963"/>
              <a:gd name="connsiteX14" fmla="*/ 2555824 w 8731771"/>
              <a:gd name="connsiteY14" fmla="*/ 2226039 h 2340963"/>
              <a:gd name="connsiteX15" fmla="*/ 1596454 w 8731771"/>
              <a:gd name="connsiteY15" fmla="*/ 2166079 h 2340963"/>
              <a:gd name="connsiteX16" fmla="*/ 502172 w 8731771"/>
              <a:gd name="connsiteY16" fmla="*/ 2091128 h 2340963"/>
              <a:gd name="connsiteX17" fmla="*/ 187378 w 8731771"/>
              <a:gd name="connsiteY17" fmla="*/ 2121108 h 2340963"/>
              <a:gd name="connsiteX18" fmla="*/ 97437 w 8731771"/>
              <a:gd name="connsiteY18" fmla="*/ 2001187 h 2340963"/>
              <a:gd name="connsiteX19" fmla="*/ 127417 w 8731771"/>
              <a:gd name="connsiteY19" fmla="*/ 277318 h 2340963"/>
              <a:gd name="connsiteX0" fmla="*/ 127417 w 8731771"/>
              <a:gd name="connsiteY0" fmla="*/ 277318 h 2340963"/>
              <a:gd name="connsiteX1" fmla="*/ 861936 w 8731771"/>
              <a:gd name="connsiteY1" fmla="*/ 337279 h 2340963"/>
              <a:gd name="connsiteX2" fmla="*/ 2256021 w 8731771"/>
              <a:gd name="connsiteY2" fmla="*/ 562131 h 2340963"/>
              <a:gd name="connsiteX3" fmla="*/ 4039850 w 8731771"/>
              <a:gd name="connsiteY3" fmla="*/ 771994 h 2340963"/>
              <a:gd name="connsiteX4" fmla="*/ 5628808 w 8731771"/>
              <a:gd name="connsiteY4" fmla="*/ 981856 h 2340963"/>
              <a:gd name="connsiteX5" fmla="*/ 6947942 w 8731771"/>
              <a:gd name="connsiteY5" fmla="*/ 1281659 h 2340963"/>
              <a:gd name="connsiteX6" fmla="*/ 7862342 w 8731771"/>
              <a:gd name="connsiteY6" fmla="*/ 1596453 h 2340963"/>
              <a:gd name="connsiteX7" fmla="*/ 8491929 w 8731771"/>
              <a:gd name="connsiteY7" fmla="*/ 1926236 h 2340963"/>
              <a:gd name="connsiteX8" fmla="*/ 8596860 w 8731771"/>
              <a:gd name="connsiteY8" fmla="*/ 2166079 h 2340963"/>
              <a:gd name="connsiteX9" fmla="*/ 8596860 w 8731771"/>
              <a:gd name="connsiteY9" fmla="*/ 2315980 h 2340963"/>
              <a:gd name="connsiteX10" fmla="*/ 7787391 w 8731771"/>
              <a:gd name="connsiteY10" fmla="*/ 2315980 h 2340963"/>
              <a:gd name="connsiteX11" fmla="*/ 5853660 w 8731771"/>
              <a:gd name="connsiteY11" fmla="*/ 2300990 h 2340963"/>
              <a:gd name="connsiteX12" fmla="*/ 4624467 w 8731771"/>
              <a:gd name="connsiteY12" fmla="*/ 2286000 h 2340963"/>
              <a:gd name="connsiteX13" fmla="*/ 3590145 w 8731771"/>
              <a:gd name="connsiteY13" fmla="*/ 2300990 h 2340963"/>
              <a:gd name="connsiteX14" fmla="*/ 2555824 w 8731771"/>
              <a:gd name="connsiteY14" fmla="*/ 2226039 h 2340963"/>
              <a:gd name="connsiteX15" fmla="*/ 1596454 w 8731771"/>
              <a:gd name="connsiteY15" fmla="*/ 2166079 h 2340963"/>
              <a:gd name="connsiteX16" fmla="*/ 502172 w 8731771"/>
              <a:gd name="connsiteY16" fmla="*/ 2091128 h 2340963"/>
              <a:gd name="connsiteX17" fmla="*/ 187378 w 8731771"/>
              <a:gd name="connsiteY17" fmla="*/ 2121108 h 2340963"/>
              <a:gd name="connsiteX18" fmla="*/ 97437 w 8731771"/>
              <a:gd name="connsiteY18" fmla="*/ 2001187 h 2340963"/>
              <a:gd name="connsiteX19" fmla="*/ 127417 w 8731771"/>
              <a:gd name="connsiteY19" fmla="*/ 277318 h 2340963"/>
              <a:gd name="connsiteX0" fmla="*/ 127417 w 8731771"/>
              <a:gd name="connsiteY0" fmla="*/ 277318 h 2340963"/>
              <a:gd name="connsiteX1" fmla="*/ 861936 w 8731771"/>
              <a:gd name="connsiteY1" fmla="*/ 337279 h 2340963"/>
              <a:gd name="connsiteX2" fmla="*/ 2256021 w 8731771"/>
              <a:gd name="connsiteY2" fmla="*/ 562131 h 2340963"/>
              <a:gd name="connsiteX3" fmla="*/ 4039850 w 8731771"/>
              <a:gd name="connsiteY3" fmla="*/ 771994 h 2340963"/>
              <a:gd name="connsiteX4" fmla="*/ 5628808 w 8731771"/>
              <a:gd name="connsiteY4" fmla="*/ 981856 h 2340963"/>
              <a:gd name="connsiteX5" fmla="*/ 6947942 w 8731771"/>
              <a:gd name="connsiteY5" fmla="*/ 1281659 h 2340963"/>
              <a:gd name="connsiteX6" fmla="*/ 7862342 w 8731771"/>
              <a:gd name="connsiteY6" fmla="*/ 1596453 h 2340963"/>
              <a:gd name="connsiteX7" fmla="*/ 8491929 w 8731771"/>
              <a:gd name="connsiteY7" fmla="*/ 1926236 h 2340963"/>
              <a:gd name="connsiteX8" fmla="*/ 8596860 w 8731771"/>
              <a:gd name="connsiteY8" fmla="*/ 2166079 h 2340963"/>
              <a:gd name="connsiteX9" fmla="*/ 8596860 w 8731771"/>
              <a:gd name="connsiteY9" fmla="*/ 2315980 h 2340963"/>
              <a:gd name="connsiteX10" fmla="*/ 7787391 w 8731771"/>
              <a:gd name="connsiteY10" fmla="*/ 2315980 h 2340963"/>
              <a:gd name="connsiteX11" fmla="*/ 5853660 w 8731771"/>
              <a:gd name="connsiteY11" fmla="*/ 2300990 h 2340963"/>
              <a:gd name="connsiteX12" fmla="*/ 4624467 w 8731771"/>
              <a:gd name="connsiteY12" fmla="*/ 2286000 h 2340963"/>
              <a:gd name="connsiteX13" fmla="*/ 3590145 w 8731771"/>
              <a:gd name="connsiteY13" fmla="*/ 2300990 h 2340963"/>
              <a:gd name="connsiteX14" fmla="*/ 2555824 w 8731771"/>
              <a:gd name="connsiteY14" fmla="*/ 2226039 h 2340963"/>
              <a:gd name="connsiteX15" fmla="*/ 1596454 w 8731771"/>
              <a:gd name="connsiteY15" fmla="*/ 2166079 h 2340963"/>
              <a:gd name="connsiteX16" fmla="*/ 502172 w 8731771"/>
              <a:gd name="connsiteY16" fmla="*/ 2091128 h 2340963"/>
              <a:gd name="connsiteX17" fmla="*/ 187378 w 8731771"/>
              <a:gd name="connsiteY17" fmla="*/ 2121108 h 2340963"/>
              <a:gd name="connsiteX18" fmla="*/ 97437 w 8731771"/>
              <a:gd name="connsiteY18" fmla="*/ 2001187 h 2340963"/>
              <a:gd name="connsiteX19" fmla="*/ 127417 w 8731771"/>
              <a:gd name="connsiteY19" fmla="*/ 277318 h 2340963"/>
              <a:gd name="connsiteX0" fmla="*/ 29980 w 8634334"/>
              <a:gd name="connsiteY0" fmla="*/ 277318 h 2340963"/>
              <a:gd name="connsiteX1" fmla="*/ 764499 w 8634334"/>
              <a:gd name="connsiteY1" fmla="*/ 337279 h 2340963"/>
              <a:gd name="connsiteX2" fmla="*/ 2158584 w 8634334"/>
              <a:gd name="connsiteY2" fmla="*/ 562131 h 2340963"/>
              <a:gd name="connsiteX3" fmla="*/ 3942413 w 8634334"/>
              <a:gd name="connsiteY3" fmla="*/ 771994 h 2340963"/>
              <a:gd name="connsiteX4" fmla="*/ 5531371 w 8634334"/>
              <a:gd name="connsiteY4" fmla="*/ 981856 h 2340963"/>
              <a:gd name="connsiteX5" fmla="*/ 6850505 w 8634334"/>
              <a:gd name="connsiteY5" fmla="*/ 1281659 h 2340963"/>
              <a:gd name="connsiteX6" fmla="*/ 7764905 w 8634334"/>
              <a:gd name="connsiteY6" fmla="*/ 1596453 h 2340963"/>
              <a:gd name="connsiteX7" fmla="*/ 8394492 w 8634334"/>
              <a:gd name="connsiteY7" fmla="*/ 1926236 h 2340963"/>
              <a:gd name="connsiteX8" fmla="*/ 8499423 w 8634334"/>
              <a:gd name="connsiteY8" fmla="*/ 2166079 h 2340963"/>
              <a:gd name="connsiteX9" fmla="*/ 8499423 w 8634334"/>
              <a:gd name="connsiteY9" fmla="*/ 2315980 h 2340963"/>
              <a:gd name="connsiteX10" fmla="*/ 7689954 w 8634334"/>
              <a:gd name="connsiteY10" fmla="*/ 2315980 h 2340963"/>
              <a:gd name="connsiteX11" fmla="*/ 5756223 w 8634334"/>
              <a:gd name="connsiteY11" fmla="*/ 2300990 h 2340963"/>
              <a:gd name="connsiteX12" fmla="*/ 4527030 w 8634334"/>
              <a:gd name="connsiteY12" fmla="*/ 2286000 h 2340963"/>
              <a:gd name="connsiteX13" fmla="*/ 3492708 w 8634334"/>
              <a:gd name="connsiteY13" fmla="*/ 2300990 h 2340963"/>
              <a:gd name="connsiteX14" fmla="*/ 2458387 w 8634334"/>
              <a:gd name="connsiteY14" fmla="*/ 2226039 h 2340963"/>
              <a:gd name="connsiteX15" fmla="*/ 1499017 w 8634334"/>
              <a:gd name="connsiteY15" fmla="*/ 2166079 h 2340963"/>
              <a:gd name="connsiteX16" fmla="*/ 404735 w 8634334"/>
              <a:gd name="connsiteY16" fmla="*/ 2091128 h 2340963"/>
              <a:gd name="connsiteX17" fmla="*/ 89941 w 8634334"/>
              <a:gd name="connsiteY17" fmla="*/ 2121108 h 2340963"/>
              <a:gd name="connsiteX18" fmla="*/ 0 w 8634334"/>
              <a:gd name="connsiteY18" fmla="*/ 2001187 h 2340963"/>
              <a:gd name="connsiteX19" fmla="*/ 29980 w 8634334"/>
              <a:gd name="connsiteY19" fmla="*/ 277318 h 2340963"/>
              <a:gd name="connsiteX0" fmla="*/ 29980 w 9050311"/>
              <a:gd name="connsiteY0" fmla="*/ 277318 h 2340963"/>
              <a:gd name="connsiteX1" fmla="*/ 764499 w 9050311"/>
              <a:gd name="connsiteY1" fmla="*/ 337279 h 2340963"/>
              <a:gd name="connsiteX2" fmla="*/ 2158584 w 9050311"/>
              <a:gd name="connsiteY2" fmla="*/ 562131 h 2340963"/>
              <a:gd name="connsiteX3" fmla="*/ 3942413 w 9050311"/>
              <a:gd name="connsiteY3" fmla="*/ 771994 h 2340963"/>
              <a:gd name="connsiteX4" fmla="*/ 5531371 w 9050311"/>
              <a:gd name="connsiteY4" fmla="*/ 981856 h 2340963"/>
              <a:gd name="connsiteX5" fmla="*/ 6850505 w 9050311"/>
              <a:gd name="connsiteY5" fmla="*/ 1281659 h 2340963"/>
              <a:gd name="connsiteX6" fmla="*/ 7764905 w 9050311"/>
              <a:gd name="connsiteY6" fmla="*/ 1596453 h 2340963"/>
              <a:gd name="connsiteX7" fmla="*/ 8394492 w 9050311"/>
              <a:gd name="connsiteY7" fmla="*/ 1926236 h 2340963"/>
              <a:gd name="connsiteX8" fmla="*/ 9032823 w 9050311"/>
              <a:gd name="connsiteY8" fmla="*/ 2166080 h 2340963"/>
              <a:gd name="connsiteX9" fmla="*/ 8499423 w 9050311"/>
              <a:gd name="connsiteY9" fmla="*/ 2315980 h 2340963"/>
              <a:gd name="connsiteX10" fmla="*/ 7689954 w 9050311"/>
              <a:gd name="connsiteY10" fmla="*/ 2315980 h 2340963"/>
              <a:gd name="connsiteX11" fmla="*/ 5756223 w 9050311"/>
              <a:gd name="connsiteY11" fmla="*/ 2300990 h 2340963"/>
              <a:gd name="connsiteX12" fmla="*/ 4527030 w 9050311"/>
              <a:gd name="connsiteY12" fmla="*/ 2286000 h 2340963"/>
              <a:gd name="connsiteX13" fmla="*/ 3492708 w 9050311"/>
              <a:gd name="connsiteY13" fmla="*/ 2300990 h 2340963"/>
              <a:gd name="connsiteX14" fmla="*/ 2458387 w 9050311"/>
              <a:gd name="connsiteY14" fmla="*/ 2226039 h 2340963"/>
              <a:gd name="connsiteX15" fmla="*/ 1499017 w 9050311"/>
              <a:gd name="connsiteY15" fmla="*/ 2166079 h 2340963"/>
              <a:gd name="connsiteX16" fmla="*/ 404735 w 9050311"/>
              <a:gd name="connsiteY16" fmla="*/ 2091128 h 2340963"/>
              <a:gd name="connsiteX17" fmla="*/ 89941 w 9050311"/>
              <a:gd name="connsiteY17" fmla="*/ 2121108 h 2340963"/>
              <a:gd name="connsiteX18" fmla="*/ 0 w 9050311"/>
              <a:gd name="connsiteY18" fmla="*/ 2001187 h 2340963"/>
              <a:gd name="connsiteX19" fmla="*/ 29980 w 9050311"/>
              <a:gd name="connsiteY19" fmla="*/ 277318 h 2340963"/>
              <a:gd name="connsiteX0" fmla="*/ 29980 w 9243933"/>
              <a:gd name="connsiteY0" fmla="*/ 277318 h 2343519"/>
              <a:gd name="connsiteX1" fmla="*/ 764499 w 9243933"/>
              <a:gd name="connsiteY1" fmla="*/ 337279 h 2343519"/>
              <a:gd name="connsiteX2" fmla="*/ 2158584 w 9243933"/>
              <a:gd name="connsiteY2" fmla="*/ 562131 h 2343519"/>
              <a:gd name="connsiteX3" fmla="*/ 3942413 w 9243933"/>
              <a:gd name="connsiteY3" fmla="*/ 771994 h 2343519"/>
              <a:gd name="connsiteX4" fmla="*/ 5531371 w 9243933"/>
              <a:gd name="connsiteY4" fmla="*/ 981856 h 2343519"/>
              <a:gd name="connsiteX5" fmla="*/ 6850505 w 9243933"/>
              <a:gd name="connsiteY5" fmla="*/ 1281659 h 2343519"/>
              <a:gd name="connsiteX6" fmla="*/ 7764905 w 9243933"/>
              <a:gd name="connsiteY6" fmla="*/ 1596453 h 2343519"/>
              <a:gd name="connsiteX7" fmla="*/ 8394492 w 9243933"/>
              <a:gd name="connsiteY7" fmla="*/ 1926236 h 2343519"/>
              <a:gd name="connsiteX8" fmla="*/ 9032823 w 9243933"/>
              <a:gd name="connsiteY8" fmla="*/ 2166080 h 2343519"/>
              <a:gd name="connsiteX9" fmla="*/ 8499423 w 9243933"/>
              <a:gd name="connsiteY9" fmla="*/ 2315980 h 2343519"/>
              <a:gd name="connsiteX10" fmla="*/ 9109022 w 9243933"/>
              <a:gd name="connsiteY10" fmla="*/ 2331315 h 2343519"/>
              <a:gd name="connsiteX11" fmla="*/ 7689954 w 9243933"/>
              <a:gd name="connsiteY11" fmla="*/ 2315980 h 2343519"/>
              <a:gd name="connsiteX12" fmla="*/ 5756223 w 9243933"/>
              <a:gd name="connsiteY12" fmla="*/ 2300990 h 2343519"/>
              <a:gd name="connsiteX13" fmla="*/ 4527030 w 9243933"/>
              <a:gd name="connsiteY13" fmla="*/ 2286000 h 2343519"/>
              <a:gd name="connsiteX14" fmla="*/ 3492708 w 9243933"/>
              <a:gd name="connsiteY14" fmla="*/ 2300990 h 2343519"/>
              <a:gd name="connsiteX15" fmla="*/ 2458387 w 9243933"/>
              <a:gd name="connsiteY15" fmla="*/ 2226039 h 2343519"/>
              <a:gd name="connsiteX16" fmla="*/ 1499017 w 9243933"/>
              <a:gd name="connsiteY16" fmla="*/ 2166079 h 2343519"/>
              <a:gd name="connsiteX17" fmla="*/ 404735 w 9243933"/>
              <a:gd name="connsiteY17" fmla="*/ 2091128 h 2343519"/>
              <a:gd name="connsiteX18" fmla="*/ 89941 w 9243933"/>
              <a:gd name="connsiteY18" fmla="*/ 2121108 h 2343519"/>
              <a:gd name="connsiteX19" fmla="*/ 0 w 9243933"/>
              <a:gd name="connsiteY19" fmla="*/ 2001187 h 2343519"/>
              <a:gd name="connsiteX20" fmla="*/ 29980 w 9243933"/>
              <a:gd name="connsiteY20" fmla="*/ 277318 h 2343519"/>
              <a:gd name="connsiteX0" fmla="*/ 29980 w 9332834"/>
              <a:gd name="connsiteY0" fmla="*/ 277318 h 2331315"/>
              <a:gd name="connsiteX1" fmla="*/ 764499 w 9332834"/>
              <a:gd name="connsiteY1" fmla="*/ 337279 h 2331315"/>
              <a:gd name="connsiteX2" fmla="*/ 2158584 w 9332834"/>
              <a:gd name="connsiteY2" fmla="*/ 562131 h 2331315"/>
              <a:gd name="connsiteX3" fmla="*/ 3942413 w 9332834"/>
              <a:gd name="connsiteY3" fmla="*/ 771994 h 2331315"/>
              <a:gd name="connsiteX4" fmla="*/ 5531371 w 9332834"/>
              <a:gd name="connsiteY4" fmla="*/ 981856 h 2331315"/>
              <a:gd name="connsiteX5" fmla="*/ 6850505 w 9332834"/>
              <a:gd name="connsiteY5" fmla="*/ 1281659 h 2331315"/>
              <a:gd name="connsiteX6" fmla="*/ 7764905 w 9332834"/>
              <a:gd name="connsiteY6" fmla="*/ 1596453 h 2331315"/>
              <a:gd name="connsiteX7" fmla="*/ 8394492 w 9332834"/>
              <a:gd name="connsiteY7" fmla="*/ 1926236 h 2331315"/>
              <a:gd name="connsiteX8" fmla="*/ 9032823 w 9332834"/>
              <a:gd name="connsiteY8" fmla="*/ 2166080 h 2331315"/>
              <a:gd name="connsiteX9" fmla="*/ 9109022 w 9332834"/>
              <a:gd name="connsiteY9" fmla="*/ 2331315 h 2331315"/>
              <a:gd name="connsiteX10" fmla="*/ 7689954 w 9332834"/>
              <a:gd name="connsiteY10" fmla="*/ 2315980 h 2331315"/>
              <a:gd name="connsiteX11" fmla="*/ 5756223 w 9332834"/>
              <a:gd name="connsiteY11" fmla="*/ 2300990 h 2331315"/>
              <a:gd name="connsiteX12" fmla="*/ 4527030 w 9332834"/>
              <a:gd name="connsiteY12" fmla="*/ 2286000 h 2331315"/>
              <a:gd name="connsiteX13" fmla="*/ 3492708 w 9332834"/>
              <a:gd name="connsiteY13" fmla="*/ 2300990 h 2331315"/>
              <a:gd name="connsiteX14" fmla="*/ 2458387 w 9332834"/>
              <a:gd name="connsiteY14" fmla="*/ 2226039 h 2331315"/>
              <a:gd name="connsiteX15" fmla="*/ 1499017 w 9332834"/>
              <a:gd name="connsiteY15" fmla="*/ 2166079 h 2331315"/>
              <a:gd name="connsiteX16" fmla="*/ 404735 w 9332834"/>
              <a:gd name="connsiteY16" fmla="*/ 2091128 h 2331315"/>
              <a:gd name="connsiteX17" fmla="*/ 89941 w 9332834"/>
              <a:gd name="connsiteY17" fmla="*/ 2121108 h 2331315"/>
              <a:gd name="connsiteX18" fmla="*/ 0 w 9332834"/>
              <a:gd name="connsiteY18" fmla="*/ 2001187 h 2331315"/>
              <a:gd name="connsiteX19" fmla="*/ 29980 w 9332834"/>
              <a:gd name="connsiteY19" fmla="*/ 277318 h 2331315"/>
              <a:gd name="connsiteX0" fmla="*/ 29980 w 9191885"/>
              <a:gd name="connsiteY0" fmla="*/ 277318 h 2358854"/>
              <a:gd name="connsiteX1" fmla="*/ 764499 w 9191885"/>
              <a:gd name="connsiteY1" fmla="*/ 337279 h 2358854"/>
              <a:gd name="connsiteX2" fmla="*/ 2158584 w 9191885"/>
              <a:gd name="connsiteY2" fmla="*/ 562131 h 2358854"/>
              <a:gd name="connsiteX3" fmla="*/ 3942413 w 9191885"/>
              <a:gd name="connsiteY3" fmla="*/ 771994 h 2358854"/>
              <a:gd name="connsiteX4" fmla="*/ 5531371 w 9191885"/>
              <a:gd name="connsiteY4" fmla="*/ 981856 h 2358854"/>
              <a:gd name="connsiteX5" fmla="*/ 6850505 w 9191885"/>
              <a:gd name="connsiteY5" fmla="*/ 1281659 h 2358854"/>
              <a:gd name="connsiteX6" fmla="*/ 7764905 w 9191885"/>
              <a:gd name="connsiteY6" fmla="*/ 1596453 h 2358854"/>
              <a:gd name="connsiteX7" fmla="*/ 8394492 w 9191885"/>
              <a:gd name="connsiteY7" fmla="*/ 1926236 h 2358854"/>
              <a:gd name="connsiteX8" fmla="*/ 9032823 w 9191885"/>
              <a:gd name="connsiteY8" fmla="*/ 2166080 h 2358854"/>
              <a:gd name="connsiteX9" fmla="*/ 9109022 w 9191885"/>
              <a:gd name="connsiteY9" fmla="*/ 2331315 h 2358854"/>
              <a:gd name="connsiteX10" fmla="*/ 8535647 w 9191885"/>
              <a:gd name="connsiteY10" fmla="*/ 2331315 h 2358854"/>
              <a:gd name="connsiteX11" fmla="*/ 7689954 w 9191885"/>
              <a:gd name="connsiteY11" fmla="*/ 2315980 h 2358854"/>
              <a:gd name="connsiteX12" fmla="*/ 5756223 w 9191885"/>
              <a:gd name="connsiteY12" fmla="*/ 2300990 h 2358854"/>
              <a:gd name="connsiteX13" fmla="*/ 4527030 w 9191885"/>
              <a:gd name="connsiteY13" fmla="*/ 2286000 h 2358854"/>
              <a:gd name="connsiteX14" fmla="*/ 3492708 w 9191885"/>
              <a:gd name="connsiteY14" fmla="*/ 2300990 h 2358854"/>
              <a:gd name="connsiteX15" fmla="*/ 2458387 w 9191885"/>
              <a:gd name="connsiteY15" fmla="*/ 2226039 h 2358854"/>
              <a:gd name="connsiteX16" fmla="*/ 1499017 w 9191885"/>
              <a:gd name="connsiteY16" fmla="*/ 2166079 h 2358854"/>
              <a:gd name="connsiteX17" fmla="*/ 404735 w 9191885"/>
              <a:gd name="connsiteY17" fmla="*/ 2091128 h 2358854"/>
              <a:gd name="connsiteX18" fmla="*/ 89941 w 9191885"/>
              <a:gd name="connsiteY18" fmla="*/ 2121108 h 2358854"/>
              <a:gd name="connsiteX19" fmla="*/ 0 w 9191885"/>
              <a:gd name="connsiteY19" fmla="*/ 2001187 h 2358854"/>
              <a:gd name="connsiteX20" fmla="*/ 29980 w 9191885"/>
              <a:gd name="connsiteY20" fmla="*/ 277318 h 2358854"/>
              <a:gd name="connsiteX0" fmla="*/ 29980 w 9191885"/>
              <a:gd name="connsiteY0" fmla="*/ 277318 h 2358854"/>
              <a:gd name="connsiteX1" fmla="*/ 764499 w 9191885"/>
              <a:gd name="connsiteY1" fmla="*/ 337279 h 2358854"/>
              <a:gd name="connsiteX2" fmla="*/ 2158584 w 9191885"/>
              <a:gd name="connsiteY2" fmla="*/ 562131 h 2358854"/>
              <a:gd name="connsiteX3" fmla="*/ 3942413 w 9191885"/>
              <a:gd name="connsiteY3" fmla="*/ 771994 h 2358854"/>
              <a:gd name="connsiteX4" fmla="*/ 5531371 w 9191885"/>
              <a:gd name="connsiteY4" fmla="*/ 981856 h 2358854"/>
              <a:gd name="connsiteX5" fmla="*/ 6850505 w 9191885"/>
              <a:gd name="connsiteY5" fmla="*/ 1281659 h 2358854"/>
              <a:gd name="connsiteX6" fmla="*/ 7764905 w 9191885"/>
              <a:gd name="connsiteY6" fmla="*/ 1596453 h 2358854"/>
              <a:gd name="connsiteX7" fmla="*/ 8394492 w 9191885"/>
              <a:gd name="connsiteY7" fmla="*/ 1926236 h 2358854"/>
              <a:gd name="connsiteX8" fmla="*/ 9032823 w 9191885"/>
              <a:gd name="connsiteY8" fmla="*/ 2166080 h 2358854"/>
              <a:gd name="connsiteX9" fmla="*/ 9109022 w 9191885"/>
              <a:gd name="connsiteY9" fmla="*/ 2331315 h 2358854"/>
              <a:gd name="connsiteX10" fmla="*/ 8535647 w 9191885"/>
              <a:gd name="connsiteY10" fmla="*/ 2331316 h 2358854"/>
              <a:gd name="connsiteX11" fmla="*/ 7689954 w 9191885"/>
              <a:gd name="connsiteY11" fmla="*/ 2315980 h 2358854"/>
              <a:gd name="connsiteX12" fmla="*/ 5756223 w 9191885"/>
              <a:gd name="connsiteY12" fmla="*/ 2300990 h 2358854"/>
              <a:gd name="connsiteX13" fmla="*/ 4527030 w 9191885"/>
              <a:gd name="connsiteY13" fmla="*/ 2286000 h 2358854"/>
              <a:gd name="connsiteX14" fmla="*/ 3492708 w 9191885"/>
              <a:gd name="connsiteY14" fmla="*/ 2300990 h 2358854"/>
              <a:gd name="connsiteX15" fmla="*/ 2458387 w 9191885"/>
              <a:gd name="connsiteY15" fmla="*/ 2226039 h 2358854"/>
              <a:gd name="connsiteX16" fmla="*/ 1499017 w 9191885"/>
              <a:gd name="connsiteY16" fmla="*/ 2166079 h 2358854"/>
              <a:gd name="connsiteX17" fmla="*/ 404735 w 9191885"/>
              <a:gd name="connsiteY17" fmla="*/ 2091128 h 2358854"/>
              <a:gd name="connsiteX18" fmla="*/ 89941 w 9191885"/>
              <a:gd name="connsiteY18" fmla="*/ 2121108 h 2358854"/>
              <a:gd name="connsiteX19" fmla="*/ 0 w 9191885"/>
              <a:gd name="connsiteY19" fmla="*/ 2001187 h 2358854"/>
              <a:gd name="connsiteX20" fmla="*/ 29980 w 9191885"/>
              <a:gd name="connsiteY20" fmla="*/ 277318 h 2358854"/>
              <a:gd name="connsiteX0" fmla="*/ 29980 w 9191885"/>
              <a:gd name="connsiteY0" fmla="*/ 0 h 2081536"/>
              <a:gd name="connsiteX1" fmla="*/ 764499 w 9191885"/>
              <a:gd name="connsiteY1" fmla="*/ 59961 h 2081536"/>
              <a:gd name="connsiteX2" fmla="*/ 2158584 w 9191885"/>
              <a:gd name="connsiteY2" fmla="*/ 284813 h 2081536"/>
              <a:gd name="connsiteX3" fmla="*/ 3942413 w 9191885"/>
              <a:gd name="connsiteY3" fmla="*/ 494676 h 2081536"/>
              <a:gd name="connsiteX4" fmla="*/ 5531371 w 9191885"/>
              <a:gd name="connsiteY4" fmla="*/ 704538 h 2081536"/>
              <a:gd name="connsiteX5" fmla="*/ 6850505 w 9191885"/>
              <a:gd name="connsiteY5" fmla="*/ 1004341 h 2081536"/>
              <a:gd name="connsiteX6" fmla="*/ 7764905 w 9191885"/>
              <a:gd name="connsiteY6" fmla="*/ 1319135 h 2081536"/>
              <a:gd name="connsiteX7" fmla="*/ 8394492 w 9191885"/>
              <a:gd name="connsiteY7" fmla="*/ 1648918 h 2081536"/>
              <a:gd name="connsiteX8" fmla="*/ 9032823 w 9191885"/>
              <a:gd name="connsiteY8" fmla="*/ 1888762 h 2081536"/>
              <a:gd name="connsiteX9" fmla="*/ 9109022 w 9191885"/>
              <a:gd name="connsiteY9" fmla="*/ 2053997 h 2081536"/>
              <a:gd name="connsiteX10" fmla="*/ 8535647 w 9191885"/>
              <a:gd name="connsiteY10" fmla="*/ 2053998 h 2081536"/>
              <a:gd name="connsiteX11" fmla="*/ 7689954 w 9191885"/>
              <a:gd name="connsiteY11" fmla="*/ 2038662 h 2081536"/>
              <a:gd name="connsiteX12" fmla="*/ 5756223 w 9191885"/>
              <a:gd name="connsiteY12" fmla="*/ 2023672 h 2081536"/>
              <a:gd name="connsiteX13" fmla="*/ 4527030 w 9191885"/>
              <a:gd name="connsiteY13" fmla="*/ 2008682 h 2081536"/>
              <a:gd name="connsiteX14" fmla="*/ 3492708 w 9191885"/>
              <a:gd name="connsiteY14" fmla="*/ 2023672 h 2081536"/>
              <a:gd name="connsiteX15" fmla="*/ 2458387 w 9191885"/>
              <a:gd name="connsiteY15" fmla="*/ 1948721 h 2081536"/>
              <a:gd name="connsiteX16" fmla="*/ 1499017 w 9191885"/>
              <a:gd name="connsiteY16" fmla="*/ 1888761 h 2081536"/>
              <a:gd name="connsiteX17" fmla="*/ 404735 w 9191885"/>
              <a:gd name="connsiteY17" fmla="*/ 1813810 h 2081536"/>
              <a:gd name="connsiteX18" fmla="*/ 89941 w 9191885"/>
              <a:gd name="connsiteY18" fmla="*/ 1843790 h 2081536"/>
              <a:gd name="connsiteX19" fmla="*/ 0 w 9191885"/>
              <a:gd name="connsiteY19" fmla="*/ 1723869 h 2081536"/>
              <a:gd name="connsiteX20" fmla="*/ 29980 w 9191885"/>
              <a:gd name="connsiteY20" fmla="*/ 0 h 208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91885" h="2081536">
                <a:moveTo>
                  <a:pt x="29980" y="0"/>
                </a:moveTo>
                <a:cubicBezTo>
                  <a:pt x="543394" y="43494"/>
                  <a:pt x="409732" y="12492"/>
                  <a:pt x="764499" y="59961"/>
                </a:cubicBezTo>
                <a:cubicBezTo>
                  <a:pt x="1119266" y="107430"/>
                  <a:pt x="1628932" y="212361"/>
                  <a:pt x="2158584" y="284813"/>
                </a:cubicBezTo>
                <a:cubicBezTo>
                  <a:pt x="2688236" y="357265"/>
                  <a:pt x="3942413" y="494676"/>
                  <a:pt x="3942413" y="494676"/>
                </a:cubicBezTo>
                <a:cubicBezTo>
                  <a:pt x="4504544" y="564630"/>
                  <a:pt x="5046689" y="619594"/>
                  <a:pt x="5531371" y="704538"/>
                </a:cubicBezTo>
                <a:cubicBezTo>
                  <a:pt x="6016053" y="789482"/>
                  <a:pt x="6478249" y="901908"/>
                  <a:pt x="6850505" y="1004341"/>
                </a:cubicBezTo>
                <a:cubicBezTo>
                  <a:pt x="7222761" y="1106774"/>
                  <a:pt x="7507574" y="1211706"/>
                  <a:pt x="7764905" y="1319135"/>
                </a:cubicBezTo>
                <a:cubicBezTo>
                  <a:pt x="8022236" y="1426564"/>
                  <a:pt x="8183172" y="1553980"/>
                  <a:pt x="8394492" y="1648918"/>
                </a:cubicBezTo>
                <a:cubicBezTo>
                  <a:pt x="8605812" y="1743856"/>
                  <a:pt x="8913735" y="1821249"/>
                  <a:pt x="9032823" y="1888762"/>
                </a:cubicBezTo>
                <a:cubicBezTo>
                  <a:pt x="9151911" y="1956275"/>
                  <a:pt x="9191885" y="2026458"/>
                  <a:pt x="9109022" y="2053997"/>
                </a:cubicBezTo>
                <a:cubicBezTo>
                  <a:pt x="9026159" y="2081536"/>
                  <a:pt x="8772158" y="2056554"/>
                  <a:pt x="8535647" y="2053998"/>
                </a:cubicBezTo>
                <a:lnTo>
                  <a:pt x="7689954" y="2038662"/>
                </a:lnTo>
                <a:lnTo>
                  <a:pt x="5756223" y="2023672"/>
                </a:lnTo>
                <a:lnTo>
                  <a:pt x="4527030" y="2008682"/>
                </a:lnTo>
                <a:cubicBezTo>
                  <a:pt x="4149778" y="2008682"/>
                  <a:pt x="3837482" y="2033665"/>
                  <a:pt x="3492708" y="2023672"/>
                </a:cubicBezTo>
                <a:cubicBezTo>
                  <a:pt x="3147934" y="2013679"/>
                  <a:pt x="2458387" y="1948721"/>
                  <a:pt x="2458387" y="1948721"/>
                </a:cubicBezTo>
                <a:lnTo>
                  <a:pt x="1499017" y="1888761"/>
                </a:lnTo>
                <a:lnTo>
                  <a:pt x="404735" y="1813810"/>
                </a:lnTo>
                <a:cubicBezTo>
                  <a:pt x="169889" y="1806315"/>
                  <a:pt x="157397" y="1858780"/>
                  <a:pt x="89941" y="1843790"/>
                </a:cubicBezTo>
                <a:cubicBezTo>
                  <a:pt x="22485" y="1828800"/>
                  <a:pt x="79948" y="1777584"/>
                  <a:pt x="0" y="1723869"/>
                </a:cubicBezTo>
                <a:cubicBezTo>
                  <a:pt x="24983" y="734518"/>
                  <a:pt x="22484" y="913151"/>
                  <a:pt x="29980" y="0"/>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a:off x="0" y="990600"/>
            <a:ext cx="4953000" cy="5791200"/>
            <a:chOff x="0" y="990600"/>
            <a:chExt cx="4953000" cy="5791200"/>
          </a:xfrm>
        </p:grpSpPr>
        <p:grpSp>
          <p:nvGrpSpPr>
            <p:cNvPr id="31" name="Group 30"/>
            <p:cNvGrpSpPr/>
            <p:nvPr/>
          </p:nvGrpSpPr>
          <p:grpSpPr>
            <a:xfrm>
              <a:off x="0" y="990600"/>
              <a:ext cx="4953000" cy="5791200"/>
              <a:chOff x="0" y="990600"/>
              <a:chExt cx="4953000" cy="5791200"/>
            </a:xfrm>
          </p:grpSpPr>
          <p:pic>
            <p:nvPicPr>
              <p:cNvPr id="34" name="Picture 2" descr="http://opentextbc.ca/geology/wp-content/uploads/sites/110/2015/07/formation-of-glacial-ice.png"/>
              <p:cNvPicPr>
                <a:picLocks noChangeAspect="1" noChangeArrowheads="1"/>
              </p:cNvPicPr>
              <p:nvPr/>
            </p:nvPicPr>
            <p:blipFill>
              <a:blip r:embed="rId5"/>
              <a:srcRect/>
              <a:stretch>
                <a:fillRect/>
              </a:stretch>
            </p:blipFill>
            <p:spPr bwMode="auto">
              <a:xfrm>
                <a:off x="0" y="990600"/>
                <a:ext cx="4953000" cy="5791200"/>
              </a:xfrm>
              <a:prstGeom prst="rect">
                <a:avLst/>
              </a:prstGeom>
              <a:noFill/>
              <a:ln w="50800">
                <a:solidFill>
                  <a:schemeClr val="tx1"/>
                </a:solidFill>
              </a:ln>
            </p:spPr>
          </p:pic>
          <p:sp>
            <p:nvSpPr>
              <p:cNvPr id="60" name="Rectangle 59"/>
              <p:cNvSpPr/>
              <p:nvPr/>
            </p:nvSpPr>
            <p:spPr>
              <a:xfrm>
                <a:off x="1981200" y="1981200"/>
                <a:ext cx="28956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914400" y="1676400"/>
              <a:ext cx="3886200" cy="1292662"/>
              <a:chOff x="914400" y="1676400"/>
              <a:chExt cx="3886200" cy="1292662"/>
            </a:xfrm>
          </p:grpSpPr>
          <p:cxnSp>
            <p:nvCxnSpPr>
              <p:cNvPr id="62" name="Straight Connector 61"/>
              <p:cNvCxnSpPr/>
              <p:nvPr/>
            </p:nvCxnSpPr>
            <p:spPr>
              <a:xfrm>
                <a:off x="914400" y="2209800"/>
                <a:ext cx="1371600"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133600" y="1676400"/>
                <a:ext cx="2667000" cy="1292662"/>
              </a:xfrm>
              <a:prstGeom prst="rect">
                <a:avLst/>
              </a:prstGeom>
              <a:solidFill>
                <a:schemeClr val="bg1"/>
              </a:solidFill>
              <a:ln w="25400">
                <a:solidFill>
                  <a:schemeClr val="accent1">
                    <a:lumMod val="75000"/>
                  </a:schemeClr>
                </a:solidFill>
              </a:ln>
            </p:spPr>
            <p:txBody>
              <a:bodyPr wrap="square" rtlCol="0">
                <a:spAutoFit/>
              </a:bodyPr>
              <a:lstStyle/>
              <a:p>
                <a:pPr algn="ctr"/>
                <a:r>
                  <a:rPr lang="en-US" sz="2600" u="sng" dirty="0" smtClean="0"/>
                  <a:t>SNOWFLAKES</a:t>
                </a:r>
              </a:p>
              <a:p>
                <a:pPr algn="ctr"/>
                <a:r>
                  <a:rPr lang="en-US" sz="2600" dirty="0" smtClean="0"/>
                  <a:t>90% air</a:t>
                </a:r>
              </a:p>
              <a:p>
                <a:pPr algn="ctr"/>
                <a:r>
                  <a:rPr lang="en-US" sz="2600" dirty="0" smtClean="0"/>
                  <a:t>&lt; 0.1g/cm</a:t>
                </a:r>
                <a:r>
                  <a:rPr lang="en-US" sz="2600" baseline="30000" dirty="0" smtClean="0"/>
                  <a:t>3</a:t>
                </a:r>
                <a:endParaRPr lang="en-US" sz="2600" baseline="30000" dirty="0"/>
              </a:p>
            </p:txBody>
          </p:sp>
        </p:grpSp>
        <p:grpSp>
          <p:nvGrpSpPr>
            <p:cNvPr id="64" name="Group 63"/>
            <p:cNvGrpSpPr/>
            <p:nvPr/>
          </p:nvGrpSpPr>
          <p:grpSpPr>
            <a:xfrm>
              <a:off x="838200" y="3276600"/>
              <a:ext cx="3962733" cy="1292662"/>
              <a:chOff x="838200" y="3276600"/>
              <a:chExt cx="3962733" cy="1292662"/>
            </a:xfrm>
          </p:grpSpPr>
          <p:sp>
            <p:nvSpPr>
              <p:cNvPr id="65" name="TextBox 64"/>
              <p:cNvSpPr txBox="1"/>
              <p:nvPr/>
            </p:nvSpPr>
            <p:spPr>
              <a:xfrm>
                <a:off x="2133600" y="3276600"/>
                <a:ext cx="2667333" cy="1292662"/>
              </a:xfrm>
              <a:prstGeom prst="rect">
                <a:avLst/>
              </a:prstGeom>
              <a:solidFill>
                <a:schemeClr val="bg1"/>
              </a:solidFill>
              <a:ln w="25400">
                <a:solidFill>
                  <a:schemeClr val="accent1">
                    <a:shade val="95000"/>
                    <a:satMod val="105000"/>
                  </a:schemeClr>
                </a:solidFill>
              </a:ln>
            </p:spPr>
            <p:txBody>
              <a:bodyPr wrap="none" rtlCol="0">
                <a:spAutoFit/>
              </a:bodyPr>
              <a:lstStyle/>
              <a:p>
                <a:pPr algn="ctr"/>
                <a:r>
                  <a:rPr lang="en-US" sz="2600" u="sng" dirty="0" smtClean="0"/>
                  <a:t>GRANULAR SNOW</a:t>
                </a:r>
              </a:p>
              <a:p>
                <a:pPr algn="ctr"/>
                <a:r>
                  <a:rPr lang="en-US" sz="2600" dirty="0" smtClean="0"/>
                  <a:t>50% air</a:t>
                </a:r>
              </a:p>
              <a:p>
                <a:pPr algn="ctr"/>
                <a:r>
                  <a:rPr lang="en-US" sz="2600" dirty="0" smtClean="0"/>
                  <a:t>0.3g-0.5/cm</a:t>
                </a:r>
                <a:r>
                  <a:rPr lang="en-US" sz="2600" baseline="30000" dirty="0" smtClean="0"/>
                  <a:t>3</a:t>
                </a:r>
                <a:endParaRPr lang="en-US" sz="2600" baseline="30000" dirty="0"/>
              </a:p>
            </p:txBody>
          </p:sp>
          <p:cxnSp>
            <p:nvCxnSpPr>
              <p:cNvPr id="66" name="Straight Connector 65"/>
              <p:cNvCxnSpPr>
                <a:endCxn id="65" idx="1"/>
              </p:cNvCxnSpPr>
              <p:nvPr/>
            </p:nvCxnSpPr>
            <p:spPr>
              <a:xfrm flipV="1">
                <a:off x="838200" y="3922931"/>
                <a:ext cx="1295400" cy="3947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85800" y="4724400"/>
              <a:ext cx="4114800" cy="892552"/>
              <a:chOff x="685800" y="4724400"/>
              <a:chExt cx="4114800" cy="892552"/>
            </a:xfrm>
          </p:grpSpPr>
          <p:sp>
            <p:nvSpPr>
              <p:cNvPr id="68" name="TextBox 67"/>
              <p:cNvSpPr txBox="1"/>
              <p:nvPr/>
            </p:nvSpPr>
            <p:spPr>
              <a:xfrm>
                <a:off x="2133600" y="4724400"/>
                <a:ext cx="2667000" cy="892552"/>
              </a:xfrm>
              <a:prstGeom prst="rect">
                <a:avLst/>
              </a:prstGeom>
              <a:solidFill>
                <a:schemeClr val="bg1"/>
              </a:solidFill>
              <a:ln w="25400">
                <a:solidFill>
                  <a:schemeClr val="accent1">
                    <a:shade val="95000"/>
                    <a:satMod val="105000"/>
                  </a:schemeClr>
                </a:solidFill>
              </a:ln>
            </p:spPr>
            <p:txBody>
              <a:bodyPr wrap="square" rtlCol="0">
                <a:spAutoFit/>
              </a:bodyPr>
              <a:lstStyle/>
              <a:p>
                <a:pPr algn="ctr"/>
                <a:r>
                  <a:rPr lang="en-US" sz="2600" u="sng" dirty="0" smtClean="0"/>
                  <a:t>FIRN</a:t>
                </a:r>
                <a:r>
                  <a:rPr lang="en-US" sz="2600" dirty="0" smtClean="0"/>
                  <a:t>  30% air</a:t>
                </a:r>
              </a:p>
              <a:p>
                <a:pPr algn="ctr"/>
                <a:r>
                  <a:rPr lang="en-US" sz="2600" dirty="0" smtClean="0"/>
                  <a:t>0.5g-0.7/cm</a:t>
                </a:r>
                <a:r>
                  <a:rPr lang="en-US" sz="2600" baseline="30000" dirty="0" smtClean="0"/>
                  <a:t>3</a:t>
                </a:r>
                <a:endParaRPr lang="en-US" sz="2600" baseline="30000" dirty="0"/>
              </a:p>
            </p:txBody>
          </p:sp>
          <p:cxnSp>
            <p:nvCxnSpPr>
              <p:cNvPr id="69" name="Straight Connector 68"/>
              <p:cNvCxnSpPr>
                <a:endCxn id="68" idx="1"/>
              </p:cNvCxnSpPr>
              <p:nvPr/>
            </p:nvCxnSpPr>
            <p:spPr>
              <a:xfrm flipV="1">
                <a:off x="685800" y="5170676"/>
                <a:ext cx="1447800" cy="163324"/>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685800" y="5827693"/>
              <a:ext cx="4114800" cy="892552"/>
              <a:chOff x="685800" y="5827693"/>
              <a:chExt cx="4114800" cy="892552"/>
            </a:xfrm>
          </p:grpSpPr>
          <p:sp>
            <p:nvSpPr>
              <p:cNvPr id="71" name="TextBox 70"/>
              <p:cNvSpPr txBox="1"/>
              <p:nvPr/>
            </p:nvSpPr>
            <p:spPr>
              <a:xfrm>
                <a:off x="2133600" y="5827693"/>
                <a:ext cx="2667000" cy="892552"/>
              </a:xfrm>
              <a:prstGeom prst="rect">
                <a:avLst/>
              </a:prstGeom>
              <a:solidFill>
                <a:schemeClr val="bg1"/>
              </a:solidFill>
              <a:ln w="25400">
                <a:solidFill>
                  <a:schemeClr val="accent1">
                    <a:shade val="95000"/>
                    <a:satMod val="105000"/>
                  </a:schemeClr>
                </a:solidFill>
              </a:ln>
            </p:spPr>
            <p:txBody>
              <a:bodyPr wrap="square" rtlCol="0">
                <a:spAutoFit/>
              </a:bodyPr>
              <a:lstStyle/>
              <a:p>
                <a:pPr algn="ctr"/>
                <a:r>
                  <a:rPr lang="en-US" sz="2600" u="sng" dirty="0" smtClean="0"/>
                  <a:t>ICE</a:t>
                </a:r>
                <a:r>
                  <a:rPr lang="en-US" sz="2600" dirty="0" smtClean="0"/>
                  <a:t>  20% air</a:t>
                </a:r>
              </a:p>
              <a:p>
                <a:pPr algn="ctr"/>
                <a:r>
                  <a:rPr lang="en-US" sz="2600" dirty="0" smtClean="0"/>
                  <a:t>&gt; 0.7/cm</a:t>
                </a:r>
                <a:r>
                  <a:rPr lang="en-US" sz="2600" baseline="30000" dirty="0" smtClean="0"/>
                  <a:t>3</a:t>
                </a:r>
                <a:endParaRPr lang="en-US" sz="2600" baseline="30000" dirty="0"/>
              </a:p>
            </p:txBody>
          </p:sp>
          <p:cxnSp>
            <p:nvCxnSpPr>
              <p:cNvPr id="72" name="Straight Connector 71"/>
              <p:cNvCxnSpPr>
                <a:endCxn id="71" idx="1"/>
              </p:cNvCxnSpPr>
              <p:nvPr/>
            </p:nvCxnSpPr>
            <p:spPr>
              <a:xfrm>
                <a:off x="685800" y="6248400"/>
                <a:ext cx="1447800" cy="25569"/>
              </a:xfrm>
              <a:prstGeom prst="line">
                <a:avLst/>
              </a:prstGeom>
              <a:ln w="25400"/>
            </p:spPr>
            <p:style>
              <a:lnRef idx="1">
                <a:schemeClr val="accent1"/>
              </a:lnRef>
              <a:fillRef idx="0">
                <a:schemeClr val="accent1"/>
              </a:fillRef>
              <a:effectRef idx="0">
                <a:schemeClr val="accent1"/>
              </a:effectRef>
              <a:fontRef idx="minor">
                <a:schemeClr val="tx1"/>
              </a:fontRef>
            </p:style>
          </p:cxnSp>
        </p:grpSp>
      </p:grpSp>
      <p:sp>
        <p:nvSpPr>
          <p:cNvPr id="74" name="Text Box 4"/>
          <p:cNvSpPr txBox="1">
            <a:spLocks noChangeArrowheads="1"/>
          </p:cNvSpPr>
          <p:nvPr/>
        </p:nvSpPr>
        <p:spPr bwMode="auto">
          <a:xfrm>
            <a:off x="5791200" y="3429000"/>
            <a:ext cx="3352800" cy="584775"/>
          </a:xfrm>
          <a:prstGeom prst="rect">
            <a:avLst/>
          </a:prstGeom>
          <a:noFill/>
          <a:ln w="9525">
            <a:noFill/>
            <a:miter lim="800000"/>
            <a:headEnd/>
            <a:tailEnd/>
          </a:ln>
        </p:spPr>
        <p:txBody>
          <a:bodyPr wrap="square">
            <a:spAutoFit/>
          </a:bodyPr>
          <a:lstStyle/>
          <a:p>
            <a:r>
              <a:rPr lang="en-US" sz="3200" b="1" dirty="0" smtClean="0"/>
              <a:t>glacier advances</a:t>
            </a:r>
            <a:endParaRPr lang="en-US" sz="3200" b="1" dirty="0"/>
          </a:p>
        </p:txBody>
      </p:sp>
      <p:grpSp>
        <p:nvGrpSpPr>
          <p:cNvPr id="75" name="Group 74"/>
          <p:cNvGrpSpPr/>
          <p:nvPr/>
        </p:nvGrpSpPr>
        <p:grpSpPr>
          <a:xfrm>
            <a:off x="2286000" y="1600200"/>
            <a:ext cx="2362200" cy="4724400"/>
            <a:chOff x="2286000" y="1600200"/>
            <a:chExt cx="2362200" cy="4724400"/>
          </a:xfrm>
        </p:grpSpPr>
        <p:sp>
          <p:nvSpPr>
            <p:cNvPr id="76" name="Oval 75"/>
            <p:cNvSpPr/>
            <p:nvPr/>
          </p:nvSpPr>
          <p:spPr>
            <a:xfrm>
              <a:off x="2286000" y="1600200"/>
              <a:ext cx="2362200" cy="914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362200" y="5791200"/>
              <a:ext cx="2209800" cy="533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Curved Connector 77"/>
            <p:cNvCxnSpPr>
              <a:stCxn id="76" idx="4"/>
            </p:cNvCxnSpPr>
            <p:nvPr/>
          </p:nvCxnSpPr>
          <p:spPr>
            <a:xfrm rot="16200000" flipH="1">
              <a:off x="2038350" y="3943350"/>
              <a:ext cx="3429000" cy="571500"/>
            </a:xfrm>
            <a:prstGeom prst="curvedConnector3">
              <a:avLst>
                <a:gd name="adj1" fmla="val 50000"/>
              </a:avLst>
            </a:prstGeom>
            <a:ln w="762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up)">
                                      <p:cBhvr>
                                        <p:cTn id="7" dur="1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5"/>
                                        </p:tgtEl>
                                        <p:attrNameLst>
                                          <p:attrName>style.visibility</p:attrName>
                                        </p:attrNameLst>
                                      </p:cBhvr>
                                      <p:to>
                                        <p:strVal val="hidden"/>
                                      </p:to>
                                    </p:set>
                                  </p:childTnLst>
                                </p:cTn>
                              </p:par>
                              <p:par>
                                <p:cTn id="12" presetID="53" presetClass="exit" presetSubtype="0" fill="hold" nodeType="withEffect">
                                  <p:stCondLst>
                                    <p:cond delay="0"/>
                                  </p:stCondLst>
                                  <p:childTnLst>
                                    <p:anim calcmode="lin" valueType="num">
                                      <p:cBhvr>
                                        <p:cTn id="13" dur="1000"/>
                                        <p:tgtEl>
                                          <p:spTgt spid="73"/>
                                        </p:tgtEl>
                                        <p:attrNameLst>
                                          <p:attrName>ppt_w</p:attrName>
                                        </p:attrNameLst>
                                      </p:cBhvr>
                                      <p:tavLst>
                                        <p:tav tm="0">
                                          <p:val>
                                            <p:strVal val="ppt_w"/>
                                          </p:val>
                                        </p:tav>
                                        <p:tav tm="100000">
                                          <p:val>
                                            <p:fltVal val="0"/>
                                          </p:val>
                                        </p:tav>
                                      </p:tavLst>
                                    </p:anim>
                                    <p:anim calcmode="lin" valueType="num">
                                      <p:cBhvr>
                                        <p:cTn id="14" dur="1000"/>
                                        <p:tgtEl>
                                          <p:spTgt spid="73"/>
                                        </p:tgtEl>
                                        <p:attrNameLst>
                                          <p:attrName>ppt_h</p:attrName>
                                        </p:attrNameLst>
                                      </p:cBhvr>
                                      <p:tavLst>
                                        <p:tav tm="0">
                                          <p:val>
                                            <p:strVal val="ppt_h"/>
                                          </p:val>
                                        </p:tav>
                                        <p:tav tm="100000">
                                          <p:val>
                                            <p:fltVal val="0"/>
                                          </p:val>
                                        </p:tav>
                                      </p:tavLst>
                                    </p:anim>
                                    <p:animEffect transition="out" filter="fade">
                                      <p:cBhvr>
                                        <p:cTn id="15" dur="1000"/>
                                        <p:tgtEl>
                                          <p:spTgt spid="73"/>
                                        </p:tgtEl>
                                      </p:cBhvr>
                                    </p:animEffect>
                                    <p:set>
                                      <p:cBhvr>
                                        <p:cTn id="16" dur="1" fill="hold">
                                          <p:stCondLst>
                                            <p:cond delay="999"/>
                                          </p:stCondLst>
                                        </p:cTn>
                                        <p:tgtEl>
                                          <p:spTgt spid="73"/>
                                        </p:tgtEl>
                                        <p:attrNameLst>
                                          <p:attrName>style.visibility</p:attrName>
                                        </p:attrNameLst>
                                      </p:cBhvr>
                                      <p:to>
                                        <p:strVal val="hidden"/>
                                      </p:to>
                                    </p:se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wipe(left)">
                                      <p:cBhvr>
                                        <p:cTn id="20" dur="1000"/>
                                        <p:tgtEl>
                                          <p:spTgt spid="74"/>
                                        </p:tgtEl>
                                      </p:cBhvr>
                                    </p:animEffect>
                                  </p:childTnLst>
                                </p:cTn>
                              </p:par>
                            </p:childTnLst>
                          </p:cTn>
                        </p:par>
                        <p:par>
                          <p:cTn id="21" fill="hold">
                            <p:stCondLst>
                              <p:cond delay="2000"/>
                            </p:stCondLst>
                            <p:childTnLst>
                              <p:par>
                                <p:cTn id="22" presetID="63" presetClass="path" presetSubtype="0" accel="50000" decel="50000" fill="hold" grpId="1" nodeType="afterEffect">
                                  <p:stCondLst>
                                    <p:cond delay="0"/>
                                  </p:stCondLst>
                                  <p:childTnLst>
                                    <p:animMotion origin="layout" path="M 1.66667E-6 -4.07407E-6 L 0.85937 -0.00046 " pathEditMode="relative" rAng="0" ptsTypes="AA">
                                      <p:cBhvr>
                                        <p:cTn id="23" dur="2000" fill="hold"/>
                                        <p:tgtEl>
                                          <p:spTgt spid="58"/>
                                        </p:tgtEl>
                                        <p:attrNameLst>
                                          <p:attrName>ppt_x</p:attrName>
                                          <p:attrName>ppt_y</p:attrName>
                                        </p:attrNameLst>
                                      </p:cBhvr>
                                      <p:rCtr x="430" y="0"/>
                                    </p:animMotion>
                                  </p:childTnLst>
                                </p:cTn>
                              </p:par>
                              <p:par>
                                <p:cTn id="24" presetID="10" presetClass="exit" presetSubtype="0" fill="hold" nodeType="withEffect">
                                  <p:stCondLst>
                                    <p:cond delay="0"/>
                                  </p:stCondLst>
                                  <p:childTnLst>
                                    <p:animEffect transition="out" filter="fade">
                                      <p:cBhvr>
                                        <p:cTn id="25" dur="1000"/>
                                        <p:tgtEl>
                                          <p:spTgt spid="47"/>
                                        </p:tgtEl>
                                      </p:cBhvr>
                                    </p:animEffect>
                                    <p:set>
                                      <p:cBhvr>
                                        <p:cTn id="26" dur="1" fill="hold">
                                          <p:stCondLst>
                                            <p:cond delay="999"/>
                                          </p:stCondLst>
                                        </p:cTn>
                                        <p:tgtEl>
                                          <p:spTgt spid="47"/>
                                        </p:tgtEl>
                                        <p:attrNameLst>
                                          <p:attrName>style.visibility</p:attrName>
                                        </p:attrNameLst>
                                      </p:cBhvr>
                                      <p:to>
                                        <p:strVal val="hidden"/>
                                      </p:to>
                                    </p:set>
                                  </p:childTnLst>
                                </p:cTn>
                              </p:par>
                              <p:par>
                                <p:cTn id="27" presetID="63" presetClass="path" presetSubtype="0" accel="50000" decel="50000" fill="hold" grpId="1" nodeType="withEffect">
                                  <p:stCondLst>
                                    <p:cond delay="0"/>
                                  </p:stCondLst>
                                  <p:childTnLst>
                                    <p:animMotion origin="layout" path="M -1.38889E-6 4.81481E-6 L 0.85538 0.00439 " pathEditMode="relative" rAng="0" ptsTypes="AA">
                                      <p:cBhvr>
                                        <p:cTn id="28" dur="2000" fill="hold"/>
                                        <p:tgtEl>
                                          <p:spTgt spid="41"/>
                                        </p:tgtEl>
                                        <p:attrNameLst>
                                          <p:attrName>ppt_x</p:attrName>
                                          <p:attrName>ppt_y</p:attrName>
                                        </p:attrNameLst>
                                      </p:cBhvr>
                                      <p:rCtr x="428" y="2"/>
                                    </p:animMotion>
                                  </p:childTnLst>
                                </p:cTn>
                              </p:par>
                              <p:par>
                                <p:cTn id="29" presetID="53" presetClass="exit" presetSubtype="0" fill="hold" grpId="0" nodeType="withEffect">
                                  <p:stCondLst>
                                    <p:cond delay="0"/>
                                  </p:stCondLst>
                                  <p:childTnLst>
                                    <p:anim calcmode="lin" valueType="num">
                                      <p:cBhvr>
                                        <p:cTn id="30" dur="2000"/>
                                        <p:tgtEl>
                                          <p:spTgt spid="58"/>
                                        </p:tgtEl>
                                        <p:attrNameLst>
                                          <p:attrName>ppt_w</p:attrName>
                                        </p:attrNameLst>
                                      </p:cBhvr>
                                      <p:tavLst>
                                        <p:tav tm="0">
                                          <p:val>
                                            <p:strVal val="ppt_w"/>
                                          </p:val>
                                        </p:tav>
                                        <p:tav tm="100000">
                                          <p:val>
                                            <p:fltVal val="0"/>
                                          </p:val>
                                        </p:tav>
                                      </p:tavLst>
                                    </p:anim>
                                    <p:anim calcmode="lin" valueType="num">
                                      <p:cBhvr>
                                        <p:cTn id="31" dur="2000"/>
                                        <p:tgtEl>
                                          <p:spTgt spid="58"/>
                                        </p:tgtEl>
                                        <p:attrNameLst>
                                          <p:attrName>ppt_h</p:attrName>
                                        </p:attrNameLst>
                                      </p:cBhvr>
                                      <p:tavLst>
                                        <p:tav tm="0">
                                          <p:val>
                                            <p:strVal val="ppt_h"/>
                                          </p:val>
                                        </p:tav>
                                        <p:tav tm="100000">
                                          <p:val>
                                            <p:fltVal val="0"/>
                                          </p:val>
                                        </p:tav>
                                      </p:tavLst>
                                    </p:anim>
                                    <p:animEffect transition="out" filter="fade">
                                      <p:cBhvr>
                                        <p:cTn id="32" dur="2000"/>
                                        <p:tgtEl>
                                          <p:spTgt spid="58"/>
                                        </p:tgtEl>
                                      </p:cBhvr>
                                    </p:animEffect>
                                    <p:set>
                                      <p:cBhvr>
                                        <p:cTn id="33" dur="1" fill="hold">
                                          <p:stCondLst>
                                            <p:cond delay="1999"/>
                                          </p:stCondLst>
                                        </p:cTn>
                                        <p:tgtEl>
                                          <p:spTgt spid="58"/>
                                        </p:tgtEl>
                                        <p:attrNameLst>
                                          <p:attrName>style.visibility</p:attrName>
                                        </p:attrNameLst>
                                      </p:cBhvr>
                                      <p:to>
                                        <p:strVal val="hidden"/>
                                      </p:to>
                                    </p:set>
                                  </p:childTnLst>
                                </p:cTn>
                              </p:par>
                              <p:par>
                                <p:cTn id="34" presetID="53" presetClass="exit" presetSubtype="0" fill="hold" grpId="0" nodeType="withEffect">
                                  <p:stCondLst>
                                    <p:cond delay="0"/>
                                  </p:stCondLst>
                                  <p:childTnLst>
                                    <p:anim calcmode="lin" valueType="num">
                                      <p:cBhvr>
                                        <p:cTn id="35" dur="2000"/>
                                        <p:tgtEl>
                                          <p:spTgt spid="41"/>
                                        </p:tgtEl>
                                        <p:attrNameLst>
                                          <p:attrName>ppt_w</p:attrName>
                                        </p:attrNameLst>
                                      </p:cBhvr>
                                      <p:tavLst>
                                        <p:tav tm="0">
                                          <p:val>
                                            <p:strVal val="ppt_w"/>
                                          </p:val>
                                        </p:tav>
                                        <p:tav tm="100000">
                                          <p:val>
                                            <p:fltVal val="0"/>
                                          </p:val>
                                        </p:tav>
                                      </p:tavLst>
                                    </p:anim>
                                    <p:anim calcmode="lin" valueType="num">
                                      <p:cBhvr>
                                        <p:cTn id="36" dur="2000"/>
                                        <p:tgtEl>
                                          <p:spTgt spid="41"/>
                                        </p:tgtEl>
                                        <p:attrNameLst>
                                          <p:attrName>ppt_h</p:attrName>
                                        </p:attrNameLst>
                                      </p:cBhvr>
                                      <p:tavLst>
                                        <p:tav tm="0">
                                          <p:val>
                                            <p:strVal val="ppt_h"/>
                                          </p:val>
                                        </p:tav>
                                        <p:tav tm="100000">
                                          <p:val>
                                            <p:fltVal val="0"/>
                                          </p:val>
                                        </p:tav>
                                      </p:tavLst>
                                    </p:anim>
                                    <p:animEffect transition="out" filter="fade">
                                      <p:cBhvr>
                                        <p:cTn id="37" dur="2000"/>
                                        <p:tgtEl>
                                          <p:spTgt spid="41"/>
                                        </p:tgtEl>
                                      </p:cBhvr>
                                    </p:animEffect>
                                    <p:set>
                                      <p:cBhvr>
                                        <p:cTn id="38" dur="1" fill="hold">
                                          <p:stCondLst>
                                            <p:cond delay="1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58" grpId="0" animBg="1"/>
      <p:bldP spid="58" grpId="1" animBg="1"/>
      <p:bldP spid="7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1447800" y="914400"/>
            <a:ext cx="5791200" cy="5791200"/>
            <a:chOff x="1600200" y="1066800"/>
            <a:chExt cx="5562600" cy="5724934"/>
          </a:xfrm>
        </p:grpSpPr>
        <p:pic>
          <p:nvPicPr>
            <p:cNvPr id="3" name="Picture 2" descr="alaska panhandle.bmp"/>
            <p:cNvPicPr>
              <a:picLocks noChangeAspect="1"/>
            </p:cNvPicPr>
            <p:nvPr/>
          </p:nvPicPr>
          <p:blipFill>
            <a:blip r:embed="rId2" cstate="print"/>
            <a:stretch>
              <a:fillRect/>
            </a:stretch>
          </p:blipFill>
          <p:spPr>
            <a:xfrm>
              <a:off x="1600200" y="1066800"/>
              <a:ext cx="5562600" cy="5724934"/>
            </a:xfrm>
            <a:prstGeom prst="rect">
              <a:avLst/>
            </a:prstGeom>
            <a:ln w="76200">
              <a:solidFill>
                <a:schemeClr val="tx1"/>
              </a:solidFill>
            </a:ln>
          </p:spPr>
        </p:pic>
        <p:sp>
          <p:nvSpPr>
            <p:cNvPr id="4" name="TextBox 3"/>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sp>
        <p:nvSpPr>
          <p:cNvPr id="8" name="5-Point Star 7"/>
          <p:cNvSpPr/>
          <p:nvPr/>
        </p:nvSpPr>
        <p:spPr>
          <a:xfrm>
            <a:off x="5486400" y="5410200"/>
            <a:ext cx="457200" cy="4572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5791200" y="5029200"/>
            <a:ext cx="3312125" cy="461665"/>
          </a:xfrm>
          <a:prstGeom prst="rect">
            <a:avLst/>
          </a:prstGeom>
          <a:solidFill>
            <a:schemeClr val="bg1"/>
          </a:solidFill>
        </p:spPr>
        <p:txBody>
          <a:bodyPr wrap="none" rtlCol="0">
            <a:spAutoFit/>
          </a:bodyPr>
          <a:lstStyle/>
          <a:p>
            <a:pPr marL="0"/>
            <a:r>
              <a:rPr lang="en-US" sz="2400" b="1" dirty="0" err="1" smtClean="0">
                <a:solidFill>
                  <a:srgbClr val="FF0000"/>
                </a:solidFill>
                <a:latin typeface="Kristen ITC" pitchFamily="66" charset="0"/>
              </a:rPr>
              <a:t>Tlingits</a:t>
            </a:r>
            <a:r>
              <a:rPr lang="en-US" sz="2400" b="1" dirty="0" smtClean="0">
                <a:solidFill>
                  <a:srgbClr val="FF0000"/>
                </a:solidFill>
                <a:latin typeface="Kristen ITC" pitchFamily="66" charset="0"/>
              </a:rPr>
              <a:t> in Ketchikan</a:t>
            </a:r>
          </a:p>
        </p:txBody>
      </p:sp>
      <p:sp useBgFill="1">
        <p:nvSpPr>
          <p:cNvPr id="10" name="TextBox 9"/>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solidFill>
                  <a:srgbClr val="FF0000"/>
                </a:solidFill>
                <a:effectLst>
                  <a:outerShdw dist="50800" dir="7200000" algn="ctr" rotWithShape="0">
                    <a:schemeClr val="tx1"/>
                  </a:outerShdw>
                </a:effectLst>
              </a:rPr>
              <a:t>Sea Route:  ALONG THE COAST</a:t>
            </a:r>
            <a:endParaRPr lang="en-US" sz="3600" b="1" dirty="0">
              <a:solidFill>
                <a:srgbClr val="FF0000"/>
              </a:solidFill>
              <a:effectLst>
                <a:outerShdw dist="50800" dir="7200000" algn="ctr" rotWithShape="0">
                  <a:schemeClr val="tx1"/>
                </a:outerShdw>
              </a:effectLst>
            </a:endParaRPr>
          </a:p>
        </p:txBody>
      </p:sp>
      <p:sp useBgFill="1">
        <p:nvSpPr>
          <p:cNvPr id="11" name="TextBox 10"/>
          <p:cNvSpPr txBox="1"/>
          <p:nvPr/>
        </p:nvSpPr>
        <p:spPr>
          <a:xfrm>
            <a:off x="0" y="762000"/>
            <a:ext cx="9144000" cy="954107"/>
          </a:xfrm>
          <a:prstGeom prst="rect">
            <a:avLst/>
          </a:prstGeom>
        </p:spPr>
        <p:txBody>
          <a:bodyPr wrap="square" rtlCol="0">
            <a:spAutoFit/>
          </a:bodyPr>
          <a:lstStyle/>
          <a:p>
            <a:pPr algn="ctr"/>
            <a:r>
              <a:rPr lang="en-US" sz="2800" b="1" dirty="0" smtClean="0"/>
              <a:t>DNA does not show any close Alaskan/Canadian</a:t>
            </a:r>
          </a:p>
          <a:p>
            <a:pPr algn="ctr"/>
            <a:r>
              <a:rPr lang="en-US" sz="2800" b="1" dirty="0" smtClean="0"/>
              <a:t>descendants of ‘On-Your-Knees’ cave man</a:t>
            </a:r>
          </a:p>
        </p:txBody>
      </p:sp>
      <p:grpSp>
        <p:nvGrpSpPr>
          <p:cNvPr id="12" name="Group 39"/>
          <p:cNvGrpSpPr/>
          <p:nvPr/>
        </p:nvGrpSpPr>
        <p:grpSpPr>
          <a:xfrm>
            <a:off x="4876800" y="4419600"/>
            <a:ext cx="4097259" cy="523220"/>
            <a:chOff x="4876800" y="4419600"/>
            <a:chExt cx="4097259" cy="523220"/>
          </a:xfrm>
        </p:grpSpPr>
        <p:sp>
          <p:nvSpPr>
            <p:cNvPr id="13" name="TextBox 12"/>
            <p:cNvSpPr txBox="1"/>
            <p:nvPr/>
          </p:nvSpPr>
          <p:spPr>
            <a:xfrm>
              <a:off x="5791200" y="4419600"/>
              <a:ext cx="3182859" cy="523220"/>
            </a:xfrm>
            <a:prstGeom prst="rect">
              <a:avLst/>
            </a:prstGeom>
            <a:solidFill>
              <a:srgbClr val="FF0000"/>
            </a:solidFill>
          </p:spPr>
          <p:txBody>
            <a:bodyPr wrap="none" rtlCol="0">
              <a:spAutoFit/>
            </a:bodyPr>
            <a:lstStyle/>
            <a:p>
              <a:pPr marL="0"/>
              <a:r>
                <a:rPr lang="en-US" sz="2800" b="1" dirty="0" smtClean="0">
                  <a:solidFill>
                    <a:schemeClr val="bg1"/>
                  </a:solidFill>
                </a:rPr>
                <a:t>On-your-knees Cave</a:t>
              </a:r>
            </a:p>
          </p:txBody>
        </p:sp>
        <p:cxnSp>
          <p:nvCxnSpPr>
            <p:cNvPr id="14" name="Straight Connector 13"/>
            <p:cNvCxnSpPr>
              <a:stCxn id="13" idx="1"/>
            </p:cNvCxnSpPr>
            <p:nvPr/>
          </p:nvCxnSpPr>
          <p:spPr>
            <a:xfrm rot="10800000" flipV="1">
              <a:off x="4876800" y="4681210"/>
              <a:ext cx="914400" cy="195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5-Point Star 14"/>
          <p:cNvSpPr/>
          <p:nvPr/>
        </p:nvSpPr>
        <p:spPr>
          <a:xfrm>
            <a:off x="4648200" y="4648200"/>
            <a:ext cx="457200" cy="3810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16" name="TextBox 15"/>
          <p:cNvSpPr txBox="1"/>
          <p:nvPr/>
        </p:nvSpPr>
        <p:spPr>
          <a:xfrm>
            <a:off x="0" y="1676400"/>
            <a:ext cx="9144000" cy="954107"/>
          </a:xfrm>
          <a:prstGeom prst="rect">
            <a:avLst/>
          </a:prstGeom>
        </p:spPr>
        <p:txBody>
          <a:bodyPr wrap="square" rtlCol="0">
            <a:spAutoFit/>
          </a:bodyPr>
          <a:lstStyle/>
          <a:p>
            <a:pPr algn="ctr"/>
            <a:r>
              <a:rPr lang="en-US" sz="2800" b="1" dirty="0" smtClean="0"/>
              <a:t>The ancient remains were transferred for burial to the Tlingit Native American tribe closest to the cave</a:t>
            </a:r>
          </a:p>
        </p:txBody>
      </p:sp>
      <p:sp useBgFill="1">
        <p:nvSpPr>
          <p:cNvPr id="17" name="TextBox 16"/>
          <p:cNvSpPr txBox="1">
            <a:spLocks noChangeArrowheads="1"/>
          </p:cNvSpPr>
          <p:nvPr/>
        </p:nvSpPr>
        <p:spPr bwMode="auto">
          <a:xfrm>
            <a:off x="1377063" y="2590800"/>
            <a:ext cx="6096000" cy="646331"/>
          </a:xfrm>
          <a:prstGeom prst="rect">
            <a:avLst/>
          </a:prstGeom>
          <a:ln w="9525">
            <a:noFill/>
            <a:miter lim="800000"/>
            <a:headEnd/>
            <a:tailEnd/>
          </a:ln>
        </p:spPr>
        <p:txBody>
          <a:bodyPr wrap="square">
            <a:spAutoFit/>
          </a:bodyPr>
          <a:lstStyle/>
          <a:p>
            <a:pPr algn="ctr"/>
            <a:r>
              <a:rPr lang="en-US" sz="3600" b="1" dirty="0" smtClean="0">
                <a:latin typeface="Tempus Sans ITC" pitchFamily="82" charset="0"/>
              </a:rPr>
              <a:t>Where are the descendants of</a:t>
            </a:r>
          </a:p>
        </p:txBody>
      </p:sp>
      <p:sp useBgFill="1">
        <p:nvSpPr>
          <p:cNvPr id="19" name="TextBox 18"/>
          <p:cNvSpPr txBox="1">
            <a:spLocks noChangeArrowheads="1"/>
          </p:cNvSpPr>
          <p:nvPr/>
        </p:nvSpPr>
        <p:spPr bwMode="auto">
          <a:xfrm>
            <a:off x="1377063" y="3163669"/>
            <a:ext cx="6096000" cy="646331"/>
          </a:xfrm>
          <a:prstGeom prst="rect">
            <a:avLst/>
          </a:prstGeom>
          <a:ln w="9525">
            <a:noFill/>
            <a:miter lim="800000"/>
            <a:headEnd/>
            <a:tailEnd/>
          </a:ln>
        </p:spPr>
        <p:txBody>
          <a:bodyPr wrap="square">
            <a:spAutoFit/>
          </a:bodyPr>
          <a:lstStyle/>
          <a:p>
            <a:pPr algn="ctr"/>
            <a:r>
              <a:rPr lang="en-US" sz="3600" b="1" dirty="0" smtClean="0">
                <a:latin typeface="Tempus Sans ITC" pitchFamily="82" charset="0"/>
              </a:rPr>
              <a:t>On-Your-Knees Caveman?</a:t>
            </a:r>
          </a:p>
        </p:txBody>
      </p:sp>
      <p:sp useBgFill="1">
        <p:nvSpPr>
          <p:cNvPr id="18" name="TextBox 17"/>
          <p:cNvSpPr txBox="1">
            <a:spLocks noChangeArrowheads="1"/>
          </p:cNvSpPr>
          <p:nvPr/>
        </p:nvSpPr>
        <p:spPr bwMode="auto">
          <a:xfrm>
            <a:off x="1371600" y="3810000"/>
            <a:ext cx="6101463" cy="646331"/>
          </a:xfrm>
          <a:prstGeom prst="rect">
            <a:avLst/>
          </a:prstGeom>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par>
                          <p:cTn id="13" fill="hold">
                            <p:stCondLst>
                              <p:cond delay="1000"/>
                            </p:stCondLst>
                            <p:childTnLst>
                              <p:par>
                                <p:cTn id="14" presetID="42" presetClass="path" presetSubtype="0" accel="50000" decel="50000" fill="hold" grpId="0" nodeType="afterEffect">
                                  <p:stCondLst>
                                    <p:cond delay="0"/>
                                  </p:stCondLst>
                                  <p:childTnLst>
                                    <p:animMotion origin="layout" path="M -3.33333E-6 1.15607E-7 L 0.09167 0.11653 " pathEditMode="relative" rAng="0" ptsTypes="AA">
                                      <p:cBhvr>
                                        <p:cTn id="15" dur="1000" fill="hold"/>
                                        <p:tgtEl>
                                          <p:spTgt spid="15"/>
                                        </p:tgtEl>
                                        <p:attrNameLst>
                                          <p:attrName>ppt_x</p:attrName>
                                          <p:attrName>ppt_y</p:attrName>
                                        </p:attrNameLst>
                                      </p:cBhvr>
                                      <p:rCtr x="46" y="58"/>
                                    </p:animMotion>
                                  </p:childTnLst>
                                </p:cTn>
                              </p:par>
                              <p:par>
                                <p:cTn id="16" presetID="10" presetClass="exit" presetSubtype="0" fill="hold" nodeType="withEffect">
                                  <p:stCondLst>
                                    <p:cond delay="0"/>
                                  </p:stCondLst>
                                  <p:childTnLst>
                                    <p:animEffect transition="out" filter="fade">
                                      <p:cBhvr>
                                        <p:cTn id="17" dur="2000"/>
                                        <p:tgtEl>
                                          <p:spTgt spid="12"/>
                                        </p:tgtEl>
                                      </p:cBhvr>
                                    </p:animEffect>
                                    <p:set>
                                      <p:cBhvr>
                                        <p:cTn id="18" dur="1" fill="hold">
                                          <p:stCondLst>
                                            <p:cond delay="19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xit" presetSubtype="0" fill="hold" grpId="1" nodeType="withEffect">
                                  <p:stCondLst>
                                    <p:cond delay="1000"/>
                                  </p:stCondLst>
                                  <p:childTnLst>
                                    <p:animEffect transition="out" filter="fade">
                                      <p:cBhvr>
                                        <p:cTn id="23" dur="1000"/>
                                        <p:tgtEl>
                                          <p:spTgt spid="15"/>
                                        </p:tgtEl>
                                      </p:cBhvr>
                                    </p:animEffect>
                                    <p:set>
                                      <p:cBhvr>
                                        <p:cTn id="24" dur="1" fill="hold">
                                          <p:stCondLst>
                                            <p:cond delay="999"/>
                                          </p:stCondLst>
                                        </p:cTn>
                                        <p:tgtEl>
                                          <p:spTgt spid="15"/>
                                        </p:tgtEl>
                                        <p:attrNameLst>
                                          <p:attrName>style.visibility</p:attrName>
                                        </p:attrNameLst>
                                      </p:cBhvr>
                                      <p:to>
                                        <p:strVal val="hidden"/>
                                      </p:to>
                                    </p:set>
                                  </p:childTnLst>
                                </p:cTn>
                              </p:par>
                              <p:par>
                                <p:cTn id="25" presetID="22" presetClass="entr" presetSubtype="8"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000"/>
                                        <p:tgtEl>
                                          <p:spTgt spid="17"/>
                                        </p:tgtEl>
                                      </p:cBhvr>
                                    </p:animEffect>
                                  </p:childTnLst>
                                </p:cTn>
                              </p:par>
                              <p:par>
                                <p:cTn id="33" presetID="10" presetClass="exit" presetSubtype="0" fill="hold" grpId="1" nodeType="withEffect">
                                  <p:stCondLst>
                                    <p:cond delay="0"/>
                                  </p:stCondLst>
                                  <p:childTnLst>
                                    <p:animEffect transition="out" filter="fade">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2"/>
                                        </p:tgtEl>
                                      </p:cBhvr>
                                    </p:animEffect>
                                    <p:set>
                                      <p:cBhvr>
                                        <p:cTn id="38" dur="1" fill="hold">
                                          <p:stCondLst>
                                            <p:cond delay="999"/>
                                          </p:stCondLst>
                                        </p:cTn>
                                        <p:tgtEl>
                                          <p:spTgt spid="2"/>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9"/>
                                        </p:tgtEl>
                                      </p:cBhvr>
                                    </p:animEffect>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1000"/>
                                        <p:tgtEl>
                                          <p:spTgt spid="19"/>
                                        </p:tgtEl>
                                      </p:cBhvr>
                                    </p:animEffect>
                                  </p:childTnLst>
                                </p:cTn>
                              </p:par>
                            </p:childTnLst>
                          </p:cTn>
                        </p:par>
                        <p:par>
                          <p:cTn id="46" fill="hold">
                            <p:stCondLst>
                              <p:cond delay="2000"/>
                            </p:stCondLst>
                            <p:childTnLst>
                              <p:par>
                                <p:cTn id="47" presetID="53"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1000"/>
                                        <p:tgtEl>
                                          <p:spTgt spid="17"/>
                                        </p:tgtEl>
                                      </p:cBhvr>
                                    </p:animEffect>
                                    <p:set>
                                      <p:cBhvr>
                                        <p:cTn id="56" dur="1" fill="hold">
                                          <p:stCondLst>
                                            <p:cond delay="999"/>
                                          </p:stCondLst>
                                        </p:cTn>
                                        <p:tgtEl>
                                          <p:spTgt spid="17"/>
                                        </p:tgtEl>
                                        <p:attrNameLst>
                                          <p:attrName>style.visibility</p:attrName>
                                        </p:attrNameLst>
                                      </p:cBhvr>
                                      <p:to>
                                        <p:strVal val="hidden"/>
                                      </p:to>
                                    </p:set>
                                  </p:childTnLst>
                                </p:cTn>
                              </p:par>
                              <p:par>
                                <p:cTn id="57" presetID="64" presetClass="path" presetSubtype="0" accel="50000" decel="50000" fill="hold" grpId="1" nodeType="withEffect">
                                  <p:stCondLst>
                                    <p:cond delay="0"/>
                                  </p:stCondLst>
                                  <p:childTnLst>
                                    <p:animMotion origin="layout" path="M 3.05556E-6 3.7037E-6 L 0.00816 -0.48033 " pathEditMode="relative" rAng="0" ptsTypes="AA">
                                      <p:cBhvr>
                                        <p:cTn id="58" dur="1000" fill="hold"/>
                                        <p:tgtEl>
                                          <p:spTgt spid="18"/>
                                        </p:tgtEl>
                                        <p:attrNameLst>
                                          <p:attrName>ppt_x</p:attrName>
                                          <p:attrName>ppt_y</p:attrName>
                                        </p:attrNameLst>
                                      </p:cBhvr>
                                      <p:rCtr x="4" y="-240"/>
                                    </p:animMotion>
                                  </p:childTnLst>
                                </p:cTn>
                              </p:par>
                              <p:par>
                                <p:cTn id="59" presetID="64" presetClass="path" presetSubtype="0" accel="50000" decel="50000" fill="hold" grpId="1" nodeType="withEffect">
                                  <p:stCondLst>
                                    <p:cond delay="0"/>
                                  </p:stCondLst>
                                  <p:childTnLst>
                                    <p:animMotion origin="layout" path="M -4.16667E-6 -3.33333E-6 L -0.00052 -0.46389 " pathEditMode="relative" rAng="0" ptsTypes="AA">
                                      <p:cBhvr>
                                        <p:cTn id="60" dur="1000" fill="hold"/>
                                        <p:tgtEl>
                                          <p:spTgt spid="19"/>
                                        </p:tgtEl>
                                        <p:attrNameLst>
                                          <p:attrName>ppt_x</p:attrName>
                                          <p:attrName>ppt_y</p:attrName>
                                        </p:attrNameLst>
                                      </p:cBhvr>
                                      <p:rCtr x="0" y="-232"/>
                                    </p:animMotion>
                                  </p:childTnLst>
                                </p:cTn>
                              </p:par>
                              <p:par>
                                <p:cTn id="61" presetID="10" presetClass="exit" presetSubtype="0" fill="hold" grpId="1" nodeType="withEffect">
                                  <p:stCondLst>
                                    <p:cond delay="0"/>
                                  </p:stCondLst>
                                  <p:childTnLst>
                                    <p:animEffect transition="out" filter="fade">
                                      <p:cBhvr>
                                        <p:cTn id="62" dur="1000"/>
                                        <p:tgtEl>
                                          <p:spTgt spid="16"/>
                                        </p:tgtEl>
                                      </p:cBhvr>
                                    </p:animEffect>
                                    <p:set>
                                      <p:cBhvr>
                                        <p:cTn id="63" dur="1" fill="hold">
                                          <p:stCondLst>
                                            <p:cond delay="999"/>
                                          </p:stCondLst>
                                        </p:cTn>
                                        <p:tgtEl>
                                          <p:spTgt spid="1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1"/>
                                        </p:tgtEl>
                                      </p:cBhvr>
                                    </p:animEffect>
                                    <p:set>
                                      <p:cBhvr>
                                        <p:cTn id="66" dur="1" fill="hold">
                                          <p:stCondLst>
                                            <p:cond delay="999"/>
                                          </p:stCondLst>
                                        </p:cTn>
                                        <p:tgtEl>
                                          <p:spTgt spid="11"/>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10"/>
                                        </p:tgtEl>
                                      </p:cBhvr>
                                    </p:animEffect>
                                    <p:set>
                                      <p:cBhvr>
                                        <p:cTn id="6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1" grpId="0" animBg="1"/>
      <p:bldP spid="11" grpId="1" animBg="1"/>
      <p:bldP spid="15" grpId="0" animBg="1"/>
      <p:bldP spid="15" grpId="1" animBg="1"/>
      <p:bldP spid="16" grpId="0" animBg="1"/>
      <p:bldP spid="16" grpId="1" animBg="1"/>
      <p:bldP spid="17" grpId="0" animBg="1"/>
      <p:bldP spid="17" grpId="1" animBg="1"/>
      <p:bldP spid="19" grpId="0" animBg="1"/>
      <p:bldP spid="19" grpId="1" animBg="1"/>
      <p:bldP spid="18" grpId="0" animBg="1"/>
      <p:bldP spid="18"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563624" y="-18288"/>
            <a:ext cx="5720463" cy="646331"/>
          </a:xfrm>
          <a:prstGeom prst="rect">
            <a:avLst/>
          </a:prstGeom>
          <a:noFill/>
          <a:ln w="9525">
            <a:noFill/>
            <a:miter lim="800000"/>
            <a:headEnd/>
            <a:tailEnd/>
          </a:ln>
        </p:spPr>
        <p:txBody>
          <a:bodyPr wrap="square">
            <a:spAutoFit/>
          </a:bodyPr>
          <a:lstStyle/>
          <a:p>
            <a:pPr algn="ctr"/>
            <a:r>
              <a:rPr lang="en-US" sz="3600" b="1" dirty="0" smtClean="0">
                <a:latin typeface="Tempus Sans ITC" pitchFamily="82" charset="0"/>
              </a:rPr>
              <a:t>On-Your-Knees Caveman?</a:t>
            </a:r>
          </a:p>
        </p:txBody>
      </p:sp>
      <p:grpSp>
        <p:nvGrpSpPr>
          <p:cNvPr id="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5" name="TextBox 4"/>
          <p:cNvSpPr txBox="1">
            <a:spLocks noChangeArrowheads="1"/>
          </p:cNvSpPr>
          <p:nvPr/>
        </p:nvSpPr>
        <p:spPr bwMode="auto">
          <a:xfrm>
            <a:off x="1627632" y="521208"/>
            <a:ext cx="5720463" cy="646331"/>
          </a:xfrm>
          <a:prstGeom prst="rect">
            <a:avLst/>
          </a:prstGeom>
          <a:noFill/>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sp>
        <p:nvSpPr>
          <p:cNvPr id="7" name="Oval 6"/>
          <p:cNvSpPr/>
          <p:nvPr/>
        </p:nvSpPr>
        <p:spPr>
          <a:xfrm>
            <a:off x="4572000" y="18288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8" name="Oval 7"/>
          <p:cNvSpPr/>
          <p:nvPr/>
        </p:nvSpPr>
        <p:spPr>
          <a:xfrm>
            <a:off x="6400800" y="1752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9" name="Oval 8"/>
          <p:cNvSpPr/>
          <p:nvPr/>
        </p:nvSpPr>
        <p:spPr>
          <a:xfrm>
            <a:off x="8382000" y="3276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0" name="Oval 9"/>
          <p:cNvSpPr/>
          <p:nvPr/>
        </p:nvSpPr>
        <p:spPr>
          <a:xfrm>
            <a:off x="8610600" y="5181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grpSp>
        <p:nvGrpSpPr>
          <p:cNvPr id="13" name="Group 12"/>
          <p:cNvGrpSpPr/>
          <p:nvPr/>
        </p:nvGrpSpPr>
        <p:grpSpPr>
          <a:xfrm>
            <a:off x="1158765" y="2222938"/>
            <a:ext cx="7625255" cy="3200400"/>
            <a:chOff x="1158765" y="2222938"/>
            <a:chExt cx="7625255" cy="3200400"/>
          </a:xfrm>
        </p:grpSpPr>
        <p:sp>
          <p:nvSpPr>
            <p:cNvPr id="11" name="Freeform 10"/>
            <p:cNvSpPr/>
            <p:nvPr/>
          </p:nvSpPr>
          <p:spPr>
            <a:xfrm>
              <a:off x="1158765" y="2222938"/>
              <a:ext cx="7625255" cy="3200400"/>
            </a:xfrm>
            <a:custGeom>
              <a:avLst/>
              <a:gdLst>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472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5255" h="3200400">
                  <a:moveTo>
                    <a:pt x="7883" y="2900855"/>
                  </a:moveTo>
                  <a:cubicBezTo>
                    <a:pt x="3941" y="2902169"/>
                    <a:pt x="0" y="2903483"/>
                    <a:pt x="7883" y="2822028"/>
                  </a:cubicBezTo>
                  <a:cubicBezTo>
                    <a:pt x="15766" y="2740573"/>
                    <a:pt x="23649" y="2538248"/>
                    <a:pt x="55180" y="2412124"/>
                  </a:cubicBezTo>
                  <a:cubicBezTo>
                    <a:pt x="86711" y="2286000"/>
                    <a:pt x="99848" y="2201918"/>
                    <a:pt x="197069" y="2065283"/>
                  </a:cubicBezTo>
                  <a:cubicBezTo>
                    <a:pt x="294290" y="1928649"/>
                    <a:pt x="454573" y="1692165"/>
                    <a:pt x="638504" y="1592317"/>
                  </a:cubicBezTo>
                  <a:cubicBezTo>
                    <a:pt x="822435" y="1492469"/>
                    <a:pt x="1116725" y="1502979"/>
                    <a:pt x="1300656" y="1466193"/>
                  </a:cubicBezTo>
                  <a:cubicBezTo>
                    <a:pt x="1484587" y="1429407"/>
                    <a:pt x="1621221" y="1429407"/>
                    <a:pt x="1742090" y="1371600"/>
                  </a:cubicBezTo>
                  <a:cubicBezTo>
                    <a:pt x="1862959" y="1313793"/>
                    <a:pt x="1897117" y="1190297"/>
                    <a:pt x="2025869" y="1119352"/>
                  </a:cubicBezTo>
                  <a:cubicBezTo>
                    <a:pt x="2154621" y="1048407"/>
                    <a:pt x="2393732" y="1001110"/>
                    <a:pt x="2514601" y="945931"/>
                  </a:cubicBezTo>
                  <a:cubicBezTo>
                    <a:pt x="2635470" y="890752"/>
                    <a:pt x="2672256" y="861848"/>
                    <a:pt x="2751083" y="788276"/>
                  </a:cubicBezTo>
                  <a:cubicBezTo>
                    <a:pt x="2829910" y="714704"/>
                    <a:pt x="2895601" y="599089"/>
                    <a:pt x="2987566" y="504496"/>
                  </a:cubicBezTo>
                  <a:cubicBezTo>
                    <a:pt x="3079532" y="409903"/>
                    <a:pt x="3179380" y="273269"/>
                    <a:pt x="3302876" y="220717"/>
                  </a:cubicBezTo>
                  <a:cubicBezTo>
                    <a:pt x="3426372" y="168165"/>
                    <a:pt x="3557752" y="218089"/>
                    <a:pt x="3728545" y="189186"/>
                  </a:cubicBezTo>
                  <a:cubicBezTo>
                    <a:pt x="3899338" y="160283"/>
                    <a:pt x="4172607" y="70944"/>
                    <a:pt x="4327635" y="47296"/>
                  </a:cubicBezTo>
                  <a:cubicBezTo>
                    <a:pt x="4482663" y="23648"/>
                    <a:pt x="4501056" y="39413"/>
                    <a:pt x="4658711" y="47296"/>
                  </a:cubicBezTo>
                  <a:cubicBezTo>
                    <a:pt x="4816366" y="55179"/>
                    <a:pt x="5108028" y="0"/>
                    <a:pt x="5273566" y="94593"/>
                  </a:cubicBezTo>
                  <a:cubicBezTo>
                    <a:pt x="5439104" y="189186"/>
                    <a:pt x="5536324" y="444062"/>
                    <a:pt x="5651938" y="614855"/>
                  </a:cubicBezTo>
                  <a:cubicBezTo>
                    <a:pt x="5767552" y="785648"/>
                    <a:pt x="5872656" y="953814"/>
                    <a:pt x="5967249" y="1119352"/>
                  </a:cubicBezTo>
                  <a:cubicBezTo>
                    <a:pt x="6061842" y="1284890"/>
                    <a:pt x="6111766" y="1442545"/>
                    <a:pt x="6219497" y="1608083"/>
                  </a:cubicBezTo>
                  <a:cubicBezTo>
                    <a:pt x="6327228" y="1773621"/>
                    <a:pt x="6442842" y="1920765"/>
                    <a:pt x="6613635" y="2112579"/>
                  </a:cubicBezTo>
                  <a:cubicBezTo>
                    <a:pt x="6784428" y="2304393"/>
                    <a:pt x="7099739" y="2577662"/>
                    <a:pt x="7244256" y="2758965"/>
                  </a:cubicBezTo>
                  <a:cubicBezTo>
                    <a:pt x="7388773" y="2940268"/>
                    <a:pt x="7625255" y="3026979"/>
                    <a:pt x="7480738" y="3200400"/>
                  </a:cubicBezTo>
                </a:path>
              </a:pathLst>
            </a:custGeom>
            <a:ln w="101600">
              <a:solidFill>
                <a:srgbClr val="FF0000"/>
              </a:solidFill>
              <a:prstDash val="sysDot"/>
            </a:ln>
            <a:effectLst>
              <a:outerShdw blurRad="381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7189076" y="3436883"/>
              <a:ext cx="1056290" cy="220717"/>
            </a:xfrm>
            <a:custGeom>
              <a:avLst/>
              <a:gdLst>
                <a:gd name="connsiteX0" fmla="*/ 0 w 1056290"/>
                <a:gd name="connsiteY0" fmla="*/ 0 h 220717"/>
                <a:gd name="connsiteX1" fmla="*/ 252248 w 1056290"/>
                <a:gd name="connsiteY1" fmla="*/ 189186 h 220717"/>
                <a:gd name="connsiteX2" fmla="*/ 1056290 w 1056290"/>
                <a:gd name="connsiteY2" fmla="*/ 189186 h 220717"/>
              </a:gdLst>
              <a:ahLst/>
              <a:cxnLst>
                <a:cxn ang="0">
                  <a:pos x="connsiteX0" y="connsiteY0"/>
                </a:cxn>
                <a:cxn ang="0">
                  <a:pos x="connsiteX1" y="connsiteY1"/>
                </a:cxn>
                <a:cxn ang="0">
                  <a:pos x="connsiteX2" y="connsiteY2"/>
                </a:cxn>
              </a:cxnLst>
              <a:rect l="l" t="t" r="r" b="b"/>
              <a:pathLst>
                <a:path w="1056290" h="220717">
                  <a:moveTo>
                    <a:pt x="0" y="0"/>
                  </a:moveTo>
                  <a:cubicBezTo>
                    <a:pt x="38100" y="78827"/>
                    <a:pt x="76200" y="157655"/>
                    <a:pt x="252248" y="189186"/>
                  </a:cubicBezTo>
                  <a:cubicBezTo>
                    <a:pt x="428296" y="220717"/>
                    <a:pt x="906518" y="189186"/>
                    <a:pt x="1056290" y="189186"/>
                  </a:cubicBezTo>
                </a:path>
              </a:pathLst>
            </a:custGeom>
            <a:ln w="101600">
              <a:solidFill>
                <a:srgbClr val="FF0000"/>
              </a:solidFill>
              <a:prstDash val="sysDot"/>
            </a:ln>
            <a:effectLst>
              <a:outerShdw blurRad="381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Freeform 15"/>
          <p:cNvSpPr/>
          <p:nvPr/>
        </p:nvSpPr>
        <p:spPr>
          <a:xfrm>
            <a:off x="1143000" y="2522483"/>
            <a:ext cx="6794938" cy="3878317"/>
          </a:xfrm>
          <a:custGeom>
            <a:avLst/>
            <a:gdLst>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472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3520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899542 h 3199087"/>
              <a:gd name="connsiteX1" fmla="*/ 7883 w 7625255"/>
              <a:gd name="connsiteY1" fmla="*/ 2820715 h 3199087"/>
              <a:gd name="connsiteX2" fmla="*/ 55180 w 7625255"/>
              <a:gd name="connsiteY2" fmla="*/ 2410811 h 3199087"/>
              <a:gd name="connsiteX3" fmla="*/ 197069 w 7625255"/>
              <a:gd name="connsiteY3" fmla="*/ 2063970 h 3199087"/>
              <a:gd name="connsiteX4" fmla="*/ 638504 w 7625255"/>
              <a:gd name="connsiteY4" fmla="*/ 1591004 h 3199087"/>
              <a:gd name="connsiteX5" fmla="*/ 1300656 w 7625255"/>
              <a:gd name="connsiteY5" fmla="*/ 1464880 h 3199087"/>
              <a:gd name="connsiteX6" fmla="*/ 1742090 w 7625255"/>
              <a:gd name="connsiteY6" fmla="*/ 1370287 h 3199087"/>
              <a:gd name="connsiteX7" fmla="*/ 2025869 w 7625255"/>
              <a:gd name="connsiteY7" fmla="*/ 1118039 h 3199087"/>
              <a:gd name="connsiteX8" fmla="*/ 2514601 w 7625255"/>
              <a:gd name="connsiteY8" fmla="*/ 944618 h 3199087"/>
              <a:gd name="connsiteX9" fmla="*/ 2751083 w 7625255"/>
              <a:gd name="connsiteY9" fmla="*/ 786963 h 3199087"/>
              <a:gd name="connsiteX10" fmla="*/ 2987566 w 7625255"/>
              <a:gd name="connsiteY10" fmla="*/ 503183 h 3199087"/>
              <a:gd name="connsiteX11" fmla="*/ 3302876 w 7625255"/>
              <a:gd name="connsiteY11" fmla="*/ 219404 h 3199087"/>
              <a:gd name="connsiteX12" fmla="*/ 3728545 w 7625255"/>
              <a:gd name="connsiteY12" fmla="*/ 187873 h 3199087"/>
              <a:gd name="connsiteX13" fmla="*/ 4327635 w 7625255"/>
              <a:gd name="connsiteY13" fmla="*/ 350783 h 3199087"/>
              <a:gd name="connsiteX14" fmla="*/ 4658711 w 7625255"/>
              <a:gd name="connsiteY14" fmla="*/ 45983 h 3199087"/>
              <a:gd name="connsiteX15" fmla="*/ 5273566 w 7625255"/>
              <a:gd name="connsiteY15" fmla="*/ 626680 h 3199087"/>
              <a:gd name="connsiteX16" fmla="*/ 5651938 w 7625255"/>
              <a:gd name="connsiteY16" fmla="*/ 613542 h 3199087"/>
              <a:gd name="connsiteX17" fmla="*/ 5967249 w 7625255"/>
              <a:gd name="connsiteY17" fmla="*/ 1118039 h 3199087"/>
              <a:gd name="connsiteX18" fmla="*/ 6219497 w 7625255"/>
              <a:gd name="connsiteY18" fmla="*/ 1606770 h 3199087"/>
              <a:gd name="connsiteX19" fmla="*/ 6613635 w 7625255"/>
              <a:gd name="connsiteY19" fmla="*/ 2111266 h 3199087"/>
              <a:gd name="connsiteX20" fmla="*/ 7244256 w 7625255"/>
              <a:gd name="connsiteY20" fmla="*/ 2757652 h 3199087"/>
              <a:gd name="connsiteX21" fmla="*/ 7480738 w 7625255"/>
              <a:gd name="connsiteY21" fmla="*/ 3199087 h 3199087"/>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5273566 w 7625255"/>
              <a:gd name="connsiteY14" fmla="*/ 460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4816366 w 7625255"/>
              <a:gd name="connsiteY14" fmla="*/ 79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797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385035 w 7625255"/>
              <a:gd name="connsiteY19" fmla="*/ 22500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385035 w 7625255"/>
              <a:gd name="connsiteY18" fmla="*/ 2250090 h 3033111"/>
              <a:gd name="connsiteX19" fmla="*/ 7244256 w 7625255"/>
              <a:gd name="connsiteY19" fmla="*/ 2591676 h 3033111"/>
              <a:gd name="connsiteX20" fmla="*/ 7480738 w 7625255"/>
              <a:gd name="connsiteY20"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7244256 w 7480738"/>
              <a:gd name="connsiteY19" fmla="*/ 2591676 h 3033111"/>
              <a:gd name="connsiteX20" fmla="*/ 6731876 w 7480738"/>
              <a:gd name="connsiteY20" fmla="*/ 2917497 h 3033111"/>
              <a:gd name="connsiteX21" fmla="*/ 7480738 w 7480738"/>
              <a:gd name="connsiteY21"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6731876 w 7480738"/>
              <a:gd name="connsiteY19" fmla="*/ 2917497 h 3033111"/>
              <a:gd name="connsiteX20" fmla="*/ 7480738 w 7480738"/>
              <a:gd name="connsiteY20" fmla="*/ 3033111 h 30331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302469 w 6794938"/>
              <a:gd name="connsiteY16" fmla="*/ 10046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302469 w 6794938"/>
              <a:gd name="connsiteY16" fmla="*/ 7760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6385035 w 6794938"/>
              <a:gd name="connsiteY17" fmla="*/ 2250090 h 3337911"/>
              <a:gd name="connsiteX18" fmla="*/ 6731876 w 6794938"/>
              <a:gd name="connsiteY18" fmla="*/ 2917497 h 3337911"/>
              <a:gd name="connsiteX19" fmla="*/ 6794938 w 6794938"/>
              <a:gd name="connsiteY19"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423338 w 6794938"/>
              <a:gd name="connsiteY16" fmla="*/ 12174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2987566 w 6794938"/>
              <a:gd name="connsiteY10" fmla="*/ 344213 h 3344917"/>
              <a:gd name="connsiteX11" fmla="*/ 3302876 w 6794938"/>
              <a:gd name="connsiteY11" fmla="*/ 365234 h 3344917"/>
              <a:gd name="connsiteX12" fmla="*/ 3728545 w 6794938"/>
              <a:gd name="connsiteY12" fmla="*/ 28903 h 3344917"/>
              <a:gd name="connsiteX13" fmla="*/ 4327635 w 6794938"/>
              <a:gd name="connsiteY13" fmla="*/ 191813 h 3344917"/>
              <a:gd name="connsiteX14" fmla="*/ 4587766 w 6794938"/>
              <a:gd name="connsiteY14" fmla="*/ 315310 h 3344917"/>
              <a:gd name="connsiteX15" fmla="*/ 5278821 w 6794938"/>
              <a:gd name="connsiteY15" fmla="*/ 515007 h 3344917"/>
              <a:gd name="connsiteX16" fmla="*/ 5423338 w 6794938"/>
              <a:gd name="connsiteY16" fmla="*/ 1224455 h 3344917"/>
              <a:gd name="connsiteX17" fmla="*/ 5707117 w 6794938"/>
              <a:gd name="connsiteY17" fmla="*/ 1792014 h 3344917"/>
              <a:gd name="connsiteX18" fmla="*/ 6385035 w 6794938"/>
              <a:gd name="connsiteY18" fmla="*/ 2257096 h 3344917"/>
              <a:gd name="connsiteX19" fmla="*/ 6731876 w 6794938"/>
              <a:gd name="connsiteY19" fmla="*/ 2924503 h 3344917"/>
              <a:gd name="connsiteX20" fmla="*/ 6794938 w 6794938"/>
              <a:gd name="connsiteY20"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588172 h 3192517"/>
              <a:gd name="connsiteX1" fmla="*/ 7883 w 6794938"/>
              <a:gd name="connsiteY1" fmla="*/ 2509345 h 3192517"/>
              <a:gd name="connsiteX2" fmla="*/ 55180 w 6794938"/>
              <a:gd name="connsiteY2" fmla="*/ 2099441 h 3192517"/>
              <a:gd name="connsiteX3" fmla="*/ 197069 w 6794938"/>
              <a:gd name="connsiteY3" fmla="*/ 1752600 h 3192517"/>
              <a:gd name="connsiteX4" fmla="*/ 638504 w 6794938"/>
              <a:gd name="connsiteY4" fmla="*/ 1279634 h 3192517"/>
              <a:gd name="connsiteX5" fmla="*/ 1300656 w 6794938"/>
              <a:gd name="connsiteY5" fmla="*/ 1153510 h 3192517"/>
              <a:gd name="connsiteX6" fmla="*/ 1742090 w 6794938"/>
              <a:gd name="connsiteY6" fmla="*/ 1058917 h 3192517"/>
              <a:gd name="connsiteX7" fmla="*/ 2025869 w 6794938"/>
              <a:gd name="connsiteY7" fmla="*/ 806669 h 3192517"/>
              <a:gd name="connsiteX8" fmla="*/ 2514601 w 6794938"/>
              <a:gd name="connsiteY8" fmla="*/ 633248 h 3192517"/>
              <a:gd name="connsiteX9" fmla="*/ 2751083 w 6794938"/>
              <a:gd name="connsiteY9" fmla="*/ 475593 h 3192517"/>
              <a:gd name="connsiteX10" fmla="*/ 3302876 w 6794938"/>
              <a:gd name="connsiteY10" fmla="*/ 212834 h 3192517"/>
              <a:gd name="connsiteX11" fmla="*/ 3728545 w 6794938"/>
              <a:gd name="connsiteY11" fmla="*/ 28903 h 3192517"/>
              <a:gd name="connsiteX12" fmla="*/ 4327635 w 6794938"/>
              <a:gd name="connsiteY12" fmla="*/ 39413 h 3192517"/>
              <a:gd name="connsiteX13" fmla="*/ 4587766 w 6794938"/>
              <a:gd name="connsiteY13" fmla="*/ 162910 h 3192517"/>
              <a:gd name="connsiteX14" fmla="*/ 5278821 w 6794938"/>
              <a:gd name="connsiteY14" fmla="*/ 362607 h 3192517"/>
              <a:gd name="connsiteX15" fmla="*/ 5423338 w 6794938"/>
              <a:gd name="connsiteY15" fmla="*/ 1072055 h 3192517"/>
              <a:gd name="connsiteX16" fmla="*/ 5707117 w 6794938"/>
              <a:gd name="connsiteY16" fmla="*/ 1639614 h 3192517"/>
              <a:gd name="connsiteX17" fmla="*/ 6385035 w 6794938"/>
              <a:gd name="connsiteY17" fmla="*/ 2104696 h 3192517"/>
              <a:gd name="connsiteX18" fmla="*/ 6731876 w 6794938"/>
              <a:gd name="connsiteY18" fmla="*/ 2772103 h 3192517"/>
              <a:gd name="connsiteX19" fmla="*/ 6794938 w 6794938"/>
              <a:gd name="connsiteY19" fmla="*/ 3192517 h 3192517"/>
              <a:gd name="connsiteX0" fmla="*/ 7883 w 6794938"/>
              <a:gd name="connsiteY0" fmla="*/ 2588172 h 3878317"/>
              <a:gd name="connsiteX1" fmla="*/ 7883 w 6794938"/>
              <a:gd name="connsiteY1" fmla="*/ 2509345 h 3878317"/>
              <a:gd name="connsiteX2" fmla="*/ 55180 w 6794938"/>
              <a:gd name="connsiteY2" fmla="*/ 2099441 h 3878317"/>
              <a:gd name="connsiteX3" fmla="*/ 197069 w 6794938"/>
              <a:gd name="connsiteY3" fmla="*/ 1752600 h 3878317"/>
              <a:gd name="connsiteX4" fmla="*/ 638504 w 6794938"/>
              <a:gd name="connsiteY4" fmla="*/ 1279634 h 3878317"/>
              <a:gd name="connsiteX5" fmla="*/ 1300656 w 6794938"/>
              <a:gd name="connsiteY5" fmla="*/ 1153510 h 3878317"/>
              <a:gd name="connsiteX6" fmla="*/ 1742090 w 6794938"/>
              <a:gd name="connsiteY6" fmla="*/ 1058917 h 3878317"/>
              <a:gd name="connsiteX7" fmla="*/ 2025869 w 6794938"/>
              <a:gd name="connsiteY7" fmla="*/ 806669 h 3878317"/>
              <a:gd name="connsiteX8" fmla="*/ 2514601 w 6794938"/>
              <a:gd name="connsiteY8" fmla="*/ 633248 h 3878317"/>
              <a:gd name="connsiteX9" fmla="*/ 2751083 w 6794938"/>
              <a:gd name="connsiteY9" fmla="*/ 475593 h 3878317"/>
              <a:gd name="connsiteX10" fmla="*/ 3302876 w 6794938"/>
              <a:gd name="connsiteY10" fmla="*/ 212834 h 3878317"/>
              <a:gd name="connsiteX11" fmla="*/ 3728545 w 6794938"/>
              <a:gd name="connsiteY11" fmla="*/ 28903 h 3878317"/>
              <a:gd name="connsiteX12" fmla="*/ 4327635 w 6794938"/>
              <a:gd name="connsiteY12" fmla="*/ 39413 h 3878317"/>
              <a:gd name="connsiteX13" fmla="*/ 4587766 w 6794938"/>
              <a:gd name="connsiteY13" fmla="*/ 162910 h 3878317"/>
              <a:gd name="connsiteX14" fmla="*/ 5278821 w 6794938"/>
              <a:gd name="connsiteY14" fmla="*/ 362607 h 3878317"/>
              <a:gd name="connsiteX15" fmla="*/ 5423338 w 6794938"/>
              <a:gd name="connsiteY15" fmla="*/ 1072055 h 3878317"/>
              <a:gd name="connsiteX16" fmla="*/ 5707117 w 6794938"/>
              <a:gd name="connsiteY16" fmla="*/ 1639614 h 3878317"/>
              <a:gd name="connsiteX17" fmla="*/ 6385035 w 6794938"/>
              <a:gd name="connsiteY17" fmla="*/ 2104696 h 3878317"/>
              <a:gd name="connsiteX18" fmla="*/ 6731876 w 6794938"/>
              <a:gd name="connsiteY18" fmla="*/ 2772103 h 3878317"/>
              <a:gd name="connsiteX19" fmla="*/ 6794938 w 6794938"/>
              <a:gd name="connsiteY19" fmla="*/ 3878317 h 387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94938" h="3878317">
                <a:moveTo>
                  <a:pt x="7883" y="2588172"/>
                </a:moveTo>
                <a:cubicBezTo>
                  <a:pt x="3941" y="2589486"/>
                  <a:pt x="0" y="2590800"/>
                  <a:pt x="7883" y="2509345"/>
                </a:cubicBezTo>
                <a:cubicBezTo>
                  <a:pt x="15766" y="2427890"/>
                  <a:pt x="23649" y="2225565"/>
                  <a:pt x="55180" y="2099441"/>
                </a:cubicBezTo>
                <a:cubicBezTo>
                  <a:pt x="86711" y="1973317"/>
                  <a:pt x="99848" y="1889235"/>
                  <a:pt x="197069" y="1752600"/>
                </a:cubicBezTo>
                <a:cubicBezTo>
                  <a:pt x="294290" y="1615966"/>
                  <a:pt x="454573" y="1379482"/>
                  <a:pt x="638504" y="1279634"/>
                </a:cubicBezTo>
                <a:cubicBezTo>
                  <a:pt x="822435" y="1179786"/>
                  <a:pt x="1116725" y="1190296"/>
                  <a:pt x="1300656" y="1153510"/>
                </a:cubicBezTo>
                <a:cubicBezTo>
                  <a:pt x="1484587" y="1116724"/>
                  <a:pt x="1621221" y="1116724"/>
                  <a:pt x="1742090" y="1058917"/>
                </a:cubicBezTo>
                <a:cubicBezTo>
                  <a:pt x="1862959" y="1001110"/>
                  <a:pt x="1897117" y="877614"/>
                  <a:pt x="2025869" y="806669"/>
                </a:cubicBezTo>
                <a:cubicBezTo>
                  <a:pt x="2154621" y="735724"/>
                  <a:pt x="2393732" y="688427"/>
                  <a:pt x="2514601" y="633248"/>
                </a:cubicBezTo>
                <a:cubicBezTo>
                  <a:pt x="2635470" y="578069"/>
                  <a:pt x="2619704" y="545662"/>
                  <a:pt x="2751083" y="475593"/>
                </a:cubicBezTo>
                <a:cubicBezTo>
                  <a:pt x="2882462" y="405524"/>
                  <a:pt x="3139966" y="287282"/>
                  <a:pt x="3302876" y="212834"/>
                </a:cubicBezTo>
                <a:cubicBezTo>
                  <a:pt x="3465786" y="138386"/>
                  <a:pt x="3557752" y="57806"/>
                  <a:pt x="3728545" y="28903"/>
                </a:cubicBezTo>
                <a:cubicBezTo>
                  <a:pt x="3899338" y="0"/>
                  <a:pt x="4184432" y="17079"/>
                  <a:pt x="4327635" y="39413"/>
                </a:cubicBezTo>
                <a:cubicBezTo>
                  <a:pt x="4470839" y="61748"/>
                  <a:pt x="4429235" y="109044"/>
                  <a:pt x="4587766" y="162910"/>
                </a:cubicBezTo>
                <a:cubicBezTo>
                  <a:pt x="4746297" y="216776"/>
                  <a:pt x="5139559" y="211083"/>
                  <a:pt x="5278821" y="362607"/>
                </a:cubicBezTo>
                <a:cubicBezTo>
                  <a:pt x="5418083" y="514131"/>
                  <a:pt x="5351955" y="859221"/>
                  <a:pt x="5423338" y="1072055"/>
                </a:cubicBezTo>
                <a:cubicBezTo>
                  <a:pt x="5494721" y="1284889"/>
                  <a:pt x="5546834" y="1467507"/>
                  <a:pt x="5707117" y="1639614"/>
                </a:cubicBezTo>
                <a:cubicBezTo>
                  <a:pt x="5867400" y="1811721"/>
                  <a:pt x="6214242" y="1915948"/>
                  <a:pt x="6385035" y="2104696"/>
                </a:cubicBezTo>
                <a:cubicBezTo>
                  <a:pt x="6555828" y="2293444"/>
                  <a:pt x="6549259" y="2641600"/>
                  <a:pt x="6731876" y="2772103"/>
                </a:cubicBezTo>
                <a:cubicBezTo>
                  <a:pt x="6771290" y="2845675"/>
                  <a:pt x="6759028" y="3808248"/>
                  <a:pt x="6794938" y="3878317"/>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a:spLocks noChangeArrowheads="1"/>
          </p:cNvSpPr>
          <p:nvPr/>
        </p:nvSpPr>
        <p:spPr bwMode="auto">
          <a:xfrm>
            <a:off x="1295400" y="4572000"/>
            <a:ext cx="5877082" cy="707886"/>
          </a:xfrm>
          <a:prstGeom prst="rect">
            <a:avLst/>
          </a:prstGeom>
          <a:solidFill>
            <a:srgbClr val="6B9EDB"/>
          </a:solidFill>
          <a:ln w="9525">
            <a:noFill/>
            <a:miter lim="800000"/>
            <a:headEnd/>
            <a:tailEnd/>
          </a:ln>
        </p:spPr>
        <p:txBody>
          <a:bodyPr wrap="square">
            <a:spAutoFit/>
          </a:bodyPr>
          <a:lstStyle/>
          <a:p>
            <a:pPr algn="ctr"/>
            <a:r>
              <a:rPr lang="en-US" sz="4000" b="1" dirty="0" smtClean="0">
                <a:solidFill>
                  <a:schemeClr val="bg1"/>
                </a:solidFill>
                <a:effectLst>
                  <a:outerShdw dist="50800" dir="5400000" algn="ctr" rotWithShape="0">
                    <a:schemeClr val="tx1"/>
                  </a:outerShdw>
                </a:effectLst>
              </a:rPr>
              <a:t>Was this migration by sea?</a:t>
            </a:r>
            <a:endParaRPr lang="en-US" sz="4000" b="1" dirty="0">
              <a:solidFill>
                <a:schemeClr val="bg1"/>
              </a:solidFill>
              <a:effectLst>
                <a:outerShdw dist="50800" dir="5400000" algn="ctr" rotWithShape="0">
                  <a:schemeClr val="tx1"/>
                </a:outerShdw>
              </a:effectLst>
            </a:endParaRPr>
          </a:p>
        </p:txBody>
      </p:sp>
      <p:cxnSp>
        <p:nvCxnSpPr>
          <p:cNvPr id="18" name="Straight Connector 17"/>
          <p:cNvCxnSpPr/>
          <p:nvPr/>
        </p:nvCxnSpPr>
        <p:spPr>
          <a:xfrm flipV="1">
            <a:off x="6096000" y="2438400"/>
            <a:ext cx="304800" cy="2286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2" idx="2"/>
          </p:cNvCxnSpPr>
          <p:nvPr/>
        </p:nvCxnSpPr>
        <p:spPr>
          <a:xfrm flipV="1">
            <a:off x="6781800" y="3626069"/>
            <a:ext cx="1463566" cy="183931"/>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7924800" y="5486400"/>
            <a:ext cx="685800" cy="1524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9" name="4-Point Star 28"/>
          <p:cNvSpPr/>
          <p:nvPr/>
        </p:nvSpPr>
        <p:spPr>
          <a:xfrm rot="647070">
            <a:off x="6980067" y="3695664"/>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4-Point Star 29"/>
          <p:cNvSpPr/>
          <p:nvPr/>
        </p:nvSpPr>
        <p:spPr>
          <a:xfrm rot="1111376">
            <a:off x="7921484" y="546900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4-Point Star 30"/>
          <p:cNvSpPr/>
          <p:nvPr/>
        </p:nvSpPr>
        <p:spPr>
          <a:xfrm rot="1547541">
            <a:off x="7637072" y="4721098"/>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4-Point Star 31"/>
          <p:cNvSpPr/>
          <p:nvPr/>
        </p:nvSpPr>
        <p:spPr>
          <a:xfrm rot="1284819">
            <a:off x="5491791" y="21986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4-Point Star 32"/>
          <p:cNvSpPr/>
          <p:nvPr/>
        </p:nvSpPr>
        <p:spPr>
          <a:xfrm rot="1090475">
            <a:off x="6624983" y="3105999"/>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4-Point Star 33"/>
          <p:cNvSpPr/>
          <p:nvPr/>
        </p:nvSpPr>
        <p:spPr>
          <a:xfrm rot="1087115">
            <a:off x="7920205" y="600146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5" name="TextBox 34"/>
          <p:cNvSpPr txBox="1"/>
          <p:nvPr/>
        </p:nvSpPr>
        <p:spPr>
          <a:xfrm>
            <a:off x="0" y="12192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sp>
        <p:nvSpPr>
          <p:cNvPr id="36" name="Oval 35"/>
          <p:cNvSpPr/>
          <p:nvPr/>
        </p:nvSpPr>
        <p:spPr>
          <a:xfrm>
            <a:off x="1371600" y="1219200"/>
            <a:ext cx="1447800" cy="5334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Effect transition="in" filter="fade">
                                      <p:cBhvr>
                                        <p:cTn id="20" dur="1000"/>
                                        <p:tgtEl>
                                          <p:spTgt spid="8"/>
                                        </p:tgtEl>
                                      </p:cBhvr>
                                    </p:animEffect>
                                  </p:childTnLst>
                                </p:cTn>
                              </p:par>
                            </p:childTnLst>
                          </p:cTn>
                        </p:par>
                        <p:par>
                          <p:cTn id="21" fill="hold">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Effect transition="in" filter="fade">
                                      <p:cBhvr>
                                        <p:cTn id="26" dur="1000"/>
                                        <p:tgtEl>
                                          <p:spTgt spid="9"/>
                                        </p:tgtEl>
                                      </p:cBhvr>
                                    </p:animEffect>
                                  </p:childTnLst>
                                </p:cTn>
                              </p:par>
                            </p:childTnLst>
                          </p:cTn>
                        </p:par>
                        <p:par>
                          <p:cTn id="27" fill="hold">
                            <p:stCondLst>
                              <p:cond delay="3000"/>
                            </p:stCondLst>
                            <p:childTnLst>
                              <p:par>
                                <p:cTn id="28" presetID="53"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Effect transition="in" filter="fade">
                                      <p:cBhvr>
                                        <p:cTn id="44" dur="1000"/>
                                        <p:tgtEl>
                                          <p:spTgt spid="14"/>
                                        </p:tgtEl>
                                      </p:cBhvr>
                                    </p:animEffec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1000"/>
                                        <p:tgtEl>
                                          <p:spTgt spid="13"/>
                                        </p:tgtEl>
                                      </p:cBhvr>
                                    </p:animEffect>
                                    <p:set>
                                      <p:cBhvr>
                                        <p:cTn id="48" dur="1" fill="hold">
                                          <p:stCondLst>
                                            <p:cond delay="9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1" nodeType="clickEffect">
                                  <p:stCondLst>
                                    <p:cond delay="0"/>
                                  </p:stCondLst>
                                  <p:childTnLst>
                                    <p:set>
                                      <p:cBhvr>
                                        <p:cTn id="52" dur="1" fill="hold">
                                          <p:stCondLst>
                                            <p:cond delay="0"/>
                                          </p:stCondLst>
                                        </p:cTn>
                                        <p:tgtEl>
                                          <p:spTgt spid="35">
                                            <p:bg/>
                                          </p:spTgt>
                                        </p:tgtEl>
                                        <p:attrNameLst>
                                          <p:attrName>style.visibility</p:attrName>
                                        </p:attrNameLst>
                                      </p:cBhvr>
                                      <p:to>
                                        <p:strVal val="visible"/>
                                      </p:to>
                                    </p:set>
                                    <p:animEffect transition="in" filter="wipe(up)">
                                      <p:cBhvr>
                                        <p:cTn id="53" dur="500"/>
                                        <p:tgtEl>
                                          <p:spTgt spid="35">
                                            <p:bg/>
                                          </p:spTgt>
                                        </p:tgtEl>
                                      </p:cBhvr>
                                    </p:animEffect>
                                  </p:childTnLst>
                                </p:cTn>
                              </p:par>
                              <p:par>
                                <p:cTn id="54" presetID="53" presetClass="entr" presetSubtype="0" fill="hold" nodeType="withEffect">
                                  <p:stCondLst>
                                    <p:cond delay="0"/>
                                  </p:stCondLst>
                                  <p:childTnLst>
                                    <p:set>
                                      <p:cBhvr>
                                        <p:cTn id="55" dur="1" fill="hold">
                                          <p:stCondLst>
                                            <p:cond delay="0"/>
                                          </p:stCondLst>
                                        </p:cTn>
                                        <p:tgtEl>
                                          <p:spTgt spid="35">
                                            <p:txEl>
                                              <p:pRg st="0" end="0"/>
                                            </p:txEl>
                                          </p:spTgt>
                                        </p:tgtEl>
                                        <p:attrNameLst>
                                          <p:attrName>style.visibility</p:attrName>
                                        </p:attrNameLst>
                                      </p:cBhvr>
                                      <p:to>
                                        <p:strVal val="visible"/>
                                      </p:to>
                                    </p:set>
                                    <p:anim calcmode="lin" valueType="num">
                                      <p:cBhvr>
                                        <p:cTn id="56" dur="10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57" dur="10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58" dur="1000"/>
                                        <p:tgtEl>
                                          <p:spTgt spid="3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1000" fill="hold"/>
                                        <p:tgtEl>
                                          <p:spTgt spid="32"/>
                                        </p:tgtEl>
                                        <p:attrNameLst>
                                          <p:attrName>ppt_w</p:attrName>
                                        </p:attrNameLst>
                                      </p:cBhvr>
                                      <p:tavLst>
                                        <p:tav tm="0">
                                          <p:val>
                                            <p:fltVal val="0"/>
                                          </p:val>
                                        </p:tav>
                                        <p:tav tm="100000">
                                          <p:val>
                                            <p:strVal val="#ppt_w"/>
                                          </p:val>
                                        </p:tav>
                                      </p:tavLst>
                                    </p:anim>
                                    <p:anim calcmode="lin" valueType="num">
                                      <p:cBhvr>
                                        <p:cTn id="64" dur="1000" fill="hold"/>
                                        <p:tgtEl>
                                          <p:spTgt spid="32"/>
                                        </p:tgtEl>
                                        <p:attrNameLst>
                                          <p:attrName>ppt_h</p:attrName>
                                        </p:attrNameLst>
                                      </p:cBhvr>
                                      <p:tavLst>
                                        <p:tav tm="0">
                                          <p:val>
                                            <p:fltVal val="0"/>
                                          </p:val>
                                        </p:tav>
                                        <p:tav tm="100000">
                                          <p:val>
                                            <p:strVal val="#ppt_h"/>
                                          </p:val>
                                        </p:tav>
                                      </p:tavLst>
                                    </p:anim>
                                    <p:anim calcmode="lin" valueType="num">
                                      <p:cBhvr>
                                        <p:cTn id="65" dur="1000" fill="hold"/>
                                        <p:tgtEl>
                                          <p:spTgt spid="32"/>
                                        </p:tgtEl>
                                        <p:attrNameLst>
                                          <p:attrName>style.rotation</p:attrName>
                                        </p:attrNameLst>
                                      </p:cBhvr>
                                      <p:tavLst>
                                        <p:tav tm="0">
                                          <p:val>
                                            <p:fltVal val="360"/>
                                          </p:val>
                                        </p:tav>
                                        <p:tav tm="100000">
                                          <p:val>
                                            <p:fltVal val="0"/>
                                          </p:val>
                                        </p:tav>
                                      </p:tavLst>
                                    </p:anim>
                                    <p:animEffect transition="in" filter="fade">
                                      <p:cBhvr>
                                        <p:cTn id="66" dur="1000"/>
                                        <p:tgtEl>
                                          <p:spTgt spid="32"/>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1000"/>
                                        <p:tgtEl>
                                          <p:spTgt spid="36"/>
                                        </p:tgtEl>
                                      </p:cBhvr>
                                    </p:animEffect>
                                  </p:childTnLst>
                                </p:cTn>
                              </p:par>
                              <p:par>
                                <p:cTn id="70" presetID="63" presetClass="path" presetSubtype="0" accel="50000" decel="50000" fill="hold" grpId="1" nodeType="withEffect">
                                  <p:stCondLst>
                                    <p:cond delay="1000"/>
                                  </p:stCondLst>
                                  <p:childTnLst>
                                    <p:animMotion origin="layout" path="M 0 -2.71676E-6 L 0.2625 -0.00555 " pathEditMode="relative" rAng="0" ptsTypes="AA">
                                      <p:cBhvr>
                                        <p:cTn id="71" dur="2000" fill="hold"/>
                                        <p:tgtEl>
                                          <p:spTgt spid="36"/>
                                        </p:tgtEl>
                                        <p:attrNameLst>
                                          <p:attrName>ppt_x</p:attrName>
                                          <p:attrName>ppt_y</p:attrName>
                                        </p:attrNameLst>
                                      </p:cBhvr>
                                      <p:rCtr x="131" y="-3"/>
                                    </p:animMotion>
                                  </p:childTnLst>
                                </p:cTn>
                              </p:par>
                              <p:par>
                                <p:cTn id="72" presetID="49" presetClass="entr" presetSubtype="0" decel="100000" fill="hold" grpId="0" nodeType="withEffect">
                                  <p:stCondLst>
                                    <p:cond delay="1000"/>
                                  </p:stCondLst>
                                  <p:childTnLst>
                                    <p:set>
                                      <p:cBhvr>
                                        <p:cTn id="73" dur="1" fill="hold">
                                          <p:stCondLst>
                                            <p:cond delay="0"/>
                                          </p:stCondLst>
                                        </p:cTn>
                                        <p:tgtEl>
                                          <p:spTgt spid="33"/>
                                        </p:tgtEl>
                                        <p:attrNameLst>
                                          <p:attrName>style.visibility</p:attrName>
                                        </p:attrNameLst>
                                      </p:cBhvr>
                                      <p:to>
                                        <p:strVal val="visible"/>
                                      </p:to>
                                    </p:set>
                                    <p:anim calcmode="lin" valueType="num">
                                      <p:cBhvr>
                                        <p:cTn id="74" dur="1000" fill="hold"/>
                                        <p:tgtEl>
                                          <p:spTgt spid="33"/>
                                        </p:tgtEl>
                                        <p:attrNameLst>
                                          <p:attrName>ppt_w</p:attrName>
                                        </p:attrNameLst>
                                      </p:cBhvr>
                                      <p:tavLst>
                                        <p:tav tm="0">
                                          <p:val>
                                            <p:fltVal val="0"/>
                                          </p:val>
                                        </p:tav>
                                        <p:tav tm="100000">
                                          <p:val>
                                            <p:strVal val="#ppt_w"/>
                                          </p:val>
                                        </p:tav>
                                      </p:tavLst>
                                    </p:anim>
                                    <p:anim calcmode="lin" valueType="num">
                                      <p:cBhvr>
                                        <p:cTn id="75" dur="1000" fill="hold"/>
                                        <p:tgtEl>
                                          <p:spTgt spid="33"/>
                                        </p:tgtEl>
                                        <p:attrNameLst>
                                          <p:attrName>ppt_h</p:attrName>
                                        </p:attrNameLst>
                                      </p:cBhvr>
                                      <p:tavLst>
                                        <p:tav tm="0">
                                          <p:val>
                                            <p:fltVal val="0"/>
                                          </p:val>
                                        </p:tav>
                                        <p:tav tm="100000">
                                          <p:val>
                                            <p:strVal val="#ppt_h"/>
                                          </p:val>
                                        </p:tav>
                                      </p:tavLst>
                                    </p:anim>
                                    <p:anim calcmode="lin" valueType="num">
                                      <p:cBhvr>
                                        <p:cTn id="76" dur="1000" fill="hold"/>
                                        <p:tgtEl>
                                          <p:spTgt spid="33"/>
                                        </p:tgtEl>
                                        <p:attrNameLst>
                                          <p:attrName>style.rotation</p:attrName>
                                        </p:attrNameLst>
                                      </p:cBhvr>
                                      <p:tavLst>
                                        <p:tav tm="0">
                                          <p:val>
                                            <p:fltVal val="360"/>
                                          </p:val>
                                        </p:tav>
                                        <p:tav tm="100000">
                                          <p:val>
                                            <p:fltVal val="0"/>
                                          </p:val>
                                        </p:tav>
                                      </p:tavLst>
                                    </p:anim>
                                    <p:animEffect transition="in" filter="fade">
                                      <p:cBhvr>
                                        <p:cTn id="77" dur="1000"/>
                                        <p:tgtEl>
                                          <p:spTgt spid="33"/>
                                        </p:tgtEl>
                                      </p:cBhvr>
                                    </p:animEffect>
                                  </p:childTnLst>
                                </p:cTn>
                              </p:par>
                              <p:par>
                                <p:cTn id="78" presetID="49" presetClass="entr" presetSubtype="0" decel="100000" fill="hold" grpId="0" nodeType="withEffect">
                                  <p:stCondLst>
                                    <p:cond delay="1500"/>
                                  </p:stCondLst>
                                  <p:childTnLst>
                                    <p:set>
                                      <p:cBhvr>
                                        <p:cTn id="79" dur="1" fill="hold">
                                          <p:stCondLst>
                                            <p:cond delay="0"/>
                                          </p:stCondLst>
                                        </p:cTn>
                                        <p:tgtEl>
                                          <p:spTgt spid="29"/>
                                        </p:tgtEl>
                                        <p:attrNameLst>
                                          <p:attrName>style.visibility</p:attrName>
                                        </p:attrNameLst>
                                      </p:cBhvr>
                                      <p:to>
                                        <p:strVal val="visible"/>
                                      </p:to>
                                    </p:set>
                                    <p:anim calcmode="lin" valueType="num">
                                      <p:cBhvr>
                                        <p:cTn id="80" dur="1000" fill="hold"/>
                                        <p:tgtEl>
                                          <p:spTgt spid="29"/>
                                        </p:tgtEl>
                                        <p:attrNameLst>
                                          <p:attrName>ppt_w</p:attrName>
                                        </p:attrNameLst>
                                      </p:cBhvr>
                                      <p:tavLst>
                                        <p:tav tm="0">
                                          <p:val>
                                            <p:fltVal val="0"/>
                                          </p:val>
                                        </p:tav>
                                        <p:tav tm="100000">
                                          <p:val>
                                            <p:strVal val="#ppt_w"/>
                                          </p:val>
                                        </p:tav>
                                      </p:tavLst>
                                    </p:anim>
                                    <p:anim calcmode="lin" valueType="num">
                                      <p:cBhvr>
                                        <p:cTn id="81" dur="1000" fill="hold"/>
                                        <p:tgtEl>
                                          <p:spTgt spid="29"/>
                                        </p:tgtEl>
                                        <p:attrNameLst>
                                          <p:attrName>ppt_h</p:attrName>
                                        </p:attrNameLst>
                                      </p:cBhvr>
                                      <p:tavLst>
                                        <p:tav tm="0">
                                          <p:val>
                                            <p:fltVal val="0"/>
                                          </p:val>
                                        </p:tav>
                                        <p:tav tm="100000">
                                          <p:val>
                                            <p:strVal val="#ppt_h"/>
                                          </p:val>
                                        </p:tav>
                                      </p:tavLst>
                                    </p:anim>
                                    <p:anim calcmode="lin" valueType="num">
                                      <p:cBhvr>
                                        <p:cTn id="82" dur="1000" fill="hold"/>
                                        <p:tgtEl>
                                          <p:spTgt spid="29"/>
                                        </p:tgtEl>
                                        <p:attrNameLst>
                                          <p:attrName>style.rotation</p:attrName>
                                        </p:attrNameLst>
                                      </p:cBhvr>
                                      <p:tavLst>
                                        <p:tav tm="0">
                                          <p:val>
                                            <p:fltVal val="360"/>
                                          </p:val>
                                        </p:tav>
                                        <p:tav tm="100000">
                                          <p:val>
                                            <p:fltVal val="0"/>
                                          </p:val>
                                        </p:tav>
                                      </p:tavLst>
                                    </p:anim>
                                    <p:animEffect transition="in" filter="fade">
                                      <p:cBhvr>
                                        <p:cTn id="83" dur="1000"/>
                                        <p:tgtEl>
                                          <p:spTgt spid="29"/>
                                        </p:tgtEl>
                                      </p:cBhvr>
                                    </p:animEffect>
                                  </p:childTnLst>
                                </p:cTn>
                              </p:par>
                              <p:par>
                                <p:cTn id="84" presetID="49" presetClass="entr" presetSubtype="0" decel="100000" fill="hold" grpId="0" nodeType="withEffect">
                                  <p:stCondLst>
                                    <p:cond delay="2500"/>
                                  </p:stCondLst>
                                  <p:childTnLst>
                                    <p:set>
                                      <p:cBhvr>
                                        <p:cTn id="85" dur="1" fill="hold">
                                          <p:stCondLst>
                                            <p:cond delay="0"/>
                                          </p:stCondLst>
                                        </p:cTn>
                                        <p:tgtEl>
                                          <p:spTgt spid="31"/>
                                        </p:tgtEl>
                                        <p:attrNameLst>
                                          <p:attrName>style.visibility</p:attrName>
                                        </p:attrNameLst>
                                      </p:cBhvr>
                                      <p:to>
                                        <p:strVal val="visible"/>
                                      </p:to>
                                    </p:set>
                                    <p:anim calcmode="lin" valueType="num">
                                      <p:cBhvr>
                                        <p:cTn id="86" dur="1000" fill="hold"/>
                                        <p:tgtEl>
                                          <p:spTgt spid="31"/>
                                        </p:tgtEl>
                                        <p:attrNameLst>
                                          <p:attrName>ppt_w</p:attrName>
                                        </p:attrNameLst>
                                      </p:cBhvr>
                                      <p:tavLst>
                                        <p:tav tm="0">
                                          <p:val>
                                            <p:fltVal val="0"/>
                                          </p:val>
                                        </p:tav>
                                        <p:tav tm="100000">
                                          <p:val>
                                            <p:strVal val="#ppt_w"/>
                                          </p:val>
                                        </p:tav>
                                      </p:tavLst>
                                    </p:anim>
                                    <p:anim calcmode="lin" valueType="num">
                                      <p:cBhvr>
                                        <p:cTn id="87" dur="1000" fill="hold"/>
                                        <p:tgtEl>
                                          <p:spTgt spid="31"/>
                                        </p:tgtEl>
                                        <p:attrNameLst>
                                          <p:attrName>ppt_h</p:attrName>
                                        </p:attrNameLst>
                                      </p:cBhvr>
                                      <p:tavLst>
                                        <p:tav tm="0">
                                          <p:val>
                                            <p:fltVal val="0"/>
                                          </p:val>
                                        </p:tav>
                                        <p:tav tm="100000">
                                          <p:val>
                                            <p:strVal val="#ppt_h"/>
                                          </p:val>
                                        </p:tav>
                                      </p:tavLst>
                                    </p:anim>
                                    <p:anim calcmode="lin" valueType="num">
                                      <p:cBhvr>
                                        <p:cTn id="88" dur="1000" fill="hold"/>
                                        <p:tgtEl>
                                          <p:spTgt spid="31"/>
                                        </p:tgtEl>
                                        <p:attrNameLst>
                                          <p:attrName>style.rotation</p:attrName>
                                        </p:attrNameLst>
                                      </p:cBhvr>
                                      <p:tavLst>
                                        <p:tav tm="0">
                                          <p:val>
                                            <p:fltVal val="360"/>
                                          </p:val>
                                        </p:tav>
                                        <p:tav tm="100000">
                                          <p:val>
                                            <p:fltVal val="0"/>
                                          </p:val>
                                        </p:tav>
                                      </p:tavLst>
                                    </p:anim>
                                    <p:animEffect transition="in" filter="fade">
                                      <p:cBhvr>
                                        <p:cTn id="89" dur="1000"/>
                                        <p:tgtEl>
                                          <p:spTgt spid="31"/>
                                        </p:tgtEl>
                                      </p:cBhvr>
                                    </p:animEffect>
                                  </p:childTnLst>
                                </p:cTn>
                              </p:par>
                              <p:par>
                                <p:cTn id="90" presetID="42" presetClass="path" presetSubtype="0" accel="50000" decel="50000" fill="hold" grpId="2" nodeType="withEffect">
                                  <p:stCondLst>
                                    <p:cond delay="2500"/>
                                  </p:stCondLst>
                                  <p:childTnLst>
                                    <p:animMotion origin="layout" path="M 0.24583 -0.00555 L 0.5375 -0.00555 " pathEditMode="relative" rAng="0" ptsTypes="AA">
                                      <p:cBhvr>
                                        <p:cTn id="91" dur="2000" fill="hold"/>
                                        <p:tgtEl>
                                          <p:spTgt spid="36"/>
                                        </p:tgtEl>
                                        <p:attrNameLst>
                                          <p:attrName>ppt_x</p:attrName>
                                          <p:attrName>ppt_y</p:attrName>
                                        </p:attrNameLst>
                                      </p:cBhvr>
                                      <p:rCtr x="146" y="0"/>
                                    </p:animMotion>
                                  </p:childTnLst>
                                </p:cTn>
                              </p:par>
                              <p:par>
                                <p:cTn id="92" presetID="49" presetClass="entr" presetSubtype="0" decel="100000" fill="hold" grpId="0" nodeType="withEffect">
                                  <p:stCondLst>
                                    <p:cond delay="3500"/>
                                  </p:stCondLst>
                                  <p:childTnLst>
                                    <p:set>
                                      <p:cBhvr>
                                        <p:cTn id="93" dur="1" fill="hold">
                                          <p:stCondLst>
                                            <p:cond delay="0"/>
                                          </p:stCondLst>
                                        </p:cTn>
                                        <p:tgtEl>
                                          <p:spTgt spid="30"/>
                                        </p:tgtEl>
                                        <p:attrNameLst>
                                          <p:attrName>style.visibility</p:attrName>
                                        </p:attrNameLst>
                                      </p:cBhvr>
                                      <p:to>
                                        <p:strVal val="visible"/>
                                      </p:to>
                                    </p:set>
                                    <p:anim calcmode="lin" valueType="num">
                                      <p:cBhvr>
                                        <p:cTn id="94" dur="1000" fill="hold"/>
                                        <p:tgtEl>
                                          <p:spTgt spid="30"/>
                                        </p:tgtEl>
                                        <p:attrNameLst>
                                          <p:attrName>ppt_w</p:attrName>
                                        </p:attrNameLst>
                                      </p:cBhvr>
                                      <p:tavLst>
                                        <p:tav tm="0">
                                          <p:val>
                                            <p:fltVal val="0"/>
                                          </p:val>
                                        </p:tav>
                                        <p:tav tm="100000">
                                          <p:val>
                                            <p:strVal val="#ppt_w"/>
                                          </p:val>
                                        </p:tav>
                                      </p:tavLst>
                                    </p:anim>
                                    <p:anim calcmode="lin" valueType="num">
                                      <p:cBhvr>
                                        <p:cTn id="95" dur="1000" fill="hold"/>
                                        <p:tgtEl>
                                          <p:spTgt spid="30"/>
                                        </p:tgtEl>
                                        <p:attrNameLst>
                                          <p:attrName>ppt_h</p:attrName>
                                        </p:attrNameLst>
                                      </p:cBhvr>
                                      <p:tavLst>
                                        <p:tav tm="0">
                                          <p:val>
                                            <p:fltVal val="0"/>
                                          </p:val>
                                        </p:tav>
                                        <p:tav tm="100000">
                                          <p:val>
                                            <p:strVal val="#ppt_h"/>
                                          </p:val>
                                        </p:tav>
                                      </p:tavLst>
                                    </p:anim>
                                    <p:anim calcmode="lin" valueType="num">
                                      <p:cBhvr>
                                        <p:cTn id="96" dur="1000" fill="hold"/>
                                        <p:tgtEl>
                                          <p:spTgt spid="30"/>
                                        </p:tgtEl>
                                        <p:attrNameLst>
                                          <p:attrName>style.rotation</p:attrName>
                                        </p:attrNameLst>
                                      </p:cBhvr>
                                      <p:tavLst>
                                        <p:tav tm="0">
                                          <p:val>
                                            <p:fltVal val="360"/>
                                          </p:val>
                                        </p:tav>
                                        <p:tav tm="100000">
                                          <p:val>
                                            <p:fltVal val="0"/>
                                          </p:val>
                                        </p:tav>
                                      </p:tavLst>
                                    </p:anim>
                                    <p:animEffect transition="in" filter="fade">
                                      <p:cBhvr>
                                        <p:cTn id="97" dur="1000"/>
                                        <p:tgtEl>
                                          <p:spTgt spid="30"/>
                                        </p:tgtEl>
                                      </p:cBhvr>
                                    </p:animEffect>
                                  </p:childTnLst>
                                </p:cTn>
                              </p:par>
                              <p:par>
                                <p:cTn id="98" presetID="49" presetClass="entr" presetSubtype="0" decel="100000" fill="hold" grpId="0" nodeType="withEffect">
                                  <p:stCondLst>
                                    <p:cond delay="4500"/>
                                  </p:stCondLst>
                                  <p:childTnLst>
                                    <p:set>
                                      <p:cBhvr>
                                        <p:cTn id="99" dur="1" fill="hold">
                                          <p:stCondLst>
                                            <p:cond delay="0"/>
                                          </p:stCondLst>
                                        </p:cTn>
                                        <p:tgtEl>
                                          <p:spTgt spid="34"/>
                                        </p:tgtEl>
                                        <p:attrNameLst>
                                          <p:attrName>style.visibility</p:attrName>
                                        </p:attrNameLst>
                                      </p:cBhvr>
                                      <p:to>
                                        <p:strVal val="visible"/>
                                      </p:to>
                                    </p:set>
                                    <p:anim calcmode="lin" valueType="num">
                                      <p:cBhvr>
                                        <p:cTn id="100" dur="1000" fill="hold"/>
                                        <p:tgtEl>
                                          <p:spTgt spid="34"/>
                                        </p:tgtEl>
                                        <p:attrNameLst>
                                          <p:attrName>ppt_w</p:attrName>
                                        </p:attrNameLst>
                                      </p:cBhvr>
                                      <p:tavLst>
                                        <p:tav tm="0">
                                          <p:val>
                                            <p:fltVal val="0"/>
                                          </p:val>
                                        </p:tav>
                                        <p:tav tm="100000">
                                          <p:val>
                                            <p:strVal val="#ppt_w"/>
                                          </p:val>
                                        </p:tav>
                                      </p:tavLst>
                                    </p:anim>
                                    <p:anim calcmode="lin" valueType="num">
                                      <p:cBhvr>
                                        <p:cTn id="101" dur="1000" fill="hold"/>
                                        <p:tgtEl>
                                          <p:spTgt spid="34"/>
                                        </p:tgtEl>
                                        <p:attrNameLst>
                                          <p:attrName>ppt_h</p:attrName>
                                        </p:attrNameLst>
                                      </p:cBhvr>
                                      <p:tavLst>
                                        <p:tav tm="0">
                                          <p:val>
                                            <p:fltVal val="0"/>
                                          </p:val>
                                        </p:tav>
                                        <p:tav tm="100000">
                                          <p:val>
                                            <p:strVal val="#ppt_h"/>
                                          </p:val>
                                        </p:tav>
                                      </p:tavLst>
                                    </p:anim>
                                    <p:anim calcmode="lin" valueType="num">
                                      <p:cBhvr>
                                        <p:cTn id="102" dur="1000" fill="hold"/>
                                        <p:tgtEl>
                                          <p:spTgt spid="34"/>
                                        </p:tgtEl>
                                        <p:attrNameLst>
                                          <p:attrName>style.rotation</p:attrName>
                                        </p:attrNameLst>
                                      </p:cBhvr>
                                      <p:tavLst>
                                        <p:tav tm="0">
                                          <p:val>
                                            <p:fltVal val="360"/>
                                          </p:val>
                                        </p:tav>
                                        <p:tav tm="100000">
                                          <p:val>
                                            <p:fltVal val="0"/>
                                          </p:val>
                                        </p:tav>
                                      </p:tavLst>
                                    </p:anim>
                                    <p:animEffect transition="in" filter="fade">
                                      <p:cBhvr>
                                        <p:cTn id="103" dur="10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wipe(left)">
                                      <p:cBhvr>
                                        <p:cTn id="108" dur="5000"/>
                                        <p:tgtEl>
                                          <p:spTgt spid="16"/>
                                        </p:tgtEl>
                                      </p:cBhvr>
                                    </p:animEffect>
                                  </p:childTnLst>
                                </p:cTn>
                              </p:par>
                              <p:par>
                                <p:cTn id="109" presetID="22" presetClass="entr" presetSubtype="8" fill="hold" nodeType="withEffect">
                                  <p:stCondLst>
                                    <p:cond delay="3500"/>
                                  </p:stCondLst>
                                  <p:childTnLst>
                                    <p:set>
                                      <p:cBhvr>
                                        <p:cTn id="110" dur="1" fill="hold">
                                          <p:stCondLst>
                                            <p:cond delay="0"/>
                                          </p:stCondLst>
                                        </p:cTn>
                                        <p:tgtEl>
                                          <p:spTgt spid="18"/>
                                        </p:tgtEl>
                                        <p:attrNameLst>
                                          <p:attrName>style.visibility</p:attrName>
                                        </p:attrNameLst>
                                      </p:cBhvr>
                                      <p:to>
                                        <p:strVal val="visible"/>
                                      </p:to>
                                    </p:set>
                                    <p:animEffect transition="in" filter="wipe(left)">
                                      <p:cBhvr>
                                        <p:cTn id="111" dur="1000"/>
                                        <p:tgtEl>
                                          <p:spTgt spid="18"/>
                                        </p:tgtEl>
                                      </p:cBhvr>
                                    </p:animEffect>
                                  </p:childTnLst>
                                </p:cTn>
                              </p:par>
                              <p:par>
                                <p:cTn id="112" presetID="22" presetClass="entr" presetSubtype="8" fill="hold" nodeType="withEffect">
                                  <p:stCondLst>
                                    <p:cond delay="4000"/>
                                  </p:stCondLst>
                                  <p:childTnLst>
                                    <p:set>
                                      <p:cBhvr>
                                        <p:cTn id="113" dur="1" fill="hold">
                                          <p:stCondLst>
                                            <p:cond delay="0"/>
                                          </p:stCondLst>
                                        </p:cTn>
                                        <p:tgtEl>
                                          <p:spTgt spid="20"/>
                                        </p:tgtEl>
                                        <p:attrNameLst>
                                          <p:attrName>style.visibility</p:attrName>
                                        </p:attrNameLst>
                                      </p:cBhvr>
                                      <p:to>
                                        <p:strVal val="visible"/>
                                      </p:to>
                                    </p:set>
                                    <p:animEffect transition="in" filter="wipe(left)">
                                      <p:cBhvr>
                                        <p:cTn id="114" dur="1000"/>
                                        <p:tgtEl>
                                          <p:spTgt spid="20"/>
                                        </p:tgtEl>
                                      </p:cBhvr>
                                    </p:animEffect>
                                  </p:childTnLst>
                                </p:cTn>
                              </p:par>
                              <p:par>
                                <p:cTn id="115" presetID="22" presetClass="entr" presetSubtype="8" fill="hold" nodeType="withEffect">
                                  <p:stCondLst>
                                    <p:cond delay="5000"/>
                                  </p:stCondLst>
                                  <p:childTnLst>
                                    <p:set>
                                      <p:cBhvr>
                                        <p:cTn id="116" dur="1" fill="hold">
                                          <p:stCondLst>
                                            <p:cond delay="0"/>
                                          </p:stCondLst>
                                        </p:cTn>
                                        <p:tgtEl>
                                          <p:spTgt spid="23"/>
                                        </p:tgtEl>
                                        <p:attrNameLst>
                                          <p:attrName>style.visibility</p:attrName>
                                        </p:attrNameLst>
                                      </p:cBhvr>
                                      <p:to>
                                        <p:strVal val="visible"/>
                                      </p:to>
                                    </p:set>
                                    <p:animEffect transition="in" filter="wipe(left)">
                                      <p:cBhvr>
                                        <p:cTn id="1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 grpId="0" animBg="1"/>
      <p:bldP spid="14" grpId="0" animBg="1"/>
      <p:bldP spid="29" grpId="0" animBg="1"/>
      <p:bldP spid="30" grpId="0" animBg="1"/>
      <p:bldP spid="31" grpId="0" animBg="1"/>
      <p:bldP spid="32" grpId="0" animBg="1"/>
      <p:bldP spid="33" grpId="0" animBg="1"/>
      <p:bldP spid="34" grpId="0" animBg="1"/>
      <p:bldP spid="35" grpId="1" build="allAtOnce" animBg="1"/>
      <p:bldP spid="36" grpId="0" animBg="1"/>
      <p:bldP spid="36" grpId="1" animBg="1"/>
      <p:bldP spid="36" grpId="2"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18288"/>
            <a:ext cx="9162257" cy="7028688"/>
            <a:chOff x="0" y="-18288"/>
            <a:chExt cx="9162257" cy="7028688"/>
          </a:xfrm>
        </p:grpSpPr>
        <p:grpSp>
          <p:nvGrpSpPr>
            <p:cNvPr id="24" name="Group 23"/>
            <p:cNvGrpSpPr/>
            <p:nvPr/>
          </p:nvGrpSpPr>
          <p:grpSpPr>
            <a:xfrm>
              <a:off x="0" y="1219200"/>
              <a:ext cx="9162257" cy="5791200"/>
              <a:chOff x="0" y="1219200"/>
              <a:chExt cx="9162257" cy="5791200"/>
            </a:xfrm>
          </p:grpSpPr>
          <p:grpSp>
            <p:nvGrpSpPr>
              <p:cNvPr id="19" name="Group 18"/>
              <p:cNvGrpSpPr/>
              <p:nvPr/>
            </p:nvGrpSpPr>
            <p:grpSpPr>
              <a:xfrm>
                <a:off x="0" y="1219200"/>
                <a:ext cx="9162257" cy="5791200"/>
                <a:chOff x="0" y="1219200"/>
                <a:chExt cx="9162257" cy="5791200"/>
              </a:xfrm>
            </p:grpSpPr>
            <p:grpSp>
              <p:nvGrpSpPr>
                <p:cNvPr id="8" name="Group 7"/>
                <p:cNvGrpSpPr/>
                <p:nvPr/>
              </p:nvGrpSpPr>
              <p:grpSpPr>
                <a:xfrm>
                  <a:off x="0" y="1219200"/>
                  <a:ext cx="9162257" cy="5791200"/>
                  <a:chOff x="0" y="-973598"/>
                  <a:chExt cx="9162257" cy="5532765"/>
                </a:xfrm>
              </p:grpSpPr>
              <p:pic>
                <p:nvPicPr>
                  <p:cNvPr id="9"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10"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12" name="Oval 11"/>
                <p:cNvSpPr/>
                <p:nvPr/>
              </p:nvSpPr>
              <p:spPr>
                <a:xfrm>
                  <a:off x="4572000" y="18288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3" name="Oval 12"/>
                <p:cNvSpPr/>
                <p:nvPr/>
              </p:nvSpPr>
              <p:spPr>
                <a:xfrm>
                  <a:off x="6400800" y="1752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4" name="Oval 13"/>
                <p:cNvSpPr/>
                <p:nvPr/>
              </p:nvSpPr>
              <p:spPr>
                <a:xfrm>
                  <a:off x="8382000" y="3276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5" name="Oval 14"/>
                <p:cNvSpPr/>
                <p:nvPr/>
              </p:nvSpPr>
              <p:spPr>
                <a:xfrm>
                  <a:off x="8610600" y="5181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grpSp>
          <p:sp>
            <p:nvSpPr>
              <p:cNvPr id="23" name="TextBox 22"/>
              <p:cNvSpPr txBox="1">
                <a:spLocks noChangeArrowheads="1"/>
              </p:cNvSpPr>
              <p:nvPr/>
            </p:nvSpPr>
            <p:spPr bwMode="auto">
              <a:xfrm>
                <a:off x="1295400" y="4572000"/>
                <a:ext cx="5877082" cy="707886"/>
              </a:xfrm>
              <a:prstGeom prst="rect">
                <a:avLst/>
              </a:prstGeom>
              <a:solidFill>
                <a:srgbClr val="6B9EDB"/>
              </a:solidFill>
              <a:ln w="9525">
                <a:noFill/>
                <a:miter lim="800000"/>
                <a:headEnd/>
                <a:tailEnd/>
              </a:ln>
            </p:spPr>
            <p:txBody>
              <a:bodyPr wrap="square">
                <a:spAutoFit/>
              </a:bodyPr>
              <a:lstStyle/>
              <a:p>
                <a:pPr algn="ctr"/>
                <a:r>
                  <a:rPr lang="en-US" sz="4000" b="1" dirty="0" smtClean="0">
                    <a:solidFill>
                      <a:schemeClr val="bg1"/>
                    </a:solidFill>
                    <a:effectLst>
                      <a:outerShdw dist="50800" dir="5400000" algn="ctr" rotWithShape="0">
                        <a:schemeClr val="tx1"/>
                      </a:outerShdw>
                    </a:effectLst>
                  </a:rPr>
                  <a:t>Was this migration by sea?</a:t>
                </a:r>
                <a:endParaRPr lang="en-US" sz="4000" b="1" dirty="0">
                  <a:solidFill>
                    <a:schemeClr val="bg1"/>
                  </a:solidFill>
                  <a:effectLst>
                    <a:outerShdw dist="50800" dir="5400000" algn="ctr" rotWithShape="0">
                      <a:schemeClr val="tx1"/>
                    </a:outerShdw>
                  </a:effectLst>
                </a:endParaRPr>
              </a:p>
            </p:txBody>
          </p:sp>
        </p:grpSp>
        <p:grpSp>
          <p:nvGrpSpPr>
            <p:cNvPr id="26" name="Group 25"/>
            <p:cNvGrpSpPr/>
            <p:nvPr/>
          </p:nvGrpSpPr>
          <p:grpSpPr>
            <a:xfrm>
              <a:off x="1143000" y="2438400"/>
              <a:ext cx="7467600" cy="3886200"/>
              <a:chOff x="1143000" y="2438400"/>
              <a:chExt cx="7467600" cy="3886200"/>
            </a:xfrm>
          </p:grpSpPr>
          <p:sp>
            <p:nvSpPr>
              <p:cNvPr id="18" name="Freeform 17"/>
              <p:cNvSpPr/>
              <p:nvPr/>
            </p:nvSpPr>
            <p:spPr>
              <a:xfrm>
                <a:off x="1143000" y="2522483"/>
                <a:ext cx="6794938" cy="3802117"/>
              </a:xfrm>
              <a:custGeom>
                <a:avLst/>
                <a:gdLst>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472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3520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899542 h 3199087"/>
                  <a:gd name="connsiteX1" fmla="*/ 7883 w 7625255"/>
                  <a:gd name="connsiteY1" fmla="*/ 2820715 h 3199087"/>
                  <a:gd name="connsiteX2" fmla="*/ 55180 w 7625255"/>
                  <a:gd name="connsiteY2" fmla="*/ 2410811 h 3199087"/>
                  <a:gd name="connsiteX3" fmla="*/ 197069 w 7625255"/>
                  <a:gd name="connsiteY3" fmla="*/ 2063970 h 3199087"/>
                  <a:gd name="connsiteX4" fmla="*/ 638504 w 7625255"/>
                  <a:gd name="connsiteY4" fmla="*/ 1591004 h 3199087"/>
                  <a:gd name="connsiteX5" fmla="*/ 1300656 w 7625255"/>
                  <a:gd name="connsiteY5" fmla="*/ 1464880 h 3199087"/>
                  <a:gd name="connsiteX6" fmla="*/ 1742090 w 7625255"/>
                  <a:gd name="connsiteY6" fmla="*/ 1370287 h 3199087"/>
                  <a:gd name="connsiteX7" fmla="*/ 2025869 w 7625255"/>
                  <a:gd name="connsiteY7" fmla="*/ 1118039 h 3199087"/>
                  <a:gd name="connsiteX8" fmla="*/ 2514601 w 7625255"/>
                  <a:gd name="connsiteY8" fmla="*/ 944618 h 3199087"/>
                  <a:gd name="connsiteX9" fmla="*/ 2751083 w 7625255"/>
                  <a:gd name="connsiteY9" fmla="*/ 786963 h 3199087"/>
                  <a:gd name="connsiteX10" fmla="*/ 2987566 w 7625255"/>
                  <a:gd name="connsiteY10" fmla="*/ 503183 h 3199087"/>
                  <a:gd name="connsiteX11" fmla="*/ 3302876 w 7625255"/>
                  <a:gd name="connsiteY11" fmla="*/ 219404 h 3199087"/>
                  <a:gd name="connsiteX12" fmla="*/ 3728545 w 7625255"/>
                  <a:gd name="connsiteY12" fmla="*/ 187873 h 3199087"/>
                  <a:gd name="connsiteX13" fmla="*/ 4327635 w 7625255"/>
                  <a:gd name="connsiteY13" fmla="*/ 350783 h 3199087"/>
                  <a:gd name="connsiteX14" fmla="*/ 4658711 w 7625255"/>
                  <a:gd name="connsiteY14" fmla="*/ 45983 h 3199087"/>
                  <a:gd name="connsiteX15" fmla="*/ 5273566 w 7625255"/>
                  <a:gd name="connsiteY15" fmla="*/ 626680 h 3199087"/>
                  <a:gd name="connsiteX16" fmla="*/ 5651938 w 7625255"/>
                  <a:gd name="connsiteY16" fmla="*/ 613542 h 3199087"/>
                  <a:gd name="connsiteX17" fmla="*/ 5967249 w 7625255"/>
                  <a:gd name="connsiteY17" fmla="*/ 1118039 h 3199087"/>
                  <a:gd name="connsiteX18" fmla="*/ 6219497 w 7625255"/>
                  <a:gd name="connsiteY18" fmla="*/ 1606770 h 3199087"/>
                  <a:gd name="connsiteX19" fmla="*/ 6613635 w 7625255"/>
                  <a:gd name="connsiteY19" fmla="*/ 2111266 h 3199087"/>
                  <a:gd name="connsiteX20" fmla="*/ 7244256 w 7625255"/>
                  <a:gd name="connsiteY20" fmla="*/ 2757652 h 3199087"/>
                  <a:gd name="connsiteX21" fmla="*/ 7480738 w 7625255"/>
                  <a:gd name="connsiteY21" fmla="*/ 3199087 h 3199087"/>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5273566 w 7625255"/>
                  <a:gd name="connsiteY14" fmla="*/ 460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4816366 w 7625255"/>
                  <a:gd name="connsiteY14" fmla="*/ 79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797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385035 w 7625255"/>
                  <a:gd name="connsiteY19" fmla="*/ 22500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385035 w 7625255"/>
                  <a:gd name="connsiteY18" fmla="*/ 2250090 h 3033111"/>
                  <a:gd name="connsiteX19" fmla="*/ 7244256 w 7625255"/>
                  <a:gd name="connsiteY19" fmla="*/ 2591676 h 3033111"/>
                  <a:gd name="connsiteX20" fmla="*/ 7480738 w 7625255"/>
                  <a:gd name="connsiteY20"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7244256 w 7480738"/>
                  <a:gd name="connsiteY19" fmla="*/ 2591676 h 3033111"/>
                  <a:gd name="connsiteX20" fmla="*/ 6731876 w 7480738"/>
                  <a:gd name="connsiteY20" fmla="*/ 2917497 h 3033111"/>
                  <a:gd name="connsiteX21" fmla="*/ 7480738 w 7480738"/>
                  <a:gd name="connsiteY21"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6731876 w 7480738"/>
                  <a:gd name="connsiteY19" fmla="*/ 2917497 h 3033111"/>
                  <a:gd name="connsiteX20" fmla="*/ 7480738 w 7480738"/>
                  <a:gd name="connsiteY20" fmla="*/ 3033111 h 30331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302469 w 6794938"/>
                  <a:gd name="connsiteY16" fmla="*/ 10046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302469 w 6794938"/>
                  <a:gd name="connsiteY16" fmla="*/ 7760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6385035 w 6794938"/>
                  <a:gd name="connsiteY17" fmla="*/ 2250090 h 3337911"/>
                  <a:gd name="connsiteX18" fmla="*/ 6731876 w 6794938"/>
                  <a:gd name="connsiteY18" fmla="*/ 2917497 h 3337911"/>
                  <a:gd name="connsiteX19" fmla="*/ 6794938 w 6794938"/>
                  <a:gd name="connsiteY19"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423338 w 6794938"/>
                  <a:gd name="connsiteY16" fmla="*/ 12174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2987566 w 6794938"/>
                  <a:gd name="connsiteY10" fmla="*/ 344213 h 3344917"/>
                  <a:gd name="connsiteX11" fmla="*/ 3302876 w 6794938"/>
                  <a:gd name="connsiteY11" fmla="*/ 365234 h 3344917"/>
                  <a:gd name="connsiteX12" fmla="*/ 3728545 w 6794938"/>
                  <a:gd name="connsiteY12" fmla="*/ 28903 h 3344917"/>
                  <a:gd name="connsiteX13" fmla="*/ 4327635 w 6794938"/>
                  <a:gd name="connsiteY13" fmla="*/ 191813 h 3344917"/>
                  <a:gd name="connsiteX14" fmla="*/ 4587766 w 6794938"/>
                  <a:gd name="connsiteY14" fmla="*/ 315310 h 3344917"/>
                  <a:gd name="connsiteX15" fmla="*/ 5278821 w 6794938"/>
                  <a:gd name="connsiteY15" fmla="*/ 515007 h 3344917"/>
                  <a:gd name="connsiteX16" fmla="*/ 5423338 w 6794938"/>
                  <a:gd name="connsiteY16" fmla="*/ 1224455 h 3344917"/>
                  <a:gd name="connsiteX17" fmla="*/ 5707117 w 6794938"/>
                  <a:gd name="connsiteY17" fmla="*/ 1792014 h 3344917"/>
                  <a:gd name="connsiteX18" fmla="*/ 6385035 w 6794938"/>
                  <a:gd name="connsiteY18" fmla="*/ 2257096 h 3344917"/>
                  <a:gd name="connsiteX19" fmla="*/ 6731876 w 6794938"/>
                  <a:gd name="connsiteY19" fmla="*/ 2924503 h 3344917"/>
                  <a:gd name="connsiteX20" fmla="*/ 6794938 w 6794938"/>
                  <a:gd name="connsiteY20"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588172 h 3192517"/>
                  <a:gd name="connsiteX1" fmla="*/ 7883 w 6794938"/>
                  <a:gd name="connsiteY1" fmla="*/ 2509345 h 3192517"/>
                  <a:gd name="connsiteX2" fmla="*/ 55180 w 6794938"/>
                  <a:gd name="connsiteY2" fmla="*/ 2099441 h 3192517"/>
                  <a:gd name="connsiteX3" fmla="*/ 197069 w 6794938"/>
                  <a:gd name="connsiteY3" fmla="*/ 1752600 h 3192517"/>
                  <a:gd name="connsiteX4" fmla="*/ 638504 w 6794938"/>
                  <a:gd name="connsiteY4" fmla="*/ 1279634 h 3192517"/>
                  <a:gd name="connsiteX5" fmla="*/ 1300656 w 6794938"/>
                  <a:gd name="connsiteY5" fmla="*/ 1153510 h 3192517"/>
                  <a:gd name="connsiteX6" fmla="*/ 1742090 w 6794938"/>
                  <a:gd name="connsiteY6" fmla="*/ 1058917 h 3192517"/>
                  <a:gd name="connsiteX7" fmla="*/ 2025869 w 6794938"/>
                  <a:gd name="connsiteY7" fmla="*/ 806669 h 3192517"/>
                  <a:gd name="connsiteX8" fmla="*/ 2514601 w 6794938"/>
                  <a:gd name="connsiteY8" fmla="*/ 633248 h 3192517"/>
                  <a:gd name="connsiteX9" fmla="*/ 2751083 w 6794938"/>
                  <a:gd name="connsiteY9" fmla="*/ 475593 h 3192517"/>
                  <a:gd name="connsiteX10" fmla="*/ 3302876 w 6794938"/>
                  <a:gd name="connsiteY10" fmla="*/ 212834 h 3192517"/>
                  <a:gd name="connsiteX11" fmla="*/ 3728545 w 6794938"/>
                  <a:gd name="connsiteY11" fmla="*/ 28903 h 3192517"/>
                  <a:gd name="connsiteX12" fmla="*/ 4327635 w 6794938"/>
                  <a:gd name="connsiteY12" fmla="*/ 39413 h 3192517"/>
                  <a:gd name="connsiteX13" fmla="*/ 4587766 w 6794938"/>
                  <a:gd name="connsiteY13" fmla="*/ 162910 h 3192517"/>
                  <a:gd name="connsiteX14" fmla="*/ 5278821 w 6794938"/>
                  <a:gd name="connsiteY14" fmla="*/ 362607 h 3192517"/>
                  <a:gd name="connsiteX15" fmla="*/ 5423338 w 6794938"/>
                  <a:gd name="connsiteY15" fmla="*/ 1072055 h 3192517"/>
                  <a:gd name="connsiteX16" fmla="*/ 5707117 w 6794938"/>
                  <a:gd name="connsiteY16" fmla="*/ 1639614 h 3192517"/>
                  <a:gd name="connsiteX17" fmla="*/ 6385035 w 6794938"/>
                  <a:gd name="connsiteY17" fmla="*/ 2104696 h 3192517"/>
                  <a:gd name="connsiteX18" fmla="*/ 6731876 w 6794938"/>
                  <a:gd name="connsiteY18" fmla="*/ 2772103 h 3192517"/>
                  <a:gd name="connsiteX19" fmla="*/ 6794938 w 6794938"/>
                  <a:gd name="connsiteY19" fmla="*/ 3192517 h 3192517"/>
                  <a:gd name="connsiteX0" fmla="*/ 7883 w 6794938"/>
                  <a:gd name="connsiteY0" fmla="*/ 2588172 h 3802117"/>
                  <a:gd name="connsiteX1" fmla="*/ 7883 w 6794938"/>
                  <a:gd name="connsiteY1" fmla="*/ 2509345 h 3802117"/>
                  <a:gd name="connsiteX2" fmla="*/ 55180 w 6794938"/>
                  <a:gd name="connsiteY2" fmla="*/ 2099441 h 3802117"/>
                  <a:gd name="connsiteX3" fmla="*/ 197069 w 6794938"/>
                  <a:gd name="connsiteY3" fmla="*/ 1752600 h 3802117"/>
                  <a:gd name="connsiteX4" fmla="*/ 638504 w 6794938"/>
                  <a:gd name="connsiteY4" fmla="*/ 1279634 h 3802117"/>
                  <a:gd name="connsiteX5" fmla="*/ 1300656 w 6794938"/>
                  <a:gd name="connsiteY5" fmla="*/ 1153510 h 3802117"/>
                  <a:gd name="connsiteX6" fmla="*/ 1742090 w 6794938"/>
                  <a:gd name="connsiteY6" fmla="*/ 1058917 h 3802117"/>
                  <a:gd name="connsiteX7" fmla="*/ 2025869 w 6794938"/>
                  <a:gd name="connsiteY7" fmla="*/ 806669 h 3802117"/>
                  <a:gd name="connsiteX8" fmla="*/ 2514601 w 6794938"/>
                  <a:gd name="connsiteY8" fmla="*/ 633248 h 3802117"/>
                  <a:gd name="connsiteX9" fmla="*/ 2751083 w 6794938"/>
                  <a:gd name="connsiteY9" fmla="*/ 475593 h 3802117"/>
                  <a:gd name="connsiteX10" fmla="*/ 3302876 w 6794938"/>
                  <a:gd name="connsiteY10" fmla="*/ 212834 h 3802117"/>
                  <a:gd name="connsiteX11" fmla="*/ 3728545 w 6794938"/>
                  <a:gd name="connsiteY11" fmla="*/ 28903 h 3802117"/>
                  <a:gd name="connsiteX12" fmla="*/ 4327635 w 6794938"/>
                  <a:gd name="connsiteY12" fmla="*/ 39413 h 3802117"/>
                  <a:gd name="connsiteX13" fmla="*/ 4587766 w 6794938"/>
                  <a:gd name="connsiteY13" fmla="*/ 162910 h 3802117"/>
                  <a:gd name="connsiteX14" fmla="*/ 5278821 w 6794938"/>
                  <a:gd name="connsiteY14" fmla="*/ 362607 h 3802117"/>
                  <a:gd name="connsiteX15" fmla="*/ 5423338 w 6794938"/>
                  <a:gd name="connsiteY15" fmla="*/ 1072055 h 3802117"/>
                  <a:gd name="connsiteX16" fmla="*/ 5707117 w 6794938"/>
                  <a:gd name="connsiteY16" fmla="*/ 1639614 h 3802117"/>
                  <a:gd name="connsiteX17" fmla="*/ 6385035 w 6794938"/>
                  <a:gd name="connsiteY17" fmla="*/ 2104696 h 3802117"/>
                  <a:gd name="connsiteX18" fmla="*/ 6731876 w 6794938"/>
                  <a:gd name="connsiteY18" fmla="*/ 2772103 h 3802117"/>
                  <a:gd name="connsiteX19" fmla="*/ 6794938 w 6794938"/>
                  <a:gd name="connsiteY19" fmla="*/ 3802117 h 3802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94938" h="3802117">
                    <a:moveTo>
                      <a:pt x="7883" y="2588172"/>
                    </a:moveTo>
                    <a:cubicBezTo>
                      <a:pt x="3941" y="2589486"/>
                      <a:pt x="0" y="2590800"/>
                      <a:pt x="7883" y="2509345"/>
                    </a:cubicBezTo>
                    <a:cubicBezTo>
                      <a:pt x="15766" y="2427890"/>
                      <a:pt x="23649" y="2225565"/>
                      <a:pt x="55180" y="2099441"/>
                    </a:cubicBezTo>
                    <a:cubicBezTo>
                      <a:pt x="86711" y="1973317"/>
                      <a:pt x="99848" y="1889235"/>
                      <a:pt x="197069" y="1752600"/>
                    </a:cubicBezTo>
                    <a:cubicBezTo>
                      <a:pt x="294290" y="1615966"/>
                      <a:pt x="454573" y="1379482"/>
                      <a:pt x="638504" y="1279634"/>
                    </a:cubicBezTo>
                    <a:cubicBezTo>
                      <a:pt x="822435" y="1179786"/>
                      <a:pt x="1116725" y="1190296"/>
                      <a:pt x="1300656" y="1153510"/>
                    </a:cubicBezTo>
                    <a:cubicBezTo>
                      <a:pt x="1484587" y="1116724"/>
                      <a:pt x="1621221" y="1116724"/>
                      <a:pt x="1742090" y="1058917"/>
                    </a:cubicBezTo>
                    <a:cubicBezTo>
                      <a:pt x="1862959" y="1001110"/>
                      <a:pt x="1897117" y="877614"/>
                      <a:pt x="2025869" y="806669"/>
                    </a:cubicBezTo>
                    <a:cubicBezTo>
                      <a:pt x="2154621" y="735724"/>
                      <a:pt x="2393732" y="688427"/>
                      <a:pt x="2514601" y="633248"/>
                    </a:cubicBezTo>
                    <a:cubicBezTo>
                      <a:pt x="2635470" y="578069"/>
                      <a:pt x="2619704" y="545662"/>
                      <a:pt x="2751083" y="475593"/>
                    </a:cubicBezTo>
                    <a:cubicBezTo>
                      <a:pt x="2882462" y="405524"/>
                      <a:pt x="3139966" y="287282"/>
                      <a:pt x="3302876" y="212834"/>
                    </a:cubicBezTo>
                    <a:cubicBezTo>
                      <a:pt x="3465786" y="138386"/>
                      <a:pt x="3557752" y="57806"/>
                      <a:pt x="3728545" y="28903"/>
                    </a:cubicBezTo>
                    <a:cubicBezTo>
                      <a:pt x="3899338" y="0"/>
                      <a:pt x="4184432" y="17079"/>
                      <a:pt x="4327635" y="39413"/>
                    </a:cubicBezTo>
                    <a:cubicBezTo>
                      <a:pt x="4470839" y="61748"/>
                      <a:pt x="4429235" y="109044"/>
                      <a:pt x="4587766" y="162910"/>
                    </a:cubicBezTo>
                    <a:cubicBezTo>
                      <a:pt x="4746297" y="216776"/>
                      <a:pt x="5139559" y="211083"/>
                      <a:pt x="5278821" y="362607"/>
                    </a:cubicBezTo>
                    <a:cubicBezTo>
                      <a:pt x="5418083" y="514131"/>
                      <a:pt x="5351955" y="859221"/>
                      <a:pt x="5423338" y="1072055"/>
                    </a:cubicBezTo>
                    <a:cubicBezTo>
                      <a:pt x="5494721" y="1284889"/>
                      <a:pt x="5546834" y="1467507"/>
                      <a:pt x="5707117" y="1639614"/>
                    </a:cubicBezTo>
                    <a:cubicBezTo>
                      <a:pt x="5867400" y="1811721"/>
                      <a:pt x="6214242" y="1915948"/>
                      <a:pt x="6385035" y="2104696"/>
                    </a:cubicBezTo>
                    <a:cubicBezTo>
                      <a:pt x="6555828" y="2293444"/>
                      <a:pt x="6549259" y="2641600"/>
                      <a:pt x="6731876" y="2772103"/>
                    </a:cubicBezTo>
                    <a:cubicBezTo>
                      <a:pt x="6771290" y="2845675"/>
                      <a:pt x="6759028" y="3732048"/>
                      <a:pt x="6794938" y="3802117"/>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p:cNvCxnSpPr/>
              <p:nvPr/>
            </p:nvCxnSpPr>
            <p:spPr>
              <a:xfrm flipV="1">
                <a:off x="6096000" y="2438400"/>
                <a:ext cx="304800" cy="2286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781800" y="3626069"/>
                <a:ext cx="1463566" cy="183931"/>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924800" y="5486400"/>
                <a:ext cx="685800" cy="1524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2" name="TextBox 21"/>
            <p:cNvSpPr txBox="1">
              <a:spLocks noChangeArrowheads="1"/>
            </p:cNvSpPr>
            <p:nvPr/>
          </p:nvSpPr>
          <p:spPr bwMode="auto">
            <a:xfrm>
              <a:off x="1563624" y="-18288"/>
              <a:ext cx="5720463" cy="646331"/>
            </a:xfrm>
            <a:prstGeom prst="rect">
              <a:avLst/>
            </a:prstGeom>
            <a:noFill/>
            <a:ln w="9525">
              <a:noFill/>
              <a:miter lim="800000"/>
              <a:headEnd/>
              <a:tailEnd/>
            </a:ln>
          </p:spPr>
          <p:txBody>
            <a:bodyPr wrap="square">
              <a:spAutoFit/>
            </a:bodyPr>
            <a:lstStyle/>
            <a:p>
              <a:pPr algn="ctr"/>
              <a:r>
                <a:rPr lang="en-US" sz="3600" b="1" dirty="0" smtClean="0">
                  <a:latin typeface="Tempus Sans ITC" pitchFamily="82" charset="0"/>
                </a:rPr>
                <a:t>On-Your-Knees Caveman?</a:t>
              </a:r>
            </a:p>
          </p:txBody>
        </p:sp>
        <p:sp>
          <p:nvSpPr>
            <p:cNvPr id="27" name="TextBox 26"/>
            <p:cNvSpPr txBox="1">
              <a:spLocks noChangeArrowheads="1"/>
            </p:cNvSpPr>
            <p:nvPr/>
          </p:nvSpPr>
          <p:spPr bwMode="auto">
            <a:xfrm>
              <a:off x="1627632" y="521208"/>
              <a:ext cx="5720463" cy="646331"/>
            </a:xfrm>
            <a:prstGeom prst="rect">
              <a:avLst/>
            </a:prstGeom>
            <a:noFill/>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grpSp>
      <p:grpSp>
        <p:nvGrpSpPr>
          <p:cNvPr id="37" name="Group 36"/>
          <p:cNvGrpSpPr/>
          <p:nvPr/>
        </p:nvGrpSpPr>
        <p:grpSpPr>
          <a:xfrm>
            <a:off x="0" y="1179576"/>
            <a:ext cx="9144000" cy="5355291"/>
            <a:chOff x="0" y="1179576"/>
            <a:chExt cx="9144000" cy="5355291"/>
          </a:xfrm>
        </p:grpSpPr>
        <p:sp>
          <p:nvSpPr>
            <p:cNvPr id="29" name="4-Point Star 28"/>
            <p:cNvSpPr/>
            <p:nvPr/>
          </p:nvSpPr>
          <p:spPr>
            <a:xfrm rot="647070">
              <a:off x="6980067" y="3695664"/>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4-Point Star 29"/>
            <p:cNvSpPr/>
            <p:nvPr/>
          </p:nvSpPr>
          <p:spPr>
            <a:xfrm rot="1111376">
              <a:off x="7921484" y="546900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4-Point Star 30"/>
            <p:cNvSpPr/>
            <p:nvPr/>
          </p:nvSpPr>
          <p:spPr>
            <a:xfrm rot="1547541">
              <a:off x="7637072" y="4721098"/>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4-Point Star 31"/>
            <p:cNvSpPr/>
            <p:nvPr/>
          </p:nvSpPr>
          <p:spPr>
            <a:xfrm rot="1284819">
              <a:off x="5491791" y="21986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4-Point Star 32"/>
            <p:cNvSpPr/>
            <p:nvPr/>
          </p:nvSpPr>
          <p:spPr>
            <a:xfrm rot="1090475">
              <a:off x="6624983" y="3105999"/>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4-Point Star 33"/>
            <p:cNvSpPr/>
            <p:nvPr/>
          </p:nvSpPr>
          <p:spPr>
            <a:xfrm rot="1087115">
              <a:off x="7920205" y="600146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5" name="TextBox 34"/>
            <p:cNvSpPr txBox="1"/>
            <p:nvPr/>
          </p:nvSpPr>
          <p:spPr>
            <a:xfrm>
              <a:off x="0" y="12192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sp>
          <p:nvSpPr>
            <p:cNvPr id="36" name="Oval 35"/>
            <p:cNvSpPr/>
            <p:nvPr/>
          </p:nvSpPr>
          <p:spPr>
            <a:xfrm>
              <a:off x="6291072" y="1179576"/>
              <a:ext cx="1447800" cy="5334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 name="Group 16"/>
          <p:cNvGrpSpPr/>
          <p:nvPr/>
        </p:nvGrpSpPr>
        <p:grpSpPr>
          <a:xfrm>
            <a:off x="0" y="0"/>
            <a:ext cx="9144000" cy="6858000"/>
            <a:chOff x="0" y="0"/>
            <a:chExt cx="9144000" cy="6858000"/>
          </a:xfrm>
        </p:grpSpPr>
        <p:pic>
          <p:nvPicPr>
            <p:cNvPr id="5" name="Picture 4" descr="http://www2.nau.edu/rcb7/namQ.jpg"/>
            <p:cNvPicPr>
              <a:picLocks noChangeAspect="1" noChangeArrowheads="1"/>
            </p:cNvPicPr>
            <p:nvPr/>
          </p:nvPicPr>
          <p:blipFill>
            <a:blip r:embed="rId3" cstate="print"/>
            <a:srcRect t="12024" b="10339"/>
            <a:stretch>
              <a:fillRect/>
            </a:stretch>
          </p:blipFill>
          <p:spPr bwMode="auto">
            <a:xfrm>
              <a:off x="0" y="0"/>
              <a:ext cx="9144000" cy="6858000"/>
            </a:xfrm>
            <a:prstGeom prst="rect">
              <a:avLst/>
            </a:prstGeom>
            <a:noFill/>
            <a:ln w="9525">
              <a:noFill/>
              <a:miter lim="800000"/>
              <a:headEnd/>
              <a:tailEnd/>
            </a:ln>
          </p:spPr>
        </p:pic>
        <p:sp useBgFill="1">
          <p:nvSpPr>
            <p:cNvPr id="4" name="TextBox 3"/>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t>Two theories on migration into the Americas </a:t>
              </a:r>
              <a:endParaRPr lang="en-US" sz="36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xit" presetSubtype="0" fill="hold" nodeType="withEffect">
                                  <p:stCondLst>
                                    <p:cond delay="0"/>
                                  </p:stCondLst>
                                  <p:childTnLst>
                                    <p:animEffect transition="out" filter="fade">
                                      <p:cBhvr>
                                        <p:cTn id="9" dur="1000"/>
                                        <p:tgtEl>
                                          <p:spTgt spid="28"/>
                                        </p:tgtEl>
                                      </p:cBhvr>
                                    </p:animEffect>
                                    <p:set>
                                      <p:cBhvr>
                                        <p:cTn id="10" dur="1" fill="hold">
                                          <p:stCondLst>
                                            <p:cond delay="999"/>
                                          </p:stCondLst>
                                        </p:cTn>
                                        <p:tgtEl>
                                          <p:spTgt spid="2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7"/>
                                        </p:tgtEl>
                                      </p:cBhvr>
                                    </p:animEffect>
                                    <p:set>
                                      <p:cBhvr>
                                        <p:cTn id="13"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http://www2.nau.edu/rcb7/namQ.jpg"/>
          <p:cNvPicPr>
            <a:picLocks noChangeAspect="1" noChangeArrowheads="1"/>
          </p:cNvPicPr>
          <p:nvPr/>
        </p:nvPicPr>
        <p:blipFill>
          <a:blip r:embed="rId3" cstate="print"/>
          <a:srcRect t="12024" b="10339"/>
          <a:stretch>
            <a:fillRect/>
          </a:stretch>
        </p:blipFill>
        <p:spPr bwMode="auto">
          <a:xfrm>
            <a:off x="0" y="0"/>
            <a:ext cx="9144000" cy="6858000"/>
          </a:xfrm>
          <a:prstGeom prst="rect">
            <a:avLst/>
          </a:prstGeom>
          <a:noFill/>
          <a:ln w="9525">
            <a:noFill/>
            <a:miter lim="800000"/>
            <a:headEnd/>
            <a:tailEnd/>
          </a:ln>
        </p:spPr>
      </p:pic>
      <p:grpSp>
        <p:nvGrpSpPr>
          <p:cNvPr id="59" name="Group 58"/>
          <p:cNvGrpSpPr/>
          <p:nvPr/>
        </p:nvGrpSpPr>
        <p:grpSpPr>
          <a:xfrm>
            <a:off x="1752602" y="3810000"/>
            <a:ext cx="4190998" cy="924110"/>
            <a:chOff x="1510577" y="2652552"/>
            <a:chExt cx="4190998" cy="924110"/>
          </a:xfrm>
        </p:grpSpPr>
        <p:sp>
          <p:nvSpPr>
            <p:cNvPr id="31" name="TextBox 30"/>
            <p:cNvSpPr txBox="1"/>
            <p:nvPr/>
          </p:nvSpPr>
          <p:spPr>
            <a:xfrm>
              <a:off x="2196375" y="2814662"/>
              <a:ext cx="3312702" cy="646331"/>
            </a:xfrm>
            <a:prstGeom prst="rect">
              <a:avLst/>
            </a:prstGeom>
            <a:noFill/>
            <a:ln>
              <a:noFill/>
            </a:ln>
            <a:effectLst/>
          </p:spPr>
          <p:txBody>
            <a:bodyPr wrap="none" rtlCol="0">
              <a:spAutoFit/>
            </a:bodyPr>
            <a:lstStyle/>
            <a:p>
              <a:pPr marL="0"/>
              <a:r>
                <a:rPr lang="en-US" sz="3600" b="1" dirty="0" smtClean="0"/>
                <a:t>along the coast?</a:t>
              </a:r>
            </a:p>
          </p:txBody>
        </p:sp>
        <p:grpSp>
          <p:nvGrpSpPr>
            <p:cNvPr id="38" name="Group 37"/>
            <p:cNvGrpSpPr/>
            <p:nvPr/>
          </p:nvGrpSpPr>
          <p:grpSpPr>
            <a:xfrm>
              <a:off x="1510577" y="2652552"/>
              <a:ext cx="4190998" cy="924110"/>
              <a:chOff x="2618689" y="1030748"/>
              <a:chExt cx="4190998" cy="924110"/>
            </a:xfrm>
          </p:grpSpPr>
          <p:sp>
            <p:nvSpPr>
              <p:cNvPr id="39" name="Oval 38"/>
              <p:cNvSpPr/>
              <p:nvPr/>
            </p:nvSpPr>
            <p:spPr>
              <a:xfrm>
                <a:off x="3152087" y="1030748"/>
                <a:ext cx="3657600" cy="924110"/>
              </a:xfrm>
              <a:prstGeom prst="ellipse">
                <a:avLst/>
              </a:prstGeom>
              <a:noFill/>
              <a:ln w="76200">
                <a:solidFill>
                  <a:schemeClr val="bg1"/>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cxnSp>
            <p:nvCxnSpPr>
              <p:cNvPr id="40" name="Curved Connector 34"/>
              <p:cNvCxnSpPr>
                <a:endCxn id="39" idx="2"/>
              </p:cNvCxnSpPr>
              <p:nvPr/>
            </p:nvCxnSpPr>
            <p:spPr>
              <a:xfrm flipV="1">
                <a:off x="2618689" y="1492803"/>
                <a:ext cx="533398" cy="71346"/>
              </a:xfrm>
              <a:prstGeom prst="curvedConnector3">
                <a:avLst>
                  <a:gd name="adj1" fmla="val 50000"/>
                </a:avLst>
              </a:prstGeom>
              <a:ln w="76200">
                <a:solidFill>
                  <a:schemeClr val="bg1"/>
                </a:solidFill>
                <a:headEnd type="none"/>
                <a:tailEnd type="none"/>
              </a:ln>
              <a:effectLst>
                <a:outerShdw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p:cNvSpPr txBox="1"/>
          <p:nvPr/>
        </p:nvSpPr>
        <p:spPr>
          <a:xfrm>
            <a:off x="2209800" y="3886200"/>
            <a:ext cx="2527487"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Sea Route</a:t>
            </a:r>
          </a:p>
        </p:txBody>
      </p:sp>
      <p:sp>
        <p:nvSpPr>
          <p:cNvPr id="29" name="Freeform 28"/>
          <p:cNvSpPr/>
          <p:nvPr/>
        </p:nvSpPr>
        <p:spPr>
          <a:xfrm>
            <a:off x="15500" y="325463"/>
            <a:ext cx="1965700" cy="5618137"/>
          </a:xfrm>
          <a:custGeom>
            <a:avLst/>
            <a:gdLst>
              <a:gd name="connsiteX0" fmla="*/ 0 w 1968285"/>
              <a:gd name="connsiteY0" fmla="*/ 0 h 3921072"/>
              <a:gd name="connsiteX1" fmla="*/ 232475 w 1968285"/>
              <a:gd name="connsiteY1" fmla="*/ 61994 h 3921072"/>
              <a:gd name="connsiteX2" fmla="*/ 247973 w 1968285"/>
              <a:gd name="connsiteY2" fmla="*/ 294468 h 3921072"/>
              <a:gd name="connsiteX3" fmla="*/ 247973 w 1968285"/>
              <a:gd name="connsiteY3" fmla="*/ 650929 h 3921072"/>
              <a:gd name="connsiteX4" fmla="*/ 309966 w 1968285"/>
              <a:gd name="connsiteY4" fmla="*/ 1100380 h 3921072"/>
              <a:gd name="connsiteX5" fmla="*/ 557939 w 1968285"/>
              <a:gd name="connsiteY5" fmla="*/ 1472339 h 3921072"/>
              <a:gd name="connsiteX6" fmla="*/ 991892 w 1968285"/>
              <a:gd name="connsiteY6" fmla="*/ 1642821 h 3921072"/>
              <a:gd name="connsiteX7" fmla="*/ 1301858 w 1968285"/>
              <a:gd name="connsiteY7" fmla="*/ 1673817 h 3921072"/>
              <a:gd name="connsiteX8" fmla="*/ 1472339 w 1968285"/>
              <a:gd name="connsiteY8" fmla="*/ 1937289 h 3921072"/>
              <a:gd name="connsiteX9" fmla="*/ 1580827 w 1968285"/>
              <a:gd name="connsiteY9" fmla="*/ 2169763 h 3921072"/>
              <a:gd name="connsiteX10" fmla="*/ 1642821 w 1968285"/>
              <a:gd name="connsiteY10" fmla="*/ 2448733 h 3921072"/>
              <a:gd name="connsiteX11" fmla="*/ 1735810 w 1968285"/>
              <a:gd name="connsiteY11" fmla="*/ 2758699 h 3921072"/>
              <a:gd name="connsiteX12" fmla="*/ 1875295 w 1968285"/>
              <a:gd name="connsiteY12" fmla="*/ 3177153 h 3921072"/>
              <a:gd name="connsiteX13" fmla="*/ 1952787 w 1968285"/>
              <a:gd name="connsiteY13" fmla="*/ 3440624 h 3921072"/>
              <a:gd name="connsiteX14" fmla="*/ 1968285 w 1968285"/>
              <a:gd name="connsiteY14" fmla="*/ 3921072 h 3921072"/>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1952787 w 2270502"/>
              <a:gd name="connsiteY13" fmla="*/ 3440624 h 4170336"/>
              <a:gd name="connsiteX14" fmla="*/ 2270502 w 2270502"/>
              <a:gd name="connsiteY14" fmla="*/ 4170336 h 4170336"/>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2270502 w 2270502"/>
              <a:gd name="connsiteY13" fmla="*/ 4170336 h 4170336"/>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2270502 w 2270502"/>
              <a:gd name="connsiteY12" fmla="*/ 4170336 h 4170336"/>
              <a:gd name="connsiteX0" fmla="*/ 0 w 1735810"/>
              <a:gd name="connsiteY0" fmla="*/ 0 h 2758699"/>
              <a:gd name="connsiteX1" fmla="*/ 232475 w 1735810"/>
              <a:gd name="connsiteY1" fmla="*/ 61994 h 2758699"/>
              <a:gd name="connsiteX2" fmla="*/ 247973 w 1735810"/>
              <a:gd name="connsiteY2" fmla="*/ 294468 h 2758699"/>
              <a:gd name="connsiteX3" fmla="*/ 247973 w 1735810"/>
              <a:gd name="connsiteY3" fmla="*/ 650929 h 2758699"/>
              <a:gd name="connsiteX4" fmla="*/ 309966 w 1735810"/>
              <a:gd name="connsiteY4" fmla="*/ 1100380 h 2758699"/>
              <a:gd name="connsiteX5" fmla="*/ 557939 w 1735810"/>
              <a:gd name="connsiteY5" fmla="*/ 1472339 h 2758699"/>
              <a:gd name="connsiteX6" fmla="*/ 991892 w 1735810"/>
              <a:gd name="connsiteY6" fmla="*/ 1642821 h 2758699"/>
              <a:gd name="connsiteX7" fmla="*/ 1301858 w 1735810"/>
              <a:gd name="connsiteY7" fmla="*/ 1673817 h 2758699"/>
              <a:gd name="connsiteX8" fmla="*/ 1472339 w 1735810"/>
              <a:gd name="connsiteY8" fmla="*/ 1937289 h 2758699"/>
              <a:gd name="connsiteX9" fmla="*/ 1580827 w 1735810"/>
              <a:gd name="connsiteY9" fmla="*/ 2169763 h 2758699"/>
              <a:gd name="connsiteX10" fmla="*/ 1642821 w 1735810"/>
              <a:gd name="connsiteY10" fmla="*/ 2448733 h 2758699"/>
              <a:gd name="connsiteX11" fmla="*/ 1735810 w 1735810"/>
              <a:gd name="connsiteY11" fmla="*/ 2758699 h 2758699"/>
              <a:gd name="connsiteX0" fmla="*/ 0 w 1642821"/>
              <a:gd name="connsiteY0" fmla="*/ 0 h 2448733"/>
              <a:gd name="connsiteX1" fmla="*/ 232475 w 1642821"/>
              <a:gd name="connsiteY1" fmla="*/ 61994 h 2448733"/>
              <a:gd name="connsiteX2" fmla="*/ 247973 w 1642821"/>
              <a:gd name="connsiteY2" fmla="*/ 294468 h 2448733"/>
              <a:gd name="connsiteX3" fmla="*/ 247973 w 1642821"/>
              <a:gd name="connsiteY3" fmla="*/ 650929 h 2448733"/>
              <a:gd name="connsiteX4" fmla="*/ 309966 w 1642821"/>
              <a:gd name="connsiteY4" fmla="*/ 1100380 h 2448733"/>
              <a:gd name="connsiteX5" fmla="*/ 557939 w 1642821"/>
              <a:gd name="connsiteY5" fmla="*/ 1472339 h 2448733"/>
              <a:gd name="connsiteX6" fmla="*/ 991892 w 1642821"/>
              <a:gd name="connsiteY6" fmla="*/ 1642821 h 2448733"/>
              <a:gd name="connsiteX7" fmla="*/ 1301858 w 1642821"/>
              <a:gd name="connsiteY7" fmla="*/ 1673817 h 2448733"/>
              <a:gd name="connsiteX8" fmla="*/ 1472339 w 1642821"/>
              <a:gd name="connsiteY8" fmla="*/ 1937289 h 2448733"/>
              <a:gd name="connsiteX9" fmla="*/ 1580827 w 1642821"/>
              <a:gd name="connsiteY9" fmla="*/ 2169763 h 2448733"/>
              <a:gd name="connsiteX10" fmla="*/ 1642821 w 1642821"/>
              <a:gd name="connsiteY10" fmla="*/ 2448733 h 2448733"/>
              <a:gd name="connsiteX0" fmla="*/ 0 w 1642821"/>
              <a:gd name="connsiteY0" fmla="*/ 0 h 2448733"/>
              <a:gd name="connsiteX1" fmla="*/ 232475 w 1642821"/>
              <a:gd name="connsiteY1" fmla="*/ 61994 h 2448733"/>
              <a:gd name="connsiteX2" fmla="*/ 247973 w 1642821"/>
              <a:gd name="connsiteY2" fmla="*/ 294468 h 2448733"/>
              <a:gd name="connsiteX3" fmla="*/ 247973 w 1642821"/>
              <a:gd name="connsiteY3" fmla="*/ 650929 h 2448733"/>
              <a:gd name="connsiteX4" fmla="*/ 309966 w 1642821"/>
              <a:gd name="connsiteY4" fmla="*/ 1100380 h 2448733"/>
              <a:gd name="connsiteX5" fmla="*/ 557939 w 1642821"/>
              <a:gd name="connsiteY5" fmla="*/ 1472339 h 2448733"/>
              <a:gd name="connsiteX6" fmla="*/ 991892 w 1642821"/>
              <a:gd name="connsiteY6" fmla="*/ 1642821 h 2448733"/>
              <a:gd name="connsiteX7" fmla="*/ 1301858 w 1642821"/>
              <a:gd name="connsiteY7" fmla="*/ 1673817 h 2448733"/>
              <a:gd name="connsiteX8" fmla="*/ 1472339 w 1642821"/>
              <a:gd name="connsiteY8" fmla="*/ 1937289 h 2448733"/>
              <a:gd name="connsiteX9" fmla="*/ 1642821 w 1642821"/>
              <a:gd name="connsiteY9" fmla="*/ 2448733 h 2448733"/>
              <a:gd name="connsiteX0" fmla="*/ 0 w 1472339"/>
              <a:gd name="connsiteY0" fmla="*/ 0 h 1937289"/>
              <a:gd name="connsiteX1" fmla="*/ 232475 w 1472339"/>
              <a:gd name="connsiteY1" fmla="*/ 61994 h 1937289"/>
              <a:gd name="connsiteX2" fmla="*/ 247973 w 1472339"/>
              <a:gd name="connsiteY2" fmla="*/ 294468 h 1937289"/>
              <a:gd name="connsiteX3" fmla="*/ 247973 w 1472339"/>
              <a:gd name="connsiteY3" fmla="*/ 650929 h 1937289"/>
              <a:gd name="connsiteX4" fmla="*/ 309966 w 1472339"/>
              <a:gd name="connsiteY4" fmla="*/ 1100380 h 1937289"/>
              <a:gd name="connsiteX5" fmla="*/ 557939 w 1472339"/>
              <a:gd name="connsiteY5" fmla="*/ 1472339 h 1937289"/>
              <a:gd name="connsiteX6" fmla="*/ 991892 w 1472339"/>
              <a:gd name="connsiteY6" fmla="*/ 1642821 h 1937289"/>
              <a:gd name="connsiteX7" fmla="*/ 1301858 w 1472339"/>
              <a:gd name="connsiteY7" fmla="*/ 1673817 h 1937289"/>
              <a:gd name="connsiteX8" fmla="*/ 1472339 w 1472339"/>
              <a:gd name="connsiteY8" fmla="*/ 1937289 h 1937289"/>
              <a:gd name="connsiteX0" fmla="*/ 0 w 1813302"/>
              <a:gd name="connsiteY0" fmla="*/ 0 h 1884337"/>
              <a:gd name="connsiteX1" fmla="*/ 232475 w 1813302"/>
              <a:gd name="connsiteY1" fmla="*/ 61994 h 1884337"/>
              <a:gd name="connsiteX2" fmla="*/ 247973 w 1813302"/>
              <a:gd name="connsiteY2" fmla="*/ 294468 h 1884337"/>
              <a:gd name="connsiteX3" fmla="*/ 247973 w 1813302"/>
              <a:gd name="connsiteY3" fmla="*/ 650929 h 1884337"/>
              <a:gd name="connsiteX4" fmla="*/ 309966 w 1813302"/>
              <a:gd name="connsiteY4" fmla="*/ 1100380 h 1884337"/>
              <a:gd name="connsiteX5" fmla="*/ 557939 w 1813302"/>
              <a:gd name="connsiteY5" fmla="*/ 1472339 h 1884337"/>
              <a:gd name="connsiteX6" fmla="*/ 991892 w 1813302"/>
              <a:gd name="connsiteY6" fmla="*/ 1642821 h 1884337"/>
              <a:gd name="connsiteX7" fmla="*/ 1301858 w 1813302"/>
              <a:gd name="connsiteY7" fmla="*/ 1673817 h 1884337"/>
              <a:gd name="connsiteX8" fmla="*/ 1813302 w 1813302"/>
              <a:gd name="connsiteY8" fmla="*/ 1884337 h 1884337"/>
              <a:gd name="connsiteX0" fmla="*/ 0 w 1813301"/>
              <a:gd name="connsiteY0" fmla="*/ 0 h 2036737"/>
              <a:gd name="connsiteX1" fmla="*/ 232475 w 1813301"/>
              <a:gd name="connsiteY1" fmla="*/ 61994 h 2036737"/>
              <a:gd name="connsiteX2" fmla="*/ 247973 w 1813301"/>
              <a:gd name="connsiteY2" fmla="*/ 294468 h 2036737"/>
              <a:gd name="connsiteX3" fmla="*/ 247973 w 1813301"/>
              <a:gd name="connsiteY3" fmla="*/ 650929 h 2036737"/>
              <a:gd name="connsiteX4" fmla="*/ 309966 w 1813301"/>
              <a:gd name="connsiteY4" fmla="*/ 1100380 h 2036737"/>
              <a:gd name="connsiteX5" fmla="*/ 557939 w 1813301"/>
              <a:gd name="connsiteY5" fmla="*/ 1472339 h 2036737"/>
              <a:gd name="connsiteX6" fmla="*/ 991892 w 1813301"/>
              <a:gd name="connsiteY6" fmla="*/ 1642821 h 2036737"/>
              <a:gd name="connsiteX7" fmla="*/ 1301858 w 1813301"/>
              <a:gd name="connsiteY7" fmla="*/ 1673817 h 2036737"/>
              <a:gd name="connsiteX8" fmla="*/ 1813301 w 1813301"/>
              <a:gd name="connsiteY8" fmla="*/ 2036737 h 2036737"/>
              <a:gd name="connsiteX0" fmla="*/ 0 w 1813302"/>
              <a:gd name="connsiteY0" fmla="*/ 0 h 2417737"/>
              <a:gd name="connsiteX1" fmla="*/ 232475 w 1813302"/>
              <a:gd name="connsiteY1" fmla="*/ 61994 h 2417737"/>
              <a:gd name="connsiteX2" fmla="*/ 247973 w 1813302"/>
              <a:gd name="connsiteY2" fmla="*/ 294468 h 2417737"/>
              <a:gd name="connsiteX3" fmla="*/ 247973 w 1813302"/>
              <a:gd name="connsiteY3" fmla="*/ 650929 h 2417737"/>
              <a:gd name="connsiteX4" fmla="*/ 309966 w 1813302"/>
              <a:gd name="connsiteY4" fmla="*/ 1100380 h 2417737"/>
              <a:gd name="connsiteX5" fmla="*/ 557939 w 1813302"/>
              <a:gd name="connsiteY5" fmla="*/ 1472339 h 2417737"/>
              <a:gd name="connsiteX6" fmla="*/ 991892 w 1813302"/>
              <a:gd name="connsiteY6" fmla="*/ 1642821 h 2417737"/>
              <a:gd name="connsiteX7" fmla="*/ 1301858 w 1813302"/>
              <a:gd name="connsiteY7" fmla="*/ 1673817 h 2417737"/>
              <a:gd name="connsiteX8" fmla="*/ 1813302 w 1813302"/>
              <a:gd name="connsiteY8" fmla="*/ 2417737 h 2417737"/>
              <a:gd name="connsiteX0" fmla="*/ 0 w 1965701"/>
              <a:gd name="connsiteY0" fmla="*/ 0 h 2341537"/>
              <a:gd name="connsiteX1" fmla="*/ 232475 w 1965701"/>
              <a:gd name="connsiteY1" fmla="*/ 61994 h 2341537"/>
              <a:gd name="connsiteX2" fmla="*/ 247973 w 1965701"/>
              <a:gd name="connsiteY2" fmla="*/ 294468 h 2341537"/>
              <a:gd name="connsiteX3" fmla="*/ 247973 w 1965701"/>
              <a:gd name="connsiteY3" fmla="*/ 650929 h 2341537"/>
              <a:gd name="connsiteX4" fmla="*/ 309966 w 1965701"/>
              <a:gd name="connsiteY4" fmla="*/ 1100380 h 2341537"/>
              <a:gd name="connsiteX5" fmla="*/ 557939 w 1965701"/>
              <a:gd name="connsiteY5" fmla="*/ 1472339 h 2341537"/>
              <a:gd name="connsiteX6" fmla="*/ 991892 w 1965701"/>
              <a:gd name="connsiteY6" fmla="*/ 1642821 h 2341537"/>
              <a:gd name="connsiteX7" fmla="*/ 1301858 w 1965701"/>
              <a:gd name="connsiteY7" fmla="*/ 1673817 h 2341537"/>
              <a:gd name="connsiteX8" fmla="*/ 1965701 w 1965701"/>
              <a:gd name="connsiteY8" fmla="*/ 2341537 h 2341537"/>
              <a:gd name="connsiteX0" fmla="*/ 0 w 1965701"/>
              <a:gd name="connsiteY0" fmla="*/ 0 h 2341537"/>
              <a:gd name="connsiteX1" fmla="*/ 232475 w 1965701"/>
              <a:gd name="connsiteY1" fmla="*/ 61994 h 2341537"/>
              <a:gd name="connsiteX2" fmla="*/ 247973 w 1965701"/>
              <a:gd name="connsiteY2" fmla="*/ 294468 h 2341537"/>
              <a:gd name="connsiteX3" fmla="*/ 247973 w 1965701"/>
              <a:gd name="connsiteY3" fmla="*/ 650929 h 2341537"/>
              <a:gd name="connsiteX4" fmla="*/ 309966 w 1965701"/>
              <a:gd name="connsiteY4" fmla="*/ 1100380 h 2341537"/>
              <a:gd name="connsiteX5" fmla="*/ 557939 w 1965701"/>
              <a:gd name="connsiteY5" fmla="*/ 1472339 h 2341537"/>
              <a:gd name="connsiteX6" fmla="*/ 991892 w 1965701"/>
              <a:gd name="connsiteY6" fmla="*/ 1642821 h 2341537"/>
              <a:gd name="connsiteX7" fmla="*/ 1301858 w 1965701"/>
              <a:gd name="connsiteY7" fmla="*/ 1673817 h 2341537"/>
              <a:gd name="connsiteX8" fmla="*/ 1965701 w 1965701"/>
              <a:gd name="connsiteY8" fmla="*/ 2341537 h 2341537"/>
              <a:gd name="connsiteX0" fmla="*/ 0 w 1979996"/>
              <a:gd name="connsiteY0" fmla="*/ 0 h 2356055"/>
              <a:gd name="connsiteX1" fmla="*/ 232475 w 1979996"/>
              <a:gd name="connsiteY1" fmla="*/ 61994 h 2356055"/>
              <a:gd name="connsiteX2" fmla="*/ 247973 w 1979996"/>
              <a:gd name="connsiteY2" fmla="*/ 294468 h 2356055"/>
              <a:gd name="connsiteX3" fmla="*/ 247973 w 1979996"/>
              <a:gd name="connsiteY3" fmla="*/ 650929 h 2356055"/>
              <a:gd name="connsiteX4" fmla="*/ 309966 w 1979996"/>
              <a:gd name="connsiteY4" fmla="*/ 1100380 h 2356055"/>
              <a:gd name="connsiteX5" fmla="*/ 557939 w 1979996"/>
              <a:gd name="connsiteY5" fmla="*/ 1472339 h 2356055"/>
              <a:gd name="connsiteX6" fmla="*/ 991892 w 1979996"/>
              <a:gd name="connsiteY6" fmla="*/ 1642821 h 2356055"/>
              <a:gd name="connsiteX7" fmla="*/ 1301858 w 1979996"/>
              <a:gd name="connsiteY7" fmla="*/ 1673817 h 2356055"/>
              <a:gd name="connsiteX8" fmla="*/ 1965701 w 1979996"/>
              <a:gd name="connsiteY8" fmla="*/ 2341537 h 2356055"/>
              <a:gd name="connsiteX9" fmla="*/ 1979996 w 1979996"/>
              <a:gd name="connsiteY9" fmla="*/ 2356055 h 2356055"/>
              <a:gd name="connsiteX0" fmla="*/ 0 w 2044973"/>
              <a:gd name="connsiteY0" fmla="*/ 0 h 3079522"/>
              <a:gd name="connsiteX1" fmla="*/ 232475 w 2044973"/>
              <a:gd name="connsiteY1" fmla="*/ 61994 h 3079522"/>
              <a:gd name="connsiteX2" fmla="*/ 247973 w 2044973"/>
              <a:gd name="connsiteY2" fmla="*/ 294468 h 3079522"/>
              <a:gd name="connsiteX3" fmla="*/ 247973 w 2044973"/>
              <a:gd name="connsiteY3" fmla="*/ 650929 h 3079522"/>
              <a:gd name="connsiteX4" fmla="*/ 309966 w 2044973"/>
              <a:gd name="connsiteY4" fmla="*/ 1100380 h 3079522"/>
              <a:gd name="connsiteX5" fmla="*/ 557939 w 2044973"/>
              <a:gd name="connsiteY5" fmla="*/ 1472339 h 3079522"/>
              <a:gd name="connsiteX6" fmla="*/ 991892 w 2044973"/>
              <a:gd name="connsiteY6" fmla="*/ 1642821 h 3079522"/>
              <a:gd name="connsiteX7" fmla="*/ 1301858 w 2044973"/>
              <a:gd name="connsiteY7" fmla="*/ 1673817 h 3079522"/>
              <a:gd name="connsiteX8" fmla="*/ 1965701 w 2044973"/>
              <a:gd name="connsiteY8" fmla="*/ 2341537 h 3079522"/>
              <a:gd name="connsiteX9" fmla="*/ 2044973 w 2044973"/>
              <a:gd name="connsiteY9" fmla="*/ 3079522 h 3079522"/>
              <a:gd name="connsiteX0" fmla="*/ 0 w 2044973"/>
              <a:gd name="connsiteY0" fmla="*/ 0 h 3005724"/>
              <a:gd name="connsiteX1" fmla="*/ 232475 w 2044973"/>
              <a:gd name="connsiteY1" fmla="*/ 61994 h 3005724"/>
              <a:gd name="connsiteX2" fmla="*/ 247973 w 2044973"/>
              <a:gd name="connsiteY2" fmla="*/ 294468 h 3005724"/>
              <a:gd name="connsiteX3" fmla="*/ 247973 w 2044973"/>
              <a:gd name="connsiteY3" fmla="*/ 650929 h 3005724"/>
              <a:gd name="connsiteX4" fmla="*/ 309966 w 2044973"/>
              <a:gd name="connsiteY4" fmla="*/ 1100380 h 3005724"/>
              <a:gd name="connsiteX5" fmla="*/ 557939 w 2044973"/>
              <a:gd name="connsiteY5" fmla="*/ 1472339 h 3005724"/>
              <a:gd name="connsiteX6" fmla="*/ 991892 w 2044973"/>
              <a:gd name="connsiteY6" fmla="*/ 1642821 h 3005724"/>
              <a:gd name="connsiteX7" fmla="*/ 1301858 w 2044973"/>
              <a:gd name="connsiteY7" fmla="*/ 1673817 h 3005724"/>
              <a:gd name="connsiteX8" fmla="*/ 1965701 w 2044973"/>
              <a:gd name="connsiteY8" fmla="*/ 2341537 h 3005724"/>
              <a:gd name="connsiteX9" fmla="*/ 2044973 w 2044973"/>
              <a:gd name="connsiteY9" fmla="*/ 3005724 h 3005724"/>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991892 w 2044973"/>
              <a:gd name="connsiteY6" fmla="*/ 1642821 h 5441072"/>
              <a:gd name="connsiteX7" fmla="*/ 1301858 w 2044973"/>
              <a:gd name="connsiteY7" fmla="*/ 1673817 h 5441072"/>
              <a:gd name="connsiteX8" fmla="*/ 1965701 w 2044973"/>
              <a:gd name="connsiteY8" fmla="*/ 2341537 h 5441072"/>
              <a:gd name="connsiteX9" fmla="*/ 2044973 w 2044973"/>
              <a:gd name="connsiteY9"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991892 w 2044973"/>
              <a:gd name="connsiteY6" fmla="*/ 1642821 h 5441072"/>
              <a:gd name="connsiteX7" fmla="*/ 1301858 w 2044973"/>
              <a:gd name="connsiteY7" fmla="*/ 1673817 h 5441072"/>
              <a:gd name="connsiteX8" fmla="*/ 1727882 w 2044973"/>
              <a:gd name="connsiteY8" fmla="*/ 4334095 h 5441072"/>
              <a:gd name="connsiteX9" fmla="*/ 2044973 w 2044973"/>
              <a:gd name="connsiteY9"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991892 w 2044973"/>
              <a:gd name="connsiteY6" fmla="*/ 1642821 h 5441072"/>
              <a:gd name="connsiteX7" fmla="*/ 1777496 w 2044973"/>
              <a:gd name="connsiteY7" fmla="*/ 2780794 h 5441072"/>
              <a:gd name="connsiteX8" fmla="*/ 1727882 w 2044973"/>
              <a:gd name="connsiteY8" fmla="*/ 4334095 h 5441072"/>
              <a:gd name="connsiteX9" fmla="*/ 2044973 w 2044973"/>
              <a:gd name="connsiteY9"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991892 w 2044973"/>
              <a:gd name="connsiteY7" fmla="*/ 1642821 h 5441072"/>
              <a:gd name="connsiteX8" fmla="*/ 1777496 w 2044973"/>
              <a:gd name="connsiteY8" fmla="*/ 2780794 h 5441072"/>
              <a:gd name="connsiteX9" fmla="*/ 1727882 w 2044973"/>
              <a:gd name="connsiteY9" fmla="*/ 4334095 h 5441072"/>
              <a:gd name="connsiteX10" fmla="*/ 2044973 w 2044973"/>
              <a:gd name="connsiteY10"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991892 w 2044973"/>
              <a:gd name="connsiteY7" fmla="*/ 1642821 h 5441072"/>
              <a:gd name="connsiteX8" fmla="*/ 1477157 w 2044973"/>
              <a:gd name="connsiteY8" fmla="*/ 2104696 h 5441072"/>
              <a:gd name="connsiteX9" fmla="*/ 1777496 w 2044973"/>
              <a:gd name="connsiteY9" fmla="*/ 2780794 h 5441072"/>
              <a:gd name="connsiteX10" fmla="*/ 1727882 w 2044973"/>
              <a:gd name="connsiteY10" fmla="*/ 4334095 h 5441072"/>
              <a:gd name="connsiteX11" fmla="*/ 2044973 w 2044973"/>
              <a:gd name="connsiteY11"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1477157 w 2044973"/>
              <a:gd name="connsiteY7" fmla="*/ 2104696 h 5441072"/>
              <a:gd name="connsiteX8" fmla="*/ 1777496 w 2044973"/>
              <a:gd name="connsiteY8" fmla="*/ 2780794 h 5441072"/>
              <a:gd name="connsiteX9" fmla="*/ 1727882 w 2044973"/>
              <a:gd name="connsiteY9" fmla="*/ 4334095 h 5441072"/>
              <a:gd name="connsiteX10" fmla="*/ 2044973 w 2044973"/>
              <a:gd name="connsiteY10"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1477157 w 2044973"/>
              <a:gd name="connsiteY7" fmla="*/ 2104696 h 5441072"/>
              <a:gd name="connsiteX8" fmla="*/ 1777496 w 2044973"/>
              <a:gd name="connsiteY8" fmla="*/ 2780794 h 5441072"/>
              <a:gd name="connsiteX9" fmla="*/ 1727882 w 2044973"/>
              <a:gd name="connsiteY9" fmla="*/ 4334095 h 5441072"/>
              <a:gd name="connsiteX10" fmla="*/ 2044973 w 2044973"/>
              <a:gd name="connsiteY10"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1777496 w 2044973"/>
              <a:gd name="connsiteY7" fmla="*/ 2780794 h 5441072"/>
              <a:gd name="connsiteX8" fmla="*/ 1727882 w 2044973"/>
              <a:gd name="connsiteY8" fmla="*/ 4334095 h 5441072"/>
              <a:gd name="connsiteX9" fmla="*/ 2044973 w 2044973"/>
              <a:gd name="connsiteY9" fmla="*/ 5441072 h 54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4973" h="5441072">
                <a:moveTo>
                  <a:pt x="0" y="0"/>
                </a:moveTo>
                <a:cubicBezTo>
                  <a:pt x="95573" y="6458"/>
                  <a:pt x="191146" y="12916"/>
                  <a:pt x="232475" y="61994"/>
                </a:cubicBezTo>
                <a:cubicBezTo>
                  <a:pt x="273804" y="111072"/>
                  <a:pt x="245390" y="196312"/>
                  <a:pt x="247973" y="294468"/>
                </a:cubicBezTo>
                <a:cubicBezTo>
                  <a:pt x="250556" y="392624"/>
                  <a:pt x="237641" y="516610"/>
                  <a:pt x="247973" y="650929"/>
                </a:cubicBezTo>
                <a:cubicBezTo>
                  <a:pt x="258305" y="785248"/>
                  <a:pt x="258305" y="963478"/>
                  <a:pt x="309966" y="1100380"/>
                </a:cubicBezTo>
                <a:cubicBezTo>
                  <a:pt x="361627" y="1237282"/>
                  <a:pt x="378770" y="1358729"/>
                  <a:pt x="557939" y="1472339"/>
                </a:cubicBezTo>
                <a:cubicBezTo>
                  <a:pt x="737108" y="1585950"/>
                  <a:pt x="1181720" y="1563967"/>
                  <a:pt x="1384979" y="1782043"/>
                </a:cubicBezTo>
                <a:cubicBezTo>
                  <a:pt x="1588238" y="2000119"/>
                  <a:pt x="1720346" y="2355452"/>
                  <a:pt x="1777496" y="2780794"/>
                </a:cubicBezTo>
                <a:cubicBezTo>
                  <a:pt x="1819284" y="3152361"/>
                  <a:pt x="1614859" y="4220389"/>
                  <a:pt x="1727882" y="4334095"/>
                </a:cubicBezTo>
                <a:lnTo>
                  <a:pt x="2044973" y="5441072"/>
                </a:lnTo>
              </a:path>
            </a:pathLst>
          </a:custGeom>
          <a:ln w="101600">
            <a:solidFill>
              <a:schemeClr val="bg1"/>
            </a:solidFill>
            <a:prstDash val="sysDot"/>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3" name="TextBox 22"/>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t>Two theories on migration into the Americas </a:t>
            </a:r>
            <a:endParaRPr lang="en-US" sz="3600" b="1" dirty="0"/>
          </a:p>
        </p:txBody>
      </p:sp>
      <p:sp>
        <p:nvSpPr>
          <p:cNvPr id="32" name="TextBox 31"/>
          <p:cNvSpPr txBox="1"/>
          <p:nvPr/>
        </p:nvSpPr>
        <p:spPr>
          <a:xfrm rot="20280376">
            <a:off x="79682" y="1960670"/>
            <a:ext cx="2086533" cy="830997"/>
          </a:xfrm>
          <a:prstGeom prst="rect">
            <a:avLst/>
          </a:prstGeom>
          <a:noFill/>
          <a:ln w="50800">
            <a:solidFill>
              <a:srgbClr val="FF0000"/>
            </a:solidFill>
          </a:ln>
          <a:effectLst/>
        </p:spPr>
        <p:txBody>
          <a:bodyPr wrap="none" rtlCol="0">
            <a:spAutoFit/>
          </a:bodyPr>
          <a:lstStyle/>
          <a:p>
            <a:pPr marL="0" algn="ctr"/>
            <a:r>
              <a:rPr lang="en-US" sz="2400" b="1" dirty="0" smtClean="0">
                <a:solidFill>
                  <a:srgbClr val="FF0000"/>
                </a:solidFill>
                <a:effectLst>
                  <a:outerShdw dist="50800" dir="7200000" algn="ctr" rotWithShape="0">
                    <a:schemeClr val="tx1"/>
                  </a:outerShdw>
                </a:effectLst>
              </a:rPr>
              <a:t>On-Your-Knees</a:t>
            </a:r>
          </a:p>
          <a:p>
            <a:pPr marL="0" algn="ctr"/>
            <a:r>
              <a:rPr lang="en-US" sz="2400" b="1" dirty="0" smtClean="0">
                <a:solidFill>
                  <a:srgbClr val="FF0000"/>
                </a:solidFill>
                <a:effectLst>
                  <a:outerShdw dist="50800" dir="7200000" algn="ctr" rotWithShape="0">
                    <a:schemeClr val="tx1"/>
                  </a:outerShdw>
                </a:effectLst>
              </a:rPr>
              <a:t>Caveman</a:t>
            </a:r>
          </a:p>
        </p:txBody>
      </p:sp>
      <p:sp>
        <p:nvSpPr>
          <p:cNvPr id="45" name="TextBox 44"/>
          <p:cNvSpPr txBox="1"/>
          <p:nvPr/>
        </p:nvSpPr>
        <p:spPr>
          <a:xfrm>
            <a:off x="4343400" y="2895600"/>
            <a:ext cx="3211520" cy="769441"/>
          </a:xfrm>
          <a:prstGeom prst="rect">
            <a:avLst/>
          </a:prstGeom>
          <a:noFill/>
          <a:ln w="50800">
            <a:solidFill>
              <a:srgbClr val="FF0000"/>
            </a:solidFill>
          </a:ln>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ANCESTORS?</a:t>
            </a:r>
          </a:p>
        </p:txBody>
      </p:sp>
      <p:cxnSp>
        <p:nvCxnSpPr>
          <p:cNvPr id="51" name="Curved Connector 34"/>
          <p:cNvCxnSpPr/>
          <p:nvPr/>
        </p:nvCxnSpPr>
        <p:spPr>
          <a:xfrm>
            <a:off x="2286000" y="2362200"/>
            <a:ext cx="2057400" cy="1219200"/>
          </a:xfrm>
          <a:prstGeom prst="curvedConnector3">
            <a:avLst>
              <a:gd name="adj1" fmla="val 10919"/>
            </a:avLst>
          </a:prstGeom>
          <a:ln w="762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Freeform 81"/>
          <p:cNvSpPr/>
          <p:nvPr/>
        </p:nvSpPr>
        <p:spPr>
          <a:xfrm rot="4127429" flipV="1">
            <a:off x="1537041" y="922223"/>
            <a:ext cx="2945718" cy="1881120"/>
          </a:xfrm>
          <a:custGeom>
            <a:avLst/>
            <a:gdLst>
              <a:gd name="connsiteX0" fmla="*/ 1993692 w 1993692"/>
              <a:gd name="connsiteY0" fmla="*/ 764498 h 831953"/>
              <a:gd name="connsiteX1" fmla="*/ 1244184 w 1993692"/>
              <a:gd name="connsiteY1" fmla="*/ 794478 h 831953"/>
              <a:gd name="connsiteX2" fmla="*/ 434715 w 1993692"/>
              <a:gd name="connsiteY2" fmla="*/ 539646 h 831953"/>
              <a:gd name="connsiteX3" fmla="*/ 0 w 1993692"/>
              <a:gd name="connsiteY3" fmla="*/ 0 h 831953"/>
              <a:gd name="connsiteX0" fmla="*/ 1993692 w 1993692"/>
              <a:gd name="connsiteY0" fmla="*/ 764498 h 921894"/>
              <a:gd name="connsiteX1" fmla="*/ 1244184 w 1993692"/>
              <a:gd name="connsiteY1" fmla="*/ 794478 h 921894"/>
              <a:gd name="connsiteX2" fmla="*/ 0 w 1993692"/>
              <a:gd name="connsiteY2" fmla="*/ 0 h 921894"/>
              <a:gd name="connsiteX0" fmla="*/ 1993692 w 1993692"/>
              <a:gd name="connsiteY0" fmla="*/ 764498 h 798225"/>
              <a:gd name="connsiteX1" fmla="*/ 901093 w 1993692"/>
              <a:gd name="connsiteY1" fmla="*/ 617193 h 798225"/>
              <a:gd name="connsiteX2" fmla="*/ 0 w 1993692"/>
              <a:gd name="connsiteY2" fmla="*/ 0 h 798225"/>
              <a:gd name="connsiteX0" fmla="*/ 1993692 w 1993692"/>
              <a:gd name="connsiteY0" fmla="*/ 764498 h 802316"/>
              <a:gd name="connsiteX1" fmla="*/ 756573 w 1993692"/>
              <a:gd name="connsiteY1" fmla="*/ 674900 h 802316"/>
              <a:gd name="connsiteX2" fmla="*/ 0 w 1993692"/>
              <a:gd name="connsiteY2" fmla="*/ 0 h 802316"/>
              <a:gd name="connsiteX0" fmla="*/ 1993692 w 1993692"/>
              <a:gd name="connsiteY0" fmla="*/ 764498 h 802316"/>
              <a:gd name="connsiteX1" fmla="*/ 756573 w 1993692"/>
              <a:gd name="connsiteY1" fmla="*/ 674900 h 802316"/>
              <a:gd name="connsiteX2" fmla="*/ 0 w 1993692"/>
              <a:gd name="connsiteY2" fmla="*/ 0 h 802316"/>
            </a:gdLst>
            <a:ahLst/>
            <a:cxnLst>
              <a:cxn ang="0">
                <a:pos x="connsiteX0" y="connsiteY0"/>
              </a:cxn>
              <a:cxn ang="0">
                <a:pos x="connsiteX1" y="connsiteY1"/>
              </a:cxn>
              <a:cxn ang="0">
                <a:pos x="connsiteX2" y="connsiteY2"/>
              </a:cxn>
            </a:cxnLst>
            <a:rect l="l" t="t" r="r" b="b"/>
            <a:pathLst>
              <a:path w="1993692" h="802316">
                <a:moveTo>
                  <a:pt x="1993692" y="764498"/>
                </a:moveTo>
                <a:cubicBezTo>
                  <a:pt x="1748852" y="798225"/>
                  <a:pt x="1088855" y="802316"/>
                  <a:pt x="756573" y="674900"/>
                </a:cubicBezTo>
                <a:cubicBezTo>
                  <a:pt x="424291" y="547484"/>
                  <a:pt x="123179" y="380741"/>
                  <a:pt x="0"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1066798" y="-12915"/>
            <a:ext cx="1868837" cy="2787111"/>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196669"/>
              <a:gd name="connsiteY0" fmla="*/ 12915 h 3911384"/>
              <a:gd name="connsiteX1" fmla="*/ 423620 w 2196669"/>
              <a:gd name="connsiteY1" fmla="*/ 468823 h 3911384"/>
              <a:gd name="connsiteX2" fmla="*/ 652220 w 2196669"/>
              <a:gd name="connsiteY2" fmla="*/ 773623 h 3911384"/>
              <a:gd name="connsiteX3" fmla="*/ 762000 w 2196669"/>
              <a:gd name="connsiteY3" fmla="*/ 1003514 h 3911384"/>
              <a:gd name="connsiteX4" fmla="*/ 1066800 w 2196669"/>
              <a:gd name="connsiteY4" fmla="*/ 1079714 h 3911384"/>
              <a:gd name="connsiteX5" fmla="*/ 1657027 w 2196669"/>
              <a:gd name="connsiteY5" fmla="*/ 1423260 h 3911384"/>
              <a:gd name="connsiteX6" fmla="*/ 1843006 w 2196669"/>
              <a:gd name="connsiteY6" fmla="*/ 2198176 h 3911384"/>
              <a:gd name="connsiteX7" fmla="*/ 1812010 w 2196669"/>
              <a:gd name="connsiteY7" fmla="*/ 2787111 h 3911384"/>
              <a:gd name="connsiteX8" fmla="*/ 1905000 w 2196669"/>
              <a:gd name="connsiteY8" fmla="*/ 3298555 h 3911384"/>
              <a:gd name="connsiteX9" fmla="*/ 2183969 w 2196669"/>
              <a:gd name="connsiteY9" fmla="*/ 3887491 h 3911384"/>
              <a:gd name="connsiteX10" fmla="*/ 1981200 w 2196669"/>
              <a:gd name="connsiteY10" fmla="*/ 3441914 h 3911384"/>
              <a:gd name="connsiteX0" fmla="*/ 0 w 2183969"/>
              <a:gd name="connsiteY0" fmla="*/ 12915 h 3887491"/>
              <a:gd name="connsiteX1" fmla="*/ 423620 w 2183969"/>
              <a:gd name="connsiteY1" fmla="*/ 468823 h 3887491"/>
              <a:gd name="connsiteX2" fmla="*/ 652220 w 2183969"/>
              <a:gd name="connsiteY2" fmla="*/ 773623 h 3887491"/>
              <a:gd name="connsiteX3" fmla="*/ 762000 w 2183969"/>
              <a:gd name="connsiteY3" fmla="*/ 1003514 h 3887491"/>
              <a:gd name="connsiteX4" fmla="*/ 1066800 w 2183969"/>
              <a:gd name="connsiteY4" fmla="*/ 1079714 h 3887491"/>
              <a:gd name="connsiteX5" fmla="*/ 1657027 w 2183969"/>
              <a:gd name="connsiteY5" fmla="*/ 1423260 h 3887491"/>
              <a:gd name="connsiteX6" fmla="*/ 1843006 w 2183969"/>
              <a:gd name="connsiteY6" fmla="*/ 2198176 h 3887491"/>
              <a:gd name="connsiteX7" fmla="*/ 1812010 w 2183969"/>
              <a:gd name="connsiteY7" fmla="*/ 2787111 h 3887491"/>
              <a:gd name="connsiteX8" fmla="*/ 1905000 w 2183969"/>
              <a:gd name="connsiteY8" fmla="*/ 3298555 h 3887491"/>
              <a:gd name="connsiteX9" fmla="*/ 2183969 w 2183969"/>
              <a:gd name="connsiteY9" fmla="*/ 3887491 h 3887491"/>
              <a:gd name="connsiteX0" fmla="*/ 0 w 1905000"/>
              <a:gd name="connsiteY0" fmla="*/ 12915 h 3298555"/>
              <a:gd name="connsiteX1" fmla="*/ 423620 w 1905000"/>
              <a:gd name="connsiteY1" fmla="*/ 468823 h 3298555"/>
              <a:gd name="connsiteX2" fmla="*/ 652220 w 1905000"/>
              <a:gd name="connsiteY2" fmla="*/ 773623 h 3298555"/>
              <a:gd name="connsiteX3" fmla="*/ 762000 w 1905000"/>
              <a:gd name="connsiteY3" fmla="*/ 1003514 h 3298555"/>
              <a:gd name="connsiteX4" fmla="*/ 1066800 w 1905000"/>
              <a:gd name="connsiteY4" fmla="*/ 1079714 h 3298555"/>
              <a:gd name="connsiteX5" fmla="*/ 1657027 w 1905000"/>
              <a:gd name="connsiteY5" fmla="*/ 1423260 h 3298555"/>
              <a:gd name="connsiteX6" fmla="*/ 1843006 w 1905000"/>
              <a:gd name="connsiteY6" fmla="*/ 2198176 h 3298555"/>
              <a:gd name="connsiteX7" fmla="*/ 1812010 w 1905000"/>
              <a:gd name="connsiteY7" fmla="*/ 2787111 h 3298555"/>
              <a:gd name="connsiteX8" fmla="*/ 1905000 w 1905000"/>
              <a:gd name="connsiteY8" fmla="*/ 3298555 h 3298555"/>
              <a:gd name="connsiteX0" fmla="*/ 0 w 1868837"/>
              <a:gd name="connsiteY0" fmla="*/ 12915 h 2787111"/>
              <a:gd name="connsiteX1" fmla="*/ 423620 w 1868837"/>
              <a:gd name="connsiteY1" fmla="*/ 468823 h 2787111"/>
              <a:gd name="connsiteX2" fmla="*/ 652220 w 1868837"/>
              <a:gd name="connsiteY2" fmla="*/ 773623 h 2787111"/>
              <a:gd name="connsiteX3" fmla="*/ 762000 w 1868837"/>
              <a:gd name="connsiteY3" fmla="*/ 1003514 h 2787111"/>
              <a:gd name="connsiteX4" fmla="*/ 1066800 w 1868837"/>
              <a:gd name="connsiteY4" fmla="*/ 1079714 h 2787111"/>
              <a:gd name="connsiteX5" fmla="*/ 1657027 w 1868837"/>
              <a:gd name="connsiteY5" fmla="*/ 1423260 h 2787111"/>
              <a:gd name="connsiteX6" fmla="*/ 1843006 w 1868837"/>
              <a:gd name="connsiteY6" fmla="*/ 2198176 h 2787111"/>
              <a:gd name="connsiteX7" fmla="*/ 1812010 w 1868837"/>
              <a:gd name="connsiteY7" fmla="*/ 2787111 h 27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8837" h="2787111">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7" name="TextBox 6"/>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t>Two theories on migration into the Americas </a:t>
            </a:r>
            <a:endParaRPr lang="en-US" sz="3600" b="1" dirty="0"/>
          </a:p>
        </p:txBody>
      </p:sp>
      <p:sp>
        <p:nvSpPr>
          <p:cNvPr id="18" name="TextBox 17"/>
          <p:cNvSpPr txBox="1"/>
          <p:nvPr/>
        </p:nvSpPr>
        <p:spPr>
          <a:xfrm rot="20280376">
            <a:off x="513735" y="803812"/>
            <a:ext cx="1138838" cy="523220"/>
          </a:xfrm>
          <a:prstGeom prst="rect">
            <a:avLst/>
          </a:prstGeom>
          <a:noFill/>
          <a:ln w="50800">
            <a:solidFill>
              <a:srgbClr val="FF0000"/>
            </a:solidFill>
          </a:ln>
          <a:effectLst/>
        </p:spPr>
        <p:txBody>
          <a:bodyPr wrap="none" rtlCol="0">
            <a:spAutoFit/>
          </a:bodyPr>
          <a:lstStyle/>
          <a:p>
            <a:pPr marL="0"/>
            <a:r>
              <a:rPr lang="en-US" sz="2800" b="1" dirty="0" err="1" smtClean="0">
                <a:solidFill>
                  <a:srgbClr val="FF0000"/>
                </a:solidFill>
                <a:effectLst>
                  <a:outerShdw dist="50800" dir="7200000" algn="ctr" rotWithShape="0">
                    <a:schemeClr val="tx1"/>
                  </a:outerShdw>
                </a:effectLst>
              </a:rPr>
              <a:t>Yupiks</a:t>
            </a:r>
            <a:endParaRPr lang="en-US" sz="2800" b="1" dirty="0" smtClean="0">
              <a:solidFill>
                <a:srgbClr val="FF0000"/>
              </a:solidFill>
              <a:effectLst>
                <a:outerShdw dist="50800" dir="7200000" algn="ctr" rotWithShape="0">
                  <a:schemeClr val="tx1"/>
                </a:outerShdw>
              </a:effectLst>
            </a:endParaRPr>
          </a:p>
        </p:txBody>
      </p:sp>
      <p:sp>
        <p:nvSpPr>
          <p:cNvPr id="34" name="TextBox 33"/>
          <p:cNvSpPr txBox="1"/>
          <p:nvPr/>
        </p:nvSpPr>
        <p:spPr>
          <a:xfrm>
            <a:off x="7090040" y="3733800"/>
            <a:ext cx="2053960" cy="1446550"/>
          </a:xfrm>
          <a:prstGeom prst="rect">
            <a:avLst/>
          </a:prstGeom>
          <a:noFill/>
          <a:effectLst/>
        </p:spPr>
        <p:txBody>
          <a:bodyPr wrap="none" rtlCol="0">
            <a:spAutoFit/>
          </a:bodyPr>
          <a:lstStyle/>
          <a:p>
            <a:pPr marL="0" algn="ctr"/>
            <a:r>
              <a:rPr lang="en-US" sz="4400" b="1" dirty="0" smtClean="0">
                <a:solidFill>
                  <a:srgbClr val="FF0000"/>
                </a:solidFill>
                <a:effectLst>
                  <a:outerShdw dist="50800" dir="7200000" algn="ctr" rotWithShape="0">
                    <a:schemeClr val="bg1"/>
                  </a:outerShdw>
                </a:effectLst>
              </a:rPr>
              <a:t>Eastern </a:t>
            </a:r>
          </a:p>
          <a:p>
            <a:pPr marL="0" algn="ctr"/>
            <a:r>
              <a:rPr lang="en-US" sz="4400" b="1" dirty="0" smtClean="0">
                <a:solidFill>
                  <a:srgbClr val="FF0000"/>
                </a:solidFill>
                <a:effectLst>
                  <a:outerShdw dist="50800" dir="7200000" algn="ctr" rotWithShape="0">
                    <a:schemeClr val="bg1"/>
                  </a:outerShdw>
                </a:effectLst>
              </a:rPr>
              <a:t>Route</a:t>
            </a:r>
          </a:p>
        </p:txBody>
      </p:sp>
      <p:sp>
        <p:nvSpPr>
          <p:cNvPr id="36" name="Freeform 35"/>
          <p:cNvSpPr/>
          <p:nvPr/>
        </p:nvSpPr>
        <p:spPr>
          <a:xfrm>
            <a:off x="5990897" y="1274380"/>
            <a:ext cx="3263462" cy="4448503"/>
          </a:xfrm>
          <a:custGeom>
            <a:avLst/>
            <a:gdLst>
              <a:gd name="connsiteX0" fmla="*/ 3263462 w 3263462"/>
              <a:gd name="connsiteY0" fmla="*/ 144517 h 4448503"/>
              <a:gd name="connsiteX1" fmla="*/ 3011213 w 3263462"/>
              <a:gd name="connsiteY1" fmla="*/ 2627 h 4448503"/>
              <a:gd name="connsiteX2" fmla="*/ 2207172 w 3263462"/>
              <a:gd name="connsiteY2" fmla="*/ 160282 h 4448503"/>
              <a:gd name="connsiteX3" fmla="*/ 2002220 w 3263462"/>
              <a:gd name="connsiteY3" fmla="*/ 522889 h 4448503"/>
              <a:gd name="connsiteX4" fmla="*/ 1844565 w 3263462"/>
              <a:gd name="connsiteY4" fmla="*/ 901261 h 4448503"/>
              <a:gd name="connsiteX5" fmla="*/ 1466193 w 3263462"/>
              <a:gd name="connsiteY5" fmla="*/ 1453054 h 4448503"/>
              <a:gd name="connsiteX6" fmla="*/ 1056289 w 3263462"/>
              <a:gd name="connsiteY6" fmla="*/ 2036379 h 4448503"/>
              <a:gd name="connsiteX7" fmla="*/ 677917 w 3263462"/>
              <a:gd name="connsiteY7" fmla="*/ 2793123 h 4448503"/>
              <a:gd name="connsiteX8" fmla="*/ 472965 w 3263462"/>
              <a:gd name="connsiteY8" fmla="*/ 3234558 h 4448503"/>
              <a:gd name="connsiteX9" fmla="*/ 331075 w 3263462"/>
              <a:gd name="connsiteY9" fmla="*/ 3817882 h 4448503"/>
              <a:gd name="connsiteX10" fmla="*/ 0 w 3263462"/>
              <a:gd name="connsiteY10" fmla="*/ 4448503 h 444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3462" h="4448503">
                <a:moveTo>
                  <a:pt x="3263462" y="144517"/>
                </a:moveTo>
                <a:cubicBezTo>
                  <a:pt x="3225361" y="72258"/>
                  <a:pt x="3187261" y="0"/>
                  <a:pt x="3011213" y="2627"/>
                </a:cubicBezTo>
                <a:cubicBezTo>
                  <a:pt x="2835165" y="5254"/>
                  <a:pt x="2375338" y="73572"/>
                  <a:pt x="2207172" y="160282"/>
                </a:cubicBezTo>
                <a:cubicBezTo>
                  <a:pt x="2039006" y="246992"/>
                  <a:pt x="2062654" y="399393"/>
                  <a:pt x="2002220" y="522889"/>
                </a:cubicBezTo>
                <a:cubicBezTo>
                  <a:pt x="1941786" y="646385"/>
                  <a:pt x="1933903" y="746234"/>
                  <a:pt x="1844565" y="901261"/>
                </a:cubicBezTo>
                <a:cubicBezTo>
                  <a:pt x="1755227" y="1056288"/>
                  <a:pt x="1597572" y="1263868"/>
                  <a:pt x="1466193" y="1453054"/>
                </a:cubicBezTo>
                <a:cubicBezTo>
                  <a:pt x="1334814" y="1642240"/>
                  <a:pt x="1187668" y="1813034"/>
                  <a:pt x="1056289" y="2036379"/>
                </a:cubicBezTo>
                <a:cubicBezTo>
                  <a:pt x="924910" y="2259724"/>
                  <a:pt x="775138" y="2593427"/>
                  <a:pt x="677917" y="2793123"/>
                </a:cubicBezTo>
                <a:cubicBezTo>
                  <a:pt x="580696" y="2992819"/>
                  <a:pt x="530772" y="3063765"/>
                  <a:pt x="472965" y="3234558"/>
                </a:cubicBezTo>
                <a:cubicBezTo>
                  <a:pt x="415158" y="3405351"/>
                  <a:pt x="409902" y="3615558"/>
                  <a:pt x="331075" y="3817882"/>
                </a:cubicBezTo>
                <a:cubicBezTo>
                  <a:pt x="252248" y="4020206"/>
                  <a:pt x="0" y="4448503"/>
                  <a:pt x="0" y="4448503"/>
                </a:cubicBezTo>
              </a:path>
            </a:pathLst>
          </a:custGeom>
          <a:ln w="101600">
            <a:solidFill>
              <a:schemeClr val="accent1">
                <a:lumMod val="75000"/>
              </a:schemeClr>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1" name="TextBox 40"/>
          <p:cNvSpPr txBox="1"/>
          <p:nvPr/>
        </p:nvSpPr>
        <p:spPr>
          <a:xfrm rot="21134143">
            <a:off x="277198" y="-90410"/>
            <a:ext cx="923651" cy="1015663"/>
          </a:xfrm>
          <a:prstGeom prst="rect">
            <a:avLst/>
          </a:prstGeom>
        </p:spPr>
        <p:txBody>
          <a:bodyPr wrap="none" rtlCol="0">
            <a:spAutoFit/>
          </a:bodyPr>
          <a:lstStyle/>
          <a:p>
            <a:r>
              <a:rPr lang="en-US" sz="6000" b="1" dirty="0" smtClean="0">
                <a:solidFill>
                  <a:srgbClr val="FF0000"/>
                </a:solidFill>
                <a:effectLst>
                  <a:outerShdw dist="50800" dir="5400000" algn="ctr" rotWithShape="0">
                    <a:schemeClr val="tx1"/>
                  </a:outerShdw>
                </a:effectLst>
              </a:rPr>
              <a:t> 3 </a:t>
            </a:r>
            <a:endParaRPr lang="en-US" sz="6000" b="1" dirty="0">
              <a:solidFill>
                <a:srgbClr val="FF0000"/>
              </a:solidFill>
              <a:effectLst>
                <a:outerShdw dist="50800" dir="5400000" algn="ctr" rotWithShape="0">
                  <a:schemeClr val="tx1"/>
                </a:outerShdw>
              </a:effectLst>
            </a:endParaRPr>
          </a:p>
        </p:txBody>
      </p:sp>
      <p:grpSp>
        <p:nvGrpSpPr>
          <p:cNvPr id="58" name="Group 57"/>
          <p:cNvGrpSpPr/>
          <p:nvPr/>
        </p:nvGrpSpPr>
        <p:grpSpPr>
          <a:xfrm>
            <a:off x="2743200" y="685800"/>
            <a:ext cx="4495800" cy="838200"/>
            <a:chOff x="1981200" y="914400"/>
            <a:chExt cx="4495800" cy="838200"/>
          </a:xfrm>
        </p:grpSpPr>
        <p:sp>
          <p:nvSpPr>
            <p:cNvPr id="30" name="TextBox 29"/>
            <p:cNvSpPr txBox="1"/>
            <p:nvPr/>
          </p:nvSpPr>
          <p:spPr>
            <a:xfrm>
              <a:off x="2971800" y="990600"/>
              <a:ext cx="3276025" cy="646331"/>
            </a:xfrm>
            <a:prstGeom prst="rect">
              <a:avLst/>
            </a:prstGeom>
            <a:noFill/>
            <a:ln>
              <a:noFill/>
            </a:ln>
            <a:effectLst/>
          </p:spPr>
          <p:txBody>
            <a:bodyPr wrap="none" rtlCol="0">
              <a:spAutoFit/>
            </a:bodyPr>
            <a:lstStyle/>
            <a:p>
              <a:pPr marL="0"/>
              <a:r>
                <a:rPr lang="en-US" sz="3600" b="1" dirty="0" smtClean="0"/>
                <a:t>across </a:t>
              </a:r>
              <a:r>
                <a:rPr lang="en-US" sz="3600" b="1" dirty="0" err="1" smtClean="0"/>
                <a:t>Beringia</a:t>
              </a:r>
              <a:r>
                <a:rPr lang="en-US" sz="3600" b="1" dirty="0" smtClean="0"/>
                <a:t>?</a:t>
              </a:r>
            </a:p>
          </p:txBody>
        </p:sp>
        <p:grpSp>
          <p:nvGrpSpPr>
            <p:cNvPr id="37" name="Group 36"/>
            <p:cNvGrpSpPr/>
            <p:nvPr/>
          </p:nvGrpSpPr>
          <p:grpSpPr>
            <a:xfrm>
              <a:off x="1981200" y="914400"/>
              <a:ext cx="4495800" cy="838200"/>
              <a:chOff x="1981200" y="914400"/>
              <a:chExt cx="4495800" cy="838200"/>
            </a:xfrm>
          </p:grpSpPr>
          <p:sp>
            <p:nvSpPr>
              <p:cNvPr id="33" name="Oval 32"/>
              <p:cNvSpPr/>
              <p:nvPr/>
            </p:nvSpPr>
            <p:spPr>
              <a:xfrm>
                <a:off x="2819400" y="914400"/>
                <a:ext cx="3657600" cy="8382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Curved Connector 34"/>
              <p:cNvCxnSpPr>
                <a:endCxn id="33" idx="2"/>
              </p:cNvCxnSpPr>
              <p:nvPr/>
            </p:nvCxnSpPr>
            <p:spPr>
              <a:xfrm flipV="1">
                <a:off x="1981200" y="1333500"/>
                <a:ext cx="838200" cy="266700"/>
              </a:xfrm>
              <a:prstGeom prst="curvedConnector3">
                <a:avLst>
                  <a:gd name="adj1" fmla="val 50000"/>
                </a:avLst>
              </a:prstGeom>
              <a:ln w="762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2895600" y="685800"/>
            <a:ext cx="2822439"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1000"/>
                                        <p:tgtEl>
                                          <p:spTgt spid="51"/>
                                        </p:tgtEl>
                                      </p:cBhvr>
                                    </p:animEffect>
                                  </p:childTnLst>
                                </p:cTn>
                              </p:par>
                            </p:childTnLst>
                          </p:cTn>
                        </p:par>
                        <p:par>
                          <p:cTn id="15" fill="hold">
                            <p:stCondLst>
                              <p:cond delay="1000"/>
                            </p:stCondLst>
                            <p:childTnLst>
                              <p:par>
                                <p:cTn id="16" presetID="22" presetClass="entr" presetSubtype="8" fill="hold" grpId="1"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10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2000"/>
                                        <p:tgtEl>
                                          <p:spTgt spid="29"/>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1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ppt_w</p:attrName>
                                        </p:attrNameLst>
                                      </p:cBhvr>
                                      <p:tavLst>
                                        <p:tav tm="0">
                                          <p:val>
                                            <p:fltVal val="0"/>
                                          </p:val>
                                        </p:tav>
                                        <p:tav tm="100000">
                                          <p:val>
                                            <p:strVal val="#ppt_w"/>
                                          </p:val>
                                        </p:tav>
                                      </p:tavLst>
                                    </p:anim>
                                    <p:anim calcmode="lin" valueType="num">
                                      <p:cBhvr>
                                        <p:cTn id="33" dur="1000" fill="hold"/>
                                        <p:tgtEl>
                                          <p:spTgt spid="28"/>
                                        </p:tgtEl>
                                        <p:attrNameLst>
                                          <p:attrName>ppt_h</p:attrName>
                                        </p:attrNameLst>
                                      </p:cBhvr>
                                      <p:tavLst>
                                        <p:tav tm="0">
                                          <p:val>
                                            <p:fltVal val="0"/>
                                          </p:val>
                                        </p:tav>
                                        <p:tav tm="100000">
                                          <p:val>
                                            <p:strVal val="#ppt_h"/>
                                          </p:val>
                                        </p:tav>
                                      </p:tavLst>
                                    </p:anim>
                                    <p:animEffect transition="in" filter="fade">
                                      <p:cBhvr>
                                        <p:cTn id="34" dur="1000"/>
                                        <p:tgtEl>
                                          <p:spTgt spid="28"/>
                                        </p:tgtEl>
                                      </p:cBhvr>
                                    </p:animEffect>
                                  </p:childTnLst>
                                </p:cTn>
                              </p:par>
                              <p:par>
                                <p:cTn id="35" presetID="10" presetClass="exit" presetSubtype="0" fill="hold" nodeType="withEffect">
                                  <p:stCondLst>
                                    <p:cond delay="0"/>
                                  </p:stCondLst>
                                  <p:childTnLst>
                                    <p:animEffect transition="out" filter="fade">
                                      <p:cBhvr>
                                        <p:cTn id="36" dur="1000"/>
                                        <p:tgtEl>
                                          <p:spTgt spid="59"/>
                                        </p:tgtEl>
                                      </p:cBhvr>
                                    </p:animEffect>
                                    <p:set>
                                      <p:cBhvr>
                                        <p:cTn id="37" dur="1" fill="hold">
                                          <p:stCondLst>
                                            <p:cond delay="999"/>
                                          </p:stCondLst>
                                        </p:cTn>
                                        <p:tgtEl>
                                          <p:spTgt spid="5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32"/>
                                        </p:tgtEl>
                                      </p:cBhvr>
                                    </p:animEffect>
                                    <p:set>
                                      <p:cBhvr>
                                        <p:cTn id="40" dur="1" fill="hold">
                                          <p:stCondLst>
                                            <p:cond delay="999"/>
                                          </p:stCondLst>
                                        </p:cTn>
                                        <p:tgtEl>
                                          <p:spTgt spid="3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51"/>
                                        </p:tgtEl>
                                      </p:cBhvr>
                                    </p:animEffect>
                                    <p:set>
                                      <p:cBhvr>
                                        <p:cTn id="43" dur="1" fill="hold">
                                          <p:stCondLst>
                                            <p:cond delay="999"/>
                                          </p:stCondLst>
                                        </p:cTn>
                                        <p:tgtEl>
                                          <p:spTgt spid="5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Effect transition="in" filter="fade">
                                      <p:cBhvr>
                                        <p:cTn id="50" dur="10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wipe(left)">
                                      <p:cBhvr>
                                        <p:cTn id="55" dur="1000"/>
                                        <p:tgtEl>
                                          <p:spTgt spid="8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2000"/>
                                        <p:tgtEl>
                                          <p:spTgt spid="26"/>
                                        </p:tgtEl>
                                      </p:cBhvr>
                                    </p:animEffect>
                                  </p:childTnLst>
                                </p:cTn>
                              </p:par>
                            </p:childTnLst>
                          </p:cTn>
                        </p:par>
                        <p:par>
                          <p:cTn id="61" fill="hold">
                            <p:stCondLst>
                              <p:cond delay="3000"/>
                            </p:stCondLst>
                            <p:childTnLst>
                              <p:par>
                                <p:cTn id="62" presetID="22" presetClass="entr" presetSubtype="8" fill="hold"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left)">
                                      <p:cBhvr>
                                        <p:cTn id="64" dur="10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1000" fill="hold"/>
                                        <p:tgtEl>
                                          <p:spTgt spid="27"/>
                                        </p:tgtEl>
                                        <p:attrNameLst>
                                          <p:attrName>ppt_w</p:attrName>
                                        </p:attrNameLst>
                                      </p:cBhvr>
                                      <p:tavLst>
                                        <p:tav tm="0">
                                          <p:val>
                                            <p:fltVal val="0"/>
                                          </p:val>
                                        </p:tav>
                                        <p:tav tm="100000">
                                          <p:val>
                                            <p:strVal val="#ppt_w"/>
                                          </p:val>
                                        </p:tav>
                                      </p:tavLst>
                                    </p:anim>
                                    <p:anim calcmode="lin" valueType="num">
                                      <p:cBhvr>
                                        <p:cTn id="70" dur="1000" fill="hold"/>
                                        <p:tgtEl>
                                          <p:spTgt spid="27"/>
                                        </p:tgtEl>
                                        <p:attrNameLst>
                                          <p:attrName>ppt_h</p:attrName>
                                        </p:attrNameLst>
                                      </p:cBhvr>
                                      <p:tavLst>
                                        <p:tav tm="0">
                                          <p:val>
                                            <p:fltVal val="0"/>
                                          </p:val>
                                        </p:tav>
                                        <p:tav tm="100000">
                                          <p:val>
                                            <p:strVal val="#ppt_h"/>
                                          </p:val>
                                        </p:tav>
                                      </p:tavLst>
                                    </p:anim>
                                    <p:animEffect transition="in" filter="fade">
                                      <p:cBhvr>
                                        <p:cTn id="71" dur="1000"/>
                                        <p:tgtEl>
                                          <p:spTgt spid="27"/>
                                        </p:tgtEl>
                                      </p:cBhvr>
                                    </p:animEffect>
                                  </p:childTnLst>
                                </p:cTn>
                              </p:par>
                              <p:par>
                                <p:cTn id="72" presetID="10" presetClass="exit" presetSubtype="0" fill="hold" nodeType="withEffect">
                                  <p:stCondLst>
                                    <p:cond delay="0"/>
                                  </p:stCondLst>
                                  <p:childTnLst>
                                    <p:animEffect transition="out" filter="fade">
                                      <p:cBhvr>
                                        <p:cTn id="73" dur="1000"/>
                                        <p:tgtEl>
                                          <p:spTgt spid="58"/>
                                        </p:tgtEl>
                                      </p:cBhvr>
                                    </p:animEffect>
                                    <p:set>
                                      <p:cBhvr>
                                        <p:cTn id="74" dur="1" fill="hold">
                                          <p:stCondLst>
                                            <p:cond delay="999"/>
                                          </p:stCondLst>
                                        </p:cTn>
                                        <p:tgtEl>
                                          <p:spTgt spid="5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82"/>
                                        </p:tgtEl>
                                      </p:cBhvr>
                                    </p:animEffect>
                                    <p:set>
                                      <p:cBhvr>
                                        <p:cTn id="77" dur="1" fill="hold">
                                          <p:stCondLst>
                                            <p:cond delay="999"/>
                                          </p:stCondLst>
                                        </p:cTn>
                                        <p:tgtEl>
                                          <p:spTgt spid="8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8"/>
                                        </p:tgtEl>
                                      </p:cBhvr>
                                    </p:animEffect>
                                    <p:set>
                                      <p:cBhvr>
                                        <p:cTn id="80" dur="1" fill="hold">
                                          <p:stCondLst>
                                            <p:cond delay="999"/>
                                          </p:stCondLst>
                                        </p:cTn>
                                        <p:tgtEl>
                                          <p:spTgt spid="1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1000"/>
                                        <p:tgtEl>
                                          <p:spTgt spid="51"/>
                                        </p:tgtEl>
                                      </p:cBhvr>
                                    </p:animEffect>
                                    <p:set>
                                      <p:cBhvr>
                                        <p:cTn id="85" dur="1" fill="hold">
                                          <p:stCondLst>
                                            <p:cond delay="999"/>
                                          </p:stCondLst>
                                        </p:cTn>
                                        <p:tgtEl>
                                          <p:spTgt spid="51"/>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1000"/>
                                        <p:tgtEl>
                                          <p:spTgt spid="45"/>
                                        </p:tgtEl>
                                      </p:cBhvr>
                                    </p:animEffect>
                                    <p:set>
                                      <p:cBhvr>
                                        <p:cTn id="88" dur="1" fill="hold">
                                          <p:stCondLst>
                                            <p:cond delay="999"/>
                                          </p:stCondLst>
                                        </p:cTn>
                                        <p:tgtEl>
                                          <p:spTgt spid="45"/>
                                        </p:tgtEl>
                                        <p:attrNameLst>
                                          <p:attrName>style.visibility</p:attrName>
                                        </p:attrNameLst>
                                      </p:cBhvr>
                                      <p:to>
                                        <p:strVal val="hidden"/>
                                      </p:to>
                                    </p:set>
                                  </p:childTnLst>
                                </p:cTn>
                              </p:par>
                            </p:childTnLst>
                          </p:cTn>
                        </p:par>
                        <p:par>
                          <p:cTn id="89" fill="hold">
                            <p:stCondLst>
                              <p:cond delay="1000"/>
                            </p:stCondLst>
                            <p:childTnLst>
                              <p:par>
                                <p:cTn id="90" presetID="52" presetClass="entr" presetSubtype="0" fill="hold" grpId="0" nodeType="afterEffect">
                                  <p:stCondLst>
                                    <p:cond delay="0"/>
                                  </p:stCondLst>
                                  <p:childTnLst>
                                    <p:set>
                                      <p:cBhvr>
                                        <p:cTn id="91" dur="1" fill="hold">
                                          <p:stCondLst>
                                            <p:cond delay="0"/>
                                          </p:stCondLst>
                                        </p:cTn>
                                        <p:tgtEl>
                                          <p:spTgt spid="41"/>
                                        </p:tgtEl>
                                        <p:attrNameLst>
                                          <p:attrName>style.visibility</p:attrName>
                                        </p:attrNameLst>
                                      </p:cBhvr>
                                      <p:to>
                                        <p:strVal val="visible"/>
                                      </p:to>
                                    </p:set>
                                    <p:animScale>
                                      <p:cBhvr>
                                        <p:cTn id="92"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3" dur="1000" decel="50000" fill="hold">
                                          <p:stCondLst>
                                            <p:cond delay="0"/>
                                          </p:stCondLst>
                                        </p:cTn>
                                        <p:tgtEl>
                                          <p:spTgt spid="41"/>
                                        </p:tgtEl>
                                        <p:attrNameLst>
                                          <p:attrName>ppt_x</p:attrName>
                                          <p:attrName>ppt_y</p:attrName>
                                        </p:attrNameLst>
                                      </p:cBhvr>
                                    </p:animMotion>
                                    <p:animEffect transition="in" filter="fade">
                                      <p:cBhvr>
                                        <p:cTn id="94" dur="1000"/>
                                        <p:tgtEl>
                                          <p:spTgt spid="4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up)">
                                      <p:cBhvr>
                                        <p:cTn id="99" dur="2000"/>
                                        <p:tgtEl>
                                          <p:spTgt spid="36"/>
                                        </p:tgtEl>
                                      </p:cBhvr>
                                    </p:animEffect>
                                  </p:childTnLst>
                                </p:cTn>
                              </p:par>
                            </p:childTnLst>
                          </p:cTn>
                        </p:par>
                        <p:par>
                          <p:cTn id="100" fill="hold">
                            <p:stCondLst>
                              <p:cond delay="2000"/>
                            </p:stCondLst>
                            <p:childTnLst>
                              <p:par>
                                <p:cTn id="101" presetID="53" presetClass="entr" presetSubtype="0" fill="hold" grpId="0"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1000" fill="hold"/>
                                        <p:tgtEl>
                                          <p:spTgt spid="34"/>
                                        </p:tgtEl>
                                        <p:attrNameLst>
                                          <p:attrName>ppt_w</p:attrName>
                                        </p:attrNameLst>
                                      </p:cBhvr>
                                      <p:tavLst>
                                        <p:tav tm="0">
                                          <p:val>
                                            <p:fltVal val="0"/>
                                          </p:val>
                                        </p:tav>
                                        <p:tav tm="100000">
                                          <p:val>
                                            <p:strVal val="#ppt_w"/>
                                          </p:val>
                                        </p:tav>
                                      </p:tavLst>
                                    </p:anim>
                                    <p:anim calcmode="lin" valueType="num">
                                      <p:cBhvr>
                                        <p:cTn id="104" dur="1000" fill="hold"/>
                                        <p:tgtEl>
                                          <p:spTgt spid="34"/>
                                        </p:tgtEl>
                                        <p:attrNameLst>
                                          <p:attrName>ppt_h</p:attrName>
                                        </p:attrNameLst>
                                      </p:cBhvr>
                                      <p:tavLst>
                                        <p:tav tm="0">
                                          <p:val>
                                            <p:fltVal val="0"/>
                                          </p:val>
                                        </p:tav>
                                        <p:tav tm="100000">
                                          <p:val>
                                            <p:strVal val="#ppt_h"/>
                                          </p:val>
                                        </p:tav>
                                      </p:tavLst>
                                    </p:anim>
                                    <p:animEffect transition="in" filter="fade">
                                      <p:cBhvr>
                                        <p:cTn id="10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2" grpId="0" animBg="1"/>
      <p:bldP spid="32" grpId="1" animBg="1"/>
      <p:bldP spid="45" grpId="1" animBg="1"/>
      <p:bldP spid="45" grpId="2" animBg="1"/>
      <p:bldP spid="82" grpId="0" animBg="1"/>
      <p:bldP spid="82" grpId="1" animBg="1"/>
      <p:bldP spid="26" grpId="0" animBg="1"/>
      <p:bldP spid="18" grpId="0" animBg="1"/>
      <p:bldP spid="18" grpId="1" animBg="1"/>
      <p:bldP spid="34" grpId="0"/>
      <p:bldP spid="36" grpId="0" animBg="1"/>
      <p:bldP spid="41" grpId="0" animBg="1"/>
      <p:bldP spid="27"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descr="http://www2.nau.edu/rcb7/namQ.jpg"/>
          <p:cNvPicPr>
            <a:picLocks noChangeAspect="1" noChangeArrowheads="1"/>
          </p:cNvPicPr>
          <p:nvPr/>
        </p:nvPicPr>
        <p:blipFill>
          <a:blip r:embed="rId3" cstate="print"/>
          <a:srcRect t="12024" b="10339"/>
          <a:stretch>
            <a:fillRect/>
          </a:stretch>
        </p:blipFill>
        <p:spPr bwMode="auto">
          <a:xfrm>
            <a:off x="0" y="0"/>
            <a:ext cx="9144000" cy="6858000"/>
          </a:xfrm>
          <a:prstGeom prst="rect">
            <a:avLst/>
          </a:prstGeom>
          <a:noFill/>
          <a:ln w="9525">
            <a:noFill/>
            <a:miter lim="800000"/>
            <a:headEnd/>
            <a:tailEnd/>
          </a:ln>
        </p:spPr>
      </p:pic>
      <p:sp>
        <p:nvSpPr>
          <p:cNvPr id="27" name="TextBox 26"/>
          <p:cNvSpPr txBox="1"/>
          <p:nvPr/>
        </p:nvSpPr>
        <p:spPr>
          <a:xfrm>
            <a:off x="2895600" y="685800"/>
            <a:ext cx="2822439"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sp>
        <p:nvSpPr>
          <p:cNvPr id="28" name="TextBox 27"/>
          <p:cNvSpPr txBox="1"/>
          <p:nvPr/>
        </p:nvSpPr>
        <p:spPr>
          <a:xfrm>
            <a:off x="2209800" y="3886200"/>
            <a:ext cx="2527487"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Sea Route</a:t>
            </a:r>
          </a:p>
        </p:txBody>
      </p:sp>
      <p:sp useBgFill="1">
        <p:nvSpPr>
          <p:cNvPr id="23" name="TextBox 22"/>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t>Two theories on migration into the Americas </a:t>
            </a:r>
            <a:endParaRPr lang="en-US" sz="3600" b="1" dirty="0"/>
          </a:p>
        </p:txBody>
      </p:sp>
      <p:sp>
        <p:nvSpPr>
          <p:cNvPr id="2" name="TextBox 3"/>
          <p:cNvSpPr txBox="1">
            <a:spLocks noChangeArrowheads="1"/>
          </p:cNvSpPr>
          <p:nvPr/>
        </p:nvSpPr>
        <p:spPr bwMode="auto">
          <a:xfrm>
            <a:off x="0" y="6027003"/>
            <a:ext cx="9144000" cy="830997"/>
          </a:xfrm>
          <a:prstGeom prst="rect">
            <a:avLst/>
          </a:prstGeom>
          <a:solidFill>
            <a:srgbClr val="FFFFFF"/>
          </a:solidFill>
          <a:ln w="9525">
            <a:noFill/>
            <a:miter lim="800000"/>
            <a:headEnd/>
            <a:tailEnd/>
          </a:ln>
        </p:spPr>
        <p:txBody>
          <a:bodyPr wrap="square">
            <a:spAutoFit/>
          </a:bodyPr>
          <a:lstStyle/>
          <a:p>
            <a:pPr algn="ctr">
              <a:defRPr/>
            </a:pPr>
            <a:r>
              <a:rPr lang="en-US" sz="4800" b="1" dirty="0" smtClean="0">
                <a:effectLst>
                  <a:outerShdw dist="50800" dir="5400000" algn="ctr" rotWithShape="0">
                    <a:schemeClr val="bg1"/>
                  </a:outerShdw>
                </a:effectLst>
                <a:latin typeface="Tempus Sans ITC" pitchFamily="82" charset="0"/>
              </a:rPr>
              <a:t>our family tree . . . .</a:t>
            </a:r>
            <a:endParaRPr lang="en-US" sz="4800" b="1" dirty="0">
              <a:effectLst>
                <a:outerShdw dist="50800" dir="5400000" algn="ctr" rotWithShape="0">
                  <a:schemeClr val="bg1"/>
                </a:outerShdw>
              </a:effectLst>
              <a:latin typeface="Tempus Sans ITC" pitchFamily="82" charset="0"/>
            </a:endParaRPr>
          </a:p>
        </p:txBody>
      </p:sp>
      <p:grpSp>
        <p:nvGrpSpPr>
          <p:cNvPr id="8" name="Group 97"/>
          <p:cNvGrpSpPr/>
          <p:nvPr/>
        </p:nvGrpSpPr>
        <p:grpSpPr>
          <a:xfrm>
            <a:off x="4648202" y="3665041"/>
            <a:ext cx="1300959" cy="2507159"/>
            <a:chOff x="4724403" y="3596283"/>
            <a:chExt cx="1300959" cy="2507159"/>
          </a:xfrm>
        </p:grpSpPr>
        <p:cxnSp>
          <p:nvCxnSpPr>
            <p:cNvPr id="93" name="Curved Connector 92"/>
            <p:cNvCxnSpPr>
              <a:stCxn id="45" idx="2"/>
            </p:cNvCxnSpPr>
            <p:nvPr/>
          </p:nvCxnSpPr>
          <p:spPr>
            <a:xfrm rot="5400000">
              <a:off x="4163123" y="4157563"/>
              <a:ext cx="2423519" cy="1300959"/>
            </a:xfrm>
            <a:prstGeom prst="curvedConnector3">
              <a:avLst>
                <a:gd name="adj1" fmla="val 50000"/>
              </a:avLst>
            </a:prstGeom>
            <a:ln w="762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5083956" y="4656892"/>
              <a:ext cx="707245" cy="1446550"/>
            </a:xfrm>
            <a:prstGeom prst="rect">
              <a:avLst/>
            </a:prstGeom>
            <a:noFill/>
          </p:spPr>
          <p:txBody>
            <a:bodyPr wrap="none" rtlCol="0">
              <a:spAutoFit/>
            </a:bodyPr>
            <a:lstStyle/>
            <a:p>
              <a:r>
                <a:rPr lang="en-US" sz="8800" dirty="0" smtClean="0"/>
                <a:t>?</a:t>
              </a:r>
              <a:endParaRPr lang="en-US" sz="8800" dirty="0"/>
            </a:p>
          </p:txBody>
        </p:sp>
      </p:grpSp>
      <p:sp>
        <p:nvSpPr>
          <p:cNvPr id="53" name="TextBox 52"/>
          <p:cNvSpPr txBox="1"/>
          <p:nvPr/>
        </p:nvSpPr>
        <p:spPr>
          <a:xfrm>
            <a:off x="3352800" y="1981200"/>
            <a:ext cx="3799245" cy="769441"/>
          </a:xfrm>
          <a:prstGeom prst="rect">
            <a:avLst/>
          </a:prstGeom>
          <a:noFill/>
          <a:ln w="50800">
            <a:noFill/>
          </a:ln>
          <a:effectLst/>
        </p:spPr>
        <p:txBody>
          <a:bodyPr wrap="none" rtlCol="0">
            <a:spAutoFit/>
          </a:bodyPr>
          <a:lstStyle/>
          <a:p>
            <a:pPr marL="0"/>
            <a:r>
              <a:rPr lang="en-US" sz="4400" dirty="0" smtClean="0">
                <a:solidFill>
                  <a:srgbClr val="FF0000"/>
                </a:solidFill>
                <a:effectLst>
                  <a:outerShdw dist="50800" dir="7200000" algn="ctr" rotWithShape="0">
                    <a:schemeClr val="tx1"/>
                  </a:outerShdw>
                </a:effectLst>
                <a:latin typeface="Tempus Sans ITC" pitchFamily="82" charset="0"/>
              </a:rPr>
              <a:t>Let’s review . . .</a:t>
            </a:r>
          </a:p>
        </p:txBody>
      </p:sp>
      <p:sp>
        <p:nvSpPr>
          <p:cNvPr id="34" name="Freeform 33"/>
          <p:cNvSpPr/>
          <p:nvPr/>
        </p:nvSpPr>
        <p:spPr>
          <a:xfrm>
            <a:off x="15500" y="325463"/>
            <a:ext cx="1965700" cy="5618137"/>
          </a:xfrm>
          <a:custGeom>
            <a:avLst/>
            <a:gdLst>
              <a:gd name="connsiteX0" fmla="*/ 0 w 1968285"/>
              <a:gd name="connsiteY0" fmla="*/ 0 h 3921072"/>
              <a:gd name="connsiteX1" fmla="*/ 232475 w 1968285"/>
              <a:gd name="connsiteY1" fmla="*/ 61994 h 3921072"/>
              <a:gd name="connsiteX2" fmla="*/ 247973 w 1968285"/>
              <a:gd name="connsiteY2" fmla="*/ 294468 h 3921072"/>
              <a:gd name="connsiteX3" fmla="*/ 247973 w 1968285"/>
              <a:gd name="connsiteY3" fmla="*/ 650929 h 3921072"/>
              <a:gd name="connsiteX4" fmla="*/ 309966 w 1968285"/>
              <a:gd name="connsiteY4" fmla="*/ 1100380 h 3921072"/>
              <a:gd name="connsiteX5" fmla="*/ 557939 w 1968285"/>
              <a:gd name="connsiteY5" fmla="*/ 1472339 h 3921072"/>
              <a:gd name="connsiteX6" fmla="*/ 991892 w 1968285"/>
              <a:gd name="connsiteY6" fmla="*/ 1642821 h 3921072"/>
              <a:gd name="connsiteX7" fmla="*/ 1301858 w 1968285"/>
              <a:gd name="connsiteY7" fmla="*/ 1673817 h 3921072"/>
              <a:gd name="connsiteX8" fmla="*/ 1472339 w 1968285"/>
              <a:gd name="connsiteY8" fmla="*/ 1937289 h 3921072"/>
              <a:gd name="connsiteX9" fmla="*/ 1580827 w 1968285"/>
              <a:gd name="connsiteY9" fmla="*/ 2169763 h 3921072"/>
              <a:gd name="connsiteX10" fmla="*/ 1642821 w 1968285"/>
              <a:gd name="connsiteY10" fmla="*/ 2448733 h 3921072"/>
              <a:gd name="connsiteX11" fmla="*/ 1735810 w 1968285"/>
              <a:gd name="connsiteY11" fmla="*/ 2758699 h 3921072"/>
              <a:gd name="connsiteX12" fmla="*/ 1875295 w 1968285"/>
              <a:gd name="connsiteY12" fmla="*/ 3177153 h 3921072"/>
              <a:gd name="connsiteX13" fmla="*/ 1952787 w 1968285"/>
              <a:gd name="connsiteY13" fmla="*/ 3440624 h 3921072"/>
              <a:gd name="connsiteX14" fmla="*/ 1968285 w 1968285"/>
              <a:gd name="connsiteY14" fmla="*/ 3921072 h 3921072"/>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1952787 w 2270502"/>
              <a:gd name="connsiteY13" fmla="*/ 3440624 h 4170336"/>
              <a:gd name="connsiteX14" fmla="*/ 2270502 w 2270502"/>
              <a:gd name="connsiteY14" fmla="*/ 4170336 h 4170336"/>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2270502 w 2270502"/>
              <a:gd name="connsiteY13" fmla="*/ 4170336 h 4170336"/>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2270502 w 2270502"/>
              <a:gd name="connsiteY12" fmla="*/ 4170336 h 4170336"/>
              <a:gd name="connsiteX0" fmla="*/ 0 w 1735810"/>
              <a:gd name="connsiteY0" fmla="*/ 0 h 2758699"/>
              <a:gd name="connsiteX1" fmla="*/ 232475 w 1735810"/>
              <a:gd name="connsiteY1" fmla="*/ 61994 h 2758699"/>
              <a:gd name="connsiteX2" fmla="*/ 247973 w 1735810"/>
              <a:gd name="connsiteY2" fmla="*/ 294468 h 2758699"/>
              <a:gd name="connsiteX3" fmla="*/ 247973 w 1735810"/>
              <a:gd name="connsiteY3" fmla="*/ 650929 h 2758699"/>
              <a:gd name="connsiteX4" fmla="*/ 309966 w 1735810"/>
              <a:gd name="connsiteY4" fmla="*/ 1100380 h 2758699"/>
              <a:gd name="connsiteX5" fmla="*/ 557939 w 1735810"/>
              <a:gd name="connsiteY5" fmla="*/ 1472339 h 2758699"/>
              <a:gd name="connsiteX6" fmla="*/ 991892 w 1735810"/>
              <a:gd name="connsiteY6" fmla="*/ 1642821 h 2758699"/>
              <a:gd name="connsiteX7" fmla="*/ 1301858 w 1735810"/>
              <a:gd name="connsiteY7" fmla="*/ 1673817 h 2758699"/>
              <a:gd name="connsiteX8" fmla="*/ 1472339 w 1735810"/>
              <a:gd name="connsiteY8" fmla="*/ 1937289 h 2758699"/>
              <a:gd name="connsiteX9" fmla="*/ 1580827 w 1735810"/>
              <a:gd name="connsiteY9" fmla="*/ 2169763 h 2758699"/>
              <a:gd name="connsiteX10" fmla="*/ 1642821 w 1735810"/>
              <a:gd name="connsiteY10" fmla="*/ 2448733 h 2758699"/>
              <a:gd name="connsiteX11" fmla="*/ 1735810 w 1735810"/>
              <a:gd name="connsiteY11" fmla="*/ 2758699 h 2758699"/>
              <a:gd name="connsiteX0" fmla="*/ 0 w 1642821"/>
              <a:gd name="connsiteY0" fmla="*/ 0 h 2448733"/>
              <a:gd name="connsiteX1" fmla="*/ 232475 w 1642821"/>
              <a:gd name="connsiteY1" fmla="*/ 61994 h 2448733"/>
              <a:gd name="connsiteX2" fmla="*/ 247973 w 1642821"/>
              <a:gd name="connsiteY2" fmla="*/ 294468 h 2448733"/>
              <a:gd name="connsiteX3" fmla="*/ 247973 w 1642821"/>
              <a:gd name="connsiteY3" fmla="*/ 650929 h 2448733"/>
              <a:gd name="connsiteX4" fmla="*/ 309966 w 1642821"/>
              <a:gd name="connsiteY4" fmla="*/ 1100380 h 2448733"/>
              <a:gd name="connsiteX5" fmla="*/ 557939 w 1642821"/>
              <a:gd name="connsiteY5" fmla="*/ 1472339 h 2448733"/>
              <a:gd name="connsiteX6" fmla="*/ 991892 w 1642821"/>
              <a:gd name="connsiteY6" fmla="*/ 1642821 h 2448733"/>
              <a:gd name="connsiteX7" fmla="*/ 1301858 w 1642821"/>
              <a:gd name="connsiteY7" fmla="*/ 1673817 h 2448733"/>
              <a:gd name="connsiteX8" fmla="*/ 1472339 w 1642821"/>
              <a:gd name="connsiteY8" fmla="*/ 1937289 h 2448733"/>
              <a:gd name="connsiteX9" fmla="*/ 1580827 w 1642821"/>
              <a:gd name="connsiteY9" fmla="*/ 2169763 h 2448733"/>
              <a:gd name="connsiteX10" fmla="*/ 1642821 w 1642821"/>
              <a:gd name="connsiteY10" fmla="*/ 2448733 h 2448733"/>
              <a:gd name="connsiteX0" fmla="*/ 0 w 1642821"/>
              <a:gd name="connsiteY0" fmla="*/ 0 h 2448733"/>
              <a:gd name="connsiteX1" fmla="*/ 232475 w 1642821"/>
              <a:gd name="connsiteY1" fmla="*/ 61994 h 2448733"/>
              <a:gd name="connsiteX2" fmla="*/ 247973 w 1642821"/>
              <a:gd name="connsiteY2" fmla="*/ 294468 h 2448733"/>
              <a:gd name="connsiteX3" fmla="*/ 247973 w 1642821"/>
              <a:gd name="connsiteY3" fmla="*/ 650929 h 2448733"/>
              <a:gd name="connsiteX4" fmla="*/ 309966 w 1642821"/>
              <a:gd name="connsiteY4" fmla="*/ 1100380 h 2448733"/>
              <a:gd name="connsiteX5" fmla="*/ 557939 w 1642821"/>
              <a:gd name="connsiteY5" fmla="*/ 1472339 h 2448733"/>
              <a:gd name="connsiteX6" fmla="*/ 991892 w 1642821"/>
              <a:gd name="connsiteY6" fmla="*/ 1642821 h 2448733"/>
              <a:gd name="connsiteX7" fmla="*/ 1301858 w 1642821"/>
              <a:gd name="connsiteY7" fmla="*/ 1673817 h 2448733"/>
              <a:gd name="connsiteX8" fmla="*/ 1472339 w 1642821"/>
              <a:gd name="connsiteY8" fmla="*/ 1937289 h 2448733"/>
              <a:gd name="connsiteX9" fmla="*/ 1642821 w 1642821"/>
              <a:gd name="connsiteY9" fmla="*/ 2448733 h 2448733"/>
              <a:gd name="connsiteX0" fmla="*/ 0 w 1472339"/>
              <a:gd name="connsiteY0" fmla="*/ 0 h 1937289"/>
              <a:gd name="connsiteX1" fmla="*/ 232475 w 1472339"/>
              <a:gd name="connsiteY1" fmla="*/ 61994 h 1937289"/>
              <a:gd name="connsiteX2" fmla="*/ 247973 w 1472339"/>
              <a:gd name="connsiteY2" fmla="*/ 294468 h 1937289"/>
              <a:gd name="connsiteX3" fmla="*/ 247973 w 1472339"/>
              <a:gd name="connsiteY3" fmla="*/ 650929 h 1937289"/>
              <a:gd name="connsiteX4" fmla="*/ 309966 w 1472339"/>
              <a:gd name="connsiteY4" fmla="*/ 1100380 h 1937289"/>
              <a:gd name="connsiteX5" fmla="*/ 557939 w 1472339"/>
              <a:gd name="connsiteY5" fmla="*/ 1472339 h 1937289"/>
              <a:gd name="connsiteX6" fmla="*/ 991892 w 1472339"/>
              <a:gd name="connsiteY6" fmla="*/ 1642821 h 1937289"/>
              <a:gd name="connsiteX7" fmla="*/ 1301858 w 1472339"/>
              <a:gd name="connsiteY7" fmla="*/ 1673817 h 1937289"/>
              <a:gd name="connsiteX8" fmla="*/ 1472339 w 1472339"/>
              <a:gd name="connsiteY8" fmla="*/ 1937289 h 1937289"/>
              <a:gd name="connsiteX0" fmla="*/ 0 w 1813302"/>
              <a:gd name="connsiteY0" fmla="*/ 0 h 1884337"/>
              <a:gd name="connsiteX1" fmla="*/ 232475 w 1813302"/>
              <a:gd name="connsiteY1" fmla="*/ 61994 h 1884337"/>
              <a:gd name="connsiteX2" fmla="*/ 247973 w 1813302"/>
              <a:gd name="connsiteY2" fmla="*/ 294468 h 1884337"/>
              <a:gd name="connsiteX3" fmla="*/ 247973 w 1813302"/>
              <a:gd name="connsiteY3" fmla="*/ 650929 h 1884337"/>
              <a:gd name="connsiteX4" fmla="*/ 309966 w 1813302"/>
              <a:gd name="connsiteY4" fmla="*/ 1100380 h 1884337"/>
              <a:gd name="connsiteX5" fmla="*/ 557939 w 1813302"/>
              <a:gd name="connsiteY5" fmla="*/ 1472339 h 1884337"/>
              <a:gd name="connsiteX6" fmla="*/ 991892 w 1813302"/>
              <a:gd name="connsiteY6" fmla="*/ 1642821 h 1884337"/>
              <a:gd name="connsiteX7" fmla="*/ 1301858 w 1813302"/>
              <a:gd name="connsiteY7" fmla="*/ 1673817 h 1884337"/>
              <a:gd name="connsiteX8" fmla="*/ 1813302 w 1813302"/>
              <a:gd name="connsiteY8" fmla="*/ 1884337 h 1884337"/>
              <a:gd name="connsiteX0" fmla="*/ 0 w 1813301"/>
              <a:gd name="connsiteY0" fmla="*/ 0 h 2036737"/>
              <a:gd name="connsiteX1" fmla="*/ 232475 w 1813301"/>
              <a:gd name="connsiteY1" fmla="*/ 61994 h 2036737"/>
              <a:gd name="connsiteX2" fmla="*/ 247973 w 1813301"/>
              <a:gd name="connsiteY2" fmla="*/ 294468 h 2036737"/>
              <a:gd name="connsiteX3" fmla="*/ 247973 w 1813301"/>
              <a:gd name="connsiteY3" fmla="*/ 650929 h 2036737"/>
              <a:gd name="connsiteX4" fmla="*/ 309966 w 1813301"/>
              <a:gd name="connsiteY4" fmla="*/ 1100380 h 2036737"/>
              <a:gd name="connsiteX5" fmla="*/ 557939 w 1813301"/>
              <a:gd name="connsiteY5" fmla="*/ 1472339 h 2036737"/>
              <a:gd name="connsiteX6" fmla="*/ 991892 w 1813301"/>
              <a:gd name="connsiteY6" fmla="*/ 1642821 h 2036737"/>
              <a:gd name="connsiteX7" fmla="*/ 1301858 w 1813301"/>
              <a:gd name="connsiteY7" fmla="*/ 1673817 h 2036737"/>
              <a:gd name="connsiteX8" fmla="*/ 1813301 w 1813301"/>
              <a:gd name="connsiteY8" fmla="*/ 2036737 h 2036737"/>
              <a:gd name="connsiteX0" fmla="*/ 0 w 1813302"/>
              <a:gd name="connsiteY0" fmla="*/ 0 h 2417737"/>
              <a:gd name="connsiteX1" fmla="*/ 232475 w 1813302"/>
              <a:gd name="connsiteY1" fmla="*/ 61994 h 2417737"/>
              <a:gd name="connsiteX2" fmla="*/ 247973 w 1813302"/>
              <a:gd name="connsiteY2" fmla="*/ 294468 h 2417737"/>
              <a:gd name="connsiteX3" fmla="*/ 247973 w 1813302"/>
              <a:gd name="connsiteY3" fmla="*/ 650929 h 2417737"/>
              <a:gd name="connsiteX4" fmla="*/ 309966 w 1813302"/>
              <a:gd name="connsiteY4" fmla="*/ 1100380 h 2417737"/>
              <a:gd name="connsiteX5" fmla="*/ 557939 w 1813302"/>
              <a:gd name="connsiteY5" fmla="*/ 1472339 h 2417737"/>
              <a:gd name="connsiteX6" fmla="*/ 991892 w 1813302"/>
              <a:gd name="connsiteY6" fmla="*/ 1642821 h 2417737"/>
              <a:gd name="connsiteX7" fmla="*/ 1301858 w 1813302"/>
              <a:gd name="connsiteY7" fmla="*/ 1673817 h 2417737"/>
              <a:gd name="connsiteX8" fmla="*/ 1813302 w 1813302"/>
              <a:gd name="connsiteY8" fmla="*/ 2417737 h 2417737"/>
              <a:gd name="connsiteX0" fmla="*/ 0 w 1965701"/>
              <a:gd name="connsiteY0" fmla="*/ 0 h 2341537"/>
              <a:gd name="connsiteX1" fmla="*/ 232475 w 1965701"/>
              <a:gd name="connsiteY1" fmla="*/ 61994 h 2341537"/>
              <a:gd name="connsiteX2" fmla="*/ 247973 w 1965701"/>
              <a:gd name="connsiteY2" fmla="*/ 294468 h 2341537"/>
              <a:gd name="connsiteX3" fmla="*/ 247973 w 1965701"/>
              <a:gd name="connsiteY3" fmla="*/ 650929 h 2341537"/>
              <a:gd name="connsiteX4" fmla="*/ 309966 w 1965701"/>
              <a:gd name="connsiteY4" fmla="*/ 1100380 h 2341537"/>
              <a:gd name="connsiteX5" fmla="*/ 557939 w 1965701"/>
              <a:gd name="connsiteY5" fmla="*/ 1472339 h 2341537"/>
              <a:gd name="connsiteX6" fmla="*/ 991892 w 1965701"/>
              <a:gd name="connsiteY6" fmla="*/ 1642821 h 2341537"/>
              <a:gd name="connsiteX7" fmla="*/ 1301858 w 1965701"/>
              <a:gd name="connsiteY7" fmla="*/ 1673817 h 2341537"/>
              <a:gd name="connsiteX8" fmla="*/ 1965701 w 1965701"/>
              <a:gd name="connsiteY8" fmla="*/ 2341537 h 2341537"/>
              <a:gd name="connsiteX0" fmla="*/ 0 w 1965701"/>
              <a:gd name="connsiteY0" fmla="*/ 0 h 2341537"/>
              <a:gd name="connsiteX1" fmla="*/ 232475 w 1965701"/>
              <a:gd name="connsiteY1" fmla="*/ 61994 h 2341537"/>
              <a:gd name="connsiteX2" fmla="*/ 247973 w 1965701"/>
              <a:gd name="connsiteY2" fmla="*/ 294468 h 2341537"/>
              <a:gd name="connsiteX3" fmla="*/ 247973 w 1965701"/>
              <a:gd name="connsiteY3" fmla="*/ 650929 h 2341537"/>
              <a:gd name="connsiteX4" fmla="*/ 309966 w 1965701"/>
              <a:gd name="connsiteY4" fmla="*/ 1100380 h 2341537"/>
              <a:gd name="connsiteX5" fmla="*/ 557939 w 1965701"/>
              <a:gd name="connsiteY5" fmla="*/ 1472339 h 2341537"/>
              <a:gd name="connsiteX6" fmla="*/ 991892 w 1965701"/>
              <a:gd name="connsiteY6" fmla="*/ 1642821 h 2341537"/>
              <a:gd name="connsiteX7" fmla="*/ 1301858 w 1965701"/>
              <a:gd name="connsiteY7" fmla="*/ 1673817 h 2341537"/>
              <a:gd name="connsiteX8" fmla="*/ 1965701 w 1965701"/>
              <a:gd name="connsiteY8" fmla="*/ 2341537 h 2341537"/>
              <a:gd name="connsiteX0" fmla="*/ 0 w 1979996"/>
              <a:gd name="connsiteY0" fmla="*/ 0 h 2356055"/>
              <a:gd name="connsiteX1" fmla="*/ 232475 w 1979996"/>
              <a:gd name="connsiteY1" fmla="*/ 61994 h 2356055"/>
              <a:gd name="connsiteX2" fmla="*/ 247973 w 1979996"/>
              <a:gd name="connsiteY2" fmla="*/ 294468 h 2356055"/>
              <a:gd name="connsiteX3" fmla="*/ 247973 w 1979996"/>
              <a:gd name="connsiteY3" fmla="*/ 650929 h 2356055"/>
              <a:gd name="connsiteX4" fmla="*/ 309966 w 1979996"/>
              <a:gd name="connsiteY4" fmla="*/ 1100380 h 2356055"/>
              <a:gd name="connsiteX5" fmla="*/ 557939 w 1979996"/>
              <a:gd name="connsiteY5" fmla="*/ 1472339 h 2356055"/>
              <a:gd name="connsiteX6" fmla="*/ 991892 w 1979996"/>
              <a:gd name="connsiteY6" fmla="*/ 1642821 h 2356055"/>
              <a:gd name="connsiteX7" fmla="*/ 1301858 w 1979996"/>
              <a:gd name="connsiteY7" fmla="*/ 1673817 h 2356055"/>
              <a:gd name="connsiteX8" fmla="*/ 1965701 w 1979996"/>
              <a:gd name="connsiteY8" fmla="*/ 2341537 h 2356055"/>
              <a:gd name="connsiteX9" fmla="*/ 1979996 w 1979996"/>
              <a:gd name="connsiteY9" fmla="*/ 2356055 h 2356055"/>
              <a:gd name="connsiteX0" fmla="*/ 0 w 2044973"/>
              <a:gd name="connsiteY0" fmla="*/ 0 h 3079522"/>
              <a:gd name="connsiteX1" fmla="*/ 232475 w 2044973"/>
              <a:gd name="connsiteY1" fmla="*/ 61994 h 3079522"/>
              <a:gd name="connsiteX2" fmla="*/ 247973 w 2044973"/>
              <a:gd name="connsiteY2" fmla="*/ 294468 h 3079522"/>
              <a:gd name="connsiteX3" fmla="*/ 247973 w 2044973"/>
              <a:gd name="connsiteY3" fmla="*/ 650929 h 3079522"/>
              <a:gd name="connsiteX4" fmla="*/ 309966 w 2044973"/>
              <a:gd name="connsiteY4" fmla="*/ 1100380 h 3079522"/>
              <a:gd name="connsiteX5" fmla="*/ 557939 w 2044973"/>
              <a:gd name="connsiteY5" fmla="*/ 1472339 h 3079522"/>
              <a:gd name="connsiteX6" fmla="*/ 991892 w 2044973"/>
              <a:gd name="connsiteY6" fmla="*/ 1642821 h 3079522"/>
              <a:gd name="connsiteX7" fmla="*/ 1301858 w 2044973"/>
              <a:gd name="connsiteY7" fmla="*/ 1673817 h 3079522"/>
              <a:gd name="connsiteX8" fmla="*/ 1965701 w 2044973"/>
              <a:gd name="connsiteY8" fmla="*/ 2341537 h 3079522"/>
              <a:gd name="connsiteX9" fmla="*/ 2044973 w 2044973"/>
              <a:gd name="connsiteY9" fmla="*/ 3079522 h 3079522"/>
              <a:gd name="connsiteX0" fmla="*/ 0 w 2044973"/>
              <a:gd name="connsiteY0" fmla="*/ 0 h 3005724"/>
              <a:gd name="connsiteX1" fmla="*/ 232475 w 2044973"/>
              <a:gd name="connsiteY1" fmla="*/ 61994 h 3005724"/>
              <a:gd name="connsiteX2" fmla="*/ 247973 w 2044973"/>
              <a:gd name="connsiteY2" fmla="*/ 294468 h 3005724"/>
              <a:gd name="connsiteX3" fmla="*/ 247973 w 2044973"/>
              <a:gd name="connsiteY3" fmla="*/ 650929 h 3005724"/>
              <a:gd name="connsiteX4" fmla="*/ 309966 w 2044973"/>
              <a:gd name="connsiteY4" fmla="*/ 1100380 h 3005724"/>
              <a:gd name="connsiteX5" fmla="*/ 557939 w 2044973"/>
              <a:gd name="connsiteY5" fmla="*/ 1472339 h 3005724"/>
              <a:gd name="connsiteX6" fmla="*/ 991892 w 2044973"/>
              <a:gd name="connsiteY6" fmla="*/ 1642821 h 3005724"/>
              <a:gd name="connsiteX7" fmla="*/ 1301858 w 2044973"/>
              <a:gd name="connsiteY7" fmla="*/ 1673817 h 3005724"/>
              <a:gd name="connsiteX8" fmla="*/ 1965701 w 2044973"/>
              <a:gd name="connsiteY8" fmla="*/ 2341537 h 3005724"/>
              <a:gd name="connsiteX9" fmla="*/ 2044973 w 2044973"/>
              <a:gd name="connsiteY9" fmla="*/ 3005724 h 3005724"/>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991892 w 2044973"/>
              <a:gd name="connsiteY6" fmla="*/ 1642821 h 5441072"/>
              <a:gd name="connsiteX7" fmla="*/ 1301858 w 2044973"/>
              <a:gd name="connsiteY7" fmla="*/ 1673817 h 5441072"/>
              <a:gd name="connsiteX8" fmla="*/ 1965701 w 2044973"/>
              <a:gd name="connsiteY8" fmla="*/ 2341537 h 5441072"/>
              <a:gd name="connsiteX9" fmla="*/ 2044973 w 2044973"/>
              <a:gd name="connsiteY9"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991892 w 2044973"/>
              <a:gd name="connsiteY6" fmla="*/ 1642821 h 5441072"/>
              <a:gd name="connsiteX7" fmla="*/ 1301858 w 2044973"/>
              <a:gd name="connsiteY7" fmla="*/ 1673817 h 5441072"/>
              <a:gd name="connsiteX8" fmla="*/ 1727882 w 2044973"/>
              <a:gd name="connsiteY8" fmla="*/ 4334095 h 5441072"/>
              <a:gd name="connsiteX9" fmla="*/ 2044973 w 2044973"/>
              <a:gd name="connsiteY9"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991892 w 2044973"/>
              <a:gd name="connsiteY6" fmla="*/ 1642821 h 5441072"/>
              <a:gd name="connsiteX7" fmla="*/ 1777496 w 2044973"/>
              <a:gd name="connsiteY7" fmla="*/ 2780794 h 5441072"/>
              <a:gd name="connsiteX8" fmla="*/ 1727882 w 2044973"/>
              <a:gd name="connsiteY8" fmla="*/ 4334095 h 5441072"/>
              <a:gd name="connsiteX9" fmla="*/ 2044973 w 2044973"/>
              <a:gd name="connsiteY9"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991892 w 2044973"/>
              <a:gd name="connsiteY7" fmla="*/ 1642821 h 5441072"/>
              <a:gd name="connsiteX8" fmla="*/ 1777496 w 2044973"/>
              <a:gd name="connsiteY8" fmla="*/ 2780794 h 5441072"/>
              <a:gd name="connsiteX9" fmla="*/ 1727882 w 2044973"/>
              <a:gd name="connsiteY9" fmla="*/ 4334095 h 5441072"/>
              <a:gd name="connsiteX10" fmla="*/ 2044973 w 2044973"/>
              <a:gd name="connsiteY10"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991892 w 2044973"/>
              <a:gd name="connsiteY7" fmla="*/ 1642821 h 5441072"/>
              <a:gd name="connsiteX8" fmla="*/ 1477157 w 2044973"/>
              <a:gd name="connsiteY8" fmla="*/ 2104696 h 5441072"/>
              <a:gd name="connsiteX9" fmla="*/ 1777496 w 2044973"/>
              <a:gd name="connsiteY9" fmla="*/ 2780794 h 5441072"/>
              <a:gd name="connsiteX10" fmla="*/ 1727882 w 2044973"/>
              <a:gd name="connsiteY10" fmla="*/ 4334095 h 5441072"/>
              <a:gd name="connsiteX11" fmla="*/ 2044973 w 2044973"/>
              <a:gd name="connsiteY11"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1477157 w 2044973"/>
              <a:gd name="connsiteY7" fmla="*/ 2104696 h 5441072"/>
              <a:gd name="connsiteX8" fmla="*/ 1777496 w 2044973"/>
              <a:gd name="connsiteY8" fmla="*/ 2780794 h 5441072"/>
              <a:gd name="connsiteX9" fmla="*/ 1727882 w 2044973"/>
              <a:gd name="connsiteY9" fmla="*/ 4334095 h 5441072"/>
              <a:gd name="connsiteX10" fmla="*/ 2044973 w 2044973"/>
              <a:gd name="connsiteY10"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1477157 w 2044973"/>
              <a:gd name="connsiteY7" fmla="*/ 2104696 h 5441072"/>
              <a:gd name="connsiteX8" fmla="*/ 1777496 w 2044973"/>
              <a:gd name="connsiteY8" fmla="*/ 2780794 h 5441072"/>
              <a:gd name="connsiteX9" fmla="*/ 1727882 w 2044973"/>
              <a:gd name="connsiteY9" fmla="*/ 4334095 h 5441072"/>
              <a:gd name="connsiteX10" fmla="*/ 2044973 w 2044973"/>
              <a:gd name="connsiteY10" fmla="*/ 5441072 h 5441072"/>
              <a:gd name="connsiteX0" fmla="*/ 0 w 2044973"/>
              <a:gd name="connsiteY0" fmla="*/ 0 h 5441072"/>
              <a:gd name="connsiteX1" fmla="*/ 232475 w 2044973"/>
              <a:gd name="connsiteY1" fmla="*/ 61994 h 5441072"/>
              <a:gd name="connsiteX2" fmla="*/ 247973 w 2044973"/>
              <a:gd name="connsiteY2" fmla="*/ 294468 h 5441072"/>
              <a:gd name="connsiteX3" fmla="*/ 247973 w 2044973"/>
              <a:gd name="connsiteY3" fmla="*/ 650929 h 5441072"/>
              <a:gd name="connsiteX4" fmla="*/ 309966 w 2044973"/>
              <a:gd name="connsiteY4" fmla="*/ 1100380 h 5441072"/>
              <a:gd name="connsiteX5" fmla="*/ 557939 w 2044973"/>
              <a:gd name="connsiteY5" fmla="*/ 1472339 h 5441072"/>
              <a:gd name="connsiteX6" fmla="*/ 1384979 w 2044973"/>
              <a:gd name="connsiteY6" fmla="*/ 1782043 h 5441072"/>
              <a:gd name="connsiteX7" fmla="*/ 1777496 w 2044973"/>
              <a:gd name="connsiteY7" fmla="*/ 2780794 h 5441072"/>
              <a:gd name="connsiteX8" fmla="*/ 1727882 w 2044973"/>
              <a:gd name="connsiteY8" fmla="*/ 4334095 h 5441072"/>
              <a:gd name="connsiteX9" fmla="*/ 2044973 w 2044973"/>
              <a:gd name="connsiteY9" fmla="*/ 5441072 h 54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4973" h="5441072">
                <a:moveTo>
                  <a:pt x="0" y="0"/>
                </a:moveTo>
                <a:cubicBezTo>
                  <a:pt x="95573" y="6458"/>
                  <a:pt x="191146" y="12916"/>
                  <a:pt x="232475" y="61994"/>
                </a:cubicBezTo>
                <a:cubicBezTo>
                  <a:pt x="273804" y="111072"/>
                  <a:pt x="245390" y="196312"/>
                  <a:pt x="247973" y="294468"/>
                </a:cubicBezTo>
                <a:cubicBezTo>
                  <a:pt x="250556" y="392624"/>
                  <a:pt x="237641" y="516610"/>
                  <a:pt x="247973" y="650929"/>
                </a:cubicBezTo>
                <a:cubicBezTo>
                  <a:pt x="258305" y="785248"/>
                  <a:pt x="258305" y="963478"/>
                  <a:pt x="309966" y="1100380"/>
                </a:cubicBezTo>
                <a:cubicBezTo>
                  <a:pt x="361627" y="1237282"/>
                  <a:pt x="378770" y="1358729"/>
                  <a:pt x="557939" y="1472339"/>
                </a:cubicBezTo>
                <a:cubicBezTo>
                  <a:pt x="737108" y="1585950"/>
                  <a:pt x="1181720" y="1563967"/>
                  <a:pt x="1384979" y="1782043"/>
                </a:cubicBezTo>
                <a:cubicBezTo>
                  <a:pt x="1588238" y="2000119"/>
                  <a:pt x="1720346" y="2355452"/>
                  <a:pt x="1777496" y="2780794"/>
                </a:cubicBezTo>
                <a:cubicBezTo>
                  <a:pt x="1819284" y="3152361"/>
                  <a:pt x="1614859" y="4220389"/>
                  <a:pt x="1727882" y="4334095"/>
                </a:cubicBezTo>
                <a:lnTo>
                  <a:pt x="2044973" y="5441072"/>
                </a:lnTo>
              </a:path>
            </a:pathLst>
          </a:custGeom>
          <a:ln w="101600">
            <a:solidFill>
              <a:schemeClr val="bg1"/>
            </a:solidFill>
            <a:prstDash val="sysDot"/>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1066798" y="-12915"/>
            <a:ext cx="1868837" cy="2787111"/>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196669"/>
              <a:gd name="connsiteY0" fmla="*/ 12915 h 3911384"/>
              <a:gd name="connsiteX1" fmla="*/ 423620 w 2196669"/>
              <a:gd name="connsiteY1" fmla="*/ 468823 h 3911384"/>
              <a:gd name="connsiteX2" fmla="*/ 652220 w 2196669"/>
              <a:gd name="connsiteY2" fmla="*/ 773623 h 3911384"/>
              <a:gd name="connsiteX3" fmla="*/ 762000 w 2196669"/>
              <a:gd name="connsiteY3" fmla="*/ 1003514 h 3911384"/>
              <a:gd name="connsiteX4" fmla="*/ 1066800 w 2196669"/>
              <a:gd name="connsiteY4" fmla="*/ 1079714 h 3911384"/>
              <a:gd name="connsiteX5" fmla="*/ 1657027 w 2196669"/>
              <a:gd name="connsiteY5" fmla="*/ 1423260 h 3911384"/>
              <a:gd name="connsiteX6" fmla="*/ 1843006 w 2196669"/>
              <a:gd name="connsiteY6" fmla="*/ 2198176 h 3911384"/>
              <a:gd name="connsiteX7" fmla="*/ 1812010 w 2196669"/>
              <a:gd name="connsiteY7" fmla="*/ 2787111 h 3911384"/>
              <a:gd name="connsiteX8" fmla="*/ 1905000 w 2196669"/>
              <a:gd name="connsiteY8" fmla="*/ 3298555 h 3911384"/>
              <a:gd name="connsiteX9" fmla="*/ 2183969 w 2196669"/>
              <a:gd name="connsiteY9" fmla="*/ 3887491 h 3911384"/>
              <a:gd name="connsiteX10" fmla="*/ 1981200 w 2196669"/>
              <a:gd name="connsiteY10" fmla="*/ 3441914 h 3911384"/>
              <a:gd name="connsiteX0" fmla="*/ 0 w 2183969"/>
              <a:gd name="connsiteY0" fmla="*/ 12915 h 3887491"/>
              <a:gd name="connsiteX1" fmla="*/ 423620 w 2183969"/>
              <a:gd name="connsiteY1" fmla="*/ 468823 h 3887491"/>
              <a:gd name="connsiteX2" fmla="*/ 652220 w 2183969"/>
              <a:gd name="connsiteY2" fmla="*/ 773623 h 3887491"/>
              <a:gd name="connsiteX3" fmla="*/ 762000 w 2183969"/>
              <a:gd name="connsiteY3" fmla="*/ 1003514 h 3887491"/>
              <a:gd name="connsiteX4" fmla="*/ 1066800 w 2183969"/>
              <a:gd name="connsiteY4" fmla="*/ 1079714 h 3887491"/>
              <a:gd name="connsiteX5" fmla="*/ 1657027 w 2183969"/>
              <a:gd name="connsiteY5" fmla="*/ 1423260 h 3887491"/>
              <a:gd name="connsiteX6" fmla="*/ 1843006 w 2183969"/>
              <a:gd name="connsiteY6" fmla="*/ 2198176 h 3887491"/>
              <a:gd name="connsiteX7" fmla="*/ 1812010 w 2183969"/>
              <a:gd name="connsiteY7" fmla="*/ 2787111 h 3887491"/>
              <a:gd name="connsiteX8" fmla="*/ 1905000 w 2183969"/>
              <a:gd name="connsiteY8" fmla="*/ 3298555 h 3887491"/>
              <a:gd name="connsiteX9" fmla="*/ 2183969 w 2183969"/>
              <a:gd name="connsiteY9" fmla="*/ 3887491 h 3887491"/>
              <a:gd name="connsiteX0" fmla="*/ 0 w 1905000"/>
              <a:gd name="connsiteY0" fmla="*/ 12915 h 3298555"/>
              <a:gd name="connsiteX1" fmla="*/ 423620 w 1905000"/>
              <a:gd name="connsiteY1" fmla="*/ 468823 h 3298555"/>
              <a:gd name="connsiteX2" fmla="*/ 652220 w 1905000"/>
              <a:gd name="connsiteY2" fmla="*/ 773623 h 3298555"/>
              <a:gd name="connsiteX3" fmla="*/ 762000 w 1905000"/>
              <a:gd name="connsiteY3" fmla="*/ 1003514 h 3298555"/>
              <a:gd name="connsiteX4" fmla="*/ 1066800 w 1905000"/>
              <a:gd name="connsiteY4" fmla="*/ 1079714 h 3298555"/>
              <a:gd name="connsiteX5" fmla="*/ 1657027 w 1905000"/>
              <a:gd name="connsiteY5" fmla="*/ 1423260 h 3298555"/>
              <a:gd name="connsiteX6" fmla="*/ 1843006 w 1905000"/>
              <a:gd name="connsiteY6" fmla="*/ 2198176 h 3298555"/>
              <a:gd name="connsiteX7" fmla="*/ 1812010 w 1905000"/>
              <a:gd name="connsiteY7" fmla="*/ 2787111 h 3298555"/>
              <a:gd name="connsiteX8" fmla="*/ 1905000 w 1905000"/>
              <a:gd name="connsiteY8" fmla="*/ 3298555 h 3298555"/>
              <a:gd name="connsiteX0" fmla="*/ 0 w 1868837"/>
              <a:gd name="connsiteY0" fmla="*/ 12915 h 2787111"/>
              <a:gd name="connsiteX1" fmla="*/ 423620 w 1868837"/>
              <a:gd name="connsiteY1" fmla="*/ 468823 h 2787111"/>
              <a:gd name="connsiteX2" fmla="*/ 652220 w 1868837"/>
              <a:gd name="connsiteY2" fmla="*/ 773623 h 2787111"/>
              <a:gd name="connsiteX3" fmla="*/ 762000 w 1868837"/>
              <a:gd name="connsiteY3" fmla="*/ 1003514 h 2787111"/>
              <a:gd name="connsiteX4" fmla="*/ 1066800 w 1868837"/>
              <a:gd name="connsiteY4" fmla="*/ 1079714 h 2787111"/>
              <a:gd name="connsiteX5" fmla="*/ 1657027 w 1868837"/>
              <a:gd name="connsiteY5" fmla="*/ 1423260 h 2787111"/>
              <a:gd name="connsiteX6" fmla="*/ 1843006 w 1868837"/>
              <a:gd name="connsiteY6" fmla="*/ 2198176 h 2787111"/>
              <a:gd name="connsiteX7" fmla="*/ 1812010 w 1868837"/>
              <a:gd name="connsiteY7" fmla="*/ 2787111 h 27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8837" h="2787111">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7090040" y="3733800"/>
            <a:ext cx="2053960" cy="1446550"/>
          </a:xfrm>
          <a:prstGeom prst="rect">
            <a:avLst/>
          </a:prstGeom>
          <a:noFill/>
          <a:effectLst/>
        </p:spPr>
        <p:txBody>
          <a:bodyPr wrap="none" rtlCol="0">
            <a:spAutoFit/>
          </a:bodyPr>
          <a:lstStyle/>
          <a:p>
            <a:pPr marL="0" algn="ctr"/>
            <a:r>
              <a:rPr lang="en-US" sz="4400" b="1" dirty="0" smtClean="0">
                <a:solidFill>
                  <a:srgbClr val="FF0000"/>
                </a:solidFill>
                <a:effectLst>
                  <a:outerShdw dist="50800" dir="7200000" algn="ctr" rotWithShape="0">
                    <a:schemeClr val="bg1"/>
                  </a:outerShdw>
                </a:effectLst>
              </a:rPr>
              <a:t>Eastern </a:t>
            </a:r>
          </a:p>
          <a:p>
            <a:pPr marL="0" algn="ctr"/>
            <a:r>
              <a:rPr lang="en-US" sz="4400" b="1" dirty="0" smtClean="0">
                <a:solidFill>
                  <a:srgbClr val="FF0000"/>
                </a:solidFill>
                <a:effectLst>
                  <a:outerShdw dist="50800" dir="7200000" algn="ctr" rotWithShape="0">
                    <a:schemeClr val="bg1"/>
                  </a:outerShdw>
                </a:effectLst>
              </a:rPr>
              <a:t>Route</a:t>
            </a:r>
          </a:p>
        </p:txBody>
      </p:sp>
      <p:sp>
        <p:nvSpPr>
          <p:cNvPr id="38" name="Freeform 37"/>
          <p:cNvSpPr/>
          <p:nvPr/>
        </p:nvSpPr>
        <p:spPr>
          <a:xfrm>
            <a:off x="5990897" y="1274380"/>
            <a:ext cx="3263462" cy="4448503"/>
          </a:xfrm>
          <a:custGeom>
            <a:avLst/>
            <a:gdLst>
              <a:gd name="connsiteX0" fmla="*/ 3263462 w 3263462"/>
              <a:gd name="connsiteY0" fmla="*/ 144517 h 4448503"/>
              <a:gd name="connsiteX1" fmla="*/ 3011213 w 3263462"/>
              <a:gd name="connsiteY1" fmla="*/ 2627 h 4448503"/>
              <a:gd name="connsiteX2" fmla="*/ 2207172 w 3263462"/>
              <a:gd name="connsiteY2" fmla="*/ 160282 h 4448503"/>
              <a:gd name="connsiteX3" fmla="*/ 2002220 w 3263462"/>
              <a:gd name="connsiteY3" fmla="*/ 522889 h 4448503"/>
              <a:gd name="connsiteX4" fmla="*/ 1844565 w 3263462"/>
              <a:gd name="connsiteY4" fmla="*/ 901261 h 4448503"/>
              <a:gd name="connsiteX5" fmla="*/ 1466193 w 3263462"/>
              <a:gd name="connsiteY5" fmla="*/ 1453054 h 4448503"/>
              <a:gd name="connsiteX6" fmla="*/ 1056289 w 3263462"/>
              <a:gd name="connsiteY6" fmla="*/ 2036379 h 4448503"/>
              <a:gd name="connsiteX7" fmla="*/ 677917 w 3263462"/>
              <a:gd name="connsiteY7" fmla="*/ 2793123 h 4448503"/>
              <a:gd name="connsiteX8" fmla="*/ 472965 w 3263462"/>
              <a:gd name="connsiteY8" fmla="*/ 3234558 h 4448503"/>
              <a:gd name="connsiteX9" fmla="*/ 331075 w 3263462"/>
              <a:gd name="connsiteY9" fmla="*/ 3817882 h 4448503"/>
              <a:gd name="connsiteX10" fmla="*/ 0 w 3263462"/>
              <a:gd name="connsiteY10" fmla="*/ 4448503 h 444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3462" h="4448503">
                <a:moveTo>
                  <a:pt x="3263462" y="144517"/>
                </a:moveTo>
                <a:cubicBezTo>
                  <a:pt x="3225361" y="72258"/>
                  <a:pt x="3187261" y="0"/>
                  <a:pt x="3011213" y="2627"/>
                </a:cubicBezTo>
                <a:cubicBezTo>
                  <a:pt x="2835165" y="5254"/>
                  <a:pt x="2375338" y="73572"/>
                  <a:pt x="2207172" y="160282"/>
                </a:cubicBezTo>
                <a:cubicBezTo>
                  <a:pt x="2039006" y="246992"/>
                  <a:pt x="2062654" y="399393"/>
                  <a:pt x="2002220" y="522889"/>
                </a:cubicBezTo>
                <a:cubicBezTo>
                  <a:pt x="1941786" y="646385"/>
                  <a:pt x="1933903" y="746234"/>
                  <a:pt x="1844565" y="901261"/>
                </a:cubicBezTo>
                <a:cubicBezTo>
                  <a:pt x="1755227" y="1056288"/>
                  <a:pt x="1597572" y="1263868"/>
                  <a:pt x="1466193" y="1453054"/>
                </a:cubicBezTo>
                <a:cubicBezTo>
                  <a:pt x="1334814" y="1642240"/>
                  <a:pt x="1187668" y="1813034"/>
                  <a:pt x="1056289" y="2036379"/>
                </a:cubicBezTo>
                <a:cubicBezTo>
                  <a:pt x="924910" y="2259724"/>
                  <a:pt x="775138" y="2593427"/>
                  <a:pt x="677917" y="2793123"/>
                </a:cubicBezTo>
                <a:cubicBezTo>
                  <a:pt x="580696" y="2992819"/>
                  <a:pt x="530772" y="3063765"/>
                  <a:pt x="472965" y="3234558"/>
                </a:cubicBezTo>
                <a:cubicBezTo>
                  <a:pt x="415158" y="3405351"/>
                  <a:pt x="409902" y="3615558"/>
                  <a:pt x="331075" y="3817882"/>
                </a:cubicBezTo>
                <a:cubicBezTo>
                  <a:pt x="252248" y="4020206"/>
                  <a:pt x="0" y="4448503"/>
                  <a:pt x="0" y="4448503"/>
                </a:cubicBezTo>
              </a:path>
            </a:pathLst>
          </a:custGeom>
          <a:ln w="101600">
            <a:solidFill>
              <a:schemeClr val="accent1">
                <a:lumMod val="75000"/>
              </a:schemeClr>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p:cNvSpPr txBox="1"/>
          <p:nvPr/>
        </p:nvSpPr>
        <p:spPr>
          <a:xfrm>
            <a:off x="4343400" y="2895600"/>
            <a:ext cx="3211520" cy="769441"/>
          </a:xfrm>
          <a:prstGeom prst="rect">
            <a:avLst/>
          </a:prstGeom>
          <a:noFill/>
          <a:ln w="50800">
            <a:solidFill>
              <a:srgbClr val="FF0000"/>
            </a:solidFill>
          </a:ln>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ANCESTORS?</a:t>
            </a:r>
          </a:p>
        </p:txBody>
      </p:sp>
      <p:sp useBgFill="1">
        <p:nvSpPr>
          <p:cNvPr id="7" name="TextBox 6"/>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r>
              <a:rPr lang="en-US" sz="3600" b="1" dirty="0" smtClean="0"/>
              <a:t>Two theories on migration into the Americas </a:t>
            </a:r>
            <a:endParaRPr lang="en-US" sz="3600" b="1" dirty="0"/>
          </a:p>
        </p:txBody>
      </p:sp>
      <p:sp useBgFill="1">
        <p:nvSpPr>
          <p:cNvPr id="41" name="TextBox 40"/>
          <p:cNvSpPr txBox="1"/>
          <p:nvPr/>
        </p:nvSpPr>
        <p:spPr>
          <a:xfrm rot="21134143">
            <a:off x="277198" y="-90410"/>
            <a:ext cx="923651" cy="1015663"/>
          </a:xfrm>
          <a:prstGeom prst="rect">
            <a:avLst/>
          </a:prstGeom>
        </p:spPr>
        <p:txBody>
          <a:bodyPr wrap="none" rtlCol="0">
            <a:spAutoFit/>
          </a:bodyPr>
          <a:lstStyle/>
          <a:p>
            <a:r>
              <a:rPr lang="en-US" sz="6000" b="1" dirty="0" smtClean="0">
                <a:solidFill>
                  <a:srgbClr val="FF0000"/>
                </a:solidFill>
                <a:effectLst>
                  <a:outerShdw dist="50800" dir="5400000" algn="ctr" rotWithShape="0">
                    <a:schemeClr val="tx1"/>
                  </a:outerShdw>
                </a:effectLst>
              </a:rPr>
              <a:t> 3 </a:t>
            </a:r>
            <a:endParaRPr lang="en-US" sz="6000" b="1" dirty="0">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28"/>
                                        </p:tgtEl>
                                      </p:cBhvr>
                                    </p:animEffect>
                                    <p:set>
                                      <p:cBhvr>
                                        <p:cTn id="7" dur="1" fill="hold">
                                          <p:stCondLst>
                                            <p:cond delay="999"/>
                                          </p:stCondLst>
                                        </p:cTn>
                                        <p:tgtEl>
                                          <p:spTgt spid="28"/>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34"/>
                                        </p:tgtEl>
                                      </p:cBhvr>
                                    </p:animEffect>
                                    <p:set>
                                      <p:cBhvr>
                                        <p:cTn id="13" dur="1" fill="hold">
                                          <p:stCondLst>
                                            <p:cond delay="999"/>
                                          </p:stCondLst>
                                        </p:cTn>
                                        <p:tgtEl>
                                          <p:spTgt spid="34"/>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36"/>
                                        </p:tgtEl>
                                      </p:cBhvr>
                                    </p:animEffect>
                                    <p:set>
                                      <p:cBhvr>
                                        <p:cTn id="16" dur="1" fill="hold">
                                          <p:stCondLst>
                                            <p:cond delay="999"/>
                                          </p:stCondLst>
                                        </p:cTn>
                                        <p:tgtEl>
                                          <p:spTgt spid="3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8"/>
                                        </p:tgtEl>
                                      </p:cBhvr>
                                    </p:animEffect>
                                    <p:set>
                                      <p:cBhvr>
                                        <p:cTn id="19" dur="1" fill="hold">
                                          <p:stCondLst>
                                            <p:cond delay="999"/>
                                          </p:stCondLst>
                                        </p:cTn>
                                        <p:tgtEl>
                                          <p:spTgt spid="3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7"/>
                                        </p:tgtEl>
                                      </p:cBhvr>
                                    </p:animEffect>
                                    <p:set>
                                      <p:cBhvr>
                                        <p:cTn id="22" dur="1" fill="hold">
                                          <p:stCondLst>
                                            <p:cond delay="999"/>
                                          </p:stCondLst>
                                        </p:cTn>
                                        <p:tgtEl>
                                          <p:spTgt spid="3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41"/>
                                        </p:tgtEl>
                                      </p:cBhvr>
                                    </p:animEffect>
                                    <p:set>
                                      <p:cBhvr>
                                        <p:cTn id="25" dur="1" fill="hold">
                                          <p:stCondLst>
                                            <p:cond delay="999"/>
                                          </p:stCondLst>
                                        </p:cTn>
                                        <p:tgtEl>
                                          <p:spTgt spid="41"/>
                                        </p:tgtEl>
                                        <p:attrNameLst>
                                          <p:attrName>style.visibility</p:attrName>
                                        </p:attrNameLst>
                                      </p:cBhvr>
                                      <p:to>
                                        <p:strVal val="hidden"/>
                                      </p:to>
                                    </p:set>
                                  </p:childTnLst>
                                </p:cTn>
                              </p:par>
                            </p:childTnLst>
                          </p:cTn>
                        </p:par>
                        <p:par>
                          <p:cTn id="26" fill="hold">
                            <p:stCondLst>
                              <p:cond delay="1000"/>
                            </p:stCondLst>
                            <p:childTnLst>
                              <p:par>
                                <p:cTn id="27" presetID="53"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1000" fill="hold"/>
                                        <p:tgtEl>
                                          <p:spTgt spid="45"/>
                                        </p:tgtEl>
                                        <p:attrNameLst>
                                          <p:attrName>ppt_w</p:attrName>
                                        </p:attrNameLst>
                                      </p:cBhvr>
                                      <p:tavLst>
                                        <p:tav tm="0">
                                          <p:val>
                                            <p:fltVal val="0"/>
                                          </p:val>
                                        </p:tav>
                                        <p:tav tm="100000">
                                          <p:val>
                                            <p:strVal val="#ppt_w"/>
                                          </p:val>
                                        </p:tav>
                                      </p:tavLst>
                                    </p:anim>
                                    <p:anim calcmode="lin" valueType="num">
                                      <p:cBhvr>
                                        <p:cTn id="30" dur="1000" fill="hold"/>
                                        <p:tgtEl>
                                          <p:spTgt spid="45"/>
                                        </p:tgtEl>
                                        <p:attrNameLst>
                                          <p:attrName>ppt_h</p:attrName>
                                        </p:attrNameLst>
                                      </p:cBhvr>
                                      <p:tavLst>
                                        <p:tav tm="0">
                                          <p:val>
                                            <p:fltVal val="0"/>
                                          </p:val>
                                        </p:tav>
                                        <p:tav tm="100000">
                                          <p:val>
                                            <p:strVal val="#ppt_h"/>
                                          </p:val>
                                        </p:tav>
                                      </p:tavLst>
                                    </p:anim>
                                    <p:animEffect transition="in" filter="fade">
                                      <p:cBhvr>
                                        <p:cTn id="31" dur="1000"/>
                                        <p:tgtEl>
                                          <p:spTgt spid="45"/>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1000"/>
                                        <p:tgtEl>
                                          <p:spTgt spid="53"/>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1000"/>
                                        <p:tgtEl>
                                          <p:spTgt spid="8"/>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p:bldP spid="28" grpId="1"/>
      <p:bldP spid="2" grpId="0" animBg="1"/>
      <p:bldP spid="53" grpId="0"/>
      <p:bldP spid="34" grpId="1" animBg="1"/>
      <p:bldP spid="36" grpId="1" animBg="1"/>
      <p:bldP spid="37" grpId="0"/>
      <p:bldP spid="38" grpId="0" animBg="1"/>
      <p:bldP spid="45" grpId="0" animBg="1"/>
      <p:bldP spid="41"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0" y="838200"/>
            <a:ext cx="9144000" cy="6019800"/>
            <a:chOff x="0" y="838200"/>
            <a:chExt cx="9144000" cy="6019800"/>
          </a:xfrm>
        </p:grpSpPr>
        <p:grpSp>
          <p:nvGrpSpPr>
            <p:cNvPr id="56" name="Group 11"/>
            <p:cNvGrpSpPr/>
            <p:nvPr/>
          </p:nvGrpSpPr>
          <p:grpSpPr>
            <a:xfrm>
              <a:off x="0" y="838200"/>
              <a:ext cx="9144000" cy="6019800"/>
              <a:chOff x="0" y="1270000"/>
              <a:chExt cx="9144000" cy="5588000"/>
            </a:xfrm>
          </p:grpSpPr>
          <p:pic>
            <p:nvPicPr>
              <p:cNvPr id="59"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60" name="Rectangle 59"/>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Freeform 56"/>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grpSp>
        <p:nvGrpSpPr>
          <p:cNvPr id="49" name="Group 48"/>
          <p:cNvGrpSpPr/>
          <p:nvPr/>
        </p:nvGrpSpPr>
        <p:grpSpPr>
          <a:xfrm>
            <a:off x="914400" y="1600200"/>
            <a:ext cx="8153400" cy="1828800"/>
            <a:chOff x="914400" y="1828800"/>
            <a:chExt cx="8153400" cy="1828800"/>
          </a:xfrm>
        </p:grpSpPr>
        <p:sp>
          <p:nvSpPr>
            <p:cNvPr id="50" name="Rectangle 49"/>
            <p:cNvSpPr/>
            <p:nvPr/>
          </p:nvSpPr>
          <p:spPr>
            <a:xfrm>
              <a:off x="914400" y="1828800"/>
              <a:ext cx="8153400" cy="1828800"/>
            </a:xfrm>
            <a:prstGeom prst="rect">
              <a:avLst/>
            </a:prstGeom>
            <a:solidFill>
              <a:srgbClr val="FFFF00">
                <a:alpha val="30000"/>
              </a:srgbClr>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51" name="Rectangle 50"/>
            <p:cNvSpPr/>
            <p:nvPr/>
          </p:nvSpPr>
          <p:spPr>
            <a:xfrm rot="1836207">
              <a:off x="920948" y="2313718"/>
              <a:ext cx="2066778" cy="59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lumMod val="50000"/>
                    </a:schemeClr>
                  </a:solidFill>
                  <a:effectLst>
                    <a:outerShdw dist="38100" dir="10200000" algn="ctr" rotWithShape="0">
                      <a:schemeClr val="bg1"/>
                    </a:outerShdw>
                  </a:effectLst>
                  <a:latin typeface="Arial Black" pitchFamily="34" charset="0"/>
                </a:rPr>
                <a:t>STONE AGE</a:t>
              </a:r>
              <a:endParaRPr lang="en-US" sz="2000" b="1" dirty="0">
                <a:solidFill>
                  <a:schemeClr val="bg1">
                    <a:lumMod val="50000"/>
                  </a:schemeClr>
                </a:solidFill>
                <a:effectLst>
                  <a:outerShdw dist="38100" dir="10200000" algn="ctr" rotWithShape="0">
                    <a:schemeClr val="bg1"/>
                  </a:outerShdw>
                </a:effectLst>
                <a:latin typeface="Arial Black" pitchFamily="34" charset="0"/>
              </a:endParaRPr>
            </a:p>
          </p:txBody>
        </p:sp>
      </p:grpSp>
      <p:sp>
        <p:nvSpPr>
          <p:cNvPr id="5"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32" name="TextBox 31"/>
          <p:cNvSpPr txBox="1"/>
          <p:nvPr/>
        </p:nvSpPr>
        <p:spPr>
          <a:xfrm>
            <a:off x="6553200" y="1828800"/>
            <a:ext cx="2521844" cy="523220"/>
          </a:xfrm>
          <a:prstGeom prst="rect">
            <a:avLst/>
          </a:prstGeom>
          <a:solidFill>
            <a:srgbClr val="FFC000"/>
          </a:solidFill>
        </p:spPr>
        <p:txBody>
          <a:bodyPr wrap="none" rtlCol="0">
            <a:spAutoFit/>
          </a:bodyPr>
          <a:lstStyle/>
          <a:p>
            <a:r>
              <a:rPr lang="en-US" sz="2800" b="1" dirty="0" err="1" smtClean="0">
                <a:effectLst>
                  <a:outerShdw dist="38100" dir="7200000" algn="ctr" rotWithShape="0">
                    <a:schemeClr val="bg1"/>
                  </a:outerShdw>
                </a:effectLst>
                <a:latin typeface="Arial" pitchFamily="34" charset="0"/>
                <a:cs typeface="Arial" pitchFamily="34" charset="0"/>
              </a:rPr>
              <a:t>Paranthropus</a:t>
            </a:r>
            <a:endParaRPr lang="en-US" sz="2800" b="1" dirty="0">
              <a:effectLst>
                <a:outerShdw dist="38100" dir="7200000" algn="ctr" rotWithShape="0">
                  <a:schemeClr val="bg1"/>
                </a:outerShdw>
              </a:effectLst>
              <a:latin typeface="Arial" pitchFamily="34" charset="0"/>
              <a:cs typeface="Arial" pitchFamily="34" charset="0"/>
            </a:endParaRPr>
          </a:p>
        </p:txBody>
      </p:sp>
      <p:grpSp>
        <p:nvGrpSpPr>
          <p:cNvPr id="3" name="Group 21"/>
          <p:cNvGrpSpPr/>
          <p:nvPr/>
        </p:nvGrpSpPr>
        <p:grpSpPr>
          <a:xfrm>
            <a:off x="0" y="3773269"/>
            <a:ext cx="3581400" cy="646331"/>
            <a:chOff x="0" y="2209800"/>
            <a:chExt cx="3581400" cy="646331"/>
          </a:xfrm>
          <a:solidFill>
            <a:srgbClr val="FFFF00"/>
          </a:solidFill>
        </p:grpSpPr>
        <p:cxnSp>
          <p:nvCxnSpPr>
            <p:cNvPr id="19" name="Straight Arrow Connector 18"/>
            <p:cNvCxnSpPr>
              <a:stCxn id="14" idx="3"/>
            </p:cNvCxnSpPr>
            <p:nvPr/>
          </p:nvCxnSpPr>
          <p:spPr>
            <a:xfrm flipV="1">
              <a:off x="1182247" y="2514600"/>
              <a:ext cx="2399153" cy="18366"/>
            </a:xfrm>
            <a:prstGeom prst="straightConnector1">
              <a:avLst/>
            </a:prstGeom>
            <a:grpFill/>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2209800"/>
              <a:ext cx="1182247" cy="646331"/>
            </a:xfrm>
            <a:prstGeom prst="rect">
              <a:avLst/>
            </a:prstGeom>
            <a:grpFill/>
          </p:spPr>
          <p:txBody>
            <a:bodyPr wrap="none" rtlCol="0">
              <a:spAutoFit/>
            </a:bodyPr>
            <a:lstStyle/>
            <a:p>
              <a:r>
                <a:rPr lang="en-US" b="1" dirty="0" smtClean="0"/>
                <a:t>footprints</a:t>
              </a:r>
            </a:p>
            <a:p>
              <a:r>
                <a:rPr lang="en-US" b="1" dirty="0" smtClean="0"/>
                <a:t>(</a:t>
              </a:r>
              <a:r>
                <a:rPr lang="en-US" b="1" dirty="0" err="1" smtClean="0"/>
                <a:t>afarensis</a:t>
              </a:r>
              <a:r>
                <a:rPr lang="en-US" b="1" dirty="0" smtClean="0"/>
                <a:t>)</a:t>
              </a:r>
              <a:endParaRPr lang="en-US" b="1" dirty="0"/>
            </a:p>
          </p:txBody>
        </p:sp>
      </p:grpSp>
      <p:sp>
        <p:nvSpPr>
          <p:cNvPr id="37" name="Oval 36"/>
          <p:cNvSpPr/>
          <p:nvPr/>
        </p:nvSpPr>
        <p:spPr>
          <a:xfrm>
            <a:off x="3581400" y="36576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400800" y="3048000"/>
            <a:ext cx="609600" cy="685800"/>
          </a:xfrm>
          <a:prstGeom prst="ellipse">
            <a:avLst/>
          </a:prstGeom>
          <a:noFill/>
          <a:ln w="76200">
            <a:solidFill>
              <a:srgbClr val="FFC000"/>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4"/>
          <p:cNvGrpSpPr/>
          <p:nvPr/>
        </p:nvGrpSpPr>
        <p:grpSpPr>
          <a:xfrm>
            <a:off x="0" y="2819400"/>
            <a:ext cx="1524000" cy="923330"/>
            <a:chOff x="-228600" y="3810000"/>
            <a:chExt cx="1524000" cy="923330"/>
          </a:xfrm>
        </p:grpSpPr>
        <p:sp>
          <p:nvSpPr>
            <p:cNvPr id="26" name="TextBox 25"/>
            <p:cNvSpPr txBox="1"/>
            <p:nvPr/>
          </p:nvSpPr>
          <p:spPr>
            <a:xfrm>
              <a:off x="-228600" y="3810000"/>
              <a:ext cx="1264385" cy="923330"/>
            </a:xfrm>
            <a:prstGeom prst="rect">
              <a:avLst/>
            </a:prstGeom>
            <a:solidFill>
              <a:srgbClr val="FFFF00"/>
            </a:solidFill>
          </p:spPr>
          <p:txBody>
            <a:bodyPr wrap="none" rtlCol="0">
              <a:spAutoFit/>
            </a:bodyPr>
            <a:lstStyle/>
            <a:p>
              <a:r>
                <a:rPr lang="en-US" b="1" dirty="0" smtClean="0"/>
                <a:t>‘Little Foot’</a:t>
              </a:r>
            </a:p>
            <a:p>
              <a:r>
                <a:rPr lang="en-US" b="1" dirty="0" smtClean="0"/>
                <a:t>‘Ms </a:t>
              </a:r>
              <a:r>
                <a:rPr lang="en-US" b="1" dirty="0" err="1" smtClean="0"/>
                <a:t>Ples</a:t>
              </a:r>
              <a:r>
                <a:rPr lang="en-US" b="1" dirty="0" smtClean="0"/>
                <a:t>’</a:t>
              </a:r>
            </a:p>
            <a:p>
              <a:r>
                <a:rPr lang="en-US" b="1" dirty="0" smtClean="0"/>
                <a:t>(</a:t>
              </a:r>
              <a:r>
                <a:rPr lang="en-US" b="1" dirty="0" err="1" smtClean="0"/>
                <a:t>africanus</a:t>
              </a:r>
              <a:r>
                <a:rPr lang="en-US" b="1" dirty="0" smtClean="0"/>
                <a:t>)</a:t>
              </a:r>
              <a:endParaRPr lang="en-US" b="1" dirty="0"/>
            </a:p>
          </p:txBody>
        </p:sp>
        <p:cxnSp>
          <p:nvCxnSpPr>
            <p:cNvPr id="28" name="Straight Arrow Connector 27"/>
            <p:cNvCxnSpPr/>
            <p:nvPr/>
          </p:nvCxnSpPr>
          <p:spPr>
            <a:xfrm>
              <a:off x="990600" y="4419600"/>
              <a:ext cx="304800" cy="0"/>
            </a:xfrm>
            <a:prstGeom prst="straightConnector1">
              <a:avLst/>
            </a:prstGeom>
            <a:ln w="50800">
              <a:solidFill>
                <a:srgbClr val="FFFF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45" name="Oval 44"/>
          <p:cNvSpPr/>
          <p:nvPr/>
        </p:nvSpPr>
        <p:spPr>
          <a:xfrm>
            <a:off x="1524000" y="3124200"/>
            <a:ext cx="609600" cy="609600"/>
          </a:xfrm>
          <a:prstGeom prst="ellipse">
            <a:avLst/>
          </a:prstGeom>
          <a:noFill/>
          <a:ln w="76200">
            <a:solidFill>
              <a:srgbClr val="FFFF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90600" y="4419600"/>
            <a:ext cx="3122971" cy="523220"/>
          </a:xfrm>
          <a:prstGeom prst="rect">
            <a:avLst/>
          </a:prstGeom>
          <a:solidFill>
            <a:srgbClr val="FFFF00"/>
          </a:solidFill>
        </p:spPr>
        <p:txBody>
          <a:bodyPr wrap="none" rtlCol="0">
            <a:spAutoFit/>
          </a:bodyPr>
          <a:lstStyle/>
          <a:p>
            <a:r>
              <a:rPr lang="en-US" sz="2800" b="1" dirty="0" smtClean="0">
                <a:latin typeface="Arial" pitchFamily="34" charset="0"/>
                <a:cs typeface="Arial" pitchFamily="34" charset="0"/>
              </a:rPr>
              <a:t>Australopithecus</a:t>
            </a:r>
            <a:endParaRPr lang="en-US" sz="2800" b="1" dirty="0">
              <a:latin typeface="Arial" pitchFamily="34" charset="0"/>
              <a:cs typeface="Arial" pitchFamily="34" charset="0"/>
            </a:endParaRPr>
          </a:p>
        </p:txBody>
      </p:sp>
      <p:grpSp>
        <p:nvGrpSpPr>
          <p:cNvPr id="61" name="Group 60"/>
          <p:cNvGrpSpPr/>
          <p:nvPr/>
        </p:nvGrpSpPr>
        <p:grpSpPr>
          <a:xfrm>
            <a:off x="2209800" y="152401"/>
            <a:ext cx="3657600" cy="1285874"/>
            <a:chOff x="2209800" y="1"/>
            <a:chExt cx="3657600" cy="1142999"/>
          </a:xfrm>
        </p:grpSpPr>
        <p:sp>
          <p:nvSpPr>
            <p:cNvPr id="62" name="Curved Up Arrow 61"/>
            <p:cNvSpPr/>
            <p:nvPr/>
          </p:nvSpPr>
          <p:spPr>
            <a:xfrm flipH="1">
              <a:off x="2819400" y="541867"/>
              <a:ext cx="2438400" cy="601133"/>
            </a:xfrm>
            <a:prstGeom prst="curvedUpArrow">
              <a:avLst>
                <a:gd name="adj1" fmla="val 25000"/>
                <a:gd name="adj2" fmla="val 73091"/>
                <a:gd name="adj3" fmla="val 4467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Oval 62"/>
            <p:cNvSpPr/>
            <p:nvPr/>
          </p:nvSpPr>
          <p:spPr>
            <a:xfrm>
              <a:off x="4343400" y="1"/>
              <a:ext cx="1524000" cy="5418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209800" y="1"/>
              <a:ext cx="1752600" cy="5418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4343400" y="914400"/>
            <a:ext cx="1492716" cy="646331"/>
          </a:xfrm>
          <a:prstGeom prst="rect">
            <a:avLst/>
          </a:prstGeom>
          <a:solidFill>
            <a:schemeClr val="accent6">
              <a:lumMod val="50000"/>
            </a:schemeClr>
          </a:solidFill>
        </p:spPr>
        <p:txBody>
          <a:bodyPr wrap="none" rtlCol="0">
            <a:spAutoFit/>
          </a:bodyPr>
          <a:lstStyle/>
          <a:p>
            <a:r>
              <a:rPr lang="en-US" sz="3600" b="1" dirty="0" smtClean="0">
                <a:solidFill>
                  <a:schemeClr val="bg1"/>
                </a:solidFill>
                <a:latin typeface="Arial" pitchFamily="34" charset="0"/>
                <a:cs typeface="Arial" pitchFamily="34" charset="0"/>
              </a:rPr>
              <a:t>Homo</a:t>
            </a:r>
            <a:endParaRPr lang="en-US" sz="3600" b="1" dirty="0">
              <a:solidFill>
                <a:schemeClr val="bg1"/>
              </a:solidFill>
              <a:latin typeface="Arial" pitchFamily="34" charset="0"/>
              <a:cs typeface="Arial" pitchFamily="34" charset="0"/>
            </a:endParaRPr>
          </a:p>
        </p:txBody>
      </p:sp>
      <p:grpSp>
        <p:nvGrpSpPr>
          <p:cNvPr id="4" name="Group 32"/>
          <p:cNvGrpSpPr/>
          <p:nvPr/>
        </p:nvGrpSpPr>
        <p:grpSpPr>
          <a:xfrm>
            <a:off x="0" y="2459736"/>
            <a:ext cx="6477000" cy="893064"/>
            <a:chOff x="-7315200" y="3276600"/>
            <a:chExt cx="6477000" cy="893064"/>
          </a:xfrm>
        </p:grpSpPr>
        <p:cxnSp>
          <p:nvCxnSpPr>
            <p:cNvPr id="35" name="Straight Arrow Connector 34"/>
            <p:cNvCxnSpPr>
              <a:stCxn id="34" idx="3"/>
            </p:cNvCxnSpPr>
            <p:nvPr/>
          </p:nvCxnSpPr>
          <p:spPr>
            <a:xfrm>
              <a:off x="-4719553" y="3461266"/>
              <a:ext cx="3881353" cy="708398"/>
            </a:xfrm>
            <a:prstGeom prst="straightConnector1">
              <a:avLst/>
            </a:prstGeom>
            <a:ln w="50800">
              <a:solidFill>
                <a:srgbClr val="FFC000"/>
              </a:solidFill>
              <a:tailEnd type="arrow"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315200" y="3276600"/>
              <a:ext cx="2595647" cy="369332"/>
            </a:xfrm>
            <a:prstGeom prst="rect">
              <a:avLst/>
            </a:prstGeom>
            <a:solidFill>
              <a:srgbClr val="FFC000"/>
            </a:solidFill>
          </p:spPr>
          <p:txBody>
            <a:bodyPr wrap="none" rtlCol="0">
              <a:spAutoFit/>
            </a:bodyPr>
            <a:lstStyle/>
            <a:p>
              <a:r>
                <a:rPr lang="en-US" b="1" dirty="0" smtClean="0"/>
                <a:t>‘Nutcracker Man’ (</a:t>
              </a:r>
              <a:r>
                <a:rPr lang="en-US" b="1" dirty="0" err="1" smtClean="0"/>
                <a:t>boisei</a:t>
              </a:r>
              <a:r>
                <a:rPr lang="en-US" b="1" dirty="0" smtClean="0"/>
                <a:t>)</a:t>
              </a:r>
              <a:endParaRPr lang="en-US" b="1" dirty="0"/>
            </a:p>
          </p:txBody>
        </p:sp>
      </p:grpSp>
      <p:sp>
        <p:nvSpPr>
          <p:cNvPr id="73" name="TextBox 72"/>
          <p:cNvSpPr txBox="1"/>
          <p:nvPr/>
        </p:nvSpPr>
        <p:spPr>
          <a:xfrm>
            <a:off x="1609042" y="2773501"/>
            <a:ext cx="1515158" cy="3170099"/>
          </a:xfrm>
          <a:prstGeom prst="rect">
            <a:avLst/>
          </a:prstGeom>
          <a:noFill/>
        </p:spPr>
        <p:txBody>
          <a:bodyPr wrap="none" rtlCol="0">
            <a:spAutoFit/>
          </a:bodyPr>
          <a:lstStyle/>
          <a:p>
            <a:r>
              <a:rPr lang="en-US" sz="20000" dirty="0" smtClean="0"/>
              <a:t>X</a:t>
            </a:r>
            <a:endParaRPr lang="en-US" sz="20000" dirty="0"/>
          </a:p>
        </p:txBody>
      </p:sp>
      <p:sp>
        <p:nvSpPr>
          <p:cNvPr id="78" name="TextBox 77"/>
          <p:cNvSpPr txBox="1"/>
          <p:nvPr/>
        </p:nvSpPr>
        <p:spPr>
          <a:xfrm>
            <a:off x="6705600" y="990600"/>
            <a:ext cx="1515158" cy="3170099"/>
          </a:xfrm>
          <a:prstGeom prst="rect">
            <a:avLst/>
          </a:prstGeom>
          <a:noFill/>
        </p:spPr>
        <p:txBody>
          <a:bodyPr wrap="none" rtlCol="0">
            <a:spAutoFit/>
          </a:bodyPr>
          <a:lstStyle/>
          <a:p>
            <a:r>
              <a:rPr lang="en-US" sz="20000" dirty="0" smtClean="0"/>
              <a:t>X</a:t>
            </a:r>
            <a:endParaRPr lang="en-US" sz="20000" dirty="0"/>
          </a:p>
        </p:txBody>
      </p:sp>
      <p:grpSp>
        <p:nvGrpSpPr>
          <p:cNvPr id="79" name="Group 78"/>
          <p:cNvGrpSpPr/>
          <p:nvPr/>
        </p:nvGrpSpPr>
        <p:grpSpPr>
          <a:xfrm>
            <a:off x="4465028" y="-219252"/>
            <a:ext cx="4632684" cy="3292196"/>
            <a:chOff x="4465028" y="-219252"/>
            <a:chExt cx="4632684" cy="3292196"/>
          </a:xfrm>
        </p:grpSpPr>
        <p:pic>
          <p:nvPicPr>
            <p:cNvPr id="80"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3627677">
              <a:off x="4718080" y="2388425"/>
              <a:ext cx="431467" cy="937572"/>
            </a:xfrm>
            <a:prstGeom prst="rect">
              <a:avLst/>
            </a:prstGeom>
            <a:noFill/>
          </p:spPr>
        </p:pic>
        <p:grpSp>
          <p:nvGrpSpPr>
            <p:cNvPr id="81" name="Group 52"/>
            <p:cNvGrpSpPr/>
            <p:nvPr/>
          </p:nvGrpSpPr>
          <p:grpSpPr>
            <a:xfrm>
              <a:off x="4917335" y="-219252"/>
              <a:ext cx="4180377" cy="2412596"/>
              <a:chOff x="4917335" y="-219252"/>
              <a:chExt cx="4180377" cy="2412596"/>
            </a:xfrm>
          </p:grpSpPr>
          <p:pic>
            <p:nvPicPr>
              <p:cNvPr id="82"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3329152">
                <a:off x="5173596" y="1498577"/>
                <a:ext cx="438506" cy="951027"/>
              </a:xfrm>
              <a:prstGeom prst="rect">
                <a:avLst/>
              </a:prstGeom>
              <a:noFill/>
            </p:spPr>
          </p:pic>
          <p:pic>
            <p:nvPicPr>
              <p:cNvPr id="83"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3868547">
                <a:off x="6320058" y="1223289"/>
                <a:ext cx="431467" cy="937572"/>
              </a:xfrm>
              <a:prstGeom prst="rect">
                <a:avLst/>
              </a:prstGeom>
              <a:noFill/>
            </p:spPr>
          </p:pic>
          <p:pic>
            <p:nvPicPr>
              <p:cNvPr id="84"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3627677">
                <a:off x="6703347" y="483075"/>
                <a:ext cx="438506" cy="951027"/>
              </a:xfrm>
              <a:prstGeom prst="rect">
                <a:avLst/>
              </a:prstGeom>
              <a:noFill/>
            </p:spPr>
          </p:pic>
          <p:pic>
            <p:nvPicPr>
              <p:cNvPr id="85"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4159251">
                <a:off x="7842832" y="431993"/>
                <a:ext cx="431467" cy="937572"/>
              </a:xfrm>
              <a:prstGeom prst="rect">
                <a:avLst/>
              </a:prstGeom>
              <a:noFill/>
            </p:spPr>
          </p:pic>
          <p:pic>
            <p:nvPicPr>
              <p:cNvPr id="86"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3627677">
                <a:off x="8402946" y="-475513"/>
                <a:ext cx="438506" cy="951027"/>
              </a:xfrm>
              <a:prstGeom prst="rect">
                <a:avLst/>
              </a:prstGeom>
              <a:noFill/>
            </p:spPr>
          </p:pic>
        </p:grpSp>
      </p:grpSp>
      <p:sp>
        <p:nvSpPr>
          <p:cNvPr id="87" name="TextBox 86"/>
          <p:cNvSpPr txBox="1"/>
          <p:nvPr/>
        </p:nvSpPr>
        <p:spPr>
          <a:xfrm>
            <a:off x="4037708" y="2590800"/>
            <a:ext cx="1372492" cy="3170099"/>
          </a:xfrm>
          <a:prstGeom prst="rect">
            <a:avLst/>
          </a:prstGeom>
          <a:noFill/>
        </p:spPr>
        <p:txBody>
          <a:bodyPr wrap="none" rtlCol="0">
            <a:spAutoFit/>
          </a:bodyPr>
          <a:lstStyle/>
          <a:p>
            <a:r>
              <a:rPr lang="en-US" sz="20000" dirty="0" smtClean="0">
                <a:effectLst>
                  <a:outerShdw dist="50800" dir="5400000" algn="ctr" rotWithShape="0">
                    <a:srgbClr val="FF0000"/>
                  </a:outerShdw>
                </a:effectLst>
              </a:rPr>
              <a:t>?</a:t>
            </a:r>
            <a:endParaRPr lang="en-US" sz="20000" dirty="0">
              <a:effectLst>
                <a:outerShdw dist="50800" dir="5400000" algn="ctr" rotWithShape="0">
                  <a:srgbClr val="FF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right)">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up)">
                                      <p:cBhvr>
                                        <p:cTn id="12" dur="1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childTnLst>
                                </p:cTn>
                              </p:par>
                              <p:par>
                                <p:cTn id="18" presetID="10" presetClass="exit" presetSubtype="0" fill="hold" nodeType="withEffect">
                                  <p:stCondLst>
                                    <p:cond delay="0"/>
                                  </p:stCondLst>
                                  <p:childTnLst>
                                    <p:animEffect transition="out" filter="fade">
                                      <p:cBhvr>
                                        <p:cTn id="19" dur="1000"/>
                                        <p:tgtEl>
                                          <p:spTgt spid="61"/>
                                        </p:tgtEl>
                                      </p:cBhvr>
                                    </p:animEffect>
                                    <p:set>
                                      <p:cBhvr>
                                        <p:cTn id="20" dur="1" fill="hold">
                                          <p:stCondLst>
                                            <p:cond delay="999"/>
                                          </p:stCondLst>
                                        </p:cTn>
                                        <p:tgtEl>
                                          <p:spTgt spid="6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10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000"/>
                                        <p:tgtEl>
                                          <p:spTgt spid="9"/>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down)">
                                      <p:cBhvr>
                                        <p:cTn id="38" dur="10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1000"/>
                                        <p:tgtEl>
                                          <p:spTgt spid="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left)">
                                      <p:cBhvr>
                                        <p:cTn id="52" dur="1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4"/>
                                        </p:tgtEl>
                                      </p:cBhvr>
                                    </p:animEffect>
                                    <p:set>
                                      <p:cBhvr>
                                        <p:cTn id="57" dur="1" fill="hold">
                                          <p:stCondLst>
                                            <p:cond delay="999"/>
                                          </p:stCondLst>
                                        </p:cTn>
                                        <p:tgtEl>
                                          <p:spTgt spid="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49"/>
                                        </p:tgtEl>
                                      </p:cBhvr>
                                    </p:animEffect>
                                    <p:set>
                                      <p:cBhvr>
                                        <p:cTn id="60" dur="1" fill="hold">
                                          <p:stCondLst>
                                            <p:cond delay="999"/>
                                          </p:stCondLst>
                                        </p:cTn>
                                        <p:tgtEl>
                                          <p:spTgt spid="4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9"/>
                                        </p:tgtEl>
                                      </p:cBhvr>
                                    </p:animEffect>
                                    <p:set>
                                      <p:cBhvr>
                                        <p:cTn id="63" dur="1" fill="hold">
                                          <p:stCondLst>
                                            <p:cond delay="9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3"/>
                                        </p:tgtEl>
                                      </p:cBhvr>
                                    </p:animEffect>
                                    <p:set>
                                      <p:cBhvr>
                                        <p:cTn id="66" dur="1" fill="hold">
                                          <p:stCondLst>
                                            <p:cond delay="999"/>
                                          </p:stCondLst>
                                        </p:cTn>
                                        <p:tgtEl>
                                          <p:spTgt spid="3"/>
                                        </p:tgtEl>
                                        <p:attrNameLst>
                                          <p:attrName>style.visibility</p:attrName>
                                        </p:attrNameLst>
                                      </p:cBhvr>
                                      <p:to>
                                        <p:strVal val="hidden"/>
                                      </p:to>
                                    </p:set>
                                  </p:childTnLst>
                                </p:cTn>
                              </p:par>
                            </p:childTnLst>
                          </p:cTn>
                        </p:par>
                        <p:par>
                          <p:cTn id="67" fill="hold">
                            <p:stCondLst>
                              <p:cond delay="1000"/>
                            </p:stCondLst>
                            <p:childTnLst>
                              <p:par>
                                <p:cTn id="68" presetID="53" presetClass="entr" presetSubtype="0" fill="hold" grpId="0" nodeType="afterEffect">
                                  <p:stCondLst>
                                    <p:cond delay="0"/>
                                  </p:stCondLst>
                                  <p:childTnLst>
                                    <p:set>
                                      <p:cBhvr>
                                        <p:cTn id="69" dur="1" fill="hold">
                                          <p:stCondLst>
                                            <p:cond delay="0"/>
                                          </p:stCondLst>
                                        </p:cTn>
                                        <p:tgtEl>
                                          <p:spTgt spid="87"/>
                                        </p:tgtEl>
                                        <p:attrNameLst>
                                          <p:attrName>style.visibility</p:attrName>
                                        </p:attrNameLst>
                                      </p:cBhvr>
                                      <p:to>
                                        <p:strVal val="visible"/>
                                      </p:to>
                                    </p:set>
                                    <p:anim calcmode="lin" valueType="num">
                                      <p:cBhvr>
                                        <p:cTn id="70" dur="1000" fill="hold"/>
                                        <p:tgtEl>
                                          <p:spTgt spid="87"/>
                                        </p:tgtEl>
                                        <p:attrNameLst>
                                          <p:attrName>ppt_w</p:attrName>
                                        </p:attrNameLst>
                                      </p:cBhvr>
                                      <p:tavLst>
                                        <p:tav tm="0">
                                          <p:val>
                                            <p:fltVal val="0"/>
                                          </p:val>
                                        </p:tav>
                                        <p:tav tm="100000">
                                          <p:val>
                                            <p:strVal val="#ppt_w"/>
                                          </p:val>
                                        </p:tav>
                                      </p:tavLst>
                                    </p:anim>
                                    <p:anim calcmode="lin" valueType="num">
                                      <p:cBhvr>
                                        <p:cTn id="71" dur="1000" fill="hold"/>
                                        <p:tgtEl>
                                          <p:spTgt spid="87"/>
                                        </p:tgtEl>
                                        <p:attrNameLst>
                                          <p:attrName>ppt_h</p:attrName>
                                        </p:attrNameLst>
                                      </p:cBhvr>
                                      <p:tavLst>
                                        <p:tav tm="0">
                                          <p:val>
                                            <p:fltVal val="0"/>
                                          </p:val>
                                        </p:tav>
                                        <p:tav tm="100000">
                                          <p:val>
                                            <p:strVal val="#ppt_h"/>
                                          </p:val>
                                        </p:tav>
                                      </p:tavLst>
                                    </p:anim>
                                    <p:animEffect transition="in" filter="fade">
                                      <p:cBhvr>
                                        <p:cTn id="72" dur="1000"/>
                                        <p:tgtEl>
                                          <p:spTgt spid="87"/>
                                        </p:tgtEl>
                                      </p:cBhvr>
                                    </p:animEffect>
                                  </p:childTnLst>
                                </p:cTn>
                              </p:par>
                              <p:par>
                                <p:cTn id="73" presetID="18" presetClass="entr" presetSubtype="3" fill="hold" nodeType="withEffect">
                                  <p:stCondLst>
                                    <p:cond delay="500"/>
                                  </p:stCondLst>
                                  <p:childTnLst>
                                    <p:set>
                                      <p:cBhvr>
                                        <p:cTn id="74" dur="1" fill="hold">
                                          <p:stCondLst>
                                            <p:cond delay="0"/>
                                          </p:stCondLst>
                                        </p:cTn>
                                        <p:tgtEl>
                                          <p:spTgt spid="79"/>
                                        </p:tgtEl>
                                        <p:attrNameLst>
                                          <p:attrName>style.visibility</p:attrName>
                                        </p:attrNameLst>
                                      </p:cBhvr>
                                      <p:to>
                                        <p:strVal val="visible"/>
                                      </p:to>
                                    </p:set>
                                    <p:animEffect transition="in" filter="strips(upRight)">
                                      <p:cBhvr>
                                        <p:cTn id="75" dur="2000"/>
                                        <p:tgtEl>
                                          <p:spTgt spid="7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left)">
                                      <p:cBhvr>
                                        <p:cTn id="80" dur="1000"/>
                                        <p:tgtEl>
                                          <p:spTgt spid="73"/>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78"/>
                                        </p:tgtEl>
                                        <p:attrNameLst>
                                          <p:attrName>style.visibility</p:attrName>
                                        </p:attrNameLst>
                                      </p:cBhvr>
                                      <p:to>
                                        <p:strVal val="visible"/>
                                      </p:to>
                                    </p:set>
                                    <p:animEffect transition="in" filter="wipe(left)">
                                      <p:cBhvr>
                                        <p:cTn id="84" dur="1000"/>
                                        <p:tgtEl>
                                          <p:spTgt spid="7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1000"/>
                                        <p:tgtEl>
                                          <p:spTgt spid="73"/>
                                        </p:tgtEl>
                                      </p:cBhvr>
                                    </p:animEffect>
                                    <p:set>
                                      <p:cBhvr>
                                        <p:cTn id="89" dur="1" fill="hold">
                                          <p:stCondLst>
                                            <p:cond delay="999"/>
                                          </p:stCondLst>
                                        </p:cTn>
                                        <p:tgtEl>
                                          <p:spTgt spid="7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78"/>
                                        </p:tgtEl>
                                      </p:cBhvr>
                                    </p:animEffect>
                                    <p:set>
                                      <p:cBhvr>
                                        <p:cTn id="92" dur="1" fill="hold">
                                          <p:stCondLst>
                                            <p:cond delay="999"/>
                                          </p:stCondLst>
                                        </p:cTn>
                                        <p:tgtEl>
                                          <p:spTgt spid="78"/>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1000"/>
                                        <p:tgtEl>
                                          <p:spTgt spid="78"/>
                                        </p:tgtEl>
                                      </p:cBhvr>
                                    </p:animEffect>
                                    <p:set>
                                      <p:cBhvr>
                                        <p:cTn id="95" dur="1" fill="hold">
                                          <p:stCondLst>
                                            <p:cond delay="999"/>
                                          </p:stCondLst>
                                        </p:cTn>
                                        <p:tgtEl>
                                          <p:spTgt spid="7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87"/>
                                        </p:tgtEl>
                                      </p:cBhvr>
                                    </p:animEffect>
                                    <p:set>
                                      <p:cBhvr>
                                        <p:cTn id="98" dur="1" fill="hold">
                                          <p:stCondLst>
                                            <p:cond delay="999"/>
                                          </p:stCondLst>
                                        </p:cTn>
                                        <p:tgtEl>
                                          <p:spTgt spid="8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37"/>
                                        </p:tgtEl>
                                      </p:cBhvr>
                                    </p:animEffect>
                                    <p:set>
                                      <p:cBhvr>
                                        <p:cTn id="101" dur="1" fill="hold">
                                          <p:stCondLst>
                                            <p:cond delay="999"/>
                                          </p:stCondLst>
                                        </p:cTn>
                                        <p:tgtEl>
                                          <p:spTgt spid="37"/>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45"/>
                                        </p:tgtEl>
                                      </p:cBhvr>
                                    </p:animEffect>
                                    <p:set>
                                      <p:cBhvr>
                                        <p:cTn id="104" dur="1" fill="hold">
                                          <p:stCondLst>
                                            <p:cond delay="999"/>
                                          </p:stCondLst>
                                        </p:cTn>
                                        <p:tgtEl>
                                          <p:spTgt spid="4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38"/>
                                        </p:tgtEl>
                                      </p:cBhvr>
                                    </p:animEffect>
                                    <p:set>
                                      <p:cBhvr>
                                        <p:cTn id="107" dur="1" fill="hold">
                                          <p:stCondLst>
                                            <p:cond delay="999"/>
                                          </p:stCondLst>
                                        </p:cTn>
                                        <p:tgtEl>
                                          <p:spTgt spid="3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00"/>
                                        <p:tgtEl>
                                          <p:spTgt spid="31"/>
                                        </p:tgtEl>
                                      </p:cBhvr>
                                    </p:animEffect>
                                    <p:set>
                                      <p:cBhvr>
                                        <p:cTn id="110" dur="1" fill="hold">
                                          <p:stCondLst>
                                            <p:cond delay="999"/>
                                          </p:stCondLst>
                                        </p:cTn>
                                        <p:tgtEl>
                                          <p:spTgt spid="3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1000"/>
                                        <p:tgtEl>
                                          <p:spTgt spid="32"/>
                                        </p:tgtEl>
                                      </p:cBhvr>
                                    </p:animEffect>
                                    <p:set>
                                      <p:cBhvr>
                                        <p:cTn id="113" dur="1" fill="hold">
                                          <p:stCondLst>
                                            <p:cond delay="999"/>
                                          </p:stCondLst>
                                        </p:cTn>
                                        <p:tgtEl>
                                          <p:spTgt spid="32"/>
                                        </p:tgtEl>
                                        <p:attrNameLst>
                                          <p:attrName>style.visibility</p:attrName>
                                        </p:attrNameLst>
                                      </p:cBhvr>
                                      <p:to>
                                        <p:strVal val="hidden"/>
                                      </p:to>
                                    </p:set>
                                  </p:childTnLst>
                                </p:cTn>
                              </p:par>
                            </p:childTnLst>
                          </p:cTn>
                        </p:par>
                        <p:par>
                          <p:cTn id="114" fill="hold">
                            <p:stCondLst>
                              <p:cond delay="1000"/>
                            </p:stCondLst>
                            <p:childTnLst>
                              <p:par>
                                <p:cTn id="115" presetID="53" presetClass="entr" presetSubtype="0" fill="hold" grpId="0" nodeType="afterEffect">
                                  <p:stCondLst>
                                    <p:cond delay="0"/>
                                  </p:stCondLst>
                                  <p:childTnLst>
                                    <p:set>
                                      <p:cBhvr>
                                        <p:cTn id="116" dur="1" fill="hold">
                                          <p:stCondLst>
                                            <p:cond delay="0"/>
                                          </p:stCondLst>
                                        </p:cTn>
                                        <p:tgtEl>
                                          <p:spTgt spid="33"/>
                                        </p:tgtEl>
                                        <p:attrNameLst>
                                          <p:attrName>style.visibility</p:attrName>
                                        </p:attrNameLst>
                                      </p:cBhvr>
                                      <p:to>
                                        <p:strVal val="visible"/>
                                      </p:to>
                                    </p:set>
                                    <p:anim calcmode="lin" valueType="num">
                                      <p:cBhvr>
                                        <p:cTn id="117" dur="1000" fill="hold"/>
                                        <p:tgtEl>
                                          <p:spTgt spid="33"/>
                                        </p:tgtEl>
                                        <p:attrNameLst>
                                          <p:attrName>ppt_w</p:attrName>
                                        </p:attrNameLst>
                                      </p:cBhvr>
                                      <p:tavLst>
                                        <p:tav tm="0">
                                          <p:val>
                                            <p:fltVal val="0"/>
                                          </p:val>
                                        </p:tav>
                                        <p:tav tm="100000">
                                          <p:val>
                                            <p:strVal val="#ppt_w"/>
                                          </p:val>
                                        </p:tav>
                                      </p:tavLst>
                                    </p:anim>
                                    <p:anim calcmode="lin" valueType="num">
                                      <p:cBhvr>
                                        <p:cTn id="118" dur="1000" fill="hold"/>
                                        <p:tgtEl>
                                          <p:spTgt spid="33"/>
                                        </p:tgtEl>
                                        <p:attrNameLst>
                                          <p:attrName>ppt_h</p:attrName>
                                        </p:attrNameLst>
                                      </p:cBhvr>
                                      <p:tavLst>
                                        <p:tav tm="0">
                                          <p:val>
                                            <p:fltVal val="0"/>
                                          </p:val>
                                        </p:tav>
                                        <p:tav tm="100000">
                                          <p:val>
                                            <p:strVal val="#ppt_h"/>
                                          </p:val>
                                        </p:tav>
                                      </p:tavLst>
                                    </p:anim>
                                    <p:animEffect transition="in" filter="fade">
                                      <p:cBhvr>
                                        <p:cTn id="119" dur="1000"/>
                                        <p:tgtEl>
                                          <p:spTgt spid="33"/>
                                        </p:tgtEl>
                                      </p:cBhvr>
                                    </p:animEffect>
                                  </p:childTnLst>
                                </p:cTn>
                              </p:par>
                              <p:par>
                                <p:cTn id="120" presetID="10" presetClass="exit" presetSubtype="0" fill="hold" nodeType="withEffect">
                                  <p:stCondLst>
                                    <p:cond delay="0"/>
                                  </p:stCondLst>
                                  <p:childTnLst>
                                    <p:animEffect transition="out" filter="fade">
                                      <p:cBhvr>
                                        <p:cTn id="121" dur="1000"/>
                                        <p:tgtEl>
                                          <p:spTgt spid="79"/>
                                        </p:tgtEl>
                                      </p:cBhvr>
                                    </p:animEffect>
                                    <p:set>
                                      <p:cBhvr>
                                        <p:cTn id="122" dur="1" fill="hold">
                                          <p:stCondLst>
                                            <p:cond delay="999"/>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7" grpId="0" uiExpand="1" animBg="1"/>
      <p:bldP spid="37" grpId="1" animBg="1"/>
      <p:bldP spid="38" grpId="0" animBg="1"/>
      <p:bldP spid="38" grpId="1" animBg="1"/>
      <p:bldP spid="45" grpId="0" animBg="1"/>
      <p:bldP spid="45" grpId="1" animBg="1"/>
      <p:bldP spid="31" grpId="0" uiExpand="1" animBg="1"/>
      <p:bldP spid="31" grpId="1" animBg="1"/>
      <p:bldP spid="33" grpId="0" animBg="1"/>
      <p:bldP spid="73" grpId="0"/>
      <p:bldP spid="73" grpId="1"/>
      <p:bldP spid="78" grpId="0"/>
      <p:bldP spid="78" grpId="1"/>
      <p:bldP spid="78" grpId="2"/>
      <p:bldP spid="87" grpId="0"/>
      <p:bldP spid="87" grpId="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2"/>
          <p:cNvGrpSpPr/>
          <p:nvPr/>
        </p:nvGrpSpPr>
        <p:grpSpPr>
          <a:xfrm>
            <a:off x="0" y="828852"/>
            <a:ext cx="9144000" cy="6019800"/>
            <a:chOff x="0" y="838200"/>
            <a:chExt cx="9144000" cy="6019800"/>
          </a:xfrm>
        </p:grpSpPr>
        <p:grpSp>
          <p:nvGrpSpPr>
            <p:cNvPr id="6" name="Group 46"/>
            <p:cNvGrpSpPr/>
            <p:nvPr/>
          </p:nvGrpSpPr>
          <p:grpSpPr>
            <a:xfrm>
              <a:off x="0" y="838200"/>
              <a:ext cx="9144000" cy="6019800"/>
              <a:chOff x="0" y="838200"/>
              <a:chExt cx="9144000" cy="6019800"/>
            </a:xfrm>
          </p:grpSpPr>
          <p:grpSp>
            <p:nvGrpSpPr>
              <p:cNvPr id="7" name="Group 11"/>
              <p:cNvGrpSpPr/>
              <p:nvPr/>
            </p:nvGrpSpPr>
            <p:grpSpPr>
              <a:xfrm>
                <a:off x="0" y="838200"/>
                <a:ext cx="9144000" cy="6019800"/>
                <a:chOff x="0" y="1270000"/>
                <a:chExt cx="9144000" cy="5588000"/>
              </a:xfrm>
            </p:grpSpPr>
            <p:pic>
              <p:nvPicPr>
                <p:cNvPr id="99" name="Picture 2"/>
                <p:cNvPicPr>
                  <a:picLocks noChangeAspect="1" noChangeArrowheads="1"/>
                </p:cNvPicPr>
                <p:nvPr/>
              </p:nvPicPr>
              <p:blipFill>
                <a:blip r:embed="rId2"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100" name="Rectangle 99"/>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96"/>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95" name="Rectangle 94"/>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6" name="Freeform 125"/>
          <p:cNvSpPr/>
          <p:nvPr/>
        </p:nvSpPr>
        <p:spPr>
          <a:xfrm>
            <a:off x="3942413" y="3023017"/>
            <a:ext cx="1622685" cy="736183"/>
          </a:xfrm>
          <a:custGeom>
            <a:avLst/>
            <a:gdLst>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94872 w 1528997"/>
              <a:gd name="connsiteY23" fmla="*/ 264825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723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10587 w 1528997"/>
              <a:gd name="connsiteY8" fmla="*/ 457199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04144 w 1528997"/>
              <a:gd name="connsiteY10" fmla="*/ 234845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91587 w 1528997"/>
              <a:gd name="connsiteY11" fmla="*/ 304799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622685"/>
              <a:gd name="connsiteY0" fmla="*/ 319790 h 607310"/>
              <a:gd name="connsiteX1" fmla="*/ 104931 w 1622685"/>
              <a:gd name="connsiteY1" fmla="*/ 394740 h 607310"/>
              <a:gd name="connsiteX2" fmla="*/ 239843 w 1622685"/>
              <a:gd name="connsiteY2" fmla="*/ 469691 h 607310"/>
              <a:gd name="connsiteX3" fmla="*/ 464695 w 1622685"/>
              <a:gd name="connsiteY3" fmla="*/ 529652 h 607310"/>
              <a:gd name="connsiteX4" fmla="*/ 509666 w 1622685"/>
              <a:gd name="connsiteY4" fmla="*/ 544642 h 607310"/>
              <a:gd name="connsiteX5" fmla="*/ 629587 w 1622685"/>
              <a:gd name="connsiteY5" fmla="*/ 574622 h 607310"/>
              <a:gd name="connsiteX6" fmla="*/ 779489 w 1622685"/>
              <a:gd name="connsiteY6" fmla="*/ 604603 h 607310"/>
              <a:gd name="connsiteX7" fmla="*/ 934387 w 1622685"/>
              <a:gd name="connsiteY7" fmla="*/ 558383 h 607310"/>
              <a:gd name="connsiteX8" fmla="*/ 1010587 w 1622685"/>
              <a:gd name="connsiteY8" fmla="*/ 558383 h 607310"/>
              <a:gd name="connsiteX9" fmla="*/ 1162987 w 1622685"/>
              <a:gd name="connsiteY9" fmla="*/ 482183 h 607310"/>
              <a:gd name="connsiteX10" fmla="*/ 1315387 w 1622685"/>
              <a:gd name="connsiteY10" fmla="*/ 405983 h 607310"/>
              <a:gd name="connsiteX11" fmla="*/ 1391587 w 1622685"/>
              <a:gd name="connsiteY11" fmla="*/ 329783 h 607310"/>
              <a:gd name="connsiteX12" fmla="*/ 1484026 w 1622685"/>
              <a:gd name="connsiteY12" fmla="*/ 199868 h 607310"/>
              <a:gd name="connsiteX13" fmla="*/ 1620187 w 1622685"/>
              <a:gd name="connsiteY13" fmla="*/ 24983 h 607310"/>
              <a:gd name="connsiteX14" fmla="*/ 1469036 w 1622685"/>
              <a:gd name="connsiteY14" fmla="*/ 49967 h 607310"/>
              <a:gd name="connsiteX15" fmla="*/ 1154243 w 1622685"/>
              <a:gd name="connsiteY15" fmla="*/ 94937 h 607310"/>
              <a:gd name="connsiteX16" fmla="*/ 1019331 w 1622685"/>
              <a:gd name="connsiteY16" fmla="*/ 79947 h 607310"/>
              <a:gd name="connsiteX17" fmla="*/ 899410 w 1622685"/>
              <a:gd name="connsiteY17" fmla="*/ 94937 h 607310"/>
              <a:gd name="connsiteX18" fmla="*/ 858187 w 1622685"/>
              <a:gd name="connsiteY18" fmla="*/ 101183 h 607310"/>
              <a:gd name="connsiteX19" fmla="*/ 809469 w 1622685"/>
              <a:gd name="connsiteY19" fmla="*/ 244839 h 607310"/>
              <a:gd name="connsiteX20" fmla="*/ 674557 w 1622685"/>
              <a:gd name="connsiteY20" fmla="*/ 364760 h 607310"/>
              <a:gd name="connsiteX21" fmla="*/ 400987 w 1622685"/>
              <a:gd name="connsiteY21" fmla="*/ 329783 h 607310"/>
              <a:gd name="connsiteX22" fmla="*/ 248587 w 1622685"/>
              <a:gd name="connsiteY22" fmla="*/ 253583 h 607310"/>
              <a:gd name="connsiteX23" fmla="*/ 172387 w 1622685"/>
              <a:gd name="connsiteY23" fmla="*/ 253583 h 607310"/>
              <a:gd name="connsiteX24" fmla="*/ 96187 w 1622685"/>
              <a:gd name="connsiteY24" fmla="*/ 253583 h 607310"/>
              <a:gd name="connsiteX0" fmla="*/ 0 w 1622685"/>
              <a:gd name="connsiteY0" fmla="*/ 319790 h 720777"/>
              <a:gd name="connsiteX1" fmla="*/ 104931 w 1622685"/>
              <a:gd name="connsiteY1" fmla="*/ 394740 h 720777"/>
              <a:gd name="connsiteX2" fmla="*/ 239843 w 1622685"/>
              <a:gd name="connsiteY2" fmla="*/ 469691 h 720777"/>
              <a:gd name="connsiteX3" fmla="*/ 464695 w 1622685"/>
              <a:gd name="connsiteY3" fmla="*/ 529652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20777"/>
              <a:gd name="connsiteX1" fmla="*/ 104931 w 1622685"/>
              <a:gd name="connsiteY1" fmla="*/ 394740 h 720777"/>
              <a:gd name="connsiteX2" fmla="*/ 239843 w 1622685"/>
              <a:gd name="connsiteY2" fmla="*/ 469691 h 720777"/>
              <a:gd name="connsiteX3" fmla="*/ 400987 w 1622685"/>
              <a:gd name="connsiteY3" fmla="*/ 558383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5583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2391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685" h="736183">
                <a:moveTo>
                  <a:pt x="0" y="319790"/>
                </a:moveTo>
                <a:cubicBezTo>
                  <a:pt x="32478" y="344773"/>
                  <a:pt x="64957" y="369756"/>
                  <a:pt x="104931" y="394740"/>
                </a:cubicBezTo>
                <a:cubicBezTo>
                  <a:pt x="144905" y="419724"/>
                  <a:pt x="190500" y="442417"/>
                  <a:pt x="239843" y="469691"/>
                </a:cubicBezTo>
                <a:cubicBezTo>
                  <a:pt x="289186" y="496965"/>
                  <a:pt x="361430" y="518201"/>
                  <a:pt x="400987" y="558383"/>
                </a:cubicBezTo>
                <a:cubicBezTo>
                  <a:pt x="440544" y="598565"/>
                  <a:pt x="451787" y="685383"/>
                  <a:pt x="477187" y="710783"/>
                </a:cubicBezTo>
                <a:cubicBezTo>
                  <a:pt x="502587" y="736183"/>
                  <a:pt x="502587" y="710783"/>
                  <a:pt x="553387" y="710783"/>
                </a:cubicBezTo>
                <a:lnTo>
                  <a:pt x="781987" y="710783"/>
                </a:lnTo>
                <a:lnTo>
                  <a:pt x="934387" y="710783"/>
                </a:lnTo>
                <a:cubicBezTo>
                  <a:pt x="985187" y="710783"/>
                  <a:pt x="1035987" y="736183"/>
                  <a:pt x="1086787" y="710783"/>
                </a:cubicBezTo>
                <a:cubicBezTo>
                  <a:pt x="1137587" y="685383"/>
                  <a:pt x="1201087" y="609183"/>
                  <a:pt x="1239187" y="558383"/>
                </a:cubicBezTo>
                <a:cubicBezTo>
                  <a:pt x="1277287" y="507583"/>
                  <a:pt x="1289987" y="444083"/>
                  <a:pt x="1315387" y="405983"/>
                </a:cubicBezTo>
                <a:cubicBezTo>
                  <a:pt x="1340787" y="367883"/>
                  <a:pt x="1363481" y="364136"/>
                  <a:pt x="1391587" y="329783"/>
                </a:cubicBezTo>
                <a:cubicBezTo>
                  <a:pt x="1419694" y="295431"/>
                  <a:pt x="1445926" y="250668"/>
                  <a:pt x="1484026" y="199868"/>
                </a:cubicBezTo>
                <a:cubicBezTo>
                  <a:pt x="1522126" y="149068"/>
                  <a:pt x="1622685" y="49967"/>
                  <a:pt x="1620187" y="24983"/>
                </a:cubicBezTo>
                <a:cubicBezTo>
                  <a:pt x="1617689" y="0"/>
                  <a:pt x="1546693" y="38308"/>
                  <a:pt x="1469036" y="49967"/>
                </a:cubicBezTo>
                <a:cubicBezTo>
                  <a:pt x="1391379" y="61626"/>
                  <a:pt x="1229194" y="89940"/>
                  <a:pt x="1154243" y="94937"/>
                </a:cubicBezTo>
                <a:cubicBezTo>
                  <a:pt x="1079292" y="99934"/>
                  <a:pt x="1061803" y="79947"/>
                  <a:pt x="1019331" y="79947"/>
                </a:cubicBezTo>
                <a:cubicBezTo>
                  <a:pt x="976859" y="79947"/>
                  <a:pt x="926267" y="91398"/>
                  <a:pt x="899410" y="94937"/>
                </a:cubicBezTo>
                <a:cubicBezTo>
                  <a:pt x="872553" y="98476"/>
                  <a:pt x="873177" y="76199"/>
                  <a:pt x="858187" y="101183"/>
                </a:cubicBezTo>
                <a:cubicBezTo>
                  <a:pt x="843197" y="126167"/>
                  <a:pt x="840074" y="200910"/>
                  <a:pt x="809469" y="244839"/>
                </a:cubicBezTo>
                <a:cubicBezTo>
                  <a:pt x="778864" y="288769"/>
                  <a:pt x="742637" y="350603"/>
                  <a:pt x="674557" y="364760"/>
                </a:cubicBezTo>
                <a:cubicBezTo>
                  <a:pt x="606477" y="378917"/>
                  <a:pt x="426078" y="399725"/>
                  <a:pt x="400987" y="329783"/>
                </a:cubicBezTo>
                <a:cubicBezTo>
                  <a:pt x="320811" y="274531"/>
                  <a:pt x="297305" y="267116"/>
                  <a:pt x="248587" y="253583"/>
                </a:cubicBezTo>
                <a:lnTo>
                  <a:pt x="172387" y="253583"/>
                </a:lnTo>
                <a:lnTo>
                  <a:pt x="96187" y="253583"/>
                </a:lnTo>
              </a:path>
            </a:pathLst>
          </a:custGeom>
          <a:solidFill>
            <a:srgbClr val="853F05"/>
          </a:solidFill>
          <a:ln>
            <a:noFill/>
          </a:ln>
          <a:effectLst>
            <a:outerShdw blurRad="50800" dist="50800" dir="5400000" algn="ctr" rotWithShape="0">
              <a:srgbClr val="853F05"/>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Oval 118"/>
          <p:cNvSpPr/>
          <p:nvPr/>
        </p:nvSpPr>
        <p:spPr>
          <a:xfrm>
            <a:off x="4724400" y="3200400"/>
            <a:ext cx="609600" cy="609600"/>
          </a:xfrm>
          <a:prstGeom prst="ellipse">
            <a:avLst/>
          </a:prstGeom>
          <a:solidFill>
            <a:schemeClr val="bg1"/>
          </a:solid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effectLst>
                  <a:outerShdw dist="50800" dir="7200000" algn="ctr" rotWithShape="0">
                    <a:srgbClr val="FF0000"/>
                  </a:outerShdw>
                </a:effectLst>
                <a:latin typeface="Arial Black" pitchFamily="34" charset="0"/>
              </a:rPr>
              <a:t>?</a:t>
            </a:r>
            <a:endParaRPr lang="en-US" sz="4000" dirty="0">
              <a:solidFill>
                <a:schemeClr val="tx1"/>
              </a:solidFill>
              <a:effectLst>
                <a:outerShdw dist="50800" dir="7200000" algn="ctr" rotWithShape="0">
                  <a:srgbClr val="FF0000"/>
                </a:outerShdw>
              </a:effectLst>
              <a:latin typeface="Arial Black" pitchFamily="34" charset="0"/>
            </a:endParaRPr>
          </a:p>
        </p:txBody>
      </p:sp>
      <p:sp>
        <p:nvSpPr>
          <p:cNvPr id="118" name="Oval 117"/>
          <p:cNvSpPr/>
          <p:nvPr/>
        </p:nvSpPr>
        <p:spPr>
          <a:xfrm>
            <a:off x="4191000" y="2819400"/>
            <a:ext cx="609600" cy="609600"/>
          </a:xfrm>
          <a:prstGeom prst="ellipse">
            <a:avLst/>
          </a:prstGeom>
          <a:noFill/>
          <a:ln w="76200">
            <a:solidFill>
              <a:schemeClr val="accent6">
                <a:lumMod val="50000"/>
              </a:schemeClr>
            </a:solidFill>
          </a:ln>
          <a:effectLst>
            <a:outerShdw dist="50800" dir="7800000" algn="ctr" rotWithShape="0">
              <a:srgbClr val="FFFF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40" name="TextBox 39"/>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grpSp>
        <p:nvGrpSpPr>
          <p:cNvPr id="8" name="Group 38"/>
          <p:cNvGrpSpPr/>
          <p:nvPr/>
        </p:nvGrpSpPr>
        <p:grpSpPr>
          <a:xfrm>
            <a:off x="67248" y="3424535"/>
            <a:ext cx="4648200" cy="830997"/>
            <a:chOff x="-3895152" y="5024735"/>
            <a:chExt cx="4648200" cy="830997"/>
          </a:xfrm>
          <a:solidFill>
            <a:schemeClr val="accent6">
              <a:lumMod val="50000"/>
            </a:schemeClr>
          </a:solidFill>
        </p:grpSpPr>
        <p:cxnSp>
          <p:nvCxnSpPr>
            <p:cNvPr id="121" name="Straight Arrow Connector 120"/>
            <p:cNvCxnSpPr>
              <a:stCxn id="122" idx="3"/>
            </p:cNvCxnSpPr>
            <p:nvPr/>
          </p:nvCxnSpPr>
          <p:spPr>
            <a:xfrm flipV="1">
              <a:off x="-914400" y="5257800"/>
              <a:ext cx="1667448" cy="182434"/>
            </a:xfrm>
            <a:prstGeom prst="straightConnector1">
              <a:avLst/>
            </a:prstGeom>
            <a:grpFill/>
            <a:ln w="50800">
              <a:solidFill>
                <a:schemeClr val="accent6">
                  <a:lumMod val="50000"/>
                </a:schemeClr>
              </a:solidFill>
              <a:headEnd type="none"/>
              <a:tailEnd type="arrow" w="lg" len="lg"/>
            </a:ln>
            <a:effectLst>
              <a:outerShdw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3895152" y="5024735"/>
              <a:ext cx="2980752" cy="830997"/>
            </a:xfrm>
            <a:prstGeom prst="rect">
              <a:avLst/>
            </a:prstGeom>
            <a:solidFill>
              <a:schemeClr val="bg1"/>
            </a:solidFill>
          </p:spPr>
          <p:txBody>
            <a:bodyPr wrap="square" rtlCol="0">
              <a:spAutoFit/>
            </a:bodyPr>
            <a:lstStyle/>
            <a:p>
              <a:r>
                <a:rPr lang="en-US" sz="2400" b="1" dirty="0" smtClean="0"/>
                <a:t>Homo </a:t>
              </a:r>
              <a:r>
                <a:rPr lang="en-US" sz="2400" b="1" dirty="0" err="1" smtClean="0"/>
                <a:t>gautengensis</a:t>
              </a:r>
              <a:r>
                <a:rPr lang="en-US" sz="2400" b="1" dirty="0" smtClean="0"/>
                <a:t>??</a:t>
              </a:r>
            </a:p>
            <a:p>
              <a:r>
                <a:rPr lang="en-US" sz="2400" b="1" dirty="0" smtClean="0"/>
                <a:t>   or Homo </a:t>
              </a:r>
              <a:r>
                <a:rPr lang="en-US" sz="2400" b="1" dirty="0" err="1" smtClean="0"/>
                <a:t>naledi</a:t>
              </a:r>
              <a:r>
                <a:rPr lang="en-US" sz="2400" b="1" dirty="0" smtClean="0"/>
                <a:t>??</a:t>
              </a:r>
              <a:endParaRPr lang="en-US" sz="2400" b="1" dirty="0"/>
            </a:p>
          </p:txBody>
        </p:sp>
      </p:grpSp>
      <p:grpSp>
        <p:nvGrpSpPr>
          <p:cNvPr id="9" name="Group 38"/>
          <p:cNvGrpSpPr/>
          <p:nvPr/>
        </p:nvGrpSpPr>
        <p:grpSpPr>
          <a:xfrm>
            <a:off x="76201" y="2895600"/>
            <a:ext cx="4038599" cy="461665"/>
            <a:chOff x="-3886199" y="4953000"/>
            <a:chExt cx="4038599" cy="461665"/>
          </a:xfrm>
          <a:solidFill>
            <a:schemeClr val="accent6">
              <a:lumMod val="50000"/>
            </a:schemeClr>
          </a:solidFill>
        </p:grpSpPr>
        <p:cxnSp>
          <p:nvCxnSpPr>
            <p:cNvPr id="124" name="Straight Arrow Connector 123"/>
            <p:cNvCxnSpPr/>
            <p:nvPr/>
          </p:nvCxnSpPr>
          <p:spPr>
            <a:xfrm>
              <a:off x="-1143000" y="5257800"/>
              <a:ext cx="1295400" cy="0"/>
            </a:xfrm>
            <a:prstGeom prst="straightConnector1">
              <a:avLst/>
            </a:prstGeom>
            <a:grpFill/>
            <a:ln w="50800">
              <a:solidFill>
                <a:schemeClr val="accent6">
                  <a:lumMod val="50000"/>
                </a:schemeClr>
              </a:solidFill>
              <a:tailEnd type="arrow" w="lg" len="lg"/>
            </a:ln>
            <a:effectLst>
              <a:outerShdw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3886199" y="4953000"/>
              <a:ext cx="2971799" cy="461665"/>
            </a:xfrm>
            <a:prstGeom prst="rect">
              <a:avLst/>
            </a:prstGeom>
            <a:solidFill>
              <a:schemeClr val="bg1"/>
            </a:solidFill>
          </p:spPr>
          <p:txBody>
            <a:bodyPr wrap="square" rtlCol="0">
              <a:spAutoFit/>
            </a:bodyPr>
            <a:lstStyle/>
            <a:p>
              <a:r>
                <a:rPr lang="en-US" sz="2400" b="1" dirty="0" smtClean="0"/>
                <a:t>‘Handy-man’ (</a:t>
              </a:r>
              <a:r>
                <a:rPr lang="en-US" sz="2400" b="1" dirty="0" err="1" smtClean="0"/>
                <a:t>habilis</a:t>
              </a:r>
              <a:r>
                <a:rPr lang="en-US" sz="2400" b="1" dirty="0" smtClean="0"/>
                <a:t>) </a:t>
              </a:r>
              <a:endParaRPr lang="en-US" sz="2400" b="1" dirty="0"/>
            </a:p>
          </p:txBody>
        </p:sp>
      </p:grpSp>
      <p:grpSp>
        <p:nvGrpSpPr>
          <p:cNvPr id="10" name="Group 104"/>
          <p:cNvGrpSpPr/>
          <p:nvPr/>
        </p:nvGrpSpPr>
        <p:grpSpPr>
          <a:xfrm rot="528838">
            <a:off x="3981643" y="29917"/>
            <a:ext cx="4632684" cy="3292196"/>
            <a:chOff x="4465028" y="-219252"/>
            <a:chExt cx="4632684" cy="3292196"/>
          </a:xfrm>
        </p:grpSpPr>
        <p:pic>
          <p:nvPicPr>
            <p:cNvPr id="106"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3627677">
              <a:off x="4718080" y="2388425"/>
              <a:ext cx="431467" cy="937572"/>
            </a:xfrm>
            <a:prstGeom prst="rect">
              <a:avLst/>
            </a:prstGeom>
            <a:noFill/>
          </p:spPr>
        </p:pic>
        <p:grpSp>
          <p:nvGrpSpPr>
            <p:cNvPr id="11" name="Group 52"/>
            <p:cNvGrpSpPr/>
            <p:nvPr/>
          </p:nvGrpSpPr>
          <p:grpSpPr>
            <a:xfrm>
              <a:off x="4917335" y="-219252"/>
              <a:ext cx="4180377" cy="2412596"/>
              <a:chOff x="4917335" y="-219252"/>
              <a:chExt cx="4180377" cy="2412596"/>
            </a:xfrm>
          </p:grpSpPr>
          <p:pic>
            <p:nvPicPr>
              <p:cNvPr id="108"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3329152">
                <a:off x="5173596" y="1498577"/>
                <a:ext cx="438506" cy="951027"/>
              </a:xfrm>
              <a:prstGeom prst="rect">
                <a:avLst/>
              </a:prstGeom>
              <a:noFill/>
            </p:spPr>
          </p:pic>
          <p:pic>
            <p:nvPicPr>
              <p:cNvPr id="109"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3868547">
                <a:off x="6320058" y="1223289"/>
                <a:ext cx="431467" cy="937572"/>
              </a:xfrm>
              <a:prstGeom prst="rect">
                <a:avLst/>
              </a:prstGeom>
              <a:noFill/>
            </p:spPr>
          </p:pic>
          <p:pic>
            <p:nvPicPr>
              <p:cNvPr id="110"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3627677">
                <a:off x="6703347" y="483075"/>
                <a:ext cx="438506" cy="951027"/>
              </a:xfrm>
              <a:prstGeom prst="rect">
                <a:avLst/>
              </a:prstGeom>
              <a:noFill/>
            </p:spPr>
          </p:pic>
          <p:pic>
            <p:nvPicPr>
              <p:cNvPr id="111" name="Picture 3" descr="C:\Documents and Settings\Phillips\Local Settings\Temporary Internet Files\Content.IE5\CANK3EUE\MC900052881[1].wmf"/>
              <p:cNvPicPr>
                <a:picLocks noChangeAspect="1" noChangeArrowheads="1"/>
              </p:cNvPicPr>
              <p:nvPr/>
            </p:nvPicPr>
            <p:blipFill>
              <a:blip r:embed="rId3" cstate="print"/>
              <a:srcRect l="60970" t="32390"/>
              <a:stretch>
                <a:fillRect/>
              </a:stretch>
            </p:blipFill>
            <p:spPr bwMode="auto">
              <a:xfrm rot="4159251">
                <a:off x="7842832" y="431993"/>
                <a:ext cx="431467" cy="937572"/>
              </a:xfrm>
              <a:prstGeom prst="rect">
                <a:avLst/>
              </a:prstGeom>
              <a:noFill/>
            </p:spPr>
          </p:pic>
          <p:pic>
            <p:nvPicPr>
              <p:cNvPr id="112" name="Picture 3" descr="C:\Documents and Settings\Phillips\Local Settings\Temporary Internet Files\Content.IE5\CANK3EUE\MC900052881[1].wmf"/>
              <p:cNvPicPr>
                <a:picLocks noChangeAspect="1" noChangeArrowheads="1"/>
              </p:cNvPicPr>
              <p:nvPr/>
            </p:nvPicPr>
            <p:blipFill>
              <a:blip r:embed="rId3" cstate="print"/>
              <a:srcRect r="60334" b="31420"/>
              <a:stretch>
                <a:fillRect/>
              </a:stretch>
            </p:blipFill>
            <p:spPr bwMode="auto">
              <a:xfrm rot="3627677">
                <a:off x="8402946" y="-475513"/>
                <a:ext cx="438506" cy="951027"/>
              </a:xfrm>
              <a:prstGeom prst="rect">
                <a:avLst/>
              </a:prstGeom>
              <a:noFill/>
              <a:ln>
                <a:noFill/>
              </a:ln>
            </p:spPr>
          </p:pic>
        </p:grpSp>
      </p:grpSp>
      <p:sp>
        <p:nvSpPr>
          <p:cNvPr id="39" name="TextBox 38"/>
          <p:cNvSpPr txBox="1"/>
          <p:nvPr/>
        </p:nvSpPr>
        <p:spPr>
          <a:xfrm>
            <a:off x="838200" y="1981200"/>
            <a:ext cx="1515158" cy="3170099"/>
          </a:xfrm>
          <a:prstGeom prst="rect">
            <a:avLst/>
          </a:prstGeom>
          <a:noFill/>
        </p:spPr>
        <p:txBody>
          <a:bodyPr wrap="none" rtlCol="0">
            <a:spAutoFit/>
          </a:bodyPr>
          <a:lstStyle/>
          <a:p>
            <a:r>
              <a:rPr lang="en-US" sz="20000" dirty="0" smtClean="0"/>
              <a:t>X</a:t>
            </a:r>
            <a:endParaRPr lang="en-US" sz="20000" dirty="0"/>
          </a:p>
        </p:txBody>
      </p:sp>
      <p:sp>
        <p:nvSpPr>
          <p:cNvPr id="104" name="Freeform 103"/>
          <p:cNvSpPr/>
          <p:nvPr/>
        </p:nvSpPr>
        <p:spPr>
          <a:xfrm>
            <a:off x="2425908" y="1382239"/>
            <a:ext cx="4332158" cy="3674155"/>
          </a:xfrm>
          <a:custGeom>
            <a:avLst/>
            <a:gdLst>
              <a:gd name="connsiteX0" fmla="*/ 1876269 w 4332158"/>
              <a:gd name="connsiteY0" fmla="*/ 1921239 h 2480872"/>
              <a:gd name="connsiteX1" fmla="*/ 1411574 w 4332158"/>
              <a:gd name="connsiteY1" fmla="*/ 1936229 h 2480872"/>
              <a:gd name="connsiteX2" fmla="*/ 961869 w 4332158"/>
              <a:gd name="connsiteY2" fmla="*/ 1861279 h 2480872"/>
              <a:gd name="connsiteX3" fmla="*/ 692046 w 4332158"/>
              <a:gd name="connsiteY3" fmla="*/ 1636426 h 2480872"/>
              <a:gd name="connsiteX4" fmla="*/ 722026 w 4332158"/>
              <a:gd name="connsiteY4" fmla="*/ 1381593 h 2480872"/>
              <a:gd name="connsiteX5" fmla="*/ 647076 w 4332158"/>
              <a:gd name="connsiteY5" fmla="*/ 1246682 h 2480872"/>
              <a:gd name="connsiteX6" fmla="*/ 167390 w 4332158"/>
              <a:gd name="connsiteY6" fmla="*/ 1246682 h 2480872"/>
              <a:gd name="connsiteX7" fmla="*/ 47469 w 4332158"/>
              <a:gd name="connsiteY7" fmla="*/ 916898 h 2480872"/>
              <a:gd name="connsiteX8" fmla="*/ 452203 w 4332158"/>
              <a:gd name="connsiteY8" fmla="*/ 482183 h 2480872"/>
              <a:gd name="connsiteX9" fmla="*/ 1321633 w 4332158"/>
              <a:gd name="connsiteY9" fmla="*/ 77449 h 2480872"/>
              <a:gd name="connsiteX10" fmla="*/ 1951220 w 4332158"/>
              <a:gd name="connsiteY10" fmla="*/ 17488 h 2480872"/>
              <a:gd name="connsiteX11" fmla="*/ 2640767 w 4332158"/>
              <a:gd name="connsiteY11" fmla="*/ 62459 h 2480872"/>
              <a:gd name="connsiteX12" fmla="*/ 3270354 w 4332158"/>
              <a:gd name="connsiteY12" fmla="*/ 137410 h 2480872"/>
              <a:gd name="connsiteX13" fmla="*/ 3690079 w 4332158"/>
              <a:gd name="connsiteY13" fmla="*/ 257331 h 2480872"/>
              <a:gd name="connsiteX14" fmla="*/ 4034853 w 4332158"/>
              <a:gd name="connsiteY14" fmla="*/ 497174 h 2480872"/>
              <a:gd name="connsiteX15" fmla="*/ 3959902 w 4332158"/>
              <a:gd name="connsiteY15" fmla="*/ 781987 h 2480872"/>
              <a:gd name="connsiteX16" fmla="*/ 4229725 w 4332158"/>
              <a:gd name="connsiteY16" fmla="*/ 901908 h 2480872"/>
              <a:gd name="connsiteX17" fmla="*/ 4304676 w 4332158"/>
              <a:gd name="connsiteY17" fmla="*/ 1141751 h 2480872"/>
              <a:gd name="connsiteX18" fmla="*/ 4064833 w 4332158"/>
              <a:gd name="connsiteY18" fmla="*/ 1336623 h 2480872"/>
              <a:gd name="connsiteX19" fmla="*/ 3480217 w 4332158"/>
              <a:gd name="connsiteY19" fmla="*/ 1576465 h 2480872"/>
              <a:gd name="connsiteX20" fmla="*/ 3135443 w 4332158"/>
              <a:gd name="connsiteY20" fmla="*/ 1726367 h 2480872"/>
              <a:gd name="connsiteX21" fmla="*/ 2730708 w 4332158"/>
              <a:gd name="connsiteY21" fmla="*/ 2011180 h 2480872"/>
              <a:gd name="connsiteX22" fmla="*/ 2400925 w 4332158"/>
              <a:gd name="connsiteY22" fmla="*/ 2355954 h 2480872"/>
              <a:gd name="connsiteX23" fmla="*/ 2221043 w 4332158"/>
              <a:gd name="connsiteY23" fmla="*/ 2475875 h 2480872"/>
              <a:gd name="connsiteX24" fmla="*/ 2086131 w 4332158"/>
              <a:gd name="connsiteY24" fmla="*/ 2385934 h 2480872"/>
              <a:gd name="connsiteX25" fmla="*/ 1981200 w 4332158"/>
              <a:gd name="connsiteY25" fmla="*/ 2131102 h 2480872"/>
              <a:gd name="connsiteX26" fmla="*/ 1876269 w 4332158"/>
              <a:gd name="connsiteY26" fmla="*/ 1921239 h 2480872"/>
              <a:gd name="connsiteX0" fmla="*/ 1876269 w 4332158"/>
              <a:gd name="connsiteY0" fmla="*/ 1921239 h 3566410"/>
              <a:gd name="connsiteX1" fmla="*/ 1411574 w 4332158"/>
              <a:gd name="connsiteY1" fmla="*/ 1936229 h 3566410"/>
              <a:gd name="connsiteX2" fmla="*/ 961869 w 4332158"/>
              <a:gd name="connsiteY2" fmla="*/ 1861279 h 3566410"/>
              <a:gd name="connsiteX3" fmla="*/ 692046 w 4332158"/>
              <a:gd name="connsiteY3" fmla="*/ 1636426 h 3566410"/>
              <a:gd name="connsiteX4" fmla="*/ 722026 w 4332158"/>
              <a:gd name="connsiteY4" fmla="*/ 1381593 h 3566410"/>
              <a:gd name="connsiteX5" fmla="*/ 647076 w 4332158"/>
              <a:gd name="connsiteY5" fmla="*/ 1246682 h 3566410"/>
              <a:gd name="connsiteX6" fmla="*/ 167390 w 4332158"/>
              <a:gd name="connsiteY6" fmla="*/ 1246682 h 3566410"/>
              <a:gd name="connsiteX7" fmla="*/ 47469 w 4332158"/>
              <a:gd name="connsiteY7" fmla="*/ 916898 h 3566410"/>
              <a:gd name="connsiteX8" fmla="*/ 452203 w 4332158"/>
              <a:gd name="connsiteY8" fmla="*/ 482183 h 3566410"/>
              <a:gd name="connsiteX9" fmla="*/ 1321633 w 4332158"/>
              <a:gd name="connsiteY9" fmla="*/ 77449 h 3566410"/>
              <a:gd name="connsiteX10" fmla="*/ 1951220 w 4332158"/>
              <a:gd name="connsiteY10" fmla="*/ 17488 h 3566410"/>
              <a:gd name="connsiteX11" fmla="*/ 2640767 w 4332158"/>
              <a:gd name="connsiteY11" fmla="*/ 62459 h 3566410"/>
              <a:gd name="connsiteX12" fmla="*/ 3270354 w 4332158"/>
              <a:gd name="connsiteY12" fmla="*/ 137410 h 3566410"/>
              <a:gd name="connsiteX13" fmla="*/ 3690079 w 4332158"/>
              <a:gd name="connsiteY13" fmla="*/ 257331 h 3566410"/>
              <a:gd name="connsiteX14" fmla="*/ 4034853 w 4332158"/>
              <a:gd name="connsiteY14" fmla="*/ 497174 h 3566410"/>
              <a:gd name="connsiteX15" fmla="*/ 3959902 w 4332158"/>
              <a:gd name="connsiteY15" fmla="*/ 781987 h 3566410"/>
              <a:gd name="connsiteX16" fmla="*/ 4229725 w 4332158"/>
              <a:gd name="connsiteY16" fmla="*/ 901908 h 3566410"/>
              <a:gd name="connsiteX17" fmla="*/ 4304676 w 4332158"/>
              <a:gd name="connsiteY17" fmla="*/ 1141751 h 3566410"/>
              <a:gd name="connsiteX18" fmla="*/ 4064833 w 4332158"/>
              <a:gd name="connsiteY18" fmla="*/ 1336623 h 3566410"/>
              <a:gd name="connsiteX19" fmla="*/ 3480217 w 4332158"/>
              <a:gd name="connsiteY19" fmla="*/ 1576465 h 3566410"/>
              <a:gd name="connsiteX20" fmla="*/ 3135443 w 4332158"/>
              <a:gd name="connsiteY20" fmla="*/ 1726367 h 3566410"/>
              <a:gd name="connsiteX21" fmla="*/ 2730708 w 4332158"/>
              <a:gd name="connsiteY21" fmla="*/ 2011180 h 3566410"/>
              <a:gd name="connsiteX22" fmla="*/ 2400925 w 4332158"/>
              <a:gd name="connsiteY22" fmla="*/ 2355954 h 3566410"/>
              <a:gd name="connsiteX23" fmla="*/ 1688892 w 4332158"/>
              <a:gd name="connsiteY23" fmla="*/ 3561413 h 3566410"/>
              <a:gd name="connsiteX24" fmla="*/ 2086131 w 4332158"/>
              <a:gd name="connsiteY24" fmla="*/ 2385934 h 3566410"/>
              <a:gd name="connsiteX25" fmla="*/ 1981200 w 4332158"/>
              <a:gd name="connsiteY25" fmla="*/ 2131102 h 3566410"/>
              <a:gd name="connsiteX26" fmla="*/ 1876269 w 4332158"/>
              <a:gd name="connsiteY26" fmla="*/ 1921239 h 3566410"/>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876269 w 4332158"/>
              <a:gd name="connsiteY26" fmla="*/ 1921239 h 3698823"/>
              <a:gd name="connsiteX0" fmla="*/ 1917492 w 4332158"/>
              <a:gd name="connsiteY0" fmla="*/ 1961213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917492 w 4332158"/>
              <a:gd name="connsiteY26" fmla="*/ 1961213 h 3698823"/>
              <a:gd name="connsiteX0" fmla="*/ 1688892 w 4332158"/>
              <a:gd name="connsiteY0" fmla="*/ 2046761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688892 w 4332158"/>
              <a:gd name="connsiteY26" fmla="*/ 2046761 h 3698823"/>
              <a:gd name="connsiteX0" fmla="*/ 1688892 w 4332158"/>
              <a:gd name="connsiteY0" fmla="*/ 2046761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55692 w 4332158"/>
              <a:gd name="connsiteY21" fmla="*/ 2275361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688892 w 4332158"/>
              <a:gd name="connsiteY26" fmla="*/ 2046761 h 3698823"/>
              <a:gd name="connsiteX0" fmla="*/ 1688892 w 4332158"/>
              <a:gd name="connsiteY0" fmla="*/ 2046761 h 3674155"/>
              <a:gd name="connsiteX1" fmla="*/ 1411574 w 4332158"/>
              <a:gd name="connsiteY1" fmla="*/ 1936229 h 3674155"/>
              <a:gd name="connsiteX2" fmla="*/ 961869 w 4332158"/>
              <a:gd name="connsiteY2" fmla="*/ 1861279 h 3674155"/>
              <a:gd name="connsiteX3" fmla="*/ 692046 w 4332158"/>
              <a:gd name="connsiteY3" fmla="*/ 1636426 h 3674155"/>
              <a:gd name="connsiteX4" fmla="*/ 722026 w 4332158"/>
              <a:gd name="connsiteY4" fmla="*/ 1381593 h 3674155"/>
              <a:gd name="connsiteX5" fmla="*/ 647076 w 4332158"/>
              <a:gd name="connsiteY5" fmla="*/ 1246682 h 3674155"/>
              <a:gd name="connsiteX6" fmla="*/ 167390 w 4332158"/>
              <a:gd name="connsiteY6" fmla="*/ 1246682 h 3674155"/>
              <a:gd name="connsiteX7" fmla="*/ 47469 w 4332158"/>
              <a:gd name="connsiteY7" fmla="*/ 916898 h 3674155"/>
              <a:gd name="connsiteX8" fmla="*/ 452203 w 4332158"/>
              <a:gd name="connsiteY8" fmla="*/ 482183 h 3674155"/>
              <a:gd name="connsiteX9" fmla="*/ 1321633 w 4332158"/>
              <a:gd name="connsiteY9" fmla="*/ 77449 h 3674155"/>
              <a:gd name="connsiteX10" fmla="*/ 1951220 w 4332158"/>
              <a:gd name="connsiteY10" fmla="*/ 17488 h 3674155"/>
              <a:gd name="connsiteX11" fmla="*/ 2640767 w 4332158"/>
              <a:gd name="connsiteY11" fmla="*/ 62459 h 3674155"/>
              <a:gd name="connsiteX12" fmla="*/ 3270354 w 4332158"/>
              <a:gd name="connsiteY12" fmla="*/ 137410 h 3674155"/>
              <a:gd name="connsiteX13" fmla="*/ 3690079 w 4332158"/>
              <a:gd name="connsiteY13" fmla="*/ 257331 h 3674155"/>
              <a:gd name="connsiteX14" fmla="*/ 4034853 w 4332158"/>
              <a:gd name="connsiteY14" fmla="*/ 497174 h 3674155"/>
              <a:gd name="connsiteX15" fmla="*/ 3959902 w 4332158"/>
              <a:gd name="connsiteY15" fmla="*/ 781987 h 3674155"/>
              <a:gd name="connsiteX16" fmla="*/ 4229725 w 4332158"/>
              <a:gd name="connsiteY16" fmla="*/ 901908 h 3674155"/>
              <a:gd name="connsiteX17" fmla="*/ 4304676 w 4332158"/>
              <a:gd name="connsiteY17" fmla="*/ 1141751 h 3674155"/>
              <a:gd name="connsiteX18" fmla="*/ 4064833 w 4332158"/>
              <a:gd name="connsiteY18" fmla="*/ 1336623 h 3674155"/>
              <a:gd name="connsiteX19" fmla="*/ 3480217 w 4332158"/>
              <a:gd name="connsiteY19" fmla="*/ 1576465 h 3674155"/>
              <a:gd name="connsiteX20" fmla="*/ 3135443 w 4332158"/>
              <a:gd name="connsiteY20" fmla="*/ 1726367 h 3674155"/>
              <a:gd name="connsiteX21" fmla="*/ 2755692 w 4332158"/>
              <a:gd name="connsiteY21" fmla="*/ 2275361 h 3674155"/>
              <a:gd name="connsiteX22" fmla="*/ 2222292 w 4332158"/>
              <a:gd name="connsiteY22" fmla="*/ 2503961 h 3674155"/>
              <a:gd name="connsiteX23" fmla="*/ 1688892 w 4332158"/>
              <a:gd name="connsiteY23" fmla="*/ 3561413 h 3674155"/>
              <a:gd name="connsiteX24" fmla="*/ 1765092 w 4332158"/>
              <a:gd name="connsiteY24" fmla="*/ 3180413 h 3674155"/>
              <a:gd name="connsiteX25" fmla="*/ 1917492 w 4332158"/>
              <a:gd name="connsiteY25" fmla="*/ 2266013 h 3674155"/>
              <a:gd name="connsiteX26" fmla="*/ 1688892 w 4332158"/>
              <a:gd name="connsiteY26" fmla="*/ 2046761 h 3674155"/>
              <a:gd name="connsiteX0" fmla="*/ 1688892 w 4332158"/>
              <a:gd name="connsiteY0" fmla="*/ 2046761 h 3674155"/>
              <a:gd name="connsiteX1" fmla="*/ 1411574 w 4332158"/>
              <a:gd name="connsiteY1" fmla="*/ 1936229 h 3674155"/>
              <a:gd name="connsiteX2" fmla="*/ 961869 w 4332158"/>
              <a:gd name="connsiteY2" fmla="*/ 1861279 h 3674155"/>
              <a:gd name="connsiteX3" fmla="*/ 692046 w 4332158"/>
              <a:gd name="connsiteY3" fmla="*/ 1636426 h 3674155"/>
              <a:gd name="connsiteX4" fmla="*/ 722026 w 4332158"/>
              <a:gd name="connsiteY4" fmla="*/ 1381593 h 3674155"/>
              <a:gd name="connsiteX5" fmla="*/ 647076 w 4332158"/>
              <a:gd name="connsiteY5" fmla="*/ 1246682 h 3674155"/>
              <a:gd name="connsiteX6" fmla="*/ 167390 w 4332158"/>
              <a:gd name="connsiteY6" fmla="*/ 1246682 h 3674155"/>
              <a:gd name="connsiteX7" fmla="*/ 47469 w 4332158"/>
              <a:gd name="connsiteY7" fmla="*/ 916898 h 3674155"/>
              <a:gd name="connsiteX8" fmla="*/ 452203 w 4332158"/>
              <a:gd name="connsiteY8" fmla="*/ 482183 h 3674155"/>
              <a:gd name="connsiteX9" fmla="*/ 1321633 w 4332158"/>
              <a:gd name="connsiteY9" fmla="*/ 77449 h 3674155"/>
              <a:gd name="connsiteX10" fmla="*/ 1951220 w 4332158"/>
              <a:gd name="connsiteY10" fmla="*/ 17488 h 3674155"/>
              <a:gd name="connsiteX11" fmla="*/ 2640767 w 4332158"/>
              <a:gd name="connsiteY11" fmla="*/ 62459 h 3674155"/>
              <a:gd name="connsiteX12" fmla="*/ 3270354 w 4332158"/>
              <a:gd name="connsiteY12" fmla="*/ 137410 h 3674155"/>
              <a:gd name="connsiteX13" fmla="*/ 3690079 w 4332158"/>
              <a:gd name="connsiteY13" fmla="*/ 257331 h 3674155"/>
              <a:gd name="connsiteX14" fmla="*/ 4034853 w 4332158"/>
              <a:gd name="connsiteY14" fmla="*/ 497174 h 3674155"/>
              <a:gd name="connsiteX15" fmla="*/ 3959902 w 4332158"/>
              <a:gd name="connsiteY15" fmla="*/ 781987 h 3674155"/>
              <a:gd name="connsiteX16" fmla="*/ 4229725 w 4332158"/>
              <a:gd name="connsiteY16" fmla="*/ 901908 h 3674155"/>
              <a:gd name="connsiteX17" fmla="*/ 4304676 w 4332158"/>
              <a:gd name="connsiteY17" fmla="*/ 1141751 h 3674155"/>
              <a:gd name="connsiteX18" fmla="*/ 4064833 w 4332158"/>
              <a:gd name="connsiteY18" fmla="*/ 1336623 h 3674155"/>
              <a:gd name="connsiteX19" fmla="*/ 3480217 w 4332158"/>
              <a:gd name="connsiteY19" fmla="*/ 1576465 h 3674155"/>
              <a:gd name="connsiteX20" fmla="*/ 3135443 w 4332158"/>
              <a:gd name="connsiteY20" fmla="*/ 1726367 h 3674155"/>
              <a:gd name="connsiteX21" fmla="*/ 2755692 w 4332158"/>
              <a:gd name="connsiteY21" fmla="*/ 2351561 h 3674155"/>
              <a:gd name="connsiteX22" fmla="*/ 2222292 w 4332158"/>
              <a:gd name="connsiteY22" fmla="*/ 2503961 h 3674155"/>
              <a:gd name="connsiteX23" fmla="*/ 1688892 w 4332158"/>
              <a:gd name="connsiteY23" fmla="*/ 3561413 h 3674155"/>
              <a:gd name="connsiteX24" fmla="*/ 1765092 w 4332158"/>
              <a:gd name="connsiteY24" fmla="*/ 3180413 h 3674155"/>
              <a:gd name="connsiteX25" fmla="*/ 1917492 w 4332158"/>
              <a:gd name="connsiteY25" fmla="*/ 2266013 h 3674155"/>
              <a:gd name="connsiteX26" fmla="*/ 1688892 w 4332158"/>
              <a:gd name="connsiteY26" fmla="*/ 2046761 h 36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32158" h="3674155">
                <a:moveTo>
                  <a:pt x="1688892" y="2046761"/>
                </a:moveTo>
                <a:cubicBezTo>
                  <a:pt x="1604572" y="1991797"/>
                  <a:pt x="1532745" y="1967143"/>
                  <a:pt x="1411574" y="1936229"/>
                </a:cubicBezTo>
                <a:cubicBezTo>
                  <a:pt x="1290403" y="1905315"/>
                  <a:pt x="1081790" y="1911246"/>
                  <a:pt x="961869" y="1861279"/>
                </a:cubicBezTo>
                <a:cubicBezTo>
                  <a:pt x="841948" y="1811312"/>
                  <a:pt x="732020" y="1716373"/>
                  <a:pt x="692046" y="1636426"/>
                </a:cubicBezTo>
                <a:cubicBezTo>
                  <a:pt x="652072" y="1556479"/>
                  <a:pt x="729521" y="1446550"/>
                  <a:pt x="722026" y="1381593"/>
                </a:cubicBezTo>
                <a:cubicBezTo>
                  <a:pt x="714531" y="1316636"/>
                  <a:pt x="739515" y="1269167"/>
                  <a:pt x="647076" y="1246682"/>
                </a:cubicBezTo>
                <a:cubicBezTo>
                  <a:pt x="554637" y="1224197"/>
                  <a:pt x="267325" y="1301646"/>
                  <a:pt x="167390" y="1246682"/>
                </a:cubicBezTo>
                <a:cubicBezTo>
                  <a:pt x="67455" y="1191718"/>
                  <a:pt x="0" y="1044314"/>
                  <a:pt x="47469" y="916898"/>
                </a:cubicBezTo>
                <a:cubicBezTo>
                  <a:pt x="94938" y="789482"/>
                  <a:pt x="239842" y="622091"/>
                  <a:pt x="452203" y="482183"/>
                </a:cubicBezTo>
                <a:cubicBezTo>
                  <a:pt x="664564" y="342275"/>
                  <a:pt x="1071797" y="154898"/>
                  <a:pt x="1321633" y="77449"/>
                </a:cubicBezTo>
                <a:cubicBezTo>
                  <a:pt x="1571469" y="0"/>
                  <a:pt x="1731364" y="19986"/>
                  <a:pt x="1951220" y="17488"/>
                </a:cubicBezTo>
                <a:cubicBezTo>
                  <a:pt x="2171076" y="14990"/>
                  <a:pt x="2420912" y="42472"/>
                  <a:pt x="2640767" y="62459"/>
                </a:cubicBezTo>
                <a:cubicBezTo>
                  <a:pt x="2860622" y="82446"/>
                  <a:pt x="3095469" y="104931"/>
                  <a:pt x="3270354" y="137410"/>
                </a:cubicBezTo>
                <a:cubicBezTo>
                  <a:pt x="3445239" y="169889"/>
                  <a:pt x="3562662" y="197370"/>
                  <a:pt x="3690079" y="257331"/>
                </a:cubicBezTo>
                <a:cubicBezTo>
                  <a:pt x="3817496" y="317292"/>
                  <a:pt x="3989883" y="409731"/>
                  <a:pt x="4034853" y="497174"/>
                </a:cubicBezTo>
                <a:cubicBezTo>
                  <a:pt x="4079823" y="584617"/>
                  <a:pt x="3927423" y="714531"/>
                  <a:pt x="3959902" y="781987"/>
                </a:cubicBezTo>
                <a:cubicBezTo>
                  <a:pt x="3992381" y="849443"/>
                  <a:pt x="4172263" y="841947"/>
                  <a:pt x="4229725" y="901908"/>
                </a:cubicBezTo>
                <a:cubicBezTo>
                  <a:pt x="4287187" y="961869"/>
                  <a:pt x="4332158" y="1069299"/>
                  <a:pt x="4304676" y="1141751"/>
                </a:cubicBezTo>
                <a:cubicBezTo>
                  <a:pt x="4277194" y="1214204"/>
                  <a:pt x="4202243" y="1264171"/>
                  <a:pt x="4064833" y="1336623"/>
                </a:cubicBezTo>
                <a:cubicBezTo>
                  <a:pt x="3927423" y="1409075"/>
                  <a:pt x="3635115" y="1511508"/>
                  <a:pt x="3480217" y="1576465"/>
                </a:cubicBezTo>
                <a:cubicBezTo>
                  <a:pt x="3325319" y="1641422"/>
                  <a:pt x="3256197" y="1597184"/>
                  <a:pt x="3135443" y="1726367"/>
                </a:cubicBezTo>
                <a:cubicBezTo>
                  <a:pt x="3014689" y="1855550"/>
                  <a:pt x="2907884" y="2221962"/>
                  <a:pt x="2755692" y="2351561"/>
                </a:cubicBezTo>
                <a:cubicBezTo>
                  <a:pt x="2603500" y="2481160"/>
                  <a:pt x="2400092" y="2302319"/>
                  <a:pt x="2222292" y="2503961"/>
                </a:cubicBezTo>
                <a:cubicBezTo>
                  <a:pt x="2044492" y="2705603"/>
                  <a:pt x="1765092" y="3448671"/>
                  <a:pt x="1688892" y="3561413"/>
                </a:cubicBezTo>
                <a:cubicBezTo>
                  <a:pt x="1612692" y="3674155"/>
                  <a:pt x="1603948" y="3445031"/>
                  <a:pt x="1765092" y="3180413"/>
                </a:cubicBezTo>
                <a:cubicBezTo>
                  <a:pt x="1813810" y="2942028"/>
                  <a:pt x="1930192" y="2454955"/>
                  <a:pt x="1917492" y="2266013"/>
                </a:cubicBezTo>
                <a:cubicBezTo>
                  <a:pt x="1904792" y="2077071"/>
                  <a:pt x="1773212" y="2101725"/>
                  <a:pt x="1688892" y="2046761"/>
                </a:cubicBezTo>
                <a:close/>
              </a:path>
            </a:pathLst>
          </a:custGeom>
          <a:blipFill dpi="0" rotWithShape="1">
            <a:blip r:embed="rId4" cstate="print">
              <a:alphaModFix amt="81000"/>
            </a:blip>
            <a:srcRect/>
            <a:tile tx="0" ty="0" sx="100000" sy="100000" flip="none" algn="tl"/>
          </a:blipFill>
          <a:ln w="1016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4343400" y="914400"/>
            <a:ext cx="1492716" cy="646331"/>
          </a:xfrm>
          <a:prstGeom prst="rect">
            <a:avLst/>
          </a:prstGeom>
          <a:solidFill>
            <a:schemeClr val="accent6">
              <a:lumMod val="50000"/>
            </a:schemeClr>
          </a:solidFill>
        </p:spPr>
        <p:txBody>
          <a:bodyPr wrap="none" rtlCol="0">
            <a:spAutoFit/>
          </a:bodyPr>
          <a:lstStyle/>
          <a:p>
            <a:r>
              <a:rPr lang="en-US" sz="3600" b="1" dirty="0" smtClean="0">
                <a:solidFill>
                  <a:schemeClr val="bg1"/>
                </a:solidFill>
                <a:latin typeface="Arial" pitchFamily="34" charset="0"/>
                <a:cs typeface="Arial" pitchFamily="34" charset="0"/>
              </a:rPr>
              <a:t>Homo</a:t>
            </a:r>
            <a:endParaRPr lang="en-US" sz="3600" b="1" dirty="0">
              <a:solidFill>
                <a:schemeClr val="bg1"/>
              </a:solidFill>
              <a:latin typeface="Arial" pitchFamily="34" charset="0"/>
              <a:cs typeface="Arial" pitchFamily="34" charset="0"/>
            </a:endParaRPr>
          </a:p>
        </p:txBody>
      </p:sp>
      <p:sp>
        <p:nvSpPr>
          <p:cNvPr id="41" name="TextBox 40"/>
          <p:cNvSpPr txBox="1"/>
          <p:nvPr/>
        </p:nvSpPr>
        <p:spPr>
          <a:xfrm>
            <a:off x="4298484" y="877669"/>
            <a:ext cx="1492716" cy="646331"/>
          </a:xfrm>
          <a:prstGeom prst="rect">
            <a:avLst/>
          </a:prstGeom>
          <a:solidFill>
            <a:schemeClr val="accent6">
              <a:lumMod val="50000"/>
            </a:schemeClr>
          </a:solidFill>
        </p:spPr>
        <p:txBody>
          <a:bodyPr wrap="none" rtlCol="0">
            <a:spAutoFit/>
          </a:bodyPr>
          <a:lstStyle/>
          <a:p>
            <a:r>
              <a:rPr lang="en-US" sz="3600" b="1" dirty="0" smtClean="0">
                <a:solidFill>
                  <a:schemeClr val="bg1"/>
                </a:solidFill>
                <a:latin typeface="Arial" pitchFamily="34" charset="0"/>
                <a:cs typeface="Arial" pitchFamily="34" charset="0"/>
              </a:rPr>
              <a:t>Homo</a:t>
            </a:r>
            <a:endParaRPr lang="en-US" sz="36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64" presetClass="path" presetSubtype="0" accel="50000" decel="50000" fill="hold" grpId="0" nodeType="withEffect">
                                  <p:stCondLst>
                                    <p:cond delay="0"/>
                                  </p:stCondLst>
                                  <p:childTnLst>
                                    <p:animMotion origin="layout" path="M 2.77778E-6 4.39306E-6 L -0.13993 -0.10243 " pathEditMode="relative" rAng="0" ptsTypes="AA">
                                      <p:cBhvr>
                                        <p:cTn id="8" dur="1000" fill="hold"/>
                                        <p:tgtEl>
                                          <p:spTgt spid="41"/>
                                        </p:tgtEl>
                                        <p:attrNameLst>
                                          <p:attrName>ppt_x</p:attrName>
                                          <p:attrName>ppt_y</p:attrName>
                                        </p:attrNameLst>
                                      </p:cBhvr>
                                      <p:rCtr x="-70" y="-51"/>
                                    </p:animMotion>
                                  </p:childTnLst>
                                </p:cTn>
                              </p:par>
                              <p:par>
                                <p:cTn id="9" presetID="10" presetClass="entr" presetSubtype="0" fill="hold" grpId="0" nodeType="withEffect">
                                  <p:stCondLst>
                                    <p:cond delay="50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1000"/>
                                        <p:tgtEl>
                                          <p:spTgt spid="40"/>
                                        </p:tgtEl>
                                      </p:cBhvr>
                                    </p:animEffect>
                                  </p:childTnLst>
                                </p:cTn>
                              </p:par>
                              <p:par>
                                <p:cTn id="12" presetID="10" presetClass="exit" presetSubtype="0" fill="hold" grpId="2" nodeType="withEffect">
                                  <p:stCondLst>
                                    <p:cond delay="1000"/>
                                  </p:stCondLst>
                                  <p:childTnLst>
                                    <p:animEffect transition="out" filter="fade">
                                      <p:cBhvr>
                                        <p:cTn id="13" dur="1000"/>
                                        <p:tgtEl>
                                          <p:spTgt spid="41"/>
                                        </p:tgtEl>
                                      </p:cBhvr>
                                    </p:animEffect>
                                    <p:set>
                                      <p:cBhvr>
                                        <p:cTn id="14" dur="1" fill="hold">
                                          <p:stCondLst>
                                            <p:cond delay="999"/>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wipe(left)">
                                      <p:cBhvr>
                                        <p:cTn id="23" dur="1000"/>
                                        <p:tgtEl>
                                          <p:spTgt spid="118"/>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wipe(up)">
                                      <p:cBhvr>
                                        <p:cTn id="27" dur="2000"/>
                                        <p:tgtEl>
                                          <p:spTgt spid="1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1000"/>
                                        <p:tgtEl>
                                          <p:spTgt spid="8"/>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wipe(left)">
                                      <p:cBhvr>
                                        <p:cTn id="36" dur="1000"/>
                                        <p:tgtEl>
                                          <p:spTgt spid="119"/>
                                        </p:tgtEl>
                                      </p:cBhvr>
                                    </p:animEffect>
                                  </p:childTnLst>
                                </p:cTn>
                              </p:par>
                            </p:childTnLst>
                          </p:cTn>
                        </p:par>
                        <p:par>
                          <p:cTn id="37" fill="hold">
                            <p:stCondLst>
                              <p:cond delay="2000"/>
                            </p:stCondLst>
                            <p:childTnLst>
                              <p:par>
                                <p:cTn id="38" presetID="18" presetClass="entr" presetSubtype="3"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strips(upRight)">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10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9"/>
                                        </p:tgtEl>
                                      </p:cBhvr>
                                    </p:animEffect>
                                    <p:set>
                                      <p:cBhvr>
                                        <p:cTn id="50" dur="1" fill="hold">
                                          <p:stCondLst>
                                            <p:cond delay="999"/>
                                          </p:stCondLst>
                                        </p:cTn>
                                        <p:tgtEl>
                                          <p:spTgt spid="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8"/>
                                        </p:tgtEl>
                                      </p:cBhvr>
                                    </p:animEffect>
                                    <p:set>
                                      <p:cBhvr>
                                        <p:cTn id="53" dur="1" fill="hold">
                                          <p:stCondLst>
                                            <p:cond delay="999"/>
                                          </p:stCondLst>
                                        </p:cTn>
                                        <p:tgtEl>
                                          <p:spTgt spid="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10"/>
                                        </p:tgtEl>
                                      </p:cBhvr>
                                    </p:animEffect>
                                    <p:set>
                                      <p:cBhvr>
                                        <p:cTn id="56" dur="1" fill="hold">
                                          <p:stCondLst>
                                            <p:cond delay="9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39"/>
                                        </p:tgtEl>
                                      </p:cBhvr>
                                    </p:animEffect>
                                    <p:set>
                                      <p:cBhvr>
                                        <p:cTn id="59" dur="1" fill="hold">
                                          <p:stCondLst>
                                            <p:cond delay="999"/>
                                          </p:stCondLst>
                                        </p:cTn>
                                        <p:tgtEl>
                                          <p:spTgt spid="3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118"/>
                                        </p:tgtEl>
                                      </p:cBhvr>
                                    </p:animEffect>
                                    <p:set>
                                      <p:cBhvr>
                                        <p:cTn id="62" dur="1" fill="hold">
                                          <p:stCondLst>
                                            <p:cond delay="999"/>
                                          </p:stCondLst>
                                        </p:cTn>
                                        <p:tgtEl>
                                          <p:spTgt spid="11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19"/>
                                        </p:tgtEl>
                                      </p:cBhvr>
                                    </p:animEffect>
                                    <p:set>
                                      <p:cBhvr>
                                        <p:cTn id="65" dur="1" fill="hold">
                                          <p:stCondLst>
                                            <p:cond delay="999"/>
                                          </p:stCondLst>
                                        </p:cTn>
                                        <p:tgtEl>
                                          <p:spTgt spid="119"/>
                                        </p:tgtEl>
                                        <p:attrNameLst>
                                          <p:attrName>style.visibility</p:attrName>
                                        </p:attrNameLst>
                                      </p:cBhvr>
                                      <p:to>
                                        <p:strVal val="hidden"/>
                                      </p:to>
                                    </p:se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104"/>
                                        </p:tgtEl>
                                        <p:attrNameLst>
                                          <p:attrName>style.visibility</p:attrName>
                                        </p:attrNameLst>
                                      </p:cBhvr>
                                      <p:to>
                                        <p:strVal val="visible"/>
                                      </p:to>
                                    </p:set>
                                    <p:animEffect transition="in" filter="wipe(down)">
                                      <p:cBhvr>
                                        <p:cTn id="69"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19" grpId="0" animBg="1"/>
      <p:bldP spid="119" grpId="1" animBg="1"/>
      <p:bldP spid="118" grpId="0" animBg="1"/>
      <p:bldP spid="118" grpId="1" animBg="1"/>
      <p:bldP spid="40" grpId="0" animBg="1"/>
      <p:bldP spid="39" grpId="0"/>
      <p:bldP spid="39" grpId="1"/>
      <p:bldP spid="104" grpId="0" animBg="1"/>
      <p:bldP spid="41" grpId="0" animBg="1"/>
      <p:bldP spid="41" grpId="1" animBg="1"/>
      <p:bldP spid="41" grpId="2"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sp>
        <p:nvSpPr>
          <p:cNvPr id="3" name="TextBox 2"/>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grpSp>
        <p:nvGrpSpPr>
          <p:cNvPr id="17" name="Group 16"/>
          <p:cNvGrpSpPr/>
          <p:nvPr/>
        </p:nvGrpSpPr>
        <p:grpSpPr>
          <a:xfrm>
            <a:off x="0" y="828852"/>
            <a:ext cx="9144000" cy="6019800"/>
            <a:chOff x="0" y="828852"/>
            <a:chExt cx="9144000" cy="6019800"/>
          </a:xfrm>
        </p:grpSpPr>
        <p:grpSp>
          <p:nvGrpSpPr>
            <p:cNvPr id="4" name="Group 92"/>
            <p:cNvGrpSpPr/>
            <p:nvPr/>
          </p:nvGrpSpPr>
          <p:grpSpPr>
            <a:xfrm>
              <a:off x="0" y="828852"/>
              <a:ext cx="9144000" cy="6019800"/>
              <a:chOff x="0" y="838200"/>
              <a:chExt cx="9144000" cy="6019800"/>
            </a:xfrm>
          </p:grpSpPr>
          <p:grpSp>
            <p:nvGrpSpPr>
              <p:cNvPr id="5" name="Group 46"/>
              <p:cNvGrpSpPr/>
              <p:nvPr/>
            </p:nvGrpSpPr>
            <p:grpSpPr>
              <a:xfrm>
                <a:off x="0" y="838200"/>
                <a:ext cx="9144000" cy="6019800"/>
                <a:chOff x="0" y="838200"/>
                <a:chExt cx="9144000" cy="6019800"/>
              </a:xfrm>
            </p:grpSpPr>
            <p:grpSp>
              <p:nvGrpSpPr>
                <p:cNvPr id="7" name="Group 11"/>
                <p:cNvGrpSpPr/>
                <p:nvPr/>
              </p:nvGrpSpPr>
              <p:grpSpPr>
                <a:xfrm>
                  <a:off x="0" y="838200"/>
                  <a:ext cx="9144000" cy="6019800"/>
                  <a:chOff x="0" y="1270000"/>
                  <a:chExt cx="9144000" cy="5588000"/>
                </a:xfrm>
              </p:grpSpPr>
              <p:pic>
                <p:nvPicPr>
                  <p:cNvPr id="10" name="Picture 2"/>
                  <p:cNvPicPr>
                    <a:picLocks noChangeAspect="1" noChangeArrowheads="1"/>
                  </p:cNvPicPr>
                  <p:nvPr/>
                </p:nvPicPr>
                <p:blipFill>
                  <a:blip r:embed="rId3" cstate="print"/>
                  <a:srcRect l="6250" t="21875" r="9375" b="9375"/>
                  <a:stretch>
                    <a:fillRect/>
                  </a:stretch>
                </p:blipFill>
                <p:spPr bwMode="auto">
                  <a:xfrm>
                    <a:off x="0" y="1270000"/>
                    <a:ext cx="9144000" cy="5588000"/>
                  </a:xfrm>
                  <a:prstGeom prst="rect">
                    <a:avLst/>
                  </a:prstGeom>
                  <a:noFill/>
                  <a:ln w="9525">
                    <a:noFill/>
                    <a:miter lim="800000"/>
                    <a:headEnd/>
                    <a:tailEnd/>
                  </a:ln>
                </p:spPr>
              </p:pic>
              <p:sp>
                <p:nvSpPr>
                  <p:cNvPr id="11" name="Rectangle 10"/>
                  <p:cNvSpPr/>
                  <p:nvPr/>
                </p:nvSpPr>
                <p:spPr>
                  <a:xfrm>
                    <a:off x="990600" y="1447800"/>
                    <a:ext cx="3124200" cy="381000"/>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Freeform 7"/>
                <p:cNvSpPr/>
                <p:nvPr/>
              </p:nvSpPr>
              <p:spPr>
                <a:xfrm>
                  <a:off x="876926" y="1811312"/>
                  <a:ext cx="1756348" cy="492176"/>
                </a:xfrm>
                <a:custGeom>
                  <a:avLst/>
                  <a:gdLst>
                    <a:gd name="connsiteX0" fmla="*/ 1688892 w 1758847"/>
                    <a:gd name="connsiteY0" fmla="*/ 482183 h 492176"/>
                    <a:gd name="connsiteX1" fmla="*/ 1733863 w 1758847"/>
                    <a:gd name="connsiteY1" fmla="*/ 392242 h 492176"/>
                    <a:gd name="connsiteX2" fmla="*/ 1538990 w 1758847"/>
                    <a:gd name="connsiteY2" fmla="*/ 152399 h 492176"/>
                    <a:gd name="connsiteX3" fmla="*/ 1269167 w 1758847"/>
                    <a:gd name="connsiteY3" fmla="*/ 47468 h 492176"/>
                    <a:gd name="connsiteX4" fmla="*/ 624590 w 1758847"/>
                    <a:gd name="connsiteY4" fmla="*/ 32478 h 492176"/>
                    <a:gd name="connsiteX5" fmla="*/ 99935 w 1758847"/>
                    <a:gd name="connsiteY5" fmla="*/ 2498 h 492176"/>
                    <a:gd name="connsiteX6" fmla="*/ 39974 w 1758847"/>
                    <a:gd name="connsiteY6" fmla="*/ 47468 h 492176"/>
                    <a:gd name="connsiteX7" fmla="*/ 159895 w 1758847"/>
                    <a:gd name="connsiteY7" fmla="*/ 212360 h 492176"/>
                    <a:gd name="connsiteX8" fmla="*/ 999344 w 1758847"/>
                    <a:gd name="connsiteY8" fmla="*/ 167390 h 492176"/>
                    <a:gd name="connsiteX9" fmla="*/ 1314138 w 1758847"/>
                    <a:gd name="connsiteY9" fmla="*/ 272321 h 492176"/>
                    <a:gd name="connsiteX10" fmla="*/ 1553981 w 1758847"/>
                    <a:gd name="connsiteY10" fmla="*/ 452203 h 492176"/>
                    <a:gd name="connsiteX11" fmla="*/ 1688892 w 1758847"/>
                    <a:gd name="connsiteY11" fmla="*/ 482183 h 492176"/>
                    <a:gd name="connsiteX0" fmla="*/ 1686393 w 1756348"/>
                    <a:gd name="connsiteY0" fmla="*/ 482183 h 492176"/>
                    <a:gd name="connsiteX1" fmla="*/ 1731364 w 1756348"/>
                    <a:gd name="connsiteY1" fmla="*/ 392242 h 492176"/>
                    <a:gd name="connsiteX2" fmla="*/ 1536491 w 1756348"/>
                    <a:gd name="connsiteY2" fmla="*/ 152399 h 492176"/>
                    <a:gd name="connsiteX3" fmla="*/ 1266668 w 1756348"/>
                    <a:gd name="connsiteY3" fmla="*/ 47468 h 492176"/>
                    <a:gd name="connsiteX4" fmla="*/ 622091 w 1756348"/>
                    <a:gd name="connsiteY4" fmla="*/ 32478 h 492176"/>
                    <a:gd name="connsiteX5" fmla="*/ 97436 w 1756348"/>
                    <a:gd name="connsiteY5" fmla="*/ 2498 h 492176"/>
                    <a:gd name="connsiteX6" fmla="*/ 37475 w 1756348"/>
                    <a:gd name="connsiteY6" fmla="*/ 47468 h 492176"/>
                    <a:gd name="connsiteX7" fmla="*/ 157396 w 1756348"/>
                    <a:gd name="connsiteY7" fmla="*/ 212360 h 492176"/>
                    <a:gd name="connsiteX8" fmla="*/ 951875 w 1756348"/>
                    <a:gd name="connsiteY8" fmla="*/ 246088 h 492176"/>
                    <a:gd name="connsiteX9" fmla="*/ 1311639 w 1756348"/>
                    <a:gd name="connsiteY9" fmla="*/ 272321 h 492176"/>
                    <a:gd name="connsiteX10" fmla="*/ 1551482 w 1756348"/>
                    <a:gd name="connsiteY10" fmla="*/ 452203 h 492176"/>
                    <a:gd name="connsiteX11" fmla="*/ 1686393 w 1756348"/>
                    <a:gd name="connsiteY11" fmla="*/ 482183 h 49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56348" h="492176">
                      <a:moveTo>
                        <a:pt x="1686393" y="482183"/>
                      </a:moveTo>
                      <a:cubicBezTo>
                        <a:pt x="1716373" y="472190"/>
                        <a:pt x="1756348" y="447206"/>
                        <a:pt x="1731364" y="392242"/>
                      </a:cubicBezTo>
                      <a:cubicBezTo>
                        <a:pt x="1706380" y="337278"/>
                        <a:pt x="1613940" y="209861"/>
                        <a:pt x="1536491" y="152399"/>
                      </a:cubicBezTo>
                      <a:cubicBezTo>
                        <a:pt x="1459042" y="94937"/>
                        <a:pt x="1419068" y="67455"/>
                        <a:pt x="1266668" y="47468"/>
                      </a:cubicBezTo>
                      <a:cubicBezTo>
                        <a:pt x="1114268" y="27481"/>
                        <a:pt x="816963" y="39973"/>
                        <a:pt x="622091" y="32478"/>
                      </a:cubicBezTo>
                      <a:cubicBezTo>
                        <a:pt x="427219" y="24983"/>
                        <a:pt x="194872" y="0"/>
                        <a:pt x="97436" y="2498"/>
                      </a:cubicBezTo>
                      <a:cubicBezTo>
                        <a:pt x="0" y="4996"/>
                        <a:pt x="27482" y="12491"/>
                        <a:pt x="37475" y="47468"/>
                      </a:cubicBezTo>
                      <a:cubicBezTo>
                        <a:pt x="47468" y="82445"/>
                        <a:pt x="4996" y="179257"/>
                        <a:pt x="157396" y="212360"/>
                      </a:cubicBezTo>
                      <a:cubicBezTo>
                        <a:pt x="309796" y="245463"/>
                        <a:pt x="759501" y="236095"/>
                        <a:pt x="951875" y="246088"/>
                      </a:cubicBezTo>
                      <a:cubicBezTo>
                        <a:pt x="1144249" y="256081"/>
                        <a:pt x="1211704" y="237968"/>
                        <a:pt x="1311639" y="272321"/>
                      </a:cubicBezTo>
                      <a:cubicBezTo>
                        <a:pt x="1411574" y="306674"/>
                        <a:pt x="1481528" y="419724"/>
                        <a:pt x="1551482" y="452203"/>
                      </a:cubicBezTo>
                      <a:cubicBezTo>
                        <a:pt x="1621436" y="484682"/>
                        <a:pt x="1656413" y="492176"/>
                        <a:pt x="1686393" y="482183"/>
                      </a:cubicBezTo>
                      <a:close/>
                    </a:path>
                  </a:pathLst>
                </a:custGeom>
                <a:solidFill>
                  <a:srgbClr val="FD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24400" y="1033046"/>
                  <a:ext cx="914400" cy="338554"/>
                </a:xfrm>
                <a:prstGeom prst="rect">
                  <a:avLst/>
                </a:prstGeom>
                <a:solidFill>
                  <a:srgbClr val="FDEDE7"/>
                </a:solidFill>
              </p:spPr>
              <p:txBody>
                <a:bodyPr wrap="square" rtlCol="0">
                  <a:spAutoFit/>
                </a:bodyPr>
                <a:lstStyle/>
                <a:p>
                  <a:r>
                    <a:rPr lang="en-US" sz="1600" b="1" i="1" dirty="0" smtClean="0"/>
                    <a:t>homo</a:t>
                  </a:r>
                  <a:endParaRPr lang="en-US" sz="1600" b="1" i="1" dirty="0"/>
                </a:p>
              </p:txBody>
            </p:sp>
          </p:grpSp>
          <p:sp>
            <p:nvSpPr>
              <p:cNvPr id="6" name="Rectangle 5"/>
              <p:cNvSpPr/>
              <p:nvPr/>
            </p:nvSpPr>
            <p:spPr>
              <a:xfrm>
                <a:off x="1143000" y="1182139"/>
                <a:ext cx="3124200" cy="410441"/>
              </a:xfrm>
              <a:prstGeom prst="rect">
                <a:avLst/>
              </a:prstGeom>
              <a:solidFill>
                <a:schemeClr val="accent6">
                  <a:lumMod val="20000"/>
                  <a:lumOff val="8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Freeform 14"/>
            <p:cNvSpPr/>
            <p:nvPr/>
          </p:nvSpPr>
          <p:spPr>
            <a:xfrm>
              <a:off x="3942413" y="3023017"/>
              <a:ext cx="1622685" cy="736183"/>
            </a:xfrm>
            <a:custGeom>
              <a:avLst/>
              <a:gdLst>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94872 w 1528997"/>
                <a:gd name="connsiteY23" fmla="*/ 264825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19921 w 1528997"/>
                <a:gd name="connsiteY24" fmla="*/ 264825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1723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99803 w 1528997"/>
                <a:gd name="connsiteY22" fmla="*/ 264825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09469 w 1528997"/>
                <a:gd name="connsiteY18" fmla="*/ 84943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64695 w 1528997"/>
                <a:gd name="connsiteY21" fmla="*/ 309796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094282 w 1528997"/>
                <a:gd name="connsiteY9" fmla="*/ 324786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34321 w 1528997"/>
                <a:gd name="connsiteY8" fmla="*/ 384747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7114"/>
                <a:gd name="connsiteX1" fmla="*/ 104931 w 1528997"/>
                <a:gd name="connsiteY1" fmla="*/ 369756 h 587114"/>
                <a:gd name="connsiteX2" fmla="*/ 239843 w 1528997"/>
                <a:gd name="connsiteY2" fmla="*/ 444707 h 587114"/>
                <a:gd name="connsiteX3" fmla="*/ 464695 w 1528997"/>
                <a:gd name="connsiteY3" fmla="*/ 504668 h 587114"/>
                <a:gd name="connsiteX4" fmla="*/ 509666 w 1528997"/>
                <a:gd name="connsiteY4" fmla="*/ 519658 h 587114"/>
                <a:gd name="connsiteX5" fmla="*/ 629587 w 1528997"/>
                <a:gd name="connsiteY5" fmla="*/ 549638 h 587114"/>
                <a:gd name="connsiteX6" fmla="*/ 779489 w 1528997"/>
                <a:gd name="connsiteY6" fmla="*/ 579619 h 587114"/>
                <a:gd name="connsiteX7" fmla="*/ 839449 w 1528997"/>
                <a:gd name="connsiteY7" fmla="*/ 504668 h 587114"/>
                <a:gd name="connsiteX8" fmla="*/ 1010587 w 1528997"/>
                <a:gd name="connsiteY8" fmla="*/ 457199 h 587114"/>
                <a:gd name="connsiteX9" fmla="*/ 1162987 w 1528997"/>
                <a:gd name="connsiteY9" fmla="*/ 457199 h 587114"/>
                <a:gd name="connsiteX10" fmla="*/ 1304144 w 1528997"/>
                <a:gd name="connsiteY10" fmla="*/ 234845 h 587114"/>
                <a:gd name="connsiteX11" fmla="*/ 1379095 w 1528997"/>
                <a:gd name="connsiteY11" fmla="*/ 219855 h 587114"/>
                <a:gd name="connsiteX12" fmla="*/ 1484026 w 1528997"/>
                <a:gd name="connsiteY12" fmla="*/ 174884 h 587114"/>
                <a:gd name="connsiteX13" fmla="*/ 1514007 w 1528997"/>
                <a:gd name="connsiteY13" fmla="*/ 24983 h 587114"/>
                <a:gd name="connsiteX14" fmla="*/ 1469036 w 1528997"/>
                <a:gd name="connsiteY14" fmla="*/ 24983 h 587114"/>
                <a:gd name="connsiteX15" fmla="*/ 1154243 w 1528997"/>
                <a:gd name="connsiteY15" fmla="*/ 69953 h 587114"/>
                <a:gd name="connsiteX16" fmla="*/ 1019331 w 1528997"/>
                <a:gd name="connsiteY16" fmla="*/ 54963 h 587114"/>
                <a:gd name="connsiteX17" fmla="*/ 899410 w 1528997"/>
                <a:gd name="connsiteY17" fmla="*/ 69953 h 587114"/>
                <a:gd name="connsiteX18" fmla="*/ 858187 w 1528997"/>
                <a:gd name="connsiteY18" fmla="*/ 76199 h 587114"/>
                <a:gd name="connsiteX19" fmla="*/ 809469 w 1528997"/>
                <a:gd name="connsiteY19" fmla="*/ 219855 h 587114"/>
                <a:gd name="connsiteX20" fmla="*/ 674557 w 1528997"/>
                <a:gd name="connsiteY20" fmla="*/ 339776 h 587114"/>
                <a:gd name="connsiteX21" fmla="*/ 400987 w 1528997"/>
                <a:gd name="connsiteY21" fmla="*/ 304799 h 587114"/>
                <a:gd name="connsiteX22" fmla="*/ 248587 w 1528997"/>
                <a:gd name="connsiteY22" fmla="*/ 228599 h 587114"/>
                <a:gd name="connsiteX23" fmla="*/ 172387 w 1528997"/>
                <a:gd name="connsiteY23" fmla="*/ 228599 h 587114"/>
                <a:gd name="connsiteX24" fmla="*/ 96187 w 1528997"/>
                <a:gd name="connsiteY24" fmla="*/ 228599 h 587114"/>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04144 w 1528997"/>
                <a:gd name="connsiteY10" fmla="*/ 234845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4571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79095 w 1528997"/>
                <a:gd name="connsiteY11" fmla="*/ 219855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528997"/>
                <a:gd name="connsiteY0" fmla="*/ 294806 h 582326"/>
                <a:gd name="connsiteX1" fmla="*/ 104931 w 1528997"/>
                <a:gd name="connsiteY1" fmla="*/ 369756 h 582326"/>
                <a:gd name="connsiteX2" fmla="*/ 239843 w 1528997"/>
                <a:gd name="connsiteY2" fmla="*/ 444707 h 582326"/>
                <a:gd name="connsiteX3" fmla="*/ 464695 w 1528997"/>
                <a:gd name="connsiteY3" fmla="*/ 504668 h 582326"/>
                <a:gd name="connsiteX4" fmla="*/ 509666 w 1528997"/>
                <a:gd name="connsiteY4" fmla="*/ 519658 h 582326"/>
                <a:gd name="connsiteX5" fmla="*/ 629587 w 1528997"/>
                <a:gd name="connsiteY5" fmla="*/ 549638 h 582326"/>
                <a:gd name="connsiteX6" fmla="*/ 779489 w 1528997"/>
                <a:gd name="connsiteY6" fmla="*/ 579619 h 582326"/>
                <a:gd name="connsiteX7" fmla="*/ 934387 w 1528997"/>
                <a:gd name="connsiteY7" fmla="*/ 533399 h 582326"/>
                <a:gd name="connsiteX8" fmla="*/ 1010587 w 1528997"/>
                <a:gd name="connsiteY8" fmla="*/ 533399 h 582326"/>
                <a:gd name="connsiteX9" fmla="*/ 1162987 w 1528997"/>
                <a:gd name="connsiteY9" fmla="*/ 457199 h 582326"/>
                <a:gd name="connsiteX10" fmla="*/ 1315387 w 1528997"/>
                <a:gd name="connsiteY10" fmla="*/ 380999 h 582326"/>
                <a:gd name="connsiteX11" fmla="*/ 1391587 w 1528997"/>
                <a:gd name="connsiteY11" fmla="*/ 304799 h 582326"/>
                <a:gd name="connsiteX12" fmla="*/ 1484026 w 1528997"/>
                <a:gd name="connsiteY12" fmla="*/ 174884 h 582326"/>
                <a:gd name="connsiteX13" fmla="*/ 1514007 w 1528997"/>
                <a:gd name="connsiteY13" fmla="*/ 24983 h 582326"/>
                <a:gd name="connsiteX14" fmla="*/ 1469036 w 1528997"/>
                <a:gd name="connsiteY14" fmla="*/ 24983 h 582326"/>
                <a:gd name="connsiteX15" fmla="*/ 1154243 w 1528997"/>
                <a:gd name="connsiteY15" fmla="*/ 69953 h 582326"/>
                <a:gd name="connsiteX16" fmla="*/ 1019331 w 1528997"/>
                <a:gd name="connsiteY16" fmla="*/ 54963 h 582326"/>
                <a:gd name="connsiteX17" fmla="*/ 899410 w 1528997"/>
                <a:gd name="connsiteY17" fmla="*/ 69953 h 582326"/>
                <a:gd name="connsiteX18" fmla="*/ 858187 w 1528997"/>
                <a:gd name="connsiteY18" fmla="*/ 76199 h 582326"/>
                <a:gd name="connsiteX19" fmla="*/ 809469 w 1528997"/>
                <a:gd name="connsiteY19" fmla="*/ 219855 h 582326"/>
                <a:gd name="connsiteX20" fmla="*/ 674557 w 1528997"/>
                <a:gd name="connsiteY20" fmla="*/ 339776 h 582326"/>
                <a:gd name="connsiteX21" fmla="*/ 400987 w 1528997"/>
                <a:gd name="connsiteY21" fmla="*/ 304799 h 582326"/>
                <a:gd name="connsiteX22" fmla="*/ 248587 w 1528997"/>
                <a:gd name="connsiteY22" fmla="*/ 228599 h 582326"/>
                <a:gd name="connsiteX23" fmla="*/ 172387 w 1528997"/>
                <a:gd name="connsiteY23" fmla="*/ 228599 h 582326"/>
                <a:gd name="connsiteX24" fmla="*/ 96187 w 1528997"/>
                <a:gd name="connsiteY24" fmla="*/ 228599 h 582326"/>
                <a:gd name="connsiteX0" fmla="*/ 0 w 1622685"/>
                <a:gd name="connsiteY0" fmla="*/ 319790 h 607310"/>
                <a:gd name="connsiteX1" fmla="*/ 104931 w 1622685"/>
                <a:gd name="connsiteY1" fmla="*/ 394740 h 607310"/>
                <a:gd name="connsiteX2" fmla="*/ 239843 w 1622685"/>
                <a:gd name="connsiteY2" fmla="*/ 469691 h 607310"/>
                <a:gd name="connsiteX3" fmla="*/ 464695 w 1622685"/>
                <a:gd name="connsiteY3" fmla="*/ 529652 h 607310"/>
                <a:gd name="connsiteX4" fmla="*/ 509666 w 1622685"/>
                <a:gd name="connsiteY4" fmla="*/ 544642 h 607310"/>
                <a:gd name="connsiteX5" fmla="*/ 629587 w 1622685"/>
                <a:gd name="connsiteY5" fmla="*/ 574622 h 607310"/>
                <a:gd name="connsiteX6" fmla="*/ 779489 w 1622685"/>
                <a:gd name="connsiteY6" fmla="*/ 604603 h 607310"/>
                <a:gd name="connsiteX7" fmla="*/ 934387 w 1622685"/>
                <a:gd name="connsiteY7" fmla="*/ 558383 h 607310"/>
                <a:gd name="connsiteX8" fmla="*/ 1010587 w 1622685"/>
                <a:gd name="connsiteY8" fmla="*/ 558383 h 607310"/>
                <a:gd name="connsiteX9" fmla="*/ 1162987 w 1622685"/>
                <a:gd name="connsiteY9" fmla="*/ 482183 h 607310"/>
                <a:gd name="connsiteX10" fmla="*/ 1315387 w 1622685"/>
                <a:gd name="connsiteY10" fmla="*/ 405983 h 607310"/>
                <a:gd name="connsiteX11" fmla="*/ 1391587 w 1622685"/>
                <a:gd name="connsiteY11" fmla="*/ 329783 h 607310"/>
                <a:gd name="connsiteX12" fmla="*/ 1484026 w 1622685"/>
                <a:gd name="connsiteY12" fmla="*/ 199868 h 607310"/>
                <a:gd name="connsiteX13" fmla="*/ 1620187 w 1622685"/>
                <a:gd name="connsiteY13" fmla="*/ 24983 h 607310"/>
                <a:gd name="connsiteX14" fmla="*/ 1469036 w 1622685"/>
                <a:gd name="connsiteY14" fmla="*/ 49967 h 607310"/>
                <a:gd name="connsiteX15" fmla="*/ 1154243 w 1622685"/>
                <a:gd name="connsiteY15" fmla="*/ 94937 h 607310"/>
                <a:gd name="connsiteX16" fmla="*/ 1019331 w 1622685"/>
                <a:gd name="connsiteY16" fmla="*/ 79947 h 607310"/>
                <a:gd name="connsiteX17" fmla="*/ 899410 w 1622685"/>
                <a:gd name="connsiteY17" fmla="*/ 94937 h 607310"/>
                <a:gd name="connsiteX18" fmla="*/ 858187 w 1622685"/>
                <a:gd name="connsiteY18" fmla="*/ 101183 h 607310"/>
                <a:gd name="connsiteX19" fmla="*/ 809469 w 1622685"/>
                <a:gd name="connsiteY19" fmla="*/ 244839 h 607310"/>
                <a:gd name="connsiteX20" fmla="*/ 674557 w 1622685"/>
                <a:gd name="connsiteY20" fmla="*/ 364760 h 607310"/>
                <a:gd name="connsiteX21" fmla="*/ 400987 w 1622685"/>
                <a:gd name="connsiteY21" fmla="*/ 329783 h 607310"/>
                <a:gd name="connsiteX22" fmla="*/ 248587 w 1622685"/>
                <a:gd name="connsiteY22" fmla="*/ 253583 h 607310"/>
                <a:gd name="connsiteX23" fmla="*/ 172387 w 1622685"/>
                <a:gd name="connsiteY23" fmla="*/ 253583 h 607310"/>
                <a:gd name="connsiteX24" fmla="*/ 96187 w 1622685"/>
                <a:gd name="connsiteY24" fmla="*/ 253583 h 607310"/>
                <a:gd name="connsiteX0" fmla="*/ 0 w 1622685"/>
                <a:gd name="connsiteY0" fmla="*/ 319790 h 720777"/>
                <a:gd name="connsiteX1" fmla="*/ 104931 w 1622685"/>
                <a:gd name="connsiteY1" fmla="*/ 394740 h 720777"/>
                <a:gd name="connsiteX2" fmla="*/ 239843 w 1622685"/>
                <a:gd name="connsiteY2" fmla="*/ 469691 h 720777"/>
                <a:gd name="connsiteX3" fmla="*/ 464695 w 1622685"/>
                <a:gd name="connsiteY3" fmla="*/ 529652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20777"/>
                <a:gd name="connsiteX1" fmla="*/ 104931 w 1622685"/>
                <a:gd name="connsiteY1" fmla="*/ 394740 h 720777"/>
                <a:gd name="connsiteX2" fmla="*/ 239843 w 1622685"/>
                <a:gd name="connsiteY2" fmla="*/ 469691 h 720777"/>
                <a:gd name="connsiteX3" fmla="*/ 400987 w 1622685"/>
                <a:gd name="connsiteY3" fmla="*/ 558383 h 720777"/>
                <a:gd name="connsiteX4" fmla="*/ 509666 w 1622685"/>
                <a:gd name="connsiteY4" fmla="*/ 544642 h 720777"/>
                <a:gd name="connsiteX5" fmla="*/ 553387 w 1622685"/>
                <a:gd name="connsiteY5" fmla="*/ 710783 h 720777"/>
                <a:gd name="connsiteX6" fmla="*/ 779489 w 1622685"/>
                <a:gd name="connsiteY6" fmla="*/ 604603 h 720777"/>
                <a:gd name="connsiteX7" fmla="*/ 934387 w 1622685"/>
                <a:gd name="connsiteY7" fmla="*/ 558383 h 720777"/>
                <a:gd name="connsiteX8" fmla="*/ 1010587 w 1622685"/>
                <a:gd name="connsiteY8" fmla="*/ 558383 h 720777"/>
                <a:gd name="connsiteX9" fmla="*/ 1162987 w 1622685"/>
                <a:gd name="connsiteY9" fmla="*/ 482183 h 720777"/>
                <a:gd name="connsiteX10" fmla="*/ 1315387 w 1622685"/>
                <a:gd name="connsiteY10" fmla="*/ 405983 h 720777"/>
                <a:gd name="connsiteX11" fmla="*/ 1391587 w 1622685"/>
                <a:gd name="connsiteY11" fmla="*/ 329783 h 720777"/>
                <a:gd name="connsiteX12" fmla="*/ 1484026 w 1622685"/>
                <a:gd name="connsiteY12" fmla="*/ 199868 h 720777"/>
                <a:gd name="connsiteX13" fmla="*/ 1620187 w 1622685"/>
                <a:gd name="connsiteY13" fmla="*/ 24983 h 720777"/>
                <a:gd name="connsiteX14" fmla="*/ 1469036 w 1622685"/>
                <a:gd name="connsiteY14" fmla="*/ 49967 h 720777"/>
                <a:gd name="connsiteX15" fmla="*/ 1154243 w 1622685"/>
                <a:gd name="connsiteY15" fmla="*/ 94937 h 720777"/>
                <a:gd name="connsiteX16" fmla="*/ 1019331 w 1622685"/>
                <a:gd name="connsiteY16" fmla="*/ 79947 h 720777"/>
                <a:gd name="connsiteX17" fmla="*/ 899410 w 1622685"/>
                <a:gd name="connsiteY17" fmla="*/ 94937 h 720777"/>
                <a:gd name="connsiteX18" fmla="*/ 858187 w 1622685"/>
                <a:gd name="connsiteY18" fmla="*/ 101183 h 720777"/>
                <a:gd name="connsiteX19" fmla="*/ 809469 w 1622685"/>
                <a:gd name="connsiteY19" fmla="*/ 244839 h 720777"/>
                <a:gd name="connsiteX20" fmla="*/ 674557 w 1622685"/>
                <a:gd name="connsiteY20" fmla="*/ 364760 h 720777"/>
                <a:gd name="connsiteX21" fmla="*/ 400987 w 1622685"/>
                <a:gd name="connsiteY21" fmla="*/ 329783 h 720777"/>
                <a:gd name="connsiteX22" fmla="*/ 248587 w 1622685"/>
                <a:gd name="connsiteY22" fmla="*/ 253583 h 720777"/>
                <a:gd name="connsiteX23" fmla="*/ 172387 w 1622685"/>
                <a:gd name="connsiteY23" fmla="*/ 253583 h 720777"/>
                <a:gd name="connsiteX24" fmla="*/ 96187 w 1622685"/>
                <a:gd name="connsiteY24" fmla="*/ 253583 h 720777"/>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5583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79489 w 1622685"/>
                <a:gd name="connsiteY6" fmla="*/ 60460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4821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10587 w 1622685"/>
                <a:gd name="connsiteY8" fmla="*/ 5583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1629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 name="connsiteX0" fmla="*/ 0 w 1622685"/>
                <a:gd name="connsiteY0" fmla="*/ 319790 h 736183"/>
                <a:gd name="connsiteX1" fmla="*/ 104931 w 1622685"/>
                <a:gd name="connsiteY1" fmla="*/ 394740 h 736183"/>
                <a:gd name="connsiteX2" fmla="*/ 239843 w 1622685"/>
                <a:gd name="connsiteY2" fmla="*/ 469691 h 736183"/>
                <a:gd name="connsiteX3" fmla="*/ 400987 w 1622685"/>
                <a:gd name="connsiteY3" fmla="*/ 558383 h 736183"/>
                <a:gd name="connsiteX4" fmla="*/ 477187 w 1622685"/>
                <a:gd name="connsiteY4" fmla="*/ 710783 h 736183"/>
                <a:gd name="connsiteX5" fmla="*/ 553387 w 1622685"/>
                <a:gd name="connsiteY5" fmla="*/ 710783 h 736183"/>
                <a:gd name="connsiteX6" fmla="*/ 781987 w 1622685"/>
                <a:gd name="connsiteY6" fmla="*/ 710783 h 736183"/>
                <a:gd name="connsiteX7" fmla="*/ 934387 w 1622685"/>
                <a:gd name="connsiteY7" fmla="*/ 710783 h 736183"/>
                <a:gd name="connsiteX8" fmla="*/ 1086787 w 1622685"/>
                <a:gd name="connsiteY8" fmla="*/ 710783 h 736183"/>
                <a:gd name="connsiteX9" fmla="*/ 1239187 w 1622685"/>
                <a:gd name="connsiteY9" fmla="*/ 558383 h 736183"/>
                <a:gd name="connsiteX10" fmla="*/ 1315387 w 1622685"/>
                <a:gd name="connsiteY10" fmla="*/ 405983 h 736183"/>
                <a:gd name="connsiteX11" fmla="*/ 1391587 w 1622685"/>
                <a:gd name="connsiteY11" fmla="*/ 329783 h 736183"/>
                <a:gd name="connsiteX12" fmla="*/ 1484026 w 1622685"/>
                <a:gd name="connsiteY12" fmla="*/ 199868 h 736183"/>
                <a:gd name="connsiteX13" fmla="*/ 1620187 w 1622685"/>
                <a:gd name="connsiteY13" fmla="*/ 24983 h 736183"/>
                <a:gd name="connsiteX14" fmla="*/ 1469036 w 1622685"/>
                <a:gd name="connsiteY14" fmla="*/ 49967 h 736183"/>
                <a:gd name="connsiteX15" fmla="*/ 1154243 w 1622685"/>
                <a:gd name="connsiteY15" fmla="*/ 94937 h 736183"/>
                <a:gd name="connsiteX16" fmla="*/ 1019331 w 1622685"/>
                <a:gd name="connsiteY16" fmla="*/ 79947 h 736183"/>
                <a:gd name="connsiteX17" fmla="*/ 899410 w 1622685"/>
                <a:gd name="connsiteY17" fmla="*/ 94937 h 736183"/>
                <a:gd name="connsiteX18" fmla="*/ 858187 w 1622685"/>
                <a:gd name="connsiteY18" fmla="*/ 101183 h 736183"/>
                <a:gd name="connsiteX19" fmla="*/ 809469 w 1622685"/>
                <a:gd name="connsiteY19" fmla="*/ 244839 h 736183"/>
                <a:gd name="connsiteX20" fmla="*/ 674557 w 1622685"/>
                <a:gd name="connsiteY20" fmla="*/ 364760 h 736183"/>
                <a:gd name="connsiteX21" fmla="*/ 400987 w 1622685"/>
                <a:gd name="connsiteY21" fmla="*/ 329783 h 736183"/>
                <a:gd name="connsiteX22" fmla="*/ 248587 w 1622685"/>
                <a:gd name="connsiteY22" fmla="*/ 253583 h 736183"/>
                <a:gd name="connsiteX23" fmla="*/ 172387 w 1622685"/>
                <a:gd name="connsiteY23" fmla="*/ 253583 h 736183"/>
                <a:gd name="connsiteX24" fmla="*/ 96187 w 1622685"/>
                <a:gd name="connsiteY24" fmla="*/ 253583 h 736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685" h="736183">
                  <a:moveTo>
                    <a:pt x="0" y="319790"/>
                  </a:moveTo>
                  <a:cubicBezTo>
                    <a:pt x="32478" y="344773"/>
                    <a:pt x="64957" y="369756"/>
                    <a:pt x="104931" y="394740"/>
                  </a:cubicBezTo>
                  <a:cubicBezTo>
                    <a:pt x="144905" y="419724"/>
                    <a:pt x="190500" y="442417"/>
                    <a:pt x="239843" y="469691"/>
                  </a:cubicBezTo>
                  <a:cubicBezTo>
                    <a:pt x="289186" y="496965"/>
                    <a:pt x="361430" y="518201"/>
                    <a:pt x="400987" y="558383"/>
                  </a:cubicBezTo>
                  <a:cubicBezTo>
                    <a:pt x="440544" y="598565"/>
                    <a:pt x="451787" y="685383"/>
                    <a:pt x="477187" y="710783"/>
                  </a:cubicBezTo>
                  <a:cubicBezTo>
                    <a:pt x="502587" y="736183"/>
                    <a:pt x="502587" y="710783"/>
                    <a:pt x="553387" y="710783"/>
                  </a:cubicBezTo>
                  <a:lnTo>
                    <a:pt x="781987" y="710783"/>
                  </a:lnTo>
                  <a:lnTo>
                    <a:pt x="934387" y="710783"/>
                  </a:lnTo>
                  <a:cubicBezTo>
                    <a:pt x="985187" y="710783"/>
                    <a:pt x="1035987" y="736183"/>
                    <a:pt x="1086787" y="710783"/>
                  </a:cubicBezTo>
                  <a:cubicBezTo>
                    <a:pt x="1137587" y="685383"/>
                    <a:pt x="1201087" y="609183"/>
                    <a:pt x="1239187" y="558383"/>
                  </a:cubicBezTo>
                  <a:cubicBezTo>
                    <a:pt x="1277287" y="507583"/>
                    <a:pt x="1289987" y="444083"/>
                    <a:pt x="1315387" y="405983"/>
                  </a:cubicBezTo>
                  <a:cubicBezTo>
                    <a:pt x="1340787" y="367883"/>
                    <a:pt x="1363481" y="364136"/>
                    <a:pt x="1391587" y="329783"/>
                  </a:cubicBezTo>
                  <a:cubicBezTo>
                    <a:pt x="1419694" y="295431"/>
                    <a:pt x="1445926" y="250668"/>
                    <a:pt x="1484026" y="199868"/>
                  </a:cubicBezTo>
                  <a:cubicBezTo>
                    <a:pt x="1522126" y="149068"/>
                    <a:pt x="1622685" y="49967"/>
                    <a:pt x="1620187" y="24983"/>
                  </a:cubicBezTo>
                  <a:cubicBezTo>
                    <a:pt x="1617689" y="0"/>
                    <a:pt x="1546693" y="38308"/>
                    <a:pt x="1469036" y="49967"/>
                  </a:cubicBezTo>
                  <a:cubicBezTo>
                    <a:pt x="1391379" y="61626"/>
                    <a:pt x="1229194" y="89940"/>
                    <a:pt x="1154243" y="94937"/>
                  </a:cubicBezTo>
                  <a:cubicBezTo>
                    <a:pt x="1079292" y="99934"/>
                    <a:pt x="1061803" y="79947"/>
                    <a:pt x="1019331" y="79947"/>
                  </a:cubicBezTo>
                  <a:cubicBezTo>
                    <a:pt x="976859" y="79947"/>
                    <a:pt x="926267" y="91398"/>
                    <a:pt x="899410" y="94937"/>
                  </a:cubicBezTo>
                  <a:cubicBezTo>
                    <a:pt x="872553" y="98476"/>
                    <a:pt x="873177" y="76199"/>
                    <a:pt x="858187" y="101183"/>
                  </a:cubicBezTo>
                  <a:cubicBezTo>
                    <a:pt x="843197" y="126167"/>
                    <a:pt x="840074" y="200910"/>
                    <a:pt x="809469" y="244839"/>
                  </a:cubicBezTo>
                  <a:cubicBezTo>
                    <a:pt x="778864" y="288769"/>
                    <a:pt x="742637" y="350603"/>
                    <a:pt x="674557" y="364760"/>
                  </a:cubicBezTo>
                  <a:cubicBezTo>
                    <a:pt x="606477" y="378917"/>
                    <a:pt x="426078" y="399725"/>
                    <a:pt x="400987" y="329783"/>
                  </a:cubicBezTo>
                  <a:cubicBezTo>
                    <a:pt x="320811" y="274531"/>
                    <a:pt x="297305" y="267116"/>
                    <a:pt x="248587" y="253583"/>
                  </a:cubicBezTo>
                  <a:lnTo>
                    <a:pt x="172387" y="253583"/>
                  </a:lnTo>
                  <a:lnTo>
                    <a:pt x="96187" y="253583"/>
                  </a:lnTo>
                </a:path>
              </a:pathLst>
            </a:custGeom>
            <a:solidFill>
              <a:srgbClr val="853F05"/>
            </a:solidFill>
            <a:ln>
              <a:noFill/>
            </a:ln>
            <a:effectLst>
              <a:outerShdw blurRad="50800" dist="50800" dir="5400000" algn="ctr" rotWithShape="0">
                <a:srgbClr val="853F05"/>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25908" y="1382239"/>
              <a:ext cx="4332158" cy="3674155"/>
            </a:xfrm>
            <a:custGeom>
              <a:avLst/>
              <a:gdLst>
                <a:gd name="connsiteX0" fmla="*/ 1876269 w 4332158"/>
                <a:gd name="connsiteY0" fmla="*/ 1921239 h 2480872"/>
                <a:gd name="connsiteX1" fmla="*/ 1411574 w 4332158"/>
                <a:gd name="connsiteY1" fmla="*/ 1936229 h 2480872"/>
                <a:gd name="connsiteX2" fmla="*/ 961869 w 4332158"/>
                <a:gd name="connsiteY2" fmla="*/ 1861279 h 2480872"/>
                <a:gd name="connsiteX3" fmla="*/ 692046 w 4332158"/>
                <a:gd name="connsiteY3" fmla="*/ 1636426 h 2480872"/>
                <a:gd name="connsiteX4" fmla="*/ 722026 w 4332158"/>
                <a:gd name="connsiteY4" fmla="*/ 1381593 h 2480872"/>
                <a:gd name="connsiteX5" fmla="*/ 647076 w 4332158"/>
                <a:gd name="connsiteY5" fmla="*/ 1246682 h 2480872"/>
                <a:gd name="connsiteX6" fmla="*/ 167390 w 4332158"/>
                <a:gd name="connsiteY6" fmla="*/ 1246682 h 2480872"/>
                <a:gd name="connsiteX7" fmla="*/ 47469 w 4332158"/>
                <a:gd name="connsiteY7" fmla="*/ 916898 h 2480872"/>
                <a:gd name="connsiteX8" fmla="*/ 452203 w 4332158"/>
                <a:gd name="connsiteY8" fmla="*/ 482183 h 2480872"/>
                <a:gd name="connsiteX9" fmla="*/ 1321633 w 4332158"/>
                <a:gd name="connsiteY9" fmla="*/ 77449 h 2480872"/>
                <a:gd name="connsiteX10" fmla="*/ 1951220 w 4332158"/>
                <a:gd name="connsiteY10" fmla="*/ 17488 h 2480872"/>
                <a:gd name="connsiteX11" fmla="*/ 2640767 w 4332158"/>
                <a:gd name="connsiteY11" fmla="*/ 62459 h 2480872"/>
                <a:gd name="connsiteX12" fmla="*/ 3270354 w 4332158"/>
                <a:gd name="connsiteY12" fmla="*/ 137410 h 2480872"/>
                <a:gd name="connsiteX13" fmla="*/ 3690079 w 4332158"/>
                <a:gd name="connsiteY13" fmla="*/ 257331 h 2480872"/>
                <a:gd name="connsiteX14" fmla="*/ 4034853 w 4332158"/>
                <a:gd name="connsiteY14" fmla="*/ 497174 h 2480872"/>
                <a:gd name="connsiteX15" fmla="*/ 3959902 w 4332158"/>
                <a:gd name="connsiteY15" fmla="*/ 781987 h 2480872"/>
                <a:gd name="connsiteX16" fmla="*/ 4229725 w 4332158"/>
                <a:gd name="connsiteY16" fmla="*/ 901908 h 2480872"/>
                <a:gd name="connsiteX17" fmla="*/ 4304676 w 4332158"/>
                <a:gd name="connsiteY17" fmla="*/ 1141751 h 2480872"/>
                <a:gd name="connsiteX18" fmla="*/ 4064833 w 4332158"/>
                <a:gd name="connsiteY18" fmla="*/ 1336623 h 2480872"/>
                <a:gd name="connsiteX19" fmla="*/ 3480217 w 4332158"/>
                <a:gd name="connsiteY19" fmla="*/ 1576465 h 2480872"/>
                <a:gd name="connsiteX20" fmla="*/ 3135443 w 4332158"/>
                <a:gd name="connsiteY20" fmla="*/ 1726367 h 2480872"/>
                <a:gd name="connsiteX21" fmla="*/ 2730708 w 4332158"/>
                <a:gd name="connsiteY21" fmla="*/ 2011180 h 2480872"/>
                <a:gd name="connsiteX22" fmla="*/ 2400925 w 4332158"/>
                <a:gd name="connsiteY22" fmla="*/ 2355954 h 2480872"/>
                <a:gd name="connsiteX23" fmla="*/ 2221043 w 4332158"/>
                <a:gd name="connsiteY23" fmla="*/ 2475875 h 2480872"/>
                <a:gd name="connsiteX24" fmla="*/ 2086131 w 4332158"/>
                <a:gd name="connsiteY24" fmla="*/ 2385934 h 2480872"/>
                <a:gd name="connsiteX25" fmla="*/ 1981200 w 4332158"/>
                <a:gd name="connsiteY25" fmla="*/ 2131102 h 2480872"/>
                <a:gd name="connsiteX26" fmla="*/ 1876269 w 4332158"/>
                <a:gd name="connsiteY26" fmla="*/ 1921239 h 2480872"/>
                <a:gd name="connsiteX0" fmla="*/ 1876269 w 4332158"/>
                <a:gd name="connsiteY0" fmla="*/ 1921239 h 3566410"/>
                <a:gd name="connsiteX1" fmla="*/ 1411574 w 4332158"/>
                <a:gd name="connsiteY1" fmla="*/ 1936229 h 3566410"/>
                <a:gd name="connsiteX2" fmla="*/ 961869 w 4332158"/>
                <a:gd name="connsiteY2" fmla="*/ 1861279 h 3566410"/>
                <a:gd name="connsiteX3" fmla="*/ 692046 w 4332158"/>
                <a:gd name="connsiteY3" fmla="*/ 1636426 h 3566410"/>
                <a:gd name="connsiteX4" fmla="*/ 722026 w 4332158"/>
                <a:gd name="connsiteY4" fmla="*/ 1381593 h 3566410"/>
                <a:gd name="connsiteX5" fmla="*/ 647076 w 4332158"/>
                <a:gd name="connsiteY5" fmla="*/ 1246682 h 3566410"/>
                <a:gd name="connsiteX6" fmla="*/ 167390 w 4332158"/>
                <a:gd name="connsiteY6" fmla="*/ 1246682 h 3566410"/>
                <a:gd name="connsiteX7" fmla="*/ 47469 w 4332158"/>
                <a:gd name="connsiteY7" fmla="*/ 916898 h 3566410"/>
                <a:gd name="connsiteX8" fmla="*/ 452203 w 4332158"/>
                <a:gd name="connsiteY8" fmla="*/ 482183 h 3566410"/>
                <a:gd name="connsiteX9" fmla="*/ 1321633 w 4332158"/>
                <a:gd name="connsiteY9" fmla="*/ 77449 h 3566410"/>
                <a:gd name="connsiteX10" fmla="*/ 1951220 w 4332158"/>
                <a:gd name="connsiteY10" fmla="*/ 17488 h 3566410"/>
                <a:gd name="connsiteX11" fmla="*/ 2640767 w 4332158"/>
                <a:gd name="connsiteY11" fmla="*/ 62459 h 3566410"/>
                <a:gd name="connsiteX12" fmla="*/ 3270354 w 4332158"/>
                <a:gd name="connsiteY12" fmla="*/ 137410 h 3566410"/>
                <a:gd name="connsiteX13" fmla="*/ 3690079 w 4332158"/>
                <a:gd name="connsiteY13" fmla="*/ 257331 h 3566410"/>
                <a:gd name="connsiteX14" fmla="*/ 4034853 w 4332158"/>
                <a:gd name="connsiteY14" fmla="*/ 497174 h 3566410"/>
                <a:gd name="connsiteX15" fmla="*/ 3959902 w 4332158"/>
                <a:gd name="connsiteY15" fmla="*/ 781987 h 3566410"/>
                <a:gd name="connsiteX16" fmla="*/ 4229725 w 4332158"/>
                <a:gd name="connsiteY16" fmla="*/ 901908 h 3566410"/>
                <a:gd name="connsiteX17" fmla="*/ 4304676 w 4332158"/>
                <a:gd name="connsiteY17" fmla="*/ 1141751 h 3566410"/>
                <a:gd name="connsiteX18" fmla="*/ 4064833 w 4332158"/>
                <a:gd name="connsiteY18" fmla="*/ 1336623 h 3566410"/>
                <a:gd name="connsiteX19" fmla="*/ 3480217 w 4332158"/>
                <a:gd name="connsiteY19" fmla="*/ 1576465 h 3566410"/>
                <a:gd name="connsiteX20" fmla="*/ 3135443 w 4332158"/>
                <a:gd name="connsiteY20" fmla="*/ 1726367 h 3566410"/>
                <a:gd name="connsiteX21" fmla="*/ 2730708 w 4332158"/>
                <a:gd name="connsiteY21" fmla="*/ 2011180 h 3566410"/>
                <a:gd name="connsiteX22" fmla="*/ 2400925 w 4332158"/>
                <a:gd name="connsiteY22" fmla="*/ 2355954 h 3566410"/>
                <a:gd name="connsiteX23" fmla="*/ 1688892 w 4332158"/>
                <a:gd name="connsiteY23" fmla="*/ 3561413 h 3566410"/>
                <a:gd name="connsiteX24" fmla="*/ 2086131 w 4332158"/>
                <a:gd name="connsiteY24" fmla="*/ 2385934 h 3566410"/>
                <a:gd name="connsiteX25" fmla="*/ 1981200 w 4332158"/>
                <a:gd name="connsiteY25" fmla="*/ 2131102 h 3566410"/>
                <a:gd name="connsiteX26" fmla="*/ 1876269 w 4332158"/>
                <a:gd name="connsiteY26" fmla="*/ 1921239 h 3566410"/>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81200 w 4332158"/>
                <a:gd name="connsiteY25" fmla="*/ 2131102 h 3698823"/>
                <a:gd name="connsiteX26" fmla="*/ 1876269 w 4332158"/>
                <a:gd name="connsiteY26" fmla="*/ 1921239 h 3698823"/>
                <a:gd name="connsiteX0" fmla="*/ 1876269 w 4332158"/>
                <a:gd name="connsiteY0" fmla="*/ 1921239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876269 w 4332158"/>
                <a:gd name="connsiteY26" fmla="*/ 1921239 h 3698823"/>
                <a:gd name="connsiteX0" fmla="*/ 1917492 w 4332158"/>
                <a:gd name="connsiteY0" fmla="*/ 1961213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917492 w 4332158"/>
                <a:gd name="connsiteY26" fmla="*/ 1961213 h 3698823"/>
                <a:gd name="connsiteX0" fmla="*/ 1688892 w 4332158"/>
                <a:gd name="connsiteY0" fmla="*/ 2046761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30708 w 4332158"/>
                <a:gd name="connsiteY21" fmla="*/ 2011180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688892 w 4332158"/>
                <a:gd name="connsiteY26" fmla="*/ 2046761 h 3698823"/>
                <a:gd name="connsiteX0" fmla="*/ 1688892 w 4332158"/>
                <a:gd name="connsiteY0" fmla="*/ 2046761 h 3698823"/>
                <a:gd name="connsiteX1" fmla="*/ 1411574 w 4332158"/>
                <a:gd name="connsiteY1" fmla="*/ 1936229 h 3698823"/>
                <a:gd name="connsiteX2" fmla="*/ 961869 w 4332158"/>
                <a:gd name="connsiteY2" fmla="*/ 1861279 h 3698823"/>
                <a:gd name="connsiteX3" fmla="*/ 692046 w 4332158"/>
                <a:gd name="connsiteY3" fmla="*/ 1636426 h 3698823"/>
                <a:gd name="connsiteX4" fmla="*/ 722026 w 4332158"/>
                <a:gd name="connsiteY4" fmla="*/ 1381593 h 3698823"/>
                <a:gd name="connsiteX5" fmla="*/ 647076 w 4332158"/>
                <a:gd name="connsiteY5" fmla="*/ 1246682 h 3698823"/>
                <a:gd name="connsiteX6" fmla="*/ 167390 w 4332158"/>
                <a:gd name="connsiteY6" fmla="*/ 1246682 h 3698823"/>
                <a:gd name="connsiteX7" fmla="*/ 47469 w 4332158"/>
                <a:gd name="connsiteY7" fmla="*/ 916898 h 3698823"/>
                <a:gd name="connsiteX8" fmla="*/ 452203 w 4332158"/>
                <a:gd name="connsiteY8" fmla="*/ 482183 h 3698823"/>
                <a:gd name="connsiteX9" fmla="*/ 1321633 w 4332158"/>
                <a:gd name="connsiteY9" fmla="*/ 77449 h 3698823"/>
                <a:gd name="connsiteX10" fmla="*/ 1951220 w 4332158"/>
                <a:gd name="connsiteY10" fmla="*/ 17488 h 3698823"/>
                <a:gd name="connsiteX11" fmla="*/ 2640767 w 4332158"/>
                <a:gd name="connsiteY11" fmla="*/ 62459 h 3698823"/>
                <a:gd name="connsiteX12" fmla="*/ 3270354 w 4332158"/>
                <a:gd name="connsiteY12" fmla="*/ 137410 h 3698823"/>
                <a:gd name="connsiteX13" fmla="*/ 3690079 w 4332158"/>
                <a:gd name="connsiteY13" fmla="*/ 257331 h 3698823"/>
                <a:gd name="connsiteX14" fmla="*/ 4034853 w 4332158"/>
                <a:gd name="connsiteY14" fmla="*/ 497174 h 3698823"/>
                <a:gd name="connsiteX15" fmla="*/ 3959902 w 4332158"/>
                <a:gd name="connsiteY15" fmla="*/ 781987 h 3698823"/>
                <a:gd name="connsiteX16" fmla="*/ 4229725 w 4332158"/>
                <a:gd name="connsiteY16" fmla="*/ 901908 h 3698823"/>
                <a:gd name="connsiteX17" fmla="*/ 4304676 w 4332158"/>
                <a:gd name="connsiteY17" fmla="*/ 1141751 h 3698823"/>
                <a:gd name="connsiteX18" fmla="*/ 4064833 w 4332158"/>
                <a:gd name="connsiteY18" fmla="*/ 1336623 h 3698823"/>
                <a:gd name="connsiteX19" fmla="*/ 3480217 w 4332158"/>
                <a:gd name="connsiteY19" fmla="*/ 1576465 h 3698823"/>
                <a:gd name="connsiteX20" fmla="*/ 3135443 w 4332158"/>
                <a:gd name="connsiteY20" fmla="*/ 1726367 h 3698823"/>
                <a:gd name="connsiteX21" fmla="*/ 2755692 w 4332158"/>
                <a:gd name="connsiteY21" fmla="*/ 2275361 h 3698823"/>
                <a:gd name="connsiteX22" fmla="*/ 2400925 w 4332158"/>
                <a:gd name="connsiteY22" fmla="*/ 2355954 h 3698823"/>
                <a:gd name="connsiteX23" fmla="*/ 1688892 w 4332158"/>
                <a:gd name="connsiteY23" fmla="*/ 3561413 h 3698823"/>
                <a:gd name="connsiteX24" fmla="*/ 1765092 w 4332158"/>
                <a:gd name="connsiteY24" fmla="*/ 3180413 h 3698823"/>
                <a:gd name="connsiteX25" fmla="*/ 1917492 w 4332158"/>
                <a:gd name="connsiteY25" fmla="*/ 2266013 h 3698823"/>
                <a:gd name="connsiteX26" fmla="*/ 1688892 w 4332158"/>
                <a:gd name="connsiteY26" fmla="*/ 2046761 h 3698823"/>
                <a:gd name="connsiteX0" fmla="*/ 1688892 w 4332158"/>
                <a:gd name="connsiteY0" fmla="*/ 2046761 h 3674155"/>
                <a:gd name="connsiteX1" fmla="*/ 1411574 w 4332158"/>
                <a:gd name="connsiteY1" fmla="*/ 1936229 h 3674155"/>
                <a:gd name="connsiteX2" fmla="*/ 961869 w 4332158"/>
                <a:gd name="connsiteY2" fmla="*/ 1861279 h 3674155"/>
                <a:gd name="connsiteX3" fmla="*/ 692046 w 4332158"/>
                <a:gd name="connsiteY3" fmla="*/ 1636426 h 3674155"/>
                <a:gd name="connsiteX4" fmla="*/ 722026 w 4332158"/>
                <a:gd name="connsiteY4" fmla="*/ 1381593 h 3674155"/>
                <a:gd name="connsiteX5" fmla="*/ 647076 w 4332158"/>
                <a:gd name="connsiteY5" fmla="*/ 1246682 h 3674155"/>
                <a:gd name="connsiteX6" fmla="*/ 167390 w 4332158"/>
                <a:gd name="connsiteY6" fmla="*/ 1246682 h 3674155"/>
                <a:gd name="connsiteX7" fmla="*/ 47469 w 4332158"/>
                <a:gd name="connsiteY7" fmla="*/ 916898 h 3674155"/>
                <a:gd name="connsiteX8" fmla="*/ 452203 w 4332158"/>
                <a:gd name="connsiteY8" fmla="*/ 482183 h 3674155"/>
                <a:gd name="connsiteX9" fmla="*/ 1321633 w 4332158"/>
                <a:gd name="connsiteY9" fmla="*/ 77449 h 3674155"/>
                <a:gd name="connsiteX10" fmla="*/ 1951220 w 4332158"/>
                <a:gd name="connsiteY10" fmla="*/ 17488 h 3674155"/>
                <a:gd name="connsiteX11" fmla="*/ 2640767 w 4332158"/>
                <a:gd name="connsiteY11" fmla="*/ 62459 h 3674155"/>
                <a:gd name="connsiteX12" fmla="*/ 3270354 w 4332158"/>
                <a:gd name="connsiteY12" fmla="*/ 137410 h 3674155"/>
                <a:gd name="connsiteX13" fmla="*/ 3690079 w 4332158"/>
                <a:gd name="connsiteY13" fmla="*/ 257331 h 3674155"/>
                <a:gd name="connsiteX14" fmla="*/ 4034853 w 4332158"/>
                <a:gd name="connsiteY14" fmla="*/ 497174 h 3674155"/>
                <a:gd name="connsiteX15" fmla="*/ 3959902 w 4332158"/>
                <a:gd name="connsiteY15" fmla="*/ 781987 h 3674155"/>
                <a:gd name="connsiteX16" fmla="*/ 4229725 w 4332158"/>
                <a:gd name="connsiteY16" fmla="*/ 901908 h 3674155"/>
                <a:gd name="connsiteX17" fmla="*/ 4304676 w 4332158"/>
                <a:gd name="connsiteY17" fmla="*/ 1141751 h 3674155"/>
                <a:gd name="connsiteX18" fmla="*/ 4064833 w 4332158"/>
                <a:gd name="connsiteY18" fmla="*/ 1336623 h 3674155"/>
                <a:gd name="connsiteX19" fmla="*/ 3480217 w 4332158"/>
                <a:gd name="connsiteY19" fmla="*/ 1576465 h 3674155"/>
                <a:gd name="connsiteX20" fmla="*/ 3135443 w 4332158"/>
                <a:gd name="connsiteY20" fmla="*/ 1726367 h 3674155"/>
                <a:gd name="connsiteX21" fmla="*/ 2755692 w 4332158"/>
                <a:gd name="connsiteY21" fmla="*/ 2275361 h 3674155"/>
                <a:gd name="connsiteX22" fmla="*/ 2222292 w 4332158"/>
                <a:gd name="connsiteY22" fmla="*/ 2503961 h 3674155"/>
                <a:gd name="connsiteX23" fmla="*/ 1688892 w 4332158"/>
                <a:gd name="connsiteY23" fmla="*/ 3561413 h 3674155"/>
                <a:gd name="connsiteX24" fmla="*/ 1765092 w 4332158"/>
                <a:gd name="connsiteY24" fmla="*/ 3180413 h 3674155"/>
                <a:gd name="connsiteX25" fmla="*/ 1917492 w 4332158"/>
                <a:gd name="connsiteY25" fmla="*/ 2266013 h 3674155"/>
                <a:gd name="connsiteX26" fmla="*/ 1688892 w 4332158"/>
                <a:gd name="connsiteY26" fmla="*/ 2046761 h 3674155"/>
                <a:gd name="connsiteX0" fmla="*/ 1688892 w 4332158"/>
                <a:gd name="connsiteY0" fmla="*/ 2046761 h 3674155"/>
                <a:gd name="connsiteX1" fmla="*/ 1411574 w 4332158"/>
                <a:gd name="connsiteY1" fmla="*/ 1936229 h 3674155"/>
                <a:gd name="connsiteX2" fmla="*/ 961869 w 4332158"/>
                <a:gd name="connsiteY2" fmla="*/ 1861279 h 3674155"/>
                <a:gd name="connsiteX3" fmla="*/ 692046 w 4332158"/>
                <a:gd name="connsiteY3" fmla="*/ 1636426 h 3674155"/>
                <a:gd name="connsiteX4" fmla="*/ 722026 w 4332158"/>
                <a:gd name="connsiteY4" fmla="*/ 1381593 h 3674155"/>
                <a:gd name="connsiteX5" fmla="*/ 647076 w 4332158"/>
                <a:gd name="connsiteY5" fmla="*/ 1246682 h 3674155"/>
                <a:gd name="connsiteX6" fmla="*/ 167390 w 4332158"/>
                <a:gd name="connsiteY6" fmla="*/ 1246682 h 3674155"/>
                <a:gd name="connsiteX7" fmla="*/ 47469 w 4332158"/>
                <a:gd name="connsiteY7" fmla="*/ 916898 h 3674155"/>
                <a:gd name="connsiteX8" fmla="*/ 452203 w 4332158"/>
                <a:gd name="connsiteY8" fmla="*/ 482183 h 3674155"/>
                <a:gd name="connsiteX9" fmla="*/ 1321633 w 4332158"/>
                <a:gd name="connsiteY9" fmla="*/ 77449 h 3674155"/>
                <a:gd name="connsiteX10" fmla="*/ 1951220 w 4332158"/>
                <a:gd name="connsiteY10" fmla="*/ 17488 h 3674155"/>
                <a:gd name="connsiteX11" fmla="*/ 2640767 w 4332158"/>
                <a:gd name="connsiteY11" fmla="*/ 62459 h 3674155"/>
                <a:gd name="connsiteX12" fmla="*/ 3270354 w 4332158"/>
                <a:gd name="connsiteY12" fmla="*/ 137410 h 3674155"/>
                <a:gd name="connsiteX13" fmla="*/ 3690079 w 4332158"/>
                <a:gd name="connsiteY13" fmla="*/ 257331 h 3674155"/>
                <a:gd name="connsiteX14" fmla="*/ 4034853 w 4332158"/>
                <a:gd name="connsiteY14" fmla="*/ 497174 h 3674155"/>
                <a:gd name="connsiteX15" fmla="*/ 3959902 w 4332158"/>
                <a:gd name="connsiteY15" fmla="*/ 781987 h 3674155"/>
                <a:gd name="connsiteX16" fmla="*/ 4229725 w 4332158"/>
                <a:gd name="connsiteY16" fmla="*/ 901908 h 3674155"/>
                <a:gd name="connsiteX17" fmla="*/ 4304676 w 4332158"/>
                <a:gd name="connsiteY17" fmla="*/ 1141751 h 3674155"/>
                <a:gd name="connsiteX18" fmla="*/ 4064833 w 4332158"/>
                <a:gd name="connsiteY18" fmla="*/ 1336623 h 3674155"/>
                <a:gd name="connsiteX19" fmla="*/ 3480217 w 4332158"/>
                <a:gd name="connsiteY19" fmla="*/ 1576465 h 3674155"/>
                <a:gd name="connsiteX20" fmla="*/ 3135443 w 4332158"/>
                <a:gd name="connsiteY20" fmla="*/ 1726367 h 3674155"/>
                <a:gd name="connsiteX21" fmla="*/ 2755692 w 4332158"/>
                <a:gd name="connsiteY21" fmla="*/ 2351561 h 3674155"/>
                <a:gd name="connsiteX22" fmla="*/ 2222292 w 4332158"/>
                <a:gd name="connsiteY22" fmla="*/ 2503961 h 3674155"/>
                <a:gd name="connsiteX23" fmla="*/ 1688892 w 4332158"/>
                <a:gd name="connsiteY23" fmla="*/ 3561413 h 3674155"/>
                <a:gd name="connsiteX24" fmla="*/ 1765092 w 4332158"/>
                <a:gd name="connsiteY24" fmla="*/ 3180413 h 3674155"/>
                <a:gd name="connsiteX25" fmla="*/ 1917492 w 4332158"/>
                <a:gd name="connsiteY25" fmla="*/ 2266013 h 3674155"/>
                <a:gd name="connsiteX26" fmla="*/ 1688892 w 4332158"/>
                <a:gd name="connsiteY26" fmla="*/ 2046761 h 36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32158" h="3674155">
                  <a:moveTo>
                    <a:pt x="1688892" y="2046761"/>
                  </a:moveTo>
                  <a:cubicBezTo>
                    <a:pt x="1604572" y="1991797"/>
                    <a:pt x="1532745" y="1967143"/>
                    <a:pt x="1411574" y="1936229"/>
                  </a:cubicBezTo>
                  <a:cubicBezTo>
                    <a:pt x="1290403" y="1905315"/>
                    <a:pt x="1081790" y="1911246"/>
                    <a:pt x="961869" y="1861279"/>
                  </a:cubicBezTo>
                  <a:cubicBezTo>
                    <a:pt x="841948" y="1811312"/>
                    <a:pt x="732020" y="1716373"/>
                    <a:pt x="692046" y="1636426"/>
                  </a:cubicBezTo>
                  <a:cubicBezTo>
                    <a:pt x="652072" y="1556479"/>
                    <a:pt x="729521" y="1446550"/>
                    <a:pt x="722026" y="1381593"/>
                  </a:cubicBezTo>
                  <a:cubicBezTo>
                    <a:pt x="714531" y="1316636"/>
                    <a:pt x="739515" y="1269167"/>
                    <a:pt x="647076" y="1246682"/>
                  </a:cubicBezTo>
                  <a:cubicBezTo>
                    <a:pt x="554637" y="1224197"/>
                    <a:pt x="267325" y="1301646"/>
                    <a:pt x="167390" y="1246682"/>
                  </a:cubicBezTo>
                  <a:cubicBezTo>
                    <a:pt x="67455" y="1191718"/>
                    <a:pt x="0" y="1044314"/>
                    <a:pt x="47469" y="916898"/>
                  </a:cubicBezTo>
                  <a:cubicBezTo>
                    <a:pt x="94938" y="789482"/>
                    <a:pt x="239842" y="622091"/>
                    <a:pt x="452203" y="482183"/>
                  </a:cubicBezTo>
                  <a:cubicBezTo>
                    <a:pt x="664564" y="342275"/>
                    <a:pt x="1071797" y="154898"/>
                    <a:pt x="1321633" y="77449"/>
                  </a:cubicBezTo>
                  <a:cubicBezTo>
                    <a:pt x="1571469" y="0"/>
                    <a:pt x="1731364" y="19986"/>
                    <a:pt x="1951220" y="17488"/>
                  </a:cubicBezTo>
                  <a:cubicBezTo>
                    <a:pt x="2171076" y="14990"/>
                    <a:pt x="2420912" y="42472"/>
                    <a:pt x="2640767" y="62459"/>
                  </a:cubicBezTo>
                  <a:cubicBezTo>
                    <a:pt x="2860622" y="82446"/>
                    <a:pt x="3095469" y="104931"/>
                    <a:pt x="3270354" y="137410"/>
                  </a:cubicBezTo>
                  <a:cubicBezTo>
                    <a:pt x="3445239" y="169889"/>
                    <a:pt x="3562662" y="197370"/>
                    <a:pt x="3690079" y="257331"/>
                  </a:cubicBezTo>
                  <a:cubicBezTo>
                    <a:pt x="3817496" y="317292"/>
                    <a:pt x="3989883" y="409731"/>
                    <a:pt x="4034853" y="497174"/>
                  </a:cubicBezTo>
                  <a:cubicBezTo>
                    <a:pt x="4079823" y="584617"/>
                    <a:pt x="3927423" y="714531"/>
                    <a:pt x="3959902" y="781987"/>
                  </a:cubicBezTo>
                  <a:cubicBezTo>
                    <a:pt x="3992381" y="849443"/>
                    <a:pt x="4172263" y="841947"/>
                    <a:pt x="4229725" y="901908"/>
                  </a:cubicBezTo>
                  <a:cubicBezTo>
                    <a:pt x="4287187" y="961869"/>
                    <a:pt x="4332158" y="1069299"/>
                    <a:pt x="4304676" y="1141751"/>
                  </a:cubicBezTo>
                  <a:cubicBezTo>
                    <a:pt x="4277194" y="1214204"/>
                    <a:pt x="4202243" y="1264171"/>
                    <a:pt x="4064833" y="1336623"/>
                  </a:cubicBezTo>
                  <a:cubicBezTo>
                    <a:pt x="3927423" y="1409075"/>
                    <a:pt x="3635115" y="1511508"/>
                    <a:pt x="3480217" y="1576465"/>
                  </a:cubicBezTo>
                  <a:cubicBezTo>
                    <a:pt x="3325319" y="1641422"/>
                    <a:pt x="3256197" y="1597184"/>
                    <a:pt x="3135443" y="1726367"/>
                  </a:cubicBezTo>
                  <a:cubicBezTo>
                    <a:pt x="3014689" y="1855550"/>
                    <a:pt x="2907884" y="2221962"/>
                    <a:pt x="2755692" y="2351561"/>
                  </a:cubicBezTo>
                  <a:cubicBezTo>
                    <a:pt x="2603500" y="2481160"/>
                    <a:pt x="2400092" y="2302319"/>
                    <a:pt x="2222292" y="2503961"/>
                  </a:cubicBezTo>
                  <a:cubicBezTo>
                    <a:pt x="2044492" y="2705603"/>
                    <a:pt x="1765092" y="3448671"/>
                    <a:pt x="1688892" y="3561413"/>
                  </a:cubicBezTo>
                  <a:cubicBezTo>
                    <a:pt x="1612692" y="3674155"/>
                    <a:pt x="1603948" y="3445031"/>
                    <a:pt x="1765092" y="3180413"/>
                  </a:cubicBezTo>
                  <a:cubicBezTo>
                    <a:pt x="1813810" y="2942028"/>
                    <a:pt x="1930192" y="2454955"/>
                    <a:pt x="1917492" y="2266013"/>
                  </a:cubicBezTo>
                  <a:cubicBezTo>
                    <a:pt x="1904792" y="2077071"/>
                    <a:pt x="1773212" y="2101725"/>
                    <a:pt x="1688892" y="2046761"/>
                  </a:cubicBezTo>
                  <a:close/>
                </a:path>
              </a:pathLst>
            </a:custGeom>
            <a:blipFill dpi="0" rotWithShape="1">
              <a:blip r:embed="rId4" cstate="print">
                <a:alphaModFix amt="81000"/>
              </a:blip>
              <a:srcRect/>
              <a:tile tx="0" ty="0" sx="100000" sy="100000" flip="none" algn="tl"/>
            </a:blipFill>
            <a:ln w="1016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43400" y="914400"/>
              <a:ext cx="1492716" cy="646331"/>
            </a:xfrm>
            <a:prstGeom prst="rect">
              <a:avLst/>
            </a:prstGeom>
            <a:solidFill>
              <a:schemeClr val="accent6">
                <a:lumMod val="50000"/>
              </a:schemeClr>
            </a:solidFill>
          </p:spPr>
          <p:txBody>
            <a:bodyPr wrap="none" rtlCol="0">
              <a:spAutoFit/>
            </a:bodyPr>
            <a:lstStyle/>
            <a:p>
              <a:r>
                <a:rPr lang="en-US" sz="3600" b="1" dirty="0" smtClean="0">
                  <a:solidFill>
                    <a:schemeClr val="bg1"/>
                  </a:solidFill>
                  <a:latin typeface="Arial" pitchFamily="34" charset="0"/>
                  <a:cs typeface="Arial" pitchFamily="34" charset="0"/>
                </a:rPr>
                <a:t>Homo</a:t>
              </a:r>
              <a:endParaRPr lang="en-US" sz="3600" b="1" dirty="0">
                <a:solidFill>
                  <a:schemeClr val="bg1"/>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xit" presetSubtype="0" fill="hold" nodeType="withEffect">
                                  <p:stCondLst>
                                    <p:cond delay="0"/>
                                  </p:stCondLst>
                                  <p:childTnLst>
                                    <p:animEffect transition="out" filter="fade">
                                      <p:cBhvr>
                                        <p:cTn id="11" dur="2000"/>
                                        <p:tgtEl>
                                          <p:spTgt spid="17"/>
                                        </p:tgtEl>
                                      </p:cBhvr>
                                    </p:animEffect>
                                    <p:anim calcmode="lin" valueType="num">
                                      <p:cBhvr>
                                        <p:cTn id="12" dur="2000"/>
                                        <p:tgtEl>
                                          <p:spTgt spid="17"/>
                                        </p:tgtEl>
                                        <p:attrNameLst>
                                          <p:attrName>ppt_x</p:attrName>
                                        </p:attrNameLst>
                                      </p:cBhvr>
                                      <p:tavLst>
                                        <p:tav tm="0">
                                          <p:val>
                                            <p:strVal val="ppt_x"/>
                                          </p:val>
                                        </p:tav>
                                        <p:tav tm="100000">
                                          <p:val>
                                            <p:strVal val="ppt_x"/>
                                          </p:val>
                                        </p:tav>
                                      </p:tavLst>
                                    </p:anim>
                                    <p:anim calcmode="lin" valueType="num">
                                      <p:cBhvr>
                                        <p:cTn id="13" dur="2000"/>
                                        <p:tgtEl>
                                          <p:spTgt spid="17"/>
                                        </p:tgtEl>
                                        <p:attrNameLst>
                                          <p:attrName>ppt_y</p:attrName>
                                        </p:attrNameLst>
                                      </p:cBhvr>
                                      <p:tavLst>
                                        <p:tav tm="0">
                                          <p:val>
                                            <p:strVal val="ppt_y"/>
                                          </p:val>
                                        </p:tav>
                                        <p:tav tm="100000">
                                          <p:val>
                                            <p:strVal val="ppt_y+.1"/>
                                          </p:val>
                                        </p:tav>
                                      </p:tavLst>
                                    </p:anim>
                                    <p:set>
                                      <p:cBhvr>
                                        <p:cTn id="14"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sp>
        <p:nvSpPr>
          <p:cNvPr id="5" name="TextBox 4"/>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grpSp>
        <p:nvGrpSpPr>
          <p:cNvPr id="2" name="Group 64"/>
          <p:cNvGrpSpPr/>
          <p:nvPr/>
        </p:nvGrpSpPr>
        <p:grpSpPr>
          <a:xfrm>
            <a:off x="3657600" y="838200"/>
            <a:ext cx="1116011" cy="5943600"/>
            <a:chOff x="3657600" y="838200"/>
            <a:chExt cx="1116011" cy="5943600"/>
          </a:xfrm>
        </p:grpSpPr>
        <p:sp>
          <p:nvSpPr>
            <p:cNvPr id="76" name="Rectangle 75"/>
            <p:cNvSpPr/>
            <p:nvPr/>
          </p:nvSpPr>
          <p:spPr>
            <a:xfrm>
              <a:off x="3657600" y="1219200"/>
              <a:ext cx="1066800" cy="5562600"/>
            </a:xfrm>
            <a:prstGeom prst="rect">
              <a:avLst/>
            </a:prstGeom>
            <a:noFill/>
            <a:ln w="76200">
              <a:solidFill>
                <a:schemeClr val="tx1"/>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3657600" y="838200"/>
              <a:ext cx="1116011" cy="461665"/>
            </a:xfrm>
            <a:prstGeom prst="rect">
              <a:avLst/>
            </a:prstGeom>
            <a:solidFill>
              <a:schemeClr val="tx1"/>
            </a:solidFill>
          </p:spPr>
          <p:txBody>
            <a:bodyPr wrap="none" rtlCol="0">
              <a:spAutoFit/>
            </a:bodyPr>
            <a:lstStyle/>
            <a:p>
              <a:r>
                <a:rPr lang="en-US" sz="2400" b="1" dirty="0" smtClean="0">
                  <a:solidFill>
                    <a:schemeClr val="bg1"/>
                  </a:solidFill>
                </a:rPr>
                <a:t>AFRICA</a:t>
              </a:r>
              <a:endParaRPr lang="en-US" sz="2400" b="1" dirty="0">
                <a:solidFill>
                  <a:schemeClr val="bg1"/>
                </a:solidFill>
              </a:endParaRPr>
            </a:p>
          </p:txBody>
        </p:sp>
      </p:grpSp>
      <p:grpSp>
        <p:nvGrpSpPr>
          <p:cNvPr id="3" name="Group 68"/>
          <p:cNvGrpSpPr/>
          <p:nvPr/>
        </p:nvGrpSpPr>
        <p:grpSpPr>
          <a:xfrm>
            <a:off x="4800600" y="838200"/>
            <a:ext cx="1219200" cy="6019800"/>
            <a:chOff x="4800600" y="838200"/>
            <a:chExt cx="1219200" cy="6019800"/>
          </a:xfrm>
        </p:grpSpPr>
        <p:sp>
          <p:nvSpPr>
            <p:cNvPr id="79" name="Rectangle 78"/>
            <p:cNvSpPr/>
            <p:nvPr/>
          </p:nvSpPr>
          <p:spPr>
            <a:xfrm>
              <a:off x="4800600" y="1295400"/>
              <a:ext cx="1219200" cy="5562600"/>
            </a:xfrm>
            <a:prstGeom prst="rect">
              <a:avLst/>
            </a:prstGeom>
            <a:noFill/>
            <a:ln w="76200">
              <a:solidFill>
                <a:schemeClr val="accent2">
                  <a:lumMod val="60000"/>
                  <a:lumOff val="40000"/>
                </a:schemeClr>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4800600" y="838200"/>
              <a:ext cx="1219199" cy="461665"/>
            </a:xfrm>
            <a:prstGeom prst="rect">
              <a:avLst/>
            </a:prstGeom>
            <a:solidFill>
              <a:schemeClr val="accent2">
                <a:lumMod val="75000"/>
              </a:schemeClr>
            </a:solidFill>
          </p:spPr>
          <p:txBody>
            <a:bodyPr wrap="square" rtlCol="0">
              <a:spAutoFit/>
            </a:bodyPr>
            <a:lstStyle/>
            <a:p>
              <a:pPr algn="ctr"/>
              <a:r>
                <a:rPr lang="en-US" sz="2400" b="1" dirty="0" smtClean="0">
                  <a:solidFill>
                    <a:schemeClr val="bg1"/>
                  </a:solidFill>
                </a:rPr>
                <a:t>ASIA</a:t>
              </a:r>
              <a:endParaRPr lang="en-US" sz="2400" b="1" dirty="0">
                <a:solidFill>
                  <a:schemeClr val="bg1"/>
                </a:solidFill>
              </a:endParaRPr>
            </a:p>
          </p:txBody>
        </p:sp>
      </p:grpSp>
      <p:grpSp>
        <p:nvGrpSpPr>
          <p:cNvPr id="6" name="Group 67"/>
          <p:cNvGrpSpPr/>
          <p:nvPr/>
        </p:nvGrpSpPr>
        <p:grpSpPr>
          <a:xfrm>
            <a:off x="2429187" y="838200"/>
            <a:ext cx="1228413" cy="6019800"/>
            <a:chOff x="2429187" y="838200"/>
            <a:chExt cx="1228413" cy="6019800"/>
          </a:xfrm>
        </p:grpSpPr>
        <p:sp>
          <p:nvSpPr>
            <p:cNvPr id="82" name="Rectangle 81"/>
            <p:cNvSpPr/>
            <p:nvPr/>
          </p:nvSpPr>
          <p:spPr>
            <a:xfrm>
              <a:off x="2514600" y="1295400"/>
              <a:ext cx="1066800" cy="5562600"/>
            </a:xfrm>
            <a:prstGeom prst="rect">
              <a:avLst/>
            </a:prstGeom>
            <a:noFill/>
            <a:ln w="76200">
              <a:solidFill>
                <a:srgbClr val="0070C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2429187" y="838200"/>
              <a:ext cx="1228413" cy="461665"/>
            </a:xfrm>
            <a:prstGeom prst="rect">
              <a:avLst/>
            </a:prstGeom>
            <a:solidFill>
              <a:srgbClr val="0070C0"/>
            </a:solidFill>
          </p:spPr>
          <p:txBody>
            <a:bodyPr wrap="none" rtlCol="0">
              <a:spAutoFit/>
            </a:bodyPr>
            <a:lstStyle/>
            <a:p>
              <a:r>
                <a:rPr lang="en-US" sz="2400" b="1" dirty="0" smtClean="0">
                  <a:solidFill>
                    <a:schemeClr val="bg1"/>
                  </a:solidFill>
                </a:rPr>
                <a:t>EUROPE</a:t>
              </a:r>
              <a:endParaRPr lang="en-US" sz="2400" b="1" dirty="0">
                <a:solidFill>
                  <a:schemeClr val="bg1"/>
                </a:solidFill>
              </a:endParaRPr>
            </a:p>
          </p:txBody>
        </p:sp>
      </p:grpSp>
      <p:grpSp>
        <p:nvGrpSpPr>
          <p:cNvPr id="9" name="Group 91"/>
          <p:cNvGrpSpPr/>
          <p:nvPr/>
        </p:nvGrpSpPr>
        <p:grpSpPr>
          <a:xfrm>
            <a:off x="1905000" y="1325880"/>
            <a:ext cx="4921562" cy="461665"/>
            <a:chOff x="1905000" y="1325880"/>
            <a:chExt cx="4921562" cy="461665"/>
          </a:xfrm>
        </p:grpSpPr>
        <p:sp>
          <p:nvSpPr>
            <p:cNvPr id="90" name="Freeform 89"/>
            <p:cNvSpPr/>
            <p:nvPr/>
          </p:nvSpPr>
          <p:spPr>
            <a:xfrm>
              <a:off x="1905000" y="1447800"/>
              <a:ext cx="4921562" cy="308964"/>
            </a:xfrm>
            <a:custGeom>
              <a:avLst/>
              <a:gdLst>
                <a:gd name="connsiteX0" fmla="*/ 557134 w 4946754"/>
                <a:gd name="connsiteY0" fmla="*/ 24984 h 592112"/>
                <a:gd name="connsiteX1" fmla="*/ 4184754 w 4946754"/>
                <a:gd name="connsiteY1" fmla="*/ 24984 h 592112"/>
                <a:gd name="connsiteX2" fmla="*/ 4379626 w 4946754"/>
                <a:gd name="connsiteY2" fmla="*/ 54964 h 592112"/>
                <a:gd name="connsiteX3" fmla="*/ 4904282 w 4946754"/>
                <a:gd name="connsiteY3" fmla="*/ 24984 h 592112"/>
                <a:gd name="connsiteX4" fmla="*/ 4634459 w 4946754"/>
                <a:gd name="connsiteY4" fmla="*/ 144905 h 592112"/>
                <a:gd name="connsiteX5" fmla="*/ 3914931 w 4946754"/>
                <a:gd name="connsiteY5" fmla="*/ 204866 h 592112"/>
                <a:gd name="connsiteX6" fmla="*/ 2970551 w 4946754"/>
                <a:gd name="connsiteY6" fmla="*/ 219856 h 592112"/>
                <a:gd name="connsiteX7" fmla="*/ 2820649 w 4946754"/>
                <a:gd name="connsiteY7" fmla="*/ 294807 h 592112"/>
                <a:gd name="connsiteX8" fmla="*/ 2640767 w 4946754"/>
                <a:gd name="connsiteY8" fmla="*/ 474689 h 592112"/>
                <a:gd name="connsiteX9" fmla="*/ 2505856 w 4946754"/>
                <a:gd name="connsiteY9" fmla="*/ 579620 h 592112"/>
                <a:gd name="connsiteX10" fmla="*/ 2370944 w 4946754"/>
                <a:gd name="connsiteY10" fmla="*/ 549640 h 592112"/>
                <a:gd name="connsiteX11" fmla="*/ 2101121 w 4946754"/>
                <a:gd name="connsiteY11" fmla="*/ 354768 h 592112"/>
                <a:gd name="connsiteX12" fmla="*/ 1726367 w 4946754"/>
                <a:gd name="connsiteY12" fmla="*/ 294807 h 592112"/>
                <a:gd name="connsiteX13" fmla="*/ 1201711 w 4946754"/>
                <a:gd name="connsiteY13" fmla="*/ 279817 h 592112"/>
                <a:gd name="connsiteX14" fmla="*/ 841947 w 4946754"/>
                <a:gd name="connsiteY14" fmla="*/ 174886 h 592112"/>
                <a:gd name="connsiteX15" fmla="*/ 557134 w 4946754"/>
                <a:gd name="connsiteY15" fmla="*/ 24984 h 592112"/>
                <a:gd name="connsiteX0" fmla="*/ 557134 w 4921562"/>
                <a:gd name="connsiteY0" fmla="*/ 24984 h 592112"/>
                <a:gd name="connsiteX1" fmla="*/ 4184754 w 4921562"/>
                <a:gd name="connsiteY1" fmla="*/ 24984 h 592112"/>
                <a:gd name="connsiteX2" fmla="*/ 4530777 w 4921562"/>
                <a:gd name="connsiteY2" fmla="*/ 3748 h 592112"/>
                <a:gd name="connsiteX3" fmla="*/ 4904282 w 4921562"/>
                <a:gd name="connsiteY3" fmla="*/ 24984 h 592112"/>
                <a:gd name="connsiteX4" fmla="*/ 4634459 w 4921562"/>
                <a:gd name="connsiteY4" fmla="*/ 144905 h 592112"/>
                <a:gd name="connsiteX5" fmla="*/ 3914931 w 4921562"/>
                <a:gd name="connsiteY5" fmla="*/ 204866 h 592112"/>
                <a:gd name="connsiteX6" fmla="*/ 2970551 w 4921562"/>
                <a:gd name="connsiteY6" fmla="*/ 219856 h 592112"/>
                <a:gd name="connsiteX7" fmla="*/ 2820649 w 4921562"/>
                <a:gd name="connsiteY7" fmla="*/ 294807 h 592112"/>
                <a:gd name="connsiteX8" fmla="*/ 2640767 w 4921562"/>
                <a:gd name="connsiteY8" fmla="*/ 474689 h 592112"/>
                <a:gd name="connsiteX9" fmla="*/ 2505856 w 4921562"/>
                <a:gd name="connsiteY9" fmla="*/ 579620 h 592112"/>
                <a:gd name="connsiteX10" fmla="*/ 2370944 w 4921562"/>
                <a:gd name="connsiteY10" fmla="*/ 549640 h 592112"/>
                <a:gd name="connsiteX11" fmla="*/ 2101121 w 4921562"/>
                <a:gd name="connsiteY11" fmla="*/ 354768 h 592112"/>
                <a:gd name="connsiteX12" fmla="*/ 1726367 w 4921562"/>
                <a:gd name="connsiteY12" fmla="*/ 294807 h 592112"/>
                <a:gd name="connsiteX13" fmla="*/ 1201711 w 4921562"/>
                <a:gd name="connsiteY13" fmla="*/ 279817 h 592112"/>
                <a:gd name="connsiteX14" fmla="*/ 841947 w 4921562"/>
                <a:gd name="connsiteY14" fmla="*/ 174886 h 592112"/>
                <a:gd name="connsiteX15" fmla="*/ 557134 w 4921562"/>
                <a:gd name="connsiteY15" fmla="*/ 24984 h 592112"/>
                <a:gd name="connsiteX0" fmla="*/ 557134 w 4921562"/>
                <a:gd name="connsiteY0" fmla="*/ 24984 h 599607"/>
                <a:gd name="connsiteX1" fmla="*/ 4184754 w 4921562"/>
                <a:gd name="connsiteY1" fmla="*/ 24984 h 599607"/>
                <a:gd name="connsiteX2" fmla="*/ 4530777 w 4921562"/>
                <a:gd name="connsiteY2" fmla="*/ 3748 h 599607"/>
                <a:gd name="connsiteX3" fmla="*/ 4904282 w 4921562"/>
                <a:gd name="connsiteY3" fmla="*/ 24984 h 599607"/>
                <a:gd name="connsiteX4" fmla="*/ 4634459 w 4921562"/>
                <a:gd name="connsiteY4" fmla="*/ 144905 h 599607"/>
                <a:gd name="connsiteX5" fmla="*/ 3914931 w 4921562"/>
                <a:gd name="connsiteY5" fmla="*/ 204866 h 599607"/>
                <a:gd name="connsiteX6" fmla="*/ 2970551 w 4921562"/>
                <a:gd name="connsiteY6" fmla="*/ 219856 h 599607"/>
                <a:gd name="connsiteX7" fmla="*/ 2820649 w 4921562"/>
                <a:gd name="connsiteY7" fmla="*/ 294807 h 599607"/>
                <a:gd name="connsiteX8" fmla="*/ 2640767 w 4921562"/>
                <a:gd name="connsiteY8" fmla="*/ 474689 h 599607"/>
                <a:gd name="connsiteX9" fmla="*/ 2505856 w 4921562"/>
                <a:gd name="connsiteY9" fmla="*/ 579620 h 599607"/>
                <a:gd name="connsiteX10" fmla="*/ 2101121 w 4921562"/>
                <a:gd name="connsiteY10" fmla="*/ 354768 h 599607"/>
                <a:gd name="connsiteX11" fmla="*/ 1726367 w 4921562"/>
                <a:gd name="connsiteY11" fmla="*/ 294807 h 599607"/>
                <a:gd name="connsiteX12" fmla="*/ 1201711 w 4921562"/>
                <a:gd name="connsiteY12" fmla="*/ 279817 h 599607"/>
                <a:gd name="connsiteX13" fmla="*/ 841947 w 4921562"/>
                <a:gd name="connsiteY13" fmla="*/ 174886 h 599607"/>
                <a:gd name="connsiteX14" fmla="*/ 557134 w 4921562"/>
                <a:gd name="connsiteY14" fmla="*/ 24984 h 599607"/>
                <a:gd name="connsiteX0" fmla="*/ 557134 w 4921562"/>
                <a:gd name="connsiteY0" fmla="*/ 24984 h 484682"/>
                <a:gd name="connsiteX1" fmla="*/ 4184754 w 4921562"/>
                <a:gd name="connsiteY1" fmla="*/ 24984 h 484682"/>
                <a:gd name="connsiteX2" fmla="*/ 4530777 w 4921562"/>
                <a:gd name="connsiteY2" fmla="*/ 3748 h 484682"/>
                <a:gd name="connsiteX3" fmla="*/ 4904282 w 4921562"/>
                <a:gd name="connsiteY3" fmla="*/ 24984 h 484682"/>
                <a:gd name="connsiteX4" fmla="*/ 4634459 w 4921562"/>
                <a:gd name="connsiteY4" fmla="*/ 144905 h 484682"/>
                <a:gd name="connsiteX5" fmla="*/ 3914931 w 4921562"/>
                <a:gd name="connsiteY5" fmla="*/ 204866 h 484682"/>
                <a:gd name="connsiteX6" fmla="*/ 2970551 w 4921562"/>
                <a:gd name="connsiteY6" fmla="*/ 219856 h 484682"/>
                <a:gd name="connsiteX7" fmla="*/ 2820649 w 4921562"/>
                <a:gd name="connsiteY7" fmla="*/ 294807 h 484682"/>
                <a:gd name="connsiteX8" fmla="*/ 2640767 w 4921562"/>
                <a:gd name="connsiteY8" fmla="*/ 474689 h 484682"/>
                <a:gd name="connsiteX9" fmla="*/ 2101121 w 4921562"/>
                <a:gd name="connsiteY9" fmla="*/ 354768 h 484682"/>
                <a:gd name="connsiteX10" fmla="*/ 1726367 w 4921562"/>
                <a:gd name="connsiteY10" fmla="*/ 294807 h 484682"/>
                <a:gd name="connsiteX11" fmla="*/ 1201711 w 4921562"/>
                <a:gd name="connsiteY11" fmla="*/ 279817 h 484682"/>
                <a:gd name="connsiteX12" fmla="*/ 841947 w 4921562"/>
                <a:gd name="connsiteY12" fmla="*/ 174886 h 484682"/>
                <a:gd name="connsiteX13" fmla="*/ 557134 w 4921562"/>
                <a:gd name="connsiteY13" fmla="*/ 24984 h 484682"/>
                <a:gd name="connsiteX0" fmla="*/ 557134 w 4921562"/>
                <a:gd name="connsiteY0" fmla="*/ 24984 h 354768"/>
                <a:gd name="connsiteX1" fmla="*/ 4184754 w 4921562"/>
                <a:gd name="connsiteY1" fmla="*/ 24984 h 354768"/>
                <a:gd name="connsiteX2" fmla="*/ 4530777 w 4921562"/>
                <a:gd name="connsiteY2" fmla="*/ 3748 h 354768"/>
                <a:gd name="connsiteX3" fmla="*/ 4904282 w 4921562"/>
                <a:gd name="connsiteY3" fmla="*/ 24984 h 354768"/>
                <a:gd name="connsiteX4" fmla="*/ 4634459 w 4921562"/>
                <a:gd name="connsiteY4" fmla="*/ 144905 h 354768"/>
                <a:gd name="connsiteX5" fmla="*/ 3914931 w 4921562"/>
                <a:gd name="connsiteY5" fmla="*/ 204866 h 354768"/>
                <a:gd name="connsiteX6" fmla="*/ 2970551 w 4921562"/>
                <a:gd name="connsiteY6" fmla="*/ 219856 h 354768"/>
                <a:gd name="connsiteX7" fmla="*/ 2820649 w 4921562"/>
                <a:gd name="connsiteY7" fmla="*/ 294807 h 354768"/>
                <a:gd name="connsiteX8" fmla="*/ 2101121 w 4921562"/>
                <a:gd name="connsiteY8" fmla="*/ 354768 h 354768"/>
                <a:gd name="connsiteX9" fmla="*/ 1726367 w 4921562"/>
                <a:gd name="connsiteY9" fmla="*/ 294807 h 354768"/>
                <a:gd name="connsiteX10" fmla="*/ 1201711 w 4921562"/>
                <a:gd name="connsiteY10" fmla="*/ 279817 h 354768"/>
                <a:gd name="connsiteX11" fmla="*/ 841947 w 4921562"/>
                <a:gd name="connsiteY11" fmla="*/ 174886 h 354768"/>
                <a:gd name="connsiteX12" fmla="*/ 557134 w 4921562"/>
                <a:gd name="connsiteY12" fmla="*/ 24984 h 354768"/>
                <a:gd name="connsiteX0" fmla="*/ 557134 w 4921562"/>
                <a:gd name="connsiteY0" fmla="*/ 24984 h 308964"/>
                <a:gd name="connsiteX1" fmla="*/ 4184754 w 4921562"/>
                <a:gd name="connsiteY1" fmla="*/ 24984 h 308964"/>
                <a:gd name="connsiteX2" fmla="*/ 4530777 w 4921562"/>
                <a:gd name="connsiteY2" fmla="*/ 3748 h 308964"/>
                <a:gd name="connsiteX3" fmla="*/ 4904282 w 4921562"/>
                <a:gd name="connsiteY3" fmla="*/ 24984 h 308964"/>
                <a:gd name="connsiteX4" fmla="*/ 4634459 w 4921562"/>
                <a:gd name="connsiteY4" fmla="*/ 144905 h 308964"/>
                <a:gd name="connsiteX5" fmla="*/ 3914931 w 4921562"/>
                <a:gd name="connsiteY5" fmla="*/ 204866 h 308964"/>
                <a:gd name="connsiteX6" fmla="*/ 2970551 w 4921562"/>
                <a:gd name="connsiteY6" fmla="*/ 219856 h 308964"/>
                <a:gd name="connsiteX7" fmla="*/ 2820649 w 4921562"/>
                <a:gd name="connsiteY7" fmla="*/ 294807 h 308964"/>
                <a:gd name="connsiteX8" fmla="*/ 2057400 w 4921562"/>
                <a:gd name="connsiteY8" fmla="*/ 304800 h 308964"/>
                <a:gd name="connsiteX9" fmla="*/ 1726367 w 4921562"/>
                <a:gd name="connsiteY9" fmla="*/ 294807 h 308964"/>
                <a:gd name="connsiteX10" fmla="*/ 1201711 w 4921562"/>
                <a:gd name="connsiteY10" fmla="*/ 279817 h 308964"/>
                <a:gd name="connsiteX11" fmla="*/ 841947 w 4921562"/>
                <a:gd name="connsiteY11" fmla="*/ 174886 h 308964"/>
                <a:gd name="connsiteX12" fmla="*/ 557134 w 4921562"/>
                <a:gd name="connsiteY12" fmla="*/ 24984 h 30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1562" h="308964">
                  <a:moveTo>
                    <a:pt x="557134" y="24984"/>
                  </a:moveTo>
                  <a:cubicBezTo>
                    <a:pt x="1114268" y="0"/>
                    <a:pt x="3522480" y="28523"/>
                    <a:pt x="4184754" y="24984"/>
                  </a:cubicBezTo>
                  <a:cubicBezTo>
                    <a:pt x="4847028" y="21445"/>
                    <a:pt x="4410856" y="3748"/>
                    <a:pt x="4530777" y="3748"/>
                  </a:cubicBezTo>
                  <a:cubicBezTo>
                    <a:pt x="4650698" y="3748"/>
                    <a:pt x="4887002" y="1458"/>
                    <a:pt x="4904282" y="24984"/>
                  </a:cubicBezTo>
                  <a:cubicBezTo>
                    <a:pt x="4921562" y="48510"/>
                    <a:pt x="4799351" y="114925"/>
                    <a:pt x="4634459" y="144905"/>
                  </a:cubicBezTo>
                  <a:cubicBezTo>
                    <a:pt x="4469567" y="174885"/>
                    <a:pt x="4192249" y="192374"/>
                    <a:pt x="3914931" y="204866"/>
                  </a:cubicBezTo>
                  <a:cubicBezTo>
                    <a:pt x="3637613" y="217358"/>
                    <a:pt x="3152931" y="204866"/>
                    <a:pt x="2970551" y="219856"/>
                  </a:cubicBezTo>
                  <a:cubicBezTo>
                    <a:pt x="2788171" y="234846"/>
                    <a:pt x="2972841" y="280650"/>
                    <a:pt x="2820649" y="294807"/>
                  </a:cubicBezTo>
                  <a:cubicBezTo>
                    <a:pt x="2668457" y="308964"/>
                    <a:pt x="2239780" y="304800"/>
                    <a:pt x="2057400" y="304800"/>
                  </a:cubicBezTo>
                  <a:cubicBezTo>
                    <a:pt x="1875020" y="304800"/>
                    <a:pt x="1868982" y="298971"/>
                    <a:pt x="1726367" y="294807"/>
                  </a:cubicBezTo>
                  <a:cubicBezTo>
                    <a:pt x="1583752" y="290643"/>
                    <a:pt x="1349114" y="299804"/>
                    <a:pt x="1201711" y="279817"/>
                  </a:cubicBezTo>
                  <a:cubicBezTo>
                    <a:pt x="1054308" y="259830"/>
                    <a:pt x="949376" y="214860"/>
                    <a:pt x="841947" y="174886"/>
                  </a:cubicBezTo>
                  <a:cubicBezTo>
                    <a:pt x="734518" y="134912"/>
                    <a:pt x="0" y="49968"/>
                    <a:pt x="557134" y="24984"/>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1" name="TextBox 90"/>
            <p:cNvSpPr txBox="1"/>
            <p:nvPr/>
          </p:nvSpPr>
          <p:spPr>
            <a:xfrm>
              <a:off x="3702967" y="1325880"/>
              <a:ext cx="1144865" cy="461665"/>
            </a:xfrm>
            <a:prstGeom prst="rect">
              <a:avLst/>
            </a:prstGeom>
            <a:noFill/>
          </p:spPr>
          <p:txBody>
            <a:bodyPr wrap="none" rtlCol="0">
              <a:spAutoFit/>
            </a:bodyPr>
            <a:lstStyle/>
            <a:p>
              <a:r>
                <a:rPr lang="en-US" sz="2400" b="1" dirty="0" smtClean="0"/>
                <a:t>sapiens</a:t>
              </a:r>
              <a:endParaRPr lang="en-US" sz="2400" b="1" dirty="0"/>
            </a:p>
          </p:txBody>
        </p:sp>
      </p:grpSp>
      <p:grpSp>
        <p:nvGrpSpPr>
          <p:cNvPr id="18" name="Group 42"/>
          <p:cNvGrpSpPr/>
          <p:nvPr/>
        </p:nvGrpSpPr>
        <p:grpSpPr>
          <a:xfrm>
            <a:off x="4267200" y="5956645"/>
            <a:ext cx="5068980" cy="830997"/>
            <a:chOff x="4258735" y="6070945"/>
            <a:chExt cx="5068980" cy="830997"/>
          </a:xfrm>
        </p:grpSpPr>
        <p:grpSp>
          <p:nvGrpSpPr>
            <p:cNvPr id="19" name="Group 75"/>
            <p:cNvGrpSpPr/>
            <p:nvPr/>
          </p:nvGrpSpPr>
          <p:grpSpPr>
            <a:xfrm>
              <a:off x="4258735" y="6070945"/>
              <a:ext cx="5068980" cy="830997"/>
              <a:chOff x="4258735" y="6070945"/>
              <a:chExt cx="5068980" cy="830997"/>
            </a:xfrm>
          </p:grpSpPr>
          <p:cxnSp>
            <p:nvCxnSpPr>
              <p:cNvPr id="7" name="Straight Arrow Connector 6"/>
              <p:cNvCxnSpPr/>
              <p:nvPr/>
            </p:nvCxnSpPr>
            <p:spPr>
              <a:xfrm rot="10860000" flipH="1">
                <a:off x="4258735" y="6667500"/>
                <a:ext cx="2057400" cy="38100"/>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0707708">
                <a:off x="6295795" y="6070945"/>
                <a:ext cx="3031920" cy="830997"/>
              </a:xfrm>
              <a:prstGeom prst="rect">
                <a:avLst/>
              </a:prstGeom>
              <a:solidFill>
                <a:schemeClr val="bg1"/>
              </a:solidFill>
            </p:spPr>
            <p:txBody>
              <a:bodyPr wrap="none" rtlCol="0">
                <a:spAutoFit/>
              </a:bodyPr>
              <a:lstStyle/>
              <a:p>
                <a:r>
                  <a:rPr lang="en-US" sz="2400" b="1" dirty="0" smtClean="0"/>
                  <a:t>Homo (</a:t>
                </a:r>
                <a:r>
                  <a:rPr lang="en-US" sz="2400" b="1" dirty="0" err="1" smtClean="0"/>
                  <a:t>gautengensis</a:t>
                </a:r>
                <a:r>
                  <a:rPr lang="en-US" sz="2400" b="1" dirty="0" smtClean="0"/>
                  <a:t>)?</a:t>
                </a:r>
              </a:p>
              <a:p>
                <a:r>
                  <a:rPr lang="en-US" sz="2400" b="1" dirty="0" smtClean="0"/>
                  <a:t>       or (</a:t>
                </a:r>
                <a:r>
                  <a:rPr lang="en-US" sz="2400" b="1" dirty="0" err="1" smtClean="0"/>
                  <a:t>naledi</a:t>
                </a:r>
                <a:r>
                  <a:rPr lang="en-US" sz="2400" b="1" dirty="0" smtClean="0"/>
                  <a:t>)??</a:t>
                </a:r>
                <a:endParaRPr lang="en-US" sz="2400" b="1" dirty="0"/>
              </a:p>
            </p:txBody>
          </p:sp>
        </p:grpSp>
        <p:sp>
          <p:nvSpPr>
            <p:cNvPr id="20" name="Oval 19"/>
            <p:cNvSpPr/>
            <p:nvPr/>
          </p:nvSpPr>
          <p:spPr>
            <a:xfrm>
              <a:off x="4258735" y="65913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43"/>
          <p:cNvGrpSpPr/>
          <p:nvPr/>
        </p:nvGrpSpPr>
        <p:grpSpPr>
          <a:xfrm>
            <a:off x="4267200" y="5483668"/>
            <a:ext cx="5028414" cy="715155"/>
            <a:chOff x="4267200" y="5533245"/>
            <a:chExt cx="5028414" cy="715155"/>
          </a:xfrm>
        </p:grpSpPr>
        <p:grpSp>
          <p:nvGrpSpPr>
            <p:cNvPr id="29" name="Group 81"/>
            <p:cNvGrpSpPr/>
            <p:nvPr/>
          </p:nvGrpSpPr>
          <p:grpSpPr>
            <a:xfrm>
              <a:off x="4267200" y="5533245"/>
              <a:ext cx="5028414" cy="600855"/>
              <a:chOff x="4267200" y="5533245"/>
              <a:chExt cx="5028414" cy="600855"/>
            </a:xfrm>
          </p:grpSpPr>
          <p:cxnSp>
            <p:nvCxnSpPr>
              <p:cNvPr id="10" name="Straight Arrow Connector 9"/>
              <p:cNvCxnSpPr/>
              <p:nvPr/>
            </p:nvCxnSpPr>
            <p:spPr>
              <a:xfrm rot="10860000" flipH="1">
                <a:off x="4267200" y="6077646"/>
                <a:ext cx="2104934" cy="56454"/>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20700000">
                <a:off x="6304089" y="5533245"/>
                <a:ext cx="2991525" cy="461665"/>
              </a:xfrm>
              <a:prstGeom prst="rect">
                <a:avLst/>
              </a:prstGeom>
              <a:solidFill>
                <a:schemeClr val="bg1"/>
              </a:solidFill>
            </p:spPr>
            <p:txBody>
              <a:bodyPr wrap="none" rtlCol="0">
                <a:spAutoFit/>
              </a:bodyPr>
              <a:lstStyle/>
              <a:p>
                <a:r>
                  <a:rPr lang="en-US" sz="2400" b="1" dirty="0" smtClean="0"/>
                  <a:t>‘Handy-man’ (</a:t>
                </a:r>
                <a:r>
                  <a:rPr lang="en-US" sz="2400" b="1" dirty="0" err="1" smtClean="0"/>
                  <a:t>habilis</a:t>
                </a:r>
                <a:r>
                  <a:rPr lang="en-US" sz="2400" b="1" dirty="0" smtClean="0"/>
                  <a:t>) </a:t>
                </a:r>
                <a:endParaRPr lang="en-US" sz="2400" b="1" dirty="0"/>
              </a:p>
            </p:txBody>
          </p:sp>
        </p:grpSp>
        <p:sp>
          <p:nvSpPr>
            <p:cNvPr id="22" name="Oval 21"/>
            <p:cNvSpPr/>
            <p:nvPr/>
          </p:nvSpPr>
          <p:spPr>
            <a:xfrm>
              <a:off x="4267200" y="6019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4800600" y="4977186"/>
            <a:ext cx="4499110" cy="591047"/>
            <a:chOff x="4800600" y="4977186"/>
            <a:chExt cx="4499110" cy="591047"/>
          </a:xfrm>
        </p:grpSpPr>
        <p:grpSp>
          <p:nvGrpSpPr>
            <p:cNvPr id="33" name="Group 81"/>
            <p:cNvGrpSpPr/>
            <p:nvPr/>
          </p:nvGrpSpPr>
          <p:grpSpPr>
            <a:xfrm>
              <a:off x="5029200" y="4977186"/>
              <a:ext cx="4270510" cy="591047"/>
              <a:chOff x="5002131" y="6550763"/>
              <a:chExt cx="4270510" cy="591047"/>
            </a:xfrm>
          </p:grpSpPr>
          <p:cxnSp>
            <p:nvCxnSpPr>
              <p:cNvPr id="16" name="Straight Arrow Connector 15"/>
              <p:cNvCxnSpPr>
                <a:stCxn id="21" idx="6"/>
                <a:endCxn id="17" idx="1"/>
              </p:cNvCxnSpPr>
              <p:nvPr/>
            </p:nvCxnSpPr>
            <p:spPr>
              <a:xfrm>
                <a:off x="5002131" y="7021877"/>
                <a:ext cx="1534414" cy="119933"/>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20700000">
                <a:off x="6489122" y="6550763"/>
                <a:ext cx="2783519" cy="461665"/>
              </a:xfrm>
              <a:prstGeom prst="rect">
                <a:avLst/>
              </a:prstGeom>
              <a:solidFill>
                <a:schemeClr val="bg1"/>
              </a:solidFill>
            </p:spPr>
            <p:txBody>
              <a:bodyPr wrap="none" rtlCol="0">
                <a:spAutoFit/>
              </a:bodyPr>
              <a:lstStyle/>
              <a:p>
                <a:r>
                  <a:rPr lang="en-US" sz="2400" b="1" dirty="0" smtClean="0">
                    <a:solidFill>
                      <a:schemeClr val="bg1">
                        <a:lumMod val="65000"/>
                      </a:schemeClr>
                    </a:solidFill>
                    <a:effectLst>
                      <a:outerShdw dist="50800" dir="8400000" algn="ctr" rotWithShape="0">
                        <a:schemeClr val="tx1"/>
                      </a:outerShdw>
                    </a:effectLst>
                  </a:rPr>
                  <a:t>‘Java man’ (erectus) </a:t>
                </a:r>
                <a:endParaRPr lang="en-US" sz="2400" b="1" dirty="0">
                  <a:solidFill>
                    <a:schemeClr val="bg1">
                      <a:lumMod val="65000"/>
                    </a:schemeClr>
                  </a:solidFill>
                  <a:effectLst>
                    <a:outerShdw dist="50800" dir="8400000" algn="ctr" rotWithShape="0">
                      <a:schemeClr val="tx1"/>
                    </a:outerShdw>
                  </a:effectLst>
                </a:endParaRPr>
              </a:p>
            </p:txBody>
          </p:sp>
        </p:grpSp>
        <p:sp>
          <p:nvSpPr>
            <p:cNvPr id="21" name="Oval 20"/>
            <p:cNvSpPr/>
            <p:nvPr/>
          </p:nvSpPr>
          <p:spPr>
            <a:xfrm>
              <a:off x="4800600" y="53340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68"/>
          <p:cNvGrpSpPr/>
          <p:nvPr/>
        </p:nvGrpSpPr>
        <p:grpSpPr>
          <a:xfrm>
            <a:off x="5943600" y="838200"/>
            <a:ext cx="1219199" cy="6019800"/>
            <a:chOff x="4800600" y="838200"/>
            <a:chExt cx="1219199" cy="6019800"/>
          </a:xfrm>
        </p:grpSpPr>
        <p:sp>
          <p:nvSpPr>
            <p:cNvPr id="160" name="Rectangle 159"/>
            <p:cNvSpPr/>
            <p:nvPr/>
          </p:nvSpPr>
          <p:spPr>
            <a:xfrm>
              <a:off x="4800600" y="1295400"/>
              <a:ext cx="1066800" cy="5562600"/>
            </a:xfrm>
            <a:prstGeom prst="rect">
              <a:avLst/>
            </a:prstGeom>
            <a:noFill/>
            <a:ln w="76200">
              <a:solidFill>
                <a:srgbClr val="FFFF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extBox 160"/>
            <p:cNvSpPr txBox="1"/>
            <p:nvPr/>
          </p:nvSpPr>
          <p:spPr>
            <a:xfrm>
              <a:off x="4800600" y="838200"/>
              <a:ext cx="1219199" cy="461665"/>
            </a:xfrm>
            <a:prstGeom prst="rect">
              <a:avLst/>
            </a:prstGeom>
            <a:solidFill>
              <a:srgbClr val="FFFF00"/>
            </a:solidFill>
          </p:spPr>
          <p:txBody>
            <a:bodyPr wrap="square" rtlCol="0">
              <a:spAutoFit/>
            </a:bodyPr>
            <a:lstStyle/>
            <a:p>
              <a:pPr algn="ctr"/>
              <a:r>
                <a:rPr lang="en-US" sz="2400" b="1" dirty="0" smtClean="0"/>
                <a:t>AMER</a:t>
              </a:r>
              <a:endParaRPr lang="en-US" sz="2400" b="1" dirty="0"/>
            </a:p>
          </p:txBody>
        </p:sp>
      </p:grpSp>
      <p:grpSp>
        <p:nvGrpSpPr>
          <p:cNvPr id="140" name="Group 139"/>
          <p:cNvGrpSpPr/>
          <p:nvPr/>
        </p:nvGrpSpPr>
        <p:grpSpPr>
          <a:xfrm>
            <a:off x="5105400" y="3352800"/>
            <a:ext cx="4199709" cy="1664077"/>
            <a:chOff x="5105400" y="3352800"/>
            <a:chExt cx="4199709" cy="1664077"/>
          </a:xfrm>
        </p:grpSpPr>
        <p:grpSp>
          <p:nvGrpSpPr>
            <p:cNvPr id="13" name="Group 81"/>
            <p:cNvGrpSpPr/>
            <p:nvPr/>
          </p:nvGrpSpPr>
          <p:grpSpPr>
            <a:xfrm>
              <a:off x="5138878" y="3386278"/>
              <a:ext cx="4166231" cy="1630599"/>
              <a:chOff x="4944019" y="6560055"/>
              <a:chExt cx="4166231" cy="1630599"/>
            </a:xfrm>
          </p:grpSpPr>
          <p:cxnSp>
            <p:nvCxnSpPr>
              <p:cNvPr id="25" name="Straight Arrow Connector 24"/>
              <p:cNvCxnSpPr>
                <a:stCxn id="23" idx="1"/>
              </p:cNvCxnSpPr>
              <p:nvPr/>
            </p:nvCxnSpPr>
            <p:spPr>
              <a:xfrm rot="16200000" flipH="1">
                <a:off x="4715419" y="6788655"/>
                <a:ext cx="1566722" cy="1109522"/>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20700000">
                <a:off x="6010106" y="7728989"/>
                <a:ext cx="3100144" cy="461665"/>
              </a:xfrm>
              <a:prstGeom prst="rect">
                <a:avLst/>
              </a:prstGeom>
              <a:solidFill>
                <a:schemeClr val="bg1"/>
              </a:solidFill>
              <a:effectLst/>
            </p:spPr>
            <p:txBody>
              <a:bodyPr wrap="none" rtlCol="0">
                <a:spAutoFit/>
              </a:bodyPr>
              <a:lstStyle/>
              <a:p>
                <a:r>
                  <a:rPr lang="en-US" sz="2400" b="1" dirty="0" smtClean="0">
                    <a:solidFill>
                      <a:schemeClr val="bg1">
                        <a:lumMod val="65000"/>
                      </a:schemeClr>
                    </a:solidFill>
                    <a:effectLst>
                      <a:outerShdw dist="50800" dir="7200000" algn="ctr" rotWithShape="0">
                        <a:schemeClr val="tx1"/>
                      </a:outerShdw>
                    </a:effectLst>
                  </a:rPr>
                  <a:t>‘Peking man’ (erectus) </a:t>
                </a:r>
                <a:endParaRPr lang="en-US" sz="2400" b="1" dirty="0">
                  <a:solidFill>
                    <a:schemeClr val="bg1">
                      <a:lumMod val="65000"/>
                    </a:schemeClr>
                  </a:solidFill>
                  <a:effectLst>
                    <a:outerShdw dist="50800" dir="7200000" algn="ctr" rotWithShape="0">
                      <a:schemeClr val="tx1"/>
                    </a:outerShdw>
                  </a:effectLst>
                </a:endParaRPr>
              </a:p>
            </p:txBody>
          </p:sp>
        </p:grpSp>
        <p:sp>
          <p:nvSpPr>
            <p:cNvPr id="23" name="Oval 22"/>
            <p:cNvSpPr/>
            <p:nvPr/>
          </p:nvSpPr>
          <p:spPr>
            <a:xfrm>
              <a:off x="5105400" y="33528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82"/>
          <p:cNvGrpSpPr/>
          <p:nvPr/>
        </p:nvGrpSpPr>
        <p:grpSpPr>
          <a:xfrm>
            <a:off x="0" y="6364224"/>
            <a:ext cx="4267200" cy="461665"/>
            <a:chOff x="-6052122" y="4898564"/>
            <a:chExt cx="4267200" cy="461665"/>
          </a:xfrm>
        </p:grpSpPr>
        <p:sp>
          <p:nvSpPr>
            <p:cNvPr id="48" name="TextBox 47"/>
            <p:cNvSpPr txBox="1"/>
            <p:nvPr/>
          </p:nvSpPr>
          <p:spPr>
            <a:xfrm>
              <a:off x="-6052122" y="4898564"/>
              <a:ext cx="1433406" cy="461665"/>
            </a:xfrm>
            <a:prstGeom prst="rect">
              <a:avLst/>
            </a:prstGeom>
            <a:solidFill>
              <a:schemeClr val="tx1">
                <a:alpha val="99000"/>
              </a:schemeClr>
            </a:solidFill>
            <a:ln>
              <a:solidFill>
                <a:schemeClr val="tx1"/>
              </a:solidFill>
            </a:ln>
          </p:spPr>
          <p:txBody>
            <a:bodyPr wrap="none" rtlCol="0">
              <a:spAutoFit/>
            </a:bodyPr>
            <a:lstStyle/>
            <a:p>
              <a:r>
                <a:rPr lang="en-US" sz="2400" b="1" dirty="0" smtClean="0">
                  <a:solidFill>
                    <a:schemeClr val="bg1"/>
                  </a:solidFill>
                </a:rPr>
                <a:t>1,900,000</a:t>
              </a:r>
              <a:endParaRPr lang="en-US" sz="2400" b="1" dirty="0">
                <a:solidFill>
                  <a:schemeClr val="bg1"/>
                </a:solidFill>
              </a:endParaRPr>
            </a:p>
          </p:txBody>
        </p:sp>
        <p:cxnSp>
          <p:nvCxnSpPr>
            <p:cNvPr id="49" name="Straight Arrow Connector 48"/>
            <p:cNvCxnSpPr>
              <a:stCxn id="48" idx="3"/>
              <a:endCxn id="20" idx="2"/>
            </p:cNvCxnSpPr>
            <p:nvPr/>
          </p:nvCxnSpPr>
          <p:spPr>
            <a:xfrm flipV="1">
              <a:off x="-4618716" y="5125640"/>
              <a:ext cx="2833794" cy="3757"/>
            </a:xfrm>
            <a:prstGeom prst="straightConnector1">
              <a:avLst/>
            </a:pr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0" y="5862935"/>
            <a:ext cx="4267200" cy="461665"/>
            <a:chOff x="0" y="5862935"/>
            <a:chExt cx="4267200" cy="461665"/>
          </a:xfrm>
        </p:grpSpPr>
        <p:sp>
          <p:nvSpPr>
            <p:cNvPr id="55" name="TextBox 54"/>
            <p:cNvSpPr txBox="1"/>
            <p:nvPr/>
          </p:nvSpPr>
          <p:spPr>
            <a:xfrm>
              <a:off x="0" y="5862935"/>
              <a:ext cx="1433406" cy="461665"/>
            </a:xfrm>
            <a:prstGeom prst="rect">
              <a:avLst/>
            </a:prstGeom>
            <a:solidFill>
              <a:schemeClr val="tx1">
                <a:alpha val="99000"/>
              </a:schemeClr>
            </a:solidFill>
            <a:ln>
              <a:solidFill>
                <a:schemeClr val="tx1"/>
              </a:solidFill>
            </a:ln>
          </p:spPr>
          <p:txBody>
            <a:bodyPr wrap="square" rtlCol="0">
              <a:spAutoFit/>
            </a:bodyPr>
            <a:lstStyle/>
            <a:p>
              <a:r>
                <a:rPr lang="en-US" sz="2400" b="1" dirty="0" smtClean="0">
                  <a:solidFill>
                    <a:schemeClr val="bg1"/>
                  </a:solidFill>
                </a:rPr>
                <a:t>1,700,000</a:t>
              </a:r>
              <a:endParaRPr lang="en-US" sz="2400" b="1" dirty="0">
                <a:solidFill>
                  <a:schemeClr val="bg1"/>
                </a:solidFill>
              </a:endParaRPr>
            </a:p>
          </p:txBody>
        </p:sp>
        <p:cxnSp>
          <p:nvCxnSpPr>
            <p:cNvPr id="56" name="Straight Arrow Connector 55"/>
            <p:cNvCxnSpPr>
              <a:stCxn id="55" idx="3"/>
              <a:endCxn id="22" idx="2"/>
            </p:cNvCxnSpPr>
            <p:nvPr/>
          </p:nvCxnSpPr>
          <p:spPr>
            <a:xfrm flipV="1">
              <a:off x="1433406" y="6084523"/>
              <a:ext cx="2833794" cy="9245"/>
            </a:xfrm>
            <a:prstGeom prst="straightConnector1">
              <a:avLst/>
            </a:pr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34" name="Group 82"/>
          <p:cNvGrpSpPr/>
          <p:nvPr/>
        </p:nvGrpSpPr>
        <p:grpSpPr>
          <a:xfrm>
            <a:off x="0" y="5334000"/>
            <a:ext cx="4800600" cy="461665"/>
            <a:chOff x="-6052122" y="4634805"/>
            <a:chExt cx="4800600" cy="461665"/>
          </a:xfrm>
        </p:grpSpPr>
        <p:sp>
          <p:nvSpPr>
            <p:cNvPr id="39" name="TextBox 38"/>
            <p:cNvSpPr txBox="1"/>
            <p:nvPr/>
          </p:nvSpPr>
          <p:spPr>
            <a:xfrm>
              <a:off x="-6052122" y="4634805"/>
              <a:ext cx="1433406" cy="461665"/>
            </a:xfrm>
            <a:prstGeom prst="rect">
              <a:avLst/>
            </a:prstGeom>
            <a:solidFill>
              <a:schemeClr val="accent2">
                <a:lumMod val="75000"/>
                <a:alpha val="99000"/>
              </a:schemeClr>
            </a:solidFill>
            <a:ln>
              <a:solidFill>
                <a:schemeClr val="tx1"/>
              </a:solidFill>
            </a:ln>
          </p:spPr>
          <p:txBody>
            <a:bodyPr wrap="none" rtlCol="0">
              <a:spAutoFit/>
            </a:bodyPr>
            <a:lstStyle/>
            <a:p>
              <a:r>
                <a:rPr lang="en-US" sz="2400" b="1" dirty="0" smtClean="0">
                  <a:solidFill>
                    <a:schemeClr val="bg1"/>
                  </a:solidFill>
                </a:rPr>
                <a:t>1,600,000</a:t>
              </a:r>
              <a:endParaRPr lang="en-US" sz="2400" b="1" dirty="0">
                <a:solidFill>
                  <a:schemeClr val="bg1"/>
                </a:solidFill>
              </a:endParaRPr>
            </a:p>
          </p:txBody>
        </p:sp>
        <p:cxnSp>
          <p:nvCxnSpPr>
            <p:cNvPr id="40" name="Straight Arrow Connector 39"/>
            <p:cNvCxnSpPr>
              <a:stCxn id="39" idx="3"/>
              <a:endCxn id="21" idx="2"/>
            </p:cNvCxnSpPr>
            <p:nvPr/>
          </p:nvCxnSpPr>
          <p:spPr>
            <a:xfrm flipV="1">
              <a:off x="-4618716" y="4749105"/>
              <a:ext cx="3367194" cy="116533"/>
            </a:xfrm>
            <a:prstGeom prst="straightConnector1">
              <a:avLst/>
            </a:prstGeom>
            <a:ln w="76200">
              <a:solidFill>
                <a:schemeClr val="accent2">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4" name="Group 82"/>
          <p:cNvGrpSpPr/>
          <p:nvPr/>
        </p:nvGrpSpPr>
        <p:grpSpPr>
          <a:xfrm>
            <a:off x="228600" y="3467100"/>
            <a:ext cx="4876800" cy="1485900"/>
            <a:chOff x="-5899722" y="4977705"/>
            <a:chExt cx="4876800" cy="1485900"/>
          </a:xfrm>
        </p:grpSpPr>
        <p:sp>
          <p:nvSpPr>
            <p:cNvPr id="30" name="TextBox 29"/>
            <p:cNvSpPr txBox="1"/>
            <p:nvPr/>
          </p:nvSpPr>
          <p:spPr>
            <a:xfrm>
              <a:off x="-5899722" y="6001940"/>
              <a:ext cx="1197764" cy="461665"/>
            </a:xfrm>
            <a:prstGeom prst="rect">
              <a:avLst/>
            </a:prstGeom>
            <a:solidFill>
              <a:schemeClr val="accent2">
                <a:lumMod val="75000"/>
                <a:alpha val="99000"/>
              </a:schemeClr>
            </a:solidFill>
            <a:ln>
              <a:solidFill>
                <a:schemeClr val="tx1"/>
              </a:solidFill>
            </a:ln>
          </p:spPr>
          <p:txBody>
            <a:bodyPr wrap="none" rtlCol="0">
              <a:spAutoFit/>
            </a:bodyPr>
            <a:lstStyle/>
            <a:p>
              <a:r>
                <a:rPr lang="en-US" sz="2400" b="1" dirty="0" smtClean="0">
                  <a:solidFill>
                    <a:schemeClr val="bg1"/>
                  </a:solidFill>
                </a:rPr>
                <a:t>750,000</a:t>
              </a:r>
              <a:endParaRPr lang="en-US" sz="2400" b="1" dirty="0">
                <a:solidFill>
                  <a:schemeClr val="bg1"/>
                </a:solidFill>
              </a:endParaRPr>
            </a:p>
          </p:txBody>
        </p:sp>
        <p:cxnSp>
          <p:nvCxnSpPr>
            <p:cNvPr id="31" name="Straight Arrow Connector 30"/>
            <p:cNvCxnSpPr>
              <a:stCxn id="30" idx="3"/>
              <a:endCxn id="23" idx="2"/>
            </p:cNvCxnSpPr>
            <p:nvPr/>
          </p:nvCxnSpPr>
          <p:spPr>
            <a:xfrm flipV="1">
              <a:off x="-4701958" y="4977705"/>
              <a:ext cx="3679036" cy="1255068"/>
            </a:xfrm>
            <a:prstGeom prst="straightConnector1">
              <a:avLst/>
            </a:prstGeom>
            <a:ln w="76200">
              <a:solidFill>
                <a:schemeClr val="accent2">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13" name="Group 82"/>
          <p:cNvGrpSpPr/>
          <p:nvPr/>
        </p:nvGrpSpPr>
        <p:grpSpPr>
          <a:xfrm>
            <a:off x="228600" y="1947722"/>
            <a:ext cx="5215078" cy="1862278"/>
            <a:chOff x="-5798995" y="4562916"/>
            <a:chExt cx="5215078" cy="1862278"/>
          </a:xfrm>
        </p:grpSpPr>
        <p:sp>
          <p:nvSpPr>
            <p:cNvPr id="115" name="TextBox 114"/>
            <p:cNvSpPr txBox="1"/>
            <p:nvPr/>
          </p:nvSpPr>
          <p:spPr>
            <a:xfrm>
              <a:off x="-5798995" y="5963529"/>
              <a:ext cx="1197764" cy="461665"/>
            </a:xfrm>
            <a:prstGeom prst="rect">
              <a:avLst/>
            </a:prstGeom>
            <a:solidFill>
              <a:schemeClr val="accent2">
                <a:lumMod val="75000"/>
                <a:alpha val="99000"/>
              </a:schemeClr>
            </a:solidFill>
            <a:ln>
              <a:solidFill>
                <a:schemeClr val="tx1"/>
              </a:solidFill>
            </a:ln>
          </p:spPr>
          <p:txBody>
            <a:bodyPr wrap="none" rtlCol="0">
              <a:spAutoFit/>
            </a:bodyPr>
            <a:lstStyle/>
            <a:p>
              <a:r>
                <a:rPr lang="en-US" sz="2400" b="1" dirty="0" smtClean="0">
                  <a:solidFill>
                    <a:schemeClr val="bg1"/>
                  </a:solidFill>
                </a:rPr>
                <a:t>100,000</a:t>
              </a:r>
              <a:endParaRPr lang="en-US" sz="2400" b="1" dirty="0">
                <a:solidFill>
                  <a:schemeClr val="bg1"/>
                </a:solidFill>
              </a:endParaRPr>
            </a:p>
          </p:txBody>
        </p:sp>
        <p:cxnSp>
          <p:nvCxnSpPr>
            <p:cNvPr id="116" name="Straight Arrow Connector 115"/>
            <p:cNvCxnSpPr>
              <a:stCxn id="115" idx="3"/>
              <a:endCxn id="114" idx="3"/>
            </p:cNvCxnSpPr>
            <p:nvPr/>
          </p:nvCxnSpPr>
          <p:spPr>
            <a:xfrm flipV="1">
              <a:off x="-4601231" y="4562916"/>
              <a:ext cx="4017314" cy="1631446"/>
            </a:xfrm>
            <a:prstGeom prst="straightConnector1">
              <a:avLst/>
            </a:prstGeom>
            <a:ln w="76200">
              <a:solidFill>
                <a:schemeClr val="accent2">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42" name="Group 82"/>
          <p:cNvGrpSpPr/>
          <p:nvPr/>
        </p:nvGrpSpPr>
        <p:grpSpPr>
          <a:xfrm>
            <a:off x="329327" y="1638300"/>
            <a:ext cx="2566273" cy="1638300"/>
            <a:chOff x="-5722795" y="4786894"/>
            <a:chExt cx="2566273" cy="1638300"/>
          </a:xfrm>
        </p:grpSpPr>
        <p:sp>
          <p:nvSpPr>
            <p:cNvPr id="97" name="TextBox 96"/>
            <p:cNvSpPr txBox="1"/>
            <p:nvPr/>
          </p:nvSpPr>
          <p:spPr>
            <a:xfrm>
              <a:off x="-5722795" y="5963529"/>
              <a:ext cx="1042273" cy="461665"/>
            </a:xfrm>
            <a:prstGeom prst="rect">
              <a:avLst/>
            </a:prstGeom>
            <a:solidFill>
              <a:schemeClr val="tx2">
                <a:lumMod val="60000"/>
                <a:lumOff val="40000"/>
                <a:alpha val="99000"/>
              </a:schemeClr>
            </a:solidFill>
            <a:ln>
              <a:solidFill>
                <a:schemeClr val="tx1"/>
              </a:solidFill>
            </a:ln>
          </p:spPr>
          <p:txBody>
            <a:bodyPr wrap="none" rtlCol="0">
              <a:spAutoFit/>
            </a:bodyPr>
            <a:lstStyle/>
            <a:p>
              <a:r>
                <a:rPr lang="en-US" sz="2400" b="1" dirty="0" smtClean="0">
                  <a:solidFill>
                    <a:schemeClr val="bg1"/>
                  </a:solidFill>
                </a:rPr>
                <a:t>28,000</a:t>
              </a:r>
              <a:endParaRPr lang="en-US" sz="2400" b="1" dirty="0">
                <a:solidFill>
                  <a:schemeClr val="bg1"/>
                </a:solidFill>
              </a:endParaRPr>
            </a:p>
          </p:txBody>
        </p:sp>
        <p:cxnSp>
          <p:nvCxnSpPr>
            <p:cNvPr id="98" name="Straight Arrow Connector 97"/>
            <p:cNvCxnSpPr>
              <a:stCxn id="97" idx="3"/>
              <a:endCxn id="96" idx="2"/>
            </p:cNvCxnSpPr>
            <p:nvPr/>
          </p:nvCxnSpPr>
          <p:spPr>
            <a:xfrm flipV="1">
              <a:off x="-4680522" y="4786894"/>
              <a:ext cx="1524000" cy="1407468"/>
            </a:xfrm>
            <a:prstGeom prst="straightConnector1">
              <a:avLst/>
            </a:prstGeom>
            <a:ln w="76200">
              <a:solidFill>
                <a:schemeClr val="tx2">
                  <a:lumMod val="60000"/>
                  <a:lumOff val="40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5410200" y="1752600"/>
            <a:ext cx="3931621" cy="1850195"/>
            <a:chOff x="5410200" y="1752600"/>
            <a:chExt cx="3931621" cy="1850195"/>
          </a:xfrm>
        </p:grpSpPr>
        <p:grpSp>
          <p:nvGrpSpPr>
            <p:cNvPr id="112" name="Group 81"/>
            <p:cNvGrpSpPr/>
            <p:nvPr/>
          </p:nvGrpSpPr>
          <p:grpSpPr>
            <a:xfrm>
              <a:off x="5562601" y="1904999"/>
              <a:ext cx="3779220" cy="1697796"/>
              <a:chOff x="5468469" y="6183365"/>
              <a:chExt cx="3779220" cy="1697796"/>
            </a:xfrm>
          </p:grpSpPr>
          <p:cxnSp>
            <p:nvCxnSpPr>
              <p:cNvPr id="117" name="Straight Arrow Connector 116"/>
              <p:cNvCxnSpPr/>
              <p:nvPr/>
            </p:nvCxnSpPr>
            <p:spPr>
              <a:xfrm rot="16200000" flipH="1">
                <a:off x="5277968" y="6373866"/>
                <a:ext cx="1633679" cy="1252678"/>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20700000">
                <a:off x="6729627" y="7419496"/>
                <a:ext cx="2518062" cy="461665"/>
              </a:xfrm>
              <a:prstGeom prst="rect">
                <a:avLst/>
              </a:prstGeom>
              <a:solidFill>
                <a:schemeClr val="bg1"/>
              </a:solidFill>
            </p:spPr>
            <p:txBody>
              <a:bodyPr wrap="none" rtlCol="0">
                <a:spAutoFit/>
              </a:bodyPr>
              <a:lstStyle/>
              <a:p>
                <a:pPr algn="ctr"/>
                <a:r>
                  <a:rPr lang="en-US" sz="2400" b="1" dirty="0" err="1" smtClean="0"/>
                  <a:t>denisovans</a:t>
                </a:r>
                <a:r>
                  <a:rPr lang="en-US" sz="2400" b="1" dirty="0" smtClean="0"/>
                  <a:t> 3, 4, 8 </a:t>
                </a:r>
              </a:p>
            </p:txBody>
          </p:sp>
        </p:grpSp>
        <p:sp>
          <p:nvSpPr>
            <p:cNvPr id="114" name="Oval 113"/>
            <p:cNvSpPr/>
            <p:nvPr/>
          </p:nvSpPr>
          <p:spPr>
            <a:xfrm>
              <a:off x="5410200" y="17526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82"/>
          <p:cNvGrpSpPr/>
          <p:nvPr/>
        </p:nvGrpSpPr>
        <p:grpSpPr>
          <a:xfrm>
            <a:off x="484819" y="1214735"/>
            <a:ext cx="4696781" cy="461665"/>
            <a:chOff x="-5719703" y="5043341"/>
            <a:chExt cx="4696781" cy="461665"/>
          </a:xfrm>
        </p:grpSpPr>
        <p:sp>
          <p:nvSpPr>
            <p:cNvPr id="125" name="TextBox 124"/>
            <p:cNvSpPr txBox="1"/>
            <p:nvPr/>
          </p:nvSpPr>
          <p:spPr>
            <a:xfrm>
              <a:off x="-5719703" y="5043341"/>
              <a:ext cx="886781" cy="461665"/>
            </a:xfrm>
            <a:prstGeom prst="rect">
              <a:avLst/>
            </a:prstGeom>
            <a:solidFill>
              <a:schemeClr val="accent2">
                <a:lumMod val="75000"/>
                <a:alpha val="99000"/>
              </a:schemeClr>
            </a:solidFill>
            <a:ln>
              <a:solidFill>
                <a:schemeClr val="tx1"/>
              </a:solidFill>
            </a:ln>
          </p:spPr>
          <p:txBody>
            <a:bodyPr wrap="none" rtlCol="0">
              <a:spAutoFit/>
            </a:bodyPr>
            <a:lstStyle/>
            <a:p>
              <a:r>
                <a:rPr lang="en-US" sz="2400" b="1" dirty="0" smtClean="0">
                  <a:solidFill>
                    <a:schemeClr val="bg1"/>
                  </a:solidFill>
                </a:rPr>
                <a:t>6,400</a:t>
              </a:r>
              <a:endParaRPr lang="en-US" sz="2400" b="1" dirty="0">
                <a:solidFill>
                  <a:schemeClr val="bg1"/>
                </a:solidFill>
              </a:endParaRPr>
            </a:p>
          </p:txBody>
        </p:sp>
        <p:cxnSp>
          <p:nvCxnSpPr>
            <p:cNvPr id="126" name="Straight Arrow Connector 125"/>
            <p:cNvCxnSpPr>
              <a:stCxn id="125" idx="3"/>
              <a:endCxn id="122" idx="2"/>
            </p:cNvCxnSpPr>
            <p:nvPr/>
          </p:nvCxnSpPr>
          <p:spPr>
            <a:xfrm>
              <a:off x="-4832922" y="5274174"/>
              <a:ext cx="3810000" cy="40332"/>
            </a:xfrm>
            <a:prstGeom prst="straightConnector1">
              <a:avLst/>
            </a:prstGeom>
            <a:ln w="76200">
              <a:solidFill>
                <a:schemeClr val="accent2">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43" name="Group 142"/>
          <p:cNvGrpSpPr/>
          <p:nvPr/>
        </p:nvGrpSpPr>
        <p:grpSpPr>
          <a:xfrm>
            <a:off x="2895600" y="1524000"/>
            <a:ext cx="6488938" cy="1604685"/>
            <a:chOff x="2895600" y="1524000"/>
            <a:chExt cx="6488938" cy="1604685"/>
          </a:xfrm>
        </p:grpSpPr>
        <p:grpSp>
          <p:nvGrpSpPr>
            <p:cNvPr id="41" name="Group 81"/>
            <p:cNvGrpSpPr/>
            <p:nvPr/>
          </p:nvGrpSpPr>
          <p:grpSpPr>
            <a:xfrm>
              <a:off x="3124200" y="1638300"/>
              <a:ext cx="6260338" cy="1490385"/>
              <a:chOff x="3005541" y="6450066"/>
              <a:chExt cx="6260338" cy="1490385"/>
            </a:xfrm>
          </p:grpSpPr>
          <p:cxnSp>
            <p:nvCxnSpPr>
              <p:cNvPr id="99" name="Straight Arrow Connector 98"/>
              <p:cNvCxnSpPr>
                <a:stCxn id="96" idx="6"/>
              </p:cNvCxnSpPr>
              <p:nvPr/>
            </p:nvCxnSpPr>
            <p:spPr>
              <a:xfrm>
                <a:off x="3005541" y="6450066"/>
                <a:ext cx="3581400" cy="1104900"/>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rot="20700000">
                <a:off x="6643623" y="7109454"/>
                <a:ext cx="2622256" cy="830997"/>
              </a:xfrm>
              <a:prstGeom prst="rect">
                <a:avLst/>
              </a:prstGeom>
              <a:solidFill>
                <a:schemeClr val="bg1"/>
              </a:solidFill>
            </p:spPr>
            <p:txBody>
              <a:bodyPr wrap="none" rtlCol="0">
                <a:spAutoFit/>
              </a:bodyPr>
              <a:lstStyle/>
              <a:p>
                <a:pPr algn="ctr"/>
                <a:r>
                  <a:rPr lang="en-US" sz="2400" b="1" dirty="0" smtClean="0"/>
                  <a:t>‘</a:t>
                </a:r>
                <a:r>
                  <a:rPr lang="en-US" sz="2400" b="1" dirty="0" err="1" smtClean="0"/>
                  <a:t>Cro-magnon</a:t>
                </a:r>
                <a:r>
                  <a:rPr lang="en-US" sz="2400" b="1" dirty="0" smtClean="0"/>
                  <a:t> man’ </a:t>
                </a:r>
              </a:p>
              <a:p>
                <a:pPr algn="ctr"/>
                <a:r>
                  <a:rPr lang="en-US" sz="2400" b="1" dirty="0" smtClean="0"/>
                  <a:t>(</a:t>
                </a:r>
                <a:r>
                  <a:rPr lang="en-US" sz="2400" b="1" dirty="0" err="1" smtClean="0"/>
                  <a:t>sapien</a:t>
                </a:r>
                <a:r>
                  <a:rPr lang="en-US" sz="2400" b="1" dirty="0" smtClean="0"/>
                  <a:t>) </a:t>
                </a:r>
                <a:endParaRPr lang="en-US" sz="2400" b="1" dirty="0"/>
              </a:p>
            </p:txBody>
          </p:sp>
        </p:grpSp>
        <p:sp>
          <p:nvSpPr>
            <p:cNvPr id="96" name="Oval 95"/>
            <p:cNvSpPr/>
            <p:nvPr/>
          </p:nvSpPr>
          <p:spPr>
            <a:xfrm>
              <a:off x="2895600" y="1524000"/>
              <a:ext cx="228600" cy="2286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5181600" y="1225528"/>
            <a:ext cx="4181492" cy="532704"/>
            <a:chOff x="5181600" y="1225528"/>
            <a:chExt cx="4181492" cy="532704"/>
          </a:xfrm>
        </p:grpSpPr>
        <p:grpSp>
          <p:nvGrpSpPr>
            <p:cNvPr id="123" name="Group 81"/>
            <p:cNvGrpSpPr/>
            <p:nvPr/>
          </p:nvGrpSpPr>
          <p:grpSpPr>
            <a:xfrm>
              <a:off x="5181600" y="1225528"/>
              <a:ext cx="4181492" cy="532704"/>
              <a:chOff x="4910541" y="6717306"/>
              <a:chExt cx="4181492" cy="532704"/>
            </a:xfrm>
          </p:grpSpPr>
          <p:cxnSp>
            <p:nvCxnSpPr>
              <p:cNvPr id="127" name="Straight Arrow Connector 126"/>
              <p:cNvCxnSpPr>
                <a:stCxn id="122" idx="2"/>
                <a:endCxn id="128" idx="1"/>
              </p:cNvCxnSpPr>
              <p:nvPr/>
            </p:nvCxnSpPr>
            <p:spPr>
              <a:xfrm rot="10800000" flipH="1" flipV="1">
                <a:off x="4910541" y="6977677"/>
                <a:ext cx="1888544" cy="272333"/>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rot="20700000">
                <a:off x="6759343" y="6717306"/>
                <a:ext cx="2332690" cy="461665"/>
              </a:xfrm>
              <a:prstGeom prst="rect">
                <a:avLst/>
              </a:prstGeom>
              <a:solidFill>
                <a:schemeClr val="bg1"/>
              </a:solidFill>
            </p:spPr>
            <p:txBody>
              <a:bodyPr wrap="none" rtlCol="0">
                <a:spAutoFit/>
              </a:bodyPr>
              <a:lstStyle/>
              <a:p>
                <a:r>
                  <a:rPr lang="en-US" sz="2400" b="1" dirty="0" smtClean="0"/>
                  <a:t>‘</a:t>
                </a:r>
                <a:r>
                  <a:rPr lang="en-US" sz="2400" b="1" dirty="0" err="1" smtClean="0"/>
                  <a:t>Banpo</a:t>
                </a:r>
                <a:r>
                  <a:rPr lang="en-US" sz="2400" b="1" dirty="0" smtClean="0"/>
                  <a:t>’ (</a:t>
                </a:r>
                <a:r>
                  <a:rPr lang="en-US" sz="2400" b="1" dirty="0" err="1" smtClean="0"/>
                  <a:t>sapien</a:t>
                </a:r>
                <a:r>
                  <a:rPr lang="en-US" sz="2400" b="1" dirty="0" smtClean="0"/>
                  <a:t>) </a:t>
                </a:r>
                <a:endParaRPr lang="en-US" sz="2400" b="1" dirty="0"/>
              </a:p>
            </p:txBody>
          </p:sp>
        </p:grpSp>
        <p:sp>
          <p:nvSpPr>
            <p:cNvPr id="122" name="Oval 121"/>
            <p:cNvSpPr/>
            <p:nvPr/>
          </p:nvSpPr>
          <p:spPr>
            <a:xfrm>
              <a:off x="5181600" y="13716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6248400" y="340688"/>
            <a:ext cx="3074374" cy="1335712"/>
            <a:chOff x="6248400" y="340688"/>
            <a:chExt cx="3074374" cy="1335712"/>
          </a:xfrm>
        </p:grpSpPr>
        <p:grpSp>
          <p:nvGrpSpPr>
            <p:cNvPr id="86" name="Group 81"/>
            <p:cNvGrpSpPr/>
            <p:nvPr/>
          </p:nvGrpSpPr>
          <p:grpSpPr>
            <a:xfrm>
              <a:off x="6281878" y="340688"/>
              <a:ext cx="3040896" cy="1302234"/>
              <a:chOff x="6182730" y="6219254"/>
              <a:chExt cx="3040896" cy="1302234"/>
            </a:xfrm>
          </p:grpSpPr>
          <p:cxnSp>
            <p:nvCxnSpPr>
              <p:cNvPr id="93" name="Straight Arrow Connector 92"/>
              <p:cNvCxnSpPr>
                <a:stCxn id="88" idx="3"/>
                <a:endCxn id="94" idx="1"/>
              </p:cNvCxnSpPr>
              <p:nvPr/>
            </p:nvCxnSpPr>
            <p:spPr>
              <a:xfrm rot="5400000" flipH="1" flipV="1">
                <a:off x="6302528" y="6805227"/>
                <a:ext cx="596463" cy="836060"/>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rot="20700000">
                <a:off x="6980575" y="6219254"/>
                <a:ext cx="2243051" cy="830997"/>
              </a:xfrm>
              <a:prstGeom prst="rect">
                <a:avLst/>
              </a:prstGeom>
              <a:solidFill>
                <a:schemeClr val="bg1"/>
              </a:solidFill>
            </p:spPr>
            <p:txBody>
              <a:bodyPr wrap="none" rtlCol="0">
                <a:spAutoFit/>
              </a:bodyPr>
              <a:lstStyle/>
              <a:p>
                <a:pPr algn="ctr"/>
                <a:r>
                  <a:rPr lang="en-US" sz="2400" b="1" dirty="0" smtClean="0"/>
                  <a:t>‘On-Your-Knees’</a:t>
                </a:r>
              </a:p>
              <a:p>
                <a:pPr algn="ctr"/>
                <a:r>
                  <a:rPr lang="en-US" sz="2400" b="1" dirty="0" smtClean="0"/>
                  <a:t> (</a:t>
                </a:r>
                <a:r>
                  <a:rPr lang="en-US" sz="2400" b="1" dirty="0" err="1" smtClean="0"/>
                  <a:t>sapien</a:t>
                </a:r>
                <a:r>
                  <a:rPr lang="en-US" sz="2400" b="1" dirty="0" smtClean="0"/>
                  <a:t>) </a:t>
                </a:r>
                <a:endParaRPr lang="en-US" sz="2400" b="1" dirty="0"/>
              </a:p>
            </p:txBody>
          </p:sp>
        </p:grpSp>
        <p:sp>
          <p:nvSpPr>
            <p:cNvPr id="88" name="Oval 87"/>
            <p:cNvSpPr/>
            <p:nvPr/>
          </p:nvSpPr>
          <p:spPr>
            <a:xfrm>
              <a:off x="6248400" y="1447800"/>
              <a:ext cx="228600"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2"/>
          <p:cNvGrpSpPr/>
          <p:nvPr/>
        </p:nvGrpSpPr>
        <p:grpSpPr>
          <a:xfrm>
            <a:off x="329327" y="1600200"/>
            <a:ext cx="5842873" cy="609600"/>
            <a:chOff x="-5703284" y="5815594"/>
            <a:chExt cx="5842873" cy="609600"/>
          </a:xfrm>
        </p:grpSpPr>
        <p:sp>
          <p:nvSpPr>
            <p:cNvPr id="89" name="TextBox 88"/>
            <p:cNvSpPr txBox="1"/>
            <p:nvPr/>
          </p:nvSpPr>
          <p:spPr>
            <a:xfrm>
              <a:off x="-5703284" y="5963529"/>
              <a:ext cx="1042273" cy="461665"/>
            </a:xfrm>
            <a:prstGeom prst="rect">
              <a:avLst/>
            </a:prstGeom>
            <a:solidFill>
              <a:srgbClr val="FFFF00">
                <a:alpha val="99000"/>
              </a:srgbClr>
            </a:solidFill>
            <a:ln>
              <a:solidFill>
                <a:schemeClr val="tx1"/>
              </a:solidFill>
            </a:ln>
          </p:spPr>
          <p:txBody>
            <a:bodyPr wrap="none" rtlCol="0">
              <a:spAutoFit/>
            </a:bodyPr>
            <a:lstStyle/>
            <a:p>
              <a:r>
                <a:rPr lang="en-US" sz="2400" b="1" dirty="0" smtClean="0"/>
                <a:t>10,300</a:t>
              </a:r>
              <a:endParaRPr lang="en-US" sz="2400" b="1" dirty="0"/>
            </a:p>
          </p:txBody>
        </p:sp>
        <p:cxnSp>
          <p:nvCxnSpPr>
            <p:cNvPr id="92" name="Straight Arrow Connector 91"/>
            <p:cNvCxnSpPr>
              <a:stCxn id="89" idx="3"/>
            </p:cNvCxnSpPr>
            <p:nvPr/>
          </p:nvCxnSpPr>
          <p:spPr>
            <a:xfrm flipV="1">
              <a:off x="-4661011" y="5815594"/>
              <a:ext cx="4800600" cy="378768"/>
            </a:xfrm>
            <a:prstGeom prst="straightConnector1">
              <a:avLst/>
            </a:prstGeom>
            <a:ln w="76200">
              <a:solidFill>
                <a:srgbClr val="FFFF00"/>
              </a:solidFill>
              <a:prstDash val="sysDot"/>
              <a:tailEnd type="non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95" name="Group 82"/>
          <p:cNvGrpSpPr/>
          <p:nvPr/>
        </p:nvGrpSpPr>
        <p:grpSpPr>
          <a:xfrm>
            <a:off x="310422" y="1638300"/>
            <a:ext cx="5252178" cy="1104900"/>
            <a:chOff x="-5790285" y="5358705"/>
            <a:chExt cx="5252178" cy="1104900"/>
          </a:xfrm>
        </p:grpSpPr>
        <p:sp>
          <p:nvSpPr>
            <p:cNvPr id="102" name="TextBox 101"/>
            <p:cNvSpPr txBox="1"/>
            <p:nvPr/>
          </p:nvSpPr>
          <p:spPr>
            <a:xfrm>
              <a:off x="-5790285" y="6001940"/>
              <a:ext cx="1042273" cy="461665"/>
            </a:xfrm>
            <a:prstGeom prst="rect">
              <a:avLst/>
            </a:prstGeom>
            <a:solidFill>
              <a:schemeClr val="accent2">
                <a:lumMod val="75000"/>
                <a:alpha val="99000"/>
              </a:schemeClr>
            </a:solidFill>
            <a:ln>
              <a:solidFill>
                <a:schemeClr val="tx1"/>
              </a:solidFill>
            </a:ln>
          </p:spPr>
          <p:txBody>
            <a:bodyPr wrap="none" rtlCol="0">
              <a:spAutoFit/>
            </a:bodyPr>
            <a:lstStyle/>
            <a:p>
              <a:r>
                <a:rPr lang="en-US" sz="2400" b="1" dirty="0" smtClean="0">
                  <a:solidFill>
                    <a:schemeClr val="bg1"/>
                  </a:solidFill>
                </a:rPr>
                <a:t>24,000</a:t>
              </a:r>
              <a:endParaRPr lang="en-US" sz="2400" b="1" dirty="0">
                <a:solidFill>
                  <a:schemeClr val="bg1"/>
                </a:solidFill>
              </a:endParaRPr>
            </a:p>
          </p:txBody>
        </p:sp>
        <p:cxnSp>
          <p:nvCxnSpPr>
            <p:cNvPr id="103" name="Straight Arrow Connector 102"/>
            <p:cNvCxnSpPr>
              <a:stCxn id="102" idx="3"/>
              <a:endCxn id="101" idx="2"/>
            </p:cNvCxnSpPr>
            <p:nvPr/>
          </p:nvCxnSpPr>
          <p:spPr>
            <a:xfrm flipV="1">
              <a:off x="-4748012" y="5358705"/>
              <a:ext cx="4209905" cy="874068"/>
            </a:xfrm>
            <a:prstGeom prst="straightConnector1">
              <a:avLst/>
            </a:prstGeom>
            <a:ln w="76200">
              <a:solidFill>
                <a:schemeClr val="accent2">
                  <a:lumMod val="75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3276600" y="2971800"/>
            <a:ext cx="6103600" cy="1450621"/>
            <a:chOff x="3276600" y="2971800"/>
            <a:chExt cx="6103600" cy="1450621"/>
          </a:xfrm>
        </p:grpSpPr>
        <p:grpSp>
          <p:nvGrpSpPr>
            <p:cNvPr id="141" name="Group 140"/>
            <p:cNvGrpSpPr/>
            <p:nvPr/>
          </p:nvGrpSpPr>
          <p:grpSpPr>
            <a:xfrm>
              <a:off x="3276600" y="2971800"/>
              <a:ext cx="6103600" cy="1450621"/>
              <a:chOff x="3276600" y="2971800"/>
              <a:chExt cx="6103600" cy="1450621"/>
            </a:xfrm>
          </p:grpSpPr>
          <p:grpSp>
            <p:nvGrpSpPr>
              <p:cNvPr id="36" name="Group 81"/>
              <p:cNvGrpSpPr/>
              <p:nvPr/>
            </p:nvGrpSpPr>
            <p:grpSpPr>
              <a:xfrm>
                <a:off x="3310078" y="3005278"/>
                <a:ext cx="6070122" cy="1417143"/>
                <a:chOff x="3115219" y="6255255"/>
                <a:chExt cx="6070122" cy="1417143"/>
              </a:xfrm>
            </p:grpSpPr>
            <p:cxnSp>
              <p:nvCxnSpPr>
                <p:cNvPr id="65" name="Straight Arrow Connector 64"/>
                <p:cNvCxnSpPr>
                  <a:stCxn id="60" idx="1"/>
                </p:cNvCxnSpPr>
                <p:nvPr/>
              </p:nvCxnSpPr>
              <p:spPr>
                <a:xfrm rot="16200000" flipH="1">
                  <a:off x="4372519" y="4997955"/>
                  <a:ext cx="1185722" cy="3700322"/>
                </a:xfrm>
                <a:prstGeom prst="straightConnector1">
                  <a:avLst/>
                </a:prstGeom>
                <a:ln w="76200">
                  <a:solidFill>
                    <a:schemeClr val="bg1"/>
                  </a:solidFill>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20700000">
                  <a:off x="6742428" y="6841401"/>
                  <a:ext cx="2442913" cy="830997"/>
                </a:xfrm>
                <a:prstGeom prst="rect">
                  <a:avLst/>
                </a:prstGeom>
                <a:solidFill>
                  <a:schemeClr val="bg1"/>
                </a:solidFill>
                <a:effectLst/>
              </p:spPr>
              <p:txBody>
                <a:bodyPr wrap="none" rtlCol="0">
                  <a:spAutoFit/>
                </a:bodyPr>
                <a:lstStyle/>
                <a:p>
                  <a:r>
                    <a:rPr lang="en-US" sz="2400" b="1" dirty="0" smtClean="0">
                      <a:solidFill>
                        <a:schemeClr val="bg1">
                          <a:lumMod val="65000"/>
                        </a:schemeClr>
                      </a:solidFill>
                      <a:effectLst>
                        <a:outerShdw dist="50800" dir="7200000" algn="ctr" rotWithShape="0">
                          <a:schemeClr val="tx1"/>
                        </a:outerShdw>
                      </a:effectLst>
                    </a:rPr>
                    <a:t>‘Heidelberg man’ </a:t>
                  </a:r>
                </a:p>
                <a:p>
                  <a:pPr algn="ctr"/>
                  <a:r>
                    <a:rPr lang="en-US" sz="2400" b="1" dirty="0" smtClean="0">
                      <a:solidFill>
                        <a:schemeClr val="bg1">
                          <a:lumMod val="65000"/>
                        </a:schemeClr>
                      </a:solidFill>
                      <a:effectLst>
                        <a:outerShdw dist="50800" dir="7200000" algn="ctr" rotWithShape="0">
                          <a:schemeClr val="tx1"/>
                        </a:outerShdw>
                      </a:effectLst>
                    </a:rPr>
                    <a:t>(</a:t>
                  </a:r>
                  <a:r>
                    <a:rPr lang="en-US" sz="2400" b="1" dirty="0" err="1" smtClean="0">
                      <a:solidFill>
                        <a:schemeClr val="bg1">
                          <a:lumMod val="65000"/>
                        </a:schemeClr>
                      </a:solidFill>
                      <a:effectLst>
                        <a:outerShdw dist="50800" dir="7200000" algn="ctr" rotWithShape="0">
                          <a:schemeClr val="tx1"/>
                        </a:outerShdw>
                      </a:effectLst>
                    </a:rPr>
                    <a:t>heidelberg</a:t>
                  </a:r>
                  <a:r>
                    <a:rPr lang="en-US" sz="2400" b="1" dirty="0" smtClean="0">
                      <a:solidFill>
                        <a:schemeClr val="bg1">
                          <a:lumMod val="65000"/>
                        </a:schemeClr>
                      </a:solidFill>
                      <a:effectLst>
                        <a:outerShdw dist="50800" dir="7200000" algn="ctr" rotWithShape="0">
                          <a:schemeClr val="tx1"/>
                        </a:outerShdw>
                      </a:effectLst>
                    </a:rPr>
                    <a:t>) </a:t>
                  </a:r>
                  <a:endParaRPr lang="en-US" sz="2400" b="1" dirty="0">
                    <a:solidFill>
                      <a:schemeClr val="bg1">
                        <a:lumMod val="65000"/>
                      </a:schemeClr>
                    </a:solidFill>
                    <a:effectLst>
                      <a:outerShdw dist="50800" dir="7200000" algn="ctr" rotWithShape="0">
                        <a:schemeClr val="tx1"/>
                      </a:outerShdw>
                    </a:effectLst>
                  </a:endParaRPr>
                </a:p>
              </p:txBody>
            </p:sp>
          </p:grpSp>
          <p:sp>
            <p:nvSpPr>
              <p:cNvPr id="60" name="Oval 59"/>
              <p:cNvSpPr/>
              <p:nvPr/>
            </p:nvSpPr>
            <p:spPr>
              <a:xfrm>
                <a:off x="3276600" y="2971800"/>
                <a:ext cx="228600" cy="2286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5029200" y="2971800"/>
              <a:ext cx="1905000" cy="1219200"/>
              <a:chOff x="3276600" y="2971800"/>
              <a:chExt cx="1905000" cy="1219200"/>
            </a:xfrm>
          </p:grpSpPr>
          <p:cxnSp>
            <p:nvCxnSpPr>
              <p:cNvPr id="121" name="Straight Arrow Connector 120"/>
              <p:cNvCxnSpPr/>
              <p:nvPr/>
            </p:nvCxnSpPr>
            <p:spPr>
              <a:xfrm>
                <a:off x="3310078" y="3081478"/>
                <a:ext cx="1871522" cy="1109522"/>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3276600" y="2971800"/>
                <a:ext cx="228600" cy="2286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p:cNvGrpSpPr/>
          <p:nvPr/>
        </p:nvGrpSpPr>
        <p:grpSpPr>
          <a:xfrm>
            <a:off x="228600" y="3086100"/>
            <a:ext cx="4834078" cy="1333500"/>
            <a:chOff x="228600" y="3086100"/>
            <a:chExt cx="4834078" cy="1333500"/>
          </a:xfrm>
        </p:grpSpPr>
        <p:grpSp>
          <p:nvGrpSpPr>
            <p:cNvPr id="37" name="Group 82"/>
            <p:cNvGrpSpPr/>
            <p:nvPr/>
          </p:nvGrpSpPr>
          <p:grpSpPr>
            <a:xfrm>
              <a:off x="228600" y="3086100"/>
              <a:ext cx="3048000" cy="1333500"/>
              <a:chOff x="-5899722" y="4672905"/>
              <a:chExt cx="3048000" cy="1333500"/>
            </a:xfrm>
          </p:grpSpPr>
          <p:sp>
            <p:nvSpPr>
              <p:cNvPr id="63" name="TextBox 62"/>
              <p:cNvSpPr txBox="1"/>
              <p:nvPr/>
            </p:nvSpPr>
            <p:spPr>
              <a:xfrm>
                <a:off x="-5899722" y="5544740"/>
                <a:ext cx="1197764" cy="461665"/>
              </a:xfrm>
              <a:prstGeom prst="rect">
                <a:avLst/>
              </a:prstGeom>
              <a:solidFill>
                <a:schemeClr val="tx2">
                  <a:lumMod val="60000"/>
                  <a:lumOff val="40000"/>
                  <a:alpha val="99000"/>
                </a:schemeClr>
              </a:solidFill>
              <a:ln>
                <a:solidFill>
                  <a:schemeClr val="tx1"/>
                </a:solidFill>
              </a:ln>
            </p:spPr>
            <p:txBody>
              <a:bodyPr wrap="none" rtlCol="0">
                <a:spAutoFit/>
              </a:bodyPr>
              <a:lstStyle/>
              <a:p>
                <a:r>
                  <a:rPr lang="en-US" sz="2400" b="1" dirty="0" smtClean="0">
                    <a:solidFill>
                      <a:schemeClr val="bg1"/>
                    </a:solidFill>
                  </a:rPr>
                  <a:t>600,000</a:t>
                </a:r>
                <a:endParaRPr lang="en-US" sz="2400" b="1" dirty="0">
                  <a:solidFill>
                    <a:schemeClr val="bg1"/>
                  </a:solidFill>
                </a:endParaRPr>
              </a:p>
            </p:txBody>
          </p:sp>
          <p:cxnSp>
            <p:nvCxnSpPr>
              <p:cNvPr id="64" name="Straight Arrow Connector 63"/>
              <p:cNvCxnSpPr>
                <a:stCxn id="63" idx="3"/>
                <a:endCxn id="60" idx="2"/>
              </p:cNvCxnSpPr>
              <p:nvPr/>
            </p:nvCxnSpPr>
            <p:spPr>
              <a:xfrm flipV="1">
                <a:off x="-4701958" y="4672905"/>
                <a:ext cx="1850236" cy="1102668"/>
              </a:xfrm>
              <a:prstGeom prst="straightConnector1">
                <a:avLst/>
              </a:prstGeom>
              <a:ln w="76200">
                <a:solidFill>
                  <a:schemeClr val="tx2">
                    <a:lumMod val="60000"/>
                    <a:lumOff val="40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cxnSp>
          <p:nvCxnSpPr>
            <p:cNvPr id="131" name="Straight Arrow Connector 130"/>
            <p:cNvCxnSpPr>
              <a:stCxn id="63" idx="3"/>
              <a:endCxn id="120" idx="3"/>
            </p:cNvCxnSpPr>
            <p:nvPr/>
          </p:nvCxnSpPr>
          <p:spPr>
            <a:xfrm flipV="1">
              <a:off x="1426364" y="3166922"/>
              <a:ext cx="3636314" cy="1021846"/>
            </a:xfrm>
            <a:prstGeom prst="straightConnector1">
              <a:avLst/>
            </a:prstGeom>
            <a:ln w="76200">
              <a:solidFill>
                <a:schemeClr val="tx2">
                  <a:lumMod val="60000"/>
                  <a:lumOff val="40000"/>
                </a:schemeClr>
              </a:solidFill>
              <a:prstDash val="sysDot"/>
              <a:tailEnd type="none"/>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5562600" y="1524000"/>
            <a:ext cx="3737089" cy="775748"/>
            <a:chOff x="5562600" y="1524000"/>
            <a:chExt cx="3737089" cy="775748"/>
          </a:xfrm>
        </p:grpSpPr>
        <p:grpSp>
          <p:nvGrpSpPr>
            <p:cNvPr id="84" name="Group 81"/>
            <p:cNvGrpSpPr/>
            <p:nvPr/>
          </p:nvGrpSpPr>
          <p:grpSpPr>
            <a:xfrm>
              <a:off x="5715000" y="1752600"/>
              <a:ext cx="3584689" cy="547148"/>
              <a:chOff x="5547756" y="7136177"/>
              <a:chExt cx="3584689" cy="547148"/>
            </a:xfrm>
          </p:grpSpPr>
          <p:cxnSp>
            <p:nvCxnSpPr>
              <p:cNvPr id="104" name="Straight Arrow Connector 103"/>
              <p:cNvCxnSpPr/>
              <p:nvPr/>
            </p:nvCxnSpPr>
            <p:spPr>
              <a:xfrm>
                <a:off x="5547756" y="7136177"/>
                <a:ext cx="685800" cy="457200"/>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rot="20700000">
                <a:off x="6233766" y="7221660"/>
                <a:ext cx="2898679" cy="461665"/>
              </a:xfrm>
              <a:prstGeom prst="rect">
                <a:avLst/>
              </a:prstGeom>
              <a:solidFill>
                <a:schemeClr val="bg1"/>
              </a:solidFill>
              <a:effectLst/>
            </p:spPr>
            <p:txBody>
              <a:bodyPr wrap="none" rtlCol="0">
                <a:spAutoFit/>
              </a:bodyPr>
              <a:lstStyle/>
              <a:p>
                <a:r>
                  <a:rPr lang="en-US" sz="2400" b="1" dirty="0" smtClean="0"/>
                  <a:t>‘</a:t>
                </a:r>
                <a:r>
                  <a:rPr lang="en-US" sz="2400" b="1" dirty="0" err="1" smtClean="0"/>
                  <a:t>Mal’ta</a:t>
                </a:r>
                <a:r>
                  <a:rPr lang="en-US" sz="2400" b="1" dirty="0" smtClean="0"/>
                  <a:t> boy’ (</a:t>
                </a:r>
                <a:r>
                  <a:rPr lang="en-US" sz="2400" b="1" dirty="0" err="1" smtClean="0"/>
                  <a:t>sapien</a:t>
                </a:r>
                <a:r>
                  <a:rPr lang="en-US" sz="2400" b="1" dirty="0" smtClean="0"/>
                  <a:t>) </a:t>
                </a:r>
                <a:endParaRPr lang="en-US" sz="2400" b="1" dirty="0"/>
              </a:p>
            </p:txBody>
          </p:sp>
        </p:grpSp>
        <p:sp>
          <p:nvSpPr>
            <p:cNvPr id="101" name="Oval 100"/>
            <p:cNvSpPr/>
            <p:nvPr/>
          </p:nvSpPr>
          <p:spPr>
            <a:xfrm>
              <a:off x="5562600" y="15240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24"/>
                                        </p:tgtEl>
                                      </p:cBhvr>
                                    </p:animEffect>
                                    <p:set>
                                      <p:cBhvr>
                                        <p:cTn id="21" dur="1" fill="hold">
                                          <p:stCondLst>
                                            <p:cond delay="999"/>
                                          </p:stCondLst>
                                        </p:cTn>
                                        <p:tgtEl>
                                          <p:spTgt spid="24"/>
                                        </p:tgtEl>
                                        <p:attrNameLst>
                                          <p:attrName>style.visibility</p:attrName>
                                        </p:attrNameLst>
                                      </p:cBhvr>
                                      <p:to>
                                        <p:strVal val="hidden"/>
                                      </p:to>
                                    </p:se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wipe(left)">
                                      <p:cBhvr>
                                        <p:cTn id="25" dur="1000"/>
                                        <p:tgtEl>
                                          <p:spTgt spid="138"/>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1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00"/>
                                        <p:tgtEl>
                                          <p:spTgt spid="138"/>
                                        </p:tgtEl>
                                      </p:cBhvr>
                                    </p:animEffect>
                                    <p:set>
                                      <p:cBhvr>
                                        <p:cTn id="34" dur="1" fill="hold">
                                          <p:stCondLst>
                                            <p:cond delay="999"/>
                                          </p:stCondLst>
                                        </p:cTn>
                                        <p:tgtEl>
                                          <p:spTgt spid="13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2"/>
                                        </p:tgtEl>
                                      </p:cBhvr>
                                    </p:animEffect>
                                    <p:set>
                                      <p:cBhvr>
                                        <p:cTn id="37" dur="1" fill="hold">
                                          <p:stCondLst>
                                            <p:cond delay="999"/>
                                          </p:stCondLst>
                                        </p:cTn>
                                        <p:tgtEl>
                                          <p:spTgt spid="2"/>
                                        </p:tgtEl>
                                        <p:attrNameLst>
                                          <p:attrName>style.visibility</p:attrName>
                                        </p:attrNameLst>
                                      </p:cBhvr>
                                      <p:to>
                                        <p:strVal val="hidden"/>
                                      </p:to>
                                    </p:se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1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1000"/>
                                        <p:tgtEl>
                                          <p:spTgt spid="34"/>
                                        </p:tgtEl>
                                      </p:cBhvr>
                                    </p:animEffect>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139"/>
                                        </p:tgtEl>
                                        <p:attrNameLst>
                                          <p:attrName>style.visibility</p:attrName>
                                        </p:attrNameLst>
                                      </p:cBhvr>
                                      <p:to>
                                        <p:strVal val="visible"/>
                                      </p:to>
                                    </p:set>
                                    <p:animEffect transition="in" filter="wipe(left)">
                                      <p:cBhvr>
                                        <p:cTn id="50" dur="1000"/>
                                        <p:tgtEl>
                                          <p:spTgt spid="13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34"/>
                                        </p:tgtEl>
                                      </p:cBhvr>
                                    </p:animEffect>
                                    <p:set>
                                      <p:cBhvr>
                                        <p:cTn id="55" dur="1" fill="hold">
                                          <p:stCondLst>
                                            <p:cond delay="999"/>
                                          </p:stCondLst>
                                        </p:cTn>
                                        <p:tgtEl>
                                          <p:spTgt spid="34"/>
                                        </p:tgtEl>
                                        <p:attrNameLst>
                                          <p:attrName>style.visibility</p:attrName>
                                        </p:attrNameLst>
                                      </p:cBhvr>
                                      <p:to>
                                        <p:strVal val="hidden"/>
                                      </p:to>
                                    </p:se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1000"/>
                                        <p:tgtEl>
                                          <p:spTgt spid="14"/>
                                        </p:tgtEl>
                                      </p:cBhvr>
                                    </p:animEffect>
                                  </p:childTnLst>
                                </p:cTn>
                              </p:par>
                            </p:childTnLst>
                          </p:cTn>
                        </p:par>
                        <p:par>
                          <p:cTn id="60" fill="hold">
                            <p:stCondLst>
                              <p:cond delay="2000"/>
                            </p:stCondLst>
                            <p:childTnLst>
                              <p:par>
                                <p:cTn id="61" presetID="22" presetClass="entr" presetSubtype="8" fill="hold" nodeType="afterEffect">
                                  <p:stCondLst>
                                    <p:cond delay="0"/>
                                  </p:stCondLst>
                                  <p:childTnLst>
                                    <p:set>
                                      <p:cBhvr>
                                        <p:cTn id="62" dur="1" fill="hold">
                                          <p:stCondLst>
                                            <p:cond delay="0"/>
                                          </p:stCondLst>
                                        </p:cTn>
                                        <p:tgtEl>
                                          <p:spTgt spid="140"/>
                                        </p:tgtEl>
                                        <p:attrNameLst>
                                          <p:attrName>style.visibility</p:attrName>
                                        </p:attrNameLst>
                                      </p:cBhvr>
                                      <p:to>
                                        <p:strVal val="visible"/>
                                      </p:to>
                                    </p:set>
                                    <p:animEffect transition="in" filter="wipe(left)">
                                      <p:cBhvr>
                                        <p:cTn id="63" dur="1000"/>
                                        <p:tgtEl>
                                          <p:spTgt spid="14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1000"/>
                                        <p:tgtEl>
                                          <p:spTgt spid="14"/>
                                        </p:tgtEl>
                                      </p:cBhvr>
                                    </p:animEffect>
                                    <p:set>
                                      <p:cBhvr>
                                        <p:cTn id="68" dur="1" fill="hold">
                                          <p:stCondLst>
                                            <p:cond delay="999"/>
                                          </p:stCondLst>
                                        </p:cTn>
                                        <p:tgtEl>
                                          <p:spTgt spid="14"/>
                                        </p:tgtEl>
                                        <p:attrNameLst>
                                          <p:attrName>style.visibility</p:attrName>
                                        </p:attrNameLst>
                                      </p:cBhvr>
                                      <p:to>
                                        <p:strVal val="hidden"/>
                                      </p:to>
                                    </p:set>
                                  </p:childTnLst>
                                </p:cTn>
                              </p:par>
                            </p:childTnLst>
                          </p:cTn>
                        </p:par>
                        <p:par>
                          <p:cTn id="69" fill="hold">
                            <p:stCondLst>
                              <p:cond delay="1000"/>
                            </p:stCondLst>
                            <p:childTnLst>
                              <p:par>
                                <p:cTn id="70" presetID="22" presetClass="entr" presetSubtype="4"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down)">
                                      <p:cBhvr>
                                        <p:cTn id="72" dur="1000"/>
                                        <p:tgtEl>
                                          <p:spTgt spid="6"/>
                                        </p:tgtEl>
                                      </p:cBhvr>
                                    </p:animEffect>
                                  </p:childTnLst>
                                </p:cTn>
                              </p:par>
                            </p:childTnLst>
                          </p:cTn>
                        </p:par>
                        <p:par>
                          <p:cTn id="73" fill="hold">
                            <p:stCondLst>
                              <p:cond delay="2000"/>
                            </p:stCondLst>
                            <p:childTnLst>
                              <p:par>
                                <p:cTn id="74" presetID="22" presetClass="entr" presetSubtype="8" fill="hold" nodeType="afterEffect">
                                  <p:stCondLst>
                                    <p:cond delay="0"/>
                                  </p:stCondLst>
                                  <p:childTnLst>
                                    <p:set>
                                      <p:cBhvr>
                                        <p:cTn id="75" dur="1" fill="hold">
                                          <p:stCondLst>
                                            <p:cond delay="0"/>
                                          </p:stCondLst>
                                        </p:cTn>
                                        <p:tgtEl>
                                          <p:spTgt spid="134"/>
                                        </p:tgtEl>
                                        <p:attrNameLst>
                                          <p:attrName>style.visibility</p:attrName>
                                        </p:attrNameLst>
                                      </p:cBhvr>
                                      <p:to>
                                        <p:strVal val="visible"/>
                                      </p:to>
                                    </p:set>
                                    <p:animEffect transition="in" filter="wipe(left)">
                                      <p:cBhvr>
                                        <p:cTn id="76" dur="1000"/>
                                        <p:tgtEl>
                                          <p:spTgt spid="134"/>
                                        </p:tgtEl>
                                      </p:cBhvr>
                                    </p:animEffect>
                                  </p:childTnLst>
                                </p:cTn>
                              </p:par>
                            </p:childTnLst>
                          </p:cTn>
                        </p:par>
                        <p:par>
                          <p:cTn id="77" fill="hold">
                            <p:stCondLst>
                              <p:cond delay="3000"/>
                            </p:stCondLst>
                            <p:childTnLst>
                              <p:par>
                                <p:cTn id="78" presetID="22" presetClass="entr" presetSubtype="8" fill="hold" nodeType="afterEffect">
                                  <p:stCondLst>
                                    <p:cond delay="0"/>
                                  </p:stCondLst>
                                  <p:childTnLst>
                                    <p:set>
                                      <p:cBhvr>
                                        <p:cTn id="79" dur="1" fill="hold">
                                          <p:stCondLst>
                                            <p:cond delay="0"/>
                                          </p:stCondLst>
                                        </p:cTn>
                                        <p:tgtEl>
                                          <p:spTgt spid="135"/>
                                        </p:tgtEl>
                                        <p:attrNameLst>
                                          <p:attrName>style.visibility</p:attrName>
                                        </p:attrNameLst>
                                      </p:cBhvr>
                                      <p:to>
                                        <p:strVal val="visible"/>
                                      </p:to>
                                    </p:set>
                                    <p:animEffect transition="in" filter="wipe(left)">
                                      <p:cBhvr>
                                        <p:cTn id="80" dur="1000"/>
                                        <p:tgtEl>
                                          <p:spTgt spid="13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1000"/>
                                        <p:tgtEl>
                                          <p:spTgt spid="134"/>
                                        </p:tgtEl>
                                      </p:cBhvr>
                                    </p:animEffect>
                                    <p:set>
                                      <p:cBhvr>
                                        <p:cTn id="85" dur="1" fill="hold">
                                          <p:stCondLst>
                                            <p:cond delay="999"/>
                                          </p:stCondLst>
                                        </p:cTn>
                                        <p:tgtEl>
                                          <p:spTgt spid="13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6"/>
                                        </p:tgtEl>
                                      </p:cBhvr>
                                    </p:animEffect>
                                    <p:set>
                                      <p:cBhvr>
                                        <p:cTn id="88" dur="1" fill="hold">
                                          <p:stCondLst>
                                            <p:cond delay="999"/>
                                          </p:stCondLst>
                                        </p:cTn>
                                        <p:tgtEl>
                                          <p:spTgt spid="6"/>
                                        </p:tgtEl>
                                        <p:attrNameLst>
                                          <p:attrName>style.visibility</p:attrName>
                                        </p:attrNameLst>
                                      </p:cBhvr>
                                      <p:to>
                                        <p:strVal val="hidden"/>
                                      </p:to>
                                    </p:set>
                                  </p:childTnLst>
                                </p:cTn>
                              </p:par>
                            </p:childTnLst>
                          </p:cTn>
                        </p:par>
                        <p:par>
                          <p:cTn id="89" fill="hold">
                            <p:stCondLst>
                              <p:cond delay="1000"/>
                            </p:stCondLst>
                            <p:childTnLst>
                              <p:par>
                                <p:cTn id="90" presetID="22" presetClass="entr" presetSubtype="8" fill="hold" nodeType="afterEffect">
                                  <p:stCondLst>
                                    <p:cond delay="0"/>
                                  </p:stCondLst>
                                  <p:childTnLst>
                                    <p:set>
                                      <p:cBhvr>
                                        <p:cTn id="91" dur="1" fill="hold">
                                          <p:stCondLst>
                                            <p:cond delay="0"/>
                                          </p:stCondLst>
                                        </p:cTn>
                                        <p:tgtEl>
                                          <p:spTgt spid="113"/>
                                        </p:tgtEl>
                                        <p:attrNameLst>
                                          <p:attrName>style.visibility</p:attrName>
                                        </p:attrNameLst>
                                      </p:cBhvr>
                                      <p:to>
                                        <p:strVal val="visible"/>
                                      </p:to>
                                    </p:set>
                                    <p:animEffect transition="in" filter="wipe(left)">
                                      <p:cBhvr>
                                        <p:cTn id="92" dur="1000"/>
                                        <p:tgtEl>
                                          <p:spTgt spid="113"/>
                                        </p:tgtEl>
                                      </p:cBhvr>
                                    </p:animEffect>
                                  </p:childTnLst>
                                </p:cTn>
                              </p:par>
                            </p:childTnLst>
                          </p:cTn>
                        </p:par>
                        <p:par>
                          <p:cTn id="93" fill="hold">
                            <p:stCondLst>
                              <p:cond delay="2000"/>
                            </p:stCondLst>
                            <p:childTnLst>
                              <p:par>
                                <p:cTn id="94" presetID="22" presetClass="entr" presetSubtype="8" fill="hold" nodeType="afterEffect">
                                  <p:stCondLst>
                                    <p:cond delay="0"/>
                                  </p:stCondLst>
                                  <p:childTnLst>
                                    <p:set>
                                      <p:cBhvr>
                                        <p:cTn id="95" dur="1" fill="hold">
                                          <p:stCondLst>
                                            <p:cond delay="0"/>
                                          </p:stCondLst>
                                        </p:cTn>
                                        <p:tgtEl>
                                          <p:spTgt spid="142"/>
                                        </p:tgtEl>
                                        <p:attrNameLst>
                                          <p:attrName>style.visibility</p:attrName>
                                        </p:attrNameLst>
                                      </p:cBhvr>
                                      <p:to>
                                        <p:strVal val="visible"/>
                                      </p:to>
                                    </p:set>
                                    <p:animEffect transition="in" filter="wipe(left)">
                                      <p:cBhvr>
                                        <p:cTn id="96" dur="1000"/>
                                        <p:tgtEl>
                                          <p:spTgt spid="14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1000"/>
                                        <p:tgtEl>
                                          <p:spTgt spid="113"/>
                                        </p:tgtEl>
                                      </p:cBhvr>
                                    </p:animEffect>
                                    <p:set>
                                      <p:cBhvr>
                                        <p:cTn id="101" dur="1" fill="hold">
                                          <p:stCondLst>
                                            <p:cond delay="999"/>
                                          </p:stCondLst>
                                        </p:cTn>
                                        <p:tgtEl>
                                          <p:spTgt spid="113"/>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1000"/>
                                        <p:tgtEl>
                                          <p:spTgt spid="3"/>
                                        </p:tgtEl>
                                      </p:cBhvr>
                                    </p:animEffect>
                                    <p:set>
                                      <p:cBhvr>
                                        <p:cTn id="104" dur="1" fill="hold">
                                          <p:stCondLst>
                                            <p:cond delay="999"/>
                                          </p:stCondLst>
                                        </p:cTn>
                                        <p:tgtEl>
                                          <p:spTgt spid="3"/>
                                        </p:tgtEl>
                                        <p:attrNameLst>
                                          <p:attrName>style.visibility</p:attrName>
                                        </p:attrNameLst>
                                      </p:cBhvr>
                                      <p:to>
                                        <p:strVal val="hidden"/>
                                      </p:to>
                                    </p:set>
                                  </p:childTnLst>
                                </p:cTn>
                              </p:par>
                            </p:childTnLst>
                          </p:cTn>
                        </p:par>
                        <p:par>
                          <p:cTn id="105" fill="hold">
                            <p:stCondLst>
                              <p:cond delay="1000"/>
                            </p:stCondLst>
                            <p:childTnLst>
                              <p:par>
                                <p:cTn id="106" presetID="53" presetClass="entr" presetSubtype="0" fill="hold" nodeType="after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p:cTn id="108" dur="1000" fill="hold"/>
                                        <p:tgtEl>
                                          <p:spTgt spid="9"/>
                                        </p:tgtEl>
                                        <p:attrNameLst>
                                          <p:attrName>ppt_w</p:attrName>
                                        </p:attrNameLst>
                                      </p:cBhvr>
                                      <p:tavLst>
                                        <p:tav tm="0">
                                          <p:val>
                                            <p:fltVal val="0"/>
                                          </p:val>
                                        </p:tav>
                                        <p:tav tm="100000">
                                          <p:val>
                                            <p:strVal val="#ppt_w"/>
                                          </p:val>
                                        </p:tav>
                                      </p:tavLst>
                                    </p:anim>
                                    <p:anim calcmode="lin" valueType="num">
                                      <p:cBhvr>
                                        <p:cTn id="109" dur="1000" fill="hold"/>
                                        <p:tgtEl>
                                          <p:spTgt spid="9"/>
                                        </p:tgtEl>
                                        <p:attrNameLst>
                                          <p:attrName>ppt_h</p:attrName>
                                        </p:attrNameLst>
                                      </p:cBhvr>
                                      <p:tavLst>
                                        <p:tav tm="0">
                                          <p:val>
                                            <p:fltVal val="0"/>
                                          </p:val>
                                        </p:tav>
                                        <p:tav tm="100000">
                                          <p:val>
                                            <p:strVal val="#ppt_h"/>
                                          </p:val>
                                        </p:tav>
                                      </p:tavLst>
                                    </p:anim>
                                    <p:animEffect transition="in" filter="fade">
                                      <p:cBhvr>
                                        <p:cTn id="110" dur="1000"/>
                                        <p:tgtEl>
                                          <p:spTgt spid="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wipe(down)">
                                      <p:cBhvr>
                                        <p:cTn id="115" dur="1000"/>
                                        <p:tgtEl>
                                          <p:spTgt spid="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42"/>
                                        </p:tgtEl>
                                        <p:attrNameLst>
                                          <p:attrName>style.visibility</p:attrName>
                                        </p:attrNameLst>
                                      </p:cBhvr>
                                      <p:to>
                                        <p:strVal val="visible"/>
                                      </p:to>
                                    </p:set>
                                    <p:animEffect transition="in" filter="wipe(left)">
                                      <p:cBhvr>
                                        <p:cTn id="120" dur="1000"/>
                                        <p:tgtEl>
                                          <p:spTgt spid="42"/>
                                        </p:tgtEl>
                                      </p:cBhvr>
                                    </p:animEffect>
                                  </p:childTnLst>
                                </p:cTn>
                              </p:par>
                            </p:childTnLst>
                          </p:cTn>
                        </p:par>
                        <p:par>
                          <p:cTn id="121" fill="hold">
                            <p:stCondLst>
                              <p:cond delay="1000"/>
                            </p:stCondLst>
                            <p:childTnLst>
                              <p:par>
                                <p:cTn id="122" presetID="22" presetClass="entr" presetSubtype="8" fill="hold" nodeType="afterEffect">
                                  <p:stCondLst>
                                    <p:cond delay="0"/>
                                  </p:stCondLst>
                                  <p:childTnLst>
                                    <p:set>
                                      <p:cBhvr>
                                        <p:cTn id="123" dur="1" fill="hold">
                                          <p:stCondLst>
                                            <p:cond delay="0"/>
                                          </p:stCondLst>
                                        </p:cTn>
                                        <p:tgtEl>
                                          <p:spTgt spid="143"/>
                                        </p:tgtEl>
                                        <p:attrNameLst>
                                          <p:attrName>style.visibility</p:attrName>
                                        </p:attrNameLst>
                                      </p:cBhvr>
                                      <p:to>
                                        <p:strVal val="visible"/>
                                      </p:to>
                                    </p:set>
                                    <p:animEffect transition="in" filter="wipe(left)">
                                      <p:cBhvr>
                                        <p:cTn id="124" dur="1000"/>
                                        <p:tgtEl>
                                          <p:spTgt spid="143"/>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1000"/>
                                        <p:tgtEl>
                                          <p:spTgt spid="42"/>
                                        </p:tgtEl>
                                      </p:cBhvr>
                                    </p:animEffect>
                                    <p:set>
                                      <p:cBhvr>
                                        <p:cTn id="129" dur="1" fill="hold">
                                          <p:stCondLst>
                                            <p:cond delay="9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6"/>
                                        </p:tgtEl>
                                      </p:cBhvr>
                                    </p:animEffect>
                                    <p:set>
                                      <p:cBhvr>
                                        <p:cTn id="132" dur="1" fill="hold">
                                          <p:stCondLst>
                                            <p:cond delay="999"/>
                                          </p:stCondLst>
                                        </p:cTn>
                                        <p:tgtEl>
                                          <p:spTgt spid="6"/>
                                        </p:tgtEl>
                                        <p:attrNameLst>
                                          <p:attrName>style.visibility</p:attrName>
                                        </p:attrNameLst>
                                      </p:cBhvr>
                                      <p:to>
                                        <p:strVal val="hidden"/>
                                      </p:to>
                                    </p:set>
                                  </p:childTnLst>
                                </p:cTn>
                              </p:par>
                            </p:childTnLst>
                          </p:cTn>
                        </p:par>
                        <p:par>
                          <p:cTn id="133" fill="hold">
                            <p:stCondLst>
                              <p:cond delay="1000"/>
                            </p:stCondLst>
                            <p:childTnLst>
                              <p:par>
                                <p:cTn id="134" presetID="22" presetClass="entr" presetSubtype="4" fill="hold" nodeType="afterEffect">
                                  <p:stCondLst>
                                    <p:cond delay="0"/>
                                  </p:stCondLst>
                                  <p:childTnLst>
                                    <p:set>
                                      <p:cBhvr>
                                        <p:cTn id="135" dur="1" fill="hold">
                                          <p:stCondLst>
                                            <p:cond delay="0"/>
                                          </p:stCondLst>
                                        </p:cTn>
                                        <p:tgtEl>
                                          <p:spTgt spid="3"/>
                                        </p:tgtEl>
                                        <p:attrNameLst>
                                          <p:attrName>style.visibility</p:attrName>
                                        </p:attrNameLst>
                                      </p:cBhvr>
                                      <p:to>
                                        <p:strVal val="visible"/>
                                      </p:to>
                                    </p:set>
                                    <p:animEffect transition="in" filter="wipe(down)">
                                      <p:cBhvr>
                                        <p:cTn id="136" dur="1000"/>
                                        <p:tgtEl>
                                          <p:spTgt spid="3"/>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95"/>
                                        </p:tgtEl>
                                        <p:attrNameLst>
                                          <p:attrName>style.visibility</p:attrName>
                                        </p:attrNameLst>
                                      </p:cBhvr>
                                      <p:to>
                                        <p:strVal val="visible"/>
                                      </p:to>
                                    </p:set>
                                    <p:animEffect transition="in" filter="wipe(left)">
                                      <p:cBhvr>
                                        <p:cTn id="141" dur="1000"/>
                                        <p:tgtEl>
                                          <p:spTgt spid="95"/>
                                        </p:tgtEl>
                                      </p:cBhvr>
                                    </p:animEffect>
                                  </p:childTnLst>
                                </p:cTn>
                              </p:par>
                            </p:childTnLst>
                          </p:cTn>
                        </p:par>
                        <p:par>
                          <p:cTn id="142" fill="hold">
                            <p:stCondLst>
                              <p:cond delay="1000"/>
                            </p:stCondLst>
                            <p:childTnLst>
                              <p:par>
                                <p:cTn id="143" presetID="22" presetClass="entr" presetSubtype="8" fill="hold" nodeType="afterEffect">
                                  <p:stCondLst>
                                    <p:cond delay="0"/>
                                  </p:stCondLst>
                                  <p:childTnLst>
                                    <p:set>
                                      <p:cBhvr>
                                        <p:cTn id="144" dur="1" fill="hold">
                                          <p:stCondLst>
                                            <p:cond delay="0"/>
                                          </p:stCondLst>
                                        </p:cTn>
                                        <p:tgtEl>
                                          <p:spTgt spid="144"/>
                                        </p:tgtEl>
                                        <p:attrNameLst>
                                          <p:attrName>style.visibility</p:attrName>
                                        </p:attrNameLst>
                                      </p:cBhvr>
                                      <p:to>
                                        <p:strVal val="visible"/>
                                      </p:to>
                                    </p:set>
                                    <p:animEffect transition="in" filter="wipe(left)">
                                      <p:cBhvr>
                                        <p:cTn id="145" dur="1000"/>
                                        <p:tgtEl>
                                          <p:spTgt spid="14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1000"/>
                                        <p:tgtEl>
                                          <p:spTgt spid="95"/>
                                        </p:tgtEl>
                                      </p:cBhvr>
                                    </p:animEffect>
                                    <p:set>
                                      <p:cBhvr>
                                        <p:cTn id="150" dur="1" fill="hold">
                                          <p:stCondLst>
                                            <p:cond delay="999"/>
                                          </p:stCondLst>
                                        </p:cTn>
                                        <p:tgtEl>
                                          <p:spTgt spid="95"/>
                                        </p:tgtEl>
                                        <p:attrNameLst>
                                          <p:attrName>style.visibility</p:attrName>
                                        </p:attrNameLst>
                                      </p:cBhvr>
                                      <p:to>
                                        <p:strVal val="hidden"/>
                                      </p:to>
                                    </p:set>
                                  </p:childTnLst>
                                </p:cTn>
                              </p:par>
                            </p:childTnLst>
                          </p:cTn>
                        </p:par>
                        <p:par>
                          <p:cTn id="151" fill="hold">
                            <p:stCondLst>
                              <p:cond delay="1000"/>
                            </p:stCondLst>
                            <p:childTnLst>
                              <p:par>
                                <p:cTn id="152" presetID="22" presetClass="entr" presetSubtype="8" fill="hold" nodeType="afterEffect">
                                  <p:stCondLst>
                                    <p:cond delay="0"/>
                                  </p:stCondLst>
                                  <p:childTnLst>
                                    <p:set>
                                      <p:cBhvr>
                                        <p:cTn id="153" dur="1" fill="hold">
                                          <p:stCondLst>
                                            <p:cond delay="0"/>
                                          </p:stCondLst>
                                        </p:cTn>
                                        <p:tgtEl>
                                          <p:spTgt spid="124"/>
                                        </p:tgtEl>
                                        <p:attrNameLst>
                                          <p:attrName>style.visibility</p:attrName>
                                        </p:attrNameLst>
                                      </p:cBhvr>
                                      <p:to>
                                        <p:strVal val="visible"/>
                                      </p:to>
                                    </p:set>
                                    <p:animEffect transition="in" filter="wipe(left)">
                                      <p:cBhvr>
                                        <p:cTn id="154" dur="1000"/>
                                        <p:tgtEl>
                                          <p:spTgt spid="124"/>
                                        </p:tgtEl>
                                      </p:cBhvr>
                                    </p:animEffect>
                                  </p:childTnLst>
                                </p:cTn>
                              </p:par>
                            </p:childTnLst>
                          </p:cTn>
                        </p:par>
                        <p:par>
                          <p:cTn id="155" fill="hold">
                            <p:stCondLst>
                              <p:cond delay="2000"/>
                            </p:stCondLst>
                            <p:childTnLst>
                              <p:par>
                                <p:cTn id="156" presetID="22" presetClass="entr" presetSubtype="8" fill="hold" nodeType="afterEffect">
                                  <p:stCondLst>
                                    <p:cond delay="0"/>
                                  </p:stCondLst>
                                  <p:childTnLst>
                                    <p:set>
                                      <p:cBhvr>
                                        <p:cTn id="157" dur="1" fill="hold">
                                          <p:stCondLst>
                                            <p:cond delay="0"/>
                                          </p:stCondLst>
                                        </p:cTn>
                                        <p:tgtEl>
                                          <p:spTgt spid="146"/>
                                        </p:tgtEl>
                                        <p:attrNameLst>
                                          <p:attrName>style.visibility</p:attrName>
                                        </p:attrNameLst>
                                      </p:cBhvr>
                                      <p:to>
                                        <p:strVal val="visible"/>
                                      </p:to>
                                    </p:set>
                                    <p:animEffect transition="in" filter="wipe(left)">
                                      <p:cBhvr>
                                        <p:cTn id="158" dur="1000"/>
                                        <p:tgtEl>
                                          <p:spTgt spid="146"/>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00"/>
                                        <p:tgtEl>
                                          <p:spTgt spid="124"/>
                                        </p:tgtEl>
                                      </p:cBhvr>
                                    </p:animEffect>
                                    <p:set>
                                      <p:cBhvr>
                                        <p:cTn id="163" dur="1" fill="hold">
                                          <p:stCondLst>
                                            <p:cond delay="999"/>
                                          </p:stCondLst>
                                        </p:cTn>
                                        <p:tgtEl>
                                          <p:spTgt spid="124"/>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1000"/>
                                        <p:tgtEl>
                                          <p:spTgt spid="3"/>
                                        </p:tgtEl>
                                      </p:cBhvr>
                                    </p:animEffect>
                                    <p:set>
                                      <p:cBhvr>
                                        <p:cTn id="166" dur="1" fill="hold">
                                          <p:stCondLst>
                                            <p:cond delay="999"/>
                                          </p:stCondLst>
                                        </p:cTn>
                                        <p:tgtEl>
                                          <p:spTgt spid="3"/>
                                        </p:tgtEl>
                                        <p:attrNameLst>
                                          <p:attrName>style.visibility</p:attrName>
                                        </p:attrNameLst>
                                      </p:cBhvr>
                                      <p:to>
                                        <p:strVal val="hidden"/>
                                      </p:to>
                                    </p:set>
                                  </p:childTnLst>
                                </p:cTn>
                              </p:par>
                            </p:childTnLst>
                          </p:cTn>
                        </p:par>
                        <p:par>
                          <p:cTn id="167" fill="hold">
                            <p:stCondLst>
                              <p:cond delay="1000"/>
                            </p:stCondLst>
                            <p:childTnLst>
                              <p:par>
                                <p:cTn id="168" presetID="22" presetClass="entr" presetSubtype="4" fill="hold" nodeType="afterEffect">
                                  <p:stCondLst>
                                    <p:cond delay="0"/>
                                  </p:stCondLst>
                                  <p:childTnLst>
                                    <p:set>
                                      <p:cBhvr>
                                        <p:cTn id="169" dur="1" fill="hold">
                                          <p:stCondLst>
                                            <p:cond delay="0"/>
                                          </p:stCondLst>
                                        </p:cTn>
                                        <p:tgtEl>
                                          <p:spTgt spid="159"/>
                                        </p:tgtEl>
                                        <p:attrNameLst>
                                          <p:attrName>style.visibility</p:attrName>
                                        </p:attrNameLst>
                                      </p:cBhvr>
                                      <p:to>
                                        <p:strVal val="visible"/>
                                      </p:to>
                                    </p:set>
                                    <p:animEffect transition="in" filter="wipe(down)">
                                      <p:cBhvr>
                                        <p:cTn id="170" dur="1000"/>
                                        <p:tgtEl>
                                          <p:spTgt spid="159"/>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nodeType="clickEffect">
                                  <p:stCondLst>
                                    <p:cond delay="0"/>
                                  </p:stCondLst>
                                  <p:childTnLst>
                                    <p:set>
                                      <p:cBhvr>
                                        <p:cTn id="174" dur="1" fill="hold">
                                          <p:stCondLst>
                                            <p:cond delay="0"/>
                                          </p:stCondLst>
                                        </p:cTn>
                                        <p:tgtEl>
                                          <p:spTgt spid="87"/>
                                        </p:tgtEl>
                                        <p:attrNameLst>
                                          <p:attrName>style.visibility</p:attrName>
                                        </p:attrNameLst>
                                      </p:cBhvr>
                                      <p:to>
                                        <p:strVal val="visible"/>
                                      </p:to>
                                    </p:set>
                                    <p:animEffect transition="in" filter="wipe(left)">
                                      <p:cBhvr>
                                        <p:cTn id="175" dur="1000"/>
                                        <p:tgtEl>
                                          <p:spTgt spid="87"/>
                                        </p:tgtEl>
                                      </p:cBhvr>
                                    </p:animEffect>
                                  </p:childTnLst>
                                </p:cTn>
                              </p:par>
                            </p:childTnLst>
                          </p:cTn>
                        </p:par>
                        <p:par>
                          <p:cTn id="176" fill="hold">
                            <p:stCondLst>
                              <p:cond delay="1000"/>
                            </p:stCondLst>
                            <p:childTnLst>
                              <p:par>
                                <p:cTn id="177" presetID="22" presetClass="entr" presetSubtype="8" fill="hold" nodeType="afterEffect">
                                  <p:stCondLst>
                                    <p:cond delay="0"/>
                                  </p:stCondLst>
                                  <p:childTnLst>
                                    <p:set>
                                      <p:cBhvr>
                                        <p:cTn id="178" dur="1" fill="hold">
                                          <p:stCondLst>
                                            <p:cond delay="0"/>
                                          </p:stCondLst>
                                        </p:cTn>
                                        <p:tgtEl>
                                          <p:spTgt spid="145"/>
                                        </p:tgtEl>
                                        <p:attrNameLst>
                                          <p:attrName>style.visibility</p:attrName>
                                        </p:attrNameLst>
                                      </p:cBhvr>
                                      <p:to>
                                        <p:strVal val="visible"/>
                                      </p:to>
                                    </p:set>
                                    <p:animEffect transition="in" filter="wipe(left)">
                                      <p:cBhvr>
                                        <p:cTn id="179" dur="1000"/>
                                        <p:tgtEl>
                                          <p:spTgt spid="145"/>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00"/>
                                        <p:tgtEl>
                                          <p:spTgt spid="87"/>
                                        </p:tgtEl>
                                      </p:cBhvr>
                                    </p:animEffect>
                                    <p:set>
                                      <p:cBhvr>
                                        <p:cTn id="184" dur="1" fill="hold">
                                          <p:stCondLst>
                                            <p:cond delay="999"/>
                                          </p:stCondLst>
                                        </p:cTn>
                                        <p:tgtEl>
                                          <p:spTgt spid="87"/>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1000"/>
                                        <p:tgtEl>
                                          <p:spTgt spid="159"/>
                                        </p:tgtEl>
                                      </p:cBhvr>
                                    </p:animEffect>
                                    <p:set>
                                      <p:cBhvr>
                                        <p:cTn id="187" dur="1" fill="hold">
                                          <p:stCondLst>
                                            <p:cond delay="999"/>
                                          </p:stCondLst>
                                        </p:cTn>
                                        <p:tgtEl>
                                          <p:spTgt spid="1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sp>
        <p:nvSpPr>
          <p:cNvPr id="5" name="TextBox 4"/>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90" name="Freeform 89"/>
          <p:cNvSpPr/>
          <p:nvPr/>
        </p:nvSpPr>
        <p:spPr>
          <a:xfrm>
            <a:off x="1905000" y="1447800"/>
            <a:ext cx="4921562" cy="308964"/>
          </a:xfrm>
          <a:custGeom>
            <a:avLst/>
            <a:gdLst>
              <a:gd name="connsiteX0" fmla="*/ 557134 w 4946754"/>
              <a:gd name="connsiteY0" fmla="*/ 24984 h 592112"/>
              <a:gd name="connsiteX1" fmla="*/ 4184754 w 4946754"/>
              <a:gd name="connsiteY1" fmla="*/ 24984 h 592112"/>
              <a:gd name="connsiteX2" fmla="*/ 4379626 w 4946754"/>
              <a:gd name="connsiteY2" fmla="*/ 54964 h 592112"/>
              <a:gd name="connsiteX3" fmla="*/ 4904282 w 4946754"/>
              <a:gd name="connsiteY3" fmla="*/ 24984 h 592112"/>
              <a:gd name="connsiteX4" fmla="*/ 4634459 w 4946754"/>
              <a:gd name="connsiteY4" fmla="*/ 144905 h 592112"/>
              <a:gd name="connsiteX5" fmla="*/ 3914931 w 4946754"/>
              <a:gd name="connsiteY5" fmla="*/ 204866 h 592112"/>
              <a:gd name="connsiteX6" fmla="*/ 2970551 w 4946754"/>
              <a:gd name="connsiteY6" fmla="*/ 219856 h 592112"/>
              <a:gd name="connsiteX7" fmla="*/ 2820649 w 4946754"/>
              <a:gd name="connsiteY7" fmla="*/ 294807 h 592112"/>
              <a:gd name="connsiteX8" fmla="*/ 2640767 w 4946754"/>
              <a:gd name="connsiteY8" fmla="*/ 474689 h 592112"/>
              <a:gd name="connsiteX9" fmla="*/ 2505856 w 4946754"/>
              <a:gd name="connsiteY9" fmla="*/ 579620 h 592112"/>
              <a:gd name="connsiteX10" fmla="*/ 2370944 w 4946754"/>
              <a:gd name="connsiteY10" fmla="*/ 549640 h 592112"/>
              <a:gd name="connsiteX11" fmla="*/ 2101121 w 4946754"/>
              <a:gd name="connsiteY11" fmla="*/ 354768 h 592112"/>
              <a:gd name="connsiteX12" fmla="*/ 1726367 w 4946754"/>
              <a:gd name="connsiteY12" fmla="*/ 294807 h 592112"/>
              <a:gd name="connsiteX13" fmla="*/ 1201711 w 4946754"/>
              <a:gd name="connsiteY13" fmla="*/ 279817 h 592112"/>
              <a:gd name="connsiteX14" fmla="*/ 841947 w 4946754"/>
              <a:gd name="connsiteY14" fmla="*/ 174886 h 592112"/>
              <a:gd name="connsiteX15" fmla="*/ 557134 w 4946754"/>
              <a:gd name="connsiteY15" fmla="*/ 24984 h 592112"/>
              <a:gd name="connsiteX0" fmla="*/ 557134 w 4921562"/>
              <a:gd name="connsiteY0" fmla="*/ 24984 h 592112"/>
              <a:gd name="connsiteX1" fmla="*/ 4184754 w 4921562"/>
              <a:gd name="connsiteY1" fmla="*/ 24984 h 592112"/>
              <a:gd name="connsiteX2" fmla="*/ 4530777 w 4921562"/>
              <a:gd name="connsiteY2" fmla="*/ 3748 h 592112"/>
              <a:gd name="connsiteX3" fmla="*/ 4904282 w 4921562"/>
              <a:gd name="connsiteY3" fmla="*/ 24984 h 592112"/>
              <a:gd name="connsiteX4" fmla="*/ 4634459 w 4921562"/>
              <a:gd name="connsiteY4" fmla="*/ 144905 h 592112"/>
              <a:gd name="connsiteX5" fmla="*/ 3914931 w 4921562"/>
              <a:gd name="connsiteY5" fmla="*/ 204866 h 592112"/>
              <a:gd name="connsiteX6" fmla="*/ 2970551 w 4921562"/>
              <a:gd name="connsiteY6" fmla="*/ 219856 h 592112"/>
              <a:gd name="connsiteX7" fmla="*/ 2820649 w 4921562"/>
              <a:gd name="connsiteY7" fmla="*/ 294807 h 592112"/>
              <a:gd name="connsiteX8" fmla="*/ 2640767 w 4921562"/>
              <a:gd name="connsiteY8" fmla="*/ 474689 h 592112"/>
              <a:gd name="connsiteX9" fmla="*/ 2505856 w 4921562"/>
              <a:gd name="connsiteY9" fmla="*/ 579620 h 592112"/>
              <a:gd name="connsiteX10" fmla="*/ 2370944 w 4921562"/>
              <a:gd name="connsiteY10" fmla="*/ 549640 h 592112"/>
              <a:gd name="connsiteX11" fmla="*/ 2101121 w 4921562"/>
              <a:gd name="connsiteY11" fmla="*/ 354768 h 592112"/>
              <a:gd name="connsiteX12" fmla="*/ 1726367 w 4921562"/>
              <a:gd name="connsiteY12" fmla="*/ 294807 h 592112"/>
              <a:gd name="connsiteX13" fmla="*/ 1201711 w 4921562"/>
              <a:gd name="connsiteY13" fmla="*/ 279817 h 592112"/>
              <a:gd name="connsiteX14" fmla="*/ 841947 w 4921562"/>
              <a:gd name="connsiteY14" fmla="*/ 174886 h 592112"/>
              <a:gd name="connsiteX15" fmla="*/ 557134 w 4921562"/>
              <a:gd name="connsiteY15" fmla="*/ 24984 h 592112"/>
              <a:gd name="connsiteX0" fmla="*/ 557134 w 4921562"/>
              <a:gd name="connsiteY0" fmla="*/ 24984 h 599607"/>
              <a:gd name="connsiteX1" fmla="*/ 4184754 w 4921562"/>
              <a:gd name="connsiteY1" fmla="*/ 24984 h 599607"/>
              <a:gd name="connsiteX2" fmla="*/ 4530777 w 4921562"/>
              <a:gd name="connsiteY2" fmla="*/ 3748 h 599607"/>
              <a:gd name="connsiteX3" fmla="*/ 4904282 w 4921562"/>
              <a:gd name="connsiteY3" fmla="*/ 24984 h 599607"/>
              <a:gd name="connsiteX4" fmla="*/ 4634459 w 4921562"/>
              <a:gd name="connsiteY4" fmla="*/ 144905 h 599607"/>
              <a:gd name="connsiteX5" fmla="*/ 3914931 w 4921562"/>
              <a:gd name="connsiteY5" fmla="*/ 204866 h 599607"/>
              <a:gd name="connsiteX6" fmla="*/ 2970551 w 4921562"/>
              <a:gd name="connsiteY6" fmla="*/ 219856 h 599607"/>
              <a:gd name="connsiteX7" fmla="*/ 2820649 w 4921562"/>
              <a:gd name="connsiteY7" fmla="*/ 294807 h 599607"/>
              <a:gd name="connsiteX8" fmla="*/ 2640767 w 4921562"/>
              <a:gd name="connsiteY8" fmla="*/ 474689 h 599607"/>
              <a:gd name="connsiteX9" fmla="*/ 2505856 w 4921562"/>
              <a:gd name="connsiteY9" fmla="*/ 579620 h 599607"/>
              <a:gd name="connsiteX10" fmla="*/ 2101121 w 4921562"/>
              <a:gd name="connsiteY10" fmla="*/ 354768 h 599607"/>
              <a:gd name="connsiteX11" fmla="*/ 1726367 w 4921562"/>
              <a:gd name="connsiteY11" fmla="*/ 294807 h 599607"/>
              <a:gd name="connsiteX12" fmla="*/ 1201711 w 4921562"/>
              <a:gd name="connsiteY12" fmla="*/ 279817 h 599607"/>
              <a:gd name="connsiteX13" fmla="*/ 841947 w 4921562"/>
              <a:gd name="connsiteY13" fmla="*/ 174886 h 599607"/>
              <a:gd name="connsiteX14" fmla="*/ 557134 w 4921562"/>
              <a:gd name="connsiteY14" fmla="*/ 24984 h 599607"/>
              <a:gd name="connsiteX0" fmla="*/ 557134 w 4921562"/>
              <a:gd name="connsiteY0" fmla="*/ 24984 h 484682"/>
              <a:gd name="connsiteX1" fmla="*/ 4184754 w 4921562"/>
              <a:gd name="connsiteY1" fmla="*/ 24984 h 484682"/>
              <a:gd name="connsiteX2" fmla="*/ 4530777 w 4921562"/>
              <a:gd name="connsiteY2" fmla="*/ 3748 h 484682"/>
              <a:gd name="connsiteX3" fmla="*/ 4904282 w 4921562"/>
              <a:gd name="connsiteY3" fmla="*/ 24984 h 484682"/>
              <a:gd name="connsiteX4" fmla="*/ 4634459 w 4921562"/>
              <a:gd name="connsiteY4" fmla="*/ 144905 h 484682"/>
              <a:gd name="connsiteX5" fmla="*/ 3914931 w 4921562"/>
              <a:gd name="connsiteY5" fmla="*/ 204866 h 484682"/>
              <a:gd name="connsiteX6" fmla="*/ 2970551 w 4921562"/>
              <a:gd name="connsiteY6" fmla="*/ 219856 h 484682"/>
              <a:gd name="connsiteX7" fmla="*/ 2820649 w 4921562"/>
              <a:gd name="connsiteY7" fmla="*/ 294807 h 484682"/>
              <a:gd name="connsiteX8" fmla="*/ 2640767 w 4921562"/>
              <a:gd name="connsiteY8" fmla="*/ 474689 h 484682"/>
              <a:gd name="connsiteX9" fmla="*/ 2101121 w 4921562"/>
              <a:gd name="connsiteY9" fmla="*/ 354768 h 484682"/>
              <a:gd name="connsiteX10" fmla="*/ 1726367 w 4921562"/>
              <a:gd name="connsiteY10" fmla="*/ 294807 h 484682"/>
              <a:gd name="connsiteX11" fmla="*/ 1201711 w 4921562"/>
              <a:gd name="connsiteY11" fmla="*/ 279817 h 484682"/>
              <a:gd name="connsiteX12" fmla="*/ 841947 w 4921562"/>
              <a:gd name="connsiteY12" fmla="*/ 174886 h 484682"/>
              <a:gd name="connsiteX13" fmla="*/ 557134 w 4921562"/>
              <a:gd name="connsiteY13" fmla="*/ 24984 h 484682"/>
              <a:gd name="connsiteX0" fmla="*/ 557134 w 4921562"/>
              <a:gd name="connsiteY0" fmla="*/ 24984 h 354768"/>
              <a:gd name="connsiteX1" fmla="*/ 4184754 w 4921562"/>
              <a:gd name="connsiteY1" fmla="*/ 24984 h 354768"/>
              <a:gd name="connsiteX2" fmla="*/ 4530777 w 4921562"/>
              <a:gd name="connsiteY2" fmla="*/ 3748 h 354768"/>
              <a:gd name="connsiteX3" fmla="*/ 4904282 w 4921562"/>
              <a:gd name="connsiteY3" fmla="*/ 24984 h 354768"/>
              <a:gd name="connsiteX4" fmla="*/ 4634459 w 4921562"/>
              <a:gd name="connsiteY4" fmla="*/ 144905 h 354768"/>
              <a:gd name="connsiteX5" fmla="*/ 3914931 w 4921562"/>
              <a:gd name="connsiteY5" fmla="*/ 204866 h 354768"/>
              <a:gd name="connsiteX6" fmla="*/ 2970551 w 4921562"/>
              <a:gd name="connsiteY6" fmla="*/ 219856 h 354768"/>
              <a:gd name="connsiteX7" fmla="*/ 2820649 w 4921562"/>
              <a:gd name="connsiteY7" fmla="*/ 294807 h 354768"/>
              <a:gd name="connsiteX8" fmla="*/ 2101121 w 4921562"/>
              <a:gd name="connsiteY8" fmla="*/ 354768 h 354768"/>
              <a:gd name="connsiteX9" fmla="*/ 1726367 w 4921562"/>
              <a:gd name="connsiteY9" fmla="*/ 294807 h 354768"/>
              <a:gd name="connsiteX10" fmla="*/ 1201711 w 4921562"/>
              <a:gd name="connsiteY10" fmla="*/ 279817 h 354768"/>
              <a:gd name="connsiteX11" fmla="*/ 841947 w 4921562"/>
              <a:gd name="connsiteY11" fmla="*/ 174886 h 354768"/>
              <a:gd name="connsiteX12" fmla="*/ 557134 w 4921562"/>
              <a:gd name="connsiteY12" fmla="*/ 24984 h 354768"/>
              <a:gd name="connsiteX0" fmla="*/ 557134 w 4921562"/>
              <a:gd name="connsiteY0" fmla="*/ 24984 h 308964"/>
              <a:gd name="connsiteX1" fmla="*/ 4184754 w 4921562"/>
              <a:gd name="connsiteY1" fmla="*/ 24984 h 308964"/>
              <a:gd name="connsiteX2" fmla="*/ 4530777 w 4921562"/>
              <a:gd name="connsiteY2" fmla="*/ 3748 h 308964"/>
              <a:gd name="connsiteX3" fmla="*/ 4904282 w 4921562"/>
              <a:gd name="connsiteY3" fmla="*/ 24984 h 308964"/>
              <a:gd name="connsiteX4" fmla="*/ 4634459 w 4921562"/>
              <a:gd name="connsiteY4" fmla="*/ 144905 h 308964"/>
              <a:gd name="connsiteX5" fmla="*/ 3914931 w 4921562"/>
              <a:gd name="connsiteY5" fmla="*/ 204866 h 308964"/>
              <a:gd name="connsiteX6" fmla="*/ 2970551 w 4921562"/>
              <a:gd name="connsiteY6" fmla="*/ 219856 h 308964"/>
              <a:gd name="connsiteX7" fmla="*/ 2820649 w 4921562"/>
              <a:gd name="connsiteY7" fmla="*/ 294807 h 308964"/>
              <a:gd name="connsiteX8" fmla="*/ 2057400 w 4921562"/>
              <a:gd name="connsiteY8" fmla="*/ 304800 h 308964"/>
              <a:gd name="connsiteX9" fmla="*/ 1726367 w 4921562"/>
              <a:gd name="connsiteY9" fmla="*/ 294807 h 308964"/>
              <a:gd name="connsiteX10" fmla="*/ 1201711 w 4921562"/>
              <a:gd name="connsiteY10" fmla="*/ 279817 h 308964"/>
              <a:gd name="connsiteX11" fmla="*/ 841947 w 4921562"/>
              <a:gd name="connsiteY11" fmla="*/ 174886 h 308964"/>
              <a:gd name="connsiteX12" fmla="*/ 557134 w 4921562"/>
              <a:gd name="connsiteY12" fmla="*/ 24984 h 30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1562" h="308964">
                <a:moveTo>
                  <a:pt x="557134" y="24984"/>
                </a:moveTo>
                <a:cubicBezTo>
                  <a:pt x="1114268" y="0"/>
                  <a:pt x="3522480" y="28523"/>
                  <a:pt x="4184754" y="24984"/>
                </a:cubicBezTo>
                <a:cubicBezTo>
                  <a:pt x="4847028" y="21445"/>
                  <a:pt x="4410856" y="3748"/>
                  <a:pt x="4530777" y="3748"/>
                </a:cubicBezTo>
                <a:cubicBezTo>
                  <a:pt x="4650698" y="3748"/>
                  <a:pt x="4887002" y="1458"/>
                  <a:pt x="4904282" y="24984"/>
                </a:cubicBezTo>
                <a:cubicBezTo>
                  <a:pt x="4921562" y="48510"/>
                  <a:pt x="4799351" y="114925"/>
                  <a:pt x="4634459" y="144905"/>
                </a:cubicBezTo>
                <a:cubicBezTo>
                  <a:pt x="4469567" y="174885"/>
                  <a:pt x="4192249" y="192374"/>
                  <a:pt x="3914931" y="204866"/>
                </a:cubicBezTo>
                <a:cubicBezTo>
                  <a:pt x="3637613" y="217358"/>
                  <a:pt x="3152931" y="204866"/>
                  <a:pt x="2970551" y="219856"/>
                </a:cubicBezTo>
                <a:cubicBezTo>
                  <a:pt x="2788171" y="234846"/>
                  <a:pt x="2972841" y="280650"/>
                  <a:pt x="2820649" y="294807"/>
                </a:cubicBezTo>
                <a:cubicBezTo>
                  <a:pt x="2668457" y="308964"/>
                  <a:pt x="2239780" y="304800"/>
                  <a:pt x="2057400" y="304800"/>
                </a:cubicBezTo>
                <a:cubicBezTo>
                  <a:pt x="1875020" y="304800"/>
                  <a:pt x="1868982" y="298971"/>
                  <a:pt x="1726367" y="294807"/>
                </a:cubicBezTo>
                <a:cubicBezTo>
                  <a:pt x="1583752" y="290643"/>
                  <a:pt x="1349114" y="299804"/>
                  <a:pt x="1201711" y="279817"/>
                </a:cubicBezTo>
                <a:cubicBezTo>
                  <a:pt x="1054308" y="259830"/>
                  <a:pt x="949376" y="214860"/>
                  <a:pt x="841947" y="174886"/>
                </a:cubicBezTo>
                <a:cubicBezTo>
                  <a:pt x="734518" y="134912"/>
                  <a:pt x="0" y="49968"/>
                  <a:pt x="557134" y="24984"/>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1" name="TextBox 90"/>
          <p:cNvSpPr txBox="1"/>
          <p:nvPr/>
        </p:nvSpPr>
        <p:spPr>
          <a:xfrm>
            <a:off x="3702967" y="1325880"/>
            <a:ext cx="1144865" cy="461665"/>
          </a:xfrm>
          <a:prstGeom prst="rect">
            <a:avLst/>
          </a:prstGeom>
          <a:noFill/>
        </p:spPr>
        <p:txBody>
          <a:bodyPr wrap="none" rtlCol="0">
            <a:spAutoFit/>
          </a:bodyPr>
          <a:lstStyle/>
          <a:p>
            <a:r>
              <a:rPr lang="en-US" sz="2400" b="1" dirty="0" smtClean="0"/>
              <a:t>sapiens</a:t>
            </a:r>
            <a:endParaRPr lang="en-US" sz="2400" b="1" dirty="0"/>
          </a:p>
        </p:txBody>
      </p:sp>
      <p:cxnSp>
        <p:nvCxnSpPr>
          <p:cNvPr id="7" name="Straight Arrow Connector 6"/>
          <p:cNvCxnSpPr/>
          <p:nvPr/>
        </p:nvCxnSpPr>
        <p:spPr>
          <a:xfrm rot="10860000" flipH="1">
            <a:off x="4267200" y="6553200"/>
            <a:ext cx="2057400" cy="38100"/>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0707708">
            <a:off x="6304260" y="5956645"/>
            <a:ext cx="3031920" cy="830997"/>
          </a:xfrm>
          <a:prstGeom prst="rect">
            <a:avLst/>
          </a:prstGeom>
          <a:solidFill>
            <a:schemeClr val="bg1"/>
          </a:solidFill>
        </p:spPr>
        <p:txBody>
          <a:bodyPr wrap="none" rtlCol="0">
            <a:spAutoFit/>
          </a:bodyPr>
          <a:lstStyle/>
          <a:p>
            <a:r>
              <a:rPr lang="en-US" sz="2400" b="1" dirty="0" smtClean="0"/>
              <a:t>Homo (</a:t>
            </a:r>
            <a:r>
              <a:rPr lang="en-US" sz="2400" b="1" dirty="0" err="1" smtClean="0"/>
              <a:t>gautengensis</a:t>
            </a:r>
            <a:r>
              <a:rPr lang="en-US" sz="2400" b="1" dirty="0" smtClean="0"/>
              <a:t>)?</a:t>
            </a:r>
          </a:p>
          <a:p>
            <a:r>
              <a:rPr lang="en-US" sz="2400" b="1" dirty="0" smtClean="0"/>
              <a:t>       or (</a:t>
            </a:r>
            <a:r>
              <a:rPr lang="en-US" sz="2400" b="1" dirty="0" err="1" smtClean="0"/>
              <a:t>naledi</a:t>
            </a:r>
            <a:r>
              <a:rPr lang="en-US" sz="2400" b="1" dirty="0" smtClean="0"/>
              <a:t>)??</a:t>
            </a:r>
            <a:endParaRPr lang="en-US" sz="2400" b="1" dirty="0"/>
          </a:p>
        </p:txBody>
      </p:sp>
      <p:sp>
        <p:nvSpPr>
          <p:cNvPr id="20" name="Oval 19"/>
          <p:cNvSpPr/>
          <p:nvPr/>
        </p:nvSpPr>
        <p:spPr>
          <a:xfrm>
            <a:off x="4267200" y="64770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10860000" flipH="1">
            <a:off x="4267200" y="6028069"/>
            <a:ext cx="2104934" cy="56454"/>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20700000">
            <a:off x="6304089" y="5483668"/>
            <a:ext cx="2991525" cy="461665"/>
          </a:xfrm>
          <a:prstGeom prst="rect">
            <a:avLst/>
          </a:prstGeom>
          <a:solidFill>
            <a:schemeClr val="bg1"/>
          </a:solidFill>
        </p:spPr>
        <p:txBody>
          <a:bodyPr wrap="none" rtlCol="0">
            <a:spAutoFit/>
          </a:bodyPr>
          <a:lstStyle/>
          <a:p>
            <a:r>
              <a:rPr lang="en-US" sz="2400" b="1" dirty="0" smtClean="0"/>
              <a:t>‘Handy-man’ (</a:t>
            </a:r>
            <a:r>
              <a:rPr lang="en-US" sz="2400" b="1" dirty="0" err="1" smtClean="0"/>
              <a:t>habilis</a:t>
            </a:r>
            <a:r>
              <a:rPr lang="en-US" sz="2400" b="1" dirty="0" smtClean="0"/>
              <a:t>) </a:t>
            </a:r>
            <a:endParaRPr lang="en-US" sz="2400" b="1" dirty="0"/>
          </a:p>
        </p:txBody>
      </p:sp>
      <p:sp>
        <p:nvSpPr>
          <p:cNvPr id="22" name="Oval 21"/>
          <p:cNvSpPr/>
          <p:nvPr/>
        </p:nvSpPr>
        <p:spPr>
          <a:xfrm>
            <a:off x="4267200" y="5970223"/>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stCxn id="21" idx="6"/>
            <a:endCxn id="17" idx="1"/>
          </p:cNvCxnSpPr>
          <p:nvPr/>
        </p:nvCxnSpPr>
        <p:spPr>
          <a:xfrm>
            <a:off x="5029200" y="5448300"/>
            <a:ext cx="1534414" cy="119933"/>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20700000">
            <a:off x="6516191" y="4977186"/>
            <a:ext cx="2783519" cy="461665"/>
          </a:xfrm>
          <a:prstGeom prst="rect">
            <a:avLst/>
          </a:prstGeom>
          <a:solidFill>
            <a:schemeClr val="bg1"/>
          </a:solidFill>
        </p:spPr>
        <p:txBody>
          <a:bodyPr wrap="none" rtlCol="0">
            <a:spAutoFit/>
          </a:bodyPr>
          <a:lstStyle/>
          <a:p>
            <a:r>
              <a:rPr lang="en-US" sz="2400" b="1" dirty="0" smtClean="0">
                <a:solidFill>
                  <a:schemeClr val="bg1">
                    <a:lumMod val="65000"/>
                  </a:schemeClr>
                </a:solidFill>
                <a:effectLst>
                  <a:outerShdw dist="50800" dir="8400000" algn="ctr" rotWithShape="0">
                    <a:schemeClr val="tx1"/>
                  </a:outerShdw>
                </a:effectLst>
              </a:rPr>
              <a:t>‘Java man’ (erectus) </a:t>
            </a:r>
            <a:endParaRPr lang="en-US" sz="2400" b="1" dirty="0">
              <a:solidFill>
                <a:schemeClr val="bg1">
                  <a:lumMod val="65000"/>
                </a:schemeClr>
              </a:solidFill>
              <a:effectLst>
                <a:outerShdw dist="50800" dir="8400000" algn="ctr" rotWithShape="0">
                  <a:schemeClr val="tx1"/>
                </a:outerShdw>
              </a:effectLst>
            </a:endParaRPr>
          </a:p>
        </p:txBody>
      </p:sp>
      <p:sp>
        <p:nvSpPr>
          <p:cNvPr id="21" name="Oval 20"/>
          <p:cNvSpPr/>
          <p:nvPr/>
        </p:nvSpPr>
        <p:spPr>
          <a:xfrm>
            <a:off x="4800600" y="53340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23" idx="1"/>
          </p:cNvCxnSpPr>
          <p:nvPr/>
        </p:nvCxnSpPr>
        <p:spPr>
          <a:xfrm rot="16200000" flipH="1">
            <a:off x="4910278" y="3614878"/>
            <a:ext cx="1566722" cy="1109522"/>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20700000">
            <a:off x="6204965" y="4555212"/>
            <a:ext cx="3100144" cy="461665"/>
          </a:xfrm>
          <a:prstGeom prst="rect">
            <a:avLst/>
          </a:prstGeom>
          <a:solidFill>
            <a:schemeClr val="bg1"/>
          </a:solidFill>
          <a:effectLst/>
        </p:spPr>
        <p:txBody>
          <a:bodyPr wrap="none" rtlCol="0">
            <a:spAutoFit/>
          </a:bodyPr>
          <a:lstStyle/>
          <a:p>
            <a:r>
              <a:rPr lang="en-US" sz="2400" b="1" dirty="0" smtClean="0">
                <a:solidFill>
                  <a:schemeClr val="bg1">
                    <a:lumMod val="65000"/>
                  </a:schemeClr>
                </a:solidFill>
                <a:effectLst>
                  <a:outerShdw dist="50800" dir="7200000" algn="ctr" rotWithShape="0">
                    <a:schemeClr val="tx1"/>
                  </a:outerShdw>
                </a:effectLst>
              </a:rPr>
              <a:t>‘Peking man’ (erectus) </a:t>
            </a:r>
            <a:endParaRPr lang="en-US" sz="2400" b="1" dirty="0">
              <a:solidFill>
                <a:schemeClr val="bg1">
                  <a:lumMod val="65000"/>
                </a:schemeClr>
              </a:solidFill>
              <a:effectLst>
                <a:outerShdw dist="50800" dir="7200000" algn="ctr" rotWithShape="0">
                  <a:schemeClr val="tx1"/>
                </a:outerShdw>
              </a:effectLst>
            </a:endParaRPr>
          </a:p>
        </p:txBody>
      </p:sp>
      <p:sp>
        <p:nvSpPr>
          <p:cNvPr id="23" name="Oval 22"/>
          <p:cNvSpPr/>
          <p:nvPr/>
        </p:nvSpPr>
        <p:spPr>
          <a:xfrm>
            <a:off x="5105400" y="33528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Arrow Connector 116"/>
          <p:cNvCxnSpPr/>
          <p:nvPr/>
        </p:nvCxnSpPr>
        <p:spPr>
          <a:xfrm rot="16200000" flipH="1">
            <a:off x="5372100" y="2095500"/>
            <a:ext cx="1633679" cy="1252678"/>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rot="20700000">
            <a:off x="6823759" y="3141130"/>
            <a:ext cx="2518062" cy="461665"/>
          </a:xfrm>
          <a:prstGeom prst="rect">
            <a:avLst/>
          </a:prstGeom>
          <a:solidFill>
            <a:schemeClr val="bg1"/>
          </a:solidFill>
        </p:spPr>
        <p:txBody>
          <a:bodyPr wrap="none" rtlCol="0">
            <a:spAutoFit/>
          </a:bodyPr>
          <a:lstStyle/>
          <a:p>
            <a:pPr algn="ctr"/>
            <a:r>
              <a:rPr lang="en-US" sz="2400" b="1" dirty="0" err="1" smtClean="0"/>
              <a:t>denisovans</a:t>
            </a:r>
            <a:r>
              <a:rPr lang="en-US" sz="2400" b="1" dirty="0" smtClean="0"/>
              <a:t> 3, 4, 8 </a:t>
            </a:r>
          </a:p>
        </p:txBody>
      </p:sp>
      <p:sp>
        <p:nvSpPr>
          <p:cNvPr id="114" name="Oval 113"/>
          <p:cNvSpPr/>
          <p:nvPr/>
        </p:nvSpPr>
        <p:spPr>
          <a:xfrm>
            <a:off x="5410200" y="17526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Arrow Connector 98"/>
          <p:cNvCxnSpPr>
            <a:stCxn id="96" idx="6"/>
          </p:cNvCxnSpPr>
          <p:nvPr/>
        </p:nvCxnSpPr>
        <p:spPr>
          <a:xfrm>
            <a:off x="3124200" y="1638300"/>
            <a:ext cx="3581400" cy="1104900"/>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rot="20700000">
            <a:off x="6762282" y="2297688"/>
            <a:ext cx="2622256" cy="830997"/>
          </a:xfrm>
          <a:prstGeom prst="rect">
            <a:avLst/>
          </a:prstGeom>
          <a:solidFill>
            <a:schemeClr val="bg1"/>
          </a:solidFill>
        </p:spPr>
        <p:txBody>
          <a:bodyPr wrap="none" rtlCol="0">
            <a:spAutoFit/>
          </a:bodyPr>
          <a:lstStyle/>
          <a:p>
            <a:pPr algn="ctr"/>
            <a:r>
              <a:rPr lang="en-US" sz="2400" b="1" dirty="0" smtClean="0"/>
              <a:t>‘</a:t>
            </a:r>
            <a:r>
              <a:rPr lang="en-US" sz="2400" b="1" dirty="0" err="1" smtClean="0"/>
              <a:t>Cro-magnon</a:t>
            </a:r>
            <a:r>
              <a:rPr lang="en-US" sz="2400" b="1" dirty="0" smtClean="0"/>
              <a:t> man’ </a:t>
            </a:r>
          </a:p>
          <a:p>
            <a:pPr algn="ctr"/>
            <a:r>
              <a:rPr lang="en-US" sz="2400" b="1" dirty="0" smtClean="0"/>
              <a:t>(</a:t>
            </a:r>
            <a:r>
              <a:rPr lang="en-US" sz="2400" b="1" dirty="0" err="1" smtClean="0"/>
              <a:t>sapien</a:t>
            </a:r>
            <a:r>
              <a:rPr lang="en-US" sz="2400" b="1" dirty="0" smtClean="0"/>
              <a:t>) </a:t>
            </a:r>
            <a:endParaRPr lang="en-US" sz="2400" b="1" dirty="0"/>
          </a:p>
        </p:txBody>
      </p:sp>
      <p:sp>
        <p:nvSpPr>
          <p:cNvPr id="96" name="Oval 95"/>
          <p:cNvSpPr/>
          <p:nvPr/>
        </p:nvSpPr>
        <p:spPr>
          <a:xfrm>
            <a:off x="2895600" y="1524000"/>
            <a:ext cx="228600" cy="2286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Arrow Connector 126"/>
          <p:cNvCxnSpPr>
            <a:stCxn id="122" idx="2"/>
            <a:endCxn id="128" idx="1"/>
          </p:cNvCxnSpPr>
          <p:nvPr/>
        </p:nvCxnSpPr>
        <p:spPr>
          <a:xfrm rot="10800000" flipH="1" flipV="1">
            <a:off x="5181600" y="1485899"/>
            <a:ext cx="1888544" cy="272333"/>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rot="20700000">
            <a:off x="7030402" y="1225528"/>
            <a:ext cx="2332690" cy="461665"/>
          </a:xfrm>
          <a:prstGeom prst="rect">
            <a:avLst/>
          </a:prstGeom>
          <a:solidFill>
            <a:schemeClr val="bg1"/>
          </a:solidFill>
        </p:spPr>
        <p:txBody>
          <a:bodyPr wrap="none" rtlCol="0">
            <a:spAutoFit/>
          </a:bodyPr>
          <a:lstStyle/>
          <a:p>
            <a:r>
              <a:rPr lang="en-US" sz="2400" b="1" dirty="0" smtClean="0"/>
              <a:t>‘</a:t>
            </a:r>
            <a:r>
              <a:rPr lang="en-US" sz="2400" b="1" dirty="0" err="1" smtClean="0"/>
              <a:t>Banpo</a:t>
            </a:r>
            <a:r>
              <a:rPr lang="en-US" sz="2400" b="1" dirty="0" smtClean="0"/>
              <a:t>’ (</a:t>
            </a:r>
            <a:r>
              <a:rPr lang="en-US" sz="2400" b="1" dirty="0" err="1" smtClean="0"/>
              <a:t>sapien</a:t>
            </a:r>
            <a:r>
              <a:rPr lang="en-US" sz="2400" b="1" dirty="0" smtClean="0"/>
              <a:t>) </a:t>
            </a:r>
            <a:endParaRPr lang="en-US" sz="2400" b="1" dirty="0"/>
          </a:p>
        </p:txBody>
      </p:sp>
      <p:sp>
        <p:nvSpPr>
          <p:cNvPr id="122" name="Oval 121"/>
          <p:cNvSpPr/>
          <p:nvPr/>
        </p:nvSpPr>
        <p:spPr>
          <a:xfrm>
            <a:off x="5181600" y="13716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a:stCxn id="88" idx="3"/>
            <a:endCxn id="94" idx="1"/>
          </p:cNvCxnSpPr>
          <p:nvPr/>
        </p:nvCxnSpPr>
        <p:spPr>
          <a:xfrm rot="5400000" flipH="1" flipV="1">
            <a:off x="6401676" y="926661"/>
            <a:ext cx="596463" cy="836060"/>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rot="20700000">
            <a:off x="7079723" y="340688"/>
            <a:ext cx="2243051" cy="830997"/>
          </a:xfrm>
          <a:prstGeom prst="rect">
            <a:avLst/>
          </a:prstGeom>
          <a:solidFill>
            <a:schemeClr val="bg1"/>
          </a:solidFill>
        </p:spPr>
        <p:txBody>
          <a:bodyPr wrap="none" rtlCol="0">
            <a:spAutoFit/>
          </a:bodyPr>
          <a:lstStyle/>
          <a:p>
            <a:pPr algn="ctr"/>
            <a:r>
              <a:rPr lang="en-US" sz="2400" b="1" dirty="0" smtClean="0"/>
              <a:t>‘On-Your-Knees’</a:t>
            </a:r>
          </a:p>
          <a:p>
            <a:pPr algn="ctr"/>
            <a:r>
              <a:rPr lang="en-US" sz="2400" b="1" dirty="0" smtClean="0"/>
              <a:t> (</a:t>
            </a:r>
            <a:r>
              <a:rPr lang="en-US" sz="2400" b="1" dirty="0" err="1" smtClean="0"/>
              <a:t>sapien</a:t>
            </a:r>
            <a:r>
              <a:rPr lang="en-US" sz="2400" b="1" dirty="0" smtClean="0"/>
              <a:t>) </a:t>
            </a:r>
            <a:endParaRPr lang="en-US" sz="2400" b="1" dirty="0"/>
          </a:p>
        </p:txBody>
      </p:sp>
      <p:sp>
        <p:nvSpPr>
          <p:cNvPr id="88" name="Oval 87"/>
          <p:cNvSpPr/>
          <p:nvPr/>
        </p:nvSpPr>
        <p:spPr>
          <a:xfrm>
            <a:off x="6248400" y="1447800"/>
            <a:ext cx="228600"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60" idx="1"/>
          </p:cNvCxnSpPr>
          <p:nvPr/>
        </p:nvCxnSpPr>
        <p:spPr>
          <a:xfrm rot="16200000" flipH="1">
            <a:off x="4567378" y="1747978"/>
            <a:ext cx="1185722" cy="3700322"/>
          </a:xfrm>
          <a:prstGeom prst="straightConnector1">
            <a:avLst/>
          </a:prstGeom>
          <a:ln w="76200">
            <a:solidFill>
              <a:schemeClr val="bg1"/>
            </a:solidFill>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20700000">
            <a:off x="6937287" y="3591424"/>
            <a:ext cx="2442913" cy="830997"/>
          </a:xfrm>
          <a:prstGeom prst="rect">
            <a:avLst/>
          </a:prstGeom>
          <a:solidFill>
            <a:schemeClr val="bg1"/>
          </a:solidFill>
          <a:effectLst/>
        </p:spPr>
        <p:txBody>
          <a:bodyPr wrap="none" rtlCol="0">
            <a:spAutoFit/>
          </a:bodyPr>
          <a:lstStyle/>
          <a:p>
            <a:r>
              <a:rPr lang="en-US" sz="2400" b="1" dirty="0" smtClean="0">
                <a:solidFill>
                  <a:schemeClr val="bg1">
                    <a:lumMod val="65000"/>
                  </a:schemeClr>
                </a:solidFill>
                <a:effectLst>
                  <a:outerShdw dist="50800" dir="7200000" algn="ctr" rotWithShape="0">
                    <a:schemeClr val="tx1"/>
                  </a:outerShdw>
                </a:effectLst>
              </a:rPr>
              <a:t>‘Heidelberg man’ </a:t>
            </a:r>
          </a:p>
          <a:p>
            <a:pPr algn="ctr"/>
            <a:r>
              <a:rPr lang="en-US" sz="2400" b="1" dirty="0" smtClean="0">
                <a:solidFill>
                  <a:schemeClr val="bg1">
                    <a:lumMod val="65000"/>
                  </a:schemeClr>
                </a:solidFill>
                <a:effectLst>
                  <a:outerShdw dist="50800" dir="7200000" algn="ctr" rotWithShape="0">
                    <a:schemeClr val="tx1"/>
                  </a:outerShdw>
                </a:effectLst>
              </a:rPr>
              <a:t>(</a:t>
            </a:r>
            <a:r>
              <a:rPr lang="en-US" sz="2400" b="1" dirty="0" err="1" smtClean="0">
                <a:solidFill>
                  <a:schemeClr val="bg1">
                    <a:lumMod val="65000"/>
                  </a:schemeClr>
                </a:solidFill>
                <a:effectLst>
                  <a:outerShdw dist="50800" dir="7200000" algn="ctr" rotWithShape="0">
                    <a:schemeClr val="tx1"/>
                  </a:outerShdw>
                </a:effectLst>
              </a:rPr>
              <a:t>heidelberg</a:t>
            </a:r>
            <a:r>
              <a:rPr lang="en-US" sz="2400" b="1" dirty="0" smtClean="0">
                <a:solidFill>
                  <a:schemeClr val="bg1">
                    <a:lumMod val="65000"/>
                  </a:schemeClr>
                </a:solidFill>
                <a:effectLst>
                  <a:outerShdw dist="50800" dir="7200000" algn="ctr" rotWithShape="0">
                    <a:schemeClr val="tx1"/>
                  </a:outerShdw>
                </a:effectLst>
              </a:rPr>
              <a:t>) </a:t>
            </a:r>
            <a:endParaRPr lang="en-US" sz="2400" b="1" dirty="0">
              <a:solidFill>
                <a:schemeClr val="bg1">
                  <a:lumMod val="65000"/>
                </a:schemeClr>
              </a:solidFill>
              <a:effectLst>
                <a:outerShdw dist="50800" dir="7200000" algn="ctr" rotWithShape="0">
                  <a:schemeClr val="tx1"/>
                </a:outerShdw>
              </a:effectLst>
            </a:endParaRPr>
          </a:p>
        </p:txBody>
      </p:sp>
      <p:sp>
        <p:nvSpPr>
          <p:cNvPr id="60" name="Oval 59"/>
          <p:cNvSpPr/>
          <p:nvPr/>
        </p:nvSpPr>
        <p:spPr>
          <a:xfrm>
            <a:off x="3276600" y="2971800"/>
            <a:ext cx="228600" cy="2286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Arrow Connector 120"/>
          <p:cNvCxnSpPr/>
          <p:nvPr/>
        </p:nvCxnSpPr>
        <p:spPr>
          <a:xfrm>
            <a:off x="5062678" y="3081478"/>
            <a:ext cx="1871522" cy="1109522"/>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029200" y="2971800"/>
            <a:ext cx="228600" cy="22860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p:cNvCxnSpPr/>
          <p:nvPr/>
        </p:nvCxnSpPr>
        <p:spPr>
          <a:xfrm>
            <a:off x="5715000" y="1752600"/>
            <a:ext cx="685800" cy="457200"/>
          </a:xfrm>
          <a:prstGeom prst="straightConnector1">
            <a:avLst/>
          </a:prstGeom>
          <a:ln w="76200">
            <a:solidFill>
              <a:schemeClr val="bg1"/>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rot="20700000">
            <a:off x="6401010" y="1838083"/>
            <a:ext cx="2898679" cy="461665"/>
          </a:xfrm>
          <a:prstGeom prst="rect">
            <a:avLst/>
          </a:prstGeom>
          <a:solidFill>
            <a:schemeClr val="bg1"/>
          </a:solidFill>
          <a:effectLst/>
        </p:spPr>
        <p:txBody>
          <a:bodyPr wrap="none" rtlCol="0">
            <a:spAutoFit/>
          </a:bodyPr>
          <a:lstStyle/>
          <a:p>
            <a:r>
              <a:rPr lang="en-US" sz="2400" b="1" dirty="0" smtClean="0"/>
              <a:t>‘</a:t>
            </a:r>
            <a:r>
              <a:rPr lang="en-US" sz="2400" b="1" dirty="0" err="1" smtClean="0"/>
              <a:t>Mal’ta</a:t>
            </a:r>
            <a:r>
              <a:rPr lang="en-US" sz="2400" b="1" dirty="0" smtClean="0"/>
              <a:t> boy’ (</a:t>
            </a:r>
            <a:r>
              <a:rPr lang="en-US" sz="2400" b="1" dirty="0" err="1" smtClean="0"/>
              <a:t>sapien</a:t>
            </a:r>
            <a:r>
              <a:rPr lang="en-US" sz="2400" b="1" dirty="0" smtClean="0"/>
              <a:t>) </a:t>
            </a:r>
            <a:endParaRPr lang="en-US" sz="2400" b="1" dirty="0"/>
          </a:p>
        </p:txBody>
      </p:sp>
      <p:sp>
        <p:nvSpPr>
          <p:cNvPr id="101" name="Oval 100"/>
          <p:cNvSpPr/>
          <p:nvPr/>
        </p:nvSpPr>
        <p:spPr>
          <a:xfrm>
            <a:off x="5562600" y="1524000"/>
            <a:ext cx="228600" cy="228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0" y="2209800"/>
            <a:ext cx="9337813" cy="2308324"/>
          </a:xfrm>
          <a:prstGeom prst="rect">
            <a:avLst/>
          </a:prstGeom>
          <a:solidFill>
            <a:schemeClr val="tx1"/>
          </a:solidFill>
        </p:spPr>
        <p:txBody>
          <a:bodyPr wrap="none" rtlCol="0">
            <a:spAutoFit/>
          </a:bodyPr>
          <a:lstStyle/>
          <a:p>
            <a:r>
              <a:rPr lang="en-US" sz="4800" b="1" dirty="0" smtClean="0">
                <a:solidFill>
                  <a:schemeClr val="bg1"/>
                </a:solidFill>
                <a:latin typeface="Tempus Sans ITC" pitchFamily="82" charset="0"/>
              </a:rPr>
              <a:t>   Homo sapiens . . .</a:t>
            </a:r>
          </a:p>
          <a:p>
            <a:r>
              <a:rPr lang="en-US" sz="4800" b="1" dirty="0" smtClean="0">
                <a:solidFill>
                  <a:schemeClr val="bg1"/>
                </a:solidFill>
                <a:latin typeface="Tempus Sans ITC" pitchFamily="82" charset="0"/>
              </a:rPr>
              <a:t>     		- explorers of the world   </a:t>
            </a:r>
          </a:p>
          <a:p>
            <a:r>
              <a:rPr lang="en-US" sz="4800" b="1" dirty="0" smtClean="0">
                <a:solidFill>
                  <a:schemeClr val="bg1"/>
                </a:solidFill>
                <a:latin typeface="Tempus Sans ITC" pitchFamily="82" charset="0"/>
              </a:rPr>
              <a:t>		- people of </a:t>
            </a:r>
            <a:r>
              <a:rPr lang="en-US" sz="4800" b="1" dirty="0" smtClean="0">
                <a:solidFill>
                  <a:schemeClr val="bg1"/>
                </a:solidFill>
                <a:latin typeface="Tempus Sans ITC" pitchFamily="82" charset="0"/>
              </a:rPr>
              <a:t>an Ice Age          </a:t>
            </a:r>
            <a:endParaRPr lang="en-US" sz="4800" b="1" dirty="0">
              <a:solidFill>
                <a:schemeClr val="bg1"/>
              </a:solidFill>
              <a:latin typeface="Tempus Sans ITC" pitchFamily="82" charset="0"/>
            </a:endParaRPr>
          </a:p>
        </p:txBody>
      </p:sp>
      <p:grpSp>
        <p:nvGrpSpPr>
          <p:cNvPr id="109" name="Group 108"/>
          <p:cNvGrpSpPr/>
          <p:nvPr/>
        </p:nvGrpSpPr>
        <p:grpSpPr>
          <a:xfrm>
            <a:off x="0" y="1435608"/>
            <a:ext cx="7010400" cy="523220"/>
            <a:chOff x="0" y="1435608"/>
            <a:chExt cx="7010400" cy="523220"/>
          </a:xfrm>
        </p:grpSpPr>
        <p:sp>
          <p:nvSpPr>
            <p:cNvPr id="107" name="Rectangle 106"/>
            <p:cNvSpPr/>
            <p:nvPr/>
          </p:nvSpPr>
          <p:spPr>
            <a:xfrm>
              <a:off x="0" y="1524000"/>
              <a:ext cx="7010400" cy="304800"/>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a:spLocks noChangeArrowheads="1"/>
            </p:cNvSpPr>
            <p:nvPr/>
          </p:nvSpPr>
          <p:spPr bwMode="auto">
            <a:xfrm>
              <a:off x="0" y="1435608"/>
              <a:ext cx="1935273" cy="523220"/>
            </a:xfrm>
            <a:prstGeom prst="rect">
              <a:avLst/>
            </a:prstGeom>
            <a:noFill/>
            <a:ln w="9525">
              <a:noFill/>
              <a:miter lim="800000"/>
              <a:headEnd/>
              <a:tailEnd/>
            </a:ln>
          </p:spPr>
          <p:txBody>
            <a:bodyPr wrap="none">
              <a:spAutoFit/>
            </a:bodyPr>
            <a:lstStyle/>
            <a:p>
              <a:r>
                <a:rPr lang="en-US" sz="2800" b="1" dirty="0" smtClean="0"/>
                <a:t>Last Ice Age</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6"/>
                                        </p:tgtEl>
                                      </p:cBhvr>
                                    </p:animEffect>
                                    <p:set>
                                      <p:cBhvr>
                                        <p:cTn id="16" dur="1" fill="hold">
                                          <p:stCondLst>
                                            <p:cond delay="9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66"/>
                                        </p:tgtEl>
                                      </p:cBhvr>
                                    </p:animEffect>
                                    <p:set>
                                      <p:cBhvr>
                                        <p:cTn id="19" dur="1" fill="hold">
                                          <p:stCondLst>
                                            <p:cond delay="999"/>
                                          </p:stCondLst>
                                        </p:cTn>
                                        <p:tgtEl>
                                          <p:spTgt spid="6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18"/>
                                        </p:tgtEl>
                                      </p:cBhvr>
                                    </p:animEffect>
                                    <p:set>
                                      <p:cBhvr>
                                        <p:cTn id="22" dur="1" fill="hold">
                                          <p:stCondLst>
                                            <p:cond delay="999"/>
                                          </p:stCondLst>
                                        </p:cTn>
                                        <p:tgtEl>
                                          <p:spTgt spid="11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117"/>
                                        </p:tgtEl>
                                      </p:cBhvr>
                                    </p:animEffect>
                                    <p:set>
                                      <p:cBhvr>
                                        <p:cTn id="25" dur="1" fill="hold">
                                          <p:stCondLst>
                                            <p:cond delay="999"/>
                                          </p:stCondLst>
                                        </p:cTn>
                                        <p:tgtEl>
                                          <p:spTgt spid="11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21"/>
                                        </p:tgtEl>
                                      </p:cBhvr>
                                    </p:animEffect>
                                    <p:set>
                                      <p:cBhvr>
                                        <p:cTn id="28" dur="1" fill="hold">
                                          <p:stCondLst>
                                            <p:cond delay="999"/>
                                          </p:stCondLst>
                                        </p:cTn>
                                        <p:tgtEl>
                                          <p:spTgt spid="12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25"/>
                                        </p:tgtEl>
                                      </p:cBhvr>
                                    </p:animEffect>
                                    <p:set>
                                      <p:cBhvr>
                                        <p:cTn id="31" dur="1" fill="hold">
                                          <p:stCondLst>
                                            <p:cond delay="999"/>
                                          </p:stCondLst>
                                        </p:cTn>
                                        <p:tgtEl>
                                          <p:spTgt spid="2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65"/>
                                        </p:tgtEl>
                                      </p:cBhvr>
                                    </p:animEffect>
                                    <p:set>
                                      <p:cBhvr>
                                        <p:cTn id="34" dur="1" fill="hold">
                                          <p:stCondLst>
                                            <p:cond delay="999"/>
                                          </p:stCondLst>
                                        </p:cTn>
                                        <p:tgtEl>
                                          <p:spTgt spid="6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6"/>
                                        </p:tgtEl>
                                      </p:cBhvr>
                                    </p:animEffect>
                                    <p:set>
                                      <p:cBhvr>
                                        <p:cTn id="37" dur="1" fill="hold">
                                          <p:stCondLst>
                                            <p:cond delay="999"/>
                                          </p:stCondLst>
                                        </p:cTn>
                                        <p:tgtEl>
                                          <p:spTgt spid="1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0"/>
                                        </p:tgtEl>
                                      </p:cBhvr>
                                    </p:animEffect>
                                    <p:set>
                                      <p:cBhvr>
                                        <p:cTn id="40" dur="1" fill="hold">
                                          <p:stCondLst>
                                            <p:cond delay="999"/>
                                          </p:stCondLst>
                                        </p:cTn>
                                        <p:tgtEl>
                                          <p:spTgt spid="1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114"/>
                                        </p:tgtEl>
                                      </p:cBhvr>
                                    </p:animEffect>
                                    <p:set>
                                      <p:cBhvr>
                                        <p:cTn id="46" dur="1" fill="hold">
                                          <p:stCondLst>
                                            <p:cond delay="999"/>
                                          </p:stCondLst>
                                        </p:cTn>
                                        <p:tgtEl>
                                          <p:spTgt spid="114"/>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120"/>
                                        </p:tgtEl>
                                      </p:cBhvr>
                                    </p:animEffect>
                                    <p:set>
                                      <p:cBhvr>
                                        <p:cTn id="49" dur="1" fill="hold">
                                          <p:stCondLst>
                                            <p:cond delay="999"/>
                                          </p:stCondLst>
                                        </p:cTn>
                                        <p:tgtEl>
                                          <p:spTgt spid="120"/>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60"/>
                                        </p:tgtEl>
                                      </p:cBhvr>
                                    </p:animEffect>
                                    <p:set>
                                      <p:cBhvr>
                                        <p:cTn id="52" dur="1" fill="hold">
                                          <p:stCondLst>
                                            <p:cond delay="999"/>
                                          </p:stCondLst>
                                        </p:cTn>
                                        <p:tgtEl>
                                          <p:spTgt spid="6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23"/>
                                        </p:tgtEl>
                                      </p:cBhvr>
                                    </p:animEffect>
                                    <p:set>
                                      <p:cBhvr>
                                        <p:cTn id="55" dur="1" fill="hold">
                                          <p:stCondLst>
                                            <p:cond delay="999"/>
                                          </p:stCondLst>
                                        </p:cTn>
                                        <p:tgtEl>
                                          <p:spTgt spid="2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22"/>
                                        </p:tgtEl>
                                      </p:cBhvr>
                                    </p:animEffect>
                                    <p:set>
                                      <p:cBhvr>
                                        <p:cTn id="58" dur="1" fill="hold">
                                          <p:stCondLst>
                                            <p:cond delay="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21"/>
                                        </p:tgtEl>
                                      </p:cBhvr>
                                    </p:animEffect>
                                    <p:set>
                                      <p:cBhvr>
                                        <p:cTn id="61" dur="1" fill="hold">
                                          <p:stCondLst>
                                            <p:cond delay="999"/>
                                          </p:stCondLst>
                                        </p:cTn>
                                        <p:tgtEl>
                                          <p:spTgt spid="2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par>
                          <p:cTn id="65" fill="hold">
                            <p:stCondLst>
                              <p:cond delay="1000"/>
                            </p:stCondLst>
                            <p:childTnLst>
                              <p:par>
                                <p:cTn id="66" presetID="9" presetClass="entr" presetSubtype="0" fill="hold" nodeType="after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dissolve">
                                      <p:cBhvr>
                                        <p:cTn id="68" dur="2000"/>
                                        <p:tgtEl>
                                          <p:spTgt spid="10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1000"/>
                                        <p:tgtEl>
                                          <p:spTgt spid="94"/>
                                        </p:tgtEl>
                                      </p:cBhvr>
                                    </p:animEffect>
                                    <p:set>
                                      <p:cBhvr>
                                        <p:cTn id="73" dur="1" fill="hold">
                                          <p:stCondLst>
                                            <p:cond delay="999"/>
                                          </p:stCondLst>
                                        </p:cTn>
                                        <p:tgtEl>
                                          <p:spTgt spid="94"/>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100"/>
                                        </p:tgtEl>
                                      </p:cBhvr>
                                    </p:animEffect>
                                    <p:set>
                                      <p:cBhvr>
                                        <p:cTn id="76" dur="1" fill="hold">
                                          <p:stCondLst>
                                            <p:cond delay="999"/>
                                          </p:stCondLst>
                                        </p:cTn>
                                        <p:tgtEl>
                                          <p:spTgt spid="100"/>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105"/>
                                        </p:tgtEl>
                                      </p:cBhvr>
                                    </p:animEffect>
                                    <p:set>
                                      <p:cBhvr>
                                        <p:cTn id="79" dur="1" fill="hold">
                                          <p:stCondLst>
                                            <p:cond delay="9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128"/>
                                        </p:tgtEl>
                                      </p:cBhvr>
                                    </p:animEffect>
                                    <p:set>
                                      <p:cBhvr>
                                        <p:cTn id="82" dur="1" fill="hold">
                                          <p:stCondLst>
                                            <p:cond delay="999"/>
                                          </p:stCondLst>
                                        </p:cTn>
                                        <p:tgtEl>
                                          <p:spTgt spid="12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93"/>
                                        </p:tgtEl>
                                      </p:cBhvr>
                                    </p:animEffect>
                                    <p:set>
                                      <p:cBhvr>
                                        <p:cTn id="85" dur="1" fill="hold">
                                          <p:stCondLst>
                                            <p:cond delay="999"/>
                                          </p:stCondLst>
                                        </p:cTn>
                                        <p:tgtEl>
                                          <p:spTgt spid="93"/>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127"/>
                                        </p:tgtEl>
                                      </p:cBhvr>
                                    </p:animEffect>
                                    <p:set>
                                      <p:cBhvr>
                                        <p:cTn id="88" dur="1" fill="hold">
                                          <p:stCondLst>
                                            <p:cond delay="999"/>
                                          </p:stCondLst>
                                        </p:cTn>
                                        <p:tgtEl>
                                          <p:spTgt spid="1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104"/>
                                        </p:tgtEl>
                                      </p:cBhvr>
                                    </p:animEffect>
                                    <p:set>
                                      <p:cBhvr>
                                        <p:cTn id="91" dur="1" fill="hold">
                                          <p:stCondLst>
                                            <p:cond delay="999"/>
                                          </p:stCondLst>
                                        </p:cTn>
                                        <p:tgtEl>
                                          <p:spTgt spid="10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99"/>
                                        </p:tgtEl>
                                      </p:cBhvr>
                                    </p:animEffect>
                                    <p:set>
                                      <p:cBhvr>
                                        <p:cTn id="94" dur="1" fill="hold">
                                          <p:stCondLst>
                                            <p:cond delay="9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96"/>
                                        </p:tgtEl>
                                      </p:cBhvr>
                                    </p:animEffect>
                                    <p:set>
                                      <p:cBhvr>
                                        <p:cTn id="97" dur="1" fill="hold">
                                          <p:stCondLst>
                                            <p:cond delay="999"/>
                                          </p:stCondLst>
                                        </p:cTn>
                                        <p:tgtEl>
                                          <p:spTgt spid="96"/>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122"/>
                                        </p:tgtEl>
                                      </p:cBhvr>
                                    </p:animEffect>
                                    <p:set>
                                      <p:cBhvr>
                                        <p:cTn id="100" dur="1" fill="hold">
                                          <p:stCondLst>
                                            <p:cond delay="999"/>
                                          </p:stCondLst>
                                        </p:cTn>
                                        <p:tgtEl>
                                          <p:spTgt spid="122"/>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101"/>
                                        </p:tgtEl>
                                      </p:cBhvr>
                                    </p:animEffect>
                                    <p:set>
                                      <p:cBhvr>
                                        <p:cTn id="103" dur="1" fill="hold">
                                          <p:stCondLst>
                                            <p:cond delay="999"/>
                                          </p:stCondLst>
                                        </p:cTn>
                                        <p:tgtEl>
                                          <p:spTgt spid="101"/>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00"/>
                                        <p:tgtEl>
                                          <p:spTgt spid="88"/>
                                        </p:tgtEl>
                                      </p:cBhvr>
                                    </p:animEffect>
                                    <p:set>
                                      <p:cBhvr>
                                        <p:cTn id="106" dur="1" fill="hold">
                                          <p:stCondLst>
                                            <p:cond delay="999"/>
                                          </p:stCondLst>
                                        </p:cTn>
                                        <p:tgtEl>
                                          <p:spTgt spid="88"/>
                                        </p:tgtEl>
                                        <p:attrNameLst>
                                          <p:attrName>style.visibility</p:attrName>
                                        </p:attrNameLst>
                                      </p:cBhvr>
                                      <p:to>
                                        <p:strVal val="hidden"/>
                                      </p:to>
                                    </p:se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110">
                                            <p:bg/>
                                          </p:spTgt>
                                        </p:tgtEl>
                                        <p:attrNameLst>
                                          <p:attrName>style.visibility</p:attrName>
                                        </p:attrNameLst>
                                      </p:cBhvr>
                                      <p:to>
                                        <p:strVal val="visible"/>
                                      </p:to>
                                    </p:set>
                                    <p:animEffect transition="in" filter="fade">
                                      <p:cBhvr>
                                        <p:cTn id="110" dur="1000"/>
                                        <p:tgtEl>
                                          <p:spTgt spid="110">
                                            <p:bg/>
                                          </p:spTgt>
                                        </p:tgtEl>
                                      </p:cBhvr>
                                    </p:animEffect>
                                  </p:childTnLst>
                                </p:cTn>
                              </p:par>
                              <p:par>
                                <p:cTn id="111" presetID="22" presetClass="entr" presetSubtype="8" fill="hold" nodeType="withEffect">
                                  <p:stCondLst>
                                    <p:cond delay="0"/>
                                  </p:stCondLst>
                                  <p:childTnLst>
                                    <p:set>
                                      <p:cBhvr>
                                        <p:cTn id="112" dur="1" fill="hold">
                                          <p:stCondLst>
                                            <p:cond delay="0"/>
                                          </p:stCondLst>
                                        </p:cTn>
                                        <p:tgtEl>
                                          <p:spTgt spid="110">
                                            <p:txEl>
                                              <p:pRg st="0" end="0"/>
                                            </p:txEl>
                                          </p:spTgt>
                                        </p:tgtEl>
                                        <p:attrNameLst>
                                          <p:attrName>style.visibility</p:attrName>
                                        </p:attrNameLst>
                                      </p:cBhvr>
                                      <p:to>
                                        <p:strVal val="visible"/>
                                      </p:to>
                                    </p:set>
                                    <p:animEffect transition="in" filter="wipe(left)">
                                      <p:cBhvr>
                                        <p:cTn id="113" dur="1000"/>
                                        <p:tgtEl>
                                          <p:spTgt spid="110">
                                            <p:txEl>
                                              <p:pRg st="0" end="0"/>
                                            </p:txEl>
                                          </p:spTgt>
                                        </p:tgtEl>
                                      </p:cBhvr>
                                    </p:animEffect>
                                  </p:childTnLst>
                                </p:cTn>
                              </p:par>
                            </p:childTnLst>
                          </p:cTn>
                        </p:par>
                        <p:par>
                          <p:cTn id="114" fill="hold">
                            <p:stCondLst>
                              <p:cond delay="2000"/>
                            </p:stCondLst>
                            <p:childTnLst>
                              <p:par>
                                <p:cTn id="115" presetID="22" presetClass="entr" presetSubtype="8" fill="hold" nodeType="afterEffect">
                                  <p:stCondLst>
                                    <p:cond delay="0"/>
                                  </p:stCondLst>
                                  <p:childTnLst>
                                    <p:set>
                                      <p:cBhvr>
                                        <p:cTn id="116" dur="1" fill="hold">
                                          <p:stCondLst>
                                            <p:cond delay="0"/>
                                          </p:stCondLst>
                                        </p:cTn>
                                        <p:tgtEl>
                                          <p:spTgt spid="110">
                                            <p:txEl>
                                              <p:pRg st="1" end="1"/>
                                            </p:txEl>
                                          </p:spTgt>
                                        </p:tgtEl>
                                        <p:attrNameLst>
                                          <p:attrName>style.visibility</p:attrName>
                                        </p:attrNameLst>
                                      </p:cBhvr>
                                      <p:to>
                                        <p:strVal val="visible"/>
                                      </p:to>
                                    </p:set>
                                    <p:animEffect transition="in" filter="wipe(left)">
                                      <p:cBhvr>
                                        <p:cTn id="117" dur="1000"/>
                                        <p:tgtEl>
                                          <p:spTgt spid="110">
                                            <p:txEl>
                                              <p:pRg st="1" end="1"/>
                                            </p:txEl>
                                          </p:spTgt>
                                        </p:tgtEl>
                                      </p:cBhvr>
                                    </p:animEffect>
                                  </p:childTnLst>
                                </p:cTn>
                              </p:par>
                            </p:childTnLst>
                          </p:cTn>
                        </p:par>
                        <p:par>
                          <p:cTn id="118" fill="hold">
                            <p:stCondLst>
                              <p:cond delay="3000"/>
                            </p:stCondLst>
                            <p:childTnLst>
                              <p:par>
                                <p:cTn id="119" presetID="22" presetClass="entr" presetSubtype="8" fill="hold" nodeType="afterEffect">
                                  <p:stCondLst>
                                    <p:cond delay="0"/>
                                  </p:stCondLst>
                                  <p:childTnLst>
                                    <p:set>
                                      <p:cBhvr>
                                        <p:cTn id="120" dur="1" fill="hold">
                                          <p:stCondLst>
                                            <p:cond delay="0"/>
                                          </p:stCondLst>
                                        </p:cTn>
                                        <p:tgtEl>
                                          <p:spTgt spid="110">
                                            <p:txEl>
                                              <p:pRg st="2" end="2"/>
                                            </p:txEl>
                                          </p:spTgt>
                                        </p:tgtEl>
                                        <p:attrNameLst>
                                          <p:attrName>style.visibility</p:attrName>
                                        </p:attrNameLst>
                                      </p:cBhvr>
                                      <p:to>
                                        <p:strVal val="visible"/>
                                      </p:to>
                                    </p:set>
                                    <p:animEffect transition="in" filter="wipe(left)">
                                      <p:cBhvr>
                                        <p:cTn id="121" dur="1000"/>
                                        <p:tgtEl>
                                          <p:spTgt spid="1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11" grpId="0" animBg="1"/>
      <p:bldP spid="22" grpId="0" animBg="1"/>
      <p:bldP spid="17" grpId="0" animBg="1"/>
      <p:bldP spid="21" grpId="0" animBg="1"/>
      <p:bldP spid="26" grpId="0" animBg="1"/>
      <p:bldP spid="23" grpId="0" animBg="1"/>
      <p:bldP spid="118" grpId="0" animBg="1"/>
      <p:bldP spid="114" grpId="0" animBg="1"/>
      <p:bldP spid="100" grpId="0" animBg="1"/>
      <p:bldP spid="96" grpId="0" animBg="1"/>
      <p:bldP spid="128" grpId="0" animBg="1"/>
      <p:bldP spid="122" grpId="0" animBg="1"/>
      <p:bldP spid="94" grpId="0" animBg="1"/>
      <p:bldP spid="88" grpId="0" animBg="1"/>
      <p:bldP spid="66" grpId="0" animBg="1"/>
      <p:bldP spid="60" grpId="0" animBg="1"/>
      <p:bldP spid="120" grpId="0" animBg="1"/>
      <p:bldP spid="105" grpId="0" animBg="1"/>
      <p:bldP spid="101" grpId="0" animBg="1"/>
      <p:bldP spid="110" grpId="0" uiExpand="1"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columbia.edu/~vjd1/glacier.gif"/>
          <p:cNvPicPr>
            <a:picLocks noChangeAspect="1" noChangeArrowheads="1"/>
          </p:cNvPicPr>
          <p:nvPr/>
        </p:nvPicPr>
        <p:blipFill>
          <a:blip r:embed="rId2"/>
          <a:srcRect/>
          <a:stretch>
            <a:fillRect/>
          </a:stretch>
        </p:blipFill>
        <p:spPr bwMode="auto">
          <a:xfrm>
            <a:off x="-54864" y="1219200"/>
            <a:ext cx="9244584" cy="5652534"/>
          </a:xfrm>
          <a:prstGeom prst="rect">
            <a:avLst/>
          </a:prstGeom>
          <a:noFill/>
        </p:spPr>
      </p:pic>
      <p:pic>
        <p:nvPicPr>
          <p:cNvPr id="19" name="Picture 2" descr="http://www.columbia.edu/~vjd1/glacier.gif"/>
          <p:cNvPicPr>
            <a:picLocks noChangeAspect="1" noChangeArrowheads="1"/>
          </p:cNvPicPr>
          <p:nvPr/>
        </p:nvPicPr>
        <p:blipFill>
          <a:blip r:embed="rId2"/>
          <a:srcRect l="36356" t="10811" r="50424" b="81081"/>
          <a:stretch>
            <a:fillRect/>
          </a:stretch>
        </p:blipFill>
        <p:spPr bwMode="auto">
          <a:xfrm>
            <a:off x="3505200" y="1371600"/>
            <a:ext cx="1219200" cy="457200"/>
          </a:xfrm>
          <a:prstGeom prst="rect">
            <a:avLst/>
          </a:prstGeom>
          <a:noFill/>
        </p:spPr>
      </p:pic>
      <p:pic>
        <p:nvPicPr>
          <p:cNvPr id="21" name="Picture 2" descr="http://www.columbia.edu/~vjd1/glacier.gif"/>
          <p:cNvPicPr>
            <a:picLocks noChangeAspect="1" noChangeArrowheads="1"/>
          </p:cNvPicPr>
          <p:nvPr/>
        </p:nvPicPr>
        <p:blipFill>
          <a:blip r:embed="rId2"/>
          <a:srcRect l="90890" t="22708" r="2500" b="46796"/>
          <a:stretch>
            <a:fillRect/>
          </a:stretch>
        </p:blipFill>
        <p:spPr bwMode="auto">
          <a:xfrm rot="701025">
            <a:off x="7198834" y="1467935"/>
            <a:ext cx="1125247" cy="1699059"/>
          </a:xfrm>
          <a:prstGeom prst="rect">
            <a:avLst/>
          </a:prstGeom>
          <a:noFill/>
        </p:spPr>
      </p:pic>
      <p:grpSp>
        <p:nvGrpSpPr>
          <p:cNvPr id="32" name="Group 31"/>
          <p:cNvGrpSpPr/>
          <p:nvPr/>
        </p:nvGrpSpPr>
        <p:grpSpPr>
          <a:xfrm>
            <a:off x="6656994" y="2656387"/>
            <a:ext cx="2487006" cy="2717027"/>
            <a:chOff x="6656994" y="2656387"/>
            <a:chExt cx="2487006" cy="2717027"/>
          </a:xfrm>
        </p:grpSpPr>
        <p:pic>
          <p:nvPicPr>
            <p:cNvPr id="20" name="Picture 2" descr="http://www.columbia.edu/~vjd1/glacier.gif"/>
            <p:cNvPicPr>
              <a:picLocks noChangeAspect="1" noChangeArrowheads="1"/>
            </p:cNvPicPr>
            <p:nvPr/>
          </p:nvPicPr>
          <p:blipFill>
            <a:blip r:embed="rId2"/>
            <a:srcRect l="90890" t="62162" r="3278" b="31081"/>
            <a:stretch>
              <a:fillRect/>
            </a:stretch>
          </p:blipFill>
          <p:spPr bwMode="auto">
            <a:xfrm rot="1476835">
              <a:off x="7394227" y="4911423"/>
              <a:ext cx="1665387" cy="461991"/>
            </a:xfrm>
            <a:prstGeom prst="rect">
              <a:avLst/>
            </a:prstGeom>
            <a:noFill/>
          </p:spPr>
        </p:pic>
        <p:pic>
          <p:nvPicPr>
            <p:cNvPr id="22" name="Picture 2" descr="http://www.columbia.edu/~vjd1/glacier.gif"/>
            <p:cNvPicPr>
              <a:picLocks noChangeAspect="1" noChangeArrowheads="1"/>
            </p:cNvPicPr>
            <p:nvPr/>
          </p:nvPicPr>
          <p:blipFill>
            <a:blip r:embed="rId2"/>
            <a:srcRect l="62797" t="10629" r="27288" b="40540"/>
            <a:stretch>
              <a:fillRect/>
            </a:stretch>
          </p:blipFill>
          <p:spPr bwMode="auto">
            <a:xfrm rot="790620">
              <a:off x="6656994" y="2656387"/>
              <a:ext cx="1512356" cy="2323812"/>
            </a:xfrm>
            <a:prstGeom prst="rect">
              <a:avLst/>
            </a:prstGeom>
            <a:noFill/>
          </p:spPr>
        </p:pic>
        <p:pic>
          <p:nvPicPr>
            <p:cNvPr id="23" name="Picture 2" descr="http://www.columbia.edu/~vjd1/glacier.gif"/>
            <p:cNvPicPr>
              <a:picLocks noChangeAspect="1" noChangeArrowheads="1"/>
            </p:cNvPicPr>
            <p:nvPr/>
          </p:nvPicPr>
          <p:blipFill>
            <a:blip r:embed="rId2"/>
            <a:srcRect l="90890" t="25676" r="2500" b="29730"/>
            <a:stretch>
              <a:fillRect/>
            </a:stretch>
          </p:blipFill>
          <p:spPr bwMode="auto">
            <a:xfrm>
              <a:off x="8077200" y="2667000"/>
              <a:ext cx="1066800" cy="2514600"/>
            </a:xfrm>
            <a:prstGeom prst="rect">
              <a:avLst/>
            </a:prstGeom>
            <a:noFill/>
          </p:spPr>
        </p:pic>
      </p:grpSp>
      <p:pic>
        <p:nvPicPr>
          <p:cNvPr id="24" name="Picture 2" descr="http://www.columbia.edu/~vjd1/glacier.gif"/>
          <p:cNvPicPr>
            <a:picLocks noChangeAspect="1" noChangeArrowheads="1"/>
          </p:cNvPicPr>
          <p:nvPr/>
        </p:nvPicPr>
        <p:blipFill>
          <a:blip r:embed="rId2"/>
          <a:srcRect l="3305" t="85135" r="55381" b="8108"/>
          <a:stretch>
            <a:fillRect/>
          </a:stretch>
        </p:blipFill>
        <p:spPr bwMode="auto">
          <a:xfrm>
            <a:off x="4191000" y="6019800"/>
            <a:ext cx="3048000" cy="457200"/>
          </a:xfrm>
          <a:prstGeom prst="rect">
            <a:avLst/>
          </a:prstGeom>
          <a:noFill/>
        </p:spPr>
      </p:pic>
      <p:pic>
        <p:nvPicPr>
          <p:cNvPr id="25" name="Picture 2" descr="http://www.columbia.edu/~vjd1/glacier.gif"/>
          <p:cNvPicPr>
            <a:picLocks noChangeAspect="1" noChangeArrowheads="1"/>
          </p:cNvPicPr>
          <p:nvPr/>
        </p:nvPicPr>
        <p:blipFill>
          <a:blip r:embed="rId2"/>
          <a:srcRect l="3305" t="85135" r="55381" b="8108"/>
          <a:stretch>
            <a:fillRect/>
          </a:stretch>
        </p:blipFill>
        <p:spPr bwMode="auto">
          <a:xfrm rot="180000">
            <a:off x="-18288" y="5882557"/>
            <a:ext cx="2971715" cy="297172"/>
          </a:xfrm>
          <a:prstGeom prst="rect">
            <a:avLst/>
          </a:prstGeom>
          <a:noFill/>
        </p:spPr>
      </p:pic>
      <p:pic>
        <p:nvPicPr>
          <p:cNvPr id="26" name="Picture 2" descr="http://www.columbia.edu/~vjd1/glacier.gif"/>
          <p:cNvPicPr>
            <a:picLocks noChangeAspect="1" noChangeArrowheads="1"/>
          </p:cNvPicPr>
          <p:nvPr/>
        </p:nvPicPr>
        <p:blipFill>
          <a:blip r:embed="rId2"/>
          <a:srcRect l="3305" t="85135" r="55381" b="8108"/>
          <a:stretch>
            <a:fillRect/>
          </a:stretch>
        </p:blipFill>
        <p:spPr bwMode="auto">
          <a:xfrm>
            <a:off x="8382000" y="6096652"/>
            <a:ext cx="756312" cy="532748"/>
          </a:xfrm>
          <a:prstGeom prst="rect">
            <a:avLst/>
          </a:prstGeom>
          <a:noFill/>
        </p:spPr>
      </p:pic>
      <p:sp>
        <p:nvSpPr>
          <p:cNvPr id="27" name="Freeform 26"/>
          <p:cNvSpPr/>
          <p:nvPr/>
        </p:nvSpPr>
        <p:spPr>
          <a:xfrm>
            <a:off x="-36576" y="5791200"/>
            <a:ext cx="9235440" cy="286762"/>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2" descr="http://www.columbia.edu/~vjd1/glacier.gif"/>
          <p:cNvPicPr>
            <a:picLocks noChangeAspect="1" noChangeArrowheads="1"/>
          </p:cNvPicPr>
          <p:nvPr/>
        </p:nvPicPr>
        <p:blipFill>
          <a:blip r:embed="rId2"/>
          <a:srcRect l="36356" t="10811" r="50424" b="81081"/>
          <a:stretch>
            <a:fillRect/>
          </a:stretch>
        </p:blipFill>
        <p:spPr bwMode="auto">
          <a:xfrm>
            <a:off x="3505200" y="1371600"/>
            <a:ext cx="1219200" cy="457200"/>
          </a:xfrm>
          <a:prstGeom prst="rect">
            <a:avLst/>
          </a:prstGeom>
          <a:noFill/>
        </p:spPr>
      </p:pic>
      <p:pic>
        <p:nvPicPr>
          <p:cNvPr id="9" name="Picture 2" descr="http://www.columbia.edu/~vjd1/glacier.gif"/>
          <p:cNvPicPr>
            <a:picLocks noChangeAspect="1" noChangeArrowheads="1"/>
          </p:cNvPicPr>
          <p:nvPr/>
        </p:nvPicPr>
        <p:blipFill>
          <a:blip r:embed="rId2"/>
          <a:srcRect l="3305" t="85135" r="55381" b="8108"/>
          <a:stretch>
            <a:fillRect/>
          </a:stretch>
        </p:blipFill>
        <p:spPr bwMode="auto">
          <a:xfrm>
            <a:off x="4191000" y="6019800"/>
            <a:ext cx="3048000" cy="457200"/>
          </a:xfrm>
          <a:prstGeom prst="rect">
            <a:avLst/>
          </a:prstGeom>
          <a:noFill/>
        </p:spPr>
      </p:pic>
      <p:pic>
        <p:nvPicPr>
          <p:cNvPr id="10" name="Picture 2" descr="http://www.columbia.edu/~vjd1/glacier.gif"/>
          <p:cNvPicPr>
            <a:picLocks noChangeAspect="1" noChangeArrowheads="1"/>
          </p:cNvPicPr>
          <p:nvPr/>
        </p:nvPicPr>
        <p:blipFill>
          <a:blip r:embed="rId2"/>
          <a:srcRect l="3305" t="85135" r="55381" b="8108"/>
          <a:stretch>
            <a:fillRect/>
          </a:stretch>
        </p:blipFill>
        <p:spPr bwMode="auto">
          <a:xfrm rot="180000">
            <a:off x="32640" y="5883269"/>
            <a:ext cx="2944566" cy="294457"/>
          </a:xfrm>
          <a:prstGeom prst="rect">
            <a:avLst/>
          </a:prstGeom>
          <a:noFill/>
        </p:spPr>
      </p:pic>
      <p:pic>
        <p:nvPicPr>
          <p:cNvPr id="11" name="Picture 2" descr="http://www.columbia.edu/~vjd1/glacier.gif"/>
          <p:cNvPicPr>
            <a:picLocks noChangeAspect="1" noChangeArrowheads="1"/>
          </p:cNvPicPr>
          <p:nvPr/>
        </p:nvPicPr>
        <p:blipFill>
          <a:blip r:embed="rId2"/>
          <a:srcRect l="3305" t="85135" r="55381" b="8108"/>
          <a:stretch>
            <a:fillRect/>
          </a:stretch>
        </p:blipFill>
        <p:spPr bwMode="auto">
          <a:xfrm>
            <a:off x="8382000" y="6096652"/>
            <a:ext cx="756312" cy="532748"/>
          </a:xfrm>
          <a:prstGeom prst="rect">
            <a:avLst/>
          </a:prstGeom>
          <a:noFill/>
        </p:spPr>
      </p:pic>
      <p:sp>
        <p:nvSpPr>
          <p:cNvPr id="15" name="Freeform 14"/>
          <p:cNvSpPr/>
          <p:nvPr/>
        </p:nvSpPr>
        <p:spPr>
          <a:xfrm>
            <a:off x="29980" y="5788152"/>
            <a:ext cx="9173981" cy="289810"/>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32" descr="http://www.columbia.edu/~vjd1/glacier.gif"/>
          <p:cNvPicPr>
            <a:picLocks noChangeAspect="1" noChangeArrowheads="1"/>
          </p:cNvPicPr>
          <p:nvPr/>
        </p:nvPicPr>
        <p:blipFill>
          <a:blip r:embed="rId2"/>
          <a:srcRect l="21483" r="61165" b="52703"/>
          <a:stretch>
            <a:fillRect/>
          </a:stretch>
        </p:blipFill>
        <p:spPr bwMode="auto">
          <a:xfrm>
            <a:off x="0" y="1219200"/>
            <a:ext cx="2895600" cy="2743200"/>
          </a:xfrm>
          <a:prstGeom prst="rect">
            <a:avLst/>
          </a:prstGeom>
          <a:noFill/>
        </p:spPr>
      </p:pic>
      <p:grpSp>
        <p:nvGrpSpPr>
          <p:cNvPr id="30" name="Group 29"/>
          <p:cNvGrpSpPr/>
          <p:nvPr/>
        </p:nvGrpSpPr>
        <p:grpSpPr>
          <a:xfrm>
            <a:off x="5791200" y="1295400"/>
            <a:ext cx="3352800" cy="2718375"/>
            <a:chOff x="5791200" y="1295400"/>
            <a:chExt cx="3352800" cy="2718375"/>
          </a:xfrm>
        </p:grpSpPr>
        <p:sp>
          <p:nvSpPr>
            <p:cNvPr id="13" name="Text Box 4"/>
            <p:cNvSpPr txBox="1">
              <a:spLocks noChangeArrowheads="1"/>
            </p:cNvSpPr>
            <p:nvPr/>
          </p:nvSpPr>
          <p:spPr bwMode="auto">
            <a:xfrm>
              <a:off x="5791200" y="1810512"/>
              <a:ext cx="3352800" cy="584775"/>
            </a:xfrm>
            <a:prstGeom prst="rect">
              <a:avLst/>
            </a:prstGeom>
            <a:noFill/>
            <a:ln w="9525">
              <a:noFill/>
              <a:miter lim="800000"/>
              <a:headEnd/>
              <a:tailEnd/>
            </a:ln>
          </p:spPr>
          <p:txBody>
            <a:bodyPr wrap="square">
              <a:spAutoFit/>
            </a:bodyPr>
            <a:lstStyle/>
            <a:p>
              <a:r>
                <a:rPr lang="en-US" sz="3200" b="1" dirty="0" smtClean="0"/>
                <a:t>snow accumulates</a:t>
              </a:r>
              <a:endParaRPr lang="en-US" sz="3200" b="1" dirty="0"/>
            </a:p>
          </p:txBody>
        </p:sp>
        <p:sp>
          <p:nvSpPr>
            <p:cNvPr id="14" name="Text Box 4"/>
            <p:cNvSpPr txBox="1">
              <a:spLocks noChangeArrowheads="1"/>
            </p:cNvSpPr>
            <p:nvPr/>
          </p:nvSpPr>
          <p:spPr bwMode="auto">
            <a:xfrm>
              <a:off x="5791200" y="1295400"/>
              <a:ext cx="3285744" cy="584775"/>
            </a:xfrm>
            <a:prstGeom prst="rect">
              <a:avLst/>
            </a:prstGeom>
            <a:noFill/>
            <a:ln w="9525">
              <a:noFill/>
              <a:miter lim="800000"/>
              <a:headEnd/>
              <a:tailEnd/>
            </a:ln>
          </p:spPr>
          <p:txBody>
            <a:bodyPr wrap="square">
              <a:spAutoFit/>
            </a:bodyPr>
            <a:lstStyle/>
            <a:p>
              <a:r>
                <a:rPr lang="en-US" sz="3200" b="1" dirty="0" smtClean="0"/>
                <a:t>climate cools</a:t>
              </a:r>
            </a:p>
          </p:txBody>
        </p:sp>
        <p:sp>
          <p:nvSpPr>
            <p:cNvPr id="16" name="Text Box 4"/>
            <p:cNvSpPr txBox="1">
              <a:spLocks noChangeArrowheads="1"/>
            </p:cNvSpPr>
            <p:nvPr/>
          </p:nvSpPr>
          <p:spPr bwMode="auto">
            <a:xfrm>
              <a:off x="5791200" y="2362200"/>
              <a:ext cx="3352800" cy="584775"/>
            </a:xfrm>
            <a:prstGeom prst="rect">
              <a:avLst/>
            </a:prstGeom>
            <a:noFill/>
            <a:ln w="9525">
              <a:noFill/>
              <a:miter lim="800000"/>
              <a:headEnd/>
              <a:tailEnd/>
            </a:ln>
          </p:spPr>
          <p:txBody>
            <a:bodyPr wrap="square">
              <a:spAutoFit/>
            </a:bodyPr>
            <a:lstStyle/>
            <a:p>
              <a:r>
                <a:rPr lang="en-US" sz="3200" b="1" dirty="0" smtClean="0"/>
                <a:t>flakes turn to ice</a:t>
              </a:r>
              <a:endParaRPr lang="en-US" sz="3200" b="1" dirty="0"/>
            </a:p>
          </p:txBody>
        </p:sp>
        <p:sp>
          <p:nvSpPr>
            <p:cNvPr id="28" name="Text Box 4"/>
            <p:cNvSpPr txBox="1">
              <a:spLocks noChangeArrowheads="1"/>
            </p:cNvSpPr>
            <p:nvPr/>
          </p:nvSpPr>
          <p:spPr bwMode="auto">
            <a:xfrm>
              <a:off x="5791200" y="2895600"/>
              <a:ext cx="3352800" cy="584775"/>
            </a:xfrm>
            <a:prstGeom prst="rect">
              <a:avLst/>
            </a:prstGeom>
            <a:noFill/>
            <a:ln w="9525">
              <a:noFill/>
              <a:miter lim="800000"/>
              <a:headEnd/>
              <a:tailEnd/>
            </a:ln>
          </p:spPr>
          <p:txBody>
            <a:bodyPr wrap="square">
              <a:spAutoFit/>
            </a:bodyPr>
            <a:lstStyle/>
            <a:p>
              <a:r>
                <a:rPr lang="en-US" sz="3200" b="1" dirty="0" smtClean="0"/>
                <a:t>glacier forms</a:t>
              </a:r>
              <a:endParaRPr lang="en-US" sz="3200" b="1" dirty="0"/>
            </a:p>
          </p:txBody>
        </p:sp>
        <p:sp>
          <p:nvSpPr>
            <p:cNvPr id="29" name="Text Box 4"/>
            <p:cNvSpPr txBox="1">
              <a:spLocks noChangeArrowheads="1"/>
            </p:cNvSpPr>
            <p:nvPr/>
          </p:nvSpPr>
          <p:spPr bwMode="auto">
            <a:xfrm>
              <a:off x="5791200" y="3429000"/>
              <a:ext cx="3352800" cy="584775"/>
            </a:xfrm>
            <a:prstGeom prst="rect">
              <a:avLst/>
            </a:prstGeom>
            <a:noFill/>
            <a:ln w="9525">
              <a:noFill/>
              <a:miter lim="800000"/>
              <a:headEnd/>
              <a:tailEnd/>
            </a:ln>
          </p:spPr>
          <p:txBody>
            <a:bodyPr wrap="square">
              <a:spAutoFit/>
            </a:bodyPr>
            <a:lstStyle/>
            <a:p>
              <a:r>
                <a:rPr lang="en-US" sz="3200" b="1" dirty="0" smtClean="0"/>
                <a:t>glacier advances</a:t>
              </a:r>
              <a:endParaRPr lang="en-US" sz="3200" b="1" dirty="0"/>
            </a:p>
          </p:txBody>
        </p:sp>
      </p:grpSp>
      <p:sp>
        <p:nvSpPr>
          <p:cNvPr id="34" name="Text Box 4"/>
          <p:cNvSpPr txBox="1">
            <a:spLocks noChangeArrowheads="1"/>
          </p:cNvSpPr>
          <p:nvPr/>
        </p:nvSpPr>
        <p:spPr bwMode="auto">
          <a:xfrm>
            <a:off x="2438400" y="2362200"/>
            <a:ext cx="2819400" cy="584775"/>
          </a:xfrm>
          <a:prstGeom prst="rect">
            <a:avLst/>
          </a:prstGeom>
          <a:noFill/>
          <a:ln w="9525">
            <a:noFill/>
            <a:miter lim="800000"/>
            <a:headEnd/>
            <a:tailEnd/>
          </a:ln>
        </p:spPr>
        <p:txBody>
          <a:bodyPr wrap="square">
            <a:spAutoFit/>
          </a:bodyPr>
          <a:lstStyle/>
          <a:p>
            <a:r>
              <a:rPr lang="en-US" sz="3200" b="1" dirty="0" smtClean="0"/>
              <a:t>glacier retreats</a:t>
            </a:r>
          </a:p>
        </p:txBody>
      </p:sp>
      <p:sp useBgFill="1">
        <p:nvSpPr>
          <p:cNvPr id="35" name="Text Box 4"/>
          <p:cNvSpPr txBox="1">
            <a:spLocks noChangeArrowheads="1"/>
          </p:cNvSpPr>
          <p:nvPr/>
        </p:nvSpPr>
        <p:spPr bwMode="auto">
          <a:xfrm>
            <a:off x="1477415" y="91440"/>
            <a:ext cx="599018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How do glaciers form?</a:t>
            </a:r>
          </a:p>
        </p:txBody>
      </p:sp>
      <p:sp>
        <p:nvSpPr>
          <p:cNvPr id="31" name="Text Box 4"/>
          <p:cNvSpPr txBox="1">
            <a:spLocks noChangeArrowheads="1"/>
          </p:cNvSpPr>
          <p:nvPr/>
        </p:nvSpPr>
        <p:spPr bwMode="auto">
          <a:xfrm>
            <a:off x="2438400" y="1295400"/>
            <a:ext cx="2819400" cy="584775"/>
          </a:xfrm>
          <a:prstGeom prst="rect">
            <a:avLst/>
          </a:prstGeom>
          <a:noFill/>
          <a:ln w="9525">
            <a:noFill/>
            <a:miter lim="800000"/>
            <a:headEnd/>
            <a:tailEnd/>
          </a:ln>
        </p:spPr>
        <p:txBody>
          <a:bodyPr wrap="square">
            <a:spAutoFit/>
          </a:bodyPr>
          <a:lstStyle/>
          <a:p>
            <a:r>
              <a:rPr lang="en-US" sz="3200" b="1" dirty="0" smtClean="0"/>
              <a:t>climate warms</a:t>
            </a:r>
          </a:p>
        </p:txBody>
      </p:sp>
      <p:sp>
        <p:nvSpPr>
          <p:cNvPr id="36" name="Text Box 4"/>
          <p:cNvSpPr txBox="1">
            <a:spLocks noChangeArrowheads="1"/>
          </p:cNvSpPr>
          <p:nvPr/>
        </p:nvSpPr>
        <p:spPr bwMode="auto">
          <a:xfrm>
            <a:off x="2438400" y="1828800"/>
            <a:ext cx="2819400" cy="584775"/>
          </a:xfrm>
          <a:prstGeom prst="rect">
            <a:avLst/>
          </a:prstGeom>
          <a:noFill/>
          <a:ln w="9525">
            <a:noFill/>
            <a:miter lim="800000"/>
            <a:headEnd/>
            <a:tailEnd/>
          </a:ln>
        </p:spPr>
        <p:txBody>
          <a:bodyPr wrap="square">
            <a:spAutoFit/>
          </a:bodyPr>
          <a:lstStyle/>
          <a:p>
            <a:r>
              <a:rPr lang="en-US" sz="3200" b="1" dirty="0" smtClean="0"/>
              <a:t>ice melts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1000"/>
                                        <p:tgtEl>
                                          <p:spTgt spid="31"/>
                                        </p:tgtEl>
                                      </p:cBhvr>
                                    </p:animEffect>
                                  </p:childTnLst>
                                </p:cTn>
                              </p:par>
                              <p:par>
                                <p:cTn id="12" presetID="10" presetClass="exit" presetSubtype="0" fill="hold" nodeType="withEffect">
                                  <p:stCondLst>
                                    <p:cond delay="0"/>
                                  </p:stCondLst>
                                  <p:childTnLst>
                                    <p:animEffect transition="out" filter="fade">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1000"/>
                                        <p:tgtEl>
                                          <p:spTgt spid="36"/>
                                        </p:tgtEl>
                                      </p:cBhvr>
                                    </p:animEffect>
                                  </p:childTnLst>
                                </p:cTn>
                              </p:par>
                            </p:childTnLst>
                          </p:cTn>
                        </p:par>
                        <p:par>
                          <p:cTn id="23" fill="hold">
                            <p:stCondLst>
                              <p:cond delay="1000"/>
                            </p:stCondLst>
                            <p:childTnLst>
                              <p:par>
                                <p:cTn id="24" presetID="22" presetClass="exit" presetSubtype="4" fill="hold" nodeType="afterEffect">
                                  <p:stCondLst>
                                    <p:cond delay="0"/>
                                  </p:stCondLst>
                                  <p:childTnLst>
                                    <p:animEffect transition="out" filter="wipe(down)">
                                      <p:cBhvr>
                                        <p:cTn id="25" dur="2000"/>
                                        <p:tgtEl>
                                          <p:spTgt spid="32"/>
                                        </p:tgtEl>
                                      </p:cBhvr>
                                    </p:animEffect>
                                    <p:set>
                                      <p:cBhvr>
                                        <p:cTn id="26" dur="1" fill="hold">
                                          <p:stCondLst>
                                            <p:cond delay="1999"/>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1" grpId="0"/>
      <p:bldP spid="3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195"/>
          <p:cNvGrpSpPr/>
          <p:nvPr/>
        </p:nvGrpSpPr>
        <p:grpSpPr>
          <a:xfrm>
            <a:off x="0" y="0"/>
            <a:ext cx="9144000" cy="6858002"/>
            <a:chOff x="0" y="0"/>
            <a:chExt cx="9144000" cy="6858002"/>
          </a:xfrm>
        </p:grpSpPr>
        <p:grpSp>
          <p:nvGrpSpPr>
            <p:cNvPr id="192" name="Group 191"/>
            <p:cNvGrpSpPr/>
            <p:nvPr/>
          </p:nvGrpSpPr>
          <p:grpSpPr>
            <a:xfrm>
              <a:off x="0" y="0"/>
              <a:ext cx="9144000" cy="6858002"/>
              <a:chOff x="0" y="0"/>
              <a:chExt cx="9144000" cy="6858002"/>
            </a:xfrm>
          </p:grpSpPr>
          <p:pic>
            <p:nvPicPr>
              <p:cNvPr id="175" name="Picture 2" descr="http://upload.wikimedia.org/wikipedia/commons/3/3a/Humanevolutionchart.png"/>
              <p:cNvPicPr>
                <a:picLocks noChangeAspect="1" noChangeArrowheads="1"/>
              </p:cNvPicPr>
              <p:nvPr/>
            </p:nvPicPr>
            <p:blipFill>
              <a:blip r:embed="rId2" cstate="print"/>
              <a:srcRect/>
              <a:stretch>
                <a:fillRect/>
              </a:stretch>
            </p:blipFill>
            <p:spPr bwMode="auto">
              <a:xfrm>
                <a:off x="1600199" y="838200"/>
                <a:ext cx="5377337" cy="6019802"/>
              </a:xfrm>
              <a:prstGeom prst="rect">
                <a:avLst/>
              </a:prstGeom>
              <a:noFill/>
              <a:ln w="25400">
                <a:solidFill>
                  <a:schemeClr val="tx1"/>
                </a:solidFill>
              </a:ln>
            </p:spPr>
          </p:pic>
          <p:sp>
            <p:nvSpPr>
              <p:cNvPr id="176" name="TextBox 175"/>
              <p:cNvSpPr txBox="1">
                <a:spLocks noChangeArrowheads="1"/>
              </p:cNvSpPr>
              <p:nvPr/>
            </p:nvSpPr>
            <p:spPr bwMode="auto">
              <a:xfrm>
                <a:off x="0" y="0"/>
                <a:ext cx="9144000" cy="830997"/>
              </a:xfrm>
              <a:prstGeom prst="rect">
                <a:avLst/>
              </a:prstGeom>
              <a:solidFill>
                <a:schemeClr val="accent6">
                  <a:lumMod val="50000"/>
                </a:schemeClr>
              </a:solidFill>
              <a:ln w="9525">
                <a:noFill/>
                <a:miter lim="800000"/>
                <a:headEnd/>
                <a:tailEnd/>
              </a:ln>
            </p:spPr>
            <p:txBody>
              <a:bodyPr wrap="square">
                <a:spAutoFit/>
              </a:bodyPr>
              <a:lstStyle/>
              <a:p>
                <a:pPr algn="ctr"/>
                <a:r>
                  <a:rPr lang="en-US" sz="4800" b="1" dirty="0" smtClean="0">
                    <a:solidFill>
                      <a:schemeClr val="bg1"/>
                    </a:solidFill>
                  </a:rPr>
                  <a:t>Homo Genus </a:t>
                </a:r>
                <a:endParaRPr lang="en-US" sz="4800" b="1" dirty="0">
                  <a:solidFill>
                    <a:schemeClr val="bg1"/>
                  </a:solidFill>
                </a:endParaRPr>
              </a:p>
            </p:txBody>
          </p:sp>
          <p:sp>
            <p:nvSpPr>
              <p:cNvPr id="180" name="Freeform 179"/>
              <p:cNvSpPr/>
              <p:nvPr/>
            </p:nvSpPr>
            <p:spPr>
              <a:xfrm>
                <a:off x="1905000" y="1447800"/>
                <a:ext cx="4921562" cy="308964"/>
              </a:xfrm>
              <a:custGeom>
                <a:avLst/>
                <a:gdLst>
                  <a:gd name="connsiteX0" fmla="*/ 557134 w 4946754"/>
                  <a:gd name="connsiteY0" fmla="*/ 24984 h 592112"/>
                  <a:gd name="connsiteX1" fmla="*/ 4184754 w 4946754"/>
                  <a:gd name="connsiteY1" fmla="*/ 24984 h 592112"/>
                  <a:gd name="connsiteX2" fmla="*/ 4379626 w 4946754"/>
                  <a:gd name="connsiteY2" fmla="*/ 54964 h 592112"/>
                  <a:gd name="connsiteX3" fmla="*/ 4904282 w 4946754"/>
                  <a:gd name="connsiteY3" fmla="*/ 24984 h 592112"/>
                  <a:gd name="connsiteX4" fmla="*/ 4634459 w 4946754"/>
                  <a:gd name="connsiteY4" fmla="*/ 144905 h 592112"/>
                  <a:gd name="connsiteX5" fmla="*/ 3914931 w 4946754"/>
                  <a:gd name="connsiteY5" fmla="*/ 204866 h 592112"/>
                  <a:gd name="connsiteX6" fmla="*/ 2970551 w 4946754"/>
                  <a:gd name="connsiteY6" fmla="*/ 219856 h 592112"/>
                  <a:gd name="connsiteX7" fmla="*/ 2820649 w 4946754"/>
                  <a:gd name="connsiteY7" fmla="*/ 294807 h 592112"/>
                  <a:gd name="connsiteX8" fmla="*/ 2640767 w 4946754"/>
                  <a:gd name="connsiteY8" fmla="*/ 474689 h 592112"/>
                  <a:gd name="connsiteX9" fmla="*/ 2505856 w 4946754"/>
                  <a:gd name="connsiteY9" fmla="*/ 579620 h 592112"/>
                  <a:gd name="connsiteX10" fmla="*/ 2370944 w 4946754"/>
                  <a:gd name="connsiteY10" fmla="*/ 549640 h 592112"/>
                  <a:gd name="connsiteX11" fmla="*/ 2101121 w 4946754"/>
                  <a:gd name="connsiteY11" fmla="*/ 354768 h 592112"/>
                  <a:gd name="connsiteX12" fmla="*/ 1726367 w 4946754"/>
                  <a:gd name="connsiteY12" fmla="*/ 294807 h 592112"/>
                  <a:gd name="connsiteX13" fmla="*/ 1201711 w 4946754"/>
                  <a:gd name="connsiteY13" fmla="*/ 279817 h 592112"/>
                  <a:gd name="connsiteX14" fmla="*/ 841947 w 4946754"/>
                  <a:gd name="connsiteY14" fmla="*/ 174886 h 592112"/>
                  <a:gd name="connsiteX15" fmla="*/ 557134 w 4946754"/>
                  <a:gd name="connsiteY15" fmla="*/ 24984 h 592112"/>
                  <a:gd name="connsiteX0" fmla="*/ 557134 w 4921562"/>
                  <a:gd name="connsiteY0" fmla="*/ 24984 h 592112"/>
                  <a:gd name="connsiteX1" fmla="*/ 4184754 w 4921562"/>
                  <a:gd name="connsiteY1" fmla="*/ 24984 h 592112"/>
                  <a:gd name="connsiteX2" fmla="*/ 4530777 w 4921562"/>
                  <a:gd name="connsiteY2" fmla="*/ 3748 h 592112"/>
                  <a:gd name="connsiteX3" fmla="*/ 4904282 w 4921562"/>
                  <a:gd name="connsiteY3" fmla="*/ 24984 h 592112"/>
                  <a:gd name="connsiteX4" fmla="*/ 4634459 w 4921562"/>
                  <a:gd name="connsiteY4" fmla="*/ 144905 h 592112"/>
                  <a:gd name="connsiteX5" fmla="*/ 3914931 w 4921562"/>
                  <a:gd name="connsiteY5" fmla="*/ 204866 h 592112"/>
                  <a:gd name="connsiteX6" fmla="*/ 2970551 w 4921562"/>
                  <a:gd name="connsiteY6" fmla="*/ 219856 h 592112"/>
                  <a:gd name="connsiteX7" fmla="*/ 2820649 w 4921562"/>
                  <a:gd name="connsiteY7" fmla="*/ 294807 h 592112"/>
                  <a:gd name="connsiteX8" fmla="*/ 2640767 w 4921562"/>
                  <a:gd name="connsiteY8" fmla="*/ 474689 h 592112"/>
                  <a:gd name="connsiteX9" fmla="*/ 2505856 w 4921562"/>
                  <a:gd name="connsiteY9" fmla="*/ 579620 h 592112"/>
                  <a:gd name="connsiteX10" fmla="*/ 2370944 w 4921562"/>
                  <a:gd name="connsiteY10" fmla="*/ 549640 h 592112"/>
                  <a:gd name="connsiteX11" fmla="*/ 2101121 w 4921562"/>
                  <a:gd name="connsiteY11" fmla="*/ 354768 h 592112"/>
                  <a:gd name="connsiteX12" fmla="*/ 1726367 w 4921562"/>
                  <a:gd name="connsiteY12" fmla="*/ 294807 h 592112"/>
                  <a:gd name="connsiteX13" fmla="*/ 1201711 w 4921562"/>
                  <a:gd name="connsiteY13" fmla="*/ 279817 h 592112"/>
                  <a:gd name="connsiteX14" fmla="*/ 841947 w 4921562"/>
                  <a:gd name="connsiteY14" fmla="*/ 174886 h 592112"/>
                  <a:gd name="connsiteX15" fmla="*/ 557134 w 4921562"/>
                  <a:gd name="connsiteY15" fmla="*/ 24984 h 592112"/>
                  <a:gd name="connsiteX0" fmla="*/ 557134 w 4921562"/>
                  <a:gd name="connsiteY0" fmla="*/ 24984 h 599607"/>
                  <a:gd name="connsiteX1" fmla="*/ 4184754 w 4921562"/>
                  <a:gd name="connsiteY1" fmla="*/ 24984 h 599607"/>
                  <a:gd name="connsiteX2" fmla="*/ 4530777 w 4921562"/>
                  <a:gd name="connsiteY2" fmla="*/ 3748 h 599607"/>
                  <a:gd name="connsiteX3" fmla="*/ 4904282 w 4921562"/>
                  <a:gd name="connsiteY3" fmla="*/ 24984 h 599607"/>
                  <a:gd name="connsiteX4" fmla="*/ 4634459 w 4921562"/>
                  <a:gd name="connsiteY4" fmla="*/ 144905 h 599607"/>
                  <a:gd name="connsiteX5" fmla="*/ 3914931 w 4921562"/>
                  <a:gd name="connsiteY5" fmla="*/ 204866 h 599607"/>
                  <a:gd name="connsiteX6" fmla="*/ 2970551 w 4921562"/>
                  <a:gd name="connsiteY6" fmla="*/ 219856 h 599607"/>
                  <a:gd name="connsiteX7" fmla="*/ 2820649 w 4921562"/>
                  <a:gd name="connsiteY7" fmla="*/ 294807 h 599607"/>
                  <a:gd name="connsiteX8" fmla="*/ 2640767 w 4921562"/>
                  <a:gd name="connsiteY8" fmla="*/ 474689 h 599607"/>
                  <a:gd name="connsiteX9" fmla="*/ 2505856 w 4921562"/>
                  <a:gd name="connsiteY9" fmla="*/ 579620 h 599607"/>
                  <a:gd name="connsiteX10" fmla="*/ 2101121 w 4921562"/>
                  <a:gd name="connsiteY10" fmla="*/ 354768 h 599607"/>
                  <a:gd name="connsiteX11" fmla="*/ 1726367 w 4921562"/>
                  <a:gd name="connsiteY11" fmla="*/ 294807 h 599607"/>
                  <a:gd name="connsiteX12" fmla="*/ 1201711 w 4921562"/>
                  <a:gd name="connsiteY12" fmla="*/ 279817 h 599607"/>
                  <a:gd name="connsiteX13" fmla="*/ 841947 w 4921562"/>
                  <a:gd name="connsiteY13" fmla="*/ 174886 h 599607"/>
                  <a:gd name="connsiteX14" fmla="*/ 557134 w 4921562"/>
                  <a:gd name="connsiteY14" fmla="*/ 24984 h 599607"/>
                  <a:gd name="connsiteX0" fmla="*/ 557134 w 4921562"/>
                  <a:gd name="connsiteY0" fmla="*/ 24984 h 484682"/>
                  <a:gd name="connsiteX1" fmla="*/ 4184754 w 4921562"/>
                  <a:gd name="connsiteY1" fmla="*/ 24984 h 484682"/>
                  <a:gd name="connsiteX2" fmla="*/ 4530777 w 4921562"/>
                  <a:gd name="connsiteY2" fmla="*/ 3748 h 484682"/>
                  <a:gd name="connsiteX3" fmla="*/ 4904282 w 4921562"/>
                  <a:gd name="connsiteY3" fmla="*/ 24984 h 484682"/>
                  <a:gd name="connsiteX4" fmla="*/ 4634459 w 4921562"/>
                  <a:gd name="connsiteY4" fmla="*/ 144905 h 484682"/>
                  <a:gd name="connsiteX5" fmla="*/ 3914931 w 4921562"/>
                  <a:gd name="connsiteY5" fmla="*/ 204866 h 484682"/>
                  <a:gd name="connsiteX6" fmla="*/ 2970551 w 4921562"/>
                  <a:gd name="connsiteY6" fmla="*/ 219856 h 484682"/>
                  <a:gd name="connsiteX7" fmla="*/ 2820649 w 4921562"/>
                  <a:gd name="connsiteY7" fmla="*/ 294807 h 484682"/>
                  <a:gd name="connsiteX8" fmla="*/ 2640767 w 4921562"/>
                  <a:gd name="connsiteY8" fmla="*/ 474689 h 484682"/>
                  <a:gd name="connsiteX9" fmla="*/ 2101121 w 4921562"/>
                  <a:gd name="connsiteY9" fmla="*/ 354768 h 484682"/>
                  <a:gd name="connsiteX10" fmla="*/ 1726367 w 4921562"/>
                  <a:gd name="connsiteY10" fmla="*/ 294807 h 484682"/>
                  <a:gd name="connsiteX11" fmla="*/ 1201711 w 4921562"/>
                  <a:gd name="connsiteY11" fmla="*/ 279817 h 484682"/>
                  <a:gd name="connsiteX12" fmla="*/ 841947 w 4921562"/>
                  <a:gd name="connsiteY12" fmla="*/ 174886 h 484682"/>
                  <a:gd name="connsiteX13" fmla="*/ 557134 w 4921562"/>
                  <a:gd name="connsiteY13" fmla="*/ 24984 h 484682"/>
                  <a:gd name="connsiteX0" fmla="*/ 557134 w 4921562"/>
                  <a:gd name="connsiteY0" fmla="*/ 24984 h 354768"/>
                  <a:gd name="connsiteX1" fmla="*/ 4184754 w 4921562"/>
                  <a:gd name="connsiteY1" fmla="*/ 24984 h 354768"/>
                  <a:gd name="connsiteX2" fmla="*/ 4530777 w 4921562"/>
                  <a:gd name="connsiteY2" fmla="*/ 3748 h 354768"/>
                  <a:gd name="connsiteX3" fmla="*/ 4904282 w 4921562"/>
                  <a:gd name="connsiteY3" fmla="*/ 24984 h 354768"/>
                  <a:gd name="connsiteX4" fmla="*/ 4634459 w 4921562"/>
                  <a:gd name="connsiteY4" fmla="*/ 144905 h 354768"/>
                  <a:gd name="connsiteX5" fmla="*/ 3914931 w 4921562"/>
                  <a:gd name="connsiteY5" fmla="*/ 204866 h 354768"/>
                  <a:gd name="connsiteX6" fmla="*/ 2970551 w 4921562"/>
                  <a:gd name="connsiteY6" fmla="*/ 219856 h 354768"/>
                  <a:gd name="connsiteX7" fmla="*/ 2820649 w 4921562"/>
                  <a:gd name="connsiteY7" fmla="*/ 294807 h 354768"/>
                  <a:gd name="connsiteX8" fmla="*/ 2101121 w 4921562"/>
                  <a:gd name="connsiteY8" fmla="*/ 354768 h 354768"/>
                  <a:gd name="connsiteX9" fmla="*/ 1726367 w 4921562"/>
                  <a:gd name="connsiteY9" fmla="*/ 294807 h 354768"/>
                  <a:gd name="connsiteX10" fmla="*/ 1201711 w 4921562"/>
                  <a:gd name="connsiteY10" fmla="*/ 279817 h 354768"/>
                  <a:gd name="connsiteX11" fmla="*/ 841947 w 4921562"/>
                  <a:gd name="connsiteY11" fmla="*/ 174886 h 354768"/>
                  <a:gd name="connsiteX12" fmla="*/ 557134 w 4921562"/>
                  <a:gd name="connsiteY12" fmla="*/ 24984 h 354768"/>
                  <a:gd name="connsiteX0" fmla="*/ 557134 w 4921562"/>
                  <a:gd name="connsiteY0" fmla="*/ 24984 h 308964"/>
                  <a:gd name="connsiteX1" fmla="*/ 4184754 w 4921562"/>
                  <a:gd name="connsiteY1" fmla="*/ 24984 h 308964"/>
                  <a:gd name="connsiteX2" fmla="*/ 4530777 w 4921562"/>
                  <a:gd name="connsiteY2" fmla="*/ 3748 h 308964"/>
                  <a:gd name="connsiteX3" fmla="*/ 4904282 w 4921562"/>
                  <a:gd name="connsiteY3" fmla="*/ 24984 h 308964"/>
                  <a:gd name="connsiteX4" fmla="*/ 4634459 w 4921562"/>
                  <a:gd name="connsiteY4" fmla="*/ 144905 h 308964"/>
                  <a:gd name="connsiteX5" fmla="*/ 3914931 w 4921562"/>
                  <a:gd name="connsiteY5" fmla="*/ 204866 h 308964"/>
                  <a:gd name="connsiteX6" fmla="*/ 2970551 w 4921562"/>
                  <a:gd name="connsiteY6" fmla="*/ 219856 h 308964"/>
                  <a:gd name="connsiteX7" fmla="*/ 2820649 w 4921562"/>
                  <a:gd name="connsiteY7" fmla="*/ 294807 h 308964"/>
                  <a:gd name="connsiteX8" fmla="*/ 2057400 w 4921562"/>
                  <a:gd name="connsiteY8" fmla="*/ 304800 h 308964"/>
                  <a:gd name="connsiteX9" fmla="*/ 1726367 w 4921562"/>
                  <a:gd name="connsiteY9" fmla="*/ 294807 h 308964"/>
                  <a:gd name="connsiteX10" fmla="*/ 1201711 w 4921562"/>
                  <a:gd name="connsiteY10" fmla="*/ 279817 h 308964"/>
                  <a:gd name="connsiteX11" fmla="*/ 841947 w 4921562"/>
                  <a:gd name="connsiteY11" fmla="*/ 174886 h 308964"/>
                  <a:gd name="connsiteX12" fmla="*/ 557134 w 4921562"/>
                  <a:gd name="connsiteY12" fmla="*/ 24984 h 30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21562" h="308964">
                    <a:moveTo>
                      <a:pt x="557134" y="24984"/>
                    </a:moveTo>
                    <a:cubicBezTo>
                      <a:pt x="1114268" y="0"/>
                      <a:pt x="3522480" y="28523"/>
                      <a:pt x="4184754" y="24984"/>
                    </a:cubicBezTo>
                    <a:cubicBezTo>
                      <a:pt x="4847028" y="21445"/>
                      <a:pt x="4410856" y="3748"/>
                      <a:pt x="4530777" y="3748"/>
                    </a:cubicBezTo>
                    <a:cubicBezTo>
                      <a:pt x="4650698" y="3748"/>
                      <a:pt x="4887002" y="1458"/>
                      <a:pt x="4904282" y="24984"/>
                    </a:cubicBezTo>
                    <a:cubicBezTo>
                      <a:pt x="4921562" y="48510"/>
                      <a:pt x="4799351" y="114925"/>
                      <a:pt x="4634459" y="144905"/>
                    </a:cubicBezTo>
                    <a:cubicBezTo>
                      <a:pt x="4469567" y="174885"/>
                      <a:pt x="4192249" y="192374"/>
                      <a:pt x="3914931" y="204866"/>
                    </a:cubicBezTo>
                    <a:cubicBezTo>
                      <a:pt x="3637613" y="217358"/>
                      <a:pt x="3152931" y="204866"/>
                      <a:pt x="2970551" y="219856"/>
                    </a:cubicBezTo>
                    <a:cubicBezTo>
                      <a:pt x="2788171" y="234846"/>
                      <a:pt x="2972841" y="280650"/>
                      <a:pt x="2820649" y="294807"/>
                    </a:cubicBezTo>
                    <a:cubicBezTo>
                      <a:pt x="2668457" y="308964"/>
                      <a:pt x="2239780" y="304800"/>
                      <a:pt x="2057400" y="304800"/>
                    </a:cubicBezTo>
                    <a:cubicBezTo>
                      <a:pt x="1875020" y="304800"/>
                      <a:pt x="1868982" y="298971"/>
                      <a:pt x="1726367" y="294807"/>
                    </a:cubicBezTo>
                    <a:cubicBezTo>
                      <a:pt x="1583752" y="290643"/>
                      <a:pt x="1349114" y="299804"/>
                      <a:pt x="1201711" y="279817"/>
                    </a:cubicBezTo>
                    <a:cubicBezTo>
                      <a:pt x="1054308" y="259830"/>
                      <a:pt x="949376" y="214860"/>
                      <a:pt x="841947" y="174886"/>
                    </a:cubicBezTo>
                    <a:cubicBezTo>
                      <a:pt x="734518" y="134912"/>
                      <a:pt x="0" y="49968"/>
                      <a:pt x="557134" y="24984"/>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1" name="TextBox 180"/>
              <p:cNvSpPr txBox="1"/>
              <p:nvPr/>
            </p:nvSpPr>
            <p:spPr>
              <a:xfrm>
                <a:off x="3702967" y="1325880"/>
                <a:ext cx="1144865" cy="461665"/>
              </a:xfrm>
              <a:prstGeom prst="rect">
                <a:avLst/>
              </a:prstGeom>
              <a:noFill/>
            </p:spPr>
            <p:txBody>
              <a:bodyPr wrap="none" rtlCol="0">
                <a:spAutoFit/>
              </a:bodyPr>
              <a:lstStyle/>
              <a:p>
                <a:r>
                  <a:rPr lang="en-US" sz="2400" b="1" dirty="0" smtClean="0"/>
                  <a:t>sapiens</a:t>
                </a:r>
                <a:endParaRPr lang="en-US" sz="2400" b="1" dirty="0"/>
              </a:p>
            </p:txBody>
          </p:sp>
        </p:grpSp>
        <p:grpSp>
          <p:nvGrpSpPr>
            <p:cNvPr id="193" name="Group 192"/>
            <p:cNvGrpSpPr/>
            <p:nvPr/>
          </p:nvGrpSpPr>
          <p:grpSpPr>
            <a:xfrm>
              <a:off x="0" y="1435608"/>
              <a:ext cx="7010400" cy="523220"/>
              <a:chOff x="0" y="1435608"/>
              <a:chExt cx="7010400" cy="523220"/>
            </a:xfrm>
          </p:grpSpPr>
          <p:sp>
            <p:nvSpPr>
              <p:cNvPr id="194" name="Rectangle 193"/>
              <p:cNvSpPr/>
              <p:nvPr/>
            </p:nvSpPr>
            <p:spPr>
              <a:xfrm>
                <a:off x="0" y="1524000"/>
                <a:ext cx="7010400" cy="304800"/>
              </a:xfrm>
              <a:prstGeom prst="rect">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a:spLocks noChangeArrowheads="1"/>
              </p:cNvSpPr>
              <p:nvPr/>
            </p:nvSpPr>
            <p:spPr bwMode="auto">
              <a:xfrm>
                <a:off x="0" y="1435608"/>
                <a:ext cx="1935273" cy="523220"/>
              </a:xfrm>
              <a:prstGeom prst="rect">
                <a:avLst/>
              </a:prstGeom>
              <a:noFill/>
              <a:ln w="9525">
                <a:noFill/>
                <a:miter lim="800000"/>
                <a:headEnd/>
                <a:tailEnd/>
              </a:ln>
            </p:spPr>
            <p:txBody>
              <a:bodyPr wrap="none">
                <a:spAutoFit/>
              </a:bodyPr>
              <a:lstStyle/>
              <a:p>
                <a:r>
                  <a:rPr lang="en-US" sz="2800" b="1" dirty="0" smtClean="0"/>
                  <a:t>Last Ice Age</a:t>
                </a:r>
                <a:endParaRPr lang="en-US" sz="2800" b="1" dirty="0"/>
              </a:p>
            </p:txBody>
          </p:sp>
        </p:grpSp>
      </p:grpSp>
      <p:sp useBgFill="1">
        <p:nvSpPr>
          <p:cNvPr id="115" name="Rectangle 114"/>
          <p:cNvSpPr/>
          <p:nvPr/>
        </p:nvSpPr>
        <p:spPr>
          <a:xfrm>
            <a:off x="0" y="0"/>
            <a:ext cx="9144000" cy="708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p:cNvSpPr/>
          <p:nvPr/>
        </p:nvSpPr>
        <p:spPr>
          <a:xfrm>
            <a:off x="0" y="0"/>
            <a:ext cx="9144000" cy="708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p:cNvGrpSpPr/>
          <p:nvPr/>
        </p:nvGrpSpPr>
        <p:grpSpPr>
          <a:xfrm>
            <a:off x="2286000" y="1981200"/>
            <a:ext cx="1524000" cy="1676400"/>
            <a:chOff x="2133600" y="457200"/>
            <a:chExt cx="1524000" cy="1676400"/>
          </a:xfrm>
        </p:grpSpPr>
        <p:pic>
          <p:nvPicPr>
            <p:cNvPr id="93" name="Picture 2" descr="http://static01.nyt.com/images/2013/11/21/science/21genome-2/21genome-2-articleLarge.jpg"/>
            <p:cNvPicPr>
              <a:picLocks noChangeAspect="1" noChangeArrowheads="1"/>
            </p:cNvPicPr>
            <p:nvPr/>
          </p:nvPicPr>
          <p:blipFill>
            <a:blip r:embed="rId3"/>
            <a:srcRect l="38575" t="7578" r="25485" b="30000"/>
            <a:stretch>
              <a:fillRect/>
            </a:stretch>
          </p:blipFill>
          <p:spPr bwMode="auto">
            <a:xfrm>
              <a:off x="2133600" y="457200"/>
              <a:ext cx="1447800" cy="1676400"/>
            </a:xfrm>
            <a:prstGeom prst="rect">
              <a:avLst/>
            </a:prstGeom>
            <a:noFill/>
            <a:ln w="50800">
              <a:solidFill>
                <a:schemeClr val="bg1"/>
              </a:solidFill>
            </a:ln>
          </p:spPr>
        </p:pic>
        <p:sp>
          <p:nvSpPr>
            <p:cNvPr id="94" name="TextBox 93"/>
            <p:cNvSpPr txBox="1"/>
            <p:nvPr/>
          </p:nvSpPr>
          <p:spPr>
            <a:xfrm>
              <a:off x="2133600" y="590490"/>
              <a:ext cx="1524000" cy="400110"/>
            </a:xfrm>
            <a:prstGeom prst="rect">
              <a:avLst/>
            </a:prstGeom>
            <a:noFill/>
            <a:ln w="50800">
              <a:noFill/>
            </a:ln>
          </p:spPr>
          <p:txBody>
            <a:bodyPr wrap="square" rtlCol="0">
              <a:spAutoFit/>
            </a:bodyPr>
            <a:lstStyle/>
            <a:p>
              <a:pPr algn="ctr"/>
              <a:r>
                <a:rPr lang="en-US" sz="2000" b="1" dirty="0" smtClean="0">
                  <a:solidFill>
                    <a:schemeClr val="bg1"/>
                  </a:solidFill>
                </a:rPr>
                <a:t>Lake Baikal</a:t>
              </a:r>
              <a:endParaRPr lang="en-US" sz="2000" b="1" dirty="0">
                <a:solidFill>
                  <a:schemeClr val="bg1"/>
                </a:solidFill>
              </a:endParaRPr>
            </a:p>
          </p:txBody>
        </p:sp>
      </p:grpSp>
      <p:grpSp>
        <p:nvGrpSpPr>
          <p:cNvPr id="113" name="Group 112"/>
          <p:cNvGrpSpPr/>
          <p:nvPr/>
        </p:nvGrpSpPr>
        <p:grpSpPr>
          <a:xfrm>
            <a:off x="76200" y="533400"/>
            <a:ext cx="2057400" cy="3505200"/>
            <a:chOff x="228600" y="304800"/>
            <a:chExt cx="2057400" cy="3505200"/>
          </a:xfrm>
        </p:grpSpPr>
        <p:grpSp>
          <p:nvGrpSpPr>
            <p:cNvPr id="97" name="Group 96"/>
            <p:cNvGrpSpPr/>
            <p:nvPr/>
          </p:nvGrpSpPr>
          <p:grpSpPr>
            <a:xfrm>
              <a:off x="228600" y="304800"/>
              <a:ext cx="1960944" cy="3276600"/>
              <a:chOff x="228600" y="304800"/>
              <a:chExt cx="1960944" cy="3276600"/>
            </a:xfrm>
          </p:grpSpPr>
          <p:grpSp>
            <p:nvGrpSpPr>
              <p:cNvPr id="119" name="Group 118"/>
              <p:cNvGrpSpPr>
                <a:grpSpLocks noChangeAspect="1"/>
              </p:cNvGrpSpPr>
              <p:nvPr/>
            </p:nvGrpSpPr>
            <p:grpSpPr>
              <a:xfrm>
                <a:off x="228600" y="762000"/>
                <a:ext cx="1960944" cy="2819400"/>
                <a:chOff x="-2962714" y="2971800"/>
                <a:chExt cx="2962714" cy="4259722"/>
              </a:xfrm>
            </p:grpSpPr>
            <p:pic>
              <p:nvPicPr>
                <p:cNvPr id="107" name="Picture 1"/>
                <p:cNvPicPr preferRelativeResize="0">
                  <a:picLocks noChangeAspect="1" noChangeArrowheads="1"/>
                </p:cNvPicPr>
                <p:nvPr/>
              </p:nvPicPr>
              <p:blipFill>
                <a:blip r:embed="rId4" cstate="print"/>
                <a:srcRect/>
                <a:stretch>
                  <a:fillRect/>
                </a:stretch>
              </p:blipFill>
              <p:spPr bwMode="auto">
                <a:xfrm>
                  <a:off x="-2962714" y="2971800"/>
                  <a:ext cx="2962714" cy="1832773"/>
                </a:xfrm>
                <a:prstGeom prst="rect">
                  <a:avLst/>
                </a:prstGeom>
                <a:noFill/>
                <a:ln w="9525">
                  <a:noFill/>
                  <a:miter lim="800000"/>
                  <a:headEnd/>
                  <a:tailEnd/>
                </a:ln>
                <a:effectLst/>
              </p:spPr>
            </p:pic>
            <p:grpSp>
              <p:nvGrpSpPr>
                <p:cNvPr id="108" name="Group 107"/>
                <p:cNvGrpSpPr>
                  <a:grpSpLocks noChangeAspect="1"/>
                </p:cNvGrpSpPr>
                <p:nvPr/>
              </p:nvGrpSpPr>
              <p:grpSpPr>
                <a:xfrm>
                  <a:off x="-2749550" y="4419600"/>
                  <a:ext cx="2749550" cy="1880235"/>
                  <a:chOff x="1965325" y="1587500"/>
                  <a:chExt cx="6873875" cy="4700588"/>
                </a:xfrm>
              </p:grpSpPr>
              <p:pic>
                <p:nvPicPr>
                  <p:cNvPr id="109" name="Picture 1"/>
                  <p:cNvPicPr>
                    <a:picLocks noChangeAspect="1" noChangeArrowheads="1"/>
                  </p:cNvPicPr>
                  <p:nvPr/>
                </p:nvPicPr>
                <p:blipFill>
                  <a:blip r:embed="rId5" cstate="print"/>
                  <a:srcRect/>
                  <a:stretch>
                    <a:fillRect/>
                  </a:stretch>
                </p:blipFill>
                <p:spPr bwMode="auto">
                  <a:xfrm>
                    <a:off x="1965325" y="2374900"/>
                    <a:ext cx="3444875" cy="3213100"/>
                  </a:xfrm>
                  <a:prstGeom prst="rect">
                    <a:avLst/>
                  </a:prstGeom>
                  <a:noFill/>
                  <a:ln w="9525">
                    <a:noFill/>
                    <a:miter lim="800000"/>
                    <a:headEnd/>
                    <a:tailEnd/>
                  </a:ln>
                  <a:effectLst/>
                </p:spPr>
              </p:pic>
              <p:pic>
                <p:nvPicPr>
                  <p:cNvPr id="110" name="Picture 1"/>
                  <p:cNvPicPr>
                    <a:picLocks noChangeAspect="1" noChangeArrowheads="1"/>
                  </p:cNvPicPr>
                  <p:nvPr/>
                </p:nvPicPr>
                <p:blipFill>
                  <a:blip r:embed="rId6" cstate="print"/>
                  <a:srcRect/>
                  <a:stretch>
                    <a:fillRect/>
                  </a:stretch>
                </p:blipFill>
                <p:spPr bwMode="auto">
                  <a:xfrm>
                    <a:off x="5302250" y="1587500"/>
                    <a:ext cx="3536950" cy="4700588"/>
                  </a:xfrm>
                  <a:prstGeom prst="rect">
                    <a:avLst/>
                  </a:prstGeom>
                  <a:noFill/>
                  <a:ln w="9525">
                    <a:noFill/>
                    <a:miter lim="800000"/>
                    <a:headEnd/>
                    <a:tailEnd/>
                  </a:ln>
                  <a:effectLst/>
                </p:spPr>
              </p:pic>
            </p:grpSp>
            <p:pic>
              <p:nvPicPr>
                <p:cNvPr id="116" name="Picture 2" descr="http://news.berkeley.edu/wp-content/uploads/2013/12/toedorsal400.jpg"/>
                <p:cNvPicPr>
                  <a:picLocks noChangeAspect="1" noChangeArrowheads="1"/>
                </p:cNvPicPr>
                <p:nvPr/>
              </p:nvPicPr>
              <p:blipFill>
                <a:blip r:embed="rId7" cstate="print"/>
                <a:srcRect/>
                <a:stretch>
                  <a:fillRect/>
                </a:stretch>
              </p:blipFill>
              <p:spPr bwMode="auto">
                <a:xfrm>
                  <a:off x="-2647935" y="6019799"/>
                  <a:ext cx="2267904" cy="1211723"/>
                </a:xfrm>
                <a:prstGeom prst="rect">
                  <a:avLst/>
                </a:prstGeom>
                <a:noFill/>
              </p:spPr>
            </p:pic>
          </p:grpSp>
          <p:sp>
            <p:nvSpPr>
              <p:cNvPr id="96" name="TextBox 95"/>
              <p:cNvSpPr txBox="1"/>
              <p:nvPr/>
            </p:nvSpPr>
            <p:spPr>
              <a:xfrm>
                <a:off x="228600" y="304800"/>
                <a:ext cx="1905000" cy="400110"/>
              </a:xfrm>
              <a:prstGeom prst="rect">
                <a:avLst/>
              </a:prstGeom>
              <a:noFill/>
              <a:ln w="50800">
                <a:noFill/>
              </a:ln>
            </p:spPr>
            <p:txBody>
              <a:bodyPr wrap="square" rtlCol="0">
                <a:spAutoFit/>
              </a:bodyPr>
              <a:lstStyle/>
              <a:p>
                <a:pPr algn="ctr"/>
                <a:r>
                  <a:rPr lang="en-US" sz="2000" b="1" dirty="0" err="1" smtClean="0">
                    <a:solidFill>
                      <a:schemeClr val="bg1"/>
                    </a:solidFill>
                  </a:rPr>
                  <a:t>Denisova</a:t>
                </a:r>
                <a:r>
                  <a:rPr lang="en-US" sz="2000" b="1" dirty="0" smtClean="0">
                    <a:solidFill>
                      <a:schemeClr val="bg1"/>
                    </a:solidFill>
                  </a:rPr>
                  <a:t> Cave</a:t>
                </a:r>
                <a:endParaRPr lang="en-US" sz="2000" b="1" dirty="0">
                  <a:solidFill>
                    <a:schemeClr val="bg1"/>
                  </a:solidFill>
                </a:endParaRPr>
              </a:p>
            </p:txBody>
          </p:sp>
        </p:grpSp>
        <p:sp>
          <p:nvSpPr>
            <p:cNvPr id="111" name="Rectangle 110"/>
            <p:cNvSpPr/>
            <p:nvPr/>
          </p:nvSpPr>
          <p:spPr>
            <a:xfrm>
              <a:off x="228600" y="304800"/>
              <a:ext cx="2057400" cy="3505200"/>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7162800" y="228600"/>
            <a:ext cx="2057400" cy="1981200"/>
            <a:chOff x="2438400" y="1828800"/>
            <a:chExt cx="2057400" cy="1981200"/>
          </a:xfrm>
        </p:grpSpPr>
        <p:pic>
          <p:nvPicPr>
            <p:cNvPr id="72" name="Picture 2" descr="Tlingit Remains"/>
            <p:cNvPicPr>
              <a:picLocks noChangeAspect="1" noChangeArrowheads="1"/>
            </p:cNvPicPr>
            <p:nvPr/>
          </p:nvPicPr>
          <p:blipFill>
            <a:blip r:embed="rId8"/>
            <a:srcRect/>
            <a:stretch>
              <a:fillRect/>
            </a:stretch>
          </p:blipFill>
          <p:spPr bwMode="auto">
            <a:xfrm>
              <a:off x="2514387" y="1905000"/>
              <a:ext cx="1752814" cy="1447800"/>
            </a:xfrm>
            <a:prstGeom prst="rect">
              <a:avLst/>
            </a:prstGeom>
            <a:noFill/>
            <a:ln w="50800">
              <a:noFill/>
            </a:ln>
          </p:spPr>
        </p:pic>
        <p:sp>
          <p:nvSpPr>
            <p:cNvPr id="98" name="TextBox 97"/>
            <p:cNvSpPr txBox="1"/>
            <p:nvPr/>
          </p:nvSpPr>
          <p:spPr>
            <a:xfrm>
              <a:off x="2438400" y="3352800"/>
              <a:ext cx="2057400" cy="400110"/>
            </a:xfrm>
            <a:prstGeom prst="rect">
              <a:avLst/>
            </a:prstGeom>
            <a:noFill/>
            <a:ln w="50800">
              <a:noFill/>
            </a:ln>
          </p:spPr>
          <p:txBody>
            <a:bodyPr wrap="square" rtlCol="0">
              <a:spAutoFit/>
            </a:bodyPr>
            <a:lstStyle/>
            <a:p>
              <a:pPr algn="ctr"/>
              <a:r>
                <a:rPr lang="en-US" sz="2000" b="1" dirty="0" smtClean="0">
                  <a:solidFill>
                    <a:schemeClr val="bg1"/>
                  </a:solidFill>
                </a:rPr>
                <a:t>On-Your-Knees</a:t>
              </a:r>
              <a:endParaRPr lang="en-US" sz="2000" b="1" dirty="0">
                <a:solidFill>
                  <a:schemeClr val="bg1"/>
                </a:solidFill>
              </a:endParaRPr>
            </a:p>
          </p:txBody>
        </p:sp>
        <p:sp>
          <p:nvSpPr>
            <p:cNvPr id="112" name="Rectangle 111"/>
            <p:cNvSpPr/>
            <p:nvPr/>
          </p:nvSpPr>
          <p:spPr>
            <a:xfrm>
              <a:off x="2514600" y="1828800"/>
              <a:ext cx="1828800" cy="1981200"/>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21"/>
          <p:cNvGrpSpPr/>
          <p:nvPr/>
        </p:nvGrpSpPr>
        <p:grpSpPr>
          <a:xfrm rot="21142271">
            <a:off x="68795" y="4633357"/>
            <a:ext cx="1524000" cy="2286000"/>
            <a:chOff x="466520" y="1804495"/>
            <a:chExt cx="2205735" cy="3701070"/>
          </a:xfrm>
        </p:grpSpPr>
        <p:pic>
          <p:nvPicPr>
            <p:cNvPr id="130" name="Picture 2" descr="Laetoli hominid and modern human footprints ©AMNH"/>
            <p:cNvPicPr>
              <a:picLocks noChangeAspect="1" noChangeArrowheads="1"/>
            </p:cNvPicPr>
            <p:nvPr/>
          </p:nvPicPr>
          <p:blipFill>
            <a:blip r:embed="rId9" cstate="print"/>
            <a:srcRect r="48148"/>
            <a:stretch>
              <a:fillRect/>
            </a:stretch>
          </p:blipFill>
          <p:spPr bwMode="auto">
            <a:xfrm>
              <a:off x="466520" y="1804495"/>
              <a:ext cx="2205735" cy="3701070"/>
            </a:xfrm>
            <a:prstGeom prst="rect">
              <a:avLst/>
            </a:prstGeom>
            <a:noFill/>
            <a:ln w="38100">
              <a:solidFill>
                <a:schemeClr val="tx1"/>
              </a:solidFill>
            </a:ln>
          </p:spPr>
        </p:pic>
        <p:sp>
          <p:nvSpPr>
            <p:cNvPr id="131" name="TextBox 130"/>
            <p:cNvSpPr txBox="1"/>
            <p:nvPr/>
          </p:nvSpPr>
          <p:spPr>
            <a:xfrm>
              <a:off x="473212" y="4993925"/>
              <a:ext cx="2117834" cy="498296"/>
            </a:xfrm>
            <a:prstGeom prst="rect">
              <a:avLst/>
            </a:prstGeom>
            <a:solidFill>
              <a:schemeClr val="tx1"/>
            </a:solidFill>
            <a:ln w="25400">
              <a:noFill/>
            </a:ln>
          </p:spPr>
          <p:txBody>
            <a:bodyPr wrap="square" rtlCol="0">
              <a:spAutoFit/>
            </a:bodyPr>
            <a:lstStyle/>
            <a:p>
              <a:pPr algn="ctr"/>
              <a:r>
                <a:rPr lang="en-US" sz="1400" b="1" dirty="0" err="1" smtClean="0">
                  <a:solidFill>
                    <a:schemeClr val="bg1"/>
                  </a:solidFill>
                  <a:cs typeface="Arial" pitchFamily="34" charset="0"/>
                </a:rPr>
                <a:t>Laetoli</a:t>
              </a:r>
              <a:r>
                <a:rPr lang="en-US" sz="1400" b="1" dirty="0" smtClean="0">
                  <a:solidFill>
                    <a:schemeClr val="bg1"/>
                  </a:solidFill>
                  <a:cs typeface="Arial" pitchFamily="34" charset="0"/>
                </a:rPr>
                <a:t> footprint</a:t>
              </a:r>
              <a:endParaRPr lang="en-US" sz="1400" b="1" dirty="0">
                <a:solidFill>
                  <a:schemeClr val="bg1"/>
                </a:solidFill>
                <a:cs typeface="Arial" pitchFamily="34" charset="0"/>
              </a:endParaRPr>
            </a:p>
          </p:txBody>
        </p:sp>
      </p:grpSp>
      <p:grpSp>
        <p:nvGrpSpPr>
          <p:cNvPr id="132" name="Group 131"/>
          <p:cNvGrpSpPr/>
          <p:nvPr/>
        </p:nvGrpSpPr>
        <p:grpSpPr>
          <a:xfrm rot="1390368">
            <a:off x="1073189" y="4372970"/>
            <a:ext cx="1791115" cy="2336131"/>
            <a:chOff x="3093901" y="2356683"/>
            <a:chExt cx="2803484" cy="3243518"/>
          </a:xfrm>
        </p:grpSpPr>
        <p:pic>
          <p:nvPicPr>
            <p:cNvPr id="133" name="Picture 4" descr="sculpting human evolution elisabeth dayns"/>
            <p:cNvPicPr>
              <a:picLocks noChangeAspect="1" noChangeArrowheads="1"/>
            </p:cNvPicPr>
            <p:nvPr/>
          </p:nvPicPr>
          <p:blipFill>
            <a:blip r:embed="rId10"/>
            <a:srcRect l="8753" t="4166" r="14223"/>
            <a:stretch>
              <a:fillRect/>
            </a:stretch>
          </p:blipFill>
          <p:spPr bwMode="auto">
            <a:xfrm>
              <a:off x="3124200" y="2356683"/>
              <a:ext cx="2743200" cy="2971800"/>
            </a:xfrm>
            <a:prstGeom prst="rect">
              <a:avLst/>
            </a:prstGeom>
            <a:noFill/>
            <a:ln w="50800">
              <a:noFill/>
            </a:ln>
          </p:spPr>
        </p:pic>
        <p:sp>
          <p:nvSpPr>
            <p:cNvPr id="134" name="TextBox 133"/>
            <p:cNvSpPr txBox="1"/>
            <p:nvPr/>
          </p:nvSpPr>
          <p:spPr>
            <a:xfrm>
              <a:off x="3093901" y="5130148"/>
              <a:ext cx="2803484" cy="470053"/>
            </a:xfrm>
            <a:prstGeom prst="rect">
              <a:avLst/>
            </a:prstGeom>
            <a:solidFill>
              <a:schemeClr val="tx1"/>
            </a:solidFill>
          </p:spPr>
          <p:txBody>
            <a:bodyPr wrap="square" rtlCol="0">
              <a:spAutoFit/>
            </a:bodyPr>
            <a:lstStyle/>
            <a:p>
              <a:pPr algn="ctr"/>
              <a:r>
                <a:rPr lang="en-US" sz="1600" b="1" dirty="0" smtClean="0">
                  <a:solidFill>
                    <a:schemeClr val="bg1"/>
                  </a:solidFill>
                </a:rPr>
                <a:t>Ms </a:t>
              </a:r>
              <a:r>
                <a:rPr lang="en-US" sz="1600" b="1" dirty="0" err="1" smtClean="0">
                  <a:solidFill>
                    <a:schemeClr val="bg1"/>
                  </a:solidFill>
                </a:rPr>
                <a:t>Ples</a:t>
              </a:r>
              <a:endParaRPr lang="en-US" sz="1600" b="1" dirty="0">
                <a:solidFill>
                  <a:schemeClr val="bg1"/>
                </a:solidFill>
              </a:endParaRPr>
            </a:p>
          </p:txBody>
        </p:sp>
      </p:grpSp>
      <p:grpSp>
        <p:nvGrpSpPr>
          <p:cNvPr id="135" name="Group 134"/>
          <p:cNvGrpSpPr/>
          <p:nvPr/>
        </p:nvGrpSpPr>
        <p:grpSpPr>
          <a:xfrm rot="21152166">
            <a:off x="2353943" y="4132690"/>
            <a:ext cx="1600200" cy="2323628"/>
            <a:chOff x="228600" y="2385484"/>
            <a:chExt cx="2362200" cy="3335320"/>
          </a:xfrm>
        </p:grpSpPr>
        <p:pic>
          <p:nvPicPr>
            <p:cNvPr id="136" name="Picture 3"/>
            <p:cNvPicPr>
              <a:picLocks noChangeAspect="1" noChangeArrowheads="1"/>
            </p:cNvPicPr>
            <p:nvPr/>
          </p:nvPicPr>
          <p:blipFill>
            <a:blip r:embed="rId11" cstate="print"/>
            <a:srcRect r="2381" b="12739"/>
            <a:stretch>
              <a:fillRect/>
            </a:stretch>
          </p:blipFill>
          <p:spPr bwMode="auto">
            <a:xfrm>
              <a:off x="228600" y="2385484"/>
              <a:ext cx="2362200" cy="2971800"/>
            </a:xfrm>
            <a:prstGeom prst="rect">
              <a:avLst/>
            </a:prstGeom>
            <a:noFill/>
            <a:ln w="9525">
              <a:noFill/>
              <a:miter lim="800000"/>
              <a:headEnd/>
              <a:tailEnd/>
            </a:ln>
            <a:effectLst/>
          </p:spPr>
        </p:pic>
        <p:sp>
          <p:nvSpPr>
            <p:cNvPr id="137" name="TextBox 136"/>
            <p:cNvSpPr txBox="1"/>
            <p:nvPr/>
          </p:nvSpPr>
          <p:spPr>
            <a:xfrm>
              <a:off x="233874" y="5234846"/>
              <a:ext cx="2209800" cy="485958"/>
            </a:xfrm>
            <a:prstGeom prst="rect">
              <a:avLst/>
            </a:prstGeom>
            <a:solidFill>
              <a:schemeClr val="tx1"/>
            </a:solidFill>
          </p:spPr>
          <p:txBody>
            <a:bodyPr wrap="square" rtlCol="0">
              <a:spAutoFit/>
            </a:bodyPr>
            <a:lstStyle/>
            <a:p>
              <a:pPr algn="ctr"/>
              <a:r>
                <a:rPr lang="en-US" sz="1600" b="1" dirty="0" smtClean="0">
                  <a:solidFill>
                    <a:schemeClr val="bg1"/>
                  </a:solidFill>
                </a:rPr>
                <a:t>Little Foot </a:t>
              </a:r>
              <a:endParaRPr lang="en-US" sz="1600" b="1" dirty="0">
                <a:solidFill>
                  <a:schemeClr val="bg1"/>
                </a:solidFill>
              </a:endParaRPr>
            </a:p>
          </p:txBody>
        </p:sp>
      </p:grpSp>
      <p:grpSp>
        <p:nvGrpSpPr>
          <p:cNvPr id="138" name="Group 18"/>
          <p:cNvGrpSpPr/>
          <p:nvPr/>
        </p:nvGrpSpPr>
        <p:grpSpPr>
          <a:xfrm rot="1035416">
            <a:off x="3657133" y="4099887"/>
            <a:ext cx="1766155" cy="2319754"/>
            <a:chOff x="6095999" y="1909302"/>
            <a:chExt cx="2590801" cy="3799795"/>
          </a:xfrm>
        </p:grpSpPr>
        <p:pic>
          <p:nvPicPr>
            <p:cNvPr id="139" name="Picture 4" descr="File:Paranthropus boisei.JPG"/>
            <p:cNvPicPr>
              <a:picLocks noChangeAspect="1" noChangeArrowheads="1"/>
            </p:cNvPicPr>
            <p:nvPr/>
          </p:nvPicPr>
          <p:blipFill>
            <a:blip r:embed="rId12" cstate="print"/>
            <a:srcRect l="19538" t="14667" r="20815" b="28928"/>
            <a:stretch>
              <a:fillRect/>
            </a:stretch>
          </p:blipFill>
          <p:spPr bwMode="auto">
            <a:xfrm>
              <a:off x="6095999" y="1909302"/>
              <a:ext cx="2576019" cy="3248025"/>
            </a:xfrm>
            <a:prstGeom prst="rect">
              <a:avLst/>
            </a:prstGeom>
            <a:noFill/>
          </p:spPr>
        </p:pic>
        <p:sp>
          <p:nvSpPr>
            <p:cNvPr id="140" name="TextBox 139"/>
            <p:cNvSpPr txBox="1"/>
            <p:nvPr/>
          </p:nvSpPr>
          <p:spPr>
            <a:xfrm>
              <a:off x="6096000" y="5154540"/>
              <a:ext cx="2590800" cy="554557"/>
            </a:xfrm>
            <a:prstGeom prst="rect">
              <a:avLst/>
            </a:prstGeom>
            <a:solidFill>
              <a:schemeClr val="tx1"/>
            </a:solidFill>
            <a:ln w="25400">
              <a:noFill/>
            </a:ln>
          </p:spPr>
          <p:txBody>
            <a:bodyPr wrap="square" rtlCol="0">
              <a:spAutoFit/>
            </a:bodyPr>
            <a:lstStyle/>
            <a:p>
              <a:pPr algn="ctr"/>
              <a:r>
                <a:rPr lang="en-US" sz="1600" b="1" dirty="0" smtClean="0">
                  <a:solidFill>
                    <a:schemeClr val="bg1"/>
                  </a:solidFill>
                  <a:cs typeface="Arial" pitchFamily="34" charset="0"/>
                </a:rPr>
                <a:t>Nutcracker Man</a:t>
              </a:r>
              <a:endParaRPr lang="en-US" sz="1600" b="1" dirty="0">
                <a:solidFill>
                  <a:schemeClr val="bg1"/>
                </a:solidFill>
                <a:cs typeface="Arial" pitchFamily="34" charset="0"/>
              </a:endParaRPr>
            </a:p>
          </p:txBody>
        </p:sp>
      </p:grpSp>
      <p:grpSp>
        <p:nvGrpSpPr>
          <p:cNvPr id="141" name="Group 15"/>
          <p:cNvGrpSpPr/>
          <p:nvPr/>
        </p:nvGrpSpPr>
        <p:grpSpPr>
          <a:xfrm rot="20665462">
            <a:off x="4985044" y="3900602"/>
            <a:ext cx="1600199" cy="2250485"/>
            <a:chOff x="3086249" y="2441767"/>
            <a:chExt cx="2058295" cy="3007283"/>
          </a:xfrm>
        </p:grpSpPr>
        <p:pic>
          <p:nvPicPr>
            <p:cNvPr id="142" name="Picture 2" descr="https://upload.wikimedia.org/wikipedia/commons/4/48/Homo_habilis.JPG"/>
            <p:cNvPicPr>
              <a:picLocks noChangeAspect="1" noChangeArrowheads="1"/>
            </p:cNvPicPr>
            <p:nvPr/>
          </p:nvPicPr>
          <p:blipFill>
            <a:blip r:embed="rId13" cstate="print"/>
            <a:srcRect l="17624" t="8740" r="24433" b="38145"/>
            <a:stretch>
              <a:fillRect/>
            </a:stretch>
          </p:blipFill>
          <p:spPr bwMode="auto">
            <a:xfrm>
              <a:off x="3086249" y="2441767"/>
              <a:ext cx="2058295" cy="2638423"/>
            </a:xfrm>
            <a:prstGeom prst="rect">
              <a:avLst/>
            </a:prstGeom>
            <a:noFill/>
          </p:spPr>
        </p:pic>
        <p:sp>
          <p:nvSpPr>
            <p:cNvPr id="143" name="TextBox 142"/>
            <p:cNvSpPr txBox="1"/>
            <p:nvPr/>
          </p:nvSpPr>
          <p:spPr>
            <a:xfrm>
              <a:off x="3141529" y="4987385"/>
              <a:ext cx="1904999" cy="461665"/>
            </a:xfrm>
            <a:prstGeom prst="rect">
              <a:avLst/>
            </a:prstGeom>
            <a:solidFill>
              <a:schemeClr val="tx1"/>
            </a:solidFill>
            <a:ln w="25400">
              <a:noFill/>
            </a:ln>
          </p:spPr>
          <p:txBody>
            <a:bodyPr wrap="square" rtlCol="0">
              <a:spAutoFit/>
            </a:bodyPr>
            <a:lstStyle/>
            <a:p>
              <a:pPr algn="ctr"/>
              <a:r>
                <a:rPr lang="en-US" sz="1600" b="1" dirty="0" smtClean="0">
                  <a:solidFill>
                    <a:schemeClr val="bg1"/>
                  </a:solidFill>
                  <a:cs typeface="Arial" pitchFamily="34" charset="0"/>
                </a:rPr>
                <a:t>Handy Man</a:t>
              </a:r>
              <a:endParaRPr lang="en-US" sz="1600" b="1" dirty="0">
                <a:solidFill>
                  <a:schemeClr val="bg1"/>
                </a:solidFill>
                <a:cs typeface="Arial" pitchFamily="34" charset="0"/>
              </a:endParaRPr>
            </a:p>
          </p:txBody>
        </p:sp>
      </p:grpSp>
      <p:grpSp>
        <p:nvGrpSpPr>
          <p:cNvPr id="144" name="Group 143"/>
          <p:cNvGrpSpPr/>
          <p:nvPr/>
        </p:nvGrpSpPr>
        <p:grpSpPr>
          <a:xfrm rot="796662">
            <a:off x="6173089" y="3619689"/>
            <a:ext cx="1533525" cy="2176904"/>
            <a:chOff x="6477000" y="2599320"/>
            <a:chExt cx="2209800" cy="3115084"/>
          </a:xfrm>
        </p:grpSpPr>
        <p:pic>
          <p:nvPicPr>
            <p:cNvPr id="145" name="Picture 144" descr="http://news.nationalgeographic.com/content/dam/news/2015/09/mystery-man/MM8345_20150306_134-3.ngsversion.1441905176070.adapt.676.1.jpg"/>
            <p:cNvPicPr>
              <a:picLocks noChangeAspect="1" noChangeArrowheads="1"/>
            </p:cNvPicPr>
            <p:nvPr/>
          </p:nvPicPr>
          <p:blipFill>
            <a:blip r:embed="rId14"/>
            <a:srcRect l="19979" t="2784" r="16007" b="7873"/>
            <a:stretch>
              <a:fillRect/>
            </a:stretch>
          </p:blipFill>
          <p:spPr bwMode="auto">
            <a:xfrm>
              <a:off x="6487885" y="2599320"/>
              <a:ext cx="2177143" cy="2735828"/>
            </a:xfrm>
            <a:prstGeom prst="rect">
              <a:avLst/>
            </a:prstGeom>
            <a:noFill/>
          </p:spPr>
        </p:pic>
        <p:sp>
          <p:nvSpPr>
            <p:cNvPr id="146" name="TextBox 145"/>
            <p:cNvSpPr txBox="1"/>
            <p:nvPr/>
          </p:nvSpPr>
          <p:spPr>
            <a:xfrm>
              <a:off x="6477000" y="5151068"/>
              <a:ext cx="2209800" cy="563336"/>
            </a:xfrm>
            <a:prstGeom prst="rect">
              <a:avLst/>
            </a:prstGeom>
            <a:solidFill>
              <a:schemeClr val="tx1"/>
            </a:solidFill>
          </p:spPr>
          <p:txBody>
            <a:bodyPr wrap="square" rtlCol="0">
              <a:spAutoFit/>
            </a:bodyPr>
            <a:lstStyle/>
            <a:p>
              <a:pPr algn="ctr"/>
              <a:r>
                <a:rPr lang="en-US" sz="1600" b="1" dirty="0" err="1" smtClean="0">
                  <a:solidFill>
                    <a:schemeClr val="bg1"/>
                  </a:solidFill>
                </a:rPr>
                <a:t>Naledi</a:t>
              </a:r>
              <a:endParaRPr lang="en-US" sz="1600" b="1" dirty="0">
                <a:solidFill>
                  <a:schemeClr val="bg1"/>
                </a:solidFill>
              </a:endParaRPr>
            </a:p>
          </p:txBody>
        </p:sp>
      </p:grpSp>
      <p:grpSp>
        <p:nvGrpSpPr>
          <p:cNvPr id="147" name="Group 146"/>
          <p:cNvGrpSpPr/>
          <p:nvPr/>
        </p:nvGrpSpPr>
        <p:grpSpPr>
          <a:xfrm rot="354060">
            <a:off x="7510275" y="3505649"/>
            <a:ext cx="1524000" cy="2213073"/>
            <a:chOff x="6096000" y="1325880"/>
            <a:chExt cx="1524000" cy="2213073"/>
          </a:xfrm>
        </p:grpSpPr>
        <p:pic>
          <p:nvPicPr>
            <p:cNvPr id="148" name="Picture 2" descr="http://www.healthyfellow.com/images/2009/07/paleolithic.jpg"/>
            <p:cNvPicPr>
              <a:picLocks noChangeAspect="1" noChangeArrowheads="1"/>
            </p:cNvPicPr>
            <p:nvPr/>
          </p:nvPicPr>
          <p:blipFill>
            <a:blip r:embed="rId15" cstate="print"/>
            <a:srcRect l="23933" t="-3333" r="13921" b="-3334"/>
            <a:stretch>
              <a:fillRect/>
            </a:stretch>
          </p:blipFill>
          <p:spPr bwMode="auto">
            <a:xfrm>
              <a:off x="6096000" y="1325880"/>
              <a:ext cx="1524000" cy="1950720"/>
            </a:xfrm>
            <a:prstGeom prst="rect">
              <a:avLst/>
            </a:prstGeom>
            <a:noFill/>
          </p:spPr>
        </p:pic>
        <p:sp>
          <p:nvSpPr>
            <p:cNvPr id="149" name="TextBox 148"/>
            <p:cNvSpPr txBox="1"/>
            <p:nvPr/>
          </p:nvSpPr>
          <p:spPr>
            <a:xfrm>
              <a:off x="6096001" y="3200399"/>
              <a:ext cx="1447800" cy="338554"/>
            </a:xfrm>
            <a:prstGeom prst="rect">
              <a:avLst/>
            </a:prstGeom>
            <a:solidFill>
              <a:schemeClr val="tx1"/>
            </a:solidFill>
          </p:spPr>
          <p:txBody>
            <a:bodyPr wrap="square" rtlCol="0">
              <a:spAutoFit/>
            </a:bodyPr>
            <a:lstStyle/>
            <a:p>
              <a:pPr algn="ctr"/>
              <a:r>
                <a:rPr lang="en-US" sz="1600" b="1" dirty="0" smtClean="0">
                  <a:solidFill>
                    <a:schemeClr val="bg1"/>
                  </a:solidFill>
                </a:rPr>
                <a:t>Cro-Magnon</a:t>
              </a:r>
              <a:endParaRPr lang="en-US" sz="1600" b="1" dirty="0">
                <a:solidFill>
                  <a:schemeClr val="bg1"/>
                </a:solidFill>
              </a:endParaRPr>
            </a:p>
          </p:txBody>
        </p:sp>
      </p:grpSp>
      <p:grpSp>
        <p:nvGrpSpPr>
          <p:cNvPr id="118" name="Group 117"/>
          <p:cNvGrpSpPr>
            <a:grpSpLocks noChangeAspect="1"/>
          </p:cNvGrpSpPr>
          <p:nvPr/>
        </p:nvGrpSpPr>
        <p:grpSpPr>
          <a:xfrm>
            <a:off x="3873537" y="886131"/>
            <a:ext cx="3289263" cy="2161869"/>
            <a:chOff x="2638469" y="3081706"/>
            <a:chExt cx="3426845" cy="2252294"/>
          </a:xfrm>
        </p:grpSpPr>
        <p:grpSp>
          <p:nvGrpSpPr>
            <p:cNvPr id="101" name="Group 100"/>
            <p:cNvGrpSpPr/>
            <p:nvPr/>
          </p:nvGrpSpPr>
          <p:grpSpPr>
            <a:xfrm>
              <a:off x="2638469" y="3139069"/>
              <a:ext cx="3388745" cy="2194931"/>
              <a:chOff x="6596303" y="1828320"/>
              <a:chExt cx="3930944" cy="2612759"/>
            </a:xfrm>
          </p:grpSpPr>
          <p:pic>
            <p:nvPicPr>
              <p:cNvPr id="102" name="Picture 5" descr="http://www.larskrutak.com/articles/Arctic/15.jpg"/>
              <p:cNvPicPr>
                <a:picLocks noChangeAspect="1" noChangeArrowheads="1"/>
              </p:cNvPicPr>
              <p:nvPr/>
            </p:nvPicPr>
            <p:blipFill>
              <a:blip r:embed="rId16" cstate="print"/>
              <a:srcRect l="6434" r="6709" b="1235"/>
              <a:stretch>
                <a:fillRect/>
              </a:stretch>
            </p:blipFill>
            <p:spPr bwMode="auto">
              <a:xfrm flipH="1">
                <a:off x="6629399" y="1828320"/>
                <a:ext cx="1858832" cy="2106849"/>
              </a:xfrm>
              <a:prstGeom prst="rect">
                <a:avLst/>
              </a:prstGeom>
              <a:noFill/>
              <a:ln w="50800">
                <a:solidFill>
                  <a:srgbClr val="FFC000"/>
                </a:solidFill>
              </a:ln>
            </p:spPr>
          </p:pic>
          <p:sp>
            <p:nvSpPr>
              <p:cNvPr id="103" name="TextBox 102"/>
              <p:cNvSpPr txBox="1"/>
              <p:nvPr/>
            </p:nvSpPr>
            <p:spPr>
              <a:xfrm>
                <a:off x="6596303" y="3945687"/>
                <a:ext cx="3930944" cy="495392"/>
              </a:xfrm>
              <a:prstGeom prst="rect">
                <a:avLst/>
              </a:prstGeom>
              <a:solidFill>
                <a:srgbClr val="FFE38B"/>
              </a:solidFill>
              <a:ln w="50800">
                <a:solidFill>
                  <a:srgbClr val="FFC000"/>
                </a:solidFill>
              </a:ln>
            </p:spPr>
            <p:txBody>
              <a:bodyPr wrap="square" rtlCol="0">
                <a:spAutoFit/>
              </a:bodyPr>
              <a:lstStyle/>
              <a:p>
                <a:pPr algn="ctr"/>
                <a:r>
                  <a:rPr lang="en-US" sz="2000" b="1" dirty="0" smtClean="0"/>
                  <a:t>Siberian – </a:t>
                </a:r>
                <a:r>
                  <a:rPr lang="en-US" sz="2000" b="1" dirty="0" err="1" smtClean="0"/>
                  <a:t>Yupiks</a:t>
                </a:r>
                <a:r>
                  <a:rPr lang="en-US" sz="2000" b="1" dirty="0" smtClean="0"/>
                  <a:t> – Alaskan  </a:t>
                </a:r>
                <a:endParaRPr lang="en-US" sz="2000" b="1" dirty="0"/>
              </a:p>
            </p:txBody>
          </p:sp>
        </p:grpSp>
        <p:pic>
          <p:nvPicPr>
            <p:cNvPr id="106" name="Picture 2"/>
            <p:cNvPicPr>
              <a:picLocks noChangeAspect="1" noChangeArrowheads="1"/>
            </p:cNvPicPr>
            <p:nvPr/>
          </p:nvPicPr>
          <p:blipFill>
            <a:blip r:embed="rId17" cstate="print"/>
            <a:srcRect/>
            <a:stretch>
              <a:fillRect/>
            </a:stretch>
          </p:blipFill>
          <p:spPr bwMode="auto">
            <a:xfrm>
              <a:off x="4347107" y="3081706"/>
              <a:ext cx="1718207" cy="1836198"/>
            </a:xfrm>
            <a:prstGeom prst="rect">
              <a:avLst/>
            </a:prstGeom>
            <a:noFill/>
            <a:ln w="9525">
              <a:noFill/>
              <a:miter lim="800000"/>
              <a:headEnd/>
              <a:tailEnd/>
            </a:ln>
            <a:effectLst/>
          </p:spPr>
        </p:pic>
      </p:grpSp>
      <p:sp>
        <p:nvSpPr>
          <p:cNvPr id="120" name="TextBox 119"/>
          <p:cNvSpPr txBox="1"/>
          <p:nvPr/>
        </p:nvSpPr>
        <p:spPr>
          <a:xfrm rot="20979139">
            <a:off x="3894338" y="5917703"/>
            <a:ext cx="5491247" cy="646331"/>
          </a:xfrm>
          <a:prstGeom prst="rect">
            <a:avLst/>
          </a:prstGeom>
          <a:noFill/>
        </p:spPr>
        <p:txBody>
          <a:bodyPr wrap="none" rtlCol="0">
            <a:spAutoFit/>
          </a:bodyPr>
          <a:lstStyle/>
          <a:p>
            <a:r>
              <a:rPr lang="en-US" sz="3600" b="1" dirty="0" smtClean="0">
                <a:solidFill>
                  <a:schemeClr val="bg1"/>
                </a:solidFill>
              </a:rPr>
              <a:t>from ANTHROPOLOGY . . . . </a:t>
            </a:r>
            <a:endParaRPr lang="en-US" sz="3600" b="1" dirty="0">
              <a:solidFill>
                <a:schemeClr val="bg1"/>
              </a:solidFill>
            </a:endParaRPr>
          </a:p>
        </p:txBody>
      </p:sp>
      <p:sp>
        <p:nvSpPr>
          <p:cNvPr id="121" name="TextBox 120"/>
          <p:cNvSpPr txBox="1"/>
          <p:nvPr/>
        </p:nvSpPr>
        <p:spPr>
          <a:xfrm rot="20927823">
            <a:off x="4589662" y="3017686"/>
            <a:ext cx="4457823" cy="646331"/>
          </a:xfrm>
          <a:prstGeom prst="rect">
            <a:avLst/>
          </a:prstGeom>
          <a:noFill/>
        </p:spPr>
        <p:txBody>
          <a:bodyPr wrap="none" rtlCol="0">
            <a:spAutoFit/>
          </a:bodyPr>
          <a:lstStyle/>
          <a:p>
            <a:r>
              <a:rPr lang="en-US" sz="3600" b="1" dirty="0" smtClean="0">
                <a:solidFill>
                  <a:schemeClr val="bg1"/>
                </a:solidFill>
              </a:rPr>
              <a:t>to PALEOGENETICS . . .</a:t>
            </a:r>
            <a:endParaRPr lang="en-US" sz="3600" b="1" dirty="0">
              <a:solidFill>
                <a:schemeClr val="bg1"/>
              </a:solidFill>
            </a:endParaRPr>
          </a:p>
        </p:txBody>
      </p:sp>
      <p:sp>
        <p:nvSpPr>
          <p:cNvPr id="173" name="TextBox 172"/>
          <p:cNvSpPr txBox="1"/>
          <p:nvPr/>
        </p:nvSpPr>
        <p:spPr>
          <a:xfrm>
            <a:off x="2209800" y="0"/>
            <a:ext cx="4522392" cy="1015663"/>
          </a:xfrm>
          <a:prstGeom prst="rect">
            <a:avLst/>
          </a:prstGeom>
          <a:noFill/>
        </p:spPr>
        <p:txBody>
          <a:bodyPr wrap="none" rtlCol="0">
            <a:spAutoFit/>
          </a:bodyPr>
          <a:lstStyle/>
          <a:p>
            <a:r>
              <a:rPr lang="en-US" sz="6000" b="1" dirty="0" smtClean="0">
                <a:solidFill>
                  <a:schemeClr val="bg1"/>
                </a:solidFill>
                <a:latin typeface="Tempus Sans ITC" pitchFamily="82" charset="0"/>
              </a:rPr>
              <a:t>EVOLUTION</a:t>
            </a:r>
            <a:endParaRPr lang="en-US" sz="6000" b="1" dirty="0">
              <a:solidFill>
                <a:schemeClr val="bg1"/>
              </a:solidFill>
              <a:latin typeface="Tempus Sans ITC" pitchFamily="82" charset="0"/>
            </a:endParaRPr>
          </a:p>
        </p:txBody>
      </p:sp>
      <p:sp>
        <p:nvSpPr>
          <p:cNvPr id="188" name="TextBox 187"/>
          <p:cNvSpPr txBox="1"/>
          <p:nvPr/>
        </p:nvSpPr>
        <p:spPr>
          <a:xfrm>
            <a:off x="0" y="2209800"/>
            <a:ext cx="9180718" cy="2308324"/>
          </a:xfrm>
          <a:prstGeom prst="rect">
            <a:avLst/>
          </a:prstGeom>
          <a:solidFill>
            <a:schemeClr val="tx1"/>
          </a:solidFill>
        </p:spPr>
        <p:txBody>
          <a:bodyPr wrap="none" rtlCol="0">
            <a:spAutoFit/>
          </a:bodyPr>
          <a:lstStyle/>
          <a:p>
            <a:r>
              <a:rPr lang="en-US" sz="4800" b="1" dirty="0" smtClean="0">
                <a:solidFill>
                  <a:schemeClr val="bg1"/>
                </a:solidFill>
                <a:latin typeface="Tempus Sans ITC" pitchFamily="82" charset="0"/>
              </a:rPr>
              <a:t>   Homo sapiens . . .</a:t>
            </a:r>
          </a:p>
          <a:p>
            <a:r>
              <a:rPr lang="en-US" sz="4800" b="1" dirty="0" smtClean="0">
                <a:solidFill>
                  <a:schemeClr val="bg1"/>
                </a:solidFill>
                <a:latin typeface="Tempus Sans ITC" pitchFamily="82" charset="0"/>
              </a:rPr>
              <a:t>      	- explorers of the world   </a:t>
            </a:r>
          </a:p>
          <a:p>
            <a:r>
              <a:rPr lang="en-US" sz="4800" b="1" dirty="0" smtClean="0">
                <a:solidFill>
                  <a:schemeClr val="bg1"/>
                </a:solidFill>
                <a:latin typeface="Tempus Sans ITC" pitchFamily="82" charset="0"/>
              </a:rPr>
              <a:t>		- people of </a:t>
            </a:r>
            <a:r>
              <a:rPr lang="en-US" sz="4800" b="1" dirty="0" smtClean="0">
                <a:solidFill>
                  <a:schemeClr val="bg1"/>
                </a:solidFill>
                <a:latin typeface="Tempus Sans ITC" pitchFamily="82" charset="0"/>
              </a:rPr>
              <a:t>an Ice Age         </a:t>
            </a:r>
            <a:endParaRPr lang="en-US" sz="4800" b="1" dirty="0">
              <a:solidFill>
                <a:schemeClr val="bg1"/>
              </a:solidFill>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96"/>
                                        </p:tgtEl>
                                      </p:cBhvr>
                                    </p:animEffect>
                                    <p:set>
                                      <p:cBhvr>
                                        <p:cTn id="7" dur="1" fill="hold">
                                          <p:stCondLst>
                                            <p:cond delay="999"/>
                                          </p:stCondLst>
                                        </p:cTn>
                                        <p:tgtEl>
                                          <p:spTgt spid="19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1000"/>
                                        <p:tgtEl>
                                          <p:spTgt spid="115"/>
                                        </p:tgtEl>
                                      </p:cBhvr>
                                    </p:animEffect>
                                  </p:childTnLst>
                                </p:cTn>
                              </p:par>
                            </p:childTnLst>
                          </p:cTn>
                        </p:par>
                        <p:par>
                          <p:cTn id="11" fill="hold">
                            <p:stCondLst>
                              <p:cond delay="1000"/>
                            </p:stCondLst>
                            <p:childTnLst>
                              <p:par>
                                <p:cTn id="12" presetID="3" presetClass="entr" presetSubtype="5" fill="hold" grpId="0"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blinds(vertical)">
                                      <p:cBhvr>
                                        <p:cTn id="14" dur="1000"/>
                                        <p:tgtEl>
                                          <p:spTgt spid="100"/>
                                        </p:tgtEl>
                                      </p:cBhvr>
                                    </p:animEffect>
                                  </p:childTnLst>
                                </p:cTn>
                              </p:par>
                              <p:par>
                                <p:cTn id="15" presetID="3" presetClass="entr" presetSubtype="5" fill="hold" grpId="0" nodeType="withEffect">
                                  <p:stCondLst>
                                    <p:cond delay="500"/>
                                  </p:stCondLst>
                                  <p:childTnLst>
                                    <p:set>
                                      <p:cBhvr>
                                        <p:cTn id="16" dur="1" fill="hold">
                                          <p:stCondLst>
                                            <p:cond delay="0"/>
                                          </p:stCondLst>
                                        </p:cTn>
                                        <p:tgtEl>
                                          <p:spTgt spid="173"/>
                                        </p:tgtEl>
                                        <p:attrNameLst>
                                          <p:attrName>style.visibility</p:attrName>
                                        </p:attrNameLst>
                                      </p:cBhvr>
                                      <p:to>
                                        <p:strVal val="visible"/>
                                      </p:to>
                                    </p:set>
                                    <p:animEffect transition="in" filter="blinds(vertical)">
                                      <p:cBhvr>
                                        <p:cTn id="17" dur="1000"/>
                                        <p:tgtEl>
                                          <p:spTgt spid="17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wipe(left)">
                                      <p:cBhvr>
                                        <p:cTn id="22" dur="5000"/>
                                        <p:tgtEl>
                                          <p:spTgt spid="120"/>
                                        </p:tgtEl>
                                      </p:cBhvr>
                                    </p:animEffect>
                                  </p:childTnLst>
                                </p:cTn>
                              </p:par>
                              <p:par>
                                <p:cTn id="23" presetID="10" presetClass="exit" presetSubtype="0" fill="hold" grpId="0" nodeType="withEffect">
                                  <p:stCondLst>
                                    <p:cond delay="0"/>
                                  </p:stCondLst>
                                  <p:childTnLst>
                                    <p:animEffect transition="out" filter="fade">
                                      <p:cBhvr>
                                        <p:cTn id="24" dur="1000"/>
                                        <p:tgtEl>
                                          <p:spTgt spid="188"/>
                                        </p:tgtEl>
                                      </p:cBhvr>
                                    </p:animEffect>
                                    <p:set>
                                      <p:cBhvr>
                                        <p:cTn id="25" dur="1" fill="hold">
                                          <p:stCondLst>
                                            <p:cond delay="999"/>
                                          </p:stCondLst>
                                        </p:cTn>
                                        <p:tgtEl>
                                          <p:spTgt spid="18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29"/>
                                        </p:tgtEl>
                                        <p:attrNameLst>
                                          <p:attrName>style.visibility</p:attrName>
                                        </p:attrNameLst>
                                      </p:cBhvr>
                                      <p:to>
                                        <p:strVal val="visible"/>
                                      </p:to>
                                    </p:set>
                                    <p:animEffect transition="in" filter="fade">
                                      <p:cBhvr>
                                        <p:cTn id="28" dur="1000"/>
                                        <p:tgtEl>
                                          <p:spTgt spid="129"/>
                                        </p:tgtEl>
                                      </p:cBhvr>
                                    </p:animEffect>
                                  </p:childTnLst>
                                </p:cTn>
                              </p:par>
                              <p:par>
                                <p:cTn id="29" presetID="10" presetClass="entr" presetSubtype="0" fill="hold" nodeType="withEffect">
                                  <p:stCondLst>
                                    <p:cond delay="1000"/>
                                  </p:stCondLst>
                                  <p:childTnLst>
                                    <p:set>
                                      <p:cBhvr>
                                        <p:cTn id="30" dur="1" fill="hold">
                                          <p:stCondLst>
                                            <p:cond delay="0"/>
                                          </p:stCondLst>
                                        </p:cTn>
                                        <p:tgtEl>
                                          <p:spTgt spid="132"/>
                                        </p:tgtEl>
                                        <p:attrNameLst>
                                          <p:attrName>style.visibility</p:attrName>
                                        </p:attrNameLst>
                                      </p:cBhvr>
                                      <p:to>
                                        <p:strVal val="visible"/>
                                      </p:to>
                                    </p:set>
                                    <p:animEffect transition="in" filter="fade">
                                      <p:cBhvr>
                                        <p:cTn id="31" dur="1000"/>
                                        <p:tgtEl>
                                          <p:spTgt spid="132"/>
                                        </p:tgtEl>
                                      </p:cBhvr>
                                    </p:animEffect>
                                  </p:childTnLst>
                                </p:cTn>
                              </p:par>
                              <p:par>
                                <p:cTn id="32" presetID="10" presetClass="entr" presetSubtype="0" fill="hold" nodeType="withEffect">
                                  <p:stCondLst>
                                    <p:cond delay="2000"/>
                                  </p:stCondLst>
                                  <p:childTnLst>
                                    <p:set>
                                      <p:cBhvr>
                                        <p:cTn id="33" dur="1" fill="hold">
                                          <p:stCondLst>
                                            <p:cond delay="0"/>
                                          </p:stCondLst>
                                        </p:cTn>
                                        <p:tgtEl>
                                          <p:spTgt spid="135"/>
                                        </p:tgtEl>
                                        <p:attrNameLst>
                                          <p:attrName>style.visibility</p:attrName>
                                        </p:attrNameLst>
                                      </p:cBhvr>
                                      <p:to>
                                        <p:strVal val="visible"/>
                                      </p:to>
                                    </p:set>
                                    <p:animEffect transition="in" filter="fade">
                                      <p:cBhvr>
                                        <p:cTn id="34" dur="1000"/>
                                        <p:tgtEl>
                                          <p:spTgt spid="135"/>
                                        </p:tgtEl>
                                      </p:cBhvr>
                                    </p:animEffect>
                                  </p:childTnLst>
                                </p:cTn>
                              </p:par>
                              <p:par>
                                <p:cTn id="35" presetID="10" presetClass="entr" presetSubtype="0" fill="hold" nodeType="withEffect">
                                  <p:stCondLst>
                                    <p:cond delay="3000"/>
                                  </p:stCondLst>
                                  <p:childTnLst>
                                    <p:set>
                                      <p:cBhvr>
                                        <p:cTn id="36" dur="1" fill="hold">
                                          <p:stCondLst>
                                            <p:cond delay="0"/>
                                          </p:stCondLst>
                                        </p:cTn>
                                        <p:tgtEl>
                                          <p:spTgt spid="138"/>
                                        </p:tgtEl>
                                        <p:attrNameLst>
                                          <p:attrName>style.visibility</p:attrName>
                                        </p:attrNameLst>
                                      </p:cBhvr>
                                      <p:to>
                                        <p:strVal val="visible"/>
                                      </p:to>
                                    </p:set>
                                    <p:animEffect transition="in" filter="fade">
                                      <p:cBhvr>
                                        <p:cTn id="37" dur="1000"/>
                                        <p:tgtEl>
                                          <p:spTgt spid="138"/>
                                        </p:tgtEl>
                                      </p:cBhvr>
                                    </p:animEffect>
                                  </p:childTnLst>
                                </p:cTn>
                              </p:par>
                              <p:par>
                                <p:cTn id="38" presetID="10" presetClass="entr" presetSubtype="0" fill="hold" nodeType="withEffect">
                                  <p:stCondLst>
                                    <p:cond delay="4000"/>
                                  </p:stCondLst>
                                  <p:childTnLst>
                                    <p:set>
                                      <p:cBhvr>
                                        <p:cTn id="39" dur="1" fill="hold">
                                          <p:stCondLst>
                                            <p:cond delay="0"/>
                                          </p:stCondLst>
                                        </p:cTn>
                                        <p:tgtEl>
                                          <p:spTgt spid="141"/>
                                        </p:tgtEl>
                                        <p:attrNameLst>
                                          <p:attrName>style.visibility</p:attrName>
                                        </p:attrNameLst>
                                      </p:cBhvr>
                                      <p:to>
                                        <p:strVal val="visible"/>
                                      </p:to>
                                    </p:set>
                                    <p:animEffect transition="in" filter="fade">
                                      <p:cBhvr>
                                        <p:cTn id="40" dur="1000"/>
                                        <p:tgtEl>
                                          <p:spTgt spid="141"/>
                                        </p:tgtEl>
                                      </p:cBhvr>
                                    </p:animEffect>
                                  </p:childTnLst>
                                </p:cTn>
                              </p:par>
                              <p:par>
                                <p:cTn id="41" presetID="10" presetClass="entr" presetSubtype="0" fill="hold" nodeType="withEffect">
                                  <p:stCondLst>
                                    <p:cond delay="5000"/>
                                  </p:stCondLst>
                                  <p:childTnLst>
                                    <p:set>
                                      <p:cBhvr>
                                        <p:cTn id="42" dur="1" fill="hold">
                                          <p:stCondLst>
                                            <p:cond delay="0"/>
                                          </p:stCondLst>
                                        </p:cTn>
                                        <p:tgtEl>
                                          <p:spTgt spid="144"/>
                                        </p:tgtEl>
                                        <p:attrNameLst>
                                          <p:attrName>style.visibility</p:attrName>
                                        </p:attrNameLst>
                                      </p:cBhvr>
                                      <p:to>
                                        <p:strVal val="visible"/>
                                      </p:to>
                                    </p:set>
                                    <p:animEffect transition="in" filter="fade">
                                      <p:cBhvr>
                                        <p:cTn id="43" dur="1000"/>
                                        <p:tgtEl>
                                          <p:spTgt spid="144"/>
                                        </p:tgtEl>
                                      </p:cBhvr>
                                    </p:animEffect>
                                  </p:childTnLst>
                                </p:cTn>
                              </p:par>
                              <p:par>
                                <p:cTn id="44" presetID="10" presetClass="entr" presetSubtype="0" fill="hold" nodeType="withEffect">
                                  <p:stCondLst>
                                    <p:cond delay="6000"/>
                                  </p:stCondLst>
                                  <p:childTnLst>
                                    <p:set>
                                      <p:cBhvr>
                                        <p:cTn id="45" dur="1" fill="hold">
                                          <p:stCondLst>
                                            <p:cond delay="0"/>
                                          </p:stCondLst>
                                        </p:cTn>
                                        <p:tgtEl>
                                          <p:spTgt spid="147"/>
                                        </p:tgtEl>
                                        <p:attrNameLst>
                                          <p:attrName>style.visibility</p:attrName>
                                        </p:attrNameLst>
                                      </p:cBhvr>
                                      <p:to>
                                        <p:strVal val="visible"/>
                                      </p:to>
                                    </p:set>
                                    <p:animEffect transition="in" filter="fade">
                                      <p:cBhvr>
                                        <p:cTn id="46" dur="1000"/>
                                        <p:tgtEl>
                                          <p:spTgt spid="14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1"/>
                                        </p:tgtEl>
                                        <p:attrNameLst>
                                          <p:attrName>style.visibility</p:attrName>
                                        </p:attrNameLst>
                                      </p:cBhvr>
                                      <p:to>
                                        <p:strVal val="visible"/>
                                      </p:to>
                                    </p:set>
                                    <p:animEffect transition="in" filter="wipe(left)">
                                      <p:cBhvr>
                                        <p:cTn id="51" dur="5000"/>
                                        <p:tgtEl>
                                          <p:spTgt spid="121"/>
                                        </p:tgtEl>
                                      </p:cBhvr>
                                    </p:animEffect>
                                  </p:childTnLst>
                                </p:cTn>
                              </p:par>
                              <p:par>
                                <p:cTn id="52" presetID="10" presetClass="entr" presetSubtype="0" fill="hold" nodeType="withEffect">
                                  <p:stCondLst>
                                    <p:cond delay="0"/>
                                  </p:stCondLst>
                                  <p:childTnLst>
                                    <p:set>
                                      <p:cBhvr>
                                        <p:cTn id="53" dur="1" fill="hold">
                                          <p:stCondLst>
                                            <p:cond delay="0"/>
                                          </p:stCondLst>
                                        </p:cTn>
                                        <p:tgtEl>
                                          <p:spTgt spid="113"/>
                                        </p:tgtEl>
                                        <p:attrNameLst>
                                          <p:attrName>style.visibility</p:attrName>
                                        </p:attrNameLst>
                                      </p:cBhvr>
                                      <p:to>
                                        <p:strVal val="visible"/>
                                      </p:to>
                                    </p:set>
                                    <p:animEffect transition="in" filter="fade">
                                      <p:cBhvr>
                                        <p:cTn id="54" dur="1000"/>
                                        <p:tgtEl>
                                          <p:spTgt spid="113"/>
                                        </p:tgtEl>
                                      </p:cBhvr>
                                    </p:animEffect>
                                  </p:childTnLst>
                                </p:cTn>
                              </p:par>
                              <p:par>
                                <p:cTn id="55" presetID="10" presetClass="entr" presetSubtype="0" fill="hold" nodeType="withEffect">
                                  <p:stCondLst>
                                    <p:cond delay="150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1000"/>
                                        <p:tgtEl>
                                          <p:spTgt spid="95"/>
                                        </p:tgtEl>
                                      </p:cBhvr>
                                    </p:animEffect>
                                  </p:childTnLst>
                                </p:cTn>
                              </p:par>
                              <p:par>
                                <p:cTn id="58" presetID="10" presetClass="entr" presetSubtype="0" fill="hold" nodeType="withEffect">
                                  <p:stCondLst>
                                    <p:cond delay="3000"/>
                                  </p:stCondLst>
                                  <p:childTnLst>
                                    <p:set>
                                      <p:cBhvr>
                                        <p:cTn id="59" dur="1" fill="hold">
                                          <p:stCondLst>
                                            <p:cond delay="0"/>
                                          </p:stCondLst>
                                        </p:cTn>
                                        <p:tgtEl>
                                          <p:spTgt spid="118"/>
                                        </p:tgtEl>
                                        <p:attrNameLst>
                                          <p:attrName>style.visibility</p:attrName>
                                        </p:attrNameLst>
                                      </p:cBhvr>
                                      <p:to>
                                        <p:strVal val="visible"/>
                                      </p:to>
                                    </p:set>
                                    <p:animEffect transition="in" filter="fade">
                                      <p:cBhvr>
                                        <p:cTn id="60" dur="1000"/>
                                        <p:tgtEl>
                                          <p:spTgt spid="118"/>
                                        </p:tgtEl>
                                      </p:cBhvr>
                                    </p:animEffect>
                                  </p:childTnLst>
                                </p:cTn>
                              </p:par>
                              <p:par>
                                <p:cTn id="61" presetID="10" presetClass="entr" presetSubtype="0" fill="hold" nodeType="withEffect">
                                  <p:stCondLst>
                                    <p:cond delay="4500"/>
                                  </p:stCondLst>
                                  <p:childTnLst>
                                    <p:set>
                                      <p:cBhvr>
                                        <p:cTn id="62" dur="1" fill="hold">
                                          <p:stCondLst>
                                            <p:cond delay="0"/>
                                          </p:stCondLst>
                                        </p:cTn>
                                        <p:tgtEl>
                                          <p:spTgt spid="114"/>
                                        </p:tgtEl>
                                        <p:attrNameLst>
                                          <p:attrName>style.visibility</p:attrName>
                                        </p:attrNameLst>
                                      </p:cBhvr>
                                      <p:to>
                                        <p:strVal val="visible"/>
                                      </p:to>
                                    </p:set>
                                    <p:animEffect transition="in" filter="fade">
                                      <p:cBhvr>
                                        <p:cTn id="63"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00" grpId="0" animBg="1"/>
      <p:bldP spid="120" grpId="0"/>
      <p:bldP spid="121" grpId="0"/>
      <p:bldP spid="173" grpId="0"/>
      <p:bldP spid="18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NEXT WEEK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grpSp>
        <p:nvGrpSpPr>
          <p:cNvPr id="51" name="Group 50"/>
          <p:cNvGrpSpPr/>
          <p:nvPr/>
        </p:nvGrpSpPr>
        <p:grpSpPr>
          <a:xfrm>
            <a:off x="0" y="911773"/>
            <a:ext cx="9144000" cy="5946227"/>
            <a:chOff x="0" y="911773"/>
            <a:chExt cx="9144000" cy="5946227"/>
          </a:xfrm>
        </p:grpSpPr>
        <p:pic>
          <p:nvPicPr>
            <p:cNvPr id="52" name="Picture 51" descr="world.bmp"/>
            <p:cNvPicPr>
              <a:picLocks/>
            </p:cNvPicPr>
            <p:nvPr/>
          </p:nvPicPr>
          <p:blipFill>
            <a:blip r:embed="rId2" cstate="print"/>
            <a:stretch>
              <a:fillRect/>
            </a:stretch>
          </p:blipFill>
          <p:spPr>
            <a:xfrm>
              <a:off x="1" y="1219200"/>
              <a:ext cx="9143999" cy="5638800"/>
            </a:xfrm>
            <a:prstGeom prst="rect">
              <a:avLst/>
            </a:prstGeom>
          </p:spPr>
        </p:pic>
        <p:sp>
          <p:nvSpPr>
            <p:cNvPr id="53" name="Freeform 52"/>
            <p:cNvSpPr/>
            <p:nvPr/>
          </p:nvSpPr>
          <p:spPr>
            <a:xfrm>
              <a:off x="5284512" y="2136920"/>
              <a:ext cx="2224253" cy="117154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 name="connsiteX0" fmla="*/ 28903 w 2094186"/>
                <a:gd name="connsiteY0" fmla="*/ 480848 h 1634359"/>
                <a:gd name="connsiteX1" fmla="*/ 107731 w 2094186"/>
                <a:gd name="connsiteY1" fmla="*/ 102476 h 1634359"/>
                <a:gd name="connsiteX2" fmla="*/ 407276 w 2094186"/>
                <a:gd name="connsiteY2" fmla="*/ 265386 h 1634359"/>
                <a:gd name="connsiteX3" fmla="*/ 864476 w 2094186"/>
                <a:gd name="connsiteY3" fmla="*/ 134007 h 1634359"/>
                <a:gd name="connsiteX4" fmla="*/ 1116724 w 2094186"/>
                <a:gd name="connsiteY4" fmla="*/ 118242 h 1634359"/>
                <a:gd name="connsiteX5" fmla="*/ 1495097 w 2094186"/>
                <a:gd name="connsiteY5" fmla="*/ 118242 h 1634359"/>
                <a:gd name="connsiteX6" fmla="*/ 1636986 w 2094186"/>
                <a:gd name="connsiteY6" fmla="*/ 7883 h 1634359"/>
                <a:gd name="connsiteX7" fmla="*/ 1889234 w 2094186"/>
                <a:gd name="connsiteY7" fmla="*/ 165538 h 1634359"/>
                <a:gd name="connsiteX8" fmla="*/ 2046890 w 2094186"/>
                <a:gd name="connsiteY8" fmla="*/ 118242 h 1634359"/>
                <a:gd name="connsiteX9" fmla="*/ 2062655 w 2094186"/>
                <a:gd name="connsiteY9" fmla="*/ 307428 h 1634359"/>
                <a:gd name="connsiteX10" fmla="*/ 1857703 w 2094186"/>
                <a:gd name="connsiteY10" fmla="*/ 465083 h 1634359"/>
                <a:gd name="connsiteX11" fmla="*/ 1810407 w 2094186"/>
                <a:gd name="connsiteY11" fmla="*/ 575442 h 1634359"/>
                <a:gd name="connsiteX12" fmla="*/ 1905000 w 2094186"/>
                <a:gd name="connsiteY12" fmla="*/ 827690 h 1634359"/>
                <a:gd name="connsiteX13" fmla="*/ 1778876 w 2094186"/>
                <a:gd name="connsiteY13" fmla="*/ 1048407 h 1634359"/>
                <a:gd name="connsiteX14" fmla="*/ 1621221 w 2094186"/>
                <a:gd name="connsiteY14" fmla="*/ 1143000 h 1634359"/>
                <a:gd name="connsiteX15" fmla="*/ 1668517 w 2094186"/>
                <a:gd name="connsiteY15" fmla="*/ 1426779 h 1634359"/>
                <a:gd name="connsiteX16" fmla="*/ 1510862 w 2094186"/>
                <a:gd name="connsiteY16" fmla="*/ 1489842 h 1634359"/>
                <a:gd name="connsiteX17" fmla="*/ 1368972 w 2094186"/>
                <a:gd name="connsiteY17" fmla="*/ 1316421 h 1634359"/>
                <a:gd name="connsiteX18" fmla="*/ 1274379 w 2094186"/>
                <a:gd name="connsiteY18" fmla="*/ 1190297 h 1634359"/>
                <a:gd name="connsiteX19" fmla="*/ 1100959 w 2094186"/>
                <a:gd name="connsiteY19" fmla="*/ 1221828 h 1634359"/>
                <a:gd name="connsiteX20" fmla="*/ 911772 w 2094186"/>
                <a:gd name="connsiteY20" fmla="*/ 1411014 h 1634359"/>
                <a:gd name="connsiteX21" fmla="*/ 832945 w 2094186"/>
                <a:gd name="connsiteY21" fmla="*/ 1615966 h 1634359"/>
                <a:gd name="connsiteX22" fmla="*/ 754117 w 2094186"/>
                <a:gd name="connsiteY22" fmla="*/ 1300655 h 1634359"/>
                <a:gd name="connsiteX23" fmla="*/ 691055 w 2094186"/>
                <a:gd name="connsiteY23" fmla="*/ 1158766 h 1634359"/>
                <a:gd name="connsiteX24" fmla="*/ 391510 w 2094186"/>
                <a:gd name="connsiteY24" fmla="*/ 1064173 h 1634359"/>
                <a:gd name="connsiteX25" fmla="*/ 91966 w 2094186"/>
                <a:gd name="connsiteY25" fmla="*/ 906517 h 1634359"/>
                <a:gd name="connsiteX26" fmla="*/ 13138 w 2094186"/>
                <a:gd name="connsiteY26" fmla="*/ 717331 h 1634359"/>
                <a:gd name="connsiteX27" fmla="*/ 28903 w 2094186"/>
                <a:gd name="connsiteY27" fmla="*/ 480848 h 1634359"/>
                <a:gd name="connsiteX0" fmla="*/ 65690 w 2130973"/>
                <a:gd name="connsiteY0" fmla="*/ 480848 h 1634359"/>
                <a:gd name="connsiteX1" fmla="*/ 444063 w 2130973"/>
                <a:gd name="connsiteY1" fmla="*/ 265386 h 1634359"/>
                <a:gd name="connsiteX2" fmla="*/ 901263 w 2130973"/>
                <a:gd name="connsiteY2" fmla="*/ 134007 h 1634359"/>
                <a:gd name="connsiteX3" fmla="*/ 1153511 w 2130973"/>
                <a:gd name="connsiteY3" fmla="*/ 11824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169431 w 2130973"/>
                <a:gd name="connsiteY3" fmla="*/ 34837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69431 w 2130973"/>
                <a:gd name="connsiteY2" fmla="*/ 34837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515882 h 1669393"/>
                <a:gd name="connsiteX1" fmla="*/ 444063 w 2130973"/>
                <a:gd name="connsiteY1" fmla="*/ 300420 h 1669393"/>
                <a:gd name="connsiteX2" fmla="*/ 1169431 w 2130973"/>
                <a:gd name="connsiteY2" fmla="*/ 383406 h 1669393"/>
                <a:gd name="connsiteX3" fmla="*/ 1531884 w 2130973"/>
                <a:gd name="connsiteY3" fmla="*/ 458076 h 1669393"/>
                <a:gd name="connsiteX4" fmla="*/ 1673773 w 2130973"/>
                <a:gd name="connsiteY4" fmla="*/ 42917 h 1669393"/>
                <a:gd name="connsiteX5" fmla="*/ 1926021 w 2130973"/>
                <a:gd name="connsiteY5" fmla="*/ 200572 h 1669393"/>
                <a:gd name="connsiteX6" fmla="*/ 2083677 w 2130973"/>
                <a:gd name="connsiteY6" fmla="*/ 153276 h 1669393"/>
                <a:gd name="connsiteX7" fmla="*/ 2099442 w 2130973"/>
                <a:gd name="connsiteY7" fmla="*/ 342462 h 1669393"/>
                <a:gd name="connsiteX8" fmla="*/ 1894490 w 2130973"/>
                <a:gd name="connsiteY8" fmla="*/ 500117 h 1669393"/>
                <a:gd name="connsiteX9" fmla="*/ 1847194 w 2130973"/>
                <a:gd name="connsiteY9" fmla="*/ 610476 h 1669393"/>
                <a:gd name="connsiteX10" fmla="*/ 1941787 w 2130973"/>
                <a:gd name="connsiteY10" fmla="*/ 862724 h 1669393"/>
                <a:gd name="connsiteX11" fmla="*/ 1815663 w 2130973"/>
                <a:gd name="connsiteY11" fmla="*/ 1083441 h 1669393"/>
                <a:gd name="connsiteX12" fmla="*/ 1658008 w 2130973"/>
                <a:gd name="connsiteY12" fmla="*/ 1178034 h 1669393"/>
                <a:gd name="connsiteX13" fmla="*/ 1705304 w 2130973"/>
                <a:gd name="connsiteY13" fmla="*/ 1461813 h 1669393"/>
                <a:gd name="connsiteX14" fmla="*/ 1547649 w 2130973"/>
                <a:gd name="connsiteY14" fmla="*/ 1524876 h 1669393"/>
                <a:gd name="connsiteX15" fmla="*/ 1405759 w 2130973"/>
                <a:gd name="connsiteY15" fmla="*/ 1351455 h 1669393"/>
                <a:gd name="connsiteX16" fmla="*/ 1311166 w 2130973"/>
                <a:gd name="connsiteY16" fmla="*/ 1225331 h 1669393"/>
                <a:gd name="connsiteX17" fmla="*/ 1137746 w 2130973"/>
                <a:gd name="connsiteY17" fmla="*/ 1256862 h 1669393"/>
                <a:gd name="connsiteX18" fmla="*/ 948559 w 2130973"/>
                <a:gd name="connsiteY18" fmla="*/ 1446048 h 1669393"/>
                <a:gd name="connsiteX19" fmla="*/ 869732 w 2130973"/>
                <a:gd name="connsiteY19" fmla="*/ 1651000 h 1669393"/>
                <a:gd name="connsiteX20" fmla="*/ 790904 w 2130973"/>
                <a:gd name="connsiteY20" fmla="*/ 1335689 h 1669393"/>
                <a:gd name="connsiteX21" fmla="*/ 727842 w 2130973"/>
                <a:gd name="connsiteY21" fmla="*/ 1193800 h 1669393"/>
                <a:gd name="connsiteX22" fmla="*/ 428297 w 2130973"/>
                <a:gd name="connsiteY22" fmla="*/ 1099207 h 1669393"/>
                <a:gd name="connsiteX23" fmla="*/ 128753 w 2130973"/>
                <a:gd name="connsiteY23" fmla="*/ 941551 h 1669393"/>
                <a:gd name="connsiteX24" fmla="*/ 49925 w 2130973"/>
                <a:gd name="connsiteY24" fmla="*/ 752365 h 1669393"/>
                <a:gd name="connsiteX25" fmla="*/ 65690 w 2130973"/>
                <a:gd name="connsiteY25" fmla="*/ 515882 h 1669393"/>
                <a:gd name="connsiteX0" fmla="*/ 65690 w 2130973"/>
                <a:gd name="connsiteY0" fmla="*/ 386254 h 1539765"/>
                <a:gd name="connsiteX1" fmla="*/ 444063 w 2130973"/>
                <a:gd name="connsiteY1" fmla="*/ 170792 h 1539765"/>
                <a:gd name="connsiteX2" fmla="*/ 1169431 w 2130973"/>
                <a:gd name="connsiteY2" fmla="*/ 253778 h 1539765"/>
                <a:gd name="connsiteX3" fmla="*/ 1531884 w 2130973"/>
                <a:gd name="connsiteY3" fmla="*/ 328448 h 1539765"/>
                <a:gd name="connsiteX4" fmla="*/ 1926021 w 2130973"/>
                <a:gd name="connsiteY4" fmla="*/ 70944 h 1539765"/>
                <a:gd name="connsiteX5" fmla="*/ 2083677 w 2130973"/>
                <a:gd name="connsiteY5" fmla="*/ 23648 h 1539765"/>
                <a:gd name="connsiteX6" fmla="*/ 2099442 w 2130973"/>
                <a:gd name="connsiteY6" fmla="*/ 212834 h 1539765"/>
                <a:gd name="connsiteX7" fmla="*/ 1894490 w 2130973"/>
                <a:gd name="connsiteY7" fmla="*/ 370489 h 1539765"/>
                <a:gd name="connsiteX8" fmla="*/ 1847194 w 2130973"/>
                <a:gd name="connsiteY8" fmla="*/ 480848 h 1539765"/>
                <a:gd name="connsiteX9" fmla="*/ 1941787 w 2130973"/>
                <a:gd name="connsiteY9" fmla="*/ 733096 h 1539765"/>
                <a:gd name="connsiteX10" fmla="*/ 1815663 w 2130973"/>
                <a:gd name="connsiteY10" fmla="*/ 953813 h 1539765"/>
                <a:gd name="connsiteX11" fmla="*/ 1658008 w 2130973"/>
                <a:gd name="connsiteY11" fmla="*/ 1048406 h 1539765"/>
                <a:gd name="connsiteX12" fmla="*/ 1705304 w 2130973"/>
                <a:gd name="connsiteY12" fmla="*/ 1332185 h 1539765"/>
                <a:gd name="connsiteX13" fmla="*/ 1547649 w 2130973"/>
                <a:gd name="connsiteY13" fmla="*/ 1395248 h 1539765"/>
                <a:gd name="connsiteX14" fmla="*/ 1405759 w 2130973"/>
                <a:gd name="connsiteY14" fmla="*/ 1221827 h 1539765"/>
                <a:gd name="connsiteX15" fmla="*/ 1311166 w 2130973"/>
                <a:gd name="connsiteY15" fmla="*/ 1095703 h 1539765"/>
                <a:gd name="connsiteX16" fmla="*/ 1137746 w 2130973"/>
                <a:gd name="connsiteY16" fmla="*/ 1127234 h 1539765"/>
                <a:gd name="connsiteX17" fmla="*/ 948559 w 2130973"/>
                <a:gd name="connsiteY17" fmla="*/ 1316420 h 1539765"/>
                <a:gd name="connsiteX18" fmla="*/ 869732 w 2130973"/>
                <a:gd name="connsiteY18" fmla="*/ 1521372 h 1539765"/>
                <a:gd name="connsiteX19" fmla="*/ 790904 w 2130973"/>
                <a:gd name="connsiteY19" fmla="*/ 1206061 h 1539765"/>
                <a:gd name="connsiteX20" fmla="*/ 727842 w 2130973"/>
                <a:gd name="connsiteY20" fmla="*/ 1064172 h 1539765"/>
                <a:gd name="connsiteX21" fmla="*/ 428297 w 2130973"/>
                <a:gd name="connsiteY21" fmla="*/ 969579 h 1539765"/>
                <a:gd name="connsiteX22" fmla="*/ 128753 w 2130973"/>
                <a:gd name="connsiteY22" fmla="*/ 811923 h 1539765"/>
                <a:gd name="connsiteX23" fmla="*/ 49925 w 2130973"/>
                <a:gd name="connsiteY23" fmla="*/ 622737 h 1539765"/>
                <a:gd name="connsiteX24" fmla="*/ 65690 w 2130973"/>
                <a:gd name="connsiteY24" fmla="*/ 386254 h 1539765"/>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9260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3794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788431 w 2135353"/>
                <a:gd name="connsiteY2" fmla="*/ 3533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128753 w 2135353"/>
                <a:gd name="connsiteY23" fmla="*/ 9846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128753 w 2135353"/>
                <a:gd name="connsiteY24" fmla="*/ 9846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794434 w 2135353"/>
                <a:gd name="connsiteY23" fmla="*/ 989456 h 1586369"/>
                <a:gd name="connsiteX24" fmla="*/ 565834 w 2135353"/>
                <a:gd name="connsiteY24" fmla="*/ 900193 h 1586369"/>
                <a:gd name="connsiteX25" fmla="*/ 357353 w 2135353"/>
                <a:gd name="connsiteY25" fmla="*/ 832251 h 1586369"/>
                <a:gd name="connsiteX26" fmla="*/ 49925 w 2135353"/>
                <a:gd name="connsiteY26" fmla="*/ 795465 h 1586369"/>
                <a:gd name="connsiteX27" fmla="*/ 65690 w 2135353"/>
                <a:gd name="connsiteY27"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794434 w 2135353"/>
                <a:gd name="connsiteY22" fmla="*/ 989456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27842 w 2135353"/>
                <a:gd name="connsiteY20" fmla="*/ 1236900 h 1586369"/>
                <a:gd name="connsiteX21" fmla="*/ 794434 w 2135353"/>
                <a:gd name="connsiteY21" fmla="*/ 989456 h 1586369"/>
                <a:gd name="connsiteX22" fmla="*/ 565834 w 2135353"/>
                <a:gd name="connsiteY22" fmla="*/ 900193 h 1586369"/>
                <a:gd name="connsiteX23" fmla="*/ 357353 w 2135353"/>
                <a:gd name="connsiteY23" fmla="*/ 8322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4434 w 2135353"/>
                <a:gd name="connsiteY20" fmla="*/ 989456 h 1586369"/>
                <a:gd name="connsiteX21" fmla="*/ 565834 w 2135353"/>
                <a:gd name="connsiteY21" fmla="*/ 900193 h 1586369"/>
                <a:gd name="connsiteX22" fmla="*/ 357353 w 2135353"/>
                <a:gd name="connsiteY22" fmla="*/ 832251 h 1586369"/>
                <a:gd name="connsiteX23" fmla="*/ 49925 w 2135353"/>
                <a:gd name="connsiteY23" fmla="*/ 795465 h 1586369"/>
                <a:gd name="connsiteX24" fmla="*/ 65690 w 2135353"/>
                <a:gd name="connsiteY24"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794434 w 2135353"/>
                <a:gd name="connsiteY19" fmla="*/ 989456 h 1586369"/>
                <a:gd name="connsiteX20" fmla="*/ 565834 w 2135353"/>
                <a:gd name="connsiteY20" fmla="*/ 900193 h 1586369"/>
                <a:gd name="connsiteX21" fmla="*/ 357353 w 2135353"/>
                <a:gd name="connsiteY21" fmla="*/ 832251 h 1586369"/>
                <a:gd name="connsiteX22" fmla="*/ 49925 w 2135353"/>
                <a:gd name="connsiteY22" fmla="*/ 795465 h 1586369"/>
                <a:gd name="connsiteX23" fmla="*/ 65690 w 2135353"/>
                <a:gd name="connsiteY23" fmla="*/ 558982 h 1586369"/>
                <a:gd name="connsiteX0" fmla="*/ 65690 w 2135353"/>
                <a:gd name="connsiteY0" fmla="*/ 558982 h 1533816"/>
                <a:gd name="connsiteX1" fmla="*/ 444063 w 2135353"/>
                <a:gd name="connsiteY1" fmla="*/ 343520 h 1533816"/>
                <a:gd name="connsiteX2" fmla="*/ 788431 w 2135353"/>
                <a:gd name="connsiteY2" fmla="*/ 350306 h 1533816"/>
                <a:gd name="connsiteX3" fmla="*/ 1127537 w 2135353"/>
                <a:gd name="connsiteY3" fmla="*/ 353730 h 1533816"/>
                <a:gd name="connsiteX4" fmla="*/ 1379484 w 2135353"/>
                <a:gd name="connsiteY4" fmla="*/ 348776 h 1533816"/>
                <a:gd name="connsiteX5" fmla="*/ 1621221 w 2135353"/>
                <a:gd name="connsiteY5" fmla="*/ 167472 h 1533816"/>
                <a:gd name="connsiteX6" fmla="*/ 1789388 w 2135353"/>
                <a:gd name="connsiteY6" fmla="*/ 4817 h 1533816"/>
                <a:gd name="connsiteX7" fmla="*/ 2083677 w 2135353"/>
                <a:gd name="connsiteY7" fmla="*/ 196376 h 1533816"/>
                <a:gd name="connsiteX8" fmla="*/ 2099442 w 2135353"/>
                <a:gd name="connsiteY8" fmla="*/ 385562 h 1533816"/>
                <a:gd name="connsiteX9" fmla="*/ 1894490 w 2135353"/>
                <a:gd name="connsiteY9" fmla="*/ 543217 h 1533816"/>
                <a:gd name="connsiteX10" fmla="*/ 1847194 w 2135353"/>
                <a:gd name="connsiteY10" fmla="*/ 653576 h 1533816"/>
                <a:gd name="connsiteX11" fmla="*/ 1941787 w 2135353"/>
                <a:gd name="connsiteY11" fmla="*/ 905824 h 1533816"/>
                <a:gd name="connsiteX12" fmla="*/ 1815663 w 2135353"/>
                <a:gd name="connsiteY12" fmla="*/ 1126541 h 1533816"/>
                <a:gd name="connsiteX13" fmla="*/ 1658008 w 2135353"/>
                <a:gd name="connsiteY13" fmla="*/ 1221134 h 1533816"/>
                <a:gd name="connsiteX14" fmla="*/ 1705304 w 2135353"/>
                <a:gd name="connsiteY14" fmla="*/ 1504913 h 1533816"/>
                <a:gd name="connsiteX15" fmla="*/ 1405759 w 2135353"/>
                <a:gd name="connsiteY15" fmla="*/ 1394555 h 1533816"/>
                <a:gd name="connsiteX16" fmla="*/ 1311166 w 2135353"/>
                <a:gd name="connsiteY16" fmla="*/ 1268431 h 1533816"/>
                <a:gd name="connsiteX17" fmla="*/ 1137746 w 2135353"/>
                <a:gd name="connsiteY17" fmla="*/ 1299962 h 1533816"/>
                <a:gd name="connsiteX18" fmla="*/ 794434 w 2135353"/>
                <a:gd name="connsiteY18" fmla="*/ 989456 h 1533816"/>
                <a:gd name="connsiteX19" fmla="*/ 565834 w 2135353"/>
                <a:gd name="connsiteY19" fmla="*/ 900193 h 1533816"/>
                <a:gd name="connsiteX20" fmla="*/ 357353 w 2135353"/>
                <a:gd name="connsiteY20" fmla="*/ 832251 h 1533816"/>
                <a:gd name="connsiteX21" fmla="*/ 49925 w 2135353"/>
                <a:gd name="connsiteY21" fmla="*/ 795465 h 1533816"/>
                <a:gd name="connsiteX22" fmla="*/ 65690 w 2135353"/>
                <a:gd name="connsiteY22" fmla="*/ 558982 h 1533816"/>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1137746 w 2135353"/>
                <a:gd name="connsiteY16" fmla="*/ 1299962 h 1402438"/>
                <a:gd name="connsiteX17" fmla="*/ 794434 w 2135353"/>
                <a:gd name="connsiteY17" fmla="*/ 989456 h 1402438"/>
                <a:gd name="connsiteX18" fmla="*/ 565834 w 2135353"/>
                <a:gd name="connsiteY18" fmla="*/ 900193 h 1402438"/>
                <a:gd name="connsiteX19" fmla="*/ 357353 w 2135353"/>
                <a:gd name="connsiteY19" fmla="*/ 832251 h 1402438"/>
                <a:gd name="connsiteX20" fmla="*/ 49925 w 2135353"/>
                <a:gd name="connsiteY20" fmla="*/ 795465 h 1402438"/>
                <a:gd name="connsiteX21" fmla="*/ 65690 w 2135353"/>
                <a:gd name="connsiteY21" fmla="*/ 558982 h 1402438"/>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794434 w 2135353"/>
                <a:gd name="connsiteY16" fmla="*/ 989456 h 1402438"/>
                <a:gd name="connsiteX17" fmla="*/ 565834 w 2135353"/>
                <a:gd name="connsiteY17" fmla="*/ 900193 h 1402438"/>
                <a:gd name="connsiteX18" fmla="*/ 357353 w 2135353"/>
                <a:gd name="connsiteY18" fmla="*/ 832251 h 1402438"/>
                <a:gd name="connsiteX19" fmla="*/ 49925 w 2135353"/>
                <a:gd name="connsiteY19" fmla="*/ 795465 h 1402438"/>
                <a:gd name="connsiteX20" fmla="*/ 65690 w 2135353"/>
                <a:gd name="connsiteY20" fmla="*/ 558982 h 1402438"/>
                <a:gd name="connsiteX0" fmla="*/ 65690 w 2135353"/>
                <a:gd name="connsiteY0" fmla="*/ 558982 h 1307044"/>
                <a:gd name="connsiteX1" fmla="*/ 444063 w 2135353"/>
                <a:gd name="connsiteY1" fmla="*/ 343520 h 1307044"/>
                <a:gd name="connsiteX2" fmla="*/ 788431 w 2135353"/>
                <a:gd name="connsiteY2" fmla="*/ 350306 h 1307044"/>
                <a:gd name="connsiteX3" fmla="*/ 1127537 w 2135353"/>
                <a:gd name="connsiteY3" fmla="*/ 353730 h 1307044"/>
                <a:gd name="connsiteX4" fmla="*/ 1379484 w 2135353"/>
                <a:gd name="connsiteY4" fmla="*/ 348776 h 1307044"/>
                <a:gd name="connsiteX5" fmla="*/ 1621221 w 2135353"/>
                <a:gd name="connsiteY5" fmla="*/ 167472 h 1307044"/>
                <a:gd name="connsiteX6" fmla="*/ 1789388 w 2135353"/>
                <a:gd name="connsiteY6" fmla="*/ 4817 h 1307044"/>
                <a:gd name="connsiteX7" fmla="*/ 2083677 w 2135353"/>
                <a:gd name="connsiteY7" fmla="*/ 196376 h 1307044"/>
                <a:gd name="connsiteX8" fmla="*/ 2099442 w 2135353"/>
                <a:gd name="connsiteY8" fmla="*/ 385562 h 1307044"/>
                <a:gd name="connsiteX9" fmla="*/ 1894490 w 2135353"/>
                <a:gd name="connsiteY9" fmla="*/ 543217 h 1307044"/>
                <a:gd name="connsiteX10" fmla="*/ 1847194 w 2135353"/>
                <a:gd name="connsiteY10" fmla="*/ 653576 h 1307044"/>
                <a:gd name="connsiteX11" fmla="*/ 1941787 w 2135353"/>
                <a:gd name="connsiteY11" fmla="*/ 905824 h 1307044"/>
                <a:gd name="connsiteX12" fmla="*/ 1815663 w 2135353"/>
                <a:gd name="connsiteY12" fmla="*/ 1126541 h 1307044"/>
                <a:gd name="connsiteX13" fmla="*/ 1658008 w 2135353"/>
                <a:gd name="connsiteY13" fmla="*/ 1221134 h 1307044"/>
                <a:gd name="connsiteX14" fmla="*/ 1311166 w 2135353"/>
                <a:gd name="connsiteY14" fmla="*/ 1268431 h 1307044"/>
                <a:gd name="connsiteX15" fmla="*/ 794434 w 2135353"/>
                <a:gd name="connsiteY15" fmla="*/ 989456 h 1307044"/>
                <a:gd name="connsiteX16" fmla="*/ 565834 w 2135353"/>
                <a:gd name="connsiteY16" fmla="*/ 900193 h 1307044"/>
                <a:gd name="connsiteX17" fmla="*/ 357353 w 2135353"/>
                <a:gd name="connsiteY17" fmla="*/ 832251 h 1307044"/>
                <a:gd name="connsiteX18" fmla="*/ 49925 w 2135353"/>
                <a:gd name="connsiteY18" fmla="*/ 795465 h 1307044"/>
                <a:gd name="connsiteX19" fmla="*/ 65690 w 2135353"/>
                <a:gd name="connsiteY19" fmla="*/ 558982 h 1307044"/>
                <a:gd name="connsiteX0" fmla="*/ 65690 w 2135353"/>
                <a:gd name="connsiteY0" fmla="*/ 558982 h 1296371"/>
                <a:gd name="connsiteX1" fmla="*/ 444063 w 2135353"/>
                <a:gd name="connsiteY1" fmla="*/ 343520 h 1296371"/>
                <a:gd name="connsiteX2" fmla="*/ 788431 w 2135353"/>
                <a:gd name="connsiteY2" fmla="*/ 350306 h 1296371"/>
                <a:gd name="connsiteX3" fmla="*/ 1127537 w 2135353"/>
                <a:gd name="connsiteY3" fmla="*/ 353730 h 1296371"/>
                <a:gd name="connsiteX4" fmla="*/ 1379484 w 2135353"/>
                <a:gd name="connsiteY4" fmla="*/ 348776 h 1296371"/>
                <a:gd name="connsiteX5" fmla="*/ 1621221 w 2135353"/>
                <a:gd name="connsiteY5" fmla="*/ 167472 h 1296371"/>
                <a:gd name="connsiteX6" fmla="*/ 1789388 w 2135353"/>
                <a:gd name="connsiteY6" fmla="*/ 4817 h 1296371"/>
                <a:gd name="connsiteX7" fmla="*/ 2083677 w 2135353"/>
                <a:gd name="connsiteY7" fmla="*/ 196376 h 1296371"/>
                <a:gd name="connsiteX8" fmla="*/ 2099442 w 2135353"/>
                <a:gd name="connsiteY8" fmla="*/ 385562 h 1296371"/>
                <a:gd name="connsiteX9" fmla="*/ 1894490 w 2135353"/>
                <a:gd name="connsiteY9" fmla="*/ 543217 h 1296371"/>
                <a:gd name="connsiteX10" fmla="*/ 1847194 w 2135353"/>
                <a:gd name="connsiteY10" fmla="*/ 653576 h 1296371"/>
                <a:gd name="connsiteX11" fmla="*/ 1941787 w 2135353"/>
                <a:gd name="connsiteY11" fmla="*/ 905824 h 1296371"/>
                <a:gd name="connsiteX12" fmla="*/ 1815663 w 2135353"/>
                <a:gd name="connsiteY12" fmla="*/ 1126541 h 1296371"/>
                <a:gd name="connsiteX13" fmla="*/ 1658008 w 2135353"/>
                <a:gd name="connsiteY13" fmla="*/ 1221134 h 1296371"/>
                <a:gd name="connsiteX14" fmla="*/ 1565142 w 2135353"/>
                <a:gd name="connsiteY14" fmla="*/ 1157096 h 1296371"/>
                <a:gd name="connsiteX15" fmla="*/ 1311166 w 2135353"/>
                <a:gd name="connsiteY15" fmla="*/ 1268431 h 1296371"/>
                <a:gd name="connsiteX16" fmla="*/ 794434 w 2135353"/>
                <a:gd name="connsiteY16" fmla="*/ 989456 h 1296371"/>
                <a:gd name="connsiteX17" fmla="*/ 565834 w 2135353"/>
                <a:gd name="connsiteY17" fmla="*/ 900193 h 1296371"/>
                <a:gd name="connsiteX18" fmla="*/ 357353 w 2135353"/>
                <a:gd name="connsiteY18" fmla="*/ 832251 h 1296371"/>
                <a:gd name="connsiteX19" fmla="*/ 49925 w 2135353"/>
                <a:gd name="connsiteY19" fmla="*/ 795465 h 1296371"/>
                <a:gd name="connsiteX20" fmla="*/ 65690 w 2135353"/>
                <a:gd name="connsiteY20" fmla="*/ 558982 h 1296371"/>
                <a:gd name="connsiteX0" fmla="*/ 65690 w 2135353"/>
                <a:gd name="connsiteY0" fmla="*/ 558982 h 1226226"/>
                <a:gd name="connsiteX1" fmla="*/ 444063 w 2135353"/>
                <a:gd name="connsiteY1" fmla="*/ 343520 h 1226226"/>
                <a:gd name="connsiteX2" fmla="*/ 788431 w 2135353"/>
                <a:gd name="connsiteY2" fmla="*/ 350306 h 1226226"/>
                <a:gd name="connsiteX3" fmla="*/ 1127537 w 2135353"/>
                <a:gd name="connsiteY3" fmla="*/ 353730 h 1226226"/>
                <a:gd name="connsiteX4" fmla="*/ 1379484 w 2135353"/>
                <a:gd name="connsiteY4" fmla="*/ 348776 h 1226226"/>
                <a:gd name="connsiteX5" fmla="*/ 1621221 w 2135353"/>
                <a:gd name="connsiteY5" fmla="*/ 167472 h 1226226"/>
                <a:gd name="connsiteX6" fmla="*/ 1789388 w 2135353"/>
                <a:gd name="connsiteY6" fmla="*/ 4817 h 1226226"/>
                <a:gd name="connsiteX7" fmla="*/ 2083677 w 2135353"/>
                <a:gd name="connsiteY7" fmla="*/ 196376 h 1226226"/>
                <a:gd name="connsiteX8" fmla="*/ 2099442 w 2135353"/>
                <a:gd name="connsiteY8" fmla="*/ 385562 h 1226226"/>
                <a:gd name="connsiteX9" fmla="*/ 1894490 w 2135353"/>
                <a:gd name="connsiteY9" fmla="*/ 543217 h 1226226"/>
                <a:gd name="connsiteX10" fmla="*/ 1847194 w 2135353"/>
                <a:gd name="connsiteY10" fmla="*/ 653576 h 1226226"/>
                <a:gd name="connsiteX11" fmla="*/ 1941787 w 2135353"/>
                <a:gd name="connsiteY11" fmla="*/ 905824 h 1226226"/>
                <a:gd name="connsiteX12" fmla="*/ 1815663 w 2135353"/>
                <a:gd name="connsiteY12" fmla="*/ 1126541 h 1226226"/>
                <a:gd name="connsiteX13" fmla="*/ 1658008 w 2135353"/>
                <a:gd name="connsiteY13" fmla="*/ 1221134 h 1226226"/>
                <a:gd name="connsiteX14" fmla="*/ 1565142 w 2135353"/>
                <a:gd name="connsiteY14" fmla="*/ 1157096 h 1226226"/>
                <a:gd name="connsiteX15" fmla="*/ 1158766 w 2135353"/>
                <a:gd name="connsiteY15" fmla="*/ 1039831 h 1226226"/>
                <a:gd name="connsiteX16" fmla="*/ 794434 w 2135353"/>
                <a:gd name="connsiteY16" fmla="*/ 989456 h 1226226"/>
                <a:gd name="connsiteX17" fmla="*/ 565834 w 2135353"/>
                <a:gd name="connsiteY17" fmla="*/ 900193 h 1226226"/>
                <a:gd name="connsiteX18" fmla="*/ 357353 w 2135353"/>
                <a:gd name="connsiteY18" fmla="*/ 832251 h 1226226"/>
                <a:gd name="connsiteX19" fmla="*/ 49925 w 2135353"/>
                <a:gd name="connsiteY19" fmla="*/ 795465 h 1226226"/>
                <a:gd name="connsiteX20" fmla="*/ 65690 w 2135353"/>
                <a:gd name="connsiteY20" fmla="*/ 558982 h 1226226"/>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78390 w 2148053"/>
                <a:gd name="connsiteY0" fmla="*/ 558982 h 1171548"/>
                <a:gd name="connsiteX1" fmla="*/ 532963 w 2148053"/>
                <a:gd name="connsiteY1" fmla="*/ 419720 h 1171548"/>
                <a:gd name="connsiteX2" fmla="*/ 801131 w 2148053"/>
                <a:gd name="connsiteY2" fmla="*/ 350306 h 1171548"/>
                <a:gd name="connsiteX3" fmla="*/ 1140237 w 2148053"/>
                <a:gd name="connsiteY3" fmla="*/ 353730 h 1171548"/>
                <a:gd name="connsiteX4" fmla="*/ 1392184 w 2148053"/>
                <a:gd name="connsiteY4" fmla="*/ 348776 h 1171548"/>
                <a:gd name="connsiteX5" fmla="*/ 1633921 w 2148053"/>
                <a:gd name="connsiteY5" fmla="*/ 167472 h 1171548"/>
                <a:gd name="connsiteX6" fmla="*/ 1802088 w 2148053"/>
                <a:gd name="connsiteY6" fmla="*/ 4817 h 1171548"/>
                <a:gd name="connsiteX7" fmla="*/ 2096377 w 2148053"/>
                <a:gd name="connsiteY7" fmla="*/ 196376 h 1171548"/>
                <a:gd name="connsiteX8" fmla="*/ 2112142 w 2148053"/>
                <a:gd name="connsiteY8" fmla="*/ 385562 h 1171548"/>
                <a:gd name="connsiteX9" fmla="*/ 1907190 w 2148053"/>
                <a:gd name="connsiteY9" fmla="*/ 543217 h 1171548"/>
                <a:gd name="connsiteX10" fmla="*/ 1859894 w 2148053"/>
                <a:gd name="connsiteY10" fmla="*/ 653576 h 1171548"/>
                <a:gd name="connsiteX11" fmla="*/ 1954487 w 2148053"/>
                <a:gd name="connsiteY11" fmla="*/ 905824 h 1171548"/>
                <a:gd name="connsiteX12" fmla="*/ 1828363 w 2148053"/>
                <a:gd name="connsiteY12" fmla="*/ 1126541 h 1171548"/>
                <a:gd name="connsiteX13" fmla="*/ 1577842 w 2148053"/>
                <a:gd name="connsiteY13" fmla="*/ 1157096 h 1171548"/>
                <a:gd name="connsiteX14" fmla="*/ 1171466 w 2148053"/>
                <a:gd name="connsiteY14" fmla="*/ 1039831 h 1171548"/>
                <a:gd name="connsiteX15" fmla="*/ 807134 w 2148053"/>
                <a:gd name="connsiteY15" fmla="*/ 989456 h 1171548"/>
                <a:gd name="connsiteX16" fmla="*/ 578534 w 2148053"/>
                <a:gd name="connsiteY16" fmla="*/ 900193 h 1171548"/>
                <a:gd name="connsiteX17" fmla="*/ 370053 w 2148053"/>
                <a:gd name="connsiteY17" fmla="*/ 832251 h 1171548"/>
                <a:gd name="connsiteX18" fmla="*/ 62625 w 2148053"/>
                <a:gd name="connsiteY18" fmla="*/ 795465 h 1171548"/>
                <a:gd name="connsiteX19" fmla="*/ 78390 w 2148053"/>
                <a:gd name="connsiteY19" fmla="*/ 558982 h 1171548"/>
                <a:gd name="connsiteX0" fmla="*/ 78390 w 2224253"/>
                <a:gd name="connsiteY0" fmla="*/ 558982 h 1171548"/>
                <a:gd name="connsiteX1" fmla="*/ 609163 w 2224253"/>
                <a:gd name="connsiteY1" fmla="*/ 419720 h 1171548"/>
                <a:gd name="connsiteX2" fmla="*/ 877331 w 2224253"/>
                <a:gd name="connsiteY2" fmla="*/ 3503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544584 w 2224253"/>
                <a:gd name="connsiteY4" fmla="*/ 4249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4253" h="1171548">
                  <a:moveTo>
                    <a:pt x="78390" y="558982"/>
                  </a:moveTo>
                  <a:cubicBezTo>
                    <a:pt x="156780" y="496358"/>
                    <a:pt x="463306" y="441799"/>
                    <a:pt x="609163" y="419720"/>
                  </a:cubicBezTo>
                  <a:cubicBezTo>
                    <a:pt x="755020" y="397641"/>
                    <a:pt x="839619" y="424804"/>
                    <a:pt x="953531" y="426506"/>
                  </a:cubicBezTo>
                  <a:lnTo>
                    <a:pt x="1292637" y="506130"/>
                  </a:lnTo>
                  <a:cubicBezTo>
                    <a:pt x="1391146" y="505875"/>
                    <a:pt x="1475003" y="481419"/>
                    <a:pt x="1544584" y="424976"/>
                  </a:cubicBezTo>
                  <a:cubicBezTo>
                    <a:pt x="1614165" y="368533"/>
                    <a:pt x="1608020" y="311265"/>
                    <a:pt x="1710121" y="167472"/>
                  </a:cubicBezTo>
                  <a:cubicBezTo>
                    <a:pt x="1753038" y="84745"/>
                    <a:pt x="1801212" y="0"/>
                    <a:pt x="1878288" y="4817"/>
                  </a:cubicBezTo>
                  <a:cubicBezTo>
                    <a:pt x="1955364" y="9634"/>
                    <a:pt x="2120901" y="132919"/>
                    <a:pt x="2172577" y="196376"/>
                  </a:cubicBezTo>
                  <a:cubicBezTo>
                    <a:pt x="2224253" y="259833"/>
                    <a:pt x="2219873" y="327755"/>
                    <a:pt x="2188342" y="385562"/>
                  </a:cubicBezTo>
                  <a:cubicBezTo>
                    <a:pt x="2156811" y="443369"/>
                    <a:pt x="2025431" y="498548"/>
                    <a:pt x="1983390" y="543217"/>
                  </a:cubicBezTo>
                  <a:cubicBezTo>
                    <a:pt x="1941349" y="587886"/>
                    <a:pt x="1928211" y="593142"/>
                    <a:pt x="1936094" y="653576"/>
                  </a:cubicBezTo>
                  <a:cubicBezTo>
                    <a:pt x="1943977" y="714011"/>
                    <a:pt x="2035942" y="826997"/>
                    <a:pt x="2030687" y="905824"/>
                  </a:cubicBezTo>
                  <a:cubicBezTo>
                    <a:pt x="2025432" y="984651"/>
                    <a:pt x="1967337" y="1084662"/>
                    <a:pt x="1904563" y="1126541"/>
                  </a:cubicBezTo>
                  <a:cubicBezTo>
                    <a:pt x="1841789" y="1168420"/>
                    <a:pt x="1763525" y="1171548"/>
                    <a:pt x="1654042" y="1157096"/>
                  </a:cubicBezTo>
                  <a:cubicBezTo>
                    <a:pt x="1544559" y="1142644"/>
                    <a:pt x="1376117" y="1067771"/>
                    <a:pt x="1247666" y="1039831"/>
                  </a:cubicBezTo>
                  <a:cubicBezTo>
                    <a:pt x="1119215" y="1011891"/>
                    <a:pt x="982156" y="1012729"/>
                    <a:pt x="883334" y="989456"/>
                  </a:cubicBezTo>
                  <a:cubicBezTo>
                    <a:pt x="784512" y="966183"/>
                    <a:pt x="727581" y="926394"/>
                    <a:pt x="654734" y="900193"/>
                  </a:cubicBezTo>
                  <a:cubicBezTo>
                    <a:pt x="581887" y="873992"/>
                    <a:pt x="532238" y="849706"/>
                    <a:pt x="446253" y="832251"/>
                  </a:cubicBezTo>
                  <a:cubicBezTo>
                    <a:pt x="360268" y="814796"/>
                    <a:pt x="200135" y="841010"/>
                    <a:pt x="138825" y="795465"/>
                  </a:cubicBezTo>
                  <a:cubicBezTo>
                    <a:pt x="77515" y="749920"/>
                    <a:pt x="0" y="621606"/>
                    <a:pt x="78390" y="558982"/>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3873062" y="2895600"/>
              <a:ext cx="1569107" cy="2513722"/>
            </a:xfrm>
            <a:custGeom>
              <a:avLst/>
              <a:gdLst>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361090 w 1550276"/>
                <a:gd name="connsiteY17" fmla="*/ 756745 h 2375337"/>
                <a:gd name="connsiteX18" fmla="*/ 1424152 w 1550276"/>
                <a:gd name="connsiteY18" fmla="*/ 930165 h 2375337"/>
                <a:gd name="connsiteX19" fmla="*/ 1471448 w 1550276"/>
                <a:gd name="connsiteY19" fmla="*/ 1308538 h 2375337"/>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537138 w 1550276"/>
                <a:gd name="connsiteY17" fmla="*/ 722586 h 2375337"/>
                <a:gd name="connsiteX18" fmla="*/ 1424152 w 1550276"/>
                <a:gd name="connsiteY18" fmla="*/ 930165 h 2375337"/>
                <a:gd name="connsiteX19" fmla="*/ 1471448 w 1550276"/>
                <a:gd name="connsiteY19" fmla="*/ 1308538 h 2375337"/>
                <a:gd name="connsiteX0" fmla="*/ 1471448 w 1569107"/>
                <a:gd name="connsiteY0" fmla="*/ 1308538 h 2375337"/>
                <a:gd name="connsiteX1" fmla="*/ 1534510 w 1569107"/>
                <a:gd name="connsiteY1" fmla="*/ 1686910 h 2375337"/>
                <a:gd name="connsiteX2" fmla="*/ 1376855 w 1569107"/>
                <a:gd name="connsiteY2" fmla="*/ 1907627 h 2375337"/>
                <a:gd name="connsiteX3" fmla="*/ 1234966 w 1569107"/>
                <a:gd name="connsiteY3" fmla="*/ 2175641 h 2375337"/>
                <a:gd name="connsiteX4" fmla="*/ 1140372 w 1569107"/>
                <a:gd name="connsiteY4" fmla="*/ 2364827 h 2375337"/>
                <a:gd name="connsiteX5" fmla="*/ 872359 w 1569107"/>
                <a:gd name="connsiteY5" fmla="*/ 2238703 h 2375337"/>
                <a:gd name="connsiteX6" fmla="*/ 730469 w 1569107"/>
                <a:gd name="connsiteY6" fmla="*/ 1781503 h 2375337"/>
                <a:gd name="connsiteX7" fmla="*/ 762000 w 1569107"/>
                <a:gd name="connsiteY7" fmla="*/ 1340069 h 2375337"/>
                <a:gd name="connsiteX8" fmla="*/ 667407 w 1569107"/>
                <a:gd name="connsiteY8" fmla="*/ 1103586 h 2375337"/>
                <a:gd name="connsiteX9" fmla="*/ 430924 w 1569107"/>
                <a:gd name="connsiteY9" fmla="*/ 898634 h 2375337"/>
                <a:gd name="connsiteX10" fmla="*/ 84083 w 1569107"/>
                <a:gd name="connsiteY10" fmla="*/ 867103 h 2375337"/>
                <a:gd name="connsiteX11" fmla="*/ 5255 w 1569107"/>
                <a:gd name="connsiteY11" fmla="*/ 457200 h 2375337"/>
                <a:gd name="connsiteX12" fmla="*/ 115614 w 1569107"/>
                <a:gd name="connsiteY12" fmla="*/ 173420 h 2375337"/>
                <a:gd name="connsiteX13" fmla="*/ 320566 w 1569107"/>
                <a:gd name="connsiteY13" fmla="*/ 15765 h 2375337"/>
                <a:gd name="connsiteX14" fmla="*/ 809297 w 1569107"/>
                <a:gd name="connsiteY14" fmla="*/ 78827 h 2375337"/>
                <a:gd name="connsiteX15" fmla="*/ 1187669 w 1569107"/>
                <a:gd name="connsiteY15" fmla="*/ 189186 h 2375337"/>
                <a:gd name="connsiteX16" fmla="*/ 1345324 w 1569107"/>
                <a:gd name="connsiteY16" fmla="*/ 504496 h 2375337"/>
                <a:gd name="connsiteX17" fmla="*/ 1537138 w 1569107"/>
                <a:gd name="connsiteY17" fmla="*/ 722586 h 2375337"/>
                <a:gd name="connsiteX18" fmla="*/ 1537138 w 1569107"/>
                <a:gd name="connsiteY18" fmla="*/ 874986 h 2375337"/>
                <a:gd name="connsiteX19" fmla="*/ 1471448 w 1569107"/>
                <a:gd name="connsiteY19" fmla="*/ 1308538 h 2375337"/>
                <a:gd name="connsiteX0" fmla="*/ 1471448 w 1569107"/>
                <a:gd name="connsiteY0" fmla="*/ 1342697 h 2409496"/>
                <a:gd name="connsiteX1" fmla="*/ 1534510 w 1569107"/>
                <a:gd name="connsiteY1" fmla="*/ 1721069 h 2409496"/>
                <a:gd name="connsiteX2" fmla="*/ 1376855 w 1569107"/>
                <a:gd name="connsiteY2" fmla="*/ 1941786 h 2409496"/>
                <a:gd name="connsiteX3" fmla="*/ 1234966 w 1569107"/>
                <a:gd name="connsiteY3" fmla="*/ 2209800 h 2409496"/>
                <a:gd name="connsiteX4" fmla="*/ 1140372 w 1569107"/>
                <a:gd name="connsiteY4" fmla="*/ 2398986 h 2409496"/>
                <a:gd name="connsiteX5" fmla="*/ 872359 w 1569107"/>
                <a:gd name="connsiteY5" fmla="*/ 2272862 h 2409496"/>
                <a:gd name="connsiteX6" fmla="*/ 730469 w 1569107"/>
                <a:gd name="connsiteY6" fmla="*/ 1815662 h 2409496"/>
                <a:gd name="connsiteX7" fmla="*/ 762000 w 1569107"/>
                <a:gd name="connsiteY7" fmla="*/ 1374228 h 2409496"/>
                <a:gd name="connsiteX8" fmla="*/ 667407 w 1569107"/>
                <a:gd name="connsiteY8" fmla="*/ 1137745 h 2409496"/>
                <a:gd name="connsiteX9" fmla="*/ 430924 w 1569107"/>
                <a:gd name="connsiteY9" fmla="*/ 932793 h 2409496"/>
                <a:gd name="connsiteX10" fmla="*/ 84083 w 1569107"/>
                <a:gd name="connsiteY10" fmla="*/ 901262 h 2409496"/>
                <a:gd name="connsiteX11" fmla="*/ 5255 w 1569107"/>
                <a:gd name="connsiteY11" fmla="*/ 491359 h 2409496"/>
                <a:gd name="connsiteX12" fmla="*/ 115614 w 1569107"/>
                <a:gd name="connsiteY12" fmla="*/ 207579 h 2409496"/>
                <a:gd name="connsiteX13" fmla="*/ 320566 w 1569107"/>
                <a:gd name="connsiteY13" fmla="*/ 49924 h 2409496"/>
                <a:gd name="connsiteX14" fmla="*/ 809297 w 1569107"/>
                <a:gd name="connsiteY14" fmla="*/ 112986 h 2409496"/>
                <a:gd name="connsiteX15" fmla="*/ 1232338 w 1569107"/>
                <a:gd name="connsiteY15" fmla="*/ 70945 h 2409496"/>
                <a:gd name="connsiteX16" fmla="*/ 1345324 w 1569107"/>
                <a:gd name="connsiteY16" fmla="*/ 538655 h 2409496"/>
                <a:gd name="connsiteX17" fmla="*/ 1537138 w 1569107"/>
                <a:gd name="connsiteY17" fmla="*/ 756745 h 2409496"/>
                <a:gd name="connsiteX18" fmla="*/ 1537138 w 1569107"/>
                <a:gd name="connsiteY18" fmla="*/ 909145 h 2409496"/>
                <a:gd name="connsiteX19" fmla="*/ 1471448 w 1569107"/>
                <a:gd name="connsiteY19" fmla="*/ 1342697 h 2409496"/>
                <a:gd name="connsiteX0" fmla="*/ 1471448 w 1569107"/>
                <a:gd name="connsiteY0" fmla="*/ 1349704 h 2416503"/>
                <a:gd name="connsiteX1" fmla="*/ 1534510 w 1569107"/>
                <a:gd name="connsiteY1" fmla="*/ 1728076 h 2416503"/>
                <a:gd name="connsiteX2" fmla="*/ 1376855 w 1569107"/>
                <a:gd name="connsiteY2" fmla="*/ 1948793 h 2416503"/>
                <a:gd name="connsiteX3" fmla="*/ 1234966 w 1569107"/>
                <a:gd name="connsiteY3" fmla="*/ 2216807 h 2416503"/>
                <a:gd name="connsiteX4" fmla="*/ 1140372 w 1569107"/>
                <a:gd name="connsiteY4" fmla="*/ 2405993 h 2416503"/>
                <a:gd name="connsiteX5" fmla="*/ 872359 w 1569107"/>
                <a:gd name="connsiteY5" fmla="*/ 2279869 h 2416503"/>
                <a:gd name="connsiteX6" fmla="*/ 730469 w 1569107"/>
                <a:gd name="connsiteY6" fmla="*/ 1822669 h 2416503"/>
                <a:gd name="connsiteX7" fmla="*/ 762000 w 1569107"/>
                <a:gd name="connsiteY7" fmla="*/ 1381235 h 2416503"/>
                <a:gd name="connsiteX8" fmla="*/ 667407 w 1569107"/>
                <a:gd name="connsiteY8" fmla="*/ 1144752 h 2416503"/>
                <a:gd name="connsiteX9" fmla="*/ 430924 w 1569107"/>
                <a:gd name="connsiteY9" fmla="*/ 939800 h 2416503"/>
                <a:gd name="connsiteX10" fmla="*/ 84083 w 1569107"/>
                <a:gd name="connsiteY10" fmla="*/ 908269 h 2416503"/>
                <a:gd name="connsiteX11" fmla="*/ 5255 w 1569107"/>
                <a:gd name="connsiteY11" fmla="*/ 498366 h 2416503"/>
                <a:gd name="connsiteX12" fmla="*/ 115614 w 1569107"/>
                <a:gd name="connsiteY12" fmla="*/ 214586 h 2416503"/>
                <a:gd name="connsiteX13" fmla="*/ 320566 w 1569107"/>
                <a:gd name="connsiteY13" fmla="*/ 56931 h 2416503"/>
                <a:gd name="connsiteX14" fmla="*/ 775138 w 1569107"/>
                <a:gd name="connsiteY14" fmla="*/ 77952 h 2416503"/>
                <a:gd name="connsiteX15" fmla="*/ 1232338 w 1569107"/>
                <a:gd name="connsiteY15" fmla="*/ 77952 h 2416503"/>
                <a:gd name="connsiteX16" fmla="*/ 1345324 w 1569107"/>
                <a:gd name="connsiteY16" fmla="*/ 545662 h 2416503"/>
                <a:gd name="connsiteX17" fmla="*/ 1537138 w 1569107"/>
                <a:gd name="connsiteY17" fmla="*/ 763752 h 2416503"/>
                <a:gd name="connsiteX18" fmla="*/ 1537138 w 1569107"/>
                <a:gd name="connsiteY18" fmla="*/ 916152 h 2416503"/>
                <a:gd name="connsiteX19" fmla="*/ 1471448 w 1569107"/>
                <a:gd name="connsiteY19" fmla="*/ 1349704 h 2416503"/>
                <a:gd name="connsiteX0" fmla="*/ 1471448 w 1569107"/>
                <a:gd name="connsiteY0" fmla="*/ 1446923 h 2513722"/>
                <a:gd name="connsiteX1" fmla="*/ 1534510 w 1569107"/>
                <a:gd name="connsiteY1" fmla="*/ 1825295 h 2513722"/>
                <a:gd name="connsiteX2" fmla="*/ 1376855 w 1569107"/>
                <a:gd name="connsiteY2" fmla="*/ 2046012 h 2513722"/>
                <a:gd name="connsiteX3" fmla="*/ 1234966 w 1569107"/>
                <a:gd name="connsiteY3" fmla="*/ 2314026 h 2513722"/>
                <a:gd name="connsiteX4" fmla="*/ 1140372 w 1569107"/>
                <a:gd name="connsiteY4" fmla="*/ 2503212 h 2513722"/>
                <a:gd name="connsiteX5" fmla="*/ 872359 w 1569107"/>
                <a:gd name="connsiteY5" fmla="*/ 2377088 h 2513722"/>
                <a:gd name="connsiteX6" fmla="*/ 730469 w 1569107"/>
                <a:gd name="connsiteY6" fmla="*/ 1919888 h 2513722"/>
                <a:gd name="connsiteX7" fmla="*/ 762000 w 1569107"/>
                <a:gd name="connsiteY7" fmla="*/ 1478454 h 2513722"/>
                <a:gd name="connsiteX8" fmla="*/ 667407 w 1569107"/>
                <a:gd name="connsiteY8" fmla="*/ 1241971 h 2513722"/>
                <a:gd name="connsiteX9" fmla="*/ 430924 w 1569107"/>
                <a:gd name="connsiteY9" fmla="*/ 1037019 h 2513722"/>
                <a:gd name="connsiteX10" fmla="*/ 84083 w 1569107"/>
                <a:gd name="connsiteY10" fmla="*/ 1005488 h 2513722"/>
                <a:gd name="connsiteX11" fmla="*/ 5255 w 1569107"/>
                <a:gd name="connsiteY11" fmla="*/ 595585 h 2513722"/>
                <a:gd name="connsiteX12" fmla="*/ 115614 w 1569107"/>
                <a:gd name="connsiteY12" fmla="*/ 311805 h 2513722"/>
                <a:gd name="connsiteX13" fmla="*/ 470338 w 1569107"/>
                <a:gd name="connsiteY13" fmla="*/ 22772 h 2513722"/>
                <a:gd name="connsiteX14" fmla="*/ 775138 w 1569107"/>
                <a:gd name="connsiteY14" fmla="*/ 175171 h 2513722"/>
                <a:gd name="connsiteX15" fmla="*/ 1232338 w 1569107"/>
                <a:gd name="connsiteY15" fmla="*/ 175171 h 2513722"/>
                <a:gd name="connsiteX16" fmla="*/ 1345324 w 1569107"/>
                <a:gd name="connsiteY16" fmla="*/ 642881 h 2513722"/>
                <a:gd name="connsiteX17" fmla="*/ 1537138 w 1569107"/>
                <a:gd name="connsiteY17" fmla="*/ 860971 h 2513722"/>
                <a:gd name="connsiteX18" fmla="*/ 1537138 w 1569107"/>
                <a:gd name="connsiteY18" fmla="*/ 1013371 h 2513722"/>
                <a:gd name="connsiteX19" fmla="*/ 1471448 w 1569107"/>
                <a:gd name="connsiteY19" fmla="*/ 1446923 h 251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9107" h="2513722">
                  <a:moveTo>
                    <a:pt x="1471448" y="1446923"/>
                  </a:moveTo>
                  <a:cubicBezTo>
                    <a:pt x="1471010" y="1582244"/>
                    <a:pt x="1550276" y="1725447"/>
                    <a:pt x="1534510" y="1825295"/>
                  </a:cubicBezTo>
                  <a:cubicBezTo>
                    <a:pt x="1518744" y="1925143"/>
                    <a:pt x="1426779" y="1964557"/>
                    <a:pt x="1376855" y="2046012"/>
                  </a:cubicBezTo>
                  <a:cubicBezTo>
                    <a:pt x="1326931" y="2127467"/>
                    <a:pt x="1274380" y="2237826"/>
                    <a:pt x="1234966" y="2314026"/>
                  </a:cubicBezTo>
                  <a:cubicBezTo>
                    <a:pt x="1195552" y="2390226"/>
                    <a:pt x="1200806" y="2492702"/>
                    <a:pt x="1140372" y="2503212"/>
                  </a:cubicBezTo>
                  <a:cubicBezTo>
                    <a:pt x="1079938" y="2513722"/>
                    <a:pt x="940676" y="2474309"/>
                    <a:pt x="872359" y="2377088"/>
                  </a:cubicBezTo>
                  <a:cubicBezTo>
                    <a:pt x="804042" y="2279867"/>
                    <a:pt x="748862" y="2069660"/>
                    <a:pt x="730469" y="1919888"/>
                  </a:cubicBezTo>
                  <a:cubicBezTo>
                    <a:pt x="712076" y="1770116"/>
                    <a:pt x="772510" y="1591440"/>
                    <a:pt x="762000" y="1478454"/>
                  </a:cubicBezTo>
                  <a:cubicBezTo>
                    <a:pt x="751490" y="1365468"/>
                    <a:pt x="722586" y="1315544"/>
                    <a:pt x="667407" y="1241971"/>
                  </a:cubicBezTo>
                  <a:cubicBezTo>
                    <a:pt x="612228" y="1168399"/>
                    <a:pt x="528145" y="1076433"/>
                    <a:pt x="430924" y="1037019"/>
                  </a:cubicBezTo>
                  <a:cubicBezTo>
                    <a:pt x="333703" y="997605"/>
                    <a:pt x="155028" y="1079060"/>
                    <a:pt x="84083" y="1005488"/>
                  </a:cubicBezTo>
                  <a:cubicBezTo>
                    <a:pt x="13138" y="931916"/>
                    <a:pt x="0" y="711199"/>
                    <a:pt x="5255" y="595585"/>
                  </a:cubicBezTo>
                  <a:cubicBezTo>
                    <a:pt x="10510" y="479971"/>
                    <a:pt x="38100" y="407274"/>
                    <a:pt x="115614" y="311805"/>
                  </a:cubicBezTo>
                  <a:cubicBezTo>
                    <a:pt x="193128" y="216336"/>
                    <a:pt x="360417" y="45544"/>
                    <a:pt x="470338" y="22772"/>
                  </a:cubicBezTo>
                  <a:cubicBezTo>
                    <a:pt x="580259" y="0"/>
                    <a:pt x="648138" y="149771"/>
                    <a:pt x="775138" y="175171"/>
                  </a:cubicBezTo>
                  <a:cubicBezTo>
                    <a:pt x="902138" y="200571"/>
                    <a:pt x="1137307" y="97219"/>
                    <a:pt x="1232338" y="175171"/>
                  </a:cubicBezTo>
                  <a:cubicBezTo>
                    <a:pt x="1327369" y="253123"/>
                    <a:pt x="1294524" y="528581"/>
                    <a:pt x="1345324" y="642881"/>
                  </a:cubicBezTo>
                  <a:cubicBezTo>
                    <a:pt x="1396124" y="757181"/>
                    <a:pt x="1505169" y="799223"/>
                    <a:pt x="1537138" y="860971"/>
                  </a:cubicBezTo>
                  <a:cubicBezTo>
                    <a:pt x="1569107" y="922719"/>
                    <a:pt x="1548086" y="915712"/>
                    <a:pt x="1537138" y="1013371"/>
                  </a:cubicBezTo>
                  <a:cubicBezTo>
                    <a:pt x="1526190" y="1111030"/>
                    <a:pt x="1471886" y="1311602"/>
                    <a:pt x="1471448" y="144692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0" y="5661572"/>
              <a:ext cx="292644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2: </a:t>
              </a:r>
              <a:r>
                <a:rPr lang="en-US" sz="2800" b="1" spc="-150" dirty="0">
                  <a:solidFill>
                    <a:srgbClr val="0070C0"/>
                  </a:solidFill>
                </a:rPr>
                <a:t> </a:t>
              </a:r>
              <a:r>
                <a:rPr lang="en-US" sz="2800" b="1" spc="-150" dirty="0" smtClean="0">
                  <a:solidFill>
                    <a:srgbClr val="0070C0"/>
                  </a:solidFill>
                </a:rPr>
                <a:t>into Africa</a:t>
              </a:r>
            </a:p>
          </p:txBody>
        </p:sp>
        <p:sp>
          <p:nvSpPr>
            <p:cNvPr id="56" name="TextBox 55"/>
            <p:cNvSpPr txBox="1"/>
            <p:nvPr/>
          </p:nvSpPr>
          <p:spPr>
            <a:xfrm>
              <a:off x="0" y="6172200"/>
              <a:ext cx="460767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1:  beginning in East Africa</a:t>
              </a:r>
            </a:p>
          </p:txBody>
        </p:sp>
        <p:cxnSp>
          <p:nvCxnSpPr>
            <p:cNvPr id="57" name="Straight Arrow Connector 56"/>
            <p:cNvCxnSpPr/>
            <p:nvPr/>
          </p:nvCxnSpPr>
          <p:spPr>
            <a:xfrm flipH="1">
              <a:off x="4953000" y="4119046"/>
              <a:ext cx="304802" cy="833954"/>
            </a:xfrm>
            <a:prstGeom prst="straightConnector1">
              <a:avLst/>
            </a:pr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58" name="5-Point Star 57"/>
            <p:cNvSpPr/>
            <p:nvPr/>
          </p:nvSpPr>
          <p:spPr>
            <a:xfrm>
              <a:off x="5105400" y="37338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p:cNvSpPr/>
            <p:nvPr/>
          </p:nvSpPr>
          <p:spPr>
            <a:xfrm>
              <a:off x="4648200" y="48006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4154214" y="2162503"/>
              <a:ext cx="1253358" cy="935421"/>
            </a:xfrm>
            <a:custGeom>
              <a:avLst/>
              <a:gdLst>
                <a:gd name="connsiteX0" fmla="*/ 1111469 w 1253358"/>
                <a:gd name="connsiteY0" fmla="*/ 911773 h 935421"/>
                <a:gd name="connsiteX1" fmla="*/ 1221827 w 1253358"/>
                <a:gd name="connsiteY1" fmla="*/ 754118 h 935421"/>
                <a:gd name="connsiteX2" fmla="*/ 1221827 w 1253358"/>
                <a:gd name="connsiteY2" fmla="*/ 533400 h 935421"/>
                <a:gd name="connsiteX3" fmla="*/ 1032641 w 1253358"/>
                <a:gd name="connsiteY3" fmla="*/ 249621 h 935421"/>
                <a:gd name="connsiteX4" fmla="*/ 906517 w 1253358"/>
                <a:gd name="connsiteY4" fmla="*/ 91966 h 935421"/>
                <a:gd name="connsiteX5" fmla="*/ 717331 w 1253358"/>
                <a:gd name="connsiteY5" fmla="*/ 13138 h 935421"/>
                <a:gd name="connsiteX6" fmla="*/ 433552 w 1253358"/>
                <a:gd name="connsiteY6" fmla="*/ 13138 h 935421"/>
                <a:gd name="connsiteX7" fmla="*/ 275896 w 1253358"/>
                <a:gd name="connsiteY7" fmla="*/ 44669 h 935421"/>
                <a:gd name="connsiteX8" fmla="*/ 197069 w 1253358"/>
                <a:gd name="connsiteY8" fmla="*/ 155028 h 935421"/>
                <a:gd name="connsiteX9" fmla="*/ 134007 w 1253358"/>
                <a:gd name="connsiteY9" fmla="*/ 312683 h 935421"/>
                <a:gd name="connsiteX10" fmla="*/ 39414 w 1253358"/>
                <a:gd name="connsiteY10" fmla="*/ 391511 h 935421"/>
                <a:gd name="connsiteX11" fmla="*/ 7883 w 1253358"/>
                <a:gd name="connsiteY11" fmla="*/ 470338 h 935421"/>
                <a:gd name="connsiteX12" fmla="*/ 39414 w 1253358"/>
                <a:gd name="connsiteY12" fmla="*/ 627994 h 935421"/>
                <a:gd name="connsiteX13" fmla="*/ 244365 w 1253358"/>
                <a:gd name="connsiteY13" fmla="*/ 580697 h 935421"/>
                <a:gd name="connsiteX14" fmla="*/ 291662 w 1253358"/>
                <a:gd name="connsiteY14" fmla="*/ 454573 h 935421"/>
                <a:gd name="connsiteX15" fmla="*/ 386255 w 1253358"/>
                <a:gd name="connsiteY15" fmla="*/ 407276 h 935421"/>
                <a:gd name="connsiteX16" fmla="*/ 575441 w 1253358"/>
                <a:gd name="connsiteY16" fmla="*/ 391511 h 935421"/>
                <a:gd name="connsiteX17" fmla="*/ 606972 w 1253358"/>
                <a:gd name="connsiteY17" fmla="*/ 549166 h 935421"/>
                <a:gd name="connsiteX18" fmla="*/ 717331 w 1253358"/>
                <a:gd name="connsiteY18" fmla="*/ 643759 h 935421"/>
                <a:gd name="connsiteX19" fmla="*/ 717331 w 1253358"/>
                <a:gd name="connsiteY19" fmla="*/ 533400 h 935421"/>
                <a:gd name="connsiteX20" fmla="*/ 811924 w 1253358"/>
                <a:gd name="connsiteY20" fmla="*/ 643759 h 935421"/>
                <a:gd name="connsiteX21" fmla="*/ 1032641 w 1253358"/>
                <a:gd name="connsiteY21" fmla="*/ 691056 h 935421"/>
                <a:gd name="connsiteX22" fmla="*/ 1001110 w 1253358"/>
                <a:gd name="connsiteY22" fmla="*/ 801414 h 935421"/>
                <a:gd name="connsiteX23" fmla="*/ 1048407 w 1253358"/>
                <a:gd name="connsiteY23" fmla="*/ 896007 h 935421"/>
                <a:gd name="connsiteX24" fmla="*/ 1111469 w 1253358"/>
                <a:gd name="connsiteY24" fmla="*/ 911773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3358" h="935421">
                  <a:moveTo>
                    <a:pt x="1111469" y="911773"/>
                  </a:moveTo>
                  <a:cubicBezTo>
                    <a:pt x="1140372" y="888125"/>
                    <a:pt x="1203434" y="817180"/>
                    <a:pt x="1221827" y="754118"/>
                  </a:cubicBezTo>
                  <a:cubicBezTo>
                    <a:pt x="1240220" y="691056"/>
                    <a:pt x="1253358" y="617483"/>
                    <a:pt x="1221827" y="533400"/>
                  </a:cubicBezTo>
                  <a:cubicBezTo>
                    <a:pt x="1190296" y="449317"/>
                    <a:pt x="1085193" y="323193"/>
                    <a:pt x="1032641" y="249621"/>
                  </a:cubicBezTo>
                  <a:cubicBezTo>
                    <a:pt x="980089" y="176049"/>
                    <a:pt x="959069" y="131380"/>
                    <a:pt x="906517" y="91966"/>
                  </a:cubicBezTo>
                  <a:cubicBezTo>
                    <a:pt x="853965" y="52552"/>
                    <a:pt x="796158" y="26276"/>
                    <a:pt x="717331" y="13138"/>
                  </a:cubicBezTo>
                  <a:cubicBezTo>
                    <a:pt x="638504" y="0"/>
                    <a:pt x="507124" y="7883"/>
                    <a:pt x="433552" y="13138"/>
                  </a:cubicBezTo>
                  <a:cubicBezTo>
                    <a:pt x="359980" y="18393"/>
                    <a:pt x="315310" y="21021"/>
                    <a:pt x="275896" y="44669"/>
                  </a:cubicBezTo>
                  <a:cubicBezTo>
                    <a:pt x="236482" y="68317"/>
                    <a:pt x="220717" y="110359"/>
                    <a:pt x="197069" y="155028"/>
                  </a:cubicBezTo>
                  <a:cubicBezTo>
                    <a:pt x="173421" y="199697"/>
                    <a:pt x="160283" y="273269"/>
                    <a:pt x="134007" y="312683"/>
                  </a:cubicBezTo>
                  <a:cubicBezTo>
                    <a:pt x="107731" y="352097"/>
                    <a:pt x="60435" y="365235"/>
                    <a:pt x="39414" y="391511"/>
                  </a:cubicBezTo>
                  <a:cubicBezTo>
                    <a:pt x="18393" y="417787"/>
                    <a:pt x="7883" y="430924"/>
                    <a:pt x="7883" y="470338"/>
                  </a:cubicBezTo>
                  <a:cubicBezTo>
                    <a:pt x="7883" y="509752"/>
                    <a:pt x="0" y="609601"/>
                    <a:pt x="39414" y="627994"/>
                  </a:cubicBezTo>
                  <a:cubicBezTo>
                    <a:pt x="78828" y="646387"/>
                    <a:pt x="202324" y="609600"/>
                    <a:pt x="244365" y="580697"/>
                  </a:cubicBezTo>
                  <a:cubicBezTo>
                    <a:pt x="286406" y="551794"/>
                    <a:pt x="268014" y="483476"/>
                    <a:pt x="291662" y="454573"/>
                  </a:cubicBezTo>
                  <a:cubicBezTo>
                    <a:pt x="315310" y="425670"/>
                    <a:pt x="338959" y="417786"/>
                    <a:pt x="386255" y="407276"/>
                  </a:cubicBezTo>
                  <a:cubicBezTo>
                    <a:pt x="433551" y="396766"/>
                    <a:pt x="538655" y="367863"/>
                    <a:pt x="575441" y="391511"/>
                  </a:cubicBezTo>
                  <a:cubicBezTo>
                    <a:pt x="612227" y="415159"/>
                    <a:pt x="583324" y="507125"/>
                    <a:pt x="606972" y="549166"/>
                  </a:cubicBezTo>
                  <a:cubicBezTo>
                    <a:pt x="630620" y="591207"/>
                    <a:pt x="698938" y="646387"/>
                    <a:pt x="717331" y="643759"/>
                  </a:cubicBezTo>
                  <a:cubicBezTo>
                    <a:pt x="735724" y="641131"/>
                    <a:pt x="701566" y="533400"/>
                    <a:pt x="717331" y="533400"/>
                  </a:cubicBezTo>
                  <a:cubicBezTo>
                    <a:pt x="733096" y="533400"/>
                    <a:pt x="759372" y="617483"/>
                    <a:pt x="811924" y="643759"/>
                  </a:cubicBezTo>
                  <a:cubicBezTo>
                    <a:pt x="864476" y="670035"/>
                    <a:pt x="1001110" y="664780"/>
                    <a:pt x="1032641" y="691056"/>
                  </a:cubicBezTo>
                  <a:cubicBezTo>
                    <a:pt x="1064172" y="717332"/>
                    <a:pt x="998482" y="767256"/>
                    <a:pt x="1001110" y="801414"/>
                  </a:cubicBezTo>
                  <a:cubicBezTo>
                    <a:pt x="1003738" y="835573"/>
                    <a:pt x="1037897" y="877614"/>
                    <a:pt x="1048407" y="896007"/>
                  </a:cubicBezTo>
                  <a:cubicBezTo>
                    <a:pt x="1058917" y="914400"/>
                    <a:pt x="1082566" y="935421"/>
                    <a:pt x="1111469" y="91177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800600" y="2362200"/>
              <a:ext cx="446048" cy="16002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229711">
                  <a:moveTo>
                    <a:pt x="236483" y="1229711"/>
                  </a:moveTo>
                  <a:cubicBezTo>
                    <a:pt x="182617" y="1140373"/>
                    <a:pt x="147638" y="1057041"/>
                    <a:pt x="141890" y="930166"/>
                  </a:cubicBezTo>
                  <a:cubicBezTo>
                    <a:pt x="136142" y="803291"/>
                    <a:pt x="194113" y="594585"/>
                    <a:pt x="201996" y="468461"/>
                  </a:cubicBezTo>
                  <a:cubicBezTo>
                    <a:pt x="209879" y="342337"/>
                    <a:pt x="222853" y="251498"/>
                    <a:pt x="189187" y="173421"/>
                  </a:cubicBezTo>
                  <a:cubicBezTo>
                    <a:pt x="155521" y="95344"/>
                    <a:pt x="68317" y="44669"/>
                    <a:pt x="0"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p:cNvSpPr txBox="1"/>
            <p:nvPr/>
          </p:nvSpPr>
          <p:spPr>
            <a:xfrm>
              <a:off x="0" y="5105400"/>
              <a:ext cx="3108543"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3: </a:t>
              </a:r>
              <a:r>
                <a:rPr lang="en-US" sz="2800" b="1" spc="-150" dirty="0">
                  <a:solidFill>
                    <a:srgbClr val="0070C0"/>
                  </a:solidFill>
                </a:rPr>
                <a:t> </a:t>
              </a:r>
              <a:r>
                <a:rPr lang="en-US" sz="2800" b="1" spc="-150" dirty="0" smtClean="0">
                  <a:solidFill>
                    <a:srgbClr val="0070C0"/>
                  </a:solidFill>
                </a:rPr>
                <a:t>into Europe</a:t>
              </a:r>
            </a:p>
          </p:txBody>
        </p:sp>
        <p:sp>
          <p:nvSpPr>
            <p:cNvPr id="63" name="Freeform 62"/>
            <p:cNvSpPr/>
            <p:nvPr/>
          </p:nvSpPr>
          <p:spPr>
            <a:xfrm>
              <a:off x="5257800" y="2667000"/>
              <a:ext cx="1400503"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5-Point Star 63"/>
            <p:cNvSpPr/>
            <p:nvPr/>
          </p:nvSpPr>
          <p:spPr>
            <a:xfrm>
              <a:off x="6629400" y="25908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0" y="4038600"/>
              <a:ext cx="3604320"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5:   across </a:t>
              </a:r>
              <a:r>
                <a:rPr lang="en-US" sz="2800" b="1" spc="-150" dirty="0" err="1" smtClean="0">
                  <a:solidFill>
                    <a:srgbClr val="0070C0"/>
                  </a:solidFill>
                </a:rPr>
                <a:t>Beringia</a:t>
              </a:r>
              <a:endParaRPr lang="en-US" sz="2800" b="1" spc="-150" dirty="0" smtClean="0">
                <a:solidFill>
                  <a:srgbClr val="0070C0"/>
                </a:solidFill>
              </a:endParaRPr>
            </a:p>
          </p:txBody>
        </p:sp>
        <p:sp>
          <p:nvSpPr>
            <p:cNvPr id="66" name="Freeform 65"/>
            <p:cNvSpPr/>
            <p:nvPr/>
          </p:nvSpPr>
          <p:spPr>
            <a:xfrm>
              <a:off x="5257800" y="2667000"/>
              <a:ext cx="1400503"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7002517" y="1692165"/>
              <a:ext cx="1061545" cy="683173"/>
            </a:xfrm>
            <a:custGeom>
              <a:avLst/>
              <a:gdLst>
                <a:gd name="connsiteX0" fmla="*/ 44669 w 1061545"/>
                <a:gd name="connsiteY0" fmla="*/ 420414 h 683173"/>
                <a:gd name="connsiteX1" fmla="*/ 123497 w 1061545"/>
                <a:gd name="connsiteY1" fmla="*/ 199697 h 683173"/>
                <a:gd name="connsiteX2" fmla="*/ 549166 w 1061545"/>
                <a:gd name="connsiteY2" fmla="*/ 26276 h 683173"/>
                <a:gd name="connsiteX3" fmla="*/ 848711 w 1061545"/>
                <a:gd name="connsiteY3" fmla="*/ 42042 h 683173"/>
                <a:gd name="connsiteX4" fmla="*/ 943304 w 1061545"/>
                <a:gd name="connsiteY4" fmla="*/ 42042 h 683173"/>
                <a:gd name="connsiteX5" fmla="*/ 1053662 w 1061545"/>
                <a:gd name="connsiteY5" fmla="*/ 120869 h 683173"/>
                <a:gd name="connsiteX6" fmla="*/ 896007 w 1061545"/>
                <a:gd name="connsiteY6" fmla="*/ 231228 h 683173"/>
                <a:gd name="connsiteX7" fmla="*/ 801414 w 1061545"/>
                <a:gd name="connsiteY7" fmla="*/ 341587 h 683173"/>
                <a:gd name="connsiteX8" fmla="*/ 848711 w 1061545"/>
                <a:gd name="connsiteY8" fmla="*/ 483476 h 683173"/>
                <a:gd name="connsiteX9" fmla="*/ 722586 w 1061545"/>
                <a:gd name="connsiteY9" fmla="*/ 483476 h 683173"/>
                <a:gd name="connsiteX10" fmla="*/ 643759 w 1061545"/>
                <a:gd name="connsiteY10" fmla="*/ 341587 h 683173"/>
                <a:gd name="connsiteX11" fmla="*/ 375745 w 1061545"/>
                <a:gd name="connsiteY11" fmla="*/ 341587 h 683173"/>
                <a:gd name="connsiteX12" fmla="*/ 359980 w 1061545"/>
                <a:gd name="connsiteY12" fmla="*/ 451945 h 683173"/>
                <a:gd name="connsiteX13" fmla="*/ 470338 w 1061545"/>
                <a:gd name="connsiteY13" fmla="*/ 546538 h 683173"/>
                <a:gd name="connsiteX14" fmla="*/ 470338 w 1061545"/>
                <a:gd name="connsiteY14" fmla="*/ 625366 h 683173"/>
                <a:gd name="connsiteX15" fmla="*/ 344214 w 1061545"/>
                <a:gd name="connsiteY15" fmla="*/ 672663 h 683173"/>
                <a:gd name="connsiteX16" fmla="*/ 123497 w 1061545"/>
                <a:gd name="connsiteY16" fmla="*/ 562304 h 683173"/>
                <a:gd name="connsiteX17" fmla="*/ 13138 w 1061545"/>
                <a:gd name="connsiteY17" fmla="*/ 530773 h 683173"/>
                <a:gd name="connsiteX18" fmla="*/ 44669 w 1061545"/>
                <a:gd name="connsiteY18" fmla="*/ 420414 h 6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1545" h="683173">
                  <a:moveTo>
                    <a:pt x="44669" y="420414"/>
                  </a:moveTo>
                  <a:cubicBezTo>
                    <a:pt x="63062" y="365235"/>
                    <a:pt x="39414" y="265387"/>
                    <a:pt x="123497" y="199697"/>
                  </a:cubicBezTo>
                  <a:cubicBezTo>
                    <a:pt x="207580" y="134007"/>
                    <a:pt x="428297" y="52552"/>
                    <a:pt x="549166" y="26276"/>
                  </a:cubicBezTo>
                  <a:cubicBezTo>
                    <a:pt x="670035" y="0"/>
                    <a:pt x="783021" y="39414"/>
                    <a:pt x="848711" y="42042"/>
                  </a:cubicBezTo>
                  <a:cubicBezTo>
                    <a:pt x="914401" y="44670"/>
                    <a:pt x="909146" y="28904"/>
                    <a:pt x="943304" y="42042"/>
                  </a:cubicBezTo>
                  <a:cubicBezTo>
                    <a:pt x="977462" y="55180"/>
                    <a:pt x="1061545" y="89338"/>
                    <a:pt x="1053662" y="120869"/>
                  </a:cubicBezTo>
                  <a:cubicBezTo>
                    <a:pt x="1045779" y="152400"/>
                    <a:pt x="938048" y="194442"/>
                    <a:pt x="896007" y="231228"/>
                  </a:cubicBezTo>
                  <a:cubicBezTo>
                    <a:pt x="853966" y="268014"/>
                    <a:pt x="809297" y="299546"/>
                    <a:pt x="801414" y="341587"/>
                  </a:cubicBezTo>
                  <a:cubicBezTo>
                    <a:pt x="793531" y="383628"/>
                    <a:pt x="861849" y="459828"/>
                    <a:pt x="848711" y="483476"/>
                  </a:cubicBezTo>
                  <a:cubicBezTo>
                    <a:pt x="835573" y="507124"/>
                    <a:pt x="756745" y="507124"/>
                    <a:pt x="722586" y="483476"/>
                  </a:cubicBezTo>
                  <a:cubicBezTo>
                    <a:pt x="688427" y="459828"/>
                    <a:pt x="701566" y="365235"/>
                    <a:pt x="643759" y="341587"/>
                  </a:cubicBezTo>
                  <a:cubicBezTo>
                    <a:pt x="585952" y="317939"/>
                    <a:pt x="423042" y="323194"/>
                    <a:pt x="375745" y="341587"/>
                  </a:cubicBezTo>
                  <a:cubicBezTo>
                    <a:pt x="328448" y="359980"/>
                    <a:pt x="344215" y="417787"/>
                    <a:pt x="359980" y="451945"/>
                  </a:cubicBezTo>
                  <a:cubicBezTo>
                    <a:pt x="375745" y="486103"/>
                    <a:pt x="451945" y="517635"/>
                    <a:pt x="470338" y="546538"/>
                  </a:cubicBezTo>
                  <a:cubicBezTo>
                    <a:pt x="488731" y="575441"/>
                    <a:pt x="491359" y="604345"/>
                    <a:pt x="470338" y="625366"/>
                  </a:cubicBezTo>
                  <a:cubicBezTo>
                    <a:pt x="449317" y="646387"/>
                    <a:pt x="402021" y="683173"/>
                    <a:pt x="344214" y="672663"/>
                  </a:cubicBezTo>
                  <a:cubicBezTo>
                    <a:pt x="286407" y="662153"/>
                    <a:pt x="178676" y="585952"/>
                    <a:pt x="123497" y="562304"/>
                  </a:cubicBezTo>
                  <a:cubicBezTo>
                    <a:pt x="68318" y="538656"/>
                    <a:pt x="26276" y="554421"/>
                    <a:pt x="13138" y="530773"/>
                  </a:cubicBezTo>
                  <a:cubicBezTo>
                    <a:pt x="0" y="507125"/>
                    <a:pt x="26276" y="475593"/>
                    <a:pt x="44669" y="420414"/>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896007" y="1647496"/>
              <a:ext cx="804041" cy="386256"/>
            </a:xfrm>
            <a:custGeom>
              <a:avLst/>
              <a:gdLst>
                <a:gd name="connsiteX0" fmla="*/ 65690 w 804041"/>
                <a:gd name="connsiteY0" fmla="*/ 134007 h 386256"/>
                <a:gd name="connsiteX1" fmla="*/ 18393 w 804041"/>
                <a:gd name="connsiteY1" fmla="*/ 323194 h 386256"/>
                <a:gd name="connsiteX2" fmla="*/ 176048 w 804041"/>
                <a:gd name="connsiteY2" fmla="*/ 386256 h 386256"/>
                <a:gd name="connsiteX3" fmla="*/ 333703 w 804041"/>
                <a:gd name="connsiteY3" fmla="*/ 323194 h 386256"/>
                <a:gd name="connsiteX4" fmla="*/ 459827 w 804041"/>
                <a:gd name="connsiteY4" fmla="*/ 291663 h 386256"/>
                <a:gd name="connsiteX5" fmla="*/ 617483 w 804041"/>
                <a:gd name="connsiteY5" fmla="*/ 260132 h 386256"/>
                <a:gd name="connsiteX6" fmla="*/ 790903 w 804041"/>
                <a:gd name="connsiteY6" fmla="*/ 70945 h 386256"/>
                <a:gd name="connsiteX7" fmla="*/ 696310 w 804041"/>
                <a:gd name="connsiteY7" fmla="*/ 7883 h 386256"/>
                <a:gd name="connsiteX8" fmla="*/ 507124 w 804041"/>
                <a:gd name="connsiteY8" fmla="*/ 23649 h 386256"/>
                <a:gd name="connsiteX9" fmla="*/ 191814 w 804041"/>
                <a:gd name="connsiteY9" fmla="*/ 134007 h 386256"/>
                <a:gd name="connsiteX10" fmla="*/ 65690 w 804041"/>
                <a:gd name="connsiteY10" fmla="*/ 134007 h 38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41" h="386256">
                  <a:moveTo>
                    <a:pt x="65690" y="134007"/>
                  </a:moveTo>
                  <a:cubicBezTo>
                    <a:pt x="36786" y="165538"/>
                    <a:pt x="0" y="281153"/>
                    <a:pt x="18393" y="323194"/>
                  </a:cubicBezTo>
                  <a:cubicBezTo>
                    <a:pt x="36786" y="365236"/>
                    <a:pt x="123496" y="386256"/>
                    <a:pt x="176048" y="386256"/>
                  </a:cubicBezTo>
                  <a:cubicBezTo>
                    <a:pt x="228600" y="386256"/>
                    <a:pt x="286407" y="338960"/>
                    <a:pt x="333703" y="323194"/>
                  </a:cubicBezTo>
                  <a:cubicBezTo>
                    <a:pt x="381000" y="307429"/>
                    <a:pt x="412530" y="302173"/>
                    <a:pt x="459827" y="291663"/>
                  </a:cubicBezTo>
                  <a:cubicBezTo>
                    <a:pt x="507124" y="281153"/>
                    <a:pt x="562304" y="296918"/>
                    <a:pt x="617483" y="260132"/>
                  </a:cubicBezTo>
                  <a:cubicBezTo>
                    <a:pt x="672662" y="223346"/>
                    <a:pt x="777765" y="112986"/>
                    <a:pt x="790903" y="70945"/>
                  </a:cubicBezTo>
                  <a:cubicBezTo>
                    <a:pt x="804041" y="28904"/>
                    <a:pt x="743606" y="15766"/>
                    <a:pt x="696310" y="7883"/>
                  </a:cubicBezTo>
                  <a:cubicBezTo>
                    <a:pt x="649014" y="0"/>
                    <a:pt x="591207" y="2628"/>
                    <a:pt x="507124" y="23649"/>
                  </a:cubicBezTo>
                  <a:cubicBezTo>
                    <a:pt x="423041" y="44670"/>
                    <a:pt x="262759" y="118242"/>
                    <a:pt x="191814" y="134007"/>
                  </a:cubicBezTo>
                  <a:cubicBezTo>
                    <a:pt x="120869" y="149772"/>
                    <a:pt x="94594" y="102476"/>
                    <a:pt x="65690" y="134007"/>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6936828" y="1765738"/>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57200" y="183931"/>
                    <a:pt x="536027" y="157655"/>
                  </a:cubicBezTo>
                  <a:cubicBezTo>
                    <a:pt x="614855" y="131379"/>
                    <a:pt x="712075" y="162911"/>
                    <a:pt x="788275" y="141890"/>
                  </a:cubicBezTo>
                  <a:cubicBezTo>
                    <a:pt x="864475" y="120869"/>
                    <a:pt x="945930" y="55179"/>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420414" y="911773"/>
              <a:ext cx="7785538" cy="885496"/>
            </a:xfrm>
            <a:custGeom>
              <a:avLst/>
              <a:gdLst>
                <a:gd name="connsiteX0" fmla="*/ 7620000 w 7785538"/>
                <a:gd name="connsiteY0" fmla="*/ 743606 h 885496"/>
                <a:gd name="connsiteX1" fmla="*/ 7635765 w 7785538"/>
                <a:gd name="connsiteY1" fmla="*/ 459827 h 885496"/>
                <a:gd name="connsiteX2" fmla="*/ 6721365 w 7785538"/>
                <a:gd name="connsiteY2" fmla="*/ 191813 h 885496"/>
                <a:gd name="connsiteX3" fmla="*/ 4671848 w 7785538"/>
                <a:gd name="connsiteY3" fmla="*/ 18393 h 885496"/>
                <a:gd name="connsiteX4" fmla="*/ 1345324 w 7785538"/>
                <a:gd name="connsiteY4" fmla="*/ 81455 h 885496"/>
                <a:gd name="connsiteX5" fmla="*/ 131379 w 7785538"/>
                <a:gd name="connsiteY5" fmla="*/ 475593 h 885496"/>
                <a:gd name="connsiteX6" fmla="*/ 557048 w 7785538"/>
                <a:gd name="connsiteY6" fmla="*/ 790903 h 885496"/>
                <a:gd name="connsiteX7" fmla="*/ 966952 w 7785538"/>
                <a:gd name="connsiteY7" fmla="*/ 885496 h 88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5538" h="885496">
                  <a:moveTo>
                    <a:pt x="7620000" y="743606"/>
                  </a:moveTo>
                  <a:cubicBezTo>
                    <a:pt x="7702769" y="647699"/>
                    <a:pt x="7785538" y="551793"/>
                    <a:pt x="7635765" y="459827"/>
                  </a:cubicBezTo>
                  <a:cubicBezTo>
                    <a:pt x="7485993" y="367862"/>
                    <a:pt x="7215351" y="265385"/>
                    <a:pt x="6721365" y="191813"/>
                  </a:cubicBezTo>
                  <a:cubicBezTo>
                    <a:pt x="6227379" y="118241"/>
                    <a:pt x="4671848" y="18393"/>
                    <a:pt x="4671848" y="18393"/>
                  </a:cubicBezTo>
                  <a:cubicBezTo>
                    <a:pt x="3775841" y="0"/>
                    <a:pt x="2102069" y="5255"/>
                    <a:pt x="1345324" y="81455"/>
                  </a:cubicBezTo>
                  <a:cubicBezTo>
                    <a:pt x="588579" y="157655"/>
                    <a:pt x="262758" y="357352"/>
                    <a:pt x="131379" y="475593"/>
                  </a:cubicBezTo>
                  <a:cubicBezTo>
                    <a:pt x="0" y="593834"/>
                    <a:pt x="417786" y="722586"/>
                    <a:pt x="557048" y="790903"/>
                  </a:cubicBezTo>
                  <a:cubicBezTo>
                    <a:pt x="696310" y="859220"/>
                    <a:pt x="831631" y="872358"/>
                    <a:pt x="966952" y="885496"/>
                  </a:cubicBezTo>
                </a:path>
              </a:pathLst>
            </a:custGeom>
            <a:ln w="63500">
              <a:prstDash val="sysDot"/>
              <a:tailEnd type="arrow"/>
            </a:ln>
            <a:effectLst>
              <a:outerShdw dist="50800" dir="10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5-Point Star 70"/>
            <p:cNvSpPr/>
            <p:nvPr/>
          </p:nvSpPr>
          <p:spPr>
            <a:xfrm>
              <a:off x="6629400" y="25908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5-Point Star 71"/>
            <p:cNvSpPr/>
            <p:nvPr/>
          </p:nvSpPr>
          <p:spPr>
            <a:xfrm>
              <a:off x="1219200" y="16764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4338828" y="1951597"/>
              <a:ext cx="2374322" cy="692543"/>
            </a:xfrm>
            <a:custGeom>
              <a:avLst/>
              <a:gdLst>
                <a:gd name="connsiteX0" fmla="*/ 187452 w 3587496"/>
                <a:gd name="connsiteY0" fmla="*/ 641604 h 917448"/>
                <a:gd name="connsiteX1" fmla="*/ 571500 w 3587496"/>
                <a:gd name="connsiteY1" fmla="*/ 568452 h 917448"/>
                <a:gd name="connsiteX2" fmla="*/ 900684 w 3587496"/>
                <a:gd name="connsiteY2" fmla="*/ 495300 h 917448"/>
                <a:gd name="connsiteX3" fmla="*/ 1184148 w 3587496"/>
                <a:gd name="connsiteY3" fmla="*/ 385572 h 917448"/>
                <a:gd name="connsiteX4" fmla="*/ 1531620 w 3587496"/>
                <a:gd name="connsiteY4" fmla="*/ 266700 h 917448"/>
                <a:gd name="connsiteX5" fmla="*/ 1824228 w 3587496"/>
                <a:gd name="connsiteY5" fmla="*/ 239268 h 917448"/>
                <a:gd name="connsiteX6" fmla="*/ 2098548 w 3587496"/>
                <a:gd name="connsiteY6" fmla="*/ 248412 h 917448"/>
                <a:gd name="connsiteX7" fmla="*/ 2400300 w 3587496"/>
                <a:gd name="connsiteY7" fmla="*/ 138684 h 917448"/>
                <a:gd name="connsiteX8" fmla="*/ 2784348 w 3587496"/>
                <a:gd name="connsiteY8" fmla="*/ 19812 h 917448"/>
                <a:gd name="connsiteX9" fmla="*/ 3067812 w 3587496"/>
                <a:gd name="connsiteY9" fmla="*/ 19812 h 917448"/>
                <a:gd name="connsiteX10" fmla="*/ 3525012 w 3587496"/>
                <a:gd name="connsiteY10" fmla="*/ 19812 h 917448"/>
                <a:gd name="connsiteX11" fmla="*/ 3442716 w 3587496"/>
                <a:gd name="connsiteY11" fmla="*/ 92964 h 917448"/>
                <a:gd name="connsiteX12" fmla="*/ 3049524 w 3587496"/>
                <a:gd name="connsiteY12" fmla="*/ 193548 h 917448"/>
                <a:gd name="connsiteX13" fmla="*/ 2830068 w 3587496"/>
                <a:gd name="connsiteY13" fmla="*/ 303276 h 917448"/>
                <a:gd name="connsiteX14" fmla="*/ 2601468 w 3587496"/>
                <a:gd name="connsiteY14" fmla="*/ 458724 h 917448"/>
                <a:gd name="connsiteX15" fmla="*/ 2281428 w 3587496"/>
                <a:gd name="connsiteY15" fmla="*/ 586740 h 917448"/>
                <a:gd name="connsiteX16" fmla="*/ 1988820 w 3587496"/>
                <a:gd name="connsiteY16" fmla="*/ 595884 h 917448"/>
                <a:gd name="connsiteX17" fmla="*/ 1613916 w 3587496"/>
                <a:gd name="connsiteY17" fmla="*/ 632460 h 917448"/>
                <a:gd name="connsiteX18" fmla="*/ 1330452 w 3587496"/>
                <a:gd name="connsiteY18" fmla="*/ 787908 h 917448"/>
                <a:gd name="connsiteX19" fmla="*/ 1138428 w 3587496"/>
                <a:gd name="connsiteY19" fmla="*/ 833628 h 917448"/>
                <a:gd name="connsiteX20" fmla="*/ 955548 w 3587496"/>
                <a:gd name="connsiteY20" fmla="*/ 851916 h 917448"/>
                <a:gd name="connsiteX21" fmla="*/ 690372 w 3587496"/>
                <a:gd name="connsiteY21" fmla="*/ 915924 h 917448"/>
                <a:gd name="connsiteX22" fmla="*/ 489204 w 3587496"/>
                <a:gd name="connsiteY22" fmla="*/ 842772 h 917448"/>
                <a:gd name="connsiteX23" fmla="*/ 224028 w 3587496"/>
                <a:gd name="connsiteY23" fmla="*/ 787908 h 917448"/>
                <a:gd name="connsiteX24" fmla="*/ 13716 w 3587496"/>
                <a:gd name="connsiteY24" fmla="*/ 733044 h 917448"/>
                <a:gd name="connsiteX25" fmla="*/ 187452 w 3587496"/>
                <a:gd name="connsiteY25" fmla="*/ 641604 h 917448"/>
                <a:gd name="connsiteX0" fmla="*/ 187452 w 3445764"/>
                <a:gd name="connsiteY0" fmla="*/ 641604 h 917448"/>
                <a:gd name="connsiteX1" fmla="*/ 571500 w 3445764"/>
                <a:gd name="connsiteY1" fmla="*/ 568452 h 917448"/>
                <a:gd name="connsiteX2" fmla="*/ 900684 w 3445764"/>
                <a:gd name="connsiteY2" fmla="*/ 495300 h 917448"/>
                <a:gd name="connsiteX3" fmla="*/ 1184148 w 3445764"/>
                <a:gd name="connsiteY3" fmla="*/ 385572 h 917448"/>
                <a:gd name="connsiteX4" fmla="*/ 1531620 w 3445764"/>
                <a:gd name="connsiteY4" fmla="*/ 266700 h 917448"/>
                <a:gd name="connsiteX5" fmla="*/ 1824228 w 3445764"/>
                <a:gd name="connsiteY5" fmla="*/ 239268 h 917448"/>
                <a:gd name="connsiteX6" fmla="*/ 2098548 w 3445764"/>
                <a:gd name="connsiteY6" fmla="*/ 248412 h 917448"/>
                <a:gd name="connsiteX7" fmla="*/ 2400300 w 3445764"/>
                <a:gd name="connsiteY7" fmla="*/ 138684 h 917448"/>
                <a:gd name="connsiteX8" fmla="*/ 2784348 w 3445764"/>
                <a:gd name="connsiteY8" fmla="*/ 19812 h 917448"/>
                <a:gd name="connsiteX9" fmla="*/ 3067812 w 3445764"/>
                <a:gd name="connsiteY9" fmla="*/ 19812 h 917448"/>
                <a:gd name="connsiteX10" fmla="*/ 3442716 w 3445764"/>
                <a:gd name="connsiteY10" fmla="*/ 92964 h 917448"/>
                <a:gd name="connsiteX11" fmla="*/ 3049524 w 3445764"/>
                <a:gd name="connsiteY11" fmla="*/ 193548 h 917448"/>
                <a:gd name="connsiteX12" fmla="*/ 2830068 w 3445764"/>
                <a:gd name="connsiteY12" fmla="*/ 303276 h 917448"/>
                <a:gd name="connsiteX13" fmla="*/ 2601468 w 3445764"/>
                <a:gd name="connsiteY13" fmla="*/ 458724 h 917448"/>
                <a:gd name="connsiteX14" fmla="*/ 2281428 w 3445764"/>
                <a:gd name="connsiteY14" fmla="*/ 586740 h 917448"/>
                <a:gd name="connsiteX15" fmla="*/ 1988820 w 3445764"/>
                <a:gd name="connsiteY15" fmla="*/ 595884 h 917448"/>
                <a:gd name="connsiteX16" fmla="*/ 1613916 w 3445764"/>
                <a:gd name="connsiteY16" fmla="*/ 632460 h 917448"/>
                <a:gd name="connsiteX17" fmla="*/ 1330452 w 3445764"/>
                <a:gd name="connsiteY17" fmla="*/ 787908 h 917448"/>
                <a:gd name="connsiteX18" fmla="*/ 1138428 w 3445764"/>
                <a:gd name="connsiteY18" fmla="*/ 833628 h 917448"/>
                <a:gd name="connsiteX19" fmla="*/ 955548 w 3445764"/>
                <a:gd name="connsiteY19" fmla="*/ 851916 h 917448"/>
                <a:gd name="connsiteX20" fmla="*/ 690372 w 3445764"/>
                <a:gd name="connsiteY20" fmla="*/ 915924 h 917448"/>
                <a:gd name="connsiteX21" fmla="*/ 489204 w 3445764"/>
                <a:gd name="connsiteY21" fmla="*/ 842772 h 917448"/>
                <a:gd name="connsiteX22" fmla="*/ 224028 w 3445764"/>
                <a:gd name="connsiteY22" fmla="*/ 787908 h 917448"/>
                <a:gd name="connsiteX23" fmla="*/ 13716 w 3445764"/>
                <a:gd name="connsiteY23" fmla="*/ 733044 h 917448"/>
                <a:gd name="connsiteX24" fmla="*/ 187452 w 3445764"/>
                <a:gd name="connsiteY24" fmla="*/ 641604 h 917448"/>
                <a:gd name="connsiteX0" fmla="*/ 187452 w 3112008"/>
                <a:gd name="connsiteY0" fmla="*/ 641604 h 917448"/>
                <a:gd name="connsiteX1" fmla="*/ 571500 w 3112008"/>
                <a:gd name="connsiteY1" fmla="*/ 568452 h 917448"/>
                <a:gd name="connsiteX2" fmla="*/ 900684 w 3112008"/>
                <a:gd name="connsiteY2" fmla="*/ 495300 h 917448"/>
                <a:gd name="connsiteX3" fmla="*/ 1184148 w 3112008"/>
                <a:gd name="connsiteY3" fmla="*/ 385572 h 917448"/>
                <a:gd name="connsiteX4" fmla="*/ 1531620 w 3112008"/>
                <a:gd name="connsiteY4" fmla="*/ 266700 h 917448"/>
                <a:gd name="connsiteX5" fmla="*/ 1824228 w 3112008"/>
                <a:gd name="connsiteY5" fmla="*/ 239268 h 917448"/>
                <a:gd name="connsiteX6" fmla="*/ 2098548 w 3112008"/>
                <a:gd name="connsiteY6" fmla="*/ 248412 h 917448"/>
                <a:gd name="connsiteX7" fmla="*/ 2400300 w 3112008"/>
                <a:gd name="connsiteY7" fmla="*/ 138684 h 917448"/>
                <a:gd name="connsiteX8" fmla="*/ 2784348 w 3112008"/>
                <a:gd name="connsiteY8" fmla="*/ 19812 h 917448"/>
                <a:gd name="connsiteX9" fmla="*/ 3067812 w 3112008"/>
                <a:gd name="connsiteY9" fmla="*/ 19812 h 917448"/>
                <a:gd name="connsiteX10" fmla="*/ 3049524 w 3112008"/>
                <a:gd name="connsiteY10" fmla="*/ 193548 h 917448"/>
                <a:gd name="connsiteX11" fmla="*/ 2830068 w 3112008"/>
                <a:gd name="connsiteY11" fmla="*/ 303276 h 917448"/>
                <a:gd name="connsiteX12" fmla="*/ 2601468 w 3112008"/>
                <a:gd name="connsiteY12" fmla="*/ 458724 h 917448"/>
                <a:gd name="connsiteX13" fmla="*/ 2281428 w 3112008"/>
                <a:gd name="connsiteY13" fmla="*/ 586740 h 917448"/>
                <a:gd name="connsiteX14" fmla="*/ 1988820 w 3112008"/>
                <a:gd name="connsiteY14" fmla="*/ 595884 h 917448"/>
                <a:gd name="connsiteX15" fmla="*/ 1613916 w 3112008"/>
                <a:gd name="connsiteY15" fmla="*/ 632460 h 917448"/>
                <a:gd name="connsiteX16" fmla="*/ 1330452 w 3112008"/>
                <a:gd name="connsiteY16" fmla="*/ 787908 h 917448"/>
                <a:gd name="connsiteX17" fmla="*/ 1138428 w 3112008"/>
                <a:gd name="connsiteY17" fmla="*/ 833628 h 917448"/>
                <a:gd name="connsiteX18" fmla="*/ 955548 w 3112008"/>
                <a:gd name="connsiteY18" fmla="*/ 851916 h 917448"/>
                <a:gd name="connsiteX19" fmla="*/ 690372 w 3112008"/>
                <a:gd name="connsiteY19" fmla="*/ 915924 h 917448"/>
                <a:gd name="connsiteX20" fmla="*/ 489204 w 3112008"/>
                <a:gd name="connsiteY20" fmla="*/ 842772 h 917448"/>
                <a:gd name="connsiteX21" fmla="*/ 224028 w 3112008"/>
                <a:gd name="connsiteY21" fmla="*/ 787908 h 917448"/>
                <a:gd name="connsiteX22" fmla="*/ 13716 w 3112008"/>
                <a:gd name="connsiteY22" fmla="*/ 733044 h 917448"/>
                <a:gd name="connsiteX23" fmla="*/ 187452 w 3112008"/>
                <a:gd name="connsiteY23" fmla="*/ 641604 h 917448"/>
                <a:gd name="connsiteX0" fmla="*/ 187452 w 3057144"/>
                <a:gd name="connsiteY0" fmla="*/ 630936 h 906780"/>
                <a:gd name="connsiteX1" fmla="*/ 571500 w 3057144"/>
                <a:gd name="connsiteY1" fmla="*/ 557784 h 906780"/>
                <a:gd name="connsiteX2" fmla="*/ 900684 w 3057144"/>
                <a:gd name="connsiteY2" fmla="*/ 484632 h 906780"/>
                <a:gd name="connsiteX3" fmla="*/ 1184148 w 3057144"/>
                <a:gd name="connsiteY3" fmla="*/ 374904 h 906780"/>
                <a:gd name="connsiteX4" fmla="*/ 1531620 w 3057144"/>
                <a:gd name="connsiteY4" fmla="*/ 256032 h 906780"/>
                <a:gd name="connsiteX5" fmla="*/ 1824228 w 3057144"/>
                <a:gd name="connsiteY5" fmla="*/ 228600 h 906780"/>
                <a:gd name="connsiteX6" fmla="*/ 2098548 w 3057144"/>
                <a:gd name="connsiteY6" fmla="*/ 237744 h 906780"/>
                <a:gd name="connsiteX7" fmla="*/ 2400300 w 3057144"/>
                <a:gd name="connsiteY7" fmla="*/ 128016 h 906780"/>
                <a:gd name="connsiteX8" fmla="*/ 2784348 w 3057144"/>
                <a:gd name="connsiteY8" fmla="*/ 9144 h 906780"/>
                <a:gd name="connsiteX9" fmla="*/ 3049524 w 3057144"/>
                <a:gd name="connsiteY9" fmla="*/ 182880 h 906780"/>
                <a:gd name="connsiteX10" fmla="*/ 2830068 w 3057144"/>
                <a:gd name="connsiteY10" fmla="*/ 292608 h 906780"/>
                <a:gd name="connsiteX11" fmla="*/ 2601468 w 3057144"/>
                <a:gd name="connsiteY11" fmla="*/ 448056 h 906780"/>
                <a:gd name="connsiteX12" fmla="*/ 2281428 w 3057144"/>
                <a:gd name="connsiteY12" fmla="*/ 576072 h 906780"/>
                <a:gd name="connsiteX13" fmla="*/ 1988820 w 3057144"/>
                <a:gd name="connsiteY13" fmla="*/ 585216 h 906780"/>
                <a:gd name="connsiteX14" fmla="*/ 1613916 w 3057144"/>
                <a:gd name="connsiteY14" fmla="*/ 621792 h 906780"/>
                <a:gd name="connsiteX15" fmla="*/ 1330452 w 3057144"/>
                <a:gd name="connsiteY15" fmla="*/ 777240 h 906780"/>
                <a:gd name="connsiteX16" fmla="*/ 1138428 w 3057144"/>
                <a:gd name="connsiteY16" fmla="*/ 822960 h 906780"/>
                <a:gd name="connsiteX17" fmla="*/ 955548 w 3057144"/>
                <a:gd name="connsiteY17" fmla="*/ 841248 h 906780"/>
                <a:gd name="connsiteX18" fmla="*/ 690372 w 3057144"/>
                <a:gd name="connsiteY18" fmla="*/ 905256 h 906780"/>
                <a:gd name="connsiteX19" fmla="*/ 489204 w 3057144"/>
                <a:gd name="connsiteY19" fmla="*/ 832104 h 906780"/>
                <a:gd name="connsiteX20" fmla="*/ 224028 w 3057144"/>
                <a:gd name="connsiteY20" fmla="*/ 777240 h 906780"/>
                <a:gd name="connsiteX21" fmla="*/ 13716 w 3057144"/>
                <a:gd name="connsiteY21" fmla="*/ 722376 h 906780"/>
                <a:gd name="connsiteX22" fmla="*/ 187452 w 3057144"/>
                <a:gd name="connsiteY22" fmla="*/ 630936 h 906780"/>
                <a:gd name="connsiteX0" fmla="*/ 187452 w 2860548"/>
                <a:gd name="connsiteY0" fmla="*/ 649224 h 925068"/>
                <a:gd name="connsiteX1" fmla="*/ 571500 w 2860548"/>
                <a:gd name="connsiteY1" fmla="*/ 576072 h 925068"/>
                <a:gd name="connsiteX2" fmla="*/ 900684 w 2860548"/>
                <a:gd name="connsiteY2" fmla="*/ 502920 h 925068"/>
                <a:gd name="connsiteX3" fmla="*/ 1184148 w 2860548"/>
                <a:gd name="connsiteY3" fmla="*/ 393192 h 925068"/>
                <a:gd name="connsiteX4" fmla="*/ 1531620 w 2860548"/>
                <a:gd name="connsiteY4" fmla="*/ 274320 h 925068"/>
                <a:gd name="connsiteX5" fmla="*/ 1824228 w 2860548"/>
                <a:gd name="connsiteY5" fmla="*/ 246888 h 925068"/>
                <a:gd name="connsiteX6" fmla="*/ 2098548 w 2860548"/>
                <a:gd name="connsiteY6" fmla="*/ 256032 h 925068"/>
                <a:gd name="connsiteX7" fmla="*/ 2400300 w 2860548"/>
                <a:gd name="connsiteY7" fmla="*/ 146304 h 925068"/>
                <a:gd name="connsiteX8" fmla="*/ 2784348 w 2860548"/>
                <a:gd name="connsiteY8" fmla="*/ 27432 h 925068"/>
                <a:gd name="connsiteX9" fmla="*/ 2830068 w 2860548"/>
                <a:gd name="connsiteY9" fmla="*/ 310896 h 925068"/>
                <a:gd name="connsiteX10" fmla="*/ 2601468 w 2860548"/>
                <a:gd name="connsiteY10" fmla="*/ 466344 h 925068"/>
                <a:gd name="connsiteX11" fmla="*/ 2281428 w 2860548"/>
                <a:gd name="connsiteY11" fmla="*/ 594360 h 925068"/>
                <a:gd name="connsiteX12" fmla="*/ 1988820 w 2860548"/>
                <a:gd name="connsiteY12" fmla="*/ 603504 h 925068"/>
                <a:gd name="connsiteX13" fmla="*/ 1613916 w 2860548"/>
                <a:gd name="connsiteY13" fmla="*/ 640080 h 925068"/>
                <a:gd name="connsiteX14" fmla="*/ 1330452 w 2860548"/>
                <a:gd name="connsiteY14" fmla="*/ 795528 h 925068"/>
                <a:gd name="connsiteX15" fmla="*/ 1138428 w 2860548"/>
                <a:gd name="connsiteY15" fmla="*/ 841248 h 925068"/>
                <a:gd name="connsiteX16" fmla="*/ 955548 w 2860548"/>
                <a:gd name="connsiteY16" fmla="*/ 859536 h 925068"/>
                <a:gd name="connsiteX17" fmla="*/ 690372 w 2860548"/>
                <a:gd name="connsiteY17" fmla="*/ 923544 h 925068"/>
                <a:gd name="connsiteX18" fmla="*/ 489204 w 2860548"/>
                <a:gd name="connsiteY18" fmla="*/ 850392 h 925068"/>
                <a:gd name="connsiteX19" fmla="*/ 224028 w 2860548"/>
                <a:gd name="connsiteY19" fmla="*/ 795528 h 925068"/>
                <a:gd name="connsiteX20" fmla="*/ 13716 w 2860548"/>
                <a:gd name="connsiteY20" fmla="*/ 740664 h 925068"/>
                <a:gd name="connsiteX21" fmla="*/ 187452 w 2860548"/>
                <a:gd name="connsiteY21" fmla="*/ 649224 h 925068"/>
                <a:gd name="connsiteX0" fmla="*/ 187452 w 2863596"/>
                <a:gd name="connsiteY0" fmla="*/ 512064 h 787908"/>
                <a:gd name="connsiteX1" fmla="*/ 571500 w 2863596"/>
                <a:gd name="connsiteY1" fmla="*/ 438912 h 787908"/>
                <a:gd name="connsiteX2" fmla="*/ 900684 w 2863596"/>
                <a:gd name="connsiteY2" fmla="*/ 365760 h 787908"/>
                <a:gd name="connsiteX3" fmla="*/ 1184148 w 2863596"/>
                <a:gd name="connsiteY3" fmla="*/ 256032 h 787908"/>
                <a:gd name="connsiteX4" fmla="*/ 1531620 w 2863596"/>
                <a:gd name="connsiteY4" fmla="*/ 137160 h 787908"/>
                <a:gd name="connsiteX5" fmla="*/ 1824228 w 2863596"/>
                <a:gd name="connsiteY5" fmla="*/ 109728 h 787908"/>
                <a:gd name="connsiteX6" fmla="*/ 2098548 w 2863596"/>
                <a:gd name="connsiteY6" fmla="*/ 118872 h 787908"/>
                <a:gd name="connsiteX7" fmla="*/ 2400300 w 2863596"/>
                <a:gd name="connsiteY7" fmla="*/ 9144 h 787908"/>
                <a:gd name="connsiteX8" fmla="*/ 2830068 w 2863596"/>
                <a:gd name="connsiteY8" fmla="*/ 173736 h 787908"/>
                <a:gd name="connsiteX9" fmla="*/ 2601468 w 2863596"/>
                <a:gd name="connsiteY9" fmla="*/ 329184 h 787908"/>
                <a:gd name="connsiteX10" fmla="*/ 2281428 w 2863596"/>
                <a:gd name="connsiteY10" fmla="*/ 457200 h 787908"/>
                <a:gd name="connsiteX11" fmla="*/ 1988820 w 2863596"/>
                <a:gd name="connsiteY11" fmla="*/ 466344 h 787908"/>
                <a:gd name="connsiteX12" fmla="*/ 1613916 w 2863596"/>
                <a:gd name="connsiteY12" fmla="*/ 502920 h 787908"/>
                <a:gd name="connsiteX13" fmla="*/ 1330452 w 2863596"/>
                <a:gd name="connsiteY13" fmla="*/ 658368 h 787908"/>
                <a:gd name="connsiteX14" fmla="*/ 1138428 w 2863596"/>
                <a:gd name="connsiteY14" fmla="*/ 704088 h 787908"/>
                <a:gd name="connsiteX15" fmla="*/ 955548 w 2863596"/>
                <a:gd name="connsiteY15" fmla="*/ 722376 h 787908"/>
                <a:gd name="connsiteX16" fmla="*/ 690372 w 2863596"/>
                <a:gd name="connsiteY16" fmla="*/ 786384 h 787908"/>
                <a:gd name="connsiteX17" fmla="*/ 489204 w 2863596"/>
                <a:gd name="connsiteY17" fmla="*/ 713232 h 787908"/>
                <a:gd name="connsiteX18" fmla="*/ 224028 w 2863596"/>
                <a:gd name="connsiteY18" fmla="*/ 658368 h 787908"/>
                <a:gd name="connsiteX19" fmla="*/ 13716 w 2863596"/>
                <a:gd name="connsiteY19" fmla="*/ 603504 h 787908"/>
                <a:gd name="connsiteX20" fmla="*/ 187452 w 2863596"/>
                <a:gd name="connsiteY20" fmla="*/ 512064 h 787908"/>
                <a:gd name="connsiteX0" fmla="*/ 187452 w 2621280"/>
                <a:gd name="connsiteY0" fmla="*/ 537972 h 813816"/>
                <a:gd name="connsiteX1" fmla="*/ 571500 w 2621280"/>
                <a:gd name="connsiteY1" fmla="*/ 464820 h 813816"/>
                <a:gd name="connsiteX2" fmla="*/ 900684 w 2621280"/>
                <a:gd name="connsiteY2" fmla="*/ 391668 h 813816"/>
                <a:gd name="connsiteX3" fmla="*/ 1184148 w 2621280"/>
                <a:gd name="connsiteY3" fmla="*/ 281940 h 813816"/>
                <a:gd name="connsiteX4" fmla="*/ 1531620 w 2621280"/>
                <a:gd name="connsiteY4" fmla="*/ 163068 h 813816"/>
                <a:gd name="connsiteX5" fmla="*/ 1824228 w 2621280"/>
                <a:gd name="connsiteY5" fmla="*/ 135636 h 813816"/>
                <a:gd name="connsiteX6" fmla="*/ 2098548 w 2621280"/>
                <a:gd name="connsiteY6" fmla="*/ 144780 h 813816"/>
                <a:gd name="connsiteX7" fmla="*/ 2400300 w 2621280"/>
                <a:gd name="connsiteY7" fmla="*/ 35052 h 813816"/>
                <a:gd name="connsiteX8" fmla="*/ 2601468 w 2621280"/>
                <a:gd name="connsiteY8" fmla="*/ 355092 h 813816"/>
                <a:gd name="connsiteX9" fmla="*/ 2281428 w 2621280"/>
                <a:gd name="connsiteY9" fmla="*/ 483108 h 813816"/>
                <a:gd name="connsiteX10" fmla="*/ 1988820 w 2621280"/>
                <a:gd name="connsiteY10" fmla="*/ 492252 h 813816"/>
                <a:gd name="connsiteX11" fmla="*/ 1613916 w 2621280"/>
                <a:gd name="connsiteY11" fmla="*/ 528828 h 813816"/>
                <a:gd name="connsiteX12" fmla="*/ 1330452 w 2621280"/>
                <a:gd name="connsiteY12" fmla="*/ 684276 h 813816"/>
                <a:gd name="connsiteX13" fmla="*/ 1138428 w 2621280"/>
                <a:gd name="connsiteY13" fmla="*/ 729996 h 813816"/>
                <a:gd name="connsiteX14" fmla="*/ 955548 w 2621280"/>
                <a:gd name="connsiteY14" fmla="*/ 748284 h 813816"/>
                <a:gd name="connsiteX15" fmla="*/ 690372 w 2621280"/>
                <a:gd name="connsiteY15" fmla="*/ 812292 h 813816"/>
                <a:gd name="connsiteX16" fmla="*/ 489204 w 2621280"/>
                <a:gd name="connsiteY16" fmla="*/ 739140 h 813816"/>
                <a:gd name="connsiteX17" fmla="*/ 224028 w 2621280"/>
                <a:gd name="connsiteY17" fmla="*/ 684276 h 813816"/>
                <a:gd name="connsiteX18" fmla="*/ 13716 w 2621280"/>
                <a:gd name="connsiteY18" fmla="*/ 629412 h 813816"/>
                <a:gd name="connsiteX19" fmla="*/ 187452 w 2621280"/>
                <a:gd name="connsiteY19" fmla="*/ 537972 h 813816"/>
                <a:gd name="connsiteX0" fmla="*/ 187452 w 2430780"/>
                <a:gd name="connsiteY0" fmla="*/ 559308 h 835152"/>
                <a:gd name="connsiteX1" fmla="*/ 571500 w 2430780"/>
                <a:gd name="connsiteY1" fmla="*/ 486156 h 835152"/>
                <a:gd name="connsiteX2" fmla="*/ 900684 w 2430780"/>
                <a:gd name="connsiteY2" fmla="*/ 413004 h 835152"/>
                <a:gd name="connsiteX3" fmla="*/ 1184148 w 2430780"/>
                <a:gd name="connsiteY3" fmla="*/ 303276 h 835152"/>
                <a:gd name="connsiteX4" fmla="*/ 1531620 w 2430780"/>
                <a:gd name="connsiteY4" fmla="*/ 184404 h 835152"/>
                <a:gd name="connsiteX5" fmla="*/ 1824228 w 2430780"/>
                <a:gd name="connsiteY5" fmla="*/ 156972 h 835152"/>
                <a:gd name="connsiteX6" fmla="*/ 2098548 w 2430780"/>
                <a:gd name="connsiteY6" fmla="*/ 166116 h 835152"/>
                <a:gd name="connsiteX7" fmla="*/ 2400300 w 2430780"/>
                <a:gd name="connsiteY7" fmla="*/ 56388 h 835152"/>
                <a:gd name="connsiteX8" fmla="*/ 2281428 w 2430780"/>
                <a:gd name="connsiteY8" fmla="*/ 504444 h 835152"/>
                <a:gd name="connsiteX9" fmla="*/ 1988820 w 2430780"/>
                <a:gd name="connsiteY9" fmla="*/ 513588 h 835152"/>
                <a:gd name="connsiteX10" fmla="*/ 1613916 w 2430780"/>
                <a:gd name="connsiteY10" fmla="*/ 550164 h 835152"/>
                <a:gd name="connsiteX11" fmla="*/ 1330452 w 2430780"/>
                <a:gd name="connsiteY11" fmla="*/ 705612 h 835152"/>
                <a:gd name="connsiteX12" fmla="*/ 1138428 w 2430780"/>
                <a:gd name="connsiteY12" fmla="*/ 751332 h 835152"/>
                <a:gd name="connsiteX13" fmla="*/ 955548 w 2430780"/>
                <a:gd name="connsiteY13" fmla="*/ 769620 h 835152"/>
                <a:gd name="connsiteX14" fmla="*/ 690372 w 2430780"/>
                <a:gd name="connsiteY14" fmla="*/ 833628 h 835152"/>
                <a:gd name="connsiteX15" fmla="*/ 489204 w 2430780"/>
                <a:gd name="connsiteY15" fmla="*/ 760476 h 835152"/>
                <a:gd name="connsiteX16" fmla="*/ 224028 w 2430780"/>
                <a:gd name="connsiteY16" fmla="*/ 705612 h 835152"/>
                <a:gd name="connsiteX17" fmla="*/ 13716 w 2430780"/>
                <a:gd name="connsiteY17" fmla="*/ 650748 h 835152"/>
                <a:gd name="connsiteX18" fmla="*/ 187452 w 2430780"/>
                <a:gd name="connsiteY18" fmla="*/ 559308 h 835152"/>
                <a:gd name="connsiteX0" fmla="*/ 187452 w 2299716"/>
                <a:gd name="connsiteY0" fmla="*/ 451104 h 726948"/>
                <a:gd name="connsiteX1" fmla="*/ 571500 w 2299716"/>
                <a:gd name="connsiteY1" fmla="*/ 377952 h 726948"/>
                <a:gd name="connsiteX2" fmla="*/ 900684 w 2299716"/>
                <a:gd name="connsiteY2" fmla="*/ 304800 h 726948"/>
                <a:gd name="connsiteX3" fmla="*/ 1184148 w 2299716"/>
                <a:gd name="connsiteY3" fmla="*/ 195072 h 726948"/>
                <a:gd name="connsiteX4" fmla="*/ 1531620 w 2299716"/>
                <a:gd name="connsiteY4" fmla="*/ 76200 h 726948"/>
                <a:gd name="connsiteX5" fmla="*/ 1824228 w 2299716"/>
                <a:gd name="connsiteY5" fmla="*/ 48768 h 726948"/>
                <a:gd name="connsiteX6" fmla="*/ 2098548 w 2299716"/>
                <a:gd name="connsiteY6" fmla="*/ 57912 h 726948"/>
                <a:gd name="connsiteX7" fmla="*/ 2281428 w 2299716"/>
                <a:gd name="connsiteY7" fmla="*/ 396240 h 726948"/>
                <a:gd name="connsiteX8" fmla="*/ 1988820 w 2299716"/>
                <a:gd name="connsiteY8" fmla="*/ 405384 h 726948"/>
                <a:gd name="connsiteX9" fmla="*/ 1613916 w 2299716"/>
                <a:gd name="connsiteY9" fmla="*/ 441960 h 726948"/>
                <a:gd name="connsiteX10" fmla="*/ 1330452 w 2299716"/>
                <a:gd name="connsiteY10" fmla="*/ 597408 h 726948"/>
                <a:gd name="connsiteX11" fmla="*/ 1138428 w 2299716"/>
                <a:gd name="connsiteY11" fmla="*/ 643128 h 726948"/>
                <a:gd name="connsiteX12" fmla="*/ 955548 w 2299716"/>
                <a:gd name="connsiteY12" fmla="*/ 661416 h 726948"/>
                <a:gd name="connsiteX13" fmla="*/ 690372 w 2299716"/>
                <a:gd name="connsiteY13" fmla="*/ 725424 h 726948"/>
                <a:gd name="connsiteX14" fmla="*/ 489204 w 2299716"/>
                <a:gd name="connsiteY14" fmla="*/ 652272 h 726948"/>
                <a:gd name="connsiteX15" fmla="*/ 224028 w 2299716"/>
                <a:gd name="connsiteY15" fmla="*/ 597408 h 726948"/>
                <a:gd name="connsiteX16" fmla="*/ 13716 w 2299716"/>
                <a:gd name="connsiteY16" fmla="*/ 542544 h 726948"/>
                <a:gd name="connsiteX17" fmla="*/ 187452 w 2299716"/>
                <a:gd name="connsiteY17" fmla="*/ 451104 h 726948"/>
                <a:gd name="connsiteX0" fmla="*/ 187452 w 2298122"/>
                <a:gd name="connsiteY0" fmla="*/ 451104 h 726948"/>
                <a:gd name="connsiteX1" fmla="*/ 571500 w 2298122"/>
                <a:gd name="connsiteY1" fmla="*/ 377952 h 726948"/>
                <a:gd name="connsiteX2" fmla="*/ 900684 w 2298122"/>
                <a:gd name="connsiteY2" fmla="*/ 304800 h 726948"/>
                <a:gd name="connsiteX3" fmla="*/ 1184148 w 2298122"/>
                <a:gd name="connsiteY3" fmla="*/ 195072 h 726948"/>
                <a:gd name="connsiteX4" fmla="*/ 1531620 w 2298122"/>
                <a:gd name="connsiteY4" fmla="*/ 76200 h 726948"/>
                <a:gd name="connsiteX5" fmla="*/ 1824228 w 2298122"/>
                <a:gd name="connsiteY5" fmla="*/ 48768 h 726948"/>
                <a:gd name="connsiteX6" fmla="*/ 2098548 w 2298122"/>
                <a:gd name="connsiteY6" fmla="*/ 57912 h 726948"/>
                <a:gd name="connsiteX7" fmla="*/ 2281428 w 2298122"/>
                <a:gd name="connsiteY7" fmla="*/ 396240 h 726948"/>
                <a:gd name="connsiteX8" fmla="*/ 2198714 w 2298122"/>
                <a:gd name="connsiteY8" fmla="*/ 400123 h 726948"/>
                <a:gd name="connsiteX9" fmla="*/ 1988820 w 2298122"/>
                <a:gd name="connsiteY9" fmla="*/ 405384 h 726948"/>
                <a:gd name="connsiteX10" fmla="*/ 1613916 w 2298122"/>
                <a:gd name="connsiteY10" fmla="*/ 441960 h 726948"/>
                <a:gd name="connsiteX11" fmla="*/ 1330452 w 2298122"/>
                <a:gd name="connsiteY11" fmla="*/ 597408 h 726948"/>
                <a:gd name="connsiteX12" fmla="*/ 1138428 w 2298122"/>
                <a:gd name="connsiteY12" fmla="*/ 643128 h 726948"/>
                <a:gd name="connsiteX13" fmla="*/ 955548 w 2298122"/>
                <a:gd name="connsiteY13" fmla="*/ 661416 h 726948"/>
                <a:gd name="connsiteX14" fmla="*/ 690372 w 2298122"/>
                <a:gd name="connsiteY14" fmla="*/ 725424 h 726948"/>
                <a:gd name="connsiteX15" fmla="*/ 489204 w 2298122"/>
                <a:gd name="connsiteY15" fmla="*/ 652272 h 726948"/>
                <a:gd name="connsiteX16" fmla="*/ 224028 w 2298122"/>
                <a:gd name="connsiteY16" fmla="*/ 597408 h 726948"/>
                <a:gd name="connsiteX17" fmla="*/ 13716 w 2298122"/>
                <a:gd name="connsiteY17" fmla="*/ 542544 h 726948"/>
                <a:gd name="connsiteX18" fmla="*/ 187452 w 2298122"/>
                <a:gd name="connsiteY18" fmla="*/ 451104 h 726948"/>
                <a:gd name="connsiteX0" fmla="*/ 187452 w 2374322"/>
                <a:gd name="connsiteY0" fmla="*/ 416699 h 692543"/>
                <a:gd name="connsiteX1" fmla="*/ 571500 w 2374322"/>
                <a:gd name="connsiteY1" fmla="*/ 343547 h 692543"/>
                <a:gd name="connsiteX2" fmla="*/ 900684 w 2374322"/>
                <a:gd name="connsiteY2" fmla="*/ 270395 h 692543"/>
                <a:gd name="connsiteX3" fmla="*/ 1184148 w 2374322"/>
                <a:gd name="connsiteY3" fmla="*/ 160667 h 692543"/>
                <a:gd name="connsiteX4" fmla="*/ 1531620 w 2374322"/>
                <a:gd name="connsiteY4" fmla="*/ 41795 h 692543"/>
                <a:gd name="connsiteX5" fmla="*/ 1824228 w 2374322"/>
                <a:gd name="connsiteY5" fmla="*/ 14363 h 692543"/>
                <a:gd name="connsiteX6" fmla="*/ 2098548 w 2374322"/>
                <a:gd name="connsiteY6" fmla="*/ 23507 h 692543"/>
                <a:gd name="connsiteX7" fmla="*/ 2357628 w 2374322"/>
                <a:gd name="connsiteY7" fmla="*/ 57035 h 692543"/>
                <a:gd name="connsiteX8" fmla="*/ 2198714 w 2374322"/>
                <a:gd name="connsiteY8" fmla="*/ 365718 h 692543"/>
                <a:gd name="connsiteX9" fmla="*/ 1988820 w 2374322"/>
                <a:gd name="connsiteY9" fmla="*/ 370979 h 692543"/>
                <a:gd name="connsiteX10" fmla="*/ 1613916 w 2374322"/>
                <a:gd name="connsiteY10" fmla="*/ 407555 h 692543"/>
                <a:gd name="connsiteX11" fmla="*/ 1330452 w 2374322"/>
                <a:gd name="connsiteY11" fmla="*/ 563003 h 692543"/>
                <a:gd name="connsiteX12" fmla="*/ 1138428 w 2374322"/>
                <a:gd name="connsiteY12" fmla="*/ 608723 h 692543"/>
                <a:gd name="connsiteX13" fmla="*/ 955548 w 2374322"/>
                <a:gd name="connsiteY13" fmla="*/ 627011 h 692543"/>
                <a:gd name="connsiteX14" fmla="*/ 690372 w 2374322"/>
                <a:gd name="connsiteY14" fmla="*/ 691019 h 692543"/>
                <a:gd name="connsiteX15" fmla="*/ 489204 w 2374322"/>
                <a:gd name="connsiteY15" fmla="*/ 617867 h 692543"/>
                <a:gd name="connsiteX16" fmla="*/ 224028 w 2374322"/>
                <a:gd name="connsiteY16" fmla="*/ 563003 h 692543"/>
                <a:gd name="connsiteX17" fmla="*/ 13716 w 2374322"/>
                <a:gd name="connsiteY17" fmla="*/ 508139 h 692543"/>
                <a:gd name="connsiteX18" fmla="*/ 187452 w 2374322"/>
                <a:gd name="connsiteY18" fmla="*/ 416699 h 6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4322" h="692543">
                  <a:moveTo>
                    <a:pt x="187452" y="416699"/>
                  </a:moveTo>
                  <a:cubicBezTo>
                    <a:pt x="280416" y="389267"/>
                    <a:pt x="452628" y="367931"/>
                    <a:pt x="571500" y="343547"/>
                  </a:cubicBezTo>
                  <a:cubicBezTo>
                    <a:pt x="690372" y="319163"/>
                    <a:pt x="798576" y="300875"/>
                    <a:pt x="900684" y="270395"/>
                  </a:cubicBezTo>
                  <a:cubicBezTo>
                    <a:pt x="1002792" y="239915"/>
                    <a:pt x="1078992" y="198767"/>
                    <a:pt x="1184148" y="160667"/>
                  </a:cubicBezTo>
                  <a:cubicBezTo>
                    <a:pt x="1289304" y="122567"/>
                    <a:pt x="1424940" y="66179"/>
                    <a:pt x="1531620" y="41795"/>
                  </a:cubicBezTo>
                  <a:cubicBezTo>
                    <a:pt x="1638300" y="17411"/>
                    <a:pt x="1729740" y="17411"/>
                    <a:pt x="1824228" y="14363"/>
                  </a:cubicBezTo>
                  <a:cubicBezTo>
                    <a:pt x="1918716" y="11315"/>
                    <a:pt x="2009648" y="16395"/>
                    <a:pt x="2098548" y="23507"/>
                  </a:cubicBezTo>
                  <a:cubicBezTo>
                    <a:pt x="2187448" y="30619"/>
                    <a:pt x="2340934" y="0"/>
                    <a:pt x="2357628" y="57035"/>
                  </a:cubicBezTo>
                  <a:cubicBezTo>
                    <a:pt x="2374322" y="114070"/>
                    <a:pt x="2247482" y="364194"/>
                    <a:pt x="2198714" y="365718"/>
                  </a:cubicBezTo>
                  <a:lnTo>
                    <a:pt x="1988820" y="370979"/>
                  </a:lnTo>
                  <a:cubicBezTo>
                    <a:pt x="1891354" y="377952"/>
                    <a:pt x="1723644" y="375551"/>
                    <a:pt x="1613916" y="407555"/>
                  </a:cubicBezTo>
                  <a:cubicBezTo>
                    <a:pt x="1504188" y="439559"/>
                    <a:pt x="1409700" y="529475"/>
                    <a:pt x="1330452" y="563003"/>
                  </a:cubicBezTo>
                  <a:cubicBezTo>
                    <a:pt x="1251204" y="596531"/>
                    <a:pt x="1200912" y="598055"/>
                    <a:pt x="1138428" y="608723"/>
                  </a:cubicBezTo>
                  <a:cubicBezTo>
                    <a:pt x="1075944" y="619391"/>
                    <a:pt x="1030224" y="613295"/>
                    <a:pt x="955548" y="627011"/>
                  </a:cubicBezTo>
                  <a:cubicBezTo>
                    <a:pt x="880872" y="640727"/>
                    <a:pt x="768096" y="692543"/>
                    <a:pt x="690372" y="691019"/>
                  </a:cubicBezTo>
                  <a:cubicBezTo>
                    <a:pt x="612648" y="689495"/>
                    <a:pt x="566928" y="639203"/>
                    <a:pt x="489204" y="617867"/>
                  </a:cubicBezTo>
                  <a:cubicBezTo>
                    <a:pt x="411480" y="596531"/>
                    <a:pt x="303276" y="581291"/>
                    <a:pt x="224028" y="563003"/>
                  </a:cubicBezTo>
                  <a:cubicBezTo>
                    <a:pt x="144780" y="544715"/>
                    <a:pt x="27432" y="534047"/>
                    <a:pt x="13716" y="508139"/>
                  </a:cubicBezTo>
                  <a:cubicBezTo>
                    <a:pt x="0" y="482231"/>
                    <a:pt x="94488" y="444131"/>
                    <a:pt x="187452" y="416699"/>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20183088">
              <a:off x="5202329" y="2091820"/>
              <a:ext cx="1362828" cy="306913"/>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 name="connsiteX0" fmla="*/ 0 w 1245476"/>
                <a:gd name="connsiteY0" fmla="*/ 144518 h 144518"/>
                <a:gd name="connsiteX1" fmla="*/ 283780 w 1245476"/>
                <a:gd name="connsiteY1" fmla="*/ 18393 h 144518"/>
                <a:gd name="connsiteX2" fmla="*/ 693683 w 1245476"/>
                <a:gd name="connsiteY2" fmla="*/ 34159 h 144518"/>
                <a:gd name="connsiteX3" fmla="*/ 882869 w 1245476"/>
                <a:gd name="connsiteY3" fmla="*/ 65690 h 144518"/>
                <a:gd name="connsiteX4" fmla="*/ 1245476 w 1245476"/>
                <a:gd name="connsiteY4" fmla="*/ 144518 h 144518"/>
                <a:gd name="connsiteX0" fmla="*/ 0 w 961696"/>
                <a:gd name="connsiteY0" fmla="*/ 18393 h 144518"/>
                <a:gd name="connsiteX1" fmla="*/ 409903 w 961696"/>
                <a:gd name="connsiteY1" fmla="*/ 34159 h 144518"/>
                <a:gd name="connsiteX2" fmla="*/ 599089 w 961696"/>
                <a:gd name="connsiteY2" fmla="*/ 65690 h 144518"/>
                <a:gd name="connsiteX3" fmla="*/ 961696 w 961696"/>
                <a:gd name="connsiteY3" fmla="*/ 144518 h 144518"/>
                <a:gd name="connsiteX0" fmla="*/ 612735 w 1574431"/>
                <a:gd name="connsiteY0" fmla="*/ 48492 h 174617"/>
                <a:gd name="connsiteX1" fmla="*/ 68317 w 1574431"/>
                <a:gd name="connsiteY1" fmla="*/ 2628 h 174617"/>
                <a:gd name="connsiteX2" fmla="*/ 1022638 w 1574431"/>
                <a:gd name="connsiteY2" fmla="*/ 64258 h 174617"/>
                <a:gd name="connsiteX3" fmla="*/ 1211824 w 1574431"/>
                <a:gd name="connsiteY3" fmla="*/ 95789 h 174617"/>
                <a:gd name="connsiteX4" fmla="*/ 1574431 w 1574431"/>
                <a:gd name="connsiteY4" fmla="*/ 174617 h 174617"/>
                <a:gd name="connsiteX0" fmla="*/ 0 w 1506114"/>
                <a:gd name="connsiteY0" fmla="*/ 0 h 171989"/>
                <a:gd name="connsiteX1" fmla="*/ 954321 w 1506114"/>
                <a:gd name="connsiteY1" fmla="*/ 61630 h 171989"/>
                <a:gd name="connsiteX2" fmla="*/ 1143507 w 1506114"/>
                <a:gd name="connsiteY2" fmla="*/ 93161 h 171989"/>
                <a:gd name="connsiteX3" fmla="*/ 1506114 w 1506114"/>
                <a:gd name="connsiteY3" fmla="*/ 171989 h 171989"/>
                <a:gd name="connsiteX0" fmla="*/ 0 w 1506114"/>
                <a:gd name="connsiteY0" fmla="*/ 0 h 171989"/>
                <a:gd name="connsiteX1" fmla="*/ 692271 w 1506114"/>
                <a:gd name="connsiteY1" fmla="*/ 17976 h 171989"/>
                <a:gd name="connsiteX2" fmla="*/ 1143507 w 1506114"/>
                <a:gd name="connsiteY2" fmla="*/ 93161 h 171989"/>
                <a:gd name="connsiteX3" fmla="*/ 1506114 w 1506114"/>
                <a:gd name="connsiteY3" fmla="*/ 171989 h 171989"/>
              </a:gdLst>
              <a:ahLst/>
              <a:cxnLst>
                <a:cxn ang="0">
                  <a:pos x="connsiteX0" y="connsiteY0"/>
                </a:cxn>
                <a:cxn ang="0">
                  <a:pos x="connsiteX1" y="connsiteY1"/>
                </a:cxn>
                <a:cxn ang="0">
                  <a:pos x="connsiteX2" y="connsiteY2"/>
                </a:cxn>
                <a:cxn ang="0">
                  <a:pos x="connsiteX3" y="connsiteY3"/>
                </a:cxn>
              </a:cxnLst>
              <a:rect l="l" t="t" r="r" b="b"/>
              <a:pathLst>
                <a:path w="1506114" h="171989">
                  <a:moveTo>
                    <a:pt x="0" y="0"/>
                  </a:moveTo>
                  <a:cubicBezTo>
                    <a:pt x="68317" y="2628"/>
                    <a:pt x="501687" y="2449"/>
                    <a:pt x="692271" y="17976"/>
                  </a:cubicBezTo>
                  <a:cubicBezTo>
                    <a:pt x="882856" y="33503"/>
                    <a:pt x="1007867" y="67492"/>
                    <a:pt x="1143507" y="93161"/>
                  </a:cubicBezTo>
                  <a:cubicBezTo>
                    <a:pt x="1279147" y="118830"/>
                    <a:pt x="1430571" y="155567"/>
                    <a:pt x="1506114" y="171989"/>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rot="5114865">
              <a:off x="7179971" y="1166656"/>
              <a:ext cx="116795" cy="15377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0 w 236483"/>
                <a:gd name="connsiteY3" fmla="*/ 0 h 1229711"/>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94855 w 94855"/>
                <a:gd name="connsiteY0" fmla="*/ 761250 h 761250"/>
                <a:gd name="connsiteX1" fmla="*/ 58796 w 94855"/>
                <a:gd name="connsiteY1" fmla="*/ 567463 h 761250"/>
                <a:gd name="connsiteX2" fmla="*/ 262 w 94855"/>
                <a:gd name="connsiteY2" fmla="*/ 461705 h 761250"/>
                <a:gd name="connsiteX3" fmla="*/ 60368 w 94855"/>
                <a:gd name="connsiteY3" fmla="*/ 0 h 761250"/>
                <a:gd name="connsiteX0" fmla="*/ 41542 w 62169"/>
                <a:gd name="connsiteY0" fmla="*/ 761250 h 761250"/>
                <a:gd name="connsiteX1" fmla="*/ 5483 w 62169"/>
                <a:gd name="connsiteY1" fmla="*/ 567463 h 761250"/>
                <a:gd name="connsiteX2" fmla="*/ 61907 w 62169"/>
                <a:gd name="connsiteY2" fmla="*/ 328788 h 761250"/>
                <a:gd name="connsiteX3" fmla="*/ 7055 w 62169"/>
                <a:gd name="connsiteY3" fmla="*/ 0 h 761250"/>
                <a:gd name="connsiteX0" fmla="*/ 39453 w 84712"/>
                <a:gd name="connsiteY0" fmla="*/ 761250 h 761250"/>
                <a:gd name="connsiteX1" fmla="*/ 3394 w 84712"/>
                <a:gd name="connsiteY1" fmla="*/ 567463 h 761250"/>
                <a:gd name="connsiteX2" fmla="*/ 59818 w 84712"/>
                <a:gd name="connsiteY2" fmla="*/ 328788 h 761250"/>
                <a:gd name="connsiteX3" fmla="*/ 75570 w 84712"/>
                <a:gd name="connsiteY3" fmla="*/ 389203 h 761250"/>
                <a:gd name="connsiteX4" fmla="*/ 4966 w 84712"/>
                <a:gd name="connsiteY4" fmla="*/ 0 h 761250"/>
                <a:gd name="connsiteX0" fmla="*/ 39453 w 60080"/>
                <a:gd name="connsiteY0" fmla="*/ 761250 h 761250"/>
                <a:gd name="connsiteX1" fmla="*/ 3394 w 60080"/>
                <a:gd name="connsiteY1" fmla="*/ 567463 h 761250"/>
                <a:gd name="connsiteX2" fmla="*/ 59818 w 60080"/>
                <a:gd name="connsiteY2" fmla="*/ 328788 h 761250"/>
                <a:gd name="connsiteX3" fmla="*/ 4966 w 60080"/>
                <a:gd name="connsiteY3" fmla="*/ 0 h 761250"/>
              </a:gdLst>
              <a:ahLst/>
              <a:cxnLst>
                <a:cxn ang="0">
                  <a:pos x="connsiteX0" y="connsiteY0"/>
                </a:cxn>
                <a:cxn ang="0">
                  <a:pos x="connsiteX1" y="connsiteY1"/>
                </a:cxn>
                <a:cxn ang="0">
                  <a:pos x="connsiteX2" y="connsiteY2"/>
                </a:cxn>
                <a:cxn ang="0">
                  <a:pos x="connsiteX3" y="connsiteY3"/>
                </a:cxn>
              </a:cxnLst>
              <a:rect l="l" t="t" r="r" b="b"/>
              <a:pathLst>
                <a:path w="60080" h="761250">
                  <a:moveTo>
                    <a:pt x="39453" y="761250"/>
                  </a:moveTo>
                  <a:cubicBezTo>
                    <a:pt x="24706" y="730985"/>
                    <a:pt x="0" y="639540"/>
                    <a:pt x="3394" y="567463"/>
                  </a:cubicBezTo>
                  <a:cubicBezTo>
                    <a:pt x="6788" y="495386"/>
                    <a:pt x="59556" y="423365"/>
                    <a:pt x="59818" y="328788"/>
                  </a:cubicBezTo>
                  <a:cubicBezTo>
                    <a:pt x="60080" y="234211"/>
                    <a:pt x="16393" y="68497"/>
                    <a:pt x="4966" y="0"/>
                  </a:cubicBezTo>
                </a:path>
              </a:pathLst>
            </a:custGeom>
            <a:ln w="63500">
              <a:tailEnd type="arrow"/>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5-Point Star 75"/>
            <p:cNvSpPr/>
            <p:nvPr/>
          </p:nvSpPr>
          <p:spPr>
            <a:xfrm>
              <a:off x="4419600" y="19812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0" y="4572000"/>
              <a:ext cx="271696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4: </a:t>
              </a:r>
              <a:r>
                <a:rPr lang="en-US" sz="2800" b="1" spc="-150" dirty="0">
                  <a:solidFill>
                    <a:srgbClr val="0070C0"/>
                  </a:solidFill>
                </a:rPr>
                <a:t> </a:t>
              </a:r>
              <a:r>
                <a:rPr lang="en-US" sz="2800" b="1" spc="-150" dirty="0" smtClean="0">
                  <a:solidFill>
                    <a:srgbClr val="0070C0"/>
                  </a:solidFill>
                </a:rPr>
                <a:t>into Asia</a:t>
              </a:r>
            </a:p>
          </p:txBody>
        </p:sp>
      </p:grpSp>
      <p:grpSp>
        <p:nvGrpSpPr>
          <p:cNvPr id="2" name="Group 1"/>
          <p:cNvGrpSpPr/>
          <p:nvPr/>
        </p:nvGrpSpPr>
        <p:grpSpPr>
          <a:xfrm>
            <a:off x="0" y="0"/>
            <a:ext cx="9385585" cy="7086600"/>
            <a:chOff x="0" y="0"/>
            <a:chExt cx="9385585" cy="7086600"/>
          </a:xfrm>
        </p:grpSpPr>
        <p:sp useBgFill="1">
          <p:nvSpPr>
            <p:cNvPr id="3" name="Rectangle 2"/>
            <p:cNvSpPr/>
            <p:nvPr/>
          </p:nvSpPr>
          <p:spPr>
            <a:xfrm>
              <a:off x="0" y="0"/>
              <a:ext cx="9144000" cy="708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9144000" cy="708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94"/>
            <p:cNvGrpSpPr/>
            <p:nvPr/>
          </p:nvGrpSpPr>
          <p:grpSpPr>
            <a:xfrm>
              <a:off x="2286000" y="1981200"/>
              <a:ext cx="1524000" cy="1676400"/>
              <a:chOff x="2133600" y="457200"/>
              <a:chExt cx="1524000" cy="1676400"/>
            </a:xfrm>
          </p:grpSpPr>
          <p:pic>
            <p:nvPicPr>
              <p:cNvPr id="49" name="Picture 2" descr="http://static01.nyt.com/images/2013/11/21/science/21genome-2/21genome-2-articleLarge.jpg"/>
              <p:cNvPicPr>
                <a:picLocks noChangeAspect="1" noChangeArrowheads="1"/>
              </p:cNvPicPr>
              <p:nvPr/>
            </p:nvPicPr>
            <p:blipFill>
              <a:blip r:embed="rId3"/>
              <a:srcRect l="38575" t="7578" r="25485" b="30000"/>
              <a:stretch>
                <a:fillRect/>
              </a:stretch>
            </p:blipFill>
            <p:spPr bwMode="auto">
              <a:xfrm>
                <a:off x="2133600" y="457200"/>
                <a:ext cx="1447800" cy="1676400"/>
              </a:xfrm>
              <a:prstGeom prst="rect">
                <a:avLst/>
              </a:prstGeom>
              <a:noFill/>
              <a:ln w="50800">
                <a:solidFill>
                  <a:schemeClr val="bg1"/>
                </a:solidFill>
              </a:ln>
            </p:spPr>
          </p:pic>
          <p:sp>
            <p:nvSpPr>
              <p:cNvPr id="50" name="TextBox 49"/>
              <p:cNvSpPr txBox="1"/>
              <p:nvPr/>
            </p:nvSpPr>
            <p:spPr>
              <a:xfrm>
                <a:off x="2133600" y="590490"/>
                <a:ext cx="1524000" cy="400110"/>
              </a:xfrm>
              <a:prstGeom prst="rect">
                <a:avLst/>
              </a:prstGeom>
              <a:noFill/>
              <a:ln w="50800">
                <a:noFill/>
              </a:ln>
            </p:spPr>
            <p:txBody>
              <a:bodyPr wrap="square" rtlCol="0">
                <a:spAutoFit/>
              </a:bodyPr>
              <a:lstStyle/>
              <a:p>
                <a:pPr algn="ctr"/>
                <a:r>
                  <a:rPr lang="en-US" sz="2000" b="1" dirty="0" smtClean="0">
                    <a:solidFill>
                      <a:schemeClr val="bg1"/>
                    </a:solidFill>
                  </a:rPr>
                  <a:t>Lake Baikal</a:t>
                </a:r>
                <a:endParaRPr lang="en-US" sz="2000" b="1" dirty="0">
                  <a:solidFill>
                    <a:schemeClr val="bg1"/>
                  </a:solidFill>
                </a:endParaRPr>
              </a:p>
            </p:txBody>
          </p:sp>
        </p:grpSp>
        <p:grpSp>
          <p:nvGrpSpPr>
            <p:cNvPr id="6" name="Group 112"/>
            <p:cNvGrpSpPr/>
            <p:nvPr/>
          </p:nvGrpSpPr>
          <p:grpSpPr>
            <a:xfrm>
              <a:off x="76200" y="533400"/>
              <a:ext cx="2057400" cy="3505200"/>
              <a:chOff x="228600" y="304800"/>
              <a:chExt cx="2057400" cy="3505200"/>
            </a:xfrm>
          </p:grpSpPr>
          <p:grpSp>
            <p:nvGrpSpPr>
              <p:cNvPr id="40" name="Group 96"/>
              <p:cNvGrpSpPr/>
              <p:nvPr/>
            </p:nvGrpSpPr>
            <p:grpSpPr>
              <a:xfrm>
                <a:off x="228600" y="304800"/>
                <a:ext cx="1960944" cy="3276599"/>
                <a:chOff x="228600" y="304800"/>
                <a:chExt cx="1960944" cy="3276599"/>
              </a:xfrm>
            </p:grpSpPr>
            <p:grpSp>
              <p:nvGrpSpPr>
                <p:cNvPr id="42" name="Group 118"/>
                <p:cNvGrpSpPr>
                  <a:grpSpLocks noChangeAspect="1"/>
                </p:cNvGrpSpPr>
                <p:nvPr/>
              </p:nvGrpSpPr>
              <p:grpSpPr>
                <a:xfrm>
                  <a:off x="228600" y="762000"/>
                  <a:ext cx="1960944" cy="2819399"/>
                  <a:chOff x="-2962714" y="2971800"/>
                  <a:chExt cx="2962714" cy="4259722"/>
                </a:xfrm>
              </p:grpSpPr>
              <p:pic>
                <p:nvPicPr>
                  <p:cNvPr id="44" name="Picture 1"/>
                  <p:cNvPicPr preferRelativeResize="0">
                    <a:picLocks noChangeAspect="1" noChangeArrowheads="1"/>
                  </p:cNvPicPr>
                  <p:nvPr/>
                </p:nvPicPr>
                <p:blipFill>
                  <a:blip r:embed="rId4" cstate="print"/>
                  <a:srcRect/>
                  <a:stretch>
                    <a:fillRect/>
                  </a:stretch>
                </p:blipFill>
                <p:spPr bwMode="auto">
                  <a:xfrm>
                    <a:off x="-2962714" y="2971800"/>
                    <a:ext cx="2962714" cy="1832773"/>
                  </a:xfrm>
                  <a:prstGeom prst="rect">
                    <a:avLst/>
                  </a:prstGeom>
                  <a:noFill/>
                  <a:ln w="9525">
                    <a:noFill/>
                    <a:miter lim="800000"/>
                    <a:headEnd/>
                    <a:tailEnd/>
                  </a:ln>
                  <a:effectLst/>
                </p:spPr>
              </p:pic>
              <p:grpSp>
                <p:nvGrpSpPr>
                  <p:cNvPr id="45" name="Group 107"/>
                  <p:cNvGrpSpPr>
                    <a:grpSpLocks noChangeAspect="1"/>
                  </p:cNvGrpSpPr>
                  <p:nvPr/>
                </p:nvGrpSpPr>
                <p:grpSpPr>
                  <a:xfrm>
                    <a:off x="-2749550" y="4419600"/>
                    <a:ext cx="2749550" cy="1880235"/>
                    <a:chOff x="1965325" y="1587500"/>
                    <a:chExt cx="6873875" cy="4700588"/>
                  </a:xfrm>
                </p:grpSpPr>
                <p:pic>
                  <p:nvPicPr>
                    <p:cNvPr id="47" name="Picture 1"/>
                    <p:cNvPicPr>
                      <a:picLocks noChangeAspect="1" noChangeArrowheads="1"/>
                    </p:cNvPicPr>
                    <p:nvPr/>
                  </p:nvPicPr>
                  <p:blipFill>
                    <a:blip r:embed="rId5" cstate="print"/>
                    <a:srcRect/>
                    <a:stretch>
                      <a:fillRect/>
                    </a:stretch>
                  </p:blipFill>
                  <p:spPr bwMode="auto">
                    <a:xfrm>
                      <a:off x="1965325" y="2374900"/>
                      <a:ext cx="3444875" cy="3213100"/>
                    </a:xfrm>
                    <a:prstGeom prst="rect">
                      <a:avLst/>
                    </a:prstGeom>
                    <a:noFill/>
                    <a:ln w="9525">
                      <a:noFill/>
                      <a:miter lim="800000"/>
                      <a:headEnd/>
                      <a:tailEnd/>
                    </a:ln>
                    <a:effectLst/>
                  </p:spPr>
                </p:pic>
                <p:pic>
                  <p:nvPicPr>
                    <p:cNvPr id="48" name="Picture 1"/>
                    <p:cNvPicPr>
                      <a:picLocks noChangeAspect="1" noChangeArrowheads="1"/>
                    </p:cNvPicPr>
                    <p:nvPr/>
                  </p:nvPicPr>
                  <p:blipFill>
                    <a:blip r:embed="rId6" cstate="print"/>
                    <a:srcRect/>
                    <a:stretch>
                      <a:fillRect/>
                    </a:stretch>
                  </p:blipFill>
                  <p:spPr bwMode="auto">
                    <a:xfrm>
                      <a:off x="5302250" y="1587500"/>
                      <a:ext cx="3536950" cy="4700588"/>
                    </a:xfrm>
                    <a:prstGeom prst="rect">
                      <a:avLst/>
                    </a:prstGeom>
                    <a:noFill/>
                    <a:ln w="9525">
                      <a:noFill/>
                      <a:miter lim="800000"/>
                      <a:headEnd/>
                      <a:tailEnd/>
                    </a:ln>
                    <a:effectLst/>
                  </p:spPr>
                </p:pic>
              </p:grpSp>
              <p:pic>
                <p:nvPicPr>
                  <p:cNvPr id="46" name="Picture 2" descr="http://news.berkeley.edu/wp-content/uploads/2013/12/toedorsal400.jpg"/>
                  <p:cNvPicPr>
                    <a:picLocks noChangeAspect="1" noChangeArrowheads="1"/>
                  </p:cNvPicPr>
                  <p:nvPr/>
                </p:nvPicPr>
                <p:blipFill>
                  <a:blip r:embed="rId7" cstate="print"/>
                  <a:srcRect/>
                  <a:stretch>
                    <a:fillRect/>
                  </a:stretch>
                </p:blipFill>
                <p:spPr bwMode="auto">
                  <a:xfrm>
                    <a:off x="-2647935" y="6019799"/>
                    <a:ext cx="2267904" cy="1211723"/>
                  </a:xfrm>
                  <a:prstGeom prst="rect">
                    <a:avLst/>
                  </a:prstGeom>
                  <a:noFill/>
                </p:spPr>
              </p:pic>
            </p:grpSp>
            <p:sp>
              <p:nvSpPr>
                <p:cNvPr id="43" name="TextBox 42"/>
                <p:cNvSpPr txBox="1"/>
                <p:nvPr/>
              </p:nvSpPr>
              <p:spPr>
                <a:xfrm>
                  <a:off x="228600" y="304800"/>
                  <a:ext cx="1905000" cy="400110"/>
                </a:xfrm>
                <a:prstGeom prst="rect">
                  <a:avLst/>
                </a:prstGeom>
                <a:noFill/>
                <a:ln w="50800">
                  <a:noFill/>
                </a:ln>
              </p:spPr>
              <p:txBody>
                <a:bodyPr wrap="square" rtlCol="0">
                  <a:spAutoFit/>
                </a:bodyPr>
                <a:lstStyle/>
                <a:p>
                  <a:pPr algn="ctr"/>
                  <a:r>
                    <a:rPr lang="en-US" sz="2000" b="1" dirty="0" err="1" smtClean="0">
                      <a:solidFill>
                        <a:schemeClr val="bg1"/>
                      </a:solidFill>
                    </a:rPr>
                    <a:t>Denisova</a:t>
                  </a:r>
                  <a:r>
                    <a:rPr lang="en-US" sz="2000" b="1" dirty="0" smtClean="0">
                      <a:solidFill>
                        <a:schemeClr val="bg1"/>
                      </a:solidFill>
                    </a:rPr>
                    <a:t> Cave</a:t>
                  </a:r>
                  <a:endParaRPr lang="en-US" sz="2000" b="1" dirty="0">
                    <a:solidFill>
                      <a:schemeClr val="bg1"/>
                    </a:solidFill>
                  </a:endParaRPr>
                </a:p>
              </p:txBody>
            </p:sp>
          </p:grpSp>
          <p:sp>
            <p:nvSpPr>
              <p:cNvPr id="41" name="Rectangle 40"/>
              <p:cNvSpPr/>
              <p:nvPr/>
            </p:nvSpPr>
            <p:spPr>
              <a:xfrm>
                <a:off x="228600" y="304800"/>
                <a:ext cx="2057400" cy="3505200"/>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13"/>
            <p:cNvGrpSpPr/>
            <p:nvPr/>
          </p:nvGrpSpPr>
          <p:grpSpPr>
            <a:xfrm>
              <a:off x="7162800" y="228600"/>
              <a:ext cx="2057400" cy="1981200"/>
              <a:chOff x="2438400" y="1828800"/>
              <a:chExt cx="2057400" cy="1981200"/>
            </a:xfrm>
          </p:grpSpPr>
          <p:pic>
            <p:nvPicPr>
              <p:cNvPr id="37" name="Picture 2" descr="Tlingit Remains"/>
              <p:cNvPicPr>
                <a:picLocks noChangeAspect="1" noChangeArrowheads="1"/>
              </p:cNvPicPr>
              <p:nvPr/>
            </p:nvPicPr>
            <p:blipFill>
              <a:blip r:embed="rId8"/>
              <a:srcRect/>
              <a:stretch>
                <a:fillRect/>
              </a:stretch>
            </p:blipFill>
            <p:spPr bwMode="auto">
              <a:xfrm>
                <a:off x="2514387" y="1905000"/>
                <a:ext cx="1752814" cy="1447800"/>
              </a:xfrm>
              <a:prstGeom prst="rect">
                <a:avLst/>
              </a:prstGeom>
              <a:noFill/>
              <a:ln w="50800">
                <a:noFill/>
              </a:ln>
            </p:spPr>
          </p:pic>
          <p:sp>
            <p:nvSpPr>
              <p:cNvPr id="38" name="TextBox 37"/>
              <p:cNvSpPr txBox="1"/>
              <p:nvPr/>
            </p:nvSpPr>
            <p:spPr>
              <a:xfrm>
                <a:off x="2438400" y="3352800"/>
                <a:ext cx="2057400" cy="400110"/>
              </a:xfrm>
              <a:prstGeom prst="rect">
                <a:avLst/>
              </a:prstGeom>
              <a:noFill/>
              <a:ln w="50800">
                <a:noFill/>
              </a:ln>
            </p:spPr>
            <p:txBody>
              <a:bodyPr wrap="square" rtlCol="0">
                <a:spAutoFit/>
              </a:bodyPr>
              <a:lstStyle/>
              <a:p>
                <a:pPr algn="ctr"/>
                <a:r>
                  <a:rPr lang="en-US" sz="2000" b="1" dirty="0" smtClean="0">
                    <a:solidFill>
                      <a:schemeClr val="bg1"/>
                    </a:solidFill>
                  </a:rPr>
                  <a:t>On-Your-Knees</a:t>
                </a:r>
                <a:endParaRPr lang="en-US" sz="2000" b="1" dirty="0">
                  <a:solidFill>
                    <a:schemeClr val="bg1"/>
                  </a:solidFill>
                </a:endParaRPr>
              </a:p>
            </p:txBody>
          </p:sp>
          <p:sp>
            <p:nvSpPr>
              <p:cNvPr id="39" name="Rectangle 38"/>
              <p:cNvSpPr/>
              <p:nvPr/>
            </p:nvSpPr>
            <p:spPr>
              <a:xfrm>
                <a:off x="2514600" y="1828800"/>
                <a:ext cx="1828800" cy="1981200"/>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1"/>
            <p:cNvGrpSpPr/>
            <p:nvPr/>
          </p:nvGrpSpPr>
          <p:grpSpPr>
            <a:xfrm rot="21142271">
              <a:off x="68795" y="4633357"/>
              <a:ext cx="1524000" cy="2286000"/>
              <a:chOff x="466520" y="1804495"/>
              <a:chExt cx="2205735" cy="3701070"/>
            </a:xfrm>
          </p:grpSpPr>
          <p:pic>
            <p:nvPicPr>
              <p:cNvPr id="35" name="Picture 2" descr="Laetoli hominid and modern human footprints ©AMNH"/>
              <p:cNvPicPr>
                <a:picLocks noChangeAspect="1" noChangeArrowheads="1"/>
              </p:cNvPicPr>
              <p:nvPr/>
            </p:nvPicPr>
            <p:blipFill>
              <a:blip r:embed="rId9" cstate="print"/>
              <a:srcRect r="48148"/>
              <a:stretch>
                <a:fillRect/>
              </a:stretch>
            </p:blipFill>
            <p:spPr bwMode="auto">
              <a:xfrm>
                <a:off x="466520" y="1804495"/>
                <a:ext cx="2205735" cy="3701070"/>
              </a:xfrm>
              <a:prstGeom prst="rect">
                <a:avLst/>
              </a:prstGeom>
              <a:noFill/>
              <a:ln w="38100">
                <a:solidFill>
                  <a:schemeClr val="tx1"/>
                </a:solidFill>
              </a:ln>
            </p:spPr>
          </p:pic>
          <p:sp>
            <p:nvSpPr>
              <p:cNvPr id="36" name="TextBox 35"/>
              <p:cNvSpPr txBox="1"/>
              <p:nvPr/>
            </p:nvSpPr>
            <p:spPr>
              <a:xfrm>
                <a:off x="473212" y="4993925"/>
                <a:ext cx="2117834" cy="498296"/>
              </a:xfrm>
              <a:prstGeom prst="rect">
                <a:avLst/>
              </a:prstGeom>
              <a:solidFill>
                <a:schemeClr val="tx1"/>
              </a:solidFill>
              <a:ln w="25400">
                <a:noFill/>
              </a:ln>
            </p:spPr>
            <p:txBody>
              <a:bodyPr wrap="square" rtlCol="0">
                <a:spAutoFit/>
              </a:bodyPr>
              <a:lstStyle/>
              <a:p>
                <a:pPr algn="ctr"/>
                <a:r>
                  <a:rPr lang="en-US" sz="1400" b="1" dirty="0" err="1" smtClean="0">
                    <a:solidFill>
                      <a:schemeClr val="bg1"/>
                    </a:solidFill>
                    <a:cs typeface="Arial" pitchFamily="34" charset="0"/>
                  </a:rPr>
                  <a:t>Laetoli</a:t>
                </a:r>
                <a:r>
                  <a:rPr lang="en-US" sz="1400" b="1" dirty="0" smtClean="0">
                    <a:solidFill>
                      <a:schemeClr val="bg1"/>
                    </a:solidFill>
                    <a:cs typeface="Arial" pitchFamily="34" charset="0"/>
                  </a:rPr>
                  <a:t> footprint</a:t>
                </a:r>
                <a:endParaRPr lang="en-US" sz="1400" b="1" dirty="0">
                  <a:solidFill>
                    <a:schemeClr val="bg1"/>
                  </a:solidFill>
                  <a:cs typeface="Arial" pitchFamily="34" charset="0"/>
                </a:endParaRPr>
              </a:p>
            </p:txBody>
          </p:sp>
        </p:grpSp>
        <p:grpSp>
          <p:nvGrpSpPr>
            <p:cNvPr id="9" name="Group 131"/>
            <p:cNvGrpSpPr/>
            <p:nvPr/>
          </p:nvGrpSpPr>
          <p:grpSpPr>
            <a:xfrm rot="1390368">
              <a:off x="1073189" y="4372970"/>
              <a:ext cx="1791115" cy="2336131"/>
              <a:chOff x="3093901" y="2356683"/>
              <a:chExt cx="2803484" cy="3243518"/>
            </a:xfrm>
          </p:grpSpPr>
          <p:pic>
            <p:nvPicPr>
              <p:cNvPr id="33" name="Picture 4" descr="sculpting human evolution elisabeth dayns"/>
              <p:cNvPicPr>
                <a:picLocks noChangeAspect="1" noChangeArrowheads="1"/>
              </p:cNvPicPr>
              <p:nvPr/>
            </p:nvPicPr>
            <p:blipFill>
              <a:blip r:embed="rId10"/>
              <a:srcRect l="8753" t="4166" r="14223"/>
              <a:stretch>
                <a:fillRect/>
              </a:stretch>
            </p:blipFill>
            <p:spPr bwMode="auto">
              <a:xfrm>
                <a:off x="3124200" y="2356683"/>
                <a:ext cx="2743200" cy="2971800"/>
              </a:xfrm>
              <a:prstGeom prst="rect">
                <a:avLst/>
              </a:prstGeom>
              <a:noFill/>
              <a:ln w="50800">
                <a:noFill/>
              </a:ln>
            </p:spPr>
          </p:pic>
          <p:sp>
            <p:nvSpPr>
              <p:cNvPr id="34" name="TextBox 33"/>
              <p:cNvSpPr txBox="1"/>
              <p:nvPr/>
            </p:nvSpPr>
            <p:spPr>
              <a:xfrm>
                <a:off x="3093901" y="5130148"/>
                <a:ext cx="2803484" cy="470053"/>
              </a:xfrm>
              <a:prstGeom prst="rect">
                <a:avLst/>
              </a:prstGeom>
              <a:solidFill>
                <a:schemeClr val="tx1"/>
              </a:solidFill>
            </p:spPr>
            <p:txBody>
              <a:bodyPr wrap="square" rtlCol="0">
                <a:spAutoFit/>
              </a:bodyPr>
              <a:lstStyle/>
              <a:p>
                <a:pPr algn="ctr"/>
                <a:r>
                  <a:rPr lang="en-US" sz="1600" b="1" dirty="0" smtClean="0">
                    <a:solidFill>
                      <a:schemeClr val="bg1"/>
                    </a:solidFill>
                  </a:rPr>
                  <a:t>Ms </a:t>
                </a:r>
                <a:r>
                  <a:rPr lang="en-US" sz="1600" b="1" dirty="0" err="1" smtClean="0">
                    <a:solidFill>
                      <a:schemeClr val="bg1"/>
                    </a:solidFill>
                  </a:rPr>
                  <a:t>Ples</a:t>
                </a:r>
                <a:endParaRPr lang="en-US" sz="1600" b="1" dirty="0">
                  <a:solidFill>
                    <a:schemeClr val="bg1"/>
                  </a:solidFill>
                </a:endParaRPr>
              </a:p>
            </p:txBody>
          </p:sp>
        </p:grpSp>
        <p:grpSp>
          <p:nvGrpSpPr>
            <p:cNvPr id="10" name="Group 134"/>
            <p:cNvGrpSpPr/>
            <p:nvPr/>
          </p:nvGrpSpPr>
          <p:grpSpPr>
            <a:xfrm rot="21152166">
              <a:off x="2353943" y="4132690"/>
              <a:ext cx="1600200" cy="2323628"/>
              <a:chOff x="228600" y="2385484"/>
              <a:chExt cx="2362200" cy="3335320"/>
            </a:xfrm>
          </p:grpSpPr>
          <p:pic>
            <p:nvPicPr>
              <p:cNvPr id="31" name="Picture 3"/>
              <p:cNvPicPr>
                <a:picLocks noChangeAspect="1" noChangeArrowheads="1"/>
              </p:cNvPicPr>
              <p:nvPr/>
            </p:nvPicPr>
            <p:blipFill>
              <a:blip r:embed="rId11" cstate="print"/>
              <a:srcRect r="2381" b="12739"/>
              <a:stretch>
                <a:fillRect/>
              </a:stretch>
            </p:blipFill>
            <p:spPr bwMode="auto">
              <a:xfrm>
                <a:off x="228600" y="2385484"/>
                <a:ext cx="2362200" cy="2971800"/>
              </a:xfrm>
              <a:prstGeom prst="rect">
                <a:avLst/>
              </a:prstGeom>
              <a:noFill/>
              <a:ln w="9525">
                <a:noFill/>
                <a:miter lim="800000"/>
                <a:headEnd/>
                <a:tailEnd/>
              </a:ln>
              <a:effectLst/>
            </p:spPr>
          </p:pic>
          <p:sp>
            <p:nvSpPr>
              <p:cNvPr id="32" name="TextBox 31"/>
              <p:cNvSpPr txBox="1"/>
              <p:nvPr/>
            </p:nvSpPr>
            <p:spPr>
              <a:xfrm>
                <a:off x="233874" y="5234846"/>
                <a:ext cx="2209800" cy="485958"/>
              </a:xfrm>
              <a:prstGeom prst="rect">
                <a:avLst/>
              </a:prstGeom>
              <a:solidFill>
                <a:schemeClr val="tx1"/>
              </a:solidFill>
            </p:spPr>
            <p:txBody>
              <a:bodyPr wrap="square" rtlCol="0">
                <a:spAutoFit/>
              </a:bodyPr>
              <a:lstStyle/>
              <a:p>
                <a:pPr algn="ctr"/>
                <a:r>
                  <a:rPr lang="en-US" sz="1600" b="1" dirty="0" smtClean="0">
                    <a:solidFill>
                      <a:schemeClr val="bg1"/>
                    </a:solidFill>
                  </a:rPr>
                  <a:t>Little Foot </a:t>
                </a:r>
                <a:endParaRPr lang="en-US" sz="1600" b="1" dirty="0">
                  <a:solidFill>
                    <a:schemeClr val="bg1"/>
                  </a:solidFill>
                </a:endParaRPr>
              </a:p>
            </p:txBody>
          </p:sp>
        </p:grpSp>
        <p:grpSp>
          <p:nvGrpSpPr>
            <p:cNvPr id="11" name="Group 18"/>
            <p:cNvGrpSpPr/>
            <p:nvPr/>
          </p:nvGrpSpPr>
          <p:grpSpPr>
            <a:xfrm rot="1035416">
              <a:off x="3657134" y="4099887"/>
              <a:ext cx="1766155" cy="2319753"/>
              <a:chOff x="6095999" y="1909302"/>
              <a:chExt cx="2590801" cy="3799795"/>
            </a:xfrm>
          </p:grpSpPr>
          <p:pic>
            <p:nvPicPr>
              <p:cNvPr id="29" name="Picture 4" descr="File:Paranthropus boisei.JPG"/>
              <p:cNvPicPr>
                <a:picLocks noChangeAspect="1" noChangeArrowheads="1"/>
              </p:cNvPicPr>
              <p:nvPr/>
            </p:nvPicPr>
            <p:blipFill>
              <a:blip r:embed="rId12" cstate="print"/>
              <a:srcRect l="19538" t="14667" r="20815" b="28928"/>
              <a:stretch>
                <a:fillRect/>
              </a:stretch>
            </p:blipFill>
            <p:spPr bwMode="auto">
              <a:xfrm>
                <a:off x="6095999" y="1909302"/>
                <a:ext cx="2576019" cy="3248025"/>
              </a:xfrm>
              <a:prstGeom prst="rect">
                <a:avLst/>
              </a:prstGeom>
              <a:noFill/>
            </p:spPr>
          </p:pic>
          <p:sp>
            <p:nvSpPr>
              <p:cNvPr id="30" name="TextBox 29"/>
              <p:cNvSpPr txBox="1"/>
              <p:nvPr/>
            </p:nvSpPr>
            <p:spPr>
              <a:xfrm>
                <a:off x="6096000" y="5154540"/>
                <a:ext cx="2590800" cy="554557"/>
              </a:xfrm>
              <a:prstGeom prst="rect">
                <a:avLst/>
              </a:prstGeom>
              <a:solidFill>
                <a:schemeClr val="tx1"/>
              </a:solidFill>
              <a:ln w="25400">
                <a:noFill/>
              </a:ln>
            </p:spPr>
            <p:txBody>
              <a:bodyPr wrap="square" rtlCol="0">
                <a:spAutoFit/>
              </a:bodyPr>
              <a:lstStyle/>
              <a:p>
                <a:pPr algn="ctr"/>
                <a:r>
                  <a:rPr lang="en-US" sz="1600" b="1" dirty="0" smtClean="0">
                    <a:solidFill>
                      <a:schemeClr val="bg1"/>
                    </a:solidFill>
                    <a:cs typeface="Arial" pitchFamily="34" charset="0"/>
                  </a:rPr>
                  <a:t>Nutcracker Man</a:t>
                </a:r>
                <a:endParaRPr lang="en-US" sz="1600" b="1" dirty="0">
                  <a:solidFill>
                    <a:schemeClr val="bg1"/>
                  </a:solidFill>
                  <a:cs typeface="Arial" pitchFamily="34" charset="0"/>
                </a:endParaRPr>
              </a:p>
            </p:txBody>
          </p:sp>
        </p:grpSp>
        <p:grpSp>
          <p:nvGrpSpPr>
            <p:cNvPr id="12" name="Group 15"/>
            <p:cNvGrpSpPr/>
            <p:nvPr/>
          </p:nvGrpSpPr>
          <p:grpSpPr>
            <a:xfrm rot="20665462">
              <a:off x="4985044" y="3900601"/>
              <a:ext cx="1600199" cy="2250484"/>
              <a:chOff x="3086249" y="2441767"/>
              <a:chExt cx="2058295" cy="3007283"/>
            </a:xfrm>
          </p:grpSpPr>
          <p:pic>
            <p:nvPicPr>
              <p:cNvPr id="27" name="Picture 2" descr="https://upload.wikimedia.org/wikipedia/commons/4/48/Homo_habilis.JPG"/>
              <p:cNvPicPr>
                <a:picLocks noChangeAspect="1" noChangeArrowheads="1"/>
              </p:cNvPicPr>
              <p:nvPr/>
            </p:nvPicPr>
            <p:blipFill>
              <a:blip r:embed="rId13" cstate="print"/>
              <a:srcRect l="17624" t="8740" r="24433" b="38145"/>
              <a:stretch>
                <a:fillRect/>
              </a:stretch>
            </p:blipFill>
            <p:spPr bwMode="auto">
              <a:xfrm>
                <a:off x="3086249" y="2441767"/>
                <a:ext cx="2058295" cy="2638423"/>
              </a:xfrm>
              <a:prstGeom prst="rect">
                <a:avLst/>
              </a:prstGeom>
              <a:noFill/>
            </p:spPr>
          </p:pic>
          <p:sp>
            <p:nvSpPr>
              <p:cNvPr id="28" name="TextBox 27"/>
              <p:cNvSpPr txBox="1"/>
              <p:nvPr/>
            </p:nvSpPr>
            <p:spPr>
              <a:xfrm>
                <a:off x="3141529" y="4987385"/>
                <a:ext cx="1904999" cy="461665"/>
              </a:xfrm>
              <a:prstGeom prst="rect">
                <a:avLst/>
              </a:prstGeom>
              <a:solidFill>
                <a:schemeClr val="tx1"/>
              </a:solidFill>
              <a:ln w="25400">
                <a:noFill/>
              </a:ln>
            </p:spPr>
            <p:txBody>
              <a:bodyPr wrap="square" rtlCol="0">
                <a:spAutoFit/>
              </a:bodyPr>
              <a:lstStyle/>
              <a:p>
                <a:pPr algn="ctr"/>
                <a:r>
                  <a:rPr lang="en-US" sz="1600" b="1" dirty="0" smtClean="0">
                    <a:solidFill>
                      <a:schemeClr val="bg1"/>
                    </a:solidFill>
                    <a:cs typeface="Arial" pitchFamily="34" charset="0"/>
                  </a:rPr>
                  <a:t>Handy Man</a:t>
                </a:r>
                <a:endParaRPr lang="en-US" sz="1600" b="1" dirty="0">
                  <a:solidFill>
                    <a:schemeClr val="bg1"/>
                  </a:solidFill>
                  <a:cs typeface="Arial" pitchFamily="34" charset="0"/>
                </a:endParaRPr>
              </a:p>
            </p:txBody>
          </p:sp>
        </p:grpSp>
        <p:grpSp>
          <p:nvGrpSpPr>
            <p:cNvPr id="13" name="Group 143"/>
            <p:cNvGrpSpPr/>
            <p:nvPr/>
          </p:nvGrpSpPr>
          <p:grpSpPr>
            <a:xfrm rot="796662">
              <a:off x="6173089" y="3619689"/>
              <a:ext cx="1533525" cy="2176904"/>
              <a:chOff x="6477000" y="2599320"/>
              <a:chExt cx="2209800" cy="3115084"/>
            </a:xfrm>
          </p:grpSpPr>
          <p:pic>
            <p:nvPicPr>
              <p:cNvPr id="25" name="Picture 24" descr="http://news.nationalgeographic.com/content/dam/news/2015/09/mystery-man/MM8345_20150306_134-3.ngsversion.1441905176070.adapt.676.1.jpg"/>
              <p:cNvPicPr>
                <a:picLocks noChangeAspect="1" noChangeArrowheads="1"/>
              </p:cNvPicPr>
              <p:nvPr/>
            </p:nvPicPr>
            <p:blipFill>
              <a:blip r:embed="rId14"/>
              <a:srcRect l="19979" t="2784" r="16007" b="7873"/>
              <a:stretch>
                <a:fillRect/>
              </a:stretch>
            </p:blipFill>
            <p:spPr bwMode="auto">
              <a:xfrm>
                <a:off x="6487885" y="2599320"/>
                <a:ext cx="2177143" cy="2735828"/>
              </a:xfrm>
              <a:prstGeom prst="rect">
                <a:avLst/>
              </a:prstGeom>
              <a:noFill/>
            </p:spPr>
          </p:pic>
          <p:sp>
            <p:nvSpPr>
              <p:cNvPr id="26" name="TextBox 25"/>
              <p:cNvSpPr txBox="1"/>
              <p:nvPr/>
            </p:nvSpPr>
            <p:spPr>
              <a:xfrm>
                <a:off x="6477000" y="5151068"/>
                <a:ext cx="2209800" cy="563336"/>
              </a:xfrm>
              <a:prstGeom prst="rect">
                <a:avLst/>
              </a:prstGeom>
              <a:solidFill>
                <a:schemeClr val="tx1"/>
              </a:solidFill>
            </p:spPr>
            <p:txBody>
              <a:bodyPr wrap="square" rtlCol="0">
                <a:spAutoFit/>
              </a:bodyPr>
              <a:lstStyle/>
              <a:p>
                <a:pPr algn="ctr"/>
                <a:r>
                  <a:rPr lang="en-US" sz="1600" b="1" dirty="0" err="1" smtClean="0">
                    <a:solidFill>
                      <a:schemeClr val="bg1"/>
                    </a:solidFill>
                  </a:rPr>
                  <a:t>Naledi</a:t>
                </a:r>
                <a:endParaRPr lang="en-US" sz="1600" b="1" dirty="0">
                  <a:solidFill>
                    <a:schemeClr val="bg1"/>
                  </a:solidFill>
                </a:endParaRPr>
              </a:p>
            </p:txBody>
          </p:sp>
        </p:grpSp>
        <p:grpSp>
          <p:nvGrpSpPr>
            <p:cNvPr id="14" name="Group 146"/>
            <p:cNvGrpSpPr/>
            <p:nvPr/>
          </p:nvGrpSpPr>
          <p:grpSpPr>
            <a:xfrm rot="354060">
              <a:off x="7510275" y="3505649"/>
              <a:ext cx="1524000" cy="2213073"/>
              <a:chOff x="6096000" y="1325880"/>
              <a:chExt cx="1524000" cy="2213073"/>
            </a:xfrm>
          </p:grpSpPr>
          <p:pic>
            <p:nvPicPr>
              <p:cNvPr id="23" name="Picture 2" descr="http://www.healthyfellow.com/images/2009/07/paleolithic.jpg"/>
              <p:cNvPicPr>
                <a:picLocks noChangeAspect="1" noChangeArrowheads="1"/>
              </p:cNvPicPr>
              <p:nvPr/>
            </p:nvPicPr>
            <p:blipFill>
              <a:blip r:embed="rId15" cstate="print"/>
              <a:srcRect l="23933" t="-3333" r="13921" b="-3334"/>
              <a:stretch>
                <a:fillRect/>
              </a:stretch>
            </p:blipFill>
            <p:spPr bwMode="auto">
              <a:xfrm>
                <a:off x="6096000" y="1325880"/>
                <a:ext cx="1524000" cy="1950720"/>
              </a:xfrm>
              <a:prstGeom prst="rect">
                <a:avLst/>
              </a:prstGeom>
              <a:noFill/>
            </p:spPr>
          </p:pic>
          <p:sp>
            <p:nvSpPr>
              <p:cNvPr id="24" name="TextBox 23"/>
              <p:cNvSpPr txBox="1"/>
              <p:nvPr/>
            </p:nvSpPr>
            <p:spPr>
              <a:xfrm>
                <a:off x="6096001" y="3200399"/>
                <a:ext cx="1447800" cy="338554"/>
              </a:xfrm>
              <a:prstGeom prst="rect">
                <a:avLst/>
              </a:prstGeom>
              <a:solidFill>
                <a:schemeClr val="tx1"/>
              </a:solidFill>
            </p:spPr>
            <p:txBody>
              <a:bodyPr wrap="square" rtlCol="0">
                <a:spAutoFit/>
              </a:bodyPr>
              <a:lstStyle/>
              <a:p>
                <a:pPr algn="ctr"/>
                <a:r>
                  <a:rPr lang="en-US" sz="1600" b="1" dirty="0" smtClean="0">
                    <a:solidFill>
                      <a:schemeClr val="bg1"/>
                    </a:solidFill>
                  </a:rPr>
                  <a:t>Cro-Magnon</a:t>
                </a:r>
                <a:endParaRPr lang="en-US" sz="1600" b="1" dirty="0">
                  <a:solidFill>
                    <a:schemeClr val="bg1"/>
                  </a:solidFill>
                </a:endParaRPr>
              </a:p>
            </p:txBody>
          </p:sp>
        </p:grpSp>
        <p:grpSp>
          <p:nvGrpSpPr>
            <p:cNvPr id="15" name="Group 117"/>
            <p:cNvGrpSpPr>
              <a:grpSpLocks noChangeAspect="1"/>
            </p:cNvGrpSpPr>
            <p:nvPr/>
          </p:nvGrpSpPr>
          <p:grpSpPr>
            <a:xfrm>
              <a:off x="3873535" y="886131"/>
              <a:ext cx="3289265" cy="2161869"/>
              <a:chOff x="2638467" y="3081706"/>
              <a:chExt cx="3426847" cy="2252294"/>
            </a:xfrm>
          </p:grpSpPr>
          <p:grpSp>
            <p:nvGrpSpPr>
              <p:cNvPr id="19" name="Group 100"/>
              <p:cNvGrpSpPr/>
              <p:nvPr/>
            </p:nvGrpSpPr>
            <p:grpSpPr>
              <a:xfrm>
                <a:off x="2638467" y="3139069"/>
                <a:ext cx="3388744" cy="2194931"/>
                <a:chOff x="6596303" y="1828320"/>
                <a:chExt cx="3930944" cy="2612759"/>
              </a:xfrm>
            </p:grpSpPr>
            <p:pic>
              <p:nvPicPr>
                <p:cNvPr id="21" name="Picture 5" descr="http://www.larskrutak.com/articles/Arctic/15.jpg"/>
                <p:cNvPicPr>
                  <a:picLocks noChangeAspect="1" noChangeArrowheads="1"/>
                </p:cNvPicPr>
                <p:nvPr/>
              </p:nvPicPr>
              <p:blipFill>
                <a:blip r:embed="rId16" cstate="print"/>
                <a:srcRect l="6434" r="6709" b="1235"/>
                <a:stretch>
                  <a:fillRect/>
                </a:stretch>
              </p:blipFill>
              <p:spPr bwMode="auto">
                <a:xfrm flipH="1">
                  <a:off x="6629399" y="1828320"/>
                  <a:ext cx="1858832" cy="2106849"/>
                </a:xfrm>
                <a:prstGeom prst="rect">
                  <a:avLst/>
                </a:prstGeom>
                <a:noFill/>
                <a:ln w="50800">
                  <a:solidFill>
                    <a:srgbClr val="FFC000"/>
                  </a:solidFill>
                </a:ln>
              </p:spPr>
            </p:pic>
            <p:sp>
              <p:nvSpPr>
                <p:cNvPr id="22" name="TextBox 21"/>
                <p:cNvSpPr txBox="1"/>
                <p:nvPr/>
              </p:nvSpPr>
              <p:spPr>
                <a:xfrm>
                  <a:off x="6596303" y="3945687"/>
                  <a:ext cx="3930944" cy="495392"/>
                </a:xfrm>
                <a:prstGeom prst="rect">
                  <a:avLst/>
                </a:prstGeom>
                <a:solidFill>
                  <a:srgbClr val="FFE38B"/>
                </a:solidFill>
                <a:ln w="50800">
                  <a:solidFill>
                    <a:srgbClr val="FFC000"/>
                  </a:solidFill>
                </a:ln>
              </p:spPr>
              <p:txBody>
                <a:bodyPr wrap="square" rtlCol="0">
                  <a:spAutoFit/>
                </a:bodyPr>
                <a:lstStyle/>
                <a:p>
                  <a:pPr algn="ctr"/>
                  <a:r>
                    <a:rPr lang="en-US" sz="2000" b="1" dirty="0" smtClean="0"/>
                    <a:t>Siberian – </a:t>
                  </a:r>
                  <a:r>
                    <a:rPr lang="en-US" sz="2000" b="1" dirty="0" err="1" smtClean="0"/>
                    <a:t>Yupiks</a:t>
                  </a:r>
                  <a:r>
                    <a:rPr lang="en-US" sz="2000" b="1" dirty="0" smtClean="0"/>
                    <a:t> – Alaskan  </a:t>
                  </a:r>
                  <a:endParaRPr lang="en-US" sz="2000" b="1" dirty="0"/>
                </a:p>
              </p:txBody>
            </p:sp>
          </p:grpSp>
          <p:pic>
            <p:nvPicPr>
              <p:cNvPr id="20" name="Picture 2"/>
              <p:cNvPicPr>
                <a:picLocks noChangeAspect="1" noChangeArrowheads="1"/>
              </p:cNvPicPr>
              <p:nvPr/>
            </p:nvPicPr>
            <p:blipFill>
              <a:blip r:embed="rId17" cstate="print"/>
              <a:srcRect/>
              <a:stretch>
                <a:fillRect/>
              </a:stretch>
            </p:blipFill>
            <p:spPr bwMode="auto">
              <a:xfrm>
                <a:off x="4347107" y="3081706"/>
                <a:ext cx="1718207" cy="1836198"/>
              </a:xfrm>
              <a:prstGeom prst="rect">
                <a:avLst/>
              </a:prstGeom>
              <a:noFill/>
              <a:ln w="9525">
                <a:noFill/>
                <a:miter lim="800000"/>
                <a:headEnd/>
                <a:tailEnd/>
              </a:ln>
              <a:effectLst/>
            </p:spPr>
          </p:pic>
        </p:grpSp>
        <p:sp>
          <p:nvSpPr>
            <p:cNvPr id="16" name="TextBox 15"/>
            <p:cNvSpPr txBox="1"/>
            <p:nvPr/>
          </p:nvSpPr>
          <p:spPr>
            <a:xfrm rot="20979139">
              <a:off x="3894338" y="5917703"/>
              <a:ext cx="5491247" cy="646331"/>
            </a:xfrm>
            <a:prstGeom prst="rect">
              <a:avLst/>
            </a:prstGeom>
            <a:noFill/>
          </p:spPr>
          <p:txBody>
            <a:bodyPr wrap="none" rtlCol="0">
              <a:spAutoFit/>
            </a:bodyPr>
            <a:lstStyle/>
            <a:p>
              <a:r>
                <a:rPr lang="en-US" sz="3600" b="1" dirty="0" smtClean="0">
                  <a:solidFill>
                    <a:schemeClr val="bg1"/>
                  </a:solidFill>
                </a:rPr>
                <a:t>from ANTHROPOLOGY . . . . </a:t>
              </a:r>
              <a:endParaRPr lang="en-US" sz="3600" b="1" dirty="0">
                <a:solidFill>
                  <a:schemeClr val="bg1"/>
                </a:solidFill>
              </a:endParaRPr>
            </a:p>
          </p:txBody>
        </p:sp>
        <p:sp>
          <p:nvSpPr>
            <p:cNvPr id="17" name="TextBox 16"/>
            <p:cNvSpPr txBox="1"/>
            <p:nvPr/>
          </p:nvSpPr>
          <p:spPr>
            <a:xfrm rot="20927823">
              <a:off x="4589662" y="3017686"/>
              <a:ext cx="4457823" cy="646331"/>
            </a:xfrm>
            <a:prstGeom prst="rect">
              <a:avLst/>
            </a:prstGeom>
            <a:noFill/>
          </p:spPr>
          <p:txBody>
            <a:bodyPr wrap="none" rtlCol="0">
              <a:spAutoFit/>
            </a:bodyPr>
            <a:lstStyle/>
            <a:p>
              <a:r>
                <a:rPr lang="en-US" sz="3600" b="1" dirty="0" smtClean="0">
                  <a:solidFill>
                    <a:schemeClr val="bg1"/>
                  </a:solidFill>
                </a:rPr>
                <a:t>to PALEOGENETICS . . .</a:t>
              </a:r>
              <a:endParaRPr lang="en-US" sz="3600" b="1" dirty="0">
                <a:solidFill>
                  <a:schemeClr val="bg1"/>
                </a:solidFill>
              </a:endParaRPr>
            </a:p>
          </p:txBody>
        </p:sp>
        <p:sp>
          <p:nvSpPr>
            <p:cNvPr id="18" name="TextBox 17"/>
            <p:cNvSpPr txBox="1"/>
            <p:nvPr/>
          </p:nvSpPr>
          <p:spPr>
            <a:xfrm>
              <a:off x="2209800" y="0"/>
              <a:ext cx="4522392" cy="1015663"/>
            </a:xfrm>
            <a:prstGeom prst="rect">
              <a:avLst/>
            </a:prstGeom>
            <a:noFill/>
          </p:spPr>
          <p:txBody>
            <a:bodyPr wrap="none" rtlCol="0">
              <a:spAutoFit/>
            </a:bodyPr>
            <a:lstStyle/>
            <a:p>
              <a:r>
                <a:rPr lang="en-US" sz="6000" b="1" dirty="0" smtClean="0">
                  <a:solidFill>
                    <a:schemeClr val="bg1"/>
                  </a:solidFill>
                  <a:latin typeface="Tempus Sans ITC" pitchFamily="82" charset="0"/>
                </a:rPr>
                <a:t>EVOLUTION</a:t>
              </a:r>
              <a:endParaRPr lang="en-US" sz="6000" b="1" dirty="0">
                <a:solidFill>
                  <a:schemeClr val="bg1"/>
                </a:solidFill>
                <a:latin typeface="Tempus Sans ITC" pitchFamily="8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wipe(left)">
                                      <p:cBhvr>
                                        <p:cTn id="14"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1"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0070C0"/>
                </a:solidFill>
                <a:effectLst>
                  <a:outerShdw blurRad="50800" dist="50800" dir="5400000" algn="ctr" rotWithShape="0">
                    <a:schemeClr val="tx1"/>
                  </a:outerShdw>
                </a:effectLst>
                <a:latin typeface="Calibri" pitchFamily="34" charset="0"/>
              </a:rPr>
              <a:t>NEXT WEEK . . .</a:t>
            </a:r>
            <a:endParaRPr lang="en-US" sz="6000" b="1" dirty="0">
              <a:solidFill>
                <a:srgbClr val="0070C0"/>
              </a:solidFill>
              <a:effectLst>
                <a:outerShdw blurRad="50800" dist="50800" dir="5400000" algn="ctr" rotWithShape="0">
                  <a:schemeClr val="tx1"/>
                </a:outerShdw>
              </a:effectLst>
              <a:latin typeface="Calibri" pitchFamily="34" charset="0"/>
            </a:endParaRPr>
          </a:p>
        </p:txBody>
      </p:sp>
      <p:pic>
        <p:nvPicPr>
          <p:cNvPr id="15" name="Picture 14" descr="world.bmp"/>
          <p:cNvPicPr>
            <a:picLocks/>
          </p:cNvPicPr>
          <p:nvPr/>
        </p:nvPicPr>
        <p:blipFill>
          <a:blip r:embed="rId3" cstate="print"/>
          <a:stretch>
            <a:fillRect/>
          </a:stretch>
        </p:blipFill>
        <p:spPr>
          <a:xfrm>
            <a:off x="1" y="1219200"/>
            <a:ext cx="9143999" cy="5638800"/>
          </a:xfrm>
          <a:prstGeom prst="rect">
            <a:avLst/>
          </a:prstGeom>
        </p:spPr>
      </p:pic>
      <p:sp>
        <p:nvSpPr>
          <p:cNvPr id="44" name="Freeform 43"/>
          <p:cNvSpPr/>
          <p:nvPr/>
        </p:nvSpPr>
        <p:spPr>
          <a:xfrm>
            <a:off x="5284512" y="2136920"/>
            <a:ext cx="2224253" cy="1171548"/>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 name="connsiteX0" fmla="*/ 28903 w 2094186"/>
              <a:gd name="connsiteY0" fmla="*/ 480848 h 1634359"/>
              <a:gd name="connsiteX1" fmla="*/ 107731 w 2094186"/>
              <a:gd name="connsiteY1" fmla="*/ 102476 h 1634359"/>
              <a:gd name="connsiteX2" fmla="*/ 407276 w 2094186"/>
              <a:gd name="connsiteY2" fmla="*/ 265386 h 1634359"/>
              <a:gd name="connsiteX3" fmla="*/ 864476 w 2094186"/>
              <a:gd name="connsiteY3" fmla="*/ 134007 h 1634359"/>
              <a:gd name="connsiteX4" fmla="*/ 1116724 w 2094186"/>
              <a:gd name="connsiteY4" fmla="*/ 118242 h 1634359"/>
              <a:gd name="connsiteX5" fmla="*/ 1495097 w 2094186"/>
              <a:gd name="connsiteY5" fmla="*/ 118242 h 1634359"/>
              <a:gd name="connsiteX6" fmla="*/ 1636986 w 2094186"/>
              <a:gd name="connsiteY6" fmla="*/ 7883 h 1634359"/>
              <a:gd name="connsiteX7" fmla="*/ 1889234 w 2094186"/>
              <a:gd name="connsiteY7" fmla="*/ 165538 h 1634359"/>
              <a:gd name="connsiteX8" fmla="*/ 2046890 w 2094186"/>
              <a:gd name="connsiteY8" fmla="*/ 118242 h 1634359"/>
              <a:gd name="connsiteX9" fmla="*/ 2062655 w 2094186"/>
              <a:gd name="connsiteY9" fmla="*/ 307428 h 1634359"/>
              <a:gd name="connsiteX10" fmla="*/ 1857703 w 2094186"/>
              <a:gd name="connsiteY10" fmla="*/ 465083 h 1634359"/>
              <a:gd name="connsiteX11" fmla="*/ 1810407 w 2094186"/>
              <a:gd name="connsiteY11" fmla="*/ 575442 h 1634359"/>
              <a:gd name="connsiteX12" fmla="*/ 1905000 w 2094186"/>
              <a:gd name="connsiteY12" fmla="*/ 827690 h 1634359"/>
              <a:gd name="connsiteX13" fmla="*/ 1778876 w 2094186"/>
              <a:gd name="connsiteY13" fmla="*/ 1048407 h 1634359"/>
              <a:gd name="connsiteX14" fmla="*/ 1621221 w 2094186"/>
              <a:gd name="connsiteY14" fmla="*/ 1143000 h 1634359"/>
              <a:gd name="connsiteX15" fmla="*/ 1668517 w 2094186"/>
              <a:gd name="connsiteY15" fmla="*/ 1426779 h 1634359"/>
              <a:gd name="connsiteX16" fmla="*/ 1510862 w 2094186"/>
              <a:gd name="connsiteY16" fmla="*/ 1489842 h 1634359"/>
              <a:gd name="connsiteX17" fmla="*/ 1368972 w 2094186"/>
              <a:gd name="connsiteY17" fmla="*/ 1316421 h 1634359"/>
              <a:gd name="connsiteX18" fmla="*/ 1274379 w 2094186"/>
              <a:gd name="connsiteY18" fmla="*/ 1190297 h 1634359"/>
              <a:gd name="connsiteX19" fmla="*/ 1100959 w 2094186"/>
              <a:gd name="connsiteY19" fmla="*/ 1221828 h 1634359"/>
              <a:gd name="connsiteX20" fmla="*/ 911772 w 2094186"/>
              <a:gd name="connsiteY20" fmla="*/ 1411014 h 1634359"/>
              <a:gd name="connsiteX21" fmla="*/ 832945 w 2094186"/>
              <a:gd name="connsiteY21" fmla="*/ 1615966 h 1634359"/>
              <a:gd name="connsiteX22" fmla="*/ 754117 w 2094186"/>
              <a:gd name="connsiteY22" fmla="*/ 1300655 h 1634359"/>
              <a:gd name="connsiteX23" fmla="*/ 691055 w 2094186"/>
              <a:gd name="connsiteY23" fmla="*/ 1158766 h 1634359"/>
              <a:gd name="connsiteX24" fmla="*/ 391510 w 2094186"/>
              <a:gd name="connsiteY24" fmla="*/ 1064173 h 1634359"/>
              <a:gd name="connsiteX25" fmla="*/ 91966 w 2094186"/>
              <a:gd name="connsiteY25" fmla="*/ 906517 h 1634359"/>
              <a:gd name="connsiteX26" fmla="*/ 13138 w 2094186"/>
              <a:gd name="connsiteY26" fmla="*/ 717331 h 1634359"/>
              <a:gd name="connsiteX27" fmla="*/ 28903 w 2094186"/>
              <a:gd name="connsiteY27" fmla="*/ 480848 h 1634359"/>
              <a:gd name="connsiteX0" fmla="*/ 65690 w 2130973"/>
              <a:gd name="connsiteY0" fmla="*/ 480848 h 1634359"/>
              <a:gd name="connsiteX1" fmla="*/ 444063 w 2130973"/>
              <a:gd name="connsiteY1" fmla="*/ 265386 h 1634359"/>
              <a:gd name="connsiteX2" fmla="*/ 901263 w 2130973"/>
              <a:gd name="connsiteY2" fmla="*/ 134007 h 1634359"/>
              <a:gd name="connsiteX3" fmla="*/ 1153511 w 2130973"/>
              <a:gd name="connsiteY3" fmla="*/ 11824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480848 h 1634359"/>
              <a:gd name="connsiteX1" fmla="*/ 444063 w 2130973"/>
              <a:gd name="connsiteY1" fmla="*/ 265386 h 1634359"/>
              <a:gd name="connsiteX2" fmla="*/ 1153511 w 2130973"/>
              <a:gd name="connsiteY2" fmla="*/ 118242 h 1634359"/>
              <a:gd name="connsiteX3" fmla="*/ 1169431 w 2130973"/>
              <a:gd name="connsiteY3" fmla="*/ 348372 h 1634359"/>
              <a:gd name="connsiteX4" fmla="*/ 1531884 w 2130973"/>
              <a:gd name="connsiteY4" fmla="*/ 118242 h 1634359"/>
              <a:gd name="connsiteX5" fmla="*/ 1673773 w 2130973"/>
              <a:gd name="connsiteY5" fmla="*/ 7883 h 1634359"/>
              <a:gd name="connsiteX6" fmla="*/ 1926021 w 2130973"/>
              <a:gd name="connsiteY6" fmla="*/ 165538 h 1634359"/>
              <a:gd name="connsiteX7" fmla="*/ 2083677 w 2130973"/>
              <a:gd name="connsiteY7" fmla="*/ 118242 h 1634359"/>
              <a:gd name="connsiteX8" fmla="*/ 2099442 w 2130973"/>
              <a:gd name="connsiteY8" fmla="*/ 307428 h 1634359"/>
              <a:gd name="connsiteX9" fmla="*/ 1894490 w 2130973"/>
              <a:gd name="connsiteY9" fmla="*/ 465083 h 1634359"/>
              <a:gd name="connsiteX10" fmla="*/ 1847194 w 2130973"/>
              <a:gd name="connsiteY10" fmla="*/ 575442 h 1634359"/>
              <a:gd name="connsiteX11" fmla="*/ 1941787 w 2130973"/>
              <a:gd name="connsiteY11" fmla="*/ 827690 h 1634359"/>
              <a:gd name="connsiteX12" fmla="*/ 1815663 w 2130973"/>
              <a:gd name="connsiteY12" fmla="*/ 1048407 h 1634359"/>
              <a:gd name="connsiteX13" fmla="*/ 1658008 w 2130973"/>
              <a:gd name="connsiteY13" fmla="*/ 1143000 h 1634359"/>
              <a:gd name="connsiteX14" fmla="*/ 1705304 w 2130973"/>
              <a:gd name="connsiteY14" fmla="*/ 1426779 h 1634359"/>
              <a:gd name="connsiteX15" fmla="*/ 1547649 w 2130973"/>
              <a:gd name="connsiteY15" fmla="*/ 1489842 h 1634359"/>
              <a:gd name="connsiteX16" fmla="*/ 1405759 w 2130973"/>
              <a:gd name="connsiteY16" fmla="*/ 1316421 h 1634359"/>
              <a:gd name="connsiteX17" fmla="*/ 1311166 w 2130973"/>
              <a:gd name="connsiteY17" fmla="*/ 1190297 h 1634359"/>
              <a:gd name="connsiteX18" fmla="*/ 1137746 w 2130973"/>
              <a:gd name="connsiteY18" fmla="*/ 1221828 h 1634359"/>
              <a:gd name="connsiteX19" fmla="*/ 948559 w 2130973"/>
              <a:gd name="connsiteY19" fmla="*/ 1411014 h 1634359"/>
              <a:gd name="connsiteX20" fmla="*/ 869732 w 2130973"/>
              <a:gd name="connsiteY20" fmla="*/ 1615966 h 1634359"/>
              <a:gd name="connsiteX21" fmla="*/ 790904 w 2130973"/>
              <a:gd name="connsiteY21" fmla="*/ 1300655 h 1634359"/>
              <a:gd name="connsiteX22" fmla="*/ 727842 w 2130973"/>
              <a:gd name="connsiteY22" fmla="*/ 1158766 h 1634359"/>
              <a:gd name="connsiteX23" fmla="*/ 428297 w 2130973"/>
              <a:gd name="connsiteY23" fmla="*/ 1064173 h 1634359"/>
              <a:gd name="connsiteX24" fmla="*/ 128753 w 2130973"/>
              <a:gd name="connsiteY24" fmla="*/ 906517 h 1634359"/>
              <a:gd name="connsiteX25" fmla="*/ 49925 w 2130973"/>
              <a:gd name="connsiteY25" fmla="*/ 717331 h 1634359"/>
              <a:gd name="connsiteX26" fmla="*/ 65690 w 2130973"/>
              <a:gd name="connsiteY26" fmla="*/ 480848 h 1634359"/>
              <a:gd name="connsiteX0" fmla="*/ 65690 w 2130973"/>
              <a:gd name="connsiteY0" fmla="*/ 480848 h 1634359"/>
              <a:gd name="connsiteX1" fmla="*/ 444063 w 2130973"/>
              <a:gd name="connsiteY1" fmla="*/ 265386 h 1634359"/>
              <a:gd name="connsiteX2" fmla="*/ 1169431 w 2130973"/>
              <a:gd name="connsiteY2" fmla="*/ 348372 h 1634359"/>
              <a:gd name="connsiteX3" fmla="*/ 1531884 w 2130973"/>
              <a:gd name="connsiteY3" fmla="*/ 118242 h 1634359"/>
              <a:gd name="connsiteX4" fmla="*/ 1673773 w 2130973"/>
              <a:gd name="connsiteY4" fmla="*/ 7883 h 1634359"/>
              <a:gd name="connsiteX5" fmla="*/ 1926021 w 2130973"/>
              <a:gd name="connsiteY5" fmla="*/ 165538 h 1634359"/>
              <a:gd name="connsiteX6" fmla="*/ 2083677 w 2130973"/>
              <a:gd name="connsiteY6" fmla="*/ 118242 h 1634359"/>
              <a:gd name="connsiteX7" fmla="*/ 2099442 w 2130973"/>
              <a:gd name="connsiteY7" fmla="*/ 307428 h 1634359"/>
              <a:gd name="connsiteX8" fmla="*/ 1894490 w 2130973"/>
              <a:gd name="connsiteY8" fmla="*/ 465083 h 1634359"/>
              <a:gd name="connsiteX9" fmla="*/ 1847194 w 2130973"/>
              <a:gd name="connsiteY9" fmla="*/ 575442 h 1634359"/>
              <a:gd name="connsiteX10" fmla="*/ 1941787 w 2130973"/>
              <a:gd name="connsiteY10" fmla="*/ 827690 h 1634359"/>
              <a:gd name="connsiteX11" fmla="*/ 1815663 w 2130973"/>
              <a:gd name="connsiteY11" fmla="*/ 1048407 h 1634359"/>
              <a:gd name="connsiteX12" fmla="*/ 1658008 w 2130973"/>
              <a:gd name="connsiteY12" fmla="*/ 1143000 h 1634359"/>
              <a:gd name="connsiteX13" fmla="*/ 1705304 w 2130973"/>
              <a:gd name="connsiteY13" fmla="*/ 1426779 h 1634359"/>
              <a:gd name="connsiteX14" fmla="*/ 1547649 w 2130973"/>
              <a:gd name="connsiteY14" fmla="*/ 1489842 h 1634359"/>
              <a:gd name="connsiteX15" fmla="*/ 1405759 w 2130973"/>
              <a:gd name="connsiteY15" fmla="*/ 1316421 h 1634359"/>
              <a:gd name="connsiteX16" fmla="*/ 1311166 w 2130973"/>
              <a:gd name="connsiteY16" fmla="*/ 1190297 h 1634359"/>
              <a:gd name="connsiteX17" fmla="*/ 1137746 w 2130973"/>
              <a:gd name="connsiteY17" fmla="*/ 1221828 h 1634359"/>
              <a:gd name="connsiteX18" fmla="*/ 948559 w 2130973"/>
              <a:gd name="connsiteY18" fmla="*/ 1411014 h 1634359"/>
              <a:gd name="connsiteX19" fmla="*/ 869732 w 2130973"/>
              <a:gd name="connsiteY19" fmla="*/ 1615966 h 1634359"/>
              <a:gd name="connsiteX20" fmla="*/ 790904 w 2130973"/>
              <a:gd name="connsiteY20" fmla="*/ 1300655 h 1634359"/>
              <a:gd name="connsiteX21" fmla="*/ 727842 w 2130973"/>
              <a:gd name="connsiteY21" fmla="*/ 1158766 h 1634359"/>
              <a:gd name="connsiteX22" fmla="*/ 428297 w 2130973"/>
              <a:gd name="connsiteY22" fmla="*/ 1064173 h 1634359"/>
              <a:gd name="connsiteX23" fmla="*/ 128753 w 2130973"/>
              <a:gd name="connsiteY23" fmla="*/ 906517 h 1634359"/>
              <a:gd name="connsiteX24" fmla="*/ 49925 w 2130973"/>
              <a:gd name="connsiteY24" fmla="*/ 717331 h 1634359"/>
              <a:gd name="connsiteX25" fmla="*/ 65690 w 2130973"/>
              <a:gd name="connsiteY25" fmla="*/ 480848 h 1634359"/>
              <a:gd name="connsiteX0" fmla="*/ 65690 w 2130973"/>
              <a:gd name="connsiteY0" fmla="*/ 515882 h 1669393"/>
              <a:gd name="connsiteX1" fmla="*/ 444063 w 2130973"/>
              <a:gd name="connsiteY1" fmla="*/ 300420 h 1669393"/>
              <a:gd name="connsiteX2" fmla="*/ 1169431 w 2130973"/>
              <a:gd name="connsiteY2" fmla="*/ 383406 h 1669393"/>
              <a:gd name="connsiteX3" fmla="*/ 1531884 w 2130973"/>
              <a:gd name="connsiteY3" fmla="*/ 458076 h 1669393"/>
              <a:gd name="connsiteX4" fmla="*/ 1673773 w 2130973"/>
              <a:gd name="connsiteY4" fmla="*/ 42917 h 1669393"/>
              <a:gd name="connsiteX5" fmla="*/ 1926021 w 2130973"/>
              <a:gd name="connsiteY5" fmla="*/ 200572 h 1669393"/>
              <a:gd name="connsiteX6" fmla="*/ 2083677 w 2130973"/>
              <a:gd name="connsiteY6" fmla="*/ 153276 h 1669393"/>
              <a:gd name="connsiteX7" fmla="*/ 2099442 w 2130973"/>
              <a:gd name="connsiteY7" fmla="*/ 342462 h 1669393"/>
              <a:gd name="connsiteX8" fmla="*/ 1894490 w 2130973"/>
              <a:gd name="connsiteY8" fmla="*/ 500117 h 1669393"/>
              <a:gd name="connsiteX9" fmla="*/ 1847194 w 2130973"/>
              <a:gd name="connsiteY9" fmla="*/ 610476 h 1669393"/>
              <a:gd name="connsiteX10" fmla="*/ 1941787 w 2130973"/>
              <a:gd name="connsiteY10" fmla="*/ 862724 h 1669393"/>
              <a:gd name="connsiteX11" fmla="*/ 1815663 w 2130973"/>
              <a:gd name="connsiteY11" fmla="*/ 1083441 h 1669393"/>
              <a:gd name="connsiteX12" fmla="*/ 1658008 w 2130973"/>
              <a:gd name="connsiteY12" fmla="*/ 1178034 h 1669393"/>
              <a:gd name="connsiteX13" fmla="*/ 1705304 w 2130973"/>
              <a:gd name="connsiteY13" fmla="*/ 1461813 h 1669393"/>
              <a:gd name="connsiteX14" fmla="*/ 1547649 w 2130973"/>
              <a:gd name="connsiteY14" fmla="*/ 1524876 h 1669393"/>
              <a:gd name="connsiteX15" fmla="*/ 1405759 w 2130973"/>
              <a:gd name="connsiteY15" fmla="*/ 1351455 h 1669393"/>
              <a:gd name="connsiteX16" fmla="*/ 1311166 w 2130973"/>
              <a:gd name="connsiteY16" fmla="*/ 1225331 h 1669393"/>
              <a:gd name="connsiteX17" fmla="*/ 1137746 w 2130973"/>
              <a:gd name="connsiteY17" fmla="*/ 1256862 h 1669393"/>
              <a:gd name="connsiteX18" fmla="*/ 948559 w 2130973"/>
              <a:gd name="connsiteY18" fmla="*/ 1446048 h 1669393"/>
              <a:gd name="connsiteX19" fmla="*/ 869732 w 2130973"/>
              <a:gd name="connsiteY19" fmla="*/ 1651000 h 1669393"/>
              <a:gd name="connsiteX20" fmla="*/ 790904 w 2130973"/>
              <a:gd name="connsiteY20" fmla="*/ 1335689 h 1669393"/>
              <a:gd name="connsiteX21" fmla="*/ 727842 w 2130973"/>
              <a:gd name="connsiteY21" fmla="*/ 1193800 h 1669393"/>
              <a:gd name="connsiteX22" fmla="*/ 428297 w 2130973"/>
              <a:gd name="connsiteY22" fmla="*/ 1099207 h 1669393"/>
              <a:gd name="connsiteX23" fmla="*/ 128753 w 2130973"/>
              <a:gd name="connsiteY23" fmla="*/ 941551 h 1669393"/>
              <a:gd name="connsiteX24" fmla="*/ 49925 w 2130973"/>
              <a:gd name="connsiteY24" fmla="*/ 752365 h 1669393"/>
              <a:gd name="connsiteX25" fmla="*/ 65690 w 2130973"/>
              <a:gd name="connsiteY25" fmla="*/ 515882 h 1669393"/>
              <a:gd name="connsiteX0" fmla="*/ 65690 w 2130973"/>
              <a:gd name="connsiteY0" fmla="*/ 386254 h 1539765"/>
              <a:gd name="connsiteX1" fmla="*/ 444063 w 2130973"/>
              <a:gd name="connsiteY1" fmla="*/ 170792 h 1539765"/>
              <a:gd name="connsiteX2" fmla="*/ 1169431 w 2130973"/>
              <a:gd name="connsiteY2" fmla="*/ 253778 h 1539765"/>
              <a:gd name="connsiteX3" fmla="*/ 1531884 w 2130973"/>
              <a:gd name="connsiteY3" fmla="*/ 328448 h 1539765"/>
              <a:gd name="connsiteX4" fmla="*/ 1926021 w 2130973"/>
              <a:gd name="connsiteY4" fmla="*/ 70944 h 1539765"/>
              <a:gd name="connsiteX5" fmla="*/ 2083677 w 2130973"/>
              <a:gd name="connsiteY5" fmla="*/ 23648 h 1539765"/>
              <a:gd name="connsiteX6" fmla="*/ 2099442 w 2130973"/>
              <a:gd name="connsiteY6" fmla="*/ 212834 h 1539765"/>
              <a:gd name="connsiteX7" fmla="*/ 1894490 w 2130973"/>
              <a:gd name="connsiteY7" fmla="*/ 370489 h 1539765"/>
              <a:gd name="connsiteX8" fmla="*/ 1847194 w 2130973"/>
              <a:gd name="connsiteY8" fmla="*/ 480848 h 1539765"/>
              <a:gd name="connsiteX9" fmla="*/ 1941787 w 2130973"/>
              <a:gd name="connsiteY9" fmla="*/ 733096 h 1539765"/>
              <a:gd name="connsiteX10" fmla="*/ 1815663 w 2130973"/>
              <a:gd name="connsiteY10" fmla="*/ 953813 h 1539765"/>
              <a:gd name="connsiteX11" fmla="*/ 1658008 w 2130973"/>
              <a:gd name="connsiteY11" fmla="*/ 1048406 h 1539765"/>
              <a:gd name="connsiteX12" fmla="*/ 1705304 w 2130973"/>
              <a:gd name="connsiteY12" fmla="*/ 1332185 h 1539765"/>
              <a:gd name="connsiteX13" fmla="*/ 1547649 w 2130973"/>
              <a:gd name="connsiteY13" fmla="*/ 1395248 h 1539765"/>
              <a:gd name="connsiteX14" fmla="*/ 1405759 w 2130973"/>
              <a:gd name="connsiteY14" fmla="*/ 1221827 h 1539765"/>
              <a:gd name="connsiteX15" fmla="*/ 1311166 w 2130973"/>
              <a:gd name="connsiteY15" fmla="*/ 1095703 h 1539765"/>
              <a:gd name="connsiteX16" fmla="*/ 1137746 w 2130973"/>
              <a:gd name="connsiteY16" fmla="*/ 1127234 h 1539765"/>
              <a:gd name="connsiteX17" fmla="*/ 948559 w 2130973"/>
              <a:gd name="connsiteY17" fmla="*/ 1316420 h 1539765"/>
              <a:gd name="connsiteX18" fmla="*/ 869732 w 2130973"/>
              <a:gd name="connsiteY18" fmla="*/ 1521372 h 1539765"/>
              <a:gd name="connsiteX19" fmla="*/ 790904 w 2130973"/>
              <a:gd name="connsiteY19" fmla="*/ 1206061 h 1539765"/>
              <a:gd name="connsiteX20" fmla="*/ 727842 w 2130973"/>
              <a:gd name="connsiteY20" fmla="*/ 1064172 h 1539765"/>
              <a:gd name="connsiteX21" fmla="*/ 428297 w 2130973"/>
              <a:gd name="connsiteY21" fmla="*/ 969579 h 1539765"/>
              <a:gd name="connsiteX22" fmla="*/ 128753 w 2130973"/>
              <a:gd name="connsiteY22" fmla="*/ 811923 h 1539765"/>
              <a:gd name="connsiteX23" fmla="*/ 49925 w 2130973"/>
              <a:gd name="connsiteY23" fmla="*/ 622737 h 1539765"/>
              <a:gd name="connsiteX24" fmla="*/ 65690 w 2130973"/>
              <a:gd name="connsiteY24" fmla="*/ 386254 h 1539765"/>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9260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5042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5318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379484 w 2135353"/>
              <a:gd name="connsiteY3" fmla="*/ 351842 h 1715559"/>
              <a:gd name="connsiteX4" fmla="*/ 1697421 w 2135353"/>
              <a:gd name="connsiteY4" fmla="*/ 246738 h 1715559"/>
              <a:gd name="connsiteX5" fmla="*/ 1789388 w 2135353"/>
              <a:gd name="connsiteY5" fmla="*/ 7883 h 1715559"/>
              <a:gd name="connsiteX6" fmla="*/ 2083677 w 2135353"/>
              <a:gd name="connsiteY6" fmla="*/ 199442 h 1715559"/>
              <a:gd name="connsiteX7" fmla="*/ 2099442 w 2135353"/>
              <a:gd name="connsiteY7" fmla="*/ 388628 h 1715559"/>
              <a:gd name="connsiteX8" fmla="*/ 1894490 w 2135353"/>
              <a:gd name="connsiteY8" fmla="*/ 546283 h 1715559"/>
              <a:gd name="connsiteX9" fmla="*/ 1847194 w 2135353"/>
              <a:gd name="connsiteY9" fmla="*/ 656642 h 1715559"/>
              <a:gd name="connsiteX10" fmla="*/ 1941787 w 2135353"/>
              <a:gd name="connsiteY10" fmla="*/ 908890 h 1715559"/>
              <a:gd name="connsiteX11" fmla="*/ 1815663 w 2135353"/>
              <a:gd name="connsiteY11" fmla="*/ 1129607 h 1715559"/>
              <a:gd name="connsiteX12" fmla="*/ 1658008 w 2135353"/>
              <a:gd name="connsiteY12" fmla="*/ 1224200 h 1715559"/>
              <a:gd name="connsiteX13" fmla="*/ 1705304 w 2135353"/>
              <a:gd name="connsiteY13" fmla="*/ 1507979 h 1715559"/>
              <a:gd name="connsiteX14" fmla="*/ 1547649 w 2135353"/>
              <a:gd name="connsiteY14" fmla="*/ 1571042 h 1715559"/>
              <a:gd name="connsiteX15" fmla="*/ 1405759 w 2135353"/>
              <a:gd name="connsiteY15" fmla="*/ 1397621 h 1715559"/>
              <a:gd name="connsiteX16" fmla="*/ 1311166 w 2135353"/>
              <a:gd name="connsiteY16" fmla="*/ 1271497 h 1715559"/>
              <a:gd name="connsiteX17" fmla="*/ 1137746 w 2135353"/>
              <a:gd name="connsiteY17" fmla="*/ 1303028 h 1715559"/>
              <a:gd name="connsiteX18" fmla="*/ 948559 w 2135353"/>
              <a:gd name="connsiteY18" fmla="*/ 1492214 h 1715559"/>
              <a:gd name="connsiteX19" fmla="*/ 869732 w 2135353"/>
              <a:gd name="connsiteY19" fmla="*/ 1697166 h 1715559"/>
              <a:gd name="connsiteX20" fmla="*/ 790904 w 2135353"/>
              <a:gd name="connsiteY20" fmla="*/ 1381855 h 1715559"/>
              <a:gd name="connsiteX21" fmla="*/ 727842 w 2135353"/>
              <a:gd name="connsiteY21" fmla="*/ 1239966 h 1715559"/>
              <a:gd name="connsiteX22" fmla="*/ 428297 w 2135353"/>
              <a:gd name="connsiteY22" fmla="*/ 1145373 h 1715559"/>
              <a:gd name="connsiteX23" fmla="*/ 128753 w 2135353"/>
              <a:gd name="connsiteY23" fmla="*/ 987717 h 1715559"/>
              <a:gd name="connsiteX24" fmla="*/ 49925 w 2135353"/>
              <a:gd name="connsiteY24" fmla="*/ 798531 h 1715559"/>
              <a:gd name="connsiteX25" fmla="*/ 65690 w 2135353"/>
              <a:gd name="connsiteY25" fmla="*/ 562048 h 1715559"/>
              <a:gd name="connsiteX0" fmla="*/ 65690 w 2135353"/>
              <a:gd name="connsiteY0" fmla="*/ 562048 h 1715559"/>
              <a:gd name="connsiteX1" fmla="*/ 444063 w 2135353"/>
              <a:gd name="connsiteY1" fmla="*/ 346586 h 1715559"/>
              <a:gd name="connsiteX2" fmla="*/ 1169431 w 2135353"/>
              <a:gd name="connsiteY2" fmla="*/ 4295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872811 w 2135353"/>
              <a:gd name="connsiteY3" fmla="*/ 289305 h 1715559"/>
              <a:gd name="connsiteX4" fmla="*/ 1127537 w 2135353"/>
              <a:gd name="connsiteY4" fmla="*/ 356796 h 1715559"/>
              <a:gd name="connsiteX5" fmla="*/ 1379484 w 2135353"/>
              <a:gd name="connsiteY5" fmla="*/ 351842 h 1715559"/>
              <a:gd name="connsiteX6" fmla="*/ 1697421 w 2135353"/>
              <a:gd name="connsiteY6" fmla="*/ 246738 h 1715559"/>
              <a:gd name="connsiteX7" fmla="*/ 1789388 w 2135353"/>
              <a:gd name="connsiteY7" fmla="*/ 7883 h 1715559"/>
              <a:gd name="connsiteX8" fmla="*/ 2083677 w 2135353"/>
              <a:gd name="connsiteY8" fmla="*/ 199442 h 1715559"/>
              <a:gd name="connsiteX9" fmla="*/ 2099442 w 2135353"/>
              <a:gd name="connsiteY9" fmla="*/ 388628 h 1715559"/>
              <a:gd name="connsiteX10" fmla="*/ 1894490 w 2135353"/>
              <a:gd name="connsiteY10" fmla="*/ 546283 h 1715559"/>
              <a:gd name="connsiteX11" fmla="*/ 1847194 w 2135353"/>
              <a:gd name="connsiteY11" fmla="*/ 656642 h 1715559"/>
              <a:gd name="connsiteX12" fmla="*/ 1941787 w 2135353"/>
              <a:gd name="connsiteY12" fmla="*/ 908890 h 1715559"/>
              <a:gd name="connsiteX13" fmla="*/ 1815663 w 2135353"/>
              <a:gd name="connsiteY13" fmla="*/ 1129607 h 1715559"/>
              <a:gd name="connsiteX14" fmla="*/ 1658008 w 2135353"/>
              <a:gd name="connsiteY14" fmla="*/ 1224200 h 1715559"/>
              <a:gd name="connsiteX15" fmla="*/ 1705304 w 2135353"/>
              <a:gd name="connsiteY15" fmla="*/ 1507979 h 1715559"/>
              <a:gd name="connsiteX16" fmla="*/ 1547649 w 2135353"/>
              <a:gd name="connsiteY16" fmla="*/ 1571042 h 1715559"/>
              <a:gd name="connsiteX17" fmla="*/ 1405759 w 2135353"/>
              <a:gd name="connsiteY17" fmla="*/ 1397621 h 1715559"/>
              <a:gd name="connsiteX18" fmla="*/ 1311166 w 2135353"/>
              <a:gd name="connsiteY18" fmla="*/ 1271497 h 1715559"/>
              <a:gd name="connsiteX19" fmla="*/ 1137746 w 2135353"/>
              <a:gd name="connsiteY19" fmla="*/ 1303028 h 1715559"/>
              <a:gd name="connsiteX20" fmla="*/ 948559 w 2135353"/>
              <a:gd name="connsiteY20" fmla="*/ 1492214 h 1715559"/>
              <a:gd name="connsiteX21" fmla="*/ 869732 w 2135353"/>
              <a:gd name="connsiteY21" fmla="*/ 1697166 h 1715559"/>
              <a:gd name="connsiteX22" fmla="*/ 790904 w 2135353"/>
              <a:gd name="connsiteY22" fmla="*/ 1381855 h 1715559"/>
              <a:gd name="connsiteX23" fmla="*/ 727842 w 2135353"/>
              <a:gd name="connsiteY23" fmla="*/ 1239966 h 1715559"/>
              <a:gd name="connsiteX24" fmla="*/ 428297 w 2135353"/>
              <a:gd name="connsiteY24" fmla="*/ 1145373 h 1715559"/>
              <a:gd name="connsiteX25" fmla="*/ 128753 w 2135353"/>
              <a:gd name="connsiteY25" fmla="*/ 987717 h 1715559"/>
              <a:gd name="connsiteX26" fmla="*/ 49925 w 2135353"/>
              <a:gd name="connsiteY26" fmla="*/ 798531 h 1715559"/>
              <a:gd name="connsiteX27" fmla="*/ 65690 w 2135353"/>
              <a:gd name="connsiteY27" fmla="*/ 562048 h 1715559"/>
              <a:gd name="connsiteX0" fmla="*/ 65690 w 2135353"/>
              <a:gd name="connsiteY0" fmla="*/ 562048 h 1715559"/>
              <a:gd name="connsiteX1" fmla="*/ 444063 w 2135353"/>
              <a:gd name="connsiteY1" fmla="*/ 346586 h 1715559"/>
              <a:gd name="connsiteX2" fmla="*/ 940831 w 2135353"/>
              <a:gd name="connsiteY2" fmla="*/ 2771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62048 h 1715559"/>
              <a:gd name="connsiteX1" fmla="*/ 444063 w 2135353"/>
              <a:gd name="connsiteY1" fmla="*/ 346586 h 1715559"/>
              <a:gd name="connsiteX2" fmla="*/ 788431 w 2135353"/>
              <a:gd name="connsiteY2" fmla="*/ 353372 h 1715559"/>
              <a:gd name="connsiteX3" fmla="*/ 1127537 w 2135353"/>
              <a:gd name="connsiteY3" fmla="*/ 356796 h 1715559"/>
              <a:gd name="connsiteX4" fmla="*/ 1379484 w 2135353"/>
              <a:gd name="connsiteY4" fmla="*/ 351842 h 1715559"/>
              <a:gd name="connsiteX5" fmla="*/ 1697421 w 2135353"/>
              <a:gd name="connsiteY5" fmla="*/ 246738 h 1715559"/>
              <a:gd name="connsiteX6" fmla="*/ 1789388 w 2135353"/>
              <a:gd name="connsiteY6" fmla="*/ 7883 h 1715559"/>
              <a:gd name="connsiteX7" fmla="*/ 2083677 w 2135353"/>
              <a:gd name="connsiteY7" fmla="*/ 199442 h 1715559"/>
              <a:gd name="connsiteX8" fmla="*/ 2099442 w 2135353"/>
              <a:gd name="connsiteY8" fmla="*/ 388628 h 1715559"/>
              <a:gd name="connsiteX9" fmla="*/ 1894490 w 2135353"/>
              <a:gd name="connsiteY9" fmla="*/ 546283 h 1715559"/>
              <a:gd name="connsiteX10" fmla="*/ 1847194 w 2135353"/>
              <a:gd name="connsiteY10" fmla="*/ 656642 h 1715559"/>
              <a:gd name="connsiteX11" fmla="*/ 1941787 w 2135353"/>
              <a:gd name="connsiteY11" fmla="*/ 908890 h 1715559"/>
              <a:gd name="connsiteX12" fmla="*/ 1815663 w 2135353"/>
              <a:gd name="connsiteY12" fmla="*/ 1129607 h 1715559"/>
              <a:gd name="connsiteX13" fmla="*/ 1658008 w 2135353"/>
              <a:gd name="connsiteY13" fmla="*/ 1224200 h 1715559"/>
              <a:gd name="connsiteX14" fmla="*/ 1705304 w 2135353"/>
              <a:gd name="connsiteY14" fmla="*/ 1507979 h 1715559"/>
              <a:gd name="connsiteX15" fmla="*/ 1547649 w 2135353"/>
              <a:gd name="connsiteY15" fmla="*/ 1571042 h 1715559"/>
              <a:gd name="connsiteX16" fmla="*/ 1405759 w 2135353"/>
              <a:gd name="connsiteY16" fmla="*/ 1397621 h 1715559"/>
              <a:gd name="connsiteX17" fmla="*/ 1311166 w 2135353"/>
              <a:gd name="connsiteY17" fmla="*/ 1271497 h 1715559"/>
              <a:gd name="connsiteX18" fmla="*/ 1137746 w 2135353"/>
              <a:gd name="connsiteY18" fmla="*/ 1303028 h 1715559"/>
              <a:gd name="connsiteX19" fmla="*/ 948559 w 2135353"/>
              <a:gd name="connsiteY19" fmla="*/ 1492214 h 1715559"/>
              <a:gd name="connsiteX20" fmla="*/ 869732 w 2135353"/>
              <a:gd name="connsiteY20" fmla="*/ 1697166 h 1715559"/>
              <a:gd name="connsiteX21" fmla="*/ 790904 w 2135353"/>
              <a:gd name="connsiteY21" fmla="*/ 1381855 h 1715559"/>
              <a:gd name="connsiteX22" fmla="*/ 727842 w 2135353"/>
              <a:gd name="connsiteY22" fmla="*/ 1239966 h 1715559"/>
              <a:gd name="connsiteX23" fmla="*/ 428297 w 2135353"/>
              <a:gd name="connsiteY23" fmla="*/ 1145373 h 1715559"/>
              <a:gd name="connsiteX24" fmla="*/ 128753 w 2135353"/>
              <a:gd name="connsiteY24" fmla="*/ 987717 h 1715559"/>
              <a:gd name="connsiteX25" fmla="*/ 49925 w 2135353"/>
              <a:gd name="connsiteY25" fmla="*/ 798531 h 1715559"/>
              <a:gd name="connsiteX26" fmla="*/ 65690 w 2135353"/>
              <a:gd name="connsiteY26" fmla="*/ 562048 h 1715559"/>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712493"/>
              <a:gd name="connsiteX1" fmla="*/ 444063 w 2135353"/>
              <a:gd name="connsiteY1" fmla="*/ 343520 h 1712493"/>
              <a:gd name="connsiteX2" fmla="*/ 788431 w 2135353"/>
              <a:gd name="connsiteY2" fmla="*/ 350306 h 1712493"/>
              <a:gd name="connsiteX3" fmla="*/ 1127537 w 2135353"/>
              <a:gd name="connsiteY3" fmla="*/ 353730 h 1712493"/>
              <a:gd name="connsiteX4" fmla="*/ 1379484 w 2135353"/>
              <a:gd name="connsiteY4" fmla="*/ 348776 h 1712493"/>
              <a:gd name="connsiteX5" fmla="*/ 1621221 w 2135353"/>
              <a:gd name="connsiteY5" fmla="*/ 167472 h 1712493"/>
              <a:gd name="connsiteX6" fmla="*/ 1789388 w 2135353"/>
              <a:gd name="connsiteY6" fmla="*/ 4817 h 1712493"/>
              <a:gd name="connsiteX7" fmla="*/ 2083677 w 2135353"/>
              <a:gd name="connsiteY7" fmla="*/ 196376 h 1712493"/>
              <a:gd name="connsiteX8" fmla="*/ 2099442 w 2135353"/>
              <a:gd name="connsiteY8" fmla="*/ 385562 h 1712493"/>
              <a:gd name="connsiteX9" fmla="*/ 1894490 w 2135353"/>
              <a:gd name="connsiteY9" fmla="*/ 543217 h 1712493"/>
              <a:gd name="connsiteX10" fmla="*/ 1847194 w 2135353"/>
              <a:gd name="connsiteY10" fmla="*/ 653576 h 1712493"/>
              <a:gd name="connsiteX11" fmla="*/ 1941787 w 2135353"/>
              <a:gd name="connsiteY11" fmla="*/ 905824 h 1712493"/>
              <a:gd name="connsiteX12" fmla="*/ 1815663 w 2135353"/>
              <a:gd name="connsiteY12" fmla="*/ 1126541 h 1712493"/>
              <a:gd name="connsiteX13" fmla="*/ 1658008 w 2135353"/>
              <a:gd name="connsiteY13" fmla="*/ 1221134 h 1712493"/>
              <a:gd name="connsiteX14" fmla="*/ 1705304 w 2135353"/>
              <a:gd name="connsiteY14" fmla="*/ 1504913 h 1712493"/>
              <a:gd name="connsiteX15" fmla="*/ 1547649 w 2135353"/>
              <a:gd name="connsiteY15" fmla="*/ 1567976 h 1712493"/>
              <a:gd name="connsiteX16" fmla="*/ 1405759 w 2135353"/>
              <a:gd name="connsiteY16" fmla="*/ 1394555 h 1712493"/>
              <a:gd name="connsiteX17" fmla="*/ 1311166 w 2135353"/>
              <a:gd name="connsiteY17" fmla="*/ 1268431 h 1712493"/>
              <a:gd name="connsiteX18" fmla="*/ 1137746 w 2135353"/>
              <a:gd name="connsiteY18" fmla="*/ 1299962 h 1712493"/>
              <a:gd name="connsiteX19" fmla="*/ 948559 w 2135353"/>
              <a:gd name="connsiteY19" fmla="*/ 1489148 h 1712493"/>
              <a:gd name="connsiteX20" fmla="*/ 869732 w 2135353"/>
              <a:gd name="connsiteY20" fmla="*/ 1694100 h 1712493"/>
              <a:gd name="connsiteX21" fmla="*/ 790904 w 2135353"/>
              <a:gd name="connsiteY21" fmla="*/ 1378789 h 1712493"/>
              <a:gd name="connsiteX22" fmla="*/ 727842 w 2135353"/>
              <a:gd name="connsiteY22" fmla="*/ 1236900 h 1712493"/>
              <a:gd name="connsiteX23" fmla="*/ 428297 w 2135353"/>
              <a:gd name="connsiteY23" fmla="*/ 1142307 h 1712493"/>
              <a:gd name="connsiteX24" fmla="*/ 128753 w 2135353"/>
              <a:gd name="connsiteY24" fmla="*/ 984651 h 1712493"/>
              <a:gd name="connsiteX25" fmla="*/ 49925 w 2135353"/>
              <a:gd name="connsiteY25" fmla="*/ 795465 h 1712493"/>
              <a:gd name="connsiteX26" fmla="*/ 65690 w 2135353"/>
              <a:gd name="connsiteY26" fmla="*/ 558982 h 1712493"/>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128753 w 2135353"/>
              <a:gd name="connsiteY23" fmla="*/ 9846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128753 w 2135353"/>
              <a:gd name="connsiteY24" fmla="*/ 9846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428297 w 2135353"/>
              <a:gd name="connsiteY22" fmla="*/ 1142307 h 1586369"/>
              <a:gd name="connsiteX23" fmla="*/ 794434 w 2135353"/>
              <a:gd name="connsiteY23" fmla="*/ 989456 h 1586369"/>
              <a:gd name="connsiteX24" fmla="*/ 565834 w 2135353"/>
              <a:gd name="connsiteY24" fmla="*/ 900193 h 1586369"/>
              <a:gd name="connsiteX25" fmla="*/ 357353 w 2135353"/>
              <a:gd name="connsiteY25" fmla="*/ 832251 h 1586369"/>
              <a:gd name="connsiteX26" fmla="*/ 49925 w 2135353"/>
              <a:gd name="connsiteY26" fmla="*/ 795465 h 1586369"/>
              <a:gd name="connsiteX27" fmla="*/ 65690 w 2135353"/>
              <a:gd name="connsiteY27"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0904 w 2135353"/>
              <a:gd name="connsiteY20" fmla="*/ 1378789 h 1586369"/>
              <a:gd name="connsiteX21" fmla="*/ 727842 w 2135353"/>
              <a:gd name="connsiteY21" fmla="*/ 1236900 h 1586369"/>
              <a:gd name="connsiteX22" fmla="*/ 794434 w 2135353"/>
              <a:gd name="connsiteY22" fmla="*/ 989456 h 1586369"/>
              <a:gd name="connsiteX23" fmla="*/ 565834 w 2135353"/>
              <a:gd name="connsiteY23" fmla="*/ 900193 h 1586369"/>
              <a:gd name="connsiteX24" fmla="*/ 357353 w 2135353"/>
              <a:gd name="connsiteY24" fmla="*/ 832251 h 1586369"/>
              <a:gd name="connsiteX25" fmla="*/ 49925 w 2135353"/>
              <a:gd name="connsiteY25" fmla="*/ 795465 h 1586369"/>
              <a:gd name="connsiteX26" fmla="*/ 65690 w 2135353"/>
              <a:gd name="connsiteY26"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27842 w 2135353"/>
              <a:gd name="connsiteY20" fmla="*/ 1236900 h 1586369"/>
              <a:gd name="connsiteX21" fmla="*/ 794434 w 2135353"/>
              <a:gd name="connsiteY21" fmla="*/ 989456 h 1586369"/>
              <a:gd name="connsiteX22" fmla="*/ 565834 w 2135353"/>
              <a:gd name="connsiteY22" fmla="*/ 900193 h 1586369"/>
              <a:gd name="connsiteX23" fmla="*/ 357353 w 2135353"/>
              <a:gd name="connsiteY23" fmla="*/ 832251 h 1586369"/>
              <a:gd name="connsiteX24" fmla="*/ 49925 w 2135353"/>
              <a:gd name="connsiteY24" fmla="*/ 795465 h 1586369"/>
              <a:gd name="connsiteX25" fmla="*/ 65690 w 2135353"/>
              <a:gd name="connsiteY25"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948559 w 2135353"/>
              <a:gd name="connsiteY19" fmla="*/ 1489148 h 1586369"/>
              <a:gd name="connsiteX20" fmla="*/ 794434 w 2135353"/>
              <a:gd name="connsiteY20" fmla="*/ 989456 h 1586369"/>
              <a:gd name="connsiteX21" fmla="*/ 565834 w 2135353"/>
              <a:gd name="connsiteY21" fmla="*/ 900193 h 1586369"/>
              <a:gd name="connsiteX22" fmla="*/ 357353 w 2135353"/>
              <a:gd name="connsiteY22" fmla="*/ 832251 h 1586369"/>
              <a:gd name="connsiteX23" fmla="*/ 49925 w 2135353"/>
              <a:gd name="connsiteY23" fmla="*/ 795465 h 1586369"/>
              <a:gd name="connsiteX24" fmla="*/ 65690 w 2135353"/>
              <a:gd name="connsiteY24" fmla="*/ 558982 h 1586369"/>
              <a:gd name="connsiteX0" fmla="*/ 65690 w 2135353"/>
              <a:gd name="connsiteY0" fmla="*/ 558982 h 1586369"/>
              <a:gd name="connsiteX1" fmla="*/ 444063 w 2135353"/>
              <a:gd name="connsiteY1" fmla="*/ 343520 h 1586369"/>
              <a:gd name="connsiteX2" fmla="*/ 788431 w 2135353"/>
              <a:gd name="connsiteY2" fmla="*/ 350306 h 1586369"/>
              <a:gd name="connsiteX3" fmla="*/ 1127537 w 2135353"/>
              <a:gd name="connsiteY3" fmla="*/ 353730 h 1586369"/>
              <a:gd name="connsiteX4" fmla="*/ 1379484 w 2135353"/>
              <a:gd name="connsiteY4" fmla="*/ 348776 h 1586369"/>
              <a:gd name="connsiteX5" fmla="*/ 1621221 w 2135353"/>
              <a:gd name="connsiteY5" fmla="*/ 167472 h 1586369"/>
              <a:gd name="connsiteX6" fmla="*/ 1789388 w 2135353"/>
              <a:gd name="connsiteY6" fmla="*/ 4817 h 1586369"/>
              <a:gd name="connsiteX7" fmla="*/ 2083677 w 2135353"/>
              <a:gd name="connsiteY7" fmla="*/ 196376 h 1586369"/>
              <a:gd name="connsiteX8" fmla="*/ 2099442 w 2135353"/>
              <a:gd name="connsiteY8" fmla="*/ 385562 h 1586369"/>
              <a:gd name="connsiteX9" fmla="*/ 1894490 w 2135353"/>
              <a:gd name="connsiteY9" fmla="*/ 543217 h 1586369"/>
              <a:gd name="connsiteX10" fmla="*/ 1847194 w 2135353"/>
              <a:gd name="connsiteY10" fmla="*/ 653576 h 1586369"/>
              <a:gd name="connsiteX11" fmla="*/ 1941787 w 2135353"/>
              <a:gd name="connsiteY11" fmla="*/ 905824 h 1586369"/>
              <a:gd name="connsiteX12" fmla="*/ 1815663 w 2135353"/>
              <a:gd name="connsiteY12" fmla="*/ 1126541 h 1586369"/>
              <a:gd name="connsiteX13" fmla="*/ 1658008 w 2135353"/>
              <a:gd name="connsiteY13" fmla="*/ 1221134 h 1586369"/>
              <a:gd name="connsiteX14" fmla="*/ 1705304 w 2135353"/>
              <a:gd name="connsiteY14" fmla="*/ 1504913 h 1586369"/>
              <a:gd name="connsiteX15" fmla="*/ 1547649 w 2135353"/>
              <a:gd name="connsiteY15" fmla="*/ 1567976 h 1586369"/>
              <a:gd name="connsiteX16" fmla="*/ 1405759 w 2135353"/>
              <a:gd name="connsiteY16" fmla="*/ 1394555 h 1586369"/>
              <a:gd name="connsiteX17" fmla="*/ 1311166 w 2135353"/>
              <a:gd name="connsiteY17" fmla="*/ 1268431 h 1586369"/>
              <a:gd name="connsiteX18" fmla="*/ 1137746 w 2135353"/>
              <a:gd name="connsiteY18" fmla="*/ 1299962 h 1586369"/>
              <a:gd name="connsiteX19" fmla="*/ 794434 w 2135353"/>
              <a:gd name="connsiteY19" fmla="*/ 989456 h 1586369"/>
              <a:gd name="connsiteX20" fmla="*/ 565834 w 2135353"/>
              <a:gd name="connsiteY20" fmla="*/ 900193 h 1586369"/>
              <a:gd name="connsiteX21" fmla="*/ 357353 w 2135353"/>
              <a:gd name="connsiteY21" fmla="*/ 832251 h 1586369"/>
              <a:gd name="connsiteX22" fmla="*/ 49925 w 2135353"/>
              <a:gd name="connsiteY22" fmla="*/ 795465 h 1586369"/>
              <a:gd name="connsiteX23" fmla="*/ 65690 w 2135353"/>
              <a:gd name="connsiteY23" fmla="*/ 558982 h 1586369"/>
              <a:gd name="connsiteX0" fmla="*/ 65690 w 2135353"/>
              <a:gd name="connsiteY0" fmla="*/ 558982 h 1533816"/>
              <a:gd name="connsiteX1" fmla="*/ 444063 w 2135353"/>
              <a:gd name="connsiteY1" fmla="*/ 343520 h 1533816"/>
              <a:gd name="connsiteX2" fmla="*/ 788431 w 2135353"/>
              <a:gd name="connsiteY2" fmla="*/ 350306 h 1533816"/>
              <a:gd name="connsiteX3" fmla="*/ 1127537 w 2135353"/>
              <a:gd name="connsiteY3" fmla="*/ 353730 h 1533816"/>
              <a:gd name="connsiteX4" fmla="*/ 1379484 w 2135353"/>
              <a:gd name="connsiteY4" fmla="*/ 348776 h 1533816"/>
              <a:gd name="connsiteX5" fmla="*/ 1621221 w 2135353"/>
              <a:gd name="connsiteY5" fmla="*/ 167472 h 1533816"/>
              <a:gd name="connsiteX6" fmla="*/ 1789388 w 2135353"/>
              <a:gd name="connsiteY6" fmla="*/ 4817 h 1533816"/>
              <a:gd name="connsiteX7" fmla="*/ 2083677 w 2135353"/>
              <a:gd name="connsiteY7" fmla="*/ 196376 h 1533816"/>
              <a:gd name="connsiteX8" fmla="*/ 2099442 w 2135353"/>
              <a:gd name="connsiteY8" fmla="*/ 385562 h 1533816"/>
              <a:gd name="connsiteX9" fmla="*/ 1894490 w 2135353"/>
              <a:gd name="connsiteY9" fmla="*/ 543217 h 1533816"/>
              <a:gd name="connsiteX10" fmla="*/ 1847194 w 2135353"/>
              <a:gd name="connsiteY10" fmla="*/ 653576 h 1533816"/>
              <a:gd name="connsiteX11" fmla="*/ 1941787 w 2135353"/>
              <a:gd name="connsiteY11" fmla="*/ 905824 h 1533816"/>
              <a:gd name="connsiteX12" fmla="*/ 1815663 w 2135353"/>
              <a:gd name="connsiteY12" fmla="*/ 1126541 h 1533816"/>
              <a:gd name="connsiteX13" fmla="*/ 1658008 w 2135353"/>
              <a:gd name="connsiteY13" fmla="*/ 1221134 h 1533816"/>
              <a:gd name="connsiteX14" fmla="*/ 1705304 w 2135353"/>
              <a:gd name="connsiteY14" fmla="*/ 1504913 h 1533816"/>
              <a:gd name="connsiteX15" fmla="*/ 1405759 w 2135353"/>
              <a:gd name="connsiteY15" fmla="*/ 1394555 h 1533816"/>
              <a:gd name="connsiteX16" fmla="*/ 1311166 w 2135353"/>
              <a:gd name="connsiteY16" fmla="*/ 1268431 h 1533816"/>
              <a:gd name="connsiteX17" fmla="*/ 1137746 w 2135353"/>
              <a:gd name="connsiteY17" fmla="*/ 1299962 h 1533816"/>
              <a:gd name="connsiteX18" fmla="*/ 794434 w 2135353"/>
              <a:gd name="connsiteY18" fmla="*/ 989456 h 1533816"/>
              <a:gd name="connsiteX19" fmla="*/ 565834 w 2135353"/>
              <a:gd name="connsiteY19" fmla="*/ 900193 h 1533816"/>
              <a:gd name="connsiteX20" fmla="*/ 357353 w 2135353"/>
              <a:gd name="connsiteY20" fmla="*/ 832251 h 1533816"/>
              <a:gd name="connsiteX21" fmla="*/ 49925 w 2135353"/>
              <a:gd name="connsiteY21" fmla="*/ 795465 h 1533816"/>
              <a:gd name="connsiteX22" fmla="*/ 65690 w 2135353"/>
              <a:gd name="connsiteY22" fmla="*/ 558982 h 1533816"/>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1137746 w 2135353"/>
              <a:gd name="connsiteY16" fmla="*/ 1299962 h 1402438"/>
              <a:gd name="connsiteX17" fmla="*/ 794434 w 2135353"/>
              <a:gd name="connsiteY17" fmla="*/ 989456 h 1402438"/>
              <a:gd name="connsiteX18" fmla="*/ 565834 w 2135353"/>
              <a:gd name="connsiteY18" fmla="*/ 900193 h 1402438"/>
              <a:gd name="connsiteX19" fmla="*/ 357353 w 2135353"/>
              <a:gd name="connsiteY19" fmla="*/ 832251 h 1402438"/>
              <a:gd name="connsiteX20" fmla="*/ 49925 w 2135353"/>
              <a:gd name="connsiteY20" fmla="*/ 795465 h 1402438"/>
              <a:gd name="connsiteX21" fmla="*/ 65690 w 2135353"/>
              <a:gd name="connsiteY21" fmla="*/ 558982 h 1402438"/>
              <a:gd name="connsiteX0" fmla="*/ 65690 w 2135353"/>
              <a:gd name="connsiteY0" fmla="*/ 558982 h 1402438"/>
              <a:gd name="connsiteX1" fmla="*/ 444063 w 2135353"/>
              <a:gd name="connsiteY1" fmla="*/ 343520 h 1402438"/>
              <a:gd name="connsiteX2" fmla="*/ 788431 w 2135353"/>
              <a:gd name="connsiteY2" fmla="*/ 350306 h 1402438"/>
              <a:gd name="connsiteX3" fmla="*/ 1127537 w 2135353"/>
              <a:gd name="connsiteY3" fmla="*/ 353730 h 1402438"/>
              <a:gd name="connsiteX4" fmla="*/ 1379484 w 2135353"/>
              <a:gd name="connsiteY4" fmla="*/ 348776 h 1402438"/>
              <a:gd name="connsiteX5" fmla="*/ 1621221 w 2135353"/>
              <a:gd name="connsiteY5" fmla="*/ 167472 h 1402438"/>
              <a:gd name="connsiteX6" fmla="*/ 1789388 w 2135353"/>
              <a:gd name="connsiteY6" fmla="*/ 4817 h 1402438"/>
              <a:gd name="connsiteX7" fmla="*/ 2083677 w 2135353"/>
              <a:gd name="connsiteY7" fmla="*/ 196376 h 1402438"/>
              <a:gd name="connsiteX8" fmla="*/ 2099442 w 2135353"/>
              <a:gd name="connsiteY8" fmla="*/ 385562 h 1402438"/>
              <a:gd name="connsiteX9" fmla="*/ 1894490 w 2135353"/>
              <a:gd name="connsiteY9" fmla="*/ 543217 h 1402438"/>
              <a:gd name="connsiteX10" fmla="*/ 1847194 w 2135353"/>
              <a:gd name="connsiteY10" fmla="*/ 653576 h 1402438"/>
              <a:gd name="connsiteX11" fmla="*/ 1941787 w 2135353"/>
              <a:gd name="connsiteY11" fmla="*/ 905824 h 1402438"/>
              <a:gd name="connsiteX12" fmla="*/ 1815663 w 2135353"/>
              <a:gd name="connsiteY12" fmla="*/ 1126541 h 1402438"/>
              <a:gd name="connsiteX13" fmla="*/ 1658008 w 2135353"/>
              <a:gd name="connsiteY13" fmla="*/ 1221134 h 1402438"/>
              <a:gd name="connsiteX14" fmla="*/ 1405759 w 2135353"/>
              <a:gd name="connsiteY14" fmla="*/ 1394555 h 1402438"/>
              <a:gd name="connsiteX15" fmla="*/ 1311166 w 2135353"/>
              <a:gd name="connsiteY15" fmla="*/ 1268431 h 1402438"/>
              <a:gd name="connsiteX16" fmla="*/ 794434 w 2135353"/>
              <a:gd name="connsiteY16" fmla="*/ 989456 h 1402438"/>
              <a:gd name="connsiteX17" fmla="*/ 565834 w 2135353"/>
              <a:gd name="connsiteY17" fmla="*/ 900193 h 1402438"/>
              <a:gd name="connsiteX18" fmla="*/ 357353 w 2135353"/>
              <a:gd name="connsiteY18" fmla="*/ 832251 h 1402438"/>
              <a:gd name="connsiteX19" fmla="*/ 49925 w 2135353"/>
              <a:gd name="connsiteY19" fmla="*/ 795465 h 1402438"/>
              <a:gd name="connsiteX20" fmla="*/ 65690 w 2135353"/>
              <a:gd name="connsiteY20" fmla="*/ 558982 h 1402438"/>
              <a:gd name="connsiteX0" fmla="*/ 65690 w 2135353"/>
              <a:gd name="connsiteY0" fmla="*/ 558982 h 1307044"/>
              <a:gd name="connsiteX1" fmla="*/ 444063 w 2135353"/>
              <a:gd name="connsiteY1" fmla="*/ 343520 h 1307044"/>
              <a:gd name="connsiteX2" fmla="*/ 788431 w 2135353"/>
              <a:gd name="connsiteY2" fmla="*/ 350306 h 1307044"/>
              <a:gd name="connsiteX3" fmla="*/ 1127537 w 2135353"/>
              <a:gd name="connsiteY3" fmla="*/ 353730 h 1307044"/>
              <a:gd name="connsiteX4" fmla="*/ 1379484 w 2135353"/>
              <a:gd name="connsiteY4" fmla="*/ 348776 h 1307044"/>
              <a:gd name="connsiteX5" fmla="*/ 1621221 w 2135353"/>
              <a:gd name="connsiteY5" fmla="*/ 167472 h 1307044"/>
              <a:gd name="connsiteX6" fmla="*/ 1789388 w 2135353"/>
              <a:gd name="connsiteY6" fmla="*/ 4817 h 1307044"/>
              <a:gd name="connsiteX7" fmla="*/ 2083677 w 2135353"/>
              <a:gd name="connsiteY7" fmla="*/ 196376 h 1307044"/>
              <a:gd name="connsiteX8" fmla="*/ 2099442 w 2135353"/>
              <a:gd name="connsiteY8" fmla="*/ 385562 h 1307044"/>
              <a:gd name="connsiteX9" fmla="*/ 1894490 w 2135353"/>
              <a:gd name="connsiteY9" fmla="*/ 543217 h 1307044"/>
              <a:gd name="connsiteX10" fmla="*/ 1847194 w 2135353"/>
              <a:gd name="connsiteY10" fmla="*/ 653576 h 1307044"/>
              <a:gd name="connsiteX11" fmla="*/ 1941787 w 2135353"/>
              <a:gd name="connsiteY11" fmla="*/ 905824 h 1307044"/>
              <a:gd name="connsiteX12" fmla="*/ 1815663 w 2135353"/>
              <a:gd name="connsiteY12" fmla="*/ 1126541 h 1307044"/>
              <a:gd name="connsiteX13" fmla="*/ 1658008 w 2135353"/>
              <a:gd name="connsiteY13" fmla="*/ 1221134 h 1307044"/>
              <a:gd name="connsiteX14" fmla="*/ 1311166 w 2135353"/>
              <a:gd name="connsiteY14" fmla="*/ 1268431 h 1307044"/>
              <a:gd name="connsiteX15" fmla="*/ 794434 w 2135353"/>
              <a:gd name="connsiteY15" fmla="*/ 989456 h 1307044"/>
              <a:gd name="connsiteX16" fmla="*/ 565834 w 2135353"/>
              <a:gd name="connsiteY16" fmla="*/ 900193 h 1307044"/>
              <a:gd name="connsiteX17" fmla="*/ 357353 w 2135353"/>
              <a:gd name="connsiteY17" fmla="*/ 832251 h 1307044"/>
              <a:gd name="connsiteX18" fmla="*/ 49925 w 2135353"/>
              <a:gd name="connsiteY18" fmla="*/ 795465 h 1307044"/>
              <a:gd name="connsiteX19" fmla="*/ 65690 w 2135353"/>
              <a:gd name="connsiteY19" fmla="*/ 558982 h 1307044"/>
              <a:gd name="connsiteX0" fmla="*/ 65690 w 2135353"/>
              <a:gd name="connsiteY0" fmla="*/ 558982 h 1296371"/>
              <a:gd name="connsiteX1" fmla="*/ 444063 w 2135353"/>
              <a:gd name="connsiteY1" fmla="*/ 343520 h 1296371"/>
              <a:gd name="connsiteX2" fmla="*/ 788431 w 2135353"/>
              <a:gd name="connsiteY2" fmla="*/ 350306 h 1296371"/>
              <a:gd name="connsiteX3" fmla="*/ 1127537 w 2135353"/>
              <a:gd name="connsiteY3" fmla="*/ 353730 h 1296371"/>
              <a:gd name="connsiteX4" fmla="*/ 1379484 w 2135353"/>
              <a:gd name="connsiteY4" fmla="*/ 348776 h 1296371"/>
              <a:gd name="connsiteX5" fmla="*/ 1621221 w 2135353"/>
              <a:gd name="connsiteY5" fmla="*/ 167472 h 1296371"/>
              <a:gd name="connsiteX6" fmla="*/ 1789388 w 2135353"/>
              <a:gd name="connsiteY6" fmla="*/ 4817 h 1296371"/>
              <a:gd name="connsiteX7" fmla="*/ 2083677 w 2135353"/>
              <a:gd name="connsiteY7" fmla="*/ 196376 h 1296371"/>
              <a:gd name="connsiteX8" fmla="*/ 2099442 w 2135353"/>
              <a:gd name="connsiteY8" fmla="*/ 385562 h 1296371"/>
              <a:gd name="connsiteX9" fmla="*/ 1894490 w 2135353"/>
              <a:gd name="connsiteY9" fmla="*/ 543217 h 1296371"/>
              <a:gd name="connsiteX10" fmla="*/ 1847194 w 2135353"/>
              <a:gd name="connsiteY10" fmla="*/ 653576 h 1296371"/>
              <a:gd name="connsiteX11" fmla="*/ 1941787 w 2135353"/>
              <a:gd name="connsiteY11" fmla="*/ 905824 h 1296371"/>
              <a:gd name="connsiteX12" fmla="*/ 1815663 w 2135353"/>
              <a:gd name="connsiteY12" fmla="*/ 1126541 h 1296371"/>
              <a:gd name="connsiteX13" fmla="*/ 1658008 w 2135353"/>
              <a:gd name="connsiteY13" fmla="*/ 1221134 h 1296371"/>
              <a:gd name="connsiteX14" fmla="*/ 1565142 w 2135353"/>
              <a:gd name="connsiteY14" fmla="*/ 1157096 h 1296371"/>
              <a:gd name="connsiteX15" fmla="*/ 1311166 w 2135353"/>
              <a:gd name="connsiteY15" fmla="*/ 1268431 h 1296371"/>
              <a:gd name="connsiteX16" fmla="*/ 794434 w 2135353"/>
              <a:gd name="connsiteY16" fmla="*/ 989456 h 1296371"/>
              <a:gd name="connsiteX17" fmla="*/ 565834 w 2135353"/>
              <a:gd name="connsiteY17" fmla="*/ 900193 h 1296371"/>
              <a:gd name="connsiteX18" fmla="*/ 357353 w 2135353"/>
              <a:gd name="connsiteY18" fmla="*/ 832251 h 1296371"/>
              <a:gd name="connsiteX19" fmla="*/ 49925 w 2135353"/>
              <a:gd name="connsiteY19" fmla="*/ 795465 h 1296371"/>
              <a:gd name="connsiteX20" fmla="*/ 65690 w 2135353"/>
              <a:gd name="connsiteY20" fmla="*/ 558982 h 1296371"/>
              <a:gd name="connsiteX0" fmla="*/ 65690 w 2135353"/>
              <a:gd name="connsiteY0" fmla="*/ 558982 h 1226226"/>
              <a:gd name="connsiteX1" fmla="*/ 444063 w 2135353"/>
              <a:gd name="connsiteY1" fmla="*/ 343520 h 1226226"/>
              <a:gd name="connsiteX2" fmla="*/ 788431 w 2135353"/>
              <a:gd name="connsiteY2" fmla="*/ 350306 h 1226226"/>
              <a:gd name="connsiteX3" fmla="*/ 1127537 w 2135353"/>
              <a:gd name="connsiteY3" fmla="*/ 353730 h 1226226"/>
              <a:gd name="connsiteX4" fmla="*/ 1379484 w 2135353"/>
              <a:gd name="connsiteY4" fmla="*/ 348776 h 1226226"/>
              <a:gd name="connsiteX5" fmla="*/ 1621221 w 2135353"/>
              <a:gd name="connsiteY5" fmla="*/ 167472 h 1226226"/>
              <a:gd name="connsiteX6" fmla="*/ 1789388 w 2135353"/>
              <a:gd name="connsiteY6" fmla="*/ 4817 h 1226226"/>
              <a:gd name="connsiteX7" fmla="*/ 2083677 w 2135353"/>
              <a:gd name="connsiteY7" fmla="*/ 196376 h 1226226"/>
              <a:gd name="connsiteX8" fmla="*/ 2099442 w 2135353"/>
              <a:gd name="connsiteY8" fmla="*/ 385562 h 1226226"/>
              <a:gd name="connsiteX9" fmla="*/ 1894490 w 2135353"/>
              <a:gd name="connsiteY9" fmla="*/ 543217 h 1226226"/>
              <a:gd name="connsiteX10" fmla="*/ 1847194 w 2135353"/>
              <a:gd name="connsiteY10" fmla="*/ 653576 h 1226226"/>
              <a:gd name="connsiteX11" fmla="*/ 1941787 w 2135353"/>
              <a:gd name="connsiteY11" fmla="*/ 905824 h 1226226"/>
              <a:gd name="connsiteX12" fmla="*/ 1815663 w 2135353"/>
              <a:gd name="connsiteY12" fmla="*/ 1126541 h 1226226"/>
              <a:gd name="connsiteX13" fmla="*/ 1658008 w 2135353"/>
              <a:gd name="connsiteY13" fmla="*/ 1221134 h 1226226"/>
              <a:gd name="connsiteX14" fmla="*/ 1565142 w 2135353"/>
              <a:gd name="connsiteY14" fmla="*/ 1157096 h 1226226"/>
              <a:gd name="connsiteX15" fmla="*/ 1158766 w 2135353"/>
              <a:gd name="connsiteY15" fmla="*/ 1039831 h 1226226"/>
              <a:gd name="connsiteX16" fmla="*/ 794434 w 2135353"/>
              <a:gd name="connsiteY16" fmla="*/ 989456 h 1226226"/>
              <a:gd name="connsiteX17" fmla="*/ 565834 w 2135353"/>
              <a:gd name="connsiteY17" fmla="*/ 900193 h 1226226"/>
              <a:gd name="connsiteX18" fmla="*/ 357353 w 2135353"/>
              <a:gd name="connsiteY18" fmla="*/ 832251 h 1226226"/>
              <a:gd name="connsiteX19" fmla="*/ 49925 w 2135353"/>
              <a:gd name="connsiteY19" fmla="*/ 795465 h 1226226"/>
              <a:gd name="connsiteX20" fmla="*/ 65690 w 2135353"/>
              <a:gd name="connsiteY20" fmla="*/ 558982 h 1226226"/>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65690 w 2135353"/>
              <a:gd name="connsiteY0" fmla="*/ 558982 h 1171548"/>
              <a:gd name="connsiteX1" fmla="*/ 444063 w 2135353"/>
              <a:gd name="connsiteY1" fmla="*/ 343520 h 1171548"/>
              <a:gd name="connsiteX2" fmla="*/ 788431 w 2135353"/>
              <a:gd name="connsiteY2" fmla="*/ 350306 h 1171548"/>
              <a:gd name="connsiteX3" fmla="*/ 1127537 w 2135353"/>
              <a:gd name="connsiteY3" fmla="*/ 353730 h 1171548"/>
              <a:gd name="connsiteX4" fmla="*/ 1379484 w 2135353"/>
              <a:gd name="connsiteY4" fmla="*/ 348776 h 1171548"/>
              <a:gd name="connsiteX5" fmla="*/ 1621221 w 2135353"/>
              <a:gd name="connsiteY5" fmla="*/ 167472 h 1171548"/>
              <a:gd name="connsiteX6" fmla="*/ 1789388 w 2135353"/>
              <a:gd name="connsiteY6" fmla="*/ 4817 h 1171548"/>
              <a:gd name="connsiteX7" fmla="*/ 2083677 w 2135353"/>
              <a:gd name="connsiteY7" fmla="*/ 196376 h 1171548"/>
              <a:gd name="connsiteX8" fmla="*/ 2099442 w 2135353"/>
              <a:gd name="connsiteY8" fmla="*/ 385562 h 1171548"/>
              <a:gd name="connsiteX9" fmla="*/ 1894490 w 2135353"/>
              <a:gd name="connsiteY9" fmla="*/ 543217 h 1171548"/>
              <a:gd name="connsiteX10" fmla="*/ 1847194 w 2135353"/>
              <a:gd name="connsiteY10" fmla="*/ 653576 h 1171548"/>
              <a:gd name="connsiteX11" fmla="*/ 1941787 w 2135353"/>
              <a:gd name="connsiteY11" fmla="*/ 905824 h 1171548"/>
              <a:gd name="connsiteX12" fmla="*/ 1815663 w 2135353"/>
              <a:gd name="connsiteY12" fmla="*/ 1126541 h 1171548"/>
              <a:gd name="connsiteX13" fmla="*/ 1565142 w 2135353"/>
              <a:gd name="connsiteY13" fmla="*/ 1157096 h 1171548"/>
              <a:gd name="connsiteX14" fmla="*/ 1158766 w 2135353"/>
              <a:gd name="connsiteY14" fmla="*/ 1039831 h 1171548"/>
              <a:gd name="connsiteX15" fmla="*/ 794434 w 2135353"/>
              <a:gd name="connsiteY15" fmla="*/ 989456 h 1171548"/>
              <a:gd name="connsiteX16" fmla="*/ 565834 w 2135353"/>
              <a:gd name="connsiteY16" fmla="*/ 900193 h 1171548"/>
              <a:gd name="connsiteX17" fmla="*/ 357353 w 2135353"/>
              <a:gd name="connsiteY17" fmla="*/ 832251 h 1171548"/>
              <a:gd name="connsiteX18" fmla="*/ 49925 w 2135353"/>
              <a:gd name="connsiteY18" fmla="*/ 795465 h 1171548"/>
              <a:gd name="connsiteX19" fmla="*/ 65690 w 2135353"/>
              <a:gd name="connsiteY19" fmla="*/ 558982 h 1171548"/>
              <a:gd name="connsiteX0" fmla="*/ 78390 w 2148053"/>
              <a:gd name="connsiteY0" fmla="*/ 558982 h 1171548"/>
              <a:gd name="connsiteX1" fmla="*/ 532963 w 2148053"/>
              <a:gd name="connsiteY1" fmla="*/ 419720 h 1171548"/>
              <a:gd name="connsiteX2" fmla="*/ 801131 w 2148053"/>
              <a:gd name="connsiteY2" fmla="*/ 350306 h 1171548"/>
              <a:gd name="connsiteX3" fmla="*/ 1140237 w 2148053"/>
              <a:gd name="connsiteY3" fmla="*/ 353730 h 1171548"/>
              <a:gd name="connsiteX4" fmla="*/ 1392184 w 2148053"/>
              <a:gd name="connsiteY4" fmla="*/ 348776 h 1171548"/>
              <a:gd name="connsiteX5" fmla="*/ 1633921 w 2148053"/>
              <a:gd name="connsiteY5" fmla="*/ 167472 h 1171548"/>
              <a:gd name="connsiteX6" fmla="*/ 1802088 w 2148053"/>
              <a:gd name="connsiteY6" fmla="*/ 4817 h 1171548"/>
              <a:gd name="connsiteX7" fmla="*/ 2096377 w 2148053"/>
              <a:gd name="connsiteY7" fmla="*/ 196376 h 1171548"/>
              <a:gd name="connsiteX8" fmla="*/ 2112142 w 2148053"/>
              <a:gd name="connsiteY8" fmla="*/ 385562 h 1171548"/>
              <a:gd name="connsiteX9" fmla="*/ 1907190 w 2148053"/>
              <a:gd name="connsiteY9" fmla="*/ 543217 h 1171548"/>
              <a:gd name="connsiteX10" fmla="*/ 1859894 w 2148053"/>
              <a:gd name="connsiteY10" fmla="*/ 653576 h 1171548"/>
              <a:gd name="connsiteX11" fmla="*/ 1954487 w 2148053"/>
              <a:gd name="connsiteY11" fmla="*/ 905824 h 1171548"/>
              <a:gd name="connsiteX12" fmla="*/ 1828363 w 2148053"/>
              <a:gd name="connsiteY12" fmla="*/ 1126541 h 1171548"/>
              <a:gd name="connsiteX13" fmla="*/ 1577842 w 2148053"/>
              <a:gd name="connsiteY13" fmla="*/ 1157096 h 1171548"/>
              <a:gd name="connsiteX14" fmla="*/ 1171466 w 2148053"/>
              <a:gd name="connsiteY14" fmla="*/ 1039831 h 1171548"/>
              <a:gd name="connsiteX15" fmla="*/ 807134 w 2148053"/>
              <a:gd name="connsiteY15" fmla="*/ 989456 h 1171548"/>
              <a:gd name="connsiteX16" fmla="*/ 578534 w 2148053"/>
              <a:gd name="connsiteY16" fmla="*/ 900193 h 1171548"/>
              <a:gd name="connsiteX17" fmla="*/ 370053 w 2148053"/>
              <a:gd name="connsiteY17" fmla="*/ 832251 h 1171548"/>
              <a:gd name="connsiteX18" fmla="*/ 62625 w 2148053"/>
              <a:gd name="connsiteY18" fmla="*/ 795465 h 1171548"/>
              <a:gd name="connsiteX19" fmla="*/ 78390 w 2148053"/>
              <a:gd name="connsiteY19" fmla="*/ 558982 h 1171548"/>
              <a:gd name="connsiteX0" fmla="*/ 78390 w 2224253"/>
              <a:gd name="connsiteY0" fmla="*/ 558982 h 1171548"/>
              <a:gd name="connsiteX1" fmla="*/ 609163 w 2224253"/>
              <a:gd name="connsiteY1" fmla="*/ 419720 h 1171548"/>
              <a:gd name="connsiteX2" fmla="*/ 877331 w 2224253"/>
              <a:gd name="connsiteY2" fmla="*/ 3503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16437 w 2224253"/>
              <a:gd name="connsiteY3" fmla="*/ 3537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468384 w 2224253"/>
              <a:gd name="connsiteY4" fmla="*/ 3487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 name="connsiteX0" fmla="*/ 78390 w 2224253"/>
              <a:gd name="connsiteY0" fmla="*/ 558982 h 1171548"/>
              <a:gd name="connsiteX1" fmla="*/ 609163 w 2224253"/>
              <a:gd name="connsiteY1" fmla="*/ 419720 h 1171548"/>
              <a:gd name="connsiteX2" fmla="*/ 953531 w 2224253"/>
              <a:gd name="connsiteY2" fmla="*/ 426506 h 1171548"/>
              <a:gd name="connsiteX3" fmla="*/ 1292637 w 2224253"/>
              <a:gd name="connsiteY3" fmla="*/ 506130 h 1171548"/>
              <a:gd name="connsiteX4" fmla="*/ 1544584 w 2224253"/>
              <a:gd name="connsiteY4" fmla="*/ 424976 h 1171548"/>
              <a:gd name="connsiteX5" fmla="*/ 1710121 w 2224253"/>
              <a:gd name="connsiteY5" fmla="*/ 167472 h 1171548"/>
              <a:gd name="connsiteX6" fmla="*/ 1878288 w 2224253"/>
              <a:gd name="connsiteY6" fmla="*/ 4817 h 1171548"/>
              <a:gd name="connsiteX7" fmla="*/ 2172577 w 2224253"/>
              <a:gd name="connsiteY7" fmla="*/ 196376 h 1171548"/>
              <a:gd name="connsiteX8" fmla="*/ 2188342 w 2224253"/>
              <a:gd name="connsiteY8" fmla="*/ 385562 h 1171548"/>
              <a:gd name="connsiteX9" fmla="*/ 1983390 w 2224253"/>
              <a:gd name="connsiteY9" fmla="*/ 543217 h 1171548"/>
              <a:gd name="connsiteX10" fmla="*/ 1936094 w 2224253"/>
              <a:gd name="connsiteY10" fmla="*/ 653576 h 1171548"/>
              <a:gd name="connsiteX11" fmla="*/ 2030687 w 2224253"/>
              <a:gd name="connsiteY11" fmla="*/ 905824 h 1171548"/>
              <a:gd name="connsiteX12" fmla="*/ 1904563 w 2224253"/>
              <a:gd name="connsiteY12" fmla="*/ 1126541 h 1171548"/>
              <a:gd name="connsiteX13" fmla="*/ 1654042 w 2224253"/>
              <a:gd name="connsiteY13" fmla="*/ 1157096 h 1171548"/>
              <a:gd name="connsiteX14" fmla="*/ 1247666 w 2224253"/>
              <a:gd name="connsiteY14" fmla="*/ 1039831 h 1171548"/>
              <a:gd name="connsiteX15" fmla="*/ 883334 w 2224253"/>
              <a:gd name="connsiteY15" fmla="*/ 989456 h 1171548"/>
              <a:gd name="connsiteX16" fmla="*/ 654734 w 2224253"/>
              <a:gd name="connsiteY16" fmla="*/ 900193 h 1171548"/>
              <a:gd name="connsiteX17" fmla="*/ 446253 w 2224253"/>
              <a:gd name="connsiteY17" fmla="*/ 832251 h 1171548"/>
              <a:gd name="connsiteX18" fmla="*/ 138825 w 2224253"/>
              <a:gd name="connsiteY18" fmla="*/ 795465 h 1171548"/>
              <a:gd name="connsiteX19" fmla="*/ 78390 w 2224253"/>
              <a:gd name="connsiteY19" fmla="*/ 558982 h 11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4253" h="1171548">
                <a:moveTo>
                  <a:pt x="78390" y="558982"/>
                </a:moveTo>
                <a:cubicBezTo>
                  <a:pt x="156780" y="496358"/>
                  <a:pt x="463306" y="441799"/>
                  <a:pt x="609163" y="419720"/>
                </a:cubicBezTo>
                <a:cubicBezTo>
                  <a:pt x="755020" y="397641"/>
                  <a:pt x="839619" y="424804"/>
                  <a:pt x="953531" y="426506"/>
                </a:cubicBezTo>
                <a:lnTo>
                  <a:pt x="1292637" y="506130"/>
                </a:lnTo>
                <a:cubicBezTo>
                  <a:pt x="1391146" y="505875"/>
                  <a:pt x="1475003" y="481419"/>
                  <a:pt x="1544584" y="424976"/>
                </a:cubicBezTo>
                <a:cubicBezTo>
                  <a:pt x="1614165" y="368533"/>
                  <a:pt x="1608020" y="311265"/>
                  <a:pt x="1710121" y="167472"/>
                </a:cubicBezTo>
                <a:cubicBezTo>
                  <a:pt x="1753038" y="84745"/>
                  <a:pt x="1801212" y="0"/>
                  <a:pt x="1878288" y="4817"/>
                </a:cubicBezTo>
                <a:cubicBezTo>
                  <a:pt x="1955364" y="9634"/>
                  <a:pt x="2120901" y="132919"/>
                  <a:pt x="2172577" y="196376"/>
                </a:cubicBezTo>
                <a:cubicBezTo>
                  <a:pt x="2224253" y="259833"/>
                  <a:pt x="2219873" y="327755"/>
                  <a:pt x="2188342" y="385562"/>
                </a:cubicBezTo>
                <a:cubicBezTo>
                  <a:pt x="2156811" y="443369"/>
                  <a:pt x="2025431" y="498548"/>
                  <a:pt x="1983390" y="543217"/>
                </a:cubicBezTo>
                <a:cubicBezTo>
                  <a:pt x="1941349" y="587886"/>
                  <a:pt x="1928211" y="593142"/>
                  <a:pt x="1936094" y="653576"/>
                </a:cubicBezTo>
                <a:cubicBezTo>
                  <a:pt x="1943977" y="714011"/>
                  <a:pt x="2035942" y="826997"/>
                  <a:pt x="2030687" y="905824"/>
                </a:cubicBezTo>
                <a:cubicBezTo>
                  <a:pt x="2025432" y="984651"/>
                  <a:pt x="1967337" y="1084662"/>
                  <a:pt x="1904563" y="1126541"/>
                </a:cubicBezTo>
                <a:cubicBezTo>
                  <a:pt x="1841789" y="1168420"/>
                  <a:pt x="1763525" y="1171548"/>
                  <a:pt x="1654042" y="1157096"/>
                </a:cubicBezTo>
                <a:cubicBezTo>
                  <a:pt x="1544559" y="1142644"/>
                  <a:pt x="1376117" y="1067771"/>
                  <a:pt x="1247666" y="1039831"/>
                </a:cubicBezTo>
                <a:cubicBezTo>
                  <a:pt x="1119215" y="1011891"/>
                  <a:pt x="982156" y="1012729"/>
                  <a:pt x="883334" y="989456"/>
                </a:cubicBezTo>
                <a:cubicBezTo>
                  <a:pt x="784512" y="966183"/>
                  <a:pt x="727581" y="926394"/>
                  <a:pt x="654734" y="900193"/>
                </a:cubicBezTo>
                <a:cubicBezTo>
                  <a:pt x="581887" y="873992"/>
                  <a:pt x="532238" y="849706"/>
                  <a:pt x="446253" y="832251"/>
                </a:cubicBezTo>
                <a:cubicBezTo>
                  <a:pt x="360268" y="814796"/>
                  <a:pt x="200135" y="841010"/>
                  <a:pt x="138825" y="795465"/>
                </a:cubicBezTo>
                <a:cubicBezTo>
                  <a:pt x="77515" y="749920"/>
                  <a:pt x="0" y="621606"/>
                  <a:pt x="78390" y="558982"/>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873062" y="2895600"/>
            <a:ext cx="1569107" cy="2513722"/>
          </a:xfrm>
          <a:custGeom>
            <a:avLst/>
            <a:gdLst>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361090 w 1550276"/>
              <a:gd name="connsiteY17" fmla="*/ 756745 h 2375337"/>
              <a:gd name="connsiteX18" fmla="*/ 1424152 w 1550276"/>
              <a:gd name="connsiteY18" fmla="*/ 930165 h 2375337"/>
              <a:gd name="connsiteX19" fmla="*/ 1471448 w 1550276"/>
              <a:gd name="connsiteY19" fmla="*/ 1308538 h 2375337"/>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537138 w 1550276"/>
              <a:gd name="connsiteY17" fmla="*/ 722586 h 2375337"/>
              <a:gd name="connsiteX18" fmla="*/ 1424152 w 1550276"/>
              <a:gd name="connsiteY18" fmla="*/ 930165 h 2375337"/>
              <a:gd name="connsiteX19" fmla="*/ 1471448 w 1550276"/>
              <a:gd name="connsiteY19" fmla="*/ 1308538 h 2375337"/>
              <a:gd name="connsiteX0" fmla="*/ 1471448 w 1569107"/>
              <a:gd name="connsiteY0" fmla="*/ 1308538 h 2375337"/>
              <a:gd name="connsiteX1" fmla="*/ 1534510 w 1569107"/>
              <a:gd name="connsiteY1" fmla="*/ 1686910 h 2375337"/>
              <a:gd name="connsiteX2" fmla="*/ 1376855 w 1569107"/>
              <a:gd name="connsiteY2" fmla="*/ 1907627 h 2375337"/>
              <a:gd name="connsiteX3" fmla="*/ 1234966 w 1569107"/>
              <a:gd name="connsiteY3" fmla="*/ 2175641 h 2375337"/>
              <a:gd name="connsiteX4" fmla="*/ 1140372 w 1569107"/>
              <a:gd name="connsiteY4" fmla="*/ 2364827 h 2375337"/>
              <a:gd name="connsiteX5" fmla="*/ 872359 w 1569107"/>
              <a:gd name="connsiteY5" fmla="*/ 2238703 h 2375337"/>
              <a:gd name="connsiteX6" fmla="*/ 730469 w 1569107"/>
              <a:gd name="connsiteY6" fmla="*/ 1781503 h 2375337"/>
              <a:gd name="connsiteX7" fmla="*/ 762000 w 1569107"/>
              <a:gd name="connsiteY7" fmla="*/ 1340069 h 2375337"/>
              <a:gd name="connsiteX8" fmla="*/ 667407 w 1569107"/>
              <a:gd name="connsiteY8" fmla="*/ 1103586 h 2375337"/>
              <a:gd name="connsiteX9" fmla="*/ 430924 w 1569107"/>
              <a:gd name="connsiteY9" fmla="*/ 898634 h 2375337"/>
              <a:gd name="connsiteX10" fmla="*/ 84083 w 1569107"/>
              <a:gd name="connsiteY10" fmla="*/ 867103 h 2375337"/>
              <a:gd name="connsiteX11" fmla="*/ 5255 w 1569107"/>
              <a:gd name="connsiteY11" fmla="*/ 457200 h 2375337"/>
              <a:gd name="connsiteX12" fmla="*/ 115614 w 1569107"/>
              <a:gd name="connsiteY12" fmla="*/ 173420 h 2375337"/>
              <a:gd name="connsiteX13" fmla="*/ 320566 w 1569107"/>
              <a:gd name="connsiteY13" fmla="*/ 15765 h 2375337"/>
              <a:gd name="connsiteX14" fmla="*/ 809297 w 1569107"/>
              <a:gd name="connsiteY14" fmla="*/ 78827 h 2375337"/>
              <a:gd name="connsiteX15" fmla="*/ 1187669 w 1569107"/>
              <a:gd name="connsiteY15" fmla="*/ 189186 h 2375337"/>
              <a:gd name="connsiteX16" fmla="*/ 1345324 w 1569107"/>
              <a:gd name="connsiteY16" fmla="*/ 504496 h 2375337"/>
              <a:gd name="connsiteX17" fmla="*/ 1537138 w 1569107"/>
              <a:gd name="connsiteY17" fmla="*/ 722586 h 2375337"/>
              <a:gd name="connsiteX18" fmla="*/ 1537138 w 1569107"/>
              <a:gd name="connsiteY18" fmla="*/ 874986 h 2375337"/>
              <a:gd name="connsiteX19" fmla="*/ 1471448 w 1569107"/>
              <a:gd name="connsiteY19" fmla="*/ 1308538 h 2375337"/>
              <a:gd name="connsiteX0" fmla="*/ 1471448 w 1569107"/>
              <a:gd name="connsiteY0" fmla="*/ 1342697 h 2409496"/>
              <a:gd name="connsiteX1" fmla="*/ 1534510 w 1569107"/>
              <a:gd name="connsiteY1" fmla="*/ 1721069 h 2409496"/>
              <a:gd name="connsiteX2" fmla="*/ 1376855 w 1569107"/>
              <a:gd name="connsiteY2" fmla="*/ 1941786 h 2409496"/>
              <a:gd name="connsiteX3" fmla="*/ 1234966 w 1569107"/>
              <a:gd name="connsiteY3" fmla="*/ 2209800 h 2409496"/>
              <a:gd name="connsiteX4" fmla="*/ 1140372 w 1569107"/>
              <a:gd name="connsiteY4" fmla="*/ 2398986 h 2409496"/>
              <a:gd name="connsiteX5" fmla="*/ 872359 w 1569107"/>
              <a:gd name="connsiteY5" fmla="*/ 2272862 h 2409496"/>
              <a:gd name="connsiteX6" fmla="*/ 730469 w 1569107"/>
              <a:gd name="connsiteY6" fmla="*/ 1815662 h 2409496"/>
              <a:gd name="connsiteX7" fmla="*/ 762000 w 1569107"/>
              <a:gd name="connsiteY7" fmla="*/ 1374228 h 2409496"/>
              <a:gd name="connsiteX8" fmla="*/ 667407 w 1569107"/>
              <a:gd name="connsiteY8" fmla="*/ 1137745 h 2409496"/>
              <a:gd name="connsiteX9" fmla="*/ 430924 w 1569107"/>
              <a:gd name="connsiteY9" fmla="*/ 932793 h 2409496"/>
              <a:gd name="connsiteX10" fmla="*/ 84083 w 1569107"/>
              <a:gd name="connsiteY10" fmla="*/ 901262 h 2409496"/>
              <a:gd name="connsiteX11" fmla="*/ 5255 w 1569107"/>
              <a:gd name="connsiteY11" fmla="*/ 491359 h 2409496"/>
              <a:gd name="connsiteX12" fmla="*/ 115614 w 1569107"/>
              <a:gd name="connsiteY12" fmla="*/ 207579 h 2409496"/>
              <a:gd name="connsiteX13" fmla="*/ 320566 w 1569107"/>
              <a:gd name="connsiteY13" fmla="*/ 49924 h 2409496"/>
              <a:gd name="connsiteX14" fmla="*/ 809297 w 1569107"/>
              <a:gd name="connsiteY14" fmla="*/ 112986 h 2409496"/>
              <a:gd name="connsiteX15" fmla="*/ 1232338 w 1569107"/>
              <a:gd name="connsiteY15" fmla="*/ 70945 h 2409496"/>
              <a:gd name="connsiteX16" fmla="*/ 1345324 w 1569107"/>
              <a:gd name="connsiteY16" fmla="*/ 538655 h 2409496"/>
              <a:gd name="connsiteX17" fmla="*/ 1537138 w 1569107"/>
              <a:gd name="connsiteY17" fmla="*/ 756745 h 2409496"/>
              <a:gd name="connsiteX18" fmla="*/ 1537138 w 1569107"/>
              <a:gd name="connsiteY18" fmla="*/ 909145 h 2409496"/>
              <a:gd name="connsiteX19" fmla="*/ 1471448 w 1569107"/>
              <a:gd name="connsiteY19" fmla="*/ 1342697 h 2409496"/>
              <a:gd name="connsiteX0" fmla="*/ 1471448 w 1569107"/>
              <a:gd name="connsiteY0" fmla="*/ 1349704 h 2416503"/>
              <a:gd name="connsiteX1" fmla="*/ 1534510 w 1569107"/>
              <a:gd name="connsiteY1" fmla="*/ 1728076 h 2416503"/>
              <a:gd name="connsiteX2" fmla="*/ 1376855 w 1569107"/>
              <a:gd name="connsiteY2" fmla="*/ 1948793 h 2416503"/>
              <a:gd name="connsiteX3" fmla="*/ 1234966 w 1569107"/>
              <a:gd name="connsiteY3" fmla="*/ 2216807 h 2416503"/>
              <a:gd name="connsiteX4" fmla="*/ 1140372 w 1569107"/>
              <a:gd name="connsiteY4" fmla="*/ 2405993 h 2416503"/>
              <a:gd name="connsiteX5" fmla="*/ 872359 w 1569107"/>
              <a:gd name="connsiteY5" fmla="*/ 2279869 h 2416503"/>
              <a:gd name="connsiteX6" fmla="*/ 730469 w 1569107"/>
              <a:gd name="connsiteY6" fmla="*/ 1822669 h 2416503"/>
              <a:gd name="connsiteX7" fmla="*/ 762000 w 1569107"/>
              <a:gd name="connsiteY7" fmla="*/ 1381235 h 2416503"/>
              <a:gd name="connsiteX8" fmla="*/ 667407 w 1569107"/>
              <a:gd name="connsiteY8" fmla="*/ 1144752 h 2416503"/>
              <a:gd name="connsiteX9" fmla="*/ 430924 w 1569107"/>
              <a:gd name="connsiteY9" fmla="*/ 939800 h 2416503"/>
              <a:gd name="connsiteX10" fmla="*/ 84083 w 1569107"/>
              <a:gd name="connsiteY10" fmla="*/ 908269 h 2416503"/>
              <a:gd name="connsiteX11" fmla="*/ 5255 w 1569107"/>
              <a:gd name="connsiteY11" fmla="*/ 498366 h 2416503"/>
              <a:gd name="connsiteX12" fmla="*/ 115614 w 1569107"/>
              <a:gd name="connsiteY12" fmla="*/ 214586 h 2416503"/>
              <a:gd name="connsiteX13" fmla="*/ 320566 w 1569107"/>
              <a:gd name="connsiteY13" fmla="*/ 56931 h 2416503"/>
              <a:gd name="connsiteX14" fmla="*/ 775138 w 1569107"/>
              <a:gd name="connsiteY14" fmla="*/ 77952 h 2416503"/>
              <a:gd name="connsiteX15" fmla="*/ 1232338 w 1569107"/>
              <a:gd name="connsiteY15" fmla="*/ 77952 h 2416503"/>
              <a:gd name="connsiteX16" fmla="*/ 1345324 w 1569107"/>
              <a:gd name="connsiteY16" fmla="*/ 545662 h 2416503"/>
              <a:gd name="connsiteX17" fmla="*/ 1537138 w 1569107"/>
              <a:gd name="connsiteY17" fmla="*/ 763752 h 2416503"/>
              <a:gd name="connsiteX18" fmla="*/ 1537138 w 1569107"/>
              <a:gd name="connsiteY18" fmla="*/ 916152 h 2416503"/>
              <a:gd name="connsiteX19" fmla="*/ 1471448 w 1569107"/>
              <a:gd name="connsiteY19" fmla="*/ 1349704 h 2416503"/>
              <a:gd name="connsiteX0" fmla="*/ 1471448 w 1569107"/>
              <a:gd name="connsiteY0" fmla="*/ 1446923 h 2513722"/>
              <a:gd name="connsiteX1" fmla="*/ 1534510 w 1569107"/>
              <a:gd name="connsiteY1" fmla="*/ 1825295 h 2513722"/>
              <a:gd name="connsiteX2" fmla="*/ 1376855 w 1569107"/>
              <a:gd name="connsiteY2" fmla="*/ 2046012 h 2513722"/>
              <a:gd name="connsiteX3" fmla="*/ 1234966 w 1569107"/>
              <a:gd name="connsiteY3" fmla="*/ 2314026 h 2513722"/>
              <a:gd name="connsiteX4" fmla="*/ 1140372 w 1569107"/>
              <a:gd name="connsiteY4" fmla="*/ 2503212 h 2513722"/>
              <a:gd name="connsiteX5" fmla="*/ 872359 w 1569107"/>
              <a:gd name="connsiteY5" fmla="*/ 2377088 h 2513722"/>
              <a:gd name="connsiteX6" fmla="*/ 730469 w 1569107"/>
              <a:gd name="connsiteY6" fmla="*/ 1919888 h 2513722"/>
              <a:gd name="connsiteX7" fmla="*/ 762000 w 1569107"/>
              <a:gd name="connsiteY7" fmla="*/ 1478454 h 2513722"/>
              <a:gd name="connsiteX8" fmla="*/ 667407 w 1569107"/>
              <a:gd name="connsiteY8" fmla="*/ 1241971 h 2513722"/>
              <a:gd name="connsiteX9" fmla="*/ 430924 w 1569107"/>
              <a:gd name="connsiteY9" fmla="*/ 1037019 h 2513722"/>
              <a:gd name="connsiteX10" fmla="*/ 84083 w 1569107"/>
              <a:gd name="connsiteY10" fmla="*/ 1005488 h 2513722"/>
              <a:gd name="connsiteX11" fmla="*/ 5255 w 1569107"/>
              <a:gd name="connsiteY11" fmla="*/ 595585 h 2513722"/>
              <a:gd name="connsiteX12" fmla="*/ 115614 w 1569107"/>
              <a:gd name="connsiteY12" fmla="*/ 311805 h 2513722"/>
              <a:gd name="connsiteX13" fmla="*/ 470338 w 1569107"/>
              <a:gd name="connsiteY13" fmla="*/ 22772 h 2513722"/>
              <a:gd name="connsiteX14" fmla="*/ 775138 w 1569107"/>
              <a:gd name="connsiteY14" fmla="*/ 175171 h 2513722"/>
              <a:gd name="connsiteX15" fmla="*/ 1232338 w 1569107"/>
              <a:gd name="connsiteY15" fmla="*/ 175171 h 2513722"/>
              <a:gd name="connsiteX16" fmla="*/ 1345324 w 1569107"/>
              <a:gd name="connsiteY16" fmla="*/ 642881 h 2513722"/>
              <a:gd name="connsiteX17" fmla="*/ 1537138 w 1569107"/>
              <a:gd name="connsiteY17" fmla="*/ 860971 h 2513722"/>
              <a:gd name="connsiteX18" fmla="*/ 1537138 w 1569107"/>
              <a:gd name="connsiteY18" fmla="*/ 1013371 h 2513722"/>
              <a:gd name="connsiteX19" fmla="*/ 1471448 w 1569107"/>
              <a:gd name="connsiteY19" fmla="*/ 1446923 h 251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9107" h="2513722">
                <a:moveTo>
                  <a:pt x="1471448" y="1446923"/>
                </a:moveTo>
                <a:cubicBezTo>
                  <a:pt x="1471010" y="1582244"/>
                  <a:pt x="1550276" y="1725447"/>
                  <a:pt x="1534510" y="1825295"/>
                </a:cubicBezTo>
                <a:cubicBezTo>
                  <a:pt x="1518744" y="1925143"/>
                  <a:pt x="1426779" y="1964557"/>
                  <a:pt x="1376855" y="2046012"/>
                </a:cubicBezTo>
                <a:cubicBezTo>
                  <a:pt x="1326931" y="2127467"/>
                  <a:pt x="1274380" y="2237826"/>
                  <a:pt x="1234966" y="2314026"/>
                </a:cubicBezTo>
                <a:cubicBezTo>
                  <a:pt x="1195552" y="2390226"/>
                  <a:pt x="1200806" y="2492702"/>
                  <a:pt x="1140372" y="2503212"/>
                </a:cubicBezTo>
                <a:cubicBezTo>
                  <a:pt x="1079938" y="2513722"/>
                  <a:pt x="940676" y="2474309"/>
                  <a:pt x="872359" y="2377088"/>
                </a:cubicBezTo>
                <a:cubicBezTo>
                  <a:pt x="804042" y="2279867"/>
                  <a:pt x="748862" y="2069660"/>
                  <a:pt x="730469" y="1919888"/>
                </a:cubicBezTo>
                <a:cubicBezTo>
                  <a:pt x="712076" y="1770116"/>
                  <a:pt x="772510" y="1591440"/>
                  <a:pt x="762000" y="1478454"/>
                </a:cubicBezTo>
                <a:cubicBezTo>
                  <a:pt x="751490" y="1365468"/>
                  <a:pt x="722586" y="1315544"/>
                  <a:pt x="667407" y="1241971"/>
                </a:cubicBezTo>
                <a:cubicBezTo>
                  <a:pt x="612228" y="1168399"/>
                  <a:pt x="528145" y="1076433"/>
                  <a:pt x="430924" y="1037019"/>
                </a:cubicBezTo>
                <a:cubicBezTo>
                  <a:pt x="333703" y="997605"/>
                  <a:pt x="155028" y="1079060"/>
                  <a:pt x="84083" y="1005488"/>
                </a:cubicBezTo>
                <a:cubicBezTo>
                  <a:pt x="13138" y="931916"/>
                  <a:pt x="0" y="711199"/>
                  <a:pt x="5255" y="595585"/>
                </a:cubicBezTo>
                <a:cubicBezTo>
                  <a:pt x="10510" y="479971"/>
                  <a:pt x="38100" y="407274"/>
                  <a:pt x="115614" y="311805"/>
                </a:cubicBezTo>
                <a:cubicBezTo>
                  <a:pt x="193128" y="216336"/>
                  <a:pt x="360417" y="45544"/>
                  <a:pt x="470338" y="22772"/>
                </a:cubicBezTo>
                <a:cubicBezTo>
                  <a:pt x="580259" y="0"/>
                  <a:pt x="648138" y="149771"/>
                  <a:pt x="775138" y="175171"/>
                </a:cubicBezTo>
                <a:cubicBezTo>
                  <a:pt x="902138" y="200571"/>
                  <a:pt x="1137307" y="97219"/>
                  <a:pt x="1232338" y="175171"/>
                </a:cubicBezTo>
                <a:cubicBezTo>
                  <a:pt x="1327369" y="253123"/>
                  <a:pt x="1294524" y="528581"/>
                  <a:pt x="1345324" y="642881"/>
                </a:cubicBezTo>
                <a:cubicBezTo>
                  <a:pt x="1396124" y="757181"/>
                  <a:pt x="1505169" y="799223"/>
                  <a:pt x="1537138" y="860971"/>
                </a:cubicBezTo>
                <a:cubicBezTo>
                  <a:pt x="1569107" y="922719"/>
                  <a:pt x="1548086" y="915712"/>
                  <a:pt x="1537138" y="1013371"/>
                </a:cubicBezTo>
                <a:cubicBezTo>
                  <a:pt x="1526190" y="1111030"/>
                  <a:pt x="1471886" y="1311602"/>
                  <a:pt x="1471448" y="144692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661572"/>
            <a:ext cx="292644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2: </a:t>
            </a:r>
            <a:r>
              <a:rPr lang="en-US" sz="2800" b="1" spc="-150" dirty="0">
                <a:solidFill>
                  <a:srgbClr val="0070C0"/>
                </a:solidFill>
              </a:rPr>
              <a:t> </a:t>
            </a:r>
            <a:r>
              <a:rPr lang="en-US" sz="2800" b="1" spc="-150" dirty="0" smtClean="0">
                <a:solidFill>
                  <a:srgbClr val="0070C0"/>
                </a:solidFill>
              </a:rPr>
              <a:t>into Africa</a:t>
            </a:r>
          </a:p>
        </p:txBody>
      </p:sp>
      <p:sp>
        <p:nvSpPr>
          <p:cNvPr id="8" name="TextBox 7"/>
          <p:cNvSpPr txBox="1"/>
          <p:nvPr/>
        </p:nvSpPr>
        <p:spPr>
          <a:xfrm>
            <a:off x="0" y="6172200"/>
            <a:ext cx="460767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1:  beginning in East Africa</a:t>
            </a:r>
          </a:p>
        </p:txBody>
      </p:sp>
      <p:cxnSp>
        <p:nvCxnSpPr>
          <p:cNvPr id="11" name="Straight Arrow Connector 10"/>
          <p:cNvCxnSpPr/>
          <p:nvPr/>
        </p:nvCxnSpPr>
        <p:spPr>
          <a:xfrm flipH="1">
            <a:off x="4953000" y="4119046"/>
            <a:ext cx="304802" cy="833954"/>
          </a:xfrm>
          <a:prstGeom prst="straightConnector1">
            <a:avLst/>
          </a:pr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13" name="5-Point Star 12"/>
          <p:cNvSpPr/>
          <p:nvPr/>
        </p:nvSpPr>
        <p:spPr>
          <a:xfrm>
            <a:off x="5105400" y="37338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4648200" y="48006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154214" y="2162503"/>
            <a:ext cx="1253358" cy="935421"/>
          </a:xfrm>
          <a:custGeom>
            <a:avLst/>
            <a:gdLst>
              <a:gd name="connsiteX0" fmla="*/ 1111469 w 1253358"/>
              <a:gd name="connsiteY0" fmla="*/ 911773 h 935421"/>
              <a:gd name="connsiteX1" fmla="*/ 1221827 w 1253358"/>
              <a:gd name="connsiteY1" fmla="*/ 754118 h 935421"/>
              <a:gd name="connsiteX2" fmla="*/ 1221827 w 1253358"/>
              <a:gd name="connsiteY2" fmla="*/ 533400 h 935421"/>
              <a:gd name="connsiteX3" fmla="*/ 1032641 w 1253358"/>
              <a:gd name="connsiteY3" fmla="*/ 249621 h 935421"/>
              <a:gd name="connsiteX4" fmla="*/ 906517 w 1253358"/>
              <a:gd name="connsiteY4" fmla="*/ 91966 h 935421"/>
              <a:gd name="connsiteX5" fmla="*/ 717331 w 1253358"/>
              <a:gd name="connsiteY5" fmla="*/ 13138 h 935421"/>
              <a:gd name="connsiteX6" fmla="*/ 433552 w 1253358"/>
              <a:gd name="connsiteY6" fmla="*/ 13138 h 935421"/>
              <a:gd name="connsiteX7" fmla="*/ 275896 w 1253358"/>
              <a:gd name="connsiteY7" fmla="*/ 44669 h 935421"/>
              <a:gd name="connsiteX8" fmla="*/ 197069 w 1253358"/>
              <a:gd name="connsiteY8" fmla="*/ 155028 h 935421"/>
              <a:gd name="connsiteX9" fmla="*/ 134007 w 1253358"/>
              <a:gd name="connsiteY9" fmla="*/ 312683 h 935421"/>
              <a:gd name="connsiteX10" fmla="*/ 39414 w 1253358"/>
              <a:gd name="connsiteY10" fmla="*/ 391511 h 935421"/>
              <a:gd name="connsiteX11" fmla="*/ 7883 w 1253358"/>
              <a:gd name="connsiteY11" fmla="*/ 470338 h 935421"/>
              <a:gd name="connsiteX12" fmla="*/ 39414 w 1253358"/>
              <a:gd name="connsiteY12" fmla="*/ 627994 h 935421"/>
              <a:gd name="connsiteX13" fmla="*/ 244365 w 1253358"/>
              <a:gd name="connsiteY13" fmla="*/ 580697 h 935421"/>
              <a:gd name="connsiteX14" fmla="*/ 291662 w 1253358"/>
              <a:gd name="connsiteY14" fmla="*/ 454573 h 935421"/>
              <a:gd name="connsiteX15" fmla="*/ 386255 w 1253358"/>
              <a:gd name="connsiteY15" fmla="*/ 407276 h 935421"/>
              <a:gd name="connsiteX16" fmla="*/ 575441 w 1253358"/>
              <a:gd name="connsiteY16" fmla="*/ 391511 h 935421"/>
              <a:gd name="connsiteX17" fmla="*/ 606972 w 1253358"/>
              <a:gd name="connsiteY17" fmla="*/ 549166 h 935421"/>
              <a:gd name="connsiteX18" fmla="*/ 717331 w 1253358"/>
              <a:gd name="connsiteY18" fmla="*/ 643759 h 935421"/>
              <a:gd name="connsiteX19" fmla="*/ 717331 w 1253358"/>
              <a:gd name="connsiteY19" fmla="*/ 533400 h 935421"/>
              <a:gd name="connsiteX20" fmla="*/ 811924 w 1253358"/>
              <a:gd name="connsiteY20" fmla="*/ 643759 h 935421"/>
              <a:gd name="connsiteX21" fmla="*/ 1032641 w 1253358"/>
              <a:gd name="connsiteY21" fmla="*/ 691056 h 935421"/>
              <a:gd name="connsiteX22" fmla="*/ 1001110 w 1253358"/>
              <a:gd name="connsiteY22" fmla="*/ 801414 h 935421"/>
              <a:gd name="connsiteX23" fmla="*/ 1048407 w 1253358"/>
              <a:gd name="connsiteY23" fmla="*/ 896007 h 935421"/>
              <a:gd name="connsiteX24" fmla="*/ 1111469 w 1253358"/>
              <a:gd name="connsiteY24" fmla="*/ 911773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3358" h="935421">
                <a:moveTo>
                  <a:pt x="1111469" y="911773"/>
                </a:moveTo>
                <a:cubicBezTo>
                  <a:pt x="1140372" y="888125"/>
                  <a:pt x="1203434" y="817180"/>
                  <a:pt x="1221827" y="754118"/>
                </a:cubicBezTo>
                <a:cubicBezTo>
                  <a:pt x="1240220" y="691056"/>
                  <a:pt x="1253358" y="617483"/>
                  <a:pt x="1221827" y="533400"/>
                </a:cubicBezTo>
                <a:cubicBezTo>
                  <a:pt x="1190296" y="449317"/>
                  <a:pt x="1085193" y="323193"/>
                  <a:pt x="1032641" y="249621"/>
                </a:cubicBezTo>
                <a:cubicBezTo>
                  <a:pt x="980089" y="176049"/>
                  <a:pt x="959069" y="131380"/>
                  <a:pt x="906517" y="91966"/>
                </a:cubicBezTo>
                <a:cubicBezTo>
                  <a:pt x="853965" y="52552"/>
                  <a:pt x="796158" y="26276"/>
                  <a:pt x="717331" y="13138"/>
                </a:cubicBezTo>
                <a:cubicBezTo>
                  <a:pt x="638504" y="0"/>
                  <a:pt x="507124" y="7883"/>
                  <a:pt x="433552" y="13138"/>
                </a:cubicBezTo>
                <a:cubicBezTo>
                  <a:pt x="359980" y="18393"/>
                  <a:pt x="315310" y="21021"/>
                  <a:pt x="275896" y="44669"/>
                </a:cubicBezTo>
                <a:cubicBezTo>
                  <a:pt x="236482" y="68317"/>
                  <a:pt x="220717" y="110359"/>
                  <a:pt x="197069" y="155028"/>
                </a:cubicBezTo>
                <a:cubicBezTo>
                  <a:pt x="173421" y="199697"/>
                  <a:pt x="160283" y="273269"/>
                  <a:pt x="134007" y="312683"/>
                </a:cubicBezTo>
                <a:cubicBezTo>
                  <a:pt x="107731" y="352097"/>
                  <a:pt x="60435" y="365235"/>
                  <a:pt x="39414" y="391511"/>
                </a:cubicBezTo>
                <a:cubicBezTo>
                  <a:pt x="18393" y="417787"/>
                  <a:pt x="7883" y="430924"/>
                  <a:pt x="7883" y="470338"/>
                </a:cubicBezTo>
                <a:cubicBezTo>
                  <a:pt x="7883" y="509752"/>
                  <a:pt x="0" y="609601"/>
                  <a:pt x="39414" y="627994"/>
                </a:cubicBezTo>
                <a:cubicBezTo>
                  <a:pt x="78828" y="646387"/>
                  <a:pt x="202324" y="609600"/>
                  <a:pt x="244365" y="580697"/>
                </a:cubicBezTo>
                <a:cubicBezTo>
                  <a:pt x="286406" y="551794"/>
                  <a:pt x="268014" y="483476"/>
                  <a:pt x="291662" y="454573"/>
                </a:cubicBezTo>
                <a:cubicBezTo>
                  <a:pt x="315310" y="425670"/>
                  <a:pt x="338959" y="417786"/>
                  <a:pt x="386255" y="407276"/>
                </a:cubicBezTo>
                <a:cubicBezTo>
                  <a:pt x="433551" y="396766"/>
                  <a:pt x="538655" y="367863"/>
                  <a:pt x="575441" y="391511"/>
                </a:cubicBezTo>
                <a:cubicBezTo>
                  <a:pt x="612227" y="415159"/>
                  <a:pt x="583324" y="507125"/>
                  <a:pt x="606972" y="549166"/>
                </a:cubicBezTo>
                <a:cubicBezTo>
                  <a:pt x="630620" y="591207"/>
                  <a:pt x="698938" y="646387"/>
                  <a:pt x="717331" y="643759"/>
                </a:cubicBezTo>
                <a:cubicBezTo>
                  <a:pt x="735724" y="641131"/>
                  <a:pt x="701566" y="533400"/>
                  <a:pt x="717331" y="533400"/>
                </a:cubicBezTo>
                <a:cubicBezTo>
                  <a:pt x="733096" y="533400"/>
                  <a:pt x="759372" y="617483"/>
                  <a:pt x="811924" y="643759"/>
                </a:cubicBezTo>
                <a:cubicBezTo>
                  <a:pt x="864476" y="670035"/>
                  <a:pt x="1001110" y="664780"/>
                  <a:pt x="1032641" y="691056"/>
                </a:cubicBezTo>
                <a:cubicBezTo>
                  <a:pt x="1064172" y="717332"/>
                  <a:pt x="998482" y="767256"/>
                  <a:pt x="1001110" y="801414"/>
                </a:cubicBezTo>
                <a:cubicBezTo>
                  <a:pt x="1003738" y="835573"/>
                  <a:pt x="1037897" y="877614"/>
                  <a:pt x="1048407" y="896007"/>
                </a:cubicBezTo>
                <a:cubicBezTo>
                  <a:pt x="1058917" y="914400"/>
                  <a:pt x="1082566" y="935421"/>
                  <a:pt x="1111469" y="91177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800600" y="2362200"/>
            <a:ext cx="446048" cy="16002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229711">
                <a:moveTo>
                  <a:pt x="236483" y="1229711"/>
                </a:moveTo>
                <a:cubicBezTo>
                  <a:pt x="182617" y="1140373"/>
                  <a:pt x="147638" y="1057041"/>
                  <a:pt x="141890" y="930166"/>
                </a:cubicBezTo>
                <a:cubicBezTo>
                  <a:pt x="136142" y="803291"/>
                  <a:pt x="194113" y="594585"/>
                  <a:pt x="201996" y="468461"/>
                </a:cubicBezTo>
                <a:cubicBezTo>
                  <a:pt x="209879" y="342337"/>
                  <a:pt x="222853" y="251498"/>
                  <a:pt x="189187" y="173421"/>
                </a:cubicBezTo>
                <a:cubicBezTo>
                  <a:pt x="155521" y="95344"/>
                  <a:pt x="68317" y="44669"/>
                  <a:pt x="0"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0" y="5105400"/>
            <a:ext cx="3108543"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3: </a:t>
            </a:r>
            <a:r>
              <a:rPr lang="en-US" sz="2800" b="1" spc="-150" dirty="0">
                <a:solidFill>
                  <a:srgbClr val="0070C0"/>
                </a:solidFill>
              </a:rPr>
              <a:t> </a:t>
            </a:r>
            <a:r>
              <a:rPr lang="en-US" sz="2800" b="1" spc="-150" dirty="0" smtClean="0">
                <a:solidFill>
                  <a:srgbClr val="0070C0"/>
                </a:solidFill>
              </a:rPr>
              <a:t>into Europe</a:t>
            </a:r>
          </a:p>
        </p:txBody>
      </p:sp>
      <p:sp>
        <p:nvSpPr>
          <p:cNvPr id="22" name="Freeform 21"/>
          <p:cNvSpPr/>
          <p:nvPr/>
        </p:nvSpPr>
        <p:spPr>
          <a:xfrm>
            <a:off x="5257800" y="2667000"/>
            <a:ext cx="1400503"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5-Point Star 22"/>
          <p:cNvSpPr/>
          <p:nvPr/>
        </p:nvSpPr>
        <p:spPr>
          <a:xfrm>
            <a:off x="6629400" y="25908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0" y="4038600"/>
            <a:ext cx="3604320"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5:   across </a:t>
            </a:r>
            <a:r>
              <a:rPr lang="en-US" sz="2800" b="1" spc="-150" dirty="0" err="1" smtClean="0">
                <a:solidFill>
                  <a:srgbClr val="0070C0"/>
                </a:solidFill>
              </a:rPr>
              <a:t>Beringia</a:t>
            </a:r>
            <a:endParaRPr lang="en-US" sz="2800" b="1" spc="-150" dirty="0" smtClean="0">
              <a:solidFill>
                <a:srgbClr val="0070C0"/>
              </a:solidFill>
            </a:endParaRPr>
          </a:p>
        </p:txBody>
      </p:sp>
      <p:sp>
        <p:nvSpPr>
          <p:cNvPr id="30" name="Freeform 29"/>
          <p:cNvSpPr/>
          <p:nvPr/>
        </p:nvSpPr>
        <p:spPr>
          <a:xfrm>
            <a:off x="5257800" y="2667000"/>
            <a:ext cx="1400503"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7002517" y="1692165"/>
            <a:ext cx="1061545" cy="683173"/>
          </a:xfrm>
          <a:custGeom>
            <a:avLst/>
            <a:gdLst>
              <a:gd name="connsiteX0" fmla="*/ 44669 w 1061545"/>
              <a:gd name="connsiteY0" fmla="*/ 420414 h 683173"/>
              <a:gd name="connsiteX1" fmla="*/ 123497 w 1061545"/>
              <a:gd name="connsiteY1" fmla="*/ 199697 h 683173"/>
              <a:gd name="connsiteX2" fmla="*/ 549166 w 1061545"/>
              <a:gd name="connsiteY2" fmla="*/ 26276 h 683173"/>
              <a:gd name="connsiteX3" fmla="*/ 848711 w 1061545"/>
              <a:gd name="connsiteY3" fmla="*/ 42042 h 683173"/>
              <a:gd name="connsiteX4" fmla="*/ 943304 w 1061545"/>
              <a:gd name="connsiteY4" fmla="*/ 42042 h 683173"/>
              <a:gd name="connsiteX5" fmla="*/ 1053662 w 1061545"/>
              <a:gd name="connsiteY5" fmla="*/ 120869 h 683173"/>
              <a:gd name="connsiteX6" fmla="*/ 896007 w 1061545"/>
              <a:gd name="connsiteY6" fmla="*/ 231228 h 683173"/>
              <a:gd name="connsiteX7" fmla="*/ 801414 w 1061545"/>
              <a:gd name="connsiteY7" fmla="*/ 341587 h 683173"/>
              <a:gd name="connsiteX8" fmla="*/ 848711 w 1061545"/>
              <a:gd name="connsiteY8" fmla="*/ 483476 h 683173"/>
              <a:gd name="connsiteX9" fmla="*/ 722586 w 1061545"/>
              <a:gd name="connsiteY9" fmla="*/ 483476 h 683173"/>
              <a:gd name="connsiteX10" fmla="*/ 643759 w 1061545"/>
              <a:gd name="connsiteY10" fmla="*/ 341587 h 683173"/>
              <a:gd name="connsiteX11" fmla="*/ 375745 w 1061545"/>
              <a:gd name="connsiteY11" fmla="*/ 341587 h 683173"/>
              <a:gd name="connsiteX12" fmla="*/ 359980 w 1061545"/>
              <a:gd name="connsiteY12" fmla="*/ 451945 h 683173"/>
              <a:gd name="connsiteX13" fmla="*/ 470338 w 1061545"/>
              <a:gd name="connsiteY13" fmla="*/ 546538 h 683173"/>
              <a:gd name="connsiteX14" fmla="*/ 470338 w 1061545"/>
              <a:gd name="connsiteY14" fmla="*/ 625366 h 683173"/>
              <a:gd name="connsiteX15" fmla="*/ 344214 w 1061545"/>
              <a:gd name="connsiteY15" fmla="*/ 672663 h 683173"/>
              <a:gd name="connsiteX16" fmla="*/ 123497 w 1061545"/>
              <a:gd name="connsiteY16" fmla="*/ 562304 h 683173"/>
              <a:gd name="connsiteX17" fmla="*/ 13138 w 1061545"/>
              <a:gd name="connsiteY17" fmla="*/ 530773 h 683173"/>
              <a:gd name="connsiteX18" fmla="*/ 44669 w 1061545"/>
              <a:gd name="connsiteY18" fmla="*/ 420414 h 6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1545" h="683173">
                <a:moveTo>
                  <a:pt x="44669" y="420414"/>
                </a:moveTo>
                <a:cubicBezTo>
                  <a:pt x="63062" y="365235"/>
                  <a:pt x="39414" y="265387"/>
                  <a:pt x="123497" y="199697"/>
                </a:cubicBezTo>
                <a:cubicBezTo>
                  <a:pt x="207580" y="134007"/>
                  <a:pt x="428297" y="52552"/>
                  <a:pt x="549166" y="26276"/>
                </a:cubicBezTo>
                <a:cubicBezTo>
                  <a:pt x="670035" y="0"/>
                  <a:pt x="783021" y="39414"/>
                  <a:pt x="848711" y="42042"/>
                </a:cubicBezTo>
                <a:cubicBezTo>
                  <a:pt x="914401" y="44670"/>
                  <a:pt x="909146" y="28904"/>
                  <a:pt x="943304" y="42042"/>
                </a:cubicBezTo>
                <a:cubicBezTo>
                  <a:pt x="977462" y="55180"/>
                  <a:pt x="1061545" y="89338"/>
                  <a:pt x="1053662" y="120869"/>
                </a:cubicBezTo>
                <a:cubicBezTo>
                  <a:pt x="1045779" y="152400"/>
                  <a:pt x="938048" y="194442"/>
                  <a:pt x="896007" y="231228"/>
                </a:cubicBezTo>
                <a:cubicBezTo>
                  <a:pt x="853966" y="268014"/>
                  <a:pt x="809297" y="299546"/>
                  <a:pt x="801414" y="341587"/>
                </a:cubicBezTo>
                <a:cubicBezTo>
                  <a:pt x="793531" y="383628"/>
                  <a:pt x="861849" y="459828"/>
                  <a:pt x="848711" y="483476"/>
                </a:cubicBezTo>
                <a:cubicBezTo>
                  <a:pt x="835573" y="507124"/>
                  <a:pt x="756745" y="507124"/>
                  <a:pt x="722586" y="483476"/>
                </a:cubicBezTo>
                <a:cubicBezTo>
                  <a:pt x="688427" y="459828"/>
                  <a:pt x="701566" y="365235"/>
                  <a:pt x="643759" y="341587"/>
                </a:cubicBezTo>
                <a:cubicBezTo>
                  <a:pt x="585952" y="317939"/>
                  <a:pt x="423042" y="323194"/>
                  <a:pt x="375745" y="341587"/>
                </a:cubicBezTo>
                <a:cubicBezTo>
                  <a:pt x="328448" y="359980"/>
                  <a:pt x="344215" y="417787"/>
                  <a:pt x="359980" y="451945"/>
                </a:cubicBezTo>
                <a:cubicBezTo>
                  <a:pt x="375745" y="486103"/>
                  <a:pt x="451945" y="517635"/>
                  <a:pt x="470338" y="546538"/>
                </a:cubicBezTo>
                <a:cubicBezTo>
                  <a:pt x="488731" y="575441"/>
                  <a:pt x="491359" y="604345"/>
                  <a:pt x="470338" y="625366"/>
                </a:cubicBezTo>
                <a:cubicBezTo>
                  <a:pt x="449317" y="646387"/>
                  <a:pt x="402021" y="683173"/>
                  <a:pt x="344214" y="672663"/>
                </a:cubicBezTo>
                <a:cubicBezTo>
                  <a:pt x="286407" y="662153"/>
                  <a:pt x="178676" y="585952"/>
                  <a:pt x="123497" y="562304"/>
                </a:cubicBezTo>
                <a:cubicBezTo>
                  <a:pt x="68318" y="538656"/>
                  <a:pt x="26276" y="554421"/>
                  <a:pt x="13138" y="530773"/>
                </a:cubicBezTo>
                <a:cubicBezTo>
                  <a:pt x="0" y="507125"/>
                  <a:pt x="26276" y="475593"/>
                  <a:pt x="44669" y="420414"/>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896007" y="1647496"/>
            <a:ext cx="804041" cy="386256"/>
          </a:xfrm>
          <a:custGeom>
            <a:avLst/>
            <a:gdLst>
              <a:gd name="connsiteX0" fmla="*/ 65690 w 804041"/>
              <a:gd name="connsiteY0" fmla="*/ 134007 h 386256"/>
              <a:gd name="connsiteX1" fmla="*/ 18393 w 804041"/>
              <a:gd name="connsiteY1" fmla="*/ 323194 h 386256"/>
              <a:gd name="connsiteX2" fmla="*/ 176048 w 804041"/>
              <a:gd name="connsiteY2" fmla="*/ 386256 h 386256"/>
              <a:gd name="connsiteX3" fmla="*/ 333703 w 804041"/>
              <a:gd name="connsiteY3" fmla="*/ 323194 h 386256"/>
              <a:gd name="connsiteX4" fmla="*/ 459827 w 804041"/>
              <a:gd name="connsiteY4" fmla="*/ 291663 h 386256"/>
              <a:gd name="connsiteX5" fmla="*/ 617483 w 804041"/>
              <a:gd name="connsiteY5" fmla="*/ 260132 h 386256"/>
              <a:gd name="connsiteX6" fmla="*/ 790903 w 804041"/>
              <a:gd name="connsiteY6" fmla="*/ 70945 h 386256"/>
              <a:gd name="connsiteX7" fmla="*/ 696310 w 804041"/>
              <a:gd name="connsiteY7" fmla="*/ 7883 h 386256"/>
              <a:gd name="connsiteX8" fmla="*/ 507124 w 804041"/>
              <a:gd name="connsiteY8" fmla="*/ 23649 h 386256"/>
              <a:gd name="connsiteX9" fmla="*/ 191814 w 804041"/>
              <a:gd name="connsiteY9" fmla="*/ 134007 h 386256"/>
              <a:gd name="connsiteX10" fmla="*/ 65690 w 804041"/>
              <a:gd name="connsiteY10" fmla="*/ 134007 h 38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41" h="386256">
                <a:moveTo>
                  <a:pt x="65690" y="134007"/>
                </a:moveTo>
                <a:cubicBezTo>
                  <a:pt x="36786" y="165538"/>
                  <a:pt x="0" y="281153"/>
                  <a:pt x="18393" y="323194"/>
                </a:cubicBezTo>
                <a:cubicBezTo>
                  <a:pt x="36786" y="365236"/>
                  <a:pt x="123496" y="386256"/>
                  <a:pt x="176048" y="386256"/>
                </a:cubicBezTo>
                <a:cubicBezTo>
                  <a:pt x="228600" y="386256"/>
                  <a:pt x="286407" y="338960"/>
                  <a:pt x="333703" y="323194"/>
                </a:cubicBezTo>
                <a:cubicBezTo>
                  <a:pt x="381000" y="307429"/>
                  <a:pt x="412530" y="302173"/>
                  <a:pt x="459827" y="291663"/>
                </a:cubicBezTo>
                <a:cubicBezTo>
                  <a:pt x="507124" y="281153"/>
                  <a:pt x="562304" y="296918"/>
                  <a:pt x="617483" y="260132"/>
                </a:cubicBezTo>
                <a:cubicBezTo>
                  <a:pt x="672662" y="223346"/>
                  <a:pt x="777765" y="112986"/>
                  <a:pt x="790903" y="70945"/>
                </a:cubicBezTo>
                <a:cubicBezTo>
                  <a:pt x="804041" y="28904"/>
                  <a:pt x="743606" y="15766"/>
                  <a:pt x="696310" y="7883"/>
                </a:cubicBezTo>
                <a:cubicBezTo>
                  <a:pt x="649014" y="0"/>
                  <a:pt x="591207" y="2628"/>
                  <a:pt x="507124" y="23649"/>
                </a:cubicBezTo>
                <a:cubicBezTo>
                  <a:pt x="423041" y="44670"/>
                  <a:pt x="262759" y="118242"/>
                  <a:pt x="191814" y="134007"/>
                </a:cubicBezTo>
                <a:cubicBezTo>
                  <a:pt x="120869" y="149772"/>
                  <a:pt x="94594" y="102476"/>
                  <a:pt x="65690" y="134007"/>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6936828" y="1765738"/>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57200" y="183931"/>
                  <a:pt x="536027" y="157655"/>
                </a:cubicBezTo>
                <a:cubicBezTo>
                  <a:pt x="614855" y="131379"/>
                  <a:pt x="712075" y="162911"/>
                  <a:pt x="788275" y="141890"/>
                </a:cubicBezTo>
                <a:cubicBezTo>
                  <a:pt x="864475" y="120869"/>
                  <a:pt x="945930" y="55179"/>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420414" y="911773"/>
            <a:ext cx="7785538" cy="885496"/>
          </a:xfrm>
          <a:custGeom>
            <a:avLst/>
            <a:gdLst>
              <a:gd name="connsiteX0" fmla="*/ 7620000 w 7785538"/>
              <a:gd name="connsiteY0" fmla="*/ 743606 h 885496"/>
              <a:gd name="connsiteX1" fmla="*/ 7635765 w 7785538"/>
              <a:gd name="connsiteY1" fmla="*/ 459827 h 885496"/>
              <a:gd name="connsiteX2" fmla="*/ 6721365 w 7785538"/>
              <a:gd name="connsiteY2" fmla="*/ 191813 h 885496"/>
              <a:gd name="connsiteX3" fmla="*/ 4671848 w 7785538"/>
              <a:gd name="connsiteY3" fmla="*/ 18393 h 885496"/>
              <a:gd name="connsiteX4" fmla="*/ 1345324 w 7785538"/>
              <a:gd name="connsiteY4" fmla="*/ 81455 h 885496"/>
              <a:gd name="connsiteX5" fmla="*/ 131379 w 7785538"/>
              <a:gd name="connsiteY5" fmla="*/ 475593 h 885496"/>
              <a:gd name="connsiteX6" fmla="*/ 557048 w 7785538"/>
              <a:gd name="connsiteY6" fmla="*/ 790903 h 885496"/>
              <a:gd name="connsiteX7" fmla="*/ 966952 w 7785538"/>
              <a:gd name="connsiteY7" fmla="*/ 885496 h 88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5538" h="885496">
                <a:moveTo>
                  <a:pt x="7620000" y="743606"/>
                </a:moveTo>
                <a:cubicBezTo>
                  <a:pt x="7702769" y="647699"/>
                  <a:pt x="7785538" y="551793"/>
                  <a:pt x="7635765" y="459827"/>
                </a:cubicBezTo>
                <a:cubicBezTo>
                  <a:pt x="7485993" y="367862"/>
                  <a:pt x="7215351" y="265385"/>
                  <a:pt x="6721365" y="191813"/>
                </a:cubicBezTo>
                <a:cubicBezTo>
                  <a:pt x="6227379" y="118241"/>
                  <a:pt x="4671848" y="18393"/>
                  <a:pt x="4671848" y="18393"/>
                </a:cubicBezTo>
                <a:cubicBezTo>
                  <a:pt x="3775841" y="0"/>
                  <a:pt x="2102069" y="5255"/>
                  <a:pt x="1345324" y="81455"/>
                </a:cubicBezTo>
                <a:cubicBezTo>
                  <a:pt x="588579" y="157655"/>
                  <a:pt x="262758" y="357352"/>
                  <a:pt x="131379" y="475593"/>
                </a:cubicBezTo>
                <a:cubicBezTo>
                  <a:pt x="0" y="593834"/>
                  <a:pt x="417786" y="722586"/>
                  <a:pt x="557048" y="790903"/>
                </a:cubicBezTo>
                <a:cubicBezTo>
                  <a:pt x="696310" y="859220"/>
                  <a:pt x="831631" y="872358"/>
                  <a:pt x="966952" y="885496"/>
                </a:cubicBezTo>
              </a:path>
            </a:pathLst>
          </a:custGeom>
          <a:ln w="63500">
            <a:prstDash val="sysDot"/>
            <a:tailEnd type="arrow"/>
          </a:ln>
          <a:effectLst>
            <a:outerShdw dist="50800" dir="10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5-Point Star 34"/>
          <p:cNvSpPr/>
          <p:nvPr/>
        </p:nvSpPr>
        <p:spPr>
          <a:xfrm>
            <a:off x="6629400" y="25908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0" y="3515380"/>
            <a:ext cx="3452227"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6:  into Americas </a:t>
            </a:r>
          </a:p>
        </p:txBody>
      </p:sp>
      <p:sp>
        <p:nvSpPr>
          <p:cNvPr id="38" name="Freeform 37"/>
          <p:cNvSpPr/>
          <p:nvPr/>
        </p:nvSpPr>
        <p:spPr>
          <a:xfrm>
            <a:off x="1455683" y="1815662"/>
            <a:ext cx="1568669" cy="1920766"/>
          </a:xfrm>
          <a:custGeom>
            <a:avLst/>
            <a:gdLst>
              <a:gd name="connsiteX0" fmla="*/ 168165 w 1568669"/>
              <a:gd name="connsiteY0" fmla="*/ 13138 h 1920766"/>
              <a:gd name="connsiteX1" fmla="*/ 830317 w 1568669"/>
              <a:gd name="connsiteY1" fmla="*/ 44669 h 1920766"/>
              <a:gd name="connsiteX2" fmla="*/ 1019503 w 1568669"/>
              <a:gd name="connsiteY2" fmla="*/ 60435 h 1920766"/>
              <a:gd name="connsiteX3" fmla="*/ 877614 w 1568669"/>
              <a:gd name="connsiteY3" fmla="*/ 202324 h 1920766"/>
              <a:gd name="connsiteX4" fmla="*/ 1177158 w 1568669"/>
              <a:gd name="connsiteY4" fmla="*/ 391510 h 1920766"/>
              <a:gd name="connsiteX5" fmla="*/ 1382110 w 1568669"/>
              <a:gd name="connsiteY5" fmla="*/ 123497 h 1920766"/>
              <a:gd name="connsiteX6" fmla="*/ 1539765 w 1568669"/>
              <a:gd name="connsiteY6" fmla="*/ 218090 h 1920766"/>
              <a:gd name="connsiteX7" fmla="*/ 1524000 w 1568669"/>
              <a:gd name="connsiteY7" fmla="*/ 533400 h 1920766"/>
              <a:gd name="connsiteX8" fmla="*/ 1271751 w 1568669"/>
              <a:gd name="connsiteY8" fmla="*/ 691055 h 1920766"/>
              <a:gd name="connsiteX9" fmla="*/ 1129862 w 1568669"/>
              <a:gd name="connsiteY9" fmla="*/ 880241 h 1920766"/>
              <a:gd name="connsiteX10" fmla="*/ 893379 w 1568669"/>
              <a:gd name="connsiteY10" fmla="*/ 1022131 h 1920766"/>
              <a:gd name="connsiteX11" fmla="*/ 735724 w 1568669"/>
              <a:gd name="connsiteY11" fmla="*/ 1179786 h 1920766"/>
              <a:gd name="connsiteX12" fmla="*/ 436179 w 1568669"/>
              <a:gd name="connsiteY12" fmla="*/ 1258614 h 1920766"/>
              <a:gd name="connsiteX13" fmla="*/ 404648 w 1568669"/>
              <a:gd name="connsiteY13" fmla="*/ 1558159 h 1920766"/>
              <a:gd name="connsiteX14" fmla="*/ 515007 w 1568669"/>
              <a:gd name="connsiteY14" fmla="*/ 1668517 h 1920766"/>
              <a:gd name="connsiteX15" fmla="*/ 751489 w 1568669"/>
              <a:gd name="connsiteY15" fmla="*/ 1794641 h 1920766"/>
              <a:gd name="connsiteX16" fmla="*/ 656896 w 1568669"/>
              <a:gd name="connsiteY16" fmla="*/ 1889235 h 1920766"/>
              <a:gd name="connsiteX17" fmla="*/ 199696 w 1568669"/>
              <a:gd name="connsiteY17" fmla="*/ 1605455 h 1920766"/>
              <a:gd name="connsiteX18" fmla="*/ 26276 w 1568669"/>
              <a:gd name="connsiteY18" fmla="*/ 1164021 h 1920766"/>
              <a:gd name="connsiteX19" fmla="*/ 42041 w 1568669"/>
              <a:gd name="connsiteY19" fmla="*/ 738352 h 1920766"/>
              <a:gd name="connsiteX20" fmla="*/ 105103 w 1568669"/>
              <a:gd name="connsiteY20" fmla="*/ 596462 h 1920766"/>
              <a:gd name="connsiteX21" fmla="*/ 26276 w 1568669"/>
              <a:gd name="connsiteY21" fmla="*/ 359979 h 1920766"/>
              <a:gd name="connsiteX22" fmla="*/ 57807 w 1568669"/>
              <a:gd name="connsiteY22" fmla="*/ 60435 h 1920766"/>
              <a:gd name="connsiteX23" fmla="*/ 168165 w 1568669"/>
              <a:gd name="connsiteY23" fmla="*/ 13138 h 192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68669" h="1920766">
                <a:moveTo>
                  <a:pt x="168165" y="13138"/>
                </a:moveTo>
                <a:cubicBezTo>
                  <a:pt x="296917" y="10510"/>
                  <a:pt x="688427" y="36786"/>
                  <a:pt x="830317" y="44669"/>
                </a:cubicBezTo>
                <a:cubicBezTo>
                  <a:pt x="972207" y="52552"/>
                  <a:pt x="1011620" y="34159"/>
                  <a:pt x="1019503" y="60435"/>
                </a:cubicBezTo>
                <a:cubicBezTo>
                  <a:pt x="1027386" y="86711"/>
                  <a:pt x="851338" y="147145"/>
                  <a:pt x="877614" y="202324"/>
                </a:cubicBezTo>
                <a:cubicBezTo>
                  <a:pt x="903890" y="257503"/>
                  <a:pt x="1093075" y="404648"/>
                  <a:pt x="1177158" y="391510"/>
                </a:cubicBezTo>
                <a:cubicBezTo>
                  <a:pt x="1261241" y="378372"/>
                  <a:pt x="1321675" y="152400"/>
                  <a:pt x="1382110" y="123497"/>
                </a:cubicBezTo>
                <a:cubicBezTo>
                  <a:pt x="1442545" y="94594"/>
                  <a:pt x="1516117" y="149773"/>
                  <a:pt x="1539765" y="218090"/>
                </a:cubicBezTo>
                <a:cubicBezTo>
                  <a:pt x="1563413" y="286407"/>
                  <a:pt x="1568669" y="454573"/>
                  <a:pt x="1524000" y="533400"/>
                </a:cubicBezTo>
                <a:cubicBezTo>
                  <a:pt x="1479331" y="612227"/>
                  <a:pt x="1337441" y="633248"/>
                  <a:pt x="1271751" y="691055"/>
                </a:cubicBezTo>
                <a:cubicBezTo>
                  <a:pt x="1206061" y="748862"/>
                  <a:pt x="1192924" y="825062"/>
                  <a:pt x="1129862" y="880241"/>
                </a:cubicBezTo>
                <a:cubicBezTo>
                  <a:pt x="1066800" y="935420"/>
                  <a:pt x="959069" y="972207"/>
                  <a:pt x="893379" y="1022131"/>
                </a:cubicBezTo>
                <a:cubicBezTo>
                  <a:pt x="827689" y="1072055"/>
                  <a:pt x="811924" y="1140372"/>
                  <a:pt x="735724" y="1179786"/>
                </a:cubicBezTo>
                <a:cubicBezTo>
                  <a:pt x="659524" y="1219200"/>
                  <a:pt x="491358" y="1195552"/>
                  <a:pt x="436179" y="1258614"/>
                </a:cubicBezTo>
                <a:cubicBezTo>
                  <a:pt x="381000" y="1321676"/>
                  <a:pt x="391510" y="1489842"/>
                  <a:pt x="404648" y="1558159"/>
                </a:cubicBezTo>
                <a:cubicBezTo>
                  <a:pt x="417786" y="1626476"/>
                  <a:pt x="457200" y="1629103"/>
                  <a:pt x="515007" y="1668517"/>
                </a:cubicBezTo>
                <a:cubicBezTo>
                  <a:pt x="572814" y="1707931"/>
                  <a:pt x="727841" y="1757855"/>
                  <a:pt x="751489" y="1794641"/>
                </a:cubicBezTo>
                <a:cubicBezTo>
                  <a:pt x="775137" y="1831427"/>
                  <a:pt x="748861" y="1920766"/>
                  <a:pt x="656896" y="1889235"/>
                </a:cubicBezTo>
                <a:cubicBezTo>
                  <a:pt x="564931" y="1857704"/>
                  <a:pt x="304799" y="1726324"/>
                  <a:pt x="199696" y="1605455"/>
                </a:cubicBezTo>
                <a:cubicBezTo>
                  <a:pt x="94593" y="1484586"/>
                  <a:pt x="52552" y="1308538"/>
                  <a:pt x="26276" y="1164021"/>
                </a:cubicBezTo>
                <a:cubicBezTo>
                  <a:pt x="0" y="1019504"/>
                  <a:pt x="28903" y="832945"/>
                  <a:pt x="42041" y="738352"/>
                </a:cubicBezTo>
                <a:cubicBezTo>
                  <a:pt x="55179" y="643759"/>
                  <a:pt x="107730" y="659524"/>
                  <a:pt x="105103" y="596462"/>
                </a:cubicBezTo>
                <a:cubicBezTo>
                  <a:pt x="102476" y="533400"/>
                  <a:pt x="34159" y="449317"/>
                  <a:pt x="26276" y="359979"/>
                </a:cubicBezTo>
                <a:cubicBezTo>
                  <a:pt x="18393" y="270641"/>
                  <a:pt x="28904" y="120870"/>
                  <a:pt x="57807" y="60435"/>
                </a:cubicBezTo>
                <a:cubicBezTo>
                  <a:pt x="86710" y="0"/>
                  <a:pt x="39413" y="15766"/>
                  <a:pt x="168165" y="13138"/>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1676400" y="25146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a:off x="1524000" y="2133600"/>
            <a:ext cx="304800" cy="609600"/>
          </a:xfrm>
          <a:prstGeom prst="straightConnector1">
            <a:avLst/>
          </a:prstGeom>
          <a:ln w="63500">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6" name="5-Point Star 35"/>
          <p:cNvSpPr/>
          <p:nvPr/>
        </p:nvSpPr>
        <p:spPr>
          <a:xfrm>
            <a:off x="1219200" y="16764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338828" y="1951597"/>
            <a:ext cx="2374322" cy="692543"/>
          </a:xfrm>
          <a:custGeom>
            <a:avLst/>
            <a:gdLst>
              <a:gd name="connsiteX0" fmla="*/ 187452 w 3587496"/>
              <a:gd name="connsiteY0" fmla="*/ 641604 h 917448"/>
              <a:gd name="connsiteX1" fmla="*/ 571500 w 3587496"/>
              <a:gd name="connsiteY1" fmla="*/ 568452 h 917448"/>
              <a:gd name="connsiteX2" fmla="*/ 900684 w 3587496"/>
              <a:gd name="connsiteY2" fmla="*/ 495300 h 917448"/>
              <a:gd name="connsiteX3" fmla="*/ 1184148 w 3587496"/>
              <a:gd name="connsiteY3" fmla="*/ 385572 h 917448"/>
              <a:gd name="connsiteX4" fmla="*/ 1531620 w 3587496"/>
              <a:gd name="connsiteY4" fmla="*/ 266700 h 917448"/>
              <a:gd name="connsiteX5" fmla="*/ 1824228 w 3587496"/>
              <a:gd name="connsiteY5" fmla="*/ 239268 h 917448"/>
              <a:gd name="connsiteX6" fmla="*/ 2098548 w 3587496"/>
              <a:gd name="connsiteY6" fmla="*/ 248412 h 917448"/>
              <a:gd name="connsiteX7" fmla="*/ 2400300 w 3587496"/>
              <a:gd name="connsiteY7" fmla="*/ 138684 h 917448"/>
              <a:gd name="connsiteX8" fmla="*/ 2784348 w 3587496"/>
              <a:gd name="connsiteY8" fmla="*/ 19812 h 917448"/>
              <a:gd name="connsiteX9" fmla="*/ 3067812 w 3587496"/>
              <a:gd name="connsiteY9" fmla="*/ 19812 h 917448"/>
              <a:gd name="connsiteX10" fmla="*/ 3525012 w 3587496"/>
              <a:gd name="connsiteY10" fmla="*/ 19812 h 917448"/>
              <a:gd name="connsiteX11" fmla="*/ 3442716 w 3587496"/>
              <a:gd name="connsiteY11" fmla="*/ 92964 h 917448"/>
              <a:gd name="connsiteX12" fmla="*/ 3049524 w 3587496"/>
              <a:gd name="connsiteY12" fmla="*/ 193548 h 917448"/>
              <a:gd name="connsiteX13" fmla="*/ 2830068 w 3587496"/>
              <a:gd name="connsiteY13" fmla="*/ 303276 h 917448"/>
              <a:gd name="connsiteX14" fmla="*/ 2601468 w 3587496"/>
              <a:gd name="connsiteY14" fmla="*/ 458724 h 917448"/>
              <a:gd name="connsiteX15" fmla="*/ 2281428 w 3587496"/>
              <a:gd name="connsiteY15" fmla="*/ 586740 h 917448"/>
              <a:gd name="connsiteX16" fmla="*/ 1988820 w 3587496"/>
              <a:gd name="connsiteY16" fmla="*/ 595884 h 917448"/>
              <a:gd name="connsiteX17" fmla="*/ 1613916 w 3587496"/>
              <a:gd name="connsiteY17" fmla="*/ 632460 h 917448"/>
              <a:gd name="connsiteX18" fmla="*/ 1330452 w 3587496"/>
              <a:gd name="connsiteY18" fmla="*/ 787908 h 917448"/>
              <a:gd name="connsiteX19" fmla="*/ 1138428 w 3587496"/>
              <a:gd name="connsiteY19" fmla="*/ 833628 h 917448"/>
              <a:gd name="connsiteX20" fmla="*/ 955548 w 3587496"/>
              <a:gd name="connsiteY20" fmla="*/ 851916 h 917448"/>
              <a:gd name="connsiteX21" fmla="*/ 690372 w 3587496"/>
              <a:gd name="connsiteY21" fmla="*/ 915924 h 917448"/>
              <a:gd name="connsiteX22" fmla="*/ 489204 w 3587496"/>
              <a:gd name="connsiteY22" fmla="*/ 842772 h 917448"/>
              <a:gd name="connsiteX23" fmla="*/ 224028 w 3587496"/>
              <a:gd name="connsiteY23" fmla="*/ 787908 h 917448"/>
              <a:gd name="connsiteX24" fmla="*/ 13716 w 3587496"/>
              <a:gd name="connsiteY24" fmla="*/ 733044 h 917448"/>
              <a:gd name="connsiteX25" fmla="*/ 187452 w 3587496"/>
              <a:gd name="connsiteY25" fmla="*/ 641604 h 917448"/>
              <a:gd name="connsiteX0" fmla="*/ 187452 w 3445764"/>
              <a:gd name="connsiteY0" fmla="*/ 641604 h 917448"/>
              <a:gd name="connsiteX1" fmla="*/ 571500 w 3445764"/>
              <a:gd name="connsiteY1" fmla="*/ 568452 h 917448"/>
              <a:gd name="connsiteX2" fmla="*/ 900684 w 3445764"/>
              <a:gd name="connsiteY2" fmla="*/ 495300 h 917448"/>
              <a:gd name="connsiteX3" fmla="*/ 1184148 w 3445764"/>
              <a:gd name="connsiteY3" fmla="*/ 385572 h 917448"/>
              <a:gd name="connsiteX4" fmla="*/ 1531620 w 3445764"/>
              <a:gd name="connsiteY4" fmla="*/ 266700 h 917448"/>
              <a:gd name="connsiteX5" fmla="*/ 1824228 w 3445764"/>
              <a:gd name="connsiteY5" fmla="*/ 239268 h 917448"/>
              <a:gd name="connsiteX6" fmla="*/ 2098548 w 3445764"/>
              <a:gd name="connsiteY6" fmla="*/ 248412 h 917448"/>
              <a:gd name="connsiteX7" fmla="*/ 2400300 w 3445764"/>
              <a:gd name="connsiteY7" fmla="*/ 138684 h 917448"/>
              <a:gd name="connsiteX8" fmla="*/ 2784348 w 3445764"/>
              <a:gd name="connsiteY8" fmla="*/ 19812 h 917448"/>
              <a:gd name="connsiteX9" fmla="*/ 3067812 w 3445764"/>
              <a:gd name="connsiteY9" fmla="*/ 19812 h 917448"/>
              <a:gd name="connsiteX10" fmla="*/ 3442716 w 3445764"/>
              <a:gd name="connsiteY10" fmla="*/ 92964 h 917448"/>
              <a:gd name="connsiteX11" fmla="*/ 3049524 w 3445764"/>
              <a:gd name="connsiteY11" fmla="*/ 193548 h 917448"/>
              <a:gd name="connsiteX12" fmla="*/ 2830068 w 3445764"/>
              <a:gd name="connsiteY12" fmla="*/ 303276 h 917448"/>
              <a:gd name="connsiteX13" fmla="*/ 2601468 w 3445764"/>
              <a:gd name="connsiteY13" fmla="*/ 458724 h 917448"/>
              <a:gd name="connsiteX14" fmla="*/ 2281428 w 3445764"/>
              <a:gd name="connsiteY14" fmla="*/ 586740 h 917448"/>
              <a:gd name="connsiteX15" fmla="*/ 1988820 w 3445764"/>
              <a:gd name="connsiteY15" fmla="*/ 595884 h 917448"/>
              <a:gd name="connsiteX16" fmla="*/ 1613916 w 3445764"/>
              <a:gd name="connsiteY16" fmla="*/ 632460 h 917448"/>
              <a:gd name="connsiteX17" fmla="*/ 1330452 w 3445764"/>
              <a:gd name="connsiteY17" fmla="*/ 787908 h 917448"/>
              <a:gd name="connsiteX18" fmla="*/ 1138428 w 3445764"/>
              <a:gd name="connsiteY18" fmla="*/ 833628 h 917448"/>
              <a:gd name="connsiteX19" fmla="*/ 955548 w 3445764"/>
              <a:gd name="connsiteY19" fmla="*/ 851916 h 917448"/>
              <a:gd name="connsiteX20" fmla="*/ 690372 w 3445764"/>
              <a:gd name="connsiteY20" fmla="*/ 915924 h 917448"/>
              <a:gd name="connsiteX21" fmla="*/ 489204 w 3445764"/>
              <a:gd name="connsiteY21" fmla="*/ 842772 h 917448"/>
              <a:gd name="connsiteX22" fmla="*/ 224028 w 3445764"/>
              <a:gd name="connsiteY22" fmla="*/ 787908 h 917448"/>
              <a:gd name="connsiteX23" fmla="*/ 13716 w 3445764"/>
              <a:gd name="connsiteY23" fmla="*/ 733044 h 917448"/>
              <a:gd name="connsiteX24" fmla="*/ 187452 w 3445764"/>
              <a:gd name="connsiteY24" fmla="*/ 641604 h 917448"/>
              <a:gd name="connsiteX0" fmla="*/ 187452 w 3112008"/>
              <a:gd name="connsiteY0" fmla="*/ 641604 h 917448"/>
              <a:gd name="connsiteX1" fmla="*/ 571500 w 3112008"/>
              <a:gd name="connsiteY1" fmla="*/ 568452 h 917448"/>
              <a:gd name="connsiteX2" fmla="*/ 900684 w 3112008"/>
              <a:gd name="connsiteY2" fmla="*/ 495300 h 917448"/>
              <a:gd name="connsiteX3" fmla="*/ 1184148 w 3112008"/>
              <a:gd name="connsiteY3" fmla="*/ 385572 h 917448"/>
              <a:gd name="connsiteX4" fmla="*/ 1531620 w 3112008"/>
              <a:gd name="connsiteY4" fmla="*/ 266700 h 917448"/>
              <a:gd name="connsiteX5" fmla="*/ 1824228 w 3112008"/>
              <a:gd name="connsiteY5" fmla="*/ 239268 h 917448"/>
              <a:gd name="connsiteX6" fmla="*/ 2098548 w 3112008"/>
              <a:gd name="connsiteY6" fmla="*/ 248412 h 917448"/>
              <a:gd name="connsiteX7" fmla="*/ 2400300 w 3112008"/>
              <a:gd name="connsiteY7" fmla="*/ 138684 h 917448"/>
              <a:gd name="connsiteX8" fmla="*/ 2784348 w 3112008"/>
              <a:gd name="connsiteY8" fmla="*/ 19812 h 917448"/>
              <a:gd name="connsiteX9" fmla="*/ 3067812 w 3112008"/>
              <a:gd name="connsiteY9" fmla="*/ 19812 h 917448"/>
              <a:gd name="connsiteX10" fmla="*/ 3049524 w 3112008"/>
              <a:gd name="connsiteY10" fmla="*/ 193548 h 917448"/>
              <a:gd name="connsiteX11" fmla="*/ 2830068 w 3112008"/>
              <a:gd name="connsiteY11" fmla="*/ 303276 h 917448"/>
              <a:gd name="connsiteX12" fmla="*/ 2601468 w 3112008"/>
              <a:gd name="connsiteY12" fmla="*/ 458724 h 917448"/>
              <a:gd name="connsiteX13" fmla="*/ 2281428 w 3112008"/>
              <a:gd name="connsiteY13" fmla="*/ 586740 h 917448"/>
              <a:gd name="connsiteX14" fmla="*/ 1988820 w 3112008"/>
              <a:gd name="connsiteY14" fmla="*/ 595884 h 917448"/>
              <a:gd name="connsiteX15" fmla="*/ 1613916 w 3112008"/>
              <a:gd name="connsiteY15" fmla="*/ 632460 h 917448"/>
              <a:gd name="connsiteX16" fmla="*/ 1330452 w 3112008"/>
              <a:gd name="connsiteY16" fmla="*/ 787908 h 917448"/>
              <a:gd name="connsiteX17" fmla="*/ 1138428 w 3112008"/>
              <a:gd name="connsiteY17" fmla="*/ 833628 h 917448"/>
              <a:gd name="connsiteX18" fmla="*/ 955548 w 3112008"/>
              <a:gd name="connsiteY18" fmla="*/ 851916 h 917448"/>
              <a:gd name="connsiteX19" fmla="*/ 690372 w 3112008"/>
              <a:gd name="connsiteY19" fmla="*/ 915924 h 917448"/>
              <a:gd name="connsiteX20" fmla="*/ 489204 w 3112008"/>
              <a:gd name="connsiteY20" fmla="*/ 842772 h 917448"/>
              <a:gd name="connsiteX21" fmla="*/ 224028 w 3112008"/>
              <a:gd name="connsiteY21" fmla="*/ 787908 h 917448"/>
              <a:gd name="connsiteX22" fmla="*/ 13716 w 3112008"/>
              <a:gd name="connsiteY22" fmla="*/ 733044 h 917448"/>
              <a:gd name="connsiteX23" fmla="*/ 187452 w 3112008"/>
              <a:gd name="connsiteY23" fmla="*/ 641604 h 917448"/>
              <a:gd name="connsiteX0" fmla="*/ 187452 w 3057144"/>
              <a:gd name="connsiteY0" fmla="*/ 630936 h 906780"/>
              <a:gd name="connsiteX1" fmla="*/ 571500 w 3057144"/>
              <a:gd name="connsiteY1" fmla="*/ 557784 h 906780"/>
              <a:gd name="connsiteX2" fmla="*/ 900684 w 3057144"/>
              <a:gd name="connsiteY2" fmla="*/ 484632 h 906780"/>
              <a:gd name="connsiteX3" fmla="*/ 1184148 w 3057144"/>
              <a:gd name="connsiteY3" fmla="*/ 374904 h 906780"/>
              <a:gd name="connsiteX4" fmla="*/ 1531620 w 3057144"/>
              <a:gd name="connsiteY4" fmla="*/ 256032 h 906780"/>
              <a:gd name="connsiteX5" fmla="*/ 1824228 w 3057144"/>
              <a:gd name="connsiteY5" fmla="*/ 228600 h 906780"/>
              <a:gd name="connsiteX6" fmla="*/ 2098548 w 3057144"/>
              <a:gd name="connsiteY6" fmla="*/ 237744 h 906780"/>
              <a:gd name="connsiteX7" fmla="*/ 2400300 w 3057144"/>
              <a:gd name="connsiteY7" fmla="*/ 128016 h 906780"/>
              <a:gd name="connsiteX8" fmla="*/ 2784348 w 3057144"/>
              <a:gd name="connsiteY8" fmla="*/ 9144 h 906780"/>
              <a:gd name="connsiteX9" fmla="*/ 3049524 w 3057144"/>
              <a:gd name="connsiteY9" fmla="*/ 182880 h 906780"/>
              <a:gd name="connsiteX10" fmla="*/ 2830068 w 3057144"/>
              <a:gd name="connsiteY10" fmla="*/ 292608 h 906780"/>
              <a:gd name="connsiteX11" fmla="*/ 2601468 w 3057144"/>
              <a:gd name="connsiteY11" fmla="*/ 448056 h 906780"/>
              <a:gd name="connsiteX12" fmla="*/ 2281428 w 3057144"/>
              <a:gd name="connsiteY12" fmla="*/ 576072 h 906780"/>
              <a:gd name="connsiteX13" fmla="*/ 1988820 w 3057144"/>
              <a:gd name="connsiteY13" fmla="*/ 585216 h 906780"/>
              <a:gd name="connsiteX14" fmla="*/ 1613916 w 3057144"/>
              <a:gd name="connsiteY14" fmla="*/ 621792 h 906780"/>
              <a:gd name="connsiteX15" fmla="*/ 1330452 w 3057144"/>
              <a:gd name="connsiteY15" fmla="*/ 777240 h 906780"/>
              <a:gd name="connsiteX16" fmla="*/ 1138428 w 3057144"/>
              <a:gd name="connsiteY16" fmla="*/ 822960 h 906780"/>
              <a:gd name="connsiteX17" fmla="*/ 955548 w 3057144"/>
              <a:gd name="connsiteY17" fmla="*/ 841248 h 906780"/>
              <a:gd name="connsiteX18" fmla="*/ 690372 w 3057144"/>
              <a:gd name="connsiteY18" fmla="*/ 905256 h 906780"/>
              <a:gd name="connsiteX19" fmla="*/ 489204 w 3057144"/>
              <a:gd name="connsiteY19" fmla="*/ 832104 h 906780"/>
              <a:gd name="connsiteX20" fmla="*/ 224028 w 3057144"/>
              <a:gd name="connsiteY20" fmla="*/ 777240 h 906780"/>
              <a:gd name="connsiteX21" fmla="*/ 13716 w 3057144"/>
              <a:gd name="connsiteY21" fmla="*/ 722376 h 906780"/>
              <a:gd name="connsiteX22" fmla="*/ 187452 w 3057144"/>
              <a:gd name="connsiteY22" fmla="*/ 630936 h 906780"/>
              <a:gd name="connsiteX0" fmla="*/ 187452 w 2860548"/>
              <a:gd name="connsiteY0" fmla="*/ 649224 h 925068"/>
              <a:gd name="connsiteX1" fmla="*/ 571500 w 2860548"/>
              <a:gd name="connsiteY1" fmla="*/ 576072 h 925068"/>
              <a:gd name="connsiteX2" fmla="*/ 900684 w 2860548"/>
              <a:gd name="connsiteY2" fmla="*/ 502920 h 925068"/>
              <a:gd name="connsiteX3" fmla="*/ 1184148 w 2860548"/>
              <a:gd name="connsiteY3" fmla="*/ 393192 h 925068"/>
              <a:gd name="connsiteX4" fmla="*/ 1531620 w 2860548"/>
              <a:gd name="connsiteY4" fmla="*/ 274320 h 925068"/>
              <a:gd name="connsiteX5" fmla="*/ 1824228 w 2860548"/>
              <a:gd name="connsiteY5" fmla="*/ 246888 h 925068"/>
              <a:gd name="connsiteX6" fmla="*/ 2098548 w 2860548"/>
              <a:gd name="connsiteY6" fmla="*/ 256032 h 925068"/>
              <a:gd name="connsiteX7" fmla="*/ 2400300 w 2860548"/>
              <a:gd name="connsiteY7" fmla="*/ 146304 h 925068"/>
              <a:gd name="connsiteX8" fmla="*/ 2784348 w 2860548"/>
              <a:gd name="connsiteY8" fmla="*/ 27432 h 925068"/>
              <a:gd name="connsiteX9" fmla="*/ 2830068 w 2860548"/>
              <a:gd name="connsiteY9" fmla="*/ 310896 h 925068"/>
              <a:gd name="connsiteX10" fmla="*/ 2601468 w 2860548"/>
              <a:gd name="connsiteY10" fmla="*/ 466344 h 925068"/>
              <a:gd name="connsiteX11" fmla="*/ 2281428 w 2860548"/>
              <a:gd name="connsiteY11" fmla="*/ 594360 h 925068"/>
              <a:gd name="connsiteX12" fmla="*/ 1988820 w 2860548"/>
              <a:gd name="connsiteY12" fmla="*/ 603504 h 925068"/>
              <a:gd name="connsiteX13" fmla="*/ 1613916 w 2860548"/>
              <a:gd name="connsiteY13" fmla="*/ 640080 h 925068"/>
              <a:gd name="connsiteX14" fmla="*/ 1330452 w 2860548"/>
              <a:gd name="connsiteY14" fmla="*/ 795528 h 925068"/>
              <a:gd name="connsiteX15" fmla="*/ 1138428 w 2860548"/>
              <a:gd name="connsiteY15" fmla="*/ 841248 h 925068"/>
              <a:gd name="connsiteX16" fmla="*/ 955548 w 2860548"/>
              <a:gd name="connsiteY16" fmla="*/ 859536 h 925068"/>
              <a:gd name="connsiteX17" fmla="*/ 690372 w 2860548"/>
              <a:gd name="connsiteY17" fmla="*/ 923544 h 925068"/>
              <a:gd name="connsiteX18" fmla="*/ 489204 w 2860548"/>
              <a:gd name="connsiteY18" fmla="*/ 850392 h 925068"/>
              <a:gd name="connsiteX19" fmla="*/ 224028 w 2860548"/>
              <a:gd name="connsiteY19" fmla="*/ 795528 h 925068"/>
              <a:gd name="connsiteX20" fmla="*/ 13716 w 2860548"/>
              <a:gd name="connsiteY20" fmla="*/ 740664 h 925068"/>
              <a:gd name="connsiteX21" fmla="*/ 187452 w 2860548"/>
              <a:gd name="connsiteY21" fmla="*/ 649224 h 925068"/>
              <a:gd name="connsiteX0" fmla="*/ 187452 w 2863596"/>
              <a:gd name="connsiteY0" fmla="*/ 512064 h 787908"/>
              <a:gd name="connsiteX1" fmla="*/ 571500 w 2863596"/>
              <a:gd name="connsiteY1" fmla="*/ 438912 h 787908"/>
              <a:gd name="connsiteX2" fmla="*/ 900684 w 2863596"/>
              <a:gd name="connsiteY2" fmla="*/ 365760 h 787908"/>
              <a:gd name="connsiteX3" fmla="*/ 1184148 w 2863596"/>
              <a:gd name="connsiteY3" fmla="*/ 256032 h 787908"/>
              <a:gd name="connsiteX4" fmla="*/ 1531620 w 2863596"/>
              <a:gd name="connsiteY4" fmla="*/ 137160 h 787908"/>
              <a:gd name="connsiteX5" fmla="*/ 1824228 w 2863596"/>
              <a:gd name="connsiteY5" fmla="*/ 109728 h 787908"/>
              <a:gd name="connsiteX6" fmla="*/ 2098548 w 2863596"/>
              <a:gd name="connsiteY6" fmla="*/ 118872 h 787908"/>
              <a:gd name="connsiteX7" fmla="*/ 2400300 w 2863596"/>
              <a:gd name="connsiteY7" fmla="*/ 9144 h 787908"/>
              <a:gd name="connsiteX8" fmla="*/ 2830068 w 2863596"/>
              <a:gd name="connsiteY8" fmla="*/ 173736 h 787908"/>
              <a:gd name="connsiteX9" fmla="*/ 2601468 w 2863596"/>
              <a:gd name="connsiteY9" fmla="*/ 329184 h 787908"/>
              <a:gd name="connsiteX10" fmla="*/ 2281428 w 2863596"/>
              <a:gd name="connsiteY10" fmla="*/ 457200 h 787908"/>
              <a:gd name="connsiteX11" fmla="*/ 1988820 w 2863596"/>
              <a:gd name="connsiteY11" fmla="*/ 466344 h 787908"/>
              <a:gd name="connsiteX12" fmla="*/ 1613916 w 2863596"/>
              <a:gd name="connsiteY12" fmla="*/ 502920 h 787908"/>
              <a:gd name="connsiteX13" fmla="*/ 1330452 w 2863596"/>
              <a:gd name="connsiteY13" fmla="*/ 658368 h 787908"/>
              <a:gd name="connsiteX14" fmla="*/ 1138428 w 2863596"/>
              <a:gd name="connsiteY14" fmla="*/ 704088 h 787908"/>
              <a:gd name="connsiteX15" fmla="*/ 955548 w 2863596"/>
              <a:gd name="connsiteY15" fmla="*/ 722376 h 787908"/>
              <a:gd name="connsiteX16" fmla="*/ 690372 w 2863596"/>
              <a:gd name="connsiteY16" fmla="*/ 786384 h 787908"/>
              <a:gd name="connsiteX17" fmla="*/ 489204 w 2863596"/>
              <a:gd name="connsiteY17" fmla="*/ 713232 h 787908"/>
              <a:gd name="connsiteX18" fmla="*/ 224028 w 2863596"/>
              <a:gd name="connsiteY18" fmla="*/ 658368 h 787908"/>
              <a:gd name="connsiteX19" fmla="*/ 13716 w 2863596"/>
              <a:gd name="connsiteY19" fmla="*/ 603504 h 787908"/>
              <a:gd name="connsiteX20" fmla="*/ 187452 w 2863596"/>
              <a:gd name="connsiteY20" fmla="*/ 512064 h 787908"/>
              <a:gd name="connsiteX0" fmla="*/ 187452 w 2621280"/>
              <a:gd name="connsiteY0" fmla="*/ 537972 h 813816"/>
              <a:gd name="connsiteX1" fmla="*/ 571500 w 2621280"/>
              <a:gd name="connsiteY1" fmla="*/ 464820 h 813816"/>
              <a:gd name="connsiteX2" fmla="*/ 900684 w 2621280"/>
              <a:gd name="connsiteY2" fmla="*/ 391668 h 813816"/>
              <a:gd name="connsiteX3" fmla="*/ 1184148 w 2621280"/>
              <a:gd name="connsiteY3" fmla="*/ 281940 h 813816"/>
              <a:gd name="connsiteX4" fmla="*/ 1531620 w 2621280"/>
              <a:gd name="connsiteY4" fmla="*/ 163068 h 813816"/>
              <a:gd name="connsiteX5" fmla="*/ 1824228 w 2621280"/>
              <a:gd name="connsiteY5" fmla="*/ 135636 h 813816"/>
              <a:gd name="connsiteX6" fmla="*/ 2098548 w 2621280"/>
              <a:gd name="connsiteY6" fmla="*/ 144780 h 813816"/>
              <a:gd name="connsiteX7" fmla="*/ 2400300 w 2621280"/>
              <a:gd name="connsiteY7" fmla="*/ 35052 h 813816"/>
              <a:gd name="connsiteX8" fmla="*/ 2601468 w 2621280"/>
              <a:gd name="connsiteY8" fmla="*/ 355092 h 813816"/>
              <a:gd name="connsiteX9" fmla="*/ 2281428 w 2621280"/>
              <a:gd name="connsiteY9" fmla="*/ 483108 h 813816"/>
              <a:gd name="connsiteX10" fmla="*/ 1988820 w 2621280"/>
              <a:gd name="connsiteY10" fmla="*/ 492252 h 813816"/>
              <a:gd name="connsiteX11" fmla="*/ 1613916 w 2621280"/>
              <a:gd name="connsiteY11" fmla="*/ 528828 h 813816"/>
              <a:gd name="connsiteX12" fmla="*/ 1330452 w 2621280"/>
              <a:gd name="connsiteY12" fmla="*/ 684276 h 813816"/>
              <a:gd name="connsiteX13" fmla="*/ 1138428 w 2621280"/>
              <a:gd name="connsiteY13" fmla="*/ 729996 h 813816"/>
              <a:gd name="connsiteX14" fmla="*/ 955548 w 2621280"/>
              <a:gd name="connsiteY14" fmla="*/ 748284 h 813816"/>
              <a:gd name="connsiteX15" fmla="*/ 690372 w 2621280"/>
              <a:gd name="connsiteY15" fmla="*/ 812292 h 813816"/>
              <a:gd name="connsiteX16" fmla="*/ 489204 w 2621280"/>
              <a:gd name="connsiteY16" fmla="*/ 739140 h 813816"/>
              <a:gd name="connsiteX17" fmla="*/ 224028 w 2621280"/>
              <a:gd name="connsiteY17" fmla="*/ 684276 h 813816"/>
              <a:gd name="connsiteX18" fmla="*/ 13716 w 2621280"/>
              <a:gd name="connsiteY18" fmla="*/ 629412 h 813816"/>
              <a:gd name="connsiteX19" fmla="*/ 187452 w 2621280"/>
              <a:gd name="connsiteY19" fmla="*/ 537972 h 813816"/>
              <a:gd name="connsiteX0" fmla="*/ 187452 w 2430780"/>
              <a:gd name="connsiteY0" fmla="*/ 559308 h 835152"/>
              <a:gd name="connsiteX1" fmla="*/ 571500 w 2430780"/>
              <a:gd name="connsiteY1" fmla="*/ 486156 h 835152"/>
              <a:gd name="connsiteX2" fmla="*/ 900684 w 2430780"/>
              <a:gd name="connsiteY2" fmla="*/ 413004 h 835152"/>
              <a:gd name="connsiteX3" fmla="*/ 1184148 w 2430780"/>
              <a:gd name="connsiteY3" fmla="*/ 303276 h 835152"/>
              <a:gd name="connsiteX4" fmla="*/ 1531620 w 2430780"/>
              <a:gd name="connsiteY4" fmla="*/ 184404 h 835152"/>
              <a:gd name="connsiteX5" fmla="*/ 1824228 w 2430780"/>
              <a:gd name="connsiteY5" fmla="*/ 156972 h 835152"/>
              <a:gd name="connsiteX6" fmla="*/ 2098548 w 2430780"/>
              <a:gd name="connsiteY6" fmla="*/ 166116 h 835152"/>
              <a:gd name="connsiteX7" fmla="*/ 2400300 w 2430780"/>
              <a:gd name="connsiteY7" fmla="*/ 56388 h 835152"/>
              <a:gd name="connsiteX8" fmla="*/ 2281428 w 2430780"/>
              <a:gd name="connsiteY8" fmla="*/ 504444 h 835152"/>
              <a:gd name="connsiteX9" fmla="*/ 1988820 w 2430780"/>
              <a:gd name="connsiteY9" fmla="*/ 513588 h 835152"/>
              <a:gd name="connsiteX10" fmla="*/ 1613916 w 2430780"/>
              <a:gd name="connsiteY10" fmla="*/ 550164 h 835152"/>
              <a:gd name="connsiteX11" fmla="*/ 1330452 w 2430780"/>
              <a:gd name="connsiteY11" fmla="*/ 705612 h 835152"/>
              <a:gd name="connsiteX12" fmla="*/ 1138428 w 2430780"/>
              <a:gd name="connsiteY12" fmla="*/ 751332 h 835152"/>
              <a:gd name="connsiteX13" fmla="*/ 955548 w 2430780"/>
              <a:gd name="connsiteY13" fmla="*/ 769620 h 835152"/>
              <a:gd name="connsiteX14" fmla="*/ 690372 w 2430780"/>
              <a:gd name="connsiteY14" fmla="*/ 833628 h 835152"/>
              <a:gd name="connsiteX15" fmla="*/ 489204 w 2430780"/>
              <a:gd name="connsiteY15" fmla="*/ 760476 h 835152"/>
              <a:gd name="connsiteX16" fmla="*/ 224028 w 2430780"/>
              <a:gd name="connsiteY16" fmla="*/ 705612 h 835152"/>
              <a:gd name="connsiteX17" fmla="*/ 13716 w 2430780"/>
              <a:gd name="connsiteY17" fmla="*/ 650748 h 835152"/>
              <a:gd name="connsiteX18" fmla="*/ 187452 w 2430780"/>
              <a:gd name="connsiteY18" fmla="*/ 559308 h 835152"/>
              <a:gd name="connsiteX0" fmla="*/ 187452 w 2299716"/>
              <a:gd name="connsiteY0" fmla="*/ 451104 h 726948"/>
              <a:gd name="connsiteX1" fmla="*/ 571500 w 2299716"/>
              <a:gd name="connsiteY1" fmla="*/ 377952 h 726948"/>
              <a:gd name="connsiteX2" fmla="*/ 900684 w 2299716"/>
              <a:gd name="connsiteY2" fmla="*/ 304800 h 726948"/>
              <a:gd name="connsiteX3" fmla="*/ 1184148 w 2299716"/>
              <a:gd name="connsiteY3" fmla="*/ 195072 h 726948"/>
              <a:gd name="connsiteX4" fmla="*/ 1531620 w 2299716"/>
              <a:gd name="connsiteY4" fmla="*/ 76200 h 726948"/>
              <a:gd name="connsiteX5" fmla="*/ 1824228 w 2299716"/>
              <a:gd name="connsiteY5" fmla="*/ 48768 h 726948"/>
              <a:gd name="connsiteX6" fmla="*/ 2098548 w 2299716"/>
              <a:gd name="connsiteY6" fmla="*/ 57912 h 726948"/>
              <a:gd name="connsiteX7" fmla="*/ 2281428 w 2299716"/>
              <a:gd name="connsiteY7" fmla="*/ 396240 h 726948"/>
              <a:gd name="connsiteX8" fmla="*/ 1988820 w 2299716"/>
              <a:gd name="connsiteY8" fmla="*/ 405384 h 726948"/>
              <a:gd name="connsiteX9" fmla="*/ 1613916 w 2299716"/>
              <a:gd name="connsiteY9" fmla="*/ 441960 h 726948"/>
              <a:gd name="connsiteX10" fmla="*/ 1330452 w 2299716"/>
              <a:gd name="connsiteY10" fmla="*/ 597408 h 726948"/>
              <a:gd name="connsiteX11" fmla="*/ 1138428 w 2299716"/>
              <a:gd name="connsiteY11" fmla="*/ 643128 h 726948"/>
              <a:gd name="connsiteX12" fmla="*/ 955548 w 2299716"/>
              <a:gd name="connsiteY12" fmla="*/ 661416 h 726948"/>
              <a:gd name="connsiteX13" fmla="*/ 690372 w 2299716"/>
              <a:gd name="connsiteY13" fmla="*/ 725424 h 726948"/>
              <a:gd name="connsiteX14" fmla="*/ 489204 w 2299716"/>
              <a:gd name="connsiteY14" fmla="*/ 652272 h 726948"/>
              <a:gd name="connsiteX15" fmla="*/ 224028 w 2299716"/>
              <a:gd name="connsiteY15" fmla="*/ 597408 h 726948"/>
              <a:gd name="connsiteX16" fmla="*/ 13716 w 2299716"/>
              <a:gd name="connsiteY16" fmla="*/ 542544 h 726948"/>
              <a:gd name="connsiteX17" fmla="*/ 187452 w 2299716"/>
              <a:gd name="connsiteY17" fmla="*/ 451104 h 726948"/>
              <a:gd name="connsiteX0" fmla="*/ 187452 w 2298122"/>
              <a:gd name="connsiteY0" fmla="*/ 451104 h 726948"/>
              <a:gd name="connsiteX1" fmla="*/ 571500 w 2298122"/>
              <a:gd name="connsiteY1" fmla="*/ 377952 h 726948"/>
              <a:gd name="connsiteX2" fmla="*/ 900684 w 2298122"/>
              <a:gd name="connsiteY2" fmla="*/ 304800 h 726948"/>
              <a:gd name="connsiteX3" fmla="*/ 1184148 w 2298122"/>
              <a:gd name="connsiteY3" fmla="*/ 195072 h 726948"/>
              <a:gd name="connsiteX4" fmla="*/ 1531620 w 2298122"/>
              <a:gd name="connsiteY4" fmla="*/ 76200 h 726948"/>
              <a:gd name="connsiteX5" fmla="*/ 1824228 w 2298122"/>
              <a:gd name="connsiteY5" fmla="*/ 48768 h 726948"/>
              <a:gd name="connsiteX6" fmla="*/ 2098548 w 2298122"/>
              <a:gd name="connsiteY6" fmla="*/ 57912 h 726948"/>
              <a:gd name="connsiteX7" fmla="*/ 2281428 w 2298122"/>
              <a:gd name="connsiteY7" fmla="*/ 396240 h 726948"/>
              <a:gd name="connsiteX8" fmla="*/ 2198714 w 2298122"/>
              <a:gd name="connsiteY8" fmla="*/ 400123 h 726948"/>
              <a:gd name="connsiteX9" fmla="*/ 1988820 w 2298122"/>
              <a:gd name="connsiteY9" fmla="*/ 405384 h 726948"/>
              <a:gd name="connsiteX10" fmla="*/ 1613916 w 2298122"/>
              <a:gd name="connsiteY10" fmla="*/ 441960 h 726948"/>
              <a:gd name="connsiteX11" fmla="*/ 1330452 w 2298122"/>
              <a:gd name="connsiteY11" fmla="*/ 597408 h 726948"/>
              <a:gd name="connsiteX12" fmla="*/ 1138428 w 2298122"/>
              <a:gd name="connsiteY12" fmla="*/ 643128 h 726948"/>
              <a:gd name="connsiteX13" fmla="*/ 955548 w 2298122"/>
              <a:gd name="connsiteY13" fmla="*/ 661416 h 726948"/>
              <a:gd name="connsiteX14" fmla="*/ 690372 w 2298122"/>
              <a:gd name="connsiteY14" fmla="*/ 725424 h 726948"/>
              <a:gd name="connsiteX15" fmla="*/ 489204 w 2298122"/>
              <a:gd name="connsiteY15" fmla="*/ 652272 h 726948"/>
              <a:gd name="connsiteX16" fmla="*/ 224028 w 2298122"/>
              <a:gd name="connsiteY16" fmla="*/ 597408 h 726948"/>
              <a:gd name="connsiteX17" fmla="*/ 13716 w 2298122"/>
              <a:gd name="connsiteY17" fmla="*/ 542544 h 726948"/>
              <a:gd name="connsiteX18" fmla="*/ 187452 w 2298122"/>
              <a:gd name="connsiteY18" fmla="*/ 451104 h 726948"/>
              <a:gd name="connsiteX0" fmla="*/ 187452 w 2374322"/>
              <a:gd name="connsiteY0" fmla="*/ 416699 h 692543"/>
              <a:gd name="connsiteX1" fmla="*/ 571500 w 2374322"/>
              <a:gd name="connsiteY1" fmla="*/ 343547 h 692543"/>
              <a:gd name="connsiteX2" fmla="*/ 900684 w 2374322"/>
              <a:gd name="connsiteY2" fmla="*/ 270395 h 692543"/>
              <a:gd name="connsiteX3" fmla="*/ 1184148 w 2374322"/>
              <a:gd name="connsiteY3" fmla="*/ 160667 h 692543"/>
              <a:gd name="connsiteX4" fmla="*/ 1531620 w 2374322"/>
              <a:gd name="connsiteY4" fmla="*/ 41795 h 692543"/>
              <a:gd name="connsiteX5" fmla="*/ 1824228 w 2374322"/>
              <a:gd name="connsiteY5" fmla="*/ 14363 h 692543"/>
              <a:gd name="connsiteX6" fmla="*/ 2098548 w 2374322"/>
              <a:gd name="connsiteY6" fmla="*/ 23507 h 692543"/>
              <a:gd name="connsiteX7" fmla="*/ 2357628 w 2374322"/>
              <a:gd name="connsiteY7" fmla="*/ 57035 h 692543"/>
              <a:gd name="connsiteX8" fmla="*/ 2198714 w 2374322"/>
              <a:gd name="connsiteY8" fmla="*/ 365718 h 692543"/>
              <a:gd name="connsiteX9" fmla="*/ 1988820 w 2374322"/>
              <a:gd name="connsiteY9" fmla="*/ 370979 h 692543"/>
              <a:gd name="connsiteX10" fmla="*/ 1613916 w 2374322"/>
              <a:gd name="connsiteY10" fmla="*/ 407555 h 692543"/>
              <a:gd name="connsiteX11" fmla="*/ 1330452 w 2374322"/>
              <a:gd name="connsiteY11" fmla="*/ 563003 h 692543"/>
              <a:gd name="connsiteX12" fmla="*/ 1138428 w 2374322"/>
              <a:gd name="connsiteY12" fmla="*/ 608723 h 692543"/>
              <a:gd name="connsiteX13" fmla="*/ 955548 w 2374322"/>
              <a:gd name="connsiteY13" fmla="*/ 627011 h 692543"/>
              <a:gd name="connsiteX14" fmla="*/ 690372 w 2374322"/>
              <a:gd name="connsiteY14" fmla="*/ 691019 h 692543"/>
              <a:gd name="connsiteX15" fmla="*/ 489204 w 2374322"/>
              <a:gd name="connsiteY15" fmla="*/ 617867 h 692543"/>
              <a:gd name="connsiteX16" fmla="*/ 224028 w 2374322"/>
              <a:gd name="connsiteY16" fmla="*/ 563003 h 692543"/>
              <a:gd name="connsiteX17" fmla="*/ 13716 w 2374322"/>
              <a:gd name="connsiteY17" fmla="*/ 508139 h 692543"/>
              <a:gd name="connsiteX18" fmla="*/ 187452 w 2374322"/>
              <a:gd name="connsiteY18" fmla="*/ 416699 h 69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4322" h="692543">
                <a:moveTo>
                  <a:pt x="187452" y="416699"/>
                </a:moveTo>
                <a:cubicBezTo>
                  <a:pt x="280416" y="389267"/>
                  <a:pt x="452628" y="367931"/>
                  <a:pt x="571500" y="343547"/>
                </a:cubicBezTo>
                <a:cubicBezTo>
                  <a:pt x="690372" y="319163"/>
                  <a:pt x="798576" y="300875"/>
                  <a:pt x="900684" y="270395"/>
                </a:cubicBezTo>
                <a:cubicBezTo>
                  <a:pt x="1002792" y="239915"/>
                  <a:pt x="1078992" y="198767"/>
                  <a:pt x="1184148" y="160667"/>
                </a:cubicBezTo>
                <a:cubicBezTo>
                  <a:pt x="1289304" y="122567"/>
                  <a:pt x="1424940" y="66179"/>
                  <a:pt x="1531620" y="41795"/>
                </a:cubicBezTo>
                <a:cubicBezTo>
                  <a:pt x="1638300" y="17411"/>
                  <a:pt x="1729740" y="17411"/>
                  <a:pt x="1824228" y="14363"/>
                </a:cubicBezTo>
                <a:cubicBezTo>
                  <a:pt x="1918716" y="11315"/>
                  <a:pt x="2009648" y="16395"/>
                  <a:pt x="2098548" y="23507"/>
                </a:cubicBezTo>
                <a:cubicBezTo>
                  <a:pt x="2187448" y="30619"/>
                  <a:pt x="2340934" y="0"/>
                  <a:pt x="2357628" y="57035"/>
                </a:cubicBezTo>
                <a:cubicBezTo>
                  <a:pt x="2374322" y="114070"/>
                  <a:pt x="2247482" y="364194"/>
                  <a:pt x="2198714" y="365718"/>
                </a:cubicBezTo>
                <a:lnTo>
                  <a:pt x="1988820" y="370979"/>
                </a:lnTo>
                <a:cubicBezTo>
                  <a:pt x="1891354" y="377952"/>
                  <a:pt x="1723644" y="375551"/>
                  <a:pt x="1613916" y="407555"/>
                </a:cubicBezTo>
                <a:cubicBezTo>
                  <a:pt x="1504188" y="439559"/>
                  <a:pt x="1409700" y="529475"/>
                  <a:pt x="1330452" y="563003"/>
                </a:cubicBezTo>
                <a:cubicBezTo>
                  <a:pt x="1251204" y="596531"/>
                  <a:pt x="1200912" y="598055"/>
                  <a:pt x="1138428" y="608723"/>
                </a:cubicBezTo>
                <a:cubicBezTo>
                  <a:pt x="1075944" y="619391"/>
                  <a:pt x="1030224" y="613295"/>
                  <a:pt x="955548" y="627011"/>
                </a:cubicBezTo>
                <a:cubicBezTo>
                  <a:pt x="880872" y="640727"/>
                  <a:pt x="768096" y="692543"/>
                  <a:pt x="690372" y="691019"/>
                </a:cubicBezTo>
                <a:cubicBezTo>
                  <a:pt x="612648" y="689495"/>
                  <a:pt x="566928" y="639203"/>
                  <a:pt x="489204" y="617867"/>
                </a:cubicBezTo>
                <a:cubicBezTo>
                  <a:pt x="411480" y="596531"/>
                  <a:pt x="303276" y="581291"/>
                  <a:pt x="224028" y="563003"/>
                </a:cubicBezTo>
                <a:cubicBezTo>
                  <a:pt x="144780" y="544715"/>
                  <a:pt x="27432" y="534047"/>
                  <a:pt x="13716" y="508139"/>
                </a:cubicBezTo>
                <a:cubicBezTo>
                  <a:pt x="0" y="482231"/>
                  <a:pt x="94488" y="444131"/>
                  <a:pt x="187452" y="416699"/>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20183088">
            <a:off x="5202329" y="2091820"/>
            <a:ext cx="1362828" cy="306913"/>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 name="connsiteX0" fmla="*/ 0 w 1245476"/>
              <a:gd name="connsiteY0" fmla="*/ 144518 h 144518"/>
              <a:gd name="connsiteX1" fmla="*/ 283780 w 1245476"/>
              <a:gd name="connsiteY1" fmla="*/ 18393 h 144518"/>
              <a:gd name="connsiteX2" fmla="*/ 693683 w 1245476"/>
              <a:gd name="connsiteY2" fmla="*/ 34159 h 144518"/>
              <a:gd name="connsiteX3" fmla="*/ 882869 w 1245476"/>
              <a:gd name="connsiteY3" fmla="*/ 65690 h 144518"/>
              <a:gd name="connsiteX4" fmla="*/ 1245476 w 1245476"/>
              <a:gd name="connsiteY4" fmla="*/ 144518 h 144518"/>
              <a:gd name="connsiteX0" fmla="*/ 0 w 961696"/>
              <a:gd name="connsiteY0" fmla="*/ 18393 h 144518"/>
              <a:gd name="connsiteX1" fmla="*/ 409903 w 961696"/>
              <a:gd name="connsiteY1" fmla="*/ 34159 h 144518"/>
              <a:gd name="connsiteX2" fmla="*/ 599089 w 961696"/>
              <a:gd name="connsiteY2" fmla="*/ 65690 h 144518"/>
              <a:gd name="connsiteX3" fmla="*/ 961696 w 961696"/>
              <a:gd name="connsiteY3" fmla="*/ 144518 h 144518"/>
              <a:gd name="connsiteX0" fmla="*/ 612735 w 1574431"/>
              <a:gd name="connsiteY0" fmla="*/ 48492 h 174617"/>
              <a:gd name="connsiteX1" fmla="*/ 68317 w 1574431"/>
              <a:gd name="connsiteY1" fmla="*/ 2628 h 174617"/>
              <a:gd name="connsiteX2" fmla="*/ 1022638 w 1574431"/>
              <a:gd name="connsiteY2" fmla="*/ 64258 h 174617"/>
              <a:gd name="connsiteX3" fmla="*/ 1211824 w 1574431"/>
              <a:gd name="connsiteY3" fmla="*/ 95789 h 174617"/>
              <a:gd name="connsiteX4" fmla="*/ 1574431 w 1574431"/>
              <a:gd name="connsiteY4" fmla="*/ 174617 h 174617"/>
              <a:gd name="connsiteX0" fmla="*/ 0 w 1506114"/>
              <a:gd name="connsiteY0" fmla="*/ 0 h 171989"/>
              <a:gd name="connsiteX1" fmla="*/ 954321 w 1506114"/>
              <a:gd name="connsiteY1" fmla="*/ 61630 h 171989"/>
              <a:gd name="connsiteX2" fmla="*/ 1143507 w 1506114"/>
              <a:gd name="connsiteY2" fmla="*/ 93161 h 171989"/>
              <a:gd name="connsiteX3" fmla="*/ 1506114 w 1506114"/>
              <a:gd name="connsiteY3" fmla="*/ 171989 h 171989"/>
              <a:gd name="connsiteX0" fmla="*/ 0 w 1506114"/>
              <a:gd name="connsiteY0" fmla="*/ 0 h 171989"/>
              <a:gd name="connsiteX1" fmla="*/ 692271 w 1506114"/>
              <a:gd name="connsiteY1" fmla="*/ 17976 h 171989"/>
              <a:gd name="connsiteX2" fmla="*/ 1143507 w 1506114"/>
              <a:gd name="connsiteY2" fmla="*/ 93161 h 171989"/>
              <a:gd name="connsiteX3" fmla="*/ 1506114 w 1506114"/>
              <a:gd name="connsiteY3" fmla="*/ 171989 h 171989"/>
            </a:gdLst>
            <a:ahLst/>
            <a:cxnLst>
              <a:cxn ang="0">
                <a:pos x="connsiteX0" y="connsiteY0"/>
              </a:cxn>
              <a:cxn ang="0">
                <a:pos x="connsiteX1" y="connsiteY1"/>
              </a:cxn>
              <a:cxn ang="0">
                <a:pos x="connsiteX2" y="connsiteY2"/>
              </a:cxn>
              <a:cxn ang="0">
                <a:pos x="connsiteX3" y="connsiteY3"/>
              </a:cxn>
            </a:cxnLst>
            <a:rect l="l" t="t" r="r" b="b"/>
            <a:pathLst>
              <a:path w="1506114" h="171989">
                <a:moveTo>
                  <a:pt x="0" y="0"/>
                </a:moveTo>
                <a:cubicBezTo>
                  <a:pt x="68317" y="2628"/>
                  <a:pt x="501687" y="2449"/>
                  <a:pt x="692271" y="17976"/>
                </a:cubicBezTo>
                <a:cubicBezTo>
                  <a:pt x="882856" y="33503"/>
                  <a:pt x="1007867" y="67492"/>
                  <a:pt x="1143507" y="93161"/>
                </a:cubicBezTo>
                <a:cubicBezTo>
                  <a:pt x="1279147" y="118830"/>
                  <a:pt x="1430571" y="155567"/>
                  <a:pt x="1506114" y="171989"/>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rot="5114865">
            <a:off x="7179971" y="1166656"/>
            <a:ext cx="116795" cy="15377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0 w 236483"/>
              <a:gd name="connsiteY3" fmla="*/ 0 h 1229711"/>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100341 w 100341"/>
              <a:gd name="connsiteY0" fmla="*/ 761250 h 761250"/>
              <a:gd name="connsiteX1" fmla="*/ 5748 w 100341"/>
              <a:gd name="connsiteY1" fmla="*/ 461705 h 761250"/>
              <a:gd name="connsiteX2" fmla="*/ 65854 w 100341"/>
              <a:gd name="connsiteY2" fmla="*/ 0 h 761250"/>
              <a:gd name="connsiteX0" fmla="*/ 94855 w 94855"/>
              <a:gd name="connsiteY0" fmla="*/ 761250 h 761250"/>
              <a:gd name="connsiteX1" fmla="*/ 58796 w 94855"/>
              <a:gd name="connsiteY1" fmla="*/ 567463 h 761250"/>
              <a:gd name="connsiteX2" fmla="*/ 262 w 94855"/>
              <a:gd name="connsiteY2" fmla="*/ 461705 h 761250"/>
              <a:gd name="connsiteX3" fmla="*/ 60368 w 94855"/>
              <a:gd name="connsiteY3" fmla="*/ 0 h 761250"/>
              <a:gd name="connsiteX0" fmla="*/ 41542 w 62169"/>
              <a:gd name="connsiteY0" fmla="*/ 761250 h 761250"/>
              <a:gd name="connsiteX1" fmla="*/ 5483 w 62169"/>
              <a:gd name="connsiteY1" fmla="*/ 567463 h 761250"/>
              <a:gd name="connsiteX2" fmla="*/ 61907 w 62169"/>
              <a:gd name="connsiteY2" fmla="*/ 328788 h 761250"/>
              <a:gd name="connsiteX3" fmla="*/ 7055 w 62169"/>
              <a:gd name="connsiteY3" fmla="*/ 0 h 761250"/>
              <a:gd name="connsiteX0" fmla="*/ 39453 w 84712"/>
              <a:gd name="connsiteY0" fmla="*/ 761250 h 761250"/>
              <a:gd name="connsiteX1" fmla="*/ 3394 w 84712"/>
              <a:gd name="connsiteY1" fmla="*/ 567463 h 761250"/>
              <a:gd name="connsiteX2" fmla="*/ 59818 w 84712"/>
              <a:gd name="connsiteY2" fmla="*/ 328788 h 761250"/>
              <a:gd name="connsiteX3" fmla="*/ 75570 w 84712"/>
              <a:gd name="connsiteY3" fmla="*/ 389203 h 761250"/>
              <a:gd name="connsiteX4" fmla="*/ 4966 w 84712"/>
              <a:gd name="connsiteY4" fmla="*/ 0 h 761250"/>
              <a:gd name="connsiteX0" fmla="*/ 39453 w 60080"/>
              <a:gd name="connsiteY0" fmla="*/ 761250 h 761250"/>
              <a:gd name="connsiteX1" fmla="*/ 3394 w 60080"/>
              <a:gd name="connsiteY1" fmla="*/ 567463 h 761250"/>
              <a:gd name="connsiteX2" fmla="*/ 59818 w 60080"/>
              <a:gd name="connsiteY2" fmla="*/ 328788 h 761250"/>
              <a:gd name="connsiteX3" fmla="*/ 4966 w 60080"/>
              <a:gd name="connsiteY3" fmla="*/ 0 h 761250"/>
            </a:gdLst>
            <a:ahLst/>
            <a:cxnLst>
              <a:cxn ang="0">
                <a:pos x="connsiteX0" y="connsiteY0"/>
              </a:cxn>
              <a:cxn ang="0">
                <a:pos x="connsiteX1" y="connsiteY1"/>
              </a:cxn>
              <a:cxn ang="0">
                <a:pos x="connsiteX2" y="connsiteY2"/>
              </a:cxn>
              <a:cxn ang="0">
                <a:pos x="connsiteX3" y="connsiteY3"/>
              </a:cxn>
            </a:cxnLst>
            <a:rect l="l" t="t" r="r" b="b"/>
            <a:pathLst>
              <a:path w="60080" h="761250">
                <a:moveTo>
                  <a:pt x="39453" y="761250"/>
                </a:moveTo>
                <a:cubicBezTo>
                  <a:pt x="24706" y="730985"/>
                  <a:pt x="0" y="639540"/>
                  <a:pt x="3394" y="567463"/>
                </a:cubicBezTo>
                <a:cubicBezTo>
                  <a:pt x="6788" y="495386"/>
                  <a:pt x="59556" y="423365"/>
                  <a:pt x="59818" y="328788"/>
                </a:cubicBezTo>
                <a:cubicBezTo>
                  <a:pt x="60080" y="234211"/>
                  <a:pt x="16393" y="68497"/>
                  <a:pt x="4966" y="0"/>
                </a:cubicBezTo>
              </a:path>
            </a:pathLst>
          </a:custGeom>
          <a:ln w="63500">
            <a:tailEnd type="arrow"/>
          </a:ln>
          <a:effectLst>
            <a:outerShdw dist="50800" dir="1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5-Point Star 17"/>
          <p:cNvSpPr/>
          <p:nvPr/>
        </p:nvSpPr>
        <p:spPr>
          <a:xfrm>
            <a:off x="4419600" y="19812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4572000"/>
            <a:ext cx="271696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rPr>
              <a:t>Session 4: </a:t>
            </a:r>
            <a:r>
              <a:rPr lang="en-US" sz="2800" b="1" spc="-150" dirty="0">
                <a:solidFill>
                  <a:srgbClr val="0070C0"/>
                </a:solidFill>
              </a:rPr>
              <a:t> </a:t>
            </a:r>
            <a:r>
              <a:rPr lang="en-US" sz="2800" b="1" spc="-150" dirty="0" smtClean="0">
                <a:solidFill>
                  <a:srgbClr val="0070C0"/>
                </a:solidFill>
              </a:rPr>
              <a:t>into Asia</a:t>
            </a:r>
          </a:p>
        </p:txBody>
      </p:sp>
      <p:sp useBgFill="1">
        <p:nvSpPr>
          <p:cNvPr id="17" name="TextBox 16"/>
          <p:cNvSpPr txBox="1"/>
          <p:nvPr/>
        </p:nvSpPr>
        <p:spPr>
          <a:xfrm>
            <a:off x="-2057400" y="4114800"/>
            <a:ext cx="9525000" cy="830997"/>
          </a:xfrm>
          <a:prstGeom prst="rect">
            <a:avLst/>
          </a:prstGeom>
          <a:ln w="76200">
            <a:noFill/>
          </a:ln>
        </p:spPr>
        <p:txBody>
          <a:bodyPr wrap="square" rtlCol="0">
            <a:spAutoFit/>
          </a:bodyPr>
          <a:lstStyle/>
          <a:p>
            <a:pPr algn="ctr"/>
            <a:r>
              <a:rPr lang="en-US" sz="4800" b="1" dirty="0" smtClean="0">
                <a:solidFill>
                  <a:srgbClr val="0070C0"/>
                </a:solidFill>
                <a:effectLst>
                  <a:outerShdw dist="50800" dir="7200000" algn="ctr" rotWithShape="0">
                    <a:schemeClr val="tx1"/>
                  </a:outerShdw>
                </a:effectLst>
              </a:rPr>
              <a:t>Meet the Texans!</a:t>
            </a:r>
          </a:p>
        </p:txBody>
      </p:sp>
      <p:pic>
        <p:nvPicPr>
          <p:cNvPr id="45" name="Picture 15" descr="C:\Users\Sandra\AppData\Local\Microsoft\Windows\Temporary Internet Files\Content.IE5\7M9CR5HO\boots-310203_640[1].png"/>
          <p:cNvPicPr>
            <a:picLocks noChangeAspect="1" noChangeArrowheads="1"/>
          </p:cNvPicPr>
          <p:nvPr/>
        </p:nvPicPr>
        <p:blipFill>
          <a:blip r:embed="rId4"/>
          <a:srcRect/>
          <a:stretch>
            <a:fillRect/>
          </a:stretch>
        </p:blipFill>
        <p:spPr bwMode="auto">
          <a:xfrm>
            <a:off x="2590800" y="1981200"/>
            <a:ext cx="3962400" cy="487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childTnLst>
                                </p:cTn>
                              </p:par>
                              <p:par>
                                <p:cTn id="12" presetID="22" presetClass="entr" presetSubtype="1"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up)">
                                      <p:cBhvr>
                                        <p:cTn id="14" dur="1000"/>
                                        <p:tgtEl>
                                          <p:spTgt spid="41"/>
                                        </p:tgtEl>
                                      </p:cBhvr>
                                    </p:animEffect>
                                  </p:childTnLst>
                                </p:cTn>
                              </p:par>
                              <p:par>
                                <p:cTn id="15" presetID="49" presetClass="entr" presetSubtype="0" decel="100000" fill="hold" grpId="0" nodeType="withEffect">
                                  <p:stCondLst>
                                    <p:cond delay="50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360"/>
                                          </p:val>
                                        </p:tav>
                                        <p:tav tm="100000">
                                          <p:val>
                                            <p:fltVal val="0"/>
                                          </p:val>
                                        </p:tav>
                                      </p:tavLst>
                                    </p:anim>
                                    <p:animEffect transition="in" filter="fade">
                                      <p:cBhvr>
                                        <p:cTn id="20" dur="1000"/>
                                        <p:tgtEl>
                                          <p:spTgt spid="39"/>
                                        </p:tgtEl>
                                      </p:cBhvr>
                                    </p:animEffect>
                                  </p:childTnLst>
                                </p:cTn>
                              </p:par>
                              <p:par>
                                <p:cTn id="21" presetID="10" presetClass="exit" presetSubtype="0" fill="hold" grpId="0" nodeType="withEffect">
                                  <p:stCondLst>
                                    <p:cond delay="0"/>
                                  </p:stCondLst>
                                  <p:childTnLst>
                                    <p:animEffect transition="out" filter="fade">
                                      <p:cBhvr>
                                        <p:cTn id="22" dur="1000"/>
                                        <p:tgtEl>
                                          <p:spTgt spid="12"/>
                                        </p:tgtEl>
                                      </p:cBhvr>
                                    </p:animEffect>
                                    <p:set>
                                      <p:cBhvr>
                                        <p:cTn id="23" dur="1" fill="hold">
                                          <p:stCondLst>
                                            <p:cond delay="999"/>
                                          </p:stCondLst>
                                        </p:cTn>
                                        <p:tgtEl>
                                          <p:spTgt spid="1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13"/>
                                        </p:tgtEl>
                                      </p:cBhvr>
                                    </p:animEffect>
                                    <p:set>
                                      <p:cBhvr>
                                        <p:cTn id="35" dur="1" fill="hold">
                                          <p:stCondLst>
                                            <p:cond delay="999"/>
                                          </p:stCondLst>
                                        </p:cTn>
                                        <p:tgtEl>
                                          <p:spTgt spid="13"/>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6"/>
                                        </p:tgtEl>
                                      </p:cBhvr>
                                    </p:animEffect>
                                    <p:set>
                                      <p:cBhvr>
                                        <p:cTn id="41" dur="1" fill="hold">
                                          <p:stCondLst>
                                            <p:cond delay="999"/>
                                          </p:stCondLst>
                                        </p:cTn>
                                        <p:tgtEl>
                                          <p:spTgt spid="16"/>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22"/>
                                        </p:tgtEl>
                                      </p:cBhvr>
                                    </p:animEffect>
                                    <p:set>
                                      <p:cBhvr>
                                        <p:cTn id="44" dur="1" fill="hold">
                                          <p:stCondLst>
                                            <p:cond delay="999"/>
                                          </p:stCondLst>
                                        </p:cTn>
                                        <p:tgtEl>
                                          <p:spTgt spid="22"/>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23"/>
                                        </p:tgtEl>
                                      </p:cBhvr>
                                    </p:animEffect>
                                    <p:set>
                                      <p:cBhvr>
                                        <p:cTn id="47" dur="1" fill="hold">
                                          <p:stCondLst>
                                            <p:cond delay="999"/>
                                          </p:stCondLst>
                                        </p:cTn>
                                        <p:tgtEl>
                                          <p:spTgt spid="23"/>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35"/>
                                        </p:tgtEl>
                                      </p:cBhvr>
                                    </p:animEffect>
                                    <p:set>
                                      <p:cBhvr>
                                        <p:cTn id="50" dur="1" fill="hold">
                                          <p:stCondLst>
                                            <p:cond delay="999"/>
                                          </p:stCondLst>
                                        </p:cTn>
                                        <p:tgtEl>
                                          <p:spTgt spid="35"/>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30"/>
                                        </p:tgtEl>
                                      </p:cBhvr>
                                    </p:animEffect>
                                    <p:set>
                                      <p:cBhvr>
                                        <p:cTn id="53" dur="1" fill="hold">
                                          <p:stCondLst>
                                            <p:cond delay="999"/>
                                          </p:stCondLst>
                                        </p:cTn>
                                        <p:tgtEl>
                                          <p:spTgt spid="30"/>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33"/>
                                        </p:tgtEl>
                                      </p:cBhvr>
                                    </p:animEffect>
                                    <p:set>
                                      <p:cBhvr>
                                        <p:cTn id="56" dur="1" fill="hold">
                                          <p:stCondLst>
                                            <p:cond delay="999"/>
                                          </p:stCondLst>
                                        </p:cTn>
                                        <p:tgtEl>
                                          <p:spTgt spid="33"/>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34"/>
                                        </p:tgtEl>
                                      </p:cBhvr>
                                    </p:animEffect>
                                    <p:set>
                                      <p:cBhvr>
                                        <p:cTn id="59" dur="1" fill="hold">
                                          <p:stCondLst>
                                            <p:cond delay="999"/>
                                          </p:stCondLst>
                                        </p:cTn>
                                        <p:tgtEl>
                                          <p:spTgt spid="34"/>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32"/>
                                        </p:tgtEl>
                                      </p:cBhvr>
                                    </p:animEffect>
                                    <p:set>
                                      <p:cBhvr>
                                        <p:cTn id="62" dur="1" fill="hold">
                                          <p:stCondLst>
                                            <p:cond delay="999"/>
                                          </p:stCondLst>
                                        </p:cTn>
                                        <p:tgtEl>
                                          <p:spTgt spid="32"/>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31"/>
                                        </p:tgtEl>
                                      </p:cBhvr>
                                    </p:animEffect>
                                    <p:set>
                                      <p:cBhvr>
                                        <p:cTn id="65" dur="1" fill="hold">
                                          <p:stCondLst>
                                            <p:cond delay="999"/>
                                          </p:stCondLst>
                                        </p:cTn>
                                        <p:tgtEl>
                                          <p:spTgt spid="31"/>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40"/>
                                        </p:tgtEl>
                                      </p:cBhvr>
                                    </p:animEffect>
                                    <p:set>
                                      <p:cBhvr>
                                        <p:cTn id="68" dur="1" fill="hold">
                                          <p:stCondLst>
                                            <p:cond delay="999"/>
                                          </p:stCondLst>
                                        </p:cTn>
                                        <p:tgtEl>
                                          <p:spTgt spid="40"/>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42"/>
                                        </p:tgtEl>
                                      </p:cBhvr>
                                    </p:animEffect>
                                    <p:set>
                                      <p:cBhvr>
                                        <p:cTn id="71" dur="1" fill="hold">
                                          <p:stCondLst>
                                            <p:cond delay="999"/>
                                          </p:stCondLst>
                                        </p:cTn>
                                        <p:tgtEl>
                                          <p:spTgt spid="42"/>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43"/>
                                        </p:tgtEl>
                                      </p:cBhvr>
                                    </p:animEffect>
                                    <p:set>
                                      <p:cBhvr>
                                        <p:cTn id="74" dur="1" fill="hold">
                                          <p:stCondLst>
                                            <p:cond delay="999"/>
                                          </p:stCondLst>
                                        </p:cTn>
                                        <p:tgtEl>
                                          <p:spTgt spid="43"/>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44"/>
                                        </p:tgtEl>
                                      </p:cBhvr>
                                    </p:animEffect>
                                    <p:set>
                                      <p:cBhvr>
                                        <p:cTn id="77" dur="1" fill="hold">
                                          <p:stCondLst>
                                            <p:cond delay="999"/>
                                          </p:stCondLst>
                                        </p:cTn>
                                        <p:tgtEl>
                                          <p:spTgt spid="44"/>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36"/>
                                        </p:tgtEl>
                                      </p:cBhvr>
                                    </p:animEffect>
                                    <p:set>
                                      <p:cBhvr>
                                        <p:cTn id="80" dur="1" fill="hold">
                                          <p:stCondLst>
                                            <p:cond delay="999"/>
                                          </p:stCondLst>
                                        </p:cTn>
                                        <p:tgtEl>
                                          <p:spTgt spid="3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1000"/>
                                        <p:tgtEl>
                                          <p:spTgt spid="8"/>
                                        </p:tgtEl>
                                      </p:cBhvr>
                                    </p:animEffect>
                                    <p:set>
                                      <p:cBhvr>
                                        <p:cTn id="85" dur="1" fill="hold">
                                          <p:stCondLst>
                                            <p:cond delay="999"/>
                                          </p:stCondLst>
                                        </p:cTn>
                                        <p:tgtEl>
                                          <p:spTgt spid="8"/>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7"/>
                                        </p:tgtEl>
                                      </p:cBhvr>
                                    </p:animEffect>
                                    <p:set>
                                      <p:cBhvr>
                                        <p:cTn id="88" dur="1" fill="hold">
                                          <p:stCondLst>
                                            <p:cond delay="999"/>
                                          </p:stCondLst>
                                        </p:cTn>
                                        <p:tgtEl>
                                          <p:spTgt spid="7"/>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21"/>
                                        </p:tgtEl>
                                      </p:cBhvr>
                                    </p:animEffect>
                                    <p:set>
                                      <p:cBhvr>
                                        <p:cTn id="94" dur="1" fill="hold">
                                          <p:stCondLst>
                                            <p:cond delay="999"/>
                                          </p:stCondLst>
                                        </p:cTn>
                                        <p:tgtEl>
                                          <p:spTgt spid="21"/>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29"/>
                                        </p:tgtEl>
                                      </p:cBhvr>
                                    </p:animEffect>
                                    <p:set>
                                      <p:cBhvr>
                                        <p:cTn id="97" dur="1" fill="hold">
                                          <p:stCondLst>
                                            <p:cond delay="9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7"/>
                                        </p:tgtEl>
                                      </p:cBhvr>
                                    </p:animEffect>
                                    <p:set>
                                      <p:cBhvr>
                                        <p:cTn id="100" dur="1" fill="hold">
                                          <p:stCondLst>
                                            <p:cond delay="999"/>
                                          </p:stCondLst>
                                        </p:cTn>
                                        <p:tgtEl>
                                          <p:spTgt spid="37"/>
                                        </p:tgtEl>
                                        <p:attrNameLst>
                                          <p:attrName>style.visibility</p:attrName>
                                        </p:attrNameLst>
                                      </p:cBhvr>
                                      <p:to>
                                        <p:strVal val="hidden"/>
                                      </p:to>
                                    </p:set>
                                  </p:childTnLst>
                                </p:cTn>
                              </p:par>
                            </p:childTnLst>
                          </p:cTn>
                        </p:par>
                        <p:par>
                          <p:cTn id="101" fill="hold">
                            <p:stCondLst>
                              <p:cond delay="1000"/>
                            </p:stCondLst>
                            <p:childTnLst>
                              <p:par>
                                <p:cTn id="102" presetID="53" presetClass="entr" presetSubtype="0" fill="hold" grpId="0" nodeType="after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p:cTn id="104" dur="1000" fill="hold"/>
                                        <p:tgtEl>
                                          <p:spTgt spid="17"/>
                                        </p:tgtEl>
                                        <p:attrNameLst>
                                          <p:attrName>ppt_w</p:attrName>
                                        </p:attrNameLst>
                                      </p:cBhvr>
                                      <p:tavLst>
                                        <p:tav tm="0">
                                          <p:val>
                                            <p:fltVal val="0"/>
                                          </p:val>
                                        </p:tav>
                                        <p:tav tm="100000">
                                          <p:val>
                                            <p:strVal val="#ppt_w"/>
                                          </p:val>
                                        </p:tav>
                                      </p:tavLst>
                                    </p:anim>
                                    <p:anim calcmode="lin" valueType="num">
                                      <p:cBhvr>
                                        <p:cTn id="105" dur="1000" fill="hold"/>
                                        <p:tgtEl>
                                          <p:spTgt spid="17"/>
                                        </p:tgtEl>
                                        <p:attrNameLst>
                                          <p:attrName>ppt_h</p:attrName>
                                        </p:attrNameLst>
                                      </p:cBhvr>
                                      <p:tavLst>
                                        <p:tav tm="0">
                                          <p:val>
                                            <p:fltVal val="0"/>
                                          </p:val>
                                        </p:tav>
                                        <p:tav tm="100000">
                                          <p:val>
                                            <p:strVal val="#ppt_h"/>
                                          </p:val>
                                        </p:tav>
                                      </p:tavLst>
                                    </p:anim>
                                    <p:animEffect transition="in" filter="fade">
                                      <p:cBhvr>
                                        <p:cTn id="106" dur="1000"/>
                                        <p:tgtEl>
                                          <p:spTgt spid="17"/>
                                        </p:tgtEl>
                                      </p:cBhvr>
                                    </p:animEffect>
                                  </p:childTnLst>
                                </p:cTn>
                              </p:par>
                              <p:par>
                                <p:cTn id="107" presetID="64" presetClass="path" presetSubtype="0" accel="50000" decel="50000" fill="hold" grpId="1" nodeType="withEffect">
                                  <p:stCondLst>
                                    <p:cond delay="0"/>
                                  </p:stCondLst>
                                  <p:childTnLst>
                                    <p:animMotion origin="layout" path="M -3.33333E-6 3.33333E-6 L 0.22084 -0.46042 " pathEditMode="relative" rAng="0" ptsTypes="AA">
                                      <p:cBhvr>
                                        <p:cTn id="108" dur="1000" fill="hold"/>
                                        <p:tgtEl>
                                          <p:spTgt spid="17"/>
                                        </p:tgtEl>
                                        <p:attrNameLst>
                                          <p:attrName>ppt_x</p:attrName>
                                          <p:attrName>ppt_y</p:attrName>
                                        </p:attrNameLst>
                                      </p:cBhvr>
                                      <p:rCtr x="110" y="-230"/>
                                    </p:animMotion>
                                  </p:childTnLst>
                                </p:cTn>
                              </p:par>
                            </p:childTnLst>
                          </p:cTn>
                        </p:par>
                        <p:par>
                          <p:cTn id="109" fill="hold">
                            <p:stCondLst>
                              <p:cond delay="2000"/>
                            </p:stCondLst>
                            <p:childTnLst>
                              <p:par>
                                <p:cTn id="110" presetID="30" presetClass="entr" presetSubtype="0" fill="hold" nodeType="after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800" decel="100000"/>
                                        <p:tgtEl>
                                          <p:spTgt spid="45"/>
                                        </p:tgtEl>
                                      </p:cBhvr>
                                    </p:animEffect>
                                    <p:anim calcmode="lin" valueType="num">
                                      <p:cBhvr>
                                        <p:cTn id="113" dur="800" decel="100000" fill="hold"/>
                                        <p:tgtEl>
                                          <p:spTgt spid="45"/>
                                        </p:tgtEl>
                                        <p:attrNameLst>
                                          <p:attrName>style.rotation</p:attrName>
                                        </p:attrNameLst>
                                      </p:cBhvr>
                                      <p:tavLst>
                                        <p:tav tm="0">
                                          <p:val>
                                            <p:fltVal val="-90"/>
                                          </p:val>
                                        </p:tav>
                                        <p:tav tm="100000">
                                          <p:val>
                                            <p:fltVal val="0"/>
                                          </p:val>
                                        </p:tav>
                                      </p:tavLst>
                                    </p:anim>
                                    <p:anim calcmode="lin" valueType="num">
                                      <p:cBhvr>
                                        <p:cTn id="114" dur="800" decel="100000" fill="hold"/>
                                        <p:tgtEl>
                                          <p:spTgt spid="45"/>
                                        </p:tgtEl>
                                        <p:attrNameLst>
                                          <p:attrName>ppt_x</p:attrName>
                                        </p:attrNameLst>
                                      </p:cBhvr>
                                      <p:tavLst>
                                        <p:tav tm="0">
                                          <p:val>
                                            <p:strVal val="#ppt_x+0.4"/>
                                          </p:val>
                                        </p:tav>
                                        <p:tav tm="100000">
                                          <p:val>
                                            <p:strVal val="#ppt_x-0.05"/>
                                          </p:val>
                                        </p:tav>
                                      </p:tavLst>
                                    </p:anim>
                                    <p:anim calcmode="lin" valueType="num">
                                      <p:cBhvr>
                                        <p:cTn id="115" dur="800" decel="100000" fill="hold"/>
                                        <p:tgtEl>
                                          <p:spTgt spid="45"/>
                                        </p:tgtEl>
                                        <p:attrNameLst>
                                          <p:attrName>ppt_y</p:attrName>
                                        </p:attrNameLst>
                                      </p:cBhvr>
                                      <p:tavLst>
                                        <p:tav tm="0">
                                          <p:val>
                                            <p:strVal val="#ppt_y-0.4"/>
                                          </p:val>
                                        </p:tav>
                                        <p:tav tm="100000">
                                          <p:val>
                                            <p:strVal val="#ppt_y+0.1"/>
                                          </p:val>
                                        </p:tav>
                                      </p:tavLst>
                                    </p:anim>
                                    <p:anim calcmode="lin" valueType="num">
                                      <p:cBhvr>
                                        <p:cTn id="116" dur="200" accel="100000" fill="hold">
                                          <p:stCondLst>
                                            <p:cond delay="800"/>
                                          </p:stCondLst>
                                        </p:cTn>
                                        <p:tgtEl>
                                          <p:spTgt spid="45"/>
                                        </p:tgtEl>
                                        <p:attrNameLst>
                                          <p:attrName>ppt_x</p:attrName>
                                        </p:attrNameLst>
                                      </p:cBhvr>
                                      <p:tavLst>
                                        <p:tav tm="0">
                                          <p:val>
                                            <p:strVal val="#ppt_x-0.05"/>
                                          </p:val>
                                        </p:tav>
                                        <p:tav tm="100000">
                                          <p:val>
                                            <p:strVal val="#ppt_x"/>
                                          </p:val>
                                        </p:tav>
                                      </p:tavLst>
                                    </p:anim>
                                    <p:anim calcmode="lin" valueType="num">
                                      <p:cBhvr>
                                        <p:cTn id="117" dur="200" accel="100000" fill="hold">
                                          <p:stCondLst>
                                            <p:cond delay="800"/>
                                          </p:stCondLst>
                                        </p:cTn>
                                        <p:tgtEl>
                                          <p:spTgt spid="4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9" grpId="0" animBg="1"/>
      <p:bldP spid="7" grpId="0" animBg="1"/>
      <p:bldP spid="8" grpId="0" animBg="1"/>
      <p:bldP spid="13" grpId="0" animBg="1"/>
      <p:bldP spid="16" grpId="0" animBg="1"/>
      <p:bldP spid="12" grpId="0" animBg="1"/>
      <p:bldP spid="14" grpId="0" animBg="1"/>
      <p:bldP spid="19" grpId="0" animBg="1"/>
      <p:bldP spid="22" grpId="0" animBg="1"/>
      <p:bldP spid="23" grpId="0" animBg="1"/>
      <p:bldP spid="29" grpId="0" animBg="1"/>
      <p:bldP spid="30" grpId="0" animBg="1"/>
      <p:bldP spid="31" grpId="0" animBg="1"/>
      <p:bldP spid="32" grpId="0" animBg="1"/>
      <p:bldP spid="33" grpId="0" animBg="1"/>
      <p:bldP spid="34" grpId="0" animBg="1"/>
      <p:bldP spid="35" grpId="0" animBg="1"/>
      <p:bldP spid="37" grpId="0" animBg="1"/>
      <p:bldP spid="37" grpId="1" animBg="1"/>
      <p:bldP spid="38" grpId="0" animBg="1"/>
      <p:bldP spid="39" grpId="0" animBg="1"/>
      <p:bldP spid="36" grpId="0" animBg="1"/>
      <p:bldP spid="40" grpId="0" animBg="1"/>
      <p:bldP spid="42" grpId="0" animBg="1"/>
      <p:bldP spid="43" grpId="0" animBg="1"/>
      <p:bldP spid="18" grpId="0" animBg="1"/>
      <p:bldP spid="21" grpId="0" animBg="1"/>
      <p:bldP spid="17" grpId="0" animBg="1"/>
      <p:bldP spid="17"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8997"/>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F0"/>
                </a:solidFill>
                <a:effectLst>
                  <a:outerShdw blurRad="50800" dist="50800" dir="5400000" algn="ctr" rotWithShape="0">
                    <a:schemeClr val="tx1"/>
                  </a:outerShdw>
                </a:effectLst>
                <a:latin typeface="Calibri" pitchFamily="34" charset="0"/>
              </a:rPr>
              <a:t>REFERENCES</a:t>
            </a:r>
            <a:endParaRPr lang="en-US" sz="4000" b="1" dirty="0">
              <a:solidFill>
                <a:srgbClr val="00B0F0"/>
              </a:solidFill>
              <a:effectLst>
                <a:outerShdw blurRad="50800" dist="50800" dir="5400000" algn="ctr" rotWithShape="0">
                  <a:schemeClr val="tx1"/>
                </a:outerShdw>
              </a:effectLst>
              <a:latin typeface="Calibri" pitchFamily="34" charset="0"/>
            </a:endParaRPr>
          </a:p>
        </p:txBody>
      </p:sp>
      <p:sp useBgFill="1">
        <p:nvSpPr>
          <p:cNvPr id="17" name="TextBox 16"/>
          <p:cNvSpPr txBox="1"/>
          <p:nvPr/>
        </p:nvSpPr>
        <p:spPr>
          <a:xfrm>
            <a:off x="0" y="762000"/>
            <a:ext cx="9144000" cy="7432804"/>
          </a:xfrm>
          <a:prstGeom prst="rect">
            <a:avLst/>
          </a:prstGeom>
        </p:spPr>
        <p:txBody>
          <a:bodyPr wrap="square" rtlCol="0">
            <a:spAutoFit/>
          </a:bodyPr>
          <a:lstStyle/>
          <a:p>
            <a:r>
              <a:rPr lang="en-US" sz="900" dirty="0" smtClean="0">
                <a:hlinkClick r:id="rId2"/>
              </a:rPr>
              <a:t>http://en.wikipedia.org/wiki/Human_evolution</a:t>
            </a:r>
            <a:endParaRPr lang="en-US" sz="900" dirty="0" smtClean="0"/>
          </a:p>
          <a:p>
            <a:r>
              <a:rPr lang="en-US" sz="900" dirty="0" smtClean="0">
                <a:hlinkClick r:id="rId3"/>
              </a:rPr>
              <a:t>http://en.wikipedia.org/wiki/Stone_Age</a:t>
            </a:r>
            <a:endParaRPr lang="en-US" sz="900" dirty="0" smtClean="0"/>
          </a:p>
          <a:p>
            <a:r>
              <a:rPr lang="en-US" sz="900" dirty="0" smtClean="0">
                <a:hlinkClick r:id="rId4"/>
              </a:rPr>
              <a:t>http://en.wikipedia.org/wiki/Neolithic</a:t>
            </a:r>
            <a:endParaRPr lang="en-US" sz="900" dirty="0" smtClean="0"/>
          </a:p>
          <a:p>
            <a:r>
              <a:rPr lang="en-US" sz="900" dirty="0" smtClean="0">
                <a:hlinkClick r:id="rId5"/>
              </a:rPr>
              <a:t>http://en.wikipedia.org/wiki/Paleolithic</a:t>
            </a:r>
            <a:endParaRPr lang="en-US" sz="900" dirty="0" smtClean="0"/>
          </a:p>
          <a:p>
            <a:r>
              <a:rPr lang="en-US" sz="900" dirty="0" smtClean="0">
                <a:hlinkClick r:id="rId6"/>
              </a:rPr>
              <a:t>http://humanorigins.si.edu/evidence/human-family-tree</a:t>
            </a:r>
            <a:endParaRPr lang="en-US" sz="900" dirty="0" smtClean="0"/>
          </a:p>
          <a:p>
            <a:r>
              <a:rPr lang="en-US" sz="900" dirty="0" smtClean="0">
                <a:hlinkClick r:id="rId7"/>
              </a:rPr>
              <a:t>http://en.wikipedia.org/wiki/On_Your_Knees_Cave</a:t>
            </a:r>
            <a:endParaRPr lang="en-US" sz="900" dirty="0" smtClean="0"/>
          </a:p>
          <a:p>
            <a:r>
              <a:rPr lang="en-US" sz="900" dirty="0" smtClean="0">
                <a:hlinkClick r:id="rId8"/>
              </a:rPr>
              <a:t>http://orgs.usd.edu/esci/alaska/oykc.html</a:t>
            </a:r>
            <a:endParaRPr lang="en-US" sz="900" u="sng" dirty="0" smtClean="0">
              <a:hlinkClick r:id="rId9"/>
            </a:endParaRPr>
          </a:p>
          <a:p>
            <a:r>
              <a:rPr lang="en-US" sz="900" u="sng" dirty="0" smtClean="0">
                <a:hlinkClick r:id="rId9"/>
              </a:rPr>
              <a:t>http://www.sciencedirect.com/</a:t>
            </a:r>
            <a:endParaRPr lang="en-US" sz="900" u="sng" dirty="0" smtClean="0"/>
          </a:p>
          <a:p>
            <a:r>
              <a:rPr lang="en-US" sz="900" dirty="0" smtClean="0">
                <a:hlinkClick r:id="rId10"/>
              </a:rPr>
              <a:t>http://sepmstrata.org/history/vail.html</a:t>
            </a:r>
            <a:endParaRPr lang="en-US" sz="900" dirty="0" smtClean="0"/>
          </a:p>
          <a:p>
            <a:r>
              <a:rPr lang="en-US" sz="900" dirty="0" smtClean="0">
                <a:hlinkClick r:id="rId11"/>
              </a:rPr>
              <a:t>http://en.wikipedia.org/wiki/Sea_level#Sea_level_change</a:t>
            </a:r>
            <a:endParaRPr lang="en-US" sz="900" dirty="0" smtClean="0"/>
          </a:p>
          <a:p>
            <a:r>
              <a:rPr lang="en-US" sz="900" dirty="0" smtClean="0">
                <a:hlinkClick r:id="rId12"/>
              </a:rPr>
              <a:t>http://en.wikipedia.org/wiki/Ice_age</a:t>
            </a:r>
            <a:endParaRPr lang="en-US" sz="900" dirty="0" smtClean="0"/>
          </a:p>
          <a:p>
            <a:r>
              <a:rPr lang="en-US" sz="900" dirty="0" smtClean="0">
                <a:hlinkClick r:id="rId13"/>
              </a:rPr>
              <a:t>https://www.nps.gov/features/romo/feat0001/BasicsIceAges.swf</a:t>
            </a:r>
            <a:r>
              <a:rPr lang="en-US" sz="900" dirty="0" smtClean="0"/>
              <a:t>  maps of ices ages 180,000-today</a:t>
            </a:r>
          </a:p>
          <a:p>
            <a:r>
              <a:rPr lang="en-US" sz="900" dirty="0" smtClean="0">
                <a:hlinkClick r:id="rId14"/>
              </a:rPr>
              <a:t>http://science.discovery.com/videos/100-greatest-discoveries-shorts-periodic-ice-age.html</a:t>
            </a:r>
            <a:endParaRPr lang="en-US" sz="900" dirty="0" smtClean="0"/>
          </a:p>
          <a:p>
            <a:r>
              <a:rPr lang="en-US" sz="900" dirty="0" smtClean="0">
                <a:hlinkClick r:id="rId15"/>
              </a:rPr>
              <a:t>http://en.wikipedia.org/wiki/Coast_Range_Arc</a:t>
            </a:r>
            <a:endParaRPr lang="en-US" sz="900" dirty="0" smtClean="0"/>
          </a:p>
          <a:p>
            <a:r>
              <a:rPr lang="en-US" sz="900" dirty="0" smtClean="0">
                <a:hlinkClick r:id="rId16"/>
              </a:rPr>
              <a:t>http://academic.emporia.edu/aberjame/student/pachuta1/page1.htm</a:t>
            </a:r>
            <a:r>
              <a:rPr lang="en-US" sz="900" dirty="0" smtClean="0"/>
              <a:t>  - video</a:t>
            </a:r>
          </a:p>
          <a:p>
            <a:r>
              <a:rPr lang="en-US" sz="900" dirty="0" smtClean="0">
                <a:hlinkClick r:id="rId17"/>
              </a:rPr>
              <a:t>http://en.wikipedia.org/wiki/Terrane</a:t>
            </a:r>
            <a:endParaRPr lang="en-US" sz="900" dirty="0" smtClean="0"/>
          </a:p>
          <a:p>
            <a:r>
              <a:rPr lang="en-US" sz="900" dirty="0" smtClean="0">
                <a:hlinkClick r:id="rId18"/>
              </a:rPr>
              <a:t>http://pubs.usgs.gov/gip/dynamic/Pangaea.html</a:t>
            </a:r>
            <a:r>
              <a:rPr lang="en-US" sz="900" dirty="0" smtClean="0"/>
              <a:t> map w/</a:t>
            </a:r>
            <a:r>
              <a:rPr lang="en-US" sz="900" dirty="0" err="1" smtClean="0"/>
              <a:t>terranes</a:t>
            </a:r>
            <a:endParaRPr lang="en-US" sz="900" dirty="0" smtClean="0"/>
          </a:p>
          <a:p>
            <a:r>
              <a:rPr lang="en-US" sz="900" dirty="0" smtClean="0">
                <a:hlinkClick r:id="rId19"/>
              </a:rPr>
              <a:t>http://muller.lbl.gov/papers/scicorr.htm</a:t>
            </a:r>
            <a:endParaRPr lang="en-US" sz="900" dirty="0" smtClean="0"/>
          </a:p>
          <a:p>
            <a:r>
              <a:rPr lang="en-US" sz="900" dirty="0" smtClean="0">
                <a:hlinkClick r:id="rId20"/>
              </a:rPr>
              <a:t>http://www.dggs.alaska.gov/webpubs/usgs/of/text/of89-0554.PDF</a:t>
            </a:r>
            <a:endParaRPr lang="en-US" sz="900" dirty="0" smtClean="0"/>
          </a:p>
          <a:p>
            <a:r>
              <a:rPr lang="en-US" sz="900" dirty="0" smtClean="0">
                <a:hlinkClick r:id="rId21"/>
              </a:rPr>
              <a:t>http://www.burkemuseum.org/static/geo_history_wa</a:t>
            </a:r>
            <a:endParaRPr lang="en-US" sz="900" dirty="0" smtClean="0"/>
          </a:p>
          <a:p>
            <a:r>
              <a:rPr lang="en-US" sz="900" dirty="0" smtClean="0">
                <a:hlinkClick r:id="rId7"/>
              </a:rPr>
              <a:t>http://en.wikipedia.org/wiki/On_Your_Knees_Cave</a:t>
            </a:r>
            <a:endParaRPr lang="en-US" sz="900" dirty="0" smtClean="0"/>
          </a:p>
          <a:p>
            <a:r>
              <a:rPr lang="en-US" sz="900" dirty="0" smtClean="0">
                <a:hlinkClick r:id="rId22"/>
              </a:rPr>
              <a:t>http://orgs.usd.edu/esci/alaska/oykc.htmll</a:t>
            </a:r>
            <a:endParaRPr lang="en-US" sz="900" dirty="0" smtClean="0"/>
          </a:p>
          <a:p>
            <a:r>
              <a:rPr lang="en-US" sz="900" dirty="0" smtClean="0">
                <a:hlinkClick r:id="rId23"/>
              </a:rPr>
              <a:t>http://en.wikipedia.org/wiki/Beringia</a:t>
            </a:r>
            <a:endParaRPr lang="en-US" sz="900" dirty="0" smtClean="0"/>
          </a:p>
          <a:p>
            <a:r>
              <a:rPr lang="en-US" sz="900" dirty="0" smtClean="0">
                <a:hlinkClick r:id="rId24"/>
              </a:rPr>
              <a:t>http://en.wikipedia.org/wiki/Yupik_peoples</a:t>
            </a:r>
            <a:endParaRPr lang="en-US" sz="900" dirty="0" smtClean="0"/>
          </a:p>
          <a:p>
            <a:r>
              <a:rPr lang="en-US" sz="900" dirty="0" smtClean="0">
                <a:hlinkClick r:id="rId25"/>
              </a:rPr>
              <a:t>http://en.wikipedia.org/wiki/Eskimo</a:t>
            </a:r>
            <a:endParaRPr lang="en-US" sz="900" dirty="0" smtClean="0"/>
          </a:p>
          <a:p>
            <a:r>
              <a:rPr lang="en-US" sz="900" dirty="0" smtClean="0">
                <a:hlinkClick r:id="rId26"/>
              </a:rPr>
              <a:t>https://en.wikipedia.org/wiki/Glacier</a:t>
            </a:r>
            <a:endParaRPr lang="en-US" sz="900" dirty="0" smtClean="0"/>
          </a:p>
          <a:p>
            <a:r>
              <a:rPr lang="en-US" sz="900" dirty="0" smtClean="0">
                <a:hlinkClick r:id="rId27"/>
              </a:rPr>
              <a:t>http://www.museum.state.il.us/exhibits/ice_ages/why_glaciations1.html</a:t>
            </a:r>
            <a:endParaRPr lang="en-US" sz="900" dirty="0" smtClean="0"/>
          </a:p>
          <a:p>
            <a:r>
              <a:rPr lang="en-US" sz="900" dirty="0" smtClean="0">
                <a:hlinkClick r:id="rId28"/>
              </a:rPr>
              <a:t>https://en.wikipedia.org/wiki/Paleoclimatology</a:t>
            </a:r>
            <a:endParaRPr lang="en-US" sz="900" dirty="0" smtClean="0"/>
          </a:p>
          <a:p>
            <a:r>
              <a:rPr lang="en-US" sz="900" dirty="0" smtClean="0">
                <a:hlinkClick r:id="rId29"/>
              </a:rPr>
              <a:t>https://nsidc.org/cryosphere/glaciers/life-glacier.html</a:t>
            </a:r>
            <a:endParaRPr lang="en-US" sz="900" dirty="0" smtClean="0"/>
          </a:p>
          <a:p>
            <a:r>
              <a:rPr lang="en-US" sz="900" dirty="0" smtClean="0">
                <a:hlinkClick r:id="rId30"/>
              </a:rPr>
              <a:t>https://en.wikipedia.org/wiki/Cordilleran_Ice_Sheet</a:t>
            </a:r>
            <a:endParaRPr lang="en-US" sz="900" dirty="0" smtClean="0"/>
          </a:p>
          <a:p>
            <a:r>
              <a:rPr lang="en-US" sz="900" dirty="0" smtClean="0">
                <a:hlinkClick r:id="rId31"/>
              </a:rPr>
              <a:t>https://classconnection.s3.amazonaws.com/363/flashcards/3970363/png/sub-142C41B6791440E2CD9.png</a:t>
            </a:r>
            <a:endParaRPr lang="en-US" sz="900" dirty="0" smtClean="0"/>
          </a:p>
          <a:p>
            <a:r>
              <a:rPr lang="en-US" sz="900" dirty="0" smtClean="0">
                <a:hlinkClick r:id="rId32"/>
              </a:rPr>
              <a:t>http://www.nature.com/news/ancient-migration-coming-to-america-1.10562</a:t>
            </a:r>
            <a:endParaRPr lang="en-US" sz="900" dirty="0" smtClean="0"/>
          </a:p>
          <a:p>
            <a:r>
              <a:rPr lang="en-US" sz="900" dirty="0" smtClean="0">
                <a:hlinkClick r:id="rId33"/>
              </a:rPr>
              <a:t>http://www.nytimes.com/2013/11/21/science/two-surprises-in-dna-of-boy-found-buried-in-siberia.html?_r=0</a:t>
            </a:r>
          </a:p>
          <a:p>
            <a:r>
              <a:rPr lang="en-US" sz="900" dirty="0" smtClean="0">
                <a:hlinkClick r:id="rId33"/>
              </a:rPr>
              <a:t>http://www.sitnews.us/1113News/112113/112113_first_humans_ams.html</a:t>
            </a:r>
            <a:endParaRPr lang="en-US" sz="900" dirty="0" smtClean="0"/>
          </a:p>
          <a:p>
            <a:r>
              <a:rPr lang="en-US" sz="900" dirty="0" smtClean="0">
                <a:hlinkClick r:id="rId34"/>
              </a:rPr>
              <a:t>http://www.nature.com/news/americas-natives-have-european-roots-1.14213</a:t>
            </a:r>
            <a:endParaRPr lang="en-US" sz="900" dirty="0" smtClean="0"/>
          </a:p>
          <a:p>
            <a:r>
              <a:rPr lang="en-US" sz="900" dirty="0" smtClean="0">
                <a:hlinkClick r:id="rId35"/>
              </a:rPr>
              <a:t>http://www.columbia.edu/~vjd1/glacier.gif</a:t>
            </a:r>
            <a:endParaRPr lang="en-US" sz="900" dirty="0" smtClean="0"/>
          </a:p>
          <a:p>
            <a:pPr>
              <a:defRPr/>
            </a:pPr>
            <a:r>
              <a:rPr lang="en-US" sz="900" dirty="0" smtClean="0">
                <a:hlinkClick r:id="rId36"/>
              </a:rPr>
              <a:t>https://classconnection.s3.amazonaws.com/613/flashcards/977613/jpg/glacice1323512659935.jpg</a:t>
            </a:r>
            <a:endParaRPr lang="en-US" sz="900" dirty="0" smtClean="0"/>
          </a:p>
          <a:p>
            <a:pPr>
              <a:defRPr/>
            </a:pPr>
            <a:r>
              <a:rPr lang="en-US" sz="900" dirty="0" smtClean="0">
                <a:hlinkClick r:id="rId37"/>
              </a:rPr>
              <a:t>http://geologycafe.com/images/glacial_landscapes.jpg</a:t>
            </a:r>
            <a:endParaRPr lang="en-US" sz="900" dirty="0" smtClean="0"/>
          </a:p>
          <a:p>
            <a:pPr>
              <a:defRPr/>
            </a:pPr>
            <a:r>
              <a:rPr lang="en-US" sz="900" dirty="0" smtClean="0">
                <a:hlinkClick r:id="rId38"/>
              </a:rPr>
              <a:t>https://www2.ucar.edu/climate/faq/what-average-global-temperature-now</a:t>
            </a:r>
            <a:endParaRPr lang="en-US" sz="900" dirty="0" smtClean="0"/>
          </a:p>
          <a:p>
            <a:r>
              <a:rPr lang="en-US" sz="900" dirty="0" smtClean="0">
                <a:hlinkClick r:id="rId39"/>
              </a:rPr>
              <a:t>http://donsmaps.com/malta.html</a:t>
            </a:r>
            <a:endParaRPr lang="en-US" sz="900" dirty="0" smtClean="0"/>
          </a:p>
          <a:p>
            <a:r>
              <a:rPr lang="en-US" sz="900" dirty="0" smtClean="0">
                <a:hlinkClick r:id="rId40"/>
              </a:rPr>
              <a:t>http://www.kunstkamera.ru/en/temporary_exhibitions/virtual/gerasimov/02/</a:t>
            </a:r>
            <a:endParaRPr lang="en-US" sz="900" dirty="0" smtClean="0"/>
          </a:p>
          <a:p>
            <a:r>
              <a:rPr lang="en-US" sz="900" dirty="0" smtClean="0">
                <a:hlinkClick r:id="rId41"/>
              </a:rPr>
              <a:t>http://www.onlyinyourstate.com/alaska/crazy-caves-in-ak/</a:t>
            </a:r>
            <a:endParaRPr lang="en-US" sz="900" dirty="0" smtClean="0"/>
          </a:p>
          <a:p>
            <a:r>
              <a:rPr lang="en-US" sz="900" dirty="0" smtClean="0">
                <a:hlinkClick r:id="rId27"/>
              </a:rPr>
              <a:t>http://www.museum.state.il.us/exhibits/ice_ages/why_glaciations1.html</a:t>
            </a:r>
            <a:endParaRPr lang="en-US" sz="900" dirty="0" smtClean="0"/>
          </a:p>
          <a:p>
            <a:r>
              <a:rPr lang="en-US" sz="900" dirty="0" smtClean="0">
                <a:hlinkClick r:id="rId28"/>
              </a:rPr>
              <a:t>https://en.wikipedia.org/wiki/Paleoclimatology</a:t>
            </a:r>
            <a:endParaRPr lang="en-US" sz="900" dirty="0" smtClean="0"/>
          </a:p>
          <a:p>
            <a:r>
              <a:rPr lang="en-US" sz="900" dirty="0" smtClean="0">
                <a:hlinkClick r:id="rId29"/>
              </a:rPr>
              <a:t>https://nsidc.org/cryosphere/glaciers/life-glacier.html</a:t>
            </a:r>
            <a:endParaRPr lang="en-US" sz="900" dirty="0" smtClean="0"/>
          </a:p>
          <a:p>
            <a:r>
              <a:rPr lang="en-US" sz="900" dirty="0" smtClean="0">
                <a:hlinkClick r:id="rId30"/>
              </a:rPr>
              <a:t>https://en.wikipedia.org/wiki/Cordilleran_Ice_Sheet</a:t>
            </a:r>
            <a:endParaRPr lang="en-US" sz="900" dirty="0" smtClean="0"/>
          </a:p>
          <a:p>
            <a:r>
              <a:rPr lang="en-US" sz="900" dirty="0" smtClean="0">
                <a:hlinkClick r:id="rId42"/>
              </a:rPr>
              <a:t>http://www.sciencemag.org/news/2016/03/our-ancestors-may-have-mated-more-once-mysterious-ancient-humans</a:t>
            </a:r>
            <a:endParaRPr lang="en-US" sz="900" dirty="0" smtClean="0"/>
          </a:p>
          <a:p>
            <a:r>
              <a:rPr lang="en-US" sz="900" dirty="0" smtClean="0">
                <a:hlinkClick r:id="rId43"/>
              </a:rPr>
              <a:t>https://classconnection.s3.amazonaws.com/363/flashcards/3970363/png/sub-142C41B6791440E2CD9.pnghttp://www.nature.com/news/ancient-migration-coming-to-america-1.10562</a:t>
            </a:r>
            <a:endParaRPr lang="en-US" sz="900" dirty="0" smtClean="0"/>
          </a:p>
          <a:p>
            <a:r>
              <a:rPr lang="en-US" sz="900" dirty="0" smtClean="0">
                <a:hlinkClick r:id="rId32"/>
              </a:rPr>
              <a:t>http://www.nature.com/news/ancient-migration-coming-to-america-1.10562</a:t>
            </a:r>
            <a:endParaRPr lang="en-US" sz="900" dirty="0" smtClean="0"/>
          </a:p>
          <a:p>
            <a:r>
              <a:rPr lang="en-US" sz="900" dirty="0" smtClean="0">
                <a:hlinkClick r:id="rId33"/>
              </a:rPr>
              <a:t>http://www.sitnews.us/1113News/112113/112113_first_humans_ams.html</a:t>
            </a:r>
            <a:endParaRPr lang="en-US" sz="900" dirty="0" smtClean="0"/>
          </a:p>
          <a:p>
            <a:r>
              <a:rPr lang="en-US" sz="900" dirty="0" smtClean="0">
                <a:hlinkClick r:id="rId33"/>
              </a:rPr>
              <a:t>http://www.nytimes.com/2013/11/21/science/two-surprises-in-dna-of-boy-found-buried-in-siberia.html?_r=0</a:t>
            </a:r>
          </a:p>
          <a:p>
            <a:endParaRPr lang="en-US" sz="900" dirty="0" smtClean="0"/>
          </a:p>
        </p:txBody>
      </p:sp>
      <p:sp useBgFill="1">
        <p:nvSpPr>
          <p:cNvPr id="5" name="Title 1"/>
          <p:cNvSpPr txBox="1">
            <a:spLocks/>
          </p:cNvSpPr>
          <p:nvPr/>
        </p:nvSpPr>
        <p:spPr>
          <a:xfrm>
            <a:off x="0" y="0"/>
            <a:ext cx="9144000" cy="685800"/>
          </a:xfrm>
          <a:prstGeom prst="rect">
            <a:avLst/>
          </a:prstGeom>
        </p:spPr>
        <p:txBody>
          <a:bodyPr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spc="-150" dirty="0" smtClean="0">
                <a:latin typeface="+mj-lt"/>
                <a:ea typeface="+mj-ea"/>
                <a:cs typeface="+mj-cs"/>
              </a:rPr>
              <a:t>o</a:t>
            </a:r>
            <a:r>
              <a:rPr kumimoji="0" lang="en-US" sz="3600" b="1" i="0" u="none" strike="noStrike" kern="1200" cap="none" spc="-150" normalizeH="0" baseline="0" noProof="0" dirty="0" err="1" smtClean="0">
                <a:ln>
                  <a:noFill/>
                </a:ln>
                <a:solidFill>
                  <a:schemeClr val="tx1"/>
                </a:solidFill>
                <a:effectLst/>
                <a:uLnTx/>
                <a:uFillTx/>
                <a:latin typeface="+mj-lt"/>
                <a:ea typeface="+mj-ea"/>
                <a:cs typeface="+mj-cs"/>
              </a:rPr>
              <a:t>ur</a:t>
            </a:r>
            <a:r>
              <a:rPr kumimoji="0" lang="en-US" sz="3600" b="1" i="0" u="none" strike="noStrike" kern="1200" cap="none" spc="-150" normalizeH="0" baseline="0" noProof="0" dirty="0" smtClean="0">
                <a:ln>
                  <a:noFill/>
                </a:ln>
                <a:solidFill>
                  <a:schemeClr val="tx1"/>
                </a:solidFill>
                <a:effectLst/>
                <a:uLnTx/>
                <a:uFillTx/>
                <a:latin typeface="+mj-lt"/>
                <a:ea typeface="+mj-ea"/>
                <a:cs typeface="+mj-cs"/>
              </a:rPr>
              <a:t> website:  www.VagabondGeology.com</a:t>
            </a:r>
            <a:br>
              <a:rPr kumimoji="0" lang="en-US" sz="3600" b="1" i="0" u="none" strike="noStrike" kern="1200" cap="none" spc="-150" normalizeH="0" baseline="0" noProof="0" dirty="0" smtClean="0">
                <a:ln>
                  <a:noFill/>
                </a:ln>
                <a:solidFill>
                  <a:schemeClr val="tx1"/>
                </a:solidFill>
                <a:effectLst/>
                <a:uLnTx/>
                <a:uFillTx/>
                <a:latin typeface="+mj-lt"/>
                <a:ea typeface="+mj-ea"/>
                <a:cs typeface="+mj-cs"/>
              </a:rPr>
            </a:b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4864" y="1219200"/>
            <a:ext cx="9258825" cy="5652534"/>
            <a:chOff x="-54864" y="1219200"/>
            <a:chExt cx="9258825" cy="5652534"/>
          </a:xfrm>
        </p:grpSpPr>
        <p:pic>
          <p:nvPicPr>
            <p:cNvPr id="2" name="Picture 2" descr="http://www.columbia.edu/~vjd1/glacier.gif"/>
            <p:cNvPicPr>
              <a:picLocks noChangeAspect="1" noChangeArrowheads="1"/>
            </p:cNvPicPr>
            <p:nvPr/>
          </p:nvPicPr>
          <p:blipFill>
            <a:blip r:embed="rId3"/>
            <a:srcRect/>
            <a:stretch>
              <a:fillRect/>
            </a:stretch>
          </p:blipFill>
          <p:spPr bwMode="auto">
            <a:xfrm>
              <a:off x="-54864" y="1219200"/>
              <a:ext cx="9244584" cy="5652534"/>
            </a:xfrm>
            <a:prstGeom prst="rect">
              <a:avLst/>
            </a:prstGeom>
            <a:noFill/>
          </p:spPr>
        </p:pic>
        <p:pic>
          <p:nvPicPr>
            <p:cNvPr id="7" name="Picture 6" descr="http://www.columbia.edu/~vjd1/glacier.gif"/>
            <p:cNvPicPr>
              <a:picLocks noChangeAspect="1" noChangeArrowheads="1"/>
            </p:cNvPicPr>
            <p:nvPr/>
          </p:nvPicPr>
          <p:blipFill>
            <a:blip r:embed="rId3"/>
            <a:srcRect l="21483" r="61165" b="52703"/>
            <a:stretch>
              <a:fillRect/>
            </a:stretch>
          </p:blipFill>
          <p:spPr bwMode="auto">
            <a:xfrm>
              <a:off x="0" y="1219200"/>
              <a:ext cx="2895600" cy="2743200"/>
            </a:xfrm>
            <a:prstGeom prst="rect">
              <a:avLst/>
            </a:prstGeom>
            <a:noFill/>
          </p:spPr>
        </p:pic>
        <p:pic>
          <p:nvPicPr>
            <p:cNvPr id="6" name="Picture 2" descr="http://www.columbia.edu/~vjd1/glacier.gif"/>
            <p:cNvPicPr>
              <a:picLocks noChangeAspect="1" noChangeArrowheads="1"/>
            </p:cNvPicPr>
            <p:nvPr/>
          </p:nvPicPr>
          <p:blipFill>
            <a:blip r:embed="rId3"/>
            <a:srcRect l="36356" t="10811" r="50424" b="81081"/>
            <a:stretch>
              <a:fillRect/>
            </a:stretch>
          </p:blipFill>
          <p:spPr bwMode="auto">
            <a:xfrm>
              <a:off x="3505200" y="1371600"/>
              <a:ext cx="1219200" cy="457200"/>
            </a:xfrm>
            <a:prstGeom prst="rect">
              <a:avLst/>
            </a:prstGeom>
            <a:noFill/>
          </p:spPr>
        </p:pic>
        <p:sp>
          <p:nvSpPr>
            <p:cNvPr id="4" name="Text Box 4"/>
            <p:cNvSpPr txBox="1">
              <a:spLocks noChangeArrowheads="1"/>
            </p:cNvSpPr>
            <p:nvPr/>
          </p:nvSpPr>
          <p:spPr bwMode="auto">
            <a:xfrm>
              <a:off x="2438400" y="1295400"/>
              <a:ext cx="2819400" cy="584775"/>
            </a:xfrm>
            <a:prstGeom prst="rect">
              <a:avLst/>
            </a:prstGeom>
            <a:noFill/>
            <a:ln w="9525">
              <a:noFill/>
              <a:miter lim="800000"/>
              <a:headEnd/>
              <a:tailEnd/>
            </a:ln>
          </p:spPr>
          <p:txBody>
            <a:bodyPr wrap="square">
              <a:spAutoFit/>
            </a:bodyPr>
            <a:lstStyle/>
            <a:p>
              <a:r>
                <a:rPr lang="en-US" sz="3200" b="1" dirty="0" smtClean="0"/>
                <a:t>climate warms</a:t>
              </a:r>
            </a:p>
          </p:txBody>
        </p:sp>
        <p:pic>
          <p:nvPicPr>
            <p:cNvPr id="8" name="Picture 2" descr="http://www.columbia.edu/~vjd1/glacier.gif"/>
            <p:cNvPicPr>
              <a:picLocks noChangeAspect="1" noChangeArrowheads="1"/>
            </p:cNvPicPr>
            <p:nvPr/>
          </p:nvPicPr>
          <p:blipFill>
            <a:blip r:embed="rId3"/>
            <a:srcRect l="3305" t="85135" r="55381" b="8108"/>
            <a:stretch>
              <a:fillRect/>
            </a:stretch>
          </p:blipFill>
          <p:spPr bwMode="auto">
            <a:xfrm>
              <a:off x="4191000" y="6019800"/>
              <a:ext cx="3048000" cy="457200"/>
            </a:xfrm>
            <a:prstGeom prst="rect">
              <a:avLst/>
            </a:prstGeom>
            <a:noFill/>
          </p:spPr>
        </p:pic>
        <p:pic>
          <p:nvPicPr>
            <p:cNvPr id="9" name="Picture 2" descr="http://www.columbia.edu/~vjd1/glacier.gif"/>
            <p:cNvPicPr>
              <a:picLocks noChangeAspect="1" noChangeArrowheads="1"/>
            </p:cNvPicPr>
            <p:nvPr/>
          </p:nvPicPr>
          <p:blipFill>
            <a:blip r:embed="rId3"/>
            <a:srcRect l="3305" t="85135" r="55381" b="8108"/>
            <a:stretch>
              <a:fillRect/>
            </a:stretch>
          </p:blipFill>
          <p:spPr bwMode="auto">
            <a:xfrm>
              <a:off x="8382000" y="6096652"/>
              <a:ext cx="756312" cy="532748"/>
            </a:xfrm>
            <a:prstGeom prst="rect">
              <a:avLst/>
            </a:prstGeom>
            <a:noFill/>
          </p:spPr>
        </p:pic>
        <p:sp>
          <p:nvSpPr>
            <p:cNvPr id="3" name="Freeform 2"/>
            <p:cNvSpPr/>
            <p:nvPr/>
          </p:nvSpPr>
          <p:spPr>
            <a:xfrm>
              <a:off x="29980" y="5788152"/>
              <a:ext cx="9173981" cy="289810"/>
            </a:xfrm>
            <a:custGeom>
              <a:avLst/>
              <a:gdLst>
                <a:gd name="connsiteX0" fmla="*/ 0 w 9173981"/>
                <a:gd name="connsiteY0" fmla="*/ 0 h 289810"/>
                <a:gd name="connsiteX1" fmla="*/ 539646 w 9173981"/>
                <a:gd name="connsiteY1" fmla="*/ 29980 h 289810"/>
                <a:gd name="connsiteX2" fmla="*/ 1154243 w 9173981"/>
                <a:gd name="connsiteY2" fmla="*/ 59961 h 289810"/>
                <a:gd name="connsiteX3" fmla="*/ 1828800 w 9173981"/>
                <a:gd name="connsiteY3" fmla="*/ 119921 h 289810"/>
                <a:gd name="connsiteX4" fmla="*/ 2443397 w 9173981"/>
                <a:gd name="connsiteY4" fmla="*/ 119921 h 289810"/>
                <a:gd name="connsiteX5" fmla="*/ 2998033 w 9173981"/>
                <a:gd name="connsiteY5" fmla="*/ 194872 h 289810"/>
                <a:gd name="connsiteX6" fmla="*/ 3882453 w 9173981"/>
                <a:gd name="connsiteY6" fmla="*/ 194872 h 289810"/>
                <a:gd name="connsiteX7" fmla="*/ 4467069 w 9173981"/>
                <a:gd name="connsiteY7" fmla="*/ 179882 h 289810"/>
                <a:gd name="connsiteX8" fmla="*/ 5216577 w 9173981"/>
                <a:gd name="connsiteY8" fmla="*/ 179882 h 289810"/>
                <a:gd name="connsiteX9" fmla="*/ 5966086 w 9173981"/>
                <a:gd name="connsiteY9" fmla="*/ 254833 h 289810"/>
                <a:gd name="connsiteX10" fmla="*/ 6775554 w 9173981"/>
                <a:gd name="connsiteY10" fmla="*/ 254833 h 289810"/>
                <a:gd name="connsiteX11" fmla="*/ 7525063 w 9173981"/>
                <a:gd name="connsiteY11" fmla="*/ 254833 h 289810"/>
                <a:gd name="connsiteX12" fmla="*/ 8244590 w 9173981"/>
                <a:gd name="connsiteY12" fmla="*/ 284813 h 289810"/>
                <a:gd name="connsiteX13" fmla="*/ 9173981 w 9173981"/>
                <a:gd name="connsiteY13" fmla="*/ 284813 h 2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73981" h="289810">
                  <a:moveTo>
                    <a:pt x="0" y="0"/>
                  </a:moveTo>
                  <a:lnTo>
                    <a:pt x="539646" y="29980"/>
                  </a:lnTo>
                  <a:cubicBezTo>
                    <a:pt x="732020" y="39973"/>
                    <a:pt x="939384" y="44971"/>
                    <a:pt x="1154243" y="59961"/>
                  </a:cubicBezTo>
                  <a:cubicBezTo>
                    <a:pt x="1369102" y="74951"/>
                    <a:pt x="1613941" y="109928"/>
                    <a:pt x="1828800" y="119921"/>
                  </a:cubicBezTo>
                  <a:cubicBezTo>
                    <a:pt x="2043659" y="129914"/>
                    <a:pt x="2248525" y="107429"/>
                    <a:pt x="2443397" y="119921"/>
                  </a:cubicBezTo>
                  <a:cubicBezTo>
                    <a:pt x="2638269" y="132413"/>
                    <a:pt x="2758190" y="182380"/>
                    <a:pt x="2998033" y="194872"/>
                  </a:cubicBezTo>
                  <a:cubicBezTo>
                    <a:pt x="3237876" y="207364"/>
                    <a:pt x="3637614" y="197370"/>
                    <a:pt x="3882453" y="194872"/>
                  </a:cubicBezTo>
                  <a:cubicBezTo>
                    <a:pt x="4127292" y="192374"/>
                    <a:pt x="4244715" y="182380"/>
                    <a:pt x="4467069" y="179882"/>
                  </a:cubicBezTo>
                  <a:cubicBezTo>
                    <a:pt x="4689423" y="177384"/>
                    <a:pt x="4966741" y="167390"/>
                    <a:pt x="5216577" y="179882"/>
                  </a:cubicBezTo>
                  <a:cubicBezTo>
                    <a:pt x="5466413" y="192374"/>
                    <a:pt x="5706257" y="242341"/>
                    <a:pt x="5966086" y="254833"/>
                  </a:cubicBezTo>
                  <a:cubicBezTo>
                    <a:pt x="6225915" y="267325"/>
                    <a:pt x="6775554" y="254833"/>
                    <a:pt x="6775554" y="254833"/>
                  </a:cubicBezTo>
                  <a:lnTo>
                    <a:pt x="7525063" y="254833"/>
                  </a:lnTo>
                  <a:cubicBezTo>
                    <a:pt x="7769902" y="259830"/>
                    <a:pt x="7969770" y="279816"/>
                    <a:pt x="8244590" y="284813"/>
                  </a:cubicBezTo>
                  <a:cubicBezTo>
                    <a:pt x="8519410" y="289810"/>
                    <a:pt x="9173981" y="284813"/>
                    <a:pt x="9173981" y="284813"/>
                  </a:cubicBezTo>
                </a:path>
              </a:pathLst>
            </a:custGeom>
            <a:ln w="1016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 Box 4"/>
            <p:cNvSpPr txBox="1">
              <a:spLocks noChangeArrowheads="1"/>
            </p:cNvSpPr>
            <p:nvPr/>
          </p:nvSpPr>
          <p:spPr bwMode="auto">
            <a:xfrm>
              <a:off x="2438400" y="2362200"/>
              <a:ext cx="2819400" cy="584775"/>
            </a:xfrm>
            <a:prstGeom prst="rect">
              <a:avLst/>
            </a:prstGeom>
            <a:noFill/>
            <a:ln w="9525">
              <a:noFill/>
              <a:miter lim="800000"/>
              <a:headEnd/>
              <a:tailEnd/>
            </a:ln>
          </p:spPr>
          <p:txBody>
            <a:bodyPr wrap="square">
              <a:spAutoFit/>
            </a:bodyPr>
            <a:lstStyle/>
            <a:p>
              <a:r>
                <a:rPr lang="en-US" sz="3200" b="1" dirty="0" smtClean="0"/>
                <a:t>glacier retreats</a:t>
              </a:r>
            </a:p>
          </p:txBody>
        </p:sp>
        <p:sp>
          <p:nvSpPr>
            <p:cNvPr id="12" name="Text Box 4"/>
            <p:cNvSpPr txBox="1">
              <a:spLocks noChangeArrowheads="1"/>
            </p:cNvSpPr>
            <p:nvPr/>
          </p:nvSpPr>
          <p:spPr bwMode="auto">
            <a:xfrm>
              <a:off x="2438400" y="1828800"/>
              <a:ext cx="2819400" cy="584775"/>
            </a:xfrm>
            <a:prstGeom prst="rect">
              <a:avLst/>
            </a:prstGeom>
            <a:noFill/>
            <a:ln w="9525">
              <a:noFill/>
              <a:miter lim="800000"/>
              <a:headEnd/>
              <a:tailEnd/>
            </a:ln>
          </p:spPr>
          <p:txBody>
            <a:bodyPr wrap="square">
              <a:spAutoFit/>
            </a:bodyPr>
            <a:lstStyle/>
            <a:p>
              <a:r>
                <a:rPr lang="en-US" sz="3200" b="1" dirty="0" smtClean="0"/>
                <a:t>ice melts</a:t>
              </a:r>
            </a:p>
          </p:txBody>
        </p:sp>
      </p:grpSp>
      <p:sp useBgFill="1">
        <p:nvSpPr>
          <p:cNvPr id="10" name="Text Box 4"/>
          <p:cNvSpPr txBox="1">
            <a:spLocks noChangeArrowheads="1"/>
          </p:cNvSpPr>
          <p:nvPr/>
        </p:nvSpPr>
        <p:spPr bwMode="auto">
          <a:xfrm>
            <a:off x="1477415" y="91440"/>
            <a:ext cx="599018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How do glaciers form?</a:t>
            </a:r>
          </a:p>
        </p:txBody>
      </p:sp>
      <p:pic>
        <p:nvPicPr>
          <p:cNvPr id="14" name="Picture 4" descr="http://www.treasurenet.com/forums/attachment.php?attachmentid=779909&amp;d=1366250109"/>
          <p:cNvPicPr>
            <a:picLocks noChangeAspect="1" noChangeArrowheads="1"/>
          </p:cNvPicPr>
          <p:nvPr/>
        </p:nvPicPr>
        <p:blipFill>
          <a:blip r:embed="rId4" cstate="print"/>
          <a:srcRect/>
          <a:stretch>
            <a:fillRect/>
          </a:stretch>
        </p:blipFill>
        <p:spPr bwMode="auto">
          <a:xfrm>
            <a:off x="0" y="838199"/>
            <a:ext cx="9144000" cy="6019801"/>
          </a:xfrm>
          <a:prstGeom prst="rect">
            <a:avLst/>
          </a:prstGeom>
          <a:noFill/>
        </p:spPr>
      </p:pic>
      <p:grpSp>
        <p:nvGrpSpPr>
          <p:cNvPr id="19" name="Group 18"/>
          <p:cNvGrpSpPr/>
          <p:nvPr/>
        </p:nvGrpSpPr>
        <p:grpSpPr>
          <a:xfrm>
            <a:off x="762000" y="1905000"/>
            <a:ext cx="2590800" cy="1447799"/>
            <a:chOff x="762000" y="1905000"/>
            <a:chExt cx="2590800" cy="1447799"/>
          </a:xfrm>
        </p:grpSpPr>
        <p:sp>
          <p:nvSpPr>
            <p:cNvPr id="18" name="Rectangle 17"/>
            <p:cNvSpPr/>
            <p:nvPr/>
          </p:nvSpPr>
          <p:spPr>
            <a:xfrm>
              <a:off x="1752600" y="1905000"/>
              <a:ext cx="1600200" cy="762000"/>
            </a:xfrm>
            <a:prstGeom prst="rect">
              <a:avLst/>
            </a:prstGeom>
            <a:noFill/>
            <a:ln w="762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10800000">
              <a:off x="762000" y="2057399"/>
              <a:ext cx="2133600" cy="1295400"/>
            </a:xfrm>
            <a:prstGeom prst="straightConnector1">
              <a:avLst/>
            </a:prstGeom>
            <a:ln w="254000">
              <a:solidFill>
                <a:schemeClr val="bg1">
                  <a:lumMod val="65000"/>
                </a:schemeClr>
              </a:solidFill>
              <a:tailEnd type="stealth"/>
            </a:ln>
            <a:effectLst>
              <a:outerShdw blurRad="50800" dist="50800" dir="5400000" algn="ctr" rotWithShape="0">
                <a:schemeClr val="bg1">
                  <a:lumMod val="50000"/>
                </a:schemeClr>
              </a:outerShdw>
            </a:effectLst>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7315200" y="2133601"/>
            <a:ext cx="1828800" cy="584775"/>
          </a:xfrm>
          <a:prstGeom prst="rect">
            <a:avLst/>
          </a:prstGeom>
          <a:solidFill>
            <a:srgbClr val="E5FFFF"/>
          </a:solidFill>
          <a:ln w="25400">
            <a:solidFill>
              <a:schemeClr val="tx1"/>
            </a:solidFill>
          </a:ln>
        </p:spPr>
        <p:txBody>
          <a:bodyPr wrap="square" rtlCol="0">
            <a:spAutoFit/>
          </a:bodyPr>
          <a:lstStyle/>
          <a:p>
            <a:pPr algn="ctr"/>
            <a:r>
              <a:rPr lang="en-US" sz="3200" b="1" dirty="0" smtClean="0"/>
              <a:t>moraine</a:t>
            </a:r>
            <a:endParaRPr lang="en-US" sz="3200" b="1" dirty="0"/>
          </a:p>
        </p:txBody>
      </p:sp>
      <p:sp>
        <p:nvSpPr>
          <p:cNvPr id="21" name="TextBox 20"/>
          <p:cNvSpPr txBox="1"/>
          <p:nvPr/>
        </p:nvSpPr>
        <p:spPr>
          <a:xfrm>
            <a:off x="207026" y="5562600"/>
            <a:ext cx="1828800" cy="584775"/>
          </a:xfrm>
          <a:prstGeom prst="rect">
            <a:avLst/>
          </a:prstGeom>
          <a:solidFill>
            <a:schemeClr val="bg1"/>
          </a:solidFill>
          <a:ln w="25400">
            <a:solidFill>
              <a:schemeClr val="tx1"/>
            </a:solidFill>
          </a:ln>
        </p:spPr>
        <p:txBody>
          <a:bodyPr wrap="square" rtlCol="0">
            <a:spAutoFit/>
          </a:bodyPr>
          <a:lstStyle/>
          <a:p>
            <a:pPr algn="ctr"/>
            <a:r>
              <a:rPr lang="en-US" sz="3200" b="1" dirty="0" smtClean="0"/>
              <a:t>moraine</a:t>
            </a:r>
            <a:endParaRPr lang="en-US" sz="3200" b="1" dirty="0"/>
          </a:p>
        </p:txBody>
      </p:sp>
      <p:sp>
        <p:nvSpPr>
          <p:cNvPr id="22" name="TextBox 21"/>
          <p:cNvSpPr txBox="1"/>
          <p:nvPr/>
        </p:nvSpPr>
        <p:spPr>
          <a:xfrm>
            <a:off x="7315200" y="5562600"/>
            <a:ext cx="1828800" cy="584775"/>
          </a:xfrm>
          <a:prstGeom prst="rect">
            <a:avLst/>
          </a:prstGeom>
          <a:solidFill>
            <a:schemeClr val="bg1"/>
          </a:solidFill>
          <a:ln w="25400">
            <a:solidFill>
              <a:schemeClr val="tx1"/>
            </a:solidFill>
          </a:ln>
        </p:spPr>
        <p:txBody>
          <a:bodyPr wrap="square" rtlCol="0">
            <a:spAutoFit/>
          </a:bodyPr>
          <a:lstStyle/>
          <a:p>
            <a:pPr algn="ctr"/>
            <a:r>
              <a:rPr lang="en-US" sz="3200" b="1" dirty="0" smtClean="0"/>
              <a:t>outwash</a:t>
            </a:r>
            <a:endParaRPr lang="en-US" sz="3200" b="1" dirty="0"/>
          </a:p>
        </p:txBody>
      </p:sp>
      <p:sp>
        <p:nvSpPr>
          <p:cNvPr id="23" name="TextBox 22"/>
          <p:cNvSpPr txBox="1"/>
          <p:nvPr/>
        </p:nvSpPr>
        <p:spPr>
          <a:xfrm>
            <a:off x="5943600" y="1513582"/>
            <a:ext cx="1371600" cy="1077218"/>
          </a:xfrm>
          <a:prstGeom prst="rect">
            <a:avLst/>
          </a:prstGeom>
          <a:solidFill>
            <a:schemeClr val="bg1"/>
          </a:solidFill>
          <a:ln w="25400">
            <a:solidFill>
              <a:schemeClr val="tx1"/>
            </a:solidFill>
          </a:ln>
        </p:spPr>
        <p:txBody>
          <a:bodyPr wrap="square" rtlCol="0">
            <a:spAutoFit/>
          </a:bodyPr>
          <a:lstStyle/>
          <a:p>
            <a:pPr algn="ctr"/>
            <a:r>
              <a:rPr lang="en-US" sz="3200" b="1" dirty="0" smtClean="0"/>
              <a:t>kettle lake</a:t>
            </a:r>
            <a:endParaRPr lang="en-US" sz="3200" b="1" dirty="0"/>
          </a:p>
        </p:txBody>
      </p:sp>
      <p:sp>
        <p:nvSpPr>
          <p:cNvPr id="24" name="TextBox 23"/>
          <p:cNvSpPr txBox="1"/>
          <p:nvPr/>
        </p:nvSpPr>
        <p:spPr>
          <a:xfrm>
            <a:off x="5867400" y="5486400"/>
            <a:ext cx="1371600" cy="1077218"/>
          </a:xfrm>
          <a:prstGeom prst="rect">
            <a:avLst/>
          </a:prstGeom>
          <a:solidFill>
            <a:schemeClr val="bg1"/>
          </a:solidFill>
          <a:ln w="25400">
            <a:solidFill>
              <a:schemeClr val="tx1"/>
            </a:solidFill>
          </a:ln>
        </p:spPr>
        <p:txBody>
          <a:bodyPr wrap="square" rtlCol="0">
            <a:spAutoFit/>
          </a:bodyPr>
          <a:lstStyle/>
          <a:p>
            <a:pPr algn="ctr"/>
            <a:r>
              <a:rPr lang="en-US" sz="3200" b="1" dirty="0" smtClean="0"/>
              <a:t>kettle lake</a:t>
            </a:r>
            <a:endParaRPr lang="en-US" sz="3200" b="1" dirty="0"/>
          </a:p>
        </p:txBody>
      </p:sp>
      <p:sp>
        <p:nvSpPr>
          <p:cNvPr id="25" name="TextBox 24"/>
          <p:cNvSpPr txBox="1"/>
          <p:nvPr/>
        </p:nvSpPr>
        <p:spPr>
          <a:xfrm>
            <a:off x="4800600" y="1472625"/>
            <a:ext cx="1752600" cy="584775"/>
          </a:xfrm>
          <a:prstGeom prst="rect">
            <a:avLst/>
          </a:prstGeom>
          <a:solidFill>
            <a:schemeClr val="bg1"/>
          </a:solidFill>
          <a:ln w="25400">
            <a:solidFill>
              <a:schemeClr val="tx1"/>
            </a:solidFill>
          </a:ln>
        </p:spPr>
        <p:txBody>
          <a:bodyPr wrap="square" rtlCol="0">
            <a:spAutoFit/>
          </a:bodyPr>
          <a:lstStyle/>
          <a:p>
            <a:pPr algn="ctr"/>
            <a:r>
              <a:rPr lang="en-US" sz="3200" b="1" dirty="0" smtClean="0"/>
              <a:t>drumlins</a:t>
            </a:r>
            <a:endParaRPr lang="en-US" sz="3200" b="1" dirty="0"/>
          </a:p>
        </p:txBody>
      </p:sp>
      <p:sp>
        <p:nvSpPr>
          <p:cNvPr id="26" name="TextBox 25"/>
          <p:cNvSpPr txBox="1"/>
          <p:nvPr/>
        </p:nvSpPr>
        <p:spPr>
          <a:xfrm>
            <a:off x="0" y="4724400"/>
            <a:ext cx="1524000" cy="584775"/>
          </a:xfrm>
          <a:prstGeom prst="rect">
            <a:avLst/>
          </a:prstGeom>
          <a:solidFill>
            <a:schemeClr val="bg1"/>
          </a:solidFill>
          <a:ln w="25400">
            <a:solidFill>
              <a:schemeClr val="tx1"/>
            </a:solidFill>
          </a:ln>
        </p:spPr>
        <p:txBody>
          <a:bodyPr wrap="square" rtlCol="0">
            <a:spAutoFit/>
          </a:bodyPr>
          <a:lstStyle/>
          <a:p>
            <a:pPr algn="ctr"/>
            <a:r>
              <a:rPr lang="en-US" sz="3200" b="1" dirty="0" smtClean="0"/>
              <a:t>kames</a:t>
            </a:r>
            <a:endParaRPr lang="en-US" sz="3200" b="1" dirty="0"/>
          </a:p>
        </p:txBody>
      </p:sp>
      <p:sp>
        <p:nvSpPr>
          <p:cNvPr id="27" name="TextBox 26"/>
          <p:cNvSpPr txBox="1"/>
          <p:nvPr/>
        </p:nvSpPr>
        <p:spPr>
          <a:xfrm>
            <a:off x="3657600" y="2895600"/>
            <a:ext cx="1219200" cy="584775"/>
          </a:xfrm>
          <a:prstGeom prst="rect">
            <a:avLst/>
          </a:prstGeom>
          <a:solidFill>
            <a:schemeClr val="bg1"/>
          </a:solidFill>
          <a:ln w="25400">
            <a:solidFill>
              <a:schemeClr val="tx1"/>
            </a:solidFill>
          </a:ln>
        </p:spPr>
        <p:txBody>
          <a:bodyPr wrap="square" rtlCol="0">
            <a:spAutoFit/>
          </a:bodyPr>
          <a:lstStyle/>
          <a:p>
            <a:pPr algn="ctr"/>
            <a:r>
              <a:rPr lang="en-US" sz="3200" b="1" dirty="0" smtClean="0"/>
              <a:t>esker</a:t>
            </a:r>
            <a:endParaRPr lang="en-US" sz="3200" b="1" dirty="0"/>
          </a:p>
        </p:txBody>
      </p:sp>
      <p:sp useBgFill="1">
        <p:nvSpPr>
          <p:cNvPr id="28" name="Text Box 4"/>
          <p:cNvSpPr txBox="1">
            <a:spLocks noChangeArrowheads="1"/>
          </p:cNvSpPr>
          <p:nvPr/>
        </p:nvSpPr>
        <p:spPr bwMode="auto">
          <a:xfrm>
            <a:off x="0" y="-893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xit" presetSubtype="0" fill="hold" nodeType="withEffect">
                                  <p:stCondLst>
                                    <p:cond delay="0"/>
                                  </p:stCondLst>
                                  <p:childTnLst>
                                    <p:anim calcmode="lin" valueType="num">
                                      <p:cBhvr>
                                        <p:cTn id="6" dur="1000"/>
                                        <p:tgtEl>
                                          <p:spTgt spid="13"/>
                                        </p:tgtEl>
                                        <p:attrNameLst>
                                          <p:attrName>ppt_x</p:attrName>
                                        </p:attrNameLst>
                                      </p:cBhvr>
                                      <p:tavLst>
                                        <p:tav tm="0">
                                          <p:val>
                                            <p:strVal val="ppt_x"/>
                                          </p:val>
                                        </p:tav>
                                        <p:tav tm="100000">
                                          <p:val>
                                            <p:strVal val="ppt_x-.2"/>
                                          </p:val>
                                        </p:tav>
                                      </p:tavLst>
                                    </p:anim>
                                    <p:anim calcmode="lin" valueType="num">
                                      <p:cBhvr>
                                        <p:cTn id="7" dur="1000"/>
                                        <p:tgtEl>
                                          <p:spTgt spid="13"/>
                                        </p:tgtEl>
                                        <p:attrNameLst>
                                          <p:attrName>ppt_y</p:attrName>
                                        </p:attrNameLst>
                                      </p:cBhvr>
                                      <p:tavLst>
                                        <p:tav tm="0">
                                          <p:val>
                                            <p:strVal val="ppt_y"/>
                                          </p:val>
                                        </p:tav>
                                        <p:tav tm="100000">
                                          <p:val>
                                            <p:strVal val="ppt_y"/>
                                          </p:val>
                                        </p:tav>
                                      </p:tavLst>
                                    </p:anim>
                                    <p:animEffect transition="out" filter="fade">
                                      <p:cBhvr>
                                        <p:cTn id="8" dur="1000"/>
                                        <p:tgtEl>
                                          <p:spTgt spid="13"/>
                                        </p:tgtEl>
                                      </p:cBhvr>
                                    </p:animEffect>
                                    <p:set>
                                      <p:cBhvr>
                                        <p:cTn id="9" dur="1" fill="hold">
                                          <p:stCondLst>
                                            <p:cond delay="999"/>
                                          </p:stCondLst>
                                        </p:cTn>
                                        <p:tgtEl>
                                          <p:spTgt spid="13"/>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Effect transition="in" filter="fade">
                                      <p:cBhvr>
                                        <p:cTn id="24" dur="1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22"/>
                                        </p:tgtEl>
                                        <p:attrNameLst>
                                          <p:attrName>ppt_w</p:attrName>
                                        </p:attrNameLst>
                                      </p:cBhvr>
                                      <p:tavLst>
                                        <p:tav tm="0">
                                          <p:val>
                                            <p:strVal val="ppt_w"/>
                                          </p:val>
                                        </p:tav>
                                        <p:tav tm="100000">
                                          <p:val>
                                            <p:fltVal val="0"/>
                                          </p:val>
                                        </p:tav>
                                      </p:tavLst>
                                    </p:anim>
                                    <p:anim calcmode="lin" valueType="num">
                                      <p:cBhvr>
                                        <p:cTn id="29" dur="1000"/>
                                        <p:tgtEl>
                                          <p:spTgt spid="22"/>
                                        </p:tgtEl>
                                        <p:attrNameLst>
                                          <p:attrName>ppt_h</p:attrName>
                                        </p:attrNameLst>
                                      </p:cBhvr>
                                      <p:tavLst>
                                        <p:tav tm="0">
                                          <p:val>
                                            <p:strVal val="ppt_h"/>
                                          </p:val>
                                        </p:tav>
                                        <p:tav tm="100000">
                                          <p:val>
                                            <p:fltVal val="0"/>
                                          </p:val>
                                        </p:tav>
                                      </p:tavLst>
                                    </p:anim>
                                    <p:animEffect transition="out" filter="fade">
                                      <p:cBhvr>
                                        <p:cTn id="30" dur="1000"/>
                                        <p:tgtEl>
                                          <p:spTgt spid="22"/>
                                        </p:tgtEl>
                                      </p:cBhvr>
                                    </p:animEffect>
                                    <p:set>
                                      <p:cBhvr>
                                        <p:cTn id="31" dur="1" fill="hold">
                                          <p:stCondLst>
                                            <p:cond delay="999"/>
                                          </p:stCondLst>
                                        </p:cTn>
                                        <p:tgtEl>
                                          <p:spTgt spid="22"/>
                                        </p:tgtEl>
                                        <p:attrNameLst>
                                          <p:attrName>style.visibility</p:attrName>
                                        </p:attrNameLst>
                                      </p:cBhvr>
                                      <p:to>
                                        <p:strVal val="hidden"/>
                                      </p:to>
                                    </p:set>
                                  </p:childTnLst>
                                </p:cTn>
                              </p:par>
                            </p:childTnLst>
                          </p:cTn>
                        </p:par>
                        <p:par>
                          <p:cTn id="32" fill="hold">
                            <p:stCondLst>
                              <p:cond delay="1000"/>
                            </p:stCondLst>
                            <p:childTnLst>
                              <p:par>
                                <p:cTn id="33" presetID="53"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ppt_w</p:attrName>
                                        </p:attrNameLst>
                                      </p:cBhvr>
                                      <p:tavLst>
                                        <p:tav tm="0">
                                          <p:val>
                                            <p:fltVal val="0"/>
                                          </p:val>
                                        </p:tav>
                                        <p:tav tm="100000">
                                          <p:val>
                                            <p:strVal val="#ppt_w"/>
                                          </p:val>
                                        </p:tav>
                                      </p:tavLst>
                                    </p:anim>
                                    <p:anim calcmode="lin" valueType="num">
                                      <p:cBhvr>
                                        <p:cTn id="36" dur="1000" fill="hold"/>
                                        <p:tgtEl>
                                          <p:spTgt spid="23"/>
                                        </p:tgtEl>
                                        <p:attrNameLst>
                                          <p:attrName>ppt_h</p:attrName>
                                        </p:attrNameLst>
                                      </p:cBhvr>
                                      <p:tavLst>
                                        <p:tav tm="0">
                                          <p:val>
                                            <p:fltVal val="0"/>
                                          </p:val>
                                        </p:tav>
                                        <p:tav tm="100000">
                                          <p:val>
                                            <p:strVal val="#ppt_h"/>
                                          </p:val>
                                        </p:tav>
                                      </p:tavLst>
                                    </p:anim>
                                    <p:animEffect transition="in" filter="fade">
                                      <p:cBhvr>
                                        <p:cTn id="37" dur="1000"/>
                                        <p:tgtEl>
                                          <p:spTgt spid="23"/>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1000" fill="hold"/>
                                        <p:tgtEl>
                                          <p:spTgt spid="24"/>
                                        </p:tgtEl>
                                        <p:attrNameLst>
                                          <p:attrName>ppt_w</p:attrName>
                                        </p:attrNameLst>
                                      </p:cBhvr>
                                      <p:tavLst>
                                        <p:tav tm="0">
                                          <p:val>
                                            <p:fltVal val="0"/>
                                          </p:val>
                                        </p:tav>
                                        <p:tav tm="100000">
                                          <p:val>
                                            <p:strVal val="#ppt_w"/>
                                          </p:val>
                                        </p:tav>
                                      </p:tavLst>
                                    </p:anim>
                                    <p:anim calcmode="lin" valueType="num">
                                      <p:cBhvr>
                                        <p:cTn id="41" dur="1000" fill="hold"/>
                                        <p:tgtEl>
                                          <p:spTgt spid="24"/>
                                        </p:tgtEl>
                                        <p:attrNameLst>
                                          <p:attrName>ppt_h</p:attrName>
                                        </p:attrNameLst>
                                      </p:cBhvr>
                                      <p:tavLst>
                                        <p:tav tm="0">
                                          <p:val>
                                            <p:fltVal val="0"/>
                                          </p:val>
                                        </p:tav>
                                        <p:tav tm="100000">
                                          <p:val>
                                            <p:strVal val="#ppt_h"/>
                                          </p:val>
                                        </p:tav>
                                      </p:tavLst>
                                    </p:anim>
                                    <p:animEffect transition="in" filter="fade">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0" fill="hold" grpId="1" nodeType="clickEffect">
                                  <p:stCondLst>
                                    <p:cond delay="0"/>
                                  </p:stCondLst>
                                  <p:childTnLst>
                                    <p:anim calcmode="lin" valueType="num">
                                      <p:cBhvr>
                                        <p:cTn id="46" dur="1000"/>
                                        <p:tgtEl>
                                          <p:spTgt spid="23"/>
                                        </p:tgtEl>
                                        <p:attrNameLst>
                                          <p:attrName>ppt_w</p:attrName>
                                        </p:attrNameLst>
                                      </p:cBhvr>
                                      <p:tavLst>
                                        <p:tav tm="0">
                                          <p:val>
                                            <p:strVal val="ppt_w"/>
                                          </p:val>
                                        </p:tav>
                                        <p:tav tm="100000">
                                          <p:val>
                                            <p:fltVal val="0"/>
                                          </p:val>
                                        </p:tav>
                                      </p:tavLst>
                                    </p:anim>
                                    <p:anim calcmode="lin" valueType="num">
                                      <p:cBhvr>
                                        <p:cTn id="47" dur="1000"/>
                                        <p:tgtEl>
                                          <p:spTgt spid="23"/>
                                        </p:tgtEl>
                                        <p:attrNameLst>
                                          <p:attrName>ppt_h</p:attrName>
                                        </p:attrNameLst>
                                      </p:cBhvr>
                                      <p:tavLst>
                                        <p:tav tm="0">
                                          <p:val>
                                            <p:strVal val="ppt_h"/>
                                          </p:val>
                                        </p:tav>
                                        <p:tav tm="100000">
                                          <p:val>
                                            <p:fltVal val="0"/>
                                          </p:val>
                                        </p:tav>
                                      </p:tavLst>
                                    </p:anim>
                                    <p:animEffect transition="out" filter="fade">
                                      <p:cBhvr>
                                        <p:cTn id="48" dur="1000"/>
                                        <p:tgtEl>
                                          <p:spTgt spid="23"/>
                                        </p:tgtEl>
                                      </p:cBhvr>
                                    </p:animEffect>
                                    <p:set>
                                      <p:cBhvr>
                                        <p:cTn id="49" dur="1" fill="hold">
                                          <p:stCondLst>
                                            <p:cond delay="999"/>
                                          </p:stCondLst>
                                        </p:cTn>
                                        <p:tgtEl>
                                          <p:spTgt spid="23"/>
                                        </p:tgtEl>
                                        <p:attrNameLst>
                                          <p:attrName>style.visibility</p:attrName>
                                        </p:attrNameLst>
                                      </p:cBhvr>
                                      <p:to>
                                        <p:strVal val="hidden"/>
                                      </p:to>
                                    </p:set>
                                  </p:childTnLst>
                                </p:cTn>
                              </p:par>
                              <p:par>
                                <p:cTn id="50" presetID="53" presetClass="exit" presetSubtype="0" fill="hold" grpId="1" nodeType="withEffect">
                                  <p:stCondLst>
                                    <p:cond delay="0"/>
                                  </p:stCondLst>
                                  <p:childTnLst>
                                    <p:anim calcmode="lin" valueType="num">
                                      <p:cBhvr>
                                        <p:cTn id="51" dur="1000"/>
                                        <p:tgtEl>
                                          <p:spTgt spid="24"/>
                                        </p:tgtEl>
                                        <p:attrNameLst>
                                          <p:attrName>ppt_w</p:attrName>
                                        </p:attrNameLst>
                                      </p:cBhvr>
                                      <p:tavLst>
                                        <p:tav tm="0">
                                          <p:val>
                                            <p:strVal val="ppt_w"/>
                                          </p:val>
                                        </p:tav>
                                        <p:tav tm="100000">
                                          <p:val>
                                            <p:fltVal val="0"/>
                                          </p:val>
                                        </p:tav>
                                      </p:tavLst>
                                    </p:anim>
                                    <p:anim calcmode="lin" valueType="num">
                                      <p:cBhvr>
                                        <p:cTn id="52" dur="1000"/>
                                        <p:tgtEl>
                                          <p:spTgt spid="24"/>
                                        </p:tgtEl>
                                        <p:attrNameLst>
                                          <p:attrName>ppt_h</p:attrName>
                                        </p:attrNameLst>
                                      </p:cBhvr>
                                      <p:tavLst>
                                        <p:tav tm="0">
                                          <p:val>
                                            <p:strVal val="ppt_h"/>
                                          </p:val>
                                        </p:tav>
                                        <p:tav tm="100000">
                                          <p:val>
                                            <p:fltVal val="0"/>
                                          </p:val>
                                        </p:tav>
                                      </p:tavLst>
                                    </p:anim>
                                    <p:animEffect transition="out" filter="fade">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cTn>
                              </p:par>
                            </p:childTnLst>
                          </p:cTn>
                        </p:par>
                        <p:par>
                          <p:cTn id="55" fill="hold">
                            <p:stCondLst>
                              <p:cond delay="1000"/>
                            </p:stCondLst>
                            <p:childTnLst>
                              <p:par>
                                <p:cTn id="56" presetID="53" presetClass="entr" presetSubtype="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ppt_w</p:attrName>
                                        </p:attrNameLst>
                                      </p:cBhvr>
                                      <p:tavLst>
                                        <p:tav tm="0">
                                          <p:val>
                                            <p:fltVal val="0"/>
                                          </p:val>
                                        </p:tav>
                                        <p:tav tm="100000">
                                          <p:val>
                                            <p:strVal val="#ppt_w"/>
                                          </p:val>
                                        </p:tav>
                                      </p:tavLst>
                                    </p:anim>
                                    <p:anim calcmode="lin" valueType="num">
                                      <p:cBhvr>
                                        <p:cTn id="59" dur="1000" fill="hold"/>
                                        <p:tgtEl>
                                          <p:spTgt spid="20"/>
                                        </p:tgtEl>
                                        <p:attrNameLst>
                                          <p:attrName>ppt_h</p:attrName>
                                        </p:attrNameLst>
                                      </p:cBhvr>
                                      <p:tavLst>
                                        <p:tav tm="0">
                                          <p:val>
                                            <p:fltVal val="0"/>
                                          </p:val>
                                        </p:tav>
                                        <p:tav tm="100000">
                                          <p:val>
                                            <p:strVal val="#ppt_h"/>
                                          </p:val>
                                        </p:tav>
                                      </p:tavLst>
                                    </p:anim>
                                    <p:animEffect transition="in" filter="fade">
                                      <p:cBhvr>
                                        <p:cTn id="60" dur="1000"/>
                                        <p:tgtEl>
                                          <p:spTgt spid="20"/>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1000" fill="hold"/>
                                        <p:tgtEl>
                                          <p:spTgt spid="21"/>
                                        </p:tgtEl>
                                        <p:attrNameLst>
                                          <p:attrName>ppt_w</p:attrName>
                                        </p:attrNameLst>
                                      </p:cBhvr>
                                      <p:tavLst>
                                        <p:tav tm="0">
                                          <p:val>
                                            <p:fltVal val="0"/>
                                          </p:val>
                                        </p:tav>
                                        <p:tav tm="100000">
                                          <p:val>
                                            <p:strVal val="#ppt_w"/>
                                          </p:val>
                                        </p:tav>
                                      </p:tavLst>
                                    </p:anim>
                                    <p:anim calcmode="lin" valueType="num">
                                      <p:cBhvr>
                                        <p:cTn id="64" dur="1000" fill="hold"/>
                                        <p:tgtEl>
                                          <p:spTgt spid="21"/>
                                        </p:tgtEl>
                                        <p:attrNameLst>
                                          <p:attrName>ppt_h</p:attrName>
                                        </p:attrNameLst>
                                      </p:cBhvr>
                                      <p:tavLst>
                                        <p:tav tm="0">
                                          <p:val>
                                            <p:fltVal val="0"/>
                                          </p:val>
                                        </p:tav>
                                        <p:tav tm="100000">
                                          <p:val>
                                            <p:strVal val="#ppt_h"/>
                                          </p:val>
                                        </p:tav>
                                      </p:tavLst>
                                    </p:anim>
                                    <p:animEffect transition="in" filter="fade">
                                      <p:cBhvr>
                                        <p:cTn id="65" dur="10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0" fill="hold" grpId="1" nodeType="clickEffect">
                                  <p:stCondLst>
                                    <p:cond delay="0"/>
                                  </p:stCondLst>
                                  <p:childTnLst>
                                    <p:anim calcmode="lin" valueType="num">
                                      <p:cBhvr>
                                        <p:cTn id="69" dur="1000"/>
                                        <p:tgtEl>
                                          <p:spTgt spid="20"/>
                                        </p:tgtEl>
                                        <p:attrNameLst>
                                          <p:attrName>ppt_w</p:attrName>
                                        </p:attrNameLst>
                                      </p:cBhvr>
                                      <p:tavLst>
                                        <p:tav tm="0">
                                          <p:val>
                                            <p:strVal val="ppt_w"/>
                                          </p:val>
                                        </p:tav>
                                        <p:tav tm="100000">
                                          <p:val>
                                            <p:fltVal val="0"/>
                                          </p:val>
                                        </p:tav>
                                      </p:tavLst>
                                    </p:anim>
                                    <p:anim calcmode="lin" valueType="num">
                                      <p:cBhvr>
                                        <p:cTn id="70" dur="1000"/>
                                        <p:tgtEl>
                                          <p:spTgt spid="20"/>
                                        </p:tgtEl>
                                        <p:attrNameLst>
                                          <p:attrName>ppt_h</p:attrName>
                                        </p:attrNameLst>
                                      </p:cBhvr>
                                      <p:tavLst>
                                        <p:tav tm="0">
                                          <p:val>
                                            <p:strVal val="ppt_h"/>
                                          </p:val>
                                        </p:tav>
                                        <p:tav tm="100000">
                                          <p:val>
                                            <p:fltVal val="0"/>
                                          </p:val>
                                        </p:tav>
                                      </p:tavLst>
                                    </p:anim>
                                    <p:animEffect transition="out" filter="fade">
                                      <p:cBhvr>
                                        <p:cTn id="71" dur="1000"/>
                                        <p:tgtEl>
                                          <p:spTgt spid="20"/>
                                        </p:tgtEl>
                                      </p:cBhvr>
                                    </p:animEffect>
                                    <p:set>
                                      <p:cBhvr>
                                        <p:cTn id="72" dur="1" fill="hold">
                                          <p:stCondLst>
                                            <p:cond delay="999"/>
                                          </p:stCondLst>
                                        </p:cTn>
                                        <p:tgtEl>
                                          <p:spTgt spid="20"/>
                                        </p:tgtEl>
                                        <p:attrNameLst>
                                          <p:attrName>style.visibility</p:attrName>
                                        </p:attrNameLst>
                                      </p:cBhvr>
                                      <p:to>
                                        <p:strVal val="hidden"/>
                                      </p:to>
                                    </p:set>
                                  </p:childTnLst>
                                </p:cTn>
                              </p:par>
                              <p:par>
                                <p:cTn id="73" presetID="53" presetClass="exit" presetSubtype="0" fill="hold" grpId="1" nodeType="withEffect">
                                  <p:stCondLst>
                                    <p:cond delay="0"/>
                                  </p:stCondLst>
                                  <p:childTnLst>
                                    <p:anim calcmode="lin" valueType="num">
                                      <p:cBhvr>
                                        <p:cTn id="74" dur="1000"/>
                                        <p:tgtEl>
                                          <p:spTgt spid="21"/>
                                        </p:tgtEl>
                                        <p:attrNameLst>
                                          <p:attrName>ppt_w</p:attrName>
                                        </p:attrNameLst>
                                      </p:cBhvr>
                                      <p:tavLst>
                                        <p:tav tm="0">
                                          <p:val>
                                            <p:strVal val="ppt_w"/>
                                          </p:val>
                                        </p:tav>
                                        <p:tav tm="100000">
                                          <p:val>
                                            <p:fltVal val="0"/>
                                          </p:val>
                                        </p:tav>
                                      </p:tavLst>
                                    </p:anim>
                                    <p:anim calcmode="lin" valueType="num">
                                      <p:cBhvr>
                                        <p:cTn id="75" dur="1000"/>
                                        <p:tgtEl>
                                          <p:spTgt spid="21"/>
                                        </p:tgtEl>
                                        <p:attrNameLst>
                                          <p:attrName>ppt_h</p:attrName>
                                        </p:attrNameLst>
                                      </p:cBhvr>
                                      <p:tavLst>
                                        <p:tav tm="0">
                                          <p:val>
                                            <p:strVal val="ppt_h"/>
                                          </p:val>
                                        </p:tav>
                                        <p:tav tm="100000">
                                          <p:val>
                                            <p:fltVal val="0"/>
                                          </p:val>
                                        </p:tav>
                                      </p:tavLst>
                                    </p:anim>
                                    <p:animEffect transition="out" filter="fade">
                                      <p:cBhvr>
                                        <p:cTn id="76" dur="1000"/>
                                        <p:tgtEl>
                                          <p:spTgt spid="21"/>
                                        </p:tgtEl>
                                      </p:cBhvr>
                                    </p:animEffect>
                                    <p:set>
                                      <p:cBhvr>
                                        <p:cTn id="77" dur="1" fill="hold">
                                          <p:stCondLst>
                                            <p:cond delay="999"/>
                                          </p:stCondLst>
                                        </p:cTn>
                                        <p:tgtEl>
                                          <p:spTgt spid="21"/>
                                        </p:tgtEl>
                                        <p:attrNameLst>
                                          <p:attrName>style.visibility</p:attrName>
                                        </p:attrNameLst>
                                      </p:cBhvr>
                                      <p:to>
                                        <p:strVal val="hidden"/>
                                      </p:to>
                                    </p:set>
                                  </p:childTnLst>
                                </p:cTn>
                              </p:par>
                            </p:childTnLst>
                          </p:cTn>
                        </p:par>
                        <p:par>
                          <p:cTn id="78" fill="hold">
                            <p:stCondLst>
                              <p:cond delay="1000"/>
                            </p:stCondLst>
                            <p:childTnLst>
                              <p:par>
                                <p:cTn id="79" presetID="53" presetClass="entr" presetSubtype="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1000" fill="hold"/>
                                        <p:tgtEl>
                                          <p:spTgt spid="26"/>
                                        </p:tgtEl>
                                        <p:attrNameLst>
                                          <p:attrName>ppt_w</p:attrName>
                                        </p:attrNameLst>
                                      </p:cBhvr>
                                      <p:tavLst>
                                        <p:tav tm="0">
                                          <p:val>
                                            <p:fltVal val="0"/>
                                          </p:val>
                                        </p:tav>
                                        <p:tav tm="100000">
                                          <p:val>
                                            <p:strVal val="#ppt_w"/>
                                          </p:val>
                                        </p:tav>
                                      </p:tavLst>
                                    </p:anim>
                                    <p:anim calcmode="lin" valueType="num">
                                      <p:cBhvr>
                                        <p:cTn id="82" dur="1000" fill="hold"/>
                                        <p:tgtEl>
                                          <p:spTgt spid="26"/>
                                        </p:tgtEl>
                                        <p:attrNameLst>
                                          <p:attrName>ppt_h</p:attrName>
                                        </p:attrNameLst>
                                      </p:cBhvr>
                                      <p:tavLst>
                                        <p:tav tm="0">
                                          <p:val>
                                            <p:fltVal val="0"/>
                                          </p:val>
                                        </p:tav>
                                        <p:tav tm="100000">
                                          <p:val>
                                            <p:strVal val="#ppt_h"/>
                                          </p:val>
                                        </p:tav>
                                      </p:tavLst>
                                    </p:anim>
                                    <p:animEffect transition="in" filter="fade">
                                      <p:cBhvr>
                                        <p:cTn id="83" dur="1000"/>
                                        <p:tgtEl>
                                          <p:spTgt spid="26"/>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1000" fill="hold"/>
                                        <p:tgtEl>
                                          <p:spTgt spid="25"/>
                                        </p:tgtEl>
                                        <p:attrNameLst>
                                          <p:attrName>ppt_w</p:attrName>
                                        </p:attrNameLst>
                                      </p:cBhvr>
                                      <p:tavLst>
                                        <p:tav tm="0">
                                          <p:val>
                                            <p:fltVal val="0"/>
                                          </p:val>
                                        </p:tav>
                                        <p:tav tm="100000">
                                          <p:val>
                                            <p:strVal val="#ppt_w"/>
                                          </p:val>
                                        </p:tav>
                                      </p:tavLst>
                                    </p:anim>
                                    <p:anim calcmode="lin" valueType="num">
                                      <p:cBhvr>
                                        <p:cTn id="87" dur="1000" fill="hold"/>
                                        <p:tgtEl>
                                          <p:spTgt spid="25"/>
                                        </p:tgtEl>
                                        <p:attrNameLst>
                                          <p:attrName>ppt_h</p:attrName>
                                        </p:attrNameLst>
                                      </p:cBhvr>
                                      <p:tavLst>
                                        <p:tav tm="0">
                                          <p:val>
                                            <p:fltVal val="0"/>
                                          </p:val>
                                        </p:tav>
                                        <p:tav tm="100000">
                                          <p:val>
                                            <p:strVal val="#ppt_h"/>
                                          </p:val>
                                        </p:tav>
                                      </p:tavLst>
                                    </p:anim>
                                    <p:animEffect transition="in" filter="fade">
                                      <p:cBhvr>
                                        <p:cTn id="88" dur="1000"/>
                                        <p:tgtEl>
                                          <p:spTgt spid="25"/>
                                        </p:tgtEl>
                                      </p:cBhvr>
                                    </p:animEffect>
                                  </p:childTnLst>
                                </p:cTn>
                              </p:par>
                              <p:par>
                                <p:cTn id="89" presetID="53"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1000" fill="hold"/>
                                        <p:tgtEl>
                                          <p:spTgt spid="27"/>
                                        </p:tgtEl>
                                        <p:attrNameLst>
                                          <p:attrName>ppt_w</p:attrName>
                                        </p:attrNameLst>
                                      </p:cBhvr>
                                      <p:tavLst>
                                        <p:tav tm="0">
                                          <p:val>
                                            <p:fltVal val="0"/>
                                          </p:val>
                                        </p:tav>
                                        <p:tav tm="100000">
                                          <p:val>
                                            <p:strVal val="#ppt_w"/>
                                          </p:val>
                                        </p:tav>
                                      </p:tavLst>
                                    </p:anim>
                                    <p:anim calcmode="lin" valueType="num">
                                      <p:cBhvr>
                                        <p:cTn id="92" dur="1000" fill="hold"/>
                                        <p:tgtEl>
                                          <p:spTgt spid="27"/>
                                        </p:tgtEl>
                                        <p:attrNameLst>
                                          <p:attrName>ppt_h</p:attrName>
                                        </p:attrNameLst>
                                      </p:cBhvr>
                                      <p:tavLst>
                                        <p:tav tm="0">
                                          <p:val>
                                            <p:fltVal val="0"/>
                                          </p:val>
                                        </p:tav>
                                        <p:tav tm="100000">
                                          <p:val>
                                            <p:strVal val="#ppt_h"/>
                                          </p:val>
                                        </p:tav>
                                      </p:tavLst>
                                    </p:anim>
                                    <p:animEffect transition="in" filter="fade">
                                      <p:cBhvr>
                                        <p:cTn id="93" dur="10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0" fill="hold" grpId="1" nodeType="clickEffect">
                                  <p:stCondLst>
                                    <p:cond delay="0"/>
                                  </p:stCondLst>
                                  <p:childTnLst>
                                    <p:anim calcmode="lin" valueType="num">
                                      <p:cBhvr>
                                        <p:cTn id="97" dur="1000"/>
                                        <p:tgtEl>
                                          <p:spTgt spid="25"/>
                                        </p:tgtEl>
                                        <p:attrNameLst>
                                          <p:attrName>ppt_w</p:attrName>
                                        </p:attrNameLst>
                                      </p:cBhvr>
                                      <p:tavLst>
                                        <p:tav tm="0">
                                          <p:val>
                                            <p:strVal val="ppt_w"/>
                                          </p:val>
                                        </p:tav>
                                        <p:tav tm="100000">
                                          <p:val>
                                            <p:fltVal val="0"/>
                                          </p:val>
                                        </p:tav>
                                      </p:tavLst>
                                    </p:anim>
                                    <p:anim calcmode="lin" valueType="num">
                                      <p:cBhvr>
                                        <p:cTn id="98" dur="1000"/>
                                        <p:tgtEl>
                                          <p:spTgt spid="25"/>
                                        </p:tgtEl>
                                        <p:attrNameLst>
                                          <p:attrName>ppt_h</p:attrName>
                                        </p:attrNameLst>
                                      </p:cBhvr>
                                      <p:tavLst>
                                        <p:tav tm="0">
                                          <p:val>
                                            <p:strVal val="ppt_h"/>
                                          </p:val>
                                        </p:tav>
                                        <p:tav tm="100000">
                                          <p:val>
                                            <p:fltVal val="0"/>
                                          </p:val>
                                        </p:tav>
                                      </p:tavLst>
                                    </p:anim>
                                    <p:animEffect transition="out" filter="fade">
                                      <p:cBhvr>
                                        <p:cTn id="99" dur="1000"/>
                                        <p:tgtEl>
                                          <p:spTgt spid="25"/>
                                        </p:tgtEl>
                                      </p:cBhvr>
                                    </p:animEffect>
                                    <p:set>
                                      <p:cBhvr>
                                        <p:cTn id="100" dur="1" fill="hold">
                                          <p:stCondLst>
                                            <p:cond delay="999"/>
                                          </p:stCondLst>
                                        </p:cTn>
                                        <p:tgtEl>
                                          <p:spTgt spid="25"/>
                                        </p:tgtEl>
                                        <p:attrNameLst>
                                          <p:attrName>style.visibility</p:attrName>
                                        </p:attrNameLst>
                                      </p:cBhvr>
                                      <p:to>
                                        <p:strVal val="hidden"/>
                                      </p:to>
                                    </p:set>
                                  </p:childTnLst>
                                </p:cTn>
                              </p:par>
                              <p:par>
                                <p:cTn id="101" presetID="53" presetClass="exit" presetSubtype="0" fill="hold" grpId="1" nodeType="withEffect">
                                  <p:stCondLst>
                                    <p:cond delay="0"/>
                                  </p:stCondLst>
                                  <p:childTnLst>
                                    <p:anim calcmode="lin" valueType="num">
                                      <p:cBhvr>
                                        <p:cTn id="102" dur="1000"/>
                                        <p:tgtEl>
                                          <p:spTgt spid="26"/>
                                        </p:tgtEl>
                                        <p:attrNameLst>
                                          <p:attrName>ppt_w</p:attrName>
                                        </p:attrNameLst>
                                      </p:cBhvr>
                                      <p:tavLst>
                                        <p:tav tm="0">
                                          <p:val>
                                            <p:strVal val="ppt_w"/>
                                          </p:val>
                                        </p:tav>
                                        <p:tav tm="100000">
                                          <p:val>
                                            <p:fltVal val="0"/>
                                          </p:val>
                                        </p:tav>
                                      </p:tavLst>
                                    </p:anim>
                                    <p:anim calcmode="lin" valueType="num">
                                      <p:cBhvr>
                                        <p:cTn id="103" dur="1000"/>
                                        <p:tgtEl>
                                          <p:spTgt spid="26"/>
                                        </p:tgtEl>
                                        <p:attrNameLst>
                                          <p:attrName>ppt_h</p:attrName>
                                        </p:attrNameLst>
                                      </p:cBhvr>
                                      <p:tavLst>
                                        <p:tav tm="0">
                                          <p:val>
                                            <p:strVal val="ppt_h"/>
                                          </p:val>
                                        </p:tav>
                                        <p:tav tm="100000">
                                          <p:val>
                                            <p:fltVal val="0"/>
                                          </p:val>
                                        </p:tav>
                                      </p:tavLst>
                                    </p:anim>
                                    <p:animEffect transition="out" filter="fade">
                                      <p:cBhvr>
                                        <p:cTn id="104" dur="1000"/>
                                        <p:tgtEl>
                                          <p:spTgt spid="26"/>
                                        </p:tgtEl>
                                      </p:cBhvr>
                                    </p:animEffect>
                                    <p:set>
                                      <p:cBhvr>
                                        <p:cTn id="105" dur="1" fill="hold">
                                          <p:stCondLst>
                                            <p:cond delay="999"/>
                                          </p:stCondLst>
                                        </p:cTn>
                                        <p:tgtEl>
                                          <p:spTgt spid="26"/>
                                        </p:tgtEl>
                                        <p:attrNameLst>
                                          <p:attrName>style.visibility</p:attrName>
                                        </p:attrNameLst>
                                      </p:cBhvr>
                                      <p:to>
                                        <p:strVal val="hidden"/>
                                      </p:to>
                                    </p:set>
                                  </p:childTnLst>
                                </p:cTn>
                              </p:par>
                              <p:par>
                                <p:cTn id="106" presetID="53" presetClass="exit" presetSubtype="0" fill="hold" grpId="1" nodeType="withEffect">
                                  <p:stCondLst>
                                    <p:cond delay="0"/>
                                  </p:stCondLst>
                                  <p:childTnLst>
                                    <p:anim calcmode="lin" valueType="num">
                                      <p:cBhvr>
                                        <p:cTn id="107" dur="1000"/>
                                        <p:tgtEl>
                                          <p:spTgt spid="27"/>
                                        </p:tgtEl>
                                        <p:attrNameLst>
                                          <p:attrName>ppt_w</p:attrName>
                                        </p:attrNameLst>
                                      </p:cBhvr>
                                      <p:tavLst>
                                        <p:tav tm="0">
                                          <p:val>
                                            <p:strVal val="ppt_w"/>
                                          </p:val>
                                        </p:tav>
                                        <p:tav tm="100000">
                                          <p:val>
                                            <p:fltVal val="0"/>
                                          </p:val>
                                        </p:tav>
                                      </p:tavLst>
                                    </p:anim>
                                    <p:anim calcmode="lin" valueType="num">
                                      <p:cBhvr>
                                        <p:cTn id="108" dur="1000"/>
                                        <p:tgtEl>
                                          <p:spTgt spid="27"/>
                                        </p:tgtEl>
                                        <p:attrNameLst>
                                          <p:attrName>ppt_h</p:attrName>
                                        </p:attrNameLst>
                                      </p:cBhvr>
                                      <p:tavLst>
                                        <p:tav tm="0">
                                          <p:val>
                                            <p:strVal val="ppt_h"/>
                                          </p:val>
                                        </p:tav>
                                        <p:tav tm="100000">
                                          <p:val>
                                            <p:fltVal val="0"/>
                                          </p:val>
                                        </p:tav>
                                      </p:tavLst>
                                    </p:anim>
                                    <p:animEffect transition="out" filter="fade">
                                      <p:cBhvr>
                                        <p:cTn id="109" dur="1000"/>
                                        <p:tgtEl>
                                          <p:spTgt spid="27"/>
                                        </p:tgtEl>
                                      </p:cBhvr>
                                    </p:animEffect>
                                    <p:set>
                                      <p:cBhvr>
                                        <p:cTn id="110" dur="1" fill="hold">
                                          <p:stCondLst>
                                            <p:cond delay="999"/>
                                          </p:stCondLst>
                                        </p:cTn>
                                        <p:tgtEl>
                                          <p:spTgt spid="27"/>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1000"/>
                                        <p:tgtEl>
                                          <p:spTgt spid="19"/>
                                        </p:tgtEl>
                                      </p:cBhvr>
                                    </p:animEffect>
                                    <p:set>
                                      <p:cBhvr>
                                        <p:cTn id="113" dur="1" fill="hold">
                                          <p:stCondLst>
                                            <p:cond delay="999"/>
                                          </p:stCondLst>
                                        </p:cTn>
                                        <p:tgtEl>
                                          <p:spTgt spid="19"/>
                                        </p:tgtEl>
                                        <p:attrNameLst>
                                          <p:attrName>style.visibility</p:attrName>
                                        </p:attrNameLst>
                                      </p:cBhvr>
                                      <p:to>
                                        <p:strVal val="hidden"/>
                                      </p:to>
                                    </p:set>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left)">
                                      <p:cBhvr>
                                        <p:cTn id="11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5" name="TextBox 44"/>
          <p:cNvSpPr txBox="1"/>
          <p:nvPr/>
        </p:nvSpPr>
        <p:spPr>
          <a:xfrm>
            <a:off x="0" y="0"/>
            <a:ext cx="9144000" cy="830997"/>
          </a:xfrm>
          <a:prstGeom prst="rect">
            <a:avLst/>
          </a:prstGeom>
        </p:spPr>
        <p:txBody>
          <a:bodyPr wrap="square">
            <a:spAutoFit/>
          </a:bodyPr>
          <a:lstStyle/>
          <a:p>
            <a:pPr algn="ctr" fontAlgn="auto">
              <a:spcBef>
                <a:spcPts val="0"/>
              </a:spcBef>
              <a:spcAft>
                <a:spcPts val="0"/>
              </a:spcAft>
              <a:defRPr/>
            </a:pPr>
            <a:r>
              <a:rPr lang="en-US" sz="4800" b="1" dirty="0" smtClean="0">
                <a:effectLst>
                  <a:outerShdw dist="50800" dir="7200000" algn="ctr" rotWithShape="0">
                    <a:schemeClr val="bg1"/>
                  </a:outerShdw>
                </a:effectLst>
              </a:rPr>
              <a:t>Ancient People, Ancient Pathways</a:t>
            </a:r>
          </a:p>
        </p:txBody>
      </p:sp>
      <p:sp useBgFill="1">
        <p:nvSpPr>
          <p:cNvPr id="43"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effectLst>
                  <a:outerShdw dist="50800" dir="5400000" algn="ctr" rotWithShape="0">
                    <a:schemeClr val="bg1"/>
                  </a:outerShdw>
                </a:effectLst>
                <a:latin typeface="Calibri" pitchFamily="34" charset="0"/>
              </a:rPr>
              <a:t>SESSION 5</a:t>
            </a:r>
            <a:endParaRPr lang="en-US" sz="6000" b="1" dirty="0">
              <a:effectLst>
                <a:outerShdw dist="50800" dir="5400000" algn="ctr" rotWithShape="0">
                  <a:schemeClr val="bg1"/>
                </a:outerShdw>
              </a:effectLst>
              <a:latin typeface="Calibri" pitchFamily="34" charset="0"/>
            </a:endParaRPr>
          </a:p>
        </p:txBody>
      </p:sp>
      <p:pic>
        <p:nvPicPr>
          <p:cNvPr id="19" name="Picture 18" descr="world.bmp"/>
          <p:cNvPicPr>
            <a:picLocks/>
          </p:cNvPicPr>
          <p:nvPr/>
        </p:nvPicPr>
        <p:blipFill>
          <a:blip r:embed="rId3" cstate="print"/>
          <a:stretch>
            <a:fillRect/>
          </a:stretch>
        </p:blipFill>
        <p:spPr>
          <a:xfrm>
            <a:off x="1" y="1219200"/>
            <a:ext cx="9143999" cy="5638800"/>
          </a:xfrm>
          <a:prstGeom prst="rect">
            <a:avLst/>
          </a:prstGeom>
        </p:spPr>
      </p:pic>
      <p:sp>
        <p:nvSpPr>
          <p:cNvPr id="38" name="Freeform 37"/>
          <p:cNvSpPr/>
          <p:nvPr/>
        </p:nvSpPr>
        <p:spPr>
          <a:xfrm>
            <a:off x="5393465" y="2489639"/>
            <a:ext cx="1926990" cy="1359776"/>
          </a:xfrm>
          <a:custGeom>
            <a:avLst/>
            <a:gdLst>
              <a:gd name="connsiteX0" fmla="*/ 28903 w 2094186"/>
              <a:gd name="connsiteY0" fmla="*/ 525517 h 1679028"/>
              <a:gd name="connsiteX1" fmla="*/ 107731 w 2094186"/>
              <a:gd name="connsiteY1" fmla="*/ 147145 h 1679028"/>
              <a:gd name="connsiteX2" fmla="*/ 407276 w 2094186"/>
              <a:gd name="connsiteY2" fmla="*/ 5255 h 1679028"/>
              <a:gd name="connsiteX3" fmla="*/ 864476 w 2094186"/>
              <a:gd name="connsiteY3" fmla="*/ 178676 h 1679028"/>
              <a:gd name="connsiteX4" fmla="*/ 1116724 w 2094186"/>
              <a:gd name="connsiteY4" fmla="*/ 162911 h 1679028"/>
              <a:gd name="connsiteX5" fmla="*/ 1495097 w 2094186"/>
              <a:gd name="connsiteY5" fmla="*/ 162911 h 1679028"/>
              <a:gd name="connsiteX6" fmla="*/ 1636986 w 2094186"/>
              <a:gd name="connsiteY6" fmla="*/ 52552 h 1679028"/>
              <a:gd name="connsiteX7" fmla="*/ 1889234 w 2094186"/>
              <a:gd name="connsiteY7" fmla="*/ 210207 h 1679028"/>
              <a:gd name="connsiteX8" fmla="*/ 2046890 w 2094186"/>
              <a:gd name="connsiteY8" fmla="*/ 162911 h 1679028"/>
              <a:gd name="connsiteX9" fmla="*/ 2062655 w 2094186"/>
              <a:gd name="connsiteY9" fmla="*/ 352097 h 1679028"/>
              <a:gd name="connsiteX10" fmla="*/ 1857703 w 2094186"/>
              <a:gd name="connsiteY10" fmla="*/ 509752 h 1679028"/>
              <a:gd name="connsiteX11" fmla="*/ 1810407 w 2094186"/>
              <a:gd name="connsiteY11" fmla="*/ 620111 h 1679028"/>
              <a:gd name="connsiteX12" fmla="*/ 1905000 w 2094186"/>
              <a:gd name="connsiteY12" fmla="*/ 872359 h 1679028"/>
              <a:gd name="connsiteX13" fmla="*/ 1778876 w 2094186"/>
              <a:gd name="connsiteY13" fmla="*/ 1093076 h 1679028"/>
              <a:gd name="connsiteX14" fmla="*/ 1621221 w 2094186"/>
              <a:gd name="connsiteY14" fmla="*/ 1187669 h 1679028"/>
              <a:gd name="connsiteX15" fmla="*/ 1668517 w 2094186"/>
              <a:gd name="connsiteY15" fmla="*/ 1471448 h 1679028"/>
              <a:gd name="connsiteX16" fmla="*/ 1510862 w 2094186"/>
              <a:gd name="connsiteY16" fmla="*/ 1534511 h 1679028"/>
              <a:gd name="connsiteX17" fmla="*/ 1368972 w 2094186"/>
              <a:gd name="connsiteY17" fmla="*/ 1361090 h 1679028"/>
              <a:gd name="connsiteX18" fmla="*/ 1274379 w 2094186"/>
              <a:gd name="connsiteY18" fmla="*/ 1234966 h 1679028"/>
              <a:gd name="connsiteX19" fmla="*/ 1100959 w 2094186"/>
              <a:gd name="connsiteY19" fmla="*/ 1266497 h 1679028"/>
              <a:gd name="connsiteX20" fmla="*/ 911772 w 2094186"/>
              <a:gd name="connsiteY20" fmla="*/ 1455683 h 1679028"/>
              <a:gd name="connsiteX21" fmla="*/ 832945 w 2094186"/>
              <a:gd name="connsiteY21" fmla="*/ 1660635 h 1679028"/>
              <a:gd name="connsiteX22" fmla="*/ 754117 w 2094186"/>
              <a:gd name="connsiteY22" fmla="*/ 1345324 h 1679028"/>
              <a:gd name="connsiteX23" fmla="*/ 691055 w 2094186"/>
              <a:gd name="connsiteY23" fmla="*/ 1203435 h 1679028"/>
              <a:gd name="connsiteX24" fmla="*/ 391510 w 2094186"/>
              <a:gd name="connsiteY24" fmla="*/ 1108842 h 1679028"/>
              <a:gd name="connsiteX25" fmla="*/ 91966 w 2094186"/>
              <a:gd name="connsiteY25" fmla="*/ 951186 h 1679028"/>
              <a:gd name="connsiteX26" fmla="*/ 13138 w 2094186"/>
              <a:gd name="connsiteY26" fmla="*/ 762000 h 1679028"/>
              <a:gd name="connsiteX27" fmla="*/ 28903 w 2094186"/>
              <a:gd name="connsiteY27" fmla="*/ 525517 h 1679028"/>
              <a:gd name="connsiteX0" fmla="*/ 28903 w 2094186"/>
              <a:gd name="connsiteY0" fmla="*/ 552715 h 1706226"/>
              <a:gd name="connsiteX1" fmla="*/ 107731 w 2094186"/>
              <a:gd name="connsiteY1" fmla="*/ 174343 h 1706226"/>
              <a:gd name="connsiteX2" fmla="*/ 134566 w 2094186"/>
              <a:gd name="connsiteY2" fmla="*/ 400595 h 1706226"/>
              <a:gd name="connsiteX3" fmla="*/ 407276 w 2094186"/>
              <a:gd name="connsiteY3" fmla="*/ 32453 h 1706226"/>
              <a:gd name="connsiteX4" fmla="*/ 864476 w 2094186"/>
              <a:gd name="connsiteY4" fmla="*/ 205874 h 1706226"/>
              <a:gd name="connsiteX5" fmla="*/ 1116724 w 2094186"/>
              <a:gd name="connsiteY5" fmla="*/ 190109 h 1706226"/>
              <a:gd name="connsiteX6" fmla="*/ 1495097 w 2094186"/>
              <a:gd name="connsiteY6" fmla="*/ 190109 h 1706226"/>
              <a:gd name="connsiteX7" fmla="*/ 1636986 w 2094186"/>
              <a:gd name="connsiteY7" fmla="*/ 79750 h 1706226"/>
              <a:gd name="connsiteX8" fmla="*/ 1889234 w 2094186"/>
              <a:gd name="connsiteY8" fmla="*/ 237405 h 1706226"/>
              <a:gd name="connsiteX9" fmla="*/ 2046890 w 2094186"/>
              <a:gd name="connsiteY9" fmla="*/ 190109 h 1706226"/>
              <a:gd name="connsiteX10" fmla="*/ 2062655 w 2094186"/>
              <a:gd name="connsiteY10" fmla="*/ 379295 h 1706226"/>
              <a:gd name="connsiteX11" fmla="*/ 1857703 w 2094186"/>
              <a:gd name="connsiteY11" fmla="*/ 536950 h 1706226"/>
              <a:gd name="connsiteX12" fmla="*/ 1810407 w 2094186"/>
              <a:gd name="connsiteY12" fmla="*/ 647309 h 1706226"/>
              <a:gd name="connsiteX13" fmla="*/ 1905000 w 2094186"/>
              <a:gd name="connsiteY13" fmla="*/ 899557 h 1706226"/>
              <a:gd name="connsiteX14" fmla="*/ 1778876 w 2094186"/>
              <a:gd name="connsiteY14" fmla="*/ 1120274 h 1706226"/>
              <a:gd name="connsiteX15" fmla="*/ 1621221 w 2094186"/>
              <a:gd name="connsiteY15" fmla="*/ 1214867 h 1706226"/>
              <a:gd name="connsiteX16" fmla="*/ 1668517 w 2094186"/>
              <a:gd name="connsiteY16" fmla="*/ 1498646 h 1706226"/>
              <a:gd name="connsiteX17" fmla="*/ 1510862 w 2094186"/>
              <a:gd name="connsiteY17" fmla="*/ 1561709 h 1706226"/>
              <a:gd name="connsiteX18" fmla="*/ 1368972 w 2094186"/>
              <a:gd name="connsiteY18" fmla="*/ 1388288 h 1706226"/>
              <a:gd name="connsiteX19" fmla="*/ 1274379 w 2094186"/>
              <a:gd name="connsiteY19" fmla="*/ 1262164 h 1706226"/>
              <a:gd name="connsiteX20" fmla="*/ 1100959 w 2094186"/>
              <a:gd name="connsiteY20" fmla="*/ 1293695 h 1706226"/>
              <a:gd name="connsiteX21" fmla="*/ 911772 w 2094186"/>
              <a:gd name="connsiteY21" fmla="*/ 1482881 h 1706226"/>
              <a:gd name="connsiteX22" fmla="*/ 832945 w 2094186"/>
              <a:gd name="connsiteY22" fmla="*/ 1687833 h 1706226"/>
              <a:gd name="connsiteX23" fmla="*/ 754117 w 2094186"/>
              <a:gd name="connsiteY23" fmla="*/ 1372522 h 1706226"/>
              <a:gd name="connsiteX24" fmla="*/ 691055 w 2094186"/>
              <a:gd name="connsiteY24" fmla="*/ 1230633 h 1706226"/>
              <a:gd name="connsiteX25" fmla="*/ 391510 w 2094186"/>
              <a:gd name="connsiteY25" fmla="*/ 1136040 h 1706226"/>
              <a:gd name="connsiteX26" fmla="*/ 91966 w 2094186"/>
              <a:gd name="connsiteY26" fmla="*/ 978384 h 1706226"/>
              <a:gd name="connsiteX27" fmla="*/ 13138 w 2094186"/>
              <a:gd name="connsiteY27" fmla="*/ 789198 h 1706226"/>
              <a:gd name="connsiteX28" fmla="*/ 28903 w 2094186"/>
              <a:gd name="connsiteY28" fmla="*/ 552715 h 1706226"/>
              <a:gd name="connsiteX0" fmla="*/ 28903 w 2094186"/>
              <a:gd name="connsiteY0" fmla="*/ 480848 h 1634359"/>
              <a:gd name="connsiteX1" fmla="*/ 107731 w 2094186"/>
              <a:gd name="connsiteY1" fmla="*/ 102476 h 1634359"/>
              <a:gd name="connsiteX2" fmla="*/ 134566 w 2094186"/>
              <a:gd name="connsiteY2" fmla="*/ 328728 h 1634359"/>
              <a:gd name="connsiteX3" fmla="*/ 864476 w 2094186"/>
              <a:gd name="connsiteY3" fmla="*/ 134007 h 1634359"/>
              <a:gd name="connsiteX4" fmla="*/ 1116724 w 2094186"/>
              <a:gd name="connsiteY4" fmla="*/ 118242 h 1634359"/>
              <a:gd name="connsiteX5" fmla="*/ 1495097 w 2094186"/>
              <a:gd name="connsiteY5" fmla="*/ 118242 h 1634359"/>
              <a:gd name="connsiteX6" fmla="*/ 1636986 w 2094186"/>
              <a:gd name="connsiteY6" fmla="*/ 7883 h 1634359"/>
              <a:gd name="connsiteX7" fmla="*/ 1889234 w 2094186"/>
              <a:gd name="connsiteY7" fmla="*/ 165538 h 1634359"/>
              <a:gd name="connsiteX8" fmla="*/ 2046890 w 2094186"/>
              <a:gd name="connsiteY8" fmla="*/ 118242 h 1634359"/>
              <a:gd name="connsiteX9" fmla="*/ 2062655 w 2094186"/>
              <a:gd name="connsiteY9" fmla="*/ 307428 h 1634359"/>
              <a:gd name="connsiteX10" fmla="*/ 1857703 w 2094186"/>
              <a:gd name="connsiteY10" fmla="*/ 465083 h 1634359"/>
              <a:gd name="connsiteX11" fmla="*/ 1810407 w 2094186"/>
              <a:gd name="connsiteY11" fmla="*/ 575442 h 1634359"/>
              <a:gd name="connsiteX12" fmla="*/ 1905000 w 2094186"/>
              <a:gd name="connsiteY12" fmla="*/ 827690 h 1634359"/>
              <a:gd name="connsiteX13" fmla="*/ 1778876 w 2094186"/>
              <a:gd name="connsiteY13" fmla="*/ 1048407 h 1634359"/>
              <a:gd name="connsiteX14" fmla="*/ 1621221 w 2094186"/>
              <a:gd name="connsiteY14" fmla="*/ 1143000 h 1634359"/>
              <a:gd name="connsiteX15" fmla="*/ 1668517 w 2094186"/>
              <a:gd name="connsiteY15" fmla="*/ 1426779 h 1634359"/>
              <a:gd name="connsiteX16" fmla="*/ 1510862 w 2094186"/>
              <a:gd name="connsiteY16" fmla="*/ 1489842 h 1634359"/>
              <a:gd name="connsiteX17" fmla="*/ 1368972 w 2094186"/>
              <a:gd name="connsiteY17" fmla="*/ 1316421 h 1634359"/>
              <a:gd name="connsiteX18" fmla="*/ 1274379 w 2094186"/>
              <a:gd name="connsiteY18" fmla="*/ 1190297 h 1634359"/>
              <a:gd name="connsiteX19" fmla="*/ 1100959 w 2094186"/>
              <a:gd name="connsiteY19" fmla="*/ 1221828 h 1634359"/>
              <a:gd name="connsiteX20" fmla="*/ 911772 w 2094186"/>
              <a:gd name="connsiteY20" fmla="*/ 1411014 h 1634359"/>
              <a:gd name="connsiteX21" fmla="*/ 832945 w 2094186"/>
              <a:gd name="connsiteY21" fmla="*/ 1615966 h 1634359"/>
              <a:gd name="connsiteX22" fmla="*/ 754117 w 2094186"/>
              <a:gd name="connsiteY22" fmla="*/ 1300655 h 1634359"/>
              <a:gd name="connsiteX23" fmla="*/ 691055 w 2094186"/>
              <a:gd name="connsiteY23" fmla="*/ 1158766 h 1634359"/>
              <a:gd name="connsiteX24" fmla="*/ 391510 w 2094186"/>
              <a:gd name="connsiteY24" fmla="*/ 1064173 h 1634359"/>
              <a:gd name="connsiteX25" fmla="*/ 91966 w 2094186"/>
              <a:gd name="connsiteY25" fmla="*/ 906517 h 1634359"/>
              <a:gd name="connsiteX26" fmla="*/ 13138 w 2094186"/>
              <a:gd name="connsiteY26" fmla="*/ 717331 h 1634359"/>
              <a:gd name="connsiteX27" fmla="*/ 28903 w 2094186"/>
              <a:gd name="connsiteY27" fmla="*/ 480848 h 1634359"/>
              <a:gd name="connsiteX0" fmla="*/ 33599 w 2098882"/>
              <a:gd name="connsiteY0" fmla="*/ 480848 h 1634359"/>
              <a:gd name="connsiteX1" fmla="*/ 139262 w 2098882"/>
              <a:gd name="connsiteY1" fmla="*/ 328728 h 1634359"/>
              <a:gd name="connsiteX2" fmla="*/ 869172 w 2098882"/>
              <a:gd name="connsiteY2" fmla="*/ 134007 h 1634359"/>
              <a:gd name="connsiteX3" fmla="*/ 1121420 w 2098882"/>
              <a:gd name="connsiteY3" fmla="*/ 118242 h 1634359"/>
              <a:gd name="connsiteX4" fmla="*/ 1499793 w 2098882"/>
              <a:gd name="connsiteY4" fmla="*/ 118242 h 1634359"/>
              <a:gd name="connsiteX5" fmla="*/ 1641682 w 2098882"/>
              <a:gd name="connsiteY5" fmla="*/ 7883 h 1634359"/>
              <a:gd name="connsiteX6" fmla="*/ 1893930 w 2098882"/>
              <a:gd name="connsiteY6" fmla="*/ 165538 h 1634359"/>
              <a:gd name="connsiteX7" fmla="*/ 2051586 w 2098882"/>
              <a:gd name="connsiteY7" fmla="*/ 118242 h 1634359"/>
              <a:gd name="connsiteX8" fmla="*/ 2067351 w 2098882"/>
              <a:gd name="connsiteY8" fmla="*/ 307428 h 1634359"/>
              <a:gd name="connsiteX9" fmla="*/ 1862399 w 2098882"/>
              <a:gd name="connsiteY9" fmla="*/ 465083 h 1634359"/>
              <a:gd name="connsiteX10" fmla="*/ 1815103 w 2098882"/>
              <a:gd name="connsiteY10" fmla="*/ 575442 h 1634359"/>
              <a:gd name="connsiteX11" fmla="*/ 1909696 w 2098882"/>
              <a:gd name="connsiteY11" fmla="*/ 827690 h 1634359"/>
              <a:gd name="connsiteX12" fmla="*/ 1783572 w 2098882"/>
              <a:gd name="connsiteY12" fmla="*/ 1048407 h 1634359"/>
              <a:gd name="connsiteX13" fmla="*/ 1625917 w 2098882"/>
              <a:gd name="connsiteY13" fmla="*/ 1143000 h 1634359"/>
              <a:gd name="connsiteX14" fmla="*/ 1673213 w 2098882"/>
              <a:gd name="connsiteY14" fmla="*/ 1426779 h 1634359"/>
              <a:gd name="connsiteX15" fmla="*/ 1515558 w 2098882"/>
              <a:gd name="connsiteY15" fmla="*/ 1489842 h 1634359"/>
              <a:gd name="connsiteX16" fmla="*/ 1373668 w 2098882"/>
              <a:gd name="connsiteY16" fmla="*/ 1316421 h 1634359"/>
              <a:gd name="connsiteX17" fmla="*/ 1279075 w 2098882"/>
              <a:gd name="connsiteY17" fmla="*/ 1190297 h 1634359"/>
              <a:gd name="connsiteX18" fmla="*/ 1105655 w 2098882"/>
              <a:gd name="connsiteY18" fmla="*/ 1221828 h 1634359"/>
              <a:gd name="connsiteX19" fmla="*/ 916468 w 2098882"/>
              <a:gd name="connsiteY19" fmla="*/ 1411014 h 1634359"/>
              <a:gd name="connsiteX20" fmla="*/ 837641 w 2098882"/>
              <a:gd name="connsiteY20" fmla="*/ 1615966 h 1634359"/>
              <a:gd name="connsiteX21" fmla="*/ 758813 w 2098882"/>
              <a:gd name="connsiteY21" fmla="*/ 1300655 h 1634359"/>
              <a:gd name="connsiteX22" fmla="*/ 695751 w 2098882"/>
              <a:gd name="connsiteY22" fmla="*/ 1158766 h 1634359"/>
              <a:gd name="connsiteX23" fmla="*/ 396206 w 2098882"/>
              <a:gd name="connsiteY23" fmla="*/ 1064173 h 1634359"/>
              <a:gd name="connsiteX24" fmla="*/ 96662 w 2098882"/>
              <a:gd name="connsiteY24" fmla="*/ 906517 h 1634359"/>
              <a:gd name="connsiteX25" fmla="*/ 17834 w 2098882"/>
              <a:gd name="connsiteY25" fmla="*/ 717331 h 1634359"/>
              <a:gd name="connsiteX26" fmla="*/ 33599 w 2098882"/>
              <a:gd name="connsiteY26" fmla="*/ 480848 h 1634359"/>
              <a:gd name="connsiteX0" fmla="*/ 33599 w 2098882"/>
              <a:gd name="connsiteY0" fmla="*/ 480848 h 1634359"/>
              <a:gd name="connsiteX1" fmla="*/ 139262 w 2098882"/>
              <a:gd name="connsiteY1" fmla="*/ 328728 h 1634359"/>
              <a:gd name="connsiteX2" fmla="*/ 869172 w 2098882"/>
              <a:gd name="connsiteY2" fmla="*/ 134007 h 1634359"/>
              <a:gd name="connsiteX3" fmla="*/ 888292 w 2098882"/>
              <a:gd name="connsiteY3" fmla="*/ 357911 h 1634359"/>
              <a:gd name="connsiteX4" fmla="*/ 1121420 w 2098882"/>
              <a:gd name="connsiteY4" fmla="*/ 118242 h 1634359"/>
              <a:gd name="connsiteX5" fmla="*/ 1499793 w 2098882"/>
              <a:gd name="connsiteY5" fmla="*/ 118242 h 1634359"/>
              <a:gd name="connsiteX6" fmla="*/ 1641682 w 2098882"/>
              <a:gd name="connsiteY6" fmla="*/ 7883 h 1634359"/>
              <a:gd name="connsiteX7" fmla="*/ 1893930 w 2098882"/>
              <a:gd name="connsiteY7" fmla="*/ 165538 h 1634359"/>
              <a:gd name="connsiteX8" fmla="*/ 2051586 w 2098882"/>
              <a:gd name="connsiteY8" fmla="*/ 118242 h 1634359"/>
              <a:gd name="connsiteX9" fmla="*/ 2067351 w 2098882"/>
              <a:gd name="connsiteY9" fmla="*/ 307428 h 1634359"/>
              <a:gd name="connsiteX10" fmla="*/ 1862399 w 2098882"/>
              <a:gd name="connsiteY10" fmla="*/ 465083 h 1634359"/>
              <a:gd name="connsiteX11" fmla="*/ 1815103 w 2098882"/>
              <a:gd name="connsiteY11" fmla="*/ 575442 h 1634359"/>
              <a:gd name="connsiteX12" fmla="*/ 1909696 w 2098882"/>
              <a:gd name="connsiteY12" fmla="*/ 827690 h 1634359"/>
              <a:gd name="connsiteX13" fmla="*/ 1783572 w 2098882"/>
              <a:gd name="connsiteY13" fmla="*/ 1048407 h 1634359"/>
              <a:gd name="connsiteX14" fmla="*/ 1625917 w 2098882"/>
              <a:gd name="connsiteY14" fmla="*/ 1143000 h 1634359"/>
              <a:gd name="connsiteX15" fmla="*/ 1673213 w 2098882"/>
              <a:gd name="connsiteY15" fmla="*/ 1426779 h 1634359"/>
              <a:gd name="connsiteX16" fmla="*/ 1515558 w 2098882"/>
              <a:gd name="connsiteY16" fmla="*/ 1489842 h 1634359"/>
              <a:gd name="connsiteX17" fmla="*/ 1373668 w 2098882"/>
              <a:gd name="connsiteY17" fmla="*/ 1316421 h 1634359"/>
              <a:gd name="connsiteX18" fmla="*/ 1279075 w 2098882"/>
              <a:gd name="connsiteY18" fmla="*/ 1190297 h 1634359"/>
              <a:gd name="connsiteX19" fmla="*/ 1105655 w 2098882"/>
              <a:gd name="connsiteY19" fmla="*/ 1221828 h 1634359"/>
              <a:gd name="connsiteX20" fmla="*/ 916468 w 2098882"/>
              <a:gd name="connsiteY20" fmla="*/ 1411014 h 1634359"/>
              <a:gd name="connsiteX21" fmla="*/ 837641 w 2098882"/>
              <a:gd name="connsiteY21" fmla="*/ 1615966 h 1634359"/>
              <a:gd name="connsiteX22" fmla="*/ 758813 w 2098882"/>
              <a:gd name="connsiteY22" fmla="*/ 1300655 h 1634359"/>
              <a:gd name="connsiteX23" fmla="*/ 695751 w 2098882"/>
              <a:gd name="connsiteY23" fmla="*/ 1158766 h 1634359"/>
              <a:gd name="connsiteX24" fmla="*/ 396206 w 2098882"/>
              <a:gd name="connsiteY24" fmla="*/ 1064173 h 1634359"/>
              <a:gd name="connsiteX25" fmla="*/ 96662 w 2098882"/>
              <a:gd name="connsiteY25" fmla="*/ 906517 h 1634359"/>
              <a:gd name="connsiteX26" fmla="*/ 17834 w 2098882"/>
              <a:gd name="connsiteY26" fmla="*/ 717331 h 1634359"/>
              <a:gd name="connsiteX27" fmla="*/ 33599 w 2098882"/>
              <a:gd name="connsiteY27" fmla="*/ 480848 h 1634359"/>
              <a:gd name="connsiteX0" fmla="*/ 36786 w 2102069"/>
              <a:gd name="connsiteY0" fmla="*/ 480848 h 1634359"/>
              <a:gd name="connsiteX1" fmla="*/ 142449 w 2102069"/>
              <a:gd name="connsiteY1" fmla="*/ 328728 h 1634359"/>
              <a:gd name="connsiteX2" fmla="*/ 891479 w 2102069"/>
              <a:gd name="connsiteY2" fmla="*/ 357911 h 1634359"/>
              <a:gd name="connsiteX3" fmla="*/ 1124607 w 2102069"/>
              <a:gd name="connsiteY3" fmla="*/ 118242 h 1634359"/>
              <a:gd name="connsiteX4" fmla="*/ 1502980 w 2102069"/>
              <a:gd name="connsiteY4" fmla="*/ 118242 h 1634359"/>
              <a:gd name="connsiteX5" fmla="*/ 1644869 w 2102069"/>
              <a:gd name="connsiteY5" fmla="*/ 7883 h 1634359"/>
              <a:gd name="connsiteX6" fmla="*/ 1897117 w 2102069"/>
              <a:gd name="connsiteY6" fmla="*/ 165538 h 1634359"/>
              <a:gd name="connsiteX7" fmla="*/ 2054773 w 2102069"/>
              <a:gd name="connsiteY7" fmla="*/ 118242 h 1634359"/>
              <a:gd name="connsiteX8" fmla="*/ 2070538 w 2102069"/>
              <a:gd name="connsiteY8" fmla="*/ 307428 h 1634359"/>
              <a:gd name="connsiteX9" fmla="*/ 1865586 w 2102069"/>
              <a:gd name="connsiteY9" fmla="*/ 465083 h 1634359"/>
              <a:gd name="connsiteX10" fmla="*/ 1818290 w 2102069"/>
              <a:gd name="connsiteY10" fmla="*/ 575442 h 1634359"/>
              <a:gd name="connsiteX11" fmla="*/ 1912883 w 2102069"/>
              <a:gd name="connsiteY11" fmla="*/ 827690 h 1634359"/>
              <a:gd name="connsiteX12" fmla="*/ 1786759 w 2102069"/>
              <a:gd name="connsiteY12" fmla="*/ 1048407 h 1634359"/>
              <a:gd name="connsiteX13" fmla="*/ 1629104 w 2102069"/>
              <a:gd name="connsiteY13" fmla="*/ 1143000 h 1634359"/>
              <a:gd name="connsiteX14" fmla="*/ 1676400 w 2102069"/>
              <a:gd name="connsiteY14" fmla="*/ 1426779 h 1634359"/>
              <a:gd name="connsiteX15" fmla="*/ 1518745 w 2102069"/>
              <a:gd name="connsiteY15" fmla="*/ 1489842 h 1634359"/>
              <a:gd name="connsiteX16" fmla="*/ 1376855 w 2102069"/>
              <a:gd name="connsiteY16" fmla="*/ 1316421 h 1634359"/>
              <a:gd name="connsiteX17" fmla="*/ 1282262 w 2102069"/>
              <a:gd name="connsiteY17" fmla="*/ 1190297 h 1634359"/>
              <a:gd name="connsiteX18" fmla="*/ 1108842 w 2102069"/>
              <a:gd name="connsiteY18" fmla="*/ 1221828 h 1634359"/>
              <a:gd name="connsiteX19" fmla="*/ 919655 w 2102069"/>
              <a:gd name="connsiteY19" fmla="*/ 1411014 h 1634359"/>
              <a:gd name="connsiteX20" fmla="*/ 840828 w 2102069"/>
              <a:gd name="connsiteY20" fmla="*/ 1615966 h 1634359"/>
              <a:gd name="connsiteX21" fmla="*/ 762000 w 2102069"/>
              <a:gd name="connsiteY21" fmla="*/ 1300655 h 1634359"/>
              <a:gd name="connsiteX22" fmla="*/ 698938 w 2102069"/>
              <a:gd name="connsiteY22" fmla="*/ 1158766 h 1634359"/>
              <a:gd name="connsiteX23" fmla="*/ 399393 w 2102069"/>
              <a:gd name="connsiteY23" fmla="*/ 1064173 h 1634359"/>
              <a:gd name="connsiteX24" fmla="*/ 99849 w 2102069"/>
              <a:gd name="connsiteY24" fmla="*/ 906517 h 1634359"/>
              <a:gd name="connsiteX25" fmla="*/ 21021 w 2102069"/>
              <a:gd name="connsiteY25" fmla="*/ 717331 h 1634359"/>
              <a:gd name="connsiteX26" fmla="*/ 36786 w 2102069"/>
              <a:gd name="connsiteY26" fmla="*/ 480848 h 1634359"/>
              <a:gd name="connsiteX0" fmla="*/ 36786 w 2102069"/>
              <a:gd name="connsiteY0" fmla="*/ 480848 h 1634359"/>
              <a:gd name="connsiteX1" fmla="*/ 142449 w 2102069"/>
              <a:gd name="connsiteY1" fmla="*/ 328728 h 1634359"/>
              <a:gd name="connsiteX2" fmla="*/ 891479 w 2102069"/>
              <a:gd name="connsiteY2" fmla="*/ 357911 h 1634359"/>
              <a:gd name="connsiteX3" fmla="*/ 1502980 w 2102069"/>
              <a:gd name="connsiteY3" fmla="*/ 118242 h 1634359"/>
              <a:gd name="connsiteX4" fmla="*/ 1644869 w 2102069"/>
              <a:gd name="connsiteY4" fmla="*/ 7883 h 1634359"/>
              <a:gd name="connsiteX5" fmla="*/ 1897117 w 2102069"/>
              <a:gd name="connsiteY5" fmla="*/ 165538 h 1634359"/>
              <a:gd name="connsiteX6" fmla="*/ 2054773 w 2102069"/>
              <a:gd name="connsiteY6" fmla="*/ 118242 h 1634359"/>
              <a:gd name="connsiteX7" fmla="*/ 2070538 w 2102069"/>
              <a:gd name="connsiteY7" fmla="*/ 307428 h 1634359"/>
              <a:gd name="connsiteX8" fmla="*/ 1865586 w 2102069"/>
              <a:gd name="connsiteY8" fmla="*/ 465083 h 1634359"/>
              <a:gd name="connsiteX9" fmla="*/ 1818290 w 2102069"/>
              <a:gd name="connsiteY9" fmla="*/ 575442 h 1634359"/>
              <a:gd name="connsiteX10" fmla="*/ 1912883 w 2102069"/>
              <a:gd name="connsiteY10" fmla="*/ 827690 h 1634359"/>
              <a:gd name="connsiteX11" fmla="*/ 1786759 w 2102069"/>
              <a:gd name="connsiteY11" fmla="*/ 1048407 h 1634359"/>
              <a:gd name="connsiteX12" fmla="*/ 1629104 w 2102069"/>
              <a:gd name="connsiteY12" fmla="*/ 1143000 h 1634359"/>
              <a:gd name="connsiteX13" fmla="*/ 1676400 w 2102069"/>
              <a:gd name="connsiteY13" fmla="*/ 1426779 h 1634359"/>
              <a:gd name="connsiteX14" fmla="*/ 1518745 w 2102069"/>
              <a:gd name="connsiteY14" fmla="*/ 1489842 h 1634359"/>
              <a:gd name="connsiteX15" fmla="*/ 1376855 w 2102069"/>
              <a:gd name="connsiteY15" fmla="*/ 1316421 h 1634359"/>
              <a:gd name="connsiteX16" fmla="*/ 1282262 w 2102069"/>
              <a:gd name="connsiteY16" fmla="*/ 1190297 h 1634359"/>
              <a:gd name="connsiteX17" fmla="*/ 1108842 w 2102069"/>
              <a:gd name="connsiteY17" fmla="*/ 1221828 h 1634359"/>
              <a:gd name="connsiteX18" fmla="*/ 919655 w 2102069"/>
              <a:gd name="connsiteY18" fmla="*/ 1411014 h 1634359"/>
              <a:gd name="connsiteX19" fmla="*/ 840828 w 2102069"/>
              <a:gd name="connsiteY19" fmla="*/ 1615966 h 1634359"/>
              <a:gd name="connsiteX20" fmla="*/ 762000 w 2102069"/>
              <a:gd name="connsiteY20" fmla="*/ 1300655 h 1634359"/>
              <a:gd name="connsiteX21" fmla="*/ 698938 w 2102069"/>
              <a:gd name="connsiteY21" fmla="*/ 1158766 h 1634359"/>
              <a:gd name="connsiteX22" fmla="*/ 399393 w 2102069"/>
              <a:gd name="connsiteY22" fmla="*/ 1064173 h 1634359"/>
              <a:gd name="connsiteX23" fmla="*/ 99849 w 2102069"/>
              <a:gd name="connsiteY23" fmla="*/ 906517 h 1634359"/>
              <a:gd name="connsiteX24" fmla="*/ 21021 w 2102069"/>
              <a:gd name="connsiteY24" fmla="*/ 717331 h 1634359"/>
              <a:gd name="connsiteX25" fmla="*/ 36786 w 2102069"/>
              <a:gd name="connsiteY25" fmla="*/ 480848 h 1634359"/>
              <a:gd name="connsiteX0" fmla="*/ 36786 w 2102069"/>
              <a:gd name="connsiteY0" fmla="*/ 503182 h 1656693"/>
              <a:gd name="connsiteX1" fmla="*/ 142449 w 2102069"/>
              <a:gd name="connsiteY1" fmla="*/ 351062 h 1656693"/>
              <a:gd name="connsiteX2" fmla="*/ 891479 w 2102069"/>
              <a:gd name="connsiteY2" fmla="*/ 380245 h 1656693"/>
              <a:gd name="connsiteX3" fmla="*/ 1274380 w 2102069"/>
              <a:gd name="connsiteY3" fmla="*/ 369176 h 1656693"/>
              <a:gd name="connsiteX4" fmla="*/ 1644869 w 2102069"/>
              <a:gd name="connsiteY4" fmla="*/ 30217 h 1656693"/>
              <a:gd name="connsiteX5" fmla="*/ 1897117 w 2102069"/>
              <a:gd name="connsiteY5" fmla="*/ 187872 h 1656693"/>
              <a:gd name="connsiteX6" fmla="*/ 2054773 w 2102069"/>
              <a:gd name="connsiteY6" fmla="*/ 140576 h 1656693"/>
              <a:gd name="connsiteX7" fmla="*/ 2070538 w 2102069"/>
              <a:gd name="connsiteY7" fmla="*/ 329762 h 1656693"/>
              <a:gd name="connsiteX8" fmla="*/ 1865586 w 2102069"/>
              <a:gd name="connsiteY8" fmla="*/ 487417 h 1656693"/>
              <a:gd name="connsiteX9" fmla="*/ 1818290 w 2102069"/>
              <a:gd name="connsiteY9" fmla="*/ 597776 h 1656693"/>
              <a:gd name="connsiteX10" fmla="*/ 1912883 w 2102069"/>
              <a:gd name="connsiteY10" fmla="*/ 850024 h 1656693"/>
              <a:gd name="connsiteX11" fmla="*/ 1786759 w 2102069"/>
              <a:gd name="connsiteY11" fmla="*/ 1070741 h 1656693"/>
              <a:gd name="connsiteX12" fmla="*/ 1629104 w 2102069"/>
              <a:gd name="connsiteY12" fmla="*/ 1165334 h 1656693"/>
              <a:gd name="connsiteX13" fmla="*/ 1676400 w 2102069"/>
              <a:gd name="connsiteY13" fmla="*/ 1449113 h 1656693"/>
              <a:gd name="connsiteX14" fmla="*/ 1518745 w 2102069"/>
              <a:gd name="connsiteY14" fmla="*/ 1512176 h 1656693"/>
              <a:gd name="connsiteX15" fmla="*/ 1376855 w 2102069"/>
              <a:gd name="connsiteY15" fmla="*/ 1338755 h 1656693"/>
              <a:gd name="connsiteX16" fmla="*/ 1282262 w 2102069"/>
              <a:gd name="connsiteY16" fmla="*/ 1212631 h 1656693"/>
              <a:gd name="connsiteX17" fmla="*/ 1108842 w 2102069"/>
              <a:gd name="connsiteY17" fmla="*/ 1244162 h 1656693"/>
              <a:gd name="connsiteX18" fmla="*/ 919655 w 2102069"/>
              <a:gd name="connsiteY18" fmla="*/ 1433348 h 1656693"/>
              <a:gd name="connsiteX19" fmla="*/ 840828 w 2102069"/>
              <a:gd name="connsiteY19" fmla="*/ 1638300 h 1656693"/>
              <a:gd name="connsiteX20" fmla="*/ 762000 w 2102069"/>
              <a:gd name="connsiteY20" fmla="*/ 1322989 h 1656693"/>
              <a:gd name="connsiteX21" fmla="*/ 698938 w 2102069"/>
              <a:gd name="connsiteY21" fmla="*/ 1181100 h 1656693"/>
              <a:gd name="connsiteX22" fmla="*/ 399393 w 2102069"/>
              <a:gd name="connsiteY22" fmla="*/ 1086507 h 1656693"/>
              <a:gd name="connsiteX23" fmla="*/ 99849 w 2102069"/>
              <a:gd name="connsiteY23" fmla="*/ 928851 h 1656693"/>
              <a:gd name="connsiteX24" fmla="*/ 21021 w 2102069"/>
              <a:gd name="connsiteY24" fmla="*/ 739665 h 1656693"/>
              <a:gd name="connsiteX25" fmla="*/ 36786 w 2102069"/>
              <a:gd name="connsiteY25" fmla="*/ 503182 h 1656693"/>
              <a:gd name="connsiteX0" fmla="*/ 36786 w 2102069"/>
              <a:gd name="connsiteY0" fmla="*/ 386254 h 1539765"/>
              <a:gd name="connsiteX1" fmla="*/ 142449 w 2102069"/>
              <a:gd name="connsiteY1" fmla="*/ 234134 h 1539765"/>
              <a:gd name="connsiteX2" fmla="*/ 891479 w 2102069"/>
              <a:gd name="connsiteY2" fmla="*/ 263317 h 1539765"/>
              <a:gd name="connsiteX3" fmla="*/ 1274380 w 2102069"/>
              <a:gd name="connsiteY3" fmla="*/ 252248 h 1539765"/>
              <a:gd name="connsiteX4" fmla="*/ 1897117 w 2102069"/>
              <a:gd name="connsiteY4" fmla="*/ 70944 h 1539765"/>
              <a:gd name="connsiteX5" fmla="*/ 2054773 w 2102069"/>
              <a:gd name="connsiteY5" fmla="*/ 23648 h 1539765"/>
              <a:gd name="connsiteX6" fmla="*/ 2070538 w 2102069"/>
              <a:gd name="connsiteY6" fmla="*/ 212834 h 1539765"/>
              <a:gd name="connsiteX7" fmla="*/ 1865586 w 2102069"/>
              <a:gd name="connsiteY7" fmla="*/ 370489 h 1539765"/>
              <a:gd name="connsiteX8" fmla="*/ 1818290 w 2102069"/>
              <a:gd name="connsiteY8" fmla="*/ 480848 h 1539765"/>
              <a:gd name="connsiteX9" fmla="*/ 1912883 w 2102069"/>
              <a:gd name="connsiteY9" fmla="*/ 733096 h 1539765"/>
              <a:gd name="connsiteX10" fmla="*/ 1786759 w 2102069"/>
              <a:gd name="connsiteY10" fmla="*/ 953813 h 1539765"/>
              <a:gd name="connsiteX11" fmla="*/ 1629104 w 2102069"/>
              <a:gd name="connsiteY11" fmla="*/ 1048406 h 1539765"/>
              <a:gd name="connsiteX12" fmla="*/ 1676400 w 2102069"/>
              <a:gd name="connsiteY12" fmla="*/ 1332185 h 1539765"/>
              <a:gd name="connsiteX13" fmla="*/ 1518745 w 2102069"/>
              <a:gd name="connsiteY13" fmla="*/ 1395248 h 1539765"/>
              <a:gd name="connsiteX14" fmla="*/ 1376855 w 2102069"/>
              <a:gd name="connsiteY14" fmla="*/ 1221827 h 1539765"/>
              <a:gd name="connsiteX15" fmla="*/ 1282262 w 2102069"/>
              <a:gd name="connsiteY15" fmla="*/ 1095703 h 1539765"/>
              <a:gd name="connsiteX16" fmla="*/ 1108842 w 2102069"/>
              <a:gd name="connsiteY16" fmla="*/ 1127234 h 1539765"/>
              <a:gd name="connsiteX17" fmla="*/ 919655 w 2102069"/>
              <a:gd name="connsiteY17" fmla="*/ 1316420 h 1539765"/>
              <a:gd name="connsiteX18" fmla="*/ 840828 w 2102069"/>
              <a:gd name="connsiteY18" fmla="*/ 1521372 h 1539765"/>
              <a:gd name="connsiteX19" fmla="*/ 762000 w 2102069"/>
              <a:gd name="connsiteY19" fmla="*/ 1206061 h 1539765"/>
              <a:gd name="connsiteX20" fmla="*/ 698938 w 2102069"/>
              <a:gd name="connsiteY20" fmla="*/ 1064172 h 1539765"/>
              <a:gd name="connsiteX21" fmla="*/ 399393 w 2102069"/>
              <a:gd name="connsiteY21" fmla="*/ 969579 h 1539765"/>
              <a:gd name="connsiteX22" fmla="*/ 99849 w 2102069"/>
              <a:gd name="connsiteY22" fmla="*/ 811923 h 1539765"/>
              <a:gd name="connsiteX23" fmla="*/ 21021 w 2102069"/>
              <a:gd name="connsiteY23" fmla="*/ 622737 h 1539765"/>
              <a:gd name="connsiteX24" fmla="*/ 36786 w 2102069"/>
              <a:gd name="connsiteY24" fmla="*/ 386254 h 1539765"/>
              <a:gd name="connsiteX0" fmla="*/ 36786 w 2075793"/>
              <a:gd name="connsiteY0" fmla="*/ 321879 h 1475390"/>
              <a:gd name="connsiteX1" fmla="*/ 142449 w 2075793"/>
              <a:gd name="connsiteY1" fmla="*/ 169759 h 1475390"/>
              <a:gd name="connsiteX2" fmla="*/ 891479 w 2075793"/>
              <a:gd name="connsiteY2" fmla="*/ 198942 h 1475390"/>
              <a:gd name="connsiteX3" fmla="*/ 1274380 w 2075793"/>
              <a:gd name="connsiteY3" fmla="*/ 187873 h 1475390"/>
              <a:gd name="connsiteX4" fmla="*/ 1897117 w 2075793"/>
              <a:gd name="connsiteY4" fmla="*/ 6569 h 1475390"/>
              <a:gd name="connsiteX5" fmla="*/ 2070538 w 2075793"/>
              <a:gd name="connsiteY5" fmla="*/ 148459 h 1475390"/>
              <a:gd name="connsiteX6" fmla="*/ 1865586 w 2075793"/>
              <a:gd name="connsiteY6" fmla="*/ 306114 h 1475390"/>
              <a:gd name="connsiteX7" fmla="*/ 1818290 w 2075793"/>
              <a:gd name="connsiteY7" fmla="*/ 416473 h 1475390"/>
              <a:gd name="connsiteX8" fmla="*/ 1912883 w 2075793"/>
              <a:gd name="connsiteY8" fmla="*/ 668721 h 1475390"/>
              <a:gd name="connsiteX9" fmla="*/ 1786759 w 2075793"/>
              <a:gd name="connsiteY9" fmla="*/ 889438 h 1475390"/>
              <a:gd name="connsiteX10" fmla="*/ 1629104 w 2075793"/>
              <a:gd name="connsiteY10" fmla="*/ 984031 h 1475390"/>
              <a:gd name="connsiteX11" fmla="*/ 1676400 w 2075793"/>
              <a:gd name="connsiteY11" fmla="*/ 1267810 h 1475390"/>
              <a:gd name="connsiteX12" fmla="*/ 1518745 w 2075793"/>
              <a:gd name="connsiteY12" fmla="*/ 1330873 h 1475390"/>
              <a:gd name="connsiteX13" fmla="*/ 1376855 w 2075793"/>
              <a:gd name="connsiteY13" fmla="*/ 1157452 h 1475390"/>
              <a:gd name="connsiteX14" fmla="*/ 1282262 w 2075793"/>
              <a:gd name="connsiteY14" fmla="*/ 1031328 h 1475390"/>
              <a:gd name="connsiteX15" fmla="*/ 1108842 w 2075793"/>
              <a:gd name="connsiteY15" fmla="*/ 1062859 h 1475390"/>
              <a:gd name="connsiteX16" fmla="*/ 919655 w 2075793"/>
              <a:gd name="connsiteY16" fmla="*/ 1252045 h 1475390"/>
              <a:gd name="connsiteX17" fmla="*/ 840828 w 2075793"/>
              <a:gd name="connsiteY17" fmla="*/ 1456997 h 1475390"/>
              <a:gd name="connsiteX18" fmla="*/ 762000 w 2075793"/>
              <a:gd name="connsiteY18" fmla="*/ 1141686 h 1475390"/>
              <a:gd name="connsiteX19" fmla="*/ 698938 w 2075793"/>
              <a:gd name="connsiteY19" fmla="*/ 999797 h 1475390"/>
              <a:gd name="connsiteX20" fmla="*/ 399393 w 2075793"/>
              <a:gd name="connsiteY20" fmla="*/ 905204 h 1475390"/>
              <a:gd name="connsiteX21" fmla="*/ 99849 w 2075793"/>
              <a:gd name="connsiteY21" fmla="*/ 747548 h 1475390"/>
              <a:gd name="connsiteX22" fmla="*/ 21021 w 2075793"/>
              <a:gd name="connsiteY22" fmla="*/ 558362 h 1475390"/>
              <a:gd name="connsiteX23" fmla="*/ 36786 w 2075793"/>
              <a:gd name="connsiteY23" fmla="*/ 321879 h 1475390"/>
              <a:gd name="connsiteX0" fmla="*/ 36786 w 2169072"/>
              <a:gd name="connsiteY0" fmla="*/ 193127 h 1346638"/>
              <a:gd name="connsiteX1" fmla="*/ 142449 w 2169072"/>
              <a:gd name="connsiteY1" fmla="*/ 41007 h 1346638"/>
              <a:gd name="connsiteX2" fmla="*/ 891479 w 2169072"/>
              <a:gd name="connsiteY2" fmla="*/ 70190 h 1346638"/>
              <a:gd name="connsiteX3" fmla="*/ 1274380 w 2169072"/>
              <a:gd name="connsiteY3" fmla="*/ 59121 h 1346638"/>
              <a:gd name="connsiteX4" fmla="*/ 2070538 w 2169072"/>
              <a:gd name="connsiteY4" fmla="*/ 19707 h 1346638"/>
              <a:gd name="connsiteX5" fmla="*/ 1865586 w 2169072"/>
              <a:gd name="connsiteY5" fmla="*/ 177362 h 1346638"/>
              <a:gd name="connsiteX6" fmla="*/ 1818290 w 2169072"/>
              <a:gd name="connsiteY6" fmla="*/ 287721 h 1346638"/>
              <a:gd name="connsiteX7" fmla="*/ 1912883 w 2169072"/>
              <a:gd name="connsiteY7" fmla="*/ 539969 h 1346638"/>
              <a:gd name="connsiteX8" fmla="*/ 1786759 w 2169072"/>
              <a:gd name="connsiteY8" fmla="*/ 760686 h 1346638"/>
              <a:gd name="connsiteX9" fmla="*/ 1629104 w 2169072"/>
              <a:gd name="connsiteY9" fmla="*/ 855279 h 1346638"/>
              <a:gd name="connsiteX10" fmla="*/ 1676400 w 2169072"/>
              <a:gd name="connsiteY10" fmla="*/ 1139058 h 1346638"/>
              <a:gd name="connsiteX11" fmla="*/ 1518745 w 2169072"/>
              <a:gd name="connsiteY11" fmla="*/ 1202121 h 1346638"/>
              <a:gd name="connsiteX12" fmla="*/ 1376855 w 2169072"/>
              <a:gd name="connsiteY12" fmla="*/ 1028700 h 1346638"/>
              <a:gd name="connsiteX13" fmla="*/ 1282262 w 2169072"/>
              <a:gd name="connsiteY13" fmla="*/ 902576 h 1346638"/>
              <a:gd name="connsiteX14" fmla="*/ 1108842 w 2169072"/>
              <a:gd name="connsiteY14" fmla="*/ 934107 h 1346638"/>
              <a:gd name="connsiteX15" fmla="*/ 919655 w 2169072"/>
              <a:gd name="connsiteY15" fmla="*/ 1123293 h 1346638"/>
              <a:gd name="connsiteX16" fmla="*/ 840828 w 2169072"/>
              <a:gd name="connsiteY16" fmla="*/ 1328245 h 1346638"/>
              <a:gd name="connsiteX17" fmla="*/ 762000 w 2169072"/>
              <a:gd name="connsiteY17" fmla="*/ 1012934 h 1346638"/>
              <a:gd name="connsiteX18" fmla="*/ 698938 w 2169072"/>
              <a:gd name="connsiteY18" fmla="*/ 871045 h 1346638"/>
              <a:gd name="connsiteX19" fmla="*/ 399393 w 2169072"/>
              <a:gd name="connsiteY19" fmla="*/ 776452 h 1346638"/>
              <a:gd name="connsiteX20" fmla="*/ 99849 w 2169072"/>
              <a:gd name="connsiteY20" fmla="*/ 618796 h 1346638"/>
              <a:gd name="connsiteX21" fmla="*/ 21021 w 2169072"/>
              <a:gd name="connsiteY21" fmla="*/ 429610 h 1346638"/>
              <a:gd name="connsiteX22" fmla="*/ 36786 w 2169072"/>
              <a:gd name="connsiteY22" fmla="*/ 193127 h 1346638"/>
              <a:gd name="connsiteX0" fmla="*/ 36786 w 1956238"/>
              <a:gd name="connsiteY0" fmla="*/ 172609 h 1326120"/>
              <a:gd name="connsiteX1" fmla="*/ 142449 w 1956238"/>
              <a:gd name="connsiteY1" fmla="*/ 20489 h 1326120"/>
              <a:gd name="connsiteX2" fmla="*/ 891479 w 1956238"/>
              <a:gd name="connsiteY2" fmla="*/ 49672 h 1326120"/>
              <a:gd name="connsiteX3" fmla="*/ 1274380 w 1956238"/>
              <a:gd name="connsiteY3" fmla="*/ 38603 h 1326120"/>
              <a:gd name="connsiteX4" fmla="*/ 1865586 w 1956238"/>
              <a:gd name="connsiteY4" fmla="*/ 156844 h 1326120"/>
              <a:gd name="connsiteX5" fmla="*/ 1818290 w 1956238"/>
              <a:gd name="connsiteY5" fmla="*/ 267203 h 1326120"/>
              <a:gd name="connsiteX6" fmla="*/ 1912883 w 1956238"/>
              <a:gd name="connsiteY6" fmla="*/ 519451 h 1326120"/>
              <a:gd name="connsiteX7" fmla="*/ 1786759 w 1956238"/>
              <a:gd name="connsiteY7" fmla="*/ 740168 h 1326120"/>
              <a:gd name="connsiteX8" fmla="*/ 1629104 w 1956238"/>
              <a:gd name="connsiteY8" fmla="*/ 834761 h 1326120"/>
              <a:gd name="connsiteX9" fmla="*/ 1676400 w 1956238"/>
              <a:gd name="connsiteY9" fmla="*/ 1118540 h 1326120"/>
              <a:gd name="connsiteX10" fmla="*/ 1518745 w 1956238"/>
              <a:gd name="connsiteY10" fmla="*/ 1181603 h 1326120"/>
              <a:gd name="connsiteX11" fmla="*/ 1376855 w 1956238"/>
              <a:gd name="connsiteY11" fmla="*/ 1008182 h 1326120"/>
              <a:gd name="connsiteX12" fmla="*/ 1282262 w 1956238"/>
              <a:gd name="connsiteY12" fmla="*/ 882058 h 1326120"/>
              <a:gd name="connsiteX13" fmla="*/ 1108842 w 1956238"/>
              <a:gd name="connsiteY13" fmla="*/ 913589 h 1326120"/>
              <a:gd name="connsiteX14" fmla="*/ 919655 w 1956238"/>
              <a:gd name="connsiteY14" fmla="*/ 1102775 h 1326120"/>
              <a:gd name="connsiteX15" fmla="*/ 840828 w 1956238"/>
              <a:gd name="connsiteY15" fmla="*/ 1307727 h 1326120"/>
              <a:gd name="connsiteX16" fmla="*/ 762000 w 1956238"/>
              <a:gd name="connsiteY16" fmla="*/ 992416 h 1326120"/>
              <a:gd name="connsiteX17" fmla="*/ 698938 w 1956238"/>
              <a:gd name="connsiteY17" fmla="*/ 850527 h 1326120"/>
              <a:gd name="connsiteX18" fmla="*/ 399393 w 1956238"/>
              <a:gd name="connsiteY18" fmla="*/ 755934 h 1326120"/>
              <a:gd name="connsiteX19" fmla="*/ 99849 w 1956238"/>
              <a:gd name="connsiteY19" fmla="*/ 598278 h 1326120"/>
              <a:gd name="connsiteX20" fmla="*/ 21021 w 1956238"/>
              <a:gd name="connsiteY20" fmla="*/ 409092 h 1326120"/>
              <a:gd name="connsiteX21" fmla="*/ 36786 w 1956238"/>
              <a:gd name="connsiteY21" fmla="*/ 172609 h 1326120"/>
              <a:gd name="connsiteX0" fmla="*/ 36786 w 1956238"/>
              <a:gd name="connsiteY0" fmla="*/ 172609 h 1326120"/>
              <a:gd name="connsiteX1" fmla="*/ 142449 w 1956238"/>
              <a:gd name="connsiteY1" fmla="*/ 20489 h 1326120"/>
              <a:gd name="connsiteX2" fmla="*/ 891479 w 1956238"/>
              <a:gd name="connsiteY2" fmla="*/ 49672 h 1326120"/>
              <a:gd name="connsiteX3" fmla="*/ 1274380 w 1956238"/>
              <a:gd name="connsiteY3" fmla="*/ 38603 h 1326120"/>
              <a:gd name="connsiteX4" fmla="*/ 1865586 w 1956238"/>
              <a:gd name="connsiteY4" fmla="*/ 156844 h 1326120"/>
              <a:gd name="connsiteX5" fmla="*/ 1818290 w 1956238"/>
              <a:gd name="connsiteY5" fmla="*/ 267203 h 1326120"/>
              <a:gd name="connsiteX6" fmla="*/ 1912883 w 1956238"/>
              <a:gd name="connsiteY6" fmla="*/ 519451 h 1326120"/>
              <a:gd name="connsiteX7" fmla="*/ 1786759 w 1956238"/>
              <a:gd name="connsiteY7" fmla="*/ 740168 h 1326120"/>
              <a:gd name="connsiteX8" fmla="*/ 1629104 w 1956238"/>
              <a:gd name="connsiteY8" fmla="*/ 834761 h 1326120"/>
              <a:gd name="connsiteX9" fmla="*/ 1676400 w 1956238"/>
              <a:gd name="connsiteY9" fmla="*/ 1118540 h 1326120"/>
              <a:gd name="connsiteX10" fmla="*/ 1518745 w 1956238"/>
              <a:gd name="connsiteY10" fmla="*/ 1181603 h 1326120"/>
              <a:gd name="connsiteX11" fmla="*/ 1376855 w 1956238"/>
              <a:gd name="connsiteY11" fmla="*/ 1008182 h 1326120"/>
              <a:gd name="connsiteX12" fmla="*/ 1282262 w 1956238"/>
              <a:gd name="connsiteY12" fmla="*/ 882058 h 1326120"/>
              <a:gd name="connsiteX13" fmla="*/ 1108842 w 1956238"/>
              <a:gd name="connsiteY13" fmla="*/ 913589 h 1326120"/>
              <a:gd name="connsiteX14" fmla="*/ 919655 w 1956238"/>
              <a:gd name="connsiteY14" fmla="*/ 1102775 h 1326120"/>
              <a:gd name="connsiteX15" fmla="*/ 840828 w 1956238"/>
              <a:gd name="connsiteY15" fmla="*/ 1307727 h 1326120"/>
              <a:gd name="connsiteX16" fmla="*/ 762000 w 1956238"/>
              <a:gd name="connsiteY16" fmla="*/ 992416 h 1326120"/>
              <a:gd name="connsiteX17" fmla="*/ 698938 w 1956238"/>
              <a:gd name="connsiteY17" fmla="*/ 850527 h 1326120"/>
              <a:gd name="connsiteX18" fmla="*/ 399393 w 1956238"/>
              <a:gd name="connsiteY18" fmla="*/ 755934 h 1326120"/>
              <a:gd name="connsiteX19" fmla="*/ 99849 w 1956238"/>
              <a:gd name="connsiteY19" fmla="*/ 598278 h 1326120"/>
              <a:gd name="connsiteX20" fmla="*/ 21021 w 1956238"/>
              <a:gd name="connsiteY20" fmla="*/ 409092 h 1326120"/>
              <a:gd name="connsiteX21" fmla="*/ 36786 w 1956238"/>
              <a:gd name="connsiteY21" fmla="*/ 172609 h 1326120"/>
              <a:gd name="connsiteX0" fmla="*/ 36786 w 1918138"/>
              <a:gd name="connsiteY0" fmla="*/ 206265 h 1359776"/>
              <a:gd name="connsiteX1" fmla="*/ 142449 w 1918138"/>
              <a:gd name="connsiteY1" fmla="*/ 54145 h 1359776"/>
              <a:gd name="connsiteX2" fmla="*/ 891479 w 1918138"/>
              <a:gd name="connsiteY2" fmla="*/ 83328 h 1359776"/>
              <a:gd name="connsiteX3" fmla="*/ 1274380 w 1918138"/>
              <a:gd name="connsiteY3" fmla="*/ 72259 h 1359776"/>
              <a:gd name="connsiteX4" fmla="*/ 1636986 w 1918138"/>
              <a:gd name="connsiteY4" fmla="*/ 38100 h 1359776"/>
              <a:gd name="connsiteX5" fmla="*/ 1818290 w 1918138"/>
              <a:gd name="connsiteY5" fmla="*/ 300859 h 1359776"/>
              <a:gd name="connsiteX6" fmla="*/ 1912883 w 1918138"/>
              <a:gd name="connsiteY6" fmla="*/ 553107 h 1359776"/>
              <a:gd name="connsiteX7" fmla="*/ 1786759 w 1918138"/>
              <a:gd name="connsiteY7" fmla="*/ 773824 h 1359776"/>
              <a:gd name="connsiteX8" fmla="*/ 1629104 w 1918138"/>
              <a:gd name="connsiteY8" fmla="*/ 868417 h 1359776"/>
              <a:gd name="connsiteX9" fmla="*/ 1676400 w 1918138"/>
              <a:gd name="connsiteY9" fmla="*/ 1152196 h 1359776"/>
              <a:gd name="connsiteX10" fmla="*/ 1518745 w 1918138"/>
              <a:gd name="connsiteY10" fmla="*/ 1215259 h 1359776"/>
              <a:gd name="connsiteX11" fmla="*/ 1376855 w 1918138"/>
              <a:gd name="connsiteY11" fmla="*/ 1041838 h 1359776"/>
              <a:gd name="connsiteX12" fmla="*/ 1282262 w 1918138"/>
              <a:gd name="connsiteY12" fmla="*/ 915714 h 1359776"/>
              <a:gd name="connsiteX13" fmla="*/ 1108842 w 1918138"/>
              <a:gd name="connsiteY13" fmla="*/ 947245 h 1359776"/>
              <a:gd name="connsiteX14" fmla="*/ 919655 w 1918138"/>
              <a:gd name="connsiteY14" fmla="*/ 1136431 h 1359776"/>
              <a:gd name="connsiteX15" fmla="*/ 840828 w 1918138"/>
              <a:gd name="connsiteY15" fmla="*/ 1341383 h 1359776"/>
              <a:gd name="connsiteX16" fmla="*/ 762000 w 1918138"/>
              <a:gd name="connsiteY16" fmla="*/ 1026072 h 1359776"/>
              <a:gd name="connsiteX17" fmla="*/ 698938 w 1918138"/>
              <a:gd name="connsiteY17" fmla="*/ 884183 h 1359776"/>
              <a:gd name="connsiteX18" fmla="*/ 399393 w 1918138"/>
              <a:gd name="connsiteY18" fmla="*/ 789590 h 1359776"/>
              <a:gd name="connsiteX19" fmla="*/ 99849 w 1918138"/>
              <a:gd name="connsiteY19" fmla="*/ 631934 h 1359776"/>
              <a:gd name="connsiteX20" fmla="*/ 21021 w 1918138"/>
              <a:gd name="connsiteY20" fmla="*/ 442748 h 1359776"/>
              <a:gd name="connsiteX21" fmla="*/ 36786 w 1918138"/>
              <a:gd name="connsiteY21" fmla="*/ 206265 h 1359776"/>
              <a:gd name="connsiteX0" fmla="*/ 45638 w 1926990"/>
              <a:gd name="connsiteY0" fmla="*/ 206265 h 1359776"/>
              <a:gd name="connsiteX1" fmla="*/ 303701 w 1926990"/>
              <a:gd name="connsiteY1" fmla="*/ 54145 h 1359776"/>
              <a:gd name="connsiteX2" fmla="*/ 900331 w 1926990"/>
              <a:gd name="connsiteY2" fmla="*/ 83328 h 1359776"/>
              <a:gd name="connsiteX3" fmla="*/ 1283232 w 1926990"/>
              <a:gd name="connsiteY3" fmla="*/ 72259 h 1359776"/>
              <a:gd name="connsiteX4" fmla="*/ 1645838 w 1926990"/>
              <a:gd name="connsiteY4" fmla="*/ 38100 h 1359776"/>
              <a:gd name="connsiteX5" fmla="*/ 1827142 w 1926990"/>
              <a:gd name="connsiteY5" fmla="*/ 300859 h 1359776"/>
              <a:gd name="connsiteX6" fmla="*/ 1921735 w 1926990"/>
              <a:gd name="connsiteY6" fmla="*/ 553107 h 1359776"/>
              <a:gd name="connsiteX7" fmla="*/ 1795611 w 1926990"/>
              <a:gd name="connsiteY7" fmla="*/ 773824 h 1359776"/>
              <a:gd name="connsiteX8" fmla="*/ 1637956 w 1926990"/>
              <a:gd name="connsiteY8" fmla="*/ 868417 h 1359776"/>
              <a:gd name="connsiteX9" fmla="*/ 1685252 w 1926990"/>
              <a:gd name="connsiteY9" fmla="*/ 1152196 h 1359776"/>
              <a:gd name="connsiteX10" fmla="*/ 1527597 w 1926990"/>
              <a:gd name="connsiteY10" fmla="*/ 1215259 h 1359776"/>
              <a:gd name="connsiteX11" fmla="*/ 1385707 w 1926990"/>
              <a:gd name="connsiteY11" fmla="*/ 1041838 h 1359776"/>
              <a:gd name="connsiteX12" fmla="*/ 1291114 w 1926990"/>
              <a:gd name="connsiteY12" fmla="*/ 915714 h 1359776"/>
              <a:gd name="connsiteX13" fmla="*/ 1117694 w 1926990"/>
              <a:gd name="connsiteY13" fmla="*/ 947245 h 1359776"/>
              <a:gd name="connsiteX14" fmla="*/ 928507 w 1926990"/>
              <a:gd name="connsiteY14" fmla="*/ 1136431 h 1359776"/>
              <a:gd name="connsiteX15" fmla="*/ 849680 w 1926990"/>
              <a:gd name="connsiteY15" fmla="*/ 1341383 h 1359776"/>
              <a:gd name="connsiteX16" fmla="*/ 770852 w 1926990"/>
              <a:gd name="connsiteY16" fmla="*/ 1026072 h 1359776"/>
              <a:gd name="connsiteX17" fmla="*/ 707790 w 1926990"/>
              <a:gd name="connsiteY17" fmla="*/ 884183 h 1359776"/>
              <a:gd name="connsiteX18" fmla="*/ 408245 w 1926990"/>
              <a:gd name="connsiteY18" fmla="*/ 789590 h 1359776"/>
              <a:gd name="connsiteX19" fmla="*/ 108701 w 1926990"/>
              <a:gd name="connsiteY19" fmla="*/ 631934 h 1359776"/>
              <a:gd name="connsiteX20" fmla="*/ 29873 w 1926990"/>
              <a:gd name="connsiteY20" fmla="*/ 442748 h 1359776"/>
              <a:gd name="connsiteX21" fmla="*/ 45638 w 1926990"/>
              <a:gd name="connsiteY21" fmla="*/ 206265 h 135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6990" h="1359776">
                <a:moveTo>
                  <a:pt x="45638" y="206265"/>
                </a:moveTo>
                <a:cubicBezTo>
                  <a:pt x="91276" y="141498"/>
                  <a:pt x="161252" y="74634"/>
                  <a:pt x="303701" y="54145"/>
                </a:cubicBezTo>
                <a:cubicBezTo>
                  <a:pt x="446150" y="33656"/>
                  <a:pt x="737076" y="80309"/>
                  <a:pt x="900331" y="83328"/>
                </a:cubicBezTo>
                <a:cubicBezTo>
                  <a:pt x="1063586" y="86347"/>
                  <a:pt x="1158981" y="79797"/>
                  <a:pt x="1283232" y="72259"/>
                </a:cubicBezTo>
                <a:cubicBezTo>
                  <a:pt x="1407483" y="64721"/>
                  <a:pt x="1555186" y="0"/>
                  <a:pt x="1645838" y="38100"/>
                </a:cubicBezTo>
                <a:cubicBezTo>
                  <a:pt x="1736490" y="76200"/>
                  <a:pt x="1781159" y="215025"/>
                  <a:pt x="1827142" y="300859"/>
                </a:cubicBezTo>
                <a:cubicBezTo>
                  <a:pt x="1873125" y="386693"/>
                  <a:pt x="1926990" y="474280"/>
                  <a:pt x="1921735" y="553107"/>
                </a:cubicBezTo>
                <a:cubicBezTo>
                  <a:pt x="1916480" y="631934"/>
                  <a:pt x="1842908" y="721272"/>
                  <a:pt x="1795611" y="773824"/>
                </a:cubicBezTo>
                <a:cubicBezTo>
                  <a:pt x="1748315" y="826376"/>
                  <a:pt x="1656349" y="805355"/>
                  <a:pt x="1637956" y="868417"/>
                </a:cubicBezTo>
                <a:cubicBezTo>
                  <a:pt x="1619563" y="931479"/>
                  <a:pt x="1703645" y="1094389"/>
                  <a:pt x="1685252" y="1152196"/>
                </a:cubicBezTo>
                <a:cubicBezTo>
                  <a:pt x="1666859" y="1210003"/>
                  <a:pt x="1577521" y="1233652"/>
                  <a:pt x="1527597" y="1215259"/>
                </a:cubicBezTo>
                <a:cubicBezTo>
                  <a:pt x="1477673" y="1196866"/>
                  <a:pt x="1425121" y="1091762"/>
                  <a:pt x="1385707" y="1041838"/>
                </a:cubicBezTo>
                <a:cubicBezTo>
                  <a:pt x="1346293" y="991914"/>
                  <a:pt x="1335783" y="931479"/>
                  <a:pt x="1291114" y="915714"/>
                </a:cubicBezTo>
                <a:cubicBezTo>
                  <a:pt x="1246445" y="899949"/>
                  <a:pt x="1178128" y="910459"/>
                  <a:pt x="1117694" y="947245"/>
                </a:cubicBezTo>
                <a:cubicBezTo>
                  <a:pt x="1057260" y="984031"/>
                  <a:pt x="973176" y="1070741"/>
                  <a:pt x="928507" y="1136431"/>
                </a:cubicBezTo>
                <a:cubicBezTo>
                  <a:pt x="883838" y="1202121"/>
                  <a:pt x="875956" y="1359776"/>
                  <a:pt x="849680" y="1341383"/>
                </a:cubicBezTo>
                <a:cubicBezTo>
                  <a:pt x="823404" y="1322990"/>
                  <a:pt x="794500" y="1102272"/>
                  <a:pt x="770852" y="1026072"/>
                </a:cubicBezTo>
                <a:cubicBezTo>
                  <a:pt x="747204" y="949872"/>
                  <a:pt x="768224" y="923597"/>
                  <a:pt x="707790" y="884183"/>
                </a:cubicBezTo>
                <a:cubicBezTo>
                  <a:pt x="647356" y="844769"/>
                  <a:pt x="508093" y="831631"/>
                  <a:pt x="408245" y="789590"/>
                </a:cubicBezTo>
                <a:cubicBezTo>
                  <a:pt x="308397" y="747549"/>
                  <a:pt x="171763" y="689741"/>
                  <a:pt x="108701" y="631934"/>
                </a:cubicBezTo>
                <a:cubicBezTo>
                  <a:pt x="45639" y="574127"/>
                  <a:pt x="43011" y="516320"/>
                  <a:pt x="29873" y="442748"/>
                </a:cubicBezTo>
                <a:cubicBezTo>
                  <a:pt x="16735" y="369176"/>
                  <a:pt x="0" y="271032"/>
                  <a:pt x="45638" y="206265"/>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0" y="5105400"/>
            <a:ext cx="3108543"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3: </a:t>
            </a:r>
            <a:r>
              <a:rPr lang="en-US" sz="2800" b="1" spc="-150" dirty="0">
                <a:solidFill>
                  <a:srgbClr val="0070C0"/>
                </a:solidFill>
                <a:effectLst>
                  <a:outerShdw dist="50800" dir="10800000" algn="ctr" rotWithShape="0">
                    <a:schemeClr val="tx1"/>
                  </a:outerShdw>
                </a:effectLst>
              </a:rPr>
              <a:t> </a:t>
            </a:r>
            <a:r>
              <a:rPr lang="en-US" sz="2800" b="1" spc="-150" dirty="0" smtClean="0">
                <a:solidFill>
                  <a:srgbClr val="0070C0"/>
                </a:solidFill>
                <a:effectLst>
                  <a:outerShdw dist="50800" dir="10800000" algn="ctr" rotWithShape="0">
                    <a:schemeClr val="tx1"/>
                  </a:outerShdw>
                </a:effectLst>
              </a:rPr>
              <a:t>into Europe</a:t>
            </a:r>
          </a:p>
        </p:txBody>
      </p:sp>
      <p:sp>
        <p:nvSpPr>
          <p:cNvPr id="31" name="TextBox 30"/>
          <p:cNvSpPr txBox="1"/>
          <p:nvPr/>
        </p:nvSpPr>
        <p:spPr>
          <a:xfrm>
            <a:off x="0" y="4572000"/>
            <a:ext cx="271696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4: </a:t>
            </a:r>
            <a:r>
              <a:rPr lang="en-US" sz="2800" b="1" spc="-150" dirty="0">
                <a:solidFill>
                  <a:srgbClr val="0070C0"/>
                </a:solidFill>
                <a:effectLst>
                  <a:outerShdw dist="50800" dir="10800000" algn="ctr" rotWithShape="0">
                    <a:schemeClr val="tx1"/>
                  </a:outerShdw>
                </a:effectLst>
              </a:rPr>
              <a:t> </a:t>
            </a:r>
            <a:r>
              <a:rPr lang="en-US" sz="2800" b="1" spc="-150" dirty="0" smtClean="0">
                <a:solidFill>
                  <a:srgbClr val="0070C0"/>
                </a:solidFill>
                <a:effectLst>
                  <a:outerShdw dist="50800" dir="10800000" algn="ctr" rotWithShape="0">
                    <a:schemeClr val="tx1"/>
                  </a:outerShdw>
                </a:effectLst>
              </a:rPr>
              <a:t>into Asia</a:t>
            </a:r>
          </a:p>
        </p:txBody>
      </p:sp>
      <p:sp>
        <p:nvSpPr>
          <p:cNvPr id="32" name="TextBox 31"/>
          <p:cNvSpPr txBox="1"/>
          <p:nvPr/>
        </p:nvSpPr>
        <p:spPr>
          <a:xfrm>
            <a:off x="0" y="5638800"/>
            <a:ext cx="292644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2: </a:t>
            </a:r>
            <a:r>
              <a:rPr lang="en-US" sz="2800" b="1" spc="-150" dirty="0">
                <a:solidFill>
                  <a:srgbClr val="0070C0"/>
                </a:solidFill>
                <a:effectLst>
                  <a:outerShdw dist="50800" dir="10800000" algn="ctr" rotWithShape="0">
                    <a:schemeClr val="tx1"/>
                  </a:outerShdw>
                </a:effectLst>
              </a:rPr>
              <a:t> </a:t>
            </a:r>
            <a:r>
              <a:rPr lang="en-US" sz="2800" b="1" spc="-150" dirty="0" smtClean="0">
                <a:solidFill>
                  <a:srgbClr val="0070C0"/>
                </a:solidFill>
                <a:effectLst>
                  <a:outerShdw dist="50800" dir="10800000" algn="ctr" rotWithShape="0">
                    <a:schemeClr val="tx1"/>
                  </a:outerShdw>
                </a:effectLst>
              </a:rPr>
              <a:t>into Africa</a:t>
            </a:r>
          </a:p>
        </p:txBody>
      </p:sp>
      <p:sp>
        <p:nvSpPr>
          <p:cNvPr id="33" name="TextBox 32"/>
          <p:cNvSpPr txBox="1"/>
          <p:nvPr/>
        </p:nvSpPr>
        <p:spPr>
          <a:xfrm>
            <a:off x="0" y="6182380"/>
            <a:ext cx="4607672"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1:  beginning in East Africa</a:t>
            </a:r>
          </a:p>
        </p:txBody>
      </p:sp>
      <p:sp>
        <p:nvSpPr>
          <p:cNvPr id="34" name="TextBox 33"/>
          <p:cNvSpPr txBox="1"/>
          <p:nvPr/>
        </p:nvSpPr>
        <p:spPr>
          <a:xfrm>
            <a:off x="0" y="3515380"/>
            <a:ext cx="3452227"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6:  into Americas </a:t>
            </a:r>
          </a:p>
        </p:txBody>
      </p:sp>
      <p:sp>
        <p:nvSpPr>
          <p:cNvPr id="35" name="TextBox 34"/>
          <p:cNvSpPr txBox="1"/>
          <p:nvPr/>
        </p:nvSpPr>
        <p:spPr>
          <a:xfrm>
            <a:off x="0" y="4038600"/>
            <a:ext cx="3604320" cy="523220"/>
          </a:xfrm>
          <a:prstGeom prst="rect">
            <a:avLst/>
          </a:prstGeom>
          <a:solidFill>
            <a:schemeClr val="accent1">
              <a:lumMod val="20000"/>
              <a:lumOff val="80000"/>
              <a:alpha val="75000"/>
            </a:schemeClr>
          </a:solidFill>
        </p:spPr>
        <p:txBody>
          <a:bodyPr wrap="none" rtlCol="0">
            <a:spAutoFit/>
          </a:bodyPr>
          <a:lstStyle/>
          <a:p>
            <a:r>
              <a:rPr lang="en-US" sz="2800" b="1" spc="-150" dirty="0" smtClean="0">
                <a:solidFill>
                  <a:srgbClr val="0070C0"/>
                </a:solidFill>
                <a:effectLst>
                  <a:outerShdw dist="50800" dir="10800000" algn="ctr" rotWithShape="0">
                    <a:schemeClr val="tx1"/>
                  </a:outerShdw>
                </a:effectLst>
              </a:rPr>
              <a:t>Session 5:   across </a:t>
            </a:r>
            <a:r>
              <a:rPr lang="en-US" sz="2800" b="1" spc="-150" dirty="0" err="1" smtClean="0">
                <a:solidFill>
                  <a:srgbClr val="0070C0"/>
                </a:solidFill>
                <a:effectLst>
                  <a:outerShdw dist="50800" dir="10800000" algn="ctr" rotWithShape="0">
                    <a:schemeClr val="tx1"/>
                  </a:outerShdw>
                </a:effectLst>
              </a:rPr>
              <a:t>Beringia</a:t>
            </a:r>
            <a:endParaRPr lang="en-US" sz="2800" b="1" spc="-150" dirty="0" smtClean="0">
              <a:solidFill>
                <a:srgbClr val="0070C0"/>
              </a:solidFill>
              <a:effectLst>
                <a:outerShdw dist="50800" dir="10800000" algn="ctr" rotWithShape="0">
                  <a:schemeClr val="tx1"/>
                </a:outerShdw>
              </a:effectLst>
            </a:endParaRPr>
          </a:p>
        </p:txBody>
      </p:sp>
      <p:sp>
        <p:nvSpPr>
          <p:cNvPr id="16" name="Freeform 15"/>
          <p:cNvSpPr/>
          <p:nvPr/>
        </p:nvSpPr>
        <p:spPr>
          <a:xfrm>
            <a:off x="3873062" y="2872828"/>
            <a:ext cx="1569107" cy="2513722"/>
          </a:xfrm>
          <a:custGeom>
            <a:avLst/>
            <a:gdLst>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361090 w 1550276"/>
              <a:gd name="connsiteY17" fmla="*/ 756745 h 2375337"/>
              <a:gd name="connsiteX18" fmla="*/ 1424152 w 1550276"/>
              <a:gd name="connsiteY18" fmla="*/ 930165 h 2375337"/>
              <a:gd name="connsiteX19" fmla="*/ 1471448 w 1550276"/>
              <a:gd name="connsiteY19" fmla="*/ 1308538 h 2375337"/>
              <a:gd name="connsiteX0" fmla="*/ 1471448 w 1550276"/>
              <a:gd name="connsiteY0" fmla="*/ 1308538 h 2375337"/>
              <a:gd name="connsiteX1" fmla="*/ 1534510 w 1550276"/>
              <a:gd name="connsiteY1" fmla="*/ 1686910 h 2375337"/>
              <a:gd name="connsiteX2" fmla="*/ 1376855 w 1550276"/>
              <a:gd name="connsiteY2" fmla="*/ 1907627 h 2375337"/>
              <a:gd name="connsiteX3" fmla="*/ 1234966 w 1550276"/>
              <a:gd name="connsiteY3" fmla="*/ 2175641 h 2375337"/>
              <a:gd name="connsiteX4" fmla="*/ 1140372 w 1550276"/>
              <a:gd name="connsiteY4" fmla="*/ 2364827 h 2375337"/>
              <a:gd name="connsiteX5" fmla="*/ 872359 w 1550276"/>
              <a:gd name="connsiteY5" fmla="*/ 2238703 h 2375337"/>
              <a:gd name="connsiteX6" fmla="*/ 730469 w 1550276"/>
              <a:gd name="connsiteY6" fmla="*/ 1781503 h 2375337"/>
              <a:gd name="connsiteX7" fmla="*/ 762000 w 1550276"/>
              <a:gd name="connsiteY7" fmla="*/ 1340069 h 2375337"/>
              <a:gd name="connsiteX8" fmla="*/ 667407 w 1550276"/>
              <a:gd name="connsiteY8" fmla="*/ 1103586 h 2375337"/>
              <a:gd name="connsiteX9" fmla="*/ 430924 w 1550276"/>
              <a:gd name="connsiteY9" fmla="*/ 898634 h 2375337"/>
              <a:gd name="connsiteX10" fmla="*/ 84083 w 1550276"/>
              <a:gd name="connsiteY10" fmla="*/ 867103 h 2375337"/>
              <a:gd name="connsiteX11" fmla="*/ 5255 w 1550276"/>
              <a:gd name="connsiteY11" fmla="*/ 457200 h 2375337"/>
              <a:gd name="connsiteX12" fmla="*/ 115614 w 1550276"/>
              <a:gd name="connsiteY12" fmla="*/ 173420 h 2375337"/>
              <a:gd name="connsiteX13" fmla="*/ 320566 w 1550276"/>
              <a:gd name="connsiteY13" fmla="*/ 15765 h 2375337"/>
              <a:gd name="connsiteX14" fmla="*/ 809297 w 1550276"/>
              <a:gd name="connsiteY14" fmla="*/ 78827 h 2375337"/>
              <a:gd name="connsiteX15" fmla="*/ 1187669 w 1550276"/>
              <a:gd name="connsiteY15" fmla="*/ 189186 h 2375337"/>
              <a:gd name="connsiteX16" fmla="*/ 1345324 w 1550276"/>
              <a:gd name="connsiteY16" fmla="*/ 504496 h 2375337"/>
              <a:gd name="connsiteX17" fmla="*/ 1537138 w 1550276"/>
              <a:gd name="connsiteY17" fmla="*/ 722586 h 2375337"/>
              <a:gd name="connsiteX18" fmla="*/ 1424152 w 1550276"/>
              <a:gd name="connsiteY18" fmla="*/ 930165 h 2375337"/>
              <a:gd name="connsiteX19" fmla="*/ 1471448 w 1550276"/>
              <a:gd name="connsiteY19" fmla="*/ 1308538 h 2375337"/>
              <a:gd name="connsiteX0" fmla="*/ 1471448 w 1569107"/>
              <a:gd name="connsiteY0" fmla="*/ 1308538 h 2375337"/>
              <a:gd name="connsiteX1" fmla="*/ 1534510 w 1569107"/>
              <a:gd name="connsiteY1" fmla="*/ 1686910 h 2375337"/>
              <a:gd name="connsiteX2" fmla="*/ 1376855 w 1569107"/>
              <a:gd name="connsiteY2" fmla="*/ 1907627 h 2375337"/>
              <a:gd name="connsiteX3" fmla="*/ 1234966 w 1569107"/>
              <a:gd name="connsiteY3" fmla="*/ 2175641 h 2375337"/>
              <a:gd name="connsiteX4" fmla="*/ 1140372 w 1569107"/>
              <a:gd name="connsiteY4" fmla="*/ 2364827 h 2375337"/>
              <a:gd name="connsiteX5" fmla="*/ 872359 w 1569107"/>
              <a:gd name="connsiteY5" fmla="*/ 2238703 h 2375337"/>
              <a:gd name="connsiteX6" fmla="*/ 730469 w 1569107"/>
              <a:gd name="connsiteY6" fmla="*/ 1781503 h 2375337"/>
              <a:gd name="connsiteX7" fmla="*/ 762000 w 1569107"/>
              <a:gd name="connsiteY7" fmla="*/ 1340069 h 2375337"/>
              <a:gd name="connsiteX8" fmla="*/ 667407 w 1569107"/>
              <a:gd name="connsiteY8" fmla="*/ 1103586 h 2375337"/>
              <a:gd name="connsiteX9" fmla="*/ 430924 w 1569107"/>
              <a:gd name="connsiteY9" fmla="*/ 898634 h 2375337"/>
              <a:gd name="connsiteX10" fmla="*/ 84083 w 1569107"/>
              <a:gd name="connsiteY10" fmla="*/ 867103 h 2375337"/>
              <a:gd name="connsiteX11" fmla="*/ 5255 w 1569107"/>
              <a:gd name="connsiteY11" fmla="*/ 457200 h 2375337"/>
              <a:gd name="connsiteX12" fmla="*/ 115614 w 1569107"/>
              <a:gd name="connsiteY12" fmla="*/ 173420 h 2375337"/>
              <a:gd name="connsiteX13" fmla="*/ 320566 w 1569107"/>
              <a:gd name="connsiteY13" fmla="*/ 15765 h 2375337"/>
              <a:gd name="connsiteX14" fmla="*/ 809297 w 1569107"/>
              <a:gd name="connsiteY14" fmla="*/ 78827 h 2375337"/>
              <a:gd name="connsiteX15" fmla="*/ 1187669 w 1569107"/>
              <a:gd name="connsiteY15" fmla="*/ 189186 h 2375337"/>
              <a:gd name="connsiteX16" fmla="*/ 1345324 w 1569107"/>
              <a:gd name="connsiteY16" fmla="*/ 504496 h 2375337"/>
              <a:gd name="connsiteX17" fmla="*/ 1537138 w 1569107"/>
              <a:gd name="connsiteY17" fmla="*/ 722586 h 2375337"/>
              <a:gd name="connsiteX18" fmla="*/ 1537138 w 1569107"/>
              <a:gd name="connsiteY18" fmla="*/ 874986 h 2375337"/>
              <a:gd name="connsiteX19" fmla="*/ 1471448 w 1569107"/>
              <a:gd name="connsiteY19" fmla="*/ 1308538 h 2375337"/>
              <a:gd name="connsiteX0" fmla="*/ 1471448 w 1569107"/>
              <a:gd name="connsiteY0" fmla="*/ 1342697 h 2409496"/>
              <a:gd name="connsiteX1" fmla="*/ 1534510 w 1569107"/>
              <a:gd name="connsiteY1" fmla="*/ 1721069 h 2409496"/>
              <a:gd name="connsiteX2" fmla="*/ 1376855 w 1569107"/>
              <a:gd name="connsiteY2" fmla="*/ 1941786 h 2409496"/>
              <a:gd name="connsiteX3" fmla="*/ 1234966 w 1569107"/>
              <a:gd name="connsiteY3" fmla="*/ 2209800 h 2409496"/>
              <a:gd name="connsiteX4" fmla="*/ 1140372 w 1569107"/>
              <a:gd name="connsiteY4" fmla="*/ 2398986 h 2409496"/>
              <a:gd name="connsiteX5" fmla="*/ 872359 w 1569107"/>
              <a:gd name="connsiteY5" fmla="*/ 2272862 h 2409496"/>
              <a:gd name="connsiteX6" fmla="*/ 730469 w 1569107"/>
              <a:gd name="connsiteY6" fmla="*/ 1815662 h 2409496"/>
              <a:gd name="connsiteX7" fmla="*/ 762000 w 1569107"/>
              <a:gd name="connsiteY7" fmla="*/ 1374228 h 2409496"/>
              <a:gd name="connsiteX8" fmla="*/ 667407 w 1569107"/>
              <a:gd name="connsiteY8" fmla="*/ 1137745 h 2409496"/>
              <a:gd name="connsiteX9" fmla="*/ 430924 w 1569107"/>
              <a:gd name="connsiteY9" fmla="*/ 932793 h 2409496"/>
              <a:gd name="connsiteX10" fmla="*/ 84083 w 1569107"/>
              <a:gd name="connsiteY10" fmla="*/ 901262 h 2409496"/>
              <a:gd name="connsiteX11" fmla="*/ 5255 w 1569107"/>
              <a:gd name="connsiteY11" fmla="*/ 491359 h 2409496"/>
              <a:gd name="connsiteX12" fmla="*/ 115614 w 1569107"/>
              <a:gd name="connsiteY12" fmla="*/ 207579 h 2409496"/>
              <a:gd name="connsiteX13" fmla="*/ 320566 w 1569107"/>
              <a:gd name="connsiteY13" fmla="*/ 49924 h 2409496"/>
              <a:gd name="connsiteX14" fmla="*/ 809297 w 1569107"/>
              <a:gd name="connsiteY14" fmla="*/ 112986 h 2409496"/>
              <a:gd name="connsiteX15" fmla="*/ 1232338 w 1569107"/>
              <a:gd name="connsiteY15" fmla="*/ 70945 h 2409496"/>
              <a:gd name="connsiteX16" fmla="*/ 1345324 w 1569107"/>
              <a:gd name="connsiteY16" fmla="*/ 538655 h 2409496"/>
              <a:gd name="connsiteX17" fmla="*/ 1537138 w 1569107"/>
              <a:gd name="connsiteY17" fmla="*/ 756745 h 2409496"/>
              <a:gd name="connsiteX18" fmla="*/ 1537138 w 1569107"/>
              <a:gd name="connsiteY18" fmla="*/ 909145 h 2409496"/>
              <a:gd name="connsiteX19" fmla="*/ 1471448 w 1569107"/>
              <a:gd name="connsiteY19" fmla="*/ 1342697 h 2409496"/>
              <a:gd name="connsiteX0" fmla="*/ 1471448 w 1569107"/>
              <a:gd name="connsiteY0" fmla="*/ 1349704 h 2416503"/>
              <a:gd name="connsiteX1" fmla="*/ 1534510 w 1569107"/>
              <a:gd name="connsiteY1" fmla="*/ 1728076 h 2416503"/>
              <a:gd name="connsiteX2" fmla="*/ 1376855 w 1569107"/>
              <a:gd name="connsiteY2" fmla="*/ 1948793 h 2416503"/>
              <a:gd name="connsiteX3" fmla="*/ 1234966 w 1569107"/>
              <a:gd name="connsiteY3" fmla="*/ 2216807 h 2416503"/>
              <a:gd name="connsiteX4" fmla="*/ 1140372 w 1569107"/>
              <a:gd name="connsiteY4" fmla="*/ 2405993 h 2416503"/>
              <a:gd name="connsiteX5" fmla="*/ 872359 w 1569107"/>
              <a:gd name="connsiteY5" fmla="*/ 2279869 h 2416503"/>
              <a:gd name="connsiteX6" fmla="*/ 730469 w 1569107"/>
              <a:gd name="connsiteY6" fmla="*/ 1822669 h 2416503"/>
              <a:gd name="connsiteX7" fmla="*/ 762000 w 1569107"/>
              <a:gd name="connsiteY7" fmla="*/ 1381235 h 2416503"/>
              <a:gd name="connsiteX8" fmla="*/ 667407 w 1569107"/>
              <a:gd name="connsiteY8" fmla="*/ 1144752 h 2416503"/>
              <a:gd name="connsiteX9" fmla="*/ 430924 w 1569107"/>
              <a:gd name="connsiteY9" fmla="*/ 939800 h 2416503"/>
              <a:gd name="connsiteX10" fmla="*/ 84083 w 1569107"/>
              <a:gd name="connsiteY10" fmla="*/ 908269 h 2416503"/>
              <a:gd name="connsiteX11" fmla="*/ 5255 w 1569107"/>
              <a:gd name="connsiteY11" fmla="*/ 498366 h 2416503"/>
              <a:gd name="connsiteX12" fmla="*/ 115614 w 1569107"/>
              <a:gd name="connsiteY12" fmla="*/ 214586 h 2416503"/>
              <a:gd name="connsiteX13" fmla="*/ 320566 w 1569107"/>
              <a:gd name="connsiteY13" fmla="*/ 56931 h 2416503"/>
              <a:gd name="connsiteX14" fmla="*/ 775138 w 1569107"/>
              <a:gd name="connsiteY14" fmla="*/ 77952 h 2416503"/>
              <a:gd name="connsiteX15" fmla="*/ 1232338 w 1569107"/>
              <a:gd name="connsiteY15" fmla="*/ 77952 h 2416503"/>
              <a:gd name="connsiteX16" fmla="*/ 1345324 w 1569107"/>
              <a:gd name="connsiteY16" fmla="*/ 545662 h 2416503"/>
              <a:gd name="connsiteX17" fmla="*/ 1537138 w 1569107"/>
              <a:gd name="connsiteY17" fmla="*/ 763752 h 2416503"/>
              <a:gd name="connsiteX18" fmla="*/ 1537138 w 1569107"/>
              <a:gd name="connsiteY18" fmla="*/ 916152 h 2416503"/>
              <a:gd name="connsiteX19" fmla="*/ 1471448 w 1569107"/>
              <a:gd name="connsiteY19" fmla="*/ 1349704 h 2416503"/>
              <a:gd name="connsiteX0" fmla="*/ 1471448 w 1569107"/>
              <a:gd name="connsiteY0" fmla="*/ 1446923 h 2513722"/>
              <a:gd name="connsiteX1" fmla="*/ 1534510 w 1569107"/>
              <a:gd name="connsiteY1" fmla="*/ 1825295 h 2513722"/>
              <a:gd name="connsiteX2" fmla="*/ 1376855 w 1569107"/>
              <a:gd name="connsiteY2" fmla="*/ 2046012 h 2513722"/>
              <a:gd name="connsiteX3" fmla="*/ 1234966 w 1569107"/>
              <a:gd name="connsiteY3" fmla="*/ 2314026 h 2513722"/>
              <a:gd name="connsiteX4" fmla="*/ 1140372 w 1569107"/>
              <a:gd name="connsiteY4" fmla="*/ 2503212 h 2513722"/>
              <a:gd name="connsiteX5" fmla="*/ 872359 w 1569107"/>
              <a:gd name="connsiteY5" fmla="*/ 2377088 h 2513722"/>
              <a:gd name="connsiteX6" fmla="*/ 730469 w 1569107"/>
              <a:gd name="connsiteY6" fmla="*/ 1919888 h 2513722"/>
              <a:gd name="connsiteX7" fmla="*/ 762000 w 1569107"/>
              <a:gd name="connsiteY7" fmla="*/ 1478454 h 2513722"/>
              <a:gd name="connsiteX8" fmla="*/ 667407 w 1569107"/>
              <a:gd name="connsiteY8" fmla="*/ 1241971 h 2513722"/>
              <a:gd name="connsiteX9" fmla="*/ 430924 w 1569107"/>
              <a:gd name="connsiteY9" fmla="*/ 1037019 h 2513722"/>
              <a:gd name="connsiteX10" fmla="*/ 84083 w 1569107"/>
              <a:gd name="connsiteY10" fmla="*/ 1005488 h 2513722"/>
              <a:gd name="connsiteX11" fmla="*/ 5255 w 1569107"/>
              <a:gd name="connsiteY11" fmla="*/ 595585 h 2513722"/>
              <a:gd name="connsiteX12" fmla="*/ 115614 w 1569107"/>
              <a:gd name="connsiteY12" fmla="*/ 311805 h 2513722"/>
              <a:gd name="connsiteX13" fmla="*/ 470338 w 1569107"/>
              <a:gd name="connsiteY13" fmla="*/ 22772 h 2513722"/>
              <a:gd name="connsiteX14" fmla="*/ 775138 w 1569107"/>
              <a:gd name="connsiteY14" fmla="*/ 175171 h 2513722"/>
              <a:gd name="connsiteX15" fmla="*/ 1232338 w 1569107"/>
              <a:gd name="connsiteY15" fmla="*/ 175171 h 2513722"/>
              <a:gd name="connsiteX16" fmla="*/ 1345324 w 1569107"/>
              <a:gd name="connsiteY16" fmla="*/ 642881 h 2513722"/>
              <a:gd name="connsiteX17" fmla="*/ 1537138 w 1569107"/>
              <a:gd name="connsiteY17" fmla="*/ 860971 h 2513722"/>
              <a:gd name="connsiteX18" fmla="*/ 1537138 w 1569107"/>
              <a:gd name="connsiteY18" fmla="*/ 1013371 h 2513722"/>
              <a:gd name="connsiteX19" fmla="*/ 1471448 w 1569107"/>
              <a:gd name="connsiteY19" fmla="*/ 1446923 h 251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9107" h="2513722">
                <a:moveTo>
                  <a:pt x="1471448" y="1446923"/>
                </a:moveTo>
                <a:cubicBezTo>
                  <a:pt x="1471010" y="1582244"/>
                  <a:pt x="1550276" y="1725447"/>
                  <a:pt x="1534510" y="1825295"/>
                </a:cubicBezTo>
                <a:cubicBezTo>
                  <a:pt x="1518744" y="1925143"/>
                  <a:pt x="1426779" y="1964557"/>
                  <a:pt x="1376855" y="2046012"/>
                </a:cubicBezTo>
                <a:cubicBezTo>
                  <a:pt x="1326931" y="2127467"/>
                  <a:pt x="1274380" y="2237826"/>
                  <a:pt x="1234966" y="2314026"/>
                </a:cubicBezTo>
                <a:cubicBezTo>
                  <a:pt x="1195552" y="2390226"/>
                  <a:pt x="1200806" y="2492702"/>
                  <a:pt x="1140372" y="2503212"/>
                </a:cubicBezTo>
                <a:cubicBezTo>
                  <a:pt x="1079938" y="2513722"/>
                  <a:pt x="940676" y="2474309"/>
                  <a:pt x="872359" y="2377088"/>
                </a:cubicBezTo>
                <a:cubicBezTo>
                  <a:pt x="804042" y="2279867"/>
                  <a:pt x="748862" y="2069660"/>
                  <a:pt x="730469" y="1919888"/>
                </a:cubicBezTo>
                <a:cubicBezTo>
                  <a:pt x="712076" y="1770116"/>
                  <a:pt x="772510" y="1591440"/>
                  <a:pt x="762000" y="1478454"/>
                </a:cubicBezTo>
                <a:cubicBezTo>
                  <a:pt x="751490" y="1365468"/>
                  <a:pt x="722586" y="1315544"/>
                  <a:pt x="667407" y="1241971"/>
                </a:cubicBezTo>
                <a:cubicBezTo>
                  <a:pt x="612228" y="1168399"/>
                  <a:pt x="528145" y="1076433"/>
                  <a:pt x="430924" y="1037019"/>
                </a:cubicBezTo>
                <a:cubicBezTo>
                  <a:pt x="333703" y="997605"/>
                  <a:pt x="155028" y="1079060"/>
                  <a:pt x="84083" y="1005488"/>
                </a:cubicBezTo>
                <a:cubicBezTo>
                  <a:pt x="13138" y="931916"/>
                  <a:pt x="0" y="711199"/>
                  <a:pt x="5255" y="595585"/>
                </a:cubicBezTo>
                <a:cubicBezTo>
                  <a:pt x="10510" y="479971"/>
                  <a:pt x="38100" y="407274"/>
                  <a:pt x="115614" y="311805"/>
                </a:cubicBezTo>
                <a:cubicBezTo>
                  <a:pt x="193128" y="216336"/>
                  <a:pt x="360417" y="45544"/>
                  <a:pt x="470338" y="22772"/>
                </a:cubicBezTo>
                <a:cubicBezTo>
                  <a:pt x="580259" y="0"/>
                  <a:pt x="648138" y="149771"/>
                  <a:pt x="775138" y="175171"/>
                </a:cubicBezTo>
                <a:cubicBezTo>
                  <a:pt x="902138" y="200571"/>
                  <a:pt x="1137307" y="97219"/>
                  <a:pt x="1232338" y="175171"/>
                </a:cubicBezTo>
                <a:cubicBezTo>
                  <a:pt x="1327369" y="253123"/>
                  <a:pt x="1294524" y="528581"/>
                  <a:pt x="1345324" y="642881"/>
                </a:cubicBezTo>
                <a:cubicBezTo>
                  <a:pt x="1396124" y="757181"/>
                  <a:pt x="1505169" y="799223"/>
                  <a:pt x="1537138" y="860971"/>
                </a:cubicBezTo>
                <a:cubicBezTo>
                  <a:pt x="1569107" y="922719"/>
                  <a:pt x="1548086" y="915712"/>
                  <a:pt x="1537138" y="1013371"/>
                </a:cubicBezTo>
                <a:cubicBezTo>
                  <a:pt x="1526190" y="1111030"/>
                  <a:pt x="1471886" y="1311602"/>
                  <a:pt x="1471448" y="144692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endCxn id="48" idx="0"/>
          </p:cNvCxnSpPr>
          <p:nvPr/>
        </p:nvCxnSpPr>
        <p:spPr>
          <a:xfrm flipH="1">
            <a:off x="4914900" y="4119046"/>
            <a:ext cx="342902" cy="681554"/>
          </a:xfrm>
          <a:prstGeom prst="straightConnector1">
            <a:avLst/>
          </a:pr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48" name="5-Point Star 47"/>
          <p:cNvSpPr/>
          <p:nvPr/>
        </p:nvSpPr>
        <p:spPr>
          <a:xfrm>
            <a:off x="4648200" y="48006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154214" y="2162503"/>
            <a:ext cx="1253358" cy="935421"/>
          </a:xfrm>
          <a:custGeom>
            <a:avLst/>
            <a:gdLst>
              <a:gd name="connsiteX0" fmla="*/ 1111469 w 1253358"/>
              <a:gd name="connsiteY0" fmla="*/ 911773 h 935421"/>
              <a:gd name="connsiteX1" fmla="*/ 1221827 w 1253358"/>
              <a:gd name="connsiteY1" fmla="*/ 754118 h 935421"/>
              <a:gd name="connsiteX2" fmla="*/ 1221827 w 1253358"/>
              <a:gd name="connsiteY2" fmla="*/ 533400 h 935421"/>
              <a:gd name="connsiteX3" fmla="*/ 1032641 w 1253358"/>
              <a:gd name="connsiteY3" fmla="*/ 249621 h 935421"/>
              <a:gd name="connsiteX4" fmla="*/ 906517 w 1253358"/>
              <a:gd name="connsiteY4" fmla="*/ 91966 h 935421"/>
              <a:gd name="connsiteX5" fmla="*/ 717331 w 1253358"/>
              <a:gd name="connsiteY5" fmla="*/ 13138 h 935421"/>
              <a:gd name="connsiteX6" fmla="*/ 433552 w 1253358"/>
              <a:gd name="connsiteY6" fmla="*/ 13138 h 935421"/>
              <a:gd name="connsiteX7" fmla="*/ 275896 w 1253358"/>
              <a:gd name="connsiteY7" fmla="*/ 44669 h 935421"/>
              <a:gd name="connsiteX8" fmla="*/ 197069 w 1253358"/>
              <a:gd name="connsiteY8" fmla="*/ 155028 h 935421"/>
              <a:gd name="connsiteX9" fmla="*/ 134007 w 1253358"/>
              <a:gd name="connsiteY9" fmla="*/ 312683 h 935421"/>
              <a:gd name="connsiteX10" fmla="*/ 39414 w 1253358"/>
              <a:gd name="connsiteY10" fmla="*/ 391511 h 935421"/>
              <a:gd name="connsiteX11" fmla="*/ 7883 w 1253358"/>
              <a:gd name="connsiteY11" fmla="*/ 470338 h 935421"/>
              <a:gd name="connsiteX12" fmla="*/ 39414 w 1253358"/>
              <a:gd name="connsiteY12" fmla="*/ 627994 h 935421"/>
              <a:gd name="connsiteX13" fmla="*/ 244365 w 1253358"/>
              <a:gd name="connsiteY13" fmla="*/ 580697 h 935421"/>
              <a:gd name="connsiteX14" fmla="*/ 291662 w 1253358"/>
              <a:gd name="connsiteY14" fmla="*/ 454573 h 935421"/>
              <a:gd name="connsiteX15" fmla="*/ 386255 w 1253358"/>
              <a:gd name="connsiteY15" fmla="*/ 407276 h 935421"/>
              <a:gd name="connsiteX16" fmla="*/ 575441 w 1253358"/>
              <a:gd name="connsiteY16" fmla="*/ 391511 h 935421"/>
              <a:gd name="connsiteX17" fmla="*/ 606972 w 1253358"/>
              <a:gd name="connsiteY17" fmla="*/ 549166 h 935421"/>
              <a:gd name="connsiteX18" fmla="*/ 717331 w 1253358"/>
              <a:gd name="connsiteY18" fmla="*/ 643759 h 935421"/>
              <a:gd name="connsiteX19" fmla="*/ 717331 w 1253358"/>
              <a:gd name="connsiteY19" fmla="*/ 533400 h 935421"/>
              <a:gd name="connsiteX20" fmla="*/ 811924 w 1253358"/>
              <a:gd name="connsiteY20" fmla="*/ 643759 h 935421"/>
              <a:gd name="connsiteX21" fmla="*/ 1032641 w 1253358"/>
              <a:gd name="connsiteY21" fmla="*/ 691056 h 935421"/>
              <a:gd name="connsiteX22" fmla="*/ 1001110 w 1253358"/>
              <a:gd name="connsiteY22" fmla="*/ 801414 h 935421"/>
              <a:gd name="connsiteX23" fmla="*/ 1048407 w 1253358"/>
              <a:gd name="connsiteY23" fmla="*/ 896007 h 935421"/>
              <a:gd name="connsiteX24" fmla="*/ 1111469 w 1253358"/>
              <a:gd name="connsiteY24" fmla="*/ 911773 h 93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3358" h="935421">
                <a:moveTo>
                  <a:pt x="1111469" y="911773"/>
                </a:moveTo>
                <a:cubicBezTo>
                  <a:pt x="1140372" y="888125"/>
                  <a:pt x="1203434" y="817180"/>
                  <a:pt x="1221827" y="754118"/>
                </a:cubicBezTo>
                <a:cubicBezTo>
                  <a:pt x="1240220" y="691056"/>
                  <a:pt x="1253358" y="617483"/>
                  <a:pt x="1221827" y="533400"/>
                </a:cubicBezTo>
                <a:cubicBezTo>
                  <a:pt x="1190296" y="449317"/>
                  <a:pt x="1085193" y="323193"/>
                  <a:pt x="1032641" y="249621"/>
                </a:cubicBezTo>
                <a:cubicBezTo>
                  <a:pt x="980089" y="176049"/>
                  <a:pt x="959069" y="131380"/>
                  <a:pt x="906517" y="91966"/>
                </a:cubicBezTo>
                <a:cubicBezTo>
                  <a:pt x="853965" y="52552"/>
                  <a:pt x="796158" y="26276"/>
                  <a:pt x="717331" y="13138"/>
                </a:cubicBezTo>
                <a:cubicBezTo>
                  <a:pt x="638504" y="0"/>
                  <a:pt x="507124" y="7883"/>
                  <a:pt x="433552" y="13138"/>
                </a:cubicBezTo>
                <a:cubicBezTo>
                  <a:pt x="359980" y="18393"/>
                  <a:pt x="315310" y="21021"/>
                  <a:pt x="275896" y="44669"/>
                </a:cubicBezTo>
                <a:cubicBezTo>
                  <a:pt x="236482" y="68317"/>
                  <a:pt x="220717" y="110359"/>
                  <a:pt x="197069" y="155028"/>
                </a:cubicBezTo>
                <a:cubicBezTo>
                  <a:pt x="173421" y="199697"/>
                  <a:pt x="160283" y="273269"/>
                  <a:pt x="134007" y="312683"/>
                </a:cubicBezTo>
                <a:cubicBezTo>
                  <a:pt x="107731" y="352097"/>
                  <a:pt x="60435" y="365235"/>
                  <a:pt x="39414" y="391511"/>
                </a:cubicBezTo>
                <a:cubicBezTo>
                  <a:pt x="18393" y="417787"/>
                  <a:pt x="7883" y="430924"/>
                  <a:pt x="7883" y="470338"/>
                </a:cubicBezTo>
                <a:cubicBezTo>
                  <a:pt x="7883" y="509752"/>
                  <a:pt x="0" y="609601"/>
                  <a:pt x="39414" y="627994"/>
                </a:cubicBezTo>
                <a:cubicBezTo>
                  <a:pt x="78828" y="646387"/>
                  <a:pt x="202324" y="609600"/>
                  <a:pt x="244365" y="580697"/>
                </a:cubicBezTo>
                <a:cubicBezTo>
                  <a:pt x="286406" y="551794"/>
                  <a:pt x="268014" y="483476"/>
                  <a:pt x="291662" y="454573"/>
                </a:cubicBezTo>
                <a:cubicBezTo>
                  <a:pt x="315310" y="425670"/>
                  <a:pt x="338959" y="417786"/>
                  <a:pt x="386255" y="407276"/>
                </a:cubicBezTo>
                <a:cubicBezTo>
                  <a:pt x="433551" y="396766"/>
                  <a:pt x="538655" y="367863"/>
                  <a:pt x="575441" y="391511"/>
                </a:cubicBezTo>
                <a:cubicBezTo>
                  <a:pt x="612227" y="415159"/>
                  <a:pt x="583324" y="507125"/>
                  <a:pt x="606972" y="549166"/>
                </a:cubicBezTo>
                <a:cubicBezTo>
                  <a:pt x="630620" y="591207"/>
                  <a:pt x="698938" y="646387"/>
                  <a:pt x="717331" y="643759"/>
                </a:cubicBezTo>
                <a:cubicBezTo>
                  <a:pt x="735724" y="641131"/>
                  <a:pt x="701566" y="533400"/>
                  <a:pt x="717331" y="533400"/>
                </a:cubicBezTo>
                <a:cubicBezTo>
                  <a:pt x="733096" y="533400"/>
                  <a:pt x="759372" y="617483"/>
                  <a:pt x="811924" y="643759"/>
                </a:cubicBezTo>
                <a:cubicBezTo>
                  <a:pt x="864476" y="670035"/>
                  <a:pt x="1001110" y="664780"/>
                  <a:pt x="1032641" y="691056"/>
                </a:cubicBezTo>
                <a:cubicBezTo>
                  <a:pt x="1064172" y="717332"/>
                  <a:pt x="998482" y="767256"/>
                  <a:pt x="1001110" y="801414"/>
                </a:cubicBezTo>
                <a:cubicBezTo>
                  <a:pt x="1003738" y="835573"/>
                  <a:pt x="1037897" y="877614"/>
                  <a:pt x="1048407" y="896007"/>
                </a:cubicBezTo>
                <a:cubicBezTo>
                  <a:pt x="1058917" y="914400"/>
                  <a:pt x="1082566" y="935421"/>
                  <a:pt x="1111469" y="911773"/>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257800" y="2667000"/>
            <a:ext cx="1400503" cy="152400"/>
          </a:xfrm>
          <a:custGeom>
            <a:avLst/>
            <a:gdLst>
              <a:gd name="connsiteX0" fmla="*/ 0 w 1248103"/>
              <a:gd name="connsiteY0" fmla="*/ 144518 h 144518"/>
              <a:gd name="connsiteX1" fmla="*/ 283780 w 1248103"/>
              <a:gd name="connsiteY1" fmla="*/ 18393 h 144518"/>
              <a:gd name="connsiteX2" fmla="*/ 693683 w 1248103"/>
              <a:gd name="connsiteY2" fmla="*/ 34159 h 144518"/>
              <a:gd name="connsiteX3" fmla="*/ 882869 w 1248103"/>
              <a:gd name="connsiteY3" fmla="*/ 65690 h 144518"/>
              <a:gd name="connsiteX4" fmla="*/ 1008993 w 1248103"/>
              <a:gd name="connsiteY4" fmla="*/ 128752 h 144518"/>
              <a:gd name="connsiteX5" fmla="*/ 1245476 w 1248103"/>
              <a:gd name="connsiteY5" fmla="*/ 144518 h 14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103" h="144518">
                <a:moveTo>
                  <a:pt x="0" y="144518"/>
                </a:moveTo>
                <a:cubicBezTo>
                  <a:pt x="84083" y="90652"/>
                  <a:pt x="168166" y="36786"/>
                  <a:pt x="283780" y="18393"/>
                </a:cubicBezTo>
                <a:cubicBezTo>
                  <a:pt x="399394" y="0"/>
                  <a:pt x="593835" y="26276"/>
                  <a:pt x="693683" y="34159"/>
                </a:cubicBezTo>
                <a:cubicBezTo>
                  <a:pt x="793531" y="42042"/>
                  <a:pt x="830317" y="49925"/>
                  <a:pt x="882869" y="65690"/>
                </a:cubicBezTo>
                <a:cubicBezTo>
                  <a:pt x="935421" y="81455"/>
                  <a:pt x="948559" y="115614"/>
                  <a:pt x="1008993" y="128752"/>
                </a:cubicBezTo>
                <a:cubicBezTo>
                  <a:pt x="1069427" y="141890"/>
                  <a:pt x="1248103" y="128753"/>
                  <a:pt x="1245476" y="144518"/>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7002517" y="1692165"/>
            <a:ext cx="1061545" cy="683173"/>
          </a:xfrm>
          <a:custGeom>
            <a:avLst/>
            <a:gdLst>
              <a:gd name="connsiteX0" fmla="*/ 44669 w 1061545"/>
              <a:gd name="connsiteY0" fmla="*/ 420414 h 683173"/>
              <a:gd name="connsiteX1" fmla="*/ 123497 w 1061545"/>
              <a:gd name="connsiteY1" fmla="*/ 199697 h 683173"/>
              <a:gd name="connsiteX2" fmla="*/ 549166 w 1061545"/>
              <a:gd name="connsiteY2" fmla="*/ 26276 h 683173"/>
              <a:gd name="connsiteX3" fmla="*/ 848711 w 1061545"/>
              <a:gd name="connsiteY3" fmla="*/ 42042 h 683173"/>
              <a:gd name="connsiteX4" fmla="*/ 943304 w 1061545"/>
              <a:gd name="connsiteY4" fmla="*/ 42042 h 683173"/>
              <a:gd name="connsiteX5" fmla="*/ 1053662 w 1061545"/>
              <a:gd name="connsiteY5" fmla="*/ 120869 h 683173"/>
              <a:gd name="connsiteX6" fmla="*/ 896007 w 1061545"/>
              <a:gd name="connsiteY6" fmla="*/ 231228 h 683173"/>
              <a:gd name="connsiteX7" fmla="*/ 801414 w 1061545"/>
              <a:gd name="connsiteY7" fmla="*/ 341587 h 683173"/>
              <a:gd name="connsiteX8" fmla="*/ 848711 w 1061545"/>
              <a:gd name="connsiteY8" fmla="*/ 483476 h 683173"/>
              <a:gd name="connsiteX9" fmla="*/ 722586 w 1061545"/>
              <a:gd name="connsiteY9" fmla="*/ 483476 h 683173"/>
              <a:gd name="connsiteX10" fmla="*/ 643759 w 1061545"/>
              <a:gd name="connsiteY10" fmla="*/ 341587 h 683173"/>
              <a:gd name="connsiteX11" fmla="*/ 375745 w 1061545"/>
              <a:gd name="connsiteY11" fmla="*/ 341587 h 683173"/>
              <a:gd name="connsiteX12" fmla="*/ 359980 w 1061545"/>
              <a:gd name="connsiteY12" fmla="*/ 451945 h 683173"/>
              <a:gd name="connsiteX13" fmla="*/ 470338 w 1061545"/>
              <a:gd name="connsiteY13" fmla="*/ 546538 h 683173"/>
              <a:gd name="connsiteX14" fmla="*/ 470338 w 1061545"/>
              <a:gd name="connsiteY14" fmla="*/ 625366 h 683173"/>
              <a:gd name="connsiteX15" fmla="*/ 344214 w 1061545"/>
              <a:gd name="connsiteY15" fmla="*/ 672663 h 683173"/>
              <a:gd name="connsiteX16" fmla="*/ 123497 w 1061545"/>
              <a:gd name="connsiteY16" fmla="*/ 562304 h 683173"/>
              <a:gd name="connsiteX17" fmla="*/ 13138 w 1061545"/>
              <a:gd name="connsiteY17" fmla="*/ 530773 h 683173"/>
              <a:gd name="connsiteX18" fmla="*/ 44669 w 1061545"/>
              <a:gd name="connsiteY18" fmla="*/ 420414 h 6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1545" h="683173">
                <a:moveTo>
                  <a:pt x="44669" y="420414"/>
                </a:moveTo>
                <a:cubicBezTo>
                  <a:pt x="63062" y="365235"/>
                  <a:pt x="39414" y="265387"/>
                  <a:pt x="123497" y="199697"/>
                </a:cubicBezTo>
                <a:cubicBezTo>
                  <a:pt x="207580" y="134007"/>
                  <a:pt x="428297" y="52552"/>
                  <a:pt x="549166" y="26276"/>
                </a:cubicBezTo>
                <a:cubicBezTo>
                  <a:pt x="670035" y="0"/>
                  <a:pt x="783021" y="39414"/>
                  <a:pt x="848711" y="42042"/>
                </a:cubicBezTo>
                <a:cubicBezTo>
                  <a:pt x="914401" y="44670"/>
                  <a:pt x="909146" y="28904"/>
                  <a:pt x="943304" y="42042"/>
                </a:cubicBezTo>
                <a:cubicBezTo>
                  <a:pt x="977462" y="55180"/>
                  <a:pt x="1061545" y="89338"/>
                  <a:pt x="1053662" y="120869"/>
                </a:cubicBezTo>
                <a:cubicBezTo>
                  <a:pt x="1045779" y="152400"/>
                  <a:pt x="938048" y="194442"/>
                  <a:pt x="896007" y="231228"/>
                </a:cubicBezTo>
                <a:cubicBezTo>
                  <a:pt x="853966" y="268014"/>
                  <a:pt x="809297" y="299546"/>
                  <a:pt x="801414" y="341587"/>
                </a:cubicBezTo>
                <a:cubicBezTo>
                  <a:pt x="793531" y="383628"/>
                  <a:pt x="861849" y="459828"/>
                  <a:pt x="848711" y="483476"/>
                </a:cubicBezTo>
                <a:cubicBezTo>
                  <a:pt x="835573" y="507124"/>
                  <a:pt x="756745" y="507124"/>
                  <a:pt x="722586" y="483476"/>
                </a:cubicBezTo>
                <a:cubicBezTo>
                  <a:pt x="688427" y="459828"/>
                  <a:pt x="701566" y="365235"/>
                  <a:pt x="643759" y="341587"/>
                </a:cubicBezTo>
                <a:cubicBezTo>
                  <a:pt x="585952" y="317939"/>
                  <a:pt x="423042" y="323194"/>
                  <a:pt x="375745" y="341587"/>
                </a:cubicBezTo>
                <a:cubicBezTo>
                  <a:pt x="328448" y="359980"/>
                  <a:pt x="344215" y="417787"/>
                  <a:pt x="359980" y="451945"/>
                </a:cubicBezTo>
                <a:cubicBezTo>
                  <a:pt x="375745" y="486103"/>
                  <a:pt x="451945" y="517635"/>
                  <a:pt x="470338" y="546538"/>
                </a:cubicBezTo>
                <a:cubicBezTo>
                  <a:pt x="488731" y="575441"/>
                  <a:pt x="491359" y="604345"/>
                  <a:pt x="470338" y="625366"/>
                </a:cubicBezTo>
                <a:cubicBezTo>
                  <a:pt x="449317" y="646387"/>
                  <a:pt x="402021" y="683173"/>
                  <a:pt x="344214" y="672663"/>
                </a:cubicBezTo>
                <a:cubicBezTo>
                  <a:pt x="286407" y="662153"/>
                  <a:pt x="178676" y="585952"/>
                  <a:pt x="123497" y="562304"/>
                </a:cubicBezTo>
                <a:cubicBezTo>
                  <a:pt x="68318" y="538656"/>
                  <a:pt x="26276" y="554421"/>
                  <a:pt x="13138" y="530773"/>
                </a:cubicBezTo>
                <a:cubicBezTo>
                  <a:pt x="0" y="507125"/>
                  <a:pt x="26276" y="475593"/>
                  <a:pt x="44669" y="420414"/>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96007" y="1647496"/>
            <a:ext cx="804041" cy="386256"/>
          </a:xfrm>
          <a:custGeom>
            <a:avLst/>
            <a:gdLst>
              <a:gd name="connsiteX0" fmla="*/ 65690 w 804041"/>
              <a:gd name="connsiteY0" fmla="*/ 134007 h 386256"/>
              <a:gd name="connsiteX1" fmla="*/ 18393 w 804041"/>
              <a:gd name="connsiteY1" fmla="*/ 323194 h 386256"/>
              <a:gd name="connsiteX2" fmla="*/ 176048 w 804041"/>
              <a:gd name="connsiteY2" fmla="*/ 386256 h 386256"/>
              <a:gd name="connsiteX3" fmla="*/ 333703 w 804041"/>
              <a:gd name="connsiteY3" fmla="*/ 323194 h 386256"/>
              <a:gd name="connsiteX4" fmla="*/ 459827 w 804041"/>
              <a:gd name="connsiteY4" fmla="*/ 291663 h 386256"/>
              <a:gd name="connsiteX5" fmla="*/ 617483 w 804041"/>
              <a:gd name="connsiteY5" fmla="*/ 260132 h 386256"/>
              <a:gd name="connsiteX6" fmla="*/ 790903 w 804041"/>
              <a:gd name="connsiteY6" fmla="*/ 70945 h 386256"/>
              <a:gd name="connsiteX7" fmla="*/ 696310 w 804041"/>
              <a:gd name="connsiteY7" fmla="*/ 7883 h 386256"/>
              <a:gd name="connsiteX8" fmla="*/ 507124 w 804041"/>
              <a:gd name="connsiteY8" fmla="*/ 23649 h 386256"/>
              <a:gd name="connsiteX9" fmla="*/ 191814 w 804041"/>
              <a:gd name="connsiteY9" fmla="*/ 134007 h 386256"/>
              <a:gd name="connsiteX10" fmla="*/ 65690 w 804041"/>
              <a:gd name="connsiteY10" fmla="*/ 134007 h 38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41" h="386256">
                <a:moveTo>
                  <a:pt x="65690" y="134007"/>
                </a:moveTo>
                <a:cubicBezTo>
                  <a:pt x="36786" y="165538"/>
                  <a:pt x="0" y="281153"/>
                  <a:pt x="18393" y="323194"/>
                </a:cubicBezTo>
                <a:cubicBezTo>
                  <a:pt x="36786" y="365236"/>
                  <a:pt x="123496" y="386256"/>
                  <a:pt x="176048" y="386256"/>
                </a:cubicBezTo>
                <a:cubicBezTo>
                  <a:pt x="228600" y="386256"/>
                  <a:pt x="286407" y="338960"/>
                  <a:pt x="333703" y="323194"/>
                </a:cubicBezTo>
                <a:cubicBezTo>
                  <a:pt x="381000" y="307429"/>
                  <a:pt x="412530" y="302173"/>
                  <a:pt x="459827" y="291663"/>
                </a:cubicBezTo>
                <a:cubicBezTo>
                  <a:pt x="507124" y="281153"/>
                  <a:pt x="562304" y="296918"/>
                  <a:pt x="617483" y="260132"/>
                </a:cubicBezTo>
                <a:cubicBezTo>
                  <a:pt x="672662" y="223346"/>
                  <a:pt x="777765" y="112986"/>
                  <a:pt x="790903" y="70945"/>
                </a:cubicBezTo>
                <a:cubicBezTo>
                  <a:pt x="804041" y="28904"/>
                  <a:pt x="743606" y="15766"/>
                  <a:pt x="696310" y="7883"/>
                </a:cubicBezTo>
                <a:cubicBezTo>
                  <a:pt x="649014" y="0"/>
                  <a:pt x="591207" y="2628"/>
                  <a:pt x="507124" y="23649"/>
                </a:cubicBezTo>
                <a:cubicBezTo>
                  <a:pt x="423041" y="44670"/>
                  <a:pt x="262759" y="118242"/>
                  <a:pt x="191814" y="134007"/>
                </a:cubicBezTo>
                <a:cubicBezTo>
                  <a:pt x="120869" y="149772"/>
                  <a:pt x="94594" y="102476"/>
                  <a:pt x="65690" y="134007"/>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936828" y="1765738"/>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57200" y="183931"/>
                  <a:pt x="536027" y="157655"/>
                </a:cubicBezTo>
                <a:cubicBezTo>
                  <a:pt x="614855" y="131379"/>
                  <a:pt x="712075" y="162911"/>
                  <a:pt x="788275" y="141890"/>
                </a:cubicBezTo>
                <a:cubicBezTo>
                  <a:pt x="864475" y="120869"/>
                  <a:pt x="945930" y="55179"/>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5-Point Star 49"/>
          <p:cNvSpPr/>
          <p:nvPr/>
        </p:nvSpPr>
        <p:spPr>
          <a:xfrm>
            <a:off x="6629400" y="25908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1455683" y="1815662"/>
            <a:ext cx="1568669" cy="1920766"/>
          </a:xfrm>
          <a:custGeom>
            <a:avLst/>
            <a:gdLst>
              <a:gd name="connsiteX0" fmla="*/ 168165 w 1568669"/>
              <a:gd name="connsiteY0" fmla="*/ 13138 h 1920766"/>
              <a:gd name="connsiteX1" fmla="*/ 830317 w 1568669"/>
              <a:gd name="connsiteY1" fmla="*/ 44669 h 1920766"/>
              <a:gd name="connsiteX2" fmla="*/ 1019503 w 1568669"/>
              <a:gd name="connsiteY2" fmla="*/ 60435 h 1920766"/>
              <a:gd name="connsiteX3" fmla="*/ 877614 w 1568669"/>
              <a:gd name="connsiteY3" fmla="*/ 202324 h 1920766"/>
              <a:gd name="connsiteX4" fmla="*/ 1177158 w 1568669"/>
              <a:gd name="connsiteY4" fmla="*/ 391510 h 1920766"/>
              <a:gd name="connsiteX5" fmla="*/ 1382110 w 1568669"/>
              <a:gd name="connsiteY5" fmla="*/ 123497 h 1920766"/>
              <a:gd name="connsiteX6" fmla="*/ 1539765 w 1568669"/>
              <a:gd name="connsiteY6" fmla="*/ 218090 h 1920766"/>
              <a:gd name="connsiteX7" fmla="*/ 1524000 w 1568669"/>
              <a:gd name="connsiteY7" fmla="*/ 533400 h 1920766"/>
              <a:gd name="connsiteX8" fmla="*/ 1271751 w 1568669"/>
              <a:gd name="connsiteY8" fmla="*/ 691055 h 1920766"/>
              <a:gd name="connsiteX9" fmla="*/ 1129862 w 1568669"/>
              <a:gd name="connsiteY9" fmla="*/ 880241 h 1920766"/>
              <a:gd name="connsiteX10" fmla="*/ 893379 w 1568669"/>
              <a:gd name="connsiteY10" fmla="*/ 1022131 h 1920766"/>
              <a:gd name="connsiteX11" fmla="*/ 735724 w 1568669"/>
              <a:gd name="connsiteY11" fmla="*/ 1179786 h 1920766"/>
              <a:gd name="connsiteX12" fmla="*/ 436179 w 1568669"/>
              <a:gd name="connsiteY12" fmla="*/ 1258614 h 1920766"/>
              <a:gd name="connsiteX13" fmla="*/ 404648 w 1568669"/>
              <a:gd name="connsiteY13" fmla="*/ 1558159 h 1920766"/>
              <a:gd name="connsiteX14" fmla="*/ 515007 w 1568669"/>
              <a:gd name="connsiteY14" fmla="*/ 1668517 h 1920766"/>
              <a:gd name="connsiteX15" fmla="*/ 751489 w 1568669"/>
              <a:gd name="connsiteY15" fmla="*/ 1794641 h 1920766"/>
              <a:gd name="connsiteX16" fmla="*/ 656896 w 1568669"/>
              <a:gd name="connsiteY16" fmla="*/ 1889235 h 1920766"/>
              <a:gd name="connsiteX17" fmla="*/ 199696 w 1568669"/>
              <a:gd name="connsiteY17" fmla="*/ 1605455 h 1920766"/>
              <a:gd name="connsiteX18" fmla="*/ 26276 w 1568669"/>
              <a:gd name="connsiteY18" fmla="*/ 1164021 h 1920766"/>
              <a:gd name="connsiteX19" fmla="*/ 42041 w 1568669"/>
              <a:gd name="connsiteY19" fmla="*/ 738352 h 1920766"/>
              <a:gd name="connsiteX20" fmla="*/ 105103 w 1568669"/>
              <a:gd name="connsiteY20" fmla="*/ 596462 h 1920766"/>
              <a:gd name="connsiteX21" fmla="*/ 26276 w 1568669"/>
              <a:gd name="connsiteY21" fmla="*/ 359979 h 1920766"/>
              <a:gd name="connsiteX22" fmla="*/ 57807 w 1568669"/>
              <a:gd name="connsiteY22" fmla="*/ 60435 h 1920766"/>
              <a:gd name="connsiteX23" fmla="*/ 168165 w 1568669"/>
              <a:gd name="connsiteY23" fmla="*/ 13138 h 192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68669" h="1920766">
                <a:moveTo>
                  <a:pt x="168165" y="13138"/>
                </a:moveTo>
                <a:cubicBezTo>
                  <a:pt x="296917" y="10510"/>
                  <a:pt x="688427" y="36786"/>
                  <a:pt x="830317" y="44669"/>
                </a:cubicBezTo>
                <a:cubicBezTo>
                  <a:pt x="972207" y="52552"/>
                  <a:pt x="1011620" y="34159"/>
                  <a:pt x="1019503" y="60435"/>
                </a:cubicBezTo>
                <a:cubicBezTo>
                  <a:pt x="1027386" y="86711"/>
                  <a:pt x="851338" y="147145"/>
                  <a:pt x="877614" y="202324"/>
                </a:cubicBezTo>
                <a:cubicBezTo>
                  <a:pt x="903890" y="257503"/>
                  <a:pt x="1093075" y="404648"/>
                  <a:pt x="1177158" y="391510"/>
                </a:cubicBezTo>
                <a:cubicBezTo>
                  <a:pt x="1261241" y="378372"/>
                  <a:pt x="1321675" y="152400"/>
                  <a:pt x="1382110" y="123497"/>
                </a:cubicBezTo>
                <a:cubicBezTo>
                  <a:pt x="1442545" y="94594"/>
                  <a:pt x="1516117" y="149773"/>
                  <a:pt x="1539765" y="218090"/>
                </a:cubicBezTo>
                <a:cubicBezTo>
                  <a:pt x="1563413" y="286407"/>
                  <a:pt x="1568669" y="454573"/>
                  <a:pt x="1524000" y="533400"/>
                </a:cubicBezTo>
                <a:cubicBezTo>
                  <a:pt x="1479331" y="612227"/>
                  <a:pt x="1337441" y="633248"/>
                  <a:pt x="1271751" y="691055"/>
                </a:cubicBezTo>
                <a:cubicBezTo>
                  <a:pt x="1206061" y="748862"/>
                  <a:pt x="1192924" y="825062"/>
                  <a:pt x="1129862" y="880241"/>
                </a:cubicBezTo>
                <a:cubicBezTo>
                  <a:pt x="1066800" y="935420"/>
                  <a:pt x="959069" y="972207"/>
                  <a:pt x="893379" y="1022131"/>
                </a:cubicBezTo>
                <a:cubicBezTo>
                  <a:pt x="827689" y="1072055"/>
                  <a:pt x="811924" y="1140372"/>
                  <a:pt x="735724" y="1179786"/>
                </a:cubicBezTo>
                <a:cubicBezTo>
                  <a:pt x="659524" y="1219200"/>
                  <a:pt x="491358" y="1195552"/>
                  <a:pt x="436179" y="1258614"/>
                </a:cubicBezTo>
                <a:cubicBezTo>
                  <a:pt x="381000" y="1321676"/>
                  <a:pt x="391510" y="1489842"/>
                  <a:pt x="404648" y="1558159"/>
                </a:cubicBezTo>
                <a:cubicBezTo>
                  <a:pt x="417786" y="1626476"/>
                  <a:pt x="457200" y="1629103"/>
                  <a:pt x="515007" y="1668517"/>
                </a:cubicBezTo>
                <a:cubicBezTo>
                  <a:pt x="572814" y="1707931"/>
                  <a:pt x="727841" y="1757855"/>
                  <a:pt x="751489" y="1794641"/>
                </a:cubicBezTo>
                <a:cubicBezTo>
                  <a:pt x="775137" y="1831427"/>
                  <a:pt x="748861" y="1920766"/>
                  <a:pt x="656896" y="1889235"/>
                </a:cubicBezTo>
                <a:cubicBezTo>
                  <a:pt x="564931" y="1857704"/>
                  <a:pt x="304799" y="1726324"/>
                  <a:pt x="199696" y="1605455"/>
                </a:cubicBezTo>
                <a:cubicBezTo>
                  <a:pt x="94593" y="1484586"/>
                  <a:pt x="52552" y="1308538"/>
                  <a:pt x="26276" y="1164021"/>
                </a:cubicBezTo>
                <a:cubicBezTo>
                  <a:pt x="0" y="1019504"/>
                  <a:pt x="28903" y="832945"/>
                  <a:pt x="42041" y="738352"/>
                </a:cubicBezTo>
                <a:cubicBezTo>
                  <a:pt x="55179" y="643759"/>
                  <a:pt x="107730" y="659524"/>
                  <a:pt x="105103" y="596462"/>
                </a:cubicBezTo>
                <a:cubicBezTo>
                  <a:pt x="102476" y="533400"/>
                  <a:pt x="34159" y="449317"/>
                  <a:pt x="26276" y="359979"/>
                </a:cubicBezTo>
                <a:cubicBezTo>
                  <a:pt x="18393" y="270641"/>
                  <a:pt x="28904" y="120870"/>
                  <a:pt x="57807" y="60435"/>
                </a:cubicBezTo>
                <a:cubicBezTo>
                  <a:pt x="86710" y="0"/>
                  <a:pt x="39413" y="15766"/>
                  <a:pt x="168165" y="13138"/>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p:cNvSpPr/>
          <p:nvPr/>
        </p:nvSpPr>
        <p:spPr>
          <a:xfrm>
            <a:off x="1752600" y="25146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1524000" y="2133600"/>
            <a:ext cx="228600" cy="685800"/>
          </a:xfrm>
          <a:prstGeom prst="straightConnector1">
            <a:avLst/>
          </a:prstGeom>
          <a:ln w="63500">
            <a:tailEnd type="arrow"/>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800600" y="2362200"/>
            <a:ext cx="446048" cy="1600200"/>
          </a:xfrm>
          <a:custGeom>
            <a:avLst/>
            <a:gdLst>
              <a:gd name="connsiteX0" fmla="*/ 236483 w 323194"/>
              <a:gd name="connsiteY0" fmla="*/ 1229711 h 1229711"/>
              <a:gd name="connsiteX1" fmla="*/ 141890 w 323194"/>
              <a:gd name="connsiteY1" fmla="*/ 930166 h 1229711"/>
              <a:gd name="connsiteX2" fmla="*/ 315311 w 323194"/>
              <a:gd name="connsiteY2" fmla="*/ 504497 h 1229711"/>
              <a:gd name="connsiteX3" fmla="*/ 189187 w 323194"/>
              <a:gd name="connsiteY3" fmla="*/ 173421 h 1229711"/>
              <a:gd name="connsiteX4" fmla="*/ 0 w 323194"/>
              <a:gd name="connsiteY4" fmla="*/ 0 h 1229711"/>
              <a:gd name="connsiteX0" fmla="*/ 236483 w 236483"/>
              <a:gd name="connsiteY0" fmla="*/ 1229711 h 1229711"/>
              <a:gd name="connsiteX1" fmla="*/ 141890 w 236483"/>
              <a:gd name="connsiteY1" fmla="*/ 930166 h 1229711"/>
              <a:gd name="connsiteX2" fmla="*/ 201996 w 236483"/>
              <a:gd name="connsiteY2" fmla="*/ 468461 h 1229711"/>
              <a:gd name="connsiteX3" fmla="*/ 189187 w 236483"/>
              <a:gd name="connsiteY3" fmla="*/ 173421 h 1229711"/>
              <a:gd name="connsiteX4" fmla="*/ 0 w 236483"/>
              <a:gd name="connsiteY4" fmla="*/ 0 h 122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229711">
                <a:moveTo>
                  <a:pt x="236483" y="1229711"/>
                </a:moveTo>
                <a:cubicBezTo>
                  <a:pt x="182617" y="1140373"/>
                  <a:pt x="147638" y="1057041"/>
                  <a:pt x="141890" y="930166"/>
                </a:cubicBezTo>
                <a:cubicBezTo>
                  <a:pt x="136142" y="803291"/>
                  <a:pt x="194113" y="594585"/>
                  <a:pt x="201996" y="468461"/>
                </a:cubicBezTo>
                <a:cubicBezTo>
                  <a:pt x="209879" y="342337"/>
                  <a:pt x="222853" y="251498"/>
                  <a:pt x="189187" y="173421"/>
                </a:cubicBezTo>
                <a:cubicBezTo>
                  <a:pt x="155521" y="95344"/>
                  <a:pt x="68317" y="44669"/>
                  <a:pt x="0"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4419600" y="1981200"/>
            <a:ext cx="533400" cy="609600"/>
          </a:xfrm>
          <a:prstGeom prst="star5">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p:cNvSpPr/>
          <p:nvPr/>
        </p:nvSpPr>
        <p:spPr>
          <a:xfrm>
            <a:off x="1219200" y="16764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5105400" y="37338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TextBox 3"/>
          <p:cNvSpPr txBox="1">
            <a:spLocks noChangeArrowheads="1"/>
          </p:cNvSpPr>
          <p:nvPr/>
        </p:nvSpPr>
        <p:spPr bwMode="auto">
          <a:xfrm>
            <a:off x="0" y="2587752"/>
            <a:ext cx="9144000" cy="3785652"/>
          </a:xfrm>
          <a:prstGeom prst="rect">
            <a:avLst/>
          </a:prstGeom>
          <a:ln w="9525">
            <a:noFill/>
            <a:miter lim="800000"/>
            <a:headEnd/>
            <a:tailEnd/>
          </a:ln>
        </p:spPr>
        <p:txBody>
          <a:bodyPr wrap="square">
            <a:spAutoFit/>
          </a:bodyPr>
          <a:lstStyle/>
          <a:p>
            <a:pPr>
              <a:defRPr/>
            </a:pPr>
            <a:r>
              <a:rPr lang="en-US" sz="4800" dirty="0" smtClean="0">
                <a:effectLst>
                  <a:outerShdw dist="50800" dir="5400000" algn="ctr" rotWithShape="0">
                    <a:schemeClr val="bg1"/>
                  </a:outerShdw>
                </a:effectLst>
                <a:latin typeface="Calibri" pitchFamily="34" charset="0"/>
              </a:rPr>
              <a:t>	- Stone Age Timeline</a:t>
            </a:r>
          </a:p>
          <a:p>
            <a:pPr>
              <a:defRPr/>
            </a:pPr>
            <a:r>
              <a:rPr lang="en-US" sz="4800" dirty="0" smtClean="0">
                <a:effectLst>
                  <a:outerShdw dist="50800" dir="5400000" algn="ctr" rotWithShape="0">
                    <a:schemeClr val="bg1"/>
                  </a:outerShdw>
                </a:effectLst>
                <a:latin typeface="Calibri" pitchFamily="34" charset="0"/>
              </a:rPr>
              <a:t>	- Glaciers &amp; Glacial Ages</a:t>
            </a:r>
          </a:p>
          <a:p>
            <a:pPr>
              <a:defRPr/>
            </a:pPr>
            <a:r>
              <a:rPr lang="en-US" sz="4800" dirty="0" smtClean="0">
                <a:effectLst>
                  <a:outerShdw dist="50800" dir="5400000" algn="ctr" rotWithShape="0">
                    <a:schemeClr val="bg1"/>
                  </a:outerShdw>
                </a:effectLst>
                <a:latin typeface="Calibri" pitchFamily="34" charset="0"/>
              </a:rPr>
              <a:t>	- Pathway by Land or by Sea</a:t>
            </a:r>
          </a:p>
          <a:p>
            <a:pPr>
              <a:defRPr/>
            </a:pPr>
            <a:r>
              <a:rPr lang="en-US" sz="4800" dirty="0" smtClean="0">
                <a:effectLst>
                  <a:outerShdw dist="50800" dir="5400000" algn="ctr" rotWithShape="0">
                    <a:schemeClr val="bg1"/>
                  </a:outerShdw>
                </a:effectLst>
                <a:latin typeface="Calibri" pitchFamily="34" charset="0"/>
              </a:rPr>
              <a:t>	- </a:t>
            </a:r>
            <a:r>
              <a:rPr lang="en-US" sz="4800" dirty="0" err="1" smtClean="0">
                <a:effectLst>
                  <a:outerShdw dist="50800" dir="5400000" algn="ctr" rotWithShape="0">
                    <a:schemeClr val="bg1"/>
                  </a:outerShdw>
                </a:effectLst>
                <a:latin typeface="Calibri" pitchFamily="34" charset="0"/>
              </a:rPr>
              <a:t>Beringia</a:t>
            </a:r>
            <a:r>
              <a:rPr lang="en-US" sz="4800" dirty="0" smtClean="0">
                <a:effectLst>
                  <a:outerShdw dist="50800" dir="5400000" algn="ctr" rotWithShape="0">
                    <a:schemeClr val="bg1"/>
                  </a:outerShdw>
                </a:effectLst>
                <a:latin typeface="Calibri" pitchFamily="34" charset="0"/>
              </a:rPr>
              <a:t> Land Bridge</a:t>
            </a:r>
          </a:p>
          <a:p>
            <a:pPr>
              <a:defRPr/>
            </a:pPr>
            <a:r>
              <a:rPr lang="en-US" sz="4800" dirty="0" smtClean="0">
                <a:effectLst>
                  <a:outerShdw dist="50800" dir="5400000" algn="ctr" rotWithShape="0">
                    <a:schemeClr val="bg1"/>
                  </a:outerShdw>
                </a:effectLst>
                <a:latin typeface="Calibri" pitchFamily="34" charset="0"/>
              </a:rPr>
              <a:t>	- People of the Glaciers</a:t>
            </a:r>
          </a:p>
        </p:txBody>
      </p:sp>
      <p:sp useBgFill="1">
        <p:nvSpPr>
          <p:cNvPr id="40" name="TextBox 3"/>
          <p:cNvSpPr txBox="1">
            <a:spLocks noChangeArrowheads="1"/>
          </p:cNvSpPr>
          <p:nvPr/>
        </p:nvSpPr>
        <p:spPr bwMode="auto">
          <a:xfrm>
            <a:off x="-2450592" y="4443984"/>
            <a:ext cx="9144000" cy="1016000"/>
          </a:xfrm>
          <a:prstGeom prst="rect">
            <a:avLst/>
          </a:prstGeom>
          <a:ln w="9525">
            <a:noFill/>
            <a:miter lim="800000"/>
            <a:headEnd/>
            <a:tailEnd/>
          </a:ln>
        </p:spPr>
        <p:txBody>
          <a:bodyPr wrap="square">
            <a:spAutoFit/>
          </a:bodyPr>
          <a:lstStyle/>
          <a:p>
            <a:pPr algn="ctr">
              <a:defRPr/>
            </a:pPr>
            <a:r>
              <a:rPr lang="en-US" sz="6000" b="1" dirty="0" smtClean="0">
                <a:effectLst>
                  <a:outerShdw dist="50800" dir="5400000" algn="ctr" rotWithShape="0">
                    <a:schemeClr val="bg1"/>
                  </a:outerShdw>
                </a:effectLst>
                <a:latin typeface="Calibri" pitchFamily="34" charset="0"/>
              </a:rPr>
              <a:t>Across </a:t>
            </a:r>
            <a:r>
              <a:rPr lang="en-US" sz="6000" b="1" dirty="0" err="1" smtClean="0">
                <a:effectLst>
                  <a:outerShdw dist="50800" dir="5400000" algn="ctr" rotWithShape="0">
                    <a:schemeClr val="bg1"/>
                  </a:outerShdw>
                </a:effectLst>
                <a:latin typeface="Calibri" pitchFamily="34" charset="0"/>
              </a:rPr>
              <a:t>Beringia</a:t>
            </a:r>
            <a:endParaRPr lang="en-US" sz="6000" b="1" dirty="0">
              <a:effectLst>
                <a:outerShdw dist="50800" dir="5400000" algn="ctr" rotWithShape="0">
                  <a:schemeClr val="bg1"/>
                </a:outerShdw>
              </a:effectLst>
              <a:latin typeface="Calibri" pitchFamily="34" charset="0"/>
            </a:endParaRPr>
          </a:p>
        </p:txBody>
      </p:sp>
      <p:sp>
        <p:nvSpPr>
          <p:cNvPr id="41" name="Oval 40"/>
          <p:cNvSpPr/>
          <p:nvPr/>
        </p:nvSpPr>
        <p:spPr>
          <a:xfrm>
            <a:off x="3733800" y="2587752"/>
            <a:ext cx="25908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6"/>
          <p:cNvGrpSpPr/>
          <p:nvPr/>
        </p:nvGrpSpPr>
        <p:grpSpPr>
          <a:xfrm>
            <a:off x="420414" y="838200"/>
            <a:ext cx="7785538" cy="959069"/>
            <a:chOff x="420414" y="838200"/>
            <a:chExt cx="7785538" cy="959069"/>
          </a:xfrm>
        </p:grpSpPr>
        <p:sp useBgFill="1">
          <p:nvSpPr>
            <p:cNvPr id="46" name="Rectangle 45"/>
            <p:cNvSpPr/>
            <p:nvPr/>
          </p:nvSpPr>
          <p:spPr>
            <a:xfrm>
              <a:off x="1066800" y="838200"/>
              <a:ext cx="6629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20414" y="911773"/>
              <a:ext cx="7785538" cy="885496"/>
            </a:xfrm>
            <a:custGeom>
              <a:avLst/>
              <a:gdLst>
                <a:gd name="connsiteX0" fmla="*/ 7620000 w 7785538"/>
                <a:gd name="connsiteY0" fmla="*/ 743606 h 885496"/>
                <a:gd name="connsiteX1" fmla="*/ 7635765 w 7785538"/>
                <a:gd name="connsiteY1" fmla="*/ 459827 h 885496"/>
                <a:gd name="connsiteX2" fmla="*/ 6721365 w 7785538"/>
                <a:gd name="connsiteY2" fmla="*/ 191813 h 885496"/>
                <a:gd name="connsiteX3" fmla="*/ 4671848 w 7785538"/>
                <a:gd name="connsiteY3" fmla="*/ 18393 h 885496"/>
                <a:gd name="connsiteX4" fmla="*/ 1345324 w 7785538"/>
                <a:gd name="connsiteY4" fmla="*/ 81455 h 885496"/>
                <a:gd name="connsiteX5" fmla="*/ 131379 w 7785538"/>
                <a:gd name="connsiteY5" fmla="*/ 475593 h 885496"/>
                <a:gd name="connsiteX6" fmla="*/ 557048 w 7785538"/>
                <a:gd name="connsiteY6" fmla="*/ 790903 h 885496"/>
                <a:gd name="connsiteX7" fmla="*/ 966952 w 7785538"/>
                <a:gd name="connsiteY7" fmla="*/ 885496 h 88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5538" h="885496">
                  <a:moveTo>
                    <a:pt x="7620000" y="743606"/>
                  </a:moveTo>
                  <a:cubicBezTo>
                    <a:pt x="7702769" y="647699"/>
                    <a:pt x="7785538" y="551793"/>
                    <a:pt x="7635765" y="459827"/>
                  </a:cubicBezTo>
                  <a:cubicBezTo>
                    <a:pt x="7485993" y="367862"/>
                    <a:pt x="7215351" y="265385"/>
                    <a:pt x="6721365" y="191813"/>
                  </a:cubicBezTo>
                  <a:cubicBezTo>
                    <a:pt x="6227379" y="118241"/>
                    <a:pt x="4671848" y="18393"/>
                    <a:pt x="4671848" y="18393"/>
                  </a:cubicBezTo>
                  <a:cubicBezTo>
                    <a:pt x="3775841" y="0"/>
                    <a:pt x="2102069" y="5255"/>
                    <a:pt x="1345324" y="81455"/>
                  </a:cubicBezTo>
                  <a:cubicBezTo>
                    <a:pt x="588579" y="157655"/>
                    <a:pt x="262758" y="357352"/>
                    <a:pt x="131379" y="475593"/>
                  </a:cubicBezTo>
                  <a:cubicBezTo>
                    <a:pt x="0" y="593834"/>
                    <a:pt x="417786" y="722586"/>
                    <a:pt x="557048" y="790903"/>
                  </a:cubicBezTo>
                  <a:cubicBezTo>
                    <a:pt x="696310" y="859220"/>
                    <a:pt x="831631" y="872358"/>
                    <a:pt x="966952" y="885496"/>
                  </a:cubicBezTo>
                </a:path>
              </a:pathLst>
            </a:custGeom>
            <a:ln w="63500">
              <a:prstDash val="sysDot"/>
              <a:tailEnd type="arrow"/>
            </a:ln>
            <a:effectLst>
              <a:outerShdw dist="50800" dir="10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1000"/>
                                        <p:tgtEl>
                                          <p:spTgt spid="29"/>
                                        </p:tgtEl>
                                      </p:cBhvr>
                                    </p:animEffect>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1000"/>
                                        <p:tgtEl>
                                          <p:spTgt spid="2"/>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par>
                                <p:cTn id="23" presetID="49" presetClass="entr" presetSubtype="0" decel="100000" fill="hold" grpId="0" nodeType="withEffect">
                                  <p:stCondLst>
                                    <p:cond delay="500"/>
                                  </p:stCondLst>
                                  <p:childTnLst>
                                    <p:set>
                                      <p:cBhvr>
                                        <p:cTn id="24" dur="1" fill="hold">
                                          <p:stCondLst>
                                            <p:cond delay="0"/>
                                          </p:stCondLst>
                                        </p:cTn>
                                        <p:tgtEl>
                                          <p:spTgt spid="52"/>
                                        </p:tgtEl>
                                        <p:attrNameLst>
                                          <p:attrName>style.visibility</p:attrName>
                                        </p:attrNameLst>
                                      </p:cBhvr>
                                      <p:to>
                                        <p:strVal val="visible"/>
                                      </p:to>
                                    </p:set>
                                    <p:anim calcmode="lin" valueType="num">
                                      <p:cBhvr>
                                        <p:cTn id="25" dur="1000" fill="hold"/>
                                        <p:tgtEl>
                                          <p:spTgt spid="52"/>
                                        </p:tgtEl>
                                        <p:attrNameLst>
                                          <p:attrName>ppt_w</p:attrName>
                                        </p:attrNameLst>
                                      </p:cBhvr>
                                      <p:tavLst>
                                        <p:tav tm="0">
                                          <p:val>
                                            <p:fltVal val="0"/>
                                          </p:val>
                                        </p:tav>
                                        <p:tav tm="100000">
                                          <p:val>
                                            <p:strVal val="#ppt_w"/>
                                          </p:val>
                                        </p:tav>
                                      </p:tavLst>
                                    </p:anim>
                                    <p:anim calcmode="lin" valueType="num">
                                      <p:cBhvr>
                                        <p:cTn id="26" dur="1000" fill="hold"/>
                                        <p:tgtEl>
                                          <p:spTgt spid="52"/>
                                        </p:tgtEl>
                                        <p:attrNameLst>
                                          <p:attrName>ppt_h</p:attrName>
                                        </p:attrNameLst>
                                      </p:cBhvr>
                                      <p:tavLst>
                                        <p:tav tm="0">
                                          <p:val>
                                            <p:fltVal val="0"/>
                                          </p:val>
                                        </p:tav>
                                        <p:tav tm="100000">
                                          <p:val>
                                            <p:strVal val="#ppt_h"/>
                                          </p:val>
                                        </p:tav>
                                      </p:tavLst>
                                    </p:anim>
                                    <p:anim calcmode="lin" valueType="num">
                                      <p:cBhvr>
                                        <p:cTn id="27" dur="1000" fill="hold"/>
                                        <p:tgtEl>
                                          <p:spTgt spid="52"/>
                                        </p:tgtEl>
                                        <p:attrNameLst>
                                          <p:attrName>style.rotation</p:attrName>
                                        </p:attrNameLst>
                                      </p:cBhvr>
                                      <p:tavLst>
                                        <p:tav tm="0">
                                          <p:val>
                                            <p:fltVal val="360"/>
                                          </p:val>
                                        </p:tav>
                                        <p:tav tm="100000">
                                          <p:val>
                                            <p:fltVal val="0"/>
                                          </p:val>
                                        </p:tav>
                                      </p:tavLst>
                                    </p:anim>
                                    <p:animEffect transition="in" filter="fade">
                                      <p:cBhvr>
                                        <p:cTn id="28" dur="10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1000"/>
                                        <p:tgtEl>
                                          <p:spTgt spid="34"/>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childTnLst>
                                </p:cTn>
                              </p:par>
                              <p:par>
                                <p:cTn id="38" presetID="22" presetClass="entr" presetSubtype="1"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1000"/>
                                        <p:tgtEl>
                                          <p:spTgt spid="39"/>
                                        </p:tgtEl>
                                      </p:cBhvr>
                                    </p:animEffect>
                                  </p:childTnLst>
                                </p:cTn>
                              </p:par>
                              <p:par>
                                <p:cTn id="41" presetID="49" presetClass="entr" presetSubtype="0" decel="100000" fill="hold" grpId="0" nodeType="withEffect">
                                  <p:stCondLst>
                                    <p:cond delay="500"/>
                                  </p:stCondLst>
                                  <p:childTnLst>
                                    <p:set>
                                      <p:cBhvr>
                                        <p:cTn id="42" dur="1" fill="hold">
                                          <p:stCondLst>
                                            <p:cond delay="0"/>
                                          </p:stCondLst>
                                        </p:cTn>
                                        <p:tgtEl>
                                          <p:spTgt spid="53"/>
                                        </p:tgtEl>
                                        <p:attrNameLst>
                                          <p:attrName>style.visibility</p:attrName>
                                        </p:attrNameLst>
                                      </p:cBhvr>
                                      <p:to>
                                        <p:strVal val="visible"/>
                                      </p:to>
                                    </p:set>
                                    <p:anim calcmode="lin" valueType="num">
                                      <p:cBhvr>
                                        <p:cTn id="43" dur="1000" fill="hold"/>
                                        <p:tgtEl>
                                          <p:spTgt spid="53"/>
                                        </p:tgtEl>
                                        <p:attrNameLst>
                                          <p:attrName>ppt_w</p:attrName>
                                        </p:attrNameLst>
                                      </p:cBhvr>
                                      <p:tavLst>
                                        <p:tav tm="0">
                                          <p:val>
                                            <p:fltVal val="0"/>
                                          </p:val>
                                        </p:tav>
                                        <p:tav tm="100000">
                                          <p:val>
                                            <p:strVal val="#ppt_w"/>
                                          </p:val>
                                        </p:tav>
                                      </p:tavLst>
                                    </p:anim>
                                    <p:anim calcmode="lin" valueType="num">
                                      <p:cBhvr>
                                        <p:cTn id="44" dur="1000" fill="hold"/>
                                        <p:tgtEl>
                                          <p:spTgt spid="53"/>
                                        </p:tgtEl>
                                        <p:attrNameLst>
                                          <p:attrName>ppt_h</p:attrName>
                                        </p:attrNameLst>
                                      </p:cBhvr>
                                      <p:tavLst>
                                        <p:tav tm="0">
                                          <p:val>
                                            <p:fltVal val="0"/>
                                          </p:val>
                                        </p:tav>
                                        <p:tav tm="100000">
                                          <p:val>
                                            <p:strVal val="#ppt_h"/>
                                          </p:val>
                                        </p:tav>
                                      </p:tavLst>
                                    </p:anim>
                                    <p:anim calcmode="lin" valueType="num">
                                      <p:cBhvr>
                                        <p:cTn id="45" dur="1000" fill="hold"/>
                                        <p:tgtEl>
                                          <p:spTgt spid="53"/>
                                        </p:tgtEl>
                                        <p:attrNameLst>
                                          <p:attrName>style.rotation</p:attrName>
                                        </p:attrNameLst>
                                      </p:cBhvr>
                                      <p:tavLst>
                                        <p:tav tm="0">
                                          <p:val>
                                            <p:fltVal val="360"/>
                                          </p:val>
                                        </p:tav>
                                        <p:tav tm="100000">
                                          <p:val>
                                            <p:fltVal val="0"/>
                                          </p:val>
                                        </p:tav>
                                      </p:tavLst>
                                    </p:anim>
                                    <p:animEffect transition="in" filter="fade">
                                      <p:cBhvr>
                                        <p:cTn id="46" dur="10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p:cTn id="51" dur="1000" fill="hold"/>
                                        <p:tgtEl>
                                          <p:spTgt spid="43"/>
                                        </p:tgtEl>
                                        <p:attrNameLst>
                                          <p:attrName>ppt_w</p:attrName>
                                        </p:attrNameLst>
                                      </p:cBhvr>
                                      <p:tavLst>
                                        <p:tav tm="0">
                                          <p:val>
                                            <p:fltVal val="0"/>
                                          </p:val>
                                        </p:tav>
                                        <p:tav tm="100000">
                                          <p:val>
                                            <p:strVal val="#ppt_w"/>
                                          </p:val>
                                        </p:tav>
                                      </p:tavLst>
                                    </p:anim>
                                    <p:anim calcmode="lin" valueType="num">
                                      <p:cBhvr>
                                        <p:cTn id="52" dur="1000" fill="hold"/>
                                        <p:tgtEl>
                                          <p:spTgt spid="43"/>
                                        </p:tgtEl>
                                        <p:attrNameLst>
                                          <p:attrName>ppt_h</p:attrName>
                                        </p:attrNameLst>
                                      </p:cBhvr>
                                      <p:tavLst>
                                        <p:tav tm="0">
                                          <p:val>
                                            <p:fltVal val="0"/>
                                          </p:val>
                                        </p:tav>
                                        <p:tav tm="100000">
                                          <p:val>
                                            <p:strVal val="#ppt_h"/>
                                          </p:val>
                                        </p:tav>
                                      </p:tavLst>
                                    </p:anim>
                                    <p:animEffect transition="in" filter="fade">
                                      <p:cBhvr>
                                        <p:cTn id="53" dur="1000"/>
                                        <p:tgtEl>
                                          <p:spTgt spid="43"/>
                                        </p:tgtEl>
                                      </p:cBhvr>
                                    </p:animEffect>
                                  </p:childTnLst>
                                </p:cTn>
                              </p:par>
                            </p:childTnLst>
                          </p:cTn>
                        </p:par>
                        <p:par>
                          <p:cTn id="54" fill="hold">
                            <p:stCondLst>
                              <p:cond delay="1000"/>
                            </p:stCondLst>
                            <p:childTnLst>
                              <p:par>
                                <p:cTn id="55" presetID="10" presetClass="exit" presetSubtype="0" fill="hold" grpId="1" nodeType="afterEffect">
                                  <p:stCondLst>
                                    <p:cond delay="0"/>
                                  </p:stCondLst>
                                  <p:childTnLst>
                                    <p:animEffect transition="out" filter="fade">
                                      <p:cBhvr>
                                        <p:cTn id="56" dur="1000"/>
                                        <p:tgtEl>
                                          <p:spTgt spid="34"/>
                                        </p:tgtEl>
                                      </p:cBhvr>
                                    </p:animEffect>
                                    <p:set>
                                      <p:cBhvr>
                                        <p:cTn id="57" dur="1" fill="hold">
                                          <p:stCondLst>
                                            <p:cond delay="999"/>
                                          </p:stCondLst>
                                        </p:cTn>
                                        <p:tgtEl>
                                          <p:spTgt spid="34"/>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31"/>
                                        </p:tgtEl>
                                      </p:cBhvr>
                                    </p:animEffect>
                                    <p:set>
                                      <p:cBhvr>
                                        <p:cTn id="60" dur="1" fill="hold">
                                          <p:stCondLst>
                                            <p:cond delay="999"/>
                                          </p:stCondLst>
                                        </p:cTn>
                                        <p:tgtEl>
                                          <p:spTgt spid="31"/>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1000"/>
                                        <p:tgtEl>
                                          <p:spTgt spid="34"/>
                                        </p:tgtEl>
                                      </p:cBhvr>
                                    </p:animEffect>
                                    <p:set>
                                      <p:cBhvr>
                                        <p:cTn id="63" dur="1" fill="hold">
                                          <p:stCondLst>
                                            <p:cond delay="999"/>
                                          </p:stCondLst>
                                        </p:cTn>
                                        <p:tgtEl>
                                          <p:spTgt spid="3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1"/>
                                        </p:tgtEl>
                                      </p:cBhvr>
                                    </p:animEffect>
                                    <p:set>
                                      <p:cBhvr>
                                        <p:cTn id="66" dur="1" fill="hold">
                                          <p:stCondLst>
                                            <p:cond delay="999"/>
                                          </p:stCondLst>
                                        </p:cTn>
                                        <p:tgtEl>
                                          <p:spTgt spid="31"/>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50"/>
                                        </p:tgtEl>
                                      </p:cBhvr>
                                    </p:animEffect>
                                    <p:set>
                                      <p:cBhvr>
                                        <p:cTn id="69" dur="1" fill="hold">
                                          <p:stCondLst>
                                            <p:cond delay="999"/>
                                          </p:stCondLst>
                                        </p:cTn>
                                        <p:tgtEl>
                                          <p:spTgt spid="5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53"/>
                                        </p:tgtEl>
                                      </p:cBhvr>
                                    </p:animEffect>
                                    <p:set>
                                      <p:cBhvr>
                                        <p:cTn id="72" dur="1" fill="hold">
                                          <p:stCondLst>
                                            <p:cond delay="999"/>
                                          </p:stCondLst>
                                        </p:cTn>
                                        <p:tgtEl>
                                          <p:spTgt spid="53"/>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6"/>
                                        </p:tgtEl>
                                      </p:cBhvr>
                                    </p:animEffect>
                                    <p:set>
                                      <p:cBhvr>
                                        <p:cTn id="75" dur="1" fill="hold">
                                          <p:stCondLst>
                                            <p:cond delay="999"/>
                                          </p:stCondLst>
                                        </p:cTn>
                                        <p:tgtEl>
                                          <p:spTgt spid="2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39"/>
                                        </p:tgtEl>
                                      </p:cBhvr>
                                    </p:animEffect>
                                    <p:set>
                                      <p:cBhvr>
                                        <p:cTn id="78" dur="1" fill="hold">
                                          <p:stCondLst>
                                            <p:cond delay="999"/>
                                          </p:stCondLst>
                                        </p:cTn>
                                        <p:tgtEl>
                                          <p:spTgt spid="3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37"/>
                                        </p:tgtEl>
                                      </p:cBhvr>
                                    </p:animEffect>
                                    <p:set>
                                      <p:cBhvr>
                                        <p:cTn id="81" dur="1" fill="hold">
                                          <p:stCondLst>
                                            <p:cond delay="999"/>
                                          </p:stCondLst>
                                        </p:cTn>
                                        <p:tgtEl>
                                          <p:spTgt spid="37"/>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33"/>
                                        </p:tgtEl>
                                      </p:cBhvr>
                                    </p:animEffect>
                                    <p:set>
                                      <p:cBhvr>
                                        <p:cTn id="84" dur="1" fill="hold">
                                          <p:stCondLst>
                                            <p:cond delay="999"/>
                                          </p:stCondLst>
                                        </p:cTn>
                                        <p:tgtEl>
                                          <p:spTgt spid="33"/>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00"/>
                                        <p:tgtEl>
                                          <p:spTgt spid="32"/>
                                        </p:tgtEl>
                                      </p:cBhvr>
                                    </p:animEffect>
                                    <p:set>
                                      <p:cBhvr>
                                        <p:cTn id="87" dur="1" fill="hold">
                                          <p:stCondLst>
                                            <p:cond delay="999"/>
                                          </p:stCondLst>
                                        </p:cTn>
                                        <p:tgtEl>
                                          <p:spTgt spid="32"/>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20"/>
                                        </p:tgtEl>
                                      </p:cBhvr>
                                    </p:animEffect>
                                    <p:set>
                                      <p:cBhvr>
                                        <p:cTn id="90" dur="1" fill="hold">
                                          <p:stCondLst>
                                            <p:cond delay="999"/>
                                          </p:stCondLst>
                                        </p:cTn>
                                        <p:tgtEl>
                                          <p:spTgt spid="20"/>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1000"/>
                                        <p:tgtEl>
                                          <p:spTgt spid="42"/>
                                        </p:tgtEl>
                                      </p:cBhvr>
                                    </p:animEffect>
                                    <p:set>
                                      <p:cBhvr>
                                        <p:cTn id="93" dur="1" fill="hold">
                                          <p:stCondLst>
                                            <p:cond delay="999"/>
                                          </p:stCondLst>
                                        </p:cTn>
                                        <p:tgtEl>
                                          <p:spTgt spid="42"/>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16"/>
                                        </p:tgtEl>
                                      </p:cBhvr>
                                    </p:animEffect>
                                    <p:set>
                                      <p:cBhvr>
                                        <p:cTn id="96" dur="1" fill="hold">
                                          <p:stCondLst>
                                            <p:cond delay="999"/>
                                          </p:stCondLst>
                                        </p:cTn>
                                        <p:tgtEl>
                                          <p:spTgt spid="16"/>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38"/>
                                        </p:tgtEl>
                                      </p:cBhvr>
                                    </p:animEffect>
                                    <p:set>
                                      <p:cBhvr>
                                        <p:cTn id="99" dur="1" fill="hold">
                                          <p:stCondLst>
                                            <p:cond delay="999"/>
                                          </p:stCondLst>
                                        </p:cTn>
                                        <p:tgtEl>
                                          <p:spTgt spid="38"/>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2000"/>
                                        <p:tgtEl>
                                          <p:spTgt spid="48"/>
                                        </p:tgtEl>
                                      </p:cBhvr>
                                    </p:animEffect>
                                    <p:set>
                                      <p:cBhvr>
                                        <p:cTn id="102" dur="1" fill="hold">
                                          <p:stCondLst>
                                            <p:cond delay="1999"/>
                                          </p:stCondLst>
                                        </p:cTn>
                                        <p:tgtEl>
                                          <p:spTgt spid="48"/>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30"/>
                                        </p:tgtEl>
                                      </p:cBhvr>
                                    </p:animEffect>
                                    <p:set>
                                      <p:cBhvr>
                                        <p:cTn id="105" dur="1" fill="hold">
                                          <p:stCondLst>
                                            <p:cond delay="999"/>
                                          </p:stCondLst>
                                        </p:cTn>
                                        <p:tgtEl>
                                          <p:spTgt spid="30"/>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00"/>
                                        <p:tgtEl>
                                          <p:spTgt spid="24"/>
                                        </p:tgtEl>
                                      </p:cBhvr>
                                    </p:animEffect>
                                    <p:set>
                                      <p:cBhvr>
                                        <p:cTn id="108" dur="1" fill="hold">
                                          <p:stCondLst>
                                            <p:cond delay="999"/>
                                          </p:stCondLst>
                                        </p:cTn>
                                        <p:tgtEl>
                                          <p:spTgt spid="24"/>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51"/>
                                        </p:tgtEl>
                                      </p:cBhvr>
                                    </p:animEffect>
                                    <p:set>
                                      <p:cBhvr>
                                        <p:cTn id="111" dur="1" fill="hold">
                                          <p:stCondLst>
                                            <p:cond delay="999"/>
                                          </p:stCondLst>
                                        </p:cTn>
                                        <p:tgtEl>
                                          <p:spTgt spid="51"/>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00"/>
                                        <p:tgtEl>
                                          <p:spTgt spid="23"/>
                                        </p:tgtEl>
                                      </p:cBhvr>
                                    </p:animEffect>
                                    <p:set>
                                      <p:cBhvr>
                                        <p:cTn id="114" dur="1" fill="hold">
                                          <p:stCondLst>
                                            <p:cond delay="999"/>
                                          </p:stCondLst>
                                        </p:cTn>
                                        <p:tgtEl>
                                          <p:spTgt spid="2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35"/>
                                        </p:tgtEl>
                                      </p:cBhvr>
                                    </p:animEffect>
                                    <p:set>
                                      <p:cBhvr>
                                        <p:cTn id="117" dur="1" fill="hold">
                                          <p:stCondLst>
                                            <p:cond delay="999"/>
                                          </p:stCondLst>
                                        </p:cTn>
                                        <p:tgtEl>
                                          <p:spTgt spid="35"/>
                                        </p:tgtEl>
                                        <p:attrNameLst>
                                          <p:attrName>style.visibility</p:attrName>
                                        </p:attrNameLst>
                                      </p:cBhvr>
                                      <p:to>
                                        <p:strVal val="hidden"/>
                                      </p:to>
                                    </p:set>
                                  </p:childTnLst>
                                </p:cTn>
                              </p:par>
                              <p:par>
                                <p:cTn id="118" presetID="53" presetClass="entr" presetSubtype="0" fill="hold" grpId="0" nodeType="withEffect">
                                  <p:stCondLst>
                                    <p:cond delay="0"/>
                                  </p:stCondLst>
                                  <p:childTnLst>
                                    <p:set>
                                      <p:cBhvr>
                                        <p:cTn id="119" dur="1" fill="hold">
                                          <p:stCondLst>
                                            <p:cond delay="0"/>
                                          </p:stCondLst>
                                        </p:cTn>
                                        <p:tgtEl>
                                          <p:spTgt spid="40"/>
                                        </p:tgtEl>
                                        <p:attrNameLst>
                                          <p:attrName>style.visibility</p:attrName>
                                        </p:attrNameLst>
                                      </p:cBhvr>
                                      <p:to>
                                        <p:strVal val="visible"/>
                                      </p:to>
                                    </p:set>
                                    <p:anim calcmode="lin" valueType="num">
                                      <p:cBhvr>
                                        <p:cTn id="120" dur="1000" fill="hold"/>
                                        <p:tgtEl>
                                          <p:spTgt spid="40"/>
                                        </p:tgtEl>
                                        <p:attrNameLst>
                                          <p:attrName>ppt_w</p:attrName>
                                        </p:attrNameLst>
                                      </p:cBhvr>
                                      <p:tavLst>
                                        <p:tav tm="0">
                                          <p:val>
                                            <p:fltVal val="0"/>
                                          </p:val>
                                        </p:tav>
                                        <p:tav tm="100000">
                                          <p:val>
                                            <p:strVal val="#ppt_w"/>
                                          </p:val>
                                        </p:tav>
                                      </p:tavLst>
                                    </p:anim>
                                    <p:anim calcmode="lin" valueType="num">
                                      <p:cBhvr>
                                        <p:cTn id="121" dur="1000" fill="hold"/>
                                        <p:tgtEl>
                                          <p:spTgt spid="40"/>
                                        </p:tgtEl>
                                        <p:attrNameLst>
                                          <p:attrName>ppt_h</p:attrName>
                                        </p:attrNameLst>
                                      </p:cBhvr>
                                      <p:tavLst>
                                        <p:tav tm="0">
                                          <p:val>
                                            <p:fltVal val="0"/>
                                          </p:val>
                                        </p:tav>
                                        <p:tav tm="100000">
                                          <p:val>
                                            <p:strVal val="#ppt_h"/>
                                          </p:val>
                                        </p:tav>
                                      </p:tavLst>
                                    </p:anim>
                                    <p:animEffect transition="in" filter="fade">
                                      <p:cBhvr>
                                        <p:cTn id="122" dur="1000"/>
                                        <p:tgtEl>
                                          <p:spTgt spid="40"/>
                                        </p:tgtEl>
                                      </p:cBhvr>
                                    </p:animEffect>
                                  </p:childTnLst>
                                </p:cTn>
                              </p:par>
                              <p:par>
                                <p:cTn id="123" presetID="64" presetClass="path" presetSubtype="0" accel="50000" decel="50000" fill="hold" grpId="1" nodeType="withEffect">
                                  <p:stCondLst>
                                    <p:cond delay="0"/>
                                  </p:stCondLst>
                                  <p:childTnLst>
                                    <p:animMotion origin="layout" path="M -4.44444E-6 -7.40741E-7 L 0.26806 -0.41088 " pathEditMode="relative" rAng="0" ptsTypes="AA">
                                      <p:cBhvr>
                                        <p:cTn id="124" dur="1000" fill="hold"/>
                                        <p:tgtEl>
                                          <p:spTgt spid="40"/>
                                        </p:tgtEl>
                                        <p:attrNameLst>
                                          <p:attrName>ppt_x</p:attrName>
                                          <p:attrName>ppt_y</p:attrName>
                                        </p:attrNameLst>
                                      </p:cBhvr>
                                      <p:rCtr x="134" y="-206"/>
                                    </p:animMotion>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grpId="0" nodeType="clickEffect">
                                  <p:stCondLst>
                                    <p:cond delay="0"/>
                                  </p:stCondLst>
                                  <p:childTnLst>
                                    <p:set>
                                      <p:cBhvr>
                                        <p:cTn id="128" dur="1" fill="hold">
                                          <p:stCondLst>
                                            <p:cond delay="0"/>
                                          </p:stCondLst>
                                        </p:cTn>
                                        <p:tgtEl>
                                          <p:spTgt spid="55">
                                            <p:bg/>
                                          </p:spTgt>
                                        </p:tgtEl>
                                        <p:attrNameLst>
                                          <p:attrName>style.visibility</p:attrName>
                                        </p:attrNameLst>
                                      </p:cBhvr>
                                      <p:to>
                                        <p:strVal val="visible"/>
                                      </p:to>
                                    </p:set>
                                    <p:animEffect transition="in" filter="wipe(up)">
                                      <p:cBhvr>
                                        <p:cTn id="129" dur="5000"/>
                                        <p:tgtEl>
                                          <p:spTgt spid="55">
                                            <p:bg/>
                                          </p:spTgt>
                                        </p:tgtEl>
                                      </p:cBhvr>
                                    </p:animEffect>
                                  </p:childTnLst>
                                </p:cTn>
                              </p:par>
                              <p:par>
                                <p:cTn id="130" presetID="22" presetClass="entr" presetSubtype="8" fill="hold" grpId="0" nodeType="withEffect">
                                  <p:stCondLst>
                                    <p:cond delay="500"/>
                                  </p:stCondLst>
                                  <p:childTnLst>
                                    <p:set>
                                      <p:cBhvr>
                                        <p:cTn id="131" dur="1" fill="hold">
                                          <p:stCondLst>
                                            <p:cond delay="0"/>
                                          </p:stCondLst>
                                        </p:cTn>
                                        <p:tgtEl>
                                          <p:spTgt spid="55">
                                            <p:txEl>
                                              <p:pRg st="0" end="0"/>
                                            </p:txEl>
                                          </p:spTgt>
                                        </p:tgtEl>
                                        <p:attrNameLst>
                                          <p:attrName>style.visibility</p:attrName>
                                        </p:attrNameLst>
                                      </p:cBhvr>
                                      <p:to>
                                        <p:strVal val="visible"/>
                                      </p:to>
                                    </p:set>
                                    <p:animEffect transition="in" filter="wipe(left)">
                                      <p:cBhvr>
                                        <p:cTn id="132" dur="1000"/>
                                        <p:tgtEl>
                                          <p:spTgt spid="55">
                                            <p:txEl>
                                              <p:pRg st="0" end="0"/>
                                            </p:txEl>
                                          </p:spTgt>
                                        </p:tgtEl>
                                      </p:cBhvr>
                                    </p:animEffect>
                                  </p:childTnLst>
                                </p:cTn>
                              </p:par>
                              <p:par>
                                <p:cTn id="133" presetID="22" presetClass="entr" presetSubtype="8" fill="hold" grpId="0" nodeType="withEffect">
                                  <p:stCondLst>
                                    <p:cond delay="1500"/>
                                  </p:stCondLst>
                                  <p:childTnLst>
                                    <p:set>
                                      <p:cBhvr>
                                        <p:cTn id="134" dur="1" fill="hold">
                                          <p:stCondLst>
                                            <p:cond delay="0"/>
                                          </p:stCondLst>
                                        </p:cTn>
                                        <p:tgtEl>
                                          <p:spTgt spid="55">
                                            <p:txEl>
                                              <p:pRg st="1" end="1"/>
                                            </p:txEl>
                                          </p:spTgt>
                                        </p:tgtEl>
                                        <p:attrNameLst>
                                          <p:attrName>style.visibility</p:attrName>
                                        </p:attrNameLst>
                                      </p:cBhvr>
                                      <p:to>
                                        <p:strVal val="visible"/>
                                      </p:to>
                                    </p:set>
                                    <p:animEffect transition="in" filter="wipe(left)">
                                      <p:cBhvr>
                                        <p:cTn id="135" dur="1000"/>
                                        <p:tgtEl>
                                          <p:spTgt spid="55">
                                            <p:txEl>
                                              <p:pRg st="1" end="1"/>
                                            </p:txEl>
                                          </p:spTgt>
                                        </p:tgtEl>
                                      </p:cBhvr>
                                    </p:animEffect>
                                  </p:childTnLst>
                                </p:cTn>
                              </p:par>
                              <p:par>
                                <p:cTn id="136" presetID="22" presetClass="entr" presetSubtype="8" fill="hold" grpId="0" nodeType="withEffect">
                                  <p:stCondLst>
                                    <p:cond delay="2500"/>
                                  </p:stCondLst>
                                  <p:childTnLst>
                                    <p:set>
                                      <p:cBhvr>
                                        <p:cTn id="137" dur="1" fill="hold">
                                          <p:stCondLst>
                                            <p:cond delay="0"/>
                                          </p:stCondLst>
                                        </p:cTn>
                                        <p:tgtEl>
                                          <p:spTgt spid="55">
                                            <p:txEl>
                                              <p:pRg st="2" end="2"/>
                                            </p:txEl>
                                          </p:spTgt>
                                        </p:tgtEl>
                                        <p:attrNameLst>
                                          <p:attrName>style.visibility</p:attrName>
                                        </p:attrNameLst>
                                      </p:cBhvr>
                                      <p:to>
                                        <p:strVal val="visible"/>
                                      </p:to>
                                    </p:set>
                                    <p:animEffect transition="in" filter="wipe(left)">
                                      <p:cBhvr>
                                        <p:cTn id="138" dur="1000"/>
                                        <p:tgtEl>
                                          <p:spTgt spid="55">
                                            <p:txEl>
                                              <p:pRg st="2" end="2"/>
                                            </p:txEl>
                                          </p:spTgt>
                                        </p:tgtEl>
                                      </p:cBhvr>
                                    </p:animEffect>
                                  </p:childTnLst>
                                </p:cTn>
                              </p:par>
                              <p:par>
                                <p:cTn id="139" presetID="22" presetClass="entr" presetSubtype="8" fill="hold" grpId="0" nodeType="withEffect">
                                  <p:stCondLst>
                                    <p:cond delay="3500"/>
                                  </p:stCondLst>
                                  <p:childTnLst>
                                    <p:set>
                                      <p:cBhvr>
                                        <p:cTn id="140" dur="1" fill="hold">
                                          <p:stCondLst>
                                            <p:cond delay="0"/>
                                          </p:stCondLst>
                                        </p:cTn>
                                        <p:tgtEl>
                                          <p:spTgt spid="55">
                                            <p:txEl>
                                              <p:pRg st="3" end="3"/>
                                            </p:txEl>
                                          </p:spTgt>
                                        </p:tgtEl>
                                        <p:attrNameLst>
                                          <p:attrName>style.visibility</p:attrName>
                                        </p:attrNameLst>
                                      </p:cBhvr>
                                      <p:to>
                                        <p:strVal val="visible"/>
                                      </p:to>
                                    </p:set>
                                    <p:animEffect transition="in" filter="wipe(left)">
                                      <p:cBhvr>
                                        <p:cTn id="141" dur="1000"/>
                                        <p:tgtEl>
                                          <p:spTgt spid="55">
                                            <p:txEl>
                                              <p:pRg st="3" end="3"/>
                                            </p:txEl>
                                          </p:spTgt>
                                        </p:tgtEl>
                                      </p:cBhvr>
                                    </p:animEffect>
                                  </p:childTnLst>
                                </p:cTn>
                              </p:par>
                              <p:par>
                                <p:cTn id="142" presetID="22" presetClass="entr" presetSubtype="8" fill="hold" grpId="0" nodeType="withEffect">
                                  <p:stCondLst>
                                    <p:cond delay="4500"/>
                                  </p:stCondLst>
                                  <p:childTnLst>
                                    <p:set>
                                      <p:cBhvr>
                                        <p:cTn id="143" dur="1" fill="hold">
                                          <p:stCondLst>
                                            <p:cond delay="0"/>
                                          </p:stCondLst>
                                        </p:cTn>
                                        <p:tgtEl>
                                          <p:spTgt spid="55">
                                            <p:txEl>
                                              <p:pRg st="4" end="4"/>
                                            </p:txEl>
                                          </p:spTgt>
                                        </p:tgtEl>
                                        <p:attrNameLst>
                                          <p:attrName>style.visibility</p:attrName>
                                        </p:attrNameLst>
                                      </p:cBhvr>
                                      <p:to>
                                        <p:strVal val="visible"/>
                                      </p:to>
                                    </p:set>
                                    <p:animEffect transition="in" filter="wipe(left)">
                                      <p:cBhvr>
                                        <p:cTn id="144" dur="1000"/>
                                        <p:tgtEl>
                                          <p:spTgt spid="55">
                                            <p:txEl>
                                              <p:pRg st="4" end="4"/>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41"/>
                                        </p:tgtEl>
                                        <p:attrNameLst>
                                          <p:attrName>style.visibility</p:attrName>
                                        </p:attrNameLst>
                                      </p:cBhvr>
                                      <p:to>
                                        <p:strVal val="visible"/>
                                      </p:to>
                                    </p:set>
                                    <p:animEffect transition="in" filter="wipe(left)">
                                      <p:cBhvr>
                                        <p:cTn id="14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8" grpId="0" animBg="1"/>
      <p:bldP spid="30" grpId="0" animBg="1"/>
      <p:bldP spid="31" grpId="0" animBg="1"/>
      <p:bldP spid="31" grpId="1" animBg="1"/>
      <p:bldP spid="32" grpId="0" animBg="1"/>
      <p:bldP spid="33" grpId="0" animBg="1"/>
      <p:bldP spid="34" grpId="0" animBg="1"/>
      <p:bldP spid="34" grpId="1" animBg="1"/>
      <p:bldP spid="34" grpId="2" animBg="1"/>
      <p:bldP spid="35" grpId="0" animBg="1"/>
      <p:bldP spid="35" grpId="1" animBg="1"/>
      <p:bldP spid="16" grpId="0" animBg="1"/>
      <p:bldP spid="48" grpId="0" animBg="1"/>
      <p:bldP spid="23" grpId="0" animBg="1"/>
      <p:bldP spid="26" grpId="0" animBg="1"/>
      <p:bldP spid="27" grpId="0" animBg="1"/>
      <p:bldP spid="28" grpId="0" animBg="1"/>
      <p:bldP spid="29" grpId="0" animBg="1"/>
      <p:bldP spid="50" grpId="0" animBg="1"/>
      <p:bldP spid="37" grpId="0" animBg="1"/>
      <p:bldP spid="37" grpId="1" animBg="1"/>
      <p:bldP spid="53" grpId="0" animBg="1"/>
      <p:bldP spid="53" grpId="1" animBg="1"/>
      <p:bldP spid="24" grpId="0" animBg="1"/>
      <p:bldP spid="51" grpId="0" animBg="1"/>
      <p:bldP spid="52" grpId="0" animBg="1"/>
      <p:bldP spid="42" grpId="0" animBg="1"/>
      <p:bldP spid="55" grpId="0" build="allAtOnce" animBg="1"/>
      <p:bldP spid="40" grpId="0" animBg="1"/>
      <p:bldP spid="40" grpId="1"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04800"/>
            <a:ext cx="9144000" cy="6001643"/>
          </a:xfrm>
          <a:prstGeom prst="rect">
            <a:avLst/>
          </a:prstGeom>
        </p:spPr>
        <p:txBody>
          <a:bodyPr wrap="square">
            <a:spAutoFit/>
          </a:bodyPr>
          <a:lstStyle/>
          <a:p>
            <a:pPr>
              <a:defRPr/>
            </a:pPr>
            <a:r>
              <a:rPr lang="en-US" sz="2400" dirty="0" smtClean="0">
                <a:hlinkClick r:id="rId2"/>
              </a:rPr>
              <a:t>http://geologycafe.com/images/glacial_landscapes.jpg</a:t>
            </a:r>
            <a:endParaRPr lang="en-US" sz="2400" dirty="0" smtClean="0"/>
          </a:p>
          <a:p>
            <a:pPr>
              <a:defRPr/>
            </a:pPr>
            <a:endParaRPr lang="en-US" sz="2400" dirty="0" smtClean="0"/>
          </a:p>
          <a:p>
            <a:r>
              <a:rPr lang="en-US" sz="2400" b="1" dirty="0" smtClean="0"/>
              <a:t>Outwash</a:t>
            </a:r>
            <a:r>
              <a:rPr lang="en-US" sz="2400" dirty="0" smtClean="0"/>
              <a:t>, deposit of sand and gravel carried by running water from the melting ice of a </a:t>
            </a:r>
            <a:r>
              <a:rPr lang="en-US" sz="2400" b="1" dirty="0" smtClean="0"/>
              <a:t>glacier</a:t>
            </a:r>
            <a:r>
              <a:rPr lang="en-US" sz="2400" dirty="0" smtClean="0"/>
              <a:t> and laid down in stratified deposits.</a:t>
            </a:r>
          </a:p>
          <a:p>
            <a:r>
              <a:rPr lang="en-US" sz="2400" dirty="0" smtClean="0"/>
              <a:t>M</a:t>
            </a:r>
            <a:r>
              <a:rPr lang="en-US" sz="2400" b="1" dirty="0" smtClean="0"/>
              <a:t>oraine</a:t>
            </a:r>
            <a:r>
              <a:rPr lang="en-US" sz="2400" dirty="0" smtClean="0"/>
              <a:t> is any glacially formed accumulation of unconsolidated glacial debris (soil and rock) that occurs in currently glaciated and formerly glaciated regions on Earth.</a:t>
            </a:r>
          </a:p>
          <a:p>
            <a:r>
              <a:rPr lang="en-US" sz="2400" b="1" dirty="0" smtClean="0"/>
              <a:t>Eskers</a:t>
            </a:r>
            <a:r>
              <a:rPr lang="en-US" sz="2400" dirty="0" smtClean="0"/>
              <a:t>, </a:t>
            </a:r>
            <a:r>
              <a:rPr lang="en-US" sz="2400" b="1" dirty="0" smtClean="0"/>
              <a:t>Kames</a:t>
            </a:r>
            <a:r>
              <a:rPr lang="en-US" sz="2400" dirty="0" smtClean="0"/>
              <a:t>, and </a:t>
            </a:r>
            <a:r>
              <a:rPr lang="en-US" sz="2400" b="1" dirty="0" smtClean="0"/>
              <a:t>Drumlins</a:t>
            </a:r>
            <a:r>
              <a:rPr lang="en-US" sz="2400" dirty="0" smtClean="0"/>
              <a:t> — These are peculiar forms of glacial accumulations which are found in the peripheral edge.</a:t>
            </a:r>
          </a:p>
          <a:p>
            <a:r>
              <a:rPr lang="en-US" sz="2400" dirty="0" smtClean="0"/>
              <a:t>	Esker: long, winding ridge of stratified sand and gravel</a:t>
            </a:r>
          </a:p>
          <a:p>
            <a:r>
              <a:rPr lang="en-US" sz="2400" dirty="0" smtClean="0"/>
              <a:t>	</a:t>
            </a:r>
            <a:r>
              <a:rPr lang="en-US" sz="2400" dirty="0" err="1" smtClean="0"/>
              <a:t>Cames</a:t>
            </a:r>
            <a:r>
              <a:rPr lang="en-US" sz="2400" dirty="0" smtClean="0"/>
              <a:t>: drift build up into low steep hills</a:t>
            </a:r>
          </a:p>
          <a:p>
            <a:r>
              <a:rPr lang="en-US" sz="2400" dirty="0" smtClean="0"/>
              <a:t>	Drumlin: smooth elongated hills composed of till</a:t>
            </a:r>
          </a:p>
          <a:p>
            <a:r>
              <a:rPr lang="en-US" sz="2400" b="1" dirty="0" smtClean="0"/>
              <a:t>Kettle lake</a:t>
            </a:r>
            <a:r>
              <a:rPr lang="en-US" sz="2400" dirty="0" smtClean="0"/>
              <a:t>: A glacial feature formed as glaciers melt. Large blocks of ice are left behind. These may become buried in glacial sediment (till). Eventually the ice melts leaving behind a large depression which fills with water</a:t>
            </a:r>
            <a:endParaRPr lang="en-US" sz="2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http://www.treasurenet.com/forums/attachment.php?attachmentid=779909&amp;d=1366250109"/>
          <p:cNvPicPr>
            <a:picLocks noChangeAspect="1" noChangeArrowheads="1"/>
          </p:cNvPicPr>
          <p:nvPr/>
        </p:nvPicPr>
        <p:blipFill>
          <a:blip r:embed="rId2" cstate="print"/>
          <a:srcRect/>
          <a:stretch>
            <a:fillRect/>
          </a:stretch>
        </p:blipFill>
        <p:spPr bwMode="auto">
          <a:xfrm>
            <a:off x="0" y="838200"/>
            <a:ext cx="9144000" cy="6019801"/>
          </a:xfrm>
          <a:prstGeom prst="rect">
            <a:avLst/>
          </a:prstGeom>
          <a:noFill/>
        </p:spPr>
      </p:pic>
      <p:grpSp>
        <p:nvGrpSpPr>
          <p:cNvPr id="20" name="Group 19"/>
          <p:cNvGrpSpPr/>
          <p:nvPr/>
        </p:nvGrpSpPr>
        <p:grpSpPr>
          <a:xfrm>
            <a:off x="533400" y="1066800"/>
            <a:ext cx="8077200" cy="3509236"/>
            <a:chOff x="533400" y="1066800"/>
            <a:chExt cx="8077200" cy="3509236"/>
          </a:xfrm>
        </p:grpSpPr>
        <p:sp useBgFill="1">
          <p:nvSpPr>
            <p:cNvPr id="5" name="Text Box 4"/>
            <p:cNvSpPr txBox="1">
              <a:spLocks noChangeArrowheads="1"/>
            </p:cNvSpPr>
            <p:nvPr/>
          </p:nvSpPr>
          <p:spPr bwMode="auto">
            <a:xfrm>
              <a:off x="533400" y="2267712"/>
              <a:ext cx="8001000" cy="2308324"/>
            </a:xfrm>
            <a:prstGeom prst="rect">
              <a:avLst/>
            </a:prstGeom>
            <a:ln w="9525">
              <a:noFill/>
              <a:miter lim="800000"/>
              <a:headEnd/>
              <a:tailEnd/>
            </a:ln>
          </p:spPr>
          <p:txBody>
            <a:bodyPr wrap="square">
              <a:spAutoFit/>
            </a:bodyPr>
            <a:lstStyle/>
            <a:p>
              <a:r>
                <a:rPr lang="en-US" sz="3600" b="1" dirty="0" smtClean="0"/>
                <a:t> - presence or expansion of:</a:t>
              </a:r>
            </a:p>
            <a:p>
              <a:pPr lvl="2">
                <a:buFont typeface="Arial" pitchFamily="34" charset="0"/>
                <a:buChar char="•"/>
              </a:pPr>
              <a:r>
                <a:rPr lang="en-US" sz="3600" b="1" dirty="0" smtClean="0"/>
                <a:t> polar ice sheets</a:t>
              </a:r>
            </a:p>
            <a:p>
              <a:pPr lvl="2">
                <a:buFont typeface="Arial" pitchFamily="34" charset="0"/>
                <a:buChar char="•"/>
              </a:pPr>
              <a:r>
                <a:rPr lang="en-US" sz="3600" b="1" dirty="0" smtClean="0"/>
                <a:t> continental ice sheets</a:t>
              </a:r>
            </a:p>
            <a:p>
              <a:pPr lvl="2">
                <a:buFont typeface="Arial" pitchFamily="34" charset="0"/>
                <a:buChar char="•"/>
              </a:pPr>
              <a:r>
                <a:rPr lang="en-US" sz="3600" b="1" dirty="0" smtClean="0"/>
                <a:t> glaciers</a:t>
              </a:r>
            </a:p>
          </p:txBody>
        </p:sp>
        <p:sp useBgFill="1">
          <p:nvSpPr>
            <p:cNvPr id="4" name="Text Box 4"/>
            <p:cNvSpPr txBox="1">
              <a:spLocks noChangeArrowheads="1"/>
            </p:cNvSpPr>
            <p:nvPr/>
          </p:nvSpPr>
          <p:spPr bwMode="auto">
            <a:xfrm>
              <a:off x="533400" y="1066800"/>
              <a:ext cx="8077200" cy="1200329"/>
            </a:xfrm>
            <a:prstGeom prst="rect">
              <a:avLst/>
            </a:prstGeom>
            <a:ln w="9525">
              <a:noFill/>
              <a:miter lim="800000"/>
              <a:headEnd/>
              <a:tailEnd/>
            </a:ln>
          </p:spPr>
          <p:txBody>
            <a:bodyPr wrap="square">
              <a:spAutoFit/>
            </a:bodyPr>
            <a:lstStyle/>
            <a:p>
              <a:r>
                <a:rPr lang="en-US" sz="3600" b="1" dirty="0" smtClean="0"/>
                <a:t> - long term reduction in temperature of</a:t>
              </a:r>
            </a:p>
            <a:p>
              <a:r>
                <a:rPr lang="en-US" sz="3600" b="1" dirty="0" smtClean="0"/>
                <a:t>   earth’s surface and atmosphere</a:t>
              </a:r>
              <a:endParaRPr lang="en-US" sz="3600" b="1" dirty="0"/>
            </a:p>
          </p:txBody>
        </p:sp>
      </p:grpSp>
      <p:sp useBgFill="1">
        <p:nvSpPr>
          <p:cNvPr id="11" name="Text Box 4"/>
          <p:cNvSpPr txBox="1">
            <a:spLocks noChangeArrowheads="1"/>
          </p:cNvSpPr>
          <p:nvPr/>
        </p:nvSpPr>
        <p:spPr bwMode="auto">
          <a:xfrm>
            <a:off x="0" y="4648200"/>
            <a:ext cx="8948992" cy="1446550"/>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 Let’s look at the big picture, </a:t>
            </a:r>
          </a:p>
          <a:p>
            <a:pPr algn="ctr"/>
            <a:r>
              <a:rPr lang="en-US" sz="4400" b="1" dirty="0" smtClean="0">
                <a:solidFill>
                  <a:srgbClr val="FF0000"/>
                </a:solidFill>
                <a:effectLst>
                  <a:outerShdw dist="50800" dir="7200000" algn="ctr" rotWithShape="0">
                    <a:schemeClr val="bg1"/>
                  </a:outerShdw>
                </a:effectLst>
                <a:latin typeface="Tempus Sans ITC" pitchFamily="82" charset="0"/>
              </a:rPr>
              <a:t>starting 650 million years ago . . . </a:t>
            </a:r>
          </a:p>
        </p:txBody>
      </p:sp>
      <p:grpSp>
        <p:nvGrpSpPr>
          <p:cNvPr id="36" name="Group 35"/>
          <p:cNvGrpSpPr/>
          <p:nvPr/>
        </p:nvGrpSpPr>
        <p:grpSpPr>
          <a:xfrm>
            <a:off x="689550" y="3549050"/>
            <a:ext cx="7920711" cy="2486807"/>
            <a:chOff x="689550" y="3549050"/>
            <a:chExt cx="7920711" cy="2486807"/>
          </a:xfrm>
        </p:grpSpPr>
        <p:cxnSp>
          <p:nvCxnSpPr>
            <p:cNvPr id="37" name="Straight Connector 36"/>
            <p:cNvCxnSpPr/>
            <p:nvPr/>
          </p:nvCxnSpPr>
          <p:spPr>
            <a:xfrm>
              <a:off x="3962400" y="3962400"/>
              <a:ext cx="2362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676400" y="4495800"/>
              <a:ext cx="1981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39" name="Text Box 4"/>
            <p:cNvSpPr txBox="1">
              <a:spLocks noChangeArrowheads="1"/>
            </p:cNvSpPr>
            <p:nvPr/>
          </p:nvSpPr>
          <p:spPr bwMode="auto">
            <a:xfrm rot="20157591">
              <a:off x="5520700" y="3549050"/>
              <a:ext cx="3089561" cy="1200329"/>
            </a:xfrm>
            <a:prstGeom prst="rect">
              <a:avLst/>
            </a:prstGeom>
            <a:ln w="38100">
              <a:solidFill>
                <a:schemeClr val="tx1"/>
              </a:solidFill>
              <a:miter lim="800000"/>
              <a:headEnd/>
              <a:tailEnd/>
            </a:ln>
          </p:spPr>
          <p:txBody>
            <a:bodyPr wrap="square">
              <a:spAutoFit/>
            </a:bodyPr>
            <a:lstStyle/>
            <a:p>
              <a:pPr algn="ctr"/>
              <a:r>
                <a:rPr lang="en-US" sz="3600" b="1" dirty="0" smtClean="0">
                  <a:solidFill>
                    <a:srgbClr val="FF0000"/>
                  </a:solidFill>
                  <a:effectLst>
                    <a:outerShdw dist="50800" dir="5400000" algn="ctr" rotWithShape="0">
                      <a:schemeClr val="tx1"/>
                    </a:outerShdw>
                  </a:effectLst>
                </a:rPr>
                <a:t>land glaciers </a:t>
              </a:r>
            </a:p>
            <a:p>
              <a:pPr algn="ctr"/>
              <a:r>
                <a:rPr lang="en-US" sz="3600" b="1" dirty="0" smtClean="0">
                  <a:solidFill>
                    <a:srgbClr val="FF0000"/>
                  </a:solidFill>
                  <a:effectLst>
                    <a:outerShdw dist="50800" dir="5400000" algn="ctr" rotWithShape="0">
                      <a:schemeClr val="tx1"/>
                    </a:outerShdw>
                  </a:effectLst>
                </a:rPr>
                <a:t>&gt; 20,000</a:t>
              </a:r>
              <a:r>
                <a:rPr lang="en-US" sz="3600" b="1" baseline="30000" dirty="0" smtClean="0">
                  <a:solidFill>
                    <a:srgbClr val="FF0000"/>
                  </a:solidFill>
                  <a:effectLst>
                    <a:outerShdw dist="50800" dir="5400000" algn="ctr" rotWithShape="0">
                      <a:schemeClr val="tx1"/>
                    </a:outerShdw>
                  </a:effectLst>
                </a:rPr>
                <a:t> </a:t>
              </a:r>
              <a:r>
                <a:rPr lang="en-US" sz="3600" b="1" dirty="0" smtClean="0">
                  <a:solidFill>
                    <a:srgbClr val="FF0000"/>
                  </a:solidFill>
                  <a:effectLst>
                    <a:outerShdw dist="50800" dir="5400000" algn="ctr" rotWithShape="0">
                      <a:schemeClr val="tx1"/>
                    </a:outerShdw>
                  </a:effectLst>
                </a:rPr>
                <a:t>miles</a:t>
              </a:r>
              <a:r>
                <a:rPr lang="en-US" sz="3600" b="1" baseline="30000" dirty="0" smtClean="0">
                  <a:solidFill>
                    <a:srgbClr val="FF0000"/>
                  </a:solidFill>
                  <a:effectLst>
                    <a:outerShdw dist="50800" dir="5400000" algn="ctr" rotWithShape="0">
                      <a:schemeClr val="tx1"/>
                    </a:outerShdw>
                  </a:effectLst>
                </a:rPr>
                <a:t>2</a:t>
              </a:r>
              <a:endParaRPr lang="en-US" sz="3600" b="1" dirty="0">
                <a:solidFill>
                  <a:srgbClr val="FF0000"/>
                </a:solidFill>
                <a:effectLst>
                  <a:outerShdw dist="50800" dir="5400000" algn="ctr" rotWithShape="0">
                    <a:schemeClr val="tx1"/>
                  </a:outerShdw>
                </a:effectLst>
              </a:endParaRPr>
            </a:p>
          </p:txBody>
        </p:sp>
        <p:sp useBgFill="1">
          <p:nvSpPr>
            <p:cNvPr id="41" name="Text Box 4"/>
            <p:cNvSpPr txBox="1">
              <a:spLocks noChangeArrowheads="1"/>
            </p:cNvSpPr>
            <p:nvPr/>
          </p:nvSpPr>
          <p:spPr bwMode="auto">
            <a:xfrm rot="20157591">
              <a:off x="689550" y="4835528"/>
              <a:ext cx="3793962" cy="1200329"/>
            </a:xfrm>
            <a:prstGeom prst="rect">
              <a:avLst/>
            </a:prstGeom>
            <a:ln w="38100">
              <a:solidFill>
                <a:schemeClr val="tx1"/>
              </a:solidFill>
              <a:miter lim="800000"/>
              <a:headEnd/>
              <a:tailEnd/>
            </a:ln>
          </p:spPr>
          <p:txBody>
            <a:bodyPr wrap="square">
              <a:spAutoFit/>
            </a:bodyPr>
            <a:lstStyle/>
            <a:p>
              <a:pPr algn="ctr"/>
              <a:r>
                <a:rPr lang="en-US" sz="3600" b="1" dirty="0" smtClean="0">
                  <a:solidFill>
                    <a:srgbClr val="FF0000"/>
                  </a:solidFill>
                  <a:effectLst>
                    <a:outerShdw dist="50800" dir="5400000" algn="ctr" rotWithShape="0">
                      <a:schemeClr val="tx1"/>
                    </a:outerShdw>
                  </a:effectLst>
                </a:rPr>
                <a:t>body of dense ice</a:t>
              </a:r>
            </a:p>
            <a:p>
              <a:pPr algn="ctr"/>
              <a:r>
                <a:rPr lang="en-US" sz="3600" b="1" dirty="0" smtClean="0">
                  <a:solidFill>
                    <a:srgbClr val="FF0000"/>
                  </a:solidFill>
                  <a:effectLst>
                    <a:outerShdw dist="50800" dir="5400000" algn="ctr" rotWithShape="0">
                      <a:schemeClr val="tx1"/>
                    </a:outerShdw>
                  </a:effectLst>
                </a:rPr>
                <a:t>lasting multi-years</a:t>
              </a:r>
              <a:endParaRPr lang="en-US" sz="3600" b="1" dirty="0">
                <a:solidFill>
                  <a:srgbClr val="FF0000"/>
                </a:solidFill>
                <a:effectLst>
                  <a:outerShdw dist="50800" dir="5400000" algn="ctr" rotWithShape="0">
                    <a:schemeClr val="tx1"/>
                  </a:outerShdw>
                </a:effectLst>
              </a:endParaRPr>
            </a:p>
          </p:txBody>
        </p:sp>
      </p:grpSp>
      <p:sp useBgFill="1">
        <p:nvSpPr>
          <p:cNvPr id="42" name="Text Box 4"/>
          <p:cNvSpPr txBox="1">
            <a:spLocks noChangeArrowheads="1"/>
          </p:cNvSpPr>
          <p:nvPr/>
        </p:nvSpPr>
        <p:spPr bwMode="auto">
          <a:xfrm>
            <a:off x="0" y="-893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grpSp>
        <p:nvGrpSpPr>
          <p:cNvPr id="18" name="Group 17"/>
          <p:cNvGrpSpPr/>
          <p:nvPr/>
        </p:nvGrpSpPr>
        <p:grpSpPr>
          <a:xfrm>
            <a:off x="762000" y="0"/>
            <a:ext cx="5791200" cy="1752600"/>
            <a:chOff x="609600" y="0"/>
            <a:chExt cx="5791200" cy="1752600"/>
          </a:xfrm>
        </p:grpSpPr>
        <p:sp>
          <p:nvSpPr>
            <p:cNvPr id="19" name="Oval 18"/>
            <p:cNvSpPr/>
            <p:nvPr/>
          </p:nvSpPr>
          <p:spPr>
            <a:xfrm>
              <a:off x="2438400" y="0"/>
              <a:ext cx="3962400" cy="914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9600" y="1066800"/>
              <a:ext cx="2209800" cy="6858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p:cNvCxnSpPr>
              <a:stCxn id="19" idx="2"/>
              <a:endCxn id="22" idx="0"/>
            </p:cNvCxnSpPr>
            <p:nvPr/>
          </p:nvCxnSpPr>
          <p:spPr>
            <a:xfrm rot="10800000" flipV="1">
              <a:off x="1714500" y="457200"/>
              <a:ext cx="723900" cy="609600"/>
            </a:xfrm>
            <a:prstGeom prst="curvedConnector2">
              <a:avLst/>
            </a:prstGeom>
            <a:ln w="762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36"/>
                                        </p:tgtEl>
                                      </p:cBhvr>
                                    </p:animEffect>
                                    <p:set>
                                      <p:cBhvr>
                                        <p:cTn id="18" dur="1" fill="hold">
                                          <p:stCondLst>
                                            <p:cond delay="999"/>
                                          </p:stCondLst>
                                        </p:cTn>
                                        <p:tgtEl>
                                          <p:spTgt spid="36"/>
                                        </p:tgtEl>
                                        <p:attrNameLst>
                                          <p:attrName>style.visibility</p:attrName>
                                        </p:attrNameLst>
                                      </p:cBhvr>
                                      <p:to>
                                        <p:strVal val="hidden"/>
                                      </p:to>
                                    </p:se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bg/>
                                          </p:spTgt>
                                        </p:tgtEl>
                                        <p:attrNameLst>
                                          <p:attrName>style.visibility</p:attrName>
                                        </p:attrNameLst>
                                      </p:cBhvr>
                                      <p:to>
                                        <p:strVal val="visible"/>
                                      </p:to>
                                    </p:set>
                                    <p:animEffect transition="in" filter="fade">
                                      <p:cBhvr>
                                        <p:cTn id="27" dur="2000"/>
                                        <p:tgtEl>
                                          <p:spTgt spid="11">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left)">
                                      <p:cBhvr>
                                        <p:cTn id="30" dur="1000"/>
                                        <p:tgtEl>
                                          <p:spTgt spid="11">
                                            <p:txEl>
                                              <p:pRg st="0" end="0"/>
                                            </p:txEl>
                                          </p:spTgt>
                                        </p:tgtEl>
                                      </p:cBhvr>
                                    </p:animEffect>
                                  </p:childTnLst>
                                </p:cTn>
                              </p:par>
                              <p:par>
                                <p:cTn id="31" presetID="22" presetClass="entr" presetSubtype="8" fill="hold" grpId="0" nodeType="withEffect">
                                  <p:stCondLst>
                                    <p:cond delay="100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wipe(left)">
                                      <p:cBhvr>
                                        <p:cTn id="33"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grpSp>
        <p:nvGrpSpPr>
          <p:cNvPr id="15" name="Group 14"/>
          <p:cNvGrpSpPr/>
          <p:nvPr/>
        </p:nvGrpSpPr>
        <p:grpSpPr>
          <a:xfrm>
            <a:off x="0" y="0"/>
            <a:ext cx="8948992" cy="6094750"/>
            <a:chOff x="0" y="0"/>
            <a:chExt cx="8948992" cy="6094750"/>
          </a:xfrm>
        </p:grpSpPr>
        <p:grpSp>
          <p:nvGrpSpPr>
            <p:cNvPr id="16" name="Group 1"/>
            <p:cNvGrpSpPr/>
            <p:nvPr/>
          </p:nvGrpSpPr>
          <p:grpSpPr>
            <a:xfrm>
              <a:off x="533400" y="1066800"/>
              <a:ext cx="8077200" cy="3505200"/>
              <a:chOff x="533400" y="1066800"/>
              <a:chExt cx="8077200" cy="3505200"/>
            </a:xfrm>
          </p:grpSpPr>
          <p:sp useBgFill="1">
            <p:nvSpPr>
              <p:cNvPr id="26" name="Text Box 4"/>
              <p:cNvSpPr txBox="1">
                <a:spLocks noChangeArrowheads="1"/>
              </p:cNvSpPr>
              <p:nvPr/>
            </p:nvSpPr>
            <p:spPr bwMode="auto">
              <a:xfrm>
                <a:off x="533400" y="2263676"/>
                <a:ext cx="8001000" cy="2308324"/>
              </a:xfrm>
              <a:prstGeom prst="rect">
                <a:avLst/>
              </a:prstGeom>
              <a:ln w="9525">
                <a:noFill/>
                <a:miter lim="800000"/>
                <a:headEnd/>
                <a:tailEnd/>
              </a:ln>
            </p:spPr>
            <p:txBody>
              <a:bodyPr wrap="square">
                <a:spAutoFit/>
              </a:bodyPr>
              <a:lstStyle/>
              <a:p>
                <a:r>
                  <a:rPr lang="en-US" sz="3600" b="1" dirty="0" smtClean="0"/>
                  <a:t> - presence or expansion of:</a:t>
                </a:r>
              </a:p>
              <a:p>
                <a:pPr lvl="2">
                  <a:buFont typeface="Arial" pitchFamily="34" charset="0"/>
                  <a:buChar char="•"/>
                </a:pPr>
                <a:r>
                  <a:rPr lang="en-US" sz="3600" b="1" dirty="0" smtClean="0"/>
                  <a:t> polar ice sheets</a:t>
                </a:r>
              </a:p>
              <a:p>
                <a:pPr lvl="2">
                  <a:buFont typeface="Arial" pitchFamily="34" charset="0"/>
                  <a:buChar char="•"/>
                </a:pPr>
                <a:r>
                  <a:rPr lang="en-US" sz="3600" b="1" dirty="0" smtClean="0"/>
                  <a:t> continental ice sheets</a:t>
                </a:r>
              </a:p>
              <a:p>
                <a:pPr lvl="2">
                  <a:buFont typeface="Arial" pitchFamily="34" charset="0"/>
                  <a:buChar char="•"/>
                </a:pPr>
                <a:r>
                  <a:rPr lang="en-US" sz="3600" b="1" dirty="0" smtClean="0"/>
                  <a:t> glaciers</a:t>
                </a:r>
              </a:p>
            </p:txBody>
          </p:sp>
          <p:sp useBgFill="1">
            <p:nvSpPr>
              <p:cNvPr id="27" name="Text Box 4"/>
              <p:cNvSpPr txBox="1">
                <a:spLocks noChangeArrowheads="1"/>
              </p:cNvSpPr>
              <p:nvPr/>
            </p:nvSpPr>
            <p:spPr bwMode="auto">
              <a:xfrm>
                <a:off x="533400" y="1066800"/>
                <a:ext cx="8077200" cy="1200329"/>
              </a:xfrm>
              <a:prstGeom prst="rect">
                <a:avLst/>
              </a:prstGeom>
              <a:ln w="9525">
                <a:noFill/>
                <a:miter lim="800000"/>
                <a:headEnd/>
                <a:tailEnd/>
              </a:ln>
            </p:spPr>
            <p:txBody>
              <a:bodyPr wrap="square">
                <a:spAutoFit/>
              </a:bodyPr>
              <a:lstStyle/>
              <a:p>
                <a:r>
                  <a:rPr lang="en-US" sz="3600" b="1" dirty="0" smtClean="0"/>
                  <a:t> - long term reduction in temperature of</a:t>
                </a:r>
              </a:p>
              <a:p>
                <a:r>
                  <a:rPr lang="en-US" sz="3600" b="1" dirty="0" smtClean="0"/>
                  <a:t>   earth’s surface and atmosphere</a:t>
                </a:r>
                <a:endParaRPr lang="en-US" sz="3600" b="1" dirty="0"/>
              </a:p>
            </p:txBody>
          </p:sp>
        </p:grpSp>
        <p:sp useBgFill="1">
          <p:nvSpPr>
            <p:cNvPr id="18" name="Text Box 4"/>
            <p:cNvSpPr txBox="1">
              <a:spLocks noChangeArrowheads="1"/>
            </p:cNvSpPr>
            <p:nvPr/>
          </p:nvSpPr>
          <p:spPr bwMode="auto">
            <a:xfrm>
              <a:off x="0" y="4648200"/>
              <a:ext cx="8948992" cy="1446550"/>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 Let’s look at the big picture, </a:t>
              </a:r>
            </a:p>
            <a:p>
              <a:pPr algn="ctr"/>
              <a:r>
                <a:rPr lang="en-US" sz="4400" b="1" dirty="0" smtClean="0">
                  <a:solidFill>
                    <a:srgbClr val="FF0000"/>
                  </a:solidFill>
                  <a:effectLst>
                    <a:outerShdw dist="50800" dir="7200000" algn="ctr" rotWithShape="0">
                      <a:schemeClr val="bg1"/>
                    </a:outerShdw>
                  </a:effectLst>
                  <a:latin typeface="Tempus Sans ITC" pitchFamily="82" charset="0"/>
                </a:rPr>
                <a:t>starting 650 million years ago . . . </a:t>
              </a:r>
            </a:p>
          </p:txBody>
        </p:sp>
        <p:grpSp>
          <p:nvGrpSpPr>
            <p:cNvPr id="21" name="Group 6"/>
            <p:cNvGrpSpPr/>
            <p:nvPr/>
          </p:nvGrpSpPr>
          <p:grpSpPr>
            <a:xfrm>
              <a:off x="762000" y="0"/>
              <a:ext cx="5791200" cy="1752600"/>
              <a:chOff x="609600" y="0"/>
              <a:chExt cx="5791200" cy="1752600"/>
            </a:xfrm>
          </p:grpSpPr>
          <p:sp>
            <p:nvSpPr>
              <p:cNvPr id="23" name="Oval 22"/>
              <p:cNvSpPr/>
              <p:nvPr/>
            </p:nvSpPr>
            <p:spPr>
              <a:xfrm>
                <a:off x="2438400" y="0"/>
                <a:ext cx="3962400" cy="914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9600" y="1066800"/>
                <a:ext cx="2209800" cy="6858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urved Connector 22"/>
              <p:cNvCxnSpPr>
                <a:stCxn id="23" idx="2"/>
                <a:endCxn id="24" idx="0"/>
              </p:cNvCxnSpPr>
              <p:nvPr/>
            </p:nvCxnSpPr>
            <p:spPr>
              <a:xfrm rot="10800000" flipV="1">
                <a:off x="1714500" y="457200"/>
                <a:ext cx="723900" cy="609600"/>
              </a:xfrm>
              <a:prstGeom prst="curvedConnector2">
                <a:avLst/>
              </a:prstGeom>
              <a:ln w="762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pic>
        <p:nvPicPr>
          <p:cNvPr id="17" name="Picture 16" descr="geologic scale.bmp"/>
          <p:cNvPicPr>
            <a:picLocks noChangeAspect="1"/>
          </p:cNvPicPr>
          <p:nvPr/>
        </p:nvPicPr>
        <p:blipFill>
          <a:blip r:embed="rId2" cstate="print"/>
          <a:srcRect l="2226" t="2532"/>
          <a:stretch>
            <a:fillRect/>
          </a:stretch>
        </p:blipFill>
        <p:spPr>
          <a:xfrm>
            <a:off x="2400172" y="838200"/>
            <a:ext cx="4534028" cy="6019800"/>
          </a:xfrm>
          <a:prstGeom prst="rect">
            <a:avLst/>
          </a:prstGeom>
        </p:spPr>
      </p:pic>
      <p:grpSp>
        <p:nvGrpSpPr>
          <p:cNvPr id="2" name="Group 10"/>
          <p:cNvGrpSpPr/>
          <p:nvPr/>
        </p:nvGrpSpPr>
        <p:grpSpPr>
          <a:xfrm>
            <a:off x="762000" y="1091625"/>
            <a:ext cx="1618520" cy="5538569"/>
            <a:chOff x="762000" y="1091625"/>
            <a:chExt cx="1618520" cy="5538569"/>
          </a:xfrm>
        </p:grpSpPr>
        <p:sp>
          <p:nvSpPr>
            <p:cNvPr id="6" name="TextBox 5"/>
            <p:cNvSpPr txBox="1">
              <a:spLocks noChangeArrowheads="1"/>
            </p:cNvSpPr>
            <p:nvPr/>
          </p:nvSpPr>
          <p:spPr bwMode="auto">
            <a:xfrm>
              <a:off x="762000" y="6044625"/>
              <a:ext cx="1618520" cy="584775"/>
            </a:xfrm>
            <a:prstGeom prst="rect">
              <a:avLst/>
            </a:prstGeom>
            <a:solidFill>
              <a:schemeClr val="bg1"/>
            </a:solidFill>
            <a:ln w="25400">
              <a:solidFill>
                <a:schemeClr val="tx1"/>
              </a:solidFill>
              <a:miter lim="800000"/>
              <a:headEnd/>
              <a:tailEnd/>
            </a:ln>
          </p:spPr>
          <p:txBody>
            <a:bodyPr wrap="none">
              <a:spAutoFit/>
            </a:bodyPr>
            <a:lstStyle/>
            <a:p>
              <a:r>
                <a:rPr lang="en-US" sz="3200" b="1" dirty="0" smtClean="0"/>
                <a:t>650 </a:t>
              </a:r>
              <a:r>
                <a:rPr lang="en-US" sz="3200" b="1" dirty="0" err="1" smtClean="0"/>
                <a:t>mya</a:t>
              </a:r>
              <a:endParaRPr lang="en-US" sz="3200" b="1" dirty="0"/>
            </a:p>
          </p:txBody>
        </p:sp>
        <p:sp>
          <p:nvSpPr>
            <p:cNvPr id="9" name="TextBox 8"/>
            <p:cNvSpPr txBox="1">
              <a:spLocks noChangeArrowheads="1"/>
            </p:cNvSpPr>
            <p:nvPr/>
          </p:nvSpPr>
          <p:spPr bwMode="auto">
            <a:xfrm>
              <a:off x="1161288" y="1091625"/>
              <a:ext cx="1152623" cy="584775"/>
            </a:xfrm>
            <a:prstGeom prst="rect">
              <a:avLst/>
            </a:prstGeom>
            <a:solidFill>
              <a:schemeClr val="bg1"/>
            </a:solidFill>
            <a:ln w="25400">
              <a:solidFill>
                <a:schemeClr val="tx1"/>
              </a:solidFill>
              <a:miter lim="800000"/>
              <a:headEnd/>
              <a:tailEnd/>
            </a:ln>
          </p:spPr>
          <p:txBody>
            <a:bodyPr wrap="none">
              <a:spAutoFit/>
            </a:bodyPr>
            <a:lstStyle/>
            <a:p>
              <a:r>
                <a:rPr lang="en-US" sz="3200" b="1" dirty="0" smtClean="0"/>
                <a:t>today</a:t>
              </a:r>
              <a:endParaRPr lang="en-US" sz="3200" b="1" dirty="0"/>
            </a:p>
          </p:txBody>
        </p:sp>
        <p:cxnSp>
          <p:nvCxnSpPr>
            <p:cNvPr id="8" name="Straight Connector 7"/>
            <p:cNvCxnSpPr/>
            <p:nvPr/>
          </p:nvCxnSpPr>
          <p:spPr>
            <a:xfrm rot="5400000" flipH="1" flipV="1">
              <a:off x="-342900" y="3924300"/>
              <a:ext cx="5410200" cy="158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828800" y="838200"/>
            <a:ext cx="3144900" cy="523220"/>
          </a:xfrm>
          <a:prstGeom prst="rect">
            <a:avLst/>
          </a:prstGeom>
          <a:solidFill>
            <a:schemeClr val="bg1"/>
          </a:solidFill>
        </p:spPr>
        <p:txBody>
          <a:bodyPr wrap="none" rtlCol="0">
            <a:spAutoFit/>
          </a:bodyPr>
          <a:lstStyle/>
          <a:p>
            <a:r>
              <a:rPr lang="en-US" sz="2800" b="1" dirty="0" smtClean="0"/>
              <a:t>Geologic Time Scale</a:t>
            </a:r>
            <a:endParaRPr lang="en-US" sz="2800" b="1" dirty="0"/>
          </a:p>
        </p:txBody>
      </p:sp>
      <p:grpSp>
        <p:nvGrpSpPr>
          <p:cNvPr id="20" name="Group 10"/>
          <p:cNvGrpSpPr/>
          <p:nvPr/>
        </p:nvGrpSpPr>
        <p:grpSpPr>
          <a:xfrm>
            <a:off x="773035" y="5181600"/>
            <a:ext cx="7304165" cy="523220"/>
            <a:chOff x="1535035" y="6145650"/>
            <a:chExt cx="7304165" cy="523220"/>
          </a:xfrm>
        </p:grpSpPr>
        <p:sp>
          <p:nvSpPr>
            <p:cNvPr id="29" name="TextBox 28"/>
            <p:cNvSpPr txBox="1">
              <a:spLocks noChangeArrowheads="1"/>
            </p:cNvSpPr>
            <p:nvPr/>
          </p:nvSpPr>
          <p:spPr bwMode="auto">
            <a:xfrm>
              <a:off x="1535035" y="6145650"/>
              <a:ext cx="1360565" cy="523220"/>
            </a:xfrm>
            <a:prstGeom prst="rect">
              <a:avLst/>
            </a:prstGeom>
            <a:solidFill>
              <a:schemeClr val="bg1"/>
            </a:solidFill>
            <a:ln w="25400">
              <a:solidFill>
                <a:schemeClr val="tx1"/>
              </a:solidFill>
              <a:miter lim="800000"/>
              <a:headEnd/>
              <a:tailEnd/>
            </a:ln>
          </p:spPr>
          <p:txBody>
            <a:bodyPr wrap="none">
              <a:spAutoFit/>
            </a:bodyPr>
            <a:lstStyle/>
            <a:p>
              <a:r>
                <a:rPr lang="en-US" sz="2800" b="1" dirty="0" smtClean="0"/>
                <a:t>500mya</a:t>
              </a:r>
              <a:endParaRPr lang="en-US" sz="2800" b="1" dirty="0"/>
            </a:p>
          </p:txBody>
        </p:sp>
        <p:sp>
          <p:nvSpPr>
            <p:cNvPr id="30" name="TextBox 29"/>
            <p:cNvSpPr txBox="1">
              <a:spLocks noChangeArrowheads="1"/>
            </p:cNvSpPr>
            <p:nvPr/>
          </p:nvSpPr>
          <p:spPr bwMode="auto">
            <a:xfrm>
              <a:off x="7772400" y="6145650"/>
              <a:ext cx="1066800" cy="461665"/>
            </a:xfrm>
            <a:prstGeom prst="rect">
              <a:avLst/>
            </a:prstGeom>
            <a:solidFill>
              <a:schemeClr val="bg1"/>
            </a:solidFill>
            <a:ln w="25400">
              <a:solidFill>
                <a:schemeClr val="tx1"/>
              </a:solidFill>
              <a:miter lim="800000"/>
              <a:headEnd/>
              <a:tailEnd/>
            </a:ln>
          </p:spPr>
          <p:txBody>
            <a:bodyPr wrap="square">
              <a:spAutoFit/>
            </a:bodyPr>
            <a:lstStyle/>
            <a:p>
              <a:r>
                <a:rPr lang="en-US" sz="2400" b="1" dirty="0" smtClean="0"/>
                <a:t>1</a:t>
              </a:r>
              <a:r>
                <a:rPr lang="en-US" sz="2400" b="1" baseline="30000" dirty="0" smtClean="0"/>
                <a:t>st</a:t>
              </a:r>
              <a:r>
                <a:rPr lang="en-US" sz="2400" b="1" dirty="0" smtClean="0"/>
                <a:t> fish</a:t>
              </a:r>
              <a:endParaRPr lang="en-US" sz="2400" b="1" dirty="0"/>
            </a:p>
          </p:txBody>
        </p:sp>
        <p:cxnSp>
          <p:nvCxnSpPr>
            <p:cNvPr id="31" name="Straight Connector 30"/>
            <p:cNvCxnSpPr>
              <a:stCxn id="29" idx="3"/>
              <a:endCxn id="30" idx="1"/>
            </p:cNvCxnSpPr>
            <p:nvPr/>
          </p:nvCxnSpPr>
          <p:spPr>
            <a:xfrm flipV="1">
              <a:off x="2895600" y="6376483"/>
              <a:ext cx="4876800" cy="3077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10"/>
          <p:cNvGrpSpPr/>
          <p:nvPr/>
        </p:nvGrpSpPr>
        <p:grpSpPr>
          <a:xfrm>
            <a:off x="773035" y="4114800"/>
            <a:ext cx="8267333" cy="533400"/>
            <a:chOff x="1458835" y="6221850"/>
            <a:chExt cx="8267333" cy="533400"/>
          </a:xfrm>
        </p:grpSpPr>
        <p:sp>
          <p:nvSpPr>
            <p:cNvPr id="40" name="TextBox 39"/>
            <p:cNvSpPr txBox="1">
              <a:spLocks noChangeArrowheads="1"/>
            </p:cNvSpPr>
            <p:nvPr/>
          </p:nvSpPr>
          <p:spPr bwMode="auto">
            <a:xfrm>
              <a:off x="1458835" y="6232030"/>
              <a:ext cx="1360565" cy="523220"/>
            </a:xfrm>
            <a:prstGeom prst="rect">
              <a:avLst/>
            </a:prstGeom>
            <a:solidFill>
              <a:schemeClr val="bg1"/>
            </a:solidFill>
            <a:ln w="25400">
              <a:solidFill>
                <a:schemeClr val="tx1"/>
              </a:solidFill>
              <a:miter lim="800000"/>
              <a:headEnd/>
              <a:tailEnd/>
            </a:ln>
          </p:spPr>
          <p:txBody>
            <a:bodyPr wrap="none">
              <a:spAutoFit/>
            </a:bodyPr>
            <a:lstStyle/>
            <a:p>
              <a:r>
                <a:rPr lang="en-US" sz="2800" b="1" dirty="0" smtClean="0"/>
                <a:t>370mya</a:t>
              </a:r>
              <a:endParaRPr lang="en-US" sz="2800" b="1" dirty="0"/>
            </a:p>
          </p:txBody>
        </p:sp>
        <p:sp>
          <p:nvSpPr>
            <p:cNvPr id="41" name="TextBox 40"/>
            <p:cNvSpPr txBox="1">
              <a:spLocks noChangeArrowheads="1"/>
            </p:cNvSpPr>
            <p:nvPr/>
          </p:nvSpPr>
          <p:spPr bwMode="auto">
            <a:xfrm>
              <a:off x="7696200" y="6221850"/>
              <a:ext cx="2029968" cy="457200"/>
            </a:xfrm>
            <a:prstGeom prst="rect">
              <a:avLst/>
            </a:prstGeom>
            <a:solidFill>
              <a:schemeClr val="bg1"/>
            </a:solidFill>
            <a:ln w="25400">
              <a:solidFill>
                <a:schemeClr val="tx1"/>
              </a:solidFill>
              <a:miter lim="800000"/>
              <a:headEnd/>
              <a:tailEnd/>
            </a:ln>
          </p:spPr>
          <p:txBody>
            <a:bodyPr wrap="square">
              <a:spAutoFit/>
            </a:bodyPr>
            <a:lstStyle/>
            <a:p>
              <a:r>
                <a:rPr lang="en-US" sz="2400" b="1" dirty="0" smtClean="0"/>
                <a:t>1</a:t>
              </a:r>
              <a:r>
                <a:rPr lang="en-US" sz="2400" b="1" baseline="30000" dirty="0" smtClean="0"/>
                <a:t>st</a:t>
              </a:r>
              <a:r>
                <a:rPr lang="en-US" sz="2400" b="1" dirty="0" smtClean="0"/>
                <a:t> amphibians</a:t>
              </a:r>
              <a:endParaRPr lang="en-US" sz="2400" b="1" dirty="0"/>
            </a:p>
          </p:txBody>
        </p:sp>
        <p:cxnSp>
          <p:nvCxnSpPr>
            <p:cNvPr id="42" name="Straight Connector 41"/>
            <p:cNvCxnSpPr>
              <a:stCxn id="40" idx="3"/>
              <a:endCxn id="41" idx="1"/>
            </p:cNvCxnSpPr>
            <p:nvPr/>
          </p:nvCxnSpPr>
          <p:spPr>
            <a:xfrm flipV="1">
              <a:off x="2819400" y="6450450"/>
              <a:ext cx="4876800" cy="4319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10"/>
          <p:cNvGrpSpPr/>
          <p:nvPr/>
        </p:nvGrpSpPr>
        <p:grpSpPr>
          <a:xfrm>
            <a:off x="773035" y="2895600"/>
            <a:ext cx="8066165" cy="533400"/>
            <a:chOff x="1774670" y="6221850"/>
            <a:chExt cx="8066165" cy="533400"/>
          </a:xfrm>
        </p:grpSpPr>
        <p:sp>
          <p:nvSpPr>
            <p:cNvPr id="54" name="TextBox 53"/>
            <p:cNvSpPr txBox="1">
              <a:spLocks noChangeArrowheads="1"/>
            </p:cNvSpPr>
            <p:nvPr/>
          </p:nvSpPr>
          <p:spPr bwMode="auto">
            <a:xfrm>
              <a:off x="1774670" y="6232030"/>
              <a:ext cx="1360565" cy="523220"/>
            </a:xfrm>
            <a:prstGeom prst="rect">
              <a:avLst/>
            </a:prstGeom>
            <a:solidFill>
              <a:schemeClr val="bg1"/>
            </a:solidFill>
            <a:ln w="25400">
              <a:solidFill>
                <a:schemeClr val="tx1"/>
              </a:solidFill>
              <a:miter lim="800000"/>
              <a:headEnd/>
              <a:tailEnd/>
            </a:ln>
          </p:spPr>
          <p:txBody>
            <a:bodyPr wrap="none">
              <a:spAutoFit/>
            </a:bodyPr>
            <a:lstStyle/>
            <a:p>
              <a:r>
                <a:rPr lang="en-US" sz="2800" b="1" dirty="0" smtClean="0"/>
                <a:t>225mya</a:t>
              </a:r>
              <a:endParaRPr lang="en-US" sz="2800" b="1" dirty="0"/>
            </a:p>
          </p:txBody>
        </p:sp>
        <p:sp>
          <p:nvSpPr>
            <p:cNvPr id="55" name="TextBox 54"/>
            <p:cNvSpPr txBox="1">
              <a:spLocks noChangeArrowheads="1"/>
            </p:cNvSpPr>
            <p:nvPr/>
          </p:nvSpPr>
          <p:spPr bwMode="auto">
            <a:xfrm>
              <a:off x="8012035" y="6221850"/>
              <a:ext cx="1828800" cy="457200"/>
            </a:xfrm>
            <a:prstGeom prst="rect">
              <a:avLst/>
            </a:prstGeom>
            <a:solidFill>
              <a:schemeClr val="bg1"/>
            </a:solidFill>
            <a:ln w="25400">
              <a:solidFill>
                <a:schemeClr val="tx1"/>
              </a:solidFill>
              <a:miter lim="800000"/>
              <a:headEnd/>
              <a:tailEnd/>
            </a:ln>
          </p:spPr>
          <p:txBody>
            <a:bodyPr wrap="square">
              <a:spAutoFit/>
            </a:bodyPr>
            <a:lstStyle/>
            <a:p>
              <a:r>
                <a:rPr lang="en-US" sz="2400" b="1" dirty="0" smtClean="0"/>
                <a:t>1</a:t>
              </a:r>
              <a:r>
                <a:rPr lang="en-US" sz="2400" b="1" baseline="30000" dirty="0" smtClean="0"/>
                <a:t>st</a:t>
              </a:r>
              <a:r>
                <a:rPr lang="en-US" sz="2400" b="1" dirty="0" smtClean="0"/>
                <a:t> mammals</a:t>
              </a:r>
              <a:endParaRPr lang="en-US" sz="2400" b="1" dirty="0"/>
            </a:p>
          </p:txBody>
        </p:sp>
        <p:cxnSp>
          <p:nvCxnSpPr>
            <p:cNvPr id="56" name="Straight Connector 55"/>
            <p:cNvCxnSpPr>
              <a:stCxn id="54" idx="3"/>
              <a:endCxn id="55" idx="1"/>
            </p:cNvCxnSpPr>
            <p:nvPr/>
          </p:nvCxnSpPr>
          <p:spPr>
            <a:xfrm flipV="1">
              <a:off x="3135235" y="6450450"/>
              <a:ext cx="4876800" cy="4319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10"/>
          <p:cNvGrpSpPr/>
          <p:nvPr/>
        </p:nvGrpSpPr>
        <p:grpSpPr>
          <a:xfrm>
            <a:off x="762000" y="1981200"/>
            <a:ext cx="7973568" cy="533400"/>
            <a:chOff x="1660003" y="6221850"/>
            <a:chExt cx="7973568" cy="533400"/>
          </a:xfrm>
        </p:grpSpPr>
        <p:sp>
          <p:nvSpPr>
            <p:cNvPr id="58" name="TextBox 57"/>
            <p:cNvSpPr txBox="1">
              <a:spLocks noChangeArrowheads="1"/>
            </p:cNvSpPr>
            <p:nvPr/>
          </p:nvSpPr>
          <p:spPr bwMode="auto">
            <a:xfrm>
              <a:off x="1660003" y="6232030"/>
              <a:ext cx="1360565" cy="523220"/>
            </a:xfrm>
            <a:prstGeom prst="rect">
              <a:avLst/>
            </a:prstGeom>
            <a:solidFill>
              <a:schemeClr val="bg1"/>
            </a:solidFill>
            <a:ln w="25400">
              <a:solidFill>
                <a:schemeClr val="tx1"/>
              </a:solidFill>
              <a:miter lim="800000"/>
              <a:headEnd/>
              <a:tailEnd/>
            </a:ln>
          </p:spPr>
          <p:txBody>
            <a:bodyPr wrap="none">
              <a:spAutoFit/>
            </a:bodyPr>
            <a:lstStyle/>
            <a:p>
              <a:r>
                <a:rPr lang="en-US" sz="2800" b="1" dirty="0" smtClean="0"/>
                <a:t>100mya</a:t>
              </a:r>
              <a:endParaRPr lang="en-US" sz="2800" b="1" dirty="0"/>
            </a:p>
          </p:txBody>
        </p:sp>
        <p:sp>
          <p:nvSpPr>
            <p:cNvPr id="59" name="TextBox 58"/>
            <p:cNvSpPr txBox="1">
              <a:spLocks noChangeArrowheads="1"/>
            </p:cNvSpPr>
            <p:nvPr/>
          </p:nvSpPr>
          <p:spPr bwMode="auto">
            <a:xfrm>
              <a:off x="7908403" y="6221850"/>
              <a:ext cx="1725168" cy="457200"/>
            </a:xfrm>
            <a:prstGeom prst="rect">
              <a:avLst/>
            </a:prstGeom>
            <a:solidFill>
              <a:schemeClr val="bg1"/>
            </a:solidFill>
            <a:ln w="25400">
              <a:solidFill>
                <a:schemeClr val="tx1"/>
              </a:solidFill>
              <a:miter lim="800000"/>
              <a:headEnd/>
              <a:tailEnd/>
            </a:ln>
          </p:spPr>
          <p:txBody>
            <a:bodyPr wrap="square">
              <a:spAutoFit/>
            </a:bodyPr>
            <a:lstStyle/>
            <a:p>
              <a:r>
                <a:rPr lang="en-US" sz="2400" b="1" dirty="0" smtClean="0"/>
                <a:t>1</a:t>
              </a:r>
              <a:r>
                <a:rPr lang="en-US" sz="2400" b="1" baseline="30000" dirty="0" smtClean="0"/>
                <a:t>st</a:t>
              </a:r>
              <a:r>
                <a:rPr lang="en-US" sz="2400" b="1" dirty="0" smtClean="0"/>
                <a:t> primates</a:t>
              </a:r>
              <a:endParaRPr lang="en-US" sz="2400" b="1" dirty="0"/>
            </a:p>
          </p:txBody>
        </p:sp>
        <p:cxnSp>
          <p:nvCxnSpPr>
            <p:cNvPr id="60" name="Straight Connector 59"/>
            <p:cNvCxnSpPr>
              <a:stCxn id="58" idx="3"/>
              <a:endCxn id="59" idx="1"/>
            </p:cNvCxnSpPr>
            <p:nvPr/>
          </p:nvCxnSpPr>
          <p:spPr>
            <a:xfrm flipV="1">
              <a:off x="3020568" y="6450450"/>
              <a:ext cx="4887835" cy="4319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10"/>
          <p:cNvGrpSpPr/>
          <p:nvPr/>
        </p:nvGrpSpPr>
        <p:grpSpPr>
          <a:xfrm>
            <a:off x="838200" y="914400"/>
            <a:ext cx="7668768" cy="830997"/>
            <a:chOff x="1736203" y="6069450"/>
            <a:chExt cx="7668768" cy="830997"/>
          </a:xfrm>
        </p:grpSpPr>
        <p:sp>
          <p:nvSpPr>
            <p:cNvPr id="63" name="TextBox 62"/>
            <p:cNvSpPr txBox="1">
              <a:spLocks noChangeArrowheads="1"/>
            </p:cNvSpPr>
            <p:nvPr/>
          </p:nvSpPr>
          <p:spPr bwMode="auto">
            <a:xfrm>
              <a:off x="1736203" y="6232030"/>
              <a:ext cx="1274003" cy="523220"/>
            </a:xfrm>
            <a:prstGeom prst="rect">
              <a:avLst/>
            </a:prstGeom>
            <a:solidFill>
              <a:schemeClr val="bg1"/>
            </a:solidFill>
            <a:ln w="25400">
              <a:solidFill>
                <a:schemeClr val="tx1"/>
              </a:solidFill>
              <a:miter lim="800000"/>
              <a:headEnd/>
              <a:tailEnd/>
            </a:ln>
          </p:spPr>
          <p:txBody>
            <a:bodyPr wrap="none">
              <a:spAutoFit/>
            </a:bodyPr>
            <a:lstStyle/>
            <a:p>
              <a:r>
                <a:rPr lang="en-US" sz="2800" b="1" dirty="0" smtClean="0"/>
                <a:t>2.5mya</a:t>
              </a:r>
              <a:endParaRPr lang="en-US" sz="2800" b="1" dirty="0"/>
            </a:p>
          </p:txBody>
        </p:sp>
        <p:sp>
          <p:nvSpPr>
            <p:cNvPr id="64" name="TextBox 63"/>
            <p:cNvSpPr txBox="1">
              <a:spLocks noChangeArrowheads="1"/>
            </p:cNvSpPr>
            <p:nvPr/>
          </p:nvSpPr>
          <p:spPr bwMode="auto">
            <a:xfrm>
              <a:off x="7908403" y="6069450"/>
              <a:ext cx="1496568" cy="830997"/>
            </a:xfrm>
            <a:prstGeom prst="rect">
              <a:avLst/>
            </a:prstGeom>
            <a:solidFill>
              <a:schemeClr val="bg1"/>
            </a:solidFill>
            <a:ln w="25400">
              <a:solidFill>
                <a:schemeClr val="tx1"/>
              </a:solidFill>
              <a:miter lim="800000"/>
              <a:headEnd/>
              <a:tailEnd/>
            </a:ln>
          </p:spPr>
          <p:txBody>
            <a:bodyPr wrap="square">
              <a:spAutoFit/>
            </a:bodyPr>
            <a:lstStyle/>
            <a:p>
              <a:pPr algn="ctr"/>
              <a:r>
                <a:rPr lang="en-US" sz="2400" b="1" dirty="0" smtClean="0"/>
                <a:t>human </a:t>
              </a:r>
            </a:p>
            <a:p>
              <a:pPr algn="ctr"/>
              <a:r>
                <a:rPr lang="en-US" sz="2400" b="1" dirty="0" smtClean="0"/>
                <a:t>evolution</a:t>
              </a:r>
              <a:endParaRPr lang="en-US" sz="2400" b="1" dirty="0"/>
            </a:p>
          </p:txBody>
        </p:sp>
        <p:cxnSp>
          <p:nvCxnSpPr>
            <p:cNvPr id="65" name="Straight Connector 64"/>
            <p:cNvCxnSpPr>
              <a:stCxn id="63" idx="3"/>
              <a:endCxn id="64" idx="1"/>
            </p:cNvCxnSpPr>
            <p:nvPr/>
          </p:nvCxnSpPr>
          <p:spPr>
            <a:xfrm flipV="1">
              <a:off x="3010206" y="6484949"/>
              <a:ext cx="4898197" cy="8691"/>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0" fill="hold" grpId="1" nodeType="clickEffect">
                                  <p:stCondLst>
                                    <p:cond delay="0"/>
                                  </p:stCondLst>
                                  <p:childTnLst>
                                    <p:anim calcmode="lin" valueType="num">
                                      <p:cBhvr>
                                        <p:cTn id="21" dur="1000"/>
                                        <p:tgtEl>
                                          <p:spTgt spid="13"/>
                                        </p:tgtEl>
                                        <p:attrNameLst>
                                          <p:attrName>ppt_w</p:attrName>
                                        </p:attrNameLst>
                                      </p:cBhvr>
                                      <p:tavLst>
                                        <p:tav tm="0">
                                          <p:val>
                                            <p:strVal val="ppt_w"/>
                                          </p:val>
                                        </p:tav>
                                        <p:tav tm="100000">
                                          <p:val>
                                            <p:fltVal val="0"/>
                                          </p:val>
                                        </p:tav>
                                      </p:tavLst>
                                    </p:anim>
                                    <p:anim calcmode="lin" valueType="num">
                                      <p:cBhvr>
                                        <p:cTn id="22" dur="1000"/>
                                        <p:tgtEl>
                                          <p:spTgt spid="13"/>
                                        </p:tgtEl>
                                        <p:attrNameLst>
                                          <p:attrName>ppt_h</p:attrName>
                                        </p:attrNameLst>
                                      </p:cBhvr>
                                      <p:tavLst>
                                        <p:tav tm="0">
                                          <p:val>
                                            <p:strVal val="ppt_h"/>
                                          </p:val>
                                        </p:tav>
                                        <p:tav tm="100000">
                                          <p:val>
                                            <p:fltVal val="0"/>
                                          </p:val>
                                        </p:tav>
                                      </p:tavLst>
                                    </p:anim>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2"/>
                                        </p:tgtEl>
                                      </p:cBhvr>
                                    </p:animEffect>
                                    <p:set>
                                      <p:cBhvr>
                                        <p:cTn id="33" dur="1" fill="hold">
                                          <p:stCondLst>
                                            <p:cond delay="999"/>
                                          </p:stCondLst>
                                        </p:cTn>
                                        <p:tgtEl>
                                          <p:spTgt spid="2"/>
                                        </p:tgtEl>
                                        <p:attrNameLst>
                                          <p:attrName>style.visibility</p:attrName>
                                        </p:attrNameLst>
                                      </p:cBhvr>
                                      <p:to>
                                        <p:strVal val="hidden"/>
                                      </p:to>
                                    </p:se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1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10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left)">
                                      <p:cBhvr>
                                        <p:cTn id="52" dur="10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left)">
                                      <p:cBhvr>
                                        <p:cTn id="57" dur="1000"/>
                                        <p:tgtEl>
                                          <p:spTgt spid="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1000"/>
                                        <p:tgtEl>
                                          <p:spTgt spid="20"/>
                                        </p:tgtEl>
                                      </p:cBhvr>
                                    </p:animEffect>
                                    <p:set>
                                      <p:cBhvr>
                                        <p:cTn id="62" dur="1" fill="hold">
                                          <p:stCondLst>
                                            <p:cond delay="9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39"/>
                                        </p:tgtEl>
                                      </p:cBhvr>
                                    </p:animEffect>
                                    <p:set>
                                      <p:cBhvr>
                                        <p:cTn id="65" dur="1" fill="hold">
                                          <p:stCondLst>
                                            <p:cond delay="999"/>
                                          </p:stCondLst>
                                        </p:cTn>
                                        <p:tgtEl>
                                          <p:spTgt spid="3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53"/>
                                        </p:tgtEl>
                                      </p:cBhvr>
                                    </p:animEffect>
                                    <p:set>
                                      <p:cBhvr>
                                        <p:cTn id="68" dur="1" fill="hold">
                                          <p:stCondLst>
                                            <p:cond delay="999"/>
                                          </p:stCondLst>
                                        </p:cTn>
                                        <p:tgtEl>
                                          <p:spTgt spid="5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57"/>
                                        </p:tgtEl>
                                      </p:cBhvr>
                                    </p:animEffect>
                                    <p:set>
                                      <p:cBhvr>
                                        <p:cTn id="71" dur="1" fill="hold">
                                          <p:stCondLst>
                                            <p:cond delay="999"/>
                                          </p:stCondLst>
                                        </p:cTn>
                                        <p:tgtEl>
                                          <p:spTgt spid="5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62"/>
                                        </p:tgtEl>
                                      </p:cBhvr>
                                    </p:animEffect>
                                    <p:set>
                                      <p:cBhvr>
                                        <p:cTn id="74" dur="1" fill="hold">
                                          <p:stCondLst>
                                            <p:cond delay="999"/>
                                          </p:stCondLst>
                                        </p:cTn>
                                        <p:tgtEl>
                                          <p:spTgt spid="62"/>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pic>
        <p:nvPicPr>
          <p:cNvPr id="28" name="Picture 27" descr="geologic scale.bmp"/>
          <p:cNvPicPr>
            <a:picLocks noChangeAspect="1"/>
          </p:cNvPicPr>
          <p:nvPr/>
        </p:nvPicPr>
        <p:blipFill>
          <a:blip r:embed="rId2" cstate="print"/>
          <a:srcRect l="2226" t="2532"/>
          <a:stretch>
            <a:fillRect/>
          </a:stretch>
        </p:blipFill>
        <p:spPr>
          <a:xfrm rot="5400000">
            <a:off x="1701876" y="-507924"/>
            <a:ext cx="5968847" cy="8763001"/>
          </a:xfrm>
          <a:prstGeom prst="rect">
            <a:avLst/>
          </a:prstGeom>
        </p:spPr>
      </p:pic>
      <p:pic>
        <p:nvPicPr>
          <p:cNvPr id="17" name="Picture 16" descr="geologic scale.bmp"/>
          <p:cNvPicPr>
            <a:picLocks noChangeAspect="1"/>
          </p:cNvPicPr>
          <p:nvPr/>
        </p:nvPicPr>
        <p:blipFill>
          <a:blip r:embed="rId2" cstate="print"/>
          <a:srcRect l="2226" t="2532"/>
          <a:stretch>
            <a:fillRect/>
          </a:stretch>
        </p:blipFill>
        <p:spPr>
          <a:xfrm>
            <a:off x="2400172" y="838200"/>
            <a:ext cx="4534028" cy="6019800"/>
          </a:xfrm>
          <a:prstGeom prst="rect">
            <a:avLst/>
          </a:prstGeom>
        </p:spPr>
      </p:pic>
      <p:grpSp>
        <p:nvGrpSpPr>
          <p:cNvPr id="19" name="Group 10"/>
          <p:cNvGrpSpPr/>
          <p:nvPr/>
        </p:nvGrpSpPr>
        <p:grpSpPr>
          <a:xfrm>
            <a:off x="762000" y="1091625"/>
            <a:ext cx="1618520" cy="5538569"/>
            <a:chOff x="762000" y="1091625"/>
            <a:chExt cx="1618520" cy="5538569"/>
          </a:xfrm>
        </p:grpSpPr>
        <p:sp>
          <p:nvSpPr>
            <p:cNvPr id="20" name="TextBox 19"/>
            <p:cNvSpPr txBox="1">
              <a:spLocks noChangeArrowheads="1"/>
            </p:cNvSpPr>
            <p:nvPr/>
          </p:nvSpPr>
          <p:spPr bwMode="auto">
            <a:xfrm>
              <a:off x="762000" y="6044625"/>
              <a:ext cx="1618520" cy="584775"/>
            </a:xfrm>
            <a:prstGeom prst="rect">
              <a:avLst/>
            </a:prstGeom>
            <a:solidFill>
              <a:schemeClr val="bg1"/>
            </a:solidFill>
            <a:ln w="25400">
              <a:solidFill>
                <a:schemeClr val="tx1"/>
              </a:solidFill>
              <a:miter lim="800000"/>
              <a:headEnd/>
              <a:tailEnd/>
            </a:ln>
          </p:spPr>
          <p:txBody>
            <a:bodyPr wrap="none">
              <a:spAutoFit/>
            </a:bodyPr>
            <a:lstStyle/>
            <a:p>
              <a:r>
                <a:rPr lang="en-US" sz="3200" b="1" dirty="0" smtClean="0"/>
                <a:t>650 </a:t>
              </a:r>
              <a:r>
                <a:rPr lang="en-US" sz="3200" b="1" dirty="0" err="1" smtClean="0"/>
                <a:t>mya</a:t>
              </a:r>
              <a:endParaRPr lang="en-US" sz="3200" b="1" dirty="0"/>
            </a:p>
          </p:txBody>
        </p:sp>
        <p:sp>
          <p:nvSpPr>
            <p:cNvPr id="21" name="TextBox 20"/>
            <p:cNvSpPr txBox="1">
              <a:spLocks noChangeArrowheads="1"/>
            </p:cNvSpPr>
            <p:nvPr/>
          </p:nvSpPr>
          <p:spPr bwMode="auto">
            <a:xfrm>
              <a:off x="1161288" y="1091625"/>
              <a:ext cx="1152623" cy="584775"/>
            </a:xfrm>
            <a:prstGeom prst="rect">
              <a:avLst/>
            </a:prstGeom>
            <a:solidFill>
              <a:schemeClr val="bg1"/>
            </a:solidFill>
            <a:ln w="25400">
              <a:solidFill>
                <a:schemeClr val="tx1"/>
              </a:solidFill>
              <a:miter lim="800000"/>
              <a:headEnd/>
              <a:tailEnd/>
            </a:ln>
          </p:spPr>
          <p:txBody>
            <a:bodyPr wrap="none">
              <a:spAutoFit/>
            </a:bodyPr>
            <a:lstStyle/>
            <a:p>
              <a:r>
                <a:rPr lang="en-US" sz="3200" b="1" dirty="0" smtClean="0"/>
                <a:t>today</a:t>
              </a:r>
              <a:endParaRPr lang="en-US" sz="3200" b="1" dirty="0"/>
            </a:p>
          </p:txBody>
        </p:sp>
        <p:cxnSp>
          <p:nvCxnSpPr>
            <p:cNvPr id="29" name="Straight Connector 28"/>
            <p:cNvCxnSpPr/>
            <p:nvPr/>
          </p:nvCxnSpPr>
          <p:spPr>
            <a:xfrm rot="5400000" flipH="1" flipV="1">
              <a:off x="-342900" y="3924300"/>
              <a:ext cx="5410200" cy="158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par>
                          <p:cTn id="8" fill="hold">
                            <p:stCondLst>
                              <p:cond delay="1000"/>
                            </p:stCondLst>
                            <p:childTnLst>
                              <p:par>
                                <p:cTn id="9" presetID="8" presetClass="emph" presetSubtype="0" fill="hold" nodeType="afterEffect">
                                  <p:stCondLst>
                                    <p:cond delay="0"/>
                                  </p:stCondLst>
                                  <p:childTnLst>
                                    <p:animRot by="-5400000">
                                      <p:cBhvr>
                                        <p:cTn id="10" dur="1000" fill="hold"/>
                                        <p:tgtEl>
                                          <p:spTgt spid="17"/>
                                        </p:tgtEl>
                                        <p:attrNameLst>
                                          <p:attrName>r</p:attrName>
                                        </p:attrNameLst>
                                      </p:cBhvr>
                                    </p:animRo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28"/>
                                        </p:tgtEl>
                                        <p:attrNameLst>
                                          <p:attrName>style.visibility</p:attrName>
                                        </p:attrNameLst>
                                      </p:cBhvr>
                                      <p:to>
                                        <p:strVal val="visible"/>
                                      </p:to>
                                    </p:set>
                                    <p:anim calcmode="lin" valueType="num">
                                      <p:cBhvr>
                                        <p:cTn id="13" dur="1000" fill="hold"/>
                                        <p:tgtEl>
                                          <p:spTgt spid="28"/>
                                        </p:tgtEl>
                                        <p:attrNameLst>
                                          <p:attrName>ppt_w</p:attrName>
                                        </p:attrNameLst>
                                      </p:cBhvr>
                                      <p:tavLst>
                                        <p:tav tm="0">
                                          <p:val>
                                            <p:fltVal val="0"/>
                                          </p:val>
                                        </p:tav>
                                        <p:tav tm="100000">
                                          <p:val>
                                            <p:strVal val="#ppt_w"/>
                                          </p:val>
                                        </p:tav>
                                      </p:tavLst>
                                    </p:anim>
                                    <p:anim calcmode="lin" valueType="num">
                                      <p:cBhvr>
                                        <p:cTn id="14" dur="1000" fill="hold"/>
                                        <p:tgtEl>
                                          <p:spTgt spid="28"/>
                                        </p:tgtEl>
                                        <p:attrNameLst>
                                          <p:attrName>ppt_h</p:attrName>
                                        </p:attrNameLst>
                                      </p:cBhvr>
                                      <p:tavLst>
                                        <p:tav tm="0">
                                          <p:val>
                                            <p:fltVal val="0"/>
                                          </p:val>
                                        </p:tav>
                                        <p:tav tm="100000">
                                          <p:val>
                                            <p:strVal val="#ppt_h"/>
                                          </p:val>
                                        </p:tav>
                                      </p:tavLst>
                                    </p:anim>
                                    <p:anim calcmode="lin" valueType="num">
                                      <p:cBhvr>
                                        <p:cTn id="15" dur="1000" fill="hold"/>
                                        <p:tgtEl>
                                          <p:spTgt spid="28"/>
                                        </p:tgtEl>
                                        <p:attrNameLst>
                                          <p:attrName>style.rotation</p:attrName>
                                        </p:attrNameLst>
                                      </p:cBhvr>
                                      <p:tavLst>
                                        <p:tav tm="0">
                                          <p:val>
                                            <p:fltVal val="90"/>
                                          </p:val>
                                        </p:tav>
                                        <p:tav tm="100000">
                                          <p:val>
                                            <p:fltVal val="0"/>
                                          </p:val>
                                        </p:tav>
                                      </p:tavLst>
                                    </p:anim>
                                    <p:animEffect transition="in" filter="fade">
                                      <p:cBhvr>
                                        <p:cTn id="16" dur="1000"/>
                                        <p:tgtEl>
                                          <p:spTgt spid="28"/>
                                        </p:tgtEl>
                                      </p:cBhvr>
                                    </p:animEffect>
                                  </p:childTnLst>
                                </p:cTn>
                              </p:par>
                              <p:par>
                                <p:cTn id="17" presetID="10" presetClass="exit" presetSubtype="0" fill="hold" nodeType="withEffect">
                                  <p:stCondLst>
                                    <p:cond delay="500"/>
                                  </p:stCondLst>
                                  <p:childTnLst>
                                    <p:animEffect transition="out" filter="fade">
                                      <p:cBhvr>
                                        <p:cTn id="18" dur="1000"/>
                                        <p:tgtEl>
                                          <p:spTgt spid="17"/>
                                        </p:tgtEl>
                                      </p:cBhvr>
                                    </p:animEffect>
                                    <p:set>
                                      <p:cBhvr>
                                        <p:cTn id="19"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pic>
        <p:nvPicPr>
          <p:cNvPr id="19" name="Picture 18" descr="geologic scale.bmp"/>
          <p:cNvPicPr>
            <a:picLocks noChangeAspect="1"/>
          </p:cNvPicPr>
          <p:nvPr/>
        </p:nvPicPr>
        <p:blipFill>
          <a:blip r:embed="rId2" cstate="print"/>
          <a:srcRect l="2226" t="2532"/>
          <a:stretch>
            <a:fillRect/>
          </a:stretch>
        </p:blipFill>
        <p:spPr>
          <a:xfrm rot="5400000">
            <a:off x="1701876" y="-507924"/>
            <a:ext cx="5968847" cy="8763001"/>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0" y="1981200"/>
            <a:ext cx="9144000" cy="3183279"/>
          </a:xfrm>
          <a:prstGeom prst="rect">
            <a:avLst/>
          </a:prstGeom>
          <a:noFill/>
          <a:ln w="9525">
            <a:noFill/>
            <a:miter lim="800000"/>
            <a:headEnd/>
            <a:tailEnd/>
          </a:ln>
          <a:effectLst/>
        </p:spPr>
      </p:pic>
      <p:grpSp>
        <p:nvGrpSpPr>
          <p:cNvPr id="2" name="Group 17"/>
          <p:cNvGrpSpPr/>
          <p:nvPr/>
        </p:nvGrpSpPr>
        <p:grpSpPr>
          <a:xfrm>
            <a:off x="118872" y="1508760"/>
            <a:ext cx="9062318" cy="768941"/>
            <a:chOff x="81682" y="5334000"/>
            <a:chExt cx="9062318" cy="768941"/>
          </a:xfrm>
        </p:grpSpPr>
        <p:cxnSp>
          <p:nvCxnSpPr>
            <p:cNvPr id="17" name="Straight Connector 16"/>
            <p:cNvCxnSpPr/>
            <p:nvPr/>
          </p:nvCxnSpPr>
          <p:spPr>
            <a:xfrm>
              <a:off x="9067800" y="54102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85800" y="53340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3"/>
            <p:cNvGrpSpPr/>
            <p:nvPr/>
          </p:nvGrpSpPr>
          <p:grpSpPr>
            <a:xfrm>
              <a:off x="81682" y="5410200"/>
              <a:ext cx="9062318" cy="692741"/>
              <a:chOff x="81682" y="5410200"/>
              <a:chExt cx="9062318" cy="692741"/>
            </a:xfrm>
          </p:grpSpPr>
          <p:cxnSp>
            <p:nvCxnSpPr>
              <p:cNvPr id="6" name="Straight Connector 5"/>
              <p:cNvCxnSpPr/>
              <p:nvPr/>
            </p:nvCxnSpPr>
            <p:spPr>
              <a:xfrm>
                <a:off x="685800" y="5410200"/>
                <a:ext cx="84582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8111730" y="5579721"/>
                <a:ext cx="1032270"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today</a:t>
                </a:r>
                <a:endParaRPr lang="en-US" sz="2800" b="1" dirty="0"/>
              </a:p>
            </p:txBody>
          </p:sp>
          <p:sp>
            <p:nvSpPr>
              <p:cNvPr id="5" name="TextBox 4"/>
              <p:cNvSpPr txBox="1">
                <a:spLocks noChangeArrowheads="1"/>
              </p:cNvSpPr>
              <p:nvPr/>
            </p:nvSpPr>
            <p:spPr bwMode="auto">
              <a:xfrm>
                <a:off x="81682" y="5579721"/>
                <a:ext cx="1442318"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650 </a:t>
                </a:r>
                <a:r>
                  <a:rPr lang="en-US" sz="2800" b="1" dirty="0" err="1" smtClean="0"/>
                  <a:t>mya</a:t>
                </a:r>
                <a:endParaRPr lang="en-US" sz="2800" b="1" dirty="0"/>
              </a:p>
            </p:txBody>
          </p:sp>
        </p:grpSp>
      </p:grpSp>
      <p:grpSp>
        <p:nvGrpSpPr>
          <p:cNvPr id="12" name="Group 95"/>
          <p:cNvGrpSpPr/>
          <p:nvPr/>
        </p:nvGrpSpPr>
        <p:grpSpPr>
          <a:xfrm>
            <a:off x="228600" y="990600"/>
            <a:ext cx="4648200" cy="2209800"/>
            <a:chOff x="228600" y="990600"/>
            <a:chExt cx="4648200" cy="2209800"/>
          </a:xfrm>
        </p:grpSpPr>
        <p:sp>
          <p:nvSpPr>
            <p:cNvPr id="14" name="Text Box 4"/>
            <p:cNvSpPr txBox="1">
              <a:spLocks noChangeArrowheads="1"/>
            </p:cNvSpPr>
            <p:nvPr/>
          </p:nvSpPr>
          <p:spPr bwMode="auto">
            <a:xfrm>
              <a:off x="990600" y="990600"/>
              <a:ext cx="3886200" cy="461665"/>
            </a:xfrm>
            <a:prstGeom prst="rect">
              <a:avLst/>
            </a:prstGeom>
            <a:solidFill>
              <a:schemeClr val="bg1"/>
            </a:solidFill>
            <a:ln w="38100">
              <a:solidFill>
                <a:srgbClr val="FF0000"/>
              </a:solidFill>
              <a:miter lim="800000"/>
              <a:headEnd/>
              <a:tailEnd/>
            </a:ln>
          </p:spPr>
          <p:txBody>
            <a:bodyPr wrap="square">
              <a:spAutoFit/>
            </a:bodyPr>
            <a:lstStyle/>
            <a:p>
              <a:r>
                <a:rPr lang="en-US" sz="2400" b="1" dirty="0" smtClean="0"/>
                <a:t> average global temperatures</a:t>
              </a:r>
              <a:endParaRPr lang="en-US" sz="2400" b="1" dirty="0"/>
            </a:p>
          </p:txBody>
        </p:sp>
        <p:sp>
          <p:nvSpPr>
            <p:cNvPr id="15" name="Bent Arrow 14"/>
            <p:cNvSpPr/>
            <p:nvPr/>
          </p:nvSpPr>
          <p:spPr>
            <a:xfrm rot="16200000" flipH="1">
              <a:off x="-419100" y="1790700"/>
              <a:ext cx="2057400" cy="762000"/>
            </a:xfrm>
            <a:prstGeom prst="bentArrow">
              <a:avLst>
                <a:gd name="adj1" fmla="val 25000"/>
                <a:gd name="adj2" fmla="val 26191"/>
                <a:gd name="adj3" fmla="val 25000"/>
                <a:gd name="adj4" fmla="val 43750"/>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77778E-7 -7.40741E-7 L -0.00434 0.52176 " pathEditMode="relative" rAng="0" ptsTypes="AA">
                                      <p:cBhvr>
                                        <p:cTn id="16" dur="1000" fill="hold"/>
                                        <p:tgtEl>
                                          <p:spTgt spid="2"/>
                                        </p:tgtEl>
                                        <p:attrNameLst>
                                          <p:attrName>ppt_x</p:attrName>
                                          <p:attrName>ppt_y</p:attrName>
                                        </p:attrNameLst>
                                      </p:cBhvr>
                                      <p:rCtr x="-2" y="261"/>
                                    </p:animMotion>
                                  </p:childTnLst>
                                </p:cTn>
                              </p:par>
                              <p:par>
                                <p:cTn id="17" presetID="10" presetClass="exit" presetSubtype="0" fill="hold" nodeType="withEffect">
                                  <p:stCondLst>
                                    <p:cond delay="0"/>
                                  </p:stCondLst>
                                  <p:childTnLst>
                                    <p:animEffect transition="out" filter="fade">
                                      <p:cBhvr>
                                        <p:cTn id="18" dur="1000"/>
                                        <p:tgtEl>
                                          <p:spTgt spid="19"/>
                                        </p:tgtEl>
                                      </p:cBhvr>
                                    </p:animEffect>
                                    <p:set>
                                      <p:cBhvr>
                                        <p:cTn id="19" dur="1" fill="hold">
                                          <p:stCondLst>
                                            <p:cond delay="9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grpSp>
        <p:nvGrpSpPr>
          <p:cNvPr id="4" name="Group 3"/>
          <p:cNvGrpSpPr/>
          <p:nvPr/>
        </p:nvGrpSpPr>
        <p:grpSpPr>
          <a:xfrm>
            <a:off x="81682" y="5088279"/>
            <a:ext cx="9062318" cy="768941"/>
            <a:chOff x="81682" y="5334000"/>
            <a:chExt cx="9062318" cy="768941"/>
          </a:xfrm>
        </p:grpSpPr>
        <p:cxnSp>
          <p:nvCxnSpPr>
            <p:cNvPr id="7" name="Straight Connector 6"/>
            <p:cNvCxnSpPr/>
            <p:nvPr/>
          </p:nvCxnSpPr>
          <p:spPr>
            <a:xfrm>
              <a:off x="9067800" y="54102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85800" y="53340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3"/>
            <p:cNvGrpSpPr/>
            <p:nvPr/>
          </p:nvGrpSpPr>
          <p:grpSpPr>
            <a:xfrm>
              <a:off x="81682" y="5410200"/>
              <a:ext cx="9062318" cy="692741"/>
              <a:chOff x="81682" y="5410200"/>
              <a:chExt cx="9062318" cy="692741"/>
            </a:xfrm>
          </p:grpSpPr>
          <p:cxnSp>
            <p:nvCxnSpPr>
              <p:cNvPr id="8" name="Straight Connector 7"/>
              <p:cNvCxnSpPr/>
              <p:nvPr/>
            </p:nvCxnSpPr>
            <p:spPr>
              <a:xfrm>
                <a:off x="685800" y="5410200"/>
                <a:ext cx="84582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8111730" y="5579721"/>
                <a:ext cx="1032270"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today</a:t>
                </a:r>
                <a:endParaRPr lang="en-US" sz="2800" b="1" dirty="0"/>
              </a:p>
            </p:txBody>
          </p:sp>
          <p:sp>
            <p:nvSpPr>
              <p:cNvPr id="10" name="TextBox 9"/>
              <p:cNvSpPr txBox="1">
                <a:spLocks noChangeArrowheads="1"/>
              </p:cNvSpPr>
              <p:nvPr/>
            </p:nvSpPr>
            <p:spPr bwMode="auto">
              <a:xfrm>
                <a:off x="81682" y="5579721"/>
                <a:ext cx="1442318"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650 </a:t>
                </a:r>
                <a:r>
                  <a:rPr lang="en-US" sz="2800" b="1" dirty="0" err="1" smtClean="0"/>
                  <a:t>mya</a:t>
                </a:r>
                <a:endParaRPr lang="en-US" sz="2800" b="1" dirty="0"/>
              </a:p>
            </p:txBody>
          </p:sp>
        </p:grpSp>
      </p:grpSp>
      <p:sp>
        <p:nvSpPr>
          <p:cNvPr id="65" name="Freeform 64"/>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cxnSp>
        <p:nvCxnSpPr>
          <p:cNvPr id="12" name="Straight Connector 11"/>
          <p:cNvCxnSpPr/>
          <p:nvPr/>
        </p:nvCxnSpPr>
        <p:spPr>
          <a:xfrm>
            <a:off x="685800" y="4114800"/>
            <a:ext cx="8458200"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95"/>
          <p:cNvGrpSpPr/>
          <p:nvPr/>
        </p:nvGrpSpPr>
        <p:grpSpPr>
          <a:xfrm>
            <a:off x="228600" y="990600"/>
            <a:ext cx="4648200" cy="2209800"/>
            <a:chOff x="228600" y="990600"/>
            <a:chExt cx="4648200" cy="2209800"/>
          </a:xfrm>
        </p:grpSpPr>
        <p:sp>
          <p:nvSpPr>
            <p:cNvPr id="17" name="Text Box 4"/>
            <p:cNvSpPr txBox="1">
              <a:spLocks noChangeArrowheads="1"/>
            </p:cNvSpPr>
            <p:nvPr/>
          </p:nvSpPr>
          <p:spPr bwMode="auto">
            <a:xfrm>
              <a:off x="990600" y="990600"/>
              <a:ext cx="3886200" cy="461665"/>
            </a:xfrm>
            <a:prstGeom prst="rect">
              <a:avLst/>
            </a:prstGeom>
            <a:solidFill>
              <a:schemeClr val="bg1"/>
            </a:solidFill>
            <a:ln w="38100">
              <a:solidFill>
                <a:srgbClr val="FF0000"/>
              </a:solidFill>
              <a:miter lim="800000"/>
              <a:headEnd/>
              <a:tailEnd/>
            </a:ln>
          </p:spPr>
          <p:txBody>
            <a:bodyPr wrap="square">
              <a:spAutoFit/>
            </a:bodyPr>
            <a:lstStyle/>
            <a:p>
              <a:r>
                <a:rPr lang="en-US" sz="2400" b="1" dirty="0" smtClean="0"/>
                <a:t> average global temperatures</a:t>
              </a:r>
              <a:endParaRPr lang="en-US" sz="2400" b="1" dirty="0"/>
            </a:p>
          </p:txBody>
        </p:sp>
        <p:sp>
          <p:nvSpPr>
            <p:cNvPr id="95" name="Bent Arrow 94"/>
            <p:cNvSpPr/>
            <p:nvPr/>
          </p:nvSpPr>
          <p:spPr>
            <a:xfrm rot="16200000" flipH="1">
              <a:off x="-419100" y="1790700"/>
              <a:ext cx="2057400" cy="762000"/>
            </a:xfrm>
            <a:prstGeom prst="bentArrow">
              <a:avLst>
                <a:gd name="adj1" fmla="val 25000"/>
                <a:gd name="adj2" fmla="val 26191"/>
                <a:gd name="adj3" fmla="val 25000"/>
                <a:gd name="adj4" fmla="val 43750"/>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92" name="TextBox 91"/>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cxnSp>
        <p:nvCxnSpPr>
          <p:cNvPr id="46" name="Straight Connector 45"/>
          <p:cNvCxnSpPr/>
          <p:nvPr/>
        </p:nvCxnSpPr>
        <p:spPr>
          <a:xfrm>
            <a:off x="685800" y="3352800"/>
            <a:ext cx="8458200"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37160"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cxnSp>
        <p:nvCxnSpPr>
          <p:cNvPr id="48" name="Straight Connector 47"/>
          <p:cNvCxnSpPr/>
          <p:nvPr/>
        </p:nvCxnSpPr>
        <p:spPr>
          <a:xfrm>
            <a:off x="685800" y="4953000"/>
            <a:ext cx="8458200"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p:cNvSpPr txBox="1">
            <a:spLocks noChangeArrowheads="1"/>
          </p:cNvSpPr>
          <p:nvPr/>
        </p:nvSpPr>
        <p:spPr bwMode="auto">
          <a:xfrm rot="3217448">
            <a:off x="3657600" y="5630564"/>
            <a:ext cx="1189108" cy="461665"/>
          </a:xfrm>
          <a:prstGeom prst="rect">
            <a:avLst/>
          </a:prstGeom>
          <a:solidFill>
            <a:schemeClr val="bg1"/>
          </a:solidFill>
          <a:ln w="25400">
            <a:solidFill>
              <a:srgbClr val="FF0000"/>
            </a:solidFill>
            <a:miter lim="800000"/>
            <a:headEnd/>
            <a:tailEnd/>
          </a:ln>
        </p:spPr>
        <p:txBody>
          <a:bodyPr wrap="none">
            <a:spAutoFit/>
          </a:bodyPr>
          <a:lstStyle/>
          <a:p>
            <a:r>
              <a:rPr lang="en-US" sz="2400" b="1" dirty="0" smtClean="0"/>
              <a:t>300mya</a:t>
            </a:r>
            <a:endParaRPr lang="en-US" sz="2400" b="1" dirty="0"/>
          </a:p>
        </p:txBody>
      </p:sp>
      <p:sp>
        <p:nvSpPr>
          <p:cNvPr id="49" name="TextBox 48"/>
          <p:cNvSpPr txBox="1">
            <a:spLocks noChangeArrowheads="1"/>
          </p:cNvSpPr>
          <p:nvPr/>
        </p:nvSpPr>
        <p:spPr bwMode="auto">
          <a:xfrm rot="3217448">
            <a:off x="2347854" y="5642571"/>
            <a:ext cx="1258037" cy="461665"/>
          </a:xfrm>
          <a:prstGeom prst="rect">
            <a:avLst/>
          </a:prstGeom>
          <a:solidFill>
            <a:schemeClr val="bg1"/>
          </a:solidFill>
          <a:ln w="25400">
            <a:solidFill>
              <a:srgbClr val="FF0000"/>
            </a:solidFill>
            <a:miter lim="800000"/>
            <a:headEnd/>
            <a:tailEnd/>
          </a:ln>
        </p:spPr>
        <p:txBody>
          <a:bodyPr wrap="none">
            <a:spAutoFit/>
          </a:bodyPr>
          <a:lstStyle/>
          <a:p>
            <a:r>
              <a:rPr lang="en-US" sz="2400" b="1" dirty="0" smtClean="0"/>
              <a:t>450 </a:t>
            </a:r>
            <a:r>
              <a:rPr lang="en-US" sz="2400" b="1" dirty="0" err="1" smtClean="0"/>
              <a:t>mya</a:t>
            </a:r>
            <a:endParaRPr lang="en-US" sz="2400" b="1" dirty="0"/>
          </a:p>
        </p:txBody>
      </p:sp>
      <p:sp>
        <p:nvSpPr>
          <p:cNvPr id="66" name="Freeform 65"/>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cap="sq">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a:spLocks noChangeArrowheads="1"/>
          </p:cNvSpPr>
          <p:nvPr/>
        </p:nvSpPr>
        <p:spPr bwMode="auto">
          <a:xfrm rot="3217448">
            <a:off x="5430317" y="5566370"/>
            <a:ext cx="1189108" cy="461665"/>
          </a:xfrm>
          <a:prstGeom prst="rect">
            <a:avLst/>
          </a:prstGeom>
          <a:solidFill>
            <a:schemeClr val="bg1"/>
          </a:solidFill>
          <a:ln w="25400">
            <a:solidFill>
              <a:srgbClr val="FF0000"/>
            </a:solidFill>
            <a:miter lim="800000"/>
            <a:headEnd/>
            <a:tailEnd/>
          </a:ln>
        </p:spPr>
        <p:txBody>
          <a:bodyPr wrap="none">
            <a:spAutoFit/>
          </a:bodyPr>
          <a:lstStyle/>
          <a:p>
            <a:r>
              <a:rPr lang="en-US" sz="2400" b="1" dirty="0" smtClean="0"/>
              <a:t>150mya</a:t>
            </a:r>
            <a:endParaRPr lang="en-US" sz="2400" b="1" dirty="0"/>
          </a:p>
        </p:txBody>
      </p:sp>
      <p:sp>
        <p:nvSpPr>
          <p:cNvPr id="32" name="Freeform 31"/>
          <p:cNvSpPr/>
          <p:nvPr/>
        </p:nvSpPr>
        <p:spPr>
          <a:xfrm>
            <a:off x="658730" y="4114801"/>
            <a:ext cx="986858" cy="838200"/>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58" h="754963">
                <a:moveTo>
                  <a:pt x="38694" y="8461"/>
                </a:moveTo>
                <a:cubicBezTo>
                  <a:pt x="381871" y="0"/>
                  <a:pt x="617824" y="9595"/>
                  <a:pt x="906599" y="23960"/>
                </a:cubicBezTo>
                <a:cubicBezTo>
                  <a:pt x="861027" y="234268"/>
                  <a:pt x="878616" y="160862"/>
                  <a:pt x="875602" y="271933"/>
                </a:cubicBezTo>
                <a:cubicBezTo>
                  <a:pt x="872588" y="383004"/>
                  <a:pt x="986858" y="462525"/>
                  <a:pt x="888517" y="690387"/>
                </a:cubicBezTo>
                <a:cubicBezTo>
                  <a:pt x="712422" y="706754"/>
                  <a:pt x="676277" y="700719"/>
                  <a:pt x="612131" y="659390"/>
                </a:cubicBezTo>
                <a:cubicBezTo>
                  <a:pt x="547985" y="618061"/>
                  <a:pt x="539806" y="494075"/>
                  <a:pt x="503643" y="442414"/>
                </a:cubicBezTo>
                <a:cubicBezTo>
                  <a:pt x="467480" y="390753"/>
                  <a:pt x="452035" y="317804"/>
                  <a:pt x="395155" y="349424"/>
                </a:cubicBezTo>
                <a:cubicBezTo>
                  <a:pt x="338275" y="381044"/>
                  <a:pt x="224357" y="575309"/>
                  <a:pt x="162364" y="632136"/>
                </a:cubicBezTo>
                <a:cubicBezTo>
                  <a:pt x="100371" y="688963"/>
                  <a:pt x="46390" y="688428"/>
                  <a:pt x="23195" y="690387"/>
                </a:cubicBezTo>
                <a:cubicBezTo>
                  <a:pt x="0" y="692346"/>
                  <a:pt x="20612" y="754963"/>
                  <a:pt x="23195" y="643892"/>
                </a:cubicBezTo>
                <a:cubicBezTo>
                  <a:pt x="25778" y="532821"/>
                  <a:pt x="29864" y="201979"/>
                  <a:pt x="38694"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rot="5400000">
            <a:off x="2395881" y="4473243"/>
            <a:ext cx="781963" cy="65077"/>
          </a:xfrm>
          <a:prstGeom prst="line">
            <a:avLst/>
          </a:prstGeom>
          <a:ln w="254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1594000" scaled="0"/>
            </a:gra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3733801" y="4038599"/>
            <a:ext cx="529030" cy="900761"/>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 name="connsiteX0" fmla="*/ 147234 w 1095398"/>
              <a:gd name="connsiteY0" fmla="*/ 8461 h 794333"/>
              <a:gd name="connsiteX1" fmla="*/ 1015139 w 1095398"/>
              <a:gd name="connsiteY1" fmla="*/ 23960 h 794333"/>
              <a:gd name="connsiteX2" fmla="*/ 984142 w 1095398"/>
              <a:gd name="connsiteY2" fmla="*/ 271933 h 794333"/>
              <a:gd name="connsiteX3" fmla="*/ 997057 w 1095398"/>
              <a:gd name="connsiteY3" fmla="*/ 690387 h 794333"/>
              <a:gd name="connsiteX4" fmla="*/ 720671 w 1095398"/>
              <a:gd name="connsiteY4" fmla="*/ 659390 h 794333"/>
              <a:gd name="connsiteX5" fmla="*/ 612183 w 1095398"/>
              <a:gd name="connsiteY5" fmla="*/ 442414 h 794333"/>
              <a:gd name="connsiteX6" fmla="*/ 503695 w 1095398"/>
              <a:gd name="connsiteY6" fmla="*/ 349424 h 794333"/>
              <a:gd name="connsiteX7" fmla="*/ 270904 w 1095398"/>
              <a:gd name="connsiteY7" fmla="*/ 632136 h 794333"/>
              <a:gd name="connsiteX8" fmla="*/ 131735 w 1095398"/>
              <a:gd name="connsiteY8" fmla="*/ 690387 h 794333"/>
              <a:gd name="connsiteX9" fmla="*/ 147234 w 1095398"/>
              <a:gd name="connsiteY9" fmla="*/ 8461 h 794333"/>
              <a:gd name="connsiteX0" fmla="*/ 147234 w 1095398"/>
              <a:gd name="connsiteY0" fmla="*/ 8461 h 747214"/>
              <a:gd name="connsiteX1" fmla="*/ 1015139 w 1095398"/>
              <a:gd name="connsiteY1" fmla="*/ 23960 h 747214"/>
              <a:gd name="connsiteX2" fmla="*/ 984142 w 1095398"/>
              <a:gd name="connsiteY2" fmla="*/ 271933 h 747214"/>
              <a:gd name="connsiteX3" fmla="*/ 997057 w 1095398"/>
              <a:gd name="connsiteY3" fmla="*/ 690387 h 747214"/>
              <a:gd name="connsiteX4" fmla="*/ 720671 w 1095398"/>
              <a:gd name="connsiteY4" fmla="*/ 659390 h 747214"/>
              <a:gd name="connsiteX5" fmla="*/ 612183 w 1095398"/>
              <a:gd name="connsiteY5" fmla="*/ 442414 h 747214"/>
              <a:gd name="connsiteX6" fmla="*/ 503695 w 1095398"/>
              <a:gd name="connsiteY6" fmla="*/ 349424 h 747214"/>
              <a:gd name="connsiteX7" fmla="*/ 131735 w 1095398"/>
              <a:gd name="connsiteY7" fmla="*/ 690387 h 747214"/>
              <a:gd name="connsiteX8" fmla="*/ 147234 w 1095398"/>
              <a:gd name="connsiteY8" fmla="*/ 8461 h 747214"/>
              <a:gd name="connsiteX0" fmla="*/ 85241 w 1033405"/>
              <a:gd name="connsiteY0" fmla="*/ 8461 h 706754"/>
              <a:gd name="connsiteX1" fmla="*/ 953146 w 1033405"/>
              <a:gd name="connsiteY1" fmla="*/ 23960 h 706754"/>
              <a:gd name="connsiteX2" fmla="*/ 922149 w 1033405"/>
              <a:gd name="connsiteY2" fmla="*/ 271933 h 706754"/>
              <a:gd name="connsiteX3" fmla="*/ 935064 w 1033405"/>
              <a:gd name="connsiteY3" fmla="*/ 690387 h 706754"/>
              <a:gd name="connsiteX4" fmla="*/ 658678 w 1033405"/>
              <a:gd name="connsiteY4" fmla="*/ 659390 h 706754"/>
              <a:gd name="connsiteX5" fmla="*/ 550190 w 1033405"/>
              <a:gd name="connsiteY5" fmla="*/ 442414 h 706754"/>
              <a:gd name="connsiteX6" fmla="*/ 441702 w 1033405"/>
              <a:gd name="connsiteY6" fmla="*/ 349424 h 706754"/>
              <a:gd name="connsiteX7" fmla="*/ 85241 w 10334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76667"/>
              <a:gd name="connsiteX1" fmla="*/ 648346 w 728605"/>
              <a:gd name="connsiteY1" fmla="*/ 23960 h 776667"/>
              <a:gd name="connsiteX2" fmla="*/ 617349 w 728605"/>
              <a:gd name="connsiteY2" fmla="*/ 271933 h 776667"/>
              <a:gd name="connsiteX3" fmla="*/ 630264 w 728605"/>
              <a:gd name="connsiteY3" fmla="*/ 690387 h 776667"/>
              <a:gd name="connsiteX4" fmla="*/ 353878 w 728605"/>
              <a:gd name="connsiteY4" fmla="*/ 659390 h 776667"/>
              <a:gd name="connsiteX5" fmla="*/ 245390 w 728605"/>
              <a:gd name="connsiteY5" fmla="*/ 518614 h 776667"/>
              <a:gd name="connsiteX6" fmla="*/ 230282 w 728605"/>
              <a:gd name="connsiteY6" fmla="*/ 670133 h 776667"/>
              <a:gd name="connsiteX7" fmla="*/ 136902 w 728605"/>
              <a:gd name="connsiteY7" fmla="*/ 349424 h 776667"/>
              <a:gd name="connsiteX8" fmla="*/ 85241 w 728605"/>
              <a:gd name="connsiteY8" fmla="*/ 8461 h 776667"/>
              <a:gd name="connsiteX0" fmla="*/ 85241 w 728605"/>
              <a:gd name="connsiteY0" fmla="*/ 8461 h 721794"/>
              <a:gd name="connsiteX1" fmla="*/ 648346 w 728605"/>
              <a:gd name="connsiteY1" fmla="*/ 23960 h 721794"/>
              <a:gd name="connsiteX2" fmla="*/ 617349 w 728605"/>
              <a:gd name="connsiteY2" fmla="*/ 271933 h 721794"/>
              <a:gd name="connsiteX3" fmla="*/ 630264 w 728605"/>
              <a:gd name="connsiteY3" fmla="*/ 690387 h 721794"/>
              <a:gd name="connsiteX4" fmla="*/ 353878 w 728605"/>
              <a:gd name="connsiteY4" fmla="*/ 659390 h 721794"/>
              <a:gd name="connsiteX5" fmla="*/ 230282 w 728605"/>
              <a:gd name="connsiteY5" fmla="*/ 670133 h 721794"/>
              <a:gd name="connsiteX6" fmla="*/ 136902 w 728605"/>
              <a:gd name="connsiteY6" fmla="*/ 349424 h 721794"/>
              <a:gd name="connsiteX7" fmla="*/ 85241 w 728605"/>
              <a:gd name="connsiteY7" fmla="*/ 8461 h 72179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351213 w 738441"/>
              <a:gd name="connsiteY5" fmla="*/ 654465 h 706754"/>
              <a:gd name="connsiteX6" fmla="*/ 87718 w 738441"/>
              <a:gd name="connsiteY6" fmla="*/ 593933 h 706754"/>
              <a:gd name="connsiteX7" fmla="*/ 95077 w 738441"/>
              <a:gd name="connsiteY7" fmla="*/ 8461 h 706754"/>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351213 w 676263"/>
              <a:gd name="connsiteY4" fmla="*/ 654465 h 723145"/>
              <a:gd name="connsiteX5" fmla="*/ 87718 w 676263"/>
              <a:gd name="connsiteY5" fmla="*/ 593933 h 723145"/>
              <a:gd name="connsiteX6" fmla="*/ 95077 w 676263"/>
              <a:gd name="connsiteY6" fmla="*/ 8461 h 723145"/>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503613 w 676263"/>
              <a:gd name="connsiteY4" fmla="*/ 654465 h 723145"/>
              <a:gd name="connsiteX5" fmla="*/ 87718 w 676263"/>
              <a:gd name="connsiteY5" fmla="*/ 593933 h 723145"/>
              <a:gd name="connsiteX6" fmla="*/ 95077 w 676263"/>
              <a:gd name="connsiteY6" fmla="*/ 8461 h 723145"/>
              <a:gd name="connsiteX0" fmla="*/ 95077 w 676263"/>
              <a:gd name="connsiteY0" fmla="*/ 8461 h 713057"/>
              <a:gd name="connsiteX1" fmla="*/ 658182 w 676263"/>
              <a:gd name="connsiteY1" fmla="*/ 23960 h 713057"/>
              <a:gd name="connsiteX2" fmla="*/ 627185 w 676263"/>
              <a:gd name="connsiteY2" fmla="*/ 271933 h 713057"/>
              <a:gd name="connsiteX3" fmla="*/ 363714 w 676263"/>
              <a:gd name="connsiteY3" fmla="*/ 659390 h 713057"/>
              <a:gd name="connsiteX4" fmla="*/ 87718 w 676263"/>
              <a:gd name="connsiteY4" fmla="*/ 593933 h 713057"/>
              <a:gd name="connsiteX5" fmla="*/ 95077 w 676263"/>
              <a:gd name="connsiteY5" fmla="*/ 8461 h 713057"/>
              <a:gd name="connsiteX0" fmla="*/ 95077 w 651216"/>
              <a:gd name="connsiteY0" fmla="*/ 8461 h 713057"/>
              <a:gd name="connsiteX1" fmla="*/ 507901 w 651216"/>
              <a:gd name="connsiteY1" fmla="*/ 23960 h 713057"/>
              <a:gd name="connsiteX2" fmla="*/ 627185 w 651216"/>
              <a:gd name="connsiteY2" fmla="*/ 271933 h 713057"/>
              <a:gd name="connsiteX3" fmla="*/ 363714 w 651216"/>
              <a:gd name="connsiteY3" fmla="*/ 659390 h 713057"/>
              <a:gd name="connsiteX4" fmla="*/ 87718 w 651216"/>
              <a:gd name="connsiteY4" fmla="*/ 593933 h 713057"/>
              <a:gd name="connsiteX5" fmla="*/ 95077 w 651216"/>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674" h="702421">
                <a:moveTo>
                  <a:pt x="95077" y="8461"/>
                </a:moveTo>
                <a:cubicBezTo>
                  <a:pt x="438254" y="0"/>
                  <a:pt x="219126" y="9595"/>
                  <a:pt x="507901" y="23960"/>
                </a:cubicBezTo>
                <a:cubicBezTo>
                  <a:pt x="462329" y="234268"/>
                  <a:pt x="500935" y="166028"/>
                  <a:pt x="476904" y="271933"/>
                </a:cubicBezTo>
                <a:cubicBezTo>
                  <a:pt x="468214" y="348371"/>
                  <a:pt x="521674" y="371367"/>
                  <a:pt x="455758" y="482591"/>
                </a:cubicBezTo>
                <a:cubicBezTo>
                  <a:pt x="467089" y="588263"/>
                  <a:pt x="425054" y="640833"/>
                  <a:pt x="363714" y="659390"/>
                </a:cubicBezTo>
                <a:cubicBezTo>
                  <a:pt x="302374" y="677947"/>
                  <a:pt x="132491" y="702421"/>
                  <a:pt x="87718" y="593933"/>
                </a:cubicBezTo>
                <a:cubicBezTo>
                  <a:pt x="42945" y="485445"/>
                  <a:pt x="0" y="103456"/>
                  <a:pt x="95077"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368477" y="4114800"/>
            <a:ext cx="775303" cy="900761"/>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 name="connsiteX0" fmla="*/ 147234 w 1095398"/>
              <a:gd name="connsiteY0" fmla="*/ 8461 h 794333"/>
              <a:gd name="connsiteX1" fmla="*/ 1015139 w 1095398"/>
              <a:gd name="connsiteY1" fmla="*/ 23960 h 794333"/>
              <a:gd name="connsiteX2" fmla="*/ 984142 w 1095398"/>
              <a:gd name="connsiteY2" fmla="*/ 271933 h 794333"/>
              <a:gd name="connsiteX3" fmla="*/ 997057 w 1095398"/>
              <a:gd name="connsiteY3" fmla="*/ 690387 h 794333"/>
              <a:gd name="connsiteX4" fmla="*/ 720671 w 1095398"/>
              <a:gd name="connsiteY4" fmla="*/ 659390 h 794333"/>
              <a:gd name="connsiteX5" fmla="*/ 612183 w 1095398"/>
              <a:gd name="connsiteY5" fmla="*/ 442414 h 794333"/>
              <a:gd name="connsiteX6" fmla="*/ 503695 w 1095398"/>
              <a:gd name="connsiteY6" fmla="*/ 349424 h 794333"/>
              <a:gd name="connsiteX7" fmla="*/ 270904 w 1095398"/>
              <a:gd name="connsiteY7" fmla="*/ 632136 h 794333"/>
              <a:gd name="connsiteX8" fmla="*/ 131735 w 1095398"/>
              <a:gd name="connsiteY8" fmla="*/ 690387 h 794333"/>
              <a:gd name="connsiteX9" fmla="*/ 147234 w 1095398"/>
              <a:gd name="connsiteY9" fmla="*/ 8461 h 794333"/>
              <a:gd name="connsiteX0" fmla="*/ 147234 w 1095398"/>
              <a:gd name="connsiteY0" fmla="*/ 8461 h 747214"/>
              <a:gd name="connsiteX1" fmla="*/ 1015139 w 1095398"/>
              <a:gd name="connsiteY1" fmla="*/ 23960 h 747214"/>
              <a:gd name="connsiteX2" fmla="*/ 984142 w 1095398"/>
              <a:gd name="connsiteY2" fmla="*/ 271933 h 747214"/>
              <a:gd name="connsiteX3" fmla="*/ 997057 w 1095398"/>
              <a:gd name="connsiteY3" fmla="*/ 690387 h 747214"/>
              <a:gd name="connsiteX4" fmla="*/ 720671 w 1095398"/>
              <a:gd name="connsiteY4" fmla="*/ 659390 h 747214"/>
              <a:gd name="connsiteX5" fmla="*/ 612183 w 1095398"/>
              <a:gd name="connsiteY5" fmla="*/ 442414 h 747214"/>
              <a:gd name="connsiteX6" fmla="*/ 503695 w 1095398"/>
              <a:gd name="connsiteY6" fmla="*/ 349424 h 747214"/>
              <a:gd name="connsiteX7" fmla="*/ 131735 w 1095398"/>
              <a:gd name="connsiteY7" fmla="*/ 690387 h 747214"/>
              <a:gd name="connsiteX8" fmla="*/ 147234 w 1095398"/>
              <a:gd name="connsiteY8" fmla="*/ 8461 h 747214"/>
              <a:gd name="connsiteX0" fmla="*/ 85241 w 1033405"/>
              <a:gd name="connsiteY0" fmla="*/ 8461 h 706754"/>
              <a:gd name="connsiteX1" fmla="*/ 953146 w 1033405"/>
              <a:gd name="connsiteY1" fmla="*/ 23960 h 706754"/>
              <a:gd name="connsiteX2" fmla="*/ 922149 w 1033405"/>
              <a:gd name="connsiteY2" fmla="*/ 271933 h 706754"/>
              <a:gd name="connsiteX3" fmla="*/ 935064 w 1033405"/>
              <a:gd name="connsiteY3" fmla="*/ 690387 h 706754"/>
              <a:gd name="connsiteX4" fmla="*/ 658678 w 1033405"/>
              <a:gd name="connsiteY4" fmla="*/ 659390 h 706754"/>
              <a:gd name="connsiteX5" fmla="*/ 550190 w 1033405"/>
              <a:gd name="connsiteY5" fmla="*/ 442414 h 706754"/>
              <a:gd name="connsiteX6" fmla="*/ 441702 w 1033405"/>
              <a:gd name="connsiteY6" fmla="*/ 349424 h 706754"/>
              <a:gd name="connsiteX7" fmla="*/ 85241 w 10334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76667"/>
              <a:gd name="connsiteX1" fmla="*/ 648346 w 728605"/>
              <a:gd name="connsiteY1" fmla="*/ 23960 h 776667"/>
              <a:gd name="connsiteX2" fmla="*/ 617349 w 728605"/>
              <a:gd name="connsiteY2" fmla="*/ 271933 h 776667"/>
              <a:gd name="connsiteX3" fmla="*/ 630264 w 728605"/>
              <a:gd name="connsiteY3" fmla="*/ 690387 h 776667"/>
              <a:gd name="connsiteX4" fmla="*/ 353878 w 728605"/>
              <a:gd name="connsiteY4" fmla="*/ 659390 h 776667"/>
              <a:gd name="connsiteX5" fmla="*/ 245390 w 728605"/>
              <a:gd name="connsiteY5" fmla="*/ 518614 h 776667"/>
              <a:gd name="connsiteX6" fmla="*/ 230282 w 728605"/>
              <a:gd name="connsiteY6" fmla="*/ 670133 h 776667"/>
              <a:gd name="connsiteX7" fmla="*/ 136902 w 728605"/>
              <a:gd name="connsiteY7" fmla="*/ 349424 h 776667"/>
              <a:gd name="connsiteX8" fmla="*/ 85241 w 728605"/>
              <a:gd name="connsiteY8" fmla="*/ 8461 h 776667"/>
              <a:gd name="connsiteX0" fmla="*/ 85241 w 728605"/>
              <a:gd name="connsiteY0" fmla="*/ 8461 h 721794"/>
              <a:gd name="connsiteX1" fmla="*/ 648346 w 728605"/>
              <a:gd name="connsiteY1" fmla="*/ 23960 h 721794"/>
              <a:gd name="connsiteX2" fmla="*/ 617349 w 728605"/>
              <a:gd name="connsiteY2" fmla="*/ 271933 h 721794"/>
              <a:gd name="connsiteX3" fmla="*/ 630264 w 728605"/>
              <a:gd name="connsiteY3" fmla="*/ 690387 h 721794"/>
              <a:gd name="connsiteX4" fmla="*/ 353878 w 728605"/>
              <a:gd name="connsiteY4" fmla="*/ 659390 h 721794"/>
              <a:gd name="connsiteX5" fmla="*/ 230282 w 728605"/>
              <a:gd name="connsiteY5" fmla="*/ 670133 h 721794"/>
              <a:gd name="connsiteX6" fmla="*/ 136902 w 728605"/>
              <a:gd name="connsiteY6" fmla="*/ 349424 h 721794"/>
              <a:gd name="connsiteX7" fmla="*/ 85241 w 728605"/>
              <a:gd name="connsiteY7" fmla="*/ 8461 h 72179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351213 w 738441"/>
              <a:gd name="connsiteY5" fmla="*/ 654465 h 706754"/>
              <a:gd name="connsiteX6" fmla="*/ 87718 w 738441"/>
              <a:gd name="connsiteY6" fmla="*/ 593933 h 706754"/>
              <a:gd name="connsiteX7" fmla="*/ 95077 w 738441"/>
              <a:gd name="connsiteY7" fmla="*/ 8461 h 706754"/>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351213 w 676263"/>
              <a:gd name="connsiteY4" fmla="*/ 654465 h 723145"/>
              <a:gd name="connsiteX5" fmla="*/ 87718 w 676263"/>
              <a:gd name="connsiteY5" fmla="*/ 593933 h 723145"/>
              <a:gd name="connsiteX6" fmla="*/ 95077 w 676263"/>
              <a:gd name="connsiteY6" fmla="*/ 8461 h 723145"/>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503613 w 676263"/>
              <a:gd name="connsiteY4" fmla="*/ 654465 h 723145"/>
              <a:gd name="connsiteX5" fmla="*/ 87718 w 676263"/>
              <a:gd name="connsiteY5" fmla="*/ 593933 h 723145"/>
              <a:gd name="connsiteX6" fmla="*/ 95077 w 676263"/>
              <a:gd name="connsiteY6" fmla="*/ 8461 h 723145"/>
              <a:gd name="connsiteX0" fmla="*/ 95077 w 676263"/>
              <a:gd name="connsiteY0" fmla="*/ 8461 h 713057"/>
              <a:gd name="connsiteX1" fmla="*/ 658182 w 676263"/>
              <a:gd name="connsiteY1" fmla="*/ 23960 h 713057"/>
              <a:gd name="connsiteX2" fmla="*/ 627185 w 676263"/>
              <a:gd name="connsiteY2" fmla="*/ 271933 h 713057"/>
              <a:gd name="connsiteX3" fmla="*/ 363714 w 676263"/>
              <a:gd name="connsiteY3" fmla="*/ 659390 h 713057"/>
              <a:gd name="connsiteX4" fmla="*/ 87718 w 676263"/>
              <a:gd name="connsiteY4" fmla="*/ 593933 h 713057"/>
              <a:gd name="connsiteX5" fmla="*/ 95077 w 676263"/>
              <a:gd name="connsiteY5" fmla="*/ 8461 h 713057"/>
              <a:gd name="connsiteX0" fmla="*/ 95077 w 651216"/>
              <a:gd name="connsiteY0" fmla="*/ 8461 h 713057"/>
              <a:gd name="connsiteX1" fmla="*/ 507901 w 651216"/>
              <a:gd name="connsiteY1" fmla="*/ 23960 h 713057"/>
              <a:gd name="connsiteX2" fmla="*/ 627185 w 651216"/>
              <a:gd name="connsiteY2" fmla="*/ 271933 h 713057"/>
              <a:gd name="connsiteX3" fmla="*/ 363714 w 651216"/>
              <a:gd name="connsiteY3" fmla="*/ 659390 h 713057"/>
              <a:gd name="connsiteX4" fmla="*/ 87718 w 651216"/>
              <a:gd name="connsiteY4" fmla="*/ 593933 h 713057"/>
              <a:gd name="connsiteX5" fmla="*/ 95077 w 651216"/>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 name="connsiteX0" fmla="*/ 95077 w 626009"/>
              <a:gd name="connsiteY0" fmla="*/ 8461 h 702421"/>
              <a:gd name="connsiteX1" fmla="*/ 612236 w 626009"/>
              <a:gd name="connsiteY1" fmla="*/ 23960 h 702421"/>
              <a:gd name="connsiteX2" fmla="*/ 581239 w 626009"/>
              <a:gd name="connsiteY2" fmla="*/ 271933 h 702421"/>
              <a:gd name="connsiteX3" fmla="*/ 560093 w 626009"/>
              <a:gd name="connsiteY3" fmla="*/ 482591 h 702421"/>
              <a:gd name="connsiteX4" fmla="*/ 468049 w 626009"/>
              <a:gd name="connsiteY4" fmla="*/ 659390 h 702421"/>
              <a:gd name="connsiteX5" fmla="*/ 192053 w 626009"/>
              <a:gd name="connsiteY5" fmla="*/ 593933 h 702421"/>
              <a:gd name="connsiteX6" fmla="*/ 95077 w 626009"/>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96976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94662"/>
              <a:gd name="connsiteY0" fmla="*/ 8461 h 702421"/>
              <a:gd name="connsiteX1" fmla="*/ 517159 w 594662"/>
              <a:gd name="connsiteY1" fmla="*/ 23960 h 702421"/>
              <a:gd name="connsiteX2" fmla="*/ 465016 w 594662"/>
              <a:gd name="connsiteY2" fmla="*/ 482591 h 702421"/>
              <a:gd name="connsiteX3" fmla="*/ 372972 w 594662"/>
              <a:gd name="connsiteY3" fmla="*/ 659390 h 702421"/>
              <a:gd name="connsiteX4" fmla="*/ 201311 w 594662"/>
              <a:gd name="connsiteY4" fmla="*/ 593933 h 702421"/>
              <a:gd name="connsiteX5" fmla="*/ 0 w 594662"/>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41214"/>
              <a:gd name="connsiteY0" fmla="*/ 8461 h 702421"/>
              <a:gd name="connsiteX1" fmla="*/ 517159 w 541214"/>
              <a:gd name="connsiteY1" fmla="*/ 23960 h 702421"/>
              <a:gd name="connsiteX2" fmla="*/ 517183 w 541214"/>
              <a:gd name="connsiteY2" fmla="*/ 482591 h 702421"/>
              <a:gd name="connsiteX3" fmla="*/ 372972 w 541214"/>
              <a:gd name="connsiteY3" fmla="*/ 659390 h 702421"/>
              <a:gd name="connsiteX4" fmla="*/ 201311 w 541214"/>
              <a:gd name="connsiteY4" fmla="*/ 593933 h 702421"/>
              <a:gd name="connsiteX5" fmla="*/ 0 w 541214"/>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781" h="702421">
                <a:moveTo>
                  <a:pt x="0" y="8461"/>
                </a:moveTo>
                <a:cubicBezTo>
                  <a:pt x="343177" y="0"/>
                  <a:pt x="228384" y="9595"/>
                  <a:pt x="517159" y="23960"/>
                </a:cubicBezTo>
                <a:cubicBezTo>
                  <a:pt x="525431" y="347332"/>
                  <a:pt x="530781" y="337072"/>
                  <a:pt x="517183" y="482591"/>
                </a:cubicBezTo>
                <a:cubicBezTo>
                  <a:pt x="430551" y="608304"/>
                  <a:pt x="425617" y="640833"/>
                  <a:pt x="372972" y="659390"/>
                </a:cubicBezTo>
                <a:cubicBezTo>
                  <a:pt x="254248" y="630410"/>
                  <a:pt x="263473" y="702421"/>
                  <a:pt x="201311" y="593933"/>
                </a:cubicBezTo>
                <a:cubicBezTo>
                  <a:pt x="139149" y="485445"/>
                  <a:pt x="68738" y="201196"/>
                  <a:pt x="0"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76200" y="4262735"/>
            <a:ext cx="9067800" cy="461665"/>
            <a:chOff x="76200" y="4262735"/>
            <a:chExt cx="9067800" cy="461665"/>
          </a:xfrm>
        </p:grpSpPr>
        <p:cxnSp>
          <p:nvCxnSpPr>
            <p:cNvPr id="37" name="Straight Connector 36"/>
            <p:cNvCxnSpPr/>
            <p:nvPr/>
          </p:nvCxnSpPr>
          <p:spPr>
            <a:xfrm>
              <a:off x="685800" y="4419600"/>
              <a:ext cx="8458200" cy="0"/>
            </a:xfrm>
            <a:prstGeom prst="line">
              <a:avLst/>
            </a:prstGeom>
            <a:ln w="76200">
              <a:solidFill>
                <a:srgbClr val="0070C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6200" y="4262735"/>
              <a:ext cx="606256" cy="461665"/>
            </a:xfrm>
            <a:prstGeom prst="rect">
              <a:avLst/>
            </a:prstGeom>
            <a:noFill/>
          </p:spPr>
          <p:txBody>
            <a:bodyPr wrap="none" rtlCol="0">
              <a:spAutoFit/>
            </a:bodyPr>
            <a:lstStyle/>
            <a:p>
              <a:pPr marL="0" algn="ctr"/>
              <a:r>
                <a:rPr lang="en-US" sz="2400" b="1" dirty="0" smtClean="0">
                  <a:solidFill>
                    <a:srgbClr val="0070C0"/>
                  </a:solidFill>
                </a:rPr>
                <a:t>59</a:t>
              </a:r>
              <a:r>
                <a:rPr lang="en-US" sz="2400" b="1" baseline="30000" dirty="0" smtClean="0">
                  <a:solidFill>
                    <a:srgbClr val="0070C0"/>
                  </a:solidFill>
                </a:rPr>
                <a:t>o</a:t>
              </a:r>
            </a:p>
          </p:txBody>
        </p:sp>
      </p:grpSp>
      <p:grpSp>
        <p:nvGrpSpPr>
          <p:cNvPr id="41" name="Group 40"/>
          <p:cNvGrpSpPr/>
          <p:nvPr/>
        </p:nvGrpSpPr>
        <p:grpSpPr>
          <a:xfrm>
            <a:off x="4876800" y="914400"/>
            <a:ext cx="3581400" cy="685800"/>
            <a:chOff x="5029200" y="914400"/>
            <a:chExt cx="3581400" cy="685800"/>
          </a:xfrm>
        </p:grpSpPr>
        <p:sp>
          <p:nvSpPr>
            <p:cNvPr id="36" name="Text Box 4"/>
            <p:cNvSpPr txBox="1">
              <a:spLocks noChangeArrowheads="1"/>
            </p:cNvSpPr>
            <p:nvPr/>
          </p:nvSpPr>
          <p:spPr bwMode="auto">
            <a:xfrm>
              <a:off x="5257800" y="914400"/>
              <a:ext cx="3352800" cy="646331"/>
            </a:xfrm>
            <a:prstGeom prst="rect">
              <a:avLst/>
            </a:prstGeom>
            <a:noFill/>
            <a:ln w="9525">
              <a:noFill/>
              <a:miter lim="800000"/>
              <a:headEnd/>
              <a:tailEnd/>
            </a:ln>
          </p:spPr>
          <p:txBody>
            <a:bodyPr wrap="square">
              <a:spAutoFit/>
            </a:bodyPr>
            <a:lstStyle/>
            <a:p>
              <a:pPr algn="ctr"/>
              <a:r>
                <a:rPr lang="en-US" sz="3600" b="1" dirty="0" smtClean="0">
                  <a:solidFill>
                    <a:srgbClr val="FF0000"/>
                  </a:solidFill>
                  <a:effectLst>
                    <a:outerShdw dist="50800" dir="7200000" algn="ctr" rotWithShape="0">
                      <a:schemeClr val="bg1"/>
                    </a:outerShdw>
                  </a:effectLst>
                  <a:latin typeface="Arial Black" pitchFamily="34" charset="0"/>
                </a:rPr>
                <a:t>        today?</a:t>
              </a:r>
            </a:p>
          </p:txBody>
        </p:sp>
        <p:sp>
          <p:nvSpPr>
            <p:cNvPr id="40" name="Right Arrow 39"/>
            <p:cNvSpPr/>
            <p:nvPr/>
          </p:nvSpPr>
          <p:spPr>
            <a:xfrm>
              <a:off x="5029200" y="914400"/>
              <a:ext cx="1511808" cy="685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3"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How long do these Glacial Ages last?</a:t>
            </a:r>
          </a:p>
        </p:txBody>
      </p:sp>
      <p:grpSp>
        <p:nvGrpSpPr>
          <p:cNvPr id="42" name="Group 42"/>
          <p:cNvGrpSpPr/>
          <p:nvPr/>
        </p:nvGrpSpPr>
        <p:grpSpPr>
          <a:xfrm>
            <a:off x="0" y="838200"/>
            <a:ext cx="1886542" cy="4076700"/>
            <a:chOff x="3305943" y="5276906"/>
            <a:chExt cx="1886542" cy="4076700"/>
          </a:xfrm>
        </p:grpSpPr>
        <p:cxnSp>
          <p:nvCxnSpPr>
            <p:cNvPr id="44" name="Straight Arrow Connector 43"/>
            <p:cNvCxnSpPr/>
            <p:nvPr/>
          </p:nvCxnSpPr>
          <p:spPr>
            <a:xfrm flipV="1">
              <a:off x="4661214" y="5734106"/>
              <a:ext cx="16329" cy="3619500"/>
            </a:xfrm>
            <a:prstGeom prst="straightConnector1">
              <a:avLst/>
            </a:prstGeom>
            <a:ln w="508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p:cNvSpPr txBox="1">
              <a:spLocks noChangeArrowheads="1"/>
            </p:cNvSpPr>
            <p:nvPr/>
          </p:nvSpPr>
          <p:spPr bwMode="auto">
            <a:xfrm>
              <a:off x="3305943" y="5276906"/>
              <a:ext cx="1886542" cy="461665"/>
            </a:xfrm>
            <a:prstGeom prst="rect">
              <a:avLst/>
            </a:prstGeom>
            <a:noFill/>
            <a:ln w="38100">
              <a:solidFill>
                <a:schemeClr val="tx1"/>
              </a:solidFill>
              <a:miter lim="800000"/>
              <a:headEnd/>
              <a:tailEnd/>
            </a:ln>
          </p:spPr>
          <p:txBody>
            <a:bodyPr wrap="none">
              <a:spAutoFit/>
            </a:bodyPr>
            <a:lstStyle/>
            <a:p>
              <a:r>
                <a:rPr lang="en-US" sz="2400" b="1" dirty="0" err="1" smtClean="0"/>
                <a:t>Cryogenerian</a:t>
              </a:r>
              <a:endParaRPr lang="en-US" sz="2400" b="1" dirty="0"/>
            </a:p>
          </p:txBody>
        </p:sp>
      </p:grpSp>
      <p:grpSp>
        <p:nvGrpSpPr>
          <p:cNvPr id="50" name="Group 38"/>
          <p:cNvGrpSpPr/>
          <p:nvPr/>
        </p:nvGrpSpPr>
        <p:grpSpPr>
          <a:xfrm>
            <a:off x="3962400" y="1367135"/>
            <a:ext cx="936795" cy="3554389"/>
            <a:chOff x="2384595" y="1367135"/>
            <a:chExt cx="936795" cy="3554389"/>
          </a:xfrm>
        </p:grpSpPr>
        <p:sp>
          <p:nvSpPr>
            <p:cNvPr id="51" name="TextBox 50"/>
            <p:cNvSpPr txBox="1">
              <a:spLocks noChangeArrowheads="1"/>
            </p:cNvSpPr>
            <p:nvPr/>
          </p:nvSpPr>
          <p:spPr bwMode="auto">
            <a:xfrm>
              <a:off x="2384595" y="1367135"/>
              <a:ext cx="936795" cy="461665"/>
            </a:xfrm>
            <a:prstGeom prst="rect">
              <a:avLst/>
            </a:prstGeom>
            <a:noFill/>
            <a:ln w="38100">
              <a:solidFill>
                <a:schemeClr val="tx1"/>
              </a:solidFill>
              <a:miter lim="800000"/>
              <a:headEnd/>
              <a:tailEnd/>
            </a:ln>
          </p:spPr>
          <p:txBody>
            <a:bodyPr wrap="none">
              <a:spAutoFit/>
            </a:bodyPr>
            <a:lstStyle/>
            <a:p>
              <a:r>
                <a:rPr lang="en-US" sz="2400" b="1" dirty="0" smtClean="0"/>
                <a:t>Karoo</a:t>
              </a:r>
              <a:endParaRPr lang="en-US" sz="2400" b="1" dirty="0"/>
            </a:p>
          </p:txBody>
        </p:sp>
        <p:cxnSp>
          <p:nvCxnSpPr>
            <p:cNvPr id="52" name="Straight Arrow Connector 51"/>
            <p:cNvCxnSpPr/>
            <p:nvPr/>
          </p:nvCxnSpPr>
          <p:spPr>
            <a:xfrm flipH="1" flipV="1">
              <a:off x="2482131" y="1828800"/>
              <a:ext cx="7942" cy="3092724"/>
            </a:xfrm>
            <a:prstGeom prst="straightConnector1">
              <a:avLst/>
            </a:prstGeom>
            <a:ln w="508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53" name="Group 37"/>
          <p:cNvGrpSpPr/>
          <p:nvPr/>
        </p:nvGrpSpPr>
        <p:grpSpPr>
          <a:xfrm>
            <a:off x="1524000" y="1371600"/>
            <a:ext cx="2303516" cy="3525163"/>
            <a:chOff x="2379716" y="1981200"/>
            <a:chExt cx="2303516" cy="3525163"/>
          </a:xfrm>
        </p:grpSpPr>
        <p:sp>
          <p:nvSpPr>
            <p:cNvPr id="54" name="TextBox 53"/>
            <p:cNvSpPr txBox="1">
              <a:spLocks noChangeArrowheads="1"/>
            </p:cNvSpPr>
            <p:nvPr/>
          </p:nvSpPr>
          <p:spPr bwMode="auto">
            <a:xfrm>
              <a:off x="2379716" y="1981200"/>
              <a:ext cx="2303516" cy="461665"/>
            </a:xfrm>
            <a:prstGeom prst="rect">
              <a:avLst/>
            </a:prstGeom>
            <a:noFill/>
            <a:ln w="38100">
              <a:solidFill>
                <a:schemeClr val="tx1"/>
              </a:solidFill>
              <a:miter lim="800000"/>
              <a:headEnd/>
              <a:tailEnd/>
            </a:ln>
          </p:spPr>
          <p:txBody>
            <a:bodyPr wrap="none">
              <a:spAutoFit/>
            </a:bodyPr>
            <a:lstStyle/>
            <a:p>
              <a:r>
                <a:rPr lang="en-US" sz="2400" b="1" dirty="0" smtClean="0"/>
                <a:t>Andean-Saharan</a:t>
              </a:r>
              <a:endParaRPr lang="en-US" sz="2400" b="1" dirty="0"/>
            </a:p>
          </p:txBody>
        </p:sp>
        <p:cxnSp>
          <p:nvCxnSpPr>
            <p:cNvPr id="55" name="Straight Arrow Connector 54"/>
            <p:cNvCxnSpPr/>
            <p:nvPr/>
          </p:nvCxnSpPr>
          <p:spPr>
            <a:xfrm flipH="1" flipV="1">
              <a:off x="3617204" y="2438400"/>
              <a:ext cx="11123" cy="3067963"/>
            </a:xfrm>
            <a:prstGeom prst="straightConnector1">
              <a:avLst/>
            </a:prstGeom>
            <a:ln w="508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56" name="Group 52"/>
          <p:cNvGrpSpPr/>
          <p:nvPr/>
        </p:nvGrpSpPr>
        <p:grpSpPr>
          <a:xfrm>
            <a:off x="6096000" y="838200"/>
            <a:ext cx="2971800" cy="4038600"/>
            <a:chOff x="4038600" y="1600200"/>
            <a:chExt cx="2971800" cy="4038600"/>
          </a:xfrm>
        </p:grpSpPr>
        <p:sp>
          <p:nvSpPr>
            <p:cNvPr id="57" name="TextBox 56"/>
            <p:cNvSpPr txBox="1">
              <a:spLocks noChangeArrowheads="1"/>
            </p:cNvSpPr>
            <p:nvPr/>
          </p:nvSpPr>
          <p:spPr bwMode="auto">
            <a:xfrm>
              <a:off x="4038600" y="1600200"/>
              <a:ext cx="2971800" cy="461665"/>
            </a:xfrm>
            <a:prstGeom prst="rect">
              <a:avLst/>
            </a:prstGeom>
            <a:noFill/>
            <a:ln w="38100">
              <a:solidFill>
                <a:schemeClr val="tx1"/>
              </a:solidFill>
              <a:miter lim="800000"/>
              <a:headEnd/>
              <a:tailEnd/>
            </a:ln>
          </p:spPr>
          <p:txBody>
            <a:bodyPr wrap="square">
              <a:spAutoFit/>
            </a:bodyPr>
            <a:lstStyle/>
            <a:p>
              <a:r>
                <a:rPr lang="en-US" sz="2400" b="1" dirty="0" smtClean="0"/>
                <a:t>Pliocene-</a:t>
              </a:r>
              <a:r>
                <a:rPr lang="en-US" sz="2400" b="1" dirty="0" err="1" smtClean="0"/>
                <a:t>Quarternary</a:t>
              </a:r>
              <a:endParaRPr lang="en-US" sz="2400" b="1" dirty="0"/>
            </a:p>
          </p:txBody>
        </p:sp>
        <p:cxnSp>
          <p:nvCxnSpPr>
            <p:cNvPr id="58" name="Straight Arrow Connector 57"/>
            <p:cNvCxnSpPr/>
            <p:nvPr/>
          </p:nvCxnSpPr>
          <p:spPr>
            <a:xfrm flipH="1" flipV="1">
              <a:off x="6705600" y="2041071"/>
              <a:ext cx="43543" cy="3597729"/>
            </a:xfrm>
            <a:prstGeom prst="straightConnector1">
              <a:avLst/>
            </a:prstGeom>
            <a:ln w="50800">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Effect transition="in" filter="fade">
                                      <p:cBhvr>
                                        <p:cTn id="9" dur="1000"/>
                                        <p:tgtEl>
                                          <p:spTgt spid="9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20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91"/>
                                        </p:tgtEl>
                                        <p:attrNameLst>
                                          <p:attrName>style.visibility</p:attrName>
                                        </p:attrNameLst>
                                      </p:cBhvr>
                                      <p:to>
                                        <p:strVal val="visible"/>
                                      </p:to>
                                    </p:set>
                                    <p:anim calcmode="lin" valueType="num">
                                      <p:cBhvr>
                                        <p:cTn id="18" dur="1000" fill="hold"/>
                                        <p:tgtEl>
                                          <p:spTgt spid="91"/>
                                        </p:tgtEl>
                                        <p:attrNameLst>
                                          <p:attrName>ppt_w</p:attrName>
                                        </p:attrNameLst>
                                      </p:cBhvr>
                                      <p:tavLst>
                                        <p:tav tm="0">
                                          <p:val>
                                            <p:fltVal val="0"/>
                                          </p:val>
                                        </p:tav>
                                        <p:tav tm="100000">
                                          <p:val>
                                            <p:strVal val="#ppt_w"/>
                                          </p:val>
                                        </p:tav>
                                      </p:tavLst>
                                    </p:anim>
                                    <p:anim calcmode="lin" valueType="num">
                                      <p:cBhvr>
                                        <p:cTn id="19" dur="1000" fill="hold"/>
                                        <p:tgtEl>
                                          <p:spTgt spid="91"/>
                                        </p:tgtEl>
                                        <p:attrNameLst>
                                          <p:attrName>ppt_h</p:attrName>
                                        </p:attrNameLst>
                                      </p:cBhvr>
                                      <p:tavLst>
                                        <p:tav tm="0">
                                          <p:val>
                                            <p:fltVal val="0"/>
                                          </p:val>
                                        </p:tav>
                                        <p:tav tm="100000">
                                          <p:val>
                                            <p:strVal val="#ppt_h"/>
                                          </p:val>
                                        </p:tav>
                                      </p:tavLst>
                                    </p:anim>
                                    <p:animEffect transition="in" filter="fade">
                                      <p:cBhvr>
                                        <p:cTn id="20" dur="1000"/>
                                        <p:tgtEl>
                                          <p:spTgt spid="9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20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p:cTn id="29" dur="1000" fill="hold"/>
                                        <p:tgtEl>
                                          <p:spTgt spid="93"/>
                                        </p:tgtEl>
                                        <p:attrNameLst>
                                          <p:attrName>ppt_w</p:attrName>
                                        </p:attrNameLst>
                                      </p:cBhvr>
                                      <p:tavLst>
                                        <p:tav tm="0">
                                          <p:val>
                                            <p:fltVal val="0"/>
                                          </p:val>
                                        </p:tav>
                                        <p:tav tm="100000">
                                          <p:val>
                                            <p:strVal val="#ppt_w"/>
                                          </p:val>
                                        </p:tav>
                                      </p:tavLst>
                                    </p:anim>
                                    <p:anim calcmode="lin" valueType="num">
                                      <p:cBhvr>
                                        <p:cTn id="30" dur="1000" fill="hold"/>
                                        <p:tgtEl>
                                          <p:spTgt spid="93"/>
                                        </p:tgtEl>
                                        <p:attrNameLst>
                                          <p:attrName>ppt_h</p:attrName>
                                        </p:attrNameLst>
                                      </p:cBhvr>
                                      <p:tavLst>
                                        <p:tav tm="0">
                                          <p:val>
                                            <p:fltVal val="0"/>
                                          </p:val>
                                        </p:tav>
                                        <p:tav tm="100000">
                                          <p:val>
                                            <p:strVal val="#ppt_h"/>
                                          </p:val>
                                        </p:tav>
                                      </p:tavLst>
                                    </p:anim>
                                    <p:animEffect transition="in" filter="fade">
                                      <p:cBhvr>
                                        <p:cTn id="31" dur="1000"/>
                                        <p:tgtEl>
                                          <p:spTgt spid="93"/>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20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10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2000"/>
                                        <p:tgtEl>
                                          <p:spTgt spid="39"/>
                                        </p:tgtEl>
                                      </p:cBhvr>
                                    </p:animEffect>
                                    <p:anim calcmode="lin" valueType="num">
                                      <p:cBhvr>
                                        <p:cTn id="46" dur="2000" fill="hold"/>
                                        <p:tgtEl>
                                          <p:spTgt spid="39"/>
                                        </p:tgtEl>
                                        <p:attrNameLst>
                                          <p:attrName>ppt_x</p:attrName>
                                        </p:attrNameLst>
                                      </p:cBhvr>
                                      <p:tavLst>
                                        <p:tav tm="0">
                                          <p:val>
                                            <p:strVal val="#ppt_x"/>
                                          </p:val>
                                        </p:tav>
                                        <p:tav tm="100000">
                                          <p:val>
                                            <p:strVal val="#ppt_x"/>
                                          </p:val>
                                        </p:tav>
                                      </p:tavLst>
                                    </p:anim>
                                    <p:anim calcmode="lin" valueType="num">
                                      <p:cBhvr>
                                        <p:cTn id="47" dur="2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46"/>
                                        </p:tgtEl>
                                      </p:cBhvr>
                                    </p:animEffect>
                                    <p:set>
                                      <p:cBhvr>
                                        <p:cTn id="52" dur="1" fill="hold">
                                          <p:stCondLst>
                                            <p:cond delay="999"/>
                                          </p:stCondLst>
                                        </p:cTn>
                                        <p:tgtEl>
                                          <p:spTgt spid="4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48"/>
                                        </p:tgtEl>
                                      </p:cBhvr>
                                    </p:animEffect>
                                    <p:set>
                                      <p:cBhvr>
                                        <p:cTn id="58" dur="1" fill="hold">
                                          <p:stCondLst>
                                            <p:cond delay="999"/>
                                          </p:stCondLst>
                                        </p:cTn>
                                        <p:tgtEl>
                                          <p:spTgt spid="4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39"/>
                                        </p:tgtEl>
                                      </p:cBhvr>
                                    </p:animEffect>
                                    <p:set>
                                      <p:cBhvr>
                                        <p:cTn id="61" dur="1" fill="hold">
                                          <p:stCondLst>
                                            <p:cond delay="999"/>
                                          </p:stCondLst>
                                        </p:cTn>
                                        <p:tgtEl>
                                          <p:spTgt spid="3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41"/>
                                        </p:tgtEl>
                                      </p:cBhvr>
                                    </p:animEffect>
                                    <p:set>
                                      <p:cBhvr>
                                        <p:cTn id="64" dur="1" fill="hold">
                                          <p:stCondLst>
                                            <p:cond delay="999"/>
                                          </p:stCondLst>
                                        </p:cTn>
                                        <p:tgtEl>
                                          <p:spTgt spid="4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16"/>
                                        </p:tgtEl>
                                      </p:cBhvr>
                                    </p:animEffect>
                                    <p:set>
                                      <p:cBhvr>
                                        <p:cTn id="67" dur="1" fill="hold">
                                          <p:stCondLst>
                                            <p:cond delay="999"/>
                                          </p:stCondLst>
                                        </p:cTn>
                                        <p:tgtEl>
                                          <p:spTgt spid="16"/>
                                        </p:tgtEl>
                                        <p:attrNameLst>
                                          <p:attrName>style.visibility</p:attrName>
                                        </p:attrNameLst>
                                      </p:cBhvr>
                                      <p:to>
                                        <p:strVal val="hidden"/>
                                      </p:to>
                                    </p:se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ipe(left)">
                                      <p:cBhvr>
                                        <p:cTn id="71" dur="2000"/>
                                        <p:tgtEl>
                                          <p:spTgt spid="65"/>
                                        </p:tgtEl>
                                      </p:cBhvr>
                                    </p:animEffect>
                                  </p:childTnLst>
                                </p:cTn>
                              </p:par>
                            </p:childTnLst>
                          </p:cTn>
                        </p:par>
                        <p:par>
                          <p:cTn id="72" fill="hold">
                            <p:stCondLst>
                              <p:cond delay="3000"/>
                            </p:stCondLst>
                            <p:childTnLst>
                              <p:par>
                                <p:cTn id="73" presetID="22" presetClass="entr" presetSubtype="8" fill="hold" grpId="0" nodeType="after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wipe(left)">
                                      <p:cBhvr>
                                        <p:cTn id="75" dur="2000"/>
                                        <p:tgtEl>
                                          <p:spTgt spid="66"/>
                                        </p:tgtEl>
                                      </p:cBhvr>
                                    </p:animEffect>
                                  </p:childTnLst>
                                </p:cTn>
                              </p:par>
                            </p:childTnLst>
                          </p:cTn>
                        </p:par>
                        <p:par>
                          <p:cTn id="76" fill="hold">
                            <p:stCondLst>
                              <p:cond delay="5000"/>
                            </p:stCondLst>
                            <p:childTnLst>
                              <p:par>
                                <p:cTn id="77" presetID="22" presetClass="entr" presetSubtype="8" fill="hold" grpId="0" nodeType="after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left)">
                                      <p:cBhvr>
                                        <p:cTn id="79" dur="2000"/>
                                        <p:tgtEl>
                                          <p:spTgt spid="67"/>
                                        </p:tgtEl>
                                      </p:cBhvr>
                                    </p:animEffect>
                                  </p:childTnLst>
                                </p:cTn>
                              </p:par>
                            </p:childTnLst>
                          </p:cTn>
                        </p:par>
                        <p:par>
                          <p:cTn id="80" fill="hold">
                            <p:stCondLst>
                              <p:cond delay="7000"/>
                            </p:stCondLst>
                            <p:childTnLst>
                              <p:par>
                                <p:cTn id="81" presetID="22" presetClass="entr" presetSubtype="8" fill="hold" grpId="0" nodeType="after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wipe(left)">
                                      <p:cBhvr>
                                        <p:cTn id="83" dur="2000"/>
                                        <p:tgtEl>
                                          <p:spTgt spid="6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1000"/>
                                        <p:tgtEl>
                                          <p:spTgt spid="49"/>
                                        </p:tgtEl>
                                      </p:cBhvr>
                                    </p:animEffect>
                                  </p:childTnLst>
                                </p:cTn>
                              </p:par>
                            </p:childTnLst>
                          </p:cTn>
                        </p:par>
                        <p:par>
                          <p:cTn id="87" fill="hold">
                            <p:stCondLst>
                              <p:cond delay="9000"/>
                            </p:stCondLst>
                            <p:childTnLst>
                              <p:par>
                                <p:cTn id="88" presetID="22" presetClass="entr" presetSubtype="8" fill="hold" grpId="0" nodeType="afterEffect">
                                  <p:stCondLst>
                                    <p:cond delay="0"/>
                                  </p:stCondLst>
                                  <p:childTnLst>
                                    <p:set>
                                      <p:cBhvr>
                                        <p:cTn id="89" dur="1" fill="hold">
                                          <p:stCondLst>
                                            <p:cond delay="0"/>
                                          </p:stCondLst>
                                        </p:cTn>
                                        <p:tgtEl>
                                          <p:spTgt spid="69"/>
                                        </p:tgtEl>
                                        <p:attrNameLst>
                                          <p:attrName>style.visibility</p:attrName>
                                        </p:attrNameLst>
                                      </p:cBhvr>
                                      <p:to>
                                        <p:strVal val="visible"/>
                                      </p:to>
                                    </p:set>
                                    <p:animEffect transition="in" filter="wipe(left)">
                                      <p:cBhvr>
                                        <p:cTn id="90" dur="2000"/>
                                        <p:tgtEl>
                                          <p:spTgt spid="69"/>
                                        </p:tgtEl>
                                      </p:cBhvr>
                                    </p:animEffect>
                                  </p:childTnLst>
                                </p:cTn>
                              </p:par>
                            </p:childTnLst>
                          </p:cTn>
                        </p:par>
                        <p:par>
                          <p:cTn id="91" fill="hold">
                            <p:stCondLst>
                              <p:cond delay="11000"/>
                            </p:stCondLst>
                            <p:childTnLst>
                              <p:par>
                                <p:cTn id="92" presetID="22" presetClass="entr" presetSubtype="8" fill="hold" grpId="0" nodeType="after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wipe(left)">
                                      <p:cBhvr>
                                        <p:cTn id="94" dur="2000"/>
                                        <p:tgtEl>
                                          <p:spTgt spid="7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1000"/>
                                        <p:tgtEl>
                                          <p:spTgt spid="47"/>
                                        </p:tgtEl>
                                      </p:cBhvr>
                                    </p:animEffect>
                                  </p:childTnLst>
                                </p:cTn>
                              </p:par>
                            </p:childTnLst>
                          </p:cTn>
                        </p:par>
                        <p:par>
                          <p:cTn id="98" fill="hold">
                            <p:stCondLst>
                              <p:cond delay="13000"/>
                            </p:stCondLst>
                            <p:childTnLst>
                              <p:par>
                                <p:cTn id="99" presetID="22" presetClass="entr" presetSubtype="8" fill="hold" grpId="0" nodeType="afterEffect">
                                  <p:stCondLst>
                                    <p:cond delay="0"/>
                                  </p:stCondLst>
                                  <p:childTnLst>
                                    <p:set>
                                      <p:cBhvr>
                                        <p:cTn id="100" dur="1" fill="hold">
                                          <p:stCondLst>
                                            <p:cond delay="0"/>
                                          </p:stCondLst>
                                        </p:cTn>
                                        <p:tgtEl>
                                          <p:spTgt spid="71"/>
                                        </p:tgtEl>
                                        <p:attrNameLst>
                                          <p:attrName>style.visibility</p:attrName>
                                        </p:attrNameLst>
                                      </p:cBhvr>
                                      <p:to>
                                        <p:strVal val="visible"/>
                                      </p:to>
                                    </p:set>
                                    <p:animEffect transition="in" filter="wipe(left)">
                                      <p:cBhvr>
                                        <p:cTn id="101" dur="5000"/>
                                        <p:tgtEl>
                                          <p:spTgt spid="71"/>
                                        </p:tgtEl>
                                      </p:cBhvr>
                                    </p:animEffect>
                                  </p:childTnLst>
                                </p:cTn>
                              </p:par>
                              <p:par>
                                <p:cTn id="102" presetID="10" presetClass="entr" presetSubtype="0" fill="hold" grpId="0" nodeType="withEffect">
                                  <p:stCondLst>
                                    <p:cond delay="100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1000"/>
                                        <p:tgtEl>
                                          <p:spTgt spid="31"/>
                                        </p:tgtEl>
                                      </p:cBhvr>
                                    </p:animEffect>
                                  </p:childTnLst>
                                </p:cTn>
                              </p:par>
                            </p:childTnLst>
                          </p:cTn>
                        </p:par>
                        <p:par>
                          <p:cTn id="105" fill="hold">
                            <p:stCondLst>
                              <p:cond delay="18000"/>
                            </p:stCondLst>
                            <p:childTnLst>
                              <p:par>
                                <p:cTn id="106" presetID="22" presetClass="entr" presetSubtype="8" fill="hold" grpId="0" nodeType="after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wipe(left)">
                                      <p:cBhvr>
                                        <p:cTn id="108" dur="2000"/>
                                        <p:tgtEl>
                                          <p:spTgt spid="72"/>
                                        </p:tgtEl>
                                      </p:cBhvr>
                                    </p:animEffec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dissolve">
                                      <p:cBhvr>
                                        <p:cTn id="113" dur="1000"/>
                                        <p:tgtEl>
                                          <p:spTgt spid="32"/>
                                        </p:tgtEl>
                                      </p:cBhvr>
                                    </p:animEffect>
                                  </p:childTnLst>
                                </p:cTn>
                              </p:par>
                              <p:par>
                                <p:cTn id="114" presetID="9" presetClass="entr" presetSubtype="0" fill="hold" grpId="0"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dissolve">
                                      <p:cBhvr>
                                        <p:cTn id="116" dur="1000"/>
                                        <p:tgtEl>
                                          <p:spTgt spid="34"/>
                                        </p:tgtEl>
                                      </p:cBhvr>
                                    </p:animEffect>
                                  </p:childTnLst>
                                </p:cTn>
                              </p:par>
                              <p:par>
                                <p:cTn id="117" presetID="9" presetClass="entr" presetSubtype="0" fill="hold" grpId="0" nodeType="withEffect">
                                  <p:stCondLst>
                                    <p:cond delay="0"/>
                                  </p:stCondLst>
                                  <p:childTnLst>
                                    <p:set>
                                      <p:cBhvr>
                                        <p:cTn id="118" dur="1" fill="hold">
                                          <p:stCondLst>
                                            <p:cond delay="0"/>
                                          </p:stCondLst>
                                        </p:cTn>
                                        <p:tgtEl>
                                          <p:spTgt spid="35"/>
                                        </p:tgtEl>
                                        <p:attrNameLst>
                                          <p:attrName>style.visibility</p:attrName>
                                        </p:attrNameLst>
                                      </p:cBhvr>
                                      <p:to>
                                        <p:strVal val="visible"/>
                                      </p:to>
                                    </p:set>
                                    <p:animEffect transition="in" filter="dissolve">
                                      <p:cBhvr>
                                        <p:cTn id="119" dur="1000"/>
                                        <p:tgtEl>
                                          <p:spTgt spid="35"/>
                                        </p:tgtEl>
                                      </p:cBhvr>
                                    </p:animEffect>
                                  </p:childTnLst>
                                </p:cTn>
                              </p:par>
                              <p:par>
                                <p:cTn id="120" presetID="9" presetClass="entr" presetSubtype="0" fill="hold" nodeType="with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dissolve">
                                      <p:cBhvr>
                                        <p:cTn id="122" dur="1000"/>
                                        <p:tgtEl>
                                          <p:spTgt spid="33"/>
                                        </p:tgtEl>
                                      </p:cBhvr>
                                    </p:animEffect>
                                  </p:childTnLst>
                                </p:cTn>
                              </p:par>
                            </p:childTnLst>
                          </p:cTn>
                        </p:par>
                        <p:par>
                          <p:cTn id="123" fill="hold">
                            <p:stCondLst>
                              <p:cond delay="1000"/>
                            </p:stCondLst>
                            <p:childTnLst>
                              <p:par>
                                <p:cTn id="124" presetID="22" presetClass="entr" presetSubtype="4" fill="hold" nodeType="after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wipe(down)">
                                      <p:cBhvr>
                                        <p:cTn id="126" dur="1000"/>
                                        <p:tgtEl>
                                          <p:spTgt spid="42"/>
                                        </p:tgtEl>
                                      </p:cBhvr>
                                    </p:animEffect>
                                  </p:childTnLst>
                                </p:cTn>
                              </p:par>
                              <p:par>
                                <p:cTn id="127" presetID="22" presetClass="entr" presetSubtype="4" fill="hold" nodeType="withEffect">
                                  <p:stCondLst>
                                    <p:cond delay="500"/>
                                  </p:stCondLst>
                                  <p:childTnLst>
                                    <p:set>
                                      <p:cBhvr>
                                        <p:cTn id="128" dur="1" fill="hold">
                                          <p:stCondLst>
                                            <p:cond delay="0"/>
                                          </p:stCondLst>
                                        </p:cTn>
                                        <p:tgtEl>
                                          <p:spTgt spid="53"/>
                                        </p:tgtEl>
                                        <p:attrNameLst>
                                          <p:attrName>style.visibility</p:attrName>
                                        </p:attrNameLst>
                                      </p:cBhvr>
                                      <p:to>
                                        <p:strVal val="visible"/>
                                      </p:to>
                                    </p:set>
                                    <p:animEffect transition="in" filter="wipe(down)">
                                      <p:cBhvr>
                                        <p:cTn id="129" dur="1000"/>
                                        <p:tgtEl>
                                          <p:spTgt spid="53"/>
                                        </p:tgtEl>
                                      </p:cBhvr>
                                    </p:animEffect>
                                  </p:childTnLst>
                                </p:cTn>
                              </p:par>
                              <p:par>
                                <p:cTn id="130" presetID="22" presetClass="entr" presetSubtype="4" fill="hold" nodeType="withEffect">
                                  <p:stCondLst>
                                    <p:cond delay="1000"/>
                                  </p:stCondLst>
                                  <p:childTnLst>
                                    <p:set>
                                      <p:cBhvr>
                                        <p:cTn id="131" dur="1" fill="hold">
                                          <p:stCondLst>
                                            <p:cond delay="0"/>
                                          </p:stCondLst>
                                        </p:cTn>
                                        <p:tgtEl>
                                          <p:spTgt spid="50"/>
                                        </p:tgtEl>
                                        <p:attrNameLst>
                                          <p:attrName>style.visibility</p:attrName>
                                        </p:attrNameLst>
                                      </p:cBhvr>
                                      <p:to>
                                        <p:strVal val="visible"/>
                                      </p:to>
                                    </p:set>
                                    <p:animEffect transition="in" filter="wipe(down)">
                                      <p:cBhvr>
                                        <p:cTn id="132" dur="1000"/>
                                        <p:tgtEl>
                                          <p:spTgt spid="50"/>
                                        </p:tgtEl>
                                      </p:cBhvr>
                                    </p:animEffect>
                                  </p:childTnLst>
                                </p:cTn>
                              </p:par>
                              <p:par>
                                <p:cTn id="133" presetID="22" presetClass="entr" presetSubtype="4" fill="hold" nodeType="withEffect">
                                  <p:stCondLst>
                                    <p:cond delay="1500"/>
                                  </p:stCondLst>
                                  <p:childTnLst>
                                    <p:set>
                                      <p:cBhvr>
                                        <p:cTn id="134" dur="1" fill="hold">
                                          <p:stCondLst>
                                            <p:cond delay="0"/>
                                          </p:stCondLst>
                                        </p:cTn>
                                        <p:tgtEl>
                                          <p:spTgt spid="56"/>
                                        </p:tgtEl>
                                        <p:attrNameLst>
                                          <p:attrName>style.visibility</p:attrName>
                                        </p:attrNameLst>
                                      </p:cBhvr>
                                      <p:to>
                                        <p:strVal val="visible"/>
                                      </p:to>
                                    </p:set>
                                    <p:animEffect transition="in" filter="wipe(down)">
                                      <p:cBhvr>
                                        <p:cTn id="135" dur="1000"/>
                                        <p:tgtEl>
                                          <p:spTgt spid="56"/>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00"/>
                                        <p:tgtEl>
                                          <p:spTgt spid="53"/>
                                        </p:tgtEl>
                                      </p:cBhvr>
                                    </p:animEffect>
                                    <p:set>
                                      <p:cBhvr>
                                        <p:cTn id="140" dur="1" fill="hold">
                                          <p:stCondLst>
                                            <p:cond delay="999"/>
                                          </p:stCondLst>
                                        </p:cTn>
                                        <p:tgtEl>
                                          <p:spTgt spid="53"/>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1000"/>
                                        <p:tgtEl>
                                          <p:spTgt spid="42"/>
                                        </p:tgtEl>
                                      </p:cBhvr>
                                    </p:animEffect>
                                    <p:set>
                                      <p:cBhvr>
                                        <p:cTn id="143" dur="1" fill="hold">
                                          <p:stCondLst>
                                            <p:cond delay="999"/>
                                          </p:stCondLst>
                                        </p:cTn>
                                        <p:tgtEl>
                                          <p:spTgt spid="42"/>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1000"/>
                                        <p:tgtEl>
                                          <p:spTgt spid="50"/>
                                        </p:tgtEl>
                                      </p:cBhvr>
                                    </p:animEffect>
                                    <p:set>
                                      <p:cBhvr>
                                        <p:cTn id="146" dur="1" fill="hold">
                                          <p:stCondLst>
                                            <p:cond delay="999"/>
                                          </p:stCondLst>
                                        </p:cTn>
                                        <p:tgtEl>
                                          <p:spTgt spid="50"/>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1000"/>
                                        <p:tgtEl>
                                          <p:spTgt spid="56"/>
                                        </p:tgtEl>
                                      </p:cBhvr>
                                    </p:animEffect>
                                    <p:set>
                                      <p:cBhvr>
                                        <p:cTn id="149" dur="1" fill="hold">
                                          <p:stCondLst>
                                            <p:cond delay="999"/>
                                          </p:stCondLst>
                                        </p:cTn>
                                        <p:tgtEl>
                                          <p:spTgt spid="56"/>
                                        </p:tgtEl>
                                        <p:attrNameLst>
                                          <p:attrName>style.visibility</p:attrName>
                                        </p:attrNameLst>
                                      </p:cBhvr>
                                      <p:to>
                                        <p:strVal val="hidden"/>
                                      </p:to>
                                    </p:set>
                                  </p:childTnLst>
                                </p:cTn>
                              </p:par>
                            </p:childTnLst>
                          </p:cTn>
                        </p:par>
                        <p:par>
                          <p:cTn id="150" fill="hold">
                            <p:stCondLst>
                              <p:cond delay="1000"/>
                            </p:stCondLst>
                            <p:childTnLst>
                              <p:par>
                                <p:cTn id="151" presetID="22" presetClass="entr" presetSubtype="8" fill="hold" grpId="1" nodeType="afterEffect">
                                  <p:stCondLst>
                                    <p:cond delay="0"/>
                                  </p:stCondLst>
                                  <p:childTnLst>
                                    <p:set>
                                      <p:cBhvr>
                                        <p:cTn id="152" dur="1" fill="hold">
                                          <p:stCondLst>
                                            <p:cond delay="0"/>
                                          </p:stCondLst>
                                        </p:cTn>
                                        <p:tgtEl>
                                          <p:spTgt spid="43"/>
                                        </p:tgtEl>
                                        <p:attrNameLst>
                                          <p:attrName>style.visibility</p:attrName>
                                        </p:attrNameLst>
                                      </p:cBhvr>
                                      <p:to>
                                        <p:strVal val="visible"/>
                                      </p:to>
                                    </p:set>
                                    <p:animEffect transition="in" filter="wipe(left)">
                                      <p:cBhvr>
                                        <p:cTn id="15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8" grpId="0" animBg="1"/>
      <p:bldP spid="69" grpId="0" animBg="1"/>
      <p:bldP spid="70" grpId="0" animBg="1"/>
      <p:bldP spid="71" grpId="0" animBg="1"/>
      <p:bldP spid="72" grpId="0" animBg="1"/>
      <p:bldP spid="93" grpId="0" animBg="1"/>
      <p:bldP spid="92" grpId="0" animBg="1"/>
      <p:bldP spid="91" grpId="0" animBg="1"/>
      <p:bldP spid="47" grpId="0" animBg="1"/>
      <p:bldP spid="49" grpId="0" animBg="1"/>
      <p:bldP spid="66" grpId="0" animBg="1"/>
      <p:bldP spid="67" grpId="0" animBg="1"/>
      <p:bldP spid="31" grpId="0" animBg="1"/>
      <p:bldP spid="32" grpId="0" animBg="1"/>
      <p:bldP spid="34" grpId="0" animBg="1"/>
      <p:bldP spid="35" grpId="0" animBg="1"/>
      <p:bldP spid="43"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889844"/>
            <a:ext cx="9144000" cy="4893647"/>
          </a:xfrm>
          <a:prstGeom prst="rect">
            <a:avLst/>
          </a:prstGeom>
        </p:spPr>
        <p:txBody>
          <a:bodyPr wrap="square">
            <a:spAutoFit/>
          </a:bodyPr>
          <a:lstStyle/>
          <a:p>
            <a:r>
              <a:rPr lang="en-US" sz="2400" dirty="0" smtClean="0">
                <a:hlinkClick r:id="rId2"/>
              </a:rPr>
              <a:t>https://www2.ucar.edu/climate/faq/what-average-global-temperature-now</a:t>
            </a:r>
            <a:r>
              <a:rPr lang="en-US" sz="2400" dirty="0" smtClean="0"/>
              <a:t> </a:t>
            </a:r>
          </a:p>
          <a:p>
            <a:endParaRPr lang="en-US" sz="2400" dirty="0" smtClean="0"/>
          </a:p>
          <a:p>
            <a:r>
              <a:rPr lang="en-US" sz="2400" dirty="0" smtClean="0"/>
              <a:t>Climatologists prefer to combine short-term weather records into long-term periods (typically 30 years) when they analyze climate, including global averages. Between 1961 and 1990, the annual average temperature for the globe was around 57.2°F (14.0°C), according to the World Meteorological Organization.  The average annual temperature for the globe between 1951 and 1980 was around 57.2 degrees Fahrenheit (14 degrees Celsius). In 2015 the temperature was about 1.8 degrees F (1 degree C) warmer than the 1951–1980 base period.  </a:t>
            </a:r>
          </a:p>
          <a:p>
            <a:endParaRPr lang="en-US" sz="2400" dirty="0" smtClean="0"/>
          </a:p>
          <a:p>
            <a:r>
              <a:rPr lang="en-US" sz="2400" dirty="0" smtClean="0"/>
              <a:t>2015 average global temp = 57.2 + 1.8 = 59 degrees Fahrenheit</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0" y="1981200"/>
            <a:ext cx="9154885" cy="4521222"/>
            <a:chOff x="0" y="1981200"/>
            <a:chExt cx="9154885" cy="4521222"/>
          </a:xfrm>
        </p:grpSpPr>
        <p:pic>
          <p:nvPicPr>
            <p:cNvPr id="32" name="Picture 2"/>
            <p:cNvPicPr>
              <a:picLocks noChangeAspect="1" noChangeArrowheads="1"/>
            </p:cNvPicPr>
            <p:nvPr/>
          </p:nvPicPr>
          <p:blipFill>
            <a:blip r:embed="rId2"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grpSp>
          <p:nvGrpSpPr>
            <p:cNvPr id="33" name="Group 32"/>
            <p:cNvGrpSpPr/>
            <p:nvPr/>
          </p:nvGrpSpPr>
          <p:grpSpPr>
            <a:xfrm>
              <a:off x="81682" y="5088279"/>
              <a:ext cx="9062318" cy="768941"/>
              <a:chOff x="81682" y="5334000"/>
              <a:chExt cx="9062318" cy="768941"/>
            </a:xfrm>
          </p:grpSpPr>
          <p:cxnSp>
            <p:nvCxnSpPr>
              <p:cNvPr id="34" name="Straight Connector 33"/>
              <p:cNvCxnSpPr/>
              <p:nvPr/>
            </p:nvCxnSpPr>
            <p:spPr>
              <a:xfrm>
                <a:off x="9067800" y="54102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85800" y="53340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
              <p:cNvGrpSpPr/>
              <p:nvPr/>
            </p:nvGrpSpPr>
            <p:grpSpPr>
              <a:xfrm>
                <a:off x="81682" y="5410200"/>
                <a:ext cx="9062318" cy="692741"/>
                <a:chOff x="81682" y="5410200"/>
                <a:chExt cx="9062318" cy="692741"/>
              </a:xfrm>
            </p:grpSpPr>
            <p:cxnSp>
              <p:nvCxnSpPr>
                <p:cNvPr id="37" name="Straight Connector 7"/>
                <p:cNvCxnSpPr/>
                <p:nvPr/>
              </p:nvCxnSpPr>
              <p:spPr>
                <a:xfrm>
                  <a:off x="685800" y="5410200"/>
                  <a:ext cx="84582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8111730" y="5579721"/>
                  <a:ext cx="1032270"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today</a:t>
                  </a:r>
                  <a:endParaRPr lang="en-US" sz="2800" b="1" dirty="0"/>
                </a:p>
              </p:txBody>
            </p:sp>
            <p:sp>
              <p:nvSpPr>
                <p:cNvPr id="41" name="TextBox 40"/>
                <p:cNvSpPr txBox="1">
                  <a:spLocks noChangeArrowheads="1"/>
                </p:cNvSpPr>
                <p:nvPr/>
              </p:nvSpPr>
              <p:spPr bwMode="auto">
                <a:xfrm>
                  <a:off x="81682" y="5579721"/>
                  <a:ext cx="1442318"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650 </a:t>
                  </a:r>
                  <a:r>
                    <a:rPr lang="en-US" sz="2800" b="1" dirty="0" err="1" smtClean="0"/>
                    <a:t>mya</a:t>
                  </a:r>
                  <a:endParaRPr lang="en-US" sz="2800" b="1" dirty="0"/>
                </a:p>
              </p:txBody>
            </p:sp>
          </p:grpSp>
        </p:grpSp>
        <p:sp>
          <p:nvSpPr>
            <p:cNvPr id="42" name="Freeform 41"/>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67" name="TextBox 66"/>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69" name="TextBox 68"/>
            <p:cNvSpPr txBox="1"/>
            <p:nvPr/>
          </p:nvSpPr>
          <p:spPr>
            <a:xfrm>
              <a:off x="137160"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sp>
          <p:nvSpPr>
            <p:cNvPr id="71" name="TextBox 70"/>
            <p:cNvSpPr txBox="1">
              <a:spLocks noChangeArrowheads="1"/>
            </p:cNvSpPr>
            <p:nvPr/>
          </p:nvSpPr>
          <p:spPr bwMode="auto">
            <a:xfrm rot="3217448">
              <a:off x="3657600" y="5630564"/>
              <a:ext cx="1189108" cy="461665"/>
            </a:xfrm>
            <a:prstGeom prst="rect">
              <a:avLst/>
            </a:prstGeom>
            <a:solidFill>
              <a:schemeClr val="bg1"/>
            </a:solidFill>
            <a:ln w="25400">
              <a:solidFill>
                <a:srgbClr val="FF0000"/>
              </a:solidFill>
              <a:miter lim="800000"/>
              <a:headEnd/>
              <a:tailEnd/>
            </a:ln>
          </p:spPr>
          <p:txBody>
            <a:bodyPr wrap="none">
              <a:spAutoFit/>
            </a:bodyPr>
            <a:lstStyle/>
            <a:p>
              <a:r>
                <a:rPr lang="en-US" sz="2400" b="1" dirty="0" smtClean="0"/>
                <a:t>300mya</a:t>
              </a:r>
              <a:endParaRPr lang="en-US" sz="2400" b="1" dirty="0"/>
            </a:p>
          </p:txBody>
        </p:sp>
        <p:sp>
          <p:nvSpPr>
            <p:cNvPr id="72" name="TextBox 71"/>
            <p:cNvSpPr txBox="1">
              <a:spLocks noChangeArrowheads="1"/>
            </p:cNvSpPr>
            <p:nvPr/>
          </p:nvSpPr>
          <p:spPr bwMode="auto">
            <a:xfrm rot="3217448">
              <a:off x="2347854" y="5642571"/>
              <a:ext cx="1258037" cy="461665"/>
            </a:xfrm>
            <a:prstGeom prst="rect">
              <a:avLst/>
            </a:prstGeom>
            <a:solidFill>
              <a:schemeClr val="bg1"/>
            </a:solidFill>
            <a:ln w="25400">
              <a:solidFill>
                <a:srgbClr val="FF0000"/>
              </a:solidFill>
              <a:miter lim="800000"/>
              <a:headEnd/>
              <a:tailEnd/>
            </a:ln>
          </p:spPr>
          <p:txBody>
            <a:bodyPr wrap="none">
              <a:spAutoFit/>
            </a:bodyPr>
            <a:lstStyle/>
            <a:p>
              <a:r>
                <a:rPr lang="en-US" sz="2400" b="1" dirty="0" smtClean="0"/>
                <a:t>450 </a:t>
              </a:r>
              <a:r>
                <a:rPr lang="en-US" sz="2400" b="1" dirty="0" err="1" smtClean="0"/>
                <a:t>mya</a:t>
              </a:r>
              <a:endParaRPr lang="en-US" sz="2400" b="1" dirty="0"/>
            </a:p>
          </p:txBody>
        </p:sp>
        <p:sp>
          <p:nvSpPr>
            <p:cNvPr id="73" name="Freeform 72"/>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cap="sq">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TextBox 74"/>
            <p:cNvSpPr txBox="1">
              <a:spLocks noChangeArrowheads="1"/>
            </p:cNvSpPr>
            <p:nvPr/>
          </p:nvSpPr>
          <p:spPr bwMode="auto">
            <a:xfrm rot="3217448">
              <a:off x="5430317" y="5566370"/>
              <a:ext cx="1189108" cy="461665"/>
            </a:xfrm>
            <a:prstGeom prst="rect">
              <a:avLst/>
            </a:prstGeom>
            <a:solidFill>
              <a:schemeClr val="bg1"/>
            </a:solidFill>
            <a:ln w="25400">
              <a:solidFill>
                <a:srgbClr val="FF0000"/>
              </a:solidFill>
              <a:miter lim="800000"/>
              <a:headEnd/>
              <a:tailEnd/>
            </a:ln>
          </p:spPr>
          <p:txBody>
            <a:bodyPr wrap="none">
              <a:spAutoFit/>
            </a:bodyPr>
            <a:lstStyle/>
            <a:p>
              <a:r>
                <a:rPr lang="en-US" sz="2400" b="1" dirty="0" smtClean="0"/>
                <a:t>150mya</a:t>
              </a:r>
              <a:endParaRPr lang="en-US" sz="2400" b="1" dirty="0"/>
            </a:p>
          </p:txBody>
        </p:sp>
        <p:sp>
          <p:nvSpPr>
            <p:cNvPr id="76" name="Freeform 75"/>
            <p:cNvSpPr/>
            <p:nvPr/>
          </p:nvSpPr>
          <p:spPr>
            <a:xfrm>
              <a:off x="658730" y="4114801"/>
              <a:ext cx="986858" cy="838200"/>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58" h="754963">
                  <a:moveTo>
                    <a:pt x="38694" y="8461"/>
                  </a:moveTo>
                  <a:cubicBezTo>
                    <a:pt x="381871" y="0"/>
                    <a:pt x="617824" y="9595"/>
                    <a:pt x="906599" y="23960"/>
                  </a:cubicBezTo>
                  <a:cubicBezTo>
                    <a:pt x="861027" y="234268"/>
                    <a:pt x="878616" y="160862"/>
                    <a:pt x="875602" y="271933"/>
                  </a:cubicBezTo>
                  <a:cubicBezTo>
                    <a:pt x="872588" y="383004"/>
                    <a:pt x="986858" y="462525"/>
                    <a:pt x="888517" y="690387"/>
                  </a:cubicBezTo>
                  <a:cubicBezTo>
                    <a:pt x="712422" y="706754"/>
                    <a:pt x="676277" y="700719"/>
                    <a:pt x="612131" y="659390"/>
                  </a:cubicBezTo>
                  <a:cubicBezTo>
                    <a:pt x="547985" y="618061"/>
                    <a:pt x="539806" y="494075"/>
                    <a:pt x="503643" y="442414"/>
                  </a:cubicBezTo>
                  <a:cubicBezTo>
                    <a:pt x="467480" y="390753"/>
                    <a:pt x="452035" y="317804"/>
                    <a:pt x="395155" y="349424"/>
                  </a:cubicBezTo>
                  <a:cubicBezTo>
                    <a:pt x="338275" y="381044"/>
                    <a:pt x="224357" y="575309"/>
                    <a:pt x="162364" y="632136"/>
                  </a:cubicBezTo>
                  <a:cubicBezTo>
                    <a:pt x="100371" y="688963"/>
                    <a:pt x="46390" y="688428"/>
                    <a:pt x="23195" y="690387"/>
                  </a:cubicBezTo>
                  <a:cubicBezTo>
                    <a:pt x="0" y="692346"/>
                    <a:pt x="20612" y="754963"/>
                    <a:pt x="23195" y="643892"/>
                  </a:cubicBezTo>
                  <a:cubicBezTo>
                    <a:pt x="25778" y="532821"/>
                    <a:pt x="29864" y="201979"/>
                    <a:pt x="38694"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rot="5400000">
              <a:off x="2395881" y="4473243"/>
              <a:ext cx="781963" cy="65077"/>
            </a:xfrm>
            <a:prstGeom prst="line">
              <a:avLst/>
            </a:prstGeom>
            <a:ln w="254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1594000" scaled="0"/>
              </a:gradFill>
            </a:ln>
          </p:spPr>
          <p:style>
            <a:lnRef idx="1">
              <a:schemeClr val="accent1"/>
            </a:lnRef>
            <a:fillRef idx="0">
              <a:schemeClr val="accent1"/>
            </a:fillRef>
            <a:effectRef idx="0">
              <a:schemeClr val="accent1"/>
            </a:effectRef>
            <a:fontRef idx="minor">
              <a:schemeClr val="tx1"/>
            </a:fontRef>
          </p:style>
        </p:cxnSp>
        <p:sp>
          <p:nvSpPr>
            <p:cNvPr id="78" name="Freeform 77"/>
            <p:cNvSpPr/>
            <p:nvPr/>
          </p:nvSpPr>
          <p:spPr>
            <a:xfrm>
              <a:off x="3733801" y="4038599"/>
              <a:ext cx="529030" cy="900761"/>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 name="connsiteX0" fmla="*/ 147234 w 1095398"/>
                <a:gd name="connsiteY0" fmla="*/ 8461 h 794333"/>
                <a:gd name="connsiteX1" fmla="*/ 1015139 w 1095398"/>
                <a:gd name="connsiteY1" fmla="*/ 23960 h 794333"/>
                <a:gd name="connsiteX2" fmla="*/ 984142 w 1095398"/>
                <a:gd name="connsiteY2" fmla="*/ 271933 h 794333"/>
                <a:gd name="connsiteX3" fmla="*/ 997057 w 1095398"/>
                <a:gd name="connsiteY3" fmla="*/ 690387 h 794333"/>
                <a:gd name="connsiteX4" fmla="*/ 720671 w 1095398"/>
                <a:gd name="connsiteY4" fmla="*/ 659390 h 794333"/>
                <a:gd name="connsiteX5" fmla="*/ 612183 w 1095398"/>
                <a:gd name="connsiteY5" fmla="*/ 442414 h 794333"/>
                <a:gd name="connsiteX6" fmla="*/ 503695 w 1095398"/>
                <a:gd name="connsiteY6" fmla="*/ 349424 h 794333"/>
                <a:gd name="connsiteX7" fmla="*/ 270904 w 1095398"/>
                <a:gd name="connsiteY7" fmla="*/ 632136 h 794333"/>
                <a:gd name="connsiteX8" fmla="*/ 131735 w 1095398"/>
                <a:gd name="connsiteY8" fmla="*/ 690387 h 794333"/>
                <a:gd name="connsiteX9" fmla="*/ 147234 w 1095398"/>
                <a:gd name="connsiteY9" fmla="*/ 8461 h 794333"/>
                <a:gd name="connsiteX0" fmla="*/ 147234 w 1095398"/>
                <a:gd name="connsiteY0" fmla="*/ 8461 h 747214"/>
                <a:gd name="connsiteX1" fmla="*/ 1015139 w 1095398"/>
                <a:gd name="connsiteY1" fmla="*/ 23960 h 747214"/>
                <a:gd name="connsiteX2" fmla="*/ 984142 w 1095398"/>
                <a:gd name="connsiteY2" fmla="*/ 271933 h 747214"/>
                <a:gd name="connsiteX3" fmla="*/ 997057 w 1095398"/>
                <a:gd name="connsiteY3" fmla="*/ 690387 h 747214"/>
                <a:gd name="connsiteX4" fmla="*/ 720671 w 1095398"/>
                <a:gd name="connsiteY4" fmla="*/ 659390 h 747214"/>
                <a:gd name="connsiteX5" fmla="*/ 612183 w 1095398"/>
                <a:gd name="connsiteY5" fmla="*/ 442414 h 747214"/>
                <a:gd name="connsiteX6" fmla="*/ 503695 w 1095398"/>
                <a:gd name="connsiteY6" fmla="*/ 349424 h 747214"/>
                <a:gd name="connsiteX7" fmla="*/ 131735 w 1095398"/>
                <a:gd name="connsiteY7" fmla="*/ 690387 h 747214"/>
                <a:gd name="connsiteX8" fmla="*/ 147234 w 1095398"/>
                <a:gd name="connsiteY8" fmla="*/ 8461 h 747214"/>
                <a:gd name="connsiteX0" fmla="*/ 85241 w 1033405"/>
                <a:gd name="connsiteY0" fmla="*/ 8461 h 706754"/>
                <a:gd name="connsiteX1" fmla="*/ 953146 w 1033405"/>
                <a:gd name="connsiteY1" fmla="*/ 23960 h 706754"/>
                <a:gd name="connsiteX2" fmla="*/ 922149 w 1033405"/>
                <a:gd name="connsiteY2" fmla="*/ 271933 h 706754"/>
                <a:gd name="connsiteX3" fmla="*/ 935064 w 1033405"/>
                <a:gd name="connsiteY3" fmla="*/ 690387 h 706754"/>
                <a:gd name="connsiteX4" fmla="*/ 658678 w 1033405"/>
                <a:gd name="connsiteY4" fmla="*/ 659390 h 706754"/>
                <a:gd name="connsiteX5" fmla="*/ 550190 w 1033405"/>
                <a:gd name="connsiteY5" fmla="*/ 442414 h 706754"/>
                <a:gd name="connsiteX6" fmla="*/ 441702 w 1033405"/>
                <a:gd name="connsiteY6" fmla="*/ 349424 h 706754"/>
                <a:gd name="connsiteX7" fmla="*/ 85241 w 10334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76667"/>
                <a:gd name="connsiteX1" fmla="*/ 648346 w 728605"/>
                <a:gd name="connsiteY1" fmla="*/ 23960 h 776667"/>
                <a:gd name="connsiteX2" fmla="*/ 617349 w 728605"/>
                <a:gd name="connsiteY2" fmla="*/ 271933 h 776667"/>
                <a:gd name="connsiteX3" fmla="*/ 630264 w 728605"/>
                <a:gd name="connsiteY3" fmla="*/ 690387 h 776667"/>
                <a:gd name="connsiteX4" fmla="*/ 353878 w 728605"/>
                <a:gd name="connsiteY4" fmla="*/ 659390 h 776667"/>
                <a:gd name="connsiteX5" fmla="*/ 245390 w 728605"/>
                <a:gd name="connsiteY5" fmla="*/ 518614 h 776667"/>
                <a:gd name="connsiteX6" fmla="*/ 230282 w 728605"/>
                <a:gd name="connsiteY6" fmla="*/ 670133 h 776667"/>
                <a:gd name="connsiteX7" fmla="*/ 136902 w 728605"/>
                <a:gd name="connsiteY7" fmla="*/ 349424 h 776667"/>
                <a:gd name="connsiteX8" fmla="*/ 85241 w 728605"/>
                <a:gd name="connsiteY8" fmla="*/ 8461 h 776667"/>
                <a:gd name="connsiteX0" fmla="*/ 85241 w 728605"/>
                <a:gd name="connsiteY0" fmla="*/ 8461 h 721794"/>
                <a:gd name="connsiteX1" fmla="*/ 648346 w 728605"/>
                <a:gd name="connsiteY1" fmla="*/ 23960 h 721794"/>
                <a:gd name="connsiteX2" fmla="*/ 617349 w 728605"/>
                <a:gd name="connsiteY2" fmla="*/ 271933 h 721794"/>
                <a:gd name="connsiteX3" fmla="*/ 630264 w 728605"/>
                <a:gd name="connsiteY3" fmla="*/ 690387 h 721794"/>
                <a:gd name="connsiteX4" fmla="*/ 353878 w 728605"/>
                <a:gd name="connsiteY4" fmla="*/ 659390 h 721794"/>
                <a:gd name="connsiteX5" fmla="*/ 230282 w 728605"/>
                <a:gd name="connsiteY5" fmla="*/ 670133 h 721794"/>
                <a:gd name="connsiteX6" fmla="*/ 136902 w 728605"/>
                <a:gd name="connsiteY6" fmla="*/ 349424 h 721794"/>
                <a:gd name="connsiteX7" fmla="*/ 85241 w 728605"/>
                <a:gd name="connsiteY7" fmla="*/ 8461 h 72179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351213 w 738441"/>
                <a:gd name="connsiteY5" fmla="*/ 654465 h 706754"/>
                <a:gd name="connsiteX6" fmla="*/ 87718 w 738441"/>
                <a:gd name="connsiteY6" fmla="*/ 593933 h 706754"/>
                <a:gd name="connsiteX7" fmla="*/ 95077 w 738441"/>
                <a:gd name="connsiteY7" fmla="*/ 8461 h 706754"/>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351213 w 676263"/>
                <a:gd name="connsiteY4" fmla="*/ 654465 h 723145"/>
                <a:gd name="connsiteX5" fmla="*/ 87718 w 676263"/>
                <a:gd name="connsiteY5" fmla="*/ 593933 h 723145"/>
                <a:gd name="connsiteX6" fmla="*/ 95077 w 676263"/>
                <a:gd name="connsiteY6" fmla="*/ 8461 h 723145"/>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503613 w 676263"/>
                <a:gd name="connsiteY4" fmla="*/ 654465 h 723145"/>
                <a:gd name="connsiteX5" fmla="*/ 87718 w 676263"/>
                <a:gd name="connsiteY5" fmla="*/ 593933 h 723145"/>
                <a:gd name="connsiteX6" fmla="*/ 95077 w 676263"/>
                <a:gd name="connsiteY6" fmla="*/ 8461 h 723145"/>
                <a:gd name="connsiteX0" fmla="*/ 95077 w 676263"/>
                <a:gd name="connsiteY0" fmla="*/ 8461 h 713057"/>
                <a:gd name="connsiteX1" fmla="*/ 658182 w 676263"/>
                <a:gd name="connsiteY1" fmla="*/ 23960 h 713057"/>
                <a:gd name="connsiteX2" fmla="*/ 627185 w 676263"/>
                <a:gd name="connsiteY2" fmla="*/ 271933 h 713057"/>
                <a:gd name="connsiteX3" fmla="*/ 363714 w 676263"/>
                <a:gd name="connsiteY3" fmla="*/ 659390 h 713057"/>
                <a:gd name="connsiteX4" fmla="*/ 87718 w 676263"/>
                <a:gd name="connsiteY4" fmla="*/ 593933 h 713057"/>
                <a:gd name="connsiteX5" fmla="*/ 95077 w 676263"/>
                <a:gd name="connsiteY5" fmla="*/ 8461 h 713057"/>
                <a:gd name="connsiteX0" fmla="*/ 95077 w 651216"/>
                <a:gd name="connsiteY0" fmla="*/ 8461 h 713057"/>
                <a:gd name="connsiteX1" fmla="*/ 507901 w 651216"/>
                <a:gd name="connsiteY1" fmla="*/ 23960 h 713057"/>
                <a:gd name="connsiteX2" fmla="*/ 627185 w 651216"/>
                <a:gd name="connsiteY2" fmla="*/ 271933 h 713057"/>
                <a:gd name="connsiteX3" fmla="*/ 363714 w 651216"/>
                <a:gd name="connsiteY3" fmla="*/ 659390 h 713057"/>
                <a:gd name="connsiteX4" fmla="*/ 87718 w 651216"/>
                <a:gd name="connsiteY4" fmla="*/ 593933 h 713057"/>
                <a:gd name="connsiteX5" fmla="*/ 95077 w 651216"/>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674" h="702421">
                  <a:moveTo>
                    <a:pt x="95077" y="8461"/>
                  </a:moveTo>
                  <a:cubicBezTo>
                    <a:pt x="438254" y="0"/>
                    <a:pt x="219126" y="9595"/>
                    <a:pt x="507901" y="23960"/>
                  </a:cubicBezTo>
                  <a:cubicBezTo>
                    <a:pt x="462329" y="234268"/>
                    <a:pt x="500935" y="166028"/>
                    <a:pt x="476904" y="271933"/>
                  </a:cubicBezTo>
                  <a:cubicBezTo>
                    <a:pt x="468214" y="348371"/>
                    <a:pt x="521674" y="371367"/>
                    <a:pt x="455758" y="482591"/>
                  </a:cubicBezTo>
                  <a:cubicBezTo>
                    <a:pt x="467089" y="588263"/>
                    <a:pt x="425054" y="640833"/>
                    <a:pt x="363714" y="659390"/>
                  </a:cubicBezTo>
                  <a:cubicBezTo>
                    <a:pt x="302374" y="677947"/>
                    <a:pt x="132491" y="702421"/>
                    <a:pt x="87718" y="593933"/>
                  </a:cubicBezTo>
                  <a:cubicBezTo>
                    <a:pt x="42945" y="485445"/>
                    <a:pt x="0" y="103456"/>
                    <a:pt x="95077"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8368477" y="4114800"/>
              <a:ext cx="775303" cy="900761"/>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 name="connsiteX0" fmla="*/ 147234 w 1095398"/>
                <a:gd name="connsiteY0" fmla="*/ 8461 h 794333"/>
                <a:gd name="connsiteX1" fmla="*/ 1015139 w 1095398"/>
                <a:gd name="connsiteY1" fmla="*/ 23960 h 794333"/>
                <a:gd name="connsiteX2" fmla="*/ 984142 w 1095398"/>
                <a:gd name="connsiteY2" fmla="*/ 271933 h 794333"/>
                <a:gd name="connsiteX3" fmla="*/ 997057 w 1095398"/>
                <a:gd name="connsiteY3" fmla="*/ 690387 h 794333"/>
                <a:gd name="connsiteX4" fmla="*/ 720671 w 1095398"/>
                <a:gd name="connsiteY4" fmla="*/ 659390 h 794333"/>
                <a:gd name="connsiteX5" fmla="*/ 612183 w 1095398"/>
                <a:gd name="connsiteY5" fmla="*/ 442414 h 794333"/>
                <a:gd name="connsiteX6" fmla="*/ 503695 w 1095398"/>
                <a:gd name="connsiteY6" fmla="*/ 349424 h 794333"/>
                <a:gd name="connsiteX7" fmla="*/ 270904 w 1095398"/>
                <a:gd name="connsiteY7" fmla="*/ 632136 h 794333"/>
                <a:gd name="connsiteX8" fmla="*/ 131735 w 1095398"/>
                <a:gd name="connsiteY8" fmla="*/ 690387 h 794333"/>
                <a:gd name="connsiteX9" fmla="*/ 147234 w 1095398"/>
                <a:gd name="connsiteY9" fmla="*/ 8461 h 794333"/>
                <a:gd name="connsiteX0" fmla="*/ 147234 w 1095398"/>
                <a:gd name="connsiteY0" fmla="*/ 8461 h 747214"/>
                <a:gd name="connsiteX1" fmla="*/ 1015139 w 1095398"/>
                <a:gd name="connsiteY1" fmla="*/ 23960 h 747214"/>
                <a:gd name="connsiteX2" fmla="*/ 984142 w 1095398"/>
                <a:gd name="connsiteY2" fmla="*/ 271933 h 747214"/>
                <a:gd name="connsiteX3" fmla="*/ 997057 w 1095398"/>
                <a:gd name="connsiteY3" fmla="*/ 690387 h 747214"/>
                <a:gd name="connsiteX4" fmla="*/ 720671 w 1095398"/>
                <a:gd name="connsiteY4" fmla="*/ 659390 h 747214"/>
                <a:gd name="connsiteX5" fmla="*/ 612183 w 1095398"/>
                <a:gd name="connsiteY5" fmla="*/ 442414 h 747214"/>
                <a:gd name="connsiteX6" fmla="*/ 503695 w 1095398"/>
                <a:gd name="connsiteY6" fmla="*/ 349424 h 747214"/>
                <a:gd name="connsiteX7" fmla="*/ 131735 w 1095398"/>
                <a:gd name="connsiteY7" fmla="*/ 690387 h 747214"/>
                <a:gd name="connsiteX8" fmla="*/ 147234 w 1095398"/>
                <a:gd name="connsiteY8" fmla="*/ 8461 h 747214"/>
                <a:gd name="connsiteX0" fmla="*/ 85241 w 1033405"/>
                <a:gd name="connsiteY0" fmla="*/ 8461 h 706754"/>
                <a:gd name="connsiteX1" fmla="*/ 953146 w 1033405"/>
                <a:gd name="connsiteY1" fmla="*/ 23960 h 706754"/>
                <a:gd name="connsiteX2" fmla="*/ 922149 w 1033405"/>
                <a:gd name="connsiteY2" fmla="*/ 271933 h 706754"/>
                <a:gd name="connsiteX3" fmla="*/ 935064 w 1033405"/>
                <a:gd name="connsiteY3" fmla="*/ 690387 h 706754"/>
                <a:gd name="connsiteX4" fmla="*/ 658678 w 1033405"/>
                <a:gd name="connsiteY4" fmla="*/ 659390 h 706754"/>
                <a:gd name="connsiteX5" fmla="*/ 550190 w 1033405"/>
                <a:gd name="connsiteY5" fmla="*/ 442414 h 706754"/>
                <a:gd name="connsiteX6" fmla="*/ 441702 w 1033405"/>
                <a:gd name="connsiteY6" fmla="*/ 349424 h 706754"/>
                <a:gd name="connsiteX7" fmla="*/ 85241 w 10334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76667"/>
                <a:gd name="connsiteX1" fmla="*/ 648346 w 728605"/>
                <a:gd name="connsiteY1" fmla="*/ 23960 h 776667"/>
                <a:gd name="connsiteX2" fmla="*/ 617349 w 728605"/>
                <a:gd name="connsiteY2" fmla="*/ 271933 h 776667"/>
                <a:gd name="connsiteX3" fmla="*/ 630264 w 728605"/>
                <a:gd name="connsiteY3" fmla="*/ 690387 h 776667"/>
                <a:gd name="connsiteX4" fmla="*/ 353878 w 728605"/>
                <a:gd name="connsiteY4" fmla="*/ 659390 h 776667"/>
                <a:gd name="connsiteX5" fmla="*/ 245390 w 728605"/>
                <a:gd name="connsiteY5" fmla="*/ 518614 h 776667"/>
                <a:gd name="connsiteX6" fmla="*/ 230282 w 728605"/>
                <a:gd name="connsiteY6" fmla="*/ 670133 h 776667"/>
                <a:gd name="connsiteX7" fmla="*/ 136902 w 728605"/>
                <a:gd name="connsiteY7" fmla="*/ 349424 h 776667"/>
                <a:gd name="connsiteX8" fmla="*/ 85241 w 728605"/>
                <a:gd name="connsiteY8" fmla="*/ 8461 h 776667"/>
                <a:gd name="connsiteX0" fmla="*/ 85241 w 728605"/>
                <a:gd name="connsiteY0" fmla="*/ 8461 h 721794"/>
                <a:gd name="connsiteX1" fmla="*/ 648346 w 728605"/>
                <a:gd name="connsiteY1" fmla="*/ 23960 h 721794"/>
                <a:gd name="connsiteX2" fmla="*/ 617349 w 728605"/>
                <a:gd name="connsiteY2" fmla="*/ 271933 h 721794"/>
                <a:gd name="connsiteX3" fmla="*/ 630264 w 728605"/>
                <a:gd name="connsiteY3" fmla="*/ 690387 h 721794"/>
                <a:gd name="connsiteX4" fmla="*/ 353878 w 728605"/>
                <a:gd name="connsiteY4" fmla="*/ 659390 h 721794"/>
                <a:gd name="connsiteX5" fmla="*/ 230282 w 728605"/>
                <a:gd name="connsiteY5" fmla="*/ 670133 h 721794"/>
                <a:gd name="connsiteX6" fmla="*/ 136902 w 728605"/>
                <a:gd name="connsiteY6" fmla="*/ 349424 h 721794"/>
                <a:gd name="connsiteX7" fmla="*/ 85241 w 728605"/>
                <a:gd name="connsiteY7" fmla="*/ 8461 h 72179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351213 w 738441"/>
                <a:gd name="connsiteY5" fmla="*/ 654465 h 706754"/>
                <a:gd name="connsiteX6" fmla="*/ 87718 w 738441"/>
                <a:gd name="connsiteY6" fmla="*/ 593933 h 706754"/>
                <a:gd name="connsiteX7" fmla="*/ 95077 w 738441"/>
                <a:gd name="connsiteY7" fmla="*/ 8461 h 706754"/>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351213 w 676263"/>
                <a:gd name="connsiteY4" fmla="*/ 654465 h 723145"/>
                <a:gd name="connsiteX5" fmla="*/ 87718 w 676263"/>
                <a:gd name="connsiteY5" fmla="*/ 593933 h 723145"/>
                <a:gd name="connsiteX6" fmla="*/ 95077 w 676263"/>
                <a:gd name="connsiteY6" fmla="*/ 8461 h 723145"/>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503613 w 676263"/>
                <a:gd name="connsiteY4" fmla="*/ 654465 h 723145"/>
                <a:gd name="connsiteX5" fmla="*/ 87718 w 676263"/>
                <a:gd name="connsiteY5" fmla="*/ 593933 h 723145"/>
                <a:gd name="connsiteX6" fmla="*/ 95077 w 676263"/>
                <a:gd name="connsiteY6" fmla="*/ 8461 h 723145"/>
                <a:gd name="connsiteX0" fmla="*/ 95077 w 676263"/>
                <a:gd name="connsiteY0" fmla="*/ 8461 h 713057"/>
                <a:gd name="connsiteX1" fmla="*/ 658182 w 676263"/>
                <a:gd name="connsiteY1" fmla="*/ 23960 h 713057"/>
                <a:gd name="connsiteX2" fmla="*/ 627185 w 676263"/>
                <a:gd name="connsiteY2" fmla="*/ 271933 h 713057"/>
                <a:gd name="connsiteX3" fmla="*/ 363714 w 676263"/>
                <a:gd name="connsiteY3" fmla="*/ 659390 h 713057"/>
                <a:gd name="connsiteX4" fmla="*/ 87718 w 676263"/>
                <a:gd name="connsiteY4" fmla="*/ 593933 h 713057"/>
                <a:gd name="connsiteX5" fmla="*/ 95077 w 676263"/>
                <a:gd name="connsiteY5" fmla="*/ 8461 h 713057"/>
                <a:gd name="connsiteX0" fmla="*/ 95077 w 651216"/>
                <a:gd name="connsiteY0" fmla="*/ 8461 h 713057"/>
                <a:gd name="connsiteX1" fmla="*/ 507901 w 651216"/>
                <a:gd name="connsiteY1" fmla="*/ 23960 h 713057"/>
                <a:gd name="connsiteX2" fmla="*/ 627185 w 651216"/>
                <a:gd name="connsiteY2" fmla="*/ 271933 h 713057"/>
                <a:gd name="connsiteX3" fmla="*/ 363714 w 651216"/>
                <a:gd name="connsiteY3" fmla="*/ 659390 h 713057"/>
                <a:gd name="connsiteX4" fmla="*/ 87718 w 651216"/>
                <a:gd name="connsiteY4" fmla="*/ 593933 h 713057"/>
                <a:gd name="connsiteX5" fmla="*/ 95077 w 651216"/>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 name="connsiteX0" fmla="*/ 95077 w 626009"/>
                <a:gd name="connsiteY0" fmla="*/ 8461 h 702421"/>
                <a:gd name="connsiteX1" fmla="*/ 612236 w 626009"/>
                <a:gd name="connsiteY1" fmla="*/ 23960 h 702421"/>
                <a:gd name="connsiteX2" fmla="*/ 581239 w 626009"/>
                <a:gd name="connsiteY2" fmla="*/ 271933 h 702421"/>
                <a:gd name="connsiteX3" fmla="*/ 560093 w 626009"/>
                <a:gd name="connsiteY3" fmla="*/ 482591 h 702421"/>
                <a:gd name="connsiteX4" fmla="*/ 468049 w 626009"/>
                <a:gd name="connsiteY4" fmla="*/ 659390 h 702421"/>
                <a:gd name="connsiteX5" fmla="*/ 192053 w 626009"/>
                <a:gd name="connsiteY5" fmla="*/ 593933 h 702421"/>
                <a:gd name="connsiteX6" fmla="*/ 95077 w 626009"/>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96976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94662"/>
                <a:gd name="connsiteY0" fmla="*/ 8461 h 702421"/>
                <a:gd name="connsiteX1" fmla="*/ 517159 w 594662"/>
                <a:gd name="connsiteY1" fmla="*/ 23960 h 702421"/>
                <a:gd name="connsiteX2" fmla="*/ 465016 w 594662"/>
                <a:gd name="connsiteY2" fmla="*/ 482591 h 702421"/>
                <a:gd name="connsiteX3" fmla="*/ 372972 w 594662"/>
                <a:gd name="connsiteY3" fmla="*/ 659390 h 702421"/>
                <a:gd name="connsiteX4" fmla="*/ 201311 w 594662"/>
                <a:gd name="connsiteY4" fmla="*/ 593933 h 702421"/>
                <a:gd name="connsiteX5" fmla="*/ 0 w 594662"/>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41214"/>
                <a:gd name="connsiteY0" fmla="*/ 8461 h 702421"/>
                <a:gd name="connsiteX1" fmla="*/ 517159 w 541214"/>
                <a:gd name="connsiteY1" fmla="*/ 23960 h 702421"/>
                <a:gd name="connsiteX2" fmla="*/ 517183 w 541214"/>
                <a:gd name="connsiteY2" fmla="*/ 482591 h 702421"/>
                <a:gd name="connsiteX3" fmla="*/ 372972 w 541214"/>
                <a:gd name="connsiteY3" fmla="*/ 659390 h 702421"/>
                <a:gd name="connsiteX4" fmla="*/ 201311 w 541214"/>
                <a:gd name="connsiteY4" fmla="*/ 593933 h 702421"/>
                <a:gd name="connsiteX5" fmla="*/ 0 w 541214"/>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781" h="702421">
                  <a:moveTo>
                    <a:pt x="0" y="8461"/>
                  </a:moveTo>
                  <a:cubicBezTo>
                    <a:pt x="343177" y="0"/>
                    <a:pt x="228384" y="9595"/>
                    <a:pt x="517159" y="23960"/>
                  </a:cubicBezTo>
                  <a:cubicBezTo>
                    <a:pt x="525431" y="347332"/>
                    <a:pt x="530781" y="337072"/>
                    <a:pt x="517183" y="482591"/>
                  </a:cubicBezTo>
                  <a:cubicBezTo>
                    <a:pt x="430551" y="608304"/>
                    <a:pt x="425617" y="640833"/>
                    <a:pt x="372972" y="659390"/>
                  </a:cubicBezTo>
                  <a:cubicBezTo>
                    <a:pt x="254248" y="630410"/>
                    <a:pt x="263473" y="702421"/>
                    <a:pt x="201311" y="593933"/>
                  </a:cubicBezTo>
                  <a:cubicBezTo>
                    <a:pt x="139149" y="485445"/>
                    <a:pt x="68738" y="201196"/>
                    <a:pt x="0"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5" name="Picture 3"/>
          <p:cNvPicPr>
            <a:picLocks noChangeAspect="1" noChangeArrowheads="1"/>
          </p:cNvPicPr>
          <p:nvPr/>
        </p:nvPicPr>
        <p:blipFill>
          <a:blip r:embed="rId3" cstate="print"/>
          <a:srcRect/>
          <a:stretch>
            <a:fillRect/>
          </a:stretch>
        </p:blipFill>
        <p:spPr bwMode="auto">
          <a:xfrm>
            <a:off x="0" y="1973178"/>
            <a:ext cx="9144000" cy="3488055"/>
          </a:xfrm>
          <a:prstGeom prst="rect">
            <a:avLst/>
          </a:prstGeom>
          <a:noFill/>
          <a:ln w="9525">
            <a:noFill/>
            <a:miter lim="800000"/>
            <a:headEnd/>
            <a:tailEnd/>
          </a:ln>
        </p:spPr>
      </p:pic>
      <p:grpSp>
        <p:nvGrpSpPr>
          <p:cNvPr id="2" name="Group 39"/>
          <p:cNvGrpSpPr/>
          <p:nvPr/>
        </p:nvGrpSpPr>
        <p:grpSpPr>
          <a:xfrm>
            <a:off x="-64008" y="1976790"/>
            <a:ext cx="9223296" cy="3216040"/>
            <a:chOff x="0" y="1808347"/>
            <a:chExt cx="8431731" cy="3216040"/>
          </a:xfrm>
        </p:grpSpPr>
        <p:grpSp>
          <p:nvGrpSpPr>
            <p:cNvPr id="3" name="Group 31"/>
            <p:cNvGrpSpPr/>
            <p:nvPr/>
          </p:nvGrpSpPr>
          <p:grpSpPr>
            <a:xfrm>
              <a:off x="0" y="1808347"/>
              <a:ext cx="8422105" cy="2991050"/>
              <a:chOff x="0" y="431934"/>
              <a:chExt cx="8422105" cy="2991050"/>
            </a:xfrm>
          </p:grpSpPr>
          <p:pic>
            <p:nvPicPr>
              <p:cNvPr id="52" name="Picture 2"/>
              <p:cNvPicPr>
                <a:picLocks noChangeAspect="1" noChangeArrowheads="1"/>
              </p:cNvPicPr>
              <p:nvPr/>
            </p:nvPicPr>
            <p:blipFill>
              <a:blip r:embed="rId4" cstate="print"/>
              <a:srcRect/>
              <a:stretch>
                <a:fillRect/>
              </a:stretch>
            </p:blipFill>
            <p:spPr bwMode="auto">
              <a:xfrm>
                <a:off x="0" y="431934"/>
                <a:ext cx="1905802" cy="2971800"/>
              </a:xfrm>
              <a:prstGeom prst="rect">
                <a:avLst/>
              </a:prstGeom>
              <a:noFill/>
              <a:ln w="9525">
                <a:noFill/>
                <a:miter lim="800000"/>
                <a:headEnd/>
                <a:tailEnd/>
              </a:ln>
            </p:spPr>
          </p:pic>
          <p:pic>
            <p:nvPicPr>
              <p:cNvPr id="53" name="Picture 3"/>
              <p:cNvPicPr>
                <a:picLocks noChangeAspect="1" noChangeArrowheads="1"/>
              </p:cNvPicPr>
              <p:nvPr/>
            </p:nvPicPr>
            <p:blipFill>
              <a:blip r:embed="rId5" cstate="print"/>
              <a:srcRect/>
              <a:stretch>
                <a:fillRect/>
              </a:stretch>
            </p:blipFill>
            <p:spPr bwMode="auto">
              <a:xfrm>
                <a:off x="1896227" y="446322"/>
                <a:ext cx="1164607" cy="2962275"/>
              </a:xfrm>
              <a:prstGeom prst="rect">
                <a:avLst/>
              </a:prstGeom>
              <a:noFill/>
              <a:ln w="9525">
                <a:noFill/>
                <a:miter lim="800000"/>
                <a:headEnd/>
                <a:tailEnd/>
              </a:ln>
            </p:spPr>
          </p:pic>
          <p:pic>
            <p:nvPicPr>
              <p:cNvPr id="54" name="Picture 4"/>
              <p:cNvPicPr>
                <a:picLocks noChangeAspect="1" noChangeArrowheads="1"/>
              </p:cNvPicPr>
              <p:nvPr/>
            </p:nvPicPr>
            <p:blipFill>
              <a:blip r:embed="rId6" cstate="print"/>
              <a:srcRect/>
              <a:stretch>
                <a:fillRect/>
              </a:stretch>
            </p:blipFill>
            <p:spPr bwMode="auto">
              <a:xfrm>
                <a:off x="3064442" y="436596"/>
                <a:ext cx="1016669" cy="2961122"/>
              </a:xfrm>
              <a:prstGeom prst="rect">
                <a:avLst/>
              </a:prstGeom>
              <a:noFill/>
              <a:ln w="9525">
                <a:noFill/>
                <a:miter lim="800000"/>
                <a:headEnd/>
                <a:tailEnd/>
              </a:ln>
            </p:spPr>
          </p:pic>
          <p:pic>
            <p:nvPicPr>
              <p:cNvPr id="55" name="Picture 5"/>
              <p:cNvPicPr>
                <a:picLocks noChangeAspect="1" noChangeArrowheads="1"/>
              </p:cNvPicPr>
              <p:nvPr/>
            </p:nvPicPr>
            <p:blipFill>
              <a:blip r:embed="rId7" cstate="print"/>
              <a:srcRect/>
              <a:stretch>
                <a:fillRect/>
              </a:stretch>
            </p:blipFill>
            <p:spPr bwMode="auto">
              <a:xfrm>
                <a:off x="4076197" y="451184"/>
                <a:ext cx="1246573" cy="2971800"/>
              </a:xfrm>
              <a:prstGeom prst="rect">
                <a:avLst/>
              </a:prstGeom>
              <a:noFill/>
              <a:ln w="9525">
                <a:noFill/>
                <a:miter lim="800000"/>
                <a:headEnd/>
                <a:tailEnd/>
              </a:ln>
            </p:spPr>
          </p:pic>
          <p:pic>
            <p:nvPicPr>
              <p:cNvPr id="56" name="Picture 6"/>
              <p:cNvPicPr>
                <a:picLocks noChangeAspect="1" noChangeArrowheads="1"/>
              </p:cNvPicPr>
              <p:nvPr/>
            </p:nvPicPr>
            <p:blipFill>
              <a:blip r:embed="rId8" cstate="print"/>
              <a:srcRect/>
              <a:stretch>
                <a:fillRect/>
              </a:stretch>
            </p:blipFill>
            <p:spPr bwMode="auto">
              <a:xfrm>
                <a:off x="5316205" y="455947"/>
                <a:ext cx="1200098" cy="2962275"/>
              </a:xfrm>
              <a:prstGeom prst="rect">
                <a:avLst/>
              </a:prstGeom>
              <a:noFill/>
              <a:ln w="9525">
                <a:noFill/>
                <a:miter lim="800000"/>
                <a:headEnd/>
                <a:tailEnd/>
              </a:ln>
            </p:spPr>
          </p:pic>
          <p:pic>
            <p:nvPicPr>
              <p:cNvPr id="57" name="Picture 7"/>
              <p:cNvPicPr>
                <a:picLocks noChangeAspect="1" noChangeArrowheads="1"/>
              </p:cNvPicPr>
              <p:nvPr/>
            </p:nvPicPr>
            <p:blipFill>
              <a:blip r:embed="rId9" cstate="print"/>
              <a:srcRect/>
              <a:stretch>
                <a:fillRect/>
              </a:stretch>
            </p:blipFill>
            <p:spPr bwMode="auto">
              <a:xfrm>
                <a:off x="6503568" y="441559"/>
                <a:ext cx="965635" cy="2971800"/>
              </a:xfrm>
              <a:prstGeom prst="rect">
                <a:avLst/>
              </a:prstGeom>
              <a:noFill/>
              <a:ln w="9525">
                <a:noFill/>
                <a:miter lim="800000"/>
                <a:headEnd/>
                <a:tailEnd/>
              </a:ln>
            </p:spPr>
          </p:pic>
          <p:pic>
            <p:nvPicPr>
              <p:cNvPr id="58" name="Picture 8"/>
              <p:cNvPicPr>
                <a:picLocks noChangeAspect="1" noChangeArrowheads="1"/>
              </p:cNvPicPr>
              <p:nvPr/>
            </p:nvPicPr>
            <p:blipFill>
              <a:blip r:embed="rId10" cstate="print"/>
              <a:srcRect/>
              <a:stretch>
                <a:fillRect/>
              </a:stretch>
            </p:blipFill>
            <p:spPr bwMode="auto">
              <a:xfrm>
                <a:off x="7468401" y="460709"/>
                <a:ext cx="693822" cy="2952750"/>
              </a:xfrm>
              <a:prstGeom prst="rect">
                <a:avLst/>
              </a:prstGeom>
              <a:noFill/>
              <a:ln w="9525">
                <a:noFill/>
                <a:miter lim="800000"/>
                <a:headEnd/>
                <a:tailEnd/>
              </a:ln>
            </p:spPr>
          </p:pic>
          <p:pic>
            <p:nvPicPr>
              <p:cNvPr id="59" name="Picture 9"/>
              <p:cNvPicPr>
                <a:picLocks noChangeAspect="1" noChangeArrowheads="1"/>
              </p:cNvPicPr>
              <p:nvPr/>
            </p:nvPicPr>
            <p:blipFill>
              <a:blip r:embed="rId11" cstate="print"/>
              <a:srcRect/>
              <a:stretch>
                <a:fillRect/>
              </a:stretch>
            </p:blipFill>
            <p:spPr bwMode="auto">
              <a:xfrm>
                <a:off x="8168490" y="455947"/>
                <a:ext cx="253615" cy="2962275"/>
              </a:xfrm>
              <a:prstGeom prst="rect">
                <a:avLst/>
              </a:prstGeom>
              <a:noFill/>
              <a:ln w="9525">
                <a:noFill/>
                <a:miter lim="800000"/>
                <a:headEnd/>
                <a:tailEnd/>
              </a:ln>
            </p:spPr>
          </p:pic>
        </p:grpSp>
        <p:grpSp>
          <p:nvGrpSpPr>
            <p:cNvPr id="4" name="Group 42"/>
            <p:cNvGrpSpPr/>
            <p:nvPr/>
          </p:nvGrpSpPr>
          <p:grpSpPr>
            <a:xfrm>
              <a:off x="669357" y="4782151"/>
              <a:ext cx="7762374" cy="242236"/>
              <a:chOff x="669357" y="4782151"/>
              <a:chExt cx="7762374" cy="242236"/>
            </a:xfrm>
          </p:grpSpPr>
          <p:pic>
            <p:nvPicPr>
              <p:cNvPr id="43" name="Picture 10"/>
              <p:cNvPicPr>
                <a:picLocks noChangeAspect="1" noChangeArrowheads="1"/>
              </p:cNvPicPr>
              <p:nvPr/>
            </p:nvPicPr>
            <p:blipFill>
              <a:blip r:embed="rId12" cstate="print"/>
              <a:srcRect/>
              <a:stretch>
                <a:fillRect/>
              </a:stretch>
            </p:blipFill>
            <p:spPr bwMode="auto">
              <a:xfrm>
                <a:off x="669357" y="4787365"/>
                <a:ext cx="990600" cy="228600"/>
              </a:xfrm>
              <a:prstGeom prst="rect">
                <a:avLst/>
              </a:prstGeom>
              <a:noFill/>
              <a:ln w="9525">
                <a:noFill/>
                <a:miter lim="800000"/>
                <a:headEnd/>
                <a:tailEnd/>
              </a:ln>
            </p:spPr>
          </p:pic>
          <p:pic>
            <p:nvPicPr>
              <p:cNvPr id="44" name="Picture 11"/>
              <p:cNvPicPr>
                <a:picLocks noChangeAspect="1" noChangeArrowheads="1"/>
              </p:cNvPicPr>
              <p:nvPr/>
            </p:nvPicPr>
            <p:blipFill>
              <a:blip r:embed="rId13" cstate="print"/>
              <a:srcRect/>
              <a:stretch>
                <a:fillRect/>
              </a:stretch>
            </p:blipFill>
            <p:spPr bwMode="auto">
              <a:xfrm>
                <a:off x="1646171" y="4787265"/>
                <a:ext cx="1087404" cy="217872"/>
              </a:xfrm>
              <a:prstGeom prst="rect">
                <a:avLst/>
              </a:prstGeom>
              <a:noFill/>
              <a:ln w="9525">
                <a:noFill/>
                <a:miter lim="800000"/>
                <a:headEnd/>
                <a:tailEnd/>
              </a:ln>
            </p:spPr>
          </p:pic>
          <p:pic>
            <p:nvPicPr>
              <p:cNvPr id="45" name="Picture 10"/>
              <p:cNvPicPr>
                <a:picLocks noChangeAspect="1" noChangeArrowheads="1"/>
              </p:cNvPicPr>
              <p:nvPr/>
            </p:nvPicPr>
            <p:blipFill>
              <a:blip r:embed="rId12" cstate="print"/>
              <a:srcRect/>
              <a:stretch>
                <a:fillRect/>
              </a:stretch>
            </p:blipFill>
            <p:spPr bwMode="auto">
              <a:xfrm>
                <a:off x="2727560" y="4783755"/>
                <a:ext cx="439151" cy="240231"/>
              </a:xfrm>
              <a:prstGeom prst="rect">
                <a:avLst/>
              </a:prstGeom>
              <a:noFill/>
              <a:ln w="9525">
                <a:noFill/>
                <a:miter lim="800000"/>
                <a:headEnd/>
                <a:tailEnd/>
              </a:ln>
            </p:spPr>
          </p:pic>
          <p:pic>
            <p:nvPicPr>
              <p:cNvPr id="46" name="Picture 11"/>
              <p:cNvPicPr>
                <a:picLocks noChangeAspect="1" noChangeArrowheads="1"/>
              </p:cNvPicPr>
              <p:nvPr/>
            </p:nvPicPr>
            <p:blipFill>
              <a:blip r:embed="rId13" cstate="print"/>
              <a:srcRect/>
              <a:stretch>
                <a:fillRect/>
              </a:stretch>
            </p:blipFill>
            <p:spPr bwMode="auto">
              <a:xfrm>
                <a:off x="3155733" y="4785660"/>
                <a:ext cx="887742" cy="219476"/>
              </a:xfrm>
              <a:prstGeom prst="rect">
                <a:avLst/>
              </a:prstGeom>
              <a:noFill/>
              <a:ln w="9525">
                <a:noFill/>
                <a:miter lim="800000"/>
                <a:headEnd/>
                <a:tailEnd/>
              </a:ln>
            </p:spPr>
          </p:pic>
          <p:pic>
            <p:nvPicPr>
              <p:cNvPr id="47" name="Picture 10"/>
              <p:cNvPicPr>
                <a:picLocks noChangeAspect="1" noChangeArrowheads="1"/>
              </p:cNvPicPr>
              <p:nvPr/>
            </p:nvPicPr>
            <p:blipFill>
              <a:blip r:embed="rId12" cstate="print"/>
              <a:srcRect/>
              <a:stretch>
                <a:fillRect/>
              </a:stretch>
            </p:blipFill>
            <p:spPr bwMode="auto">
              <a:xfrm>
                <a:off x="4036595" y="4785761"/>
                <a:ext cx="1034046" cy="238626"/>
              </a:xfrm>
              <a:prstGeom prst="rect">
                <a:avLst/>
              </a:prstGeom>
              <a:noFill/>
              <a:ln w="9525">
                <a:noFill/>
                <a:miter lim="800000"/>
                <a:headEnd/>
                <a:tailEnd/>
              </a:ln>
            </p:spPr>
          </p:pic>
          <p:pic>
            <p:nvPicPr>
              <p:cNvPr id="48" name="Picture 11"/>
              <p:cNvPicPr>
                <a:picLocks noChangeAspect="1" noChangeArrowheads="1"/>
              </p:cNvPicPr>
              <p:nvPr/>
            </p:nvPicPr>
            <p:blipFill>
              <a:blip r:embed="rId13" cstate="print"/>
              <a:srcRect/>
              <a:stretch>
                <a:fillRect/>
              </a:stretch>
            </p:blipFill>
            <p:spPr bwMode="auto">
              <a:xfrm>
                <a:off x="5051909" y="4785661"/>
                <a:ext cx="1287569" cy="229102"/>
              </a:xfrm>
              <a:prstGeom prst="rect">
                <a:avLst/>
              </a:prstGeom>
              <a:noFill/>
              <a:ln w="9525">
                <a:noFill/>
                <a:miter lim="800000"/>
                <a:headEnd/>
                <a:tailEnd/>
              </a:ln>
            </p:spPr>
          </p:pic>
          <p:pic>
            <p:nvPicPr>
              <p:cNvPr id="49" name="Picture 10"/>
              <p:cNvPicPr>
                <a:picLocks noChangeAspect="1" noChangeArrowheads="1"/>
              </p:cNvPicPr>
              <p:nvPr/>
            </p:nvPicPr>
            <p:blipFill>
              <a:blip r:embed="rId12" cstate="print"/>
              <a:srcRect/>
              <a:stretch>
                <a:fillRect/>
              </a:stretch>
            </p:blipFill>
            <p:spPr bwMode="auto">
              <a:xfrm>
                <a:off x="6335431" y="4782151"/>
                <a:ext cx="402254" cy="240231"/>
              </a:xfrm>
              <a:prstGeom prst="rect">
                <a:avLst/>
              </a:prstGeom>
              <a:noFill/>
              <a:ln w="9525">
                <a:noFill/>
                <a:miter lim="800000"/>
                <a:headEnd/>
                <a:tailEnd/>
              </a:ln>
            </p:spPr>
          </p:pic>
          <p:pic>
            <p:nvPicPr>
              <p:cNvPr id="50" name="Picture 11"/>
              <p:cNvPicPr>
                <a:picLocks noChangeAspect="1" noChangeArrowheads="1"/>
              </p:cNvPicPr>
              <p:nvPr/>
            </p:nvPicPr>
            <p:blipFill>
              <a:blip r:embed="rId13" cstate="print"/>
              <a:srcRect/>
              <a:stretch>
                <a:fillRect/>
              </a:stretch>
            </p:blipFill>
            <p:spPr bwMode="auto">
              <a:xfrm>
                <a:off x="6717081" y="4785660"/>
                <a:ext cx="1166010" cy="233621"/>
              </a:xfrm>
              <a:prstGeom prst="rect">
                <a:avLst/>
              </a:prstGeom>
              <a:noFill/>
              <a:ln w="9525">
                <a:noFill/>
                <a:miter lim="800000"/>
                <a:headEnd/>
                <a:tailEnd/>
              </a:ln>
            </p:spPr>
          </p:pic>
          <p:pic>
            <p:nvPicPr>
              <p:cNvPr id="51" name="Picture 10"/>
              <p:cNvPicPr>
                <a:picLocks noChangeAspect="1" noChangeArrowheads="1"/>
              </p:cNvPicPr>
              <p:nvPr/>
            </p:nvPicPr>
            <p:blipFill>
              <a:blip r:embed="rId12" cstate="print"/>
              <a:srcRect/>
              <a:stretch>
                <a:fillRect/>
              </a:stretch>
            </p:blipFill>
            <p:spPr bwMode="auto">
              <a:xfrm>
                <a:off x="7875471" y="4784157"/>
                <a:ext cx="556260" cy="238626"/>
              </a:xfrm>
              <a:prstGeom prst="rect">
                <a:avLst/>
              </a:prstGeom>
              <a:noFill/>
              <a:ln w="9525">
                <a:noFill/>
                <a:miter lim="800000"/>
                <a:headEnd/>
                <a:tailEnd/>
              </a:ln>
            </p:spPr>
          </p:pic>
        </p:grpSp>
      </p:grpSp>
      <p:sp>
        <p:nvSpPr>
          <p:cNvPr id="38" name="Rectangle 37"/>
          <p:cNvSpPr/>
          <p:nvPr/>
        </p:nvSpPr>
        <p:spPr>
          <a:xfrm>
            <a:off x="6487427" y="5168766"/>
            <a:ext cx="2656573" cy="327259"/>
          </a:xfrm>
          <a:prstGeom prst="rect">
            <a:avLst/>
          </a:prstGeom>
          <a:solidFill>
            <a:srgbClr val="FF0000">
              <a:alpha val="7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282215" y="5167162"/>
            <a:ext cx="787667" cy="327259"/>
          </a:xfrm>
          <a:prstGeom prst="rect">
            <a:avLst/>
          </a:prstGeom>
          <a:solidFill>
            <a:srgbClr val="FF0000">
              <a:alpha val="7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6485641" y="3048000"/>
            <a:ext cx="2658359" cy="2502569"/>
          </a:xfrm>
          <a:prstGeom prst="roundRect">
            <a:avLst/>
          </a:prstGeom>
          <a:solidFill>
            <a:srgbClr val="FFC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100 million years</a:t>
            </a:r>
          </a:p>
          <a:p>
            <a:pPr algn="ctr"/>
            <a:endParaRPr lang="en-US" sz="3200" b="1" dirty="0">
              <a:solidFill>
                <a:schemeClr val="tx1"/>
              </a:solidFill>
            </a:endParaRPr>
          </a:p>
        </p:txBody>
      </p:sp>
      <p:sp>
        <p:nvSpPr>
          <p:cNvPr id="92" name="Rounded Rectangle 91"/>
          <p:cNvSpPr/>
          <p:nvPr/>
        </p:nvSpPr>
        <p:spPr>
          <a:xfrm>
            <a:off x="3276600" y="3048000"/>
            <a:ext cx="790876" cy="2502569"/>
          </a:xfrm>
          <a:prstGeom prst="roundRect">
            <a:avLst/>
          </a:prstGeom>
          <a:solidFill>
            <a:srgbClr val="FFC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rPr>
              <a:t>100 MY</a:t>
            </a:r>
          </a:p>
          <a:p>
            <a:pPr algn="ctr"/>
            <a:endParaRPr lang="en-US" sz="2600" b="1" dirty="0" smtClean="0">
              <a:solidFill>
                <a:schemeClr val="tx1"/>
              </a:solidFill>
            </a:endParaRPr>
          </a:p>
          <a:p>
            <a:pPr algn="ctr"/>
            <a:endParaRPr lang="en-US" sz="2600" b="1" dirty="0">
              <a:solidFill>
                <a:schemeClr val="tx1"/>
              </a:solidFill>
            </a:endParaRPr>
          </a:p>
        </p:txBody>
      </p:sp>
      <p:sp useBgFill="1">
        <p:nvSpPr>
          <p:cNvPr id="93" name="Text Box 4"/>
          <p:cNvSpPr txBox="1">
            <a:spLocks noChangeArrowheads="1"/>
          </p:cNvSpPr>
          <p:nvPr/>
        </p:nvSpPr>
        <p:spPr bwMode="auto">
          <a:xfrm>
            <a:off x="0" y="0"/>
            <a:ext cx="9144000" cy="677108"/>
          </a:xfrm>
          <a:prstGeom prst="rect">
            <a:avLst/>
          </a:prstGeom>
          <a:ln w="9525">
            <a:noFill/>
            <a:miter lim="800000"/>
            <a:headEnd/>
            <a:tailEnd/>
          </a:ln>
        </p:spPr>
        <p:txBody>
          <a:bodyPr wrap="square">
            <a:spAutoFit/>
          </a:bodyPr>
          <a:lstStyle/>
          <a:p>
            <a:pPr algn="ctr"/>
            <a:r>
              <a:rPr lang="en-US" sz="3800" b="1" dirty="0" smtClean="0"/>
              <a:t>LENGTH OF WARMING/COOLING CYCLES</a:t>
            </a:r>
            <a:endParaRPr lang="en-US" sz="3800" b="1" dirty="0"/>
          </a:p>
        </p:txBody>
      </p:sp>
      <p:grpSp>
        <p:nvGrpSpPr>
          <p:cNvPr id="83" name="Group 82"/>
          <p:cNvGrpSpPr/>
          <p:nvPr/>
        </p:nvGrpSpPr>
        <p:grpSpPr>
          <a:xfrm>
            <a:off x="0" y="0"/>
            <a:ext cx="9144000" cy="1514564"/>
            <a:chOff x="0" y="0"/>
            <a:chExt cx="9144000" cy="1514564"/>
          </a:xfrm>
        </p:grpSpPr>
        <p:sp useBgFill="1">
          <p:nvSpPr>
            <p:cNvPr id="81"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How long do these Glacial Ages last?</a:t>
              </a:r>
            </a:p>
          </p:txBody>
        </p:sp>
        <p:sp useBgFill="1">
          <p:nvSpPr>
            <p:cNvPr id="82"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grpSp>
      <p:grpSp>
        <p:nvGrpSpPr>
          <p:cNvPr id="66" name="Group 65"/>
          <p:cNvGrpSpPr/>
          <p:nvPr/>
        </p:nvGrpSpPr>
        <p:grpSpPr>
          <a:xfrm>
            <a:off x="150076" y="3200400"/>
            <a:ext cx="535724" cy="1847910"/>
            <a:chOff x="150076" y="3200400"/>
            <a:chExt cx="535724" cy="1847910"/>
          </a:xfrm>
        </p:grpSpPr>
        <p:sp>
          <p:nvSpPr>
            <p:cNvPr id="68" name="Rectangle 67"/>
            <p:cNvSpPr/>
            <p:nvPr/>
          </p:nvSpPr>
          <p:spPr>
            <a:xfrm>
              <a:off x="228600" y="3276600"/>
              <a:ext cx="381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4"/>
            <p:cNvGrpSpPr/>
            <p:nvPr/>
          </p:nvGrpSpPr>
          <p:grpSpPr>
            <a:xfrm>
              <a:off x="150076" y="3200400"/>
              <a:ext cx="535724" cy="1847910"/>
              <a:chOff x="150076" y="3200400"/>
              <a:chExt cx="535724" cy="1847910"/>
            </a:xfrm>
          </p:grpSpPr>
          <p:sp>
            <p:nvSpPr>
              <p:cNvPr id="84" name="TextBox 83"/>
              <p:cNvSpPr txBox="1"/>
              <p:nvPr/>
            </p:nvSpPr>
            <p:spPr>
              <a:xfrm>
                <a:off x="150076" y="3962400"/>
                <a:ext cx="535724" cy="400110"/>
              </a:xfrm>
              <a:prstGeom prst="rect">
                <a:avLst/>
              </a:prstGeom>
              <a:no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85" name="TextBox 84"/>
              <p:cNvSpPr txBox="1"/>
              <p:nvPr/>
            </p:nvSpPr>
            <p:spPr>
              <a:xfrm>
                <a:off x="150076" y="3200400"/>
                <a:ext cx="535724" cy="400110"/>
              </a:xfrm>
              <a:prstGeom prst="rect">
                <a:avLst/>
              </a:prstGeom>
              <a:no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86" name="TextBox 3"/>
              <p:cNvSpPr txBox="1"/>
              <p:nvPr/>
            </p:nvSpPr>
            <p:spPr>
              <a:xfrm>
                <a:off x="150076" y="4648200"/>
                <a:ext cx="535724" cy="400110"/>
              </a:xfrm>
              <a:prstGeom prst="rect">
                <a:avLst/>
              </a:prstGeom>
              <a:no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fltVal val="0"/>
                                          </p:val>
                                        </p:tav>
                                        <p:tav tm="100000">
                                          <p:val>
                                            <p:strVal val="#ppt_w"/>
                                          </p:val>
                                        </p:tav>
                                      </p:tavLst>
                                    </p:anim>
                                    <p:anim calcmode="lin" valueType="num">
                                      <p:cBhvr>
                                        <p:cTn id="8" dur="1000" fill="hold"/>
                                        <p:tgtEl>
                                          <p:spTgt spid="93"/>
                                        </p:tgtEl>
                                        <p:attrNameLst>
                                          <p:attrName>ppt_h</p:attrName>
                                        </p:attrNameLst>
                                      </p:cBhvr>
                                      <p:tavLst>
                                        <p:tav tm="0">
                                          <p:val>
                                            <p:fltVal val="0"/>
                                          </p:val>
                                        </p:tav>
                                        <p:tav tm="100000">
                                          <p:val>
                                            <p:strVal val="#ppt_h"/>
                                          </p:val>
                                        </p:tav>
                                      </p:tavLst>
                                    </p:anim>
                                    <p:animEffect transition="in" filter="fade">
                                      <p:cBhvr>
                                        <p:cTn id="9" dur="1000"/>
                                        <p:tgtEl>
                                          <p:spTgt spid="93"/>
                                        </p:tgtEl>
                                      </p:cBhvr>
                                    </p:animEffect>
                                  </p:childTnLst>
                                </p:cTn>
                              </p:par>
                              <p:par>
                                <p:cTn id="10" presetID="10" presetClass="exit" presetSubtype="0" fill="hold" nodeType="withEffect">
                                  <p:stCondLst>
                                    <p:cond delay="0"/>
                                  </p:stCondLst>
                                  <p:childTnLst>
                                    <p:animEffect transition="out" filter="fade">
                                      <p:cBhvr>
                                        <p:cTn id="11" dur="1000"/>
                                        <p:tgtEl>
                                          <p:spTgt spid="83"/>
                                        </p:tgtEl>
                                      </p:cBhvr>
                                    </p:animEffect>
                                    <p:set>
                                      <p:cBhvr>
                                        <p:cTn id="12" dur="1" fill="hold">
                                          <p:stCondLst>
                                            <p:cond delay="999"/>
                                          </p:stCondLst>
                                        </p:cTn>
                                        <p:tgtEl>
                                          <p:spTgt spid="83"/>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1000"/>
                                        <p:tgtEl>
                                          <p:spTgt spid="3075"/>
                                        </p:tgtEl>
                                      </p:cBhvr>
                                    </p:animEffect>
                                  </p:childTnLst>
                                </p:cTn>
                              </p:par>
                              <p:par>
                                <p:cTn id="17" presetID="10" presetClass="exit" presetSubtype="0" fill="hold" nodeType="withEffect">
                                  <p:stCondLst>
                                    <p:cond delay="0"/>
                                  </p:stCondLst>
                                  <p:childTnLst>
                                    <p:animEffect transition="out" filter="fade">
                                      <p:cBhvr>
                                        <p:cTn id="18" dur="1000"/>
                                        <p:tgtEl>
                                          <p:spTgt spid="80"/>
                                        </p:tgtEl>
                                      </p:cBhvr>
                                    </p:animEffect>
                                    <p:set>
                                      <p:cBhvr>
                                        <p:cTn id="19" dur="1" fill="hold">
                                          <p:stCondLst>
                                            <p:cond delay="999"/>
                                          </p:stCondLst>
                                        </p:cTn>
                                        <p:tgtEl>
                                          <p:spTgt spid="8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4"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from="(-#ppt_w/2)" to="(#ppt_x)" calcmode="lin" valueType="num">
                                      <p:cBhvr>
                                        <p:cTn id="24" dur="600" fill="hold">
                                          <p:stCondLst>
                                            <p:cond delay="0"/>
                                          </p:stCondLst>
                                        </p:cTn>
                                        <p:tgtEl>
                                          <p:spTgt spid="38"/>
                                        </p:tgtEl>
                                        <p:attrNameLst>
                                          <p:attrName>ppt_x</p:attrName>
                                        </p:attrNameLst>
                                      </p:cBhvr>
                                    </p:anim>
                                    <p:anim from="0" to="-1.0" calcmode="lin" valueType="num">
                                      <p:cBhvr>
                                        <p:cTn id="25" dur="200" decel="50000" autoRev="1" fill="hold">
                                          <p:stCondLst>
                                            <p:cond delay="600"/>
                                          </p:stCondLst>
                                        </p:cTn>
                                        <p:tgtEl>
                                          <p:spTgt spid="38"/>
                                        </p:tgtEl>
                                        <p:attrNameLst>
                                          <p:attrName>xshear</p:attrName>
                                        </p:attrNameLst>
                                      </p:cBhvr>
                                    </p:anim>
                                    <p:animScale>
                                      <p:cBhvr>
                                        <p:cTn id="26" dur="200" decel="100000" autoRev="1" fill="hold">
                                          <p:stCondLst>
                                            <p:cond delay="600"/>
                                          </p:stCondLst>
                                        </p:cTn>
                                        <p:tgtEl>
                                          <p:spTgt spid="38"/>
                                        </p:tgtEl>
                                      </p:cBhvr>
                                      <p:from x="100000" y="100000"/>
                                      <p:to x="80000" y="100000"/>
                                    </p:animScale>
                                    <p:anim by="(#ppt_h/3+#ppt_w*0.1)" calcmode="lin" valueType="num">
                                      <p:cBhvr additive="sum">
                                        <p:cTn id="27" dur="200" decel="100000" autoRev="1" fill="hold">
                                          <p:stCondLst>
                                            <p:cond delay="600"/>
                                          </p:stCondLst>
                                        </p:cTn>
                                        <p:tgtEl>
                                          <p:spTgt spid="38"/>
                                        </p:tgtEl>
                                        <p:attrNameLst>
                                          <p:attrName>ppt_x</p:attrName>
                                        </p:attrNameLst>
                                      </p:cBhvr>
                                    </p:anim>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91"/>
                                        </p:tgtEl>
                                        <p:attrNameLst>
                                          <p:attrName>style.visibility</p:attrName>
                                        </p:attrNameLst>
                                      </p:cBhvr>
                                      <p:to>
                                        <p:strVal val="visible"/>
                                      </p:to>
                                    </p:set>
                                    <p:anim calcmode="lin" valueType="num">
                                      <p:cBhvr>
                                        <p:cTn id="32" dur="500" fill="hold"/>
                                        <p:tgtEl>
                                          <p:spTgt spid="91"/>
                                        </p:tgtEl>
                                        <p:attrNameLst>
                                          <p:attrName>ppt_w</p:attrName>
                                        </p:attrNameLst>
                                      </p:cBhvr>
                                      <p:tavLst>
                                        <p:tav tm="0">
                                          <p:val>
                                            <p:fltVal val="0"/>
                                          </p:val>
                                        </p:tav>
                                        <p:tav tm="100000">
                                          <p:val>
                                            <p:strVal val="#ppt_w"/>
                                          </p:val>
                                        </p:tav>
                                      </p:tavLst>
                                    </p:anim>
                                    <p:anim calcmode="lin" valueType="num">
                                      <p:cBhvr>
                                        <p:cTn id="33" dur="500" fill="hold"/>
                                        <p:tgtEl>
                                          <p:spTgt spid="91"/>
                                        </p:tgtEl>
                                        <p:attrNameLst>
                                          <p:attrName>ppt_h</p:attrName>
                                        </p:attrNameLst>
                                      </p:cBhvr>
                                      <p:tavLst>
                                        <p:tav tm="0">
                                          <p:val>
                                            <p:fltVal val="0"/>
                                          </p:val>
                                        </p:tav>
                                        <p:tav tm="100000">
                                          <p:val>
                                            <p:strVal val="#ppt_h"/>
                                          </p:val>
                                        </p:tav>
                                      </p:tavLst>
                                    </p:anim>
                                    <p:animEffect transition="in" filter="fade">
                                      <p:cBhvr>
                                        <p:cTn id="34" dur="500"/>
                                        <p:tgtEl>
                                          <p:spTgt spid="91"/>
                                        </p:tgtEl>
                                      </p:cBhvr>
                                    </p:animEffect>
                                  </p:childTnLst>
                                </p:cTn>
                              </p:par>
                            </p:childTnLst>
                          </p:cTn>
                        </p:par>
                      </p:childTnLst>
                    </p:cTn>
                  </p:par>
                  <p:par>
                    <p:cTn id="35" fill="hold">
                      <p:stCondLst>
                        <p:cond delay="indefinite"/>
                      </p:stCondLst>
                      <p:childTnLst>
                        <p:par>
                          <p:cTn id="36" fill="hold">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from="(-#ppt_w/2)" to="(#ppt_x)" calcmode="lin" valueType="num">
                                      <p:cBhvr>
                                        <p:cTn id="39" dur="600" fill="hold">
                                          <p:stCondLst>
                                            <p:cond delay="0"/>
                                          </p:stCondLst>
                                        </p:cTn>
                                        <p:tgtEl>
                                          <p:spTgt spid="39"/>
                                        </p:tgtEl>
                                        <p:attrNameLst>
                                          <p:attrName>ppt_x</p:attrName>
                                        </p:attrNameLst>
                                      </p:cBhvr>
                                    </p:anim>
                                    <p:anim from="0" to="-1.0" calcmode="lin" valueType="num">
                                      <p:cBhvr>
                                        <p:cTn id="40" dur="200" decel="50000" autoRev="1" fill="hold">
                                          <p:stCondLst>
                                            <p:cond delay="600"/>
                                          </p:stCondLst>
                                        </p:cTn>
                                        <p:tgtEl>
                                          <p:spTgt spid="39"/>
                                        </p:tgtEl>
                                        <p:attrNameLst>
                                          <p:attrName>xshear</p:attrName>
                                        </p:attrNameLst>
                                      </p:cBhvr>
                                    </p:anim>
                                    <p:animScale>
                                      <p:cBhvr>
                                        <p:cTn id="41" dur="200" decel="100000" autoRev="1" fill="hold">
                                          <p:stCondLst>
                                            <p:cond delay="600"/>
                                          </p:stCondLst>
                                        </p:cTn>
                                        <p:tgtEl>
                                          <p:spTgt spid="39"/>
                                        </p:tgtEl>
                                      </p:cBhvr>
                                      <p:from x="100000" y="100000"/>
                                      <p:to x="80000" y="100000"/>
                                    </p:animScale>
                                    <p:anim by="(#ppt_h/3+#ppt_w*0.1)" calcmode="lin" valueType="num">
                                      <p:cBhvr additive="sum">
                                        <p:cTn id="42" dur="200" decel="100000" autoRev="1" fill="hold">
                                          <p:stCondLst>
                                            <p:cond delay="600"/>
                                          </p:stCondLst>
                                        </p:cTn>
                                        <p:tgtEl>
                                          <p:spTgt spid="39"/>
                                        </p:tgtEl>
                                        <p:attrNameLst>
                                          <p:attrName>ppt_x</p:attrName>
                                        </p:attrNameLst>
                                      </p:cBhvr>
                                    </p:anim>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p:cTn id="47" dur="500" fill="hold"/>
                                        <p:tgtEl>
                                          <p:spTgt spid="92"/>
                                        </p:tgtEl>
                                        <p:attrNameLst>
                                          <p:attrName>ppt_w</p:attrName>
                                        </p:attrNameLst>
                                      </p:cBhvr>
                                      <p:tavLst>
                                        <p:tav tm="0">
                                          <p:val>
                                            <p:fltVal val="0"/>
                                          </p:val>
                                        </p:tav>
                                        <p:tav tm="100000">
                                          <p:val>
                                            <p:strVal val="#ppt_w"/>
                                          </p:val>
                                        </p:tav>
                                      </p:tavLst>
                                    </p:anim>
                                    <p:anim calcmode="lin" valueType="num">
                                      <p:cBhvr>
                                        <p:cTn id="48" dur="500" fill="hold"/>
                                        <p:tgtEl>
                                          <p:spTgt spid="92"/>
                                        </p:tgtEl>
                                        <p:attrNameLst>
                                          <p:attrName>ppt_h</p:attrName>
                                        </p:attrNameLst>
                                      </p:cBhvr>
                                      <p:tavLst>
                                        <p:tav tm="0">
                                          <p:val>
                                            <p:fltVal val="0"/>
                                          </p:val>
                                        </p:tav>
                                        <p:tav tm="100000">
                                          <p:val>
                                            <p:strVal val="#ppt_h"/>
                                          </p:val>
                                        </p:tav>
                                      </p:tavLst>
                                    </p:anim>
                                    <p:animEffect transition="in" filter="fade">
                                      <p:cBhvr>
                                        <p:cTn id="49" dur="500"/>
                                        <p:tgtEl>
                                          <p:spTgt spid="9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92"/>
                                        </p:tgtEl>
                                      </p:cBhvr>
                                    </p:animEffect>
                                    <p:set>
                                      <p:cBhvr>
                                        <p:cTn id="54" dur="1" fill="hold">
                                          <p:stCondLst>
                                            <p:cond delay="499"/>
                                          </p:stCondLst>
                                        </p:cTn>
                                        <p:tgtEl>
                                          <p:spTgt spid="9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91"/>
                                        </p:tgtEl>
                                      </p:cBhvr>
                                    </p:animEffect>
                                    <p:set>
                                      <p:cBhvr>
                                        <p:cTn id="57" dur="1" fill="hold">
                                          <p:stCondLst>
                                            <p:cond delay="499"/>
                                          </p:stCondLst>
                                        </p:cTn>
                                        <p:tgtEl>
                                          <p:spTgt spid="9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3075"/>
                                        </p:tgtEl>
                                      </p:cBhvr>
                                    </p:animEffect>
                                    <p:set>
                                      <p:cBhvr>
                                        <p:cTn id="60" dur="1" fill="hold">
                                          <p:stCondLst>
                                            <p:cond delay="1999"/>
                                          </p:stCondLst>
                                        </p:cTn>
                                        <p:tgtEl>
                                          <p:spTgt spid="307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38"/>
                                        </p:tgtEl>
                                      </p:cBhvr>
                                    </p:animEffect>
                                    <p:set>
                                      <p:cBhvr>
                                        <p:cTn id="63" dur="1" fill="hold">
                                          <p:stCondLst>
                                            <p:cond delay="999"/>
                                          </p:stCondLst>
                                        </p:cTn>
                                        <p:tgtEl>
                                          <p:spTgt spid="3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9"/>
                                        </p:tgtEl>
                                      </p:cBhvr>
                                    </p:animEffect>
                                    <p:set>
                                      <p:cBhvr>
                                        <p:cTn id="66" dur="1" fill="hold">
                                          <p:stCondLst>
                                            <p:cond delay="999"/>
                                          </p:stCondLst>
                                        </p:cTn>
                                        <p:tgtEl>
                                          <p:spTgt spid="39"/>
                                        </p:tgtEl>
                                        <p:attrNameLst>
                                          <p:attrName>style.visibility</p:attrName>
                                        </p:attrNameLst>
                                      </p:cBhvr>
                                      <p:to>
                                        <p:strVal val="hidden"/>
                                      </p:to>
                                    </p:set>
                                  </p:childTnLst>
                                </p:cTn>
                              </p:par>
                              <p:par>
                                <p:cTn id="67" presetID="22" presetClass="entr" presetSubtype="8"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91" grpId="0" animBg="1"/>
      <p:bldP spid="91" grpId="1" animBg="1"/>
      <p:bldP spid="92" grpId="0" animBg="1"/>
      <p:bldP spid="92" grpId="1" animBg="1"/>
      <p:bldP spid="9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p:nvPr/>
        </p:nvGrpSpPr>
        <p:grpSpPr>
          <a:xfrm>
            <a:off x="-65990" y="1975025"/>
            <a:ext cx="9209989" cy="3216040"/>
            <a:chOff x="0" y="1808347"/>
            <a:chExt cx="8431731" cy="3216040"/>
          </a:xfrm>
        </p:grpSpPr>
        <p:grpSp>
          <p:nvGrpSpPr>
            <p:cNvPr id="3" name="Group 31"/>
            <p:cNvGrpSpPr/>
            <p:nvPr/>
          </p:nvGrpSpPr>
          <p:grpSpPr>
            <a:xfrm>
              <a:off x="0" y="1808347"/>
              <a:ext cx="8422105" cy="2991050"/>
              <a:chOff x="0" y="431934"/>
              <a:chExt cx="8422105" cy="2991050"/>
            </a:xfrm>
          </p:grpSpPr>
          <p:pic>
            <p:nvPicPr>
              <p:cNvPr id="52" name="Picture 2"/>
              <p:cNvPicPr>
                <a:picLocks noChangeAspect="1" noChangeArrowheads="1"/>
              </p:cNvPicPr>
              <p:nvPr/>
            </p:nvPicPr>
            <p:blipFill>
              <a:blip r:embed="rId3" cstate="print"/>
              <a:srcRect/>
              <a:stretch>
                <a:fillRect/>
              </a:stretch>
            </p:blipFill>
            <p:spPr bwMode="auto">
              <a:xfrm>
                <a:off x="0" y="431934"/>
                <a:ext cx="1905802" cy="2971800"/>
              </a:xfrm>
              <a:prstGeom prst="rect">
                <a:avLst/>
              </a:prstGeom>
              <a:noFill/>
              <a:ln w="9525">
                <a:noFill/>
                <a:miter lim="800000"/>
                <a:headEnd/>
                <a:tailEnd/>
              </a:ln>
            </p:spPr>
          </p:pic>
          <p:pic>
            <p:nvPicPr>
              <p:cNvPr id="53" name="Picture 3"/>
              <p:cNvPicPr>
                <a:picLocks noChangeAspect="1" noChangeArrowheads="1"/>
              </p:cNvPicPr>
              <p:nvPr/>
            </p:nvPicPr>
            <p:blipFill>
              <a:blip r:embed="rId4" cstate="print"/>
              <a:srcRect/>
              <a:stretch>
                <a:fillRect/>
              </a:stretch>
            </p:blipFill>
            <p:spPr bwMode="auto">
              <a:xfrm>
                <a:off x="1896227" y="446322"/>
                <a:ext cx="1164607" cy="2962275"/>
              </a:xfrm>
              <a:prstGeom prst="rect">
                <a:avLst/>
              </a:prstGeom>
              <a:noFill/>
              <a:ln w="9525">
                <a:noFill/>
                <a:miter lim="800000"/>
                <a:headEnd/>
                <a:tailEnd/>
              </a:ln>
            </p:spPr>
          </p:pic>
          <p:pic>
            <p:nvPicPr>
              <p:cNvPr id="54" name="Picture 4"/>
              <p:cNvPicPr>
                <a:picLocks noChangeAspect="1" noChangeArrowheads="1"/>
              </p:cNvPicPr>
              <p:nvPr/>
            </p:nvPicPr>
            <p:blipFill>
              <a:blip r:embed="rId5" cstate="print"/>
              <a:srcRect/>
              <a:stretch>
                <a:fillRect/>
              </a:stretch>
            </p:blipFill>
            <p:spPr bwMode="auto">
              <a:xfrm>
                <a:off x="3064441" y="436596"/>
                <a:ext cx="1051693" cy="2961122"/>
              </a:xfrm>
              <a:prstGeom prst="rect">
                <a:avLst/>
              </a:prstGeom>
              <a:noFill/>
              <a:ln w="9525">
                <a:noFill/>
                <a:miter lim="800000"/>
                <a:headEnd/>
                <a:tailEnd/>
              </a:ln>
            </p:spPr>
          </p:pic>
          <p:pic>
            <p:nvPicPr>
              <p:cNvPr id="55" name="Picture 5"/>
              <p:cNvPicPr>
                <a:picLocks noChangeAspect="1" noChangeArrowheads="1"/>
              </p:cNvPicPr>
              <p:nvPr/>
            </p:nvPicPr>
            <p:blipFill>
              <a:blip r:embed="rId6" cstate="print"/>
              <a:srcRect/>
              <a:stretch>
                <a:fillRect/>
              </a:stretch>
            </p:blipFill>
            <p:spPr bwMode="auto">
              <a:xfrm>
                <a:off x="4088937" y="451184"/>
                <a:ext cx="1233834" cy="2971800"/>
              </a:xfrm>
              <a:prstGeom prst="rect">
                <a:avLst/>
              </a:prstGeom>
              <a:noFill/>
              <a:ln w="9525">
                <a:noFill/>
                <a:miter lim="800000"/>
                <a:headEnd/>
                <a:tailEnd/>
              </a:ln>
            </p:spPr>
          </p:pic>
          <p:pic>
            <p:nvPicPr>
              <p:cNvPr id="56" name="Picture 6"/>
              <p:cNvPicPr>
                <a:picLocks noChangeAspect="1" noChangeArrowheads="1"/>
              </p:cNvPicPr>
              <p:nvPr/>
            </p:nvPicPr>
            <p:blipFill>
              <a:blip r:embed="rId7" cstate="print"/>
              <a:srcRect/>
              <a:stretch>
                <a:fillRect/>
              </a:stretch>
            </p:blipFill>
            <p:spPr bwMode="auto">
              <a:xfrm>
                <a:off x="5316205" y="455947"/>
                <a:ext cx="1200098" cy="2962275"/>
              </a:xfrm>
              <a:prstGeom prst="rect">
                <a:avLst/>
              </a:prstGeom>
              <a:noFill/>
              <a:ln w="9525">
                <a:noFill/>
                <a:miter lim="800000"/>
                <a:headEnd/>
                <a:tailEnd/>
              </a:ln>
            </p:spPr>
          </p:pic>
          <p:pic>
            <p:nvPicPr>
              <p:cNvPr id="57" name="Picture 7"/>
              <p:cNvPicPr>
                <a:picLocks noChangeAspect="1" noChangeArrowheads="1"/>
              </p:cNvPicPr>
              <p:nvPr/>
            </p:nvPicPr>
            <p:blipFill>
              <a:blip r:embed="rId8" cstate="print"/>
              <a:srcRect/>
              <a:stretch>
                <a:fillRect/>
              </a:stretch>
            </p:blipFill>
            <p:spPr bwMode="auto">
              <a:xfrm>
                <a:off x="6503568" y="455391"/>
                <a:ext cx="965635" cy="2957968"/>
              </a:xfrm>
              <a:prstGeom prst="rect">
                <a:avLst/>
              </a:prstGeom>
              <a:noFill/>
              <a:ln w="9525">
                <a:noFill/>
                <a:miter lim="800000"/>
                <a:headEnd/>
                <a:tailEnd/>
              </a:ln>
            </p:spPr>
          </p:pic>
          <p:pic>
            <p:nvPicPr>
              <p:cNvPr id="58" name="Picture 8"/>
              <p:cNvPicPr>
                <a:picLocks noChangeAspect="1" noChangeArrowheads="1"/>
              </p:cNvPicPr>
              <p:nvPr/>
            </p:nvPicPr>
            <p:blipFill>
              <a:blip r:embed="rId9" cstate="print"/>
              <a:srcRect/>
              <a:stretch>
                <a:fillRect/>
              </a:stretch>
            </p:blipFill>
            <p:spPr bwMode="auto">
              <a:xfrm>
                <a:off x="7468401" y="460709"/>
                <a:ext cx="693822" cy="2952750"/>
              </a:xfrm>
              <a:prstGeom prst="rect">
                <a:avLst/>
              </a:prstGeom>
              <a:noFill/>
              <a:ln w="9525">
                <a:noFill/>
                <a:miter lim="800000"/>
                <a:headEnd/>
                <a:tailEnd/>
              </a:ln>
            </p:spPr>
          </p:pic>
          <p:pic>
            <p:nvPicPr>
              <p:cNvPr id="59" name="Picture 9"/>
              <p:cNvPicPr>
                <a:picLocks noChangeAspect="1" noChangeArrowheads="1"/>
              </p:cNvPicPr>
              <p:nvPr/>
            </p:nvPicPr>
            <p:blipFill>
              <a:blip r:embed="rId10" cstate="print"/>
              <a:srcRect/>
              <a:stretch>
                <a:fillRect/>
              </a:stretch>
            </p:blipFill>
            <p:spPr bwMode="auto">
              <a:xfrm>
                <a:off x="8168490" y="455947"/>
                <a:ext cx="253615" cy="2962275"/>
              </a:xfrm>
              <a:prstGeom prst="rect">
                <a:avLst/>
              </a:prstGeom>
              <a:noFill/>
              <a:ln w="9525">
                <a:noFill/>
                <a:miter lim="800000"/>
                <a:headEnd/>
                <a:tailEnd/>
              </a:ln>
            </p:spPr>
          </p:pic>
        </p:grpSp>
        <p:grpSp>
          <p:nvGrpSpPr>
            <p:cNvPr id="4" name="Group 42"/>
            <p:cNvGrpSpPr/>
            <p:nvPr/>
          </p:nvGrpSpPr>
          <p:grpSpPr>
            <a:xfrm>
              <a:off x="669357" y="4782151"/>
              <a:ext cx="7762374" cy="242236"/>
              <a:chOff x="669357" y="4782151"/>
              <a:chExt cx="7762374" cy="242236"/>
            </a:xfrm>
          </p:grpSpPr>
          <p:pic>
            <p:nvPicPr>
              <p:cNvPr id="43" name="Picture 10"/>
              <p:cNvPicPr>
                <a:picLocks noChangeAspect="1" noChangeArrowheads="1"/>
              </p:cNvPicPr>
              <p:nvPr/>
            </p:nvPicPr>
            <p:blipFill>
              <a:blip r:embed="rId11" cstate="print"/>
              <a:srcRect/>
              <a:stretch>
                <a:fillRect/>
              </a:stretch>
            </p:blipFill>
            <p:spPr bwMode="auto">
              <a:xfrm>
                <a:off x="669357" y="4787365"/>
                <a:ext cx="990600" cy="228600"/>
              </a:xfrm>
              <a:prstGeom prst="rect">
                <a:avLst/>
              </a:prstGeom>
              <a:noFill/>
              <a:ln w="9525">
                <a:noFill/>
                <a:miter lim="800000"/>
                <a:headEnd/>
                <a:tailEnd/>
              </a:ln>
            </p:spPr>
          </p:pic>
          <p:pic>
            <p:nvPicPr>
              <p:cNvPr id="44" name="Picture 11"/>
              <p:cNvPicPr>
                <a:picLocks noChangeAspect="1" noChangeArrowheads="1"/>
              </p:cNvPicPr>
              <p:nvPr/>
            </p:nvPicPr>
            <p:blipFill>
              <a:blip r:embed="rId12" cstate="print"/>
              <a:srcRect/>
              <a:stretch>
                <a:fillRect/>
              </a:stretch>
            </p:blipFill>
            <p:spPr bwMode="auto">
              <a:xfrm>
                <a:off x="1646171" y="4787265"/>
                <a:ext cx="1087404" cy="217872"/>
              </a:xfrm>
              <a:prstGeom prst="rect">
                <a:avLst/>
              </a:prstGeom>
              <a:noFill/>
              <a:ln w="9525">
                <a:noFill/>
                <a:miter lim="800000"/>
                <a:headEnd/>
                <a:tailEnd/>
              </a:ln>
            </p:spPr>
          </p:pic>
          <p:pic>
            <p:nvPicPr>
              <p:cNvPr id="45" name="Picture 10"/>
              <p:cNvPicPr>
                <a:picLocks noChangeAspect="1" noChangeArrowheads="1"/>
              </p:cNvPicPr>
              <p:nvPr/>
            </p:nvPicPr>
            <p:blipFill>
              <a:blip r:embed="rId11" cstate="print"/>
              <a:srcRect/>
              <a:stretch>
                <a:fillRect/>
              </a:stretch>
            </p:blipFill>
            <p:spPr bwMode="auto">
              <a:xfrm>
                <a:off x="2727560" y="4783755"/>
                <a:ext cx="439151" cy="240231"/>
              </a:xfrm>
              <a:prstGeom prst="rect">
                <a:avLst/>
              </a:prstGeom>
              <a:noFill/>
              <a:ln w="9525">
                <a:noFill/>
                <a:miter lim="800000"/>
                <a:headEnd/>
                <a:tailEnd/>
              </a:ln>
            </p:spPr>
          </p:pic>
          <p:pic>
            <p:nvPicPr>
              <p:cNvPr id="46" name="Picture 11"/>
              <p:cNvPicPr>
                <a:picLocks noChangeAspect="1" noChangeArrowheads="1"/>
              </p:cNvPicPr>
              <p:nvPr/>
            </p:nvPicPr>
            <p:blipFill>
              <a:blip r:embed="rId12" cstate="print"/>
              <a:srcRect/>
              <a:stretch>
                <a:fillRect/>
              </a:stretch>
            </p:blipFill>
            <p:spPr bwMode="auto">
              <a:xfrm>
                <a:off x="3155733" y="4785660"/>
                <a:ext cx="887742" cy="219476"/>
              </a:xfrm>
              <a:prstGeom prst="rect">
                <a:avLst/>
              </a:prstGeom>
              <a:noFill/>
              <a:ln w="9525">
                <a:noFill/>
                <a:miter lim="800000"/>
                <a:headEnd/>
                <a:tailEnd/>
              </a:ln>
            </p:spPr>
          </p:pic>
          <p:pic>
            <p:nvPicPr>
              <p:cNvPr id="47" name="Picture 10"/>
              <p:cNvPicPr>
                <a:picLocks noChangeAspect="1" noChangeArrowheads="1"/>
              </p:cNvPicPr>
              <p:nvPr/>
            </p:nvPicPr>
            <p:blipFill>
              <a:blip r:embed="rId11" cstate="print"/>
              <a:srcRect/>
              <a:stretch>
                <a:fillRect/>
              </a:stretch>
            </p:blipFill>
            <p:spPr bwMode="auto">
              <a:xfrm>
                <a:off x="4036595" y="4785761"/>
                <a:ext cx="1034046" cy="238626"/>
              </a:xfrm>
              <a:prstGeom prst="rect">
                <a:avLst/>
              </a:prstGeom>
              <a:noFill/>
              <a:ln w="9525">
                <a:noFill/>
                <a:miter lim="800000"/>
                <a:headEnd/>
                <a:tailEnd/>
              </a:ln>
            </p:spPr>
          </p:pic>
          <p:pic>
            <p:nvPicPr>
              <p:cNvPr id="48" name="Picture 11"/>
              <p:cNvPicPr>
                <a:picLocks noChangeAspect="1" noChangeArrowheads="1"/>
              </p:cNvPicPr>
              <p:nvPr/>
            </p:nvPicPr>
            <p:blipFill>
              <a:blip r:embed="rId12" cstate="print"/>
              <a:srcRect/>
              <a:stretch>
                <a:fillRect/>
              </a:stretch>
            </p:blipFill>
            <p:spPr bwMode="auto">
              <a:xfrm>
                <a:off x="5051909" y="4785661"/>
                <a:ext cx="1287569" cy="229102"/>
              </a:xfrm>
              <a:prstGeom prst="rect">
                <a:avLst/>
              </a:prstGeom>
              <a:noFill/>
              <a:ln w="9525">
                <a:noFill/>
                <a:miter lim="800000"/>
                <a:headEnd/>
                <a:tailEnd/>
              </a:ln>
            </p:spPr>
          </p:pic>
          <p:pic>
            <p:nvPicPr>
              <p:cNvPr id="49" name="Picture 10"/>
              <p:cNvPicPr>
                <a:picLocks noChangeAspect="1" noChangeArrowheads="1"/>
              </p:cNvPicPr>
              <p:nvPr/>
            </p:nvPicPr>
            <p:blipFill>
              <a:blip r:embed="rId11" cstate="print"/>
              <a:srcRect/>
              <a:stretch>
                <a:fillRect/>
              </a:stretch>
            </p:blipFill>
            <p:spPr bwMode="auto">
              <a:xfrm>
                <a:off x="6335431" y="4782151"/>
                <a:ext cx="402254" cy="240231"/>
              </a:xfrm>
              <a:prstGeom prst="rect">
                <a:avLst/>
              </a:prstGeom>
              <a:noFill/>
              <a:ln w="9525">
                <a:noFill/>
                <a:miter lim="800000"/>
                <a:headEnd/>
                <a:tailEnd/>
              </a:ln>
            </p:spPr>
          </p:pic>
          <p:pic>
            <p:nvPicPr>
              <p:cNvPr id="50" name="Picture 11"/>
              <p:cNvPicPr>
                <a:picLocks noChangeAspect="1" noChangeArrowheads="1"/>
              </p:cNvPicPr>
              <p:nvPr/>
            </p:nvPicPr>
            <p:blipFill>
              <a:blip r:embed="rId12" cstate="print"/>
              <a:srcRect/>
              <a:stretch>
                <a:fillRect/>
              </a:stretch>
            </p:blipFill>
            <p:spPr bwMode="auto">
              <a:xfrm>
                <a:off x="6717081" y="4785660"/>
                <a:ext cx="1166010" cy="233621"/>
              </a:xfrm>
              <a:prstGeom prst="rect">
                <a:avLst/>
              </a:prstGeom>
              <a:noFill/>
              <a:ln w="9525">
                <a:noFill/>
                <a:miter lim="800000"/>
                <a:headEnd/>
                <a:tailEnd/>
              </a:ln>
            </p:spPr>
          </p:pic>
          <p:pic>
            <p:nvPicPr>
              <p:cNvPr id="51" name="Picture 10"/>
              <p:cNvPicPr>
                <a:picLocks noChangeAspect="1" noChangeArrowheads="1"/>
              </p:cNvPicPr>
              <p:nvPr/>
            </p:nvPicPr>
            <p:blipFill>
              <a:blip r:embed="rId11" cstate="print"/>
              <a:srcRect/>
              <a:stretch>
                <a:fillRect/>
              </a:stretch>
            </p:blipFill>
            <p:spPr bwMode="auto">
              <a:xfrm>
                <a:off x="7875471" y="4784157"/>
                <a:ext cx="556260" cy="238626"/>
              </a:xfrm>
              <a:prstGeom prst="rect">
                <a:avLst/>
              </a:prstGeom>
              <a:noFill/>
              <a:ln w="9525">
                <a:noFill/>
                <a:miter lim="800000"/>
                <a:headEnd/>
                <a:tailEnd/>
              </a:ln>
            </p:spPr>
          </p:pic>
        </p:grpSp>
      </p:grpSp>
      <p:grpSp>
        <p:nvGrpSpPr>
          <p:cNvPr id="5" name="Group 125"/>
          <p:cNvGrpSpPr/>
          <p:nvPr/>
        </p:nvGrpSpPr>
        <p:grpSpPr>
          <a:xfrm>
            <a:off x="3399853" y="3011169"/>
            <a:ext cx="769434" cy="2531771"/>
            <a:chOff x="3399853" y="3011169"/>
            <a:chExt cx="769434" cy="2531771"/>
          </a:xfrm>
        </p:grpSpPr>
        <p:sp>
          <p:nvSpPr>
            <p:cNvPr id="80" name="TextBox 16"/>
            <p:cNvSpPr txBox="1">
              <a:spLocks noChangeArrowheads="1"/>
            </p:cNvSpPr>
            <p:nvPr/>
          </p:nvSpPr>
          <p:spPr bwMode="auto">
            <a:xfrm>
              <a:off x="3399853" y="5142760"/>
              <a:ext cx="769434" cy="400180"/>
            </a:xfrm>
            <a:prstGeom prst="rect">
              <a:avLst/>
            </a:prstGeom>
            <a:noFill/>
            <a:ln w="9525">
              <a:noFill/>
              <a:miter lim="800000"/>
              <a:headEnd/>
              <a:tailEnd/>
            </a:ln>
          </p:spPr>
          <p:txBody>
            <a:bodyPr>
              <a:spAutoFit/>
            </a:bodyPr>
            <a:lstStyle/>
            <a:p>
              <a:pPr algn="ctr"/>
              <a:r>
                <a:rPr lang="en-US" sz="2000" b="1" dirty="0"/>
                <a:t>400</a:t>
              </a:r>
            </a:p>
          </p:txBody>
        </p:sp>
        <p:cxnSp>
          <p:nvCxnSpPr>
            <p:cNvPr id="84" name="Straight Connector 83"/>
            <p:cNvCxnSpPr/>
            <p:nvPr/>
          </p:nvCxnSpPr>
          <p:spPr bwMode="auto">
            <a:xfrm>
              <a:off x="3818163" y="3011169"/>
              <a:ext cx="0" cy="22574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127"/>
          <p:cNvGrpSpPr/>
          <p:nvPr/>
        </p:nvGrpSpPr>
        <p:grpSpPr>
          <a:xfrm>
            <a:off x="5889449" y="3018172"/>
            <a:ext cx="769434" cy="2519523"/>
            <a:chOff x="5889449" y="3018172"/>
            <a:chExt cx="769434" cy="2519523"/>
          </a:xfrm>
        </p:grpSpPr>
        <p:sp>
          <p:nvSpPr>
            <p:cNvPr id="81" name="TextBox 20"/>
            <p:cNvSpPr txBox="1">
              <a:spLocks noChangeArrowheads="1"/>
            </p:cNvSpPr>
            <p:nvPr/>
          </p:nvSpPr>
          <p:spPr bwMode="auto">
            <a:xfrm>
              <a:off x="5889449" y="5137515"/>
              <a:ext cx="769434" cy="400180"/>
            </a:xfrm>
            <a:prstGeom prst="rect">
              <a:avLst/>
            </a:prstGeom>
            <a:noFill/>
            <a:ln w="9525">
              <a:noFill/>
              <a:miter lim="800000"/>
              <a:headEnd/>
              <a:tailEnd/>
            </a:ln>
          </p:spPr>
          <p:txBody>
            <a:bodyPr>
              <a:spAutoFit/>
            </a:bodyPr>
            <a:lstStyle/>
            <a:p>
              <a:pPr algn="ctr"/>
              <a:r>
                <a:rPr lang="en-US" sz="2000" b="1" dirty="0"/>
                <a:t>200</a:t>
              </a:r>
            </a:p>
          </p:txBody>
        </p:sp>
        <p:cxnSp>
          <p:nvCxnSpPr>
            <p:cNvPr id="86" name="Straight Connector 85"/>
            <p:cNvCxnSpPr/>
            <p:nvPr/>
          </p:nvCxnSpPr>
          <p:spPr bwMode="auto">
            <a:xfrm>
              <a:off x="6342206" y="3018172"/>
              <a:ext cx="0" cy="2293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128"/>
          <p:cNvGrpSpPr/>
          <p:nvPr/>
        </p:nvGrpSpPr>
        <p:grpSpPr>
          <a:xfrm>
            <a:off x="7205472" y="3013317"/>
            <a:ext cx="769434" cy="2525207"/>
            <a:chOff x="7175575" y="3013317"/>
            <a:chExt cx="769434" cy="2525207"/>
          </a:xfrm>
        </p:grpSpPr>
        <p:sp>
          <p:nvSpPr>
            <p:cNvPr id="82" name="TextBox 22"/>
            <p:cNvSpPr txBox="1">
              <a:spLocks noChangeArrowheads="1"/>
            </p:cNvSpPr>
            <p:nvPr/>
          </p:nvSpPr>
          <p:spPr bwMode="auto">
            <a:xfrm>
              <a:off x="7175575" y="5138344"/>
              <a:ext cx="769434" cy="400180"/>
            </a:xfrm>
            <a:prstGeom prst="rect">
              <a:avLst/>
            </a:prstGeom>
            <a:noFill/>
            <a:ln w="9525">
              <a:noFill/>
              <a:miter lim="800000"/>
              <a:headEnd/>
              <a:tailEnd/>
            </a:ln>
          </p:spPr>
          <p:txBody>
            <a:bodyPr>
              <a:spAutoFit/>
            </a:bodyPr>
            <a:lstStyle/>
            <a:p>
              <a:pPr algn="ctr"/>
              <a:r>
                <a:rPr lang="en-US" sz="2000" b="1" dirty="0"/>
                <a:t>100</a:t>
              </a:r>
            </a:p>
          </p:txBody>
        </p:sp>
        <p:cxnSp>
          <p:nvCxnSpPr>
            <p:cNvPr id="87" name="Straight Connector 86"/>
            <p:cNvCxnSpPr/>
            <p:nvPr/>
          </p:nvCxnSpPr>
          <p:spPr bwMode="auto">
            <a:xfrm>
              <a:off x="7562751" y="3013317"/>
              <a:ext cx="0" cy="22701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1" name="Rectangle 60"/>
          <p:cNvSpPr/>
          <p:nvPr/>
        </p:nvSpPr>
        <p:spPr>
          <a:xfrm>
            <a:off x="1187737" y="4960902"/>
            <a:ext cx="1233226" cy="327259"/>
          </a:xfrm>
          <a:prstGeom prst="rect">
            <a:avLst/>
          </a:prstGeom>
          <a:solidFill>
            <a:srgbClr val="FF0000">
              <a:alpha val="7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26"/>
          <p:cNvGrpSpPr/>
          <p:nvPr/>
        </p:nvGrpSpPr>
        <p:grpSpPr>
          <a:xfrm>
            <a:off x="4732941" y="2987832"/>
            <a:ext cx="769434" cy="2554377"/>
            <a:chOff x="4732941" y="2987832"/>
            <a:chExt cx="769434" cy="2554377"/>
          </a:xfrm>
        </p:grpSpPr>
        <p:cxnSp>
          <p:nvCxnSpPr>
            <p:cNvPr id="85" name="Straight Connector 84"/>
            <p:cNvCxnSpPr/>
            <p:nvPr/>
          </p:nvCxnSpPr>
          <p:spPr bwMode="auto">
            <a:xfrm>
              <a:off x="5150165" y="2987832"/>
              <a:ext cx="0" cy="22479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20"/>
            <p:cNvSpPr txBox="1">
              <a:spLocks noChangeArrowheads="1"/>
            </p:cNvSpPr>
            <p:nvPr/>
          </p:nvSpPr>
          <p:spPr bwMode="auto">
            <a:xfrm>
              <a:off x="4732941" y="5142029"/>
              <a:ext cx="769434" cy="400180"/>
            </a:xfrm>
            <a:prstGeom prst="rect">
              <a:avLst/>
            </a:prstGeom>
            <a:noFill/>
            <a:ln w="9525">
              <a:noFill/>
              <a:miter lim="800000"/>
              <a:headEnd/>
              <a:tailEnd/>
            </a:ln>
          </p:spPr>
          <p:txBody>
            <a:bodyPr>
              <a:spAutoFit/>
            </a:bodyPr>
            <a:lstStyle/>
            <a:p>
              <a:pPr algn="ctr"/>
              <a:r>
                <a:rPr lang="en-US" sz="2000" b="1" dirty="0" smtClean="0"/>
                <a:t>300</a:t>
              </a:r>
              <a:endParaRPr lang="en-US" sz="2000" b="1" dirty="0"/>
            </a:p>
          </p:txBody>
        </p:sp>
      </p:grpSp>
      <p:grpSp>
        <p:nvGrpSpPr>
          <p:cNvPr id="10" name="Group 124"/>
          <p:cNvGrpSpPr/>
          <p:nvPr/>
        </p:nvGrpSpPr>
        <p:grpSpPr>
          <a:xfrm>
            <a:off x="2077420" y="3005482"/>
            <a:ext cx="769434" cy="2561232"/>
            <a:chOff x="2077420" y="3005482"/>
            <a:chExt cx="769434" cy="2561232"/>
          </a:xfrm>
        </p:grpSpPr>
        <p:cxnSp>
          <p:nvCxnSpPr>
            <p:cNvPr id="83" name="Straight Connector 82"/>
            <p:cNvCxnSpPr/>
            <p:nvPr/>
          </p:nvCxnSpPr>
          <p:spPr bwMode="auto">
            <a:xfrm>
              <a:off x="2420389" y="3005482"/>
              <a:ext cx="0" cy="2278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TextBox 16"/>
            <p:cNvSpPr txBox="1">
              <a:spLocks noChangeArrowheads="1"/>
            </p:cNvSpPr>
            <p:nvPr/>
          </p:nvSpPr>
          <p:spPr bwMode="auto">
            <a:xfrm>
              <a:off x="2077420" y="5166534"/>
              <a:ext cx="769434" cy="400180"/>
            </a:xfrm>
            <a:prstGeom prst="rect">
              <a:avLst/>
            </a:prstGeom>
            <a:noFill/>
            <a:ln w="9525">
              <a:noFill/>
              <a:miter lim="800000"/>
              <a:headEnd/>
              <a:tailEnd/>
            </a:ln>
          </p:spPr>
          <p:txBody>
            <a:bodyPr>
              <a:spAutoFit/>
            </a:bodyPr>
            <a:lstStyle/>
            <a:p>
              <a:pPr algn="ctr"/>
              <a:r>
                <a:rPr lang="en-US" sz="2000" b="1" dirty="0" smtClean="0"/>
                <a:t>500</a:t>
              </a:r>
              <a:endParaRPr lang="en-US" sz="2000" b="1" dirty="0"/>
            </a:p>
          </p:txBody>
        </p:sp>
      </p:grpSp>
      <p:sp>
        <p:nvSpPr>
          <p:cNvPr id="96" name="Rectangle 95"/>
          <p:cNvSpPr/>
          <p:nvPr/>
        </p:nvSpPr>
        <p:spPr>
          <a:xfrm>
            <a:off x="2444816" y="4962274"/>
            <a:ext cx="1347537" cy="327259"/>
          </a:xfrm>
          <a:prstGeom prst="rect">
            <a:avLst/>
          </a:prstGeom>
          <a:solidFill>
            <a:srgbClr val="FF0000">
              <a:alpha val="7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3849624" y="4954619"/>
            <a:ext cx="1295400" cy="303182"/>
          </a:xfrm>
          <a:prstGeom prst="rect">
            <a:avLst/>
          </a:prstGeom>
          <a:solidFill>
            <a:srgbClr val="FF0000">
              <a:alpha val="7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5151709" y="4956188"/>
            <a:ext cx="1181714" cy="327259"/>
          </a:xfrm>
          <a:prstGeom prst="rect">
            <a:avLst/>
          </a:prstGeom>
          <a:solidFill>
            <a:srgbClr val="FF0000">
              <a:alpha val="7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6331631" y="4957760"/>
            <a:ext cx="1233226" cy="327259"/>
          </a:xfrm>
          <a:prstGeom prst="rect">
            <a:avLst/>
          </a:prstGeom>
          <a:solidFill>
            <a:srgbClr val="FF0000">
              <a:alpha val="7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7577538" y="4953000"/>
            <a:ext cx="1337861" cy="343017"/>
          </a:xfrm>
          <a:prstGeom prst="rect">
            <a:avLst/>
          </a:prstGeom>
          <a:solidFill>
            <a:srgbClr val="FF0000">
              <a:alpha val="7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1" name="Text Box 4"/>
          <p:cNvSpPr txBox="1">
            <a:spLocks noChangeArrowheads="1"/>
          </p:cNvSpPr>
          <p:nvPr/>
        </p:nvSpPr>
        <p:spPr bwMode="auto">
          <a:xfrm>
            <a:off x="0" y="0"/>
            <a:ext cx="9144000" cy="677108"/>
          </a:xfrm>
          <a:prstGeom prst="rect">
            <a:avLst/>
          </a:prstGeom>
          <a:ln w="9525">
            <a:noFill/>
            <a:miter lim="800000"/>
            <a:headEnd/>
            <a:tailEnd/>
          </a:ln>
        </p:spPr>
        <p:txBody>
          <a:bodyPr wrap="square">
            <a:spAutoFit/>
          </a:bodyPr>
          <a:lstStyle/>
          <a:p>
            <a:pPr algn="ctr"/>
            <a:r>
              <a:rPr lang="en-US" sz="3800" b="1" dirty="0" smtClean="0"/>
              <a:t>LENGTH OF WARMING/COOLING CYCLES</a:t>
            </a:r>
            <a:endParaRPr lang="en-US" sz="3800" b="1" dirty="0"/>
          </a:p>
        </p:txBody>
      </p:sp>
      <p:grpSp>
        <p:nvGrpSpPr>
          <p:cNvPr id="60" name="Group 124"/>
          <p:cNvGrpSpPr/>
          <p:nvPr/>
        </p:nvGrpSpPr>
        <p:grpSpPr>
          <a:xfrm>
            <a:off x="838200" y="3001368"/>
            <a:ext cx="769434" cy="2561232"/>
            <a:chOff x="2077420" y="3005482"/>
            <a:chExt cx="769434" cy="2561232"/>
          </a:xfrm>
        </p:grpSpPr>
        <p:cxnSp>
          <p:nvCxnSpPr>
            <p:cNvPr id="63" name="Straight Connector 62"/>
            <p:cNvCxnSpPr/>
            <p:nvPr/>
          </p:nvCxnSpPr>
          <p:spPr bwMode="auto">
            <a:xfrm>
              <a:off x="2420389" y="3005482"/>
              <a:ext cx="0" cy="2278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TextBox 16"/>
            <p:cNvSpPr txBox="1">
              <a:spLocks noChangeArrowheads="1"/>
            </p:cNvSpPr>
            <p:nvPr/>
          </p:nvSpPr>
          <p:spPr bwMode="auto">
            <a:xfrm>
              <a:off x="2077420" y="5166534"/>
              <a:ext cx="769434" cy="400180"/>
            </a:xfrm>
            <a:prstGeom prst="rect">
              <a:avLst/>
            </a:prstGeom>
            <a:noFill/>
            <a:ln w="9525">
              <a:noFill/>
              <a:miter lim="800000"/>
              <a:headEnd/>
              <a:tailEnd/>
            </a:ln>
          </p:spPr>
          <p:txBody>
            <a:bodyPr>
              <a:spAutoFit/>
            </a:bodyPr>
            <a:lstStyle/>
            <a:p>
              <a:pPr algn="ctr"/>
              <a:r>
                <a:rPr lang="en-US" sz="2000" b="1" dirty="0" smtClean="0"/>
                <a:t>600</a:t>
              </a:r>
              <a:endParaRPr lang="en-US" sz="2000" b="1" dirty="0"/>
            </a:p>
          </p:txBody>
        </p:sp>
      </p:grpSp>
      <p:grpSp>
        <p:nvGrpSpPr>
          <p:cNvPr id="65" name="Group 128"/>
          <p:cNvGrpSpPr/>
          <p:nvPr/>
        </p:nvGrpSpPr>
        <p:grpSpPr>
          <a:xfrm>
            <a:off x="8763000" y="3037393"/>
            <a:ext cx="464634" cy="2525207"/>
            <a:chOff x="7251775" y="3013317"/>
            <a:chExt cx="464634" cy="2525207"/>
          </a:xfrm>
        </p:grpSpPr>
        <p:sp>
          <p:nvSpPr>
            <p:cNvPr id="66" name="TextBox 22"/>
            <p:cNvSpPr txBox="1">
              <a:spLocks noChangeArrowheads="1"/>
            </p:cNvSpPr>
            <p:nvPr/>
          </p:nvSpPr>
          <p:spPr bwMode="auto">
            <a:xfrm>
              <a:off x="7251775" y="5138344"/>
              <a:ext cx="464634" cy="400180"/>
            </a:xfrm>
            <a:prstGeom prst="rect">
              <a:avLst/>
            </a:prstGeom>
            <a:noFill/>
            <a:ln w="9525">
              <a:noFill/>
              <a:miter lim="800000"/>
              <a:headEnd/>
              <a:tailEnd/>
            </a:ln>
          </p:spPr>
          <p:txBody>
            <a:bodyPr wrap="square">
              <a:spAutoFit/>
            </a:bodyPr>
            <a:lstStyle/>
            <a:p>
              <a:pPr algn="ctr"/>
              <a:r>
                <a:rPr lang="en-US" sz="2000" b="1" dirty="0" smtClean="0"/>
                <a:t>0</a:t>
              </a:r>
              <a:endParaRPr lang="en-US" sz="2000" b="1" dirty="0"/>
            </a:p>
          </p:txBody>
        </p:sp>
        <p:cxnSp>
          <p:nvCxnSpPr>
            <p:cNvPr id="67" name="Straight Connector 66"/>
            <p:cNvCxnSpPr/>
            <p:nvPr/>
          </p:nvCxnSpPr>
          <p:spPr bwMode="auto">
            <a:xfrm>
              <a:off x="7562751" y="3013317"/>
              <a:ext cx="0" cy="22701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50076" y="3200400"/>
            <a:ext cx="535724" cy="1847910"/>
            <a:chOff x="150076" y="3200400"/>
            <a:chExt cx="535724" cy="1847910"/>
          </a:xfrm>
        </p:grpSpPr>
        <p:sp>
          <p:nvSpPr>
            <p:cNvPr id="69" name="Rectangle 68"/>
            <p:cNvSpPr/>
            <p:nvPr/>
          </p:nvSpPr>
          <p:spPr>
            <a:xfrm>
              <a:off x="228600" y="3276600"/>
              <a:ext cx="381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4"/>
            <p:cNvGrpSpPr/>
            <p:nvPr/>
          </p:nvGrpSpPr>
          <p:grpSpPr>
            <a:xfrm>
              <a:off x="150076" y="3200400"/>
              <a:ext cx="535724" cy="1847910"/>
              <a:chOff x="150076" y="3200400"/>
              <a:chExt cx="535724" cy="1847910"/>
            </a:xfrm>
          </p:grpSpPr>
          <p:sp>
            <p:nvSpPr>
              <p:cNvPr id="71" name="TextBox 70"/>
              <p:cNvSpPr txBox="1"/>
              <p:nvPr/>
            </p:nvSpPr>
            <p:spPr>
              <a:xfrm>
                <a:off x="150076" y="3962400"/>
                <a:ext cx="535724" cy="400110"/>
              </a:xfrm>
              <a:prstGeom prst="rect">
                <a:avLst/>
              </a:prstGeom>
              <a:no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72" name="TextBox 71"/>
              <p:cNvSpPr txBox="1"/>
              <p:nvPr/>
            </p:nvSpPr>
            <p:spPr>
              <a:xfrm>
                <a:off x="150076" y="3200400"/>
                <a:ext cx="535724" cy="400110"/>
              </a:xfrm>
              <a:prstGeom prst="rect">
                <a:avLst/>
              </a:prstGeom>
              <a:no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73" name="TextBox 3"/>
              <p:cNvSpPr txBox="1"/>
              <p:nvPr/>
            </p:nvSpPr>
            <p:spPr>
              <a:xfrm>
                <a:off x="150076" y="4648200"/>
                <a:ext cx="535724" cy="400110"/>
              </a:xfrm>
              <a:prstGeom prst="rect">
                <a:avLst/>
              </a:prstGeom>
              <a:no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1000"/>
                                        <p:tgtEl>
                                          <p:spTgt spid="6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000"/>
                                        <p:tgtEl>
                                          <p:spTgt spid="9"/>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1000"/>
                                        <p:tgtEl>
                                          <p:spTgt spid="6"/>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1000"/>
                                        <p:tgtEl>
                                          <p:spTgt spid="7"/>
                                        </p:tgtEl>
                                      </p:cBhvr>
                                    </p:animEffect>
                                  </p:childTnLst>
                                </p:cTn>
                              </p:par>
                            </p:childTnLst>
                          </p:cTn>
                        </p:par>
                        <p:par>
                          <p:cTn id="28" fill="hold">
                            <p:stCondLst>
                              <p:cond delay="6000"/>
                            </p:stCondLst>
                            <p:childTnLst>
                              <p:par>
                                <p:cTn id="29" presetID="22" presetClass="entr" presetSubtype="1"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up)">
                                      <p:cBhvr>
                                        <p:cTn id="31" dur="10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1"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p:cTn id="36" dur="500" fill="hold"/>
                                        <p:tgtEl>
                                          <p:spTgt spid="61"/>
                                        </p:tgtEl>
                                        <p:attrNameLst>
                                          <p:attrName>ppt_w</p:attrName>
                                        </p:attrNameLst>
                                      </p:cBhvr>
                                      <p:tavLst>
                                        <p:tav tm="0">
                                          <p:val>
                                            <p:fltVal val="0"/>
                                          </p:val>
                                        </p:tav>
                                        <p:tav tm="100000">
                                          <p:val>
                                            <p:strVal val="#ppt_w"/>
                                          </p:val>
                                        </p:tav>
                                      </p:tavLst>
                                    </p:anim>
                                    <p:anim calcmode="lin" valueType="num">
                                      <p:cBhvr>
                                        <p:cTn id="37" dur="500" fill="hold"/>
                                        <p:tgtEl>
                                          <p:spTgt spid="61"/>
                                        </p:tgtEl>
                                        <p:attrNameLst>
                                          <p:attrName>ppt_h</p:attrName>
                                        </p:attrNameLst>
                                      </p:cBhvr>
                                      <p:tavLst>
                                        <p:tav tm="0">
                                          <p:val>
                                            <p:fltVal val="0"/>
                                          </p:val>
                                        </p:tav>
                                        <p:tav tm="100000">
                                          <p:val>
                                            <p:strVal val="#ppt_h"/>
                                          </p:val>
                                        </p:tav>
                                      </p:tavLst>
                                    </p:anim>
                                    <p:animEffect transition="in" filter="fade">
                                      <p:cBhvr>
                                        <p:cTn id="38" dur="500"/>
                                        <p:tgtEl>
                                          <p:spTgt spid="6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2000"/>
                                        <p:tgtEl>
                                          <p:spTgt spid="61"/>
                                        </p:tgtEl>
                                      </p:cBhvr>
                                    </p:animEffect>
                                    <p:set>
                                      <p:cBhvr>
                                        <p:cTn id="43" dur="1" fill="hold">
                                          <p:stCondLst>
                                            <p:cond delay="1999"/>
                                          </p:stCondLst>
                                        </p:cTn>
                                        <p:tgtEl>
                                          <p:spTgt spid="61"/>
                                        </p:tgtEl>
                                        <p:attrNameLst>
                                          <p:attrName>style.visibility</p:attrName>
                                        </p:attrNameLst>
                                      </p:cBhvr>
                                      <p:to>
                                        <p:strVal val="hidden"/>
                                      </p:to>
                                    </p:set>
                                  </p:childTnLst>
                                </p:cTn>
                              </p:par>
                              <p:par>
                                <p:cTn id="44" presetID="54" presetClass="entr" presetSubtype="0" accel="100000" fill="hold" grpId="1" nodeType="withEffect">
                                  <p:stCondLst>
                                    <p:cond delay="0"/>
                                  </p:stCondLst>
                                  <p:childTnLst>
                                    <p:set>
                                      <p:cBhvr>
                                        <p:cTn id="45" dur="1" fill="hold">
                                          <p:stCondLst>
                                            <p:cond delay="0"/>
                                          </p:stCondLst>
                                        </p:cTn>
                                        <p:tgtEl>
                                          <p:spTgt spid="96"/>
                                        </p:tgtEl>
                                        <p:attrNameLst>
                                          <p:attrName>style.visibility</p:attrName>
                                        </p:attrNameLst>
                                      </p:cBhvr>
                                      <p:to>
                                        <p:strVal val="visible"/>
                                      </p:to>
                                    </p:set>
                                    <p:anim calcmode="lin" valueType="num">
                                      <p:cBhvr>
                                        <p:cTn id="46" dur="1000" fill="hold"/>
                                        <p:tgtEl>
                                          <p:spTgt spid="96"/>
                                        </p:tgtEl>
                                        <p:attrNameLst>
                                          <p:attrName>ppt_w</p:attrName>
                                        </p:attrNameLst>
                                      </p:cBhvr>
                                      <p:tavLst>
                                        <p:tav tm="0">
                                          <p:val>
                                            <p:strVal val="#ppt_w*0.05"/>
                                          </p:val>
                                        </p:tav>
                                        <p:tav tm="100000">
                                          <p:val>
                                            <p:strVal val="#ppt_w"/>
                                          </p:val>
                                        </p:tav>
                                      </p:tavLst>
                                    </p:anim>
                                    <p:anim calcmode="lin" valueType="num">
                                      <p:cBhvr>
                                        <p:cTn id="47" dur="1000" fill="hold"/>
                                        <p:tgtEl>
                                          <p:spTgt spid="96"/>
                                        </p:tgtEl>
                                        <p:attrNameLst>
                                          <p:attrName>ppt_h</p:attrName>
                                        </p:attrNameLst>
                                      </p:cBhvr>
                                      <p:tavLst>
                                        <p:tav tm="0">
                                          <p:val>
                                            <p:strVal val="#ppt_h"/>
                                          </p:val>
                                        </p:tav>
                                        <p:tav tm="100000">
                                          <p:val>
                                            <p:strVal val="#ppt_h"/>
                                          </p:val>
                                        </p:tav>
                                      </p:tavLst>
                                    </p:anim>
                                    <p:anim calcmode="lin" valueType="num">
                                      <p:cBhvr>
                                        <p:cTn id="48" dur="1000" fill="hold"/>
                                        <p:tgtEl>
                                          <p:spTgt spid="96"/>
                                        </p:tgtEl>
                                        <p:attrNameLst>
                                          <p:attrName>ppt_x</p:attrName>
                                        </p:attrNameLst>
                                      </p:cBhvr>
                                      <p:tavLst>
                                        <p:tav tm="0">
                                          <p:val>
                                            <p:strVal val="#ppt_x-.2"/>
                                          </p:val>
                                        </p:tav>
                                        <p:tav tm="100000">
                                          <p:val>
                                            <p:strVal val="#ppt_x"/>
                                          </p:val>
                                        </p:tav>
                                      </p:tavLst>
                                    </p:anim>
                                    <p:anim calcmode="lin" valueType="num">
                                      <p:cBhvr>
                                        <p:cTn id="49" dur="1000" fill="hold"/>
                                        <p:tgtEl>
                                          <p:spTgt spid="96"/>
                                        </p:tgtEl>
                                        <p:attrNameLst>
                                          <p:attrName>ppt_y</p:attrName>
                                        </p:attrNameLst>
                                      </p:cBhvr>
                                      <p:tavLst>
                                        <p:tav tm="0">
                                          <p:val>
                                            <p:strVal val="#ppt_y"/>
                                          </p:val>
                                        </p:tav>
                                        <p:tav tm="100000">
                                          <p:val>
                                            <p:strVal val="#ppt_y"/>
                                          </p:val>
                                        </p:tav>
                                      </p:tavLst>
                                    </p:anim>
                                    <p:animEffect transition="in" filter="fade">
                                      <p:cBhvr>
                                        <p:cTn id="50" dur="1000"/>
                                        <p:tgtEl>
                                          <p:spTgt spid="9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2000"/>
                                        <p:tgtEl>
                                          <p:spTgt spid="96"/>
                                        </p:tgtEl>
                                      </p:cBhvr>
                                    </p:animEffect>
                                    <p:set>
                                      <p:cBhvr>
                                        <p:cTn id="55" dur="1" fill="hold">
                                          <p:stCondLst>
                                            <p:cond delay="1999"/>
                                          </p:stCondLst>
                                        </p:cTn>
                                        <p:tgtEl>
                                          <p:spTgt spid="96"/>
                                        </p:tgtEl>
                                        <p:attrNameLst>
                                          <p:attrName>style.visibility</p:attrName>
                                        </p:attrNameLst>
                                      </p:cBhvr>
                                      <p:to>
                                        <p:strVal val="hidden"/>
                                      </p:to>
                                    </p:set>
                                  </p:childTnLst>
                                </p:cTn>
                              </p:par>
                              <p:par>
                                <p:cTn id="56" presetID="54" presetClass="entr" presetSubtype="0" accel="100000" fill="hold" grpId="1" nodeType="withEffect">
                                  <p:stCondLst>
                                    <p:cond delay="0"/>
                                  </p:stCondLst>
                                  <p:childTnLst>
                                    <p:set>
                                      <p:cBhvr>
                                        <p:cTn id="57" dur="1" fill="hold">
                                          <p:stCondLst>
                                            <p:cond delay="0"/>
                                          </p:stCondLst>
                                        </p:cTn>
                                        <p:tgtEl>
                                          <p:spTgt spid="97"/>
                                        </p:tgtEl>
                                        <p:attrNameLst>
                                          <p:attrName>style.visibility</p:attrName>
                                        </p:attrNameLst>
                                      </p:cBhvr>
                                      <p:to>
                                        <p:strVal val="visible"/>
                                      </p:to>
                                    </p:set>
                                    <p:anim calcmode="lin" valueType="num">
                                      <p:cBhvr>
                                        <p:cTn id="58" dur="1000" fill="hold"/>
                                        <p:tgtEl>
                                          <p:spTgt spid="97"/>
                                        </p:tgtEl>
                                        <p:attrNameLst>
                                          <p:attrName>ppt_w</p:attrName>
                                        </p:attrNameLst>
                                      </p:cBhvr>
                                      <p:tavLst>
                                        <p:tav tm="0">
                                          <p:val>
                                            <p:strVal val="#ppt_w*0.05"/>
                                          </p:val>
                                        </p:tav>
                                        <p:tav tm="100000">
                                          <p:val>
                                            <p:strVal val="#ppt_w"/>
                                          </p:val>
                                        </p:tav>
                                      </p:tavLst>
                                    </p:anim>
                                    <p:anim calcmode="lin" valueType="num">
                                      <p:cBhvr>
                                        <p:cTn id="59" dur="1000" fill="hold"/>
                                        <p:tgtEl>
                                          <p:spTgt spid="97"/>
                                        </p:tgtEl>
                                        <p:attrNameLst>
                                          <p:attrName>ppt_h</p:attrName>
                                        </p:attrNameLst>
                                      </p:cBhvr>
                                      <p:tavLst>
                                        <p:tav tm="0">
                                          <p:val>
                                            <p:strVal val="#ppt_h"/>
                                          </p:val>
                                        </p:tav>
                                        <p:tav tm="100000">
                                          <p:val>
                                            <p:strVal val="#ppt_h"/>
                                          </p:val>
                                        </p:tav>
                                      </p:tavLst>
                                    </p:anim>
                                    <p:anim calcmode="lin" valueType="num">
                                      <p:cBhvr>
                                        <p:cTn id="60" dur="1000" fill="hold"/>
                                        <p:tgtEl>
                                          <p:spTgt spid="97"/>
                                        </p:tgtEl>
                                        <p:attrNameLst>
                                          <p:attrName>ppt_x</p:attrName>
                                        </p:attrNameLst>
                                      </p:cBhvr>
                                      <p:tavLst>
                                        <p:tav tm="0">
                                          <p:val>
                                            <p:strVal val="#ppt_x-.2"/>
                                          </p:val>
                                        </p:tav>
                                        <p:tav tm="100000">
                                          <p:val>
                                            <p:strVal val="#ppt_x"/>
                                          </p:val>
                                        </p:tav>
                                      </p:tavLst>
                                    </p:anim>
                                    <p:anim calcmode="lin" valueType="num">
                                      <p:cBhvr>
                                        <p:cTn id="61" dur="1000" fill="hold"/>
                                        <p:tgtEl>
                                          <p:spTgt spid="97"/>
                                        </p:tgtEl>
                                        <p:attrNameLst>
                                          <p:attrName>ppt_y</p:attrName>
                                        </p:attrNameLst>
                                      </p:cBhvr>
                                      <p:tavLst>
                                        <p:tav tm="0">
                                          <p:val>
                                            <p:strVal val="#ppt_y"/>
                                          </p:val>
                                        </p:tav>
                                        <p:tav tm="100000">
                                          <p:val>
                                            <p:strVal val="#ppt_y"/>
                                          </p:val>
                                        </p:tav>
                                      </p:tavLst>
                                    </p:anim>
                                    <p:animEffect transition="in" filter="fade">
                                      <p:cBhvr>
                                        <p:cTn id="62" dur="1000"/>
                                        <p:tgtEl>
                                          <p:spTgt spid="9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2000"/>
                                        <p:tgtEl>
                                          <p:spTgt spid="97"/>
                                        </p:tgtEl>
                                      </p:cBhvr>
                                    </p:animEffect>
                                    <p:set>
                                      <p:cBhvr>
                                        <p:cTn id="67" dur="1" fill="hold">
                                          <p:stCondLst>
                                            <p:cond delay="1999"/>
                                          </p:stCondLst>
                                        </p:cTn>
                                        <p:tgtEl>
                                          <p:spTgt spid="97"/>
                                        </p:tgtEl>
                                        <p:attrNameLst>
                                          <p:attrName>style.visibility</p:attrName>
                                        </p:attrNameLst>
                                      </p:cBhvr>
                                      <p:to>
                                        <p:strVal val="hidden"/>
                                      </p:to>
                                    </p:set>
                                  </p:childTnLst>
                                </p:cTn>
                              </p:par>
                              <p:par>
                                <p:cTn id="68" presetID="54" presetClass="entr" presetSubtype="0" accel="100000" fill="hold" grpId="1" nodeType="withEffect">
                                  <p:stCondLst>
                                    <p:cond delay="0"/>
                                  </p:stCondLst>
                                  <p:childTnLst>
                                    <p:set>
                                      <p:cBhvr>
                                        <p:cTn id="69" dur="1" fill="hold">
                                          <p:stCondLst>
                                            <p:cond delay="0"/>
                                          </p:stCondLst>
                                        </p:cTn>
                                        <p:tgtEl>
                                          <p:spTgt spid="98"/>
                                        </p:tgtEl>
                                        <p:attrNameLst>
                                          <p:attrName>style.visibility</p:attrName>
                                        </p:attrNameLst>
                                      </p:cBhvr>
                                      <p:to>
                                        <p:strVal val="visible"/>
                                      </p:to>
                                    </p:set>
                                    <p:anim calcmode="lin" valueType="num">
                                      <p:cBhvr>
                                        <p:cTn id="70" dur="1000" fill="hold"/>
                                        <p:tgtEl>
                                          <p:spTgt spid="98"/>
                                        </p:tgtEl>
                                        <p:attrNameLst>
                                          <p:attrName>ppt_w</p:attrName>
                                        </p:attrNameLst>
                                      </p:cBhvr>
                                      <p:tavLst>
                                        <p:tav tm="0">
                                          <p:val>
                                            <p:strVal val="#ppt_w*0.05"/>
                                          </p:val>
                                        </p:tav>
                                        <p:tav tm="100000">
                                          <p:val>
                                            <p:strVal val="#ppt_w"/>
                                          </p:val>
                                        </p:tav>
                                      </p:tavLst>
                                    </p:anim>
                                    <p:anim calcmode="lin" valueType="num">
                                      <p:cBhvr>
                                        <p:cTn id="71" dur="1000" fill="hold"/>
                                        <p:tgtEl>
                                          <p:spTgt spid="98"/>
                                        </p:tgtEl>
                                        <p:attrNameLst>
                                          <p:attrName>ppt_h</p:attrName>
                                        </p:attrNameLst>
                                      </p:cBhvr>
                                      <p:tavLst>
                                        <p:tav tm="0">
                                          <p:val>
                                            <p:strVal val="#ppt_h"/>
                                          </p:val>
                                        </p:tav>
                                        <p:tav tm="100000">
                                          <p:val>
                                            <p:strVal val="#ppt_h"/>
                                          </p:val>
                                        </p:tav>
                                      </p:tavLst>
                                    </p:anim>
                                    <p:anim calcmode="lin" valueType="num">
                                      <p:cBhvr>
                                        <p:cTn id="72" dur="1000" fill="hold"/>
                                        <p:tgtEl>
                                          <p:spTgt spid="98"/>
                                        </p:tgtEl>
                                        <p:attrNameLst>
                                          <p:attrName>ppt_x</p:attrName>
                                        </p:attrNameLst>
                                      </p:cBhvr>
                                      <p:tavLst>
                                        <p:tav tm="0">
                                          <p:val>
                                            <p:strVal val="#ppt_x-.2"/>
                                          </p:val>
                                        </p:tav>
                                        <p:tav tm="100000">
                                          <p:val>
                                            <p:strVal val="#ppt_x"/>
                                          </p:val>
                                        </p:tav>
                                      </p:tavLst>
                                    </p:anim>
                                    <p:anim calcmode="lin" valueType="num">
                                      <p:cBhvr>
                                        <p:cTn id="73" dur="1000" fill="hold"/>
                                        <p:tgtEl>
                                          <p:spTgt spid="98"/>
                                        </p:tgtEl>
                                        <p:attrNameLst>
                                          <p:attrName>ppt_y</p:attrName>
                                        </p:attrNameLst>
                                      </p:cBhvr>
                                      <p:tavLst>
                                        <p:tav tm="0">
                                          <p:val>
                                            <p:strVal val="#ppt_y"/>
                                          </p:val>
                                        </p:tav>
                                        <p:tav tm="100000">
                                          <p:val>
                                            <p:strVal val="#ppt_y"/>
                                          </p:val>
                                        </p:tav>
                                      </p:tavLst>
                                    </p:anim>
                                    <p:animEffect transition="in" filter="fade">
                                      <p:cBhvr>
                                        <p:cTn id="74" dur="1000"/>
                                        <p:tgtEl>
                                          <p:spTgt spid="9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2000"/>
                                        <p:tgtEl>
                                          <p:spTgt spid="98"/>
                                        </p:tgtEl>
                                      </p:cBhvr>
                                    </p:animEffect>
                                    <p:set>
                                      <p:cBhvr>
                                        <p:cTn id="79" dur="1" fill="hold">
                                          <p:stCondLst>
                                            <p:cond delay="1999"/>
                                          </p:stCondLst>
                                        </p:cTn>
                                        <p:tgtEl>
                                          <p:spTgt spid="98"/>
                                        </p:tgtEl>
                                        <p:attrNameLst>
                                          <p:attrName>style.visibility</p:attrName>
                                        </p:attrNameLst>
                                      </p:cBhvr>
                                      <p:to>
                                        <p:strVal val="hidden"/>
                                      </p:to>
                                    </p:set>
                                  </p:childTnLst>
                                </p:cTn>
                              </p:par>
                              <p:par>
                                <p:cTn id="80" presetID="54" presetClass="entr" presetSubtype="0" accel="100000" fill="hold" grpId="1" nodeType="withEffect">
                                  <p:stCondLst>
                                    <p:cond delay="0"/>
                                  </p:stCondLst>
                                  <p:childTnLst>
                                    <p:set>
                                      <p:cBhvr>
                                        <p:cTn id="81" dur="1" fill="hold">
                                          <p:stCondLst>
                                            <p:cond delay="0"/>
                                          </p:stCondLst>
                                        </p:cTn>
                                        <p:tgtEl>
                                          <p:spTgt spid="99"/>
                                        </p:tgtEl>
                                        <p:attrNameLst>
                                          <p:attrName>style.visibility</p:attrName>
                                        </p:attrNameLst>
                                      </p:cBhvr>
                                      <p:to>
                                        <p:strVal val="visible"/>
                                      </p:to>
                                    </p:set>
                                    <p:anim calcmode="lin" valueType="num">
                                      <p:cBhvr>
                                        <p:cTn id="82" dur="1000" fill="hold"/>
                                        <p:tgtEl>
                                          <p:spTgt spid="99"/>
                                        </p:tgtEl>
                                        <p:attrNameLst>
                                          <p:attrName>ppt_w</p:attrName>
                                        </p:attrNameLst>
                                      </p:cBhvr>
                                      <p:tavLst>
                                        <p:tav tm="0">
                                          <p:val>
                                            <p:strVal val="#ppt_w*0.05"/>
                                          </p:val>
                                        </p:tav>
                                        <p:tav tm="100000">
                                          <p:val>
                                            <p:strVal val="#ppt_w"/>
                                          </p:val>
                                        </p:tav>
                                      </p:tavLst>
                                    </p:anim>
                                    <p:anim calcmode="lin" valueType="num">
                                      <p:cBhvr>
                                        <p:cTn id="83" dur="1000" fill="hold"/>
                                        <p:tgtEl>
                                          <p:spTgt spid="99"/>
                                        </p:tgtEl>
                                        <p:attrNameLst>
                                          <p:attrName>ppt_h</p:attrName>
                                        </p:attrNameLst>
                                      </p:cBhvr>
                                      <p:tavLst>
                                        <p:tav tm="0">
                                          <p:val>
                                            <p:strVal val="#ppt_h"/>
                                          </p:val>
                                        </p:tav>
                                        <p:tav tm="100000">
                                          <p:val>
                                            <p:strVal val="#ppt_h"/>
                                          </p:val>
                                        </p:tav>
                                      </p:tavLst>
                                    </p:anim>
                                    <p:anim calcmode="lin" valueType="num">
                                      <p:cBhvr>
                                        <p:cTn id="84" dur="1000" fill="hold"/>
                                        <p:tgtEl>
                                          <p:spTgt spid="99"/>
                                        </p:tgtEl>
                                        <p:attrNameLst>
                                          <p:attrName>ppt_x</p:attrName>
                                        </p:attrNameLst>
                                      </p:cBhvr>
                                      <p:tavLst>
                                        <p:tav tm="0">
                                          <p:val>
                                            <p:strVal val="#ppt_x-.2"/>
                                          </p:val>
                                        </p:tav>
                                        <p:tav tm="100000">
                                          <p:val>
                                            <p:strVal val="#ppt_x"/>
                                          </p:val>
                                        </p:tav>
                                      </p:tavLst>
                                    </p:anim>
                                    <p:anim calcmode="lin" valueType="num">
                                      <p:cBhvr>
                                        <p:cTn id="85" dur="1000" fill="hold"/>
                                        <p:tgtEl>
                                          <p:spTgt spid="99"/>
                                        </p:tgtEl>
                                        <p:attrNameLst>
                                          <p:attrName>ppt_y</p:attrName>
                                        </p:attrNameLst>
                                      </p:cBhvr>
                                      <p:tavLst>
                                        <p:tav tm="0">
                                          <p:val>
                                            <p:strVal val="#ppt_y"/>
                                          </p:val>
                                        </p:tav>
                                        <p:tav tm="100000">
                                          <p:val>
                                            <p:strVal val="#ppt_y"/>
                                          </p:val>
                                        </p:tav>
                                      </p:tavLst>
                                    </p:anim>
                                    <p:animEffect transition="in" filter="fade">
                                      <p:cBhvr>
                                        <p:cTn id="86" dur="1000"/>
                                        <p:tgtEl>
                                          <p:spTgt spid="9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2000"/>
                                        <p:tgtEl>
                                          <p:spTgt spid="99"/>
                                        </p:tgtEl>
                                      </p:cBhvr>
                                    </p:animEffect>
                                    <p:set>
                                      <p:cBhvr>
                                        <p:cTn id="91" dur="1" fill="hold">
                                          <p:stCondLst>
                                            <p:cond delay="1999"/>
                                          </p:stCondLst>
                                        </p:cTn>
                                        <p:tgtEl>
                                          <p:spTgt spid="99"/>
                                        </p:tgtEl>
                                        <p:attrNameLst>
                                          <p:attrName>style.visibility</p:attrName>
                                        </p:attrNameLst>
                                      </p:cBhvr>
                                      <p:to>
                                        <p:strVal val="hidden"/>
                                      </p:to>
                                    </p:set>
                                  </p:childTnLst>
                                </p:cTn>
                              </p:par>
                              <p:par>
                                <p:cTn id="92" presetID="54" presetClass="entr" presetSubtype="0" accel="100000" fill="hold" grpId="0" nodeType="withEffect">
                                  <p:stCondLst>
                                    <p:cond delay="0"/>
                                  </p:stCondLst>
                                  <p:childTnLst>
                                    <p:set>
                                      <p:cBhvr>
                                        <p:cTn id="93" dur="1" fill="hold">
                                          <p:stCondLst>
                                            <p:cond delay="0"/>
                                          </p:stCondLst>
                                        </p:cTn>
                                        <p:tgtEl>
                                          <p:spTgt spid="100"/>
                                        </p:tgtEl>
                                        <p:attrNameLst>
                                          <p:attrName>style.visibility</p:attrName>
                                        </p:attrNameLst>
                                      </p:cBhvr>
                                      <p:to>
                                        <p:strVal val="visible"/>
                                      </p:to>
                                    </p:set>
                                    <p:anim calcmode="lin" valueType="num">
                                      <p:cBhvr>
                                        <p:cTn id="94" dur="1000" fill="hold"/>
                                        <p:tgtEl>
                                          <p:spTgt spid="100"/>
                                        </p:tgtEl>
                                        <p:attrNameLst>
                                          <p:attrName>ppt_w</p:attrName>
                                        </p:attrNameLst>
                                      </p:cBhvr>
                                      <p:tavLst>
                                        <p:tav tm="0">
                                          <p:val>
                                            <p:strVal val="#ppt_w*0.05"/>
                                          </p:val>
                                        </p:tav>
                                        <p:tav tm="100000">
                                          <p:val>
                                            <p:strVal val="#ppt_w"/>
                                          </p:val>
                                        </p:tav>
                                      </p:tavLst>
                                    </p:anim>
                                    <p:anim calcmode="lin" valueType="num">
                                      <p:cBhvr>
                                        <p:cTn id="95" dur="1000" fill="hold"/>
                                        <p:tgtEl>
                                          <p:spTgt spid="100"/>
                                        </p:tgtEl>
                                        <p:attrNameLst>
                                          <p:attrName>ppt_h</p:attrName>
                                        </p:attrNameLst>
                                      </p:cBhvr>
                                      <p:tavLst>
                                        <p:tav tm="0">
                                          <p:val>
                                            <p:strVal val="#ppt_h"/>
                                          </p:val>
                                        </p:tav>
                                        <p:tav tm="100000">
                                          <p:val>
                                            <p:strVal val="#ppt_h"/>
                                          </p:val>
                                        </p:tav>
                                      </p:tavLst>
                                    </p:anim>
                                    <p:anim calcmode="lin" valueType="num">
                                      <p:cBhvr>
                                        <p:cTn id="96" dur="1000" fill="hold"/>
                                        <p:tgtEl>
                                          <p:spTgt spid="100"/>
                                        </p:tgtEl>
                                        <p:attrNameLst>
                                          <p:attrName>ppt_x</p:attrName>
                                        </p:attrNameLst>
                                      </p:cBhvr>
                                      <p:tavLst>
                                        <p:tav tm="0">
                                          <p:val>
                                            <p:strVal val="#ppt_x-.2"/>
                                          </p:val>
                                        </p:tav>
                                        <p:tav tm="100000">
                                          <p:val>
                                            <p:strVal val="#ppt_x"/>
                                          </p:val>
                                        </p:tav>
                                      </p:tavLst>
                                    </p:anim>
                                    <p:anim calcmode="lin" valueType="num">
                                      <p:cBhvr>
                                        <p:cTn id="97" dur="1000" fill="hold"/>
                                        <p:tgtEl>
                                          <p:spTgt spid="100"/>
                                        </p:tgtEl>
                                        <p:attrNameLst>
                                          <p:attrName>ppt_y</p:attrName>
                                        </p:attrNameLst>
                                      </p:cBhvr>
                                      <p:tavLst>
                                        <p:tav tm="0">
                                          <p:val>
                                            <p:strVal val="#ppt_y"/>
                                          </p:val>
                                        </p:tav>
                                        <p:tav tm="100000">
                                          <p:val>
                                            <p:strVal val="#ppt_y"/>
                                          </p:val>
                                        </p:tav>
                                      </p:tavLst>
                                    </p:anim>
                                    <p:animEffect transition="in" filter="fade">
                                      <p:cBhvr>
                                        <p:cTn id="98" dur="1000"/>
                                        <p:tgtEl>
                                          <p:spTgt spid="10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1000"/>
                                        <p:tgtEl>
                                          <p:spTgt spid="100"/>
                                        </p:tgtEl>
                                      </p:cBhvr>
                                    </p:animEffect>
                                    <p:set>
                                      <p:cBhvr>
                                        <p:cTn id="103" dur="1" fill="hold">
                                          <p:stCondLst>
                                            <p:cond delay="9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65989" y="1975025"/>
            <a:ext cx="9209989" cy="3591689"/>
            <a:chOff x="-65989" y="1975025"/>
            <a:chExt cx="9209989" cy="3591689"/>
          </a:xfrm>
        </p:grpSpPr>
        <p:grpSp>
          <p:nvGrpSpPr>
            <p:cNvPr id="66" name="Group 39"/>
            <p:cNvGrpSpPr/>
            <p:nvPr/>
          </p:nvGrpSpPr>
          <p:grpSpPr>
            <a:xfrm>
              <a:off x="-65989" y="1975025"/>
              <a:ext cx="9209989" cy="3216040"/>
              <a:chOff x="0" y="1808347"/>
              <a:chExt cx="8431731" cy="3216040"/>
            </a:xfrm>
          </p:grpSpPr>
          <p:grpSp>
            <p:nvGrpSpPr>
              <p:cNvPr id="92" name="Group 31"/>
              <p:cNvGrpSpPr/>
              <p:nvPr/>
            </p:nvGrpSpPr>
            <p:grpSpPr>
              <a:xfrm>
                <a:off x="0" y="1808347"/>
                <a:ext cx="8422105" cy="2991050"/>
                <a:chOff x="0" y="431934"/>
                <a:chExt cx="8422105" cy="2991050"/>
              </a:xfrm>
            </p:grpSpPr>
            <p:pic>
              <p:nvPicPr>
                <p:cNvPr id="103" name="Picture 2"/>
                <p:cNvPicPr>
                  <a:picLocks noChangeAspect="1" noChangeArrowheads="1"/>
                </p:cNvPicPr>
                <p:nvPr/>
              </p:nvPicPr>
              <p:blipFill>
                <a:blip r:embed="rId2" cstate="print"/>
                <a:srcRect/>
                <a:stretch>
                  <a:fillRect/>
                </a:stretch>
              </p:blipFill>
              <p:spPr bwMode="auto">
                <a:xfrm>
                  <a:off x="0" y="431934"/>
                  <a:ext cx="1905802" cy="2971800"/>
                </a:xfrm>
                <a:prstGeom prst="rect">
                  <a:avLst/>
                </a:prstGeom>
                <a:noFill/>
                <a:ln w="9525">
                  <a:noFill/>
                  <a:miter lim="800000"/>
                  <a:headEnd/>
                  <a:tailEnd/>
                </a:ln>
              </p:spPr>
            </p:pic>
            <p:pic>
              <p:nvPicPr>
                <p:cNvPr id="104" name="Picture 3"/>
                <p:cNvPicPr>
                  <a:picLocks noChangeAspect="1" noChangeArrowheads="1"/>
                </p:cNvPicPr>
                <p:nvPr/>
              </p:nvPicPr>
              <p:blipFill>
                <a:blip r:embed="rId3" cstate="print"/>
                <a:srcRect/>
                <a:stretch>
                  <a:fillRect/>
                </a:stretch>
              </p:blipFill>
              <p:spPr bwMode="auto">
                <a:xfrm>
                  <a:off x="1896227" y="446322"/>
                  <a:ext cx="1164607" cy="2962275"/>
                </a:xfrm>
                <a:prstGeom prst="rect">
                  <a:avLst/>
                </a:prstGeom>
                <a:noFill/>
                <a:ln w="9525">
                  <a:noFill/>
                  <a:miter lim="800000"/>
                  <a:headEnd/>
                  <a:tailEnd/>
                </a:ln>
              </p:spPr>
            </p:pic>
            <p:pic>
              <p:nvPicPr>
                <p:cNvPr id="105" name="Picture 4"/>
                <p:cNvPicPr>
                  <a:picLocks noChangeAspect="1" noChangeArrowheads="1"/>
                </p:cNvPicPr>
                <p:nvPr/>
              </p:nvPicPr>
              <p:blipFill>
                <a:blip r:embed="rId4" cstate="print"/>
                <a:srcRect/>
                <a:stretch>
                  <a:fillRect/>
                </a:stretch>
              </p:blipFill>
              <p:spPr bwMode="auto">
                <a:xfrm>
                  <a:off x="3064441" y="436596"/>
                  <a:ext cx="1051693" cy="2961122"/>
                </a:xfrm>
                <a:prstGeom prst="rect">
                  <a:avLst/>
                </a:prstGeom>
                <a:noFill/>
                <a:ln w="9525">
                  <a:noFill/>
                  <a:miter lim="800000"/>
                  <a:headEnd/>
                  <a:tailEnd/>
                </a:ln>
              </p:spPr>
            </p:pic>
            <p:pic>
              <p:nvPicPr>
                <p:cNvPr id="106" name="Picture 5"/>
                <p:cNvPicPr>
                  <a:picLocks noChangeAspect="1" noChangeArrowheads="1"/>
                </p:cNvPicPr>
                <p:nvPr/>
              </p:nvPicPr>
              <p:blipFill>
                <a:blip r:embed="rId5" cstate="print"/>
                <a:srcRect/>
                <a:stretch>
                  <a:fillRect/>
                </a:stretch>
              </p:blipFill>
              <p:spPr bwMode="auto">
                <a:xfrm>
                  <a:off x="4088937" y="451184"/>
                  <a:ext cx="1233834" cy="2971800"/>
                </a:xfrm>
                <a:prstGeom prst="rect">
                  <a:avLst/>
                </a:prstGeom>
                <a:noFill/>
                <a:ln w="9525">
                  <a:noFill/>
                  <a:miter lim="800000"/>
                  <a:headEnd/>
                  <a:tailEnd/>
                </a:ln>
              </p:spPr>
            </p:pic>
            <p:pic>
              <p:nvPicPr>
                <p:cNvPr id="107" name="Picture 6"/>
                <p:cNvPicPr>
                  <a:picLocks noChangeAspect="1" noChangeArrowheads="1"/>
                </p:cNvPicPr>
                <p:nvPr/>
              </p:nvPicPr>
              <p:blipFill>
                <a:blip r:embed="rId6" cstate="print"/>
                <a:srcRect/>
                <a:stretch>
                  <a:fillRect/>
                </a:stretch>
              </p:blipFill>
              <p:spPr bwMode="auto">
                <a:xfrm>
                  <a:off x="5316205" y="455947"/>
                  <a:ext cx="1200098" cy="2962275"/>
                </a:xfrm>
                <a:prstGeom prst="rect">
                  <a:avLst/>
                </a:prstGeom>
                <a:noFill/>
                <a:ln w="9525">
                  <a:noFill/>
                  <a:miter lim="800000"/>
                  <a:headEnd/>
                  <a:tailEnd/>
                </a:ln>
              </p:spPr>
            </p:pic>
            <p:pic>
              <p:nvPicPr>
                <p:cNvPr id="108" name="Picture 7"/>
                <p:cNvPicPr>
                  <a:picLocks noChangeAspect="1" noChangeArrowheads="1"/>
                </p:cNvPicPr>
                <p:nvPr/>
              </p:nvPicPr>
              <p:blipFill>
                <a:blip r:embed="rId7" cstate="print"/>
                <a:srcRect/>
                <a:stretch>
                  <a:fillRect/>
                </a:stretch>
              </p:blipFill>
              <p:spPr bwMode="auto">
                <a:xfrm>
                  <a:off x="6503568" y="455391"/>
                  <a:ext cx="965635" cy="2957968"/>
                </a:xfrm>
                <a:prstGeom prst="rect">
                  <a:avLst/>
                </a:prstGeom>
                <a:noFill/>
                <a:ln w="9525">
                  <a:noFill/>
                  <a:miter lim="800000"/>
                  <a:headEnd/>
                  <a:tailEnd/>
                </a:ln>
              </p:spPr>
            </p:pic>
            <p:pic>
              <p:nvPicPr>
                <p:cNvPr id="109" name="Picture 8"/>
                <p:cNvPicPr>
                  <a:picLocks noChangeAspect="1" noChangeArrowheads="1"/>
                </p:cNvPicPr>
                <p:nvPr/>
              </p:nvPicPr>
              <p:blipFill>
                <a:blip r:embed="rId8" cstate="print"/>
                <a:srcRect/>
                <a:stretch>
                  <a:fillRect/>
                </a:stretch>
              </p:blipFill>
              <p:spPr bwMode="auto">
                <a:xfrm>
                  <a:off x="7468401" y="460709"/>
                  <a:ext cx="693822" cy="2952750"/>
                </a:xfrm>
                <a:prstGeom prst="rect">
                  <a:avLst/>
                </a:prstGeom>
                <a:noFill/>
                <a:ln w="9525">
                  <a:noFill/>
                  <a:miter lim="800000"/>
                  <a:headEnd/>
                  <a:tailEnd/>
                </a:ln>
              </p:spPr>
            </p:pic>
            <p:pic>
              <p:nvPicPr>
                <p:cNvPr id="110" name="Picture 9"/>
                <p:cNvPicPr>
                  <a:picLocks noChangeAspect="1" noChangeArrowheads="1"/>
                </p:cNvPicPr>
                <p:nvPr/>
              </p:nvPicPr>
              <p:blipFill>
                <a:blip r:embed="rId9" cstate="print"/>
                <a:srcRect/>
                <a:stretch>
                  <a:fillRect/>
                </a:stretch>
              </p:blipFill>
              <p:spPr bwMode="auto">
                <a:xfrm>
                  <a:off x="8168490" y="455947"/>
                  <a:ext cx="253615" cy="2962275"/>
                </a:xfrm>
                <a:prstGeom prst="rect">
                  <a:avLst/>
                </a:prstGeom>
                <a:noFill/>
                <a:ln w="9525">
                  <a:noFill/>
                  <a:miter lim="800000"/>
                  <a:headEnd/>
                  <a:tailEnd/>
                </a:ln>
              </p:spPr>
            </p:pic>
          </p:grpSp>
          <p:grpSp>
            <p:nvGrpSpPr>
              <p:cNvPr id="93" name="Group 42"/>
              <p:cNvGrpSpPr/>
              <p:nvPr/>
            </p:nvGrpSpPr>
            <p:grpSpPr>
              <a:xfrm>
                <a:off x="669357" y="4782151"/>
                <a:ext cx="7762374" cy="242236"/>
                <a:chOff x="669357" y="4782151"/>
                <a:chExt cx="7762374" cy="242236"/>
              </a:xfrm>
            </p:grpSpPr>
            <p:pic>
              <p:nvPicPr>
                <p:cNvPr id="94" name="Picture 10"/>
                <p:cNvPicPr>
                  <a:picLocks noChangeAspect="1" noChangeArrowheads="1"/>
                </p:cNvPicPr>
                <p:nvPr/>
              </p:nvPicPr>
              <p:blipFill>
                <a:blip r:embed="rId10" cstate="print"/>
                <a:srcRect/>
                <a:stretch>
                  <a:fillRect/>
                </a:stretch>
              </p:blipFill>
              <p:spPr bwMode="auto">
                <a:xfrm>
                  <a:off x="669357" y="4787365"/>
                  <a:ext cx="990600" cy="228600"/>
                </a:xfrm>
                <a:prstGeom prst="rect">
                  <a:avLst/>
                </a:prstGeom>
                <a:noFill/>
                <a:ln w="9525">
                  <a:noFill/>
                  <a:miter lim="800000"/>
                  <a:headEnd/>
                  <a:tailEnd/>
                </a:ln>
              </p:spPr>
            </p:pic>
            <p:pic>
              <p:nvPicPr>
                <p:cNvPr id="95" name="Picture 11"/>
                <p:cNvPicPr>
                  <a:picLocks noChangeAspect="1" noChangeArrowheads="1"/>
                </p:cNvPicPr>
                <p:nvPr/>
              </p:nvPicPr>
              <p:blipFill>
                <a:blip r:embed="rId11" cstate="print"/>
                <a:srcRect/>
                <a:stretch>
                  <a:fillRect/>
                </a:stretch>
              </p:blipFill>
              <p:spPr bwMode="auto">
                <a:xfrm>
                  <a:off x="1646171" y="4787265"/>
                  <a:ext cx="1087404" cy="217872"/>
                </a:xfrm>
                <a:prstGeom prst="rect">
                  <a:avLst/>
                </a:prstGeom>
                <a:noFill/>
                <a:ln w="9525">
                  <a:noFill/>
                  <a:miter lim="800000"/>
                  <a:headEnd/>
                  <a:tailEnd/>
                </a:ln>
              </p:spPr>
            </p:pic>
            <p:pic>
              <p:nvPicPr>
                <p:cNvPr id="96" name="Picture 10"/>
                <p:cNvPicPr>
                  <a:picLocks noChangeAspect="1" noChangeArrowheads="1"/>
                </p:cNvPicPr>
                <p:nvPr/>
              </p:nvPicPr>
              <p:blipFill>
                <a:blip r:embed="rId10" cstate="print"/>
                <a:srcRect/>
                <a:stretch>
                  <a:fillRect/>
                </a:stretch>
              </p:blipFill>
              <p:spPr bwMode="auto">
                <a:xfrm>
                  <a:off x="2727560" y="4783755"/>
                  <a:ext cx="439151" cy="240231"/>
                </a:xfrm>
                <a:prstGeom prst="rect">
                  <a:avLst/>
                </a:prstGeom>
                <a:noFill/>
                <a:ln w="9525">
                  <a:noFill/>
                  <a:miter lim="800000"/>
                  <a:headEnd/>
                  <a:tailEnd/>
                </a:ln>
              </p:spPr>
            </p:pic>
            <p:pic>
              <p:nvPicPr>
                <p:cNvPr id="97" name="Picture 11"/>
                <p:cNvPicPr>
                  <a:picLocks noChangeAspect="1" noChangeArrowheads="1"/>
                </p:cNvPicPr>
                <p:nvPr/>
              </p:nvPicPr>
              <p:blipFill>
                <a:blip r:embed="rId11" cstate="print"/>
                <a:srcRect/>
                <a:stretch>
                  <a:fillRect/>
                </a:stretch>
              </p:blipFill>
              <p:spPr bwMode="auto">
                <a:xfrm>
                  <a:off x="3155733" y="4785660"/>
                  <a:ext cx="887742" cy="219476"/>
                </a:xfrm>
                <a:prstGeom prst="rect">
                  <a:avLst/>
                </a:prstGeom>
                <a:noFill/>
                <a:ln w="9525">
                  <a:noFill/>
                  <a:miter lim="800000"/>
                  <a:headEnd/>
                  <a:tailEnd/>
                </a:ln>
              </p:spPr>
            </p:pic>
            <p:pic>
              <p:nvPicPr>
                <p:cNvPr id="98" name="Picture 10"/>
                <p:cNvPicPr>
                  <a:picLocks noChangeAspect="1" noChangeArrowheads="1"/>
                </p:cNvPicPr>
                <p:nvPr/>
              </p:nvPicPr>
              <p:blipFill>
                <a:blip r:embed="rId10" cstate="print"/>
                <a:srcRect/>
                <a:stretch>
                  <a:fillRect/>
                </a:stretch>
              </p:blipFill>
              <p:spPr bwMode="auto">
                <a:xfrm>
                  <a:off x="4036595" y="4785761"/>
                  <a:ext cx="1034046" cy="238626"/>
                </a:xfrm>
                <a:prstGeom prst="rect">
                  <a:avLst/>
                </a:prstGeom>
                <a:noFill/>
                <a:ln w="9525">
                  <a:noFill/>
                  <a:miter lim="800000"/>
                  <a:headEnd/>
                  <a:tailEnd/>
                </a:ln>
              </p:spPr>
            </p:pic>
            <p:pic>
              <p:nvPicPr>
                <p:cNvPr id="99" name="Picture 11"/>
                <p:cNvPicPr>
                  <a:picLocks noChangeAspect="1" noChangeArrowheads="1"/>
                </p:cNvPicPr>
                <p:nvPr/>
              </p:nvPicPr>
              <p:blipFill>
                <a:blip r:embed="rId11" cstate="print"/>
                <a:srcRect/>
                <a:stretch>
                  <a:fillRect/>
                </a:stretch>
              </p:blipFill>
              <p:spPr bwMode="auto">
                <a:xfrm>
                  <a:off x="5051909" y="4785661"/>
                  <a:ext cx="1287569" cy="229102"/>
                </a:xfrm>
                <a:prstGeom prst="rect">
                  <a:avLst/>
                </a:prstGeom>
                <a:noFill/>
                <a:ln w="9525">
                  <a:noFill/>
                  <a:miter lim="800000"/>
                  <a:headEnd/>
                  <a:tailEnd/>
                </a:ln>
              </p:spPr>
            </p:pic>
            <p:pic>
              <p:nvPicPr>
                <p:cNvPr id="100" name="Picture 10"/>
                <p:cNvPicPr>
                  <a:picLocks noChangeAspect="1" noChangeArrowheads="1"/>
                </p:cNvPicPr>
                <p:nvPr/>
              </p:nvPicPr>
              <p:blipFill>
                <a:blip r:embed="rId10" cstate="print"/>
                <a:srcRect/>
                <a:stretch>
                  <a:fillRect/>
                </a:stretch>
              </p:blipFill>
              <p:spPr bwMode="auto">
                <a:xfrm>
                  <a:off x="6335431" y="4782151"/>
                  <a:ext cx="402254" cy="240231"/>
                </a:xfrm>
                <a:prstGeom prst="rect">
                  <a:avLst/>
                </a:prstGeom>
                <a:noFill/>
                <a:ln w="9525">
                  <a:noFill/>
                  <a:miter lim="800000"/>
                  <a:headEnd/>
                  <a:tailEnd/>
                </a:ln>
              </p:spPr>
            </p:pic>
            <p:pic>
              <p:nvPicPr>
                <p:cNvPr id="101" name="Picture 11"/>
                <p:cNvPicPr>
                  <a:picLocks noChangeAspect="1" noChangeArrowheads="1"/>
                </p:cNvPicPr>
                <p:nvPr/>
              </p:nvPicPr>
              <p:blipFill>
                <a:blip r:embed="rId11" cstate="print"/>
                <a:srcRect/>
                <a:stretch>
                  <a:fillRect/>
                </a:stretch>
              </p:blipFill>
              <p:spPr bwMode="auto">
                <a:xfrm>
                  <a:off x="6717081" y="4785660"/>
                  <a:ext cx="1166010" cy="233621"/>
                </a:xfrm>
                <a:prstGeom prst="rect">
                  <a:avLst/>
                </a:prstGeom>
                <a:noFill/>
                <a:ln w="9525">
                  <a:noFill/>
                  <a:miter lim="800000"/>
                  <a:headEnd/>
                  <a:tailEnd/>
                </a:ln>
              </p:spPr>
            </p:pic>
            <p:pic>
              <p:nvPicPr>
                <p:cNvPr id="102" name="Picture 10"/>
                <p:cNvPicPr>
                  <a:picLocks noChangeAspect="1" noChangeArrowheads="1"/>
                </p:cNvPicPr>
                <p:nvPr/>
              </p:nvPicPr>
              <p:blipFill>
                <a:blip r:embed="rId10" cstate="print"/>
                <a:srcRect/>
                <a:stretch>
                  <a:fillRect/>
                </a:stretch>
              </p:blipFill>
              <p:spPr bwMode="auto">
                <a:xfrm>
                  <a:off x="7875471" y="4784157"/>
                  <a:ext cx="556260" cy="238626"/>
                </a:xfrm>
                <a:prstGeom prst="rect">
                  <a:avLst/>
                </a:prstGeom>
                <a:noFill/>
                <a:ln w="9525">
                  <a:noFill/>
                  <a:miter lim="800000"/>
                  <a:headEnd/>
                  <a:tailEnd/>
                </a:ln>
              </p:spPr>
            </p:pic>
          </p:grpSp>
        </p:grpSp>
        <p:grpSp>
          <p:nvGrpSpPr>
            <p:cNvPr id="67" name="Group 125"/>
            <p:cNvGrpSpPr/>
            <p:nvPr/>
          </p:nvGrpSpPr>
          <p:grpSpPr>
            <a:xfrm>
              <a:off x="3399853" y="3011169"/>
              <a:ext cx="769434" cy="2531771"/>
              <a:chOff x="3399853" y="3011169"/>
              <a:chExt cx="769434" cy="2531771"/>
            </a:xfrm>
          </p:grpSpPr>
          <p:sp>
            <p:nvSpPr>
              <p:cNvPr id="90" name="TextBox 16"/>
              <p:cNvSpPr txBox="1">
                <a:spLocks noChangeArrowheads="1"/>
              </p:cNvSpPr>
              <p:nvPr/>
            </p:nvSpPr>
            <p:spPr bwMode="auto">
              <a:xfrm>
                <a:off x="3399853" y="5142760"/>
                <a:ext cx="769434" cy="400180"/>
              </a:xfrm>
              <a:prstGeom prst="rect">
                <a:avLst/>
              </a:prstGeom>
              <a:noFill/>
              <a:ln w="9525">
                <a:noFill/>
                <a:miter lim="800000"/>
                <a:headEnd/>
                <a:tailEnd/>
              </a:ln>
            </p:spPr>
            <p:txBody>
              <a:bodyPr>
                <a:spAutoFit/>
              </a:bodyPr>
              <a:lstStyle/>
              <a:p>
                <a:pPr algn="ctr"/>
                <a:r>
                  <a:rPr lang="en-US" sz="2000" b="1" dirty="0"/>
                  <a:t>400</a:t>
                </a:r>
              </a:p>
            </p:txBody>
          </p:sp>
          <p:cxnSp>
            <p:nvCxnSpPr>
              <p:cNvPr id="91" name="Straight Connector 90"/>
              <p:cNvCxnSpPr/>
              <p:nvPr/>
            </p:nvCxnSpPr>
            <p:spPr bwMode="auto">
              <a:xfrm>
                <a:off x="3818163" y="3011169"/>
                <a:ext cx="0" cy="22574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8" name="Group 127"/>
            <p:cNvGrpSpPr/>
            <p:nvPr/>
          </p:nvGrpSpPr>
          <p:grpSpPr>
            <a:xfrm>
              <a:off x="5889449" y="3018172"/>
              <a:ext cx="769434" cy="2519523"/>
              <a:chOff x="5889449" y="3018172"/>
              <a:chExt cx="769434" cy="2519523"/>
            </a:xfrm>
          </p:grpSpPr>
          <p:sp>
            <p:nvSpPr>
              <p:cNvPr id="88" name="TextBox 20"/>
              <p:cNvSpPr txBox="1">
                <a:spLocks noChangeArrowheads="1"/>
              </p:cNvSpPr>
              <p:nvPr/>
            </p:nvSpPr>
            <p:spPr bwMode="auto">
              <a:xfrm>
                <a:off x="5889449" y="5137515"/>
                <a:ext cx="769434" cy="400180"/>
              </a:xfrm>
              <a:prstGeom prst="rect">
                <a:avLst/>
              </a:prstGeom>
              <a:noFill/>
              <a:ln w="9525">
                <a:noFill/>
                <a:miter lim="800000"/>
                <a:headEnd/>
                <a:tailEnd/>
              </a:ln>
            </p:spPr>
            <p:txBody>
              <a:bodyPr>
                <a:spAutoFit/>
              </a:bodyPr>
              <a:lstStyle/>
              <a:p>
                <a:pPr algn="ctr"/>
                <a:r>
                  <a:rPr lang="en-US" sz="2000" b="1" dirty="0"/>
                  <a:t>200</a:t>
                </a:r>
              </a:p>
            </p:txBody>
          </p:sp>
          <p:cxnSp>
            <p:nvCxnSpPr>
              <p:cNvPr id="89" name="Straight Connector 88"/>
              <p:cNvCxnSpPr/>
              <p:nvPr/>
            </p:nvCxnSpPr>
            <p:spPr bwMode="auto">
              <a:xfrm>
                <a:off x="6342206" y="3018172"/>
                <a:ext cx="0" cy="22939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Group 128"/>
            <p:cNvGrpSpPr/>
            <p:nvPr/>
          </p:nvGrpSpPr>
          <p:grpSpPr>
            <a:xfrm>
              <a:off x="7175575" y="3013317"/>
              <a:ext cx="769434" cy="2525207"/>
              <a:chOff x="7175575" y="3013317"/>
              <a:chExt cx="769434" cy="2525207"/>
            </a:xfrm>
          </p:grpSpPr>
          <p:sp>
            <p:nvSpPr>
              <p:cNvPr id="86" name="TextBox 22"/>
              <p:cNvSpPr txBox="1">
                <a:spLocks noChangeArrowheads="1"/>
              </p:cNvSpPr>
              <p:nvPr/>
            </p:nvSpPr>
            <p:spPr bwMode="auto">
              <a:xfrm>
                <a:off x="7175575" y="5138344"/>
                <a:ext cx="769434" cy="400180"/>
              </a:xfrm>
              <a:prstGeom prst="rect">
                <a:avLst/>
              </a:prstGeom>
              <a:noFill/>
              <a:ln w="9525">
                <a:noFill/>
                <a:miter lim="800000"/>
                <a:headEnd/>
                <a:tailEnd/>
              </a:ln>
            </p:spPr>
            <p:txBody>
              <a:bodyPr>
                <a:spAutoFit/>
              </a:bodyPr>
              <a:lstStyle/>
              <a:p>
                <a:pPr algn="ctr"/>
                <a:r>
                  <a:rPr lang="en-US" sz="2000" b="1" dirty="0"/>
                  <a:t>100</a:t>
                </a:r>
              </a:p>
            </p:txBody>
          </p:sp>
          <p:cxnSp>
            <p:nvCxnSpPr>
              <p:cNvPr id="87" name="Straight Connector 86"/>
              <p:cNvCxnSpPr/>
              <p:nvPr/>
            </p:nvCxnSpPr>
            <p:spPr bwMode="auto">
              <a:xfrm>
                <a:off x="7562751" y="3013317"/>
                <a:ext cx="0" cy="22701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0" name="Group 123"/>
            <p:cNvGrpSpPr/>
            <p:nvPr/>
          </p:nvGrpSpPr>
          <p:grpSpPr>
            <a:xfrm>
              <a:off x="792227" y="3008155"/>
              <a:ext cx="769434" cy="2533743"/>
              <a:chOff x="792227" y="3008155"/>
              <a:chExt cx="769434" cy="2533743"/>
            </a:xfrm>
          </p:grpSpPr>
          <p:cxnSp>
            <p:nvCxnSpPr>
              <p:cNvPr id="84" name="Straight Connector 83"/>
              <p:cNvCxnSpPr/>
              <p:nvPr/>
            </p:nvCxnSpPr>
            <p:spPr bwMode="auto">
              <a:xfrm flipH="1">
                <a:off x="1168883" y="3008155"/>
                <a:ext cx="4763" cy="2203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52"/>
              <p:cNvSpPr txBox="1">
                <a:spLocks noChangeArrowheads="1"/>
              </p:cNvSpPr>
              <p:nvPr/>
            </p:nvSpPr>
            <p:spPr bwMode="auto">
              <a:xfrm>
                <a:off x="792227" y="5141718"/>
                <a:ext cx="769434" cy="400180"/>
              </a:xfrm>
              <a:prstGeom prst="rect">
                <a:avLst/>
              </a:prstGeom>
              <a:noFill/>
              <a:ln w="9525">
                <a:noFill/>
                <a:miter lim="800000"/>
                <a:headEnd/>
                <a:tailEnd/>
              </a:ln>
            </p:spPr>
            <p:txBody>
              <a:bodyPr>
                <a:spAutoFit/>
              </a:bodyPr>
              <a:lstStyle/>
              <a:p>
                <a:pPr algn="ctr"/>
                <a:r>
                  <a:rPr lang="en-US" sz="2000" b="1" dirty="0" smtClean="0"/>
                  <a:t>600</a:t>
                </a:r>
                <a:endParaRPr lang="en-US" sz="2000" b="1" dirty="0"/>
              </a:p>
            </p:txBody>
          </p:sp>
        </p:grpSp>
        <p:grpSp>
          <p:nvGrpSpPr>
            <p:cNvPr id="72" name="Group 126"/>
            <p:cNvGrpSpPr/>
            <p:nvPr/>
          </p:nvGrpSpPr>
          <p:grpSpPr>
            <a:xfrm>
              <a:off x="4732941" y="2987832"/>
              <a:ext cx="769434" cy="2554377"/>
              <a:chOff x="4732941" y="2987832"/>
              <a:chExt cx="769434" cy="2554377"/>
            </a:xfrm>
          </p:grpSpPr>
          <p:cxnSp>
            <p:nvCxnSpPr>
              <p:cNvPr id="82" name="Straight Connector 81"/>
              <p:cNvCxnSpPr/>
              <p:nvPr/>
            </p:nvCxnSpPr>
            <p:spPr bwMode="auto">
              <a:xfrm>
                <a:off x="5150165" y="2987832"/>
                <a:ext cx="0" cy="2247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TextBox 20"/>
              <p:cNvSpPr txBox="1">
                <a:spLocks noChangeArrowheads="1"/>
              </p:cNvSpPr>
              <p:nvPr/>
            </p:nvSpPr>
            <p:spPr bwMode="auto">
              <a:xfrm>
                <a:off x="4732941" y="5142029"/>
                <a:ext cx="769434" cy="400180"/>
              </a:xfrm>
              <a:prstGeom prst="rect">
                <a:avLst/>
              </a:prstGeom>
              <a:noFill/>
              <a:ln w="9525">
                <a:noFill/>
                <a:miter lim="800000"/>
                <a:headEnd/>
                <a:tailEnd/>
              </a:ln>
            </p:spPr>
            <p:txBody>
              <a:bodyPr>
                <a:spAutoFit/>
              </a:bodyPr>
              <a:lstStyle/>
              <a:p>
                <a:pPr algn="ctr"/>
                <a:r>
                  <a:rPr lang="en-US" sz="2000" b="1" dirty="0" smtClean="0"/>
                  <a:t>300</a:t>
                </a:r>
                <a:endParaRPr lang="en-US" sz="2000" b="1" dirty="0"/>
              </a:p>
            </p:txBody>
          </p:sp>
        </p:grpSp>
        <p:grpSp>
          <p:nvGrpSpPr>
            <p:cNvPr id="73" name="Group 124"/>
            <p:cNvGrpSpPr/>
            <p:nvPr/>
          </p:nvGrpSpPr>
          <p:grpSpPr>
            <a:xfrm>
              <a:off x="2077420" y="3005482"/>
              <a:ext cx="769434" cy="2561232"/>
              <a:chOff x="2077420" y="3005482"/>
              <a:chExt cx="769434" cy="2561232"/>
            </a:xfrm>
          </p:grpSpPr>
          <p:cxnSp>
            <p:nvCxnSpPr>
              <p:cNvPr id="80" name="Straight Connector 79"/>
              <p:cNvCxnSpPr/>
              <p:nvPr/>
            </p:nvCxnSpPr>
            <p:spPr bwMode="auto">
              <a:xfrm>
                <a:off x="2420389" y="3005482"/>
                <a:ext cx="0" cy="22780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TextBox 16"/>
              <p:cNvSpPr txBox="1">
                <a:spLocks noChangeArrowheads="1"/>
              </p:cNvSpPr>
              <p:nvPr/>
            </p:nvSpPr>
            <p:spPr bwMode="auto">
              <a:xfrm>
                <a:off x="2077420" y="5166534"/>
                <a:ext cx="769434" cy="400180"/>
              </a:xfrm>
              <a:prstGeom prst="rect">
                <a:avLst/>
              </a:prstGeom>
              <a:noFill/>
              <a:ln w="9525">
                <a:noFill/>
                <a:miter lim="800000"/>
                <a:headEnd/>
                <a:tailEnd/>
              </a:ln>
            </p:spPr>
            <p:txBody>
              <a:bodyPr>
                <a:spAutoFit/>
              </a:bodyPr>
              <a:lstStyle/>
              <a:p>
                <a:pPr algn="ctr"/>
                <a:r>
                  <a:rPr lang="en-US" sz="2000" b="1" dirty="0" smtClean="0"/>
                  <a:t>500</a:t>
                </a:r>
                <a:endParaRPr lang="en-US" sz="2000" b="1" dirty="0"/>
              </a:p>
            </p:txBody>
          </p:sp>
        </p:grpSp>
        <p:grpSp>
          <p:nvGrpSpPr>
            <p:cNvPr id="74" name="Group 69"/>
            <p:cNvGrpSpPr/>
            <p:nvPr/>
          </p:nvGrpSpPr>
          <p:grpSpPr>
            <a:xfrm>
              <a:off x="150076" y="3200400"/>
              <a:ext cx="535724" cy="1847910"/>
              <a:chOff x="150076" y="3200400"/>
              <a:chExt cx="535724" cy="1847910"/>
            </a:xfrm>
          </p:grpSpPr>
          <p:sp>
            <p:nvSpPr>
              <p:cNvPr id="75" name="Rectangle 74"/>
              <p:cNvSpPr/>
              <p:nvPr/>
            </p:nvSpPr>
            <p:spPr>
              <a:xfrm>
                <a:off x="228600" y="3276600"/>
                <a:ext cx="381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4"/>
              <p:cNvGrpSpPr/>
              <p:nvPr/>
            </p:nvGrpSpPr>
            <p:grpSpPr>
              <a:xfrm>
                <a:off x="150076" y="3200400"/>
                <a:ext cx="535724" cy="1847910"/>
                <a:chOff x="150076" y="3200400"/>
                <a:chExt cx="535724" cy="1847910"/>
              </a:xfrm>
            </p:grpSpPr>
            <p:sp>
              <p:nvSpPr>
                <p:cNvPr id="77" name="TextBox 76"/>
                <p:cNvSpPr txBox="1"/>
                <p:nvPr/>
              </p:nvSpPr>
              <p:spPr>
                <a:xfrm>
                  <a:off x="150076" y="3962400"/>
                  <a:ext cx="535724" cy="400110"/>
                </a:xfrm>
                <a:prstGeom prst="rect">
                  <a:avLst/>
                </a:prstGeom>
                <a:no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78" name="TextBox 77"/>
                <p:cNvSpPr txBox="1"/>
                <p:nvPr/>
              </p:nvSpPr>
              <p:spPr>
                <a:xfrm>
                  <a:off x="150076" y="3200400"/>
                  <a:ext cx="535724" cy="400110"/>
                </a:xfrm>
                <a:prstGeom prst="rect">
                  <a:avLst/>
                </a:prstGeom>
                <a:no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79" name="TextBox 3"/>
                <p:cNvSpPr txBox="1"/>
                <p:nvPr/>
              </p:nvSpPr>
              <p:spPr>
                <a:xfrm>
                  <a:off x="150076" y="4648200"/>
                  <a:ext cx="535724" cy="400110"/>
                </a:xfrm>
                <a:prstGeom prst="rect">
                  <a:avLst/>
                </a:prstGeom>
                <a:no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grpSp>
      <p:grpSp>
        <p:nvGrpSpPr>
          <p:cNvPr id="62" name="Group 61"/>
          <p:cNvGrpSpPr/>
          <p:nvPr/>
        </p:nvGrpSpPr>
        <p:grpSpPr>
          <a:xfrm>
            <a:off x="0" y="3264880"/>
            <a:ext cx="9144000" cy="3216040"/>
            <a:chOff x="0" y="3264880"/>
            <a:chExt cx="9144000" cy="3216040"/>
          </a:xfrm>
        </p:grpSpPr>
        <p:grpSp>
          <p:nvGrpSpPr>
            <p:cNvPr id="2" name="Group 69"/>
            <p:cNvGrpSpPr/>
            <p:nvPr/>
          </p:nvGrpSpPr>
          <p:grpSpPr>
            <a:xfrm>
              <a:off x="0" y="3264880"/>
              <a:ext cx="9144000" cy="3216040"/>
              <a:chOff x="0" y="3264880"/>
              <a:chExt cx="9144000" cy="3216040"/>
            </a:xfrm>
          </p:grpSpPr>
          <p:grpSp>
            <p:nvGrpSpPr>
              <p:cNvPr id="3" name="Group 43"/>
              <p:cNvGrpSpPr/>
              <p:nvPr/>
            </p:nvGrpSpPr>
            <p:grpSpPr>
              <a:xfrm>
                <a:off x="0" y="3264880"/>
                <a:ext cx="9144000" cy="3216040"/>
                <a:chOff x="37269" y="1808347"/>
                <a:chExt cx="8455836" cy="3216040"/>
              </a:xfrm>
            </p:grpSpPr>
            <p:grpSp>
              <p:nvGrpSpPr>
                <p:cNvPr id="4" name="Group 31"/>
                <p:cNvGrpSpPr/>
                <p:nvPr/>
              </p:nvGrpSpPr>
              <p:grpSpPr>
                <a:xfrm>
                  <a:off x="37269" y="1808347"/>
                  <a:ext cx="8455836" cy="2991050"/>
                  <a:chOff x="37269" y="431934"/>
                  <a:chExt cx="8455836" cy="2991050"/>
                </a:xfrm>
              </p:grpSpPr>
              <p:pic>
                <p:nvPicPr>
                  <p:cNvPr id="2050" name="Picture 2"/>
                  <p:cNvPicPr>
                    <a:picLocks noChangeAspect="1" noChangeArrowheads="1"/>
                  </p:cNvPicPr>
                  <p:nvPr/>
                </p:nvPicPr>
                <p:blipFill>
                  <a:blip r:embed="rId2" cstate="print"/>
                  <a:srcRect l="1956"/>
                  <a:stretch>
                    <a:fillRect/>
                  </a:stretch>
                </p:blipFill>
                <p:spPr bwMode="auto">
                  <a:xfrm>
                    <a:off x="37269" y="431934"/>
                    <a:ext cx="1868533" cy="2971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896227" y="446322"/>
                    <a:ext cx="1164607" cy="296227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064442" y="436596"/>
                    <a:ext cx="1016669" cy="2961122"/>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4076197" y="451184"/>
                    <a:ext cx="1246573" cy="297180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5316205" y="455947"/>
                    <a:ext cx="1200098" cy="2962275"/>
                  </a:xfrm>
                  <a:prstGeom prst="rect">
                    <a:avLst/>
                  </a:prstGeom>
                  <a:noFill/>
                  <a:ln w="9525">
                    <a:noFill/>
                    <a:miter lim="800000"/>
                    <a:headEnd/>
                    <a:tailEnd/>
                  </a:ln>
                </p:spPr>
              </p:pic>
              <p:pic>
                <p:nvPicPr>
                  <p:cNvPr id="2055" name="Picture 7"/>
                  <p:cNvPicPr>
                    <a:picLocks noChangeAspect="1" noChangeArrowheads="1"/>
                  </p:cNvPicPr>
                  <p:nvPr/>
                </p:nvPicPr>
                <p:blipFill>
                  <a:blip r:embed="rId7" cstate="print"/>
                  <a:srcRect/>
                  <a:stretch>
                    <a:fillRect/>
                  </a:stretch>
                </p:blipFill>
                <p:spPr bwMode="auto">
                  <a:xfrm>
                    <a:off x="6503568" y="441559"/>
                    <a:ext cx="965635" cy="2971800"/>
                  </a:xfrm>
                  <a:prstGeom prst="rect">
                    <a:avLst/>
                  </a:prstGeom>
                  <a:noFill/>
                  <a:ln w="9525">
                    <a:noFill/>
                    <a:miter lim="800000"/>
                    <a:headEnd/>
                    <a:tailEnd/>
                  </a:ln>
                </p:spPr>
              </p:pic>
              <p:pic>
                <p:nvPicPr>
                  <p:cNvPr id="2056" name="Picture 8"/>
                  <p:cNvPicPr>
                    <a:picLocks noChangeAspect="1" noChangeArrowheads="1"/>
                  </p:cNvPicPr>
                  <p:nvPr/>
                </p:nvPicPr>
                <p:blipFill>
                  <a:blip r:embed="rId8" cstate="print"/>
                  <a:srcRect/>
                  <a:stretch>
                    <a:fillRect/>
                  </a:stretch>
                </p:blipFill>
                <p:spPr bwMode="auto">
                  <a:xfrm>
                    <a:off x="7468401" y="460709"/>
                    <a:ext cx="693822" cy="2952750"/>
                  </a:xfrm>
                  <a:prstGeom prst="rect">
                    <a:avLst/>
                  </a:prstGeom>
                  <a:noFill/>
                  <a:ln w="9525">
                    <a:noFill/>
                    <a:miter lim="800000"/>
                    <a:headEnd/>
                    <a:tailEnd/>
                  </a:ln>
                </p:spPr>
              </p:pic>
              <p:pic>
                <p:nvPicPr>
                  <p:cNvPr id="2057" name="Picture 9"/>
                  <p:cNvPicPr>
                    <a:picLocks noChangeAspect="1" noChangeArrowheads="1"/>
                  </p:cNvPicPr>
                  <p:nvPr/>
                </p:nvPicPr>
                <p:blipFill>
                  <a:blip r:embed="rId9" cstate="print"/>
                  <a:srcRect/>
                  <a:stretch>
                    <a:fillRect/>
                  </a:stretch>
                </p:blipFill>
                <p:spPr bwMode="auto">
                  <a:xfrm>
                    <a:off x="8168490" y="455947"/>
                    <a:ext cx="324615" cy="2962275"/>
                  </a:xfrm>
                  <a:prstGeom prst="rect">
                    <a:avLst/>
                  </a:prstGeom>
                  <a:noFill/>
                  <a:ln w="9525">
                    <a:noFill/>
                    <a:miter lim="800000"/>
                    <a:headEnd/>
                    <a:tailEnd/>
                  </a:ln>
                </p:spPr>
              </p:pic>
            </p:grpSp>
            <p:grpSp>
              <p:nvGrpSpPr>
                <p:cNvPr id="5" name="Group 42"/>
                <p:cNvGrpSpPr/>
                <p:nvPr/>
              </p:nvGrpSpPr>
              <p:grpSpPr>
                <a:xfrm>
                  <a:off x="669357" y="4782151"/>
                  <a:ext cx="7762374" cy="242236"/>
                  <a:chOff x="669357" y="4782151"/>
                  <a:chExt cx="7762374" cy="242236"/>
                </a:xfrm>
              </p:grpSpPr>
              <p:pic>
                <p:nvPicPr>
                  <p:cNvPr id="2058" name="Picture 10"/>
                  <p:cNvPicPr>
                    <a:picLocks noChangeAspect="1" noChangeArrowheads="1"/>
                  </p:cNvPicPr>
                  <p:nvPr/>
                </p:nvPicPr>
                <p:blipFill>
                  <a:blip r:embed="rId10" cstate="print"/>
                  <a:srcRect/>
                  <a:stretch>
                    <a:fillRect/>
                  </a:stretch>
                </p:blipFill>
                <p:spPr bwMode="auto">
                  <a:xfrm>
                    <a:off x="669357" y="4787365"/>
                    <a:ext cx="990600" cy="228600"/>
                  </a:xfrm>
                  <a:prstGeom prst="rect">
                    <a:avLst/>
                  </a:prstGeom>
                  <a:noFill/>
                  <a:ln w="9525">
                    <a:noFill/>
                    <a:miter lim="800000"/>
                    <a:headEnd/>
                    <a:tailEnd/>
                  </a:ln>
                </p:spPr>
              </p:pic>
              <p:pic>
                <p:nvPicPr>
                  <p:cNvPr id="2059" name="Picture 11"/>
                  <p:cNvPicPr>
                    <a:picLocks noChangeAspect="1" noChangeArrowheads="1"/>
                  </p:cNvPicPr>
                  <p:nvPr/>
                </p:nvPicPr>
                <p:blipFill>
                  <a:blip r:embed="rId11" cstate="print"/>
                  <a:srcRect/>
                  <a:stretch>
                    <a:fillRect/>
                  </a:stretch>
                </p:blipFill>
                <p:spPr bwMode="auto">
                  <a:xfrm>
                    <a:off x="1646171" y="4787265"/>
                    <a:ext cx="1087404" cy="217872"/>
                  </a:xfrm>
                  <a:prstGeom prst="rect">
                    <a:avLst/>
                  </a:prstGeom>
                  <a:noFill/>
                  <a:ln w="9525">
                    <a:noFill/>
                    <a:miter lim="800000"/>
                    <a:headEnd/>
                    <a:tailEnd/>
                  </a:ln>
                </p:spPr>
              </p:pic>
              <p:pic>
                <p:nvPicPr>
                  <p:cNvPr id="36" name="Picture 10"/>
                  <p:cNvPicPr>
                    <a:picLocks noChangeAspect="1" noChangeArrowheads="1"/>
                  </p:cNvPicPr>
                  <p:nvPr/>
                </p:nvPicPr>
                <p:blipFill>
                  <a:blip r:embed="rId10" cstate="print"/>
                  <a:srcRect/>
                  <a:stretch>
                    <a:fillRect/>
                  </a:stretch>
                </p:blipFill>
                <p:spPr bwMode="auto">
                  <a:xfrm>
                    <a:off x="2727560" y="4783755"/>
                    <a:ext cx="439151" cy="240231"/>
                  </a:xfrm>
                  <a:prstGeom prst="rect">
                    <a:avLst/>
                  </a:prstGeom>
                  <a:noFill/>
                  <a:ln w="9525">
                    <a:noFill/>
                    <a:miter lim="800000"/>
                    <a:headEnd/>
                    <a:tailEnd/>
                  </a:ln>
                </p:spPr>
              </p:pic>
              <p:pic>
                <p:nvPicPr>
                  <p:cNvPr id="37" name="Picture 11"/>
                  <p:cNvPicPr>
                    <a:picLocks noChangeAspect="1" noChangeArrowheads="1"/>
                  </p:cNvPicPr>
                  <p:nvPr/>
                </p:nvPicPr>
                <p:blipFill>
                  <a:blip r:embed="rId11" cstate="print"/>
                  <a:srcRect/>
                  <a:stretch>
                    <a:fillRect/>
                  </a:stretch>
                </p:blipFill>
                <p:spPr bwMode="auto">
                  <a:xfrm>
                    <a:off x="3155733" y="4785660"/>
                    <a:ext cx="887742" cy="219476"/>
                  </a:xfrm>
                  <a:prstGeom prst="rect">
                    <a:avLst/>
                  </a:prstGeom>
                  <a:noFill/>
                  <a:ln w="9525">
                    <a:noFill/>
                    <a:miter lim="800000"/>
                    <a:headEnd/>
                    <a:tailEnd/>
                  </a:ln>
                </p:spPr>
              </p:pic>
              <p:pic>
                <p:nvPicPr>
                  <p:cNvPr id="38" name="Picture 10"/>
                  <p:cNvPicPr>
                    <a:picLocks noChangeAspect="1" noChangeArrowheads="1"/>
                  </p:cNvPicPr>
                  <p:nvPr/>
                </p:nvPicPr>
                <p:blipFill>
                  <a:blip r:embed="rId10" cstate="print"/>
                  <a:srcRect/>
                  <a:stretch>
                    <a:fillRect/>
                  </a:stretch>
                </p:blipFill>
                <p:spPr bwMode="auto">
                  <a:xfrm>
                    <a:off x="4036595" y="4785761"/>
                    <a:ext cx="1034046" cy="238626"/>
                  </a:xfrm>
                  <a:prstGeom prst="rect">
                    <a:avLst/>
                  </a:prstGeom>
                  <a:noFill/>
                  <a:ln w="9525">
                    <a:noFill/>
                    <a:miter lim="800000"/>
                    <a:headEnd/>
                    <a:tailEnd/>
                  </a:ln>
                </p:spPr>
              </p:pic>
              <p:pic>
                <p:nvPicPr>
                  <p:cNvPr id="39" name="Picture 11"/>
                  <p:cNvPicPr>
                    <a:picLocks noChangeAspect="1" noChangeArrowheads="1"/>
                  </p:cNvPicPr>
                  <p:nvPr/>
                </p:nvPicPr>
                <p:blipFill>
                  <a:blip r:embed="rId11" cstate="print"/>
                  <a:srcRect/>
                  <a:stretch>
                    <a:fillRect/>
                  </a:stretch>
                </p:blipFill>
                <p:spPr bwMode="auto">
                  <a:xfrm>
                    <a:off x="5051909" y="4785661"/>
                    <a:ext cx="1287569" cy="229102"/>
                  </a:xfrm>
                  <a:prstGeom prst="rect">
                    <a:avLst/>
                  </a:prstGeom>
                  <a:noFill/>
                  <a:ln w="9525">
                    <a:noFill/>
                    <a:miter lim="800000"/>
                    <a:headEnd/>
                    <a:tailEnd/>
                  </a:ln>
                </p:spPr>
              </p:pic>
              <p:pic>
                <p:nvPicPr>
                  <p:cNvPr id="40" name="Picture 10"/>
                  <p:cNvPicPr>
                    <a:picLocks noChangeAspect="1" noChangeArrowheads="1"/>
                  </p:cNvPicPr>
                  <p:nvPr/>
                </p:nvPicPr>
                <p:blipFill>
                  <a:blip r:embed="rId10" cstate="print"/>
                  <a:srcRect/>
                  <a:stretch>
                    <a:fillRect/>
                  </a:stretch>
                </p:blipFill>
                <p:spPr bwMode="auto">
                  <a:xfrm>
                    <a:off x="6335431" y="4782151"/>
                    <a:ext cx="402254" cy="240231"/>
                  </a:xfrm>
                  <a:prstGeom prst="rect">
                    <a:avLst/>
                  </a:prstGeom>
                  <a:noFill/>
                  <a:ln w="9525">
                    <a:noFill/>
                    <a:miter lim="800000"/>
                    <a:headEnd/>
                    <a:tailEnd/>
                  </a:ln>
                </p:spPr>
              </p:pic>
              <p:pic>
                <p:nvPicPr>
                  <p:cNvPr id="41" name="Picture 11"/>
                  <p:cNvPicPr>
                    <a:picLocks noChangeAspect="1" noChangeArrowheads="1"/>
                  </p:cNvPicPr>
                  <p:nvPr/>
                </p:nvPicPr>
                <p:blipFill>
                  <a:blip r:embed="rId11" cstate="print"/>
                  <a:srcRect/>
                  <a:stretch>
                    <a:fillRect/>
                  </a:stretch>
                </p:blipFill>
                <p:spPr bwMode="auto">
                  <a:xfrm>
                    <a:off x="6717081" y="4785660"/>
                    <a:ext cx="1166010" cy="233621"/>
                  </a:xfrm>
                  <a:prstGeom prst="rect">
                    <a:avLst/>
                  </a:prstGeom>
                  <a:noFill/>
                  <a:ln w="9525">
                    <a:noFill/>
                    <a:miter lim="800000"/>
                    <a:headEnd/>
                    <a:tailEnd/>
                  </a:ln>
                </p:spPr>
              </p:pic>
              <p:pic>
                <p:nvPicPr>
                  <p:cNvPr id="42" name="Picture 10"/>
                  <p:cNvPicPr>
                    <a:picLocks noChangeAspect="1" noChangeArrowheads="1"/>
                  </p:cNvPicPr>
                  <p:nvPr/>
                </p:nvPicPr>
                <p:blipFill>
                  <a:blip r:embed="rId10" cstate="print"/>
                  <a:srcRect/>
                  <a:stretch>
                    <a:fillRect/>
                  </a:stretch>
                </p:blipFill>
                <p:spPr bwMode="auto">
                  <a:xfrm>
                    <a:off x="7875471" y="4784157"/>
                    <a:ext cx="556260" cy="238626"/>
                  </a:xfrm>
                  <a:prstGeom prst="rect">
                    <a:avLst/>
                  </a:prstGeom>
                  <a:noFill/>
                  <a:ln w="9525">
                    <a:noFill/>
                    <a:miter lim="800000"/>
                    <a:headEnd/>
                    <a:tailEnd/>
                  </a:ln>
                </p:spPr>
              </p:pic>
            </p:grpSp>
          </p:grpSp>
          <p:sp>
            <p:nvSpPr>
              <p:cNvPr id="46" name="TextBox 45"/>
              <p:cNvSpPr txBox="1"/>
              <p:nvPr/>
            </p:nvSpPr>
            <p:spPr>
              <a:xfrm>
                <a:off x="5450265" y="5563385"/>
                <a:ext cx="2997724" cy="584775"/>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Modified graph</a:t>
                </a:r>
                <a:endParaRPr lang="en-US" sz="3200" b="1" dirty="0">
                  <a:solidFill>
                    <a:srgbClr val="FF0000"/>
                  </a:solidFill>
                  <a:effectLst>
                    <a:outerShdw blurRad="38100" dist="38100" dir="2700000" algn="tl">
                      <a:srgbClr val="000000">
                        <a:alpha val="43137"/>
                      </a:srgbClr>
                    </a:outerShdw>
                  </a:effectLst>
                </a:endParaRPr>
              </a:p>
            </p:txBody>
          </p:sp>
        </p:grpSp>
        <p:grpSp>
          <p:nvGrpSpPr>
            <p:cNvPr id="51" name="Group 50"/>
            <p:cNvGrpSpPr/>
            <p:nvPr/>
          </p:nvGrpSpPr>
          <p:grpSpPr>
            <a:xfrm>
              <a:off x="150076" y="4495800"/>
              <a:ext cx="535724" cy="1847910"/>
              <a:chOff x="150076" y="3200400"/>
              <a:chExt cx="535724" cy="1847910"/>
            </a:xfrm>
          </p:grpSpPr>
          <p:sp>
            <p:nvSpPr>
              <p:cNvPr id="54" name="Rectangle 53"/>
              <p:cNvSpPr/>
              <p:nvPr/>
            </p:nvSpPr>
            <p:spPr>
              <a:xfrm>
                <a:off x="228600" y="3276600"/>
                <a:ext cx="381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4"/>
              <p:cNvGrpSpPr/>
              <p:nvPr/>
            </p:nvGrpSpPr>
            <p:grpSpPr>
              <a:xfrm>
                <a:off x="150076" y="3200400"/>
                <a:ext cx="535724" cy="1847910"/>
                <a:chOff x="150076" y="3200400"/>
                <a:chExt cx="535724" cy="1847910"/>
              </a:xfrm>
            </p:grpSpPr>
            <p:sp>
              <p:nvSpPr>
                <p:cNvPr id="58" name="TextBox 57"/>
                <p:cNvSpPr txBox="1"/>
                <p:nvPr/>
              </p:nvSpPr>
              <p:spPr>
                <a:xfrm>
                  <a:off x="150076" y="3962400"/>
                  <a:ext cx="535724" cy="400110"/>
                </a:xfrm>
                <a:prstGeom prst="rect">
                  <a:avLst/>
                </a:prstGeom>
                <a:no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59" name="TextBox 58"/>
                <p:cNvSpPr txBox="1"/>
                <p:nvPr/>
              </p:nvSpPr>
              <p:spPr>
                <a:xfrm>
                  <a:off x="150076" y="3200400"/>
                  <a:ext cx="535724" cy="400110"/>
                </a:xfrm>
                <a:prstGeom prst="rect">
                  <a:avLst/>
                </a:prstGeom>
                <a:no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60" name="TextBox 3"/>
                <p:cNvSpPr txBox="1"/>
                <p:nvPr/>
              </p:nvSpPr>
              <p:spPr>
                <a:xfrm>
                  <a:off x="150076" y="4648200"/>
                  <a:ext cx="535724" cy="400110"/>
                </a:xfrm>
                <a:prstGeom prst="rect">
                  <a:avLst/>
                </a:prstGeom>
                <a:no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grpSp>
      <p:grpSp>
        <p:nvGrpSpPr>
          <p:cNvPr id="61" name="Group 60"/>
          <p:cNvGrpSpPr/>
          <p:nvPr/>
        </p:nvGrpSpPr>
        <p:grpSpPr>
          <a:xfrm>
            <a:off x="15093" y="1136022"/>
            <a:ext cx="9128342" cy="3183279"/>
            <a:chOff x="15093" y="1136022"/>
            <a:chExt cx="9128342" cy="3183279"/>
          </a:xfrm>
        </p:grpSpPr>
        <p:grpSp>
          <p:nvGrpSpPr>
            <p:cNvPr id="6" name="Group 68"/>
            <p:cNvGrpSpPr/>
            <p:nvPr/>
          </p:nvGrpSpPr>
          <p:grpSpPr>
            <a:xfrm>
              <a:off x="15093" y="1136022"/>
              <a:ext cx="9128342" cy="3183279"/>
              <a:chOff x="15093" y="1136022"/>
              <a:chExt cx="9128342" cy="3183279"/>
            </a:xfrm>
          </p:grpSpPr>
          <p:pic>
            <p:nvPicPr>
              <p:cNvPr id="33" name="Picture 2"/>
              <p:cNvPicPr>
                <a:picLocks noChangeAspect="1" noChangeArrowheads="1"/>
              </p:cNvPicPr>
              <p:nvPr/>
            </p:nvPicPr>
            <p:blipFill>
              <a:blip r:embed="rId12" cstate="print"/>
              <a:srcRect/>
              <a:stretch>
                <a:fillRect/>
              </a:stretch>
            </p:blipFill>
            <p:spPr bwMode="auto">
              <a:xfrm>
                <a:off x="15093" y="1136022"/>
                <a:ext cx="9128342" cy="3183279"/>
              </a:xfrm>
              <a:prstGeom prst="rect">
                <a:avLst/>
              </a:prstGeom>
              <a:noFill/>
              <a:ln w="9525">
                <a:noFill/>
                <a:miter lim="800000"/>
                <a:headEnd/>
                <a:tailEnd/>
              </a:ln>
              <a:effectLst/>
            </p:spPr>
          </p:pic>
          <p:sp>
            <p:nvSpPr>
              <p:cNvPr id="45" name="TextBox 44"/>
              <p:cNvSpPr txBox="1"/>
              <p:nvPr/>
            </p:nvSpPr>
            <p:spPr>
              <a:xfrm>
                <a:off x="5071621" y="3459637"/>
                <a:ext cx="2997724" cy="584775"/>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Original graph</a:t>
                </a:r>
                <a:endParaRPr lang="en-US" sz="3200" b="1" dirty="0">
                  <a:solidFill>
                    <a:srgbClr val="FF0000"/>
                  </a:solidFill>
                  <a:effectLst>
                    <a:outerShdw blurRad="38100" dist="38100" dir="2700000" algn="tl">
                      <a:srgbClr val="000000">
                        <a:alpha val="43137"/>
                      </a:srgbClr>
                    </a:outerShdw>
                  </a:effectLst>
                </a:endParaRPr>
              </a:p>
            </p:txBody>
          </p:sp>
        </p:grpSp>
        <p:grpSp>
          <p:nvGrpSpPr>
            <p:cNvPr id="34" name="Group 33"/>
            <p:cNvGrpSpPr/>
            <p:nvPr/>
          </p:nvGrpSpPr>
          <p:grpSpPr>
            <a:xfrm>
              <a:off x="210312" y="2362200"/>
              <a:ext cx="535724" cy="1847910"/>
              <a:chOff x="150076" y="3200400"/>
              <a:chExt cx="535724" cy="1847910"/>
            </a:xfrm>
          </p:grpSpPr>
          <p:sp>
            <p:nvSpPr>
              <p:cNvPr id="35" name="Rectangle 34"/>
              <p:cNvSpPr/>
              <p:nvPr/>
            </p:nvSpPr>
            <p:spPr>
              <a:xfrm>
                <a:off x="228600" y="3276600"/>
                <a:ext cx="381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
              <p:cNvGrpSpPr/>
              <p:nvPr/>
            </p:nvGrpSpPr>
            <p:grpSpPr>
              <a:xfrm>
                <a:off x="150076" y="3200400"/>
                <a:ext cx="535724" cy="1847910"/>
                <a:chOff x="150076" y="3200400"/>
                <a:chExt cx="535724" cy="1847910"/>
              </a:xfrm>
            </p:grpSpPr>
            <p:sp>
              <p:nvSpPr>
                <p:cNvPr id="44" name="TextBox 43"/>
                <p:cNvSpPr txBox="1"/>
                <p:nvPr/>
              </p:nvSpPr>
              <p:spPr>
                <a:xfrm>
                  <a:off x="150076" y="3962400"/>
                  <a:ext cx="535724" cy="400110"/>
                </a:xfrm>
                <a:prstGeom prst="rect">
                  <a:avLst/>
                </a:prstGeom>
                <a:no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47" name="TextBox 46"/>
                <p:cNvSpPr txBox="1"/>
                <p:nvPr/>
              </p:nvSpPr>
              <p:spPr>
                <a:xfrm>
                  <a:off x="150076" y="3200400"/>
                  <a:ext cx="535724" cy="400110"/>
                </a:xfrm>
                <a:prstGeom prst="rect">
                  <a:avLst/>
                </a:prstGeom>
                <a:no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50" name="TextBox 3"/>
                <p:cNvSpPr txBox="1"/>
                <p:nvPr/>
              </p:nvSpPr>
              <p:spPr>
                <a:xfrm>
                  <a:off x="150076" y="4648200"/>
                  <a:ext cx="535724" cy="400110"/>
                </a:xfrm>
                <a:prstGeom prst="rect">
                  <a:avLst/>
                </a:prstGeom>
                <a:no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grpSp>
      <p:cxnSp>
        <p:nvCxnSpPr>
          <p:cNvPr id="48" name="Straight Connector 47"/>
          <p:cNvCxnSpPr/>
          <p:nvPr/>
        </p:nvCxnSpPr>
        <p:spPr>
          <a:xfrm>
            <a:off x="2535810" y="2498103"/>
            <a:ext cx="358219" cy="217759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p:cNvCxnSpPr/>
          <p:nvPr/>
        </p:nvCxnSpPr>
        <p:spPr>
          <a:xfrm>
            <a:off x="1849223" y="2537382"/>
            <a:ext cx="26711" cy="220430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Straight Connector 51"/>
          <p:cNvCxnSpPr/>
          <p:nvPr/>
        </p:nvCxnSpPr>
        <p:spPr>
          <a:xfrm>
            <a:off x="4337900" y="2452542"/>
            <a:ext cx="1271048" cy="217601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3" name="Straight Connector 52"/>
          <p:cNvCxnSpPr/>
          <p:nvPr/>
        </p:nvCxnSpPr>
        <p:spPr>
          <a:xfrm>
            <a:off x="2991438" y="2501246"/>
            <a:ext cx="477626" cy="217444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a:off x="7846243" y="2529526"/>
            <a:ext cx="505906" cy="215559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7" name="Straight Connector 56"/>
          <p:cNvCxnSpPr/>
          <p:nvPr/>
        </p:nvCxnSpPr>
        <p:spPr>
          <a:xfrm>
            <a:off x="6386658" y="2502816"/>
            <a:ext cx="975676" cy="220115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useBgFill="1">
        <p:nvSpPr>
          <p:cNvPr id="71" name="Text Box 4"/>
          <p:cNvSpPr txBox="1">
            <a:spLocks noChangeArrowheads="1"/>
          </p:cNvSpPr>
          <p:nvPr/>
        </p:nvSpPr>
        <p:spPr bwMode="auto">
          <a:xfrm>
            <a:off x="0" y="0"/>
            <a:ext cx="9144000" cy="677108"/>
          </a:xfrm>
          <a:prstGeom prst="rect">
            <a:avLst/>
          </a:prstGeom>
          <a:ln w="9525">
            <a:noFill/>
            <a:miter lim="800000"/>
            <a:headEnd/>
            <a:tailEnd/>
          </a:ln>
        </p:spPr>
        <p:txBody>
          <a:bodyPr wrap="square">
            <a:spAutoFit/>
          </a:bodyPr>
          <a:lstStyle/>
          <a:p>
            <a:pPr algn="ctr"/>
            <a:r>
              <a:rPr lang="en-US" sz="3800" b="1" dirty="0" smtClean="0"/>
              <a:t>LENGTH OF WARMING/COOLING CYCLES</a:t>
            </a:r>
            <a:endParaRPr lang="en-US" sz="3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up)">
                                      <p:cBhvr>
                                        <p:cTn id="16" dur="1000"/>
                                        <p:tgtEl>
                                          <p:spTgt spid="49"/>
                                        </p:tgtEl>
                                      </p:cBhvr>
                                    </p:animEffect>
                                  </p:childTnLst>
                                </p:cTn>
                              </p:par>
                              <p:par>
                                <p:cTn id="17" presetID="22" presetClass="entr" presetSubtype="1"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up)">
                                      <p:cBhvr>
                                        <p:cTn id="19" dur="10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up)">
                                      <p:cBhvr>
                                        <p:cTn id="24" dur="1000"/>
                                        <p:tgtEl>
                                          <p:spTgt spid="53"/>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1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up)">
                                      <p:cBhvr>
                                        <p:cTn id="32" dur="1000"/>
                                        <p:tgtEl>
                                          <p:spTgt spid="57"/>
                                        </p:tgtEl>
                                      </p:cBhvr>
                                    </p:animEffect>
                                  </p:childTnLst>
                                </p:cTn>
                              </p:par>
                              <p:par>
                                <p:cTn id="33" presetID="22" presetClass="entr" presetSubtype="1"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up)">
                                      <p:cBhvr>
                                        <p:cTn id="35" dur="10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53"/>
                                        </p:tgtEl>
                                      </p:cBhvr>
                                    </p:animEffect>
                                    <p:set>
                                      <p:cBhvr>
                                        <p:cTn id="40" dur="1" fill="hold">
                                          <p:stCondLst>
                                            <p:cond delay="999"/>
                                          </p:stCondLst>
                                        </p:cTn>
                                        <p:tgtEl>
                                          <p:spTgt spid="5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52"/>
                                        </p:tgtEl>
                                      </p:cBhvr>
                                    </p:animEffect>
                                    <p:set>
                                      <p:cBhvr>
                                        <p:cTn id="43" dur="1" fill="hold">
                                          <p:stCondLst>
                                            <p:cond delay="999"/>
                                          </p:stCondLst>
                                        </p:cTn>
                                        <p:tgtEl>
                                          <p:spTgt spid="5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49"/>
                                        </p:tgtEl>
                                      </p:cBhvr>
                                    </p:animEffect>
                                    <p:set>
                                      <p:cBhvr>
                                        <p:cTn id="46" dur="1" fill="hold">
                                          <p:stCondLst>
                                            <p:cond delay="999"/>
                                          </p:stCondLst>
                                        </p:cTn>
                                        <p:tgtEl>
                                          <p:spTgt spid="4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48"/>
                                        </p:tgtEl>
                                      </p:cBhvr>
                                    </p:animEffect>
                                    <p:set>
                                      <p:cBhvr>
                                        <p:cTn id="49" dur="1" fill="hold">
                                          <p:stCondLst>
                                            <p:cond delay="999"/>
                                          </p:stCondLst>
                                        </p:cTn>
                                        <p:tgtEl>
                                          <p:spTgt spid="4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56"/>
                                        </p:tgtEl>
                                      </p:cBhvr>
                                    </p:animEffect>
                                    <p:set>
                                      <p:cBhvr>
                                        <p:cTn id="55" dur="1" fill="hold">
                                          <p:stCondLst>
                                            <p:cond delay="999"/>
                                          </p:stCondLst>
                                        </p:cTn>
                                        <p:tgtEl>
                                          <p:spTgt spid="5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61"/>
                                        </p:tgtEl>
                                      </p:cBhvr>
                                    </p:animEffect>
                                    <p:set>
                                      <p:cBhvr>
                                        <p:cTn id="58" dur="1" fill="hold">
                                          <p:stCondLst>
                                            <p:cond delay="999"/>
                                          </p:stCondLst>
                                        </p:cTn>
                                        <p:tgtEl>
                                          <p:spTgt spid="61"/>
                                        </p:tgtEl>
                                        <p:attrNameLst>
                                          <p:attrName>style.visibility</p:attrName>
                                        </p:attrNameLst>
                                      </p:cBhvr>
                                      <p:to>
                                        <p:strVal val="hidden"/>
                                      </p:to>
                                    </p:set>
                                  </p:childTnLst>
                                </p:cTn>
                              </p:par>
                            </p:childTnLst>
                          </p:cTn>
                        </p:par>
                        <p:par>
                          <p:cTn id="59" fill="hold">
                            <p:stCondLst>
                              <p:cond delay="1000"/>
                            </p:stCondLst>
                            <p:childTnLst>
                              <p:par>
                                <p:cTn id="60" presetID="64" presetClass="path" presetSubtype="0" accel="50000" decel="50000" fill="hold" nodeType="afterEffect">
                                  <p:stCondLst>
                                    <p:cond delay="0"/>
                                  </p:stCondLst>
                                  <p:childTnLst>
                                    <p:animMotion origin="layout" path="M 0 3.33333E-6 L 0 -0.17709 " pathEditMode="relative" rAng="0" ptsTypes="AA">
                                      <p:cBhvr>
                                        <p:cTn id="61" dur="1000" fill="hold"/>
                                        <p:tgtEl>
                                          <p:spTgt spid="62"/>
                                        </p:tgtEl>
                                        <p:attrNameLst>
                                          <p:attrName>ppt_x</p:attrName>
                                          <p:attrName>ppt_y</p:attrName>
                                        </p:attrNameLst>
                                      </p:cBhvr>
                                      <p:rCtr x="0" y="-89"/>
                                    </p:animMotion>
                                  </p:childTnLst>
                                </p:cTn>
                              </p:par>
                              <p:par>
                                <p:cTn id="62" presetID="10" presetClass="entr" presetSubtype="0" fill="hold" nodeType="withEffect">
                                  <p:stCondLst>
                                    <p:cond delay="50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1000"/>
                                        <p:tgtEl>
                                          <p:spTgt spid="65"/>
                                        </p:tgtEl>
                                      </p:cBhvr>
                                    </p:animEffect>
                                  </p:childTnLst>
                                </p:cTn>
                              </p:par>
                              <p:par>
                                <p:cTn id="65" presetID="10" presetClass="exit" presetSubtype="0" fill="hold" nodeType="withEffect">
                                  <p:stCondLst>
                                    <p:cond delay="500"/>
                                  </p:stCondLst>
                                  <p:childTnLst>
                                    <p:animEffect transition="out" filter="fade">
                                      <p:cBhvr>
                                        <p:cTn id="66" dur="1000"/>
                                        <p:tgtEl>
                                          <p:spTgt spid="62"/>
                                        </p:tgtEl>
                                      </p:cBhvr>
                                    </p:animEffect>
                                    <p:set>
                                      <p:cBhvr>
                                        <p:cTn id="67" dur="1" fill="hold">
                                          <p:stCondLst>
                                            <p:cond delay="9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53144" cy="6858000"/>
            <a:chOff x="0" y="0"/>
            <a:chExt cx="9153144" cy="685800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sp useBgFill="1">
          <p:nvSpPr>
            <p:cNvPr id="3" name="TextBox 3"/>
            <p:cNvSpPr txBox="1">
              <a:spLocks noChangeArrowheads="1"/>
            </p:cNvSpPr>
            <p:nvPr/>
          </p:nvSpPr>
          <p:spPr bwMode="auto">
            <a:xfrm>
              <a:off x="0" y="0"/>
              <a:ext cx="9144000" cy="1016000"/>
            </a:xfrm>
            <a:prstGeom prst="rect">
              <a:avLst/>
            </a:prstGeom>
            <a:ln w="9525">
              <a:noFill/>
              <a:miter lim="800000"/>
              <a:headEnd/>
              <a:tailEnd/>
            </a:ln>
          </p:spPr>
          <p:txBody>
            <a:bodyPr wrap="square">
              <a:spAutoFit/>
            </a:bodyPr>
            <a:lstStyle/>
            <a:p>
              <a:pPr algn="ctr">
                <a:defRPr/>
              </a:pPr>
              <a:r>
                <a:rPr lang="en-US" sz="6000" b="1" dirty="0" smtClean="0">
                  <a:effectLst>
                    <a:outerShdw dist="50800" dir="5400000" algn="ctr" rotWithShape="0">
                      <a:schemeClr val="bg1"/>
                    </a:outerShdw>
                  </a:effectLst>
                  <a:latin typeface="Calibri" pitchFamily="34" charset="0"/>
                </a:rPr>
                <a:t>SESSION 5</a:t>
              </a:r>
              <a:endParaRPr lang="en-US" sz="6000" b="1" dirty="0">
                <a:effectLst>
                  <a:outerShdw dist="50800" dir="5400000" algn="ctr" rotWithShape="0">
                    <a:schemeClr val="bg1"/>
                  </a:outerShdw>
                </a:effectLst>
                <a:latin typeface="Calibri" pitchFamily="34" charset="0"/>
              </a:endParaRPr>
            </a:p>
          </p:txBody>
        </p:sp>
        <p:sp>
          <p:nvSpPr>
            <p:cNvPr id="8" name="Freeform 7"/>
            <p:cNvSpPr/>
            <p:nvPr/>
          </p:nvSpPr>
          <p:spPr>
            <a:xfrm>
              <a:off x="7002517" y="1692165"/>
              <a:ext cx="1061545" cy="683173"/>
            </a:xfrm>
            <a:custGeom>
              <a:avLst/>
              <a:gdLst>
                <a:gd name="connsiteX0" fmla="*/ 44669 w 1061545"/>
                <a:gd name="connsiteY0" fmla="*/ 420414 h 683173"/>
                <a:gd name="connsiteX1" fmla="*/ 123497 w 1061545"/>
                <a:gd name="connsiteY1" fmla="*/ 199697 h 683173"/>
                <a:gd name="connsiteX2" fmla="*/ 549166 w 1061545"/>
                <a:gd name="connsiteY2" fmla="*/ 26276 h 683173"/>
                <a:gd name="connsiteX3" fmla="*/ 848711 w 1061545"/>
                <a:gd name="connsiteY3" fmla="*/ 42042 h 683173"/>
                <a:gd name="connsiteX4" fmla="*/ 943304 w 1061545"/>
                <a:gd name="connsiteY4" fmla="*/ 42042 h 683173"/>
                <a:gd name="connsiteX5" fmla="*/ 1053662 w 1061545"/>
                <a:gd name="connsiteY5" fmla="*/ 120869 h 683173"/>
                <a:gd name="connsiteX6" fmla="*/ 896007 w 1061545"/>
                <a:gd name="connsiteY6" fmla="*/ 231228 h 683173"/>
                <a:gd name="connsiteX7" fmla="*/ 801414 w 1061545"/>
                <a:gd name="connsiteY7" fmla="*/ 341587 h 683173"/>
                <a:gd name="connsiteX8" fmla="*/ 848711 w 1061545"/>
                <a:gd name="connsiteY8" fmla="*/ 483476 h 683173"/>
                <a:gd name="connsiteX9" fmla="*/ 722586 w 1061545"/>
                <a:gd name="connsiteY9" fmla="*/ 483476 h 683173"/>
                <a:gd name="connsiteX10" fmla="*/ 643759 w 1061545"/>
                <a:gd name="connsiteY10" fmla="*/ 341587 h 683173"/>
                <a:gd name="connsiteX11" fmla="*/ 375745 w 1061545"/>
                <a:gd name="connsiteY11" fmla="*/ 341587 h 683173"/>
                <a:gd name="connsiteX12" fmla="*/ 359980 w 1061545"/>
                <a:gd name="connsiteY12" fmla="*/ 451945 h 683173"/>
                <a:gd name="connsiteX13" fmla="*/ 470338 w 1061545"/>
                <a:gd name="connsiteY13" fmla="*/ 546538 h 683173"/>
                <a:gd name="connsiteX14" fmla="*/ 470338 w 1061545"/>
                <a:gd name="connsiteY14" fmla="*/ 625366 h 683173"/>
                <a:gd name="connsiteX15" fmla="*/ 344214 w 1061545"/>
                <a:gd name="connsiteY15" fmla="*/ 672663 h 683173"/>
                <a:gd name="connsiteX16" fmla="*/ 123497 w 1061545"/>
                <a:gd name="connsiteY16" fmla="*/ 562304 h 683173"/>
                <a:gd name="connsiteX17" fmla="*/ 13138 w 1061545"/>
                <a:gd name="connsiteY17" fmla="*/ 530773 h 683173"/>
                <a:gd name="connsiteX18" fmla="*/ 44669 w 1061545"/>
                <a:gd name="connsiteY18" fmla="*/ 420414 h 6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1545" h="683173">
                  <a:moveTo>
                    <a:pt x="44669" y="420414"/>
                  </a:moveTo>
                  <a:cubicBezTo>
                    <a:pt x="63062" y="365235"/>
                    <a:pt x="39414" y="265387"/>
                    <a:pt x="123497" y="199697"/>
                  </a:cubicBezTo>
                  <a:cubicBezTo>
                    <a:pt x="207580" y="134007"/>
                    <a:pt x="428297" y="52552"/>
                    <a:pt x="549166" y="26276"/>
                  </a:cubicBezTo>
                  <a:cubicBezTo>
                    <a:pt x="670035" y="0"/>
                    <a:pt x="783021" y="39414"/>
                    <a:pt x="848711" y="42042"/>
                  </a:cubicBezTo>
                  <a:cubicBezTo>
                    <a:pt x="914401" y="44670"/>
                    <a:pt x="909146" y="28904"/>
                    <a:pt x="943304" y="42042"/>
                  </a:cubicBezTo>
                  <a:cubicBezTo>
                    <a:pt x="977462" y="55180"/>
                    <a:pt x="1061545" y="89338"/>
                    <a:pt x="1053662" y="120869"/>
                  </a:cubicBezTo>
                  <a:cubicBezTo>
                    <a:pt x="1045779" y="152400"/>
                    <a:pt x="938048" y="194442"/>
                    <a:pt x="896007" y="231228"/>
                  </a:cubicBezTo>
                  <a:cubicBezTo>
                    <a:pt x="853966" y="268014"/>
                    <a:pt x="809297" y="299546"/>
                    <a:pt x="801414" y="341587"/>
                  </a:cubicBezTo>
                  <a:cubicBezTo>
                    <a:pt x="793531" y="383628"/>
                    <a:pt x="861849" y="459828"/>
                    <a:pt x="848711" y="483476"/>
                  </a:cubicBezTo>
                  <a:cubicBezTo>
                    <a:pt x="835573" y="507124"/>
                    <a:pt x="756745" y="507124"/>
                    <a:pt x="722586" y="483476"/>
                  </a:cubicBezTo>
                  <a:cubicBezTo>
                    <a:pt x="688427" y="459828"/>
                    <a:pt x="701566" y="365235"/>
                    <a:pt x="643759" y="341587"/>
                  </a:cubicBezTo>
                  <a:cubicBezTo>
                    <a:pt x="585952" y="317939"/>
                    <a:pt x="423042" y="323194"/>
                    <a:pt x="375745" y="341587"/>
                  </a:cubicBezTo>
                  <a:cubicBezTo>
                    <a:pt x="328448" y="359980"/>
                    <a:pt x="344215" y="417787"/>
                    <a:pt x="359980" y="451945"/>
                  </a:cubicBezTo>
                  <a:cubicBezTo>
                    <a:pt x="375745" y="486103"/>
                    <a:pt x="451945" y="517635"/>
                    <a:pt x="470338" y="546538"/>
                  </a:cubicBezTo>
                  <a:cubicBezTo>
                    <a:pt x="488731" y="575441"/>
                    <a:pt x="491359" y="604345"/>
                    <a:pt x="470338" y="625366"/>
                  </a:cubicBezTo>
                  <a:cubicBezTo>
                    <a:pt x="449317" y="646387"/>
                    <a:pt x="402021" y="683173"/>
                    <a:pt x="344214" y="672663"/>
                  </a:cubicBezTo>
                  <a:cubicBezTo>
                    <a:pt x="286407" y="662153"/>
                    <a:pt x="178676" y="585952"/>
                    <a:pt x="123497" y="562304"/>
                  </a:cubicBezTo>
                  <a:cubicBezTo>
                    <a:pt x="68318" y="538656"/>
                    <a:pt x="26276" y="554421"/>
                    <a:pt x="13138" y="530773"/>
                  </a:cubicBezTo>
                  <a:cubicBezTo>
                    <a:pt x="0" y="507125"/>
                    <a:pt x="26276" y="475593"/>
                    <a:pt x="44669" y="420414"/>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896007" y="1647496"/>
              <a:ext cx="804041" cy="386256"/>
            </a:xfrm>
            <a:custGeom>
              <a:avLst/>
              <a:gdLst>
                <a:gd name="connsiteX0" fmla="*/ 65690 w 804041"/>
                <a:gd name="connsiteY0" fmla="*/ 134007 h 386256"/>
                <a:gd name="connsiteX1" fmla="*/ 18393 w 804041"/>
                <a:gd name="connsiteY1" fmla="*/ 323194 h 386256"/>
                <a:gd name="connsiteX2" fmla="*/ 176048 w 804041"/>
                <a:gd name="connsiteY2" fmla="*/ 386256 h 386256"/>
                <a:gd name="connsiteX3" fmla="*/ 333703 w 804041"/>
                <a:gd name="connsiteY3" fmla="*/ 323194 h 386256"/>
                <a:gd name="connsiteX4" fmla="*/ 459827 w 804041"/>
                <a:gd name="connsiteY4" fmla="*/ 291663 h 386256"/>
                <a:gd name="connsiteX5" fmla="*/ 617483 w 804041"/>
                <a:gd name="connsiteY5" fmla="*/ 260132 h 386256"/>
                <a:gd name="connsiteX6" fmla="*/ 790903 w 804041"/>
                <a:gd name="connsiteY6" fmla="*/ 70945 h 386256"/>
                <a:gd name="connsiteX7" fmla="*/ 696310 w 804041"/>
                <a:gd name="connsiteY7" fmla="*/ 7883 h 386256"/>
                <a:gd name="connsiteX8" fmla="*/ 507124 w 804041"/>
                <a:gd name="connsiteY8" fmla="*/ 23649 h 386256"/>
                <a:gd name="connsiteX9" fmla="*/ 191814 w 804041"/>
                <a:gd name="connsiteY9" fmla="*/ 134007 h 386256"/>
                <a:gd name="connsiteX10" fmla="*/ 65690 w 804041"/>
                <a:gd name="connsiteY10" fmla="*/ 134007 h 38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041" h="386256">
                  <a:moveTo>
                    <a:pt x="65690" y="134007"/>
                  </a:moveTo>
                  <a:cubicBezTo>
                    <a:pt x="36786" y="165538"/>
                    <a:pt x="0" y="281153"/>
                    <a:pt x="18393" y="323194"/>
                  </a:cubicBezTo>
                  <a:cubicBezTo>
                    <a:pt x="36786" y="365236"/>
                    <a:pt x="123496" y="386256"/>
                    <a:pt x="176048" y="386256"/>
                  </a:cubicBezTo>
                  <a:cubicBezTo>
                    <a:pt x="228600" y="386256"/>
                    <a:pt x="286407" y="338960"/>
                    <a:pt x="333703" y="323194"/>
                  </a:cubicBezTo>
                  <a:cubicBezTo>
                    <a:pt x="381000" y="307429"/>
                    <a:pt x="412530" y="302173"/>
                    <a:pt x="459827" y="291663"/>
                  </a:cubicBezTo>
                  <a:cubicBezTo>
                    <a:pt x="507124" y="281153"/>
                    <a:pt x="562304" y="296918"/>
                    <a:pt x="617483" y="260132"/>
                  </a:cubicBezTo>
                  <a:cubicBezTo>
                    <a:pt x="672662" y="223346"/>
                    <a:pt x="777765" y="112986"/>
                    <a:pt x="790903" y="70945"/>
                  </a:cubicBezTo>
                  <a:cubicBezTo>
                    <a:pt x="804041" y="28904"/>
                    <a:pt x="743606" y="15766"/>
                    <a:pt x="696310" y="7883"/>
                  </a:cubicBezTo>
                  <a:cubicBezTo>
                    <a:pt x="649014" y="0"/>
                    <a:pt x="591207" y="2628"/>
                    <a:pt x="507124" y="23649"/>
                  </a:cubicBezTo>
                  <a:cubicBezTo>
                    <a:pt x="423041" y="44670"/>
                    <a:pt x="262759" y="118242"/>
                    <a:pt x="191814" y="134007"/>
                  </a:cubicBezTo>
                  <a:cubicBezTo>
                    <a:pt x="120869" y="149772"/>
                    <a:pt x="94594" y="102476"/>
                    <a:pt x="65690" y="134007"/>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p:cNvSpPr/>
            <p:nvPr/>
          </p:nvSpPr>
          <p:spPr>
            <a:xfrm>
              <a:off x="1219200" y="1676400"/>
              <a:ext cx="533400" cy="609600"/>
            </a:xfrm>
            <a:prstGeom prst="star5">
              <a:avLst/>
            </a:prstGeom>
            <a:solidFill>
              <a:schemeClr val="bg1"/>
            </a:solidFill>
            <a:ln w="50800">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936828" y="1765738"/>
              <a:ext cx="1072055" cy="1008993"/>
            </a:xfrm>
            <a:custGeom>
              <a:avLst/>
              <a:gdLst>
                <a:gd name="connsiteX0" fmla="*/ 0 w 1072055"/>
                <a:gd name="connsiteY0" fmla="*/ 1008993 h 1008993"/>
                <a:gd name="connsiteX1" fmla="*/ 78827 w 1072055"/>
                <a:gd name="connsiteY1" fmla="*/ 788276 h 1008993"/>
                <a:gd name="connsiteX2" fmla="*/ 157655 w 1072055"/>
                <a:gd name="connsiteY2" fmla="*/ 583324 h 1008993"/>
                <a:gd name="connsiteX3" fmla="*/ 315310 w 1072055"/>
                <a:gd name="connsiteY3" fmla="*/ 299545 h 1008993"/>
                <a:gd name="connsiteX4" fmla="*/ 536027 w 1072055"/>
                <a:gd name="connsiteY4" fmla="*/ 157655 h 1008993"/>
                <a:gd name="connsiteX5" fmla="*/ 788275 w 1072055"/>
                <a:gd name="connsiteY5" fmla="*/ 141890 h 1008993"/>
                <a:gd name="connsiteX6" fmla="*/ 993227 w 1072055"/>
                <a:gd name="connsiteY6" fmla="*/ 31531 h 1008993"/>
                <a:gd name="connsiteX7" fmla="*/ 1072055 w 1072055"/>
                <a:gd name="connsiteY7" fmla="*/ 0 h 100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55" h="1008993">
                  <a:moveTo>
                    <a:pt x="0" y="1008993"/>
                  </a:moveTo>
                  <a:cubicBezTo>
                    <a:pt x="26275" y="934107"/>
                    <a:pt x="52551" y="859221"/>
                    <a:pt x="78827" y="788276"/>
                  </a:cubicBezTo>
                  <a:cubicBezTo>
                    <a:pt x="105103" y="717331"/>
                    <a:pt x="118241" y="664779"/>
                    <a:pt x="157655" y="583324"/>
                  </a:cubicBezTo>
                  <a:cubicBezTo>
                    <a:pt x="197069" y="501869"/>
                    <a:pt x="252248" y="370490"/>
                    <a:pt x="315310" y="299545"/>
                  </a:cubicBezTo>
                  <a:cubicBezTo>
                    <a:pt x="378372" y="228600"/>
                    <a:pt x="457200" y="183931"/>
                    <a:pt x="536027" y="157655"/>
                  </a:cubicBezTo>
                  <a:cubicBezTo>
                    <a:pt x="614855" y="131379"/>
                    <a:pt x="712075" y="162911"/>
                    <a:pt x="788275" y="141890"/>
                  </a:cubicBezTo>
                  <a:cubicBezTo>
                    <a:pt x="864475" y="120869"/>
                    <a:pt x="945930" y="55179"/>
                    <a:pt x="993227" y="31531"/>
                  </a:cubicBezTo>
                  <a:cubicBezTo>
                    <a:pt x="1040524" y="7883"/>
                    <a:pt x="1056289" y="3941"/>
                    <a:pt x="1072055" y="0"/>
                  </a:cubicBezTo>
                </a:path>
              </a:pathLst>
            </a:custGeom>
            <a:ln w="63500">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7" name="TextBox 3"/>
            <p:cNvSpPr txBox="1">
              <a:spLocks noChangeArrowheads="1"/>
            </p:cNvSpPr>
            <p:nvPr/>
          </p:nvSpPr>
          <p:spPr bwMode="auto">
            <a:xfrm>
              <a:off x="9144" y="1627632"/>
              <a:ext cx="9144000" cy="1016000"/>
            </a:xfrm>
            <a:prstGeom prst="rect">
              <a:avLst/>
            </a:prstGeom>
            <a:ln w="9525">
              <a:noFill/>
              <a:miter lim="800000"/>
              <a:headEnd/>
              <a:tailEnd/>
            </a:ln>
          </p:spPr>
          <p:txBody>
            <a:bodyPr wrap="square">
              <a:spAutoFit/>
            </a:bodyPr>
            <a:lstStyle/>
            <a:p>
              <a:pPr algn="ctr">
                <a:defRPr/>
              </a:pPr>
              <a:r>
                <a:rPr lang="en-US" sz="6000" b="1" dirty="0" smtClean="0">
                  <a:effectLst>
                    <a:outerShdw dist="50800" dir="5400000" algn="ctr" rotWithShape="0">
                      <a:schemeClr val="bg1"/>
                    </a:outerShdw>
                  </a:effectLst>
                  <a:latin typeface="Calibri" pitchFamily="34" charset="0"/>
                </a:rPr>
                <a:t>Across </a:t>
              </a:r>
              <a:r>
                <a:rPr lang="en-US" sz="6000" b="1" dirty="0" err="1" smtClean="0">
                  <a:effectLst>
                    <a:outerShdw dist="50800" dir="5400000" algn="ctr" rotWithShape="0">
                      <a:schemeClr val="bg1"/>
                    </a:outerShdw>
                  </a:effectLst>
                  <a:latin typeface="Calibri" pitchFamily="34" charset="0"/>
                </a:rPr>
                <a:t>Beringia</a:t>
              </a:r>
              <a:endParaRPr lang="en-US" sz="6000" b="1" dirty="0">
                <a:effectLst>
                  <a:outerShdw dist="50800" dir="5400000" algn="ctr" rotWithShape="0">
                    <a:schemeClr val="bg1"/>
                  </a:outerShdw>
                </a:effectLst>
                <a:latin typeface="Calibri" pitchFamily="34" charset="0"/>
              </a:endParaRPr>
            </a:p>
          </p:txBody>
        </p:sp>
        <p:sp>
          <p:nvSpPr>
            <p:cNvPr id="5" name="Freeform 4"/>
            <p:cNvSpPr/>
            <p:nvPr/>
          </p:nvSpPr>
          <p:spPr>
            <a:xfrm>
              <a:off x="420414" y="911773"/>
              <a:ext cx="7785538" cy="885496"/>
            </a:xfrm>
            <a:custGeom>
              <a:avLst/>
              <a:gdLst>
                <a:gd name="connsiteX0" fmla="*/ 7620000 w 7785538"/>
                <a:gd name="connsiteY0" fmla="*/ 743606 h 885496"/>
                <a:gd name="connsiteX1" fmla="*/ 7635765 w 7785538"/>
                <a:gd name="connsiteY1" fmla="*/ 459827 h 885496"/>
                <a:gd name="connsiteX2" fmla="*/ 6721365 w 7785538"/>
                <a:gd name="connsiteY2" fmla="*/ 191813 h 885496"/>
                <a:gd name="connsiteX3" fmla="*/ 4671848 w 7785538"/>
                <a:gd name="connsiteY3" fmla="*/ 18393 h 885496"/>
                <a:gd name="connsiteX4" fmla="*/ 1345324 w 7785538"/>
                <a:gd name="connsiteY4" fmla="*/ 81455 h 885496"/>
                <a:gd name="connsiteX5" fmla="*/ 131379 w 7785538"/>
                <a:gd name="connsiteY5" fmla="*/ 475593 h 885496"/>
                <a:gd name="connsiteX6" fmla="*/ 557048 w 7785538"/>
                <a:gd name="connsiteY6" fmla="*/ 790903 h 885496"/>
                <a:gd name="connsiteX7" fmla="*/ 966952 w 7785538"/>
                <a:gd name="connsiteY7" fmla="*/ 885496 h 88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5538" h="885496">
                  <a:moveTo>
                    <a:pt x="7620000" y="743606"/>
                  </a:moveTo>
                  <a:cubicBezTo>
                    <a:pt x="7702769" y="647699"/>
                    <a:pt x="7785538" y="551793"/>
                    <a:pt x="7635765" y="459827"/>
                  </a:cubicBezTo>
                  <a:cubicBezTo>
                    <a:pt x="7485993" y="367862"/>
                    <a:pt x="7215351" y="265385"/>
                    <a:pt x="6721365" y="191813"/>
                  </a:cubicBezTo>
                  <a:cubicBezTo>
                    <a:pt x="6227379" y="118241"/>
                    <a:pt x="4671848" y="18393"/>
                    <a:pt x="4671848" y="18393"/>
                  </a:cubicBezTo>
                  <a:cubicBezTo>
                    <a:pt x="3775841" y="0"/>
                    <a:pt x="2102069" y="5255"/>
                    <a:pt x="1345324" y="81455"/>
                  </a:cubicBezTo>
                  <a:cubicBezTo>
                    <a:pt x="588579" y="157655"/>
                    <a:pt x="262758" y="357352"/>
                    <a:pt x="131379" y="475593"/>
                  </a:cubicBezTo>
                  <a:cubicBezTo>
                    <a:pt x="0" y="593834"/>
                    <a:pt x="417786" y="722586"/>
                    <a:pt x="557048" y="790903"/>
                  </a:cubicBezTo>
                  <a:cubicBezTo>
                    <a:pt x="696310" y="859220"/>
                    <a:pt x="831631" y="872358"/>
                    <a:pt x="966952" y="885496"/>
                  </a:cubicBezTo>
                </a:path>
              </a:pathLst>
            </a:custGeom>
            <a:ln w="63500">
              <a:prstDash val="sysDot"/>
              <a:tailEnd type="arrow"/>
            </a:ln>
            <a:effectLst>
              <a:outerShdw dist="50800" dir="10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 name="TextBox 3"/>
            <p:cNvSpPr txBox="1">
              <a:spLocks noChangeArrowheads="1"/>
            </p:cNvSpPr>
            <p:nvPr/>
          </p:nvSpPr>
          <p:spPr bwMode="auto">
            <a:xfrm>
              <a:off x="0" y="2590800"/>
              <a:ext cx="9144000" cy="3785652"/>
            </a:xfrm>
            <a:prstGeom prst="rect">
              <a:avLst/>
            </a:prstGeom>
            <a:ln w="9525">
              <a:noFill/>
              <a:miter lim="800000"/>
              <a:headEnd/>
              <a:tailEnd/>
            </a:ln>
          </p:spPr>
          <p:txBody>
            <a:bodyPr wrap="square">
              <a:spAutoFit/>
            </a:bodyPr>
            <a:lstStyle/>
            <a:p>
              <a:pPr>
                <a:defRPr/>
              </a:pPr>
              <a:r>
                <a:rPr lang="en-US" sz="4800" dirty="0" smtClean="0">
                  <a:effectLst>
                    <a:outerShdw dist="50800" dir="5400000" algn="ctr" rotWithShape="0">
                      <a:schemeClr val="bg1"/>
                    </a:outerShdw>
                  </a:effectLst>
                  <a:latin typeface="Calibri" pitchFamily="34" charset="0"/>
                </a:rPr>
                <a:t>	- Stone Age Timeline</a:t>
              </a:r>
            </a:p>
            <a:p>
              <a:pPr>
                <a:defRPr/>
              </a:pPr>
              <a:r>
                <a:rPr lang="en-US" sz="4800" dirty="0" smtClean="0">
                  <a:effectLst>
                    <a:outerShdw dist="50800" dir="5400000" algn="ctr" rotWithShape="0">
                      <a:schemeClr val="bg1"/>
                    </a:outerShdw>
                  </a:effectLst>
                  <a:latin typeface="Calibri" pitchFamily="34" charset="0"/>
                </a:rPr>
                <a:t>	- Glaciers &amp; Glacial Ages</a:t>
              </a:r>
            </a:p>
            <a:p>
              <a:pPr>
                <a:defRPr/>
              </a:pPr>
              <a:r>
                <a:rPr lang="en-US" sz="4800" dirty="0" smtClean="0">
                  <a:effectLst>
                    <a:outerShdw dist="50800" dir="5400000" algn="ctr" rotWithShape="0">
                      <a:schemeClr val="bg1"/>
                    </a:outerShdw>
                  </a:effectLst>
                  <a:latin typeface="Calibri" pitchFamily="34" charset="0"/>
                </a:rPr>
                <a:t>	- Pathway by Land or by Sea</a:t>
              </a:r>
            </a:p>
            <a:p>
              <a:pPr>
                <a:defRPr/>
              </a:pPr>
              <a:r>
                <a:rPr lang="en-US" sz="4800" dirty="0" smtClean="0">
                  <a:effectLst>
                    <a:outerShdw dist="50800" dir="5400000" algn="ctr" rotWithShape="0">
                      <a:schemeClr val="bg1"/>
                    </a:outerShdw>
                  </a:effectLst>
                  <a:latin typeface="Calibri" pitchFamily="34" charset="0"/>
                </a:rPr>
                <a:t>	- </a:t>
              </a:r>
              <a:r>
                <a:rPr lang="en-US" sz="4800" dirty="0" err="1" smtClean="0">
                  <a:effectLst>
                    <a:outerShdw dist="50800" dir="5400000" algn="ctr" rotWithShape="0">
                      <a:schemeClr val="bg1"/>
                    </a:outerShdw>
                  </a:effectLst>
                  <a:latin typeface="Calibri" pitchFamily="34" charset="0"/>
                </a:rPr>
                <a:t>Beringia</a:t>
              </a:r>
              <a:r>
                <a:rPr lang="en-US" sz="4800" dirty="0" smtClean="0">
                  <a:effectLst>
                    <a:outerShdw dist="50800" dir="5400000" algn="ctr" rotWithShape="0">
                      <a:schemeClr val="bg1"/>
                    </a:outerShdw>
                  </a:effectLst>
                  <a:latin typeface="Calibri" pitchFamily="34" charset="0"/>
                </a:rPr>
                <a:t> Land Bridge</a:t>
              </a:r>
            </a:p>
            <a:p>
              <a:pPr>
                <a:defRPr/>
              </a:pPr>
              <a:r>
                <a:rPr lang="en-US" sz="4800" dirty="0" smtClean="0">
                  <a:effectLst>
                    <a:outerShdw dist="50800" dir="5400000" algn="ctr" rotWithShape="0">
                      <a:schemeClr val="bg1"/>
                    </a:outerShdw>
                  </a:effectLst>
                  <a:latin typeface="Calibri" pitchFamily="34" charset="0"/>
                </a:rPr>
                <a:t>	- People of the Glaciers</a:t>
              </a:r>
            </a:p>
          </p:txBody>
        </p:sp>
        <p:sp>
          <p:nvSpPr>
            <p:cNvPr id="11" name="Oval 10"/>
            <p:cNvSpPr/>
            <p:nvPr/>
          </p:nvSpPr>
          <p:spPr>
            <a:xfrm>
              <a:off x="3733800" y="2590800"/>
              <a:ext cx="25908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0" y="228600"/>
            <a:ext cx="9236694" cy="3008376"/>
            <a:chOff x="0" y="228600"/>
            <a:chExt cx="9236694" cy="3008376"/>
          </a:xfrm>
        </p:grpSpPr>
        <p:grpSp>
          <p:nvGrpSpPr>
            <p:cNvPr id="23" name="Group 22"/>
            <p:cNvGrpSpPr/>
            <p:nvPr/>
          </p:nvGrpSpPr>
          <p:grpSpPr>
            <a:xfrm>
              <a:off x="0" y="228600"/>
              <a:ext cx="9236694" cy="2990088"/>
              <a:chOff x="0" y="228600"/>
              <a:chExt cx="9236694" cy="2990088"/>
            </a:xfrm>
          </p:grpSpPr>
          <p:sp>
            <p:nvSpPr>
              <p:cNvPr id="13" name="Rectangle 1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grpSp>
            <p:nvGrpSpPr>
              <p:cNvPr id="15" name="Group 46"/>
              <p:cNvGrpSpPr/>
              <p:nvPr/>
            </p:nvGrpSpPr>
            <p:grpSpPr>
              <a:xfrm>
                <a:off x="228600" y="3063240"/>
                <a:ext cx="7113350" cy="155448"/>
                <a:chOff x="152400" y="6096000"/>
                <a:chExt cx="5836595" cy="228600"/>
              </a:xfrm>
            </p:grpSpPr>
            <p:sp>
              <p:nvSpPr>
                <p:cNvPr id="16" name="Rectangle 15"/>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87"/>
              <p:cNvGrpSpPr/>
              <p:nvPr/>
            </p:nvGrpSpPr>
            <p:grpSpPr>
              <a:xfrm>
                <a:off x="8686800" y="685800"/>
                <a:ext cx="549894" cy="2438400"/>
                <a:chOff x="8686800" y="685800"/>
                <a:chExt cx="549894" cy="2438400"/>
              </a:xfrm>
            </p:grpSpPr>
            <p:sp useBgFill="1">
              <p:nvSpPr>
                <p:cNvPr id="21" name="TextBox 20"/>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22" name="Straight Arrow Connector 21"/>
                <p:cNvCxnSpPr/>
                <p:nvPr/>
              </p:nvCxnSpPr>
              <p:spPr>
                <a:xfrm>
                  <a:off x="9089136"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sp>
          <p:nvSpPr>
            <p:cNvPr id="24" name="Rectangle 23"/>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Box 4"/>
          <p:cNvSpPr txBox="1">
            <a:spLocks noChangeArrowheads="1"/>
          </p:cNvSpPr>
          <p:nvPr/>
        </p:nvSpPr>
        <p:spPr bwMode="auto">
          <a:xfrm>
            <a:off x="0" y="847636"/>
            <a:ext cx="9144000" cy="600164"/>
          </a:xfrm>
          <a:prstGeom prst="rect">
            <a:avLst/>
          </a:prstGeom>
          <a:noFill/>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grpSp>
        <p:nvGrpSpPr>
          <p:cNvPr id="2" name="Group 39"/>
          <p:cNvGrpSpPr/>
          <p:nvPr/>
        </p:nvGrpSpPr>
        <p:grpSpPr>
          <a:xfrm>
            <a:off x="-65989" y="1975025"/>
            <a:ext cx="9209989" cy="3216040"/>
            <a:chOff x="0" y="1808347"/>
            <a:chExt cx="8431731" cy="3216040"/>
          </a:xfrm>
        </p:grpSpPr>
        <p:grpSp>
          <p:nvGrpSpPr>
            <p:cNvPr id="3" name="Group 31"/>
            <p:cNvGrpSpPr/>
            <p:nvPr/>
          </p:nvGrpSpPr>
          <p:grpSpPr>
            <a:xfrm>
              <a:off x="0" y="1808347"/>
              <a:ext cx="8422105" cy="2991050"/>
              <a:chOff x="0" y="431934"/>
              <a:chExt cx="8422105" cy="2991050"/>
            </a:xfrm>
          </p:grpSpPr>
          <p:pic>
            <p:nvPicPr>
              <p:cNvPr id="52" name="Picture 2"/>
              <p:cNvPicPr>
                <a:picLocks noChangeAspect="1" noChangeArrowheads="1"/>
              </p:cNvPicPr>
              <p:nvPr/>
            </p:nvPicPr>
            <p:blipFill>
              <a:blip r:embed="rId3" cstate="print"/>
              <a:srcRect/>
              <a:stretch>
                <a:fillRect/>
              </a:stretch>
            </p:blipFill>
            <p:spPr bwMode="auto">
              <a:xfrm>
                <a:off x="0" y="431934"/>
                <a:ext cx="1905802" cy="2971800"/>
              </a:xfrm>
              <a:prstGeom prst="rect">
                <a:avLst/>
              </a:prstGeom>
              <a:noFill/>
              <a:ln w="9525">
                <a:noFill/>
                <a:miter lim="800000"/>
                <a:headEnd/>
                <a:tailEnd/>
              </a:ln>
            </p:spPr>
          </p:pic>
          <p:pic>
            <p:nvPicPr>
              <p:cNvPr id="53" name="Picture 3"/>
              <p:cNvPicPr>
                <a:picLocks noChangeAspect="1" noChangeArrowheads="1"/>
              </p:cNvPicPr>
              <p:nvPr/>
            </p:nvPicPr>
            <p:blipFill>
              <a:blip r:embed="rId4" cstate="print"/>
              <a:srcRect/>
              <a:stretch>
                <a:fillRect/>
              </a:stretch>
            </p:blipFill>
            <p:spPr bwMode="auto">
              <a:xfrm>
                <a:off x="1896227" y="446322"/>
                <a:ext cx="1164607" cy="2962275"/>
              </a:xfrm>
              <a:prstGeom prst="rect">
                <a:avLst/>
              </a:prstGeom>
              <a:noFill/>
              <a:ln w="9525">
                <a:noFill/>
                <a:miter lim="800000"/>
                <a:headEnd/>
                <a:tailEnd/>
              </a:ln>
            </p:spPr>
          </p:pic>
          <p:pic>
            <p:nvPicPr>
              <p:cNvPr id="54" name="Picture 4"/>
              <p:cNvPicPr>
                <a:picLocks noChangeAspect="1" noChangeArrowheads="1"/>
              </p:cNvPicPr>
              <p:nvPr/>
            </p:nvPicPr>
            <p:blipFill>
              <a:blip r:embed="rId5" cstate="print"/>
              <a:srcRect/>
              <a:stretch>
                <a:fillRect/>
              </a:stretch>
            </p:blipFill>
            <p:spPr bwMode="auto">
              <a:xfrm>
                <a:off x="3064441" y="436596"/>
                <a:ext cx="1051693" cy="2961122"/>
              </a:xfrm>
              <a:prstGeom prst="rect">
                <a:avLst/>
              </a:prstGeom>
              <a:noFill/>
              <a:ln w="9525">
                <a:noFill/>
                <a:miter lim="800000"/>
                <a:headEnd/>
                <a:tailEnd/>
              </a:ln>
            </p:spPr>
          </p:pic>
          <p:pic>
            <p:nvPicPr>
              <p:cNvPr id="55" name="Picture 5"/>
              <p:cNvPicPr>
                <a:picLocks noChangeAspect="1" noChangeArrowheads="1"/>
              </p:cNvPicPr>
              <p:nvPr/>
            </p:nvPicPr>
            <p:blipFill>
              <a:blip r:embed="rId6" cstate="print"/>
              <a:srcRect/>
              <a:stretch>
                <a:fillRect/>
              </a:stretch>
            </p:blipFill>
            <p:spPr bwMode="auto">
              <a:xfrm>
                <a:off x="4088937" y="451184"/>
                <a:ext cx="1233834" cy="2971800"/>
              </a:xfrm>
              <a:prstGeom prst="rect">
                <a:avLst/>
              </a:prstGeom>
              <a:noFill/>
              <a:ln w="9525">
                <a:noFill/>
                <a:miter lim="800000"/>
                <a:headEnd/>
                <a:tailEnd/>
              </a:ln>
            </p:spPr>
          </p:pic>
          <p:pic>
            <p:nvPicPr>
              <p:cNvPr id="56" name="Picture 6"/>
              <p:cNvPicPr>
                <a:picLocks noChangeAspect="1" noChangeArrowheads="1"/>
              </p:cNvPicPr>
              <p:nvPr/>
            </p:nvPicPr>
            <p:blipFill>
              <a:blip r:embed="rId7" cstate="print"/>
              <a:srcRect/>
              <a:stretch>
                <a:fillRect/>
              </a:stretch>
            </p:blipFill>
            <p:spPr bwMode="auto">
              <a:xfrm>
                <a:off x="5316205" y="455947"/>
                <a:ext cx="1200098" cy="2962275"/>
              </a:xfrm>
              <a:prstGeom prst="rect">
                <a:avLst/>
              </a:prstGeom>
              <a:noFill/>
              <a:ln w="9525">
                <a:noFill/>
                <a:miter lim="800000"/>
                <a:headEnd/>
                <a:tailEnd/>
              </a:ln>
            </p:spPr>
          </p:pic>
          <p:pic>
            <p:nvPicPr>
              <p:cNvPr id="57" name="Picture 7"/>
              <p:cNvPicPr>
                <a:picLocks noChangeAspect="1" noChangeArrowheads="1"/>
              </p:cNvPicPr>
              <p:nvPr/>
            </p:nvPicPr>
            <p:blipFill>
              <a:blip r:embed="rId8" cstate="print"/>
              <a:srcRect/>
              <a:stretch>
                <a:fillRect/>
              </a:stretch>
            </p:blipFill>
            <p:spPr bwMode="auto">
              <a:xfrm>
                <a:off x="6503568" y="455391"/>
                <a:ext cx="965635" cy="2957968"/>
              </a:xfrm>
              <a:prstGeom prst="rect">
                <a:avLst/>
              </a:prstGeom>
              <a:noFill/>
              <a:ln w="9525">
                <a:noFill/>
                <a:miter lim="800000"/>
                <a:headEnd/>
                <a:tailEnd/>
              </a:ln>
            </p:spPr>
          </p:pic>
          <p:pic>
            <p:nvPicPr>
              <p:cNvPr id="58" name="Picture 8"/>
              <p:cNvPicPr>
                <a:picLocks noChangeAspect="1" noChangeArrowheads="1"/>
              </p:cNvPicPr>
              <p:nvPr/>
            </p:nvPicPr>
            <p:blipFill>
              <a:blip r:embed="rId9" cstate="print"/>
              <a:srcRect/>
              <a:stretch>
                <a:fillRect/>
              </a:stretch>
            </p:blipFill>
            <p:spPr bwMode="auto">
              <a:xfrm>
                <a:off x="7468401" y="460709"/>
                <a:ext cx="693822" cy="2952750"/>
              </a:xfrm>
              <a:prstGeom prst="rect">
                <a:avLst/>
              </a:prstGeom>
              <a:noFill/>
              <a:ln w="9525">
                <a:noFill/>
                <a:miter lim="800000"/>
                <a:headEnd/>
                <a:tailEnd/>
              </a:ln>
            </p:spPr>
          </p:pic>
          <p:pic>
            <p:nvPicPr>
              <p:cNvPr id="59" name="Picture 9"/>
              <p:cNvPicPr>
                <a:picLocks noChangeAspect="1" noChangeArrowheads="1"/>
              </p:cNvPicPr>
              <p:nvPr/>
            </p:nvPicPr>
            <p:blipFill>
              <a:blip r:embed="rId10" cstate="print"/>
              <a:srcRect/>
              <a:stretch>
                <a:fillRect/>
              </a:stretch>
            </p:blipFill>
            <p:spPr bwMode="auto">
              <a:xfrm>
                <a:off x="8168490" y="455947"/>
                <a:ext cx="253615" cy="2962275"/>
              </a:xfrm>
              <a:prstGeom prst="rect">
                <a:avLst/>
              </a:prstGeom>
              <a:noFill/>
              <a:ln w="9525">
                <a:noFill/>
                <a:miter lim="800000"/>
                <a:headEnd/>
                <a:tailEnd/>
              </a:ln>
            </p:spPr>
          </p:pic>
        </p:grpSp>
        <p:grpSp>
          <p:nvGrpSpPr>
            <p:cNvPr id="4" name="Group 42"/>
            <p:cNvGrpSpPr/>
            <p:nvPr/>
          </p:nvGrpSpPr>
          <p:grpSpPr>
            <a:xfrm>
              <a:off x="669357" y="4782151"/>
              <a:ext cx="7762374" cy="242236"/>
              <a:chOff x="669357" y="4782151"/>
              <a:chExt cx="7762374" cy="242236"/>
            </a:xfrm>
          </p:grpSpPr>
          <p:pic>
            <p:nvPicPr>
              <p:cNvPr id="43" name="Picture 10"/>
              <p:cNvPicPr>
                <a:picLocks noChangeAspect="1" noChangeArrowheads="1"/>
              </p:cNvPicPr>
              <p:nvPr/>
            </p:nvPicPr>
            <p:blipFill>
              <a:blip r:embed="rId11" cstate="print"/>
              <a:srcRect/>
              <a:stretch>
                <a:fillRect/>
              </a:stretch>
            </p:blipFill>
            <p:spPr bwMode="auto">
              <a:xfrm>
                <a:off x="669357" y="4787365"/>
                <a:ext cx="990600" cy="228600"/>
              </a:xfrm>
              <a:prstGeom prst="rect">
                <a:avLst/>
              </a:prstGeom>
              <a:noFill/>
              <a:ln w="9525">
                <a:noFill/>
                <a:miter lim="800000"/>
                <a:headEnd/>
                <a:tailEnd/>
              </a:ln>
            </p:spPr>
          </p:pic>
          <p:pic>
            <p:nvPicPr>
              <p:cNvPr id="44" name="Picture 11"/>
              <p:cNvPicPr>
                <a:picLocks noChangeAspect="1" noChangeArrowheads="1"/>
              </p:cNvPicPr>
              <p:nvPr/>
            </p:nvPicPr>
            <p:blipFill>
              <a:blip r:embed="rId12" cstate="print"/>
              <a:srcRect/>
              <a:stretch>
                <a:fillRect/>
              </a:stretch>
            </p:blipFill>
            <p:spPr bwMode="auto">
              <a:xfrm>
                <a:off x="1646171" y="4787265"/>
                <a:ext cx="1087404" cy="217872"/>
              </a:xfrm>
              <a:prstGeom prst="rect">
                <a:avLst/>
              </a:prstGeom>
              <a:noFill/>
              <a:ln w="9525">
                <a:noFill/>
                <a:miter lim="800000"/>
                <a:headEnd/>
                <a:tailEnd/>
              </a:ln>
            </p:spPr>
          </p:pic>
          <p:pic>
            <p:nvPicPr>
              <p:cNvPr id="45" name="Picture 10"/>
              <p:cNvPicPr>
                <a:picLocks noChangeAspect="1" noChangeArrowheads="1"/>
              </p:cNvPicPr>
              <p:nvPr/>
            </p:nvPicPr>
            <p:blipFill>
              <a:blip r:embed="rId11" cstate="print"/>
              <a:srcRect/>
              <a:stretch>
                <a:fillRect/>
              </a:stretch>
            </p:blipFill>
            <p:spPr bwMode="auto">
              <a:xfrm>
                <a:off x="2727560" y="4783755"/>
                <a:ext cx="439151" cy="240231"/>
              </a:xfrm>
              <a:prstGeom prst="rect">
                <a:avLst/>
              </a:prstGeom>
              <a:noFill/>
              <a:ln w="9525">
                <a:noFill/>
                <a:miter lim="800000"/>
                <a:headEnd/>
                <a:tailEnd/>
              </a:ln>
            </p:spPr>
          </p:pic>
          <p:pic>
            <p:nvPicPr>
              <p:cNvPr id="46" name="Picture 11"/>
              <p:cNvPicPr>
                <a:picLocks noChangeAspect="1" noChangeArrowheads="1"/>
              </p:cNvPicPr>
              <p:nvPr/>
            </p:nvPicPr>
            <p:blipFill>
              <a:blip r:embed="rId12" cstate="print"/>
              <a:srcRect/>
              <a:stretch>
                <a:fillRect/>
              </a:stretch>
            </p:blipFill>
            <p:spPr bwMode="auto">
              <a:xfrm>
                <a:off x="3155733" y="4785660"/>
                <a:ext cx="887742" cy="219476"/>
              </a:xfrm>
              <a:prstGeom prst="rect">
                <a:avLst/>
              </a:prstGeom>
              <a:noFill/>
              <a:ln w="9525">
                <a:noFill/>
                <a:miter lim="800000"/>
                <a:headEnd/>
                <a:tailEnd/>
              </a:ln>
            </p:spPr>
          </p:pic>
          <p:pic>
            <p:nvPicPr>
              <p:cNvPr id="47" name="Picture 10"/>
              <p:cNvPicPr>
                <a:picLocks noChangeAspect="1" noChangeArrowheads="1"/>
              </p:cNvPicPr>
              <p:nvPr/>
            </p:nvPicPr>
            <p:blipFill>
              <a:blip r:embed="rId11" cstate="print"/>
              <a:srcRect/>
              <a:stretch>
                <a:fillRect/>
              </a:stretch>
            </p:blipFill>
            <p:spPr bwMode="auto">
              <a:xfrm>
                <a:off x="4036595" y="4785761"/>
                <a:ext cx="1034046" cy="238626"/>
              </a:xfrm>
              <a:prstGeom prst="rect">
                <a:avLst/>
              </a:prstGeom>
              <a:noFill/>
              <a:ln w="9525">
                <a:noFill/>
                <a:miter lim="800000"/>
                <a:headEnd/>
                <a:tailEnd/>
              </a:ln>
            </p:spPr>
          </p:pic>
          <p:pic>
            <p:nvPicPr>
              <p:cNvPr id="48" name="Picture 11"/>
              <p:cNvPicPr>
                <a:picLocks noChangeAspect="1" noChangeArrowheads="1"/>
              </p:cNvPicPr>
              <p:nvPr/>
            </p:nvPicPr>
            <p:blipFill>
              <a:blip r:embed="rId12" cstate="print"/>
              <a:srcRect/>
              <a:stretch>
                <a:fillRect/>
              </a:stretch>
            </p:blipFill>
            <p:spPr bwMode="auto">
              <a:xfrm>
                <a:off x="5051909" y="4785661"/>
                <a:ext cx="1287569" cy="229102"/>
              </a:xfrm>
              <a:prstGeom prst="rect">
                <a:avLst/>
              </a:prstGeom>
              <a:noFill/>
              <a:ln w="9525">
                <a:noFill/>
                <a:miter lim="800000"/>
                <a:headEnd/>
                <a:tailEnd/>
              </a:ln>
            </p:spPr>
          </p:pic>
          <p:pic>
            <p:nvPicPr>
              <p:cNvPr id="49" name="Picture 10"/>
              <p:cNvPicPr>
                <a:picLocks noChangeAspect="1" noChangeArrowheads="1"/>
              </p:cNvPicPr>
              <p:nvPr/>
            </p:nvPicPr>
            <p:blipFill>
              <a:blip r:embed="rId11" cstate="print"/>
              <a:srcRect/>
              <a:stretch>
                <a:fillRect/>
              </a:stretch>
            </p:blipFill>
            <p:spPr bwMode="auto">
              <a:xfrm>
                <a:off x="6335431" y="4782151"/>
                <a:ext cx="402254" cy="240231"/>
              </a:xfrm>
              <a:prstGeom prst="rect">
                <a:avLst/>
              </a:prstGeom>
              <a:noFill/>
              <a:ln w="9525">
                <a:noFill/>
                <a:miter lim="800000"/>
                <a:headEnd/>
                <a:tailEnd/>
              </a:ln>
            </p:spPr>
          </p:pic>
          <p:pic>
            <p:nvPicPr>
              <p:cNvPr id="50" name="Picture 11"/>
              <p:cNvPicPr>
                <a:picLocks noChangeAspect="1" noChangeArrowheads="1"/>
              </p:cNvPicPr>
              <p:nvPr/>
            </p:nvPicPr>
            <p:blipFill>
              <a:blip r:embed="rId12" cstate="print"/>
              <a:srcRect/>
              <a:stretch>
                <a:fillRect/>
              </a:stretch>
            </p:blipFill>
            <p:spPr bwMode="auto">
              <a:xfrm>
                <a:off x="6717081" y="4785660"/>
                <a:ext cx="1166010" cy="233621"/>
              </a:xfrm>
              <a:prstGeom prst="rect">
                <a:avLst/>
              </a:prstGeom>
              <a:noFill/>
              <a:ln w="9525">
                <a:noFill/>
                <a:miter lim="800000"/>
                <a:headEnd/>
                <a:tailEnd/>
              </a:ln>
            </p:spPr>
          </p:pic>
          <p:pic>
            <p:nvPicPr>
              <p:cNvPr id="51" name="Picture 10"/>
              <p:cNvPicPr>
                <a:picLocks noChangeAspect="1" noChangeArrowheads="1"/>
              </p:cNvPicPr>
              <p:nvPr/>
            </p:nvPicPr>
            <p:blipFill>
              <a:blip r:embed="rId11" cstate="print"/>
              <a:srcRect/>
              <a:stretch>
                <a:fillRect/>
              </a:stretch>
            </p:blipFill>
            <p:spPr bwMode="auto">
              <a:xfrm>
                <a:off x="7875471" y="4784157"/>
                <a:ext cx="556260" cy="238626"/>
              </a:xfrm>
              <a:prstGeom prst="rect">
                <a:avLst/>
              </a:prstGeom>
              <a:noFill/>
              <a:ln w="9525">
                <a:noFill/>
                <a:miter lim="800000"/>
                <a:headEnd/>
                <a:tailEnd/>
              </a:ln>
            </p:spPr>
          </p:pic>
        </p:grpSp>
      </p:grpSp>
      <p:grpSp>
        <p:nvGrpSpPr>
          <p:cNvPr id="5" name="Group 125"/>
          <p:cNvGrpSpPr/>
          <p:nvPr/>
        </p:nvGrpSpPr>
        <p:grpSpPr>
          <a:xfrm>
            <a:off x="3399853" y="3011169"/>
            <a:ext cx="769434" cy="2531771"/>
            <a:chOff x="3399853" y="3011169"/>
            <a:chExt cx="769434" cy="2531771"/>
          </a:xfrm>
        </p:grpSpPr>
        <p:sp>
          <p:nvSpPr>
            <p:cNvPr id="80" name="TextBox 16"/>
            <p:cNvSpPr txBox="1">
              <a:spLocks noChangeArrowheads="1"/>
            </p:cNvSpPr>
            <p:nvPr/>
          </p:nvSpPr>
          <p:spPr bwMode="auto">
            <a:xfrm>
              <a:off x="3399853" y="5142760"/>
              <a:ext cx="769434" cy="400180"/>
            </a:xfrm>
            <a:prstGeom prst="rect">
              <a:avLst/>
            </a:prstGeom>
            <a:noFill/>
            <a:ln w="9525">
              <a:noFill/>
              <a:miter lim="800000"/>
              <a:headEnd/>
              <a:tailEnd/>
            </a:ln>
          </p:spPr>
          <p:txBody>
            <a:bodyPr>
              <a:spAutoFit/>
            </a:bodyPr>
            <a:lstStyle/>
            <a:p>
              <a:pPr algn="ctr"/>
              <a:r>
                <a:rPr lang="en-US" sz="2000" b="1" dirty="0"/>
                <a:t>400</a:t>
              </a:r>
            </a:p>
          </p:txBody>
        </p:sp>
        <p:cxnSp>
          <p:nvCxnSpPr>
            <p:cNvPr id="84" name="Straight Connector 83"/>
            <p:cNvCxnSpPr/>
            <p:nvPr/>
          </p:nvCxnSpPr>
          <p:spPr bwMode="auto">
            <a:xfrm>
              <a:off x="3818163" y="3011169"/>
              <a:ext cx="0" cy="22574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127"/>
          <p:cNvGrpSpPr/>
          <p:nvPr/>
        </p:nvGrpSpPr>
        <p:grpSpPr>
          <a:xfrm>
            <a:off x="5889449" y="3018172"/>
            <a:ext cx="769434" cy="2519523"/>
            <a:chOff x="5889449" y="3018172"/>
            <a:chExt cx="769434" cy="2519523"/>
          </a:xfrm>
        </p:grpSpPr>
        <p:sp>
          <p:nvSpPr>
            <p:cNvPr id="81" name="TextBox 20"/>
            <p:cNvSpPr txBox="1">
              <a:spLocks noChangeArrowheads="1"/>
            </p:cNvSpPr>
            <p:nvPr/>
          </p:nvSpPr>
          <p:spPr bwMode="auto">
            <a:xfrm>
              <a:off x="5889449" y="5137515"/>
              <a:ext cx="769434" cy="400180"/>
            </a:xfrm>
            <a:prstGeom prst="rect">
              <a:avLst/>
            </a:prstGeom>
            <a:noFill/>
            <a:ln w="9525">
              <a:noFill/>
              <a:miter lim="800000"/>
              <a:headEnd/>
              <a:tailEnd/>
            </a:ln>
          </p:spPr>
          <p:txBody>
            <a:bodyPr>
              <a:spAutoFit/>
            </a:bodyPr>
            <a:lstStyle/>
            <a:p>
              <a:pPr algn="ctr"/>
              <a:r>
                <a:rPr lang="en-US" sz="2000" b="1" dirty="0"/>
                <a:t>200</a:t>
              </a:r>
            </a:p>
          </p:txBody>
        </p:sp>
        <p:cxnSp>
          <p:nvCxnSpPr>
            <p:cNvPr id="86" name="Straight Connector 85"/>
            <p:cNvCxnSpPr/>
            <p:nvPr/>
          </p:nvCxnSpPr>
          <p:spPr bwMode="auto">
            <a:xfrm>
              <a:off x="6342206" y="3018172"/>
              <a:ext cx="0" cy="22939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128"/>
          <p:cNvGrpSpPr/>
          <p:nvPr/>
        </p:nvGrpSpPr>
        <p:grpSpPr>
          <a:xfrm>
            <a:off x="7175575" y="3013317"/>
            <a:ext cx="769434" cy="2525207"/>
            <a:chOff x="7175575" y="3013317"/>
            <a:chExt cx="769434" cy="2525207"/>
          </a:xfrm>
        </p:grpSpPr>
        <p:sp>
          <p:nvSpPr>
            <p:cNvPr id="82" name="TextBox 22"/>
            <p:cNvSpPr txBox="1">
              <a:spLocks noChangeArrowheads="1"/>
            </p:cNvSpPr>
            <p:nvPr/>
          </p:nvSpPr>
          <p:spPr bwMode="auto">
            <a:xfrm>
              <a:off x="7175575" y="5138344"/>
              <a:ext cx="769434" cy="400180"/>
            </a:xfrm>
            <a:prstGeom prst="rect">
              <a:avLst/>
            </a:prstGeom>
            <a:noFill/>
            <a:ln w="9525">
              <a:noFill/>
              <a:miter lim="800000"/>
              <a:headEnd/>
              <a:tailEnd/>
            </a:ln>
          </p:spPr>
          <p:txBody>
            <a:bodyPr>
              <a:spAutoFit/>
            </a:bodyPr>
            <a:lstStyle/>
            <a:p>
              <a:pPr algn="ctr"/>
              <a:r>
                <a:rPr lang="en-US" sz="2000" b="1" dirty="0"/>
                <a:t>100</a:t>
              </a:r>
            </a:p>
          </p:txBody>
        </p:sp>
        <p:cxnSp>
          <p:nvCxnSpPr>
            <p:cNvPr id="87" name="Straight Connector 86"/>
            <p:cNvCxnSpPr/>
            <p:nvPr/>
          </p:nvCxnSpPr>
          <p:spPr bwMode="auto">
            <a:xfrm>
              <a:off x="7562751" y="3013317"/>
              <a:ext cx="0" cy="22701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 name="Group 123"/>
          <p:cNvGrpSpPr/>
          <p:nvPr/>
        </p:nvGrpSpPr>
        <p:grpSpPr>
          <a:xfrm>
            <a:off x="792227" y="3008155"/>
            <a:ext cx="769434" cy="2533743"/>
            <a:chOff x="792227" y="3008155"/>
            <a:chExt cx="769434" cy="2533743"/>
          </a:xfrm>
        </p:grpSpPr>
        <p:cxnSp>
          <p:nvCxnSpPr>
            <p:cNvPr id="88" name="Straight Connector 87"/>
            <p:cNvCxnSpPr/>
            <p:nvPr/>
          </p:nvCxnSpPr>
          <p:spPr bwMode="auto">
            <a:xfrm flipH="1">
              <a:off x="1168883" y="3008155"/>
              <a:ext cx="4763" cy="2203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TextBox 52"/>
            <p:cNvSpPr txBox="1">
              <a:spLocks noChangeArrowheads="1"/>
            </p:cNvSpPr>
            <p:nvPr/>
          </p:nvSpPr>
          <p:spPr bwMode="auto">
            <a:xfrm>
              <a:off x="792227" y="5141718"/>
              <a:ext cx="769434" cy="400180"/>
            </a:xfrm>
            <a:prstGeom prst="rect">
              <a:avLst/>
            </a:prstGeom>
            <a:noFill/>
            <a:ln w="9525">
              <a:noFill/>
              <a:miter lim="800000"/>
              <a:headEnd/>
              <a:tailEnd/>
            </a:ln>
          </p:spPr>
          <p:txBody>
            <a:bodyPr>
              <a:spAutoFit/>
            </a:bodyPr>
            <a:lstStyle/>
            <a:p>
              <a:pPr algn="ctr"/>
              <a:r>
                <a:rPr lang="en-US" sz="2000" b="1" dirty="0" smtClean="0"/>
                <a:t>600</a:t>
              </a:r>
              <a:endParaRPr lang="en-US" sz="2000" b="1" dirty="0"/>
            </a:p>
          </p:txBody>
        </p:sp>
      </p:grpSp>
      <p:grpSp>
        <p:nvGrpSpPr>
          <p:cNvPr id="9" name="Group 126"/>
          <p:cNvGrpSpPr/>
          <p:nvPr/>
        </p:nvGrpSpPr>
        <p:grpSpPr>
          <a:xfrm>
            <a:off x="4732941" y="2987832"/>
            <a:ext cx="769434" cy="2554377"/>
            <a:chOff x="4732941" y="2987832"/>
            <a:chExt cx="769434" cy="2554377"/>
          </a:xfrm>
        </p:grpSpPr>
        <p:cxnSp>
          <p:nvCxnSpPr>
            <p:cNvPr id="85" name="Straight Connector 84"/>
            <p:cNvCxnSpPr/>
            <p:nvPr/>
          </p:nvCxnSpPr>
          <p:spPr bwMode="auto">
            <a:xfrm>
              <a:off x="5150165" y="2987832"/>
              <a:ext cx="0" cy="2247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20"/>
            <p:cNvSpPr txBox="1">
              <a:spLocks noChangeArrowheads="1"/>
            </p:cNvSpPr>
            <p:nvPr/>
          </p:nvSpPr>
          <p:spPr bwMode="auto">
            <a:xfrm>
              <a:off x="4732941" y="5142029"/>
              <a:ext cx="769434" cy="400180"/>
            </a:xfrm>
            <a:prstGeom prst="rect">
              <a:avLst/>
            </a:prstGeom>
            <a:noFill/>
            <a:ln w="9525">
              <a:noFill/>
              <a:miter lim="800000"/>
              <a:headEnd/>
              <a:tailEnd/>
            </a:ln>
          </p:spPr>
          <p:txBody>
            <a:bodyPr>
              <a:spAutoFit/>
            </a:bodyPr>
            <a:lstStyle/>
            <a:p>
              <a:pPr algn="ctr"/>
              <a:r>
                <a:rPr lang="en-US" sz="2000" b="1" dirty="0" smtClean="0"/>
                <a:t>300</a:t>
              </a:r>
              <a:endParaRPr lang="en-US" sz="2000" b="1" dirty="0"/>
            </a:p>
          </p:txBody>
        </p:sp>
      </p:grpSp>
      <p:grpSp>
        <p:nvGrpSpPr>
          <p:cNvPr id="10" name="Group 124"/>
          <p:cNvGrpSpPr/>
          <p:nvPr/>
        </p:nvGrpSpPr>
        <p:grpSpPr>
          <a:xfrm>
            <a:off x="2077420" y="3005482"/>
            <a:ext cx="769434" cy="2561232"/>
            <a:chOff x="2077420" y="3005482"/>
            <a:chExt cx="769434" cy="2561232"/>
          </a:xfrm>
        </p:grpSpPr>
        <p:cxnSp>
          <p:nvCxnSpPr>
            <p:cNvPr id="83" name="Straight Connector 82"/>
            <p:cNvCxnSpPr/>
            <p:nvPr/>
          </p:nvCxnSpPr>
          <p:spPr bwMode="auto">
            <a:xfrm>
              <a:off x="2420389" y="3005482"/>
              <a:ext cx="0" cy="22780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TextBox 16"/>
            <p:cNvSpPr txBox="1">
              <a:spLocks noChangeArrowheads="1"/>
            </p:cNvSpPr>
            <p:nvPr/>
          </p:nvSpPr>
          <p:spPr bwMode="auto">
            <a:xfrm>
              <a:off x="2077420" y="5166534"/>
              <a:ext cx="769434" cy="400180"/>
            </a:xfrm>
            <a:prstGeom prst="rect">
              <a:avLst/>
            </a:prstGeom>
            <a:noFill/>
            <a:ln w="9525">
              <a:noFill/>
              <a:miter lim="800000"/>
              <a:headEnd/>
              <a:tailEnd/>
            </a:ln>
          </p:spPr>
          <p:txBody>
            <a:bodyPr>
              <a:spAutoFit/>
            </a:bodyPr>
            <a:lstStyle/>
            <a:p>
              <a:pPr algn="ctr"/>
              <a:r>
                <a:rPr lang="en-US" sz="2000" b="1" dirty="0" smtClean="0"/>
                <a:t>500</a:t>
              </a:r>
              <a:endParaRPr lang="en-US" sz="2000" b="1" dirty="0"/>
            </a:p>
          </p:txBody>
        </p:sp>
      </p:grpSp>
      <p:sp useBgFill="1">
        <p:nvSpPr>
          <p:cNvPr id="121" name="Text Box 4"/>
          <p:cNvSpPr txBox="1">
            <a:spLocks noChangeArrowheads="1"/>
          </p:cNvSpPr>
          <p:nvPr/>
        </p:nvSpPr>
        <p:spPr bwMode="auto">
          <a:xfrm>
            <a:off x="0" y="0"/>
            <a:ext cx="9144000" cy="677108"/>
          </a:xfrm>
          <a:prstGeom prst="rect">
            <a:avLst/>
          </a:prstGeom>
          <a:ln w="9525">
            <a:noFill/>
            <a:miter lim="800000"/>
            <a:headEnd/>
            <a:tailEnd/>
          </a:ln>
        </p:spPr>
        <p:txBody>
          <a:bodyPr wrap="square">
            <a:spAutoFit/>
          </a:bodyPr>
          <a:lstStyle/>
          <a:p>
            <a:pPr algn="ctr"/>
            <a:r>
              <a:rPr lang="en-US" sz="3800" b="1" dirty="0" smtClean="0"/>
              <a:t>LENGTH OF WARMING/COOLING CYCLES</a:t>
            </a:r>
            <a:endParaRPr lang="en-US" sz="3800" b="1" dirty="0"/>
          </a:p>
        </p:txBody>
      </p:sp>
      <p:sp>
        <p:nvSpPr>
          <p:cNvPr id="94" name="Rectangle 93"/>
          <p:cNvSpPr/>
          <p:nvPr/>
        </p:nvSpPr>
        <p:spPr>
          <a:xfrm>
            <a:off x="1715679" y="3346515"/>
            <a:ext cx="1404594" cy="791852"/>
          </a:xfrm>
          <a:prstGeom prst="rect">
            <a:avLst/>
          </a:prstGeom>
          <a:solidFill>
            <a:srgbClr val="FF0000">
              <a:alpha val="71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110 million</a:t>
            </a:r>
            <a:endParaRPr lang="en-US" sz="2400" b="1" dirty="0"/>
          </a:p>
        </p:txBody>
      </p:sp>
      <p:sp>
        <p:nvSpPr>
          <p:cNvPr id="95" name="Rectangle 94"/>
          <p:cNvSpPr/>
          <p:nvPr/>
        </p:nvSpPr>
        <p:spPr>
          <a:xfrm>
            <a:off x="3291527" y="3348086"/>
            <a:ext cx="1619838" cy="791852"/>
          </a:xfrm>
          <a:prstGeom prst="rect">
            <a:avLst/>
          </a:prstGeom>
          <a:solidFill>
            <a:srgbClr val="FF0000">
              <a:alpha val="71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123</a:t>
            </a:r>
          </a:p>
          <a:p>
            <a:pPr algn="ctr"/>
            <a:r>
              <a:rPr lang="en-US" sz="2400" b="1" dirty="0" smtClean="0"/>
              <a:t> million</a:t>
            </a:r>
            <a:endParaRPr lang="en-US" sz="2400" b="1" dirty="0"/>
          </a:p>
        </p:txBody>
      </p:sp>
      <p:sp>
        <p:nvSpPr>
          <p:cNvPr id="101" name="Rectangle 100"/>
          <p:cNvSpPr/>
          <p:nvPr/>
        </p:nvSpPr>
        <p:spPr>
          <a:xfrm>
            <a:off x="5498970" y="3337089"/>
            <a:ext cx="1410877" cy="813847"/>
          </a:xfrm>
          <a:prstGeom prst="rect">
            <a:avLst/>
          </a:prstGeom>
          <a:solidFill>
            <a:srgbClr val="FF0000">
              <a:alpha val="71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111 million</a:t>
            </a:r>
            <a:endParaRPr lang="en-US" sz="2400" b="1" dirty="0"/>
          </a:p>
        </p:txBody>
      </p:sp>
      <p:sp>
        <p:nvSpPr>
          <p:cNvPr id="102" name="Rectangle 101"/>
          <p:cNvSpPr/>
          <p:nvPr/>
        </p:nvSpPr>
        <p:spPr>
          <a:xfrm>
            <a:off x="7169086" y="3338660"/>
            <a:ext cx="1465867" cy="813847"/>
          </a:xfrm>
          <a:prstGeom prst="rect">
            <a:avLst/>
          </a:prstGeom>
          <a:solidFill>
            <a:srgbClr val="FF0000">
              <a:alpha val="71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112 million</a:t>
            </a:r>
            <a:endParaRPr lang="en-US" sz="2400" b="1" dirty="0"/>
          </a:p>
        </p:txBody>
      </p:sp>
      <p:sp>
        <p:nvSpPr>
          <p:cNvPr id="125" name="Rectangle 124"/>
          <p:cNvSpPr/>
          <p:nvPr/>
        </p:nvSpPr>
        <p:spPr>
          <a:xfrm>
            <a:off x="0" y="2443113"/>
            <a:ext cx="9144000" cy="604887"/>
          </a:xfrm>
          <a:prstGeom prst="rect">
            <a:avLst/>
          </a:prstGeom>
          <a:solidFill>
            <a:srgbClr val="FF0000">
              <a:alpha val="9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rPr>
              <a:t>Average warm age ~114 million years long</a:t>
            </a:r>
            <a:endParaRPr lang="en-US" sz="3600" b="1" dirty="0">
              <a:effectLst>
                <a:outerShdw blurRad="38100" dist="38100" dir="2700000" algn="tl">
                  <a:srgbClr val="000000">
                    <a:alpha val="43137"/>
                  </a:srgbClr>
                </a:outerShdw>
              </a:effectLst>
            </a:endParaRPr>
          </a:p>
        </p:txBody>
      </p:sp>
      <p:sp>
        <p:nvSpPr>
          <p:cNvPr id="127" name="Rectangle 126"/>
          <p:cNvSpPr/>
          <p:nvPr/>
        </p:nvSpPr>
        <p:spPr>
          <a:xfrm>
            <a:off x="3112416" y="4150936"/>
            <a:ext cx="177539"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33CC"/>
                </a:solidFill>
              </a:rPr>
              <a:t>13</a:t>
            </a:r>
          </a:p>
        </p:txBody>
      </p:sp>
      <p:sp>
        <p:nvSpPr>
          <p:cNvPr id="128" name="Rectangle 127"/>
          <p:cNvSpPr/>
          <p:nvPr/>
        </p:nvSpPr>
        <p:spPr>
          <a:xfrm>
            <a:off x="4894082" y="4141509"/>
            <a:ext cx="611172"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33CC"/>
                </a:solidFill>
              </a:rPr>
              <a:t>40</a:t>
            </a:r>
          </a:p>
        </p:txBody>
      </p:sp>
      <p:sp>
        <p:nvSpPr>
          <p:cNvPr id="129" name="Rectangle 128"/>
          <p:cNvSpPr/>
          <p:nvPr/>
        </p:nvSpPr>
        <p:spPr>
          <a:xfrm>
            <a:off x="6912989" y="4143080"/>
            <a:ext cx="251382"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rgbClr val="0033CC"/>
              </a:solidFill>
            </a:endParaRPr>
          </a:p>
          <a:p>
            <a:pPr algn="ctr"/>
            <a:r>
              <a:rPr lang="en-US" sz="2400" b="1" dirty="0" smtClean="0">
                <a:solidFill>
                  <a:srgbClr val="0033CC"/>
                </a:solidFill>
              </a:rPr>
              <a:t>16 </a:t>
            </a:r>
            <a:endParaRPr lang="en-US" sz="2400" b="1" dirty="0">
              <a:solidFill>
                <a:srgbClr val="0033CC"/>
              </a:solidFill>
            </a:endParaRPr>
          </a:p>
        </p:txBody>
      </p:sp>
      <p:sp>
        <p:nvSpPr>
          <p:cNvPr id="130" name="Rectangle 129"/>
          <p:cNvSpPr/>
          <p:nvPr/>
        </p:nvSpPr>
        <p:spPr>
          <a:xfrm>
            <a:off x="8639666" y="4144651"/>
            <a:ext cx="504334"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33CC"/>
                </a:solidFill>
              </a:rPr>
              <a:t>34</a:t>
            </a:r>
            <a:endParaRPr lang="en-US" sz="2400" b="1" dirty="0">
              <a:solidFill>
                <a:srgbClr val="0033CC"/>
              </a:solidFill>
            </a:endParaRPr>
          </a:p>
        </p:txBody>
      </p:sp>
      <p:grpSp>
        <p:nvGrpSpPr>
          <p:cNvPr id="11" name="Group 116"/>
          <p:cNvGrpSpPr/>
          <p:nvPr/>
        </p:nvGrpSpPr>
        <p:grpSpPr>
          <a:xfrm>
            <a:off x="5404788" y="7029403"/>
            <a:ext cx="1539850" cy="276520"/>
            <a:chOff x="2363718" y="5976594"/>
            <a:chExt cx="1539850" cy="276520"/>
          </a:xfrm>
        </p:grpSpPr>
        <p:cxnSp>
          <p:nvCxnSpPr>
            <p:cNvPr id="118" name="Straight Connector 117"/>
            <p:cNvCxnSpPr/>
            <p:nvPr/>
          </p:nvCxnSpPr>
          <p:spPr>
            <a:xfrm flipV="1">
              <a:off x="2363718" y="6036421"/>
              <a:ext cx="1539850" cy="1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2677212" y="5976594"/>
              <a:ext cx="0" cy="254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989868" y="5978165"/>
              <a:ext cx="0" cy="254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3302524" y="5998590"/>
              <a:ext cx="0" cy="254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3624606" y="5990734"/>
              <a:ext cx="0" cy="254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3899554" y="5982878"/>
              <a:ext cx="0" cy="25452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46"/>
          <p:cNvGrpSpPr/>
          <p:nvPr/>
        </p:nvGrpSpPr>
        <p:grpSpPr>
          <a:xfrm>
            <a:off x="5797936" y="7050506"/>
            <a:ext cx="2008151" cy="791852"/>
            <a:chOff x="1722921" y="4028173"/>
            <a:chExt cx="2008151" cy="791852"/>
          </a:xfrm>
        </p:grpSpPr>
        <p:sp>
          <p:nvSpPr>
            <p:cNvPr id="137" name="Rectangle 136"/>
            <p:cNvSpPr/>
            <p:nvPr/>
          </p:nvSpPr>
          <p:spPr>
            <a:xfrm>
              <a:off x="1722921" y="4028173"/>
              <a:ext cx="1270618" cy="791852"/>
            </a:xfrm>
            <a:prstGeom prst="rect">
              <a:avLst/>
            </a:prstGeom>
            <a:solidFill>
              <a:srgbClr val="FF0000">
                <a:alpha val="71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100 million</a:t>
              </a:r>
              <a:endParaRPr lang="en-US" b="1" dirty="0"/>
            </a:p>
          </p:txBody>
        </p:sp>
        <p:grpSp>
          <p:nvGrpSpPr>
            <p:cNvPr id="13" name="Group 145"/>
            <p:cNvGrpSpPr/>
            <p:nvPr/>
          </p:nvGrpSpPr>
          <p:grpSpPr>
            <a:xfrm>
              <a:off x="2993456" y="4034589"/>
              <a:ext cx="737616" cy="609600"/>
              <a:chOff x="6092791" y="5954516"/>
              <a:chExt cx="737616" cy="609600"/>
            </a:xfrm>
          </p:grpSpPr>
          <p:cxnSp>
            <p:nvCxnSpPr>
              <p:cNvPr id="140" name="Straight Connector 139"/>
              <p:cNvCxnSpPr/>
              <p:nvPr/>
            </p:nvCxnSpPr>
            <p:spPr>
              <a:xfrm>
                <a:off x="6092791" y="5954516"/>
                <a:ext cx="128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245191" y="6106916"/>
                <a:ext cx="128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6397591" y="6259316"/>
                <a:ext cx="128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6549991" y="6411716"/>
                <a:ext cx="128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6702391" y="6564116"/>
                <a:ext cx="128016"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48" name="Rectangle 147"/>
          <p:cNvSpPr/>
          <p:nvPr/>
        </p:nvSpPr>
        <p:spPr>
          <a:xfrm>
            <a:off x="0" y="5181600"/>
            <a:ext cx="9144000" cy="604887"/>
          </a:xfrm>
          <a:prstGeom prst="rect">
            <a:avLst/>
          </a:prstGeom>
          <a:solidFill>
            <a:schemeClr val="bg2">
              <a:lumMod val="60000"/>
              <a:lumOff val="40000"/>
              <a:alpha val="93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33CC"/>
                </a:solidFill>
                <a:effectLst>
                  <a:outerShdw blurRad="38100" dist="38100" dir="2700000" algn="tl">
                    <a:srgbClr val="000000">
                      <a:alpha val="43137"/>
                    </a:srgbClr>
                  </a:outerShdw>
                </a:effectLst>
              </a:rPr>
              <a:t>Average cool age ~ 26 million years long</a:t>
            </a:r>
            <a:endParaRPr lang="en-US" sz="3600" b="1" dirty="0">
              <a:solidFill>
                <a:srgbClr val="0033CC"/>
              </a:solidFill>
              <a:effectLst>
                <a:outerShdw blurRad="38100" dist="38100" dir="2700000" algn="tl">
                  <a:srgbClr val="000000">
                    <a:alpha val="43137"/>
                  </a:srgbClr>
                </a:outerShdw>
              </a:effectLst>
            </a:endParaRPr>
          </a:p>
        </p:txBody>
      </p:sp>
      <p:sp>
        <p:nvSpPr>
          <p:cNvPr id="126" name="Rectangle 125"/>
          <p:cNvSpPr/>
          <p:nvPr/>
        </p:nvSpPr>
        <p:spPr>
          <a:xfrm>
            <a:off x="678731" y="4158792"/>
            <a:ext cx="1057374"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33CC"/>
                </a:solidFill>
              </a:rPr>
              <a:t>&gt; 70</a:t>
            </a:r>
            <a:endParaRPr lang="en-US" sz="2400" b="1" dirty="0">
              <a:solidFill>
                <a:srgbClr val="0033CC"/>
              </a:solidFill>
            </a:endParaRPr>
          </a:p>
        </p:txBody>
      </p:sp>
      <p:sp useBgFill="1">
        <p:nvSpPr>
          <p:cNvPr id="149" name="Rectangle 148"/>
          <p:cNvSpPr/>
          <p:nvPr/>
        </p:nvSpPr>
        <p:spPr>
          <a:xfrm>
            <a:off x="0" y="5902750"/>
            <a:ext cx="9144000" cy="604887"/>
          </a:xfrm>
          <a:prstGeom prst="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with a uniform scale, let’s measure . . .</a:t>
            </a:r>
            <a:endParaRPr lang="en-US" sz="3600" b="1" dirty="0">
              <a:solidFill>
                <a:schemeClr val="tx1"/>
              </a:solidFill>
            </a:endParaRPr>
          </a:p>
        </p:txBody>
      </p:sp>
      <p:sp useBgFill="1">
        <p:nvSpPr>
          <p:cNvPr id="69" name="Rectangle 68"/>
          <p:cNvSpPr/>
          <p:nvPr/>
        </p:nvSpPr>
        <p:spPr>
          <a:xfrm>
            <a:off x="0" y="1981200"/>
            <a:ext cx="9144000" cy="4754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69"/>
          <p:cNvGrpSpPr/>
          <p:nvPr/>
        </p:nvGrpSpPr>
        <p:grpSpPr>
          <a:xfrm>
            <a:off x="150076" y="3200400"/>
            <a:ext cx="535724" cy="1847910"/>
            <a:chOff x="150076" y="3200400"/>
            <a:chExt cx="535724" cy="1847910"/>
          </a:xfrm>
        </p:grpSpPr>
        <p:sp>
          <p:nvSpPr>
            <p:cNvPr id="71" name="Rectangle 70"/>
            <p:cNvSpPr/>
            <p:nvPr/>
          </p:nvSpPr>
          <p:spPr>
            <a:xfrm>
              <a:off x="228600" y="3276600"/>
              <a:ext cx="381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4"/>
            <p:cNvGrpSpPr/>
            <p:nvPr/>
          </p:nvGrpSpPr>
          <p:grpSpPr>
            <a:xfrm>
              <a:off x="150076" y="3200400"/>
              <a:ext cx="535724" cy="1847910"/>
              <a:chOff x="150076" y="3200400"/>
              <a:chExt cx="535724" cy="1847910"/>
            </a:xfrm>
          </p:grpSpPr>
          <p:sp>
            <p:nvSpPr>
              <p:cNvPr id="73" name="TextBox 72"/>
              <p:cNvSpPr txBox="1"/>
              <p:nvPr/>
            </p:nvSpPr>
            <p:spPr>
              <a:xfrm>
                <a:off x="150076" y="3962400"/>
                <a:ext cx="535724" cy="400110"/>
              </a:xfrm>
              <a:prstGeom prst="rect">
                <a:avLst/>
              </a:prstGeom>
              <a:no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74" name="TextBox 73"/>
              <p:cNvSpPr txBox="1"/>
              <p:nvPr/>
            </p:nvSpPr>
            <p:spPr>
              <a:xfrm>
                <a:off x="150076" y="3200400"/>
                <a:ext cx="535724" cy="400110"/>
              </a:xfrm>
              <a:prstGeom prst="rect">
                <a:avLst/>
              </a:prstGeom>
              <a:no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75" name="TextBox 3"/>
              <p:cNvSpPr txBox="1"/>
              <p:nvPr/>
            </p:nvSpPr>
            <p:spPr>
              <a:xfrm>
                <a:off x="150076" y="4648200"/>
                <a:ext cx="535724" cy="400110"/>
              </a:xfrm>
              <a:prstGeom prst="rect">
                <a:avLst/>
              </a:prstGeom>
              <a:no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p:cTn id="7" dur="1000" fill="hold"/>
                                        <p:tgtEl>
                                          <p:spTgt spid="149"/>
                                        </p:tgtEl>
                                        <p:attrNameLst>
                                          <p:attrName>ppt_w</p:attrName>
                                        </p:attrNameLst>
                                      </p:cBhvr>
                                      <p:tavLst>
                                        <p:tav tm="0">
                                          <p:val>
                                            <p:fltVal val="0"/>
                                          </p:val>
                                        </p:tav>
                                        <p:tav tm="100000">
                                          <p:val>
                                            <p:strVal val="#ppt_w"/>
                                          </p:val>
                                        </p:tav>
                                      </p:tavLst>
                                    </p:anim>
                                    <p:anim calcmode="lin" valueType="num">
                                      <p:cBhvr>
                                        <p:cTn id="8" dur="1000" fill="hold"/>
                                        <p:tgtEl>
                                          <p:spTgt spid="149"/>
                                        </p:tgtEl>
                                        <p:attrNameLst>
                                          <p:attrName>ppt_h</p:attrName>
                                        </p:attrNameLst>
                                      </p:cBhvr>
                                      <p:tavLst>
                                        <p:tav tm="0">
                                          <p:val>
                                            <p:fltVal val="0"/>
                                          </p:val>
                                        </p:tav>
                                        <p:tav tm="100000">
                                          <p:val>
                                            <p:strVal val="#ppt_h"/>
                                          </p:val>
                                        </p:tav>
                                      </p:tavLst>
                                    </p:anim>
                                    <p:animEffect transition="in" filter="fade">
                                      <p:cBhvr>
                                        <p:cTn id="9" dur="1000"/>
                                        <p:tgtEl>
                                          <p:spTgt spid="1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4"/>
                                        </p:tgtEl>
                                        <p:attrNameLst>
                                          <p:attrName>style.visibility</p:attrName>
                                        </p:attrNameLst>
                                      </p:cBhvr>
                                      <p:to>
                                        <p:strVal val="visible"/>
                                      </p:to>
                                    </p:set>
                                    <p:animEffect transition="in" filter="wipe(left)">
                                      <p:cBhvr>
                                        <p:cTn id="14" dur="2000"/>
                                        <p:tgtEl>
                                          <p:spTgt spid="94"/>
                                        </p:tgtEl>
                                      </p:cBhvr>
                                    </p:animEffect>
                                  </p:childTnLst>
                                </p:cTn>
                              </p:par>
                              <p:par>
                                <p:cTn id="15" presetID="10" presetClass="exit" presetSubtype="0" fill="hold" grpId="1" nodeType="withEffect">
                                  <p:stCondLst>
                                    <p:cond delay="0"/>
                                  </p:stCondLst>
                                  <p:childTnLst>
                                    <p:animEffect transition="out" filter="fade">
                                      <p:cBhvr>
                                        <p:cTn id="16" dur="2000"/>
                                        <p:tgtEl>
                                          <p:spTgt spid="149"/>
                                        </p:tgtEl>
                                      </p:cBhvr>
                                    </p:animEffect>
                                    <p:set>
                                      <p:cBhvr>
                                        <p:cTn id="17" dur="1" fill="hold">
                                          <p:stCondLst>
                                            <p:cond delay="1999"/>
                                          </p:stCondLst>
                                        </p:cTn>
                                        <p:tgtEl>
                                          <p:spTgt spid="149"/>
                                        </p:tgtEl>
                                        <p:attrNameLst>
                                          <p:attrName>style.visibility</p:attrName>
                                        </p:attrNameLst>
                                      </p:cBhvr>
                                      <p:to>
                                        <p:strVal val="hidden"/>
                                      </p:to>
                                    </p:se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wipe(left)">
                                      <p:cBhvr>
                                        <p:cTn id="21" dur="2000"/>
                                        <p:tgtEl>
                                          <p:spTgt spid="95"/>
                                        </p:tgtEl>
                                      </p:cBhvr>
                                    </p:animEffect>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wipe(left)">
                                      <p:cBhvr>
                                        <p:cTn id="25" dur="2000"/>
                                        <p:tgtEl>
                                          <p:spTgt spid="101"/>
                                        </p:tgtEl>
                                      </p:cBhvr>
                                    </p:animEffect>
                                  </p:childTnLst>
                                </p:cTn>
                              </p:par>
                            </p:childTnLst>
                          </p:cTn>
                        </p:par>
                        <p:par>
                          <p:cTn id="26" fill="hold">
                            <p:stCondLst>
                              <p:cond delay="6000"/>
                            </p:stCondLst>
                            <p:childTnLst>
                              <p:par>
                                <p:cTn id="27" presetID="22" presetClass="entr" presetSubtype="8" fill="hold" grpId="0" nodeType="after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wipe(left)">
                                      <p:cBhvr>
                                        <p:cTn id="29" dur="2000"/>
                                        <p:tgtEl>
                                          <p:spTgt spid="10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25"/>
                                        </p:tgtEl>
                                        <p:attrNameLst>
                                          <p:attrName>style.visibility</p:attrName>
                                        </p:attrNameLst>
                                      </p:cBhvr>
                                      <p:to>
                                        <p:strVal val="visible"/>
                                      </p:to>
                                    </p:set>
                                    <p:anim calcmode="lin" valueType="num">
                                      <p:cBhvr>
                                        <p:cTn id="34" dur="1000" fill="hold"/>
                                        <p:tgtEl>
                                          <p:spTgt spid="125"/>
                                        </p:tgtEl>
                                        <p:attrNameLst>
                                          <p:attrName>ppt_w</p:attrName>
                                        </p:attrNameLst>
                                      </p:cBhvr>
                                      <p:tavLst>
                                        <p:tav tm="0">
                                          <p:val>
                                            <p:fltVal val="0"/>
                                          </p:val>
                                        </p:tav>
                                        <p:tav tm="100000">
                                          <p:val>
                                            <p:strVal val="#ppt_w"/>
                                          </p:val>
                                        </p:tav>
                                      </p:tavLst>
                                    </p:anim>
                                    <p:anim calcmode="lin" valueType="num">
                                      <p:cBhvr>
                                        <p:cTn id="35" dur="1000" fill="hold"/>
                                        <p:tgtEl>
                                          <p:spTgt spid="125"/>
                                        </p:tgtEl>
                                        <p:attrNameLst>
                                          <p:attrName>ppt_h</p:attrName>
                                        </p:attrNameLst>
                                      </p:cBhvr>
                                      <p:tavLst>
                                        <p:tav tm="0">
                                          <p:val>
                                            <p:fltVal val="0"/>
                                          </p:val>
                                        </p:tav>
                                        <p:tav tm="100000">
                                          <p:val>
                                            <p:strVal val="#ppt_h"/>
                                          </p:val>
                                        </p:tav>
                                      </p:tavLst>
                                    </p:anim>
                                    <p:animEffect transition="in" filter="fade">
                                      <p:cBhvr>
                                        <p:cTn id="36" dur="1000"/>
                                        <p:tgtEl>
                                          <p:spTgt spid="1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1000"/>
                                        <p:tgtEl>
                                          <p:spTgt spid="6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6"/>
                                        </p:tgtEl>
                                        <p:attrNameLst>
                                          <p:attrName>style.visibility</p:attrName>
                                        </p:attrNameLst>
                                      </p:cBhvr>
                                      <p:to>
                                        <p:strVal val="visible"/>
                                      </p:to>
                                    </p:set>
                                    <p:animEffect transition="in" filter="wipe(left)">
                                      <p:cBhvr>
                                        <p:cTn id="44" dur="1000"/>
                                        <p:tgtEl>
                                          <p:spTgt spid="126"/>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wipe(left)">
                                      <p:cBhvr>
                                        <p:cTn id="48" dur="1000"/>
                                        <p:tgtEl>
                                          <p:spTgt spid="127"/>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128"/>
                                        </p:tgtEl>
                                        <p:attrNameLst>
                                          <p:attrName>style.visibility</p:attrName>
                                        </p:attrNameLst>
                                      </p:cBhvr>
                                      <p:to>
                                        <p:strVal val="visible"/>
                                      </p:to>
                                    </p:set>
                                    <p:animEffect transition="in" filter="wipe(left)">
                                      <p:cBhvr>
                                        <p:cTn id="52" dur="1000"/>
                                        <p:tgtEl>
                                          <p:spTgt spid="128"/>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129"/>
                                        </p:tgtEl>
                                        <p:attrNameLst>
                                          <p:attrName>style.visibility</p:attrName>
                                        </p:attrNameLst>
                                      </p:cBhvr>
                                      <p:to>
                                        <p:strVal val="visible"/>
                                      </p:to>
                                    </p:set>
                                    <p:animEffect transition="in" filter="wipe(left)">
                                      <p:cBhvr>
                                        <p:cTn id="56" dur="1000"/>
                                        <p:tgtEl>
                                          <p:spTgt spid="129"/>
                                        </p:tgtEl>
                                      </p:cBhvr>
                                    </p:animEffect>
                                  </p:childTnLst>
                                </p:cTn>
                              </p:par>
                            </p:childTnLst>
                          </p:cTn>
                        </p:par>
                        <p:par>
                          <p:cTn id="57" fill="hold">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130"/>
                                        </p:tgtEl>
                                        <p:attrNameLst>
                                          <p:attrName>style.visibility</p:attrName>
                                        </p:attrNameLst>
                                      </p:cBhvr>
                                      <p:to>
                                        <p:strVal val="visible"/>
                                      </p:to>
                                    </p:set>
                                    <p:animEffect transition="in" filter="wipe(left)">
                                      <p:cBhvr>
                                        <p:cTn id="60" dur="1000"/>
                                        <p:tgtEl>
                                          <p:spTgt spid="13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0" fill="hold" grpId="0" nodeType="clickEffect">
                                  <p:stCondLst>
                                    <p:cond delay="0"/>
                                  </p:stCondLst>
                                  <p:childTnLst>
                                    <p:set>
                                      <p:cBhvr>
                                        <p:cTn id="64" dur="1" fill="hold">
                                          <p:stCondLst>
                                            <p:cond delay="0"/>
                                          </p:stCondLst>
                                        </p:cTn>
                                        <p:tgtEl>
                                          <p:spTgt spid="148"/>
                                        </p:tgtEl>
                                        <p:attrNameLst>
                                          <p:attrName>style.visibility</p:attrName>
                                        </p:attrNameLst>
                                      </p:cBhvr>
                                      <p:to>
                                        <p:strVal val="visible"/>
                                      </p:to>
                                    </p:set>
                                    <p:anim calcmode="lin" valueType="num">
                                      <p:cBhvr>
                                        <p:cTn id="65" dur="1000" fill="hold"/>
                                        <p:tgtEl>
                                          <p:spTgt spid="148"/>
                                        </p:tgtEl>
                                        <p:attrNameLst>
                                          <p:attrName>ppt_w</p:attrName>
                                        </p:attrNameLst>
                                      </p:cBhvr>
                                      <p:tavLst>
                                        <p:tav tm="0">
                                          <p:val>
                                            <p:fltVal val="0"/>
                                          </p:val>
                                        </p:tav>
                                        <p:tav tm="100000">
                                          <p:val>
                                            <p:strVal val="#ppt_w"/>
                                          </p:val>
                                        </p:tav>
                                      </p:tavLst>
                                    </p:anim>
                                    <p:anim calcmode="lin" valueType="num">
                                      <p:cBhvr>
                                        <p:cTn id="66" dur="1000" fill="hold"/>
                                        <p:tgtEl>
                                          <p:spTgt spid="148"/>
                                        </p:tgtEl>
                                        <p:attrNameLst>
                                          <p:attrName>ppt_h</p:attrName>
                                        </p:attrNameLst>
                                      </p:cBhvr>
                                      <p:tavLst>
                                        <p:tav tm="0">
                                          <p:val>
                                            <p:fltVal val="0"/>
                                          </p:val>
                                        </p:tav>
                                        <p:tav tm="100000">
                                          <p:val>
                                            <p:strVal val="#ppt_h"/>
                                          </p:val>
                                        </p:tav>
                                      </p:tavLst>
                                    </p:anim>
                                    <p:animEffect transition="in" filter="fade">
                                      <p:cBhvr>
                                        <p:cTn id="67" dur="1000"/>
                                        <p:tgtEl>
                                          <p:spTgt spid="1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125"/>
                                        </p:tgtEl>
                                      </p:cBhvr>
                                    </p:animEffect>
                                    <p:set>
                                      <p:cBhvr>
                                        <p:cTn id="72" dur="1" fill="hold">
                                          <p:stCondLst>
                                            <p:cond delay="999"/>
                                          </p:stCondLst>
                                        </p:cTn>
                                        <p:tgtEl>
                                          <p:spTgt spid="12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69"/>
                                        </p:tgtEl>
                                      </p:cBhvr>
                                    </p:animEffect>
                                    <p:set>
                                      <p:cBhvr>
                                        <p:cTn id="75" dur="1" fill="hold">
                                          <p:stCondLst>
                                            <p:cond delay="999"/>
                                          </p:stCondLst>
                                        </p:cTn>
                                        <p:tgtEl>
                                          <p:spTgt spid="69"/>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94"/>
                                        </p:tgtEl>
                                      </p:cBhvr>
                                    </p:animEffect>
                                    <p:set>
                                      <p:cBhvr>
                                        <p:cTn id="78" dur="1" fill="hold">
                                          <p:stCondLst>
                                            <p:cond delay="999"/>
                                          </p:stCondLst>
                                        </p:cTn>
                                        <p:tgtEl>
                                          <p:spTgt spid="9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95"/>
                                        </p:tgtEl>
                                      </p:cBhvr>
                                    </p:animEffect>
                                    <p:set>
                                      <p:cBhvr>
                                        <p:cTn id="81" dur="1" fill="hold">
                                          <p:stCondLst>
                                            <p:cond delay="999"/>
                                          </p:stCondLst>
                                        </p:cTn>
                                        <p:tgtEl>
                                          <p:spTgt spid="95"/>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01"/>
                                        </p:tgtEl>
                                      </p:cBhvr>
                                    </p:animEffect>
                                    <p:set>
                                      <p:cBhvr>
                                        <p:cTn id="84" dur="1" fill="hold">
                                          <p:stCondLst>
                                            <p:cond delay="999"/>
                                          </p:stCondLst>
                                        </p:cTn>
                                        <p:tgtEl>
                                          <p:spTgt spid="10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02"/>
                                        </p:tgtEl>
                                      </p:cBhvr>
                                    </p:animEffect>
                                    <p:set>
                                      <p:cBhvr>
                                        <p:cTn id="87" dur="1" fill="hold">
                                          <p:stCondLst>
                                            <p:cond delay="999"/>
                                          </p:stCondLst>
                                        </p:cTn>
                                        <p:tgtEl>
                                          <p:spTgt spid="102"/>
                                        </p:tgtEl>
                                        <p:attrNameLst>
                                          <p:attrName>style.visibility</p:attrName>
                                        </p:attrNameLst>
                                      </p:cBhvr>
                                      <p:to>
                                        <p:strVal val="hidden"/>
                                      </p:to>
                                    </p:set>
                                  </p:childTnLst>
                                </p:cTn>
                              </p:par>
                            </p:childTnLst>
                          </p:cTn>
                        </p:par>
                        <p:par>
                          <p:cTn id="88" fill="hold">
                            <p:stCondLst>
                              <p:cond delay="1000"/>
                            </p:stCondLst>
                            <p:childTnLst>
                              <p:par>
                                <p:cTn id="89" presetID="22" presetClass="entr" presetSubtype="8" fill="hold" nodeType="after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wipe(left)">
                                      <p:cBhvr>
                                        <p:cTn id="91"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P spid="95" grpId="0" animBg="1"/>
      <p:bldP spid="95" grpId="1" animBg="1"/>
      <p:bldP spid="101" grpId="0" animBg="1"/>
      <p:bldP spid="101" grpId="1" animBg="1"/>
      <p:bldP spid="102" grpId="0" animBg="1"/>
      <p:bldP spid="102" grpId="1" animBg="1"/>
      <p:bldP spid="125" grpId="0" animBg="1"/>
      <p:bldP spid="125" grpId="1" animBg="1"/>
      <p:bldP spid="127" grpId="0" animBg="1"/>
      <p:bldP spid="128" grpId="0" animBg="1"/>
      <p:bldP spid="129" grpId="0" animBg="1"/>
      <p:bldP spid="130" grpId="0" animBg="1"/>
      <p:bldP spid="148" grpId="0" animBg="1"/>
      <p:bldP spid="126" grpId="0" animBg="1"/>
      <p:bldP spid="149" grpId="0" animBg="1"/>
      <p:bldP spid="149" grpId="1" animBg="1"/>
      <p:bldP spid="69" grpId="0" animBg="1"/>
      <p:bldP spid="6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 Box 4"/>
          <p:cNvSpPr txBox="1">
            <a:spLocks noChangeArrowheads="1"/>
          </p:cNvSpPr>
          <p:nvPr/>
        </p:nvSpPr>
        <p:spPr bwMode="auto">
          <a:xfrm>
            <a:off x="0" y="847636"/>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grpSp>
        <p:nvGrpSpPr>
          <p:cNvPr id="2" name="Group 50"/>
          <p:cNvGrpSpPr/>
          <p:nvPr/>
        </p:nvGrpSpPr>
        <p:grpSpPr>
          <a:xfrm>
            <a:off x="0" y="1981200"/>
            <a:ext cx="9154885" cy="3183279"/>
            <a:chOff x="0" y="1981200"/>
            <a:chExt cx="9154885" cy="3183279"/>
          </a:xfrm>
        </p:grpSpPr>
        <p:pic>
          <p:nvPicPr>
            <p:cNvPr id="3" name="Picture 2"/>
            <p:cNvPicPr>
              <a:picLocks noChangeAspect="1" noChangeArrowheads="1"/>
            </p:cNvPicPr>
            <p:nvPr/>
          </p:nvPicPr>
          <p:blipFill>
            <a:blip r:embed="rId2"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4" name="Freeform 3"/>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12" name="Freeform 11"/>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14" name="TextBox 13"/>
            <p:cNvSpPr txBox="1"/>
            <p:nvPr/>
          </p:nvSpPr>
          <p:spPr>
            <a:xfrm>
              <a:off x="150076"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sp>
        <p:nvSpPr>
          <p:cNvPr id="15" name="Text Box 4"/>
          <p:cNvSpPr txBox="1">
            <a:spLocks noChangeArrowheads="1"/>
          </p:cNvSpPr>
          <p:nvPr/>
        </p:nvSpPr>
        <p:spPr bwMode="auto">
          <a:xfrm>
            <a:off x="0" y="0"/>
            <a:ext cx="9144000" cy="923330"/>
          </a:xfrm>
          <a:prstGeom prst="rect">
            <a:avLst/>
          </a:prstGeom>
          <a:noFill/>
          <a:ln w="9525">
            <a:noFill/>
            <a:miter lim="800000"/>
            <a:headEnd/>
            <a:tailEnd/>
          </a:ln>
        </p:spPr>
        <p:txBody>
          <a:bodyPr wrap="square">
            <a:spAutoFit/>
          </a:bodyPr>
          <a:lstStyle/>
          <a:p>
            <a:pPr algn="ctr"/>
            <a:r>
              <a:rPr lang="en-US" sz="5400" b="1" dirty="0" smtClean="0"/>
              <a:t>Glacial Ages</a:t>
            </a:r>
            <a:endParaRPr lang="en-US" sz="5400" b="1" dirty="0"/>
          </a:p>
        </p:txBody>
      </p:sp>
      <p:grpSp>
        <p:nvGrpSpPr>
          <p:cNvPr id="69" name="Group 68"/>
          <p:cNvGrpSpPr/>
          <p:nvPr/>
        </p:nvGrpSpPr>
        <p:grpSpPr>
          <a:xfrm>
            <a:off x="-65989" y="0"/>
            <a:ext cx="9209989" cy="5786487"/>
            <a:chOff x="-65989" y="0"/>
            <a:chExt cx="9209989" cy="5786487"/>
          </a:xfrm>
        </p:grpSpPr>
        <p:grpSp>
          <p:nvGrpSpPr>
            <p:cNvPr id="18" name="Group 39"/>
            <p:cNvGrpSpPr/>
            <p:nvPr/>
          </p:nvGrpSpPr>
          <p:grpSpPr>
            <a:xfrm>
              <a:off x="-65989" y="1975025"/>
              <a:ext cx="9209989" cy="3216040"/>
              <a:chOff x="0" y="1808347"/>
              <a:chExt cx="8431731" cy="3216040"/>
            </a:xfrm>
          </p:grpSpPr>
          <p:grpSp>
            <p:nvGrpSpPr>
              <p:cNvPr id="19" name="Group 31"/>
              <p:cNvGrpSpPr/>
              <p:nvPr/>
            </p:nvGrpSpPr>
            <p:grpSpPr>
              <a:xfrm>
                <a:off x="0" y="1808347"/>
                <a:ext cx="8422105" cy="2991050"/>
                <a:chOff x="0" y="431934"/>
                <a:chExt cx="8422105" cy="2991050"/>
              </a:xfrm>
            </p:grpSpPr>
            <p:pic>
              <p:nvPicPr>
                <p:cNvPr id="30" name="Picture 2"/>
                <p:cNvPicPr>
                  <a:picLocks noChangeAspect="1" noChangeArrowheads="1"/>
                </p:cNvPicPr>
                <p:nvPr/>
              </p:nvPicPr>
              <p:blipFill>
                <a:blip r:embed="rId3" cstate="print"/>
                <a:srcRect/>
                <a:stretch>
                  <a:fillRect/>
                </a:stretch>
              </p:blipFill>
              <p:spPr bwMode="auto">
                <a:xfrm>
                  <a:off x="0" y="431934"/>
                  <a:ext cx="1905802" cy="2971800"/>
                </a:xfrm>
                <a:prstGeom prst="rect">
                  <a:avLst/>
                </a:prstGeom>
                <a:noFill/>
                <a:ln w="9525">
                  <a:noFill/>
                  <a:miter lim="800000"/>
                  <a:headEnd/>
                  <a:tailEnd/>
                </a:ln>
              </p:spPr>
            </p:pic>
            <p:pic>
              <p:nvPicPr>
                <p:cNvPr id="31" name="Picture 3"/>
                <p:cNvPicPr>
                  <a:picLocks noChangeAspect="1" noChangeArrowheads="1"/>
                </p:cNvPicPr>
                <p:nvPr/>
              </p:nvPicPr>
              <p:blipFill>
                <a:blip r:embed="rId4" cstate="print"/>
                <a:srcRect/>
                <a:stretch>
                  <a:fillRect/>
                </a:stretch>
              </p:blipFill>
              <p:spPr bwMode="auto">
                <a:xfrm>
                  <a:off x="1896227" y="446322"/>
                  <a:ext cx="1164607" cy="2962275"/>
                </a:xfrm>
                <a:prstGeom prst="rect">
                  <a:avLst/>
                </a:prstGeom>
                <a:noFill/>
                <a:ln w="9525">
                  <a:noFill/>
                  <a:miter lim="800000"/>
                  <a:headEnd/>
                  <a:tailEnd/>
                </a:ln>
              </p:spPr>
            </p:pic>
            <p:pic>
              <p:nvPicPr>
                <p:cNvPr id="32" name="Picture 4"/>
                <p:cNvPicPr>
                  <a:picLocks noChangeAspect="1" noChangeArrowheads="1"/>
                </p:cNvPicPr>
                <p:nvPr/>
              </p:nvPicPr>
              <p:blipFill>
                <a:blip r:embed="rId5" cstate="print"/>
                <a:srcRect/>
                <a:stretch>
                  <a:fillRect/>
                </a:stretch>
              </p:blipFill>
              <p:spPr bwMode="auto">
                <a:xfrm>
                  <a:off x="3064441" y="436596"/>
                  <a:ext cx="1051693" cy="2961122"/>
                </a:xfrm>
                <a:prstGeom prst="rect">
                  <a:avLst/>
                </a:prstGeom>
                <a:noFill/>
                <a:ln w="9525">
                  <a:noFill/>
                  <a:miter lim="800000"/>
                  <a:headEnd/>
                  <a:tailEnd/>
                </a:ln>
              </p:spPr>
            </p:pic>
            <p:pic>
              <p:nvPicPr>
                <p:cNvPr id="33" name="Picture 5"/>
                <p:cNvPicPr>
                  <a:picLocks noChangeAspect="1" noChangeArrowheads="1"/>
                </p:cNvPicPr>
                <p:nvPr/>
              </p:nvPicPr>
              <p:blipFill>
                <a:blip r:embed="rId6" cstate="print"/>
                <a:srcRect/>
                <a:stretch>
                  <a:fillRect/>
                </a:stretch>
              </p:blipFill>
              <p:spPr bwMode="auto">
                <a:xfrm>
                  <a:off x="4088937" y="451184"/>
                  <a:ext cx="1233834" cy="2971800"/>
                </a:xfrm>
                <a:prstGeom prst="rect">
                  <a:avLst/>
                </a:prstGeom>
                <a:noFill/>
                <a:ln w="9525">
                  <a:noFill/>
                  <a:miter lim="800000"/>
                  <a:headEnd/>
                  <a:tailEnd/>
                </a:ln>
              </p:spPr>
            </p:pic>
            <p:pic>
              <p:nvPicPr>
                <p:cNvPr id="34" name="Picture 6"/>
                <p:cNvPicPr>
                  <a:picLocks noChangeAspect="1" noChangeArrowheads="1"/>
                </p:cNvPicPr>
                <p:nvPr/>
              </p:nvPicPr>
              <p:blipFill>
                <a:blip r:embed="rId7" cstate="print"/>
                <a:srcRect/>
                <a:stretch>
                  <a:fillRect/>
                </a:stretch>
              </p:blipFill>
              <p:spPr bwMode="auto">
                <a:xfrm>
                  <a:off x="5316205" y="455947"/>
                  <a:ext cx="1200098" cy="2962275"/>
                </a:xfrm>
                <a:prstGeom prst="rect">
                  <a:avLst/>
                </a:prstGeom>
                <a:noFill/>
                <a:ln w="9525">
                  <a:noFill/>
                  <a:miter lim="800000"/>
                  <a:headEnd/>
                  <a:tailEnd/>
                </a:ln>
              </p:spPr>
            </p:pic>
            <p:pic>
              <p:nvPicPr>
                <p:cNvPr id="35" name="Picture 7"/>
                <p:cNvPicPr>
                  <a:picLocks noChangeAspect="1" noChangeArrowheads="1"/>
                </p:cNvPicPr>
                <p:nvPr/>
              </p:nvPicPr>
              <p:blipFill>
                <a:blip r:embed="rId8" cstate="print"/>
                <a:srcRect/>
                <a:stretch>
                  <a:fillRect/>
                </a:stretch>
              </p:blipFill>
              <p:spPr bwMode="auto">
                <a:xfrm>
                  <a:off x="6503568" y="455391"/>
                  <a:ext cx="965635" cy="2957968"/>
                </a:xfrm>
                <a:prstGeom prst="rect">
                  <a:avLst/>
                </a:prstGeom>
                <a:noFill/>
                <a:ln w="9525">
                  <a:noFill/>
                  <a:miter lim="800000"/>
                  <a:headEnd/>
                  <a:tailEnd/>
                </a:ln>
              </p:spPr>
            </p:pic>
            <p:pic>
              <p:nvPicPr>
                <p:cNvPr id="36" name="Picture 8"/>
                <p:cNvPicPr>
                  <a:picLocks noChangeAspect="1" noChangeArrowheads="1"/>
                </p:cNvPicPr>
                <p:nvPr/>
              </p:nvPicPr>
              <p:blipFill>
                <a:blip r:embed="rId9" cstate="print"/>
                <a:srcRect/>
                <a:stretch>
                  <a:fillRect/>
                </a:stretch>
              </p:blipFill>
              <p:spPr bwMode="auto">
                <a:xfrm>
                  <a:off x="7468401" y="460709"/>
                  <a:ext cx="693822" cy="2952750"/>
                </a:xfrm>
                <a:prstGeom prst="rect">
                  <a:avLst/>
                </a:prstGeom>
                <a:noFill/>
                <a:ln w="9525">
                  <a:noFill/>
                  <a:miter lim="800000"/>
                  <a:headEnd/>
                  <a:tailEnd/>
                </a:ln>
              </p:spPr>
            </p:pic>
            <p:pic>
              <p:nvPicPr>
                <p:cNvPr id="37" name="Picture 9"/>
                <p:cNvPicPr>
                  <a:picLocks noChangeAspect="1" noChangeArrowheads="1"/>
                </p:cNvPicPr>
                <p:nvPr/>
              </p:nvPicPr>
              <p:blipFill>
                <a:blip r:embed="rId10" cstate="print"/>
                <a:srcRect/>
                <a:stretch>
                  <a:fillRect/>
                </a:stretch>
              </p:blipFill>
              <p:spPr bwMode="auto">
                <a:xfrm>
                  <a:off x="8168490" y="455947"/>
                  <a:ext cx="253615" cy="2962275"/>
                </a:xfrm>
                <a:prstGeom prst="rect">
                  <a:avLst/>
                </a:prstGeom>
                <a:noFill/>
                <a:ln w="9525">
                  <a:noFill/>
                  <a:miter lim="800000"/>
                  <a:headEnd/>
                  <a:tailEnd/>
                </a:ln>
              </p:spPr>
            </p:pic>
          </p:grpSp>
          <p:grpSp>
            <p:nvGrpSpPr>
              <p:cNvPr id="20" name="Group 42"/>
              <p:cNvGrpSpPr/>
              <p:nvPr/>
            </p:nvGrpSpPr>
            <p:grpSpPr>
              <a:xfrm>
                <a:off x="669357" y="4782151"/>
                <a:ext cx="7762374" cy="242236"/>
                <a:chOff x="669357" y="4782151"/>
                <a:chExt cx="7762374" cy="242236"/>
              </a:xfrm>
            </p:grpSpPr>
            <p:pic>
              <p:nvPicPr>
                <p:cNvPr id="21" name="Picture 10"/>
                <p:cNvPicPr>
                  <a:picLocks noChangeAspect="1" noChangeArrowheads="1"/>
                </p:cNvPicPr>
                <p:nvPr/>
              </p:nvPicPr>
              <p:blipFill>
                <a:blip r:embed="rId11" cstate="print"/>
                <a:srcRect/>
                <a:stretch>
                  <a:fillRect/>
                </a:stretch>
              </p:blipFill>
              <p:spPr bwMode="auto">
                <a:xfrm>
                  <a:off x="669357" y="4787365"/>
                  <a:ext cx="990600" cy="228600"/>
                </a:xfrm>
                <a:prstGeom prst="rect">
                  <a:avLst/>
                </a:prstGeom>
                <a:noFill/>
                <a:ln w="9525">
                  <a:noFill/>
                  <a:miter lim="800000"/>
                  <a:headEnd/>
                  <a:tailEnd/>
                </a:ln>
              </p:spPr>
            </p:pic>
            <p:pic>
              <p:nvPicPr>
                <p:cNvPr id="22" name="Picture 11"/>
                <p:cNvPicPr>
                  <a:picLocks noChangeAspect="1" noChangeArrowheads="1"/>
                </p:cNvPicPr>
                <p:nvPr/>
              </p:nvPicPr>
              <p:blipFill>
                <a:blip r:embed="rId12" cstate="print"/>
                <a:srcRect/>
                <a:stretch>
                  <a:fillRect/>
                </a:stretch>
              </p:blipFill>
              <p:spPr bwMode="auto">
                <a:xfrm>
                  <a:off x="1646171" y="4787265"/>
                  <a:ext cx="1087404" cy="217872"/>
                </a:xfrm>
                <a:prstGeom prst="rect">
                  <a:avLst/>
                </a:prstGeom>
                <a:noFill/>
                <a:ln w="9525">
                  <a:noFill/>
                  <a:miter lim="800000"/>
                  <a:headEnd/>
                  <a:tailEnd/>
                </a:ln>
              </p:spPr>
            </p:pic>
            <p:pic>
              <p:nvPicPr>
                <p:cNvPr id="23" name="Picture 10"/>
                <p:cNvPicPr>
                  <a:picLocks noChangeAspect="1" noChangeArrowheads="1"/>
                </p:cNvPicPr>
                <p:nvPr/>
              </p:nvPicPr>
              <p:blipFill>
                <a:blip r:embed="rId11" cstate="print"/>
                <a:srcRect/>
                <a:stretch>
                  <a:fillRect/>
                </a:stretch>
              </p:blipFill>
              <p:spPr bwMode="auto">
                <a:xfrm>
                  <a:off x="2727560" y="4783755"/>
                  <a:ext cx="439151" cy="240231"/>
                </a:xfrm>
                <a:prstGeom prst="rect">
                  <a:avLst/>
                </a:prstGeom>
                <a:noFill/>
                <a:ln w="9525">
                  <a:noFill/>
                  <a:miter lim="800000"/>
                  <a:headEnd/>
                  <a:tailEnd/>
                </a:ln>
              </p:spPr>
            </p:pic>
            <p:pic>
              <p:nvPicPr>
                <p:cNvPr id="24" name="Picture 11"/>
                <p:cNvPicPr>
                  <a:picLocks noChangeAspect="1" noChangeArrowheads="1"/>
                </p:cNvPicPr>
                <p:nvPr/>
              </p:nvPicPr>
              <p:blipFill>
                <a:blip r:embed="rId12" cstate="print"/>
                <a:srcRect/>
                <a:stretch>
                  <a:fillRect/>
                </a:stretch>
              </p:blipFill>
              <p:spPr bwMode="auto">
                <a:xfrm>
                  <a:off x="3155733" y="4785660"/>
                  <a:ext cx="887742" cy="219476"/>
                </a:xfrm>
                <a:prstGeom prst="rect">
                  <a:avLst/>
                </a:prstGeom>
                <a:noFill/>
                <a:ln w="9525">
                  <a:noFill/>
                  <a:miter lim="800000"/>
                  <a:headEnd/>
                  <a:tailEnd/>
                </a:ln>
              </p:spPr>
            </p:pic>
            <p:pic>
              <p:nvPicPr>
                <p:cNvPr id="25" name="Picture 10"/>
                <p:cNvPicPr>
                  <a:picLocks noChangeAspect="1" noChangeArrowheads="1"/>
                </p:cNvPicPr>
                <p:nvPr/>
              </p:nvPicPr>
              <p:blipFill>
                <a:blip r:embed="rId11" cstate="print"/>
                <a:srcRect/>
                <a:stretch>
                  <a:fillRect/>
                </a:stretch>
              </p:blipFill>
              <p:spPr bwMode="auto">
                <a:xfrm>
                  <a:off x="4036595" y="4785761"/>
                  <a:ext cx="1034046" cy="238626"/>
                </a:xfrm>
                <a:prstGeom prst="rect">
                  <a:avLst/>
                </a:prstGeom>
                <a:noFill/>
                <a:ln w="9525">
                  <a:noFill/>
                  <a:miter lim="800000"/>
                  <a:headEnd/>
                  <a:tailEnd/>
                </a:ln>
              </p:spPr>
            </p:pic>
            <p:pic>
              <p:nvPicPr>
                <p:cNvPr id="26" name="Picture 11"/>
                <p:cNvPicPr>
                  <a:picLocks noChangeAspect="1" noChangeArrowheads="1"/>
                </p:cNvPicPr>
                <p:nvPr/>
              </p:nvPicPr>
              <p:blipFill>
                <a:blip r:embed="rId12" cstate="print"/>
                <a:srcRect/>
                <a:stretch>
                  <a:fillRect/>
                </a:stretch>
              </p:blipFill>
              <p:spPr bwMode="auto">
                <a:xfrm>
                  <a:off x="5051909" y="4785661"/>
                  <a:ext cx="1287569" cy="229102"/>
                </a:xfrm>
                <a:prstGeom prst="rect">
                  <a:avLst/>
                </a:prstGeom>
                <a:noFill/>
                <a:ln w="9525">
                  <a:noFill/>
                  <a:miter lim="800000"/>
                  <a:headEnd/>
                  <a:tailEnd/>
                </a:ln>
              </p:spPr>
            </p:pic>
            <p:pic>
              <p:nvPicPr>
                <p:cNvPr id="27" name="Picture 10"/>
                <p:cNvPicPr>
                  <a:picLocks noChangeAspect="1" noChangeArrowheads="1"/>
                </p:cNvPicPr>
                <p:nvPr/>
              </p:nvPicPr>
              <p:blipFill>
                <a:blip r:embed="rId11" cstate="print"/>
                <a:srcRect/>
                <a:stretch>
                  <a:fillRect/>
                </a:stretch>
              </p:blipFill>
              <p:spPr bwMode="auto">
                <a:xfrm>
                  <a:off x="6335431" y="4782151"/>
                  <a:ext cx="402254" cy="240231"/>
                </a:xfrm>
                <a:prstGeom prst="rect">
                  <a:avLst/>
                </a:prstGeom>
                <a:noFill/>
                <a:ln w="9525">
                  <a:noFill/>
                  <a:miter lim="800000"/>
                  <a:headEnd/>
                  <a:tailEnd/>
                </a:ln>
              </p:spPr>
            </p:pic>
            <p:pic>
              <p:nvPicPr>
                <p:cNvPr id="28" name="Picture 11"/>
                <p:cNvPicPr>
                  <a:picLocks noChangeAspect="1" noChangeArrowheads="1"/>
                </p:cNvPicPr>
                <p:nvPr/>
              </p:nvPicPr>
              <p:blipFill>
                <a:blip r:embed="rId12" cstate="print"/>
                <a:srcRect/>
                <a:stretch>
                  <a:fillRect/>
                </a:stretch>
              </p:blipFill>
              <p:spPr bwMode="auto">
                <a:xfrm>
                  <a:off x="6717081" y="4785660"/>
                  <a:ext cx="1166010" cy="233621"/>
                </a:xfrm>
                <a:prstGeom prst="rect">
                  <a:avLst/>
                </a:prstGeom>
                <a:noFill/>
                <a:ln w="9525">
                  <a:noFill/>
                  <a:miter lim="800000"/>
                  <a:headEnd/>
                  <a:tailEnd/>
                </a:ln>
              </p:spPr>
            </p:pic>
            <p:pic>
              <p:nvPicPr>
                <p:cNvPr id="29" name="Picture 10"/>
                <p:cNvPicPr>
                  <a:picLocks noChangeAspect="1" noChangeArrowheads="1"/>
                </p:cNvPicPr>
                <p:nvPr/>
              </p:nvPicPr>
              <p:blipFill>
                <a:blip r:embed="rId11" cstate="print"/>
                <a:srcRect/>
                <a:stretch>
                  <a:fillRect/>
                </a:stretch>
              </p:blipFill>
              <p:spPr bwMode="auto">
                <a:xfrm>
                  <a:off x="7875471" y="4784157"/>
                  <a:ext cx="556260" cy="238626"/>
                </a:xfrm>
                <a:prstGeom prst="rect">
                  <a:avLst/>
                </a:prstGeom>
                <a:noFill/>
                <a:ln w="9525">
                  <a:noFill/>
                  <a:miter lim="800000"/>
                  <a:headEnd/>
                  <a:tailEnd/>
                </a:ln>
              </p:spPr>
            </p:pic>
          </p:grpSp>
        </p:grpSp>
        <p:grpSp>
          <p:nvGrpSpPr>
            <p:cNvPr id="38" name="Group 125"/>
            <p:cNvGrpSpPr/>
            <p:nvPr/>
          </p:nvGrpSpPr>
          <p:grpSpPr>
            <a:xfrm>
              <a:off x="3399853" y="3011169"/>
              <a:ext cx="769434" cy="2531771"/>
              <a:chOff x="3399853" y="3011169"/>
              <a:chExt cx="769434" cy="2531771"/>
            </a:xfrm>
          </p:grpSpPr>
          <p:sp>
            <p:nvSpPr>
              <p:cNvPr id="39" name="TextBox 16"/>
              <p:cNvSpPr txBox="1">
                <a:spLocks noChangeArrowheads="1"/>
              </p:cNvSpPr>
              <p:nvPr/>
            </p:nvSpPr>
            <p:spPr bwMode="auto">
              <a:xfrm>
                <a:off x="3399853" y="5142760"/>
                <a:ext cx="769434" cy="400180"/>
              </a:xfrm>
              <a:prstGeom prst="rect">
                <a:avLst/>
              </a:prstGeom>
              <a:noFill/>
              <a:ln w="9525">
                <a:noFill/>
                <a:miter lim="800000"/>
                <a:headEnd/>
                <a:tailEnd/>
              </a:ln>
            </p:spPr>
            <p:txBody>
              <a:bodyPr>
                <a:spAutoFit/>
              </a:bodyPr>
              <a:lstStyle/>
              <a:p>
                <a:pPr algn="ctr"/>
                <a:r>
                  <a:rPr lang="en-US" sz="2000" b="1" dirty="0"/>
                  <a:t>400</a:t>
                </a:r>
              </a:p>
            </p:txBody>
          </p:sp>
          <p:cxnSp>
            <p:nvCxnSpPr>
              <p:cNvPr id="40" name="Straight Connector 39"/>
              <p:cNvCxnSpPr/>
              <p:nvPr/>
            </p:nvCxnSpPr>
            <p:spPr bwMode="auto">
              <a:xfrm>
                <a:off x="3818163" y="3011169"/>
                <a:ext cx="0" cy="22574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127"/>
            <p:cNvGrpSpPr/>
            <p:nvPr/>
          </p:nvGrpSpPr>
          <p:grpSpPr>
            <a:xfrm>
              <a:off x="5889449" y="3018172"/>
              <a:ext cx="769434" cy="2519523"/>
              <a:chOff x="5889449" y="3018172"/>
              <a:chExt cx="769434" cy="2519523"/>
            </a:xfrm>
          </p:grpSpPr>
          <p:sp>
            <p:nvSpPr>
              <p:cNvPr id="42" name="TextBox 20"/>
              <p:cNvSpPr txBox="1">
                <a:spLocks noChangeArrowheads="1"/>
              </p:cNvSpPr>
              <p:nvPr/>
            </p:nvSpPr>
            <p:spPr bwMode="auto">
              <a:xfrm>
                <a:off x="5889449" y="5137515"/>
                <a:ext cx="769434" cy="400180"/>
              </a:xfrm>
              <a:prstGeom prst="rect">
                <a:avLst/>
              </a:prstGeom>
              <a:noFill/>
              <a:ln w="9525">
                <a:noFill/>
                <a:miter lim="800000"/>
                <a:headEnd/>
                <a:tailEnd/>
              </a:ln>
            </p:spPr>
            <p:txBody>
              <a:bodyPr>
                <a:spAutoFit/>
              </a:bodyPr>
              <a:lstStyle/>
              <a:p>
                <a:pPr algn="ctr"/>
                <a:r>
                  <a:rPr lang="en-US" sz="2000" b="1" dirty="0"/>
                  <a:t>200</a:t>
                </a:r>
              </a:p>
            </p:txBody>
          </p:sp>
          <p:cxnSp>
            <p:nvCxnSpPr>
              <p:cNvPr id="43" name="Straight Connector 42"/>
              <p:cNvCxnSpPr/>
              <p:nvPr/>
            </p:nvCxnSpPr>
            <p:spPr bwMode="auto">
              <a:xfrm>
                <a:off x="6342206" y="3018172"/>
                <a:ext cx="0" cy="22939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128"/>
            <p:cNvGrpSpPr/>
            <p:nvPr/>
          </p:nvGrpSpPr>
          <p:grpSpPr>
            <a:xfrm>
              <a:off x="7175575" y="3013317"/>
              <a:ext cx="769434" cy="2525207"/>
              <a:chOff x="7175575" y="3013317"/>
              <a:chExt cx="769434" cy="2525207"/>
            </a:xfrm>
          </p:grpSpPr>
          <p:sp>
            <p:nvSpPr>
              <p:cNvPr id="45" name="TextBox 22"/>
              <p:cNvSpPr txBox="1">
                <a:spLocks noChangeArrowheads="1"/>
              </p:cNvSpPr>
              <p:nvPr/>
            </p:nvSpPr>
            <p:spPr bwMode="auto">
              <a:xfrm>
                <a:off x="7175575" y="5138344"/>
                <a:ext cx="769434" cy="400180"/>
              </a:xfrm>
              <a:prstGeom prst="rect">
                <a:avLst/>
              </a:prstGeom>
              <a:noFill/>
              <a:ln w="9525">
                <a:noFill/>
                <a:miter lim="800000"/>
                <a:headEnd/>
                <a:tailEnd/>
              </a:ln>
            </p:spPr>
            <p:txBody>
              <a:bodyPr>
                <a:spAutoFit/>
              </a:bodyPr>
              <a:lstStyle/>
              <a:p>
                <a:pPr algn="ctr"/>
                <a:r>
                  <a:rPr lang="en-US" sz="2000" b="1" dirty="0"/>
                  <a:t>100</a:t>
                </a:r>
              </a:p>
            </p:txBody>
          </p:sp>
          <p:cxnSp>
            <p:nvCxnSpPr>
              <p:cNvPr id="46" name="Straight Connector 45"/>
              <p:cNvCxnSpPr/>
              <p:nvPr/>
            </p:nvCxnSpPr>
            <p:spPr bwMode="auto">
              <a:xfrm>
                <a:off x="7562751" y="3013317"/>
                <a:ext cx="0" cy="22701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123"/>
            <p:cNvGrpSpPr/>
            <p:nvPr/>
          </p:nvGrpSpPr>
          <p:grpSpPr>
            <a:xfrm>
              <a:off x="792227" y="3008155"/>
              <a:ext cx="769434" cy="2533743"/>
              <a:chOff x="792227" y="3008155"/>
              <a:chExt cx="769434" cy="2533743"/>
            </a:xfrm>
          </p:grpSpPr>
          <p:cxnSp>
            <p:nvCxnSpPr>
              <p:cNvPr id="48" name="Straight Connector 47"/>
              <p:cNvCxnSpPr/>
              <p:nvPr/>
            </p:nvCxnSpPr>
            <p:spPr bwMode="auto">
              <a:xfrm flipH="1">
                <a:off x="1168883" y="3008155"/>
                <a:ext cx="4763" cy="2203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xtBox 52"/>
              <p:cNvSpPr txBox="1">
                <a:spLocks noChangeArrowheads="1"/>
              </p:cNvSpPr>
              <p:nvPr/>
            </p:nvSpPr>
            <p:spPr bwMode="auto">
              <a:xfrm>
                <a:off x="792227" y="5141718"/>
                <a:ext cx="769434" cy="400180"/>
              </a:xfrm>
              <a:prstGeom prst="rect">
                <a:avLst/>
              </a:prstGeom>
              <a:noFill/>
              <a:ln w="9525">
                <a:noFill/>
                <a:miter lim="800000"/>
                <a:headEnd/>
                <a:tailEnd/>
              </a:ln>
            </p:spPr>
            <p:txBody>
              <a:bodyPr>
                <a:spAutoFit/>
              </a:bodyPr>
              <a:lstStyle/>
              <a:p>
                <a:pPr algn="ctr"/>
                <a:r>
                  <a:rPr lang="en-US" sz="2000" b="1" dirty="0" smtClean="0"/>
                  <a:t>600</a:t>
                </a:r>
                <a:endParaRPr lang="en-US" sz="2000" b="1" dirty="0"/>
              </a:p>
            </p:txBody>
          </p:sp>
        </p:grpSp>
        <p:grpSp>
          <p:nvGrpSpPr>
            <p:cNvPr id="50" name="Group 126"/>
            <p:cNvGrpSpPr/>
            <p:nvPr/>
          </p:nvGrpSpPr>
          <p:grpSpPr>
            <a:xfrm>
              <a:off x="4732941" y="2987832"/>
              <a:ext cx="769434" cy="2554377"/>
              <a:chOff x="4732941" y="2987832"/>
              <a:chExt cx="769434" cy="2554377"/>
            </a:xfrm>
          </p:grpSpPr>
          <p:cxnSp>
            <p:nvCxnSpPr>
              <p:cNvPr id="51" name="Straight Connector 50"/>
              <p:cNvCxnSpPr/>
              <p:nvPr/>
            </p:nvCxnSpPr>
            <p:spPr bwMode="auto">
              <a:xfrm>
                <a:off x="5150165" y="2987832"/>
                <a:ext cx="0" cy="2247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20"/>
              <p:cNvSpPr txBox="1">
                <a:spLocks noChangeArrowheads="1"/>
              </p:cNvSpPr>
              <p:nvPr/>
            </p:nvSpPr>
            <p:spPr bwMode="auto">
              <a:xfrm>
                <a:off x="4732941" y="5142029"/>
                <a:ext cx="769434" cy="400180"/>
              </a:xfrm>
              <a:prstGeom prst="rect">
                <a:avLst/>
              </a:prstGeom>
              <a:noFill/>
              <a:ln w="9525">
                <a:noFill/>
                <a:miter lim="800000"/>
                <a:headEnd/>
                <a:tailEnd/>
              </a:ln>
            </p:spPr>
            <p:txBody>
              <a:bodyPr>
                <a:spAutoFit/>
              </a:bodyPr>
              <a:lstStyle/>
              <a:p>
                <a:pPr algn="ctr"/>
                <a:r>
                  <a:rPr lang="en-US" sz="2000" b="1" dirty="0" smtClean="0"/>
                  <a:t>300</a:t>
                </a:r>
                <a:endParaRPr lang="en-US" sz="2000" b="1" dirty="0"/>
              </a:p>
            </p:txBody>
          </p:sp>
        </p:grpSp>
        <p:grpSp>
          <p:nvGrpSpPr>
            <p:cNvPr id="53" name="Group 124"/>
            <p:cNvGrpSpPr/>
            <p:nvPr/>
          </p:nvGrpSpPr>
          <p:grpSpPr>
            <a:xfrm>
              <a:off x="2077420" y="3005482"/>
              <a:ext cx="769434" cy="2561232"/>
              <a:chOff x="2077420" y="3005482"/>
              <a:chExt cx="769434" cy="2561232"/>
            </a:xfrm>
          </p:grpSpPr>
          <p:cxnSp>
            <p:nvCxnSpPr>
              <p:cNvPr id="54" name="Straight Connector 53"/>
              <p:cNvCxnSpPr/>
              <p:nvPr/>
            </p:nvCxnSpPr>
            <p:spPr bwMode="auto">
              <a:xfrm>
                <a:off x="2420389" y="3005482"/>
                <a:ext cx="0" cy="22780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16"/>
              <p:cNvSpPr txBox="1">
                <a:spLocks noChangeArrowheads="1"/>
              </p:cNvSpPr>
              <p:nvPr/>
            </p:nvSpPr>
            <p:spPr bwMode="auto">
              <a:xfrm>
                <a:off x="2077420" y="5166534"/>
                <a:ext cx="769434" cy="400180"/>
              </a:xfrm>
              <a:prstGeom prst="rect">
                <a:avLst/>
              </a:prstGeom>
              <a:noFill/>
              <a:ln w="9525">
                <a:noFill/>
                <a:miter lim="800000"/>
                <a:headEnd/>
                <a:tailEnd/>
              </a:ln>
            </p:spPr>
            <p:txBody>
              <a:bodyPr>
                <a:spAutoFit/>
              </a:bodyPr>
              <a:lstStyle/>
              <a:p>
                <a:pPr algn="ctr"/>
                <a:r>
                  <a:rPr lang="en-US" sz="2000" b="1" dirty="0" smtClean="0"/>
                  <a:t>500</a:t>
                </a:r>
                <a:endParaRPr lang="en-US" sz="2000" b="1" dirty="0"/>
              </a:p>
            </p:txBody>
          </p:sp>
        </p:grpSp>
        <p:sp useBgFill="1">
          <p:nvSpPr>
            <p:cNvPr id="56" name="Text Box 4"/>
            <p:cNvSpPr txBox="1">
              <a:spLocks noChangeArrowheads="1"/>
            </p:cNvSpPr>
            <p:nvPr/>
          </p:nvSpPr>
          <p:spPr bwMode="auto">
            <a:xfrm>
              <a:off x="0" y="0"/>
              <a:ext cx="9144000" cy="677108"/>
            </a:xfrm>
            <a:prstGeom prst="rect">
              <a:avLst/>
            </a:prstGeom>
            <a:ln w="9525">
              <a:noFill/>
              <a:miter lim="800000"/>
              <a:headEnd/>
              <a:tailEnd/>
            </a:ln>
          </p:spPr>
          <p:txBody>
            <a:bodyPr wrap="square">
              <a:spAutoFit/>
            </a:bodyPr>
            <a:lstStyle/>
            <a:p>
              <a:pPr algn="ctr"/>
              <a:r>
                <a:rPr lang="en-US" sz="3800" b="1" dirty="0" smtClean="0"/>
                <a:t>LENGTH OF WARMING/COOLING CYCLES</a:t>
              </a:r>
              <a:endParaRPr lang="en-US" sz="3800" b="1" dirty="0"/>
            </a:p>
          </p:txBody>
        </p:sp>
        <p:sp>
          <p:nvSpPr>
            <p:cNvPr id="62" name="Rectangle 61"/>
            <p:cNvSpPr/>
            <p:nvPr/>
          </p:nvSpPr>
          <p:spPr>
            <a:xfrm>
              <a:off x="3112416" y="4150936"/>
              <a:ext cx="177539"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33CC"/>
                  </a:solidFill>
                </a:rPr>
                <a:t>13</a:t>
              </a:r>
            </a:p>
          </p:txBody>
        </p:sp>
        <p:sp>
          <p:nvSpPr>
            <p:cNvPr id="63" name="Rectangle 62"/>
            <p:cNvSpPr/>
            <p:nvPr/>
          </p:nvSpPr>
          <p:spPr>
            <a:xfrm>
              <a:off x="4894082" y="4141509"/>
              <a:ext cx="611172"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33CC"/>
                  </a:solidFill>
                </a:rPr>
                <a:t>40</a:t>
              </a:r>
            </a:p>
          </p:txBody>
        </p:sp>
        <p:sp>
          <p:nvSpPr>
            <p:cNvPr id="64" name="Rectangle 63"/>
            <p:cNvSpPr/>
            <p:nvPr/>
          </p:nvSpPr>
          <p:spPr>
            <a:xfrm>
              <a:off x="6912989" y="4143080"/>
              <a:ext cx="251382"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rgbClr val="0033CC"/>
                </a:solidFill>
              </a:endParaRPr>
            </a:p>
            <a:p>
              <a:pPr algn="ctr"/>
              <a:r>
                <a:rPr lang="en-US" sz="2400" b="1" dirty="0" smtClean="0">
                  <a:solidFill>
                    <a:srgbClr val="0033CC"/>
                  </a:solidFill>
                </a:rPr>
                <a:t>16 </a:t>
              </a:r>
              <a:endParaRPr lang="en-US" sz="2400" b="1" dirty="0">
                <a:solidFill>
                  <a:srgbClr val="0033CC"/>
                </a:solidFill>
              </a:endParaRPr>
            </a:p>
          </p:txBody>
        </p:sp>
        <p:sp>
          <p:nvSpPr>
            <p:cNvPr id="65" name="Rectangle 64"/>
            <p:cNvSpPr/>
            <p:nvPr/>
          </p:nvSpPr>
          <p:spPr>
            <a:xfrm>
              <a:off x="8639666" y="4144651"/>
              <a:ext cx="504334"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33CC"/>
                  </a:solidFill>
                </a:rPr>
                <a:t>34</a:t>
              </a:r>
              <a:endParaRPr lang="en-US" sz="2400" b="1" dirty="0">
                <a:solidFill>
                  <a:srgbClr val="0033CC"/>
                </a:solidFill>
              </a:endParaRPr>
            </a:p>
          </p:txBody>
        </p:sp>
        <p:sp>
          <p:nvSpPr>
            <p:cNvPr id="66" name="Rectangle 65"/>
            <p:cNvSpPr/>
            <p:nvPr/>
          </p:nvSpPr>
          <p:spPr>
            <a:xfrm>
              <a:off x="0" y="5181600"/>
              <a:ext cx="9144000" cy="604887"/>
            </a:xfrm>
            <a:prstGeom prst="rect">
              <a:avLst/>
            </a:prstGeom>
            <a:solidFill>
              <a:schemeClr val="bg2">
                <a:lumMod val="60000"/>
                <a:lumOff val="40000"/>
                <a:alpha val="93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33CC"/>
                  </a:solidFill>
                  <a:effectLst>
                    <a:outerShdw blurRad="38100" dist="38100" dir="2700000" algn="tl">
                      <a:srgbClr val="000000">
                        <a:alpha val="43137"/>
                      </a:srgbClr>
                    </a:outerShdw>
                  </a:effectLst>
                </a:rPr>
                <a:t>Average cool age ~ 26 million years long</a:t>
              </a:r>
              <a:endParaRPr lang="en-US" sz="3600" b="1" dirty="0">
                <a:solidFill>
                  <a:srgbClr val="0033CC"/>
                </a:solidFill>
                <a:effectLst>
                  <a:outerShdw blurRad="38100" dist="38100" dir="2700000" algn="tl">
                    <a:srgbClr val="000000">
                      <a:alpha val="43137"/>
                    </a:srgbClr>
                  </a:outerShdw>
                </a:effectLst>
              </a:endParaRPr>
            </a:p>
          </p:txBody>
        </p:sp>
        <p:sp>
          <p:nvSpPr>
            <p:cNvPr id="67" name="Rectangle 66"/>
            <p:cNvSpPr/>
            <p:nvPr/>
          </p:nvSpPr>
          <p:spPr>
            <a:xfrm>
              <a:off x="678731" y="4158792"/>
              <a:ext cx="1057374" cy="791852"/>
            </a:xfrm>
            <a:prstGeom prst="rect">
              <a:avLst/>
            </a:prstGeom>
            <a:solidFill>
              <a:schemeClr val="tx2">
                <a:lumMod val="40000"/>
                <a:lumOff val="60000"/>
                <a:alpha val="71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33CC"/>
                  </a:solidFill>
                </a:rPr>
                <a:t>&gt; 70</a:t>
              </a:r>
              <a:endParaRPr lang="en-US" sz="2400" b="1" dirty="0">
                <a:solidFill>
                  <a:srgbClr val="0033CC"/>
                </a:solidFill>
              </a:endParaRPr>
            </a:p>
          </p:txBody>
        </p:sp>
      </p:grpSp>
      <p:grpSp>
        <p:nvGrpSpPr>
          <p:cNvPr id="73" name="Group 72"/>
          <p:cNvGrpSpPr/>
          <p:nvPr/>
        </p:nvGrpSpPr>
        <p:grpSpPr>
          <a:xfrm>
            <a:off x="150076" y="3200400"/>
            <a:ext cx="535724" cy="1847910"/>
            <a:chOff x="150076" y="3200400"/>
            <a:chExt cx="535724" cy="1847910"/>
          </a:xfrm>
        </p:grpSpPr>
        <p:sp>
          <p:nvSpPr>
            <p:cNvPr id="74" name="Rectangle 73"/>
            <p:cNvSpPr/>
            <p:nvPr/>
          </p:nvSpPr>
          <p:spPr>
            <a:xfrm>
              <a:off x="228600" y="3276600"/>
              <a:ext cx="381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4"/>
            <p:cNvGrpSpPr/>
            <p:nvPr/>
          </p:nvGrpSpPr>
          <p:grpSpPr>
            <a:xfrm>
              <a:off x="150076" y="3200400"/>
              <a:ext cx="535724" cy="1847910"/>
              <a:chOff x="150076" y="3200400"/>
              <a:chExt cx="535724" cy="1847910"/>
            </a:xfrm>
          </p:grpSpPr>
          <p:sp>
            <p:nvSpPr>
              <p:cNvPr id="76" name="TextBox 75"/>
              <p:cNvSpPr txBox="1"/>
              <p:nvPr/>
            </p:nvSpPr>
            <p:spPr>
              <a:xfrm>
                <a:off x="150076" y="3962400"/>
                <a:ext cx="535724" cy="400110"/>
              </a:xfrm>
              <a:prstGeom prst="rect">
                <a:avLst/>
              </a:prstGeom>
              <a:no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77" name="TextBox 76"/>
              <p:cNvSpPr txBox="1"/>
              <p:nvPr/>
            </p:nvSpPr>
            <p:spPr>
              <a:xfrm>
                <a:off x="150076" y="3200400"/>
                <a:ext cx="535724" cy="400110"/>
              </a:xfrm>
              <a:prstGeom prst="rect">
                <a:avLst/>
              </a:prstGeom>
              <a:no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78" name="TextBox 3"/>
              <p:cNvSpPr txBox="1"/>
              <p:nvPr/>
            </p:nvSpPr>
            <p:spPr>
              <a:xfrm>
                <a:off x="150076" y="4648200"/>
                <a:ext cx="535724" cy="400110"/>
              </a:xfrm>
              <a:prstGeom prst="rect">
                <a:avLst/>
              </a:prstGeom>
              <a:no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9"/>
                                        </p:tgtEl>
                                      </p:cBhvr>
                                    </p:animEffect>
                                    <p:set>
                                      <p:cBhvr>
                                        <p:cTn id="7" dur="1" fill="hold">
                                          <p:stCondLst>
                                            <p:cond delay="999"/>
                                          </p:stCondLst>
                                        </p:cTn>
                                        <p:tgtEl>
                                          <p:spTgt spid="6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2" name="Text Box 4"/>
          <p:cNvSpPr txBox="1">
            <a:spLocks noChangeArrowheads="1"/>
          </p:cNvSpPr>
          <p:nvPr/>
        </p:nvSpPr>
        <p:spPr bwMode="auto">
          <a:xfrm>
            <a:off x="0" y="1447800"/>
            <a:ext cx="9144000" cy="4401205"/>
          </a:xfrm>
          <a:prstGeom prst="rect">
            <a:avLst/>
          </a:prstGeom>
          <a:ln w="9525">
            <a:noFill/>
            <a:miter lim="800000"/>
            <a:headEnd/>
            <a:tailEnd/>
          </a:ln>
        </p:spPr>
        <p:txBody>
          <a:bodyPr wrap="square">
            <a:spAutoFit/>
          </a:bodyPr>
          <a:lstStyle/>
          <a:p>
            <a:r>
              <a:rPr lang="en-US" sz="2800" b="1" dirty="0" smtClean="0"/>
              <a:t>     		- Causes are not fully understood</a:t>
            </a:r>
          </a:p>
          <a:p>
            <a:r>
              <a:rPr lang="en-US" sz="2800" b="1" dirty="0" smtClean="0"/>
              <a:t>    	 	- Probable important factors:</a:t>
            </a:r>
          </a:p>
          <a:p>
            <a:r>
              <a:rPr lang="en-US" sz="2800" b="1" dirty="0" smtClean="0"/>
              <a:t>     			1) Tectonic factors</a:t>
            </a:r>
          </a:p>
          <a:p>
            <a:r>
              <a:rPr lang="en-US" sz="2800" b="1" dirty="0" smtClean="0"/>
              <a:t>      			2) Astronomical factors</a:t>
            </a:r>
          </a:p>
          <a:p>
            <a:r>
              <a:rPr lang="en-US" sz="2800" b="1" dirty="0" smtClean="0"/>
              <a:t>   	  		3) Atmospheric factors</a:t>
            </a:r>
          </a:p>
          <a:p>
            <a:endParaRPr lang="en-US" sz="2800" b="1" dirty="0" smtClean="0"/>
          </a:p>
          <a:p>
            <a:endParaRPr lang="en-US" sz="2800" b="1" dirty="0" smtClean="0"/>
          </a:p>
          <a:p>
            <a:endParaRPr lang="en-US" sz="2800" b="1" dirty="0" smtClean="0"/>
          </a:p>
          <a:p>
            <a:endParaRPr lang="en-US" sz="2800" b="1" dirty="0" smtClean="0"/>
          </a:p>
          <a:p>
            <a:endParaRPr lang="en-US" sz="2800" b="1" dirty="0" smtClean="0"/>
          </a:p>
        </p:txBody>
      </p:sp>
      <p:grpSp>
        <p:nvGrpSpPr>
          <p:cNvPr id="4" name="Group 50"/>
          <p:cNvGrpSpPr/>
          <p:nvPr/>
        </p:nvGrpSpPr>
        <p:grpSpPr>
          <a:xfrm>
            <a:off x="0" y="1981200"/>
            <a:ext cx="9154885" cy="3183279"/>
            <a:chOff x="0" y="1981200"/>
            <a:chExt cx="9154885" cy="3183279"/>
          </a:xfrm>
        </p:grpSpPr>
        <p:pic>
          <p:nvPicPr>
            <p:cNvPr id="2" name="Picture 2"/>
            <p:cNvPicPr>
              <a:picLocks noChangeAspect="1" noChangeArrowheads="1"/>
            </p:cNvPicPr>
            <p:nvPr/>
          </p:nvPicPr>
          <p:blipFill>
            <a:blip r:embed="rId3"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65" name="Freeform 64"/>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66" name="Freeform 65"/>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91" name="TextBox 90"/>
            <p:cNvSpPr txBox="1"/>
            <p:nvPr/>
          </p:nvSpPr>
          <p:spPr>
            <a:xfrm>
              <a:off x="150076"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sp useBgFill="1">
        <p:nvSpPr>
          <p:cNvPr id="50" name="Text Box 4"/>
          <p:cNvSpPr txBox="1">
            <a:spLocks noChangeArrowheads="1"/>
          </p:cNvSpPr>
          <p:nvPr/>
        </p:nvSpPr>
        <p:spPr bwMode="auto">
          <a:xfrm>
            <a:off x="0" y="847636"/>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grpSp>
        <p:nvGrpSpPr>
          <p:cNvPr id="18" name="Group 50"/>
          <p:cNvGrpSpPr>
            <a:grpSpLocks noChangeAspect="1"/>
          </p:cNvGrpSpPr>
          <p:nvPr/>
        </p:nvGrpSpPr>
        <p:grpSpPr>
          <a:xfrm>
            <a:off x="4800600" y="4992624"/>
            <a:ext cx="4275691" cy="1591640"/>
            <a:chOff x="603504" y="1981200"/>
            <a:chExt cx="8551381" cy="3183279"/>
          </a:xfrm>
        </p:grpSpPr>
        <p:pic>
          <p:nvPicPr>
            <p:cNvPr id="19" name="Picture 2"/>
            <p:cNvPicPr>
              <a:picLocks noChangeAspect="1" noChangeArrowheads="1"/>
            </p:cNvPicPr>
            <p:nvPr/>
          </p:nvPicPr>
          <p:blipFill>
            <a:blip r:embed="rId3" cstate="print"/>
            <a:srcRect l="6600"/>
            <a:stretch>
              <a:fillRect/>
            </a:stretch>
          </p:blipFill>
          <p:spPr bwMode="auto">
            <a:xfrm>
              <a:off x="603504" y="1981200"/>
              <a:ext cx="8540495"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20" name="Freeform 19"/>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889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2" name="Freeform 21"/>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3" name="Freeform 22"/>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889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4" name="Freeform 23"/>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5" name="Freeform 24"/>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889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6" name="Freeform 25"/>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7" name="Freeform 26"/>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4"/>
                                        </p:tgtEl>
                                      </p:cBhvr>
                                      <p:by x="50000" y="50000"/>
                                    </p:animScale>
                                  </p:childTnLst>
                                </p:cTn>
                              </p:par>
                              <p:par>
                                <p:cTn id="7" presetID="42" presetClass="path" presetSubtype="0" accel="50000" decel="50000" fill="hold" nodeType="withEffect">
                                  <p:stCondLst>
                                    <p:cond delay="0"/>
                                  </p:stCondLst>
                                  <p:childTnLst>
                                    <p:animMotion origin="layout" path="M -8.33333E-7 -1.21387E-6 L 0.24115 0.32324 " pathEditMode="relative" rAng="0" ptsTypes="AA">
                                      <p:cBhvr>
                                        <p:cTn id="8" dur="1000" fill="hold"/>
                                        <p:tgtEl>
                                          <p:spTgt spid="4"/>
                                        </p:tgtEl>
                                        <p:attrNameLst>
                                          <p:attrName>ppt_x</p:attrName>
                                          <p:attrName>ppt_y</p:attrName>
                                        </p:attrNameLst>
                                      </p:cBhvr>
                                      <p:rCtr x="120" y="162"/>
                                    </p:animMotion>
                                  </p:childTnLst>
                                </p:cTn>
                              </p:par>
                              <p:par>
                                <p:cTn id="9" presetID="10" presetClass="exit" presetSubtype="0" fill="hold" nodeType="withEffect">
                                  <p:stCondLst>
                                    <p:cond delay="500"/>
                                  </p:stCondLst>
                                  <p:childTnLst>
                                    <p:animEffect transition="out" filter="fade">
                                      <p:cBhvr>
                                        <p:cTn id="10" dur="1000"/>
                                        <p:tgtEl>
                                          <p:spTgt spid="4"/>
                                        </p:tgtEl>
                                      </p:cBhvr>
                                    </p:animEffect>
                                    <p:set>
                                      <p:cBhvr>
                                        <p:cTn id="11" dur="1" fill="hold">
                                          <p:stCondLst>
                                            <p:cond delay="999"/>
                                          </p:stCondLst>
                                        </p:cTn>
                                        <p:tgtEl>
                                          <p:spTgt spid="4"/>
                                        </p:tgtEl>
                                        <p:attrNameLst>
                                          <p:attrName>style.visibility</p:attrName>
                                        </p:attrNameLst>
                                      </p:cBhvr>
                                      <p:to>
                                        <p:strVal val="hidden"/>
                                      </p:to>
                                    </p:set>
                                  </p:childTnLst>
                                </p:cTn>
                              </p:par>
                              <p:par>
                                <p:cTn id="12" presetID="10" presetClass="entr" presetSubtype="0" fill="hold" nodeType="with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52">
                                            <p:bg/>
                                          </p:spTgt>
                                        </p:tgtEl>
                                        <p:attrNameLst>
                                          <p:attrName>style.visibility</p:attrName>
                                        </p:attrNameLst>
                                      </p:cBhvr>
                                      <p:to>
                                        <p:strVal val="visible"/>
                                      </p:to>
                                    </p:set>
                                    <p:animEffect transition="in" filter="fade">
                                      <p:cBhvr>
                                        <p:cTn id="17" dur="1000"/>
                                        <p:tgtEl>
                                          <p:spTgt spid="52">
                                            <p:bg/>
                                          </p:spTgt>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52">
                                            <p:txEl>
                                              <p:pRg st="0" end="0"/>
                                            </p:txEl>
                                          </p:spTgt>
                                        </p:tgtEl>
                                        <p:attrNameLst>
                                          <p:attrName>style.visibility</p:attrName>
                                        </p:attrNameLst>
                                      </p:cBhvr>
                                      <p:to>
                                        <p:strVal val="visible"/>
                                      </p:to>
                                    </p:set>
                                    <p:animEffect transition="in" filter="wipe(left)">
                                      <p:cBhvr>
                                        <p:cTn id="20" dur="1000"/>
                                        <p:tgtEl>
                                          <p:spTgt spid="5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xEl>
                                              <p:pRg st="1" end="1"/>
                                            </p:txEl>
                                          </p:spTgt>
                                        </p:tgtEl>
                                        <p:attrNameLst>
                                          <p:attrName>style.visibility</p:attrName>
                                        </p:attrNameLst>
                                      </p:cBhvr>
                                      <p:to>
                                        <p:strVal val="visible"/>
                                      </p:to>
                                    </p:set>
                                    <p:animEffect transition="in" filter="fade">
                                      <p:cBhvr>
                                        <p:cTn id="25" dur="1000"/>
                                        <p:tgtEl>
                                          <p:spTgt spid="52">
                                            <p:txEl>
                                              <p:pRg st="1" end="1"/>
                                            </p:txEl>
                                          </p:spTgt>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2">
                                            <p:txEl>
                                              <p:pRg st="2" end="2"/>
                                            </p:txEl>
                                          </p:spTgt>
                                        </p:tgtEl>
                                        <p:attrNameLst>
                                          <p:attrName>style.visibility</p:attrName>
                                        </p:attrNameLst>
                                      </p:cBhvr>
                                      <p:to>
                                        <p:strVal val="visible"/>
                                      </p:to>
                                    </p:set>
                                    <p:animEffect transition="in" filter="wipe(left)">
                                      <p:cBhvr>
                                        <p:cTn id="29" dur="1000"/>
                                        <p:tgtEl>
                                          <p:spTgt spid="52">
                                            <p:txEl>
                                              <p:pRg st="2" end="2"/>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52">
                                            <p:txEl>
                                              <p:pRg st="3" end="3"/>
                                            </p:txEl>
                                          </p:spTgt>
                                        </p:tgtEl>
                                        <p:attrNameLst>
                                          <p:attrName>style.visibility</p:attrName>
                                        </p:attrNameLst>
                                      </p:cBhvr>
                                      <p:to>
                                        <p:strVal val="visible"/>
                                      </p:to>
                                    </p:set>
                                    <p:animEffect transition="in" filter="wipe(left)">
                                      <p:cBhvr>
                                        <p:cTn id="33" dur="1000"/>
                                        <p:tgtEl>
                                          <p:spTgt spid="52">
                                            <p:txEl>
                                              <p:pRg st="3" end="3"/>
                                            </p:txEl>
                                          </p:spTgt>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52">
                                            <p:txEl>
                                              <p:pRg st="4" end="4"/>
                                            </p:txEl>
                                          </p:spTgt>
                                        </p:tgtEl>
                                        <p:attrNameLst>
                                          <p:attrName>style.visibility</p:attrName>
                                        </p:attrNameLst>
                                      </p:cBhvr>
                                      <p:to>
                                        <p:strVal val="visible"/>
                                      </p:to>
                                    </p:set>
                                    <p:animEffect transition="in" filter="wipe(left)">
                                      <p:cBhvr>
                                        <p:cTn id="37" dur="1000"/>
                                        <p:tgtEl>
                                          <p:spTgt spid="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uiExpand="1"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dirty="0" smtClean="0">
                <a:latin typeface="Arial" pitchFamily="34" charset="0"/>
                <a:cs typeface="Times New Roman" pitchFamily="18" charset="0"/>
                <a:hlinkClick r:id="rId2"/>
              </a:rPr>
              <a:t>http://www.lakepowell.net/sciencecenter/paleoclimate.htm</a:t>
            </a:r>
            <a:endParaRPr lang="en-US" dirty="0" smtClean="0">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b="1" dirty="0" smtClean="0">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effectLst/>
                <a:latin typeface="Arial" pitchFamily="34" charset="0"/>
                <a:cs typeface="Times New Roman" pitchFamily="18" charset="0"/>
              </a:rPr>
              <a:t>What causes Climate Change?</a:t>
            </a:r>
            <a:endParaRPr kumimoji="0" lang="en-US" sz="18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effectLst/>
                <a:latin typeface="Times New Roman" pitchFamily="18" charset="0"/>
                <a:cs typeface="Times New Roman" pitchFamily="18" charset="0"/>
              </a:rPr>
              <a:t>Although the basic causes of climate change are still not fully understood, many clues have been collected. Possible causes include:</a:t>
            </a:r>
            <a:endParaRPr kumimoji="0" lang="en-US" sz="18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effectLst/>
                <a:latin typeface="Times New Roman" pitchFamily="18" charset="0"/>
                <a:cs typeface="Times New Roman" pitchFamily="18" charset="0"/>
              </a:rPr>
              <a:t>(1) Tectonic Causes</a:t>
            </a:r>
            <a:endParaRPr kumimoji="0" lang="en-US" sz="18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effectLst/>
                <a:latin typeface="Arial" pitchFamily="34" charset="0"/>
                <a:cs typeface="Arial" pitchFamily="34" charset="0"/>
              </a:rPr>
              <a:t>Landmass distribution:</a:t>
            </a:r>
            <a:r>
              <a:rPr kumimoji="0" lang="en-US" sz="1800" b="0" i="0" u="none" strike="noStrike" cap="none" normalizeH="0" baseline="0" dirty="0" smtClean="0">
                <a:ln>
                  <a:noFill/>
                </a:ln>
                <a:effectLst/>
                <a:latin typeface="Arial" pitchFamily="34" charset="0"/>
                <a:cs typeface="Arial" pitchFamily="34" charset="0"/>
              </a:rPr>
              <a:t> Shifting continents </a:t>
            </a:r>
            <a:r>
              <a:rPr kumimoji="0" lang="en-US" sz="1800" i="0" u="none" strike="noStrike" cap="none" normalizeH="0" baseline="0" dirty="0" smtClean="0">
                <a:ln>
                  <a:noFill/>
                </a:ln>
                <a:effectLst/>
                <a:latin typeface="Arial" pitchFamily="34" charset="0"/>
                <a:cs typeface="Arial" pitchFamily="34" charset="0"/>
              </a:rPr>
              <a:t>(continental drift) </a:t>
            </a:r>
            <a:r>
              <a:rPr kumimoji="0" lang="en-US" sz="1800" b="0" i="0" u="none" strike="noStrike" cap="none" normalizeH="0" baseline="0" dirty="0" smtClean="0">
                <a:ln>
                  <a:noFill/>
                </a:ln>
                <a:effectLst/>
                <a:latin typeface="Arial" pitchFamily="34" charset="0"/>
                <a:cs typeface="Arial" pitchFamily="34" charset="0"/>
              </a:rPr>
              <a:t>causing changes in circulatory patterns of ocean currents. It seems that whenever there is a large land mass at one of the Earth's poles, either the north pole or south pole, there are ice ages.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effectLst/>
                <a:latin typeface="Arial" pitchFamily="34" charset="0"/>
                <a:cs typeface="Arial" pitchFamily="34" charset="0"/>
              </a:rPr>
              <a:t>Undersea ridge activity:</a:t>
            </a:r>
            <a:r>
              <a:rPr kumimoji="0" lang="en-US" sz="1800" i="0" u="none" strike="noStrike" cap="none" normalizeH="0" baseline="0" dirty="0" smtClean="0">
                <a:ln>
                  <a:noFill/>
                </a:ln>
                <a:effectLst/>
                <a:latin typeface="Arial" pitchFamily="34" charset="0"/>
                <a:cs typeface="Arial" pitchFamily="34" charset="0"/>
              </a:rPr>
              <a:t> "Sea floor spreading" </a:t>
            </a:r>
            <a:r>
              <a:rPr kumimoji="0" lang="en-US" sz="1800" b="0" i="0" u="none" strike="noStrike" cap="none" normalizeH="0" baseline="0" dirty="0" smtClean="0">
                <a:ln>
                  <a:noFill/>
                </a:ln>
                <a:effectLst/>
                <a:latin typeface="Arial" pitchFamily="34" charset="0"/>
                <a:cs typeface="Arial" pitchFamily="34" charset="0"/>
              </a:rPr>
              <a:t>(associated with continental drift) causing variations in ocean displacement.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effectLst/>
                <a:latin typeface="Times New Roman" pitchFamily="18" charset="0"/>
                <a:cs typeface="Times New Roman" pitchFamily="18" charset="0"/>
              </a:rPr>
              <a:t>(2) Astronomical Causes</a:t>
            </a:r>
            <a:endParaRPr kumimoji="0" lang="en-US" sz="18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effectLst/>
                <a:latin typeface="Arial" pitchFamily="34" charset="0"/>
                <a:cs typeface="Arial" pitchFamily="34" charset="0"/>
              </a:rPr>
              <a:t>21,000 year cycle:</a:t>
            </a:r>
            <a:r>
              <a:rPr kumimoji="0" lang="en-US" sz="1800" b="0" i="0" u="none" strike="noStrike" cap="none" normalizeH="0" baseline="0" dirty="0" smtClean="0">
                <a:ln>
                  <a:noFill/>
                </a:ln>
                <a:effectLst/>
                <a:latin typeface="Arial" pitchFamily="34" charset="0"/>
                <a:cs typeface="Arial" pitchFamily="34" charset="0"/>
              </a:rPr>
              <a:t> </a:t>
            </a:r>
            <a:r>
              <a:rPr kumimoji="0" lang="en-US" sz="1800" b="1" i="0" u="none" strike="noStrike" cap="none" normalizeH="0" baseline="0" dirty="0" smtClean="0">
                <a:ln>
                  <a:noFill/>
                </a:ln>
                <a:effectLst/>
                <a:latin typeface="Arial" pitchFamily="34" charset="0"/>
                <a:cs typeface="Arial" pitchFamily="34" charset="0"/>
              </a:rPr>
              <a:t>Elliptical orbit of the Earth</a:t>
            </a:r>
            <a:r>
              <a:rPr kumimoji="0" lang="en-US" sz="1800" b="0" i="0" u="none" strike="noStrike" cap="none" normalizeH="0" baseline="0" dirty="0" smtClean="0">
                <a:ln>
                  <a:noFill/>
                </a:ln>
                <a:effectLst/>
                <a:latin typeface="Arial" pitchFamily="34" charset="0"/>
                <a:cs typeface="Arial" pitchFamily="34" charset="0"/>
              </a:rPr>
              <a:t> around the Sun (precession of the equinoxes)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effectLst/>
                <a:latin typeface="Arial" pitchFamily="34" charset="0"/>
                <a:cs typeface="Arial" pitchFamily="34" charset="0"/>
              </a:rPr>
              <a:t>41,000 year cycle:</a:t>
            </a:r>
            <a:r>
              <a:rPr kumimoji="0" lang="en-US" sz="1800" b="0" i="0" u="none" strike="noStrike" cap="none" normalizeH="0" baseline="0" dirty="0" smtClean="0">
                <a:ln>
                  <a:noFill/>
                </a:ln>
                <a:effectLst/>
                <a:latin typeface="Arial" pitchFamily="34" charset="0"/>
                <a:cs typeface="Arial" pitchFamily="34" charset="0"/>
              </a:rPr>
              <a:t> Cycle of the</a:t>
            </a:r>
            <a:r>
              <a:rPr kumimoji="0" lang="en-US" sz="1800" i="0" u="none" strike="noStrike" cap="none" normalizeH="0" baseline="0" dirty="0" smtClean="0">
                <a:ln>
                  <a:noFill/>
                </a:ln>
                <a:effectLst/>
                <a:latin typeface="Arial" pitchFamily="34" charset="0"/>
                <a:cs typeface="Arial" pitchFamily="34" charset="0"/>
              </a:rPr>
              <a:t> +/- 1.5° </a:t>
            </a:r>
            <a:r>
              <a:rPr kumimoji="0" lang="en-US" sz="1800" b="1" i="0" u="none" strike="noStrike" cap="none" normalizeH="0" baseline="0" dirty="0" smtClean="0">
                <a:ln>
                  <a:noFill/>
                </a:ln>
                <a:effectLst/>
                <a:latin typeface="Arial" pitchFamily="34" charset="0"/>
                <a:cs typeface="Arial" pitchFamily="34" charset="0"/>
              </a:rPr>
              <a:t>wobble in Earth's orbit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effectLst/>
                <a:latin typeface="Arial" pitchFamily="34" charset="0"/>
                <a:cs typeface="Arial" pitchFamily="34" charset="0"/>
              </a:rPr>
              <a:t>100,000 year cycle:</a:t>
            </a:r>
            <a:r>
              <a:rPr kumimoji="0" lang="en-US" sz="1800" b="0" i="0" u="none" strike="noStrike" cap="none" normalizeH="0" baseline="0" dirty="0" smtClean="0">
                <a:ln>
                  <a:noFill/>
                </a:ln>
                <a:effectLst/>
                <a:latin typeface="Arial" pitchFamily="34" charset="0"/>
                <a:cs typeface="Arial" pitchFamily="34" charset="0"/>
              </a:rPr>
              <a:t> Variations in </a:t>
            </a:r>
            <a:r>
              <a:rPr kumimoji="0" lang="en-US" sz="1800" b="1" i="0" u="none" strike="noStrike" cap="none" normalizeH="0" baseline="0" dirty="0" smtClean="0">
                <a:ln>
                  <a:noFill/>
                </a:ln>
                <a:effectLst/>
                <a:latin typeface="Arial" pitchFamily="34" charset="0"/>
                <a:cs typeface="Arial" pitchFamily="34" charset="0"/>
              </a:rPr>
              <a:t>solar energy output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effectLst/>
                <a:latin typeface="Times New Roman" pitchFamily="18" charset="0"/>
                <a:cs typeface="Times New Roman" pitchFamily="18" charset="0"/>
              </a:rPr>
              <a:t>(3) Atmospheric Causes</a:t>
            </a:r>
            <a:endParaRPr kumimoji="0" lang="en-US" sz="18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effectLst/>
                <a:latin typeface="Arial" pitchFamily="34" charset="0"/>
                <a:cs typeface="Arial" pitchFamily="34" charset="0"/>
              </a:rPr>
              <a:t>Heat retention: </a:t>
            </a:r>
            <a:r>
              <a:rPr kumimoji="0" lang="en-US" sz="1800" b="0" i="0" u="none" strike="noStrike" cap="none" normalizeH="0" baseline="0" dirty="0" smtClean="0">
                <a:ln>
                  <a:noFill/>
                </a:ln>
                <a:effectLst/>
                <a:latin typeface="Arial" pitchFamily="34" charset="0"/>
                <a:cs typeface="Arial" pitchFamily="34" charset="0"/>
              </a:rPr>
              <a:t>Due to gases such as carbon dioxide and methane in Earth's atmosphere-- the</a:t>
            </a:r>
            <a:r>
              <a:rPr kumimoji="0" lang="en-US" sz="1800" i="0" u="none" strike="noStrike" cap="none" normalizeH="0" baseline="0" dirty="0" smtClean="0">
                <a:ln>
                  <a:noFill/>
                </a:ln>
                <a:effectLst/>
                <a:latin typeface="Arial" pitchFamily="34" charset="0"/>
                <a:cs typeface="Arial" pitchFamily="34" charset="0"/>
              </a:rPr>
              <a:t> "greenhouse effect"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1" i="0" u="none" strike="noStrike" cap="none" normalizeH="0" baseline="0" dirty="0" smtClean="0">
                <a:ln>
                  <a:noFill/>
                </a:ln>
                <a:effectLst/>
                <a:latin typeface="Arial" pitchFamily="34" charset="0"/>
                <a:cs typeface="Arial" pitchFamily="34" charset="0"/>
              </a:rPr>
              <a:t>Solar reflectivity: </a:t>
            </a:r>
            <a:r>
              <a:rPr kumimoji="0" lang="en-US" sz="1800" b="0" i="0" u="none" strike="noStrike" cap="none" normalizeH="0" baseline="0" dirty="0" smtClean="0">
                <a:ln>
                  <a:noFill/>
                </a:ln>
                <a:effectLst/>
                <a:latin typeface="Arial" pitchFamily="34" charset="0"/>
                <a:cs typeface="Arial" pitchFamily="34" charset="0"/>
              </a:rPr>
              <a:t>Due to</a:t>
            </a:r>
            <a:r>
              <a:rPr kumimoji="0" lang="en-US" sz="1800" i="0" u="none" strike="noStrike" cap="none" normalizeH="0" baseline="0" dirty="0" smtClean="0">
                <a:ln>
                  <a:noFill/>
                </a:ln>
                <a:effectLst/>
                <a:latin typeface="Arial" pitchFamily="34" charset="0"/>
                <a:cs typeface="Arial" pitchFamily="34" charset="0"/>
              </a:rPr>
              <a:t> clouds, volcanic dust, polar ice caps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20"/>
          <p:cNvGrpSpPr/>
          <p:nvPr/>
        </p:nvGrpSpPr>
        <p:grpSpPr>
          <a:xfrm>
            <a:off x="0" y="1981200"/>
            <a:ext cx="9154885" cy="3183279"/>
            <a:chOff x="0" y="1981200"/>
            <a:chExt cx="9154885" cy="3183279"/>
          </a:xfrm>
        </p:grpSpPr>
        <p:pic>
          <p:nvPicPr>
            <p:cNvPr id="22" name="Picture 2"/>
            <p:cNvPicPr>
              <a:picLocks noChangeAspect="1" noChangeArrowheads="1"/>
            </p:cNvPicPr>
            <p:nvPr/>
          </p:nvPicPr>
          <p:blipFill>
            <a:blip r:embed="rId2"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23" name="Freeform 22"/>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4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4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30" name="TextBox 29"/>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31" name="TextBox 30"/>
            <p:cNvSpPr txBox="1"/>
            <p:nvPr/>
          </p:nvSpPr>
          <p:spPr>
            <a:xfrm>
              <a:off x="137160"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sp>
          <p:nvSpPr>
            <p:cNvPr id="32" name="Freeform 31"/>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cap="sq">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5"/>
          <p:cNvGrpSpPr/>
          <p:nvPr/>
        </p:nvGrpSpPr>
        <p:grpSpPr>
          <a:xfrm>
            <a:off x="0" y="914400"/>
            <a:ext cx="9144000" cy="5286315"/>
            <a:chOff x="0" y="914400"/>
            <a:chExt cx="9144000" cy="5286315"/>
          </a:xfrm>
        </p:grpSpPr>
        <p:sp useBgFill="1">
          <p:nvSpPr>
            <p:cNvPr id="3" name="Text Box 4"/>
            <p:cNvSpPr txBox="1">
              <a:spLocks noChangeArrowheads="1"/>
            </p:cNvSpPr>
            <p:nvPr/>
          </p:nvSpPr>
          <p:spPr bwMode="auto">
            <a:xfrm>
              <a:off x="0" y="914400"/>
              <a:ext cx="8001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useBgFill="1">
          <p:nvSpPr>
            <p:cNvPr id="4" name="Text Box 4"/>
            <p:cNvSpPr txBox="1">
              <a:spLocks noChangeArrowheads="1"/>
            </p:cNvSpPr>
            <p:nvPr/>
          </p:nvSpPr>
          <p:spPr bwMode="auto">
            <a:xfrm>
              <a:off x="0" y="1676400"/>
              <a:ext cx="9144000" cy="4524315"/>
            </a:xfrm>
            <a:prstGeom prst="rect">
              <a:avLst/>
            </a:prstGeom>
            <a:ln w="9525">
              <a:noFill/>
              <a:miter lim="800000"/>
              <a:headEnd/>
              <a:tailEnd/>
            </a:ln>
          </p:spPr>
          <p:txBody>
            <a:bodyPr wrap="square">
              <a:spAutoFit/>
            </a:bodyPr>
            <a:lstStyle/>
            <a:p>
              <a:r>
                <a:rPr lang="en-US" sz="3600" b="1" dirty="0" smtClean="0"/>
                <a:t>     - Causes are not fully understood</a:t>
              </a:r>
            </a:p>
            <a:p>
              <a:r>
                <a:rPr lang="en-US" sz="3600" b="1" dirty="0" smtClean="0"/>
                <a:t>     - Probable important factors</a:t>
              </a:r>
            </a:p>
            <a:p>
              <a:r>
                <a:rPr lang="en-US" sz="3600" b="1" dirty="0" smtClean="0"/>
                <a:t>      1) concentrations of CO</a:t>
              </a:r>
              <a:r>
                <a:rPr lang="en-US" sz="3600" b="1" baseline="30000" dirty="0" smtClean="0"/>
                <a:t>2</a:t>
              </a:r>
              <a:r>
                <a:rPr lang="en-US" sz="3600" b="1" dirty="0" smtClean="0"/>
                <a:t> and methane</a:t>
              </a:r>
            </a:p>
            <a:p>
              <a:r>
                <a:rPr lang="en-US" sz="3600" b="1" dirty="0" smtClean="0"/>
                <a:t>      2) changes in earth’s orbit around sun</a:t>
              </a:r>
            </a:p>
            <a:p>
              <a:r>
                <a:rPr lang="en-US" sz="3600" b="1" dirty="0" smtClean="0"/>
                <a:t>      3) relative location/amount of oceanic </a:t>
              </a:r>
            </a:p>
            <a:p>
              <a:r>
                <a:rPr lang="en-US" sz="3600" b="1" dirty="0" smtClean="0"/>
                <a:t>	  to continental plates</a:t>
              </a:r>
            </a:p>
            <a:p>
              <a:r>
                <a:rPr lang="en-US" sz="3600" b="1" dirty="0" smtClean="0"/>
                <a:t>      4) variations in solar output</a:t>
              </a:r>
            </a:p>
            <a:p>
              <a:r>
                <a:rPr lang="en-US" sz="3600" b="1" dirty="0" smtClean="0"/>
                <a:t>      5) impact of meteorites &amp; super-volcanoes</a:t>
              </a:r>
            </a:p>
          </p:txBody>
        </p:sp>
        <p:sp useBgFill="1">
          <p:nvSpPr>
            <p:cNvPr id="5" name="Text Box 4"/>
            <p:cNvSpPr txBox="1">
              <a:spLocks noChangeArrowheads="1"/>
            </p:cNvSpPr>
            <p:nvPr/>
          </p:nvSpPr>
          <p:spPr bwMode="auto">
            <a:xfrm rot="20337588">
              <a:off x="933121" y="3705413"/>
              <a:ext cx="6368059" cy="830997"/>
            </a:xfrm>
            <a:prstGeom prst="rect">
              <a:avLst/>
            </a:prstGeom>
            <a:ln w="9525">
              <a:noFill/>
              <a:miter lim="800000"/>
              <a:headEnd/>
              <a:tailEnd/>
            </a:ln>
          </p:spPr>
          <p:txBody>
            <a:bodyPr wrap="square">
              <a:spAutoFit/>
            </a:bodyPr>
            <a:lstStyle/>
            <a:p>
              <a:pPr algn="ctr"/>
              <a:r>
                <a:rPr lang="en-US" sz="4800" b="1" dirty="0" smtClean="0">
                  <a:solidFill>
                    <a:srgbClr val="FF0000"/>
                  </a:solidFill>
                  <a:effectLst>
                    <a:outerShdw dist="50800" dir="7200000" algn="ctr" rotWithShape="0">
                      <a:schemeClr val="bg1"/>
                    </a:outerShdw>
                  </a:effectLst>
                  <a:latin typeface="Tempus Sans ITC" pitchFamily="82" charset="0"/>
                </a:rPr>
                <a:t> Want to learn more?</a:t>
              </a:r>
            </a:p>
          </p:txBody>
        </p:sp>
      </p:grpSp>
      <p:sp useBgFill="1">
        <p:nvSpPr>
          <p:cNvPr id="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2" name="Rectangle 1"/>
          <p:cNvSpPr/>
          <p:nvPr/>
        </p:nvSpPr>
        <p:spPr>
          <a:xfrm>
            <a:off x="0" y="0"/>
            <a:ext cx="9144000" cy="7663636"/>
          </a:xfrm>
          <a:prstGeom prst="rect">
            <a:avLst/>
          </a:prstGeom>
        </p:spPr>
        <p:txBody>
          <a:bodyPr wrap="square">
            <a:spAutoFit/>
          </a:bodyPr>
          <a:lstStyle/>
          <a:p>
            <a:r>
              <a:rPr lang="en-US" sz="1200" dirty="0" smtClean="0">
                <a:hlinkClick r:id="rId3"/>
              </a:rPr>
              <a:t>http://www.museum.state.il.us/exhibits/ice_ages/why_glaciations1.html</a:t>
            </a:r>
            <a:endParaRPr lang="en-US" sz="1200" dirty="0" smtClean="0"/>
          </a:p>
          <a:p>
            <a:endParaRPr lang="en-US" sz="1200" dirty="0" smtClean="0"/>
          </a:p>
          <a:p>
            <a:r>
              <a:rPr lang="en-US" sz="1200" dirty="0" smtClean="0"/>
              <a:t>Scientists understand more about why glaciers advance during cool periods than they do about why large scale cool periods occur, because they have gathered large quantities of data about the current cool period.  Variation in the Earth's orbit through time causes changes in the amount and distribution of sunlight (and other solar radiation) reaching the Earth's surface. These changes are thought to affect the development of ice sheets.  Although the idea that variation in the Earth's orbit causes glacial-interglacial cycles originated in the mid 1800s, </a:t>
            </a:r>
            <a:r>
              <a:rPr lang="en-US" sz="1200" dirty="0" err="1" smtClean="0"/>
              <a:t>Milutin</a:t>
            </a:r>
            <a:r>
              <a:rPr lang="en-US" sz="1200" dirty="0" smtClean="0"/>
              <a:t> </a:t>
            </a:r>
            <a:r>
              <a:rPr lang="en-US" sz="1200" dirty="0" err="1" smtClean="0"/>
              <a:t>Milankovitch</a:t>
            </a:r>
            <a:r>
              <a:rPr lang="en-US" sz="1200" dirty="0" smtClean="0"/>
              <a:t> first popularized it in about 1920. Although </a:t>
            </a:r>
            <a:r>
              <a:rPr lang="en-US" sz="1200" dirty="0" err="1" smtClean="0"/>
              <a:t>Milankovitch's</a:t>
            </a:r>
            <a:r>
              <a:rPr lang="en-US" sz="1200" dirty="0" smtClean="0"/>
              <a:t> hypothesis was not widely accepted initially; data collected during the 1970's have generated broad support for it.  Three orbital parameters are especially important in causing ice sheet waxing and waning:  1) Changes in the </a:t>
            </a:r>
            <a:r>
              <a:rPr lang="en-US" sz="1200" dirty="0" smtClean="0">
                <a:hlinkClick r:id="rId3"/>
              </a:rPr>
              <a:t>eccentricity</a:t>
            </a:r>
            <a:r>
              <a:rPr lang="en-US" sz="1200" dirty="0" smtClean="0"/>
              <a:t> of the Earth's orbit  2) Changes in the </a:t>
            </a:r>
            <a:r>
              <a:rPr lang="en-US" sz="1200" dirty="0" smtClean="0">
                <a:hlinkClick r:id="rId3"/>
              </a:rPr>
              <a:t>tilt</a:t>
            </a:r>
            <a:r>
              <a:rPr lang="en-US" sz="1200" dirty="0" smtClean="0"/>
              <a:t> of the Earth's axis</a:t>
            </a:r>
          </a:p>
          <a:p>
            <a:r>
              <a:rPr lang="en-US" sz="1200" dirty="0" smtClean="0"/>
              <a:t>3) The </a:t>
            </a:r>
            <a:r>
              <a:rPr lang="en-US" sz="1200" dirty="0" smtClean="0">
                <a:hlinkClick r:id="rId3"/>
              </a:rPr>
              <a:t>precession of the equinoxes</a:t>
            </a:r>
            <a:r>
              <a:rPr lang="en-US" sz="1200" dirty="0" smtClean="0"/>
              <a:t>.  In combination these factors influence the amount and distribution of solar radiation reaching the Earth. Changes vary with both latitude and season. Because of the different periodicities of variation for the three factors, the </a:t>
            </a:r>
            <a:r>
              <a:rPr lang="en-US" sz="1200" dirty="0" smtClean="0">
                <a:hlinkClick r:id="rId4"/>
              </a:rPr>
              <a:t>composite variations in solar radiation</a:t>
            </a:r>
            <a:r>
              <a:rPr lang="en-US" sz="1200" dirty="0" smtClean="0"/>
              <a:t> are very complex.   Although the connections are not obvious and direct, changes in the amount of solar radiation are thought to drive the growth and melting of major ice sheets. Over the last 750,000 years ice sheets have expanded into the </a:t>
            </a:r>
            <a:r>
              <a:rPr lang="en-US" sz="1200" dirty="0" err="1" smtClean="0"/>
              <a:t>midwestern</a:t>
            </a:r>
            <a:r>
              <a:rPr lang="en-US" sz="1200" dirty="0" smtClean="0"/>
              <a:t> United States at least </a:t>
            </a:r>
            <a:r>
              <a:rPr lang="en-US" sz="1200" dirty="0" smtClean="0">
                <a:hlinkClick r:id="rId5"/>
              </a:rPr>
              <a:t>8 major times</a:t>
            </a:r>
            <a:r>
              <a:rPr lang="en-US" sz="1200" dirty="0" smtClean="0"/>
              <a:t>. The timing of the earlier of these advances is not well known.  The last </a:t>
            </a:r>
            <a:r>
              <a:rPr lang="en-US" sz="1200" dirty="0" err="1" smtClean="0"/>
              <a:t>glaciation</a:t>
            </a:r>
            <a:r>
              <a:rPr lang="en-US" sz="1200" dirty="0" smtClean="0"/>
              <a:t> of the </a:t>
            </a:r>
            <a:r>
              <a:rPr lang="en-US" sz="1200" dirty="0" err="1" smtClean="0"/>
              <a:t>midwestern</a:t>
            </a:r>
            <a:r>
              <a:rPr lang="en-US" sz="1200" dirty="0" smtClean="0"/>
              <a:t> United States had its maximum extent approximately 20,000 years ago..</a:t>
            </a:r>
          </a:p>
          <a:p>
            <a:r>
              <a:rPr lang="en-US" sz="1200" b="1" dirty="0" smtClean="0"/>
              <a:t>Eccentricity  </a:t>
            </a:r>
            <a:r>
              <a:rPr lang="en-US" sz="1200" dirty="0" smtClean="0"/>
              <a:t>The Earth's orbit around the sun is not a circle, but rather it is an ellipse. The shape of the elliptical orbit, which is measured by its eccentricity, varies from between one and five percent through time.  The eccentricity affects the difference in the amounts of radiation the Earth's surface receives at </a:t>
            </a:r>
            <a:r>
              <a:rPr lang="en-US" sz="1200" dirty="0" smtClean="0">
                <a:hlinkClick r:id="rId6"/>
              </a:rPr>
              <a:t>aphelion</a:t>
            </a:r>
            <a:r>
              <a:rPr lang="en-US" sz="1200" dirty="0" smtClean="0"/>
              <a:t> and at </a:t>
            </a:r>
            <a:r>
              <a:rPr lang="en-US" sz="1200" dirty="0" smtClean="0">
                <a:hlinkClick r:id="rId6"/>
              </a:rPr>
              <a:t>perihelion</a:t>
            </a:r>
            <a:r>
              <a:rPr lang="en-US" sz="1200" dirty="0" smtClean="0"/>
              <a:t>. The effect of the radiation variation is to change the seasonal contrast in the northern and southern hemispheres. For example, when the orbit is highly elliptical, one hemisphere will have hot summers and cold winters; the other hemisphere will have warm summers and cool winters. When the orbit is nearly circular, both hemispheres will have similar seasonal contrasts in temperature.  Although the amount of change in radiation is very small (less than 0.2%), it is apparently extremely important in the expansion and melting of ice sheets.  The eccentricity of the Earth's orbit varies in a </a:t>
            </a:r>
            <a:r>
              <a:rPr lang="en-US" sz="1200" dirty="0" smtClean="0">
                <a:hlinkClick r:id="rId7"/>
              </a:rPr>
              <a:t>periodic manner</a:t>
            </a:r>
            <a:r>
              <a:rPr lang="en-US" sz="1200" dirty="0" smtClean="0"/>
              <a:t>. The primary periodicity is approximately 100,000 years.</a:t>
            </a:r>
          </a:p>
          <a:p>
            <a:r>
              <a:rPr lang="en-US" sz="1200" b="1" dirty="0" smtClean="0"/>
              <a:t>Tilt  </a:t>
            </a:r>
            <a:r>
              <a:rPr lang="en-US" sz="1200" dirty="0" smtClean="0"/>
              <a:t>The Earth's axis is tilted with respect to its orbit around the sun. Today the tilt is approximately 23.5 degrees. The tilt varies from between 21.6 and 24.5 degrees in a periodic manner. A </a:t>
            </a:r>
            <a:r>
              <a:rPr lang="en-US" sz="1200" dirty="0" smtClean="0">
                <a:hlinkClick r:id="rId8"/>
              </a:rPr>
              <a:t>graph</a:t>
            </a:r>
            <a:r>
              <a:rPr lang="en-US" sz="1200" dirty="0" smtClean="0"/>
              <a:t> of the tilt over the last 750,000 years shows that the dominant period of this variation is approximately 41,000 years.  Changes in the tilt of the Earth's axis cause large changes in the seasonal distribution of radiation at high latitudes and in the length of the winter dark period at the poles. Changes in tilt have very little effect on low latitudes.</a:t>
            </a:r>
          </a:p>
          <a:p>
            <a:r>
              <a:rPr lang="en-US" sz="1200" dirty="0" smtClean="0"/>
              <a:t>The effects of tilt on the amount of solar radiation reaching the Earth are closely linked to the effects of precession. Variation in these two factors cause radiation changes of up to 15% at high latitudes. Radiation variation of this magnitude greatly influences the growth and melting of ice sheets.</a:t>
            </a:r>
          </a:p>
          <a:p>
            <a:r>
              <a:rPr lang="en-US" sz="1200" b="1" dirty="0" smtClean="0"/>
              <a:t>Precession of the equinoxes  </a:t>
            </a:r>
            <a:r>
              <a:rPr lang="en-US" sz="1200" dirty="0" smtClean="0"/>
              <a:t>Twice a year, the equinoxes, the sun is positioned directly over the equator. Currently the equinoxes occur on approximately March 21 and September 21. However, because the Earth's axis of rotation "wobbles" (like a spinning top), the timing of the equinoxes changes . The change in the timing of the equinoxes is known as precession.  Although the timing of the equinoxes is not in itself important in determining climate, the timing of the Earth's </a:t>
            </a:r>
            <a:r>
              <a:rPr lang="en-US" sz="1200" dirty="0" smtClean="0">
                <a:hlinkClick r:id="rId6"/>
              </a:rPr>
              <a:t>aphelion</a:t>
            </a:r>
            <a:r>
              <a:rPr lang="en-US" sz="1200" dirty="0" smtClean="0"/>
              <a:t> and </a:t>
            </a:r>
            <a:r>
              <a:rPr lang="en-US" sz="1200" dirty="0" smtClean="0">
                <a:hlinkClick r:id="rId6"/>
              </a:rPr>
              <a:t>perihelion</a:t>
            </a:r>
            <a:r>
              <a:rPr lang="en-US" sz="1200" dirty="0" smtClean="0"/>
              <a:t> also changes. Like the timing of the equinoxes, the timing of the aphelion and perihelion is also affected by the wobble of the axis of rotation.  The changing aphelion and perihelion is important for climate because it affects the seasonal balance of radiation. For example, when perihelion falls in January the northern hemisphere winter and southern hemisphere summer are slightly warmer than the corresponding seasons in the opposite hemispheres.  The aphelion and perihelion change position on the orbit through a cycle of 360 degrees. The cycle has two periods of approximately 19,000 and 23,000 years. Together these combine to produce a generalized </a:t>
            </a:r>
            <a:r>
              <a:rPr lang="en-US" sz="1200" dirty="0" smtClean="0">
                <a:hlinkClick r:id="rId9"/>
              </a:rPr>
              <a:t>periodicity of about 22,000 years</a:t>
            </a:r>
            <a:r>
              <a:rPr lang="en-US" sz="1200" dirty="0" smtClean="0"/>
              <a:t>.  The effects of precession on the amount of solar radiation reaching the Earth are closely linked to the effects of tilt. Variation in these two factors cause radiation changes of up to 15% at high latitudes. Radiation variation of this magnitude greatly influences the growth and melting of ice sheets.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2" name="Text Box 4"/>
          <p:cNvSpPr txBox="1">
            <a:spLocks noChangeArrowheads="1"/>
          </p:cNvSpPr>
          <p:nvPr/>
        </p:nvSpPr>
        <p:spPr bwMode="auto">
          <a:xfrm>
            <a:off x="0" y="1447800"/>
            <a:ext cx="9144000" cy="2246769"/>
          </a:xfrm>
          <a:prstGeom prst="rect">
            <a:avLst/>
          </a:prstGeom>
          <a:ln w="9525">
            <a:noFill/>
            <a:miter lim="800000"/>
            <a:headEnd/>
            <a:tailEnd/>
          </a:ln>
        </p:spPr>
        <p:txBody>
          <a:bodyPr wrap="square">
            <a:spAutoFit/>
          </a:bodyPr>
          <a:lstStyle/>
          <a:p>
            <a:r>
              <a:rPr lang="en-US" sz="2800" b="1" dirty="0" smtClean="0"/>
              <a:t>     		- Causes are not fully understood</a:t>
            </a:r>
          </a:p>
          <a:p>
            <a:r>
              <a:rPr lang="en-US" sz="2800" b="1" dirty="0" smtClean="0"/>
              <a:t>     		- Probable important factors:</a:t>
            </a:r>
          </a:p>
          <a:p>
            <a:r>
              <a:rPr lang="en-US" sz="2800" b="1" dirty="0" smtClean="0"/>
              <a:t>     			1) Tectonic factors</a:t>
            </a:r>
          </a:p>
          <a:p>
            <a:r>
              <a:rPr lang="en-US" sz="2800" b="1" dirty="0" smtClean="0"/>
              <a:t>      			2) Astronomical factors</a:t>
            </a:r>
          </a:p>
          <a:p>
            <a:r>
              <a:rPr lang="en-US" sz="2800" b="1" dirty="0" smtClean="0"/>
              <a:t>   	  		3) Atmospheric factors</a:t>
            </a:r>
          </a:p>
        </p:txBody>
      </p:sp>
      <p:sp useBgFill="1">
        <p:nvSpPr>
          <p:cNvPr id="22" name="Rectangle 21"/>
          <p:cNvSpPr/>
          <p:nvPr/>
        </p:nvSpPr>
        <p:spPr>
          <a:xfrm>
            <a:off x="2209800" y="2895600"/>
            <a:ext cx="5867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50" name="Text Box 4"/>
          <p:cNvSpPr txBox="1">
            <a:spLocks noChangeArrowheads="1"/>
          </p:cNvSpPr>
          <p:nvPr/>
        </p:nvSpPr>
        <p:spPr bwMode="auto">
          <a:xfrm>
            <a:off x="0" y="850392"/>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grpSp>
        <p:nvGrpSpPr>
          <p:cNvPr id="16" name="Group 50"/>
          <p:cNvGrpSpPr>
            <a:grpSpLocks noChangeAspect="1"/>
          </p:cNvGrpSpPr>
          <p:nvPr/>
        </p:nvGrpSpPr>
        <p:grpSpPr>
          <a:xfrm>
            <a:off x="4800600" y="4992624"/>
            <a:ext cx="4275691" cy="1591640"/>
            <a:chOff x="603504" y="1981200"/>
            <a:chExt cx="8551381" cy="3183279"/>
          </a:xfrm>
        </p:grpSpPr>
        <p:pic>
          <p:nvPicPr>
            <p:cNvPr id="17" name="Picture 2"/>
            <p:cNvPicPr>
              <a:picLocks noChangeAspect="1" noChangeArrowheads="1"/>
            </p:cNvPicPr>
            <p:nvPr/>
          </p:nvPicPr>
          <p:blipFill>
            <a:blip r:embed="rId3" cstate="print"/>
            <a:srcRect l="6600"/>
            <a:stretch>
              <a:fillRect/>
            </a:stretch>
          </p:blipFill>
          <p:spPr bwMode="auto">
            <a:xfrm>
              <a:off x="603504" y="1981200"/>
              <a:ext cx="8540495"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18" name="Freeform 17"/>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889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3" name="Freeform 22"/>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5" name="Freeform 24"/>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889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2" name="Freeform 31"/>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4" name="Freeform 33"/>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889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5" name="Freeform 34"/>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37" name="Freeform 36"/>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useBgFill="1">
        <p:nvSpPr>
          <p:cNvPr id="19" name="Text Box 4"/>
          <p:cNvSpPr txBox="1">
            <a:spLocks noChangeArrowheads="1"/>
          </p:cNvSpPr>
          <p:nvPr/>
        </p:nvSpPr>
        <p:spPr bwMode="auto">
          <a:xfrm>
            <a:off x="0" y="2743200"/>
            <a:ext cx="9144000" cy="923330"/>
          </a:xfrm>
          <a:prstGeom prst="rect">
            <a:avLst/>
          </a:prstGeom>
          <a:ln w="9525">
            <a:noFill/>
            <a:miter lim="800000"/>
            <a:headEnd/>
            <a:tailEnd/>
          </a:ln>
        </p:spPr>
        <p:txBody>
          <a:bodyPr wrap="square">
            <a:spAutoFit/>
          </a:bodyPr>
          <a:lstStyle/>
          <a:p>
            <a:r>
              <a:rPr lang="en-US" sz="2800" b="1" dirty="0" smtClean="0"/>
              <a:t>		</a:t>
            </a:r>
            <a:r>
              <a:rPr lang="en-US" sz="2600" b="1" dirty="0" smtClean="0"/>
              <a:t>    		- land mass distribution</a:t>
            </a:r>
          </a:p>
          <a:p>
            <a:r>
              <a:rPr lang="en-US" sz="2600" b="1" dirty="0" smtClean="0"/>
              <a:t>		     		- mid-ocean ridge activity</a:t>
            </a:r>
          </a:p>
        </p:txBody>
      </p:sp>
      <p:sp useBgFill="1">
        <p:nvSpPr>
          <p:cNvPr id="36" name="Text Box 4"/>
          <p:cNvSpPr txBox="1">
            <a:spLocks noChangeArrowheads="1"/>
          </p:cNvSpPr>
          <p:nvPr/>
        </p:nvSpPr>
        <p:spPr bwMode="auto">
          <a:xfrm>
            <a:off x="0" y="5222557"/>
            <a:ext cx="3657600" cy="492443"/>
          </a:xfrm>
          <a:prstGeom prst="rect">
            <a:avLst/>
          </a:prstGeom>
          <a:ln w="9525">
            <a:noFill/>
            <a:miter lim="800000"/>
            <a:headEnd/>
            <a:tailEnd/>
          </a:ln>
        </p:spPr>
        <p:txBody>
          <a:bodyPr wrap="square">
            <a:spAutoFit/>
          </a:bodyPr>
          <a:lstStyle/>
          <a:p>
            <a:r>
              <a:rPr lang="en-US" sz="2600" b="1" dirty="0" smtClean="0"/>
              <a:t>mid-ocean ridge activity</a:t>
            </a:r>
          </a:p>
        </p:txBody>
      </p:sp>
      <p:sp useBgFill="1">
        <p:nvSpPr>
          <p:cNvPr id="38" name="Text Box 4"/>
          <p:cNvSpPr txBox="1">
            <a:spLocks noChangeArrowheads="1"/>
          </p:cNvSpPr>
          <p:nvPr/>
        </p:nvSpPr>
        <p:spPr bwMode="auto">
          <a:xfrm>
            <a:off x="5791200" y="1524000"/>
            <a:ext cx="3352800" cy="492443"/>
          </a:xfrm>
          <a:prstGeom prst="rect">
            <a:avLst/>
          </a:prstGeom>
          <a:ln w="9525">
            <a:noFill/>
            <a:miter lim="800000"/>
            <a:headEnd/>
            <a:tailEnd/>
          </a:ln>
        </p:spPr>
        <p:txBody>
          <a:bodyPr wrap="square">
            <a:spAutoFit/>
          </a:bodyPr>
          <a:lstStyle/>
          <a:p>
            <a:pPr algn="ctr"/>
            <a:r>
              <a:rPr lang="en-US" sz="2600" b="1" dirty="0" smtClean="0"/>
              <a:t>land mass distribution</a:t>
            </a:r>
          </a:p>
        </p:txBody>
      </p:sp>
      <p:sp>
        <p:nvSpPr>
          <p:cNvPr id="21" name="Rectangle 20"/>
          <p:cNvSpPr/>
          <p:nvPr/>
        </p:nvSpPr>
        <p:spPr>
          <a:xfrm>
            <a:off x="3124200" y="2362200"/>
            <a:ext cx="24384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bg/>
                                          </p:spTgt>
                                        </p:tgtEl>
                                        <p:attrNameLst>
                                          <p:attrName>style.visibility</p:attrName>
                                        </p:attrNameLst>
                                      </p:cBhvr>
                                      <p:to>
                                        <p:strVal val="visible"/>
                                      </p:to>
                                    </p:set>
                                    <p:animEffect transition="in" filter="fade">
                                      <p:cBhvr>
                                        <p:cTn id="12" dur="1000"/>
                                        <p:tgtEl>
                                          <p:spTgt spid="19">
                                            <p:bg/>
                                          </p:spTgt>
                                        </p:tgtEl>
                                      </p:cBhvr>
                                    </p:animEffect>
                                    <p:anim calcmode="lin" valueType="num">
                                      <p:cBhvr>
                                        <p:cTn id="13" dur="1000" fill="hold"/>
                                        <p:tgtEl>
                                          <p:spTgt spid="19">
                                            <p:bg/>
                                          </p:spTgt>
                                        </p:tgtEl>
                                        <p:attrNameLst>
                                          <p:attrName>ppt_x</p:attrName>
                                        </p:attrNameLst>
                                      </p:cBhvr>
                                      <p:tavLst>
                                        <p:tav tm="0">
                                          <p:val>
                                            <p:strVal val="#ppt_x"/>
                                          </p:val>
                                        </p:tav>
                                        <p:tav tm="100000">
                                          <p:val>
                                            <p:strVal val="#ppt_x"/>
                                          </p:val>
                                        </p:tav>
                                      </p:tavLst>
                                    </p:anim>
                                    <p:anim calcmode="lin" valueType="num">
                                      <p:cBhvr>
                                        <p:cTn id="14" dur="1000" fill="hold"/>
                                        <p:tgtEl>
                                          <p:spTgt spid="19">
                                            <p:bg/>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fade">
                                      <p:cBhvr>
                                        <p:cTn id="18" dur="1000"/>
                                        <p:tgtEl>
                                          <p:spTgt spid="19">
                                            <p:txEl>
                                              <p:pRg st="0" end="0"/>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fade">
                                      <p:cBhvr>
                                        <p:cTn id="22" dur="1000"/>
                                        <p:tgtEl>
                                          <p:spTgt spid="19">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21"/>
                                        </p:tgtEl>
                                      </p:cBhvr>
                                    </p:animEffect>
                                    <p:set>
                                      <p:cBhvr>
                                        <p:cTn id="30" dur="1" fill="hold">
                                          <p:stCondLst>
                                            <p:cond delay="999"/>
                                          </p:stCondLst>
                                        </p:cTn>
                                        <p:tgtEl>
                                          <p:spTgt spid="2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52"/>
                                        </p:tgtEl>
                                      </p:cBhvr>
                                    </p:animEffect>
                                    <p:set>
                                      <p:cBhvr>
                                        <p:cTn id="33" dur="1" fill="hold">
                                          <p:stCondLst>
                                            <p:cond delay="999"/>
                                          </p:stCondLst>
                                        </p:cTn>
                                        <p:tgtEl>
                                          <p:spTgt spid="5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19">
                                            <p:txEl>
                                              <p:pRg st="0" end="0"/>
                                            </p:txEl>
                                          </p:spTgt>
                                        </p:tgtEl>
                                      </p:cBhvr>
                                    </p:animEffect>
                                    <p:set>
                                      <p:cBhvr>
                                        <p:cTn id="36" dur="1" fill="hold">
                                          <p:stCondLst>
                                            <p:cond delay="999"/>
                                          </p:stCondLst>
                                        </p:cTn>
                                        <p:tgtEl>
                                          <p:spTgt spid="19">
                                            <p:txEl>
                                              <p:pRg st="0" end="0"/>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19">
                                            <p:txEl>
                                              <p:pRg st="1" end="1"/>
                                            </p:txEl>
                                          </p:spTgt>
                                        </p:tgtEl>
                                      </p:cBhvr>
                                    </p:animEffect>
                                    <p:set>
                                      <p:cBhvr>
                                        <p:cTn id="39" dur="1" fill="hold">
                                          <p:stCondLst>
                                            <p:cond delay="999"/>
                                          </p:stCondLst>
                                        </p:cTn>
                                        <p:tgtEl>
                                          <p:spTgt spid="19">
                                            <p:txEl>
                                              <p:pRg st="1" end="1"/>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9">
                                            <p:bg/>
                                          </p:spTgt>
                                        </p:tgtEl>
                                      </p:cBhvr>
                                    </p:animEffect>
                                    <p:set>
                                      <p:cBhvr>
                                        <p:cTn id="42" dur="1" fill="hold">
                                          <p:stCondLst>
                                            <p:cond delay="999"/>
                                          </p:stCondLst>
                                        </p:cTn>
                                        <p:tgtEl>
                                          <p:spTgt spid="19">
                                            <p:bg/>
                                          </p:spTgt>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uiExpand="1" build="allAtOnce" animBg="1"/>
      <p:bldP spid="19" grpId="1" build="allAtOnce"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4"/>
          <p:cNvSpPr txBox="1">
            <a:spLocks noChangeArrowheads="1"/>
          </p:cNvSpPr>
          <p:nvPr/>
        </p:nvSpPr>
        <p:spPr bwMode="auto">
          <a:xfrm>
            <a:off x="0" y="5222557"/>
            <a:ext cx="3657600" cy="492443"/>
          </a:xfrm>
          <a:prstGeom prst="rect">
            <a:avLst/>
          </a:prstGeom>
          <a:noFill/>
          <a:ln w="9525">
            <a:noFill/>
            <a:miter lim="800000"/>
            <a:headEnd/>
            <a:tailEnd/>
          </a:ln>
        </p:spPr>
        <p:txBody>
          <a:bodyPr wrap="square">
            <a:spAutoFit/>
          </a:bodyPr>
          <a:lstStyle/>
          <a:p>
            <a:r>
              <a:rPr lang="en-US" sz="2600" b="1" dirty="0" smtClean="0"/>
              <a:t>mid-ocean ridge activity</a:t>
            </a:r>
          </a:p>
        </p:txBody>
      </p:sp>
      <p:sp>
        <p:nvSpPr>
          <p:cNvPr id="2" name="Rectangle 1"/>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2"/>
          <p:cNvGrpSpPr/>
          <p:nvPr/>
        </p:nvGrpSpPr>
        <p:grpSpPr>
          <a:xfrm>
            <a:off x="-685800" y="1524000"/>
            <a:ext cx="6400800" cy="3397790"/>
            <a:chOff x="196518" y="625475"/>
            <a:chExt cx="8795082" cy="5033250"/>
          </a:xfrm>
        </p:grpSpPr>
        <p:pic>
          <p:nvPicPr>
            <p:cNvPr id="4" name="Picture 3" descr="310"/>
            <p:cNvPicPr>
              <a:picLocks noChangeAspect="1" noChangeArrowheads="1"/>
            </p:cNvPicPr>
            <p:nvPr/>
          </p:nvPicPr>
          <p:blipFill>
            <a:blip r:embed="rId2"/>
            <a:srcRect r="-786" b="21439"/>
            <a:stretch>
              <a:fillRect/>
            </a:stretch>
          </p:blipFill>
          <p:spPr bwMode="auto">
            <a:xfrm>
              <a:off x="220663" y="625475"/>
              <a:ext cx="8770937" cy="4403725"/>
            </a:xfrm>
            <a:prstGeom prst="rect">
              <a:avLst/>
            </a:prstGeom>
            <a:noFill/>
            <a:ln w="9525">
              <a:noFill/>
              <a:miter lim="800000"/>
              <a:headEnd/>
              <a:tailEnd/>
            </a:ln>
          </p:spPr>
        </p:pic>
        <p:sp>
          <p:nvSpPr>
            <p:cNvPr id="5" name="TextBox 3"/>
            <p:cNvSpPr txBox="1">
              <a:spLocks noChangeArrowheads="1"/>
            </p:cNvSpPr>
            <p:nvPr/>
          </p:nvSpPr>
          <p:spPr bwMode="auto">
            <a:xfrm>
              <a:off x="196518" y="4974847"/>
              <a:ext cx="8686801" cy="683878"/>
            </a:xfrm>
            <a:prstGeom prst="rect">
              <a:avLst/>
            </a:prstGeom>
            <a:solidFill>
              <a:schemeClr val="bg1"/>
            </a:solidFill>
            <a:ln w="9525">
              <a:noFill/>
              <a:miter lim="800000"/>
              <a:headEnd/>
              <a:tailEnd/>
            </a:ln>
          </p:spPr>
          <p:txBody>
            <a:bodyPr wrap="square">
              <a:spAutoFit/>
            </a:bodyPr>
            <a:lstStyle/>
            <a:p>
              <a:r>
                <a:rPr lang="en-US" sz="2400" b="1" dirty="0" smtClean="0"/>
                <a:t>	PANGAEA SUPERCONTINENT    310Ma</a:t>
              </a:r>
              <a:endParaRPr lang="en-US" sz="2400" b="1" dirty="0"/>
            </a:p>
          </p:txBody>
        </p:sp>
      </p:grpSp>
      <p:grpSp>
        <p:nvGrpSpPr>
          <p:cNvPr id="12" name="Group 50"/>
          <p:cNvGrpSpPr>
            <a:grpSpLocks noChangeAspect="1"/>
          </p:cNvGrpSpPr>
          <p:nvPr/>
        </p:nvGrpSpPr>
        <p:grpSpPr>
          <a:xfrm>
            <a:off x="4800600" y="4992624"/>
            <a:ext cx="4275691" cy="1591640"/>
            <a:chOff x="603504" y="1981200"/>
            <a:chExt cx="8551381" cy="3183279"/>
          </a:xfrm>
        </p:grpSpPr>
        <p:pic>
          <p:nvPicPr>
            <p:cNvPr id="13" name="Picture 2"/>
            <p:cNvPicPr>
              <a:picLocks noChangeAspect="1" noChangeArrowheads="1"/>
            </p:cNvPicPr>
            <p:nvPr/>
          </p:nvPicPr>
          <p:blipFill>
            <a:blip r:embed="rId3" cstate="print"/>
            <a:srcRect l="6600"/>
            <a:stretch>
              <a:fillRect/>
            </a:stretch>
          </p:blipFill>
          <p:spPr bwMode="auto">
            <a:xfrm>
              <a:off x="603504" y="1981200"/>
              <a:ext cx="8540495"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14" name="Freeform 13"/>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889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6" name="Freeform 15"/>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7" name="Freeform 16"/>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889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8" name="Freeform 17"/>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19" name="Freeform 18"/>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889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0" name="Freeform 19"/>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sp>
          <p:nvSpPr>
            <p:cNvPr id="21" name="Freeform 20"/>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889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p>
          </p:txBody>
        </p:sp>
      </p:grpSp>
      <p:sp useBgFill="1">
        <p:nvSpPr>
          <p:cNvPr id="7" name="Text Box 4"/>
          <p:cNvSpPr txBox="1">
            <a:spLocks noChangeArrowheads="1"/>
          </p:cNvSpPr>
          <p:nvPr/>
        </p:nvSpPr>
        <p:spPr bwMode="auto">
          <a:xfrm>
            <a:off x="5562600" y="2231648"/>
            <a:ext cx="3581400" cy="892552"/>
          </a:xfrm>
          <a:prstGeom prst="rect">
            <a:avLst/>
          </a:prstGeom>
          <a:ln w="25400">
            <a:solidFill>
              <a:schemeClr val="tx1"/>
            </a:solidFill>
            <a:miter lim="800000"/>
            <a:headEnd/>
            <a:tailEnd/>
          </a:ln>
        </p:spPr>
        <p:txBody>
          <a:bodyPr wrap="square">
            <a:spAutoFit/>
          </a:bodyPr>
          <a:lstStyle/>
          <a:p>
            <a:pPr algn="ctr"/>
            <a:r>
              <a:rPr lang="en-US" sz="2600" b="1" dirty="0" smtClean="0"/>
              <a:t>large land mass at pole</a:t>
            </a:r>
          </a:p>
          <a:p>
            <a:pPr algn="ctr"/>
            <a:r>
              <a:rPr lang="en-US" sz="2600" b="1" dirty="0" smtClean="0"/>
              <a:t> predicts glacial age</a:t>
            </a:r>
          </a:p>
        </p:txBody>
      </p:sp>
      <p:sp useBgFill="1">
        <p:nvSpPr>
          <p:cNvPr id="8" name="Text Box 4"/>
          <p:cNvSpPr txBox="1">
            <a:spLocks noChangeArrowheads="1"/>
          </p:cNvSpPr>
          <p:nvPr/>
        </p:nvSpPr>
        <p:spPr bwMode="auto">
          <a:xfrm>
            <a:off x="5181600" y="3298448"/>
            <a:ext cx="3962400" cy="892552"/>
          </a:xfrm>
          <a:prstGeom prst="rect">
            <a:avLst/>
          </a:prstGeom>
          <a:ln w="25400">
            <a:solidFill>
              <a:schemeClr val="tx1"/>
            </a:solidFill>
            <a:miter lim="800000"/>
            <a:headEnd/>
            <a:tailEnd/>
          </a:ln>
        </p:spPr>
        <p:txBody>
          <a:bodyPr wrap="square">
            <a:spAutoFit/>
          </a:bodyPr>
          <a:lstStyle/>
          <a:p>
            <a:pPr algn="ctr"/>
            <a:r>
              <a:rPr lang="en-US" sz="2600" b="1" dirty="0" smtClean="0"/>
              <a:t>shifting continents cause</a:t>
            </a:r>
          </a:p>
          <a:p>
            <a:pPr algn="ctr"/>
            <a:r>
              <a:rPr lang="en-US" sz="2600" b="1" dirty="0" smtClean="0"/>
              <a:t>changes in ocean currents</a:t>
            </a:r>
          </a:p>
        </p:txBody>
      </p:sp>
      <p:grpSp>
        <p:nvGrpSpPr>
          <p:cNvPr id="9" name="Group 8"/>
          <p:cNvGrpSpPr/>
          <p:nvPr/>
        </p:nvGrpSpPr>
        <p:grpSpPr>
          <a:xfrm>
            <a:off x="4038600" y="4419601"/>
            <a:ext cx="2743200" cy="1981200"/>
            <a:chOff x="4038600" y="3376250"/>
            <a:chExt cx="2743200" cy="1219201"/>
          </a:xfrm>
        </p:grpSpPr>
        <p:sp>
          <p:nvSpPr>
            <p:cNvPr id="10" name="Oval 9"/>
            <p:cNvSpPr/>
            <p:nvPr/>
          </p:nvSpPr>
          <p:spPr>
            <a:xfrm>
              <a:off x="4038600" y="3376250"/>
              <a:ext cx="1143000" cy="32824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 Arrow 10"/>
            <p:cNvSpPr/>
            <p:nvPr/>
          </p:nvSpPr>
          <p:spPr>
            <a:xfrm rot="5400000">
              <a:off x="5442438" y="3256089"/>
              <a:ext cx="1078524" cy="1600200"/>
            </a:xfrm>
            <a:prstGeom prst="bentArrow">
              <a:avLst>
                <a:gd name="adj1" fmla="val 4831"/>
                <a:gd name="adj2" fmla="val 15809"/>
                <a:gd name="adj3" fmla="val 25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22" name="Text Box 4"/>
          <p:cNvSpPr txBox="1">
            <a:spLocks noChangeArrowheads="1"/>
          </p:cNvSpPr>
          <p:nvPr/>
        </p:nvSpPr>
        <p:spPr bwMode="auto">
          <a:xfrm>
            <a:off x="0" y="850392"/>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useBgFill="1">
        <p:nvSpPr>
          <p:cNvPr id="2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p:nvSpPr>
          <p:cNvPr id="24" name="Text Box 4"/>
          <p:cNvSpPr txBox="1">
            <a:spLocks noChangeArrowheads="1"/>
          </p:cNvSpPr>
          <p:nvPr/>
        </p:nvSpPr>
        <p:spPr bwMode="auto">
          <a:xfrm>
            <a:off x="5791200" y="1524000"/>
            <a:ext cx="3352800" cy="492443"/>
          </a:xfrm>
          <a:prstGeom prst="rect">
            <a:avLst/>
          </a:prstGeom>
          <a:noFill/>
          <a:ln w="9525">
            <a:noFill/>
            <a:miter lim="800000"/>
            <a:headEnd/>
            <a:tailEnd/>
          </a:ln>
        </p:spPr>
        <p:txBody>
          <a:bodyPr wrap="square">
            <a:spAutoFit/>
          </a:bodyPr>
          <a:lstStyle/>
          <a:p>
            <a:pPr algn="ctr"/>
            <a:r>
              <a:rPr lang="en-US" sz="2600" b="1" dirty="0" smtClean="0"/>
              <a:t>land mass distribution</a:t>
            </a:r>
          </a:p>
        </p:txBody>
      </p:sp>
      <p:cxnSp>
        <p:nvCxnSpPr>
          <p:cNvPr id="26" name="Straight Connector 25"/>
          <p:cNvCxnSpPr/>
          <p:nvPr/>
        </p:nvCxnSpPr>
        <p:spPr>
          <a:xfrm>
            <a:off x="5943600" y="1981200"/>
            <a:ext cx="2971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Box 4"/>
          <p:cNvSpPr txBox="1">
            <a:spLocks noChangeArrowheads="1"/>
          </p:cNvSpPr>
          <p:nvPr/>
        </p:nvSpPr>
        <p:spPr bwMode="auto">
          <a:xfrm>
            <a:off x="6324600" y="1976735"/>
            <a:ext cx="2286000" cy="461665"/>
          </a:xfrm>
          <a:prstGeom prst="rect">
            <a:avLst/>
          </a:prstGeom>
          <a:noFill/>
          <a:ln w="9525">
            <a:noFill/>
            <a:miter lim="800000"/>
            <a:headEnd/>
            <a:tailEnd/>
          </a:ln>
        </p:spPr>
        <p:txBody>
          <a:bodyPr wrap="square">
            <a:spAutoFit/>
          </a:bodyPr>
          <a:lstStyle/>
          <a:p>
            <a:r>
              <a:rPr lang="en-US" sz="2400" b="1" dirty="0" smtClean="0"/>
              <a:t>massed at pole?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animEffect transition="in" filter="wipe(up)">
                                      <p:cBhvr>
                                        <p:cTn id="25" dur="2000"/>
                                        <p:tgtEl>
                                          <p:spTgt spid="7">
                                            <p:bg/>
                                          </p:spTgt>
                                        </p:tgtEl>
                                      </p:cBhvr>
                                    </p:animEffect>
                                  </p:childTnLst>
                                </p:cTn>
                              </p:par>
                              <p:par>
                                <p:cTn id="26" presetID="22" presetClass="entr" presetSubtype="8" fill="hold" nodeType="withEffect">
                                  <p:stCondLst>
                                    <p:cond delay="5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left)">
                                      <p:cBhvr>
                                        <p:cTn id="28" dur="1000"/>
                                        <p:tgtEl>
                                          <p:spTgt spid="7">
                                            <p:txEl>
                                              <p:pRg st="0" end="0"/>
                                            </p:txEl>
                                          </p:spTgt>
                                        </p:tgtEl>
                                      </p:cBhvr>
                                    </p:animEffect>
                                  </p:childTnLst>
                                </p:cTn>
                              </p:par>
                              <p:par>
                                <p:cTn id="29" presetID="22" presetClass="entr" presetSubtype="8" fill="hold" nodeType="withEffect">
                                  <p:stCondLst>
                                    <p:cond delay="150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wipe(left)">
                                      <p:cBhvr>
                                        <p:cTn id="31" dur="10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8">
                                            <p:bg/>
                                          </p:spTgt>
                                        </p:tgtEl>
                                        <p:attrNameLst>
                                          <p:attrName>style.visibility</p:attrName>
                                        </p:attrNameLst>
                                      </p:cBhvr>
                                      <p:to>
                                        <p:strVal val="visible"/>
                                      </p:to>
                                    </p:set>
                                    <p:animEffect transition="in" filter="wipe(up)">
                                      <p:cBhvr>
                                        <p:cTn id="36" dur="2000"/>
                                        <p:tgtEl>
                                          <p:spTgt spid="8">
                                            <p:bg/>
                                          </p:spTgt>
                                        </p:tgtEl>
                                      </p:cBhvr>
                                    </p:animEffect>
                                  </p:childTnLst>
                                </p:cTn>
                              </p:par>
                              <p:par>
                                <p:cTn id="37" presetID="22" presetClass="entr" presetSubtype="8" fill="hold" nodeType="withEffect">
                                  <p:stCondLst>
                                    <p:cond delay="50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wipe(left)">
                                      <p:cBhvr>
                                        <p:cTn id="39" dur="1000"/>
                                        <p:tgtEl>
                                          <p:spTgt spid="8">
                                            <p:txEl>
                                              <p:pRg st="0" end="0"/>
                                            </p:txEl>
                                          </p:spTgt>
                                        </p:tgtEl>
                                      </p:cBhvr>
                                    </p:animEffect>
                                  </p:childTnLst>
                                </p:cTn>
                              </p:par>
                              <p:par>
                                <p:cTn id="40" presetID="22" presetClass="entr" presetSubtype="8" fill="hold" nodeType="withEffect">
                                  <p:stCondLst>
                                    <p:cond delay="150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left)">
                                      <p:cBhvr>
                                        <p:cTn id="42" dur="10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8">
                                            <p:txEl>
                                              <p:pRg st="0" end="0"/>
                                            </p:txEl>
                                          </p:spTgt>
                                        </p:tgtEl>
                                      </p:cBhvr>
                                    </p:animEffect>
                                    <p:set>
                                      <p:cBhvr>
                                        <p:cTn id="47" dur="1" fill="hold">
                                          <p:stCondLst>
                                            <p:cond delay="999"/>
                                          </p:stCondLst>
                                        </p:cTn>
                                        <p:tgtEl>
                                          <p:spTgt spid="8">
                                            <p:txEl>
                                              <p:pRg st="0" end="0"/>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8">
                                            <p:txEl>
                                              <p:pRg st="1" end="1"/>
                                            </p:txEl>
                                          </p:spTgt>
                                        </p:tgtEl>
                                      </p:cBhvr>
                                    </p:animEffect>
                                    <p:set>
                                      <p:cBhvr>
                                        <p:cTn id="50" dur="1" fill="hold">
                                          <p:stCondLst>
                                            <p:cond delay="999"/>
                                          </p:stCondLst>
                                        </p:cTn>
                                        <p:tgtEl>
                                          <p:spTgt spid="8">
                                            <p:txEl>
                                              <p:pRg st="1" end="1"/>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8">
                                            <p:bg/>
                                          </p:spTgt>
                                        </p:tgtEl>
                                      </p:cBhvr>
                                    </p:animEffect>
                                    <p:set>
                                      <p:cBhvr>
                                        <p:cTn id="53" dur="1" fill="hold">
                                          <p:stCondLst>
                                            <p:cond delay="999"/>
                                          </p:stCondLst>
                                        </p:cTn>
                                        <p:tgtEl>
                                          <p:spTgt spid="8">
                                            <p:bg/>
                                          </p:spTgt>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9"/>
                                        </p:tgtEl>
                                      </p:cBhvr>
                                    </p:animEffect>
                                    <p:set>
                                      <p:cBhvr>
                                        <p:cTn id="56" dur="1" fill="hold">
                                          <p:stCondLst>
                                            <p:cond delay="9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7">
                                            <p:txEl>
                                              <p:pRg st="0" end="0"/>
                                            </p:txEl>
                                          </p:spTgt>
                                        </p:tgtEl>
                                      </p:cBhvr>
                                    </p:animEffect>
                                    <p:set>
                                      <p:cBhvr>
                                        <p:cTn id="59" dur="1" fill="hold">
                                          <p:stCondLst>
                                            <p:cond delay="999"/>
                                          </p:stCondLst>
                                        </p:cTn>
                                        <p:tgtEl>
                                          <p:spTgt spid="7">
                                            <p:txEl>
                                              <p:pRg st="0" end="0"/>
                                            </p:txEl>
                                          </p:spTgt>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7">
                                            <p:txEl>
                                              <p:pRg st="1" end="1"/>
                                            </p:txEl>
                                          </p:spTgt>
                                        </p:tgtEl>
                                      </p:cBhvr>
                                    </p:animEffect>
                                    <p:set>
                                      <p:cBhvr>
                                        <p:cTn id="62" dur="1" fill="hold">
                                          <p:stCondLst>
                                            <p:cond delay="999"/>
                                          </p:stCondLst>
                                        </p:cTn>
                                        <p:tgtEl>
                                          <p:spTgt spid="7">
                                            <p:txEl>
                                              <p:pRg st="1" end="1"/>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7">
                                            <p:bg/>
                                          </p:spTgt>
                                        </p:tgtEl>
                                      </p:cBhvr>
                                    </p:animEffect>
                                    <p:set>
                                      <p:cBhvr>
                                        <p:cTn id="65" dur="1" fill="hold">
                                          <p:stCondLst>
                                            <p:cond delay="999"/>
                                          </p:stCondLst>
                                        </p:cTn>
                                        <p:tgtEl>
                                          <p:spTgt spid="7">
                                            <p:bg/>
                                          </p:spTgt>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12"/>
                                        </p:tgtEl>
                                      </p:cBhvr>
                                    </p:animEffect>
                                    <p:set>
                                      <p:cBhvr>
                                        <p:cTn id="68" dur="1" fill="hold">
                                          <p:stCondLst>
                                            <p:cond delay="999"/>
                                          </p:stCondLst>
                                        </p:cTn>
                                        <p:tgtEl>
                                          <p:spTgt spid="12"/>
                                        </p:tgtEl>
                                        <p:attrNameLst>
                                          <p:attrName>style.visibility</p:attrName>
                                        </p:attrNameLst>
                                      </p:cBhvr>
                                      <p:to>
                                        <p:strVal val="hidden"/>
                                      </p:to>
                                    </p:set>
                                  </p:childTnLst>
                                </p:cTn>
                              </p:par>
                              <p:par>
                                <p:cTn id="69" presetID="6" presetClass="emph" presetSubtype="0" fill="hold" nodeType="withEffect">
                                  <p:stCondLst>
                                    <p:cond delay="500"/>
                                  </p:stCondLst>
                                  <p:childTnLst>
                                    <p:animScale>
                                      <p:cBhvr>
                                        <p:cTn id="70" dur="1000" fill="hold"/>
                                        <p:tgtEl>
                                          <p:spTgt spid="3"/>
                                        </p:tgtEl>
                                      </p:cBhvr>
                                      <p:by x="60000" y="60000"/>
                                    </p:animScale>
                                  </p:childTnLst>
                                </p:cTn>
                              </p:par>
                              <p:par>
                                <p:cTn id="71" presetID="63" presetClass="path" presetSubtype="0" fill="hold" nodeType="withEffect">
                                  <p:stCondLst>
                                    <p:cond delay="500"/>
                                  </p:stCondLst>
                                  <p:childTnLst>
                                    <p:animMotion origin="layout" path="M 0 2.59259E-6 L 0.125 -0.09213 " pathEditMode="relative" rAng="0" ptsTypes="AA">
                                      <p:cBhvr>
                                        <p:cTn id="72" dur="1000" fill="hold"/>
                                        <p:tgtEl>
                                          <p:spTgt spid="3"/>
                                        </p:tgtEl>
                                        <p:attrNameLst>
                                          <p:attrName>ppt_x</p:attrName>
                                          <p:attrName>ppt_y</p:attrName>
                                        </p:attrNameLst>
                                      </p:cBhvr>
                                      <p:rCtr x="63" y="-46"/>
                                    </p:animMotion>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2"/>
                                        </p:tgtEl>
                                      </p:cBhvr>
                                    </p:animEffect>
                                    <p:set>
                                      <p:cBhvr>
                                        <p:cTn id="8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build="allAtOnce" animBg="1"/>
      <p:bldP spid="7" grpId="1" build="allAtOnce" animBg="1"/>
      <p:bldP spid="8" grpId="0" build="allAtOnce" animBg="1"/>
      <p:bldP spid="8" grpId="1" build="allAtOnce" animBg="1"/>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16" name="Text Box 4"/>
          <p:cNvSpPr txBox="1">
            <a:spLocks noChangeArrowheads="1"/>
          </p:cNvSpPr>
          <p:nvPr/>
        </p:nvSpPr>
        <p:spPr bwMode="auto">
          <a:xfrm>
            <a:off x="0" y="850392"/>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pic>
        <p:nvPicPr>
          <p:cNvPr id="20" name="Picture 2" descr="File:Mid-ocean ridge topography.gif"/>
          <p:cNvPicPr>
            <a:picLocks noChangeAspect="1" noChangeArrowheads="1" noCrop="1"/>
          </p:cNvPicPr>
          <p:nvPr/>
        </p:nvPicPr>
        <p:blipFill>
          <a:blip r:embed="rId3" cstate="print"/>
          <a:srcRect/>
          <a:stretch>
            <a:fillRect/>
          </a:stretch>
        </p:blipFill>
        <p:spPr bwMode="auto">
          <a:xfrm>
            <a:off x="990600" y="1524000"/>
            <a:ext cx="7239000" cy="2682497"/>
          </a:xfrm>
          <a:prstGeom prst="rect">
            <a:avLst/>
          </a:prstGeom>
          <a:noFill/>
        </p:spPr>
      </p:pic>
      <p:sp useBgFill="1">
        <p:nvSpPr>
          <p:cNvPr id="21" name="Text Box 4"/>
          <p:cNvSpPr txBox="1">
            <a:spLocks noChangeArrowheads="1"/>
          </p:cNvSpPr>
          <p:nvPr/>
        </p:nvSpPr>
        <p:spPr bwMode="auto">
          <a:xfrm>
            <a:off x="990600" y="4114800"/>
            <a:ext cx="7239000" cy="492443"/>
          </a:xfrm>
          <a:prstGeom prst="rect">
            <a:avLst/>
          </a:prstGeom>
          <a:ln w="25400">
            <a:solidFill>
              <a:schemeClr val="tx1"/>
            </a:solidFill>
            <a:miter lim="800000"/>
            <a:headEnd/>
            <a:tailEnd/>
          </a:ln>
        </p:spPr>
        <p:txBody>
          <a:bodyPr wrap="square">
            <a:spAutoFit/>
          </a:bodyPr>
          <a:lstStyle/>
          <a:p>
            <a:pPr algn="ctr"/>
            <a:r>
              <a:rPr lang="en-US" sz="2600" b="1" dirty="0" smtClean="0"/>
              <a:t>. . . . changes in ocean displacement </a:t>
            </a:r>
          </a:p>
        </p:txBody>
      </p:sp>
      <p:grpSp>
        <p:nvGrpSpPr>
          <p:cNvPr id="9" name="Group 18"/>
          <p:cNvGrpSpPr/>
          <p:nvPr/>
        </p:nvGrpSpPr>
        <p:grpSpPr>
          <a:xfrm>
            <a:off x="3179510" y="3200400"/>
            <a:ext cx="2313647" cy="988676"/>
            <a:chOff x="2971800" y="5105400"/>
            <a:chExt cx="2594511" cy="1216832"/>
          </a:xfrm>
        </p:grpSpPr>
        <p:sp>
          <p:nvSpPr>
            <p:cNvPr id="10" name="Freeform 9"/>
            <p:cNvSpPr/>
            <p:nvPr/>
          </p:nvSpPr>
          <p:spPr>
            <a:xfrm>
              <a:off x="4501444" y="5105400"/>
              <a:ext cx="984956" cy="685800"/>
            </a:xfrm>
            <a:custGeom>
              <a:avLst/>
              <a:gdLst>
                <a:gd name="connsiteX0" fmla="*/ 36689 w 832556"/>
                <a:gd name="connsiteY0" fmla="*/ 1467555 h 1467555"/>
                <a:gd name="connsiteX1" fmla="*/ 36689 w 832556"/>
                <a:gd name="connsiteY1" fmla="*/ 299155 h 1467555"/>
                <a:gd name="connsiteX2" fmla="*/ 256823 w 832556"/>
                <a:gd name="connsiteY2" fmla="*/ 45155 h 1467555"/>
                <a:gd name="connsiteX3" fmla="*/ 832556 w 832556"/>
                <a:gd name="connsiteY3" fmla="*/ 28222 h 1467555"/>
              </a:gdLst>
              <a:ahLst/>
              <a:cxnLst>
                <a:cxn ang="0">
                  <a:pos x="connsiteX0" y="connsiteY0"/>
                </a:cxn>
                <a:cxn ang="0">
                  <a:pos x="connsiteX1" y="connsiteY1"/>
                </a:cxn>
                <a:cxn ang="0">
                  <a:pos x="connsiteX2" y="connsiteY2"/>
                </a:cxn>
                <a:cxn ang="0">
                  <a:pos x="connsiteX3" y="connsiteY3"/>
                </a:cxn>
              </a:cxnLst>
              <a:rect l="l" t="t" r="r" b="b"/>
              <a:pathLst>
                <a:path w="832556" h="1467555">
                  <a:moveTo>
                    <a:pt x="36689" y="1467555"/>
                  </a:moveTo>
                  <a:cubicBezTo>
                    <a:pt x="18344" y="1001888"/>
                    <a:pt x="0" y="536222"/>
                    <a:pt x="36689" y="299155"/>
                  </a:cubicBezTo>
                  <a:cubicBezTo>
                    <a:pt x="73378" y="62088"/>
                    <a:pt x="124179" y="90311"/>
                    <a:pt x="256823" y="45155"/>
                  </a:cubicBezTo>
                  <a:cubicBezTo>
                    <a:pt x="389468" y="0"/>
                    <a:pt x="611012" y="14111"/>
                    <a:pt x="832556" y="28222"/>
                  </a:cubicBezTo>
                </a:path>
              </a:pathLst>
            </a:custGeom>
            <a:ln w="1270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flipH="1">
              <a:off x="3505200" y="5105400"/>
              <a:ext cx="996244" cy="685800"/>
            </a:xfrm>
            <a:custGeom>
              <a:avLst/>
              <a:gdLst>
                <a:gd name="connsiteX0" fmla="*/ 36689 w 832556"/>
                <a:gd name="connsiteY0" fmla="*/ 1467555 h 1467555"/>
                <a:gd name="connsiteX1" fmla="*/ 36689 w 832556"/>
                <a:gd name="connsiteY1" fmla="*/ 299155 h 1467555"/>
                <a:gd name="connsiteX2" fmla="*/ 256823 w 832556"/>
                <a:gd name="connsiteY2" fmla="*/ 45155 h 1467555"/>
                <a:gd name="connsiteX3" fmla="*/ 832556 w 832556"/>
                <a:gd name="connsiteY3" fmla="*/ 28222 h 1467555"/>
              </a:gdLst>
              <a:ahLst/>
              <a:cxnLst>
                <a:cxn ang="0">
                  <a:pos x="connsiteX0" y="connsiteY0"/>
                </a:cxn>
                <a:cxn ang="0">
                  <a:pos x="connsiteX1" y="connsiteY1"/>
                </a:cxn>
                <a:cxn ang="0">
                  <a:pos x="connsiteX2" y="connsiteY2"/>
                </a:cxn>
                <a:cxn ang="0">
                  <a:pos x="connsiteX3" y="connsiteY3"/>
                </a:cxn>
              </a:cxnLst>
              <a:rect l="l" t="t" r="r" b="b"/>
              <a:pathLst>
                <a:path w="832556" h="1467555">
                  <a:moveTo>
                    <a:pt x="36689" y="1467555"/>
                  </a:moveTo>
                  <a:cubicBezTo>
                    <a:pt x="18344" y="1001888"/>
                    <a:pt x="0" y="536222"/>
                    <a:pt x="36689" y="299155"/>
                  </a:cubicBezTo>
                  <a:cubicBezTo>
                    <a:pt x="73378" y="62088"/>
                    <a:pt x="124179" y="90311"/>
                    <a:pt x="256823" y="45155"/>
                  </a:cubicBezTo>
                  <a:cubicBezTo>
                    <a:pt x="389468" y="0"/>
                    <a:pt x="611012" y="14111"/>
                    <a:pt x="832556" y="28222"/>
                  </a:cubicBezTo>
                </a:path>
              </a:pathLst>
            </a:custGeom>
            <a:ln w="1270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2971800" y="5678269"/>
              <a:ext cx="2594511" cy="643963"/>
            </a:xfrm>
            <a:prstGeom prst="rect">
              <a:avLst/>
            </a:prstGeom>
            <a:noFill/>
          </p:spPr>
          <p:txBody>
            <a:bodyPr wrap="none" rtlCol="0">
              <a:spAutoFit/>
            </a:bodyPr>
            <a:lstStyle/>
            <a:p>
              <a:pPr algn="ctr"/>
              <a:r>
                <a:rPr lang="en-US" sz="2800" b="1" dirty="0" smtClean="0">
                  <a:effectLst>
                    <a:outerShdw dist="38100" dir="7200000" algn="ctr" rotWithShape="0">
                      <a:schemeClr val="bg1"/>
                    </a:outerShdw>
                  </a:effectLst>
                </a:rPr>
                <a:t>     HEAT FLOW</a:t>
              </a:r>
            </a:p>
          </p:txBody>
        </p:sp>
      </p:grpSp>
      <p:sp useBgFill="1">
        <p:nvSpPr>
          <p:cNvPr id="13" name="Text Box 4"/>
          <p:cNvSpPr txBox="1">
            <a:spLocks noChangeArrowheads="1"/>
          </p:cNvSpPr>
          <p:nvPr/>
        </p:nvSpPr>
        <p:spPr bwMode="auto">
          <a:xfrm>
            <a:off x="0" y="5222557"/>
            <a:ext cx="3657600" cy="492443"/>
          </a:xfrm>
          <a:prstGeom prst="rect">
            <a:avLst/>
          </a:prstGeom>
          <a:ln w="9525">
            <a:noFill/>
            <a:miter lim="800000"/>
            <a:headEnd/>
            <a:tailEnd/>
          </a:ln>
        </p:spPr>
        <p:txBody>
          <a:bodyPr wrap="square">
            <a:spAutoFit/>
          </a:bodyPr>
          <a:lstStyle/>
          <a:p>
            <a:r>
              <a:rPr lang="en-US" sz="2600" b="1" dirty="0" smtClean="0"/>
              <a:t>mid-ocean ridge activity</a:t>
            </a:r>
          </a:p>
        </p:txBody>
      </p:sp>
      <p:grpSp>
        <p:nvGrpSpPr>
          <p:cNvPr id="14" name="Group 12"/>
          <p:cNvGrpSpPr>
            <a:grpSpLocks noChangeAspect="1"/>
          </p:cNvGrpSpPr>
          <p:nvPr/>
        </p:nvGrpSpPr>
        <p:grpSpPr>
          <a:xfrm>
            <a:off x="1728216" y="1572768"/>
            <a:ext cx="3834384" cy="2066544"/>
            <a:chOff x="210479" y="625475"/>
            <a:chExt cx="8781121" cy="5102058"/>
          </a:xfrm>
        </p:grpSpPr>
        <p:sp>
          <p:nvSpPr>
            <p:cNvPr id="23" name="TextBox 3"/>
            <p:cNvSpPr txBox="1">
              <a:spLocks noChangeArrowheads="1"/>
            </p:cNvSpPr>
            <p:nvPr/>
          </p:nvSpPr>
          <p:spPr bwMode="auto">
            <a:xfrm>
              <a:off x="210479" y="4959967"/>
              <a:ext cx="8686801" cy="767566"/>
            </a:xfrm>
            <a:prstGeom prst="rect">
              <a:avLst/>
            </a:prstGeom>
            <a:solidFill>
              <a:schemeClr val="bg1"/>
            </a:solidFill>
            <a:ln w="9525">
              <a:noFill/>
              <a:miter lim="800000"/>
              <a:headEnd/>
              <a:tailEnd/>
            </a:ln>
          </p:spPr>
          <p:txBody>
            <a:bodyPr wrap="square">
              <a:spAutoFit/>
            </a:bodyPr>
            <a:lstStyle/>
            <a:p>
              <a:r>
                <a:rPr lang="en-US" sz="1450" b="1" dirty="0" smtClean="0"/>
                <a:t>            PANGAEA SUPERCONTINENT    310Ma</a:t>
              </a:r>
              <a:endParaRPr lang="en-US" sz="1450" b="1" dirty="0"/>
            </a:p>
          </p:txBody>
        </p:sp>
        <p:pic>
          <p:nvPicPr>
            <p:cNvPr id="22" name="Picture 21" descr="310"/>
            <p:cNvPicPr>
              <a:picLocks noChangeAspect="1" noChangeArrowheads="1"/>
            </p:cNvPicPr>
            <p:nvPr/>
          </p:nvPicPr>
          <p:blipFill>
            <a:blip r:embed="rId4"/>
            <a:srcRect r="-786" b="21439"/>
            <a:stretch>
              <a:fillRect/>
            </a:stretch>
          </p:blipFill>
          <p:spPr bwMode="auto">
            <a:xfrm>
              <a:off x="220663" y="625475"/>
              <a:ext cx="8770937" cy="4403725"/>
            </a:xfrm>
            <a:prstGeom prst="rect">
              <a:avLst/>
            </a:prstGeom>
            <a:noFill/>
            <a:ln w="9525">
              <a:noFill/>
              <a:miter lim="800000"/>
              <a:headEnd/>
              <a:tailEnd/>
            </a:ln>
          </p:spPr>
        </p:pic>
      </p:grpSp>
      <p:sp>
        <p:nvSpPr>
          <p:cNvPr id="24" name="Text Box 4"/>
          <p:cNvSpPr txBox="1">
            <a:spLocks noChangeArrowheads="1"/>
          </p:cNvSpPr>
          <p:nvPr/>
        </p:nvSpPr>
        <p:spPr bwMode="auto">
          <a:xfrm>
            <a:off x="5791200" y="1524000"/>
            <a:ext cx="3352800" cy="492443"/>
          </a:xfrm>
          <a:prstGeom prst="rect">
            <a:avLst/>
          </a:prstGeom>
          <a:noFill/>
          <a:ln w="9525">
            <a:noFill/>
            <a:miter lim="800000"/>
            <a:headEnd/>
            <a:tailEnd/>
          </a:ln>
        </p:spPr>
        <p:txBody>
          <a:bodyPr wrap="square">
            <a:spAutoFit/>
          </a:bodyPr>
          <a:lstStyle/>
          <a:p>
            <a:pPr algn="ctr"/>
            <a:r>
              <a:rPr lang="en-US" sz="2600" b="1" dirty="0" smtClean="0"/>
              <a:t>land mass distribution</a:t>
            </a:r>
          </a:p>
        </p:txBody>
      </p:sp>
      <p:cxnSp>
        <p:nvCxnSpPr>
          <p:cNvPr id="25" name="Straight Connector 24"/>
          <p:cNvCxnSpPr/>
          <p:nvPr/>
        </p:nvCxnSpPr>
        <p:spPr>
          <a:xfrm>
            <a:off x="152400" y="5713412"/>
            <a:ext cx="3124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18"/>
          <p:cNvGrpSpPr/>
          <p:nvPr/>
        </p:nvGrpSpPr>
        <p:grpSpPr>
          <a:xfrm>
            <a:off x="6019800" y="5334000"/>
            <a:ext cx="2313647" cy="988676"/>
            <a:chOff x="2971800" y="5105400"/>
            <a:chExt cx="2594511" cy="1216832"/>
          </a:xfrm>
        </p:grpSpPr>
        <p:sp>
          <p:nvSpPr>
            <p:cNvPr id="28" name="Freeform 27"/>
            <p:cNvSpPr/>
            <p:nvPr/>
          </p:nvSpPr>
          <p:spPr>
            <a:xfrm>
              <a:off x="4501444" y="5105400"/>
              <a:ext cx="984956" cy="685800"/>
            </a:xfrm>
            <a:custGeom>
              <a:avLst/>
              <a:gdLst>
                <a:gd name="connsiteX0" fmla="*/ 36689 w 832556"/>
                <a:gd name="connsiteY0" fmla="*/ 1467555 h 1467555"/>
                <a:gd name="connsiteX1" fmla="*/ 36689 w 832556"/>
                <a:gd name="connsiteY1" fmla="*/ 299155 h 1467555"/>
                <a:gd name="connsiteX2" fmla="*/ 256823 w 832556"/>
                <a:gd name="connsiteY2" fmla="*/ 45155 h 1467555"/>
                <a:gd name="connsiteX3" fmla="*/ 832556 w 832556"/>
                <a:gd name="connsiteY3" fmla="*/ 28222 h 1467555"/>
              </a:gdLst>
              <a:ahLst/>
              <a:cxnLst>
                <a:cxn ang="0">
                  <a:pos x="connsiteX0" y="connsiteY0"/>
                </a:cxn>
                <a:cxn ang="0">
                  <a:pos x="connsiteX1" y="connsiteY1"/>
                </a:cxn>
                <a:cxn ang="0">
                  <a:pos x="connsiteX2" y="connsiteY2"/>
                </a:cxn>
                <a:cxn ang="0">
                  <a:pos x="connsiteX3" y="connsiteY3"/>
                </a:cxn>
              </a:cxnLst>
              <a:rect l="l" t="t" r="r" b="b"/>
              <a:pathLst>
                <a:path w="832556" h="1467555">
                  <a:moveTo>
                    <a:pt x="36689" y="1467555"/>
                  </a:moveTo>
                  <a:cubicBezTo>
                    <a:pt x="18344" y="1001888"/>
                    <a:pt x="0" y="536222"/>
                    <a:pt x="36689" y="299155"/>
                  </a:cubicBezTo>
                  <a:cubicBezTo>
                    <a:pt x="73378" y="62088"/>
                    <a:pt x="124179" y="90311"/>
                    <a:pt x="256823" y="45155"/>
                  </a:cubicBezTo>
                  <a:cubicBezTo>
                    <a:pt x="389468" y="0"/>
                    <a:pt x="611012" y="14111"/>
                    <a:pt x="832556" y="28222"/>
                  </a:cubicBezTo>
                </a:path>
              </a:pathLst>
            </a:custGeom>
            <a:ln w="1270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flipH="1">
              <a:off x="3505200" y="5105400"/>
              <a:ext cx="996244" cy="685800"/>
            </a:xfrm>
            <a:custGeom>
              <a:avLst/>
              <a:gdLst>
                <a:gd name="connsiteX0" fmla="*/ 36689 w 832556"/>
                <a:gd name="connsiteY0" fmla="*/ 1467555 h 1467555"/>
                <a:gd name="connsiteX1" fmla="*/ 36689 w 832556"/>
                <a:gd name="connsiteY1" fmla="*/ 299155 h 1467555"/>
                <a:gd name="connsiteX2" fmla="*/ 256823 w 832556"/>
                <a:gd name="connsiteY2" fmla="*/ 45155 h 1467555"/>
                <a:gd name="connsiteX3" fmla="*/ 832556 w 832556"/>
                <a:gd name="connsiteY3" fmla="*/ 28222 h 1467555"/>
              </a:gdLst>
              <a:ahLst/>
              <a:cxnLst>
                <a:cxn ang="0">
                  <a:pos x="connsiteX0" y="connsiteY0"/>
                </a:cxn>
                <a:cxn ang="0">
                  <a:pos x="connsiteX1" y="connsiteY1"/>
                </a:cxn>
                <a:cxn ang="0">
                  <a:pos x="connsiteX2" y="connsiteY2"/>
                </a:cxn>
                <a:cxn ang="0">
                  <a:pos x="connsiteX3" y="connsiteY3"/>
                </a:cxn>
              </a:cxnLst>
              <a:rect l="l" t="t" r="r" b="b"/>
              <a:pathLst>
                <a:path w="832556" h="1467555">
                  <a:moveTo>
                    <a:pt x="36689" y="1467555"/>
                  </a:moveTo>
                  <a:cubicBezTo>
                    <a:pt x="18344" y="1001888"/>
                    <a:pt x="0" y="536222"/>
                    <a:pt x="36689" y="299155"/>
                  </a:cubicBezTo>
                  <a:cubicBezTo>
                    <a:pt x="73378" y="62088"/>
                    <a:pt x="124179" y="90311"/>
                    <a:pt x="256823" y="45155"/>
                  </a:cubicBezTo>
                  <a:cubicBezTo>
                    <a:pt x="389468" y="0"/>
                    <a:pt x="611012" y="14111"/>
                    <a:pt x="832556" y="28222"/>
                  </a:cubicBezTo>
                </a:path>
              </a:pathLst>
            </a:custGeom>
            <a:ln w="1270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2971800" y="5678269"/>
              <a:ext cx="2594511" cy="643963"/>
            </a:xfrm>
            <a:prstGeom prst="rect">
              <a:avLst/>
            </a:prstGeom>
            <a:noFill/>
          </p:spPr>
          <p:txBody>
            <a:bodyPr wrap="none" rtlCol="0">
              <a:spAutoFit/>
            </a:bodyPr>
            <a:lstStyle/>
            <a:p>
              <a:pPr algn="ctr"/>
              <a:r>
                <a:rPr lang="en-US" sz="2800" b="1" dirty="0" smtClean="0">
                  <a:effectLst>
                    <a:outerShdw dist="38100" dir="7200000" algn="ctr" rotWithShape="0">
                      <a:schemeClr val="bg1"/>
                    </a:outerShdw>
                  </a:effectLst>
                </a:rPr>
                <a:t>     HEAT FLOW</a:t>
              </a:r>
            </a:p>
          </p:txBody>
        </p:sp>
      </p:grpSp>
      <p:grpSp>
        <p:nvGrpSpPr>
          <p:cNvPr id="31" name="Group 30"/>
          <p:cNvGrpSpPr/>
          <p:nvPr/>
        </p:nvGrpSpPr>
        <p:grpSpPr>
          <a:xfrm>
            <a:off x="2286000" y="914400"/>
            <a:ext cx="2743200" cy="2438400"/>
            <a:chOff x="5181600" y="762000"/>
            <a:chExt cx="2743200" cy="2438400"/>
          </a:xfrm>
        </p:grpSpPr>
        <p:cxnSp>
          <p:nvCxnSpPr>
            <p:cNvPr id="32" name="Straight Connector 31"/>
            <p:cNvCxnSpPr>
              <a:endCxn id="33" idx="0"/>
            </p:cNvCxnSpPr>
            <p:nvPr/>
          </p:nvCxnSpPr>
          <p:spPr>
            <a:xfrm rot="5400000">
              <a:off x="6057900" y="1257300"/>
              <a:ext cx="1600200" cy="609600"/>
            </a:xfrm>
            <a:prstGeom prst="line">
              <a:avLst/>
            </a:prstGeom>
            <a:ln w="76200">
              <a:solidFill>
                <a:schemeClr val="tx2">
                  <a:lumMod val="60000"/>
                  <a:lumOff val="40000"/>
                </a:schemeClr>
              </a:solidFill>
            </a:ln>
            <a:effectLst>
              <a:outerShdw blurRad="38100" dist="50800" dir="5400000" algn="ctr" rotWithShape="0">
                <a:schemeClr val="accent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5181600" y="2362200"/>
              <a:ext cx="2743200" cy="8382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p:cNvSpPr/>
          <p:nvPr/>
        </p:nvSpPr>
        <p:spPr>
          <a:xfrm>
            <a:off x="2438400" y="76200"/>
            <a:ext cx="4267200" cy="8382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3657600" y="3352800"/>
            <a:ext cx="2209800" cy="2971800"/>
            <a:chOff x="3657600" y="3352800"/>
            <a:chExt cx="2209800" cy="2971800"/>
          </a:xfrm>
        </p:grpSpPr>
        <p:cxnSp>
          <p:nvCxnSpPr>
            <p:cNvPr id="36" name="Straight Connector 35"/>
            <p:cNvCxnSpPr>
              <a:stCxn id="33" idx="4"/>
              <a:endCxn id="37" idx="0"/>
            </p:cNvCxnSpPr>
            <p:nvPr/>
          </p:nvCxnSpPr>
          <p:spPr>
            <a:xfrm rot="16200000" flipH="1">
              <a:off x="3600450" y="3409950"/>
              <a:ext cx="1600200" cy="1485900"/>
            </a:xfrm>
            <a:prstGeom prst="line">
              <a:avLst/>
            </a:prstGeom>
            <a:ln w="76200">
              <a:solidFill>
                <a:schemeClr val="tx2">
                  <a:lumMod val="60000"/>
                  <a:lumOff val="40000"/>
                </a:schemeClr>
              </a:solidFill>
            </a:ln>
            <a:effectLst>
              <a:outerShdw blurRad="38100" dist="50800" dir="5400000" algn="ctr" rotWithShape="0">
                <a:schemeClr val="accent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19600" y="4953000"/>
              <a:ext cx="1447800" cy="13716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p:cNvCxnSpPr/>
          <p:nvPr/>
        </p:nvCxnSpPr>
        <p:spPr>
          <a:xfrm>
            <a:off x="5943600" y="1981200"/>
            <a:ext cx="2971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 Box 4"/>
          <p:cNvSpPr txBox="1">
            <a:spLocks noChangeArrowheads="1"/>
          </p:cNvSpPr>
          <p:nvPr/>
        </p:nvSpPr>
        <p:spPr bwMode="auto">
          <a:xfrm>
            <a:off x="6324600" y="1976735"/>
            <a:ext cx="2286000" cy="461665"/>
          </a:xfrm>
          <a:prstGeom prst="rect">
            <a:avLst/>
          </a:prstGeom>
          <a:noFill/>
          <a:ln w="9525">
            <a:noFill/>
            <a:miter lim="800000"/>
            <a:headEnd/>
            <a:tailEnd/>
          </a:ln>
        </p:spPr>
        <p:txBody>
          <a:bodyPr wrap="square">
            <a:spAutoFit/>
          </a:bodyPr>
          <a:lstStyle/>
          <a:p>
            <a:r>
              <a:rPr lang="en-US" sz="2400" b="1" dirty="0" smtClean="0"/>
              <a:t>massed at pole?</a:t>
            </a:r>
          </a:p>
        </p:txBody>
      </p:sp>
      <p:sp>
        <p:nvSpPr>
          <p:cNvPr id="45" name="Text Box 4"/>
          <p:cNvSpPr txBox="1">
            <a:spLocks noChangeArrowheads="1"/>
          </p:cNvSpPr>
          <p:nvPr/>
        </p:nvSpPr>
        <p:spPr bwMode="auto">
          <a:xfrm>
            <a:off x="457200" y="5715000"/>
            <a:ext cx="2895600" cy="461665"/>
          </a:xfrm>
          <a:prstGeom prst="rect">
            <a:avLst/>
          </a:prstGeom>
          <a:noFill/>
          <a:ln w="9525">
            <a:noFill/>
            <a:miter lim="800000"/>
            <a:headEnd/>
            <a:tailEnd/>
          </a:ln>
        </p:spPr>
        <p:txBody>
          <a:bodyPr wrap="square">
            <a:spAutoFit/>
          </a:bodyPr>
          <a:lstStyle/>
          <a:p>
            <a:r>
              <a:rPr lang="en-US" sz="2400" b="1" dirty="0" smtClean="0"/>
              <a:t>ocean displacement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1000"/>
                                        <p:tgtEl>
                                          <p:spTgt spid="24"/>
                                        </p:tgtEl>
                                      </p:cBhvr>
                                    </p:animEffect>
                                    <p:set>
                                      <p:cBhvr>
                                        <p:cTn id="7" dur="1" fill="hold">
                                          <p:stCondLst>
                                            <p:cond delay="999"/>
                                          </p:stCondLst>
                                        </p:cTn>
                                        <p:tgtEl>
                                          <p:spTgt spid="24"/>
                                        </p:tgtEl>
                                        <p:attrNameLst>
                                          <p:attrName>style.visibility</p:attrName>
                                        </p:attrNameLst>
                                      </p:cBhvr>
                                      <p:to>
                                        <p:strVal val="hidden"/>
                                      </p:to>
                                    </p:set>
                                  </p:childTnLst>
                                </p:cTn>
                              </p:par>
                              <p:par>
                                <p:cTn id="8" presetID="10" presetClass="exit" presetSubtype="0" fill="hold" nodeType="withEffect">
                                  <p:stCondLst>
                                    <p:cond delay="50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nodeType="withEffect">
                                  <p:stCondLst>
                                    <p:cond delay="500"/>
                                  </p:stCondLst>
                                  <p:childTnLst>
                                    <p:animEffect transition="out" filter="fade">
                                      <p:cBhvr>
                                        <p:cTn id="12" dur="1000"/>
                                        <p:tgtEl>
                                          <p:spTgt spid="43"/>
                                        </p:tgtEl>
                                      </p:cBhvr>
                                    </p:animEffect>
                                    <p:set>
                                      <p:cBhvr>
                                        <p:cTn id="13" dur="1" fill="hold">
                                          <p:stCondLst>
                                            <p:cond delay="999"/>
                                          </p:stCondLst>
                                        </p:cTn>
                                        <p:tgtEl>
                                          <p:spTgt spid="43"/>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1000"/>
                                        <p:tgtEl>
                                          <p:spTgt spid="44"/>
                                        </p:tgtEl>
                                      </p:cBhvr>
                                    </p:animEffect>
                                    <p:set>
                                      <p:cBhvr>
                                        <p:cTn id="16" dur="1" fill="hold">
                                          <p:stCondLst>
                                            <p:cond delay="999"/>
                                          </p:stCondLst>
                                        </p:cTn>
                                        <p:tgtEl>
                                          <p:spTgt spid="44"/>
                                        </p:tgtEl>
                                        <p:attrNameLst>
                                          <p:attrName>style.visibility</p:attrName>
                                        </p:attrNameLst>
                                      </p:cBhvr>
                                      <p:to>
                                        <p:strVal val="hidden"/>
                                      </p:to>
                                    </p:se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9"/>
                                        </p:tgtEl>
                                      </p:cBhvr>
                                      <p:by x="50000" y="50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childTnLst>
                                </p:cTn>
                              </p:par>
                              <p:par>
                                <p:cTn id="45" presetID="42" presetClass="path" presetSubtype="0" accel="50000" decel="50000" fill="hold" nodeType="withEffect">
                                  <p:stCondLst>
                                    <p:cond delay="0"/>
                                  </p:stCondLst>
                                  <p:childTnLst>
                                    <p:animMotion origin="layout" path="M -1.94444E-6 2.59259E-6 L 0.06754 0.3169 " pathEditMode="relative" rAng="0" ptsTypes="AA">
                                      <p:cBhvr>
                                        <p:cTn id="46" dur="1000" fill="hold"/>
                                        <p:tgtEl>
                                          <p:spTgt spid="9"/>
                                        </p:tgtEl>
                                        <p:attrNameLst>
                                          <p:attrName>ppt_x</p:attrName>
                                          <p:attrName>ppt_y</p:attrName>
                                        </p:attrNameLst>
                                      </p:cBhvr>
                                      <p:rCtr x="34" y="158"/>
                                    </p:animMotion>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20"/>
                                        </p:tgtEl>
                                      </p:cBhvr>
                                    </p:animEffect>
                                    <p:set>
                                      <p:cBhvr>
                                        <p:cTn id="54" dur="1" fill="hold">
                                          <p:stCondLst>
                                            <p:cond delay="999"/>
                                          </p:stCondLst>
                                        </p:cTn>
                                        <p:tgtEl>
                                          <p:spTgt spid="2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21"/>
                                        </p:tgtEl>
                                      </p:cBhvr>
                                    </p:animEffect>
                                    <p:set>
                                      <p:cBhvr>
                                        <p:cTn id="57" dur="1" fill="hold">
                                          <p:stCondLst>
                                            <p:cond delay="999"/>
                                          </p:stCondLst>
                                        </p:cTn>
                                        <p:tgtEl>
                                          <p:spTgt spid="21"/>
                                        </p:tgtEl>
                                        <p:attrNameLst>
                                          <p:attrName>style.visibility</p:attrName>
                                        </p:attrNameLst>
                                      </p:cBhvr>
                                      <p:to>
                                        <p:strVal val="hidden"/>
                                      </p:to>
                                    </p:set>
                                  </p:childTnLst>
                                </p:cTn>
                              </p:par>
                              <p:par>
                                <p:cTn id="58" presetID="10" presetClass="entr" presetSubtype="0" fill="hold" nodeType="withEffect">
                                  <p:stCondLst>
                                    <p:cond delay="50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childTnLst>
                                </p:cTn>
                              </p:par>
                              <p:par>
                                <p:cTn id="61" presetID="10" presetClass="entr" presetSubtype="0" fill="hold" grpId="1" nodeType="withEffect">
                                  <p:stCondLst>
                                    <p:cond delay="5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1000"/>
                                        <p:tgtEl>
                                          <p:spTgt spid="24"/>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10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up)">
                                      <p:cBhvr>
                                        <p:cTn id="74" dur="1000"/>
                                        <p:tgtEl>
                                          <p:spTgt spid="34"/>
                                        </p:tgtEl>
                                      </p:cBhvr>
                                    </p:animEffect>
                                  </p:childTnLst>
                                </p:cTn>
                              </p:par>
                            </p:childTnLst>
                          </p:cTn>
                        </p:par>
                        <p:par>
                          <p:cTn id="75" fill="hold">
                            <p:stCondLst>
                              <p:cond delay="1000"/>
                            </p:stCondLst>
                            <p:childTnLst>
                              <p:par>
                                <p:cTn id="76" presetID="22" presetClass="entr" presetSubtype="1"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10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ipe(up)">
                                      <p:cBhvr>
                                        <p:cTn id="8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p:bldP spid="24" grpId="1"/>
      <p:bldP spid="34" grpId="0" animBg="1"/>
      <p:bldP spid="44" grpId="0"/>
      <p:bldP spid="44" grpId="1"/>
      <p:bldP spid="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50" name="Text Box 4"/>
          <p:cNvSpPr txBox="1">
            <a:spLocks noChangeArrowheads="1"/>
          </p:cNvSpPr>
          <p:nvPr/>
        </p:nvSpPr>
        <p:spPr bwMode="auto">
          <a:xfrm>
            <a:off x="0" y="850392"/>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useBgFill="1">
        <p:nvSpPr>
          <p:cNvPr id="19" name="Text Box 4"/>
          <p:cNvSpPr txBox="1">
            <a:spLocks noChangeArrowheads="1"/>
          </p:cNvSpPr>
          <p:nvPr/>
        </p:nvSpPr>
        <p:spPr bwMode="auto">
          <a:xfrm>
            <a:off x="0" y="2743200"/>
            <a:ext cx="9144000" cy="2585323"/>
          </a:xfrm>
          <a:prstGeom prst="rect">
            <a:avLst/>
          </a:prstGeom>
          <a:ln w="9525">
            <a:noFill/>
            <a:miter lim="800000"/>
            <a:headEnd/>
            <a:tailEnd/>
          </a:ln>
        </p:spPr>
        <p:txBody>
          <a:bodyPr wrap="square">
            <a:spAutoFit/>
          </a:bodyPr>
          <a:lstStyle/>
          <a:p>
            <a:r>
              <a:rPr lang="en-US" sz="2800" b="1" dirty="0" smtClean="0"/>
              <a:t>		</a:t>
            </a:r>
            <a:r>
              <a:rPr lang="en-US" sz="2600" b="1" dirty="0" smtClean="0"/>
              <a:t>    		- land mass distribution</a:t>
            </a:r>
          </a:p>
          <a:p>
            <a:r>
              <a:rPr lang="en-US" sz="2600" b="1" dirty="0" smtClean="0"/>
              <a:t>		    		- mid-ocean ridge activity</a:t>
            </a:r>
          </a:p>
          <a:p>
            <a:r>
              <a:rPr lang="en-US" sz="2800" b="1" dirty="0" smtClean="0"/>
              <a:t> 			2) Astronomical factors</a:t>
            </a:r>
          </a:p>
          <a:p>
            <a:r>
              <a:rPr lang="en-US" sz="2800" b="1" dirty="0" smtClean="0"/>
              <a:t>		</a:t>
            </a:r>
            <a:r>
              <a:rPr lang="en-US" sz="2600" b="1" dirty="0" smtClean="0"/>
              <a:t>  		- orbit around the sun</a:t>
            </a:r>
          </a:p>
          <a:p>
            <a:r>
              <a:rPr lang="en-US" sz="2600" b="1" dirty="0" smtClean="0"/>
              <a:t>		 		- axial tilt of the earth</a:t>
            </a:r>
          </a:p>
          <a:p>
            <a:r>
              <a:rPr lang="en-US" sz="2600" b="1" dirty="0" smtClean="0"/>
              <a:t>		 		- solar activity</a:t>
            </a:r>
          </a:p>
        </p:txBody>
      </p:sp>
      <p:sp useBgFill="1">
        <p:nvSpPr>
          <p:cNvPr id="52" name="Text Box 4"/>
          <p:cNvSpPr txBox="1">
            <a:spLocks noChangeArrowheads="1"/>
          </p:cNvSpPr>
          <p:nvPr/>
        </p:nvSpPr>
        <p:spPr bwMode="auto">
          <a:xfrm>
            <a:off x="0" y="1447800"/>
            <a:ext cx="9144000" cy="1384995"/>
          </a:xfrm>
          <a:prstGeom prst="rect">
            <a:avLst/>
          </a:prstGeom>
          <a:ln w="9525">
            <a:noFill/>
            <a:miter lim="800000"/>
            <a:headEnd/>
            <a:tailEnd/>
          </a:ln>
        </p:spPr>
        <p:txBody>
          <a:bodyPr wrap="square">
            <a:spAutoFit/>
          </a:bodyPr>
          <a:lstStyle/>
          <a:p>
            <a:r>
              <a:rPr lang="en-US" sz="2800" b="1" dirty="0" smtClean="0"/>
              <a:t>     		- Causes are not fully understood</a:t>
            </a:r>
          </a:p>
          <a:p>
            <a:r>
              <a:rPr lang="en-US" sz="2800" b="1" dirty="0" smtClean="0"/>
              <a:t>     		- Probable important factors:</a:t>
            </a:r>
          </a:p>
          <a:p>
            <a:r>
              <a:rPr lang="en-US" sz="2800" b="1" dirty="0" smtClean="0"/>
              <a:t>     			1) Tectonic factors</a:t>
            </a:r>
          </a:p>
        </p:txBody>
      </p:sp>
      <p:sp>
        <p:nvSpPr>
          <p:cNvPr id="6" name="Rectangle 5"/>
          <p:cNvSpPr/>
          <p:nvPr/>
        </p:nvSpPr>
        <p:spPr>
          <a:xfrm>
            <a:off x="3838421" y="4841557"/>
            <a:ext cx="1952779" cy="492443"/>
          </a:xfrm>
          <a:prstGeom prst="rect">
            <a:avLst/>
          </a:prstGeom>
        </p:spPr>
        <p:txBody>
          <a:bodyPr wrap="none">
            <a:spAutoFit/>
          </a:bodyPr>
          <a:lstStyle/>
          <a:p>
            <a:r>
              <a:rPr lang="en-US" sz="2600" b="1" dirty="0" smtClean="0"/>
              <a:t>solar activity</a:t>
            </a:r>
            <a:endParaRPr lang="en-US" sz="2600" dirty="0"/>
          </a:p>
        </p:txBody>
      </p:sp>
      <p:sp>
        <p:nvSpPr>
          <p:cNvPr id="7" name="Rectangle 6"/>
          <p:cNvSpPr/>
          <p:nvPr/>
        </p:nvSpPr>
        <p:spPr>
          <a:xfrm>
            <a:off x="3810000" y="4419600"/>
            <a:ext cx="3020507" cy="492443"/>
          </a:xfrm>
          <a:prstGeom prst="rect">
            <a:avLst/>
          </a:prstGeom>
          <a:noFill/>
        </p:spPr>
        <p:txBody>
          <a:bodyPr wrap="none">
            <a:spAutoFit/>
          </a:bodyPr>
          <a:lstStyle/>
          <a:p>
            <a:r>
              <a:rPr lang="en-US" sz="2600" b="1" dirty="0" smtClean="0"/>
              <a:t>axial tilt of the earth</a:t>
            </a:r>
            <a:endParaRPr lang="en-US" sz="2600" dirty="0"/>
          </a:p>
        </p:txBody>
      </p:sp>
      <p:sp>
        <p:nvSpPr>
          <p:cNvPr id="8" name="Rectangle 7"/>
          <p:cNvSpPr/>
          <p:nvPr/>
        </p:nvSpPr>
        <p:spPr>
          <a:xfrm>
            <a:off x="3810000" y="4038600"/>
            <a:ext cx="3038781" cy="492443"/>
          </a:xfrm>
          <a:prstGeom prst="rect">
            <a:avLst/>
          </a:prstGeom>
        </p:spPr>
        <p:txBody>
          <a:bodyPr wrap="none">
            <a:spAutoFit/>
          </a:bodyPr>
          <a:lstStyle/>
          <a:p>
            <a:r>
              <a:rPr lang="en-US" sz="2600" b="1" dirty="0" smtClean="0"/>
              <a:t>orbit around the sun</a:t>
            </a:r>
            <a:endParaRPr lang="en-US" sz="2600" dirty="0"/>
          </a:p>
        </p:txBody>
      </p:sp>
      <p:sp>
        <p:nvSpPr>
          <p:cNvPr id="10" name="Text Box 4"/>
          <p:cNvSpPr txBox="1">
            <a:spLocks noChangeArrowheads="1"/>
          </p:cNvSpPr>
          <p:nvPr/>
        </p:nvSpPr>
        <p:spPr bwMode="auto">
          <a:xfrm>
            <a:off x="1981200" y="5257800"/>
            <a:ext cx="3810000" cy="492443"/>
          </a:xfrm>
          <a:prstGeom prst="rect">
            <a:avLst/>
          </a:prstGeom>
          <a:noFill/>
          <a:ln w="9525">
            <a:noFill/>
            <a:miter lim="800000"/>
            <a:headEnd/>
            <a:tailEnd/>
          </a:ln>
        </p:spPr>
        <p:txBody>
          <a:bodyPr wrap="square">
            <a:spAutoFit/>
          </a:bodyPr>
          <a:lstStyle/>
          <a:p>
            <a:r>
              <a:rPr lang="en-US" sz="2600" b="1" dirty="0" smtClean="0"/>
              <a:t>solar activity</a:t>
            </a:r>
          </a:p>
        </p:txBody>
      </p:sp>
      <p:sp>
        <p:nvSpPr>
          <p:cNvPr id="11" name="Text Box 4"/>
          <p:cNvSpPr txBox="1">
            <a:spLocks noChangeArrowheads="1"/>
          </p:cNvSpPr>
          <p:nvPr/>
        </p:nvSpPr>
        <p:spPr bwMode="auto">
          <a:xfrm>
            <a:off x="5791200" y="3393757"/>
            <a:ext cx="3429000" cy="492443"/>
          </a:xfrm>
          <a:prstGeom prst="rect">
            <a:avLst/>
          </a:prstGeom>
          <a:noFill/>
          <a:ln w="9525">
            <a:noFill/>
            <a:miter lim="800000"/>
            <a:headEnd/>
            <a:tailEnd/>
          </a:ln>
        </p:spPr>
        <p:txBody>
          <a:bodyPr wrap="square">
            <a:spAutoFit/>
          </a:bodyPr>
          <a:lstStyle/>
          <a:p>
            <a:r>
              <a:rPr lang="en-US" sz="2600" b="1" dirty="0" smtClean="0"/>
              <a:t>axial tilt of the earth</a:t>
            </a:r>
          </a:p>
        </p:txBody>
      </p:sp>
      <p:sp>
        <p:nvSpPr>
          <p:cNvPr id="12" name="Text Box 4"/>
          <p:cNvSpPr txBox="1">
            <a:spLocks noChangeArrowheads="1"/>
          </p:cNvSpPr>
          <p:nvPr/>
        </p:nvSpPr>
        <p:spPr bwMode="auto">
          <a:xfrm>
            <a:off x="914400" y="1600200"/>
            <a:ext cx="3124200" cy="492443"/>
          </a:xfrm>
          <a:prstGeom prst="rect">
            <a:avLst/>
          </a:prstGeom>
          <a:noFill/>
          <a:ln w="9525">
            <a:noFill/>
            <a:miter lim="800000"/>
            <a:headEnd/>
            <a:tailEnd/>
          </a:ln>
        </p:spPr>
        <p:txBody>
          <a:bodyPr wrap="square">
            <a:spAutoFit/>
          </a:bodyPr>
          <a:lstStyle/>
          <a:p>
            <a:r>
              <a:rPr lang="en-US" sz="2600" b="1" dirty="0" smtClean="0"/>
              <a:t>orbit around the sun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animEffect transition="in" filter="wipe(left)">
                                      <p:cBhvr>
                                        <p:cTn id="7" dur="1000"/>
                                        <p:tgtEl>
                                          <p:spTgt spid="1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3" end="3"/>
                                            </p:txEl>
                                          </p:spTgt>
                                        </p:tgtEl>
                                        <p:attrNameLst>
                                          <p:attrName>style.visibility</p:attrName>
                                        </p:attrNameLst>
                                      </p:cBhvr>
                                      <p:to>
                                        <p:strVal val="visible"/>
                                      </p:to>
                                    </p:set>
                                    <p:animEffect transition="in" filter="fade">
                                      <p:cBhvr>
                                        <p:cTn id="12" dur="1000"/>
                                        <p:tgtEl>
                                          <p:spTgt spid="19">
                                            <p:txEl>
                                              <p:pRg st="3" end="3"/>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xEl>
                                              <p:pRg st="4" end="4"/>
                                            </p:txEl>
                                          </p:spTgt>
                                        </p:tgtEl>
                                        <p:attrNameLst>
                                          <p:attrName>style.visibility</p:attrName>
                                        </p:attrNameLst>
                                      </p:cBhvr>
                                      <p:to>
                                        <p:strVal val="visible"/>
                                      </p:to>
                                    </p:set>
                                    <p:animEffect transition="in" filter="fade">
                                      <p:cBhvr>
                                        <p:cTn id="16" dur="1000"/>
                                        <p:tgtEl>
                                          <p:spTgt spid="19">
                                            <p:txEl>
                                              <p:pRg st="4" end="4"/>
                                            </p:txEl>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9">
                                            <p:txEl>
                                              <p:pRg st="5" end="5"/>
                                            </p:txEl>
                                          </p:spTgt>
                                        </p:tgtEl>
                                        <p:attrNameLst>
                                          <p:attrName>style.visibility</p:attrName>
                                        </p:attrNameLst>
                                      </p:cBhvr>
                                      <p:to>
                                        <p:strVal val="visible"/>
                                      </p:to>
                                    </p:set>
                                    <p:animEffect transition="in" filter="fade">
                                      <p:cBhvr>
                                        <p:cTn id="20" dur="1000"/>
                                        <p:tgtEl>
                                          <p:spTgt spid="19">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52"/>
                                        </p:tgtEl>
                                      </p:cBhvr>
                                    </p:animEffect>
                                    <p:set>
                                      <p:cBhvr>
                                        <p:cTn id="25" dur="1" fill="hold">
                                          <p:stCondLst>
                                            <p:cond delay="999"/>
                                          </p:stCondLst>
                                        </p:cTn>
                                        <p:tgtEl>
                                          <p:spTgt spid="5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19">
                                            <p:txEl>
                                              <p:pRg st="0" end="0"/>
                                            </p:txEl>
                                          </p:spTgt>
                                        </p:tgtEl>
                                      </p:cBhvr>
                                    </p:animEffect>
                                    <p:set>
                                      <p:cBhvr>
                                        <p:cTn id="28" dur="1" fill="hold">
                                          <p:stCondLst>
                                            <p:cond delay="999"/>
                                          </p:stCondLst>
                                        </p:cTn>
                                        <p:tgtEl>
                                          <p:spTgt spid="19">
                                            <p:txEl>
                                              <p:pRg st="0" end="0"/>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19">
                                            <p:txEl>
                                              <p:pRg st="1" end="1"/>
                                            </p:txEl>
                                          </p:spTgt>
                                        </p:tgtEl>
                                      </p:cBhvr>
                                    </p:animEffect>
                                    <p:set>
                                      <p:cBhvr>
                                        <p:cTn id="31" dur="1" fill="hold">
                                          <p:stCondLst>
                                            <p:cond delay="999"/>
                                          </p:stCondLst>
                                        </p:cTn>
                                        <p:tgtEl>
                                          <p:spTgt spid="19">
                                            <p:txEl>
                                              <p:pRg st="1" end="1"/>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19">
                                            <p:txEl>
                                              <p:pRg st="2" end="2"/>
                                            </p:txEl>
                                          </p:spTgt>
                                        </p:tgtEl>
                                      </p:cBhvr>
                                    </p:animEffect>
                                    <p:set>
                                      <p:cBhvr>
                                        <p:cTn id="34" dur="1" fill="hold">
                                          <p:stCondLst>
                                            <p:cond delay="999"/>
                                          </p:stCondLst>
                                        </p:cTn>
                                        <p:tgtEl>
                                          <p:spTgt spid="19">
                                            <p:txEl>
                                              <p:pRg st="2" end="2"/>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19">
                                            <p:txEl>
                                              <p:pRg st="3" end="3"/>
                                            </p:txEl>
                                          </p:spTgt>
                                        </p:tgtEl>
                                      </p:cBhvr>
                                    </p:animEffect>
                                    <p:set>
                                      <p:cBhvr>
                                        <p:cTn id="37" dur="1" fill="hold">
                                          <p:stCondLst>
                                            <p:cond delay="999"/>
                                          </p:stCondLst>
                                        </p:cTn>
                                        <p:tgtEl>
                                          <p:spTgt spid="19">
                                            <p:txEl>
                                              <p:pRg st="3" end="3"/>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19">
                                            <p:txEl>
                                              <p:pRg st="4" end="4"/>
                                            </p:txEl>
                                          </p:spTgt>
                                        </p:tgtEl>
                                      </p:cBhvr>
                                    </p:animEffect>
                                    <p:set>
                                      <p:cBhvr>
                                        <p:cTn id="40" dur="1" fill="hold">
                                          <p:stCondLst>
                                            <p:cond delay="999"/>
                                          </p:stCondLst>
                                        </p:cTn>
                                        <p:tgtEl>
                                          <p:spTgt spid="19">
                                            <p:txEl>
                                              <p:pRg st="4" end="4"/>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19">
                                            <p:txEl>
                                              <p:pRg st="5" end="5"/>
                                            </p:txEl>
                                          </p:spTgt>
                                        </p:tgtEl>
                                      </p:cBhvr>
                                    </p:animEffect>
                                    <p:set>
                                      <p:cBhvr>
                                        <p:cTn id="43" dur="1" fill="hold">
                                          <p:stCondLst>
                                            <p:cond delay="999"/>
                                          </p:stCondLst>
                                        </p:cTn>
                                        <p:tgtEl>
                                          <p:spTgt spid="19">
                                            <p:txEl>
                                              <p:pRg st="5" end="5"/>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19">
                                            <p:bg/>
                                          </p:spTgt>
                                        </p:tgtEl>
                                      </p:cBhvr>
                                    </p:animEffect>
                                    <p:set>
                                      <p:cBhvr>
                                        <p:cTn id="46" dur="1" fill="hold">
                                          <p:stCondLst>
                                            <p:cond delay="999"/>
                                          </p:stCondLst>
                                        </p:cTn>
                                        <p:tgtEl>
                                          <p:spTgt spid="19">
                                            <p:bg/>
                                          </p:spTgt>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35" presetClass="path" presetSubtype="0" fill="hold" grpId="1" nodeType="withEffect">
                                  <p:stCondLst>
                                    <p:cond delay="0"/>
                                  </p:stCondLst>
                                  <p:childTnLst>
                                    <p:animMotion origin="layout" path="M -2.5E-6 3.75723E-6 L -0.31614 -0.34659 " pathEditMode="relative" rAng="0" ptsTypes="AA">
                                      <p:cBhvr>
                                        <p:cTn id="51" dur="1000" fill="hold"/>
                                        <p:tgtEl>
                                          <p:spTgt spid="8"/>
                                        </p:tgtEl>
                                        <p:attrNameLst>
                                          <p:attrName>ppt_x</p:attrName>
                                          <p:attrName>ppt_y</p:attrName>
                                        </p:attrNameLst>
                                      </p:cBhvr>
                                      <p:rCtr x="-158" y="-173"/>
                                    </p:animMotion>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par>
                                <p:cTn id="55" presetID="35" presetClass="path" presetSubtype="0" fill="hold" grpId="1" nodeType="withEffect">
                                  <p:stCondLst>
                                    <p:cond delay="0"/>
                                  </p:stCondLst>
                                  <p:childTnLst>
                                    <p:animMotion origin="layout" path="M -2.5E-6 -4.62428E-7 L -0.20156 0.05804 " pathEditMode="relative" rAng="0" ptsTypes="AA">
                                      <p:cBhvr>
                                        <p:cTn id="56" dur="1000" fill="hold"/>
                                        <p:tgtEl>
                                          <p:spTgt spid="6"/>
                                        </p:tgtEl>
                                        <p:attrNameLst>
                                          <p:attrName>ppt_x</p:attrName>
                                          <p:attrName>ppt_y</p:attrName>
                                        </p:attrNameLst>
                                      </p:cBhvr>
                                      <p:rCtr x="-101" y="29"/>
                                    </p:animMotion>
                                  </p:childTnLst>
                                </p:cTn>
                              </p:par>
                              <p:par>
                                <p:cTn id="57" presetID="10"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childTnLst>
                                </p:cTn>
                              </p:par>
                              <p:par>
                                <p:cTn id="60" presetID="35" presetClass="path" presetSubtype="0" fill="hold" grpId="1" nodeType="withEffect">
                                  <p:stCondLst>
                                    <p:cond delay="0"/>
                                  </p:stCondLst>
                                  <p:childTnLst>
                                    <p:animMotion origin="layout" path="M -5.55556E-7 2.42775E-6 L 0.22257 -0.14682 " pathEditMode="relative" rAng="0" ptsTypes="AA">
                                      <p:cBhvr>
                                        <p:cTn id="61" dur="1000" fill="hold"/>
                                        <p:tgtEl>
                                          <p:spTgt spid="7"/>
                                        </p:tgtEl>
                                        <p:attrNameLst>
                                          <p:attrName>ppt_x</p:attrName>
                                          <p:attrName>ppt_y</p:attrName>
                                        </p:attrNameLst>
                                      </p:cBhvr>
                                      <p:rCtr x="111" y="-74"/>
                                    </p:animMotion>
                                  </p:childTnLst>
                                </p:cTn>
                              </p:par>
                              <p:par>
                                <p:cTn id="62" presetID="10" presetClass="entr" presetSubtype="0" fill="hold" grpId="0" nodeType="withEffect">
                                  <p:stCondLst>
                                    <p:cond delay="50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childTnLst>
                                </p:cTn>
                              </p:par>
                              <p:par>
                                <p:cTn id="65" presetID="10" presetClass="entr" presetSubtype="0" fill="hold" grpId="0" nodeType="withEffect">
                                  <p:stCondLst>
                                    <p:cond delay="5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childTnLst>
                                </p:cTn>
                              </p:par>
                              <p:par>
                                <p:cTn id="68" presetID="10" presetClass="entr" presetSubtype="0" fill="hold" grpId="0" nodeType="withEffect">
                                  <p:stCondLst>
                                    <p:cond delay="50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1000"/>
                                        <p:tgtEl>
                                          <p:spTgt spid="12"/>
                                        </p:tgtEl>
                                      </p:cBhvr>
                                    </p:animEffect>
                                  </p:childTnLst>
                                </p:cTn>
                              </p:par>
                              <p:par>
                                <p:cTn id="71" presetID="10" presetClass="exit" presetSubtype="0" fill="hold" grpId="2" nodeType="withEffect">
                                  <p:stCondLst>
                                    <p:cond delay="500"/>
                                  </p:stCondLst>
                                  <p:childTnLst>
                                    <p:animEffect transition="out" filter="fade">
                                      <p:cBhvr>
                                        <p:cTn id="72" dur="1000"/>
                                        <p:tgtEl>
                                          <p:spTgt spid="8"/>
                                        </p:tgtEl>
                                      </p:cBhvr>
                                    </p:animEffect>
                                    <p:set>
                                      <p:cBhvr>
                                        <p:cTn id="73" dur="1" fill="hold">
                                          <p:stCondLst>
                                            <p:cond delay="999"/>
                                          </p:stCondLst>
                                        </p:cTn>
                                        <p:tgtEl>
                                          <p:spTgt spid="8"/>
                                        </p:tgtEl>
                                        <p:attrNameLst>
                                          <p:attrName>style.visibility</p:attrName>
                                        </p:attrNameLst>
                                      </p:cBhvr>
                                      <p:to>
                                        <p:strVal val="hidden"/>
                                      </p:to>
                                    </p:set>
                                  </p:childTnLst>
                                </p:cTn>
                              </p:par>
                              <p:par>
                                <p:cTn id="74" presetID="10" presetClass="exit" presetSubtype="0" fill="hold" grpId="2" nodeType="withEffect">
                                  <p:stCondLst>
                                    <p:cond delay="500"/>
                                  </p:stCondLst>
                                  <p:childTnLst>
                                    <p:animEffect transition="out" filter="fade">
                                      <p:cBhvr>
                                        <p:cTn id="75" dur="1000"/>
                                        <p:tgtEl>
                                          <p:spTgt spid="6"/>
                                        </p:tgtEl>
                                      </p:cBhvr>
                                    </p:animEffect>
                                    <p:set>
                                      <p:cBhvr>
                                        <p:cTn id="76" dur="1" fill="hold">
                                          <p:stCondLst>
                                            <p:cond delay="999"/>
                                          </p:stCondLst>
                                        </p:cTn>
                                        <p:tgtEl>
                                          <p:spTgt spid="6"/>
                                        </p:tgtEl>
                                        <p:attrNameLst>
                                          <p:attrName>style.visibility</p:attrName>
                                        </p:attrNameLst>
                                      </p:cBhvr>
                                      <p:to>
                                        <p:strVal val="hidden"/>
                                      </p:to>
                                    </p:set>
                                  </p:childTnLst>
                                </p:cTn>
                              </p:par>
                              <p:par>
                                <p:cTn id="77" presetID="10" presetClass="exit" presetSubtype="0" fill="hold" grpId="2" nodeType="withEffect">
                                  <p:stCondLst>
                                    <p:cond delay="500"/>
                                  </p:stCondLst>
                                  <p:childTnLst>
                                    <p:animEffect transition="out" filter="fade">
                                      <p:cBhvr>
                                        <p:cTn id="78" dur="1000"/>
                                        <p:tgtEl>
                                          <p:spTgt spid="7"/>
                                        </p:tgtEl>
                                      </p:cBhvr>
                                    </p:animEffect>
                                    <p:set>
                                      <p:cBhvr>
                                        <p:cTn id="7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allAtOnce"/>
      <p:bldP spid="19" grpId="1" uiExpand="1" build="allAtOnce" animBg="1"/>
      <p:bldP spid="52" grpId="0" animBg="1"/>
      <p:bldP spid="6" grpId="0"/>
      <p:bldP spid="6" grpId="1"/>
      <p:bldP spid="6" grpId="2"/>
      <p:bldP spid="7" grpId="0"/>
      <p:bldP spid="7" grpId="1"/>
      <p:bldP spid="7" grpId="2"/>
      <p:bldP spid="8" grpId="0"/>
      <p:bldP spid="8" grpId="1"/>
      <p:bldP spid="8" grpId="2"/>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981200" y="5257800"/>
            <a:ext cx="3810000" cy="492443"/>
          </a:xfrm>
          <a:prstGeom prst="rect">
            <a:avLst/>
          </a:prstGeom>
          <a:noFill/>
          <a:ln w="9525">
            <a:noFill/>
            <a:miter lim="800000"/>
            <a:headEnd/>
            <a:tailEnd/>
          </a:ln>
        </p:spPr>
        <p:txBody>
          <a:bodyPr wrap="square">
            <a:spAutoFit/>
          </a:bodyPr>
          <a:lstStyle/>
          <a:p>
            <a:r>
              <a:rPr lang="en-US" sz="2600" b="1" dirty="0" smtClean="0"/>
              <a:t>solar activity</a:t>
            </a:r>
          </a:p>
        </p:txBody>
      </p:sp>
      <p:sp>
        <p:nvSpPr>
          <p:cNvPr id="5" name="Text Box 4"/>
          <p:cNvSpPr txBox="1">
            <a:spLocks noChangeArrowheads="1"/>
          </p:cNvSpPr>
          <p:nvPr/>
        </p:nvSpPr>
        <p:spPr bwMode="auto">
          <a:xfrm>
            <a:off x="5791200" y="3393757"/>
            <a:ext cx="3429000" cy="492443"/>
          </a:xfrm>
          <a:prstGeom prst="rect">
            <a:avLst/>
          </a:prstGeom>
          <a:noFill/>
          <a:ln w="9525">
            <a:noFill/>
            <a:miter lim="800000"/>
            <a:headEnd/>
            <a:tailEnd/>
          </a:ln>
        </p:spPr>
        <p:txBody>
          <a:bodyPr wrap="square">
            <a:spAutoFit/>
          </a:bodyPr>
          <a:lstStyle/>
          <a:p>
            <a:r>
              <a:rPr lang="en-US" sz="2600" b="1" dirty="0" smtClean="0"/>
              <a:t>axial tilt of the earth</a:t>
            </a:r>
          </a:p>
        </p:txBody>
      </p:sp>
      <p:sp>
        <p:nvSpPr>
          <p:cNvPr id="17" name="Rectangle 16"/>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572000" y="1676400"/>
            <a:ext cx="4114800" cy="914400"/>
            <a:chOff x="4572000" y="1676400"/>
            <a:chExt cx="4114800" cy="914400"/>
          </a:xfrm>
        </p:grpSpPr>
        <p:grpSp>
          <p:nvGrpSpPr>
            <p:cNvPr id="12" name="Group 11"/>
            <p:cNvGrpSpPr/>
            <p:nvPr/>
          </p:nvGrpSpPr>
          <p:grpSpPr>
            <a:xfrm>
              <a:off x="4572000" y="1676400"/>
              <a:ext cx="4114800" cy="914400"/>
              <a:chOff x="4572000" y="1524000"/>
              <a:chExt cx="4114800" cy="914400"/>
            </a:xfrm>
          </p:grpSpPr>
          <p:pic>
            <p:nvPicPr>
              <p:cNvPr id="9" name="Picture 2" descr="milankovitch cycle 1.gif (3990 bytes)"/>
              <p:cNvPicPr>
                <a:picLocks noChangeAspect="1" noChangeArrowheads="1"/>
              </p:cNvPicPr>
              <p:nvPr/>
            </p:nvPicPr>
            <p:blipFill>
              <a:blip r:embed="rId3"/>
              <a:srcRect l="16000" t="42105" r="-1333" b="1754"/>
              <a:stretch>
                <a:fillRect/>
              </a:stretch>
            </p:blipFill>
            <p:spPr bwMode="auto">
              <a:xfrm>
                <a:off x="4572000" y="1524000"/>
                <a:ext cx="3657600" cy="914400"/>
              </a:xfrm>
              <a:prstGeom prst="rect">
                <a:avLst/>
              </a:prstGeom>
            </p:spPr>
          </p:pic>
          <p:sp>
            <p:nvSpPr>
              <p:cNvPr id="10" name="Rectangle 9"/>
              <p:cNvSpPr/>
              <p:nvPr/>
            </p:nvSpPr>
            <p:spPr>
              <a:xfrm>
                <a:off x="8153400" y="15240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77000" y="1524000"/>
                <a:ext cx="228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4572000" y="1676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962400" y="1676400"/>
            <a:ext cx="5181600" cy="990600"/>
            <a:chOff x="3962400" y="1600200"/>
            <a:chExt cx="5181600" cy="990600"/>
          </a:xfrm>
        </p:grpSpPr>
        <p:grpSp>
          <p:nvGrpSpPr>
            <p:cNvPr id="15" name="Group 14"/>
            <p:cNvGrpSpPr/>
            <p:nvPr/>
          </p:nvGrpSpPr>
          <p:grpSpPr>
            <a:xfrm>
              <a:off x="3962400" y="1600200"/>
              <a:ext cx="3733800" cy="914400"/>
              <a:chOff x="3962400" y="1524000"/>
              <a:chExt cx="3733800" cy="914400"/>
            </a:xfrm>
          </p:grpSpPr>
          <p:pic>
            <p:nvPicPr>
              <p:cNvPr id="159746" name="Picture 2" descr="milankovitch cycle 1.gif (3990 bytes)"/>
              <p:cNvPicPr>
                <a:picLocks noChangeAspect="1" noChangeArrowheads="1"/>
              </p:cNvPicPr>
              <p:nvPr/>
            </p:nvPicPr>
            <p:blipFill>
              <a:blip r:embed="rId3"/>
              <a:srcRect l="1778" t="4678" r="11111" b="39180"/>
              <a:stretch>
                <a:fillRect/>
              </a:stretch>
            </p:blipFill>
            <p:spPr bwMode="auto">
              <a:xfrm>
                <a:off x="3962400" y="1524000"/>
                <a:ext cx="3733800" cy="914400"/>
              </a:xfrm>
              <a:prstGeom prst="rect">
                <a:avLst/>
              </a:prstGeom>
              <a:noFill/>
            </p:spPr>
          </p:pic>
          <p:sp>
            <p:nvSpPr>
              <p:cNvPr id="13" name="Rectangle 12"/>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7696200" y="16764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3" name="Text Box 4"/>
          <p:cNvSpPr txBox="1">
            <a:spLocks noChangeArrowheads="1"/>
          </p:cNvSpPr>
          <p:nvPr/>
        </p:nvSpPr>
        <p:spPr bwMode="auto">
          <a:xfrm>
            <a:off x="0" y="850392"/>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p:nvSpPr>
          <p:cNvPr id="7" name="Text Box 4"/>
          <p:cNvSpPr txBox="1">
            <a:spLocks noChangeArrowheads="1"/>
          </p:cNvSpPr>
          <p:nvPr/>
        </p:nvSpPr>
        <p:spPr bwMode="auto">
          <a:xfrm>
            <a:off x="914400" y="1600200"/>
            <a:ext cx="3352800" cy="492443"/>
          </a:xfrm>
          <a:prstGeom prst="rect">
            <a:avLst/>
          </a:prstGeom>
          <a:noFill/>
          <a:ln w="9525">
            <a:noFill/>
            <a:miter lim="800000"/>
            <a:headEnd/>
            <a:tailEnd/>
          </a:ln>
        </p:spPr>
        <p:txBody>
          <a:bodyPr wrap="square">
            <a:spAutoFit/>
          </a:bodyPr>
          <a:lstStyle/>
          <a:p>
            <a:r>
              <a:rPr lang="en-US" sz="2600" b="1" dirty="0" smtClean="0"/>
              <a:t>orbit around the sun</a:t>
            </a:r>
          </a:p>
        </p:txBody>
      </p:sp>
      <p:sp>
        <p:nvSpPr>
          <p:cNvPr id="22" name="Text Box 4"/>
          <p:cNvSpPr txBox="1">
            <a:spLocks noChangeArrowheads="1"/>
          </p:cNvSpPr>
          <p:nvPr/>
        </p:nvSpPr>
        <p:spPr bwMode="auto">
          <a:xfrm>
            <a:off x="0" y="2057400"/>
            <a:ext cx="4267200" cy="461665"/>
          </a:xfrm>
          <a:prstGeom prst="rect">
            <a:avLst/>
          </a:prstGeom>
          <a:noFill/>
          <a:ln w="9525">
            <a:noFill/>
            <a:miter lim="800000"/>
            <a:headEnd/>
            <a:tailEnd/>
          </a:ln>
        </p:spPr>
        <p:txBody>
          <a:bodyPr wrap="square">
            <a:spAutoFit/>
          </a:bodyPr>
          <a:lstStyle/>
          <a:p>
            <a:r>
              <a:rPr lang="en-US" sz="2400" b="1" dirty="0" smtClean="0"/>
              <a:t>nearly circular to quite elliptical </a:t>
            </a:r>
          </a:p>
        </p:txBody>
      </p:sp>
      <p:cxnSp>
        <p:nvCxnSpPr>
          <p:cNvPr id="24" name="Straight Connector 23"/>
          <p:cNvCxnSpPr/>
          <p:nvPr/>
        </p:nvCxnSpPr>
        <p:spPr>
          <a:xfrm>
            <a:off x="990600" y="2057400"/>
            <a:ext cx="2819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0" fill="hold"/>
                                        <p:tgtEl>
                                          <p:spTgt spid="21"/>
                                        </p:tgtEl>
                                        <p:attrNameLst>
                                          <p:attrName>ppt_w</p:attrName>
                                        </p:attrNameLst>
                                      </p:cBhvr>
                                      <p:tavLst>
                                        <p:tav tm="0" fmla="#ppt_w*sin(2.5*pi*$)">
                                          <p:val>
                                            <p:fltVal val="0"/>
                                          </p:val>
                                        </p:tav>
                                        <p:tav tm="100000">
                                          <p:val>
                                            <p:fltVal val="1"/>
                                          </p:val>
                                        </p:tav>
                                      </p:tavLst>
                                    </p:anim>
                                    <p:anim calcmode="lin" valueType="num">
                                      <p:cBhvr>
                                        <p:cTn id="16" dur="5000" fill="hold"/>
                                        <p:tgtEl>
                                          <p:spTgt spid="21"/>
                                        </p:tgtEl>
                                        <p:attrNameLst>
                                          <p:attrName>ppt_h</p:attrName>
                                        </p:attrNameLst>
                                      </p:cBhvr>
                                      <p:tavLst>
                                        <p:tav tm="0">
                                          <p:val>
                                            <p:strVal val="#ppt_h"/>
                                          </p:val>
                                        </p:tav>
                                        <p:tav tm="100000">
                                          <p:val>
                                            <p:strVal val="#ppt_h"/>
                                          </p:val>
                                        </p:tav>
                                      </p:tavLst>
                                    </p:anim>
                                  </p:childTnLst>
                                </p:cTn>
                              </p:par>
                            </p:childTnLst>
                          </p:cTn>
                        </p:par>
                        <p:par>
                          <p:cTn id="17" fill="hold">
                            <p:stCondLst>
                              <p:cond delay="5000"/>
                            </p:stCondLst>
                            <p:childTnLst>
                              <p:par>
                                <p:cTn id="18" presetID="19" presetClass="entr" presetSubtype="1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0" fill="hold"/>
                                        <p:tgtEl>
                                          <p:spTgt spid="19"/>
                                        </p:tgtEl>
                                        <p:attrNameLst>
                                          <p:attrName>ppt_w</p:attrName>
                                        </p:attrNameLst>
                                      </p:cBhvr>
                                      <p:tavLst>
                                        <p:tav tm="0" fmla="#ppt_w*sin(2.5*pi*$)">
                                          <p:val>
                                            <p:fltVal val="0"/>
                                          </p:val>
                                        </p:tav>
                                        <p:tav tm="100000">
                                          <p:val>
                                            <p:fltVal val="1"/>
                                          </p:val>
                                        </p:tav>
                                      </p:tavLst>
                                    </p:anim>
                                    <p:anim calcmode="lin" valueType="num">
                                      <p:cBhvr>
                                        <p:cTn id="21" dur="5000" fill="hold"/>
                                        <p:tgtEl>
                                          <p:spTgt spid="19"/>
                                        </p:tgtEl>
                                        <p:attrNameLst>
                                          <p:attrName>ppt_h</p:attrName>
                                        </p:attrNameLst>
                                      </p:cBhvr>
                                      <p:tavLst>
                                        <p:tav tm="0">
                                          <p:val>
                                            <p:strVal val="#ppt_h"/>
                                          </p:val>
                                        </p:tav>
                                        <p:tav tm="100000">
                                          <p:val>
                                            <p:strVal val="#ppt_h"/>
                                          </p:val>
                                        </p:tav>
                                      </p:tavLst>
                                    </p:anim>
                                  </p:childTnLst>
                                </p:cTn>
                              </p:par>
                              <p:par>
                                <p:cTn id="22" presetID="17" presetClass="exit" presetSubtype="10" fill="hold" nodeType="withEffect">
                                  <p:stCondLst>
                                    <p:cond delay="0"/>
                                  </p:stCondLst>
                                  <p:childTnLst>
                                    <p:anim calcmode="lin" valueType="num">
                                      <p:cBhvr>
                                        <p:cTn id="23" dur="2000"/>
                                        <p:tgtEl>
                                          <p:spTgt spid="21"/>
                                        </p:tgtEl>
                                        <p:attrNameLst>
                                          <p:attrName>ppt_w</p:attrName>
                                        </p:attrNameLst>
                                      </p:cBhvr>
                                      <p:tavLst>
                                        <p:tav tm="0">
                                          <p:val>
                                            <p:strVal val="ppt_w"/>
                                          </p:val>
                                        </p:tav>
                                        <p:tav tm="100000">
                                          <p:val>
                                            <p:fltVal val="0"/>
                                          </p:val>
                                        </p:tav>
                                      </p:tavLst>
                                    </p:anim>
                                    <p:anim calcmode="lin" valueType="num">
                                      <p:cBhvr>
                                        <p:cTn id="24" dur="2000"/>
                                        <p:tgtEl>
                                          <p:spTgt spid="21"/>
                                        </p:tgtEl>
                                        <p:attrNameLst>
                                          <p:attrName>ppt_h</p:attrName>
                                        </p:attrNameLst>
                                      </p:cBhvr>
                                      <p:tavLst>
                                        <p:tav tm="0">
                                          <p:val>
                                            <p:strVal val="ppt_h"/>
                                          </p:val>
                                        </p:tav>
                                        <p:tav tm="100000">
                                          <p:val>
                                            <p:strVal val="ppt_h"/>
                                          </p:val>
                                        </p:tav>
                                      </p:tavLst>
                                    </p:anim>
                                    <p:set>
                                      <p:cBhvr>
                                        <p:cTn id="25" dur="1" fill="hold">
                                          <p:stCondLst>
                                            <p:cond delay="19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3.33333E-6 -5.78035E-7 L 0.05833 0.11653 " pathEditMode="relative" rAng="0" ptsTypes="AA">
                                      <p:cBhvr>
                                        <p:cTn id="31" dur="1000" fill="hold"/>
                                        <p:tgtEl>
                                          <p:spTgt spid="19"/>
                                        </p:tgtEl>
                                        <p:attrNameLst>
                                          <p:attrName>ppt_x</p:attrName>
                                          <p:attrName>ppt_y</p:attrName>
                                        </p:attrNameLst>
                                      </p:cBhvr>
                                      <p:rCtr x="29" y="58"/>
                                    </p:animMotion>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p:cNvSpPr txBox="1"/>
          <p:nvPr/>
        </p:nvSpPr>
        <p:spPr>
          <a:xfrm>
            <a:off x="4343400" y="3886200"/>
            <a:ext cx="2996333" cy="2185214"/>
          </a:xfrm>
          <a:prstGeom prst="rect">
            <a:avLst/>
          </a:prstGeom>
          <a:noFill/>
        </p:spPr>
        <p:txBody>
          <a:bodyPr wrap="non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1</a:t>
            </a:r>
          </a:p>
          <a:p>
            <a:r>
              <a:rPr lang="en-US" sz="3200" b="1" dirty="0" smtClean="0">
                <a:solidFill>
                  <a:srgbClr val="FF0000"/>
                </a:solidFill>
                <a:effectLst>
                  <a:outerShdw dist="50800" dir="5400000" algn="ctr" rotWithShape="0">
                    <a:schemeClr val="tx1"/>
                  </a:outerShdw>
                </a:effectLst>
                <a:latin typeface="Tempus Sans ITC" pitchFamily="82" charset="0"/>
              </a:rPr>
              <a:t>  (Tanzania)</a:t>
            </a:r>
          </a:p>
          <a:p>
            <a:r>
              <a:rPr lang="en-US" sz="3200" b="1" dirty="0" smtClean="0">
                <a:solidFill>
                  <a:srgbClr val="FF0000"/>
                </a:solidFill>
                <a:effectLst>
                  <a:outerShdw dist="50800" dir="5400000" algn="ctr" rotWithShape="0">
                    <a:schemeClr val="tx1"/>
                  </a:outerShdw>
                </a:effectLst>
                <a:latin typeface="Tempus Sans ITC" pitchFamily="82" charset="0"/>
              </a:rPr>
              <a:t>- </a:t>
            </a:r>
            <a:r>
              <a:rPr lang="en-US" sz="3200" b="1" dirty="0" err="1" smtClean="0">
                <a:solidFill>
                  <a:srgbClr val="FF0000"/>
                </a:solidFill>
                <a:effectLst>
                  <a:outerShdw dist="50800" dir="5400000" algn="ctr" rotWithShape="0">
                    <a:schemeClr val="tx1"/>
                  </a:outerShdw>
                </a:effectLst>
                <a:latin typeface="Tempus Sans ITC" pitchFamily="82" charset="0"/>
              </a:rPr>
              <a:t>Laetoli</a:t>
            </a:r>
            <a:endParaRPr lang="en-US" sz="3200" b="1" dirty="0" smtClean="0">
              <a:solidFill>
                <a:srgbClr val="FF0000"/>
              </a:solidFill>
              <a:effectLst>
                <a:outerShdw dist="50800" dir="5400000" algn="ctr" rotWithShape="0">
                  <a:schemeClr val="tx1"/>
                </a:outerShdw>
              </a:effectLst>
              <a:latin typeface="Tempus Sans ITC" pitchFamily="82" charset="0"/>
            </a:endParaRPr>
          </a:p>
          <a:p>
            <a:r>
              <a:rPr lang="en-US" sz="3200" b="1" dirty="0" smtClean="0">
                <a:solidFill>
                  <a:srgbClr val="FF0000"/>
                </a:solidFill>
                <a:effectLst>
                  <a:outerShdw dist="50800" dir="5400000" algn="ctr" rotWithShape="0">
                    <a:schemeClr val="tx1"/>
                  </a:outerShdw>
                </a:effectLst>
                <a:latin typeface="Tempus Sans ITC" pitchFamily="82" charset="0"/>
              </a:rPr>
              <a:t>- Olduvai Gorge</a:t>
            </a:r>
            <a:endParaRPr lang="en-US" sz="3200" b="1" dirty="0">
              <a:solidFill>
                <a:srgbClr val="FF0000"/>
              </a:solidFill>
              <a:effectLst>
                <a:outerShdw dist="50800" dir="5400000" algn="ctr" rotWithShape="0">
                  <a:schemeClr val="tx1"/>
                </a:outerShdw>
              </a:effectLst>
              <a:latin typeface="Tempus Sans ITC" pitchFamily="82" charset="0"/>
            </a:endParaRPr>
          </a:p>
        </p:txBody>
      </p:sp>
      <p:sp useBgFill="1">
        <p:nvSpPr>
          <p:cNvPr id="100" name="TextBox 99"/>
          <p:cNvSpPr txBox="1"/>
          <p:nvPr/>
        </p:nvSpPr>
        <p:spPr>
          <a:xfrm>
            <a:off x="4419600" y="3957697"/>
            <a:ext cx="3150221" cy="2062103"/>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2</a:t>
            </a:r>
          </a:p>
          <a:p>
            <a:endParaRPr lang="en-US" sz="1000" b="1" dirty="0" smtClean="0">
              <a:solidFill>
                <a:srgbClr val="FF0000"/>
              </a:solidFill>
              <a:effectLst>
                <a:outerShdw dist="50800" dir="5400000" algn="ctr" rotWithShape="0">
                  <a:schemeClr val="tx1"/>
                </a:outerShdw>
              </a:effectLst>
              <a:latin typeface="Tempus Sans ITC" pitchFamily="82" charset="0"/>
            </a:endParaRPr>
          </a:p>
          <a:p>
            <a:r>
              <a:rPr lang="en-US" sz="2800" b="1" dirty="0" smtClean="0">
                <a:solidFill>
                  <a:srgbClr val="FF0000"/>
                </a:solidFill>
                <a:effectLst>
                  <a:outerShdw dist="50800" dir="5400000" algn="ctr" rotWithShape="0">
                    <a:schemeClr val="tx1"/>
                  </a:outerShdw>
                </a:effectLst>
                <a:latin typeface="Tempus Sans ITC" pitchFamily="82" charset="0"/>
              </a:rPr>
              <a:t>(South Africa)</a:t>
            </a:r>
          </a:p>
          <a:p>
            <a:pPr>
              <a:buFontTx/>
              <a:buChar char="-"/>
            </a:pPr>
            <a:r>
              <a:rPr lang="en-US" sz="2800" b="1" dirty="0" smtClean="0">
                <a:solidFill>
                  <a:srgbClr val="FF0000"/>
                </a:solidFill>
                <a:effectLst>
                  <a:outerShdw dist="50800" dir="5400000" algn="ctr" rotWithShape="0">
                    <a:schemeClr val="tx1"/>
                  </a:outerShdw>
                </a:effectLst>
                <a:latin typeface="Tempus Sans ITC" pitchFamily="82" charset="0"/>
              </a:rPr>
              <a:t> Cradle of </a:t>
            </a:r>
            <a:r>
              <a:rPr lang="en-US" sz="2800" b="1" dirty="0" err="1" smtClean="0">
                <a:solidFill>
                  <a:srgbClr val="FF0000"/>
                </a:solidFill>
                <a:effectLst>
                  <a:outerShdw dist="50800" dir="5400000" algn="ctr" rotWithShape="0">
                    <a:schemeClr val="tx1"/>
                  </a:outerShdw>
                </a:effectLst>
                <a:latin typeface="Tempus Sans ITC" pitchFamily="82" charset="0"/>
              </a:rPr>
              <a:t>Humk’d</a:t>
            </a:r>
            <a:endParaRPr lang="en-US" sz="3200" b="1" dirty="0">
              <a:solidFill>
                <a:srgbClr val="FF0000"/>
              </a:solidFill>
              <a:effectLst>
                <a:outerShdw dist="50800" dir="5400000" algn="ctr" rotWithShape="0">
                  <a:schemeClr val="tx1"/>
                </a:outerShdw>
              </a:effectLst>
              <a:latin typeface="Tempus Sans ITC" pitchFamily="82" charset="0"/>
            </a:endParaRPr>
          </a:p>
          <a:p>
            <a:pPr>
              <a:buFontTx/>
              <a:buChar char="-"/>
            </a:pPr>
            <a:endParaRPr lang="en-US" sz="2200" b="1" dirty="0" smtClean="0">
              <a:solidFill>
                <a:srgbClr val="FF0000"/>
              </a:solidFill>
              <a:effectLst>
                <a:outerShdw dist="50800" dir="5400000" algn="ctr" rotWithShape="0">
                  <a:schemeClr val="tx1"/>
                </a:outerShdw>
              </a:effectLst>
              <a:latin typeface="Tempus Sans ITC" pitchFamily="82" charset="0"/>
            </a:endParaRPr>
          </a:p>
        </p:txBody>
      </p:sp>
      <p:sp useBgFill="1">
        <p:nvSpPr>
          <p:cNvPr id="83" name="TextBox 82"/>
          <p:cNvSpPr txBox="1"/>
          <p:nvPr/>
        </p:nvSpPr>
        <p:spPr>
          <a:xfrm>
            <a:off x="4419600" y="3962400"/>
            <a:ext cx="3200400" cy="1877437"/>
          </a:xfrm>
          <a:prstGeom prst="rect">
            <a:avLst/>
          </a:prstGeom>
        </p:spPr>
        <p:txBody>
          <a:bodyPr wrap="squar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3</a:t>
            </a:r>
          </a:p>
          <a:p>
            <a:endParaRPr lang="en-US" sz="1000" b="1" dirty="0" smtClean="0">
              <a:solidFill>
                <a:srgbClr val="FF0000"/>
              </a:solidFill>
              <a:effectLst>
                <a:outerShdw dist="50800" dir="5400000" algn="ctr" rotWithShape="0">
                  <a:schemeClr val="tx1"/>
                </a:outerShdw>
              </a:effectLst>
              <a:latin typeface="Tempus Sans ITC" pitchFamily="82" charset="0"/>
            </a:endParaRPr>
          </a:p>
          <a:p>
            <a:endParaRPr lang="en-US" sz="2200" b="1" dirty="0" smtClean="0">
              <a:solidFill>
                <a:srgbClr val="FF0000"/>
              </a:solidFill>
              <a:effectLst>
                <a:outerShdw dist="50800" dir="5400000" algn="ctr" rotWithShape="0">
                  <a:schemeClr val="tx1"/>
                </a:outerShdw>
              </a:effectLst>
              <a:latin typeface="Tempus Sans ITC" pitchFamily="82" charset="0"/>
            </a:endParaRPr>
          </a:p>
          <a:p>
            <a:endParaRPr lang="en-US" sz="2200" b="1" dirty="0" smtClean="0">
              <a:solidFill>
                <a:srgbClr val="FF0000"/>
              </a:solidFill>
              <a:effectLst>
                <a:outerShdw dist="50800" dir="5400000" algn="ctr" rotWithShape="0">
                  <a:schemeClr val="tx1"/>
                </a:outerShdw>
              </a:effectLst>
              <a:latin typeface="Tempus Sans ITC" pitchFamily="82" charset="0"/>
            </a:endParaRPr>
          </a:p>
          <a:p>
            <a:endParaRPr lang="en-US" sz="2200" b="1" dirty="0" smtClean="0">
              <a:solidFill>
                <a:srgbClr val="FF0000"/>
              </a:solidFill>
              <a:effectLst>
                <a:outerShdw dist="50800" dir="5400000" algn="ctr" rotWithShape="0">
                  <a:schemeClr val="tx1"/>
                </a:outerShdw>
              </a:effectLst>
              <a:latin typeface="Tempus Sans ITC" pitchFamily="82" charset="0"/>
            </a:endParaRPr>
          </a:p>
        </p:txBody>
      </p:sp>
      <p:grpSp>
        <p:nvGrpSpPr>
          <p:cNvPr id="90" name="Group 89"/>
          <p:cNvGrpSpPr/>
          <p:nvPr/>
        </p:nvGrpSpPr>
        <p:grpSpPr>
          <a:xfrm>
            <a:off x="-82296" y="1312213"/>
            <a:ext cx="8722926" cy="2421587"/>
            <a:chOff x="-82296" y="1312213"/>
            <a:chExt cx="8722926" cy="2421587"/>
          </a:xfrm>
        </p:grpSpPr>
        <p:grpSp>
          <p:nvGrpSpPr>
            <p:cNvPr id="89" name="Group 88"/>
            <p:cNvGrpSpPr/>
            <p:nvPr/>
          </p:nvGrpSpPr>
          <p:grpSpPr>
            <a:xfrm>
              <a:off x="-82296" y="1386090"/>
              <a:ext cx="1492716" cy="1814310"/>
              <a:chOff x="-82296" y="1386090"/>
              <a:chExt cx="1492716" cy="1814310"/>
            </a:xfrm>
          </p:grpSpPr>
          <p:cxnSp>
            <p:nvCxnSpPr>
              <p:cNvPr id="73" name="Straight Arrow Connector 72"/>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154" name="TextBox 153"/>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grpSp>
        <p:grpSp>
          <p:nvGrpSpPr>
            <p:cNvPr id="13" name="Group 82"/>
            <p:cNvGrpSpPr/>
            <p:nvPr/>
          </p:nvGrpSpPr>
          <p:grpSpPr>
            <a:xfrm>
              <a:off x="228600" y="1312213"/>
              <a:ext cx="8412030" cy="2421587"/>
              <a:chOff x="228600" y="1312213"/>
              <a:chExt cx="8412030" cy="2421587"/>
            </a:xfrm>
          </p:grpSpPr>
          <p:sp>
            <p:nvSpPr>
              <p:cNvPr id="178" name="Rectangle 177"/>
              <p:cNvSpPr/>
              <p:nvPr/>
            </p:nvSpPr>
            <p:spPr>
              <a:xfrm>
                <a:off x="228600" y="3200400"/>
                <a:ext cx="7848600" cy="533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EARLY STONE AGE – stone tools, fire</a:t>
                </a:r>
                <a:endParaRPr lang="en-US" sz="2400" b="1" dirty="0"/>
              </a:p>
            </p:txBody>
          </p:sp>
          <p:cxnSp>
            <p:nvCxnSpPr>
              <p:cNvPr id="68" name="Straight Arrow Connector 67"/>
              <p:cNvCxnSpPr>
                <a:stCxn id="64" idx="2"/>
              </p:cNvCxnSpPr>
              <p:nvPr/>
            </p:nvCxnSpPr>
            <p:spPr>
              <a:xfrm rot="5400000">
                <a:off x="7279155" y="2397161"/>
                <a:ext cx="1448890" cy="5187"/>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64" name="TextBox 63"/>
              <p:cNvSpPr txBox="1"/>
              <p:nvPr/>
            </p:nvSpPr>
            <p:spPr>
              <a:xfrm rot="19475140">
                <a:off x="7139898" y="1312213"/>
                <a:ext cx="1500732" cy="400110"/>
              </a:xfrm>
              <a:prstGeom prst="rect">
                <a:avLst/>
              </a:prstGeom>
              <a:ln w="50800">
                <a:solidFill>
                  <a:schemeClr val="tx1"/>
                </a:solidFill>
              </a:ln>
            </p:spPr>
            <p:txBody>
              <a:bodyPr wrap="none" rtlCol="0">
                <a:spAutoFit/>
              </a:bodyPr>
              <a:lstStyle/>
              <a:p>
                <a:r>
                  <a:rPr lang="en-US" sz="2000" b="1" dirty="0" smtClean="0"/>
                  <a:t>400,000 YBP</a:t>
                </a:r>
                <a:endParaRPr lang="en-US" sz="2000" b="1" dirty="0"/>
              </a:p>
            </p:txBody>
          </p:sp>
        </p:grpSp>
      </p:grpSp>
      <p:sp>
        <p:nvSpPr>
          <p:cNvPr id="63" name="Rectangle 6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73"/>
          <p:cNvGrpSpPr/>
          <p:nvPr/>
        </p:nvGrpSpPr>
        <p:grpSpPr>
          <a:xfrm>
            <a:off x="228600" y="2133600"/>
            <a:ext cx="9144000" cy="4419600"/>
            <a:chOff x="228600" y="2133600"/>
            <a:chExt cx="9144000" cy="4419600"/>
          </a:xfrm>
        </p:grpSpPr>
        <p:cxnSp>
          <p:nvCxnSpPr>
            <p:cNvPr id="97" name="Straight Arrow Connector 96"/>
            <p:cNvCxnSpPr/>
            <p:nvPr/>
          </p:nvCxnSpPr>
          <p:spPr>
            <a:xfrm>
              <a:off x="8001000" y="2133600"/>
              <a:ext cx="0" cy="4114800"/>
            </a:xfrm>
            <a:prstGeom prst="straightConnector1">
              <a:avLst/>
            </a:prstGeom>
            <a:ln w="50800">
              <a:solidFill>
                <a:schemeClr val="tx1"/>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3" name="Group 51"/>
            <p:cNvGrpSpPr/>
            <p:nvPr/>
          </p:nvGrpSpPr>
          <p:grpSpPr>
            <a:xfrm>
              <a:off x="228600" y="2209800"/>
              <a:ext cx="9144000" cy="4343400"/>
              <a:chOff x="228600" y="2209800"/>
              <a:chExt cx="9144000" cy="4343400"/>
            </a:xfrm>
          </p:grpSpPr>
          <p:cxnSp>
            <p:nvCxnSpPr>
              <p:cNvPr id="84" name="Straight Arrow Connector 83"/>
              <p:cNvCxnSpPr/>
              <p:nvPr/>
            </p:nvCxnSpPr>
            <p:spPr>
              <a:xfrm>
                <a:off x="228600" y="2209800"/>
                <a:ext cx="0" cy="43434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4" name="Group 171"/>
              <p:cNvGrpSpPr/>
              <p:nvPr/>
            </p:nvGrpSpPr>
            <p:grpSpPr>
              <a:xfrm>
                <a:off x="228600" y="6019800"/>
                <a:ext cx="8915400" cy="533400"/>
                <a:chOff x="643544" y="6076890"/>
                <a:chExt cx="8348056" cy="457200"/>
              </a:xfrm>
            </p:grpSpPr>
            <p:sp>
              <p:nvSpPr>
                <p:cNvPr id="56" name="Rectangle 55"/>
                <p:cNvSpPr/>
                <p:nvPr/>
              </p:nvSpPr>
              <p:spPr>
                <a:xfrm>
                  <a:off x="643544" y="6096000"/>
                  <a:ext cx="8348056" cy="43809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4648652" y="6076890"/>
                  <a:ext cx="989455" cy="395713"/>
                </a:xfrm>
                <a:prstGeom prst="rect">
                  <a:avLst/>
                </a:prstGeom>
                <a:no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grpSp>
          <p:grpSp>
            <p:nvGrpSpPr>
              <p:cNvPr id="5" name="Group 176"/>
              <p:cNvGrpSpPr/>
              <p:nvPr/>
            </p:nvGrpSpPr>
            <p:grpSpPr>
              <a:xfrm>
                <a:off x="7924800" y="6019800"/>
                <a:ext cx="1447800" cy="533400"/>
                <a:chOff x="7924800" y="6534090"/>
                <a:chExt cx="1447800" cy="533400"/>
              </a:xfrm>
            </p:grpSpPr>
            <p:sp>
              <p:nvSpPr>
                <p:cNvPr id="59" name="Rectangle 58"/>
                <p:cNvSpPr/>
                <p:nvPr/>
              </p:nvSpPr>
              <p:spPr>
                <a:xfrm>
                  <a:off x="8001000" y="6553200"/>
                  <a:ext cx="1143000" cy="514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924800" y="6534090"/>
                  <a:ext cx="1447800" cy="461665"/>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sapiens</a:t>
                  </a:r>
                  <a:endParaRPr lang="en-US" sz="2400" b="1" dirty="0">
                    <a:solidFill>
                      <a:schemeClr val="bg1"/>
                    </a:solidFill>
                    <a:latin typeface="Arial" pitchFamily="34" charset="0"/>
                    <a:cs typeface="Arial" pitchFamily="34" charset="0"/>
                  </a:endParaRPr>
                </a:p>
              </p:txBody>
            </p:sp>
          </p:grpSp>
        </p:grpSp>
      </p:grpSp>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62" name="Rectangle 61"/>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6"/>
          <p:cNvGrpSpPr/>
          <p:nvPr/>
        </p:nvGrpSpPr>
        <p:grpSpPr>
          <a:xfrm>
            <a:off x="228600" y="3063240"/>
            <a:ext cx="7113350"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5"/>
          <p:cNvGrpSpPr/>
          <p:nvPr/>
        </p:nvGrpSpPr>
        <p:grpSpPr>
          <a:xfrm>
            <a:off x="0" y="1480898"/>
            <a:ext cx="3042772" cy="3705167"/>
            <a:chOff x="0" y="1480898"/>
            <a:chExt cx="3042772" cy="3705167"/>
          </a:xfrm>
        </p:grpSpPr>
        <p:cxnSp>
          <p:nvCxnSpPr>
            <p:cNvPr id="61" name="Straight Arrow Connector 60"/>
            <p:cNvCxnSpPr/>
            <p:nvPr/>
          </p:nvCxnSpPr>
          <p:spPr>
            <a:xfrm>
              <a:off x="1981200" y="2286000"/>
              <a:ext cx="0" cy="25908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151" name="TextBox 150"/>
            <p:cNvSpPr txBox="1"/>
            <p:nvPr/>
          </p:nvSpPr>
          <p:spPr>
            <a:xfrm rot="19475140">
              <a:off x="1748828" y="1480898"/>
              <a:ext cx="1293944" cy="400110"/>
            </a:xfrm>
            <a:prstGeom prst="rect">
              <a:avLst/>
            </a:prstGeom>
            <a:ln w="50800">
              <a:solidFill>
                <a:schemeClr val="tx1"/>
              </a:solidFill>
            </a:ln>
          </p:spPr>
          <p:txBody>
            <a:bodyPr wrap="square" rtlCol="0">
              <a:spAutoFit/>
            </a:bodyPr>
            <a:lstStyle/>
            <a:p>
              <a:r>
                <a:rPr lang="en-US" sz="2000" b="1" dirty="0" smtClean="0"/>
                <a:t>2 MILLION</a:t>
              </a:r>
              <a:endParaRPr lang="en-US" sz="2000" b="1" dirty="0"/>
            </a:p>
          </p:txBody>
        </p:sp>
        <p:grpSp>
          <p:nvGrpSpPr>
            <p:cNvPr id="8" name="Group 164"/>
            <p:cNvGrpSpPr/>
            <p:nvPr/>
          </p:nvGrpSpPr>
          <p:grpSpPr>
            <a:xfrm>
              <a:off x="0" y="4724400"/>
              <a:ext cx="2743200" cy="461665"/>
              <a:chOff x="0" y="5314890"/>
              <a:chExt cx="2743200" cy="461665"/>
            </a:xfrm>
          </p:grpSpPr>
          <p:sp>
            <p:nvSpPr>
              <p:cNvPr id="50" name="Rectangle 49"/>
              <p:cNvSpPr/>
              <p:nvPr/>
            </p:nvSpPr>
            <p:spPr>
              <a:xfrm>
                <a:off x="0" y="5391090"/>
                <a:ext cx="2667000" cy="381000"/>
              </a:xfrm>
              <a:prstGeom prst="rect">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25" y="5314890"/>
                <a:ext cx="2698175" cy="461665"/>
              </a:xfrm>
              <a:prstGeom prst="rect">
                <a:avLst/>
              </a:prstGeom>
              <a:no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grpSp>
      <p:grpSp>
        <p:nvGrpSpPr>
          <p:cNvPr id="9" name="Group 54"/>
          <p:cNvGrpSpPr/>
          <p:nvPr/>
        </p:nvGrpSpPr>
        <p:grpSpPr>
          <a:xfrm>
            <a:off x="0" y="1462290"/>
            <a:ext cx="5356756" cy="4328910"/>
            <a:chOff x="0" y="1462290"/>
            <a:chExt cx="5356756" cy="4328910"/>
          </a:xfrm>
        </p:grpSpPr>
        <p:grpSp>
          <p:nvGrpSpPr>
            <p:cNvPr id="10" name="Group 79"/>
            <p:cNvGrpSpPr/>
            <p:nvPr/>
          </p:nvGrpSpPr>
          <p:grpSpPr>
            <a:xfrm>
              <a:off x="3864040" y="1462290"/>
              <a:ext cx="1492716" cy="3947910"/>
              <a:chOff x="3864040" y="1462290"/>
              <a:chExt cx="1492716" cy="3947910"/>
            </a:xfrm>
          </p:grpSpPr>
          <p:cxnSp>
            <p:nvCxnSpPr>
              <p:cNvPr id="69" name="Straight Arrow Connector 68"/>
              <p:cNvCxnSpPr/>
              <p:nvPr/>
            </p:nvCxnSpPr>
            <p:spPr>
              <a:xfrm>
                <a:off x="4114800" y="2286000"/>
                <a:ext cx="0" cy="31242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19475140">
                <a:off x="3864040" y="1462290"/>
                <a:ext cx="1492716" cy="400110"/>
              </a:xfrm>
              <a:prstGeom prst="rect">
                <a:avLst/>
              </a:prstGeom>
              <a:noFill/>
              <a:ln w="50800">
                <a:solidFill>
                  <a:schemeClr val="tx1"/>
                </a:solidFill>
              </a:ln>
            </p:spPr>
            <p:txBody>
              <a:bodyPr wrap="none" rtlCol="0">
                <a:spAutoFit/>
              </a:bodyPr>
              <a:lstStyle/>
              <a:p>
                <a:r>
                  <a:rPr lang="en-US" sz="2000" b="1" dirty="0" smtClean="0"/>
                  <a:t>1.4 MILLION</a:t>
                </a:r>
                <a:endParaRPr lang="en-US" sz="2000" b="1" dirty="0"/>
              </a:p>
            </p:txBody>
          </p:sp>
        </p:grpSp>
        <p:grpSp>
          <p:nvGrpSpPr>
            <p:cNvPr id="11" name="Group 165"/>
            <p:cNvGrpSpPr/>
            <p:nvPr/>
          </p:nvGrpSpPr>
          <p:grpSpPr>
            <a:xfrm>
              <a:off x="0" y="5329535"/>
              <a:ext cx="4191000" cy="461665"/>
              <a:chOff x="0" y="6076890"/>
              <a:chExt cx="4191000" cy="461665"/>
            </a:xfrm>
          </p:grpSpPr>
          <p:sp>
            <p:nvSpPr>
              <p:cNvPr id="53" name="Rectangle 52"/>
              <p:cNvSpPr/>
              <p:nvPr/>
            </p:nvSpPr>
            <p:spPr>
              <a:xfrm>
                <a:off x="0" y="6096000"/>
                <a:ext cx="4191000" cy="438090"/>
              </a:xfrm>
              <a:prstGeom prst="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752600" y="6076890"/>
                <a:ext cx="2185214" cy="461665"/>
              </a:xfrm>
              <a:prstGeom prst="rect">
                <a:avLst/>
              </a:prstGeom>
              <a:noFill/>
            </p:spPr>
            <p:txBody>
              <a:bodyPr wrap="none" rtlCol="0">
                <a:spAutoFit/>
              </a:bodyPr>
              <a:lstStyle/>
              <a:p>
                <a:r>
                  <a:rPr lang="en-US" sz="2400" b="1" dirty="0" err="1" smtClean="0">
                    <a:latin typeface="Arial" pitchFamily="34" charset="0"/>
                    <a:cs typeface="Arial" pitchFamily="34" charset="0"/>
                  </a:rPr>
                  <a:t>Paranthropus</a:t>
                </a:r>
                <a:endParaRPr lang="en-US" sz="2400" b="1" dirty="0">
                  <a:latin typeface="Arial" pitchFamily="34" charset="0"/>
                  <a:cs typeface="Arial" pitchFamily="34" charset="0"/>
                </a:endParaRPr>
              </a:p>
            </p:txBody>
          </p:sp>
        </p:grpSp>
      </p:grpSp>
      <p:grpSp>
        <p:nvGrpSpPr>
          <p:cNvPr id="12" name="Group 79"/>
          <p:cNvGrpSpPr/>
          <p:nvPr/>
        </p:nvGrpSpPr>
        <p:grpSpPr>
          <a:xfrm>
            <a:off x="-257110" y="498087"/>
            <a:ext cx="2411686" cy="2778513"/>
            <a:chOff x="3743232" y="1596375"/>
            <a:chExt cx="2411686" cy="2778513"/>
          </a:xfrm>
        </p:grpSpPr>
        <p:cxnSp>
          <p:nvCxnSpPr>
            <p:cNvPr id="71" name="Straight Arrow Connector 70"/>
            <p:cNvCxnSpPr/>
            <p:nvPr/>
          </p:nvCxnSpPr>
          <p:spPr>
            <a:xfrm flipH="1">
              <a:off x="3924142" y="2698488"/>
              <a:ext cx="304800" cy="16764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rot="19475140">
              <a:off x="3743232" y="1596375"/>
              <a:ext cx="2411686" cy="461665"/>
            </a:xfrm>
            <a:prstGeom prst="rect">
              <a:avLst/>
            </a:prstGeom>
            <a:solidFill>
              <a:srgbClr val="FFFF00"/>
            </a:solidFill>
            <a:ln w="50800">
              <a:solidFill>
                <a:srgbClr val="7030A0"/>
              </a:solidFill>
            </a:ln>
          </p:spPr>
          <p:txBody>
            <a:bodyPr wrap="none" rtlCol="0">
              <a:spAutoFit/>
            </a:bodyPr>
            <a:lstStyle/>
            <a:p>
              <a:r>
                <a:rPr lang="en-US" sz="2400" b="1" dirty="0" smtClean="0"/>
                <a:t>3.5M – footprints</a:t>
              </a:r>
              <a:endParaRPr lang="en-US" sz="2400" b="1" dirty="0"/>
            </a:p>
          </p:txBody>
        </p:sp>
      </p:grpSp>
      <p:grpSp>
        <p:nvGrpSpPr>
          <p:cNvPr id="14" name="Group 87"/>
          <p:cNvGrpSpPr/>
          <p:nvPr/>
        </p:nvGrpSpPr>
        <p:grpSpPr>
          <a:xfrm>
            <a:off x="8686800" y="685800"/>
            <a:ext cx="549894" cy="2438400"/>
            <a:chOff x="8686800" y="685800"/>
            <a:chExt cx="549894" cy="2438400"/>
          </a:xfrm>
        </p:grpSpPr>
        <p:sp useBgFill="1">
          <p:nvSpPr>
            <p:cNvPr id="75" name="TextBox 74"/>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cxnSp>
          <p:nvCxnSpPr>
            <p:cNvPr id="76" name="Straight Arrow Connector 75"/>
            <p:cNvCxnSpPr/>
            <p:nvPr/>
          </p:nvCxnSpPr>
          <p:spPr>
            <a:xfrm>
              <a:off x="9089136"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15" name="Group 79"/>
          <p:cNvGrpSpPr/>
          <p:nvPr/>
        </p:nvGrpSpPr>
        <p:grpSpPr>
          <a:xfrm>
            <a:off x="47831" y="1067106"/>
            <a:ext cx="3830344" cy="3733494"/>
            <a:chOff x="3601273" y="1022394"/>
            <a:chExt cx="3830344" cy="3733494"/>
          </a:xfrm>
        </p:grpSpPr>
        <p:cxnSp>
          <p:nvCxnSpPr>
            <p:cNvPr id="77" name="Straight Arrow Connector 76"/>
            <p:cNvCxnSpPr/>
            <p:nvPr/>
          </p:nvCxnSpPr>
          <p:spPr>
            <a:xfrm flipH="1">
              <a:off x="3858242" y="2241288"/>
              <a:ext cx="2" cy="25146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rot="19475140">
              <a:off x="3601273" y="1022394"/>
              <a:ext cx="3830344" cy="461665"/>
            </a:xfrm>
            <a:prstGeom prst="rect">
              <a:avLst/>
            </a:prstGeom>
            <a:solidFill>
              <a:srgbClr val="FFFF00"/>
            </a:solidFill>
            <a:ln w="50800">
              <a:solidFill>
                <a:srgbClr val="7030A0"/>
              </a:solidFill>
            </a:ln>
          </p:spPr>
          <p:txBody>
            <a:bodyPr wrap="none" rtlCol="0">
              <a:spAutoFit/>
            </a:bodyPr>
            <a:lstStyle/>
            <a:p>
              <a:r>
                <a:rPr lang="en-US" sz="2400" b="1" dirty="0" smtClean="0"/>
                <a:t>2.5M – ‘Little Foot’, ‘Ms </a:t>
              </a:r>
              <a:r>
                <a:rPr lang="en-US" sz="2400" b="1" dirty="0" err="1" smtClean="0"/>
                <a:t>Ples</a:t>
              </a:r>
              <a:r>
                <a:rPr lang="en-US" sz="2400" b="1" dirty="0" smtClean="0"/>
                <a:t>’</a:t>
              </a:r>
              <a:endParaRPr lang="en-US" sz="2400" b="1" dirty="0"/>
            </a:p>
          </p:txBody>
        </p:sp>
      </p:grpSp>
      <p:grpSp>
        <p:nvGrpSpPr>
          <p:cNvPr id="67" name="Group 66"/>
          <p:cNvGrpSpPr/>
          <p:nvPr/>
        </p:nvGrpSpPr>
        <p:grpSpPr>
          <a:xfrm>
            <a:off x="1958438" y="1077270"/>
            <a:ext cx="3339440" cy="4332930"/>
            <a:chOff x="1958438" y="1077270"/>
            <a:chExt cx="3339440" cy="4332930"/>
          </a:xfrm>
        </p:grpSpPr>
        <p:cxnSp>
          <p:nvCxnSpPr>
            <p:cNvPr id="70" name="Straight Arrow Connector 69"/>
            <p:cNvCxnSpPr/>
            <p:nvPr/>
          </p:nvCxnSpPr>
          <p:spPr>
            <a:xfrm flipH="1">
              <a:off x="2400142" y="2438400"/>
              <a:ext cx="38258" cy="29718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rot="19475140">
              <a:off x="1958438" y="1077270"/>
              <a:ext cx="3339440" cy="461665"/>
            </a:xfrm>
            <a:prstGeom prst="rect">
              <a:avLst/>
            </a:prstGeom>
            <a:solidFill>
              <a:srgbClr val="FFC000"/>
            </a:solidFill>
            <a:ln w="50800">
              <a:solidFill>
                <a:schemeClr val="accent6">
                  <a:lumMod val="50000"/>
                </a:schemeClr>
              </a:solidFill>
            </a:ln>
          </p:spPr>
          <p:txBody>
            <a:bodyPr wrap="none" rtlCol="0">
              <a:spAutoFit/>
            </a:bodyPr>
            <a:lstStyle/>
            <a:p>
              <a:r>
                <a:rPr lang="en-US" sz="2400" b="1" dirty="0" smtClean="0"/>
                <a:t>1.8M – ‘Nutcracker Man’</a:t>
              </a:r>
              <a:endParaRPr lang="en-US" sz="2400" b="1" dirty="0"/>
            </a:p>
          </p:txBody>
        </p:sp>
      </p:grpSp>
      <p:grpSp>
        <p:nvGrpSpPr>
          <p:cNvPr id="80" name="Group 79"/>
          <p:cNvGrpSpPr/>
          <p:nvPr/>
        </p:nvGrpSpPr>
        <p:grpSpPr>
          <a:xfrm>
            <a:off x="2756584" y="1295227"/>
            <a:ext cx="2776722" cy="4800773"/>
            <a:chOff x="2756584" y="1295227"/>
            <a:chExt cx="2776722" cy="4800773"/>
          </a:xfrm>
        </p:grpSpPr>
        <p:cxnSp>
          <p:nvCxnSpPr>
            <p:cNvPr id="81" name="Straight Arrow Connector 80"/>
            <p:cNvCxnSpPr/>
            <p:nvPr/>
          </p:nvCxnSpPr>
          <p:spPr>
            <a:xfrm>
              <a:off x="3124200" y="2590800"/>
              <a:ext cx="0" cy="35052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rot="19475140">
              <a:off x="2756584" y="1295227"/>
              <a:ext cx="2776722"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1.7M – ‘Handy Man’</a:t>
              </a:r>
              <a:endParaRPr lang="en-US" sz="2400" b="1" dirty="0">
                <a:solidFill>
                  <a:schemeClr val="bg1"/>
                </a:solidFill>
              </a:endParaRPr>
            </a:p>
          </p:txBody>
        </p:sp>
      </p:grpSp>
      <p:pic>
        <p:nvPicPr>
          <p:cNvPr id="58" name="Picture 2" descr="Laetoli hominid and modern human footprints ©AMNH"/>
          <p:cNvPicPr>
            <a:picLocks noChangeAspect="1" noChangeArrowheads="1"/>
          </p:cNvPicPr>
          <p:nvPr/>
        </p:nvPicPr>
        <p:blipFill>
          <a:blip r:embed="rId3" cstate="print"/>
          <a:srcRect r="48148"/>
          <a:stretch>
            <a:fillRect/>
          </a:stretch>
        </p:blipFill>
        <p:spPr bwMode="auto">
          <a:xfrm>
            <a:off x="2133600" y="0"/>
            <a:ext cx="1872611" cy="3009553"/>
          </a:xfrm>
          <a:prstGeom prst="rect">
            <a:avLst/>
          </a:prstGeom>
          <a:noFill/>
          <a:ln w="38100">
            <a:solidFill>
              <a:schemeClr val="tx1"/>
            </a:solidFill>
          </a:ln>
        </p:spPr>
      </p:pic>
      <p:pic>
        <p:nvPicPr>
          <p:cNvPr id="65" name="Picture 2"/>
          <p:cNvPicPr>
            <a:picLocks noChangeAspect="1" noChangeArrowheads="1"/>
          </p:cNvPicPr>
          <p:nvPr/>
        </p:nvPicPr>
        <p:blipFill>
          <a:blip r:embed="rId4" cstate="print"/>
          <a:srcRect l="3312" t="27160" r="56946" b="3704"/>
          <a:stretch>
            <a:fillRect/>
          </a:stretch>
        </p:blipFill>
        <p:spPr bwMode="auto">
          <a:xfrm>
            <a:off x="5105400" y="1"/>
            <a:ext cx="2133600" cy="3008376"/>
          </a:xfrm>
          <a:prstGeom prst="rect">
            <a:avLst/>
          </a:prstGeom>
          <a:noFill/>
          <a:ln w="38100">
            <a:solidFill>
              <a:schemeClr val="tx1"/>
            </a:solidFill>
            <a:miter lim="800000"/>
            <a:headEnd/>
            <a:tailEnd/>
          </a:ln>
          <a:effectLst/>
        </p:spPr>
      </p:pic>
      <p:sp>
        <p:nvSpPr>
          <p:cNvPr id="85" name="Oval 84"/>
          <p:cNvSpPr/>
          <p:nvPr/>
        </p:nvSpPr>
        <p:spPr>
          <a:xfrm>
            <a:off x="1676400" y="3048000"/>
            <a:ext cx="2895600" cy="685800"/>
          </a:xfrm>
          <a:prstGeom prst="ellipse">
            <a:avLst/>
          </a:prstGeom>
          <a:noFill/>
          <a:ln w="762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2" descr="http://www.world-science.net/images2/homo_habilis.jpg"/>
          <p:cNvPicPr>
            <a:picLocks noChangeAspect="1" noChangeArrowheads="1"/>
          </p:cNvPicPr>
          <p:nvPr/>
        </p:nvPicPr>
        <p:blipFill>
          <a:blip r:embed="rId5" cstate="print"/>
          <a:srcRect l="6686" r="24786" b="10000"/>
          <a:stretch>
            <a:fillRect/>
          </a:stretch>
        </p:blipFill>
        <p:spPr bwMode="auto">
          <a:xfrm>
            <a:off x="5638800" y="0"/>
            <a:ext cx="2286000" cy="3010830"/>
          </a:xfrm>
          <a:prstGeom prst="rect">
            <a:avLst/>
          </a:prstGeom>
          <a:noFill/>
          <a:ln w="38100">
            <a:solidFill>
              <a:schemeClr val="tx1"/>
            </a:solidFill>
          </a:ln>
        </p:spPr>
      </p:pic>
      <p:grpSp>
        <p:nvGrpSpPr>
          <p:cNvPr id="92" name="Group 91"/>
          <p:cNvGrpSpPr/>
          <p:nvPr/>
        </p:nvGrpSpPr>
        <p:grpSpPr>
          <a:xfrm>
            <a:off x="4114800" y="381000"/>
            <a:ext cx="4419600" cy="2362200"/>
            <a:chOff x="4114800" y="381000"/>
            <a:chExt cx="4419600" cy="2362200"/>
          </a:xfrm>
        </p:grpSpPr>
        <p:pic>
          <p:nvPicPr>
            <p:cNvPr id="86" name="Picture 6" descr="http://www.allafricatours.net/wp-content/uploads/2012/02/Johanesburg_Cradle-of-Man012_SterkfonteinMuseum_130707.jog_result1-233x350.jpg"/>
            <p:cNvPicPr>
              <a:picLocks noChangeAspect="1" noChangeArrowheads="1"/>
            </p:cNvPicPr>
            <p:nvPr/>
          </p:nvPicPr>
          <p:blipFill>
            <a:blip r:embed="rId6" cstate="print"/>
            <a:srcRect l="2778" t="9462" r="27737" b="39278"/>
            <a:stretch>
              <a:fillRect/>
            </a:stretch>
          </p:blipFill>
          <p:spPr bwMode="auto">
            <a:xfrm>
              <a:off x="4114800" y="381000"/>
              <a:ext cx="2133600" cy="2362200"/>
            </a:xfrm>
            <a:prstGeom prst="rect">
              <a:avLst/>
            </a:prstGeom>
            <a:noFill/>
            <a:ln w="76200">
              <a:solidFill>
                <a:schemeClr val="bg1"/>
              </a:solidFill>
            </a:ln>
          </p:spPr>
        </p:pic>
        <p:pic>
          <p:nvPicPr>
            <p:cNvPr id="91" name="Picture 4" descr="sculpting human evolution elisabeth dayns"/>
            <p:cNvPicPr>
              <a:picLocks noChangeAspect="1" noChangeArrowheads="1"/>
            </p:cNvPicPr>
            <p:nvPr/>
          </p:nvPicPr>
          <p:blipFill>
            <a:blip r:embed="rId7"/>
            <a:srcRect l="8753" t="4166" r="14223"/>
            <a:stretch>
              <a:fillRect/>
            </a:stretch>
          </p:blipFill>
          <p:spPr bwMode="auto">
            <a:xfrm>
              <a:off x="6324600" y="381000"/>
              <a:ext cx="2209800" cy="2362200"/>
            </a:xfrm>
            <a:prstGeom prst="rect">
              <a:avLst/>
            </a:prstGeom>
            <a:noFill/>
            <a:ln w="76200">
              <a:solidFill>
                <a:schemeClr val="bg1"/>
              </a:solidFill>
            </a:ln>
          </p:spPr>
        </p:pic>
      </p:grpSp>
      <p:grpSp>
        <p:nvGrpSpPr>
          <p:cNvPr id="87" name="Group 86"/>
          <p:cNvGrpSpPr/>
          <p:nvPr/>
        </p:nvGrpSpPr>
        <p:grpSpPr>
          <a:xfrm>
            <a:off x="2209800" y="152401"/>
            <a:ext cx="3657600" cy="1381124"/>
            <a:chOff x="2209800" y="1"/>
            <a:chExt cx="3657600" cy="1227667"/>
          </a:xfrm>
        </p:grpSpPr>
        <p:sp>
          <p:nvSpPr>
            <p:cNvPr id="93" name="Curved Up Arrow 92"/>
            <p:cNvSpPr/>
            <p:nvPr/>
          </p:nvSpPr>
          <p:spPr>
            <a:xfrm rot="10800000" flipH="1" flipV="1">
              <a:off x="2819400" y="541868"/>
              <a:ext cx="2438400" cy="685800"/>
            </a:xfrm>
            <a:prstGeom prst="curvedUpArrow">
              <a:avLst>
                <a:gd name="adj1" fmla="val 25000"/>
                <a:gd name="adj2" fmla="val 73091"/>
                <a:gd name="adj3" fmla="val 4467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Oval 93"/>
            <p:cNvSpPr/>
            <p:nvPr/>
          </p:nvSpPr>
          <p:spPr>
            <a:xfrm>
              <a:off x="4343400" y="1"/>
              <a:ext cx="1524000" cy="5418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209800" y="1"/>
              <a:ext cx="1752600" cy="5418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ight Triangle 100"/>
          <p:cNvSpPr/>
          <p:nvPr/>
        </p:nvSpPr>
        <p:spPr>
          <a:xfrm rot="2761386">
            <a:off x="3014768" y="1134166"/>
            <a:ext cx="665415" cy="627267"/>
          </a:xfrm>
          <a:prstGeom prst="rtTriangle">
            <a:avLst/>
          </a:prstGeom>
          <a:noFill/>
          <a:ln w="50800">
            <a:solidFill>
              <a:srgbClr val="FFFF00"/>
            </a:solidFill>
          </a:ln>
          <a:effectLst>
            <a:outerShdw dist="50800" dir="4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p:cNvCxnSpPr/>
          <p:nvPr/>
        </p:nvCxnSpPr>
        <p:spPr>
          <a:xfrm flipV="1">
            <a:off x="3048000" y="381000"/>
            <a:ext cx="152400" cy="1905000"/>
          </a:xfrm>
          <a:prstGeom prst="straightConnector1">
            <a:avLst/>
          </a:prstGeom>
          <a:ln w="76200">
            <a:solidFill>
              <a:srgbClr val="FFFF00"/>
            </a:solidFill>
            <a:tailEnd type="arrow"/>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03" name="Freeform 102"/>
          <p:cNvSpPr/>
          <p:nvPr/>
        </p:nvSpPr>
        <p:spPr>
          <a:xfrm>
            <a:off x="5441430" y="1526499"/>
            <a:ext cx="1596452" cy="1509009"/>
          </a:xfrm>
          <a:custGeom>
            <a:avLst/>
            <a:gdLst>
              <a:gd name="connsiteX0" fmla="*/ 149901 w 1596452"/>
              <a:gd name="connsiteY0" fmla="*/ 17488 h 1509009"/>
              <a:gd name="connsiteX1" fmla="*/ 314793 w 1596452"/>
              <a:gd name="connsiteY1" fmla="*/ 62458 h 1509009"/>
              <a:gd name="connsiteX2" fmla="*/ 464695 w 1596452"/>
              <a:gd name="connsiteY2" fmla="*/ 167390 h 1509009"/>
              <a:gd name="connsiteX3" fmla="*/ 629586 w 1596452"/>
              <a:gd name="connsiteY3" fmla="*/ 272321 h 1509009"/>
              <a:gd name="connsiteX4" fmla="*/ 704537 w 1596452"/>
              <a:gd name="connsiteY4" fmla="*/ 377252 h 1509009"/>
              <a:gd name="connsiteX5" fmla="*/ 689547 w 1596452"/>
              <a:gd name="connsiteY5" fmla="*/ 647075 h 1509009"/>
              <a:gd name="connsiteX6" fmla="*/ 794478 w 1596452"/>
              <a:gd name="connsiteY6" fmla="*/ 856937 h 1509009"/>
              <a:gd name="connsiteX7" fmla="*/ 1169232 w 1596452"/>
              <a:gd name="connsiteY7" fmla="*/ 1006839 h 1509009"/>
              <a:gd name="connsiteX8" fmla="*/ 1454045 w 1596452"/>
              <a:gd name="connsiteY8" fmla="*/ 946878 h 1509009"/>
              <a:gd name="connsiteX9" fmla="*/ 1558977 w 1596452"/>
              <a:gd name="connsiteY9" fmla="*/ 916898 h 1509009"/>
              <a:gd name="connsiteX10" fmla="*/ 1229193 w 1596452"/>
              <a:gd name="connsiteY10" fmla="*/ 1426563 h 1509009"/>
              <a:gd name="connsiteX11" fmla="*/ 914400 w 1596452"/>
              <a:gd name="connsiteY11" fmla="*/ 1411573 h 1509009"/>
              <a:gd name="connsiteX12" fmla="*/ 509665 w 1596452"/>
              <a:gd name="connsiteY12" fmla="*/ 1246681 h 1509009"/>
              <a:gd name="connsiteX13" fmla="*/ 209862 w 1596452"/>
              <a:gd name="connsiteY13" fmla="*/ 1096780 h 1509009"/>
              <a:gd name="connsiteX14" fmla="*/ 29980 w 1596452"/>
              <a:gd name="connsiteY14" fmla="*/ 781986 h 1509009"/>
              <a:gd name="connsiteX15" fmla="*/ 29980 w 1596452"/>
              <a:gd name="connsiteY15" fmla="*/ 497173 h 1509009"/>
              <a:gd name="connsiteX16" fmla="*/ 59960 w 1596452"/>
              <a:gd name="connsiteY16" fmla="*/ 77449 h 1509009"/>
              <a:gd name="connsiteX17" fmla="*/ 149901 w 1596452"/>
              <a:gd name="connsiteY17" fmla="*/ 17488 h 150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6452" h="1509009">
                <a:moveTo>
                  <a:pt x="149901" y="17488"/>
                </a:moveTo>
                <a:cubicBezTo>
                  <a:pt x="192373" y="14990"/>
                  <a:pt x="262327" y="37474"/>
                  <a:pt x="314793" y="62458"/>
                </a:cubicBezTo>
                <a:cubicBezTo>
                  <a:pt x="367259" y="87442"/>
                  <a:pt x="412229" y="132413"/>
                  <a:pt x="464695" y="167390"/>
                </a:cubicBezTo>
                <a:cubicBezTo>
                  <a:pt x="517161" y="202367"/>
                  <a:pt x="589612" y="237344"/>
                  <a:pt x="629586" y="272321"/>
                </a:cubicBezTo>
                <a:cubicBezTo>
                  <a:pt x="669560" y="307298"/>
                  <a:pt x="694544" y="314793"/>
                  <a:pt x="704537" y="377252"/>
                </a:cubicBezTo>
                <a:cubicBezTo>
                  <a:pt x="714531" y="439711"/>
                  <a:pt x="674557" y="567127"/>
                  <a:pt x="689547" y="647075"/>
                </a:cubicBezTo>
                <a:cubicBezTo>
                  <a:pt x="704537" y="727023"/>
                  <a:pt x="714531" y="796976"/>
                  <a:pt x="794478" y="856937"/>
                </a:cubicBezTo>
                <a:cubicBezTo>
                  <a:pt x="874425" y="916898"/>
                  <a:pt x="1059304" y="991849"/>
                  <a:pt x="1169232" y="1006839"/>
                </a:cubicBezTo>
                <a:cubicBezTo>
                  <a:pt x="1279160" y="1021829"/>
                  <a:pt x="1389088" y="961868"/>
                  <a:pt x="1454045" y="946878"/>
                </a:cubicBezTo>
                <a:cubicBezTo>
                  <a:pt x="1519002" y="931888"/>
                  <a:pt x="1596452" y="836951"/>
                  <a:pt x="1558977" y="916898"/>
                </a:cubicBezTo>
                <a:cubicBezTo>
                  <a:pt x="1521502" y="996845"/>
                  <a:pt x="1336622" y="1344117"/>
                  <a:pt x="1229193" y="1426563"/>
                </a:cubicBezTo>
                <a:cubicBezTo>
                  <a:pt x="1121764" y="1509009"/>
                  <a:pt x="1034321" y="1441553"/>
                  <a:pt x="914400" y="1411573"/>
                </a:cubicBezTo>
                <a:cubicBezTo>
                  <a:pt x="794479" y="1381593"/>
                  <a:pt x="627088" y="1299147"/>
                  <a:pt x="509665" y="1246681"/>
                </a:cubicBezTo>
                <a:cubicBezTo>
                  <a:pt x="392242" y="1194216"/>
                  <a:pt x="289810" y="1174229"/>
                  <a:pt x="209862" y="1096780"/>
                </a:cubicBezTo>
                <a:cubicBezTo>
                  <a:pt x="129914" y="1019331"/>
                  <a:pt x="59960" y="881920"/>
                  <a:pt x="29980" y="781986"/>
                </a:cubicBezTo>
                <a:cubicBezTo>
                  <a:pt x="0" y="682052"/>
                  <a:pt x="24983" y="614596"/>
                  <a:pt x="29980" y="497173"/>
                </a:cubicBezTo>
                <a:cubicBezTo>
                  <a:pt x="34977" y="379750"/>
                  <a:pt x="44970" y="154898"/>
                  <a:pt x="59960" y="77449"/>
                </a:cubicBezTo>
                <a:cubicBezTo>
                  <a:pt x="74950" y="0"/>
                  <a:pt x="107429" y="19986"/>
                  <a:pt x="149901" y="17488"/>
                </a:cubicBezTo>
                <a:close/>
              </a:path>
            </a:pathLst>
          </a:custGeom>
          <a:gradFill flip="none" rotWithShape="1">
            <a:gsLst>
              <a:gs pos="0">
                <a:srgbClr val="FFF200"/>
              </a:gs>
              <a:gs pos="45000">
                <a:srgbClr val="FF7A00"/>
              </a:gs>
              <a:gs pos="70000">
                <a:srgbClr val="FF0300"/>
              </a:gs>
              <a:gs pos="100000">
                <a:srgbClr val="4D0808"/>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a:off x="5801194" y="864433"/>
            <a:ext cx="284812" cy="397239"/>
          </a:xfrm>
          <a:custGeom>
            <a:avLst/>
            <a:gdLst>
              <a:gd name="connsiteX0" fmla="*/ 59960 w 284812"/>
              <a:gd name="connsiteY0" fmla="*/ 34977 h 397239"/>
              <a:gd name="connsiteX1" fmla="*/ 254832 w 284812"/>
              <a:gd name="connsiteY1" fmla="*/ 109928 h 397239"/>
              <a:gd name="connsiteX2" fmla="*/ 239842 w 284812"/>
              <a:gd name="connsiteY2" fmla="*/ 304800 h 397239"/>
              <a:gd name="connsiteX3" fmla="*/ 164891 w 284812"/>
              <a:gd name="connsiteY3" fmla="*/ 394741 h 397239"/>
              <a:gd name="connsiteX4" fmla="*/ 14990 w 284812"/>
              <a:gd name="connsiteY4" fmla="*/ 319790 h 397239"/>
              <a:gd name="connsiteX5" fmla="*/ 59960 w 284812"/>
              <a:gd name="connsiteY5" fmla="*/ 34977 h 39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812" h="397239">
                <a:moveTo>
                  <a:pt x="59960" y="34977"/>
                </a:moveTo>
                <a:cubicBezTo>
                  <a:pt x="99934" y="0"/>
                  <a:pt x="224852" y="64958"/>
                  <a:pt x="254832" y="109928"/>
                </a:cubicBezTo>
                <a:cubicBezTo>
                  <a:pt x="284812" y="154899"/>
                  <a:pt x="254832" y="257331"/>
                  <a:pt x="239842" y="304800"/>
                </a:cubicBezTo>
                <a:cubicBezTo>
                  <a:pt x="224852" y="352269"/>
                  <a:pt x="202366" y="392243"/>
                  <a:pt x="164891" y="394741"/>
                </a:cubicBezTo>
                <a:cubicBezTo>
                  <a:pt x="127416" y="397239"/>
                  <a:pt x="29980" y="372256"/>
                  <a:pt x="14990" y="319790"/>
                </a:cubicBezTo>
                <a:cubicBezTo>
                  <a:pt x="0" y="267324"/>
                  <a:pt x="19986" y="69954"/>
                  <a:pt x="59960" y="34977"/>
                </a:cubicBezTo>
                <a:close/>
              </a:path>
            </a:pathLst>
          </a:custGeom>
          <a:blipFill>
            <a:blip r:embed="rId8"/>
            <a:tile tx="0" ty="0" sx="100000" sy="100000" flip="none" algn="tl"/>
          </a:bli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a:off x="5838669" y="1643921"/>
            <a:ext cx="342275" cy="344774"/>
          </a:xfrm>
          <a:custGeom>
            <a:avLst/>
            <a:gdLst>
              <a:gd name="connsiteX0" fmla="*/ 22485 w 342275"/>
              <a:gd name="connsiteY0" fmla="*/ 34977 h 344774"/>
              <a:gd name="connsiteX1" fmla="*/ 172387 w 342275"/>
              <a:gd name="connsiteY1" fmla="*/ 19987 h 344774"/>
              <a:gd name="connsiteX2" fmla="*/ 322288 w 342275"/>
              <a:gd name="connsiteY2" fmla="*/ 109928 h 344774"/>
              <a:gd name="connsiteX3" fmla="*/ 292308 w 342275"/>
              <a:gd name="connsiteY3" fmla="*/ 169889 h 344774"/>
              <a:gd name="connsiteX4" fmla="*/ 247338 w 342275"/>
              <a:gd name="connsiteY4" fmla="*/ 319790 h 344774"/>
              <a:gd name="connsiteX5" fmla="*/ 157397 w 342275"/>
              <a:gd name="connsiteY5" fmla="*/ 319790 h 344774"/>
              <a:gd name="connsiteX6" fmla="*/ 37475 w 342275"/>
              <a:gd name="connsiteY6" fmla="*/ 229849 h 344774"/>
              <a:gd name="connsiteX7" fmla="*/ 22485 w 342275"/>
              <a:gd name="connsiteY7" fmla="*/ 34977 h 34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5" h="344774">
                <a:moveTo>
                  <a:pt x="22485" y="34977"/>
                </a:moveTo>
                <a:cubicBezTo>
                  <a:pt x="44970" y="0"/>
                  <a:pt x="122420" y="7495"/>
                  <a:pt x="172387" y="19987"/>
                </a:cubicBezTo>
                <a:cubicBezTo>
                  <a:pt x="222354" y="32479"/>
                  <a:pt x="302301" y="84944"/>
                  <a:pt x="322288" y="109928"/>
                </a:cubicBezTo>
                <a:cubicBezTo>
                  <a:pt x="342275" y="134912"/>
                  <a:pt x="304800" y="134912"/>
                  <a:pt x="292308" y="169889"/>
                </a:cubicBezTo>
                <a:cubicBezTo>
                  <a:pt x="279816" y="204866"/>
                  <a:pt x="269823" y="294807"/>
                  <a:pt x="247338" y="319790"/>
                </a:cubicBezTo>
                <a:cubicBezTo>
                  <a:pt x="224853" y="344774"/>
                  <a:pt x="192374" y="334780"/>
                  <a:pt x="157397" y="319790"/>
                </a:cubicBezTo>
                <a:cubicBezTo>
                  <a:pt x="122420" y="304800"/>
                  <a:pt x="62459" y="274819"/>
                  <a:pt x="37475" y="229849"/>
                </a:cubicBezTo>
                <a:cubicBezTo>
                  <a:pt x="12491" y="184879"/>
                  <a:pt x="0" y="69954"/>
                  <a:pt x="22485" y="34977"/>
                </a:cubicBezTo>
                <a:close/>
              </a:path>
            </a:pathLst>
          </a:custGeom>
          <a:blipFill>
            <a:blip r:embed="rId8"/>
            <a:tile tx="0" ty="0" sx="100000" sy="100000" flip="none" algn="tl"/>
          </a:bli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2"/>
          <p:cNvPicPr>
            <a:picLocks noChangeAspect="1" noChangeArrowheads="1"/>
          </p:cNvPicPr>
          <p:nvPr/>
        </p:nvPicPr>
        <p:blipFill>
          <a:blip r:embed="rId9" cstate="print"/>
          <a:srcRect/>
          <a:stretch>
            <a:fillRect/>
          </a:stretch>
        </p:blipFill>
        <p:spPr bwMode="auto">
          <a:xfrm>
            <a:off x="4419600" y="2895600"/>
            <a:ext cx="4587308" cy="3825875"/>
          </a:xfrm>
          <a:prstGeom prst="rect">
            <a:avLst/>
          </a:prstGeom>
          <a:noFill/>
          <a:ln w="50800">
            <a:solidFill>
              <a:srgbClr val="FF0000"/>
            </a:solidFill>
            <a:prstDash val="solid"/>
            <a:miter lim="800000"/>
            <a:headEnd/>
            <a:tailEnd/>
          </a:ln>
          <a:effectLst/>
        </p:spPr>
      </p:pic>
      <p:pic>
        <p:nvPicPr>
          <p:cNvPr id="2050" name="Picture 2"/>
          <p:cNvPicPr>
            <a:picLocks noChangeAspect="1" noChangeArrowheads="1"/>
          </p:cNvPicPr>
          <p:nvPr/>
        </p:nvPicPr>
        <p:blipFill>
          <a:blip r:embed="rId10"/>
          <a:srcRect/>
          <a:stretch>
            <a:fillRect/>
          </a:stretch>
        </p:blipFill>
        <p:spPr bwMode="auto">
          <a:xfrm>
            <a:off x="151115" y="152400"/>
            <a:ext cx="5487685" cy="6400800"/>
          </a:xfrm>
          <a:prstGeom prst="rect">
            <a:avLst/>
          </a:prstGeom>
          <a:noFill/>
          <a:ln w="152400">
            <a:solidFill>
              <a:schemeClr val="bg1"/>
            </a:solidFill>
            <a:miter lim="800000"/>
            <a:headEnd/>
            <a:tailEnd/>
          </a:ln>
          <a:effectLst/>
        </p:spPr>
      </p:pic>
      <p:grpSp>
        <p:nvGrpSpPr>
          <p:cNvPr id="88" name="Group 87"/>
          <p:cNvGrpSpPr/>
          <p:nvPr/>
        </p:nvGrpSpPr>
        <p:grpSpPr>
          <a:xfrm>
            <a:off x="5867400" y="76200"/>
            <a:ext cx="2077628" cy="2971800"/>
            <a:chOff x="3392424" y="1295400"/>
            <a:chExt cx="2306228" cy="3276600"/>
          </a:xfrm>
        </p:grpSpPr>
        <p:pic>
          <p:nvPicPr>
            <p:cNvPr id="96" name="Picture 8" descr="http://news.nationalgeographic.com/content/dam/news/2015/09/mystery-man/MM8345_20150306_134-3.ngsversion.1441905176070.adapt.676.1.jpg"/>
            <p:cNvPicPr>
              <a:picLocks noChangeAspect="1" noChangeArrowheads="1"/>
            </p:cNvPicPr>
            <p:nvPr/>
          </p:nvPicPr>
          <p:blipFill>
            <a:blip r:embed="rId11"/>
            <a:srcRect l="19979" t="2784" r="16007" b="7873"/>
            <a:stretch>
              <a:fillRect/>
            </a:stretch>
          </p:blipFill>
          <p:spPr bwMode="auto">
            <a:xfrm>
              <a:off x="3394364" y="1295400"/>
              <a:ext cx="2304288" cy="2895600"/>
            </a:xfrm>
            <a:prstGeom prst="rect">
              <a:avLst/>
            </a:prstGeom>
            <a:noFill/>
            <a:ln w="50800">
              <a:solidFill>
                <a:srgbClr val="FF0000"/>
              </a:solidFill>
            </a:ln>
          </p:spPr>
        </p:pic>
        <p:sp>
          <p:nvSpPr>
            <p:cNvPr id="98" name="TextBox 97"/>
            <p:cNvSpPr txBox="1"/>
            <p:nvPr/>
          </p:nvSpPr>
          <p:spPr>
            <a:xfrm>
              <a:off x="3392424" y="4141113"/>
              <a:ext cx="2304288" cy="430887"/>
            </a:xfrm>
            <a:prstGeom prst="rect">
              <a:avLst/>
            </a:prstGeom>
            <a:solidFill>
              <a:srgbClr val="18170E"/>
            </a:solidFill>
            <a:ln w="50800">
              <a:solidFill>
                <a:srgbClr val="FF0000"/>
              </a:solidFill>
            </a:ln>
          </p:spPr>
          <p:txBody>
            <a:bodyPr wrap="square" rtlCol="0">
              <a:spAutoFit/>
            </a:bodyPr>
            <a:lstStyle/>
            <a:p>
              <a:pPr algn="ctr"/>
              <a:r>
                <a:rPr lang="en-US" sz="2200" b="1" dirty="0" smtClean="0">
                  <a:solidFill>
                    <a:schemeClr val="bg1"/>
                  </a:solidFill>
                </a:rPr>
                <a:t>Homo  </a:t>
              </a:r>
              <a:r>
                <a:rPr lang="en-US" sz="2200" b="1" dirty="0" err="1" smtClean="0">
                  <a:solidFill>
                    <a:schemeClr val="bg1"/>
                  </a:solidFill>
                </a:rPr>
                <a:t>naledi</a:t>
              </a:r>
              <a:endParaRPr lang="en-US" sz="22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2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left)">
                                      <p:cBhvr>
                                        <p:cTn id="12" dur="2000"/>
                                        <p:tgtEl>
                                          <p:spTgt spid="90"/>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wipe(left)">
                                      <p:cBhvr>
                                        <p:cTn id="16" dur="1000"/>
                                        <p:tgtEl>
                                          <p:spTgt spid="85"/>
                                        </p:tgtEl>
                                      </p:cBhvr>
                                    </p:animEffect>
                                  </p:childTnLst>
                                </p:cTn>
                              </p:par>
                              <p:par>
                                <p:cTn id="17" presetID="10" presetClass="exit" presetSubtype="0" fill="hold" nodeType="withEffect">
                                  <p:stCondLst>
                                    <p:cond delay="0"/>
                                  </p:stCondLst>
                                  <p:childTnLst>
                                    <p:animEffect transition="out" filter="fade">
                                      <p:cBhvr>
                                        <p:cTn id="18" dur="1000"/>
                                        <p:tgtEl>
                                          <p:spTgt spid="87"/>
                                        </p:tgtEl>
                                      </p:cBhvr>
                                    </p:animEffect>
                                    <p:set>
                                      <p:cBhvr>
                                        <p:cTn id="19" dur="1" fill="hold">
                                          <p:stCondLst>
                                            <p:cond delay="999"/>
                                          </p:stCondLst>
                                        </p:cTn>
                                        <p:tgtEl>
                                          <p:spTgt spid="8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1000"/>
                                        <p:tgtEl>
                                          <p:spTgt spid="85"/>
                                        </p:tgtEl>
                                      </p:cBhvr>
                                    </p:animEffect>
                                    <p:set>
                                      <p:cBhvr>
                                        <p:cTn id="24" dur="1" fill="hold">
                                          <p:stCondLst>
                                            <p:cond delay="999"/>
                                          </p:stCondLst>
                                        </p:cTn>
                                        <p:tgtEl>
                                          <p:spTgt spid="85"/>
                                        </p:tgtEl>
                                        <p:attrNameLst>
                                          <p:attrName>style.visibility</p:attrName>
                                        </p:attrNameLst>
                                      </p:cBhvr>
                                      <p:to>
                                        <p:strVal val="hidden"/>
                                      </p:to>
                                    </p:se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99">
                                            <p:txEl>
                                              <p:pRg st="0" end="0"/>
                                            </p:txEl>
                                          </p:spTgt>
                                        </p:tgtEl>
                                        <p:attrNameLst>
                                          <p:attrName>style.visibility</p:attrName>
                                        </p:attrNameLst>
                                      </p:cBhvr>
                                      <p:to>
                                        <p:strVal val="visible"/>
                                      </p:to>
                                    </p:set>
                                    <p:anim calcmode="lin" valueType="num">
                                      <p:cBhvr>
                                        <p:cTn id="43" dur="1000" fill="hold"/>
                                        <p:tgtEl>
                                          <p:spTgt spid="99">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99">
                                            <p:txEl>
                                              <p:pRg st="0" end="0"/>
                                            </p:txEl>
                                          </p:spTgt>
                                        </p:tgtEl>
                                        <p:attrNameLst>
                                          <p:attrName>ppt_h</p:attrName>
                                        </p:attrNameLst>
                                      </p:cBhvr>
                                      <p:tavLst>
                                        <p:tav tm="0">
                                          <p:val>
                                            <p:fltVal val="0"/>
                                          </p:val>
                                        </p:tav>
                                        <p:tav tm="100000">
                                          <p:val>
                                            <p:strVal val="#ppt_h"/>
                                          </p:val>
                                        </p:tav>
                                      </p:tavLst>
                                    </p:anim>
                                    <p:animEffect transition="in" filter="fade">
                                      <p:cBhvr>
                                        <p:cTn id="45" dur="1000"/>
                                        <p:tgtEl>
                                          <p:spTgt spid="99">
                                            <p:txEl>
                                              <p:pRg st="0" end="0"/>
                                            </p:txEl>
                                          </p:spTgt>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99">
                                            <p:txEl>
                                              <p:pRg st="1" end="1"/>
                                            </p:txEl>
                                          </p:spTgt>
                                        </p:tgtEl>
                                        <p:attrNameLst>
                                          <p:attrName>style.visibility</p:attrName>
                                        </p:attrNameLst>
                                      </p:cBhvr>
                                      <p:to>
                                        <p:strVal val="visible"/>
                                      </p:to>
                                    </p:set>
                                    <p:animEffect transition="in" filter="wipe(left)">
                                      <p:cBhvr>
                                        <p:cTn id="49" dur="1000"/>
                                        <p:tgtEl>
                                          <p:spTgt spid="99">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9">
                                            <p:txEl>
                                              <p:pRg st="2" end="2"/>
                                            </p:txEl>
                                          </p:spTgt>
                                        </p:tgtEl>
                                        <p:attrNameLst>
                                          <p:attrName>style.visibility</p:attrName>
                                        </p:attrNameLst>
                                      </p:cBhvr>
                                      <p:to>
                                        <p:strVal val="visible"/>
                                      </p:to>
                                    </p:set>
                                    <p:animEffect transition="in" filter="wipe(left)">
                                      <p:cBhvr>
                                        <p:cTn id="54" dur="1000"/>
                                        <p:tgtEl>
                                          <p:spTgt spid="99">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1000"/>
                                        <p:tgtEl>
                                          <p:spTgt spid="12"/>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10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02"/>
                                        </p:tgtEl>
                                        <p:attrNameLst>
                                          <p:attrName>style.visibility</p:attrName>
                                        </p:attrNameLst>
                                      </p:cBhvr>
                                      <p:to>
                                        <p:strVal val="visible"/>
                                      </p:to>
                                    </p:set>
                                    <p:animEffect transition="in" filter="wipe(down)">
                                      <p:cBhvr>
                                        <p:cTn id="68" dur="1000"/>
                                        <p:tgtEl>
                                          <p:spTgt spid="10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102"/>
                                        </p:tgtEl>
                                      </p:cBhvr>
                                    </p:animEffect>
                                    <p:set>
                                      <p:cBhvr>
                                        <p:cTn id="73" dur="1" fill="hold">
                                          <p:stCondLst>
                                            <p:cond delay="999"/>
                                          </p:stCondLst>
                                        </p:cTn>
                                        <p:tgtEl>
                                          <p:spTgt spid="102"/>
                                        </p:tgtEl>
                                        <p:attrNameLst>
                                          <p:attrName>style.visibility</p:attrName>
                                        </p:attrNameLst>
                                      </p:cBhvr>
                                      <p:to>
                                        <p:strVal val="hidden"/>
                                      </p:to>
                                    </p:set>
                                  </p:childTnLst>
                                </p:cTn>
                              </p:par>
                            </p:childTnLst>
                          </p:cTn>
                        </p:par>
                        <p:par>
                          <p:cTn id="74" fill="hold">
                            <p:stCondLst>
                              <p:cond delay="1000"/>
                            </p:stCondLst>
                            <p:childTnLst>
                              <p:par>
                                <p:cTn id="75" presetID="53" presetClass="entr" presetSubtype="0" fill="hold" grpId="0" nodeType="after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p:cTn id="77" dur="1000" fill="hold"/>
                                        <p:tgtEl>
                                          <p:spTgt spid="101"/>
                                        </p:tgtEl>
                                        <p:attrNameLst>
                                          <p:attrName>ppt_w</p:attrName>
                                        </p:attrNameLst>
                                      </p:cBhvr>
                                      <p:tavLst>
                                        <p:tav tm="0">
                                          <p:val>
                                            <p:fltVal val="0"/>
                                          </p:val>
                                        </p:tav>
                                        <p:tav tm="100000">
                                          <p:val>
                                            <p:strVal val="#ppt_w"/>
                                          </p:val>
                                        </p:tav>
                                      </p:tavLst>
                                    </p:anim>
                                    <p:anim calcmode="lin" valueType="num">
                                      <p:cBhvr>
                                        <p:cTn id="78" dur="1000" fill="hold"/>
                                        <p:tgtEl>
                                          <p:spTgt spid="101"/>
                                        </p:tgtEl>
                                        <p:attrNameLst>
                                          <p:attrName>ppt_h</p:attrName>
                                        </p:attrNameLst>
                                      </p:cBhvr>
                                      <p:tavLst>
                                        <p:tav tm="0">
                                          <p:val>
                                            <p:fltVal val="0"/>
                                          </p:val>
                                        </p:tav>
                                        <p:tav tm="100000">
                                          <p:val>
                                            <p:strVal val="#ppt_h"/>
                                          </p:val>
                                        </p:tav>
                                      </p:tavLst>
                                    </p:anim>
                                    <p:animEffect transition="in" filter="fade">
                                      <p:cBhvr>
                                        <p:cTn id="79" dur="1000"/>
                                        <p:tgtEl>
                                          <p:spTgt spid="10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00"/>
                                        <p:tgtEl>
                                          <p:spTgt spid="58"/>
                                        </p:tgtEl>
                                      </p:cBhvr>
                                    </p:animEffect>
                                    <p:set>
                                      <p:cBhvr>
                                        <p:cTn id="84" dur="1" fill="hold">
                                          <p:stCondLst>
                                            <p:cond delay="999"/>
                                          </p:stCondLst>
                                        </p:cTn>
                                        <p:tgtEl>
                                          <p:spTgt spid="5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01"/>
                                        </p:tgtEl>
                                      </p:cBhvr>
                                    </p:animEffect>
                                    <p:set>
                                      <p:cBhvr>
                                        <p:cTn id="87" dur="1" fill="hold">
                                          <p:stCondLst>
                                            <p:cond delay="999"/>
                                          </p:stCondLst>
                                        </p:cTn>
                                        <p:tgtEl>
                                          <p:spTgt spid="101"/>
                                        </p:tgtEl>
                                        <p:attrNameLst>
                                          <p:attrName>style.visibility</p:attrName>
                                        </p:attrNameLst>
                                      </p:cBhvr>
                                      <p:to>
                                        <p:strVal val="hidden"/>
                                      </p:to>
                                    </p:se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99">
                                            <p:txEl>
                                              <p:pRg st="3" end="3"/>
                                            </p:txEl>
                                          </p:spTgt>
                                        </p:tgtEl>
                                        <p:attrNameLst>
                                          <p:attrName>style.visibility</p:attrName>
                                        </p:attrNameLst>
                                      </p:cBhvr>
                                      <p:to>
                                        <p:strVal val="visible"/>
                                      </p:to>
                                    </p:set>
                                    <p:animEffect transition="in" filter="wipe(left)">
                                      <p:cBhvr>
                                        <p:cTn id="91" dur="1000"/>
                                        <p:tgtEl>
                                          <p:spTgt spid="99">
                                            <p:txEl>
                                              <p:pRg st="3" end="3"/>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wipe(down)">
                                      <p:cBhvr>
                                        <p:cTn id="96" dur="1000"/>
                                        <p:tgtEl>
                                          <p:spTgt spid="67"/>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fade">
                                      <p:cBhvr>
                                        <p:cTn id="100" dur="1000"/>
                                        <p:tgtEl>
                                          <p:spTgt spid="65"/>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103"/>
                                        </p:tgtEl>
                                        <p:attrNameLst>
                                          <p:attrName>style.visibility</p:attrName>
                                        </p:attrNameLst>
                                      </p:cBhvr>
                                      <p:to>
                                        <p:strVal val="visible"/>
                                      </p:to>
                                    </p:set>
                                    <p:anim calcmode="lin" valueType="num">
                                      <p:cBhvr>
                                        <p:cTn id="105" dur="1000" fill="hold"/>
                                        <p:tgtEl>
                                          <p:spTgt spid="103"/>
                                        </p:tgtEl>
                                        <p:attrNameLst>
                                          <p:attrName>ppt_w</p:attrName>
                                        </p:attrNameLst>
                                      </p:cBhvr>
                                      <p:tavLst>
                                        <p:tav tm="0">
                                          <p:val>
                                            <p:fltVal val="0"/>
                                          </p:val>
                                        </p:tav>
                                        <p:tav tm="100000">
                                          <p:val>
                                            <p:strVal val="#ppt_w"/>
                                          </p:val>
                                        </p:tav>
                                      </p:tavLst>
                                    </p:anim>
                                    <p:anim calcmode="lin" valueType="num">
                                      <p:cBhvr>
                                        <p:cTn id="106" dur="1000" fill="hold"/>
                                        <p:tgtEl>
                                          <p:spTgt spid="103"/>
                                        </p:tgtEl>
                                        <p:attrNameLst>
                                          <p:attrName>ppt_h</p:attrName>
                                        </p:attrNameLst>
                                      </p:cBhvr>
                                      <p:tavLst>
                                        <p:tav tm="0">
                                          <p:val>
                                            <p:fltVal val="0"/>
                                          </p:val>
                                        </p:tav>
                                        <p:tav tm="100000">
                                          <p:val>
                                            <p:strVal val="#ppt_h"/>
                                          </p:val>
                                        </p:tav>
                                      </p:tavLst>
                                    </p:anim>
                                    <p:animEffect transition="in" filter="fade">
                                      <p:cBhvr>
                                        <p:cTn id="107" dur="1000"/>
                                        <p:tgtEl>
                                          <p:spTgt spid="10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00"/>
                                        <p:tgtEl>
                                          <p:spTgt spid="65"/>
                                        </p:tgtEl>
                                      </p:cBhvr>
                                    </p:animEffect>
                                    <p:set>
                                      <p:cBhvr>
                                        <p:cTn id="112" dur="1" fill="hold">
                                          <p:stCondLst>
                                            <p:cond delay="999"/>
                                          </p:stCondLst>
                                        </p:cTn>
                                        <p:tgtEl>
                                          <p:spTgt spid="6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103"/>
                                        </p:tgtEl>
                                      </p:cBhvr>
                                    </p:animEffect>
                                    <p:set>
                                      <p:cBhvr>
                                        <p:cTn id="115" dur="1" fill="hold">
                                          <p:stCondLst>
                                            <p:cond delay="999"/>
                                          </p:stCondLst>
                                        </p:cTn>
                                        <p:tgtEl>
                                          <p:spTgt spid="103"/>
                                        </p:tgtEl>
                                        <p:attrNameLst>
                                          <p:attrName>style.visibility</p:attrName>
                                        </p:attrNameLst>
                                      </p:cBhvr>
                                      <p:to>
                                        <p:strVal val="hidden"/>
                                      </p:to>
                                    </p:set>
                                  </p:childTnLst>
                                </p:cTn>
                              </p:par>
                            </p:childTnLst>
                          </p:cTn>
                        </p:par>
                        <p:par>
                          <p:cTn id="116" fill="hold">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80"/>
                                        </p:tgtEl>
                                        <p:attrNameLst>
                                          <p:attrName>style.visibility</p:attrName>
                                        </p:attrNameLst>
                                      </p:cBhvr>
                                      <p:to>
                                        <p:strVal val="visible"/>
                                      </p:to>
                                    </p:set>
                                    <p:animEffect transition="in" filter="wipe(down)">
                                      <p:cBhvr>
                                        <p:cTn id="119" dur="1000"/>
                                        <p:tgtEl>
                                          <p:spTgt spid="80"/>
                                        </p:tgtEl>
                                      </p:cBhvr>
                                    </p:animEffect>
                                  </p:childTnLst>
                                </p:cTn>
                              </p:par>
                            </p:childTnLst>
                          </p:cTn>
                        </p:par>
                        <p:par>
                          <p:cTn id="120" fill="hold">
                            <p:stCondLst>
                              <p:cond delay="2000"/>
                            </p:stCondLst>
                            <p:childTnLst>
                              <p:par>
                                <p:cTn id="121" presetID="10" presetClass="entr" presetSubtype="0" fill="hold" nodeType="afterEffect">
                                  <p:stCondLst>
                                    <p:cond delay="0"/>
                                  </p:stCondLst>
                                  <p:childTnLst>
                                    <p:set>
                                      <p:cBhvr>
                                        <p:cTn id="122" dur="1" fill="hold">
                                          <p:stCondLst>
                                            <p:cond delay="0"/>
                                          </p:stCondLst>
                                        </p:cTn>
                                        <p:tgtEl>
                                          <p:spTgt spid="66"/>
                                        </p:tgtEl>
                                        <p:attrNameLst>
                                          <p:attrName>style.visibility</p:attrName>
                                        </p:attrNameLst>
                                      </p:cBhvr>
                                      <p:to>
                                        <p:strVal val="visible"/>
                                      </p:to>
                                    </p:set>
                                    <p:animEffect transition="in" filter="fade">
                                      <p:cBhvr>
                                        <p:cTn id="123" dur="1000"/>
                                        <p:tgtEl>
                                          <p:spTgt spid="66"/>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0" fill="hold" grpId="0" nodeType="clickEffect">
                                  <p:stCondLst>
                                    <p:cond delay="0"/>
                                  </p:stCondLst>
                                  <p:childTnLst>
                                    <p:set>
                                      <p:cBhvr>
                                        <p:cTn id="127" dur="1" fill="hold">
                                          <p:stCondLst>
                                            <p:cond delay="0"/>
                                          </p:stCondLst>
                                        </p:cTn>
                                        <p:tgtEl>
                                          <p:spTgt spid="105"/>
                                        </p:tgtEl>
                                        <p:attrNameLst>
                                          <p:attrName>style.visibility</p:attrName>
                                        </p:attrNameLst>
                                      </p:cBhvr>
                                      <p:to>
                                        <p:strVal val="visible"/>
                                      </p:to>
                                    </p:set>
                                    <p:anim calcmode="lin" valueType="num">
                                      <p:cBhvr>
                                        <p:cTn id="128" dur="1000" fill="hold"/>
                                        <p:tgtEl>
                                          <p:spTgt spid="105"/>
                                        </p:tgtEl>
                                        <p:attrNameLst>
                                          <p:attrName>ppt_w</p:attrName>
                                        </p:attrNameLst>
                                      </p:cBhvr>
                                      <p:tavLst>
                                        <p:tav tm="0">
                                          <p:val>
                                            <p:fltVal val="0"/>
                                          </p:val>
                                        </p:tav>
                                        <p:tav tm="100000">
                                          <p:val>
                                            <p:strVal val="#ppt_w"/>
                                          </p:val>
                                        </p:tav>
                                      </p:tavLst>
                                    </p:anim>
                                    <p:anim calcmode="lin" valueType="num">
                                      <p:cBhvr>
                                        <p:cTn id="129" dur="1000" fill="hold"/>
                                        <p:tgtEl>
                                          <p:spTgt spid="105"/>
                                        </p:tgtEl>
                                        <p:attrNameLst>
                                          <p:attrName>ppt_h</p:attrName>
                                        </p:attrNameLst>
                                      </p:cBhvr>
                                      <p:tavLst>
                                        <p:tav tm="0">
                                          <p:val>
                                            <p:fltVal val="0"/>
                                          </p:val>
                                        </p:tav>
                                        <p:tav tm="100000">
                                          <p:val>
                                            <p:strVal val="#ppt_h"/>
                                          </p:val>
                                        </p:tav>
                                      </p:tavLst>
                                    </p:anim>
                                    <p:animEffect transition="in" filter="fade">
                                      <p:cBhvr>
                                        <p:cTn id="130" dur="1000"/>
                                        <p:tgtEl>
                                          <p:spTgt spid="105"/>
                                        </p:tgtEl>
                                      </p:cBhvr>
                                    </p:animEffect>
                                  </p:childTnLst>
                                </p:cTn>
                              </p:par>
                              <p:par>
                                <p:cTn id="131" presetID="53" presetClass="entr" presetSubtype="0" fill="hold" grpId="0" nodeType="withEffect">
                                  <p:stCondLst>
                                    <p:cond delay="0"/>
                                  </p:stCondLst>
                                  <p:childTnLst>
                                    <p:set>
                                      <p:cBhvr>
                                        <p:cTn id="132" dur="1" fill="hold">
                                          <p:stCondLst>
                                            <p:cond delay="0"/>
                                          </p:stCondLst>
                                        </p:cTn>
                                        <p:tgtEl>
                                          <p:spTgt spid="104"/>
                                        </p:tgtEl>
                                        <p:attrNameLst>
                                          <p:attrName>style.visibility</p:attrName>
                                        </p:attrNameLst>
                                      </p:cBhvr>
                                      <p:to>
                                        <p:strVal val="visible"/>
                                      </p:to>
                                    </p:set>
                                    <p:anim calcmode="lin" valueType="num">
                                      <p:cBhvr>
                                        <p:cTn id="133" dur="1000" fill="hold"/>
                                        <p:tgtEl>
                                          <p:spTgt spid="104"/>
                                        </p:tgtEl>
                                        <p:attrNameLst>
                                          <p:attrName>ppt_w</p:attrName>
                                        </p:attrNameLst>
                                      </p:cBhvr>
                                      <p:tavLst>
                                        <p:tav tm="0">
                                          <p:val>
                                            <p:fltVal val="0"/>
                                          </p:val>
                                        </p:tav>
                                        <p:tav tm="100000">
                                          <p:val>
                                            <p:strVal val="#ppt_w"/>
                                          </p:val>
                                        </p:tav>
                                      </p:tavLst>
                                    </p:anim>
                                    <p:anim calcmode="lin" valueType="num">
                                      <p:cBhvr>
                                        <p:cTn id="134" dur="1000" fill="hold"/>
                                        <p:tgtEl>
                                          <p:spTgt spid="104"/>
                                        </p:tgtEl>
                                        <p:attrNameLst>
                                          <p:attrName>ppt_h</p:attrName>
                                        </p:attrNameLst>
                                      </p:cBhvr>
                                      <p:tavLst>
                                        <p:tav tm="0">
                                          <p:val>
                                            <p:fltVal val="0"/>
                                          </p:val>
                                        </p:tav>
                                        <p:tav tm="100000">
                                          <p:val>
                                            <p:strVal val="#ppt_h"/>
                                          </p:val>
                                        </p:tav>
                                      </p:tavLst>
                                    </p:anim>
                                    <p:animEffect transition="in" filter="fade">
                                      <p:cBhvr>
                                        <p:cTn id="135" dur="1000"/>
                                        <p:tgtEl>
                                          <p:spTgt spid="104"/>
                                        </p:tgtEl>
                                      </p:cBhvr>
                                    </p:animEffect>
                                  </p:childTnLst>
                                </p:cTn>
                              </p:par>
                            </p:childTnLst>
                          </p:cTn>
                        </p:par>
                        <p:par>
                          <p:cTn id="136" fill="hold">
                            <p:stCondLst>
                              <p:cond delay="1000"/>
                            </p:stCondLst>
                            <p:childTnLst>
                              <p:par>
                                <p:cTn id="137" presetID="42" presetClass="path" presetSubtype="0" repeatCount="4000" autoRev="1" fill="remove" grpId="1" nodeType="afterEffect">
                                  <p:stCondLst>
                                    <p:cond delay="0"/>
                                  </p:stCondLst>
                                  <p:childTnLst>
                                    <p:animMotion origin="layout" path="M 1.11022E-16 0.0111 L 1.11022E-16 0.07815 " pathEditMode="relative" rAng="0" ptsTypes="AA">
                                      <p:cBhvr>
                                        <p:cTn id="138" dur="500" fill="hold"/>
                                        <p:tgtEl>
                                          <p:spTgt spid="104"/>
                                        </p:tgtEl>
                                        <p:attrNameLst>
                                          <p:attrName>ppt_x</p:attrName>
                                          <p:attrName>ppt_y</p:attrName>
                                        </p:attrNameLst>
                                      </p:cBhvr>
                                      <p:rCtr x="0" y="34"/>
                                    </p:animMotion>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1000"/>
                                        <p:tgtEl>
                                          <p:spTgt spid="104"/>
                                        </p:tgtEl>
                                      </p:cBhvr>
                                    </p:animEffect>
                                    <p:set>
                                      <p:cBhvr>
                                        <p:cTn id="146" dur="1" fill="hold">
                                          <p:stCondLst>
                                            <p:cond delay="999"/>
                                          </p:stCondLst>
                                        </p:cTn>
                                        <p:tgtEl>
                                          <p:spTgt spid="104"/>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00"/>
                                        <p:tgtEl>
                                          <p:spTgt spid="105"/>
                                        </p:tgtEl>
                                      </p:cBhvr>
                                    </p:animEffect>
                                    <p:set>
                                      <p:cBhvr>
                                        <p:cTn id="149" dur="1" fill="hold">
                                          <p:stCondLst>
                                            <p:cond delay="999"/>
                                          </p:stCondLst>
                                        </p:cTn>
                                        <p:tgtEl>
                                          <p:spTgt spid="105"/>
                                        </p:tgtEl>
                                        <p:attrNameLst>
                                          <p:attrName>style.visibility</p:attrName>
                                        </p:attrNameLst>
                                      </p:cBhvr>
                                      <p:to>
                                        <p:strVal val="hidden"/>
                                      </p:to>
                                    </p:set>
                                  </p:childTnLst>
                                </p:cTn>
                              </p:par>
                            </p:childTnLst>
                          </p:cTn>
                        </p:par>
                        <p:par>
                          <p:cTn id="150" fill="hold">
                            <p:stCondLst>
                              <p:cond delay="1000"/>
                            </p:stCondLst>
                            <p:childTnLst>
                              <p:par>
                                <p:cTn id="151" presetID="1" presetClass="entr" presetSubtype="0" fill="hold" grpId="0" nodeType="afterEffect">
                                  <p:stCondLst>
                                    <p:cond delay="0"/>
                                  </p:stCondLst>
                                  <p:childTnLst>
                                    <p:set>
                                      <p:cBhvr>
                                        <p:cTn id="152" dur="1" fill="hold">
                                          <p:stCondLst>
                                            <p:cond delay="0"/>
                                          </p:stCondLst>
                                        </p:cTn>
                                        <p:tgtEl>
                                          <p:spTgt spid="100">
                                            <p:bg/>
                                          </p:spTgt>
                                        </p:tgtEl>
                                        <p:attrNameLst>
                                          <p:attrName>style.visibility</p:attrName>
                                        </p:attrNameLst>
                                      </p:cBhvr>
                                      <p:to>
                                        <p:strVal val="visible"/>
                                      </p:to>
                                    </p:set>
                                  </p:childTnLst>
                                </p:cTn>
                              </p:par>
                            </p:childTnLst>
                          </p:cTn>
                        </p:par>
                        <p:par>
                          <p:cTn id="153" fill="hold">
                            <p:stCondLst>
                              <p:cond delay="1000"/>
                            </p:stCondLst>
                            <p:childTnLst>
                              <p:par>
                                <p:cTn id="154" presetID="53" presetClass="entr" presetSubtype="0" fill="hold" grpId="0" nodeType="afterEffect">
                                  <p:stCondLst>
                                    <p:cond delay="0"/>
                                  </p:stCondLst>
                                  <p:childTnLst>
                                    <p:set>
                                      <p:cBhvr>
                                        <p:cTn id="155" dur="1" fill="hold">
                                          <p:stCondLst>
                                            <p:cond delay="0"/>
                                          </p:stCondLst>
                                        </p:cTn>
                                        <p:tgtEl>
                                          <p:spTgt spid="100">
                                            <p:txEl>
                                              <p:pRg st="0" end="0"/>
                                            </p:txEl>
                                          </p:spTgt>
                                        </p:tgtEl>
                                        <p:attrNameLst>
                                          <p:attrName>style.visibility</p:attrName>
                                        </p:attrNameLst>
                                      </p:cBhvr>
                                      <p:to>
                                        <p:strVal val="visible"/>
                                      </p:to>
                                    </p:set>
                                    <p:anim calcmode="lin" valueType="num">
                                      <p:cBhvr>
                                        <p:cTn id="156" dur="1000" fill="hold"/>
                                        <p:tgtEl>
                                          <p:spTgt spid="100">
                                            <p:txEl>
                                              <p:pRg st="0" end="0"/>
                                            </p:txEl>
                                          </p:spTgt>
                                        </p:tgtEl>
                                        <p:attrNameLst>
                                          <p:attrName>ppt_w</p:attrName>
                                        </p:attrNameLst>
                                      </p:cBhvr>
                                      <p:tavLst>
                                        <p:tav tm="0">
                                          <p:val>
                                            <p:fltVal val="0"/>
                                          </p:val>
                                        </p:tav>
                                        <p:tav tm="100000">
                                          <p:val>
                                            <p:strVal val="#ppt_w"/>
                                          </p:val>
                                        </p:tav>
                                      </p:tavLst>
                                    </p:anim>
                                    <p:anim calcmode="lin" valueType="num">
                                      <p:cBhvr>
                                        <p:cTn id="157" dur="1000" fill="hold"/>
                                        <p:tgtEl>
                                          <p:spTgt spid="100">
                                            <p:txEl>
                                              <p:pRg st="0" end="0"/>
                                            </p:txEl>
                                          </p:spTgt>
                                        </p:tgtEl>
                                        <p:attrNameLst>
                                          <p:attrName>ppt_h</p:attrName>
                                        </p:attrNameLst>
                                      </p:cBhvr>
                                      <p:tavLst>
                                        <p:tav tm="0">
                                          <p:val>
                                            <p:fltVal val="0"/>
                                          </p:val>
                                        </p:tav>
                                        <p:tav tm="100000">
                                          <p:val>
                                            <p:strVal val="#ppt_h"/>
                                          </p:val>
                                        </p:tav>
                                      </p:tavLst>
                                    </p:anim>
                                    <p:animEffect transition="in" filter="fade">
                                      <p:cBhvr>
                                        <p:cTn id="158" dur="1000"/>
                                        <p:tgtEl>
                                          <p:spTgt spid="100">
                                            <p:txEl>
                                              <p:pRg st="0" end="0"/>
                                            </p:txEl>
                                          </p:spTgt>
                                        </p:tgtEl>
                                      </p:cBhvr>
                                    </p:animEffect>
                                  </p:childTnLst>
                                </p:cTn>
                              </p:par>
                            </p:childTnLst>
                          </p:cTn>
                        </p:par>
                        <p:par>
                          <p:cTn id="159" fill="hold">
                            <p:stCondLst>
                              <p:cond delay="2000"/>
                            </p:stCondLst>
                            <p:childTnLst>
                              <p:par>
                                <p:cTn id="160" presetID="22" presetClass="entr" presetSubtype="8" fill="hold" grpId="0" nodeType="afterEffect">
                                  <p:stCondLst>
                                    <p:cond delay="0"/>
                                  </p:stCondLst>
                                  <p:childTnLst>
                                    <p:set>
                                      <p:cBhvr>
                                        <p:cTn id="161" dur="1" fill="hold">
                                          <p:stCondLst>
                                            <p:cond delay="0"/>
                                          </p:stCondLst>
                                        </p:cTn>
                                        <p:tgtEl>
                                          <p:spTgt spid="100">
                                            <p:txEl>
                                              <p:pRg st="2" end="2"/>
                                            </p:txEl>
                                          </p:spTgt>
                                        </p:tgtEl>
                                        <p:attrNameLst>
                                          <p:attrName>style.visibility</p:attrName>
                                        </p:attrNameLst>
                                      </p:cBhvr>
                                      <p:to>
                                        <p:strVal val="visible"/>
                                      </p:to>
                                    </p:set>
                                    <p:animEffect transition="in" filter="wipe(left)">
                                      <p:cBhvr>
                                        <p:cTn id="162" dur="1000"/>
                                        <p:tgtEl>
                                          <p:spTgt spid="100">
                                            <p:txEl>
                                              <p:pRg st="2" end="2"/>
                                            </p:txEl>
                                          </p:spTgt>
                                        </p:tgtEl>
                                      </p:cBhvr>
                                    </p:animEffect>
                                  </p:childTnLst>
                                </p:cTn>
                              </p:par>
                            </p:childTnLst>
                          </p:cTn>
                        </p:par>
                        <p:par>
                          <p:cTn id="163" fill="hold">
                            <p:stCondLst>
                              <p:cond delay="3000"/>
                            </p:stCondLst>
                            <p:childTnLst>
                              <p:par>
                                <p:cTn id="164" presetID="22" presetClass="entr" presetSubtype="8" fill="hold" grpId="0" nodeType="afterEffect">
                                  <p:stCondLst>
                                    <p:cond delay="0"/>
                                  </p:stCondLst>
                                  <p:childTnLst>
                                    <p:set>
                                      <p:cBhvr>
                                        <p:cTn id="165" dur="1" fill="hold">
                                          <p:stCondLst>
                                            <p:cond delay="0"/>
                                          </p:stCondLst>
                                        </p:cTn>
                                        <p:tgtEl>
                                          <p:spTgt spid="100">
                                            <p:txEl>
                                              <p:pRg st="3" end="3"/>
                                            </p:txEl>
                                          </p:spTgt>
                                        </p:tgtEl>
                                        <p:attrNameLst>
                                          <p:attrName>style.visibility</p:attrName>
                                        </p:attrNameLst>
                                      </p:cBhvr>
                                      <p:to>
                                        <p:strVal val="visible"/>
                                      </p:to>
                                    </p:set>
                                    <p:animEffect transition="in" filter="wipe(left)">
                                      <p:cBhvr>
                                        <p:cTn id="166" dur="1000"/>
                                        <p:tgtEl>
                                          <p:spTgt spid="100">
                                            <p:txEl>
                                              <p:pRg st="3" end="3"/>
                                            </p:txEl>
                                          </p:spTgt>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nodeType="clickEffect">
                                  <p:stCondLst>
                                    <p:cond delay="0"/>
                                  </p:stCondLst>
                                  <p:childTnLst>
                                    <p:set>
                                      <p:cBhvr>
                                        <p:cTn id="170" dur="1" fill="hold">
                                          <p:stCondLst>
                                            <p:cond delay="0"/>
                                          </p:stCondLst>
                                        </p:cTn>
                                        <p:tgtEl>
                                          <p:spTgt spid="15"/>
                                        </p:tgtEl>
                                        <p:attrNameLst>
                                          <p:attrName>style.visibility</p:attrName>
                                        </p:attrNameLst>
                                      </p:cBhvr>
                                      <p:to>
                                        <p:strVal val="visible"/>
                                      </p:to>
                                    </p:set>
                                    <p:animEffect transition="in" filter="wipe(down)">
                                      <p:cBhvr>
                                        <p:cTn id="171" dur="1000"/>
                                        <p:tgtEl>
                                          <p:spTgt spid="15"/>
                                        </p:tgtEl>
                                      </p:cBhvr>
                                    </p:animEffect>
                                  </p:childTnLst>
                                </p:cTn>
                              </p:par>
                            </p:childTnLst>
                          </p:cTn>
                        </p:par>
                        <p:par>
                          <p:cTn id="172" fill="hold">
                            <p:stCondLst>
                              <p:cond delay="1000"/>
                            </p:stCondLst>
                            <p:childTnLst>
                              <p:par>
                                <p:cTn id="173" presetID="10" presetClass="entr" presetSubtype="0" fill="hold" nodeType="afterEffect">
                                  <p:stCondLst>
                                    <p:cond delay="0"/>
                                  </p:stCondLst>
                                  <p:childTnLst>
                                    <p:set>
                                      <p:cBhvr>
                                        <p:cTn id="174" dur="1" fill="hold">
                                          <p:stCondLst>
                                            <p:cond delay="0"/>
                                          </p:stCondLst>
                                        </p:cTn>
                                        <p:tgtEl>
                                          <p:spTgt spid="92"/>
                                        </p:tgtEl>
                                        <p:attrNameLst>
                                          <p:attrName>style.visibility</p:attrName>
                                        </p:attrNameLst>
                                      </p:cBhvr>
                                      <p:to>
                                        <p:strVal val="visible"/>
                                      </p:to>
                                    </p:set>
                                    <p:animEffect transition="in" filter="fade">
                                      <p:cBhvr>
                                        <p:cTn id="175" dur="1000"/>
                                        <p:tgtEl>
                                          <p:spTgt spid="92"/>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106"/>
                                        </p:tgtEl>
                                        <p:attrNameLst>
                                          <p:attrName>style.visibility</p:attrName>
                                        </p:attrNameLst>
                                      </p:cBhvr>
                                      <p:to>
                                        <p:strVal val="visible"/>
                                      </p:to>
                                    </p:set>
                                    <p:animEffect transition="in" filter="fade">
                                      <p:cBhvr>
                                        <p:cTn id="180" dur="1000"/>
                                        <p:tgtEl>
                                          <p:spTgt spid="106"/>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nodeType="clickEffect">
                                  <p:stCondLst>
                                    <p:cond delay="0"/>
                                  </p:stCondLst>
                                  <p:childTnLst>
                                    <p:animEffect transition="out" filter="fade">
                                      <p:cBhvr>
                                        <p:cTn id="184" dur="1000"/>
                                        <p:tgtEl>
                                          <p:spTgt spid="92"/>
                                        </p:tgtEl>
                                      </p:cBhvr>
                                    </p:animEffect>
                                    <p:set>
                                      <p:cBhvr>
                                        <p:cTn id="185" dur="1" fill="hold">
                                          <p:stCondLst>
                                            <p:cond delay="999"/>
                                          </p:stCondLst>
                                        </p:cTn>
                                        <p:tgtEl>
                                          <p:spTgt spid="92"/>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1000"/>
                                        <p:tgtEl>
                                          <p:spTgt spid="106"/>
                                        </p:tgtEl>
                                      </p:cBhvr>
                                    </p:animEffect>
                                    <p:set>
                                      <p:cBhvr>
                                        <p:cTn id="188" dur="1" fill="hold">
                                          <p:stCondLst>
                                            <p:cond delay="999"/>
                                          </p:stCondLst>
                                        </p:cTn>
                                        <p:tgtEl>
                                          <p:spTgt spid="106"/>
                                        </p:tgtEl>
                                        <p:attrNameLst>
                                          <p:attrName>style.visibility</p:attrName>
                                        </p:attrNameLst>
                                      </p:cBhvr>
                                      <p:to>
                                        <p:strVal val="hidden"/>
                                      </p:to>
                                    </p:set>
                                  </p:childTnLst>
                                </p:cTn>
                              </p:par>
                            </p:childTnLst>
                          </p:cTn>
                        </p:par>
                        <p:par>
                          <p:cTn id="189" fill="hold">
                            <p:stCondLst>
                              <p:cond delay="1000"/>
                            </p:stCondLst>
                            <p:childTnLst>
                              <p:par>
                                <p:cTn id="190" presetID="35" presetClass="entr" presetSubtype="0" fill="hold" nodeType="afterEffect">
                                  <p:stCondLst>
                                    <p:cond delay="0"/>
                                  </p:stCondLst>
                                  <p:childTnLst>
                                    <p:set>
                                      <p:cBhvr>
                                        <p:cTn id="191" dur="1" fill="hold">
                                          <p:stCondLst>
                                            <p:cond delay="0"/>
                                          </p:stCondLst>
                                        </p:cTn>
                                        <p:tgtEl>
                                          <p:spTgt spid="88"/>
                                        </p:tgtEl>
                                        <p:attrNameLst>
                                          <p:attrName>style.visibility</p:attrName>
                                        </p:attrNameLst>
                                      </p:cBhvr>
                                      <p:to>
                                        <p:strVal val="visible"/>
                                      </p:to>
                                    </p:set>
                                    <p:animEffect transition="in" filter="fade">
                                      <p:cBhvr>
                                        <p:cTn id="192" dur="1000"/>
                                        <p:tgtEl>
                                          <p:spTgt spid="88"/>
                                        </p:tgtEl>
                                      </p:cBhvr>
                                    </p:animEffect>
                                    <p:anim calcmode="lin" valueType="num">
                                      <p:cBhvr>
                                        <p:cTn id="193" dur="1000" fill="hold"/>
                                        <p:tgtEl>
                                          <p:spTgt spid="88"/>
                                        </p:tgtEl>
                                        <p:attrNameLst>
                                          <p:attrName>style.rotation</p:attrName>
                                        </p:attrNameLst>
                                      </p:cBhvr>
                                      <p:tavLst>
                                        <p:tav tm="0">
                                          <p:val>
                                            <p:fltVal val="720"/>
                                          </p:val>
                                        </p:tav>
                                        <p:tav tm="100000">
                                          <p:val>
                                            <p:fltVal val="0"/>
                                          </p:val>
                                        </p:tav>
                                      </p:tavLst>
                                    </p:anim>
                                    <p:anim calcmode="lin" valueType="num">
                                      <p:cBhvr>
                                        <p:cTn id="194" dur="1000" fill="hold"/>
                                        <p:tgtEl>
                                          <p:spTgt spid="88"/>
                                        </p:tgtEl>
                                        <p:attrNameLst>
                                          <p:attrName>ppt_h</p:attrName>
                                        </p:attrNameLst>
                                      </p:cBhvr>
                                      <p:tavLst>
                                        <p:tav tm="0">
                                          <p:val>
                                            <p:fltVal val="0"/>
                                          </p:val>
                                        </p:tav>
                                        <p:tav tm="100000">
                                          <p:val>
                                            <p:strVal val="#ppt_h"/>
                                          </p:val>
                                        </p:tav>
                                      </p:tavLst>
                                    </p:anim>
                                    <p:anim calcmode="lin" valueType="num">
                                      <p:cBhvr>
                                        <p:cTn id="195" dur="1000" fill="hold"/>
                                        <p:tgtEl>
                                          <p:spTgt spid="88"/>
                                        </p:tgtEl>
                                        <p:attrNameLst>
                                          <p:attrName>ppt_w</p:attrName>
                                        </p:attrNameLst>
                                      </p:cBhvr>
                                      <p:tavLst>
                                        <p:tav tm="0">
                                          <p:val>
                                            <p:fltVal val="0"/>
                                          </p:val>
                                        </p:tav>
                                        <p:tav tm="100000">
                                          <p:val>
                                            <p:strVal val="#ppt_w"/>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ntr" presetSubtype="0" fill="hold" nodeType="clickEffect">
                                  <p:stCondLst>
                                    <p:cond delay="0"/>
                                  </p:stCondLst>
                                  <p:childTnLst>
                                    <p:set>
                                      <p:cBhvr>
                                        <p:cTn id="199" dur="1" fill="hold">
                                          <p:stCondLst>
                                            <p:cond delay="0"/>
                                          </p:stCondLst>
                                        </p:cTn>
                                        <p:tgtEl>
                                          <p:spTgt spid="2050"/>
                                        </p:tgtEl>
                                        <p:attrNameLst>
                                          <p:attrName>style.visibility</p:attrName>
                                        </p:attrNameLst>
                                      </p:cBhvr>
                                      <p:to>
                                        <p:strVal val="visible"/>
                                      </p:to>
                                    </p:set>
                                    <p:animEffect transition="in" filter="fade">
                                      <p:cBhvr>
                                        <p:cTn id="200" dur="1000"/>
                                        <p:tgtEl>
                                          <p:spTgt spid="2050"/>
                                        </p:tgtEl>
                                      </p:cBhvr>
                                    </p:animEffect>
                                    <p:anim calcmode="lin" valueType="num">
                                      <p:cBhvr>
                                        <p:cTn id="201" dur="1000" fill="hold"/>
                                        <p:tgtEl>
                                          <p:spTgt spid="2050"/>
                                        </p:tgtEl>
                                        <p:attrNameLst>
                                          <p:attrName>ppt_x</p:attrName>
                                        </p:attrNameLst>
                                      </p:cBhvr>
                                      <p:tavLst>
                                        <p:tav tm="0">
                                          <p:val>
                                            <p:strVal val="#ppt_x"/>
                                          </p:val>
                                        </p:tav>
                                        <p:tav tm="100000">
                                          <p:val>
                                            <p:strVal val="#ppt_x"/>
                                          </p:val>
                                        </p:tav>
                                      </p:tavLst>
                                    </p:anim>
                                    <p:anim calcmode="lin" valueType="num">
                                      <p:cBhvr>
                                        <p:cTn id="202" dur="1000" fill="hold"/>
                                        <p:tgtEl>
                                          <p:spTgt spid="2050"/>
                                        </p:tgtEl>
                                        <p:attrNameLst>
                                          <p:attrName>ppt_y</p:attrName>
                                        </p:attrNameLst>
                                      </p:cBhvr>
                                      <p:tavLst>
                                        <p:tav tm="0">
                                          <p:val>
                                            <p:strVal val="#ppt_y+.1"/>
                                          </p:val>
                                        </p:tav>
                                        <p:tav tm="100000">
                                          <p:val>
                                            <p:strVal val="#ppt_y"/>
                                          </p:val>
                                        </p:tav>
                                      </p:tavLst>
                                    </p:anim>
                                  </p:childTnLst>
                                </p:cTn>
                              </p:par>
                              <p:par>
                                <p:cTn id="203" presetID="10" presetClass="entr" presetSubtype="0" fill="hold" grpId="0" nodeType="withEffect">
                                  <p:stCondLst>
                                    <p:cond delay="0"/>
                                  </p:stCondLst>
                                  <p:childTnLst>
                                    <p:set>
                                      <p:cBhvr>
                                        <p:cTn id="204" dur="1" fill="hold">
                                          <p:stCondLst>
                                            <p:cond delay="0"/>
                                          </p:stCondLst>
                                        </p:cTn>
                                        <p:tgtEl>
                                          <p:spTgt spid="83">
                                            <p:bg/>
                                          </p:spTgt>
                                        </p:tgtEl>
                                        <p:attrNameLst>
                                          <p:attrName>style.visibility</p:attrName>
                                        </p:attrNameLst>
                                      </p:cBhvr>
                                      <p:to>
                                        <p:strVal val="visible"/>
                                      </p:to>
                                    </p:set>
                                    <p:animEffect transition="in" filter="fade">
                                      <p:cBhvr>
                                        <p:cTn id="205" dur="1000"/>
                                        <p:tgtEl>
                                          <p:spTgt spid="83">
                                            <p:bg/>
                                          </p:spTgt>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00"/>
                                        <p:tgtEl>
                                          <p:spTgt spid="88"/>
                                        </p:tgtEl>
                                      </p:cBhvr>
                                    </p:animEffect>
                                    <p:set>
                                      <p:cBhvr>
                                        <p:cTn id="210" dur="1" fill="hold">
                                          <p:stCondLst>
                                            <p:cond delay="999"/>
                                          </p:stCondLst>
                                        </p:cTn>
                                        <p:tgtEl>
                                          <p:spTgt spid="88"/>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1000"/>
                                        <p:tgtEl>
                                          <p:spTgt spid="2050"/>
                                        </p:tgtEl>
                                      </p:cBhvr>
                                    </p:animEffect>
                                    <p:set>
                                      <p:cBhvr>
                                        <p:cTn id="213" dur="1" fill="hold">
                                          <p:stCondLst>
                                            <p:cond delay="999"/>
                                          </p:stCondLst>
                                        </p:cTn>
                                        <p:tgtEl>
                                          <p:spTgt spid="2050"/>
                                        </p:tgtEl>
                                        <p:attrNameLst>
                                          <p:attrName>style.visibility</p:attrName>
                                        </p:attrNameLst>
                                      </p:cBhvr>
                                      <p:to>
                                        <p:strVal val="hidden"/>
                                      </p:to>
                                    </p:set>
                                  </p:childTnLst>
                                </p:cTn>
                              </p:par>
                            </p:childTnLst>
                          </p:cTn>
                        </p:par>
                        <p:par>
                          <p:cTn id="214" fill="hold">
                            <p:stCondLst>
                              <p:cond delay="1000"/>
                            </p:stCondLst>
                            <p:childTnLst>
                              <p:par>
                                <p:cTn id="215" presetID="53" presetClass="entr" presetSubtype="0" fill="hold" grpId="0" nodeType="afterEffect">
                                  <p:stCondLst>
                                    <p:cond delay="0"/>
                                  </p:stCondLst>
                                  <p:childTnLst>
                                    <p:set>
                                      <p:cBhvr>
                                        <p:cTn id="216" dur="1" fill="hold">
                                          <p:stCondLst>
                                            <p:cond delay="0"/>
                                          </p:stCondLst>
                                        </p:cTn>
                                        <p:tgtEl>
                                          <p:spTgt spid="83">
                                            <p:txEl>
                                              <p:pRg st="0" end="0"/>
                                            </p:txEl>
                                          </p:spTgt>
                                        </p:tgtEl>
                                        <p:attrNameLst>
                                          <p:attrName>style.visibility</p:attrName>
                                        </p:attrNameLst>
                                      </p:cBhvr>
                                      <p:to>
                                        <p:strVal val="visible"/>
                                      </p:to>
                                    </p:set>
                                    <p:anim calcmode="lin" valueType="num">
                                      <p:cBhvr>
                                        <p:cTn id="217" dur="1000" fill="hold"/>
                                        <p:tgtEl>
                                          <p:spTgt spid="83">
                                            <p:txEl>
                                              <p:pRg st="0" end="0"/>
                                            </p:txEl>
                                          </p:spTgt>
                                        </p:tgtEl>
                                        <p:attrNameLst>
                                          <p:attrName>ppt_w</p:attrName>
                                        </p:attrNameLst>
                                      </p:cBhvr>
                                      <p:tavLst>
                                        <p:tav tm="0">
                                          <p:val>
                                            <p:fltVal val="0"/>
                                          </p:val>
                                        </p:tav>
                                        <p:tav tm="100000">
                                          <p:val>
                                            <p:strVal val="#ppt_w"/>
                                          </p:val>
                                        </p:tav>
                                      </p:tavLst>
                                    </p:anim>
                                    <p:anim calcmode="lin" valueType="num">
                                      <p:cBhvr>
                                        <p:cTn id="218" dur="1000" fill="hold"/>
                                        <p:tgtEl>
                                          <p:spTgt spid="83">
                                            <p:txEl>
                                              <p:pRg st="0" end="0"/>
                                            </p:txEl>
                                          </p:spTgt>
                                        </p:tgtEl>
                                        <p:attrNameLst>
                                          <p:attrName>ppt_h</p:attrName>
                                        </p:attrNameLst>
                                      </p:cBhvr>
                                      <p:tavLst>
                                        <p:tav tm="0">
                                          <p:val>
                                            <p:fltVal val="0"/>
                                          </p:val>
                                        </p:tav>
                                        <p:tav tm="100000">
                                          <p:val>
                                            <p:strVal val="#ppt_h"/>
                                          </p:val>
                                        </p:tav>
                                      </p:tavLst>
                                    </p:anim>
                                    <p:animEffect transition="in" filter="fade">
                                      <p:cBhvr>
                                        <p:cTn id="219" dur="10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uiExpand="1" build="allAtOnce"/>
      <p:bldP spid="100" grpId="0" uiExpand="1" build="allAtOnce" animBg="1"/>
      <p:bldP spid="83" grpId="0" uiExpand="1" build="allAtOnce" animBg="1"/>
      <p:bldP spid="85" grpId="0" animBg="1"/>
      <p:bldP spid="85" grpId="1" animBg="1"/>
      <p:bldP spid="101" grpId="0" animBg="1"/>
      <p:bldP spid="101" grpId="1" animBg="1"/>
      <p:bldP spid="103" grpId="0" animBg="1"/>
      <p:bldP spid="103" grpId="1" animBg="1"/>
      <p:bldP spid="104" grpId="0" animBg="1"/>
      <p:bldP spid="104" grpId="1" animBg="1"/>
      <p:bldP spid="104" grpId="2" animBg="1"/>
      <p:bldP spid="105" grpId="0" animBg="1"/>
      <p:bldP spid="105" grpId="1"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308324"/>
          </a:xfrm>
          <a:prstGeom prst="rect">
            <a:avLst/>
          </a:prstGeom>
        </p:spPr>
        <p:txBody>
          <a:bodyPr wrap="square">
            <a:spAutoFit/>
          </a:bodyPr>
          <a:lstStyle/>
          <a:p>
            <a:r>
              <a:rPr lang="en-US" sz="1600" dirty="0" smtClean="0"/>
              <a:t>EARATH’S ORBIT</a:t>
            </a:r>
          </a:p>
          <a:p>
            <a:endParaRPr lang="en-US" sz="1600" dirty="0" smtClean="0"/>
          </a:p>
          <a:p>
            <a:r>
              <a:rPr lang="en-US" sz="1600" dirty="0" smtClean="0"/>
              <a:t>http://www.indiana.edu/~geol105/images/gaia_chapter_4/milankovitch.htm</a:t>
            </a:r>
          </a:p>
          <a:p>
            <a:r>
              <a:rPr lang="en-US" sz="1600" b="1" i="1" dirty="0" smtClean="0"/>
              <a:t> </a:t>
            </a:r>
            <a:r>
              <a:rPr lang="en-US" sz="1600" dirty="0" smtClean="0"/>
              <a:t>Eccentricity is the shape of the Earth's orbit around the Sun. This constantly fluctuating, orbital shape ranges between more and less elliptical (0 to 5% </a:t>
            </a:r>
            <a:r>
              <a:rPr lang="en-US" sz="1600" dirty="0" err="1" smtClean="0"/>
              <a:t>ellipticity</a:t>
            </a:r>
            <a:r>
              <a:rPr lang="en-US" sz="1600" dirty="0" smtClean="0"/>
              <a:t>) on a </a:t>
            </a:r>
            <a:r>
              <a:rPr lang="en-US" sz="1600" b="1" dirty="0" smtClean="0"/>
              <a:t>cycle of about 100,000 years</a:t>
            </a:r>
            <a:r>
              <a:rPr lang="en-US" sz="1600" dirty="0" smtClean="0"/>
              <a:t>. These oscillations, from more elliptic to less elliptic, are of prime importance to </a:t>
            </a:r>
            <a:r>
              <a:rPr lang="en-US" sz="1600" dirty="0" err="1" smtClean="0"/>
              <a:t>glaciation</a:t>
            </a:r>
            <a:r>
              <a:rPr lang="en-US" sz="1600" dirty="0" smtClean="0"/>
              <a:t> in that it alters the distance from the Earth to the Sun, thus changing the distance the Sun's short wave radiation must travel to reach Earth, subsequently reducing or increasing the amount of radiation received at the Earth's surface in different seasons.</a:t>
            </a:r>
            <a:endParaRPr lang="en-US" sz="1600" dirty="0"/>
          </a:p>
        </p:txBody>
      </p:sp>
      <p:sp>
        <p:nvSpPr>
          <p:cNvPr id="3" name="Rectangle 2"/>
          <p:cNvSpPr/>
          <p:nvPr/>
        </p:nvSpPr>
        <p:spPr>
          <a:xfrm>
            <a:off x="0" y="2362200"/>
            <a:ext cx="9144000" cy="5016758"/>
          </a:xfrm>
          <a:prstGeom prst="rect">
            <a:avLst/>
          </a:prstGeom>
        </p:spPr>
        <p:txBody>
          <a:bodyPr wrap="square">
            <a:spAutoFit/>
          </a:bodyPr>
          <a:lstStyle/>
          <a:p>
            <a:r>
              <a:rPr lang="en-US" sz="1600" dirty="0" smtClean="0"/>
              <a:t>AXIAL TILT</a:t>
            </a:r>
          </a:p>
          <a:p>
            <a:endParaRPr lang="en-US" sz="1600" dirty="0" smtClean="0"/>
          </a:p>
          <a:p>
            <a:r>
              <a:rPr lang="en-US" sz="1600" dirty="0" err="1" smtClean="0"/>
              <a:t>oday</a:t>
            </a:r>
            <a:r>
              <a:rPr lang="en-US" sz="1600" dirty="0" smtClean="0"/>
              <a:t>, the Earth's axis is tilted </a:t>
            </a:r>
            <a:r>
              <a:rPr lang="en-US" sz="1600" b="1" dirty="0" smtClean="0"/>
              <a:t>23.5 degrees</a:t>
            </a:r>
            <a:r>
              <a:rPr lang="en-US" sz="1600" dirty="0" smtClean="0"/>
              <a:t> from the plane of its orbit around the sun. But this tilt changes. During a cycle that averages about 40,000 years, the tilt of the axis varies between 22.1 and </a:t>
            </a:r>
            <a:r>
              <a:rPr lang="en-US" sz="1600" b="1" dirty="0" smtClean="0"/>
              <a:t>24.5 degrees</a:t>
            </a:r>
            <a:r>
              <a:rPr lang="en-US" sz="1600" dirty="0" smtClean="0"/>
              <a:t>.</a:t>
            </a:r>
          </a:p>
          <a:p>
            <a:endParaRPr lang="en-US" sz="1600" dirty="0" smtClean="0"/>
          </a:p>
          <a:p>
            <a:r>
              <a:rPr lang="en-US" sz="1600" dirty="0" smtClean="0"/>
              <a:t>http://www.indiana.edu/~geol105/images/gaia_chapter_4/milankovitch.htm</a:t>
            </a:r>
          </a:p>
          <a:p>
            <a:r>
              <a:rPr lang="en-US" sz="1600" dirty="0" smtClean="0"/>
              <a:t>the inclination of the Earth's axis in relation to its plane of orbit around the Sun. Oscillations in the degree of Earth's axial tilt occur on a </a:t>
            </a:r>
            <a:r>
              <a:rPr lang="en-US" sz="1600" b="1" dirty="0" smtClean="0"/>
              <a:t>periodicity of 41,000 years</a:t>
            </a:r>
            <a:r>
              <a:rPr lang="en-US" sz="1600" dirty="0" smtClean="0"/>
              <a:t> from 21.5 to 24.5 degrees. Today the Earth's axial tilt is about 23.5 degrees, which largely accounts for our seasons.  Because of the periodic variations of this angle the severity of the Earth's seasons changes. With less axial tilt the Sun's solar radiation is more evenly distributed between winter and summer. However, less tilt also increases the difference in radiation receipts between the equatorial and polar regions.</a:t>
            </a:r>
          </a:p>
          <a:p>
            <a:r>
              <a:rPr lang="en-US" sz="1600" dirty="0" smtClean="0"/>
              <a:t>One hypothesis for Earth's reaction to a smaller degree of axial tilt is that it would promote the growth of ice sheets. This response would be due to a warmer winter, in which warmer air would be able to hold more moisture, and subsequently produce a greater amount of snowfall. In addition, summer temperatures would be cooler, resulting in less melting of the winter's accumulation.   At present, axial tilt is in the middle of its range.</a:t>
            </a:r>
          </a:p>
          <a:p>
            <a:r>
              <a:rPr lang="en-US" sz="1600" dirty="0" smtClean="0"/>
              <a:t/>
            </a:r>
            <a:br>
              <a:rPr lang="en-US" sz="1600" dirty="0" smtClean="0"/>
            </a:br>
            <a:endParaRPr lang="en-US" sz="1600" dirty="0" smtClean="0"/>
          </a:p>
          <a:p>
            <a:endParaRPr lang="en-US" sz="16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8"/>
          <p:cNvGrpSpPr/>
          <p:nvPr/>
        </p:nvGrpSpPr>
        <p:grpSpPr>
          <a:xfrm>
            <a:off x="4495800" y="2468880"/>
            <a:ext cx="5181600" cy="990600"/>
            <a:chOff x="3962400" y="1600200"/>
            <a:chExt cx="5181600" cy="990600"/>
          </a:xfrm>
        </p:grpSpPr>
        <p:grpSp>
          <p:nvGrpSpPr>
            <p:cNvPr id="15" name="Group 14"/>
            <p:cNvGrpSpPr/>
            <p:nvPr/>
          </p:nvGrpSpPr>
          <p:grpSpPr>
            <a:xfrm>
              <a:off x="3962400" y="1600200"/>
              <a:ext cx="3733800" cy="914400"/>
              <a:chOff x="3962400" y="1524000"/>
              <a:chExt cx="3733800" cy="914400"/>
            </a:xfrm>
          </p:grpSpPr>
          <p:pic>
            <p:nvPicPr>
              <p:cNvPr id="159746" name="Picture 2" descr="milankovitch cycle 1.gif (3990 bytes)"/>
              <p:cNvPicPr>
                <a:picLocks noChangeAspect="1" noChangeArrowheads="1"/>
              </p:cNvPicPr>
              <p:nvPr/>
            </p:nvPicPr>
            <p:blipFill>
              <a:blip r:embed="rId3"/>
              <a:srcRect l="1778" t="4678" r="11111" b="39180"/>
              <a:stretch>
                <a:fillRect/>
              </a:stretch>
            </p:blipFill>
            <p:spPr bwMode="auto">
              <a:xfrm>
                <a:off x="3962400" y="1524000"/>
                <a:ext cx="3733800" cy="914400"/>
              </a:xfrm>
              <a:prstGeom prst="rect">
                <a:avLst/>
              </a:prstGeom>
              <a:noFill/>
            </p:spPr>
          </p:pic>
          <p:sp>
            <p:nvSpPr>
              <p:cNvPr id="13" name="Rectangle 12"/>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7696200" y="16764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0"/>
          <p:cNvGrpSpPr/>
          <p:nvPr/>
        </p:nvGrpSpPr>
        <p:grpSpPr>
          <a:xfrm>
            <a:off x="4572000" y="1676400"/>
            <a:ext cx="4114800" cy="914400"/>
            <a:chOff x="4572000" y="1676400"/>
            <a:chExt cx="4114800" cy="914400"/>
          </a:xfrm>
        </p:grpSpPr>
        <p:grpSp>
          <p:nvGrpSpPr>
            <p:cNvPr id="8" name="Group 11"/>
            <p:cNvGrpSpPr/>
            <p:nvPr/>
          </p:nvGrpSpPr>
          <p:grpSpPr>
            <a:xfrm>
              <a:off x="4572000" y="1676400"/>
              <a:ext cx="4114800" cy="914400"/>
              <a:chOff x="4572000" y="1524000"/>
              <a:chExt cx="4114800" cy="914400"/>
            </a:xfrm>
          </p:grpSpPr>
          <p:pic>
            <p:nvPicPr>
              <p:cNvPr id="9" name="Picture 2" descr="milankovitch cycle 1.gif (3990 bytes)"/>
              <p:cNvPicPr>
                <a:picLocks noChangeAspect="1" noChangeArrowheads="1"/>
              </p:cNvPicPr>
              <p:nvPr/>
            </p:nvPicPr>
            <p:blipFill>
              <a:blip r:embed="rId3"/>
              <a:srcRect l="16000" t="42105" r="-1333" b="1754"/>
              <a:stretch>
                <a:fillRect/>
              </a:stretch>
            </p:blipFill>
            <p:spPr bwMode="auto">
              <a:xfrm>
                <a:off x="4572000" y="1524000"/>
                <a:ext cx="3657600" cy="914400"/>
              </a:xfrm>
              <a:prstGeom prst="rect">
                <a:avLst/>
              </a:prstGeom>
            </p:spPr>
          </p:pic>
          <p:sp>
            <p:nvSpPr>
              <p:cNvPr id="10" name="Rectangle 9"/>
              <p:cNvSpPr/>
              <p:nvPr/>
            </p:nvSpPr>
            <p:spPr>
              <a:xfrm>
                <a:off x="8153400" y="15240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77000" y="1524000"/>
                <a:ext cx="228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4572000" y="1676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3" name="Text Box 4"/>
          <p:cNvSpPr txBox="1">
            <a:spLocks noChangeArrowheads="1"/>
          </p:cNvSpPr>
          <p:nvPr/>
        </p:nvSpPr>
        <p:spPr bwMode="auto">
          <a:xfrm>
            <a:off x="0" y="850392"/>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p:nvSpPr>
          <p:cNvPr id="7" name="Text Box 4"/>
          <p:cNvSpPr txBox="1">
            <a:spLocks noChangeArrowheads="1"/>
          </p:cNvSpPr>
          <p:nvPr/>
        </p:nvSpPr>
        <p:spPr bwMode="auto">
          <a:xfrm>
            <a:off x="914400" y="1600200"/>
            <a:ext cx="3124200" cy="492443"/>
          </a:xfrm>
          <a:prstGeom prst="rect">
            <a:avLst/>
          </a:prstGeom>
          <a:noFill/>
          <a:ln w="9525">
            <a:noFill/>
            <a:miter lim="800000"/>
            <a:headEnd/>
            <a:tailEnd/>
          </a:ln>
        </p:spPr>
        <p:txBody>
          <a:bodyPr wrap="square">
            <a:spAutoFit/>
          </a:bodyPr>
          <a:lstStyle/>
          <a:p>
            <a:r>
              <a:rPr lang="en-US" sz="2600" b="1" dirty="0" smtClean="0"/>
              <a:t>orbit around the sun </a:t>
            </a:r>
          </a:p>
        </p:txBody>
      </p:sp>
      <p:sp>
        <p:nvSpPr>
          <p:cNvPr id="5" name="Text Box 4"/>
          <p:cNvSpPr txBox="1">
            <a:spLocks noChangeArrowheads="1"/>
          </p:cNvSpPr>
          <p:nvPr/>
        </p:nvSpPr>
        <p:spPr bwMode="auto">
          <a:xfrm>
            <a:off x="5791200" y="3393757"/>
            <a:ext cx="3352800" cy="492443"/>
          </a:xfrm>
          <a:prstGeom prst="rect">
            <a:avLst/>
          </a:prstGeom>
          <a:noFill/>
          <a:ln w="9525">
            <a:noFill/>
            <a:miter lim="800000"/>
            <a:headEnd/>
            <a:tailEnd/>
          </a:ln>
        </p:spPr>
        <p:txBody>
          <a:bodyPr wrap="square">
            <a:spAutoFit/>
          </a:bodyPr>
          <a:lstStyle/>
          <a:p>
            <a:r>
              <a:rPr lang="en-US" sz="2600" b="1" dirty="0" smtClean="0"/>
              <a:t>axial tilt of the earth</a:t>
            </a:r>
          </a:p>
        </p:txBody>
      </p:sp>
      <p:sp>
        <p:nvSpPr>
          <p:cNvPr id="22" name="Text Box 4"/>
          <p:cNvSpPr txBox="1">
            <a:spLocks noChangeArrowheads="1"/>
          </p:cNvSpPr>
          <p:nvPr/>
        </p:nvSpPr>
        <p:spPr bwMode="auto">
          <a:xfrm>
            <a:off x="0" y="2057400"/>
            <a:ext cx="4267200" cy="461665"/>
          </a:xfrm>
          <a:prstGeom prst="rect">
            <a:avLst/>
          </a:prstGeom>
          <a:noFill/>
          <a:ln w="9525">
            <a:noFill/>
            <a:miter lim="800000"/>
            <a:headEnd/>
            <a:tailEnd/>
          </a:ln>
        </p:spPr>
        <p:txBody>
          <a:bodyPr wrap="square">
            <a:spAutoFit/>
          </a:bodyPr>
          <a:lstStyle/>
          <a:p>
            <a:r>
              <a:rPr lang="en-US" sz="2400" b="1" dirty="0" smtClean="0"/>
              <a:t>nearly circular to quite elliptical </a:t>
            </a:r>
          </a:p>
        </p:txBody>
      </p:sp>
      <p:pic>
        <p:nvPicPr>
          <p:cNvPr id="114690" name="Picture 2" descr="milankovitch cycle 2.gif (4928 bytes)"/>
          <p:cNvPicPr>
            <a:picLocks noChangeAspect="1" noChangeArrowheads="1"/>
          </p:cNvPicPr>
          <p:nvPr/>
        </p:nvPicPr>
        <p:blipFill>
          <a:blip r:embed="rId4"/>
          <a:srcRect l="11291" t="18706" r="14516" b="25177"/>
          <a:stretch>
            <a:fillRect/>
          </a:stretch>
        </p:blipFill>
        <p:spPr bwMode="auto">
          <a:xfrm>
            <a:off x="1143000" y="3200400"/>
            <a:ext cx="3505200" cy="1143000"/>
          </a:xfrm>
          <a:prstGeom prst="rect">
            <a:avLst/>
          </a:prstGeom>
          <a:noFill/>
        </p:spPr>
      </p:pic>
      <p:cxnSp>
        <p:nvCxnSpPr>
          <p:cNvPr id="24" name="Straight Connector 23"/>
          <p:cNvCxnSpPr/>
          <p:nvPr/>
        </p:nvCxnSpPr>
        <p:spPr>
          <a:xfrm>
            <a:off x="990600" y="2057400"/>
            <a:ext cx="2819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67400" y="3810000"/>
            <a:ext cx="2743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1000"/>
                                        <p:tgtEl>
                                          <p:spTgt spid="2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14690"/>
                                        </p:tgtEl>
                                        <p:attrNameLst>
                                          <p:attrName>style.visibility</p:attrName>
                                        </p:attrNameLst>
                                      </p:cBhvr>
                                      <p:to>
                                        <p:strVal val="visible"/>
                                      </p:to>
                                    </p:set>
                                    <p:animEffect transition="in" filter="fade">
                                      <p:cBhvr>
                                        <p:cTn id="17" dur="1000"/>
                                        <p:tgtEl>
                                          <p:spTgt spid="114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0" y="850392"/>
            <a:ext cx="9677400" cy="3493008"/>
            <a:chOff x="0" y="850392"/>
            <a:chExt cx="9677400" cy="3493008"/>
          </a:xfrm>
        </p:grpSpPr>
        <p:grpSp>
          <p:nvGrpSpPr>
            <p:cNvPr id="42" name="Group 41"/>
            <p:cNvGrpSpPr/>
            <p:nvPr/>
          </p:nvGrpSpPr>
          <p:grpSpPr>
            <a:xfrm>
              <a:off x="0" y="850392"/>
              <a:ext cx="9144000" cy="3493008"/>
              <a:chOff x="0" y="850392"/>
              <a:chExt cx="9144000" cy="3493008"/>
            </a:xfrm>
          </p:grpSpPr>
          <p:grpSp>
            <p:nvGrpSpPr>
              <p:cNvPr id="39" name="Group 38"/>
              <p:cNvGrpSpPr/>
              <p:nvPr/>
            </p:nvGrpSpPr>
            <p:grpSpPr>
              <a:xfrm>
                <a:off x="0" y="1600200"/>
                <a:ext cx="9144000" cy="2743200"/>
                <a:chOff x="0" y="1600200"/>
                <a:chExt cx="9144000" cy="2743200"/>
              </a:xfrm>
            </p:grpSpPr>
            <p:grpSp>
              <p:nvGrpSpPr>
                <p:cNvPr id="27" name="Group 20"/>
                <p:cNvGrpSpPr/>
                <p:nvPr/>
              </p:nvGrpSpPr>
              <p:grpSpPr>
                <a:xfrm>
                  <a:off x="4572000" y="1676400"/>
                  <a:ext cx="4114800" cy="914400"/>
                  <a:chOff x="4572000" y="1676400"/>
                  <a:chExt cx="4114800" cy="914400"/>
                </a:xfrm>
              </p:grpSpPr>
              <p:grpSp>
                <p:nvGrpSpPr>
                  <p:cNvPr id="28" name="Group 11"/>
                  <p:cNvGrpSpPr/>
                  <p:nvPr/>
                </p:nvGrpSpPr>
                <p:grpSpPr>
                  <a:xfrm>
                    <a:off x="4572000" y="1676400"/>
                    <a:ext cx="4114800" cy="914400"/>
                    <a:chOff x="4572000" y="1524000"/>
                    <a:chExt cx="4114800" cy="914400"/>
                  </a:xfrm>
                </p:grpSpPr>
                <p:pic>
                  <p:nvPicPr>
                    <p:cNvPr id="30" name="Picture 2" descr="milankovitch cycle 1.gif (3990 bytes)"/>
                    <p:cNvPicPr>
                      <a:picLocks noChangeAspect="1" noChangeArrowheads="1"/>
                    </p:cNvPicPr>
                    <p:nvPr/>
                  </p:nvPicPr>
                  <p:blipFill>
                    <a:blip r:embed="rId2"/>
                    <a:srcRect l="16000" t="42105" r="-1333" b="1754"/>
                    <a:stretch>
                      <a:fillRect/>
                    </a:stretch>
                  </p:blipFill>
                  <p:spPr bwMode="auto">
                    <a:xfrm>
                      <a:off x="4572000" y="1524000"/>
                      <a:ext cx="3657600" cy="914400"/>
                    </a:xfrm>
                    <a:prstGeom prst="rect">
                      <a:avLst/>
                    </a:prstGeom>
                  </p:spPr>
                </p:pic>
                <p:sp>
                  <p:nvSpPr>
                    <p:cNvPr id="31" name="Rectangle 30"/>
                    <p:cNvSpPr/>
                    <p:nvPr/>
                  </p:nvSpPr>
                  <p:spPr>
                    <a:xfrm>
                      <a:off x="8153400" y="15240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477000" y="1524000"/>
                      <a:ext cx="228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4572000" y="1676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 Box 4"/>
                <p:cNvSpPr txBox="1">
                  <a:spLocks noChangeArrowheads="1"/>
                </p:cNvSpPr>
                <p:nvPr/>
              </p:nvSpPr>
              <p:spPr bwMode="auto">
                <a:xfrm>
                  <a:off x="914400" y="1600200"/>
                  <a:ext cx="2590800" cy="492443"/>
                </a:xfrm>
                <a:prstGeom prst="rect">
                  <a:avLst/>
                </a:prstGeom>
                <a:noFill/>
                <a:ln w="9525">
                  <a:noFill/>
                  <a:miter lim="800000"/>
                  <a:headEnd/>
                  <a:tailEnd/>
                </a:ln>
              </p:spPr>
              <p:txBody>
                <a:bodyPr wrap="square">
                  <a:spAutoFit/>
                </a:bodyPr>
                <a:lstStyle/>
                <a:p>
                  <a:r>
                    <a:rPr lang="en-US" sz="2600" b="1" dirty="0" smtClean="0"/>
                    <a:t>orbit of the earth</a:t>
                  </a:r>
                </a:p>
              </p:txBody>
            </p:sp>
            <p:sp>
              <p:nvSpPr>
                <p:cNvPr id="34" name="Text Box 4"/>
                <p:cNvSpPr txBox="1">
                  <a:spLocks noChangeArrowheads="1"/>
                </p:cNvSpPr>
                <p:nvPr/>
              </p:nvSpPr>
              <p:spPr bwMode="auto">
                <a:xfrm>
                  <a:off x="5791200" y="3393757"/>
                  <a:ext cx="3352800" cy="492443"/>
                </a:xfrm>
                <a:prstGeom prst="rect">
                  <a:avLst/>
                </a:prstGeom>
                <a:noFill/>
                <a:ln w="9525">
                  <a:noFill/>
                  <a:miter lim="800000"/>
                  <a:headEnd/>
                  <a:tailEnd/>
                </a:ln>
              </p:spPr>
              <p:txBody>
                <a:bodyPr wrap="square">
                  <a:spAutoFit/>
                </a:bodyPr>
                <a:lstStyle/>
                <a:p>
                  <a:r>
                    <a:rPr lang="en-US" sz="2600" b="1" dirty="0" smtClean="0"/>
                    <a:t>axial tilt of the earth</a:t>
                  </a:r>
                </a:p>
              </p:txBody>
            </p:sp>
            <p:sp>
              <p:nvSpPr>
                <p:cNvPr id="35" name="Text Box 4"/>
                <p:cNvSpPr txBox="1">
                  <a:spLocks noChangeArrowheads="1"/>
                </p:cNvSpPr>
                <p:nvPr/>
              </p:nvSpPr>
              <p:spPr bwMode="auto">
                <a:xfrm>
                  <a:off x="0" y="2057400"/>
                  <a:ext cx="4267200" cy="461665"/>
                </a:xfrm>
                <a:prstGeom prst="rect">
                  <a:avLst/>
                </a:prstGeom>
                <a:noFill/>
                <a:ln w="9525">
                  <a:noFill/>
                  <a:miter lim="800000"/>
                  <a:headEnd/>
                  <a:tailEnd/>
                </a:ln>
              </p:spPr>
              <p:txBody>
                <a:bodyPr wrap="square">
                  <a:spAutoFit/>
                </a:bodyPr>
                <a:lstStyle/>
                <a:p>
                  <a:r>
                    <a:rPr lang="en-US" sz="2400" b="1" dirty="0" smtClean="0"/>
                    <a:t>nearly circular to quite elliptical </a:t>
                  </a:r>
                </a:p>
              </p:txBody>
            </p:sp>
            <p:pic>
              <p:nvPicPr>
                <p:cNvPr id="36" name="Picture 2" descr="milankovitch cycle 2.gif (4928 bytes)"/>
                <p:cNvPicPr>
                  <a:picLocks noChangeAspect="1" noChangeArrowheads="1"/>
                </p:cNvPicPr>
                <p:nvPr/>
              </p:nvPicPr>
              <p:blipFill>
                <a:blip r:embed="rId3"/>
                <a:srcRect l="11291" t="18706" r="14516" b="25177"/>
                <a:stretch>
                  <a:fillRect/>
                </a:stretch>
              </p:blipFill>
              <p:spPr bwMode="auto">
                <a:xfrm>
                  <a:off x="1143000" y="3200400"/>
                  <a:ext cx="3505200" cy="1143000"/>
                </a:xfrm>
                <a:prstGeom prst="rect">
                  <a:avLst/>
                </a:prstGeom>
                <a:noFill/>
              </p:spPr>
            </p:pic>
            <p:cxnSp>
              <p:nvCxnSpPr>
                <p:cNvPr id="37" name="Straight Connector 36"/>
                <p:cNvCxnSpPr/>
                <p:nvPr/>
              </p:nvCxnSpPr>
              <p:spPr>
                <a:xfrm>
                  <a:off x="990600" y="2057400"/>
                  <a:ext cx="2438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3810000"/>
                  <a:ext cx="2743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1" name="Text Box 4"/>
              <p:cNvSpPr txBox="1">
                <a:spLocks noChangeArrowheads="1"/>
              </p:cNvSpPr>
              <p:nvPr/>
            </p:nvSpPr>
            <p:spPr bwMode="auto">
              <a:xfrm>
                <a:off x="0" y="850392"/>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grpSp>
        <p:grpSp>
          <p:nvGrpSpPr>
            <p:cNvPr id="43" name="Group 18"/>
            <p:cNvGrpSpPr/>
            <p:nvPr/>
          </p:nvGrpSpPr>
          <p:grpSpPr>
            <a:xfrm>
              <a:off x="4495800" y="2468880"/>
              <a:ext cx="5181600" cy="990600"/>
              <a:chOff x="3962400" y="1600200"/>
              <a:chExt cx="5181600" cy="990600"/>
            </a:xfrm>
          </p:grpSpPr>
          <p:grpSp>
            <p:nvGrpSpPr>
              <p:cNvPr id="44" name="Group 14"/>
              <p:cNvGrpSpPr/>
              <p:nvPr/>
            </p:nvGrpSpPr>
            <p:grpSpPr>
              <a:xfrm>
                <a:off x="3962400" y="1600200"/>
                <a:ext cx="3733800" cy="914400"/>
                <a:chOff x="3962400" y="1524000"/>
                <a:chExt cx="3733800" cy="914400"/>
              </a:xfrm>
            </p:grpSpPr>
            <p:pic>
              <p:nvPicPr>
                <p:cNvPr id="46" name="Picture 2" descr="milankovitch cycle 1.gif (3990 bytes)"/>
                <p:cNvPicPr>
                  <a:picLocks noChangeAspect="1" noChangeArrowheads="1"/>
                </p:cNvPicPr>
                <p:nvPr/>
              </p:nvPicPr>
              <p:blipFill>
                <a:blip r:embed="rId2"/>
                <a:srcRect l="1778" t="4678" r="11111" b="39180"/>
                <a:stretch>
                  <a:fillRect/>
                </a:stretch>
              </p:blipFill>
              <p:spPr bwMode="auto">
                <a:xfrm>
                  <a:off x="3962400" y="1524000"/>
                  <a:ext cx="3733800" cy="914400"/>
                </a:xfrm>
                <a:prstGeom prst="rect">
                  <a:avLst/>
                </a:prstGeom>
                <a:noFill/>
              </p:spPr>
            </p:pic>
            <p:sp>
              <p:nvSpPr>
                <p:cNvPr id="47" name="Rectangle 46"/>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7696200" y="16764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 name="Rectangle 39"/>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ilankovitch cycle 2.gif (4928 bytes)"/>
          <p:cNvPicPr>
            <a:picLocks noChangeAspect="1" noChangeArrowheads="1"/>
          </p:cNvPicPr>
          <p:nvPr/>
        </p:nvPicPr>
        <p:blipFill>
          <a:blip r:embed="rId3"/>
          <a:srcRect l="11291" t="18706" r="61290" b="25177"/>
          <a:stretch>
            <a:fillRect/>
          </a:stretch>
        </p:blipFill>
        <p:spPr bwMode="auto">
          <a:xfrm>
            <a:off x="1143000" y="3200400"/>
            <a:ext cx="1295400" cy="1143000"/>
          </a:xfrm>
          <a:prstGeom prst="rect">
            <a:avLst/>
          </a:prstGeom>
          <a:noFill/>
        </p:spPr>
      </p:pic>
      <p:grpSp>
        <p:nvGrpSpPr>
          <p:cNvPr id="50" name="Group 49"/>
          <p:cNvGrpSpPr/>
          <p:nvPr/>
        </p:nvGrpSpPr>
        <p:grpSpPr>
          <a:xfrm>
            <a:off x="0" y="777240"/>
            <a:ext cx="9144000" cy="6080760"/>
            <a:chOff x="0" y="777240"/>
            <a:chExt cx="9144000" cy="6080760"/>
          </a:xfrm>
        </p:grpSpPr>
        <p:grpSp>
          <p:nvGrpSpPr>
            <p:cNvPr id="26" name="Group 25"/>
            <p:cNvGrpSpPr/>
            <p:nvPr/>
          </p:nvGrpSpPr>
          <p:grpSpPr>
            <a:xfrm>
              <a:off x="0" y="777240"/>
              <a:ext cx="9144000" cy="6080760"/>
              <a:chOff x="0" y="777240"/>
              <a:chExt cx="9144000" cy="6080760"/>
            </a:xfrm>
          </p:grpSpPr>
          <p:grpSp>
            <p:nvGrpSpPr>
              <p:cNvPr id="9" name="Group 8"/>
              <p:cNvGrpSpPr/>
              <p:nvPr/>
            </p:nvGrpSpPr>
            <p:grpSpPr>
              <a:xfrm>
                <a:off x="0" y="777240"/>
                <a:ext cx="9144000" cy="6080760"/>
                <a:chOff x="0" y="777240"/>
                <a:chExt cx="9144000" cy="6080760"/>
              </a:xfrm>
            </p:grpSpPr>
            <p:grpSp>
              <p:nvGrpSpPr>
                <p:cNvPr id="10" name="Group 55"/>
                <p:cNvGrpSpPr/>
                <p:nvPr/>
              </p:nvGrpSpPr>
              <p:grpSpPr>
                <a:xfrm>
                  <a:off x="0" y="777240"/>
                  <a:ext cx="9144000" cy="6080760"/>
                  <a:chOff x="0" y="777240"/>
                  <a:chExt cx="9144000" cy="6080760"/>
                </a:xfrm>
              </p:grpSpPr>
              <p:grpSp>
                <p:nvGrpSpPr>
                  <p:cNvPr id="13" name="Group 54"/>
                  <p:cNvGrpSpPr/>
                  <p:nvPr/>
                </p:nvGrpSpPr>
                <p:grpSpPr>
                  <a:xfrm>
                    <a:off x="0" y="777240"/>
                    <a:ext cx="9144000" cy="6080760"/>
                    <a:chOff x="0" y="777240"/>
                    <a:chExt cx="9144000" cy="6080760"/>
                  </a:xfrm>
                </p:grpSpPr>
                <p:grpSp>
                  <p:nvGrpSpPr>
                    <p:cNvPr id="16" name="Group 51"/>
                    <p:cNvGrpSpPr/>
                    <p:nvPr/>
                  </p:nvGrpSpPr>
                  <p:grpSpPr>
                    <a:xfrm>
                      <a:off x="0" y="777240"/>
                      <a:ext cx="9144000" cy="6080760"/>
                      <a:chOff x="0" y="777240"/>
                      <a:chExt cx="9144000" cy="6080760"/>
                    </a:xfrm>
                  </p:grpSpPr>
                  <p:grpSp>
                    <p:nvGrpSpPr>
                      <p:cNvPr id="18" name="Group 47"/>
                      <p:cNvGrpSpPr/>
                      <p:nvPr/>
                    </p:nvGrpSpPr>
                    <p:grpSpPr>
                      <a:xfrm>
                        <a:off x="0" y="777240"/>
                        <a:ext cx="9144000" cy="6080760"/>
                        <a:chOff x="0" y="777240"/>
                        <a:chExt cx="9144000" cy="6080760"/>
                      </a:xfrm>
                    </p:grpSpPr>
                    <p:pic>
                      <p:nvPicPr>
                        <p:cNvPr id="21" name="Picture 20"/>
                        <p:cNvPicPr>
                          <a:picLocks noChangeAspect="1" noChangeArrowheads="1"/>
                        </p:cNvPicPr>
                        <p:nvPr/>
                      </p:nvPicPr>
                      <p:blipFill>
                        <a:blip r:embed="rId4" cstate="print"/>
                        <a:srcRect l="42394" t="47083" r="18091" b="17881"/>
                        <a:stretch>
                          <a:fillRect/>
                        </a:stretch>
                      </p:blipFill>
                      <p:spPr bwMode="auto">
                        <a:xfrm>
                          <a:off x="0" y="777240"/>
                          <a:ext cx="9144000" cy="6080760"/>
                        </a:xfrm>
                        <a:prstGeom prst="rect">
                          <a:avLst/>
                        </a:prstGeom>
                        <a:noFill/>
                        <a:ln w="9525">
                          <a:noFill/>
                          <a:miter lim="800000"/>
                          <a:headEnd/>
                          <a:tailEnd/>
                        </a:ln>
                      </p:spPr>
                    </p:pic>
                    <p:pic>
                      <p:nvPicPr>
                        <p:cNvPr id="22" name="Picture 21"/>
                        <p:cNvPicPr>
                          <a:picLocks noChangeAspect="1" noChangeArrowheads="1"/>
                        </p:cNvPicPr>
                        <p:nvPr/>
                      </p:nvPicPr>
                      <p:blipFill>
                        <a:blip r:embed="rId4" cstate="print"/>
                        <a:srcRect l="66316" t="53258" r="26652" b="42907"/>
                        <a:stretch>
                          <a:fillRect/>
                        </a:stretch>
                      </p:blipFill>
                      <p:spPr bwMode="auto">
                        <a:xfrm>
                          <a:off x="4800600" y="914400"/>
                          <a:ext cx="2514600" cy="914400"/>
                        </a:xfrm>
                        <a:prstGeom prst="rect">
                          <a:avLst/>
                        </a:prstGeom>
                        <a:noFill/>
                        <a:ln w="9525">
                          <a:noFill/>
                          <a:miter lim="800000"/>
                          <a:headEnd/>
                          <a:tailEnd/>
                        </a:ln>
                      </p:spPr>
                    </p:pic>
                  </p:grpSp>
                  <p:pic>
                    <p:nvPicPr>
                      <p:cNvPr id="19" name="Picture 18"/>
                      <p:cNvPicPr>
                        <a:picLocks noChangeAspect="1" noChangeArrowheads="1"/>
                      </p:cNvPicPr>
                      <p:nvPr/>
                    </p:nvPicPr>
                    <p:blipFill>
                      <a:blip r:embed="rId4" cstate="print"/>
                      <a:srcRect l="60505" t="50508" r="38178" b="43345"/>
                      <a:stretch>
                        <a:fillRect/>
                      </a:stretch>
                    </p:blipFill>
                    <p:spPr bwMode="auto">
                      <a:xfrm>
                        <a:off x="4343400" y="1371600"/>
                        <a:ext cx="304800" cy="1066800"/>
                      </a:xfrm>
                      <a:prstGeom prst="rect">
                        <a:avLst/>
                      </a:prstGeom>
                      <a:noFill/>
                      <a:ln w="9525">
                        <a:noFill/>
                        <a:miter lim="800000"/>
                        <a:headEnd/>
                        <a:tailEnd/>
                      </a:ln>
                    </p:spPr>
                  </p:pic>
                  <p:pic>
                    <p:nvPicPr>
                      <p:cNvPr id="20" name="Picture 19"/>
                      <p:cNvPicPr>
                        <a:picLocks noChangeAspect="1" noChangeArrowheads="1"/>
                      </p:cNvPicPr>
                      <p:nvPr/>
                    </p:nvPicPr>
                    <p:blipFill>
                      <a:blip r:embed="rId4" cstate="print"/>
                      <a:srcRect l="66316" t="53258" r="26652" b="42907"/>
                      <a:stretch>
                        <a:fillRect/>
                      </a:stretch>
                    </p:blipFill>
                    <p:spPr bwMode="auto">
                      <a:xfrm>
                        <a:off x="4648200" y="838200"/>
                        <a:ext cx="2819400" cy="1219200"/>
                      </a:xfrm>
                      <a:prstGeom prst="rect">
                        <a:avLst/>
                      </a:prstGeom>
                      <a:noFill/>
                      <a:ln w="9525">
                        <a:noFill/>
                        <a:miter lim="800000"/>
                        <a:headEnd/>
                        <a:tailEnd/>
                      </a:ln>
                    </p:spPr>
                  </p:pic>
                </p:grpSp>
                <p:pic>
                  <p:nvPicPr>
                    <p:cNvPr id="17" name="Picture 16"/>
                    <p:cNvPicPr>
                      <a:picLocks noChangeAspect="1" noChangeArrowheads="1"/>
                    </p:cNvPicPr>
                    <p:nvPr/>
                  </p:nvPicPr>
                  <p:blipFill>
                    <a:blip r:embed="rId4" cstate="print"/>
                    <a:srcRect l="50956" t="58849" r="44105" b="39395"/>
                    <a:stretch>
                      <a:fillRect/>
                    </a:stretch>
                  </p:blipFill>
                  <p:spPr bwMode="auto">
                    <a:xfrm>
                      <a:off x="1981200" y="3200400"/>
                      <a:ext cx="1143000" cy="304800"/>
                    </a:xfrm>
                    <a:prstGeom prst="rect">
                      <a:avLst/>
                    </a:prstGeom>
                    <a:noFill/>
                    <a:ln w="9525">
                      <a:noFill/>
                      <a:miter lim="800000"/>
                      <a:headEnd/>
                      <a:tailEnd/>
                    </a:ln>
                  </p:spPr>
                </p:pic>
              </p:grpSp>
              <p:pic>
                <p:nvPicPr>
                  <p:cNvPr id="14" name="Picture 13"/>
                  <p:cNvPicPr>
                    <a:picLocks noChangeAspect="1" noChangeArrowheads="1"/>
                  </p:cNvPicPr>
                  <p:nvPr/>
                </p:nvPicPr>
                <p:blipFill>
                  <a:blip r:embed="rId4" cstate="print"/>
                  <a:srcRect l="77628" t="63679" r="20067" b="32370"/>
                  <a:stretch>
                    <a:fillRect/>
                  </a:stretch>
                </p:blipFill>
                <p:spPr bwMode="auto">
                  <a:xfrm>
                    <a:off x="7315200" y="3657600"/>
                    <a:ext cx="990600" cy="685800"/>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l="69396" t="63240" r="28958" b="31491"/>
                  <a:stretch>
                    <a:fillRect/>
                  </a:stretch>
                </p:blipFill>
                <p:spPr bwMode="auto">
                  <a:xfrm>
                    <a:off x="6400800" y="3581400"/>
                    <a:ext cx="914400" cy="914400"/>
                  </a:xfrm>
                  <a:prstGeom prst="rect">
                    <a:avLst/>
                  </a:prstGeom>
                  <a:noFill/>
                  <a:ln w="9525">
                    <a:noFill/>
                    <a:miter lim="800000"/>
                    <a:headEnd/>
                    <a:tailEnd/>
                  </a:ln>
                </p:spPr>
              </p:pic>
            </p:grpSp>
            <p:pic>
              <p:nvPicPr>
                <p:cNvPr id="11" name="Picture 10"/>
                <p:cNvPicPr>
                  <a:picLocks noChangeAspect="1" noChangeArrowheads="1"/>
                </p:cNvPicPr>
                <p:nvPr/>
              </p:nvPicPr>
              <p:blipFill>
                <a:blip r:embed="rId4" cstate="print"/>
                <a:srcRect l="56554" t="73777" r="42458" b="20076"/>
                <a:stretch>
                  <a:fillRect/>
                </a:stretch>
              </p:blipFill>
              <p:spPr bwMode="auto">
                <a:xfrm rot="1966571">
                  <a:off x="3405234" y="5372833"/>
                  <a:ext cx="457200" cy="1066800"/>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l="66762" t="53142" r="31592" b="41589"/>
                <a:stretch>
                  <a:fillRect/>
                </a:stretch>
              </p:blipFill>
              <p:spPr bwMode="auto">
                <a:xfrm rot="1646834">
                  <a:off x="5218495" y="1712744"/>
                  <a:ext cx="381000" cy="914400"/>
                </a:xfrm>
                <a:prstGeom prst="rect">
                  <a:avLst/>
                </a:prstGeom>
                <a:noFill/>
                <a:ln w="9525">
                  <a:noFill/>
                  <a:miter lim="800000"/>
                  <a:headEnd/>
                  <a:tailEnd/>
                </a:ln>
              </p:spPr>
            </p:pic>
          </p:grpSp>
          <p:pic>
            <p:nvPicPr>
              <p:cNvPr id="25" name="Picture 24"/>
              <p:cNvPicPr>
                <a:picLocks noChangeAspect="1" noChangeArrowheads="1"/>
              </p:cNvPicPr>
              <p:nvPr/>
            </p:nvPicPr>
            <p:blipFill>
              <a:blip r:embed="rId4" cstate="print"/>
              <a:srcRect l="45028" t="77729" r="47069" b="20076"/>
              <a:stretch>
                <a:fillRect/>
              </a:stretch>
            </p:blipFill>
            <p:spPr bwMode="auto">
              <a:xfrm>
                <a:off x="533400" y="6400800"/>
                <a:ext cx="1981200" cy="381000"/>
              </a:xfrm>
              <a:prstGeom prst="rect">
                <a:avLst/>
              </a:prstGeom>
              <a:noFill/>
              <a:ln w="9525">
                <a:noFill/>
                <a:miter lim="800000"/>
                <a:headEnd/>
                <a:tailEnd/>
              </a:ln>
            </p:spPr>
          </p:pic>
        </p:grpSp>
        <p:pic>
          <p:nvPicPr>
            <p:cNvPr id="5" name="Picture 4"/>
            <p:cNvPicPr>
              <a:picLocks noChangeAspect="1" noChangeArrowheads="1"/>
            </p:cNvPicPr>
            <p:nvPr/>
          </p:nvPicPr>
          <p:blipFill>
            <a:blip r:embed="rId4" cstate="print"/>
            <a:srcRect l="56554" t="73777" r="42458" b="20076"/>
            <a:stretch>
              <a:fillRect/>
            </a:stretch>
          </p:blipFill>
          <p:spPr bwMode="auto">
            <a:xfrm rot="1966571">
              <a:off x="3405234" y="5372833"/>
              <a:ext cx="457200" cy="10668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l="66762" t="53142" r="31592" b="41589"/>
            <a:stretch>
              <a:fillRect/>
            </a:stretch>
          </p:blipFill>
          <p:spPr bwMode="auto">
            <a:xfrm rot="1646834">
              <a:off x="5218495" y="1712744"/>
              <a:ext cx="381000" cy="914400"/>
            </a:xfrm>
            <a:prstGeom prst="rect">
              <a:avLst/>
            </a:prstGeom>
            <a:noFill/>
            <a:ln w="9525">
              <a:noFill/>
              <a:miter lim="800000"/>
              <a:headEnd/>
              <a:tailEnd/>
            </a:ln>
          </p:spPr>
        </p:pic>
      </p:grpSp>
      <p:sp useBgFill="1">
        <p:nvSpPr>
          <p:cNvPr id="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9"/>
                                        </p:tgtEl>
                                      </p:cBhvr>
                                    </p:animEffect>
                                    <p:set>
                                      <p:cBhvr>
                                        <p:cTn id="7" dur="1" fill="hold">
                                          <p:stCondLst>
                                            <p:cond delay="999"/>
                                          </p:stCondLst>
                                        </p:cTn>
                                        <p:tgtEl>
                                          <p:spTgt spid="49"/>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1000" fill="hold"/>
                                        <p:tgtEl>
                                          <p:spTgt spid="2"/>
                                        </p:tgtEl>
                                      </p:cBhvr>
                                      <p:by x="300000" y="300000"/>
                                    </p:animScale>
                                  </p:childTnLst>
                                </p:cTn>
                              </p:par>
                              <p:par>
                                <p:cTn id="10" presetID="63" presetClass="path" presetSubtype="0" fill="hold" nodeType="withEffect">
                                  <p:stCondLst>
                                    <p:cond delay="0"/>
                                  </p:stCondLst>
                                  <p:childTnLst>
                                    <p:animMotion origin="layout" path="M -3.33333E-6 -4.16185E-6 L 0.3125 0.03885 " pathEditMode="relative" rAng="0" ptsTypes="AA">
                                      <p:cBhvr>
                                        <p:cTn id="11" dur="1000" fill="hold"/>
                                        <p:tgtEl>
                                          <p:spTgt spid="2"/>
                                        </p:tgtEl>
                                        <p:attrNameLst>
                                          <p:attrName>ppt_x</p:attrName>
                                          <p:attrName>ppt_y</p:attrName>
                                        </p:attrNameLst>
                                      </p:cBhvr>
                                      <p:rCtr x="156" y="19"/>
                                    </p:animMotion>
                                  </p:childTnLst>
                                </p:cTn>
                              </p:par>
                              <p:par>
                                <p:cTn id="12" presetID="10" presetClass="entr" presetSubtype="0" fill="hold" nodeType="withEffect">
                                  <p:stCondLst>
                                    <p:cond delay="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childTnLst>
                                </p:cTn>
                              </p:par>
                              <p:par>
                                <p:cTn id="15" presetID="10" presetClass="exit" presetSubtype="0" fill="hold" nodeType="withEffect">
                                  <p:stCondLst>
                                    <p:cond delay="500"/>
                                  </p:stCondLst>
                                  <p:childTnLst>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777240"/>
            <a:ext cx="9144000" cy="6080760"/>
            <a:chOff x="0" y="777240"/>
            <a:chExt cx="9144000" cy="6080760"/>
          </a:xfrm>
        </p:grpSpPr>
        <p:grpSp>
          <p:nvGrpSpPr>
            <p:cNvPr id="59" name="Group 58"/>
            <p:cNvGrpSpPr/>
            <p:nvPr/>
          </p:nvGrpSpPr>
          <p:grpSpPr>
            <a:xfrm>
              <a:off x="0" y="777240"/>
              <a:ext cx="9144000" cy="6080760"/>
              <a:chOff x="0" y="777240"/>
              <a:chExt cx="9144000" cy="6080760"/>
            </a:xfrm>
          </p:grpSpPr>
          <p:grpSp>
            <p:nvGrpSpPr>
              <p:cNvPr id="56" name="Group 55"/>
              <p:cNvGrpSpPr/>
              <p:nvPr/>
            </p:nvGrpSpPr>
            <p:grpSpPr>
              <a:xfrm>
                <a:off x="0" y="777240"/>
                <a:ext cx="9144000" cy="6080760"/>
                <a:chOff x="0" y="777240"/>
                <a:chExt cx="9144000" cy="6080760"/>
              </a:xfrm>
            </p:grpSpPr>
            <p:grpSp>
              <p:nvGrpSpPr>
                <p:cNvPr id="55" name="Group 54"/>
                <p:cNvGrpSpPr/>
                <p:nvPr/>
              </p:nvGrpSpPr>
              <p:grpSpPr>
                <a:xfrm>
                  <a:off x="0" y="777240"/>
                  <a:ext cx="9144000" cy="6080760"/>
                  <a:chOff x="0" y="777240"/>
                  <a:chExt cx="9144000" cy="6080760"/>
                </a:xfrm>
              </p:grpSpPr>
              <p:grpSp>
                <p:nvGrpSpPr>
                  <p:cNvPr id="52" name="Group 51"/>
                  <p:cNvGrpSpPr/>
                  <p:nvPr/>
                </p:nvGrpSpPr>
                <p:grpSpPr>
                  <a:xfrm>
                    <a:off x="0" y="777240"/>
                    <a:ext cx="9144000" cy="6080760"/>
                    <a:chOff x="0" y="777240"/>
                    <a:chExt cx="9144000" cy="6080760"/>
                  </a:xfrm>
                </p:grpSpPr>
                <p:grpSp>
                  <p:nvGrpSpPr>
                    <p:cNvPr id="48" name="Group 47"/>
                    <p:cNvGrpSpPr/>
                    <p:nvPr/>
                  </p:nvGrpSpPr>
                  <p:grpSpPr>
                    <a:xfrm>
                      <a:off x="0" y="777240"/>
                      <a:ext cx="9144000" cy="6080760"/>
                      <a:chOff x="0" y="777240"/>
                      <a:chExt cx="9144000" cy="6080760"/>
                    </a:xfrm>
                  </p:grpSpPr>
                  <p:pic>
                    <p:nvPicPr>
                      <p:cNvPr id="35" name="Picture 34"/>
                      <p:cNvPicPr>
                        <a:picLocks noChangeAspect="1" noChangeArrowheads="1"/>
                      </p:cNvPicPr>
                      <p:nvPr/>
                    </p:nvPicPr>
                    <p:blipFill>
                      <a:blip r:embed="rId3" cstate="print"/>
                      <a:srcRect l="42394" t="47083" r="18091" b="17881"/>
                      <a:stretch>
                        <a:fillRect/>
                      </a:stretch>
                    </p:blipFill>
                    <p:spPr bwMode="auto">
                      <a:xfrm>
                        <a:off x="0" y="777240"/>
                        <a:ext cx="9144000" cy="6080760"/>
                      </a:xfrm>
                      <a:prstGeom prst="rect">
                        <a:avLst/>
                      </a:prstGeom>
                      <a:noFill/>
                      <a:ln w="9525">
                        <a:noFill/>
                        <a:miter lim="800000"/>
                        <a:headEnd/>
                        <a:tailEnd/>
                      </a:ln>
                    </p:spPr>
                  </p:pic>
                  <p:pic>
                    <p:nvPicPr>
                      <p:cNvPr id="43" name="Picture 42"/>
                      <p:cNvPicPr>
                        <a:picLocks noChangeAspect="1" noChangeArrowheads="1"/>
                      </p:cNvPicPr>
                      <p:nvPr/>
                    </p:nvPicPr>
                    <p:blipFill>
                      <a:blip r:embed="rId3" cstate="print"/>
                      <a:srcRect l="66316" t="53258" r="26652" b="42907"/>
                      <a:stretch>
                        <a:fillRect/>
                      </a:stretch>
                    </p:blipFill>
                    <p:spPr bwMode="auto">
                      <a:xfrm>
                        <a:off x="4800600" y="914400"/>
                        <a:ext cx="2514600" cy="914400"/>
                      </a:xfrm>
                      <a:prstGeom prst="rect">
                        <a:avLst/>
                      </a:prstGeom>
                      <a:noFill/>
                      <a:ln w="9525">
                        <a:noFill/>
                        <a:miter lim="800000"/>
                        <a:headEnd/>
                        <a:tailEnd/>
                      </a:ln>
                    </p:spPr>
                  </p:pic>
                </p:grpSp>
                <p:pic>
                  <p:nvPicPr>
                    <p:cNvPr id="50" name="Picture 49"/>
                    <p:cNvPicPr>
                      <a:picLocks noChangeAspect="1" noChangeArrowheads="1"/>
                    </p:cNvPicPr>
                    <p:nvPr/>
                  </p:nvPicPr>
                  <p:blipFill>
                    <a:blip r:embed="rId3" cstate="print"/>
                    <a:srcRect l="60505" t="50508" r="38178" b="43345"/>
                    <a:stretch>
                      <a:fillRect/>
                    </a:stretch>
                  </p:blipFill>
                  <p:spPr bwMode="auto">
                    <a:xfrm>
                      <a:off x="4343400" y="1371600"/>
                      <a:ext cx="304800" cy="1066800"/>
                    </a:xfrm>
                    <a:prstGeom prst="rect">
                      <a:avLst/>
                    </a:prstGeom>
                    <a:noFill/>
                    <a:ln w="9525">
                      <a:noFill/>
                      <a:miter lim="800000"/>
                      <a:headEnd/>
                      <a:tailEnd/>
                    </a:ln>
                  </p:spPr>
                </p:pic>
                <p:pic>
                  <p:nvPicPr>
                    <p:cNvPr id="51" name="Picture 50"/>
                    <p:cNvPicPr>
                      <a:picLocks noChangeAspect="1" noChangeArrowheads="1"/>
                    </p:cNvPicPr>
                    <p:nvPr/>
                  </p:nvPicPr>
                  <p:blipFill>
                    <a:blip r:embed="rId3" cstate="print"/>
                    <a:srcRect l="66316" t="53258" r="26652" b="42907"/>
                    <a:stretch>
                      <a:fillRect/>
                    </a:stretch>
                  </p:blipFill>
                  <p:spPr bwMode="auto">
                    <a:xfrm>
                      <a:off x="4648200" y="838200"/>
                      <a:ext cx="2819400" cy="1219200"/>
                    </a:xfrm>
                    <a:prstGeom prst="rect">
                      <a:avLst/>
                    </a:prstGeom>
                    <a:noFill/>
                    <a:ln w="9525">
                      <a:noFill/>
                      <a:miter lim="800000"/>
                      <a:headEnd/>
                      <a:tailEnd/>
                    </a:ln>
                  </p:spPr>
                </p:pic>
              </p:grpSp>
              <p:pic>
                <p:nvPicPr>
                  <p:cNvPr id="54" name="Picture 53"/>
                  <p:cNvPicPr>
                    <a:picLocks noChangeAspect="1" noChangeArrowheads="1"/>
                  </p:cNvPicPr>
                  <p:nvPr/>
                </p:nvPicPr>
                <p:blipFill>
                  <a:blip r:embed="rId3" cstate="print"/>
                  <a:srcRect l="50956" t="58849" r="44105" b="39395"/>
                  <a:stretch>
                    <a:fillRect/>
                  </a:stretch>
                </p:blipFill>
                <p:spPr bwMode="auto">
                  <a:xfrm>
                    <a:off x="1981200" y="3200400"/>
                    <a:ext cx="1143000" cy="304800"/>
                  </a:xfrm>
                  <a:prstGeom prst="rect">
                    <a:avLst/>
                  </a:prstGeom>
                  <a:noFill/>
                  <a:ln w="9525">
                    <a:noFill/>
                    <a:miter lim="800000"/>
                    <a:headEnd/>
                    <a:tailEnd/>
                  </a:ln>
                </p:spPr>
              </p:pic>
            </p:grpSp>
            <p:pic>
              <p:nvPicPr>
                <p:cNvPr id="39" name="Picture 38"/>
                <p:cNvPicPr>
                  <a:picLocks noChangeAspect="1" noChangeArrowheads="1"/>
                </p:cNvPicPr>
                <p:nvPr/>
              </p:nvPicPr>
              <p:blipFill>
                <a:blip r:embed="rId3" cstate="print"/>
                <a:srcRect l="77628" t="63679" r="20067" b="32370"/>
                <a:stretch>
                  <a:fillRect/>
                </a:stretch>
              </p:blipFill>
              <p:spPr bwMode="auto">
                <a:xfrm>
                  <a:off x="7315200" y="3657600"/>
                  <a:ext cx="990600" cy="685800"/>
                </a:xfrm>
                <a:prstGeom prst="rect">
                  <a:avLst/>
                </a:prstGeom>
                <a:noFill/>
                <a:ln w="9525">
                  <a:noFill/>
                  <a:miter lim="800000"/>
                  <a:headEnd/>
                  <a:tailEnd/>
                </a:ln>
              </p:spPr>
            </p:pic>
            <p:pic>
              <p:nvPicPr>
                <p:cNvPr id="40" name="Picture 39"/>
                <p:cNvPicPr>
                  <a:picLocks noChangeAspect="1" noChangeArrowheads="1"/>
                </p:cNvPicPr>
                <p:nvPr/>
              </p:nvPicPr>
              <p:blipFill>
                <a:blip r:embed="rId3" cstate="print"/>
                <a:srcRect l="69396" t="63240" r="28958" b="31491"/>
                <a:stretch>
                  <a:fillRect/>
                </a:stretch>
              </p:blipFill>
              <p:spPr bwMode="auto">
                <a:xfrm>
                  <a:off x="6400800" y="3581400"/>
                  <a:ext cx="914400" cy="914400"/>
                </a:xfrm>
                <a:prstGeom prst="rect">
                  <a:avLst/>
                </a:prstGeom>
                <a:noFill/>
                <a:ln w="9525">
                  <a:noFill/>
                  <a:miter lim="800000"/>
                  <a:headEnd/>
                  <a:tailEnd/>
                </a:ln>
              </p:spPr>
            </p:pic>
          </p:grpSp>
          <p:pic>
            <p:nvPicPr>
              <p:cNvPr id="57" name="Picture 56"/>
              <p:cNvPicPr>
                <a:picLocks noChangeAspect="1" noChangeArrowheads="1"/>
              </p:cNvPicPr>
              <p:nvPr/>
            </p:nvPicPr>
            <p:blipFill>
              <a:blip r:embed="rId3" cstate="print"/>
              <a:srcRect l="56554" t="73777" r="42458" b="20076"/>
              <a:stretch>
                <a:fillRect/>
              </a:stretch>
            </p:blipFill>
            <p:spPr bwMode="auto">
              <a:xfrm rot="1966571">
                <a:off x="3405234" y="5372833"/>
                <a:ext cx="457200" cy="1066800"/>
              </a:xfrm>
              <a:prstGeom prst="rect">
                <a:avLst/>
              </a:prstGeom>
              <a:noFill/>
              <a:ln w="9525">
                <a:noFill/>
                <a:miter lim="800000"/>
                <a:headEnd/>
                <a:tailEnd/>
              </a:ln>
            </p:spPr>
          </p:pic>
          <p:pic>
            <p:nvPicPr>
              <p:cNvPr id="58" name="Picture 57"/>
              <p:cNvPicPr>
                <a:picLocks noChangeAspect="1" noChangeArrowheads="1"/>
              </p:cNvPicPr>
              <p:nvPr/>
            </p:nvPicPr>
            <p:blipFill>
              <a:blip r:embed="rId3" cstate="print"/>
              <a:srcRect l="66762" t="53142" r="31592" b="41589"/>
              <a:stretch>
                <a:fillRect/>
              </a:stretch>
            </p:blipFill>
            <p:spPr bwMode="auto">
              <a:xfrm rot="1646834">
                <a:off x="5218495" y="1712744"/>
                <a:ext cx="381000" cy="914400"/>
              </a:xfrm>
              <a:prstGeom prst="rect">
                <a:avLst/>
              </a:prstGeom>
              <a:noFill/>
              <a:ln w="9525">
                <a:noFill/>
                <a:miter lim="800000"/>
                <a:headEnd/>
                <a:tailEnd/>
              </a:ln>
            </p:spPr>
          </p:pic>
        </p:grpSp>
        <p:pic>
          <p:nvPicPr>
            <p:cNvPr id="61" name="Picture 60"/>
            <p:cNvPicPr>
              <a:picLocks noChangeAspect="1" noChangeArrowheads="1"/>
            </p:cNvPicPr>
            <p:nvPr/>
          </p:nvPicPr>
          <p:blipFill>
            <a:blip r:embed="rId3" cstate="print"/>
            <a:srcRect l="45028" t="77729" r="47069" b="20076"/>
            <a:stretch>
              <a:fillRect/>
            </a:stretch>
          </p:blipFill>
          <p:spPr bwMode="auto">
            <a:xfrm>
              <a:off x="533400" y="6400800"/>
              <a:ext cx="1981200" cy="381000"/>
            </a:xfrm>
            <a:prstGeom prst="rect">
              <a:avLst/>
            </a:prstGeom>
            <a:noFill/>
            <a:ln w="9525">
              <a:noFill/>
              <a:miter lim="800000"/>
              <a:headEnd/>
              <a:tailEnd/>
            </a:ln>
          </p:spPr>
        </p:pic>
      </p:grpSp>
      <p:grpSp>
        <p:nvGrpSpPr>
          <p:cNvPr id="13" name="Group 19"/>
          <p:cNvGrpSpPr/>
          <p:nvPr/>
        </p:nvGrpSpPr>
        <p:grpSpPr>
          <a:xfrm>
            <a:off x="5257800" y="2057400"/>
            <a:ext cx="2514600" cy="609600"/>
            <a:chOff x="5257800" y="1981200"/>
            <a:chExt cx="2514600" cy="609600"/>
          </a:xfrm>
        </p:grpSpPr>
        <p:sp>
          <p:nvSpPr>
            <p:cNvPr id="14" name="Rectangle 13"/>
            <p:cNvSpPr/>
            <p:nvPr/>
          </p:nvSpPr>
          <p:spPr>
            <a:xfrm>
              <a:off x="5562600" y="1981200"/>
              <a:ext cx="2209800" cy="523220"/>
            </a:xfrm>
            <a:prstGeom prst="rect">
              <a:avLst/>
            </a:prstGeom>
            <a:noFill/>
          </p:spPr>
          <p:txBody>
            <a:bodyPr wrap="square">
              <a:spAutoFit/>
            </a:bodyPr>
            <a:lstStyle/>
            <a:p>
              <a:pPr algn="ctr"/>
              <a:r>
                <a:rPr lang="en-US" sz="2800" b="1" dirty="0" smtClean="0">
                  <a:solidFill>
                    <a:schemeClr val="bg1"/>
                  </a:solidFill>
                  <a:latin typeface="Arial" pitchFamily="34" charset="0"/>
                  <a:cs typeface="Arial" pitchFamily="34" charset="0"/>
                </a:rPr>
                <a:t> North Pole</a:t>
              </a:r>
            </a:p>
          </p:txBody>
        </p:sp>
        <p:sp>
          <p:nvSpPr>
            <p:cNvPr id="19" name="Freeform 18"/>
            <p:cNvSpPr/>
            <p:nvPr/>
          </p:nvSpPr>
          <p:spPr>
            <a:xfrm>
              <a:off x="5257800" y="2362200"/>
              <a:ext cx="533399" cy="228600"/>
            </a:xfrm>
            <a:custGeom>
              <a:avLst/>
              <a:gdLst>
                <a:gd name="connsiteX0" fmla="*/ 433952 w 433952"/>
                <a:gd name="connsiteY0" fmla="*/ 0 h 108488"/>
                <a:gd name="connsiteX1" fmla="*/ 0 w 433952"/>
                <a:gd name="connsiteY1" fmla="*/ 108488 h 108488"/>
              </a:gdLst>
              <a:ahLst/>
              <a:cxnLst>
                <a:cxn ang="0">
                  <a:pos x="connsiteX0" y="connsiteY0"/>
                </a:cxn>
                <a:cxn ang="0">
                  <a:pos x="connsiteX1" y="connsiteY1"/>
                </a:cxn>
              </a:cxnLst>
              <a:rect l="l" t="t" r="r" b="b"/>
              <a:pathLst>
                <a:path w="433952" h="108488">
                  <a:moveTo>
                    <a:pt x="433952" y="0"/>
                  </a:moveTo>
                  <a:lnTo>
                    <a:pt x="0" y="108488"/>
                  </a:lnTo>
                </a:path>
              </a:pathLst>
            </a:cu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grpSp>
      <p:sp>
        <p:nvSpPr>
          <p:cNvPr id="46" name="Rectangle 45"/>
          <p:cNvSpPr/>
          <p:nvPr/>
        </p:nvSpPr>
        <p:spPr>
          <a:xfrm rot="822252">
            <a:off x="4840246" y="1154604"/>
            <a:ext cx="1056539" cy="523220"/>
          </a:xfrm>
          <a:prstGeom prst="rect">
            <a:avLst/>
          </a:prstGeom>
          <a:noFill/>
        </p:spPr>
        <p:txBody>
          <a:bodyPr wrap="square">
            <a:spAutoFit/>
          </a:bodyPr>
          <a:lstStyle/>
          <a:p>
            <a:pPr algn="ctr"/>
            <a:r>
              <a:rPr lang="en-US" sz="2800" b="1" dirty="0" smtClean="0">
                <a:solidFill>
                  <a:srgbClr val="FF0000"/>
                </a:solidFill>
                <a:effectLst>
                  <a:outerShdw dist="38100" dir="6600000" algn="ctr" rotWithShape="0">
                    <a:schemeClr val="bg1"/>
                  </a:outerShdw>
                </a:effectLst>
                <a:latin typeface="Arial" pitchFamily="34" charset="0"/>
                <a:cs typeface="Arial" pitchFamily="34" charset="0"/>
              </a:rPr>
              <a:t>23.5</a:t>
            </a:r>
            <a:r>
              <a:rPr lang="en-US" sz="2800" b="1" baseline="30000" dirty="0" smtClean="0">
                <a:solidFill>
                  <a:srgbClr val="FF0000"/>
                </a:solidFill>
                <a:effectLst>
                  <a:outerShdw dist="38100" dir="6600000" algn="ctr" rotWithShape="0">
                    <a:schemeClr val="bg1"/>
                  </a:outerShdw>
                </a:effectLst>
                <a:latin typeface="Arial" pitchFamily="34" charset="0"/>
                <a:cs typeface="Arial" pitchFamily="34" charset="0"/>
              </a:rPr>
              <a:t>o</a:t>
            </a:r>
          </a:p>
        </p:txBody>
      </p:sp>
      <p:cxnSp>
        <p:nvCxnSpPr>
          <p:cNvPr id="44" name="Straight Connector 43"/>
          <p:cNvCxnSpPr/>
          <p:nvPr/>
        </p:nvCxnSpPr>
        <p:spPr>
          <a:xfrm flipV="1">
            <a:off x="4572000" y="1524000"/>
            <a:ext cx="76200" cy="50292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4724400" y="1600199"/>
            <a:ext cx="757989" cy="204537"/>
          </a:xfrm>
          <a:custGeom>
            <a:avLst/>
            <a:gdLst>
              <a:gd name="connsiteX0" fmla="*/ 0 w 689810"/>
              <a:gd name="connsiteY0" fmla="*/ 0 h 160421"/>
              <a:gd name="connsiteX1" fmla="*/ 689810 w 689810"/>
              <a:gd name="connsiteY1" fmla="*/ 160421 h 160421"/>
            </a:gdLst>
            <a:ahLst/>
            <a:cxnLst>
              <a:cxn ang="0">
                <a:pos x="connsiteX0" y="connsiteY0"/>
              </a:cxn>
              <a:cxn ang="0">
                <a:pos x="connsiteX1" y="connsiteY1"/>
              </a:cxn>
            </a:cxnLst>
            <a:rect l="l" t="t" r="r" b="b"/>
            <a:pathLst>
              <a:path w="689810" h="160421">
                <a:moveTo>
                  <a:pt x="0" y="0"/>
                </a:moveTo>
                <a:cubicBezTo>
                  <a:pt x="307473" y="77537"/>
                  <a:pt x="614947" y="155074"/>
                  <a:pt x="689810" y="160421"/>
                </a:cubicBezTo>
              </a:path>
            </a:pathLst>
          </a:custGeom>
          <a:ln w="63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p:cNvGrpSpPr/>
          <p:nvPr/>
        </p:nvGrpSpPr>
        <p:grpSpPr>
          <a:xfrm>
            <a:off x="533400" y="3505200"/>
            <a:ext cx="8229600" cy="1508105"/>
            <a:chOff x="533400" y="3505200"/>
            <a:chExt cx="8229600" cy="1508105"/>
          </a:xfrm>
        </p:grpSpPr>
        <p:sp>
          <p:nvSpPr>
            <p:cNvPr id="28" name="Rectangle 27"/>
            <p:cNvSpPr/>
            <p:nvPr/>
          </p:nvSpPr>
          <p:spPr>
            <a:xfrm>
              <a:off x="6197924" y="3505200"/>
              <a:ext cx="2412676" cy="1508105"/>
            </a:xfrm>
            <a:prstGeom prst="rect">
              <a:avLst/>
            </a:prstGeom>
            <a:noFill/>
          </p:spPr>
          <p:txBody>
            <a:bodyPr wrap="square">
              <a:spAutoFit/>
            </a:bodyPr>
            <a:lstStyle/>
            <a:p>
              <a:pPr algn="ctr"/>
              <a:r>
                <a:rPr lang="en-US" sz="2800" b="1" dirty="0" smtClean="0">
                  <a:solidFill>
                    <a:schemeClr val="bg1"/>
                  </a:solidFill>
                  <a:effectLst>
                    <a:outerShdw dist="38100" dir="7200000" algn="ctr" rotWithShape="0">
                      <a:schemeClr val="tx1"/>
                    </a:outerShdw>
                  </a:effectLst>
                  <a:latin typeface="Arial" pitchFamily="34" charset="0"/>
                  <a:cs typeface="Arial" pitchFamily="34" charset="0"/>
                </a:rPr>
                <a:t>plane of </a:t>
              </a:r>
            </a:p>
            <a:p>
              <a:pPr algn="ctr"/>
              <a:endParaRPr lang="en-US" sz="800" b="1" dirty="0" smtClean="0">
                <a:solidFill>
                  <a:schemeClr val="bg1"/>
                </a:solidFill>
                <a:effectLst>
                  <a:outerShdw dist="38100" dir="7200000" algn="ctr" rotWithShape="0">
                    <a:schemeClr val="tx1"/>
                  </a:outerShdw>
                </a:effectLst>
                <a:latin typeface="Arial" pitchFamily="34" charset="0"/>
                <a:cs typeface="Arial" pitchFamily="34" charset="0"/>
              </a:endParaRPr>
            </a:p>
            <a:p>
              <a:pPr algn="ctr"/>
              <a:r>
                <a:rPr lang="en-US" sz="2800" b="1" dirty="0" smtClean="0">
                  <a:solidFill>
                    <a:schemeClr val="bg1"/>
                  </a:solidFill>
                  <a:effectLst>
                    <a:outerShdw dist="38100" dir="7200000" algn="ctr" rotWithShape="0">
                      <a:schemeClr val="tx1"/>
                    </a:outerShdw>
                  </a:effectLst>
                  <a:latin typeface="Arial" pitchFamily="34" charset="0"/>
                  <a:cs typeface="Arial" pitchFamily="34" charset="0"/>
                </a:rPr>
                <a:t>Earth’s orbit</a:t>
              </a:r>
            </a:p>
            <a:p>
              <a:pPr algn="ctr"/>
              <a:r>
                <a:rPr lang="en-US" sz="2800" b="1" dirty="0" smtClean="0">
                  <a:solidFill>
                    <a:schemeClr val="bg1"/>
                  </a:solidFill>
                  <a:effectLst>
                    <a:outerShdw dist="38100" dir="7200000" algn="ctr" rotWithShape="0">
                      <a:schemeClr val="tx1"/>
                    </a:outerShdw>
                  </a:effectLst>
                  <a:latin typeface="Arial" pitchFamily="34" charset="0"/>
                  <a:cs typeface="Arial" pitchFamily="34" charset="0"/>
                </a:rPr>
                <a:t>around Sun</a:t>
              </a:r>
            </a:p>
          </p:txBody>
        </p:sp>
        <p:cxnSp>
          <p:nvCxnSpPr>
            <p:cNvPr id="27" name="Straight Connector 26"/>
            <p:cNvCxnSpPr/>
            <p:nvPr/>
          </p:nvCxnSpPr>
          <p:spPr>
            <a:xfrm>
              <a:off x="533400" y="4038600"/>
              <a:ext cx="8229600" cy="0"/>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23"/>
          <p:cNvGrpSpPr/>
          <p:nvPr/>
        </p:nvGrpSpPr>
        <p:grpSpPr>
          <a:xfrm rot="20292998">
            <a:off x="2559196" y="3105777"/>
            <a:ext cx="3832324" cy="1608770"/>
            <a:chOff x="2567553" y="3089329"/>
            <a:chExt cx="3832324" cy="1608770"/>
          </a:xfrm>
        </p:grpSpPr>
        <p:sp>
          <p:nvSpPr>
            <p:cNvPr id="21" name="Freeform 20"/>
            <p:cNvSpPr/>
            <p:nvPr/>
          </p:nvSpPr>
          <p:spPr>
            <a:xfrm>
              <a:off x="2567553" y="3089329"/>
              <a:ext cx="709047" cy="415871"/>
            </a:xfrm>
            <a:custGeom>
              <a:avLst/>
              <a:gdLst>
                <a:gd name="connsiteX0" fmla="*/ 470115 w 470115"/>
                <a:gd name="connsiteY0" fmla="*/ 72325 h 382291"/>
                <a:gd name="connsiteX1" fmla="*/ 377125 w 470115"/>
                <a:gd name="connsiteY1" fmla="*/ 41329 h 382291"/>
                <a:gd name="connsiteX2" fmla="*/ 5166 w 470115"/>
                <a:gd name="connsiteY2" fmla="*/ 56827 h 382291"/>
                <a:gd name="connsiteX3" fmla="*/ 408122 w 470115"/>
                <a:gd name="connsiteY3" fmla="*/ 382291 h 382291"/>
              </a:gdLst>
              <a:ahLst/>
              <a:cxnLst>
                <a:cxn ang="0">
                  <a:pos x="connsiteX0" y="connsiteY0"/>
                </a:cxn>
                <a:cxn ang="0">
                  <a:pos x="connsiteX1" y="connsiteY1"/>
                </a:cxn>
                <a:cxn ang="0">
                  <a:pos x="connsiteX2" y="connsiteY2"/>
                </a:cxn>
                <a:cxn ang="0">
                  <a:pos x="connsiteX3" y="connsiteY3"/>
                </a:cxn>
              </a:cxnLst>
              <a:rect l="l" t="t" r="r" b="b"/>
              <a:pathLst>
                <a:path w="470115" h="382291">
                  <a:moveTo>
                    <a:pt x="470115" y="72325"/>
                  </a:moveTo>
                  <a:cubicBezTo>
                    <a:pt x="462365" y="58118"/>
                    <a:pt x="454616" y="43912"/>
                    <a:pt x="377125" y="41329"/>
                  </a:cubicBezTo>
                  <a:cubicBezTo>
                    <a:pt x="299634" y="38746"/>
                    <a:pt x="0" y="0"/>
                    <a:pt x="5166" y="56827"/>
                  </a:cubicBezTo>
                  <a:cubicBezTo>
                    <a:pt x="10332" y="113654"/>
                    <a:pt x="209227" y="247972"/>
                    <a:pt x="408122" y="382291"/>
                  </a:cubicBezTo>
                </a:path>
              </a:pathLst>
            </a:custGeom>
            <a:ln w="1270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3558956" y="3798775"/>
              <a:ext cx="1983783" cy="836909"/>
            </a:xfrm>
            <a:custGeom>
              <a:avLst/>
              <a:gdLst>
                <a:gd name="connsiteX0" fmla="*/ 0 w 1983783"/>
                <a:gd name="connsiteY0" fmla="*/ 0 h 836909"/>
                <a:gd name="connsiteX1" fmla="*/ 1084881 w 1983783"/>
                <a:gd name="connsiteY1" fmla="*/ 619932 h 836909"/>
                <a:gd name="connsiteX2" fmla="*/ 1813302 w 1983783"/>
                <a:gd name="connsiteY2" fmla="*/ 805912 h 836909"/>
                <a:gd name="connsiteX3" fmla="*/ 1983783 w 1983783"/>
                <a:gd name="connsiteY3" fmla="*/ 805912 h 836909"/>
              </a:gdLst>
              <a:ahLst/>
              <a:cxnLst>
                <a:cxn ang="0">
                  <a:pos x="connsiteX0" y="connsiteY0"/>
                </a:cxn>
                <a:cxn ang="0">
                  <a:pos x="connsiteX1" y="connsiteY1"/>
                </a:cxn>
                <a:cxn ang="0">
                  <a:pos x="connsiteX2" y="connsiteY2"/>
                </a:cxn>
                <a:cxn ang="0">
                  <a:pos x="connsiteX3" y="connsiteY3"/>
                </a:cxn>
              </a:cxnLst>
              <a:rect l="l" t="t" r="r" b="b"/>
              <a:pathLst>
                <a:path w="1983783" h="836909">
                  <a:moveTo>
                    <a:pt x="0" y="0"/>
                  </a:moveTo>
                  <a:cubicBezTo>
                    <a:pt x="391332" y="242806"/>
                    <a:pt x="782664" y="485613"/>
                    <a:pt x="1084881" y="619932"/>
                  </a:cubicBezTo>
                  <a:cubicBezTo>
                    <a:pt x="1387098" y="754251"/>
                    <a:pt x="1663485" y="774915"/>
                    <a:pt x="1813302" y="805912"/>
                  </a:cubicBezTo>
                  <a:cubicBezTo>
                    <a:pt x="1963119" y="836909"/>
                    <a:pt x="1968285" y="818827"/>
                    <a:pt x="1983783" y="805912"/>
                  </a:cubicBezTo>
                </a:path>
              </a:pathLst>
            </a:custGeom>
            <a:ln w="1524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926317" y="4312578"/>
              <a:ext cx="473560" cy="385521"/>
            </a:xfrm>
            <a:custGeom>
              <a:avLst/>
              <a:gdLst>
                <a:gd name="connsiteX0" fmla="*/ 0 w 501112"/>
                <a:gd name="connsiteY0" fmla="*/ 294468 h 294468"/>
                <a:gd name="connsiteX1" fmla="*/ 449451 w 501112"/>
                <a:gd name="connsiteY1" fmla="*/ 232475 h 294468"/>
                <a:gd name="connsiteX2" fmla="*/ 309966 w 501112"/>
                <a:gd name="connsiteY2" fmla="*/ 0 h 294468"/>
                <a:gd name="connsiteX0" fmla="*/ 0 w 473560"/>
                <a:gd name="connsiteY0" fmla="*/ 383583 h 385521"/>
                <a:gd name="connsiteX1" fmla="*/ 449451 w 473560"/>
                <a:gd name="connsiteY1" fmla="*/ 321590 h 385521"/>
                <a:gd name="connsiteX2" fmla="*/ 144651 w 473560"/>
                <a:gd name="connsiteY2" fmla="*/ 0 h 385521"/>
              </a:gdLst>
              <a:ahLst/>
              <a:cxnLst>
                <a:cxn ang="0">
                  <a:pos x="connsiteX0" y="connsiteY0"/>
                </a:cxn>
                <a:cxn ang="0">
                  <a:pos x="connsiteX1" y="connsiteY1"/>
                </a:cxn>
                <a:cxn ang="0">
                  <a:pos x="connsiteX2" y="connsiteY2"/>
                </a:cxn>
              </a:cxnLst>
              <a:rect l="l" t="t" r="r" b="b"/>
              <a:pathLst>
                <a:path w="473560" h="385521">
                  <a:moveTo>
                    <a:pt x="0" y="383583"/>
                  </a:moveTo>
                  <a:cubicBezTo>
                    <a:pt x="198895" y="377125"/>
                    <a:pt x="425342" y="385521"/>
                    <a:pt x="449451" y="321590"/>
                  </a:cubicBezTo>
                  <a:cubicBezTo>
                    <a:pt x="473560" y="257659"/>
                    <a:pt x="240224" y="91698"/>
                    <a:pt x="144651" y="0"/>
                  </a:cubicBezTo>
                </a:path>
              </a:pathLst>
            </a:custGeom>
            <a:ln w="127000" cap="flat">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40"/>
          <p:cNvGrpSpPr/>
          <p:nvPr/>
        </p:nvGrpSpPr>
        <p:grpSpPr>
          <a:xfrm>
            <a:off x="3361667" y="1752600"/>
            <a:ext cx="2200933" cy="4973183"/>
            <a:chOff x="3361667" y="1752600"/>
            <a:chExt cx="2200933" cy="4973183"/>
          </a:xfrm>
        </p:grpSpPr>
        <p:grpSp>
          <p:nvGrpSpPr>
            <p:cNvPr id="20" name="Group 17"/>
            <p:cNvGrpSpPr/>
            <p:nvPr/>
          </p:nvGrpSpPr>
          <p:grpSpPr>
            <a:xfrm>
              <a:off x="3361667" y="2057400"/>
              <a:ext cx="2048533" cy="4668383"/>
              <a:chOff x="3361667" y="2057400"/>
              <a:chExt cx="2048533" cy="4668383"/>
            </a:xfrm>
          </p:grpSpPr>
          <p:cxnSp>
            <p:nvCxnSpPr>
              <p:cNvPr id="17" name="Straight Connector 16"/>
              <p:cNvCxnSpPr/>
              <p:nvPr/>
            </p:nvCxnSpPr>
            <p:spPr>
              <a:xfrm flipV="1">
                <a:off x="3810000" y="2057400"/>
                <a:ext cx="1600200" cy="3810000"/>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17533212">
                <a:off x="2915599" y="5325608"/>
                <a:ext cx="1846243" cy="954107"/>
              </a:xfrm>
              <a:prstGeom prst="rect">
                <a:avLst/>
              </a:prstGeom>
              <a:noFill/>
            </p:spPr>
            <p:txBody>
              <a:bodyPr wrap="square">
                <a:spAutoFit/>
              </a:bodyPr>
              <a:lstStyle/>
              <a:p>
                <a:pPr algn="ctr"/>
                <a:r>
                  <a:rPr lang="en-US" sz="2800" b="1" dirty="0" smtClean="0">
                    <a:solidFill>
                      <a:schemeClr val="bg1"/>
                    </a:solidFill>
                    <a:effectLst>
                      <a:outerShdw dist="38100" dir="7200000" algn="ctr" rotWithShape="0">
                        <a:schemeClr val="tx1"/>
                      </a:outerShdw>
                    </a:effectLst>
                    <a:latin typeface="Arial" pitchFamily="34" charset="0"/>
                    <a:cs typeface="Arial" pitchFamily="34" charset="0"/>
                  </a:rPr>
                  <a:t>axis of rotation</a:t>
                </a:r>
              </a:p>
            </p:txBody>
          </p:sp>
        </p:grpSp>
        <p:grpSp>
          <p:nvGrpSpPr>
            <p:cNvPr id="24" name="Group 35"/>
            <p:cNvGrpSpPr/>
            <p:nvPr/>
          </p:nvGrpSpPr>
          <p:grpSpPr>
            <a:xfrm>
              <a:off x="3505200" y="1752600"/>
              <a:ext cx="2057400" cy="4953000"/>
              <a:chOff x="3505200" y="1752600"/>
              <a:chExt cx="2057400" cy="4953000"/>
            </a:xfrm>
          </p:grpSpPr>
          <p:cxnSp>
            <p:nvCxnSpPr>
              <p:cNvPr id="31" name="Straight Connector 30"/>
              <p:cNvCxnSpPr/>
              <p:nvPr/>
            </p:nvCxnSpPr>
            <p:spPr>
              <a:xfrm flipH="1">
                <a:off x="5181600" y="1752600"/>
                <a:ext cx="381000" cy="8382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340000">
                <a:off x="3162300" y="5905500"/>
                <a:ext cx="1143000" cy="4572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grpSp>
      </p:grpSp>
      <p:sp useBgFill="1">
        <p:nvSpPr>
          <p:cNvPr id="60"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p:nvSpPr>
          <p:cNvPr id="41" name="Rectangle 40"/>
          <p:cNvSpPr/>
          <p:nvPr/>
        </p:nvSpPr>
        <p:spPr>
          <a:xfrm>
            <a:off x="533400" y="914400"/>
            <a:ext cx="8229600" cy="523220"/>
          </a:xfrm>
          <a:prstGeom prst="rect">
            <a:avLst/>
          </a:prstGeom>
          <a:noFill/>
        </p:spPr>
        <p:txBody>
          <a:bodyPr wrap="square">
            <a:spAutoFit/>
          </a:bodyPr>
          <a:lstStyle/>
          <a:p>
            <a:pPr algn="ctr"/>
            <a:r>
              <a:rPr lang="en-US" sz="2800" b="1" dirty="0" smtClean="0">
                <a:solidFill>
                  <a:schemeClr val="bg1"/>
                </a:solidFill>
                <a:latin typeface="Arial" pitchFamily="34" charset="0"/>
                <a:cs typeface="Arial" pitchFamily="34" charset="0"/>
              </a:rPr>
              <a:t> where is the Earth’s axis of rotation?</a:t>
            </a:r>
          </a:p>
        </p:txBody>
      </p:sp>
      <p:sp>
        <p:nvSpPr>
          <p:cNvPr id="42" name="TextBox 41"/>
          <p:cNvSpPr txBox="1"/>
          <p:nvPr/>
        </p:nvSpPr>
        <p:spPr>
          <a:xfrm>
            <a:off x="4122439" y="1413808"/>
            <a:ext cx="982961" cy="1938992"/>
          </a:xfrm>
          <a:prstGeom prst="rect">
            <a:avLst/>
          </a:prstGeom>
          <a:noFill/>
        </p:spPr>
        <p:txBody>
          <a:bodyPr wrap="none" rtlCol="0">
            <a:spAutoFit/>
          </a:bodyPr>
          <a:lstStyle/>
          <a:p>
            <a:r>
              <a:rPr lang="en-US" sz="12000" dirty="0" smtClean="0">
                <a:solidFill>
                  <a:srgbClr val="FF0000"/>
                </a:solidFill>
                <a:effectLst>
                  <a:outerShdw dist="50800" dir="5400000" algn="ctr" rotWithShape="0">
                    <a:schemeClr val="tx1"/>
                  </a:outerShdw>
                </a:effectLst>
              </a:rPr>
              <a:t>X</a:t>
            </a:r>
            <a:endParaRPr lang="en-US" sz="12000"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00" fill="hold"/>
                                        <p:tgtEl>
                                          <p:spTgt spid="41"/>
                                        </p:tgtEl>
                                        <p:attrNameLst>
                                          <p:attrName>ppt_w</p:attrName>
                                        </p:attrNameLst>
                                      </p:cBhvr>
                                      <p:tavLst>
                                        <p:tav tm="0">
                                          <p:val>
                                            <p:fltVal val="0"/>
                                          </p:val>
                                        </p:tav>
                                        <p:tav tm="100000">
                                          <p:val>
                                            <p:strVal val="#ppt_w"/>
                                          </p:val>
                                        </p:tav>
                                      </p:tavLst>
                                    </p:anim>
                                    <p:anim calcmode="lin" valueType="num">
                                      <p:cBhvr>
                                        <p:cTn id="13" dur="1000" fill="hold"/>
                                        <p:tgtEl>
                                          <p:spTgt spid="41"/>
                                        </p:tgtEl>
                                        <p:attrNameLst>
                                          <p:attrName>ppt_h</p:attrName>
                                        </p:attrNameLst>
                                      </p:cBhvr>
                                      <p:tavLst>
                                        <p:tav tm="0">
                                          <p:val>
                                            <p:fltVal val="0"/>
                                          </p:val>
                                        </p:tav>
                                        <p:tav tm="100000">
                                          <p:val>
                                            <p:strVal val="#ppt_h"/>
                                          </p:val>
                                        </p:tav>
                                      </p:tavLst>
                                    </p:anim>
                                    <p:animEffect transition="in" filter="fade">
                                      <p:cBhvr>
                                        <p:cTn id="14" dur="1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1000"/>
                                        <p:tgtEl>
                                          <p:spTgt spid="4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10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1000"/>
                                        <p:tgtEl>
                                          <p:spTgt spid="41"/>
                                        </p:tgtEl>
                                      </p:cBhvr>
                                    </p:animEffect>
                                    <p:set>
                                      <p:cBhvr>
                                        <p:cTn id="33" dur="1" fill="hold">
                                          <p:stCondLst>
                                            <p:cond delay="999"/>
                                          </p:stCondLst>
                                        </p:cTn>
                                        <p:tgtEl>
                                          <p:spTgt spid="4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42"/>
                                        </p:tgtEl>
                                      </p:cBhvr>
                                    </p:animEffect>
                                    <p:set>
                                      <p:cBhvr>
                                        <p:cTn id="36" dur="1" fill="hold">
                                          <p:stCondLst>
                                            <p:cond delay="999"/>
                                          </p:stCondLst>
                                        </p:cTn>
                                        <p:tgtEl>
                                          <p:spTgt spid="42"/>
                                        </p:tgtEl>
                                        <p:attrNameLst>
                                          <p:attrName>style.visibility</p:attrName>
                                        </p:attrNameLst>
                                      </p:cBhvr>
                                      <p:to>
                                        <p:strVal val="hidden"/>
                                      </p:to>
                                    </p:set>
                                  </p:childTnLst>
                                </p:cTn>
                              </p:par>
                            </p:childTnLst>
                          </p:cTn>
                        </p:par>
                        <p:par>
                          <p:cTn id="37" fill="hold">
                            <p:stCondLst>
                              <p:cond delay="1000"/>
                            </p:stCondLst>
                            <p:childTnLst>
                              <p:par>
                                <p:cTn id="38" presetID="8" presetClass="emph" presetSubtype="0" fill="hold" nodeType="afterEffect">
                                  <p:stCondLst>
                                    <p:cond delay="0"/>
                                  </p:stCondLst>
                                  <p:childTnLst>
                                    <p:animRot by="1320000">
                                      <p:cBhvr>
                                        <p:cTn id="39" dur="2000" fill="hold"/>
                                        <p:tgtEl>
                                          <p:spTgt spid="4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iterate type="lt">
                                    <p:tmPct val="0"/>
                                  </p:iterate>
                                  <p:childTnLst>
                                    <p:set>
                                      <p:cBhvr>
                                        <p:cTn id="48" dur="1" fill="hold">
                                          <p:stCondLst>
                                            <p:cond delay="0"/>
                                          </p:stCondLst>
                                        </p:cTn>
                                        <p:tgtEl>
                                          <p:spTgt spid="18"/>
                                        </p:tgtEl>
                                        <p:attrNameLst>
                                          <p:attrName>style.visibility</p:attrName>
                                        </p:attrNameLst>
                                      </p:cBhvr>
                                      <p:to>
                                        <p:strVal val="visible"/>
                                      </p:to>
                                    </p:set>
                                    <p:animEffect transition="in" filter="wipe(down)">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nodeType="clickEffect">
                                  <p:stCondLst>
                                    <p:cond delay="0"/>
                                  </p:stCondLst>
                                  <p:childTnLst>
                                    <p:animRot by="1380000">
                                      <p:cBhvr>
                                        <p:cTn id="53" dur="2000" fill="hold"/>
                                        <p:tgtEl>
                                          <p:spTgt spid="12"/>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mph" presetSubtype="0" fill="hold" nodeType="clickEffect">
                                  <p:stCondLst>
                                    <p:cond delay="0"/>
                                  </p:stCondLst>
                                  <p:childTnLst>
                                    <p:animRot by="-1320000">
                                      <p:cBhvr>
                                        <p:cTn id="57" dur="2000" fill="hold"/>
                                        <p:tgtEl>
                                          <p:spTgt spid="44"/>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arn(outVertical)">
                                      <p:cBhvr>
                                        <p:cTn id="62" dur="1000"/>
                                        <p:tgtEl>
                                          <p:spTgt spid="45"/>
                                        </p:tgtEl>
                                      </p:cBhvr>
                                    </p:animEffect>
                                  </p:childTnLst>
                                </p:cTn>
                              </p:par>
                            </p:childTnLst>
                          </p:cTn>
                        </p:par>
                        <p:par>
                          <p:cTn id="63" fill="hold">
                            <p:stCondLst>
                              <p:cond delay="1000"/>
                            </p:stCondLst>
                            <p:childTnLst>
                              <p:par>
                                <p:cTn id="64" presetID="53" presetClass="entr" presetSubtype="0" fill="hold" grpId="0" nodeType="after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1000" fill="hold"/>
                                        <p:tgtEl>
                                          <p:spTgt spid="46"/>
                                        </p:tgtEl>
                                        <p:attrNameLst>
                                          <p:attrName>ppt_w</p:attrName>
                                        </p:attrNameLst>
                                      </p:cBhvr>
                                      <p:tavLst>
                                        <p:tav tm="0">
                                          <p:val>
                                            <p:fltVal val="0"/>
                                          </p:val>
                                        </p:tav>
                                        <p:tav tm="100000">
                                          <p:val>
                                            <p:strVal val="#ppt_w"/>
                                          </p:val>
                                        </p:tav>
                                      </p:tavLst>
                                    </p:anim>
                                    <p:anim calcmode="lin" valueType="num">
                                      <p:cBhvr>
                                        <p:cTn id="67" dur="1000" fill="hold"/>
                                        <p:tgtEl>
                                          <p:spTgt spid="46"/>
                                        </p:tgtEl>
                                        <p:attrNameLst>
                                          <p:attrName>ppt_h</p:attrName>
                                        </p:attrNameLst>
                                      </p:cBhvr>
                                      <p:tavLst>
                                        <p:tav tm="0">
                                          <p:val>
                                            <p:fltVal val="0"/>
                                          </p:val>
                                        </p:tav>
                                        <p:tav tm="100000">
                                          <p:val>
                                            <p:strVal val="#ppt_h"/>
                                          </p:val>
                                        </p:tav>
                                      </p:tavLst>
                                    </p:anim>
                                    <p:animEffect transition="in" filter="fade">
                                      <p:cBhvr>
                                        <p:cTn id="68"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5" grpId="0" animBg="1"/>
      <p:bldP spid="41" grpId="0"/>
      <p:bldP spid="41" grpId="1"/>
      <p:bldP spid="42" grpId="0"/>
      <p:bldP spid="42"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0" y="777240"/>
            <a:ext cx="9144000" cy="6080760"/>
            <a:chOff x="0" y="777240"/>
            <a:chExt cx="9144000" cy="6080760"/>
          </a:xfrm>
        </p:grpSpPr>
        <p:grpSp>
          <p:nvGrpSpPr>
            <p:cNvPr id="34" name="Group 33"/>
            <p:cNvGrpSpPr/>
            <p:nvPr/>
          </p:nvGrpSpPr>
          <p:grpSpPr>
            <a:xfrm>
              <a:off x="0" y="777240"/>
              <a:ext cx="9144000" cy="6080760"/>
              <a:chOff x="0" y="777240"/>
              <a:chExt cx="9144000" cy="6080760"/>
            </a:xfrm>
          </p:grpSpPr>
          <p:grpSp>
            <p:nvGrpSpPr>
              <p:cNvPr id="35" name="Group 54"/>
              <p:cNvGrpSpPr/>
              <p:nvPr/>
            </p:nvGrpSpPr>
            <p:grpSpPr>
              <a:xfrm>
                <a:off x="0" y="777240"/>
                <a:ext cx="9144000" cy="6080760"/>
                <a:chOff x="0" y="777240"/>
                <a:chExt cx="9144000" cy="6080760"/>
              </a:xfrm>
            </p:grpSpPr>
            <p:grpSp>
              <p:nvGrpSpPr>
                <p:cNvPr id="38" name="Group 51"/>
                <p:cNvGrpSpPr/>
                <p:nvPr/>
              </p:nvGrpSpPr>
              <p:grpSpPr>
                <a:xfrm>
                  <a:off x="0" y="777240"/>
                  <a:ext cx="9144000" cy="6080760"/>
                  <a:chOff x="0" y="777240"/>
                  <a:chExt cx="9144000" cy="6080760"/>
                </a:xfrm>
              </p:grpSpPr>
              <p:grpSp>
                <p:nvGrpSpPr>
                  <p:cNvPr id="40" name="Group 47"/>
                  <p:cNvGrpSpPr/>
                  <p:nvPr/>
                </p:nvGrpSpPr>
                <p:grpSpPr>
                  <a:xfrm>
                    <a:off x="0" y="777240"/>
                    <a:ext cx="9144000" cy="6080760"/>
                    <a:chOff x="0" y="777240"/>
                    <a:chExt cx="9144000" cy="6080760"/>
                  </a:xfrm>
                </p:grpSpPr>
                <p:pic>
                  <p:nvPicPr>
                    <p:cNvPr id="43" name="Picture 42"/>
                    <p:cNvPicPr>
                      <a:picLocks noChangeAspect="1" noChangeArrowheads="1"/>
                    </p:cNvPicPr>
                    <p:nvPr/>
                  </p:nvPicPr>
                  <p:blipFill>
                    <a:blip r:embed="rId2" cstate="print"/>
                    <a:srcRect l="42394" t="47083" r="18091" b="17881"/>
                    <a:stretch>
                      <a:fillRect/>
                    </a:stretch>
                  </p:blipFill>
                  <p:spPr bwMode="auto">
                    <a:xfrm>
                      <a:off x="0" y="777240"/>
                      <a:ext cx="9144000" cy="6080760"/>
                    </a:xfrm>
                    <a:prstGeom prst="rect">
                      <a:avLst/>
                    </a:prstGeom>
                    <a:noFill/>
                    <a:ln w="9525">
                      <a:noFill/>
                      <a:miter lim="800000"/>
                      <a:headEnd/>
                      <a:tailEnd/>
                    </a:ln>
                  </p:spPr>
                </p:pic>
                <p:pic>
                  <p:nvPicPr>
                    <p:cNvPr id="44" name="Picture 43"/>
                    <p:cNvPicPr>
                      <a:picLocks noChangeAspect="1" noChangeArrowheads="1"/>
                    </p:cNvPicPr>
                    <p:nvPr/>
                  </p:nvPicPr>
                  <p:blipFill>
                    <a:blip r:embed="rId2" cstate="print"/>
                    <a:srcRect l="66316" t="53258" r="26652" b="42907"/>
                    <a:stretch>
                      <a:fillRect/>
                    </a:stretch>
                  </p:blipFill>
                  <p:spPr bwMode="auto">
                    <a:xfrm>
                      <a:off x="4800600" y="914400"/>
                      <a:ext cx="2514600" cy="914400"/>
                    </a:xfrm>
                    <a:prstGeom prst="rect">
                      <a:avLst/>
                    </a:prstGeom>
                    <a:noFill/>
                    <a:ln w="9525">
                      <a:noFill/>
                      <a:miter lim="800000"/>
                      <a:headEnd/>
                      <a:tailEnd/>
                    </a:ln>
                  </p:spPr>
                </p:pic>
              </p:grpSp>
              <p:pic>
                <p:nvPicPr>
                  <p:cNvPr id="41" name="Picture 40"/>
                  <p:cNvPicPr>
                    <a:picLocks noChangeAspect="1" noChangeArrowheads="1"/>
                  </p:cNvPicPr>
                  <p:nvPr/>
                </p:nvPicPr>
                <p:blipFill>
                  <a:blip r:embed="rId2" cstate="print"/>
                  <a:srcRect l="60505" t="50508" r="38178" b="43345"/>
                  <a:stretch>
                    <a:fillRect/>
                  </a:stretch>
                </p:blipFill>
                <p:spPr bwMode="auto">
                  <a:xfrm>
                    <a:off x="4343400" y="1371600"/>
                    <a:ext cx="304800" cy="1066800"/>
                  </a:xfrm>
                  <a:prstGeom prst="rect">
                    <a:avLst/>
                  </a:prstGeom>
                  <a:noFill/>
                  <a:ln w="9525">
                    <a:noFill/>
                    <a:miter lim="800000"/>
                    <a:headEnd/>
                    <a:tailEnd/>
                  </a:ln>
                </p:spPr>
              </p:pic>
              <p:pic>
                <p:nvPicPr>
                  <p:cNvPr id="42" name="Picture 41"/>
                  <p:cNvPicPr>
                    <a:picLocks noChangeAspect="1" noChangeArrowheads="1"/>
                  </p:cNvPicPr>
                  <p:nvPr/>
                </p:nvPicPr>
                <p:blipFill>
                  <a:blip r:embed="rId2" cstate="print"/>
                  <a:srcRect l="66316" t="53258" r="26652" b="42907"/>
                  <a:stretch>
                    <a:fillRect/>
                  </a:stretch>
                </p:blipFill>
                <p:spPr bwMode="auto">
                  <a:xfrm>
                    <a:off x="4648200" y="838200"/>
                    <a:ext cx="2819400" cy="1219200"/>
                  </a:xfrm>
                  <a:prstGeom prst="rect">
                    <a:avLst/>
                  </a:prstGeom>
                  <a:noFill/>
                  <a:ln w="9525">
                    <a:noFill/>
                    <a:miter lim="800000"/>
                    <a:headEnd/>
                    <a:tailEnd/>
                  </a:ln>
                </p:spPr>
              </p:pic>
            </p:grpSp>
            <p:pic>
              <p:nvPicPr>
                <p:cNvPr id="39" name="Picture 38"/>
                <p:cNvPicPr>
                  <a:picLocks noChangeAspect="1" noChangeArrowheads="1"/>
                </p:cNvPicPr>
                <p:nvPr/>
              </p:nvPicPr>
              <p:blipFill>
                <a:blip r:embed="rId2" cstate="print"/>
                <a:srcRect l="50956" t="58849" r="44105" b="39395"/>
                <a:stretch>
                  <a:fillRect/>
                </a:stretch>
              </p:blipFill>
              <p:spPr bwMode="auto">
                <a:xfrm>
                  <a:off x="1981200" y="3200400"/>
                  <a:ext cx="1143000" cy="304800"/>
                </a:xfrm>
                <a:prstGeom prst="rect">
                  <a:avLst/>
                </a:prstGeom>
                <a:noFill/>
                <a:ln w="9525">
                  <a:noFill/>
                  <a:miter lim="800000"/>
                  <a:headEnd/>
                  <a:tailEnd/>
                </a:ln>
              </p:spPr>
            </p:pic>
          </p:grpSp>
          <p:pic>
            <p:nvPicPr>
              <p:cNvPr id="36" name="Picture 35"/>
              <p:cNvPicPr>
                <a:picLocks noChangeAspect="1" noChangeArrowheads="1"/>
              </p:cNvPicPr>
              <p:nvPr/>
            </p:nvPicPr>
            <p:blipFill>
              <a:blip r:embed="rId2" cstate="print"/>
              <a:srcRect l="77628" t="63679" r="20067" b="32370"/>
              <a:stretch>
                <a:fillRect/>
              </a:stretch>
            </p:blipFill>
            <p:spPr bwMode="auto">
              <a:xfrm>
                <a:off x="7315200" y="3657600"/>
                <a:ext cx="990600" cy="685800"/>
              </a:xfrm>
              <a:prstGeom prst="rect">
                <a:avLst/>
              </a:prstGeom>
              <a:noFill/>
              <a:ln w="9525">
                <a:noFill/>
                <a:miter lim="800000"/>
                <a:headEnd/>
                <a:tailEnd/>
              </a:ln>
            </p:spPr>
          </p:pic>
          <p:pic>
            <p:nvPicPr>
              <p:cNvPr id="37" name="Picture 36"/>
              <p:cNvPicPr>
                <a:picLocks noChangeAspect="1" noChangeArrowheads="1"/>
              </p:cNvPicPr>
              <p:nvPr/>
            </p:nvPicPr>
            <p:blipFill>
              <a:blip r:embed="rId2" cstate="print"/>
              <a:srcRect l="69396" t="63240" r="28958" b="31491"/>
              <a:stretch>
                <a:fillRect/>
              </a:stretch>
            </p:blipFill>
            <p:spPr bwMode="auto">
              <a:xfrm>
                <a:off x="6400800" y="3581400"/>
                <a:ext cx="914400" cy="914400"/>
              </a:xfrm>
              <a:prstGeom prst="rect">
                <a:avLst/>
              </a:prstGeom>
              <a:noFill/>
              <a:ln w="9525">
                <a:noFill/>
                <a:miter lim="800000"/>
                <a:headEnd/>
                <a:tailEnd/>
              </a:ln>
            </p:spPr>
          </p:pic>
        </p:grpSp>
        <p:pic>
          <p:nvPicPr>
            <p:cNvPr id="78" name="Picture 77"/>
            <p:cNvPicPr>
              <a:picLocks noChangeAspect="1" noChangeArrowheads="1"/>
            </p:cNvPicPr>
            <p:nvPr/>
          </p:nvPicPr>
          <p:blipFill>
            <a:blip r:embed="rId2" cstate="print"/>
            <a:srcRect l="45028" t="77729" r="47069" b="20076"/>
            <a:stretch>
              <a:fillRect/>
            </a:stretch>
          </p:blipFill>
          <p:spPr bwMode="auto">
            <a:xfrm>
              <a:off x="533400" y="6400800"/>
              <a:ext cx="1981200" cy="381000"/>
            </a:xfrm>
            <a:prstGeom prst="rect">
              <a:avLst/>
            </a:prstGeom>
            <a:noFill/>
            <a:ln w="9525">
              <a:noFill/>
              <a:miter lim="800000"/>
              <a:headEnd/>
              <a:tailEnd/>
            </a:ln>
          </p:spPr>
        </p:pic>
      </p:grpSp>
      <p:grpSp>
        <p:nvGrpSpPr>
          <p:cNvPr id="54" name="Group 53"/>
          <p:cNvGrpSpPr/>
          <p:nvPr/>
        </p:nvGrpSpPr>
        <p:grpSpPr>
          <a:xfrm>
            <a:off x="4724400" y="1154604"/>
            <a:ext cx="1172385" cy="650132"/>
            <a:chOff x="4724400" y="1154604"/>
            <a:chExt cx="1172385" cy="650132"/>
          </a:xfrm>
        </p:grpSpPr>
        <p:sp>
          <p:nvSpPr>
            <p:cNvPr id="52" name="Rectangle 51"/>
            <p:cNvSpPr/>
            <p:nvPr/>
          </p:nvSpPr>
          <p:spPr>
            <a:xfrm rot="822252">
              <a:off x="4840246" y="1154604"/>
              <a:ext cx="1056539" cy="523220"/>
            </a:xfrm>
            <a:prstGeom prst="rect">
              <a:avLst/>
            </a:prstGeom>
            <a:noFill/>
          </p:spPr>
          <p:txBody>
            <a:bodyPr wrap="square">
              <a:spAutoFit/>
            </a:bodyPr>
            <a:lstStyle/>
            <a:p>
              <a:pPr algn="ctr"/>
              <a:r>
                <a:rPr lang="en-US" sz="2800" b="1" dirty="0" smtClean="0">
                  <a:solidFill>
                    <a:srgbClr val="FF0000"/>
                  </a:solidFill>
                  <a:effectLst>
                    <a:outerShdw dist="38100" dir="6600000" algn="ctr" rotWithShape="0">
                      <a:schemeClr val="bg1"/>
                    </a:outerShdw>
                  </a:effectLst>
                  <a:latin typeface="Arial" pitchFamily="34" charset="0"/>
                  <a:cs typeface="Arial" pitchFamily="34" charset="0"/>
                </a:rPr>
                <a:t>23.5</a:t>
              </a:r>
              <a:r>
                <a:rPr lang="en-US" sz="2800" b="1" baseline="30000" dirty="0" smtClean="0">
                  <a:solidFill>
                    <a:srgbClr val="FF0000"/>
                  </a:solidFill>
                  <a:effectLst>
                    <a:outerShdw dist="38100" dir="6600000" algn="ctr" rotWithShape="0">
                      <a:schemeClr val="bg1"/>
                    </a:outerShdw>
                  </a:effectLst>
                  <a:latin typeface="Arial" pitchFamily="34" charset="0"/>
                  <a:cs typeface="Arial" pitchFamily="34" charset="0"/>
                </a:rPr>
                <a:t>o</a:t>
              </a:r>
            </a:p>
          </p:txBody>
        </p:sp>
        <p:sp>
          <p:nvSpPr>
            <p:cNvPr id="53" name="Freeform 52"/>
            <p:cNvSpPr/>
            <p:nvPr/>
          </p:nvSpPr>
          <p:spPr>
            <a:xfrm>
              <a:off x="4724400" y="1600199"/>
              <a:ext cx="757989" cy="204537"/>
            </a:xfrm>
            <a:custGeom>
              <a:avLst/>
              <a:gdLst>
                <a:gd name="connsiteX0" fmla="*/ 0 w 689810"/>
                <a:gd name="connsiteY0" fmla="*/ 0 h 160421"/>
                <a:gd name="connsiteX1" fmla="*/ 689810 w 689810"/>
                <a:gd name="connsiteY1" fmla="*/ 160421 h 160421"/>
              </a:gdLst>
              <a:ahLst/>
              <a:cxnLst>
                <a:cxn ang="0">
                  <a:pos x="connsiteX0" y="connsiteY0"/>
                </a:cxn>
                <a:cxn ang="0">
                  <a:pos x="connsiteX1" y="connsiteY1"/>
                </a:cxn>
              </a:cxnLst>
              <a:rect l="l" t="t" r="r" b="b"/>
              <a:pathLst>
                <a:path w="689810" h="160421">
                  <a:moveTo>
                    <a:pt x="0" y="0"/>
                  </a:moveTo>
                  <a:cubicBezTo>
                    <a:pt x="307473" y="77537"/>
                    <a:pt x="614947" y="155074"/>
                    <a:pt x="689810" y="160421"/>
                  </a:cubicBezTo>
                </a:path>
              </a:pathLst>
            </a:custGeom>
            <a:ln w="63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5" name="Straight Connector 4"/>
          <p:cNvCxnSpPr/>
          <p:nvPr/>
        </p:nvCxnSpPr>
        <p:spPr>
          <a:xfrm flipV="1">
            <a:off x="4572000" y="1524000"/>
            <a:ext cx="76200" cy="50292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200" y="1021140"/>
            <a:ext cx="3429000" cy="1077218"/>
          </a:xfrm>
          <a:prstGeom prst="rect">
            <a:avLst/>
          </a:prstGeom>
          <a:noFill/>
        </p:spPr>
        <p:txBody>
          <a:bodyPr wrap="square">
            <a:spAutoFit/>
          </a:bodyPr>
          <a:lstStyle/>
          <a:p>
            <a:pPr algn="ctr"/>
            <a:r>
              <a:rPr lang="en-US" sz="3200" b="1" dirty="0" smtClean="0">
                <a:solidFill>
                  <a:schemeClr val="bg1"/>
                </a:solidFill>
                <a:latin typeface="Arial" pitchFamily="34" charset="0"/>
                <a:cs typeface="Arial" pitchFamily="34" charset="0"/>
              </a:rPr>
              <a:t>small variations </a:t>
            </a:r>
          </a:p>
          <a:p>
            <a:pPr algn="ctr"/>
            <a:r>
              <a:rPr lang="en-US" sz="3200" b="1" dirty="0" smtClean="0">
                <a:solidFill>
                  <a:schemeClr val="bg1"/>
                </a:solidFill>
                <a:latin typeface="Arial" pitchFamily="34" charset="0"/>
                <a:cs typeface="Arial" pitchFamily="34" charset="0"/>
              </a:rPr>
              <a:t>in TILT</a:t>
            </a:r>
          </a:p>
        </p:txBody>
      </p:sp>
      <p:sp>
        <p:nvSpPr>
          <p:cNvPr id="17" name="Rectangle 16"/>
          <p:cNvSpPr/>
          <p:nvPr/>
        </p:nvSpPr>
        <p:spPr>
          <a:xfrm rot="528654">
            <a:off x="5842818" y="1684872"/>
            <a:ext cx="1057550" cy="523220"/>
          </a:xfrm>
          <a:prstGeom prst="rect">
            <a:avLst/>
          </a:prstGeom>
          <a:noFill/>
        </p:spPr>
        <p:txBody>
          <a:bodyPr wrap="square">
            <a:spAutoFit/>
          </a:bodyPr>
          <a:lstStyle/>
          <a:p>
            <a:pPr algn="ctr"/>
            <a:r>
              <a:rPr lang="en-US" sz="2800" b="1" dirty="0" smtClean="0">
                <a:solidFill>
                  <a:srgbClr val="FF0000"/>
                </a:solidFill>
                <a:effectLst>
                  <a:outerShdw dist="38100" dir="6600000" algn="ctr" rotWithShape="0">
                    <a:schemeClr val="bg1"/>
                  </a:outerShdw>
                </a:effectLst>
                <a:latin typeface="Arial" pitchFamily="34" charset="0"/>
                <a:cs typeface="Arial" pitchFamily="34" charset="0"/>
              </a:rPr>
              <a:t>24.5</a:t>
            </a:r>
            <a:r>
              <a:rPr lang="en-US" sz="2800" b="1" baseline="30000" dirty="0" smtClean="0">
                <a:solidFill>
                  <a:srgbClr val="FF0000"/>
                </a:solidFill>
                <a:effectLst>
                  <a:outerShdw dist="38100" dir="6600000" algn="ctr" rotWithShape="0">
                    <a:schemeClr val="bg1"/>
                  </a:outerShdw>
                </a:effectLst>
                <a:latin typeface="Arial" pitchFamily="34" charset="0"/>
                <a:cs typeface="Arial" pitchFamily="34" charset="0"/>
              </a:rPr>
              <a:t>o</a:t>
            </a:r>
          </a:p>
        </p:txBody>
      </p:sp>
      <p:cxnSp>
        <p:nvCxnSpPr>
          <p:cNvPr id="20" name="Straight Connector 19"/>
          <p:cNvCxnSpPr>
            <a:stCxn id="19" idx="1"/>
          </p:cNvCxnSpPr>
          <p:nvPr/>
        </p:nvCxnSpPr>
        <p:spPr>
          <a:xfrm flipH="1">
            <a:off x="5181600" y="1752600"/>
            <a:ext cx="152400" cy="8382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181600" y="1828800"/>
            <a:ext cx="609600" cy="76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414260">
            <a:off x="4800600" y="1143000"/>
            <a:ext cx="724311" cy="523220"/>
          </a:xfrm>
          <a:prstGeom prst="rect">
            <a:avLst/>
          </a:prstGeom>
          <a:noFill/>
        </p:spPr>
        <p:txBody>
          <a:bodyPr wrap="square">
            <a:spAutoFit/>
          </a:bodyPr>
          <a:lstStyle/>
          <a:p>
            <a:pPr algn="ctr"/>
            <a:r>
              <a:rPr lang="en-US" sz="2800" b="1" dirty="0" smtClean="0">
                <a:solidFill>
                  <a:srgbClr val="FF0000"/>
                </a:solidFill>
                <a:effectLst>
                  <a:outerShdw dist="38100" dir="6600000" algn="ctr" rotWithShape="0">
                    <a:schemeClr val="bg1"/>
                  </a:outerShdw>
                </a:effectLst>
                <a:latin typeface="Arial" pitchFamily="34" charset="0"/>
                <a:cs typeface="Arial" pitchFamily="34" charset="0"/>
              </a:rPr>
              <a:t>22</a:t>
            </a:r>
            <a:r>
              <a:rPr lang="en-US" sz="2800" b="1" baseline="30000" dirty="0" smtClean="0">
                <a:solidFill>
                  <a:srgbClr val="FF0000"/>
                </a:solidFill>
                <a:effectLst>
                  <a:outerShdw dist="38100" dir="6600000" algn="ctr" rotWithShape="0">
                    <a:schemeClr val="bg1"/>
                  </a:outerShdw>
                </a:effectLst>
                <a:latin typeface="Arial" pitchFamily="34" charset="0"/>
                <a:cs typeface="Arial" pitchFamily="34" charset="0"/>
              </a:rPr>
              <a:t>o</a:t>
            </a:r>
          </a:p>
        </p:txBody>
      </p:sp>
      <p:sp>
        <p:nvSpPr>
          <p:cNvPr id="19" name="Freeform 18"/>
          <p:cNvSpPr/>
          <p:nvPr/>
        </p:nvSpPr>
        <p:spPr>
          <a:xfrm>
            <a:off x="4648200" y="1676400"/>
            <a:ext cx="685800" cy="76200"/>
          </a:xfrm>
          <a:custGeom>
            <a:avLst/>
            <a:gdLst>
              <a:gd name="connsiteX0" fmla="*/ 0 w 689810"/>
              <a:gd name="connsiteY0" fmla="*/ 0 h 160421"/>
              <a:gd name="connsiteX1" fmla="*/ 689810 w 689810"/>
              <a:gd name="connsiteY1" fmla="*/ 160421 h 160421"/>
            </a:gdLst>
            <a:ahLst/>
            <a:cxnLst>
              <a:cxn ang="0">
                <a:pos x="connsiteX0" y="connsiteY0"/>
              </a:cxn>
              <a:cxn ang="0">
                <a:pos x="connsiteX1" y="connsiteY1"/>
              </a:cxn>
            </a:cxnLst>
            <a:rect l="l" t="t" r="r" b="b"/>
            <a:pathLst>
              <a:path w="689810" h="160421">
                <a:moveTo>
                  <a:pt x="0" y="0"/>
                </a:moveTo>
                <a:cubicBezTo>
                  <a:pt x="307473" y="77537"/>
                  <a:pt x="614947" y="155074"/>
                  <a:pt x="689810" y="160421"/>
                </a:cubicBezTo>
              </a:path>
            </a:pathLst>
          </a:custGeom>
          <a:ln w="63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4724400" y="1905000"/>
            <a:ext cx="990600" cy="45719"/>
          </a:xfrm>
          <a:custGeom>
            <a:avLst/>
            <a:gdLst>
              <a:gd name="connsiteX0" fmla="*/ 0 w 689810"/>
              <a:gd name="connsiteY0" fmla="*/ 0 h 160421"/>
              <a:gd name="connsiteX1" fmla="*/ 689810 w 689810"/>
              <a:gd name="connsiteY1" fmla="*/ 160421 h 160421"/>
            </a:gdLst>
            <a:ahLst/>
            <a:cxnLst>
              <a:cxn ang="0">
                <a:pos x="connsiteX0" y="connsiteY0"/>
              </a:cxn>
              <a:cxn ang="0">
                <a:pos x="connsiteX1" y="connsiteY1"/>
              </a:cxn>
            </a:cxnLst>
            <a:rect l="l" t="t" r="r" b="b"/>
            <a:pathLst>
              <a:path w="689810" h="160421">
                <a:moveTo>
                  <a:pt x="0" y="0"/>
                </a:moveTo>
                <a:cubicBezTo>
                  <a:pt x="307473" y="77537"/>
                  <a:pt x="614947" y="155074"/>
                  <a:pt x="689810" y="160421"/>
                </a:cubicBezTo>
              </a:path>
            </a:pathLst>
          </a:custGeom>
          <a:ln w="63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6" name="Group 17"/>
          <p:cNvGrpSpPr/>
          <p:nvPr/>
        </p:nvGrpSpPr>
        <p:grpSpPr>
          <a:xfrm>
            <a:off x="3361667" y="2057400"/>
            <a:ext cx="2048533" cy="4668383"/>
            <a:chOff x="3361667" y="2057400"/>
            <a:chExt cx="2048533" cy="4668383"/>
          </a:xfrm>
        </p:grpSpPr>
        <p:cxnSp>
          <p:nvCxnSpPr>
            <p:cNvPr id="50" name="Straight Connector 49"/>
            <p:cNvCxnSpPr/>
            <p:nvPr/>
          </p:nvCxnSpPr>
          <p:spPr>
            <a:xfrm flipV="1">
              <a:off x="3810000" y="2057400"/>
              <a:ext cx="1600200" cy="3810000"/>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rot="17533212">
              <a:off x="2915599" y="5325608"/>
              <a:ext cx="1846243" cy="954107"/>
            </a:xfrm>
            <a:prstGeom prst="rect">
              <a:avLst/>
            </a:prstGeom>
            <a:noFill/>
          </p:spPr>
          <p:txBody>
            <a:bodyPr wrap="square">
              <a:spAutoFit/>
            </a:bodyPr>
            <a:lstStyle/>
            <a:p>
              <a:pPr algn="ctr"/>
              <a:r>
                <a:rPr lang="en-US" sz="2800" b="1" dirty="0" smtClean="0">
                  <a:solidFill>
                    <a:schemeClr val="bg1"/>
                  </a:solidFill>
                  <a:effectLst>
                    <a:outerShdw dist="38100" dir="7200000" algn="ctr" rotWithShape="0">
                      <a:schemeClr val="tx1"/>
                    </a:outerShdw>
                  </a:effectLst>
                  <a:latin typeface="Arial" pitchFamily="34" charset="0"/>
                  <a:cs typeface="Arial" pitchFamily="34" charset="0"/>
                </a:rPr>
                <a:t>axis of rotation</a:t>
              </a:r>
            </a:p>
          </p:txBody>
        </p:sp>
      </p:grpSp>
      <p:cxnSp>
        <p:nvCxnSpPr>
          <p:cNvPr id="48" name="Straight Connector 47"/>
          <p:cNvCxnSpPr/>
          <p:nvPr/>
        </p:nvCxnSpPr>
        <p:spPr>
          <a:xfrm flipH="1">
            <a:off x="5181600" y="1752600"/>
            <a:ext cx="381000" cy="8382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340000">
            <a:off x="3162300" y="5905500"/>
            <a:ext cx="1143000" cy="4572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55"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grpSp>
        <p:nvGrpSpPr>
          <p:cNvPr id="84" name="Group 83"/>
          <p:cNvGrpSpPr/>
          <p:nvPr/>
        </p:nvGrpSpPr>
        <p:grpSpPr>
          <a:xfrm>
            <a:off x="533400" y="2057400"/>
            <a:ext cx="8229600" cy="2955905"/>
            <a:chOff x="533400" y="2057400"/>
            <a:chExt cx="8229600" cy="2955905"/>
          </a:xfrm>
        </p:grpSpPr>
        <p:grpSp>
          <p:nvGrpSpPr>
            <p:cNvPr id="66" name="Group 65"/>
            <p:cNvGrpSpPr/>
            <p:nvPr/>
          </p:nvGrpSpPr>
          <p:grpSpPr>
            <a:xfrm>
              <a:off x="533400" y="2057400"/>
              <a:ext cx="8229600" cy="2955905"/>
              <a:chOff x="533400" y="2057400"/>
              <a:chExt cx="8229600" cy="2955905"/>
            </a:xfrm>
          </p:grpSpPr>
          <p:grpSp>
            <p:nvGrpSpPr>
              <p:cNvPr id="56" name="Group 19"/>
              <p:cNvGrpSpPr/>
              <p:nvPr/>
            </p:nvGrpSpPr>
            <p:grpSpPr>
              <a:xfrm>
                <a:off x="5257800" y="2057400"/>
                <a:ext cx="2514600" cy="609600"/>
                <a:chOff x="5257800" y="1981200"/>
                <a:chExt cx="2514600" cy="609600"/>
              </a:xfrm>
            </p:grpSpPr>
            <p:sp>
              <p:nvSpPr>
                <p:cNvPr id="57" name="Rectangle 56"/>
                <p:cNvSpPr/>
                <p:nvPr/>
              </p:nvSpPr>
              <p:spPr>
                <a:xfrm>
                  <a:off x="5562600" y="1981200"/>
                  <a:ext cx="2209800" cy="523220"/>
                </a:xfrm>
                <a:prstGeom prst="rect">
                  <a:avLst/>
                </a:prstGeom>
                <a:noFill/>
              </p:spPr>
              <p:txBody>
                <a:bodyPr wrap="square">
                  <a:spAutoFit/>
                </a:bodyPr>
                <a:lstStyle/>
                <a:p>
                  <a:pPr algn="ctr"/>
                  <a:r>
                    <a:rPr lang="en-US" sz="2800" b="1" dirty="0" smtClean="0">
                      <a:solidFill>
                        <a:schemeClr val="bg1"/>
                      </a:solidFill>
                      <a:latin typeface="Arial" pitchFamily="34" charset="0"/>
                      <a:cs typeface="Arial" pitchFamily="34" charset="0"/>
                    </a:rPr>
                    <a:t> North Pole</a:t>
                  </a:r>
                </a:p>
              </p:txBody>
            </p:sp>
            <p:sp>
              <p:nvSpPr>
                <p:cNvPr id="58" name="Freeform 57"/>
                <p:cNvSpPr/>
                <p:nvPr/>
              </p:nvSpPr>
              <p:spPr>
                <a:xfrm>
                  <a:off x="5257800" y="2362200"/>
                  <a:ext cx="533399" cy="228600"/>
                </a:xfrm>
                <a:custGeom>
                  <a:avLst/>
                  <a:gdLst>
                    <a:gd name="connsiteX0" fmla="*/ 433952 w 433952"/>
                    <a:gd name="connsiteY0" fmla="*/ 0 h 108488"/>
                    <a:gd name="connsiteX1" fmla="*/ 0 w 433952"/>
                    <a:gd name="connsiteY1" fmla="*/ 108488 h 108488"/>
                  </a:gdLst>
                  <a:ahLst/>
                  <a:cxnLst>
                    <a:cxn ang="0">
                      <a:pos x="connsiteX0" y="connsiteY0"/>
                    </a:cxn>
                    <a:cxn ang="0">
                      <a:pos x="connsiteX1" y="connsiteY1"/>
                    </a:cxn>
                  </a:cxnLst>
                  <a:rect l="l" t="t" r="r" b="b"/>
                  <a:pathLst>
                    <a:path w="433952" h="108488">
                      <a:moveTo>
                        <a:pt x="433952" y="0"/>
                      </a:moveTo>
                      <a:lnTo>
                        <a:pt x="0" y="108488"/>
                      </a:lnTo>
                    </a:path>
                  </a:pathLst>
                </a:cu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grpSp>
          <p:grpSp>
            <p:nvGrpSpPr>
              <p:cNvPr id="59" name="Group 58"/>
              <p:cNvGrpSpPr/>
              <p:nvPr/>
            </p:nvGrpSpPr>
            <p:grpSpPr>
              <a:xfrm>
                <a:off x="533400" y="3505200"/>
                <a:ext cx="8229600" cy="1508105"/>
                <a:chOff x="533400" y="3505200"/>
                <a:chExt cx="8229600" cy="1508105"/>
              </a:xfrm>
            </p:grpSpPr>
            <p:sp>
              <p:nvSpPr>
                <p:cNvPr id="60" name="Rectangle 59"/>
                <p:cNvSpPr/>
                <p:nvPr/>
              </p:nvSpPr>
              <p:spPr>
                <a:xfrm>
                  <a:off x="6197924" y="3505200"/>
                  <a:ext cx="2412676" cy="1508105"/>
                </a:xfrm>
                <a:prstGeom prst="rect">
                  <a:avLst/>
                </a:prstGeom>
                <a:noFill/>
              </p:spPr>
              <p:txBody>
                <a:bodyPr wrap="square">
                  <a:spAutoFit/>
                </a:bodyPr>
                <a:lstStyle/>
                <a:p>
                  <a:pPr algn="ctr"/>
                  <a:r>
                    <a:rPr lang="en-US" sz="2800" b="1" dirty="0" smtClean="0">
                      <a:solidFill>
                        <a:schemeClr val="bg1"/>
                      </a:solidFill>
                      <a:effectLst>
                        <a:outerShdw dist="38100" dir="7200000" algn="ctr" rotWithShape="0">
                          <a:schemeClr val="tx1"/>
                        </a:outerShdw>
                      </a:effectLst>
                      <a:latin typeface="Arial" pitchFamily="34" charset="0"/>
                      <a:cs typeface="Arial" pitchFamily="34" charset="0"/>
                    </a:rPr>
                    <a:t>plane of </a:t>
                  </a:r>
                </a:p>
                <a:p>
                  <a:pPr algn="ctr"/>
                  <a:endParaRPr lang="en-US" sz="800" b="1" dirty="0" smtClean="0">
                    <a:solidFill>
                      <a:schemeClr val="bg1"/>
                    </a:solidFill>
                    <a:effectLst>
                      <a:outerShdw dist="38100" dir="7200000" algn="ctr" rotWithShape="0">
                        <a:schemeClr val="tx1"/>
                      </a:outerShdw>
                    </a:effectLst>
                    <a:latin typeface="Arial" pitchFamily="34" charset="0"/>
                    <a:cs typeface="Arial" pitchFamily="34" charset="0"/>
                  </a:endParaRPr>
                </a:p>
                <a:p>
                  <a:pPr algn="ctr"/>
                  <a:r>
                    <a:rPr lang="en-US" sz="2800" b="1" dirty="0" smtClean="0">
                      <a:solidFill>
                        <a:schemeClr val="bg1"/>
                      </a:solidFill>
                      <a:effectLst>
                        <a:outerShdw dist="38100" dir="7200000" algn="ctr" rotWithShape="0">
                          <a:schemeClr val="tx1"/>
                        </a:outerShdw>
                      </a:effectLst>
                      <a:latin typeface="Arial" pitchFamily="34" charset="0"/>
                      <a:cs typeface="Arial" pitchFamily="34" charset="0"/>
                    </a:rPr>
                    <a:t>Earth’s orbit</a:t>
                  </a:r>
                </a:p>
                <a:p>
                  <a:pPr algn="ctr"/>
                  <a:r>
                    <a:rPr lang="en-US" sz="2800" b="1" dirty="0" smtClean="0">
                      <a:solidFill>
                        <a:schemeClr val="bg1"/>
                      </a:solidFill>
                      <a:effectLst>
                        <a:outerShdw dist="38100" dir="7200000" algn="ctr" rotWithShape="0">
                          <a:schemeClr val="tx1"/>
                        </a:outerShdw>
                      </a:effectLst>
                      <a:latin typeface="Arial" pitchFamily="34" charset="0"/>
                      <a:cs typeface="Arial" pitchFamily="34" charset="0"/>
                    </a:rPr>
                    <a:t>around Sun</a:t>
                  </a:r>
                </a:p>
              </p:txBody>
            </p:sp>
            <p:cxnSp>
              <p:nvCxnSpPr>
                <p:cNvPr id="61" name="Straight Connector 60"/>
                <p:cNvCxnSpPr/>
                <p:nvPr/>
              </p:nvCxnSpPr>
              <p:spPr>
                <a:xfrm>
                  <a:off x="533400" y="4038600"/>
                  <a:ext cx="8229600" cy="0"/>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80" name="Group 23"/>
            <p:cNvGrpSpPr/>
            <p:nvPr/>
          </p:nvGrpSpPr>
          <p:grpSpPr>
            <a:xfrm rot="21600000">
              <a:off x="2559196" y="3105777"/>
              <a:ext cx="3832324" cy="1608770"/>
              <a:chOff x="2567553" y="3089329"/>
              <a:chExt cx="3832324" cy="1608770"/>
            </a:xfrm>
          </p:grpSpPr>
          <p:sp>
            <p:nvSpPr>
              <p:cNvPr id="81" name="Freeform 80"/>
              <p:cNvSpPr/>
              <p:nvPr/>
            </p:nvSpPr>
            <p:spPr>
              <a:xfrm>
                <a:off x="2567553" y="3089329"/>
                <a:ext cx="709047" cy="415871"/>
              </a:xfrm>
              <a:custGeom>
                <a:avLst/>
                <a:gdLst>
                  <a:gd name="connsiteX0" fmla="*/ 470115 w 470115"/>
                  <a:gd name="connsiteY0" fmla="*/ 72325 h 382291"/>
                  <a:gd name="connsiteX1" fmla="*/ 377125 w 470115"/>
                  <a:gd name="connsiteY1" fmla="*/ 41329 h 382291"/>
                  <a:gd name="connsiteX2" fmla="*/ 5166 w 470115"/>
                  <a:gd name="connsiteY2" fmla="*/ 56827 h 382291"/>
                  <a:gd name="connsiteX3" fmla="*/ 408122 w 470115"/>
                  <a:gd name="connsiteY3" fmla="*/ 382291 h 382291"/>
                </a:gdLst>
                <a:ahLst/>
                <a:cxnLst>
                  <a:cxn ang="0">
                    <a:pos x="connsiteX0" y="connsiteY0"/>
                  </a:cxn>
                  <a:cxn ang="0">
                    <a:pos x="connsiteX1" y="connsiteY1"/>
                  </a:cxn>
                  <a:cxn ang="0">
                    <a:pos x="connsiteX2" y="connsiteY2"/>
                  </a:cxn>
                  <a:cxn ang="0">
                    <a:pos x="connsiteX3" y="connsiteY3"/>
                  </a:cxn>
                </a:cxnLst>
                <a:rect l="l" t="t" r="r" b="b"/>
                <a:pathLst>
                  <a:path w="470115" h="382291">
                    <a:moveTo>
                      <a:pt x="470115" y="72325"/>
                    </a:moveTo>
                    <a:cubicBezTo>
                      <a:pt x="462365" y="58118"/>
                      <a:pt x="454616" y="43912"/>
                      <a:pt x="377125" y="41329"/>
                    </a:cubicBezTo>
                    <a:cubicBezTo>
                      <a:pt x="299634" y="38746"/>
                      <a:pt x="0" y="0"/>
                      <a:pt x="5166" y="56827"/>
                    </a:cubicBezTo>
                    <a:cubicBezTo>
                      <a:pt x="10332" y="113654"/>
                      <a:pt x="209227" y="247972"/>
                      <a:pt x="408122" y="382291"/>
                    </a:cubicBezTo>
                  </a:path>
                </a:pathLst>
              </a:custGeom>
              <a:ln w="1270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3558956" y="3798775"/>
                <a:ext cx="1983783" cy="836909"/>
              </a:xfrm>
              <a:custGeom>
                <a:avLst/>
                <a:gdLst>
                  <a:gd name="connsiteX0" fmla="*/ 0 w 1983783"/>
                  <a:gd name="connsiteY0" fmla="*/ 0 h 836909"/>
                  <a:gd name="connsiteX1" fmla="*/ 1084881 w 1983783"/>
                  <a:gd name="connsiteY1" fmla="*/ 619932 h 836909"/>
                  <a:gd name="connsiteX2" fmla="*/ 1813302 w 1983783"/>
                  <a:gd name="connsiteY2" fmla="*/ 805912 h 836909"/>
                  <a:gd name="connsiteX3" fmla="*/ 1983783 w 1983783"/>
                  <a:gd name="connsiteY3" fmla="*/ 805912 h 836909"/>
                </a:gdLst>
                <a:ahLst/>
                <a:cxnLst>
                  <a:cxn ang="0">
                    <a:pos x="connsiteX0" y="connsiteY0"/>
                  </a:cxn>
                  <a:cxn ang="0">
                    <a:pos x="connsiteX1" y="connsiteY1"/>
                  </a:cxn>
                  <a:cxn ang="0">
                    <a:pos x="connsiteX2" y="connsiteY2"/>
                  </a:cxn>
                  <a:cxn ang="0">
                    <a:pos x="connsiteX3" y="connsiteY3"/>
                  </a:cxn>
                </a:cxnLst>
                <a:rect l="l" t="t" r="r" b="b"/>
                <a:pathLst>
                  <a:path w="1983783" h="836909">
                    <a:moveTo>
                      <a:pt x="0" y="0"/>
                    </a:moveTo>
                    <a:cubicBezTo>
                      <a:pt x="391332" y="242806"/>
                      <a:pt x="782664" y="485613"/>
                      <a:pt x="1084881" y="619932"/>
                    </a:cubicBezTo>
                    <a:cubicBezTo>
                      <a:pt x="1387098" y="754251"/>
                      <a:pt x="1663485" y="774915"/>
                      <a:pt x="1813302" y="805912"/>
                    </a:cubicBezTo>
                    <a:cubicBezTo>
                      <a:pt x="1963119" y="836909"/>
                      <a:pt x="1968285" y="818827"/>
                      <a:pt x="1983783" y="805912"/>
                    </a:cubicBezTo>
                  </a:path>
                </a:pathLst>
              </a:custGeom>
              <a:ln w="152400">
                <a:solidFill>
                  <a:schemeClr val="tx1"/>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5926317" y="4312578"/>
                <a:ext cx="473560" cy="385521"/>
              </a:xfrm>
              <a:custGeom>
                <a:avLst/>
                <a:gdLst>
                  <a:gd name="connsiteX0" fmla="*/ 0 w 501112"/>
                  <a:gd name="connsiteY0" fmla="*/ 294468 h 294468"/>
                  <a:gd name="connsiteX1" fmla="*/ 449451 w 501112"/>
                  <a:gd name="connsiteY1" fmla="*/ 232475 h 294468"/>
                  <a:gd name="connsiteX2" fmla="*/ 309966 w 501112"/>
                  <a:gd name="connsiteY2" fmla="*/ 0 h 294468"/>
                  <a:gd name="connsiteX0" fmla="*/ 0 w 473560"/>
                  <a:gd name="connsiteY0" fmla="*/ 383583 h 385521"/>
                  <a:gd name="connsiteX1" fmla="*/ 449451 w 473560"/>
                  <a:gd name="connsiteY1" fmla="*/ 321590 h 385521"/>
                  <a:gd name="connsiteX2" fmla="*/ 144651 w 473560"/>
                  <a:gd name="connsiteY2" fmla="*/ 0 h 385521"/>
                </a:gdLst>
                <a:ahLst/>
                <a:cxnLst>
                  <a:cxn ang="0">
                    <a:pos x="connsiteX0" y="connsiteY0"/>
                  </a:cxn>
                  <a:cxn ang="0">
                    <a:pos x="connsiteX1" y="connsiteY1"/>
                  </a:cxn>
                  <a:cxn ang="0">
                    <a:pos x="connsiteX2" y="connsiteY2"/>
                  </a:cxn>
                </a:cxnLst>
                <a:rect l="l" t="t" r="r" b="b"/>
                <a:pathLst>
                  <a:path w="473560" h="385521">
                    <a:moveTo>
                      <a:pt x="0" y="383583"/>
                    </a:moveTo>
                    <a:cubicBezTo>
                      <a:pt x="198895" y="377125"/>
                      <a:pt x="425342" y="385521"/>
                      <a:pt x="449451" y="321590"/>
                    </a:cubicBezTo>
                    <a:cubicBezTo>
                      <a:pt x="473560" y="257659"/>
                      <a:pt x="240224" y="91698"/>
                      <a:pt x="144651" y="0"/>
                    </a:cubicBezTo>
                  </a:path>
                </a:pathLst>
              </a:custGeom>
              <a:ln w="127000" cap="flat">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4"/>
                                        </p:tgtEl>
                                      </p:cBhvr>
                                    </p:animEffect>
                                    <p:set>
                                      <p:cBhvr>
                                        <p:cTn id="7" dur="1" fill="hold">
                                          <p:stCondLst>
                                            <p:cond delay="999"/>
                                          </p:stCondLst>
                                        </p:cTn>
                                        <p:tgtEl>
                                          <p:spTgt spid="84"/>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10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1000"/>
                                        <p:tgtEl>
                                          <p:spTgt spid="20"/>
                                        </p:tgtEl>
                                      </p:cBhvr>
                                    </p:animEffect>
                                  </p:childTnLst>
                                </p:cTn>
                              </p:par>
                              <p:par>
                                <p:cTn id="22" presetID="10" presetClass="exit" presetSubtype="0" fill="hold" nodeType="withEffect">
                                  <p:stCondLst>
                                    <p:cond delay="0"/>
                                  </p:stCondLst>
                                  <p:childTnLst>
                                    <p:animEffect transition="out" filter="fade">
                                      <p:cBhvr>
                                        <p:cTn id="23" dur="1000"/>
                                        <p:tgtEl>
                                          <p:spTgt spid="54"/>
                                        </p:tgtEl>
                                      </p:cBhvr>
                                    </p:animEffect>
                                    <p:set>
                                      <p:cBhvr>
                                        <p:cTn id="24" dur="1" fill="hold">
                                          <p:stCondLst>
                                            <p:cond delay="999"/>
                                          </p:stCondLst>
                                        </p:cTn>
                                        <p:tgtEl>
                                          <p:spTgt spid="5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48"/>
                                        </p:tgtEl>
                                      </p:cBhvr>
                                    </p:animEffect>
                                    <p:set>
                                      <p:cBhvr>
                                        <p:cTn id="27" dur="1" fill="hold">
                                          <p:stCondLst>
                                            <p:cond delay="999"/>
                                          </p:stCondLst>
                                        </p:cTn>
                                        <p:tgtEl>
                                          <p:spTgt spid="4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outHorizontal)">
                                      <p:cBhvr>
                                        <p:cTn id="32" dur="1000"/>
                                        <p:tgtEl>
                                          <p:spTgt spid="19"/>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fltVal val="0"/>
                                          </p:val>
                                        </p:tav>
                                        <p:tav tm="100000">
                                          <p:val>
                                            <p:strVal val="#ppt_w"/>
                                          </p:val>
                                        </p:tav>
                                      </p:tavLst>
                                    </p:anim>
                                    <p:anim calcmode="lin" valueType="num">
                                      <p:cBhvr>
                                        <p:cTn id="36" dur="1000" fill="hold"/>
                                        <p:tgtEl>
                                          <p:spTgt spid="18"/>
                                        </p:tgtEl>
                                        <p:attrNameLst>
                                          <p:attrName>ppt_h</p:attrName>
                                        </p:attrNameLst>
                                      </p:cBhvr>
                                      <p:tavLst>
                                        <p:tav tm="0">
                                          <p:val>
                                            <p:fltVal val="0"/>
                                          </p:val>
                                        </p:tav>
                                        <p:tav tm="100000">
                                          <p:val>
                                            <p:strVal val="#ppt_h"/>
                                          </p:val>
                                        </p:tav>
                                      </p:tavLst>
                                    </p:anim>
                                    <p:animEffect transition="in" filter="fade">
                                      <p:cBhvr>
                                        <p:cTn id="37" dur="1000"/>
                                        <p:tgtEl>
                                          <p:spTgt spid="18"/>
                                        </p:tgtEl>
                                      </p:cBhvr>
                                    </p:animEffect>
                                  </p:childTnLst>
                                </p:cTn>
                              </p:par>
                            </p:childTnLst>
                          </p:cTn>
                        </p:par>
                        <p:par>
                          <p:cTn id="38" fill="hold">
                            <p:stCondLst>
                              <p:cond delay="1000"/>
                            </p:stCondLst>
                            <p:childTnLst>
                              <p:par>
                                <p:cTn id="39" presetID="16" presetClass="entr" presetSubtype="42"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outHorizontal)">
                                      <p:cBhvr>
                                        <p:cTn id="41" dur="1000"/>
                                        <p:tgtEl>
                                          <p:spTgt spid="30"/>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fltVal val="0"/>
                                          </p:val>
                                        </p:tav>
                                        <p:tav tm="100000">
                                          <p:val>
                                            <p:strVal val="#ppt_w"/>
                                          </p:val>
                                        </p:tav>
                                      </p:tavLst>
                                    </p:anim>
                                    <p:anim calcmode="lin" valueType="num">
                                      <p:cBhvr>
                                        <p:cTn id="45" dur="1000" fill="hold"/>
                                        <p:tgtEl>
                                          <p:spTgt spid="17"/>
                                        </p:tgtEl>
                                        <p:attrNameLst>
                                          <p:attrName>ppt_h</p:attrName>
                                        </p:attrNameLst>
                                      </p:cBhvr>
                                      <p:tavLst>
                                        <p:tav tm="0">
                                          <p:val>
                                            <p:fltVal val="0"/>
                                          </p:val>
                                        </p:tav>
                                        <p:tav tm="100000">
                                          <p:val>
                                            <p:strVal val="#ppt_h"/>
                                          </p:val>
                                        </p:tav>
                                      </p:tavLst>
                                    </p:anim>
                                    <p:animEffect transition="in" filter="fade">
                                      <p:cBhvr>
                                        <p:cTn id="4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p:cNvGrpSpPr/>
          <p:nvPr/>
        </p:nvGrpSpPr>
        <p:grpSpPr>
          <a:xfrm>
            <a:off x="0" y="914400"/>
            <a:ext cx="9677400" cy="5943600"/>
            <a:chOff x="0" y="914400"/>
            <a:chExt cx="9677400" cy="5943600"/>
          </a:xfrm>
        </p:grpSpPr>
        <p:grpSp>
          <p:nvGrpSpPr>
            <p:cNvPr id="97" name="Group 27"/>
            <p:cNvGrpSpPr/>
            <p:nvPr/>
          </p:nvGrpSpPr>
          <p:grpSpPr>
            <a:xfrm>
              <a:off x="0" y="1524000"/>
              <a:ext cx="9677400" cy="5334000"/>
              <a:chOff x="0" y="1524000"/>
              <a:chExt cx="9677400" cy="5334000"/>
            </a:xfrm>
          </p:grpSpPr>
          <p:sp>
            <p:nvSpPr>
              <p:cNvPr id="99" name="Rectangle 98"/>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 Box 4"/>
              <p:cNvSpPr txBox="1">
                <a:spLocks noChangeArrowheads="1"/>
              </p:cNvSpPr>
              <p:nvPr/>
            </p:nvSpPr>
            <p:spPr bwMode="auto">
              <a:xfrm>
                <a:off x="5791200" y="3393757"/>
                <a:ext cx="3429000" cy="492443"/>
              </a:xfrm>
              <a:prstGeom prst="rect">
                <a:avLst/>
              </a:prstGeom>
              <a:noFill/>
              <a:ln w="9525">
                <a:noFill/>
                <a:miter lim="800000"/>
                <a:headEnd/>
                <a:tailEnd/>
              </a:ln>
            </p:spPr>
            <p:txBody>
              <a:bodyPr wrap="square">
                <a:spAutoFit/>
              </a:bodyPr>
              <a:lstStyle/>
              <a:p>
                <a:r>
                  <a:rPr lang="en-US" sz="2600" b="1" dirty="0" smtClean="0"/>
                  <a:t>axial tilt of the earth</a:t>
                </a:r>
              </a:p>
            </p:txBody>
          </p:sp>
          <p:grpSp>
            <p:nvGrpSpPr>
              <p:cNvPr id="101" name="Group 20"/>
              <p:cNvGrpSpPr/>
              <p:nvPr/>
            </p:nvGrpSpPr>
            <p:grpSpPr>
              <a:xfrm>
                <a:off x="4572000" y="1676400"/>
                <a:ext cx="4114800" cy="914400"/>
                <a:chOff x="4572000" y="1676400"/>
                <a:chExt cx="4114800" cy="914400"/>
              </a:xfrm>
            </p:grpSpPr>
            <p:grpSp>
              <p:nvGrpSpPr>
                <p:cNvPr id="120" name="Group 11"/>
                <p:cNvGrpSpPr/>
                <p:nvPr/>
              </p:nvGrpSpPr>
              <p:grpSpPr>
                <a:xfrm>
                  <a:off x="4572000" y="1676400"/>
                  <a:ext cx="4114800" cy="914400"/>
                  <a:chOff x="4572000" y="1524000"/>
                  <a:chExt cx="4114800" cy="914400"/>
                </a:xfrm>
              </p:grpSpPr>
              <p:pic>
                <p:nvPicPr>
                  <p:cNvPr id="122" name="Picture 2" descr="milankovitch cycle 1.gif (3990 bytes)"/>
                  <p:cNvPicPr>
                    <a:picLocks noChangeAspect="1" noChangeArrowheads="1"/>
                  </p:cNvPicPr>
                  <p:nvPr/>
                </p:nvPicPr>
                <p:blipFill>
                  <a:blip r:embed="rId2"/>
                  <a:srcRect l="16000" t="42105" r="-1333" b="1754"/>
                  <a:stretch>
                    <a:fillRect/>
                  </a:stretch>
                </p:blipFill>
                <p:spPr bwMode="auto">
                  <a:xfrm>
                    <a:off x="4572000" y="1524000"/>
                    <a:ext cx="3657600" cy="914400"/>
                  </a:xfrm>
                  <a:prstGeom prst="rect">
                    <a:avLst/>
                  </a:prstGeom>
                </p:spPr>
              </p:pic>
              <p:sp>
                <p:nvSpPr>
                  <p:cNvPr id="123" name="Rectangle 7"/>
                  <p:cNvSpPr/>
                  <p:nvPr/>
                </p:nvSpPr>
                <p:spPr>
                  <a:xfrm>
                    <a:off x="8153400" y="15240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8"/>
                  <p:cNvSpPr/>
                  <p:nvPr/>
                </p:nvSpPr>
                <p:spPr>
                  <a:xfrm>
                    <a:off x="6477000" y="1524000"/>
                    <a:ext cx="228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p:cNvSpPr/>
                <p:nvPr/>
              </p:nvSpPr>
              <p:spPr>
                <a:xfrm>
                  <a:off x="4572000" y="1676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8"/>
              <p:cNvGrpSpPr/>
              <p:nvPr/>
            </p:nvGrpSpPr>
            <p:grpSpPr>
              <a:xfrm>
                <a:off x="3962400" y="1676400"/>
                <a:ext cx="5181600" cy="990600"/>
                <a:chOff x="3962400" y="1600200"/>
                <a:chExt cx="5181600" cy="990600"/>
              </a:xfrm>
            </p:grpSpPr>
            <p:grpSp>
              <p:nvGrpSpPr>
                <p:cNvPr id="115" name="Group 14"/>
                <p:cNvGrpSpPr/>
                <p:nvPr/>
              </p:nvGrpSpPr>
              <p:grpSpPr>
                <a:xfrm>
                  <a:off x="3962400" y="1600200"/>
                  <a:ext cx="3733800" cy="914400"/>
                  <a:chOff x="3962400" y="1524000"/>
                  <a:chExt cx="3733800" cy="914400"/>
                </a:xfrm>
              </p:grpSpPr>
              <p:pic>
                <p:nvPicPr>
                  <p:cNvPr id="117" name="Picture 2" descr="milankovitch cycle 1.gif (3990 bytes)"/>
                  <p:cNvPicPr>
                    <a:picLocks noChangeAspect="1" noChangeArrowheads="1"/>
                  </p:cNvPicPr>
                  <p:nvPr/>
                </p:nvPicPr>
                <p:blipFill>
                  <a:blip r:embed="rId2"/>
                  <a:srcRect l="1778" t="4678" r="11111" b="39180"/>
                  <a:stretch>
                    <a:fillRect/>
                  </a:stretch>
                </p:blipFill>
                <p:spPr bwMode="auto">
                  <a:xfrm>
                    <a:off x="3962400" y="1524000"/>
                    <a:ext cx="3733800" cy="914400"/>
                  </a:xfrm>
                  <a:prstGeom prst="rect">
                    <a:avLst/>
                  </a:prstGeom>
                  <a:noFill/>
                </p:spPr>
              </p:pic>
              <p:sp>
                <p:nvSpPr>
                  <p:cNvPr id="118" name="Rectangle 12"/>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Rectangle 11"/>
                <p:cNvSpPr/>
                <p:nvPr/>
              </p:nvSpPr>
              <p:spPr>
                <a:xfrm>
                  <a:off x="7696200" y="16764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Text Box 4"/>
              <p:cNvSpPr txBox="1">
                <a:spLocks noChangeArrowheads="1"/>
              </p:cNvSpPr>
              <p:nvPr/>
            </p:nvSpPr>
            <p:spPr bwMode="auto">
              <a:xfrm>
                <a:off x="914400" y="1600200"/>
                <a:ext cx="3429000" cy="492443"/>
              </a:xfrm>
              <a:prstGeom prst="rect">
                <a:avLst/>
              </a:prstGeom>
              <a:noFill/>
              <a:ln w="9525">
                <a:noFill/>
                <a:miter lim="800000"/>
                <a:headEnd/>
                <a:tailEnd/>
              </a:ln>
            </p:spPr>
            <p:txBody>
              <a:bodyPr wrap="square">
                <a:spAutoFit/>
              </a:bodyPr>
              <a:lstStyle/>
              <a:p>
                <a:r>
                  <a:rPr lang="en-US" sz="2600" b="1" dirty="0" smtClean="0"/>
                  <a:t>orbit around the sun</a:t>
                </a:r>
              </a:p>
            </p:txBody>
          </p:sp>
          <p:sp>
            <p:nvSpPr>
              <p:cNvPr id="104" name="Text Box 4"/>
              <p:cNvSpPr txBox="1">
                <a:spLocks noChangeArrowheads="1"/>
              </p:cNvSpPr>
              <p:nvPr/>
            </p:nvSpPr>
            <p:spPr bwMode="auto">
              <a:xfrm>
                <a:off x="0" y="2057400"/>
                <a:ext cx="4267200" cy="461665"/>
              </a:xfrm>
              <a:prstGeom prst="rect">
                <a:avLst/>
              </a:prstGeom>
              <a:noFill/>
              <a:ln w="9525">
                <a:noFill/>
                <a:miter lim="800000"/>
                <a:headEnd/>
                <a:tailEnd/>
              </a:ln>
            </p:spPr>
            <p:txBody>
              <a:bodyPr wrap="square">
                <a:spAutoFit/>
              </a:bodyPr>
              <a:lstStyle/>
              <a:p>
                <a:r>
                  <a:rPr lang="en-US" sz="2400" b="1" dirty="0" smtClean="0"/>
                  <a:t>nearly circular to quite elliptical </a:t>
                </a:r>
              </a:p>
            </p:txBody>
          </p:sp>
          <p:cxnSp>
            <p:nvCxnSpPr>
              <p:cNvPr id="105" name="Straight Connector 104"/>
              <p:cNvCxnSpPr/>
              <p:nvPr/>
            </p:nvCxnSpPr>
            <p:spPr>
              <a:xfrm>
                <a:off x="990600" y="2057400"/>
                <a:ext cx="281635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8"/>
              <p:cNvGrpSpPr/>
              <p:nvPr/>
            </p:nvGrpSpPr>
            <p:grpSpPr>
              <a:xfrm>
                <a:off x="4495800" y="2468880"/>
                <a:ext cx="5181600" cy="990600"/>
                <a:chOff x="3962400" y="1600200"/>
                <a:chExt cx="5181600" cy="990600"/>
              </a:xfrm>
            </p:grpSpPr>
            <p:grpSp>
              <p:nvGrpSpPr>
                <p:cNvPr id="110" name="Group 14"/>
                <p:cNvGrpSpPr/>
                <p:nvPr/>
              </p:nvGrpSpPr>
              <p:grpSpPr>
                <a:xfrm>
                  <a:off x="3962400" y="1600200"/>
                  <a:ext cx="3733800" cy="914400"/>
                  <a:chOff x="3962400" y="1524000"/>
                  <a:chExt cx="3733800" cy="914400"/>
                </a:xfrm>
              </p:grpSpPr>
              <p:pic>
                <p:nvPicPr>
                  <p:cNvPr id="112" name="Picture 2" descr="milankovitch cycle 1.gif (3990 bytes)"/>
                  <p:cNvPicPr>
                    <a:picLocks noChangeAspect="1" noChangeArrowheads="1"/>
                  </p:cNvPicPr>
                  <p:nvPr/>
                </p:nvPicPr>
                <p:blipFill>
                  <a:blip r:embed="rId2"/>
                  <a:srcRect l="1778" t="4678" r="11111" b="39180"/>
                  <a:stretch>
                    <a:fillRect/>
                  </a:stretch>
                </p:blipFill>
                <p:spPr bwMode="auto">
                  <a:xfrm>
                    <a:off x="3962400" y="1524000"/>
                    <a:ext cx="3733800" cy="914400"/>
                  </a:xfrm>
                  <a:prstGeom prst="rect">
                    <a:avLst/>
                  </a:prstGeom>
                  <a:noFill/>
                </p:spPr>
              </p:pic>
              <p:sp>
                <p:nvSpPr>
                  <p:cNvPr id="113" name="Rectangle 112"/>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p:cNvSpPr/>
                <p:nvPr/>
              </p:nvSpPr>
              <p:spPr>
                <a:xfrm>
                  <a:off x="7696200" y="16764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7" name="Picture 2" descr="milankovitch cycle 2.gif (4928 bytes)"/>
              <p:cNvPicPr>
                <a:picLocks noChangeAspect="1" noChangeArrowheads="1"/>
              </p:cNvPicPr>
              <p:nvPr/>
            </p:nvPicPr>
            <p:blipFill>
              <a:blip r:embed="rId3"/>
              <a:srcRect l="11291" t="18706" r="14516" b="25177"/>
              <a:stretch>
                <a:fillRect/>
              </a:stretch>
            </p:blipFill>
            <p:spPr bwMode="auto">
              <a:xfrm>
                <a:off x="1143000" y="3200400"/>
                <a:ext cx="3505200" cy="1143000"/>
              </a:xfrm>
              <a:prstGeom prst="rect">
                <a:avLst/>
              </a:prstGeom>
              <a:noFill/>
            </p:spPr>
          </p:pic>
          <p:cxnSp>
            <p:nvCxnSpPr>
              <p:cNvPr id="108" name="Straight Connector 107"/>
              <p:cNvCxnSpPr/>
              <p:nvPr/>
            </p:nvCxnSpPr>
            <p:spPr>
              <a:xfrm>
                <a:off x="5867400" y="3810000"/>
                <a:ext cx="2743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98"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grpSp>
      <p:pic>
        <p:nvPicPr>
          <p:cNvPr id="65" name="Picture 64" descr="milankovitch cycle 2.gif (4928 bytes)"/>
          <p:cNvPicPr>
            <a:picLocks noChangeAspect="1" noChangeArrowheads="1"/>
          </p:cNvPicPr>
          <p:nvPr/>
        </p:nvPicPr>
        <p:blipFill>
          <a:blip r:embed="rId3"/>
          <a:srcRect l="11291" t="18706" r="61290" b="25177"/>
          <a:stretch>
            <a:fillRect/>
          </a:stretch>
        </p:blipFill>
        <p:spPr bwMode="auto">
          <a:xfrm flipH="1">
            <a:off x="2514600" y="1905000"/>
            <a:ext cx="4343400" cy="3950018"/>
          </a:xfrm>
          <a:prstGeom prst="rect">
            <a:avLst/>
          </a:prstGeom>
          <a:noFill/>
        </p:spPr>
      </p:pic>
      <p:sp useBgFill="1">
        <p:nvSpPr>
          <p:cNvPr id="58"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grpSp>
        <p:nvGrpSpPr>
          <p:cNvPr id="67" name="Group 66"/>
          <p:cNvGrpSpPr/>
          <p:nvPr/>
        </p:nvGrpSpPr>
        <p:grpSpPr>
          <a:xfrm>
            <a:off x="0" y="777240"/>
            <a:ext cx="9144000" cy="6080760"/>
            <a:chOff x="0" y="777240"/>
            <a:chExt cx="9144000" cy="6080760"/>
          </a:xfrm>
        </p:grpSpPr>
        <p:grpSp>
          <p:nvGrpSpPr>
            <p:cNvPr id="64" name="Group 63"/>
            <p:cNvGrpSpPr/>
            <p:nvPr/>
          </p:nvGrpSpPr>
          <p:grpSpPr>
            <a:xfrm>
              <a:off x="0" y="777240"/>
              <a:ext cx="9144000" cy="6080760"/>
              <a:chOff x="0" y="777240"/>
              <a:chExt cx="9144000" cy="6080760"/>
            </a:xfrm>
          </p:grpSpPr>
          <p:grpSp>
            <p:nvGrpSpPr>
              <p:cNvPr id="29" name="Group 28"/>
              <p:cNvGrpSpPr/>
              <p:nvPr/>
            </p:nvGrpSpPr>
            <p:grpSpPr>
              <a:xfrm>
                <a:off x="0" y="777240"/>
                <a:ext cx="9144000" cy="6080760"/>
                <a:chOff x="0" y="777240"/>
                <a:chExt cx="9144000" cy="6080760"/>
              </a:xfrm>
            </p:grpSpPr>
            <p:grpSp>
              <p:nvGrpSpPr>
                <p:cNvPr id="30" name="Group 54"/>
                <p:cNvGrpSpPr/>
                <p:nvPr/>
              </p:nvGrpSpPr>
              <p:grpSpPr>
                <a:xfrm>
                  <a:off x="0" y="777240"/>
                  <a:ext cx="9144000" cy="6080760"/>
                  <a:chOff x="0" y="777240"/>
                  <a:chExt cx="9144000" cy="6080760"/>
                </a:xfrm>
              </p:grpSpPr>
              <p:grpSp>
                <p:nvGrpSpPr>
                  <p:cNvPr id="33" name="Group 51"/>
                  <p:cNvGrpSpPr/>
                  <p:nvPr/>
                </p:nvGrpSpPr>
                <p:grpSpPr>
                  <a:xfrm>
                    <a:off x="0" y="777240"/>
                    <a:ext cx="9144000" cy="6080760"/>
                    <a:chOff x="0" y="777240"/>
                    <a:chExt cx="9144000" cy="6080760"/>
                  </a:xfrm>
                </p:grpSpPr>
                <p:grpSp>
                  <p:nvGrpSpPr>
                    <p:cNvPr id="35" name="Group 47"/>
                    <p:cNvGrpSpPr/>
                    <p:nvPr/>
                  </p:nvGrpSpPr>
                  <p:grpSpPr>
                    <a:xfrm>
                      <a:off x="0" y="777240"/>
                      <a:ext cx="9144000" cy="6080760"/>
                      <a:chOff x="0" y="777240"/>
                      <a:chExt cx="9144000" cy="6080760"/>
                    </a:xfrm>
                  </p:grpSpPr>
                  <p:pic>
                    <p:nvPicPr>
                      <p:cNvPr id="38" name="Picture 37"/>
                      <p:cNvPicPr>
                        <a:picLocks noChangeAspect="1" noChangeArrowheads="1"/>
                      </p:cNvPicPr>
                      <p:nvPr/>
                    </p:nvPicPr>
                    <p:blipFill>
                      <a:blip r:embed="rId4" cstate="print"/>
                      <a:srcRect l="42394" t="47083" r="18091" b="17881"/>
                      <a:stretch>
                        <a:fillRect/>
                      </a:stretch>
                    </p:blipFill>
                    <p:spPr bwMode="auto">
                      <a:xfrm>
                        <a:off x="0" y="777240"/>
                        <a:ext cx="9144000" cy="6080760"/>
                      </a:xfrm>
                      <a:prstGeom prst="rect">
                        <a:avLst/>
                      </a:prstGeom>
                      <a:noFill/>
                      <a:ln w="9525">
                        <a:noFill/>
                        <a:miter lim="800000"/>
                        <a:headEnd/>
                        <a:tailEnd/>
                      </a:ln>
                    </p:spPr>
                  </p:pic>
                  <p:pic>
                    <p:nvPicPr>
                      <p:cNvPr id="39" name="Picture 38"/>
                      <p:cNvPicPr>
                        <a:picLocks noChangeAspect="1" noChangeArrowheads="1"/>
                      </p:cNvPicPr>
                      <p:nvPr/>
                    </p:nvPicPr>
                    <p:blipFill>
                      <a:blip r:embed="rId4" cstate="print"/>
                      <a:srcRect l="66316" t="53258" r="26652" b="42907"/>
                      <a:stretch>
                        <a:fillRect/>
                      </a:stretch>
                    </p:blipFill>
                    <p:spPr bwMode="auto">
                      <a:xfrm>
                        <a:off x="4800600" y="914400"/>
                        <a:ext cx="2514600" cy="914400"/>
                      </a:xfrm>
                      <a:prstGeom prst="rect">
                        <a:avLst/>
                      </a:prstGeom>
                      <a:noFill/>
                      <a:ln w="9525">
                        <a:noFill/>
                        <a:miter lim="800000"/>
                        <a:headEnd/>
                        <a:tailEnd/>
                      </a:ln>
                    </p:spPr>
                  </p:pic>
                </p:grpSp>
                <p:pic>
                  <p:nvPicPr>
                    <p:cNvPr id="36" name="Picture 35"/>
                    <p:cNvPicPr>
                      <a:picLocks noChangeAspect="1" noChangeArrowheads="1"/>
                    </p:cNvPicPr>
                    <p:nvPr/>
                  </p:nvPicPr>
                  <p:blipFill>
                    <a:blip r:embed="rId4" cstate="print"/>
                    <a:srcRect l="60505" t="50508" r="38178" b="43345"/>
                    <a:stretch>
                      <a:fillRect/>
                    </a:stretch>
                  </p:blipFill>
                  <p:spPr bwMode="auto">
                    <a:xfrm>
                      <a:off x="4343400" y="1371600"/>
                      <a:ext cx="304800" cy="1066800"/>
                    </a:xfrm>
                    <a:prstGeom prst="rect">
                      <a:avLst/>
                    </a:prstGeom>
                    <a:noFill/>
                    <a:ln w="9525">
                      <a:noFill/>
                      <a:miter lim="800000"/>
                      <a:headEnd/>
                      <a:tailEnd/>
                    </a:ln>
                  </p:spPr>
                </p:pic>
                <p:pic>
                  <p:nvPicPr>
                    <p:cNvPr id="37" name="Picture 36"/>
                    <p:cNvPicPr>
                      <a:picLocks noChangeAspect="1" noChangeArrowheads="1"/>
                    </p:cNvPicPr>
                    <p:nvPr/>
                  </p:nvPicPr>
                  <p:blipFill>
                    <a:blip r:embed="rId4" cstate="print"/>
                    <a:srcRect l="66316" t="53258" r="26652" b="42907"/>
                    <a:stretch>
                      <a:fillRect/>
                    </a:stretch>
                  </p:blipFill>
                  <p:spPr bwMode="auto">
                    <a:xfrm>
                      <a:off x="4648200" y="838200"/>
                      <a:ext cx="2819400" cy="1219200"/>
                    </a:xfrm>
                    <a:prstGeom prst="rect">
                      <a:avLst/>
                    </a:prstGeom>
                    <a:noFill/>
                    <a:ln w="9525">
                      <a:noFill/>
                      <a:miter lim="800000"/>
                      <a:headEnd/>
                      <a:tailEnd/>
                    </a:ln>
                  </p:spPr>
                </p:pic>
              </p:grpSp>
              <p:pic>
                <p:nvPicPr>
                  <p:cNvPr id="34" name="Picture 33"/>
                  <p:cNvPicPr>
                    <a:picLocks noChangeAspect="1" noChangeArrowheads="1"/>
                  </p:cNvPicPr>
                  <p:nvPr/>
                </p:nvPicPr>
                <p:blipFill>
                  <a:blip r:embed="rId4" cstate="print"/>
                  <a:srcRect l="50956" t="58849" r="44105" b="39395"/>
                  <a:stretch>
                    <a:fillRect/>
                  </a:stretch>
                </p:blipFill>
                <p:spPr bwMode="auto">
                  <a:xfrm>
                    <a:off x="1981200" y="3200400"/>
                    <a:ext cx="1143000" cy="304800"/>
                  </a:xfrm>
                  <a:prstGeom prst="rect">
                    <a:avLst/>
                  </a:prstGeom>
                  <a:noFill/>
                  <a:ln w="9525">
                    <a:noFill/>
                    <a:miter lim="800000"/>
                    <a:headEnd/>
                    <a:tailEnd/>
                  </a:ln>
                </p:spPr>
              </p:pic>
            </p:grpSp>
            <p:pic>
              <p:nvPicPr>
                <p:cNvPr id="31" name="Picture 30"/>
                <p:cNvPicPr>
                  <a:picLocks noChangeAspect="1" noChangeArrowheads="1"/>
                </p:cNvPicPr>
                <p:nvPr/>
              </p:nvPicPr>
              <p:blipFill>
                <a:blip r:embed="rId4" cstate="print"/>
                <a:srcRect l="77628" t="63679" r="20067" b="32370"/>
                <a:stretch>
                  <a:fillRect/>
                </a:stretch>
              </p:blipFill>
              <p:spPr bwMode="auto">
                <a:xfrm>
                  <a:off x="7315200" y="3657600"/>
                  <a:ext cx="990600" cy="685800"/>
                </a:xfrm>
                <a:prstGeom prst="rect">
                  <a:avLst/>
                </a:prstGeom>
                <a:noFill/>
                <a:ln w="9525">
                  <a:noFill/>
                  <a:miter lim="800000"/>
                  <a:headEnd/>
                  <a:tailEnd/>
                </a:ln>
              </p:spPr>
            </p:pic>
            <p:pic>
              <p:nvPicPr>
                <p:cNvPr id="32" name="Picture 31"/>
                <p:cNvPicPr>
                  <a:picLocks noChangeAspect="1" noChangeArrowheads="1"/>
                </p:cNvPicPr>
                <p:nvPr/>
              </p:nvPicPr>
              <p:blipFill>
                <a:blip r:embed="rId4" cstate="print"/>
                <a:srcRect l="69396" t="63240" r="28958" b="31491"/>
                <a:stretch>
                  <a:fillRect/>
                </a:stretch>
              </p:blipFill>
              <p:spPr bwMode="auto">
                <a:xfrm>
                  <a:off x="6400800" y="3581400"/>
                  <a:ext cx="914400" cy="914400"/>
                </a:xfrm>
                <a:prstGeom prst="rect">
                  <a:avLst/>
                </a:prstGeom>
                <a:noFill/>
                <a:ln w="9525">
                  <a:noFill/>
                  <a:miter lim="800000"/>
                  <a:headEnd/>
                  <a:tailEnd/>
                </a:ln>
              </p:spPr>
            </p:pic>
          </p:grpSp>
          <p:sp>
            <p:nvSpPr>
              <p:cNvPr id="48" name="Freeform 47"/>
              <p:cNvSpPr/>
              <p:nvPr/>
            </p:nvSpPr>
            <p:spPr>
              <a:xfrm>
                <a:off x="4648200" y="1676400"/>
                <a:ext cx="685800" cy="76200"/>
              </a:xfrm>
              <a:custGeom>
                <a:avLst/>
                <a:gdLst>
                  <a:gd name="connsiteX0" fmla="*/ 0 w 689810"/>
                  <a:gd name="connsiteY0" fmla="*/ 0 h 160421"/>
                  <a:gd name="connsiteX1" fmla="*/ 689810 w 689810"/>
                  <a:gd name="connsiteY1" fmla="*/ 160421 h 160421"/>
                </a:gdLst>
                <a:ahLst/>
                <a:cxnLst>
                  <a:cxn ang="0">
                    <a:pos x="connsiteX0" y="connsiteY0"/>
                  </a:cxn>
                  <a:cxn ang="0">
                    <a:pos x="connsiteX1" y="connsiteY1"/>
                  </a:cxn>
                </a:cxnLst>
                <a:rect l="l" t="t" r="r" b="b"/>
                <a:pathLst>
                  <a:path w="689810" h="160421">
                    <a:moveTo>
                      <a:pt x="0" y="0"/>
                    </a:moveTo>
                    <a:cubicBezTo>
                      <a:pt x="307473" y="77537"/>
                      <a:pt x="614947" y="155074"/>
                      <a:pt x="689810" y="160421"/>
                    </a:cubicBezTo>
                  </a:path>
                </a:pathLst>
              </a:custGeom>
              <a:ln w="63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rot="414260">
                <a:off x="4800600" y="1143000"/>
                <a:ext cx="724311" cy="523220"/>
              </a:xfrm>
              <a:prstGeom prst="rect">
                <a:avLst/>
              </a:prstGeom>
              <a:noFill/>
            </p:spPr>
            <p:txBody>
              <a:bodyPr wrap="square">
                <a:spAutoFit/>
              </a:bodyPr>
              <a:lstStyle/>
              <a:p>
                <a:pPr algn="ctr"/>
                <a:r>
                  <a:rPr lang="en-US" sz="2800" b="1" dirty="0" smtClean="0">
                    <a:solidFill>
                      <a:srgbClr val="FF0000"/>
                    </a:solidFill>
                    <a:effectLst>
                      <a:outerShdw dist="38100" dir="6600000" algn="ctr" rotWithShape="0">
                        <a:schemeClr val="bg1"/>
                      </a:outerShdw>
                    </a:effectLst>
                    <a:latin typeface="Arial" pitchFamily="34" charset="0"/>
                    <a:cs typeface="Arial" pitchFamily="34" charset="0"/>
                  </a:rPr>
                  <a:t>22</a:t>
                </a:r>
                <a:r>
                  <a:rPr lang="en-US" sz="2800" b="1" baseline="30000" dirty="0" smtClean="0">
                    <a:solidFill>
                      <a:srgbClr val="FF0000"/>
                    </a:solidFill>
                    <a:effectLst>
                      <a:outerShdw dist="38100" dir="6600000" algn="ctr" rotWithShape="0">
                        <a:schemeClr val="bg1"/>
                      </a:outerShdw>
                    </a:effectLst>
                    <a:latin typeface="Arial" pitchFamily="34" charset="0"/>
                    <a:cs typeface="Arial" pitchFamily="34" charset="0"/>
                  </a:rPr>
                  <a:t>o</a:t>
                </a:r>
              </a:p>
            </p:txBody>
          </p:sp>
          <p:cxnSp>
            <p:nvCxnSpPr>
              <p:cNvPr id="43" name="Straight Connector 42"/>
              <p:cNvCxnSpPr/>
              <p:nvPr/>
            </p:nvCxnSpPr>
            <p:spPr>
              <a:xfrm flipV="1">
                <a:off x="4572000" y="1524000"/>
                <a:ext cx="76200" cy="50292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528654">
                <a:off x="5842818" y="1684872"/>
                <a:ext cx="1057550" cy="523220"/>
              </a:xfrm>
              <a:prstGeom prst="rect">
                <a:avLst/>
              </a:prstGeom>
              <a:noFill/>
            </p:spPr>
            <p:txBody>
              <a:bodyPr wrap="square">
                <a:spAutoFit/>
              </a:bodyPr>
              <a:lstStyle/>
              <a:p>
                <a:pPr algn="ctr"/>
                <a:r>
                  <a:rPr lang="en-US" sz="2800" b="1" dirty="0" smtClean="0">
                    <a:solidFill>
                      <a:srgbClr val="FF0000"/>
                    </a:solidFill>
                    <a:effectLst>
                      <a:outerShdw dist="38100" dir="6600000" algn="ctr" rotWithShape="0">
                        <a:schemeClr val="bg1"/>
                      </a:outerShdw>
                    </a:effectLst>
                    <a:latin typeface="Arial" pitchFamily="34" charset="0"/>
                    <a:cs typeface="Arial" pitchFamily="34" charset="0"/>
                  </a:rPr>
                  <a:t>24.5</a:t>
                </a:r>
                <a:r>
                  <a:rPr lang="en-US" sz="2800" b="1" baseline="30000" dirty="0" smtClean="0">
                    <a:solidFill>
                      <a:srgbClr val="FF0000"/>
                    </a:solidFill>
                    <a:effectLst>
                      <a:outerShdw dist="38100" dir="6600000" algn="ctr" rotWithShape="0">
                        <a:schemeClr val="bg1"/>
                      </a:outerShdw>
                    </a:effectLst>
                    <a:latin typeface="Arial" pitchFamily="34" charset="0"/>
                    <a:cs typeface="Arial" pitchFamily="34" charset="0"/>
                  </a:rPr>
                  <a:t>o</a:t>
                </a:r>
              </a:p>
            </p:txBody>
          </p:sp>
          <p:cxnSp>
            <p:nvCxnSpPr>
              <p:cNvPr id="45" name="Straight Connector 44"/>
              <p:cNvCxnSpPr>
                <a:stCxn id="48" idx="1"/>
              </p:cNvCxnSpPr>
              <p:nvPr/>
            </p:nvCxnSpPr>
            <p:spPr>
              <a:xfrm flipH="1">
                <a:off x="5181600" y="1752600"/>
                <a:ext cx="152400" cy="8382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181600" y="1828800"/>
                <a:ext cx="609600" cy="7620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4724400" y="1905000"/>
                <a:ext cx="990600" cy="45719"/>
              </a:xfrm>
              <a:custGeom>
                <a:avLst/>
                <a:gdLst>
                  <a:gd name="connsiteX0" fmla="*/ 0 w 689810"/>
                  <a:gd name="connsiteY0" fmla="*/ 0 h 160421"/>
                  <a:gd name="connsiteX1" fmla="*/ 689810 w 689810"/>
                  <a:gd name="connsiteY1" fmla="*/ 160421 h 160421"/>
                </a:gdLst>
                <a:ahLst/>
                <a:cxnLst>
                  <a:cxn ang="0">
                    <a:pos x="connsiteX0" y="connsiteY0"/>
                  </a:cxn>
                  <a:cxn ang="0">
                    <a:pos x="connsiteX1" y="connsiteY1"/>
                  </a:cxn>
                </a:cxnLst>
                <a:rect l="l" t="t" r="r" b="b"/>
                <a:pathLst>
                  <a:path w="689810" h="160421">
                    <a:moveTo>
                      <a:pt x="0" y="0"/>
                    </a:moveTo>
                    <a:cubicBezTo>
                      <a:pt x="307473" y="77537"/>
                      <a:pt x="614947" y="155074"/>
                      <a:pt x="689810" y="160421"/>
                    </a:cubicBezTo>
                  </a:path>
                </a:pathLst>
              </a:custGeom>
              <a:ln w="635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9" name="Group 17"/>
              <p:cNvGrpSpPr/>
              <p:nvPr/>
            </p:nvGrpSpPr>
            <p:grpSpPr>
              <a:xfrm>
                <a:off x="3361667" y="2057400"/>
                <a:ext cx="2048533" cy="4668383"/>
                <a:chOff x="3361667" y="2057400"/>
                <a:chExt cx="2048533" cy="4668383"/>
              </a:xfrm>
            </p:grpSpPr>
            <p:cxnSp>
              <p:nvCxnSpPr>
                <p:cNvPr id="60" name="Straight Connector 59"/>
                <p:cNvCxnSpPr/>
                <p:nvPr/>
              </p:nvCxnSpPr>
              <p:spPr>
                <a:xfrm flipV="1">
                  <a:off x="3810000" y="2057400"/>
                  <a:ext cx="1600200" cy="3810000"/>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rot="17533212">
                  <a:off x="2915599" y="5325608"/>
                  <a:ext cx="1846243" cy="954107"/>
                </a:xfrm>
                <a:prstGeom prst="rect">
                  <a:avLst/>
                </a:prstGeom>
                <a:noFill/>
              </p:spPr>
              <p:txBody>
                <a:bodyPr wrap="square">
                  <a:spAutoFit/>
                </a:bodyPr>
                <a:lstStyle/>
                <a:p>
                  <a:pPr algn="ctr"/>
                  <a:r>
                    <a:rPr lang="en-US" sz="2800" b="1" dirty="0" smtClean="0">
                      <a:solidFill>
                        <a:schemeClr val="bg1"/>
                      </a:solidFill>
                      <a:effectLst>
                        <a:outerShdw dist="38100" dir="7200000" algn="ctr" rotWithShape="0">
                          <a:schemeClr val="tx1"/>
                        </a:outerShdw>
                      </a:effectLst>
                      <a:latin typeface="Arial" pitchFamily="34" charset="0"/>
                      <a:cs typeface="Arial" pitchFamily="34" charset="0"/>
                    </a:rPr>
                    <a:t>axis of rotation</a:t>
                  </a:r>
                </a:p>
              </p:txBody>
            </p:sp>
          </p:grpSp>
          <p:cxnSp>
            <p:nvCxnSpPr>
              <p:cNvPr id="62" name="Straight Connector 61"/>
              <p:cNvCxnSpPr/>
              <p:nvPr/>
            </p:nvCxnSpPr>
            <p:spPr>
              <a:xfrm rot="5340000">
                <a:off x="3162300" y="5905500"/>
                <a:ext cx="1143000" cy="457200"/>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457200" y="1021140"/>
                <a:ext cx="3429000" cy="1077218"/>
              </a:xfrm>
              <a:prstGeom prst="rect">
                <a:avLst/>
              </a:prstGeom>
              <a:noFill/>
            </p:spPr>
            <p:txBody>
              <a:bodyPr wrap="square">
                <a:spAutoFit/>
              </a:bodyPr>
              <a:lstStyle/>
              <a:p>
                <a:pPr algn="ctr"/>
                <a:r>
                  <a:rPr lang="en-US" sz="3200" b="1" dirty="0" smtClean="0">
                    <a:solidFill>
                      <a:schemeClr val="bg1"/>
                    </a:solidFill>
                    <a:latin typeface="Arial" pitchFamily="34" charset="0"/>
                    <a:cs typeface="Arial" pitchFamily="34" charset="0"/>
                  </a:rPr>
                  <a:t>small variations </a:t>
                </a:r>
              </a:p>
              <a:p>
                <a:pPr algn="ctr"/>
                <a:r>
                  <a:rPr lang="en-US" sz="3200" b="1" dirty="0" smtClean="0">
                    <a:solidFill>
                      <a:schemeClr val="bg1"/>
                    </a:solidFill>
                    <a:latin typeface="Arial" pitchFamily="34" charset="0"/>
                    <a:cs typeface="Arial" pitchFamily="34" charset="0"/>
                  </a:rPr>
                  <a:t>in TILT</a:t>
                </a:r>
              </a:p>
            </p:txBody>
          </p:sp>
        </p:grpSp>
        <p:pic>
          <p:nvPicPr>
            <p:cNvPr id="66" name="Picture 65"/>
            <p:cNvPicPr>
              <a:picLocks noChangeAspect="1" noChangeArrowheads="1"/>
            </p:cNvPicPr>
            <p:nvPr/>
          </p:nvPicPr>
          <p:blipFill>
            <a:blip r:embed="rId4" cstate="print"/>
            <a:srcRect l="45028" t="77729" r="47069" b="20076"/>
            <a:stretch>
              <a:fillRect/>
            </a:stretch>
          </p:blipFill>
          <p:spPr bwMode="auto">
            <a:xfrm>
              <a:off x="533400" y="6400800"/>
              <a:ext cx="1981200" cy="3810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7"/>
                                        </p:tgtEl>
                                      </p:cBhvr>
                                    </p:animEffect>
                                    <p:set>
                                      <p:cBhvr>
                                        <p:cTn id="7" dur="1" fill="hold">
                                          <p:stCondLst>
                                            <p:cond delay="999"/>
                                          </p:stCondLst>
                                        </p:cTn>
                                        <p:tgtEl>
                                          <p:spTgt spid="67"/>
                                        </p:tgtEl>
                                        <p:attrNameLst>
                                          <p:attrName>style.visibility</p:attrName>
                                        </p:attrNameLst>
                                      </p:cBhvr>
                                      <p:to>
                                        <p:strVal val="hidden"/>
                                      </p:to>
                                    </p:set>
                                  </p:childTnLst>
                                </p:cTn>
                              </p:par>
                              <p:par>
                                <p:cTn id="8" presetID="35" presetClass="path" presetSubtype="0" accel="50000" decel="50000" fill="hold" nodeType="withEffect">
                                  <p:stCondLst>
                                    <p:cond delay="500"/>
                                  </p:stCondLst>
                                  <p:childTnLst>
                                    <p:animMotion origin="layout" path="M -1.11022E-16 3.2948E-6 L -0.34583 -0.06567 " pathEditMode="relative" rAng="0" ptsTypes="AA">
                                      <p:cBhvr>
                                        <p:cTn id="9" dur="1000" fill="hold"/>
                                        <p:tgtEl>
                                          <p:spTgt spid="65"/>
                                        </p:tgtEl>
                                        <p:attrNameLst>
                                          <p:attrName>ppt_x</p:attrName>
                                          <p:attrName>ppt_y</p:attrName>
                                        </p:attrNameLst>
                                      </p:cBhvr>
                                      <p:rCtr x="-173" y="-33"/>
                                    </p:animMotion>
                                  </p:childTnLst>
                                </p:cTn>
                              </p:par>
                              <p:par>
                                <p:cTn id="10" presetID="53" presetClass="exit" presetSubtype="0" fill="hold" nodeType="withEffect">
                                  <p:stCondLst>
                                    <p:cond delay="500"/>
                                  </p:stCondLst>
                                  <p:childTnLst>
                                    <p:anim calcmode="lin" valueType="num">
                                      <p:cBhvr>
                                        <p:cTn id="11" dur="1000"/>
                                        <p:tgtEl>
                                          <p:spTgt spid="65"/>
                                        </p:tgtEl>
                                        <p:attrNameLst>
                                          <p:attrName>ppt_w</p:attrName>
                                        </p:attrNameLst>
                                      </p:cBhvr>
                                      <p:tavLst>
                                        <p:tav tm="0">
                                          <p:val>
                                            <p:strVal val="ppt_w"/>
                                          </p:val>
                                        </p:tav>
                                        <p:tav tm="100000">
                                          <p:val>
                                            <p:fltVal val="0"/>
                                          </p:val>
                                        </p:tav>
                                      </p:tavLst>
                                    </p:anim>
                                    <p:anim calcmode="lin" valueType="num">
                                      <p:cBhvr>
                                        <p:cTn id="12" dur="1000"/>
                                        <p:tgtEl>
                                          <p:spTgt spid="65"/>
                                        </p:tgtEl>
                                        <p:attrNameLst>
                                          <p:attrName>ppt_h</p:attrName>
                                        </p:attrNameLst>
                                      </p:cBhvr>
                                      <p:tavLst>
                                        <p:tav tm="0">
                                          <p:val>
                                            <p:strVal val="ppt_h"/>
                                          </p:val>
                                        </p:tav>
                                        <p:tav tm="100000">
                                          <p:val>
                                            <p:fltVal val="0"/>
                                          </p:val>
                                        </p:tav>
                                      </p:tavLst>
                                    </p:anim>
                                    <p:animEffect transition="out" filter="fade">
                                      <p:cBhvr>
                                        <p:cTn id="13" dur="1000"/>
                                        <p:tgtEl>
                                          <p:spTgt spid="65"/>
                                        </p:tgtEl>
                                      </p:cBhvr>
                                    </p:animEffect>
                                    <p:set>
                                      <p:cBhvr>
                                        <p:cTn id="14" dur="1" fill="hold">
                                          <p:stCondLst>
                                            <p:cond delay="999"/>
                                          </p:stCondLst>
                                        </p:cTn>
                                        <p:tgtEl>
                                          <p:spTgt spid="65"/>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4"/>
          <p:cNvSpPr txBox="1">
            <a:spLocks noChangeArrowheads="1"/>
          </p:cNvSpPr>
          <p:nvPr/>
        </p:nvSpPr>
        <p:spPr bwMode="auto">
          <a:xfrm>
            <a:off x="2057400" y="4953000"/>
            <a:ext cx="3810000" cy="492443"/>
          </a:xfrm>
          <a:prstGeom prst="rect">
            <a:avLst/>
          </a:prstGeom>
          <a:noFill/>
          <a:ln w="9525">
            <a:noFill/>
            <a:miter lim="800000"/>
            <a:headEnd/>
            <a:tailEnd/>
          </a:ln>
        </p:spPr>
        <p:txBody>
          <a:bodyPr wrap="square">
            <a:spAutoFit/>
          </a:bodyPr>
          <a:lstStyle/>
          <a:p>
            <a:r>
              <a:rPr lang="en-US" sz="2600" b="1" dirty="0" smtClean="0"/>
              <a:t>solar activity</a:t>
            </a:r>
          </a:p>
        </p:txBody>
      </p:sp>
      <p:sp>
        <p:nvSpPr>
          <p:cNvPr id="5" name="Text Box 4"/>
          <p:cNvSpPr txBox="1">
            <a:spLocks noChangeArrowheads="1"/>
          </p:cNvSpPr>
          <p:nvPr/>
        </p:nvSpPr>
        <p:spPr bwMode="auto">
          <a:xfrm>
            <a:off x="5791200" y="3393757"/>
            <a:ext cx="3429000" cy="492443"/>
          </a:xfrm>
          <a:prstGeom prst="rect">
            <a:avLst/>
          </a:prstGeom>
          <a:noFill/>
          <a:ln w="9525">
            <a:noFill/>
            <a:miter lim="800000"/>
            <a:headEnd/>
            <a:tailEnd/>
          </a:ln>
        </p:spPr>
        <p:txBody>
          <a:bodyPr wrap="square">
            <a:spAutoFit/>
          </a:bodyPr>
          <a:lstStyle/>
          <a:p>
            <a:r>
              <a:rPr lang="en-US" sz="2600" b="1" dirty="0" smtClean="0"/>
              <a:t>axial tilt of the earth</a:t>
            </a:r>
          </a:p>
        </p:txBody>
      </p:sp>
      <p:grpSp>
        <p:nvGrpSpPr>
          <p:cNvPr id="4" name="Group 20"/>
          <p:cNvGrpSpPr/>
          <p:nvPr/>
        </p:nvGrpSpPr>
        <p:grpSpPr>
          <a:xfrm>
            <a:off x="4572000" y="1676400"/>
            <a:ext cx="4114800" cy="914400"/>
            <a:chOff x="4572000" y="1676400"/>
            <a:chExt cx="4114800" cy="914400"/>
          </a:xfrm>
        </p:grpSpPr>
        <p:grpSp>
          <p:nvGrpSpPr>
            <p:cNvPr id="8" name="Group 11"/>
            <p:cNvGrpSpPr/>
            <p:nvPr/>
          </p:nvGrpSpPr>
          <p:grpSpPr>
            <a:xfrm>
              <a:off x="4572000" y="1676400"/>
              <a:ext cx="4114800" cy="914400"/>
              <a:chOff x="4572000" y="1524000"/>
              <a:chExt cx="4114800" cy="914400"/>
            </a:xfrm>
          </p:grpSpPr>
          <p:pic>
            <p:nvPicPr>
              <p:cNvPr id="9" name="Picture 2" descr="milankovitch cycle 1.gif (3990 bytes)"/>
              <p:cNvPicPr>
                <a:picLocks noChangeAspect="1" noChangeArrowheads="1"/>
              </p:cNvPicPr>
              <p:nvPr/>
            </p:nvPicPr>
            <p:blipFill>
              <a:blip r:embed="rId3"/>
              <a:srcRect l="16000" t="42105" r="-1333" b="1754"/>
              <a:stretch>
                <a:fillRect/>
              </a:stretch>
            </p:blipFill>
            <p:spPr bwMode="auto">
              <a:xfrm>
                <a:off x="4572000" y="1524000"/>
                <a:ext cx="3657600" cy="914400"/>
              </a:xfrm>
              <a:prstGeom prst="rect">
                <a:avLst/>
              </a:prstGeom>
            </p:spPr>
          </p:pic>
          <p:sp>
            <p:nvSpPr>
              <p:cNvPr id="10" name="Rectangle 9"/>
              <p:cNvSpPr/>
              <p:nvPr/>
            </p:nvSpPr>
            <p:spPr>
              <a:xfrm>
                <a:off x="8153400" y="15240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77000" y="1524000"/>
                <a:ext cx="228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4572000" y="1676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8"/>
          <p:cNvGrpSpPr/>
          <p:nvPr/>
        </p:nvGrpSpPr>
        <p:grpSpPr>
          <a:xfrm>
            <a:off x="3962400" y="1676400"/>
            <a:ext cx="5181600" cy="990600"/>
            <a:chOff x="3962400" y="1600200"/>
            <a:chExt cx="5181600" cy="990600"/>
          </a:xfrm>
        </p:grpSpPr>
        <p:grpSp>
          <p:nvGrpSpPr>
            <p:cNvPr id="15" name="Group 14"/>
            <p:cNvGrpSpPr/>
            <p:nvPr/>
          </p:nvGrpSpPr>
          <p:grpSpPr>
            <a:xfrm>
              <a:off x="3962400" y="1600200"/>
              <a:ext cx="3733800" cy="914400"/>
              <a:chOff x="3962400" y="1524000"/>
              <a:chExt cx="3733800" cy="914400"/>
            </a:xfrm>
          </p:grpSpPr>
          <p:pic>
            <p:nvPicPr>
              <p:cNvPr id="159746" name="Picture 2" descr="milankovitch cycle 1.gif (3990 bytes)"/>
              <p:cNvPicPr>
                <a:picLocks noChangeAspect="1" noChangeArrowheads="1"/>
              </p:cNvPicPr>
              <p:nvPr/>
            </p:nvPicPr>
            <p:blipFill>
              <a:blip r:embed="rId3"/>
              <a:srcRect l="1778" t="4678" r="11111" b="39180"/>
              <a:stretch>
                <a:fillRect/>
              </a:stretch>
            </p:blipFill>
            <p:spPr bwMode="auto">
              <a:xfrm>
                <a:off x="3962400" y="1524000"/>
                <a:ext cx="3733800" cy="914400"/>
              </a:xfrm>
              <a:prstGeom prst="rect">
                <a:avLst/>
              </a:prstGeom>
              <a:noFill/>
            </p:spPr>
          </p:pic>
          <p:sp>
            <p:nvSpPr>
              <p:cNvPr id="13" name="Rectangle 12"/>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7696200" y="16764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3"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p:nvSpPr>
          <p:cNvPr id="7" name="Text Box 4"/>
          <p:cNvSpPr txBox="1">
            <a:spLocks noChangeArrowheads="1"/>
          </p:cNvSpPr>
          <p:nvPr/>
        </p:nvSpPr>
        <p:spPr bwMode="auto">
          <a:xfrm>
            <a:off x="914400" y="1600200"/>
            <a:ext cx="3276600" cy="492443"/>
          </a:xfrm>
          <a:prstGeom prst="rect">
            <a:avLst/>
          </a:prstGeom>
          <a:noFill/>
          <a:ln w="9525">
            <a:noFill/>
            <a:miter lim="800000"/>
            <a:headEnd/>
            <a:tailEnd/>
          </a:ln>
        </p:spPr>
        <p:txBody>
          <a:bodyPr wrap="square">
            <a:spAutoFit/>
          </a:bodyPr>
          <a:lstStyle/>
          <a:p>
            <a:r>
              <a:rPr lang="en-US" sz="2600" b="1" dirty="0" smtClean="0"/>
              <a:t>orbit around the sun</a:t>
            </a:r>
          </a:p>
        </p:txBody>
      </p:sp>
      <p:sp>
        <p:nvSpPr>
          <p:cNvPr id="22" name="Text Box 4"/>
          <p:cNvSpPr txBox="1">
            <a:spLocks noChangeArrowheads="1"/>
          </p:cNvSpPr>
          <p:nvPr/>
        </p:nvSpPr>
        <p:spPr bwMode="auto">
          <a:xfrm>
            <a:off x="0" y="2057400"/>
            <a:ext cx="4267200" cy="461665"/>
          </a:xfrm>
          <a:prstGeom prst="rect">
            <a:avLst/>
          </a:prstGeom>
          <a:noFill/>
          <a:ln w="9525">
            <a:noFill/>
            <a:miter lim="800000"/>
            <a:headEnd/>
            <a:tailEnd/>
          </a:ln>
        </p:spPr>
        <p:txBody>
          <a:bodyPr wrap="square">
            <a:spAutoFit/>
          </a:bodyPr>
          <a:lstStyle/>
          <a:p>
            <a:r>
              <a:rPr lang="en-US" sz="2400" b="1" dirty="0" smtClean="0"/>
              <a:t>nearly circular to quite elliptical </a:t>
            </a:r>
          </a:p>
        </p:txBody>
      </p:sp>
      <p:cxnSp>
        <p:nvCxnSpPr>
          <p:cNvPr id="24" name="Straight Connector 23"/>
          <p:cNvCxnSpPr/>
          <p:nvPr/>
        </p:nvCxnSpPr>
        <p:spPr>
          <a:xfrm>
            <a:off x="990600" y="2057400"/>
            <a:ext cx="281635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18"/>
          <p:cNvGrpSpPr/>
          <p:nvPr/>
        </p:nvGrpSpPr>
        <p:grpSpPr>
          <a:xfrm>
            <a:off x="4495800" y="2468880"/>
            <a:ext cx="4648200" cy="990600"/>
            <a:chOff x="3962400" y="1600200"/>
            <a:chExt cx="4648200" cy="990600"/>
          </a:xfrm>
        </p:grpSpPr>
        <p:grpSp>
          <p:nvGrpSpPr>
            <p:cNvPr id="25" name="Group 14"/>
            <p:cNvGrpSpPr/>
            <p:nvPr/>
          </p:nvGrpSpPr>
          <p:grpSpPr>
            <a:xfrm>
              <a:off x="3962400" y="1600200"/>
              <a:ext cx="3733800" cy="914400"/>
              <a:chOff x="3962400" y="1524000"/>
              <a:chExt cx="3733800" cy="914400"/>
            </a:xfrm>
          </p:grpSpPr>
          <p:pic>
            <p:nvPicPr>
              <p:cNvPr id="27" name="Picture 2" descr="milankovitch cycle 1.gif (3990 bytes)"/>
              <p:cNvPicPr>
                <a:picLocks noChangeAspect="1" noChangeArrowheads="1"/>
              </p:cNvPicPr>
              <p:nvPr/>
            </p:nvPicPr>
            <p:blipFill>
              <a:blip r:embed="rId3"/>
              <a:srcRect l="1778" t="4678" r="11111" b="39180"/>
              <a:stretch>
                <a:fillRect/>
              </a:stretch>
            </p:blipFill>
            <p:spPr bwMode="auto">
              <a:xfrm>
                <a:off x="3962400" y="1524000"/>
                <a:ext cx="3733800" cy="914400"/>
              </a:xfrm>
              <a:prstGeom prst="rect">
                <a:avLst/>
              </a:prstGeom>
              <a:noFill/>
            </p:spPr>
          </p:pic>
          <p:sp>
            <p:nvSpPr>
              <p:cNvPr id="28" name="Rectangle 27"/>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p:cNvSpPr/>
            <p:nvPr/>
          </p:nvSpPr>
          <p:spPr>
            <a:xfrm>
              <a:off x="7696200" y="1676400"/>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2" descr="milankovitch cycle 2.gif (4928 bytes)"/>
          <p:cNvPicPr>
            <a:picLocks noChangeAspect="1" noChangeArrowheads="1"/>
          </p:cNvPicPr>
          <p:nvPr/>
        </p:nvPicPr>
        <p:blipFill>
          <a:blip r:embed="rId4"/>
          <a:srcRect l="11291" t="18706" r="14516" b="25177"/>
          <a:stretch>
            <a:fillRect/>
          </a:stretch>
        </p:blipFill>
        <p:spPr bwMode="auto">
          <a:xfrm>
            <a:off x="1143000" y="3200400"/>
            <a:ext cx="3505200" cy="1143000"/>
          </a:xfrm>
          <a:prstGeom prst="rect">
            <a:avLst/>
          </a:prstGeom>
          <a:noFill/>
        </p:spPr>
      </p:pic>
      <p:cxnSp>
        <p:nvCxnSpPr>
          <p:cNvPr id="32" name="Straight Connector 31"/>
          <p:cNvCxnSpPr/>
          <p:nvPr/>
        </p:nvCxnSpPr>
        <p:spPr>
          <a:xfrm>
            <a:off x="5867400" y="3810000"/>
            <a:ext cx="2743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133600" y="5410200"/>
            <a:ext cx="1752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 Box 4"/>
          <p:cNvSpPr txBox="1">
            <a:spLocks noChangeArrowheads="1"/>
          </p:cNvSpPr>
          <p:nvPr/>
        </p:nvSpPr>
        <p:spPr bwMode="auto">
          <a:xfrm>
            <a:off x="6172200" y="3886200"/>
            <a:ext cx="2743200" cy="461665"/>
          </a:xfrm>
          <a:prstGeom prst="rect">
            <a:avLst/>
          </a:prstGeom>
          <a:noFill/>
          <a:ln w="9525">
            <a:noFill/>
            <a:miter lim="800000"/>
            <a:headEnd/>
            <a:tailEnd/>
          </a:ln>
        </p:spPr>
        <p:txBody>
          <a:bodyPr wrap="square">
            <a:spAutoFit/>
          </a:bodyPr>
          <a:lstStyle/>
          <a:p>
            <a:r>
              <a:rPr lang="en-US" sz="2400" b="1" dirty="0" smtClean="0"/>
              <a:t>24.5</a:t>
            </a:r>
            <a:r>
              <a:rPr lang="en-US" sz="2400" b="1" baseline="30000" dirty="0" smtClean="0"/>
              <a:t>0</a:t>
            </a:r>
            <a:r>
              <a:rPr lang="en-US" sz="2400" b="1" dirty="0" smtClean="0"/>
              <a:t> &lt; TILT &gt; 22</a:t>
            </a:r>
            <a:r>
              <a:rPr lang="en-US" sz="2400" b="1" baseline="30000" dirty="0" smtClean="0"/>
              <a:t>0</a:t>
            </a:r>
          </a:p>
        </p:txBody>
      </p:sp>
      <p:pic>
        <p:nvPicPr>
          <p:cNvPr id="1026" name="Picture 2" descr="C:\Users\Sandra\AppData\Local\Microsoft\Windows\Temporary Internet Files\Content.IE5\BGLEZAQH\1364063978[1].png"/>
          <p:cNvPicPr>
            <a:picLocks noChangeAspect="1" noChangeArrowheads="1"/>
          </p:cNvPicPr>
          <p:nvPr/>
        </p:nvPicPr>
        <p:blipFill>
          <a:blip r:embed="rId5" cstate="print"/>
          <a:srcRect/>
          <a:stretch>
            <a:fillRect/>
          </a:stretch>
        </p:blipFill>
        <p:spPr bwMode="auto">
          <a:xfrm>
            <a:off x="5257800" y="4648200"/>
            <a:ext cx="1944729" cy="19447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Effect transition="in" filter="fade">
                                      <p:cBhvr>
                                        <p:cTn id="14" dur="1000"/>
                                        <p:tgtEl>
                                          <p:spTgt spid="6"/>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1000"/>
                                        <p:tgtEl>
                                          <p:spTgt spid="33"/>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0" y="899410"/>
            <a:ext cx="9144000" cy="6994698"/>
            <a:chOff x="0" y="899410"/>
            <a:chExt cx="9144000" cy="6994698"/>
          </a:xfrm>
        </p:grpSpPr>
        <p:sp>
          <p:nvSpPr>
            <p:cNvPr id="11" name="Rectangle 10"/>
            <p:cNvSpPr/>
            <p:nvPr/>
          </p:nvSpPr>
          <p:spPr>
            <a:xfrm>
              <a:off x="0" y="91440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2"/>
            <a:srcRect l="40337" t="25000" r="20021" b="21875"/>
            <a:stretch>
              <a:fillRect/>
            </a:stretch>
          </p:blipFill>
          <p:spPr bwMode="auto">
            <a:xfrm>
              <a:off x="587188" y="914400"/>
              <a:ext cx="7871012" cy="5930347"/>
            </a:xfrm>
            <a:prstGeom prst="rect">
              <a:avLst/>
            </a:prstGeom>
            <a:noFill/>
            <a:ln w="9525">
              <a:noFill/>
              <a:miter lim="800000"/>
              <a:headEnd/>
              <a:tailEnd/>
            </a:ln>
            <a:effectLst/>
          </p:spPr>
        </p:pic>
        <p:sp>
          <p:nvSpPr>
            <p:cNvPr id="12" name="Freeform 11"/>
            <p:cNvSpPr/>
            <p:nvPr/>
          </p:nvSpPr>
          <p:spPr>
            <a:xfrm>
              <a:off x="394741" y="1633928"/>
              <a:ext cx="3140439" cy="2151297"/>
            </a:xfrm>
            <a:custGeom>
              <a:avLst/>
              <a:gdLst>
                <a:gd name="connsiteX0" fmla="*/ 159895 w 3140439"/>
                <a:gd name="connsiteY0" fmla="*/ 1843790 h 2138597"/>
                <a:gd name="connsiteX1" fmla="*/ 789482 w 3140439"/>
                <a:gd name="connsiteY1" fmla="*/ 1768839 h 2138597"/>
                <a:gd name="connsiteX2" fmla="*/ 12241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8600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8600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8600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51297"/>
                <a:gd name="connsiteX1" fmla="*/ 865682 w 3140439"/>
                <a:gd name="connsiteY1" fmla="*/ 1768839 h 2151297"/>
                <a:gd name="connsiteX2" fmla="*/ 1300397 w 3140439"/>
                <a:gd name="connsiteY2" fmla="*/ 1860029 h 2151297"/>
                <a:gd name="connsiteX3" fmla="*/ 1748852 w 3140439"/>
                <a:gd name="connsiteY3" fmla="*/ 2084882 h 2151297"/>
                <a:gd name="connsiteX4" fmla="*/ 2093626 w 3140439"/>
                <a:gd name="connsiteY4" fmla="*/ 2128603 h 2151297"/>
                <a:gd name="connsiteX5" fmla="*/ 2678243 w 3140439"/>
                <a:gd name="connsiteY5" fmla="*/ 1948721 h 2151297"/>
                <a:gd name="connsiteX6" fmla="*/ 3038007 w 3140439"/>
                <a:gd name="connsiteY6" fmla="*/ 1528997 h 2151297"/>
                <a:gd name="connsiteX7" fmla="*/ 3112957 w 3140439"/>
                <a:gd name="connsiteY7" fmla="*/ 1304144 h 2151297"/>
                <a:gd name="connsiteX8" fmla="*/ 2873115 w 3140439"/>
                <a:gd name="connsiteY8" fmla="*/ 1034321 h 2151297"/>
                <a:gd name="connsiteX9" fmla="*/ 2558321 w 3140439"/>
                <a:gd name="connsiteY9" fmla="*/ 644577 h 2151297"/>
                <a:gd name="connsiteX10" fmla="*/ 2453390 w 3140439"/>
                <a:gd name="connsiteY10" fmla="*/ 119921 h 2151297"/>
                <a:gd name="connsiteX11" fmla="*/ 1808813 w 3140439"/>
                <a:gd name="connsiteY11" fmla="*/ 74951 h 2151297"/>
                <a:gd name="connsiteX12" fmla="*/ 789482 w 3140439"/>
                <a:gd name="connsiteY12" fmla="*/ 569626 h 2151297"/>
                <a:gd name="connsiteX13" fmla="*/ 129915 w 3140439"/>
                <a:gd name="connsiteY13" fmla="*/ 959370 h 2151297"/>
                <a:gd name="connsiteX14" fmla="*/ 9993 w 3140439"/>
                <a:gd name="connsiteY14" fmla="*/ 1603947 h 2151297"/>
                <a:gd name="connsiteX15" fmla="*/ 99934 w 3140439"/>
                <a:gd name="connsiteY15" fmla="*/ 1768839 h 2151297"/>
                <a:gd name="connsiteX0" fmla="*/ 159895 w 3140439"/>
                <a:gd name="connsiteY0" fmla="*/ 1843790 h 2151297"/>
                <a:gd name="connsiteX1" fmla="*/ 865682 w 3140439"/>
                <a:gd name="connsiteY1" fmla="*/ 1768839 h 2151297"/>
                <a:gd name="connsiteX2" fmla="*/ 1300397 w 3140439"/>
                <a:gd name="connsiteY2" fmla="*/ 1860029 h 2151297"/>
                <a:gd name="connsiteX3" fmla="*/ 1748852 w 3140439"/>
                <a:gd name="connsiteY3" fmla="*/ 2084882 h 2151297"/>
                <a:gd name="connsiteX4" fmla="*/ 2093626 w 3140439"/>
                <a:gd name="connsiteY4" fmla="*/ 2128603 h 2151297"/>
                <a:gd name="connsiteX5" fmla="*/ 2678243 w 3140439"/>
                <a:gd name="connsiteY5" fmla="*/ 1948721 h 2151297"/>
                <a:gd name="connsiteX6" fmla="*/ 3038007 w 3140439"/>
                <a:gd name="connsiteY6" fmla="*/ 1528997 h 2151297"/>
                <a:gd name="connsiteX7" fmla="*/ 3112957 w 3140439"/>
                <a:gd name="connsiteY7" fmla="*/ 1304144 h 2151297"/>
                <a:gd name="connsiteX8" fmla="*/ 2873115 w 3140439"/>
                <a:gd name="connsiteY8" fmla="*/ 1034321 h 2151297"/>
                <a:gd name="connsiteX9" fmla="*/ 2558321 w 3140439"/>
                <a:gd name="connsiteY9" fmla="*/ 644577 h 2151297"/>
                <a:gd name="connsiteX10" fmla="*/ 2453390 w 3140439"/>
                <a:gd name="connsiteY10" fmla="*/ 119921 h 2151297"/>
                <a:gd name="connsiteX11" fmla="*/ 1808813 w 3140439"/>
                <a:gd name="connsiteY11" fmla="*/ 74951 h 2151297"/>
                <a:gd name="connsiteX12" fmla="*/ 789482 w 3140439"/>
                <a:gd name="connsiteY12" fmla="*/ 569626 h 2151297"/>
                <a:gd name="connsiteX13" fmla="*/ 129915 w 3140439"/>
                <a:gd name="connsiteY13" fmla="*/ 959370 h 2151297"/>
                <a:gd name="connsiteX14" fmla="*/ 9993 w 3140439"/>
                <a:gd name="connsiteY14" fmla="*/ 1603947 h 2151297"/>
                <a:gd name="connsiteX15" fmla="*/ 99934 w 3140439"/>
                <a:gd name="connsiteY15" fmla="*/ 1768839 h 2151297"/>
                <a:gd name="connsiteX0" fmla="*/ 159895 w 3140439"/>
                <a:gd name="connsiteY0" fmla="*/ 1843790 h 2151297"/>
                <a:gd name="connsiteX1" fmla="*/ 865682 w 3140439"/>
                <a:gd name="connsiteY1" fmla="*/ 1768839 h 2151297"/>
                <a:gd name="connsiteX2" fmla="*/ 1300397 w 3140439"/>
                <a:gd name="connsiteY2" fmla="*/ 1860029 h 2151297"/>
                <a:gd name="connsiteX3" fmla="*/ 1748852 w 3140439"/>
                <a:gd name="connsiteY3" fmla="*/ 2084882 h 2151297"/>
                <a:gd name="connsiteX4" fmla="*/ 2093626 w 3140439"/>
                <a:gd name="connsiteY4" fmla="*/ 2128603 h 2151297"/>
                <a:gd name="connsiteX5" fmla="*/ 2678243 w 3140439"/>
                <a:gd name="connsiteY5" fmla="*/ 1948721 h 2151297"/>
                <a:gd name="connsiteX6" fmla="*/ 3038007 w 3140439"/>
                <a:gd name="connsiteY6" fmla="*/ 1528997 h 2151297"/>
                <a:gd name="connsiteX7" fmla="*/ 3112957 w 3140439"/>
                <a:gd name="connsiteY7" fmla="*/ 1304144 h 2151297"/>
                <a:gd name="connsiteX8" fmla="*/ 2873115 w 3140439"/>
                <a:gd name="connsiteY8" fmla="*/ 1034321 h 2151297"/>
                <a:gd name="connsiteX9" fmla="*/ 2558321 w 3140439"/>
                <a:gd name="connsiteY9" fmla="*/ 644577 h 2151297"/>
                <a:gd name="connsiteX10" fmla="*/ 2453390 w 3140439"/>
                <a:gd name="connsiteY10" fmla="*/ 119921 h 2151297"/>
                <a:gd name="connsiteX11" fmla="*/ 1808813 w 3140439"/>
                <a:gd name="connsiteY11" fmla="*/ 74951 h 2151297"/>
                <a:gd name="connsiteX12" fmla="*/ 789482 w 3140439"/>
                <a:gd name="connsiteY12" fmla="*/ 569626 h 2151297"/>
                <a:gd name="connsiteX13" fmla="*/ 129915 w 3140439"/>
                <a:gd name="connsiteY13" fmla="*/ 959370 h 2151297"/>
                <a:gd name="connsiteX14" fmla="*/ 9993 w 3140439"/>
                <a:gd name="connsiteY14" fmla="*/ 1603947 h 2151297"/>
                <a:gd name="connsiteX15" fmla="*/ 99934 w 3140439"/>
                <a:gd name="connsiteY15" fmla="*/ 1768839 h 21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0439" h="2151297">
                  <a:moveTo>
                    <a:pt x="159895" y="1843790"/>
                  </a:moveTo>
                  <a:cubicBezTo>
                    <a:pt x="385996" y="1811311"/>
                    <a:pt x="662898" y="1778832"/>
                    <a:pt x="865682" y="1768839"/>
                  </a:cubicBezTo>
                  <a:cubicBezTo>
                    <a:pt x="1174585" y="1785493"/>
                    <a:pt x="1046538" y="1783591"/>
                    <a:pt x="1300397" y="1860029"/>
                  </a:cubicBezTo>
                  <a:cubicBezTo>
                    <a:pt x="1614896" y="1934841"/>
                    <a:pt x="1567561" y="1930261"/>
                    <a:pt x="1748852" y="2084882"/>
                  </a:cubicBezTo>
                  <a:cubicBezTo>
                    <a:pt x="1956790" y="2137591"/>
                    <a:pt x="1938728" y="2151297"/>
                    <a:pt x="2093626" y="2128603"/>
                  </a:cubicBezTo>
                  <a:cubicBezTo>
                    <a:pt x="2248525" y="2105910"/>
                    <a:pt x="2520846" y="2048655"/>
                    <a:pt x="2678243" y="1948721"/>
                  </a:cubicBezTo>
                  <a:cubicBezTo>
                    <a:pt x="2835640" y="1848787"/>
                    <a:pt x="2965555" y="1636426"/>
                    <a:pt x="3038007" y="1528997"/>
                  </a:cubicBezTo>
                  <a:cubicBezTo>
                    <a:pt x="3110459" y="1421568"/>
                    <a:pt x="3140439" y="1386590"/>
                    <a:pt x="3112957" y="1304144"/>
                  </a:cubicBezTo>
                  <a:cubicBezTo>
                    <a:pt x="3085475" y="1221698"/>
                    <a:pt x="2965554" y="1144249"/>
                    <a:pt x="2873115" y="1034321"/>
                  </a:cubicBezTo>
                  <a:cubicBezTo>
                    <a:pt x="2780676" y="924393"/>
                    <a:pt x="2628275" y="796977"/>
                    <a:pt x="2558321" y="644577"/>
                  </a:cubicBezTo>
                  <a:cubicBezTo>
                    <a:pt x="2488367" y="492177"/>
                    <a:pt x="2578308" y="214859"/>
                    <a:pt x="2453390" y="119921"/>
                  </a:cubicBezTo>
                  <a:cubicBezTo>
                    <a:pt x="2328472" y="24983"/>
                    <a:pt x="2086131" y="0"/>
                    <a:pt x="1808813" y="74951"/>
                  </a:cubicBezTo>
                  <a:cubicBezTo>
                    <a:pt x="1531495" y="149902"/>
                    <a:pt x="1069298" y="422223"/>
                    <a:pt x="789482" y="569626"/>
                  </a:cubicBezTo>
                  <a:cubicBezTo>
                    <a:pt x="509666" y="717029"/>
                    <a:pt x="259830" y="786983"/>
                    <a:pt x="129915" y="959370"/>
                  </a:cubicBezTo>
                  <a:cubicBezTo>
                    <a:pt x="0" y="1131757"/>
                    <a:pt x="14990" y="1469036"/>
                    <a:pt x="9993" y="1603947"/>
                  </a:cubicBezTo>
                  <a:cubicBezTo>
                    <a:pt x="4996" y="1738858"/>
                    <a:pt x="347272" y="1833796"/>
                    <a:pt x="99934" y="1768839"/>
                  </a:cubicBez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866275" y="899410"/>
              <a:ext cx="3155430" cy="2168576"/>
            </a:xfrm>
            <a:custGeom>
              <a:avLst/>
              <a:gdLst>
                <a:gd name="connsiteX0" fmla="*/ 127417 w 3155430"/>
                <a:gd name="connsiteY0" fmla="*/ 329783 h 2168576"/>
                <a:gd name="connsiteX1" fmla="*/ 247338 w 3155430"/>
                <a:gd name="connsiteY1" fmla="*/ 134911 h 2168576"/>
                <a:gd name="connsiteX2" fmla="*/ 1611443 w 3155430"/>
                <a:gd name="connsiteY2" fmla="*/ 44970 h 2168576"/>
                <a:gd name="connsiteX3" fmla="*/ 2645764 w 3155430"/>
                <a:gd name="connsiteY3" fmla="*/ 44970 h 2168576"/>
                <a:gd name="connsiteX4" fmla="*/ 3065489 w 3155430"/>
                <a:gd name="connsiteY4" fmla="*/ 314793 h 2168576"/>
                <a:gd name="connsiteX5" fmla="*/ 3140440 w 3155430"/>
                <a:gd name="connsiteY5" fmla="*/ 449705 h 2168576"/>
                <a:gd name="connsiteX6" fmla="*/ 2975548 w 3155430"/>
                <a:gd name="connsiteY6" fmla="*/ 794479 h 2168576"/>
                <a:gd name="connsiteX7" fmla="*/ 2900597 w 3155430"/>
                <a:gd name="connsiteY7" fmla="*/ 1169233 h 2168576"/>
                <a:gd name="connsiteX8" fmla="*/ 2960558 w 3155430"/>
                <a:gd name="connsiteY8" fmla="*/ 1618938 h 2168576"/>
                <a:gd name="connsiteX9" fmla="*/ 2795666 w 3155430"/>
                <a:gd name="connsiteY9" fmla="*/ 1948721 h 2168576"/>
                <a:gd name="connsiteX10" fmla="*/ 2555823 w 3155430"/>
                <a:gd name="connsiteY10" fmla="*/ 2068642 h 2168576"/>
                <a:gd name="connsiteX11" fmla="*/ 2091128 w 3155430"/>
                <a:gd name="connsiteY11" fmla="*/ 2158583 h 2168576"/>
                <a:gd name="connsiteX12" fmla="*/ 1641423 w 3155430"/>
                <a:gd name="connsiteY12" fmla="*/ 2008682 h 2168576"/>
                <a:gd name="connsiteX13" fmla="*/ 1281659 w 3155430"/>
                <a:gd name="connsiteY13" fmla="*/ 1648918 h 2168576"/>
                <a:gd name="connsiteX14" fmla="*/ 1026827 w 3155430"/>
                <a:gd name="connsiteY14" fmla="*/ 1274164 h 2168576"/>
                <a:gd name="connsiteX15" fmla="*/ 966866 w 3155430"/>
                <a:gd name="connsiteY15" fmla="*/ 854439 h 2168576"/>
                <a:gd name="connsiteX16" fmla="*/ 592112 w 3155430"/>
                <a:gd name="connsiteY16" fmla="*/ 629587 h 2168576"/>
                <a:gd name="connsiteX17" fmla="*/ 97436 w 3155430"/>
                <a:gd name="connsiteY17" fmla="*/ 269823 h 2168576"/>
                <a:gd name="connsiteX18" fmla="*/ 157397 w 3155430"/>
                <a:gd name="connsiteY18" fmla="*/ 164892 h 2168576"/>
                <a:gd name="connsiteX19" fmla="*/ 157397 w 3155430"/>
                <a:gd name="connsiteY19" fmla="*/ 164892 h 216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55430" h="2168576">
                  <a:moveTo>
                    <a:pt x="127417" y="329783"/>
                  </a:moveTo>
                  <a:cubicBezTo>
                    <a:pt x="63708" y="256081"/>
                    <a:pt x="0" y="182380"/>
                    <a:pt x="247338" y="134911"/>
                  </a:cubicBezTo>
                  <a:cubicBezTo>
                    <a:pt x="494676" y="87442"/>
                    <a:pt x="1211705" y="59960"/>
                    <a:pt x="1611443" y="44970"/>
                  </a:cubicBezTo>
                  <a:cubicBezTo>
                    <a:pt x="2011181" y="29980"/>
                    <a:pt x="2403423" y="0"/>
                    <a:pt x="2645764" y="44970"/>
                  </a:cubicBezTo>
                  <a:cubicBezTo>
                    <a:pt x="2888105" y="89940"/>
                    <a:pt x="2983043" y="247337"/>
                    <a:pt x="3065489" y="314793"/>
                  </a:cubicBezTo>
                  <a:cubicBezTo>
                    <a:pt x="3147935" y="382249"/>
                    <a:pt x="3155430" y="369757"/>
                    <a:pt x="3140440" y="449705"/>
                  </a:cubicBezTo>
                  <a:cubicBezTo>
                    <a:pt x="3125450" y="529653"/>
                    <a:pt x="3015522" y="674558"/>
                    <a:pt x="2975548" y="794479"/>
                  </a:cubicBezTo>
                  <a:cubicBezTo>
                    <a:pt x="2935574" y="914400"/>
                    <a:pt x="2903095" y="1031823"/>
                    <a:pt x="2900597" y="1169233"/>
                  </a:cubicBezTo>
                  <a:cubicBezTo>
                    <a:pt x="2898099" y="1306643"/>
                    <a:pt x="2978046" y="1489023"/>
                    <a:pt x="2960558" y="1618938"/>
                  </a:cubicBezTo>
                  <a:cubicBezTo>
                    <a:pt x="2943070" y="1748853"/>
                    <a:pt x="2863122" y="1873770"/>
                    <a:pt x="2795666" y="1948721"/>
                  </a:cubicBezTo>
                  <a:cubicBezTo>
                    <a:pt x="2728210" y="2023672"/>
                    <a:pt x="2673246" y="2033665"/>
                    <a:pt x="2555823" y="2068642"/>
                  </a:cubicBezTo>
                  <a:cubicBezTo>
                    <a:pt x="2438400" y="2103619"/>
                    <a:pt x="2243528" y="2168576"/>
                    <a:pt x="2091128" y="2158583"/>
                  </a:cubicBezTo>
                  <a:cubicBezTo>
                    <a:pt x="1938728" y="2148590"/>
                    <a:pt x="1776335" y="2093626"/>
                    <a:pt x="1641423" y="2008682"/>
                  </a:cubicBezTo>
                  <a:cubicBezTo>
                    <a:pt x="1506512" y="1923738"/>
                    <a:pt x="1384092" y="1771338"/>
                    <a:pt x="1281659" y="1648918"/>
                  </a:cubicBezTo>
                  <a:cubicBezTo>
                    <a:pt x="1179226" y="1526498"/>
                    <a:pt x="1079292" y="1406577"/>
                    <a:pt x="1026827" y="1274164"/>
                  </a:cubicBezTo>
                  <a:cubicBezTo>
                    <a:pt x="974362" y="1141751"/>
                    <a:pt x="1039319" y="961869"/>
                    <a:pt x="966866" y="854439"/>
                  </a:cubicBezTo>
                  <a:cubicBezTo>
                    <a:pt x="894414" y="747010"/>
                    <a:pt x="737017" y="727023"/>
                    <a:pt x="592112" y="629587"/>
                  </a:cubicBezTo>
                  <a:cubicBezTo>
                    <a:pt x="447207" y="532151"/>
                    <a:pt x="169889" y="347272"/>
                    <a:pt x="97436" y="269823"/>
                  </a:cubicBezTo>
                  <a:cubicBezTo>
                    <a:pt x="24983" y="192374"/>
                    <a:pt x="157397" y="164892"/>
                    <a:pt x="157397" y="164892"/>
                  </a:cubicBezTo>
                  <a:lnTo>
                    <a:pt x="157397" y="164892"/>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694419" y="966866"/>
              <a:ext cx="3402767" cy="2535836"/>
            </a:xfrm>
            <a:custGeom>
              <a:avLst/>
              <a:gdLst>
                <a:gd name="connsiteX0" fmla="*/ 282315 w 3402767"/>
                <a:gd name="connsiteY0" fmla="*/ 52465 h 2535836"/>
                <a:gd name="connsiteX1" fmla="*/ 1946224 w 3402767"/>
                <a:gd name="connsiteY1" fmla="*/ 67455 h 2535836"/>
                <a:gd name="connsiteX2" fmla="*/ 3295338 w 3402767"/>
                <a:gd name="connsiteY2" fmla="*/ 142406 h 2535836"/>
                <a:gd name="connsiteX3" fmla="*/ 2590801 w 3402767"/>
                <a:gd name="connsiteY3" fmla="*/ 682052 h 2535836"/>
                <a:gd name="connsiteX4" fmla="*/ 2575811 w 3402767"/>
                <a:gd name="connsiteY4" fmla="*/ 1146747 h 2535836"/>
                <a:gd name="connsiteX5" fmla="*/ 2605791 w 3402767"/>
                <a:gd name="connsiteY5" fmla="*/ 1461541 h 2535836"/>
                <a:gd name="connsiteX6" fmla="*/ 2186066 w 3402767"/>
                <a:gd name="connsiteY6" fmla="*/ 1536491 h 2535836"/>
                <a:gd name="connsiteX7" fmla="*/ 1571470 w 3402767"/>
                <a:gd name="connsiteY7" fmla="*/ 1776334 h 2535836"/>
                <a:gd name="connsiteX8" fmla="*/ 1151745 w 3402767"/>
                <a:gd name="connsiteY8" fmla="*/ 2271009 h 2535836"/>
                <a:gd name="connsiteX9" fmla="*/ 1001843 w 3402767"/>
                <a:gd name="connsiteY9" fmla="*/ 2480872 h 2535836"/>
                <a:gd name="connsiteX10" fmla="*/ 687050 w 3402767"/>
                <a:gd name="connsiteY10" fmla="*/ 2465882 h 2535836"/>
                <a:gd name="connsiteX11" fmla="*/ 207365 w 3402767"/>
                <a:gd name="connsiteY11" fmla="*/ 2061147 h 2535836"/>
                <a:gd name="connsiteX12" fmla="*/ 102433 w 3402767"/>
                <a:gd name="connsiteY12" fmla="*/ 1671403 h 2535836"/>
                <a:gd name="connsiteX13" fmla="*/ 12492 w 3402767"/>
                <a:gd name="connsiteY13" fmla="*/ 1101777 h 2535836"/>
                <a:gd name="connsiteX14" fmla="*/ 177384 w 3402767"/>
                <a:gd name="connsiteY14" fmla="*/ 607101 h 2535836"/>
                <a:gd name="connsiteX15" fmla="*/ 522158 w 3402767"/>
                <a:gd name="connsiteY15" fmla="*/ 97436 h 2535836"/>
                <a:gd name="connsiteX16" fmla="*/ 866932 w 3402767"/>
                <a:gd name="connsiteY16" fmla="*/ 22485 h 2535836"/>
                <a:gd name="connsiteX0" fmla="*/ 282315 w 3402767"/>
                <a:gd name="connsiteY0" fmla="*/ 52465 h 2535836"/>
                <a:gd name="connsiteX1" fmla="*/ 1946224 w 3402767"/>
                <a:gd name="connsiteY1" fmla="*/ 67455 h 2535836"/>
                <a:gd name="connsiteX2" fmla="*/ 3295338 w 3402767"/>
                <a:gd name="connsiteY2" fmla="*/ 142406 h 2535836"/>
                <a:gd name="connsiteX3" fmla="*/ 2590801 w 3402767"/>
                <a:gd name="connsiteY3" fmla="*/ 682052 h 2535836"/>
                <a:gd name="connsiteX4" fmla="*/ 2575811 w 3402767"/>
                <a:gd name="connsiteY4" fmla="*/ 1146747 h 2535836"/>
                <a:gd name="connsiteX5" fmla="*/ 2605791 w 3402767"/>
                <a:gd name="connsiteY5" fmla="*/ 1461541 h 2535836"/>
                <a:gd name="connsiteX6" fmla="*/ 2186066 w 3402767"/>
                <a:gd name="connsiteY6" fmla="*/ 1536491 h 2535836"/>
                <a:gd name="connsiteX7" fmla="*/ 1571470 w 3402767"/>
                <a:gd name="connsiteY7" fmla="*/ 1776334 h 2535836"/>
                <a:gd name="connsiteX8" fmla="*/ 1151745 w 3402767"/>
                <a:gd name="connsiteY8" fmla="*/ 2271009 h 2535836"/>
                <a:gd name="connsiteX9" fmla="*/ 1001843 w 3402767"/>
                <a:gd name="connsiteY9" fmla="*/ 2480872 h 2535836"/>
                <a:gd name="connsiteX10" fmla="*/ 687050 w 3402767"/>
                <a:gd name="connsiteY10" fmla="*/ 2465882 h 2535836"/>
                <a:gd name="connsiteX11" fmla="*/ 207365 w 3402767"/>
                <a:gd name="connsiteY11" fmla="*/ 2061147 h 2535836"/>
                <a:gd name="connsiteX12" fmla="*/ 102433 w 3402767"/>
                <a:gd name="connsiteY12" fmla="*/ 1671403 h 2535836"/>
                <a:gd name="connsiteX13" fmla="*/ 12492 w 3402767"/>
                <a:gd name="connsiteY13" fmla="*/ 1101777 h 2535836"/>
                <a:gd name="connsiteX14" fmla="*/ 177384 w 3402767"/>
                <a:gd name="connsiteY14" fmla="*/ 607101 h 2535836"/>
                <a:gd name="connsiteX15" fmla="*/ 522158 w 3402767"/>
                <a:gd name="connsiteY15" fmla="*/ 97436 h 2535836"/>
                <a:gd name="connsiteX16" fmla="*/ 866932 w 3402767"/>
                <a:gd name="connsiteY16" fmla="*/ 22485 h 2535836"/>
                <a:gd name="connsiteX17" fmla="*/ 282315 w 3402767"/>
                <a:gd name="connsiteY17" fmla="*/ 52465 h 25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2767" h="2535836">
                  <a:moveTo>
                    <a:pt x="282315" y="52465"/>
                  </a:moveTo>
                  <a:lnTo>
                    <a:pt x="1946224" y="67455"/>
                  </a:lnTo>
                  <a:cubicBezTo>
                    <a:pt x="2448395" y="82445"/>
                    <a:pt x="3187909" y="39973"/>
                    <a:pt x="3295338" y="142406"/>
                  </a:cubicBezTo>
                  <a:cubicBezTo>
                    <a:pt x="3402767" y="244839"/>
                    <a:pt x="2710722" y="514662"/>
                    <a:pt x="2590801" y="682052"/>
                  </a:cubicBezTo>
                  <a:cubicBezTo>
                    <a:pt x="2470880" y="849442"/>
                    <a:pt x="2573313" y="1016832"/>
                    <a:pt x="2575811" y="1146747"/>
                  </a:cubicBezTo>
                  <a:cubicBezTo>
                    <a:pt x="2578309" y="1276662"/>
                    <a:pt x="2670748" y="1396584"/>
                    <a:pt x="2605791" y="1461541"/>
                  </a:cubicBezTo>
                  <a:cubicBezTo>
                    <a:pt x="2540834" y="1526498"/>
                    <a:pt x="2358453" y="1484026"/>
                    <a:pt x="2186066" y="1536491"/>
                  </a:cubicBezTo>
                  <a:cubicBezTo>
                    <a:pt x="2013679" y="1588956"/>
                    <a:pt x="1743857" y="1653914"/>
                    <a:pt x="1571470" y="1776334"/>
                  </a:cubicBezTo>
                  <a:cubicBezTo>
                    <a:pt x="1399083" y="1898754"/>
                    <a:pt x="1246683" y="2153586"/>
                    <a:pt x="1151745" y="2271009"/>
                  </a:cubicBezTo>
                  <a:cubicBezTo>
                    <a:pt x="1056807" y="2388432"/>
                    <a:pt x="1079292" y="2448393"/>
                    <a:pt x="1001843" y="2480872"/>
                  </a:cubicBezTo>
                  <a:cubicBezTo>
                    <a:pt x="924394" y="2513351"/>
                    <a:pt x="819463" y="2535836"/>
                    <a:pt x="687050" y="2465882"/>
                  </a:cubicBezTo>
                  <a:cubicBezTo>
                    <a:pt x="554637" y="2395928"/>
                    <a:pt x="304801" y="2193560"/>
                    <a:pt x="207365" y="2061147"/>
                  </a:cubicBezTo>
                  <a:cubicBezTo>
                    <a:pt x="109929" y="1928734"/>
                    <a:pt x="134912" y="1831298"/>
                    <a:pt x="102433" y="1671403"/>
                  </a:cubicBezTo>
                  <a:cubicBezTo>
                    <a:pt x="69954" y="1511508"/>
                    <a:pt x="0" y="1279161"/>
                    <a:pt x="12492" y="1101777"/>
                  </a:cubicBezTo>
                  <a:cubicBezTo>
                    <a:pt x="24984" y="924393"/>
                    <a:pt x="92440" y="774491"/>
                    <a:pt x="177384" y="607101"/>
                  </a:cubicBezTo>
                  <a:cubicBezTo>
                    <a:pt x="262328" y="439711"/>
                    <a:pt x="407233" y="194872"/>
                    <a:pt x="522158" y="97436"/>
                  </a:cubicBezTo>
                  <a:cubicBezTo>
                    <a:pt x="637083" y="0"/>
                    <a:pt x="851942" y="2498"/>
                    <a:pt x="866932" y="22485"/>
                  </a:cubicBezTo>
                  <a:lnTo>
                    <a:pt x="282315" y="52465"/>
                  </a:lnTo>
                  <a:close/>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ectangle 54"/>
            <p:cNvSpPr/>
            <p:nvPr/>
          </p:nvSpPr>
          <p:spPr>
            <a:xfrm>
              <a:off x="609600" y="5257800"/>
              <a:ext cx="990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562600" y="2485869"/>
              <a:ext cx="3031761" cy="2993037"/>
            </a:xfrm>
            <a:custGeom>
              <a:avLst/>
              <a:gdLst>
                <a:gd name="connsiteX0" fmla="*/ 587115 w 2960558"/>
                <a:gd name="connsiteY0" fmla="*/ 182380 h 2993037"/>
                <a:gd name="connsiteX1" fmla="*/ 1321633 w 2960558"/>
                <a:gd name="connsiteY1" fmla="*/ 2498 h 2993037"/>
                <a:gd name="connsiteX2" fmla="*/ 2161082 w 2960558"/>
                <a:gd name="connsiteY2" fmla="*/ 167390 h 2993037"/>
                <a:gd name="connsiteX3" fmla="*/ 2715718 w 2960558"/>
                <a:gd name="connsiteY3" fmla="*/ 722026 h 2993037"/>
                <a:gd name="connsiteX4" fmla="*/ 2940571 w 2960558"/>
                <a:gd name="connsiteY4" fmla="*/ 1021829 h 2993037"/>
                <a:gd name="connsiteX5" fmla="*/ 2835640 w 2960558"/>
                <a:gd name="connsiteY5" fmla="*/ 1981200 h 2993037"/>
                <a:gd name="connsiteX6" fmla="*/ 2835640 w 2960558"/>
                <a:gd name="connsiteY6" fmla="*/ 2730708 h 2993037"/>
                <a:gd name="connsiteX7" fmla="*/ 2101122 w 2960558"/>
                <a:gd name="connsiteY7" fmla="*/ 2955561 h 2993037"/>
                <a:gd name="connsiteX8" fmla="*/ 1366604 w 2960558"/>
                <a:gd name="connsiteY8" fmla="*/ 2955561 h 2993037"/>
                <a:gd name="connsiteX9" fmla="*/ 722027 w 2960558"/>
                <a:gd name="connsiteY9" fmla="*/ 2730708 h 2993037"/>
                <a:gd name="connsiteX10" fmla="*/ 302302 w 2960558"/>
                <a:gd name="connsiteY10" fmla="*/ 2281003 h 2993037"/>
                <a:gd name="connsiteX11" fmla="*/ 92440 w 2960558"/>
                <a:gd name="connsiteY11" fmla="*/ 1786328 h 2993037"/>
                <a:gd name="connsiteX12" fmla="*/ 2499 w 2960558"/>
                <a:gd name="connsiteY12" fmla="*/ 1321633 h 2993037"/>
                <a:gd name="connsiteX13" fmla="*/ 77449 w 2960558"/>
                <a:gd name="connsiteY13" fmla="*/ 871928 h 2993037"/>
                <a:gd name="connsiteX14" fmla="*/ 467194 w 2960558"/>
                <a:gd name="connsiteY14" fmla="*/ 377252 h 2993037"/>
                <a:gd name="connsiteX15" fmla="*/ 796977 w 2960558"/>
                <a:gd name="connsiteY15" fmla="*/ 137410 h 2993037"/>
                <a:gd name="connsiteX0" fmla="*/ 587115 w 2960558"/>
                <a:gd name="connsiteY0" fmla="*/ 182380 h 2993037"/>
                <a:gd name="connsiteX1" fmla="*/ 1321633 w 2960558"/>
                <a:gd name="connsiteY1" fmla="*/ 2498 h 2993037"/>
                <a:gd name="connsiteX2" fmla="*/ 2161082 w 2960558"/>
                <a:gd name="connsiteY2" fmla="*/ 167390 h 2993037"/>
                <a:gd name="connsiteX3" fmla="*/ 2715718 w 2960558"/>
                <a:gd name="connsiteY3" fmla="*/ 722026 h 2993037"/>
                <a:gd name="connsiteX4" fmla="*/ 2940571 w 2960558"/>
                <a:gd name="connsiteY4" fmla="*/ 1021829 h 2993037"/>
                <a:gd name="connsiteX5" fmla="*/ 2835640 w 2960558"/>
                <a:gd name="connsiteY5" fmla="*/ 1981200 h 2993037"/>
                <a:gd name="connsiteX6" fmla="*/ 2835640 w 2960558"/>
                <a:gd name="connsiteY6" fmla="*/ 2730708 h 2993037"/>
                <a:gd name="connsiteX7" fmla="*/ 2101122 w 2960558"/>
                <a:gd name="connsiteY7" fmla="*/ 2955561 h 2993037"/>
                <a:gd name="connsiteX8" fmla="*/ 1366604 w 2960558"/>
                <a:gd name="connsiteY8" fmla="*/ 2955561 h 2993037"/>
                <a:gd name="connsiteX9" fmla="*/ 722027 w 2960558"/>
                <a:gd name="connsiteY9" fmla="*/ 2730708 h 2993037"/>
                <a:gd name="connsiteX10" fmla="*/ 302302 w 2960558"/>
                <a:gd name="connsiteY10" fmla="*/ 2281003 h 2993037"/>
                <a:gd name="connsiteX11" fmla="*/ 92440 w 2960558"/>
                <a:gd name="connsiteY11" fmla="*/ 1786328 h 2993037"/>
                <a:gd name="connsiteX12" fmla="*/ 2499 w 2960558"/>
                <a:gd name="connsiteY12" fmla="*/ 1321633 h 2993037"/>
                <a:gd name="connsiteX13" fmla="*/ 77449 w 2960558"/>
                <a:gd name="connsiteY13" fmla="*/ 871928 h 2993037"/>
                <a:gd name="connsiteX14" fmla="*/ 467194 w 2960558"/>
                <a:gd name="connsiteY14" fmla="*/ 377252 h 2993037"/>
                <a:gd name="connsiteX15" fmla="*/ 796977 w 2960558"/>
                <a:gd name="connsiteY15" fmla="*/ 137410 h 2993037"/>
                <a:gd name="connsiteX16" fmla="*/ 587115 w 2960558"/>
                <a:gd name="connsiteY16" fmla="*/ 182380 h 299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558" h="2993037">
                  <a:moveTo>
                    <a:pt x="587115" y="182380"/>
                  </a:moveTo>
                  <a:cubicBezTo>
                    <a:pt x="823210" y="93688"/>
                    <a:pt x="1059305" y="4996"/>
                    <a:pt x="1321633" y="2498"/>
                  </a:cubicBezTo>
                  <a:cubicBezTo>
                    <a:pt x="1583961" y="0"/>
                    <a:pt x="1928735" y="47469"/>
                    <a:pt x="2161082" y="167390"/>
                  </a:cubicBezTo>
                  <a:cubicBezTo>
                    <a:pt x="2393429" y="287311"/>
                    <a:pt x="2585803" y="579620"/>
                    <a:pt x="2715718" y="722026"/>
                  </a:cubicBezTo>
                  <a:cubicBezTo>
                    <a:pt x="2845633" y="864433"/>
                    <a:pt x="2920584" y="811967"/>
                    <a:pt x="2940571" y="1021829"/>
                  </a:cubicBezTo>
                  <a:cubicBezTo>
                    <a:pt x="2960558" y="1231691"/>
                    <a:pt x="2853128" y="1696387"/>
                    <a:pt x="2835640" y="1981200"/>
                  </a:cubicBezTo>
                  <a:cubicBezTo>
                    <a:pt x="2818152" y="2266013"/>
                    <a:pt x="2958060" y="2568315"/>
                    <a:pt x="2835640" y="2730708"/>
                  </a:cubicBezTo>
                  <a:cubicBezTo>
                    <a:pt x="2713220" y="2893102"/>
                    <a:pt x="2345961" y="2918086"/>
                    <a:pt x="2101122" y="2955561"/>
                  </a:cubicBezTo>
                  <a:cubicBezTo>
                    <a:pt x="1856283" y="2993036"/>
                    <a:pt x="1596453" y="2993037"/>
                    <a:pt x="1366604" y="2955561"/>
                  </a:cubicBezTo>
                  <a:cubicBezTo>
                    <a:pt x="1136755" y="2918086"/>
                    <a:pt x="899411" y="2843134"/>
                    <a:pt x="722027" y="2730708"/>
                  </a:cubicBezTo>
                  <a:cubicBezTo>
                    <a:pt x="544643" y="2618282"/>
                    <a:pt x="407233" y="2438400"/>
                    <a:pt x="302302" y="2281003"/>
                  </a:cubicBezTo>
                  <a:cubicBezTo>
                    <a:pt x="197371" y="2123606"/>
                    <a:pt x="142407" y="1946223"/>
                    <a:pt x="92440" y="1786328"/>
                  </a:cubicBezTo>
                  <a:cubicBezTo>
                    <a:pt x="42473" y="1626433"/>
                    <a:pt x="4997" y="1474033"/>
                    <a:pt x="2499" y="1321633"/>
                  </a:cubicBezTo>
                  <a:cubicBezTo>
                    <a:pt x="1" y="1169233"/>
                    <a:pt x="0" y="1029325"/>
                    <a:pt x="77449" y="871928"/>
                  </a:cubicBezTo>
                  <a:cubicBezTo>
                    <a:pt x="154898" y="714531"/>
                    <a:pt x="347273" y="499672"/>
                    <a:pt x="467194" y="377252"/>
                  </a:cubicBezTo>
                  <a:cubicBezTo>
                    <a:pt x="587115" y="254832"/>
                    <a:pt x="774492" y="162394"/>
                    <a:pt x="796977" y="137410"/>
                  </a:cubicBezTo>
                  <a:lnTo>
                    <a:pt x="587115" y="182380"/>
                  </a:lnTo>
                  <a:close/>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rot="19080054">
              <a:off x="2751016" y="3490754"/>
              <a:ext cx="3696930" cy="4403354"/>
            </a:xfrm>
            <a:custGeom>
              <a:avLst/>
              <a:gdLst>
                <a:gd name="connsiteX0" fmla="*/ 587115 w 2960558"/>
                <a:gd name="connsiteY0" fmla="*/ 182380 h 2993037"/>
                <a:gd name="connsiteX1" fmla="*/ 1321633 w 2960558"/>
                <a:gd name="connsiteY1" fmla="*/ 2498 h 2993037"/>
                <a:gd name="connsiteX2" fmla="*/ 2161082 w 2960558"/>
                <a:gd name="connsiteY2" fmla="*/ 167390 h 2993037"/>
                <a:gd name="connsiteX3" fmla="*/ 2715718 w 2960558"/>
                <a:gd name="connsiteY3" fmla="*/ 722026 h 2993037"/>
                <a:gd name="connsiteX4" fmla="*/ 2940571 w 2960558"/>
                <a:gd name="connsiteY4" fmla="*/ 1021829 h 2993037"/>
                <a:gd name="connsiteX5" fmla="*/ 2835640 w 2960558"/>
                <a:gd name="connsiteY5" fmla="*/ 1981200 h 2993037"/>
                <a:gd name="connsiteX6" fmla="*/ 2835640 w 2960558"/>
                <a:gd name="connsiteY6" fmla="*/ 2730708 h 2993037"/>
                <a:gd name="connsiteX7" fmla="*/ 2101122 w 2960558"/>
                <a:gd name="connsiteY7" fmla="*/ 2955561 h 2993037"/>
                <a:gd name="connsiteX8" fmla="*/ 1366604 w 2960558"/>
                <a:gd name="connsiteY8" fmla="*/ 2955561 h 2993037"/>
                <a:gd name="connsiteX9" fmla="*/ 722027 w 2960558"/>
                <a:gd name="connsiteY9" fmla="*/ 2730708 h 2993037"/>
                <a:gd name="connsiteX10" fmla="*/ 302302 w 2960558"/>
                <a:gd name="connsiteY10" fmla="*/ 2281003 h 2993037"/>
                <a:gd name="connsiteX11" fmla="*/ 92440 w 2960558"/>
                <a:gd name="connsiteY11" fmla="*/ 1786328 h 2993037"/>
                <a:gd name="connsiteX12" fmla="*/ 2499 w 2960558"/>
                <a:gd name="connsiteY12" fmla="*/ 1321633 h 2993037"/>
                <a:gd name="connsiteX13" fmla="*/ 77449 w 2960558"/>
                <a:gd name="connsiteY13" fmla="*/ 871928 h 2993037"/>
                <a:gd name="connsiteX14" fmla="*/ 467194 w 2960558"/>
                <a:gd name="connsiteY14" fmla="*/ 377252 h 2993037"/>
                <a:gd name="connsiteX15" fmla="*/ 796977 w 2960558"/>
                <a:gd name="connsiteY15" fmla="*/ 137410 h 2993037"/>
                <a:gd name="connsiteX0" fmla="*/ 587115 w 2960558"/>
                <a:gd name="connsiteY0" fmla="*/ 182380 h 2993037"/>
                <a:gd name="connsiteX1" fmla="*/ 1321633 w 2960558"/>
                <a:gd name="connsiteY1" fmla="*/ 2498 h 2993037"/>
                <a:gd name="connsiteX2" fmla="*/ 2161082 w 2960558"/>
                <a:gd name="connsiteY2" fmla="*/ 167390 h 2993037"/>
                <a:gd name="connsiteX3" fmla="*/ 2715718 w 2960558"/>
                <a:gd name="connsiteY3" fmla="*/ 722026 h 2993037"/>
                <a:gd name="connsiteX4" fmla="*/ 2940571 w 2960558"/>
                <a:gd name="connsiteY4" fmla="*/ 1021829 h 2993037"/>
                <a:gd name="connsiteX5" fmla="*/ 2835640 w 2960558"/>
                <a:gd name="connsiteY5" fmla="*/ 1981200 h 2993037"/>
                <a:gd name="connsiteX6" fmla="*/ 2835640 w 2960558"/>
                <a:gd name="connsiteY6" fmla="*/ 2730708 h 2993037"/>
                <a:gd name="connsiteX7" fmla="*/ 2101122 w 2960558"/>
                <a:gd name="connsiteY7" fmla="*/ 2955561 h 2993037"/>
                <a:gd name="connsiteX8" fmla="*/ 1366604 w 2960558"/>
                <a:gd name="connsiteY8" fmla="*/ 2955561 h 2993037"/>
                <a:gd name="connsiteX9" fmla="*/ 722027 w 2960558"/>
                <a:gd name="connsiteY9" fmla="*/ 2730708 h 2993037"/>
                <a:gd name="connsiteX10" fmla="*/ 302302 w 2960558"/>
                <a:gd name="connsiteY10" fmla="*/ 2281003 h 2993037"/>
                <a:gd name="connsiteX11" fmla="*/ 92440 w 2960558"/>
                <a:gd name="connsiteY11" fmla="*/ 1786328 h 2993037"/>
                <a:gd name="connsiteX12" fmla="*/ 2499 w 2960558"/>
                <a:gd name="connsiteY12" fmla="*/ 1321633 h 2993037"/>
                <a:gd name="connsiteX13" fmla="*/ 77449 w 2960558"/>
                <a:gd name="connsiteY13" fmla="*/ 871928 h 2993037"/>
                <a:gd name="connsiteX14" fmla="*/ 467194 w 2960558"/>
                <a:gd name="connsiteY14" fmla="*/ 377252 h 2993037"/>
                <a:gd name="connsiteX15" fmla="*/ 796977 w 2960558"/>
                <a:gd name="connsiteY15" fmla="*/ 137410 h 2993037"/>
                <a:gd name="connsiteX16" fmla="*/ 587115 w 2960558"/>
                <a:gd name="connsiteY16" fmla="*/ 182380 h 299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558" h="2993037">
                  <a:moveTo>
                    <a:pt x="587115" y="182380"/>
                  </a:moveTo>
                  <a:cubicBezTo>
                    <a:pt x="823210" y="93688"/>
                    <a:pt x="1059305" y="4996"/>
                    <a:pt x="1321633" y="2498"/>
                  </a:cubicBezTo>
                  <a:cubicBezTo>
                    <a:pt x="1583961" y="0"/>
                    <a:pt x="1928735" y="47469"/>
                    <a:pt x="2161082" y="167390"/>
                  </a:cubicBezTo>
                  <a:cubicBezTo>
                    <a:pt x="2393429" y="287311"/>
                    <a:pt x="2585803" y="579620"/>
                    <a:pt x="2715718" y="722026"/>
                  </a:cubicBezTo>
                  <a:cubicBezTo>
                    <a:pt x="2845633" y="864433"/>
                    <a:pt x="2920584" y="811967"/>
                    <a:pt x="2940571" y="1021829"/>
                  </a:cubicBezTo>
                  <a:cubicBezTo>
                    <a:pt x="2960558" y="1231691"/>
                    <a:pt x="2853128" y="1696387"/>
                    <a:pt x="2835640" y="1981200"/>
                  </a:cubicBezTo>
                  <a:cubicBezTo>
                    <a:pt x="2818152" y="2266013"/>
                    <a:pt x="2958060" y="2568315"/>
                    <a:pt x="2835640" y="2730708"/>
                  </a:cubicBezTo>
                  <a:cubicBezTo>
                    <a:pt x="2713220" y="2893102"/>
                    <a:pt x="2345961" y="2918086"/>
                    <a:pt x="2101122" y="2955561"/>
                  </a:cubicBezTo>
                  <a:cubicBezTo>
                    <a:pt x="1856283" y="2993036"/>
                    <a:pt x="1596453" y="2993037"/>
                    <a:pt x="1366604" y="2955561"/>
                  </a:cubicBezTo>
                  <a:cubicBezTo>
                    <a:pt x="1136755" y="2918086"/>
                    <a:pt x="899411" y="2843134"/>
                    <a:pt x="722027" y="2730708"/>
                  </a:cubicBezTo>
                  <a:cubicBezTo>
                    <a:pt x="544643" y="2618282"/>
                    <a:pt x="407233" y="2438400"/>
                    <a:pt x="302302" y="2281003"/>
                  </a:cubicBezTo>
                  <a:cubicBezTo>
                    <a:pt x="197371" y="2123606"/>
                    <a:pt x="142407" y="1946223"/>
                    <a:pt x="92440" y="1786328"/>
                  </a:cubicBezTo>
                  <a:cubicBezTo>
                    <a:pt x="42473" y="1626433"/>
                    <a:pt x="4997" y="1474033"/>
                    <a:pt x="2499" y="1321633"/>
                  </a:cubicBezTo>
                  <a:cubicBezTo>
                    <a:pt x="1" y="1169233"/>
                    <a:pt x="0" y="1029325"/>
                    <a:pt x="77449" y="871928"/>
                  </a:cubicBezTo>
                  <a:cubicBezTo>
                    <a:pt x="154898" y="714531"/>
                    <a:pt x="347273" y="499672"/>
                    <a:pt x="467194" y="377252"/>
                  </a:cubicBezTo>
                  <a:cubicBezTo>
                    <a:pt x="587115" y="254832"/>
                    <a:pt x="774492" y="162394"/>
                    <a:pt x="796977" y="137410"/>
                  </a:cubicBezTo>
                  <a:lnTo>
                    <a:pt x="587115" y="182380"/>
                  </a:lnTo>
                  <a:close/>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47"/>
          <p:cNvGrpSpPr/>
          <p:nvPr/>
        </p:nvGrpSpPr>
        <p:grpSpPr>
          <a:xfrm>
            <a:off x="0" y="914400"/>
            <a:ext cx="9220200" cy="5943600"/>
            <a:chOff x="0" y="914400"/>
            <a:chExt cx="9220200" cy="5943600"/>
          </a:xfrm>
        </p:grpSpPr>
        <p:sp>
          <p:nvSpPr>
            <p:cNvPr id="18" name="Rectangle 17"/>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4"/>
            <p:cNvSpPr txBox="1">
              <a:spLocks noChangeArrowheads="1"/>
            </p:cNvSpPr>
            <p:nvPr/>
          </p:nvSpPr>
          <p:spPr bwMode="auto">
            <a:xfrm>
              <a:off x="2057400" y="4953000"/>
              <a:ext cx="3810000" cy="492443"/>
            </a:xfrm>
            <a:prstGeom prst="rect">
              <a:avLst/>
            </a:prstGeom>
            <a:noFill/>
            <a:ln w="9525">
              <a:noFill/>
              <a:miter lim="800000"/>
              <a:headEnd/>
              <a:tailEnd/>
            </a:ln>
          </p:spPr>
          <p:txBody>
            <a:bodyPr wrap="square">
              <a:spAutoFit/>
            </a:bodyPr>
            <a:lstStyle/>
            <a:p>
              <a:r>
                <a:rPr lang="en-US" sz="2600" b="1" dirty="0" smtClean="0"/>
                <a:t>solar activity</a:t>
              </a:r>
            </a:p>
          </p:txBody>
        </p:sp>
        <p:sp>
          <p:nvSpPr>
            <p:cNvPr id="20" name="Text Box 4"/>
            <p:cNvSpPr txBox="1">
              <a:spLocks noChangeArrowheads="1"/>
            </p:cNvSpPr>
            <p:nvPr/>
          </p:nvSpPr>
          <p:spPr bwMode="auto">
            <a:xfrm>
              <a:off x="5791200" y="3393757"/>
              <a:ext cx="3429000" cy="492443"/>
            </a:xfrm>
            <a:prstGeom prst="rect">
              <a:avLst/>
            </a:prstGeom>
            <a:noFill/>
            <a:ln w="9525">
              <a:noFill/>
              <a:miter lim="800000"/>
              <a:headEnd/>
              <a:tailEnd/>
            </a:ln>
          </p:spPr>
          <p:txBody>
            <a:bodyPr wrap="square">
              <a:spAutoFit/>
            </a:bodyPr>
            <a:lstStyle/>
            <a:p>
              <a:r>
                <a:rPr lang="en-US" sz="2600" b="1" dirty="0" smtClean="0"/>
                <a:t>axial tilt of the earth</a:t>
              </a:r>
            </a:p>
          </p:txBody>
        </p:sp>
        <p:grpSp>
          <p:nvGrpSpPr>
            <p:cNvPr id="21" name="Group 20"/>
            <p:cNvGrpSpPr/>
            <p:nvPr/>
          </p:nvGrpSpPr>
          <p:grpSpPr>
            <a:xfrm>
              <a:off x="4572000" y="1676400"/>
              <a:ext cx="4114800" cy="914400"/>
              <a:chOff x="4572000" y="1676400"/>
              <a:chExt cx="4114800" cy="914400"/>
            </a:xfrm>
          </p:grpSpPr>
          <p:grpSp>
            <p:nvGrpSpPr>
              <p:cNvPr id="22" name="Group 11"/>
              <p:cNvGrpSpPr/>
              <p:nvPr/>
            </p:nvGrpSpPr>
            <p:grpSpPr>
              <a:xfrm>
                <a:off x="4572000" y="1676400"/>
                <a:ext cx="4114800" cy="914400"/>
                <a:chOff x="4572000" y="1524000"/>
                <a:chExt cx="4114800" cy="914400"/>
              </a:xfrm>
            </p:grpSpPr>
            <p:pic>
              <p:nvPicPr>
                <p:cNvPr id="24" name="Picture 2" descr="milankovitch cycle 1.gif (3990 bytes)"/>
                <p:cNvPicPr>
                  <a:picLocks noChangeAspect="1" noChangeArrowheads="1"/>
                </p:cNvPicPr>
                <p:nvPr/>
              </p:nvPicPr>
              <p:blipFill>
                <a:blip r:embed="rId3"/>
                <a:srcRect l="16000" t="42105" r="-1333" b="1754"/>
                <a:stretch>
                  <a:fillRect/>
                </a:stretch>
              </p:blipFill>
              <p:spPr bwMode="auto">
                <a:xfrm>
                  <a:off x="4572000" y="1524000"/>
                  <a:ext cx="3657600" cy="914400"/>
                </a:xfrm>
                <a:prstGeom prst="rect">
                  <a:avLst/>
                </a:prstGeom>
              </p:spPr>
            </p:pic>
            <p:sp>
              <p:nvSpPr>
                <p:cNvPr id="25" name="Rectangle 24"/>
                <p:cNvSpPr/>
                <p:nvPr/>
              </p:nvSpPr>
              <p:spPr>
                <a:xfrm>
                  <a:off x="8153400" y="15240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477000" y="1524000"/>
                  <a:ext cx="228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4572000" y="1676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8"/>
            <p:cNvGrpSpPr/>
            <p:nvPr/>
          </p:nvGrpSpPr>
          <p:grpSpPr>
            <a:xfrm>
              <a:off x="3962400" y="1676400"/>
              <a:ext cx="5181600" cy="990600"/>
              <a:chOff x="3962400" y="1600200"/>
              <a:chExt cx="5181600" cy="990600"/>
            </a:xfrm>
          </p:grpSpPr>
          <p:grpSp>
            <p:nvGrpSpPr>
              <p:cNvPr id="28" name="Group 14"/>
              <p:cNvGrpSpPr/>
              <p:nvPr/>
            </p:nvGrpSpPr>
            <p:grpSpPr>
              <a:xfrm>
                <a:off x="3962400" y="1600200"/>
                <a:ext cx="3733800" cy="914400"/>
                <a:chOff x="3962400" y="1524000"/>
                <a:chExt cx="3733800" cy="914400"/>
              </a:xfrm>
            </p:grpSpPr>
            <p:pic>
              <p:nvPicPr>
                <p:cNvPr id="30" name="Picture 2" descr="milankovitch cycle 1.gif (3990 bytes)"/>
                <p:cNvPicPr>
                  <a:picLocks noChangeAspect="1" noChangeArrowheads="1"/>
                </p:cNvPicPr>
                <p:nvPr/>
              </p:nvPicPr>
              <p:blipFill>
                <a:blip r:embed="rId3"/>
                <a:srcRect l="1778" t="4678" r="11111" b="39180"/>
                <a:stretch>
                  <a:fillRect/>
                </a:stretch>
              </p:blipFill>
              <p:spPr bwMode="auto">
                <a:xfrm>
                  <a:off x="3962400" y="1524000"/>
                  <a:ext cx="3733800" cy="914400"/>
                </a:xfrm>
                <a:prstGeom prst="rect">
                  <a:avLst/>
                </a:prstGeom>
                <a:noFill/>
              </p:spPr>
            </p:pic>
            <p:sp>
              <p:nvSpPr>
                <p:cNvPr id="31" name="Rectangle 12"/>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7696200" y="16764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3"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p:nvSpPr>
            <p:cNvPr id="34" name="Text Box 4"/>
            <p:cNvSpPr txBox="1">
              <a:spLocks noChangeArrowheads="1"/>
            </p:cNvSpPr>
            <p:nvPr/>
          </p:nvSpPr>
          <p:spPr bwMode="auto">
            <a:xfrm>
              <a:off x="914400" y="1600200"/>
              <a:ext cx="3048000" cy="492443"/>
            </a:xfrm>
            <a:prstGeom prst="rect">
              <a:avLst/>
            </a:prstGeom>
            <a:noFill/>
            <a:ln w="9525">
              <a:noFill/>
              <a:miter lim="800000"/>
              <a:headEnd/>
              <a:tailEnd/>
            </a:ln>
          </p:spPr>
          <p:txBody>
            <a:bodyPr wrap="square">
              <a:spAutoFit/>
            </a:bodyPr>
            <a:lstStyle/>
            <a:p>
              <a:r>
                <a:rPr lang="en-US" sz="2600" b="1" dirty="0" smtClean="0"/>
                <a:t>orbit around the sun</a:t>
              </a:r>
            </a:p>
          </p:txBody>
        </p:sp>
        <p:sp>
          <p:nvSpPr>
            <p:cNvPr id="35" name="Text Box 4"/>
            <p:cNvSpPr txBox="1">
              <a:spLocks noChangeArrowheads="1"/>
            </p:cNvSpPr>
            <p:nvPr/>
          </p:nvSpPr>
          <p:spPr bwMode="auto">
            <a:xfrm>
              <a:off x="0" y="2057400"/>
              <a:ext cx="4267200" cy="461665"/>
            </a:xfrm>
            <a:prstGeom prst="rect">
              <a:avLst/>
            </a:prstGeom>
            <a:noFill/>
            <a:ln w="9525">
              <a:noFill/>
              <a:miter lim="800000"/>
              <a:headEnd/>
              <a:tailEnd/>
            </a:ln>
          </p:spPr>
          <p:txBody>
            <a:bodyPr wrap="square">
              <a:spAutoFit/>
            </a:bodyPr>
            <a:lstStyle/>
            <a:p>
              <a:r>
                <a:rPr lang="en-US" sz="2400" b="1" dirty="0" smtClean="0"/>
                <a:t>nearly circular to quite elliptical </a:t>
              </a:r>
            </a:p>
          </p:txBody>
        </p:sp>
        <p:cxnSp>
          <p:nvCxnSpPr>
            <p:cNvPr id="36" name="Straight Connector 35"/>
            <p:cNvCxnSpPr/>
            <p:nvPr/>
          </p:nvCxnSpPr>
          <p:spPr>
            <a:xfrm>
              <a:off x="990600" y="2057400"/>
              <a:ext cx="2819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18"/>
            <p:cNvGrpSpPr/>
            <p:nvPr/>
          </p:nvGrpSpPr>
          <p:grpSpPr>
            <a:xfrm>
              <a:off x="4495800" y="2468880"/>
              <a:ext cx="4648200" cy="990600"/>
              <a:chOff x="3962400" y="1600200"/>
              <a:chExt cx="4648200" cy="990600"/>
            </a:xfrm>
          </p:grpSpPr>
          <p:grpSp>
            <p:nvGrpSpPr>
              <p:cNvPr id="38" name="Group 14"/>
              <p:cNvGrpSpPr/>
              <p:nvPr/>
            </p:nvGrpSpPr>
            <p:grpSpPr>
              <a:xfrm>
                <a:off x="3962400" y="1600200"/>
                <a:ext cx="3733800" cy="914400"/>
                <a:chOff x="3962400" y="1524000"/>
                <a:chExt cx="3733800" cy="914400"/>
              </a:xfrm>
            </p:grpSpPr>
            <p:pic>
              <p:nvPicPr>
                <p:cNvPr id="40" name="Picture 2" descr="milankovitch cycle 1.gif (3990 bytes)"/>
                <p:cNvPicPr>
                  <a:picLocks noChangeAspect="1" noChangeArrowheads="1"/>
                </p:cNvPicPr>
                <p:nvPr/>
              </p:nvPicPr>
              <p:blipFill>
                <a:blip r:embed="rId3"/>
                <a:srcRect l="1778" t="4678" r="11111" b="39180"/>
                <a:stretch>
                  <a:fillRect/>
                </a:stretch>
              </p:blipFill>
              <p:spPr bwMode="auto">
                <a:xfrm>
                  <a:off x="3962400" y="1524000"/>
                  <a:ext cx="3733800" cy="914400"/>
                </a:xfrm>
                <a:prstGeom prst="rect">
                  <a:avLst/>
                </a:prstGeom>
                <a:noFill/>
              </p:spPr>
            </p:pic>
            <p:sp>
              <p:nvSpPr>
                <p:cNvPr id="41" name="Rectangle 40"/>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7696200" y="1676400"/>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2" descr="milankovitch cycle 2.gif (4928 bytes)"/>
            <p:cNvPicPr>
              <a:picLocks noChangeAspect="1" noChangeArrowheads="1"/>
            </p:cNvPicPr>
            <p:nvPr/>
          </p:nvPicPr>
          <p:blipFill>
            <a:blip r:embed="rId4"/>
            <a:srcRect l="11291" t="18706" r="14516" b="25177"/>
            <a:stretch>
              <a:fillRect/>
            </a:stretch>
          </p:blipFill>
          <p:spPr bwMode="auto">
            <a:xfrm>
              <a:off x="1143000" y="3200400"/>
              <a:ext cx="3505200" cy="1143000"/>
            </a:xfrm>
            <a:prstGeom prst="rect">
              <a:avLst/>
            </a:prstGeom>
            <a:noFill/>
          </p:spPr>
        </p:pic>
        <p:cxnSp>
          <p:nvCxnSpPr>
            <p:cNvPr id="44" name="Straight Connector 43"/>
            <p:cNvCxnSpPr/>
            <p:nvPr/>
          </p:nvCxnSpPr>
          <p:spPr>
            <a:xfrm>
              <a:off x="5867400" y="3810000"/>
              <a:ext cx="2743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33600" y="5410200"/>
              <a:ext cx="1752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 Box 4"/>
            <p:cNvSpPr txBox="1">
              <a:spLocks noChangeArrowheads="1"/>
            </p:cNvSpPr>
            <p:nvPr/>
          </p:nvSpPr>
          <p:spPr bwMode="auto">
            <a:xfrm>
              <a:off x="6172200" y="3886200"/>
              <a:ext cx="2743200" cy="461665"/>
            </a:xfrm>
            <a:prstGeom prst="rect">
              <a:avLst/>
            </a:prstGeom>
            <a:noFill/>
            <a:ln w="9525">
              <a:noFill/>
              <a:miter lim="800000"/>
              <a:headEnd/>
              <a:tailEnd/>
            </a:ln>
          </p:spPr>
          <p:txBody>
            <a:bodyPr wrap="square">
              <a:spAutoFit/>
            </a:bodyPr>
            <a:lstStyle/>
            <a:p>
              <a:r>
                <a:rPr lang="en-US" sz="2400" b="1" dirty="0" smtClean="0"/>
                <a:t>24.5</a:t>
              </a:r>
              <a:r>
                <a:rPr lang="en-US" sz="2400" b="1" baseline="30000" dirty="0" smtClean="0"/>
                <a:t>0</a:t>
              </a:r>
              <a:r>
                <a:rPr lang="en-US" sz="2400" b="1" dirty="0" smtClean="0"/>
                <a:t> &lt; TILT &gt; 22</a:t>
              </a:r>
              <a:r>
                <a:rPr lang="en-US" sz="2400" b="1" baseline="30000" dirty="0" smtClean="0"/>
                <a:t>0</a:t>
              </a:r>
            </a:p>
          </p:txBody>
        </p:sp>
      </p:grpSp>
      <p:pic>
        <p:nvPicPr>
          <p:cNvPr id="54" name="Picture 2" descr="C:\Users\Sandra\AppData\Local\Microsoft\Windows\Temporary Internet Files\Content.IE5\BGLEZAQH\1364063978[1].png"/>
          <p:cNvPicPr>
            <a:picLocks noChangeAspect="1" noChangeArrowheads="1"/>
          </p:cNvPicPr>
          <p:nvPr/>
        </p:nvPicPr>
        <p:blipFill>
          <a:blip r:embed="rId5" cstate="print"/>
          <a:srcRect/>
          <a:stretch>
            <a:fillRect/>
          </a:stretch>
        </p:blipFill>
        <p:spPr bwMode="auto">
          <a:xfrm>
            <a:off x="5257800" y="4648200"/>
            <a:ext cx="1944729" cy="1944729"/>
          </a:xfrm>
          <a:prstGeom prst="rect">
            <a:avLst/>
          </a:prstGeom>
          <a:noFill/>
        </p:spPr>
      </p:pic>
      <p:sp useBgFill="1">
        <p:nvSpPr>
          <p:cNvPr id="10"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0833 2.89017E-6 L -0.48958 -0.1748 " pathEditMode="relative" rAng="0" ptsTypes="AA">
                                      <p:cBhvr>
                                        <p:cTn id="6" dur="1000" fill="hold"/>
                                        <p:tgtEl>
                                          <p:spTgt spid="54"/>
                                        </p:tgtEl>
                                        <p:attrNameLst>
                                          <p:attrName>ppt_x</p:attrName>
                                          <p:attrName>ppt_y</p:attrName>
                                        </p:attrNameLst>
                                      </p:cBhvr>
                                      <p:rCtr x="-241" y="-87"/>
                                    </p:animMotion>
                                  </p:childTnLst>
                                </p:cTn>
                              </p:par>
                              <p:par>
                                <p:cTn id="7" presetID="10" presetClass="exit" presetSubtype="0" fill="hold" nodeType="withEffect">
                                  <p:stCondLst>
                                    <p:cond delay="500"/>
                                  </p:stCondLst>
                                  <p:childTnLst>
                                    <p:animEffect transition="out" filter="fade">
                                      <p:cBhvr>
                                        <p:cTn id="8" dur="1000"/>
                                        <p:tgtEl>
                                          <p:spTgt spid="48"/>
                                        </p:tgtEl>
                                      </p:cBhvr>
                                    </p:animEffect>
                                    <p:set>
                                      <p:cBhvr>
                                        <p:cTn id="9" dur="1" fill="hold">
                                          <p:stCondLst>
                                            <p:cond delay="999"/>
                                          </p:stCondLst>
                                        </p:cTn>
                                        <p:tgtEl>
                                          <p:spTgt spid="48"/>
                                        </p:tgtEl>
                                        <p:attrNameLst>
                                          <p:attrName>style.visibility</p:attrName>
                                        </p:attrNameLst>
                                      </p:cBhvr>
                                      <p:to>
                                        <p:strVal val="hidden"/>
                                      </p:to>
                                    </p:set>
                                  </p:childTnLst>
                                </p:cTn>
                              </p:par>
                              <p:par>
                                <p:cTn id="10" presetID="10" presetClass="exit" presetSubtype="0" fill="hold" nodeType="withEffect">
                                  <p:stCondLst>
                                    <p:cond delay="500"/>
                                  </p:stCondLst>
                                  <p:childTnLst>
                                    <p:animEffect transition="out" filter="fade">
                                      <p:cBhvr>
                                        <p:cTn id="11" dur="1000"/>
                                        <p:tgtEl>
                                          <p:spTgt spid="54"/>
                                        </p:tgtEl>
                                      </p:cBhvr>
                                    </p:animEffect>
                                    <p:set>
                                      <p:cBhvr>
                                        <p:cTn id="12"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91440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587188" y="914400"/>
            <a:ext cx="7947212" cy="5930347"/>
            <a:chOff x="587188" y="914400"/>
            <a:chExt cx="7947212" cy="5930347"/>
          </a:xfrm>
        </p:grpSpPr>
        <p:pic>
          <p:nvPicPr>
            <p:cNvPr id="49" name="Picture 2"/>
            <p:cNvPicPr>
              <a:picLocks noChangeAspect="1" noChangeArrowheads="1"/>
            </p:cNvPicPr>
            <p:nvPr/>
          </p:nvPicPr>
          <p:blipFill>
            <a:blip r:embed="rId2"/>
            <a:srcRect l="40337" t="25000" r="19637" b="21875"/>
            <a:stretch>
              <a:fillRect/>
            </a:stretch>
          </p:blipFill>
          <p:spPr bwMode="auto">
            <a:xfrm>
              <a:off x="587188" y="914400"/>
              <a:ext cx="7947212" cy="5930347"/>
            </a:xfrm>
            <a:prstGeom prst="rect">
              <a:avLst/>
            </a:prstGeom>
            <a:noFill/>
            <a:ln w="9525">
              <a:noFill/>
              <a:miter lim="800000"/>
              <a:headEnd/>
              <a:tailEnd/>
            </a:ln>
            <a:effectLst/>
          </p:spPr>
        </p:pic>
        <p:sp>
          <p:nvSpPr>
            <p:cNvPr id="53" name="Rectangle 52"/>
            <p:cNvSpPr/>
            <p:nvPr/>
          </p:nvSpPr>
          <p:spPr>
            <a:xfrm>
              <a:off x="2057400" y="990600"/>
              <a:ext cx="990600" cy="304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20955299">
              <a:off x="638497" y="3040924"/>
              <a:ext cx="856606" cy="39054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09600" y="5334000"/>
              <a:ext cx="990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858000" y="1066800"/>
              <a:ext cx="990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391400" y="5181600"/>
              <a:ext cx="990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867400" y="6422015"/>
              <a:ext cx="731264" cy="400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2229947">
              <a:off x="5570743" y="6472487"/>
              <a:ext cx="328599" cy="271478"/>
            </a:xfrm>
            <a:prstGeom prst="rect">
              <a:avLst/>
            </a:prstGeom>
            <a:solidFill>
              <a:schemeClr val="tx1"/>
            </a:solidFill>
            <a:ln>
              <a:noFill/>
            </a:ln>
            <a:effectLst>
              <a:outerShdw blurRad="520700" dist="177800" dir="12000000" sx="200000" sy="200000" algn="ctr" rotWithShape="0">
                <a:schemeClr val="tx1">
                  <a:lumMod val="95000"/>
                  <a:lumOff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a:off x="394741" y="1633928"/>
            <a:ext cx="3140439" cy="2151297"/>
          </a:xfrm>
          <a:custGeom>
            <a:avLst/>
            <a:gdLst>
              <a:gd name="connsiteX0" fmla="*/ 159895 w 3140439"/>
              <a:gd name="connsiteY0" fmla="*/ 1843790 h 2138597"/>
              <a:gd name="connsiteX1" fmla="*/ 789482 w 3140439"/>
              <a:gd name="connsiteY1" fmla="*/ 1768839 h 2138597"/>
              <a:gd name="connsiteX2" fmla="*/ 12241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7894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765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7838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8600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8600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38597"/>
              <a:gd name="connsiteX1" fmla="*/ 865682 w 3140439"/>
              <a:gd name="connsiteY1" fmla="*/ 1768839 h 2138597"/>
              <a:gd name="connsiteX2" fmla="*/ 1300397 w 3140439"/>
              <a:gd name="connsiteY2" fmla="*/ 1860029 h 2138597"/>
              <a:gd name="connsiteX3" fmla="*/ 1748852 w 3140439"/>
              <a:gd name="connsiteY3" fmla="*/ 2008682 h 2138597"/>
              <a:gd name="connsiteX4" fmla="*/ 2093626 w 3140439"/>
              <a:gd name="connsiteY4" fmla="*/ 2128603 h 2138597"/>
              <a:gd name="connsiteX5" fmla="*/ 2678243 w 3140439"/>
              <a:gd name="connsiteY5" fmla="*/ 1948721 h 2138597"/>
              <a:gd name="connsiteX6" fmla="*/ 3038007 w 3140439"/>
              <a:gd name="connsiteY6" fmla="*/ 1528997 h 2138597"/>
              <a:gd name="connsiteX7" fmla="*/ 3112957 w 3140439"/>
              <a:gd name="connsiteY7" fmla="*/ 1304144 h 2138597"/>
              <a:gd name="connsiteX8" fmla="*/ 2873115 w 3140439"/>
              <a:gd name="connsiteY8" fmla="*/ 1034321 h 2138597"/>
              <a:gd name="connsiteX9" fmla="*/ 2558321 w 3140439"/>
              <a:gd name="connsiteY9" fmla="*/ 644577 h 2138597"/>
              <a:gd name="connsiteX10" fmla="*/ 2453390 w 3140439"/>
              <a:gd name="connsiteY10" fmla="*/ 119921 h 2138597"/>
              <a:gd name="connsiteX11" fmla="*/ 1808813 w 3140439"/>
              <a:gd name="connsiteY11" fmla="*/ 74951 h 2138597"/>
              <a:gd name="connsiteX12" fmla="*/ 789482 w 3140439"/>
              <a:gd name="connsiteY12" fmla="*/ 569626 h 2138597"/>
              <a:gd name="connsiteX13" fmla="*/ 129915 w 3140439"/>
              <a:gd name="connsiteY13" fmla="*/ 959370 h 2138597"/>
              <a:gd name="connsiteX14" fmla="*/ 9993 w 3140439"/>
              <a:gd name="connsiteY14" fmla="*/ 1603947 h 2138597"/>
              <a:gd name="connsiteX15" fmla="*/ 99934 w 3140439"/>
              <a:gd name="connsiteY15" fmla="*/ 1768839 h 2138597"/>
              <a:gd name="connsiteX0" fmla="*/ 159895 w 3140439"/>
              <a:gd name="connsiteY0" fmla="*/ 1843790 h 2151297"/>
              <a:gd name="connsiteX1" fmla="*/ 865682 w 3140439"/>
              <a:gd name="connsiteY1" fmla="*/ 1768839 h 2151297"/>
              <a:gd name="connsiteX2" fmla="*/ 1300397 w 3140439"/>
              <a:gd name="connsiteY2" fmla="*/ 1860029 h 2151297"/>
              <a:gd name="connsiteX3" fmla="*/ 1748852 w 3140439"/>
              <a:gd name="connsiteY3" fmla="*/ 2084882 h 2151297"/>
              <a:gd name="connsiteX4" fmla="*/ 2093626 w 3140439"/>
              <a:gd name="connsiteY4" fmla="*/ 2128603 h 2151297"/>
              <a:gd name="connsiteX5" fmla="*/ 2678243 w 3140439"/>
              <a:gd name="connsiteY5" fmla="*/ 1948721 h 2151297"/>
              <a:gd name="connsiteX6" fmla="*/ 3038007 w 3140439"/>
              <a:gd name="connsiteY6" fmla="*/ 1528997 h 2151297"/>
              <a:gd name="connsiteX7" fmla="*/ 3112957 w 3140439"/>
              <a:gd name="connsiteY7" fmla="*/ 1304144 h 2151297"/>
              <a:gd name="connsiteX8" fmla="*/ 2873115 w 3140439"/>
              <a:gd name="connsiteY8" fmla="*/ 1034321 h 2151297"/>
              <a:gd name="connsiteX9" fmla="*/ 2558321 w 3140439"/>
              <a:gd name="connsiteY9" fmla="*/ 644577 h 2151297"/>
              <a:gd name="connsiteX10" fmla="*/ 2453390 w 3140439"/>
              <a:gd name="connsiteY10" fmla="*/ 119921 h 2151297"/>
              <a:gd name="connsiteX11" fmla="*/ 1808813 w 3140439"/>
              <a:gd name="connsiteY11" fmla="*/ 74951 h 2151297"/>
              <a:gd name="connsiteX12" fmla="*/ 789482 w 3140439"/>
              <a:gd name="connsiteY12" fmla="*/ 569626 h 2151297"/>
              <a:gd name="connsiteX13" fmla="*/ 129915 w 3140439"/>
              <a:gd name="connsiteY13" fmla="*/ 959370 h 2151297"/>
              <a:gd name="connsiteX14" fmla="*/ 9993 w 3140439"/>
              <a:gd name="connsiteY14" fmla="*/ 1603947 h 2151297"/>
              <a:gd name="connsiteX15" fmla="*/ 99934 w 3140439"/>
              <a:gd name="connsiteY15" fmla="*/ 1768839 h 2151297"/>
              <a:gd name="connsiteX0" fmla="*/ 159895 w 3140439"/>
              <a:gd name="connsiteY0" fmla="*/ 1843790 h 2151297"/>
              <a:gd name="connsiteX1" fmla="*/ 865682 w 3140439"/>
              <a:gd name="connsiteY1" fmla="*/ 1768839 h 2151297"/>
              <a:gd name="connsiteX2" fmla="*/ 1300397 w 3140439"/>
              <a:gd name="connsiteY2" fmla="*/ 1860029 h 2151297"/>
              <a:gd name="connsiteX3" fmla="*/ 1748852 w 3140439"/>
              <a:gd name="connsiteY3" fmla="*/ 2084882 h 2151297"/>
              <a:gd name="connsiteX4" fmla="*/ 2093626 w 3140439"/>
              <a:gd name="connsiteY4" fmla="*/ 2128603 h 2151297"/>
              <a:gd name="connsiteX5" fmla="*/ 2678243 w 3140439"/>
              <a:gd name="connsiteY5" fmla="*/ 1948721 h 2151297"/>
              <a:gd name="connsiteX6" fmla="*/ 3038007 w 3140439"/>
              <a:gd name="connsiteY6" fmla="*/ 1528997 h 2151297"/>
              <a:gd name="connsiteX7" fmla="*/ 3112957 w 3140439"/>
              <a:gd name="connsiteY7" fmla="*/ 1304144 h 2151297"/>
              <a:gd name="connsiteX8" fmla="*/ 2873115 w 3140439"/>
              <a:gd name="connsiteY8" fmla="*/ 1034321 h 2151297"/>
              <a:gd name="connsiteX9" fmla="*/ 2558321 w 3140439"/>
              <a:gd name="connsiteY9" fmla="*/ 644577 h 2151297"/>
              <a:gd name="connsiteX10" fmla="*/ 2453390 w 3140439"/>
              <a:gd name="connsiteY10" fmla="*/ 119921 h 2151297"/>
              <a:gd name="connsiteX11" fmla="*/ 1808813 w 3140439"/>
              <a:gd name="connsiteY11" fmla="*/ 74951 h 2151297"/>
              <a:gd name="connsiteX12" fmla="*/ 789482 w 3140439"/>
              <a:gd name="connsiteY12" fmla="*/ 569626 h 2151297"/>
              <a:gd name="connsiteX13" fmla="*/ 129915 w 3140439"/>
              <a:gd name="connsiteY13" fmla="*/ 959370 h 2151297"/>
              <a:gd name="connsiteX14" fmla="*/ 9993 w 3140439"/>
              <a:gd name="connsiteY14" fmla="*/ 1603947 h 2151297"/>
              <a:gd name="connsiteX15" fmla="*/ 99934 w 3140439"/>
              <a:gd name="connsiteY15" fmla="*/ 1768839 h 2151297"/>
              <a:gd name="connsiteX0" fmla="*/ 159895 w 3140439"/>
              <a:gd name="connsiteY0" fmla="*/ 1843790 h 2151297"/>
              <a:gd name="connsiteX1" fmla="*/ 865682 w 3140439"/>
              <a:gd name="connsiteY1" fmla="*/ 1768839 h 2151297"/>
              <a:gd name="connsiteX2" fmla="*/ 1300397 w 3140439"/>
              <a:gd name="connsiteY2" fmla="*/ 1860029 h 2151297"/>
              <a:gd name="connsiteX3" fmla="*/ 1748852 w 3140439"/>
              <a:gd name="connsiteY3" fmla="*/ 2084882 h 2151297"/>
              <a:gd name="connsiteX4" fmla="*/ 2093626 w 3140439"/>
              <a:gd name="connsiteY4" fmla="*/ 2128603 h 2151297"/>
              <a:gd name="connsiteX5" fmla="*/ 2678243 w 3140439"/>
              <a:gd name="connsiteY5" fmla="*/ 1948721 h 2151297"/>
              <a:gd name="connsiteX6" fmla="*/ 3038007 w 3140439"/>
              <a:gd name="connsiteY6" fmla="*/ 1528997 h 2151297"/>
              <a:gd name="connsiteX7" fmla="*/ 3112957 w 3140439"/>
              <a:gd name="connsiteY7" fmla="*/ 1304144 h 2151297"/>
              <a:gd name="connsiteX8" fmla="*/ 2873115 w 3140439"/>
              <a:gd name="connsiteY8" fmla="*/ 1034321 h 2151297"/>
              <a:gd name="connsiteX9" fmla="*/ 2558321 w 3140439"/>
              <a:gd name="connsiteY9" fmla="*/ 644577 h 2151297"/>
              <a:gd name="connsiteX10" fmla="*/ 2453390 w 3140439"/>
              <a:gd name="connsiteY10" fmla="*/ 119921 h 2151297"/>
              <a:gd name="connsiteX11" fmla="*/ 1808813 w 3140439"/>
              <a:gd name="connsiteY11" fmla="*/ 74951 h 2151297"/>
              <a:gd name="connsiteX12" fmla="*/ 789482 w 3140439"/>
              <a:gd name="connsiteY12" fmla="*/ 569626 h 2151297"/>
              <a:gd name="connsiteX13" fmla="*/ 129915 w 3140439"/>
              <a:gd name="connsiteY13" fmla="*/ 959370 h 2151297"/>
              <a:gd name="connsiteX14" fmla="*/ 9993 w 3140439"/>
              <a:gd name="connsiteY14" fmla="*/ 1603947 h 2151297"/>
              <a:gd name="connsiteX15" fmla="*/ 99934 w 3140439"/>
              <a:gd name="connsiteY15" fmla="*/ 1768839 h 21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0439" h="2151297">
                <a:moveTo>
                  <a:pt x="159895" y="1843790"/>
                </a:moveTo>
                <a:cubicBezTo>
                  <a:pt x="385996" y="1811311"/>
                  <a:pt x="662898" y="1778832"/>
                  <a:pt x="865682" y="1768839"/>
                </a:cubicBezTo>
                <a:cubicBezTo>
                  <a:pt x="1174585" y="1785493"/>
                  <a:pt x="1046538" y="1783591"/>
                  <a:pt x="1300397" y="1860029"/>
                </a:cubicBezTo>
                <a:cubicBezTo>
                  <a:pt x="1614896" y="1934841"/>
                  <a:pt x="1567561" y="1930261"/>
                  <a:pt x="1748852" y="2084882"/>
                </a:cubicBezTo>
                <a:cubicBezTo>
                  <a:pt x="1956790" y="2137591"/>
                  <a:pt x="1938728" y="2151297"/>
                  <a:pt x="2093626" y="2128603"/>
                </a:cubicBezTo>
                <a:cubicBezTo>
                  <a:pt x="2248525" y="2105910"/>
                  <a:pt x="2520846" y="2048655"/>
                  <a:pt x="2678243" y="1948721"/>
                </a:cubicBezTo>
                <a:cubicBezTo>
                  <a:pt x="2835640" y="1848787"/>
                  <a:pt x="2965555" y="1636426"/>
                  <a:pt x="3038007" y="1528997"/>
                </a:cubicBezTo>
                <a:cubicBezTo>
                  <a:pt x="3110459" y="1421568"/>
                  <a:pt x="3140439" y="1386590"/>
                  <a:pt x="3112957" y="1304144"/>
                </a:cubicBezTo>
                <a:cubicBezTo>
                  <a:pt x="3085475" y="1221698"/>
                  <a:pt x="2965554" y="1144249"/>
                  <a:pt x="2873115" y="1034321"/>
                </a:cubicBezTo>
                <a:cubicBezTo>
                  <a:pt x="2780676" y="924393"/>
                  <a:pt x="2628275" y="796977"/>
                  <a:pt x="2558321" y="644577"/>
                </a:cubicBezTo>
                <a:cubicBezTo>
                  <a:pt x="2488367" y="492177"/>
                  <a:pt x="2578308" y="214859"/>
                  <a:pt x="2453390" y="119921"/>
                </a:cubicBezTo>
                <a:cubicBezTo>
                  <a:pt x="2328472" y="24983"/>
                  <a:pt x="2086131" y="0"/>
                  <a:pt x="1808813" y="74951"/>
                </a:cubicBezTo>
                <a:cubicBezTo>
                  <a:pt x="1531495" y="149902"/>
                  <a:pt x="1069298" y="422223"/>
                  <a:pt x="789482" y="569626"/>
                </a:cubicBezTo>
                <a:cubicBezTo>
                  <a:pt x="509666" y="717029"/>
                  <a:pt x="259830" y="786983"/>
                  <a:pt x="129915" y="959370"/>
                </a:cubicBezTo>
                <a:cubicBezTo>
                  <a:pt x="0" y="1131757"/>
                  <a:pt x="14990" y="1469036"/>
                  <a:pt x="9993" y="1603947"/>
                </a:cubicBezTo>
                <a:cubicBezTo>
                  <a:pt x="4996" y="1738858"/>
                  <a:pt x="347272" y="1833796"/>
                  <a:pt x="99934" y="1768839"/>
                </a:cubicBez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866275" y="899410"/>
            <a:ext cx="3155430" cy="2168576"/>
          </a:xfrm>
          <a:custGeom>
            <a:avLst/>
            <a:gdLst>
              <a:gd name="connsiteX0" fmla="*/ 127417 w 3155430"/>
              <a:gd name="connsiteY0" fmla="*/ 329783 h 2168576"/>
              <a:gd name="connsiteX1" fmla="*/ 247338 w 3155430"/>
              <a:gd name="connsiteY1" fmla="*/ 134911 h 2168576"/>
              <a:gd name="connsiteX2" fmla="*/ 1611443 w 3155430"/>
              <a:gd name="connsiteY2" fmla="*/ 44970 h 2168576"/>
              <a:gd name="connsiteX3" fmla="*/ 2645764 w 3155430"/>
              <a:gd name="connsiteY3" fmla="*/ 44970 h 2168576"/>
              <a:gd name="connsiteX4" fmla="*/ 3065489 w 3155430"/>
              <a:gd name="connsiteY4" fmla="*/ 314793 h 2168576"/>
              <a:gd name="connsiteX5" fmla="*/ 3140440 w 3155430"/>
              <a:gd name="connsiteY5" fmla="*/ 449705 h 2168576"/>
              <a:gd name="connsiteX6" fmla="*/ 2975548 w 3155430"/>
              <a:gd name="connsiteY6" fmla="*/ 794479 h 2168576"/>
              <a:gd name="connsiteX7" fmla="*/ 2900597 w 3155430"/>
              <a:gd name="connsiteY7" fmla="*/ 1169233 h 2168576"/>
              <a:gd name="connsiteX8" fmla="*/ 2960558 w 3155430"/>
              <a:gd name="connsiteY8" fmla="*/ 1618938 h 2168576"/>
              <a:gd name="connsiteX9" fmla="*/ 2795666 w 3155430"/>
              <a:gd name="connsiteY9" fmla="*/ 1948721 h 2168576"/>
              <a:gd name="connsiteX10" fmla="*/ 2555823 w 3155430"/>
              <a:gd name="connsiteY10" fmla="*/ 2068642 h 2168576"/>
              <a:gd name="connsiteX11" fmla="*/ 2091128 w 3155430"/>
              <a:gd name="connsiteY11" fmla="*/ 2158583 h 2168576"/>
              <a:gd name="connsiteX12" fmla="*/ 1641423 w 3155430"/>
              <a:gd name="connsiteY12" fmla="*/ 2008682 h 2168576"/>
              <a:gd name="connsiteX13" fmla="*/ 1281659 w 3155430"/>
              <a:gd name="connsiteY13" fmla="*/ 1648918 h 2168576"/>
              <a:gd name="connsiteX14" fmla="*/ 1026827 w 3155430"/>
              <a:gd name="connsiteY14" fmla="*/ 1274164 h 2168576"/>
              <a:gd name="connsiteX15" fmla="*/ 966866 w 3155430"/>
              <a:gd name="connsiteY15" fmla="*/ 854439 h 2168576"/>
              <a:gd name="connsiteX16" fmla="*/ 592112 w 3155430"/>
              <a:gd name="connsiteY16" fmla="*/ 629587 h 2168576"/>
              <a:gd name="connsiteX17" fmla="*/ 97436 w 3155430"/>
              <a:gd name="connsiteY17" fmla="*/ 269823 h 2168576"/>
              <a:gd name="connsiteX18" fmla="*/ 157397 w 3155430"/>
              <a:gd name="connsiteY18" fmla="*/ 164892 h 2168576"/>
              <a:gd name="connsiteX19" fmla="*/ 157397 w 3155430"/>
              <a:gd name="connsiteY19" fmla="*/ 164892 h 216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55430" h="2168576">
                <a:moveTo>
                  <a:pt x="127417" y="329783"/>
                </a:moveTo>
                <a:cubicBezTo>
                  <a:pt x="63708" y="256081"/>
                  <a:pt x="0" y="182380"/>
                  <a:pt x="247338" y="134911"/>
                </a:cubicBezTo>
                <a:cubicBezTo>
                  <a:pt x="494676" y="87442"/>
                  <a:pt x="1211705" y="59960"/>
                  <a:pt x="1611443" y="44970"/>
                </a:cubicBezTo>
                <a:cubicBezTo>
                  <a:pt x="2011181" y="29980"/>
                  <a:pt x="2403423" y="0"/>
                  <a:pt x="2645764" y="44970"/>
                </a:cubicBezTo>
                <a:cubicBezTo>
                  <a:pt x="2888105" y="89940"/>
                  <a:pt x="2983043" y="247337"/>
                  <a:pt x="3065489" y="314793"/>
                </a:cubicBezTo>
                <a:cubicBezTo>
                  <a:pt x="3147935" y="382249"/>
                  <a:pt x="3155430" y="369757"/>
                  <a:pt x="3140440" y="449705"/>
                </a:cubicBezTo>
                <a:cubicBezTo>
                  <a:pt x="3125450" y="529653"/>
                  <a:pt x="3015522" y="674558"/>
                  <a:pt x="2975548" y="794479"/>
                </a:cubicBezTo>
                <a:cubicBezTo>
                  <a:pt x="2935574" y="914400"/>
                  <a:pt x="2903095" y="1031823"/>
                  <a:pt x="2900597" y="1169233"/>
                </a:cubicBezTo>
                <a:cubicBezTo>
                  <a:pt x="2898099" y="1306643"/>
                  <a:pt x="2978046" y="1489023"/>
                  <a:pt x="2960558" y="1618938"/>
                </a:cubicBezTo>
                <a:cubicBezTo>
                  <a:pt x="2943070" y="1748853"/>
                  <a:pt x="2863122" y="1873770"/>
                  <a:pt x="2795666" y="1948721"/>
                </a:cubicBezTo>
                <a:cubicBezTo>
                  <a:pt x="2728210" y="2023672"/>
                  <a:pt x="2673246" y="2033665"/>
                  <a:pt x="2555823" y="2068642"/>
                </a:cubicBezTo>
                <a:cubicBezTo>
                  <a:pt x="2438400" y="2103619"/>
                  <a:pt x="2243528" y="2168576"/>
                  <a:pt x="2091128" y="2158583"/>
                </a:cubicBezTo>
                <a:cubicBezTo>
                  <a:pt x="1938728" y="2148590"/>
                  <a:pt x="1776335" y="2093626"/>
                  <a:pt x="1641423" y="2008682"/>
                </a:cubicBezTo>
                <a:cubicBezTo>
                  <a:pt x="1506512" y="1923738"/>
                  <a:pt x="1384092" y="1771338"/>
                  <a:pt x="1281659" y="1648918"/>
                </a:cubicBezTo>
                <a:cubicBezTo>
                  <a:pt x="1179226" y="1526498"/>
                  <a:pt x="1079292" y="1406577"/>
                  <a:pt x="1026827" y="1274164"/>
                </a:cubicBezTo>
                <a:cubicBezTo>
                  <a:pt x="974362" y="1141751"/>
                  <a:pt x="1039319" y="961869"/>
                  <a:pt x="966866" y="854439"/>
                </a:cubicBezTo>
                <a:cubicBezTo>
                  <a:pt x="894414" y="747010"/>
                  <a:pt x="737017" y="727023"/>
                  <a:pt x="592112" y="629587"/>
                </a:cubicBezTo>
                <a:cubicBezTo>
                  <a:pt x="447207" y="532151"/>
                  <a:pt x="169889" y="347272"/>
                  <a:pt x="97436" y="269823"/>
                </a:cubicBezTo>
                <a:cubicBezTo>
                  <a:pt x="24983" y="192374"/>
                  <a:pt x="157397" y="164892"/>
                  <a:pt x="157397" y="164892"/>
                </a:cubicBezTo>
                <a:lnTo>
                  <a:pt x="157397" y="164892"/>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694419" y="966866"/>
            <a:ext cx="3402767" cy="2535836"/>
          </a:xfrm>
          <a:custGeom>
            <a:avLst/>
            <a:gdLst>
              <a:gd name="connsiteX0" fmla="*/ 282315 w 3402767"/>
              <a:gd name="connsiteY0" fmla="*/ 52465 h 2535836"/>
              <a:gd name="connsiteX1" fmla="*/ 1946224 w 3402767"/>
              <a:gd name="connsiteY1" fmla="*/ 67455 h 2535836"/>
              <a:gd name="connsiteX2" fmla="*/ 3295338 w 3402767"/>
              <a:gd name="connsiteY2" fmla="*/ 142406 h 2535836"/>
              <a:gd name="connsiteX3" fmla="*/ 2590801 w 3402767"/>
              <a:gd name="connsiteY3" fmla="*/ 682052 h 2535836"/>
              <a:gd name="connsiteX4" fmla="*/ 2575811 w 3402767"/>
              <a:gd name="connsiteY4" fmla="*/ 1146747 h 2535836"/>
              <a:gd name="connsiteX5" fmla="*/ 2605791 w 3402767"/>
              <a:gd name="connsiteY5" fmla="*/ 1461541 h 2535836"/>
              <a:gd name="connsiteX6" fmla="*/ 2186066 w 3402767"/>
              <a:gd name="connsiteY6" fmla="*/ 1536491 h 2535836"/>
              <a:gd name="connsiteX7" fmla="*/ 1571470 w 3402767"/>
              <a:gd name="connsiteY7" fmla="*/ 1776334 h 2535836"/>
              <a:gd name="connsiteX8" fmla="*/ 1151745 w 3402767"/>
              <a:gd name="connsiteY8" fmla="*/ 2271009 h 2535836"/>
              <a:gd name="connsiteX9" fmla="*/ 1001843 w 3402767"/>
              <a:gd name="connsiteY9" fmla="*/ 2480872 h 2535836"/>
              <a:gd name="connsiteX10" fmla="*/ 687050 w 3402767"/>
              <a:gd name="connsiteY10" fmla="*/ 2465882 h 2535836"/>
              <a:gd name="connsiteX11" fmla="*/ 207365 w 3402767"/>
              <a:gd name="connsiteY11" fmla="*/ 2061147 h 2535836"/>
              <a:gd name="connsiteX12" fmla="*/ 102433 w 3402767"/>
              <a:gd name="connsiteY12" fmla="*/ 1671403 h 2535836"/>
              <a:gd name="connsiteX13" fmla="*/ 12492 w 3402767"/>
              <a:gd name="connsiteY13" fmla="*/ 1101777 h 2535836"/>
              <a:gd name="connsiteX14" fmla="*/ 177384 w 3402767"/>
              <a:gd name="connsiteY14" fmla="*/ 607101 h 2535836"/>
              <a:gd name="connsiteX15" fmla="*/ 522158 w 3402767"/>
              <a:gd name="connsiteY15" fmla="*/ 97436 h 2535836"/>
              <a:gd name="connsiteX16" fmla="*/ 866932 w 3402767"/>
              <a:gd name="connsiteY16" fmla="*/ 22485 h 2535836"/>
              <a:gd name="connsiteX0" fmla="*/ 282315 w 3402767"/>
              <a:gd name="connsiteY0" fmla="*/ 52465 h 2535836"/>
              <a:gd name="connsiteX1" fmla="*/ 1946224 w 3402767"/>
              <a:gd name="connsiteY1" fmla="*/ 67455 h 2535836"/>
              <a:gd name="connsiteX2" fmla="*/ 3295338 w 3402767"/>
              <a:gd name="connsiteY2" fmla="*/ 142406 h 2535836"/>
              <a:gd name="connsiteX3" fmla="*/ 2590801 w 3402767"/>
              <a:gd name="connsiteY3" fmla="*/ 682052 h 2535836"/>
              <a:gd name="connsiteX4" fmla="*/ 2575811 w 3402767"/>
              <a:gd name="connsiteY4" fmla="*/ 1146747 h 2535836"/>
              <a:gd name="connsiteX5" fmla="*/ 2605791 w 3402767"/>
              <a:gd name="connsiteY5" fmla="*/ 1461541 h 2535836"/>
              <a:gd name="connsiteX6" fmla="*/ 2186066 w 3402767"/>
              <a:gd name="connsiteY6" fmla="*/ 1536491 h 2535836"/>
              <a:gd name="connsiteX7" fmla="*/ 1571470 w 3402767"/>
              <a:gd name="connsiteY7" fmla="*/ 1776334 h 2535836"/>
              <a:gd name="connsiteX8" fmla="*/ 1151745 w 3402767"/>
              <a:gd name="connsiteY8" fmla="*/ 2271009 h 2535836"/>
              <a:gd name="connsiteX9" fmla="*/ 1001843 w 3402767"/>
              <a:gd name="connsiteY9" fmla="*/ 2480872 h 2535836"/>
              <a:gd name="connsiteX10" fmla="*/ 687050 w 3402767"/>
              <a:gd name="connsiteY10" fmla="*/ 2465882 h 2535836"/>
              <a:gd name="connsiteX11" fmla="*/ 207365 w 3402767"/>
              <a:gd name="connsiteY11" fmla="*/ 2061147 h 2535836"/>
              <a:gd name="connsiteX12" fmla="*/ 102433 w 3402767"/>
              <a:gd name="connsiteY12" fmla="*/ 1671403 h 2535836"/>
              <a:gd name="connsiteX13" fmla="*/ 12492 w 3402767"/>
              <a:gd name="connsiteY13" fmla="*/ 1101777 h 2535836"/>
              <a:gd name="connsiteX14" fmla="*/ 177384 w 3402767"/>
              <a:gd name="connsiteY14" fmla="*/ 607101 h 2535836"/>
              <a:gd name="connsiteX15" fmla="*/ 522158 w 3402767"/>
              <a:gd name="connsiteY15" fmla="*/ 97436 h 2535836"/>
              <a:gd name="connsiteX16" fmla="*/ 866932 w 3402767"/>
              <a:gd name="connsiteY16" fmla="*/ 22485 h 2535836"/>
              <a:gd name="connsiteX17" fmla="*/ 282315 w 3402767"/>
              <a:gd name="connsiteY17" fmla="*/ 52465 h 25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2767" h="2535836">
                <a:moveTo>
                  <a:pt x="282315" y="52465"/>
                </a:moveTo>
                <a:lnTo>
                  <a:pt x="1946224" y="67455"/>
                </a:lnTo>
                <a:cubicBezTo>
                  <a:pt x="2448395" y="82445"/>
                  <a:pt x="3187909" y="39973"/>
                  <a:pt x="3295338" y="142406"/>
                </a:cubicBezTo>
                <a:cubicBezTo>
                  <a:pt x="3402767" y="244839"/>
                  <a:pt x="2710722" y="514662"/>
                  <a:pt x="2590801" y="682052"/>
                </a:cubicBezTo>
                <a:cubicBezTo>
                  <a:pt x="2470880" y="849442"/>
                  <a:pt x="2573313" y="1016832"/>
                  <a:pt x="2575811" y="1146747"/>
                </a:cubicBezTo>
                <a:cubicBezTo>
                  <a:pt x="2578309" y="1276662"/>
                  <a:pt x="2670748" y="1396584"/>
                  <a:pt x="2605791" y="1461541"/>
                </a:cubicBezTo>
                <a:cubicBezTo>
                  <a:pt x="2540834" y="1526498"/>
                  <a:pt x="2358453" y="1484026"/>
                  <a:pt x="2186066" y="1536491"/>
                </a:cubicBezTo>
                <a:cubicBezTo>
                  <a:pt x="2013679" y="1588956"/>
                  <a:pt x="1743857" y="1653914"/>
                  <a:pt x="1571470" y="1776334"/>
                </a:cubicBezTo>
                <a:cubicBezTo>
                  <a:pt x="1399083" y="1898754"/>
                  <a:pt x="1246683" y="2153586"/>
                  <a:pt x="1151745" y="2271009"/>
                </a:cubicBezTo>
                <a:cubicBezTo>
                  <a:pt x="1056807" y="2388432"/>
                  <a:pt x="1079292" y="2448393"/>
                  <a:pt x="1001843" y="2480872"/>
                </a:cubicBezTo>
                <a:cubicBezTo>
                  <a:pt x="924394" y="2513351"/>
                  <a:pt x="819463" y="2535836"/>
                  <a:pt x="687050" y="2465882"/>
                </a:cubicBezTo>
                <a:cubicBezTo>
                  <a:pt x="554637" y="2395928"/>
                  <a:pt x="304801" y="2193560"/>
                  <a:pt x="207365" y="2061147"/>
                </a:cubicBezTo>
                <a:cubicBezTo>
                  <a:pt x="109929" y="1928734"/>
                  <a:pt x="134912" y="1831298"/>
                  <a:pt x="102433" y="1671403"/>
                </a:cubicBezTo>
                <a:cubicBezTo>
                  <a:pt x="69954" y="1511508"/>
                  <a:pt x="0" y="1279161"/>
                  <a:pt x="12492" y="1101777"/>
                </a:cubicBezTo>
                <a:cubicBezTo>
                  <a:pt x="24984" y="924393"/>
                  <a:pt x="92440" y="774491"/>
                  <a:pt x="177384" y="607101"/>
                </a:cubicBezTo>
                <a:cubicBezTo>
                  <a:pt x="262328" y="439711"/>
                  <a:pt x="407233" y="194872"/>
                  <a:pt x="522158" y="97436"/>
                </a:cubicBezTo>
                <a:cubicBezTo>
                  <a:pt x="637083" y="0"/>
                  <a:pt x="851942" y="2498"/>
                  <a:pt x="866932" y="22485"/>
                </a:cubicBezTo>
                <a:lnTo>
                  <a:pt x="282315" y="52465"/>
                </a:lnTo>
                <a:close/>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42276" y="3192905"/>
            <a:ext cx="2510852" cy="2575810"/>
          </a:xfrm>
          <a:custGeom>
            <a:avLst/>
            <a:gdLst>
              <a:gd name="connsiteX0" fmla="*/ 961868 w 2510852"/>
              <a:gd name="connsiteY0" fmla="*/ 119921 h 2575810"/>
              <a:gd name="connsiteX1" fmla="*/ 497173 w 2510852"/>
              <a:gd name="connsiteY1" fmla="*/ 374754 h 2575810"/>
              <a:gd name="connsiteX2" fmla="*/ 257331 w 2510852"/>
              <a:gd name="connsiteY2" fmla="*/ 1154243 h 2575810"/>
              <a:gd name="connsiteX3" fmla="*/ 167390 w 2510852"/>
              <a:gd name="connsiteY3" fmla="*/ 2353456 h 2575810"/>
              <a:gd name="connsiteX4" fmla="*/ 1261672 w 2510852"/>
              <a:gd name="connsiteY4" fmla="*/ 2488367 h 2575810"/>
              <a:gd name="connsiteX5" fmla="*/ 1876268 w 2510852"/>
              <a:gd name="connsiteY5" fmla="*/ 2158584 h 2575810"/>
              <a:gd name="connsiteX6" fmla="*/ 2325973 w 2510852"/>
              <a:gd name="connsiteY6" fmla="*/ 1588957 h 2575810"/>
              <a:gd name="connsiteX7" fmla="*/ 2505855 w 2510852"/>
              <a:gd name="connsiteY7" fmla="*/ 1124262 h 2575810"/>
              <a:gd name="connsiteX8" fmla="*/ 2295993 w 2510852"/>
              <a:gd name="connsiteY8" fmla="*/ 764498 h 2575810"/>
              <a:gd name="connsiteX9" fmla="*/ 2086131 w 2510852"/>
              <a:gd name="connsiteY9" fmla="*/ 599606 h 2575810"/>
              <a:gd name="connsiteX10" fmla="*/ 1516504 w 2510852"/>
              <a:gd name="connsiteY10" fmla="*/ 329784 h 2575810"/>
              <a:gd name="connsiteX11" fmla="*/ 1246681 w 2510852"/>
              <a:gd name="connsiteY11" fmla="*/ 104931 h 2575810"/>
              <a:gd name="connsiteX12" fmla="*/ 766996 w 2510852"/>
              <a:gd name="connsiteY12" fmla="*/ 0 h 2575810"/>
              <a:gd name="connsiteX0" fmla="*/ 961868 w 2510852"/>
              <a:gd name="connsiteY0" fmla="*/ 119921 h 2575810"/>
              <a:gd name="connsiteX1" fmla="*/ 497173 w 2510852"/>
              <a:gd name="connsiteY1" fmla="*/ 374754 h 2575810"/>
              <a:gd name="connsiteX2" fmla="*/ 257331 w 2510852"/>
              <a:gd name="connsiteY2" fmla="*/ 1154243 h 2575810"/>
              <a:gd name="connsiteX3" fmla="*/ 167390 w 2510852"/>
              <a:gd name="connsiteY3" fmla="*/ 2353456 h 2575810"/>
              <a:gd name="connsiteX4" fmla="*/ 1261672 w 2510852"/>
              <a:gd name="connsiteY4" fmla="*/ 2488367 h 2575810"/>
              <a:gd name="connsiteX5" fmla="*/ 1876268 w 2510852"/>
              <a:gd name="connsiteY5" fmla="*/ 2158584 h 2575810"/>
              <a:gd name="connsiteX6" fmla="*/ 2325973 w 2510852"/>
              <a:gd name="connsiteY6" fmla="*/ 1588957 h 2575810"/>
              <a:gd name="connsiteX7" fmla="*/ 2505855 w 2510852"/>
              <a:gd name="connsiteY7" fmla="*/ 1124262 h 2575810"/>
              <a:gd name="connsiteX8" fmla="*/ 2295993 w 2510852"/>
              <a:gd name="connsiteY8" fmla="*/ 764498 h 2575810"/>
              <a:gd name="connsiteX9" fmla="*/ 2086131 w 2510852"/>
              <a:gd name="connsiteY9" fmla="*/ 599606 h 2575810"/>
              <a:gd name="connsiteX10" fmla="*/ 1516504 w 2510852"/>
              <a:gd name="connsiteY10" fmla="*/ 329784 h 2575810"/>
              <a:gd name="connsiteX11" fmla="*/ 1246681 w 2510852"/>
              <a:gd name="connsiteY11" fmla="*/ 104931 h 2575810"/>
              <a:gd name="connsiteX12" fmla="*/ 766996 w 2510852"/>
              <a:gd name="connsiteY12" fmla="*/ 0 h 2575810"/>
              <a:gd name="connsiteX13" fmla="*/ 961868 w 2510852"/>
              <a:gd name="connsiteY13" fmla="*/ 119921 h 257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0852" h="2575810">
                <a:moveTo>
                  <a:pt x="961868" y="119921"/>
                </a:moveTo>
                <a:cubicBezTo>
                  <a:pt x="788232" y="161144"/>
                  <a:pt x="614596" y="202367"/>
                  <a:pt x="497173" y="374754"/>
                </a:cubicBezTo>
                <a:cubicBezTo>
                  <a:pt x="379750" y="547141"/>
                  <a:pt x="312295" y="824459"/>
                  <a:pt x="257331" y="1154243"/>
                </a:cubicBezTo>
                <a:cubicBezTo>
                  <a:pt x="202367" y="1484027"/>
                  <a:pt x="0" y="2131102"/>
                  <a:pt x="167390" y="2353456"/>
                </a:cubicBezTo>
                <a:cubicBezTo>
                  <a:pt x="334780" y="2575810"/>
                  <a:pt x="976859" y="2520846"/>
                  <a:pt x="1261672" y="2488367"/>
                </a:cubicBezTo>
                <a:cubicBezTo>
                  <a:pt x="1546485" y="2455888"/>
                  <a:pt x="1698885" y="2308486"/>
                  <a:pt x="1876268" y="2158584"/>
                </a:cubicBezTo>
                <a:cubicBezTo>
                  <a:pt x="2053652" y="2008682"/>
                  <a:pt x="2221042" y="1761344"/>
                  <a:pt x="2325973" y="1588957"/>
                </a:cubicBezTo>
                <a:cubicBezTo>
                  <a:pt x="2430904" y="1416570"/>
                  <a:pt x="2510852" y="1261672"/>
                  <a:pt x="2505855" y="1124262"/>
                </a:cubicBezTo>
                <a:cubicBezTo>
                  <a:pt x="2500858" y="986852"/>
                  <a:pt x="2365947" y="851941"/>
                  <a:pt x="2295993" y="764498"/>
                </a:cubicBezTo>
                <a:cubicBezTo>
                  <a:pt x="2226039" y="677055"/>
                  <a:pt x="2216046" y="672058"/>
                  <a:pt x="2086131" y="599606"/>
                </a:cubicBezTo>
                <a:cubicBezTo>
                  <a:pt x="1956216" y="527154"/>
                  <a:pt x="1656412" y="412230"/>
                  <a:pt x="1516504" y="329784"/>
                </a:cubicBezTo>
                <a:cubicBezTo>
                  <a:pt x="1376596" y="247338"/>
                  <a:pt x="1371599" y="159895"/>
                  <a:pt x="1246681" y="104931"/>
                </a:cubicBezTo>
                <a:cubicBezTo>
                  <a:pt x="1121763" y="49967"/>
                  <a:pt x="944379" y="24983"/>
                  <a:pt x="766996" y="0"/>
                </a:cubicBezTo>
                <a:lnTo>
                  <a:pt x="961868" y="119921"/>
                </a:lnTo>
                <a:close/>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5562600" y="2485869"/>
            <a:ext cx="3031761" cy="2993037"/>
          </a:xfrm>
          <a:custGeom>
            <a:avLst/>
            <a:gdLst>
              <a:gd name="connsiteX0" fmla="*/ 587115 w 2960558"/>
              <a:gd name="connsiteY0" fmla="*/ 182380 h 2993037"/>
              <a:gd name="connsiteX1" fmla="*/ 1321633 w 2960558"/>
              <a:gd name="connsiteY1" fmla="*/ 2498 h 2993037"/>
              <a:gd name="connsiteX2" fmla="*/ 2161082 w 2960558"/>
              <a:gd name="connsiteY2" fmla="*/ 167390 h 2993037"/>
              <a:gd name="connsiteX3" fmla="*/ 2715718 w 2960558"/>
              <a:gd name="connsiteY3" fmla="*/ 722026 h 2993037"/>
              <a:gd name="connsiteX4" fmla="*/ 2940571 w 2960558"/>
              <a:gd name="connsiteY4" fmla="*/ 1021829 h 2993037"/>
              <a:gd name="connsiteX5" fmla="*/ 2835640 w 2960558"/>
              <a:gd name="connsiteY5" fmla="*/ 1981200 h 2993037"/>
              <a:gd name="connsiteX6" fmla="*/ 2835640 w 2960558"/>
              <a:gd name="connsiteY6" fmla="*/ 2730708 h 2993037"/>
              <a:gd name="connsiteX7" fmla="*/ 2101122 w 2960558"/>
              <a:gd name="connsiteY7" fmla="*/ 2955561 h 2993037"/>
              <a:gd name="connsiteX8" fmla="*/ 1366604 w 2960558"/>
              <a:gd name="connsiteY8" fmla="*/ 2955561 h 2993037"/>
              <a:gd name="connsiteX9" fmla="*/ 722027 w 2960558"/>
              <a:gd name="connsiteY9" fmla="*/ 2730708 h 2993037"/>
              <a:gd name="connsiteX10" fmla="*/ 302302 w 2960558"/>
              <a:gd name="connsiteY10" fmla="*/ 2281003 h 2993037"/>
              <a:gd name="connsiteX11" fmla="*/ 92440 w 2960558"/>
              <a:gd name="connsiteY11" fmla="*/ 1786328 h 2993037"/>
              <a:gd name="connsiteX12" fmla="*/ 2499 w 2960558"/>
              <a:gd name="connsiteY12" fmla="*/ 1321633 h 2993037"/>
              <a:gd name="connsiteX13" fmla="*/ 77449 w 2960558"/>
              <a:gd name="connsiteY13" fmla="*/ 871928 h 2993037"/>
              <a:gd name="connsiteX14" fmla="*/ 467194 w 2960558"/>
              <a:gd name="connsiteY14" fmla="*/ 377252 h 2993037"/>
              <a:gd name="connsiteX15" fmla="*/ 796977 w 2960558"/>
              <a:gd name="connsiteY15" fmla="*/ 137410 h 2993037"/>
              <a:gd name="connsiteX0" fmla="*/ 587115 w 2960558"/>
              <a:gd name="connsiteY0" fmla="*/ 182380 h 2993037"/>
              <a:gd name="connsiteX1" fmla="*/ 1321633 w 2960558"/>
              <a:gd name="connsiteY1" fmla="*/ 2498 h 2993037"/>
              <a:gd name="connsiteX2" fmla="*/ 2161082 w 2960558"/>
              <a:gd name="connsiteY2" fmla="*/ 167390 h 2993037"/>
              <a:gd name="connsiteX3" fmla="*/ 2715718 w 2960558"/>
              <a:gd name="connsiteY3" fmla="*/ 722026 h 2993037"/>
              <a:gd name="connsiteX4" fmla="*/ 2940571 w 2960558"/>
              <a:gd name="connsiteY4" fmla="*/ 1021829 h 2993037"/>
              <a:gd name="connsiteX5" fmla="*/ 2835640 w 2960558"/>
              <a:gd name="connsiteY5" fmla="*/ 1981200 h 2993037"/>
              <a:gd name="connsiteX6" fmla="*/ 2835640 w 2960558"/>
              <a:gd name="connsiteY6" fmla="*/ 2730708 h 2993037"/>
              <a:gd name="connsiteX7" fmla="*/ 2101122 w 2960558"/>
              <a:gd name="connsiteY7" fmla="*/ 2955561 h 2993037"/>
              <a:gd name="connsiteX8" fmla="*/ 1366604 w 2960558"/>
              <a:gd name="connsiteY8" fmla="*/ 2955561 h 2993037"/>
              <a:gd name="connsiteX9" fmla="*/ 722027 w 2960558"/>
              <a:gd name="connsiteY9" fmla="*/ 2730708 h 2993037"/>
              <a:gd name="connsiteX10" fmla="*/ 302302 w 2960558"/>
              <a:gd name="connsiteY10" fmla="*/ 2281003 h 2993037"/>
              <a:gd name="connsiteX11" fmla="*/ 92440 w 2960558"/>
              <a:gd name="connsiteY11" fmla="*/ 1786328 h 2993037"/>
              <a:gd name="connsiteX12" fmla="*/ 2499 w 2960558"/>
              <a:gd name="connsiteY12" fmla="*/ 1321633 h 2993037"/>
              <a:gd name="connsiteX13" fmla="*/ 77449 w 2960558"/>
              <a:gd name="connsiteY13" fmla="*/ 871928 h 2993037"/>
              <a:gd name="connsiteX14" fmla="*/ 467194 w 2960558"/>
              <a:gd name="connsiteY14" fmla="*/ 377252 h 2993037"/>
              <a:gd name="connsiteX15" fmla="*/ 796977 w 2960558"/>
              <a:gd name="connsiteY15" fmla="*/ 137410 h 2993037"/>
              <a:gd name="connsiteX16" fmla="*/ 587115 w 2960558"/>
              <a:gd name="connsiteY16" fmla="*/ 182380 h 299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558" h="2993037">
                <a:moveTo>
                  <a:pt x="587115" y="182380"/>
                </a:moveTo>
                <a:cubicBezTo>
                  <a:pt x="823210" y="93688"/>
                  <a:pt x="1059305" y="4996"/>
                  <a:pt x="1321633" y="2498"/>
                </a:cubicBezTo>
                <a:cubicBezTo>
                  <a:pt x="1583961" y="0"/>
                  <a:pt x="1928735" y="47469"/>
                  <a:pt x="2161082" y="167390"/>
                </a:cubicBezTo>
                <a:cubicBezTo>
                  <a:pt x="2393429" y="287311"/>
                  <a:pt x="2585803" y="579620"/>
                  <a:pt x="2715718" y="722026"/>
                </a:cubicBezTo>
                <a:cubicBezTo>
                  <a:pt x="2845633" y="864433"/>
                  <a:pt x="2920584" y="811967"/>
                  <a:pt x="2940571" y="1021829"/>
                </a:cubicBezTo>
                <a:cubicBezTo>
                  <a:pt x="2960558" y="1231691"/>
                  <a:pt x="2853128" y="1696387"/>
                  <a:pt x="2835640" y="1981200"/>
                </a:cubicBezTo>
                <a:cubicBezTo>
                  <a:pt x="2818152" y="2266013"/>
                  <a:pt x="2958060" y="2568315"/>
                  <a:pt x="2835640" y="2730708"/>
                </a:cubicBezTo>
                <a:cubicBezTo>
                  <a:pt x="2713220" y="2893102"/>
                  <a:pt x="2345961" y="2918086"/>
                  <a:pt x="2101122" y="2955561"/>
                </a:cubicBezTo>
                <a:cubicBezTo>
                  <a:pt x="1856283" y="2993036"/>
                  <a:pt x="1596453" y="2993037"/>
                  <a:pt x="1366604" y="2955561"/>
                </a:cubicBezTo>
                <a:cubicBezTo>
                  <a:pt x="1136755" y="2918086"/>
                  <a:pt x="899411" y="2843134"/>
                  <a:pt x="722027" y="2730708"/>
                </a:cubicBezTo>
                <a:cubicBezTo>
                  <a:pt x="544643" y="2618282"/>
                  <a:pt x="407233" y="2438400"/>
                  <a:pt x="302302" y="2281003"/>
                </a:cubicBezTo>
                <a:cubicBezTo>
                  <a:pt x="197371" y="2123606"/>
                  <a:pt x="142407" y="1946223"/>
                  <a:pt x="92440" y="1786328"/>
                </a:cubicBezTo>
                <a:cubicBezTo>
                  <a:pt x="42473" y="1626433"/>
                  <a:pt x="4997" y="1474033"/>
                  <a:pt x="2499" y="1321633"/>
                </a:cubicBezTo>
                <a:cubicBezTo>
                  <a:pt x="1" y="1169233"/>
                  <a:pt x="0" y="1029325"/>
                  <a:pt x="77449" y="871928"/>
                </a:cubicBezTo>
                <a:cubicBezTo>
                  <a:pt x="154898" y="714531"/>
                  <a:pt x="347273" y="499672"/>
                  <a:pt x="467194" y="377252"/>
                </a:cubicBezTo>
                <a:cubicBezTo>
                  <a:pt x="587115" y="254832"/>
                  <a:pt x="774492" y="162394"/>
                  <a:pt x="796977" y="137410"/>
                </a:cubicBezTo>
                <a:lnTo>
                  <a:pt x="587115" y="182380"/>
                </a:lnTo>
                <a:close/>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rot="19080054">
            <a:off x="2620849" y="3504599"/>
            <a:ext cx="3734903" cy="4168693"/>
          </a:xfrm>
          <a:custGeom>
            <a:avLst/>
            <a:gdLst>
              <a:gd name="connsiteX0" fmla="*/ 587115 w 2960558"/>
              <a:gd name="connsiteY0" fmla="*/ 182380 h 2993037"/>
              <a:gd name="connsiteX1" fmla="*/ 1321633 w 2960558"/>
              <a:gd name="connsiteY1" fmla="*/ 2498 h 2993037"/>
              <a:gd name="connsiteX2" fmla="*/ 2161082 w 2960558"/>
              <a:gd name="connsiteY2" fmla="*/ 167390 h 2993037"/>
              <a:gd name="connsiteX3" fmla="*/ 2715718 w 2960558"/>
              <a:gd name="connsiteY3" fmla="*/ 722026 h 2993037"/>
              <a:gd name="connsiteX4" fmla="*/ 2940571 w 2960558"/>
              <a:gd name="connsiteY4" fmla="*/ 1021829 h 2993037"/>
              <a:gd name="connsiteX5" fmla="*/ 2835640 w 2960558"/>
              <a:gd name="connsiteY5" fmla="*/ 1981200 h 2993037"/>
              <a:gd name="connsiteX6" fmla="*/ 2835640 w 2960558"/>
              <a:gd name="connsiteY6" fmla="*/ 2730708 h 2993037"/>
              <a:gd name="connsiteX7" fmla="*/ 2101122 w 2960558"/>
              <a:gd name="connsiteY7" fmla="*/ 2955561 h 2993037"/>
              <a:gd name="connsiteX8" fmla="*/ 1366604 w 2960558"/>
              <a:gd name="connsiteY8" fmla="*/ 2955561 h 2993037"/>
              <a:gd name="connsiteX9" fmla="*/ 722027 w 2960558"/>
              <a:gd name="connsiteY9" fmla="*/ 2730708 h 2993037"/>
              <a:gd name="connsiteX10" fmla="*/ 302302 w 2960558"/>
              <a:gd name="connsiteY10" fmla="*/ 2281003 h 2993037"/>
              <a:gd name="connsiteX11" fmla="*/ 92440 w 2960558"/>
              <a:gd name="connsiteY11" fmla="*/ 1786328 h 2993037"/>
              <a:gd name="connsiteX12" fmla="*/ 2499 w 2960558"/>
              <a:gd name="connsiteY12" fmla="*/ 1321633 h 2993037"/>
              <a:gd name="connsiteX13" fmla="*/ 77449 w 2960558"/>
              <a:gd name="connsiteY13" fmla="*/ 871928 h 2993037"/>
              <a:gd name="connsiteX14" fmla="*/ 467194 w 2960558"/>
              <a:gd name="connsiteY14" fmla="*/ 377252 h 2993037"/>
              <a:gd name="connsiteX15" fmla="*/ 796977 w 2960558"/>
              <a:gd name="connsiteY15" fmla="*/ 137410 h 2993037"/>
              <a:gd name="connsiteX0" fmla="*/ 587115 w 2960558"/>
              <a:gd name="connsiteY0" fmla="*/ 182380 h 2993037"/>
              <a:gd name="connsiteX1" fmla="*/ 1321633 w 2960558"/>
              <a:gd name="connsiteY1" fmla="*/ 2498 h 2993037"/>
              <a:gd name="connsiteX2" fmla="*/ 2161082 w 2960558"/>
              <a:gd name="connsiteY2" fmla="*/ 167390 h 2993037"/>
              <a:gd name="connsiteX3" fmla="*/ 2715718 w 2960558"/>
              <a:gd name="connsiteY3" fmla="*/ 722026 h 2993037"/>
              <a:gd name="connsiteX4" fmla="*/ 2940571 w 2960558"/>
              <a:gd name="connsiteY4" fmla="*/ 1021829 h 2993037"/>
              <a:gd name="connsiteX5" fmla="*/ 2835640 w 2960558"/>
              <a:gd name="connsiteY5" fmla="*/ 1981200 h 2993037"/>
              <a:gd name="connsiteX6" fmla="*/ 2835640 w 2960558"/>
              <a:gd name="connsiteY6" fmla="*/ 2730708 h 2993037"/>
              <a:gd name="connsiteX7" fmla="*/ 2101122 w 2960558"/>
              <a:gd name="connsiteY7" fmla="*/ 2955561 h 2993037"/>
              <a:gd name="connsiteX8" fmla="*/ 1366604 w 2960558"/>
              <a:gd name="connsiteY8" fmla="*/ 2955561 h 2993037"/>
              <a:gd name="connsiteX9" fmla="*/ 722027 w 2960558"/>
              <a:gd name="connsiteY9" fmla="*/ 2730708 h 2993037"/>
              <a:gd name="connsiteX10" fmla="*/ 302302 w 2960558"/>
              <a:gd name="connsiteY10" fmla="*/ 2281003 h 2993037"/>
              <a:gd name="connsiteX11" fmla="*/ 92440 w 2960558"/>
              <a:gd name="connsiteY11" fmla="*/ 1786328 h 2993037"/>
              <a:gd name="connsiteX12" fmla="*/ 2499 w 2960558"/>
              <a:gd name="connsiteY12" fmla="*/ 1321633 h 2993037"/>
              <a:gd name="connsiteX13" fmla="*/ 77449 w 2960558"/>
              <a:gd name="connsiteY13" fmla="*/ 871928 h 2993037"/>
              <a:gd name="connsiteX14" fmla="*/ 467194 w 2960558"/>
              <a:gd name="connsiteY14" fmla="*/ 377252 h 2993037"/>
              <a:gd name="connsiteX15" fmla="*/ 796977 w 2960558"/>
              <a:gd name="connsiteY15" fmla="*/ 137410 h 2993037"/>
              <a:gd name="connsiteX16" fmla="*/ 587115 w 2960558"/>
              <a:gd name="connsiteY16" fmla="*/ 182380 h 2993037"/>
              <a:gd name="connsiteX0" fmla="*/ 587114 w 2960557"/>
              <a:gd name="connsiteY0" fmla="*/ 182380 h 2993037"/>
              <a:gd name="connsiteX1" fmla="*/ 1321632 w 2960557"/>
              <a:gd name="connsiteY1" fmla="*/ 2498 h 2993037"/>
              <a:gd name="connsiteX2" fmla="*/ 2161081 w 2960557"/>
              <a:gd name="connsiteY2" fmla="*/ 167390 h 2993037"/>
              <a:gd name="connsiteX3" fmla="*/ 2715717 w 2960557"/>
              <a:gd name="connsiteY3" fmla="*/ 722026 h 2993037"/>
              <a:gd name="connsiteX4" fmla="*/ 2940570 w 2960557"/>
              <a:gd name="connsiteY4" fmla="*/ 1021829 h 2993037"/>
              <a:gd name="connsiteX5" fmla="*/ 2835639 w 2960557"/>
              <a:gd name="connsiteY5" fmla="*/ 1981200 h 2993037"/>
              <a:gd name="connsiteX6" fmla="*/ 2835639 w 2960557"/>
              <a:gd name="connsiteY6" fmla="*/ 2730708 h 2993037"/>
              <a:gd name="connsiteX7" fmla="*/ 2101121 w 2960557"/>
              <a:gd name="connsiteY7" fmla="*/ 2955561 h 2993037"/>
              <a:gd name="connsiteX8" fmla="*/ 1366603 w 2960557"/>
              <a:gd name="connsiteY8" fmla="*/ 2955561 h 2993037"/>
              <a:gd name="connsiteX9" fmla="*/ 722026 w 2960557"/>
              <a:gd name="connsiteY9" fmla="*/ 2730708 h 2993037"/>
              <a:gd name="connsiteX10" fmla="*/ 302301 w 2960557"/>
              <a:gd name="connsiteY10" fmla="*/ 2281003 h 2993037"/>
              <a:gd name="connsiteX11" fmla="*/ 92439 w 2960557"/>
              <a:gd name="connsiteY11" fmla="*/ 1786328 h 2993037"/>
              <a:gd name="connsiteX12" fmla="*/ 2498 w 2960557"/>
              <a:gd name="connsiteY12" fmla="*/ 1321633 h 2993037"/>
              <a:gd name="connsiteX13" fmla="*/ 77448 w 2960557"/>
              <a:gd name="connsiteY13" fmla="*/ 871928 h 2993037"/>
              <a:gd name="connsiteX14" fmla="*/ 436089 w 2960557"/>
              <a:gd name="connsiteY14" fmla="*/ 318529 h 2993037"/>
              <a:gd name="connsiteX15" fmla="*/ 796976 w 2960557"/>
              <a:gd name="connsiteY15" fmla="*/ 137410 h 2993037"/>
              <a:gd name="connsiteX16" fmla="*/ 587114 w 2960557"/>
              <a:gd name="connsiteY16" fmla="*/ 182380 h 2993037"/>
              <a:gd name="connsiteX0" fmla="*/ 613034 w 2986477"/>
              <a:gd name="connsiteY0" fmla="*/ 182380 h 2993037"/>
              <a:gd name="connsiteX1" fmla="*/ 1347552 w 2986477"/>
              <a:gd name="connsiteY1" fmla="*/ 2498 h 2993037"/>
              <a:gd name="connsiteX2" fmla="*/ 2187001 w 2986477"/>
              <a:gd name="connsiteY2" fmla="*/ 167390 h 2993037"/>
              <a:gd name="connsiteX3" fmla="*/ 2741637 w 2986477"/>
              <a:gd name="connsiteY3" fmla="*/ 722026 h 2993037"/>
              <a:gd name="connsiteX4" fmla="*/ 2966490 w 2986477"/>
              <a:gd name="connsiteY4" fmla="*/ 1021829 h 2993037"/>
              <a:gd name="connsiteX5" fmla="*/ 2861559 w 2986477"/>
              <a:gd name="connsiteY5" fmla="*/ 1981200 h 2993037"/>
              <a:gd name="connsiteX6" fmla="*/ 2861559 w 2986477"/>
              <a:gd name="connsiteY6" fmla="*/ 2730708 h 2993037"/>
              <a:gd name="connsiteX7" fmla="*/ 2127041 w 2986477"/>
              <a:gd name="connsiteY7" fmla="*/ 2955561 h 2993037"/>
              <a:gd name="connsiteX8" fmla="*/ 1392523 w 2986477"/>
              <a:gd name="connsiteY8" fmla="*/ 2955561 h 2993037"/>
              <a:gd name="connsiteX9" fmla="*/ 747946 w 2986477"/>
              <a:gd name="connsiteY9" fmla="*/ 2730708 h 2993037"/>
              <a:gd name="connsiteX10" fmla="*/ 328221 w 2986477"/>
              <a:gd name="connsiteY10" fmla="*/ 2281003 h 2993037"/>
              <a:gd name="connsiteX11" fmla="*/ 118359 w 2986477"/>
              <a:gd name="connsiteY11" fmla="*/ 1786328 h 2993037"/>
              <a:gd name="connsiteX12" fmla="*/ 28418 w 2986477"/>
              <a:gd name="connsiteY12" fmla="*/ 1321633 h 2993037"/>
              <a:gd name="connsiteX13" fmla="*/ 72265 w 2986477"/>
              <a:gd name="connsiteY13" fmla="*/ 813205 h 2993037"/>
              <a:gd name="connsiteX14" fmla="*/ 462009 w 2986477"/>
              <a:gd name="connsiteY14" fmla="*/ 318529 h 2993037"/>
              <a:gd name="connsiteX15" fmla="*/ 822896 w 2986477"/>
              <a:gd name="connsiteY15" fmla="*/ 137410 h 2993037"/>
              <a:gd name="connsiteX16" fmla="*/ 613034 w 2986477"/>
              <a:gd name="connsiteY16" fmla="*/ 182380 h 2993037"/>
              <a:gd name="connsiteX0" fmla="*/ 613034 w 2990967"/>
              <a:gd name="connsiteY0" fmla="*/ 182380 h 2993037"/>
              <a:gd name="connsiteX1" fmla="*/ 1347552 w 2990967"/>
              <a:gd name="connsiteY1" fmla="*/ 2498 h 2993037"/>
              <a:gd name="connsiteX2" fmla="*/ 2187001 w 2990967"/>
              <a:gd name="connsiteY2" fmla="*/ 167390 h 2993037"/>
              <a:gd name="connsiteX3" fmla="*/ 2741637 w 2990967"/>
              <a:gd name="connsiteY3" fmla="*/ 722026 h 2993037"/>
              <a:gd name="connsiteX4" fmla="*/ 2714698 w 2990967"/>
              <a:gd name="connsiteY4" fmla="*/ 594969 h 2993037"/>
              <a:gd name="connsiteX5" fmla="*/ 2966490 w 2990967"/>
              <a:gd name="connsiteY5" fmla="*/ 1021829 h 2993037"/>
              <a:gd name="connsiteX6" fmla="*/ 2861559 w 2990967"/>
              <a:gd name="connsiteY6" fmla="*/ 1981200 h 2993037"/>
              <a:gd name="connsiteX7" fmla="*/ 2861559 w 2990967"/>
              <a:gd name="connsiteY7" fmla="*/ 2730708 h 2993037"/>
              <a:gd name="connsiteX8" fmla="*/ 2127041 w 2990967"/>
              <a:gd name="connsiteY8" fmla="*/ 2955561 h 2993037"/>
              <a:gd name="connsiteX9" fmla="*/ 1392523 w 2990967"/>
              <a:gd name="connsiteY9" fmla="*/ 2955561 h 2993037"/>
              <a:gd name="connsiteX10" fmla="*/ 747946 w 2990967"/>
              <a:gd name="connsiteY10" fmla="*/ 2730708 h 2993037"/>
              <a:gd name="connsiteX11" fmla="*/ 328221 w 2990967"/>
              <a:gd name="connsiteY11" fmla="*/ 2281003 h 2993037"/>
              <a:gd name="connsiteX12" fmla="*/ 118359 w 2990967"/>
              <a:gd name="connsiteY12" fmla="*/ 1786328 h 2993037"/>
              <a:gd name="connsiteX13" fmla="*/ 28418 w 2990967"/>
              <a:gd name="connsiteY13" fmla="*/ 1321633 h 2993037"/>
              <a:gd name="connsiteX14" fmla="*/ 72265 w 2990967"/>
              <a:gd name="connsiteY14" fmla="*/ 813205 h 2993037"/>
              <a:gd name="connsiteX15" fmla="*/ 462009 w 2990967"/>
              <a:gd name="connsiteY15" fmla="*/ 318529 h 2993037"/>
              <a:gd name="connsiteX16" fmla="*/ 822896 w 2990967"/>
              <a:gd name="connsiteY16" fmla="*/ 137410 h 2993037"/>
              <a:gd name="connsiteX17" fmla="*/ 613034 w 2990967"/>
              <a:gd name="connsiteY17" fmla="*/ 182380 h 2993037"/>
              <a:gd name="connsiteX0" fmla="*/ 613034 w 2990967"/>
              <a:gd name="connsiteY0" fmla="*/ 182380 h 2993037"/>
              <a:gd name="connsiteX1" fmla="*/ 1347552 w 2990967"/>
              <a:gd name="connsiteY1" fmla="*/ 2498 h 2993037"/>
              <a:gd name="connsiteX2" fmla="*/ 2187001 w 2990967"/>
              <a:gd name="connsiteY2" fmla="*/ 167390 h 2993037"/>
              <a:gd name="connsiteX3" fmla="*/ 2741637 w 2990967"/>
              <a:gd name="connsiteY3" fmla="*/ 722026 h 2993037"/>
              <a:gd name="connsiteX4" fmla="*/ 2714698 w 2990967"/>
              <a:gd name="connsiteY4" fmla="*/ 594969 h 2993037"/>
              <a:gd name="connsiteX5" fmla="*/ 2966490 w 2990967"/>
              <a:gd name="connsiteY5" fmla="*/ 1021829 h 2993037"/>
              <a:gd name="connsiteX6" fmla="*/ 2861559 w 2990967"/>
              <a:gd name="connsiteY6" fmla="*/ 1981200 h 2993037"/>
              <a:gd name="connsiteX7" fmla="*/ 2861559 w 2990967"/>
              <a:gd name="connsiteY7" fmla="*/ 2730708 h 2993037"/>
              <a:gd name="connsiteX8" fmla="*/ 2127041 w 2990967"/>
              <a:gd name="connsiteY8" fmla="*/ 2955561 h 2993037"/>
              <a:gd name="connsiteX9" fmla="*/ 1392523 w 2990967"/>
              <a:gd name="connsiteY9" fmla="*/ 2955561 h 2993037"/>
              <a:gd name="connsiteX10" fmla="*/ 747946 w 2990967"/>
              <a:gd name="connsiteY10" fmla="*/ 2730708 h 2993037"/>
              <a:gd name="connsiteX11" fmla="*/ 328221 w 2990967"/>
              <a:gd name="connsiteY11" fmla="*/ 2281003 h 2993037"/>
              <a:gd name="connsiteX12" fmla="*/ 118359 w 2990967"/>
              <a:gd name="connsiteY12" fmla="*/ 1786328 h 2993037"/>
              <a:gd name="connsiteX13" fmla="*/ 28418 w 2990967"/>
              <a:gd name="connsiteY13" fmla="*/ 1321633 h 2993037"/>
              <a:gd name="connsiteX14" fmla="*/ 72265 w 2990967"/>
              <a:gd name="connsiteY14" fmla="*/ 813205 h 2993037"/>
              <a:gd name="connsiteX15" fmla="*/ 462009 w 2990967"/>
              <a:gd name="connsiteY15" fmla="*/ 318529 h 2993037"/>
              <a:gd name="connsiteX16" fmla="*/ 822896 w 2990967"/>
              <a:gd name="connsiteY16" fmla="*/ 137410 h 2993037"/>
              <a:gd name="connsiteX17" fmla="*/ 613034 w 2990967"/>
              <a:gd name="connsiteY17" fmla="*/ 182380 h 2993037"/>
              <a:gd name="connsiteX0" fmla="*/ 613034 w 2990967"/>
              <a:gd name="connsiteY0" fmla="*/ 228144 h 3038801"/>
              <a:gd name="connsiteX1" fmla="*/ 1347552 w 2990967"/>
              <a:gd name="connsiteY1" fmla="*/ 48262 h 3038801"/>
              <a:gd name="connsiteX2" fmla="*/ 2199481 w 2990967"/>
              <a:gd name="connsiteY2" fmla="*/ 119921 h 3038801"/>
              <a:gd name="connsiteX3" fmla="*/ 2741637 w 2990967"/>
              <a:gd name="connsiteY3" fmla="*/ 767790 h 3038801"/>
              <a:gd name="connsiteX4" fmla="*/ 2714698 w 2990967"/>
              <a:gd name="connsiteY4" fmla="*/ 640733 h 3038801"/>
              <a:gd name="connsiteX5" fmla="*/ 2966490 w 2990967"/>
              <a:gd name="connsiteY5" fmla="*/ 1067593 h 3038801"/>
              <a:gd name="connsiteX6" fmla="*/ 2861559 w 2990967"/>
              <a:gd name="connsiteY6" fmla="*/ 2026964 h 3038801"/>
              <a:gd name="connsiteX7" fmla="*/ 2861559 w 2990967"/>
              <a:gd name="connsiteY7" fmla="*/ 2776472 h 3038801"/>
              <a:gd name="connsiteX8" fmla="*/ 2127041 w 2990967"/>
              <a:gd name="connsiteY8" fmla="*/ 3001325 h 3038801"/>
              <a:gd name="connsiteX9" fmla="*/ 1392523 w 2990967"/>
              <a:gd name="connsiteY9" fmla="*/ 3001325 h 3038801"/>
              <a:gd name="connsiteX10" fmla="*/ 747946 w 2990967"/>
              <a:gd name="connsiteY10" fmla="*/ 2776472 h 3038801"/>
              <a:gd name="connsiteX11" fmla="*/ 328221 w 2990967"/>
              <a:gd name="connsiteY11" fmla="*/ 2326767 h 3038801"/>
              <a:gd name="connsiteX12" fmla="*/ 118359 w 2990967"/>
              <a:gd name="connsiteY12" fmla="*/ 1832092 h 3038801"/>
              <a:gd name="connsiteX13" fmla="*/ 28418 w 2990967"/>
              <a:gd name="connsiteY13" fmla="*/ 1367397 h 3038801"/>
              <a:gd name="connsiteX14" fmla="*/ 72265 w 2990967"/>
              <a:gd name="connsiteY14" fmla="*/ 858969 h 3038801"/>
              <a:gd name="connsiteX15" fmla="*/ 462009 w 2990967"/>
              <a:gd name="connsiteY15" fmla="*/ 364293 h 3038801"/>
              <a:gd name="connsiteX16" fmla="*/ 822896 w 2990967"/>
              <a:gd name="connsiteY16" fmla="*/ 183174 h 3038801"/>
              <a:gd name="connsiteX17" fmla="*/ 613034 w 2990967"/>
              <a:gd name="connsiteY17" fmla="*/ 228144 h 3038801"/>
              <a:gd name="connsiteX0" fmla="*/ 613034 w 2990967"/>
              <a:gd name="connsiteY0" fmla="*/ 206968 h 3017625"/>
              <a:gd name="connsiteX1" fmla="*/ 1347552 w 2990967"/>
              <a:gd name="connsiteY1" fmla="*/ 27086 h 3017625"/>
              <a:gd name="connsiteX2" fmla="*/ 2199481 w 2990967"/>
              <a:gd name="connsiteY2" fmla="*/ 98745 h 3017625"/>
              <a:gd name="connsiteX3" fmla="*/ 2714698 w 2990967"/>
              <a:gd name="connsiteY3" fmla="*/ 619557 h 3017625"/>
              <a:gd name="connsiteX4" fmla="*/ 2966490 w 2990967"/>
              <a:gd name="connsiteY4" fmla="*/ 1046417 h 3017625"/>
              <a:gd name="connsiteX5" fmla="*/ 2861559 w 2990967"/>
              <a:gd name="connsiteY5" fmla="*/ 2005788 h 3017625"/>
              <a:gd name="connsiteX6" fmla="*/ 2861559 w 2990967"/>
              <a:gd name="connsiteY6" fmla="*/ 2755296 h 3017625"/>
              <a:gd name="connsiteX7" fmla="*/ 2127041 w 2990967"/>
              <a:gd name="connsiteY7" fmla="*/ 2980149 h 3017625"/>
              <a:gd name="connsiteX8" fmla="*/ 1392523 w 2990967"/>
              <a:gd name="connsiteY8" fmla="*/ 2980149 h 3017625"/>
              <a:gd name="connsiteX9" fmla="*/ 747946 w 2990967"/>
              <a:gd name="connsiteY9" fmla="*/ 2755296 h 3017625"/>
              <a:gd name="connsiteX10" fmla="*/ 328221 w 2990967"/>
              <a:gd name="connsiteY10" fmla="*/ 2305591 h 3017625"/>
              <a:gd name="connsiteX11" fmla="*/ 118359 w 2990967"/>
              <a:gd name="connsiteY11" fmla="*/ 1810916 h 3017625"/>
              <a:gd name="connsiteX12" fmla="*/ 28418 w 2990967"/>
              <a:gd name="connsiteY12" fmla="*/ 1346221 h 3017625"/>
              <a:gd name="connsiteX13" fmla="*/ 72265 w 2990967"/>
              <a:gd name="connsiteY13" fmla="*/ 837793 h 3017625"/>
              <a:gd name="connsiteX14" fmla="*/ 462009 w 2990967"/>
              <a:gd name="connsiteY14" fmla="*/ 343117 h 3017625"/>
              <a:gd name="connsiteX15" fmla="*/ 822896 w 2990967"/>
              <a:gd name="connsiteY15" fmla="*/ 161998 h 3017625"/>
              <a:gd name="connsiteX16" fmla="*/ 613034 w 2990967"/>
              <a:gd name="connsiteY16" fmla="*/ 206968 h 301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90967" h="3017625">
                <a:moveTo>
                  <a:pt x="613034" y="206968"/>
                </a:moveTo>
                <a:cubicBezTo>
                  <a:pt x="849129" y="118276"/>
                  <a:pt x="1083144" y="45123"/>
                  <a:pt x="1347552" y="27086"/>
                </a:cubicBezTo>
                <a:cubicBezTo>
                  <a:pt x="1611960" y="9049"/>
                  <a:pt x="1971623" y="0"/>
                  <a:pt x="2199481" y="98745"/>
                </a:cubicBezTo>
                <a:cubicBezTo>
                  <a:pt x="2427339" y="197490"/>
                  <a:pt x="2586863" y="461612"/>
                  <a:pt x="2714698" y="619557"/>
                </a:cubicBezTo>
                <a:cubicBezTo>
                  <a:pt x="2842533" y="777502"/>
                  <a:pt x="2942013" y="815379"/>
                  <a:pt x="2966490" y="1046417"/>
                </a:cubicBezTo>
                <a:cubicBezTo>
                  <a:pt x="2990967" y="1277455"/>
                  <a:pt x="2879047" y="1720975"/>
                  <a:pt x="2861559" y="2005788"/>
                </a:cubicBezTo>
                <a:cubicBezTo>
                  <a:pt x="2844071" y="2290601"/>
                  <a:pt x="2983979" y="2592903"/>
                  <a:pt x="2861559" y="2755296"/>
                </a:cubicBezTo>
                <a:cubicBezTo>
                  <a:pt x="2739139" y="2917690"/>
                  <a:pt x="2371880" y="2942674"/>
                  <a:pt x="2127041" y="2980149"/>
                </a:cubicBezTo>
                <a:cubicBezTo>
                  <a:pt x="1882202" y="3017624"/>
                  <a:pt x="1622372" y="3017625"/>
                  <a:pt x="1392523" y="2980149"/>
                </a:cubicBezTo>
                <a:cubicBezTo>
                  <a:pt x="1162674" y="2942674"/>
                  <a:pt x="925330" y="2867722"/>
                  <a:pt x="747946" y="2755296"/>
                </a:cubicBezTo>
                <a:cubicBezTo>
                  <a:pt x="570562" y="2642870"/>
                  <a:pt x="433152" y="2462988"/>
                  <a:pt x="328221" y="2305591"/>
                </a:cubicBezTo>
                <a:cubicBezTo>
                  <a:pt x="223290" y="2148194"/>
                  <a:pt x="168326" y="1970811"/>
                  <a:pt x="118359" y="1810916"/>
                </a:cubicBezTo>
                <a:cubicBezTo>
                  <a:pt x="68392" y="1651021"/>
                  <a:pt x="36100" y="1508408"/>
                  <a:pt x="28418" y="1346221"/>
                </a:cubicBezTo>
                <a:cubicBezTo>
                  <a:pt x="20736" y="1184034"/>
                  <a:pt x="0" y="1004977"/>
                  <a:pt x="72265" y="837793"/>
                </a:cubicBezTo>
                <a:cubicBezTo>
                  <a:pt x="144530" y="670609"/>
                  <a:pt x="336904" y="455750"/>
                  <a:pt x="462009" y="343117"/>
                </a:cubicBezTo>
                <a:cubicBezTo>
                  <a:pt x="587114" y="230484"/>
                  <a:pt x="800411" y="186982"/>
                  <a:pt x="822896" y="161998"/>
                </a:cubicBezTo>
                <a:lnTo>
                  <a:pt x="613034" y="206968"/>
                </a:lnTo>
                <a:close/>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0"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p:nvSpPr>
          <p:cNvPr id="19" name="Rectangle 18"/>
          <p:cNvSpPr/>
          <p:nvPr/>
        </p:nvSpPr>
        <p:spPr>
          <a:xfrm>
            <a:off x="762000" y="5486400"/>
            <a:ext cx="990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xit" presetSubtype="0" fill="hold" grpId="0" nodeType="afterEffect">
                                  <p:stCondLst>
                                    <p:cond delay="0"/>
                                  </p:stCondLst>
                                  <p:childTnLst>
                                    <p:animEffect transition="out" filter="fade">
                                      <p:cBhvr>
                                        <p:cTn id="17" dur="1000"/>
                                        <p:tgtEl>
                                          <p:spTgt spid="13"/>
                                        </p:tgtEl>
                                      </p:cBhvr>
                                    </p:animEffect>
                                    <p:anim calcmode="lin" valueType="num">
                                      <p:cBhvr>
                                        <p:cTn id="18" dur="1000"/>
                                        <p:tgtEl>
                                          <p:spTgt spid="13"/>
                                        </p:tgtEl>
                                        <p:attrNameLst>
                                          <p:attrName>ppt_x</p:attrName>
                                        </p:attrNameLst>
                                      </p:cBhvr>
                                      <p:tavLst>
                                        <p:tav tm="0">
                                          <p:val>
                                            <p:strVal val="ppt_x"/>
                                          </p:val>
                                        </p:tav>
                                        <p:tav tm="100000">
                                          <p:val>
                                            <p:strVal val="ppt_x"/>
                                          </p:val>
                                        </p:tav>
                                      </p:tavLst>
                                    </p:anim>
                                    <p:anim calcmode="lin" valueType="num">
                                      <p:cBhvr>
                                        <p:cTn id="19" dur="1000"/>
                                        <p:tgtEl>
                                          <p:spTgt spid="13"/>
                                        </p:tgtEl>
                                        <p:attrNameLst>
                                          <p:attrName>ppt_y</p:attrName>
                                        </p:attrNameLst>
                                      </p:cBhvr>
                                      <p:tavLst>
                                        <p:tav tm="0">
                                          <p:val>
                                            <p:strVal val="ppt_y"/>
                                          </p:val>
                                        </p:tav>
                                        <p:tav tm="100000">
                                          <p:val>
                                            <p:strVal val="ppt_y-.1"/>
                                          </p:val>
                                        </p:tav>
                                      </p:tavLst>
                                    </p:anim>
                                    <p:set>
                                      <p:cBhvr>
                                        <p:cTn id="20" dur="1" fill="hold">
                                          <p:stCondLst>
                                            <p:cond delay="999"/>
                                          </p:stCondLst>
                                        </p:cTn>
                                        <p:tgtEl>
                                          <p:spTgt spid="13"/>
                                        </p:tgtEl>
                                        <p:attrNameLst>
                                          <p:attrName>style.visibility</p:attrName>
                                        </p:attrNameLst>
                                      </p:cBhvr>
                                      <p:to>
                                        <p:strVal val="hidden"/>
                                      </p:to>
                                    </p:set>
                                  </p:childTnLst>
                                </p:cTn>
                              </p:par>
                              <p:par>
                                <p:cTn id="21" presetID="42" presetClass="entr"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xit" presetSubtype="0" fill="hold" grpId="0" nodeType="afterEffect">
                                  <p:stCondLst>
                                    <p:cond delay="0"/>
                                  </p:stCondLst>
                                  <p:childTnLst>
                                    <p:animEffect transition="out" filter="fade">
                                      <p:cBhvr>
                                        <p:cTn id="28" dur="1000"/>
                                        <p:tgtEl>
                                          <p:spTgt spid="14"/>
                                        </p:tgtEl>
                                      </p:cBhvr>
                                    </p:animEffect>
                                    <p:anim calcmode="lin" valueType="num">
                                      <p:cBhvr>
                                        <p:cTn id="29" dur="1000"/>
                                        <p:tgtEl>
                                          <p:spTgt spid="14"/>
                                        </p:tgtEl>
                                        <p:attrNameLst>
                                          <p:attrName>ppt_x</p:attrName>
                                        </p:attrNameLst>
                                      </p:cBhvr>
                                      <p:tavLst>
                                        <p:tav tm="0">
                                          <p:val>
                                            <p:strVal val="ppt_x"/>
                                          </p:val>
                                        </p:tav>
                                        <p:tav tm="100000">
                                          <p:val>
                                            <p:strVal val="ppt_x"/>
                                          </p:val>
                                        </p:tav>
                                      </p:tavLst>
                                    </p:anim>
                                    <p:anim calcmode="lin" valueType="num">
                                      <p:cBhvr>
                                        <p:cTn id="30" dur="1000"/>
                                        <p:tgtEl>
                                          <p:spTgt spid="14"/>
                                        </p:tgtEl>
                                        <p:attrNameLst>
                                          <p:attrName>ppt_y</p:attrName>
                                        </p:attrNameLst>
                                      </p:cBhvr>
                                      <p:tavLst>
                                        <p:tav tm="0">
                                          <p:val>
                                            <p:strVal val="ppt_y"/>
                                          </p:val>
                                        </p:tav>
                                        <p:tav tm="100000">
                                          <p:val>
                                            <p:strVal val="ppt_y-.1"/>
                                          </p:val>
                                        </p:tav>
                                      </p:tavLst>
                                    </p:anim>
                                    <p:set>
                                      <p:cBhvr>
                                        <p:cTn id="31" dur="1" fill="hold">
                                          <p:stCondLst>
                                            <p:cond delay="999"/>
                                          </p:stCondLst>
                                        </p:cTn>
                                        <p:tgtEl>
                                          <p:spTgt spid="14"/>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childTnLst>
                          </p:cTn>
                        </p:par>
                        <p:par>
                          <p:cTn id="35" fill="hold">
                            <p:stCondLst>
                              <p:cond delay="3000"/>
                            </p:stCondLst>
                            <p:childTnLst>
                              <p:par>
                                <p:cTn id="36" presetID="42" presetClass="exit" presetSubtype="0" fill="hold" grpId="0" nodeType="afterEffect">
                                  <p:stCondLst>
                                    <p:cond delay="0"/>
                                  </p:stCondLst>
                                  <p:childTnLst>
                                    <p:animEffect transition="out" filter="fade">
                                      <p:cBhvr>
                                        <p:cTn id="37" dur="1000"/>
                                        <p:tgtEl>
                                          <p:spTgt spid="16"/>
                                        </p:tgtEl>
                                      </p:cBhvr>
                                    </p:animEffect>
                                    <p:anim calcmode="lin" valueType="num">
                                      <p:cBhvr>
                                        <p:cTn id="38" dur="1000"/>
                                        <p:tgtEl>
                                          <p:spTgt spid="16"/>
                                        </p:tgtEl>
                                        <p:attrNameLst>
                                          <p:attrName>ppt_x</p:attrName>
                                        </p:attrNameLst>
                                      </p:cBhvr>
                                      <p:tavLst>
                                        <p:tav tm="0">
                                          <p:val>
                                            <p:strVal val="ppt_x"/>
                                          </p:val>
                                        </p:tav>
                                        <p:tav tm="100000">
                                          <p:val>
                                            <p:strVal val="ppt_x"/>
                                          </p:val>
                                        </p:tav>
                                      </p:tavLst>
                                    </p:anim>
                                    <p:anim calcmode="lin" valueType="num">
                                      <p:cBhvr>
                                        <p:cTn id="39" dur="1000"/>
                                        <p:tgtEl>
                                          <p:spTgt spid="16"/>
                                        </p:tgtEl>
                                        <p:attrNameLst>
                                          <p:attrName>ppt_y</p:attrName>
                                        </p:attrNameLst>
                                      </p:cBhvr>
                                      <p:tavLst>
                                        <p:tav tm="0">
                                          <p:val>
                                            <p:strVal val="ppt_y"/>
                                          </p:val>
                                        </p:tav>
                                        <p:tav tm="100000">
                                          <p:val>
                                            <p:strVal val="ppt_y+.1"/>
                                          </p:val>
                                        </p:tav>
                                      </p:tavLst>
                                    </p:anim>
                                    <p:set>
                                      <p:cBhvr>
                                        <p:cTn id="40" dur="1" fill="hold">
                                          <p:stCondLst>
                                            <p:cond delay="999"/>
                                          </p:stCondLst>
                                        </p:cTn>
                                        <p:tgtEl>
                                          <p:spTgt spid="16"/>
                                        </p:tgtEl>
                                        <p:attrNameLst>
                                          <p:attrName>style.visibility</p:attrName>
                                        </p:attrNameLst>
                                      </p:cBhvr>
                                      <p:to>
                                        <p:strVal val="hidden"/>
                                      </p:to>
                                    </p:set>
                                  </p:childTnLst>
                                </p:cTn>
                              </p:par>
                              <p:par>
                                <p:cTn id="41" presetID="10" presetClass="entr"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par>
                          <p:cTn id="44" fill="hold">
                            <p:stCondLst>
                              <p:cond delay="4000"/>
                            </p:stCondLst>
                            <p:childTnLst>
                              <p:par>
                                <p:cTn id="45" presetID="42" presetClass="exit" presetSubtype="0" fill="hold" grpId="0" nodeType="afterEffect">
                                  <p:stCondLst>
                                    <p:cond delay="0"/>
                                  </p:stCondLst>
                                  <p:childTnLst>
                                    <p:animEffect transition="out" filter="fade">
                                      <p:cBhvr>
                                        <p:cTn id="46" dur="1000"/>
                                        <p:tgtEl>
                                          <p:spTgt spid="17"/>
                                        </p:tgtEl>
                                      </p:cBhvr>
                                    </p:animEffect>
                                    <p:anim calcmode="lin" valueType="num">
                                      <p:cBhvr>
                                        <p:cTn id="47" dur="1000"/>
                                        <p:tgtEl>
                                          <p:spTgt spid="17"/>
                                        </p:tgtEl>
                                        <p:attrNameLst>
                                          <p:attrName>ppt_x</p:attrName>
                                        </p:attrNameLst>
                                      </p:cBhvr>
                                      <p:tavLst>
                                        <p:tav tm="0">
                                          <p:val>
                                            <p:strVal val="ppt_x"/>
                                          </p:val>
                                        </p:tav>
                                        <p:tav tm="100000">
                                          <p:val>
                                            <p:strVal val="ppt_x"/>
                                          </p:val>
                                        </p:tav>
                                      </p:tavLst>
                                    </p:anim>
                                    <p:anim calcmode="lin" valueType="num">
                                      <p:cBhvr>
                                        <p:cTn id="48" dur="1000"/>
                                        <p:tgtEl>
                                          <p:spTgt spid="17"/>
                                        </p:tgtEl>
                                        <p:attrNameLst>
                                          <p:attrName>ppt_y</p:attrName>
                                        </p:attrNameLst>
                                      </p:cBhvr>
                                      <p:tavLst>
                                        <p:tav tm="0">
                                          <p:val>
                                            <p:strVal val="ppt_y"/>
                                          </p:val>
                                        </p:tav>
                                        <p:tav tm="100000">
                                          <p:val>
                                            <p:strVal val="ppt_y+.1"/>
                                          </p:val>
                                        </p:tav>
                                      </p:tavLst>
                                    </p:anim>
                                    <p:set>
                                      <p:cBhvr>
                                        <p:cTn id="49" dur="1" fill="hold">
                                          <p:stCondLst>
                                            <p:cond delay="999"/>
                                          </p:stCondLst>
                                        </p:cTn>
                                        <p:tgtEl>
                                          <p:spTgt spid="17"/>
                                        </p:tgtEl>
                                        <p:attrNameLst>
                                          <p:attrName>style.visibility</p:attrName>
                                        </p:attrNameLst>
                                      </p:cBhvr>
                                      <p:to>
                                        <p:strVal val="hidden"/>
                                      </p:to>
                                    </p:set>
                                  </p:childTnLst>
                                </p:cTn>
                              </p:par>
                              <p:par>
                                <p:cTn id="50" presetID="47" presetClass="entr" presetSubtype="0" fill="hold" grpId="1"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par>
                          <p:cTn id="55" fill="hold">
                            <p:stCondLst>
                              <p:cond delay="5000"/>
                            </p:stCondLst>
                            <p:childTnLst>
                              <p:par>
                                <p:cTn id="56" presetID="53" presetClass="exit" presetSubtype="0" fill="hold" grpId="2" nodeType="afterEffect">
                                  <p:stCondLst>
                                    <p:cond delay="0"/>
                                  </p:stCondLst>
                                  <p:childTnLst>
                                    <p:anim calcmode="lin" valueType="num">
                                      <p:cBhvr>
                                        <p:cTn id="57" dur="1000"/>
                                        <p:tgtEl>
                                          <p:spTgt spid="12"/>
                                        </p:tgtEl>
                                        <p:attrNameLst>
                                          <p:attrName>ppt_w</p:attrName>
                                        </p:attrNameLst>
                                      </p:cBhvr>
                                      <p:tavLst>
                                        <p:tav tm="0">
                                          <p:val>
                                            <p:strVal val="ppt_w"/>
                                          </p:val>
                                        </p:tav>
                                        <p:tav tm="100000">
                                          <p:val>
                                            <p:fltVal val="0"/>
                                          </p:val>
                                        </p:tav>
                                      </p:tavLst>
                                    </p:anim>
                                    <p:anim calcmode="lin" valueType="num">
                                      <p:cBhvr>
                                        <p:cTn id="58" dur="1000"/>
                                        <p:tgtEl>
                                          <p:spTgt spid="12"/>
                                        </p:tgtEl>
                                        <p:attrNameLst>
                                          <p:attrName>ppt_h</p:attrName>
                                        </p:attrNameLst>
                                      </p:cBhvr>
                                      <p:tavLst>
                                        <p:tav tm="0">
                                          <p:val>
                                            <p:strVal val="ppt_h"/>
                                          </p:val>
                                        </p:tav>
                                        <p:tav tm="100000">
                                          <p:val>
                                            <p:fltVal val="0"/>
                                          </p:val>
                                        </p:tav>
                                      </p:tavLst>
                                    </p:anim>
                                    <p:animEffect transition="out" filter="fade">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53" presetClass="exit" presetSubtype="0" fill="hold" grpId="1" nodeType="withEffect">
                                  <p:stCondLst>
                                    <p:cond delay="0"/>
                                  </p:stCondLst>
                                  <p:childTnLst>
                                    <p:anim calcmode="lin" valueType="num">
                                      <p:cBhvr>
                                        <p:cTn id="62" dur="1000"/>
                                        <p:tgtEl>
                                          <p:spTgt spid="15"/>
                                        </p:tgtEl>
                                        <p:attrNameLst>
                                          <p:attrName>ppt_w</p:attrName>
                                        </p:attrNameLst>
                                      </p:cBhvr>
                                      <p:tavLst>
                                        <p:tav tm="0">
                                          <p:val>
                                            <p:strVal val="ppt_w"/>
                                          </p:val>
                                        </p:tav>
                                        <p:tav tm="100000">
                                          <p:val>
                                            <p:fltVal val="0"/>
                                          </p:val>
                                        </p:tav>
                                      </p:tavLst>
                                    </p:anim>
                                    <p:anim calcmode="lin" valueType="num">
                                      <p:cBhvr>
                                        <p:cTn id="63" dur="1000"/>
                                        <p:tgtEl>
                                          <p:spTgt spid="15"/>
                                        </p:tgtEl>
                                        <p:attrNameLst>
                                          <p:attrName>ppt_h</p:attrName>
                                        </p:attrNameLst>
                                      </p:cBhvr>
                                      <p:tavLst>
                                        <p:tav tm="0">
                                          <p:val>
                                            <p:strVal val="ppt_h"/>
                                          </p:val>
                                        </p:tav>
                                        <p:tav tm="100000">
                                          <p:val>
                                            <p:fltVal val="0"/>
                                          </p:val>
                                        </p:tav>
                                      </p:tavLst>
                                    </p:anim>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par>
                                <p:cTn id="66" presetID="53" presetClass="exit" presetSubtype="0" fill="hold" grpId="2" nodeType="withEffect">
                                  <p:stCondLst>
                                    <p:cond delay="0"/>
                                  </p:stCondLst>
                                  <p:childTnLst>
                                    <p:anim calcmode="lin" valueType="num">
                                      <p:cBhvr>
                                        <p:cTn id="67" dur="1000"/>
                                        <p:tgtEl>
                                          <p:spTgt spid="13"/>
                                        </p:tgtEl>
                                        <p:attrNameLst>
                                          <p:attrName>ppt_w</p:attrName>
                                        </p:attrNameLst>
                                      </p:cBhvr>
                                      <p:tavLst>
                                        <p:tav tm="0">
                                          <p:val>
                                            <p:strVal val="ppt_w"/>
                                          </p:val>
                                        </p:tav>
                                        <p:tav tm="100000">
                                          <p:val>
                                            <p:fltVal val="0"/>
                                          </p:val>
                                        </p:tav>
                                      </p:tavLst>
                                    </p:anim>
                                    <p:anim calcmode="lin" valueType="num">
                                      <p:cBhvr>
                                        <p:cTn id="68" dur="1000"/>
                                        <p:tgtEl>
                                          <p:spTgt spid="13"/>
                                        </p:tgtEl>
                                        <p:attrNameLst>
                                          <p:attrName>ppt_h</p:attrName>
                                        </p:attrNameLst>
                                      </p:cBhvr>
                                      <p:tavLst>
                                        <p:tav tm="0">
                                          <p:val>
                                            <p:strVal val="ppt_h"/>
                                          </p:val>
                                        </p:tav>
                                        <p:tav tm="100000">
                                          <p:val>
                                            <p:fltVal val="0"/>
                                          </p:val>
                                        </p:tav>
                                      </p:tavLst>
                                    </p:anim>
                                    <p:animEffect transition="out" filter="fade">
                                      <p:cBhvr>
                                        <p:cTn id="69" dur="1000"/>
                                        <p:tgtEl>
                                          <p:spTgt spid="13"/>
                                        </p:tgtEl>
                                      </p:cBhvr>
                                    </p:animEffect>
                                    <p:set>
                                      <p:cBhvr>
                                        <p:cTn id="70" dur="1" fill="hold">
                                          <p:stCondLst>
                                            <p:cond delay="999"/>
                                          </p:stCondLst>
                                        </p:cTn>
                                        <p:tgtEl>
                                          <p:spTgt spid="13"/>
                                        </p:tgtEl>
                                        <p:attrNameLst>
                                          <p:attrName>style.visibility</p:attrName>
                                        </p:attrNameLst>
                                      </p:cBhvr>
                                      <p:to>
                                        <p:strVal val="hidden"/>
                                      </p:to>
                                    </p:set>
                                  </p:childTnLst>
                                </p:cTn>
                              </p:par>
                              <p:par>
                                <p:cTn id="71" presetID="53" presetClass="exit" presetSubtype="0" fill="hold" grpId="2" nodeType="withEffect">
                                  <p:stCondLst>
                                    <p:cond delay="0"/>
                                  </p:stCondLst>
                                  <p:childTnLst>
                                    <p:anim calcmode="lin" valueType="num">
                                      <p:cBhvr>
                                        <p:cTn id="72" dur="1000"/>
                                        <p:tgtEl>
                                          <p:spTgt spid="14"/>
                                        </p:tgtEl>
                                        <p:attrNameLst>
                                          <p:attrName>ppt_w</p:attrName>
                                        </p:attrNameLst>
                                      </p:cBhvr>
                                      <p:tavLst>
                                        <p:tav tm="0">
                                          <p:val>
                                            <p:strVal val="ppt_w"/>
                                          </p:val>
                                        </p:tav>
                                        <p:tav tm="100000">
                                          <p:val>
                                            <p:fltVal val="0"/>
                                          </p:val>
                                        </p:tav>
                                      </p:tavLst>
                                    </p:anim>
                                    <p:anim calcmode="lin" valueType="num">
                                      <p:cBhvr>
                                        <p:cTn id="73" dur="1000"/>
                                        <p:tgtEl>
                                          <p:spTgt spid="14"/>
                                        </p:tgtEl>
                                        <p:attrNameLst>
                                          <p:attrName>ppt_h</p:attrName>
                                        </p:attrNameLst>
                                      </p:cBhvr>
                                      <p:tavLst>
                                        <p:tav tm="0">
                                          <p:val>
                                            <p:strVal val="ppt_h"/>
                                          </p:val>
                                        </p:tav>
                                        <p:tav tm="100000">
                                          <p:val>
                                            <p:fltVal val="0"/>
                                          </p:val>
                                        </p:tav>
                                      </p:tavLst>
                                    </p:anim>
                                    <p:animEffect transition="out" filter="fade">
                                      <p:cBhvr>
                                        <p:cTn id="74" dur="1000"/>
                                        <p:tgtEl>
                                          <p:spTgt spid="14"/>
                                        </p:tgtEl>
                                      </p:cBhvr>
                                    </p:animEffect>
                                    <p:set>
                                      <p:cBhvr>
                                        <p:cTn id="75" dur="1" fill="hold">
                                          <p:stCondLst>
                                            <p:cond delay="999"/>
                                          </p:stCondLst>
                                        </p:cTn>
                                        <p:tgtEl>
                                          <p:spTgt spid="14"/>
                                        </p:tgtEl>
                                        <p:attrNameLst>
                                          <p:attrName>style.visibility</p:attrName>
                                        </p:attrNameLst>
                                      </p:cBhvr>
                                      <p:to>
                                        <p:strVal val="hidden"/>
                                      </p:to>
                                    </p:set>
                                  </p:childTnLst>
                                </p:cTn>
                              </p:par>
                              <p:par>
                                <p:cTn id="76" presetID="53" presetClass="exit" presetSubtype="0" fill="hold" grpId="2" nodeType="withEffect">
                                  <p:stCondLst>
                                    <p:cond delay="0"/>
                                  </p:stCondLst>
                                  <p:childTnLst>
                                    <p:anim calcmode="lin" valueType="num">
                                      <p:cBhvr>
                                        <p:cTn id="77" dur="1000"/>
                                        <p:tgtEl>
                                          <p:spTgt spid="16"/>
                                        </p:tgtEl>
                                        <p:attrNameLst>
                                          <p:attrName>ppt_w</p:attrName>
                                        </p:attrNameLst>
                                      </p:cBhvr>
                                      <p:tavLst>
                                        <p:tav tm="0">
                                          <p:val>
                                            <p:strVal val="ppt_w"/>
                                          </p:val>
                                        </p:tav>
                                        <p:tav tm="100000">
                                          <p:val>
                                            <p:fltVal val="0"/>
                                          </p:val>
                                        </p:tav>
                                      </p:tavLst>
                                    </p:anim>
                                    <p:anim calcmode="lin" valueType="num">
                                      <p:cBhvr>
                                        <p:cTn id="78" dur="1000"/>
                                        <p:tgtEl>
                                          <p:spTgt spid="16"/>
                                        </p:tgtEl>
                                        <p:attrNameLst>
                                          <p:attrName>ppt_h</p:attrName>
                                        </p:attrNameLst>
                                      </p:cBhvr>
                                      <p:tavLst>
                                        <p:tav tm="0">
                                          <p:val>
                                            <p:strVal val="ppt_h"/>
                                          </p:val>
                                        </p:tav>
                                        <p:tav tm="100000">
                                          <p:val>
                                            <p:fltVal val="0"/>
                                          </p:val>
                                        </p:tav>
                                      </p:tavLst>
                                    </p:anim>
                                    <p:animEffect transition="out" filter="fade">
                                      <p:cBhvr>
                                        <p:cTn id="79" dur="1000"/>
                                        <p:tgtEl>
                                          <p:spTgt spid="16"/>
                                        </p:tgtEl>
                                      </p:cBhvr>
                                    </p:animEffect>
                                    <p:set>
                                      <p:cBhvr>
                                        <p:cTn id="80"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6" grpId="0" animBg="1"/>
      <p:bldP spid="16" grpId="1" animBg="1"/>
      <p:bldP spid="16" grpId="2"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914400"/>
            <a:ext cx="9220200" cy="5943600"/>
            <a:chOff x="0" y="914400"/>
            <a:chExt cx="9220200" cy="5943600"/>
          </a:xfrm>
        </p:grpSpPr>
        <p:sp>
          <p:nvSpPr>
            <p:cNvPr id="16" name="Rectangle 15"/>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4"/>
            <p:cNvSpPr txBox="1">
              <a:spLocks noChangeArrowheads="1"/>
            </p:cNvSpPr>
            <p:nvPr/>
          </p:nvSpPr>
          <p:spPr bwMode="auto">
            <a:xfrm>
              <a:off x="2057400" y="4953000"/>
              <a:ext cx="3810000" cy="492443"/>
            </a:xfrm>
            <a:prstGeom prst="rect">
              <a:avLst/>
            </a:prstGeom>
            <a:noFill/>
            <a:ln w="9525">
              <a:noFill/>
              <a:miter lim="800000"/>
              <a:headEnd/>
              <a:tailEnd/>
            </a:ln>
          </p:spPr>
          <p:txBody>
            <a:bodyPr wrap="square">
              <a:spAutoFit/>
            </a:bodyPr>
            <a:lstStyle/>
            <a:p>
              <a:r>
                <a:rPr lang="en-US" sz="2600" b="1" dirty="0" smtClean="0"/>
                <a:t>solar activity</a:t>
              </a:r>
            </a:p>
          </p:txBody>
        </p:sp>
        <p:sp>
          <p:nvSpPr>
            <p:cNvPr id="18" name="Text Box 4"/>
            <p:cNvSpPr txBox="1">
              <a:spLocks noChangeArrowheads="1"/>
            </p:cNvSpPr>
            <p:nvPr/>
          </p:nvSpPr>
          <p:spPr bwMode="auto">
            <a:xfrm>
              <a:off x="5791200" y="3393757"/>
              <a:ext cx="3429000" cy="492443"/>
            </a:xfrm>
            <a:prstGeom prst="rect">
              <a:avLst/>
            </a:prstGeom>
            <a:noFill/>
            <a:ln w="9525">
              <a:noFill/>
              <a:miter lim="800000"/>
              <a:headEnd/>
              <a:tailEnd/>
            </a:ln>
          </p:spPr>
          <p:txBody>
            <a:bodyPr wrap="square">
              <a:spAutoFit/>
            </a:bodyPr>
            <a:lstStyle/>
            <a:p>
              <a:r>
                <a:rPr lang="en-US" sz="2600" b="1" dirty="0" smtClean="0"/>
                <a:t>axial tilt of the earth</a:t>
              </a:r>
            </a:p>
          </p:txBody>
        </p:sp>
        <p:grpSp>
          <p:nvGrpSpPr>
            <p:cNvPr id="19" name="Group 20"/>
            <p:cNvGrpSpPr/>
            <p:nvPr/>
          </p:nvGrpSpPr>
          <p:grpSpPr>
            <a:xfrm>
              <a:off x="4572000" y="1676400"/>
              <a:ext cx="4114800" cy="914400"/>
              <a:chOff x="4572000" y="1676400"/>
              <a:chExt cx="4114800" cy="914400"/>
            </a:xfrm>
          </p:grpSpPr>
          <p:grpSp>
            <p:nvGrpSpPr>
              <p:cNvPr id="41" name="Group 11"/>
              <p:cNvGrpSpPr/>
              <p:nvPr/>
            </p:nvGrpSpPr>
            <p:grpSpPr>
              <a:xfrm>
                <a:off x="4572000" y="1676400"/>
                <a:ext cx="4114800" cy="914400"/>
                <a:chOff x="4572000" y="1524000"/>
                <a:chExt cx="4114800" cy="914400"/>
              </a:xfrm>
            </p:grpSpPr>
            <p:pic>
              <p:nvPicPr>
                <p:cNvPr id="43" name="Picture 2" descr="milankovitch cycle 1.gif (3990 bytes)"/>
                <p:cNvPicPr>
                  <a:picLocks noChangeAspect="1" noChangeArrowheads="1"/>
                </p:cNvPicPr>
                <p:nvPr/>
              </p:nvPicPr>
              <p:blipFill>
                <a:blip r:embed="rId2"/>
                <a:srcRect l="16000" t="42105" r="-1333" b="1754"/>
                <a:stretch>
                  <a:fillRect/>
                </a:stretch>
              </p:blipFill>
              <p:spPr bwMode="auto">
                <a:xfrm>
                  <a:off x="4572000" y="1524000"/>
                  <a:ext cx="3657600" cy="914400"/>
                </a:xfrm>
                <a:prstGeom prst="rect">
                  <a:avLst/>
                </a:prstGeom>
              </p:spPr>
            </p:pic>
            <p:sp>
              <p:nvSpPr>
                <p:cNvPr id="44" name="Rectangle 43"/>
                <p:cNvSpPr/>
                <p:nvPr/>
              </p:nvSpPr>
              <p:spPr>
                <a:xfrm>
                  <a:off x="8153400" y="15240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477000" y="1524000"/>
                  <a:ext cx="228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22"/>
              <p:cNvSpPr/>
              <p:nvPr/>
            </p:nvSpPr>
            <p:spPr>
              <a:xfrm>
                <a:off x="4572000" y="1676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8"/>
            <p:cNvGrpSpPr/>
            <p:nvPr/>
          </p:nvGrpSpPr>
          <p:grpSpPr>
            <a:xfrm>
              <a:off x="3962400" y="1676400"/>
              <a:ext cx="5181600" cy="990600"/>
              <a:chOff x="3962400" y="1600200"/>
              <a:chExt cx="5181600" cy="990600"/>
            </a:xfrm>
          </p:grpSpPr>
          <p:grpSp>
            <p:nvGrpSpPr>
              <p:cNvPr id="36" name="Group 14"/>
              <p:cNvGrpSpPr/>
              <p:nvPr/>
            </p:nvGrpSpPr>
            <p:grpSpPr>
              <a:xfrm>
                <a:off x="3962400" y="1600200"/>
                <a:ext cx="3733800" cy="914400"/>
                <a:chOff x="3962400" y="1524000"/>
                <a:chExt cx="3733800" cy="914400"/>
              </a:xfrm>
            </p:grpSpPr>
            <p:pic>
              <p:nvPicPr>
                <p:cNvPr id="38" name="Picture 2" descr="milankovitch cycle 1.gif (3990 bytes)"/>
                <p:cNvPicPr>
                  <a:picLocks noChangeAspect="1" noChangeArrowheads="1"/>
                </p:cNvPicPr>
                <p:nvPr/>
              </p:nvPicPr>
              <p:blipFill>
                <a:blip r:embed="rId2"/>
                <a:srcRect l="1778" t="4678" r="11111" b="39180"/>
                <a:stretch>
                  <a:fillRect/>
                </a:stretch>
              </p:blipFill>
              <p:spPr bwMode="auto">
                <a:xfrm>
                  <a:off x="3962400" y="1524000"/>
                  <a:ext cx="3733800" cy="914400"/>
                </a:xfrm>
                <a:prstGeom prst="rect">
                  <a:avLst/>
                </a:prstGeom>
                <a:noFill/>
              </p:spPr>
            </p:pic>
            <p:sp>
              <p:nvSpPr>
                <p:cNvPr id="39" name="Rectangle 12"/>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7696200" y="16764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1"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p:nvSpPr>
            <p:cNvPr id="22" name="Text Box 4"/>
            <p:cNvSpPr txBox="1">
              <a:spLocks noChangeArrowheads="1"/>
            </p:cNvSpPr>
            <p:nvPr/>
          </p:nvSpPr>
          <p:spPr bwMode="auto">
            <a:xfrm>
              <a:off x="914400" y="1600200"/>
              <a:ext cx="3124200" cy="492443"/>
            </a:xfrm>
            <a:prstGeom prst="rect">
              <a:avLst/>
            </a:prstGeom>
            <a:noFill/>
            <a:ln w="9525">
              <a:noFill/>
              <a:miter lim="800000"/>
              <a:headEnd/>
              <a:tailEnd/>
            </a:ln>
          </p:spPr>
          <p:txBody>
            <a:bodyPr wrap="square">
              <a:spAutoFit/>
            </a:bodyPr>
            <a:lstStyle/>
            <a:p>
              <a:r>
                <a:rPr lang="en-US" sz="2600" b="1" dirty="0" smtClean="0"/>
                <a:t>orbit around the sun</a:t>
              </a:r>
            </a:p>
          </p:txBody>
        </p:sp>
        <p:sp>
          <p:nvSpPr>
            <p:cNvPr id="23" name="Text Box 4"/>
            <p:cNvSpPr txBox="1">
              <a:spLocks noChangeArrowheads="1"/>
            </p:cNvSpPr>
            <p:nvPr/>
          </p:nvSpPr>
          <p:spPr bwMode="auto">
            <a:xfrm>
              <a:off x="0" y="2057400"/>
              <a:ext cx="4267200" cy="461665"/>
            </a:xfrm>
            <a:prstGeom prst="rect">
              <a:avLst/>
            </a:prstGeom>
            <a:noFill/>
            <a:ln w="9525">
              <a:noFill/>
              <a:miter lim="800000"/>
              <a:headEnd/>
              <a:tailEnd/>
            </a:ln>
          </p:spPr>
          <p:txBody>
            <a:bodyPr wrap="square">
              <a:spAutoFit/>
            </a:bodyPr>
            <a:lstStyle/>
            <a:p>
              <a:r>
                <a:rPr lang="en-US" sz="2400" b="1" dirty="0" smtClean="0"/>
                <a:t>nearly circular to quite elliptical </a:t>
              </a:r>
            </a:p>
          </p:txBody>
        </p:sp>
        <p:cxnSp>
          <p:nvCxnSpPr>
            <p:cNvPr id="24" name="Straight Connector 23"/>
            <p:cNvCxnSpPr/>
            <p:nvPr/>
          </p:nvCxnSpPr>
          <p:spPr>
            <a:xfrm>
              <a:off x="987552" y="2057400"/>
              <a:ext cx="281635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18"/>
            <p:cNvGrpSpPr/>
            <p:nvPr/>
          </p:nvGrpSpPr>
          <p:grpSpPr>
            <a:xfrm>
              <a:off x="4495800" y="2468880"/>
              <a:ext cx="4648200" cy="990600"/>
              <a:chOff x="3962400" y="1600200"/>
              <a:chExt cx="4648200" cy="990600"/>
            </a:xfrm>
          </p:grpSpPr>
          <p:grpSp>
            <p:nvGrpSpPr>
              <p:cNvPr id="31" name="Group 14"/>
              <p:cNvGrpSpPr/>
              <p:nvPr/>
            </p:nvGrpSpPr>
            <p:grpSpPr>
              <a:xfrm>
                <a:off x="3962400" y="1600200"/>
                <a:ext cx="3733800" cy="914400"/>
                <a:chOff x="3962400" y="1524000"/>
                <a:chExt cx="3733800" cy="914400"/>
              </a:xfrm>
            </p:grpSpPr>
            <p:pic>
              <p:nvPicPr>
                <p:cNvPr id="33" name="Picture 2" descr="milankovitch cycle 1.gif (3990 bytes)"/>
                <p:cNvPicPr>
                  <a:picLocks noChangeAspect="1" noChangeArrowheads="1"/>
                </p:cNvPicPr>
                <p:nvPr/>
              </p:nvPicPr>
              <p:blipFill>
                <a:blip r:embed="rId2"/>
                <a:srcRect l="1778" t="4678" r="11111" b="39180"/>
                <a:stretch>
                  <a:fillRect/>
                </a:stretch>
              </p:blipFill>
              <p:spPr bwMode="auto">
                <a:xfrm>
                  <a:off x="3962400" y="1524000"/>
                  <a:ext cx="3733800" cy="914400"/>
                </a:xfrm>
                <a:prstGeom prst="rect">
                  <a:avLst/>
                </a:prstGeom>
                <a:noFill/>
              </p:spPr>
            </p:pic>
            <p:sp>
              <p:nvSpPr>
                <p:cNvPr id="34" name="Rectangle 33"/>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7696200" y="1676400"/>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 descr="milankovitch cycle 2.gif (4928 bytes)"/>
            <p:cNvPicPr>
              <a:picLocks noChangeAspect="1" noChangeArrowheads="1"/>
            </p:cNvPicPr>
            <p:nvPr/>
          </p:nvPicPr>
          <p:blipFill>
            <a:blip r:embed="rId3"/>
            <a:srcRect l="11291" t="18706" r="14516" b="25177"/>
            <a:stretch>
              <a:fillRect/>
            </a:stretch>
          </p:blipFill>
          <p:spPr bwMode="auto">
            <a:xfrm>
              <a:off x="1143000" y="3200400"/>
              <a:ext cx="3505200" cy="1143000"/>
            </a:xfrm>
            <a:prstGeom prst="rect">
              <a:avLst/>
            </a:prstGeom>
            <a:noFill/>
          </p:spPr>
        </p:pic>
        <p:cxnSp>
          <p:nvCxnSpPr>
            <p:cNvPr id="27" name="Straight Connector 26"/>
            <p:cNvCxnSpPr/>
            <p:nvPr/>
          </p:nvCxnSpPr>
          <p:spPr>
            <a:xfrm>
              <a:off x="5867400" y="3810000"/>
              <a:ext cx="2743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09800" y="54102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Box 4"/>
            <p:cNvSpPr txBox="1">
              <a:spLocks noChangeArrowheads="1"/>
            </p:cNvSpPr>
            <p:nvPr/>
          </p:nvSpPr>
          <p:spPr bwMode="auto">
            <a:xfrm>
              <a:off x="6172200" y="3886200"/>
              <a:ext cx="2743200" cy="461665"/>
            </a:xfrm>
            <a:prstGeom prst="rect">
              <a:avLst/>
            </a:prstGeom>
            <a:noFill/>
            <a:ln w="9525">
              <a:noFill/>
              <a:miter lim="800000"/>
              <a:headEnd/>
              <a:tailEnd/>
            </a:ln>
          </p:spPr>
          <p:txBody>
            <a:bodyPr wrap="square">
              <a:spAutoFit/>
            </a:bodyPr>
            <a:lstStyle/>
            <a:p>
              <a:r>
                <a:rPr lang="en-US" sz="2400" b="1" dirty="0" smtClean="0"/>
                <a:t>24.5</a:t>
              </a:r>
              <a:r>
                <a:rPr lang="en-US" sz="2400" b="1" baseline="30000" dirty="0" smtClean="0"/>
                <a:t>0</a:t>
              </a:r>
              <a:r>
                <a:rPr lang="en-US" sz="2400" b="1" dirty="0" smtClean="0"/>
                <a:t> &lt; TILT &gt; 22</a:t>
              </a:r>
              <a:r>
                <a:rPr lang="en-US" sz="2400" b="1" baseline="30000" dirty="0" smtClean="0"/>
                <a:t>0</a:t>
              </a:r>
            </a:p>
          </p:txBody>
        </p:sp>
      </p:grpSp>
      <p:pic>
        <p:nvPicPr>
          <p:cNvPr id="58" name="Picture 2" descr="C:\Users\Sandra\AppData\Local\Microsoft\Windows\Temporary Internet Files\Content.IE5\BGLEZAQH\1364063978[1].png"/>
          <p:cNvPicPr>
            <a:picLocks noChangeAspect="1" noChangeArrowheads="1"/>
          </p:cNvPicPr>
          <p:nvPr/>
        </p:nvPicPr>
        <p:blipFill>
          <a:blip r:embed="rId4" cstate="print"/>
          <a:srcRect/>
          <a:stretch>
            <a:fillRect/>
          </a:stretch>
        </p:blipFill>
        <p:spPr bwMode="auto">
          <a:xfrm>
            <a:off x="5257800" y="4648200"/>
            <a:ext cx="1944729" cy="1944729"/>
          </a:xfrm>
          <a:prstGeom prst="rect">
            <a:avLst/>
          </a:prstGeom>
          <a:noFill/>
        </p:spPr>
      </p:pic>
      <p:pic>
        <p:nvPicPr>
          <p:cNvPr id="2050" name="Picture 2" descr="C:\Users\Sandra\AppData\Local\Microsoft\Windows\Temporary Internet Files\Content.IE5\U11HZ61W\sun_spring_2015[1].png"/>
          <p:cNvPicPr>
            <a:picLocks noChangeAspect="1" noChangeArrowheads="1"/>
          </p:cNvPicPr>
          <p:nvPr/>
        </p:nvPicPr>
        <p:blipFill>
          <a:blip r:embed="rId5"/>
          <a:srcRect/>
          <a:stretch>
            <a:fillRect/>
          </a:stretch>
        </p:blipFill>
        <p:spPr bwMode="auto">
          <a:xfrm>
            <a:off x="6477000" y="4572000"/>
            <a:ext cx="2133600" cy="2133600"/>
          </a:xfrm>
          <a:prstGeom prst="rect">
            <a:avLst/>
          </a:prstGeom>
          <a:noFill/>
        </p:spPr>
      </p:pic>
      <p:sp>
        <p:nvSpPr>
          <p:cNvPr id="60" name="Text Box 4"/>
          <p:cNvSpPr txBox="1">
            <a:spLocks noChangeArrowheads="1"/>
          </p:cNvSpPr>
          <p:nvPr/>
        </p:nvSpPr>
        <p:spPr bwMode="auto">
          <a:xfrm>
            <a:off x="1219200" y="5481935"/>
            <a:ext cx="3810000" cy="461665"/>
          </a:xfrm>
          <a:prstGeom prst="rect">
            <a:avLst/>
          </a:prstGeom>
          <a:noFill/>
          <a:ln w="9525">
            <a:noFill/>
            <a:miter lim="800000"/>
            <a:headEnd/>
            <a:tailEnd/>
          </a:ln>
        </p:spPr>
        <p:txBody>
          <a:bodyPr wrap="square">
            <a:spAutoFit/>
          </a:bodyPr>
          <a:lstStyle/>
          <a:p>
            <a:r>
              <a:rPr lang="en-US" sz="2400" b="1" dirty="0" smtClean="0"/>
              <a:t>variations in energy output</a:t>
            </a:r>
          </a:p>
        </p:txBody>
      </p:sp>
      <p:sp useBgFill="1">
        <p:nvSpPr>
          <p:cNvPr id="5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p:nvSpPr>
          <p:cNvPr id="56" name="Rectangle 55"/>
          <p:cNvSpPr/>
          <p:nvPr/>
        </p:nvSpPr>
        <p:spPr>
          <a:xfrm>
            <a:off x="0" y="914400"/>
            <a:ext cx="9144000" cy="594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587188" y="914400"/>
            <a:ext cx="7947212" cy="5930347"/>
            <a:chOff x="587188" y="914400"/>
            <a:chExt cx="7947212" cy="5930347"/>
          </a:xfrm>
        </p:grpSpPr>
        <p:pic>
          <p:nvPicPr>
            <p:cNvPr id="47" name="Picture 2"/>
            <p:cNvPicPr>
              <a:picLocks noChangeAspect="1" noChangeArrowheads="1"/>
            </p:cNvPicPr>
            <p:nvPr/>
          </p:nvPicPr>
          <p:blipFill>
            <a:blip r:embed="rId6"/>
            <a:srcRect l="40337" t="25000" r="19637" b="21875"/>
            <a:stretch>
              <a:fillRect/>
            </a:stretch>
          </p:blipFill>
          <p:spPr bwMode="auto">
            <a:xfrm>
              <a:off x="587188" y="914400"/>
              <a:ext cx="7947212" cy="5930347"/>
            </a:xfrm>
            <a:prstGeom prst="rect">
              <a:avLst/>
            </a:prstGeom>
            <a:noFill/>
            <a:ln w="9525">
              <a:noFill/>
              <a:miter lim="800000"/>
              <a:headEnd/>
              <a:tailEnd/>
            </a:ln>
            <a:effectLst/>
          </p:spPr>
        </p:pic>
        <p:sp>
          <p:nvSpPr>
            <p:cNvPr id="48" name="Rectangle 47"/>
            <p:cNvSpPr/>
            <p:nvPr/>
          </p:nvSpPr>
          <p:spPr>
            <a:xfrm>
              <a:off x="2057400" y="990600"/>
              <a:ext cx="990600" cy="3048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20955299">
              <a:off x="638497" y="3040924"/>
              <a:ext cx="856606" cy="39054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09600" y="5285232"/>
              <a:ext cx="990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858000" y="1066800"/>
              <a:ext cx="990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391400" y="5181600"/>
              <a:ext cx="9906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867400" y="6422015"/>
              <a:ext cx="731264" cy="400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2229947">
              <a:off x="5570743" y="6472487"/>
              <a:ext cx="328599" cy="271478"/>
            </a:xfrm>
            <a:prstGeom prst="rect">
              <a:avLst/>
            </a:prstGeom>
            <a:solidFill>
              <a:schemeClr val="tx1"/>
            </a:solidFill>
            <a:ln>
              <a:noFill/>
            </a:ln>
            <a:effectLst>
              <a:outerShdw blurRad="520700" dist="177800" dir="12000000" sx="200000" sy="200000" algn="ctr" rotWithShape="0">
                <a:schemeClr val="tx1">
                  <a:lumMod val="95000"/>
                  <a:lumOff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par>
                                <p:cTn id="8" presetID="10" presetClass="exit" presetSubtype="0" fill="hold" grpId="0" nodeType="withEffect">
                                  <p:stCondLst>
                                    <p:cond delay="0"/>
                                  </p:stCondLst>
                                  <p:childTnLst>
                                    <p:animEffect transition="out" filter="fade">
                                      <p:cBhvr>
                                        <p:cTn id="9" dur="1000"/>
                                        <p:tgtEl>
                                          <p:spTgt spid="56"/>
                                        </p:tgtEl>
                                      </p:cBhvr>
                                    </p:animEffect>
                                    <p:set>
                                      <p:cBhvr>
                                        <p:cTn id="10" dur="1" fill="hold">
                                          <p:stCondLst>
                                            <p:cond delay="999"/>
                                          </p:stCondLst>
                                        </p:cTn>
                                        <p:tgtEl>
                                          <p:spTgt spid="56"/>
                                        </p:tgtEl>
                                        <p:attrNameLst>
                                          <p:attrName>style.visibility</p:attrName>
                                        </p:attrNameLst>
                                      </p:cBhvr>
                                      <p:to>
                                        <p:strVal val="hidden"/>
                                      </p:to>
                                    </p:set>
                                  </p:childTnLst>
                                </p:cTn>
                              </p:par>
                              <p:par>
                                <p:cTn id="11" presetID="53" presetClass="exit" presetSubtype="0" fill="hold" nodeType="withEffect">
                                  <p:stCondLst>
                                    <p:cond delay="0"/>
                                  </p:stCondLst>
                                  <p:childTnLst>
                                    <p:anim calcmode="lin" valueType="num">
                                      <p:cBhvr>
                                        <p:cTn id="12" dur="1000"/>
                                        <p:tgtEl>
                                          <p:spTgt spid="46"/>
                                        </p:tgtEl>
                                        <p:attrNameLst>
                                          <p:attrName>ppt_w</p:attrName>
                                        </p:attrNameLst>
                                      </p:cBhvr>
                                      <p:tavLst>
                                        <p:tav tm="0">
                                          <p:val>
                                            <p:strVal val="ppt_w"/>
                                          </p:val>
                                        </p:tav>
                                        <p:tav tm="100000">
                                          <p:val>
                                            <p:fltVal val="0"/>
                                          </p:val>
                                        </p:tav>
                                      </p:tavLst>
                                    </p:anim>
                                    <p:anim calcmode="lin" valueType="num">
                                      <p:cBhvr>
                                        <p:cTn id="13" dur="1000"/>
                                        <p:tgtEl>
                                          <p:spTgt spid="46"/>
                                        </p:tgtEl>
                                        <p:attrNameLst>
                                          <p:attrName>ppt_h</p:attrName>
                                        </p:attrNameLst>
                                      </p:cBhvr>
                                      <p:tavLst>
                                        <p:tav tm="0">
                                          <p:val>
                                            <p:strVal val="ppt_h"/>
                                          </p:val>
                                        </p:tav>
                                        <p:tav tm="100000">
                                          <p:val>
                                            <p:fltVal val="0"/>
                                          </p:val>
                                        </p:tav>
                                      </p:tavLst>
                                    </p:anim>
                                    <p:animEffect transition="out" filter="fade">
                                      <p:cBhvr>
                                        <p:cTn id="14" dur="1000"/>
                                        <p:tgtEl>
                                          <p:spTgt spid="46"/>
                                        </p:tgtEl>
                                      </p:cBhvr>
                                    </p:animEffect>
                                    <p:set>
                                      <p:cBhvr>
                                        <p:cTn id="15" dur="1" fill="hold">
                                          <p:stCondLst>
                                            <p:cond delay="999"/>
                                          </p:stCondLst>
                                        </p:cTn>
                                        <p:tgtEl>
                                          <p:spTgt spid="46"/>
                                        </p:tgtEl>
                                        <p:attrNameLst>
                                          <p:attrName>style.visibility</p:attrName>
                                        </p:attrNameLst>
                                      </p:cBhvr>
                                      <p:to>
                                        <p:strVal val="hidden"/>
                                      </p:to>
                                    </p:set>
                                  </p:childTnLst>
                                </p:cTn>
                              </p:par>
                              <p:par>
                                <p:cTn id="16" presetID="63" presetClass="path" presetSubtype="0" fill="hold" nodeType="withEffect">
                                  <p:stCondLst>
                                    <p:cond delay="0"/>
                                  </p:stCondLst>
                                  <p:childTnLst>
                                    <p:animMotion origin="layout" path="M -4.72222E-6 3.2948E-6 L 0.44289 0.27838 " pathEditMode="relative" rAng="0" ptsTypes="AA">
                                      <p:cBhvr>
                                        <p:cTn id="17" dur="1000" fill="hold"/>
                                        <p:tgtEl>
                                          <p:spTgt spid="46"/>
                                        </p:tgtEl>
                                        <p:attrNameLst>
                                          <p:attrName>ppt_x</p:attrName>
                                          <p:attrName>ppt_y</p:attrName>
                                        </p:attrNameLst>
                                      </p:cBhvr>
                                      <p:rCtr x="221" y="139"/>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3"/>
          <p:cNvGrpSpPr/>
          <p:nvPr/>
        </p:nvGrpSpPr>
        <p:grpSpPr>
          <a:xfrm>
            <a:off x="-162386" y="1066800"/>
            <a:ext cx="9380786" cy="5791200"/>
            <a:chOff x="-162386" y="1066800"/>
            <a:chExt cx="9380786" cy="5791200"/>
          </a:xfrm>
        </p:grpSpPr>
        <p:sp useBgFill="1">
          <p:nvSpPr>
            <p:cNvPr id="80" name="Rectangle 79"/>
            <p:cNvSpPr/>
            <p:nvPr/>
          </p:nvSpPr>
          <p:spPr>
            <a:xfrm>
              <a:off x="0" y="1066800"/>
              <a:ext cx="9144000" cy="579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63"/>
            <p:cNvGrpSpPr/>
            <p:nvPr/>
          </p:nvGrpSpPr>
          <p:grpSpPr>
            <a:xfrm>
              <a:off x="5171614" y="3051420"/>
              <a:ext cx="1370888" cy="1295491"/>
              <a:chOff x="5171614" y="1936459"/>
              <a:chExt cx="1370888" cy="1295491"/>
            </a:xfrm>
          </p:grpSpPr>
          <p:sp>
            <p:nvSpPr>
              <p:cNvPr id="116" name="TextBox 115"/>
              <p:cNvSpPr txBox="1"/>
              <p:nvPr/>
            </p:nvSpPr>
            <p:spPr>
              <a:xfrm rot="19488477">
                <a:off x="5171614" y="1936459"/>
                <a:ext cx="1370888" cy="400110"/>
              </a:xfrm>
              <a:prstGeom prst="rect">
                <a:avLst/>
              </a:prstGeom>
              <a:noFill/>
              <a:ln w="50800">
                <a:solidFill>
                  <a:schemeClr val="tx1"/>
                </a:solidFill>
              </a:ln>
            </p:spPr>
            <p:txBody>
              <a:bodyPr wrap="none" rtlCol="0">
                <a:spAutoFit/>
              </a:bodyPr>
              <a:lstStyle/>
              <a:p>
                <a:r>
                  <a:rPr lang="en-US" sz="2000" b="1" dirty="0" smtClean="0"/>
                  <a:t>20,000 YBP</a:t>
                </a:r>
                <a:endParaRPr lang="en-US" sz="2000" b="1" dirty="0"/>
              </a:p>
            </p:txBody>
          </p:sp>
          <p:cxnSp>
            <p:nvCxnSpPr>
              <p:cNvPr id="117" name="Straight Arrow Connector 116"/>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1" name="Group 64"/>
            <p:cNvGrpSpPr/>
            <p:nvPr/>
          </p:nvGrpSpPr>
          <p:grpSpPr>
            <a:xfrm>
              <a:off x="3342814" y="3127620"/>
              <a:ext cx="1370888" cy="1255282"/>
              <a:chOff x="5157684" y="1976668"/>
              <a:chExt cx="1370888" cy="1255282"/>
            </a:xfrm>
          </p:grpSpPr>
          <p:sp>
            <p:nvSpPr>
              <p:cNvPr id="114" name="TextBox 113"/>
              <p:cNvSpPr txBox="1"/>
              <p:nvPr/>
            </p:nvSpPr>
            <p:spPr>
              <a:xfrm rot="19488477">
                <a:off x="5157684" y="1976668"/>
                <a:ext cx="1370888" cy="400110"/>
              </a:xfrm>
              <a:prstGeom prst="rect">
                <a:avLst/>
              </a:prstGeom>
              <a:noFill/>
              <a:ln w="50800">
                <a:solidFill>
                  <a:schemeClr val="tx1"/>
                </a:solidFill>
              </a:ln>
            </p:spPr>
            <p:txBody>
              <a:bodyPr wrap="none" rtlCol="0">
                <a:spAutoFit/>
              </a:bodyPr>
              <a:lstStyle/>
              <a:p>
                <a:r>
                  <a:rPr lang="en-US" sz="2000" b="1" dirty="0" smtClean="0"/>
                  <a:t>30,000 YBP</a:t>
                </a:r>
                <a:endParaRPr lang="en-US" sz="2000" b="1" dirty="0"/>
              </a:p>
            </p:txBody>
          </p:sp>
          <p:cxnSp>
            <p:nvCxnSpPr>
              <p:cNvPr id="115" name="Straight Arrow Connector 114"/>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2" name="Group 67"/>
            <p:cNvGrpSpPr/>
            <p:nvPr/>
          </p:nvGrpSpPr>
          <p:grpSpPr>
            <a:xfrm>
              <a:off x="1590214" y="3127620"/>
              <a:ext cx="1370888" cy="1255282"/>
              <a:chOff x="5157684" y="1976668"/>
              <a:chExt cx="1370888" cy="1255282"/>
            </a:xfrm>
          </p:grpSpPr>
          <p:sp>
            <p:nvSpPr>
              <p:cNvPr id="112" name="TextBox 111"/>
              <p:cNvSpPr txBox="1"/>
              <p:nvPr/>
            </p:nvSpPr>
            <p:spPr>
              <a:xfrm rot="19488477">
                <a:off x="5157684" y="1976668"/>
                <a:ext cx="1370888" cy="400110"/>
              </a:xfrm>
              <a:prstGeom prst="rect">
                <a:avLst/>
              </a:prstGeom>
              <a:noFill/>
              <a:ln w="50800">
                <a:solidFill>
                  <a:schemeClr val="tx1"/>
                </a:solidFill>
              </a:ln>
            </p:spPr>
            <p:txBody>
              <a:bodyPr wrap="none" rtlCol="0">
                <a:spAutoFit/>
              </a:bodyPr>
              <a:lstStyle/>
              <a:p>
                <a:r>
                  <a:rPr lang="en-US" sz="2000" b="1" dirty="0" smtClean="0"/>
                  <a:t>40,000 YBP</a:t>
                </a:r>
                <a:endParaRPr lang="en-US" sz="2000" b="1" dirty="0"/>
              </a:p>
            </p:txBody>
          </p:sp>
          <p:cxnSp>
            <p:nvCxnSpPr>
              <p:cNvPr id="113" name="Straight Arrow Connector 112"/>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3" name="Group 70"/>
            <p:cNvGrpSpPr/>
            <p:nvPr/>
          </p:nvGrpSpPr>
          <p:grpSpPr>
            <a:xfrm>
              <a:off x="-162386" y="3051420"/>
              <a:ext cx="1370888" cy="1344487"/>
              <a:chOff x="5005284" y="1976668"/>
              <a:chExt cx="1370888" cy="1344487"/>
            </a:xfrm>
          </p:grpSpPr>
          <p:sp>
            <p:nvSpPr>
              <p:cNvPr id="110" name="TextBox 109"/>
              <p:cNvSpPr txBox="1"/>
              <p:nvPr/>
            </p:nvSpPr>
            <p:spPr>
              <a:xfrm rot="19488477">
                <a:off x="5005284" y="1976668"/>
                <a:ext cx="1370888" cy="400110"/>
              </a:xfrm>
              <a:prstGeom prst="rect">
                <a:avLst/>
              </a:prstGeom>
              <a:noFill/>
              <a:ln w="50800">
                <a:solidFill>
                  <a:schemeClr val="tx1"/>
                </a:solidFill>
              </a:ln>
            </p:spPr>
            <p:txBody>
              <a:bodyPr wrap="none" rtlCol="0">
                <a:spAutoFit/>
              </a:bodyPr>
              <a:lstStyle/>
              <a:p>
                <a:r>
                  <a:rPr lang="en-US" sz="2000" b="1" dirty="0" smtClean="0"/>
                  <a:t>50,000 YBP</a:t>
                </a:r>
                <a:endParaRPr lang="en-US" sz="2000" b="1" dirty="0"/>
              </a:p>
            </p:txBody>
          </p:sp>
          <p:cxnSp>
            <p:nvCxnSpPr>
              <p:cNvPr id="111" name="Straight Arrow Connector 110"/>
              <p:cNvCxnSpPr/>
              <p:nvPr/>
            </p:nvCxnSpPr>
            <p:spPr>
              <a:xfrm>
                <a:off x="5243870" y="2707209"/>
                <a:ext cx="0" cy="61394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86" name="Right Brace 85"/>
            <p:cNvSpPr/>
            <p:nvPr/>
          </p:nvSpPr>
          <p:spPr>
            <a:xfrm rot="5400000">
              <a:off x="3314700" y="1229262"/>
              <a:ext cx="609601" cy="7086599"/>
            </a:xfrm>
            <a:prstGeom prst="rightBrace">
              <a:avLst>
                <a:gd name="adj1" fmla="val 71236"/>
                <a:gd name="adj2" fmla="val 50000"/>
              </a:avLst>
            </a:prstGeom>
            <a:solidFill>
              <a:schemeClr val="tx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87" name="Rectangle 86"/>
            <p:cNvSpPr/>
            <p:nvPr/>
          </p:nvSpPr>
          <p:spPr>
            <a:xfrm flipV="1">
              <a:off x="7162800" y="4361080"/>
              <a:ext cx="1905000" cy="73152"/>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828800" y="5077361"/>
              <a:ext cx="2819400" cy="1569660"/>
            </a:xfrm>
            <a:prstGeom prst="rect">
              <a:avLst/>
            </a:prstGeom>
            <a:solidFill>
              <a:schemeClr val="bg1"/>
            </a:solidFill>
            <a:ln w="50800">
              <a:solidFill>
                <a:srgbClr val="FF0000"/>
              </a:solidFill>
            </a:ln>
          </p:spPr>
          <p:txBody>
            <a:bodyPr wrap="square" rtlCol="0">
              <a:spAutoFit/>
            </a:bodyPr>
            <a:lstStyle/>
            <a:p>
              <a:r>
                <a:rPr lang="en-US" sz="2400" b="1" dirty="0" smtClean="0"/>
                <a:t>   (Late Stone Age)</a:t>
              </a:r>
            </a:p>
            <a:p>
              <a:pPr>
                <a:buFontTx/>
                <a:buChar char="-"/>
              </a:pPr>
              <a:r>
                <a:rPr lang="en-US" sz="2400" b="1" dirty="0" smtClean="0"/>
                <a:t> symbolic thought</a:t>
              </a:r>
            </a:p>
            <a:p>
              <a:pPr>
                <a:buFontTx/>
                <a:buChar char="-"/>
              </a:pPr>
              <a:r>
                <a:rPr lang="en-US" sz="2400" b="1" dirty="0" smtClean="0"/>
                <a:t> language</a:t>
              </a:r>
            </a:p>
            <a:p>
              <a:pPr>
                <a:buFontTx/>
                <a:buChar char="-"/>
              </a:pPr>
              <a:r>
                <a:rPr lang="en-US" sz="2400" b="1" dirty="0" smtClean="0"/>
                <a:t> domesticated dogs</a:t>
              </a:r>
              <a:endParaRPr lang="en-US" sz="2400" b="1" dirty="0"/>
            </a:p>
          </p:txBody>
        </p:sp>
        <p:grpSp>
          <p:nvGrpSpPr>
            <p:cNvPr id="24" name="Group 40"/>
            <p:cNvGrpSpPr/>
            <p:nvPr/>
          </p:nvGrpSpPr>
          <p:grpSpPr>
            <a:xfrm>
              <a:off x="6553200" y="3051420"/>
              <a:ext cx="2665200" cy="3577980"/>
              <a:chOff x="6553200" y="2044185"/>
              <a:chExt cx="2665200" cy="3577980"/>
            </a:xfrm>
          </p:grpSpPr>
          <p:grpSp>
            <p:nvGrpSpPr>
              <p:cNvPr id="25" name="Group 54"/>
              <p:cNvGrpSpPr>
                <a:grpSpLocks noChangeAspect="1"/>
              </p:cNvGrpSpPr>
              <p:nvPr/>
            </p:nvGrpSpPr>
            <p:grpSpPr>
              <a:xfrm>
                <a:off x="6924214" y="2044185"/>
                <a:ext cx="2294186" cy="2025940"/>
                <a:chOff x="-774176" y="-2755892"/>
                <a:chExt cx="10366609" cy="9154511"/>
              </a:xfrm>
            </p:grpSpPr>
            <p:pic>
              <p:nvPicPr>
                <p:cNvPr id="102" name="Picture 2"/>
                <p:cNvPicPr>
                  <a:picLocks noChangeAspect="1" noChangeArrowheads="1"/>
                </p:cNvPicPr>
                <p:nvPr/>
              </p:nvPicPr>
              <p:blipFill>
                <a:blip r:embed="rId3" cstate="print"/>
                <a:srcRect/>
                <a:stretch>
                  <a:fillRect/>
                </a:stretch>
              </p:blipFill>
              <p:spPr bwMode="auto">
                <a:xfrm>
                  <a:off x="5779008" y="1645920"/>
                  <a:ext cx="3402013" cy="2371725"/>
                </a:xfrm>
                <a:prstGeom prst="rect">
                  <a:avLst/>
                </a:prstGeom>
                <a:noFill/>
                <a:ln w="9525">
                  <a:noFill/>
                  <a:miter lim="800000"/>
                  <a:headEnd/>
                  <a:tailEnd/>
                </a:ln>
                <a:effectLst/>
              </p:spPr>
            </p:pic>
            <p:grpSp>
              <p:nvGrpSpPr>
                <p:cNvPr id="26" name="Group 104"/>
                <p:cNvGrpSpPr/>
                <p:nvPr/>
              </p:nvGrpSpPr>
              <p:grpSpPr>
                <a:xfrm>
                  <a:off x="-774176" y="-2755892"/>
                  <a:ext cx="6194553" cy="5672171"/>
                  <a:chOff x="7074424" y="-466624"/>
                  <a:chExt cx="6194553" cy="5672171"/>
                </a:xfrm>
              </p:grpSpPr>
              <p:sp>
                <p:nvSpPr>
                  <p:cNvPr id="108" name="TextBox 107"/>
                  <p:cNvSpPr txBox="1"/>
                  <p:nvPr/>
                </p:nvSpPr>
                <p:spPr>
                  <a:xfrm rot="19488477">
                    <a:off x="7074424" y="-466624"/>
                    <a:ext cx="6194553" cy="1807957"/>
                  </a:xfrm>
                  <a:prstGeom prst="rect">
                    <a:avLst/>
                  </a:prstGeom>
                  <a:noFill/>
                  <a:ln w="50800">
                    <a:solidFill>
                      <a:schemeClr val="tx1"/>
                    </a:solidFill>
                  </a:ln>
                </p:spPr>
                <p:txBody>
                  <a:bodyPr wrap="none" rtlCol="0">
                    <a:spAutoFit/>
                  </a:bodyPr>
                  <a:lstStyle/>
                  <a:p>
                    <a:r>
                      <a:rPr lang="en-US" sz="2000" b="1" dirty="0" smtClean="0"/>
                      <a:t>10,000 YBP</a:t>
                    </a:r>
                    <a:endParaRPr lang="en-US" sz="2000" b="1" dirty="0"/>
                  </a:p>
                </p:txBody>
              </p:sp>
              <p:cxnSp>
                <p:nvCxnSpPr>
                  <p:cNvPr id="109" name="Straight Arrow Connector 108"/>
                  <p:cNvCxnSpPr/>
                  <p:nvPr/>
                </p:nvCxnSpPr>
                <p:spPr>
                  <a:xfrm>
                    <a:off x="8152508" y="2883776"/>
                    <a:ext cx="0" cy="2321771"/>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7" name="Group 133"/>
                <p:cNvGrpSpPr/>
                <p:nvPr/>
              </p:nvGrpSpPr>
              <p:grpSpPr>
                <a:xfrm>
                  <a:off x="4281574" y="-2408847"/>
                  <a:ext cx="5310859" cy="5490957"/>
                  <a:chOff x="7565674" y="-3248242"/>
                  <a:chExt cx="5310859" cy="5490957"/>
                </a:xfrm>
              </p:grpSpPr>
              <p:sp>
                <p:nvSpPr>
                  <p:cNvPr id="106" name="TextBox 105"/>
                  <p:cNvSpPr txBox="1"/>
                  <p:nvPr/>
                </p:nvSpPr>
                <p:spPr>
                  <a:xfrm rot="19580775">
                    <a:off x="7565674" y="-3248242"/>
                    <a:ext cx="5310859" cy="1807956"/>
                  </a:xfrm>
                  <a:prstGeom prst="rect">
                    <a:avLst/>
                  </a:prstGeom>
                  <a:noFill/>
                  <a:ln w="50800">
                    <a:solidFill>
                      <a:schemeClr val="tx1"/>
                    </a:solidFill>
                  </a:ln>
                </p:spPr>
                <p:txBody>
                  <a:bodyPr wrap="none" rtlCol="0">
                    <a:spAutoFit/>
                  </a:bodyPr>
                  <a:lstStyle/>
                  <a:p>
                    <a:r>
                      <a:rPr lang="en-US" sz="2000" b="1" dirty="0" smtClean="0"/>
                      <a:t>4000 YBP</a:t>
                    </a:r>
                    <a:endParaRPr lang="en-US" sz="2000" b="1" dirty="0"/>
                  </a:p>
                </p:txBody>
              </p:sp>
              <p:cxnSp>
                <p:nvCxnSpPr>
                  <p:cNvPr id="107" name="Straight Arrow Connector 106"/>
                  <p:cNvCxnSpPr/>
                  <p:nvPr/>
                </p:nvCxnSpPr>
                <p:spPr>
                  <a:xfrm flipH="1">
                    <a:off x="8752820" y="-244891"/>
                    <a:ext cx="5" cy="248760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105" name="Right Brace 104"/>
                <p:cNvSpPr/>
                <p:nvPr/>
              </p:nvSpPr>
              <p:spPr>
                <a:xfrm rot="5400000">
                  <a:off x="1453198" y="2383101"/>
                  <a:ext cx="2867109" cy="5163928"/>
                </a:xfrm>
                <a:prstGeom prst="rightBrace">
                  <a:avLst>
                    <a:gd name="adj1" fmla="val 40874"/>
                    <a:gd name="adj2" fmla="val 50000"/>
                  </a:avLst>
                </a:prstGeom>
                <a:solidFill>
                  <a:schemeClr val="tx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1" name="TextBox 100"/>
              <p:cNvSpPr txBox="1"/>
              <p:nvPr/>
            </p:nvSpPr>
            <p:spPr>
              <a:xfrm>
                <a:off x="6553200" y="4052505"/>
                <a:ext cx="2320059" cy="1569660"/>
              </a:xfrm>
              <a:prstGeom prst="rect">
                <a:avLst/>
              </a:prstGeom>
              <a:solidFill>
                <a:schemeClr val="bg1"/>
              </a:solidFill>
              <a:ln w="50800">
                <a:solidFill>
                  <a:srgbClr val="FF0000"/>
                </a:solidFill>
              </a:ln>
            </p:spPr>
            <p:txBody>
              <a:bodyPr wrap="none" rtlCol="0">
                <a:spAutoFit/>
              </a:bodyPr>
              <a:lstStyle/>
              <a:p>
                <a:r>
                  <a:rPr lang="en-US" sz="2400" b="1" dirty="0" smtClean="0"/>
                  <a:t>(New Stone Age)</a:t>
                </a:r>
              </a:p>
              <a:p>
                <a:pPr>
                  <a:buFontTx/>
                  <a:buChar char="-"/>
                </a:pPr>
                <a:r>
                  <a:rPr lang="en-US" sz="2400" b="1" dirty="0" smtClean="0"/>
                  <a:t> pottery</a:t>
                </a:r>
              </a:p>
              <a:p>
                <a:pPr>
                  <a:buFontTx/>
                  <a:buChar char="-"/>
                </a:pPr>
                <a:r>
                  <a:rPr lang="en-US" sz="2400" b="1" dirty="0" smtClean="0"/>
                  <a:t> farming</a:t>
                </a:r>
              </a:p>
              <a:p>
                <a:pPr>
                  <a:buFontTx/>
                  <a:buChar char="-"/>
                </a:pPr>
                <a:r>
                  <a:rPr lang="en-US" sz="2400" b="1" dirty="0" smtClean="0"/>
                  <a:t> livestock</a:t>
                </a:r>
                <a:endParaRPr lang="en-US" sz="2400" b="1" dirty="0"/>
              </a:p>
            </p:txBody>
          </p:sp>
        </p:grpSp>
        <p:sp>
          <p:nvSpPr>
            <p:cNvPr id="90" name="TextBox 89"/>
            <p:cNvSpPr txBox="1"/>
            <p:nvPr/>
          </p:nvSpPr>
          <p:spPr>
            <a:xfrm>
              <a:off x="2514600" y="4391561"/>
              <a:ext cx="2057400" cy="400110"/>
            </a:xfrm>
            <a:prstGeom prst="rect">
              <a:avLst/>
            </a:prstGeom>
            <a:noFill/>
            <a:ln w="50800">
              <a:noFill/>
            </a:ln>
          </p:spPr>
          <p:txBody>
            <a:bodyPr wrap="square" rtlCol="0">
              <a:spAutoFit/>
            </a:bodyPr>
            <a:lstStyle/>
            <a:p>
              <a:r>
                <a:rPr lang="en-US" sz="2000" b="1" dirty="0" smtClean="0">
                  <a:solidFill>
                    <a:schemeClr val="bg1"/>
                  </a:solidFill>
                </a:rPr>
                <a:t>Upper Paleolithic</a:t>
              </a:r>
            </a:p>
          </p:txBody>
        </p:sp>
        <p:grpSp>
          <p:nvGrpSpPr>
            <p:cNvPr id="28" name="Group 74"/>
            <p:cNvGrpSpPr/>
            <p:nvPr/>
          </p:nvGrpSpPr>
          <p:grpSpPr>
            <a:xfrm>
              <a:off x="76200" y="4357807"/>
              <a:ext cx="7086600" cy="76200"/>
              <a:chOff x="76200" y="3242846"/>
              <a:chExt cx="7086600" cy="76200"/>
            </a:xfrm>
          </p:grpSpPr>
          <p:sp>
            <p:nvSpPr>
              <p:cNvPr id="93" name="Rectangle 92"/>
              <p:cNvSpPr/>
              <p:nvPr/>
            </p:nvSpPr>
            <p:spPr>
              <a:xfrm flipV="1">
                <a:off x="3581400" y="3242846"/>
                <a:ext cx="1801283"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V="1">
                <a:off x="762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V="1">
                <a:off x="18288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flipV="1">
                <a:off x="54102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p:cNvSpPr txBox="1"/>
            <p:nvPr/>
          </p:nvSpPr>
          <p:spPr>
            <a:xfrm>
              <a:off x="7086600" y="4391561"/>
              <a:ext cx="1257075" cy="400110"/>
            </a:xfrm>
            <a:prstGeom prst="rect">
              <a:avLst/>
            </a:prstGeom>
            <a:noFill/>
            <a:ln w="50800">
              <a:noFill/>
            </a:ln>
          </p:spPr>
          <p:txBody>
            <a:bodyPr wrap="none" rtlCol="0">
              <a:spAutoFit/>
            </a:bodyPr>
            <a:lstStyle/>
            <a:p>
              <a:r>
                <a:rPr lang="en-US" sz="2000" b="1" dirty="0" smtClean="0">
                  <a:solidFill>
                    <a:schemeClr val="bg1"/>
                  </a:solidFill>
                </a:rPr>
                <a:t>  Neolithic</a:t>
              </a:r>
            </a:p>
          </p:txBody>
        </p:sp>
      </p:grpSp>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grpSp>
        <p:nvGrpSpPr>
          <p:cNvPr id="2" name="Group 66"/>
          <p:cNvGrpSpPr/>
          <p:nvPr/>
        </p:nvGrpSpPr>
        <p:grpSpPr>
          <a:xfrm>
            <a:off x="-257110" y="498087"/>
            <a:ext cx="9629710" cy="6055113"/>
            <a:chOff x="-257110" y="498087"/>
            <a:chExt cx="9629710" cy="6055113"/>
          </a:xfrm>
        </p:grpSpPr>
        <p:sp>
          <p:nvSpPr>
            <p:cNvPr id="63" name="Rectangle 62"/>
            <p:cNvSpPr/>
            <p:nvPr/>
          </p:nvSpPr>
          <p:spPr>
            <a:xfrm flipV="1">
              <a:off x="7315200" y="3063240"/>
              <a:ext cx="1752600" cy="152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a:off x="228600" y="2133600"/>
              <a:ext cx="0" cy="10668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nvGrpSpPr>
            <p:cNvPr id="3" name="Group 73"/>
            <p:cNvGrpSpPr/>
            <p:nvPr/>
          </p:nvGrpSpPr>
          <p:grpSpPr>
            <a:xfrm>
              <a:off x="228600" y="2133600"/>
              <a:ext cx="9144000" cy="4419600"/>
              <a:chOff x="228600" y="2133600"/>
              <a:chExt cx="9144000" cy="4419600"/>
            </a:xfrm>
          </p:grpSpPr>
          <p:cxnSp>
            <p:nvCxnSpPr>
              <p:cNvPr id="97" name="Straight Arrow Connector 96"/>
              <p:cNvCxnSpPr/>
              <p:nvPr/>
            </p:nvCxnSpPr>
            <p:spPr>
              <a:xfrm>
                <a:off x="8001000" y="2133600"/>
                <a:ext cx="0" cy="4114800"/>
              </a:xfrm>
              <a:prstGeom prst="straightConnector1">
                <a:avLst/>
              </a:prstGeom>
              <a:ln w="50800">
                <a:solidFill>
                  <a:schemeClr val="tx1"/>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4" name="Group 51"/>
              <p:cNvGrpSpPr/>
              <p:nvPr/>
            </p:nvGrpSpPr>
            <p:grpSpPr>
              <a:xfrm>
                <a:off x="228600" y="2209800"/>
                <a:ext cx="9144000" cy="4343400"/>
                <a:chOff x="228600" y="2209800"/>
                <a:chExt cx="9144000" cy="4343400"/>
              </a:xfrm>
            </p:grpSpPr>
            <p:cxnSp>
              <p:nvCxnSpPr>
                <p:cNvPr id="84" name="Straight Arrow Connector 83"/>
                <p:cNvCxnSpPr/>
                <p:nvPr/>
              </p:nvCxnSpPr>
              <p:spPr>
                <a:xfrm>
                  <a:off x="228600" y="2209800"/>
                  <a:ext cx="0" cy="43434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5" name="Group 171"/>
                <p:cNvGrpSpPr/>
                <p:nvPr/>
              </p:nvGrpSpPr>
              <p:grpSpPr>
                <a:xfrm>
                  <a:off x="228600" y="6019800"/>
                  <a:ext cx="8915400" cy="533400"/>
                  <a:chOff x="643544" y="6076890"/>
                  <a:chExt cx="8348056" cy="457200"/>
                </a:xfrm>
              </p:grpSpPr>
              <p:sp>
                <p:nvSpPr>
                  <p:cNvPr id="56" name="Rectangle 55"/>
                  <p:cNvSpPr/>
                  <p:nvPr/>
                </p:nvSpPr>
                <p:spPr>
                  <a:xfrm>
                    <a:off x="643544" y="6096000"/>
                    <a:ext cx="8348056" cy="43809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4648652" y="6076890"/>
                    <a:ext cx="989455" cy="395713"/>
                  </a:xfrm>
                  <a:prstGeom prst="rect">
                    <a:avLst/>
                  </a:prstGeom>
                  <a:noFill/>
                </p:spPr>
                <p:txBody>
                  <a:bodyPr wrap="none" rtlCol="0">
                    <a:spAutoFit/>
                  </a:bodyPr>
                  <a:lstStyle/>
                  <a:p>
                    <a:r>
                      <a:rPr lang="en-US" sz="2400" b="1" dirty="0" smtClean="0">
                        <a:solidFill>
                          <a:schemeClr val="bg1"/>
                        </a:solidFill>
                        <a:latin typeface="Arial" pitchFamily="34" charset="0"/>
                        <a:cs typeface="Arial" pitchFamily="34" charset="0"/>
                      </a:rPr>
                      <a:t>Homo</a:t>
                    </a:r>
                    <a:endParaRPr lang="en-US" sz="2400" b="1" dirty="0">
                      <a:solidFill>
                        <a:schemeClr val="bg1"/>
                      </a:solidFill>
                      <a:latin typeface="Arial" pitchFamily="34" charset="0"/>
                      <a:cs typeface="Arial" pitchFamily="34" charset="0"/>
                    </a:endParaRPr>
                  </a:p>
                </p:txBody>
              </p:sp>
            </p:grpSp>
            <p:grpSp>
              <p:nvGrpSpPr>
                <p:cNvPr id="6" name="Group 176"/>
                <p:cNvGrpSpPr/>
                <p:nvPr/>
              </p:nvGrpSpPr>
              <p:grpSpPr>
                <a:xfrm>
                  <a:off x="7924800" y="6019800"/>
                  <a:ext cx="1447800" cy="533400"/>
                  <a:chOff x="7924800" y="6534090"/>
                  <a:chExt cx="1447800" cy="533400"/>
                </a:xfrm>
              </p:grpSpPr>
              <p:sp>
                <p:nvSpPr>
                  <p:cNvPr id="59" name="Rectangle 58"/>
                  <p:cNvSpPr/>
                  <p:nvPr/>
                </p:nvSpPr>
                <p:spPr>
                  <a:xfrm>
                    <a:off x="8001000" y="6553200"/>
                    <a:ext cx="1143000" cy="514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924800" y="6534090"/>
                    <a:ext cx="1447800" cy="461665"/>
                  </a:xfrm>
                  <a:prstGeom prst="rect">
                    <a:avLst/>
                  </a:prstGeom>
                  <a:noFill/>
                </p:spPr>
                <p:txBody>
                  <a:bodyPr wrap="square" rtlCol="0">
                    <a:spAutoFit/>
                  </a:bodyPr>
                  <a:lstStyle/>
                  <a:p>
                    <a:r>
                      <a:rPr lang="en-US" sz="2400" b="1" dirty="0" smtClean="0">
                        <a:solidFill>
                          <a:schemeClr val="bg1"/>
                        </a:solidFill>
                        <a:latin typeface="Arial" pitchFamily="34" charset="0"/>
                        <a:cs typeface="Arial" pitchFamily="34" charset="0"/>
                      </a:rPr>
                      <a:t>sapiens</a:t>
                    </a:r>
                    <a:endParaRPr lang="en-US" sz="2400" b="1" dirty="0">
                      <a:solidFill>
                        <a:schemeClr val="bg1"/>
                      </a:solidFill>
                      <a:latin typeface="Arial" pitchFamily="34" charset="0"/>
                      <a:cs typeface="Arial" pitchFamily="34" charset="0"/>
                    </a:endParaRPr>
                  </a:p>
                </p:txBody>
              </p:sp>
            </p:grpSp>
          </p:grpSp>
        </p:grpSp>
        <p:sp>
          <p:nvSpPr>
            <p:cNvPr id="62" name="Rectangle 61"/>
            <p:cNvSpPr/>
            <p:nvPr/>
          </p:nvSpPr>
          <p:spPr>
            <a:xfrm>
              <a:off x="9034272" y="3081528"/>
              <a:ext cx="152400" cy="1554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4" name="TextBox 153"/>
            <p:cNvSpPr txBox="1"/>
            <p:nvPr/>
          </p:nvSpPr>
          <p:spPr>
            <a:xfrm rot="19475140">
              <a:off x="-82296" y="1386090"/>
              <a:ext cx="1492716" cy="400110"/>
            </a:xfrm>
            <a:prstGeom prst="rect">
              <a:avLst/>
            </a:prstGeom>
            <a:ln w="50800">
              <a:solidFill>
                <a:schemeClr val="tx1"/>
              </a:solidFill>
            </a:ln>
          </p:spPr>
          <p:txBody>
            <a:bodyPr wrap="none" rtlCol="0">
              <a:spAutoFit/>
            </a:bodyPr>
            <a:lstStyle/>
            <a:p>
              <a:r>
                <a:rPr lang="en-US" sz="2000" b="1" dirty="0" smtClean="0"/>
                <a:t>2.5 MILLION</a:t>
              </a:r>
              <a:endParaRPr lang="en-US" sz="2000" b="1" dirty="0"/>
            </a:p>
          </p:txBody>
        </p:sp>
        <p:grpSp>
          <p:nvGrpSpPr>
            <p:cNvPr id="7" name="Group 46"/>
            <p:cNvGrpSpPr/>
            <p:nvPr/>
          </p:nvGrpSpPr>
          <p:grpSpPr>
            <a:xfrm>
              <a:off x="228600" y="3063240"/>
              <a:ext cx="7113350" cy="155448"/>
              <a:chOff x="152400" y="6096000"/>
              <a:chExt cx="5836595" cy="228600"/>
            </a:xfrm>
          </p:grpSpPr>
          <p:sp>
            <p:nvSpPr>
              <p:cNvPr id="39" name="Rectangle 38"/>
              <p:cNvSpPr/>
              <p:nvPr/>
            </p:nvSpPr>
            <p:spPr>
              <a:xfrm flipV="1">
                <a:off x="1631004"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flipV="1">
                <a:off x="152400"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V="1">
                <a:off x="3031787"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flipV="1">
                <a:off x="4510391" y="6096000"/>
                <a:ext cx="1478604" cy="2286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65"/>
            <p:cNvGrpSpPr/>
            <p:nvPr/>
          </p:nvGrpSpPr>
          <p:grpSpPr>
            <a:xfrm>
              <a:off x="0" y="1480898"/>
              <a:ext cx="3042772" cy="3705167"/>
              <a:chOff x="0" y="1480898"/>
              <a:chExt cx="3042772" cy="3705167"/>
            </a:xfrm>
          </p:grpSpPr>
          <p:cxnSp>
            <p:nvCxnSpPr>
              <p:cNvPr id="61" name="Straight Arrow Connector 60"/>
              <p:cNvCxnSpPr/>
              <p:nvPr/>
            </p:nvCxnSpPr>
            <p:spPr>
              <a:xfrm>
                <a:off x="1981200" y="2286000"/>
                <a:ext cx="0" cy="25908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151" name="TextBox 150"/>
              <p:cNvSpPr txBox="1"/>
              <p:nvPr/>
            </p:nvSpPr>
            <p:spPr>
              <a:xfrm rot="19475140">
                <a:off x="1748828" y="1480898"/>
                <a:ext cx="1293944" cy="400110"/>
              </a:xfrm>
              <a:prstGeom prst="rect">
                <a:avLst/>
              </a:prstGeom>
              <a:ln w="50800">
                <a:solidFill>
                  <a:schemeClr val="tx1"/>
                </a:solidFill>
              </a:ln>
            </p:spPr>
            <p:txBody>
              <a:bodyPr wrap="square" rtlCol="0">
                <a:spAutoFit/>
              </a:bodyPr>
              <a:lstStyle/>
              <a:p>
                <a:r>
                  <a:rPr lang="en-US" sz="2000" b="1" dirty="0" smtClean="0"/>
                  <a:t>2 MILLION</a:t>
                </a:r>
                <a:endParaRPr lang="en-US" sz="2000" b="1" dirty="0"/>
              </a:p>
            </p:txBody>
          </p:sp>
          <p:grpSp>
            <p:nvGrpSpPr>
              <p:cNvPr id="9" name="Group 164"/>
              <p:cNvGrpSpPr/>
              <p:nvPr/>
            </p:nvGrpSpPr>
            <p:grpSpPr>
              <a:xfrm>
                <a:off x="0" y="4724400"/>
                <a:ext cx="2743200" cy="461665"/>
                <a:chOff x="0" y="5314890"/>
                <a:chExt cx="2743200" cy="461665"/>
              </a:xfrm>
            </p:grpSpPr>
            <p:sp>
              <p:nvSpPr>
                <p:cNvPr id="50" name="Rectangle 49"/>
                <p:cNvSpPr/>
                <p:nvPr/>
              </p:nvSpPr>
              <p:spPr>
                <a:xfrm>
                  <a:off x="0" y="5391090"/>
                  <a:ext cx="2667000" cy="381000"/>
                </a:xfrm>
                <a:prstGeom prst="rect">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025" y="5314890"/>
                  <a:ext cx="2698175" cy="461665"/>
                </a:xfrm>
                <a:prstGeom prst="rect">
                  <a:avLst/>
                </a:prstGeom>
                <a:noFill/>
              </p:spPr>
              <p:txBody>
                <a:bodyPr wrap="none" rtlCol="0">
                  <a:spAutoFit/>
                </a:bodyPr>
                <a:lstStyle/>
                <a:p>
                  <a:r>
                    <a:rPr lang="en-US" sz="2400" b="1" dirty="0" smtClean="0">
                      <a:latin typeface="Arial" pitchFamily="34" charset="0"/>
                      <a:cs typeface="Arial" pitchFamily="34" charset="0"/>
                    </a:rPr>
                    <a:t>Australopithecus</a:t>
                  </a:r>
                  <a:endParaRPr lang="en-US" sz="2400" b="1" dirty="0">
                    <a:latin typeface="Arial" pitchFamily="34" charset="0"/>
                    <a:cs typeface="Arial" pitchFamily="34" charset="0"/>
                  </a:endParaRPr>
                </a:p>
              </p:txBody>
            </p:sp>
          </p:grpSp>
        </p:grpSp>
        <p:grpSp>
          <p:nvGrpSpPr>
            <p:cNvPr id="10" name="Group 54"/>
            <p:cNvGrpSpPr/>
            <p:nvPr/>
          </p:nvGrpSpPr>
          <p:grpSpPr>
            <a:xfrm>
              <a:off x="0" y="1462290"/>
              <a:ext cx="5356756" cy="4328910"/>
              <a:chOff x="0" y="1462290"/>
              <a:chExt cx="5356756" cy="4328910"/>
            </a:xfrm>
          </p:grpSpPr>
          <p:grpSp>
            <p:nvGrpSpPr>
              <p:cNvPr id="11" name="Group 79"/>
              <p:cNvGrpSpPr/>
              <p:nvPr/>
            </p:nvGrpSpPr>
            <p:grpSpPr>
              <a:xfrm>
                <a:off x="3864040" y="1462290"/>
                <a:ext cx="1492716" cy="3947910"/>
                <a:chOff x="3864040" y="1462290"/>
                <a:chExt cx="1492716" cy="3947910"/>
              </a:xfrm>
            </p:grpSpPr>
            <p:sp>
              <p:nvSpPr>
                <p:cNvPr id="79" name="TextBox 78"/>
                <p:cNvSpPr txBox="1"/>
                <p:nvPr/>
              </p:nvSpPr>
              <p:spPr>
                <a:xfrm rot="19475140">
                  <a:off x="3864040" y="1462290"/>
                  <a:ext cx="1492716" cy="400110"/>
                </a:xfrm>
                <a:prstGeom prst="rect">
                  <a:avLst/>
                </a:prstGeom>
                <a:noFill/>
                <a:ln w="50800">
                  <a:solidFill>
                    <a:schemeClr val="tx1"/>
                  </a:solidFill>
                </a:ln>
              </p:spPr>
              <p:txBody>
                <a:bodyPr wrap="none" rtlCol="0">
                  <a:spAutoFit/>
                </a:bodyPr>
                <a:lstStyle/>
                <a:p>
                  <a:r>
                    <a:rPr lang="en-US" sz="2000" b="1" dirty="0" smtClean="0"/>
                    <a:t>1.4 MILLION</a:t>
                  </a:r>
                  <a:endParaRPr lang="en-US" sz="2000" b="1" dirty="0"/>
                </a:p>
              </p:txBody>
            </p:sp>
            <p:cxnSp>
              <p:nvCxnSpPr>
                <p:cNvPr id="69" name="Straight Arrow Connector 68"/>
                <p:cNvCxnSpPr/>
                <p:nvPr/>
              </p:nvCxnSpPr>
              <p:spPr>
                <a:xfrm>
                  <a:off x="4114800" y="2286000"/>
                  <a:ext cx="0" cy="31242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12" name="Group 165"/>
              <p:cNvGrpSpPr/>
              <p:nvPr/>
            </p:nvGrpSpPr>
            <p:grpSpPr>
              <a:xfrm>
                <a:off x="0" y="5329535"/>
                <a:ext cx="4191000" cy="461665"/>
                <a:chOff x="0" y="6076890"/>
                <a:chExt cx="4191000" cy="461665"/>
              </a:xfrm>
            </p:grpSpPr>
            <p:sp>
              <p:nvSpPr>
                <p:cNvPr id="53" name="Rectangle 52"/>
                <p:cNvSpPr/>
                <p:nvPr/>
              </p:nvSpPr>
              <p:spPr>
                <a:xfrm>
                  <a:off x="0" y="6096000"/>
                  <a:ext cx="4191000" cy="438090"/>
                </a:xfrm>
                <a:prstGeom prst="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752600" y="6076890"/>
                  <a:ext cx="2185214" cy="461665"/>
                </a:xfrm>
                <a:prstGeom prst="rect">
                  <a:avLst/>
                </a:prstGeom>
                <a:noFill/>
              </p:spPr>
              <p:txBody>
                <a:bodyPr wrap="none" rtlCol="0">
                  <a:spAutoFit/>
                </a:bodyPr>
                <a:lstStyle/>
                <a:p>
                  <a:r>
                    <a:rPr lang="en-US" sz="2400" b="1" dirty="0" err="1" smtClean="0">
                      <a:latin typeface="Arial" pitchFamily="34" charset="0"/>
                      <a:cs typeface="Arial" pitchFamily="34" charset="0"/>
                    </a:rPr>
                    <a:t>Paranthropus</a:t>
                  </a:r>
                  <a:endParaRPr lang="en-US" sz="2400" b="1" dirty="0">
                    <a:latin typeface="Arial" pitchFamily="34" charset="0"/>
                    <a:cs typeface="Arial" pitchFamily="34" charset="0"/>
                  </a:endParaRPr>
                </a:p>
              </p:txBody>
            </p:sp>
          </p:grpSp>
        </p:grpSp>
        <p:grpSp>
          <p:nvGrpSpPr>
            <p:cNvPr id="13" name="Group 79"/>
            <p:cNvGrpSpPr/>
            <p:nvPr/>
          </p:nvGrpSpPr>
          <p:grpSpPr>
            <a:xfrm>
              <a:off x="-257110" y="498087"/>
              <a:ext cx="2411686" cy="2778513"/>
              <a:chOff x="3743232" y="1596375"/>
              <a:chExt cx="2411686" cy="2778513"/>
            </a:xfrm>
          </p:grpSpPr>
          <p:cxnSp>
            <p:nvCxnSpPr>
              <p:cNvPr id="71" name="Straight Arrow Connector 70"/>
              <p:cNvCxnSpPr/>
              <p:nvPr/>
            </p:nvCxnSpPr>
            <p:spPr>
              <a:xfrm flipH="1">
                <a:off x="3924142" y="2698488"/>
                <a:ext cx="304800" cy="1676400"/>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rot="19475140">
                <a:off x="3743232" y="1596375"/>
                <a:ext cx="2411686" cy="461665"/>
              </a:xfrm>
              <a:prstGeom prst="rect">
                <a:avLst/>
              </a:prstGeom>
              <a:solidFill>
                <a:srgbClr val="FFFF00"/>
              </a:solidFill>
              <a:ln w="50800">
                <a:solidFill>
                  <a:srgbClr val="7030A0"/>
                </a:solidFill>
              </a:ln>
            </p:spPr>
            <p:txBody>
              <a:bodyPr wrap="none" rtlCol="0">
                <a:spAutoFit/>
              </a:bodyPr>
              <a:lstStyle/>
              <a:p>
                <a:r>
                  <a:rPr lang="en-US" sz="2400" b="1" dirty="0" smtClean="0"/>
                  <a:t>3.5M – footprints</a:t>
                </a:r>
                <a:endParaRPr lang="en-US" sz="2400" b="1" dirty="0"/>
              </a:p>
            </p:txBody>
          </p:sp>
        </p:grpSp>
        <p:sp>
          <p:nvSpPr>
            <p:cNvPr id="99" name="TextBox 98"/>
            <p:cNvSpPr txBox="1"/>
            <p:nvPr/>
          </p:nvSpPr>
          <p:spPr>
            <a:xfrm>
              <a:off x="4343400" y="3886200"/>
              <a:ext cx="3013967" cy="2185214"/>
            </a:xfrm>
            <a:prstGeom prst="rect">
              <a:avLst/>
            </a:prstGeom>
            <a:noFill/>
          </p:spPr>
          <p:txBody>
            <a:bodyPr wrap="non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Week 1</a:t>
              </a:r>
            </a:p>
            <a:p>
              <a:r>
                <a:rPr lang="en-US" sz="3200" b="1" dirty="0" smtClean="0">
                  <a:solidFill>
                    <a:srgbClr val="FF0000"/>
                  </a:solidFill>
                  <a:effectLst>
                    <a:outerShdw dist="50800" dir="5400000" algn="ctr" rotWithShape="0">
                      <a:schemeClr val="tx1"/>
                    </a:outerShdw>
                  </a:effectLst>
                  <a:latin typeface="Tempus Sans ITC" pitchFamily="82" charset="0"/>
                </a:rPr>
                <a:t>  (Tanzania)</a:t>
              </a:r>
            </a:p>
            <a:p>
              <a:r>
                <a:rPr lang="en-US" sz="3200" b="1" dirty="0" smtClean="0">
                  <a:solidFill>
                    <a:srgbClr val="FF0000"/>
                  </a:solidFill>
                  <a:effectLst>
                    <a:outerShdw dist="50800" dir="5400000" algn="ctr" rotWithShape="0">
                      <a:schemeClr val="tx1"/>
                    </a:outerShdw>
                  </a:effectLst>
                  <a:latin typeface="Tempus Sans ITC" pitchFamily="82" charset="0"/>
                </a:rPr>
                <a:t>- </a:t>
              </a:r>
              <a:r>
                <a:rPr lang="en-US" sz="3200" b="1" dirty="0" err="1" smtClean="0">
                  <a:solidFill>
                    <a:srgbClr val="FF0000"/>
                  </a:solidFill>
                  <a:effectLst>
                    <a:outerShdw dist="50800" dir="5400000" algn="ctr" rotWithShape="0">
                      <a:schemeClr val="tx1"/>
                    </a:outerShdw>
                  </a:effectLst>
                  <a:latin typeface="Tempus Sans ITC" pitchFamily="82" charset="0"/>
                </a:rPr>
                <a:t>Laetoli</a:t>
              </a:r>
              <a:endParaRPr lang="en-US" sz="3200" b="1" dirty="0" smtClean="0">
                <a:solidFill>
                  <a:srgbClr val="FF0000"/>
                </a:solidFill>
                <a:effectLst>
                  <a:outerShdw dist="50800" dir="5400000" algn="ctr" rotWithShape="0">
                    <a:schemeClr val="tx1"/>
                  </a:outerShdw>
                </a:effectLst>
                <a:latin typeface="Tempus Sans ITC" pitchFamily="82" charset="0"/>
              </a:endParaRPr>
            </a:p>
            <a:p>
              <a:r>
                <a:rPr lang="en-US" sz="3200" b="1" dirty="0" smtClean="0">
                  <a:solidFill>
                    <a:srgbClr val="FF0000"/>
                  </a:solidFill>
                  <a:effectLst>
                    <a:outerShdw dist="50800" dir="5400000" algn="ctr" rotWithShape="0">
                      <a:schemeClr val="tx1"/>
                    </a:outerShdw>
                  </a:effectLst>
                  <a:latin typeface="Tempus Sans ITC" pitchFamily="82" charset="0"/>
                </a:rPr>
                <a:t>- </a:t>
              </a:r>
              <a:r>
                <a:rPr lang="en-US" sz="3200" b="1" dirty="0" err="1" smtClean="0">
                  <a:solidFill>
                    <a:srgbClr val="FF0000"/>
                  </a:solidFill>
                  <a:effectLst>
                    <a:outerShdw dist="50800" dir="5400000" algn="ctr" rotWithShape="0">
                      <a:schemeClr val="tx1"/>
                    </a:outerShdw>
                  </a:effectLst>
                  <a:latin typeface="Tempus Sans ITC" pitchFamily="82" charset="0"/>
                </a:rPr>
                <a:t>Oldupai</a:t>
              </a:r>
              <a:r>
                <a:rPr lang="en-US" sz="3200" b="1" dirty="0" smtClean="0">
                  <a:solidFill>
                    <a:srgbClr val="FF0000"/>
                  </a:solidFill>
                  <a:effectLst>
                    <a:outerShdw dist="50800" dir="5400000" algn="ctr" rotWithShape="0">
                      <a:schemeClr val="tx1"/>
                    </a:outerShdw>
                  </a:effectLst>
                  <a:latin typeface="Tempus Sans ITC" pitchFamily="82" charset="0"/>
                </a:rPr>
                <a:t> Gorge</a:t>
              </a:r>
              <a:endParaRPr lang="en-US" sz="3200" b="1" dirty="0">
                <a:solidFill>
                  <a:srgbClr val="FF0000"/>
                </a:solidFill>
                <a:effectLst>
                  <a:outerShdw dist="50800" dir="5400000" algn="ctr" rotWithShape="0">
                    <a:schemeClr val="tx1"/>
                  </a:outerShdw>
                </a:effectLst>
                <a:latin typeface="Tempus Sans ITC" pitchFamily="82" charset="0"/>
              </a:endParaRPr>
            </a:p>
          </p:txBody>
        </p:sp>
        <p:sp useBgFill="1">
          <p:nvSpPr>
            <p:cNvPr id="100" name="TextBox 99"/>
            <p:cNvSpPr txBox="1"/>
            <p:nvPr/>
          </p:nvSpPr>
          <p:spPr>
            <a:xfrm>
              <a:off x="4419600" y="3957697"/>
              <a:ext cx="2858475" cy="2062103"/>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Week 2</a:t>
              </a:r>
            </a:p>
            <a:p>
              <a:endParaRPr lang="en-US" sz="1000" b="1" dirty="0" smtClean="0">
                <a:solidFill>
                  <a:srgbClr val="FF0000"/>
                </a:solidFill>
                <a:effectLst>
                  <a:outerShdw dist="50800" dir="5400000" algn="ctr" rotWithShape="0">
                    <a:schemeClr val="tx1"/>
                  </a:outerShdw>
                </a:effectLst>
                <a:latin typeface="Tempus Sans ITC" pitchFamily="82" charset="0"/>
              </a:endParaRPr>
            </a:p>
            <a:p>
              <a:r>
                <a:rPr lang="en-US" sz="2800" b="1" dirty="0" smtClean="0">
                  <a:solidFill>
                    <a:srgbClr val="FF0000"/>
                  </a:solidFill>
                  <a:effectLst>
                    <a:outerShdw dist="50800" dir="5400000" algn="ctr" rotWithShape="0">
                      <a:schemeClr val="tx1"/>
                    </a:outerShdw>
                  </a:effectLst>
                  <a:latin typeface="Tempus Sans ITC" pitchFamily="82" charset="0"/>
                </a:rPr>
                <a:t>(South Africa)</a:t>
              </a:r>
            </a:p>
            <a:p>
              <a:pPr>
                <a:buFontTx/>
                <a:buChar char="-"/>
              </a:pPr>
              <a:r>
                <a:rPr lang="en-US" sz="2800" b="1" dirty="0" smtClean="0">
                  <a:solidFill>
                    <a:srgbClr val="FF0000"/>
                  </a:solidFill>
                  <a:effectLst>
                    <a:outerShdw dist="50800" dir="5400000" algn="ctr" rotWithShape="0">
                      <a:schemeClr val="tx1"/>
                    </a:outerShdw>
                  </a:effectLst>
                  <a:latin typeface="Tempus Sans ITC" pitchFamily="82" charset="0"/>
                </a:rPr>
                <a:t> Cradle of </a:t>
              </a:r>
              <a:r>
                <a:rPr lang="en-US" sz="2800" b="1" dirty="0" err="1" smtClean="0">
                  <a:solidFill>
                    <a:srgbClr val="FF0000"/>
                  </a:solidFill>
                  <a:effectLst>
                    <a:outerShdw dist="50800" dir="5400000" algn="ctr" rotWithShape="0">
                      <a:schemeClr val="tx1"/>
                    </a:outerShdw>
                  </a:effectLst>
                  <a:latin typeface="Tempus Sans ITC" pitchFamily="82" charset="0"/>
                </a:rPr>
                <a:t>Civil’n</a:t>
              </a:r>
              <a:endParaRPr lang="en-US" sz="3200" b="1" dirty="0">
                <a:solidFill>
                  <a:srgbClr val="FF0000"/>
                </a:solidFill>
                <a:effectLst>
                  <a:outerShdw dist="50800" dir="5400000" algn="ctr" rotWithShape="0">
                    <a:schemeClr val="tx1"/>
                  </a:outerShdw>
                </a:effectLst>
                <a:latin typeface="Tempus Sans ITC" pitchFamily="82" charset="0"/>
              </a:endParaRPr>
            </a:p>
            <a:p>
              <a:pPr>
                <a:buFontTx/>
                <a:buChar char="-"/>
              </a:pPr>
              <a:endParaRPr lang="en-US" sz="2200" b="1" dirty="0" smtClean="0">
                <a:solidFill>
                  <a:srgbClr val="FF0000"/>
                </a:solidFill>
                <a:effectLst>
                  <a:outerShdw dist="50800" dir="5400000" algn="ctr" rotWithShape="0">
                    <a:schemeClr val="tx1"/>
                  </a:outerShdw>
                </a:effectLst>
                <a:latin typeface="Tempus Sans ITC" pitchFamily="82" charset="0"/>
              </a:endParaRPr>
            </a:p>
          </p:txBody>
        </p:sp>
        <p:grpSp>
          <p:nvGrpSpPr>
            <p:cNvPr id="14" name="Group 82"/>
            <p:cNvGrpSpPr/>
            <p:nvPr/>
          </p:nvGrpSpPr>
          <p:grpSpPr>
            <a:xfrm>
              <a:off x="228600" y="1312213"/>
              <a:ext cx="8412030" cy="2421587"/>
              <a:chOff x="228600" y="1312213"/>
              <a:chExt cx="8412030" cy="2421587"/>
            </a:xfrm>
          </p:grpSpPr>
          <p:sp>
            <p:nvSpPr>
              <p:cNvPr id="178" name="Rectangle 177"/>
              <p:cNvSpPr/>
              <p:nvPr/>
            </p:nvSpPr>
            <p:spPr>
              <a:xfrm>
                <a:off x="228600" y="3200400"/>
                <a:ext cx="7848600" cy="5334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EARLY STONE AGE – stone tools, fire</a:t>
                </a:r>
                <a:endParaRPr lang="en-US" sz="2400" b="1" dirty="0"/>
              </a:p>
            </p:txBody>
          </p:sp>
          <p:sp useBgFill="1">
            <p:nvSpPr>
              <p:cNvPr id="64" name="TextBox 63"/>
              <p:cNvSpPr txBox="1"/>
              <p:nvPr/>
            </p:nvSpPr>
            <p:spPr>
              <a:xfrm rot="19475140">
                <a:off x="7139898" y="1312213"/>
                <a:ext cx="1500732" cy="400110"/>
              </a:xfrm>
              <a:prstGeom prst="rect">
                <a:avLst/>
              </a:prstGeom>
              <a:ln w="50800">
                <a:solidFill>
                  <a:schemeClr val="tx1"/>
                </a:solidFill>
              </a:ln>
            </p:spPr>
            <p:txBody>
              <a:bodyPr wrap="none" rtlCol="0">
                <a:spAutoFit/>
              </a:bodyPr>
              <a:lstStyle/>
              <a:p>
                <a:r>
                  <a:rPr lang="en-US" sz="2000" b="1" dirty="0" smtClean="0"/>
                  <a:t>400,000 YBP</a:t>
                </a:r>
                <a:endParaRPr lang="en-US" sz="2000" b="1" dirty="0"/>
              </a:p>
            </p:txBody>
          </p:sp>
          <p:cxnSp>
            <p:nvCxnSpPr>
              <p:cNvPr id="68" name="Straight Arrow Connector 67"/>
              <p:cNvCxnSpPr>
                <a:stCxn id="64" idx="2"/>
              </p:cNvCxnSpPr>
              <p:nvPr/>
            </p:nvCxnSpPr>
            <p:spPr>
              <a:xfrm rot="5400000">
                <a:off x="7279153" y="2397159"/>
                <a:ext cx="1448890" cy="5191"/>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grpSp>
          <p:nvGrpSpPr>
            <p:cNvPr id="15" name="Group 87"/>
            <p:cNvGrpSpPr/>
            <p:nvPr/>
          </p:nvGrpSpPr>
          <p:grpSpPr>
            <a:xfrm>
              <a:off x="8686800" y="685800"/>
              <a:ext cx="549894" cy="2438400"/>
              <a:chOff x="8686800" y="685800"/>
              <a:chExt cx="549894" cy="2438400"/>
            </a:xfrm>
          </p:grpSpPr>
          <p:cxnSp>
            <p:nvCxnSpPr>
              <p:cNvPr id="76" name="Straight Arrow Connector 75"/>
              <p:cNvCxnSpPr/>
              <p:nvPr/>
            </p:nvCxnSpPr>
            <p:spPr>
              <a:xfrm>
                <a:off x="9089136" y="2362200"/>
                <a:ext cx="0" cy="762000"/>
              </a:xfrm>
              <a:prstGeom prst="straightConnector1">
                <a:avLst/>
              </a:prstGeom>
              <a:ln w="508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sp useBgFill="1">
            <p:nvSpPr>
              <p:cNvPr id="75" name="TextBox 74"/>
              <p:cNvSpPr txBox="1"/>
              <p:nvPr/>
            </p:nvSpPr>
            <p:spPr>
              <a:xfrm>
                <a:off x="8686800" y="685800"/>
                <a:ext cx="549894" cy="1676400"/>
              </a:xfrm>
              <a:prstGeom prst="rect">
                <a:avLst/>
              </a:prstGeom>
              <a:ln w="50800">
                <a:solidFill>
                  <a:schemeClr val="tx1"/>
                </a:solidFill>
              </a:ln>
            </p:spPr>
            <p:txBody>
              <a:bodyPr vert="wordArtVert" wrap="square" rtlCol="0">
                <a:spAutoFit/>
              </a:bodyPr>
              <a:lstStyle/>
              <a:p>
                <a:r>
                  <a:rPr lang="en-US" sz="2000" b="1" spc="-500" dirty="0" smtClean="0"/>
                  <a:t>TODAY</a:t>
                </a:r>
                <a:endParaRPr lang="en-US" sz="2000" b="1" spc="-500" dirty="0"/>
              </a:p>
            </p:txBody>
          </p:sp>
        </p:grpSp>
        <p:grpSp>
          <p:nvGrpSpPr>
            <p:cNvPr id="16" name="Group 79"/>
            <p:cNvGrpSpPr/>
            <p:nvPr/>
          </p:nvGrpSpPr>
          <p:grpSpPr>
            <a:xfrm>
              <a:off x="45720" y="1067106"/>
              <a:ext cx="3857594" cy="3733494"/>
              <a:chOff x="3599162" y="1022394"/>
              <a:chExt cx="3857594" cy="3733494"/>
            </a:xfrm>
          </p:grpSpPr>
          <p:cxnSp>
            <p:nvCxnSpPr>
              <p:cNvPr id="77" name="Straight Arrow Connector 76"/>
              <p:cNvCxnSpPr/>
              <p:nvPr/>
            </p:nvCxnSpPr>
            <p:spPr>
              <a:xfrm rot="5400000">
                <a:off x="2600943" y="3498587"/>
                <a:ext cx="2514600" cy="2"/>
              </a:xfrm>
              <a:prstGeom prst="straightConnector1">
                <a:avLst/>
              </a:prstGeom>
              <a:ln w="50800">
                <a:solidFill>
                  <a:srgbClr val="FFFF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rot="19475140">
                <a:off x="3599162" y="1022394"/>
                <a:ext cx="3857594" cy="461665"/>
              </a:xfrm>
              <a:prstGeom prst="rect">
                <a:avLst/>
              </a:prstGeom>
              <a:solidFill>
                <a:srgbClr val="FFFF00"/>
              </a:solidFill>
              <a:ln w="50800">
                <a:solidFill>
                  <a:srgbClr val="7030A0"/>
                </a:solidFill>
              </a:ln>
            </p:spPr>
            <p:txBody>
              <a:bodyPr wrap="none" rtlCol="0">
                <a:spAutoFit/>
              </a:bodyPr>
              <a:lstStyle/>
              <a:p>
                <a:r>
                  <a:rPr lang="en-US" sz="2400" b="1" dirty="0" smtClean="0"/>
                  <a:t>2.5M – ‘Little Foot’, ‘Ms </a:t>
                </a:r>
                <a:r>
                  <a:rPr lang="en-US" sz="2400" b="1" dirty="0" err="1" smtClean="0"/>
                  <a:t>Ples</a:t>
                </a:r>
                <a:r>
                  <a:rPr lang="en-US" sz="2400" b="1" dirty="0" smtClean="0"/>
                  <a:t>’</a:t>
                </a:r>
                <a:endParaRPr lang="en-US" sz="2400" b="1" dirty="0"/>
              </a:p>
            </p:txBody>
          </p:sp>
        </p:grpSp>
        <p:grpSp>
          <p:nvGrpSpPr>
            <p:cNvPr id="17" name="Group 79"/>
            <p:cNvGrpSpPr/>
            <p:nvPr/>
          </p:nvGrpSpPr>
          <p:grpSpPr>
            <a:xfrm>
              <a:off x="1958438" y="1077270"/>
              <a:ext cx="3339440" cy="4332930"/>
              <a:chOff x="3520380" y="1032558"/>
              <a:chExt cx="3339440" cy="4332930"/>
            </a:xfrm>
          </p:grpSpPr>
          <p:cxnSp>
            <p:nvCxnSpPr>
              <p:cNvPr id="58" name="Straight Arrow Connector 57"/>
              <p:cNvCxnSpPr/>
              <p:nvPr/>
            </p:nvCxnSpPr>
            <p:spPr>
              <a:xfrm flipH="1">
                <a:off x="3962084" y="2393688"/>
                <a:ext cx="38258" cy="2971800"/>
              </a:xfrm>
              <a:prstGeom prst="straightConnector1">
                <a:avLst/>
              </a:prstGeom>
              <a:ln w="50800">
                <a:solidFill>
                  <a:srgbClr val="FFC000"/>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19475140">
                <a:off x="3520380" y="1032558"/>
                <a:ext cx="3339440" cy="461665"/>
              </a:xfrm>
              <a:prstGeom prst="rect">
                <a:avLst/>
              </a:prstGeom>
              <a:solidFill>
                <a:srgbClr val="FFC000"/>
              </a:solidFill>
              <a:ln w="50800">
                <a:solidFill>
                  <a:schemeClr val="accent6">
                    <a:lumMod val="50000"/>
                  </a:schemeClr>
                </a:solidFill>
              </a:ln>
            </p:spPr>
            <p:txBody>
              <a:bodyPr wrap="none" rtlCol="0">
                <a:spAutoFit/>
              </a:bodyPr>
              <a:lstStyle/>
              <a:p>
                <a:r>
                  <a:rPr lang="en-US" sz="2400" b="1" dirty="0" smtClean="0"/>
                  <a:t>1.8M – ‘Nutcracker Man’</a:t>
                </a:r>
                <a:endParaRPr lang="en-US" sz="2400" b="1" dirty="0"/>
              </a:p>
            </p:txBody>
          </p:sp>
        </p:grpSp>
        <p:grpSp>
          <p:nvGrpSpPr>
            <p:cNvPr id="18" name="Group 79"/>
            <p:cNvGrpSpPr/>
            <p:nvPr/>
          </p:nvGrpSpPr>
          <p:grpSpPr>
            <a:xfrm>
              <a:off x="2756584" y="1295227"/>
              <a:ext cx="2776722" cy="4800773"/>
              <a:chOff x="4639424" y="1261627"/>
              <a:chExt cx="2776722" cy="4800773"/>
            </a:xfrm>
          </p:grpSpPr>
          <p:cxnSp>
            <p:nvCxnSpPr>
              <p:cNvPr id="47" name="Straight Arrow Connector 46"/>
              <p:cNvCxnSpPr/>
              <p:nvPr/>
            </p:nvCxnSpPr>
            <p:spPr>
              <a:xfrm>
                <a:off x="5007040" y="2557200"/>
                <a:ext cx="0" cy="3505200"/>
              </a:xfrm>
              <a:prstGeom prst="straightConnector1">
                <a:avLst/>
              </a:prstGeom>
              <a:ln w="50800">
                <a:solidFill>
                  <a:schemeClr val="accent6">
                    <a:lumMod val="50000"/>
                  </a:schemeClr>
                </a:solidFill>
                <a:headEnd type="arrow"/>
                <a:tailEnd type="none"/>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9475140">
                <a:off x="4639424" y="1261627"/>
                <a:ext cx="2776722" cy="461665"/>
              </a:xfrm>
              <a:prstGeom prst="rect">
                <a:avLst/>
              </a:prstGeom>
              <a:solidFill>
                <a:schemeClr val="accent6">
                  <a:lumMod val="50000"/>
                </a:schemeClr>
              </a:solidFill>
              <a:ln w="50800">
                <a:solidFill>
                  <a:schemeClr val="tx1"/>
                </a:solidFill>
              </a:ln>
            </p:spPr>
            <p:txBody>
              <a:bodyPr wrap="none" rtlCol="0">
                <a:spAutoFit/>
              </a:bodyPr>
              <a:lstStyle/>
              <a:p>
                <a:r>
                  <a:rPr lang="en-US" sz="2400" b="1" dirty="0" smtClean="0">
                    <a:solidFill>
                      <a:schemeClr val="bg1"/>
                    </a:solidFill>
                  </a:rPr>
                  <a:t>1.7M – ‘Handy Man’</a:t>
                </a:r>
                <a:endParaRPr lang="en-US" sz="2400" b="1" dirty="0">
                  <a:solidFill>
                    <a:schemeClr val="bg1"/>
                  </a:solidFill>
                </a:endParaRPr>
              </a:p>
            </p:txBody>
          </p:sp>
        </p:grpSp>
        <p:sp useBgFill="1">
          <p:nvSpPr>
            <p:cNvPr id="66" name="TextBox 65"/>
            <p:cNvSpPr txBox="1"/>
            <p:nvPr/>
          </p:nvSpPr>
          <p:spPr>
            <a:xfrm>
              <a:off x="4419600" y="3962400"/>
              <a:ext cx="2895600" cy="2046714"/>
            </a:xfrm>
            <a:prstGeom prst="rect">
              <a:avLst/>
            </a:prstGeom>
          </p:spPr>
          <p:txBody>
            <a:bodyPr wrap="squar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3</a:t>
              </a:r>
            </a:p>
            <a:p>
              <a:endParaRPr lang="en-US" sz="1000" b="1" dirty="0" smtClean="0">
                <a:solidFill>
                  <a:srgbClr val="FF0000"/>
                </a:solidFill>
                <a:effectLst>
                  <a:outerShdw dist="50800" dir="5400000" algn="ctr" rotWithShape="0">
                    <a:schemeClr val="tx1"/>
                  </a:outerShdw>
                </a:effectLst>
                <a:latin typeface="Tempus Sans ITC" pitchFamily="82" charset="0"/>
              </a:endParaRPr>
            </a:p>
            <a:p>
              <a:pPr>
                <a:buFontTx/>
                <a:buChar char="-"/>
              </a:pPr>
              <a:endParaRPr lang="en-US" sz="2200" b="1" dirty="0" smtClean="0">
                <a:solidFill>
                  <a:srgbClr val="FF0000"/>
                </a:solidFill>
                <a:effectLst>
                  <a:outerShdw dist="50800" dir="5400000" algn="ctr" rotWithShape="0">
                    <a:schemeClr val="tx1"/>
                  </a:outerShdw>
                </a:effectLst>
                <a:latin typeface="Tempus Sans ITC" pitchFamily="82" charset="0"/>
              </a:endParaRPr>
            </a:p>
            <a:p>
              <a:pPr>
                <a:buFontTx/>
                <a:buChar char="-"/>
              </a:pPr>
              <a:endParaRPr lang="en-US" sz="2200" b="1" dirty="0" smtClean="0">
                <a:solidFill>
                  <a:srgbClr val="FF0000"/>
                </a:solidFill>
                <a:effectLst>
                  <a:outerShdw dist="50800" dir="5400000" algn="ctr" rotWithShape="0">
                    <a:schemeClr val="tx1"/>
                  </a:outerShdw>
                </a:effectLst>
                <a:latin typeface="Tempus Sans ITC" pitchFamily="82" charset="0"/>
              </a:endParaRPr>
            </a:p>
            <a:p>
              <a:pPr>
                <a:buFontTx/>
                <a:buChar char="-"/>
              </a:pPr>
              <a:endParaRPr lang="en-US" sz="2200" b="1" dirty="0" smtClean="0">
                <a:solidFill>
                  <a:srgbClr val="FF0000"/>
                </a:solidFill>
                <a:effectLst>
                  <a:outerShdw dist="50800" dir="5400000" algn="ctr" rotWithShape="0">
                    <a:schemeClr val="tx1"/>
                  </a:outerShdw>
                </a:effectLst>
                <a:latin typeface="Tempus Sans ITC" pitchFamily="82" charset="0"/>
              </a:endParaRPr>
            </a:p>
            <a:p>
              <a:endParaRPr lang="en-US" sz="1100" b="1" dirty="0" smtClean="0">
                <a:solidFill>
                  <a:srgbClr val="FF0000"/>
                </a:solidFill>
                <a:effectLst>
                  <a:outerShdw dist="50800" dir="5400000" algn="ctr" rotWithShape="0">
                    <a:schemeClr val="tx1"/>
                  </a:outerShdw>
                </a:effectLst>
                <a:latin typeface="Tempus Sans ITC" pitchFamily="82" charset="0"/>
              </a:endParaRPr>
            </a:p>
          </p:txBody>
        </p:sp>
      </p:grpSp>
      <p:sp>
        <p:nvSpPr>
          <p:cNvPr id="126" name="TextBox 125"/>
          <p:cNvSpPr txBox="1"/>
          <p:nvPr/>
        </p:nvSpPr>
        <p:spPr>
          <a:xfrm>
            <a:off x="838200" y="839926"/>
            <a:ext cx="2895600" cy="707886"/>
          </a:xfrm>
          <a:prstGeom prst="rect">
            <a:avLst/>
          </a:prstGeom>
          <a:noFill/>
        </p:spPr>
        <p:txBody>
          <a:bodyPr wrap="squar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3</a:t>
            </a:r>
          </a:p>
        </p:txBody>
      </p:sp>
      <p:sp>
        <p:nvSpPr>
          <p:cNvPr id="70" name="Rectangle 69"/>
          <p:cNvSpPr/>
          <p:nvPr/>
        </p:nvSpPr>
        <p:spPr>
          <a:xfrm>
            <a:off x="8763000" y="2895600"/>
            <a:ext cx="304800" cy="457200"/>
          </a:xfrm>
          <a:prstGeom prst="rect">
            <a:avLst/>
          </a:prstGeom>
          <a:noFill/>
          <a:ln w="50800">
            <a:solidFill>
              <a:srgbClr val="FF0000"/>
            </a:solidFill>
          </a:ln>
          <a:effectLst>
            <a:outerShdw dist="50800" dir="6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838200" y="1525726"/>
            <a:ext cx="2895600" cy="954107"/>
          </a:xfrm>
          <a:prstGeom prst="rect">
            <a:avLst/>
          </a:prstGeom>
          <a:noFill/>
        </p:spPr>
        <p:txBody>
          <a:bodyPr wrap="square" rtlCol="0">
            <a:spAutoFit/>
          </a:bodyPr>
          <a:lstStyle/>
          <a:p>
            <a:r>
              <a:rPr lang="en-US" sz="2800" b="1" dirty="0" smtClean="0">
                <a:solidFill>
                  <a:srgbClr val="FF0000"/>
                </a:solidFill>
                <a:effectLst>
                  <a:outerShdw dist="50800" dir="5400000" algn="ctr" rotWithShape="0">
                    <a:schemeClr val="tx1"/>
                  </a:outerShdw>
                </a:effectLst>
                <a:latin typeface="Tempus Sans ITC" pitchFamily="82" charset="0"/>
              </a:rPr>
              <a:t>       (France)</a:t>
            </a:r>
          </a:p>
          <a:p>
            <a:r>
              <a:rPr lang="en-US" sz="2800" b="1" dirty="0" smtClean="0">
                <a:solidFill>
                  <a:srgbClr val="FF0000"/>
                </a:solidFill>
                <a:effectLst>
                  <a:outerShdw dist="50800" dir="5400000" algn="ctr" rotWithShape="0">
                    <a:schemeClr val="tx1"/>
                  </a:outerShdw>
                </a:effectLst>
                <a:latin typeface="Tempus Sans ITC" pitchFamily="82" charset="0"/>
              </a:rPr>
              <a:t>    - Lascaux</a:t>
            </a:r>
            <a:endParaRPr lang="en-US" sz="3200" b="1" dirty="0">
              <a:solidFill>
                <a:srgbClr val="FF0000"/>
              </a:solidFill>
              <a:effectLst>
                <a:outerShdw dist="50800" dir="5400000" algn="ctr" rotWithShape="0">
                  <a:schemeClr val="tx1"/>
                </a:outerShdw>
              </a:effectLst>
              <a:latin typeface="Tempus Sans ITC" pitchFamily="82" charset="0"/>
            </a:endParaRPr>
          </a:p>
        </p:txBody>
      </p:sp>
      <p:sp>
        <p:nvSpPr>
          <p:cNvPr id="129" name="Oval 128"/>
          <p:cNvSpPr/>
          <p:nvPr/>
        </p:nvSpPr>
        <p:spPr>
          <a:xfrm>
            <a:off x="1828800" y="5029200"/>
            <a:ext cx="2667000" cy="533400"/>
          </a:xfrm>
          <a:prstGeom prst="ellipse">
            <a:avLst/>
          </a:prstGeom>
          <a:noFill/>
          <a:ln w="76200">
            <a:solidFill>
              <a:srgbClr val="0070C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a:off x="-26186" y="2640771"/>
            <a:ext cx="8603503" cy="1728858"/>
            <a:chOff x="-26186" y="2640771"/>
            <a:chExt cx="8603503" cy="1728858"/>
          </a:xfrm>
        </p:grpSpPr>
        <p:grpSp>
          <p:nvGrpSpPr>
            <p:cNvPr id="120" name="Group 119"/>
            <p:cNvGrpSpPr/>
            <p:nvPr/>
          </p:nvGrpSpPr>
          <p:grpSpPr>
            <a:xfrm>
              <a:off x="-26186" y="2640771"/>
              <a:ext cx="1490717" cy="1702629"/>
              <a:chOff x="-26186" y="2640771"/>
              <a:chExt cx="1490717" cy="1702629"/>
            </a:xfrm>
          </p:grpSpPr>
          <p:sp useBgFill="1">
            <p:nvSpPr>
              <p:cNvPr id="119" name="Rectangle 118"/>
              <p:cNvSpPr/>
              <p:nvPr/>
            </p:nvSpPr>
            <p:spPr>
              <a:xfrm>
                <a:off x="0" y="2743200"/>
                <a:ext cx="12954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p:cNvCxnSpPr/>
              <p:nvPr/>
            </p:nvCxnSpPr>
            <p:spPr>
              <a:xfrm rot="5400000">
                <a:off x="-532606" y="3733006"/>
                <a:ext cx="1219200" cy="1588"/>
              </a:xfrm>
              <a:prstGeom prst="line">
                <a:avLst/>
              </a:prstGeom>
              <a:ln w="101600">
                <a:solidFill>
                  <a:srgbClr val="0070C0"/>
                </a:solidFill>
              </a:ln>
            </p:spPr>
            <p:style>
              <a:lnRef idx="1">
                <a:schemeClr val="accent1"/>
              </a:lnRef>
              <a:fillRef idx="0">
                <a:schemeClr val="accent1"/>
              </a:fillRef>
              <a:effectRef idx="0">
                <a:schemeClr val="accent1"/>
              </a:effectRef>
              <a:fontRef idx="minor">
                <a:schemeClr val="tx1"/>
              </a:fontRef>
            </p:style>
          </p:cxnSp>
          <p:sp useBgFill="1">
            <p:nvSpPr>
              <p:cNvPr id="98" name="TextBox 97"/>
              <p:cNvSpPr txBox="1"/>
              <p:nvPr/>
            </p:nvSpPr>
            <p:spPr>
              <a:xfrm rot="19488477">
                <a:off x="-26186" y="2640771"/>
                <a:ext cx="1490717" cy="646331"/>
              </a:xfrm>
              <a:prstGeom prst="rect">
                <a:avLst/>
              </a:prstGeom>
              <a:ln w="76200">
                <a:solidFill>
                  <a:srgbClr val="0070C0"/>
                </a:solidFill>
              </a:ln>
            </p:spPr>
            <p:txBody>
              <a:bodyPr wrap="square" rtlCol="0">
                <a:spAutoFit/>
              </a:bodyPr>
              <a:lstStyle/>
              <a:p>
                <a:r>
                  <a:rPr lang="en-US" sz="3600" b="1" dirty="0" smtClean="0">
                    <a:solidFill>
                      <a:srgbClr val="0070C0"/>
                    </a:solidFill>
                    <a:effectLst>
                      <a:outerShdw dist="50800" dir="5400000" algn="ctr" rotWithShape="0">
                        <a:schemeClr val="tx1"/>
                      </a:outerShdw>
                    </a:effectLst>
                  </a:rPr>
                  <a:t>50,000</a:t>
                </a:r>
                <a:endParaRPr lang="en-US" sz="3600" b="1" dirty="0">
                  <a:solidFill>
                    <a:srgbClr val="0070C0"/>
                  </a:solidFill>
                  <a:effectLst>
                    <a:outerShdw dist="50800" dir="5400000" algn="ctr" rotWithShape="0">
                      <a:schemeClr val="tx1"/>
                    </a:outerShdw>
                  </a:effectLst>
                </a:endParaRPr>
              </a:p>
            </p:txBody>
          </p:sp>
        </p:grpSp>
        <p:grpSp>
          <p:nvGrpSpPr>
            <p:cNvPr id="121" name="Group 120"/>
            <p:cNvGrpSpPr/>
            <p:nvPr/>
          </p:nvGrpSpPr>
          <p:grpSpPr>
            <a:xfrm>
              <a:off x="6629400" y="2667000"/>
              <a:ext cx="1947917" cy="1702629"/>
              <a:chOff x="-483386" y="2640771"/>
              <a:chExt cx="1947917" cy="1702629"/>
            </a:xfrm>
          </p:grpSpPr>
          <p:sp useBgFill="1">
            <p:nvSpPr>
              <p:cNvPr id="122" name="Rectangle 121"/>
              <p:cNvSpPr/>
              <p:nvPr/>
            </p:nvSpPr>
            <p:spPr>
              <a:xfrm>
                <a:off x="-483386" y="2743200"/>
                <a:ext cx="12954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rot="5400000">
                <a:off x="-532606" y="3733006"/>
                <a:ext cx="1219200" cy="1588"/>
              </a:xfrm>
              <a:prstGeom prst="line">
                <a:avLst/>
              </a:prstGeom>
              <a:ln w="101600">
                <a:solidFill>
                  <a:srgbClr val="0070C0"/>
                </a:solidFill>
              </a:ln>
            </p:spPr>
            <p:style>
              <a:lnRef idx="1">
                <a:schemeClr val="accent1"/>
              </a:lnRef>
              <a:fillRef idx="0">
                <a:schemeClr val="accent1"/>
              </a:fillRef>
              <a:effectRef idx="0">
                <a:schemeClr val="accent1"/>
              </a:effectRef>
              <a:fontRef idx="minor">
                <a:schemeClr val="tx1"/>
              </a:fontRef>
            </p:style>
          </p:cxnSp>
          <p:sp useBgFill="1">
            <p:nvSpPr>
              <p:cNvPr id="124" name="TextBox 123"/>
              <p:cNvSpPr txBox="1"/>
              <p:nvPr/>
            </p:nvSpPr>
            <p:spPr>
              <a:xfrm rot="19488477">
                <a:off x="-26186" y="2640771"/>
                <a:ext cx="1490717" cy="646331"/>
              </a:xfrm>
              <a:prstGeom prst="rect">
                <a:avLst/>
              </a:prstGeom>
              <a:ln w="76200">
                <a:solidFill>
                  <a:srgbClr val="0070C0"/>
                </a:solidFill>
              </a:ln>
            </p:spPr>
            <p:txBody>
              <a:bodyPr wrap="square" rtlCol="0">
                <a:spAutoFit/>
              </a:bodyPr>
              <a:lstStyle/>
              <a:p>
                <a:r>
                  <a:rPr lang="en-US" sz="3600" b="1" dirty="0" smtClean="0">
                    <a:solidFill>
                      <a:srgbClr val="0070C0"/>
                    </a:solidFill>
                    <a:effectLst>
                      <a:outerShdw dist="50800" dir="5400000" algn="ctr" rotWithShape="0">
                        <a:schemeClr val="tx1"/>
                      </a:outerShdw>
                    </a:effectLst>
                  </a:rPr>
                  <a:t>10,000</a:t>
                </a:r>
                <a:endParaRPr lang="en-US" sz="3600" b="1" dirty="0">
                  <a:solidFill>
                    <a:srgbClr val="0070C0"/>
                  </a:solidFill>
                  <a:effectLst>
                    <a:outerShdw dist="50800" dir="5400000" algn="ctr" rotWithShape="0">
                      <a:schemeClr val="tx1"/>
                    </a:outerShdw>
                  </a:effectLst>
                </a:endParaRPr>
              </a:p>
            </p:txBody>
          </p:sp>
        </p:grpSp>
        <p:cxnSp>
          <p:nvCxnSpPr>
            <p:cNvPr id="128" name="Straight Connector 127"/>
            <p:cNvCxnSpPr/>
            <p:nvPr/>
          </p:nvCxnSpPr>
          <p:spPr>
            <a:xfrm flipV="1">
              <a:off x="0" y="4191000"/>
              <a:ext cx="7162800" cy="76200"/>
            </a:xfrm>
            <a:prstGeom prst="line">
              <a:avLst/>
            </a:prstGeom>
            <a:ln w="254000">
              <a:solidFill>
                <a:srgbClr val="0070C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70" decel="100000"/>
                                        <p:tgtEl>
                                          <p:spTgt spid="70"/>
                                        </p:tgtEl>
                                      </p:cBhvr>
                                    </p:animEffect>
                                    <p:animScale>
                                      <p:cBhvr>
                                        <p:cTn id="8" dur="770" decel="100000"/>
                                        <p:tgtEl>
                                          <p:spTgt spid="70"/>
                                        </p:tgtEl>
                                      </p:cBhvr>
                                      <p:from x="10000" y="10000"/>
                                      <p:to x="200000" y="450000"/>
                                    </p:animScale>
                                    <p:animScale>
                                      <p:cBhvr>
                                        <p:cTn id="9" dur="1230" accel="100000" fill="hold">
                                          <p:stCondLst>
                                            <p:cond delay="770"/>
                                          </p:stCondLst>
                                        </p:cTn>
                                        <p:tgtEl>
                                          <p:spTgt spid="70"/>
                                        </p:tgtEl>
                                      </p:cBhvr>
                                      <p:from x="200000" y="450000"/>
                                      <p:to x="100000" y="100000"/>
                                    </p:animScale>
                                    <p:set>
                                      <p:cBhvr>
                                        <p:cTn id="10" dur="770" fill="hold"/>
                                        <p:tgtEl>
                                          <p:spTgt spid="70"/>
                                        </p:tgtEl>
                                        <p:attrNameLst>
                                          <p:attrName>ppt_x</p:attrName>
                                        </p:attrNameLst>
                                      </p:cBhvr>
                                      <p:to>
                                        <p:strVal val="(0.5)"/>
                                      </p:to>
                                    </p:set>
                                    <p:anim from="(0.5)" to="(#ppt_x)" calcmode="lin" valueType="num">
                                      <p:cBhvr>
                                        <p:cTn id="11" dur="1230" accel="100000" fill="hold">
                                          <p:stCondLst>
                                            <p:cond delay="770"/>
                                          </p:stCondLst>
                                        </p:cTn>
                                        <p:tgtEl>
                                          <p:spTgt spid="70"/>
                                        </p:tgtEl>
                                        <p:attrNameLst>
                                          <p:attrName>ppt_x</p:attrName>
                                        </p:attrNameLst>
                                      </p:cBhvr>
                                    </p:anim>
                                    <p:set>
                                      <p:cBhvr>
                                        <p:cTn id="12" dur="770" fill="hold"/>
                                        <p:tgtEl>
                                          <p:spTgt spid="70"/>
                                        </p:tgtEl>
                                        <p:attrNameLst>
                                          <p:attrName>ppt_y</p:attrName>
                                        </p:attrNameLst>
                                      </p:cBhvr>
                                      <p:to>
                                        <p:strVal val="(#ppt_y+0.4)"/>
                                      </p:to>
                                    </p:set>
                                    <p:anim from="(#ppt_y+0.4)" to="(#ppt_y)" calcmode="lin" valueType="num">
                                      <p:cBhvr>
                                        <p:cTn id="13" dur="1230" accel="100000" fill="hold">
                                          <p:stCondLst>
                                            <p:cond delay="770"/>
                                          </p:stCondLst>
                                        </p:cTn>
                                        <p:tgtEl>
                                          <p:spTgt spid="7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7" presetClass="entr" presetSubtype="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ppt_x</p:attrName>
                                        </p:attrNameLst>
                                      </p:cBhvr>
                                      <p:tavLst>
                                        <p:tav tm="0">
                                          <p:val>
                                            <p:strVal val="#ppt_x+#ppt_w/2"/>
                                          </p:val>
                                        </p:tav>
                                        <p:tav tm="100000">
                                          <p:val>
                                            <p:strVal val="#ppt_x"/>
                                          </p:val>
                                        </p:tav>
                                      </p:tavLst>
                                    </p:anim>
                                    <p:anim calcmode="lin" valueType="num">
                                      <p:cBhvr>
                                        <p:cTn id="19" dur="1000" fill="hold"/>
                                        <p:tgtEl>
                                          <p:spTgt spid="19"/>
                                        </p:tgtEl>
                                        <p:attrNameLst>
                                          <p:attrName>ppt_y</p:attrName>
                                        </p:attrNameLst>
                                      </p:cBhvr>
                                      <p:tavLst>
                                        <p:tav tm="0">
                                          <p:val>
                                            <p:strVal val="#ppt_y"/>
                                          </p:val>
                                        </p:tav>
                                        <p:tav tm="100000">
                                          <p:val>
                                            <p:strVal val="#ppt_y"/>
                                          </p:val>
                                        </p:tav>
                                      </p:tavLst>
                                    </p:anim>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strVal val="#ppt_h"/>
                                          </p:val>
                                        </p:tav>
                                        <p:tav tm="100000">
                                          <p:val>
                                            <p:strVal val="#ppt_h"/>
                                          </p:val>
                                        </p:tav>
                                      </p:tavLst>
                                    </p:anim>
                                  </p:childTnLst>
                                </p:cTn>
                              </p:par>
                              <p:par>
                                <p:cTn id="22" presetID="29" presetClass="exit" presetSubtype="0" fill="hold" nodeType="withEffect">
                                  <p:stCondLst>
                                    <p:cond delay="0"/>
                                  </p:stCondLst>
                                  <p:childTnLst>
                                    <p:anim calcmode="lin" valueType="num">
                                      <p:cBhvr>
                                        <p:cTn id="23" dur="1000"/>
                                        <p:tgtEl>
                                          <p:spTgt spid="2"/>
                                        </p:tgtEl>
                                        <p:attrNameLst>
                                          <p:attrName>ppt_x</p:attrName>
                                        </p:attrNameLst>
                                      </p:cBhvr>
                                      <p:tavLst>
                                        <p:tav tm="0">
                                          <p:val>
                                            <p:strVal val="ppt_x"/>
                                          </p:val>
                                        </p:tav>
                                        <p:tav tm="100000">
                                          <p:val>
                                            <p:strVal val="ppt_x-.2"/>
                                          </p:val>
                                        </p:tav>
                                      </p:tavLst>
                                    </p:anim>
                                    <p:anim calcmode="lin" valueType="num">
                                      <p:cBhvr>
                                        <p:cTn id="24" dur="1000"/>
                                        <p:tgtEl>
                                          <p:spTgt spid="2"/>
                                        </p:tgtEl>
                                        <p:attrNameLst>
                                          <p:attrName>ppt_y</p:attrName>
                                        </p:attrNameLst>
                                      </p:cBhvr>
                                      <p:tavLst>
                                        <p:tav tm="0">
                                          <p:val>
                                            <p:strVal val="ppt_y"/>
                                          </p:val>
                                        </p:tav>
                                        <p:tav tm="100000">
                                          <p:val>
                                            <p:strVal val="ppt_y"/>
                                          </p:val>
                                        </p:tav>
                                      </p:tavLst>
                                    </p:anim>
                                    <p:animEffect transition="out" filter="fade">
                                      <p:cBhvr>
                                        <p:cTn id="25" dur="1000"/>
                                        <p:tgtEl>
                                          <p:spTgt spid="2"/>
                                        </p:tgtEl>
                                      </p:cBhvr>
                                    </p:animEffect>
                                    <p:set>
                                      <p:cBhvr>
                                        <p:cTn id="26" dur="1" fill="hold">
                                          <p:stCondLst>
                                            <p:cond delay="999"/>
                                          </p:stCondLst>
                                        </p:cTn>
                                        <p:tgtEl>
                                          <p:spTgt spid="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0"/>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126"/>
                                        </p:tgtEl>
                                        <p:attrNameLst>
                                          <p:attrName>style.visibility</p:attrName>
                                        </p:attrNameLst>
                                      </p:cBhvr>
                                      <p:to>
                                        <p:strVal val="visible"/>
                                      </p:to>
                                    </p:set>
                                    <p:animEffect transition="in" filter="fade">
                                      <p:cBhvr>
                                        <p:cTn id="31" dur="1000"/>
                                        <p:tgtEl>
                                          <p:spTgt spid="1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9"/>
                                        </p:tgtEl>
                                        <p:attrNameLst>
                                          <p:attrName>style.visibility</p:attrName>
                                        </p:attrNameLst>
                                      </p:cBhvr>
                                      <p:to>
                                        <p:strVal val="visible"/>
                                      </p:to>
                                    </p:set>
                                    <p:animEffect transition="in" filter="wipe(left)">
                                      <p:cBhvr>
                                        <p:cTn id="36" dur="1000"/>
                                        <p:tgtEl>
                                          <p:spTgt spid="129"/>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wipe(left)">
                                      <p:cBhvr>
                                        <p:cTn id="40" dur="2000"/>
                                        <p:tgtEl>
                                          <p:spTgt spid="1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130"/>
                                        </p:tgtEl>
                                      </p:cBhvr>
                                    </p:animEffect>
                                    <p:set>
                                      <p:cBhvr>
                                        <p:cTn id="45" dur="1" fill="hold">
                                          <p:stCondLst>
                                            <p:cond delay="999"/>
                                          </p:stCondLst>
                                        </p:cTn>
                                        <p:tgtEl>
                                          <p:spTgt spid="130"/>
                                        </p:tgtEl>
                                        <p:attrNameLst>
                                          <p:attrName>style.visibility</p:attrName>
                                        </p:attrNameLst>
                                      </p:cBhvr>
                                      <p:to>
                                        <p:strVal val="hidden"/>
                                      </p:to>
                                    </p:set>
                                  </p:childTnLst>
                                </p:cTn>
                              </p:par>
                              <p:par>
                                <p:cTn id="46" presetID="7" presetClass="emph" presetSubtype="2" fill="hold" nodeType="withEffect">
                                  <p:stCondLst>
                                    <p:cond delay="0"/>
                                  </p:stCondLst>
                                  <p:childTnLst>
                                    <p:animClr clrSpc="rgb">
                                      <p:cBhvr>
                                        <p:cTn id="47" dur="1000" fill="hold"/>
                                        <p:tgtEl>
                                          <p:spTgt spid="129"/>
                                        </p:tgtEl>
                                        <p:attrNameLst>
                                          <p:attrName>stroke.color</p:attrName>
                                        </p:attrNameLst>
                                      </p:cBhvr>
                                      <p:to>
                                        <a:srgbClr val="FF0000"/>
                                      </p:to>
                                    </p:animClr>
                                    <p:set>
                                      <p:cBhvr>
                                        <p:cTn id="48" dur="1000" fill="hold"/>
                                        <p:tgtEl>
                                          <p:spTgt spid="129"/>
                                        </p:tgtEl>
                                        <p:attrNameLst>
                                          <p:attrName>stroke.on</p:attrName>
                                        </p:attrNameLst>
                                      </p:cBhvr>
                                      <p:to>
                                        <p:strVal val="true"/>
                                      </p:to>
                                    </p:se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25">
                                            <p:txEl>
                                              <p:pRg st="0" end="0"/>
                                            </p:txEl>
                                          </p:spTgt>
                                        </p:tgtEl>
                                        <p:attrNameLst>
                                          <p:attrName>style.visibility</p:attrName>
                                        </p:attrNameLst>
                                      </p:cBhvr>
                                      <p:to>
                                        <p:strVal val="visible"/>
                                      </p:to>
                                    </p:set>
                                    <p:animEffect transition="in" filter="wipe(left)">
                                      <p:cBhvr>
                                        <p:cTn id="52" dur="1000"/>
                                        <p:tgtEl>
                                          <p:spTgt spid="125">
                                            <p:txEl>
                                              <p:pRg st="0" end="0"/>
                                            </p:txEl>
                                          </p:spTgt>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125">
                                            <p:txEl>
                                              <p:pRg st="1" end="1"/>
                                            </p:txEl>
                                          </p:spTgt>
                                        </p:tgtEl>
                                        <p:attrNameLst>
                                          <p:attrName>style.visibility</p:attrName>
                                        </p:attrNameLst>
                                      </p:cBhvr>
                                      <p:to>
                                        <p:strVal val="visible"/>
                                      </p:to>
                                    </p:set>
                                    <p:animEffect transition="in" filter="wipe(left)">
                                      <p:cBhvr>
                                        <p:cTn id="56" dur="1000"/>
                                        <p:tgtEl>
                                          <p:spTgt spid="1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70" grpId="0" animBg="1"/>
      <p:bldP spid="70" grpId="1" animBg="1"/>
      <p:bldP spid="125" grpId="0" uiExpand="1" build="allAtOnce"/>
      <p:bldP spid="12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4"/>
          <p:cNvGrpSpPr/>
          <p:nvPr/>
        </p:nvGrpSpPr>
        <p:grpSpPr>
          <a:xfrm>
            <a:off x="0" y="914400"/>
            <a:ext cx="9220200" cy="5943600"/>
            <a:chOff x="0" y="914400"/>
            <a:chExt cx="9220200" cy="5943600"/>
          </a:xfrm>
        </p:grpSpPr>
        <p:sp>
          <p:nvSpPr>
            <p:cNvPr id="16" name="Rectangle 15"/>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4"/>
            <p:cNvSpPr txBox="1">
              <a:spLocks noChangeArrowheads="1"/>
            </p:cNvSpPr>
            <p:nvPr/>
          </p:nvSpPr>
          <p:spPr bwMode="auto">
            <a:xfrm>
              <a:off x="2057400" y="4953000"/>
              <a:ext cx="3810000" cy="492443"/>
            </a:xfrm>
            <a:prstGeom prst="rect">
              <a:avLst/>
            </a:prstGeom>
            <a:noFill/>
            <a:ln w="9525">
              <a:noFill/>
              <a:miter lim="800000"/>
              <a:headEnd/>
              <a:tailEnd/>
            </a:ln>
          </p:spPr>
          <p:txBody>
            <a:bodyPr wrap="square">
              <a:spAutoFit/>
            </a:bodyPr>
            <a:lstStyle/>
            <a:p>
              <a:r>
                <a:rPr lang="en-US" sz="2600" b="1" dirty="0" smtClean="0"/>
                <a:t>solar activity</a:t>
              </a:r>
            </a:p>
          </p:txBody>
        </p:sp>
        <p:sp>
          <p:nvSpPr>
            <p:cNvPr id="18" name="Text Box 4"/>
            <p:cNvSpPr txBox="1">
              <a:spLocks noChangeArrowheads="1"/>
            </p:cNvSpPr>
            <p:nvPr/>
          </p:nvSpPr>
          <p:spPr bwMode="auto">
            <a:xfrm>
              <a:off x="5791200" y="3393757"/>
              <a:ext cx="3429000" cy="492443"/>
            </a:xfrm>
            <a:prstGeom prst="rect">
              <a:avLst/>
            </a:prstGeom>
            <a:noFill/>
            <a:ln w="9525">
              <a:noFill/>
              <a:miter lim="800000"/>
              <a:headEnd/>
              <a:tailEnd/>
            </a:ln>
          </p:spPr>
          <p:txBody>
            <a:bodyPr wrap="square">
              <a:spAutoFit/>
            </a:bodyPr>
            <a:lstStyle/>
            <a:p>
              <a:r>
                <a:rPr lang="en-US" sz="2600" b="1" dirty="0" smtClean="0"/>
                <a:t>axial tilt of the earth</a:t>
              </a:r>
            </a:p>
          </p:txBody>
        </p:sp>
        <p:grpSp>
          <p:nvGrpSpPr>
            <p:cNvPr id="12" name="Group 20"/>
            <p:cNvGrpSpPr/>
            <p:nvPr/>
          </p:nvGrpSpPr>
          <p:grpSpPr>
            <a:xfrm>
              <a:off x="4572000" y="1676400"/>
              <a:ext cx="4114800" cy="914400"/>
              <a:chOff x="4572000" y="1676400"/>
              <a:chExt cx="4114800" cy="914400"/>
            </a:xfrm>
          </p:grpSpPr>
          <p:grpSp>
            <p:nvGrpSpPr>
              <p:cNvPr id="13" name="Group 11"/>
              <p:cNvGrpSpPr/>
              <p:nvPr/>
            </p:nvGrpSpPr>
            <p:grpSpPr>
              <a:xfrm>
                <a:off x="4572000" y="1676400"/>
                <a:ext cx="4114800" cy="914400"/>
                <a:chOff x="4572000" y="1524000"/>
                <a:chExt cx="4114800" cy="914400"/>
              </a:xfrm>
            </p:grpSpPr>
            <p:pic>
              <p:nvPicPr>
                <p:cNvPr id="43" name="Picture 2" descr="milankovitch cycle 1.gif (3990 bytes)"/>
                <p:cNvPicPr>
                  <a:picLocks noChangeAspect="1" noChangeArrowheads="1"/>
                </p:cNvPicPr>
                <p:nvPr/>
              </p:nvPicPr>
              <p:blipFill>
                <a:blip r:embed="rId2"/>
                <a:srcRect l="16000" t="42105" r="-1333" b="1754"/>
                <a:stretch>
                  <a:fillRect/>
                </a:stretch>
              </p:blipFill>
              <p:spPr bwMode="auto">
                <a:xfrm>
                  <a:off x="4572000" y="1524000"/>
                  <a:ext cx="3657600" cy="914400"/>
                </a:xfrm>
                <a:prstGeom prst="rect">
                  <a:avLst/>
                </a:prstGeom>
              </p:spPr>
            </p:pic>
            <p:sp>
              <p:nvSpPr>
                <p:cNvPr id="44" name="Rectangle 43"/>
                <p:cNvSpPr/>
                <p:nvPr/>
              </p:nvSpPr>
              <p:spPr>
                <a:xfrm>
                  <a:off x="8153400" y="15240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477000" y="1524000"/>
                  <a:ext cx="228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22"/>
              <p:cNvSpPr/>
              <p:nvPr/>
            </p:nvSpPr>
            <p:spPr>
              <a:xfrm>
                <a:off x="4572000" y="1676400"/>
                <a:ext cx="228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8"/>
            <p:cNvGrpSpPr/>
            <p:nvPr/>
          </p:nvGrpSpPr>
          <p:grpSpPr>
            <a:xfrm>
              <a:off x="3962400" y="1676400"/>
              <a:ext cx="5181600" cy="990600"/>
              <a:chOff x="3962400" y="1600200"/>
              <a:chExt cx="5181600" cy="990600"/>
            </a:xfrm>
          </p:grpSpPr>
          <p:grpSp>
            <p:nvGrpSpPr>
              <p:cNvPr id="15" name="Group 14"/>
              <p:cNvGrpSpPr/>
              <p:nvPr/>
            </p:nvGrpSpPr>
            <p:grpSpPr>
              <a:xfrm>
                <a:off x="3962400" y="1600200"/>
                <a:ext cx="3733800" cy="914400"/>
                <a:chOff x="3962400" y="1524000"/>
                <a:chExt cx="3733800" cy="914400"/>
              </a:xfrm>
            </p:grpSpPr>
            <p:pic>
              <p:nvPicPr>
                <p:cNvPr id="38" name="Picture 2" descr="milankovitch cycle 1.gif (3990 bytes)"/>
                <p:cNvPicPr>
                  <a:picLocks noChangeAspect="1" noChangeArrowheads="1"/>
                </p:cNvPicPr>
                <p:nvPr/>
              </p:nvPicPr>
              <p:blipFill>
                <a:blip r:embed="rId2"/>
                <a:srcRect l="1778" t="4678" r="11111" b="39180"/>
                <a:stretch>
                  <a:fillRect/>
                </a:stretch>
              </p:blipFill>
              <p:spPr bwMode="auto">
                <a:xfrm>
                  <a:off x="3962400" y="1524000"/>
                  <a:ext cx="3733800" cy="914400"/>
                </a:xfrm>
                <a:prstGeom prst="rect">
                  <a:avLst/>
                </a:prstGeom>
                <a:noFill/>
              </p:spPr>
            </p:pic>
            <p:sp>
              <p:nvSpPr>
                <p:cNvPr id="39" name="Rectangle 12"/>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7696200" y="1676400"/>
                <a:ext cx="1447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1"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p:nvSpPr>
            <p:cNvPr id="22" name="Text Box 4"/>
            <p:cNvSpPr txBox="1">
              <a:spLocks noChangeArrowheads="1"/>
            </p:cNvSpPr>
            <p:nvPr/>
          </p:nvSpPr>
          <p:spPr bwMode="auto">
            <a:xfrm>
              <a:off x="914400" y="1600200"/>
              <a:ext cx="3048000" cy="492443"/>
            </a:xfrm>
            <a:prstGeom prst="rect">
              <a:avLst/>
            </a:prstGeom>
            <a:noFill/>
            <a:ln w="9525">
              <a:noFill/>
              <a:miter lim="800000"/>
              <a:headEnd/>
              <a:tailEnd/>
            </a:ln>
          </p:spPr>
          <p:txBody>
            <a:bodyPr wrap="square">
              <a:spAutoFit/>
            </a:bodyPr>
            <a:lstStyle/>
            <a:p>
              <a:r>
                <a:rPr lang="en-US" sz="2600" b="1" dirty="0" smtClean="0"/>
                <a:t>orbit around the sun</a:t>
              </a:r>
            </a:p>
          </p:txBody>
        </p:sp>
        <p:sp>
          <p:nvSpPr>
            <p:cNvPr id="23" name="Text Box 4"/>
            <p:cNvSpPr txBox="1">
              <a:spLocks noChangeArrowheads="1"/>
            </p:cNvSpPr>
            <p:nvPr/>
          </p:nvSpPr>
          <p:spPr bwMode="auto">
            <a:xfrm>
              <a:off x="0" y="2057400"/>
              <a:ext cx="4267200" cy="461665"/>
            </a:xfrm>
            <a:prstGeom prst="rect">
              <a:avLst/>
            </a:prstGeom>
            <a:noFill/>
            <a:ln w="9525">
              <a:noFill/>
              <a:miter lim="800000"/>
              <a:headEnd/>
              <a:tailEnd/>
            </a:ln>
          </p:spPr>
          <p:txBody>
            <a:bodyPr wrap="square">
              <a:spAutoFit/>
            </a:bodyPr>
            <a:lstStyle/>
            <a:p>
              <a:r>
                <a:rPr lang="en-US" sz="2400" b="1" dirty="0" smtClean="0"/>
                <a:t>nearly circular to quite elliptical </a:t>
              </a:r>
            </a:p>
          </p:txBody>
        </p:sp>
        <p:cxnSp>
          <p:nvCxnSpPr>
            <p:cNvPr id="24" name="Straight Connector 23"/>
            <p:cNvCxnSpPr/>
            <p:nvPr/>
          </p:nvCxnSpPr>
          <p:spPr>
            <a:xfrm>
              <a:off x="990600" y="2057400"/>
              <a:ext cx="281635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4495800" y="2468880"/>
              <a:ext cx="4648200" cy="990600"/>
              <a:chOff x="3962400" y="1600200"/>
              <a:chExt cx="4648200" cy="990600"/>
            </a:xfrm>
          </p:grpSpPr>
          <p:grpSp>
            <p:nvGrpSpPr>
              <p:cNvPr id="20" name="Group 14"/>
              <p:cNvGrpSpPr/>
              <p:nvPr/>
            </p:nvGrpSpPr>
            <p:grpSpPr>
              <a:xfrm>
                <a:off x="3962400" y="1600200"/>
                <a:ext cx="3733800" cy="914400"/>
                <a:chOff x="3962400" y="1524000"/>
                <a:chExt cx="3733800" cy="914400"/>
              </a:xfrm>
            </p:grpSpPr>
            <p:pic>
              <p:nvPicPr>
                <p:cNvPr id="33" name="Picture 2" descr="milankovitch cycle 1.gif (3990 bytes)"/>
                <p:cNvPicPr>
                  <a:picLocks noChangeAspect="1" noChangeArrowheads="1"/>
                </p:cNvPicPr>
                <p:nvPr/>
              </p:nvPicPr>
              <p:blipFill>
                <a:blip r:embed="rId2"/>
                <a:srcRect l="1778" t="4678" r="11111" b="39180"/>
                <a:stretch>
                  <a:fillRect/>
                </a:stretch>
              </p:blipFill>
              <p:spPr bwMode="auto">
                <a:xfrm>
                  <a:off x="3962400" y="1524000"/>
                  <a:ext cx="3733800" cy="914400"/>
                </a:xfrm>
                <a:prstGeom prst="rect">
                  <a:avLst/>
                </a:prstGeom>
                <a:noFill/>
              </p:spPr>
            </p:pic>
            <p:sp>
              <p:nvSpPr>
                <p:cNvPr id="34" name="Rectangle 33"/>
                <p:cNvSpPr/>
                <p:nvPr/>
              </p:nvSpPr>
              <p:spPr>
                <a:xfrm>
                  <a:off x="4724400" y="2133600"/>
                  <a:ext cx="2590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648200" y="1524000"/>
                  <a:ext cx="2590800"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a:off x="7696200" y="1676400"/>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 descr="milankovitch cycle 2.gif (4928 bytes)"/>
            <p:cNvPicPr>
              <a:picLocks noChangeAspect="1" noChangeArrowheads="1"/>
            </p:cNvPicPr>
            <p:nvPr/>
          </p:nvPicPr>
          <p:blipFill>
            <a:blip r:embed="rId3"/>
            <a:srcRect l="11291" t="18706" r="14516" b="25177"/>
            <a:stretch>
              <a:fillRect/>
            </a:stretch>
          </p:blipFill>
          <p:spPr bwMode="auto">
            <a:xfrm>
              <a:off x="1143000" y="3200400"/>
              <a:ext cx="3505200" cy="1143000"/>
            </a:xfrm>
            <a:prstGeom prst="rect">
              <a:avLst/>
            </a:prstGeom>
            <a:noFill/>
          </p:spPr>
        </p:pic>
        <p:cxnSp>
          <p:nvCxnSpPr>
            <p:cNvPr id="27" name="Straight Connector 26"/>
            <p:cNvCxnSpPr/>
            <p:nvPr/>
          </p:nvCxnSpPr>
          <p:spPr>
            <a:xfrm>
              <a:off x="5867400" y="3810000"/>
              <a:ext cx="2743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209800" y="54102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Box 4"/>
            <p:cNvSpPr txBox="1">
              <a:spLocks noChangeArrowheads="1"/>
            </p:cNvSpPr>
            <p:nvPr/>
          </p:nvSpPr>
          <p:spPr bwMode="auto">
            <a:xfrm>
              <a:off x="6172200" y="3886200"/>
              <a:ext cx="2743200" cy="461665"/>
            </a:xfrm>
            <a:prstGeom prst="rect">
              <a:avLst/>
            </a:prstGeom>
            <a:noFill/>
            <a:ln w="9525">
              <a:noFill/>
              <a:miter lim="800000"/>
              <a:headEnd/>
              <a:tailEnd/>
            </a:ln>
          </p:spPr>
          <p:txBody>
            <a:bodyPr wrap="square">
              <a:spAutoFit/>
            </a:bodyPr>
            <a:lstStyle/>
            <a:p>
              <a:r>
                <a:rPr lang="en-US" sz="2400" b="1" dirty="0" smtClean="0"/>
                <a:t>24.5</a:t>
              </a:r>
              <a:r>
                <a:rPr lang="en-US" sz="2400" b="1" baseline="30000" dirty="0" smtClean="0"/>
                <a:t>0</a:t>
              </a:r>
              <a:r>
                <a:rPr lang="en-US" sz="2400" b="1" dirty="0" smtClean="0"/>
                <a:t> &lt; TILT &gt; 22</a:t>
              </a:r>
              <a:r>
                <a:rPr lang="en-US" sz="2400" b="1" baseline="30000" dirty="0" smtClean="0"/>
                <a:t>0</a:t>
              </a:r>
            </a:p>
          </p:txBody>
        </p:sp>
      </p:grpSp>
      <p:pic>
        <p:nvPicPr>
          <p:cNvPr id="51" name="Picture 2" descr="C:\Users\Sandra\AppData\Local\Microsoft\Windows\Temporary Internet Files\Content.IE5\BGLEZAQH\1364063978[1].png"/>
          <p:cNvPicPr>
            <a:picLocks noChangeAspect="1" noChangeArrowheads="1"/>
          </p:cNvPicPr>
          <p:nvPr/>
        </p:nvPicPr>
        <p:blipFill>
          <a:blip r:embed="rId4" cstate="print"/>
          <a:srcRect/>
          <a:stretch>
            <a:fillRect/>
          </a:stretch>
        </p:blipFill>
        <p:spPr bwMode="auto">
          <a:xfrm>
            <a:off x="5257800" y="4648200"/>
            <a:ext cx="1944729" cy="1944729"/>
          </a:xfrm>
          <a:prstGeom prst="rect">
            <a:avLst/>
          </a:prstGeom>
          <a:noFill/>
        </p:spPr>
      </p:pic>
      <p:sp>
        <p:nvSpPr>
          <p:cNvPr id="52" name="Text Box 4"/>
          <p:cNvSpPr txBox="1">
            <a:spLocks noChangeArrowheads="1"/>
          </p:cNvSpPr>
          <p:nvPr/>
        </p:nvSpPr>
        <p:spPr bwMode="auto">
          <a:xfrm>
            <a:off x="1219200" y="5481935"/>
            <a:ext cx="3810000" cy="461665"/>
          </a:xfrm>
          <a:prstGeom prst="rect">
            <a:avLst/>
          </a:prstGeom>
          <a:noFill/>
          <a:ln w="9525">
            <a:noFill/>
            <a:miter lim="800000"/>
            <a:headEnd/>
            <a:tailEnd/>
          </a:ln>
        </p:spPr>
        <p:txBody>
          <a:bodyPr wrap="square">
            <a:spAutoFit/>
          </a:bodyPr>
          <a:lstStyle/>
          <a:p>
            <a:r>
              <a:rPr lang="en-US" sz="2400" b="1" dirty="0" smtClean="0"/>
              <a:t>variations in energy output</a:t>
            </a:r>
          </a:p>
        </p:txBody>
      </p:sp>
      <p:sp useBgFill="1">
        <p:nvSpPr>
          <p:cNvPr id="5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pic>
        <p:nvPicPr>
          <p:cNvPr id="53" name="Picture 2" descr="C:\Users\Sandra\AppData\Local\Microsoft\Windows\Temporary Internet Files\Content.IE5\U11HZ61W\sun_spring_2015[1].png"/>
          <p:cNvPicPr>
            <a:picLocks noChangeAspect="1" noChangeArrowheads="1"/>
          </p:cNvPicPr>
          <p:nvPr/>
        </p:nvPicPr>
        <p:blipFill>
          <a:blip r:embed="rId5"/>
          <a:srcRect/>
          <a:stretch>
            <a:fillRect/>
          </a:stretch>
        </p:blipFill>
        <p:spPr bwMode="auto">
          <a:xfrm>
            <a:off x="6477000" y="4572000"/>
            <a:ext cx="2133600" cy="2133600"/>
          </a:xfrm>
          <a:prstGeom prst="rect">
            <a:avLst/>
          </a:prstGeom>
          <a:noFill/>
        </p:spPr>
      </p:pic>
      <p:grpSp>
        <p:nvGrpSpPr>
          <p:cNvPr id="71" name="Group 70"/>
          <p:cNvGrpSpPr/>
          <p:nvPr/>
        </p:nvGrpSpPr>
        <p:grpSpPr>
          <a:xfrm>
            <a:off x="4343400" y="914400"/>
            <a:ext cx="4267200" cy="2362200"/>
            <a:chOff x="4343400" y="914400"/>
            <a:chExt cx="4267200" cy="2362200"/>
          </a:xfrm>
        </p:grpSpPr>
        <p:cxnSp>
          <p:nvCxnSpPr>
            <p:cNvPr id="61" name="Straight Connector 60"/>
            <p:cNvCxnSpPr>
              <a:stCxn id="55" idx="4"/>
              <a:endCxn id="56" idx="0"/>
            </p:cNvCxnSpPr>
            <p:nvPr/>
          </p:nvCxnSpPr>
          <p:spPr>
            <a:xfrm rot="16200000" flipH="1">
              <a:off x="4762500" y="723900"/>
              <a:ext cx="1524000" cy="1905000"/>
            </a:xfrm>
            <a:prstGeom prst="line">
              <a:avLst/>
            </a:prstGeom>
            <a:ln w="76200">
              <a:solidFill>
                <a:schemeClr val="tx2">
                  <a:lumMod val="60000"/>
                  <a:lumOff val="40000"/>
                </a:schemeClr>
              </a:solidFill>
            </a:ln>
            <a:effectLst>
              <a:outerShdw blurRad="38100" dist="50800" dir="5400000" algn="ctr" rotWithShape="0">
                <a:schemeClr val="accent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4343400" y="2438400"/>
              <a:ext cx="4267200" cy="8382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p:cNvSpPr/>
          <p:nvPr/>
        </p:nvSpPr>
        <p:spPr>
          <a:xfrm>
            <a:off x="2438400" y="76200"/>
            <a:ext cx="4267200" cy="8382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3200400" y="3124200"/>
            <a:ext cx="2590800" cy="1371600"/>
            <a:chOff x="3200400" y="3124200"/>
            <a:chExt cx="2590800" cy="1371600"/>
          </a:xfrm>
        </p:grpSpPr>
        <p:cxnSp>
          <p:nvCxnSpPr>
            <p:cNvPr id="65" name="Straight Connector 64"/>
            <p:cNvCxnSpPr>
              <a:endCxn id="58" idx="6"/>
            </p:cNvCxnSpPr>
            <p:nvPr/>
          </p:nvCxnSpPr>
          <p:spPr>
            <a:xfrm rot="10800000" flipV="1">
              <a:off x="4648200" y="3276600"/>
              <a:ext cx="1143000" cy="533400"/>
            </a:xfrm>
            <a:prstGeom prst="line">
              <a:avLst/>
            </a:prstGeom>
            <a:ln w="76200">
              <a:solidFill>
                <a:schemeClr val="tx2">
                  <a:lumMod val="60000"/>
                  <a:lumOff val="40000"/>
                </a:schemeClr>
              </a:solidFill>
            </a:ln>
            <a:effectLst>
              <a:outerShdw blurRad="38100" dist="50800" dir="5400000" algn="ctr" rotWithShape="0">
                <a:schemeClr val="accent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3200400" y="3124200"/>
              <a:ext cx="1447800" cy="13716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4419600" y="4267200"/>
            <a:ext cx="2421825" cy="2334467"/>
            <a:chOff x="4436175" y="4294933"/>
            <a:chExt cx="2421825" cy="2334467"/>
          </a:xfrm>
        </p:grpSpPr>
        <p:cxnSp>
          <p:nvCxnSpPr>
            <p:cNvPr id="62" name="Straight Connector 61"/>
            <p:cNvCxnSpPr>
              <a:stCxn id="58" idx="5"/>
              <a:endCxn id="51" idx="1"/>
            </p:cNvCxnSpPr>
            <p:nvPr/>
          </p:nvCxnSpPr>
          <p:spPr>
            <a:xfrm rot="16200000" flipH="1">
              <a:off x="4184172" y="4546936"/>
              <a:ext cx="1325631" cy="821626"/>
            </a:xfrm>
            <a:prstGeom prst="line">
              <a:avLst/>
            </a:prstGeom>
            <a:ln w="76200">
              <a:solidFill>
                <a:schemeClr val="tx2">
                  <a:lumMod val="60000"/>
                  <a:lumOff val="40000"/>
                </a:schemeClr>
              </a:solidFill>
            </a:ln>
            <a:effectLst>
              <a:outerShdw blurRad="38100" dist="50800" dir="5400000" algn="ctr" rotWithShape="0">
                <a:schemeClr val="accent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5257800" y="4495800"/>
              <a:ext cx="1600200" cy="21336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1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up)">
                                      <p:cBhvr>
                                        <p:cTn id="12" dur="10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wipe(right)">
                                      <p:cBhvr>
                                        <p:cTn id="17" dur="10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left)">
                                      <p:cBhvr>
                                        <p:cTn id="22"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28600"/>
            <a:ext cx="9144000" cy="8402300"/>
          </a:xfrm>
          <a:prstGeom prst="rect">
            <a:avLst/>
          </a:prstGeom>
        </p:spPr>
        <p:txBody>
          <a:bodyPr wrap="square">
            <a:spAutoFit/>
          </a:bodyPr>
          <a:lstStyle/>
          <a:p>
            <a:r>
              <a:rPr lang="en-US" dirty="0" smtClean="0">
                <a:hlinkClick r:id="rId2"/>
              </a:rPr>
              <a:t>http://science.nasa.gov/science-news/science-at-nasa/2013/08jan_sunclimate/</a:t>
            </a:r>
            <a:endParaRPr lang="en-US" dirty="0" smtClean="0"/>
          </a:p>
          <a:p>
            <a:pPr fontAlgn="base"/>
            <a:r>
              <a:rPr lang="en-US" b="1" dirty="0" smtClean="0"/>
              <a:t>Jan. 8, 2013:</a:t>
            </a:r>
            <a:r>
              <a:rPr lang="en-US" dirty="0" smtClean="0"/>
              <a:t>  In the galactic scheme of things, the Sun is a remarkably constant star.  While some stars exhibit dramatic pulsations, wildly yo-yoing in size and brightness, and sometimes even exploding, the luminosity of our own sun varies a measly 0.1% over the course of the 11-year solar cycle. </a:t>
            </a:r>
          </a:p>
          <a:p>
            <a:pPr fontAlgn="base"/>
            <a:r>
              <a:rPr lang="en-US" dirty="0" smtClean="0"/>
              <a:t>There is, however, a dawning realization among researchers that even these apparently tiny variations can have a significant effect on terrestrial climate. A new report issued by the National Research Council (NRC), "The Effects of Solar Variability on Earth's Climate," lays out some of the surprisingly complex ways that solar activity can make itself felt on our planet.</a:t>
            </a:r>
          </a:p>
          <a:p>
            <a:pPr fontAlgn="base"/>
            <a:r>
              <a:rPr lang="en-US" dirty="0" smtClean="0"/>
              <a:t>Understanding the sun-climate connection requires a breadth of expertise in fields such as plasma physics, solar activity, atmospheric chemistry and fluid dynamics, energetic particle physics, and even terrestrial history. No single researcher has the full range of knowledge required to solve the problem.  To make progress, the NRC had to assemble dozens of experts from many fields at a single workshop.  The report summarizes their combined efforts to frame the problem in a truly multi-disciplinary context.</a:t>
            </a:r>
          </a:p>
          <a:p>
            <a:pPr fontAlgn="base"/>
            <a:r>
              <a:rPr lang="en-US" dirty="0" smtClean="0"/>
              <a:t>One of the participants, Greg Kopp of the Laboratory for Atmospheric and Space Physics at the University of Colorado, pointed out that while the variations in luminosity over the 11-year solar cycle amount to only a tenth of a percent of the sun's total output, such a small fraction is still important.  "Even typical short term variations of 0.1% in incident irradiance exceed all other energy sources (such as natural radioactivity in Earth's core) combined," he says.</a:t>
            </a:r>
          </a:p>
          <a:p>
            <a:pPr fontAlgn="base"/>
            <a:r>
              <a:rPr lang="en-US" dirty="0" smtClean="0"/>
              <a:t>Of particular importance is the sun's extreme ultraviolet (EUV) radiation, which peaks during the years around solar maximum.  Within the relatively narrow band of EUV wavelengths, the sun’s output varies not by a minuscule 0.1%, but by whopping factors of 10 or more.  This can strongly affect the chemistry and thermal structure of the upper atmosphere.</a:t>
            </a:r>
          </a:p>
          <a:p>
            <a:endParaRPr lang="en-US" dirty="0" smtClean="0"/>
          </a:p>
          <a:p>
            <a:endParaRPr lang="en-US" dirty="0" smtClean="0"/>
          </a:p>
          <a:p>
            <a:endParaRPr lang="en-US" dirty="0" smtClean="0"/>
          </a:p>
          <a:p>
            <a:pPr fontAlgn="base"/>
            <a:r>
              <a:rPr lang="en-US" dirty="0" smtClean="0"/>
              <a:t>These six extreme UV images of the sun, taken by NASA's Solar Dynamics Observatory, track the rising level of solar activity as the sun ascends toward the peak of the latest 11-year sunspot cycle.</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50"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useBgFill="1">
        <p:nvSpPr>
          <p:cNvPr id="19" name="Text Box 4"/>
          <p:cNvSpPr txBox="1">
            <a:spLocks noChangeArrowheads="1"/>
          </p:cNvSpPr>
          <p:nvPr/>
        </p:nvSpPr>
        <p:spPr bwMode="auto">
          <a:xfrm>
            <a:off x="0" y="2743200"/>
            <a:ext cx="9144000" cy="4247317"/>
          </a:xfrm>
          <a:prstGeom prst="rect">
            <a:avLst/>
          </a:prstGeom>
          <a:ln w="9525">
            <a:noFill/>
            <a:miter lim="800000"/>
            <a:headEnd/>
            <a:tailEnd/>
          </a:ln>
        </p:spPr>
        <p:txBody>
          <a:bodyPr wrap="square">
            <a:spAutoFit/>
          </a:bodyPr>
          <a:lstStyle/>
          <a:p>
            <a:r>
              <a:rPr lang="en-US" sz="2800" b="1" dirty="0" smtClean="0"/>
              <a:t>		</a:t>
            </a:r>
            <a:r>
              <a:rPr lang="en-US" sz="2600" b="1" dirty="0" smtClean="0"/>
              <a:t>    		- land mass distribution</a:t>
            </a:r>
          </a:p>
          <a:p>
            <a:r>
              <a:rPr lang="en-US" sz="2600" b="1" dirty="0" smtClean="0"/>
              <a:t>		    		- mid-ocean ridge activity</a:t>
            </a:r>
          </a:p>
          <a:p>
            <a:r>
              <a:rPr lang="en-US" sz="2800" b="1" dirty="0" smtClean="0"/>
              <a:t> 			2) Astronomical factors</a:t>
            </a:r>
          </a:p>
          <a:p>
            <a:r>
              <a:rPr lang="en-US" sz="2800" b="1" dirty="0" smtClean="0"/>
              <a:t>		</a:t>
            </a:r>
            <a:r>
              <a:rPr lang="en-US" sz="2600" b="1" dirty="0" smtClean="0"/>
              <a:t>  		- orbit around the sun</a:t>
            </a:r>
          </a:p>
          <a:p>
            <a:r>
              <a:rPr lang="en-US" sz="2600" b="1" dirty="0" smtClean="0"/>
              <a:t>		 		- axial tilt of the earth</a:t>
            </a:r>
          </a:p>
          <a:p>
            <a:r>
              <a:rPr lang="en-US" sz="2600" b="1" dirty="0" smtClean="0"/>
              <a:t>		 		- solar activity</a:t>
            </a:r>
          </a:p>
          <a:p>
            <a:r>
              <a:rPr lang="en-US" sz="2800" b="1" dirty="0" smtClean="0"/>
              <a:t>   	  		3) Atmospheric factors</a:t>
            </a:r>
          </a:p>
          <a:p>
            <a:r>
              <a:rPr lang="en-US" sz="2800" b="1" dirty="0" smtClean="0"/>
              <a:t>		</a:t>
            </a:r>
            <a:r>
              <a:rPr lang="en-US" sz="2600" b="1" dirty="0" smtClean="0"/>
              <a:t>   		- solar reflectivity </a:t>
            </a:r>
          </a:p>
          <a:p>
            <a:r>
              <a:rPr lang="en-US" sz="2600" b="1" dirty="0" smtClean="0"/>
              <a:t>				- heat retention</a:t>
            </a:r>
          </a:p>
          <a:p>
            <a:r>
              <a:rPr lang="en-US" sz="2600" b="1" dirty="0" smtClean="0"/>
              <a:t>		</a:t>
            </a:r>
          </a:p>
        </p:txBody>
      </p:sp>
      <p:sp useBgFill="1">
        <p:nvSpPr>
          <p:cNvPr id="52" name="Text Box 4"/>
          <p:cNvSpPr txBox="1">
            <a:spLocks noChangeArrowheads="1"/>
          </p:cNvSpPr>
          <p:nvPr/>
        </p:nvSpPr>
        <p:spPr bwMode="auto">
          <a:xfrm>
            <a:off x="0" y="1447800"/>
            <a:ext cx="9144000" cy="1384995"/>
          </a:xfrm>
          <a:prstGeom prst="rect">
            <a:avLst/>
          </a:prstGeom>
          <a:ln w="9525">
            <a:noFill/>
            <a:miter lim="800000"/>
            <a:headEnd/>
            <a:tailEnd/>
          </a:ln>
        </p:spPr>
        <p:txBody>
          <a:bodyPr wrap="square">
            <a:spAutoFit/>
          </a:bodyPr>
          <a:lstStyle/>
          <a:p>
            <a:r>
              <a:rPr lang="en-US" sz="2800" b="1" dirty="0" smtClean="0"/>
              <a:t>     		- Causes are not fully understood</a:t>
            </a:r>
          </a:p>
          <a:p>
            <a:r>
              <a:rPr lang="en-US" sz="2800" b="1" dirty="0" smtClean="0"/>
              <a:t>     		- Probable important factors:</a:t>
            </a:r>
          </a:p>
          <a:p>
            <a:r>
              <a:rPr lang="en-US" sz="2800" b="1" dirty="0" smtClean="0"/>
              <a:t>     			1) Tectonic factors</a:t>
            </a:r>
          </a:p>
        </p:txBody>
      </p:sp>
      <p:sp>
        <p:nvSpPr>
          <p:cNvPr id="6" name="Rectangle 5"/>
          <p:cNvSpPr/>
          <p:nvPr/>
        </p:nvSpPr>
        <p:spPr>
          <a:xfrm>
            <a:off x="914400" y="1905000"/>
            <a:ext cx="2331216" cy="523220"/>
          </a:xfrm>
          <a:prstGeom prst="rect">
            <a:avLst/>
          </a:prstGeom>
        </p:spPr>
        <p:txBody>
          <a:bodyPr wrap="none">
            <a:spAutoFit/>
          </a:bodyPr>
          <a:lstStyle/>
          <a:p>
            <a:r>
              <a:rPr lang="en-US" sz="2800" b="1" dirty="0" smtClean="0"/>
              <a:t>heat retention</a:t>
            </a:r>
            <a:endParaRPr lang="en-US" sz="2800" dirty="0"/>
          </a:p>
        </p:txBody>
      </p:sp>
      <p:sp>
        <p:nvSpPr>
          <p:cNvPr id="7" name="Rectangle 6"/>
          <p:cNvSpPr/>
          <p:nvPr/>
        </p:nvSpPr>
        <p:spPr>
          <a:xfrm>
            <a:off x="5257800" y="4953000"/>
            <a:ext cx="2598532" cy="523220"/>
          </a:xfrm>
          <a:prstGeom prst="rect">
            <a:avLst/>
          </a:prstGeom>
        </p:spPr>
        <p:txBody>
          <a:bodyPr wrap="none">
            <a:spAutoFit/>
          </a:bodyPr>
          <a:lstStyle/>
          <a:p>
            <a:r>
              <a:rPr lang="en-US" sz="2800" b="1" dirty="0" smtClean="0"/>
              <a:t>solar reflectivity</a:t>
            </a:r>
            <a:endParaRPr lang="en-US" sz="2800" dirty="0"/>
          </a:p>
        </p:txBody>
      </p:sp>
      <p:sp>
        <p:nvSpPr>
          <p:cNvPr id="8" name="Rectangle 7"/>
          <p:cNvSpPr/>
          <p:nvPr/>
        </p:nvSpPr>
        <p:spPr>
          <a:xfrm>
            <a:off x="3810000" y="6060757"/>
            <a:ext cx="2178610" cy="492443"/>
          </a:xfrm>
          <a:prstGeom prst="rect">
            <a:avLst/>
          </a:prstGeom>
        </p:spPr>
        <p:txBody>
          <a:bodyPr wrap="none">
            <a:spAutoFit/>
          </a:bodyPr>
          <a:lstStyle/>
          <a:p>
            <a:r>
              <a:rPr lang="en-US" sz="2600" b="1" dirty="0" smtClean="0"/>
              <a:t>heat retention</a:t>
            </a:r>
            <a:endParaRPr lang="en-US" sz="2600" dirty="0"/>
          </a:p>
        </p:txBody>
      </p:sp>
      <p:sp>
        <p:nvSpPr>
          <p:cNvPr id="9" name="Rectangle 8"/>
          <p:cNvSpPr/>
          <p:nvPr/>
        </p:nvSpPr>
        <p:spPr>
          <a:xfrm>
            <a:off x="3810000" y="5638800"/>
            <a:ext cx="2424318" cy="492443"/>
          </a:xfrm>
          <a:prstGeom prst="rect">
            <a:avLst/>
          </a:prstGeom>
        </p:spPr>
        <p:txBody>
          <a:bodyPr wrap="none">
            <a:spAutoFit/>
          </a:bodyPr>
          <a:lstStyle/>
          <a:p>
            <a:r>
              <a:rPr lang="en-US" sz="2600" b="1" dirty="0" smtClean="0"/>
              <a:t>solar reflectivity</a:t>
            </a:r>
            <a:endParaRPr lang="en-US" sz="2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19">
                                            <p:txEl>
                                              <p:pRg st="6" end="6"/>
                                            </p:txEl>
                                          </p:spTgt>
                                        </p:tgtEl>
                                        <p:attrNameLst>
                                          <p:attrName>style.visibility</p:attrName>
                                        </p:attrNameLst>
                                      </p:cBhvr>
                                      <p:to>
                                        <p:strVal val="visible"/>
                                      </p:to>
                                    </p:set>
                                    <p:animEffect transition="in" filter="wipe(left)">
                                      <p:cBhvr>
                                        <p:cTn id="21" dur="1000"/>
                                        <p:tgtEl>
                                          <p:spTgt spid="19">
                                            <p:txEl>
                                              <p:pRg st="6" end="6"/>
                                            </p:txEl>
                                          </p:spTgt>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xEl>
                                              <p:pRg st="7" end="7"/>
                                            </p:txEl>
                                          </p:spTgt>
                                        </p:tgtEl>
                                        <p:attrNameLst>
                                          <p:attrName>style.visibility</p:attrName>
                                        </p:attrNameLst>
                                      </p:cBhvr>
                                      <p:to>
                                        <p:strVal val="visible"/>
                                      </p:to>
                                    </p:set>
                                    <p:animEffect transition="in" filter="fade">
                                      <p:cBhvr>
                                        <p:cTn id="25" dur="1000"/>
                                        <p:tgtEl>
                                          <p:spTgt spid="19">
                                            <p:txEl>
                                              <p:pRg st="7" end="7"/>
                                            </p:txEl>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9">
                                            <p:txEl>
                                              <p:pRg st="8" end="8"/>
                                            </p:txEl>
                                          </p:spTgt>
                                        </p:tgtEl>
                                        <p:attrNameLst>
                                          <p:attrName>style.visibility</p:attrName>
                                        </p:attrNameLst>
                                      </p:cBhvr>
                                      <p:to>
                                        <p:strVal val="visible"/>
                                      </p:to>
                                    </p:set>
                                    <p:animEffect transition="in" filter="fade">
                                      <p:cBhvr>
                                        <p:cTn id="29" dur="1000"/>
                                        <p:tgtEl>
                                          <p:spTgt spid="19">
                                            <p:txEl>
                                              <p:pRg st="8" end="8"/>
                                            </p:txEl>
                                          </p:spTgt>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9">
                                            <p:txEl>
                                              <p:pRg st="9" end="9"/>
                                            </p:txEl>
                                          </p:spTgt>
                                        </p:tgtEl>
                                        <p:attrNameLst>
                                          <p:attrName>style.visibility</p:attrName>
                                        </p:attrNameLst>
                                      </p:cBhvr>
                                      <p:to>
                                        <p:strVal val="visible"/>
                                      </p:to>
                                    </p:set>
                                    <p:animEffect transition="in" filter="fade">
                                      <p:cBhvr>
                                        <p:cTn id="32" dur="1000"/>
                                        <p:tgtEl>
                                          <p:spTgt spid="19">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19">
                                            <p:txEl>
                                              <p:pRg st="0" end="0"/>
                                            </p:txEl>
                                          </p:spTgt>
                                        </p:tgtEl>
                                      </p:cBhvr>
                                    </p:animEffect>
                                    <p:set>
                                      <p:cBhvr>
                                        <p:cTn id="37" dur="1" fill="hold">
                                          <p:stCondLst>
                                            <p:cond delay="999"/>
                                          </p:stCondLst>
                                        </p:cTn>
                                        <p:tgtEl>
                                          <p:spTgt spid="19">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19">
                                            <p:txEl>
                                              <p:pRg st="1" end="1"/>
                                            </p:txEl>
                                          </p:spTgt>
                                        </p:tgtEl>
                                      </p:cBhvr>
                                    </p:animEffect>
                                    <p:set>
                                      <p:cBhvr>
                                        <p:cTn id="40" dur="1" fill="hold">
                                          <p:stCondLst>
                                            <p:cond delay="999"/>
                                          </p:stCondLst>
                                        </p:cTn>
                                        <p:tgtEl>
                                          <p:spTgt spid="19">
                                            <p:txEl>
                                              <p:pRg st="1" end="1"/>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19">
                                            <p:txEl>
                                              <p:pRg st="2" end="2"/>
                                            </p:txEl>
                                          </p:spTgt>
                                        </p:tgtEl>
                                      </p:cBhvr>
                                    </p:animEffect>
                                    <p:set>
                                      <p:cBhvr>
                                        <p:cTn id="43" dur="1" fill="hold">
                                          <p:stCondLst>
                                            <p:cond delay="999"/>
                                          </p:stCondLst>
                                        </p:cTn>
                                        <p:tgtEl>
                                          <p:spTgt spid="19">
                                            <p:txEl>
                                              <p:pRg st="2" end="2"/>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19">
                                            <p:txEl>
                                              <p:pRg st="3" end="3"/>
                                            </p:txEl>
                                          </p:spTgt>
                                        </p:tgtEl>
                                      </p:cBhvr>
                                    </p:animEffect>
                                    <p:set>
                                      <p:cBhvr>
                                        <p:cTn id="46" dur="1" fill="hold">
                                          <p:stCondLst>
                                            <p:cond delay="999"/>
                                          </p:stCondLst>
                                        </p:cTn>
                                        <p:tgtEl>
                                          <p:spTgt spid="19">
                                            <p:txEl>
                                              <p:pRg st="3" end="3"/>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19">
                                            <p:txEl>
                                              <p:pRg st="4" end="4"/>
                                            </p:txEl>
                                          </p:spTgt>
                                        </p:tgtEl>
                                      </p:cBhvr>
                                    </p:animEffect>
                                    <p:set>
                                      <p:cBhvr>
                                        <p:cTn id="49" dur="1" fill="hold">
                                          <p:stCondLst>
                                            <p:cond delay="999"/>
                                          </p:stCondLst>
                                        </p:cTn>
                                        <p:tgtEl>
                                          <p:spTgt spid="19">
                                            <p:txEl>
                                              <p:pRg st="4" end="4"/>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9">
                                            <p:txEl>
                                              <p:pRg st="5" end="5"/>
                                            </p:txEl>
                                          </p:spTgt>
                                        </p:tgtEl>
                                      </p:cBhvr>
                                    </p:animEffect>
                                    <p:set>
                                      <p:cBhvr>
                                        <p:cTn id="52" dur="1" fill="hold">
                                          <p:stCondLst>
                                            <p:cond delay="999"/>
                                          </p:stCondLst>
                                        </p:cTn>
                                        <p:tgtEl>
                                          <p:spTgt spid="19">
                                            <p:txEl>
                                              <p:pRg st="5" end="5"/>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19">
                                            <p:txEl>
                                              <p:pRg st="6" end="6"/>
                                            </p:txEl>
                                          </p:spTgt>
                                        </p:tgtEl>
                                      </p:cBhvr>
                                    </p:animEffect>
                                    <p:set>
                                      <p:cBhvr>
                                        <p:cTn id="55" dur="1" fill="hold">
                                          <p:stCondLst>
                                            <p:cond delay="999"/>
                                          </p:stCondLst>
                                        </p:cTn>
                                        <p:tgtEl>
                                          <p:spTgt spid="19">
                                            <p:txEl>
                                              <p:pRg st="6" end="6"/>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19">
                                            <p:txEl>
                                              <p:pRg st="7" end="7"/>
                                            </p:txEl>
                                          </p:spTgt>
                                        </p:tgtEl>
                                      </p:cBhvr>
                                    </p:animEffect>
                                    <p:set>
                                      <p:cBhvr>
                                        <p:cTn id="58" dur="1" fill="hold">
                                          <p:stCondLst>
                                            <p:cond delay="999"/>
                                          </p:stCondLst>
                                        </p:cTn>
                                        <p:tgtEl>
                                          <p:spTgt spid="19">
                                            <p:txEl>
                                              <p:pRg st="7" end="7"/>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9">
                                            <p:txEl>
                                              <p:pRg st="8" end="8"/>
                                            </p:txEl>
                                          </p:spTgt>
                                        </p:tgtEl>
                                      </p:cBhvr>
                                    </p:animEffect>
                                    <p:set>
                                      <p:cBhvr>
                                        <p:cTn id="61" dur="1" fill="hold">
                                          <p:stCondLst>
                                            <p:cond delay="999"/>
                                          </p:stCondLst>
                                        </p:cTn>
                                        <p:tgtEl>
                                          <p:spTgt spid="19">
                                            <p:txEl>
                                              <p:pRg st="8" end="8"/>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9">
                                            <p:txEl>
                                              <p:pRg st="9" end="9"/>
                                            </p:txEl>
                                          </p:spTgt>
                                        </p:tgtEl>
                                      </p:cBhvr>
                                    </p:animEffect>
                                    <p:set>
                                      <p:cBhvr>
                                        <p:cTn id="64" dur="1" fill="hold">
                                          <p:stCondLst>
                                            <p:cond delay="999"/>
                                          </p:stCondLst>
                                        </p:cTn>
                                        <p:tgtEl>
                                          <p:spTgt spid="19">
                                            <p:txEl>
                                              <p:pRg st="9" end="9"/>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9">
                                            <p:bg/>
                                          </p:spTgt>
                                        </p:tgtEl>
                                      </p:cBhvr>
                                    </p:animEffect>
                                    <p:set>
                                      <p:cBhvr>
                                        <p:cTn id="67" dur="1" fill="hold">
                                          <p:stCondLst>
                                            <p:cond delay="999"/>
                                          </p:stCondLst>
                                        </p:cTn>
                                        <p:tgtEl>
                                          <p:spTgt spid="19">
                                            <p:bg/>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52"/>
                                        </p:tgtEl>
                                      </p:cBhvr>
                                    </p:animEffect>
                                    <p:set>
                                      <p:cBhvr>
                                        <p:cTn id="70" dur="1" fill="hold">
                                          <p:stCondLst>
                                            <p:cond delay="999"/>
                                          </p:stCondLst>
                                        </p:cTn>
                                        <p:tgtEl>
                                          <p:spTgt spid="52"/>
                                        </p:tgtEl>
                                        <p:attrNameLst>
                                          <p:attrName>style.visibility</p:attrName>
                                        </p:attrNameLst>
                                      </p:cBhvr>
                                      <p:to>
                                        <p:strVal val="hidden"/>
                                      </p:to>
                                    </p:set>
                                  </p:childTnLst>
                                </p:cTn>
                              </p:par>
                              <p:par>
                                <p:cTn id="71" presetID="53"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1000" fill="hold"/>
                                        <p:tgtEl>
                                          <p:spTgt spid="9"/>
                                        </p:tgtEl>
                                        <p:attrNameLst>
                                          <p:attrName>ppt_w</p:attrName>
                                        </p:attrNameLst>
                                      </p:cBhvr>
                                      <p:tavLst>
                                        <p:tav tm="0">
                                          <p:val>
                                            <p:fltVal val="0"/>
                                          </p:val>
                                        </p:tav>
                                        <p:tav tm="100000">
                                          <p:val>
                                            <p:strVal val="#ppt_w"/>
                                          </p:val>
                                        </p:tav>
                                      </p:tavLst>
                                    </p:anim>
                                    <p:anim calcmode="lin" valueType="num">
                                      <p:cBhvr>
                                        <p:cTn id="74" dur="1000" fill="hold"/>
                                        <p:tgtEl>
                                          <p:spTgt spid="9"/>
                                        </p:tgtEl>
                                        <p:attrNameLst>
                                          <p:attrName>ppt_h</p:attrName>
                                        </p:attrNameLst>
                                      </p:cBhvr>
                                      <p:tavLst>
                                        <p:tav tm="0">
                                          <p:val>
                                            <p:fltVal val="0"/>
                                          </p:val>
                                        </p:tav>
                                        <p:tav tm="100000">
                                          <p:val>
                                            <p:strVal val="#ppt_h"/>
                                          </p:val>
                                        </p:tav>
                                      </p:tavLst>
                                    </p:anim>
                                    <p:animEffect transition="in" filter="fade">
                                      <p:cBhvr>
                                        <p:cTn id="75" dur="1000"/>
                                        <p:tgtEl>
                                          <p:spTgt spid="9"/>
                                        </p:tgtEl>
                                      </p:cBhvr>
                                    </p:animEffect>
                                  </p:childTnLst>
                                </p:cTn>
                              </p:par>
                              <p:par>
                                <p:cTn id="76" presetID="64" presetClass="path" presetSubtype="0" accel="50000" decel="50000" fill="hold" grpId="1" nodeType="withEffect">
                                  <p:stCondLst>
                                    <p:cond delay="0"/>
                                  </p:stCondLst>
                                  <p:childTnLst>
                                    <p:animMotion origin="layout" path="M -1.94444E-6 -1.85185E-6 L 0.1842 -0.10254 " pathEditMode="relative" rAng="0" ptsTypes="AA">
                                      <p:cBhvr>
                                        <p:cTn id="77" dur="1000" fill="hold"/>
                                        <p:tgtEl>
                                          <p:spTgt spid="9"/>
                                        </p:tgtEl>
                                        <p:attrNameLst>
                                          <p:attrName>ppt_x</p:attrName>
                                          <p:attrName>ppt_y</p:attrName>
                                        </p:attrNameLst>
                                      </p:cBhvr>
                                      <p:rCtr x="92" y="-51"/>
                                    </p:animMotion>
                                  </p:childTnLst>
                                </p:cTn>
                              </p:par>
                              <p:par>
                                <p:cTn id="78" presetID="53"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 calcmode="lin" valueType="num">
                                      <p:cBhvr>
                                        <p:cTn id="80" dur="1000" fill="hold"/>
                                        <p:tgtEl>
                                          <p:spTgt spid="8"/>
                                        </p:tgtEl>
                                        <p:attrNameLst>
                                          <p:attrName>ppt_w</p:attrName>
                                        </p:attrNameLst>
                                      </p:cBhvr>
                                      <p:tavLst>
                                        <p:tav tm="0">
                                          <p:val>
                                            <p:fltVal val="0"/>
                                          </p:val>
                                        </p:tav>
                                        <p:tav tm="100000">
                                          <p:val>
                                            <p:strVal val="#ppt_w"/>
                                          </p:val>
                                        </p:tav>
                                      </p:tavLst>
                                    </p:anim>
                                    <p:anim calcmode="lin" valueType="num">
                                      <p:cBhvr>
                                        <p:cTn id="81" dur="1000" fill="hold"/>
                                        <p:tgtEl>
                                          <p:spTgt spid="8"/>
                                        </p:tgtEl>
                                        <p:attrNameLst>
                                          <p:attrName>ppt_h</p:attrName>
                                        </p:attrNameLst>
                                      </p:cBhvr>
                                      <p:tavLst>
                                        <p:tav tm="0">
                                          <p:val>
                                            <p:fltVal val="0"/>
                                          </p:val>
                                        </p:tav>
                                        <p:tav tm="100000">
                                          <p:val>
                                            <p:strVal val="#ppt_h"/>
                                          </p:val>
                                        </p:tav>
                                      </p:tavLst>
                                    </p:anim>
                                    <p:animEffect transition="in" filter="fade">
                                      <p:cBhvr>
                                        <p:cTn id="82" dur="1000"/>
                                        <p:tgtEl>
                                          <p:spTgt spid="8"/>
                                        </p:tgtEl>
                                      </p:cBhvr>
                                    </p:animEffect>
                                  </p:childTnLst>
                                </p:cTn>
                              </p:par>
                              <p:par>
                                <p:cTn id="83" presetID="64" presetClass="path" presetSubtype="0" accel="50000" decel="50000" fill="hold" grpId="1" nodeType="withEffect">
                                  <p:stCondLst>
                                    <p:cond delay="0"/>
                                  </p:stCondLst>
                                  <p:childTnLst>
                                    <p:animMotion origin="layout" path="M -3.88889E-6 4.07407E-6 L -0.31076 -0.60857 " pathEditMode="relative" rAng="0" ptsTypes="AA">
                                      <p:cBhvr>
                                        <p:cTn id="84" dur="1000" fill="hold"/>
                                        <p:tgtEl>
                                          <p:spTgt spid="8"/>
                                        </p:tgtEl>
                                        <p:attrNameLst>
                                          <p:attrName>ppt_x</p:attrName>
                                          <p:attrName>ppt_y</p:attrName>
                                        </p:attrNameLst>
                                      </p:cBhvr>
                                      <p:rCtr x="-155" y="-304"/>
                                    </p:animMotion>
                                  </p:childTnLst>
                                </p:cTn>
                              </p:par>
                              <p:par>
                                <p:cTn id="85" presetID="10" presetClass="entr" presetSubtype="0" fill="hold" grpId="0" nodeType="withEffect">
                                  <p:stCondLst>
                                    <p:cond delay="50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1000"/>
                                        <p:tgtEl>
                                          <p:spTgt spid="6"/>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1000"/>
                                        <p:tgtEl>
                                          <p:spTgt spid="7"/>
                                        </p:tgtEl>
                                      </p:cBhvr>
                                    </p:animEffect>
                                  </p:childTnLst>
                                </p:cTn>
                              </p:par>
                              <p:par>
                                <p:cTn id="91" presetID="10" presetClass="exit" presetSubtype="0" fill="hold" grpId="2" nodeType="withEffect">
                                  <p:stCondLst>
                                    <p:cond delay="500"/>
                                  </p:stCondLst>
                                  <p:childTnLst>
                                    <p:animEffect transition="out" filter="fade">
                                      <p:cBhvr>
                                        <p:cTn id="92" dur="2000"/>
                                        <p:tgtEl>
                                          <p:spTgt spid="9"/>
                                        </p:tgtEl>
                                      </p:cBhvr>
                                    </p:animEffect>
                                    <p:set>
                                      <p:cBhvr>
                                        <p:cTn id="93" dur="1" fill="hold">
                                          <p:stCondLst>
                                            <p:cond delay="1999"/>
                                          </p:stCondLst>
                                        </p:cTn>
                                        <p:tgtEl>
                                          <p:spTgt spid="9"/>
                                        </p:tgtEl>
                                        <p:attrNameLst>
                                          <p:attrName>style.visibility</p:attrName>
                                        </p:attrNameLst>
                                      </p:cBhvr>
                                      <p:to>
                                        <p:strVal val="hidden"/>
                                      </p:to>
                                    </p:set>
                                  </p:childTnLst>
                                </p:cTn>
                              </p:par>
                              <p:par>
                                <p:cTn id="94" presetID="10" presetClass="exit" presetSubtype="0" fill="hold" grpId="2" nodeType="withEffect">
                                  <p:stCondLst>
                                    <p:cond delay="500"/>
                                  </p:stCondLst>
                                  <p:childTnLst>
                                    <p:animEffect transition="out" filter="fade">
                                      <p:cBhvr>
                                        <p:cTn id="95" dur="2000"/>
                                        <p:tgtEl>
                                          <p:spTgt spid="8"/>
                                        </p:tgtEl>
                                      </p:cBhvr>
                                    </p:animEffect>
                                    <p:set>
                                      <p:cBhvr>
                                        <p:cTn id="96"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allAtOnce" animBg="1"/>
      <p:bldP spid="19" grpId="1" build="allAtOnce" animBg="1"/>
      <p:bldP spid="52" grpId="0" animBg="1"/>
      <p:bldP spid="6" grpId="0"/>
      <p:bldP spid="7" grpId="0"/>
      <p:bldP spid="8" grpId="0"/>
      <p:bldP spid="8" grpId="1"/>
      <p:bldP spid="8" grpId="2"/>
      <p:bldP spid="9" grpId="0"/>
      <p:bldP spid="9" grpId="1"/>
      <p:bldP spid="9" grpId="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7800" y="4953000"/>
            <a:ext cx="2598532" cy="523220"/>
          </a:xfrm>
          <a:prstGeom prst="rect">
            <a:avLst/>
          </a:prstGeom>
        </p:spPr>
        <p:txBody>
          <a:bodyPr wrap="none">
            <a:spAutoFit/>
          </a:bodyPr>
          <a:lstStyle/>
          <a:p>
            <a:r>
              <a:rPr lang="en-US" sz="2800" b="1" dirty="0" smtClean="0"/>
              <a:t>solar reflectivity</a:t>
            </a:r>
            <a:endParaRPr lang="en-US" sz="2800" dirty="0"/>
          </a:p>
        </p:txBody>
      </p:sp>
      <p:sp>
        <p:nvSpPr>
          <p:cNvPr id="8" name="Rectangle 7"/>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002" name="Picture 2" descr="climate change CO2 cycle.gif (10405 bytes)"/>
          <p:cNvPicPr>
            <a:picLocks noChangeAspect="1" noChangeArrowheads="1"/>
          </p:cNvPicPr>
          <p:nvPr/>
        </p:nvPicPr>
        <p:blipFill>
          <a:blip r:embed="rId2"/>
          <a:srcRect/>
          <a:stretch>
            <a:fillRect/>
          </a:stretch>
        </p:blipFill>
        <p:spPr bwMode="auto">
          <a:xfrm>
            <a:off x="0" y="2502567"/>
            <a:ext cx="7315200" cy="4355433"/>
          </a:xfrm>
          <a:prstGeom prst="rect">
            <a:avLst/>
          </a:prstGeom>
          <a:noFill/>
        </p:spPr>
      </p:pic>
      <p:grpSp>
        <p:nvGrpSpPr>
          <p:cNvPr id="28" name="Group 27"/>
          <p:cNvGrpSpPr/>
          <p:nvPr/>
        </p:nvGrpSpPr>
        <p:grpSpPr>
          <a:xfrm>
            <a:off x="0" y="2496312"/>
            <a:ext cx="7315200" cy="4355433"/>
            <a:chOff x="0" y="2502567"/>
            <a:chExt cx="7315200" cy="4355433"/>
          </a:xfrm>
        </p:grpSpPr>
        <p:pic>
          <p:nvPicPr>
            <p:cNvPr id="29" name="Picture 2" descr="climate change CO2 cycle.gif (10405 bytes)"/>
            <p:cNvPicPr>
              <a:picLocks noChangeAspect="1" noChangeArrowheads="1"/>
            </p:cNvPicPr>
            <p:nvPr/>
          </p:nvPicPr>
          <p:blipFill>
            <a:blip r:embed="rId2"/>
            <a:srcRect/>
            <a:stretch>
              <a:fillRect/>
            </a:stretch>
          </p:blipFill>
          <p:spPr bwMode="auto">
            <a:xfrm>
              <a:off x="0" y="2502567"/>
              <a:ext cx="7315200" cy="4355433"/>
            </a:xfrm>
            <a:prstGeom prst="rect">
              <a:avLst/>
            </a:prstGeom>
            <a:noFill/>
          </p:spPr>
        </p:pic>
        <p:grpSp>
          <p:nvGrpSpPr>
            <p:cNvPr id="30" name="Group 6"/>
            <p:cNvGrpSpPr/>
            <p:nvPr/>
          </p:nvGrpSpPr>
          <p:grpSpPr>
            <a:xfrm>
              <a:off x="1524000" y="2895600"/>
              <a:ext cx="685800" cy="1522504"/>
              <a:chOff x="1524000" y="2895600"/>
              <a:chExt cx="685800" cy="1522504"/>
            </a:xfrm>
          </p:grpSpPr>
          <p:pic>
            <p:nvPicPr>
              <p:cNvPr id="45" name="Picture 2" descr="climate change CO2 cycle.gif (10405 bytes)"/>
              <p:cNvPicPr>
                <a:picLocks noChangeAspect="1" noChangeArrowheads="1"/>
              </p:cNvPicPr>
              <p:nvPr/>
            </p:nvPicPr>
            <p:blipFill>
              <a:blip r:embed="rId2"/>
              <a:srcRect l="29167" t="14273" r="61458" b="59484"/>
              <a:stretch>
                <a:fillRect/>
              </a:stretch>
            </p:blipFill>
            <p:spPr bwMode="auto">
              <a:xfrm>
                <a:off x="1524000" y="2895600"/>
                <a:ext cx="685800" cy="1143000"/>
              </a:xfrm>
              <a:prstGeom prst="rect">
                <a:avLst/>
              </a:prstGeom>
              <a:noFill/>
            </p:spPr>
          </p:pic>
          <p:pic>
            <p:nvPicPr>
              <p:cNvPr id="46" name="Picture 2" descr="climate change CO2 cycle.gif (10405 bytes)"/>
              <p:cNvPicPr>
                <a:picLocks noChangeAspect="1" noChangeArrowheads="1"/>
              </p:cNvPicPr>
              <p:nvPr/>
            </p:nvPicPr>
            <p:blipFill>
              <a:blip r:embed="rId2"/>
              <a:srcRect l="29167" t="14273" r="61458" b="59484"/>
              <a:stretch>
                <a:fillRect/>
              </a:stretch>
            </p:blipFill>
            <p:spPr bwMode="auto">
              <a:xfrm rot="2909407">
                <a:off x="1542951" y="3977640"/>
                <a:ext cx="548640" cy="332288"/>
              </a:xfrm>
              <a:prstGeom prst="rect">
                <a:avLst/>
              </a:prstGeom>
              <a:noFill/>
            </p:spPr>
          </p:pic>
        </p:grpSp>
        <p:grpSp>
          <p:nvGrpSpPr>
            <p:cNvPr id="31" name="Group 9"/>
            <p:cNvGrpSpPr/>
            <p:nvPr/>
          </p:nvGrpSpPr>
          <p:grpSpPr>
            <a:xfrm>
              <a:off x="605451" y="4360145"/>
              <a:ext cx="1831875" cy="1981256"/>
              <a:chOff x="605451" y="4360145"/>
              <a:chExt cx="1831875" cy="1981256"/>
            </a:xfrm>
          </p:grpSpPr>
          <p:pic>
            <p:nvPicPr>
              <p:cNvPr id="41" name="Picture 2" descr="climate change CO2 cycle.gif (10405 bytes)"/>
              <p:cNvPicPr>
                <a:picLocks noChangeAspect="1" noChangeArrowheads="1"/>
              </p:cNvPicPr>
              <p:nvPr/>
            </p:nvPicPr>
            <p:blipFill>
              <a:blip r:embed="rId2"/>
              <a:srcRect l="4167" t="70258" r="79166" b="24493"/>
              <a:stretch>
                <a:fillRect/>
              </a:stretch>
            </p:blipFill>
            <p:spPr bwMode="auto">
              <a:xfrm rot="19620000">
                <a:off x="605451" y="5989320"/>
                <a:ext cx="1219200" cy="352081"/>
              </a:xfrm>
              <a:prstGeom prst="rect">
                <a:avLst/>
              </a:prstGeom>
              <a:noFill/>
            </p:spPr>
          </p:pic>
          <p:pic>
            <p:nvPicPr>
              <p:cNvPr id="42" name="Picture 2" descr="climate change CO2 cycle.gif (10405 bytes)"/>
              <p:cNvPicPr>
                <a:picLocks noChangeAspect="1" noChangeArrowheads="1"/>
              </p:cNvPicPr>
              <p:nvPr/>
            </p:nvPicPr>
            <p:blipFill>
              <a:blip r:embed="rId2"/>
              <a:srcRect l="4167" t="70258" r="79166" b="24493"/>
              <a:stretch>
                <a:fillRect/>
              </a:stretch>
            </p:blipFill>
            <p:spPr bwMode="auto">
              <a:xfrm rot="20280000">
                <a:off x="1522468" y="5660136"/>
                <a:ext cx="914858" cy="264193"/>
              </a:xfrm>
              <a:prstGeom prst="rect">
                <a:avLst/>
              </a:prstGeom>
              <a:noFill/>
            </p:spPr>
          </p:pic>
          <p:pic>
            <p:nvPicPr>
              <p:cNvPr id="43" name="Picture 2" descr="climate change CO2 cycle.gif (10405 bytes)"/>
              <p:cNvPicPr>
                <a:picLocks noChangeAspect="1" noChangeArrowheads="1"/>
              </p:cNvPicPr>
              <p:nvPr/>
            </p:nvPicPr>
            <p:blipFill>
              <a:blip r:embed="rId2"/>
              <a:srcRect l="4167" t="70258" r="79166" b="24493"/>
              <a:stretch>
                <a:fillRect/>
              </a:stretch>
            </p:blipFill>
            <p:spPr bwMode="auto">
              <a:xfrm rot="16200000">
                <a:off x="1104903" y="5067300"/>
                <a:ext cx="1219200" cy="228599"/>
              </a:xfrm>
              <a:prstGeom prst="rect">
                <a:avLst/>
              </a:prstGeom>
              <a:noFill/>
            </p:spPr>
          </p:pic>
          <p:pic>
            <p:nvPicPr>
              <p:cNvPr id="44" name="Picture 2" descr="climate change CO2 cycle.gif (10405 bytes)"/>
              <p:cNvPicPr>
                <a:picLocks noChangeAspect="1" noChangeArrowheads="1"/>
              </p:cNvPicPr>
              <p:nvPr/>
            </p:nvPicPr>
            <p:blipFill>
              <a:blip r:embed="rId2"/>
              <a:srcRect l="4167" t="70258" r="79166" b="24493"/>
              <a:stretch>
                <a:fillRect/>
              </a:stretch>
            </p:blipFill>
            <p:spPr bwMode="auto">
              <a:xfrm rot="19019836">
                <a:off x="1148054" y="4360145"/>
                <a:ext cx="677747" cy="461346"/>
              </a:xfrm>
              <a:prstGeom prst="rect">
                <a:avLst/>
              </a:prstGeom>
              <a:noFill/>
            </p:spPr>
          </p:pic>
        </p:grpSp>
        <p:grpSp>
          <p:nvGrpSpPr>
            <p:cNvPr id="32" name="Group 14"/>
            <p:cNvGrpSpPr/>
            <p:nvPr/>
          </p:nvGrpSpPr>
          <p:grpSpPr>
            <a:xfrm>
              <a:off x="1444118" y="5715000"/>
              <a:ext cx="4804282" cy="727299"/>
              <a:chOff x="1444118" y="5715000"/>
              <a:chExt cx="4804282" cy="727299"/>
            </a:xfrm>
          </p:grpSpPr>
          <p:pic>
            <p:nvPicPr>
              <p:cNvPr id="37" name="Picture 2" descr="climate change CO2 cycle.gif (10405 bytes)"/>
              <p:cNvPicPr>
                <a:picLocks noChangeAspect="1" noChangeArrowheads="1"/>
              </p:cNvPicPr>
              <p:nvPr/>
            </p:nvPicPr>
            <p:blipFill>
              <a:blip r:embed="rId2"/>
              <a:srcRect l="67708" t="86004" r="9375" b="8747"/>
              <a:stretch>
                <a:fillRect/>
              </a:stretch>
            </p:blipFill>
            <p:spPr bwMode="auto">
              <a:xfrm>
                <a:off x="5638800" y="5715000"/>
                <a:ext cx="609600" cy="228600"/>
              </a:xfrm>
              <a:prstGeom prst="rect">
                <a:avLst/>
              </a:prstGeom>
              <a:noFill/>
            </p:spPr>
          </p:pic>
          <p:pic>
            <p:nvPicPr>
              <p:cNvPr id="38" name="Picture 2" descr="climate change CO2 cycle.gif (10405 bytes)"/>
              <p:cNvPicPr>
                <a:picLocks noChangeAspect="1" noChangeArrowheads="1"/>
              </p:cNvPicPr>
              <p:nvPr/>
            </p:nvPicPr>
            <p:blipFill>
              <a:blip r:embed="rId2"/>
              <a:srcRect l="67708" t="86004" r="9375" b="8747"/>
              <a:stretch>
                <a:fillRect/>
              </a:stretch>
            </p:blipFill>
            <p:spPr bwMode="auto">
              <a:xfrm>
                <a:off x="3048000" y="5715000"/>
                <a:ext cx="609600" cy="228600"/>
              </a:xfrm>
              <a:prstGeom prst="rect">
                <a:avLst/>
              </a:prstGeom>
              <a:noFill/>
            </p:spPr>
          </p:pic>
          <p:pic>
            <p:nvPicPr>
              <p:cNvPr id="39" name="Picture 2" descr="climate change CO2 cycle.gif (10405 bytes)"/>
              <p:cNvPicPr>
                <a:picLocks noChangeAspect="1" noChangeArrowheads="1"/>
              </p:cNvPicPr>
              <p:nvPr/>
            </p:nvPicPr>
            <p:blipFill>
              <a:blip r:embed="rId2"/>
              <a:srcRect l="67708" t="86004" r="9375" b="8747"/>
              <a:stretch>
                <a:fillRect/>
              </a:stretch>
            </p:blipFill>
            <p:spPr bwMode="auto">
              <a:xfrm rot="19387180">
                <a:off x="1444118" y="6213699"/>
                <a:ext cx="722398" cy="228600"/>
              </a:xfrm>
              <a:prstGeom prst="rect">
                <a:avLst/>
              </a:prstGeom>
              <a:noFill/>
            </p:spPr>
          </p:pic>
          <p:pic>
            <p:nvPicPr>
              <p:cNvPr id="40" name="Picture 2" descr="climate change CO2 cycle.gif (10405 bytes)"/>
              <p:cNvPicPr>
                <a:picLocks noChangeAspect="1" noChangeArrowheads="1"/>
              </p:cNvPicPr>
              <p:nvPr/>
            </p:nvPicPr>
            <p:blipFill>
              <a:blip r:embed="rId2"/>
              <a:srcRect l="67708" t="86004" r="9375" b="8747"/>
              <a:stretch>
                <a:fillRect/>
              </a:stretch>
            </p:blipFill>
            <p:spPr bwMode="auto">
              <a:xfrm>
                <a:off x="2133600" y="6019800"/>
                <a:ext cx="1143000" cy="304800"/>
              </a:xfrm>
              <a:prstGeom prst="rect">
                <a:avLst/>
              </a:prstGeom>
              <a:noFill/>
            </p:spPr>
          </p:pic>
        </p:grpSp>
        <p:grpSp>
          <p:nvGrpSpPr>
            <p:cNvPr id="33" name="Group 19"/>
            <p:cNvGrpSpPr/>
            <p:nvPr/>
          </p:nvGrpSpPr>
          <p:grpSpPr>
            <a:xfrm>
              <a:off x="3394129" y="4495800"/>
              <a:ext cx="2146515" cy="2243328"/>
              <a:chOff x="3394129" y="4495800"/>
              <a:chExt cx="2146515" cy="2243328"/>
            </a:xfrm>
          </p:grpSpPr>
          <p:pic>
            <p:nvPicPr>
              <p:cNvPr id="34" name="Picture 2" descr="climate change CO2 cycle.gif (10405 bytes)"/>
              <p:cNvPicPr>
                <a:picLocks noChangeAspect="1" noChangeArrowheads="1"/>
              </p:cNvPicPr>
              <p:nvPr/>
            </p:nvPicPr>
            <p:blipFill>
              <a:blip r:embed="rId2"/>
              <a:srcRect l="65625" t="47514" r="25000" b="34991"/>
              <a:stretch>
                <a:fillRect/>
              </a:stretch>
            </p:blipFill>
            <p:spPr bwMode="auto">
              <a:xfrm>
                <a:off x="3810000" y="4495800"/>
                <a:ext cx="1447800" cy="1066800"/>
              </a:xfrm>
              <a:prstGeom prst="rect">
                <a:avLst/>
              </a:prstGeom>
              <a:noFill/>
            </p:spPr>
          </p:pic>
          <p:pic>
            <p:nvPicPr>
              <p:cNvPr id="35" name="Picture 2" descr="climate change CO2 cycle.gif (10405 bytes)"/>
              <p:cNvPicPr>
                <a:picLocks noChangeAspect="1" noChangeArrowheads="1"/>
              </p:cNvPicPr>
              <p:nvPr/>
            </p:nvPicPr>
            <p:blipFill>
              <a:blip r:embed="rId2"/>
              <a:srcRect l="67708" t="86004" r="9375" b="8747"/>
              <a:stretch>
                <a:fillRect/>
              </a:stretch>
            </p:blipFill>
            <p:spPr bwMode="auto">
              <a:xfrm>
                <a:off x="3657600" y="5562600"/>
                <a:ext cx="1752600" cy="1176528"/>
              </a:xfrm>
              <a:prstGeom prst="rect">
                <a:avLst/>
              </a:prstGeom>
              <a:noFill/>
            </p:spPr>
          </p:pic>
          <p:sp>
            <p:nvSpPr>
              <p:cNvPr id="36" name="Freeform 35"/>
              <p:cNvSpPr/>
              <p:nvPr/>
            </p:nvSpPr>
            <p:spPr>
              <a:xfrm>
                <a:off x="3394129" y="5556142"/>
                <a:ext cx="2146515" cy="30997"/>
              </a:xfrm>
              <a:custGeom>
                <a:avLst/>
                <a:gdLst>
                  <a:gd name="connsiteX0" fmla="*/ 2146515 w 2146515"/>
                  <a:gd name="connsiteY0" fmla="*/ 23248 h 30997"/>
                  <a:gd name="connsiteX1" fmla="*/ 1728061 w 2146515"/>
                  <a:gd name="connsiteY1" fmla="*/ 7750 h 30997"/>
                  <a:gd name="connsiteX2" fmla="*/ 953146 w 2146515"/>
                  <a:gd name="connsiteY2" fmla="*/ 0 h 30997"/>
                  <a:gd name="connsiteX3" fmla="*/ 488196 w 2146515"/>
                  <a:gd name="connsiteY3" fmla="*/ 7750 h 30997"/>
                  <a:gd name="connsiteX4" fmla="*/ 0 w 2146515"/>
                  <a:gd name="connsiteY4" fmla="*/ 30997 h 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515" h="30997">
                    <a:moveTo>
                      <a:pt x="2146515" y="23248"/>
                    </a:moveTo>
                    <a:lnTo>
                      <a:pt x="1728061" y="7750"/>
                    </a:lnTo>
                    <a:lnTo>
                      <a:pt x="953146" y="0"/>
                    </a:lnTo>
                    <a:cubicBezTo>
                      <a:pt x="746502" y="0"/>
                      <a:pt x="647054" y="2584"/>
                      <a:pt x="488196" y="7750"/>
                    </a:cubicBezTo>
                    <a:cubicBezTo>
                      <a:pt x="329338" y="12916"/>
                      <a:pt x="77491" y="16790"/>
                      <a:pt x="0" y="30997"/>
                    </a:cubicBezTo>
                  </a:path>
                </a:pathLst>
              </a:custGeom>
              <a:ln w="25400">
                <a:solidFill>
                  <a:schemeClr val="tx1">
                    <a:lumMod val="85000"/>
                    <a:lumOff val="15000"/>
                  </a:schemeClr>
                </a:solidFill>
              </a:ln>
              <a:effectLst>
                <a:outerShdw blurRad="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Rectangle 1"/>
          <p:cNvSpPr/>
          <p:nvPr/>
        </p:nvSpPr>
        <p:spPr>
          <a:xfrm>
            <a:off x="914400" y="1905000"/>
            <a:ext cx="2331216" cy="523220"/>
          </a:xfrm>
          <a:prstGeom prst="rect">
            <a:avLst/>
          </a:prstGeom>
        </p:spPr>
        <p:txBody>
          <a:bodyPr wrap="none">
            <a:spAutoFit/>
          </a:bodyPr>
          <a:lstStyle/>
          <a:p>
            <a:r>
              <a:rPr lang="en-US" sz="2800" b="1" dirty="0" smtClean="0"/>
              <a:t>heat retention</a:t>
            </a:r>
            <a:endParaRPr lang="en-US" sz="2800" dirty="0"/>
          </a:p>
        </p:txBody>
      </p:sp>
      <p:sp useBgFill="1">
        <p:nvSpPr>
          <p:cNvPr id="4"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5"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cxnSp>
        <p:nvCxnSpPr>
          <p:cNvPr id="6" name="Straight Connector 5"/>
          <p:cNvCxnSpPr/>
          <p:nvPr/>
        </p:nvCxnSpPr>
        <p:spPr>
          <a:xfrm>
            <a:off x="990600" y="2362200"/>
            <a:ext cx="2209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524000" y="2895600"/>
            <a:ext cx="685800" cy="1522504"/>
            <a:chOff x="1524000" y="2895600"/>
            <a:chExt cx="685800" cy="1522504"/>
          </a:xfrm>
        </p:grpSpPr>
        <p:pic>
          <p:nvPicPr>
            <p:cNvPr id="11" name="Picture 2" descr="climate change CO2 cycle.gif (10405 bytes)"/>
            <p:cNvPicPr>
              <a:picLocks noChangeAspect="1" noChangeArrowheads="1"/>
            </p:cNvPicPr>
            <p:nvPr/>
          </p:nvPicPr>
          <p:blipFill>
            <a:blip r:embed="rId2"/>
            <a:srcRect l="29167" t="14273" r="61458" b="59484"/>
            <a:stretch>
              <a:fillRect/>
            </a:stretch>
          </p:blipFill>
          <p:spPr bwMode="auto">
            <a:xfrm>
              <a:off x="1524000" y="2895600"/>
              <a:ext cx="685800" cy="1143000"/>
            </a:xfrm>
            <a:prstGeom prst="rect">
              <a:avLst/>
            </a:prstGeom>
            <a:noFill/>
          </p:spPr>
        </p:pic>
        <p:pic>
          <p:nvPicPr>
            <p:cNvPr id="12" name="Picture 2" descr="climate change CO2 cycle.gif (10405 bytes)"/>
            <p:cNvPicPr>
              <a:picLocks noChangeAspect="1" noChangeArrowheads="1"/>
            </p:cNvPicPr>
            <p:nvPr/>
          </p:nvPicPr>
          <p:blipFill>
            <a:blip r:embed="rId2"/>
            <a:srcRect l="29167" t="14273" r="61458" b="59484"/>
            <a:stretch>
              <a:fillRect/>
            </a:stretch>
          </p:blipFill>
          <p:spPr bwMode="auto">
            <a:xfrm rot="2909407">
              <a:off x="1542951" y="3977640"/>
              <a:ext cx="548640" cy="332288"/>
            </a:xfrm>
            <a:prstGeom prst="rect">
              <a:avLst/>
            </a:prstGeom>
            <a:noFill/>
          </p:spPr>
        </p:pic>
      </p:grpSp>
      <p:grpSp>
        <p:nvGrpSpPr>
          <p:cNvPr id="18" name="Group 17"/>
          <p:cNvGrpSpPr/>
          <p:nvPr/>
        </p:nvGrpSpPr>
        <p:grpSpPr>
          <a:xfrm>
            <a:off x="605451" y="4360145"/>
            <a:ext cx="1831875" cy="1981256"/>
            <a:chOff x="605451" y="4360145"/>
            <a:chExt cx="1831875" cy="1981256"/>
          </a:xfrm>
        </p:grpSpPr>
        <p:pic>
          <p:nvPicPr>
            <p:cNvPr id="14" name="Picture 2" descr="climate change CO2 cycle.gif (10405 bytes)"/>
            <p:cNvPicPr>
              <a:picLocks noChangeAspect="1" noChangeArrowheads="1"/>
            </p:cNvPicPr>
            <p:nvPr/>
          </p:nvPicPr>
          <p:blipFill>
            <a:blip r:embed="rId2"/>
            <a:srcRect l="4167" t="70258" r="79166" b="24493"/>
            <a:stretch>
              <a:fillRect/>
            </a:stretch>
          </p:blipFill>
          <p:spPr bwMode="auto">
            <a:xfrm rot="19620000">
              <a:off x="605451" y="5989320"/>
              <a:ext cx="1219200" cy="352081"/>
            </a:xfrm>
            <a:prstGeom prst="rect">
              <a:avLst/>
            </a:prstGeom>
            <a:noFill/>
          </p:spPr>
        </p:pic>
        <p:pic>
          <p:nvPicPr>
            <p:cNvPr id="15" name="Picture 2" descr="climate change CO2 cycle.gif (10405 bytes)"/>
            <p:cNvPicPr>
              <a:picLocks noChangeAspect="1" noChangeArrowheads="1"/>
            </p:cNvPicPr>
            <p:nvPr/>
          </p:nvPicPr>
          <p:blipFill>
            <a:blip r:embed="rId2"/>
            <a:srcRect l="4167" t="70258" r="79166" b="24493"/>
            <a:stretch>
              <a:fillRect/>
            </a:stretch>
          </p:blipFill>
          <p:spPr bwMode="auto">
            <a:xfrm rot="20280000">
              <a:off x="1522468" y="5660136"/>
              <a:ext cx="914858" cy="264193"/>
            </a:xfrm>
            <a:prstGeom prst="rect">
              <a:avLst/>
            </a:prstGeom>
            <a:noFill/>
          </p:spPr>
        </p:pic>
        <p:pic>
          <p:nvPicPr>
            <p:cNvPr id="16" name="Picture 2" descr="climate change CO2 cycle.gif (10405 bytes)"/>
            <p:cNvPicPr>
              <a:picLocks noChangeAspect="1" noChangeArrowheads="1"/>
            </p:cNvPicPr>
            <p:nvPr/>
          </p:nvPicPr>
          <p:blipFill>
            <a:blip r:embed="rId2"/>
            <a:srcRect l="4167" t="70258" r="79166" b="24493"/>
            <a:stretch>
              <a:fillRect/>
            </a:stretch>
          </p:blipFill>
          <p:spPr bwMode="auto">
            <a:xfrm rot="16200000">
              <a:off x="1104903" y="5067300"/>
              <a:ext cx="1219200" cy="228599"/>
            </a:xfrm>
            <a:prstGeom prst="rect">
              <a:avLst/>
            </a:prstGeom>
            <a:noFill/>
          </p:spPr>
        </p:pic>
        <p:pic>
          <p:nvPicPr>
            <p:cNvPr id="17" name="Picture 2" descr="climate change CO2 cycle.gif (10405 bytes)"/>
            <p:cNvPicPr>
              <a:picLocks noChangeAspect="1" noChangeArrowheads="1"/>
            </p:cNvPicPr>
            <p:nvPr/>
          </p:nvPicPr>
          <p:blipFill>
            <a:blip r:embed="rId2"/>
            <a:srcRect l="4167" t="70258" r="79166" b="24493"/>
            <a:stretch>
              <a:fillRect/>
            </a:stretch>
          </p:blipFill>
          <p:spPr bwMode="auto">
            <a:xfrm rot="19019836">
              <a:off x="1148054" y="4360145"/>
              <a:ext cx="677747" cy="461346"/>
            </a:xfrm>
            <a:prstGeom prst="rect">
              <a:avLst/>
            </a:prstGeom>
            <a:noFill/>
          </p:spPr>
        </p:pic>
      </p:grpSp>
      <p:grpSp>
        <p:nvGrpSpPr>
          <p:cNvPr id="26" name="Group 25"/>
          <p:cNvGrpSpPr/>
          <p:nvPr/>
        </p:nvGrpSpPr>
        <p:grpSpPr>
          <a:xfrm>
            <a:off x="1444118" y="5715000"/>
            <a:ext cx="4804282" cy="727299"/>
            <a:chOff x="1444118" y="5715000"/>
            <a:chExt cx="4804282" cy="727299"/>
          </a:xfrm>
        </p:grpSpPr>
        <p:pic>
          <p:nvPicPr>
            <p:cNvPr id="19" name="Picture 2" descr="climate change CO2 cycle.gif (10405 bytes)"/>
            <p:cNvPicPr>
              <a:picLocks noChangeAspect="1" noChangeArrowheads="1"/>
            </p:cNvPicPr>
            <p:nvPr/>
          </p:nvPicPr>
          <p:blipFill>
            <a:blip r:embed="rId2"/>
            <a:srcRect l="67708" t="86004" r="9375" b="8747"/>
            <a:stretch>
              <a:fillRect/>
            </a:stretch>
          </p:blipFill>
          <p:spPr bwMode="auto">
            <a:xfrm>
              <a:off x="5638800" y="5715000"/>
              <a:ext cx="609600" cy="228600"/>
            </a:xfrm>
            <a:prstGeom prst="rect">
              <a:avLst/>
            </a:prstGeom>
            <a:noFill/>
          </p:spPr>
        </p:pic>
        <p:pic>
          <p:nvPicPr>
            <p:cNvPr id="20" name="Picture 2" descr="climate change CO2 cycle.gif (10405 bytes)"/>
            <p:cNvPicPr>
              <a:picLocks noChangeAspect="1" noChangeArrowheads="1"/>
            </p:cNvPicPr>
            <p:nvPr/>
          </p:nvPicPr>
          <p:blipFill>
            <a:blip r:embed="rId2"/>
            <a:srcRect l="67708" t="86004" r="9375" b="8747"/>
            <a:stretch>
              <a:fillRect/>
            </a:stretch>
          </p:blipFill>
          <p:spPr bwMode="auto">
            <a:xfrm>
              <a:off x="3048000" y="5715000"/>
              <a:ext cx="609600" cy="228600"/>
            </a:xfrm>
            <a:prstGeom prst="rect">
              <a:avLst/>
            </a:prstGeom>
            <a:noFill/>
          </p:spPr>
        </p:pic>
        <p:pic>
          <p:nvPicPr>
            <p:cNvPr id="22" name="Picture 2" descr="climate change CO2 cycle.gif (10405 bytes)"/>
            <p:cNvPicPr>
              <a:picLocks noChangeAspect="1" noChangeArrowheads="1"/>
            </p:cNvPicPr>
            <p:nvPr/>
          </p:nvPicPr>
          <p:blipFill>
            <a:blip r:embed="rId2"/>
            <a:srcRect l="67708" t="86004" r="9375" b="8747"/>
            <a:stretch>
              <a:fillRect/>
            </a:stretch>
          </p:blipFill>
          <p:spPr bwMode="auto">
            <a:xfrm rot="19387180">
              <a:off x="1444118" y="6213699"/>
              <a:ext cx="722398" cy="228600"/>
            </a:xfrm>
            <a:prstGeom prst="rect">
              <a:avLst/>
            </a:prstGeom>
            <a:noFill/>
          </p:spPr>
        </p:pic>
        <p:pic>
          <p:nvPicPr>
            <p:cNvPr id="23" name="Picture 2" descr="climate change CO2 cycle.gif (10405 bytes)"/>
            <p:cNvPicPr>
              <a:picLocks noChangeAspect="1" noChangeArrowheads="1"/>
            </p:cNvPicPr>
            <p:nvPr/>
          </p:nvPicPr>
          <p:blipFill>
            <a:blip r:embed="rId2"/>
            <a:srcRect l="67708" t="86004" r="9375" b="8747"/>
            <a:stretch>
              <a:fillRect/>
            </a:stretch>
          </p:blipFill>
          <p:spPr bwMode="auto">
            <a:xfrm>
              <a:off x="2133600" y="6019800"/>
              <a:ext cx="1143000" cy="304800"/>
            </a:xfrm>
            <a:prstGeom prst="rect">
              <a:avLst/>
            </a:prstGeom>
            <a:noFill/>
          </p:spPr>
        </p:pic>
      </p:grpSp>
      <p:grpSp>
        <p:nvGrpSpPr>
          <p:cNvPr id="25" name="Group 24"/>
          <p:cNvGrpSpPr/>
          <p:nvPr/>
        </p:nvGrpSpPr>
        <p:grpSpPr>
          <a:xfrm>
            <a:off x="3394129" y="4495800"/>
            <a:ext cx="2146515" cy="2243328"/>
            <a:chOff x="3394129" y="4495800"/>
            <a:chExt cx="2146515" cy="2243328"/>
          </a:xfrm>
        </p:grpSpPr>
        <p:pic>
          <p:nvPicPr>
            <p:cNvPr id="10" name="Picture 2" descr="climate change CO2 cycle.gif (10405 bytes)"/>
            <p:cNvPicPr>
              <a:picLocks noChangeAspect="1" noChangeArrowheads="1"/>
            </p:cNvPicPr>
            <p:nvPr/>
          </p:nvPicPr>
          <p:blipFill>
            <a:blip r:embed="rId2"/>
            <a:srcRect l="65625" t="47514" r="25000" b="34991"/>
            <a:stretch>
              <a:fillRect/>
            </a:stretch>
          </p:blipFill>
          <p:spPr bwMode="auto">
            <a:xfrm>
              <a:off x="3810000" y="4495800"/>
              <a:ext cx="1447800" cy="1066800"/>
            </a:xfrm>
            <a:prstGeom prst="rect">
              <a:avLst/>
            </a:prstGeom>
            <a:noFill/>
          </p:spPr>
        </p:pic>
        <p:pic>
          <p:nvPicPr>
            <p:cNvPr id="21" name="Picture 2" descr="climate change CO2 cycle.gif (10405 bytes)"/>
            <p:cNvPicPr>
              <a:picLocks noChangeAspect="1" noChangeArrowheads="1"/>
            </p:cNvPicPr>
            <p:nvPr/>
          </p:nvPicPr>
          <p:blipFill>
            <a:blip r:embed="rId2"/>
            <a:srcRect l="67708" t="86004" r="9375" b="8747"/>
            <a:stretch>
              <a:fillRect/>
            </a:stretch>
          </p:blipFill>
          <p:spPr bwMode="auto">
            <a:xfrm>
              <a:off x="3657600" y="5562600"/>
              <a:ext cx="1752600" cy="1176528"/>
            </a:xfrm>
            <a:prstGeom prst="rect">
              <a:avLst/>
            </a:prstGeom>
            <a:noFill/>
          </p:spPr>
        </p:pic>
        <p:sp>
          <p:nvSpPr>
            <p:cNvPr id="24" name="Freeform 23"/>
            <p:cNvSpPr/>
            <p:nvPr/>
          </p:nvSpPr>
          <p:spPr>
            <a:xfrm>
              <a:off x="3394129" y="5556142"/>
              <a:ext cx="2146515" cy="30997"/>
            </a:xfrm>
            <a:custGeom>
              <a:avLst/>
              <a:gdLst>
                <a:gd name="connsiteX0" fmla="*/ 2146515 w 2146515"/>
                <a:gd name="connsiteY0" fmla="*/ 23248 h 30997"/>
                <a:gd name="connsiteX1" fmla="*/ 1728061 w 2146515"/>
                <a:gd name="connsiteY1" fmla="*/ 7750 h 30997"/>
                <a:gd name="connsiteX2" fmla="*/ 953146 w 2146515"/>
                <a:gd name="connsiteY2" fmla="*/ 0 h 30997"/>
                <a:gd name="connsiteX3" fmla="*/ 488196 w 2146515"/>
                <a:gd name="connsiteY3" fmla="*/ 7750 h 30997"/>
                <a:gd name="connsiteX4" fmla="*/ 0 w 2146515"/>
                <a:gd name="connsiteY4" fmla="*/ 30997 h 30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515" h="30997">
                  <a:moveTo>
                    <a:pt x="2146515" y="23248"/>
                  </a:moveTo>
                  <a:lnTo>
                    <a:pt x="1728061" y="7750"/>
                  </a:lnTo>
                  <a:lnTo>
                    <a:pt x="953146" y="0"/>
                  </a:lnTo>
                  <a:cubicBezTo>
                    <a:pt x="746502" y="0"/>
                    <a:pt x="647054" y="2584"/>
                    <a:pt x="488196" y="7750"/>
                  </a:cubicBezTo>
                  <a:cubicBezTo>
                    <a:pt x="329338" y="12916"/>
                    <a:pt x="77491" y="16790"/>
                    <a:pt x="0" y="30997"/>
                  </a:cubicBezTo>
                </a:path>
              </a:pathLst>
            </a:custGeom>
            <a:ln w="25400">
              <a:solidFill>
                <a:schemeClr val="tx1">
                  <a:lumMod val="85000"/>
                  <a:lumOff val="15000"/>
                </a:schemeClr>
              </a:solidFill>
            </a:ln>
            <a:effectLst>
              <a:outerShdw blurRad="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Rectangle 26"/>
          <p:cNvSpPr/>
          <p:nvPr/>
        </p:nvSpPr>
        <p:spPr>
          <a:xfrm>
            <a:off x="5193346" y="1828800"/>
            <a:ext cx="3776472" cy="954107"/>
          </a:xfrm>
          <a:prstGeom prst="rect">
            <a:avLst/>
          </a:prstGeom>
          <a:solidFill>
            <a:srgbClr val="7DBFFB"/>
          </a:solidFill>
        </p:spPr>
        <p:txBody>
          <a:bodyPr wrap="square">
            <a:spAutoFit/>
          </a:bodyPr>
          <a:lstStyle/>
          <a:p>
            <a:pPr algn="ctr"/>
            <a:r>
              <a:rPr lang="en-US" sz="2800" b="1" dirty="0" smtClean="0"/>
              <a:t>Sea-floor spreading &amp; </a:t>
            </a:r>
          </a:p>
          <a:p>
            <a:pPr algn="ctr"/>
            <a:r>
              <a:rPr lang="en-US" sz="2800" b="1" dirty="0" smtClean="0"/>
              <a:t>volcanoes produce CO</a:t>
            </a:r>
            <a:r>
              <a:rPr lang="en-US" sz="2800" b="1" baseline="-25000" dirty="0" smtClean="0"/>
              <a:t>2  </a:t>
            </a:r>
            <a:endParaRPr lang="en-US" sz="2800" baseline="-25000" dirty="0"/>
          </a:p>
        </p:txBody>
      </p:sp>
      <p:pic>
        <p:nvPicPr>
          <p:cNvPr id="50" name="Picture 2" descr="climate change CO2 cycle.gif (10405 bytes)"/>
          <p:cNvPicPr>
            <a:picLocks noChangeAspect="1" noChangeArrowheads="1"/>
          </p:cNvPicPr>
          <p:nvPr/>
        </p:nvPicPr>
        <p:blipFill>
          <a:blip r:embed="rId2"/>
          <a:srcRect l="57422" t="39396" r="34097" b="32828"/>
          <a:stretch>
            <a:fillRect/>
          </a:stretch>
        </p:blipFill>
        <p:spPr bwMode="auto">
          <a:xfrm>
            <a:off x="3657600" y="2590800"/>
            <a:ext cx="1524000" cy="2971800"/>
          </a:xfrm>
          <a:prstGeom prst="rect">
            <a:avLst/>
          </a:prstGeom>
          <a:noFill/>
        </p:spPr>
      </p:pic>
      <p:sp>
        <p:nvSpPr>
          <p:cNvPr id="48" name="Rectangle 47"/>
          <p:cNvSpPr/>
          <p:nvPr/>
        </p:nvSpPr>
        <p:spPr>
          <a:xfrm>
            <a:off x="5196797" y="2932093"/>
            <a:ext cx="3773021" cy="954107"/>
          </a:xfrm>
          <a:prstGeom prst="rect">
            <a:avLst/>
          </a:prstGeom>
          <a:solidFill>
            <a:srgbClr val="7DBFFB"/>
          </a:solidFill>
        </p:spPr>
        <p:txBody>
          <a:bodyPr wrap="square">
            <a:spAutoFit/>
          </a:bodyPr>
          <a:lstStyle/>
          <a:p>
            <a:pPr algn="ctr"/>
            <a:r>
              <a:rPr lang="en-US" sz="2800" b="1" dirty="0" smtClean="0"/>
              <a:t>rapid spreading &amp; high </a:t>
            </a:r>
          </a:p>
          <a:p>
            <a:pPr algn="ctr"/>
            <a:r>
              <a:rPr lang="en-US" sz="2800" b="1" dirty="0" err="1" smtClean="0"/>
              <a:t>vulcanism</a:t>
            </a:r>
            <a:r>
              <a:rPr lang="en-US" sz="2800" b="1" dirty="0" smtClean="0"/>
              <a:t> increase CO</a:t>
            </a:r>
            <a:r>
              <a:rPr lang="en-US" sz="2800" b="1" baseline="-25000" dirty="0" smtClean="0"/>
              <a:t>2</a:t>
            </a:r>
            <a:r>
              <a:rPr lang="en-US" sz="2800" b="1" dirty="0" smtClean="0"/>
              <a:t> </a:t>
            </a:r>
          </a:p>
        </p:txBody>
      </p:sp>
      <p:sp>
        <p:nvSpPr>
          <p:cNvPr id="49" name="Rectangle 48"/>
          <p:cNvSpPr/>
          <p:nvPr/>
        </p:nvSpPr>
        <p:spPr>
          <a:xfrm>
            <a:off x="5181600" y="3998893"/>
            <a:ext cx="3788217" cy="523220"/>
          </a:xfrm>
          <a:prstGeom prst="rect">
            <a:avLst/>
          </a:prstGeom>
          <a:solidFill>
            <a:srgbClr val="7DBFFB"/>
          </a:solidFill>
        </p:spPr>
        <p:txBody>
          <a:bodyPr wrap="none">
            <a:spAutoFit/>
          </a:bodyPr>
          <a:lstStyle/>
          <a:p>
            <a:pPr algn="ctr"/>
            <a:r>
              <a:rPr lang="en-US" sz="2800" b="1" dirty="0" smtClean="0"/>
              <a:t>CO</a:t>
            </a:r>
            <a:r>
              <a:rPr lang="en-US" sz="2800" b="1" baseline="-25000" dirty="0" smtClean="0"/>
              <a:t>2</a:t>
            </a:r>
            <a:r>
              <a:rPr lang="en-US" sz="2800" b="1" dirty="0" smtClean="0"/>
              <a:t>  is a greenhouse gas</a:t>
            </a:r>
          </a:p>
        </p:txBody>
      </p:sp>
      <p:pic>
        <p:nvPicPr>
          <p:cNvPr id="51" name="Picture 50" descr="climate change CO2 cycle.gif (10405 bytes)"/>
          <p:cNvPicPr>
            <a:picLocks noChangeAspect="1" noChangeArrowheads="1"/>
          </p:cNvPicPr>
          <p:nvPr/>
        </p:nvPicPr>
        <p:blipFill>
          <a:blip r:embed="rId2"/>
          <a:srcRect l="50000" t="37017" r="28738" b="21779"/>
          <a:stretch>
            <a:fillRect/>
          </a:stretch>
        </p:blipFill>
        <p:spPr bwMode="auto">
          <a:xfrm>
            <a:off x="5410200" y="2209800"/>
            <a:ext cx="990600" cy="1143000"/>
          </a:xfrm>
          <a:prstGeom prst="rect">
            <a:avLst/>
          </a:prstGeom>
          <a:noFill/>
        </p:spPr>
      </p:pic>
      <p:pic>
        <p:nvPicPr>
          <p:cNvPr id="52" name="Picture 2" descr="climate change CO2 cycle.gif (10405 bytes)"/>
          <p:cNvPicPr>
            <a:picLocks noChangeAspect="1" noChangeArrowheads="1"/>
          </p:cNvPicPr>
          <p:nvPr/>
        </p:nvPicPr>
        <p:blipFill>
          <a:blip r:embed="rId2"/>
          <a:srcRect l="52778" t="40045" r="33333" b="27297"/>
          <a:stretch>
            <a:fillRect/>
          </a:stretch>
        </p:blipFill>
        <p:spPr bwMode="auto">
          <a:xfrm>
            <a:off x="6781800" y="1676400"/>
            <a:ext cx="1905000" cy="2667000"/>
          </a:xfrm>
          <a:prstGeom prst="rect">
            <a:avLst/>
          </a:prstGeom>
          <a:noFill/>
        </p:spPr>
      </p:pic>
      <p:pic>
        <p:nvPicPr>
          <p:cNvPr id="53" name="Picture 2" descr="climate change CO2 cycle.gif (10405 bytes)"/>
          <p:cNvPicPr>
            <a:picLocks noChangeAspect="1" noChangeArrowheads="1"/>
          </p:cNvPicPr>
          <p:nvPr/>
        </p:nvPicPr>
        <p:blipFill>
          <a:blip r:embed="rId2"/>
          <a:srcRect l="20618" t="13270" r="71444" b="68692"/>
          <a:stretch>
            <a:fillRect/>
          </a:stretch>
        </p:blipFill>
        <p:spPr bwMode="auto">
          <a:xfrm>
            <a:off x="838200" y="2438400"/>
            <a:ext cx="1295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xit" presetSubtype="0" fill="hold" grpId="0" nodeType="withEffect">
                                  <p:stCondLst>
                                    <p:cond delay="0"/>
                                  </p:stCondLst>
                                  <p:childTnLst>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800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0" presetClass="exit" presetSubtype="0" fill="hold" nodeType="withEffect">
                                  <p:stCondLst>
                                    <p:cond delay="500"/>
                                  </p:stCondLst>
                                  <p:childTnLst>
                                    <p:animEffect transition="out" filter="fade">
                                      <p:cBhvr>
                                        <p:cTn id="36" dur="1000"/>
                                        <p:tgtEl>
                                          <p:spTgt spid="28"/>
                                        </p:tgtEl>
                                      </p:cBhvr>
                                    </p:animEffect>
                                    <p:set>
                                      <p:cBhvr>
                                        <p:cTn id="37" dur="1" fill="hold">
                                          <p:stCondLst>
                                            <p:cond delay="999"/>
                                          </p:stCondLst>
                                        </p:cTn>
                                        <p:tgtEl>
                                          <p:spTgt spid="28"/>
                                        </p:tgtEl>
                                        <p:attrNameLst>
                                          <p:attrName>style.visibility</p:attrName>
                                        </p:attrNameLst>
                                      </p:cBhvr>
                                      <p:to>
                                        <p:strVal val="hidden"/>
                                      </p:to>
                                    </p:set>
                                  </p:childTnLst>
                                </p:cTn>
                              </p:par>
                              <p:par>
                                <p:cTn id="38" presetID="22" presetClass="exit" presetSubtype="4" fill="hold" nodeType="withEffect">
                                  <p:stCondLst>
                                    <p:cond delay="500"/>
                                  </p:stCondLst>
                                  <p:childTnLst>
                                    <p:animEffect transition="out" filter="wipe(down)">
                                      <p:cBhvr>
                                        <p:cTn id="39" dur="2000"/>
                                        <p:tgtEl>
                                          <p:spTgt spid="25"/>
                                        </p:tgtEl>
                                      </p:cBhvr>
                                    </p:animEffect>
                                    <p:set>
                                      <p:cBhvr>
                                        <p:cTn id="40" dur="1" fill="hold">
                                          <p:stCondLst>
                                            <p:cond delay="1999"/>
                                          </p:stCondLst>
                                        </p:cTn>
                                        <p:tgtEl>
                                          <p:spTgt spid="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xit" presetSubtype="37" fill="hold" nodeType="clickEffect">
                                  <p:stCondLst>
                                    <p:cond delay="0"/>
                                  </p:stCondLst>
                                  <p:childTnLst>
                                    <p:animEffect transition="out" filter="barn(outVertical)">
                                      <p:cBhvr>
                                        <p:cTn id="44" dur="2000"/>
                                        <p:tgtEl>
                                          <p:spTgt spid="26"/>
                                        </p:tgtEl>
                                      </p:cBhvr>
                                    </p:animEffect>
                                    <p:set>
                                      <p:cBhvr>
                                        <p:cTn id="45" dur="1" fill="hold">
                                          <p:stCondLst>
                                            <p:cond delay="1999"/>
                                          </p:stCondLst>
                                        </p:cTn>
                                        <p:tgtEl>
                                          <p:spTgt spid="2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nodeType="clickEffect">
                                  <p:stCondLst>
                                    <p:cond delay="0"/>
                                  </p:stCondLst>
                                  <p:childTnLst>
                                    <p:animEffect transition="out" filter="wipe(down)">
                                      <p:cBhvr>
                                        <p:cTn id="49" dur="1000"/>
                                        <p:tgtEl>
                                          <p:spTgt spid="18"/>
                                        </p:tgtEl>
                                      </p:cBhvr>
                                    </p:animEffect>
                                    <p:set>
                                      <p:cBhvr>
                                        <p:cTn id="50" dur="1" fill="hold">
                                          <p:stCondLst>
                                            <p:cond delay="999"/>
                                          </p:stCondLst>
                                        </p:cTn>
                                        <p:tgtEl>
                                          <p:spTgt spid="18"/>
                                        </p:tgtEl>
                                        <p:attrNameLst>
                                          <p:attrName>style.visibility</p:attrName>
                                        </p:attrNameLst>
                                      </p:cBhvr>
                                      <p:to>
                                        <p:strVal val="hidden"/>
                                      </p:to>
                                    </p:set>
                                  </p:childTnLst>
                                </p:cTn>
                              </p:par>
                            </p:childTnLst>
                          </p:cTn>
                        </p:par>
                        <p:par>
                          <p:cTn id="51" fill="hold">
                            <p:stCondLst>
                              <p:cond delay="1000"/>
                            </p:stCondLst>
                            <p:childTnLst>
                              <p:par>
                                <p:cTn id="52" presetID="22" presetClass="exit" presetSubtype="4" fill="hold" nodeType="afterEffect">
                                  <p:stCondLst>
                                    <p:cond delay="0"/>
                                  </p:stCondLst>
                                  <p:childTnLst>
                                    <p:animEffect transition="out" filter="wipe(down)">
                                      <p:cBhvr>
                                        <p:cTn id="53" dur="1000"/>
                                        <p:tgtEl>
                                          <p:spTgt spid="13"/>
                                        </p:tgtEl>
                                      </p:cBhvr>
                                    </p:animEffect>
                                    <p:set>
                                      <p:cBhvr>
                                        <p:cTn id="54" dur="1" fill="hold">
                                          <p:stCondLst>
                                            <p:cond delay="999"/>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1000"/>
                                        <p:tgtEl>
                                          <p:spTgt spid="48"/>
                                        </p:tgtEl>
                                      </p:cBhvr>
                                    </p:animEffect>
                                  </p:childTnLst>
                                </p:cTn>
                              </p:par>
                              <p:par>
                                <p:cTn id="60" presetID="17" presetClass="entr" presetSubtype="4" fill="hold" nodeType="withEffect">
                                  <p:stCondLst>
                                    <p:cond delay="500"/>
                                  </p:stCondLst>
                                  <p:childTnLst>
                                    <p:set>
                                      <p:cBhvr>
                                        <p:cTn id="61" dur="1" fill="hold">
                                          <p:stCondLst>
                                            <p:cond delay="0"/>
                                          </p:stCondLst>
                                        </p:cTn>
                                        <p:tgtEl>
                                          <p:spTgt spid="50"/>
                                        </p:tgtEl>
                                        <p:attrNameLst>
                                          <p:attrName>style.visibility</p:attrName>
                                        </p:attrNameLst>
                                      </p:cBhvr>
                                      <p:to>
                                        <p:strVal val="visible"/>
                                      </p:to>
                                    </p:set>
                                    <p:anim calcmode="lin" valueType="num">
                                      <p:cBhvr>
                                        <p:cTn id="62" dur="1000" fill="hold"/>
                                        <p:tgtEl>
                                          <p:spTgt spid="50"/>
                                        </p:tgtEl>
                                        <p:attrNameLst>
                                          <p:attrName>ppt_x</p:attrName>
                                        </p:attrNameLst>
                                      </p:cBhvr>
                                      <p:tavLst>
                                        <p:tav tm="0">
                                          <p:val>
                                            <p:strVal val="#ppt_x"/>
                                          </p:val>
                                        </p:tav>
                                        <p:tav tm="100000">
                                          <p:val>
                                            <p:strVal val="#ppt_x"/>
                                          </p:val>
                                        </p:tav>
                                      </p:tavLst>
                                    </p:anim>
                                    <p:anim calcmode="lin" valueType="num">
                                      <p:cBhvr>
                                        <p:cTn id="63" dur="1000" fill="hold"/>
                                        <p:tgtEl>
                                          <p:spTgt spid="50"/>
                                        </p:tgtEl>
                                        <p:attrNameLst>
                                          <p:attrName>ppt_y</p:attrName>
                                        </p:attrNameLst>
                                      </p:cBhvr>
                                      <p:tavLst>
                                        <p:tav tm="0">
                                          <p:val>
                                            <p:strVal val="#ppt_y+#ppt_h/2"/>
                                          </p:val>
                                        </p:tav>
                                        <p:tav tm="100000">
                                          <p:val>
                                            <p:strVal val="#ppt_y"/>
                                          </p:val>
                                        </p:tav>
                                      </p:tavLst>
                                    </p:anim>
                                    <p:anim calcmode="lin" valueType="num">
                                      <p:cBhvr>
                                        <p:cTn id="64" dur="1000" fill="hold"/>
                                        <p:tgtEl>
                                          <p:spTgt spid="50"/>
                                        </p:tgtEl>
                                        <p:attrNameLst>
                                          <p:attrName>ppt_w</p:attrName>
                                        </p:attrNameLst>
                                      </p:cBhvr>
                                      <p:tavLst>
                                        <p:tav tm="0">
                                          <p:val>
                                            <p:strVal val="#ppt_w"/>
                                          </p:val>
                                        </p:tav>
                                        <p:tav tm="100000">
                                          <p:val>
                                            <p:strVal val="#ppt_w"/>
                                          </p:val>
                                        </p:tav>
                                      </p:tavLst>
                                    </p:anim>
                                    <p:anim calcmode="lin" valueType="num">
                                      <p:cBhvr>
                                        <p:cTn id="65" dur="1000" fill="hold"/>
                                        <p:tgtEl>
                                          <p:spTgt spid="50"/>
                                        </p:tgtEl>
                                        <p:attrNameLst>
                                          <p:attrName>ppt_h</p:attrName>
                                        </p:attrNameLst>
                                      </p:cBhvr>
                                      <p:tavLst>
                                        <p:tav tm="0">
                                          <p:val>
                                            <p:fltVal val="0"/>
                                          </p:val>
                                        </p:tav>
                                        <p:tav tm="100000">
                                          <p:val>
                                            <p:strVal val="#ppt_h"/>
                                          </p:val>
                                        </p:tav>
                                      </p:tavLst>
                                    </p:anim>
                                  </p:childTnLst>
                                </p:cTn>
                              </p:par>
                              <p:par>
                                <p:cTn id="66" presetID="17" presetClass="entr" presetSubtype="4" fill="hold" nodeType="withEffect">
                                  <p:stCondLst>
                                    <p:cond delay="5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ppt_h/2"/>
                                          </p:val>
                                        </p:tav>
                                        <p:tav tm="100000">
                                          <p:val>
                                            <p:strVal val="#ppt_y"/>
                                          </p:val>
                                        </p:tav>
                                      </p:tavLst>
                                    </p:anim>
                                    <p:anim calcmode="lin" valueType="num">
                                      <p:cBhvr>
                                        <p:cTn id="70" dur="1000" fill="hold"/>
                                        <p:tgtEl>
                                          <p:spTgt spid="53"/>
                                        </p:tgtEl>
                                        <p:attrNameLst>
                                          <p:attrName>ppt_w</p:attrName>
                                        </p:attrNameLst>
                                      </p:cBhvr>
                                      <p:tavLst>
                                        <p:tav tm="0">
                                          <p:val>
                                            <p:strVal val="#ppt_w"/>
                                          </p:val>
                                        </p:tav>
                                        <p:tav tm="100000">
                                          <p:val>
                                            <p:strVal val="#ppt_w"/>
                                          </p:val>
                                        </p:tav>
                                      </p:tavLst>
                                    </p:anim>
                                    <p:anim calcmode="lin" valueType="num">
                                      <p:cBhvr>
                                        <p:cTn id="71" dur="1000" fill="hold"/>
                                        <p:tgtEl>
                                          <p:spTgt spid="53"/>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1000"/>
                                        <p:tgtEl>
                                          <p:spTgt spid="4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49"/>
                                        </p:tgtEl>
                                      </p:cBhvr>
                                    </p:animEffect>
                                    <p:set>
                                      <p:cBhvr>
                                        <p:cTn id="81" dur="1" fill="hold">
                                          <p:stCondLst>
                                            <p:cond delay="999"/>
                                          </p:stCondLst>
                                        </p:cTn>
                                        <p:tgtEl>
                                          <p:spTgt spid="4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48"/>
                                        </p:tgtEl>
                                      </p:cBhvr>
                                    </p:animEffect>
                                    <p:set>
                                      <p:cBhvr>
                                        <p:cTn id="84" dur="1" fill="hold">
                                          <p:stCondLst>
                                            <p:cond delay="999"/>
                                          </p:stCondLst>
                                        </p:cTn>
                                        <p:tgtEl>
                                          <p:spTgt spid="4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27"/>
                                        </p:tgtEl>
                                      </p:cBhvr>
                                    </p:animEffect>
                                    <p:set>
                                      <p:cBhvr>
                                        <p:cTn id="87" dur="1" fill="hold">
                                          <p:stCondLst>
                                            <p:cond delay="999"/>
                                          </p:stCondLst>
                                        </p:cTn>
                                        <p:tgtEl>
                                          <p:spTgt spid="2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3"/>
                                        </p:tgtEl>
                                      </p:cBhvr>
                                    </p:animEffect>
                                    <p:set>
                                      <p:cBhvr>
                                        <p:cTn id="90" dur="1" fill="hold">
                                          <p:stCondLst>
                                            <p:cond delay="999"/>
                                          </p:stCondLst>
                                        </p:cTn>
                                        <p:tgtEl>
                                          <p:spTgt spid="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128002"/>
                                        </p:tgtEl>
                                      </p:cBhvr>
                                    </p:animEffect>
                                    <p:set>
                                      <p:cBhvr>
                                        <p:cTn id="93" dur="1" fill="hold">
                                          <p:stCondLst>
                                            <p:cond delay="999"/>
                                          </p:stCondLst>
                                        </p:cTn>
                                        <p:tgtEl>
                                          <p:spTgt spid="128002"/>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28"/>
                                        </p:tgtEl>
                                      </p:cBhvr>
                                    </p:animEffect>
                                    <p:set>
                                      <p:cBhvr>
                                        <p:cTn id="96" dur="1" fill="hold">
                                          <p:stCondLst>
                                            <p:cond delay="999"/>
                                          </p:stCondLst>
                                        </p:cTn>
                                        <p:tgtEl>
                                          <p:spTgt spid="28"/>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13"/>
                                        </p:tgtEl>
                                      </p:cBhvr>
                                    </p:animEffect>
                                    <p:set>
                                      <p:cBhvr>
                                        <p:cTn id="99" dur="1" fill="hold">
                                          <p:stCondLst>
                                            <p:cond delay="999"/>
                                          </p:stCondLst>
                                        </p:cTn>
                                        <p:tgtEl>
                                          <p:spTgt spid="13"/>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18"/>
                                        </p:tgtEl>
                                      </p:cBhvr>
                                    </p:animEffect>
                                    <p:set>
                                      <p:cBhvr>
                                        <p:cTn id="102" dur="1" fill="hold">
                                          <p:stCondLst>
                                            <p:cond delay="999"/>
                                          </p:stCondLst>
                                        </p:cTn>
                                        <p:tgtEl>
                                          <p:spTgt spid="18"/>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26"/>
                                        </p:tgtEl>
                                      </p:cBhvr>
                                    </p:animEffect>
                                    <p:set>
                                      <p:cBhvr>
                                        <p:cTn id="105" dur="1" fill="hold">
                                          <p:stCondLst>
                                            <p:cond delay="999"/>
                                          </p:stCondLst>
                                        </p:cTn>
                                        <p:tgtEl>
                                          <p:spTgt spid="26"/>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53"/>
                                        </p:tgtEl>
                                      </p:cBhvr>
                                    </p:animEffect>
                                    <p:set>
                                      <p:cBhvr>
                                        <p:cTn id="108" dur="1" fill="hold">
                                          <p:stCondLst>
                                            <p:cond delay="999"/>
                                          </p:stCondLst>
                                        </p:cTn>
                                        <p:tgtEl>
                                          <p:spTgt spid="5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25"/>
                                        </p:tgtEl>
                                      </p:cBhvr>
                                    </p:animEffect>
                                    <p:set>
                                      <p:cBhvr>
                                        <p:cTn id="111" dur="1" fill="hold">
                                          <p:stCondLst>
                                            <p:cond delay="999"/>
                                          </p:stCondLst>
                                        </p:cTn>
                                        <p:tgtEl>
                                          <p:spTgt spid="25"/>
                                        </p:tgtEl>
                                        <p:attrNameLst>
                                          <p:attrName>style.visibility</p:attrName>
                                        </p:attrNameLst>
                                      </p:cBhvr>
                                      <p:to>
                                        <p:strVal val="hidden"/>
                                      </p:to>
                                    </p:set>
                                  </p:childTnLst>
                                </p:cTn>
                              </p:par>
                              <p:par>
                                <p:cTn id="112" presetID="63" presetClass="path" presetSubtype="0" accel="50000" decel="50000" fill="hold" nodeType="withEffect">
                                  <p:stCondLst>
                                    <p:cond delay="0"/>
                                  </p:stCondLst>
                                  <p:childTnLst>
                                    <p:animMotion origin="layout" path="M -3.33333E-6 2.77457E-6 L 0.4 -0.19422 " pathEditMode="relative" rAng="0" ptsTypes="AA">
                                      <p:cBhvr>
                                        <p:cTn id="113" dur="1000" fill="hold"/>
                                        <p:tgtEl>
                                          <p:spTgt spid="50"/>
                                        </p:tgtEl>
                                        <p:attrNameLst>
                                          <p:attrName>ppt_x</p:attrName>
                                          <p:attrName>ppt_y</p:attrName>
                                        </p:attrNameLst>
                                      </p:cBhvr>
                                      <p:rCtr x="200" y="-97"/>
                                    </p:animMotion>
                                  </p:childTnLst>
                                </p:cTn>
                              </p:par>
                              <p:par>
                                <p:cTn id="114" presetID="53" presetClass="exit" presetSubtype="0" fill="hold" nodeType="withEffect">
                                  <p:stCondLst>
                                    <p:cond delay="0"/>
                                  </p:stCondLst>
                                  <p:childTnLst>
                                    <p:anim calcmode="lin" valueType="num">
                                      <p:cBhvr>
                                        <p:cTn id="115" dur="1000"/>
                                        <p:tgtEl>
                                          <p:spTgt spid="50"/>
                                        </p:tgtEl>
                                        <p:attrNameLst>
                                          <p:attrName>ppt_w</p:attrName>
                                        </p:attrNameLst>
                                      </p:cBhvr>
                                      <p:tavLst>
                                        <p:tav tm="0">
                                          <p:val>
                                            <p:strVal val="ppt_w"/>
                                          </p:val>
                                        </p:tav>
                                        <p:tav tm="100000">
                                          <p:val>
                                            <p:fltVal val="0"/>
                                          </p:val>
                                        </p:tav>
                                      </p:tavLst>
                                    </p:anim>
                                    <p:anim calcmode="lin" valueType="num">
                                      <p:cBhvr>
                                        <p:cTn id="116" dur="1000"/>
                                        <p:tgtEl>
                                          <p:spTgt spid="50"/>
                                        </p:tgtEl>
                                        <p:attrNameLst>
                                          <p:attrName>ppt_h</p:attrName>
                                        </p:attrNameLst>
                                      </p:cBhvr>
                                      <p:tavLst>
                                        <p:tav tm="0">
                                          <p:val>
                                            <p:strVal val="ppt_h"/>
                                          </p:val>
                                        </p:tav>
                                        <p:tav tm="100000">
                                          <p:val>
                                            <p:fltVal val="0"/>
                                          </p:val>
                                        </p:tav>
                                      </p:tavLst>
                                    </p:anim>
                                    <p:animEffect transition="out" filter="fade">
                                      <p:cBhvr>
                                        <p:cTn id="117" dur="1000"/>
                                        <p:tgtEl>
                                          <p:spTgt spid="50"/>
                                        </p:tgtEl>
                                      </p:cBhvr>
                                    </p:animEffect>
                                    <p:set>
                                      <p:cBhvr>
                                        <p:cTn id="118" dur="1" fill="hold">
                                          <p:stCondLst>
                                            <p:cond delay="999"/>
                                          </p:stCondLst>
                                        </p:cTn>
                                        <p:tgtEl>
                                          <p:spTgt spid="50"/>
                                        </p:tgtEl>
                                        <p:attrNameLst>
                                          <p:attrName>style.visibility</p:attrName>
                                        </p:attrNameLst>
                                      </p:cBhvr>
                                      <p:to>
                                        <p:strVal val="hidden"/>
                                      </p:to>
                                    </p:se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1000"/>
                                        <p:tgtEl>
                                          <p:spTgt spid="51"/>
                                        </p:tgtEl>
                                      </p:cBhvr>
                                    </p:animEffect>
                                  </p:childTnLst>
                                </p:cTn>
                              </p:par>
                              <p:par>
                                <p:cTn id="122" presetID="10" presetClass="entr" presetSubtype="0" fill="hold" nodeType="withEffect">
                                  <p:stCondLst>
                                    <p:cond delay="0"/>
                                  </p:stCondLst>
                                  <p:childTnLst>
                                    <p:set>
                                      <p:cBhvr>
                                        <p:cTn id="123" dur="1" fill="hold">
                                          <p:stCondLst>
                                            <p:cond delay="0"/>
                                          </p:stCondLst>
                                        </p:cTn>
                                        <p:tgtEl>
                                          <p:spTgt spid="52"/>
                                        </p:tgtEl>
                                        <p:attrNameLst>
                                          <p:attrName>style.visibility</p:attrName>
                                        </p:attrNameLst>
                                      </p:cBhvr>
                                      <p:to>
                                        <p:strVal val="visible"/>
                                      </p:to>
                                    </p:set>
                                    <p:animEffect transition="in" filter="fade">
                                      <p:cBhvr>
                                        <p:cTn id="124"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animBg="1"/>
      <p:bldP spid="27" grpId="0" animBg="1"/>
      <p:bldP spid="27" grpId="1" animBg="1"/>
      <p:bldP spid="48" grpId="0" animBg="1"/>
      <p:bldP spid="48" grpId="1" animBg="1"/>
      <p:bldP spid="49" grpId="0" animBg="1"/>
      <p:bldP spid="49"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4247317"/>
          </a:xfrm>
          <a:prstGeom prst="rect">
            <a:avLst/>
          </a:prstGeom>
        </p:spPr>
        <p:txBody>
          <a:bodyPr wrap="square">
            <a:spAutoFit/>
          </a:bodyPr>
          <a:lstStyle/>
          <a:p>
            <a:r>
              <a:rPr lang="en-US" dirty="0" smtClean="0">
                <a:hlinkClick r:id="rId2"/>
              </a:rPr>
              <a:t>http://www.lakepowell.net/sciencecenter/paleoclimate.htm</a:t>
            </a:r>
            <a:endParaRPr lang="en-US" dirty="0" smtClean="0"/>
          </a:p>
          <a:p>
            <a:endParaRPr lang="en-US" dirty="0" smtClean="0"/>
          </a:p>
          <a:p>
            <a:r>
              <a:rPr lang="en-US" dirty="0" smtClean="0"/>
              <a:t>HEAT RETENTION involves the very slow process of "Plate Tectonics" and its influence on the atmospheric greenhouse effect.  Over a time scale of 300 million years (back to the last known Great Ice Age - the </a:t>
            </a:r>
            <a:r>
              <a:rPr lang="en-US" dirty="0" err="1" smtClean="0"/>
              <a:t>Gondwanan</a:t>
            </a:r>
            <a:r>
              <a:rPr lang="en-US" dirty="0" smtClean="0"/>
              <a:t>), the continental plates have moved greatly.  The question remains as to why the temperatures dropped. Perhaps the answer lies in changes in the natural (non-biogenic) production rate of carbon dioxide - the number one greenhouse gas. We know that CO</a:t>
            </a:r>
            <a:r>
              <a:rPr lang="en-US" baseline="-25000" dirty="0" smtClean="0"/>
              <a:t>2</a:t>
            </a:r>
            <a:r>
              <a:rPr lang="en-US" dirty="0" smtClean="0"/>
              <a:t> is produced in volcanoes and in the mid-ocean trenches. It is lost by being slowly absorbed in the oceans. Both of these processes are very slow - about the right time scales to explain the great Ice Ages.</a:t>
            </a:r>
          </a:p>
          <a:p>
            <a:r>
              <a:rPr lang="en-US" dirty="0" smtClean="0"/>
              <a:t>One theory is that carbon dioxide is produced by a faster rate of sea-floor spreading and an subsequent increase in </a:t>
            </a:r>
            <a:r>
              <a:rPr lang="en-US" dirty="0" err="1" smtClean="0"/>
              <a:t>vulcanism</a:t>
            </a:r>
            <a:r>
              <a:rPr lang="en-US" dirty="0" smtClean="0"/>
              <a:t> and  During times of rapid spreading, the higher volcanic activity, coupled with higher ocean levels and reduced chemical weathering of rocks, may promote global warming by enriching the CO</a:t>
            </a:r>
            <a:r>
              <a:rPr lang="en-US" baseline="-25000" dirty="0" smtClean="0"/>
              <a:t>2</a:t>
            </a:r>
            <a:r>
              <a:rPr lang="en-US" dirty="0" smtClean="0"/>
              <a:t> content of the atmosphere. Similarly, global cooling may result from stalled or slowed spreading</a:t>
            </a:r>
            <a:endParaRPr lang="en-US" dirty="0"/>
          </a:p>
        </p:txBody>
      </p:sp>
      <p:sp>
        <p:nvSpPr>
          <p:cNvPr id="3" name="Rectangle 2"/>
          <p:cNvSpPr/>
          <p:nvPr/>
        </p:nvSpPr>
        <p:spPr>
          <a:xfrm>
            <a:off x="0" y="4343400"/>
            <a:ext cx="9144000" cy="1754326"/>
          </a:xfrm>
          <a:prstGeom prst="rect">
            <a:avLst/>
          </a:prstGeom>
        </p:spPr>
        <p:txBody>
          <a:bodyPr wrap="square">
            <a:spAutoFit/>
          </a:bodyPr>
          <a:lstStyle/>
          <a:p>
            <a:r>
              <a:rPr lang="en-US" dirty="0" smtClean="0">
                <a:hlinkClick r:id="rId3"/>
              </a:rPr>
              <a:t>http://volcanoes.usgs.gov/vhp/gas.html</a:t>
            </a:r>
            <a:endParaRPr lang="en-US" dirty="0" smtClean="0"/>
          </a:p>
          <a:p>
            <a:r>
              <a:rPr lang="en-US" dirty="0" smtClean="0"/>
              <a:t>the most abundant volcanic gas is water vapor, which is harmless. However, significant amounts of carbon dioxide, sulfur dioxide, hydrogen sulfide and hydrogen halides can also be emitted from volcanoes. </a:t>
            </a:r>
          </a:p>
          <a:p>
            <a:r>
              <a:rPr lang="en-US" dirty="0" smtClean="0"/>
              <a:t>Carbon dioxide constitutes approximately 0.04% of the air in the Earth's atmosphere. In an average year, volcanoes release between about 180 and 440 million </a:t>
            </a:r>
            <a:r>
              <a:rPr lang="en-US" dirty="0" err="1" smtClean="0"/>
              <a:t>tonnes</a:t>
            </a:r>
            <a:r>
              <a:rPr lang="en-US" dirty="0" smtClean="0"/>
              <a:t> of carbon dioxide. </a:t>
            </a:r>
            <a:endParaRPr lang="en-US"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5"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cxnSp>
        <p:nvCxnSpPr>
          <p:cNvPr id="6" name="Straight Connector 5"/>
          <p:cNvCxnSpPr/>
          <p:nvPr/>
        </p:nvCxnSpPr>
        <p:spPr>
          <a:xfrm>
            <a:off x="4495800" y="6094412"/>
            <a:ext cx="2438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419600" y="5596128"/>
            <a:ext cx="2598532" cy="523220"/>
          </a:xfrm>
          <a:prstGeom prst="rect">
            <a:avLst/>
          </a:prstGeom>
        </p:spPr>
        <p:txBody>
          <a:bodyPr wrap="none">
            <a:spAutoFit/>
          </a:bodyPr>
          <a:lstStyle/>
          <a:p>
            <a:r>
              <a:rPr lang="en-US" sz="2800" b="1" dirty="0" smtClean="0"/>
              <a:t>solar reflectivity</a:t>
            </a:r>
            <a:endParaRPr lang="en-US" sz="2800" dirty="0"/>
          </a:p>
        </p:txBody>
      </p:sp>
      <p:grpSp>
        <p:nvGrpSpPr>
          <p:cNvPr id="14" name="Group 13"/>
          <p:cNvGrpSpPr/>
          <p:nvPr/>
        </p:nvGrpSpPr>
        <p:grpSpPr>
          <a:xfrm>
            <a:off x="914400" y="1676400"/>
            <a:ext cx="7772400" cy="2667000"/>
            <a:chOff x="914400" y="1676400"/>
            <a:chExt cx="7772400" cy="2667000"/>
          </a:xfrm>
        </p:grpSpPr>
        <p:sp>
          <p:nvSpPr>
            <p:cNvPr id="2" name="Rectangle 1"/>
            <p:cNvSpPr/>
            <p:nvPr/>
          </p:nvSpPr>
          <p:spPr>
            <a:xfrm>
              <a:off x="914400" y="1905000"/>
              <a:ext cx="2331216" cy="523220"/>
            </a:xfrm>
            <a:prstGeom prst="rect">
              <a:avLst/>
            </a:prstGeom>
          </p:spPr>
          <p:txBody>
            <a:bodyPr wrap="none">
              <a:spAutoFit/>
            </a:bodyPr>
            <a:lstStyle/>
            <a:p>
              <a:r>
                <a:rPr lang="en-US" sz="2800" b="1" dirty="0" smtClean="0"/>
                <a:t>heat retention</a:t>
              </a:r>
              <a:endParaRPr lang="en-US" sz="2800" dirty="0"/>
            </a:p>
          </p:txBody>
        </p:sp>
        <p:pic>
          <p:nvPicPr>
            <p:cNvPr id="10" name="Picture 9" descr="climate change CO2 cycle.gif (10405 bytes)"/>
            <p:cNvPicPr>
              <a:picLocks noChangeAspect="1" noChangeArrowheads="1"/>
            </p:cNvPicPr>
            <p:nvPr/>
          </p:nvPicPr>
          <p:blipFill>
            <a:blip r:embed="rId2"/>
            <a:srcRect l="50000" t="37017" r="28738" b="21779"/>
            <a:stretch>
              <a:fillRect/>
            </a:stretch>
          </p:blipFill>
          <p:spPr bwMode="auto">
            <a:xfrm>
              <a:off x="5410200" y="2209800"/>
              <a:ext cx="990600" cy="1143000"/>
            </a:xfrm>
            <a:prstGeom prst="rect">
              <a:avLst/>
            </a:prstGeom>
            <a:noFill/>
          </p:spPr>
        </p:pic>
        <p:pic>
          <p:nvPicPr>
            <p:cNvPr id="11" name="Picture 2" descr="climate change CO2 cycle.gif (10405 bytes)"/>
            <p:cNvPicPr>
              <a:picLocks noChangeAspect="1" noChangeArrowheads="1"/>
            </p:cNvPicPr>
            <p:nvPr/>
          </p:nvPicPr>
          <p:blipFill>
            <a:blip r:embed="rId2"/>
            <a:srcRect l="52778" t="40045" r="33333" b="27297"/>
            <a:stretch>
              <a:fillRect/>
            </a:stretch>
          </p:blipFill>
          <p:spPr bwMode="auto">
            <a:xfrm>
              <a:off x="6781800" y="1676400"/>
              <a:ext cx="1905000" cy="2667000"/>
            </a:xfrm>
            <a:prstGeom prst="rect">
              <a:avLst/>
            </a:prstGeom>
            <a:noFill/>
          </p:spPr>
        </p:pic>
        <p:cxnSp>
          <p:nvCxnSpPr>
            <p:cNvPr id="12" name="Straight Connector 11"/>
            <p:cNvCxnSpPr/>
            <p:nvPr/>
          </p:nvCxnSpPr>
          <p:spPr>
            <a:xfrm>
              <a:off x="990600" y="2362200"/>
              <a:ext cx="2209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 Box 4"/>
          <p:cNvSpPr txBox="1">
            <a:spLocks noChangeArrowheads="1"/>
          </p:cNvSpPr>
          <p:nvPr/>
        </p:nvSpPr>
        <p:spPr bwMode="auto">
          <a:xfrm>
            <a:off x="152400" y="2362200"/>
            <a:ext cx="4953000" cy="461665"/>
          </a:xfrm>
          <a:prstGeom prst="rect">
            <a:avLst/>
          </a:prstGeom>
          <a:noFill/>
          <a:ln w="9525">
            <a:noFill/>
            <a:miter lim="800000"/>
            <a:headEnd/>
            <a:tailEnd/>
          </a:ln>
        </p:spPr>
        <p:txBody>
          <a:bodyPr wrap="square">
            <a:spAutoFit/>
          </a:bodyPr>
          <a:lstStyle/>
          <a:p>
            <a:r>
              <a:rPr lang="en-US" sz="2400" b="1" dirty="0" smtClean="0"/>
              <a:t>variations in greenhouse gases (CO</a:t>
            </a:r>
            <a:r>
              <a:rPr lang="en-US" sz="2400" b="1" baseline="-25000" dirty="0" smtClean="0"/>
              <a:t>2</a:t>
            </a:r>
            <a:r>
              <a:rPr lang="en-US" sz="2400" b="1"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1000"/>
                                        <p:tgtEl>
                                          <p:spTgt spid="6"/>
                                        </p:tgtEl>
                                      </p:cBhvr>
                                    </p:animEffect>
                                  </p:childTnLst>
                                </p:cTn>
                              </p:par>
                              <p:par>
                                <p:cTn id="19" presetID="10" presetClass="exit" presetSubtype="0" fill="hold" nodeType="withEffect">
                                  <p:stCondLst>
                                    <p:cond delay="0"/>
                                  </p:stCondLst>
                                  <p:childTnLst>
                                    <p:animEffect transition="out" filter="fade">
                                      <p:cBhvr>
                                        <p:cTn id="20" dur="1000"/>
                                        <p:tgtEl>
                                          <p:spTgt spid="14"/>
                                        </p:tgtEl>
                                      </p:cBhvr>
                                    </p:animEffect>
                                    <p:set>
                                      <p:cBhvr>
                                        <p:cTn id="21" dur="1" fill="hold">
                                          <p:stCondLst>
                                            <p:cond delay="999"/>
                                          </p:stCondLst>
                                        </p:cTn>
                                        <p:tgtEl>
                                          <p:spTgt spid="1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3"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Rectangle 52"/>
          <p:cNvSpPr/>
          <p:nvPr/>
        </p:nvSpPr>
        <p:spPr>
          <a:xfrm>
            <a:off x="3200400" y="5638800"/>
            <a:ext cx="5943600" cy="1215717"/>
          </a:xfrm>
          <a:prstGeom prst="rect">
            <a:avLst/>
          </a:prstGeom>
        </p:spPr>
        <p:txBody>
          <a:bodyPr wrap="square" tIns="0">
            <a:spAutoFit/>
          </a:bodyPr>
          <a:lstStyle/>
          <a:p>
            <a:r>
              <a:rPr lang="en-US" sz="2800" b="1" dirty="0" err="1" smtClean="0"/>
              <a:t>Albedo</a:t>
            </a:r>
            <a:r>
              <a:rPr lang="en-US" sz="2800" b="1" dirty="0" smtClean="0"/>
              <a:t> (                              ) of earth </a:t>
            </a:r>
          </a:p>
          <a:p>
            <a:endParaRPr lang="en-US" sz="800" b="1" dirty="0" smtClean="0"/>
          </a:p>
          <a:p>
            <a:r>
              <a:rPr lang="en-US" sz="2800" b="1" dirty="0" smtClean="0"/>
              <a:t>	            </a:t>
            </a:r>
            <a:r>
              <a:rPr lang="en-US" sz="4000" b="1" dirty="0" smtClean="0"/>
              <a:t>30%</a:t>
            </a:r>
            <a:endParaRPr lang="en-US" sz="4000" b="1" dirty="0"/>
          </a:p>
        </p:txBody>
      </p:sp>
      <p:cxnSp>
        <p:nvCxnSpPr>
          <p:cNvPr id="62" name="Straight Connector 61"/>
          <p:cNvCxnSpPr/>
          <p:nvPr/>
        </p:nvCxnSpPr>
        <p:spPr>
          <a:xfrm>
            <a:off x="3276600" y="6096000"/>
            <a:ext cx="5181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419600" y="5596128"/>
            <a:ext cx="2598532" cy="523220"/>
          </a:xfrm>
          <a:prstGeom prst="rect">
            <a:avLst/>
          </a:prstGeom>
        </p:spPr>
        <p:txBody>
          <a:bodyPr wrap="none">
            <a:spAutoFit/>
          </a:bodyPr>
          <a:lstStyle/>
          <a:p>
            <a:r>
              <a:rPr lang="en-US" sz="2800" b="1" dirty="0" smtClean="0"/>
              <a:t>solar reflectivity</a:t>
            </a:r>
            <a:endParaRPr lang="en-US" sz="2800" dirty="0"/>
          </a:p>
        </p:txBody>
      </p:sp>
      <p:sp useBgFill="1">
        <p:nvSpPr>
          <p:cNvPr id="4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cxnSp>
        <p:nvCxnSpPr>
          <p:cNvPr id="49" name="Straight Connector 48"/>
          <p:cNvCxnSpPr/>
          <p:nvPr/>
        </p:nvCxnSpPr>
        <p:spPr>
          <a:xfrm>
            <a:off x="4495800" y="6094412"/>
            <a:ext cx="2438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0" y="1524000"/>
            <a:ext cx="2971800" cy="507831"/>
          </a:xfrm>
          <a:prstGeom prst="rect">
            <a:avLst/>
          </a:prstGeom>
        </p:spPr>
        <p:txBody>
          <a:bodyPr wrap="square">
            <a:spAutoFit/>
          </a:bodyPr>
          <a:lstStyle/>
          <a:p>
            <a:r>
              <a:rPr lang="en-US" sz="2700" dirty="0" smtClean="0"/>
              <a:t>Reflective surfaces: </a:t>
            </a:r>
            <a:endParaRPr lang="en-US" sz="2700" dirty="0"/>
          </a:p>
        </p:txBody>
      </p:sp>
      <p:grpSp>
        <p:nvGrpSpPr>
          <p:cNvPr id="59" name="Group 58"/>
          <p:cNvGrpSpPr/>
          <p:nvPr/>
        </p:nvGrpSpPr>
        <p:grpSpPr>
          <a:xfrm>
            <a:off x="152401" y="2133599"/>
            <a:ext cx="2971800" cy="1524001"/>
            <a:chOff x="370114" y="2666999"/>
            <a:chExt cx="2603746" cy="1741715"/>
          </a:xfrm>
        </p:grpSpPr>
        <p:pic>
          <p:nvPicPr>
            <p:cNvPr id="206852" name="Picture 4" descr="http://www.alexsack.com/wp-content/uploads/2014/10/clouds.jpg"/>
            <p:cNvPicPr>
              <a:picLocks noChangeAspect="1" noChangeArrowheads="1"/>
            </p:cNvPicPr>
            <p:nvPr/>
          </p:nvPicPr>
          <p:blipFill>
            <a:blip r:embed="rId3" cstate="print"/>
            <a:srcRect/>
            <a:stretch>
              <a:fillRect/>
            </a:stretch>
          </p:blipFill>
          <p:spPr bwMode="auto">
            <a:xfrm>
              <a:off x="370114" y="2666999"/>
              <a:ext cx="2547257" cy="1741714"/>
            </a:xfrm>
            <a:prstGeom prst="rect">
              <a:avLst/>
            </a:prstGeom>
            <a:noFill/>
          </p:spPr>
        </p:pic>
        <p:sp>
          <p:nvSpPr>
            <p:cNvPr id="56" name="TextBox 55"/>
            <p:cNvSpPr txBox="1"/>
            <p:nvPr/>
          </p:nvSpPr>
          <p:spPr>
            <a:xfrm>
              <a:off x="1982883" y="3947049"/>
              <a:ext cx="990977" cy="461665"/>
            </a:xfrm>
            <a:prstGeom prst="rect">
              <a:avLst/>
            </a:prstGeom>
            <a:noFill/>
          </p:spPr>
          <p:txBody>
            <a:bodyPr wrap="none" rtlCol="0">
              <a:spAutoFit/>
            </a:bodyPr>
            <a:lstStyle/>
            <a:p>
              <a:r>
                <a:rPr lang="en-US" sz="2400" dirty="0" smtClean="0"/>
                <a:t>clouds</a:t>
              </a:r>
              <a:endParaRPr lang="en-US" sz="2400" dirty="0"/>
            </a:p>
          </p:txBody>
        </p:sp>
      </p:grpSp>
      <p:grpSp>
        <p:nvGrpSpPr>
          <p:cNvPr id="61" name="Group 60"/>
          <p:cNvGrpSpPr/>
          <p:nvPr/>
        </p:nvGrpSpPr>
        <p:grpSpPr>
          <a:xfrm>
            <a:off x="6248400" y="1738463"/>
            <a:ext cx="2819400" cy="1828800"/>
            <a:chOff x="6248400" y="2209800"/>
            <a:chExt cx="2798216" cy="1685926"/>
          </a:xfrm>
        </p:grpSpPr>
        <p:pic>
          <p:nvPicPr>
            <p:cNvPr id="206850" name="Picture 2" descr="kirishima-volcano-ash-cloud"/>
            <p:cNvPicPr>
              <a:picLocks noChangeAspect="1" noChangeArrowheads="1"/>
            </p:cNvPicPr>
            <p:nvPr/>
          </p:nvPicPr>
          <p:blipFill>
            <a:blip r:embed="rId4"/>
            <a:srcRect/>
            <a:stretch>
              <a:fillRect/>
            </a:stretch>
          </p:blipFill>
          <p:spPr bwMode="auto">
            <a:xfrm>
              <a:off x="6248400" y="2209800"/>
              <a:ext cx="2798216" cy="1685926"/>
            </a:xfrm>
            <a:prstGeom prst="rect">
              <a:avLst/>
            </a:prstGeom>
            <a:noFill/>
          </p:spPr>
        </p:pic>
        <p:sp>
          <p:nvSpPr>
            <p:cNvPr id="58" name="TextBox 57"/>
            <p:cNvSpPr txBox="1"/>
            <p:nvPr/>
          </p:nvSpPr>
          <p:spPr>
            <a:xfrm>
              <a:off x="6248400" y="3429000"/>
              <a:ext cx="1689245" cy="461665"/>
            </a:xfrm>
            <a:prstGeom prst="rect">
              <a:avLst/>
            </a:prstGeom>
            <a:noFill/>
          </p:spPr>
          <p:txBody>
            <a:bodyPr wrap="none" rtlCol="0">
              <a:spAutoFit/>
            </a:bodyPr>
            <a:lstStyle/>
            <a:p>
              <a:r>
                <a:rPr lang="en-US" sz="2400" dirty="0" smtClean="0">
                  <a:solidFill>
                    <a:schemeClr val="bg1"/>
                  </a:solidFill>
                </a:rPr>
                <a:t>volcanic ash</a:t>
              </a:r>
              <a:endParaRPr lang="en-US" sz="2400" dirty="0">
                <a:solidFill>
                  <a:schemeClr val="bg1"/>
                </a:solidFill>
              </a:endParaRPr>
            </a:p>
          </p:txBody>
        </p:sp>
      </p:grpSp>
      <p:sp>
        <p:nvSpPr>
          <p:cNvPr id="65" name="Rectangle 64"/>
          <p:cNvSpPr/>
          <p:nvPr/>
        </p:nvSpPr>
        <p:spPr>
          <a:xfrm>
            <a:off x="0" y="3831104"/>
            <a:ext cx="3124200" cy="507831"/>
          </a:xfrm>
          <a:prstGeom prst="rect">
            <a:avLst/>
          </a:prstGeom>
        </p:spPr>
        <p:txBody>
          <a:bodyPr wrap="square">
            <a:spAutoFit/>
          </a:bodyPr>
          <a:lstStyle/>
          <a:p>
            <a:r>
              <a:rPr lang="en-US" sz="2700" dirty="0" smtClean="0"/>
              <a:t>Absorptive surfaces: </a:t>
            </a:r>
            <a:endParaRPr lang="en-US" sz="2700" dirty="0"/>
          </a:p>
        </p:txBody>
      </p:sp>
      <p:sp>
        <p:nvSpPr>
          <p:cNvPr id="206860" name="AutoShape 12" descr="http://7-themes.com/data_images/out/58/6969213-ocean-saili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2" name="AutoShape 14" descr="http://7-themes.com/data_images/out/58/6969213-ocean-saili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4" name="AutoShape 16" descr="http://7-themes.com/data_images/out/58/6969213-ocean-saili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6" name="AutoShape 18" descr="http://7-themes.com/data_images/out/58/6969213-ocean-saili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8" name="AutoShape 20" descr="Ocean Sail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77" name="Straight Arrow Connector 76"/>
          <p:cNvCxnSpPr/>
          <p:nvPr/>
        </p:nvCxnSpPr>
        <p:spPr>
          <a:xfrm rot="5400000">
            <a:off x="4612021" y="6513179"/>
            <a:ext cx="530352" cy="794"/>
          </a:xfrm>
          <a:prstGeom prst="straightConnector1">
            <a:avLst/>
          </a:prstGeom>
          <a:ln w="1016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6200000" flipV="1">
            <a:off x="5980906" y="6514306"/>
            <a:ext cx="534194" cy="794"/>
          </a:xfrm>
          <a:prstGeom prst="straightConnector1">
            <a:avLst/>
          </a:prstGeom>
          <a:ln w="101600">
            <a:solidFill>
              <a:srgbClr val="0033CC"/>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6172200" y="4034135"/>
            <a:ext cx="2209800" cy="1385888"/>
            <a:chOff x="5943600" y="4267200"/>
            <a:chExt cx="2209800" cy="1385888"/>
          </a:xfrm>
        </p:grpSpPr>
        <p:pic>
          <p:nvPicPr>
            <p:cNvPr id="206872" name="Picture 24" descr="http://cdn.phys.org/newman/gfx/news/hires/2013/policiesusin.jpg"/>
            <p:cNvPicPr>
              <a:picLocks noChangeAspect="1" noChangeArrowheads="1"/>
            </p:cNvPicPr>
            <p:nvPr/>
          </p:nvPicPr>
          <p:blipFill>
            <a:blip r:embed="rId5" cstate="print"/>
            <a:srcRect/>
            <a:stretch>
              <a:fillRect/>
            </a:stretch>
          </p:blipFill>
          <p:spPr bwMode="auto">
            <a:xfrm>
              <a:off x="5943600" y="4267200"/>
              <a:ext cx="2209800" cy="1385888"/>
            </a:xfrm>
            <a:prstGeom prst="rect">
              <a:avLst/>
            </a:prstGeom>
            <a:noFill/>
          </p:spPr>
        </p:pic>
        <p:sp>
          <p:nvSpPr>
            <p:cNvPr id="83" name="TextBox 82"/>
            <p:cNvSpPr txBox="1"/>
            <p:nvPr/>
          </p:nvSpPr>
          <p:spPr>
            <a:xfrm>
              <a:off x="7425316" y="4267200"/>
              <a:ext cx="728084" cy="461665"/>
            </a:xfrm>
            <a:prstGeom prst="rect">
              <a:avLst/>
            </a:prstGeom>
            <a:noFill/>
          </p:spPr>
          <p:txBody>
            <a:bodyPr wrap="none" rtlCol="0">
              <a:spAutoFit/>
            </a:bodyPr>
            <a:lstStyle/>
            <a:p>
              <a:r>
                <a:rPr lang="en-US" sz="2400" dirty="0" smtClean="0">
                  <a:solidFill>
                    <a:schemeClr val="bg1"/>
                  </a:solidFill>
                </a:rPr>
                <a:t>soils</a:t>
              </a:r>
              <a:endParaRPr lang="en-US" sz="2400" dirty="0">
                <a:solidFill>
                  <a:schemeClr val="bg1"/>
                </a:solidFill>
              </a:endParaRPr>
            </a:p>
          </p:txBody>
        </p:sp>
      </p:grpSp>
      <p:grpSp>
        <p:nvGrpSpPr>
          <p:cNvPr id="86" name="Group 85"/>
          <p:cNvGrpSpPr/>
          <p:nvPr/>
        </p:nvGrpSpPr>
        <p:grpSpPr>
          <a:xfrm>
            <a:off x="3429000" y="3957935"/>
            <a:ext cx="2438400" cy="1447800"/>
            <a:chOff x="3200400" y="4191000"/>
            <a:chExt cx="2438400" cy="1447800"/>
          </a:xfrm>
        </p:grpSpPr>
        <p:pic>
          <p:nvPicPr>
            <p:cNvPr id="206856" name="Picture 8" descr="Culbin_Forest_from_above.jpg"/>
            <p:cNvPicPr>
              <a:picLocks noChangeAspect="1" noChangeArrowheads="1"/>
            </p:cNvPicPr>
            <p:nvPr/>
          </p:nvPicPr>
          <p:blipFill>
            <a:blip r:embed="rId6" cstate="print"/>
            <a:srcRect/>
            <a:stretch>
              <a:fillRect/>
            </a:stretch>
          </p:blipFill>
          <p:spPr bwMode="auto">
            <a:xfrm>
              <a:off x="3200400" y="4225156"/>
              <a:ext cx="2438400" cy="1413644"/>
            </a:xfrm>
            <a:prstGeom prst="rect">
              <a:avLst/>
            </a:prstGeom>
            <a:noFill/>
          </p:spPr>
        </p:pic>
        <p:sp>
          <p:nvSpPr>
            <p:cNvPr id="84" name="TextBox 83"/>
            <p:cNvSpPr txBox="1"/>
            <p:nvPr/>
          </p:nvSpPr>
          <p:spPr>
            <a:xfrm>
              <a:off x="3886200" y="4191000"/>
              <a:ext cx="1031501" cy="461665"/>
            </a:xfrm>
            <a:prstGeom prst="rect">
              <a:avLst/>
            </a:prstGeom>
            <a:noFill/>
          </p:spPr>
          <p:txBody>
            <a:bodyPr wrap="none" rtlCol="0">
              <a:spAutoFit/>
            </a:bodyPr>
            <a:lstStyle/>
            <a:p>
              <a:r>
                <a:rPr lang="en-US" sz="2400" dirty="0" smtClean="0"/>
                <a:t>forests</a:t>
              </a:r>
              <a:endParaRPr lang="en-US" sz="2400" dirty="0"/>
            </a:p>
          </p:txBody>
        </p:sp>
      </p:grpSp>
      <p:sp useBgFill="1">
        <p:nvSpPr>
          <p:cNvPr id="48"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useBgFill="1">
        <p:nvSpPr>
          <p:cNvPr id="52" name="Rectangle 51"/>
          <p:cNvSpPr/>
          <p:nvPr/>
        </p:nvSpPr>
        <p:spPr>
          <a:xfrm>
            <a:off x="0" y="914400"/>
            <a:ext cx="9144000" cy="492443"/>
          </a:xfrm>
          <a:prstGeom prst="rect">
            <a:avLst/>
          </a:prstGeom>
          <a:ln w="38100">
            <a:solidFill>
              <a:schemeClr val="tx1">
                <a:lumMod val="85000"/>
                <a:lumOff val="15000"/>
              </a:schemeClr>
            </a:solidFill>
          </a:ln>
        </p:spPr>
        <p:txBody>
          <a:bodyPr wrap="square">
            <a:spAutoFit/>
          </a:bodyPr>
          <a:lstStyle/>
          <a:p>
            <a:pPr algn="ctr"/>
            <a:r>
              <a:rPr lang="en-US" sz="2600" dirty="0" smtClean="0"/>
              <a:t>ALBEDO: amount of solar radiation reflected from object/surface</a:t>
            </a:r>
            <a:endParaRPr lang="en-US" sz="2600" dirty="0"/>
          </a:p>
        </p:txBody>
      </p:sp>
      <p:pic>
        <p:nvPicPr>
          <p:cNvPr id="115718" name="Picture 6" descr="https://s-media-cache-ak0.pinimg.com/236x/64/4a/7b/644a7b2d62d71d1644f0f329c6938275.jpg"/>
          <p:cNvPicPr>
            <a:picLocks noChangeAspect="1" noChangeArrowheads="1"/>
          </p:cNvPicPr>
          <p:nvPr/>
        </p:nvPicPr>
        <p:blipFill>
          <a:blip r:embed="rId7"/>
          <a:srcRect l="20339" t="1695" r="18644" b="16949"/>
          <a:stretch>
            <a:fillRect/>
          </a:stretch>
        </p:blipFill>
        <p:spPr bwMode="auto">
          <a:xfrm>
            <a:off x="857250" y="4343400"/>
            <a:ext cx="1885950" cy="2514600"/>
          </a:xfrm>
          <a:prstGeom prst="rect">
            <a:avLst/>
          </a:prstGeom>
          <a:noFill/>
          <a:ln w="50800">
            <a:solidFill>
              <a:schemeClr val="tx1"/>
            </a:solidFill>
          </a:ln>
        </p:spPr>
      </p:pic>
      <p:pic>
        <p:nvPicPr>
          <p:cNvPr id="115716" name="Picture 4" descr="http://sparc.fpv.umb.sk/kat/kf/Integrated_Science/images/Pictures/Desert_camel.jpg"/>
          <p:cNvPicPr>
            <a:picLocks noChangeAspect="1" noChangeArrowheads="1"/>
          </p:cNvPicPr>
          <p:nvPr/>
        </p:nvPicPr>
        <p:blipFill>
          <a:blip r:embed="rId8"/>
          <a:srcRect t="16667" r="42214" b="7143"/>
          <a:stretch>
            <a:fillRect/>
          </a:stretch>
        </p:blipFill>
        <p:spPr bwMode="auto">
          <a:xfrm>
            <a:off x="3048000" y="1524000"/>
            <a:ext cx="1676400" cy="2340363"/>
          </a:xfrm>
          <a:prstGeom prst="rect">
            <a:avLst/>
          </a:prstGeom>
          <a:noFill/>
          <a:ln w="50800">
            <a:solidFill>
              <a:schemeClr val="tx1"/>
            </a:solidFill>
          </a:ln>
        </p:spPr>
      </p:pic>
      <p:grpSp>
        <p:nvGrpSpPr>
          <p:cNvPr id="60" name="Group 59"/>
          <p:cNvGrpSpPr/>
          <p:nvPr/>
        </p:nvGrpSpPr>
        <p:grpSpPr>
          <a:xfrm>
            <a:off x="3276600" y="1662263"/>
            <a:ext cx="2743200" cy="1919137"/>
            <a:chOff x="3352800" y="2057400"/>
            <a:chExt cx="2743200" cy="1919137"/>
          </a:xfrm>
        </p:grpSpPr>
        <p:pic>
          <p:nvPicPr>
            <p:cNvPr id="206854" name="Picture 6" descr="https://upload.wikimedia.org/wikipedia/commons/0/09/NOAA_Portage_Glacier_1958.jpg"/>
            <p:cNvPicPr>
              <a:picLocks noChangeAspect="1" noChangeArrowheads="1"/>
            </p:cNvPicPr>
            <p:nvPr/>
          </p:nvPicPr>
          <p:blipFill>
            <a:blip r:embed="rId9" cstate="print"/>
            <a:srcRect t="3970" r="18182"/>
            <a:stretch>
              <a:fillRect/>
            </a:stretch>
          </p:blipFill>
          <p:spPr bwMode="auto">
            <a:xfrm>
              <a:off x="3352800" y="2133600"/>
              <a:ext cx="2743200" cy="1842937"/>
            </a:xfrm>
            <a:prstGeom prst="rect">
              <a:avLst/>
            </a:prstGeom>
            <a:noFill/>
          </p:spPr>
        </p:pic>
        <p:sp>
          <p:nvSpPr>
            <p:cNvPr id="57" name="TextBox 56"/>
            <p:cNvSpPr txBox="1"/>
            <p:nvPr/>
          </p:nvSpPr>
          <p:spPr>
            <a:xfrm>
              <a:off x="3810000" y="2057400"/>
              <a:ext cx="1905393" cy="461665"/>
            </a:xfrm>
            <a:prstGeom prst="rect">
              <a:avLst/>
            </a:prstGeom>
            <a:noFill/>
          </p:spPr>
          <p:txBody>
            <a:bodyPr wrap="none" rtlCol="0">
              <a:spAutoFit/>
            </a:bodyPr>
            <a:lstStyle/>
            <a:p>
              <a:r>
                <a:rPr lang="en-US" sz="2400" dirty="0" smtClean="0"/>
                <a:t>snow, glaciers</a:t>
              </a:r>
              <a:endParaRPr lang="en-US" sz="2400" dirty="0"/>
            </a:p>
          </p:txBody>
        </p:sp>
      </p:grpSp>
      <p:grpSp>
        <p:nvGrpSpPr>
          <p:cNvPr id="96" name="Group 95"/>
          <p:cNvGrpSpPr/>
          <p:nvPr/>
        </p:nvGrpSpPr>
        <p:grpSpPr>
          <a:xfrm>
            <a:off x="1524000" y="1599406"/>
            <a:ext cx="6019800" cy="1575425"/>
            <a:chOff x="1524000" y="1599406"/>
            <a:chExt cx="6019800" cy="1575425"/>
          </a:xfrm>
        </p:grpSpPr>
        <p:cxnSp>
          <p:nvCxnSpPr>
            <p:cNvPr id="88" name="Straight Arrow Connector 87"/>
            <p:cNvCxnSpPr/>
            <p:nvPr/>
          </p:nvCxnSpPr>
          <p:spPr>
            <a:xfrm rot="16200000" flipV="1">
              <a:off x="2606040" y="2132806"/>
              <a:ext cx="1067594" cy="794"/>
            </a:xfrm>
            <a:prstGeom prst="straightConnector1">
              <a:avLst/>
            </a:prstGeom>
            <a:ln w="101600">
              <a:solidFill>
                <a:srgbClr val="0033CC"/>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V="1">
              <a:off x="5596128" y="2132806"/>
              <a:ext cx="1067594" cy="794"/>
            </a:xfrm>
            <a:prstGeom prst="straightConnector1">
              <a:avLst/>
            </a:prstGeom>
            <a:ln w="101600">
              <a:solidFill>
                <a:srgbClr val="0033CC"/>
              </a:solidFill>
              <a:tailEnd type="triangle" w="med" len="med"/>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1524000" y="2667000"/>
              <a:ext cx="6019800" cy="507831"/>
            </a:xfrm>
            <a:prstGeom prst="rect">
              <a:avLst/>
            </a:prstGeom>
            <a:solidFill>
              <a:srgbClr val="0033CC"/>
            </a:solidFill>
          </p:spPr>
          <p:txBody>
            <a:bodyPr wrap="square">
              <a:spAutoFit/>
            </a:bodyPr>
            <a:lstStyle/>
            <a:p>
              <a:pPr algn="ctr"/>
              <a:r>
                <a:rPr lang="en-US" sz="2700" dirty="0" smtClean="0">
                  <a:solidFill>
                    <a:schemeClr val="bg1"/>
                  </a:solidFill>
                </a:rPr>
                <a:t>COOLER! </a:t>
              </a:r>
              <a:endParaRPr lang="en-US" sz="2700" dirty="0">
                <a:solidFill>
                  <a:schemeClr val="bg1"/>
                </a:solidFill>
              </a:endParaRPr>
            </a:p>
          </p:txBody>
        </p:sp>
      </p:grpSp>
      <p:grpSp>
        <p:nvGrpSpPr>
          <p:cNvPr id="85" name="Group 84"/>
          <p:cNvGrpSpPr/>
          <p:nvPr/>
        </p:nvGrpSpPr>
        <p:grpSpPr>
          <a:xfrm>
            <a:off x="381000" y="4338935"/>
            <a:ext cx="2628900" cy="1757065"/>
            <a:chOff x="381000" y="4572000"/>
            <a:chExt cx="2628900" cy="1757065"/>
          </a:xfrm>
        </p:grpSpPr>
        <p:pic>
          <p:nvPicPr>
            <p:cNvPr id="206870" name="Picture 22" descr="https://static.pexels.com/photos/6644/sea-water-ocean-waves.jpg"/>
            <p:cNvPicPr>
              <a:picLocks noChangeAspect="1" noChangeArrowheads="1"/>
            </p:cNvPicPr>
            <p:nvPr/>
          </p:nvPicPr>
          <p:blipFill>
            <a:blip r:embed="rId10" cstate="print"/>
            <a:srcRect/>
            <a:stretch>
              <a:fillRect/>
            </a:stretch>
          </p:blipFill>
          <p:spPr bwMode="auto">
            <a:xfrm>
              <a:off x="381000" y="4572000"/>
              <a:ext cx="2628900" cy="1752600"/>
            </a:xfrm>
            <a:prstGeom prst="rect">
              <a:avLst/>
            </a:prstGeom>
            <a:noFill/>
          </p:spPr>
        </p:pic>
        <p:sp>
          <p:nvSpPr>
            <p:cNvPr id="82" name="TextBox 81"/>
            <p:cNvSpPr txBox="1"/>
            <p:nvPr/>
          </p:nvSpPr>
          <p:spPr>
            <a:xfrm>
              <a:off x="457200" y="5867400"/>
              <a:ext cx="1059906" cy="461665"/>
            </a:xfrm>
            <a:prstGeom prst="rect">
              <a:avLst/>
            </a:prstGeom>
            <a:noFill/>
          </p:spPr>
          <p:txBody>
            <a:bodyPr wrap="none" rtlCol="0">
              <a:spAutoFit/>
            </a:bodyPr>
            <a:lstStyle/>
            <a:p>
              <a:r>
                <a:rPr lang="en-US" sz="2400" dirty="0" smtClean="0">
                  <a:solidFill>
                    <a:schemeClr val="bg1"/>
                  </a:solidFill>
                </a:rPr>
                <a:t>oceans</a:t>
              </a:r>
              <a:endParaRPr lang="en-US" sz="2400" dirty="0">
                <a:solidFill>
                  <a:schemeClr val="bg1"/>
                </a:solidFill>
              </a:endParaRPr>
            </a:p>
          </p:txBody>
        </p:sp>
      </p:grpSp>
      <p:grpSp>
        <p:nvGrpSpPr>
          <p:cNvPr id="97" name="Group 96"/>
          <p:cNvGrpSpPr/>
          <p:nvPr/>
        </p:nvGrpSpPr>
        <p:grpSpPr>
          <a:xfrm>
            <a:off x="1752600" y="4343400"/>
            <a:ext cx="6019800" cy="1295400"/>
            <a:chOff x="1752600" y="4343400"/>
            <a:chExt cx="6019800" cy="1295400"/>
          </a:xfrm>
        </p:grpSpPr>
        <p:cxnSp>
          <p:nvCxnSpPr>
            <p:cNvPr id="89" name="Straight Arrow Connector 88"/>
            <p:cNvCxnSpPr/>
            <p:nvPr/>
          </p:nvCxnSpPr>
          <p:spPr>
            <a:xfrm rot="5400000">
              <a:off x="2629694" y="5066506"/>
              <a:ext cx="1143000" cy="1588"/>
            </a:xfrm>
            <a:prstGeom prst="straightConnector1">
              <a:avLst/>
            </a:prstGeom>
            <a:ln w="1016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5449094" y="5066506"/>
              <a:ext cx="1143000" cy="1588"/>
            </a:xfrm>
            <a:prstGeom prst="straightConnector1">
              <a:avLst/>
            </a:prstGeom>
            <a:ln w="1016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1752600" y="4343400"/>
              <a:ext cx="6019800" cy="507831"/>
            </a:xfrm>
            <a:prstGeom prst="rect">
              <a:avLst/>
            </a:prstGeom>
            <a:solidFill>
              <a:srgbClr val="FF0000"/>
            </a:solidFill>
          </p:spPr>
          <p:txBody>
            <a:bodyPr wrap="square">
              <a:spAutoFit/>
            </a:bodyPr>
            <a:lstStyle/>
            <a:p>
              <a:pPr algn="ctr"/>
              <a:r>
                <a:rPr lang="en-US" sz="2700" dirty="0" smtClean="0">
                  <a:solidFill>
                    <a:schemeClr val="bg1"/>
                  </a:solidFill>
                </a:rPr>
                <a:t>WARMER!</a:t>
              </a:r>
              <a:endParaRPr lang="en-US" sz="27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1000"/>
                                        <p:tgtEl>
                                          <p:spTgt spid="5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left)">
                                      <p:cBhvr>
                                        <p:cTn id="11" dur="10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5716"/>
                                        </p:tgtEl>
                                        <p:attrNameLst>
                                          <p:attrName>style.visibility</p:attrName>
                                        </p:attrNameLst>
                                      </p:cBhvr>
                                      <p:to>
                                        <p:strVal val="visible"/>
                                      </p:to>
                                    </p:set>
                                    <p:animEffect transition="in" filter="fade">
                                      <p:cBhvr>
                                        <p:cTn id="16" dur="1000"/>
                                        <p:tgtEl>
                                          <p:spTgt spid="1157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5718"/>
                                        </p:tgtEl>
                                        <p:attrNameLst>
                                          <p:attrName>style.visibility</p:attrName>
                                        </p:attrNameLst>
                                      </p:cBhvr>
                                      <p:to>
                                        <p:strVal val="visible"/>
                                      </p:to>
                                    </p:set>
                                    <p:animEffect transition="in" filter="fade">
                                      <p:cBhvr>
                                        <p:cTn id="21" dur="1000"/>
                                        <p:tgtEl>
                                          <p:spTgt spid="1157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115716"/>
                                        </p:tgtEl>
                                      </p:cBhvr>
                                    </p:animEffect>
                                    <p:set>
                                      <p:cBhvr>
                                        <p:cTn id="26" dur="1" fill="hold">
                                          <p:stCondLst>
                                            <p:cond delay="999"/>
                                          </p:stCondLst>
                                        </p:cTn>
                                        <p:tgtEl>
                                          <p:spTgt spid="1157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115718"/>
                                        </p:tgtEl>
                                      </p:cBhvr>
                                    </p:animEffect>
                                    <p:set>
                                      <p:cBhvr>
                                        <p:cTn id="29" dur="1" fill="hold">
                                          <p:stCondLst>
                                            <p:cond delay="999"/>
                                          </p:stCondLst>
                                        </p:cTn>
                                        <p:tgtEl>
                                          <p:spTgt spid="115718"/>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par>
                          <p:cTn id="33" fill="hold">
                            <p:stCondLst>
                              <p:cond delay="1000"/>
                            </p:stCondLst>
                            <p:childTnLst>
                              <p:par>
                                <p:cTn id="34" presetID="39" presetClass="entr" presetSubtype="0" accel="10000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1000" fill="hold"/>
                                        <p:tgtEl>
                                          <p:spTgt spid="52"/>
                                        </p:tgtEl>
                                        <p:attrNameLst>
                                          <p:attrName>ppt_h</p:attrName>
                                        </p:attrNameLst>
                                      </p:cBhvr>
                                      <p:tavLst>
                                        <p:tav tm="0">
                                          <p:val>
                                            <p:strVal val="#ppt_h/20"/>
                                          </p:val>
                                        </p:tav>
                                        <p:tav tm="50000">
                                          <p:val>
                                            <p:strVal val="#ppt_h/20"/>
                                          </p:val>
                                        </p:tav>
                                        <p:tav tm="100000">
                                          <p:val>
                                            <p:strVal val="#ppt_h"/>
                                          </p:val>
                                        </p:tav>
                                      </p:tavLst>
                                    </p:anim>
                                    <p:anim calcmode="lin" valueType="num">
                                      <p:cBhvr>
                                        <p:cTn id="37" dur="1000" fill="hold"/>
                                        <p:tgtEl>
                                          <p:spTgt spid="52"/>
                                        </p:tgtEl>
                                        <p:attrNameLst>
                                          <p:attrName>ppt_w</p:attrName>
                                        </p:attrNameLst>
                                      </p:cBhvr>
                                      <p:tavLst>
                                        <p:tav tm="0">
                                          <p:val>
                                            <p:strVal val="#ppt_w+.3"/>
                                          </p:val>
                                        </p:tav>
                                        <p:tav tm="50000">
                                          <p:val>
                                            <p:strVal val="#ppt_w+.3"/>
                                          </p:val>
                                        </p:tav>
                                        <p:tav tm="100000">
                                          <p:val>
                                            <p:strVal val="#ppt_w"/>
                                          </p:val>
                                        </p:tav>
                                      </p:tavLst>
                                    </p:anim>
                                    <p:anim calcmode="lin" valueType="num">
                                      <p:cBhvr>
                                        <p:cTn id="38" dur="1000" fill="hold"/>
                                        <p:tgtEl>
                                          <p:spTgt spid="52"/>
                                        </p:tgtEl>
                                        <p:attrNameLst>
                                          <p:attrName>ppt_x</p:attrName>
                                        </p:attrNameLst>
                                      </p:cBhvr>
                                      <p:tavLst>
                                        <p:tav tm="0">
                                          <p:val>
                                            <p:strVal val="#ppt_x-.3"/>
                                          </p:val>
                                        </p:tav>
                                        <p:tav tm="50000">
                                          <p:val>
                                            <p:strVal val="#ppt_x"/>
                                          </p:val>
                                        </p:tav>
                                        <p:tav tm="100000">
                                          <p:val>
                                            <p:strVal val="#ppt_x"/>
                                          </p:val>
                                        </p:tav>
                                      </p:tavLst>
                                    </p:anim>
                                    <p:anim calcmode="lin" valueType="num">
                                      <p:cBhvr>
                                        <p:cTn id="39"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3">
                                            <p:txEl>
                                              <p:pRg st="0" end="0"/>
                                            </p:txEl>
                                          </p:spTgt>
                                        </p:tgtEl>
                                        <p:attrNameLst>
                                          <p:attrName>style.visibility</p:attrName>
                                        </p:attrNameLst>
                                      </p:cBhvr>
                                      <p:to>
                                        <p:strVal val="visible"/>
                                      </p:to>
                                    </p:set>
                                    <p:animEffect transition="in" filter="wipe(left)">
                                      <p:cBhvr>
                                        <p:cTn id="44" dur="1000"/>
                                        <p:tgtEl>
                                          <p:spTgt spid="53">
                                            <p:txEl>
                                              <p:pRg st="0" end="0"/>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left)">
                                      <p:cBhvr>
                                        <p:cTn id="47" dur="10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53">
                                            <p:txEl>
                                              <p:pRg st="2" end="2"/>
                                            </p:txEl>
                                          </p:spTgt>
                                        </p:tgtEl>
                                        <p:attrNameLst>
                                          <p:attrName>style.visibility</p:attrName>
                                        </p:attrNameLst>
                                      </p:cBhvr>
                                      <p:to>
                                        <p:strVal val="visible"/>
                                      </p:to>
                                    </p:set>
                                    <p:anim calcmode="lin" valueType="num">
                                      <p:cBhvr>
                                        <p:cTn id="52" dur="1000" fill="hold"/>
                                        <p:tgtEl>
                                          <p:spTgt spid="53">
                                            <p:txEl>
                                              <p:pRg st="2" end="2"/>
                                            </p:txEl>
                                          </p:spTgt>
                                        </p:tgtEl>
                                        <p:attrNameLst>
                                          <p:attrName>ppt_w</p:attrName>
                                        </p:attrNameLst>
                                      </p:cBhvr>
                                      <p:tavLst>
                                        <p:tav tm="0">
                                          <p:val>
                                            <p:fltVal val="0"/>
                                          </p:val>
                                        </p:tav>
                                        <p:tav tm="100000">
                                          <p:val>
                                            <p:strVal val="#ppt_w"/>
                                          </p:val>
                                        </p:tav>
                                      </p:tavLst>
                                    </p:anim>
                                    <p:anim calcmode="lin" valueType="num">
                                      <p:cBhvr>
                                        <p:cTn id="53" dur="1000" fill="hold"/>
                                        <p:tgtEl>
                                          <p:spTgt spid="53">
                                            <p:txEl>
                                              <p:pRg st="2" end="2"/>
                                            </p:txEl>
                                          </p:spTgt>
                                        </p:tgtEl>
                                        <p:attrNameLst>
                                          <p:attrName>ppt_h</p:attrName>
                                        </p:attrNameLst>
                                      </p:cBhvr>
                                      <p:tavLst>
                                        <p:tav tm="0">
                                          <p:val>
                                            <p:fltVal val="0"/>
                                          </p:val>
                                        </p:tav>
                                        <p:tav tm="100000">
                                          <p:val>
                                            <p:strVal val="#ppt_h"/>
                                          </p:val>
                                        </p:tav>
                                      </p:tavLst>
                                    </p:anim>
                                    <p:animEffect transition="in" filter="fade">
                                      <p:cBhvr>
                                        <p:cTn id="54" dur="1000"/>
                                        <p:tgtEl>
                                          <p:spTgt spid="53">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1000"/>
                                        <p:tgtEl>
                                          <p:spTgt spid="59"/>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1000"/>
                                        <p:tgtEl>
                                          <p:spTgt spid="60"/>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10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96"/>
                                        </p:tgtEl>
                                        <p:attrNameLst>
                                          <p:attrName>style.visibility</p:attrName>
                                        </p:attrNameLst>
                                      </p:cBhvr>
                                      <p:to>
                                        <p:strVal val="visible"/>
                                      </p:to>
                                    </p:set>
                                    <p:animEffect transition="in" filter="wipe(down)">
                                      <p:cBhvr>
                                        <p:cTn id="72" dur="1000"/>
                                        <p:tgtEl>
                                          <p:spTgt spid="9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79"/>
                                        </p:tgtEl>
                                        <p:attrNameLst>
                                          <p:attrName>style.visibility</p:attrName>
                                        </p:attrNameLst>
                                      </p:cBhvr>
                                      <p:to>
                                        <p:strVal val="visible"/>
                                      </p:to>
                                    </p:set>
                                    <p:animEffect transition="in" filter="wipe(down)">
                                      <p:cBhvr>
                                        <p:cTn id="77" dur="1000"/>
                                        <p:tgtEl>
                                          <p:spTgt spid="7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fade">
                                      <p:cBhvr>
                                        <p:cTn id="82" dur="1000"/>
                                        <p:tgtEl>
                                          <p:spTgt spid="85"/>
                                        </p:tgtEl>
                                      </p:cBhvr>
                                    </p:animEffect>
                                  </p:childTnLst>
                                </p:cTn>
                              </p:par>
                            </p:childTnLst>
                          </p:cTn>
                        </p:par>
                        <p:par>
                          <p:cTn id="83" fill="hold">
                            <p:stCondLst>
                              <p:cond delay="1000"/>
                            </p:stCondLst>
                            <p:childTnLst>
                              <p:par>
                                <p:cTn id="84" presetID="10" presetClass="entr" presetSubtype="0" fill="hold" nodeType="after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fade">
                                      <p:cBhvr>
                                        <p:cTn id="86" dur="1000"/>
                                        <p:tgtEl>
                                          <p:spTgt spid="86"/>
                                        </p:tgtEl>
                                      </p:cBhvr>
                                    </p:animEffect>
                                  </p:childTnLst>
                                </p:cTn>
                              </p:par>
                            </p:childTnLst>
                          </p:cTn>
                        </p:par>
                        <p:par>
                          <p:cTn id="87" fill="hold">
                            <p:stCondLst>
                              <p:cond delay="2000"/>
                            </p:stCondLst>
                            <p:childTnLst>
                              <p:par>
                                <p:cTn id="88" presetID="10" presetClass="entr" presetSubtype="0" fill="hold" nodeType="afterEffect">
                                  <p:stCondLst>
                                    <p:cond delay="0"/>
                                  </p:stCondLst>
                                  <p:childTnLst>
                                    <p:set>
                                      <p:cBhvr>
                                        <p:cTn id="89" dur="1" fill="hold">
                                          <p:stCondLst>
                                            <p:cond delay="0"/>
                                          </p:stCondLst>
                                        </p:cTn>
                                        <p:tgtEl>
                                          <p:spTgt spid="87"/>
                                        </p:tgtEl>
                                        <p:attrNameLst>
                                          <p:attrName>style.visibility</p:attrName>
                                        </p:attrNameLst>
                                      </p:cBhvr>
                                      <p:to>
                                        <p:strVal val="visible"/>
                                      </p:to>
                                    </p:set>
                                    <p:animEffect transition="in" filter="fade">
                                      <p:cBhvr>
                                        <p:cTn id="90" dur="1000"/>
                                        <p:tgtEl>
                                          <p:spTgt spid="8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97"/>
                                        </p:tgtEl>
                                        <p:attrNameLst>
                                          <p:attrName>style.visibility</p:attrName>
                                        </p:attrNameLst>
                                      </p:cBhvr>
                                      <p:to>
                                        <p:strVal val="visible"/>
                                      </p:to>
                                    </p:set>
                                    <p:animEffect transition="in" filter="wipe(up)">
                                      <p:cBhvr>
                                        <p:cTn id="95" dur="1000"/>
                                        <p:tgtEl>
                                          <p:spTgt spid="9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77"/>
                                        </p:tgtEl>
                                        <p:attrNameLst>
                                          <p:attrName>style.visibility</p:attrName>
                                        </p:attrNameLst>
                                      </p:cBhvr>
                                      <p:to>
                                        <p:strVal val="visible"/>
                                      </p:to>
                                    </p:set>
                                    <p:animEffect transition="in" filter="wipe(up)">
                                      <p:cBhvr>
                                        <p:cTn id="100"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5" grpId="0"/>
      <p:bldP spid="48" grpId="0" animBg="1"/>
      <p:bldP spid="5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62" name="Straight Connector 61"/>
          <p:cNvCxnSpPr/>
          <p:nvPr/>
        </p:nvCxnSpPr>
        <p:spPr>
          <a:xfrm>
            <a:off x="3276600" y="6096000"/>
            <a:ext cx="5181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419600" y="5596128"/>
            <a:ext cx="2598532" cy="523220"/>
          </a:xfrm>
          <a:prstGeom prst="rect">
            <a:avLst/>
          </a:prstGeom>
        </p:spPr>
        <p:txBody>
          <a:bodyPr wrap="none">
            <a:spAutoFit/>
          </a:bodyPr>
          <a:lstStyle/>
          <a:p>
            <a:r>
              <a:rPr lang="en-US" sz="2800" b="1" dirty="0" smtClean="0"/>
              <a:t>solar reflectivity</a:t>
            </a:r>
            <a:endParaRPr lang="en-US" sz="2800" dirty="0"/>
          </a:p>
        </p:txBody>
      </p:sp>
      <p:sp useBgFill="1">
        <p:nvSpPr>
          <p:cNvPr id="47"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cxnSp>
        <p:nvCxnSpPr>
          <p:cNvPr id="49" name="Straight Connector 48"/>
          <p:cNvCxnSpPr/>
          <p:nvPr/>
        </p:nvCxnSpPr>
        <p:spPr>
          <a:xfrm>
            <a:off x="4495800" y="6094412"/>
            <a:ext cx="24384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6860" name="AutoShape 12" descr="http://7-themes.com/data_images/out/58/6969213-ocean-saili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2" name="AutoShape 14" descr="http://7-themes.com/data_images/out/58/6969213-ocean-saili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4" name="AutoShape 16" descr="http://7-themes.com/data_images/out/58/6969213-ocean-saili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6" name="AutoShape 18" descr="http://7-themes.com/data_images/out/58/6969213-ocean-sailin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6868" name="AutoShape 20" descr="Ocean Sail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48"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sp>
        <p:nvSpPr>
          <p:cNvPr id="53" name="Rectangle 52"/>
          <p:cNvSpPr/>
          <p:nvPr/>
        </p:nvSpPr>
        <p:spPr>
          <a:xfrm>
            <a:off x="3200400" y="5638800"/>
            <a:ext cx="5943600" cy="1215717"/>
          </a:xfrm>
          <a:prstGeom prst="rect">
            <a:avLst/>
          </a:prstGeom>
        </p:spPr>
        <p:txBody>
          <a:bodyPr wrap="square" tIns="0">
            <a:spAutoFit/>
          </a:bodyPr>
          <a:lstStyle/>
          <a:p>
            <a:r>
              <a:rPr lang="en-US" sz="2800" b="1" dirty="0" err="1" smtClean="0"/>
              <a:t>Albedo</a:t>
            </a:r>
            <a:r>
              <a:rPr lang="en-US" sz="2800" b="1" dirty="0" smtClean="0"/>
              <a:t> (                              ) of earth </a:t>
            </a:r>
          </a:p>
          <a:p>
            <a:endParaRPr lang="en-US" sz="800" b="1" dirty="0" smtClean="0"/>
          </a:p>
          <a:p>
            <a:r>
              <a:rPr lang="en-US" sz="2800" b="1" dirty="0" smtClean="0"/>
              <a:t>	            </a:t>
            </a:r>
            <a:r>
              <a:rPr lang="en-US" sz="4000" b="1" dirty="0" smtClean="0"/>
              <a:t>30%</a:t>
            </a:r>
            <a:endParaRPr lang="en-US" sz="4000" b="1" dirty="0"/>
          </a:p>
        </p:txBody>
      </p:sp>
      <p:cxnSp>
        <p:nvCxnSpPr>
          <p:cNvPr id="79" name="Straight Arrow Connector 78"/>
          <p:cNvCxnSpPr/>
          <p:nvPr/>
        </p:nvCxnSpPr>
        <p:spPr>
          <a:xfrm rot="16200000" flipV="1">
            <a:off x="5980906" y="6514306"/>
            <a:ext cx="534194" cy="794"/>
          </a:xfrm>
          <a:prstGeom prst="straightConnector1">
            <a:avLst/>
          </a:prstGeom>
          <a:ln w="101600">
            <a:solidFill>
              <a:srgbClr val="0033CC"/>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52400" y="1676400"/>
            <a:ext cx="8534400" cy="2667000"/>
            <a:chOff x="152400" y="1676400"/>
            <a:chExt cx="8534400" cy="2667000"/>
          </a:xfrm>
        </p:grpSpPr>
        <p:grpSp>
          <p:nvGrpSpPr>
            <p:cNvPr id="51" name="Group 50"/>
            <p:cNvGrpSpPr/>
            <p:nvPr/>
          </p:nvGrpSpPr>
          <p:grpSpPr>
            <a:xfrm>
              <a:off x="914400" y="1676400"/>
              <a:ext cx="7772400" cy="2667000"/>
              <a:chOff x="914400" y="1676400"/>
              <a:chExt cx="7772400" cy="2667000"/>
            </a:xfrm>
          </p:grpSpPr>
          <p:sp>
            <p:nvSpPr>
              <p:cNvPr id="54" name="Rectangle 53"/>
              <p:cNvSpPr/>
              <p:nvPr/>
            </p:nvSpPr>
            <p:spPr>
              <a:xfrm>
                <a:off x="914400" y="1905000"/>
                <a:ext cx="2331216" cy="523220"/>
              </a:xfrm>
              <a:prstGeom prst="rect">
                <a:avLst/>
              </a:prstGeom>
            </p:spPr>
            <p:txBody>
              <a:bodyPr wrap="none">
                <a:spAutoFit/>
              </a:bodyPr>
              <a:lstStyle/>
              <a:p>
                <a:r>
                  <a:rPr lang="en-US" sz="2800" b="1" dirty="0" smtClean="0"/>
                  <a:t>heat retention</a:t>
                </a:r>
                <a:endParaRPr lang="en-US" sz="2800" dirty="0"/>
              </a:p>
            </p:txBody>
          </p:sp>
          <p:pic>
            <p:nvPicPr>
              <p:cNvPr id="59" name="Picture 58" descr="climate change CO2 cycle.gif (10405 bytes)"/>
              <p:cNvPicPr>
                <a:picLocks noChangeAspect="1" noChangeArrowheads="1"/>
              </p:cNvPicPr>
              <p:nvPr/>
            </p:nvPicPr>
            <p:blipFill>
              <a:blip r:embed="rId3"/>
              <a:srcRect l="50000" t="37017" r="28738" b="21779"/>
              <a:stretch>
                <a:fillRect/>
              </a:stretch>
            </p:blipFill>
            <p:spPr bwMode="auto">
              <a:xfrm>
                <a:off x="5410200" y="2209800"/>
                <a:ext cx="990600" cy="1143000"/>
              </a:xfrm>
              <a:prstGeom prst="rect">
                <a:avLst/>
              </a:prstGeom>
              <a:noFill/>
            </p:spPr>
          </p:pic>
          <p:pic>
            <p:nvPicPr>
              <p:cNvPr id="60" name="Picture 2" descr="climate change CO2 cycle.gif (10405 bytes)"/>
              <p:cNvPicPr>
                <a:picLocks noChangeAspect="1" noChangeArrowheads="1"/>
              </p:cNvPicPr>
              <p:nvPr/>
            </p:nvPicPr>
            <p:blipFill>
              <a:blip r:embed="rId3"/>
              <a:srcRect l="52778" t="40045" r="33333" b="27297"/>
              <a:stretch>
                <a:fillRect/>
              </a:stretch>
            </p:blipFill>
            <p:spPr bwMode="auto">
              <a:xfrm>
                <a:off x="6781800" y="1676400"/>
                <a:ext cx="1905000" cy="2667000"/>
              </a:xfrm>
              <a:prstGeom prst="rect">
                <a:avLst/>
              </a:prstGeom>
              <a:noFill/>
            </p:spPr>
          </p:pic>
          <p:cxnSp>
            <p:nvCxnSpPr>
              <p:cNvPr id="61" name="Straight Connector 60"/>
              <p:cNvCxnSpPr/>
              <p:nvPr/>
            </p:nvCxnSpPr>
            <p:spPr>
              <a:xfrm>
                <a:off x="990600" y="2362200"/>
                <a:ext cx="2209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Text Box 4"/>
            <p:cNvSpPr txBox="1">
              <a:spLocks noChangeArrowheads="1"/>
            </p:cNvSpPr>
            <p:nvPr/>
          </p:nvSpPr>
          <p:spPr bwMode="auto">
            <a:xfrm>
              <a:off x="152400" y="2362200"/>
              <a:ext cx="4953000" cy="461665"/>
            </a:xfrm>
            <a:prstGeom prst="rect">
              <a:avLst/>
            </a:prstGeom>
            <a:noFill/>
            <a:ln w="9525">
              <a:noFill/>
              <a:miter lim="800000"/>
              <a:headEnd/>
              <a:tailEnd/>
            </a:ln>
          </p:spPr>
          <p:txBody>
            <a:bodyPr wrap="square">
              <a:spAutoFit/>
            </a:bodyPr>
            <a:lstStyle/>
            <a:p>
              <a:r>
                <a:rPr lang="en-US" sz="2400" b="1" dirty="0" smtClean="0"/>
                <a:t>variations in greenhouse gases (CO</a:t>
              </a:r>
              <a:r>
                <a:rPr lang="en-US" sz="2400" b="1" baseline="-25000" dirty="0" smtClean="0"/>
                <a:t>2</a:t>
              </a:r>
              <a:r>
                <a:rPr lang="en-US" sz="2400" b="1" dirty="0" smtClean="0"/>
                <a:t>)</a:t>
              </a:r>
            </a:p>
          </p:txBody>
        </p:sp>
      </p:grpSp>
      <p:cxnSp>
        <p:nvCxnSpPr>
          <p:cNvPr id="77" name="Straight Arrow Connector 76"/>
          <p:cNvCxnSpPr/>
          <p:nvPr/>
        </p:nvCxnSpPr>
        <p:spPr>
          <a:xfrm rot="5400000">
            <a:off x="4612021" y="6513179"/>
            <a:ext cx="530352" cy="794"/>
          </a:xfrm>
          <a:prstGeom prst="straightConnector1">
            <a:avLst/>
          </a:prstGeom>
          <a:ln w="1016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nvGrpSpPr>
          <p:cNvPr id="7" name="Group 85"/>
          <p:cNvGrpSpPr/>
          <p:nvPr/>
        </p:nvGrpSpPr>
        <p:grpSpPr>
          <a:xfrm>
            <a:off x="3429000" y="3957935"/>
            <a:ext cx="2438400" cy="1447800"/>
            <a:chOff x="3200400" y="4191000"/>
            <a:chExt cx="2438400" cy="1447800"/>
          </a:xfrm>
        </p:grpSpPr>
        <p:pic>
          <p:nvPicPr>
            <p:cNvPr id="206856" name="Picture 8" descr="Culbin_Forest_from_above.jpg"/>
            <p:cNvPicPr>
              <a:picLocks noChangeAspect="1" noChangeArrowheads="1"/>
            </p:cNvPicPr>
            <p:nvPr/>
          </p:nvPicPr>
          <p:blipFill>
            <a:blip r:embed="rId4" cstate="print"/>
            <a:srcRect/>
            <a:stretch>
              <a:fillRect/>
            </a:stretch>
          </p:blipFill>
          <p:spPr bwMode="auto">
            <a:xfrm>
              <a:off x="3200400" y="4225156"/>
              <a:ext cx="2438400" cy="1413644"/>
            </a:xfrm>
            <a:prstGeom prst="rect">
              <a:avLst/>
            </a:prstGeom>
            <a:noFill/>
          </p:spPr>
        </p:pic>
        <p:sp>
          <p:nvSpPr>
            <p:cNvPr id="84" name="TextBox 83"/>
            <p:cNvSpPr txBox="1"/>
            <p:nvPr/>
          </p:nvSpPr>
          <p:spPr>
            <a:xfrm>
              <a:off x="3886200" y="4191000"/>
              <a:ext cx="1031501" cy="461665"/>
            </a:xfrm>
            <a:prstGeom prst="rect">
              <a:avLst/>
            </a:prstGeom>
            <a:noFill/>
          </p:spPr>
          <p:txBody>
            <a:bodyPr wrap="none" rtlCol="0">
              <a:spAutoFit/>
            </a:bodyPr>
            <a:lstStyle/>
            <a:p>
              <a:r>
                <a:rPr lang="en-US" sz="2400" dirty="0" smtClean="0"/>
                <a:t>forests</a:t>
              </a:r>
              <a:endParaRPr lang="en-US" sz="2400" dirty="0"/>
            </a:p>
          </p:txBody>
        </p:sp>
      </p:grpSp>
      <p:grpSp>
        <p:nvGrpSpPr>
          <p:cNvPr id="3" name="Group 59"/>
          <p:cNvGrpSpPr/>
          <p:nvPr/>
        </p:nvGrpSpPr>
        <p:grpSpPr>
          <a:xfrm>
            <a:off x="3276600" y="1662263"/>
            <a:ext cx="2743200" cy="1919137"/>
            <a:chOff x="3352800" y="2057400"/>
            <a:chExt cx="2743200" cy="1919137"/>
          </a:xfrm>
        </p:grpSpPr>
        <p:pic>
          <p:nvPicPr>
            <p:cNvPr id="206854" name="Picture 6" descr="https://upload.wikimedia.org/wikipedia/commons/0/09/NOAA_Portage_Glacier_1958.jpg"/>
            <p:cNvPicPr>
              <a:picLocks noChangeAspect="1" noChangeArrowheads="1"/>
            </p:cNvPicPr>
            <p:nvPr/>
          </p:nvPicPr>
          <p:blipFill>
            <a:blip r:embed="rId5" cstate="print"/>
            <a:srcRect t="3970" r="18182"/>
            <a:stretch>
              <a:fillRect/>
            </a:stretch>
          </p:blipFill>
          <p:spPr bwMode="auto">
            <a:xfrm>
              <a:off x="3352800" y="2133600"/>
              <a:ext cx="2743200" cy="1842937"/>
            </a:xfrm>
            <a:prstGeom prst="rect">
              <a:avLst/>
            </a:prstGeom>
            <a:noFill/>
          </p:spPr>
        </p:pic>
        <p:sp>
          <p:nvSpPr>
            <p:cNvPr id="57" name="TextBox 56"/>
            <p:cNvSpPr txBox="1"/>
            <p:nvPr/>
          </p:nvSpPr>
          <p:spPr>
            <a:xfrm>
              <a:off x="3810000" y="2057400"/>
              <a:ext cx="1905393" cy="461665"/>
            </a:xfrm>
            <a:prstGeom prst="rect">
              <a:avLst/>
            </a:prstGeom>
            <a:noFill/>
          </p:spPr>
          <p:txBody>
            <a:bodyPr wrap="none" rtlCol="0">
              <a:spAutoFit/>
            </a:bodyPr>
            <a:lstStyle/>
            <a:p>
              <a:r>
                <a:rPr lang="en-US" sz="2400" dirty="0" smtClean="0"/>
                <a:t>snow, glaciers</a:t>
              </a:r>
              <a:endParaRPr lang="en-US" sz="2400" dirty="0"/>
            </a:p>
          </p:txBody>
        </p:sp>
      </p:grpSp>
      <p:grpSp>
        <p:nvGrpSpPr>
          <p:cNvPr id="50" name="Group 49"/>
          <p:cNvGrpSpPr/>
          <p:nvPr/>
        </p:nvGrpSpPr>
        <p:grpSpPr>
          <a:xfrm>
            <a:off x="0" y="914400"/>
            <a:ext cx="9144000" cy="5181600"/>
            <a:chOff x="0" y="914400"/>
            <a:chExt cx="9144000" cy="5181600"/>
          </a:xfrm>
        </p:grpSpPr>
        <p:sp>
          <p:nvSpPr>
            <p:cNvPr id="55" name="Rectangle 54"/>
            <p:cNvSpPr/>
            <p:nvPr/>
          </p:nvSpPr>
          <p:spPr>
            <a:xfrm>
              <a:off x="0" y="1524000"/>
              <a:ext cx="2971800" cy="507831"/>
            </a:xfrm>
            <a:prstGeom prst="rect">
              <a:avLst/>
            </a:prstGeom>
          </p:spPr>
          <p:txBody>
            <a:bodyPr wrap="square">
              <a:spAutoFit/>
            </a:bodyPr>
            <a:lstStyle/>
            <a:p>
              <a:r>
                <a:rPr lang="en-US" sz="2700" dirty="0" smtClean="0"/>
                <a:t>Reflective surfaces: </a:t>
              </a:r>
              <a:endParaRPr lang="en-US" sz="2700" dirty="0"/>
            </a:p>
          </p:txBody>
        </p:sp>
        <p:grpSp>
          <p:nvGrpSpPr>
            <p:cNvPr id="2" name="Group 58"/>
            <p:cNvGrpSpPr/>
            <p:nvPr/>
          </p:nvGrpSpPr>
          <p:grpSpPr>
            <a:xfrm>
              <a:off x="152401" y="2133599"/>
              <a:ext cx="2971800" cy="1524001"/>
              <a:chOff x="370114" y="2666999"/>
              <a:chExt cx="2603746" cy="1741715"/>
            </a:xfrm>
          </p:grpSpPr>
          <p:pic>
            <p:nvPicPr>
              <p:cNvPr id="206852" name="Picture 4" descr="http://www.alexsack.com/wp-content/uploads/2014/10/clouds.jpg"/>
              <p:cNvPicPr>
                <a:picLocks noChangeAspect="1" noChangeArrowheads="1"/>
              </p:cNvPicPr>
              <p:nvPr/>
            </p:nvPicPr>
            <p:blipFill>
              <a:blip r:embed="rId6" cstate="print"/>
              <a:srcRect/>
              <a:stretch>
                <a:fillRect/>
              </a:stretch>
            </p:blipFill>
            <p:spPr bwMode="auto">
              <a:xfrm>
                <a:off x="370114" y="2666999"/>
                <a:ext cx="2547257" cy="1741714"/>
              </a:xfrm>
              <a:prstGeom prst="rect">
                <a:avLst/>
              </a:prstGeom>
              <a:noFill/>
            </p:spPr>
          </p:pic>
          <p:sp>
            <p:nvSpPr>
              <p:cNvPr id="56" name="TextBox 55"/>
              <p:cNvSpPr txBox="1"/>
              <p:nvPr/>
            </p:nvSpPr>
            <p:spPr>
              <a:xfrm>
                <a:off x="1982883" y="3947049"/>
                <a:ext cx="990977" cy="461665"/>
              </a:xfrm>
              <a:prstGeom prst="rect">
                <a:avLst/>
              </a:prstGeom>
              <a:noFill/>
            </p:spPr>
            <p:txBody>
              <a:bodyPr wrap="none" rtlCol="0">
                <a:spAutoFit/>
              </a:bodyPr>
              <a:lstStyle/>
              <a:p>
                <a:r>
                  <a:rPr lang="en-US" sz="2400" dirty="0" smtClean="0"/>
                  <a:t>clouds</a:t>
                </a:r>
                <a:endParaRPr lang="en-US" sz="2400" dirty="0"/>
              </a:p>
            </p:txBody>
          </p:sp>
        </p:grpSp>
        <p:grpSp>
          <p:nvGrpSpPr>
            <p:cNvPr id="4" name="Group 60"/>
            <p:cNvGrpSpPr/>
            <p:nvPr/>
          </p:nvGrpSpPr>
          <p:grpSpPr>
            <a:xfrm>
              <a:off x="6248400" y="1738463"/>
              <a:ext cx="2819400" cy="1828800"/>
              <a:chOff x="6248400" y="2209800"/>
              <a:chExt cx="2798216" cy="1685926"/>
            </a:xfrm>
          </p:grpSpPr>
          <p:pic>
            <p:nvPicPr>
              <p:cNvPr id="206850" name="Picture 2" descr="kirishima-volcano-ash-cloud"/>
              <p:cNvPicPr>
                <a:picLocks noChangeAspect="1" noChangeArrowheads="1"/>
              </p:cNvPicPr>
              <p:nvPr/>
            </p:nvPicPr>
            <p:blipFill>
              <a:blip r:embed="rId7"/>
              <a:srcRect/>
              <a:stretch>
                <a:fillRect/>
              </a:stretch>
            </p:blipFill>
            <p:spPr bwMode="auto">
              <a:xfrm>
                <a:off x="6248400" y="2209800"/>
                <a:ext cx="2798216" cy="1685926"/>
              </a:xfrm>
              <a:prstGeom prst="rect">
                <a:avLst/>
              </a:prstGeom>
              <a:noFill/>
            </p:spPr>
          </p:pic>
          <p:sp>
            <p:nvSpPr>
              <p:cNvPr id="58" name="TextBox 57"/>
              <p:cNvSpPr txBox="1"/>
              <p:nvPr/>
            </p:nvSpPr>
            <p:spPr>
              <a:xfrm>
                <a:off x="6248400" y="3429000"/>
                <a:ext cx="1689245" cy="461665"/>
              </a:xfrm>
              <a:prstGeom prst="rect">
                <a:avLst/>
              </a:prstGeom>
              <a:noFill/>
            </p:spPr>
            <p:txBody>
              <a:bodyPr wrap="none" rtlCol="0">
                <a:spAutoFit/>
              </a:bodyPr>
              <a:lstStyle/>
              <a:p>
                <a:r>
                  <a:rPr lang="en-US" sz="2400" dirty="0" smtClean="0">
                    <a:solidFill>
                      <a:schemeClr val="bg1"/>
                    </a:solidFill>
                  </a:rPr>
                  <a:t>volcanic ash</a:t>
                </a:r>
                <a:endParaRPr lang="en-US" sz="2400" dirty="0">
                  <a:solidFill>
                    <a:schemeClr val="bg1"/>
                  </a:solidFill>
                </a:endParaRPr>
              </a:p>
            </p:txBody>
          </p:sp>
        </p:grpSp>
        <p:sp>
          <p:nvSpPr>
            <p:cNvPr id="65" name="Rectangle 64"/>
            <p:cNvSpPr/>
            <p:nvPr/>
          </p:nvSpPr>
          <p:spPr>
            <a:xfrm>
              <a:off x="0" y="3831104"/>
              <a:ext cx="3124200" cy="507831"/>
            </a:xfrm>
            <a:prstGeom prst="rect">
              <a:avLst/>
            </a:prstGeom>
          </p:spPr>
          <p:txBody>
            <a:bodyPr wrap="square">
              <a:spAutoFit/>
            </a:bodyPr>
            <a:lstStyle/>
            <a:p>
              <a:r>
                <a:rPr lang="en-US" sz="2700" dirty="0" smtClean="0"/>
                <a:t>Absorptive surfaces: </a:t>
              </a:r>
              <a:endParaRPr lang="en-US" sz="2700" dirty="0"/>
            </a:p>
          </p:txBody>
        </p:sp>
        <p:grpSp>
          <p:nvGrpSpPr>
            <p:cNvPr id="5" name="Group 84"/>
            <p:cNvGrpSpPr/>
            <p:nvPr/>
          </p:nvGrpSpPr>
          <p:grpSpPr>
            <a:xfrm>
              <a:off x="381000" y="4338935"/>
              <a:ext cx="2628900" cy="1757065"/>
              <a:chOff x="381000" y="4572000"/>
              <a:chExt cx="2628900" cy="1757065"/>
            </a:xfrm>
          </p:grpSpPr>
          <p:pic>
            <p:nvPicPr>
              <p:cNvPr id="206870" name="Picture 22" descr="https://static.pexels.com/photos/6644/sea-water-ocean-waves.jpg"/>
              <p:cNvPicPr>
                <a:picLocks noChangeAspect="1" noChangeArrowheads="1"/>
              </p:cNvPicPr>
              <p:nvPr/>
            </p:nvPicPr>
            <p:blipFill>
              <a:blip r:embed="rId8" cstate="print"/>
              <a:srcRect/>
              <a:stretch>
                <a:fillRect/>
              </a:stretch>
            </p:blipFill>
            <p:spPr bwMode="auto">
              <a:xfrm>
                <a:off x="381000" y="4572000"/>
                <a:ext cx="2628900" cy="1752600"/>
              </a:xfrm>
              <a:prstGeom prst="rect">
                <a:avLst/>
              </a:prstGeom>
              <a:noFill/>
            </p:spPr>
          </p:pic>
          <p:sp>
            <p:nvSpPr>
              <p:cNvPr id="82" name="TextBox 81"/>
              <p:cNvSpPr txBox="1"/>
              <p:nvPr/>
            </p:nvSpPr>
            <p:spPr>
              <a:xfrm>
                <a:off x="457200" y="5867400"/>
                <a:ext cx="1059906" cy="461665"/>
              </a:xfrm>
              <a:prstGeom prst="rect">
                <a:avLst/>
              </a:prstGeom>
              <a:noFill/>
            </p:spPr>
            <p:txBody>
              <a:bodyPr wrap="none" rtlCol="0">
                <a:spAutoFit/>
              </a:bodyPr>
              <a:lstStyle/>
              <a:p>
                <a:r>
                  <a:rPr lang="en-US" sz="2400" dirty="0" smtClean="0">
                    <a:solidFill>
                      <a:schemeClr val="bg1"/>
                    </a:solidFill>
                  </a:rPr>
                  <a:t>oceans</a:t>
                </a:r>
                <a:endParaRPr lang="en-US" sz="2400" dirty="0">
                  <a:solidFill>
                    <a:schemeClr val="bg1"/>
                  </a:solidFill>
                </a:endParaRPr>
              </a:p>
            </p:txBody>
          </p:sp>
        </p:grpSp>
        <p:grpSp>
          <p:nvGrpSpPr>
            <p:cNvPr id="6" name="Group 86"/>
            <p:cNvGrpSpPr/>
            <p:nvPr/>
          </p:nvGrpSpPr>
          <p:grpSpPr>
            <a:xfrm>
              <a:off x="6172200" y="4034135"/>
              <a:ext cx="2209800" cy="1385888"/>
              <a:chOff x="5943600" y="4267200"/>
              <a:chExt cx="2209800" cy="1385888"/>
            </a:xfrm>
          </p:grpSpPr>
          <p:pic>
            <p:nvPicPr>
              <p:cNvPr id="206872" name="Picture 24" descr="http://cdn.phys.org/newman/gfx/news/hires/2013/policiesusin.jpg"/>
              <p:cNvPicPr>
                <a:picLocks noChangeAspect="1" noChangeArrowheads="1"/>
              </p:cNvPicPr>
              <p:nvPr/>
            </p:nvPicPr>
            <p:blipFill>
              <a:blip r:embed="rId9" cstate="print"/>
              <a:srcRect/>
              <a:stretch>
                <a:fillRect/>
              </a:stretch>
            </p:blipFill>
            <p:spPr bwMode="auto">
              <a:xfrm>
                <a:off x="5943600" y="4267200"/>
                <a:ext cx="2209800" cy="1385888"/>
              </a:xfrm>
              <a:prstGeom prst="rect">
                <a:avLst/>
              </a:prstGeom>
              <a:noFill/>
            </p:spPr>
          </p:pic>
          <p:sp>
            <p:nvSpPr>
              <p:cNvPr id="83" name="TextBox 82"/>
              <p:cNvSpPr txBox="1"/>
              <p:nvPr/>
            </p:nvSpPr>
            <p:spPr>
              <a:xfrm>
                <a:off x="7425316" y="4267200"/>
                <a:ext cx="728084" cy="461665"/>
              </a:xfrm>
              <a:prstGeom prst="rect">
                <a:avLst/>
              </a:prstGeom>
              <a:noFill/>
            </p:spPr>
            <p:txBody>
              <a:bodyPr wrap="none" rtlCol="0">
                <a:spAutoFit/>
              </a:bodyPr>
              <a:lstStyle/>
              <a:p>
                <a:r>
                  <a:rPr lang="en-US" sz="2400" dirty="0" smtClean="0">
                    <a:solidFill>
                      <a:schemeClr val="bg1"/>
                    </a:solidFill>
                  </a:rPr>
                  <a:t>soils</a:t>
                </a:r>
                <a:endParaRPr lang="en-US" sz="2400" dirty="0">
                  <a:solidFill>
                    <a:schemeClr val="bg1"/>
                  </a:solidFill>
                </a:endParaRPr>
              </a:p>
            </p:txBody>
          </p:sp>
        </p:grpSp>
        <p:sp useBgFill="1">
          <p:nvSpPr>
            <p:cNvPr id="52" name="Rectangle 51"/>
            <p:cNvSpPr/>
            <p:nvPr/>
          </p:nvSpPr>
          <p:spPr>
            <a:xfrm>
              <a:off x="0" y="914400"/>
              <a:ext cx="9144000" cy="492443"/>
            </a:xfrm>
            <a:prstGeom prst="rect">
              <a:avLst/>
            </a:prstGeom>
            <a:ln w="38100">
              <a:solidFill>
                <a:schemeClr val="tx1">
                  <a:lumMod val="85000"/>
                  <a:lumOff val="15000"/>
                </a:schemeClr>
              </a:solidFill>
            </a:ln>
          </p:spPr>
          <p:txBody>
            <a:bodyPr wrap="square">
              <a:spAutoFit/>
            </a:bodyPr>
            <a:lstStyle/>
            <a:p>
              <a:pPr algn="ctr"/>
              <a:r>
                <a:rPr lang="en-US" sz="2600" dirty="0" smtClean="0"/>
                <a:t>ALBEDO: amount of solar radiation reflected from object/surface</a:t>
              </a:r>
              <a:endParaRPr lang="en-US" sz="2600" dirty="0"/>
            </a:p>
          </p:txBody>
        </p:sp>
        <p:grpSp>
          <p:nvGrpSpPr>
            <p:cNvPr id="8" name="Group 95"/>
            <p:cNvGrpSpPr/>
            <p:nvPr/>
          </p:nvGrpSpPr>
          <p:grpSpPr>
            <a:xfrm>
              <a:off x="1524000" y="1599406"/>
              <a:ext cx="6019800" cy="1575425"/>
              <a:chOff x="1524000" y="1599406"/>
              <a:chExt cx="6019800" cy="1575425"/>
            </a:xfrm>
          </p:grpSpPr>
          <p:cxnSp>
            <p:nvCxnSpPr>
              <p:cNvPr id="88" name="Straight Arrow Connector 87"/>
              <p:cNvCxnSpPr/>
              <p:nvPr/>
            </p:nvCxnSpPr>
            <p:spPr>
              <a:xfrm rot="16200000" flipV="1">
                <a:off x="2606040" y="2132806"/>
                <a:ext cx="1067594" cy="794"/>
              </a:xfrm>
              <a:prstGeom prst="straightConnector1">
                <a:avLst/>
              </a:prstGeom>
              <a:ln w="101600">
                <a:solidFill>
                  <a:srgbClr val="0033CC"/>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V="1">
                <a:off x="5596128" y="2132806"/>
                <a:ext cx="1067594" cy="794"/>
              </a:xfrm>
              <a:prstGeom prst="straightConnector1">
                <a:avLst/>
              </a:prstGeom>
              <a:ln w="101600">
                <a:solidFill>
                  <a:srgbClr val="0033CC"/>
                </a:solidFill>
                <a:tailEnd type="triangle" w="med" len="med"/>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1524000" y="2667000"/>
                <a:ext cx="6019800" cy="507831"/>
              </a:xfrm>
              <a:prstGeom prst="rect">
                <a:avLst/>
              </a:prstGeom>
              <a:solidFill>
                <a:srgbClr val="0033CC"/>
              </a:solidFill>
            </p:spPr>
            <p:txBody>
              <a:bodyPr wrap="square">
                <a:spAutoFit/>
              </a:bodyPr>
              <a:lstStyle/>
              <a:p>
                <a:pPr algn="ctr"/>
                <a:r>
                  <a:rPr lang="en-US" sz="2700" dirty="0" smtClean="0">
                    <a:solidFill>
                      <a:schemeClr val="bg1"/>
                    </a:solidFill>
                  </a:rPr>
                  <a:t>COOLER! </a:t>
                </a:r>
                <a:endParaRPr lang="en-US" sz="2700" dirty="0">
                  <a:solidFill>
                    <a:schemeClr val="bg1"/>
                  </a:solidFill>
                </a:endParaRPr>
              </a:p>
            </p:txBody>
          </p:sp>
        </p:grpSp>
        <p:grpSp>
          <p:nvGrpSpPr>
            <p:cNvPr id="9" name="Group 96"/>
            <p:cNvGrpSpPr/>
            <p:nvPr/>
          </p:nvGrpSpPr>
          <p:grpSpPr>
            <a:xfrm>
              <a:off x="1752600" y="4343400"/>
              <a:ext cx="6019800" cy="1295400"/>
              <a:chOff x="1752600" y="4343400"/>
              <a:chExt cx="6019800" cy="1295400"/>
            </a:xfrm>
          </p:grpSpPr>
          <p:cxnSp>
            <p:nvCxnSpPr>
              <p:cNvPr id="89" name="Straight Arrow Connector 88"/>
              <p:cNvCxnSpPr/>
              <p:nvPr/>
            </p:nvCxnSpPr>
            <p:spPr>
              <a:xfrm rot="5400000">
                <a:off x="2629694" y="5066506"/>
                <a:ext cx="1143000" cy="1588"/>
              </a:xfrm>
              <a:prstGeom prst="straightConnector1">
                <a:avLst/>
              </a:prstGeom>
              <a:ln w="1016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5400000">
                <a:off x="5449094" y="5066506"/>
                <a:ext cx="1143000" cy="1588"/>
              </a:xfrm>
              <a:prstGeom prst="straightConnector1">
                <a:avLst/>
              </a:prstGeom>
              <a:ln w="1016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1752600" y="4343400"/>
                <a:ext cx="6019800" cy="507831"/>
              </a:xfrm>
              <a:prstGeom prst="rect">
                <a:avLst/>
              </a:prstGeom>
              <a:solidFill>
                <a:srgbClr val="FF0000"/>
              </a:solidFill>
            </p:spPr>
            <p:txBody>
              <a:bodyPr wrap="square">
                <a:spAutoFit/>
              </a:bodyPr>
              <a:lstStyle/>
              <a:p>
                <a:pPr algn="ctr"/>
                <a:r>
                  <a:rPr lang="en-US" sz="2700" dirty="0" smtClean="0">
                    <a:solidFill>
                      <a:schemeClr val="bg1"/>
                    </a:solidFill>
                  </a:rPr>
                  <a:t>WARMER!</a:t>
                </a:r>
                <a:endParaRPr lang="en-US" sz="2700" dirty="0">
                  <a:solidFill>
                    <a:schemeClr val="bg1"/>
                  </a:solidFill>
                </a:endParaRPr>
              </a:p>
            </p:txBody>
          </p:sp>
        </p:grpSp>
      </p:grpSp>
      <p:sp>
        <p:nvSpPr>
          <p:cNvPr id="69" name="Oval 68"/>
          <p:cNvSpPr/>
          <p:nvPr/>
        </p:nvSpPr>
        <p:spPr>
          <a:xfrm>
            <a:off x="2438400" y="76200"/>
            <a:ext cx="4267200" cy="8382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4572000" y="914400"/>
            <a:ext cx="1981200" cy="2590800"/>
            <a:chOff x="4572000" y="914400"/>
            <a:chExt cx="1981200" cy="2590800"/>
          </a:xfrm>
        </p:grpSpPr>
        <p:cxnSp>
          <p:nvCxnSpPr>
            <p:cNvPr id="67" name="Straight Connector 66"/>
            <p:cNvCxnSpPr>
              <a:stCxn id="69" idx="4"/>
              <a:endCxn id="68" idx="0"/>
            </p:cNvCxnSpPr>
            <p:nvPr/>
          </p:nvCxnSpPr>
          <p:spPr>
            <a:xfrm rot="16200000" flipH="1">
              <a:off x="4667250" y="819150"/>
              <a:ext cx="1143000" cy="1333500"/>
            </a:xfrm>
            <a:prstGeom prst="line">
              <a:avLst/>
            </a:prstGeom>
            <a:ln w="76200">
              <a:solidFill>
                <a:schemeClr val="tx2">
                  <a:lumMod val="60000"/>
                  <a:lumOff val="40000"/>
                </a:schemeClr>
              </a:solidFill>
            </a:ln>
            <a:effectLst>
              <a:outerShdw blurRad="38100" dist="50800" dir="5400000" algn="ctr" rotWithShape="0">
                <a:schemeClr val="accent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5257800" y="2057400"/>
              <a:ext cx="1295400" cy="14478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867400" y="3505200"/>
            <a:ext cx="762000" cy="3352800"/>
            <a:chOff x="5867400" y="3505200"/>
            <a:chExt cx="762000" cy="3352800"/>
          </a:xfrm>
        </p:grpSpPr>
        <p:cxnSp>
          <p:nvCxnSpPr>
            <p:cNvPr id="71" name="Straight Connector 70"/>
            <p:cNvCxnSpPr>
              <a:stCxn id="68" idx="4"/>
              <a:endCxn id="72" idx="0"/>
            </p:cNvCxnSpPr>
            <p:nvPr/>
          </p:nvCxnSpPr>
          <p:spPr>
            <a:xfrm rot="16200000" flipH="1">
              <a:off x="4781550" y="4629150"/>
              <a:ext cx="2590800" cy="342900"/>
            </a:xfrm>
            <a:prstGeom prst="line">
              <a:avLst/>
            </a:prstGeom>
            <a:ln w="76200">
              <a:solidFill>
                <a:schemeClr val="tx2">
                  <a:lumMod val="60000"/>
                  <a:lumOff val="40000"/>
                </a:schemeClr>
              </a:solidFill>
            </a:ln>
            <a:effectLst>
              <a:outerShdw blurRad="38100" dist="50800" dir="5400000" algn="ctr" rotWithShape="0">
                <a:schemeClr val="accent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5867400" y="6096000"/>
              <a:ext cx="762000" cy="7620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0"/>
                                        </p:tgtEl>
                                      </p:cBhvr>
                                    </p:animEffect>
                                    <p:set>
                                      <p:cBhvr>
                                        <p:cTn id="7" dur="1" fill="hold">
                                          <p:stCondLst>
                                            <p:cond delay="999"/>
                                          </p:stCondLst>
                                        </p:cTn>
                                        <p:tgtEl>
                                          <p:spTgt spid="50"/>
                                        </p:tgtEl>
                                        <p:attrNameLst>
                                          <p:attrName>style.visibility</p:attrName>
                                        </p:attrNameLst>
                                      </p:cBhvr>
                                      <p:to>
                                        <p:strVal val="hidden"/>
                                      </p:to>
                                    </p:set>
                                  </p:childTnLst>
                                </p:cTn>
                              </p:par>
                              <p:par>
                                <p:cTn id="8" presetID="35" presetClass="path" presetSubtype="0" accel="50000" decel="50000" fill="hold" nodeType="withEffect">
                                  <p:stCondLst>
                                    <p:cond delay="500"/>
                                  </p:stCondLst>
                                  <p:childTnLst>
                                    <p:animMotion origin="layout" path="M -3.33333E-6 -2.08092E-6 L -0.34166 0.10659 " pathEditMode="relative" rAng="0" ptsTypes="AA">
                                      <p:cBhvr>
                                        <p:cTn id="9" dur="1000" fill="hold"/>
                                        <p:tgtEl>
                                          <p:spTgt spid="7"/>
                                        </p:tgtEl>
                                        <p:attrNameLst>
                                          <p:attrName>ppt_x</p:attrName>
                                          <p:attrName>ppt_y</p:attrName>
                                        </p:attrNameLst>
                                      </p:cBhvr>
                                      <p:rCtr x="-171" y="53"/>
                                    </p:animMotion>
                                  </p:childTnLst>
                                </p:cTn>
                              </p:par>
                              <p:par>
                                <p:cTn id="10" presetID="42" presetClass="path" presetSubtype="0" accel="50000" decel="50000" fill="hold" nodeType="withEffect">
                                  <p:stCondLst>
                                    <p:cond delay="500"/>
                                  </p:stCondLst>
                                  <p:childTnLst>
                                    <p:animMotion origin="layout" path="M -3.33333E-6 -4.10405E-6 L -0.10833 0.29526 " pathEditMode="relative" rAng="0" ptsTypes="AA">
                                      <p:cBhvr>
                                        <p:cTn id="11" dur="1000" fill="hold"/>
                                        <p:tgtEl>
                                          <p:spTgt spid="3"/>
                                        </p:tgtEl>
                                        <p:attrNameLst>
                                          <p:attrName>ppt_x</p:attrName>
                                          <p:attrName>ppt_y</p:attrName>
                                        </p:attrNameLst>
                                      </p:cBhvr>
                                      <p:rCtr x="-54" y="148"/>
                                    </p:animMotion>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10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up)">
                                      <p:cBhvr>
                                        <p:cTn id="20" dur="10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wipe(up)">
                                      <p:cBhvr>
                                        <p:cTn id="25" dur="1000"/>
                                        <p:tgtEl>
                                          <p:spTgt spid="6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7017306"/>
          </a:xfrm>
          <a:prstGeom prst="rect">
            <a:avLst/>
          </a:prstGeom>
        </p:spPr>
        <p:txBody>
          <a:bodyPr wrap="square">
            <a:spAutoFit/>
          </a:bodyPr>
          <a:lstStyle/>
          <a:p>
            <a:r>
              <a:rPr lang="en-US" sz="1500" dirty="0" smtClean="0">
                <a:hlinkClick r:id="rId2"/>
              </a:rPr>
              <a:t>http://www3.epa.gov/climatechange/science/causes.html</a:t>
            </a:r>
            <a:endParaRPr lang="en-US" sz="1500" dirty="0" smtClean="0"/>
          </a:p>
          <a:p>
            <a:endParaRPr lang="en-US" sz="1500" dirty="0" smtClean="0"/>
          </a:p>
          <a:p>
            <a:r>
              <a:rPr lang="en-US" sz="1500" b="1" dirty="0" smtClean="0"/>
              <a:t>Changes in reflectivity affect how much energy enters Earth’s system</a:t>
            </a:r>
          </a:p>
          <a:p>
            <a:r>
              <a:rPr lang="en-US" sz="1500" dirty="0" smtClean="0"/>
              <a:t>When sunlight reaches Earth, it can be reflected or absorbed. The amount that is reflected or absorbed depends on Earth’s surface and atmosphere. Light-colored objects and surfaces, like snow and clouds, tend to reflect most sunlight, while darker objects and surfaces, like the ocean, forests, or soil, tend to absorb more sunlight.</a:t>
            </a:r>
          </a:p>
          <a:p>
            <a:r>
              <a:rPr lang="en-US" sz="1500" dirty="0" smtClean="0"/>
              <a:t>The term </a:t>
            </a:r>
            <a:r>
              <a:rPr lang="en-US" sz="1500" dirty="0" err="1" smtClean="0"/>
              <a:t>albedo</a:t>
            </a:r>
            <a:r>
              <a:rPr lang="en-US" sz="1500" dirty="0" smtClean="0"/>
              <a:t> refers to the amount of solar radiation reflected from an object or surface, often expressed as a percentage.  Earth  as a whole has an </a:t>
            </a:r>
            <a:r>
              <a:rPr lang="en-US" sz="1500" dirty="0" err="1" smtClean="0"/>
              <a:t>albedo</a:t>
            </a:r>
            <a:r>
              <a:rPr lang="en-US" sz="1500" dirty="0" smtClean="0"/>
              <a:t> of about 30%, meaning that 70% of the sunlight that reaches the planet is absorbed.</a:t>
            </a:r>
            <a:r>
              <a:rPr lang="en-US" sz="1500" baseline="30000" dirty="0" smtClean="0"/>
              <a:t>  </a:t>
            </a:r>
            <a:r>
              <a:rPr lang="en-US" sz="1500" dirty="0" smtClean="0"/>
              <a:t>Absorbed sunlight warms Earth’s land, water, and atmosphere.</a:t>
            </a:r>
          </a:p>
          <a:p>
            <a:r>
              <a:rPr lang="en-US" sz="1500" dirty="0" smtClean="0"/>
              <a:t>Reflectivity is also affected by aerosols. Aerosols are small particles or liquid droplets in the atmosphere that can absorb or reflect sunlight. Unlike greenhouse gases, the climate effects of aerosols vary depending on what they are made of and where they are emitted. Those aerosols that reflect sunlight, such as particles from volcanic eruptions or sulfur emissions from burning coal, have a cooling effect. Those that absorb sunlight, such as black carbon (a part of soot), have a warming effect.</a:t>
            </a:r>
          </a:p>
          <a:p>
            <a:r>
              <a:rPr lang="en-US" sz="1500" b="1" i="1" dirty="0" smtClean="0"/>
              <a:t>The Role of Reflectivity in the Past</a:t>
            </a:r>
            <a:endParaRPr lang="en-US" sz="1500" b="1" dirty="0" smtClean="0"/>
          </a:p>
          <a:p>
            <a:r>
              <a:rPr lang="en-US" sz="1500" dirty="0" smtClean="0"/>
              <a:t>Natural changes in reflectivity, like the melting of sea ice, have contributed to climate change in the past, often acting as feedbacks to other processes.</a:t>
            </a:r>
          </a:p>
          <a:p>
            <a:r>
              <a:rPr lang="en-US" sz="1500" dirty="0" smtClean="0"/>
              <a:t>Volcanoes have played a noticeable role in climate. Volcanic particles that reach the upper atmosphere can reflect enough sunlight back to space to cool the surface of the planet by a few tenths of a degree for several years.</a:t>
            </a:r>
            <a:r>
              <a:rPr lang="en-US" sz="1500" baseline="30000" dirty="0" smtClean="0"/>
              <a:t>  </a:t>
            </a:r>
            <a:r>
              <a:rPr lang="en-US" sz="1500" dirty="0" smtClean="0"/>
              <a:t>These particles are  an example of cooling aerosols. Volcanic particles from a single eruption do not produce long-term change because they remain in the atmosphere for a much shorter time than GHGs.</a:t>
            </a:r>
            <a:r>
              <a:rPr lang="en-US" sz="1500" baseline="30000" dirty="0" smtClean="0"/>
              <a:t> </a:t>
            </a:r>
            <a:endParaRPr lang="en-US" sz="1500" dirty="0" smtClean="0"/>
          </a:p>
          <a:p>
            <a:r>
              <a:rPr lang="en-US" sz="1500" b="1" i="1" dirty="0" smtClean="0"/>
              <a:t>The Recent Role of Reflectivity</a:t>
            </a:r>
            <a:endParaRPr lang="en-US" sz="1500" b="1" dirty="0" smtClean="0"/>
          </a:p>
          <a:p>
            <a:r>
              <a:rPr lang="en-US" sz="1500" dirty="0" smtClean="0"/>
              <a:t>Human changes in land use and land cover have changed Earth’s reflectivity. Processes such as deforestation, reforestation, desertification, and urbanization often contribute to changes in climate in the places they occur. These effects may be significant regionally, but are smaller when averaged over the entire globe.</a:t>
            </a:r>
          </a:p>
          <a:p>
            <a:r>
              <a:rPr lang="en-US" sz="1500" dirty="0" smtClean="0"/>
              <a:t>In addition, human activities have generally increased the number of aerosol particles in the atmosphere. Overall, human-generated aerosols have a net cooling effect offsetting about one-third of the total warming effect associated with human greenhouse gas emissions. Reductions in overall aerosol emissions can therefore lead to more warming. However, targeted reductions in black carbon emissions can reduce warming.</a:t>
            </a:r>
            <a:r>
              <a:rPr lang="en-US" sz="1500" baseline="30000" dirty="0" smtClean="0"/>
              <a:t> </a:t>
            </a:r>
            <a:endParaRPr lang="en-US" sz="1500" dirty="0" smtClean="0"/>
          </a:p>
          <a:p>
            <a:endParaRPr lang="en-US" sz="1500"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914400"/>
            <a:ext cx="9144000" cy="5676007"/>
            <a:chOff x="0" y="914400"/>
            <a:chExt cx="9144000" cy="5676007"/>
          </a:xfrm>
        </p:grpSpPr>
        <p:sp useBgFill="1">
          <p:nvSpPr>
            <p:cNvPr id="15"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grpSp>
          <p:nvGrpSpPr>
            <p:cNvPr id="16" name="Group 18"/>
            <p:cNvGrpSpPr/>
            <p:nvPr/>
          </p:nvGrpSpPr>
          <p:grpSpPr>
            <a:xfrm>
              <a:off x="0" y="1447800"/>
              <a:ext cx="9144000" cy="5142607"/>
              <a:chOff x="0" y="1447800"/>
              <a:chExt cx="9144000" cy="5142607"/>
            </a:xfrm>
          </p:grpSpPr>
          <p:sp useBgFill="1">
            <p:nvSpPr>
              <p:cNvPr id="17" name="Text Box 4"/>
              <p:cNvSpPr txBox="1">
                <a:spLocks noChangeArrowheads="1"/>
              </p:cNvSpPr>
              <p:nvPr/>
            </p:nvSpPr>
            <p:spPr bwMode="auto">
              <a:xfrm>
                <a:off x="0" y="1447800"/>
                <a:ext cx="9144000" cy="2246769"/>
              </a:xfrm>
              <a:prstGeom prst="rect">
                <a:avLst/>
              </a:prstGeom>
              <a:ln w="9525">
                <a:noFill/>
                <a:miter lim="800000"/>
                <a:headEnd/>
                <a:tailEnd/>
              </a:ln>
            </p:spPr>
            <p:txBody>
              <a:bodyPr wrap="square">
                <a:spAutoFit/>
              </a:bodyPr>
              <a:lstStyle/>
              <a:p>
                <a:r>
                  <a:rPr lang="en-US" sz="2800" b="1" dirty="0" smtClean="0"/>
                  <a:t>     		- Causes are not fully understood</a:t>
                </a:r>
              </a:p>
              <a:p>
                <a:r>
                  <a:rPr lang="en-US" sz="2800" b="1" dirty="0" smtClean="0"/>
                  <a:t>     		- Probable important factors:</a:t>
                </a:r>
              </a:p>
              <a:p>
                <a:r>
                  <a:rPr lang="en-US" sz="2800" b="1" dirty="0" smtClean="0"/>
                  <a:t>     			1) Tectonic factors</a:t>
                </a:r>
              </a:p>
              <a:p>
                <a:r>
                  <a:rPr lang="en-US" sz="2800" b="1" dirty="0" smtClean="0"/>
                  <a:t>      			2) Astronomical causes</a:t>
                </a:r>
              </a:p>
              <a:p>
                <a:r>
                  <a:rPr lang="en-US" sz="2800" b="1" dirty="0" smtClean="0"/>
                  <a:t>   	  		3) Atmospheric causes</a:t>
                </a:r>
              </a:p>
            </p:txBody>
          </p:sp>
          <p:sp useBgFill="1">
            <p:nvSpPr>
              <p:cNvPr id="18" name="Text Box 4"/>
              <p:cNvSpPr txBox="1">
                <a:spLocks noChangeArrowheads="1"/>
              </p:cNvSpPr>
              <p:nvPr/>
            </p:nvSpPr>
            <p:spPr bwMode="auto">
              <a:xfrm>
                <a:off x="0" y="2743200"/>
                <a:ext cx="9144000" cy="3847207"/>
              </a:xfrm>
              <a:prstGeom prst="rect">
                <a:avLst/>
              </a:prstGeom>
              <a:ln w="9525">
                <a:noFill/>
                <a:miter lim="800000"/>
                <a:headEnd/>
                <a:tailEnd/>
              </a:ln>
            </p:spPr>
            <p:txBody>
              <a:bodyPr wrap="square">
                <a:spAutoFit/>
              </a:bodyPr>
              <a:lstStyle/>
              <a:p>
                <a:r>
                  <a:rPr lang="en-US" sz="2800" b="1" dirty="0" smtClean="0"/>
                  <a:t>		</a:t>
                </a:r>
                <a:r>
                  <a:rPr lang="en-US" sz="2600" b="1" dirty="0" smtClean="0"/>
                  <a:t>    		- land mass distribution</a:t>
                </a:r>
              </a:p>
              <a:p>
                <a:r>
                  <a:rPr lang="en-US" sz="2600" b="1" dirty="0" smtClean="0"/>
                  <a:t>		    		- mid-ocean ridge activity</a:t>
                </a:r>
              </a:p>
              <a:p>
                <a:r>
                  <a:rPr lang="en-US" sz="2800" b="1" dirty="0" smtClean="0"/>
                  <a:t> 			2) Astronomical factors</a:t>
                </a:r>
              </a:p>
              <a:p>
                <a:r>
                  <a:rPr lang="en-US" sz="2800" b="1" dirty="0" smtClean="0"/>
                  <a:t>		</a:t>
                </a:r>
                <a:r>
                  <a:rPr lang="en-US" sz="2600" b="1" dirty="0" smtClean="0"/>
                  <a:t>  		- orbit around the sun</a:t>
                </a:r>
              </a:p>
              <a:p>
                <a:r>
                  <a:rPr lang="en-US" sz="2600" b="1" dirty="0" smtClean="0"/>
                  <a:t>		 		- axial tilt of the earth</a:t>
                </a:r>
              </a:p>
              <a:p>
                <a:r>
                  <a:rPr lang="en-US" sz="2600" b="1" dirty="0" smtClean="0"/>
                  <a:t>		 		- solar activity</a:t>
                </a:r>
              </a:p>
              <a:p>
                <a:r>
                  <a:rPr lang="en-US" sz="2800" b="1" dirty="0" smtClean="0"/>
                  <a:t>   	  		3) Atmospheric factors</a:t>
                </a:r>
              </a:p>
              <a:p>
                <a:r>
                  <a:rPr lang="en-US" sz="2800" b="1" dirty="0" smtClean="0"/>
                  <a:t>		</a:t>
                </a:r>
                <a:r>
                  <a:rPr lang="en-US" sz="2600" b="1" dirty="0" smtClean="0"/>
                  <a:t>   		- solar reflectivity</a:t>
                </a:r>
              </a:p>
              <a:p>
                <a:r>
                  <a:rPr lang="en-US" sz="2600" b="1" dirty="0" smtClean="0"/>
                  <a:t>		  		- heat retention</a:t>
                </a:r>
              </a:p>
            </p:txBody>
          </p:sp>
        </p:grpSp>
      </p:grpSp>
      <p:sp>
        <p:nvSpPr>
          <p:cNvPr id="8" name="Rectangle 7"/>
          <p:cNvSpPr/>
          <p:nvPr/>
        </p:nvSpPr>
        <p:spPr>
          <a:xfrm>
            <a:off x="0" y="1524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04800" y="3675888"/>
            <a:ext cx="8839200" cy="3178629"/>
            <a:chOff x="304800" y="3675888"/>
            <a:chExt cx="8839200" cy="3178629"/>
          </a:xfrm>
        </p:grpSpPr>
        <p:sp>
          <p:nvSpPr>
            <p:cNvPr id="21" name="Rectangle 20"/>
            <p:cNvSpPr/>
            <p:nvPr/>
          </p:nvSpPr>
          <p:spPr>
            <a:xfrm>
              <a:off x="3200400" y="5638800"/>
              <a:ext cx="5943600" cy="1215717"/>
            </a:xfrm>
            <a:prstGeom prst="rect">
              <a:avLst/>
            </a:prstGeom>
          </p:spPr>
          <p:txBody>
            <a:bodyPr wrap="square" tIns="0">
              <a:spAutoFit/>
            </a:bodyPr>
            <a:lstStyle/>
            <a:p>
              <a:r>
                <a:rPr lang="en-US" sz="2800" b="1" dirty="0" err="1" smtClean="0"/>
                <a:t>Albedo</a:t>
              </a:r>
              <a:r>
                <a:rPr lang="en-US" sz="2800" b="1" dirty="0" smtClean="0"/>
                <a:t> (                              ) of earth </a:t>
              </a:r>
            </a:p>
            <a:p>
              <a:endParaRPr lang="en-US" sz="800" b="1" dirty="0" smtClean="0"/>
            </a:p>
            <a:p>
              <a:r>
                <a:rPr lang="en-US" sz="2800" b="1" dirty="0" smtClean="0"/>
                <a:t>	            </a:t>
              </a:r>
              <a:r>
                <a:rPr lang="en-US" sz="4000" b="1" dirty="0" smtClean="0"/>
                <a:t>30%</a:t>
              </a:r>
              <a:endParaRPr lang="en-US" sz="4000" b="1" dirty="0"/>
            </a:p>
          </p:txBody>
        </p:sp>
        <p:sp>
          <p:nvSpPr>
            <p:cNvPr id="24" name="Rectangle 23"/>
            <p:cNvSpPr/>
            <p:nvPr/>
          </p:nvSpPr>
          <p:spPr>
            <a:xfrm>
              <a:off x="4419600" y="5596128"/>
              <a:ext cx="2598532" cy="523220"/>
            </a:xfrm>
            <a:prstGeom prst="rect">
              <a:avLst/>
            </a:prstGeom>
          </p:spPr>
          <p:txBody>
            <a:bodyPr wrap="none">
              <a:spAutoFit/>
            </a:bodyPr>
            <a:lstStyle/>
            <a:p>
              <a:r>
                <a:rPr lang="en-US" sz="2800" b="1" dirty="0" smtClean="0"/>
                <a:t>solar reflectivity</a:t>
              </a:r>
              <a:endParaRPr lang="en-US" sz="2800" dirty="0"/>
            </a:p>
          </p:txBody>
        </p:sp>
        <p:grpSp>
          <p:nvGrpSpPr>
            <p:cNvPr id="26" name="Group 85"/>
            <p:cNvGrpSpPr/>
            <p:nvPr/>
          </p:nvGrpSpPr>
          <p:grpSpPr>
            <a:xfrm>
              <a:off x="304800" y="4681728"/>
              <a:ext cx="2438400" cy="1441076"/>
              <a:chOff x="3200400" y="4148328"/>
              <a:chExt cx="2438400" cy="1441076"/>
            </a:xfrm>
          </p:grpSpPr>
          <p:pic>
            <p:nvPicPr>
              <p:cNvPr id="27" name="Picture 8" descr="Culbin_Forest_from_above.jpg"/>
              <p:cNvPicPr>
                <a:picLocks noChangeAspect="1" noChangeArrowheads="1"/>
              </p:cNvPicPr>
              <p:nvPr/>
            </p:nvPicPr>
            <p:blipFill>
              <a:blip r:embed="rId3" cstate="print"/>
              <a:srcRect/>
              <a:stretch>
                <a:fillRect/>
              </a:stretch>
            </p:blipFill>
            <p:spPr bwMode="auto">
              <a:xfrm>
                <a:off x="3200400" y="4175760"/>
                <a:ext cx="2438400" cy="1413644"/>
              </a:xfrm>
              <a:prstGeom prst="rect">
                <a:avLst/>
              </a:prstGeom>
              <a:noFill/>
            </p:spPr>
          </p:pic>
          <p:sp>
            <p:nvSpPr>
              <p:cNvPr id="28" name="TextBox 27"/>
              <p:cNvSpPr txBox="1"/>
              <p:nvPr/>
            </p:nvSpPr>
            <p:spPr>
              <a:xfrm>
                <a:off x="3886200" y="4148328"/>
                <a:ext cx="1031501" cy="461665"/>
              </a:xfrm>
              <a:prstGeom prst="rect">
                <a:avLst/>
              </a:prstGeom>
              <a:noFill/>
            </p:spPr>
            <p:txBody>
              <a:bodyPr wrap="none" rtlCol="0">
                <a:spAutoFit/>
              </a:bodyPr>
              <a:lstStyle/>
              <a:p>
                <a:r>
                  <a:rPr lang="en-US" sz="2400" dirty="0" smtClean="0"/>
                  <a:t>forests</a:t>
                </a:r>
                <a:endParaRPr lang="en-US" sz="2400" dirty="0"/>
              </a:p>
            </p:txBody>
          </p:sp>
        </p:grpSp>
        <p:grpSp>
          <p:nvGrpSpPr>
            <p:cNvPr id="29" name="Group 59"/>
            <p:cNvGrpSpPr/>
            <p:nvPr/>
          </p:nvGrpSpPr>
          <p:grpSpPr>
            <a:xfrm>
              <a:off x="2286000" y="3675888"/>
              <a:ext cx="2743200" cy="1925233"/>
              <a:chOff x="3352800" y="2151888"/>
              <a:chExt cx="2743200" cy="1925233"/>
            </a:xfrm>
          </p:grpSpPr>
          <p:pic>
            <p:nvPicPr>
              <p:cNvPr id="30" name="Picture 6" descr="https://upload.wikimedia.org/wikipedia/commons/0/09/NOAA_Portage_Glacier_1958.jpg"/>
              <p:cNvPicPr>
                <a:picLocks noChangeAspect="1" noChangeArrowheads="1"/>
              </p:cNvPicPr>
              <p:nvPr/>
            </p:nvPicPr>
            <p:blipFill>
              <a:blip r:embed="rId4" cstate="print"/>
              <a:srcRect t="3970" r="18182"/>
              <a:stretch>
                <a:fillRect/>
              </a:stretch>
            </p:blipFill>
            <p:spPr bwMode="auto">
              <a:xfrm>
                <a:off x="3352800" y="2234184"/>
                <a:ext cx="2743200" cy="1842937"/>
              </a:xfrm>
              <a:prstGeom prst="rect">
                <a:avLst/>
              </a:prstGeom>
              <a:noFill/>
            </p:spPr>
          </p:pic>
          <p:sp>
            <p:nvSpPr>
              <p:cNvPr id="31" name="TextBox 30"/>
              <p:cNvSpPr txBox="1"/>
              <p:nvPr/>
            </p:nvSpPr>
            <p:spPr>
              <a:xfrm>
                <a:off x="3810000" y="2151888"/>
                <a:ext cx="1905393" cy="461665"/>
              </a:xfrm>
              <a:prstGeom prst="rect">
                <a:avLst/>
              </a:prstGeom>
              <a:noFill/>
            </p:spPr>
            <p:txBody>
              <a:bodyPr wrap="none" rtlCol="0">
                <a:spAutoFit/>
              </a:bodyPr>
              <a:lstStyle/>
              <a:p>
                <a:r>
                  <a:rPr lang="en-US" sz="2400" dirty="0" smtClean="0"/>
                  <a:t>snow, glaciers</a:t>
                </a:r>
                <a:endParaRPr lang="en-US" sz="2400" dirty="0"/>
              </a:p>
            </p:txBody>
          </p:sp>
        </p:grpSp>
      </p:grpSp>
      <p:grpSp>
        <p:nvGrpSpPr>
          <p:cNvPr id="19" name="Group 18"/>
          <p:cNvGrpSpPr/>
          <p:nvPr/>
        </p:nvGrpSpPr>
        <p:grpSpPr>
          <a:xfrm>
            <a:off x="152400" y="1676400"/>
            <a:ext cx="8534400" cy="2667000"/>
            <a:chOff x="152400" y="1676400"/>
            <a:chExt cx="8534400" cy="2667000"/>
          </a:xfrm>
        </p:grpSpPr>
        <p:grpSp>
          <p:nvGrpSpPr>
            <p:cNvPr id="7" name="Group 13"/>
            <p:cNvGrpSpPr/>
            <p:nvPr/>
          </p:nvGrpSpPr>
          <p:grpSpPr>
            <a:xfrm>
              <a:off x="914400" y="1676400"/>
              <a:ext cx="7772400" cy="2667000"/>
              <a:chOff x="914400" y="1676400"/>
              <a:chExt cx="7772400" cy="2667000"/>
            </a:xfrm>
          </p:grpSpPr>
          <p:sp>
            <p:nvSpPr>
              <p:cNvPr id="2" name="Rectangle 1"/>
              <p:cNvSpPr/>
              <p:nvPr/>
            </p:nvSpPr>
            <p:spPr>
              <a:xfrm>
                <a:off x="914400" y="1905000"/>
                <a:ext cx="2331216" cy="523220"/>
              </a:xfrm>
              <a:prstGeom prst="rect">
                <a:avLst/>
              </a:prstGeom>
            </p:spPr>
            <p:txBody>
              <a:bodyPr wrap="none">
                <a:spAutoFit/>
              </a:bodyPr>
              <a:lstStyle/>
              <a:p>
                <a:r>
                  <a:rPr lang="en-US" sz="2800" b="1" dirty="0" smtClean="0"/>
                  <a:t>heat retention</a:t>
                </a:r>
                <a:endParaRPr lang="en-US" sz="2800" dirty="0"/>
              </a:p>
            </p:txBody>
          </p:sp>
          <p:pic>
            <p:nvPicPr>
              <p:cNvPr id="10" name="Picture 9" descr="climate change CO2 cycle.gif (10405 bytes)"/>
              <p:cNvPicPr>
                <a:picLocks noChangeAspect="1" noChangeArrowheads="1"/>
              </p:cNvPicPr>
              <p:nvPr/>
            </p:nvPicPr>
            <p:blipFill>
              <a:blip r:embed="rId5"/>
              <a:srcRect l="50000" t="37017" r="28738" b="21779"/>
              <a:stretch>
                <a:fillRect/>
              </a:stretch>
            </p:blipFill>
            <p:spPr bwMode="auto">
              <a:xfrm>
                <a:off x="5410200" y="2209800"/>
                <a:ext cx="990600" cy="1143000"/>
              </a:xfrm>
              <a:prstGeom prst="rect">
                <a:avLst/>
              </a:prstGeom>
              <a:noFill/>
            </p:spPr>
          </p:pic>
          <p:pic>
            <p:nvPicPr>
              <p:cNvPr id="11" name="Picture 2" descr="climate change CO2 cycle.gif (10405 bytes)"/>
              <p:cNvPicPr>
                <a:picLocks noChangeAspect="1" noChangeArrowheads="1"/>
              </p:cNvPicPr>
              <p:nvPr/>
            </p:nvPicPr>
            <p:blipFill>
              <a:blip r:embed="rId5"/>
              <a:srcRect l="52778" t="40045" r="33333" b="27297"/>
              <a:stretch>
                <a:fillRect/>
              </a:stretch>
            </p:blipFill>
            <p:spPr bwMode="auto">
              <a:xfrm>
                <a:off x="6781800" y="1676400"/>
                <a:ext cx="1905000" cy="2667000"/>
              </a:xfrm>
              <a:prstGeom prst="rect">
                <a:avLst/>
              </a:prstGeom>
              <a:noFill/>
            </p:spPr>
          </p:pic>
          <p:cxnSp>
            <p:nvCxnSpPr>
              <p:cNvPr id="12" name="Straight Connector 11"/>
              <p:cNvCxnSpPr/>
              <p:nvPr/>
            </p:nvCxnSpPr>
            <p:spPr>
              <a:xfrm>
                <a:off x="990600" y="2362200"/>
                <a:ext cx="22098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 Box 4"/>
            <p:cNvSpPr txBox="1">
              <a:spLocks noChangeArrowheads="1"/>
            </p:cNvSpPr>
            <p:nvPr/>
          </p:nvSpPr>
          <p:spPr bwMode="auto">
            <a:xfrm>
              <a:off x="152400" y="2362200"/>
              <a:ext cx="4800600" cy="461665"/>
            </a:xfrm>
            <a:prstGeom prst="rect">
              <a:avLst/>
            </a:prstGeom>
            <a:noFill/>
            <a:ln w="9525">
              <a:noFill/>
              <a:miter lim="800000"/>
              <a:headEnd/>
              <a:tailEnd/>
            </a:ln>
          </p:spPr>
          <p:txBody>
            <a:bodyPr wrap="square">
              <a:spAutoFit/>
            </a:bodyPr>
            <a:lstStyle/>
            <a:p>
              <a:r>
                <a:rPr lang="en-US" sz="2400" b="1" dirty="0" smtClean="0"/>
                <a:t>variations in greenhouse gases (CO</a:t>
              </a:r>
              <a:r>
                <a:rPr lang="en-US" sz="2400" b="1" baseline="-25000" dirty="0" smtClean="0"/>
                <a:t>2</a:t>
              </a:r>
              <a:r>
                <a:rPr lang="en-US" sz="2400" b="1" dirty="0" smtClean="0"/>
                <a:t>)</a:t>
              </a:r>
            </a:p>
          </p:txBody>
        </p:sp>
      </p:grpSp>
      <p:sp useBgFill="1">
        <p:nvSpPr>
          <p:cNvPr id="4"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5"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grpSp>
        <p:nvGrpSpPr>
          <p:cNvPr id="41" name="Group 40"/>
          <p:cNvGrpSpPr/>
          <p:nvPr/>
        </p:nvGrpSpPr>
        <p:grpSpPr>
          <a:xfrm>
            <a:off x="2438400" y="76200"/>
            <a:ext cx="6019800" cy="6781800"/>
            <a:chOff x="2438400" y="76200"/>
            <a:chExt cx="6019800" cy="6781800"/>
          </a:xfrm>
        </p:grpSpPr>
        <p:cxnSp>
          <p:nvCxnSpPr>
            <p:cNvPr id="22" name="Straight Arrow Connector 21"/>
            <p:cNvCxnSpPr/>
            <p:nvPr/>
          </p:nvCxnSpPr>
          <p:spPr>
            <a:xfrm rot="5400000">
              <a:off x="4612021" y="6513179"/>
              <a:ext cx="530352" cy="794"/>
            </a:xfrm>
            <a:prstGeom prst="straightConnector1">
              <a:avLst/>
            </a:prstGeom>
            <a:ln w="101600">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V="1">
              <a:off x="5980906" y="6514306"/>
              <a:ext cx="534194" cy="794"/>
            </a:xfrm>
            <a:prstGeom prst="straightConnector1">
              <a:avLst/>
            </a:prstGeom>
            <a:ln w="101600">
              <a:solidFill>
                <a:srgbClr val="0033CC"/>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76600" y="6096000"/>
              <a:ext cx="5181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438400" y="76200"/>
              <a:ext cx="4267200" cy="8382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4572000" y="914400"/>
              <a:ext cx="1981200" cy="2590800"/>
              <a:chOff x="4572000" y="914400"/>
              <a:chExt cx="1981200" cy="2590800"/>
            </a:xfrm>
          </p:grpSpPr>
          <p:cxnSp>
            <p:nvCxnSpPr>
              <p:cNvPr id="34" name="Straight Connector 33"/>
              <p:cNvCxnSpPr>
                <a:stCxn id="32" idx="4"/>
                <a:endCxn id="35" idx="0"/>
              </p:cNvCxnSpPr>
              <p:nvPr/>
            </p:nvCxnSpPr>
            <p:spPr>
              <a:xfrm rot="16200000" flipH="1">
                <a:off x="4667250" y="819150"/>
                <a:ext cx="1143000" cy="1333500"/>
              </a:xfrm>
              <a:prstGeom prst="line">
                <a:avLst/>
              </a:prstGeom>
              <a:ln w="76200">
                <a:solidFill>
                  <a:schemeClr val="tx2">
                    <a:lumMod val="60000"/>
                    <a:lumOff val="40000"/>
                  </a:schemeClr>
                </a:solidFill>
              </a:ln>
              <a:effectLst>
                <a:outerShdw blurRad="38100" dist="50800" dir="5400000" algn="ctr" rotWithShape="0">
                  <a:schemeClr val="accent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5257800" y="2057400"/>
                <a:ext cx="1295400" cy="14478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5867400" y="3505200"/>
              <a:ext cx="762000" cy="3352800"/>
              <a:chOff x="5867400" y="3505200"/>
              <a:chExt cx="762000" cy="3352800"/>
            </a:xfrm>
          </p:grpSpPr>
          <p:cxnSp>
            <p:nvCxnSpPr>
              <p:cNvPr id="37" name="Straight Connector 36"/>
              <p:cNvCxnSpPr>
                <a:stCxn id="35" idx="4"/>
                <a:endCxn id="38" idx="0"/>
              </p:cNvCxnSpPr>
              <p:nvPr/>
            </p:nvCxnSpPr>
            <p:spPr>
              <a:xfrm rot="16200000" flipH="1">
                <a:off x="4781550" y="4629150"/>
                <a:ext cx="2590800" cy="342900"/>
              </a:xfrm>
              <a:prstGeom prst="line">
                <a:avLst/>
              </a:prstGeom>
              <a:ln w="76200">
                <a:solidFill>
                  <a:schemeClr val="tx2">
                    <a:lumMod val="60000"/>
                    <a:lumOff val="40000"/>
                  </a:schemeClr>
                </a:solidFill>
              </a:ln>
              <a:effectLst>
                <a:outerShdw blurRad="38100" dist="50800" dir="5400000" algn="ctr" rotWithShape="0">
                  <a:schemeClr val="accent1">
                    <a:lumMod val="50000"/>
                  </a:schemeClr>
                </a:outerShdw>
              </a:effectLst>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867400" y="6096000"/>
                <a:ext cx="762000" cy="762000"/>
              </a:xfrm>
              <a:prstGeom prst="ellipse">
                <a:avLst/>
              </a:prstGeom>
              <a:noFill/>
              <a:ln w="76200">
                <a:solidFill>
                  <a:schemeClr val="tx2">
                    <a:lumMod val="60000"/>
                    <a:lumOff val="40000"/>
                  </a:schemeClr>
                </a:solidFill>
              </a:ln>
              <a:effectLst>
                <a:outerShdw blurRad="50800" dist="50800" dir="5400000" algn="ctr" rotWithShape="0">
                  <a:schemeClr val="accent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useBgFill="1">
        <p:nvSpPr>
          <p:cNvPr id="39" name="Text Box 4"/>
          <p:cNvSpPr txBox="1">
            <a:spLocks noChangeArrowheads="1"/>
          </p:cNvSpPr>
          <p:nvPr/>
        </p:nvSpPr>
        <p:spPr bwMode="auto">
          <a:xfrm>
            <a:off x="0" y="838200"/>
            <a:ext cx="9144000" cy="646331"/>
          </a:xfrm>
          <a:prstGeom prst="rect">
            <a:avLst/>
          </a:prstGeom>
          <a:ln w="50800">
            <a:solidFill>
              <a:schemeClr val="tx1"/>
            </a:solidFill>
            <a:miter lim="800000"/>
            <a:headEnd/>
            <a:tailEnd/>
          </a:ln>
        </p:spPr>
        <p:txBody>
          <a:bodyPr wrap="square">
            <a:spAutoFit/>
          </a:bodyPr>
          <a:lstStyle/>
          <a:p>
            <a:pPr algn="ctr"/>
            <a:r>
              <a:rPr lang="en-US" sz="3600" b="1" dirty="0" smtClean="0">
                <a:solidFill>
                  <a:srgbClr val="FF0000"/>
                </a:solidFill>
                <a:effectLst>
                  <a:outerShdw dist="50800" dir="7200000" algn="ctr" rotWithShape="0">
                    <a:schemeClr val="bg1"/>
                  </a:outerShdw>
                </a:effectLst>
              </a:rPr>
              <a:t> Which factors can we influence?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0"/>
                                        </p:tgtEl>
                                      </p:cBhvr>
                                    </p:animEffect>
                                    <p:set>
                                      <p:cBhvr>
                                        <p:cTn id="10" dur="1" fill="hold">
                                          <p:stCondLst>
                                            <p:cond delay="999"/>
                                          </p:stCondLst>
                                        </p:cTn>
                                        <p:tgtEl>
                                          <p:spTgt spid="4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41"/>
                                        </p:tgtEl>
                                      </p:cBhvr>
                                    </p:animEffect>
                                    <p:set>
                                      <p:cBhvr>
                                        <p:cTn id="13" dur="1" fill="hold">
                                          <p:stCondLst>
                                            <p:cond delay="999"/>
                                          </p:stCondLst>
                                        </p:cTn>
                                        <p:tgtEl>
                                          <p:spTgt spid="4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par>
                                <p:cTn id="17" presetID="10" presetClass="entr" presetSubtype="0" fill="hold"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1000" fill="hold"/>
                                        <p:tgtEl>
                                          <p:spTgt spid="39"/>
                                        </p:tgtEl>
                                        <p:attrNameLst>
                                          <p:attrName>ppt_w</p:attrName>
                                        </p:attrNameLst>
                                      </p:cBhvr>
                                      <p:tavLst>
                                        <p:tav tm="0">
                                          <p:val>
                                            <p:fltVal val="0"/>
                                          </p:val>
                                        </p:tav>
                                        <p:tav tm="100000">
                                          <p:val>
                                            <p:strVal val="#ppt_w"/>
                                          </p:val>
                                        </p:tav>
                                      </p:tavLst>
                                    </p:anim>
                                    <p:anim calcmode="lin" valueType="num">
                                      <p:cBhvr>
                                        <p:cTn id="25" dur="1000" fill="hold"/>
                                        <p:tgtEl>
                                          <p:spTgt spid="39"/>
                                        </p:tgtEl>
                                        <p:attrNameLst>
                                          <p:attrName>ppt_h</p:attrName>
                                        </p:attrNameLst>
                                      </p:cBhvr>
                                      <p:tavLst>
                                        <p:tav tm="0">
                                          <p:val>
                                            <p:fltVal val="0"/>
                                          </p:val>
                                        </p:tav>
                                        <p:tav tm="100000">
                                          <p:val>
                                            <p:strVal val="#ppt_h"/>
                                          </p:val>
                                        </p:tav>
                                      </p:tavLst>
                                    </p:anim>
                                    <p:animEffect transition="in" filter="fade">
                                      <p:cBhvr>
                                        <p:cTn id="2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3"/>
          <p:cNvGrpSpPr/>
          <p:nvPr/>
        </p:nvGrpSpPr>
        <p:grpSpPr>
          <a:xfrm>
            <a:off x="-162386" y="1066800"/>
            <a:ext cx="9380786" cy="5791200"/>
            <a:chOff x="-162386" y="1066800"/>
            <a:chExt cx="9380786" cy="5791200"/>
          </a:xfrm>
        </p:grpSpPr>
        <p:sp useBgFill="1">
          <p:nvSpPr>
            <p:cNvPr id="80" name="Rectangle 79"/>
            <p:cNvSpPr/>
            <p:nvPr/>
          </p:nvSpPr>
          <p:spPr>
            <a:xfrm>
              <a:off x="0" y="1066800"/>
              <a:ext cx="9144000" cy="579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63"/>
            <p:cNvGrpSpPr/>
            <p:nvPr/>
          </p:nvGrpSpPr>
          <p:grpSpPr>
            <a:xfrm>
              <a:off x="5171614" y="3051420"/>
              <a:ext cx="1370888" cy="1295491"/>
              <a:chOff x="5171614" y="1936459"/>
              <a:chExt cx="1370888" cy="1295491"/>
            </a:xfrm>
          </p:grpSpPr>
          <p:sp>
            <p:nvSpPr>
              <p:cNvPr id="116" name="TextBox 115"/>
              <p:cNvSpPr txBox="1"/>
              <p:nvPr/>
            </p:nvSpPr>
            <p:spPr>
              <a:xfrm rot="19488477">
                <a:off x="5171614" y="1936459"/>
                <a:ext cx="1370888" cy="400110"/>
              </a:xfrm>
              <a:prstGeom prst="rect">
                <a:avLst/>
              </a:prstGeom>
              <a:noFill/>
              <a:ln w="50800">
                <a:solidFill>
                  <a:schemeClr val="tx1"/>
                </a:solidFill>
              </a:ln>
            </p:spPr>
            <p:txBody>
              <a:bodyPr wrap="none" rtlCol="0">
                <a:spAutoFit/>
              </a:bodyPr>
              <a:lstStyle/>
              <a:p>
                <a:r>
                  <a:rPr lang="en-US" sz="2000" b="1" dirty="0" smtClean="0"/>
                  <a:t>20,000 YBP</a:t>
                </a:r>
                <a:endParaRPr lang="en-US" sz="2000" b="1" dirty="0"/>
              </a:p>
            </p:txBody>
          </p:sp>
          <p:cxnSp>
            <p:nvCxnSpPr>
              <p:cNvPr id="117" name="Straight Arrow Connector 116"/>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1" name="Group 64"/>
            <p:cNvGrpSpPr/>
            <p:nvPr/>
          </p:nvGrpSpPr>
          <p:grpSpPr>
            <a:xfrm>
              <a:off x="3342814" y="3127620"/>
              <a:ext cx="1370888" cy="1255282"/>
              <a:chOff x="5157684" y="1976668"/>
              <a:chExt cx="1370888" cy="1255282"/>
            </a:xfrm>
          </p:grpSpPr>
          <p:sp>
            <p:nvSpPr>
              <p:cNvPr id="114" name="TextBox 113"/>
              <p:cNvSpPr txBox="1"/>
              <p:nvPr/>
            </p:nvSpPr>
            <p:spPr>
              <a:xfrm rot="19488477">
                <a:off x="5157684" y="1976668"/>
                <a:ext cx="1370888" cy="400110"/>
              </a:xfrm>
              <a:prstGeom prst="rect">
                <a:avLst/>
              </a:prstGeom>
              <a:noFill/>
              <a:ln w="50800">
                <a:solidFill>
                  <a:schemeClr val="tx1"/>
                </a:solidFill>
              </a:ln>
            </p:spPr>
            <p:txBody>
              <a:bodyPr wrap="none" rtlCol="0">
                <a:spAutoFit/>
              </a:bodyPr>
              <a:lstStyle/>
              <a:p>
                <a:r>
                  <a:rPr lang="en-US" sz="2000" b="1" dirty="0" smtClean="0"/>
                  <a:t>30,000 YBP</a:t>
                </a:r>
                <a:endParaRPr lang="en-US" sz="2000" b="1" dirty="0"/>
              </a:p>
            </p:txBody>
          </p:sp>
          <p:cxnSp>
            <p:nvCxnSpPr>
              <p:cNvPr id="115" name="Straight Arrow Connector 114"/>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2" name="Group 67"/>
            <p:cNvGrpSpPr/>
            <p:nvPr/>
          </p:nvGrpSpPr>
          <p:grpSpPr>
            <a:xfrm>
              <a:off x="1590214" y="3127620"/>
              <a:ext cx="1370888" cy="1255282"/>
              <a:chOff x="5157684" y="1976668"/>
              <a:chExt cx="1370888" cy="1255282"/>
            </a:xfrm>
          </p:grpSpPr>
          <p:sp>
            <p:nvSpPr>
              <p:cNvPr id="112" name="TextBox 111"/>
              <p:cNvSpPr txBox="1"/>
              <p:nvPr/>
            </p:nvSpPr>
            <p:spPr>
              <a:xfrm rot="19488477">
                <a:off x="5157684" y="1976668"/>
                <a:ext cx="1370888" cy="400110"/>
              </a:xfrm>
              <a:prstGeom prst="rect">
                <a:avLst/>
              </a:prstGeom>
              <a:noFill/>
              <a:ln w="50800">
                <a:solidFill>
                  <a:schemeClr val="tx1"/>
                </a:solidFill>
              </a:ln>
            </p:spPr>
            <p:txBody>
              <a:bodyPr wrap="none" rtlCol="0">
                <a:spAutoFit/>
              </a:bodyPr>
              <a:lstStyle/>
              <a:p>
                <a:r>
                  <a:rPr lang="en-US" sz="2000" b="1" dirty="0" smtClean="0"/>
                  <a:t>40,000 YBP</a:t>
                </a:r>
                <a:endParaRPr lang="en-US" sz="2000" b="1" dirty="0"/>
              </a:p>
            </p:txBody>
          </p:sp>
          <p:cxnSp>
            <p:nvCxnSpPr>
              <p:cNvPr id="113" name="Straight Arrow Connector 112"/>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3" name="Group 70"/>
            <p:cNvGrpSpPr/>
            <p:nvPr/>
          </p:nvGrpSpPr>
          <p:grpSpPr>
            <a:xfrm>
              <a:off x="-162386" y="3051420"/>
              <a:ext cx="1370888" cy="1344487"/>
              <a:chOff x="5005284" y="1976668"/>
              <a:chExt cx="1370888" cy="1344487"/>
            </a:xfrm>
          </p:grpSpPr>
          <p:sp>
            <p:nvSpPr>
              <p:cNvPr id="110" name="TextBox 109"/>
              <p:cNvSpPr txBox="1"/>
              <p:nvPr/>
            </p:nvSpPr>
            <p:spPr>
              <a:xfrm rot="19488477">
                <a:off x="5005284" y="1976668"/>
                <a:ext cx="1370888" cy="400110"/>
              </a:xfrm>
              <a:prstGeom prst="rect">
                <a:avLst/>
              </a:prstGeom>
              <a:noFill/>
              <a:ln w="50800">
                <a:solidFill>
                  <a:schemeClr val="tx1"/>
                </a:solidFill>
              </a:ln>
            </p:spPr>
            <p:txBody>
              <a:bodyPr wrap="none" rtlCol="0">
                <a:spAutoFit/>
              </a:bodyPr>
              <a:lstStyle/>
              <a:p>
                <a:r>
                  <a:rPr lang="en-US" sz="2000" b="1" dirty="0" smtClean="0"/>
                  <a:t>50,000 YBP</a:t>
                </a:r>
                <a:endParaRPr lang="en-US" sz="2000" b="1" dirty="0"/>
              </a:p>
            </p:txBody>
          </p:sp>
          <p:cxnSp>
            <p:nvCxnSpPr>
              <p:cNvPr id="111" name="Straight Arrow Connector 110"/>
              <p:cNvCxnSpPr/>
              <p:nvPr/>
            </p:nvCxnSpPr>
            <p:spPr>
              <a:xfrm>
                <a:off x="5243870" y="2707209"/>
                <a:ext cx="0" cy="61394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86" name="Right Brace 85"/>
            <p:cNvSpPr/>
            <p:nvPr/>
          </p:nvSpPr>
          <p:spPr>
            <a:xfrm rot="5400000">
              <a:off x="3314700" y="1229262"/>
              <a:ext cx="609601" cy="7086599"/>
            </a:xfrm>
            <a:prstGeom prst="rightBrace">
              <a:avLst>
                <a:gd name="adj1" fmla="val 71236"/>
                <a:gd name="adj2" fmla="val 50000"/>
              </a:avLst>
            </a:prstGeom>
            <a:solidFill>
              <a:schemeClr val="tx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87" name="Rectangle 86"/>
            <p:cNvSpPr/>
            <p:nvPr/>
          </p:nvSpPr>
          <p:spPr>
            <a:xfrm flipV="1">
              <a:off x="7162800" y="4361080"/>
              <a:ext cx="1905000" cy="73152"/>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828800" y="5077361"/>
              <a:ext cx="2819400" cy="1569660"/>
            </a:xfrm>
            <a:prstGeom prst="rect">
              <a:avLst/>
            </a:prstGeom>
            <a:solidFill>
              <a:schemeClr val="bg1"/>
            </a:solidFill>
            <a:ln w="50800">
              <a:solidFill>
                <a:srgbClr val="FF0000"/>
              </a:solidFill>
            </a:ln>
          </p:spPr>
          <p:txBody>
            <a:bodyPr wrap="square" rtlCol="0">
              <a:spAutoFit/>
            </a:bodyPr>
            <a:lstStyle/>
            <a:p>
              <a:r>
                <a:rPr lang="en-US" sz="2400" b="1" dirty="0" smtClean="0"/>
                <a:t>   (Late Stone Age)</a:t>
              </a:r>
            </a:p>
            <a:p>
              <a:pPr>
                <a:buFontTx/>
                <a:buChar char="-"/>
              </a:pPr>
              <a:r>
                <a:rPr lang="en-US" sz="2400" b="1" dirty="0" smtClean="0"/>
                <a:t> symbolic thought</a:t>
              </a:r>
            </a:p>
            <a:p>
              <a:pPr>
                <a:buFontTx/>
                <a:buChar char="-"/>
              </a:pPr>
              <a:r>
                <a:rPr lang="en-US" sz="2400" b="1" dirty="0" smtClean="0"/>
                <a:t> language</a:t>
              </a:r>
            </a:p>
            <a:p>
              <a:pPr>
                <a:buFontTx/>
                <a:buChar char="-"/>
              </a:pPr>
              <a:r>
                <a:rPr lang="en-US" sz="2400" b="1" dirty="0" smtClean="0"/>
                <a:t> domesticated dogs</a:t>
              </a:r>
              <a:endParaRPr lang="en-US" sz="2400" b="1" dirty="0"/>
            </a:p>
          </p:txBody>
        </p:sp>
        <p:grpSp>
          <p:nvGrpSpPr>
            <p:cNvPr id="24" name="Group 40"/>
            <p:cNvGrpSpPr/>
            <p:nvPr/>
          </p:nvGrpSpPr>
          <p:grpSpPr>
            <a:xfrm>
              <a:off x="6553200" y="3051420"/>
              <a:ext cx="2665200" cy="3577980"/>
              <a:chOff x="6553200" y="2044185"/>
              <a:chExt cx="2665200" cy="3577980"/>
            </a:xfrm>
          </p:grpSpPr>
          <p:grpSp>
            <p:nvGrpSpPr>
              <p:cNvPr id="25" name="Group 54"/>
              <p:cNvGrpSpPr>
                <a:grpSpLocks noChangeAspect="1"/>
              </p:cNvGrpSpPr>
              <p:nvPr/>
            </p:nvGrpSpPr>
            <p:grpSpPr>
              <a:xfrm>
                <a:off x="6924214" y="2044185"/>
                <a:ext cx="2294186" cy="2025940"/>
                <a:chOff x="-774176" y="-2755892"/>
                <a:chExt cx="10366609" cy="9154511"/>
              </a:xfrm>
            </p:grpSpPr>
            <p:pic>
              <p:nvPicPr>
                <p:cNvPr id="102" name="Picture 2"/>
                <p:cNvPicPr>
                  <a:picLocks noChangeAspect="1" noChangeArrowheads="1"/>
                </p:cNvPicPr>
                <p:nvPr/>
              </p:nvPicPr>
              <p:blipFill>
                <a:blip r:embed="rId3" cstate="print"/>
                <a:srcRect/>
                <a:stretch>
                  <a:fillRect/>
                </a:stretch>
              </p:blipFill>
              <p:spPr bwMode="auto">
                <a:xfrm>
                  <a:off x="5779008" y="1645920"/>
                  <a:ext cx="3402013" cy="2371725"/>
                </a:xfrm>
                <a:prstGeom prst="rect">
                  <a:avLst/>
                </a:prstGeom>
                <a:noFill/>
                <a:ln w="9525">
                  <a:noFill/>
                  <a:miter lim="800000"/>
                  <a:headEnd/>
                  <a:tailEnd/>
                </a:ln>
                <a:effectLst/>
              </p:spPr>
            </p:pic>
            <p:grpSp>
              <p:nvGrpSpPr>
                <p:cNvPr id="26" name="Group 104"/>
                <p:cNvGrpSpPr/>
                <p:nvPr/>
              </p:nvGrpSpPr>
              <p:grpSpPr>
                <a:xfrm>
                  <a:off x="-774176" y="-2755892"/>
                  <a:ext cx="6194553" cy="5672171"/>
                  <a:chOff x="7074424" y="-466624"/>
                  <a:chExt cx="6194553" cy="5672171"/>
                </a:xfrm>
              </p:grpSpPr>
              <p:sp>
                <p:nvSpPr>
                  <p:cNvPr id="108" name="TextBox 107"/>
                  <p:cNvSpPr txBox="1"/>
                  <p:nvPr/>
                </p:nvSpPr>
                <p:spPr>
                  <a:xfrm rot="19488477">
                    <a:off x="7074424" y="-466624"/>
                    <a:ext cx="6194553" cy="1807957"/>
                  </a:xfrm>
                  <a:prstGeom prst="rect">
                    <a:avLst/>
                  </a:prstGeom>
                  <a:noFill/>
                  <a:ln w="50800">
                    <a:solidFill>
                      <a:schemeClr val="tx1"/>
                    </a:solidFill>
                  </a:ln>
                </p:spPr>
                <p:txBody>
                  <a:bodyPr wrap="none" rtlCol="0">
                    <a:spAutoFit/>
                  </a:bodyPr>
                  <a:lstStyle/>
                  <a:p>
                    <a:r>
                      <a:rPr lang="en-US" sz="2000" b="1" dirty="0" smtClean="0"/>
                      <a:t>10,000 YBP</a:t>
                    </a:r>
                    <a:endParaRPr lang="en-US" sz="2000" b="1" dirty="0"/>
                  </a:p>
                </p:txBody>
              </p:sp>
              <p:cxnSp>
                <p:nvCxnSpPr>
                  <p:cNvPr id="109" name="Straight Arrow Connector 108"/>
                  <p:cNvCxnSpPr/>
                  <p:nvPr/>
                </p:nvCxnSpPr>
                <p:spPr>
                  <a:xfrm>
                    <a:off x="8152508" y="2883776"/>
                    <a:ext cx="0" cy="2321771"/>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7" name="Group 133"/>
                <p:cNvGrpSpPr/>
                <p:nvPr/>
              </p:nvGrpSpPr>
              <p:grpSpPr>
                <a:xfrm>
                  <a:off x="4281574" y="-2408847"/>
                  <a:ext cx="5310859" cy="5490957"/>
                  <a:chOff x="7565674" y="-3248242"/>
                  <a:chExt cx="5310859" cy="5490957"/>
                </a:xfrm>
              </p:grpSpPr>
              <p:sp>
                <p:nvSpPr>
                  <p:cNvPr id="106" name="TextBox 105"/>
                  <p:cNvSpPr txBox="1"/>
                  <p:nvPr/>
                </p:nvSpPr>
                <p:spPr>
                  <a:xfrm rot="19580775">
                    <a:off x="7565674" y="-3248242"/>
                    <a:ext cx="5310859" cy="1807956"/>
                  </a:xfrm>
                  <a:prstGeom prst="rect">
                    <a:avLst/>
                  </a:prstGeom>
                  <a:noFill/>
                  <a:ln w="50800">
                    <a:solidFill>
                      <a:schemeClr val="tx1"/>
                    </a:solidFill>
                  </a:ln>
                </p:spPr>
                <p:txBody>
                  <a:bodyPr wrap="none" rtlCol="0">
                    <a:spAutoFit/>
                  </a:bodyPr>
                  <a:lstStyle/>
                  <a:p>
                    <a:r>
                      <a:rPr lang="en-US" sz="2000" b="1" dirty="0" smtClean="0"/>
                      <a:t>4000 YBP</a:t>
                    </a:r>
                    <a:endParaRPr lang="en-US" sz="2000" b="1" dirty="0"/>
                  </a:p>
                </p:txBody>
              </p:sp>
              <p:cxnSp>
                <p:nvCxnSpPr>
                  <p:cNvPr id="107" name="Straight Arrow Connector 106"/>
                  <p:cNvCxnSpPr/>
                  <p:nvPr/>
                </p:nvCxnSpPr>
                <p:spPr>
                  <a:xfrm flipH="1">
                    <a:off x="8752820" y="-244891"/>
                    <a:ext cx="5" cy="248760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105" name="Right Brace 104"/>
                <p:cNvSpPr/>
                <p:nvPr/>
              </p:nvSpPr>
              <p:spPr>
                <a:xfrm rot="5400000">
                  <a:off x="1453198" y="2383101"/>
                  <a:ext cx="2867109" cy="5163928"/>
                </a:xfrm>
                <a:prstGeom prst="rightBrace">
                  <a:avLst>
                    <a:gd name="adj1" fmla="val 40874"/>
                    <a:gd name="adj2" fmla="val 50000"/>
                  </a:avLst>
                </a:prstGeom>
                <a:solidFill>
                  <a:schemeClr val="tx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1" name="TextBox 100"/>
              <p:cNvSpPr txBox="1"/>
              <p:nvPr/>
            </p:nvSpPr>
            <p:spPr>
              <a:xfrm>
                <a:off x="6553200" y="4052505"/>
                <a:ext cx="2320059" cy="1569660"/>
              </a:xfrm>
              <a:prstGeom prst="rect">
                <a:avLst/>
              </a:prstGeom>
              <a:solidFill>
                <a:schemeClr val="bg1"/>
              </a:solidFill>
              <a:ln w="50800">
                <a:solidFill>
                  <a:srgbClr val="FF0000"/>
                </a:solidFill>
              </a:ln>
            </p:spPr>
            <p:txBody>
              <a:bodyPr wrap="none" rtlCol="0">
                <a:spAutoFit/>
              </a:bodyPr>
              <a:lstStyle/>
              <a:p>
                <a:r>
                  <a:rPr lang="en-US" sz="2400" b="1" dirty="0" smtClean="0"/>
                  <a:t>(New Stone Age)</a:t>
                </a:r>
              </a:p>
              <a:p>
                <a:pPr>
                  <a:buFontTx/>
                  <a:buChar char="-"/>
                </a:pPr>
                <a:r>
                  <a:rPr lang="en-US" sz="2400" b="1" dirty="0" smtClean="0"/>
                  <a:t> pottery</a:t>
                </a:r>
              </a:p>
              <a:p>
                <a:pPr>
                  <a:buFontTx/>
                  <a:buChar char="-"/>
                </a:pPr>
                <a:r>
                  <a:rPr lang="en-US" sz="2400" b="1" dirty="0" smtClean="0"/>
                  <a:t> farming</a:t>
                </a:r>
              </a:p>
              <a:p>
                <a:pPr>
                  <a:buFontTx/>
                  <a:buChar char="-"/>
                </a:pPr>
                <a:r>
                  <a:rPr lang="en-US" sz="2400" b="1" dirty="0" smtClean="0"/>
                  <a:t> livestock</a:t>
                </a:r>
                <a:endParaRPr lang="en-US" sz="2400" b="1" dirty="0"/>
              </a:p>
            </p:txBody>
          </p:sp>
        </p:grpSp>
        <p:sp>
          <p:nvSpPr>
            <p:cNvPr id="90" name="TextBox 89"/>
            <p:cNvSpPr txBox="1"/>
            <p:nvPr/>
          </p:nvSpPr>
          <p:spPr>
            <a:xfrm>
              <a:off x="2514600" y="4391561"/>
              <a:ext cx="2057400" cy="400110"/>
            </a:xfrm>
            <a:prstGeom prst="rect">
              <a:avLst/>
            </a:prstGeom>
            <a:noFill/>
            <a:ln w="50800">
              <a:noFill/>
            </a:ln>
          </p:spPr>
          <p:txBody>
            <a:bodyPr wrap="square" rtlCol="0">
              <a:spAutoFit/>
            </a:bodyPr>
            <a:lstStyle/>
            <a:p>
              <a:r>
                <a:rPr lang="en-US" sz="2000" b="1" dirty="0" smtClean="0">
                  <a:solidFill>
                    <a:schemeClr val="bg1"/>
                  </a:solidFill>
                </a:rPr>
                <a:t>Upper Paleolithic</a:t>
              </a:r>
            </a:p>
          </p:txBody>
        </p:sp>
        <p:grpSp>
          <p:nvGrpSpPr>
            <p:cNvPr id="28" name="Group 74"/>
            <p:cNvGrpSpPr/>
            <p:nvPr/>
          </p:nvGrpSpPr>
          <p:grpSpPr>
            <a:xfrm>
              <a:off x="76200" y="4357807"/>
              <a:ext cx="7086600" cy="76200"/>
              <a:chOff x="76200" y="3242846"/>
              <a:chExt cx="7086600" cy="76200"/>
            </a:xfrm>
          </p:grpSpPr>
          <p:sp>
            <p:nvSpPr>
              <p:cNvPr id="93" name="Rectangle 92"/>
              <p:cNvSpPr/>
              <p:nvPr/>
            </p:nvSpPr>
            <p:spPr>
              <a:xfrm flipV="1">
                <a:off x="3581400" y="3242846"/>
                <a:ext cx="1801283"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V="1">
                <a:off x="762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V="1">
                <a:off x="18288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flipV="1">
                <a:off x="54102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p:cNvSpPr txBox="1"/>
            <p:nvPr/>
          </p:nvSpPr>
          <p:spPr>
            <a:xfrm>
              <a:off x="7086600" y="4391561"/>
              <a:ext cx="1257075" cy="400110"/>
            </a:xfrm>
            <a:prstGeom prst="rect">
              <a:avLst/>
            </a:prstGeom>
            <a:noFill/>
            <a:ln w="50800">
              <a:noFill/>
            </a:ln>
          </p:spPr>
          <p:txBody>
            <a:bodyPr wrap="none" rtlCol="0">
              <a:spAutoFit/>
            </a:bodyPr>
            <a:lstStyle/>
            <a:p>
              <a:r>
                <a:rPr lang="en-US" sz="2000" b="1" dirty="0" smtClean="0">
                  <a:solidFill>
                    <a:schemeClr val="bg1"/>
                  </a:solidFill>
                </a:rPr>
                <a:t>  Neolithic</a:t>
              </a:r>
            </a:p>
          </p:txBody>
        </p:sp>
      </p:grpSp>
      <p:sp>
        <p:nvSpPr>
          <p:cNvPr id="126" name="TextBox 125"/>
          <p:cNvSpPr txBox="1"/>
          <p:nvPr/>
        </p:nvSpPr>
        <p:spPr>
          <a:xfrm>
            <a:off x="838200" y="839926"/>
            <a:ext cx="2895600" cy="707886"/>
          </a:xfrm>
          <a:prstGeom prst="rect">
            <a:avLst/>
          </a:prstGeom>
          <a:noFill/>
        </p:spPr>
        <p:txBody>
          <a:bodyPr wrap="squar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3</a:t>
            </a:r>
          </a:p>
        </p:txBody>
      </p:sp>
      <p:sp useBgFill="1">
        <p:nvSpPr>
          <p:cNvPr id="103" name="TextBox 102"/>
          <p:cNvSpPr txBox="1"/>
          <p:nvPr/>
        </p:nvSpPr>
        <p:spPr>
          <a:xfrm>
            <a:off x="914400" y="838200"/>
            <a:ext cx="2667000" cy="1569660"/>
          </a:xfrm>
          <a:prstGeom prst="rect">
            <a:avLst/>
          </a:prstGeom>
        </p:spPr>
        <p:txBody>
          <a:bodyPr wrap="squar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Session 4</a:t>
            </a:r>
          </a:p>
          <a:p>
            <a:r>
              <a:rPr lang="en-US" sz="2800" b="1" dirty="0" smtClean="0">
                <a:solidFill>
                  <a:srgbClr val="FF0000"/>
                </a:solidFill>
                <a:effectLst>
                  <a:outerShdw dist="50800" dir="5400000" algn="ctr" rotWithShape="0">
                    <a:schemeClr val="tx1"/>
                  </a:outerShdw>
                </a:effectLst>
                <a:latin typeface="Tempus Sans ITC" pitchFamily="82" charset="0"/>
              </a:rPr>
              <a:t>     (China)</a:t>
            </a:r>
          </a:p>
          <a:p>
            <a:r>
              <a:rPr lang="en-US" sz="2800" b="1" dirty="0" smtClean="0">
                <a:solidFill>
                  <a:srgbClr val="FF0000"/>
                </a:solidFill>
                <a:effectLst>
                  <a:outerShdw dist="50800" dir="5400000" algn="ctr" rotWithShape="0">
                    <a:schemeClr val="tx1"/>
                  </a:outerShdw>
                </a:effectLst>
                <a:latin typeface="Tempus Sans ITC" pitchFamily="82" charset="0"/>
              </a:rPr>
              <a:t> - </a:t>
            </a:r>
            <a:r>
              <a:rPr lang="en-US" sz="2800" b="1" dirty="0" err="1" smtClean="0">
                <a:solidFill>
                  <a:srgbClr val="FF0000"/>
                </a:solidFill>
                <a:effectLst>
                  <a:outerShdw dist="50800" dir="5400000" algn="ctr" rotWithShape="0">
                    <a:schemeClr val="tx1"/>
                  </a:outerShdw>
                </a:effectLst>
                <a:latin typeface="Tempus Sans ITC" pitchFamily="82" charset="0"/>
              </a:rPr>
              <a:t>Banpo</a:t>
            </a:r>
            <a:r>
              <a:rPr lang="en-US" sz="2800" b="1" dirty="0" smtClean="0">
                <a:solidFill>
                  <a:srgbClr val="FF0000"/>
                </a:solidFill>
                <a:effectLst>
                  <a:outerShdw dist="50800" dir="5400000" algn="ctr" rotWithShape="0">
                    <a:schemeClr val="tx1"/>
                  </a:outerShdw>
                </a:effectLst>
                <a:latin typeface="Tempus Sans ITC" pitchFamily="82" charset="0"/>
              </a:rPr>
              <a:t> People </a:t>
            </a:r>
            <a:r>
              <a:rPr lang="en-US" sz="2800" b="1" u="sng" dirty="0" smtClean="0">
                <a:solidFill>
                  <a:srgbClr val="FF0000"/>
                </a:solidFill>
                <a:effectLst>
                  <a:outerShdw dist="50800" dir="5400000" algn="ctr" rotWithShape="0">
                    <a:schemeClr val="tx1"/>
                  </a:outerShdw>
                </a:effectLst>
                <a:latin typeface="Tempus Sans ITC" pitchFamily="82" charset="0"/>
              </a:rPr>
              <a:t> </a:t>
            </a:r>
          </a:p>
        </p:txBody>
      </p:sp>
      <p:sp>
        <p:nvSpPr>
          <p:cNvPr id="125" name="TextBox 124"/>
          <p:cNvSpPr txBox="1"/>
          <p:nvPr/>
        </p:nvSpPr>
        <p:spPr>
          <a:xfrm>
            <a:off x="838200" y="1525726"/>
            <a:ext cx="2895600" cy="954107"/>
          </a:xfrm>
          <a:prstGeom prst="rect">
            <a:avLst/>
          </a:prstGeom>
          <a:noFill/>
        </p:spPr>
        <p:txBody>
          <a:bodyPr wrap="square" rtlCol="0">
            <a:spAutoFit/>
          </a:bodyPr>
          <a:lstStyle/>
          <a:p>
            <a:r>
              <a:rPr lang="en-US" sz="2800" b="1" dirty="0" smtClean="0">
                <a:solidFill>
                  <a:srgbClr val="FF0000"/>
                </a:solidFill>
                <a:effectLst>
                  <a:outerShdw dist="50800" dir="5400000" algn="ctr" rotWithShape="0">
                    <a:schemeClr val="tx1"/>
                  </a:outerShdw>
                </a:effectLst>
                <a:latin typeface="Tempus Sans ITC" pitchFamily="82" charset="0"/>
              </a:rPr>
              <a:t>       (France)</a:t>
            </a:r>
          </a:p>
          <a:p>
            <a:r>
              <a:rPr lang="en-US" sz="2800" b="1" dirty="0" smtClean="0">
                <a:solidFill>
                  <a:srgbClr val="FF0000"/>
                </a:solidFill>
                <a:effectLst>
                  <a:outerShdw dist="50800" dir="5400000" algn="ctr" rotWithShape="0">
                    <a:schemeClr val="tx1"/>
                  </a:outerShdw>
                </a:effectLst>
                <a:latin typeface="Tempus Sans ITC" pitchFamily="82" charset="0"/>
              </a:rPr>
              <a:t>    - Lascaux</a:t>
            </a:r>
            <a:endParaRPr lang="en-US" sz="3200" b="1" dirty="0">
              <a:solidFill>
                <a:srgbClr val="FF0000"/>
              </a:solidFill>
              <a:effectLst>
                <a:outerShdw dist="50800" dir="5400000" algn="ctr" rotWithShape="0">
                  <a:schemeClr val="tx1"/>
                </a:outerShdw>
              </a:effectLst>
              <a:latin typeface="Tempus Sans ITC" pitchFamily="82" charset="0"/>
            </a:endParaRPr>
          </a:p>
        </p:txBody>
      </p:sp>
      <p:sp useBgFill="1">
        <p:nvSpPr>
          <p:cNvPr id="122" name="TextBox 121"/>
          <p:cNvSpPr txBox="1"/>
          <p:nvPr/>
        </p:nvSpPr>
        <p:spPr>
          <a:xfrm>
            <a:off x="152400" y="762000"/>
            <a:ext cx="3429000" cy="1138773"/>
          </a:xfrm>
          <a:prstGeom prst="rect">
            <a:avLst/>
          </a:prstGeom>
        </p:spPr>
        <p:txBody>
          <a:bodyPr wrap="squar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this Session</a:t>
            </a:r>
          </a:p>
          <a:p>
            <a:r>
              <a:rPr lang="en-US" sz="2800" b="1" dirty="0" smtClean="0">
                <a:solidFill>
                  <a:srgbClr val="FF0000"/>
                </a:solidFill>
                <a:effectLst>
                  <a:outerShdw dist="50800" dir="5400000" algn="ctr" rotWithShape="0">
                    <a:schemeClr val="tx1"/>
                  </a:outerShdw>
                </a:effectLst>
                <a:latin typeface="Tempus Sans ITC" pitchFamily="82" charset="0"/>
              </a:rPr>
              <a:t>     (</a:t>
            </a:r>
            <a:r>
              <a:rPr lang="en-US" sz="2800" b="1" dirty="0" err="1" smtClean="0">
                <a:solidFill>
                  <a:srgbClr val="FF0000"/>
                </a:solidFill>
                <a:effectLst>
                  <a:outerShdw dist="50800" dir="5400000" algn="ctr" rotWithShape="0">
                    <a:schemeClr val="tx1"/>
                  </a:outerShdw>
                </a:effectLst>
                <a:latin typeface="Tempus Sans ITC" pitchFamily="82" charset="0"/>
              </a:rPr>
              <a:t>Beringia</a:t>
            </a:r>
            <a:r>
              <a:rPr lang="en-US" sz="2800" b="1" dirty="0" smtClean="0">
                <a:solidFill>
                  <a:srgbClr val="FF0000"/>
                </a:solidFill>
                <a:effectLst>
                  <a:outerShdw dist="50800" dir="5400000" algn="ctr" rotWithShape="0">
                    <a:schemeClr val="tx1"/>
                  </a:outerShdw>
                </a:effectLst>
                <a:latin typeface="Tempus Sans ITC" pitchFamily="82" charset="0"/>
              </a:rPr>
              <a:t>)</a:t>
            </a:r>
          </a:p>
        </p:txBody>
      </p:sp>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sp>
        <p:nvSpPr>
          <p:cNvPr id="129" name="Oval 128"/>
          <p:cNvSpPr/>
          <p:nvPr/>
        </p:nvSpPr>
        <p:spPr>
          <a:xfrm>
            <a:off x="1828800" y="5029200"/>
            <a:ext cx="2667000" cy="533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6400800" y="5029200"/>
            <a:ext cx="2667000" cy="533400"/>
          </a:xfrm>
          <a:prstGeom prst="ellipse">
            <a:avLst/>
          </a:prstGeom>
          <a:noFill/>
          <a:ln w="76200">
            <a:solidFill>
              <a:srgbClr val="0070C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2" descr="http://www.healthyfellow.com/images/2009/07/paleolithic.jpg"/>
          <p:cNvPicPr>
            <a:picLocks noChangeAspect="1" noChangeArrowheads="1"/>
          </p:cNvPicPr>
          <p:nvPr/>
        </p:nvPicPr>
        <p:blipFill>
          <a:blip r:embed="rId4" cstate="print"/>
          <a:srcRect l="23044" t="2490" r="7614"/>
          <a:stretch>
            <a:fillRect/>
          </a:stretch>
        </p:blipFill>
        <p:spPr bwMode="auto">
          <a:xfrm>
            <a:off x="1428586" y="2438400"/>
            <a:ext cx="2229014" cy="2209800"/>
          </a:xfrm>
          <a:prstGeom prst="rect">
            <a:avLst/>
          </a:prstGeom>
          <a:noFill/>
          <a:ln w="101600">
            <a:solidFill>
              <a:schemeClr val="bg1"/>
            </a:solidFill>
          </a:ln>
        </p:spPr>
      </p:pic>
      <p:sp>
        <p:nvSpPr>
          <p:cNvPr id="123" name="Oval 122"/>
          <p:cNvSpPr/>
          <p:nvPr/>
        </p:nvSpPr>
        <p:spPr>
          <a:xfrm>
            <a:off x="1828800" y="5029200"/>
            <a:ext cx="2667000" cy="533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rot="-60000">
            <a:off x="6858000" y="2664361"/>
            <a:ext cx="2468535" cy="1655297"/>
            <a:chOff x="-12616" y="2714332"/>
            <a:chExt cx="2468535" cy="1655297"/>
          </a:xfrm>
        </p:grpSpPr>
        <p:grpSp>
          <p:nvGrpSpPr>
            <p:cNvPr id="64" name="Group 119"/>
            <p:cNvGrpSpPr/>
            <p:nvPr/>
          </p:nvGrpSpPr>
          <p:grpSpPr>
            <a:xfrm>
              <a:off x="-12616" y="2714332"/>
              <a:ext cx="1342244" cy="1629068"/>
              <a:chOff x="-12616" y="2714332"/>
              <a:chExt cx="1342244" cy="1629068"/>
            </a:xfrm>
          </p:grpSpPr>
          <p:sp useBgFill="1">
            <p:nvSpPr>
              <p:cNvPr id="70" name="Rectangle 69"/>
              <p:cNvSpPr/>
              <p:nvPr/>
            </p:nvSpPr>
            <p:spPr>
              <a:xfrm>
                <a:off x="0" y="2743200"/>
                <a:ext cx="12954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p:cNvCxnSpPr/>
              <p:nvPr/>
            </p:nvCxnSpPr>
            <p:spPr>
              <a:xfrm rot="5400000">
                <a:off x="-379342" y="3733006"/>
                <a:ext cx="1219200" cy="1588"/>
              </a:xfrm>
              <a:prstGeom prst="line">
                <a:avLst/>
              </a:prstGeom>
              <a:ln w="101600">
                <a:solidFill>
                  <a:srgbClr val="0070C0"/>
                </a:solidFill>
              </a:ln>
            </p:spPr>
            <p:style>
              <a:lnRef idx="1">
                <a:schemeClr val="accent1"/>
              </a:lnRef>
              <a:fillRef idx="0">
                <a:schemeClr val="accent1"/>
              </a:fillRef>
              <a:effectRef idx="0">
                <a:schemeClr val="accent1"/>
              </a:effectRef>
              <a:fontRef idx="minor">
                <a:schemeClr val="tx1"/>
              </a:fontRef>
            </p:style>
          </p:cxnSp>
          <p:sp useBgFill="1">
            <p:nvSpPr>
              <p:cNvPr id="72" name="TextBox 71"/>
              <p:cNvSpPr txBox="1"/>
              <p:nvPr/>
            </p:nvSpPr>
            <p:spPr>
              <a:xfrm rot="19488477">
                <a:off x="-12616" y="2714332"/>
                <a:ext cx="1342244" cy="584775"/>
              </a:xfrm>
              <a:prstGeom prst="rect">
                <a:avLst/>
              </a:prstGeom>
              <a:ln w="76200">
                <a:solidFill>
                  <a:srgbClr val="0070C0"/>
                </a:solidFill>
              </a:ln>
            </p:spPr>
            <p:txBody>
              <a:bodyPr wrap="square" rtlCol="0">
                <a:spAutoFit/>
              </a:bodyPr>
              <a:lstStyle/>
              <a:p>
                <a:r>
                  <a:rPr lang="en-US" sz="3200" b="1" dirty="0" smtClean="0">
                    <a:solidFill>
                      <a:srgbClr val="0070C0"/>
                    </a:solidFill>
                    <a:effectLst>
                      <a:outerShdw dist="50800" dir="5400000" algn="ctr" rotWithShape="0">
                        <a:schemeClr val="tx1"/>
                      </a:outerShdw>
                    </a:effectLst>
                  </a:rPr>
                  <a:t>10,000</a:t>
                </a:r>
                <a:endParaRPr lang="en-US" sz="3200" b="1" dirty="0">
                  <a:solidFill>
                    <a:srgbClr val="0070C0"/>
                  </a:solidFill>
                  <a:effectLst>
                    <a:outerShdw dist="50800" dir="5400000" algn="ctr" rotWithShape="0">
                      <a:schemeClr val="tx1"/>
                    </a:outerShdw>
                  </a:effectLst>
                </a:endParaRPr>
              </a:p>
            </p:txBody>
          </p:sp>
        </p:grpSp>
        <p:grpSp>
          <p:nvGrpSpPr>
            <p:cNvPr id="65" name="Group 120"/>
            <p:cNvGrpSpPr/>
            <p:nvPr/>
          </p:nvGrpSpPr>
          <p:grpSpPr>
            <a:xfrm>
              <a:off x="1143000" y="2737874"/>
              <a:ext cx="1312919" cy="1631755"/>
              <a:chOff x="-5969786" y="2711645"/>
              <a:chExt cx="1312919" cy="1631755"/>
            </a:xfrm>
          </p:grpSpPr>
          <p:sp useBgFill="1">
            <p:nvSpPr>
              <p:cNvPr id="67" name="Rectangle 66"/>
              <p:cNvSpPr/>
              <p:nvPr/>
            </p:nvSpPr>
            <p:spPr>
              <a:xfrm>
                <a:off x="-5969786" y="3147941"/>
                <a:ext cx="1295400" cy="10930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rot="5400000">
                <a:off x="-6280698" y="3733006"/>
                <a:ext cx="1219200" cy="1588"/>
              </a:xfrm>
              <a:prstGeom prst="line">
                <a:avLst/>
              </a:prstGeom>
              <a:ln w="101600">
                <a:solidFill>
                  <a:srgbClr val="0070C0"/>
                </a:solidFill>
              </a:ln>
            </p:spPr>
            <p:style>
              <a:lnRef idx="1">
                <a:schemeClr val="accent1"/>
              </a:lnRef>
              <a:fillRef idx="0">
                <a:schemeClr val="accent1"/>
              </a:fillRef>
              <a:effectRef idx="0">
                <a:schemeClr val="accent1"/>
              </a:effectRef>
              <a:fontRef idx="minor">
                <a:schemeClr val="tx1"/>
              </a:fontRef>
            </p:style>
          </p:cxnSp>
          <p:sp useBgFill="1">
            <p:nvSpPr>
              <p:cNvPr id="69" name="TextBox 68"/>
              <p:cNvSpPr txBox="1"/>
              <p:nvPr/>
            </p:nvSpPr>
            <p:spPr>
              <a:xfrm rot="19488477">
                <a:off x="-5913682" y="2711645"/>
                <a:ext cx="1256815" cy="584775"/>
              </a:xfrm>
              <a:prstGeom prst="rect">
                <a:avLst/>
              </a:prstGeom>
              <a:ln w="76200">
                <a:solidFill>
                  <a:srgbClr val="0070C0"/>
                </a:solidFill>
              </a:ln>
            </p:spPr>
            <p:txBody>
              <a:bodyPr wrap="square" rtlCol="0">
                <a:spAutoFit/>
              </a:bodyPr>
              <a:lstStyle/>
              <a:p>
                <a:r>
                  <a:rPr lang="en-US" sz="3200" b="1" dirty="0" smtClean="0">
                    <a:solidFill>
                      <a:srgbClr val="0070C0"/>
                    </a:solidFill>
                    <a:effectLst>
                      <a:outerShdw dist="50800" dir="5400000" algn="ctr" rotWithShape="0">
                        <a:schemeClr val="tx1"/>
                      </a:outerShdw>
                    </a:effectLst>
                  </a:rPr>
                  <a:t>4,000</a:t>
                </a:r>
                <a:endParaRPr lang="en-US" sz="3200" b="1" dirty="0">
                  <a:solidFill>
                    <a:srgbClr val="0070C0"/>
                  </a:solidFill>
                  <a:effectLst>
                    <a:outerShdw dist="50800" dir="5400000" algn="ctr" rotWithShape="0">
                      <a:schemeClr val="tx1"/>
                    </a:outerShdw>
                  </a:effectLst>
                </a:endParaRPr>
              </a:p>
            </p:txBody>
          </p:sp>
        </p:grpSp>
        <p:cxnSp>
          <p:nvCxnSpPr>
            <p:cNvPr id="66" name="Straight Connector 65"/>
            <p:cNvCxnSpPr/>
            <p:nvPr/>
          </p:nvCxnSpPr>
          <p:spPr>
            <a:xfrm>
              <a:off x="231052" y="4240971"/>
              <a:ext cx="1216748" cy="27817"/>
            </a:xfrm>
            <a:prstGeom prst="line">
              <a:avLst/>
            </a:prstGeom>
            <a:ln w="254000">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73" name="Picture 2" descr="http://www.american-buddha.com/lascauxnor.156.gif"/>
          <p:cNvPicPr>
            <a:picLocks noChangeAspect="1" noChangeArrowheads="1"/>
          </p:cNvPicPr>
          <p:nvPr/>
        </p:nvPicPr>
        <p:blipFill>
          <a:blip r:embed="rId5" cstate="print"/>
          <a:srcRect t="17721" b="7636"/>
          <a:stretch>
            <a:fillRect/>
          </a:stretch>
        </p:blipFill>
        <p:spPr bwMode="auto">
          <a:xfrm>
            <a:off x="5867400" y="2133600"/>
            <a:ext cx="3174721" cy="2133600"/>
          </a:xfrm>
          <a:prstGeom prst="rect">
            <a:avLst/>
          </a:prstGeom>
          <a:noFill/>
          <a:ln w="63500">
            <a:solidFill>
              <a:schemeClr val="accent6">
                <a:lumMod val="75000"/>
              </a:schemeClr>
            </a:solidFill>
          </a:ln>
        </p:spPr>
      </p:pic>
      <p:grpSp>
        <p:nvGrpSpPr>
          <p:cNvPr id="79" name="Group 78"/>
          <p:cNvGrpSpPr/>
          <p:nvPr/>
        </p:nvGrpSpPr>
        <p:grpSpPr>
          <a:xfrm>
            <a:off x="3810000" y="1534742"/>
            <a:ext cx="4277590" cy="2809452"/>
            <a:chOff x="3810000" y="1534742"/>
            <a:chExt cx="4277590" cy="2809452"/>
          </a:xfrm>
        </p:grpSpPr>
        <p:cxnSp>
          <p:nvCxnSpPr>
            <p:cNvPr id="74" name="Straight Connector 73"/>
            <p:cNvCxnSpPr/>
            <p:nvPr/>
          </p:nvCxnSpPr>
          <p:spPr>
            <a:xfrm flipV="1">
              <a:off x="3810000" y="4114800"/>
              <a:ext cx="2057400" cy="3"/>
            </a:xfrm>
            <a:prstGeom prst="line">
              <a:avLst/>
            </a:prstGeom>
            <a:ln w="2540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30" name="Group 79"/>
            <p:cNvGrpSpPr/>
            <p:nvPr/>
          </p:nvGrpSpPr>
          <p:grpSpPr>
            <a:xfrm>
              <a:off x="5432953" y="1534742"/>
              <a:ext cx="2654637" cy="2809452"/>
              <a:chOff x="4680543" y="2005350"/>
              <a:chExt cx="2654637" cy="2809452"/>
            </a:xfrm>
            <a:solidFill>
              <a:schemeClr val="accent6">
                <a:lumMod val="50000"/>
              </a:schemeClr>
            </a:solidFill>
          </p:grpSpPr>
          <p:cxnSp>
            <p:nvCxnSpPr>
              <p:cNvPr id="119" name="Straight Arrow Connector 118"/>
              <p:cNvCxnSpPr/>
              <p:nvPr/>
            </p:nvCxnSpPr>
            <p:spPr>
              <a:xfrm rot="5400000" flipH="1" flipV="1">
                <a:off x="4199796" y="3975808"/>
                <a:ext cx="1677194" cy="794"/>
              </a:xfrm>
              <a:prstGeom prst="straightConnector1">
                <a:avLst/>
              </a:prstGeom>
              <a:grpFill/>
              <a:ln w="50800">
                <a:solidFill>
                  <a:schemeClr val="accent6">
                    <a:lumMod val="50000"/>
                  </a:schemeClr>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rot="19475140">
                <a:off x="4680543" y="2005350"/>
                <a:ext cx="2654637" cy="400110"/>
              </a:xfrm>
              <a:prstGeom prst="rect">
                <a:avLst/>
              </a:prstGeom>
              <a:grpFill/>
              <a:ln w="50800">
                <a:solidFill>
                  <a:schemeClr val="tx1"/>
                </a:solidFill>
              </a:ln>
            </p:spPr>
            <p:txBody>
              <a:bodyPr wrap="none" rtlCol="0">
                <a:spAutoFit/>
              </a:bodyPr>
              <a:lstStyle/>
              <a:p>
                <a:r>
                  <a:rPr lang="en-US" sz="2000" b="1" dirty="0" smtClean="0">
                    <a:solidFill>
                      <a:schemeClr val="bg1"/>
                    </a:solidFill>
                  </a:rPr>
                  <a:t>17,300 – cave paintings</a:t>
                </a:r>
                <a:endParaRPr lang="en-US" sz="2000" b="1" dirty="0">
                  <a:solidFill>
                    <a:schemeClr val="bg1"/>
                  </a:solidFill>
                </a:endParaRPr>
              </a:p>
            </p:txBody>
          </p:sp>
        </p:grpSp>
      </p:grpSp>
      <p:pic>
        <p:nvPicPr>
          <p:cNvPr id="75" name="Picture 3" descr="C:\Users\Owner\Documents\Science\Anthropology\Sr Class\Banpo\Pottery Overview by Kenney Mencher Utube\untitled32.jpg"/>
          <p:cNvPicPr>
            <a:picLocks noChangeAspect="1" noChangeArrowheads="1"/>
          </p:cNvPicPr>
          <p:nvPr/>
        </p:nvPicPr>
        <p:blipFill>
          <a:blip r:embed="rId6" cstate="print"/>
          <a:srcRect l="14228" t="5473" r="16612" b="4975"/>
          <a:stretch>
            <a:fillRect/>
          </a:stretch>
        </p:blipFill>
        <p:spPr bwMode="auto">
          <a:xfrm>
            <a:off x="5945716" y="1905000"/>
            <a:ext cx="1902884" cy="2362200"/>
          </a:xfrm>
          <a:prstGeom prst="rect">
            <a:avLst/>
          </a:prstGeom>
          <a:noFill/>
          <a:ln w="19050">
            <a:solidFill>
              <a:schemeClr val="tx1"/>
            </a:solidFill>
          </a:ln>
        </p:spPr>
      </p:pic>
      <p:grpSp>
        <p:nvGrpSpPr>
          <p:cNvPr id="31" name="Group 79"/>
          <p:cNvGrpSpPr/>
          <p:nvPr/>
        </p:nvGrpSpPr>
        <p:grpSpPr>
          <a:xfrm>
            <a:off x="7578859" y="1674141"/>
            <a:ext cx="1697901" cy="2669259"/>
            <a:chOff x="4813506" y="2144749"/>
            <a:chExt cx="1697901" cy="2669259"/>
          </a:xfrm>
        </p:grpSpPr>
        <p:cxnSp>
          <p:nvCxnSpPr>
            <p:cNvPr id="118" name="Straight Arrow Connector 117"/>
            <p:cNvCxnSpPr/>
            <p:nvPr/>
          </p:nvCxnSpPr>
          <p:spPr>
            <a:xfrm flipH="1" flipV="1">
              <a:off x="5077442" y="3003288"/>
              <a:ext cx="5805" cy="1810720"/>
            </a:xfrm>
            <a:prstGeom prst="straightConnector1">
              <a:avLst/>
            </a:prstGeom>
            <a:ln w="50800">
              <a:solidFill>
                <a:schemeClr val="accent6">
                  <a:lumMod val="50000"/>
                </a:schemeClr>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rot="19475140">
              <a:off x="4813506" y="2144749"/>
              <a:ext cx="1697901" cy="400110"/>
            </a:xfrm>
            <a:prstGeom prst="rect">
              <a:avLst/>
            </a:prstGeom>
            <a:solidFill>
              <a:schemeClr val="accent6">
                <a:lumMod val="50000"/>
              </a:schemeClr>
            </a:solidFill>
            <a:ln w="50800">
              <a:solidFill>
                <a:schemeClr val="tx1"/>
              </a:solidFill>
            </a:ln>
          </p:spPr>
          <p:txBody>
            <a:bodyPr wrap="none" rtlCol="0">
              <a:spAutoFit/>
            </a:bodyPr>
            <a:lstStyle/>
            <a:p>
              <a:r>
                <a:rPr lang="en-US" sz="2000" b="1" dirty="0" smtClean="0">
                  <a:solidFill>
                    <a:schemeClr val="bg1"/>
                  </a:solidFill>
                </a:rPr>
                <a:t>6,700 – </a:t>
              </a:r>
              <a:r>
                <a:rPr lang="en-US" sz="2000" b="1" dirty="0" err="1" smtClean="0">
                  <a:solidFill>
                    <a:schemeClr val="bg1"/>
                  </a:solidFill>
                </a:rPr>
                <a:t>Banpo</a:t>
              </a:r>
              <a:endParaRPr lang="en-US" sz="2000" b="1" dirty="0">
                <a:solidFill>
                  <a:schemeClr val="bg1"/>
                </a:solidFill>
              </a:endParaRPr>
            </a:p>
          </p:txBody>
        </p:sp>
      </p:grpSp>
      <p:grpSp>
        <p:nvGrpSpPr>
          <p:cNvPr id="33" name="Group 79"/>
          <p:cNvGrpSpPr/>
          <p:nvPr/>
        </p:nvGrpSpPr>
        <p:grpSpPr>
          <a:xfrm>
            <a:off x="3418209" y="1429681"/>
            <a:ext cx="3017236" cy="2897098"/>
            <a:chOff x="4653511" y="1916912"/>
            <a:chExt cx="3017236" cy="2897098"/>
          </a:xfrm>
          <a:solidFill>
            <a:schemeClr val="accent6">
              <a:lumMod val="50000"/>
            </a:schemeClr>
          </a:solidFill>
        </p:grpSpPr>
        <p:cxnSp>
          <p:nvCxnSpPr>
            <p:cNvPr id="131" name="Straight Arrow Connector 130"/>
            <p:cNvCxnSpPr/>
            <p:nvPr/>
          </p:nvCxnSpPr>
          <p:spPr>
            <a:xfrm rot="5400000" flipH="1" flipV="1">
              <a:off x="4212158" y="3980864"/>
              <a:ext cx="1659778" cy="6513"/>
            </a:xfrm>
            <a:prstGeom prst="straightConnector1">
              <a:avLst/>
            </a:prstGeom>
            <a:grpFill/>
            <a:ln w="50800">
              <a:solidFill>
                <a:schemeClr val="accent6">
                  <a:lumMod val="50000"/>
                </a:schemeClr>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rot="19475140">
              <a:off x="4653511" y="1916912"/>
              <a:ext cx="3017236" cy="400110"/>
            </a:xfrm>
            <a:prstGeom prst="rect">
              <a:avLst/>
            </a:prstGeom>
            <a:grpFill/>
            <a:ln w="50800">
              <a:solidFill>
                <a:schemeClr val="tx1"/>
              </a:solidFill>
            </a:ln>
          </p:spPr>
          <p:txBody>
            <a:bodyPr wrap="none" rtlCol="0">
              <a:spAutoFit/>
            </a:bodyPr>
            <a:lstStyle/>
            <a:p>
              <a:r>
                <a:rPr lang="en-US" sz="2000" b="1" dirty="0" smtClean="0">
                  <a:solidFill>
                    <a:schemeClr val="bg1"/>
                  </a:solidFill>
                </a:rPr>
                <a:t>28,000 –Cro-Magnon Man </a:t>
              </a:r>
              <a:endParaRPr lang="en-US" sz="20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1000"/>
                                        <p:tgtEl>
                                          <p:spTgt spid="3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fade">
                                      <p:cBhvr>
                                        <p:cTn id="11" dur="1000"/>
                                        <p:tgtEl>
                                          <p:spTgt spid="13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2" nodeType="clickEffect">
                                  <p:stCondLst>
                                    <p:cond delay="0"/>
                                  </p:stCondLst>
                                  <p:childTnLst>
                                    <p:animMotion origin="layout" path="M -0.00416 -2.96048E-6 L -3.33333E-6 0.04992 " pathEditMode="relative" rAng="0" ptsTypes="AA">
                                      <p:cBhvr>
                                        <p:cTn id="15" dur="1000" fill="hold"/>
                                        <p:tgtEl>
                                          <p:spTgt spid="129"/>
                                        </p:tgtEl>
                                        <p:attrNameLst>
                                          <p:attrName>ppt_x</p:attrName>
                                          <p:attrName>ppt_y</p:attrName>
                                        </p:attrNameLst>
                                      </p:cBhvr>
                                      <p:rCtr x="2" y="25"/>
                                    </p:animMotion>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left)">
                                      <p:cBhvr>
                                        <p:cTn id="19" dur="1000"/>
                                        <p:tgtEl>
                                          <p:spTgt spid="7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1000"/>
                                        <p:tgtEl>
                                          <p:spTgt spid="7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1000"/>
                                        <p:tgtEl>
                                          <p:spTgt spid="129"/>
                                        </p:tgtEl>
                                      </p:cBhvr>
                                    </p:animEffect>
                                    <p:set>
                                      <p:cBhvr>
                                        <p:cTn id="28" dur="1" fill="hold">
                                          <p:stCondLst>
                                            <p:cond delay="999"/>
                                          </p:stCondLst>
                                        </p:cTn>
                                        <p:tgtEl>
                                          <p:spTgt spid="12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73"/>
                                        </p:tgtEl>
                                      </p:cBhvr>
                                    </p:animEffect>
                                    <p:set>
                                      <p:cBhvr>
                                        <p:cTn id="31" dur="1" fill="hold">
                                          <p:stCondLst>
                                            <p:cond delay="999"/>
                                          </p:stCondLst>
                                        </p:cTn>
                                        <p:tgtEl>
                                          <p:spTgt spid="7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134"/>
                                        </p:tgtEl>
                                      </p:cBhvr>
                                    </p:animEffect>
                                    <p:set>
                                      <p:cBhvr>
                                        <p:cTn id="34" dur="1" fill="hold">
                                          <p:stCondLst>
                                            <p:cond delay="999"/>
                                          </p:stCondLst>
                                        </p:cTn>
                                        <p:tgtEl>
                                          <p:spTgt spid="13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125">
                                            <p:txEl>
                                              <p:pRg st="0" end="0"/>
                                            </p:txEl>
                                          </p:spTgt>
                                        </p:tgtEl>
                                      </p:cBhvr>
                                    </p:animEffect>
                                    <p:set>
                                      <p:cBhvr>
                                        <p:cTn id="37" dur="1" fill="hold">
                                          <p:stCondLst>
                                            <p:cond delay="999"/>
                                          </p:stCondLst>
                                        </p:cTn>
                                        <p:tgtEl>
                                          <p:spTgt spid="125">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125">
                                            <p:txEl>
                                              <p:pRg st="1" end="1"/>
                                            </p:txEl>
                                          </p:spTgt>
                                        </p:tgtEl>
                                      </p:cBhvr>
                                    </p:animEffect>
                                    <p:set>
                                      <p:cBhvr>
                                        <p:cTn id="40" dur="1" fill="hold">
                                          <p:stCondLst>
                                            <p:cond delay="999"/>
                                          </p:stCondLst>
                                        </p:cTn>
                                        <p:tgtEl>
                                          <p:spTgt spid="125">
                                            <p:txEl>
                                              <p:pRg st="1" end="1"/>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126"/>
                                        </p:tgtEl>
                                      </p:cBhvr>
                                    </p:animEffect>
                                    <p:set>
                                      <p:cBhvr>
                                        <p:cTn id="43" dur="1" fill="hold">
                                          <p:stCondLst>
                                            <p:cond delay="999"/>
                                          </p:stCondLst>
                                        </p:cTn>
                                        <p:tgtEl>
                                          <p:spTgt spid="126"/>
                                        </p:tgtEl>
                                        <p:attrNameLst>
                                          <p:attrName>style.visibility</p:attrName>
                                        </p:attrNameLst>
                                      </p:cBhvr>
                                      <p:to>
                                        <p:strVal val="hidden"/>
                                      </p:to>
                                    </p:set>
                                  </p:childTnLst>
                                </p:cTn>
                              </p:par>
                              <p:par>
                                <p:cTn id="44" presetID="53" presetClass="entr" presetSubtype="0" fill="hold" grpId="0" nodeType="withEffect">
                                  <p:stCondLst>
                                    <p:cond delay="0"/>
                                  </p:stCondLst>
                                  <p:childTnLst>
                                    <p:set>
                                      <p:cBhvr>
                                        <p:cTn id="45" dur="1" fill="hold">
                                          <p:stCondLst>
                                            <p:cond delay="0"/>
                                          </p:stCondLst>
                                        </p:cTn>
                                        <p:tgtEl>
                                          <p:spTgt spid="103">
                                            <p:bg/>
                                          </p:spTgt>
                                        </p:tgtEl>
                                        <p:attrNameLst>
                                          <p:attrName>style.visibility</p:attrName>
                                        </p:attrNameLst>
                                      </p:cBhvr>
                                      <p:to>
                                        <p:strVal val="visible"/>
                                      </p:to>
                                    </p:set>
                                    <p:anim calcmode="lin" valueType="num">
                                      <p:cBhvr>
                                        <p:cTn id="46" dur="1000" fill="hold"/>
                                        <p:tgtEl>
                                          <p:spTgt spid="103">
                                            <p:bg/>
                                          </p:spTgt>
                                        </p:tgtEl>
                                        <p:attrNameLst>
                                          <p:attrName>ppt_w</p:attrName>
                                        </p:attrNameLst>
                                      </p:cBhvr>
                                      <p:tavLst>
                                        <p:tav tm="0">
                                          <p:val>
                                            <p:fltVal val="0"/>
                                          </p:val>
                                        </p:tav>
                                        <p:tav tm="100000">
                                          <p:val>
                                            <p:strVal val="#ppt_w"/>
                                          </p:val>
                                        </p:tav>
                                      </p:tavLst>
                                    </p:anim>
                                    <p:anim calcmode="lin" valueType="num">
                                      <p:cBhvr>
                                        <p:cTn id="47" dur="1000" fill="hold"/>
                                        <p:tgtEl>
                                          <p:spTgt spid="103">
                                            <p:bg/>
                                          </p:spTgt>
                                        </p:tgtEl>
                                        <p:attrNameLst>
                                          <p:attrName>ppt_h</p:attrName>
                                        </p:attrNameLst>
                                      </p:cBhvr>
                                      <p:tavLst>
                                        <p:tav tm="0">
                                          <p:val>
                                            <p:fltVal val="0"/>
                                          </p:val>
                                        </p:tav>
                                        <p:tav tm="100000">
                                          <p:val>
                                            <p:strVal val="#ppt_h"/>
                                          </p:val>
                                        </p:tav>
                                      </p:tavLst>
                                    </p:anim>
                                    <p:animEffect transition="in" filter="fade">
                                      <p:cBhvr>
                                        <p:cTn id="48" dur="1000"/>
                                        <p:tgtEl>
                                          <p:spTgt spid="103">
                                            <p:bg/>
                                          </p:spTgt>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103">
                                            <p:txEl>
                                              <p:pRg st="0" end="0"/>
                                            </p:txEl>
                                          </p:spTgt>
                                        </p:tgtEl>
                                        <p:attrNameLst>
                                          <p:attrName>style.visibility</p:attrName>
                                        </p:attrNameLst>
                                      </p:cBhvr>
                                      <p:to>
                                        <p:strVal val="visible"/>
                                      </p:to>
                                    </p:set>
                                    <p:anim calcmode="lin" valueType="num">
                                      <p:cBhvr>
                                        <p:cTn id="51" dur="1000" fill="hold"/>
                                        <p:tgtEl>
                                          <p:spTgt spid="103">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03">
                                            <p:txEl>
                                              <p:pRg st="0" end="0"/>
                                            </p:txEl>
                                          </p:spTgt>
                                        </p:tgtEl>
                                        <p:attrNameLst>
                                          <p:attrName>ppt_h</p:attrName>
                                        </p:attrNameLst>
                                      </p:cBhvr>
                                      <p:tavLst>
                                        <p:tav tm="0">
                                          <p:val>
                                            <p:fltVal val="0"/>
                                          </p:val>
                                        </p:tav>
                                        <p:tav tm="100000">
                                          <p:val>
                                            <p:strVal val="#ppt_h"/>
                                          </p:val>
                                        </p:tav>
                                      </p:tavLst>
                                    </p:anim>
                                    <p:animEffect transition="in" filter="fade">
                                      <p:cBhvr>
                                        <p:cTn id="53" dur="1000"/>
                                        <p:tgtEl>
                                          <p:spTgt spid="103">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3"/>
                                        </p:tgtEl>
                                        <p:attrNameLst>
                                          <p:attrName>style.visibility</p:attrName>
                                        </p:attrNameLst>
                                      </p:cBhvr>
                                      <p:to>
                                        <p:strVal val="visible"/>
                                      </p:to>
                                    </p:set>
                                    <p:animEffect transition="in" filter="wipe(left)">
                                      <p:cBhvr>
                                        <p:cTn id="58" dur="1000"/>
                                        <p:tgtEl>
                                          <p:spTgt spid="133"/>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10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63"/>
                                        </p:tgtEl>
                                      </p:cBhvr>
                                    </p:animEffect>
                                    <p:set>
                                      <p:cBhvr>
                                        <p:cTn id="67" dur="1" fill="hold">
                                          <p:stCondLst>
                                            <p:cond delay="999"/>
                                          </p:stCondLst>
                                        </p:cTn>
                                        <p:tgtEl>
                                          <p:spTgt spid="63"/>
                                        </p:tgtEl>
                                        <p:attrNameLst>
                                          <p:attrName>style.visibility</p:attrName>
                                        </p:attrNameLst>
                                      </p:cBhvr>
                                      <p:to>
                                        <p:strVal val="hidden"/>
                                      </p:to>
                                    </p:set>
                                  </p:childTnLst>
                                </p:cTn>
                              </p:par>
                            </p:childTnLst>
                          </p:cTn>
                        </p:par>
                        <p:par>
                          <p:cTn id="68" fill="hold">
                            <p:stCondLst>
                              <p:cond delay="1000"/>
                            </p:stCondLst>
                            <p:childTnLst>
                              <p:par>
                                <p:cTn id="69" presetID="7" presetClass="emph" presetSubtype="2" fill="hold" nodeType="afterEffect">
                                  <p:stCondLst>
                                    <p:cond delay="0"/>
                                  </p:stCondLst>
                                  <p:childTnLst>
                                    <p:animClr clrSpc="rgb">
                                      <p:cBhvr>
                                        <p:cTn id="70" dur="1000" fill="hold"/>
                                        <p:tgtEl>
                                          <p:spTgt spid="133"/>
                                        </p:tgtEl>
                                        <p:attrNameLst>
                                          <p:attrName>stroke.color</p:attrName>
                                        </p:attrNameLst>
                                      </p:cBhvr>
                                      <p:to>
                                        <a:srgbClr val="FF0000"/>
                                      </p:to>
                                    </p:animClr>
                                    <p:set>
                                      <p:cBhvr>
                                        <p:cTn id="71" dur="1000" fill="hold"/>
                                        <p:tgtEl>
                                          <p:spTgt spid="133"/>
                                        </p:tgtEl>
                                        <p:attrNameLst>
                                          <p:attrName>stroke.on</p:attrName>
                                        </p:attrNameLst>
                                      </p:cBhvr>
                                      <p:to>
                                        <p:strVal val="true"/>
                                      </p:to>
                                    </p:set>
                                  </p:childTnLst>
                                </p:cTn>
                              </p:par>
                              <p:par>
                                <p:cTn id="72" presetID="22" presetClass="entr" presetSubtype="8" fill="hold" grpId="0" nodeType="withEffect">
                                  <p:stCondLst>
                                    <p:cond delay="0"/>
                                  </p:stCondLst>
                                  <p:childTnLst>
                                    <p:set>
                                      <p:cBhvr>
                                        <p:cTn id="73" dur="1" fill="hold">
                                          <p:stCondLst>
                                            <p:cond delay="0"/>
                                          </p:stCondLst>
                                        </p:cTn>
                                        <p:tgtEl>
                                          <p:spTgt spid="103">
                                            <p:txEl>
                                              <p:pRg st="1" end="1"/>
                                            </p:txEl>
                                          </p:spTgt>
                                        </p:tgtEl>
                                        <p:attrNameLst>
                                          <p:attrName>style.visibility</p:attrName>
                                        </p:attrNameLst>
                                      </p:cBhvr>
                                      <p:to>
                                        <p:strVal val="visible"/>
                                      </p:to>
                                    </p:set>
                                    <p:animEffect transition="in" filter="wipe(left)">
                                      <p:cBhvr>
                                        <p:cTn id="74" dur="1000"/>
                                        <p:tgtEl>
                                          <p:spTgt spid="103">
                                            <p:txEl>
                                              <p:pRg st="1" end="1"/>
                                            </p:txEl>
                                          </p:spTgt>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103">
                                            <p:txEl>
                                              <p:pRg st="2" end="2"/>
                                            </p:txEl>
                                          </p:spTgt>
                                        </p:tgtEl>
                                        <p:attrNameLst>
                                          <p:attrName>style.visibility</p:attrName>
                                        </p:attrNameLst>
                                      </p:cBhvr>
                                      <p:to>
                                        <p:strVal val="visible"/>
                                      </p:to>
                                    </p:set>
                                    <p:animEffect transition="in" filter="wipe(left)">
                                      <p:cBhvr>
                                        <p:cTn id="78" dur="1000"/>
                                        <p:tgtEl>
                                          <p:spTgt spid="103">
                                            <p:txEl>
                                              <p:pRg st="2" end="2"/>
                                            </p:txEl>
                                          </p:spTgt>
                                        </p:tgtEl>
                                      </p:cBhvr>
                                    </p:animEffect>
                                  </p:childTnLst>
                                </p:cTn>
                              </p:par>
                            </p:childTnLst>
                          </p:cTn>
                        </p:par>
                        <p:par>
                          <p:cTn id="79" fill="hold">
                            <p:stCondLst>
                              <p:cond delay="3000"/>
                            </p:stCondLst>
                            <p:childTnLst>
                              <p:par>
                                <p:cTn id="80" presetID="22" presetClass="entr" presetSubtype="4"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2" nodeType="clickEffect">
                                  <p:stCondLst>
                                    <p:cond delay="0"/>
                                  </p:stCondLst>
                                  <p:childTnLst>
                                    <p:animMotion origin="layout" path="M -0.00416 -2.22222E-6 L -3.33333E-6 0.05 " pathEditMode="relative" rAng="0" ptsTypes="AA">
                                      <p:cBhvr>
                                        <p:cTn id="86" dur="1000" fill="hold"/>
                                        <p:tgtEl>
                                          <p:spTgt spid="133"/>
                                        </p:tgtEl>
                                        <p:attrNameLst>
                                          <p:attrName>ppt_x</p:attrName>
                                          <p:attrName>ppt_y</p:attrName>
                                        </p:attrNameLst>
                                      </p:cBhvr>
                                      <p:rCtr x="2" y="25"/>
                                    </p:animMotion>
                                  </p:childTnLst>
                                </p:cTn>
                              </p:par>
                            </p:childTnLst>
                          </p:cTn>
                        </p:par>
                        <p:par>
                          <p:cTn id="87" fill="hold">
                            <p:stCondLst>
                              <p:cond delay="1000"/>
                            </p:stCondLst>
                            <p:childTnLst>
                              <p:par>
                                <p:cTn id="88" presetID="10" presetClass="entr" presetSubtype="0" fill="hold" nodeType="after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fade">
                                      <p:cBhvr>
                                        <p:cTn id="90" dur="1000"/>
                                        <p:tgtEl>
                                          <p:spTgt spid="7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75"/>
                                        </p:tgtEl>
                                      </p:cBhvr>
                                    </p:animEffect>
                                    <p:set>
                                      <p:cBhvr>
                                        <p:cTn id="95" dur="1" fill="hold">
                                          <p:stCondLst>
                                            <p:cond delay="499"/>
                                          </p:stCondLst>
                                        </p:cTn>
                                        <p:tgtEl>
                                          <p:spTgt spid="7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133"/>
                                        </p:tgtEl>
                                      </p:cBhvr>
                                    </p:animEffect>
                                    <p:set>
                                      <p:cBhvr>
                                        <p:cTn id="98" dur="1" fill="hold">
                                          <p:stCondLst>
                                            <p:cond delay="999"/>
                                          </p:stCondLst>
                                        </p:cTn>
                                        <p:tgtEl>
                                          <p:spTgt spid="133"/>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103">
                                            <p:txEl>
                                              <p:pRg st="0" end="0"/>
                                            </p:txEl>
                                          </p:spTgt>
                                        </p:tgtEl>
                                      </p:cBhvr>
                                    </p:animEffect>
                                    <p:set>
                                      <p:cBhvr>
                                        <p:cTn id="101" dur="1" fill="hold">
                                          <p:stCondLst>
                                            <p:cond delay="999"/>
                                          </p:stCondLst>
                                        </p:cTn>
                                        <p:tgtEl>
                                          <p:spTgt spid="103">
                                            <p:txEl>
                                              <p:pRg st="0" end="0"/>
                                            </p:txEl>
                                          </p:spTgt>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103">
                                            <p:txEl>
                                              <p:pRg st="1" end="1"/>
                                            </p:txEl>
                                          </p:spTgt>
                                        </p:tgtEl>
                                      </p:cBhvr>
                                    </p:animEffect>
                                    <p:set>
                                      <p:cBhvr>
                                        <p:cTn id="104" dur="1" fill="hold">
                                          <p:stCondLst>
                                            <p:cond delay="999"/>
                                          </p:stCondLst>
                                        </p:cTn>
                                        <p:tgtEl>
                                          <p:spTgt spid="103">
                                            <p:txEl>
                                              <p:pRg st="1" end="1"/>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103">
                                            <p:txEl>
                                              <p:pRg st="2" end="2"/>
                                            </p:txEl>
                                          </p:spTgt>
                                        </p:tgtEl>
                                      </p:cBhvr>
                                    </p:animEffect>
                                    <p:set>
                                      <p:cBhvr>
                                        <p:cTn id="107" dur="1" fill="hold">
                                          <p:stCondLst>
                                            <p:cond delay="999"/>
                                          </p:stCondLst>
                                        </p:cTn>
                                        <p:tgtEl>
                                          <p:spTgt spid="103">
                                            <p:txEl>
                                              <p:pRg st="2" end="2"/>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1000"/>
                                        <p:tgtEl>
                                          <p:spTgt spid="103">
                                            <p:bg/>
                                          </p:spTgt>
                                        </p:tgtEl>
                                      </p:cBhvr>
                                    </p:animEffect>
                                    <p:set>
                                      <p:cBhvr>
                                        <p:cTn id="110" dur="1" fill="hold">
                                          <p:stCondLst>
                                            <p:cond delay="999"/>
                                          </p:stCondLst>
                                        </p:cTn>
                                        <p:tgtEl>
                                          <p:spTgt spid="103">
                                            <p:bg/>
                                          </p:spTgt>
                                        </p:tgtEl>
                                        <p:attrNameLst>
                                          <p:attrName>style.visibility</p:attrName>
                                        </p:attrNameLst>
                                      </p:cBhvr>
                                      <p:to>
                                        <p:strVal val="hidden"/>
                                      </p:to>
                                    </p:set>
                                  </p:childTnLst>
                                </p:cTn>
                              </p:par>
                            </p:childTnLst>
                          </p:cTn>
                        </p:par>
                        <p:par>
                          <p:cTn id="111" fill="hold">
                            <p:stCondLst>
                              <p:cond delay="1000"/>
                            </p:stCondLst>
                            <p:childTnLst>
                              <p:par>
                                <p:cTn id="112" presetID="53" presetClass="entr" presetSubtype="0" fill="hold" grpId="0" nodeType="afterEffect">
                                  <p:stCondLst>
                                    <p:cond delay="0"/>
                                  </p:stCondLst>
                                  <p:childTnLst>
                                    <p:set>
                                      <p:cBhvr>
                                        <p:cTn id="113" dur="1" fill="hold">
                                          <p:stCondLst>
                                            <p:cond delay="0"/>
                                          </p:stCondLst>
                                        </p:cTn>
                                        <p:tgtEl>
                                          <p:spTgt spid="122">
                                            <p:bg/>
                                          </p:spTgt>
                                        </p:tgtEl>
                                        <p:attrNameLst>
                                          <p:attrName>style.visibility</p:attrName>
                                        </p:attrNameLst>
                                      </p:cBhvr>
                                      <p:to>
                                        <p:strVal val="visible"/>
                                      </p:to>
                                    </p:set>
                                    <p:anim calcmode="lin" valueType="num">
                                      <p:cBhvr>
                                        <p:cTn id="114" dur="1000" fill="hold"/>
                                        <p:tgtEl>
                                          <p:spTgt spid="122">
                                            <p:bg/>
                                          </p:spTgt>
                                        </p:tgtEl>
                                        <p:attrNameLst>
                                          <p:attrName>ppt_w</p:attrName>
                                        </p:attrNameLst>
                                      </p:cBhvr>
                                      <p:tavLst>
                                        <p:tav tm="0">
                                          <p:val>
                                            <p:fltVal val="0"/>
                                          </p:val>
                                        </p:tav>
                                        <p:tav tm="100000">
                                          <p:val>
                                            <p:strVal val="#ppt_w"/>
                                          </p:val>
                                        </p:tav>
                                      </p:tavLst>
                                    </p:anim>
                                    <p:anim calcmode="lin" valueType="num">
                                      <p:cBhvr>
                                        <p:cTn id="115" dur="1000" fill="hold"/>
                                        <p:tgtEl>
                                          <p:spTgt spid="122">
                                            <p:bg/>
                                          </p:spTgt>
                                        </p:tgtEl>
                                        <p:attrNameLst>
                                          <p:attrName>ppt_h</p:attrName>
                                        </p:attrNameLst>
                                      </p:cBhvr>
                                      <p:tavLst>
                                        <p:tav tm="0">
                                          <p:val>
                                            <p:fltVal val="0"/>
                                          </p:val>
                                        </p:tav>
                                        <p:tav tm="100000">
                                          <p:val>
                                            <p:strVal val="#ppt_h"/>
                                          </p:val>
                                        </p:tav>
                                      </p:tavLst>
                                    </p:anim>
                                    <p:animEffect transition="in" filter="fade">
                                      <p:cBhvr>
                                        <p:cTn id="116" dur="1000"/>
                                        <p:tgtEl>
                                          <p:spTgt spid="122">
                                            <p:bg/>
                                          </p:spTgt>
                                        </p:tgtEl>
                                      </p:cBhvr>
                                    </p:animEffect>
                                  </p:childTnLst>
                                </p:cTn>
                              </p:par>
                              <p:par>
                                <p:cTn id="117" presetID="53" presetClass="entr" presetSubtype="0" fill="hold" grpId="0" nodeType="withEffect">
                                  <p:stCondLst>
                                    <p:cond delay="0"/>
                                  </p:stCondLst>
                                  <p:childTnLst>
                                    <p:set>
                                      <p:cBhvr>
                                        <p:cTn id="118" dur="1" fill="hold">
                                          <p:stCondLst>
                                            <p:cond delay="0"/>
                                          </p:stCondLst>
                                        </p:cTn>
                                        <p:tgtEl>
                                          <p:spTgt spid="122">
                                            <p:txEl>
                                              <p:pRg st="0" end="0"/>
                                            </p:txEl>
                                          </p:spTgt>
                                        </p:tgtEl>
                                        <p:attrNameLst>
                                          <p:attrName>style.visibility</p:attrName>
                                        </p:attrNameLst>
                                      </p:cBhvr>
                                      <p:to>
                                        <p:strVal val="visible"/>
                                      </p:to>
                                    </p:set>
                                    <p:anim calcmode="lin" valueType="num">
                                      <p:cBhvr>
                                        <p:cTn id="119" dur="1000" fill="hold"/>
                                        <p:tgtEl>
                                          <p:spTgt spid="122">
                                            <p:txEl>
                                              <p:pRg st="0" end="0"/>
                                            </p:txEl>
                                          </p:spTgt>
                                        </p:tgtEl>
                                        <p:attrNameLst>
                                          <p:attrName>ppt_w</p:attrName>
                                        </p:attrNameLst>
                                      </p:cBhvr>
                                      <p:tavLst>
                                        <p:tav tm="0">
                                          <p:val>
                                            <p:fltVal val="0"/>
                                          </p:val>
                                        </p:tav>
                                        <p:tav tm="100000">
                                          <p:val>
                                            <p:strVal val="#ppt_w"/>
                                          </p:val>
                                        </p:tav>
                                      </p:tavLst>
                                    </p:anim>
                                    <p:anim calcmode="lin" valueType="num">
                                      <p:cBhvr>
                                        <p:cTn id="120" dur="1000" fill="hold"/>
                                        <p:tgtEl>
                                          <p:spTgt spid="122">
                                            <p:txEl>
                                              <p:pRg st="0" end="0"/>
                                            </p:txEl>
                                          </p:spTgt>
                                        </p:tgtEl>
                                        <p:attrNameLst>
                                          <p:attrName>ppt_h</p:attrName>
                                        </p:attrNameLst>
                                      </p:cBhvr>
                                      <p:tavLst>
                                        <p:tav tm="0">
                                          <p:val>
                                            <p:fltVal val="0"/>
                                          </p:val>
                                        </p:tav>
                                        <p:tav tm="100000">
                                          <p:val>
                                            <p:strVal val="#ppt_h"/>
                                          </p:val>
                                        </p:tav>
                                      </p:tavLst>
                                    </p:anim>
                                    <p:animEffect transition="in" filter="fade">
                                      <p:cBhvr>
                                        <p:cTn id="121" dur="1000"/>
                                        <p:tgtEl>
                                          <p:spTgt spid="122">
                                            <p:txEl>
                                              <p:pRg st="0" end="0"/>
                                            </p:txEl>
                                          </p:spTgt>
                                        </p:tgtEl>
                                      </p:cBhvr>
                                    </p:animEffect>
                                  </p:childTnLst>
                                </p:cTn>
                              </p:par>
                            </p:childTnLst>
                          </p:cTn>
                        </p:par>
                        <p:par>
                          <p:cTn id="122" fill="hold">
                            <p:stCondLst>
                              <p:cond delay="2000"/>
                            </p:stCondLst>
                            <p:childTnLst>
                              <p:par>
                                <p:cTn id="123" presetID="22" presetClass="entr" presetSubtype="8" fill="hold" grpId="0" nodeType="afterEffect">
                                  <p:stCondLst>
                                    <p:cond delay="0"/>
                                  </p:stCondLst>
                                  <p:childTnLst>
                                    <p:set>
                                      <p:cBhvr>
                                        <p:cTn id="124" dur="1" fill="hold">
                                          <p:stCondLst>
                                            <p:cond delay="0"/>
                                          </p:stCondLst>
                                        </p:cTn>
                                        <p:tgtEl>
                                          <p:spTgt spid="123"/>
                                        </p:tgtEl>
                                        <p:attrNameLst>
                                          <p:attrName>style.visibility</p:attrName>
                                        </p:attrNameLst>
                                      </p:cBhvr>
                                      <p:to>
                                        <p:strVal val="visible"/>
                                      </p:to>
                                    </p:set>
                                    <p:animEffect transition="in" filter="wipe(left)">
                                      <p:cBhvr>
                                        <p:cTn id="125" dur="1000"/>
                                        <p:tgtEl>
                                          <p:spTgt spid="123"/>
                                        </p:tgtEl>
                                      </p:cBhvr>
                                    </p:animEffect>
                                  </p:childTnLst>
                                </p:cTn>
                              </p:par>
                            </p:childTnLst>
                          </p:cTn>
                        </p:par>
                        <p:par>
                          <p:cTn id="126" fill="hold">
                            <p:stCondLst>
                              <p:cond delay="3000"/>
                            </p:stCondLst>
                            <p:childTnLst>
                              <p:par>
                                <p:cTn id="127" presetID="22" presetClass="entr" presetSubtype="8" fill="hold" grpId="0" nodeType="afterEffect">
                                  <p:stCondLst>
                                    <p:cond delay="0"/>
                                  </p:stCondLst>
                                  <p:childTnLst>
                                    <p:set>
                                      <p:cBhvr>
                                        <p:cTn id="128" dur="1" fill="hold">
                                          <p:stCondLst>
                                            <p:cond delay="0"/>
                                          </p:stCondLst>
                                        </p:cTn>
                                        <p:tgtEl>
                                          <p:spTgt spid="122">
                                            <p:txEl>
                                              <p:pRg st="1" end="1"/>
                                            </p:txEl>
                                          </p:spTgt>
                                        </p:tgtEl>
                                        <p:attrNameLst>
                                          <p:attrName>style.visibility</p:attrName>
                                        </p:attrNameLst>
                                      </p:cBhvr>
                                      <p:to>
                                        <p:strVal val="visible"/>
                                      </p:to>
                                    </p:set>
                                    <p:animEffect transition="in" filter="wipe(left)">
                                      <p:cBhvr>
                                        <p:cTn id="129" dur="1000"/>
                                        <p:tgtEl>
                                          <p:spTgt spid="1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
      <p:bldP spid="103" grpId="0" uiExpand="1" build="allAtOnce" animBg="1"/>
      <p:bldP spid="103" grpId="1" build="allAtOnce" animBg="1"/>
      <p:bldP spid="125" grpId="1" build="allAtOnce"/>
      <p:bldP spid="122" grpId="0" uiExpand="1" build="allAtOnce" animBg="1"/>
      <p:bldP spid="129" grpId="1" animBg="1"/>
      <p:bldP spid="129" grpId="2" animBg="1"/>
      <p:bldP spid="133" grpId="0" uiExpand="1" animBg="1"/>
      <p:bldP spid="133" grpId="1" animBg="1"/>
      <p:bldP spid="133" grpId="2" animBg="1"/>
      <p:bldP spid="1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0"/>
          <p:cNvGrpSpPr/>
          <p:nvPr/>
        </p:nvGrpSpPr>
        <p:grpSpPr>
          <a:xfrm>
            <a:off x="0" y="1981200"/>
            <a:ext cx="9154885" cy="3183279"/>
            <a:chOff x="0" y="1981200"/>
            <a:chExt cx="9154885" cy="3183279"/>
          </a:xfrm>
        </p:grpSpPr>
        <p:pic>
          <p:nvPicPr>
            <p:cNvPr id="2" name="Picture 2"/>
            <p:cNvPicPr>
              <a:picLocks noChangeAspect="1" noChangeArrowheads="1"/>
            </p:cNvPicPr>
            <p:nvPr/>
          </p:nvPicPr>
          <p:blipFill>
            <a:blip r:embed="rId3"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65" name="Freeform 64"/>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66" name="Freeform 65"/>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91" name="TextBox 90"/>
            <p:cNvSpPr txBox="1"/>
            <p:nvPr/>
          </p:nvSpPr>
          <p:spPr>
            <a:xfrm>
              <a:off x="150076"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nvGrpSpPr>
          <p:cNvPr id="21" name="Group 20"/>
          <p:cNvGrpSpPr/>
          <p:nvPr/>
        </p:nvGrpSpPr>
        <p:grpSpPr>
          <a:xfrm>
            <a:off x="81682" y="5088279"/>
            <a:ext cx="9062318" cy="768941"/>
            <a:chOff x="81682" y="5334000"/>
            <a:chExt cx="9062318" cy="768941"/>
          </a:xfrm>
        </p:grpSpPr>
        <p:cxnSp>
          <p:nvCxnSpPr>
            <p:cNvPr id="24" name="Straight Connector 23"/>
            <p:cNvCxnSpPr/>
            <p:nvPr/>
          </p:nvCxnSpPr>
          <p:spPr>
            <a:xfrm>
              <a:off x="9067800" y="54102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53340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3"/>
            <p:cNvGrpSpPr/>
            <p:nvPr/>
          </p:nvGrpSpPr>
          <p:grpSpPr>
            <a:xfrm>
              <a:off x="81682" y="5410200"/>
              <a:ext cx="9062318" cy="692741"/>
              <a:chOff x="81682" y="5410200"/>
              <a:chExt cx="9062318" cy="692741"/>
            </a:xfrm>
          </p:grpSpPr>
          <p:cxnSp>
            <p:nvCxnSpPr>
              <p:cNvPr id="27" name="Straight Connector 26"/>
              <p:cNvCxnSpPr/>
              <p:nvPr/>
            </p:nvCxnSpPr>
            <p:spPr>
              <a:xfrm>
                <a:off x="685800" y="5410200"/>
                <a:ext cx="84582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a:spLocks noChangeArrowheads="1"/>
              </p:cNvSpPr>
              <p:nvPr/>
            </p:nvSpPr>
            <p:spPr bwMode="auto">
              <a:xfrm>
                <a:off x="8111730" y="5579721"/>
                <a:ext cx="1032270"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today</a:t>
                </a:r>
                <a:endParaRPr lang="en-US" sz="2800" b="1" dirty="0"/>
              </a:p>
            </p:txBody>
          </p:sp>
          <p:sp>
            <p:nvSpPr>
              <p:cNvPr id="29" name="TextBox 28"/>
              <p:cNvSpPr txBox="1">
                <a:spLocks noChangeArrowheads="1"/>
              </p:cNvSpPr>
              <p:nvPr/>
            </p:nvSpPr>
            <p:spPr bwMode="auto">
              <a:xfrm>
                <a:off x="81682" y="5579721"/>
                <a:ext cx="1442318"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650 </a:t>
                </a:r>
                <a:r>
                  <a:rPr lang="en-US" sz="2800" b="1" dirty="0" err="1" smtClean="0"/>
                  <a:t>mya</a:t>
                </a:r>
                <a:endParaRPr lang="en-US" sz="2800" b="1" dirty="0"/>
              </a:p>
            </p:txBody>
          </p:sp>
        </p:grpSp>
      </p:grpSp>
      <p:grpSp>
        <p:nvGrpSpPr>
          <p:cNvPr id="23" name="Group 22"/>
          <p:cNvGrpSpPr/>
          <p:nvPr/>
        </p:nvGrpSpPr>
        <p:grpSpPr>
          <a:xfrm>
            <a:off x="0" y="914400"/>
            <a:ext cx="9144000" cy="5676007"/>
            <a:chOff x="0" y="914400"/>
            <a:chExt cx="9144000" cy="5676007"/>
          </a:xfrm>
        </p:grpSpPr>
        <p:sp useBgFill="1">
          <p:nvSpPr>
            <p:cNvPr id="50" name="Text Box 4"/>
            <p:cNvSpPr txBox="1">
              <a:spLocks noChangeArrowheads="1"/>
            </p:cNvSpPr>
            <p:nvPr/>
          </p:nvSpPr>
          <p:spPr bwMode="auto">
            <a:xfrm>
              <a:off x="0" y="914400"/>
              <a:ext cx="9144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What might cause these Glacial Ages?</a:t>
              </a:r>
            </a:p>
          </p:txBody>
        </p:sp>
        <p:grpSp>
          <p:nvGrpSpPr>
            <p:cNvPr id="19" name="Group 18"/>
            <p:cNvGrpSpPr/>
            <p:nvPr/>
          </p:nvGrpSpPr>
          <p:grpSpPr>
            <a:xfrm>
              <a:off x="0" y="1447800"/>
              <a:ext cx="9144000" cy="5142607"/>
              <a:chOff x="0" y="1447800"/>
              <a:chExt cx="9144000" cy="5142607"/>
            </a:xfrm>
          </p:grpSpPr>
          <p:sp useBgFill="1">
            <p:nvSpPr>
              <p:cNvPr id="20" name="Text Box 4"/>
              <p:cNvSpPr txBox="1">
                <a:spLocks noChangeArrowheads="1"/>
              </p:cNvSpPr>
              <p:nvPr/>
            </p:nvSpPr>
            <p:spPr bwMode="auto">
              <a:xfrm>
                <a:off x="0" y="1447800"/>
                <a:ext cx="9144000" cy="2246769"/>
              </a:xfrm>
              <a:prstGeom prst="rect">
                <a:avLst/>
              </a:prstGeom>
              <a:ln w="9525">
                <a:noFill/>
                <a:miter lim="800000"/>
                <a:headEnd/>
                <a:tailEnd/>
              </a:ln>
            </p:spPr>
            <p:txBody>
              <a:bodyPr wrap="square">
                <a:spAutoFit/>
              </a:bodyPr>
              <a:lstStyle/>
              <a:p>
                <a:r>
                  <a:rPr lang="en-US" sz="2800" b="1" dirty="0" smtClean="0"/>
                  <a:t>     		- Causes are not fully understood</a:t>
                </a:r>
              </a:p>
              <a:p>
                <a:r>
                  <a:rPr lang="en-US" sz="2800" b="1" dirty="0" smtClean="0"/>
                  <a:t>     		- Probable important factors:</a:t>
                </a:r>
              </a:p>
              <a:p>
                <a:r>
                  <a:rPr lang="en-US" sz="2800" b="1" dirty="0" smtClean="0"/>
                  <a:t>     			1) Tectonic factors         		Astronomical causes</a:t>
                </a:r>
              </a:p>
              <a:p>
                <a:r>
                  <a:rPr lang="en-US" sz="2800" b="1" dirty="0" smtClean="0"/>
                  <a:t>   	  		3) Atmospheric causes</a:t>
                </a:r>
              </a:p>
            </p:txBody>
          </p:sp>
          <p:sp useBgFill="1">
            <p:nvSpPr>
              <p:cNvPr id="22" name="Text Box 4"/>
              <p:cNvSpPr txBox="1">
                <a:spLocks noChangeArrowheads="1"/>
              </p:cNvSpPr>
              <p:nvPr/>
            </p:nvSpPr>
            <p:spPr bwMode="auto">
              <a:xfrm>
                <a:off x="0" y="2743200"/>
                <a:ext cx="9144000" cy="3847207"/>
              </a:xfrm>
              <a:prstGeom prst="rect">
                <a:avLst/>
              </a:prstGeom>
              <a:ln w="9525">
                <a:noFill/>
                <a:miter lim="800000"/>
                <a:headEnd/>
                <a:tailEnd/>
              </a:ln>
            </p:spPr>
            <p:txBody>
              <a:bodyPr wrap="square">
                <a:spAutoFit/>
              </a:bodyPr>
              <a:lstStyle/>
              <a:p>
                <a:r>
                  <a:rPr lang="en-US" sz="2800" b="1" dirty="0" smtClean="0"/>
                  <a:t>		</a:t>
                </a:r>
                <a:r>
                  <a:rPr lang="en-US" sz="2600" b="1" dirty="0" smtClean="0"/>
                  <a:t>    		- land mass distribution</a:t>
                </a:r>
              </a:p>
              <a:p>
                <a:r>
                  <a:rPr lang="en-US" sz="2600" b="1" dirty="0" smtClean="0"/>
                  <a:t>		    		- mid-ocean ridge activity</a:t>
                </a:r>
              </a:p>
              <a:p>
                <a:r>
                  <a:rPr lang="en-US" sz="2800" b="1" dirty="0" smtClean="0"/>
                  <a:t> 			2) Astronomical factors</a:t>
                </a:r>
              </a:p>
              <a:p>
                <a:r>
                  <a:rPr lang="en-US" sz="2800" b="1" dirty="0" smtClean="0"/>
                  <a:t>		</a:t>
                </a:r>
                <a:r>
                  <a:rPr lang="en-US" sz="2600" b="1" dirty="0" smtClean="0"/>
                  <a:t>  		- orbit around the sun</a:t>
                </a:r>
              </a:p>
              <a:p>
                <a:r>
                  <a:rPr lang="en-US" sz="2600" b="1" dirty="0" smtClean="0"/>
                  <a:t>		 		- axial tilt of the earth</a:t>
                </a:r>
              </a:p>
              <a:p>
                <a:r>
                  <a:rPr lang="en-US" sz="2600" b="1" dirty="0" smtClean="0"/>
                  <a:t>		 		- solar activity</a:t>
                </a:r>
              </a:p>
              <a:p>
                <a:r>
                  <a:rPr lang="en-US" sz="2800" b="1" dirty="0" smtClean="0"/>
                  <a:t>   	  		3) Atmospheric factors</a:t>
                </a:r>
              </a:p>
              <a:p>
                <a:r>
                  <a:rPr lang="en-US" sz="2800" b="1" dirty="0" smtClean="0"/>
                  <a:t>		</a:t>
                </a:r>
                <a:r>
                  <a:rPr lang="en-US" sz="2600" b="1" dirty="0" smtClean="0"/>
                  <a:t>   		- solar reflectivity</a:t>
                </a:r>
              </a:p>
              <a:p>
                <a:r>
                  <a:rPr lang="en-US" sz="2600" b="1" dirty="0" smtClean="0"/>
                  <a:t>		  		- heat retention</a:t>
                </a:r>
              </a:p>
            </p:txBody>
          </p:sp>
        </p:grpSp>
      </p:grpSp>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30" name="Text Box 4"/>
          <p:cNvSpPr txBox="1">
            <a:spLocks noChangeArrowheads="1"/>
          </p:cNvSpPr>
          <p:nvPr/>
        </p:nvSpPr>
        <p:spPr bwMode="auto">
          <a:xfrm rot="20805068">
            <a:off x="192919" y="2537011"/>
            <a:ext cx="8776372" cy="707886"/>
          </a:xfrm>
          <a:prstGeom prst="rect">
            <a:avLst/>
          </a:prstGeom>
          <a:ln w="50800">
            <a:solidFill>
              <a:schemeClr val="tx1"/>
            </a:solidFill>
            <a:miter lim="800000"/>
            <a:headEnd/>
            <a:tailEnd/>
          </a:ln>
        </p:spPr>
        <p:txBody>
          <a:bodyPr wrap="square">
            <a:spAutoFit/>
          </a:bodyPr>
          <a:lstStyle/>
          <a:p>
            <a:pPr algn="ctr"/>
            <a:r>
              <a:rPr lang="en-US" sz="4000" b="1" dirty="0" smtClean="0">
                <a:effectLst>
                  <a:outerShdw dist="50800" dir="7200000" algn="ctr" rotWithShape="0">
                    <a:schemeClr val="bg1"/>
                  </a:outerShdw>
                </a:effectLst>
              </a:rPr>
              <a:t> Want to learn more about these topics?</a:t>
            </a:r>
          </a:p>
        </p:txBody>
      </p:sp>
      <p:sp useBgFill="1">
        <p:nvSpPr>
          <p:cNvPr id="31" name="Text Box 4">
            <a:hlinkClick r:id="rId4"/>
          </p:cNvPr>
          <p:cNvSpPr txBox="1">
            <a:spLocks noChangeArrowheads="1"/>
          </p:cNvSpPr>
          <p:nvPr/>
        </p:nvSpPr>
        <p:spPr bwMode="auto">
          <a:xfrm>
            <a:off x="3505200" y="4114800"/>
            <a:ext cx="4648200" cy="1138773"/>
          </a:xfrm>
          <a:prstGeom prst="rect">
            <a:avLst/>
          </a:prstGeom>
          <a:ln w="76200">
            <a:solidFill>
              <a:srgbClr val="FF0000"/>
            </a:solidFill>
            <a:miter lim="800000"/>
            <a:headEnd/>
            <a:tailEnd/>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Click here</a:t>
            </a:r>
          </a:p>
          <a:p>
            <a:pPr algn="ctr"/>
            <a:r>
              <a:rPr lang="en-US" sz="2800" b="1" dirty="0" smtClean="0">
                <a:effectLst>
                  <a:outerShdw dist="50800" dir="7200000" algn="ctr" rotWithShape="0">
                    <a:schemeClr val="bg1"/>
                  </a:outerShdw>
                </a:effectLst>
              </a:rPr>
              <a:t> (internet connection needed)</a:t>
            </a:r>
          </a:p>
        </p:txBody>
      </p:sp>
      <p:grpSp>
        <p:nvGrpSpPr>
          <p:cNvPr id="36" name="Group 35"/>
          <p:cNvGrpSpPr/>
          <p:nvPr/>
        </p:nvGrpSpPr>
        <p:grpSpPr>
          <a:xfrm>
            <a:off x="381000" y="4876800"/>
            <a:ext cx="1524000" cy="1828800"/>
            <a:chOff x="990600" y="4343400"/>
            <a:chExt cx="1524000" cy="1828800"/>
          </a:xfrm>
        </p:grpSpPr>
        <p:pic>
          <p:nvPicPr>
            <p:cNvPr id="32" name="Picture 2" descr="climate change CO2 cycle.gif (10405 bytes)"/>
            <p:cNvPicPr>
              <a:picLocks noChangeAspect="1" noChangeArrowheads="1"/>
            </p:cNvPicPr>
            <p:nvPr/>
          </p:nvPicPr>
          <p:blipFill>
            <a:blip r:embed="rId5"/>
            <a:srcRect l="56111" t="45644" r="34444" b="36628"/>
            <a:stretch>
              <a:fillRect/>
            </a:stretch>
          </p:blipFill>
          <p:spPr bwMode="auto">
            <a:xfrm>
              <a:off x="1066800" y="4572000"/>
              <a:ext cx="1295400" cy="1447800"/>
            </a:xfrm>
            <a:prstGeom prst="rect">
              <a:avLst/>
            </a:prstGeom>
            <a:noFill/>
          </p:spPr>
        </p:pic>
        <p:sp>
          <p:nvSpPr>
            <p:cNvPr id="33" name="Rectangle 32"/>
            <p:cNvSpPr/>
            <p:nvPr/>
          </p:nvSpPr>
          <p:spPr>
            <a:xfrm>
              <a:off x="1447800" y="5239512"/>
              <a:ext cx="609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90600" y="4343400"/>
              <a:ext cx="1524000" cy="1828800"/>
            </a:xfrm>
            <a:prstGeom prst="ellipse">
              <a:avLst/>
            </a:prstGeom>
            <a:noFill/>
            <a:ln w="3810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p:cNvCxnSpPr/>
          <p:nvPr/>
        </p:nvCxnSpPr>
        <p:spPr>
          <a:xfrm rot="10800000" flipV="1">
            <a:off x="1219200" y="6476999"/>
            <a:ext cx="4800600" cy="1"/>
          </a:xfrm>
          <a:prstGeom prst="line">
            <a:avLst/>
          </a:prstGeom>
          <a:ln w="1016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162800" y="3048000"/>
            <a:ext cx="838200" cy="1588"/>
          </a:xfrm>
          <a:prstGeom prst="straightConnector1">
            <a:avLst/>
          </a:prstGeom>
          <a:ln w="76200">
            <a:solidFill>
              <a:srgbClr val="0033CC"/>
            </a:solidFill>
            <a:headEnd type="triangle" w="lg" len="lg"/>
            <a:tailEnd type="none"/>
          </a:ln>
        </p:spPr>
        <p:style>
          <a:lnRef idx="1">
            <a:schemeClr val="accent1"/>
          </a:lnRef>
          <a:fillRef idx="0">
            <a:schemeClr val="accent1"/>
          </a:fillRef>
          <a:effectRef idx="0">
            <a:schemeClr val="accent1"/>
          </a:effectRef>
          <a:fontRef idx="minor">
            <a:schemeClr val="tx1"/>
          </a:fontRef>
        </p:style>
      </p:cxnSp>
      <p:sp useBgFill="1">
        <p:nvSpPr>
          <p:cNvPr id="37" name="Text Box 4"/>
          <p:cNvSpPr txBox="1">
            <a:spLocks noChangeArrowheads="1"/>
          </p:cNvSpPr>
          <p:nvPr/>
        </p:nvSpPr>
        <p:spPr bwMode="auto">
          <a:xfrm>
            <a:off x="0" y="838200"/>
            <a:ext cx="9144000" cy="646331"/>
          </a:xfrm>
          <a:prstGeom prst="rect">
            <a:avLst/>
          </a:prstGeom>
          <a:ln w="50800">
            <a:solidFill>
              <a:schemeClr val="tx1"/>
            </a:solidFill>
            <a:miter lim="800000"/>
            <a:headEnd/>
            <a:tailEnd/>
          </a:ln>
        </p:spPr>
        <p:txBody>
          <a:bodyPr wrap="square">
            <a:spAutoFit/>
          </a:bodyPr>
          <a:lstStyle/>
          <a:p>
            <a:pPr algn="ctr"/>
            <a:r>
              <a:rPr lang="en-US" sz="3600" b="1" dirty="0" smtClean="0">
                <a:solidFill>
                  <a:srgbClr val="FF0000"/>
                </a:solidFill>
                <a:effectLst>
                  <a:outerShdw dist="50800" dir="7200000" algn="ctr" rotWithShape="0">
                    <a:schemeClr val="bg1"/>
                  </a:outerShdw>
                </a:effectLst>
              </a:rPr>
              <a:t> Which factors can </a:t>
            </a:r>
            <a:r>
              <a:rPr lang="en-US" sz="3600" b="1" smtClean="0">
                <a:solidFill>
                  <a:srgbClr val="FF0000"/>
                </a:solidFill>
                <a:effectLst>
                  <a:outerShdw dist="50800" dir="7200000" algn="ctr" rotWithShape="0">
                    <a:schemeClr val="bg1"/>
                  </a:outerShdw>
                </a:effectLst>
              </a:rPr>
              <a:t>we influence?</a:t>
            </a:r>
            <a:endParaRPr lang="en-US" sz="3600" b="1" dirty="0" smtClean="0">
              <a:solidFill>
                <a:srgbClr val="FF0000"/>
              </a:solidFill>
              <a:effectLst>
                <a:outerShdw dist="50800" dir="7200000" algn="ctr" rotWithShape="0">
                  <a:schemeClr val="bg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1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416 -6.35838E-7 L 0.01666 0.05549 " pathEditMode="relative" rAng="0" ptsTypes="AA">
                                      <p:cBhvr>
                                        <p:cTn id="11" dur="1000" fill="hold"/>
                                        <p:tgtEl>
                                          <p:spTgt spid="41"/>
                                        </p:tgtEl>
                                        <p:attrNameLst>
                                          <p:attrName>ppt_x</p:attrName>
                                          <p:attrName>ppt_y</p:attrName>
                                        </p:attrNameLst>
                                      </p:cBhvr>
                                      <p:rCtr x="6" y="28"/>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02083 0.05549 L -0.04584 0.18867 " pathEditMode="relative" rAng="0" ptsTypes="AA">
                                      <p:cBhvr>
                                        <p:cTn id="15" dur="1000" fill="hold"/>
                                        <p:tgtEl>
                                          <p:spTgt spid="41"/>
                                        </p:tgtEl>
                                        <p:attrNameLst>
                                          <p:attrName>ppt_x</p:attrName>
                                          <p:attrName>ppt_y</p:attrName>
                                        </p:attrNameLst>
                                      </p:cBhvr>
                                      <p:rCtr x="-33" y="67"/>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04584 0.18867 L -0.04584 0.24416 " pathEditMode="relative" rAng="0" ptsTypes="AA">
                                      <p:cBhvr>
                                        <p:cTn id="19" dur="1000" fill="hold"/>
                                        <p:tgtEl>
                                          <p:spTgt spid="41"/>
                                        </p:tgtEl>
                                        <p:attrNameLst>
                                          <p:attrName>ppt_x</p:attrName>
                                          <p:attrName>ppt_y</p:attrName>
                                        </p:attrNameLst>
                                      </p:cBhvr>
                                      <p:rCtr x="0" y="28"/>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04584 0.24416 L -0.15417 0.29965 " pathEditMode="relative" rAng="0" ptsTypes="AA">
                                      <p:cBhvr>
                                        <p:cTn id="23" dur="1000" fill="hold"/>
                                        <p:tgtEl>
                                          <p:spTgt spid="41"/>
                                        </p:tgtEl>
                                        <p:attrNameLst>
                                          <p:attrName>ppt_x</p:attrName>
                                          <p:attrName>ppt_y</p:attrName>
                                        </p:attrNameLst>
                                      </p:cBhvr>
                                      <p:rCtr x="-54" y="2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15417 0.29965 L -0.09584 0.41064 " pathEditMode="relative" rAng="0" ptsTypes="AA">
                                      <p:cBhvr>
                                        <p:cTn id="27" dur="1000" fill="hold"/>
                                        <p:tgtEl>
                                          <p:spTgt spid="41"/>
                                        </p:tgtEl>
                                        <p:attrNameLst>
                                          <p:attrName>ppt_x</p:attrName>
                                          <p:attrName>ppt_y</p:attrName>
                                        </p:attrNameLst>
                                      </p:cBhvr>
                                      <p:rCtr x="29" y="55"/>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9584 0.41064 L -0.12917 0.47723 " pathEditMode="relative" rAng="0" ptsTypes="AA">
                                      <p:cBhvr>
                                        <p:cTn id="31" dur="1000" fill="hold"/>
                                        <p:tgtEl>
                                          <p:spTgt spid="41"/>
                                        </p:tgtEl>
                                        <p:attrNameLst>
                                          <p:attrName>ppt_x</p:attrName>
                                          <p:attrName>ppt_y</p:attrName>
                                        </p:attrNameLst>
                                      </p:cBhvr>
                                      <p:rCtr x="-17" y="33"/>
                                    </p:animMotion>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right)">
                                      <p:cBhvr>
                                        <p:cTn id="36" dur="1000"/>
                                        <p:tgtEl>
                                          <p:spTgt spid="38"/>
                                        </p:tgtEl>
                                      </p:cBhvr>
                                    </p:animEffect>
                                  </p:childTnLst>
                                </p:cTn>
                              </p:par>
                              <p:par>
                                <p:cTn id="37" presetID="9" presetClass="entr" presetSubtype="0" fill="hold" nodeType="withEffect">
                                  <p:stCondLst>
                                    <p:cond delay="1000"/>
                                  </p:stCondLst>
                                  <p:childTnLst>
                                    <p:set>
                                      <p:cBhvr>
                                        <p:cTn id="38" dur="1" fill="hold">
                                          <p:stCondLst>
                                            <p:cond delay="0"/>
                                          </p:stCondLst>
                                        </p:cTn>
                                        <p:tgtEl>
                                          <p:spTgt spid="36"/>
                                        </p:tgtEl>
                                        <p:attrNameLst>
                                          <p:attrName>style.visibility</p:attrName>
                                        </p:attrNameLst>
                                      </p:cBhvr>
                                      <p:to>
                                        <p:strVal val="visible"/>
                                      </p:to>
                                    </p:set>
                                    <p:animEffect transition="in" filter="dissolve">
                                      <p:cBhvr>
                                        <p:cTn id="39" dur="1000"/>
                                        <p:tgtEl>
                                          <p:spTgt spid="36"/>
                                        </p:tgtEl>
                                      </p:cBhvr>
                                    </p:animEffect>
                                  </p:childTnLst>
                                </p:cTn>
                              </p:par>
                              <p:par>
                                <p:cTn id="40" presetID="10" presetClass="exit" presetSubtype="0" fill="hold" nodeType="withEffect">
                                  <p:stCondLst>
                                    <p:cond delay="1000"/>
                                  </p:stCondLst>
                                  <p:childTnLst>
                                    <p:animEffect transition="out" filter="fade">
                                      <p:cBhvr>
                                        <p:cTn id="41" dur="1000"/>
                                        <p:tgtEl>
                                          <p:spTgt spid="41"/>
                                        </p:tgtEl>
                                      </p:cBhvr>
                                    </p:animEffect>
                                    <p:set>
                                      <p:cBhvr>
                                        <p:cTn id="42" dur="1" fill="hold">
                                          <p:stCondLst>
                                            <p:cond delay="999"/>
                                          </p:stCondLst>
                                        </p:cTn>
                                        <p:tgtEl>
                                          <p:spTgt spid="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36"/>
                                        </p:tgtEl>
                                      </p:cBhvr>
                                      <p:by x="200000" y="200000"/>
                                    </p:animScale>
                                  </p:childTnLst>
                                </p:cTn>
                              </p:par>
                              <p:par>
                                <p:cTn id="47" presetID="64" presetClass="path" presetSubtype="0" accel="50000" decel="50000" fill="hold" nodeType="withEffect">
                                  <p:stCondLst>
                                    <p:cond delay="0"/>
                                  </p:stCondLst>
                                  <p:childTnLst>
                                    <p:animMotion origin="layout" path="M 0 -1.63081E-6 L 0.05833 -0.09993 " pathEditMode="relative" rAng="0" ptsTypes="AA">
                                      <p:cBhvr>
                                        <p:cTn id="48" dur="2000" fill="hold"/>
                                        <p:tgtEl>
                                          <p:spTgt spid="36"/>
                                        </p:tgtEl>
                                        <p:attrNameLst>
                                          <p:attrName>ppt_x</p:attrName>
                                          <p:attrName>ppt_y</p:attrName>
                                        </p:attrNameLst>
                                      </p:cBhvr>
                                      <p:rCtr x="29" y="-50"/>
                                    </p:animMotion>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00"/>
                                        <p:tgtEl>
                                          <p:spTgt spid="38"/>
                                        </p:tgtEl>
                                      </p:cBhvr>
                                    </p:animEffect>
                                    <p:set>
                                      <p:cBhvr>
                                        <p:cTn id="53" dur="1" fill="hold">
                                          <p:stCondLst>
                                            <p:cond delay="999"/>
                                          </p:stCondLst>
                                        </p:cTn>
                                        <p:tgtEl>
                                          <p:spTgt spid="38"/>
                                        </p:tgtEl>
                                        <p:attrNameLst>
                                          <p:attrName>style.visibility</p:attrName>
                                        </p:attrNameLst>
                                      </p:cBhvr>
                                      <p:to>
                                        <p:strVal val="hidden"/>
                                      </p:to>
                                    </p:set>
                                  </p:childTnLst>
                                </p:cTn>
                              </p:par>
                              <p:par>
                                <p:cTn id="54" presetID="53" presetClass="exit" presetSubtype="0" fill="hold" nodeType="withEffect">
                                  <p:stCondLst>
                                    <p:cond delay="0"/>
                                  </p:stCondLst>
                                  <p:childTnLst>
                                    <p:anim calcmode="lin" valueType="num">
                                      <p:cBhvr>
                                        <p:cTn id="55" dur="1000"/>
                                        <p:tgtEl>
                                          <p:spTgt spid="36"/>
                                        </p:tgtEl>
                                        <p:attrNameLst>
                                          <p:attrName>ppt_w</p:attrName>
                                        </p:attrNameLst>
                                      </p:cBhvr>
                                      <p:tavLst>
                                        <p:tav tm="0">
                                          <p:val>
                                            <p:strVal val="ppt_w"/>
                                          </p:val>
                                        </p:tav>
                                        <p:tav tm="100000">
                                          <p:val>
                                            <p:fltVal val="0"/>
                                          </p:val>
                                        </p:tav>
                                      </p:tavLst>
                                    </p:anim>
                                    <p:anim calcmode="lin" valueType="num">
                                      <p:cBhvr>
                                        <p:cTn id="56" dur="1000"/>
                                        <p:tgtEl>
                                          <p:spTgt spid="36"/>
                                        </p:tgtEl>
                                        <p:attrNameLst>
                                          <p:attrName>ppt_h</p:attrName>
                                        </p:attrNameLst>
                                      </p:cBhvr>
                                      <p:tavLst>
                                        <p:tav tm="0">
                                          <p:val>
                                            <p:strVal val="ppt_h"/>
                                          </p:val>
                                        </p:tav>
                                        <p:tav tm="100000">
                                          <p:val>
                                            <p:fltVal val="0"/>
                                          </p:val>
                                        </p:tav>
                                      </p:tavLst>
                                    </p:anim>
                                    <p:animEffect transition="out" filter="fade">
                                      <p:cBhvr>
                                        <p:cTn id="57" dur="1000"/>
                                        <p:tgtEl>
                                          <p:spTgt spid="36"/>
                                        </p:tgtEl>
                                      </p:cBhvr>
                                    </p:animEffect>
                                    <p:set>
                                      <p:cBhvr>
                                        <p:cTn id="58" dur="1" fill="hold">
                                          <p:stCondLst>
                                            <p:cond delay="999"/>
                                          </p:stCondLst>
                                        </p:cTn>
                                        <p:tgtEl>
                                          <p:spTgt spid="36"/>
                                        </p:tgtEl>
                                        <p:attrNameLst>
                                          <p:attrName>style.visibility</p:attrName>
                                        </p:attrNameLst>
                                      </p:cBhvr>
                                      <p:to>
                                        <p:strVal val="hidden"/>
                                      </p:to>
                                    </p:se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10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31"/>
                                        </p:tgtEl>
                                      </p:cBhvr>
                                    </p:animEffect>
                                    <p:set>
                                      <p:cBhvr>
                                        <p:cTn id="72" dur="1" fill="hold">
                                          <p:stCondLst>
                                            <p:cond delay="999"/>
                                          </p:stCondLst>
                                        </p:cTn>
                                        <p:tgtEl>
                                          <p:spTgt spid="3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30"/>
                                        </p:tgtEl>
                                      </p:cBhvr>
                                    </p:animEffect>
                                    <p:set>
                                      <p:cBhvr>
                                        <p:cTn id="75" dur="1" fill="hold">
                                          <p:stCondLst>
                                            <p:cond delay="999"/>
                                          </p:stCondLst>
                                        </p:cTn>
                                        <p:tgtEl>
                                          <p:spTgt spid="3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23"/>
                                        </p:tgtEl>
                                      </p:cBhvr>
                                    </p:animEffect>
                                    <p:set>
                                      <p:cBhvr>
                                        <p:cTn id="78" dur="1" fill="hold">
                                          <p:stCondLst>
                                            <p:cond delay="999"/>
                                          </p:stCondLst>
                                        </p:cTn>
                                        <p:tgtEl>
                                          <p:spTgt spid="2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37"/>
                                        </p:tgtEl>
                                      </p:cBhvr>
                                    </p:animEffect>
                                    <p:set>
                                      <p:cBhvr>
                                        <p:cTn id="81"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7" grpId="1"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2806243"/>
          </a:xfrm>
          <a:prstGeom prst="rect">
            <a:avLst/>
          </a:prstGeom>
        </p:spPr>
        <p:txBody>
          <a:bodyPr wrap="square">
            <a:spAutoFit/>
          </a:bodyPr>
          <a:lstStyle/>
          <a:p>
            <a:r>
              <a:rPr lang="en-US" dirty="0" smtClean="0">
                <a:hlinkClick r:id="rId2"/>
              </a:rPr>
              <a:t>https://en.wikipedia.org/wiki/Paleoclimatology</a:t>
            </a:r>
            <a:endParaRPr lang="en-US" dirty="0" smtClean="0"/>
          </a:p>
          <a:p>
            <a:r>
              <a:rPr lang="en-US" b="1" dirty="0" err="1" smtClean="0"/>
              <a:t>Paleoclimatology</a:t>
            </a:r>
            <a:r>
              <a:rPr lang="en-US" dirty="0" smtClean="0"/>
              <a:t> is the study of changes in climate taken on the scale of the entire history of Earth. It uses a variety of  methods from the Earth and life sciences to obtain data previously preserved within: rocks, sediments, ice sheets, tree rings, corals, shells and microfossils; </a:t>
            </a:r>
          </a:p>
          <a:p>
            <a:r>
              <a:rPr lang="en-US" dirty="0" smtClean="0"/>
              <a:t>it then uses these records to determine the past states of the Earth's various climate regions and its atmospheric system.  Studies of past changes in the environment and biodiversity often reflect on the current situation, and specifically the impact of climate on mass extinctions and biotic recovery. </a:t>
            </a:r>
          </a:p>
          <a:p>
            <a:r>
              <a:rPr lang="en-US" b="1" dirty="0" smtClean="0"/>
              <a:t>Ice</a:t>
            </a:r>
          </a:p>
          <a:p>
            <a:r>
              <a:rPr lang="en-US" dirty="0" smtClean="0"/>
              <a:t>Mountain </a:t>
            </a:r>
            <a:r>
              <a:rPr lang="en-US" u="sng" dirty="0" smtClean="0"/>
              <a:t>glaciers and the polar ice caps/ice sheets</a:t>
            </a:r>
            <a:r>
              <a:rPr lang="en-US" dirty="0" smtClean="0"/>
              <a:t> provide much data in </a:t>
            </a:r>
            <a:r>
              <a:rPr lang="en-US" dirty="0" err="1" smtClean="0"/>
              <a:t>paleoclimatology</a:t>
            </a:r>
            <a:r>
              <a:rPr lang="en-US" dirty="0" smtClean="0"/>
              <a:t>. Ice-coring projects in the ice caps of Greenland and Antarctica have yielded data going back several hundred thousand years—over 800,000 years in the case of the EPICA project.  Air trapped within fallen snow becomes encased in tiny bubbles as the snow is compressed into ice in the glacier under the weight of later years' snow. This trapped air has proven a tremendously valuable source for direct measurement of the composition of air from the time the ice was formed.  Layering can be observed due to seasonal pauses in ice accumulation and can be used to establish chronology; associating specific depths of the core with ranges of time.</a:t>
            </a:r>
          </a:p>
          <a:p>
            <a:r>
              <a:rPr lang="en-US" dirty="0" smtClean="0"/>
              <a:t>Changes in the layering thickness can be used to determine changes in precipitation or temperature.</a:t>
            </a:r>
          </a:p>
          <a:p>
            <a:r>
              <a:rPr lang="en-US" u="sng" dirty="0" smtClean="0"/>
              <a:t>Oxygen-18</a:t>
            </a:r>
            <a:r>
              <a:rPr lang="en-US" dirty="0" smtClean="0"/>
              <a:t> quantity changes in ice layers represent changes in average ocean surface temperature. Water molecules containing the heavier O-18 evaporate at a higher temperature than water molecules containing the normal Oxygen-16 isotope. The ratio of O-18 to O-16 will be higher as temperature increases. It also depends on other factors such as the water's salinity and the volume of water locked up in ice sheets. Various cycles in those isotope ratios have been detected.</a:t>
            </a:r>
          </a:p>
          <a:p>
            <a:r>
              <a:rPr lang="en-US" u="sng" dirty="0" smtClean="0"/>
              <a:t>Pollen</a:t>
            </a:r>
            <a:r>
              <a:rPr lang="en-US" dirty="0" smtClean="0"/>
              <a:t> has been observed in the ice cores and can be used to understand which plants were present as the layer formed. Pollen is produced in abundance and its distribution is typically well understood. A pollen count for a specific layer can be produced by observing the total amount of pollen categorized by type (shape) in a controlled sample of that layer. Changes in plant frequency over time can be plotted through statistical analysis of pollen counts in the core. Knowing which plants were present leads to an understanding of precipitation and temperature, and types of fauna present. </a:t>
            </a:r>
            <a:r>
              <a:rPr lang="en-US" dirty="0" err="1" smtClean="0">
                <a:hlinkClick r:id="rId3" tooltip="Palynology"/>
              </a:rPr>
              <a:t>Palynology</a:t>
            </a:r>
            <a:r>
              <a:rPr lang="en-US" dirty="0" smtClean="0"/>
              <a:t> includes the study of pollen for these purposes.</a:t>
            </a:r>
          </a:p>
          <a:p>
            <a:r>
              <a:rPr lang="en-US" u="sng" dirty="0" smtClean="0"/>
              <a:t>Volcanic ash</a:t>
            </a:r>
            <a:r>
              <a:rPr lang="en-US" dirty="0" smtClean="0"/>
              <a:t> is contained in some layers, and can be used to establish the time of the layer's formation. Each volcanic event distributed ash with a unique set of properties (shape and color of particles, chemical signature). Establishing the ash's source will establish a range of time to associate with layer of ice.</a:t>
            </a:r>
          </a:p>
          <a:p>
            <a:r>
              <a:rPr lang="en-US" b="1" dirty="0" err="1" smtClean="0"/>
              <a:t>Dendroclimatology</a:t>
            </a:r>
            <a:endParaRPr lang="en-US" b="1" dirty="0" smtClean="0"/>
          </a:p>
          <a:p>
            <a:r>
              <a:rPr lang="en-US" dirty="0" smtClean="0"/>
              <a:t>Climatic information can be obtained through an understanding of changes in </a:t>
            </a:r>
            <a:r>
              <a:rPr lang="en-US" u="sng" dirty="0" smtClean="0"/>
              <a:t>tree growth</a:t>
            </a:r>
            <a:r>
              <a:rPr lang="en-US" dirty="0" smtClean="0"/>
              <a:t>. Generally, trees respond to changes in climatic variables by speeding up or slowing down growth, which in turn is generally reflected a greater or lesser thickness in growth rings. Different species, however, respond to changes in climatic variables in different ways. A tree-ring record is established by compiling information from many living trees in a specific area. Older intact wood that has escaped decay can extend the time covered by the record by matching the ring depth changes to contemporary specimens. Using this method some areas have tree-ring records dating back a few thousand years. Older wood not connected to a contemporary record can be dated generally with radiocarbon techniques. A tree-ring record can be used to produce information regarding precipitation, temperature, hydrology, and fire corresponding to a particular area.</a:t>
            </a:r>
          </a:p>
          <a:p>
            <a:r>
              <a:rPr lang="en-US" dirty="0" smtClean="0"/>
              <a:t>Rocks</a:t>
            </a:r>
          </a:p>
          <a:p>
            <a:r>
              <a:rPr lang="en-US" dirty="0" smtClean="0"/>
              <a:t>On a longer time scale, geologists must refer to the </a:t>
            </a:r>
            <a:r>
              <a:rPr lang="en-US" u="sng" dirty="0" smtClean="0"/>
              <a:t>sedimentary record </a:t>
            </a:r>
            <a:r>
              <a:rPr lang="en-US" dirty="0" smtClean="0"/>
              <a:t>for data.  Sediments, sometimes </a:t>
            </a:r>
            <a:r>
              <a:rPr lang="en-US" dirty="0" err="1" smtClean="0"/>
              <a:t>lithified</a:t>
            </a:r>
            <a:r>
              <a:rPr lang="en-US" dirty="0" smtClean="0"/>
              <a:t> to form rock, may contain remnants of preserved vegetation, animals, plankton or pollen, which may be characteristic of certain climatic zones.  Biomarker molecules such as the </a:t>
            </a:r>
            <a:r>
              <a:rPr lang="en-US" dirty="0" err="1" smtClean="0"/>
              <a:t>alkenones</a:t>
            </a:r>
            <a:r>
              <a:rPr lang="en-US" dirty="0" smtClean="0"/>
              <a:t>  may yield information about their temperature of formation.  Chemical signatures, particularly Mg/Ca ratio of calcite in Foraminifera tests, can be used to reconstruct past temperature.  Isotopic ratios can provide further information. Specifically, the δ</a:t>
            </a:r>
            <a:r>
              <a:rPr lang="en-US" baseline="30000" dirty="0" smtClean="0"/>
              <a:t>18</a:t>
            </a:r>
            <a:r>
              <a:rPr lang="en-US" dirty="0" smtClean="0"/>
              <a:t>O record responds to changes in temperature and ice volume, and the δ</a:t>
            </a:r>
            <a:r>
              <a:rPr lang="en-US" baseline="30000" dirty="0" smtClean="0"/>
              <a:t>13</a:t>
            </a:r>
            <a:r>
              <a:rPr lang="en-US" dirty="0" smtClean="0"/>
              <a:t>C record reflects a range of factors, which are often difficult to disentangle.</a:t>
            </a:r>
          </a:p>
          <a:p>
            <a:r>
              <a:rPr lang="en-US" u="sng" dirty="0" smtClean="0"/>
              <a:t>Sea floor core sample </a:t>
            </a:r>
            <a:r>
              <a:rPr lang="en-US" dirty="0" err="1" smtClean="0"/>
              <a:t>labelled</a:t>
            </a:r>
            <a:r>
              <a:rPr lang="en-US" dirty="0" smtClean="0"/>
              <a:t> to identify the exact spot on the sea floor where the sample was taken. Slight variations in location can make a significant difference in the chemical and biological composition of the sediment sample.</a:t>
            </a:r>
          </a:p>
          <a:p>
            <a:r>
              <a:rPr lang="en-US" u="sng" dirty="0" smtClean="0"/>
              <a:t>Sedimentary </a:t>
            </a:r>
            <a:r>
              <a:rPr lang="en-US" u="sng" dirty="0" err="1" smtClean="0"/>
              <a:t>facies</a:t>
            </a:r>
            <a:r>
              <a:rPr lang="en-US" u="sng" dirty="0" smtClean="0"/>
              <a:t>  </a:t>
            </a:r>
            <a:r>
              <a:rPr lang="en-US" dirty="0" smtClean="0"/>
              <a:t>On a longer time scale, the rock record may show signs of sea level rise and fall; further, features such as "</a:t>
            </a:r>
            <a:r>
              <a:rPr lang="en-US" dirty="0" err="1" smtClean="0"/>
              <a:t>fossilised</a:t>
            </a:r>
            <a:r>
              <a:rPr lang="en-US" dirty="0" smtClean="0"/>
              <a:t>" sand dunes can be identified. Scientists can get a grasp of long term climate by studying sedimentary rock going back billions of years. The division of earth history into separate periods is largely based on visible changes in sedimentary rock layers that demarcate major changes in conditions. Often these include major shifts in climate.</a:t>
            </a:r>
          </a:p>
          <a:p>
            <a:r>
              <a:rPr lang="en-US" b="1" dirty="0" err="1" smtClean="0"/>
              <a:t>Sclerochronology</a:t>
            </a:r>
            <a:r>
              <a:rPr lang="en-US" b="1" dirty="0" smtClean="0"/>
              <a:t>  </a:t>
            </a:r>
            <a:r>
              <a:rPr lang="en-US" dirty="0" smtClean="0"/>
              <a:t>Coral "rings" are similar to tree rings, except they respond to different things, such as the water temperature, freshwater influx, pH changes, and wave action. From this source, certain equipment can be used to derive the sea surface temperature and water salinity from the past few centuries. The δ</a:t>
            </a:r>
            <a:r>
              <a:rPr lang="en-US" baseline="30000" dirty="0" smtClean="0"/>
              <a:t>18</a:t>
            </a:r>
            <a:r>
              <a:rPr lang="en-US" dirty="0" smtClean="0"/>
              <a:t>O of coralline red algae provides a useful proxy of the combined sea surface temperature and sea surface salinity at high latitudes and the tropics, where many traditional techniques are limited.</a:t>
            </a:r>
            <a:endParaRPr lang="en-US" baseline="30000" dirty="0" smtClean="0"/>
          </a:p>
          <a:p>
            <a:r>
              <a:rPr lang="en-US" b="1" dirty="0" smtClean="0"/>
              <a:t>Limitations </a:t>
            </a:r>
            <a:r>
              <a:rPr lang="en-US" dirty="0" smtClean="0"/>
              <a:t>A multinational consortium, the European Project for Ice Coring in Antarctica (EPICA), has drilled an ice core in Dome C on the East Antarctic ice sheet and retrieved ice which dates to roughly 800,000 years ago. The international ice core community has, under the auspices of International Partnerships in Ice Core Sciences (IPICS), defined a priority project to obtain the oldest possible ice core record from Antarctica, an ice core record reaching back to or towards 1.5 million years ago. The deep marine record, the source of most isotopic data, only exists on oceanic plates, which are eventually </a:t>
            </a:r>
            <a:r>
              <a:rPr lang="en-US" dirty="0" err="1" smtClean="0"/>
              <a:t>subducted</a:t>
            </a:r>
            <a:r>
              <a:rPr lang="en-US" dirty="0" smtClean="0"/>
              <a:t> — the oldest remaining material is 200 million years old. Older sediments are also more prone to corruption by </a:t>
            </a:r>
            <a:r>
              <a:rPr lang="en-US" dirty="0" err="1" smtClean="0"/>
              <a:t>diagenesis</a:t>
            </a:r>
            <a:r>
              <a:rPr lang="en-US" dirty="0" smtClean="0"/>
              <a:t>. Resolution and confidence in the data decrease over time.</a:t>
            </a:r>
          </a:p>
          <a:p>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7663636"/>
          </a:xfrm>
          <a:prstGeom prst="rect">
            <a:avLst/>
          </a:prstGeom>
        </p:spPr>
        <p:txBody>
          <a:bodyPr wrap="square">
            <a:spAutoFit/>
          </a:bodyPr>
          <a:lstStyle/>
          <a:p>
            <a:r>
              <a:rPr lang="en-US" sz="1200" dirty="0" smtClean="0">
                <a:hlinkClick r:id="rId2"/>
              </a:rPr>
              <a:t>https://nsidc.org/cryosphere/glaciers/life-glacier.html</a:t>
            </a:r>
            <a:endParaRPr lang="en-US" sz="1200" dirty="0" smtClean="0"/>
          </a:p>
          <a:p>
            <a:endParaRPr lang="en-US" sz="1200" dirty="0" smtClean="0"/>
          </a:p>
          <a:p>
            <a:r>
              <a:rPr lang="en-US" sz="1200" dirty="0" smtClean="0"/>
              <a:t>Most of the world’s glaciers are found near the poles, but glaciers exist on all of the world’s continents, even Africa. Australia does not have any glaciers; however, it is considered part of Oceania, which includes several Pacific island chains and the large islands of Papua New Guinea and New Zealand. Both of these countries have glaciers.  Glaciers require very specific climatic conditions. Most are found in regions of high </a:t>
            </a:r>
            <a:r>
              <a:rPr lang="en-US" sz="1200" b="1" dirty="0" smtClean="0">
                <a:hlinkClick r:id="rId3" tooltip="Glossary"/>
              </a:rPr>
              <a:t>snowfall</a:t>
            </a:r>
            <a:r>
              <a:rPr lang="en-US" sz="1200" dirty="0" smtClean="0"/>
              <a:t> in winter and cool temperatures in summer. These conditions ensure that the snow that accumulates in the winter is not lost during the summer. Such conditions typically prevail in polar and high </a:t>
            </a:r>
            <a:r>
              <a:rPr lang="en-US" sz="1200" b="1" dirty="0" smtClean="0">
                <a:hlinkClick r:id="rId4" tooltip="Glossary"/>
              </a:rPr>
              <a:t>alpine</a:t>
            </a:r>
            <a:r>
              <a:rPr lang="en-US" sz="1200" dirty="0" smtClean="0"/>
              <a:t> regions.  The amount of precipitation, whether in the form of snowfall, freezing rain, </a:t>
            </a:r>
            <a:r>
              <a:rPr lang="en-US" sz="1200" b="1" dirty="0" smtClean="0">
                <a:hlinkClick r:id="rId5" tooltip="Glossary"/>
              </a:rPr>
              <a:t>avalanches</a:t>
            </a:r>
            <a:r>
              <a:rPr lang="en-US" sz="1200" dirty="0" smtClean="0"/>
              <a:t>, or wind-drifted snow, is important to glacier survival. For instance, in very dry parts of Antarctica, low temperatures are ideal for glacier growth, but the small amount of net annual precipitation causes the glaciers to grow very slowly, or even to disappear due </a:t>
            </a:r>
            <a:r>
              <a:rPr lang="en-US" sz="1200" b="1" dirty="0" smtClean="0">
                <a:hlinkClick r:id="rId6" tooltip="Glossary"/>
              </a:rPr>
              <a:t>evaporation</a:t>
            </a:r>
            <a:r>
              <a:rPr lang="en-US" sz="1200" dirty="0" smtClean="0"/>
              <a:t> of the ice (</a:t>
            </a:r>
            <a:r>
              <a:rPr lang="en-US" sz="1200" b="1" dirty="0" smtClean="0">
                <a:hlinkClick r:id="rId7" tooltip="Glossary"/>
              </a:rPr>
              <a:t>sublimation</a:t>
            </a:r>
            <a:r>
              <a:rPr lang="en-US" sz="1200" dirty="0" smtClean="0"/>
              <a:t>).</a:t>
            </a:r>
          </a:p>
          <a:p>
            <a:r>
              <a:rPr lang="en-US" sz="1200" b="1" cap="all" dirty="0" smtClean="0"/>
              <a:t>GROWING YEARS  </a:t>
            </a:r>
            <a:r>
              <a:rPr lang="en-US" sz="1200" dirty="0" smtClean="0"/>
              <a:t>A glacier forms when snow accumulates over time, turns to ice, and begins to flow outwards and downwards under the pressure of its own weight.  In polar and high-altitude alpine regions, glaciers generally accumulate more snow in the winter than they lose in the summer from melting, evaporation, </a:t>
            </a:r>
            <a:r>
              <a:rPr lang="en-US" sz="1200" dirty="0" err="1" smtClean="0"/>
              <a:t>or</a:t>
            </a:r>
            <a:r>
              <a:rPr lang="en-US" sz="1200" b="1" dirty="0" err="1" smtClean="0">
                <a:hlinkClick r:id="rId8" tooltip="Glossary"/>
              </a:rPr>
              <a:t>calving</a:t>
            </a:r>
            <a:r>
              <a:rPr lang="en-US" sz="1200" dirty="0" smtClean="0"/>
              <a:t>. If the accumulated snow survives one melt season, it forms a denser, more compressed layer </a:t>
            </a:r>
            <a:r>
              <a:rPr lang="en-US" sz="1200" dirty="0" err="1" smtClean="0"/>
              <a:t>called</a:t>
            </a:r>
            <a:r>
              <a:rPr lang="en-US" sz="1200" b="1" dirty="0" err="1" smtClean="0">
                <a:hlinkClick r:id="rId9" tooltip="Glossary"/>
              </a:rPr>
              <a:t>firn</a:t>
            </a:r>
            <a:r>
              <a:rPr lang="en-US" sz="1200" dirty="0" smtClean="0"/>
              <a:t>. The snow and </a:t>
            </a:r>
            <a:r>
              <a:rPr lang="en-US" sz="1200" dirty="0" err="1" smtClean="0"/>
              <a:t>firn</a:t>
            </a:r>
            <a:r>
              <a:rPr lang="en-US" sz="1200" dirty="0" smtClean="0"/>
              <a:t> are further compressed by overlying snowfall, and the buried layers slowly grow together to form a thickened mass of ice.  Each year’s new snowfall continues to compact the underlying layers, and the snow grains become larger ice crystals randomly oriented in connected air spaces. These ice crystals can eventually grow to become several centimeters in diameter.  As compression continues and the ice crystals grow, the air spaces in the layers decrease, becoming small and isolated. This compaction compresses more air spaces out of the </a:t>
            </a:r>
            <a:r>
              <a:rPr lang="en-US" sz="1200" b="1" dirty="0" smtClean="0">
                <a:hlinkClick r:id="rId10" tooltip="Glossary"/>
              </a:rPr>
              <a:t>snowpack</a:t>
            </a:r>
            <a:r>
              <a:rPr lang="en-US" sz="1200" dirty="0" smtClean="0"/>
              <a:t>, and compacts the remaining air into bubbles. At greater depth (hundreds of meters) the air in these bubbles is squeezed into the crystal structure of the ice. Thus dense glacial ice has no air bubbles, but contains trapped air nevertheless.</a:t>
            </a:r>
          </a:p>
          <a:p>
            <a:r>
              <a:rPr lang="en-US" sz="1200" b="1" cap="all" dirty="0" smtClean="0"/>
              <a:t>MOVING FORWARD  </a:t>
            </a:r>
            <a:r>
              <a:rPr lang="en-US" sz="1200" dirty="0" smtClean="0"/>
              <a:t>Under the pressure of its own weight and the forces of gravity, a glacier will begin to move, or flow, outwards and downwards. Valley glaciers flow down valleys, and continental ice sheets flow outward in all directions.  Glaciers move by internal deformation of the ice, and by sliding over the rocks and sediments at the base. Internal deformation occurs when the weight and mass of a glacier causes it to spread out due to gravity. Sliding occurs when the glacier slides on a thin layer of water at the bottom of the glacier. This water may come from glacial melting due to the pressure of the overlying ice or from water that has worked its way through cracks in the glacier. Glaciers can also readily slide on a soft sediment bed that has some water in it. This is known as </a:t>
            </a:r>
            <a:r>
              <a:rPr lang="en-US" sz="1200" b="1" dirty="0" smtClean="0">
                <a:hlinkClick r:id="rId11" tooltip="Glossary"/>
              </a:rPr>
              <a:t>basal sliding</a:t>
            </a:r>
            <a:r>
              <a:rPr lang="en-US" sz="1200" dirty="0" smtClean="0"/>
              <a:t> and may account for most of the movement of thin, cold glaciers on steep slopes or only 10 to 20 percent of the movement of warm, thick glaciers lying on gentle slopes.  When a glacier moves rapidly around a rock outcrop or over a steep area in the bedrock, internal stresses build up in the ice. These stresses can cause cracks, or </a:t>
            </a:r>
            <a:r>
              <a:rPr lang="en-US" sz="1200" b="1" dirty="0" smtClean="0">
                <a:hlinkClick r:id="rId12" tooltip="Glossary"/>
              </a:rPr>
              <a:t>crevasses</a:t>
            </a:r>
            <a:r>
              <a:rPr lang="en-US" sz="1200" dirty="0" smtClean="0"/>
              <a:t>, on the glacier surface.</a:t>
            </a:r>
          </a:p>
          <a:p>
            <a:r>
              <a:rPr lang="en-US" sz="1200" b="1" cap="all" dirty="0" smtClean="0"/>
              <a:t>IN RETREAT  </a:t>
            </a:r>
            <a:r>
              <a:rPr lang="en-US" sz="1200" dirty="0" smtClean="0"/>
              <a:t>Glacier retreat, melt, and ablation result from increasing temperature, evaporation, and wind scouring. Ablation is a natural and seasonal part of glacier life. As long as snow accumulation equals or is greater than melt and ablation, a glacier will remain in balance or even grow. Once winter snowfall decreases, or summer melt increases, the glacier will begin to retreat.  As they flow, glaciers plow up or push aside rocks and debris, which is then left behind when the glacier recedes. Then, as large glaciers retreat, the underlying ground surface is typically abraded of most materials, leaving only scars and debris on the underlying bedrock surface.  Over the past 60 to 100 years, glaciers worldwide have tended to retreat. Alpine glaciers, which are typically smaller and less stable to begin with, seem particularly susceptible to retreat. Over 90 percent of the measured alpine glaciers in the world are retreating, in almost every major glaciated region. The causes of this widespread retreat are varied, but the underlying primary causes are a warming climate and the effects of increased soot and dust in areas of higher agricultural and industrial activity.</a:t>
            </a:r>
          </a:p>
          <a:p>
            <a:endParaRPr lang="en-US" sz="1200" dirty="0" smtClean="0"/>
          </a:p>
          <a:p>
            <a:endParaRPr lang="en-US" sz="1200" dirty="0" smtClean="0"/>
          </a:p>
          <a:p>
            <a:endParaRPr lang="en-US" sz="1200"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416320"/>
          </a:xfrm>
          <a:prstGeom prst="rect">
            <a:avLst/>
          </a:prstGeom>
        </p:spPr>
        <p:txBody>
          <a:bodyPr wrap="square">
            <a:spAutoFit/>
          </a:bodyPr>
          <a:lstStyle/>
          <a:p>
            <a:r>
              <a:rPr lang="en-US" sz="1200" dirty="0" smtClean="0">
                <a:hlinkClick r:id="rId2"/>
              </a:rPr>
              <a:t>https://en.wikipedia.org/wiki/Cordilleran_Ice_Sheet</a:t>
            </a:r>
            <a:endParaRPr lang="en-US" sz="1200" dirty="0" smtClean="0"/>
          </a:p>
          <a:p>
            <a:r>
              <a:rPr lang="en-US" sz="1200" dirty="0" smtClean="0"/>
              <a:t>The </a:t>
            </a:r>
            <a:r>
              <a:rPr lang="en-US" sz="1200" b="1" dirty="0" smtClean="0"/>
              <a:t>Cordilleran ice sheet</a:t>
            </a:r>
            <a:r>
              <a:rPr lang="en-US" sz="1200" dirty="0" smtClean="0"/>
              <a:t> was a major </a:t>
            </a:r>
            <a:r>
              <a:rPr lang="en-US" sz="1200" dirty="0" smtClean="0">
                <a:hlinkClick r:id="rId3" tooltip="Ice sheet"/>
              </a:rPr>
              <a:t>ice sheet</a:t>
            </a:r>
            <a:r>
              <a:rPr lang="en-US" sz="1200" dirty="0" smtClean="0"/>
              <a:t> that periodically covered large parts of </a:t>
            </a:r>
            <a:r>
              <a:rPr lang="en-US" sz="1200" dirty="0" smtClean="0">
                <a:hlinkClick r:id="rId4" tooltip="North America"/>
              </a:rPr>
              <a:t>North America</a:t>
            </a:r>
            <a:r>
              <a:rPr lang="en-US" sz="1200" dirty="0" smtClean="0"/>
              <a:t> during glacial periods over the last ~2.6 million years. This included the following areas:</a:t>
            </a:r>
          </a:p>
          <a:p>
            <a:r>
              <a:rPr lang="en-US" sz="1200" dirty="0" smtClean="0"/>
              <a:t>The ice sheet covered up to 2.5 million square </a:t>
            </a:r>
            <a:r>
              <a:rPr lang="en-US" sz="1200" dirty="0" err="1" smtClean="0"/>
              <a:t>kilometres</a:t>
            </a:r>
            <a:r>
              <a:rPr lang="en-US" sz="1200" dirty="0" smtClean="0"/>
              <a:t> at the </a:t>
            </a:r>
            <a:r>
              <a:rPr lang="en-US" sz="1200" dirty="0" smtClean="0">
                <a:hlinkClick r:id="rId5" tooltip="Last Glacial Maximum"/>
              </a:rPr>
              <a:t>Last Glacial Maximum</a:t>
            </a:r>
            <a:r>
              <a:rPr lang="en-US" sz="1200" dirty="0" smtClean="0"/>
              <a:t> and probably more than that in some previous periods, when it may have extended into the northeast extremity of </a:t>
            </a:r>
            <a:r>
              <a:rPr lang="en-US" sz="1200" dirty="0" smtClean="0">
                <a:hlinkClick r:id="rId6" tooltip="Oregon"/>
              </a:rPr>
              <a:t>Oregon</a:t>
            </a:r>
            <a:r>
              <a:rPr lang="en-US" sz="1200" dirty="0" smtClean="0"/>
              <a:t> and the Salmon River Mountains in Idaho. It is probable, though, that its northern margin also migrated south due to the influence of </a:t>
            </a:r>
            <a:r>
              <a:rPr lang="en-US" sz="1200" dirty="0" smtClean="0">
                <a:hlinkClick r:id="rId7" tooltip="Starvation (glaciology)"/>
              </a:rPr>
              <a:t>starvation</a:t>
            </a:r>
            <a:r>
              <a:rPr lang="en-US" sz="1200" dirty="0" smtClean="0"/>
              <a:t> caused by very low levels of precipitation.</a:t>
            </a:r>
          </a:p>
          <a:p>
            <a:r>
              <a:rPr lang="en-US" sz="1200" dirty="0" smtClean="0"/>
              <a:t>At its eastern end the Cordilleran ice sheet merged with the </a:t>
            </a:r>
            <a:r>
              <a:rPr lang="en-US" sz="1200" dirty="0" err="1" smtClean="0">
                <a:hlinkClick r:id="rId8" tooltip="Laurentide ice sheet"/>
              </a:rPr>
              <a:t>Laurentide</a:t>
            </a:r>
            <a:r>
              <a:rPr lang="en-US" sz="1200" dirty="0" smtClean="0">
                <a:hlinkClick r:id="rId8" tooltip="Laurentide ice sheet"/>
              </a:rPr>
              <a:t> ice sheet</a:t>
            </a:r>
            <a:r>
              <a:rPr lang="en-US" sz="1200" dirty="0" smtClean="0"/>
              <a:t> at the </a:t>
            </a:r>
            <a:r>
              <a:rPr lang="en-US" sz="1200" dirty="0" smtClean="0">
                <a:hlinkClick r:id="rId9" tooltip="Continental Divide of the Americas"/>
              </a:rPr>
              <a:t>Continental Divide</a:t>
            </a:r>
            <a:r>
              <a:rPr lang="en-US" sz="1200" dirty="0" smtClean="0"/>
              <a:t>, forming an area of ice that contained one and a half times as much water as the </a:t>
            </a:r>
            <a:r>
              <a:rPr lang="en-US" sz="1200" dirty="0" smtClean="0">
                <a:hlinkClick r:id="rId10" tooltip="Antarctic ice sheet"/>
              </a:rPr>
              <a:t>Antarctic ice sheet</a:t>
            </a:r>
            <a:r>
              <a:rPr lang="en-US" sz="1200" dirty="0" smtClean="0"/>
              <a:t> does today. At its western end it is believed nowadays that several small glacial </a:t>
            </a:r>
            <a:r>
              <a:rPr lang="en-US" sz="1200" dirty="0" err="1" smtClean="0">
                <a:hlinkClick r:id="rId11" tooltip="Last Glacial Maximum refugia"/>
              </a:rPr>
              <a:t>refugia</a:t>
            </a:r>
            <a:r>
              <a:rPr lang="en-US" sz="1200" dirty="0" smtClean="0"/>
              <a:t> existed during the last glacial maximum below present </a:t>
            </a:r>
            <a:r>
              <a:rPr lang="en-US" sz="1200" dirty="0" smtClean="0">
                <a:hlinkClick r:id="rId12" tooltip="Sea level"/>
              </a:rPr>
              <a:t>sea level</a:t>
            </a:r>
            <a:r>
              <a:rPr lang="en-US" sz="1200" dirty="0" smtClean="0"/>
              <a:t> in the now-submerged </a:t>
            </a:r>
            <a:r>
              <a:rPr lang="en-US" sz="1200" dirty="0" smtClean="0">
                <a:hlinkClick r:id="rId13" tooltip="Hecate Strait"/>
              </a:rPr>
              <a:t>Hecate Strait</a:t>
            </a:r>
            <a:r>
              <a:rPr lang="en-US" sz="1200" dirty="0" smtClean="0"/>
              <a:t> and on the </a:t>
            </a:r>
            <a:r>
              <a:rPr lang="en-US" sz="1200" dirty="0" smtClean="0">
                <a:hlinkClick r:id="rId14" tooltip="Brooks Peninsula"/>
              </a:rPr>
              <a:t>Brooks Peninsula</a:t>
            </a:r>
            <a:r>
              <a:rPr lang="en-US" sz="1200" dirty="0" smtClean="0"/>
              <a:t> in northern </a:t>
            </a:r>
            <a:r>
              <a:rPr lang="en-US" sz="1200" dirty="0" smtClean="0">
                <a:hlinkClick r:id="rId15" tooltip="Vancouver Island"/>
              </a:rPr>
              <a:t>Vancouver Island</a:t>
            </a:r>
            <a:r>
              <a:rPr lang="en-US" sz="1200" dirty="0" smtClean="0"/>
              <a:t>. However, evidence of ice-free </a:t>
            </a:r>
            <a:r>
              <a:rPr lang="en-US" sz="1200" dirty="0" err="1" smtClean="0"/>
              <a:t>refugia</a:t>
            </a:r>
            <a:r>
              <a:rPr lang="en-US" sz="1200" dirty="0" smtClean="0"/>
              <a:t> above present sea level north of the </a:t>
            </a:r>
            <a:r>
              <a:rPr lang="en-US" sz="1200" dirty="0" smtClean="0">
                <a:hlinkClick r:id="rId16" tooltip="Olympic Peninsula"/>
              </a:rPr>
              <a:t>Olympic Peninsula</a:t>
            </a:r>
            <a:r>
              <a:rPr lang="en-US" sz="1200" dirty="0" smtClean="0"/>
              <a:t> has been refuted by genetic and geological studies since the middle 1990s. The ice sheet faded north of the </a:t>
            </a:r>
            <a:r>
              <a:rPr lang="en-US" sz="1200" dirty="0" smtClean="0">
                <a:hlinkClick r:id="rId17" tooltip="Alaska Range"/>
              </a:rPr>
              <a:t>Alaska </a:t>
            </a:r>
            <a:r>
              <a:rPr lang="en-US" sz="1200" dirty="0" err="1" smtClean="0">
                <a:hlinkClick r:id="rId17" tooltip="Alaska Range"/>
              </a:rPr>
              <a:t>Range</a:t>
            </a:r>
            <a:r>
              <a:rPr lang="en-US" sz="1200" dirty="0" err="1" smtClean="0"/>
              <a:t>because</a:t>
            </a:r>
            <a:r>
              <a:rPr lang="en-US" sz="1200" dirty="0" smtClean="0"/>
              <a:t> the climate was too dry to form </a:t>
            </a:r>
            <a:r>
              <a:rPr lang="en-US" sz="1200" dirty="0" smtClean="0">
                <a:hlinkClick r:id="rId18" tooltip="Glaciers"/>
              </a:rPr>
              <a:t>glaciers</a:t>
            </a:r>
            <a:r>
              <a:rPr lang="en-US" sz="1200" dirty="0" smtClean="0"/>
              <a:t>.</a:t>
            </a:r>
          </a:p>
          <a:p>
            <a:r>
              <a:rPr lang="en-US" sz="1200" dirty="0" smtClean="0"/>
              <a:t>Unlike the </a:t>
            </a:r>
            <a:r>
              <a:rPr lang="en-US" sz="1200" dirty="0" err="1" smtClean="0"/>
              <a:t>Laurentide</a:t>
            </a:r>
            <a:r>
              <a:rPr lang="en-US" sz="1200" dirty="0" smtClean="0"/>
              <a:t> ice sheet, which is believed to have taken as much as eleven thousand years to fully melt, it is believed the Cordilleran ice sheet, except for areas that remain glaciated today, melted very quickly, probably in four thousand years or less. This rapid melting caused such </a:t>
            </a:r>
            <a:r>
              <a:rPr lang="en-US" sz="1200" dirty="0" smtClean="0">
                <a:hlinkClick r:id="rId19" tooltip="Floods"/>
              </a:rPr>
              <a:t>floods</a:t>
            </a:r>
            <a:r>
              <a:rPr lang="en-US" sz="1200" dirty="0" smtClean="0"/>
              <a:t> as the overflow of </a:t>
            </a:r>
            <a:r>
              <a:rPr lang="en-US" sz="1200" dirty="0" smtClean="0">
                <a:hlinkClick r:id="rId20" tooltip="Lake Missoula"/>
              </a:rPr>
              <a:t>Lake Missoula</a:t>
            </a:r>
            <a:r>
              <a:rPr lang="en-US" sz="1200" dirty="0" smtClean="0"/>
              <a:t> and shaped the topography of the extremely fertile </a:t>
            </a:r>
            <a:r>
              <a:rPr lang="en-US" sz="1200" dirty="0" smtClean="0">
                <a:hlinkClick r:id="rId21" tooltip="Inland Empire (Pacific Northwest)"/>
              </a:rPr>
              <a:t>Inland Empire</a:t>
            </a:r>
            <a:r>
              <a:rPr lang="en-US" sz="1200" dirty="0" smtClean="0"/>
              <a:t> </a:t>
            </a:r>
            <a:r>
              <a:rPr lang="en-US" sz="1200" dirty="0" err="1" smtClean="0"/>
              <a:t>of</a:t>
            </a:r>
            <a:r>
              <a:rPr lang="en-US" sz="1200" dirty="0" err="1" smtClean="0">
                <a:hlinkClick r:id="rId22" tooltip="Eastern Washington"/>
              </a:rPr>
              <a:t>Eastern</a:t>
            </a:r>
            <a:r>
              <a:rPr lang="en-US" sz="1200" dirty="0" smtClean="0">
                <a:hlinkClick r:id="rId22" tooltip="Eastern Washington"/>
              </a:rPr>
              <a:t> Washington</a:t>
            </a:r>
            <a:r>
              <a:rPr lang="en-US" sz="1200" dirty="0" smtClean="0"/>
              <a:t>.</a:t>
            </a:r>
          </a:p>
          <a:p>
            <a:r>
              <a:rPr lang="en-US" sz="1200" dirty="0" smtClean="0"/>
              <a:t>Sea levels during </a:t>
            </a:r>
            <a:r>
              <a:rPr lang="en-US" sz="1200" dirty="0" err="1" smtClean="0"/>
              <a:t>glaciation</a:t>
            </a:r>
            <a:r>
              <a:rPr lang="en-US" sz="1200" dirty="0" smtClean="0"/>
              <a:t>[</a:t>
            </a:r>
            <a:r>
              <a:rPr lang="en-US" sz="1200" dirty="0" smtClean="0">
                <a:hlinkClick r:id="rId23" tooltip="Edit section: Sea levels during glaciation"/>
              </a:rPr>
              <a:t>edit</a:t>
            </a:r>
            <a:r>
              <a:rPr lang="en-US" sz="1200" dirty="0" smtClean="0"/>
              <a:t>]</a:t>
            </a:r>
          </a:p>
          <a:p>
            <a:r>
              <a:rPr lang="en-US" sz="1200" dirty="0" smtClean="0"/>
              <a:t>Because of the weight of the ice, the mainland of northwest North America was so depressed that sea levels at the </a:t>
            </a:r>
            <a:r>
              <a:rPr lang="en-US" sz="1200" dirty="0" smtClean="0">
                <a:hlinkClick r:id="rId5" tooltip="Last Glacial Maximum"/>
              </a:rPr>
              <a:t>Last Glacial </a:t>
            </a:r>
            <a:r>
              <a:rPr lang="en-US" sz="1200" dirty="0" err="1" smtClean="0">
                <a:hlinkClick r:id="rId5" tooltip="Last Glacial Maximum"/>
              </a:rPr>
              <a:t>Maximum</a:t>
            </a:r>
            <a:r>
              <a:rPr lang="en-US" sz="1200" dirty="0" err="1" smtClean="0"/>
              <a:t>were</a:t>
            </a:r>
            <a:r>
              <a:rPr lang="en-US" sz="1200" dirty="0" smtClean="0"/>
              <a:t> over a hundred </a:t>
            </a:r>
            <a:r>
              <a:rPr lang="en-US" sz="1200" dirty="0" err="1" smtClean="0"/>
              <a:t>metres</a:t>
            </a:r>
            <a:r>
              <a:rPr lang="en-US" sz="1200" dirty="0" smtClean="0"/>
              <a:t> higher than they are today (measured by the level of </a:t>
            </a:r>
            <a:r>
              <a:rPr lang="en-US" sz="1200" dirty="0" smtClean="0">
                <a:hlinkClick r:id="rId24" tooltip="Bedrock"/>
              </a:rPr>
              <a:t>bedrock</a:t>
            </a:r>
            <a:r>
              <a:rPr lang="en-US" sz="1200" dirty="0" smtClean="0"/>
              <a:t>).</a:t>
            </a:r>
            <a:endParaRPr lang="en-US" sz="1200" dirty="0"/>
          </a:p>
        </p:txBody>
      </p:sp>
      <p:sp>
        <p:nvSpPr>
          <p:cNvPr id="3" name="Rectangle 2"/>
          <p:cNvSpPr/>
          <p:nvPr/>
        </p:nvSpPr>
        <p:spPr>
          <a:xfrm>
            <a:off x="0" y="3352800"/>
            <a:ext cx="5334000" cy="3600986"/>
          </a:xfrm>
          <a:prstGeom prst="rect">
            <a:avLst/>
          </a:prstGeom>
        </p:spPr>
        <p:txBody>
          <a:bodyPr wrap="square">
            <a:spAutoFit/>
          </a:bodyPr>
          <a:lstStyle/>
          <a:p>
            <a:r>
              <a:rPr lang="en-US" sz="1200" dirty="0" smtClean="0"/>
              <a:t>However, on the western edge at the </a:t>
            </a:r>
            <a:r>
              <a:rPr lang="en-US" sz="1200" dirty="0" err="1" smtClean="0">
                <a:hlinkClick r:id="rId25" tooltip="Haida Gwaii"/>
              </a:rPr>
              <a:t>Haida</a:t>
            </a:r>
            <a:r>
              <a:rPr lang="en-US" sz="1200" dirty="0" smtClean="0">
                <a:hlinkClick r:id="rId25" tooltip="Haida Gwaii"/>
              </a:rPr>
              <a:t> </a:t>
            </a:r>
            <a:r>
              <a:rPr lang="en-US" sz="1200" dirty="0" err="1" smtClean="0">
                <a:hlinkClick r:id="rId25" tooltip="Haida Gwaii"/>
              </a:rPr>
              <a:t>Gwaii</a:t>
            </a:r>
            <a:r>
              <a:rPr lang="en-US" sz="1200" dirty="0" smtClean="0"/>
              <a:t> (formerly known as the Queen Charlotte Islands), the lower thickness of the ice sheet meant that sea levels were as much as 170 </a:t>
            </a:r>
            <a:r>
              <a:rPr lang="en-US" sz="1200" dirty="0" err="1" smtClean="0"/>
              <a:t>metres</a:t>
            </a:r>
            <a:r>
              <a:rPr lang="en-US" sz="1200" dirty="0" smtClean="0"/>
              <a:t> lower than they are today, forming a large </a:t>
            </a:r>
            <a:r>
              <a:rPr lang="en-US" sz="1200" dirty="0" smtClean="0">
                <a:hlinkClick r:id="rId26" tooltip="Lake"/>
              </a:rPr>
              <a:t>lake</a:t>
            </a:r>
            <a:r>
              <a:rPr lang="en-US" sz="1200" dirty="0" smtClean="0"/>
              <a:t> in the deepest parts of the strait. This was because the much greater thickness of the centre of the ice sheet served to push upwards areas at the edge of the continental shelf in a glacial </a:t>
            </a:r>
            <a:r>
              <a:rPr lang="en-US" sz="1200" dirty="0" err="1" smtClean="0">
                <a:hlinkClick r:id="rId27" tooltip="Forebulge"/>
              </a:rPr>
              <a:t>forebulge</a:t>
            </a:r>
            <a:r>
              <a:rPr lang="en-US" sz="1200" dirty="0" smtClean="0"/>
              <a:t>. The effect of this during </a:t>
            </a:r>
            <a:r>
              <a:rPr lang="en-US" sz="1200" dirty="0" err="1" smtClean="0">
                <a:hlinkClick r:id="rId28" tooltip="Deglaciation"/>
              </a:rPr>
              <a:t>deglaciation</a:t>
            </a:r>
            <a:r>
              <a:rPr lang="en-US" sz="1200" dirty="0" smtClean="0"/>
              <a:t> was that sea levels on the edge of the ice sheet, which naturally </a:t>
            </a:r>
            <a:r>
              <a:rPr lang="en-US" sz="1200" dirty="0" err="1" smtClean="0"/>
              <a:t>deglaciated</a:t>
            </a:r>
            <a:r>
              <a:rPr lang="en-US" sz="1200" dirty="0" smtClean="0"/>
              <a:t> first, initially rose due to an increase in the volume of water, but later fell due to rebound after </a:t>
            </a:r>
            <a:r>
              <a:rPr lang="en-US" sz="1200" dirty="0" err="1" smtClean="0"/>
              <a:t>deglaciation</a:t>
            </a:r>
            <a:r>
              <a:rPr lang="en-US" sz="1200" dirty="0" smtClean="0"/>
              <a:t>. Some underwater features along the </a:t>
            </a:r>
            <a:r>
              <a:rPr lang="en-US" sz="1200" dirty="0" smtClean="0">
                <a:hlinkClick r:id="rId29" tooltip="Pacific Northwest"/>
              </a:rPr>
              <a:t>Pacific Northwest</a:t>
            </a:r>
            <a:r>
              <a:rPr lang="en-US" sz="1200" dirty="0" smtClean="0"/>
              <a:t> were exposed because of the lower sea levels, including </a:t>
            </a:r>
            <a:r>
              <a:rPr lang="en-US" sz="1200" dirty="0" smtClean="0">
                <a:hlinkClick r:id="rId30" tooltip="Bowie Seamount"/>
              </a:rPr>
              <a:t>Bowie Seamount</a:t>
            </a:r>
            <a:r>
              <a:rPr lang="en-US" sz="1200" dirty="0" smtClean="0"/>
              <a:t> west of the </a:t>
            </a:r>
            <a:r>
              <a:rPr lang="en-US" sz="1200" dirty="0" err="1" smtClean="0"/>
              <a:t>Haida</a:t>
            </a:r>
            <a:r>
              <a:rPr lang="en-US" sz="1200" dirty="0" smtClean="0"/>
              <a:t> </a:t>
            </a:r>
            <a:r>
              <a:rPr lang="en-US" sz="1200" dirty="0" err="1" smtClean="0"/>
              <a:t>Gwaii</a:t>
            </a:r>
            <a:r>
              <a:rPr lang="en-US" sz="1200" dirty="0" smtClean="0"/>
              <a:t> which has been interpreted as an active volcanic island throughout the last ice age.</a:t>
            </a:r>
          </a:p>
          <a:p>
            <a:r>
              <a:rPr lang="en-US" sz="1200" dirty="0" smtClean="0"/>
              <a:t>These effects are important because they have been used to explain how migrants to North America from </a:t>
            </a:r>
            <a:r>
              <a:rPr lang="en-US" sz="1200" dirty="0" err="1" smtClean="0">
                <a:hlinkClick r:id="rId31" tooltip="Beringia"/>
              </a:rPr>
              <a:t>Beringia</a:t>
            </a:r>
            <a:r>
              <a:rPr lang="en-US" sz="1200" dirty="0" smtClean="0"/>
              <a:t> were able to travel southward during the </a:t>
            </a:r>
            <a:r>
              <a:rPr lang="en-US" sz="1200" dirty="0" err="1" smtClean="0"/>
              <a:t>deglaciation</a:t>
            </a:r>
            <a:r>
              <a:rPr lang="en-US" sz="1200" dirty="0" smtClean="0"/>
              <a:t> process due purely to the exposure of submerged land between the mainland and numerous continental islands. They are also important for understanding the direction </a:t>
            </a:r>
            <a:r>
              <a:rPr lang="en-US" sz="1200" dirty="0" smtClean="0">
                <a:hlinkClick r:id="rId32" tooltip="Evolution"/>
              </a:rPr>
              <a:t>evolution</a:t>
            </a:r>
            <a:r>
              <a:rPr lang="en-US" sz="1200" dirty="0" smtClean="0"/>
              <a:t> has taken since the ice retreated.</a:t>
            </a:r>
          </a:p>
          <a:p>
            <a:r>
              <a:rPr lang="en-US" sz="1200" dirty="0" smtClean="0"/>
              <a:t>Even today, the region is notable for its rapid changes in sea level, which, however, have little effect on most of the coast due to the numerous </a:t>
            </a:r>
            <a:r>
              <a:rPr lang="en-US" sz="1200" dirty="0" smtClean="0">
                <a:hlinkClick r:id="rId33" tooltip="Fjords"/>
              </a:rPr>
              <a:t>fjords</a:t>
            </a:r>
            <a:r>
              <a:rPr lang="en-US" sz="1200" dirty="0" smtClean="0"/>
              <a:t>.</a:t>
            </a:r>
          </a:p>
          <a:p>
            <a:endParaRPr lang="en-US" sz="1200" dirty="0"/>
          </a:p>
        </p:txBody>
      </p:sp>
      <p:pic>
        <p:nvPicPr>
          <p:cNvPr id="4" name="Picture 6" descr=" photo image_zps58d99b3a.jpg"/>
          <p:cNvPicPr>
            <a:picLocks noChangeAspect="1" noChangeArrowheads="1"/>
          </p:cNvPicPr>
          <p:nvPr/>
        </p:nvPicPr>
        <p:blipFill>
          <a:blip r:embed="rId34"/>
          <a:srcRect/>
          <a:stretch>
            <a:fillRect/>
          </a:stretch>
        </p:blipFill>
        <p:spPr bwMode="auto">
          <a:xfrm>
            <a:off x="5334000" y="3276601"/>
            <a:ext cx="3810000" cy="3581400"/>
          </a:xfrm>
          <a:prstGeom prst="rect">
            <a:avLst/>
          </a:prstGeom>
          <a:noFill/>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r>
              <a:rPr lang="en-US" dirty="0" smtClean="0"/>
              <a:t>https://classconnection.s3.amazonaws.com/363/flashcards/3970363/png/sub-142C41B6791440E2CD9.png</a:t>
            </a:r>
            <a:endParaRPr lang="en-US" dirty="0"/>
          </a:p>
        </p:txBody>
      </p:sp>
      <p:pic>
        <p:nvPicPr>
          <p:cNvPr id="100354" name="Picture 2" descr="https://classconnection.s3.amazonaws.com/363/flashcards/3970363/png/sub-142C41B6791440E2CD9.png"/>
          <p:cNvPicPr>
            <a:picLocks noChangeAspect="1" noChangeArrowheads="1"/>
          </p:cNvPicPr>
          <p:nvPr/>
        </p:nvPicPr>
        <p:blipFill>
          <a:blip r:embed="rId2"/>
          <a:srcRect/>
          <a:stretch>
            <a:fillRect/>
          </a:stretch>
        </p:blipFill>
        <p:spPr bwMode="auto">
          <a:xfrm>
            <a:off x="0" y="990600"/>
            <a:ext cx="9144000" cy="5867400"/>
          </a:xfrm>
          <a:prstGeom prst="rect">
            <a:avLst/>
          </a:prstGeom>
          <a:noFill/>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7" name="Picture 5" descr="Model for post-glacial rebound"/>
          <p:cNvPicPr>
            <a:picLocks noChangeAspect="1" noChangeArrowheads="1"/>
          </p:cNvPicPr>
          <p:nvPr/>
        </p:nvPicPr>
        <p:blipFill>
          <a:blip r:embed="rId2"/>
          <a:srcRect r="444" b="10160"/>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2" descr="Ice retreat in North America"/>
          <p:cNvPicPr>
            <a:picLocks noChangeAspect="1" noChangeArrowheads="1"/>
          </p:cNvPicPr>
          <p:nvPr/>
        </p:nvPicPr>
        <p:blipFill>
          <a:blip r:embed="rId2"/>
          <a:srcRect/>
          <a:stretch>
            <a:fillRect/>
          </a:stretch>
        </p:blipFill>
        <p:spPr bwMode="auto">
          <a:xfrm>
            <a:off x="1981200" y="2346960"/>
            <a:ext cx="5638800" cy="4511040"/>
          </a:xfrm>
          <a:prstGeom prst="rect">
            <a:avLst/>
          </a:prstGeom>
          <a:noFill/>
        </p:spPr>
      </p:pic>
      <p:sp>
        <p:nvSpPr>
          <p:cNvPr id="3" name="Rectangle 2"/>
          <p:cNvSpPr/>
          <p:nvPr/>
        </p:nvSpPr>
        <p:spPr>
          <a:xfrm>
            <a:off x="0" y="0"/>
            <a:ext cx="9144000" cy="2677656"/>
          </a:xfrm>
          <a:prstGeom prst="rect">
            <a:avLst/>
          </a:prstGeom>
        </p:spPr>
        <p:txBody>
          <a:bodyPr wrap="square">
            <a:spAutoFit/>
          </a:bodyPr>
          <a:lstStyle/>
          <a:p>
            <a:r>
              <a:rPr lang="en-US" sz="1400" b="1" dirty="0" smtClean="0"/>
              <a:t>The area is experiencing post-glacial </a:t>
            </a:r>
            <a:r>
              <a:rPr lang="en-US" sz="1400" b="1" dirty="0" err="1" smtClean="0"/>
              <a:t>isostatic</a:t>
            </a:r>
            <a:r>
              <a:rPr lang="en-US" sz="1400" b="1" dirty="0" smtClean="0"/>
              <a:t> rebound</a:t>
            </a:r>
          </a:p>
          <a:p>
            <a:endParaRPr lang="en-US" sz="1400" dirty="0" smtClean="0"/>
          </a:p>
          <a:p>
            <a:r>
              <a:rPr lang="en-US" sz="1400" dirty="0" smtClean="0"/>
              <a:t>Much of Canada was covered in an extensive ice sheet in the last glacial period (the 'Ice Age'), from about 110 ka until 12 ka. The ice in the Hudson Bay area was among the last to melt:</a:t>
            </a:r>
          </a:p>
          <a:p>
            <a:r>
              <a:rPr lang="en-US" sz="1400" dirty="0" smtClean="0"/>
              <a:t>A thick ice sheet depresses the crust (the lithosphere), making a small dent in the uppermost mantle (the </a:t>
            </a:r>
            <a:r>
              <a:rPr lang="en-US" sz="1400" dirty="0" err="1" smtClean="0">
                <a:hlinkClick r:id="rId3"/>
              </a:rPr>
              <a:t>asthenosphere</a:t>
            </a:r>
            <a:r>
              <a:rPr lang="en-US" sz="1400" dirty="0" smtClean="0"/>
              <a:t>) in the process. Well, not that small: p 375 in </a:t>
            </a:r>
            <a:r>
              <a:rPr lang="en-US" sz="1400" dirty="0" err="1" smtClean="0">
                <a:hlinkClick r:id="rId4"/>
              </a:rPr>
              <a:t>Gornitz</a:t>
            </a:r>
            <a:r>
              <a:rPr lang="en-US" sz="1400" dirty="0" smtClean="0"/>
              <a:t> (2009, </a:t>
            </a:r>
            <a:r>
              <a:rPr lang="en-US" sz="1400" i="1" dirty="0" smtClean="0"/>
              <a:t>Encyclopedia of </a:t>
            </a:r>
            <a:r>
              <a:rPr lang="en-US" sz="1400" i="1" dirty="0" err="1" smtClean="0"/>
              <a:t>Paleoclimatology</a:t>
            </a:r>
            <a:r>
              <a:rPr lang="en-US" sz="1400" i="1" dirty="0" smtClean="0"/>
              <a:t> and Ancient Environments</a:t>
            </a:r>
            <a:r>
              <a:rPr lang="en-US" sz="1400" dirty="0" smtClean="0"/>
              <a:t>) says it could be 800 m for a 3000 </a:t>
            </a:r>
            <a:r>
              <a:rPr lang="en-US" sz="1400" dirty="0" err="1" smtClean="0"/>
              <a:t>metre</a:t>
            </a:r>
            <a:r>
              <a:rPr lang="en-US" sz="1400" dirty="0" smtClean="0"/>
              <a:t>-thick ice sheet!</a:t>
            </a:r>
          </a:p>
          <a:p>
            <a:r>
              <a:rPr lang="en-US" sz="1400" dirty="0" smtClean="0"/>
              <a:t>Since the </a:t>
            </a:r>
            <a:r>
              <a:rPr lang="en-US" sz="1400" dirty="0" err="1" smtClean="0"/>
              <a:t>asthenosphere</a:t>
            </a:r>
            <a:r>
              <a:rPr lang="en-US" sz="1400" dirty="0" smtClean="0"/>
              <a:t> is highly viscous, it takes a long time </a:t>
            </a:r>
            <a:r>
              <a:rPr lang="en-US" sz="1400" dirty="0" err="1" smtClean="0"/>
              <a:t>time</a:t>
            </a:r>
            <a:r>
              <a:rPr lang="en-US" sz="1400" dirty="0" smtClean="0"/>
              <a:t> for the depression to 'bounce' back up. This map from Natural Resources Canada shows the current rate:</a:t>
            </a:r>
          </a:p>
          <a:p>
            <a:endParaRPr lang="en-US" sz="1400" dirty="0" smtClean="0"/>
          </a:p>
          <a:p>
            <a:endParaRPr lang="en-US" sz="1400" dirty="0" smtClean="0"/>
          </a:p>
          <a:p>
            <a:r>
              <a:rPr lang="en-US" sz="1400" dirty="0" smtClean="0"/>
              <a:t>					               Ka = 1000 years</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Text Box 4"/>
          <p:cNvSpPr txBox="1">
            <a:spLocks noChangeArrowheads="1"/>
          </p:cNvSpPr>
          <p:nvPr/>
        </p:nvSpPr>
        <p:spPr bwMode="auto">
          <a:xfrm>
            <a:off x="0" y="0"/>
            <a:ext cx="9144000" cy="600164"/>
          </a:xfrm>
          <a:prstGeom prst="rect">
            <a:avLst/>
          </a:prstGeom>
          <a:ln w="9525">
            <a:noFill/>
            <a:miter lim="800000"/>
            <a:headEnd/>
            <a:tailEnd/>
          </a:ln>
        </p:spPr>
        <p:txBody>
          <a:bodyPr wrap="square">
            <a:spAutoFit/>
          </a:bodyPr>
          <a:lstStyle/>
          <a:p>
            <a:pPr algn="ctr"/>
            <a:r>
              <a:rPr lang="en-US" sz="3300" b="1" dirty="0" smtClean="0">
                <a:effectLst>
                  <a:outerShdw dist="50800" dir="7200000" algn="ctr" rotWithShape="0">
                    <a:schemeClr val="bg1"/>
                  </a:outerShdw>
                </a:effectLst>
                <a:latin typeface="Tempus Sans ITC" pitchFamily="82" charset="0"/>
              </a:rPr>
              <a:t> How do we reconstruct climate history?</a:t>
            </a:r>
          </a:p>
        </p:txBody>
      </p:sp>
      <p:sp>
        <p:nvSpPr>
          <p:cNvPr id="4" name="Rectangle 3"/>
          <p:cNvSpPr/>
          <p:nvPr/>
        </p:nvSpPr>
        <p:spPr>
          <a:xfrm>
            <a:off x="0" y="457200"/>
            <a:ext cx="9144000" cy="6494085"/>
          </a:xfrm>
          <a:prstGeom prst="rect">
            <a:avLst/>
          </a:prstGeom>
        </p:spPr>
        <p:txBody>
          <a:bodyPr wrap="square">
            <a:spAutoFit/>
          </a:bodyPr>
          <a:lstStyle/>
          <a:p>
            <a:r>
              <a:rPr lang="en-US" sz="1300" dirty="0" smtClean="0">
                <a:hlinkClick r:id="rId2"/>
              </a:rPr>
              <a:t>http://www.lakepowell.net/sciencecenter/paleoclimate.htm</a:t>
            </a:r>
            <a:endParaRPr lang="en-US" sz="1300" dirty="0" smtClean="0"/>
          </a:p>
          <a:p>
            <a:r>
              <a:rPr lang="en-US" sz="1300" b="1" u="sng" dirty="0" smtClean="0"/>
              <a:t>How do we reconstruct climate?</a:t>
            </a:r>
            <a:endParaRPr lang="en-US" sz="1300" dirty="0" smtClean="0"/>
          </a:p>
          <a:p>
            <a:r>
              <a:rPr lang="en-US" sz="1300" dirty="0" smtClean="0"/>
              <a:t>Tree Rings</a:t>
            </a:r>
          </a:p>
          <a:p>
            <a:r>
              <a:rPr lang="en-US" sz="1300" dirty="0" smtClean="0"/>
              <a:t>Glacial Ice Cores</a:t>
            </a:r>
          </a:p>
          <a:p>
            <a:r>
              <a:rPr lang="en-US" sz="1300" dirty="0" smtClean="0"/>
              <a:t>Ocean Sediments - The ratio of oxygen 16 to oxygen 18 preserved in the steady rain of dead organisms.</a:t>
            </a:r>
          </a:p>
          <a:p>
            <a:r>
              <a:rPr lang="en-US" sz="1300" dirty="0" smtClean="0"/>
              <a:t>Radiocarbon dates of organic material</a:t>
            </a:r>
          </a:p>
          <a:p>
            <a:r>
              <a:rPr lang="en-US" sz="1300" dirty="0" smtClean="0"/>
              <a:t>Pollen samples found in packrat </a:t>
            </a:r>
            <a:r>
              <a:rPr lang="en-US" sz="1300" dirty="0" err="1" smtClean="0"/>
              <a:t>middens</a:t>
            </a:r>
            <a:r>
              <a:rPr lang="en-US" sz="1300" dirty="0" smtClean="0"/>
              <a:t> and lake bed samples.</a:t>
            </a:r>
          </a:p>
          <a:p>
            <a:r>
              <a:rPr lang="en-US" sz="1300" dirty="0" smtClean="0"/>
              <a:t>Variations in desert varnish coatings found on rocks in the arid southwest</a:t>
            </a:r>
          </a:p>
          <a:p>
            <a:r>
              <a:rPr lang="en-US" sz="1300" dirty="0" smtClean="0"/>
              <a:t>Variations found in </a:t>
            </a:r>
            <a:r>
              <a:rPr lang="en-US" sz="1300" dirty="0" err="1" smtClean="0"/>
              <a:t>peatbog</a:t>
            </a:r>
            <a:r>
              <a:rPr lang="en-US" sz="1300" dirty="0" smtClean="0"/>
              <a:t> deposits</a:t>
            </a:r>
          </a:p>
          <a:p>
            <a:r>
              <a:rPr lang="en-US" sz="1300" dirty="0" smtClean="0"/>
              <a:t>Sedimentary rock records.</a:t>
            </a:r>
          </a:p>
          <a:p>
            <a:pPr>
              <a:buFont typeface="Arial" pitchFamily="34" charset="0"/>
              <a:buChar char="•"/>
            </a:pPr>
            <a:r>
              <a:rPr lang="en-US" sz="1300" dirty="0" smtClean="0"/>
              <a:t> For much of Earth's history, the world has been ice-free (even at the poles) but these iceless periods have been interrupted by several major</a:t>
            </a:r>
          </a:p>
          <a:p>
            <a:r>
              <a:rPr lang="en-US" sz="1300" dirty="0" smtClean="0"/>
              <a:t> </a:t>
            </a:r>
            <a:r>
              <a:rPr lang="en-US" sz="1300" dirty="0" err="1" smtClean="0"/>
              <a:t>glaciation</a:t>
            </a:r>
            <a:r>
              <a:rPr lang="en-US" sz="1300" dirty="0" smtClean="0"/>
              <a:t> periods (called glacial epochs) and we are in one now.   Each glacial epoch consists of multiple advances and retreats of ice fields.  These ice fields tend to wax and wane in approximate  100,000, 41,000, and 21,000 year cycles.  Each advance of ice is popularly known in the press as an "ice age" but it is important to note that these multiple events are just variations of the same glacial epoch.  The retreat of ice during a glacial epoch is called an inter-glacial period and this is our PRESENT DAY CLIMATE system..</a:t>
            </a:r>
          </a:p>
          <a:p>
            <a:pPr>
              <a:buFont typeface="Arial" pitchFamily="34" charset="0"/>
              <a:buChar char="•"/>
            </a:pPr>
            <a:r>
              <a:rPr lang="en-US" sz="1300" dirty="0" smtClean="0"/>
              <a:t> The current </a:t>
            </a:r>
            <a:r>
              <a:rPr lang="en-US" sz="1300" dirty="0" err="1" smtClean="0"/>
              <a:t>Plio</a:t>
            </a:r>
            <a:r>
              <a:rPr lang="en-US" sz="1300" dirty="0" smtClean="0"/>
              <a:t>-Pleistocene Glacial Epoch had it's beginning about 3.2 million years ago and is probably linked to the tectonic construction of the Isthmus of Panama which prevented the circulation of Atlantic and Pacific waters and ultimately triggered a slow sequence of events that eventually led to cooling of the atmosphere and the formation of new ice fields by about 2.5 million years ago.</a:t>
            </a:r>
          </a:p>
          <a:p>
            <a:pPr>
              <a:buFont typeface="Arial" pitchFamily="34" charset="0"/>
              <a:buChar char="•"/>
            </a:pPr>
            <a:r>
              <a:rPr lang="en-US" sz="1300" dirty="0" smtClean="0"/>
              <a:t> So far we have had around 15 to 20 individual major advances and subsequent retreats of the ice field in our current glacial epoch.  The last major advance of glacial ice peaked about 18,000 years ago and since that time the ice has generally been retreating (albeit with some short term interruptions).</a:t>
            </a:r>
          </a:p>
          <a:p>
            <a:pPr>
              <a:buFont typeface="Arial" pitchFamily="34" charset="0"/>
              <a:buChar char="•"/>
            </a:pPr>
            <a:r>
              <a:rPr lang="en-US" sz="1300" dirty="0" smtClean="0"/>
              <a:t> It is worth remembering that our warm present day </a:t>
            </a:r>
            <a:r>
              <a:rPr lang="en-US" sz="1300" u="sng" dirty="0" smtClean="0"/>
              <a:t>inter-glacial climate</a:t>
            </a:r>
            <a:r>
              <a:rPr lang="en-US" sz="1300" dirty="0" smtClean="0"/>
              <a:t> is </a:t>
            </a:r>
            <a:r>
              <a:rPr lang="en-US" sz="1300" u="sng" dirty="0" smtClean="0"/>
              <a:t>the exception</a:t>
            </a:r>
            <a:r>
              <a:rPr lang="en-US" sz="1300" dirty="0" smtClean="0"/>
              <a:t>, not the rule during </a:t>
            </a:r>
            <a:r>
              <a:rPr lang="en-US" sz="1300" u="sng" dirty="0" smtClean="0"/>
              <a:t>a glacial epoch</a:t>
            </a:r>
            <a:r>
              <a:rPr lang="en-US" sz="1300" dirty="0" smtClean="0"/>
              <a:t>.  For as much as 90% of the last 2 million years the ice fields on earth have been more extensive than they are today.</a:t>
            </a:r>
          </a:p>
          <a:p>
            <a:pPr>
              <a:buFont typeface="Arial" pitchFamily="34" charset="0"/>
              <a:buChar char="•"/>
            </a:pPr>
            <a:r>
              <a:rPr lang="en-US" sz="1300" dirty="0" smtClean="0"/>
              <a:t> On the other hand, our the current glacial epoch and ice on earth and for the most part is also an abnormality.  Our present-day Arctic Ocean is about 10-15°C cooler than it was at the time of the dinosaurs for almost all of the time from about 2 to at least 200 million years ago (Ma) the surface temperature exceeded that of today.</a:t>
            </a:r>
          </a:p>
          <a:p>
            <a:pPr>
              <a:buFont typeface="Arial" pitchFamily="34" charset="0"/>
              <a:buChar char="•"/>
            </a:pPr>
            <a:r>
              <a:rPr lang="en-US" sz="1300" dirty="0" smtClean="0"/>
              <a:t> Climatic can change more rapidly than previously thought. The Gulf Stream plays an important role carrying heat from the equator </a:t>
            </a:r>
            <a:r>
              <a:rPr lang="en-US" sz="1300" dirty="0" err="1" smtClean="0"/>
              <a:t>poleward</a:t>
            </a:r>
            <a:r>
              <a:rPr lang="en-US" sz="1300" dirty="0" smtClean="0"/>
              <a:t>. When this current is disturbed, dramatic climatic changes can occur over a short period of time.</a:t>
            </a:r>
          </a:p>
          <a:p>
            <a:endParaRPr lang="en-US" sz="1300" dirty="0" smtClean="0"/>
          </a:p>
          <a:p>
            <a:endParaRPr lang="en-US" sz="1300" dirty="0" smtClean="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762000"/>
            <a:ext cx="9144000" cy="3416320"/>
          </a:xfrm>
          <a:prstGeom prst="rect">
            <a:avLst/>
          </a:prstGeom>
        </p:spPr>
        <p:txBody>
          <a:bodyPr wrap="square">
            <a:spAutoFit/>
          </a:bodyPr>
          <a:lstStyle/>
          <a:p>
            <a:r>
              <a:rPr lang="en-US" dirty="0" smtClean="0">
                <a:hlinkClick r:id="rId2"/>
              </a:rPr>
              <a:t>http://geology.utah.gov/map-pub/survey-notes/glad-you-asked/ice-ages-what-are-they-and-what-causes-them/</a:t>
            </a:r>
            <a:endParaRPr lang="en-US" dirty="0" smtClean="0"/>
          </a:p>
          <a:p>
            <a:pPr fontAlgn="base"/>
            <a:r>
              <a:rPr lang="en-US" b="1" dirty="0" smtClean="0"/>
              <a:t>How do we know about past ice ages?</a:t>
            </a:r>
            <a:r>
              <a:rPr lang="en-US" dirty="0" smtClean="0"/>
              <a:t> Scientists have reconstructed past ice ages by piecing together information derived from studying ice cores, deep sea sediments, fossils, and landforms.</a:t>
            </a:r>
          </a:p>
          <a:p>
            <a:pPr fontAlgn="base"/>
            <a:r>
              <a:rPr lang="en-US" dirty="0" smtClean="0"/>
              <a:t>Ice and sediment cores reveal an impressive detailed history of global climate. Cores are collected by driving long hollow tubes as much as 2 miles deep into glacial ice or ocean floor sediments. Ice cores provide annual and even seasonal climate records for up to hundreds of thousands of years, complementing the millions of years of climate records in ocean sediment cores.</a:t>
            </a:r>
          </a:p>
          <a:p>
            <a:pPr fontAlgn="base"/>
            <a:r>
              <a:rPr lang="en-US" dirty="0" smtClean="0"/>
              <a:t>Within just the past couple of decades, ice cores recovered from Earth’s two existing ice sheets, Greenland and Antarctica, have revealed the most detailed climate records yet.</a:t>
            </a:r>
          </a:p>
        </p:txBody>
      </p:sp>
      <p:sp useBgFill="1">
        <p:nvSpPr>
          <p:cNvPr id="3" name="Text Box 4"/>
          <p:cNvSpPr txBox="1">
            <a:spLocks noChangeArrowheads="1"/>
          </p:cNvSpPr>
          <p:nvPr/>
        </p:nvSpPr>
        <p:spPr bwMode="auto">
          <a:xfrm>
            <a:off x="0" y="0"/>
            <a:ext cx="9144000" cy="600164"/>
          </a:xfrm>
          <a:prstGeom prst="rect">
            <a:avLst/>
          </a:prstGeom>
          <a:ln w="9525">
            <a:noFill/>
            <a:miter lim="800000"/>
            <a:headEnd/>
            <a:tailEnd/>
          </a:ln>
        </p:spPr>
        <p:txBody>
          <a:bodyPr wrap="square">
            <a:spAutoFit/>
          </a:bodyPr>
          <a:lstStyle/>
          <a:p>
            <a:pPr algn="ctr"/>
            <a:r>
              <a:rPr lang="en-US" sz="3300" b="1" dirty="0" smtClean="0">
                <a:effectLst>
                  <a:outerShdw dist="50800" dir="7200000" algn="ctr" rotWithShape="0">
                    <a:schemeClr val="bg1"/>
                  </a:outerShdw>
                </a:effectLst>
                <a:latin typeface="Tempus Sans ITC" pitchFamily="82" charset="0"/>
              </a:rPr>
              <a:t> How do we reconstruct climate history?</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0"/>
          <p:cNvGrpSpPr/>
          <p:nvPr/>
        </p:nvGrpSpPr>
        <p:grpSpPr>
          <a:xfrm>
            <a:off x="0" y="1981200"/>
            <a:ext cx="9154885" cy="3183279"/>
            <a:chOff x="0" y="1981200"/>
            <a:chExt cx="9154885" cy="3183279"/>
          </a:xfrm>
        </p:grpSpPr>
        <p:pic>
          <p:nvPicPr>
            <p:cNvPr id="2" name="Picture 2"/>
            <p:cNvPicPr>
              <a:picLocks noChangeAspect="1" noChangeArrowheads="1"/>
            </p:cNvPicPr>
            <p:nvPr/>
          </p:nvPicPr>
          <p:blipFill>
            <a:blip r:embed="rId3"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65" name="Freeform 64"/>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66" name="Freeform 65"/>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91" name="TextBox 90"/>
            <p:cNvSpPr txBox="1"/>
            <p:nvPr/>
          </p:nvSpPr>
          <p:spPr>
            <a:xfrm>
              <a:off x="150076"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nvGrpSpPr>
          <p:cNvPr id="33" name="Group 32"/>
          <p:cNvGrpSpPr/>
          <p:nvPr/>
        </p:nvGrpSpPr>
        <p:grpSpPr>
          <a:xfrm>
            <a:off x="81682" y="5088279"/>
            <a:ext cx="9062318" cy="768941"/>
            <a:chOff x="81682" y="5334000"/>
            <a:chExt cx="9062318" cy="768941"/>
          </a:xfrm>
        </p:grpSpPr>
        <p:cxnSp>
          <p:nvCxnSpPr>
            <p:cNvPr id="35" name="Straight Connector 34"/>
            <p:cNvCxnSpPr/>
            <p:nvPr/>
          </p:nvCxnSpPr>
          <p:spPr>
            <a:xfrm>
              <a:off x="9067800" y="54102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85800" y="53340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Group 3"/>
            <p:cNvGrpSpPr/>
            <p:nvPr/>
          </p:nvGrpSpPr>
          <p:grpSpPr>
            <a:xfrm>
              <a:off x="81682" y="5410200"/>
              <a:ext cx="9062318" cy="692741"/>
              <a:chOff x="81682" y="5410200"/>
              <a:chExt cx="9062318" cy="692741"/>
            </a:xfrm>
          </p:grpSpPr>
          <p:cxnSp>
            <p:nvCxnSpPr>
              <p:cNvPr id="39" name="Straight Connector 38"/>
              <p:cNvCxnSpPr/>
              <p:nvPr/>
            </p:nvCxnSpPr>
            <p:spPr>
              <a:xfrm>
                <a:off x="685800" y="5410200"/>
                <a:ext cx="84582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8111730" y="5579721"/>
                <a:ext cx="1032270"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today</a:t>
                </a:r>
                <a:endParaRPr lang="en-US" sz="2800" b="1" dirty="0"/>
              </a:p>
            </p:txBody>
          </p:sp>
          <p:sp>
            <p:nvSpPr>
              <p:cNvPr id="41" name="TextBox 40"/>
              <p:cNvSpPr txBox="1">
                <a:spLocks noChangeArrowheads="1"/>
              </p:cNvSpPr>
              <p:nvPr/>
            </p:nvSpPr>
            <p:spPr bwMode="auto">
              <a:xfrm>
                <a:off x="81682" y="5579721"/>
                <a:ext cx="1442318"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650 </a:t>
                </a:r>
                <a:r>
                  <a:rPr lang="en-US" sz="2800" b="1" dirty="0" err="1" smtClean="0"/>
                  <a:t>mya</a:t>
                </a:r>
                <a:endParaRPr lang="en-US" sz="2800" b="1" dirty="0"/>
              </a:p>
            </p:txBody>
          </p:sp>
        </p:grpSp>
      </p:grpSp>
      <p:grpSp>
        <p:nvGrpSpPr>
          <p:cNvPr id="23" name="Group 22"/>
          <p:cNvGrpSpPr/>
          <p:nvPr/>
        </p:nvGrpSpPr>
        <p:grpSpPr>
          <a:xfrm>
            <a:off x="52919" y="1981200"/>
            <a:ext cx="9220110" cy="4038600"/>
            <a:chOff x="609600" y="4191000"/>
            <a:chExt cx="7735824" cy="2362200"/>
          </a:xfrm>
        </p:grpSpPr>
        <p:pic>
          <p:nvPicPr>
            <p:cNvPr id="24" name="Picture 2" descr="http://www.mathworks.com/help/releases/R2015b/curvefit/smooth_sg2.gif"/>
            <p:cNvPicPr>
              <a:picLocks noChangeAspect="1" noChangeArrowheads="1"/>
            </p:cNvPicPr>
            <p:nvPr/>
          </p:nvPicPr>
          <p:blipFill>
            <a:blip r:embed="rId4"/>
            <a:srcRect l="2960" t="3369" r="-640" b="70167"/>
            <a:stretch>
              <a:fillRect/>
            </a:stretch>
          </p:blipFill>
          <p:spPr bwMode="auto">
            <a:xfrm>
              <a:off x="609600" y="4191000"/>
              <a:ext cx="7735824" cy="2362200"/>
            </a:xfrm>
            <a:prstGeom prst="rect">
              <a:avLst/>
            </a:prstGeom>
            <a:noFill/>
          </p:spPr>
        </p:pic>
        <p:sp>
          <p:nvSpPr>
            <p:cNvPr id="25" name="Rectangle 24"/>
            <p:cNvSpPr/>
            <p:nvPr/>
          </p:nvSpPr>
          <p:spPr>
            <a:xfrm>
              <a:off x="6781800" y="4361688"/>
              <a:ext cx="1447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21" name="Text Box 4"/>
          <p:cNvSpPr txBox="1">
            <a:spLocks noChangeArrowheads="1"/>
          </p:cNvSpPr>
          <p:nvPr/>
        </p:nvSpPr>
        <p:spPr bwMode="auto">
          <a:xfrm>
            <a:off x="0" y="914400"/>
            <a:ext cx="9144000" cy="523220"/>
          </a:xfrm>
          <a:prstGeom prst="rect">
            <a:avLst/>
          </a:prstGeom>
          <a:ln w="9525">
            <a:noFill/>
            <a:miter lim="800000"/>
            <a:headEnd/>
            <a:tailEnd/>
          </a:ln>
        </p:spPr>
        <p:txBody>
          <a:bodyPr wrap="square">
            <a:spAutoFit/>
          </a:bodyPr>
          <a:lstStyle/>
          <a:p>
            <a:pPr algn="ctr"/>
            <a:r>
              <a:rPr lang="en-US" sz="2800" b="1" dirty="0" smtClean="0"/>
              <a:t>First, let’s talk about mathematical filtering &amp; smoothing</a:t>
            </a:r>
          </a:p>
        </p:txBody>
      </p:sp>
      <p:pic>
        <p:nvPicPr>
          <p:cNvPr id="34" name="Picture 2" descr="http://www.mathworks.com/help/releases/R2015b/curvefit/smooth_sg2.gif"/>
          <p:cNvPicPr>
            <a:picLocks noChangeAspect="1" noChangeArrowheads="1"/>
          </p:cNvPicPr>
          <p:nvPr/>
        </p:nvPicPr>
        <p:blipFill>
          <a:blip r:embed="rId4"/>
          <a:srcRect l="75862" t="21345" r="2342" b="70666"/>
          <a:stretch>
            <a:fillRect/>
          </a:stretch>
        </p:blipFill>
        <p:spPr bwMode="auto">
          <a:xfrm>
            <a:off x="6922008" y="4724400"/>
            <a:ext cx="2057400" cy="1219200"/>
          </a:xfrm>
          <a:prstGeom prst="rect">
            <a:avLst/>
          </a:prstGeom>
          <a:noFill/>
          <a:ln w="76200">
            <a:solidFill>
              <a:srgbClr val="FF0000"/>
            </a:solidFill>
          </a:ln>
        </p:spPr>
      </p:pic>
      <p:sp useBgFill="1">
        <p:nvSpPr>
          <p:cNvPr id="32" name="Text Box 4"/>
          <p:cNvSpPr txBox="1">
            <a:spLocks noChangeArrowheads="1"/>
          </p:cNvSpPr>
          <p:nvPr/>
        </p:nvSpPr>
        <p:spPr bwMode="auto">
          <a:xfrm>
            <a:off x="0" y="1371600"/>
            <a:ext cx="9144000" cy="523220"/>
          </a:xfrm>
          <a:prstGeom prst="rect">
            <a:avLst/>
          </a:prstGeom>
          <a:ln w="9525">
            <a:noFill/>
            <a:miter lim="800000"/>
            <a:headEnd/>
            <a:tailEnd/>
          </a:ln>
        </p:spPr>
        <p:txBody>
          <a:bodyPr wrap="square">
            <a:spAutoFit/>
          </a:bodyPr>
          <a:lstStyle/>
          <a:p>
            <a:pPr algn="ctr"/>
            <a:r>
              <a:rPr lang="en-US" sz="2800" b="1" dirty="0" smtClean="0"/>
              <a:t>Here’s an example . . .</a:t>
            </a:r>
          </a:p>
        </p:txBody>
      </p:sp>
      <p:cxnSp>
        <p:nvCxnSpPr>
          <p:cNvPr id="43" name="Straight Arrow Connector 42"/>
          <p:cNvCxnSpPr/>
          <p:nvPr/>
        </p:nvCxnSpPr>
        <p:spPr>
          <a:xfrm rot="5400000" flipH="1" flipV="1">
            <a:off x="-304006" y="6096000"/>
            <a:ext cx="7620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H="1" flipV="1">
            <a:off x="457200" y="4343400"/>
            <a:ext cx="1447800" cy="838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676400" y="3657600"/>
            <a:ext cx="6096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H="1">
            <a:off x="1866900" y="4229100"/>
            <a:ext cx="1676400" cy="685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200400" y="5484812"/>
            <a:ext cx="762000" cy="2301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flipH="1" flipV="1">
            <a:off x="3390900" y="4457700"/>
            <a:ext cx="2209800" cy="304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H="1">
            <a:off x="3810000" y="4495800"/>
            <a:ext cx="1828800" cy="152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4876800" y="5562600"/>
            <a:ext cx="7620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down)">
                                      <p:cBhvr>
                                        <p:cTn id="25" dur="2000"/>
                                        <p:tgtEl>
                                          <p:spTgt spid="47"/>
                                        </p:tgtEl>
                                      </p:cBhvr>
                                    </p:animEffect>
                                  </p:childTnLst>
                                </p:cTn>
                              </p:par>
                              <p:par>
                                <p:cTn id="26" presetID="10" presetClass="exit" presetSubtype="0" fill="hold" nodeType="withEffect">
                                  <p:stCondLst>
                                    <p:cond delay="0"/>
                                  </p:stCondLst>
                                  <p:childTnLst>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left)">
                                      <p:cBhvr>
                                        <p:cTn id="33" dur="2000"/>
                                        <p:tgtEl>
                                          <p:spTgt spid="52"/>
                                        </p:tgtEl>
                                      </p:cBhvr>
                                    </p:animEffect>
                                  </p:childTnLst>
                                </p:cTn>
                              </p:par>
                              <p:par>
                                <p:cTn id="34" presetID="10" presetClass="exit" presetSubtype="0" fill="hold" nodeType="withEffect">
                                  <p:stCondLst>
                                    <p:cond delay="0"/>
                                  </p:stCondLst>
                                  <p:childTnLst>
                                    <p:animEffect transition="out" filter="fade">
                                      <p:cBhvr>
                                        <p:cTn id="35" dur="1000"/>
                                        <p:tgtEl>
                                          <p:spTgt spid="47"/>
                                        </p:tgtEl>
                                      </p:cBhvr>
                                    </p:animEffect>
                                    <p:set>
                                      <p:cBhvr>
                                        <p:cTn id="36" dur="1" fill="hold">
                                          <p:stCondLst>
                                            <p:cond delay="999"/>
                                          </p:stCondLst>
                                        </p:cTn>
                                        <p:tgtEl>
                                          <p:spTgt spid="4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up)">
                                      <p:cBhvr>
                                        <p:cTn id="41" dur="2000"/>
                                        <p:tgtEl>
                                          <p:spTgt spid="56"/>
                                        </p:tgtEl>
                                      </p:cBhvr>
                                    </p:animEffect>
                                  </p:childTnLst>
                                </p:cTn>
                              </p:par>
                              <p:par>
                                <p:cTn id="42" presetID="10" presetClass="exit" presetSubtype="0" fill="hold" nodeType="withEffect">
                                  <p:stCondLst>
                                    <p:cond delay="0"/>
                                  </p:stCondLst>
                                  <p:childTnLst>
                                    <p:animEffect transition="out" filter="fade">
                                      <p:cBhvr>
                                        <p:cTn id="43" dur="1000"/>
                                        <p:tgtEl>
                                          <p:spTgt spid="52"/>
                                        </p:tgtEl>
                                      </p:cBhvr>
                                    </p:animEffect>
                                    <p:set>
                                      <p:cBhvr>
                                        <p:cTn id="44" dur="1" fill="hold">
                                          <p:stCondLst>
                                            <p:cond delay="999"/>
                                          </p:stCondLst>
                                        </p:cTn>
                                        <p:tgtEl>
                                          <p:spTgt spid="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left)">
                                      <p:cBhvr>
                                        <p:cTn id="49" dur="2000"/>
                                        <p:tgtEl>
                                          <p:spTgt spid="60"/>
                                        </p:tgtEl>
                                      </p:cBhvr>
                                    </p:animEffect>
                                  </p:childTnLst>
                                </p:cTn>
                              </p:par>
                              <p:par>
                                <p:cTn id="50" presetID="10" presetClass="exit" presetSubtype="0" fill="hold" nodeType="withEffect">
                                  <p:stCondLst>
                                    <p:cond delay="0"/>
                                  </p:stCondLst>
                                  <p:childTnLst>
                                    <p:animEffect transition="out" filter="fade">
                                      <p:cBhvr>
                                        <p:cTn id="51" dur="1000"/>
                                        <p:tgtEl>
                                          <p:spTgt spid="56"/>
                                        </p:tgtEl>
                                      </p:cBhvr>
                                    </p:animEffect>
                                    <p:set>
                                      <p:cBhvr>
                                        <p:cTn id="52" dur="1" fill="hold">
                                          <p:stCondLst>
                                            <p:cond delay="999"/>
                                          </p:stCondLst>
                                        </p:cTn>
                                        <p:tgtEl>
                                          <p:spTgt spid="5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down)">
                                      <p:cBhvr>
                                        <p:cTn id="57" dur="2000"/>
                                        <p:tgtEl>
                                          <p:spTgt spid="62"/>
                                        </p:tgtEl>
                                      </p:cBhvr>
                                    </p:animEffect>
                                  </p:childTnLst>
                                </p:cTn>
                              </p:par>
                              <p:par>
                                <p:cTn id="58" presetID="10" presetClass="exit" presetSubtype="0" fill="hold" nodeType="withEffect">
                                  <p:stCondLst>
                                    <p:cond delay="0"/>
                                  </p:stCondLst>
                                  <p:childTnLst>
                                    <p:animEffect transition="out" filter="fade">
                                      <p:cBhvr>
                                        <p:cTn id="59" dur="1000"/>
                                        <p:tgtEl>
                                          <p:spTgt spid="60"/>
                                        </p:tgtEl>
                                      </p:cBhvr>
                                    </p:animEffect>
                                    <p:set>
                                      <p:cBhvr>
                                        <p:cTn id="60" dur="1" fill="hold">
                                          <p:stCondLst>
                                            <p:cond delay="999"/>
                                          </p:stCondLst>
                                        </p:cTn>
                                        <p:tgtEl>
                                          <p:spTgt spid="6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wipe(up)">
                                      <p:cBhvr>
                                        <p:cTn id="65" dur="2000"/>
                                        <p:tgtEl>
                                          <p:spTgt spid="76"/>
                                        </p:tgtEl>
                                      </p:cBhvr>
                                    </p:animEffect>
                                  </p:childTnLst>
                                </p:cTn>
                              </p:par>
                              <p:par>
                                <p:cTn id="66" presetID="10" presetClass="exit" presetSubtype="0" fill="hold" nodeType="withEffect">
                                  <p:stCondLst>
                                    <p:cond delay="0"/>
                                  </p:stCondLst>
                                  <p:childTnLst>
                                    <p:animEffect transition="out" filter="fade">
                                      <p:cBhvr>
                                        <p:cTn id="67" dur="1000"/>
                                        <p:tgtEl>
                                          <p:spTgt spid="62"/>
                                        </p:tgtEl>
                                      </p:cBhvr>
                                    </p:animEffect>
                                    <p:set>
                                      <p:cBhvr>
                                        <p:cTn id="68" dur="1" fill="hold">
                                          <p:stCondLst>
                                            <p:cond delay="999"/>
                                          </p:stCondLst>
                                        </p:cTn>
                                        <p:tgtEl>
                                          <p:spTgt spid="6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wipe(left)">
                                      <p:cBhvr>
                                        <p:cTn id="73" dur="2000"/>
                                        <p:tgtEl>
                                          <p:spTgt spid="80"/>
                                        </p:tgtEl>
                                      </p:cBhvr>
                                    </p:animEffect>
                                  </p:childTnLst>
                                </p:cTn>
                              </p:par>
                              <p:par>
                                <p:cTn id="74" presetID="10" presetClass="exit" presetSubtype="0" fill="hold" nodeType="withEffect">
                                  <p:stCondLst>
                                    <p:cond delay="0"/>
                                  </p:stCondLst>
                                  <p:childTnLst>
                                    <p:animEffect transition="out" filter="fade">
                                      <p:cBhvr>
                                        <p:cTn id="75" dur="1000"/>
                                        <p:tgtEl>
                                          <p:spTgt spid="76"/>
                                        </p:tgtEl>
                                      </p:cBhvr>
                                    </p:animEffect>
                                    <p:set>
                                      <p:cBhvr>
                                        <p:cTn id="76" dur="1" fill="hold">
                                          <p:stCondLst>
                                            <p:cond delay="999"/>
                                          </p:stCondLst>
                                        </p:cTn>
                                        <p:tgtEl>
                                          <p:spTgt spid="7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00"/>
                                        <p:tgtEl>
                                          <p:spTgt spid="80"/>
                                        </p:tgtEl>
                                      </p:cBhvr>
                                    </p:animEffect>
                                    <p:set>
                                      <p:cBhvr>
                                        <p:cTn id="81" dur="1" fill="hold">
                                          <p:stCondLst>
                                            <p:cond delay="999"/>
                                          </p:stCondLst>
                                        </p:cTn>
                                        <p:tgtEl>
                                          <p:spTgt spid="80"/>
                                        </p:tgtEl>
                                        <p:attrNameLst>
                                          <p:attrName>style.visibility</p:attrName>
                                        </p:attrNameLst>
                                      </p:cBhvr>
                                      <p:to>
                                        <p:strVal val="hidden"/>
                                      </p:to>
                                    </p:set>
                                  </p:childTnLst>
                                </p:cTn>
                              </p:par>
                            </p:childTnLst>
                          </p:cTn>
                        </p:par>
                        <p:par>
                          <p:cTn id="82" fill="hold">
                            <p:stCondLst>
                              <p:cond delay="1000"/>
                            </p:stCondLst>
                            <p:childTnLst>
                              <p:par>
                                <p:cTn id="83" presetID="22" presetClass="entr" presetSubtype="8" fill="hold"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left)">
                                      <p:cBhvr>
                                        <p:cTn id="85" dur="10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mph" presetSubtype="0" fill="hold" nodeType="clickEffect">
                                  <p:stCondLst>
                                    <p:cond delay="0"/>
                                  </p:stCondLst>
                                  <p:childTnLst>
                                    <p:animScale>
                                      <p:cBhvr>
                                        <p:cTn id="89" dur="1000" fill="hold"/>
                                        <p:tgtEl>
                                          <p:spTgt spid="34"/>
                                        </p:tgtEl>
                                      </p:cBhvr>
                                      <p:by x="200000" y="200000"/>
                                    </p:animScale>
                                  </p:childTnLst>
                                </p:cTn>
                              </p:par>
                              <p:par>
                                <p:cTn id="90" presetID="64" presetClass="path" presetSubtype="0" fill="hold" nodeType="withEffect">
                                  <p:stCondLst>
                                    <p:cond delay="0"/>
                                  </p:stCondLst>
                                  <p:childTnLst>
                                    <p:animMotion origin="layout" path="M -4.44444E-6 -3.75723E-6 L -0.11944 -0.26543 " pathEditMode="relative" rAng="0" ptsTypes="AA">
                                      <p:cBhvr>
                                        <p:cTn id="91" dur="1000" fill="hold"/>
                                        <p:tgtEl>
                                          <p:spTgt spid="34"/>
                                        </p:tgtEl>
                                        <p:attrNameLst>
                                          <p:attrName>ppt_x</p:attrName>
                                          <p:attrName>ppt_y</p:attrName>
                                        </p:attrNameLst>
                                      </p:cBhvr>
                                      <p:rCtr x="-60" y="-133"/>
                                    </p:animMotion>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1000"/>
                                        <p:tgtEl>
                                          <p:spTgt spid="34"/>
                                        </p:tgtEl>
                                      </p:cBhvr>
                                    </p:animEffect>
                                    <p:set>
                                      <p:cBhvr>
                                        <p:cTn id="96" dur="1" fill="hold">
                                          <p:stCondLst>
                                            <p:cond delay="999"/>
                                          </p:stCondLst>
                                        </p:cTn>
                                        <p:tgtEl>
                                          <p:spTgt spid="34"/>
                                        </p:tgtEl>
                                        <p:attrNameLst>
                                          <p:attrName>style.visibility</p:attrName>
                                        </p:attrNameLst>
                                      </p:cBhvr>
                                      <p:to>
                                        <p:strVal val="hidden"/>
                                      </p:to>
                                    </p:set>
                                  </p:childTnLst>
                                </p:cTn>
                              </p:par>
                              <p:par>
                                <p:cTn id="97" presetID="42" presetClass="path" presetSubtype="0" fill="hold" nodeType="withEffect">
                                  <p:stCondLst>
                                    <p:cond delay="0"/>
                                  </p:stCondLst>
                                  <p:childTnLst>
                                    <p:animMotion origin="layout" path="M -0.11944 -0.26543 L -0.00277 -0.01017 " pathEditMode="relative" rAng="0" ptsTypes="AA">
                                      <p:cBhvr>
                                        <p:cTn id="98" dur="1000" fill="hold"/>
                                        <p:tgtEl>
                                          <p:spTgt spid="34"/>
                                        </p:tgtEl>
                                        <p:attrNameLst>
                                          <p:attrName>ppt_x</p:attrName>
                                          <p:attrName>ppt_y</p:attrName>
                                        </p:attrNameLst>
                                      </p:cBhvr>
                                      <p:rCtr x="58" y="128"/>
                                    </p:animMotion>
                                  </p:childTnLst>
                                </p:cTn>
                              </p:par>
                              <p:par>
                                <p:cTn id="99" presetID="6" presetClass="emph" presetSubtype="0" fill="hold" nodeType="withEffect">
                                  <p:stCondLst>
                                    <p:cond delay="0"/>
                                  </p:stCondLst>
                                  <p:childTnLst>
                                    <p:animScale>
                                      <p:cBhvr>
                                        <p:cTn id="100" dur="1000" fill="hold"/>
                                        <p:tgtEl>
                                          <p:spTgt spid="3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p:nvPr/>
        </p:nvGrpSpPr>
        <p:grpSpPr>
          <a:xfrm>
            <a:off x="-160586" y="1066800"/>
            <a:ext cx="9380786" cy="5791200"/>
            <a:chOff x="-162386" y="1066800"/>
            <a:chExt cx="9380786" cy="5791200"/>
          </a:xfrm>
        </p:grpSpPr>
        <p:sp useBgFill="1">
          <p:nvSpPr>
            <p:cNvPr id="80" name="Rectangle 79"/>
            <p:cNvSpPr/>
            <p:nvPr/>
          </p:nvSpPr>
          <p:spPr>
            <a:xfrm>
              <a:off x="0" y="1066800"/>
              <a:ext cx="9144000" cy="579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63"/>
            <p:cNvGrpSpPr/>
            <p:nvPr/>
          </p:nvGrpSpPr>
          <p:grpSpPr>
            <a:xfrm>
              <a:off x="5171614" y="3051420"/>
              <a:ext cx="1370888" cy="1295491"/>
              <a:chOff x="5171614" y="1936459"/>
              <a:chExt cx="1370888" cy="1295491"/>
            </a:xfrm>
          </p:grpSpPr>
          <p:sp>
            <p:nvSpPr>
              <p:cNvPr id="116" name="TextBox 115"/>
              <p:cNvSpPr txBox="1"/>
              <p:nvPr/>
            </p:nvSpPr>
            <p:spPr>
              <a:xfrm rot="19488477">
                <a:off x="5171614" y="1936459"/>
                <a:ext cx="1370888" cy="400110"/>
              </a:xfrm>
              <a:prstGeom prst="rect">
                <a:avLst/>
              </a:prstGeom>
              <a:noFill/>
              <a:ln w="50800">
                <a:solidFill>
                  <a:schemeClr val="tx1"/>
                </a:solidFill>
              </a:ln>
            </p:spPr>
            <p:txBody>
              <a:bodyPr wrap="none" rtlCol="0">
                <a:spAutoFit/>
              </a:bodyPr>
              <a:lstStyle/>
              <a:p>
                <a:r>
                  <a:rPr lang="en-US" sz="2000" b="1" dirty="0" smtClean="0"/>
                  <a:t>20,000 YBP</a:t>
                </a:r>
                <a:endParaRPr lang="en-US" sz="2000" b="1" dirty="0"/>
              </a:p>
            </p:txBody>
          </p:sp>
          <p:cxnSp>
            <p:nvCxnSpPr>
              <p:cNvPr id="117" name="Straight Arrow Connector 116"/>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4" name="Group 64"/>
            <p:cNvGrpSpPr/>
            <p:nvPr/>
          </p:nvGrpSpPr>
          <p:grpSpPr>
            <a:xfrm>
              <a:off x="3342814" y="3127620"/>
              <a:ext cx="1370888" cy="1255282"/>
              <a:chOff x="5157684" y="1976668"/>
              <a:chExt cx="1370888" cy="1255282"/>
            </a:xfrm>
          </p:grpSpPr>
          <p:sp>
            <p:nvSpPr>
              <p:cNvPr id="114" name="TextBox 113"/>
              <p:cNvSpPr txBox="1"/>
              <p:nvPr/>
            </p:nvSpPr>
            <p:spPr>
              <a:xfrm rot="19488477">
                <a:off x="5157684" y="1976668"/>
                <a:ext cx="1370888" cy="400110"/>
              </a:xfrm>
              <a:prstGeom prst="rect">
                <a:avLst/>
              </a:prstGeom>
              <a:noFill/>
              <a:ln w="50800">
                <a:solidFill>
                  <a:schemeClr val="tx1"/>
                </a:solidFill>
              </a:ln>
            </p:spPr>
            <p:txBody>
              <a:bodyPr wrap="none" rtlCol="0">
                <a:spAutoFit/>
              </a:bodyPr>
              <a:lstStyle/>
              <a:p>
                <a:r>
                  <a:rPr lang="en-US" sz="2000" b="1" dirty="0" smtClean="0"/>
                  <a:t>30,000 YBP</a:t>
                </a:r>
                <a:endParaRPr lang="en-US" sz="2000" b="1" dirty="0"/>
              </a:p>
            </p:txBody>
          </p:sp>
          <p:cxnSp>
            <p:nvCxnSpPr>
              <p:cNvPr id="115" name="Straight Arrow Connector 114"/>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5" name="Group 67"/>
            <p:cNvGrpSpPr/>
            <p:nvPr/>
          </p:nvGrpSpPr>
          <p:grpSpPr>
            <a:xfrm>
              <a:off x="1590214" y="3127620"/>
              <a:ext cx="1370888" cy="1255282"/>
              <a:chOff x="5157684" y="1976668"/>
              <a:chExt cx="1370888" cy="1255282"/>
            </a:xfrm>
          </p:grpSpPr>
          <p:sp>
            <p:nvSpPr>
              <p:cNvPr id="112" name="TextBox 111"/>
              <p:cNvSpPr txBox="1"/>
              <p:nvPr/>
            </p:nvSpPr>
            <p:spPr>
              <a:xfrm rot="19488477">
                <a:off x="5157684" y="1976668"/>
                <a:ext cx="1370888" cy="400110"/>
              </a:xfrm>
              <a:prstGeom prst="rect">
                <a:avLst/>
              </a:prstGeom>
              <a:noFill/>
              <a:ln w="50800">
                <a:solidFill>
                  <a:schemeClr val="tx1"/>
                </a:solidFill>
              </a:ln>
            </p:spPr>
            <p:txBody>
              <a:bodyPr wrap="none" rtlCol="0">
                <a:spAutoFit/>
              </a:bodyPr>
              <a:lstStyle/>
              <a:p>
                <a:r>
                  <a:rPr lang="en-US" sz="2000" b="1" dirty="0" smtClean="0"/>
                  <a:t>40,000 YBP</a:t>
                </a:r>
                <a:endParaRPr lang="en-US" sz="2000" b="1" dirty="0"/>
              </a:p>
            </p:txBody>
          </p:sp>
          <p:cxnSp>
            <p:nvCxnSpPr>
              <p:cNvPr id="113" name="Straight Arrow Connector 112"/>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6" name="Group 70"/>
            <p:cNvGrpSpPr/>
            <p:nvPr/>
          </p:nvGrpSpPr>
          <p:grpSpPr>
            <a:xfrm>
              <a:off x="-162386" y="3051420"/>
              <a:ext cx="1370888" cy="1344487"/>
              <a:chOff x="5005284" y="1976668"/>
              <a:chExt cx="1370888" cy="1344487"/>
            </a:xfrm>
          </p:grpSpPr>
          <p:sp>
            <p:nvSpPr>
              <p:cNvPr id="110" name="TextBox 109"/>
              <p:cNvSpPr txBox="1"/>
              <p:nvPr/>
            </p:nvSpPr>
            <p:spPr>
              <a:xfrm rot="19488477">
                <a:off x="5005284" y="1976668"/>
                <a:ext cx="1370888" cy="400110"/>
              </a:xfrm>
              <a:prstGeom prst="rect">
                <a:avLst/>
              </a:prstGeom>
              <a:noFill/>
              <a:ln w="50800">
                <a:solidFill>
                  <a:schemeClr val="tx1"/>
                </a:solidFill>
              </a:ln>
            </p:spPr>
            <p:txBody>
              <a:bodyPr wrap="none" rtlCol="0">
                <a:spAutoFit/>
              </a:bodyPr>
              <a:lstStyle/>
              <a:p>
                <a:r>
                  <a:rPr lang="en-US" sz="2000" b="1" dirty="0" smtClean="0"/>
                  <a:t>50,000 YBP</a:t>
                </a:r>
                <a:endParaRPr lang="en-US" sz="2000" b="1" dirty="0"/>
              </a:p>
            </p:txBody>
          </p:sp>
          <p:cxnSp>
            <p:nvCxnSpPr>
              <p:cNvPr id="111" name="Straight Arrow Connector 110"/>
              <p:cNvCxnSpPr/>
              <p:nvPr/>
            </p:nvCxnSpPr>
            <p:spPr>
              <a:xfrm>
                <a:off x="5243870" y="2707209"/>
                <a:ext cx="0" cy="61394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86" name="Right Brace 85"/>
            <p:cNvSpPr/>
            <p:nvPr/>
          </p:nvSpPr>
          <p:spPr>
            <a:xfrm rot="5400000">
              <a:off x="3314700" y="1229262"/>
              <a:ext cx="609601" cy="7086599"/>
            </a:xfrm>
            <a:prstGeom prst="rightBrace">
              <a:avLst>
                <a:gd name="adj1" fmla="val 71236"/>
                <a:gd name="adj2" fmla="val 50000"/>
              </a:avLst>
            </a:prstGeom>
            <a:solidFill>
              <a:schemeClr val="tx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87" name="Rectangle 86"/>
            <p:cNvSpPr/>
            <p:nvPr/>
          </p:nvSpPr>
          <p:spPr>
            <a:xfrm flipV="1">
              <a:off x="7162800" y="4361080"/>
              <a:ext cx="1905000" cy="73152"/>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828800" y="5077361"/>
              <a:ext cx="2819400" cy="1569660"/>
            </a:xfrm>
            <a:prstGeom prst="rect">
              <a:avLst/>
            </a:prstGeom>
            <a:solidFill>
              <a:schemeClr val="bg1"/>
            </a:solidFill>
            <a:ln w="50800">
              <a:solidFill>
                <a:srgbClr val="FF0000"/>
              </a:solidFill>
            </a:ln>
          </p:spPr>
          <p:txBody>
            <a:bodyPr wrap="square" rtlCol="0">
              <a:spAutoFit/>
            </a:bodyPr>
            <a:lstStyle/>
            <a:p>
              <a:r>
                <a:rPr lang="en-US" sz="2400" b="1" dirty="0" smtClean="0"/>
                <a:t>   (Late Stone Age)</a:t>
              </a:r>
            </a:p>
            <a:p>
              <a:pPr>
                <a:buFontTx/>
                <a:buChar char="-"/>
              </a:pPr>
              <a:r>
                <a:rPr lang="en-US" sz="2400" b="1" dirty="0" smtClean="0"/>
                <a:t> symbolic thought</a:t>
              </a:r>
            </a:p>
            <a:p>
              <a:pPr>
                <a:buFontTx/>
                <a:buChar char="-"/>
              </a:pPr>
              <a:r>
                <a:rPr lang="en-US" sz="2400" b="1" dirty="0" smtClean="0"/>
                <a:t> language</a:t>
              </a:r>
            </a:p>
            <a:p>
              <a:pPr>
                <a:buFontTx/>
                <a:buChar char="-"/>
              </a:pPr>
              <a:r>
                <a:rPr lang="en-US" sz="2400" b="1" dirty="0" smtClean="0"/>
                <a:t> domesticated dogs</a:t>
              </a:r>
              <a:endParaRPr lang="en-US" sz="2400" b="1" dirty="0"/>
            </a:p>
          </p:txBody>
        </p:sp>
        <p:grpSp>
          <p:nvGrpSpPr>
            <p:cNvPr id="7" name="Group 40"/>
            <p:cNvGrpSpPr/>
            <p:nvPr/>
          </p:nvGrpSpPr>
          <p:grpSpPr>
            <a:xfrm>
              <a:off x="6553200" y="3051420"/>
              <a:ext cx="2665200" cy="3577980"/>
              <a:chOff x="6553200" y="2044185"/>
              <a:chExt cx="2665200" cy="3577980"/>
            </a:xfrm>
          </p:grpSpPr>
          <p:grpSp>
            <p:nvGrpSpPr>
              <p:cNvPr id="8" name="Group 54"/>
              <p:cNvGrpSpPr>
                <a:grpSpLocks noChangeAspect="1"/>
              </p:cNvGrpSpPr>
              <p:nvPr/>
            </p:nvGrpSpPr>
            <p:grpSpPr>
              <a:xfrm>
                <a:off x="6924214" y="2044185"/>
                <a:ext cx="2294186" cy="2025940"/>
                <a:chOff x="-774176" y="-2755892"/>
                <a:chExt cx="10366609" cy="9154511"/>
              </a:xfrm>
            </p:grpSpPr>
            <p:pic>
              <p:nvPicPr>
                <p:cNvPr id="102" name="Picture 2"/>
                <p:cNvPicPr>
                  <a:picLocks noChangeAspect="1" noChangeArrowheads="1"/>
                </p:cNvPicPr>
                <p:nvPr/>
              </p:nvPicPr>
              <p:blipFill>
                <a:blip r:embed="rId3" cstate="print"/>
                <a:srcRect/>
                <a:stretch>
                  <a:fillRect/>
                </a:stretch>
              </p:blipFill>
              <p:spPr bwMode="auto">
                <a:xfrm>
                  <a:off x="5779008" y="1645920"/>
                  <a:ext cx="3402013" cy="2371725"/>
                </a:xfrm>
                <a:prstGeom prst="rect">
                  <a:avLst/>
                </a:prstGeom>
                <a:noFill/>
                <a:ln w="9525">
                  <a:noFill/>
                  <a:miter lim="800000"/>
                  <a:headEnd/>
                  <a:tailEnd/>
                </a:ln>
                <a:effectLst/>
              </p:spPr>
            </p:pic>
            <p:grpSp>
              <p:nvGrpSpPr>
                <p:cNvPr id="9" name="Group 104"/>
                <p:cNvGrpSpPr/>
                <p:nvPr/>
              </p:nvGrpSpPr>
              <p:grpSpPr>
                <a:xfrm>
                  <a:off x="-774176" y="-2755892"/>
                  <a:ext cx="6194553" cy="5672171"/>
                  <a:chOff x="7074424" y="-466624"/>
                  <a:chExt cx="6194553" cy="5672171"/>
                </a:xfrm>
              </p:grpSpPr>
              <p:sp>
                <p:nvSpPr>
                  <p:cNvPr id="108" name="TextBox 107"/>
                  <p:cNvSpPr txBox="1"/>
                  <p:nvPr/>
                </p:nvSpPr>
                <p:spPr>
                  <a:xfrm rot="19488477">
                    <a:off x="7074424" y="-466624"/>
                    <a:ext cx="6194553" cy="1807957"/>
                  </a:xfrm>
                  <a:prstGeom prst="rect">
                    <a:avLst/>
                  </a:prstGeom>
                  <a:noFill/>
                  <a:ln w="50800">
                    <a:solidFill>
                      <a:schemeClr val="tx1"/>
                    </a:solidFill>
                  </a:ln>
                </p:spPr>
                <p:txBody>
                  <a:bodyPr wrap="none" rtlCol="0">
                    <a:spAutoFit/>
                  </a:bodyPr>
                  <a:lstStyle/>
                  <a:p>
                    <a:r>
                      <a:rPr lang="en-US" sz="2000" b="1" dirty="0" smtClean="0"/>
                      <a:t>10,000 YBP</a:t>
                    </a:r>
                    <a:endParaRPr lang="en-US" sz="2000" b="1" dirty="0"/>
                  </a:p>
                </p:txBody>
              </p:sp>
              <p:cxnSp>
                <p:nvCxnSpPr>
                  <p:cNvPr id="109" name="Straight Arrow Connector 108"/>
                  <p:cNvCxnSpPr/>
                  <p:nvPr/>
                </p:nvCxnSpPr>
                <p:spPr>
                  <a:xfrm>
                    <a:off x="8152508" y="2883776"/>
                    <a:ext cx="0" cy="2321771"/>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10" name="Group 133"/>
                <p:cNvGrpSpPr/>
                <p:nvPr/>
              </p:nvGrpSpPr>
              <p:grpSpPr>
                <a:xfrm>
                  <a:off x="4281574" y="-2408847"/>
                  <a:ext cx="5310859" cy="5490957"/>
                  <a:chOff x="7565674" y="-3248242"/>
                  <a:chExt cx="5310859" cy="5490957"/>
                </a:xfrm>
              </p:grpSpPr>
              <p:sp>
                <p:nvSpPr>
                  <p:cNvPr id="106" name="TextBox 105"/>
                  <p:cNvSpPr txBox="1"/>
                  <p:nvPr/>
                </p:nvSpPr>
                <p:spPr>
                  <a:xfrm rot="19580775">
                    <a:off x="7565674" y="-3248242"/>
                    <a:ext cx="5310859" cy="1807956"/>
                  </a:xfrm>
                  <a:prstGeom prst="rect">
                    <a:avLst/>
                  </a:prstGeom>
                  <a:noFill/>
                  <a:ln w="50800">
                    <a:solidFill>
                      <a:schemeClr val="tx1"/>
                    </a:solidFill>
                  </a:ln>
                </p:spPr>
                <p:txBody>
                  <a:bodyPr wrap="none" rtlCol="0">
                    <a:spAutoFit/>
                  </a:bodyPr>
                  <a:lstStyle/>
                  <a:p>
                    <a:r>
                      <a:rPr lang="en-US" sz="2000" b="1" dirty="0" smtClean="0"/>
                      <a:t>4000 YBP</a:t>
                    </a:r>
                    <a:endParaRPr lang="en-US" sz="2000" b="1" dirty="0"/>
                  </a:p>
                </p:txBody>
              </p:sp>
              <p:cxnSp>
                <p:nvCxnSpPr>
                  <p:cNvPr id="107" name="Straight Arrow Connector 106"/>
                  <p:cNvCxnSpPr/>
                  <p:nvPr/>
                </p:nvCxnSpPr>
                <p:spPr>
                  <a:xfrm flipH="1">
                    <a:off x="8752820" y="-244891"/>
                    <a:ext cx="5" cy="248760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105" name="Right Brace 104"/>
                <p:cNvSpPr/>
                <p:nvPr/>
              </p:nvSpPr>
              <p:spPr>
                <a:xfrm rot="5400000">
                  <a:off x="1453198" y="2383101"/>
                  <a:ext cx="2867109" cy="5163928"/>
                </a:xfrm>
                <a:prstGeom prst="rightBrace">
                  <a:avLst>
                    <a:gd name="adj1" fmla="val 40874"/>
                    <a:gd name="adj2" fmla="val 50000"/>
                  </a:avLst>
                </a:prstGeom>
                <a:solidFill>
                  <a:schemeClr val="tx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1" name="TextBox 100"/>
              <p:cNvSpPr txBox="1"/>
              <p:nvPr/>
            </p:nvSpPr>
            <p:spPr>
              <a:xfrm>
                <a:off x="6553200" y="4052505"/>
                <a:ext cx="2320059" cy="1569660"/>
              </a:xfrm>
              <a:prstGeom prst="rect">
                <a:avLst/>
              </a:prstGeom>
              <a:solidFill>
                <a:schemeClr val="bg1"/>
              </a:solidFill>
              <a:ln w="50800">
                <a:solidFill>
                  <a:srgbClr val="FF0000"/>
                </a:solidFill>
              </a:ln>
            </p:spPr>
            <p:txBody>
              <a:bodyPr wrap="none" rtlCol="0">
                <a:spAutoFit/>
              </a:bodyPr>
              <a:lstStyle/>
              <a:p>
                <a:r>
                  <a:rPr lang="en-US" sz="2400" b="1" dirty="0" smtClean="0"/>
                  <a:t>(New Stone Age)</a:t>
                </a:r>
              </a:p>
              <a:p>
                <a:pPr>
                  <a:buFontTx/>
                  <a:buChar char="-"/>
                </a:pPr>
                <a:r>
                  <a:rPr lang="en-US" sz="2400" b="1" dirty="0" smtClean="0"/>
                  <a:t> pottery</a:t>
                </a:r>
              </a:p>
              <a:p>
                <a:pPr>
                  <a:buFontTx/>
                  <a:buChar char="-"/>
                </a:pPr>
                <a:r>
                  <a:rPr lang="en-US" sz="2400" b="1" dirty="0" smtClean="0"/>
                  <a:t> farming</a:t>
                </a:r>
              </a:p>
              <a:p>
                <a:pPr>
                  <a:buFontTx/>
                  <a:buChar char="-"/>
                </a:pPr>
                <a:r>
                  <a:rPr lang="en-US" sz="2400" b="1" dirty="0" smtClean="0"/>
                  <a:t> livestock</a:t>
                </a:r>
                <a:endParaRPr lang="en-US" sz="2400" b="1" dirty="0"/>
              </a:p>
            </p:txBody>
          </p:sp>
        </p:grpSp>
        <p:sp>
          <p:nvSpPr>
            <p:cNvPr id="90" name="TextBox 89"/>
            <p:cNvSpPr txBox="1"/>
            <p:nvPr/>
          </p:nvSpPr>
          <p:spPr>
            <a:xfrm>
              <a:off x="2514600" y="4391561"/>
              <a:ext cx="2057400" cy="400110"/>
            </a:xfrm>
            <a:prstGeom prst="rect">
              <a:avLst/>
            </a:prstGeom>
            <a:noFill/>
            <a:ln w="50800">
              <a:noFill/>
            </a:ln>
          </p:spPr>
          <p:txBody>
            <a:bodyPr wrap="square" rtlCol="0">
              <a:spAutoFit/>
            </a:bodyPr>
            <a:lstStyle/>
            <a:p>
              <a:r>
                <a:rPr lang="en-US" sz="2000" b="1" dirty="0" smtClean="0">
                  <a:solidFill>
                    <a:schemeClr val="bg1"/>
                  </a:solidFill>
                </a:rPr>
                <a:t>Upper Paleolithic</a:t>
              </a:r>
            </a:p>
          </p:txBody>
        </p:sp>
        <p:grpSp>
          <p:nvGrpSpPr>
            <p:cNvPr id="11" name="Group 74"/>
            <p:cNvGrpSpPr/>
            <p:nvPr/>
          </p:nvGrpSpPr>
          <p:grpSpPr>
            <a:xfrm>
              <a:off x="76200" y="4357807"/>
              <a:ext cx="7086600" cy="76200"/>
              <a:chOff x="76200" y="3242846"/>
              <a:chExt cx="7086600" cy="76200"/>
            </a:xfrm>
          </p:grpSpPr>
          <p:sp>
            <p:nvSpPr>
              <p:cNvPr id="93" name="Rectangle 92"/>
              <p:cNvSpPr/>
              <p:nvPr/>
            </p:nvSpPr>
            <p:spPr>
              <a:xfrm flipV="1">
                <a:off x="3581400" y="3242846"/>
                <a:ext cx="1801283"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V="1">
                <a:off x="762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V="1">
                <a:off x="18288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flipV="1">
                <a:off x="54102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p:cNvSpPr txBox="1"/>
            <p:nvPr/>
          </p:nvSpPr>
          <p:spPr>
            <a:xfrm>
              <a:off x="7086600" y="4391561"/>
              <a:ext cx="1257075" cy="400110"/>
            </a:xfrm>
            <a:prstGeom prst="rect">
              <a:avLst/>
            </a:prstGeom>
            <a:noFill/>
            <a:ln w="50800">
              <a:noFill/>
            </a:ln>
          </p:spPr>
          <p:txBody>
            <a:bodyPr wrap="none" rtlCol="0">
              <a:spAutoFit/>
            </a:bodyPr>
            <a:lstStyle/>
            <a:p>
              <a:r>
                <a:rPr lang="en-US" sz="2000" b="1" dirty="0" smtClean="0">
                  <a:solidFill>
                    <a:schemeClr val="bg1"/>
                  </a:solidFill>
                </a:rPr>
                <a:t>  Neolithic</a:t>
              </a:r>
            </a:p>
          </p:txBody>
        </p:sp>
      </p:grpSp>
      <p:sp>
        <p:nvSpPr>
          <p:cNvPr id="123" name="Oval 122"/>
          <p:cNvSpPr/>
          <p:nvPr/>
        </p:nvSpPr>
        <p:spPr>
          <a:xfrm>
            <a:off x="1828800" y="5029200"/>
            <a:ext cx="2667000" cy="533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4"/>
          <p:cNvSpPr txBox="1">
            <a:spLocks noChangeArrowheads="1"/>
          </p:cNvSpPr>
          <p:nvPr/>
        </p:nvSpPr>
        <p:spPr bwMode="auto">
          <a:xfrm>
            <a:off x="0" y="228600"/>
            <a:ext cx="9144000" cy="523220"/>
          </a:xfrm>
          <a:prstGeom prst="rect">
            <a:avLst/>
          </a:prstGeom>
          <a:noFill/>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grpSp>
        <p:nvGrpSpPr>
          <p:cNvPr id="12" name="Group 79"/>
          <p:cNvGrpSpPr/>
          <p:nvPr/>
        </p:nvGrpSpPr>
        <p:grpSpPr>
          <a:xfrm>
            <a:off x="7578859" y="1674141"/>
            <a:ext cx="1697901" cy="2669259"/>
            <a:chOff x="4813506" y="2144749"/>
            <a:chExt cx="1697901" cy="2669259"/>
          </a:xfrm>
        </p:grpSpPr>
        <p:cxnSp>
          <p:nvCxnSpPr>
            <p:cNvPr id="118" name="Straight Arrow Connector 117"/>
            <p:cNvCxnSpPr/>
            <p:nvPr/>
          </p:nvCxnSpPr>
          <p:spPr>
            <a:xfrm flipH="1" flipV="1">
              <a:off x="5077442" y="3003288"/>
              <a:ext cx="5805" cy="1810720"/>
            </a:xfrm>
            <a:prstGeom prst="straightConnector1">
              <a:avLst/>
            </a:prstGeom>
            <a:ln w="50800">
              <a:solidFill>
                <a:schemeClr val="accent6">
                  <a:lumMod val="50000"/>
                </a:schemeClr>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rot="19475140">
              <a:off x="4813506" y="2144749"/>
              <a:ext cx="1697901" cy="400110"/>
            </a:xfrm>
            <a:prstGeom prst="rect">
              <a:avLst/>
            </a:prstGeom>
            <a:solidFill>
              <a:schemeClr val="accent6">
                <a:lumMod val="50000"/>
              </a:schemeClr>
            </a:solidFill>
            <a:ln w="50800">
              <a:solidFill>
                <a:schemeClr val="tx1"/>
              </a:solidFill>
            </a:ln>
          </p:spPr>
          <p:txBody>
            <a:bodyPr wrap="none" rtlCol="0">
              <a:spAutoFit/>
            </a:bodyPr>
            <a:lstStyle/>
            <a:p>
              <a:r>
                <a:rPr lang="en-US" sz="2000" b="1" dirty="0" smtClean="0">
                  <a:solidFill>
                    <a:schemeClr val="bg1"/>
                  </a:solidFill>
                </a:rPr>
                <a:t>6,700 – </a:t>
              </a:r>
              <a:r>
                <a:rPr lang="en-US" sz="2000" b="1" dirty="0" err="1" smtClean="0">
                  <a:solidFill>
                    <a:schemeClr val="bg1"/>
                  </a:solidFill>
                </a:rPr>
                <a:t>Banpo</a:t>
              </a:r>
              <a:endParaRPr lang="en-US" sz="2000" b="1" dirty="0">
                <a:solidFill>
                  <a:schemeClr val="bg1"/>
                </a:solidFill>
              </a:endParaRPr>
            </a:p>
          </p:txBody>
        </p:sp>
      </p:grpSp>
      <p:grpSp>
        <p:nvGrpSpPr>
          <p:cNvPr id="13" name="Group 79"/>
          <p:cNvGrpSpPr/>
          <p:nvPr/>
        </p:nvGrpSpPr>
        <p:grpSpPr>
          <a:xfrm>
            <a:off x="6646390" y="1281135"/>
            <a:ext cx="2708434" cy="3115567"/>
            <a:chOff x="4522380" y="1827943"/>
            <a:chExt cx="2708434" cy="3115567"/>
          </a:xfrm>
        </p:grpSpPr>
        <p:cxnSp>
          <p:nvCxnSpPr>
            <p:cNvPr id="124" name="Straight Arrow Connector 123"/>
            <p:cNvCxnSpPr/>
            <p:nvPr/>
          </p:nvCxnSpPr>
          <p:spPr>
            <a:xfrm rot="5400000" flipH="1" flipV="1">
              <a:off x="3983836" y="3887762"/>
              <a:ext cx="2109908" cy="1588"/>
            </a:xfrm>
            <a:prstGeom prst="straightConnector1">
              <a:avLst/>
            </a:prstGeom>
            <a:ln w="50800">
              <a:solidFill>
                <a:srgbClr val="FF0000"/>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rot="19475140">
              <a:off x="4522380" y="1827943"/>
              <a:ext cx="2708434" cy="400110"/>
            </a:xfrm>
            <a:prstGeom prst="rect">
              <a:avLst/>
            </a:prstGeom>
            <a:solidFill>
              <a:srgbClr val="FF0000"/>
            </a:solidFill>
            <a:ln w="50800">
              <a:solidFill>
                <a:schemeClr val="tx1"/>
              </a:solidFill>
            </a:ln>
          </p:spPr>
          <p:txBody>
            <a:bodyPr wrap="none" rtlCol="0">
              <a:spAutoFit/>
            </a:bodyPr>
            <a:lstStyle/>
            <a:p>
              <a:r>
                <a:rPr lang="en-US" sz="2000" b="1" dirty="0" smtClean="0">
                  <a:solidFill>
                    <a:schemeClr val="bg1"/>
                  </a:solidFill>
                </a:rPr>
                <a:t>10,000 – On-Your-Knees</a:t>
              </a:r>
              <a:endParaRPr lang="en-US" sz="2000" b="1" dirty="0">
                <a:solidFill>
                  <a:schemeClr val="bg1"/>
                </a:solidFill>
              </a:endParaRPr>
            </a:p>
          </p:txBody>
        </p:sp>
      </p:grpSp>
      <p:grpSp>
        <p:nvGrpSpPr>
          <p:cNvPr id="14" name="Group 79"/>
          <p:cNvGrpSpPr/>
          <p:nvPr/>
        </p:nvGrpSpPr>
        <p:grpSpPr>
          <a:xfrm>
            <a:off x="3418209" y="1429681"/>
            <a:ext cx="3017236" cy="2897098"/>
            <a:chOff x="4653511" y="1916912"/>
            <a:chExt cx="3017236" cy="2897098"/>
          </a:xfrm>
          <a:solidFill>
            <a:schemeClr val="accent6">
              <a:lumMod val="50000"/>
            </a:schemeClr>
          </a:solidFill>
        </p:grpSpPr>
        <p:cxnSp>
          <p:nvCxnSpPr>
            <p:cNvPr id="131" name="Straight Arrow Connector 130"/>
            <p:cNvCxnSpPr/>
            <p:nvPr/>
          </p:nvCxnSpPr>
          <p:spPr>
            <a:xfrm rot="5400000" flipH="1" flipV="1">
              <a:off x="4212158" y="3980864"/>
              <a:ext cx="1659778" cy="6513"/>
            </a:xfrm>
            <a:prstGeom prst="straightConnector1">
              <a:avLst/>
            </a:prstGeom>
            <a:grpFill/>
            <a:ln w="50800">
              <a:solidFill>
                <a:schemeClr val="accent6">
                  <a:lumMod val="50000"/>
                </a:schemeClr>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rot="19475140">
              <a:off x="4653511" y="1916912"/>
              <a:ext cx="3017236" cy="400110"/>
            </a:xfrm>
            <a:prstGeom prst="rect">
              <a:avLst/>
            </a:prstGeom>
            <a:grpFill/>
            <a:ln w="50800">
              <a:solidFill>
                <a:schemeClr val="tx1"/>
              </a:solidFill>
            </a:ln>
          </p:spPr>
          <p:txBody>
            <a:bodyPr wrap="none" rtlCol="0">
              <a:spAutoFit/>
            </a:bodyPr>
            <a:lstStyle/>
            <a:p>
              <a:r>
                <a:rPr lang="en-US" sz="2000" b="1" dirty="0" smtClean="0">
                  <a:solidFill>
                    <a:schemeClr val="bg1"/>
                  </a:solidFill>
                </a:rPr>
                <a:t>28,000 –Cro-Magnon Man </a:t>
              </a:r>
              <a:endParaRPr lang="en-US" sz="2000" b="1" dirty="0">
                <a:solidFill>
                  <a:schemeClr val="bg1"/>
                </a:solidFill>
              </a:endParaRPr>
            </a:p>
          </p:txBody>
        </p:sp>
      </p:grpSp>
      <p:sp>
        <p:nvSpPr>
          <p:cNvPr id="129" name="Oval 128"/>
          <p:cNvSpPr/>
          <p:nvPr/>
        </p:nvSpPr>
        <p:spPr>
          <a:xfrm>
            <a:off x="1828800" y="5029200"/>
            <a:ext cx="2667000" cy="5334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78"/>
          <p:cNvGrpSpPr/>
          <p:nvPr/>
        </p:nvGrpSpPr>
        <p:grpSpPr>
          <a:xfrm>
            <a:off x="3810000" y="1534742"/>
            <a:ext cx="4277590" cy="2809452"/>
            <a:chOff x="3810000" y="1534742"/>
            <a:chExt cx="4277590" cy="2809452"/>
          </a:xfrm>
        </p:grpSpPr>
        <p:cxnSp>
          <p:nvCxnSpPr>
            <p:cNvPr id="74" name="Straight Connector 73"/>
            <p:cNvCxnSpPr/>
            <p:nvPr/>
          </p:nvCxnSpPr>
          <p:spPr>
            <a:xfrm flipV="1">
              <a:off x="3810000" y="4114800"/>
              <a:ext cx="2057400" cy="3"/>
            </a:xfrm>
            <a:prstGeom prst="line">
              <a:avLst/>
            </a:prstGeom>
            <a:ln w="2540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20" name="Group 79"/>
            <p:cNvGrpSpPr/>
            <p:nvPr/>
          </p:nvGrpSpPr>
          <p:grpSpPr>
            <a:xfrm>
              <a:off x="5432953" y="1534742"/>
              <a:ext cx="2654637" cy="2809452"/>
              <a:chOff x="4680543" y="2005350"/>
              <a:chExt cx="2654637" cy="2809452"/>
            </a:xfrm>
            <a:solidFill>
              <a:schemeClr val="accent6">
                <a:lumMod val="50000"/>
              </a:schemeClr>
            </a:solidFill>
          </p:grpSpPr>
          <p:cxnSp>
            <p:nvCxnSpPr>
              <p:cNvPr id="119" name="Straight Arrow Connector 118"/>
              <p:cNvCxnSpPr/>
              <p:nvPr/>
            </p:nvCxnSpPr>
            <p:spPr>
              <a:xfrm rot="5400000" flipH="1" flipV="1">
                <a:off x="4199796" y="3975808"/>
                <a:ext cx="1677194" cy="794"/>
              </a:xfrm>
              <a:prstGeom prst="straightConnector1">
                <a:avLst/>
              </a:prstGeom>
              <a:grpFill/>
              <a:ln w="50800">
                <a:solidFill>
                  <a:schemeClr val="accent6">
                    <a:lumMod val="50000"/>
                  </a:schemeClr>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rot="19475140">
                <a:off x="4680543" y="2005350"/>
                <a:ext cx="2654637" cy="400110"/>
              </a:xfrm>
              <a:prstGeom prst="rect">
                <a:avLst/>
              </a:prstGeom>
              <a:grpFill/>
              <a:ln w="50800">
                <a:solidFill>
                  <a:schemeClr val="tx1"/>
                </a:solidFill>
              </a:ln>
            </p:spPr>
            <p:txBody>
              <a:bodyPr wrap="none" rtlCol="0">
                <a:spAutoFit/>
              </a:bodyPr>
              <a:lstStyle/>
              <a:p>
                <a:r>
                  <a:rPr lang="en-US" sz="2000" b="1" dirty="0" smtClean="0">
                    <a:solidFill>
                      <a:schemeClr val="bg1"/>
                    </a:solidFill>
                  </a:rPr>
                  <a:t>17,300 – cave paintings</a:t>
                </a:r>
                <a:endParaRPr lang="en-US" sz="2000" b="1" dirty="0">
                  <a:solidFill>
                    <a:schemeClr val="bg1"/>
                  </a:solidFill>
                </a:endParaRPr>
              </a:p>
            </p:txBody>
          </p:sp>
        </p:grpSp>
      </p:grpSp>
      <p:grpSp>
        <p:nvGrpSpPr>
          <p:cNvPr id="15" name="Group 79"/>
          <p:cNvGrpSpPr/>
          <p:nvPr/>
        </p:nvGrpSpPr>
        <p:grpSpPr>
          <a:xfrm>
            <a:off x="4583131" y="1486529"/>
            <a:ext cx="2295052" cy="2847448"/>
            <a:chOff x="4609711" y="2095272"/>
            <a:chExt cx="2295052" cy="2847448"/>
          </a:xfrm>
        </p:grpSpPr>
        <p:cxnSp>
          <p:nvCxnSpPr>
            <p:cNvPr id="137" name="Straight Arrow Connector 136"/>
            <p:cNvCxnSpPr/>
            <p:nvPr/>
          </p:nvCxnSpPr>
          <p:spPr>
            <a:xfrm rot="5400000" flipH="1" flipV="1">
              <a:off x="3993693" y="4033031"/>
              <a:ext cx="1819376" cy="1"/>
            </a:xfrm>
            <a:prstGeom prst="straightConnector1">
              <a:avLst/>
            </a:prstGeom>
            <a:ln w="50800">
              <a:solidFill>
                <a:srgbClr val="FF0000"/>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rot="19475140">
              <a:off x="4609711" y="2095272"/>
              <a:ext cx="2295052" cy="400110"/>
            </a:xfrm>
            <a:prstGeom prst="rect">
              <a:avLst/>
            </a:prstGeom>
            <a:solidFill>
              <a:srgbClr val="FF0000"/>
            </a:solidFill>
            <a:ln w="50800">
              <a:solidFill>
                <a:schemeClr val="tx1"/>
              </a:solidFill>
            </a:ln>
          </p:spPr>
          <p:txBody>
            <a:bodyPr wrap="none" rtlCol="0">
              <a:spAutoFit/>
            </a:bodyPr>
            <a:lstStyle/>
            <a:p>
              <a:r>
                <a:rPr lang="en-US" sz="2000" b="1" dirty="0" smtClean="0">
                  <a:solidFill>
                    <a:schemeClr val="bg1"/>
                  </a:solidFill>
                </a:rPr>
                <a:t>24,000 – </a:t>
              </a:r>
              <a:r>
                <a:rPr lang="en-US" sz="2000" b="1" dirty="0" err="1" smtClean="0">
                  <a:solidFill>
                    <a:schemeClr val="bg1"/>
                  </a:solidFill>
                </a:rPr>
                <a:t>Mal’ta</a:t>
              </a:r>
              <a:r>
                <a:rPr lang="en-US" sz="2000" b="1" dirty="0" smtClean="0">
                  <a:solidFill>
                    <a:schemeClr val="bg1"/>
                  </a:solidFill>
                </a:rPr>
                <a:t> Boy</a:t>
              </a:r>
              <a:endParaRPr lang="en-US" sz="2000" b="1" dirty="0">
                <a:solidFill>
                  <a:schemeClr val="bg1"/>
                </a:solidFill>
              </a:endParaRPr>
            </a:p>
          </p:txBody>
        </p:sp>
      </p:grpSp>
      <p:sp useBgFill="1">
        <p:nvSpPr>
          <p:cNvPr id="128" name="TextBox 3"/>
          <p:cNvSpPr txBox="1">
            <a:spLocks noChangeArrowheads="1"/>
          </p:cNvSpPr>
          <p:nvPr/>
        </p:nvSpPr>
        <p:spPr bwMode="auto">
          <a:xfrm rot="20812354">
            <a:off x="-19683" y="3972279"/>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bg1"/>
                  </a:outerShdw>
                </a:effectLst>
                <a:latin typeface="Tempus Sans ITC" pitchFamily="82" charset="0"/>
              </a:rPr>
              <a:t>It started with an Ice Age!</a:t>
            </a:r>
            <a:endParaRPr lang="en-US" sz="6000" b="1" dirty="0">
              <a:solidFill>
                <a:srgbClr val="FF0000"/>
              </a:solidFill>
              <a:effectLst>
                <a:outerShdw dist="50800" dir="5400000" algn="ctr" rotWithShape="0">
                  <a:schemeClr val="bg1"/>
                </a:outerShdw>
              </a:effectLst>
              <a:latin typeface="Tempus Sans ITC" pitchFamily="82" charset="0"/>
            </a:endParaRPr>
          </a:p>
        </p:txBody>
      </p:sp>
      <p:grpSp>
        <p:nvGrpSpPr>
          <p:cNvPr id="69" name="Group 68"/>
          <p:cNvGrpSpPr/>
          <p:nvPr/>
        </p:nvGrpSpPr>
        <p:grpSpPr>
          <a:xfrm>
            <a:off x="1820286" y="1332911"/>
            <a:ext cx="3009301" cy="3058909"/>
            <a:chOff x="1820286" y="1332911"/>
            <a:chExt cx="3009301" cy="3058909"/>
          </a:xfrm>
        </p:grpSpPr>
        <p:grpSp>
          <p:nvGrpSpPr>
            <p:cNvPr id="75" name="Group 79"/>
            <p:cNvGrpSpPr/>
            <p:nvPr/>
          </p:nvGrpSpPr>
          <p:grpSpPr>
            <a:xfrm>
              <a:off x="1820286" y="1332911"/>
              <a:ext cx="3009301" cy="3058909"/>
              <a:chOff x="4806998" y="1960015"/>
              <a:chExt cx="3009301" cy="3058909"/>
            </a:xfrm>
          </p:grpSpPr>
          <p:cxnSp>
            <p:nvCxnSpPr>
              <p:cNvPr id="76" name="Straight Arrow Connector 75"/>
              <p:cNvCxnSpPr/>
              <p:nvPr/>
            </p:nvCxnSpPr>
            <p:spPr>
              <a:xfrm rot="5400000" flipH="1" flipV="1">
                <a:off x="4063145" y="4266557"/>
                <a:ext cx="1496220" cy="8514"/>
              </a:xfrm>
              <a:prstGeom prst="straightConnector1">
                <a:avLst/>
              </a:prstGeom>
              <a:ln w="50800">
                <a:solidFill>
                  <a:srgbClr val="FF0000"/>
                </a:solidFill>
                <a:headEnd type="none"/>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rot="19475140">
                <a:off x="5426077" y="1960015"/>
                <a:ext cx="2390222" cy="400110"/>
              </a:xfrm>
              <a:prstGeom prst="rect">
                <a:avLst/>
              </a:prstGeom>
              <a:solidFill>
                <a:srgbClr val="FF0000"/>
              </a:solidFill>
              <a:ln w="50800">
                <a:solidFill>
                  <a:schemeClr val="tx1"/>
                </a:solidFill>
              </a:ln>
            </p:spPr>
            <p:txBody>
              <a:bodyPr wrap="square" rtlCol="0">
                <a:spAutoFit/>
              </a:bodyPr>
              <a:lstStyle/>
              <a:p>
                <a:r>
                  <a:rPr lang="en-US" sz="2000" b="1" dirty="0" smtClean="0">
                    <a:solidFill>
                      <a:schemeClr val="bg1"/>
                    </a:solidFill>
                  </a:rPr>
                  <a:t>&gt;40,000 – X Woman</a:t>
                </a:r>
                <a:endParaRPr lang="en-US" sz="2000" b="1" dirty="0">
                  <a:solidFill>
                    <a:schemeClr val="bg1"/>
                  </a:solidFill>
                </a:endParaRPr>
              </a:p>
            </p:txBody>
          </p:sp>
        </p:grpSp>
        <p:cxnSp>
          <p:nvCxnSpPr>
            <p:cNvPr id="65" name="Straight Arrow Connector 64"/>
            <p:cNvCxnSpPr>
              <a:endCxn id="77" idx="1"/>
            </p:cNvCxnSpPr>
            <p:nvPr/>
          </p:nvCxnSpPr>
          <p:spPr>
            <a:xfrm flipV="1">
              <a:off x="1828800" y="2225515"/>
              <a:ext cx="831681" cy="670085"/>
            </a:xfrm>
            <a:prstGeom prst="straightConnector1">
              <a:avLst/>
            </a:prstGeom>
            <a:ln w="50800">
              <a:solidFill>
                <a:srgbClr val="FF0000"/>
              </a:solidFill>
              <a:headEnd type="none"/>
              <a:tailEnd type="arrow" w="lg" len="lg"/>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useBgFill="1">
        <p:nvSpPr>
          <p:cNvPr id="66" name="Rectangle 65"/>
          <p:cNvSpPr/>
          <p:nvPr/>
        </p:nvSpPr>
        <p:spPr>
          <a:xfrm rot="19319950">
            <a:off x="2066356" y="2236196"/>
            <a:ext cx="657951" cy="462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152400" y="762000"/>
            <a:ext cx="3429000" cy="2000548"/>
          </a:xfrm>
          <a:prstGeom prst="rect">
            <a:avLst/>
          </a:prstGeom>
          <a:noFill/>
        </p:spPr>
        <p:txBody>
          <a:bodyPr wrap="squar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this Session</a:t>
            </a:r>
          </a:p>
          <a:p>
            <a:r>
              <a:rPr lang="en-US" sz="2800" b="1" dirty="0" smtClean="0">
                <a:solidFill>
                  <a:srgbClr val="FF0000"/>
                </a:solidFill>
                <a:effectLst>
                  <a:outerShdw dist="50800" dir="5400000" algn="ctr" rotWithShape="0">
                    <a:schemeClr val="tx1"/>
                  </a:outerShdw>
                </a:effectLst>
                <a:latin typeface="Tempus Sans ITC" pitchFamily="82" charset="0"/>
              </a:rPr>
              <a:t>     (</a:t>
            </a:r>
            <a:r>
              <a:rPr lang="en-US" sz="2800" b="1" dirty="0" err="1" smtClean="0">
                <a:solidFill>
                  <a:srgbClr val="FF0000"/>
                </a:solidFill>
                <a:effectLst>
                  <a:outerShdw dist="50800" dir="5400000" algn="ctr" rotWithShape="0">
                    <a:schemeClr val="tx1"/>
                  </a:outerShdw>
                </a:effectLst>
                <a:latin typeface="Tempus Sans ITC" pitchFamily="82" charset="0"/>
              </a:rPr>
              <a:t>Beringia</a:t>
            </a:r>
            <a:r>
              <a:rPr lang="en-US" sz="2800" b="1" dirty="0" smtClean="0">
                <a:solidFill>
                  <a:srgbClr val="FF0000"/>
                </a:solidFill>
                <a:effectLst>
                  <a:outerShdw dist="50800" dir="5400000" algn="ctr" rotWithShape="0">
                    <a:schemeClr val="tx1"/>
                  </a:outerShdw>
                </a:effectLst>
                <a:latin typeface="Tempus Sans ITC" pitchFamily="82" charset="0"/>
              </a:rPr>
              <a:t>)</a:t>
            </a:r>
          </a:p>
          <a:p>
            <a:r>
              <a:rPr lang="en-US" sz="2800" b="1" dirty="0" smtClean="0">
                <a:solidFill>
                  <a:srgbClr val="FF0000"/>
                </a:solidFill>
                <a:effectLst>
                  <a:outerShdw dist="50800" dir="5400000" algn="ctr" rotWithShape="0">
                    <a:schemeClr val="tx1"/>
                  </a:outerShdw>
                </a:effectLst>
                <a:latin typeface="Tempus Sans ITC" pitchFamily="82" charset="0"/>
              </a:rPr>
              <a:t> - Siberia</a:t>
            </a:r>
          </a:p>
          <a:p>
            <a:r>
              <a:rPr lang="en-US" sz="2800" b="1" dirty="0" smtClean="0">
                <a:solidFill>
                  <a:srgbClr val="FF0000"/>
                </a:solidFill>
                <a:effectLst>
                  <a:outerShdw dist="50800" dir="5400000" algn="ctr" rotWithShape="0">
                    <a:schemeClr val="tx1"/>
                  </a:outerShdw>
                </a:effectLst>
                <a:latin typeface="Tempus Sans ITC" pitchFamily="82" charset="0"/>
              </a:rPr>
              <a:t> -Prince of Wales Is.</a:t>
            </a:r>
            <a:endParaRPr lang="en-US" sz="2800" b="1" u="sng" dirty="0" smtClean="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2">
                                            <p:txEl>
                                              <p:pRg st="2" end="2"/>
                                            </p:txEl>
                                          </p:spTgt>
                                        </p:tgtEl>
                                        <p:attrNameLst>
                                          <p:attrName>style.visibility</p:attrName>
                                        </p:attrNameLst>
                                      </p:cBhvr>
                                      <p:to>
                                        <p:strVal val="visible"/>
                                      </p:to>
                                    </p:set>
                                    <p:animEffect transition="in" filter="wipe(left)">
                                      <p:cBhvr>
                                        <p:cTn id="7" dur="1000"/>
                                        <p:tgtEl>
                                          <p:spTgt spid="12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1000"/>
                                        <p:tgtEl>
                                          <p:spTgt spid="69"/>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grpId="2" nodeType="clickEffect">
                                  <p:stCondLst>
                                    <p:cond delay="0"/>
                                  </p:stCondLst>
                                  <p:childTnLst>
                                    <p:animMotion origin="layout" path="M -3.33333E-6 -1.11111E-6 L 0.50417 -0.00555 " pathEditMode="relative" rAng="0" ptsTypes="AA">
                                      <p:cBhvr>
                                        <p:cTn id="20" dur="1000" fill="hold"/>
                                        <p:tgtEl>
                                          <p:spTgt spid="123"/>
                                        </p:tgtEl>
                                        <p:attrNameLst>
                                          <p:attrName>ppt_x</p:attrName>
                                          <p:attrName>ppt_y</p:attrName>
                                        </p:attrNameLst>
                                      </p:cBhvr>
                                      <p:rCtr x="252" y="-3"/>
                                    </p:animMotion>
                                  </p:childTnLst>
                                </p:cTn>
                              </p:par>
                              <p:par>
                                <p:cTn id="21" presetID="10" presetClass="exit" presetSubtype="0" fill="hold" grpId="0" nodeType="withEffect">
                                  <p:stCondLst>
                                    <p:cond delay="0"/>
                                  </p:stCondLst>
                                  <p:childTnLst>
                                    <p:animEffect transition="out" filter="fade">
                                      <p:cBhvr>
                                        <p:cTn id="22" dur="1000"/>
                                        <p:tgtEl>
                                          <p:spTgt spid="129"/>
                                        </p:tgtEl>
                                      </p:cBhvr>
                                    </p:animEffect>
                                    <p:set>
                                      <p:cBhvr>
                                        <p:cTn id="23" dur="1" fill="hold">
                                          <p:stCondLst>
                                            <p:cond delay="999"/>
                                          </p:stCondLst>
                                        </p:cTn>
                                        <p:tgtEl>
                                          <p:spTgt spid="129"/>
                                        </p:tgtEl>
                                        <p:attrNameLst>
                                          <p:attrName>style.visibility</p:attrName>
                                        </p:attrNameLst>
                                      </p:cBhvr>
                                      <p:to>
                                        <p:strVal val="hidden"/>
                                      </p:to>
                                    </p:se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2">
                                            <p:txEl>
                                              <p:pRg st="3" end="3"/>
                                            </p:txEl>
                                          </p:spTgt>
                                        </p:tgtEl>
                                        <p:attrNameLst>
                                          <p:attrName>style.visibility</p:attrName>
                                        </p:attrNameLst>
                                      </p:cBhvr>
                                      <p:to>
                                        <p:strVal val="visible"/>
                                      </p:to>
                                    </p:set>
                                    <p:animEffect transition="in" filter="wipe(left)">
                                      <p:cBhvr>
                                        <p:cTn id="27" dur="1000"/>
                                        <p:tgtEl>
                                          <p:spTgt spid="122">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1000"/>
                                        <p:tgtEl>
                                          <p:spTgt spid="66"/>
                                        </p:tgtEl>
                                      </p:cBhvr>
                                    </p:animEffect>
                                  </p:child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14"/>
                                        </p:tgtEl>
                                      </p:cBhvr>
                                    </p:animEffect>
                                    <p:set>
                                      <p:cBhvr>
                                        <p:cTn id="39" dur="1" fill="hold">
                                          <p:stCondLst>
                                            <p:cond delay="999"/>
                                          </p:stCondLst>
                                        </p:cTn>
                                        <p:tgtEl>
                                          <p:spTgt spid="1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2"/>
                                        </p:tgtEl>
                                      </p:cBhvr>
                                    </p:animEffect>
                                    <p:set>
                                      <p:cBhvr>
                                        <p:cTn id="42" dur="1" fill="hold">
                                          <p:stCondLst>
                                            <p:cond delay="999"/>
                                          </p:stCondLst>
                                        </p:cTn>
                                        <p:tgtEl>
                                          <p:spTgt spid="1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123"/>
                                        </p:tgtEl>
                                      </p:cBhvr>
                                    </p:animEffect>
                                    <p:set>
                                      <p:cBhvr>
                                        <p:cTn id="45" dur="1" fill="hold">
                                          <p:stCondLst>
                                            <p:cond delay="999"/>
                                          </p:stCondLst>
                                        </p:cTn>
                                        <p:tgtEl>
                                          <p:spTgt spid="123"/>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19"/>
                                        </p:tgtEl>
                                      </p:cBhvr>
                                    </p:animEffect>
                                    <p:set>
                                      <p:cBhvr>
                                        <p:cTn id="48" dur="1" fill="hold">
                                          <p:stCondLst>
                                            <p:cond delay="999"/>
                                          </p:stCondLst>
                                        </p:cTn>
                                        <p:tgtEl>
                                          <p:spTgt spid="19"/>
                                        </p:tgtEl>
                                        <p:attrNameLst>
                                          <p:attrName>style.visibility</p:attrName>
                                        </p:attrNameLst>
                                      </p:cBhvr>
                                      <p:to>
                                        <p:strVal val="hidden"/>
                                      </p:to>
                                    </p:set>
                                  </p:childTnLst>
                                </p:cTn>
                              </p:par>
                            </p:childTnLst>
                          </p:cTn>
                        </p:par>
                        <p:par>
                          <p:cTn id="49" fill="hold">
                            <p:stCondLst>
                              <p:cond delay="1000"/>
                            </p:stCondLst>
                            <p:childTnLst>
                              <p:par>
                                <p:cTn id="50" presetID="53" presetClass="entr" presetSubtype="0" fill="hold" grpId="0" nodeType="afterEffect">
                                  <p:stCondLst>
                                    <p:cond delay="0"/>
                                  </p:stCondLst>
                                  <p:childTnLst>
                                    <p:set>
                                      <p:cBhvr>
                                        <p:cTn id="51" dur="1" fill="hold">
                                          <p:stCondLst>
                                            <p:cond delay="0"/>
                                          </p:stCondLst>
                                        </p:cTn>
                                        <p:tgtEl>
                                          <p:spTgt spid="128"/>
                                        </p:tgtEl>
                                        <p:attrNameLst>
                                          <p:attrName>style.visibility</p:attrName>
                                        </p:attrNameLst>
                                      </p:cBhvr>
                                      <p:to>
                                        <p:strVal val="visible"/>
                                      </p:to>
                                    </p:set>
                                    <p:anim calcmode="lin" valueType="num">
                                      <p:cBhvr>
                                        <p:cTn id="52" dur="1000" fill="hold"/>
                                        <p:tgtEl>
                                          <p:spTgt spid="128"/>
                                        </p:tgtEl>
                                        <p:attrNameLst>
                                          <p:attrName>ppt_w</p:attrName>
                                        </p:attrNameLst>
                                      </p:cBhvr>
                                      <p:tavLst>
                                        <p:tav tm="0">
                                          <p:val>
                                            <p:fltVal val="0"/>
                                          </p:val>
                                        </p:tav>
                                        <p:tav tm="100000">
                                          <p:val>
                                            <p:strVal val="#ppt_w"/>
                                          </p:val>
                                        </p:tav>
                                      </p:tavLst>
                                    </p:anim>
                                    <p:anim calcmode="lin" valueType="num">
                                      <p:cBhvr>
                                        <p:cTn id="53" dur="1000" fill="hold"/>
                                        <p:tgtEl>
                                          <p:spTgt spid="128"/>
                                        </p:tgtEl>
                                        <p:attrNameLst>
                                          <p:attrName>ppt_h</p:attrName>
                                        </p:attrNameLst>
                                      </p:cBhvr>
                                      <p:tavLst>
                                        <p:tav tm="0">
                                          <p:val>
                                            <p:fltVal val="0"/>
                                          </p:val>
                                        </p:tav>
                                        <p:tav tm="100000">
                                          <p:val>
                                            <p:strVal val="#ppt_h"/>
                                          </p:val>
                                        </p:tav>
                                      </p:tavLst>
                                    </p:anim>
                                    <p:animEffect transition="in" filter="fade">
                                      <p:cBhvr>
                                        <p:cTn id="54"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p:bldP spid="123" grpId="2" uiExpand="1" animBg="1"/>
      <p:bldP spid="129" grpId="0" animBg="1"/>
      <p:bldP spid="128" grpId="0" animBg="1"/>
      <p:bldP spid="66" grpId="0" animBg="1"/>
      <p:bldP spid="122" grpId="0" uiExpand="1"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0"/>
          <p:cNvGrpSpPr/>
          <p:nvPr/>
        </p:nvGrpSpPr>
        <p:grpSpPr>
          <a:xfrm>
            <a:off x="0" y="1981200"/>
            <a:ext cx="9154885" cy="3183279"/>
            <a:chOff x="0" y="1981200"/>
            <a:chExt cx="9154885" cy="3183279"/>
          </a:xfrm>
        </p:grpSpPr>
        <p:pic>
          <p:nvPicPr>
            <p:cNvPr id="2" name="Picture 2"/>
            <p:cNvPicPr>
              <a:picLocks noChangeAspect="1" noChangeArrowheads="1"/>
            </p:cNvPicPr>
            <p:nvPr/>
          </p:nvPicPr>
          <p:blipFill>
            <a:blip r:embed="rId3"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65" name="Freeform 64"/>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66" name="Freeform 65"/>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91" name="TextBox 90"/>
            <p:cNvSpPr txBox="1"/>
            <p:nvPr/>
          </p:nvSpPr>
          <p:spPr>
            <a:xfrm>
              <a:off x="150076"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grpSp>
        <p:nvGrpSpPr>
          <p:cNvPr id="5" name="Group 32"/>
          <p:cNvGrpSpPr/>
          <p:nvPr/>
        </p:nvGrpSpPr>
        <p:grpSpPr>
          <a:xfrm>
            <a:off x="81682" y="5088279"/>
            <a:ext cx="9062318" cy="768941"/>
            <a:chOff x="81682" y="5334000"/>
            <a:chExt cx="9062318" cy="768941"/>
          </a:xfrm>
        </p:grpSpPr>
        <p:cxnSp>
          <p:nvCxnSpPr>
            <p:cNvPr id="35" name="Straight Connector 34"/>
            <p:cNvCxnSpPr/>
            <p:nvPr/>
          </p:nvCxnSpPr>
          <p:spPr>
            <a:xfrm>
              <a:off x="9067800" y="54102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85800" y="53340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3"/>
            <p:cNvGrpSpPr/>
            <p:nvPr/>
          </p:nvGrpSpPr>
          <p:grpSpPr>
            <a:xfrm>
              <a:off x="81682" y="5410200"/>
              <a:ext cx="9062318" cy="692741"/>
              <a:chOff x="81682" y="5410200"/>
              <a:chExt cx="9062318" cy="692741"/>
            </a:xfrm>
          </p:grpSpPr>
          <p:cxnSp>
            <p:nvCxnSpPr>
              <p:cNvPr id="39" name="Straight Connector 38"/>
              <p:cNvCxnSpPr/>
              <p:nvPr/>
            </p:nvCxnSpPr>
            <p:spPr>
              <a:xfrm>
                <a:off x="685800" y="5410200"/>
                <a:ext cx="84582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a:spLocks noChangeArrowheads="1"/>
              </p:cNvSpPr>
              <p:nvPr/>
            </p:nvSpPr>
            <p:spPr bwMode="auto">
              <a:xfrm>
                <a:off x="8111730" y="5579721"/>
                <a:ext cx="1032270"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today</a:t>
                </a:r>
                <a:endParaRPr lang="en-US" sz="2800" b="1" dirty="0"/>
              </a:p>
            </p:txBody>
          </p:sp>
          <p:sp>
            <p:nvSpPr>
              <p:cNvPr id="41" name="TextBox 40"/>
              <p:cNvSpPr txBox="1">
                <a:spLocks noChangeArrowheads="1"/>
              </p:cNvSpPr>
              <p:nvPr/>
            </p:nvSpPr>
            <p:spPr bwMode="auto">
              <a:xfrm>
                <a:off x="81682" y="5579721"/>
                <a:ext cx="1442318"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650 </a:t>
                </a:r>
                <a:r>
                  <a:rPr lang="en-US" sz="2800" b="1" dirty="0" err="1" smtClean="0"/>
                  <a:t>mya</a:t>
                </a:r>
                <a:endParaRPr lang="en-US" sz="2800" b="1" dirty="0"/>
              </a:p>
            </p:txBody>
          </p:sp>
        </p:grpSp>
      </p:grpSp>
      <p:grpSp>
        <p:nvGrpSpPr>
          <p:cNvPr id="7" name="Group 22"/>
          <p:cNvGrpSpPr/>
          <p:nvPr/>
        </p:nvGrpSpPr>
        <p:grpSpPr>
          <a:xfrm>
            <a:off x="52919" y="1981200"/>
            <a:ext cx="9220110" cy="4038600"/>
            <a:chOff x="609600" y="4191000"/>
            <a:chExt cx="7735824" cy="2362200"/>
          </a:xfrm>
        </p:grpSpPr>
        <p:pic>
          <p:nvPicPr>
            <p:cNvPr id="24" name="Picture 2" descr="http://www.mathworks.com/help/releases/R2015b/curvefit/smooth_sg2.gif"/>
            <p:cNvPicPr>
              <a:picLocks noChangeAspect="1" noChangeArrowheads="1"/>
            </p:cNvPicPr>
            <p:nvPr/>
          </p:nvPicPr>
          <p:blipFill>
            <a:blip r:embed="rId4"/>
            <a:srcRect l="2960" t="3369" r="-640" b="70167"/>
            <a:stretch>
              <a:fillRect/>
            </a:stretch>
          </p:blipFill>
          <p:spPr bwMode="auto">
            <a:xfrm>
              <a:off x="609600" y="4191000"/>
              <a:ext cx="7735824" cy="2362200"/>
            </a:xfrm>
            <a:prstGeom prst="rect">
              <a:avLst/>
            </a:prstGeom>
            <a:noFill/>
          </p:spPr>
        </p:pic>
        <p:sp>
          <p:nvSpPr>
            <p:cNvPr id="25" name="Rectangle 24"/>
            <p:cNvSpPr/>
            <p:nvPr/>
          </p:nvSpPr>
          <p:spPr>
            <a:xfrm>
              <a:off x="6781800" y="4361688"/>
              <a:ext cx="1447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5"/>
          <p:cNvGrpSpPr/>
          <p:nvPr/>
        </p:nvGrpSpPr>
        <p:grpSpPr>
          <a:xfrm>
            <a:off x="0" y="1981199"/>
            <a:ext cx="9296400" cy="3908323"/>
            <a:chOff x="609600" y="1447800"/>
            <a:chExt cx="7799832" cy="2286000"/>
          </a:xfrm>
        </p:grpSpPr>
        <p:pic>
          <p:nvPicPr>
            <p:cNvPr id="27" name="Picture 26" descr="http://www.mathworks.com/help/releases/R2015b/curvefit/smooth_sg2.gif"/>
            <p:cNvPicPr preferRelativeResize="0">
              <a:picLocks noChangeArrowheads="1"/>
            </p:cNvPicPr>
            <p:nvPr/>
          </p:nvPicPr>
          <p:blipFill>
            <a:blip r:embed="rId4"/>
            <a:srcRect l="2361" t="35717" r="-1038" b="38642"/>
            <a:stretch>
              <a:fillRect/>
            </a:stretch>
          </p:blipFill>
          <p:spPr bwMode="auto">
            <a:xfrm>
              <a:off x="609600" y="1447800"/>
              <a:ext cx="7799832" cy="2286000"/>
            </a:xfrm>
            <a:prstGeom prst="rect">
              <a:avLst/>
            </a:prstGeom>
            <a:noFill/>
          </p:spPr>
        </p:pic>
        <p:sp>
          <p:nvSpPr>
            <p:cNvPr id="28" name="Rectangle 27"/>
            <p:cNvSpPr/>
            <p:nvPr/>
          </p:nvSpPr>
          <p:spPr>
            <a:xfrm>
              <a:off x="6473952" y="1600200"/>
              <a:ext cx="1752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8"/>
          <p:cNvGrpSpPr/>
          <p:nvPr/>
        </p:nvGrpSpPr>
        <p:grpSpPr>
          <a:xfrm>
            <a:off x="96252" y="2743200"/>
            <a:ext cx="9047681" cy="2895600"/>
            <a:chOff x="96253" y="2743200"/>
            <a:chExt cx="8899358" cy="2895600"/>
          </a:xfrm>
        </p:grpSpPr>
        <p:sp>
          <p:nvSpPr>
            <p:cNvPr id="30" name="Rectangle 29"/>
            <p:cNvSpPr/>
            <p:nvPr/>
          </p:nvSpPr>
          <p:spPr>
            <a:xfrm>
              <a:off x="228600" y="2743200"/>
              <a:ext cx="8686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96253" y="3485148"/>
              <a:ext cx="8899358" cy="2108200"/>
            </a:xfrm>
            <a:custGeom>
              <a:avLst/>
              <a:gdLst>
                <a:gd name="connsiteX0" fmla="*/ 0 w 8061158"/>
                <a:gd name="connsiteY0" fmla="*/ 2219827 h 2616868"/>
                <a:gd name="connsiteX1" fmla="*/ 252663 w 8061158"/>
                <a:gd name="connsiteY1" fmla="*/ 2352174 h 2616868"/>
                <a:gd name="connsiteX2" fmla="*/ 818147 w 8061158"/>
                <a:gd name="connsiteY2" fmla="*/ 1618248 h 2616868"/>
                <a:gd name="connsiteX3" fmla="*/ 1540042 w 8061158"/>
                <a:gd name="connsiteY3" fmla="*/ 222584 h 2616868"/>
                <a:gd name="connsiteX4" fmla="*/ 2177715 w 8061158"/>
                <a:gd name="connsiteY4" fmla="*/ 282742 h 2616868"/>
                <a:gd name="connsiteX5" fmla="*/ 2767263 w 8061158"/>
                <a:gd name="connsiteY5" fmla="*/ 1521995 h 2616868"/>
                <a:gd name="connsiteX6" fmla="*/ 3212431 w 8061158"/>
                <a:gd name="connsiteY6" fmla="*/ 2159669 h 2616868"/>
                <a:gd name="connsiteX7" fmla="*/ 3633536 w 8061158"/>
                <a:gd name="connsiteY7" fmla="*/ 2316079 h 2616868"/>
                <a:gd name="connsiteX8" fmla="*/ 4162926 w 8061158"/>
                <a:gd name="connsiteY8" fmla="*/ 2051384 h 2616868"/>
                <a:gd name="connsiteX9" fmla="*/ 4367463 w 8061158"/>
                <a:gd name="connsiteY9" fmla="*/ 1365584 h 2616868"/>
                <a:gd name="connsiteX10" fmla="*/ 4584031 w 8061158"/>
                <a:gd name="connsiteY10" fmla="*/ 1329490 h 2616868"/>
                <a:gd name="connsiteX11" fmla="*/ 4704347 w 8061158"/>
                <a:gd name="connsiteY11" fmla="*/ 2003258 h 2616868"/>
                <a:gd name="connsiteX12" fmla="*/ 4788568 w 8061158"/>
                <a:gd name="connsiteY12" fmla="*/ 2448427 h 2616868"/>
                <a:gd name="connsiteX13" fmla="*/ 5125452 w 8061158"/>
                <a:gd name="connsiteY13" fmla="*/ 2520616 h 2616868"/>
                <a:gd name="connsiteX14" fmla="*/ 5378115 w 8061158"/>
                <a:gd name="connsiteY14" fmla="*/ 2328111 h 2616868"/>
                <a:gd name="connsiteX15" fmla="*/ 5546558 w 8061158"/>
                <a:gd name="connsiteY15" fmla="*/ 1822784 h 2616868"/>
                <a:gd name="connsiteX16" fmla="*/ 5702968 w 8061158"/>
                <a:gd name="connsiteY16" fmla="*/ 1534027 h 2616868"/>
                <a:gd name="connsiteX17" fmla="*/ 5823284 w 8061158"/>
                <a:gd name="connsiteY17" fmla="*/ 1991227 h 2616868"/>
                <a:gd name="connsiteX18" fmla="*/ 5871410 w 8061158"/>
                <a:gd name="connsiteY18" fmla="*/ 2520616 h 2616868"/>
                <a:gd name="connsiteX19" fmla="*/ 6340642 w 8061158"/>
                <a:gd name="connsiteY19" fmla="*/ 2568742 h 2616868"/>
                <a:gd name="connsiteX20" fmla="*/ 7230979 w 8061158"/>
                <a:gd name="connsiteY20" fmla="*/ 2556711 h 2616868"/>
                <a:gd name="connsiteX21" fmla="*/ 8061158 w 8061158"/>
                <a:gd name="connsiteY21" fmla="*/ 2556711 h 2616868"/>
                <a:gd name="connsiteX0" fmla="*/ 0 w 8899358"/>
                <a:gd name="connsiteY0" fmla="*/ 2219827 h 2616868"/>
                <a:gd name="connsiteX1" fmla="*/ 252663 w 8899358"/>
                <a:gd name="connsiteY1" fmla="*/ 2352174 h 2616868"/>
                <a:gd name="connsiteX2" fmla="*/ 818147 w 8899358"/>
                <a:gd name="connsiteY2" fmla="*/ 1618248 h 2616868"/>
                <a:gd name="connsiteX3" fmla="*/ 1540042 w 8899358"/>
                <a:gd name="connsiteY3" fmla="*/ 222584 h 2616868"/>
                <a:gd name="connsiteX4" fmla="*/ 2177715 w 8899358"/>
                <a:gd name="connsiteY4" fmla="*/ 282742 h 2616868"/>
                <a:gd name="connsiteX5" fmla="*/ 2767263 w 8899358"/>
                <a:gd name="connsiteY5" fmla="*/ 1521995 h 2616868"/>
                <a:gd name="connsiteX6" fmla="*/ 3212431 w 8899358"/>
                <a:gd name="connsiteY6" fmla="*/ 2159669 h 2616868"/>
                <a:gd name="connsiteX7" fmla="*/ 3633536 w 8899358"/>
                <a:gd name="connsiteY7" fmla="*/ 2316079 h 2616868"/>
                <a:gd name="connsiteX8" fmla="*/ 4162926 w 8899358"/>
                <a:gd name="connsiteY8" fmla="*/ 2051384 h 2616868"/>
                <a:gd name="connsiteX9" fmla="*/ 4367463 w 8899358"/>
                <a:gd name="connsiteY9" fmla="*/ 1365584 h 2616868"/>
                <a:gd name="connsiteX10" fmla="*/ 4584031 w 8899358"/>
                <a:gd name="connsiteY10" fmla="*/ 1329490 h 2616868"/>
                <a:gd name="connsiteX11" fmla="*/ 4704347 w 8899358"/>
                <a:gd name="connsiteY11" fmla="*/ 2003258 h 2616868"/>
                <a:gd name="connsiteX12" fmla="*/ 4788568 w 8899358"/>
                <a:gd name="connsiteY12" fmla="*/ 2448427 h 2616868"/>
                <a:gd name="connsiteX13" fmla="*/ 5125452 w 8899358"/>
                <a:gd name="connsiteY13" fmla="*/ 2520616 h 2616868"/>
                <a:gd name="connsiteX14" fmla="*/ 5378115 w 8899358"/>
                <a:gd name="connsiteY14" fmla="*/ 2328111 h 2616868"/>
                <a:gd name="connsiteX15" fmla="*/ 5546558 w 8899358"/>
                <a:gd name="connsiteY15" fmla="*/ 1822784 h 2616868"/>
                <a:gd name="connsiteX16" fmla="*/ 5702968 w 8899358"/>
                <a:gd name="connsiteY16" fmla="*/ 1534027 h 2616868"/>
                <a:gd name="connsiteX17" fmla="*/ 5823284 w 8899358"/>
                <a:gd name="connsiteY17" fmla="*/ 1991227 h 2616868"/>
                <a:gd name="connsiteX18" fmla="*/ 5871410 w 8899358"/>
                <a:gd name="connsiteY18" fmla="*/ 2520616 h 2616868"/>
                <a:gd name="connsiteX19" fmla="*/ 6340642 w 8899358"/>
                <a:gd name="connsiteY19" fmla="*/ 2568742 h 2616868"/>
                <a:gd name="connsiteX20" fmla="*/ 7230979 w 8899358"/>
                <a:gd name="connsiteY20" fmla="*/ 2556711 h 2616868"/>
                <a:gd name="connsiteX21" fmla="*/ 8899358 w 8899358"/>
                <a:gd name="connsiteY21" fmla="*/ 2328111 h 2616868"/>
                <a:gd name="connsiteX0" fmla="*/ 0 w 8899358"/>
                <a:gd name="connsiteY0" fmla="*/ 2219827 h 2616868"/>
                <a:gd name="connsiteX1" fmla="*/ 252663 w 8899358"/>
                <a:gd name="connsiteY1" fmla="*/ 2352174 h 2616868"/>
                <a:gd name="connsiteX2" fmla="*/ 818147 w 8899358"/>
                <a:gd name="connsiteY2" fmla="*/ 1618248 h 2616868"/>
                <a:gd name="connsiteX3" fmla="*/ 1540042 w 8899358"/>
                <a:gd name="connsiteY3" fmla="*/ 222584 h 2616868"/>
                <a:gd name="connsiteX4" fmla="*/ 2177715 w 8899358"/>
                <a:gd name="connsiteY4" fmla="*/ 282742 h 2616868"/>
                <a:gd name="connsiteX5" fmla="*/ 2767263 w 8899358"/>
                <a:gd name="connsiteY5" fmla="*/ 1521995 h 2616868"/>
                <a:gd name="connsiteX6" fmla="*/ 3212431 w 8899358"/>
                <a:gd name="connsiteY6" fmla="*/ 2159669 h 2616868"/>
                <a:gd name="connsiteX7" fmla="*/ 3633536 w 8899358"/>
                <a:gd name="connsiteY7" fmla="*/ 2316079 h 2616868"/>
                <a:gd name="connsiteX8" fmla="*/ 4162926 w 8899358"/>
                <a:gd name="connsiteY8" fmla="*/ 2051384 h 2616868"/>
                <a:gd name="connsiteX9" fmla="*/ 4367463 w 8899358"/>
                <a:gd name="connsiteY9" fmla="*/ 1365584 h 2616868"/>
                <a:gd name="connsiteX10" fmla="*/ 4584031 w 8899358"/>
                <a:gd name="connsiteY10" fmla="*/ 1329490 h 2616868"/>
                <a:gd name="connsiteX11" fmla="*/ 4704347 w 8899358"/>
                <a:gd name="connsiteY11" fmla="*/ 2003258 h 2616868"/>
                <a:gd name="connsiteX12" fmla="*/ 4788568 w 8899358"/>
                <a:gd name="connsiteY12" fmla="*/ 2448427 h 2616868"/>
                <a:gd name="connsiteX13" fmla="*/ 5125452 w 8899358"/>
                <a:gd name="connsiteY13" fmla="*/ 2520616 h 2616868"/>
                <a:gd name="connsiteX14" fmla="*/ 5378115 w 8899358"/>
                <a:gd name="connsiteY14" fmla="*/ 2328111 h 2616868"/>
                <a:gd name="connsiteX15" fmla="*/ 5546558 w 8899358"/>
                <a:gd name="connsiteY15" fmla="*/ 1822784 h 2616868"/>
                <a:gd name="connsiteX16" fmla="*/ 5702968 w 8899358"/>
                <a:gd name="connsiteY16" fmla="*/ 1534027 h 2616868"/>
                <a:gd name="connsiteX17" fmla="*/ 5823284 w 8899358"/>
                <a:gd name="connsiteY17" fmla="*/ 1991227 h 2616868"/>
                <a:gd name="connsiteX18" fmla="*/ 6100010 w 8899358"/>
                <a:gd name="connsiteY18" fmla="*/ 2520616 h 2616868"/>
                <a:gd name="connsiteX19" fmla="*/ 6340642 w 8899358"/>
                <a:gd name="connsiteY19" fmla="*/ 2568742 h 2616868"/>
                <a:gd name="connsiteX20" fmla="*/ 7230979 w 8899358"/>
                <a:gd name="connsiteY20" fmla="*/ 2556711 h 2616868"/>
                <a:gd name="connsiteX21" fmla="*/ 8899358 w 8899358"/>
                <a:gd name="connsiteY21" fmla="*/ 2328111 h 2616868"/>
                <a:gd name="connsiteX0" fmla="*/ 0 w 8899358"/>
                <a:gd name="connsiteY0" fmla="*/ 2219827 h 2588794"/>
                <a:gd name="connsiteX1" fmla="*/ 252663 w 8899358"/>
                <a:gd name="connsiteY1" fmla="*/ 2352174 h 2588794"/>
                <a:gd name="connsiteX2" fmla="*/ 818147 w 8899358"/>
                <a:gd name="connsiteY2" fmla="*/ 1618248 h 2588794"/>
                <a:gd name="connsiteX3" fmla="*/ 1540042 w 8899358"/>
                <a:gd name="connsiteY3" fmla="*/ 222584 h 2588794"/>
                <a:gd name="connsiteX4" fmla="*/ 2177715 w 8899358"/>
                <a:gd name="connsiteY4" fmla="*/ 282742 h 2588794"/>
                <a:gd name="connsiteX5" fmla="*/ 2767263 w 8899358"/>
                <a:gd name="connsiteY5" fmla="*/ 1521995 h 2588794"/>
                <a:gd name="connsiteX6" fmla="*/ 3212431 w 8899358"/>
                <a:gd name="connsiteY6" fmla="*/ 2159669 h 2588794"/>
                <a:gd name="connsiteX7" fmla="*/ 3633536 w 8899358"/>
                <a:gd name="connsiteY7" fmla="*/ 2316079 h 2588794"/>
                <a:gd name="connsiteX8" fmla="*/ 4162926 w 8899358"/>
                <a:gd name="connsiteY8" fmla="*/ 2051384 h 2588794"/>
                <a:gd name="connsiteX9" fmla="*/ 4367463 w 8899358"/>
                <a:gd name="connsiteY9" fmla="*/ 1365584 h 2588794"/>
                <a:gd name="connsiteX10" fmla="*/ 4584031 w 8899358"/>
                <a:gd name="connsiteY10" fmla="*/ 1329490 h 2588794"/>
                <a:gd name="connsiteX11" fmla="*/ 4704347 w 8899358"/>
                <a:gd name="connsiteY11" fmla="*/ 2003258 h 2588794"/>
                <a:gd name="connsiteX12" fmla="*/ 4788568 w 8899358"/>
                <a:gd name="connsiteY12" fmla="*/ 2448427 h 2588794"/>
                <a:gd name="connsiteX13" fmla="*/ 5125452 w 8899358"/>
                <a:gd name="connsiteY13" fmla="*/ 2520616 h 2588794"/>
                <a:gd name="connsiteX14" fmla="*/ 5378115 w 8899358"/>
                <a:gd name="connsiteY14" fmla="*/ 2328111 h 2588794"/>
                <a:gd name="connsiteX15" fmla="*/ 5546558 w 8899358"/>
                <a:gd name="connsiteY15" fmla="*/ 1822784 h 2588794"/>
                <a:gd name="connsiteX16" fmla="*/ 5702968 w 8899358"/>
                <a:gd name="connsiteY16" fmla="*/ 1534027 h 2588794"/>
                <a:gd name="connsiteX17" fmla="*/ 5823284 w 8899358"/>
                <a:gd name="connsiteY17" fmla="*/ 1991227 h 2588794"/>
                <a:gd name="connsiteX18" fmla="*/ 6100010 w 8899358"/>
                <a:gd name="connsiteY18" fmla="*/ 2520616 h 2588794"/>
                <a:gd name="connsiteX19" fmla="*/ 6340642 w 8899358"/>
                <a:gd name="connsiteY19" fmla="*/ 2568742 h 2588794"/>
                <a:gd name="connsiteX20" fmla="*/ 7230979 w 8899358"/>
                <a:gd name="connsiteY20" fmla="*/ 2556711 h 2588794"/>
                <a:gd name="connsiteX21" fmla="*/ 8899358 w 8899358"/>
                <a:gd name="connsiteY21" fmla="*/ 2328111 h 2588794"/>
                <a:gd name="connsiteX0" fmla="*/ 0 w 8899358"/>
                <a:gd name="connsiteY0" fmla="*/ 2219827 h 2588794"/>
                <a:gd name="connsiteX1" fmla="*/ 252663 w 8899358"/>
                <a:gd name="connsiteY1" fmla="*/ 2352174 h 2588794"/>
                <a:gd name="connsiteX2" fmla="*/ 818147 w 8899358"/>
                <a:gd name="connsiteY2" fmla="*/ 1618248 h 2588794"/>
                <a:gd name="connsiteX3" fmla="*/ 1540042 w 8899358"/>
                <a:gd name="connsiteY3" fmla="*/ 222584 h 2588794"/>
                <a:gd name="connsiteX4" fmla="*/ 2177715 w 8899358"/>
                <a:gd name="connsiteY4" fmla="*/ 282742 h 2588794"/>
                <a:gd name="connsiteX5" fmla="*/ 2767263 w 8899358"/>
                <a:gd name="connsiteY5" fmla="*/ 1521995 h 2588794"/>
                <a:gd name="connsiteX6" fmla="*/ 3212431 w 8899358"/>
                <a:gd name="connsiteY6" fmla="*/ 2159669 h 2588794"/>
                <a:gd name="connsiteX7" fmla="*/ 3633536 w 8899358"/>
                <a:gd name="connsiteY7" fmla="*/ 2316079 h 2588794"/>
                <a:gd name="connsiteX8" fmla="*/ 4162926 w 8899358"/>
                <a:gd name="connsiteY8" fmla="*/ 2051384 h 2588794"/>
                <a:gd name="connsiteX9" fmla="*/ 4367463 w 8899358"/>
                <a:gd name="connsiteY9" fmla="*/ 1365584 h 2588794"/>
                <a:gd name="connsiteX10" fmla="*/ 4584031 w 8899358"/>
                <a:gd name="connsiteY10" fmla="*/ 1329490 h 2588794"/>
                <a:gd name="connsiteX11" fmla="*/ 4704347 w 8899358"/>
                <a:gd name="connsiteY11" fmla="*/ 2003258 h 2588794"/>
                <a:gd name="connsiteX12" fmla="*/ 4788568 w 8899358"/>
                <a:gd name="connsiteY12" fmla="*/ 2448427 h 2588794"/>
                <a:gd name="connsiteX13" fmla="*/ 5125452 w 8899358"/>
                <a:gd name="connsiteY13" fmla="*/ 2520616 h 2588794"/>
                <a:gd name="connsiteX14" fmla="*/ 5378115 w 8899358"/>
                <a:gd name="connsiteY14" fmla="*/ 2328111 h 2588794"/>
                <a:gd name="connsiteX15" fmla="*/ 5546558 w 8899358"/>
                <a:gd name="connsiteY15" fmla="*/ 1822784 h 2588794"/>
                <a:gd name="connsiteX16" fmla="*/ 5702968 w 8899358"/>
                <a:gd name="connsiteY16" fmla="*/ 1534027 h 2588794"/>
                <a:gd name="connsiteX17" fmla="*/ 5823284 w 8899358"/>
                <a:gd name="connsiteY17" fmla="*/ 1991227 h 2588794"/>
                <a:gd name="connsiteX18" fmla="*/ 6100010 w 8899358"/>
                <a:gd name="connsiteY18" fmla="*/ 2520616 h 2588794"/>
                <a:gd name="connsiteX19" fmla="*/ 6340642 w 8899358"/>
                <a:gd name="connsiteY19" fmla="*/ 2568742 h 2588794"/>
                <a:gd name="connsiteX20" fmla="*/ 7230979 w 8899358"/>
                <a:gd name="connsiteY20" fmla="*/ 2556711 h 2588794"/>
                <a:gd name="connsiteX21" fmla="*/ 8899358 w 8899358"/>
                <a:gd name="connsiteY21" fmla="*/ 2328111 h 2588794"/>
                <a:gd name="connsiteX0" fmla="*/ 0 w 8899358"/>
                <a:gd name="connsiteY0" fmla="*/ 2219827 h 2588794"/>
                <a:gd name="connsiteX1" fmla="*/ 252663 w 8899358"/>
                <a:gd name="connsiteY1" fmla="*/ 2352174 h 2588794"/>
                <a:gd name="connsiteX2" fmla="*/ 818147 w 8899358"/>
                <a:gd name="connsiteY2" fmla="*/ 1618248 h 2588794"/>
                <a:gd name="connsiteX3" fmla="*/ 1540042 w 8899358"/>
                <a:gd name="connsiteY3" fmla="*/ 222584 h 2588794"/>
                <a:gd name="connsiteX4" fmla="*/ 2177715 w 8899358"/>
                <a:gd name="connsiteY4" fmla="*/ 282742 h 2588794"/>
                <a:gd name="connsiteX5" fmla="*/ 2767263 w 8899358"/>
                <a:gd name="connsiteY5" fmla="*/ 1521995 h 2588794"/>
                <a:gd name="connsiteX6" fmla="*/ 3212431 w 8899358"/>
                <a:gd name="connsiteY6" fmla="*/ 2159669 h 2588794"/>
                <a:gd name="connsiteX7" fmla="*/ 3633536 w 8899358"/>
                <a:gd name="connsiteY7" fmla="*/ 2316079 h 2588794"/>
                <a:gd name="connsiteX8" fmla="*/ 4162926 w 8899358"/>
                <a:gd name="connsiteY8" fmla="*/ 2051384 h 2588794"/>
                <a:gd name="connsiteX9" fmla="*/ 4367463 w 8899358"/>
                <a:gd name="connsiteY9" fmla="*/ 1365584 h 2588794"/>
                <a:gd name="connsiteX10" fmla="*/ 4584031 w 8899358"/>
                <a:gd name="connsiteY10" fmla="*/ 1329490 h 2588794"/>
                <a:gd name="connsiteX11" fmla="*/ 4704347 w 8899358"/>
                <a:gd name="connsiteY11" fmla="*/ 2003258 h 2588794"/>
                <a:gd name="connsiteX12" fmla="*/ 4788568 w 8899358"/>
                <a:gd name="connsiteY12" fmla="*/ 2448427 h 2588794"/>
                <a:gd name="connsiteX13" fmla="*/ 5125452 w 8899358"/>
                <a:gd name="connsiteY13" fmla="*/ 2520616 h 2588794"/>
                <a:gd name="connsiteX14" fmla="*/ 5378115 w 8899358"/>
                <a:gd name="connsiteY14" fmla="*/ 2328111 h 2588794"/>
                <a:gd name="connsiteX15" fmla="*/ 5546558 w 8899358"/>
                <a:gd name="connsiteY15" fmla="*/ 1822784 h 2588794"/>
                <a:gd name="connsiteX16" fmla="*/ 5702968 w 8899358"/>
                <a:gd name="connsiteY16" fmla="*/ 1534027 h 2588794"/>
                <a:gd name="connsiteX17" fmla="*/ 5823284 w 8899358"/>
                <a:gd name="connsiteY17" fmla="*/ 1991227 h 2588794"/>
                <a:gd name="connsiteX18" fmla="*/ 5799221 w 8899358"/>
                <a:gd name="connsiteY18" fmla="*/ 1967163 h 2588794"/>
                <a:gd name="connsiteX19" fmla="*/ 6100010 w 8899358"/>
                <a:gd name="connsiteY19" fmla="*/ 2520616 h 2588794"/>
                <a:gd name="connsiteX20" fmla="*/ 6340642 w 8899358"/>
                <a:gd name="connsiteY20" fmla="*/ 2568742 h 2588794"/>
                <a:gd name="connsiteX21" fmla="*/ 7230979 w 8899358"/>
                <a:gd name="connsiteY21" fmla="*/ 2556711 h 2588794"/>
                <a:gd name="connsiteX22" fmla="*/ 8899358 w 8899358"/>
                <a:gd name="connsiteY22" fmla="*/ 2328111 h 2588794"/>
                <a:gd name="connsiteX0" fmla="*/ 0 w 8899358"/>
                <a:gd name="connsiteY0" fmla="*/ 2219827 h 2616868"/>
                <a:gd name="connsiteX1" fmla="*/ 252663 w 8899358"/>
                <a:gd name="connsiteY1" fmla="*/ 2352174 h 2616868"/>
                <a:gd name="connsiteX2" fmla="*/ 818147 w 8899358"/>
                <a:gd name="connsiteY2" fmla="*/ 1618248 h 2616868"/>
                <a:gd name="connsiteX3" fmla="*/ 1540042 w 8899358"/>
                <a:gd name="connsiteY3" fmla="*/ 222584 h 2616868"/>
                <a:gd name="connsiteX4" fmla="*/ 2177715 w 8899358"/>
                <a:gd name="connsiteY4" fmla="*/ 282742 h 2616868"/>
                <a:gd name="connsiteX5" fmla="*/ 2767263 w 8899358"/>
                <a:gd name="connsiteY5" fmla="*/ 1521995 h 2616868"/>
                <a:gd name="connsiteX6" fmla="*/ 3212431 w 8899358"/>
                <a:gd name="connsiteY6" fmla="*/ 2159669 h 2616868"/>
                <a:gd name="connsiteX7" fmla="*/ 3633536 w 8899358"/>
                <a:gd name="connsiteY7" fmla="*/ 2316079 h 2616868"/>
                <a:gd name="connsiteX8" fmla="*/ 4162926 w 8899358"/>
                <a:gd name="connsiteY8" fmla="*/ 2051384 h 2616868"/>
                <a:gd name="connsiteX9" fmla="*/ 4367463 w 8899358"/>
                <a:gd name="connsiteY9" fmla="*/ 1365584 h 2616868"/>
                <a:gd name="connsiteX10" fmla="*/ 4584031 w 8899358"/>
                <a:gd name="connsiteY10" fmla="*/ 1329490 h 2616868"/>
                <a:gd name="connsiteX11" fmla="*/ 4704347 w 8899358"/>
                <a:gd name="connsiteY11" fmla="*/ 2003258 h 2616868"/>
                <a:gd name="connsiteX12" fmla="*/ 4788568 w 8899358"/>
                <a:gd name="connsiteY12" fmla="*/ 2448427 h 2616868"/>
                <a:gd name="connsiteX13" fmla="*/ 5125452 w 8899358"/>
                <a:gd name="connsiteY13" fmla="*/ 2520616 h 2616868"/>
                <a:gd name="connsiteX14" fmla="*/ 5378115 w 8899358"/>
                <a:gd name="connsiteY14" fmla="*/ 2328111 h 2616868"/>
                <a:gd name="connsiteX15" fmla="*/ 5546558 w 8899358"/>
                <a:gd name="connsiteY15" fmla="*/ 1822784 h 2616868"/>
                <a:gd name="connsiteX16" fmla="*/ 5702968 w 8899358"/>
                <a:gd name="connsiteY16" fmla="*/ 1534027 h 2616868"/>
                <a:gd name="connsiteX17" fmla="*/ 5823284 w 8899358"/>
                <a:gd name="connsiteY17" fmla="*/ 1991227 h 2616868"/>
                <a:gd name="connsiteX18" fmla="*/ 6100010 w 8899358"/>
                <a:gd name="connsiteY18" fmla="*/ 2520616 h 2616868"/>
                <a:gd name="connsiteX19" fmla="*/ 6340642 w 8899358"/>
                <a:gd name="connsiteY19" fmla="*/ 2568742 h 2616868"/>
                <a:gd name="connsiteX20" fmla="*/ 7230979 w 8899358"/>
                <a:gd name="connsiteY20" fmla="*/ 2556711 h 2616868"/>
                <a:gd name="connsiteX21" fmla="*/ 8899358 w 8899358"/>
                <a:gd name="connsiteY21" fmla="*/ 2328111 h 2616868"/>
                <a:gd name="connsiteX0" fmla="*/ 0 w 8899358"/>
                <a:gd name="connsiteY0" fmla="*/ 2219827 h 2616868"/>
                <a:gd name="connsiteX1" fmla="*/ 252663 w 8899358"/>
                <a:gd name="connsiteY1" fmla="*/ 2352174 h 2616868"/>
                <a:gd name="connsiteX2" fmla="*/ 818147 w 8899358"/>
                <a:gd name="connsiteY2" fmla="*/ 1618248 h 2616868"/>
                <a:gd name="connsiteX3" fmla="*/ 1540042 w 8899358"/>
                <a:gd name="connsiteY3" fmla="*/ 222584 h 2616868"/>
                <a:gd name="connsiteX4" fmla="*/ 2177715 w 8899358"/>
                <a:gd name="connsiteY4" fmla="*/ 282742 h 2616868"/>
                <a:gd name="connsiteX5" fmla="*/ 2767263 w 8899358"/>
                <a:gd name="connsiteY5" fmla="*/ 1521995 h 2616868"/>
                <a:gd name="connsiteX6" fmla="*/ 3212431 w 8899358"/>
                <a:gd name="connsiteY6" fmla="*/ 2159669 h 2616868"/>
                <a:gd name="connsiteX7" fmla="*/ 3633536 w 8899358"/>
                <a:gd name="connsiteY7" fmla="*/ 2316079 h 2616868"/>
                <a:gd name="connsiteX8" fmla="*/ 4162926 w 8899358"/>
                <a:gd name="connsiteY8" fmla="*/ 2051384 h 2616868"/>
                <a:gd name="connsiteX9" fmla="*/ 4367463 w 8899358"/>
                <a:gd name="connsiteY9" fmla="*/ 1365584 h 2616868"/>
                <a:gd name="connsiteX10" fmla="*/ 4584031 w 8899358"/>
                <a:gd name="connsiteY10" fmla="*/ 1329490 h 2616868"/>
                <a:gd name="connsiteX11" fmla="*/ 4704347 w 8899358"/>
                <a:gd name="connsiteY11" fmla="*/ 2003258 h 2616868"/>
                <a:gd name="connsiteX12" fmla="*/ 4788568 w 8899358"/>
                <a:gd name="connsiteY12" fmla="*/ 2448427 h 2616868"/>
                <a:gd name="connsiteX13" fmla="*/ 5125452 w 8899358"/>
                <a:gd name="connsiteY13" fmla="*/ 2520616 h 2616868"/>
                <a:gd name="connsiteX14" fmla="*/ 5378115 w 8899358"/>
                <a:gd name="connsiteY14" fmla="*/ 2328111 h 2616868"/>
                <a:gd name="connsiteX15" fmla="*/ 5546558 w 8899358"/>
                <a:gd name="connsiteY15" fmla="*/ 1822784 h 2616868"/>
                <a:gd name="connsiteX16" fmla="*/ 5702968 w 8899358"/>
                <a:gd name="connsiteY16" fmla="*/ 1534027 h 2616868"/>
                <a:gd name="connsiteX17" fmla="*/ 5823284 w 8899358"/>
                <a:gd name="connsiteY17" fmla="*/ 1991227 h 2616868"/>
                <a:gd name="connsiteX18" fmla="*/ 6100010 w 8899358"/>
                <a:gd name="connsiteY18" fmla="*/ 2520616 h 2616868"/>
                <a:gd name="connsiteX19" fmla="*/ 6340642 w 8899358"/>
                <a:gd name="connsiteY19" fmla="*/ 2568742 h 2616868"/>
                <a:gd name="connsiteX20" fmla="*/ 7230979 w 8899358"/>
                <a:gd name="connsiteY20" fmla="*/ 2556711 h 2616868"/>
                <a:gd name="connsiteX21" fmla="*/ 8899358 w 8899358"/>
                <a:gd name="connsiteY21" fmla="*/ 2328111 h 2616868"/>
                <a:gd name="connsiteX0" fmla="*/ 0 w 8899358"/>
                <a:gd name="connsiteY0" fmla="*/ 2219827 h 2616868"/>
                <a:gd name="connsiteX1" fmla="*/ 252663 w 8899358"/>
                <a:gd name="connsiteY1" fmla="*/ 2352174 h 2616868"/>
                <a:gd name="connsiteX2" fmla="*/ 818147 w 8899358"/>
                <a:gd name="connsiteY2" fmla="*/ 1618248 h 2616868"/>
                <a:gd name="connsiteX3" fmla="*/ 1540042 w 8899358"/>
                <a:gd name="connsiteY3" fmla="*/ 222584 h 2616868"/>
                <a:gd name="connsiteX4" fmla="*/ 2177715 w 8899358"/>
                <a:gd name="connsiteY4" fmla="*/ 282742 h 2616868"/>
                <a:gd name="connsiteX5" fmla="*/ 2767263 w 8899358"/>
                <a:gd name="connsiteY5" fmla="*/ 1521995 h 2616868"/>
                <a:gd name="connsiteX6" fmla="*/ 3212431 w 8899358"/>
                <a:gd name="connsiteY6" fmla="*/ 2159669 h 2616868"/>
                <a:gd name="connsiteX7" fmla="*/ 3633536 w 8899358"/>
                <a:gd name="connsiteY7" fmla="*/ 2316079 h 2616868"/>
                <a:gd name="connsiteX8" fmla="*/ 4162926 w 8899358"/>
                <a:gd name="connsiteY8" fmla="*/ 2051384 h 2616868"/>
                <a:gd name="connsiteX9" fmla="*/ 4367463 w 8899358"/>
                <a:gd name="connsiteY9" fmla="*/ 1365584 h 2616868"/>
                <a:gd name="connsiteX10" fmla="*/ 4584031 w 8899358"/>
                <a:gd name="connsiteY10" fmla="*/ 1329490 h 2616868"/>
                <a:gd name="connsiteX11" fmla="*/ 4704347 w 8899358"/>
                <a:gd name="connsiteY11" fmla="*/ 2003258 h 2616868"/>
                <a:gd name="connsiteX12" fmla="*/ 4788568 w 8899358"/>
                <a:gd name="connsiteY12" fmla="*/ 2448427 h 2616868"/>
                <a:gd name="connsiteX13" fmla="*/ 5125452 w 8899358"/>
                <a:gd name="connsiteY13" fmla="*/ 2520616 h 2616868"/>
                <a:gd name="connsiteX14" fmla="*/ 5378115 w 8899358"/>
                <a:gd name="connsiteY14" fmla="*/ 2328111 h 2616868"/>
                <a:gd name="connsiteX15" fmla="*/ 5546558 w 8899358"/>
                <a:gd name="connsiteY15" fmla="*/ 1822784 h 2616868"/>
                <a:gd name="connsiteX16" fmla="*/ 5702968 w 8899358"/>
                <a:gd name="connsiteY16" fmla="*/ 1534027 h 2616868"/>
                <a:gd name="connsiteX17" fmla="*/ 5823284 w 8899358"/>
                <a:gd name="connsiteY17" fmla="*/ 1991227 h 2616868"/>
                <a:gd name="connsiteX18" fmla="*/ 6100010 w 8899358"/>
                <a:gd name="connsiteY18" fmla="*/ 2520616 h 2616868"/>
                <a:gd name="connsiteX19" fmla="*/ 6340642 w 8899358"/>
                <a:gd name="connsiteY19" fmla="*/ 2568742 h 2616868"/>
                <a:gd name="connsiteX20" fmla="*/ 7230979 w 8899358"/>
                <a:gd name="connsiteY20" fmla="*/ 2556711 h 2616868"/>
                <a:gd name="connsiteX21" fmla="*/ 8899358 w 8899358"/>
                <a:gd name="connsiteY21" fmla="*/ 2328111 h 2616868"/>
                <a:gd name="connsiteX0" fmla="*/ 0 w 8899358"/>
                <a:gd name="connsiteY0" fmla="*/ 2219827 h 2693069"/>
                <a:gd name="connsiteX1" fmla="*/ 252663 w 8899358"/>
                <a:gd name="connsiteY1" fmla="*/ 2352174 h 2693069"/>
                <a:gd name="connsiteX2" fmla="*/ 818147 w 8899358"/>
                <a:gd name="connsiteY2" fmla="*/ 1618248 h 2693069"/>
                <a:gd name="connsiteX3" fmla="*/ 1540042 w 8899358"/>
                <a:gd name="connsiteY3" fmla="*/ 222584 h 2693069"/>
                <a:gd name="connsiteX4" fmla="*/ 2177715 w 8899358"/>
                <a:gd name="connsiteY4" fmla="*/ 282742 h 2693069"/>
                <a:gd name="connsiteX5" fmla="*/ 2767263 w 8899358"/>
                <a:gd name="connsiteY5" fmla="*/ 1521995 h 2693069"/>
                <a:gd name="connsiteX6" fmla="*/ 3212431 w 8899358"/>
                <a:gd name="connsiteY6" fmla="*/ 2159669 h 2693069"/>
                <a:gd name="connsiteX7" fmla="*/ 3633536 w 8899358"/>
                <a:gd name="connsiteY7" fmla="*/ 2316079 h 2693069"/>
                <a:gd name="connsiteX8" fmla="*/ 4162926 w 8899358"/>
                <a:gd name="connsiteY8" fmla="*/ 2051384 h 2693069"/>
                <a:gd name="connsiteX9" fmla="*/ 4367463 w 8899358"/>
                <a:gd name="connsiteY9" fmla="*/ 1365584 h 2693069"/>
                <a:gd name="connsiteX10" fmla="*/ 4584031 w 8899358"/>
                <a:gd name="connsiteY10" fmla="*/ 1329490 h 2693069"/>
                <a:gd name="connsiteX11" fmla="*/ 4704347 w 8899358"/>
                <a:gd name="connsiteY11" fmla="*/ 2003258 h 2693069"/>
                <a:gd name="connsiteX12" fmla="*/ 4788568 w 8899358"/>
                <a:gd name="connsiteY12" fmla="*/ 2448427 h 2693069"/>
                <a:gd name="connsiteX13" fmla="*/ 5125452 w 8899358"/>
                <a:gd name="connsiteY13" fmla="*/ 2520616 h 2693069"/>
                <a:gd name="connsiteX14" fmla="*/ 5378115 w 8899358"/>
                <a:gd name="connsiteY14" fmla="*/ 2328111 h 2693069"/>
                <a:gd name="connsiteX15" fmla="*/ 5546558 w 8899358"/>
                <a:gd name="connsiteY15" fmla="*/ 1822784 h 2693069"/>
                <a:gd name="connsiteX16" fmla="*/ 5702968 w 8899358"/>
                <a:gd name="connsiteY16" fmla="*/ 1534027 h 2693069"/>
                <a:gd name="connsiteX17" fmla="*/ 6100010 w 8899358"/>
                <a:gd name="connsiteY17" fmla="*/ 2520616 h 2693069"/>
                <a:gd name="connsiteX18" fmla="*/ 6340642 w 8899358"/>
                <a:gd name="connsiteY18" fmla="*/ 2568742 h 2693069"/>
                <a:gd name="connsiteX19" fmla="*/ 7230979 w 8899358"/>
                <a:gd name="connsiteY19" fmla="*/ 2556711 h 2693069"/>
                <a:gd name="connsiteX20" fmla="*/ 8899358 w 8899358"/>
                <a:gd name="connsiteY20" fmla="*/ 2328111 h 2693069"/>
                <a:gd name="connsiteX0" fmla="*/ 0 w 8899358"/>
                <a:gd name="connsiteY0" fmla="*/ 2219827 h 2693069"/>
                <a:gd name="connsiteX1" fmla="*/ 252663 w 8899358"/>
                <a:gd name="connsiteY1" fmla="*/ 2352174 h 2693069"/>
                <a:gd name="connsiteX2" fmla="*/ 818147 w 8899358"/>
                <a:gd name="connsiteY2" fmla="*/ 1618248 h 2693069"/>
                <a:gd name="connsiteX3" fmla="*/ 1540042 w 8899358"/>
                <a:gd name="connsiteY3" fmla="*/ 222584 h 2693069"/>
                <a:gd name="connsiteX4" fmla="*/ 2177715 w 8899358"/>
                <a:gd name="connsiteY4" fmla="*/ 282742 h 2693069"/>
                <a:gd name="connsiteX5" fmla="*/ 2767263 w 8899358"/>
                <a:gd name="connsiteY5" fmla="*/ 1521995 h 2693069"/>
                <a:gd name="connsiteX6" fmla="*/ 3212431 w 8899358"/>
                <a:gd name="connsiteY6" fmla="*/ 2159669 h 2693069"/>
                <a:gd name="connsiteX7" fmla="*/ 3633536 w 8899358"/>
                <a:gd name="connsiteY7" fmla="*/ 2316079 h 2693069"/>
                <a:gd name="connsiteX8" fmla="*/ 4162926 w 8899358"/>
                <a:gd name="connsiteY8" fmla="*/ 2051384 h 2693069"/>
                <a:gd name="connsiteX9" fmla="*/ 4367463 w 8899358"/>
                <a:gd name="connsiteY9" fmla="*/ 1365584 h 2693069"/>
                <a:gd name="connsiteX10" fmla="*/ 4584031 w 8899358"/>
                <a:gd name="connsiteY10" fmla="*/ 1329490 h 2693069"/>
                <a:gd name="connsiteX11" fmla="*/ 4704347 w 8899358"/>
                <a:gd name="connsiteY11" fmla="*/ 2003258 h 2693069"/>
                <a:gd name="connsiteX12" fmla="*/ 4788568 w 8899358"/>
                <a:gd name="connsiteY12" fmla="*/ 2448427 h 2693069"/>
                <a:gd name="connsiteX13" fmla="*/ 5125452 w 8899358"/>
                <a:gd name="connsiteY13" fmla="*/ 2520616 h 2693069"/>
                <a:gd name="connsiteX14" fmla="*/ 5378115 w 8899358"/>
                <a:gd name="connsiteY14" fmla="*/ 2328111 h 2693069"/>
                <a:gd name="connsiteX15" fmla="*/ 5702968 w 8899358"/>
                <a:gd name="connsiteY15" fmla="*/ 1534027 h 2693069"/>
                <a:gd name="connsiteX16" fmla="*/ 6100010 w 8899358"/>
                <a:gd name="connsiteY16" fmla="*/ 2520616 h 2693069"/>
                <a:gd name="connsiteX17" fmla="*/ 6340642 w 8899358"/>
                <a:gd name="connsiteY17" fmla="*/ 2568742 h 2693069"/>
                <a:gd name="connsiteX18" fmla="*/ 7230979 w 8899358"/>
                <a:gd name="connsiteY18" fmla="*/ 2556711 h 2693069"/>
                <a:gd name="connsiteX19" fmla="*/ 8899358 w 8899358"/>
                <a:gd name="connsiteY19" fmla="*/ 2328111 h 2693069"/>
                <a:gd name="connsiteX0" fmla="*/ 0 w 8899358"/>
                <a:gd name="connsiteY0" fmla="*/ 2219827 h 2693069"/>
                <a:gd name="connsiteX1" fmla="*/ 252663 w 8899358"/>
                <a:gd name="connsiteY1" fmla="*/ 2352174 h 2693069"/>
                <a:gd name="connsiteX2" fmla="*/ 818147 w 8899358"/>
                <a:gd name="connsiteY2" fmla="*/ 1618248 h 2693069"/>
                <a:gd name="connsiteX3" fmla="*/ 1540042 w 8899358"/>
                <a:gd name="connsiteY3" fmla="*/ 222584 h 2693069"/>
                <a:gd name="connsiteX4" fmla="*/ 2177715 w 8899358"/>
                <a:gd name="connsiteY4" fmla="*/ 282742 h 2693069"/>
                <a:gd name="connsiteX5" fmla="*/ 2767263 w 8899358"/>
                <a:gd name="connsiteY5" fmla="*/ 1521995 h 2693069"/>
                <a:gd name="connsiteX6" fmla="*/ 3212431 w 8899358"/>
                <a:gd name="connsiteY6" fmla="*/ 2159669 h 2693069"/>
                <a:gd name="connsiteX7" fmla="*/ 3633536 w 8899358"/>
                <a:gd name="connsiteY7" fmla="*/ 2316079 h 2693069"/>
                <a:gd name="connsiteX8" fmla="*/ 4162926 w 8899358"/>
                <a:gd name="connsiteY8" fmla="*/ 2051384 h 2693069"/>
                <a:gd name="connsiteX9" fmla="*/ 4367463 w 8899358"/>
                <a:gd name="connsiteY9" fmla="*/ 1365584 h 2693069"/>
                <a:gd name="connsiteX10" fmla="*/ 4584031 w 8899358"/>
                <a:gd name="connsiteY10" fmla="*/ 1329490 h 2693069"/>
                <a:gd name="connsiteX11" fmla="*/ 4704347 w 8899358"/>
                <a:gd name="connsiteY11" fmla="*/ 2003258 h 2693069"/>
                <a:gd name="connsiteX12" fmla="*/ 4788568 w 8899358"/>
                <a:gd name="connsiteY12" fmla="*/ 2448427 h 2693069"/>
                <a:gd name="connsiteX13" fmla="*/ 5125452 w 8899358"/>
                <a:gd name="connsiteY13" fmla="*/ 2520616 h 2693069"/>
                <a:gd name="connsiteX14" fmla="*/ 5378115 w 8899358"/>
                <a:gd name="connsiteY14" fmla="*/ 2328111 h 2693069"/>
                <a:gd name="connsiteX15" fmla="*/ 5702968 w 8899358"/>
                <a:gd name="connsiteY15" fmla="*/ 1534027 h 2693069"/>
                <a:gd name="connsiteX16" fmla="*/ 6100010 w 8899358"/>
                <a:gd name="connsiteY16" fmla="*/ 2520616 h 2693069"/>
                <a:gd name="connsiteX17" fmla="*/ 6340642 w 8899358"/>
                <a:gd name="connsiteY17" fmla="*/ 2568742 h 2693069"/>
                <a:gd name="connsiteX18" fmla="*/ 7230979 w 8899358"/>
                <a:gd name="connsiteY18" fmla="*/ 2556711 h 2693069"/>
                <a:gd name="connsiteX19" fmla="*/ 8899358 w 8899358"/>
                <a:gd name="connsiteY19" fmla="*/ 2328111 h 2693069"/>
                <a:gd name="connsiteX0" fmla="*/ 0 w 8899358"/>
                <a:gd name="connsiteY0" fmla="*/ 2219827 h 2693069"/>
                <a:gd name="connsiteX1" fmla="*/ 252663 w 8899358"/>
                <a:gd name="connsiteY1" fmla="*/ 2352174 h 2693069"/>
                <a:gd name="connsiteX2" fmla="*/ 818147 w 8899358"/>
                <a:gd name="connsiteY2" fmla="*/ 1618248 h 2693069"/>
                <a:gd name="connsiteX3" fmla="*/ 1540042 w 8899358"/>
                <a:gd name="connsiteY3" fmla="*/ 222584 h 2693069"/>
                <a:gd name="connsiteX4" fmla="*/ 2177715 w 8899358"/>
                <a:gd name="connsiteY4" fmla="*/ 282742 h 2693069"/>
                <a:gd name="connsiteX5" fmla="*/ 2767263 w 8899358"/>
                <a:gd name="connsiteY5" fmla="*/ 1521995 h 2693069"/>
                <a:gd name="connsiteX6" fmla="*/ 3212431 w 8899358"/>
                <a:gd name="connsiteY6" fmla="*/ 2159669 h 2693069"/>
                <a:gd name="connsiteX7" fmla="*/ 3633536 w 8899358"/>
                <a:gd name="connsiteY7" fmla="*/ 2316079 h 2693069"/>
                <a:gd name="connsiteX8" fmla="*/ 4162926 w 8899358"/>
                <a:gd name="connsiteY8" fmla="*/ 2051384 h 2693069"/>
                <a:gd name="connsiteX9" fmla="*/ 4367463 w 8899358"/>
                <a:gd name="connsiteY9" fmla="*/ 1365584 h 2693069"/>
                <a:gd name="connsiteX10" fmla="*/ 4584031 w 8899358"/>
                <a:gd name="connsiteY10" fmla="*/ 1329490 h 2693069"/>
                <a:gd name="connsiteX11" fmla="*/ 4704347 w 8899358"/>
                <a:gd name="connsiteY11" fmla="*/ 2003258 h 2693069"/>
                <a:gd name="connsiteX12" fmla="*/ 4788568 w 8899358"/>
                <a:gd name="connsiteY12" fmla="*/ 2448427 h 2693069"/>
                <a:gd name="connsiteX13" fmla="*/ 5125452 w 8899358"/>
                <a:gd name="connsiteY13" fmla="*/ 2520616 h 2693069"/>
                <a:gd name="connsiteX14" fmla="*/ 5378115 w 8899358"/>
                <a:gd name="connsiteY14" fmla="*/ 2328111 h 2693069"/>
                <a:gd name="connsiteX15" fmla="*/ 5702968 w 8899358"/>
                <a:gd name="connsiteY15" fmla="*/ 1534027 h 2693069"/>
                <a:gd name="connsiteX16" fmla="*/ 6100010 w 8899358"/>
                <a:gd name="connsiteY16" fmla="*/ 2520616 h 2693069"/>
                <a:gd name="connsiteX17" fmla="*/ 6340642 w 8899358"/>
                <a:gd name="connsiteY17" fmla="*/ 2568742 h 2693069"/>
                <a:gd name="connsiteX18" fmla="*/ 7230979 w 8899358"/>
                <a:gd name="connsiteY18" fmla="*/ 2556711 h 2693069"/>
                <a:gd name="connsiteX19" fmla="*/ 8899358 w 8899358"/>
                <a:gd name="connsiteY19" fmla="*/ 2328111 h 2693069"/>
                <a:gd name="connsiteX0" fmla="*/ 0 w 8899358"/>
                <a:gd name="connsiteY0" fmla="*/ 2219827 h 2693069"/>
                <a:gd name="connsiteX1" fmla="*/ 252663 w 8899358"/>
                <a:gd name="connsiteY1" fmla="*/ 2352174 h 2693069"/>
                <a:gd name="connsiteX2" fmla="*/ 818147 w 8899358"/>
                <a:gd name="connsiteY2" fmla="*/ 1618248 h 2693069"/>
                <a:gd name="connsiteX3" fmla="*/ 1540042 w 8899358"/>
                <a:gd name="connsiteY3" fmla="*/ 222584 h 2693069"/>
                <a:gd name="connsiteX4" fmla="*/ 2177715 w 8899358"/>
                <a:gd name="connsiteY4" fmla="*/ 282742 h 2693069"/>
                <a:gd name="connsiteX5" fmla="*/ 2767263 w 8899358"/>
                <a:gd name="connsiteY5" fmla="*/ 1521995 h 2693069"/>
                <a:gd name="connsiteX6" fmla="*/ 3212431 w 8899358"/>
                <a:gd name="connsiteY6" fmla="*/ 2159669 h 2693069"/>
                <a:gd name="connsiteX7" fmla="*/ 3633536 w 8899358"/>
                <a:gd name="connsiteY7" fmla="*/ 2316079 h 2693069"/>
                <a:gd name="connsiteX8" fmla="*/ 4162926 w 8899358"/>
                <a:gd name="connsiteY8" fmla="*/ 2051384 h 2693069"/>
                <a:gd name="connsiteX9" fmla="*/ 4367463 w 8899358"/>
                <a:gd name="connsiteY9" fmla="*/ 1365584 h 2693069"/>
                <a:gd name="connsiteX10" fmla="*/ 4584031 w 8899358"/>
                <a:gd name="connsiteY10" fmla="*/ 1329490 h 2693069"/>
                <a:gd name="connsiteX11" fmla="*/ 4704347 w 8899358"/>
                <a:gd name="connsiteY11" fmla="*/ 2003258 h 2693069"/>
                <a:gd name="connsiteX12" fmla="*/ 4788568 w 8899358"/>
                <a:gd name="connsiteY12" fmla="*/ 2448427 h 2693069"/>
                <a:gd name="connsiteX13" fmla="*/ 5125452 w 8899358"/>
                <a:gd name="connsiteY13" fmla="*/ 2520616 h 2693069"/>
                <a:gd name="connsiteX14" fmla="*/ 5378115 w 8899358"/>
                <a:gd name="connsiteY14" fmla="*/ 2328111 h 2693069"/>
                <a:gd name="connsiteX15" fmla="*/ 5702968 w 8899358"/>
                <a:gd name="connsiteY15" fmla="*/ 1534027 h 2693069"/>
                <a:gd name="connsiteX16" fmla="*/ 6100010 w 8899358"/>
                <a:gd name="connsiteY16" fmla="*/ 2520616 h 2693069"/>
                <a:gd name="connsiteX17" fmla="*/ 6340642 w 8899358"/>
                <a:gd name="connsiteY17" fmla="*/ 2568742 h 2693069"/>
                <a:gd name="connsiteX18" fmla="*/ 7230979 w 8899358"/>
                <a:gd name="connsiteY18" fmla="*/ 2556711 h 2693069"/>
                <a:gd name="connsiteX19" fmla="*/ 8899358 w 8899358"/>
                <a:gd name="connsiteY19" fmla="*/ 2328111 h 2693069"/>
                <a:gd name="connsiteX0" fmla="*/ 0 w 8899358"/>
                <a:gd name="connsiteY0" fmla="*/ 2219827 h 2693069"/>
                <a:gd name="connsiteX1" fmla="*/ 252663 w 8899358"/>
                <a:gd name="connsiteY1" fmla="*/ 2352174 h 2693069"/>
                <a:gd name="connsiteX2" fmla="*/ 818147 w 8899358"/>
                <a:gd name="connsiteY2" fmla="*/ 1618248 h 2693069"/>
                <a:gd name="connsiteX3" fmla="*/ 1540042 w 8899358"/>
                <a:gd name="connsiteY3" fmla="*/ 222584 h 2693069"/>
                <a:gd name="connsiteX4" fmla="*/ 2177715 w 8899358"/>
                <a:gd name="connsiteY4" fmla="*/ 282742 h 2693069"/>
                <a:gd name="connsiteX5" fmla="*/ 2767263 w 8899358"/>
                <a:gd name="connsiteY5" fmla="*/ 1521995 h 2693069"/>
                <a:gd name="connsiteX6" fmla="*/ 3212431 w 8899358"/>
                <a:gd name="connsiteY6" fmla="*/ 2159669 h 2693069"/>
                <a:gd name="connsiteX7" fmla="*/ 3633536 w 8899358"/>
                <a:gd name="connsiteY7" fmla="*/ 2316079 h 2693069"/>
                <a:gd name="connsiteX8" fmla="*/ 4162926 w 8899358"/>
                <a:gd name="connsiteY8" fmla="*/ 2051384 h 2693069"/>
                <a:gd name="connsiteX9" fmla="*/ 4367463 w 8899358"/>
                <a:gd name="connsiteY9" fmla="*/ 1365584 h 2693069"/>
                <a:gd name="connsiteX10" fmla="*/ 4584031 w 8899358"/>
                <a:gd name="connsiteY10" fmla="*/ 1329490 h 2693069"/>
                <a:gd name="connsiteX11" fmla="*/ 4704347 w 8899358"/>
                <a:gd name="connsiteY11" fmla="*/ 2003258 h 2693069"/>
                <a:gd name="connsiteX12" fmla="*/ 4788568 w 8899358"/>
                <a:gd name="connsiteY12" fmla="*/ 2448427 h 2693069"/>
                <a:gd name="connsiteX13" fmla="*/ 5125452 w 8899358"/>
                <a:gd name="connsiteY13" fmla="*/ 2520616 h 2693069"/>
                <a:gd name="connsiteX14" fmla="*/ 5378115 w 8899358"/>
                <a:gd name="connsiteY14" fmla="*/ 2328111 h 2693069"/>
                <a:gd name="connsiteX15" fmla="*/ 5702968 w 8899358"/>
                <a:gd name="connsiteY15" fmla="*/ 1534027 h 2693069"/>
                <a:gd name="connsiteX16" fmla="*/ 6100010 w 8899358"/>
                <a:gd name="connsiteY16" fmla="*/ 2520616 h 2693069"/>
                <a:gd name="connsiteX17" fmla="*/ 6340642 w 8899358"/>
                <a:gd name="connsiteY17" fmla="*/ 2568742 h 2693069"/>
                <a:gd name="connsiteX18" fmla="*/ 7230979 w 8899358"/>
                <a:gd name="connsiteY18" fmla="*/ 2556711 h 2693069"/>
                <a:gd name="connsiteX19" fmla="*/ 8899358 w 8899358"/>
                <a:gd name="connsiteY19" fmla="*/ 2328111 h 2693069"/>
                <a:gd name="connsiteX0" fmla="*/ 0 w 8899358"/>
                <a:gd name="connsiteY0" fmla="*/ 2219827 h 2693069"/>
                <a:gd name="connsiteX1" fmla="*/ 252663 w 8899358"/>
                <a:gd name="connsiteY1" fmla="*/ 2352174 h 2693069"/>
                <a:gd name="connsiteX2" fmla="*/ 818147 w 8899358"/>
                <a:gd name="connsiteY2" fmla="*/ 1618248 h 2693069"/>
                <a:gd name="connsiteX3" fmla="*/ 1540042 w 8899358"/>
                <a:gd name="connsiteY3" fmla="*/ 222584 h 2693069"/>
                <a:gd name="connsiteX4" fmla="*/ 2177715 w 8899358"/>
                <a:gd name="connsiteY4" fmla="*/ 282742 h 2693069"/>
                <a:gd name="connsiteX5" fmla="*/ 2767263 w 8899358"/>
                <a:gd name="connsiteY5" fmla="*/ 1521995 h 2693069"/>
                <a:gd name="connsiteX6" fmla="*/ 3212431 w 8899358"/>
                <a:gd name="connsiteY6" fmla="*/ 2159669 h 2693069"/>
                <a:gd name="connsiteX7" fmla="*/ 3633536 w 8899358"/>
                <a:gd name="connsiteY7" fmla="*/ 2316079 h 2693069"/>
                <a:gd name="connsiteX8" fmla="*/ 4162926 w 8899358"/>
                <a:gd name="connsiteY8" fmla="*/ 2051384 h 2693069"/>
                <a:gd name="connsiteX9" fmla="*/ 4367463 w 8899358"/>
                <a:gd name="connsiteY9" fmla="*/ 1365584 h 2693069"/>
                <a:gd name="connsiteX10" fmla="*/ 4584031 w 8899358"/>
                <a:gd name="connsiteY10" fmla="*/ 1329490 h 2693069"/>
                <a:gd name="connsiteX11" fmla="*/ 4704347 w 8899358"/>
                <a:gd name="connsiteY11" fmla="*/ 2003258 h 2693069"/>
                <a:gd name="connsiteX12" fmla="*/ 4788568 w 8899358"/>
                <a:gd name="connsiteY12" fmla="*/ 2448427 h 2693069"/>
                <a:gd name="connsiteX13" fmla="*/ 5125452 w 8899358"/>
                <a:gd name="connsiteY13" fmla="*/ 2520616 h 2693069"/>
                <a:gd name="connsiteX14" fmla="*/ 5378115 w 8899358"/>
                <a:gd name="connsiteY14" fmla="*/ 2328111 h 2693069"/>
                <a:gd name="connsiteX15" fmla="*/ 5702968 w 8899358"/>
                <a:gd name="connsiteY15" fmla="*/ 1534027 h 2693069"/>
                <a:gd name="connsiteX16" fmla="*/ 6100010 w 8899358"/>
                <a:gd name="connsiteY16" fmla="*/ 2520616 h 2693069"/>
                <a:gd name="connsiteX17" fmla="*/ 6340642 w 8899358"/>
                <a:gd name="connsiteY17" fmla="*/ 2568742 h 2693069"/>
                <a:gd name="connsiteX18" fmla="*/ 7230979 w 8899358"/>
                <a:gd name="connsiteY18" fmla="*/ 2556711 h 2693069"/>
                <a:gd name="connsiteX19" fmla="*/ 8899358 w 8899358"/>
                <a:gd name="connsiteY19" fmla="*/ 2328111 h 2693069"/>
                <a:gd name="connsiteX0" fmla="*/ 0 w 8899358"/>
                <a:gd name="connsiteY0" fmla="*/ 2219827 h 2667669"/>
                <a:gd name="connsiteX1" fmla="*/ 252663 w 8899358"/>
                <a:gd name="connsiteY1" fmla="*/ 2352174 h 2667669"/>
                <a:gd name="connsiteX2" fmla="*/ 818147 w 8899358"/>
                <a:gd name="connsiteY2" fmla="*/ 1618248 h 2667669"/>
                <a:gd name="connsiteX3" fmla="*/ 1540042 w 8899358"/>
                <a:gd name="connsiteY3" fmla="*/ 222584 h 2667669"/>
                <a:gd name="connsiteX4" fmla="*/ 2177715 w 8899358"/>
                <a:gd name="connsiteY4" fmla="*/ 282742 h 2667669"/>
                <a:gd name="connsiteX5" fmla="*/ 2767263 w 8899358"/>
                <a:gd name="connsiteY5" fmla="*/ 1521995 h 2667669"/>
                <a:gd name="connsiteX6" fmla="*/ 3212431 w 8899358"/>
                <a:gd name="connsiteY6" fmla="*/ 2159669 h 2667669"/>
                <a:gd name="connsiteX7" fmla="*/ 3633536 w 8899358"/>
                <a:gd name="connsiteY7" fmla="*/ 2316079 h 2667669"/>
                <a:gd name="connsiteX8" fmla="*/ 4162926 w 8899358"/>
                <a:gd name="connsiteY8" fmla="*/ 2051384 h 2667669"/>
                <a:gd name="connsiteX9" fmla="*/ 4367463 w 8899358"/>
                <a:gd name="connsiteY9" fmla="*/ 1365584 h 2667669"/>
                <a:gd name="connsiteX10" fmla="*/ 4584031 w 8899358"/>
                <a:gd name="connsiteY10" fmla="*/ 1329490 h 2667669"/>
                <a:gd name="connsiteX11" fmla="*/ 4704347 w 8899358"/>
                <a:gd name="connsiteY11" fmla="*/ 2003258 h 2667669"/>
                <a:gd name="connsiteX12" fmla="*/ 4788568 w 8899358"/>
                <a:gd name="connsiteY12" fmla="*/ 2448427 h 2667669"/>
                <a:gd name="connsiteX13" fmla="*/ 5125452 w 8899358"/>
                <a:gd name="connsiteY13" fmla="*/ 2520616 h 2667669"/>
                <a:gd name="connsiteX14" fmla="*/ 5378115 w 8899358"/>
                <a:gd name="connsiteY14" fmla="*/ 2328111 h 2667669"/>
                <a:gd name="connsiteX15" fmla="*/ 5702968 w 8899358"/>
                <a:gd name="connsiteY15" fmla="*/ 1686427 h 2667669"/>
                <a:gd name="connsiteX16" fmla="*/ 6100010 w 8899358"/>
                <a:gd name="connsiteY16" fmla="*/ 2520616 h 2667669"/>
                <a:gd name="connsiteX17" fmla="*/ 6340642 w 8899358"/>
                <a:gd name="connsiteY17" fmla="*/ 2568742 h 2667669"/>
                <a:gd name="connsiteX18" fmla="*/ 7230979 w 8899358"/>
                <a:gd name="connsiteY18" fmla="*/ 2556711 h 2667669"/>
                <a:gd name="connsiteX19" fmla="*/ 8899358 w 8899358"/>
                <a:gd name="connsiteY19" fmla="*/ 2328111 h 2667669"/>
                <a:gd name="connsiteX0" fmla="*/ 0 w 8899358"/>
                <a:gd name="connsiteY0" fmla="*/ 2219827 h 2667669"/>
                <a:gd name="connsiteX1" fmla="*/ 252663 w 8899358"/>
                <a:gd name="connsiteY1" fmla="*/ 2352174 h 2667669"/>
                <a:gd name="connsiteX2" fmla="*/ 818147 w 8899358"/>
                <a:gd name="connsiteY2" fmla="*/ 1618248 h 2667669"/>
                <a:gd name="connsiteX3" fmla="*/ 1540042 w 8899358"/>
                <a:gd name="connsiteY3" fmla="*/ 222584 h 2667669"/>
                <a:gd name="connsiteX4" fmla="*/ 2177715 w 8899358"/>
                <a:gd name="connsiteY4" fmla="*/ 282742 h 2667669"/>
                <a:gd name="connsiteX5" fmla="*/ 2767263 w 8899358"/>
                <a:gd name="connsiteY5" fmla="*/ 1521995 h 2667669"/>
                <a:gd name="connsiteX6" fmla="*/ 3212431 w 8899358"/>
                <a:gd name="connsiteY6" fmla="*/ 2159669 h 2667669"/>
                <a:gd name="connsiteX7" fmla="*/ 3633536 w 8899358"/>
                <a:gd name="connsiteY7" fmla="*/ 2316079 h 2667669"/>
                <a:gd name="connsiteX8" fmla="*/ 4162926 w 8899358"/>
                <a:gd name="connsiteY8" fmla="*/ 2051384 h 2667669"/>
                <a:gd name="connsiteX9" fmla="*/ 4367463 w 8899358"/>
                <a:gd name="connsiteY9" fmla="*/ 1365584 h 2667669"/>
                <a:gd name="connsiteX10" fmla="*/ 4584031 w 8899358"/>
                <a:gd name="connsiteY10" fmla="*/ 1329490 h 2667669"/>
                <a:gd name="connsiteX11" fmla="*/ 4704347 w 8899358"/>
                <a:gd name="connsiteY11" fmla="*/ 2003258 h 2667669"/>
                <a:gd name="connsiteX12" fmla="*/ 4788568 w 8899358"/>
                <a:gd name="connsiteY12" fmla="*/ 2448427 h 2667669"/>
                <a:gd name="connsiteX13" fmla="*/ 5125452 w 8899358"/>
                <a:gd name="connsiteY13" fmla="*/ 2520616 h 2667669"/>
                <a:gd name="connsiteX14" fmla="*/ 5378115 w 8899358"/>
                <a:gd name="connsiteY14" fmla="*/ 2328111 h 2667669"/>
                <a:gd name="connsiteX15" fmla="*/ 5702968 w 8899358"/>
                <a:gd name="connsiteY15" fmla="*/ 1686427 h 2667669"/>
                <a:gd name="connsiteX16" fmla="*/ 6100010 w 8899358"/>
                <a:gd name="connsiteY16" fmla="*/ 2520616 h 2667669"/>
                <a:gd name="connsiteX17" fmla="*/ 6340642 w 8899358"/>
                <a:gd name="connsiteY17" fmla="*/ 2568742 h 2667669"/>
                <a:gd name="connsiteX18" fmla="*/ 7230979 w 8899358"/>
                <a:gd name="connsiteY18" fmla="*/ 2328111 h 2667669"/>
                <a:gd name="connsiteX19" fmla="*/ 8899358 w 8899358"/>
                <a:gd name="connsiteY19" fmla="*/ 2328111 h 2667669"/>
                <a:gd name="connsiteX0" fmla="*/ 0 w 8899358"/>
                <a:gd name="connsiteY0" fmla="*/ 2219827 h 2627563"/>
                <a:gd name="connsiteX1" fmla="*/ 252663 w 8899358"/>
                <a:gd name="connsiteY1" fmla="*/ 2352174 h 2627563"/>
                <a:gd name="connsiteX2" fmla="*/ 818147 w 8899358"/>
                <a:gd name="connsiteY2" fmla="*/ 1618248 h 2627563"/>
                <a:gd name="connsiteX3" fmla="*/ 1540042 w 8899358"/>
                <a:gd name="connsiteY3" fmla="*/ 222584 h 2627563"/>
                <a:gd name="connsiteX4" fmla="*/ 2177715 w 8899358"/>
                <a:gd name="connsiteY4" fmla="*/ 282742 h 2627563"/>
                <a:gd name="connsiteX5" fmla="*/ 2767263 w 8899358"/>
                <a:gd name="connsiteY5" fmla="*/ 1521995 h 2627563"/>
                <a:gd name="connsiteX6" fmla="*/ 3212431 w 8899358"/>
                <a:gd name="connsiteY6" fmla="*/ 2159669 h 2627563"/>
                <a:gd name="connsiteX7" fmla="*/ 3633536 w 8899358"/>
                <a:gd name="connsiteY7" fmla="*/ 2316079 h 2627563"/>
                <a:gd name="connsiteX8" fmla="*/ 4162926 w 8899358"/>
                <a:gd name="connsiteY8" fmla="*/ 2051384 h 2627563"/>
                <a:gd name="connsiteX9" fmla="*/ 4367463 w 8899358"/>
                <a:gd name="connsiteY9" fmla="*/ 1365584 h 2627563"/>
                <a:gd name="connsiteX10" fmla="*/ 4584031 w 8899358"/>
                <a:gd name="connsiteY10" fmla="*/ 1329490 h 2627563"/>
                <a:gd name="connsiteX11" fmla="*/ 4704347 w 8899358"/>
                <a:gd name="connsiteY11" fmla="*/ 2003258 h 2627563"/>
                <a:gd name="connsiteX12" fmla="*/ 4788568 w 8899358"/>
                <a:gd name="connsiteY12" fmla="*/ 2448427 h 2627563"/>
                <a:gd name="connsiteX13" fmla="*/ 5125452 w 8899358"/>
                <a:gd name="connsiteY13" fmla="*/ 2520616 h 2627563"/>
                <a:gd name="connsiteX14" fmla="*/ 5378115 w 8899358"/>
                <a:gd name="connsiteY14" fmla="*/ 2328111 h 2627563"/>
                <a:gd name="connsiteX15" fmla="*/ 5702968 w 8899358"/>
                <a:gd name="connsiteY15" fmla="*/ 1686427 h 2627563"/>
                <a:gd name="connsiteX16" fmla="*/ 6100010 w 8899358"/>
                <a:gd name="connsiteY16" fmla="*/ 2520616 h 2627563"/>
                <a:gd name="connsiteX17" fmla="*/ 7230979 w 8899358"/>
                <a:gd name="connsiteY17" fmla="*/ 2328111 h 2627563"/>
                <a:gd name="connsiteX18" fmla="*/ 8899358 w 8899358"/>
                <a:gd name="connsiteY18" fmla="*/ 2328111 h 2627563"/>
                <a:gd name="connsiteX0" fmla="*/ 0 w 8899358"/>
                <a:gd name="connsiteY0" fmla="*/ 2177717 h 2585453"/>
                <a:gd name="connsiteX1" fmla="*/ 252663 w 8899358"/>
                <a:gd name="connsiteY1" fmla="*/ 2310064 h 2585453"/>
                <a:gd name="connsiteX2" fmla="*/ 818147 w 8899358"/>
                <a:gd name="connsiteY2" fmla="*/ 1576138 h 2585453"/>
                <a:gd name="connsiteX3" fmla="*/ 1540042 w 8899358"/>
                <a:gd name="connsiteY3" fmla="*/ 180474 h 2585453"/>
                <a:gd name="connsiteX4" fmla="*/ 1816768 w 8899358"/>
                <a:gd name="connsiteY4" fmla="*/ 493295 h 2585453"/>
                <a:gd name="connsiteX5" fmla="*/ 2177715 w 8899358"/>
                <a:gd name="connsiteY5" fmla="*/ 240632 h 2585453"/>
                <a:gd name="connsiteX6" fmla="*/ 2767263 w 8899358"/>
                <a:gd name="connsiteY6" fmla="*/ 1479885 h 2585453"/>
                <a:gd name="connsiteX7" fmla="*/ 3212431 w 8899358"/>
                <a:gd name="connsiteY7" fmla="*/ 2117559 h 2585453"/>
                <a:gd name="connsiteX8" fmla="*/ 3633536 w 8899358"/>
                <a:gd name="connsiteY8" fmla="*/ 2273969 h 2585453"/>
                <a:gd name="connsiteX9" fmla="*/ 4162926 w 8899358"/>
                <a:gd name="connsiteY9" fmla="*/ 2009274 h 2585453"/>
                <a:gd name="connsiteX10" fmla="*/ 4367463 w 8899358"/>
                <a:gd name="connsiteY10" fmla="*/ 1323474 h 2585453"/>
                <a:gd name="connsiteX11" fmla="*/ 4584031 w 8899358"/>
                <a:gd name="connsiteY11" fmla="*/ 1287380 h 2585453"/>
                <a:gd name="connsiteX12" fmla="*/ 4704347 w 8899358"/>
                <a:gd name="connsiteY12" fmla="*/ 1961148 h 2585453"/>
                <a:gd name="connsiteX13" fmla="*/ 4788568 w 8899358"/>
                <a:gd name="connsiteY13" fmla="*/ 2406317 h 2585453"/>
                <a:gd name="connsiteX14" fmla="*/ 5125452 w 8899358"/>
                <a:gd name="connsiteY14" fmla="*/ 2478506 h 2585453"/>
                <a:gd name="connsiteX15" fmla="*/ 5378115 w 8899358"/>
                <a:gd name="connsiteY15" fmla="*/ 2286001 h 2585453"/>
                <a:gd name="connsiteX16" fmla="*/ 5702968 w 8899358"/>
                <a:gd name="connsiteY16" fmla="*/ 1644317 h 2585453"/>
                <a:gd name="connsiteX17" fmla="*/ 6100010 w 8899358"/>
                <a:gd name="connsiteY17" fmla="*/ 2478506 h 2585453"/>
                <a:gd name="connsiteX18" fmla="*/ 7230979 w 8899358"/>
                <a:gd name="connsiteY18" fmla="*/ 2286001 h 2585453"/>
                <a:gd name="connsiteX19" fmla="*/ 8899358 w 8899358"/>
                <a:gd name="connsiteY19" fmla="*/ 2286001 h 2585453"/>
                <a:gd name="connsiteX0" fmla="*/ 0 w 8899358"/>
                <a:gd name="connsiteY0" fmla="*/ 2101517 h 2509253"/>
                <a:gd name="connsiteX1" fmla="*/ 252663 w 8899358"/>
                <a:gd name="connsiteY1" fmla="*/ 2233864 h 2509253"/>
                <a:gd name="connsiteX2" fmla="*/ 818147 w 8899358"/>
                <a:gd name="connsiteY2" fmla="*/ 1499938 h 2509253"/>
                <a:gd name="connsiteX3" fmla="*/ 1816768 w 8899358"/>
                <a:gd name="connsiteY3" fmla="*/ 417095 h 2509253"/>
                <a:gd name="connsiteX4" fmla="*/ 2177715 w 8899358"/>
                <a:gd name="connsiteY4" fmla="*/ 164432 h 2509253"/>
                <a:gd name="connsiteX5" fmla="*/ 2767263 w 8899358"/>
                <a:gd name="connsiteY5" fmla="*/ 1403685 h 2509253"/>
                <a:gd name="connsiteX6" fmla="*/ 3212431 w 8899358"/>
                <a:gd name="connsiteY6" fmla="*/ 2041359 h 2509253"/>
                <a:gd name="connsiteX7" fmla="*/ 3633536 w 8899358"/>
                <a:gd name="connsiteY7" fmla="*/ 2197769 h 2509253"/>
                <a:gd name="connsiteX8" fmla="*/ 4162926 w 8899358"/>
                <a:gd name="connsiteY8" fmla="*/ 1933074 h 2509253"/>
                <a:gd name="connsiteX9" fmla="*/ 4367463 w 8899358"/>
                <a:gd name="connsiteY9" fmla="*/ 1247274 h 2509253"/>
                <a:gd name="connsiteX10" fmla="*/ 4584031 w 8899358"/>
                <a:gd name="connsiteY10" fmla="*/ 1211180 h 2509253"/>
                <a:gd name="connsiteX11" fmla="*/ 4704347 w 8899358"/>
                <a:gd name="connsiteY11" fmla="*/ 1884948 h 2509253"/>
                <a:gd name="connsiteX12" fmla="*/ 4788568 w 8899358"/>
                <a:gd name="connsiteY12" fmla="*/ 2330117 h 2509253"/>
                <a:gd name="connsiteX13" fmla="*/ 5125452 w 8899358"/>
                <a:gd name="connsiteY13" fmla="*/ 2402306 h 2509253"/>
                <a:gd name="connsiteX14" fmla="*/ 5378115 w 8899358"/>
                <a:gd name="connsiteY14" fmla="*/ 2209801 h 2509253"/>
                <a:gd name="connsiteX15" fmla="*/ 5702968 w 8899358"/>
                <a:gd name="connsiteY15" fmla="*/ 1568117 h 2509253"/>
                <a:gd name="connsiteX16" fmla="*/ 6100010 w 8899358"/>
                <a:gd name="connsiteY16" fmla="*/ 2402306 h 2509253"/>
                <a:gd name="connsiteX17" fmla="*/ 7230979 w 8899358"/>
                <a:gd name="connsiteY17" fmla="*/ 2209801 h 2509253"/>
                <a:gd name="connsiteX18" fmla="*/ 8899358 w 8899358"/>
                <a:gd name="connsiteY18" fmla="*/ 2209801 h 2509253"/>
                <a:gd name="connsiteX0" fmla="*/ 0 w 8899358"/>
                <a:gd name="connsiteY0" fmla="*/ 1700464 h 2108200"/>
                <a:gd name="connsiteX1" fmla="*/ 252663 w 8899358"/>
                <a:gd name="connsiteY1" fmla="*/ 1832811 h 2108200"/>
                <a:gd name="connsiteX2" fmla="*/ 818147 w 8899358"/>
                <a:gd name="connsiteY2" fmla="*/ 1098885 h 2108200"/>
                <a:gd name="connsiteX3" fmla="*/ 1816768 w 8899358"/>
                <a:gd name="connsiteY3" fmla="*/ 16042 h 2108200"/>
                <a:gd name="connsiteX4" fmla="*/ 2767263 w 8899358"/>
                <a:gd name="connsiteY4" fmla="*/ 1002632 h 2108200"/>
                <a:gd name="connsiteX5" fmla="*/ 3212431 w 8899358"/>
                <a:gd name="connsiteY5" fmla="*/ 1640306 h 2108200"/>
                <a:gd name="connsiteX6" fmla="*/ 3633536 w 8899358"/>
                <a:gd name="connsiteY6" fmla="*/ 1796716 h 2108200"/>
                <a:gd name="connsiteX7" fmla="*/ 4162926 w 8899358"/>
                <a:gd name="connsiteY7" fmla="*/ 1532021 h 2108200"/>
                <a:gd name="connsiteX8" fmla="*/ 4367463 w 8899358"/>
                <a:gd name="connsiteY8" fmla="*/ 846221 h 2108200"/>
                <a:gd name="connsiteX9" fmla="*/ 4584031 w 8899358"/>
                <a:gd name="connsiteY9" fmla="*/ 810127 h 2108200"/>
                <a:gd name="connsiteX10" fmla="*/ 4704347 w 8899358"/>
                <a:gd name="connsiteY10" fmla="*/ 1483895 h 2108200"/>
                <a:gd name="connsiteX11" fmla="*/ 4788568 w 8899358"/>
                <a:gd name="connsiteY11" fmla="*/ 1929064 h 2108200"/>
                <a:gd name="connsiteX12" fmla="*/ 5125452 w 8899358"/>
                <a:gd name="connsiteY12" fmla="*/ 2001253 h 2108200"/>
                <a:gd name="connsiteX13" fmla="*/ 5378115 w 8899358"/>
                <a:gd name="connsiteY13" fmla="*/ 1808748 h 2108200"/>
                <a:gd name="connsiteX14" fmla="*/ 5702968 w 8899358"/>
                <a:gd name="connsiteY14" fmla="*/ 1167064 h 2108200"/>
                <a:gd name="connsiteX15" fmla="*/ 6100010 w 8899358"/>
                <a:gd name="connsiteY15" fmla="*/ 2001253 h 2108200"/>
                <a:gd name="connsiteX16" fmla="*/ 7230979 w 8899358"/>
                <a:gd name="connsiteY16" fmla="*/ 1808748 h 2108200"/>
                <a:gd name="connsiteX17" fmla="*/ 8899358 w 8899358"/>
                <a:gd name="connsiteY17" fmla="*/ 1808748 h 210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99358" h="2108200">
                  <a:moveTo>
                    <a:pt x="0" y="1700464"/>
                  </a:moveTo>
                  <a:cubicBezTo>
                    <a:pt x="58152" y="1816769"/>
                    <a:pt x="116305" y="1933074"/>
                    <a:pt x="252663" y="1832811"/>
                  </a:cubicBezTo>
                  <a:cubicBezTo>
                    <a:pt x="389021" y="1732548"/>
                    <a:pt x="557463" y="1401680"/>
                    <a:pt x="818147" y="1098885"/>
                  </a:cubicBezTo>
                  <a:cubicBezTo>
                    <a:pt x="1078831" y="796090"/>
                    <a:pt x="1491915" y="32084"/>
                    <a:pt x="1816768" y="16042"/>
                  </a:cubicBezTo>
                  <a:cubicBezTo>
                    <a:pt x="2141621" y="0"/>
                    <a:pt x="2534653" y="731921"/>
                    <a:pt x="2767263" y="1002632"/>
                  </a:cubicBezTo>
                  <a:cubicBezTo>
                    <a:pt x="2999874" y="1273343"/>
                    <a:pt x="3068052" y="1507959"/>
                    <a:pt x="3212431" y="1640306"/>
                  </a:cubicBezTo>
                  <a:cubicBezTo>
                    <a:pt x="3356810" y="1772653"/>
                    <a:pt x="3475120" y="1814763"/>
                    <a:pt x="3633536" y="1796716"/>
                  </a:cubicBezTo>
                  <a:cubicBezTo>
                    <a:pt x="3791952" y="1778669"/>
                    <a:pt x="4040605" y="1690437"/>
                    <a:pt x="4162926" y="1532021"/>
                  </a:cubicBezTo>
                  <a:cubicBezTo>
                    <a:pt x="4285247" y="1373605"/>
                    <a:pt x="4297279" y="966537"/>
                    <a:pt x="4367463" y="846221"/>
                  </a:cubicBezTo>
                  <a:cubicBezTo>
                    <a:pt x="4437647" y="725905"/>
                    <a:pt x="4527884" y="703848"/>
                    <a:pt x="4584031" y="810127"/>
                  </a:cubicBezTo>
                  <a:cubicBezTo>
                    <a:pt x="4640178" y="916406"/>
                    <a:pt x="4670258" y="1297406"/>
                    <a:pt x="4704347" y="1483895"/>
                  </a:cubicBezTo>
                  <a:cubicBezTo>
                    <a:pt x="4738436" y="1670384"/>
                    <a:pt x="4718384" y="1842838"/>
                    <a:pt x="4788568" y="1929064"/>
                  </a:cubicBezTo>
                  <a:cubicBezTo>
                    <a:pt x="4858752" y="2015290"/>
                    <a:pt x="5027194" y="2021306"/>
                    <a:pt x="5125452" y="2001253"/>
                  </a:cubicBezTo>
                  <a:cubicBezTo>
                    <a:pt x="5223710" y="1981200"/>
                    <a:pt x="5281862" y="1947780"/>
                    <a:pt x="5378115" y="1808748"/>
                  </a:cubicBezTo>
                  <a:cubicBezTo>
                    <a:pt x="5474368" y="1669717"/>
                    <a:pt x="5346031" y="1383633"/>
                    <a:pt x="5702968" y="1167064"/>
                  </a:cubicBezTo>
                  <a:cubicBezTo>
                    <a:pt x="6055894" y="1291390"/>
                    <a:pt x="5845341" y="1894306"/>
                    <a:pt x="6100010" y="2001253"/>
                  </a:cubicBezTo>
                  <a:cubicBezTo>
                    <a:pt x="6354679" y="2108200"/>
                    <a:pt x="6764421" y="1840832"/>
                    <a:pt x="7230979" y="1808748"/>
                  </a:cubicBezTo>
                  <a:cubicBezTo>
                    <a:pt x="7517732" y="1806743"/>
                    <a:pt x="8628648" y="1824790"/>
                    <a:pt x="8899358" y="1808748"/>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21" name="Text Box 4"/>
          <p:cNvSpPr txBox="1">
            <a:spLocks noChangeArrowheads="1"/>
          </p:cNvSpPr>
          <p:nvPr/>
        </p:nvSpPr>
        <p:spPr bwMode="auto">
          <a:xfrm>
            <a:off x="0" y="914400"/>
            <a:ext cx="9144000" cy="523220"/>
          </a:xfrm>
          <a:prstGeom prst="rect">
            <a:avLst/>
          </a:prstGeom>
          <a:ln w="9525">
            <a:noFill/>
            <a:miter lim="800000"/>
            <a:headEnd/>
            <a:tailEnd/>
          </a:ln>
        </p:spPr>
        <p:txBody>
          <a:bodyPr wrap="square">
            <a:spAutoFit/>
          </a:bodyPr>
          <a:lstStyle/>
          <a:p>
            <a:pPr algn="ctr"/>
            <a:r>
              <a:rPr lang="en-US" sz="2800" b="1" dirty="0" smtClean="0"/>
              <a:t>First, let’s talk about mathematical filtering &amp; smoothing</a:t>
            </a:r>
          </a:p>
        </p:txBody>
      </p:sp>
      <p:pic>
        <p:nvPicPr>
          <p:cNvPr id="34" name="Picture 2" descr="http://www.mathworks.com/help/releases/R2015b/curvefit/smooth_sg2.gif"/>
          <p:cNvPicPr>
            <a:picLocks noChangeAspect="1" noChangeArrowheads="1"/>
          </p:cNvPicPr>
          <p:nvPr/>
        </p:nvPicPr>
        <p:blipFill>
          <a:blip r:embed="rId4"/>
          <a:srcRect l="75862" t="21345" r="2342" b="70666"/>
          <a:stretch>
            <a:fillRect/>
          </a:stretch>
        </p:blipFill>
        <p:spPr bwMode="auto">
          <a:xfrm>
            <a:off x="6922008" y="4724400"/>
            <a:ext cx="2057400" cy="1219200"/>
          </a:xfrm>
          <a:prstGeom prst="rect">
            <a:avLst/>
          </a:prstGeom>
          <a:noFill/>
          <a:ln w="76200">
            <a:solidFill>
              <a:srgbClr val="FF0000"/>
            </a:solidFill>
          </a:ln>
        </p:spPr>
      </p:pic>
      <p:sp useBgFill="1">
        <p:nvSpPr>
          <p:cNvPr id="32" name="Text Box 4"/>
          <p:cNvSpPr txBox="1">
            <a:spLocks noChangeArrowheads="1"/>
          </p:cNvSpPr>
          <p:nvPr/>
        </p:nvSpPr>
        <p:spPr bwMode="auto">
          <a:xfrm>
            <a:off x="0" y="1371600"/>
            <a:ext cx="9144000" cy="523220"/>
          </a:xfrm>
          <a:prstGeom prst="rect">
            <a:avLst/>
          </a:prstGeom>
          <a:ln w="9525">
            <a:noFill/>
            <a:miter lim="800000"/>
            <a:headEnd/>
            <a:tailEnd/>
          </a:ln>
        </p:spPr>
        <p:txBody>
          <a:bodyPr wrap="square">
            <a:spAutoFit/>
          </a:bodyPr>
          <a:lstStyle/>
          <a:p>
            <a:pPr algn="ctr"/>
            <a:r>
              <a:rPr lang="en-US" sz="2800" b="1" dirty="0" smtClean="0"/>
              <a:t>Here’s an example . . .</a:t>
            </a:r>
          </a:p>
        </p:txBody>
      </p:sp>
      <p:sp>
        <p:nvSpPr>
          <p:cNvPr id="36" name="Rectangle 35"/>
          <p:cNvSpPr/>
          <p:nvPr/>
        </p:nvSpPr>
        <p:spPr>
          <a:xfrm>
            <a:off x="6885432" y="4690872"/>
            <a:ext cx="2112264" cy="12893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000"/>
                                        <p:tgtEl>
                                          <p:spTgt spid="9"/>
                                        </p:tgtEl>
                                      </p:cBhvr>
                                    </p:animEffect>
                                  </p:childTnLst>
                                </p:cTn>
                              </p:par>
                              <p:par>
                                <p:cTn id="13" presetID="10" presetClass="exit" presetSubtype="0" fill="hold" nodeType="withEffect">
                                  <p:stCondLst>
                                    <p:cond delay="0"/>
                                  </p:stCondLst>
                                  <p:childTnLst>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1000"/>
                                        <p:tgtEl>
                                          <p:spTgt spid="34"/>
                                        </p:tgtEl>
                                      </p:cBhvr>
                                    </p:animEffect>
                                    <p:set>
                                      <p:cBhvr>
                                        <p:cTn id="27" dur="1" fill="hold">
                                          <p:stCondLst>
                                            <p:cond delay="999"/>
                                          </p:stCondLst>
                                        </p:cTn>
                                        <p:tgtEl>
                                          <p:spTgt spid="3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36"/>
                                        </p:tgtEl>
                                      </p:cBhvr>
                                    </p:animEffect>
                                    <p:set>
                                      <p:cBhvr>
                                        <p:cTn id="38" dur="1" fill="hold">
                                          <p:stCondLst>
                                            <p:cond delay="999"/>
                                          </p:stCondLst>
                                        </p:cTn>
                                        <p:tgtEl>
                                          <p:spTgt spid="3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21"/>
                                        </p:tgtEl>
                                      </p:cBhvr>
                                    </p:animEffect>
                                    <p:set>
                                      <p:cBhvr>
                                        <p:cTn id="41" dur="1" fill="hold">
                                          <p:stCondLst>
                                            <p:cond delay="1999"/>
                                          </p:stCondLst>
                                        </p:cTn>
                                        <p:tgtEl>
                                          <p:spTgt spid="2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32"/>
                                        </p:tgtEl>
                                      </p:cBhvr>
                                    </p:animEffect>
                                    <p:set>
                                      <p:cBhvr>
                                        <p:cTn id="44" dur="1" fill="hold">
                                          <p:stCondLst>
                                            <p:cond delay="1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32" grpId="1" animBg="1"/>
      <p:bldP spid="36" grpId="0" animBg="1"/>
      <p:bldP spid="36"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pic>
        <p:nvPicPr>
          <p:cNvPr id="2" name="Picture 2"/>
          <p:cNvPicPr>
            <a:picLocks noChangeAspect="1" noChangeArrowheads="1"/>
          </p:cNvPicPr>
          <p:nvPr/>
        </p:nvPicPr>
        <p:blipFill>
          <a:blip r:embed="rId3"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93" name="TextBox 92"/>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sp>
        <p:nvSpPr>
          <p:cNvPr id="92" name="TextBox 91"/>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91" name="TextBox 90"/>
          <p:cNvSpPr txBox="1"/>
          <p:nvPr/>
        </p:nvSpPr>
        <p:spPr>
          <a:xfrm>
            <a:off x="137160"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grpSp>
        <p:nvGrpSpPr>
          <p:cNvPr id="84" name="Group 83"/>
          <p:cNvGrpSpPr/>
          <p:nvPr/>
        </p:nvGrpSpPr>
        <p:grpSpPr>
          <a:xfrm>
            <a:off x="0" y="1000036"/>
            <a:ext cx="9144000" cy="3038564"/>
            <a:chOff x="0" y="1000036"/>
            <a:chExt cx="9144000" cy="3038564"/>
          </a:xfrm>
        </p:grpSpPr>
        <p:sp useBgFill="1">
          <p:nvSpPr>
            <p:cNvPr id="85" name="Text Box 4"/>
            <p:cNvSpPr txBox="1">
              <a:spLocks noChangeArrowheads="1"/>
            </p:cNvSpPr>
            <p:nvPr/>
          </p:nvSpPr>
          <p:spPr bwMode="auto">
            <a:xfrm>
              <a:off x="0" y="1000036"/>
              <a:ext cx="8001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Let’s look at details . . .the last Glacial Age</a:t>
              </a:r>
            </a:p>
          </p:txBody>
        </p:sp>
        <p:sp>
          <p:nvSpPr>
            <p:cNvPr id="86" name="Bent Arrow 85"/>
            <p:cNvSpPr/>
            <p:nvPr/>
          </p:nvSpPr>
          <p:spPr>
            <a:xfrm rot="16200000" flipH="1" flipV="1">
              <a:off x="7048500" y="1943100"/>
              <a:ext cx="2971800" cy="1219200"/>
            </a:xfrm>
            <a:prstGeom prst="bentArrow">
              <a:avLst>
                <a:gd name="adj1" fmla="val 32445"/>
                <a:gd name="adj2" fmla="val 34908"/>
                <a:gd name="adj3" fmla="val 33717"/>
                <a:gd name="adj4" fmla="val 46292"/>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sp>
        <p:nvSpPr>
          <p:cNvPr id="36" name="Freeform 35"/>
          <p:cNvSpPr/>
          <p:nvPr/>
        </p:nvSpPr>
        <p:spPr>
          <a:xfrm>
            <a:off x="658730" y="4114801"/>
            <a:ext cx="986858" cy="838200"/>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58" h="754963">
                <a:moveTo>
                  <a:pt x="38694" y="8461"/>
                </a:moveTo>
                <a:cubicBezTo>
                  <a:pt x="381871" y="0"/>
                  <a:pt x="617824" y="9595"/>
                  <a:pt x="906599" y="23960"/>
                </a:cubicBezTo>
                <a:cubicBezTo>
                  <a:pt x="861027" y="234268"/>
                  <a:pt x="878616" y="160862"/>
                  <a:pt x="875602" y="271933"/>
                </a:cubicBezTo>
                <a:cubicBezTo>
                  <a:pt x="872588" y="383004"/>
                  <a:pt x="986858" y="462525"/>
                  <a:pt x="888517" y="690387"/>
                </a:cubicBezTo>
                <a:cubicBezTo>
                  <a:pt x="712422" y="706754"/>
                  <a:pt x="676277" y="700719"/>
                  <a:pt x="612131" y="659390"/>
                </a:cubicBezTo>
                <a:cubicBezTo>
                  <a:pt x="547985" y="618061"/>
                  <a:pt x="539806" y="494075"/>
                  <a:pt x="503643" y="442414"/>
                </a:cubicBezTo>
                <a:cubicBezTo>
                  <a:pt x="467480" y="390753"/>
                  <a:pt x="452035" y="317804"/>
                  <a:pt x="395155" y="349424"/>
                </a:cubicBezTo>
                <a:cubicBezTo>
                  <a:pt x="338275" y="381044"/>
                  <a:pt x="224357" y="575309"/>
                  <a:pt x="162364" y="632136"/>
                </a:cubicBezTo>
                <a:cubicBezTo>
                  <a:pt x="100371" y="688963"/>
                  <a:pt x="46390" y="688428"/>
                  <a:pt x="23195" y="690387"/>
                </a:cubicBezTo>
                <a:cubicBezTo>
                  <a:pt x="0" y="692346"/>
                  <a:pt x="20612" y="754963"/>
                  <a:pt x="23195" y="643892"/>
                </a:cubicBezTo>
                <a:cubicBezTo>
                  <a:pt x="25778" y="532821"/>
                  <a:pt x="29864" y="201979"/>
                  <a:pt x="38694"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cap="sq">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p:cNvCxnSpPr>
            <a:endCxn id="68" idx="2"/>
          </p:cNvCxnSpPr>
          <p:nvPr/>
        </p:nvCxnSpPr>
        <p:spPr>
          <a:xfrm rot="5400000">
            <a:off x="2395881" y="4473243"/>
            <a:ext cx="781963" cy="65077"/>
          </a:xfrm>
          <a:prstGeom prst="line">
            <a:avLst/>
          </a:prstGeom>
          <a:ln w="254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1594000" scaled="0"/>
            </a:gradFill>
          </a:ln>
        </p:spPr>
        <p:style>
          <a:lnRef idx="1">
            <a:schemeClr val="accent1"/>
          </a:lnRef>
          <a:fillRef idx="0">
            <a:schemeClr val="accent1"/>
          </a:fillRef>
          <a:effectRef idx="0">
            <a:schemeClr val="accent1"/>
          </a:effectRef>
          <a:fontRef idx="minor">
            <a:schemeClr val="tx1"/>
          </a:fontRef>
        </p:style>
      </p:cxnSp>
      <p:sp>
        <p:nvSpPr>
          <p:cNvPr id="68" name="Freeform 67"/>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cap="sq">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3733801" y="4038599"/>
            <a:ext cx="529030" cy="900761"/>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 name="connsiteX0" fmla="*/ 147234 w 1095398"/>
              <a:gd name="connsiteY0" fmla="*/ 8461 h 794333"/>
              <a:gd name="connsiteX1" fmla="*/ 1015139 w 1095398"/>
              <a:gd name="connsiteY1" fmla="*/ 23960 h 794333"/>
              <a:gd name="connsiteX2" fmla="*/ 984142 w 1095398"/>
              <a:gd name="connsiteY2" fmla="*/ 271933 h 794333"/>
              <a:gd name="connsiteX3" fmla="*/ 997057 w 1095398"/>
              <a:gd name="connsiteY3" fmla="*/ 690387 h 794333"/>
              <a:gd name="connsiteX4" fmla="*/ 720671 w 1095398"/>
              <a:gd name="connsiteY4" fmla="*/ 659390 h 794333"/>
              <a:gd name="connsiteX5" fmla="*/ 612183 w 1095398"/>
              <a:gd name="connsiteY5" fmla="*/ 442414 h 794333"/>
              <a:gd name="connsiteX6" fmla="*/ 503695 w 1095398"/>
              <a:gd name="connsiteY6" fmla="*/ 349424 h 794333"/>
              <a:gd name="connsiteX7" fmla="*/ 270904 w 1095398"/>
              <a:gd name="connsiteY7" fmla="*/ 632136 h 794333"/>
              <a:gd name="connsiteX8" fmla="*/ 131735 w 1095398"/>
              <a:gd name="connsiteY8" fmla="*/ 690387 h 794333"/>
              <a:gd name="connsiteX9" fmla="*/ 147234 w 1095398"/>
              <a:gd name="connsiteY9" fmla="*/ 8461 h 794333"/>
              <a:gd name="connsiteX0" fmla="*/ 147234 w 1095398"/>
              <a:gd name="connsiteY0" fmla="*/ 8461 h 747214"/>
              <a:gd name="connsiteX1" fmla="*/ 1015139 w 1095398"/>
              <a:gd name="connsiteY1" fmla="*/ 23960 h 747214"/>
              <a:gd name="connsiteX2" fmla="*/ 984142 w 1095398"/>
              <a:gd name="connsiteY2" fmla="*/ 271933 h 747214"/>
              <a:gd name="connsiteX3" fmla="*/ 997057 w 1095398"/>
              <a:gd name="connsiteY3" fmla="*/ 690387 h 747214"/>
              <a:gd name="connsiteX4" fmla="*/ 720671 w 1095398"/>
              <a:gd name="connsiteY4" fmla="*/ 659390 h 747214"/>
              <a:gd name="connsiteX5" fmla="*/ 612183 w 1095398"/>
              <a:gd name="connsiteY5" fmla="*/ 442414 h 747214"/>
              <a:gd name="connsiteX6" fmla="*/ 503695 w 1095398"/>
              <a:gd name="connsiteY6" fmla="*/ 349424 h 747214"/>
              <a:gd name="connsiteX7" fmla="*/ 131735 w 1095398"/>
              <a:gd name="connsiteY7" fmla="*/ 690387 h 747214"/>
              <a:gd name="connsiteX8" fmla="*/ 147234 w 1095398"/>
              <a:gd name="connsiteY8" fmla="*/ 8461 h 747214"/>
              <a:gd name="connsiteX0" fmla="*/ 85241 w 1033405"/>
              <a:gd name="connsiteY0" fmla="*/ 8461 h 706754"/>
              <a:gd name="connsiteX1" fmla="*/ 953146 w 1033405"/>
              <a:gd name="connsiteY1" fmla="*/ 23960 h 706754"/>
              <a:gd name="connsiteX2" fmla="*/ 922149 w 1033405"/>
              <a:gd name="connsiteY2" fmla="*/ 271933 h 706754"/>
              <a:gd name="connsiteX3" fmla="*/ 935064 w 1033405"/>
              <a:gd name="connsiteY3" fmla="*/ 690387 h 706754"/>
              <a:gd name="connsiteX4" fmla="*/ 658678 w 1033405"/>
              <a:gd name="connsiteY4" fmla="*/ 659390 h 706754"/>
              <a:gd name="connsiteX5" fmla="*/ 550190 w 1033405"/>
              <a:gd name="connsiteY5" fmla="*/ 442414 h 706754"/>
              <a:gd name="connsiteX6" fmla="*/ 441702 w 1033405"/>
              <a:gd name="connsiteY6" fmla="*/ 349424 h 706754"/>
              <a:gd name="connsiteX7" fmla="*/ 85241 w 10334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76667"/>
              <a:gd name="connsiteX1" fmla="*/ 648346 w 728605"/>
              <a:gd name="connsiteY1" fmla="*/ 23960 h 776667"/>
              <a:gd name="connsiteX2" fmla="*/ 617349 w 728605"/>
              <a:gd name="connsiteY2" fmla="*/ 271933 h 776667"/>
              <a:gd name="connsiteX3" fmla="*/ 630264 w 728605"/>
              <a:gd name="connsiteY3" fmla="*/ 690387 h 776667"/>
              <a:gd name="connsiteX4" fmla="*/ 353878 w 728605"/>
              <a:gd name="connsiteY4" fmla="*/ 659390 h 776667"/>
              <a:gd name="connsiteX5" fmla="*/ 245390 w 728605"/>
              <a:gd name="connsiteY5" fmla="*/ 518614 h 776667"/>
              <a:gd name="connsiteX6" fmla="*/ 230282 w 728605"/>
              <a:gd name="connsiteY6" fmla="*/ 670133 h 776667"/>
              <a:gd name="connsiteX7" fmla="*/ 136902 w 728605"/>
              <a:gd name="connsiteY7" fmla="*/ 349424 h 776667"/>
              <a:gd name="connsiteX8" fmla="*/ 85241 w 728605"/>
              <a:gd name="connsiteY8" fmla="*/ 8461 h 776667"/>
              <a:gd name="connsiteX0" fmla="*/ 85241 w 728605"/>
              <a:gd name="connsiteY0" fmla="*/ 8461 h 721794"/>
              <a:gd name="connsiteX1" fmla="*/ 648346 w 728605"/>
              <a:gd name="connsiteY1" fmla="*/ 23960 h 721794"/>
              <a:gd name="connsiteX2" fmla="*/ 617349 w 728605"/>
              <a:gd name="connsiteY2" fmla="*/ 271933 h 721794"/>
              <a:gd name="connsiteX3" fmla="*/ 630264 w 728605"/>
              <a:gd name="connsiteY3" fmla="*/ 690387 h 721794"/>
              <a:gd name="connsiteX4" fmla="*/ 353878 w 728605"/>
              <a:gd name="connsiteY4" fmla="*/ 659390 h 721794"/>
              <a:gd name="connsiteX5" fmla="*/ 230282 w 728605"/>
              <a:gd name="connsiteY5" fmla="*/ 670133 h 721794"/>
              <a:gd name="connsiteX6" fmla="*/ 136902 w 728605"/>
              <a:gd name="connsiteY6" fmla="*/ 349424 h 721794"/>
              <a:gd name="connsiteX7" fmla="*/ 85241 w 728605"/>
              <a:gd name="connsiteY7" fmla="*/ 8461 h 72179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351213 w 738441"/>
              <a:gd name="connsiteY5" fmla="*/ 654465 h 706754"/>
              <a:gd name="connsiteX6" fmla="*/ 87718 w 738441"/>
              <a:gd name="connsiteY6" fmla="*/ 593933 h 706754"/>
              <a:gd name="connsiteX7" fmla="*/ 95077 w 738441"/>
              <a:gd name="connsiteY7" fmla="*/ 8461 h 706754"/>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351213 w 676263"/>
              <a:gd name="connsiteY4" fmla="*/ 654465 h 723145"/>
              <a:gd name="connsiteX5" fmla="*/ 87718 w 676263"/>
              <a:gd name="connsiteY5" fmla="*/ 593933 h 723145"/>
              <a:gd name="connsiteX6" fmla="*/ 95077 w 676263"/>
              <a:gd name="connsiteY6" fmla="*/ 8461 h 723145"/>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503613 w 676263"/>
              <a:gd name="connsiteY4" fmla="*/ 654465 h 723145"/>
              <a:gd name="connsiteX5" fmla="*/ 87718 w 676263"/>
              <a:gd name="connsiteY5" fmla="*/ 593933 h 723145"/>
              <a:gd name="connsiteX6" fmla="*/ 95077 w 676263"/>
              <a:gd name="connsiteY6" fmla="*/ 8461 h 723145"/>
              <a:gd name="connsiteX0" fmla="*/ 95077 w 676263"/>
              <a:gd name="connsiteY0" fmla="*/ 8461 h 713057"/>
              <a:gd name="connsiteX1" fmla="*/ 658182 w 676263"/>
              <a:gd name="connsiteY1" fmla="*/ 23960 h 713057"/>
              <a:gd name="connsiteX2" fmla="*/ 627185 w 676263"/>
              <a:gd name="connsiteY2" fmla="*/ 271933 h 713057"/>
              <a:gd name="connsiteX3" fmla="*/ 363714 w 676263"/>
              <a:gd name="connsiteY3" fmla="*/ 659390 h 713057"/>
              <a:gd name="connsiteX4" fmla="*/ 87718 w 676263"/>
              <a:gd name="connsiteY4" fmla="*/ 593933 h 713057"/>
              <a:gd name="connsiteX5" fmla="*/ 95077 w 676263"/>
              <a:gd name="connsiteY5" fmla="*/ 8461 h 713057"/>
              <a:gd name="connsiteX0" fmla="*/ 95077 w 651216"/>
              <a:gd name="connsiteY0" fmla="*/ 8461 h 713057"/>
              <a:gd name="connsiteX1" fmla="*/ 507901 w 651216"/>
              <a:gd name="connsiteY1" fmla="*/ 23960 h 713057"/>
              <a:gd name="connsiteX2" fmla="*/ 627185 w 651216"/>
              <a:gd name="connsiteY2" fmla="*/ 271933 h 713057"/>
              <a:gd name="connsiteX3" fmla="*/ 363714 w 651216"/>
              <a:gd name="connsiteY3" fmla="*/ 659390 h 713057"/>
              <a:gd name="connsiteX4" fmla="*/ 87718 w 651216"/>
              <a:gd name="connsiteY4" fmla="*/ 593933 h 713057"/>
              <a:gd name="connsiteX5" fmla="*/ 95077 w 651216"/>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674" h="702421">
                <a:moveTo>
                  <a:pt x="95077" y="8461"/>
                </a:moveTo>
                <a:cubicBezTo>
                  <a:pt x="438254" y="0"/>
                  <a:pt x="219126" y="9595"/>
                  <a:pt x="507901" y="23960"/>
                </a:cubicBezTo>
                <a:cubicBezTo>
                  <a:pt x="462329" y="234268"/>
                  <a:pt x="500935" y="166028"/>
                  <a:pt x="476904" y="271933"/>
                </a:cubicBezTo>
                <a:cubicBezTo>
                  <a:pt x="468214" y="348371"/>
                  <a:pt x="521674" y="371367"/>
                  <a:pt x="455758" y="482591"/>
                </a:cubicBezTo>
                <a:cubicBezTo>
                  <a:pt x="467089" y="588263"/>
                  <a:pt x="425054" y="640833"/>
                  <a:pt x="363714" y="659390"/>
                </a:cubicBezTo>
                <a:cubicBezTo>
                  <a:pt x="302374" y="677947"/>
                  <a:pt x="132491" y="702421"/>
                  <a:pt x="87718" y="593933"/>
                </a:cubicBezTo>
                <a:cubicBezTo>
                  <a:pt x="42945" y="485445"/>
                  <a:pt x="0" y="103456"/>
                  <a:pt x="95077"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8368477" y="4114800"/>
            <a:ext cx="775303" cy="900761"/>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 name="connsiteX0" fmla="*/ 147234 w 1095398"/>
              <a:gd name="connsiteY0" fmla="*/ 8461 h 794333"/>
              <a:gd name="connsiteX1" fmla="*/ 1015139 w 1095398"/>
              <a:gd name="connsiteY1" fmla="*/ 23960 h 794333"/>
              <a:gd name="connsiteX2" fmla="*/ 984142 w 1095398"/>
              <a:gd name="connsiteY2" fmla="*/ 271933 h 794333"/>
              <a:gd name="connsiteX3" fmla="*/ 997057 w 1095398"/>
              <a:gd name="connsiteY3" fmla="*/ 690387 h 794333"/>
              <a:gd name="connsiteX4" fmla="*/ 720671 w 1095398"/>
              <a:gd name="connsiteY4" fmla="*/ 659390 h 794333"/>
              <a:gd name="connsiteX5" fmla="*/ 612183 w 1095398"/>
              <a:gd name="connsiteY5" fmla="*/ 442414 h 794333"/>
              <a:gd name="connsiteX6" fmla="*/ 503695 w 1095398"/>
              <a:gd name="connsiteY6" fmla="*/ 349424 h 794333"/>
              <a:gd name="connsiteX7" fmla="*/ 270904 w 1095398"/>
              <a:gd name="connsiteY7" fmla="*/ 632136 h 794333"/>
              <a:gd name="connsiteX8" fmla="*/ 131735 w 1095398"/>
              <a:gd name="connsiteY8" fmla="*/ 690387 h 794333"/>
              <a:gd name="connsiteX9" fmla="*/ 147234 w 1095398"/>
              <a:gd name="connsiteY9" fmla="*/ 8461 h 794333"/>
              <a:gd name="connsiteX0" fmla="*/ 147234 w 1095398"/>
              <a:gd name="connsiteY0" fmla="*/ 8461 h 747214"/>
              <a:gd name="connsiteX1" fmla="*/ 1015139 w 1095398"/>
              <a:gd name="connsiteY1" fmla="*/ 23960 h 747214"/>
              <a:gd name="connsiteX2" fmla="*/ 984142 w 1095398"/>
              <a:gd name="connsiteY2" fmla="*/ 271933 h 747214"/>
              <a:gd name="connsiteX3" fmla="*/ 997057 w 1095398"/>
              <a:gd name="connsiteY3" fmla="*/ 690387 h 747214"/>
              <a:gd name="connsiteX4" fmla="*/ 720671 w 1095398"/>
              <a:gd name="connsiteY4" fmla="*/ 659390 h 747214"/>
              <a:gd name="connsiteX5" fmla="*/ 612183 w 1095398"/>
              <a:gd name="connsiteY5" fmla="*/ 442414 h 747214"/>
              <a:gd name="connsiteX6" fmla="*/ 503695 w 1095398"/>
              <a:gd name="connsiteY6" fmla="*/ 349424 h 747214"/>
              <a:gd name="connsiteX7" fmla="*/ 131735 w 1095398"/>
              <a:gd name="connsiteY7" fmla="*/ 690387 h 747214"/>
              <a:gd name="connsiteX8" fmla="*/ 147234 w 1095398"/>
              <a:gd name="connsiteY8" fmla="*/ 8461 h 747214"/>
              <a:gd name="connsiteX0" fmla="*/ 85241 w 1033405"/>
              <a:gd name="connsiteY0" fmla="*/ 8461 h 706754"/>
              <a:gd name="connsiteX1" fmla="*/ 953146 w 1033405"/>
              <a:gd name="connsiteY1" fmla="*/ 23960 h 706754"/>
              <a:gd name="connsiteX2" fmla="*/ 922149 w 1033405"/>
              <a:gd name="connsiteY2" fmla="*/ 271933 h 706754"/>
              <a:gd name="connsiteX3" fmla="*/ 935064 w 1033405"/>
              <a:gd name="connsiteY3" fmla="*/ 690387 h 706754"/>
              <a:gd name="connsiteX4" fmla="*/ 658678 w 1033405"/>
              <a:gd name="connsiteY4" fmla="*/ 659390 h 706754"/>
              <a:gd name="connsiteX5" fmla="*/ 550190 w 1033405"/>
              <a:gd name="connsiteY5" fmla="*/ 442414 h 706754"/>
              <a:gd name="connsiteX6" fmla="*/ 441702 w 1033405"/>
              <a:gd name="connsiteY6" fmla="*/ 349424 h 706754"/>
              <a:gd name="connsiteX7" fmla="*/ 85241 w 10334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76667"/>
              <a:gd name="connsiteX1" fmla="*/ 648346 w 728605"/>
              <a:gd name="connsiteY1" fmla="*/ 23960 h 776667"/>
              <a:gd name="connsiteX2" fmla="*/ 617349 w 728605"/>
              <a:gd name="connsiteY2" fmla="*/ 271933 h 776667"/>
              <a:gd name="connsiteX3" fmla="*/ 630264 w 728605"/>
              <a:gd name="connsiteY3" fmla="*/ 690387 h 776667"/>
              <a:gd name="connsiteX4" fmla="*/ 353878 w 728605"/>
              <a:gd name="connsiteY4" fmla="*/ 659390 h 776667"/>
              <a:gd name="connsiteX5" fmla="*/ 245390 w 728605"/>
              <a:gd name="connsiteY5" fmla="*/ 518614 h 776667"/>
              <a:gd name="connsiteX6" fmla="*/ 230282 w 728605"/>
              <a:gd name="connsiteY6" fmla="*/ 670133 h 776667"/>
              <a:gd name="connsiteX7" fmla="*/ 136902 w 728605"/>
              <a:gd name="connsiteY7" fmla="*/ 349424 h 776667"/>
              <a:gd name="connsiteX8" fmla="*/ 85241 w 728605"/>
              <a:gd name="connsiteY8" fmla="*/ 8461 h 776667"/>
              <a:gd name="connsiteX0" fmla="*/ 85241 w 728605"/>
              <a:gd name="connsiteY0" fmla="*/ 8461 h 721794"/>
              <a:gd name="connsiteX1" fmla="*/ 648346 w 728605"/>
              <a:gd name="connsiteY1" fmla="*/ 23960 h 721794"/>
              <a:gd name="connsiteX2" fmla="*/ 617349 w 728605"/>
              <a:gd name="connsiteY2" fmla="*/ 271933 h 721794"/>
              <a:gd name="connsiteX3" fmla="*/ 630264 w 728605"/>
              <a:gd name="connsiteY3" fmla="*/ 690387 h 721794"/>
              <a:gd name="connsiteX4" fmla="*/ 353878 w 728605"/>
              <a:gd name="connsiteY4" fmla="*/ 659390 h 721794"/>
              <a:gd name="connsiteX5" fmla="*/ 230282 w 728605"/>
              <a:gd name="connsiteY5" fmla="*/ 670133 h 721794"/>
              <a:gd name="connsiteX6" fmla="*/ 136902 w 728605"/>
              <a:gd name="connsiteY6" fmla="*/ 349424 h 721794"/>
              <a:gd name="connsiteX7" fmla="*/ 85241 w 728605"/>
              <a:gd name="connsiteY7" fmla="*/ 8461 h 72179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351213 w 738441"/>
              <a:gd name="connsiteY5" fmla="*/ 654465 h 706754"/>
              <a:gd name="connsiteX6" fmla="*/ 87718 w 738441"/>
              <a:gd name="connsiteY6" fmla="*/ 593933 h 706754"/>
              <a:gd name="connsiteX7" fmla="*/ 95077 w 738441"/>
              <a:gd name="connsiteY7" fmla="*/ 8461 h 706754"/>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351213 w 676263"/>
              <a:gd name="connsiteY4" fmla="*/ 654465 h 723145"/>
              <a:gd name="connsiteX5" fmla="*/ 87718 w 676263"/>
              <a:gd name="connsiteY5" fmla="*/ 593933 h 723145"/>
              <a:gd name="connsiteX6" fmla="*/ 95077 w 676263"/>
              <a:gd name="connsiteY6" fmla="*/ 8461 h 723145"/>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503613 w 676263"/>
              <a:gd name="connsiteY4" fmla="*/ 654465 h 723145"/>
              <a:gd name="connsiteX5" fmla="*/ 87718 w 676263"/>
              <a:gd name="connsiteY5" fmla="*/ 593933 h 723145"/>
              <a:gd name="connsiteX6" fmla="*/ 95077 w 676263"/>
              <a:gd name="connsiteY6" fmla="*/ 8461 h 723145"/>
              <a:gd name="connsiteX0" fmla="*/ 95077 w 676263"/>
              <a:gd name="connsiteY0" fmla="*/ 8461 h 713057"/>
              <a:gd name="connsiteX1" fmla="*/ 658182 w 676263"/>
              <a:gd name="connsiteY1" fmla="*/ 23960 h 713057"/>
              <a:gd name="connsiteX2" fmla="*/ 627185 w 676263"/>
              <a:gd name="connsiteY2" fmla="*/ 271933 h 713057"/>
              <a:gd name="connsiteX3" fmla="*/ 363714 w 676263"/>
              <a:gd name="connsiteY3" fmla="*/ 659390 h 713057"/>
              <a:gd name="connsiteX4" fmla="*/ 87718 w 676263"/>
              <a:gd name="connsiteY4" fmla="*/ 593933 h 713057"/>
              <a:gd name="connsiteX5" fmla="*/ 95077 w 676263"/>
              <a:gd name="connsiteY5" fmla="*/ 8461 h 713057"/>
              <a:gd name="connsiteX0" fmla="*/ 95077 w 651216"/>
              <a:gd name="connsiteY0" fmla="*/ 8461 h 713057"/>
              <a:gd name="connsiteX1" fmla="*/ 507901 w 651216"/>
              <a:gd name="connsiteY1" fmla="*/ 23960 h 713057"/>
              <a:gd name="connsiteX2" fmla="*/ 627185 w 651216"/>
              <a:gd name="connsiteY2" fmla="*/ 271933 h 713057"/>
              <a:gd name="connsiteX3" fmla="*/ 363714 w 651216"/>
              <a:gd name="connsiteY3" fmla="*/ 659390 h 713057"/>
              <a:gd name="connsiteX4" fmla="*/ 87718 w 651216"/>
              <a:gd name="connsiteY4" fmla="*/ 593933 h 713057"/>
              <a:gd name="connsiteX5" fmla="*/ 95077 w 651216"/>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 name="connsiteX0" fmla="*/ 95077 w 626009"/>
              <a:gd name="connsiteY0" fmla="*/ 8461 h 702421"/>
              <a:gd name="connsiteX1" fmla="*/ 612236 w 626009"/>
              <a:gd name="connsiteY1" fmla="*/ 23960 h 702421"/>
              <a:gd name="connsiteX2" fmla="*/ 581239 w 626009"/>
              <a:gd name="connsiteY2" fmla="*/ 271933 h 702421"/>
              <a:gd name="connsiteX3" fmla="*/ 560093 w 626009"/>
              <a:gd name="connsiteY3" fmla="*/ 482591 h 702421"/>
              <a:gd name="connsiteX4" fmla="*/ 468049 w 626009"/>
              <a:gd name="connsiteY4" fmla="*/ 659390 h 702421"/>
              <a:gd name="connsiteX5" fmla="*/ 192053 w 626009"/>
              <a:gd name="connsiteY5" fmla="*/ 593933 h 702421"/>
              <a:gd name="connsiteX6" fmla="*/ 95077 w 626009"/>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96976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94662"/>
              <a:gd name="connsiteY0" fmla="*/ 8461 h 702421"/>
              <a:gd name="connsiteX1" fmla="*/ 517159 w 594662"/>
              <a:gd name="connsiteY1" fmla="*/ 23960 h 702421"/>
              <a:gd name="connsiteX2" fmla="*/ 465016 w 594662"/>
              <a:gd name="connsiteY2" fmla="*/ 482591 h 702421"/>
              <a:gd name="connsiteX3" fmla="*/ 372972 w 594662"/>
              <a:gd name="connsiteY3" fmla="*/ 659390 h 702421"/>
              <a:gd name="connsiteX4" fmla="*/ 201311 w 594662"/>
              <a:gd name="connsiteY4" fmla="*/ 593933 h 702421"/>
              <a:gd name="connsiteX5" fmla="*/ 0 w 594662"/>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41214"/>
              <a:gd name="connsiteY0" fmla="*/ 8461 h 702421"/>
              <a:gd name="connsiteX1" fmla="*/ 517159 w 541214"/>
              <a:gd name="connsiteY1" fmla="*/ 23960 h 702421"/>
              <a:gd name="connsiteX2" fmla="*/ 517183 w 541214"/>
              <a:gd name="connsiteY2" fmla="*/ 482591 h 702421"/>
              <a:gd name="connsiteX3" fmla="*/ 372972 w 541214"/>
              <a:gd name="connsiteY3" fmla="*/ 659390 h 702421"/>
              <a:gd name="connsiteX4" fmla="*/ 201311 w 541214"/>
              <a:gd name="connsiteY4" fmla="*/ 593933 h 702421"/>
              <a:gd name="connsiteX5" fmla="*/ 0 w 541214"/>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781" h="702421">
                <a:moveTo>
                  <a:pt x="0" y="8461"/>
                </a:moveTo>
                <a:cubicBezTo>
                  <a:pt x="343177" y="0"/>
                  <a:pt x="228384" y="9595"/>
                  <a:pt x="517159" y="23960"/>
                </a:cubicBezTo>
                <a:cubicBezTo>
                  <a:pt x="525431" y="347332"/>
                  <a:pt x="530781" y="337072"/>
                  <a:pt x="517183" y="482591"/>
                </a:cubicBezTo>
                <a:cubicBezTo>
                  <a:pt x="430551" y="608304"/>
                  <a:pt x="425617" y="640833"/>
                  <a:pt x="372972" y="659390"/>
                </a:cubicBezTo>
                <a:cubicBezTo>
                  <a:pt x="254248" y="630410"/>
                  <a:pt x="263473" y="702421"/>
                  <a:pt x="201311" y="593933"/>
                </a:cubicBezTo>
                <a:cubicBezTo>
                  <a:pt x="139149" y="485445"/>
                  <a:pt x="68738" y="201196"/>
                  <a:pt x="0"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p:cNvGrpSpPr/>
          <p:nvPr/>
        </p:nvGrpSpPr>
        <p:grpSpPr>
          <a:xfrm>
            <a:off x="81682" y="5088279"/>
            <a:ext cx="9062318" cy="768941"/>
            <a:chOff x="81682" y="5334000"/>
            <a:chExt cx="9062318" cy="768941"/>
          </a:xfrm>
        </p:grpSpPr>
        <p:cxnSp>
          <p:nvCxnSpPr>
            <p:cNvPr id="43" name="Straight Connector 42"/>
            <p:cNvCxnSpPr/>
            <p:nvPr/>
          </p:nvCxnSpPr>
          <p:spPr>
            <a:xfrm>
              <a:off x="9067800" y="54102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85800" y="5334000"/>
              <a:ext cx="0" cy="457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8" name="Group 3"/>
            <p:cNvGrpSpPr/>
            <p:nvPr/>
          </p:nvGrpSpPr>
          <p:grpSpPr>
            <a:xfrm>
              <a:off x="81682" y="5410200"/>
              <a:ext cx="9062318" cy="692741"/>
              <a:chOff x="81682" y="5410200"/>
              <a:chExt cx="9062318" cy="692741"/>
            </a:xfrm>
          </p:grpSpPr>
          <p:cxnSp>
            <p:nvCxnSpPr>
              <p:cNvPr id="49" name="Straight Connector 48"/>
              <p:cNvCxnSpPr/>
              <p:nvPr/>
            </p:nvCxnSpPr>
            <p:spPr>
              <a:xfrm>
                <a:off x="685800" y="5410200"/>
                <a:ext cx="8458200"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p:cNvSpPr txBox="1">
                <a:spLocks noChangeArrowheads="1"/>
              </p:cNvSpPr>
              <p:nvPr/>
            </p:nvSpPr>
            <p:spPr bwMode="auto">
              <a:xfrm>
                <a:off x="8111730" y="5579721"/>
                <a:ext cx="1032270"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today</a:t>
                </a:r>
                <a:endParaRPr lang="en-US" sz="2800" b="1" dirty="0"/>
              </a:p>
            </p:txBody>
          </p:sp>
          <p:sp>
            <p:nvSpPr>
              <p:cNvPr id="58" name="TextBox 57"/>
              <p:cNvSpPr txBox="1">
                <a:spLocks noChangeArrowheads="1"/>
              </p:cNvSpPr>
              <p:nvPr/>
            </p:nvSpPr>
            <p:spPr bwMode="auto">
              <a:xfrm>
                <a:off x="81682" y="5579721"/>
                <a:ext cx="1442318" cy="523220"/>
              </a:xfrm>
              <a:prstGeom prst="rect">
                <a:avLst/>
              </a:prstGeom>
              <a:solidFill>
                <a:schemeClr val="bg1"/>
              </a:solidFill>
              <a:ln w="25400">
                <a:solidFill>
                  <a:srgbClr val="FF0000"/>
                </a:solidFill>
                <a:miter lim="800000"/>
                <a:headEnd/>
                <a:tailEnd/>
              </a:ln>
            </p:spPr>
            <p:txBody>
              <a:bodyPr wrap="none">
                <a:spAutoFit/>
              </a:bodyPr>
              <a:lstStyle/>
              <a:p>
                <a:r>
                  <a:rPr lang="en-US" sz="2800" b="1" dirty="0" smtClean="0"/>
                  <a:t>650 </a:t>
                </a:r>
                <a:r>
                  <a:rPr lang="en-US" sz="2800" b="1" dirty="0" err="1" smtClean="0"/>
                  <a:t>mya</a:t>
                </a:r>
                <a:endParaRPr lang="en-US" sz="2800" b="1" dirty="0"/>
              </a:p>
            </p:txBody>
          </p:sp>
        </p:grpSp>
      </p:grpSp>
      <p:sp useBgFill="1">
        <p:nvSpPr>
          <p:cNvPr id="50" name="Text Box 4"/>
          <p:cNvSpPr txBox="1">
            <a:spLocks noChangeArrowheads="1"/>
          </p:cNvSpPr>
          <p:nvPr/>
        </p:nvSpPr>
        <p:spPr bwMode="auto">
          <a:xfrm>
            <a:off x="0" y="5334000"/>
            <a:ext cx="9144000" cy="1077218"/>
          </a:xfrm>
          <a:prstGeom prst="rect">
            <a:avLst/>
          </a:prstGeom>
          <a:ln w="9525">
            <a:noFill/>
            <a:miter lim="800000"/>
            <a:headEnd/>
            <a:tailEnd/>
          </a:ln>
        </p:spPr>
        <p:txBody>
          <a:bodyPr wrap="square">
            <a:spAutoFit/>
          </a:bodyPr>
          <a:lstStyle/>
          <a:p>
            <a:pPr algn="ctr"/>
            <a:r>
              <a:rPr lang="en-US" sz="3200" b="1" dirty="0" smtClean="0"/>
              <a:t>within each Glacial Age - intermittent pulses of </a:t>
            </a:r>
          </a:p>
          <a:p>
            <a:pPr algn="ctr"/>
            <a:r>
              <a:rPr lang="en-US" sz="3200" b="1" dirty="0" smtClean="0"/>
              <a:t>extra cold (</a:t>
            </a:r>
            <a:r>
              <a:rPr lang="en-US" sz="3200" b="1" dirty="0" err="1" smtClean="0"/>
              <a:t>glacials</a:t>
            </a:r>
            <a:r>
              <a:rPr lang="en-US" sz="3200" b="1" dirty="0" smtClean="0"/>
              <a:t>) &amp; warmer periods (inter-</a:t>
            </a:r>
            <a:r>
              <a:rPr lang="en-US" sz="3200" b="1" dirty="0" err="1" smtClean="0"/>
              <a:t>glacials</a:t>
            </a:r>
            <a:r>
              <a:rPr lang="en-US" sz="3200" b="1" dirty="0" smtClean="0"/>
              <a:t>)</a:t>
            </a:r>
          </a:p>
        </p:txBody>
      </p:sp>
      <p:sp>
        <p:nvSpPr>
          <p:cNvPr id="51" name="Rectangle 50"/>
          <p:cNvSpPr/>
          <p:nvPr/>
        </p:nvSpPr>
        <p:spPr>
          <a:xfrm>
            <a:off x="533400" y="5334000"/>
            <a:ext cx="4038600" cy="533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228600" y="6324600"/>
            <a:ext cx="16764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810000" y="6324600"/>
            <a:ext cx="12954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629400" y="6324600"/>
            <a:ext cx="22098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981200" y="6324600"/>
            <a:ext cx="12954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2"/>
                                        </p:tgtEl>
                                      </p:cBhvr>
                                    </p:animEffect>
                                    <p:set>
                                      <p:cBhvr>
                                        <p:cTn id="7" dur="1" fill="hold">
                                          <p:stCondLst>
                                            <p:cond delay="999"/>
                                          </p:stCondLst>
                                        </p:cTn>
                                        <p:tgtEl>
                                          <p:spTgt spid="4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1" nodeType="after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fade">
                                      <p:cBhvr>
                                        <p:cTn id="11" dur="1000"/>
                                        <p:tgtEl>
                                          <p:spTgt spid="50">
                                            <p:bg/>
                                          </p:spTgt>
                                        </p:tgtEl>
                                      </p:cBhvr>
                                    </p:animEffect>
                                  </p:childTnLst>
                                </p:cTn>
                              </p:par>
                            </p:childTnLst>
                          </p:cTn>
                        </p:par>
                        <p:par>
                          <p:cTn id="12" fill="hold">
                            <p:stCondLst>
                              <p:cond delay="2000"/>
                            </p:stCondLst>
                            <p:childTnLst>
                              <p:par>
                                <p:cTn id="13" presetID="10" presetClass="entr" presetSubtype="0" fill="hold" grpId="1" nodeType="afterEffect">
                                  <p:stCondLst>
                                    <p:cond delay="0"/>
                                  </p:stCondLst>
                                  <p:childTnLst>
                                    <p:set>
                                      <p:cBhvr>
                                        <p:cTn id="14" dur="1" fill="hold">
                                          <p:stCondLst>
                                            <p:cond delay="0"/>
                                          </p:stCondLst>
                                        </p:cTn>
                                        <p:tgtEl>
                                          <p:spTgt spid="50">
                                            <p:txEl>
                                              <p:pRg st="0" end="0"/>
                                            </p:txEl>
                                          </p:spTgt>
                                        </p:tgtEl>
                                        <p:attrNameLst>
                                          <p:attrName>style.visibility</p:attrName>
                                        </p:attrNameLst>
                                      </p:cBhvr>
                                      <p:to>
                                        <p:strVal val="visible"/>
                                      </p:to>
                                    </p:set>
                                    <p:animEffect transition="in" filter="fade">
                                      <p:cBhvr>
                                        <p:cTn id="15" dur="1000"/>
                                        <p:tgtEl>
                                          <p:spTgt spid="50">
                                            <p:txEl>
                                              <p:pRg st="0" end="0"/>
                                            </p:txEl>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50">
                                            <p:txEl>
                                              <p:pRg st="1" end="1"/>
                                            </p:txEl>
                                          </p:spTgt>
                                        </p:tgtEl>
                                        <p:attrNameLst>
                                          <p:attrName>style.visibility</p:attrName>
                                        </p:attrNameLst>
                                      </p:cBhvr>
                                      <p:to>
                                        <p:strVal val="visible"/>
                                      </p:to>
                                    </p:set>
                                    <p:animEffect transition="in" filter="fade">
                                      <p:cBhvr>
                                        <p:cTn id="18" dur="1000"/>
                                        <p:tgtEl>
                                          <p:spTgt spid="50">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dissolve">
                                      <p:cBhvr>
                                        <p:cTn id="21" dur="2000"/>
                                        <p:tgtEl>
                                          <p:spTgt spid="3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dissolve">
                                      <p:cBhvr>
                                        <p:cTn id="24" dur="2000"/>
                                        <p:tgtEl>
                                          <p:spTgt spid="4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dissolve">
                                      <p:cBhvr>
                                        <p:cTn id="27" dur="2000"/>
                                        <p:tgtEl>
                                          <p:spTgt spid="56"/>
                                        </p:tgtEl>
                                      </p:cBhvr>
                                    </p:animEffect>
                                  </p:childTnLst>
                                </p:cTn>
                              </p:par>
                              <p:par>
                                <p:cTn id="28" presetID="9" presetClass="entr" presetSubtype="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dissolve">
                                      <p:cBhvr>
                                        <p:cTn id="30" dur="20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1000" fill="hold"/>
                                        <p:tgtEl>
                                          <p:spTgt spid="51"/>
                                        </p:tgtEl>
                                        <p:attrNameLst>
                                          <p:attrName>ppt_w</p:attrName>
                                        </p:attrNameLst>
                                      </p:cBhvr>
                                      <p:tavLst>
                                        <p:tav tm="0">
                                          <p:val>
                                            <p:fltVal val="0"/>
                                          </p:val>
                                        </p:tav>
                                        <p:tav tm="100000">
                                          <p:val>
                                            <p:strVal val="#ppt_w"/>
                                          </p:val>
                                        </p:tav>
                                      </p:tavLst>
                                    </p:anim>
                                    <p:anim calcmode="lin" valueType="num">
                                      <p:cBhvr>
                                        <p:cTn id="36" dur="1000" fill="hold"/>
                                        <p:tgtEl>
                                          <p:spTgt spid="51"/>
                                        </p:tgtEl>
                                        <p:attrNameLst>
                                          <p:attrName>ppt_h</p:attrName>
                                        </p:attrNameLst>
                                      </p:cBhvr>
                                      <p:tavLst>
                                        <p:tav tm="0">
                                          <p:val>
                                            <p:fltVal val="0"/>
                                          </p:val>
                                        </p:tav>
                                        <p:tav tm="100000">
                                          <p:val>
                                            <p:strVal val="#ppt_h"/>
                                          </p:val>
                                        </p:tav>
                                      </p:tavLst>
                                    </p:anim>
                                    <p:animEffect transition="in" filter="fade">
                                      <p:cBhvr>
                                        <p:cTn id="37" dur="1000"/>
                                        <p:tgtEl>
                                          <p:spTgt spid="51"/>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1000"/>
                                        <p:tgtEl>
                                          <p:spTgt spid="52"/>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wipe(left)">
                                      <p:cBhvr>
                                        <p:cTn id="45" dur="1000"/>
                                        <p:tgtEl>
                                          <p:spTgt spid="94"/>
                                        </p:tgtEl>
                                      </p:cBhvr>
                                    </p:animEffect>
                                  </p:childTnLst>
                                </p:cTn>
                              </p:par>
                              <p:par>
                                <p:cTn id="46" presetID="10" presetClass="exit" presetSubtype="0" fill="hold" nodeType="withEffect">
                                  <p:stCondLst>
                                    <p:cond delay="0"/>
                                  </p:stCondLst>
                                  <p:childTnLst>
                                    <p:animEffect transition="out" filter="fade">
                                      <p:cBhvr>
                                        <p:cTn id="47" dur="1000"/>
                                        <p:tgtEl>
                                          <p:spTgt spid="52"/>
                                        </p:tgtEl>
                                      </p:cBhvr>
                                    </p:animEffect>
                                    <p:set>
                                      <p:cBhvr>
                                        <p:cTn id="48" dur="1" fill="hold">
                                          <p:stCondLst>
                                            <p:cond delay="999"/>
                                          </p:stCondLst>
                                        </p:cTn>
                                        <p:tgtEl>
                                          <p:spTgt spid="52"/>
                                        </p:tgtEl>
                                        <p:attrNameLst>
                                          <p:attrName>style.visibility</p:attrName>
                                        </p:attrNameLst>
                                      </p:cBhvr>
                                      <p:to>
                                        <p:strVal val="hidden"/>
                                      </p:to>
                                    </p:set>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left)">
                                      <p:cBhvr>
                                        <p:cTn id="52" dur="1000"/>
                                        <p:tgtEl>
                                          <p:spTgt spid="53"/>
                                        </p:tgtEl>
                                      </p:cBhvr>
                                    </p:animEffect>
                                  </p:childTnLst>
                                </p:cTn>
                              </p:par>
                            </p:childTnLst>
                          </p:cTn>
                        </p:par>
                        <p:par>
                          <p:cTn id="53" fill="hold">
                            <p:stCondLst>
                              <p:cond delay="4000"/>
                            </p:stCondLst>
                            <p:childTnLst>
                              <p:par>
                                <p:cTn id="54" presetID="22" presetClass="entr" presetSubtype="8" fill="hold" nodeType="after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wipe(left)">
                                      <p:cBhvr>
                                        <p:cTn id="56" dur="1000"/>
                                        <p:tgtEl>
                                          <p:spTgt spid="88"/>
                                        </p:tgtEl>
                                      </p:cBhvr>
                                    </p:animEffect>
                                  </p:childTnLst>
                                </p:cTn>
                              </p:par>
                              <p:par>
                                <p:cTn id="57" presetID="10" presetClass="exit" presetSubtype="0" fill="hold" nodeType="withEffect">
                                  <p:stCondLst>
                                    <p:cond delay="0"/>
                                  </p:stCondLst>
                                  <p:childTnLst>
                                    <p:animEffect transition="out" filter="fade">
                                      <p:cBhvr>
                                        <p:cTn id="58" dur="1000"/>
                                        <p:tgtEl>
                                          <p:spTgt spid="53"/>
                                        </p:tgtEl>
                                      </p:cBhvr>
                                    </p:animEffect>
                                    <p:set>
                                      <p:cBhvr>
                                        <p:cTn id="59" dur="1" fill="hold">
                                          <p:stCondLst>
                                            <p:cond delay="999"/>
                                          </p:stCondLst>
                                        </p:cTn>
                                        <p:tgtEl>
                                          <p:spTgt spid="5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1000"/>
                                        <p:tgtEl>
                                          <p:spTgt spid="50">
                                            <p:txEl>
                                              <p:pRg st="0" end="0"/>
                                            </p:txEl>
                                          </p:spTgt>
                                        </p:tgtEl>
                                      </p:cBhvr>
                                    </p:animEffect>
                                    <p:set>
                                      <p:cBhvr>
                                        <p:cTn id="64" dur="1" fill="hold">
                                          <p:stCondLst>
                                            <p:cond delay="999"/>
                                          </p:stCondLst>
                                        </p:cTn>
                                        <p:tgtEl>
                                          <p:spTgt spid="50">
                                            <p:txEl>
                                              <p:pRg st="0" end="0"/>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50">
                                            <p:txEl>
                                              <p:pRg st="1" end="1"/>
                                            </p:txEl>
                                          </p:spTgt>
                                        </p:tgtEl>
                                      </p:cBhvr>
                                    </p:animEffect>
                                    <p:set>
                                      <p:cBhvr>
                                        <p:cTn id="67" dur="1" fill="hold">
                                          <p:stCondLst>
                                            <p:cond delay="999"/>
                                          </p:stCondLst>
                                        </p:cTn>
                                        <p:tgtEl>
                                          <p:spTgt spid="50">
                                            <p:txEl>
                                              <p:pRg st="1" end="1"/>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50">
                                            <p:bg/>
                                          </p:spTgt>
                                        </p:tgtEl>
                                      </p:cBhvr>
                                    </p:animEffect>
                                    <p:set>
                                      <p:cBhvr>
                                        <p:cTn id="70" dur="1" fill="hold">
                                          <p:stCondLst>
                                            <p:cond delay="999"/>
                                          </p:stCondLst>
                                        </p:cTn>
                                        <p:tgtEl>
                                          <p:spTgt spid="50">
                                            <p:bg/>
                                          </p:spTgt>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51"/>
                                        </p:tgtEl>
                                      </p:cBhvr>
                                    </p:animEffect>
                                    <p:set>
                                      <p:cBhvr>
                                        <p:cTn id="73" dur="1" fill="hold">
                                          <p:stCondLst>
                                            <p:cond delay="999"/>
                                          </p:stCondLst>
                                        </p:cTn>
                                        <p:tgtEl>
                                          <p:spTgt spid="5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88"/>
                                        </p:tgtEl>
                                      </p:cBhvr>
                                    </p:animEffect>
                                    <p:set>
                                      <p:cBhvr>
                                        <p:cTn id="76" dur="1" fill="hold">
                                          <p:stCondLst>
                                            <p:cond delay="999"/>
                                          </p:stCondLst>
                                        </p:cTn>
                                        <p:tgtEl>
                                          <p:spTgt spid="8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94"/>
                                        </p:tgtEl>
                                      </p:cBhvr>
                                    </p:animEffect>
                                    <p:set>
                                      <p:cBhvr>
                                        <p:cTn id="79" dur="1" fill="hold">
                                          <p:stCondLst>
                                            <p:cond delay="999"/>
                                          </p:stCondLst>
                                        </p:cTn>
                                        <p:tgtEl>
                                          <p:spTgt spid="94"/>
                                        </p:tgtEl>
                                        <p:attrNameLst>
                                          <p:attrName>style.visibility</p:attrName>
                                        </p:attrNameLst>
                                      </p:cBhvr>
                                      <p:to>
                                        <p:strVal val="hidden"/>
                                      </p:to>
                                    </p:set>
                                  </p:childTnLst>
                                </p:cTn>
                              </p:par>
                            </p:childTnLst>
                          </p:cTn>
                        </p:par>
                        <p:par>
                          <p:cTn id="80" fill="hold">
                            <p:stCondLst>
                              <p:cond delay="1000"/>
                            </p:stCondLst>
                            <p:childTnLst>
                              <p:par>
                                <p:cTn id="81" presetID="22" presetClass="entr" presetSubtype="8" fill="hold" nodeType="after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wipe(left)">
                                      <p:cBhvr>
                                        <p:cTn id="83" dur="1000"/>
                                        <p:tgtEl>
                                          <p:spTgt spid="84"/>
                                        </p:tgtEl>
                                      </p:cBhvr>
                                    </p:animEffect>
                                  </p:childTnLst>
                                </p:cTn>
                              </p:par>
                              <p:par>
                                <p:cTn id="84" presetID="10" presetClass="exit" presetSubtype="0" fill="hold" grpId="1" nodeType="withEffect">
                                  <p:stCondLst>
                                    <p:cond delay="0"/>
                                  </p:stCondLst>
                                  <p:childTnLst>
                                    <p:animEffect transition="out" filter="fade">
                                      <p:cBhvr>
                                        <p:cTn id="85" dur="1000"/>
                                        <p:tgtEl>
                                          <p:spTgt spid="36"/>
                                        </p:tgtEl>
                                      </p:cBhvr>
                                    </p:animEffect>
                                    <p:set>
                                      <p:cBhvr>
                                        <p:cTn id="86" dur="1" fill="hold">
                                          <p:stCondLst>
                                            <p:cond delay="999"/>
                                          </p:stCondLst>
                                        </p:cTn>
                                        <p:tgtEl>
                                          <p:spTgt spid="3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38"/>
                                        </p:tgtEl>
                                      </p:cBhvr>
                                    </p:animEffect>
                                    <p:set>
                                      <p:cBhvr>
                                        <p:cTn id="89" dur="1" fill="hold">
                                          <p:stCondLst>
                                            <p:cond delay="999"/>
                                          </p:stCondLst>
                                        </p:cTn>
                                        <p:tgtEl>
                                          <p:spTgt spid="3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46"/>
                                        </p:tgtEl>
                                      </p:cBhvr>
                                    </p:animEffect>
                                    <p:set>
                                      <p:cBhvr>
                                        <p:cTn id="92" dur="1" fill="hold">
                                          <p:stCondLst>
                                            <p:cond delay="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animBg="1"/>
      <p:bldP spid="36" grpId="1" animBg="1"/>
      <p:bldP spid="46" grpId="0" uiExpand="1" animBg="1"/>
      <p:bldP spid="46" grpId="1" animBg="1"/>
      <p:bldP spid="56" grpId="0" uiExpand="1" animBg="1"/>
      <p:bldP spid="50" grpId="0" uiExpand="1" build="allAtOnce" animBg="1"/>
      <p:bldP spid="50" grpId="1" uiExpand="1" build="allAtOnce" animBg="1"/>
      <p:bldP spid="51" grpId="0" animBg="1"/>
      <p:bldP spid="51"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useBgFill="1">
        <p:nvSpPr>
          <p:cNvPr id="3"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p:nvSpPr>
          <p:cNvPr id="65" name="Freeform 64"/>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p:cNvSpPr txBox="1"/>
          <p:nvPr/>
        </p:nvSpPr>
        <p:spPr>
          <a:xfrm>
            <a:off x="134540"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sp>
        <p:nvSpPr>
          <p:cNvPr id="92" name="TextBox 91"/>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93" name="TextBox 92"/>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grpSp>
        <p:nvGrpSpPr>
          <p:cNvPr id="4" name="Group 51"/>
          <p:cNvGrpSpPr/>
          <p:nvPr/>
        </p:nvGrpSpPr>
        <p:grpSpPr>
          <a:xfrm>
            <a:off x="4842342" y="4038600"/>
            <a:ext cx="3463458" cy="838200"/>
            <a:chOff x="4929709" y="5029200"/>
            <a:chExt cx="3463458" cy="838200"/>
          </a:xfrm>
        </p:grpSpPr>
        <p:sp>
          <p:nvSpPr>
            <p:cNvPr id="48" name="TextBox 47"/>
            <p:cNvSpPr txBox="1">
              <a:spLocks noChangeArrowheads="1"/>
            </p:cNvSpPr>
            <p:nvPr/>
          </p:nvSpPr>
          <p:spPr bwMode="auto">
            <a:xfrm>
              <a:off x="4929709" y="5282625"/>
              <a:ext cx="2853858" cy="584775"/>
            </a:xfrm>
            <a:prstGeom prst="rect">
              <a:avLst/>
            </a:prstGeom>
            <a:solidFill>
              <a:schemeClr val="bg1"/>
            </a:solidFill>
            <a:ln w="25400">
              <a:solidFill>
                <a:srgbClr val="0070C0"/>
              </a:solidFill>
              <a:miter lim="800000"/>
              <a:headEnd/>
              <a:tailEnd/>
            </a:ln>
          </p:spPr>
          <p:txBody>
            <a:bodyPr wrap="none">
              <a:spAutoFit/>
            </a:bodyPr>
            <a:lstStyle/>
            <a:p>
              <a:r>
                <a:rPr lang="en-US" sz="3200" b="1" dirty="0" smtClean="0">
                  <a:solidFill>
                    <a:srgbClr val="0070C0"/>
                  </a:solidFill>
                </a:rPr>
                <a:t>began:  2.6 </a:t>
              </a:r>
              <a:r>
                <a:rPr lang="en-US" sz="3200" b="1" dirty="0" err="1" smtClean="0">
                  <a:solidFill>
                    <a:srgbClr val="0070C0"/>
                  </a:solidFill>
                </a:rPr>
                <a:t>mya</a:t>
              </a:r>
              <a:endParaRPr lang="en-US" sz="3200" b="1" dirty="0">
                <a:solidFill>
                  <a:srgbClr val="0070C0"/>
                </a:solidFill>
              </a:endParaRPr>
            </a:p>
          </p:txBody>
        </p:sp>
        <p:cxnSp>
          <p:nvCxnSpPr>
            <p:cNvPr id="50" name="Straight Arrow Connector 49"/>
            <p:cNvCxnSpPr>
              <a:endCxn id="72" idx="0"/>
            </p:cNvCxnSpPr>
            <p:nvPr/>
          </p:nvCxnSpPr>
          <p:spPr>
            <a:xfrm flipV="1">
              <a:off x="7783567" y="5029200"/>
              <a:ext cx="609600" cy="2286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0" y="1000036"/>
            <a:ext cx="9144000" cy="3038564"/>
            <a:chOff x="0" y="1000036"/>
            <a:chExt cx="9144000" cy="3038564"/>
          </a:xfrm>
        </p:grpSpPr>
        <p:sp useBgFill="1">
          <p:nvSpPr>
            <p:cNvPr id="26" name="Text Box 4"/>
            <p:cNvSpPr txBox="1">
              <a:spLocks noChangeArrowheads="1"/>
            </p:cNvSpPr>
            <p:nvPr/>
          </p:nvSpPr>
          <p:spPr bwMode="auto">
            <a:xfrm>
              <a:off x="0" y="1000036"/>
              <a:ext cx="8001000" cy="600164"/>
            </a:xfrm>
            <a:prstGeom prst="rect">
              <a:avLst/>
            </a:prstGeom>
            <a:ln w="9525">
              <a:noFill/>
              <a:miter lim="800000"/>
              <a:headEnd/>
              <a:tailEnd/>
            </a:ln>
          </p:spPr>
          <p:txBody>
            <a:bodyPr wrap="square">
              <a:spAutoFit/>
            </a:bodyPr>
            <a:lstStyle/>
            <a:p>
              <a:pPr algn="ctr"/>
              <a:r>
                <a:rPr lang="en-US" sz="3300" b="1" dirty="0" smtClean="0">
                  <a:solidFill>
                    <a:srgbClr val="FF0000"/>
                  </a:solidFill>
                  <a:effectLst>
                    <a:outerShdw dist="50800" dir="7200000" algn="ctr" rotWithShape="0">
                      <a:schemeClr val="bg1"/>
                    </a:outerShdw>
                  </a:effectLst>
                  <a:latin typeface="Tempus Sans ITC" pitchFamily="82" charset="0"/>
                </a:rPr>
                <a:t> Let’s look at details . . .the last Glacial Age</a:t>
              </a:r>
            </a:p>
          </p:txBody>
        </p:sp>
        <p:sp>
          <p:nvSpPr>
            <p:cNvPr id="27" name="Bent Arrow 26"/>
            <p:cNvSpPr/>
            <p:nvPr/>
          </p:nvSpPr>
          <p:spPr>
            <a:xfrm rot="16200000" flipH="1" flipV="1">
              <a:off x="7048500" y="1943100"/>
              <a:ext cx="2971800" cy="1219200"/>
            </a:xfrm>
            <a:prstGeom prst="bentArrow">
              <a:avLst>
                <a:gd name="adj1" fmla="val 32445"/>
                <a:gd name="adj2" fmla="val 34908"/>
                <a:gd name="adj3" fmla="val 33717"/>
                <a:gd name="adj4" fmla="val 46292"/>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5" name="Group 57"/>
          <p:cNvGrpSpPr/>
          <p:nvPr/>
        </p:nvGrpSpPr>
        <p:grpSpPr>
          <a:xfrm>
            <a:off x="2286000" y="4953002"/>
            <a:ext cx="6852517" cy="1651573"/>
            <a:chOff x="4049767" y="4191002"/>
            <a:chExt cx="6852517" cy="1651573"/>
          </a:xfrm>
        </p:grpSpPr>
        <p:sp>
          <p:nvSpPr>
            <p:cNvPr id="59" name="TextBox 58"/>
            <p:cNvSpPr txBox="1">
              <a:spLocks noChangeArrowheads="1"/>
            </p:cNvSpPr>
            <p:nvPr/>
          </p:nvSpPr>
          <p:spPr bwMode="auto">
            <a:xfrm>
              <a:off x="4049767" y="5257800"/>
              <a:ext cx="6852517" cy="584775"/>
            </a:xfrm>
            <a:prstGeom prst="rect">
              <a:avLst/>
            </a:prstGeom>
            <a:solidFill>
              <a:schemeClr val="bg1"/>
            </a:solidFill>
            <a:ln w="25400">
              <a:solidFill>
                <a:srgbClr val="0070C0"/>
              </a:solidFill>
              <a:miter lim="800000"/>
              <a:headEnd/>
              <a:tailEnd/>
            </a:ln>
          </p:spPr>
          <p:txBody>
            <a:bodyPr wrap="none">
              <a:spAutoFit/>
            </a:bodyPr>
            <a:lstStyle/>
            <a:p>
              <a:r>
                <a:rPr lang="en-US" sz="3200" b="1" dirty="0" smtClean="0">
                  <a:solidFill>
                    <a:srgbClr val="0070C0"/>
                  </a:solidFill>
                </a:rPr>
                <a:t>Last 4 glacial pulses:  650,000 years ago</a:t>
              </a:r>
              <a:endParaRPr lang="en-US" sz="3200" b="1" dirty="0">
                <a:solidFill>
                  <a:srgbClr val="0070C0"/>
                </a:solidFill>
              </a:endParaRPr>
            </a:p>
          </p:txBody>
        </p:sp>
        <p:cxnSp>
          <p:nvCxnSpPr>
            <p:cNvPr id="60" name="Straight Arrow Connector 59"/>
            <p:cNvCxnSpPr/>
            <p:nvPr/>
          </p:nvCxnSpPr>
          <p:spPr>
            <a:xfrm flipV="1">
              <a:off x="10755367" y="4191002"/>
              <a:ext cx="0" cy="106679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sp>
        <p:nvSpPr>
          <p:cNvPr id="76" name="Oval 75"/>
          <p:cNvSpPr/>
          <p:nvPr/>
        </p:nvSpPr>
        <p:spPr>
          <a:xfrm>
            <a:off x="2057400" y="5943600"/>
            <a:ext cx="3810000" cy="8382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cap="sq">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8368477" y="4114800"/>
            <a:ext cx="775303" cy="900761"/>
          </a:xfrm>
          <a:custGeom>
            <a:avLst/>
            <a:gdLst>
              <a:gd name="connsiteX0" fmla="*/ 147234 w 1154624"/>
              <a:gd name="connsiteY0" fmla="*/ 103322 h 849824"/>
              <a:gd name="connsiteX1" fmla="*/ 1015139 w 1154624"/>
              <a:gd name="connsiteY1" fmla="*/ 118821 h 849824"/>
              <a:gd name="connsiteX2" fmla="*/ 984142 w 1154624"/>
              <a:gd name="connsiteY2" fmla="*/ 366794 h 849824"/>
              <a:gd name="connsiteX3" fmla="*/ 844657 w 1154624"/>
              <a:gd name="connsiteY3" fmla="*/ 785248 h 849824"/>
              <a:gd name="connsiteX4" fmla="*/ 720671 w 1154624"/>
              <a:gd name="connsiteY4" fmla="*/ 754251 h 849824"/>
              <a:gd name="connsiteX5" fmla="*/ 612183 w 1154624"/>
              <a:gd name="connsiteY5" fmla="*/ 537275 h 849824"/>
              <a:gd name="connsiteX6" fmla="*/ 503695 w 1154624"/>
              <a:gd name="connsiteY6" fmla="*/ 444285 h 849824"/>
              <a:gd name="connsiteX7" fmla="*/ 271220 w 1154624"/>
              <a:gd name="connsiteY7" fmla="*/ 552773 h 849824"/>
              <a:gd name="connsiteX8" fmla="*/ 131735 w 1154624"/>
              <a:gd name="connsiteY8" fmla="*/ 785248 h 849824"/>
              <a:gd name="connsiteX9" fmla="*/ 131735 w 1154624"/>
              <a:gd name="connsiteY9" fmla="*/ 738753 h 849824"/>
              <a:gd name="connsiteX10" fmla="*/ 147234 w 1154624"/>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103322 h 849824"/>
              <a:gd name="connsiteX1" fmla="*/ 1015139 w 1015139"/>
              <a:gd name="connsiteY1" fmla="*/ 118821 h 849824"/>
              <a:gd name="connsiteX2" fmla="*/ 984142 w 1015139"/>
              <a:gd name="connsiteY2" fmla="*/ 366794 h 849824"/>
              <a:gd name="connsiteX3" fmla="*/ 844657 w 1015139"/>
              <a:gd name="connsiteY3" fmla="*/ 785248 h 849824"/>
              <a:gd name="connsiteX4" fmla="*/ 720671 w 1015139"/>
              <a:gd name="connsiteY4" fmla="*/ 754251 h 849824"/>
              <a:gd name="connsiteX5" fmla="*/ 612183 w 1015139"/>
              <a:gd name="connsiteY5" fmla="*/ 537275 h 849824"/>
              <a:gd name="connsiteX6" fmla="*/ 503695 w 1015139"/>
              <a:gd name="connsiteY6" fmla="*/ 444285 h 849824"/>
              <a:gd name="connsiteX7" fmla="*/ 271220 w 1015139"/>
              <a:gd name="connsiteY7" fmla="*/ 552773 h 849824"/>
              <a:gd name="connsiteX8" fmla="*/ 131735 w 1015139"/>
              <a:gd name="connsiteY8" fmla="*/ 785248 h 849824"/>
              <a:gd name="connsiteX9" fmla="*/ 131735 w 1015139"/>
              <a:gd name="connsiteY9" fmla="*/ 738753 h 849824"/>
              <a:gd name="connsiteX10" fmla="*/ 147234 w 1015139"/>
              <a:gd name="connsiteY10" fmla="*/ 103322 h 849824"/>
              <a:gd name="connsiteX0" fmla="*/ 147234 w 1015139"/>
              <a:gd name="connsiteY0" fmla="*/ 8461 h 754963"/>
              <a:gd name="connsiteX1" fmla="*/ 1015139 w 1015139"/>
              <a:gd name="connsiteY1" fmla="*/ 23960 h 754963"/>
              <a:gd name="connsiteX2" fmla="*/ 984142 w 1015139"/>
              <a:gd name="connsiteY2" fmla="*/ 271933 h 754963"/>
              <a:gd name="connsiteX3" fmla="*/ 844657 w 1015139"/>
              <a:gd name="connsiteY3" fmla="*/ 690387 h 754963"/>
              <a:gd name="connsiteX4" fmla="*/ 720671 w 1015139"/>
              <a:gd name="connsiteY4" fmla="*/ 659390 h 754963"/>
              <a:gd name="connsiteX5" fmla="*/ 612183 w 1015139"/>
              <a:gd name="connsiteY5" fmla="*/ 442414 h 754963"/>
              <a:gd name="connsiteX6" fmla="*/ 503695 w 1015139"/>
              <a:gd name="connsiteY6" fmla="*/ 349424 h 754963"/>
              <a:gd name="connsiteX7" fmla="*/ 271220 w 1015139"/>
              <a:gd name="connsiteY7" fmla="*/ 457912 h 754963"/>
              <a:gd name="connsiteX8" fmla="*/ 131735 w 1015139"/>
              <a:gd name="connsiteY8" fmla="*/ 690387 h 754963"/>
              <a:gd name="connsiteX9" fmla="*/ 131735 w 1015139"/>
              <a:gd name="connsiteY9" fmla="*/ 643892 h 754963"/>
              <a:gd name="connsiteX10" fmla="*/ 147234 w 1015139"/>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06651"/>
              <a:gd name="connsiteY0" fmla="*/ 8461 h 754963"/>
              <a:gd name="connsiteX1" fmla="*/ 906651 w 906651"/>
              <a:gd name="connsiteY1" fmla="*/ 23960 h 754963"/>
              <a:gd name="connsiteX2" fmla="*/ 875654 w 906651"/>
              <a:gd name="connsiteY2" fmla="*/ 271933 h 754963"/>
              <a:gd name="connsiteX3" fmla="*/ 736169 w 906651"/>
              <a:gd name="connsiteY3" fmla="*/ 690387 h 754963"/>
              <a:gd name="connsiteX4" fmla="*/ 612183 w 906651"/>
              <a:gd name="connsiteY4" fmla="*/ 659390 h 754963"/>
              <a:gd name="connsiteX5" fmla="*/ 503695 w 906651"/>
              <a:gd name="connsiteY5" fmla="*/ 442414 h 754963"/>
              <a:gd name="connsiteX6" fmla="*/ 395207 w 906651"/>
              <a:gd name="connsiteY6" fmla="*/ 349424 h 754963"/>
              <a:gd name="connsiteX7" fmla="*/ 162732 w 906651"/>
              <a:gd name="connsiteY7" fmla="*/ 457912 h 754963"/>
              <a:gd name="connsiteX8" fmla="*/ 23247 w 906651"/>
              <a:gd name="connsiteY8" fmla="*/ 690387 h 754963"/>
              <a:gd name="connsiteX9" fmla="*/ 23247 w 906651"/>
              <a:gd name="connsiteY9" fmla="*/ 643892 h 754963"/>
              <a:gd name="connsiteX10" fmla="*/ 38746 w 906651"/>
              <a:gd name="connsiteY10" fmla="*/ 8461 h 754963"/>
              <a:gd name="connsiteX0" fmla="*/ 38746 w 986910"/>
              <a:gd name="connsiteY0" fmla="*/ 8461 h 754963"/>
              <a:gd name="connsiteX1" fmla="*/ 906651 w 986910"/>
              <a:gd name="connsiteY1" fmla="*/ 23960 h 754963"/>
              <a:gd name="connsiteX2" fmla="*/ 875654 w 986910"/>
              <a:gd name="connsiteY2" fmla="*/ 271933 h 754963"/>
              <a:gd name="connsiteX3" fmla="*/ 888569 w 986910"/>
              <a:gd name="connsiteY3" fmla="*/ 690387 h 754963"/>
              <a:gd name="connsiteX4" fmla="*/ 612183 w 986910"/>
              <a:gd name="connsiteY4" fmla="*/ 659390 h 754963"/>
              <a:gd name="connsiteX5" fmla="*/ 503695 w 986910"/>
              <a:gd name="connsiteY5" fmla="*/ 442414 h 754963"/>
              <a:gd name="connsiteX6" fmla="*/ 395207 w 986910"/>
              <a:gd name="connsiteY6" fmla="*/ 349424 h 754963"/>
              <a:gd name="connsiteX7" fmla="*/ 162732 w 986910"/>
              <a:gd name="connsiteY7" fmla="*/ 457912 h 754963"/>
              <a:gd name="connsiteX8" fmla="*/ 23247 w 986910"/>
              <a:gd name="connsiteY8" fmla="*/ 690387 h 754963"/>
              <a:gd name="connsiteX9" fmla="*/ 23247 w 986910"/>
              <a:gd name="connsiteY9" fmla="*/ 643892 h 754963"/>
              <a:gd name="connsiteX10" fmla="*/ 38746 w 986910"/>
              <a:gd name="connsiteY10"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680 w 986858"/>
              <a:gd name="connsiteY7" fmla="*/ 457912 h 754963"/>
              <a:gd name="connsiteX8" fmla="*/ 162364 w 986858"/>
              <a:gd name="connsiteY8" fmla="*/ 632136 h 754963"/>
              <a:gd name="connsiteX9" fmla="*/ 23195 w 986858"/>
              <a:gd name="connsiteY9" fmla="*/ 690387 h 754963"/>
              <a:gd name="connsiteX10" fmla="*/ 23195 w 986858"/>
              <a:gd name="connsiteY10" fmla="*/ 643892 h 754963"/>
              <a:gd name="connsiteX11" fmla="*/ 38694 w 986858"/>
              <a:gd name="connsiteY11" fmla="*/ 8461 h 754963"/>
              <a:gd name="connsiteX0" fmla="*/ 38694 w 986858"/>
              <a:gd name="connsiteY0" fmla="*/ 8461 h 754963"/>
              <a:gd name="connsiteX1" fmla="*/ 906599 w 986858"/>
              <a:gd name="connsiteY1" fmla="*/ 23960 h 754963"/>
              <a:gd name="connsiteX2" fmla="*/ 875602 w 986858"/>
              <a:gd name="connsiteY2" fmla="*/ 271933 h 754963"/>
              <a:gd name="connsiteX3" fmla="*/ 888517 w 986858"/>
              <a:gd name="connsiteY3" fmla="*/ 690387 h 754963"/>
              <a:gd name="connsiteX4" fmla="*/ 612131 w 986858"/>
              <a:gd name="connsiteY4" fmla="*/ 659390 h 754963"/>
              <a:gd name="connsiteX5" fmla="*/ 503643 w 986858"/>
              <a:gd name="connsiteY5" fmla="*/ 442414 h 754963"/>
              <a:gd name="connsiteX6" fmla="*/ 395155 w 986858"/>
              <a:gd name="connsiteY6" fmla="*/ 349424 h 754963"/>
              <a:gd name="connsiteX7" fmla="*/ 162364 w 986858"/>
              <a:gd name="connsiteY7" fmla="*/ 632136 h 754963"/>
              <a:gd name="connsiteX8" fmla="*/ 23195 w 986858"/>
              <a:gd name="connsiteY8" fmla="*/ 690387 h 754963"/>
              <a:gd name="connsiteX9" fmla="*/ 23195 w 986858"/>
              <a:gd name="connsiteY9" fmla="*/ 643892 h 754963"/>
              <a:gd name="connsiteX10" fmla="*/ 38694 w 986858"/>
              <a:gd name="connsiteY10" fmla="*/ 8461 h 754963"/>
              <a:gd name="connsiteX0" fmla="*/ 147234 w 1095398"/>
              <a:gd name="connsiteY0" fmla="*/ 8461 h 794333"/>
              <a:gd name="connsiteX1" fmla="*/ 1015139 w 1095398"/>
              <a:gd name="connsiteY1" fmla="*/ 23960 h 794333"/>
              <a:gd name="connsiteX2" fmla="*/ 984142 w 1095398"/>
              <a:gd name="connsiteY2" fmla="*/ 271933 h 794333"/>
              <a:gd name="connsiteX3" fmla="*/ 997057 w 1095398"/>
              <a:gd name="connsiteY3" fmla="*/ 690387 h 794333"/>
              <a:gd name="connsiteX4" fmla="*/ 720671 w 1095398"/>
              <a:gd name="connsiteY4" fmla="*/ 659390 h 794333"/>
              <a:gd name="connsiteX5" fmla="*/ 612183 w 1095398"/>
              <a:gd name="connsiteY5" fmla="*/ 442414 h 794333"/>
              <a:gd name="connsiteX6" fmla="*/ 503695 w 1095398"/>
              <a:gd name="connsiteY6" fmla="*/ 349424 h 794333"/>
              <a:gd name="connsiteX7" fmla="*/ 270904 w 1095398"/>
              <a:gd name="connsiteY7" fmla="*/ 632136 h 794333"/>
              <a:gd name="connsiteX8" fmla="*/ 131735 w 1095398"/>
              <a:gd name="connsiteY8" fmla="*/ 690387 h 794333"/>
              <a:gd name="connsiteX9" fmla="*/ 147234 w 1095398"/>
              <a:gd name="connsiteY9" fmla="*/ 8461 h 794333"/>
              <a:gd name="connsiteX0" fmla="*/ 147234 w 1095398"/>
              <a:gd name="connsiteY0" fmla="*/ 8461 h 747214"/>
              <a:gd name="connsiteX1" fmla="*/ 1015139 w 1095398"/>
              <a:gd name="connsiteY1" fmla="*/ 23960 h 747214"/>
              <a:gd name="connsiteX2" fmla="*/ 984142 w 1095398"/>
              <a:gd name="connsiteY2" fmla="*/ 271933 h 747214"/>
              <a:gd name="connsiteX3" fmla="*/ 997057 w 1095398"/>
              <a:gd name="connsiteY3" fmla="*/ 690387 h 747214"/>
              <a:gd name="connsiteX4" fmla="*/ 720671 w 1095398"/>
              <a:gd name="connsiteY4" fmla="*/ 659390 h 747214"/>
              <a:gd name="connsiteX5" fmla="*/ 612183 w 1095398"/>
              <a:gd name="connsiteY5" fmla="*/ 442414 h 747214"/>
              <a:gd name="connsiteX6" fmla="*/ 503695 w 1095398"/>
              <a:gd name="connsiteY6" fmla="*/ 349424 h 747214"/>
              <a:gd name="connsiteX7" fmla="*/ 131735 w 1095398"/>
              <a:gd name="connsiteY7" fmla="*/ 690387 h 747214"/>
              <a:gd name="connsiteX8" fmla="*/ 147234 w 1095398"/>
              <a:gd name="connsiteY8" fmla="*/ 8461 h 747214"/>
              <a:gd name="connsiteX0" fmla="*/ 85241 w 1033405"/>
              <a:gd name="connsiteY0" fmla="*/ 8461 h 706754"/>
              <a:gd name="connsiteX1" fmla="*/ 953146 w 1033405"/>
              <a:gd name="connsiteY1" fmla="*/ 23960 h 706754"/>
              <a:gd name="connsiteX2" fmla="*/ 922149 w 1033405"/>
              <a:gd name="connsiteY2" fmla="*/ 271933 h 706754"/>
              <a:gd name="connsiteX3" fmla="*/ 935064 w 1033405"/>
              <a:gd name="connsiteY3" fmla="*/ 690387 h 706754"/>
              <a:gd name="connsiteX4" fmla="*/ 658678 w 1033405"/>
              <a:gd name="connsiteY4" fmla="*/ 659390 h 706754"/>
              <a:gd name="connsiteX5" fmla="*/ 550190 w 1033405"/>
              <a:gd name="connsiteY5" fmla="*/ 442414 h 706754"/>
              <a:gd name="connsiteX6" fmla="*/ 441702 w 1033405"/>
              <a:gd name="connsiteY6" fmla="*/ 349424 h 706754"/>
              <a:gd name="connsiteX7" fmla="*/ 85241 w 10334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4424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245390 w 728605"/>
              <a:gd name="connsiteY5" fmla="*/ 518614 h 706754"/>
              <a:gd name="connsiteX6" fmla="*/ 230282 w 728605"/>
              <a:gd name="connsiteY6" fmla="*/ 517733 h 706754"/>
              <a:gd name="connsiteX7" fmla="*/ 136902 w 728605"/>
              <a:gd name="connsiteY7" fmla="*/ 349424 h 706754"/>
              <a:gd name="connsiteX8" fmla="*/ 85241 w 728605"/>
              <a:gd name="connsiteY8" fmla="*/ 8461 h 706754"/>
              <a:gd name="connsiteX0" fmla="*/ 85241 w 728605"/>
              <a:gd name="connsiteY0" fmla="*/ 8461 h 776667"/>
              <a:gd name="connsiteX1" fmla="*/ 648346 w 728605"/>
              <a:gd name="connsiteY1" fmla="*/ 23960 h 776667"/>
              <a:gd name="connsiteX2" fmla="*/ 617349 w 728605"/>
              <a:gd name="connsiteY2" fmla="*/ 271933 h 776667"/>
              <a:gd name="connsiteX3" fmla="*/ 630264 w 728605"/>
              <a:gd name="connsiteY3" fmla="*/ 690387 h 776667"/>
              <a:gd name="connsiteX4" fmla="*/ 353878 w 728605"/>
              <a:gd name="connsiteY4" fmla="*/ 659390 h 776667"/>
              <a:gd name="connsiteX5" fmla="*/ 245390 w 728605"/>
              <a:gd name="connsiteY5" fmla="*/ 518614 h 776667"/>
              <a:gd name="connsiteX6" fmla="*/ 230282 w 728605"/>
              <a:gd name="connsiteY6" fmla="*/ 670133 h 776667"/>
              <a:gd name="connsiteX7" fmla="*/ 136902 w 728605"/>
              <a:gd name="connsiteY7" fmla="*/ 349424 h 776667"/>
              <a:gd name="connsiteX8" fmla="*/ 85241 w 728605"/>
              <a:gd name="connsiteY8" fmla="*/ 8461 h 776667"/>
              <a:gd name="connsiteX0" fmla="*/ 85241 w 728605"/>
              <a:gd name="connsiteY0" fmla="*/ 8461 h 721794"/>
              <a:gd name="connsiteX1" fmla="*/ 648346 w 728605"/>
              <a:gd name="connsiteY1" fmla="*/ 23960 h 721794"/>
              <a:gd name="connsiteX2" fmla="*/ 617349 w 728605"/>
              <a:gd name="connsiteY2" fmla="*/ 271933 h 721794"/>
              <a:gd name="connsiteX3" fmla="*/ 630264 w 728605"/>
              <a:gd name="connsiteY3" fmla="*/ 690387 h 721794"/>
              <a:gd name="connsiteX4" fmla="*/ 353878 w 728605"/>
              <a:gd name="connsiteY4" fmla="*/ 659390 h 721794"/>
              <a:gd name="connsiteX5" fmla="*/ 230282 w 728605"/>
              <a:gd name="connsiteY5" fmla="*/ 670133 h 721794"/>
              <a:gd name="connsiteX6" fmla="*/ 136902 w 728605"/>
              <a:gd name="connsiteY6" fmla="*/ 349424 h 721794"/>
              <a:gd name="connsiteX7" fmla="*/ 85241 w 728605"/>
              <a:gd name="connsiteY7" fmla="*/ 8461 h 72179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85241 w 728605"/>
              <a:gd name="connsiteY0" fmla="*/ 8461 h 706754"/>
              <a:gd name="connsiteX1" fmla="*/ 648346 w 728605"/>
              <a:gd name="connsiteY1" fmla="*/ 23960 h 706754"/>
              <a:gd name="connsiteX2" fmla="*/ 617349 w 728605"/>
              <a:gd name="connsiteY2" fmla="*/ 271933 h 706754"/>
              <a:gd name="connsiteX3" fmla="*/ 630264 w 728605"/>
              <a:gd name="connsiteY3" fmla="*/ 690387 h 706754"/>
              <a:gd name="connsiteX4" fmla="*/ 353878 w 728605"/>
              <a:gd name="connsiteY4" fmla="*/ 659390 h 706754"/>
              <a:gd name="connsiteX5" fmla="*/ 77882 w 728605"/>
              <a:gd name="connsiteY5" fmla="*/ 593933 h 706754"/>
              <a:gd name="connsiteX6" fmla="*/ 136902 w 728605"/>
              <a:gd name="connsiteY6" fmla="*/ 349424 h 706754"/>
              <a:gd name="connsiteX7" fmla="*/ 85241 w 728605"/>
              <a:gd name="connsiteY7"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87718 w 738441"/>
              <a:gd name="connsiteY5" fmla="*/ 593933 h 706754"/>
              <a:gd name="connsiteX6" fmla="*/ 95077 w 738441"/>
              <a:gd name="connsiteY6" fmla="*/ 8461 h 706754"/>
              <a:gd name="connsiteX0" fmla="*/ 95077 w 738441"/>
              <a:gd name="connsiteY0" fmla="*/ 8461 h 706754"/>
              <a:gd name="connsiteX1" fmla="*/ 658182 w 738441"/>
              <a:gd name="connsiteY1" fmla="*/ 23960 h 706754"/>
              <a:gd name="connsiteX2" fmla="*/ 627185 w 738441"/>
              <a:gd name="connsiteY2" fmla="*/ 271933 h 706754"/>
              <a:gd name="connsiteX3" fmla="*/ 640100 w 738441"/>
              <a:gd name="connsiteY3" fmla="*/ 690387 h 706754"/>
              <a:gd name="connsiteX4" fmla="*/ 363714 w 738441"/>
              <a:gd name="connsiteY4" fmla="*/ 659390 h 706754"/>
              <a:gd name="connsiteX5" fmla="*/ 351213 w 738441"/>
              <a:gd name="connsiteY5" fmla="*/ 654465 h 706754"/>
              <a:gd name="connsiteX6" fmla="*/ 87718 w 738441"/>
              <a:gd name="connsiteY6" fmla="*/ 593933 h 706754"/>
              <a:gd name="connsiteX7" fmla="*/ 95077 w 738441"/>
              <a:gd name="connsiteY7" fmla="*/ 8461 h 706754"/>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351213 w 676263"/>
              <a:gd name="connsiteY4" fmla="*/ 654465 h 723145"/>
              <a:gd name="connsiteX5" fmla="*/ 87718 w 676263"/>
              <a:gd name="connsiteY5" fmla="*/ 593933 h 723145"/>
              <a:gd name="connsiteX6" fmla="*/ 95077 w 676263"/>
              <a:gd name="connsiteY6" fmla="*/ 8461 h 723145"/>
              <a:gd name="connsiteX0" fmla="*/ 95077 w 676263"/>
              <a:gd name="connsiteY0" fmla="*/ 8461 h 723145"/>
              <a:gd name="connsiteX1" fmla="*/ 658182 w 676263"/>
              <a:gd name="connsiteY1" fmla="*/ 23960 h 723145"/>
              <a:gd name="connsiteX2" fmla="*/ 627185 w 676263"/>
              <a:gd name="connsiteY2" fmla="*/ 271933 h 723145"/>
              <a:gd name="connsiteX3" fmla="*/ 363714 w 676263"/>
              <a:gd name="connsiteY3" fmla="*/ 659390 h 723145"/>
              <a:gd name="connsiteX4" fmla="*/ 503613 w 676263"/>
              <a:gd name="connsiteY4" fmla="*/ 654465 h 723145"/>
              <a:gd name="connsiteX5" fmla="*/ 87718 w 676263"/>
              <a:gd name="connsiteY5" fmla="*/ 593933 h 723145"/>
              <a:gd name="connsiteX6" fmla="*/ 95077 w 676263"/>
              <a:gd name="connsiteY6" fmla="*/ 8461 h 723145"/>
              <a:gd name="connsiteX0" fmla="*/ 95077 w 676263"/>
              <a:gd name="connsiteY0" fmla="*/ 8461 h 713057"/>
              <a:gd name="connsiteX1" fmla="*/ 658182 w 676263"/>
              <a:gd name="connsiteY1" fmla="*/ 23960 h 713057"/>
              <a:gd name="connsiteX2" fmla="*/ 627185 w 676263"/>
              <a:gd name="connsiteY2" fmla="*/ 271933 h 713057"/>
              <a:gd name="connsiteX3" fmla="*/ 363714 w 676263"/>
              <a:gd name="connsiteY3" fmla="*/ 659390 h 713057"/>
              <a:gd name="connsiteX4" fmla="*/ 87718 w 676263"/>
              <a:gd name="connsiteY4" fmla="*/ 593933 h 713057"/>
              <a:gd name="connsiteX5" fmla="*/ 95077 w 676263"/>
              <a:gd name="connsiteY5" fmla="*/ 8461 h 713057"/>
              <a:gd name="connsiteX0" fmla="*/ 95077 w 651216"/>
              <a:gd name="connsiteY0" fmla="*/ 8461 h 713057"/>
              <a:gd name="connsiteX1" fmla="*/ 507901 w 651216"/>
              <a:gd name="connsiteY1" fmla="*/ 23960 h 713057"/>
              <a:gd name="connsiteX2" fmla="*/ 627185 w 651216"/>
              <a:gd name="connsiteY2" fmla="*/ 271933 h 713057"/>
              <a:gd name="connsiteX3" fmla="*/ 363714 w 651216"/>
              <a:gd name="connsiteY3" fmla="*/ 659390 h 713057"/>
              <a:gd name="connsiteX4" fmla="*/ 87718 w 651216"/>
              <a:gd name="connsiteY4" fmla="*/ 593933 h 713057"/>
              <a:gd name="connsiteX5" fmla="*/ 95077 w 651216"/>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13057"/>
              <a:gd name="connsiteX1" fmla="*/ 507901 w 507901"/>
              <a:gd name="connsiteY1" fmla="*/ 23960 h 713057"/>
              <a:gd name="connsiteX2" fmla="*/ 476904 w 507901"/>
              <a:gd name="connsiteY2" fmla="*/ 271933 h 713057"/>
              <a:gd name="connsiteX3" fmla="*/ 363714 w 507901"/>
              <a:gd name="connsiteY3" fmla="*/ 659390 h 713057"/>
              <a:gd name="connsiteX4" fmla="*/ 87718 w 507901"/>
              <a:gd name="connsiteY4" fmla="*/ 593933 h 713057"/>
              <a:gd name="connsiteX5" fmla="*/ 95077 w 507901"/>
              <a:gd name="connsiteY5" fmla="*/ 8461 h 713057"/>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07901"/>
              <a:gd name="connsiteY0" fmla="*/ 8461 h 702421"/>
              <a:gd name="connsiteX1" fmla="*/ 507901 w 507901"/>
              <a:gd name="connsiteY1" fmla="*/ 23960 h 702421"/>
              <a:gd name="connsiteX2" fmla="*/ 476904 w 507901"/>
              <a:gd name="connsiteY2" fmla="*/ 271933 h 702421"/>
              <a:gd name="connsiteX3" fmla="*/ 455758 w 507901"/>
              <a:gd name="connsiteY3" fmla="*/ 482591 h 702421"/>
              <a:gd name="connsiteX4" fmla="*/ 363714 w 507901"/>
              <a:gd name="connsiteY4" fmla="*/ 659390 h 702421"/>
              <a:gd name="connsiteX5" fmla="*/ 87718 w 507901"/>
              <a:gd name="connsiteY5" fmla="*/ 593933 h 702421"/>
              <a:gd name="connsiteX6" fmla="*/ 95077 w 507901"/>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 name="connsiteX0" fmla="*/ 95077 w 521674"/>
              <a:gd name="connsiteY0" fmla="*/ 8461 h 702421"/>
              <a:gd name="connsiteX1" fmla="*/ 507901 w 521674"/>
              <a:gd name="connsiteY1" fmla="*/ 23960 h 702421"/>
              <a:gd name="connsiteX2" fmla="*/ 476904 w 521674"/>
              <a:gd name="connsiteY2" fmla="*/ 271933 h 702421"/>
              <a:gd name="connsiteX3" fmla="*/ 455758 w 521674"/>
              <a:gd name="connsiteY3" fmla="*/ 482591 h 702421"/>
              <a:gd name="connsiteX4" fmla="*/ 363714 w 521674"/>
              <a:gd name="connsiteY4" fmla="*/ 659390 h 702421"/>
              <a:gd name="connsiteX5" fmla="*/ 87718 w 521674"/>
              <a:gd name="connsiteY5" fmla="*/ 593933 h 702421"/>
              <a:gd name="connsiteX6" fmla="*/ 95077 w 521674"/>
              <a:gd name="connsiteY6" fmla="*/ 8461 h 702421"/>
              <a:gd name="connsiteX0" fmla="*/ 95077 w 626009"/>
              <a:gd name="connsiteY0" fmla="*/ 8461 h 702421"/>
              <a:gd name="connsiteX1" fmla="*/ 612236 w 626009"/>
              <a:gd name="connsiteY1" fmla="*/ 23960 h 702421"/>
              <a:gd name="connsiteX2" fmla="*/ 581239 w 626009"/>
              <a:gd name="connsiteY2" fmla="*/ 271933 h 702421"/>
              <a:gd name="connsiteX3" fmla="*/ 560093 w 626009"/>
              <a:gd name="connsiteY3" fmla="*/ 482591 h 702421"/>
              <a:gd name="connsiteX4" fmla="*/ 468049 w 626009"/>
              <a:gd name="connsiteY4" fmla="*/ 659390 h 702421"/>
              <a:gd name="connsiteX5" fmla="*/ 192053 w 626009"/>
              <a:gd name="connsiteY5" fmla="*/ 593933 h 702421"/>
              <a:gd name="connsiteX6" fmla="*/ 95077 w 626009"/>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96976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30932"/>
              <a:gd name="connsiteY0" fmla="*/ 8461 h 702421"/>
              <a:gd name="connsiteX1" fmla="*/ 517159 w 530932"/>
              <a:gd name="connsiteY1" fmla="*/ 23960 h 702421"/>
              <a:gd name="connsiteX2" fmla="*/ 486162 w 530932"/>
              <a:gd name="connsiteY2" fmla="*/ 271933 h 702421"/>
              <a:gd name="connsiteX3" fmla="*/ 465016 w 530932"/>
              <a:gd name="connsiteY3" fmla="*/ 482591 h 702421"/>
              <a:gd name="connsiteX4" fmla="*/ 372972 w 530932"/>
              <a:gd name="connsiteY4" fmla="*/ 659390 h 702421"/>
              <a:gd name="connsiteX5" fmla="*/ 201311 w 530932"/>
              <a:gd name="connsiteY5" fmla="*/ 593933 h 702421"/>
              <a:gd name="connsiteX6" fmla="*/ 0 w 530932"/>
              <a:gd name="connsiteY6" fmla="*/ 8461 h 702421"/>
              <a:gd name="connsiteX0" fmla="*/ 0 w 594662"/>
              <a:gd name="connsiteY0" fmla="*/ 8461 h 702421"/>
              <a:gd name="connsiteX1" fmla="*/ 517159 w 594662"/>
              <a:gd name="connsiteY1" fmla="*/ 23960 h 702421"/>
              <a:gd name="connsiteX2" fmla="*/ 465016 w 594662"/>
              <a:gd name="connsiteY2" fmla="*/ 482591 h 702421"/>
              <a:gd name="connsiteX3" fmla="*/ 372972 w 594662"/>
              <a:gd name="connsiteY3" fmla="*/ 659390 h 702421"/>
              <a:gd name="connsiteX4" fmla="*/ 201311 w 594662"/>
              <a:gd name="connsiteY4" fmla="*/ 593933 h 702421"/>
              <a:gd name="connsiteX5" fmla="*/ 0 w 594662"/>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25431"/>
              <a:gd name="connsiteY0" fmla="*/ 8461 h 702421"/>
              <a:gd name="connsiteX1" fmla="*/ 517159 w 525431"/>
              <a:gd name="connsiteY1" fmla="*/ 23960 h 702421"/>
              <a:gd name="connsiteX2" fmla="*/ 465016 w 525431"/>
              <a:gd name="connsiteY2" fmla="*/ 482591 h 702421"/>
              <a:gd name="connsiteX3" fmla="*/ 372972 w 525431"/>
              <a:gd name="connsiteY3" fmla="*/ 659390 h 702421"/>
              <a:gd name="connsiteX4" fmla="*/ 201311 w 525431"/>
              <a:gd name="connsiteY4" fmla="*/ 593933 h 702421"/>
              <a:gd name="connsiteX5" fmla="*/ 0 w 525431"/>
              <a:gd name="connsiteY5" fmla="*/ 8461 h 702421"/>
              <a:gd name="connsiteX0" fmla="*/ 0 w 541214"/>
              <a:gd name="connsiteY0" fmla="*/ 8461 h 702421"/>
              <a:gd name="connsiteX1" fmla="*/ 517159 w 541214"/>
              <a:gd name="connsiteY1" fmla="*/ 23960 h 702421"/>
              <a:gd name="connsiteX2" fmla="*/ 517183 w 541214"/>
              <a:gd name="connsiteY2" fmla="*/ 482591 h 702421"/>
              <a:gd name="connsiteX3" fmla="*/ 372972 w 541214"/>
              <a:gd name="connsiteY3" fmla="*/ 659390 h 702421"/>
              <a:gd name="connsiteX4" fmla="*/ 201311 w 541214"/>
              <a:gd name="connsiteY4" fmla="*/ 593933 h 702421"/>
              <a:gd name="connsiteX5" fmla="*/ 0 w 541214"/>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 name="connsiteX0" fmla="*/ 0 w 530781"/>
              <a:gd name="connsiteY0" fmla="*/ 8461 h 702421"/>
              <a:gd name="connsiteX1" fmla="*/ 517159 w 530781"/>
              <a:gd name="connsiteY1" fmla="*/ 23960 h 702421"/>
              <a:gd name="connsiteX2" fmla="*/ 517183 w 530781"/>
              <a:gd name="connsiteY2" fmla="*/ 482591 h 702421"/>
              <a:gd name="connsiteX3" fmla="*/ 372972 w 530781"/>
              <a:gd name="connsiteY3" fmla="*/ 659390 h 702421"/>
              <a:gd name="connsiteX4" fmla="*/ 201311 w 530781"/>
              <a:gd name="connsiteY4" fmla="*/ 593933 h 702421"/>
              <a:gd name="connsiteX5" fmla="*/ 0 w 530781"/>
              <a:gd name="connsiteY5" fmla="*/ 8461 h 70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781" h="702421">
                <a:moveTo>
                  <a:pt x="0" y="8461"/>
                </a:moveTo>
                <a:cubicBezTo>
                  <a:pt x="343177" y="0"/>
                  <a:pt x="228384" y="9595"/>
                  <a:pt x="517159" y="23960"/>
                </a:cubicBezTo>
                <a:cubicBezTo>
                  <a:pt x="525431" y="347332"/>
                  <a:pt x="530781" y="337072"/>
                  <a:pt x="517183" y="482591"/>
                </a:cubicBezTo>
                <a:cubicBezTo>
                  <a:pt x="430551" y="608304"/>
                  <a:pt x="425617" y="640833"/>
                  <a:pt x="372972" y="659390"/>
                </a:cubicBezTo>
                <a:cubicBezTo>
                  <a:pt x="254248" y="630410"/>
                  <a:pt x="263473" y="702421"/>
                  <a:pt x="201311" y="593933"/>
                </a:cubicBezTo>
                <a:cubicBezTo>
                  <a:pt x="139149" y="485445"/>
                  <a:pt x="68738" y="201196"/>
                  <a:pt x="0" y="8461"/>
                </a:cubicBezTo>
                <a:close/>
              </a:path>
            </a:pathLst>
          </a:cu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left)">
                                      <p:cBhvr>
                                        <p:cTn id="17" dur="1000"/>
                                        <p:tgtEl>
                                          <p:spTgt spid="76"/>
                                        </p:tgtEl>
                                      </p:cBhvr>
                                    </p:animEffect>
                                  </p:childTnLst>
                                </p:cTn>
                              </p:par>
                              <p:par>
                                <p:cTn id="18" presetID="10" presetClass="exit" presetSubtype="0" fill="hold" nodeType="withEffect">
                                  <p:stCondLst>
                                    <p:cond delay="0"/>
                                  </p:stCondLst>
                                  <p:childTnLst>
                                    <p:animEffect transition="out" filter="fade">
                                      <p:cBhvr>
                                        <p:cTn id="19" dur="1000"/>
                                        <p:tgtEl>
                                          <p:spTgt spid="4"/>
                                        </p:tgtEl>
                                      </p:cBhvr>
                                    </p:animEffect>
                                    <p:set>
                                      <p:cBhvr>
                                        <p:cTn id="20" dur="1" fill="hold">
                                          <p:stCondLst>
                                            <p:cond delay="999"/>
                                          </p:stCondLst>
                                        </p:cTn>
                                        <p:tgtEl>
                                          <p:spTgt spid="4"/>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28"/>
                                        </p:tgtEl>
                                      </p:cBhvr>
                                    </p:animEffect>
                                    <p:set>
                                      <p:cBhvr>
                                        <p:cTn id="23" dur="1" fill="hold">
                                          <p:stCondLst>
                                            <p:cond delay="999"/>
                                          </p:stCondLst>
                                        </p:cTn>
                                        <p:tgtEl>
                                          <p:spTgt spid="2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25"/>
                                        </p:tgtEl>
                                      </p:cBhvr>
                                    </p:animEffect>
                                    <p:set>
                                      <p:cBhvr>
                                        <p:cTn id="26"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2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0"/>
            <a:ext cx="9154885" cy="6781800"/>
            <a:chOff x="0" y="0"/>
            <a:chExt cx="9154885" cy="6781800"/>
          </a:xfrm>
        </p:grpSpPr>
        <p:grpSp>
          <p:nvGrpSpPr>
            <p:cNvPr id="33" name="Group 32"/>
            <p:cNvGrpSpPr/>
            <p:nvPr/>
          </p:nvGrpSpPr>
          <p:grpSpPr>
            <a:xfrm>
              <a:off x="0" y="0"/>
              <a:ext cx="9154885" cy="6781800"/>
              <a:chOff x="0" y="0"/>
              <a:chExt cx="9154885" cy="6781800"/>
            </a:xfrm>
          </p:grpSpPr>
          <p:grpSp>
            <p:nvGrpSpPr>
              <p:cNvPr id="29" name="Group 28"/>
              <p:cNvGrpSpPr/>
              <p:nvPr/>
            </p:nvGrpSpPr>
            <p:grpSpPr>
              <a:xfrm>
                <a:off x="0" y="0"/>
                <a:ext cx="9154885" cy="6781800"/>
                <a:chOff x="0" y="0"/>
                <a:chExt cx="9154885" cy="6781800"/>
              </a:xfrm>
            </p:grpSpPr>
            <p:grpSp>
              <p:nvGrpSpPr>
                <p:cNvPr id="27" name="Group 26"/>
                <p:cNvGrpSpPr/>
                <p:nvPr/>
              </p:nvGrpSpPr>
              <p:grpSpPr>
                <a:xfrm>
                  <a:off x="0" y="1981200"/>
                  <a:ext cx="9154885" cy="4800600"/>
                  <a:chOff x="0" y="1981200"/>
                  <a:chExt cx="9154885" cy="4800600"/>
                </a:xfrm>
              </p:grpSpPr>
              <p:pic>
                <p:nvPicPr>
                  <p:cNvPr id="10" name="Picture 2"/>
                  <p:cNvPicPr>
                    <a:picLocks noChangeAspect="1" noChangeArrowheads="1"/>
                  </p:cNvPicPr>
                  <p:nvPr/>
                </p:nvPicPr>
                <p:blipFill>
                  <a:blip r:embed="rId3" cstate="print"/>
                  <a:srcRect/>
                  <a:stretch>
                    <a:fillRect/>
                  </a:stretch>
                </p:blipFill>
                <p:spPr bwMode="auto">
                  <a:xfrm>
                    <a:off x="0" y="1981200"/>
                    <a:ext cx="9144000" cy="3183279"/>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11" name="Freeform 10"/>
                  <p:cNvSpPr/>
                  <p:nvPr/>
                </p:nvSpPr>
                <p:spPr>
                  <a:xfrm>
                    <a:off x="1066800" y="4038600"/>
                    <a:ext cx="609600" cy="879021"/>
                  </a:xfrm>
                  <a:custGeom>
                    <a:avLst/>
                    <a:gdLst>
                      <a:gd name="connsiteX0" fmla="*/ 0 w 522514"/>
                      <a:gd name="connsiteY0" fmla="*/ 342900 h 753835"/>
                      <a:gd name="connsiteX1" fmla="*/ 65314 w 522514"/>
                      <a:gd name="connsiteY1" fmla="*/ 522514 h 753835"/>
                      <a:gd name="connsiteX2" fmla="*/ 146957 w 522514"/>
                      <a:gd name="connsiteY2" fmla="*/ 669471 h 753835"/>
                      <a:gd name="connsiteX3" fmla="*/ 244928 w 522514"/>
                      <a:gd name="connsiteY3" fmla="*/ 751114 h 753835"/>
                      <a:gd name="connsiteX4" fmla="*/ 391886 w 522514"/>
                      <a:gd name="connsiteY4" fmla="*/ 653143 h 753835"/>
                      <a:gd name="connsiteX5" fmla="*/ 489857 w 522514"/>
                      <a:gd name="connsiteY5" fmla="*/ 195943 h 753835"/>
                      <a:gd name="connsiteX6" fmla="*/ 522514 w 522514"/>
                      <a:gd name="connsiteY6" fmla="*/ 0 h 753835"/>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66057"/>
                      <a:gd name="connsiteY0" fmla="*/ 468086 h 879021"/>
                      <a:gd name="connsiteX1" fmla="*/ 65314 w 566057"/>
                      <a:gd name="connsiteY1" fmla="*/ 647700 h 879021"/>
                      <a:gd name="connsiteX2" fmla="*/ 146957 w 566057"/>
                      <a:gd name="connsiteY2" fmla="*/ 794657 h 879021"/>
                      <a:gd name="connsiteX3" fmla="*/ 244928 w 566057"/>
                      <a:gd name="connsiteY3" fmla="*/ 876300 h 879021"/>
                      <a:gd name="connsiteX4" fmla="*/ 391886 w 566057"/>
                      <a:gd name="connsiteY4" fmla="*/ 778329 h 879021"/>
                      <a:gd name="connsiteX5" fmla="*/ 489857 w 566057"/>
                      <a:gd name="connsiteY5" fmla="*/ 321129 h 879021"/>
                      <a:gd name="connsiteX6" fmla="*/ 566057 w 566057"/>
                      <a:gd name="connsiteY6" fmla="*/ 0 h 879021"/>
                      <a:gd name="connsiteX0" fmla="*/ 0 w 533400"/>
                      <a:gd name="connsiteY0" fmla="*/ 533400 h 879021"/>
                      <a:gd name="connsiteX1" fmla="*/ 32657 w 533400"/>
                      <a:gd name="connsiteY1" fmla="*/ 647700 h 879021"/>
                      <a:gd name="connsiteX2" fmla="*/ 114300 w 533400"/>
                      <a:gd name="connsiteY2" fmla="*/ 794657 h 879021"/>
                      <a:gd name="connsiteX3" fmla="*/ 212271 w 533400"/>
                      <a:gd name="connsiteY3" fmla="*/ 876300 h 879021"/>
                      <a:gd name="connsiteX4" fmla="*/ 359229 w 533400"/>
                      <a:gd name="connsiteY4" fmla="*/ 778329 h 879021"/>
                      <a:gd name="connsiteX5" fmla="*/ 457200 w 533400"/>
                      <a:gd name="connsiteY5" fmla="*/ 321129 h 879021"/>
                      <a:gd name="connsiteX6" fmla="*/ 533400 w 533400"/>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22723 w 556123"/>
                      <a:gd name="connsiteY0" fmla="*/ 533400 h 879021"/>
                      <a:gd name="connsiteX1" fmla="*/ 55380 w 556123"/>
                      <a:gd name="connsiteY1" fmla="*/ 647700 h 879021"/>
                      <a:gd name="connsiteX2" fmla="*/ 137023 w 556123"/>
                      <a:gd name="connsiteY2" fmla="*/ 794657 h 879021"/>
                      <a:gd name="connsiteX3" fmla="*/ 234994 w 556123"/>
                      <a:gd name="connsiteY3" fmla="*/ 876300 h 879021"/>
                      <a:gd name="connsiteX4" fmla="*/ 381952 w 556123"/>
                      <a:gd name="connsiteY4" fmla="*/ 778329 h 879021"/>
                      <a:gd name="connsiteX5" fmla="*/ 479923 w 556123"/>
                      <a:gd name="connsiteY5" fmla="*/ 321129 h 879021"/>
                      <a:gd name="connsiteX6" fmla="*/ 556123 w 556123"/>
                      <a:gd name="connsiteY6" fmla="*/ 0 h 879021"/>
                      <a:gd name="connsiteX0" fmla="*/ 96048 w 629448"/>
                      <a:gd name="connsiteY0" fmla="*/ 533400 h 879021"/>
                      <a:gd name="connsiteX1" fmla="*/ 128705 w 629448"/>
                      <a:gd name="connsiteY1" fmla="*/ 647700 h 879021"/>
                      <a:gd name="connsiteX2" fmla="*/ 210348 w 629448"/>
                      <a:gd name="connsiteY2" fmla="*/ 794657 h 879021"/>
                      <a:gd name="connsiteX3" fmla="*/ 308319 w 629448"/>
                      <a:gd name="connsiteY3" fmla="*/ 876300 h 879021"/>
                      <a:gd name="connsiteX4" fmla="*/ 455277 w 629448"/>
                      <a:gd name="connsiteY4" fmla="*/ 778329 h 879021"/>
                      <a:gd name="connsiteX5" fmla="*/ 553248 w 629448"/>
                      <a:gd name="connsiteY5" fmla="*/ 321129 h 879021"/>
                      <a:gd name="connsiteX6" fmla="*/ 629448 w 629448"/>
                      <a:gd name="connsiteY6" fmla="*/ 0 h 879021"/>
                      <a:gd name="connsiteX0" fmla="*/ 81643 w 615043"/>
                      <a:gd name="connsiteY0" fmla="*/ 533400 h 879021"/>
                      <a:gd name="connsiteX1" fmla="*/ 5443 w 615043"/>
                      <a:gd name="connsiteY1" fmla="*/ 304800 h 879021"/>
                      <a:gd name="connsiteX2" fmla="*/ 114300 w 615043"/>
                      <a:gd name="connsiteY2" fmla="*/ 647700 h 879021"/>
                      <a:gd name="connsiteX3" fmla="*/ 195943 w 615043"/>
                      <a:gd name="connsiteY3" fmla="*/ 794657 h 879021"/>
                      <a:gd name="connsiteX4" fmla="*/ 293914 w 615043"/>
                      <a:gd name="connsiteY4" fmla="*/ 876300 h 879021"/>
                      <a:gd name="connsiteX5" fmla="*/ 440872 w 615043"/>
                      <a:gd name="connsiteY5" fmla="*/ 778329 h 879021"/>
                      <a:gd name="connsiteX6" fmla="*/ 538843 w 615043"/>
                      <a:gd name="connsiteY6" fmla="*/ 321129 h 879021"/>
                      <a:gd name="connsiteX7" fmla="*/ 615043 w 615043"/>
                      <a:gd name="connsiteY7" fmla="*/ 0 h 879021"/>
                      <a:gd name="connsiteX0" fmla="*/ 95250 w 628650"/>
                      <a:gd name="connsiteY0" fmla="*/ 533400 h 889907"/>
                      <a:gd name="connsiteX1" fmla="*/ 19050 w 628650"/>
                      <a:gd name="connsiteY1" fmla="*/ 304800 h 889907"/>
                      <a:gd name="connsiteX2" fmla="*/ 209550 w 628650"/>
                      <a:gd name="connsiteY2" fmla="*/ 794657 h 889907"/>
                      <a:gd name="connsiteX3" fmla="*/ 307521 w 628650"/>
                      <a:gd name="connsiteY3" fmla="*/ 876300 h 889907"/>
                      <a:gd name="connsiteX4" fmla="*/ 454479 w 628650"/>
                      <a:gd name="connsiteY4" fmla="*/ 778329 h 889907"/>
                      <a:gd name="connsiteX5" fmla="*/ 552450 w 628650"/>
                      <a:gd name="connsiteY5" fmla="*/ 321129 h 889907"/>
                      <a:gd name="connsiteX6" fmla="*/ 628650 w 628650"/>
                      <a:gd name="connsiteY6" fmla="*/ 0 h 889907"/>
                      <a:gd name="connsiteX0" fmla="*/ 95250 w 628650"/>
                      <a:gd name="connsiteY0" fmla="*/ 533400 h 879021"/>
                      <a:gd name="connsiteX1" fmla="*/ 19050 w 628650"/>
                      <a:gd name="connsiteY1" fmla="*/ 304800 h 879021"/>
                      <a:gd name="connsiteX2" fmla="*/ 95250 w 628650"/>
                      <a:gd name="connsiteY2" fmla="*/ 609600 h 879021"/>
                      <a:gd name="connsiteX3" fmla="*/ 209550 w 628650"/>
                      <a:gd name="connsiteY3" fmla="*/ 794657 h 879021"/>
                      <a:gd name="connsiteX4" fmla="*/ 307521 w 628650"/>
                      <a:gd name="connsiteY4" fmla="*/ 876300 h 879021"/>
                      <a:gd name="connsiteX5" fmla="*/ 454479 w 628650"/>
                      <a:gd name="connsiteY5" fmla="*/ 778329 h 879021"/>
                      <a:gd name="connsiteX6" fmla="*/ 552450 w 628650"/>
                      <a:gd name="connsiteY6" fmla="*/ 321129 h 879021"/>
                      <a:gd name="connsiteX7" fmla="*/ 628650 w 628650"/>
                      <a:gd name="connsiteY7" fmla="*/ 0 h 879021"/>
                      <a:gd name="connsiteX0" fmla="*/ 95250 w 628650"/>
                      <a:gd name="connsiteY0" fmla="*/ 1438 h 880459"/>
                      <a:gd name="connsiteX1" fmla="*/ 19050 w 628650"/>
                      <a:gd name="connsiteY1" fmla="*/ 306238 h 880459"/>
                      <a:gd name="connsiteX2" fmla="*/ 95250 w 628650"/>
                      <a:gd name="connsiteY2" fmla="*/ 611038 h 880459"/>
                      <a:gd name="connsiteX3" fmla="*/ 209550 w 628650"/>
                      <a:gd name="connsiteY3" fmla="*/ 796095 h 880459"/>
                      <a:gd name="connsiteX4" fmla="*/ 307521 w 628650"/>
                      <a:gd name="connsiteY4" fmla="*/ 877738 h 880459"/>
                      <a:gd name="connsiteX5" fmla="*/ 454479 w 628650"/>
                      <a:gd name="connsiteY5" fmla="*/ 779767 h 880459"/>
                      <a:gd name="connsiteX6" fmla="*/ 552450 w 628650"/>
                      <a:gd name="connsiteY6" fmla="*/ 322567 h 880459"/>
                      <a:gd name="connsiteX7" fmla="*/ 628650 w 628650"/>
                      <a:gd name="connsiteY7" fmla="*/ 1438 h 880459"/>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228600 w 762000"/>
                      <a:gd name="connsiteY0" fmla="*/ 0 h 879021"/>
                      <a:gd name="connsiteX1" fmla="*/ 0 w 762000"/>
                      <a:gd name="connsiteY1" fmla="*/ 304800 h 879021"/>
                      <a:gd name="connsiteX2" fmla="*/ 228600 w 762000"/>
                      <a:gd name="connsiteY2" fmla="*/ 609600 h 879021"/>
                      <a:gd name="connsiteX3" fmla="*/ 342900 w 762000"/>
                      <a:gd name="connsiteY3" fmla="*/ 794657 h 879021"/>
                      <a:gd name="connsiteX4" fmla="*/ 440871 w 762000"/>
                      <a:gd name="connsiteY4" fmla="*/ 876300 h 879021"/>
                      <a:gd name="connsiteX5" fmla="*/ 587829 w 762000"/>
                      <a:gd name="connsiteY5" fmla="*/ 778329 h 879021"/>
                      <a:gd name="connsiteX6" fmla="*/ 685800 w 762000"/>
                      <a:gd name="connsiteY6" fmla="*/ 321129 h 879021"/>
                      <a:gd name="connsiteX7" fmla="*/ 762000 w 762000"/>
                      <a:gd name="connsiteY7" fmla="*/ 0 h 879021"/>
                      <a:gd name="connsiteX0" fmla="*/ 19050 w 552450"/>
                      <a:gd name="connsiteY0" fmla="*/ 0 h 879021"/>
                      <a:gd name="connsiteX1" fmla="*/ 19050 w 552450"/>
                      <a:gd name="connsiteY1" fmla="*/ 609600 h 879021"/>
                      <a:gd name="connsiteX2" fmla="*/ 133350 w 552450"/>
                      <a:gd name="connsiteY2" fmla="*/ 794657 h 879021"/>
                      <a:gd name="connsiteX3" fmla="*/ 231321 w 552450"/>
                      <a:gd name="connsiteY3" fmla="*/ 876300 h 879021"/>
                      <a:gd name="connsiteX4" fmla="*/ 378279 w 552450"/>
                      <a:gd name="connsiteY4" fmla="*/ 778329 h 879021"/>
                      <a:gd name="connsiteX5" fmla="*/ 476250 w 552450"/>
                      <a:gd name="connsiteY5" fmla="*/ 321129 h 879021"/>
                      <a:gd name="connsiteX6" fmla="*/ 552450 w 552450"/>
                      <a:gd name="connsiteY6" fmla="*/ 0 h 879021"/>
                      <a:gd name="connsiteX0" fmla="*/ 0 w 533400"/>
                      <a:gd name="connsiteY0" fmla="*/ 609600 h 879021"/>
                      <a:gd name="connsiteX1" fmla="*/ 114300 w 533400"/>
                      <a:gd name="connsiteY1" fmla="*/ 794657 h 879021"/>
                      <a:gd name="connsiteX2" fmla="*/ 212271 w 533400"/>
                      <a:gd name="connsiteY2" fmla="*/ 876300 h 879021"/>
                      <a:gd name="connsiteX3" fmla="*/ 359229 w 533400"/>
                      <a:gd name="connsiteY3" fmla="*/ 778329 h 879021"/>
                      <a:gd name="connsiteX4" fmla="*/ 457200 w 533400"/>
                      <a:gd name="connsiteY4" fmla="*/ 321129 h 879021"/>
                      <a:gd name="connsiteX5" fmla="*/ 533400 w 5334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 name="connsiteX0" fmla="*/ 0 w 609600"/>
                      <a:gd name="connsiteY0" fmla="*/ 533400 h 879021"/>
                      <a:gd name="connsiteX1" fmla="*/ 190500 w 609600"/>
                      <a:gd name="connsiteY1" fmla="*/ 794657 h 879021"/>
                      <a:gd name="connsiteX2" fmla="*/ 288471 w 609600"/>
                      <a:gd name="connsiteY2" fmla="*/ 876300 h 879021"/>
                      <a:gd name="connsiteX3" fmla="*/ 435429 w 609600"/>
                      <a:gd name="connsiteY3" fmla="*/ 778329 h 879021"/>
                      <a:gd name="connsiteX4" fmla="*/ 533400 w 609600"/>
                      <a:gd name="connsiteY4" fmla="*/ 321129 h 879021"/>
                      <a:gd name="connsiteX5" fmla="*/ 609600 w 609600"/>
                      <a:gd name="connsiteY5" fmla="*/ 0 h 87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879021">
                        <a:moveTo>
                          <a:pt x="0" y="533400"/>
                        </a:moveTo>
                        <a:cubicBezTo>
                          <a:pt x="73684" y="608334"/>
                          <a:pt x="142422" y="737507"/>
                          <a:pt x="190500" y="794657"/>
                        </a:cubicBezTo>
                        <a:cubicBezTo>
                          <a:pt x="238578" y="851807"/>
                          <a:pt x="247650" y="879021"/>
                          <a:pt x="288471" y="876300"/>
                        </a:cubicBezTo>
                        <a:cubicBezTo>
                          <a:pt x="329292" y="873579"/>
                          <a:pt x="394608" y="870857"/>
                          <a:pt x="435429" y="778329"/>
                        </a:cubicBezTo>
                        <a:cubicBezTo>
                          <a:pt x="476250" y="685801"/>
                          <a:pt x="504372" y="450850"/>
                          <a:pt x="533400" y="321129"/>
                        </a:cubicBezTo>
                        <a:cubicBezTo>
                          <a:pt x="562428" y="191408"/>
                          <a:pt x="609600" y="0"/>
                          <a:pt x="60960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1665514" y="3328307"/>
                    <a:ext cx="1053193" cy="770164"/>
                  </a:xfrm>
                  <a:custGeom>
                    <a:avLst/>
                    <a:gdLst>
                      <a:gd name="connsiteX0" fmla="*/ 0 w 1053193"/>
                      <a:gd name="connsiteY0" fmla="*/ 753836 h 770164"/>
                      <a:gd name="connsiteX1" fmla="*/ 48986 w 1053193"/>
                      <a:gd name="connsiteY1" fmla="*/ 378279 h 770164"/>
                      <a:gd name="connsiteX2" fmla="*/ 146957 w 1053193"/>
                      <a:gd name="connsiteY2" fmla="*/ 133350 h 770164"/>
                      <a:gd name="connsiteX3" fmla="*/ 359229 w 1053193"/>
                      <a:gd name="connsiteY3" fmla="*/ 35379 h 770164"/>
                      <a:gd name="connsiteX4" fmla="*/ 734786 w 1053193"/>
                      <a:gd name="connsiteY4" fmla="*/ 19050 h 770164"/>
                      <a:gd name="connsiteX5" fmla="*/ 914400 w 1053193"/>
                      <a:gd name="connsiteY5" fmla="*/ 35379 h 770164"/>
                      <a:gd name="connsiteX6" fmla="*/ 996043 w 1053193"/>
                      <a:gd name="connsiteY6" fmla="*/ 231322 h 770164"/>
                      <a:gd name="connsiteX7" fmla="*/ 1045029 w 1053193"/>
                      <a:gd name="connsiteY7" fmla="*/ 639536 h 770164"/>
                      <a:gd name="connsiteX8" fmla="*/ 1045029 w 1053193"/>
                      <a:gd name="connsiteY8" fmla="*/ 770164 h 77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93" h="770164">
                        <a:moveTo>
                          <a:pt x="0" y="753836"/>
                        </a:moveTo>
                        <a:cubicBezTo>
                          <a:pt x="12246" y="617764"/>
                          <a:pt x="24493" y="481693"/>
                          <a:pt x="48986" y="378279"/>
                        </a:cubicBezTo>
                        <a:cubicBezTo>
                          <a:pt x="73479" y="274865"/>
                          <a:pt x="95250" y="190500"/>
                          <a:pt x="146957" y="133350"/>
                        </a:cubicBezTo>
                        <a:cubicBezTo>
                          <a:pt x="198664" y="76200"/>
                          <a:pt x="261257" y="54429"/>
                          <a:pt x="359229" y="35379"/>
                        </a:cubicBezTo>
                        <a:cubicBezTo>
                          <a:pt x="457201" y="16329"/>
                          <a:pt x="642258" y="19050"/>
                          <a:pt x="734786" y="19050"/>
                        </a:cubicBezTo>
                        <a:cubicBezTo>
                          <a:pt x="827314" y="19050"/>
                          <a:pt x="870857" y="0"/>
                          <a:pt x="914400" y="35379"/>
                        </a:cubicBezTo>
                        <a:cubicBezTo>
                          <a:pt x="957943" y="70758"/>
                          <a:pt x="974272" y="130629"/>
                          <a:pt x="996043" y="231322"/>
                        </a:cubicBezTo>
                        <a:cubicBezTo>
                          <a:pt x="1017814" y="332015"/>
                          <a:pt x="1036865" y="549729"/>
                          <a:pt x="1045029" y="639536"/>
                        </a:cubicBezTo>
                        <a:cubicBezTo>
                          <a:pt x="1053193" y="729343"/>
                          <a:pt x="1045029" y="770164"/>
                          <a:pt x="1045029" y="770164"/>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667001" y="4038600"/>
                    <a:ext cx="223158" cy="879021"/>
                  </a:xfrm>
                  <a:custGeom>
                    <a:avLst/>
                    <a:gdLst>
                      <a:gd name="connsiteX0" fmla="*/ 24492 w 187779"/>
                      <a:gd name="connsiteY0" fmla="*/ 16329 h 802821"/>
                      <a:gd name="connsiteX1" fmla="*/ 8164 w 187779"/>
                      <a:gd name="connsiteY1" fmla="*/ 555171 h 802821"/>
                      <a:gd name="connsiteX2" fmla="*/ 73478 w 187779"/>
                      <a:gd name="connsiteY2" fmla="*/ 783771 h 802821"/>
                      <a:gd name="connsiteX3" fmla="*/ 171450 w 187779"/>
                      <a:gd name="connsiteY3" fmla="*/ 669471 h 802821"/>
                      <a:gd name="connsiteX4" fmla="*/ 171450 w 187779"/>
                      <a:gd name="connsiteY4" fmla="*/ 261257 h 802821"/>
                      <a:gd name="connsiteX5" fmla="*/ 187778 w 187779"/>
                      <a:gd name="connsiteY5" fmla="*/ 0 h 80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79" h="802821">
                        <a:moveTo>
                          <a:pt x="24492" y="16329"/>
                        </a:moveTo>
                        <a:cubicBezTo>
                          <a:pt x="12246" y="221796"/>
                          <a:pt x="0" y="427264"/>
                          <a:pt x="8164" y="555171"/>
                        </a:cubicBezTo>
                        <a:cubicBezTo>
                          <a:pt x="16328" y="683078"/>
                          <a:pt x="46264" y="764721"/>
                          <a:pt x="73478" y="783771"/>
                        </a:cubicBezTo>
                        <a:cubicBezTo>
                          <a:pt x="100692" y="802821"/>
                          <a:pt x="155121" y="756557"/>
                          <a:pt x="171450" y="669471"/>
                        </a:cubicBezTo>
                        <a:cubicBezTo>
                          <a:pt x="187779" y="582385"/>
                          <a:pt x="168729" y="372835"/>
                          <a:pt x="171450" y="261257"/>
                        </a:cubicBezTo>
                        <a:cubicBezTo>
                          <a:pt x="174171" y="149679"/>
                          <a:pt x="180974" y="74839"/>
                          <a:pt x="187778" y="0"/>
                        </a:cubicBezTo>
                      </a:path>
                    </a:pathLst>
                  </a:custGeom>
                  <a:ln w="1270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9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2873829" y="3292928"/>
                    <a:ext cx="963385" cy="789215"/>
                  </a:xfrm>
                  <a:custGeom>
                    <a:avLst/>
                    <a:gdLst>
                      <a:gd name="connsiteX0" fmla="*/ 0 w 963385"/>
                      <a:gd name="connsiteY0" fmla="*/ 756558 h 789215"/>
                      <a:gd name="connsiteX1" fmla="*/ 16328 w 963385"/>
                      <a:gd name="connsiteY1" fmla="*/ 691243 h 789215"/>
                      <a:gd name="connsiteX2" fmla="*/ 32657 w 963385"/>
                      <a:gd name="connsiteY2" fmla="*/ 511629 h 789215"/>
                      <a:gd name="connsiteX3" fmla="*/ 48985 w 963385"/>
                      <a:gd name="connsiteY3" fmla="*/ 87086 h 789215"/>
                      <a:gd name="connsiteX4" fmla="*/ 244928 w 963385"/>
                      <a:gd name="connsiteY4" fmla="*/ 5443 h 789215"/>
                      <a:gd name="connsiteX5" fmla="*/ 457200 w 963385"/>
                      <a:gd name="connsiteY5" fmla="*/ 54429 h 789215"/>
                      <a:gd name="connsiteX6" fmla="*/ 538842 w 963385"/>
                      <a:gd name="connsiteY6" fmla="*/ 168729 h 789215"/>
                      <a:gd name="connsiteX7" fmla="*/ 571500 w 963385"/>
                      <a:gd name="connsiteY7" fmla="*/ 332015 h 789215"/>
                      <a:gd name="connsiteX8" fmla="*/ 783771 w 963385"/>
                      <a:gd name="connsiteY8" fmla="*/ 397329 h 789215"/>
                      <a:gd name="connsiteX9" fmla="*/ 914400 w 963385"/>
                      <a:gd name="connsiteY9" fmla="*/ 511629 h 789215"/>
                      <a:gd name="connsiteX10" fmla="*/ 963385 w 963385"/>
                      <a:gd name="connsiteY10" fmla="*/ 789215 h 78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3385" h="789215">
                        <a:moveTo>
                          <a:pt x="0" y="756558"/>
                        </a:moveTo>
                        <a:cubicBezTo>
                          <a:pt x="5442" y="744311"/>
                          <a:pt x="10885" y="732064"/>
                          <a:pt x="16328" y="691243"/>
                        </a:cubicBezTo>
                        <a:cubicBezTo>
                          <a:pt x="21771" y="650422"/>
                          <a:pt x="27214" y="612322"/>
                          <a:pt x="32657" y="511629"/>
                        </a:cubicBezTo>
                        <a:cubicBezTo>
                          <a:pt x="38100" y="410936"/>
                          <a:pt x="13607" y="171450"/>
                          <a:pt x="48985" y="87086"/>
                        </a:cubicBezTo>
                        <a:cubicBezTo>
                          <a:pt x="84363" y="2722"/>
                          <a:pt x="176892" y="10886"/>
                          <a:pt x="244928" y="5443"/>
                        </a:cubicBezTo>
                        <a:cubicBezTo>
                          <a:pt x="312964" y="0"/>
                          <a:pt x="408215" y="27215"/>
                          <a:pt x="457200" y="54429"/>
                        </a:cubicBezTo>
                        <a:cubicBezTo>
                          <a:pt x="506185" y="81643"/>
                          <a:pt x="519792" y="122465"/>
                          <a:pt x="538842" y="168729"/>
                        </a:cubicBezTo>
                        <a:cubicBezTo>
                          <a:pt x="557892" y="214993"/>
                          <a:pt x="530678" y="293915"/>
                          <a:pt x="571500" y="332015"/>
                        </a:cubicBezTo>
                        <a:cubicBezTo>
                          <a:pt x="612322" y="370115"/>
                          <a:pt x="726621" y="367393"/>
                          <a:pt x="783771" y="397329"/>
                        </a:cubicBezTo>
                        <a:cubicBezTo>
                          <a:pt x="840921" y="427265"/>
                          <a:pt x="884464" y="446315"/>
                          <a:pt x="914400" y="511629"/>
                        </a:cubicBezTo>
                        <a:cubicBezTo>
                          <a:pt x="944336" y="576943"/>
                          <a:pt x="953860" y="683079"/>
                          <a:pt x="963385" y="789215"/>
                        </a:cubicBezTo>
                      </a:path>
                    </a:pathLst>
                  </a:custGeom>
                  <a:ln w="152400">
                    <a:gradFill>
                      <a:gsLst>
                        <a:gs pos="0">
                          <a:srgbClr val="FFF200"/>
                        </a:gs>
                        <a:gs pos="45000">
                          <a:srgbClr val="FF7A00"/>
                        </a:gs>
                        <a:gs pos="70000">
                          <a:srgbClr val="FF0300"/>
                        </a:gs>
                        <a:gs pos="100000">
                          <a:srgbClr val="4D0808"/>
                        </a:gs>
                      </a:gsLst>
                      <a:lin ang="16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810000" y="4038600"/>
                    <a:ext cx="463118" cy="914400"/>
                  </a:xfrm>
                  <a:custGeom>
                    <a:avLst/>
                    <a:gdLst>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47625 w 472168"/>
                      <a:gd name="connsiteY0" fmla="*/ 65314 h 846364"/>
                      <a:gd name="connsiteX1" fmla="*/ 6804 w 472168"/>
                      <a:gd name="connsiteY1" fmla="*/ 72472 h 846364"/>
                      <a:gd name="connsiteX2" fmla="*/ 14968 w 472168"/>
                      <a:gd name="connsiteY2" fmla="*/ 342900 h 846364"/>
                      <a:gd name="connsiteX3" fmla="*/ 96611 w 472168"/>
                      <a:gd name="connsiteY3" fmla="*/ 767443 h 846364"/>
                      <a:gd name="connsiteX4" fmla="*/ 227240 w 472168"/>
                      <a:gd name="connsiteY4" fmla="*/ 816428 h 846364"/>
                      <a:gd name="connsiteX5" fmla="*/ 406854 w 472168"/>
                      <a:gd name="connsiteY5" fmla="*/ 718457 h 846364"/>
                      <a:gd name="connsiteX6" fmla="*/ 439511 w 472168"/>
                      <a:gd name="connsiteY6" fmla="*/ 391886 h 846364"/>
                      <a:gd name="connsiteX7" fmla="*/ 472168 w 472168"/>
                      <a:gd name="connsiteY7" fmla="*/ 0 h 846364"/>
                      <a:gd name="connsiteX0" fmla="*/ 40821 w 465364"/>
                      <a:gd name="connsiteY0" fmla="*/ 65314 h 846364"/>
                      <a:gd name="connsiteX1" fmla="*/ 8164 w 465364"/>
                      <a:gd name="connsiteY1" fmla="*/ 342900 h 846364"/>
                      <a:gd name="connsiteX2" fmla="*/ 89807 w 465364"/>
                      <a:gd name="connsiteY2" fmla="*/ 767443 h 846364"/>
                      <a:gd name="connsiteX3" fmla="*/ 220436 w 465364"/>
                      <a:gd name="connsiteY3" fmla="*/ 816428 h 846364"/>
                      <a:gd name="connsiteX4" fmla="*/ 400050 w 465364"/>
                      <a:gd name="connsiteY4" fmla="*/ 718457 h 846364"/>
                      <a:gd name="connsiteX5" fmla="*/ 432707 w 465364"/>
                      <a:gd name="connsiteY5" fmla="*/ 391886 h 846364"/>
                      <a:gd name="connsiteX6" fmla="*/ 465364 w 465364"/>
                      <a:gd name="connsiteY6" fmla="*/ 0 h 846364"/>
                      <a:gd name="connsiteX0" fmla="*/ 6804 w 472168"/>
                      <a:gd name="connsiteY0" fmla="*/ 0 h 846364"/>
                      <a:gd name="connsiteX1" fmla="*/ 14968 w 472168"/>
                      <a:gd name="connsiteY1" fmla="*/ 342900 h 846364"/>
                      <a:gd name="connsiteX2" fmla="*/ 96611 w 472168"/>
                      <a:gd name="connsiteY2" fmla="*/ 767443 h 846364"/>
                      <a:gd name="connsiteX3" fmla="*/ 227240 w 472168"/>
                      <a:gd name="connsiteY3" fmla="*/ 816428 h 846364"/>
                      <a:gd name="connsiteX4" fmla="*/ 406854 w 472168"/>
                      <a:gd name="connsiteY4" fmla="*/ 718457 h 846364"/>
                      <a:gd name="connsiteX5" fmla="*/ 439511 w 472168"/>
                      <a:gd name="connsiteY5" fmla="*/ 391886 h 846364"/>
                      <a:gd name="connsiteX6" fmla="*/ 472168 w 472168"/>
                      <a:gd name="connsiteY6" fmla="*/ 0 h 846364"/>
                      <a:gd name="connsiteX0" fmla="*/ 6804 w 444905"/>
                      <a:gd name="connsiteY0" fmla="*/ 23295 h 869659"/>
                      <a:gd name="connsiteX1" fmla="*/ 14968 w 444905"/>
                      <a:gd name="connsiteY1" fmla="*/ 366195 h 869659"/>
                      <a:gd name="connsiteX2" fmla="*/ 96611 w 444905"/>
                      <a:gd name="connsiteY2" fmla="*/ 790738 h 869659"/>
                      <a:gd name="connsiteX3" fmla="*/ 227240 w 444905"/>
                      <a:gd name="connsiteY3" fmla="*/ 839723 h 869659"/>
                      <a:gd name="connsiteX4" fmla="*/ 406854 w 444905"/>
                      <a:gd name="connsiteY4" fmla="*/ 741752 h 869659"/>
                      <a:gd name="connsiteX5" fmla="*/ 439511 w 444905"/>
                      <a:gd name="connsiteY5" fmla="*/ 415181 h 869659"/>
                      <a:gd name="connsiteX6" fmla="*/ 439220 w 444905"/>
                      <a:gd name="connsiteY6" fmla="*/ 0 h 86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05" h="869659">
                        <a:moveTo>
                          <a:pt x="6804" y="23295"/>
                        </a:moveTo>
                        <a:cubicBezTo>
                          <a:pt x="1" y="81125"/>
                          <a:pt x="0" y="238288"/>
                          <a:pt x="14968" y="366195"/>
                        </a:cubicBezTo>
                        <a:cubicBezTo>
                          <a:pt x="29936" y="494102"/>
                          <a:pt x="61232" y="711817"/>
                          <a:pt x="96611" y="790738"/>
                        </a:cubicBezTo>
                        <a:cubicBezTo>
                          <a:pt x="131990" y="869659"/>
                          <a:pt x="175533" y="847887"/>
                          <a:pt x="227240" y="839723"/>
                        </a:cubicBezTo>
                        <a:cubicBezTo>
                          <a:pt x="278947" y="831559"/>
                          <a:pt x="371476" y="812509"/>
                          <a:pt x="406854" y="741752"/>
                        </a:cubicBezTo>
                        <a:cubicBezTo>
                          <a:pt x="442233" y="670995"/>
                          <a:pt x="434117" y="538806"/>
                          <a:pt x="439511" y="415181"/>
                        </a:cubicBezTo>
                        <a:cubicBezTo>
                          <a:pt x="444905" y="291556"/>
                          <a:pt x="428334" y="136071"/>
                          <a:pt x="439220" y="0"/>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36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264479" y="3167743"/>
                    <a:ext cx="4063092" cy="1050471"/>
                  </a:xfrm>
                  <a:custGeom>
                    <a:avLst/>
                    <a:gdLst>
                      <a:gd name="connsiteX0" fmla="*/ 13607 w 4063092"/>
                      <a:gd name="connsiteY0" fmla="*/ 914400 h 1050471"/>
                      <a:gd name="connsiteX1" fmla="*/ 13607 w 4063092"/>
                      <a:gd name="connsiteY1" fmla="*/ 718457 h 1050471"/>
                      <a:gd name="connsiteX2" fmla="*/ 95250 w 4063092"/>
                      <a:gd name="connsiteY2" fmla="*/ 440871 h 1050471"/>
                      <a:gd name="connsiteX3" fmla="*/ 95250 w 4063092"/>
                      <a:gd name="connsiteY3" fmla="*/ 228600 h 1050471"/>
                      <a:gd name="connsiteX4" fmla="*/ 111578 w 4063092"/>
                      <a:gd name="connsiteY4" fmla="*/ 32657 h 1050471"/>
                      <a:gd name="connsiteX5" fmla="*/ 160564 w 4063092"/>
                      <a:gd name="connsiteY5" fmla="*/ 32657 h 1050471"/>
                      <a:gd name="connsiteX6" fmla="*/ 291192 w 4063092"/>
                      <a:gd name="connsiteY6" fmla="*/ 179614 h 1050471"/>
                      <a:gd name="connsiteX7" fmla="*/ 1042307 w 4063092"/>
                      <a:gd name="connsiteY7" fmla="*/ 179614 h 1050471"/>
                      <a:gd name="connsiteX8" fmla="*/ 1270907 w 4063092"/>
                      <a:gd name="connsiteY8" fmla="*/ 195943 h 1050471"/>
                      <a:gd name="connsiteX9" fmla="*/ 1385207 w 4063092"/>
                      <a:gd name="connsiteY9" fmla="*/ 359228 h 1050471"/>
                      <a:gd name="connsiteX10" fmla="*/ 1434192 w 4063092"/>
                      <a:gd name="connsiteY10" fmla="*/ 751114 h 1050471"/>
                      <a:gd name="connsiteX11" fmla="*/ 1450521 w 4063092"/>
                      <a:gd name="connsiteY11" fmla="*/ 881743 h 1050471"/>
                      <a:gd name="connsiteX12" fmla="*/ 1581150 w 4063092"/>
                      <a:gd name="connsiteY12" fmla="*/ 1028700 h 1050471"/>
                      <a:gd name="connsiteX13" fmla="*/ 1662792 w 4063092"/>
                      <a:gd name="connsiteY13" fmla="*/ 1012371 h 1050471"/>
                      <a:gd name="connsiteX14" fmla="*/ 1760764 w 4063092"/>
                      <a:gd name="connsiteY14" fmla="*/ 865414 h 1050471"/>
                      <a:gd name="connsiteX15" fmla="*/ 1858735 w 4063092"/>
                      <a:gd name="connsiteY15" fmla="*/ 473528 h 1050471"/>
                      <a:gd name="connsiteX16" fmla="*/ 2087335 w 4063092"/>
                      <a:gd name="connsiteY16" fmla="*/ 244928 h 1050471"/>
                      <a:gd name="connsiteX17" fmla="*/ 2626178 w 4063092"/>
                      <a:gd name="connsiteY17" fmla="*/ 179614 h 1050471"/>
                      <a:gd name="connsiteX18" fmla="*/ 3246664 w 4063092"/>
                      <a:gd name="connsiteY18" fmla="*/ 179614 h 1050471"/>
                      <a:gd name="connsiteX19" fmla="*/ 3605892 w 4063092"/>
                      <a:gd name="connsiteY19" fmla="*/ 212271 h 1050471"/>
                      <a:gd name="connsiteX20" fmla="*/ 3785507 w 4063092"/>
                      <a:gd name="connsiteY20" fmla="*/ 342900 h 1050471"/>
                      <a:gd name="connsiteX21" fmla="*/ 3932464 w 4063092"/>
                      <a:gd name="connsiteY21" fmla="*/ 571500 h 1050471"/>
                      <a:gd name="connsiteX22" fmla="*/ 4063092 w 4063092"/>
                      <a:gd name="connsiteY22" fmla="*/ 881743 h 105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63092" h="1050471">
                        <a:moveTo>
                          <a:pt x="13607" y="914400"/>
                        </a:moveTo>
                        <a:cubicBezTo>
                          <a:pt x="6803" y="855889"/>
                          <a:pt x="0" y="797378"/>
                          <a:pt x="13607" y="718457"/>
                        </a:cubicBezTo>
                        <a:cubicBezTo>
                          <a:pt x="27214" y="639536"/>
                          <a:pt x="81643" y="522514"/>
                          <a:pt x="95250" y="440871"/>
                        </a:cubicBezTo>
                        <a:cubicBezTo>
                          <a:pt x="108857" y="359228"/>
                          <a:pt x="92529" y="296636"/>
                          <a:pt x="95250" y="228600"/>
                        </a:cubicBezTo>
                        <a:cubicBezTo>
                          <a:pt x="97971" y="160564"/>
                          <a:pt x="100692" y="65314"/>
                          <a:pt x="111578" y="32657"/>
                        </a:cubicBezTo>
                        <a:cubicBezTo>
                          <a:pt x="122464" y="0"/>
                          <a:pt x="130628" y="8164"/>
                          <a:pt x="160564" y="32657"/>
                        </a:cubicBezTo>
                        <a:cubicBezTo>
                          <a:pt x="190500" y="57150"/>
                          <a:pt x="144235" y="155121"/>
                          <a:pt x="291192" y="179614"/>
                        </a:cubicBezTo>
                        <a:cubicBezTo>
                          <a:pt x="438149" y="204107"/>
                          <a:pt x="879021" y="176893"/>
                          <a:pt x="1042307" y="179614"/>
                        </a:cubicBezTo>
                        <a:cubicBezTo>
                          <a:pt x="1205593" y="182335"/>
                          <a:pt x="1213757" y="166007"/>
                          <a:pt x="1270907" y="195943"/>
                        </a:cubicBezTo>
                        <a:cubicBezTo>
                          <a:pt x="1328057" y="225879"/>
                          <a:pt x="1357993" y="266700"/>
                          <a:pt x="1385207" y="359228"/>
                        </a:cubicBezTo>
                        <a:cubicBezTo>
                          <a:pt x="1412421" y="451756"/>
                          <a:pt x="1434192" y="751114"/>
                          <a:pt x="1434192" y="751114"/>
                        </a:cubicBezTo>
                        <a:cubicBezTo>
                          <a:pt x="1445078" y="838200"/>
                          <a:pt x="1426028" y="835479"/>
                          <a:pt x="1450521" y="881743"/>
                        </a:cubicBezTo>
                        <a:cubicBezTo>
                          <a:pt x="1475014" y="928007"/>
                          <a:pt x="1545772" y="1006929"/>
                          <a:pt x="1581150" y="1028700"/>
                        </a:cubicBezTo>
                        <a:cubicBezTo>
                          <a:pt x="1616528" y="1050471"/>
                          <a:pt x="1632856" y="1039585"/>
                          <a:pt x="1662792" y="1012371"/>
                        </a:cubicBezTo>
                        <a:cubicBezTo>
                          <a:pt x="1692728" y="985157"/>
                          <a:pt x="1728107" y="955221"/>
                          <a:pt x="1760764" y="865414"/>
                        </a:cubicBezTo>
                        <a:cubicBezTo>
                          <a:pt x="1793421" y="775607"/>
                          <a:pt x="1804307" y="576942"/>
                          <a:pt x="1858735" y="473528"/>
                        </a:cubicBezTo>
                        <a:cubicBezTo>
                          <a:pt x="1913163" y="370114"/>
                          <a:pt x="1959428" y="293914"/>
                          <a:pt x="2087335" y="244928"/>
                        </a:cubicBezTo>
                        <a:cubicBezTo>
                          <a:pt x="2215242" y="195942"/>
                          <a:pt x="2432957" y="190500"/>
                          <a:pt x="2626178" y="179614"/>
                        </a:cubicBezTo>
                        <a:cubicBezTo>
                          <a:pt x="2819400" y="168728"/>
                          <a:pt x="3083378" y="174171"/>
                          <a:pt x="3246664" y="179614"/>
                        </a:cubicBezTo>
                        <a:cubicBezTo>
                          <a:pt x="3409950" y="185057"/>
                          <a:pt x="3516085" y="185057"/>
                          <a:pt x="3605892" y="212271"/>
                        </a:cubicBezTo>
                        <a:cubicBezTo>
                          <a:pt x="3695699" y="239485"/>
                          <a:pt x="3731078" y="283028"/>
                          <a:pt x="3785507" y="342900"/>
                        </a:cubicBezTo>
                        <a:cubicBezTo>
                          <a:pt x="3839936" y="402772"/>
                          <a:pt x="3886200" y="481693"/>
                          <a:pt x="3932464" y="571500"/>
                        </a:cubicBezTo>
                        <a:cubicBezTo>
                          <a:pt x="3978728" y="661307"/>
                          <a:pt x="4054928" y="838200"/>
                          <a:pt x="4063092" y="881743"/>
                        </a:cubicBezTo>
                      </a:path>
                    </a:pathLst>
                  </a:custGeom>
                  <a:ln w="152400">
                    <a:gradFill>
                      <a:gsLst>
                        <a:gs pos="0">
                          <a:srgbClr val="FFF200"/>
                        </a:gs>
                        <a:gs pos="45000">
                          <a:srgbClr val="FF7A00"/>
                        </a:gs>
                        <a:gs pos="70000">
                          <a:srgbClr val="FF0300"/>
                        </a:gs>
                        <a:gs pos="100000">
                          <a:srgbClr val="4D0808"/>
                        </a:gs>
                      </a:gsLst>
                      <a:lin ang="16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8305800" y="4038600"/>
                    <a:ext cx="849085" cy="865414"/>
                  </a:xfrm>
                  <a:custGeom>
                    <a:avLst/>
                    <a:gdLst>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20308 w 847622"/>
                      <a:gd name="connsiteY0" fmla="*/ 0 h 838200"/>
                      <a:gd name="connsiteX1" fmla="*/ 101951 w 847622"/>
                      <a:gd name="connsiteY1" fmla="*/ 163286 h 838200"/>
                      <a:gd name="connsiteX2" fmla="*/ 167266 w 847622"/>
                      <a:gd name="connsiteY2" fmla="*/ 506186 h 838200"/>
                      <a:gd name="connsiteX3" fmla="*/ 346880 w 847622"/>
                      <a:gd name="connsiteY3" fmla="*/ 751115 h 838200"/>
                      <a:gd name="connsiteX4" fmla="*/ 477508 w 847622"/>
                      <a:gd name="connsiteY4" fmla="*/ 800100 h 838200"/>
                      <a:gd name="connsiteX5" fmla="*/ 624466 w 847622"/>
                      <a:gd name="connsiteY5" fmla="*/ 832757 h 838200"/>
                      <a:gd name="connsiteX6" fmla="*/ 738766 w 847622"/>
                      <a:gd name="connsiteY6" fmla="*/ 767443 h 838200"/>
                      <a:gd name="connsiteX7" fmla="*/ 820408 w 847622"/>
                      <a:gd name="connsiteY7" fmla="*/ 604157 h 838200"/>
                      <a:gd name="connsiteX0" fmla="*/ 34685 w 861999"/>
                      <a:gd name="connsiteY0" fmla="*/ 0 h 838200"/>
                      <a:gd name="connsiteX1" fmla="*/ 116328 w 861999"/>
                      <a:gd name="connsiteY1" fmla="*/ 163286 h 838200"/>
                      <a:gd name="connsiteX2" fmla="*/ 181643 w 861999"/>
                      <a:gd name="connsiteY2" fmla="*/ 506186 h 838200"/>
                      <a:gd name="connsiteX3" fmla="*/ 361257 w 861999"/>
                      <a:gd name="connsiteY3" fmla="*/ 751115 h 838200"/>
                      <a:gd name="connsiteX4" fmla="*/ 491885 w 861999"/>
                      <a:gd name="connsiteY4" fmla="*/ 800100 h 838200"/>
                      <a:gd name="connsiteX5" fmla="*/ 638843 w 861999"/>
                      <a:gd name="connsiteY5" fmla="*/ 832757 h 838200"/>
                      <a:gd name="connsiteX6" fmla="*/ 753143 w 861999"/>
                      <a:gd name="connsiteY6" fmla="*/ 767443 h 838200"/>
                      <a:gd name="connsiteX7" fmla="*/ 834785 w 861999"/>
                      <a:gd name="connsiteY7" fmla="*/ 604157 h 838200"/>
                      <a:gd name="connsiteX0" fmla="*/ 0 w 827314"/>
                      <a:gd name="connsiteY0" fmla="*/ 0 h 838200"/>
                      <a:gd name="connsiteX1" fmla="*/ 81643 w 827314"/>
                      <a:gd name="connsiteY1" fmla="*/ 163286 h 838200"/>
                      <a:gd name="connsiteX2" fmla="*/ 146958 w 827314"/>
                      <a:gd name="connsiteY2" fmla="*/ 506186 h 838200"/>
                      <a:gd name="connsiteX3" fmla="*/ 326572 w 827314"/>
                      <a:gd name="connsiteY3" fmla="*/ 751115 h 838200"/>
                      <a:gd name="connsiteX4" fmla="*/ 457200 w 827314"/>
                      <a:gd name="connsiteY4" fmla="*/ 800100 h 838200"/>
                      <a:gd name="connsiteX5" fmla="*/ 604158 w 827314"/>
                      <a:gd name="connsiteY5" fmla="*/ 832757 h 838200"/>
                      <a:gd name="connsiteX6" fmla="*/ 718458 w 827314"/>
                      <a:gd name="connsiteY6" fmla="*/ 767443 h 838200"/>
                      <a:gd name="connsiteX7" fmla="*/ 800100 w 827314"/>
                      <a:gd name="connsiteY7" fmla="*/ 604157 h 838200"/>
                      <a:gd name="connsiteX0" fmla="*/ 0 w 827314"/>
                      <a:gd name="connsiteY0" fmla="*/ 30988 h 869188"/>
                      <a:gd name="connsiteX1" fmla="*/ 81643 w 827314"/>
                      <a:gd name="connsiteY1" fmla="*/ 194274 h 869188"/>
                      <a:gd name="connsiteX2" fmla="*/ 146958 w 827314"/>
                      <a:gd name="connsiteY2" fmla="*/ 537174 h 869188"/>
                      <a:gd name="connsiteX3" fmla="*/ 326572 w 827314"/>
                      <a:gd name="connsiteY3" fmla="*/ 782103 h 869188"/>
                      <a:gd name="connsiteX4" fmla="*/ 457200 w 827314"/>
                      <a:gd name="connsiteY4" fmla="*/ 831088 h 869188"/>
                      <a:gd name="connsiteX5" fmla="*/ 604158 w 827314"/>
                      <a:gd name="connsiteY5" fmla="*/ 863745 h 869188"/>
                      <a:gd name="connsiteX6" fmla="*/ 718458 w 827314"/>
                      <a:gd name="connsiteY6" fmla="*/ 798431 h 869188"/>
                      <a:gd name="connsiteX7" fmla="*/ 800100 w 827314"/>
                      <a:gd name="connsiteY7" fmla="*/ 635145 h 869188"/>
                      <a:gd name="connsiteX0" fmla="*/ 312964 w 781049"/>
                      <a:gd name="connsiteY0" fmla="*/ 30988 h 1048802"/>
                      <a:gd name="connsiteX1" fmla="*/ 35378 w 781049"/>
                      <a:gd name="connsiteY1" fmla="*/ 373888 h 1048802"/>
                      <a:gd name="connsiteX2" fmla="*/ 100693 w 781049"/>
                      <a:gd name="connsiteY2" fmla="*/ 716788 h 1048802"/>
                      <a:gd name="connsiteX3" fmla="*/ 280307 w 781049"/>
                      <a:gd name="connsiteY3" fmla="*/ 961717 h 1048802"/>
                      <a:gd name="connsiteX4" fmla="*/ 410935 w 781049"/>
                      <a:gd name="connsiteY4" fmla="*/ 1010702 h 1048802"/>
                      <a:gd name="connsiteX5" fmla="*/ 557893 w 781049"/>
                      <a:gd name="connsiteY5" fmla="*/ 1043359 h 1048802"/>
                      <a:gd name="connsiteX6" fmla="*/ 672193 w 781049"/>
                      <a:gd name="connsiteY6" fmla="*/ 978045 h 1048802"/>
                      <a:gd name="connsiteX7" fmla="*/ 753835 w 781049"/>
                      <a:gd name="connsiteY7" fmla="*/ 814759 h 1048802"/>
                      <a:gd name="connsiteX0" fmla="*/ 312964 w 781049"/>
                      <a:gd name="connsiteY0" fmla="*/ 71245 h 1089059"/>
                      <a:gd name="connsiteX1" fmla="*/ 35378 w 781049"/>
                      <a:gd name="connsiteY1" fmla="*/ 414145 h 1089059"/>
                      <a:gd name="connsiteX2" fmla="*/ 100693 w 781049"/>
                      <a:gd name="connsiteY2" fmla="*/ 757045 h 1089059"/>
                      <a:gd name="connsiteX3" fmla="*/ 280307 w 781049"/>
                      <a:gd name="connsiteY3" fmla="*/ 1001974 h 1089059"/>
                      <a:gd name="connsiteX4" fmla="*/ 410935 w 781049"/>
                      <a:gd name="connsiteY4" fmla="*/ 1050959 h 1089059"/>
                      <a:gd name="connsiteX5" fmla="*/ 557893 w 781049"/>
                      <a:gd name="connsiteY5" fmla="*/ 1083616 h 1089059"/>
                      <a:gd name="connsiteX6" fmla="*/ 672193 w 781049"/>
                      <a:gd name="connsiteY6" fmla="*/ 1018302 h 1089059"/>
                      <a:gd name="connsiteX7" fmla="*/ 753835 w 781049"/>
                      <a:gd name="connsiteY7" fmla="*/ 855016 h 1089059"/>
                      <a:gd name="connsiteX0" fmla="*/ 312964 w 781049"/>
                      <a:gd name="connsiteY0" fmla="*/ 0 h 1017814"/>
                      <a:gd name="connsiteX1" fmla="*/ 35378 w 781049"/>
                      <a:gd name="connsiteY1" fmla="*/ 342900 h 1017814"/>
                      <a:gd name="connsiteX2" fmla="*/ 100693 w 781049"/>
                      <a:gd name="connsiteY2" fmla="*/ 685800 h 1017814"/>
                      <a:gd name="connsiteX3" fmla="*/ 280307 w 781049"/>
                      <a:gd name="connsiteY3" fmla="*/ 930729 h 1017814"/>
                      <a:gd name="connsiteX4" fmla="*/ 410935 w 781049"/>
                      <a:gd name="connsiteY4" fmla="*/ 979714 h 1017814"/>
                      <a:gd name="connsiteX5" fmla="*/ 557893 w 781049"/>
                      <a:gd name="connsiteY5" fmla="*/ 1012371 h 1017814"/>
                      <a:gd name="connsiteX6" fmla="*/ 672193 w 781049"/>
                      <a:gd name="connsiteY6" fmla="*/ 947057 h 1017814"/>
                      <a:gd name="connsiteX7" fmla="*/ 753835 w 781049"/>
                      <a:gd name="connsiteY7" fmla="*/ 783771 h 1017814"/>
                      <a:gd name="connsiteX0" fmla="*/ 100820 w 949905"/>
                      <a:gd name="connsiteY0" fmla="*/ 0 h 865414"/>
                      <a:gd name="connsiteX1" fmla="*/ 204234 w 949905"/>
                      <a:gd name="connsiteY1" fmla="*/ 190500 h 865414"/>
                      <a:gd name="connsiteX2" fmla="*/ 269549 w 949905"/>
                      <a:gd name="connsiteY2" fmla="*/ 533400 h 865414"/>
                      <a:gd name="connsiteX3" fmla="*/ 449163 w 949905"/>
                      <a:gd name="connsiteY3" fmla="*/ 778329 h 865414"/>
                      <a:gd name="connsiteX4" fmla="*/ 579791 w 949905"/>
                      <a:gd name="connsiteY4" fmla="*/ 827314 h 865414"/>
                      <a:gd name="connsiteX5" fmla="*/ 726749 w 949905"/>
                      <a:gd name="connsiteY5" fmla="*/ 859971 h 865414"/>
                      <a:gd name="connsiteX6" fmla="*/ 841049 w 949905"/>
                      <a:gd name="connsiteY6" fmla="*/ 794657 h 865414"/>
                      <a:gd name="connsiteX7" fmla="*/ 922691 w 949905"/>
                      <a:gd name="connsiteY7" fmla="*/ 631371 h 865414"/>
                      <a:gd name="connsiteX0" fmla="*/ 0 w 849085"/>
                      <a:gd name="connsiteY0" fmla="*/ 0 h 865414"/>
                      <a:gd name="connsiteX1" fmla="*/ 103414 w 849085"/>
                      <a:gd name="connsiteY1" fmla="*/ 190500 h 865414"/>
                      <a:gd name="connsiteX2" fmla="*/ 168729 w 849085"/>
                      <a:gd name="connsiteY2" fmla="*/ 533400 h 865414"/>
                      <a:gd name="connsiteX3" fmla="*/ 348343 w 849085"/>
                      <a:gd name="connsiteY3" fmla="*/ 778329 h 865414"/>
                      <a:gd name="connsiteX4" fmla="*/ 478971 w 849085"/>
                      <a:gd name="connsiteY4" fmla="*/ 827314 h 865414"/>
                      <a:gd name="connsiteX5" fmla="*/ 625929 w 849085"/>
                      <a:gd name="connsiteY5" fmla="*/ 859971 h 865414"/>
                      <a:gd name="connsiteX6" fmla="*/ 740229 w 849085"/>
                      <a:gd name="connsiteY6" fmla="*/ 794657 h 865414"/>
                      <a:gd name="connsiteX7" fmla="*/ 821871 w 849085"/>
                      <a:gd name="connsiteY7" fmla="*/ 631371 h 8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085" h="865414">
                        <a:moveTo>
                          <a:pt x="0" y="0"/>
                        </a:moveTo>
                        <a:cubicBezTo>
                          <a:pt x="28576" y="105596"/>
                          <a:pt x="75293" y="101600"/>
                          <a:pt x="103414" y="190500"/>
                        </a:cubicBezTo>
                        <a:cubicBezTo>
                          <a:pt x="131535" y="279400"/>
                          <a:pt x="127908" y="435429"/>
                          <a:pt x="168729" y="533400"/>
                        </a:cubicBezTo>
                        <a:cubicBezTo>
                          <a:pt x="209550" y="631371"/>
                          <a:pt x="296636" y="729343"/>
                          <a:pt x="348343" y="778329"/>
                        </a:cubicBezTo>
                        <a:cubicBezTo>
                          <a:pt x="400050" y="827315"/>
                          <a:pt x="432707" y="813707"/>
                          <a:pt x="478971" y="827314"/>
                        </a:cubicBezTo>
                        <a:cubicBezTo>
                          <a:pt x="525235" y="840921"/>
                          <a:pt x="582386" y="865414"/>
                          <a:pt x="625929" y="859971"/>
                        </a:cubicBezTo>
                        <a:cubicBezTo>
                          <a:pt x="669472" y="854528"/>
                          <a:pt x="707572" y="832757"/>
                          <a:pt x="740229" y="794657"/>
                        </a:cubicBezTo>
                        <a:cubicBezTo>
                          <a:pt x="772886" y="756557"/>
                          <a:pt x="849085" y="693964"/>
                          <a:pt x="821871" y="631371"/>
                        </a:cubicBezTo>
                      </a:path>
                    </a:pathLst>
                  </a:custGeom>
                  <a:ln w="1524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2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 name="Group 57"/>
                  <p:cNvGrpSpPr/>
                  <p:nvPr/>
                </p:nvGrpSpPr>
                <p:grpSpPr>
                  <a:xfrm>
                    <a:off x="2286000" y="4953002"/>
                    <a:ext cx="6852517" cy="1651573"/>
                    <a:chOff x="4049767" y="4191002"/>
                    <a:chExt cx="6852517" cy="1651573"/>
                  </a:xfrm>
                </p:grpSpPr>
                <p:sp>
                  <p:nvSpPr>
                    <p:cNvPr id="24" name="TextBox 23"/>
                    <p:cNvSpPr txBox="1">
                      <a:spLocks noChangeArrowheads="1"/>
                    </p:cNvSpPr>
                    <p:nvPr/>
                  </p:nvSpPr>
                  <p:spPr bwMode="auto">
                    <a:xfrm>
                      <a:off x="4049767" y="5257800"/>
                      <a:ext cx="6852517" cy="584775"/>
                    </a:xfrm>
                    <a:prstGeom prst="rect">
                      <a:avLst/>
                    </a:prstGeom>
                    <a:solidFill>
                      <a:schemeClr val="bg1"/>
                    </a:solidFill>
                    <a:ln w="25400">
                      <a:solidFill>
                        <a:srgbClr val="0070C0"/>
                      </a:solidFill>
                      <a:miter lim="800000"/>
                      <a:headEnd/>
                      <a:tailEnd/>
                    </a:ln>
                  </p:spPr>
                  <p:txBody>
                    <a:bodyPr wrap="none">
                      <a:spAutoFit/>
                    </a:bodyPr>
                    <a:lstStyle/>
                    <a:p>
                      <a:r>
                        <a:rPr lang="en-US" sz="3200" b="1" dirty="0" smtClean="0">
                          <a:solidFill>
                            <a:srgbClr val="0070C0"/>
                          </a:solidFill>
                        </a:rPr>
                        <a:t>Last 4 glacial pulses:  650,000 years ago</a:t>
                      </a:r>
                      <a:endParaRPr lang="en-US" sz="3200" b="1" dirty="0">
                        <a:solidFill>
                          <a:srgbClr val="0070C0"/>
                        </a:solidFill>
                      </a:endParaRPr>
                    </a:p>
                  </p:txBody>
                </p:sp>
                <p:cxnSp>
                  <p:nvCxnSpPr>
                    <p:cNvPr id="25" name="Straight Arrow Connector 24"/>
                    <p:cNvCxnSpPr/>
                    <p:nvPr/>
                  </p:nvCxnSpPr>
                  <p:spPr>
                    <a:xfrm flipV="1">
                      <a:off x="10755367" y="4191002"/>
                      <a:ext cx="0" cy="106679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2057400" y="5943600"/>
                    <a:ext cx="3810000" cy="8382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8"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grpSp>
          <p:sp>
            <p:nvSpPr>
              <p:cNvPr id="30" name="TextBox 29"/>
              <p:cNvSpPr txBox="1"/>
              <p:nvPr/>
            </p:nvSpPr>
            <p:spPr>
              <a:xfrm>
                <a:off x="134540" y="46482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54</a:t>
                </a:r>
                <a:r>
                  <a:rPr lang="en-US" sz="2000" b="1" baseline="30000" dirty="0" smtClean="0">
                    <a:solidFill>
                      <a:srgbClr val="FF0000"/>
                    </a:solidFill>
                  </a:rPr>
                  <a:t>o</a:t>
                </a:r>
              </a:p>
            </p:txBody>
          </p:sp>
          <p:sp>
            <p:nvSpPr>
              <p:cNvPr id="31" name="TextBox 30"/>
              <p:cNvSpPr txBox="1"/>
              <p:nvPr/>
            </p:nvSpPr>
            <p:spPr>
              <a:xfrm>
                <a:off x="150076" y="3200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72</a:t>
                </a:r>
                <a:r>
                  <a:rPr lang="en-US" sz="2000" b="1" baseline="30000" dirty="0" smtClean="0">
                    <a:solidFill>
                      <a:srgbClr val="FF0000"/>
                    </a:solidFill>
                  </a:rPr>
                  <a:t>o</a:t>
                </a:r>
              </a:p>
            </p:txBody>
          </p:sp>
          <p:sp>
            <p:nvSpPr>
              <p:cNvPr id="32" name="TextBox 31"/>
              <p:cNvSpPr txBox="1"/>
              <p:nvPr/>
            </p:nvSpPr>
            <p:spPr>
              <a:xfrm>
                <a:off x="150076" y="3962400"/>
                <a:ext cx="535724" cy="400110"/>
              </a:xfrm>
              <a:prstGeom prst="rect">
                <a:avLst/>
              </a:prstGeom>
              <a:solidFill>
                <a:schemeClr val="bg1"/>
              </a:solidFill>
            </p:spPr>
            <p:txBody>
              <a:bodyPr wrap="none" rtlCol="0">
                <a:spAutoFit/>
              </a:bodyPr>
              <a:lstStyle/>
              <a:p>
                <a:pPr marL="0"/>
                <a:r>
                  <a:rPr lang="en-US" sz="2000" b="1" dirty="0" smtClean="0">
                    <a:solidFill>
                      <a:srgbClr val="FF0000"/>
                    </a:solidFill>
                  </a:rPr>
                  <a:t>63</a:t>
                </a:r>
                <a:r>
                  <a:rPr lang="en-US" sz="2000" b="1" baseline="30000" dirty="0" smtClean="0">
                    <a:solidFill>
                      <a:srgbClr val="FF0000"/>
                    </a:solidFill>
                  </a:rPr>
                  <a:t>o</a:t>
                </a:r>
              </a:p>
            </p:txBody>
          </p:sp>
        </p:grpSp>
        <p:sp>
          <p:nvSpPr>
            <p:cNvPr id="34" name="Freeform 33"/>
            <p:cNvSpPr/>
            <p:nvPr/>
          </p:nvSpPr>
          <p:spPr>
            <a:xfrm>
              <a:off x="718457" y="4517572"/>
              <a:ext cx="375557" cy="446314"/>
            </a:xfrm>
            <a:custGeom>
              <a:avLst/>
              <a:gdLst>
                <a:gd name="connsiteX0" fmla="*/ 0 w 375557"/>
                <a:gd name="connsiteY0" fmla="*/ 446314 h 446314"/>
                <a:gd name="connsiteX1" fmla="*/ 130629 w 375557"/>
                <a:gd name="connsiteY1" fmla="*/ 201385 h 446314"/>
                <a:gd name="connsiteX2" fmla="*/ 277586 w 375557"/>
                <a:gd name="connsiteY2" fmla="*/ 21771 h 446314"/>
                <a:gd name="connsiteX3" fmla="*/ 375557 w 375557"/>
                <a:gd name="connsiteY3" fmla="*/ 70757 h 446314"/>
              </a:gdLst>
              <a:ahLst/>
              <a:cxnLst>
                <a:cxn ang="0">
                  <a:pos x="connsiteX0" y="connsiteY0"/>
                </a:cxn>
                <a:cxn ang="0">
                  <a:pos x="connsiteX1" y="connsiteY1"/>
                </a:cxn>
                <a:cxn ang="0">
                  <a:pos x="connsiteX2" y="connsiteY2"/>
                </a:cxn>
                <a:cxn ang="0">
                  <a:pos x="connsiteX3" y="connsiteY3"/>
                </a:cxn>
              </a:cxnLst>
              <a:rect l="l" t="t" r="r" b="b"/>
              <a:pathLst>
                <a:path w="375557" h="446314">
                  <a:moveTo>
                    <a:pt x="0" y="446314"/>
                  </a:moveTo>
                  <a:cubicBezTo>
                    <a:pt x="42182" y="359228"/>
                    <a:pt x="84365" y="272142"/>
                    <a:pt x="130629" y="201385"/>
                  </a:cubicBezTo>
                  <a:cubicBezTo>
                    <a:pt x="176893" y="130628"/>
                    <a:pt x="236765" y="43542"/>
                    <a:pt x="277586" y="21771"/>
                  </a:cubicBezTo>
                  <a:cubicBezTo>
                    <a:pt x="318407" y="0"/>
                    <a:pt x="346982" y="35378"/>
                    <a:pt x="375557" y="70757"/>
                  </a:cubicBezTo>
                </a:path>
              </a:pathLst>
            </a:custGeom>
            <a:ln w="152400">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35"/>
          <p:cNvSpPr/>
          <p:nvPr/>
        </p:nvSpPr>
        <p:spPr>
          <a:xfrm>
            <a:off x="8610600" y="3962400"/>
            <a:ext cx="533400" cy="1219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76200"/>
            <a:ext cx="9144000" cy="6705600"/>
            <a:chOff x="0" y="76200"/>
            <a:chExt cx="9144000" cy="6705600"/>
          </a:xfrm>
        </p:grpSpPr>
        <p:pic>
          <p:nvPicPr>
            <p:cNvPr id="3" name="Picture 2" descr="C:\Users\Claire &amp; Don\AppData\Local\Microsoft\Windows Live Mail\WLMDSS.tmp\WLM672B.tmp\800px-Atmospheric_CO2_with_glaciers_cycles.jpg"/>
            <p:cNvPicPr>
              <a:picLocks noChangeAspect="1" noChangeArrowheads="1"/>
            </p:cNvPicPr>
            <p:nvPr/>
          </p:nvPicPr>
          <p:blipFill>
            <a:blip r:embed="rId4" cstate="print"/>
            <a:srcRect/>
            <a:stretch>
              <a:fillRect/>
            </a:stretch>
          </p:blipFill>
          <p:spPr bwMode="auto">
            <a:xfrm>
              <a:off x="0" y="82545"/>
              <a:ext cx="9144000" cy="6699255"/>
            </a:xfrm>
            <a:prstGeom prst="rect">
              <a:avLst/>
            </a:prstGeom>
            <a:noFill/>
            <a:ln w="57150">
              <a:solidFill>
                <a:schemeClr val="tx1"/>
              </a:solidFill>
              <a:miter lim="800000"/>
              <a:headEnd/>
              <a:tailEnd/>
            </a:ln>
          </p:spPr>
        </p:pic>
        <p:sp>
          <p:nvSpPr>
            <p:cNvPr id="4" name="TextBox 3"/>
            <p:cNvSpPr txBox="1">
              <a:spLocks noChangeArrowheads="1"/>
            </p:cNvSpPr>
            <p:nvPr/>
          </p:nvSpPr>
          <p:spPr bwMode="auto">
            <a:xfrm>
              <a:off x="914400" y="76200"/>
              <a:ext cx="7772400" cy="630942"/>
            </a:xfrm>
            <a:prstGeom prst="rect">
              <a:avLst/>
            </a:prstGeom>
            <a:solidFill>
              <a:schemeClr val="bg1"/>
            </a:solidFill>
            <a:ln w="9525">
              <a:noFill/>
              <a:miter lim="800000"/>
              <a:headEnd/>
              <a:tailEnd/>
            </a:ln>
          </p:spPr>
          <p:txBody>
            <a:bodyPr wrap="square">
              <a:spAutoFit/>
            </a:bodyPr>
            <a:lstStyle/>
            <a:p>
              <a:pPr algn="ctr"/>
              <a:r>
                <a:rPr lang="en-US" sz="3500" b="1" dirty="0" smtClean="0"/>
                <a:t>Last 4 Glacial Pulses</a:t>
              </a:r>
              <a:endParaRPr lang="en-US" sz="3500" b="1" dirty="0"/>
            </a:p>
          </p:txBody>
        </p:sp>
      </p:grpSp>
      <p:grpSp>
        <p:nvGrpSpPr>
          <p:cNvPr id="5" name="Group 4"/>
          <p:cNvGrpSpPr/>
          <p:nvPr/>
        </p:nvGrpSpPr>
        <p:grpSpPr>
          <a:xfrm>
            <a:off x="724461" y="5565659"/>
            <a:ext cx="8284289" cy="1292341"/>
            <a:chOff x="712291" y="5551235"/>
            <a:chExt cx="8284289" cy="1292341"/>
          </a:xfrm>
        </p:grpSpPr>
        <p:cxnSp>
          <p:nvCxnSpPr>
            <p:cNvPr id="7" name="Straight Connector 6"/>
            <p:cNvCxnSpPr/>
            <p:nvPr/>
          </p:nvCxnSpPr>
          <p:spPr>
            <a:xfrm>
              <a:off x="762000" y="5715000"/>
              <a:ext cx="8077200"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rot="3964267">
              <a:off x="8309821" y="5903910"/>
              <a:ext cx="911853" cy="461665"/>
            </a:xfrm>
            <a:prstGeom prst="rect">
              <a:avLst/>
            </a:prstGeom>
            <a:solidFill>
              <a:schemeClr val="bg1"/>
            </a:solidFill>
            <a:ln w="25400">
              <a:solidFill>
                <a:schemeClr val="tx1"/>
              </a:solidFill>
              <a:miter lim="800000"/>
              <a:headEnd/>
              <a:tailEnd/>
            </a:ln>
          </p:spPr>
          <p:txBody>
            <a:bodyPr wrap="none">
              <a:spAutoFit/>
            </a:bodyPr>
            <a:lstStyle/>
            <a:p>
              <a:r>
                <a:rPr lang="en-US" sz="2400" b="1" dirty="0" smtClean="0"/>
                <a:t>today</a:t>
              </a:r>
              <a:endParaRPr lang="en-US" sz="2400" b="1" dirty="0"/>
            </a:p>
          </p:txBody>
        </p:sp>
        <p:sp>
          <p:nvSpPr>
            <p:cNvPr id="6" name="TextBox 5"/>
            <p:cNvSpPr txBox="1">
              <a:spLocks noChangeArrowheads="1"/>
            </p:cNvSpPr>
            <p:nvPr/>
          </p:nvSpPr>
          <p:spPr bwMode="auto">
            <a:xfrm rot="3378570">
              <a:off x="296953" y="5966573"/>
              <a:ext cx="1292341" cy="461665"/>
            </a:xfrm>
            <a:prstGeom prst="rect">
              <a:avLst/>
            </a:prstGeom>
            <a:solidFill>
              <a:schemeClr val="bg1"/>
            </a:solidFill>
            <a:ln w="25400">
              <a:solidFill>
                <a:schemeClr val="tx1"/>
              </a:solidFill>
              <a:miter lim="800000"/>
              <a:headEnd/>
              <a:tailEnd/>
            </a:ln>
          </p:spPr>
          <p:txBody>
            <a:bodyPr wrap="none">
              <a:spAutoFit/>
            </a:bodyPr>
            <a:lstStyle/>
            <a:p>
              <a:r>
                <a:rPr lang="en-US" sz="2400" b="1" dirty="0" smtClean="0"/>
                <a:t>-650,000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1000"/>
                                        <p:tgtEl>
                                          <p:spTgt spid="9"/>
                                        </p:tgtEl>
                                      </p:cBhvr>
                                    </p:animEffect>
                                  </p:childTnLst>
                                </p:cTn>
                              </p:par>
                              <p:par>
                                <p:cTn id="26" presetID="10" presetClass="exit" presetSubtype="0" fill="hold" nodeType="withEffect">
                                  <p:stCondLst>
                                    <p:cond delay="0"/>
                                  </p:stCondLst>
                                  <p:childTnLst>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36"/>
                                        </p:tgtEl>
                                      </p:cBhvr>
                                    </p:animEffect>
                                    <p:set>
                                      <p:cBhvr>
                                        <p:cTn id="31" dur="1" fill="hold">
                                          <p:stCondLst>
                                            <p:cond delay="999"/>
                                          </p:stCondLst>
                                        </p:cTn>
                                        <p:tgtEl>
                                          <p:spTgt spid="3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1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5"/>
                                        </p:tgtEl>
                                      </p:cBhvr>
                                    </p:animEffect>
                                    <p:set>
                                      <p:cBhvr>
                                        <p:cTn id="41"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Claire &amp; Don\AppData\Local\Microsoft\Windows Live Mail\WLMDSS.tmp\WLM672B.tmp\800px-Atmospheric_CO2_with_glaciers_cycles.jpg"/>
          <p:cNvPicPr>
            <a:picLocks noChangeAspect="1" noChangeArrowheads="1"/>
          </p:cNvPicPr>
          <p:nvPr/>
        </p:nvPicPr>
        <p:blipFill>
          <a:blip r:embed="rId2" cstate="print"/>
          <a:srcRect/>
          <a:stretch>
            <a:fillRect/>
          </a:stretch>
        </p:blipFill>
        <p:spPr bwMode="auto">
          <a:xfrm>
            <a:off x="0" y="82545"/>
            <a:ext cx="9144000" cy="6699255"/>
          </a:xfrm>
          <a:prstGeom prst="rect">
            <a:avLst/>
          </a:prstGeom>
          <a:noFill/>
          <a:ln w="57150">
            <a:solidFill>
              <a:schemeClr val="tx1"/>
            </a:solidFill>
            <a:miter lim="800000"/>
            <a:headEnd/>
            <a:tailEnd/>
          </a:ln>
        </p:spPr>
      </p:pic>
      <p:sp>
        <p:nvSpPr>
          <p:cNvPr id="3" name="Rectangle 2"/>
          <p:cNvSpPr/>
          <p:nvPr/>
        </p:nvSpPr>
        <p:spPr>
          <a:xfrm>
            <a:off x="685800" y="3581400"/>
            <a:ext cx="381000" cy="2133600"/>
          </a:xfrm>
          <a:prstGeom prst="rect">
            <a:avLst/>
          </a:prstGeom>
          <a:solidFill>
            <a:srgbClr val="00B0F0">
              <a:alpha val="36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324600" y="3581400"/>
            <a:ext cx="838200" cy="2133600"/>
          </a:xfrm>
          <a:prstGeom prst="rect">
            <a:avLst/>
          </a:prstGeom>
          <a:solidFill>
            <a:srgbClr val="00B0F0">
              <a:alpha val="56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620000" y="3581400"/>
            <a:ext cx="990600" cy="2133600"/>
          </a:xfrm>
          <a:prstGeom prst="rect">
            <a:avLst/>
          </a:prstGeom>
          <a:solidFill>
            <a:srgbClr val="00B0F0">
              <a:alpha val="56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a:spLocks noChangeArrowheads="1"/>
          </p:cNvSpPr>
          <p:nvPr/>
        </p:nvSpPr>
        <p:spPr bwMode="auto">
          <a:xfrm>
            <a:off x="990600" y="76200"/>
            <a:ext cx="7620000" cy="630942"/>
          </a:xfrm>
          <a:prstGeom prst="rect">
            <a:avLst/>
          </a:prstGeom>
          <a:solidFill>
            <a:schemeClr val="bg1"/>
          </a:solidFill>
          <a:ln w="9525">
            <a:noFill/>
            <a:miter lim="800000"/>
            <a:headEnd/>
            <a:tailEnd/>
          </a:ln>
        </p:spPr>
        <p:txBody>
          <a:bodyPr wrap="square">
            <a:spAutoFit/>
          </a:bodyPr>
          <a:lstStyle/>
          <a:p>
            <a:pPr algn="ctr"/>
            <a:r>
              <a:rPr lang="en-US" sz="3500" b="1" dirty="0" smtClean="0"/>
              <a:t>Last 4 Glacial Pulses</a:t>
            </a:r>
            <a:endParaRPr lang="en-US" sz="3500" b="1" dirty="0"/>
          </a:p>
        </p:txBody>
      </p:sp>
      <p:sp>
        <p:nvSpPr>
          <p:cNvPr id="13" name="TextBox 12"/>
          <p:cNvSpPr txBox="1">
            <a:spLocks noChangeArrowheads="1"/>
          </p:cNvSpPr>
          <p:nvPr/>
        </p:nvSpPr>
        <p:spPr bwMode="auto">
          <a:xfrm>
            <a:off x="0" y="1600200"/>
            <a:ext cx="6858000" cy="584775"/>
          </a:xfrm>
          <a:prstGeom prst="rect">
            <a:avLst/>
          </a:prstGeom>
          <a:solidFill>
            <a:schemeClr val="bg1"/>
          </a:solidFill>
          <a:ln w="9525">
            <a:noFill/>
            <a:miter lim="800000"/>
            <a:headEnd/>
            <a:tailEnd/>
          </a:ln>
        </p:spPr>
        <p:txBody>
          <a:bodyPr wrap="square">
            <a:spAutoFit/>
          </a:bodyPr>
          <a:lstStyle/>
          <a:p>
            <a:pPr algn="ctr"/>
            <a:r>
              <a:rPr lang="en-US" sz="3200" b="1" dirty="0" smtClean="0">
                <a:solidFill>
                  <a:srgbClr val="FF0000"/>
                </a:solidFill>
              </a:rPr>
              <a:t>focus on the last 2 glacial pulses</a:t>
            </a:r>
            <a:endParaRPr lang="en-US" sz="3600" b="1" dirty="0">
              <a:solidFill>
                <a:srgbClr val="FF0000"/>
              </a:solidFill>
            </a:endParaRPr>
          </a:p>
        </p:txBody>
      </p:sp>
      <p:sp>
        <p:nvSpPr>
          <p:cNvPr id="19" name="Rectangle 18"/>
          <p:cNvSpPr/>
          <p:nvPr/>
        </p:nvSpPr>
        <p:spPr>
          <a:xfrm>
            <a:off x="6705600" y="838200"/>
            <a:ext cx="2136648" cy="487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 name="Group 9"/>
          <p:cNvGrpSpPr/>
          <p:nvPr/>
        </p:nvGrpSpPr>
        <p:grpSpPr>
          <a:xfrm>
            <a:off x="6019800" y="3581400"/>
            <a:ext cx="1361270" cy="2823865"/>
            <a:chOff x="4333070" y="3429000"/>
            <a:chExt cx="1361270" cy="2823865"/>
          </a:xfrm>
        </p:grpSpPr>
        <p:cxnSp>
          <p:nvCxnSpPr>
            <p:cNvPr id="11" name="Straight Arrow Connector 10"/>
            <p:cNvCxnSpPr/>
            <p:nvPr/>
          </p:nvCxnSpPr>
          <p:spPr>
            <a:xfrm flipV="1">
              <a:off x="5018870" y="3429000"/>
              <a:ext cx="5165"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useBgFill="1">
          <p:nvSpPr>
            <p:cNvPr id="12" name="TextBox 11"/>
            <p:cNvSpPr txBox="1">
              <a:spLocks noChangeArrowheads="1"/>
            </p:cNvSpPr>
            <p:nvPr/>
          </p:nvSpPr>
          <p:spPr bwMode="auto">
            <a:xfrm>
              <a:off x="4333070" y="5791200"/>
              <a:ext cx="1361270" cy="461665"/>
            </a:xfrm>
            <a:prstGeom prst="rect">
              <a:avLst/>
            </a:prstGeom>
            <a:ln w="38100">
              <a:solidFill>
                <a:schemeClr val="tx1"/>
              </a:solidFill>
              <a:miter lim="800000"/>
              <a:headEnd/>
              <a:tailEnd/>
            </a:ln>
          </p:spPr>
          <p:txBody>
            <a:bodyPr wrap="none">
              <a:spAutoFit/>
            </a:bodyPr>
            <a:lstStyle/>
            <a:p>
              <a:r>
                <a:rPr lang="en-US" sz="2400" b="1" dirty="0" smtClean="0"/>
                <a:t>- 180,000</a:t>
              </a:r>
              <a:endParaRPr lang="en-US" sz="2400" b="1" dirty="0"/>
            </a:p>
          </p:txBody>
        </p:sp>
      </p:grpSp>
      <p:grpSp>
        <p:nvGrpSpPr>
          <p:cNvPr id="7" name="Group 27"/>
          <p:cNvGrpSpPr/>
          <p:nvPr/>
        </p:nvGrpSpPr>
        <p:grpSpPr>
          <a:xfrm>
            <a:off x="8651442" y="3581400"/>
            <a:ext cx="340158" cy="2823865"/>
            <a:chOff x="8651442" y="3581400"/>
            <a:chExt cx="340158" cy="2823865"/>
          </a:xfrm>
        </p:grpSpPr>
        <p:cxnSp>
          <p:nvCxnSpPr>
            <p:cNvPr id="16" name="Straight Arrow Connector 15"/>
            <p:cNvCxnSpPr>
              <a:stCxn id="26" idx="0"/>
            </p:cNvCxnSpPr>
            <p:nvPr/>
          </p:nvCxnSpPr>
          <p:spPr>
            <a:xfrm flipV="1">
              <a:off x="8821521" y="3581400"/>
              <a:ext cx="17679"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useBgFill="1">
          <p:nvSpPr>
            <p:cNvPr id="26" name="TextBox 25"/>
            <p:cNvSpPr txBox="1">
              <a:spLocks noChangeArrowheads="1"/>
            </p:cNvSpPr>
            <p:nvPr/>
          </p:nvSpPr>
          <p:spPr bwMode="auto">
            <a:xfrm>
              <a:off x="8651442" y="5943600"/>
              <a:ext cx="340158" cy="461665"/>
            </a:xfrm>
            <a:prstGeom prst="rect">
              <a:avLst/>
            </a:prstGeom>
            <a:ln w="38100">
              <a:solidFill>
                <a:schemeClr val="tx1"/>
              </a:solidFill>
              <a:miter lim="800000"/>
              <a:headEnd/>
              <a:tailEnd/>
            </a:ln>
          </p:spPr>
          <p:txBody>
            <a:bodyPr wrap="none">
              <a:spAutoFit/>
            </a:bodyPr>
            <a:lstStyle/>
            <a:p>
              <a:r>
                <a:rPr lang="en-US" sz="2400" b="1" dirty="0" smtClean="0"/>
                <a:t>0</a:t>
              </a:r>
              <a:endParaRPr lang="en-US" sz="2400" b="1" dirty="0"/>
            </a:p>
          </p:txBody>
        </p:sp>
      </p:grpSp>
      <p:sp>
        <p:nvSpPr>
          <p:cNvPr id="17" name="TextBox 16"/>
          <p:cNvSpPr txBox="1">
            <a:spLocks noChangeArrowheads="1"/>
          </p:cNvSpPr>
          <p:nvPr/>
        </p:nvSpPr>
        <p:spPr bwMode="auto">
          <a:xfrm>
            <a:off x="0" y="101025"/>
            <a:ext cx="9144000" cy="584775"/>
          </a:xfrm>
          <a:prstGeom prst="rect">
            <a:avLst/>
          </a:prstGeom>
          <a:solidFill>
            <a:schemeClr val="bg1"/>
          </a:solidFill>
          <a:ln w="9525">
            <a:noFill/>
            <a:miter lim="800000"/>
            <a:headEnd/>
            <a:tailEnd/>
          </a:ln>
        </p:spPr>
        <p:txBody>
          <a:bodyPr wrap="square">
            <a:spAutoFit/>
          </a:bodyPr>
          <a:lstStyle/>
          <a:p>
            <a:pPr algn="ctr"/>
            <a:r>
              <a:rPr lang="en-US" sz="3200" b="1" dirty="0" smtClean="0">
                <a:solidFill>
                  <a:srgbClr val="FF0000"/>
                </a:solidFill>
              </a:rPr>
              <a:t>focus on the last 2 glacial pulses</a:t>
            </a:r>
            <a:endParaRPr lang="en-US" sz="3600" b="1" dirty="0">
              <a:solidFill>
                <a:srgbClr val="FF0000"/>
              </a:solidFill>
            </a:endParaRPr>
          </a:p>
        </p:txBody>
      </p:sp>
      <p:sp>
        <p:nvSpPr>
          <p:cNvPr id="18" name="TextBox 17"/>
          <p:cNvSpPr txBox="1"/>
          <p:nvPr/>
        </p:nvSpPr>
        <p:spPr>
          <a:xfrm rot="19456267">
            <a:off x="518972" y="4322235"/>
            <a:ext cx="1381212" cy="461665"/>
          </a:xfrm>
          <a:prstGeom prst="rect">
            <a:avLst/>
          </a:prstGeom>
          <a:noFill/>
        </p:spPr>
        <p:txBody>
          <a:bodyPr wrap="none" rtlCol="0">
            <a:spAutoFit/>
          </a:bodyPr>
          <a:lstStyle/>
          <a:p>
            <a:r>
              <a:rPr lang="en-US" sz="2400" b="1" dirty="0" smtClean="0"/>
              <a:t>Nebraska</a:t>
            </a:r>
            <a:endParaRPr lang="en-US" sz="2400" b="1" dirty="0"/>
          </a:p>
        </p:txBody>
      </p:sp>
      <p:sp>
        <p:nvSpPr>
          <p:cNvPr id="21" name="TextBox 20"/>
          <p:cNvSpPr txBox="1"/>
          <p:nvPr/>
        </p:nvSpPr>
        <p:spPr>
          <a:xfrm rot="19456267">
            <a:off x="6210873" y="4388946"/>
            <a:ext cx="1021433" cy="461665"/>
          </a:xfrm>
          <a:prstGeom prst="rect">
            <a:avLst/>
          </a:prstGeom>
          <a:noFill/>
        </p:spPr>
        <p:txBody>
          <a:bodyPr wrap="none" rtlCol="0">
            <a:spAutoFit/>
          </a:bodyPr>
          <a:lstStyle/>
          <a:p>
            <a:r>
              <a:rPr lang="en-US" sz="2400" b="1" dirty="0" smtClean="0"/>
              <a:t>Illinois</a:t>
            </a:r>
            <a:endParaRPr lang="en-US" sz="2400" b="1" dirty="0"/>
          </a:p>
        </p:txBody>
      </p:sp>
      <p:sp>
        <p:nvSpPr>
          <p:cNvPr id="22" name="TextBox 21"/>
          <p:cNvSpPr txBox="1"/>
          <p:nvPr/>
        </p:nvSpPr>
        <p:spPr>
          <a:xfrm rot="19456267">
            <a:off x="7421410" y="4330314"/>
            <a:ext cx="1483227" cy="461665"/>
          </a:xfrm>
          <a:prstGeom prst="rect">
            <a:avLst/>
          </a:prstGeom>
          <a:noFill/>
        </p:spPr>
        <p:txBody>
          <a:bodyPr wrap="none" rtlCol="0">
            <a:spAutoFit/>
          </a:bodyPr>
          <a:lstStyle/>
          <a:p>
            <a:r>
              <a:rPr lang="en-US" sz="2400" b="1" dirty="0" smtClean="0"/>
              <a:t>Wisconsin</a:t>
            </a:r>
            <a:endParaRPr lang="en-US" sz="2400" b="1" dirty="0"/>
          </a:p>
        </p:txBody>
      </p:sp>
      <p:grpSp>
        <p:nvGrpSpPr>
          <p:cNvPr id="36" name="Group 35"/>
          <p:cNvGrpSpPr/>
          <p:nvPr/>
        </p:nvGrpSpPr>
        <p:grpSpPr>
          <a:xfrm>
            <a:off x="2133600" y="3581400"/>
            <a:ext cx="3657600" cy="2135188"/>
            <a:chOff x="2133600" y="3581400"/>
            <a:chExt cx="3657600" cy="2135188"/>
          </a:xfrm>
        </p:grpSpPr>
        <p:sp>
          <p:nvSpPr>
            <p:cNvPr id="4" name="Rectangle 3"/>
            <p:cNvSpPr/>
            <p:nvPr/>
          </p:nvSpPr>
          <p:spPr>
            <a:xfrm>
              <a:off x="2133600" y="3581400"/>
              <a:ext cx="381000" cy="2133600"/>
            </a:xfrm>
            <a:prstGeom prst="rect">
              <a:avLst/>
            </a:prstGeom>
            <a:solidFill>
              <a:srgbClr val="00B0F0">
                <a:alpha val="59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3124200" y="3581400"/>
              <a:ext cx="381000" cy="2133600"/>
            </a:xfrm>
            <a:prstGeom prst="rect">
              <a:avLst/>
            </a:prstGeom>
            <a:solidFill>
              <a:srgbClr val="00B0F0">
                <a:alpha val="59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4191000" y="3581400"/>
              <a:ext cx="457200" cy="2133600"/>
            </a:xfrm>
            <a:prstGeom prst="rect">
              <a:avLst/>
            </a:prstGeom>
            <a:solidFill>
              <a:srgbClr val="00B0F0">
                <a:alpha val="58824"/>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5334000" y="3581400"/>
              <a:ext cx="457200" cy="2133600"/>
            </a:xfrm>
            <a:prstGeom prst="rect">
              <a:avLst/>
            </a:prstGeom>
            <a:solidFill>
              <a:srgbClr val="00B0F0">
                <a:alpha val="59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8" name="Straight Connector 27"/>
            <p:cNvCxnSpPr/>
            <p:nvPr/>
          </p:nvCxnSpPr>
          <p:spPr>
            <a:xfrm>
              <a:off x="2133600" y="5715000"/>
              <a:ext cx="3657600" cy="1588"/>
            </a:xfrm>
            <a:prstGeom prst="line">
              <a:avLst/>
            </a:prstGeom>
            <a:ln w="101600">
              <a:solidFill>
                <a:srgbClr val="00B0F0"/>
              </a:solidFill>
              <a:prstDash val="solid"/>
            </a:ln>
            <a:effectLst>
              <a:outerShdw dist="50800" dir="5400000" algn="ctr" rotWithShape="0">
                <a:srgbClr val="002060"/>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133600" y="3581400"/>
              <a:ext cx="3657600" cy="1588"/>
            </a:xfrm>
            <a:prstGeom prst="line">
              <a:avLst/>
            </a:prstGeom>
            <a:ln w="101600">
              <a:solidFill>
                <a:srgbClr val="00B0F0"/>
              </a:solidFill>
              <a:prstDash val="solid"/>
            </a:ln>
            <a:effectLst>
              <a:outerShdw dist="50800" dir="5400000" algn="ctr" rotWithShape="0">
                <a:srgbClr val="002060"/>
              </a:outerShdw>
            </a:effectLst>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19456267">
            <a:off x="3383393" y="4287678"/>
            <a:ext cx="1107291" cy="461665"/>
          </a:xfrm>
          <a:prstGeom prst="rect">
            <a:avLst/>
          </a:prstGeom>
          <a:noFill/>
        </p:spPr>
        <p:txBody>
          <a:bodyPr wrap="none" rtlCol="0">
            <a:spAutoFit/>
          </a:bodyPr>
          <a:lstStyle/>
          <a:p>
            <a:r>
              <a:rPr lang="en-US" sz="2400" b="1" dirty="0" smtClean="0"/>
              <a:t>Kansan</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10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0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10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1000"/>
                                        <p:tgtEl>
                                          <p:spTgt spid="13"/>
                                        </p:tgtEl>
                                      </p:cBhvr>
                                    </p:animEffect>
                                  </p:childTnLst>
                                </p:cTn>
                              </p:par>
                              <p:par>
                                <p:cTn id="40" presetID="10" presetClass="exit" presetSubtype="0" fill="hold" grpId="1" nodeType="withEffect">
                                  <p:stCondLst>
                                    <p:cond delay="0"/>
                                  </p:stCondLst>
                                  <p:childTnLst>
                                    <p:animEffect transition="out" filter="fade">
                                      <p:cBhvr>
                                        <p:cTn id="41" dur="1000"/>
                                        <p:tgtEl>
                                          <p:spTgt spid="3"/>
                                        </p:tgtEl>
                                      </p:cBhvr>
                                    </p:animEffect>
                                    <p:set>
                                      <p:cBhvr>
                                        <p:cTn id="42" dur="1" fill="hold">
                                          <p:stCondLst>
                                            <p:cond delay="999"/>
                                          </p:stCondLst>
                                        </p:cTn>
                                        <p:tgtEl>
                                          <p:spTgt spid="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36"/>
                                        </p:tgtEl>
                                      </p:cBhvr>
                                    </p:animEffect>
                                    <p:set>
                                      <p:cBhvr>
                                        <p:cTn id="45" dur="1" fill="hold">
                                          <p:stCondLst>
                                            <p:cond delay="999"/>
                                          </p:stCondLst>
                                        </p:cTn>
                                        <p:tgtEl>
                                          <p:spTgt spid="3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8"/>
                                        </p:tgtEl>
                                      </p:cBhvr>
                                    </p:animEffect>
                                    <p:set>
                                      <p:cBhvr>
                                        <p:cTn id="48" dur="1" fill="hold">
                                          <p:stCondLst>
                                            <p:cond delay="999"/>
                                          </p:stCondLst>
                                        </p:cTn>
                                        <p:tgtEl>
                                          <p:spTgt spid="1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20"/>
                                        </p:tgtEl>
                                      </p:cBhvr>
                                    </p:animEffect>
                                    <p:set>
                                      <p:cBhvr>
                                        <p:cTn id="51" dur="1" fill="hold">
                                          <p:stCondLst>
                                            <p:cond delay="999"/>
                                          </p:stCondLst>
                                        </p:cTn>
                                        <p:tgtEl>
                                          <p:spTgt spid="2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4" presetClass="path" presetSubtype="0" accel="50000" decel="50000" fill="hold" grpId="1" nodeType="clickEffect">
                                  <p:stCondLst>
                                    <p:cond delay="0"/>
                                  </p:stCondLst>
                                  <p:childTnLst>
                                    <p:animMotion origin="layout" path="M 5.55112E-17 3.06358E-6 L 0.10833 -0.20902 " pathEditMode="relative" rAng="0" ptsTypes="AA">
                                      <p:cBhvr>
                                        <p:cTn id="55" dur="1000" fill="hold"/>
                                        <p:tgtEl>
                                          <p:spTgt spid="13"/>
                                        </p:tgtEl>
                                        <p:attrNameLst>
                                          <p:attrName>ppt_x</p:attrName>
                                          <p:attrName>ppt_y</p:attrName>
                                        </p:attrNameLst>
                                      </p:cBhvr>
                                      <p:rCtr x="54" y="-105"/>
                                    </p:animMotion>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childTnLst>
                                </p:cTn>
                              </p:par>
                              <p:par>
                                <p:cTn id="59" presetID="10" presetClass="exit" presetSubtype="0" fill="hold" grpId="2" nodeType="withEffect">
                                  <p:stCondLst>
                                    <p:cond delay="500"/>
                                  </p:stCondLst>
                                  <p:childTnLst>
                                    <p:animEffect transition="out" filter="fade">
                                      <p:cBhvr>
                                        <p:cTn id="60" dur="1000"/>
                                        <p:tgtEl>
                                          <p:spTgt spid="13"/>
                                        </p:tgtEl>
                                      </p:cBhvr>
                                    </p:animEffect>
                                    <p:set>
                                      <p:cBhvr>
                                        <p:cTn id="61" dur="1" fill="hold">
                                          <p:stCondLst>
                                            <p:cond delay="999"/>
                                          </p:stCondLst>
                                        </p:cTn>
                                        <p:tgtEl>
                                          <p:spTgt spid="13"/>
                                        </p:tgtEl>
                                        <p:attrNameLst>
                                          <p:attrName>style.visibility</p:attrName>
                                        </p:attrNameLst>
                                      </p:cBhvr>
                                      <p:to>
                                        <p:strVal val="hidden"/>
                                      </p:to>
                                    </p:set>
                                  </p:childTnLst>
                                </p:cTn>
                              </p:par>
                            </p:childTnLst>
                          </p:cTn>
                        </p:par>
                        <p:par>
                          <p:cTn id="62" fill="hold">
                            <p:stCondLst>
                              <p:cond delay="1500"/>
                            </p:stCondLst>
                            <p:childTnLst>
                              <p:par>
                                <p:cTn id="63" presetID="22" presetClass="entr" presetSubtype="1"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up)">
                                      <p:cBhvr>
                                        <p:cTn id="65" dur="1000"/>
                                        <p:tgtEl>
                                          <p:spTgt spid="19"/>
                                        </p:tgtEl>
                                      </p:cBhvr>
                                    </p:animEffect>
                                  </p:childTnLst>
                                </p:cTn>
                              </p:par>
                              <p:par>
                                <p:cTn id="66" presetID="10" presetClass="exit" presetSubtype="0" fill="hold" grpId="1" nodeType="withEffect">
                                  <p:stCondLst>
                                    <p:cond delay="0"/>
                                  </p:stCondLst>
                                  <p:childTnLst>
                                    <p:animEffect transition="out" filter="fade">
                                      <p:cBhvr>
                                        <p:cTn id="67" dur="1000"/>
                                        <p:tgtEl>
                                          <p:spTgt spid="21"/>
                                        </p:tgtEl>
                                      </p:cBhvr>
                                    </p:animEffect>
                                    <p:set>
                                      <p:cBhvr>
                                        <p:cTn id="68" dur="1" fill="hold">
                                          <p:stCondLst>
                                            <p:cond delay="999"/>
                                          </p:stCondLst>
                                        </p:cTn>
                                        <p:tgtEl>
                                          <p:spTgt spid="2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22"/>
                                        </p:tgtEl>
                                      </p:cBhvr>
                                    </p:animEffect>
                                    <p:set>
                                      <p:cBhvr>
                                        <p:cTn id="71" dur="1" fill="hold">
                                          <p:stCondLst>
                                            <p:cond delay="999"/>
                                          </p:stCondLst>
                                        </p:cTn>
                                        <p:tgtEl>
                                          <p:spTgt spid="2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up)">
                                      <p:cBhvr>
                                        <p:cTn id="76" dur="1000"/>
                                        <p:tgtEl>
                                          <p:spTgt spid="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up)">
                                      <p:cBhvr>
                                        <p:cTn id="8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P spid="13" grpId="0" animBg="1"/>
      <p:bldP spid="13" grpId="1" animBg="1"/>
      <p:bldP spid="13" grpId="2" animBg="1"/>
      <p:bldP spid="19" grpId="0" animBg="1"/>
      <p:bldP spid="17" grpId="0" animBg="1"/>
      <p:bldP spid="18" grpId="0"/>
      <p:bldP spid="18" grpId="1"/>
      <p:bldP spid="21" grpId="0"/>
      <p:bldP spid="21" grpId="1"/>
      <p:bldP spid="22" grpId="0"/>
      <p:bldP spid="22" grpId="1"/>
      <p:bldP spid="20" grpId="0"/>
      <p:bldP spid="20"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Claire &amp; Don\AppData\Local\Microsoft\Windows Live Mail\WLMDSS.tmp\WLM672B.tmp\800px-Atmospheric_CO2_with_glaciers_cycles.jpg"/>
          <p:cNvPicPr>
            <a:picLocks noChangeAspect="1" noChangeArrowheads="1"/>
          </p:cNvPicPr>
          <p:nvPr/>
        </p:nvPicPr>
        <p:blipFill>
          <a:blip r:embed="rId2" cstate="print"/>
          <a:srcRect/>
          <a:stretch>
            <a:fillRect/>
          </a:stretch>
        </p:blipFill>
        <p:spPr bwMode="auto">
          <a:xfrm>
            <a:off x="0" y="82545"/>
            <a:ext cx="9144000" cy="6699255"/>
          </a:xfrm>
          <a:prstGeom prst="rect">
            <a:avLst/>
          </a:prstGeom>
          <a:noFill/>
          <a:ln w="57150">
            <a:solidFill>
              <a:schemeClr val="tx1"/>
            </a:solidFill>
            <a:miter lim="800000"/>
            <a:headEnd/>
            <a:tailEnd/>
          </a:ln>
        </p:spPr>
      </p:pic>
      <p:sp>
        <p:nvSpPr>
          <p:cNvPr id="22" name="Rectangle 21"/>
          <p:cNvSpPr/>
          <p:nvPr/>
        </p:nvSpPr>
        <p:spPr>
          <a:xfrm>
            <a:off x="7620000" y="3581400"/>
            <a:ext cx="990600" cy="2133600"/>
          </a:xfrm>
          <a:prstGeom prst="rect">
            <a:avLst/>
          </a:prstGeom>
          <a:solidFill>
            <a:srgbClr val="00B0F0">
              <a:alpha val="56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6324600" y="3581400"/>
            <a:ext cx="838200" cy="2133600"/>
          </a:xfrm>
          <a:prstGeom prst="rect">
            <a:avLst/>
          </a:prstGeom>
          <a:solidFill>
            <a:srgbClr val="00B0F0">
              <a:alpha val="56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Freeform 28"/>
          <p:cNvSpPr/>
          <p:nvPr/>
        </p:nvSpPr>
        <p:spPr>
          <a:xfrm>
            <a:off x="6754923" y="3542414"/>
            <a:ext cx="448635" cy="1890232"/>
          </a:xfrm>
          <a:custGeom>
            <a:avLst/>
            <a:gdLst>
              <a:gd name="connsiteX0" fmla="*/ 15949 w 457200"/>
              <a:gd name="connsiteY0" fmla="*/ 1873102 h 2117651"/>
              <a:gd name="connsiteX1" fmla="*/ 79744 w 457200"/>
              <a:gd name="connsiteY1" fmla="*/ 1734879 h 2117651"/>
              <a:gd name="connsiteX2" fmla="*/ 101009 w 457200"/>
              <a:gd name="connsiteY2" fmla="*/ 1437167 h 2117651"/>
              <a:gd name="connsiteX3" fmla="*/ 101009 w 457200"/>
              <a:gd name="connsiteY3" fmla="*/ 1256414 h 2117651"/>
              <a:gd name="connsiteX4" fmla="*/ 122275 w 457200"/>
              <a:gd name="connsiteY4" fmla="*/ 1384004 h 2117651"/>
              <a:gd name="connsiteX5" fmla="*/ 143540 w 457200"/>
              <a:gd name="connsiteY5" fmla="*/ 1639186 h 2117651"/>
              <a:gd name="connsiteX6" fmla="*/ 186070 w 457200"/>
              <a:gd name="connsiteY6" fmla="*/ 1745511 h 2117651"/>
              <a:gd name="connsiteX7" fmla="*/ 196702 w 457200"/>
              <a:gd name="connsiteY7" fmla="*/ 1628553 h 2117651"/>
              <a:gd name="connsiteX8" fmla="*/ 239233 w 457200"/>
              <a:gd name="connsiteY8" fmla="*/ 1415902 h 2117651"/>
              <a:gd name="connsiteX9" fmla="*/ 260498 w 457200"/>
              <a:gd name="connsiteY9" fmla="*/ 1277679 h 2117651"/>
              <a:gd name="connsiteX10" fmla="*/ 271130 w 457200"/>
              <a:gd name="connsiteY10" fmla="*/ 1437167 h 2117651"/>
              <a:gd name="connsiteX11" fmla="*/ 292395 w 457200"/>
              <a:gd name="connsiteY11" fmla="*/ 1617921 h 2117651"/>
              <a:gd name="connsiteX12" fmla="*/ 303028 w 457200"/>
              <a:gd name="connsiteY12" fmla="*/ 1671083 h 2117651"/>
              <a:gd name="connsiteX13" fmla="*/ 345558 w 457200"/>
              <a:gd name="connsiteY13" fmla="*/ 1586023 h 2117651"/>
              <a:gd name="connsiteX14" fmla="*/ 409354 w 457200"/>
              <a:gd name="connsiteY14" fmla="*/ 1373372 h 2117651"/>
              <a:gd name="connsiteX15" fmla="*/ 419986 w 457200"/>
              <a:gd name="connsiteY15" fmla="*/ 1181986 h 2117651"/>
              <a:gd name="connsiteX16" fmla="*/ 451884 w 457200"/>
              <a:gd name="connsiteY16" fmla="*/ 958702 h 2117651"/>
              <a:gd name="connsiteX17" fmla="*/ 451884 w 457200"/>
              <a:gd name="connsiteY17" fmla="*/ 299483 h 2117651"/>
              <a:gd name="connsiteX18" fmla="*/ 451884 w 457200"/>
              <a:gd name="connsiteY18" fmla="*/ 267586 h 2117651"/>
              <a:gd name="connsiteX19" fmla="*/ 292395 w 457200"/>
              <a:gd name="connsiteY19" fmla="*/ 267586 h 2117651"/>
              <a:gd name="connsiteX20" fmla="*/ 58479 w 457200"/>
              <a:gd name="connsiteY20" fmla="*/ 267586 h 2117651"/>
              <a:gd name="connsiteX21" fmla="*/ 26582 w 457200"/>
              <a:gd name="connsiteY21" fmla="*/ 256953 h 2117651"/>
              <a:gd name="connsiteX22" fmla="*/ 5316 w 457200"/>
              <a:gd name="connsiteY22" fmla="*/ 267586 h 2117651"/>
              <a:gd name="connsiteX23" fmla="*/ 15949 w 457200"/>
              <a:gd name="connsiteY23" fmla="*/ 1873102 h 2117651"/>
              <a:gd name="connsiteX0" fmla="*/ 7384 w 448635"/>
              <a:gd name="connsiteY0" fmla="*/ 1678172 h 1890232"/>
              <a:gd name="connsiteX1" fmla="*/ 71179 w 448635"/>
              <a:gd name="connsiteY1" fmla="*/ 1539949 h 1890232"/>
              <a:gd name="connsiteX2" fmla="*/ 92444 w 448635"/>
              <a:gd name="connsiteY2" fmla="*/ 1242237 h 1890232"/>
              <a:gd name="connsiteX3" fmla="*/ 92444 w 448635"/>
              <a:gd name="connsiteY3" fmla="*/ 1061484 h 1890232"/>
              <a:gd name="connsiteX4" fmla="*/ 113710 w 448635"/>
              <a:gd name="connsiteY4" fmla="*/ 1189074 h 1890232"/>
              <a:gd name="connsiteX5" fmla="*/ 134975 w 448635"/>
              <a:gd name="connsiteY5" fmla="*/ 1444256 h 1890232"/>
              <a:gd name="connsiteX6" fmla="*/ 177505 w 448635"/>
              <a:gd name="connsiteY6" fmla="*/ 1550581 h 1890232"/>
              <a:gd name="connsiteX7" fmla="*/ 188137 w 448635"/>
              <a:gd name="connsiteY7" fmla="*/ 1433623 h 1890232"/>
              <a:gd name="connsiteX8" fmla="*/ 230668 w 448635"/>
              <a:gd name="connsiteY8" fmla="*/ 1220972 h 1890232"/>
              <a:gd name="connsiteX9" fmla="*/ 251933 w 448635"/>
              <a:gd name="connsiteY9" fmla="*/ 1082749 h 1890232"/>
              <a:gd name="connsiteX10" fmla="*/ 262565 w 448635"/>
              <a:gd name="connsiteY10" fmla="*/ 1242237 h 1890232"/>
              <a:gd name="connsiteX11" fmla="*/ 283830 w 448635"/>
              <a:gd name="connsiteY11" fmla="*/ 1422991 h 1890232"/>
              <a:gd name="connsiteX12" fmla="*/ 294463 w 448635"/>
              <a:gd name="connsiteY12" fmla="*/ 1476153 h 1890232"/>
              <a:gd name="connsiteX13" fmla="*/ 336993 w 448635"/>
              <a:gd name="connsiteY13" fmla="*/ 1391093 h 1890232"/>
              <a:gd name="connsiteX14" fmla="*/ 400789 w 448635"/>
              <a:gd name="connsiteY14" fmla="*/ 1178442 h 1890232"/>
              <a:gd name="connsiteX15" fmla="*/ 411421 w 448635"/>
              <a:gd name="connsiteY15" fmla="*/ 987056 h 1890232"/>
              <a:gd name="connsiteX16" fmla="*/ 443319 w 448635"/>
              <a:gd name="connsiteY16" fmla="*/ 763772 h 1890232"/>
              <a:gd name="connsiteX17" fmla="*/ 443319 w 448635"/>
              <a:gd name="connsiteY17" fmla="*/ 104553 h 1890232"/>
              <a:gd name="connsiteX18" fmla="*/ 443319 w 448635"/>
              <a:gd name="connsiteY18" fmla="*/ 72656 h 1890232"/>
              <a:gd name="connsiteX19" fmla="*/ 283830 w 448635"/>
              <a:gd name="connsiteY19" fmla="*/ 72656 h 1890232"/>
              <a:gd name="connsiteX20" fmla="*/ 49914 w 448635"/>
              <a:gd name="connsiteY20" fmla="*/ 72656 h 1890232"/>
              <a:gd name="connsiteX21" fmla="*/ 18017 w 448635"/>
              <a:gd name="connsiteY21" fmla="*/ 62023 h 1890232"/>
              <a:gd name="connsiteX22" fmla="*/ 26877 w 448635"/>
              <a:gd name="connsiteY22" fmla="*/ 267586 h 1890232"/>
              <a:gd name="connsiteX23" fmla="*/ 7384 w 448635"/>
              <a:gd name="connsiteY23" fmla="*/ 1678172 h 189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635" h="1890232">
                <a:moveTo>
                  <a:pt x="7384" y="1678172"/>
                </a:moveTo>
                <a:cubicBezTo>
                  <a:pt x="14768" y="1890232"/>
                  <a:pt x="57002" y="1612605"/>
                  <a:pt x="71179" y="1539949"/>
                </a:cubicBezTo>
                <a:cubicBezTo>
                  <a:pt x="85356" y="1467293"/>
                  <a:pt x="88900" y="1321981"/>
                  <a:pt x="92444" y="1242237"/>
                </a:cubicBezTo>
                <a:cubicBezTo>
                  <a:pt x="95988" y="1162493"/>
                  <a:pt x="88900" y="1070344"/>
                  <a:pt x="92444" y="1061484"/>
                </a:cubicBezTo>
                <a:cubicBezTo>
                  <a:pt x="95988" y="1052624"/>
                  <a:pt x="106622" y="1125279"/>
                  <a:pt x="113710" y="1189074"/>
                </a:cubicBezTo>
                <a:cubicBezTo>
                  <a:pt x="120798" y="1252869"/>
                  <a:pt x="124343" y="1384005"/>
                  <a:pt x="134975" y="1444256"/>
                </a:cubicBezTo>
                <a:cubicBezTo>
                  <a:pt x="145607" y="1504507"/>
                  <a:pt x="168645" y="1552353"/>
                  <a:pt x="177505" y="1550581"/>
                </a:cubicBezTo>
                <a:cubicBezTo>
                  <a:pt x="186365" y="1548809"/>
                  <a:pt x="179277" y="1488558"/>
                  <a:pt x="188137" y="1433623"/>
                </a:cubicBezTo>
                <a:cubicBezTo>
                  <a:pt x="196997" y="1378688"/>
                  <a:pt x="220035" y="1279451"/>
                  <a:pt x="230668" y="1220972"/>
                </a:cubicBezTo>
                <a:cubicBezTo>
                  <a:pt x="241301" y="1162493"/>
                  <a:pt x="246617" y="1079205"/>
                  <a:pt x="251933" y="1082749"/>
                </a:cubicBezTo>
                <a:cubicBezTo>
                  <a:pt x="257249" y="1086293"/>
                  <a:pt x="257249" y="1185530"/>
                  <a:pt x="262565" y="1242237"/>
                </a:cubicBezTo>
                <a:cubicBezTo>
                  <a:pt x="267881" y="1298944"/>
                  <a:pt x="278514" y="1384005"/>
                  <a:pt x="283830" y="1422991"/>
                </a:cubicBezTo>
                <a:cubicBezTo>
                  <a:pt x="289146" y="1461977"/>
                  <a:pt x="285603" y="1481469"/>
                  <a:pt x="294463" y="1476153"/>
                </a:cubicBezTo>
                <a:cubicBezTo>
                  <a:pt x="303324" y="1470837"/>
                  <a:pt x="319272" y="1440711"/>
                  <a:pt x="336993" y="1391093"/>
                </a:cubicBezTo>
                <a:cubicBezTo>
                  <a:pt x="354714" y="1341475"/>
                  <a:pt x="388384" y="1245781"/>
                  <a:pt x="400789" y="1178442"/>
                </a:cubicBezTo>
                <a:cubicBezTo>
                  <a:pt x="413194" y="1111103"/>
                  <a:pt x="404333" y="1056168"/>
                  <a:pt x="411421" y="987056"/>
                </a:cubicBezTo>
                <a:cubicBezTo>
                  <a:pt x="418509" y="917944"/>
                  <a:pt x="438003" y="910856"/>
                  <a:pt x="443319" y="763772"/>
                </a:cubicBezTo>
                <a:cubicBezTo>
                  <a:pt x="448635" y="616688"/>
                  <a:pt x="443319" y="104553"/>
                  <a:pt x="443319" y="104553"/>
                </a:cubicBezTo>
                <a:lnTo>
                  <a:pt x="443319" y="72656"/>
                </a:lnTo>
                <a:cubicBezTo>
                  <a:pt x="416738" y="67340"/>
                  <a:pt x="283830" y="72656"/>
                  <a:pt x="283830" y="72656"/>
                </a:cubicBezTo>
                <a:lnTo>
                  <a:pt x="49914" y="72656"/>
                </a:lnTo>
                <a:cubicBezTo>
                  <a:pt x="5612" y="70884"/>
                  <a:pt x="21857" y="29535"/>
                  <a:pt x="18017" y="62023"/>
                </a:cubicBezTo>
                <a:cubicBezTo>
                  <a:pt x="14178" y="94511"/>
                  <a:pt x="32193" y="0"/>
                  <a:pt x="26877" y="267586"/>
                </a:cubicBezTo>
                <a:cubicBezTo>
                  <a:pt x="21561" y="535172"/>
                  <a:pt x="0" y="1466112"/>
                  <a:pt x="7384" y="1678172"/>
                </a:cubicBez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7162800" y="1848293"/>
            <a:ext cx="450112" cy="1779182"/>
          </a:xfrm>
          <a:custGeom>
            <a:avLst/>
            <a:gdLst>
              <a:gd name="connsiteX0" fmla="*/ 42530 w 478465"/>
              <a:gd name="connsiteY0" fmla="*/ 1745512 h 1928038"/>
              <a:gd name="connsiteX1" fmla="*/ 63795 w 478465"/>
              <a:gd name="connsiteY1" fmla="*/ 671623 h 1928038"/>
              <a:gd name="connsiteX2" fmla="*/ 74427 w 478465"/>
              <a:gd name="connsiteY2" fmla="*/ 501502 h 1928038"/>
              <a:gd name="connsiteX3" fmla="*/ 106325 w 478465"/>
              <a:gd name="connsiteY3" fmla="*/ 554665 h 1928038"/>
              <a:gd name="connsiteX4" fmla="*/ 127590 w 478465"/>
              <a:gd name="connsiteY4" fmla="*/ 97465 h 1928038"/>
              <a:gd name="connsiteX5" fmla="*/ 148855 w 478465"/>
              <a:gd name="connsiteY5" fmla="*/ 501502 h 1928038"/>
              <a:gd name="connsiteX6" fmla="*/ 170120 w 478465"/>
              <a:gd name="connsiteY6" fmla="*/ 1772 h 1928038"/>
              <a:gd name="connsiteX7" fmla="*/ 191386 w 478465"/>
              <a:gd name="connsiteY7" fmla="*/ 490870 h 1928038"/>
              <a:gd name="connsiteX8" fmla="*/ 212651 w 478465"/>
              <a:gd name="connsiteY8" fmla="*/ 235688 h 1928038"/>
              <a:gd name="connsiteX9" fmla="*/ 255181 w 478465"/>
              <a:gd name="connsiteY9" fmla="*/ 533400 h 1928038"/>
              <a:gd name="connsiteX10" fmla="*/ 265813 w 478465"/>
              <a:gd name="connsiteY10" fmla="*/ 235688 h 1928038"/>
              <a:gd name="connsiteX11" fmla="*/ 340241 w 478465"/>
              <a:gd name="connsiteY11" fmla="*/ 916172 h 1928038"/>
              <a:gd name="connsiteX12" fmla="*/ 361506 w 478465"/>
              <a:gd name="connsiteY12" fmla="*/ 1288312 h 1928038"/>
              <a:gd name="connsiteX13" fmla="*/ 382772 w 478465"/>
              <a:gd name="connsiteY13" fmla="*/ 1660451 h 1928038"/>
              <a:gd name="connsiteX14" fmla="*/ 393404 w 478465"/>
              <a:gd name="connsiteY14" fmla="*/ 1766777 h 1928038"/>
              <a:gd name="connsiteX15" fmla="*/ 425302 w 478465"/>
              <a:gd name="connsiteY15" fmla="*/ 1586023 h 1928038"/>
              <a:gd name="connsiteX16" fmla="*/ 446567 w 478465"/>
              <a:gd name="connsiteY16" fmla="*/ 1692349 h 1928038"/>
              <a:gd name="connsiteX17" fmla="*/ 457200 w 478465"/>
              <a:gd name="connsiteY17" fmla="*/ 1766777 h 1928038"/>
              <a:gd name="connsiteX18" fmla="*/ 318976 w 478465"/>
              <a:gd name="connsiteY18" fmla="*/ 1766777 h 1928038"/>
              <a:gd name="connsiteX19" fmla="*/ 42530 w 478465"/>
              <a:gd name="connsiteY19" fmla="*/ 1745512 h 1928038"/>
              <a:gd name="connsiteX0" fmla="*/ 42530 w 478465"/>
              <a:gd name="connsiteY0" fmla="*/ 1745512 h 1936898"/>
              <a:gd name="connsiteX1" fmla="*/ 63795 w 478465"/>
              <a:gd name="connsiteY1" fmla="*/ 671623 h 1936898"/>
              <a:gd name="connsiteX2" fmla="*/ 74427 w 478465"/>
              <a:gd name="connsiteY2" fmla="*/ 501502 h 1936898"/>
              <a:gd name="connsiteX3" fmla="*/ 106325 w 478465"/>
              <a:gd name="connsiteY3" fmla="*/ 554665 h 1936898"/>
              <a:gd name="connsiteX4" fmla="*/ 127590 w 478465"/>
              <a:gd name="connsiteY4" fmla="*/ 97465 h 1936898"/>
              <a:gd name="connsiteX5" fmla="*/ 148855 w 478465"/>
              <a:gd name="connsiteY5" fmla="*/ 501502 h 1936898"/>
              <a:gd name="connsiteX6" fmla="*/ 170120 w 478465"/>
              <a:gd name="connsiteY6" fmla="*/ 1772 h 1936898"/>
              <a:gd name="connsiteX7" fmla="*/ 191386 w 478465"/>
              <a:gd name="connsiteY7" fmla="*/ 490870 h 1936898"/>
              <a:gd name="connsiteX8" fmla="*/ 212651 w 478465"/>
              <a:gd name="connsiteY8" fmla="*/ 235688 h 1936898"/>
              <a:gd name="connsiteX9" fmla="*/ 255181 w 478465"/>
              <a:gd name="connsiteY9" fmla="*/ 533400 h 1936898"/>
              <a:gd name="connsiteX10" fmla="*/ 265813 w 478465"/>
              <a:gd name="connsiteY10" fmla="*/ 235688 h 1936898"/>
              <a:gd name="connsiteX11" fmla="*/ 340241 w 478465"/>
              <a:gd name="connsiteY11" fmla="*/ 916172 h 1936898"/>
              <a:gd name="connsiteX12" fmla="*/ 361506 w 478465"/>
              <a:gd name="connsiteY12" fmla="*/ 1288312 h 1936898"/>
              <a:gd name="connsiteX13" fmla="*/ 382772 w 478465"/>
              <a:gd name="connsiteY13" fmla="*/ 1660451 h 1936898"/>
              <a:gd name="connsiteX14" fmla="*/ 393404 w 478465"/>
              <a:gd name="connsiteY14" fmla="*/ 1766777 h 1936898"/>
              <a:gd name="connsiteX15" fmla="*/ 425302 w 478465"/>
              <a:gd name="connsiteY15" fmla="*/ 1586023 h 1936898"/>
              <a:gd name="connsiteX16" fmla="*/ 446567 w 478465"/>
              <a:gd name="connsiteY16" fmla="*/ 1692349 h 1936898"/>
              <a:gd name="connsiteX17" fmla="*/ 457200 w 478465"/>
              <a:gd name="connsiteY17" fmla="*/ 1766777 h 1936898"/>
              <a:gd name="connsiteX18" fmla="*/ 318976 w 478465"/>
              <a:gd name="connsiteY18" fmla="*/ 1766777 h 1936898"/>
              <a:gd name="connsiteX19" fmla="*/ 104553 w 478465"/>
              <a:gd name="connsiteY19" fmla="*/ 1733107 h 1936898"/>
              <a:gd name="connsiteX20" fmla="*/ 42530 w 478465"/>
              <a:gd name="connsiteY20" fmla="*/ 1745512 h 1936898"/>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5779 w 419691"/>
              <a:gd name="connsiteY0" fmla="*/ 15045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045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0 w 450112"/>
              <a:gd name="connsiteY0" fmla="*/ 1580707 h 1779182"/>
              <a:gd name="connsiteX1" fmla="*/ 35442 w 450112"/>
              <a:gd name="connsiteY1" fmla="*/ 671623 h 1779182"/>
              <a:gd name="connsiteX2" fmla="*/ 46074 w 450112"/>
              <a:gd name="connsiteY2" fmla="*/ 501502 h 1779182"/>
              <a:gd name="connsiteX3" fmla="*/ 77972 w 450112"/>
              <a:gd name="connsiteY3" fmla="*/ 554665 h 1779182"/>
              <a:gd name="connsiteX4" fmla="*/ 99237 w 450112"/>
              <a:gd name="connsiteY4" fmla="*/ 97465 h 1779182"/>
              <a:gd name="connsiteX5" fmla="*/ 120502 w 450112"/>
              <a:gd name="connsiteY5" fmla="*/ 501502 h 1779182"/>
              <a:gd name="connsiteX6" fmla="*/ 141767 w 450112"/>
              <a:gd name="connsiteY6" fmla="*/ 1772 h 1779182"/>
              <a:gd name="connsiteX7" fmla="*/ 163033 w 450112"/>
              <a:gd name="connsiteY7" fmla="*/ 490870 h 1779182"/>
              <a:gd name="connsiteX8" fmla="*/ 184298 w 450112"/>
              <a:gd name="connsiteY8" fmla="*/ 235688 h 1779182"/>
              <a:gd name="connsiteX9" fmla="*/ 226828 w 450112"/>
              <a:gd name="connsiteY9" fmla="*/ 533400 h 1779182"/>
              <a:gd name="connsiteX10" fmla="*/ 237460 w 450112"/>
              <a:gd name="connsiteY10" fmla="*/ 235688 h 1779182"/>
              <a:gd name="connsiteX11" fmla="*/ 311888 w 450112"/>
              <a:gd name="connsiteY11" fmla="*/ 916172 h 1779182"/>
              <a:gd name="connsiteX12" fmla="*/ 333153 w 450112"/>
              <a:gd name="connsiteY12" fmla="*/ 1288312 h 1779182"/>
              <a:gd name="connsiteX13" fmla="*/ 354419 w 450112"/>
              <a:gd name="connsiteY13" fmla="*/ 1660451 h 1779182"/>
              <a:gd name="connsiteX14" fmla="*/ 365051 w 450112"/>
              <a:gd name="connsiteY14" fmla="*/ 1766777 h 1779182"/>
              <a:gd name="connsiteX15" fmla="*/ 396949 w 450112"/>
              <a:gd name="connsiteY15" fmla="*/ 1586023 h 1779182"/>
              <a:gd name="connsiteX16" fmla="*/ 418214 w 450112"/>
              <a:gd name="connsiteY16" fmla="*/ 1692349 h 1779182"/>
              <a:gd name="connsiteX17" fmla="*/ 428847 w 450112"/>
              <a:gd name="connsiteY17" fmla="*/ 1766777 h 1779182"/>
              <a:gd name="connsiteX18" fmla="*/ 290623 w 450112"/>
              <a:gd name="connsiteY18" fmla="*/ 1766777 h 1779182"/>
              <a:gd name="connsiteX19" fmla="*/ 76200 w 450112"/>
              <a:gd name="connsiteY19" fmla="*/ 1733107 h 1779182"/>
              <a:gd name="connsiteX20" fmla="*/ 0 w 450112"/>
              <a:gd name="connsiteY20" fmla="*/ 1580707 h 177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112" h="1779182">
                <a:moveTo>
                  <a:pt x="0" y="1580707"/>
                </a:moveTo>
                <a:cubicBezTo>
                  <a:pt x="37214" y="1332614"/>
                  <a:pt x="27763" y="851490"/>
                  <a:pt x="35442" y="671623"/>
                </a:cubicBezTo>
                <a:cubicBezTo>
                  <a:pt x="43121" y="491756"/>
                  <a:pt x="38986" y="520995"/>
                  <a:pt x="46074" y="501502"/>
                </a:cubicBezTo>
                <a:cubicBezTo>
                  <a:pt x="53162" y="482009"/>
                  <a:pt x="69112" y="622004"/>
                  <a:pt x="77972" y="554665"/>
                </a:cubicBezTo>
                <a:cubicBezTo>
                  <a:pt x="86832" y="487326"/>
                  <a:pt x="92149" y="106326"/>
                  <a:pt x="99237" y="97465"/>
                </a:cubicBezTo>
                <a:cubicBezTo>
                  <a:pt x="106325" y="88604"/>
                  <a:pt x="113414" y="517451"/>
                  <a:pt x="120502" y="501502"/>
                </a:cubicBezTo>
                <a:cubicBezTo>
                  <a:pt x="127590" y="485553"/>
                  <a:pt x="134679" y="3544"/>
                  <a:pt x="141767" y="1772"/>
                </a:cubicBezTo>
                <a:cubicBezTo>
                  <a:pt x="148855" y="0"/>
                  <a:pt x="155945" y="451884"/>
                  <a:pt x="163033" y="490870"/>
                </a:cubicBezTo>
                <a:cubicBezTo>
                  <a:pt x="170121" y="529856"/>
                  <a:pt x="173666" y="228600"/>
                  <a:pt x="184298" y="235688"/>
                </a:cubicBezTo>
                <a:cubicBezTo>
                  <a:pt x="194930" y="242776"/>
                  <a:pt x="217968" y="533400"/>
                  <a:pt x="226828" y="533400"/>
                </a:cubicBezTo>
                <a:cubicBezTo>
                  <a:pt x="235688" y="533400"/>
                  <a:pt x="223283" y="171893"/>
                  <a:pt x="237460" y="235688"/>
                </a:cubicBezTo>
                <a:cubicBezTo>
                  <a:pt x="251637" y="299483"/>
                  <a:pt x="295939" y="740735"/>
                  <a:pt x="311888" y="916172"/>
                </a:cubicBezTo>
                <a:cubicBezTo>
                  <a:pt x="327837" y="1091609"/>
                  <a:pt x="333153" y="1288312"/>
                  <a:pt x="333153" y="1288312"/>
                </a:cubicBezTo>
                <a:cubicBezTo>
                  <a:pt x="340241" y="1412358"/>
                  <a:pt x="349103" y="1580707"/>
                  <a:pt x="354419" y="1660451"/>
                </a:cubicBezTo>
                <a:cubicBezTo>
                  <a:pt x="359735" y="1740195"/>
                  <a:pt x="357963" y="1779182"/>
                  <a:pt x="365051" y="1766777"/>
                </a:cubicBezTo>
                <a:cubicBezTo>
                  <a:pt x="372139" y="1754372"/>
                  <a:pt x="388089" y="1598428"/>
                  <a:pt x="396949" y="1586023"/>
                </a:cubicBezTo>
                <a:cubicBezTo>
                  <a:pt x="405809" y="1573618"/>
                  <a:pt x="412898" y="1662223"/>
                  <a:pt x="418214" y="1692349"/>
                </a:cubicBezTo>
                <a:cubicBezTo>
                  <a:pt x="423530" y="1722475"/>
                  <a:pt x="450112" y="1754372"/>
                  <a:pt x="428847" y="1766777"/>
                </a:cubicBezTo>
                <a:cubicBezTo>
                  <a:pt x="407582" y="1779182"/>
                  <a:pt x="349397" y="1772389"/>
                  <a:pt x="290623" y="1766777"/>
                </a:cubicBezTo>
                <a:cubicBezTo>
                  <a:pt x="231849" y="1761165"/>
                  <a:pt x="124637" y="1764119"/>
                  <a:pt x="76200" y="1733107"/>
                </a:cubicBezTo>
                <a:cubicBezTo>
                  <a:pt x="27763" y="1702095"/>
                  <a:pt x="17721" y="1772093"/>
                  <a:pt x="0" y="1580707"/>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8648995" y="1686739"/>
            <a:ext cx="230373" cy="1951074"/>
          </a:xfrm>
          <a:custGeom>
            <a:avLst/>
            <a:gdLst>
              <a:gd name="connsiteX0" fmla="*/ 219739 w 253409"/>
              <a:gd name="connsiteY0" fmla="*/ 1897911 h 2177902"/>
              <a:gd name="connsiteX1" fmla="*/ 230372 w 253409"/>
              <a:gd name="connsiteY1" fmla="*/ 292395 h 2177902"/>
              <a:gd name="connsiteX2" fmla="*/ 198474 w 253409"/>
              <a:gd name="connsiteY2" fmla="*/ 143539 h 2177902"/>
              <a:gd name="connsiteX3" fmla="*/ 166577 w 253409"/>
              <a:gd name="connsiteY3" fmla="*/ 324292 h 2177902"/>
              <a:gd name="connsiteX4" fmla="*/ 134679 w 253409"/>
              <a:gd name="connsiteY4" fmla="*/ 643269 h 2177902"/>
              <a:gd name="connsiteX5" fmla="*/ 134679 w 253409"/>
              <a:gd name="connsiteY5" fmla="*/ 834655 h 2177902"/>
              <a:gd name="connsiteX6" fmla="*/ 124046 w 253409"/>
              <a:gd name="connsiteY6" fmla="*/ 951613 h 2177902"/>
              <a:gd name="connsiteX7" fmla="*/ 92149 w 253409"/>
              <a:gd name="connsiteY7" fmla="*/ 1121734 h 2177902"/>
              <a:gd name="connsiteX8" fmla="*/ 70884 w 253409"/>
              <a:gd name="connsiteY8" fmla="*/ 834655 h 2177902"/>
              <a:gd name="connsiteX9" fmla="*/ 81516 w 253409"/>
              <a:gd name="connsiteY9" fmla="*/ 983511 h 2177902"/>
              <a:gd name="connsiteX10" fmla="*/ 17721 w 253409"/>
              <a:gd name="connsiteY10" fmla="*/ 1238692 h 2177902"/>
              <a:gd name="connsiteX11" fmla="*/ 28353 w 253409"/>
              <a:gd name="connsiteY11" fmla="*/ 1472609 h 2177902"/>
              <a:gd name="connsiteX12" fmla="*/ 38986 w 253409"/>
              <a:gd name="connsiteY12" fmla="*/ 1749055 h 2177902"/>
              <a:gd name="connsiteX13" fmla="*/ 38986 w 253409"/>
              <a:gd name="connsiteY13" fmla="*/ 1855381 h 2177902"/>
              <a:gd name="connsiteX14" fmla="*/ 28353 w 253409"/>
              <a:gd name="connsiteY14" fmla="*/ 1929809 h 2177902"/>
              <a:gd name="connsiteX15" fmla="*/ 28353 w 253409"/>
              <a:gd name="connsiteY15" fmla="*/ 1972339 h 2177902"/>
              <a:gd name="connsiteX16" fmla="*/ 219739 w 253409"/>
              <a:gd name="connsiteY16" fmla="*/ 1897911 h 2177902"/>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5 w 252228"/>
              <a:gd name="connsiteY16" fmla="*/ 2014869 h 2189303"/>
              <a:gd name="connsiteX17" fmla="*/ 218558 w 252228"/>
              <a:gd name="connsiteY17" fmla="*/ 1897911 h 2189303"/>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4 w 252228"/>
              <a:gd name="connsiteY16" fmla="*/ 1938669 h 2189303"/>
              <a:gd name="connsiteX17" fmla="*/ 218558 w 252228"/>
              <a:gd name="connsiteY17" fmla="*/ 1897911 h 2189303"/>
              <a:gd name="connsiteX0" fmla="*/ 190204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4 w 230373"/>
              <a:gd name="connsiteY16" fmla="*/ 1894662 h 1951074"/>
              <a:gd name="connsiteX17" fmla="*/ 190204 w 230373"/>
              <a:gd name="connsiteY17" fmla="*/ 1589862 h 1951074"/>
              <a:gd name="connsiteX0" fmla="*/ 190204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4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2 h 1951074"/>
              <a:gd name="connsiteX0" fmla="*/ 190205 w 230373"/>
              <a:gd name="connsiteY0" fmla="*/ 1589861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1 h 19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373" h="1951074">
                <a:moveTo>
                  <a:pt x="190205" y="1589861"/>
                </a:moveTo>
                <a:cubicBezTo>
                  <a:pt x="218124" y="1281115"/>
                  <a:pt x="228010" y="496776"/>
                  <a:pt x="229191" y="248388"/>
                </a:cubicBezTo>
                <a:cubicBezTo>
                  <a:pt x="230373" y="0"/>
                  <a:pt x="207926" y="94216"/>
                  <a:pt x="197293" y="99532"/>
                </a:cubicBezTo>
                <a:cubicBezTo>
                  <a:pt x="186661" y="104848"/>
                  <a:pt x="176028" y="196997"/>
                  <a:pt x="165396" y="280285"/>
                </a:cubicBezTo>
                <a:cubicBezTo>
                  <a:pt x="154764" y="363573"/>
                  <a:pt x="138814" y="514202"/>
                  <a:pt x="133498" y="599262"/>
                </a:cubicBezTo>
                <a:cubicBezTo>
                  <a:pt x="128182" y="684322"/>
                  <a:pt x="135270" y="739257"/>
                  <a:pt x="133498" y="790648"/>
                </a:cubicBezTo>
                <a:cubicBezTo>
                  <a:pt x="131726" y="842039"/>
                  <a:pt x="129953" y="859760"/>
                  <a:pt x="122865" y="907606"/>
                </a:cubicBezTo>
                <a:cubicBezTo>
                  <a:pt x="115777" y="955453"/>
                  <a:pt x="99828" y="1097220"/>
                  <a:pt x="90968" y="1077727"/>
                </a:cubicBezTo>
                <a:cubicBezTo>
                  <a:pt x="82108" y="1058234"/>
                  <a:pt x="71475" y="813685"/>
                  <a:pt x="69703" y="790648"/>
                </a:cubicBezTo>
                <a:cubicBezTo>
                  <a:pt x="67931" y="767611"/>
                  <a:pt x="89195" y="872165"/>
                  <a:pt x="80335" y="939504"/>
                </a:cubicBezTo>
                <a:cubicBezTo>
                  <a:pt x="71475" y="1006843"/>
                  <a:pt x="25400" y="1113169"/>
                  <a:pt x="16540" y="1194685"/>
                </a:cubicBezTo>
                <a:cubicBezTo>
                  <a:pt x="7680" y="1276201"/>
                  <a:pt x="23628" y="1343542"/>
                  <a:pt x="27172" y="1428602"/>
                </a:cubicBezTo>
                <a:cubicBezTo>
                  <a:pt x="30716" y="1513662"/>
                  <a:pt x="36033" y="1641253"/>
                  <a:pt x="37805" y="1705048"/>
                </a:cubicBezTo>
                <a:cubicBezTo>
                  <a:pt x="39577" y="1768843"/>
                  <a:pt x="39577" y="1781248"/>
                  <a:pt x="37805" y="1811374"/>
                </a:cubicBezTo>
                <a:cubicBezTo>
                  <a:pt x="36033" y="1841500"/>
                  <a:pt x="28944" y="1866309"/>
                  <a:pt x="27172" y="1885802"/>
                </a:cubicBezTo>
                <a:cubicBezTo>
                  <a:pt x="25400" y="1905295"/>
                  <a:pt x="0" y="1926855"/>
                  <a:pt x="27172" y="1928332"/>
                </a:cubicBezTo>
                <a:cubicBezTo>
                  <a:pt x="54344" y="1929809"/>
                  <a:pt x="163033" y="1951074"/>
                  <a:pt x="190205" y="1894662"/>
                </a:cubicBezTo>
                <a:cubicBezTo>
                  <a:pt x="217377" y="1838250"/>
                  <a:pt x="176998" y="1881253"/>
                  <a:pt x="190205" y="1589861"/>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685800"/>
            <a:ext cx="6705600" cy="60960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Rectangle 18"/>
          <p:cNvSpPr/>
          <p:nvPr/>
        </p:nvSpPr>
        <p:spPr>
          <a:xfrm>
            <a:off x="6705600" y="838200"/>
            <a:ext cx="2136648" cy="487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Arrow Connector 10"/>
          <p:cNvCxnSpPr/>
          <p:nvPr/>
        </p:nvCxnSpPr>
        <p:spPr>
          <a:xfrm flipV="1">
            <a:off x="6705600" y="3581400"/>
            <a:ext cx="5165"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useBgFill="1">
        <p:nvSpPr>
          <p:cNvPr id="12" name="TextBox 11"/>
          <p:cNvSpPr txBox="1">
            <a:spLocks noChangeArrowheads="1"/>
          </p:cNvSpPr>
          <p:nvPr/>
        </p:nvSpPr>
        <p:spPr bwMode="auto">
          <a:xfrm>
            <a:off x="6019800" y="5943600"/>
            <a:ext cx="1361270" cy="461665"/>
          </a:xfrm>
          <a:prstGeom prst="rect">
            <a:avLst/>
          </a:prstGeom>
          <a:ln w="38100">
            <a:solidFill>
              <a:schemeClr val="tx1"/>
            </a:solidFill>
            <a:miter lim="800000"/>
            <a:headEnd/>
            <a:tailEnd/>
          </a:ln>
        </p:spPr>
        <p:txBody>
          <a:bodyPr wrap="none">
            <a:spAutoFit/>
          </a:bodyPr>
          <a:lstStyle/>
          <a:p>
            <a:r>
              <a:rPr lang="en-US" sz="2400" b="1" dirty="0" smtClean="0"/>
              <a:t>- 180,000</a:t>
            </a:r>
            <a:endParaRPr lang="en-US" sz="2400" b="1" dirty="0"/>
          </a:p>
        </p:txBody>
      </p:sp>
      <p:grpSp>
        <p:nvGrpSpPr>
          <p:cNvPr id="2" name="Group 27"/>
          <p:cNvGrpSpPr/>
          <p:nvPr/>
        </p:nvGrpSpPr>
        <p:grpSpPr>
          <a:xfrm>
            <a:off x="8651442" y="3581400"/>
            <a:ext cx="340158" cy="2823865"/>
            <a:chOff x="8651442" y="3581400"/>
            <a:chExt cx="340158" cy="2823865"/>
          </a:xfrm>
        </p:grpSpPr>
        <p:cxnSp>
          <p:nvCxnSpPr>
            <p:cNvPr id="16" name="Straight Arrow Connector 15"/>
            <p:cNvCxnSpPr>
              <a:stCxn id="26" idx="0"/>
            </p:cNvCxnSpPr>
            <p:nvPr/>
          </p:nvCxnSpPr>
          <p:spPr>
            <a:xfrm flipV="1">
              <a:off x="8821521" y="3581400"/>
              <a:ext cx="17679"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useBgFill="1">
          <p:nvSpPr>
            <p:cNvPr id="26" name="TextBox 25"/>
            <p:cNvSpPr txBox="1">
              <a:spLocks noChangeArrowheads="1"/>
            </p:cNvSpPr>
            <p:nvPr/>
          </p:nvSpPr>
          <p:spPr bwMode="auto">
            <a:xfrm>
              <a:off x="8651442" y="5943600"/>
              <a:ext cx="340158" cy="461665"/>
            </a:xfrm>
            <a:prstGeom prst="rect">
              <a:avLst/>
            </a:prstGeom>
            <a:ln w="38100">
              <a:solidFill>
                <a:schemeClr val="tx1"/>
              </a:solidFill>
              <a:miter lim="800000"/>
              <a:headEnd/>
              <a:tailEnd/>
            </a:ln>
          </p:spPr>
          <p:txBody>
            <a:bodyPr wrap="none">
              <a:spAutoFit/>
            </a:bodyPr>
            <a:lstStyle/>
            <a:p>
              <a:r>
                <a:rPr lang="en-US" sz="2400" b="1" dirty="0" smtClean="0"/>
                <a:t>0</a:t>
              </a:r>
              <a:endParaRPr lang="en-US" sz="2400" b="1" dirty="0"/>
            </a:p>
          </p:txBody>
        </p:sp>
      </p:grpSp>
      <p:sp>
        <p:nvSpPr>
          <p:cNvPr id="31" name="Freeform 30"/>
          <p:cNvSpPr/>
          <p:nvPr/>
        </p:nvSpPr>
        <p:spPr>
          <a:xfrm>
            <a:off x="7600214" y="3528237"/>
            <a:ext cx="1086586" cy="1729563"/>
          </a:xfrm>
          <a:custGeom>
            <a:avLst/>
            <a:gdLst>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31898 w 1059712"/>
              <a:gd name="connsiteY42" fmla="*/ 83288 h 1729563"/>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123338 w 1059712"/>
              <a:gd name="connsiteY42" fmla="*/ 174728 h 1729563"/>
              <a:gd name="connsiteX0" fmla="*/ 51390 w 1079204"/>
              <a:gd name="connsiteY0" fmla="*/ 83288 h 1729563"/>
              <a:gd name="connsiteX1" fmla="*/ 5316 w 1079204"/>
              <a:gd name="connsiteY1" fmla="*/ 49618 h 1729563"/>
              <a:gd name="connsiteX2" fmla="*/ 83288 w 1079204"/>
              <a:gd name="connsiteY2" fmla="*/ 274674 h 1729563"/>
              <a:gd name="connsiteX3" fmla="*/ 93921 w 1079204"/>
              <a:gd name="connsiteY3" fmla="*/ 731874 h 1729563"/>
              <a:gd name="connsiteX4" fmla="*/ 104553 w 1079204"/>
              <a:gd name="connsiteY4" fmla="*/ 827567 h 1729563"/>
              <a:gd name="connsiteX5" fmla="*/ 136451 w 1079204"/>
              <a:gd name="connsiteY5" fmla="*/ 487325 h 1729563"/>
              <a:gd name="connsiteX6" fmla="*/ 157716 w 1079204"/>
              <a:gd name="connsiteY6" fmla="*/ 104553 h 1729563"/>
              <a:gd name="connsiteX7" fmla="*/ 168349 w 1079204"/>
              <a:gd name="connsiteY7" fmla="*/ 40758 h 1729563"/>
              <a:gd name="connsiteX8" fmla="*/ 200246 w 1079204"/>
              <a:gd name="connsiteY8" fmla="*/ 93920 h 1729563"/>
              <a:gd name="connsiteX9" fmla="*/ 210879 w 1079204"/>
              <a:gd name="connsiteY9" fmla="*/ 349102 h 1729563"/>
              <a:gd name="connsiteX10" fmla="*/ 221511 w 1079204"/>
              <a:gd name="connsiteY10" fmla="*/ 551120 h 1729563"/>
              <a:gd name="connsiteX11" fmla="*/ 274674 w 1079204"/>
              <a:gd name="connsiteY11" fmla="*/ 349102 h 1729563"/>
              <a:gd name="connsiteX12" fmla="*/ 317204 w 1079204"/>
              <a:gd name="connsiteY12" fmla="*/ 136451 h 1729563"/>
              <a:gd name="connsiteX13" fmla="*/ 327837 w 1079204"/>
              <a:gd name="connsiteY13" fmla="*/ 497958 h 1729563"/>
              <a:gd name="connsiteX14" fmla="*/ 391632 w 1079204"/>
              <a:gd name="connsiteY14" fmla="*/ 1231604 h 1729563"/>
              <a:gd name="connsiteX15" fmla="*/ 402265 w 1079204"/>
              <a:gd name="connsiteY15" fmla="*/ 1391092 h 1729563"/>
              <a:gd name="connsiteX16" fmla="*/ 455428 w 1079204"/>
              <a:gd name="connsiteY16" fmla="*/ 1072116 h 1729563"/>
              <a:gd name="connsiteX17" fmla="*/ 519223 w 1079204"/>
              <a:gd name="connsiteY17" fmla="*/ 593651 h 1729563"/>
              <a:gd name="connsiteX18" fmla="*/ 561753 w 1079204"/>
              <a:gd name="connsiteY18" fmla="*/ 476692 h 1729563"/>
              <a:gd name="connsiteX19" fmla="*/ 540488 w 1079204"/>
              <a:gd name="connsiteY19" fmla="*/ 859465 h 1729563"/>
              <a:gd name="connsiteX20" fmla="*/ 572386 w 1079204"/>
              <a:gd name="connsiteY20" fmla="*/ 1284767 h 1729563"/>
              <a:gd name="connsiteX21" fmla="*/ 593651 w 1079204"/>
              <a:gd name="connsiteY21" fmla="*/ 1433623 h 1729563"/>
              <a:gd name="connsiteX22" fmla="*/ 646814 w 1079204"/>
              <a:gd name="connsiteY22" fmla="*/ 955158 h 1729563"/>
              <a:gd name="connsiteX23" fmla="*/ 657446 w 1079204"/>
              <a:gd name="connsiteY23" fmla="*/ 1433623 h 1729563"/>
              <a:gd name="connsiteX24" fmla="*/ 668079 w 1079204"/>
              <a:gd name="connsiteY24" fmla="*/ 1465520 h 1729563"/>
              <a:gd name="connsiteX25" fmla="*/ 710609 w 1079204"/>
              <a:gd name="connsiteY25" fmla="*/ 1114646 h 1729563"/>
              <a:gd name="connsiteX26" fmla="*/ 721242 w 1079204"/>
              <a:gd name="connsiteY26" fmla="*/ 848832 h 1729563"/>
              <a:gd name="connsiteX27" fmla="*/ 753139 w 1079204"/>
              <a:gd name="connsiteY27" fmla="*/ 838199 h 1729563"/>
              <a:gd name="connsiteX28" fmla="*/ 785037 w 1079204"/>
              <a:gd name="connsiteY28" fmla="*/ 827567 h 1729563"/>
              <a:gd name="connsiteX29" fmla="*/ 827567 w 1079204"/>
              <a:gd name="connsiteY29" fmla="*/ 848832 h 1729563"/>
              <a:gd name="connsiteX30" fmla="*/ 870097 w 1079204"/>
              <a:gd name="connsiteY30" fmla="*/ 1135911 h 1729563"/>
              <a:gd name="connsiteX31" fmla="*/ 901995 w 1079204"/>
              <a:gd name="connsiteY31" fmla="*/ 1508051 h 1729563"/>
              <a:gd name="connsiteX32" fmla="*/ 933893 w 1079204"/>
              <a:gd name="connsiteY32" fmla="*/ 1422990 h 1729563"/>
              <a:gd name="connsiteX33" fmla="*/ 965790 w 1079204"/>
              <a:gd name="connsiteY33" fmla="*/ 1550581 h 1729563"/>
              <a:gd name="connsiteX34" fmla="*/ 997688 w 1079204"/>
              <a:gd name="connsiteY34" fmla="*/ 1720702 h 1729563"/>
              <a:gd name="connsiteX35" fmla="*/ 1008321 w 1079204"/>
              <a:gd name="connsiteY35" fmla="*/ 1497418 h 1729563"/>
              <a:gd name="connsiteX36" fmla="*/ 1018953 w 1079204"/>
              <a:gd name="connsiteY36" fmla="*/ 1210339 h 1729563"/>
              <a:gd name="connsiteX37" fmla="*/ 1040218 w 1079204"/>
              <a:gd name="connsiteY37" fmla="*/ 1072116 h 1729563"/>
              <a:gd name="connsiteX38" fmla="*/ 1050851 w 1079204"/>
              <a:gd name="connsiteY38" fmla="*/ 710609 h 1729563"/>
              <a:gd name="connsiteX39" fmla="*/ 1072116 w 1079204"/>
              <a:gd name="connsiteY39" fmla="*/ 104553 h 1729563"/>
              <a:gd name="connsiteX40" fmla="*/ 1061483 w 1079204"/>
              <a:gd name="connsiteY40" fmla="*/ 83288 h 1729563"/>
              <a:gd name="connsiteX41" fmla="*/ 965790 w 1079204"/>
              <a:gd name="connsiteY41" fmla="*/ 83288 h 1729563"/>
              <a:gd name="connsiteX42" fmla="*/ 274674 w 1079204"/>
              <a:gd name="connsiteY42" fmla="*/ 83288 h 1729563"/>
              <a:gd name="connsiteX43" fmla="*/ 142830 w 1079204"/>
              <a:gd name="connsiteY43" fmla="*/ 174728 h 1729563"/>
              <a:gd name="connsiteX0" fmla="*/ 51390 w 1079204"/>
              <a:gd name="connsiteY0" fmla="*/ 461808 h 2108083"/>
              <a:gd name="connsiteX1" fmla="*/ 5316 w 1079204"/>
              <a:gd name="connsiteY1" fmla="*/ 428138 h 2108083"/>
              <a:gd name="connsiteX2" fmla="*/ 83288 w 1079204"/>
              <a:gd name="connsiteY2" fmla="*/ 653194 h 2108083"/>
              <a:gd name="connsiteX3" fmla="*/ 93921 w 1079204"/>
              <a:gd name="connsiteY3" fmla="*/ 1110394 h 2108083"/>
              <a:gd name="connsiteX4" fmla="*/ 104553 w 1079204"/>
              <a:gd name="connsiteY4" fmla="*/ 1206087 h 2108083"/>
              <a:gd name="connsiteX5" fmla="*/ 136451 w 1079204"/>
              <a:gd name="connsiteY5" fmla="*/ 865845 h 2108083"/>
              <a:gd name="connsiteX6" fmla="*/ 157716 w 1079204"/>
              <a:gd name="connsiteY6" fmla="*/ 483073 h 2108083"/>
              <a:gd name="connsiteX7" fmla="*/ 168349 w 1079204"/>
              <a:gd name="connsiteY7" fmla="*/ 419278 h 2108083"/>
              <a:gd name="connsiteX8" fmla="*/ 200246 w 1079204"/>
              <a:gd name="connsiteY8" fmla="*/ 472440 h 2108083"/>
              <a:gd name="connsiteX9" fmla="*/ 210879 w 1079204"/>
              <a:gd name="connsiteY9" fmla="*/ 727622 h 2108083"/>
              <a:gd name="connsiteX10" fmla="*/ 221511 w 1079204"/>
              <a:gd name="connsiteY10" fmla="*/ 929640 h 2108083"/>
              <a:gd name="connsiteX11" fmla="*/ 274674 w 1079204"/>
              <a:gd name="connsiteY11" fmla="*/ 727622 h 2108083"/>
              <a:gd name="connsiteX12" fmla="*/ 317204 w 1079204"/>
              <a:gd name="connsiteY12" fmla="*/ 514971 h 2108083"/>
              <a:gd name="connsiteX13" fmla="*/ 327837 w 1079204"/>
              <a:gd name="connsiteY13" fmla="*/ 876478 h 2108083"/>
              <a:gd name="connsiteX14" fmla="*/ 391632 w 1079204"/>
              <a:gd name="connsiteY14" fmla="*/ 1610124 h 2108083"/>
              <a:gd name="connsiteX15" fmla="*/ 402265 w 1079204"/>
              <a:gd name="connsiteY15" fmla="*/ 1769612 h 2108083"/>
              <a:gd name="connsiteX16" fmla="*/ 455428 w 1079204"/>
              <a:gd name="connsiteY16" fmla="*/ 1450636 h 2108083"/>
              <a:gd name="connsiteX17" fmla="*/ 519223 w 1079204"/>
              <a:gd name="connsiteY17" fmla="*/ 972171 h 2108083"/>
              <a:gd name="connsiteX18" fmla="*/ 561753 w 1079204"/>
              <a:gd name="connsiteY18" fmla="*/ 855212 h 2108083"/>
              <a:gd name="connsiteX19" fmla="*/ 540488 w 1079204"/>
              <a:gd name="connsiteY19" fmla="*/ 1237985 h 2108083"/>
              <a:gd name="connsiteX20" fmla="*/ 572386 w 1079204"/>
              <a:gd name="connsiteY20" fmla="*/ 1663287 h 2108083"/>
              <a:gd name="connsiteX21" fmla="*/ 593651 w 1079204"/>
              <a:gd name="connsiteY21" fmla="*/ 1812143 h 2108083"/>
              <a:gd name="connsiteX22" fmla="*/ 646814 w 1079204"/>
              <a:gd name="connsiteY22" fmla="*/ 1333678 h 2108083"/>
              <a:gd name="connsiteX23" fmla="*/ 657446 w 1079204"/>
              <a:gd name="connsiteY23" fmla="*/ 1812143 h 2108083"/>
              <a:gd name="connsiteX24" fmla="*/ 668079 w 1079204"/>
              <a:gd name="connsiteY24" fmla="*/ 1844040 h 2108083"/>
              <a:gd name="connsiteX25" fmla="*/ 710609 w 1079204"/>
              <a:gd name="connsiteY25" fmla="*/ 1493166 h 2108083"/>
              <a:gd name="connsiteX26" fmla="*/ 721242 w 1079204"/>
              <a:gd name="connsiteY26" fmla="*/ 1227352 h 2108083"/>
              <a:gd name="connsiteX27" fmla="*/ 753139 w 1079204"/>
              <a:gd name="connsiteY27" fmla="*/ 1216719 h 2108083"/>
              <a:gd name="connsiteX28" fmla="*/ 785037 w 1079204"/>
              <a:gd name="connsiteY28" fmla="*/ 1206087 h 2108083"/>
              <a:gd name="connsiteX29" fmla="*/ 827567 w 1079204"/>
              <a:gd name="connsiteY29" fmla="*/ 1227352 h 2108083"/>
              <a:gd name="connsiteX30" fmla="*/ 870097 w 1079204"/>
              <a:gd name="connsiteY30" fmla="*/ 1514431 h 2108083"/>
              <a:gd name="connsiteX31" fmla="*/ 901995 w 1079204"/>
              <a:gd name="connsiteY31" fmla="*/ 1886571 h 2108083"/>
              <a:gd name="connsiteX32" fmla="*/ 933893 w 1079204"/>
              <a:gd name="connsiteY32" fmla="*/ 1801510 h 2108083"/>
              <a:gd name="connsiteX33" fmla="*/ 965790 w 1079204"/>
              <a:gd name="connsiteY33" fmla="*/ 1929101 h 2108083"/>
              <a:gd name="connsiteX34" fmla="*/ 997688 w 1079204"/>
              <a:gd name="connsiteY34" fmla="*/ 2099222 h 2108083"/>
              <a:gd name="connsiteX35" fmla="*/ 1008321 w 1079204"/>
              <a:gd name="connsiteY35" fmla="*/ 1875938 h 2108083"/>
              <a:gd name="connsiteX36" fmla="*/ 1018953 w 1079204"/>
              <a:gd name="connsiteY36" fmla="*/ 1588859 h 2108083"/>
              <a:gd name="connsiteX37" fmla="*/ 1040218 w 1079204"/>
              <a:gd name="connsiteY37" fmla="*/ 1450636 h 2108083"/>
              <a:gd name="connsiteX38" fmla="*/ 1050851 w 1079204"/>
              <a:gd name="connsiteY38" fmla="*/ 1089129 h 2108083"/>
              <a:gd name="connsiteX39" fmla="*/ 1072116 w 1079204"/>
              <a:gd name="connsiteY39" fmla="*/ 483073 h 2108083"/>
              <a:gd name="connsiteX40" fmla="*/ 1061483 w 1079204"/>
              <a:gd name="connsiteY40" fmla="*/ 461808 h 2108083"/>
              <a:gd name="connsiteX41" fmla="*/ 965790 w 1079204"/>
              <a:gd name="connsiteY41" fmla="*/ 461808 h 2108083"/>
              <a:gd name="connsiteX42" fmla="*/ 274674 w 1079204"/>
              <a:gd name="connsiteY42" fmla="*/ 461808 h 2108083"/>
              <a:gd name="connsiteX43" fmla="*/ 81516 w 1079204"/>
              <a:gd name="connsiteY43" fmla="*/ 123338 h 2108083"/>
              <a:gd name="connsiteX0" fmla="*/ 29416 w 1057230"/>
              <a:gd name="connsiteY0" fmla="*/ 461808 h 2108083"/>
              <a:gd name="connsiteX1" fmla="*/ 59542 w 1057230"/>
              <a:gd name="connsiteY1" fmla="*/ 580538 h 2108083"/>
              <a:gd name="connsiteX2" fmla="*/ 61314 w 1057230"/>
              <a:gd name="connsiteY2" fmla="*/ 653194 h 2108083"/>
              <a:gd name="connsiteX3" fmla="*/ 71947 w 1057230"/>
              <a:gd name="connsiteY3" fmla="*/ 1110394 h 2108083"/>
              <a:gd name="connsiteX4" fmla="*/ 82579 w 1057230"/>
              <a:gd name="connsiteY4" fmla="*/ 1206087 h 2108083"/>
              <a:gd name="connsiteX5" fmla="*/ 114477 w 1057230"/>
              <a:gd name="connsiteY5" fmla="*/ 865845 h 2108083"/>
              <a:gd name="connsiteX6" fmla="*/ 135742 w 1057230"/>
              <a:gd name="connsiteY6" fmla="*/ 483073 h 2108083"/>
              <a:gd name="connsiteX7" fmla="*/ 146375 w 1057230"/>
              <a:gd name="connsiteY7" fmla="*/ 419278 h 2108083"/>
              <a:gd name="connsiteX8" fmla="*/ 178272 w 1057230"/>
              <a:gd name="connsiteY8" fmla="*/ 472440 h 2108083"/>
              <a:gd name="connsiteX9" fmla="*/ 188905 w 1057230"/>
              <a:gd name="connsiteY9" fmla="*/ 727622 h 2108083"/>
              <a:gd name="connsiteX10" fmla="*/ 199537 w 1057230"/>
              <a:gd name="connsiteY10" fmla="*/ 929640 h 2108083"/>
              <a:gd name="connsiteX11" fmla="*/ 252700 w 1057230"/>
              <a:gd name="connsiteY11" fmla="*/ 727622 h 2108083"/>
              <a:gd name="connsiteX12" fmla="*/ 295230 w 1057230"/>
              <a:gd name="connsiteY12" fmla="*/ 514971 h 2108083"/>
              <a:gd name="connsiteX13" fmla="*/ 305863 w 1057230"/>
              <a:gd name="connsiteY13" fmla="*/ 876478 h 2108083"/>
              <a:gd name="connsiteX14" fmla="*/ 369658 w 1057230"/>
              <a:gd name="connsiteY14" fmla="*/ 1610124 h 2108083"/>
              <a:gd name="connsiteX15" fmla="*/ 380291 w 1057230"/>
              <a:gd name="connsiteY15" fmla="*/ 1769612 h 2108083"/>
              <a:gd name="connsiteX16" fmla="*/ 433454 w 1057230"/>
              <a:gd name="connsiteY16" fmla="*/ 1450636 h 2108083"/>
              <a:gd name="connsiteX17" fmla="*/ 497249 w 1057230"/>
              <a:gd name="connsiteY17" fmla="*/ 972171 h 2108083"/>
              <a:gd name="connsiteX18" fmla="*/ 539779 w 1057230"/>
              <a:gd name="connsiteY18" fmla="*/ 855212 h 2108083"/>
              <a:gd name="connsiteX19" fmla="*/ 518514 w 1057230"/>
              <a:gd name="connsiteY19" fmla="*/ 1237985 h 2108083"/>
              <a:gd name="connsiteX20" fmla="*/ 550412 w 1057230"/>
              <a:gd name="connsiteY20" fmla="*/ 1663287 h 2108083"/>
              <a:gd name="connsiteX21" fmla="*/ 571677 w 1057230"/>
              <a:gd name="connsiteY21" fmla="*/ 1812143 h 2108083"/>
              <a:gd name="connsiteX22" fmla="*/ 624840 w 1057230"/>
              <a:gd name="connsiteY22" fmla="*/ 1333678 h 2108083"/>
              <a:gd name="connsiteX23" fmla="*/ 635472 w 1057230"/>
              <a:gd name="connsiteY23" fmla="*/ 1812143 h 2108083"/>
              <a:gd name="connsiteX24" fmla="*/ 646105 w 1057230"/>
              <a:gd name="connsiteY24" fmla="*/ 1844040 h 2108083"/>
              <a:gd name="connsiteX25" fmla="*/ 688635 w 1057230"/>
              <a:gd name="connsiteY25" fmla="*/ 1493166 h 2108083"/>
              <a:gd name="connsiteX26" fmla="*/ 699268 w 1057230"/>
              <a:gd name="connsiteY26" fmla="*/ 1227352 h 2108083"/>
              <a:gd name="connsiteX27" fmla="*/ 731165 w 1057230"/>
              <a:gd name="connsiteY27" fmla="*/ 1216719 h 2108083"/>
              <a:gd name="connsiteX28" fmla="*/ 763063 w 1057230"/>
              <a:gd name="connsiteY28" fmla="*/ 1206087 h 2108083"/>
              <a:gd name="connsiteX29" fmla="*/ 805593 w 1057230"/>
              <a:gd name="connsiteY29" fmla="*/ 1227352 h 2108083"/>
              <a:gd name="connsiteX30" fmla="*/ 848123 w 1057230"/>
              <a:gd name="connsiteY30" fmla="*/ 1514431 h 2108083"/>
              <a:gd name="connsiteX31" fmla="*/ 880021 w 1057230"/>
              <a:gd name="connsiteY31" fmla="*/ 1886571 h 2108083"/>
              <a:gd name="connsiteX32" fmla="*/ 911919 w 1057230"/>
              <a:gd name="connsiteY32" fmla="*/ 1801510 h 2108083"/>
              <a:gd name="connsiteX33" fmla="*/ 943816 w 1057230"/>
              <a:gd name="connsiteY33" fmla="*/ 1929101 h 2108083"/>
              <a:gd name="connsiteX34" fmla="*/ 975714 w 1057230"/>
              <a:gd name="connsiteY34" fmla="*/ 2099222 h 2108083"/>
              <a:gd name="connsiteX35" fmla="*/ 986347 w 1057230"/>
              <a:gd name="connsiteY35" fmla="*/ 1875938 h 2108083"/>
              <a:gd name="connsiteX36" fmla="*/ 996979 w 1057230"/>
              <a:gd name="connsiteY36" fmla="*/ 1588859 h 2108083"/>
              <a:gd name="connsiteX37" fmla="*/ 1018244 w 1057230"/>
              <a:gd name="connsiteY37" fmla="*/ 1450636 h 2108083"/>
              <a:gd name="connsiteX38" fmla="*/ 1028877 w 1057230"/>
              <a:gd name="connsiteY38" fmla="*/ 1089129 h 2108083"/>
              <a:gd name="connsiteX39" fmla="*/ 1050142 w 1057230"/>
              <a:gd name="connsiteY39" fmla="*/ 483073 h 2108083"/>
              <a:gd name="connsiteX40" fmla="*/ 1039509 w 1057230"/>
              <a:gd name="connsiteY40" fmla="*/ 461808 h 2108083"/>
              <a:gd name="connsiteX41" fmla="*/ 943816 w 1057230"/>
              <a:gd name="connsiteY41" fmla="*/ 461808 h 2108083"/>
              <a:gd name="connsiteX42" fmla="*/ 252700 w 1057230"/>
              <a:gd name="connsiteY42" fmla="*/ 461808 h 2108083"/>
              <a:gd name="connsiteX43" fmla="*/ 59542 w 1057230"/>
              <a:gd name="connsiteY43" fmla="*/ 123338 h 2108083"/>
              <a:gd name="connsiteX0" fmla="*/ 29416 w 1057230"/>
              <a:gd name="connsiteY0" fmla="*/ 461808 h 2108083"/>
              <a:gd name="connsiteX1" fmla="*/ 40492 w 1057230"/>
              <a:gd name="connsiteY1" fmla="*/ 447188 h 2108083"/>
              <a:gd name="connsiteX2" fmla="*/ 59542 w 1057230"/>
              <a:gd name="connsiteY2" fmla="*/ 580538 h 2108083"/>
              <a:gd name="connsiteX3" fmla="*/ 61314 w 1057230"/>
              <a:gd name="connsiteY3" fmla="*/ 653194 h 2108083"/>
              <a:gd name="connsiteX4" fmla="*/ 71947 w 1057230"/>
              <a:gd name="connsiteY4" fmla="*/ 1110394 h 2108083"/>
              <a:gd name="connsiteX5" fmla="*/ 82579 w 1057230"/>
              <a:gd name="connsiteY5" fmla="*/ 1206087 h 2108083"/>
              <a:gd name="connsiteX6" fmla="*/ 114477 w 1057230"/>
              <a:gd name="connsiteY6" fmla="*/ 865845 h 2108083"/>
              <a:gd name="connsiteX7" fmla="*/ 135742 w 1057230"/>
              <a:gd name="connsiteY7" fmla="*/ 483073 h 2108083"/>
              <a:gd name="connsiteX8" fmla="*/ 146375 w 1057230"/>
              <a:gd name="connsiteY8" fmla="*/ 419278 h 2108083"/>
              <a:gd name="connsiteX9" fmla="*/ 178272 w 1057230"/>
              <a:gd name="connsiteY9" fmla="*/ 472440 h 2108083"/>
              <a:gd name="connsiteX10" fmla="*/ 188905 w 1057230"/>
              <a:gd name="connsiteY10" fmla="*/ 727622 h 2108083"/>
              <a:gd name="connsiteX11" fmla="*/ 199537 w 1057230"/>
              <a:gd name="connsiteY11" fmla="*/ 929640 h 2108083"/>
              <a:gd name="connsiteX12" fmla="*/ 252700 w 1057230"/>
              <a:gd name="connsiteY12" fmla="*/ 727622 h 2108083"/>
              <a:gd name="connsiteX13" fmla="*/ 295230 w 1057230"/>
              <a:gd name="connsiteY13" fmla="*/ 514971 h 2108083"/>
              <a:gd name="connsiteX14" fmla="*/ 305863 w 1057230"/>
              <a:gd name="connsiteY14" fmla="*/ 876478 h 2108083"/>
              <a:gd name="connsiteX15" fmla="*/ 369658 w 1057230"/>
              <a:gd name="connsiteY15" fmla="*/ 1610124 h 2108083"/>
              <a:gd name="connsiteX16" fmla="*/ 380291 w 1057230"/>
              <a:gd name="connsiteY16" fmla="*/ 1769612 h 2108083"/>
              <a:gd name="connsiteX17" fmla="*/ 433454 w 1057230"/>
              <a:gd name="connsiteY17" fmla="*/ 1450636 h 2108083"/>
              <a:gd name="connsiteX18" fmla="*/ 497249 w 1057230"/>
              <a:gd name="connsiteY18" fmla="*/ 972171 h 2108083"/>
              <a:gd name="connsiteX19" fmla="*/ 539779 w 1057230"/>
              <a:gd name="connsiteY19" fmla="*/ 855212 h 2108083"/>
              <a:gd name="connsiteX20" fmla="*/ 518514 w 1057230"/>
              <a:gd name="connsiteY20" fmla="*/ 1237985 h 2108083"/>
              <a:gd name="connsiteX21" fmla="*/ 550412 w 1057230"/>
              <a:gd name="connsiteY21" fmla="*/ 1663287 h 2108083"/>
              <a:gd name="connsiteX22" fmla="*/ 571677 w 1057230"/>
              <a:gd name="connsiteY22" fmla="*/ 1812143 h 2108083"/>
              <a:gd name="connsiteX23" fmla="*/ 624840 w 1057230"/>
              <a:gd name="connsiteY23" fmla="*/ 1333678 h 2108083"/>
              <a:gd name="connsiteX24" fmla="*/ 635472 w 1057230"/>
              <a:gd name="connsiteY24" fmla="*/ 1812143 h 2108083"/>
              <a:gd name="connsiteX25" fmla="*/ 646105 w 1057230"/>
              <a:gd name="connsiteY25" fmla="*/ 1844040 h 2108083"/>
              <a:gd name="connsiteX26" fmla="*/ 688635 w 1057230"/>
              <a:gd name="connsiteY26" fmla="*/ 1493166 h 2108083"/>
              <a:gd name="connsiteX27" fmla="*/ 699268 w 1057230"/>
              <a:gd name="connsiteY27" fmla="*/ 1227352 h 2108083"/>
              <a:gd name="connsiteX28" fmla="*/ 731165 w 1057230"/>
              <a:gd name="connsiteY28" fmla="*/ 1216719 h 2108083"/>
              <a:gd name="connsiteX29" fmla="*/ 763063 w 1057230"/>
              <a:gd name="connsiteY29" fmla="*/ 1206087 h 2108083"/>
              <a:gd name="connsiteX30" fmla="*/ 805593 w 1057230"/>
              <a:gd name="connsiteY30" fmla="*/ 1227352 h 2108083"/>
              <a:gd name="connsiteX31" fmla="*/ 848123 w 1057230"/>
              <a:gd name="connsiteY31" fmla="*/ 1514431 h 2108083"/>
              <a:gd name="connsiteX32" fmla="*/ 880021 w 1057230"/>
              <a:gd name="connsiteY32" fmla="*/ 1886571 h 2108083"/>
              <a:gd name="connsiteX33" fmla="*/ 911919 w 1057230"/>
              <a:gd name="connsiteY33" fmla="*/ 1801510 h 2108083"/>
              <a:gd name="connsiteX34" fmla="*/ 943816 w 1057230"/>
              <a:gd name="connsiteY34" fmla="*/ 1929101 h 2108083"/>
              <a:gd name="connsiteX35" fmla="*/ 975714 w 1057230"/>
              <a:gd name="connsiteY35" fmla="*/ 2099222 h 2108083"/>
              <a:gd name="connsiteX36" fmla="*/ 986347 w 1057230"/>
              <a:gd name="connsiteY36" fmla="*/ 1875938 h 2108083"/>
              <a:gd name="connsiteX37" fmla="*/ 996979 w 1057230"/>
              <a:gd name="connsiteY37" fmla="*/ 1588859 h 2108083"/>
              <a:gd name="connsiteX38" fmla="*/ 1018244 w 1057230"/>
              <a:gd name="connsiteY38" fmla="*/ 1450636 h 2108083"/>
              <a:gd name="connsiteX39" fmla="*/ 1028877 w 1057230"/>
              <a:gd name="connsiteY39" fmla="*/ 1089129 h 2108083"/>
              <a:gd name="connsiteX40" fmla="*/ 1050142 w 1057230"/>
              <a:gd name="connsiteY40" fmla="*/ 483073 h 2108083"/>
              <a:gd name="connsiteX41" fmla="*/ 1039509 w 1057230"/>
              <a:gd name="connsiteY41" fmla="*/ 461808 h 2108083"/>
              <a:gd name="connsiteX42" fmla="*/ 943816 w 1057230"/>
              <a:gd name="connsiteY42" fmla="*/ 461808 h 2108083"/>
              <a:gd name="connsiteX43" fmla="*/ 252700 w 1057230"/>
              <a:gd name="connsiteY43" fmla="*/ 461808 h 2108083"/>
              <a:gd name="connsiteX44" fmla="*/ 59542 w 1057230"/>
              <a:gd name="connsiteY44" fmla="*/ 123338 h 2108083"/>
              <a:gd name="connsiteX0" fmla="*/ 51095 w 1078909"/>
              <a:gd name="connsiteY0" fmla="*/ 461808 h 2108083"/>
              <a:gd name="connsiteX1" fmla="*/ 5021 w 1078909"/>
              <a:gd name="connsiteY1" fmla="*/ 580538 h 2108083"/>
              <a:gd name="connsiteX2" fmla="*/ 81221 w 1078909"/>
              <a:gd name="connsiteY2" fmla="*/ 580538 h 2108083"/>
              <a:gd name="connsiteX3" fmla="*/ 82993 w 1078909"/>
              <a:gd name="connsiteY3" fmla="*/ 653194 h 2108083"/>
              <a:gd name="connsiteX4" fmla="*/ 93626 w 1078909"/>
              <a:gd name="connsiteY4" fmla="*/ 1110394 h 2108083"/>
              <a:gd name="connsiteX5" fmla="*/ 104258 w 1078909"/>
              <a:gd name="connsiteY5" fmla="*/ 1206087 h 2108083"/>
              <a:gd name="connsiteX6" fmla="*/ 136156 w 1078909"/>
              <a:gd name="connsiteY6" fmla="*/ 865845 h 2108083"/>
              <a:gd name="connsiteX7" fmla="*/ 157421 w 1078909"/>
              <a:gd name="connsiteY7" fmla="*/ 483073 h 2108083"/>
              <a:gd name="connsiteX8" fmla="*/ 168054 w 1078909"/>
              <a:gd name="connsiteY8" fmla="*/ 419278 h 2108083"/>
              <a:gd name="connsiteX9" fmla="*/ 199951 w 1078909"/>
              <a:gd name="connsiteY9" fmla="*/ 472440 h 2108083"/>
              <a:gd name="connsiteX10" fmla="*/ 210584 w 1078909"/>
              <a:gd name="connsiteY10" fmla="*/ 727622 h 2108083"/>
              <a:gd name="connsiteX11" fmla="*/ 221216 w 1078909"/>
              <a:gd name="connsiteY11" fmla="*/ 929640 h 2108083"/>
              <a:gd name="connsiteX12" fmla="*/ 274379 w 1078909"/>
              <a:gd name="connsiteY12" fmla="*/ 727622 h 2108083"/>
              <a:gd name="connsiteX13" fmla="*/ 316909 w 1078909"/>
              <a:gd name="connsiteY13" fmla="*/ 514971 h 2108083"/>
              <a:gd name="connsiteX14" fmla="*/ 327542 w 1078909"/>
              <a:gd name="connsiteY14" fmla="*/ 876478 h 2108083"/>
              <a:gd name="connsiteX15" fmla="*/ 391337 w 1078909"/>
              <a:gd name="connsiteY15" fmla="*/ 1610124 h 2108083"/>
              <a:gd name="connsiteX16" fmla="*/ 401970 w 1078909"/>
              <a:gd name="connsiteY16" fmla="*/ 1769612 h 2108083"/>
              <a:gd name="connsiteX17" fmla="*/ 455133 w 1078909"/>
              <a:gd name="connsiteY17" fmla="*/ 1450636 h 2108083"/>
              <a:gd name="connsiteX18" fmla="*/ 518928 w 1078909"/>
              <a:gd name="connsiteY18" fmla="*/ 972171 h 2108083"/>
              <a:gd name="connsiteX19" fmla="*/ 561458 w 1078909"/>
              <a:gd name="connsiteY19" fmla="*/ 855212 h 2108083"/>
              <a:gd name="connsiteX20" fmla="*/ 540193 w 1078909"/>
              <a:gd name="connsiteY20" fmla="*/ 1237985 h 2108083"/>
              <a:gd name="connsiteX21" fmla="*/ 572091 w 1078909"/>
              <a:gd name="connsiteY21" fmla="*/ 1663287 h 2108083"/>
              <a:gd name="connsiteX22" fmla="*/ 593356 w 1078909"/>
              <a:gd name="connsiteY22" fmla="*/ 1812143 h 2108083"/>
              <a:gd name="connsiteX23" fmla="*/ 646519 w 1078909"/>
              <a:gd name="connsiteY23" fmla="*/ 1333678 h 2108083"/>
              <a:gd name="connsiteX24" fmla="*/ 657151 w 1078909"/>
              <a:gd name="connsiteY24" fmla="*/ 1812143 h 2108083"/>
              <a:gd name="connsiteX25" fmla="*/ 667784 w 1078909"/>
              <a:gd name="connsiteY25" fmla="*/ 1844040 h 2108083"/>
              <a:gd name="connsiteX26" fmla="*/ 710314 w 1078909"/>
              <a:gd name="connsiteY26" fmla="*/ 1493166 h 2108083"/>
              <a:gd name="connsiteX27" fmla="*/ 720947 w 1078909"/>
              <a:gd name="connsiteY27" fmla="*/ 1227352 h 2108083"/>
              <a:gd name="connsiteX28" fmla="*/ 752844 w 1078909"/>
              <a:gd name="connsiteY28" fmla="*/ 1216719 h 2108083"/>
              <a:gd name="connsiteX29" fmla="*/ 784742 w 1078909"/>
              <a:gd name="connsiteY29" fmla="*/ 1206087 h 2108083"/>
              <a:gd name="connsiteX30" fmla="*/ 827272 w 1078909"/>
              <a:gd name="connsiteY30" fmla="*/ 1227352 h 2108083"/>
              <a:gd name="connsiteX31" fmla="*/ 869802 w 1078909"/>
              <a:gd name="connsiteY31" fmla="*/ 1514431 h 2108083"/>
              <a:gd name="connsiteX32" fmla="*/ 901700 w 1078909"/>
              <a:gd name="connsiteY32" fmla="*/ 1886571 h 2108083"/>
              <a:gd name="connsiteX33" fmla="*/ 933598 w 1078909"/>
              <a:gd name="connsiteY33" fmla="*/ 1801510 h 2108083"/>
              <a:gd name="connsiteX34" fmla="*/ 965495 w 1078909"/>
              <a:gd name="connsiteY34" fmla="*/ 1929101 h 2108083"/>
              <a:gd name="connsiteX35" fmla="*/ 997393 w 1078909"/>
              <a:gd name="connsiteY35" fmla="*/ 2099222 h 2108083"/>
              <a:gd name="connsiteX36" fmla="*/ 1008026 w 1078909"/>
              <a:gd name="connsiteY36" fmla="*/ 1875938 h 2108083"/>
              <a:gd name="connsiteX37" fmla="*/ 1018658 w 1078909"/>
              <a:gd name="connsiteY37" fmla="*/ 1588859 h 2108083"/>
              <a:gd name="connsiteX38" fmla="*/ 1039923 w 1078909"/>
              <a:gd name="connsiteY38" fmla="*/ 1450636 h 2108083"/>
              <a:gd name="connsiteX39" fmla="*/ 1050556 w 1078909"/>
              <a:gd name="connsiteY39" fmla="*/ 1089129 h 2108083"/>
              <a:gd name="connsiteX40" fmla="*/ 1071821 w 1078909"/>
              <a:gd name="connsiteY40" fmla="*/ 483073 h 2108083"/>
              <a:gd name="connsiteX41" fmla="*/ 1061188 w 1078909"/>
              <a:gd name="connsiteY41" fmla="*/ 461808 h 2108083"/>
              <a:gd name="connsiteX42" fmla="*/ 965495 w 1078909"/>
              <a:gd name="connsiteY42" fmla="*/ 461808 h 2108083"/>
              <a:gd name="connsiteX43" fmla="*/ 274379 w 1078909"/>
              <a:gd name="connsiteY43" fmla="*/ 461808 h 2108083"/>
              <a:gd name="connsiteX44" fmla="*/ 81221 w 1078909"/>
              <a:gd name="connsiteY44" fmla="*/ 123338 h 2108083"/>
              <a:gd name="connsiteX0" fmla="*/ 203494 w 1231308"/>
              <a:gd name="connsiteY0" fmla="*/ 461808 h 2108083"/>
              <a:gd name="connsiteX1" fmla="*/ 5021 w 1231308"/>
              <a:gd name="connsiteY1" fmla="*/ 732938 h 2108083"/>
              <a:gd name="connsiteX2" fmla="*/ 233620 w 1231308"/>
              <a:gd name="connsiteY2" fmla="*/ 580538 h 2108083"/>
              <a:gd name="connsiteX3" fmla="*/ 235392 w 1231308"/>
              <a:gd name="connsiteY3" fmla="*/ 653194 h 2108083"/>
              <a:gd name="connsiteX4" fmla="*/ 246025 w 1231308"/>
              <a:gd name="connsiteY4" fmla="*/ 1110394 h 2108083"/>
              <a:gd name="connsiteX5" fmla="*/ 256657 w 1231308"/>
              <a:gd name="connsiteY5" fmla="*/ 1206087 h 2108083"/>
              <a:gd name="connsiteX6" fmla="*/ 288555 w 1231308"/>
              <a:gd name="connsiteY6" fmla="*/ 865845 h 2108083"/>
              <a:gd name="connsiteX7" fmla="*/ 309820 w 1231308"/>
              <a:gd name="connsiteY7" fmla="*/ 483073 h 2108083"/>
              <a:gd name="connsiteX8" fmla="*/ 320453 w 1231308"/>
              <a:gd name="connsiteY8" fmla="*/ 419278 h 2108083"/>
              <a:gd name="connsiteX9" fmla="*/ 352350 w 1231308"/>
              <a:gd name="connsiteY9" fmla="*/ 472440 h 2108083"/>
              <a:gd name="connsiteX10" fmla="*/ 362983 w 1231308"/>
              <a:gd name="connsiteY10" fmla="*/ 727622 h 2108083"/>
              <a:gd name="connsiteX11" fmla="*/ 373615 w 1231308"/>
              <a:gd name="connsiteY11" fmla="*/ 929640 h 2108083"/>
              <a:gd name="connsiteX12" fmla="*/ 426778 w 1231308"/>
              <a:gd name="connsiteY12" fmla="*/ 727622 h 2108083"/>
              <a:gd name="connsiteX13" fmla="*/ 469308 w 1231308"/>
              <a:gd name="connsiteY13" fmla="*/ 514971 h 2108083"/>
              <a:gd name="connsiteX14" fmla="*/ 479941 w 1231308"/>
              <a:gd name="connsiteY14" fmla="*/ 876478 h 2108083"/>
              <a:gd name="connsiteX15" fmla="*/ 543736 w 1231308"/>
              <a:gd name="connsiteY15" fmla="*/ 1610124 h 2108083"/>
              <a:gd name="connsiteX16" fmla="*/ 554369 w 1231308"/>
              <a:gd name="connsiteY16" fmla="*/ 1769612 h 2108083"/>
              <a:gd name="connsiteX17" fmla="*/ 607532 w 1231308"/>
              <a:gd name="connsiteY17" fmla="*/ 1450636 h 2108083"/>
              <a:gd name="connsiteX18" fmla="*/ 671327 w 1231308"/>
              <a:gd name="connsiteY18" fmla="*/ 972171 h 2108083"/>
              <a:gd name="connsiteX19" fmla="*/ 713857 w 1231308"/>
              <a:gd name="connsiteY19" fmla="*/ 855212 h 2108083"/>
              <a:gd name="connsiteX20" fmla="*/ 692592 w 1231308"/>
              <a:gd name="connsiteY20" fmla="*/ 1237985 h 2108083"/>
              <a:gd name="connsiteX21" fmla="*/ 724490 w 1231308"/>
              <a:gd name="connsiteY21" fmla="*/ 1663287 h 2108083"/>
              <a:gd name="connsiteX22" fmla="*/ 745755 w 1231308"/>
              <a:gd name="connsiteY22" fmla="*/ 1812143 h 2108083"/>
              <a:gd name="connsiteX23" fmla="*/ 798918 w 1231308"/>
              <a:gd name="connsiteY23" fmla="*/ 1333678 h 2108083"/>
              <a:gd name="connsiteX24" fmla="*/ 809550 w 1231308"/>
              <a:gd name="connsiteY24" fmla="*/ 1812143 h 2108083"/>
              <a:gd name="connsiteX25" fmla="*/ 820183 w 1231308"/>
              <a:gd name="connsiteY25" fmla="*/ 1844040 h 2108083"/>
              <a:gd name="connsiteX26" fmla="*/ 862713 w 1231308"/>
              <a:gd name="connsiteY26" fmla="*/ 1493166 h 2108083"/>
              <a:gd name="connsiteX27" fmla="*/ 873346 w 1231308"/>
              <a:gd name="connsiteY27" fmla="*/ 1227352 h 2108083"/>
              <a:gd name="connsiteX28" fmla="*/ 905243 w 1231308"/>
              <a:gd name="connsiteY28" fmla="*/ 1216719 h 2108083"/>
              <a:gd name="connsiteX29" fmla="*/ 937141 w 1231308"/>
              <a:gd name="connsiteY29" fmla="*/ 1206087 h 2108083"/>
              <a:gd name="connsiteX30" fmla="*/ 979671 w 1231308"/>
              <a:gd name="connsiteY30" fmla="*/ 1227352 h 2108083"/>
              <a:gd name="connsiteX31" fmla="*/ 1022201 w 1231308"/>
              <a:gd name="connsiteY31" fmla="*/ 1514431 h 2108083"/>
              <a:gd name="connsiteX32" fmla="*/ 1054099 w 1231308"/>
              <a:gd name="connsiteY32" fmla="*/ 1886571 h 2108083"/>
              <a:gd name="connsiteX33" fmla="*/ 1085997 w 1231308"/>
              <a:gd name="connsiteY33" fmla="*/ 1801510 h 2108083"/>
              <a:gd name="connsiteX34" fmla="*/ 1117894 w 1231308"/>
              <a:gd name="connsiteY34" fmla="*/ 1929101 h 2108083"/>
              <a:gd name="connsiteX35" fmla="*/ 1149792 w 1231308"/>
              <a:gd name="connsiteY35" fmla="*/ 2099222 h 2108083"/>
              <a:gd name="connsiteX36" fmla="*/ 1160425 w 1231308"/>
              <a:gd name="connsiteY36" fmla="*/ 1875938 h 2108083"/>
              <a:gd name="connsiteX37" fmla="*/ 1171057 w 1231308"/>
              <a:gd name="connsiteY37" fmla="*/ 1588859 h 2108083"/>
              <a:gd name="connsiteX38" fmla="*/ 1192322 w 1231308"/>
              <a:gd name="connsiteY38" fmla="*/ 1450636 h 2108083"/>
              <a:gd name="connsiteX39" fmla="*/ 1202955 w 1231308"/>
              <a:gd name="connsiteY39" fmla="*/ 1089129 h 2108083"/>
              <a:gd name="connsiteX40" fmla="*/ 1224220 w 1231308"/>
              <a:gd name="connsiteY40" fmla="*/ 483073 h 2108083"/>
              <a:gd name="connsiteX41" fmla="*/ 1213587 w 1231308"/>
              <a:gd name="connsiteY41" fmla="*/ 461808 h 2108083"/>
              <a:gd name="connsiteX42" fmla="*/ 1117894 w 1231308"/>
              <a:gd name="connsiteY42" fmla="*/ 461808 h 2108083"/>
              <a:gd name="connsiteX43" fmla="*/ 426778 w 1231308"/>
              <a:gd name="connsiteY43" fmla="*/ 461808 h 2108083"/>
              <a:gd name="connsiteX44" fmla="*/ 233620 w 1231308"/>
              <a:gd name="connsiteY44" fmla="*/ 123338 h 2108083"/>
              <a:gd name="connsiteX0" fmla="*/ 0 w 1302487"/>
              <a:gd name="connsiteY0" fmla="*/ 656738 h 2108083"/>
              <a:gd name="connsiteX1" fmla="*/ 76200 w 1302487"/>
              <a:gd name="connsiteY1" fmla="*/ 7329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04338 h 2108083"/>
              <a:gd name="connsiteX2" fmla="*/ 228601 w 1302487"/>
              <a:gd name="connsiteY2" fmla="*/ 580538 h 2108083"/>
              <a:gd name="connsiteX3" fmla="*/ 304801 w 1302487"/>
              <a:gd name="connsiteY3" fmla="*/ 504338 h 2108083"/>
              <a:gd name="connsiteX4" fmla="*/ 306571 w 1302487"/>
              <a:gd name="connsiteY4" fmla="*/ 653194 h 2108083"/>
              <a:gd name="connsiteX5" fmla="*/ 317204 w 1302487"/>
              <a:gd name="connsiteY5" fmla="*/ 1110394 h 2108083"/>
              <a:gd name="connsiteX6" fmla="*/ 327836 w 1302487"/>
              <a:gd name="connsiteY6" fmla="*/ 1206087 h 2108083"/>
              <a:gd name="connsiteX7" fmla="*/ 359734 w 1302487"/>
              <a:gd name="connsiteY7" fmla="*/ 865845 h 2108083"/>
              <a:gd name="connsiteX8" fmla="*/ 380999 w 1302487"/>
              <a:gd name="connsiteY8" fmla="*/ 483073 h 2108083"/>
              <a:gd name="connsiteX9" fmla="*/ 391632 w 1302487"/>
              <a:gd name="connsiteY9" fmla="*/ 419278 h 2108083"/>
              <a:gd name="connsiteX10" fmla="*/ 423529 w 1302487"/>
              <a:gd name="connsiteY10" fmla="*/ 472440 h 2108083"/>
              <a:gd name="connsiteX11" fmla="*/ 434162 w 1302487"/>
              <a:gd name="connsiteY11" fmla="*/ 727622 h 2108083"/>
              <a:gd name="connsiteX12" fmla="*/ 444794 w 1302487"/>
              <a:gd name="connsiteY12" fmla="*/ 929640 h 2108083"/>
              <a:gd name="connsiteX13" fmla="*/ 497957 w 1302487"/>
              <a:gd name="connsiteY13" fmla="*/ 727622 h 2108083"/>
              <a:gd name="connsiteX14" fmla="*/ 540487 w 1302487"/>
              <a:gd name="connsiteY14" fmla="*/ 514971 h 2108083"/>
              <a:gd name="connsiteX15" fmla="*/ 551120 w 1302487"/>
              <a:gd name="connsiteY15" fmla="*/ 876478 h 2108083"/>
              <a:gd name="connsiteX16" fmla="*/ 614915 w 1302487"/>
              <a:gd name="connsiteY16" fmla="*/ 1610124 h 2108083"/>
              <a:gd name="connsiteX17" fmla="*/ 625548 w 1302487"/>
              <a:gd name="connsiteY17" fmla="*/ 1769612 h 2108083"/>
              <a:gd name="connsiteX18" fmla="*/ 678711 w 1302487"/>
              <a:gd name="connsiteY18" fmla="*/ 1450636 h 2108083"/>
              <a:gd name="connsiteX19" fmla="*/ 742506 w 1302487"/>
              <a:gd name="connsiteY19" fmla="*/ 972171 h 2108083"/>
              <a:gd name="connsiteX20" fmla="*/ 785036 w 1302487"/>
              <a:gd name="connsiteY20" fmla="*/ 855212 h 2108083"/>
              <a:gd name="connsiteX21" fmla="*/ 763771 w 1302487"/>
              <a:gd name="connsiteY21" fmla="*/ 1237985 h 2108083"/>
              <a:gd name="connsiteX22" fmla="*/ 795669 w 1302487"/>
              <a:gd name="connsiteY22" fmla="*/ 1663287 h 2108083"/>
              <a:gd name="connsiteX23" fmla="*/ 816934 w 1302487"/>
              <a:gd name="connsiteY23" fmla="*/ 1812143 h 2108083"/>
              <a:gd name="connsiteX24" fmla="*/ 870097 w 1302487"/>
              <a:gd name="connsiteY24" fmla="*/ 1333678 h 2108083"/>
              <a:gd name="connsiteX25" fmla="*/ 880729 w 1302487"/>
              <a:gd name="connsiteY25" fmla="*/ 1812143 h 2108083"/>
              <a:gd name="connsiteX26" fmla="*/ 891362 w 1302487"/>
              <a:gd name="connsiteY26" fmla="*/ 1844040 h 2108083"/>
              <a:gd name="connsiteX27" fmla="*/ 933892 w 1302487"/>
              <a:gd name="connsiteY27" fmla="*/ 1493166 h 2108083"/>
              <a:gd name="connsiteX28" fmla="*/ 944525 w 1302487"/>
              <a:gd name="connsiteY28" fmla="*/ 1227352 h 2108083"/>
              <a:gd name="connsiteX29" fmla="*/ 976422 w 1302487"/>
              <a:gd name="connsiteY29" fmla="*/ 1216719 h 2108083"/>
              <a:gd name="connsiteX30" fmla="*/ 1008320 w 1302487"/>
              <a:gd name="connsiteY30" fmla="*/ 1206087 h 2108083"/>
              <a:gd name="connsiteX31" fmla="*/ 1050850 w 1302487"/>
              <a:gd name="connsiteY31" fmla="*/ 1227352 h 2108083"/>
              <a:gd name="connsiteX32" fmla="*/ 1093380 w 1302487"/>
              <a:gd name="connsiteY32" fmla="*/ 1514431 h 2108083"/>
              <a:gd name="connsiteX33" fmla="*/ 1125278 w 1302487"/>
              <a:gd name="connsiteY33" fmla="*/ 1886571 h 2108083"/>
              <a:gd name="connsiteX34" fmla="*/ 1157176 w 1302487"/>
              <a:gd name="connsiteY34" fmla="*/ 1801510 h 2108083"/>
              <a:gd name="connsiteX35" fmla="*/ 1189073 w 1302487"/>
              <a:gd name="connsiteY35" fmla="*/ 1929101 h 2108083"/>
              <a:gd name="connsiteX36" fmla="*/ 1220971 w 1302487"/>
              <a:gd name="connsiteY36" fmla="*/ 2099222 h 2108083"/>
              <a:gd name="connsiteX37" fmla="*/ 1231604 w 1302487"/>
              <a:gd name="connsiteY37" fmla="*/ 1875938 h 2108083"/>
              <a:gd name="connsiteX38" fmla="*/ 1242236 w 1302487"/>
              <a:gd name="connsiteY38" fmla="*/ 1588859 h 2108083"/>
              <a:gd name="connsiteX39" fmla="*/ 1263501 w 1302487"/>
              <a:gd name="connsiteY39" fmla="*/ 1450636 h 2108083"/>
              <a:gd name="connsiteX40" fmla="*/ 1274134 w 1302487"/>
              <a:gd name="connsiteY40" fmla="*/ 1089129 h 2108083"/>
              <a:gd name="connsiteX41" fmla="*/ 1295399 w 1302487"/>
              <a:gd name="connsiteY41" fmla="*/ 483073 h 2108083"/>
              <a:gd name="connsiteX42" fmla="*/ 1284766 w 1302487"/>
              <a:gd name="connsiteY42" fmla="*/ 461808 h 2108083"/>
              <a:gd name="connsiteX43" fmla="*/ 1189073 w 1302487"/>
              <a:gd name="connsiteY43" fmla="*/ 461808 h 2108083"/>
              <a:gd name="connsiteX44" fmla="*/ 497957 w 1302487"/>
              <a:gd name="connsiteY44" fmla="*/ 461808 h 2108083"/>
              <a:gd name="connsiteX45" fmla="*/ 304799 w 1302487"/>
              <a:gd name="connsiteY45" fmla="*/ 123338 h 2108083"/>
              <a:gd name="connsiteX0" fmla="*/ 12700 w 1086586"/>
              <a:gd name="connsiteY0" fmla="*/ 428138 h 2108083"/>
              <a:gd name="connsiteX1" fmla="*/ 12700 w 1086586"/>
              <a:gd name="connsiteY1" fmla="*/ 504338 h 2108083"/>
              <a:gd name="connsiteX2" fmla="*/ 12700 w 1086586"/>
              <a:gd name="connsiteY2" fmla="*/ 580538 h 2108083"/>
              <a:gd name="connsiteX3" fmla="*/ 88900 w 1086586"/>
              <a:gd name="connsiteY3" fmla="*/ 504338 h 2108083"/>
              <a:gd name="connsiteX4" fmla="*/ 90670 w 1086586"/>
              <a:gd name="connsiteY4" fmla="*/ 653194 h 2108083"/>
              <a:gd name="connsiteX5" fmla="*/ 101303 w 1086586"/>
              <a:gd name="connsiteY5" fmla="*/ 1110394 h 2108083"/>
              <a:gd name="connsiteX6" fmla="*/ 111935 w 1086586"/>
              <a:gd name="connsiteY6" fmla="*/ 1206087 h 2108083"/>
              <a:gd name="connsiteX7" fmla="*/ 143833 w 1086586"/>
              <a:gd name="connsiteY7" fmla="*/ 865845 h 2108083"/>
              <a:gd name="connsiteX8" fmla="*/ 165098 w 1086586"/>
              <a:gd name="connsiteY8" fmla="*/ 483073 h 2108083"/>
              <a:gd name="connsiteX9" fmla="*/ 175731 w 1086586"/>
              <a:gd name="connsiteY9" fmla="*/ 419278 h 2108083"/>
              <a:gd name="connsiteX10" fmla="*/ 207628 w 1086586"/>
              <a:gd name="connsiteY10" fmla="*/ 472440 h 2108083"/>
              <a:gd name="connsiteX11" fmla="*/ 218261 w 1086586"/>
              <a:gd name="connsiteY11" fmla="*/ 727622 h 2108083"/>
              <a:gd name="connsiteX12" fmla="*/ 228893 w 1086586"/>
              <a:gd name="connsiteY12" fmla="*/ 929640 h 2108083"/>
              <a:gd name="connsiteX13" fmla="*/ 282056 w 1086586"/>
              <a:gd name="connsiteY13" fmla="*/ 727622 h 2108083"/>
              <a:gd name="connsiteX14" fmla="*/ 324586 w 1086586"/>
              <a:gd name="connsiteY14" fmla="*/ 514971 h 2108083"/>
              <a:gd name="connsiteX15" fmla="*/ 335219 w 1086586"/>
              <a:gd name="connsiteY15" fmla="*/ 876478 h 2108083"/>
              <a:gd name="connsiteX16" fmla="*/ 399014 w 1086586"/>
              <a:gd name="connsiteY16" fmla="*/ 1610124 h 2108083"/>
              <a:gd name="connsiteX17" fmla="*/ 409647 w 1086586"/>
              <a:gd name="connsiteY17" fmla="*/ 1769612 h 2108083"/>
              <a:gd name="connsiteX18" fmla="*/ 462810 w 1086586"/>
              <a:gd name="connsiteY18" fmla="*/ 1450636 h 2108083"/>
              <a:gd name="connsiteX19" fmla="*/ 526605 w 1086586"/>
              <a:gd name="connsiteY19" fmla="*/ 972171 h 2108083"/>
              <a:gd name="connsiteX20" fmla="*/ 569135 w 1086586"/>
              <a:gd name="connsiteY20" fmla="*/ 855212 h 2108083"/>
              <a:gd name="connsiteX21" fmla="*/ 547870 w 1086586"/>
              <a:gd name="connsiteY21" fmla="*/ 1237985 h 2108083"/>
              <a:gd name="connsiteX22" fmla="*/ 579768 w 1086586"/>
              <a:gd name="connsiteY22" fmla="*/ 1663287 h 2108083"/>
              <a:gd name="connsiteX23" fmla="*/ 601033 w 1086586"/>
              <a:gd name="connsiteY23" fmla="*/ 1812143 h 2108083"/>
              <a:gd name="connsiteX24" fmla="*/ 654196 w 1086586"/>
              <a:gd name="connsiteY24" fmla="*/ 1333678 h 2108083"/>
              <a:gd name="connsiteX25" fmla="*/ 664828 w 1086586"/>
              <a:gd name="connsiteY25" fmla="*/ 1812143 h 2108083"/>
              <a:gd name="connsiteX26" fmla="*/ 675461 w 1086586"/>
              <a:gd name="connsiteY26" fmla="*/ 1844040 h 2108083"/>
              <a:gd name="connsiteX27" fmla="*/ 717991 w 1086586"/>
              <a:gd name="connsiteY27" fmla="*/ 1493166 h 2108083"/>
              <a:gd name="connsiteX28" fmla="*/ 728624 w 1086586"/>
              <a:gd name="connsiteY28" fmla="*/ 1227352 h 2108083"/>
              <a:gd name="connsiteX29" fmla="*/ 760521 w 1086586"/>
              <a:gd name="connsiteY29" fmla="*/ 1216719 h 2108083"/>
              <a:gd name="connsiteX30" fmla="*/ 792419 w 1086586"/>
              <a:gd name="connsiteY30" fmla="*/ 1206087 h 2108083"/>
              <a:gd name="connsiteX31" fmla="*/ 834949 w 1086586"/>
              <a:gd name="connsiteY31" fmla="*/ 1227352 h 2108083"/>
              <a:gd name="connsiteX32" fmla="*/ 877479 w 1086586"/>
              <a:gd name="connsiteY32" fmla="*/ 1514431 h 2108083"/>
              <a:gd name="connsiteX33" fmla="*/ 909377 w 1086586"/>
              <a:gd name="connsiteY33" fmla="*/ 1886571 h 2108083"/>
              <a:gd name="connsiteX34" fmla="*/ 941275 w 1086586"/>
              <a:gd name="connsiteY34" fmla="*/ 1801510 h 2108083"/>
              <a:gd name="connsiteX35" fmla="*/ 973172 w 1086586"/>
              <a:gd name="connsiteY35" fmla="*/ 1929101 h 2108083"/>
              <a:gd name="connsiteX36" fmla="*/ 1005070 w 1086586"/>
              <a:gd name="connsiteY36" fmla="*/ 2099222 h 2108083"/>
              <a:gd name="connsiteX37" fmla="*/ 1015703 w 1086586"/>
              <a:gd name="connsiteY37" fmla="*/ 1875938 h 2108083"/>
              <a:gd name="connsiteX38" fmla="*/ 1026335 w 1086586"/>
              <a:gd name="connsiteY38" fmla="*/ 1588859 h 2108083"/>
              <a:gd name="connsiteX39" fmla="*/ 1047600 w 1086586"/>
              <a:gd name="connsiteY39" fmla="*/ 1450636 h 2108083"/>
              <a:gd name="connsiteX40" fmla="*/ 1058233 w 1086586"/>
              <a:gd name="connsiteY40" fmla="*/ 1089129 h 2108083"/>
              <a:gd name="connsiteX41" fmla="*/ 1079498 w 1086586"/>
              <a:gd name="connsiteY41" fmla="*/ 483073 h 2108083"/>
              <a:gd name="connsiteX42" fmla="*/ 1068865 w 1086586"/>
              <a:gd name="connsiteY42" fmla="*/ 461808 h 2108083"/>
              <a:gd name="connsiteX43" fmla="*/ 973172 w 1086586"/>
              <a:gd name="connsiteY43" fmla="*/ 461808 h 2108083"/>
              <a:gd name="connsiteX44" fmla="*/ 282056 w 1086586"/>
              <a:gd name="connsiteY44" fmla="*/ 461808 h 2108083"/>
              <a:gd name="connsiteX45" fmla="*/ 88898 w 1086586"/>
              <a:gd name="connsiteY45" fmla="*/ 123338 h 2108083"/>
              <a:gd name="connsiteX0" fmla="*/ 12700 w 1086586"/>
              <a:gd name="connsiteY0" fmla="*/ 123338 h 1803283"/>
              <a:gd name="connsiteX1" fmla="*/ 12700 w 1086586"/>
              <a:gd name="connsiteY1" fmla="*/ 199538 h 1803283"/>
              <a:gd name="connsiteX2" fmla="*/ 12700 w 1086586"/>
              <a:gd name="connsiteY2" fmla="*/ 275738 h 1803283"/>
              <a:gd name="connsiteX3" fmla="*/ 88900 w 1086586"/>
              <a:gd name="connsiteY3" fmla="*/ 199538 h 1803283"/>
              <a:gd name="connsiteX4" fmla="*/ 90670 w 1086586"/>
              <a:gd name="connsiteY4" fmla="*/ 348394 h 1803283"/>
              <a:gd name="connsiteX5" fmla="*/ 101303 w 1086586"/>
              <a:gd name="connsiteY5" fmla="*/ 805594 h 1803283"/>
              <a:gd name="connsiteX6" fmla="*/ 111935 w 1086586"/>
              <a:gd name="connsiteY6" fmla="*/ 901287 h 1803283"/>
              <a:gd name="connsiteX7" fmla="*/ 143833 w 1086586"/>
              <a:gd name="connsiteY7" fmla="*/ 561045 h 1803283"/>
              <a:gd name="connsiteX8" fmla="*/ 165098 w 1086586"/>
              <a:gd name="connsiteY8" fmla="*/ 178273 h 1803283"/>
              <a:gd name="connsiteX9" fmla="*/ 175731 w 1086586"/>
              <a:gd name="connsiteY9" fmla="*/ 114478 h 1803283"/>
              <a:gd name="connsiteX10" fmla="*/ 207628 w 1086586"/>
              <a:gd name="connsiteY10" fmla="*/ 167640 h 1803283"/>
              <a:gd name="connsiteX11" fmla="*/ 218261 w 1086586"/>
              <a:gd name="connsiteY11" fmla="*/ 422822 h 1803283"/>
              <a:gd name="connsiteX12" fmla="*/ 228893 w 1086586"/>
              <a:gd name="connsiteY12" fmla="*/ 624840 h 1803283"/>
              <a:gd name="connsiteX13" fmla="*/ 282056 w 1086586"/>
              <a:gd name="connsiteY13" fmla="*/ 422822 h 1803283"/>
              <a:gd name="connsiteX14" fmla="*/ 324586 w 1086586"/>
              <a:gd name="connsiteY14" fmla="*/ 210171 h 1803283"/>
              <a:gd name="connsiteX15" fmla="*/ 335219 w 1086586"/>
              <a:gd name="connsiteY15" fmla="*/ 571678 h 1803283"/>
              <a:gd name="connsiteX16" fmla="*/ 399014 w 1086586"/>
              <a:gd name="connsiteY16" fmla="*/ 1305324 h 1803283"/>
              <a:gd name="connsiteX17" fmla="*/ 409647 w 1086586"/>
              <a:gd name="connsiteY17" fmla="*/ 1464812 h 1803283"/>
              <a:gd name="connsiteX18" fmla="*/ 462810 w 1086586"/>
              <a:gd name="connsiteY18" fmla="*/ 1145836 h 1803283"/>
              <a:gd name="connsiteX19" fmla="*/ 526605 w 1086586"/>
              <a:gd name="connsiteY19" fmla="*/ 667371 h 1803283"/>
              <a:gd name="connsiteX20" fmla="*/ 569135 w 1086586"/>
              <a:gd name="connsiteY20" fmla="*/ 550412 h 1803283"/>
              <a:gd name="connsiteX21" fmla="*/ 547870 w 1086586"/>
              <a:gd name="connsiteY21" fmla="*/ 933185 h 1803283"/>
              <a:gd name="connsiteX22" fmla="*/ 579768 w 1086586"/>
              <a:gd name="connsiteY22" fmla="*/ 1358487 h 1803283"/>
              <a:gd name="connsiteX23" fmla="*/ 601033 w 1086586"/>
              <a:gd name="connsiteY23" fmla="*/ 1507343 h 1803283"/>
              <a:gd name="connsiteX24" fmla="*/ 654196 w 1086586"/>
              <a:gd name="connsiteY24" fmla="*/ 1028878 h 1803283"/>
              <a:gd name="connsiteX25" fmla="*/ 664828 w 1086586"/>
              <a:gd name="connsiteY25" fmla="*/ 1507343 h 1803283"/>
              <a:gd name="connsiteX26" fmla="*/ 675461 w 1086586"/>
              <a:gd name="connsiteY26" fmla="*/ 1539240 h 1803283"/>
              <a:gd name="connsiteX27" fmla="*/ 717991 w 1086586"/>
              <a:gd name="connsiteY27" fmla="*/ 1188366 h 1803283"/>
              <a:gd name="connsiteX28" fmla="*/ 728624 w 1086586"/>
              <a:gd name="connsiteY28" fmla="*/ 922552 h 1803283"/>
              <a:gd name="connsiteX29" fmla="*/ 760521 w 1086586"/>
              <a:gd name="connsiteY29" fmla="*/ 911919 h 1803283"/>
              <a:gd name="connsiteX30" fmla="*/ 792419 w 1086586"/>
              <a:gd name="connsiteY30" fmla="*/ 901287 h 1803283"/>
              <a:gd name="connsiteX31" fmla="*/ 834949 w 1086586"/>
              <a:gd name="connsiteY31" fmla="*/ 922552 h 1803283"/>
              <a:gd name="connsiteX32" fmla="*/ 877479 w 1086586"/>
              <a:gd name="connsiteY32" fmla="*/ 1209631 h 1803283"/>
              <a:gd name="connsiteX33" fmla="*/ 909377 w 1086586"/>
              <a:gd name="connsiteY33" fmla="*/ 1581771 h 1803283"/>
              <a:gd name="connsiteX34" fmla="*/ 941275 w 1086586"/>
              <a:gd name="connsiteY34" fmla="*/ 1496710 h 1803283"/>
              <a:gd name="connsiteX35" fmla="*/ 973172 w 1086586"/>
              <a:gd name="connsiteY35" fmla="*/ 1624301 h 1803283"/>
              <a:gd name="connsiteX36" fmla="*/ 1005070 w 1086586"/>
              <a:gd name="connsiteY36" fmla="*/ 1794422 h 1803283"/>
              <a:gd name="connsiteX37" fmla="*/ 1015703 w 1086586"/>
              <a:gd name="connsiteY37" fmla="*/ 1571138 h 1803283"/>
              <a:gd name="connsiteX38" fmla="*/ 1026335 w 1086586"/>
              <a:gd name="connsiteY38" fmla="*/ 1284059 h 1803283"/>
              <a:gd name="connsiteX39" fmla="*/ 1047600 w 1086586"/>
              <a:gd name="connsiteY39" fmla="*/ 1145836 h 1803283"/>
              <a:gd name="connsiteX40" fmla="*/ 1058233 w 1086586"/>
              <a:gd name="connsiteY40" fmla="*/ 784329 h 1803283"/>
              <a:gd name="connsiteX41" fmla="*/ 1079498 w 1086586"/>
              <a:gd name="connsiteY41" fmla="*/ 178273 h 1803283"/>
              <a:gd name="connsiteX42" fmla="*/ 1068865 w 1086586"/>
              <a:gd name="connsiteY42" fmla="*/ 157008 h 1803283"/>
              <a:gd name="connsiteX43" fmla="*/ 973172 w 1086586"/>
              <a:gd name="connsiteY43" fmla="*/ 157008 h 1803283"/>
              <a:gd name="connsiteX44" fmla="*/ 282056 w 1086586"/>
              <a:gd name="connsiteY44" fmla="*/ 157008 h 1803283"/>
              <a:gd name="connsiteX45" fmla="*/ 88899 w 1086586"/>
              <a:gd name="connsiteY45" fmla="*/ 123338 h 1803283"/>
              <a:gd name="connsiteX0" fmla="*/ 76201 w 1150087"/>
              <a:gd name="connsiteY0" fmla="*/ 123338 h 1803283"/>
              <a:gd name="connsiteX1" fmla="*/ 0 w 1150087"/>
              <a:gd name="connsiteY1" fmla="*/ 199538 h 1803283"/>
              <a:gd name="connsiteX2" fmla="*/ 76201 w 1150087"/>
              <a:gd name="connsiteY2" fmla="*/ 199538 h 1803283"/>
              <a:gd name="connsiteX3" fmla="*/ 76201 w 1150087"/>
              <a:gd name="connsiteY3" fmla="*/ 275738 h 1803283"/>
              <a:gd name="connsiteX4" fmla="*/ 152401 w 1150087"/>
              <a:gd name="connsiteY4" fmla="*/ 199538 h 1803283"/>
              <a:gd name="connsiteX5" fmla="*/ 154171 w 1150087"/>
              <a:gd name="connsiteY5" fmla="*/ 348394 h 1803283"/>
              <a:gd name="connsiteX6" fmla="*/ 164804 w 1150087"/>
              <a:gd name="connsiteY6" fmla="*/ 805594 h 1803283"/>
              <a:gd name="connsiteX7" fmla="*/ 175436 w 1150087"/>
              <a:gd name="connsiteY7" fmla="*/ 901287 h 1803283"/>
              <a:gd name="connsiteX8" fmla="*/ 207334 w 1150087"/>
              <a:gd name="connsiteY8" fmla="*/ 561045 h 1803283"/>
              <a:gd name="connsiteX9" fmla="*/ 228599 w 1150087"/>
              <a:gd name="connsiteY9" fmla="*/ 178273 h 1803283"/>
              <a:gd name="connsiteX10" fmla="*/ 239232 w 1150087"/>
              <a:gd name="connsiteY10" fmla="*/ 114478 h 1803283"/>
              <a:gd name="connsiteX11" fmla="*/ 271129 w 1150087"/>
              <a:gd name="connsiteY11" fmla="*/ 167640 h 1803283"/>
              <a:gd name="connsiteX12" fmla="*/ 281762 w 1150087"/>
              <a:gd name="connsiteY12" fmla="*/ 422822 h 1803283"/>
              <a:gd name="connsiteX13" fmla="*/ 292394 w 1150087"/>
              <a:gd name="connsiteY13" fmla="*/ 624840 h 1803283"/>
              <a:gd name="connsiteX14" fmla="*/ 345557 w 1150087"/>
              <a:gd name="connsiteY14" fmla="*/ 422822 h 1803283"/>
              <a:gd name="connsiteX15" fmla="*/ 388087 w 1150087"/>
              <a:gd name="connsiteY15" fmla="*/ 210171 h 1803283"/>
              <a:gd name="connsiteX16" fmla="*/ 398720 w 1150087"/>
              <a:gd name="connsiteY16" fmla="*/ 571678 h 1803283"/>
              <a:gd name="connsiteX17" fmla="*/ 462515 w 1150087"/>
              <a:gd name="connsiteY17" fmla="*/ 1305324 h 1803283"/>
              <a:gd name="connsiteX18" fmla="*/ 473148 w 1150087"/>
              <a:gd name="connsiteY18" fmla="*/ 1464812 h 1803283"/>
              <a:gd name="connsiteX19" fmla="*/ 526311 w 1150087"/>
              <a:gd name="connsiteY19" fmla="*/ 1145836 h 1803283"/>
              <a:gd name="connsiteX20" fmla="*/ 590106 w 1150087"/>
              <a:gd name="connsiteY20" fmla="*/ 667371 h 1803283"/>
              <a:gd name="connsiteX21" fmla="*/ 632636 w 1150087"/>
              <a:gd name="connsiteY21" fmla="*/ 550412 h 1803283"/>
              <a:gd name="connsiteX22" fmla="*/ 611371 w 1150087"/>
              <a:gd name="connsiteY22" fmla="*/ 933185 h 1803283"/>
              <a:gd name="connsiteX23" fmla="*/ 643269 w 1150087"/>
              <a:gd name="connsiteY23" fmla="*/ 1358487 h 1803283"/>
              <a:gd name="connsiteX24" fmla="*/ 664534 w 1150087"/>
              <a:gd name="connsiteY24" fmla="*/ 1507343 h 1803283"/>
              <a:gd name="connsiteX25" fmla="*/ 717697 w 1150087"/>
              <a:gd name="connsiteY25" fmla="*/ 1028878 h 1803283"/>
              <a:gd name="connsiteX26" fmla="*/ 728329 w 1150087"/>
              <a:gd name="connsiteY26" fmla="*/ 1507343 h 1803283"/>
              <a:gd name="connsiteX27" fmla="*/ 738962 w 1150087"/>
              <a:gd name="connsiteY27" fmla="*/ 1539240 h 1803283"/>
              <a:gd name="connsiteX28" fmla="*/ 781492 w 1150087"/>
              <a:gd name="connsiteY28" fmla="*/ 1188366 h 1803283"/>
              <a:gd name="connsiteX29" fmla="*/ 792125 w 1150087"/>
              <a:gd name="connsiteY29" fmla="*/ 922552 h 1803283"/>
              <a:gd name="connsiteX30" fmla="*/ 824022 w 1150087"/>
              <a:gd name="connsiteY30" fmla="*/ 911919 h 1803283"/>
              <a:gd name="connsiteX31" fmla="*/ 855920 w 1150087"/>
              <a:gd name="connsiteY31" fmla="*/ 901287 h 1803283"/>
              <a:gd name="connsiteX32" fmla="*/ 898450 w 1150087"/>
              <a:gd name="connsiteY32" fmla="*/ 922552 h 1803283"/>
              <a:gd name="connsiteX33" fmla="*/ 940980 w 1150087"/>
              <a:gd name="connsiteY33" fmla="*/ 1209631 h 1803283"/>
              <a:gd name="connsiteX34" fmla="*/ 972878 w 1150087"/>
              <a:gd name="connsiteY34" fmla="*/ 1581771 h 1803283"/>
              <a:gd name="connsiteX35" fmla="*/ 1004776 w 1150087"/>
              <a:gd name="connsiteY35" fmla="*/ 1496710 h 1803283"/>
              <a:gd name="connsiteX36" fmla="*/ 1036673 w 1150087"/>
              <a:gd name="connsiteY36" fmla="*/ 1624301 h 1803283"/>
              <a:gd name="connsiteX37" fmla="*/ 1068571 w 1150087"/>
              <a:gd name="connsiteY37" fmla="*/ 1794422 h 1803283"/>
              <a:gd name="connsiteX38" fmla="*/ 1079204 w 1150087"/>
              <a:gd name="connsiteY38" fmla="*/ 1571138 h 1803283"/>
              <a:gd name="connsiteX39" fmla="*/ 1089836 w 1150087"/>
              <a:gd name="connsiteY39" fmla="*/ 1284059 h 1803283"/>
              <a:gd name="connsiteX40" fmla="*/ 1111101 w 1150087"/>
              <a:gd name="connsiteY40" fmla="*/ 1145836 h 1803283"/>
              <a:gd name="connsiteX41" fmla="*/ 1121734 w 1150087"/>
              <a:gd name="connsiteY41" fmla="*/ 784329 h 1803283"/>
              <a:gd name="connsiteX42" fmla="*/ 1142999 w 1150087"/>
              <a:gd name="connsiteY42" fmla="*/ 178273 h 1803283"/>
              <a:gd name="connsiteX43" fmla="*/ 1132366 w 1150087"/>
              <a:gd name="connsiteY43" fmla="*/ 157008 h 1803283"/>
              <a:gd name="connsiteX44" fmla="*/ 1036673 w 1150087"/>
              <a:gd name="connsiteY44" fmla="*/ 157008 h 1803283"/>
              <a:gd name="connsiteX45" fmla="*/ 345557 w 1150087"/>
              <a:gd name="connsiteY45" fmla="*/ 157008 h 1803283"/>
              <a:gd name="connsiteX46" fmla="*/ 152400 w 1150087"/>
              <a:gd name="connsiteY46" fmla="*/ 123338 h 1803283"/>
              <a:gd name="connsiteX0" fmla="*/ 76201 w 1150087"/>
              <a:gd name="connsiteY0" fmla="*/ 49618 h 1729563"/>
              <a:gd name="connsiteX1" fmla="*/ 0 w 1150087"/>
              <a:gd name="connsiteY1" fmla="*/ 125818 h 1729563"/>
              <a:gd name="connsiteX2" fmla="*/ 76201 w 1150087"/>
              <a:gd name="connsiteY2" fmla="*/ 125818 h 1729563"/>
              <a:gd name="connsiteX3" fmla="*/ 76201 w 1150087"/>
              <a:gd name="connsiteY3" fmla="*/ 202018 h 1729563"/>
              <a:gd name="connsiteX4" fmla="*/ 152401 w 1150087"/>
              <a:gd name="connsiteY4" fmla="*/ 125818 h 1729563"/>
              <a:gd name="connsiteX5" fmla="*/ 154171 w 1150087"/>
              <a:gd name="connsiteY5" fmla="*/ 274674 h 1729563"/>
              <a:gd name="connsiteX6" fmla="*/ 164804 w 1150087"/>
              <a:gd name="connsiteY6" fmla="*/ 731874 h 1729563"/>
              <a:gd name="connsiteX7" fmla="*/ 175436 w 1150087"/>
              <a:gd name="connsiteY7" fmla="*/ 827567 h 1729563"/>
              <a:gd name="connsiteX8" fmla="*/ 207334 w 1150087"/>
              <a:gd name="connsiteY8" fmla="*/ 487325 h 1729563"/>
              <a:gd name="connsiteX9" fmla="*/ 228599 w 1150087"/>
              <a:gd name="connsiteY9" fmla="*/ 104553 h 1729563"/>
              <a:gd name="connsiteX10" fmla="*/ 239232 w 1150087"/>
              <a:gd name="connsiteY10" fmla="*/ 40758 h 1729563"/>
              <a:gd name="connsiteX11" fmla="*/ 271129 w 1150087"/>
              <a:gd name="connsiteY11" fmla="*/ 93920 h 1729563"/>
              <a:gd name="connsiteX12" fmla="*/ 281762 w 1150087"/>
              <a:gd name="connsiteY12" fmla="*/ 349102 h 1729563"/>
              <a:gd name="connsiteX13" fmla="*/ 292394 w 1150087"/>
              <a:gd name="connsiteY13" fmla="*/ 551120 h 1729563"/>
              <a:gd name="connsiteX14" fmla="*/ 345557 w 1150087"/>
              <a:gd name="connsiteY14" fmla="*/ 349102 h 1729563"/>
              <a:gd name="connsiteX15" fmla="*/ 388087 w 1150087"/>
              <a:gd name="connsiteY15" fmla="*/ 136451 h 1729563"/>
              <a:gd name="connsiteX16" fmla="*/ 398720 w 1150087"/>
              <a:gd name="connsiteY16" fmla="*/ 497958 h 1729563"/>
              <a:gd name="connsiteX17" fmla="*/ 462515 w 1150087"/>
              <a:gd name="connsiteY17" fmla="*/ 1231604 h 1729563"/>
              <a:gd name="connsiteX18" fmla="*/ 473148 w 1150087"/>
              <a:gd name="connsiteY18" fmla="*/ 1391092 h 1729563"/>
              <a:gd name="connsiteX19" fmla="*/ 526311 w 1150087"/>
              <a:gd name="connsiteY19" fmla="*/ 1072116 h 1729563"/>
              <a:gd name="connsiteX20" fmla="*/ 590106 w 1150087"/>
              <a:gd name="connsiteY20" fmla="*/ 593651 h 1729563"/>
              <a:gd name="connsiteX21" fmla="*/ 632636 w 1150087"/>
              <a:gd name="connsiteY21" fmla="*/ 476692 h 1729563"/>
              <a:gd name="connsiteX22" fmla="*/ 611371 w 1150087"/>
              <a:gd name="connsiteY22" fmla="*/ 859465 h 1729563"/>
              <a:gd name="connsiteX23" fmla="*/ 643269 w 1150087"/>
              <a:gd name="connsiteY23" fmla="*/ 1284767 h 1729563"/>
              <a:gd name="connsiteX24" fmla="*/ 664534 w 1150087"/>
              <a:gd name="connsiteY24" fmla="*/ 1433623 h 1729563"/>
              <a:gd name="connsiteX25" fmla="*/ 717697 w 1150087"/>
              <a:gd name="connsiteY25" fmla="*/ 955158 h 1729563"/>
              <a:gd name="connsiteX26" fmla="*/ 728329 w 1150087"/>
              <a:gd name="connsiteY26" fmla="*/ 1433623 h 1729563"/>
              <a:gd name="connsiteX27" fmla="*/ 738962 w 1150087"/>
              <a:gd name="connsiteY27" fmla="*/ 1465520 h 1729563"/>
              <a:gd name="connsiteX28" fmla="*/ 781492 w 1150087"/>
              <a:gd name="connsiteY28" fmla="*/ 1114646 h 1729563"/>
              <a:gd name="connsiteX29" fmla="*/ 792125 w 1150087"/>
              <a:gd name="connsiteY29" fmla="*/ 848832 h 1729563"/>
              <a:gd name="connsiteX30" fmla="*/ 824022 w 1150087"/>
              <a:gd name="connsiteY30" fmla="*/ 838199 h 1729563"/>
              <a:gd name="connsiteX31" fmla="*/ 855920 w 1150087"/>
              <a:gd name="connsiteY31" fmla="*/ 827567 h 1729563"/>
              <a:gd name="connsiteX32" fmla="*/ 898450 w 1150087"/>
              <a:gd name="connsiteY32" fmla="*/ 848832 h 1729563"/>
              <a:gd name="connsiteX33" fmla="*/ 940980 w 1150087"/>
              <a:gd name="connsiteY33" fmla="*/ 1135911 h 1729563"/>
              <a:gd name="connsiteX34" fmla="*/ 972878 w 1150087"/>
              <a:gd name="connsiteY34" fmla="*/ 1508051 h 1729563"/>
              <a:gd name="connsiteX35" fmla="*/ 1004776 w 1150087"/>
              <a:gd name="connsiteY35" fmla="*/ 1422990 h 1729563"/>
              <a:gd name="connsiteX36" fmla="*/ 1036673 w 1150087"/>
              <a:gd name="connsiteY36" fmla="*/ 1550581 h 1729563"/>
              <a:gd name="connsiteX37" fmla="*/ 1068571 w 1150087"/>
              <a:gd name="connsiteY37" fmla="*/ 1720702 h 1729563"/>
              <a:gd name="connsiteX38" fmla="*/ 1079204 w 1150087"/>
              <a:gd name="connsiteY38" fmla="*/ 1497418 h 1729563"/>
              <a:gd name="connsiteX39" fmla="*/ 1089836 w 1150087"/>
              <a:gd name="connsiteY39" fmla="*/ 1210339 h 1729563"/>
              <a:gd name="connsiteX40" fmla="*/ 1111101 w 1150087"/>
              <a:gd name="connsiteY40" fmla="*/ 1072116 h 1729563"/>
              <a:gd name="connsiteX41" fmla="*/ 1121734 w 1150087"/>
              <a:gd name="connsiteY41" fmla="*/ 710609 h 1729563"/>
              <a:gd name="connsiteX42" fmla="*/ 1142999 w 1150087"/>
              <a:gd name="connsiteY42" fmla="*/ 104553 h 1729563"/>
              <a:gd name="connsiteX43" fmla="*/ 1132366 w 1150087"/>
              <a:gd name="connsiteY43" fmla="*/ 83288 h 1729563"/>
              <a:gd name="connsiteX44" fmla="*/ 1036673 w 1150087"/>
              <a:gd name="connsiteY44" fmla="*/ 83288 h 1729563"/>
              <a:gd name="connsiteX45" fmla="*/ 345557 w 11500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88900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46" fmla="*/ 165099 w 1086586"/>
              <a:gd name="connsiteY46" fmla="*/ 49618 h 17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586" h="1729563">
                <a:moveTo>
                  <a:pt x="165099" y="49618"/>
                </a:moveTo>
                <a:cubicBezTo>
                  <a:pt x="179120" y="99732"/>
                  <a:pt x="101599" y="36918"/>
                  <a:pt x="88899" y="49618"/>
                </a:cubicBezTo>
                <a:cubicBezTo>
                  <a:pt x="88899" y="24218"/>
                  <a:pt x="12699" y="75018"/>
                  <a:pt x="12699" y="49618"/>
                </a:cubicBezTo>
                <a:cubicBezTo>
                  <a:pt x="12699" y="62318"/>
                  <a:pt x="0" y="176618"/>
                  <a:pt x="12700" y="202018"/>
                </a:cubicBezTo>
                <a:cubicBezTo>
                  <a:pt x="25400" y="227418"/>
                  <a:pt x="75904" y="189909"/>
                  <a:pt x="88899" y="202018"/>
                </a:cubicBezTo>
                <a:cubicBezTo>
                  <a:pt x="101894" y="214127"/>
                  <a:pt x="88603" y="186365"/>
                  <a:pt x="90670" y="274674"/>
                </a:cubicBezTo>
                <a:cubicBezTo>
                  <a:pt x="92737" y="362983"/>
                  <a:pt x="97759" y="639725"/>
                  <a:pt x="101303" y="731874"/>
                </a:cubicBezTo>
                <a:cubicBezTo>
                  <a:pt x="104847" y="824023"/>
                  <a:pt x="104847" y="868325"/>
                  <a:pt x="111935" y="827567"/>
                </a:cubicBezTo>
                <a:cubicBezTo>
                  <a:pt x="119023" y="786809"/>
                  <a:pt x="134973" y="607827"/>
                  <a:pt x="143833" y="487325"/>
                </a:cubicBezTo>
                <a:cubicBezTo>
                  <a:pt x="152693" y="366823"/>
                  <a:pt x="159782" y="178981"/>
                  <a:pt x="165098" y="104553"/>
                </a:cubicBezTo>
                <a:cubicBezTo>
                  <a:pt x="170414" y="30125"/>
                  <a:pt x="168643" y="42530"/>
                  <a:pt x="175731" y="40758"/>
                </a:cubicBezTo>
                <a:cubicBezTo>
                  <a:pt x="182819" y="38986"/>
                  <a:pt x="200540" y="42529"/>
                  <a:pt x="207628" y="93920"/>
                </a:cubicBezTo>
                <a:cubicBezTo>
                  <a:pt x="214716" y="145311"/>
                  <a:pt x="214717" y="272902"/>
                  <a:pt x="218261" y="349102"/>
                </a:cubicBezTo>
                <a:cubicBezTo>
                  <a:pt x="221805" y="425302"/>
                  <a:pt x="218261" y="551120"/>
                  <a:pt x="228893" y="551120"/>
                </a:cubicBezTo>
                <a:cubicBezTo>
                  <a:pt x="239525" y="551120"/>
                  <a:pt x="266107" y="418213"/>
                  <a:pt x="282056" y="349102"/>
                </a:cubicBezTo>
                <a:cubicBezTo>
                  <a:pt x="298005" y="279991"/>
                  <a:pt x="315726" y="111642"/>
                  <a:pt x="324586" y="136451"/>
                </a:cubicBezTo>
                <a:cubicBezTo>
                  <a:pt x="333447" y="161260"/>
                  <a:pt x="322814" y="315433"/>
                  <a:pt x="335219" y="497958"/>
                </a:cubicBezTo>
                <a:cubicBezTo>
                  <a:pt x="347624" y="680483"/>
                  <a:pt x="386609" y="1082748"/>
                  <a:pt x="399014" y="1231604"/>
                </a:cubicBezTo>
                <a:cubicBezTo>
                  <a:pt x="411419" y="1380460"/>
                  <a:pt x="399014" y="1417673"/>
                  <a:pt x="409647" y="1391092"/>
                </a:cubicBezTo>
                <a:cubicBezTo>
                  <a:pt x="420280" y="1364511"/>
                  <a:pt x="443317" y="1205023"/>
                  <a:pt x="462810" y="1072116"/>
                </a:cubicBezTo>
                <a:cubicBezTo>
                  <a:pt x="482303" y="939209"/>
                  <a:pt x="508884" y="692888"/>
                  <a:pt x="526605" y="593651"/>
                </a:cubicBezTo>
                <a:cubicBezTo>
                  <a:pt x="544326" y="494414"/>
                  <a:pt x="565591" y="432390"/>
                  <a:pt x="569135" y="476692"/>
                </a:cubicBezTo>
                <a:cubicBezTo>
                  <a:pt x="572679" y="520994"/>
                  <a:pt x="546098" y="724786"/>
                  <a:pt x="547870" y="859465"/>
                </a:cubicBezTo>
                <a:cubicBezTo>
                  <a:pt x="549642" y="994144"/>
                  <a:pt x="570907" y="1189074"/>
                  <a:pt x="579768" y="1284767"/>
                </a:cubicBezTo>
                <a:cubicBezTo>
                  <a:pt x="588629" y="1380460"/>
                  <a:pt x="588628" y="1488558"/>
                  <a:pt x="601033" y="1433623"/>
                </a:cubicBezTo>
                <a:cubicBezTo>
                  <a:pt x="613438" y="1378688"/>
                  <a:pt x="643564" y="955158"/>
                  <a:pt x="654196" y="955158"/>
                </a:cubicBezTo>
                <a:cubicBezTo>
                  <a:pt x="664828" y="955158"/>
                  <a:pt x="661284" y="1348563"/>
                  <a:pt x="664828" y="1433623"/>
                </a:cubicBezTo>
                <a:cubicBezTo>
                  <a:pt x="668372" y="1518683"/>
                  <a:pt x="666601" y="1518683"/>
                  <a:pt x="675461" y="1465520"/>
                </a:cubicBezTo>
                <a:cubicBezTo>
                  <a:pt x="684321" y="1412357"/>
                  <a:pt x="709131" y="1217427"/>
                  <a:pt x="717991" y="1114646"/>
                </a:cubicBezTo>
                <a:cubicBezTo>
                  <a:pt x="726851" y="1011865"/>
                  <a:pt x="721536" y="894906"/>
                  <a:pt x="728624" y="848832"/>
                </a:cubicBezTo>
                <a:cubicBezTo>
                  <a:pt x="735712" y="802758"/>
                  <a:pt x="760521" y="838199"/>
                  <a:pt x="760521" y="838199"/>
                </a:cubicBezTo>
                <a:cubicBezTo>
                  <a:pt x="771153" y="834655"/>
                  <a:pt x="780014" y="825795"/>
                  <a:pt x="792419" y="827567"/>
                </a:cubicBezTo>
                <a:cubicBezTo>
                  <a:pt x="804824" y="829339"/>
                  <a:pt x="820772" y="797441"/>
                  <a:pt x="834949" y="848832"/>
                </a:cubicBezTo>
                <a:cubicBezTo>
                  <a:pt x="849126" y="900223"/>
                  <a:pt x="865074" y="1026041"/>
                  <a:pt x="877479" y="1135911"/>
                </a:cubicBezTo>
                <a:cubicBezTo>
                  <a:pt x="889884" y="1245781"/>
                  <a:pt x="898744" y="1460205"/>
                  <a:pt x="909377" y="1508051"/>
                </a:cubicBezTo>
                <a:cubicBezTo>
                  <a:pt x="920010" y="1555897"/>
                  <a:pt x="930643" y="1415902"/>
                  <a:pt x="941275" y="1422990"/>
                </a:cubicBezTo>
                <a:cubicBezTo>
                  <a:pt x="951907" y="1430078"/>
                  <a:pt x="962540" y="1500962"/>
                  <a:pt x="973172" y="1550581"/>
                </a:cubicBezTo>
                <a:cubicBezTo>
                  <a:pt x="983804" y="1600200"/>
                  <a:pt x="997982" y="1729563"/>
                  <a:pt x="1005070" y="1720702"/>
                </a:cubicBezTo>
                <a:cubicBezTo>
                  <a:pt x="1012159" y="1711842"/>
                  <a:pt x="1012159" y="1582478"/>
                  <a:pt x="1015703" y="1497418"/>
                </a:cubicBezTo>
                <a:cubicBezTo>
                  <a:pt x="1019247" y="1412358"/>
                  <a:pt x="1021019" y="1281223"/>
                  <a:pt x="1026335" y="1210339"/>
                </a:cubicBezTo>
                <a:cubicBezTo>
                  <a:pt x="1031651" y="1139455"/>
                  <a:pt x="1042284" y="1155404"/>
                  <a:pt x="1047600" y="1072116"/>
                </a:cubicBezTo>
                <a:cubicBezTo>
                  <a:pt x="1052916" y="988828"/>
                  <a:pt x="1052917" y="871869"/>
                  <a:pt x="1058233" y="710609"/>
                </a:cubicBezTo>
                <a:cubicBezTo>
                  <a:pt x="1063549" y="549349"/>
                  <a:pt x="1077726" y="209106"/>
                  <a:pt x="1079498" y="104553"/>
                </a:cubicBezTo>
                <a:cubicBezTo>
                  <a:pt x="1081270" y="0"/>
                  <a:pt x="1086586" y="86832"/>
                  <a:pt x="1068865" y="83288"/>
                </a:cubicBezTo>
                <a:cubicBezTo>
                  <a:pt x="1051144" y="79744"/>
                  <a:pt x="973172" y="83288"/>
                  <a:pt x="973172" y="83288"/>
                </a:cubicBezTo>
                <a:lnTo>
                  <a:pt x="282056" y="83288"/>
                </a:lnTo>
                <a:lnTo>
                  <a:pt x="165099" y="49618"/>
                </a:ln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a:spLocks noChangeArrowheads="1"/>
          </p:cNvSpPr>
          <p:nvPr/>
        </p:nvSpPr>
        <p:spPr bwMode="auto">
          <a:xfrm>
            <a:off x="0" y="101025"/>
            <a:ext cx="9144000" cy="584775"/>
          </a:xfrm>
          <a:prstGeom prst="rect">
            <a:avLst/>
          </a:prstGeom>
          <a:solidFill>
            <a:schemeClr val="bg1"/>
          </a:solidFill>
          <a:ln w="9525">
            <a:noFill/>
            <a:miter lim="800000"/>
            <a:headEnd/>
            <a:tailEnd/>
          </a:ln>
        </p:spPr>
        <p:txBody>
          <a:bodyPr wrap="square">
            <a:spAutoFit/>
          </a:bodyPr>
          <a:lstStyle/>
          <a:p>
            <a:pPr algn="ctr"/>
            <a:r>
              <a:rPr lang="en-US" sz="3200" b="1" dirty="0" smtClean="0">
                <a:solidFill>
                  <a:srgbClr val="FF0000"/>
                </a:solidFill>
              </a:rPr>
              <a:t>focus on the last 2 glacial pulses</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xit" presetSubtype="0" fill="hold" grpId="0" nodeType="withEffect">
                                  <p:stCondLst>
                                    <p:cond delay="0"/>
                                  </p:stCondLst>
                                  <p:childTnLst>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2"/>
                                        </p:tgtEl>
                                      </p:cBhvr>
                                    </p:animEffect>
                                    <p:set>
                                      <p:cBhvr>
                                        <p:cTn id="13" dur="1" fill="hold">
                                          <p:stCondLst>
                                            <p:cond delay="999"/>
                                          </p:stCondLst>
                                        </p:cTn>
                                        <p:tgtEl>
                                          <p:spTgt spid="2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2000"/>
                                        <p:tgtEl>
                                          <p:spTgt spid="29"/>
                                        </p:tgtEl>
                                      </p:cBhvr>
                                    </p:animEffect>
                                  </p:childTnLst>
                                </p:cTn>
                              </p:par>
                              <p:par>
                                <p:cTn id="19" presetID="22" presetClass="entr" presetSubtype="8" fill="hold" grpId="0" nodeType="withEffect">
                                  <p:stCondLst>
                                    <p:cond delay="300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2000"/>
                                        <p:tgtEl>
                                          <p:spTgt spid="30"/>
                                        </p:tgtEl>
                                      </p:cBhvr>
                                    </p:animEffect>
                                  </p:childTnLst>
                                </p:cTn>
                              </p:par>
                              <p:par>
                                <p:cTn id="22" presetID="22" presetClass="entr" presetSubtype="8" fill="hold" grpId="0" nodeType="withEffect">
                                  <p:stCondLst>
                                    <p:cond delay="600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2000"/>
                                        <p:tgtEl>
                                          <p:spTgt spid="31"/>
                                        </p:tgtEl>
                                      </p:cBhvr>
                                    </p:animEffect>
                                  </p:childTnLst>
                                </p:cTn>
                              </p:par>
                              <p:par>
                                <p:cTn id="25" presetID="22" presetClass="entr" presetSubtype="8" fill="hold" grpId="0" nodeType="withEffect">
                                  <p:stCondLst>
                                    <p:cond delay="900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9" grpId="0" animBg="1"/>
      <p:bldP spid="30" grpId="0" animBg="1"/>
      <p:bldP spid="32" grpId="0" animBg="1"/>
      <p:bldP spid="33" grpId="0" animBg="1"/>
      <p:bldP spid="3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82545"/>
            <a:ext cx="9144000" cy="6699255"/>
            <a:chOff x="0" y="82545"/>
            <a:chExt cx="9144000" cy="6699255"/>
          </a:xfrm>
        </p:grpSpPr>
        <p:pic>
          <p:nvPicPr>
            <p:cNvPr id="2" name="Picture 1" descr="C:\Users\Claire &amp; Don\AppData\Local\Microsoft\Windows Live Mail\WLMDSS.tmp\WLM672B.tmp\800px-Atmospheric_CO2_with_glaciers_cycles.jpg"/>
            <p:cNvPicPr>
              <a:picLocks noChangeAspect="1" noChangeArrowheads="1"/>
            </p:cNvPicPr>
            <p:nvPr/>
          </p:nvPicPr>
          <p:blipFill>
            <a:blip r:embed="rId3" cstate="print"/>
            <a:srcRect/>
            <a:stretch>
              <a:fillRect/>
            </a:stretch>
          </p:blipFill>
          <p:spPr bwMode="auto">
            <a:xfrm>
              <a:off x="0" y="82545"/>
              <a:ext cx="9144000" cy="6699255"/>
            </a:xfrm>
            <a:prstGeom prst="rect">
              <a:avLst/>
            </a:prstGeom>
            <a:noFill/>
            <a:ln w="57150">
              <a:solidFill>
                <a:schemeClr val="tx1"/>
              </a:solidFill>
              <a:miter lim="800000"/>
              <a:headEnd/>
              <a:tailEnd/>
            </a:ln>
          </p:spPr>
        </p:pic>
        <p:sp>
          <p:nvSpPr>
            <p:cNvPr id="5" name="Freeform 4"/>
            <p:cNvSpPr/>
            <p:nvPr/>
          </p:nvSpPr>
          <p:spPr>
            <a:xfrm>
              <a:off x="6754923" y="3542414"/>
              <a:ext cx="448635" cy="1890232"/>
            </a:xfrm>
            <a:custGeom>
              <a:avLst/>
              <a:gdLst>
                <a:gd name="connsiteX0" fmla="*/ 15949 w 457200"/>
                <a:gd name="connsiteY0" fmla="*/ 1873102 h 2117651"/>
                <a:gd name="connsiteX1" fmla="*/ 79744 w 457200"/>
                <a:gd name="connsiteY1" fmla="*/ 1734879 h 2117651"/>
                <a:gd name="connsiteX2" fmla="*/ 101009 w 457200"/>
                <a:gd name="connsiteY2" fmla="*/ 1437167 h 2117651"/>
                <a:gd name="connsiteX3" fmla="*/ 101009 w 457200"/>
                <a:gd name="connsiteY3" fmla="*/ 1256414 h 2117651"/>
                <a:gd name="connsiteX4" fmla="*/ 122275 w 457200"/>
                <a:gd name="connsiteY4" fmla="*/ 1384004 h 2117651"/>
                <a:gd name="connsiteX5" fmla="*/ 143540 w 457200"/>
                <a:gd name="connsiteY5" fmla="*/ 1639186 h 2117651"/>
                <a:gd name="connsiteX6" fmla="*/ 186070 w 457200"/>
                <a:gd name="connsiteY6" fmla="*/ 1745511 h 2117651"/>
                <a:gd name="connsiteX7" fmla="*/ 196702 w 457200"/>
                <a:gd name="connsiteY7" fmla="*/ 1628553 h 2117651"/>
                <a:gd name="connsiteX8" fmla="*/ 239233 w 457200"/>
                <a:gd name="connsiteY8" fmla="*/ 1415902 h 2117651"/>
                <a:gd name="connsiteX9" fmla="*/ 260498 w 457200"/>
                <a:gd name="connsiteY9" fmla="*/ 1277679 h 2117651"/>
                <a:gd name="connsiteX10" fmla="*/ 271130 w 457200"/>
                <a:gd name="connsiteY10" fmla="*/ 1437167 h 2117651"/>
                <a:gd name="connsiteX11" fmla="*/ 292395 w 457200"/>
                <a:gd name="connsiteY11" fmla="*/ 1617921 h 2117651"/>
                <a:gd name="connsiteX12" fmla="*/ 303028 w 457200"/>
                <a:gd name="connsiteY12" fmla="*/ 1671083 h 2117651"/>
                <a:gd name="connsiteX13" fmla="*/ 345558 w 457200"/>
                <a:gd name="connsiteY13" fmla="*/ 1586023 h 2117651"/>
                <a:gd name="connsiteX14" fmla="*/ 409354 w 457200"/>
                <a:gd name="connsiteY14" fmla="*/ 1373372 h 2117651"/>
                <a:gd name="connsiteX15" fmla="*/ 419986 w 457200"/>
                <a:gd name="connsiteY15" fmla="*/ 1181986 h 2117651"/>
                <a:gd name="connsiteX16" fmla="*/ 451884 w 457200"/>
                <a:gd name="connsiteY16" fmla="*/ 958702 h 2117651"/>
                <a:gd name="connsiteX17" fmla="*/ 451884 w 457200"/>
                <a:gd name="connsiteY17" fmla="*/ 299483 h 2117651"/>
                <a:gd name="connsiteX18" fmla="*/ 451884 w 457200"/>
                <a:gd name="connsiteY18" fmla="*/ 267586 h 2117651"/>
                <a:gd name="connsiteX19" fmla="*/ 292395 w 457200"/>
                <a:gd name="connsiteY19" fmla="*/ 267586 h 2117651"/>
                <a:gd name="connsiteX20" fmla="*/ 58479 w 457200"/>
                <a:gd name="connsiteY20" fmla="*/ 267586 h 2117651"/>
                <a:gd name="connsiteX21" fmla="*/ 26582 w 457200"/>
                <a:gd name="connsiteY21" fmla="*/ 256953 h 2117651"/>
                <a:gd name="connsiteX22" fmla="*/ 5316 w 457200"/>
                <a:gd name="connsiteY22" fmla="*/ 267586 h 2117651"/>
                <a:gd name="connsiteX23" fmla="*/ 15949 w 457200"/>
                <a:gd name="connsiteY23" fmla="*/ 1873102 h 2117651"/>
                <a:gd name="connsiteX0" fmla="*/ 7384 w 448635"/>
                <a:gd name="connsiteY0" fmla="*/ 1678172 h 1890232"/>
                <a:gd name="connsiteX1" fmla="*/ 71179 w 448635"/>
                <a:gd name="connsiteY1" fmla="*/ 1539949 h 1890232"/>
                <a:gd name="connsiteX2" fmla="*/ 92444 w 448635"/>
                <a:gd name="connsiteY2" fmla="*/ 1242237 h 1890232"/>
                <a:gd name="connsiteX3" fmla="*/ 92444 w 448635"/>
                <a:gd name="connsiteY3" fmla="*/ 1061484 h 1890232"/>
                <a:gd name="connsiteX4" fmla="*/ 113710 w 448635"/>
                <a:gd name="connsiteY4" fmla="*/ 1189074 h 1890232"/>
                <a:gd name="connsiteX5" fmla="*/ 134975 w 448635"/>
                <a:gd name="connsiteY5" fmla="*/ 1444256 h 1890232"/>
                <a:gd name="connsiteX6" fmla="*/ 177505 w 448635"/>
                <a:gd name="connsiteY6" fmla="*/ 1550581 h 1890232"/>
                <a:gd name="connsiteX7" fmla="*/ 188137 w 448635"/>
                <a:gd name="connsiteY7" fmla="*/ 1433623 h 1890232"/>
                <a:gd name="connsiteX8" fmla="*/ 230668 w 448635"/>
                <a:gd name="connsiteY8" fmla="*/ 1220972 h 1890232"/>
                <a:gd name="connsiteX9" fmla="*/ 251933 w 448635"/>
                <a:gd name="connsiteY9" fmla="*/ 1082749 h 1890232"/>
                <a:gd name="connsiteX10" fmla="*/ 262565 w 448635"/>
                <a:gd name="connsiteY10" fmla="*/ 1242237 h 1890232"/>
                <a:gd name="connsiteX11" fmla="*/ 283830 w 448635"/>
                <a:gd name="connsiteY11" fmla="*/ 1422991 h 1890232"/>
                <a:gd name="connsiteX12" fmla="*/ 294463 w 448635"/>
                <a:gd name="connsiteY12" fmla="*/ 1476153 h 1890232"/>
                <a:gd name="connsiteX13" fmla="*/ 336993 w 448635"/>
                <a:gd name="connsiteY13" fmla="*/ 1391093 h 1890232"/>
                <a:gd name="connsiteX14" fmla="*/ 400789 w 448635"/>
                <a:gd name="connsiteY14" fmla="*/ 1178442 h 1890232"/>
                <a:gd name="connsiteX15" fmla="*/ 411421 w 448635"/>
                <a:gd name="connsiteY15" fmla="*/ 987056 h 1890232"/>
                <a:gd name="connsiteX16" fmla="*/ 443319 w 448635"/>
                <a:gd name="connsiteY16" fmla="*/ 763772 h 1890232"/>
                <a:gd name="connsiteX17" fmla="*/ 443319 w 448635"/>
                <a:gd name="connsiteY17" fmla="*/ 104553 h 1890232"/>
                <a:gd name="connsiteX18" fmla="*/ 443319 w 448635"/>
                <a:gd name="connsiteY18" fmla="*/ 72656 h 1890232"/>
                <a:gd name="connsiteX19" fmla="*/ 283830 w 448635"/>
                <a:gd name="connsiteY19" fmla="*/ 72656 h 1890232"/>
                <a:gd name="connsiteX20" fmla="*/ 49914 w 448635"/>
                <a:gd name="connsiteY20" fmla="*/ 72656 h 1890232"/>
                <a:gd name="connsiteX21" fmla="*/ 18017 w 448635"/>
                <a:gd name="connsiteY21" fmla="*/ 62023 h 1890232"/>
                <a:gd name="connsiteX22" fmla="*/ 26877 w 448635"/>
                <a:gd name="connsiteY22" fmla="*/ 267586 h 1890232"/>
                <a:gd name="connsiteX23" fmla="*/ 7384 w 448635"/>
                <a:gd name="connsiteY23" fmla="*/ 1678172 h 189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635" h="1890232">
                  <a:moveTo>
                    <a:pt x="7384" y="1678172"/>
                  </a:moveTo>
                  <a:cubicBezTo>
                    <a:pt x="14768" y="1890232"/>
                    <a:pt x="57002" y="1612605"/>
                    <a:pt x="71179" y="1539949"/>
                  </a:cubicBezTo>
                  <a:cubicBezTo>
                    <a:pt x="85356" y="1467293"/>
                    <a:pt x="88900" y="1321981"/>
                    <a:pt x="92444" y="1242237"/>
                  </a:cubicBezTo>
                  <a:cubicBezTo>
                    <a:pt x="95988" y="1162493"/>
                    <a:pt x="88900" y="1070344"/>
                    <a:pt x="92444" y="1061484"/>
                  </a:cubicBezTo>
                  <a:cubicBezTo>
                    <a:pt x="95988" y="1052624"/>
                    <a:pt x="106622" y="1125279"/>
                    <a:pt x="113710" y="1189074"/>
                  </a:cubicBezTo>
                  <a:cubicBezTo>
                    <a:pt x="120798" y="1252869"/>
                    <a:pt x="124343" y="1384005"/>
                    <a:pt x="134975" y="1444256"/>
                  </a:cubicBezTo>
                  <a:cubicBezTo>
                    <a:pt x="145607" y="1504507"/>
                    <a:pt x="168645" y="1552353"/>
                    <a:pt x="177505" y="1550581"/>
                  </a:cubicBezTo>
                  <a:cubicBezTo>
                    <a:pt x="186365" y="1548809"/>
                    <a:pt x="179277" y="1488558"/>
                    <a:pt x="188137" y="1433623"/>
                  </a:cubicBezTo>
                  <a:cubicBezTo>
                    <a:pt x="196997" y="1378688"/>
                    <a:pt x="220035" y="1279451"/>
                    <a:pt x="230668" y="1220972"/>
                  </a:cubicBezTo>
                  <a:cubicBezTo>
                    <a:pt x="241301" y="1162493"/>
                    <a:pt x="246617" y="1079205"/>
                    <a:pt x="251933" y="1082749"/>
                  </a:cubicBezTo>
                  <a:cubicBezTo>
                    <a:pt x="257249" y="1086293"/>
                    <a:pt x="257249" y="1185530"/>
                    <a:pt x="262565" y="1242237"/>
                  </a:cubicBezTo>
                  <a:cubicBezTo>
                    <a:pt x="267881" y="1298944"/>
                    <a:pt x="278514" y="1384005"/>
                    <a:pt x="283830" y="1422991"/>
                  </a:cubicBezTo>
                  <a:cubicBezTo>
                    <a:pt x="289146" y="1461977"/>
                    <a:pt x="285603" y="1481469"/>
                    <a:pt x="294463" y="1476153"/>
                  </a:cubicBezTo>
                  <a:cubicBezTo>
                    <a:pt x="303324" y="1470837"/>
                    <a:pt x="319272" y="1440711"/>
                    <a:pt x="336993" y="1391093"/>
                  </a:cubicBezTo>
                  <a:cubicBezTo>
                    <a:pt x="354714" y="1341475"/>
                    <a:pt x="388384" y="1245781"/>
                    <a:pt x="400789" y="1178442"/>
                  </a:cubicBezTo>
                  <a:cubicBezTo>
                    <a:pt x="413194" y="1111103"/>
                    <a:pt x="404333" y="1056168"/>
                    <a:pt x="411421" y="987056"/>
                  </a:cubicBezTo>
                  <a:cubicBezTo>
                    <a:pt x="418509" y="917944"/>
                    <a:pt x="438003" y="910856"/>
                    <a:pt x="443319" y="763772"/>
                  </a:cubicBezTo>
                  <a:cubicBezTo>
                    <a:pt x="448635" y="616688"/>
                    <a:pt x="443319" y="104553"/>
                    <a:pt x="443319" y="104553"/>
                  </a:cubicBezTo>
                  <a:lnTo>
                    <a:pt x="443319" y="72656"/>
                  </a:lnTo>
                  <a:cubicBezTo>
                    <a:pt x="416738" y="67340"/>
                    <a:pt x="283830" y="72656"/>
                    <a:pt x="283830" y="72656"/>
                  </a:cubicBezTo>
                  <a:lnTo>
                    <a:pt x="49914" y="72656"/>
                  </a:lnTo>
                  <a:cubicBezTo>
                    <a:pt x="5612" y="70884"/>
                    <a:pt x="21857" y="29535"/>
                    <a:pt x="18017" y="62023"/>
                  </a:cubicBezTo>
                  <a:cubicBezTo>
                    <a:pt x="14178" y="94511"/>
                    <a:pt x="32193" y="0"/>
                    <a:pt x="26877" y="267586"/>
                  </a:cubicBezTo>
                  <a:cubicBezTo>
                    <a:pt x="21561" y="535172"/>
                    <a:pt x="0" y="1466112"/>
                    <a:pt x="7384" y="1678172"/>
                  </a:cubicBez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7162800" y="1848293"/>
              <a:ext cx="450112" cy="1779182"/>
            </a:xfrm>
            <a:custGeom>
              <a:avLst/>
              <a:gdLst>
                <a:gd name="connsiteX0" fmla="*/ 42530 w 478465"/>
                <a:gd name="connsiteY0" fmla="*/ 1745512 h 1928038"/>
                <a:gd name="connsiteX1" fmla="*/ 63795 w 478465"/>
                <a:gd name="connsiteY1" fmla="*/ 671623 h 1928038"/>
                <a:gd name="connsiteX2" fmla="*/ 74427 w 478465"/>
                <a:gd name="connsiteY2" fmla="*/ 501502 h 1928038"/>
                <a:gd name="connsiteX3" fmla="*/ 106325 w 478465"/>
                <a:gd name="connsiteY3" fmla="*/ 554665 h 1928038"/>
                <a:gd name="connsiteX4" fmla="*/ 127590 w 478465"/>
                <a:gd name="connsiteY4" fmla="*/ 97465 h 1928038"/>
                <a:gd name="connsiteX5" fmla="*/ 148855 w 478465"/>
                <a:gd name="connsiteY5" fmla="*/ 501502 h 1928038"/>
                <a:gd name="connsiteX6" fmla="*/ 170120 w 478465"/>
                <a:gd name="connsiteY6" fmla="*/ 1772 h 1928038"/>
                <a:gd name="connsiteX7" fmla="*/ 191386 w 478465"/>
                <a:gd name="connsiteY7" fmla="*/ 490870 h 1928038"/>
                <a:gd name="connsiteX8" fmla="*/ 212651 w 478465"/>
                <a:gd name="connsiteY8" fmla="*/ 235688 h 1928038"/>
                <a:gd name="connsiteX9" fmla="*/ 255181 w 478465"/>
                <a:gd name="connsiteY9" fmla="*/ 533400 h 1928038"/>
                <a:gd name="connsiteX10" fmla="*/ 265813 w 478465"/>
                <a:gd name="connsiteY10" fmla="*/ 235688 h 1928038"/>
                <a:gd name="connsiteX11" fmla="*/ 340241 w 478465"/>
                <a:gd name="connsiteY11" fmla="*/ 916172 h 1928038"/>
                <a:gd name="connsiteX12" fmla="*/ 361506 w 478465"/>
                <a:gd name="connsiteY12" fmla="*/ 1288312 h 1928038"/>
                <a:gd name="connsiteX13" fmla="*/ 382772 w 478465"/>
                <a:gd name="connsiteY13" fmla="*/ 1660451 h 1928038"/>
                <a:gd name="connsiteX14" fmla="*/ 393404 w 478465"/>
                <a:gd name="connsiteY14" fmla="*/ 1766777 h 1928038"/>
                <a:gd name="connsiteX15" fmla="*/ 425302 w 478465"/>
                <a:gd name="connsiteY15" fmla="*/ 1586023 h 1928038"/>
                <a:gd name="connsiteX16" fmla="*/ 446567 w 478465"/>
                <a:gd name="connsiteY16" fmla="*/ 1692349 h 1928038"/>
                <a:gd name="connsiteX17" fmla="*/ 457200 w 478465"/>
                <a:gd name="connsiteY17" fmla="*/ 1766777 h 1928038"/>
                <a:gd name="connsiteX18" fmla="*/ 318976 w 478465"/>
                <a:gd name="connsiteY18" fmla="*/ 1766777 h 1928038"/>
                <a:gd name="connsiteX19" fmla="*/ 42530 w 478465"/>
                <a:gd name="connsiteY19" fmla="*/ 1745512 h 1928038"/>
                <a:gd name="connsiteX0" fmla="*/ 42530 w 478465"/>
                <a:gd name="connsiteY0" fmla="*/ 1745512 h 1936898"/>
                <a:gd name="connsiteX1" fmla="*/ 63795 w 478465"/>
                <a:gd name="connsiteY1" fmla="*/ 671623 h 1936898"/>
                <a:gd name="connsiteX2" fmla="*/ 74427 w 478465"/>
                <a:gd name="connsiteY2" fmla="*/ 501502 h 1936898"/>
                <a:gd name="connsiteX3" fmla="*/ 106325 w 478465"/>
                <a:gd name="connsiteY3" fmla="*/ 554665 h 1936898"/>
                <a:gd name="connsiteX4" fmla="*/ 127590 w 478465"/>
                <a:gd name="connsiteY4" fmla="*/ 97465 h 1936898"/>
                <a:gd name="connsiteX5" fmla="*/ 148855 w 478465"/>
                <a:gd name="connsiteY5" fmla="*/ 501502 h 1936898"/>
                <a:gd name="connsiteX6" fmla="*/ 170120 w 478465"/>
                <a:gd name="connsiteY6" fmla="*/ 1772 h 1936898"/>
                <a:gd name="connsiteX7" fmla="*/ 191386 w 478465"/>
                <a:gd name="connsiteY7" fmla="*/ 490870 h 1936898"/>
                <a:gd name="connsiteX8" fmla="*/ 212651 w 478465"/>
                <a:gd name="connsiteY8" fmla="*/ 235688 h 1936898"/>
                <a:gd name="connsiteX9" fmla="*/ 255181 w 478465"/>
                <a:gd name="connsiteY9" fmla="*/ 533400 h 1936898"/>
                <a:gd name="connsiteX10" fmla="*/ 265813 w 478465"/>
                <a:gd name="connsiteY10" fmla="*/ 235688 h 1936898"/>
                <a:gd name="connsiteX11" fmla="*/ 340241 w 478465"/>
                <a:gd name="connsiteY11" fmla="*/ 916172 h 1936898"/>
                <a:gd name="connsiteX12" fmla="*/ 361506 w 478465"/>
                <a:gd name="connsiteY12" fmla="*/ 1288312 h 1936898"/>
                <a:gd name="connsiteX13" fmla="*/ 382772 w 478465"/>
                <a:gd name="connsiteY13" fmla="*/ 1660451 h 1936898"/>
                <a:gd name="connsiteX14" fmla="*/ 393404 w 478465"/>
                <a:gd name="connsiteY14" fmla="*/ 1766777 h 1936898"/>
                <a:gd name="connsiteX15" fmla="*/ 425302 w 478465"/>
                <a:gd name="connsiteY15" fmla="*/ 1586023 h 1936898"/>
                <a:gd name="connsiteX16" fmla="*/ 446567 w 478465"/>
                <a:gd name="connsiteY16" fmla="*/ 1692349 h 1936898"/>
                <a:gd name="connsiteX17" fmla="*/ 457200 w 478465"/>
                <a:gd name="connsiteY17" fmla="*/ 1766777 h 1936898"/>
                <a:gd name="connsiteX18" fmla="*/ 318976 w 478465"/>
                <a:gd name="connsiteY18" fmla="*/ 1766777 h 1936898"/>
                <a:gd name="connsiteX19" fmla="*/ 104553 w 478465"/>
                <a:gd name="connsiteY19" fmla="*/ 1733107 h 1936898"/>
                <a:gd name="connsiteX20" fmla="*/ 42530 w 478465"/>
                <a:gd name="connsiteY20" fmla="*/ 1745512 h 1936898"/>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5779 w 419691"/>
                <a:gd name="connsiteY0" fmla="*/ 15045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045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0 w 450112"/>
                <a:gd name="connsiteY0" fmla="*/ 1580707 h 1779182"/>
                <a:gd name="connsiteX1" fmla="*/ 35442 w 450112"/>
                <a:gd name="connsiteY1" fmla="*/ 671623 h 1779182"/>
                <a:gd name="connsiteX2" fmla="*/ 46074 w 450112"/>
                <a:gd name="connsiteY2" fmla="*/ 501502 h 1779182"/>
                <a:gd name="connsiteX3" fmla="*/ 77972 w 450112"/>
                <a:gd name="connsiteY3" fmla="*/ 554665 h 1779182"/>
                <a:gd name="connsiteX4" fmla="*/ 99237 w 450112"/>
                <a:gd name="connsiteY4" fmla="*/ 97465 h 1779182"/>
                <a:gd name="connsiteX5" fmla="*/ 120502 w 450112"/>
                <a:gd name="connsiteY5" fmla="*/ 501502 h 1779182"/>
                <a:gd name="connsiteX6" fmla="*/ 141767 w 450112"/>
                <a:gd name="connsiteY6" fmla="*/ 1772 h 1779182"/>
                <a:gd name="connsiteX7" fmla="*/ 163033 w 450112"/>
                <a:gd name="connsiteY7" fmla="*/ 490870 h 1779182"/>
                <a:gd name="connsiteX8" fmla="*/ 184298 w 450112"/>
                <a:gd name="connsiteY8" fmla="*/ 235688 h 1779182"/>
                <a:gd name="connsiteX9" fmla="*/ 226828 w 450112"/>
                <a:gd name="connsiteY9" fmla="*/ 533400 h 1779182"/>
                <a:gd name="connsiteX10" fmla="*/ 237460 w 450112"/>
                <a:gd name="connsiteY10" fmla="*/ 235688 h 1779182"/>
                <a:gd name="connsiteX11" fmla="*/ 311888 w 450112"/>
                <a:gd name="connsiteY11" fmla="*/ 916172 h 1779182"/>
                <a:gd name="connsiteX12" fmla="*/ 333153 w 450112"/>
                <a:gd name="connsiteY12" fmla="*/ 1288312 h 1779182"/>
                <a:gd name="connsiteX13" fmla="*/ 354419 w 450112"/>
                <a:gd name="connsiteY13" fmla="*/ 1660451 h 1779182"/>
                <a:gd name="connsiteX14" fmla="*/ 365051 w 450112"/>
                <a:gd name="connsiteY14" fmla="*/ 1766777 h 1779182"/>
                <a:gd name="connsiteX15" fmla="*/ 396949 w 450112"/>
                <a:gd name="connsiteY15" fmla="*/ 1586023 h 1779182"/>
                <a:gd name="connsiteX16" fmla="*/ 418214 w 450112"/>
                <a:gd name="connsiteY16" fmla="*/ 1692349 h 1779182"/>
                <a:gd name="connsiteX17" fmla="*/ 428847 w 450112"/>
                <a:gd name="connsiteY17" fmla="*/ 1766777 h 1779182"/>
                <a:gd name="connsiteX18" fmla="*/ 290623 w 450112"/>
                <a:gd name="connsiteY18" fmla="*/ 1766777 h 1779182"/>
                <a:gd name="connsiteX19" fmla="*/ 76200 w 450112"/>
                <a:gd name="connsiteY19" fmla="*/ 1733107 h 1779182"/>
                <a:gd name="connsiteX20" fmla="*/ 0 w 450112"/>
                <a:gd name="connsiteY20" fmla="*/ 1580707 h 177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112" h="1779182">
                  <a:moveTo>
                    <a:pt x="0" y="1580707"/>
                  </a:moveTo>
                  <a:cubicBezTo>
                    <a:pt x="37214" y="1332614"/>
                    <a:pt x="27763" y="851490"/>
                    <a:pt x="35442" y="671623"/>
                  </a:cubicBezTo>
                  <a:cubicBezTo>
                    <a:pt x="43121" y="491756"/>
                    <a:pt x="38986" y="520995"/>
                    <a:pt x="46074" y="501502"/>
                  </a:cubicBezTo>
                  <a:cubicBezTo>
                    <a:pt x="53162" y="482009"/>
                    <a:pt x="69112" y="622004"/>
                    <a:pt x="77972" y="554665"/>
                  </a:cubicBezTo>
                  <a:cubicBezTo>
                    <a:pt x="86832" y="487326"/>
                    <a:pt x="92149" y="106326"/>
                    <a:pt x="99237" y="97465"/>
                  </a:cubicBezTo>
                  <a:cubicBezTo>
                    <a:pt x="106325" y="88604"/>
                    <a:pt x="113414" y="517451"/>
                    <a:pt x="120502" y="501502"/>
                  </a:cubicBezTo>
                  <a:cubicBezTo>
                    <a:pt x="127590" y="485553"/>
                    <a:pt x="134679" y="3544"/>
                    <a:pt x="141767" y="1772"/>
                  </a:cubicBezTo>
                  <a:cubicBezTo>
                    <a:pt x="148855" y="0"/>
                    <a:pt x="155945" y="451884"/>
                    <a:pt x="163033" y="490870"/>
                  </a:cubicBezTo>
                  <a:cubicBezTo>
                    <a:pt x="170121" y="529856"/>
                    <a:pt x="173666" y="228600"/>
                    <a:pt x="184298" y="235688"/>
                  </a:cubicBezTo>
                  <a:cubicBezTo>
                    <a:pt x="194930" y="242776"/>
                    <a:pt x="217968" y="533400"/>
                    <a:pt x="226828" y="533400"/>
                  </a:cubicBezTo>
                  <a:cubicBezTo>
                    <a:pt x="235688" y="533400"/>
                    <a:pt x="223283" y="171893"/>
                    <a:pt x="237460" y="235688"/>
                  </a:cubicBezTo>
                  <a:cubicBezTo>
                    <a:pt x="251637" y="299483"/>
                    <a:pt x="295939" y="740735"/>
                    <a:pt x="311888" y="916172"/>
                  </a:cubicBezTo>
                  <a:cubicBezTo>
                    <a:pt x="327837" y="1091609"/>
                    <a:pt x="333153" y="1288312"/>
                    <a:pt x="333153" y="1288312"/>
                  </a:cubicBezTo>
                  <a:cubicBezTo>
                    <a:pt x="340241" y="1412358"/>
                    <a:pt x="349103" y="1580707"/>
                    <a:pt x="354419" y="1660451"/>
                  </a:cubicBezTo>
                  <a:cubicBezTo>
                    <a:pt x="359735" y="1740195"/>
                    <a:pt x="357963" y="1779182"/>
                    <a:pt x="365051" y="1766777"/>
                  </a:cubicBezTo>
                  <a:cubicBezTo>
                    <a:pt x="372139" y="1754372"/>
                    <a:pt x="388089" y="1598428"/>
                    <a:pt x="396949" y="1586023"/>
                  </a:cubicBezTo>
                  <a:cubicBezTo>
                    <a:pt x="405809" y="1573618"/>
                    <a:pt x="412898" y="1662223"/>
                    <a:pt x="418214" y="1692349"/>
                  </a:cubicBezTo>
                  <a:cubicBezTo>
                    <a:pt x="423530" y="1722475"/>
                    <a:pt x="450112" y="1754372"/>
                    <a:pt x="428847" y="1766777"/>
                  </a:cubicBezTo>
                  <a:cubicBezTo>
                    <a:pt x="407582" y="1779182"/>
                    <a:pt x="349397" y="1772389"/>
                    <a:pt x="290623" y="1766777"/>
                  </a:cubicBezTo>
                  <a:cubicBezTo>
                    <a:pt x="231849" y="1761165"/>
                    <a:pt x="124637" y="1764119"/>
                    <a:pt x="76200" y="1733107"/>
                  </a:cubicBezTo>
                  <a:cubicBezTo>
                    <a:pt x="27763" y="1702095"/>
                    <a:pt x="17721" y="1772093"/>
                    <a:pt x="0" y="1580707"/>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8648995" y="1686739"/>
              <a:ext cx="230373" cy="1951074"/>
            </a:xfrm>
            <a:custGeom>
              <a:avLst/>
              <a:gdLst>
                <a:gd name="connsiteX0" fmla="*/ 219739 w 253409"/>
                <a:gd name="connsiteY0" fmla="*/ 1897911 h 2177902"/>
                <a:gd name="connsiteX1" fmla="*/ 230372 w 253409"/>
                <a:gd name="connsiteY1" fmla="*/ 292395 h 2177902"/>
                <a:gd name="connsiteX2" fmla="*/ 198474 w 253409"/>
                <a:gd name="connsiteY2" fmla="*/ 143539 h 2177902"/>
                <a:gd name="connsiteX3" fmla="*/ 166577 w 253409"/>
                <a:gd name="connsiteY3" fmla="*/ 324292 h 2177902"/>
                <a:gd name="connsiteX4" fmla="*/ 134679 w 253409"/>
                <a:gd name="connsiteY4" fmla="*/ 643269 h 2177902"/>
                <a:gd name="connsiteX5" fmla="*/ 134679 w 253409"/>
                <a:gd name="connsiteY5" fmla="*/ 834655 h 2177902"/>
                <a:gd name="connsiteX6" fmla="*/ 124046 w 253409"/>
                <a:gd name="connsiteY6" fmla="*/ 951613 h 2177902"/>
                <a:gd name="connsiteX7" fmla="*/ 92149 w 253409"/>
                <a:gd name="connsiteY7" fmla="*/ 1121734 h 2177902"/>
                <a:gd name="connsiteX8" fmla="*/ 70884 w 253409"/>
                <a:gd name="connsiteY8" fmla="*/ 834655 h 2177902"/>
                <a:gd name="connsiteX9" fmla="*/ 81516 w 253409"/>
                <a:gd name="connsiteY9" fmla="*/ 983511 h 2177902"/>
                <a:gd name="connsiteX10" fmla="*/ 17721 w 253409"/>
                <a:gd name="connsiteY10" fmla="*/ 1238692 h 2177902"/>
                <a:gd name="connsiteX11" fmla="*/ 28353 w 253409"/>
                <a:gd name="connsiteY11" fmla="*/ 1472609 h 2177902"/>
                <a:gd name="connsiteX12" fmla="*/ 38986 w 253409"/>
                <a:gd name="connsiteY12" fmla="*/ 1749055 h 2177902"/>
                <a:gd name="connsiteX13" fmla="*/ 38986 w 253409"/>
                <a:gd name="connsiteY13" fmla="*/ 1855381 h 2177902"/>
                <a:gd name="connsiteX14" fmla="*/ 28353 w 253409"/>
                <a:gd name="connsiteY14" fmla="*/ 1929809 h 2177902"/>
                <a:gd name="connsiteX15" fmla="*/ 28353 w 253409"/>
                <a:gd name="connsiteY15" fmla="*/ 1972339 h 2177902"/>
                <a:gd name="connsiteX16" fmla="*/ 219739 w 253409"/>
                <a:gd name="connsiteY16" fmla="*/ 1897911 h 2177902"/>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5 w 252228"/>
                <a:gd name="connsiteY16" fmla="*/ 2014869 h 2189303"/>
                <a:gd name="connsiteX17" fmla="*/ 218558 w 252228"/>
                <a:gd name="connsiteY17" fmla="*/ 1897911 h 2189303"/>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4 w 252228"/>
                <a:gd name="connsiteY16" fmla="*/ 1938669 h 2189303"/>
                <a:gd name="connsiteX17" fmla="*/ 218558 w 252228"/>
                <a:gd name="connsiteY17" fmla="*/ 1897911 h 2189303"/>
                <a:gd name="connsiteX0" fmla="*/ 190204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4 w 230373"/>
                <a:gd name="connsiteY16" fmla="*/ 1894662 h 1951074"/>
                <a:gd name="connsiteX17" fmla="*/ 190204 w 230373"/>
                <a:gd name="connsiteY17" fmla="*/ 1589862 h 1951074"/>
                <a:gd name="connsiteX0" fmla="*/ 190204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4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2 h 1951074"/>
                <a:gd name="connsiteX0" fmla="*/ 190205 w 230373"/>
                <a:gd name="connsiteY0" fmla="*/ 1589861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1 h 19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373" h="1951074">
                  <a:moveTo>
                    <a:pt x="190205" y="1589861"/>
                  </a:moveTo>
                  <a:cubicBezTo>
                    <a:pt x="218124" y="1281115"/>
                    <a:pt x="228010" y="496776"/>
                    <a:pt x="229191" y="248388"/>
                  </a:cubicBezTo>
                  <a:cubicBezTo>
                    <a:pt x="230373" y="0"/>
                    <a:pt x="207926" y="94216"/>
                    <a:pt x="197293" y="99532"/>
                  </a:cubicBezTo>
                  <a:cubicBezTo>
                    <a:pt x="186661" y="104848"/>
                    <a:pt x="176028" y="196997"/>
                    <a:pt x="165396" y="280285"/>
                  </a:cubicBezTo>
                  <a:cubicBezTo>
                    <a:pt x="154764" y="363573"/>
                    <a:pt x="138814" y="514202"/>
                    <a:pt x="133498" y="599262"/>
                  </a:cubicBezTo>
                  <a:cubicBezTo>
                    <a:pt x="128182" y="684322"/>
                    <a:pt x="135270" y="739257"/>
                    <a:pt x="133498" y="790648"/>
                  </a:cubicBezTo>
                  <a:cubicBezTo>
                    <a:pt x="131726" y="842039"/>
                    <a:pt x="129953" y="859760"/>
                    <a:pt x="122865" y="907606"/>
                  </a:cubicBezTo>
                  <a:cubicBezTo>
                    <a:pt x="115777" y="955453"/>
                    <a:pt x="99828" y="1097220"/>
                    <a:pt x="90968" y="1077727"/>
                  </a:cubicBezTo>
                  <a:cubicBezTo>
                    <a:pt x="82108" y="1058234"/>
                    <a:pt x="71475" y="813685"/>
                    <a:pt x="69703" y="790648"/>
                  </a:cubicBezTo>
                  <a:cubicBezTo>
                    <a:pt x="67931" y="767611"/>
                    <a:pt x="89195" y="872165"/>
                    <a:pt x="80335" y="939504"/>
                  </a:cubicBezTo>
                  <a:cubicBezTo>
                    <a:pt x="71475" y="1006843"/>
                    <a:pt x="25400" y="1113169"/>
                    <a:pt x="16540" y="1194685"/>
                  </a:cubicBezTo>
                  <a:cubicBezTo>
                    <a:pt x="7680" y="1276201"/>
                    <a:pt x="23628" y="1343542"/>
                    <a:pt x="27172" y="1428602"/>
                  </a:cubicBezTo>
                  <a:cubicBezTo>
                    <a:pt x="30716" y="1513662"/>
                    <a:pt x="36033" y="1641253"/>
                    <a:pt x="37805" y="1705048"/>
                  </a:cubicBezTo>
                  <a:cubicBezTo>
                    <a:pt x="39577" y="1768843"/>
                    <a:pt x="39577" y="1781248"/>
                    <a:pt x="37805" y="1811374"/>
                  </a:cubicBezTo>
                  <a:cubicBezTo>
                    <a:pt x="36033" y="1841500"/>
                    <a:pt x="28944" y="1866309"/>
                    <a:pt x="27172" y="1885802"/>
                  </a:cubicBezTo>
                  <a:cubicBezTo>
                    <a:pt x="25400" y="1905295"/>
                    <a:pt x="0" y="1926855"/>
                    <a:pt x="27172" y="1928332"/>
                  </a:cubicBezTo>
                  <a:cubicBezTo>
                    <a:pt x="54344" y="1929809"/>
                    <a:pt x="163033" y="1951074"/>
                    <a:pt x="190205" y="1894662"/>
                  </a:cubicBezTo>
                  <a:cubicBezTo>
                    <a:pt x="217377" y="1838250"/>
                    <a:pt x="176998" y="1881253"/>
                    <a:pt x="190205" y="1589861"/>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0" y="609600"/>
              <a:ext cx="6705600" cy="60960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tangle 8"/>
            <p:cNvSpPr/>
            <p:nvPr/>
          </p:nvSpPr>
          <p:spPr>
            <a:xfrm>
              <a:off x="6705600" y="838200"/>
              <a:ext cx="2136648" cy="487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Arrow Connector 9"/>
            <p:cNvCxnSpPr/>
            <p:nvPr/>
          </p:nvCxnSpPr>
          <p:spPr>
            <a:xfrm flipV="1">
              <a:off x="6705600" y="3581400"/>
              <a:ext cx="5165"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2" name="Group 27"/>
            <p:cNvGrpSpPr/>
            <p:nvPr/>
          </p:nvGrpSpPr>
          <p:grpSpPr>
            <a:xfrm>
              <a:off x="8651442" y="3581400"/>
              <a:ext cx="340158" cy="2823865"/>
              <a:chOff x="8651442" y="3581400"/>
              <a:chExt cx="340158" cy="2823865"/>
            </a:xfrm>
          </p:grpSpPr>
          <p:cxnSp>
            <p:nvCxnSpPr>
              <p:cNvPr id="13" name="Straight Arrow Connector 12"/>
              <p:cNvCxnSpPr>
                <a:stCxn id="14" idx="0"/>
              </p:cNvCxnSpPr>
              <p:nvPr/>
            </p:nvCxnSpPr>
            <p:spPr>
              <a:xfrm flipV="1">
                <a:off x="8821521" y="3581400"/>
                <a:ext cx="17679"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useBgFill="1">
            <p:nvSpPr>
              <p:cNvPr id="14" name="TextBox 13"/>
              <p:cNvSpPr txBox="1">
                <a:spLocks noChangeArrowheads="1"/>
              </p:cNvSpPr>
              <p:nvPr/>
            </p:nvSpPr>
            <p:spPr bwMode="auto">
              <a:xfrm>
                <a:off x="8651442" y="5943600"/>
                <a:ext cx="340158" cy="461665"/>
              </a:xfrm>
              <a:prstGeom prst="rect">
                <a:avLst/>
              </a:prstGeom>
              <a:ln w="38100">
                <a:solidFill>
                  <a:schemeClr val="tx1"/>
                </a:solidFill>
                <a:miter lim="800000"/>
                <a:headEnd/>
                <a:tailEnd/>
              </a:ln>
            </p:spPr>
            <p:txBody>
              <a:bodyPr wrap="none">
                <a:spAutoFit/>
              </a:bodyPr>
              <a:lstStyle/>
              <a:p>
                <a:r>
                  <a:rPr lang="en-US" sz="2400" b="1" dirty="0" smtClean="0"/>
                  <a:t>0</a:t>
                </a:r>
                <a:endParaRPr lang="en-US" sz="2400" b="1" dirty="0"/>
              </a:p>
            </p:txBody>
          </p:sp>
        </p:grpSp>
        <p:sp>
          <p:nvSpPr>
            <p:cNvPr id="15" name="Freeform 14"/>
            <p:cNvSpPr/>
            <p:nvPr/>
          </p:nvSpPr>
          <p:spPr>
            <a:xfrm>
              <a:off x="7600214" y="3528237"/>
              <a:ext cx="1086586" cy="1729563"/>
            </a:xfrm>
            <a:custGeom>
              <a:avLst/>
              <a:gdLst>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31898 w 1059712"/>
                <a:gd name="connsiteY42" fmla="*/ 83288 h 1729563"/>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123338 w 1059712"/>
                <a:gd name="connsiteY42" fmla="*/ 174728 h 1729563"/>
                <a:gd name="connsiteX0" fmla="*/ 51390 w 1079204"/>
                <a:gd name="connsiteY0" fmla="*/ 83288 h 1729563"/>
                <a:gd name="connsiteX1" fmla="*/ 5316 w 1079204"/>
                <a:gd name="connsiteY1" fmla="*/ 49618 h 1729563"/>
                <a:gd name="connsiteX2" fmla="*/ 83288 w 1079204"/>
                <a:gd name="connsiteY2" fmla="*/ 274674 h 1729563"/>
                <a:gd name="connsiteX3" fmla="*/ 93921 w 1079204"/>
                <a:gd name="connsiteY3" fmla="*/ 731874 h 1729563"/>
                <a:gd name="connsiteX4" fmla="*/ 104553 w 1079204"/>
                <a:gd name="connsiteY4" fmla="*/ 827567 h 1729563"/>
                <a:gd name="connsiteX5" fmla="*/ 136451 w 1079204"/>
                <a:gd name="connsiteY5" fmla="*/ 487325 h 1729563"/>
                <a:gd name="connsiteX6" fmla="*/ 157716 w 1079204"/>
                <a:gd name="connsiteY6" fmla="*/ 104553 h 1729563"/>
                <a:gd name="connsiteX7" fmla="*/ 168349 w 1079204"/>
                <a:gd name="connsiteY7" fmla="*/ 40758 h 1729563"/>
                <a:gd name="connsiteX8" fmla="*/ 200246 w 1079204"/>
                <a:gd name="connsiteY8" fmla="*/ 93920 h 1729563"/>
                <a:gd name="connsiteX9" fmla="*/ 210879 w 1079204"/>
                <a:gd name="connsiteY9" fmla="*/ 349102 h 1729563"/>
                <a:gd name="connsiteX10" fmla="*/ 221511 w 1079204"/>
                <a:gd name="connsiteY10" fmla="*/ 551120 h 1729563"/>
                <a:gd name="connsiteX11" fmla="*/ 274674 w 1079204"/>
                <a:gd name="connsiteY11" fmla="*/ 349102 h 1729563"/>
                <a:gd name="connsiteX12" fmla="*/ 317204 w 1079204"/>
                <a:gd name="connsiteY12" fmla="*/ 136451 h 1729563"/>
                <a:gd name="connsiteX13" fmla="*/ 327837 w 1079204"/>
                <a:gd name="connsiteY13" fmla="*/ 497958 h 1729563"/>
                <a:gd name="connsiteX14" fmla="*/ 391632 w 1079204"/>
                <a:gd name="connsiteY14" fmla="*/ 1231604 h 1729563"/>
                <a:gd name="connsiteX15" fmla="*/ 402265 w 1079204"/>
                <a:gd name="connsiteY15" fmla="*/ 1391092 h 1729563"/>
                <a:gd name="connsiteX16" fmla="*/ 455428 w 1079204"/>
                <a:gd name="connsiteY16" fmla="*/ 1072116 h 1729563"/>
                <a:gd name="connsiteX17" fmla="*/ 519223 w 1079204"/>
                <a:gd name="connsiteY17" fmla="*/ 593651 h 1729563"/>
                <a:gd name="connsiteX18" fmla="*/ 561753 w 1079204"/>
                <a:gd name="connsiteY18" fmla="*/ 476692 h 1729563"/>
                <a:gd name="connsiteX19" fmla="*/ 540488 w 1079204"/>
                <a:gd name="connsiteY19" fmla="*/ 859465 h 1729563"/>
                <a:gd name="connsiteX20" fmla="*/ 572386 w 1079204"/>
                <a:gd name="connsiteY20" fmla="*/ 1284767 h 1729563"/>
                <a:gd name="connsiteX21" fmla="*/ 593651 w 1079204"/>
                <a:gd name="connsiteY21" fmla="*/ 1433623 h 1729563"/>
                <a:gd name="connsiteX22" fmla="*/ 646814 w 1079204"/>
                <a:gd name="connsiteY22" fmla="*/ 955158 h 1729563"/>
                <a:gd name="connsiteX23" fmla="*/ 657446 w 1079204"/>
                <a:gd name="connsiteY23" fmla="*/ 1433623 h 1729563"/>
                <a:gd name="connsiteX24" fmla="*/ 668079 w 1079204"/>
                <a:gd name="connsiteY24" fmla="*/ 1465520 h 1729563"/>
                <a:gd name="connsiteX25" fmla="*/ 710609 w 1079204"/>
                <a:gd name="connsiteY25" fmla="*/ 1114646 h 1729563"/>
                <a:gd name="connsiteX26" fmla="*/ 721242 w 1079204"/>
                <a:gd name="connsiteY26" fmla="*/ 848832 h 1729563"/>
                <a:gd name="connsiteX27" fmla="*/ 753139 w 1079204"/>
                <a:gd name="connsiteY27" fmla="*/ 838199 h 1729563"/>
                <a:gd name="connsiteX28" fmla="*/ 785037 w 1079204"/>
                <a:gd name="connsiteY28" fmla="*/ 827567 h 1729563"/>
                <a:gd name="connsiteX29" fmla="*/ 827567 w 1079204"/>
                <a:gd name="connsiteY29" fmla="*/ 848832 h 1729563"/>
                <a:gd name="connsiteX30" fmla="*/ 870097 w 1079204"/>
                <a:gd name="connsiteY30" fmla="*/ 1135911 h 1729563"/>
                <a:gd name="connsiteX31" fmla="*/ 901995 w 1079204"/>
                <a:gd name="connsiteY31" fmla="*/ 1508051 h 1729563"/>
                <a:gd name="connsiteX32" fmla="*/ 933893 w 1079204"/>
                <a:gd name="connsiteY32" fmla="*/ 1422990 h 1729563"/>
                <a:gd name="connsiteX33" fmla="*/ 965790 w 1079204"/>
                <a:gd name="connsiteY33" fmla="*/ 1550581 h 1729563"/>
                <a:gd name="connsiteX34" fmla="*/ 997688 w 1079204"/>
                <a:gd name="connsiteY34" fmla="*/ 1720702 h 1729563"/>
                <a:gd name="connsiteX35" fmla="*/ 1008321 w 1079204"/>
                <a:gd name="connsiteY35" fmla="*/ 1497418 h 1729563"/>
                <a:gd name="connsiteX36" fmla="*/ 1018953 w 1079204"/>
                <a:gd name="connsiteY36" fmla="*/ 1210339 h 1729563"/>
                <a:gd name="connsiteX37" fmla="*/ 1040218 w 1079204"/>
                <a:gd name="connsiteY37" fmla="*/ 1072116 h 1729563"/>
                <a:gd name="connsiteX38" fmla="*/ 1050851 w 1079204"/>
                <a:gd name="connsiteY38" fmla="*/ 710609 h 1729563"/>
                <a:gd name="connsiteX39" fmla="*/ 1072116 w 1079204"/>
                <a:gd name="connsiteY39" fmla="*/ 104553 h 1729563"/>
                <a:gd name="connsiteX40" fmla="*/ 1061483 w 1079204"/>
                <a:gd name="connsiteY40" fmla="*/ 83288 h 1729563"/>
                <a:gd name="connsiteX41" fmla="*/ 965790 w 1079204"/>
                <a:gd name="connsiteY41" fmla="*/ 83288 h 1729563"/>
                <a:gd name="connsiteX42" fmla="*/ 274674 w 1079204"/>
                <a:gd name="connsiteY42" fmla="*/ 83288 h 1729563"/>
                <a:gd name="connsiteX43" fmla="*/ 142830 w 1079204"/>
                <a:gd name="connsiteY43" fmla="*/ 174728 h 1729563"/>
                <a:gd name="connsiteX0" fmla="*/ 51390 w 1079204"/>
                <a:gd name="connsiteY0" fmla="*/ 461808 h 2108083"/>
                <a:gd name="connsiteX1" fmla="*/ 5316 w 1079204"/>
                <a:gd name="connsiteY1" fmla="*/ 428138 h 2108083"/>
                <a:gd name="connsiteX2" fmla="*/ 83288 w 1079204"/>
                <a:gd name="connsiteY2" fmla="*/ 653194 h 2108083"/>
                <a:gd name="connsiteX3" fmla="*/ 93921 w 1079204"/>
                <a:gd name="connsiteY3" fmla="*/ 1110394 h 2108083"/>
                <a:gd name="connsiteX4" fmla="*/ 104553 w 1079204"/>
                <a:gd name="connsiteY4" fmla="*/ 1206087 h 2108083"/>
                <a:gd name="connsiteX5" fmla="*/ 136451 w 1079204"/>
                <a:gd name="connsiteY5" fmla="*/ 865845 h 2108083"/>
                <a:gd name="connsiteX6" fmla="*/ 157716 w 1079204"/>
                <a:gd name="connsiteY6" fmla="*/ 483073 h 2108083"/>
                <a:gd name="connsiteX7" fmla="*/ 168349 w 1079204"/>
                <a:gd name="connsiteY7" fmla="*/ 419278 h 2108083"/>
                <a:gd name="connsiteX8" fmla="*/ 200246 w 1079204"/>
                <a:gd name="connsiteY8" fmla="*/ 472440 h 2108083"/>
                <a:gd name="connsiteX9" fmla="*/ 210879 w 1079204"/>
                <a:gd name="connsiteY9" fmla="*/ 727622 h 2108083"/>
                <a:gd name="connsiteX10" fmla="*/ 221511 w 1079204"/>
                <a:gd name="connsiteY10" fmla="*/ 929640 h 2108083"/>
                <a:gd name="connsiteX11" fmla="*/ 274674 w 1079204"/>
                <a:gd name="connsiteY11" fmla="*/ 727622 h 2108083"/>
                <a:gd name="connsiteX12" fmla="*/ 317204 w 1079204"/>
                <a:gd name="connsiteY12" fmla="*/ 514971 h 2108083"/>
                <a:gd name="connsiteX13" fmla="*/ 327837 w 1079204"/>
                <a:gd name="connsiteY13" fmla="*/ 876478 h 2108083"/>
                <a:gd name="connsiteX14" fmla="*/ 391632 w 1079204"/>
                <a:gd name="connsiteY14" fmla="*/ 1610124 h 2108083"/>
                <a:gd name="connsiteX15" fmla="*/ 402265 w 1079204"/>
                <a:gd name="connsiteY15" fmla="*/ 1769612 h 2108083"/>
                <a:gd name="connsiteX16" fmla="*/ 455428 w 1079204"/>
                <a:gd name="connsiteY16" fmla="*/ 1450636 h 2108083"/>
                <a:gd name="connsiteX17" fmla="*/ 519223 w 1079204"/>
                <a:gd name="connsiteY17" fmla="*/ 972171 h 2108083"/>
                <a:gd name="connsiteX18" fmla="*/ 561753 w 1079204"/>
                <a:gd name="connsiteY18" fmla="*/ 855212 h 2108083"/>
                <a:gd name="connsiteX19" fmla="*/ 540488 w 1079204"/>
                <a:gd name="connsiteY19" fmla="*/ 1237985 h 2108083"/>
                <a:gd name="connsiteX20" fmla="*/ 572386 w 1079204"/>
                <a:gd name="connsiteY20" fmla="*/ 1663287 h 2108083"/>
                <a:gd name="connsiteX21" fmla="*/ 593651 w 1079204"/>
                <a:gd name="connsiteY21" fmla="*/ 1812143 h 2108083"/>
                <a:gd name="connsiteX22" fmla="*/ 646814 w 1079204"/>
                <a:gd name="connsiteY22" fmla="*/ 1333678 h 2108083"/>
                <a:gd name="connsiteX23" fmla="*/ 657446 w 1079204"/>
                <a:gd name="connsiteY23" fmla="*/ 1812143 h 2108083"/>
                <a:gd name="connsiteX24" fmla="*/ 668079 w 1079204"/>
                <a:gd name="connsiteY24" fmla="*/ 1844040 h 2108083"/>
                <a:gd name="connsiteX25" fmla="*/ 710609 w 1079204"/>
                <a:gd name="connsiteY25" fmla="*/ 1493166 h 2108083"/>
                <a:gd name="connsiteX26" fmla="*/ 721242 w 1079204"/>
                <a:gd name="connsiteY26" fmla="*/ 1227352 h 2108083"/>
                <a:gd name="connsiteX27" fmla="*/ 753139 w 1079204"/>
                <a:gd name="connsiteY27" fmla="*/ 1216719 h 2108083"/>
                <a:gd name="connsiteX28" fmla="*/ 785037 w 1079204"/>
                <a:gd name="connsiteY28" fmla="*/ 1206087 h 2108083"/>
                <a:gd name="connsiteX29" fmla="*/ 827567 w 1079204"/>
                <a:gd name="connsiteY29" fmla="*/ 1227352 h 2108083"/>
                <a:gd name="connsiteX30" fmla="*/ 870097 w 1079204"/>
                <a:gd name="connsiteY30" fmla="*/ 1514431 h 2108083"/>
                <a:gd name="connsiteX31" fmla="*/ 901995 w 1079204"/>
                <a:gd name="connsiteY31" fmla="*/ 1886571 h 2108083"/>
                <a:gd name="connsiteX32" fmla="*/ 933893 w 1079204"/>
                <a:gd name="connsiteY32" fmla="*/ 1801510 h 2108083"/>
                <a:gd name="connsiteX33" fmla="*/ 965790 w 1079204"/>
                <a:gd name="connsiteY33" fmla="*/ 1929101 h 2108083"/>
                <a:gd name="connsiteX34" fmla="*/ 997688 w 1079204"/>
                <a:gd name="connsiteY34" fmla="*/ 2099222 h 2108083"/>
                <a:gd name="connsiteX35" fmla="*/ 1008321 w 1079204"/>
                <a:gd name="connsiteY35" fmla="*/ 1875938 h 2108083"/>
                <a:gd name="connsiteX36" fmla="*/ 1018953 w 1079204"/>
                <a:gd name="connsiteY36" fmla="*/ 1588859 h 2108083"/>
                <a:gd name="connsiteX37" fmla="*/ 1040218 w 1079204"/>
                <a:gd name="connsiteY37" fmla="*/ 1450636 h 2108083"/>
                <a:gd name="connsiteX38" fmla="*/ 1050851 w 1079204"/>
                <a:gd name="connsiteY38" fmla="*/ 1089129 h 2108083"/>
                <a:gd name="connsiteX39" fmla="*/ 1072116 w 1079204"/>
                <a:gd name="connsiteY39" fmla="*/ 483073 h 2108083"/>
                <a:gd name="connsiteX40" fmla="*/ 1061483 w 1079204"/>
                <a:gd name="connsiteY40" fmla="*/ 461808 h 2108083"/>
                <a:gd name="connsiteX41" fmla="*/ 965790 w 1079204"/>
                <a:gd name="connsiteY41" fmla="*/ 461808 h 2108083"/>
                <a:gd name="connsiteX42" fmla="*/ 274674 w 1079204"/>
                <a:gd name="connsiteY42" fmla="*/ 461808 h 2108083"/>
                <a:gd name="connsiteX43" fmla="*/ 81516 w 1079204"/>
                <a:gd name="connsiteY43" fmla="*/ 123338 h 2108083"/>
                <a:gd name="connsiteX0" fmla="*/ 29416 w 1057230"/>
                <a:gd name="connsiteY0" fmla="*/ 461808 h 2108083"/>
                <a:gd name="connsiteX1" fmla="*/ 59542 w 1057230"/>
                <a:gd name="connsiteY1" fmla="*/ 580538 h 2108083"/>
                <a:gd name="connsiteX2" fmla="*/ 61314 w 1057230"/>
                <a:gd name="connsiteY2" fmla="*/ 653194 h 2108083"/>
                <a:gd name="connsiteX3" fmla="*/ 71947 w 1057230"/>
                <a:gd name="connsiteY3" fmla="*/ 1110394 h 2108083"/>
                <a:gd name="connsiteX4" fmla="*/ 82579 w 1057230"/>
                <a:gd name="connsiteY4" fmla="*/ 1206087 h 2108083"/>
                <a:gd name="connsiteX5" fmla="*/ 114477 w 1057230"/>
                <a:gd name="connsiteY5" fmla="*/ 865845 h 2108083"/>
                <a:gd name="connsiteX6" fmla="*/ 135742 w 1057230"/>
                <a:gd name="connsiteY6" fmla="*/ 483073 h 2108083"/>
                <a:gd name="connsiteX7" fmla="*/ 146375 w 1057230"/>
                <a:gd name="connsiteY7" fmla="*/ 419278 h 2108083"/>
                <a:gd name="connsiteX8" fmla="*/ 178272 w 1057230"/>
                <a:gd name="connsiteY8" fmla="*/ 472440 h 2108083"/>
                <a:gd name="connsiteX9" fmla="*/ 188905 w 1057230"/>
                <a:gd name="connsiteY9" fmla="*/ 727622 h 2108083"/>
                <a:gd name="connsiteX10" fmla="*/ 199537 w 1057230"/>
                <a:gd name="connsiteY10" fmla="*/ 929640 h 2108083"/>
                <a:gd name="connsiteX11" fmla="*/ 252700 w 1057230"/>
                <a:gd name="connsiteY11" fmla="*/ 727622 h 2108083"/>
                <a:gd name="connsiteX12" fmla="*/ 295230 w 1057230"/>
                <a:gd name="connsiteY12" fmla="*/ 514971 h 2108083"/>
                <a:gd name="connsiteX13" fmla="*/ 305863 w 1057230"/>
                <a:gd name="connsiteY13" fmla="*/ 876478 h 2108083"/>
                <a:gd name="connsiteX14" fmla="*/ 369658 w 1057230"/>
                <a:gd name="connsiteY14" fmla="*/ 1610124 h 2108083"/>
                <a:gd name="connsiteX15" fmla="*/ 380291 w 1057230"/>
                <a:gd name="connsiteY15" fmla="*/ 1769612 h 2108083"/>
                <a:gd name="connsiteX16" fmla="*/ 433454 w 1057230"/>
                <a:gd name="connsiteY16" fmla="*/ 1450636 h 2108083"/>
                <a:gd name="connsiteX17" fmla="*/ 497249 w 1057230"/>
                <a:gd name="connsiteY17" fmla="*/ 972171 h 2108083"/>
                <a:gd name="connsiteX18" fmla="*/ 539779 w 1057230"/>
                <a:gd name="connsiteY18" fmla="*/ 855212 h 2108083"/>
                <a:gd name="connsiteX19" fmla="*/ 518514 w 1057230"/>
                <a:gd name="connsiteY19" fmla="*/ 1237985 h 2108083"/>
                <a:gd name="connsiteX20" fmla="*/ 550412 w 1057230"/>
                <a:gd name="connsiteY20" fmla="*/ 1663287 h 2108083"/>
                <a:gd name="connsiteX21" fmla="*/ 571677 w 1057230"/>
                <a:gd name="connsiteY21" fmla="*/ 1812143 h 2108083"/>
                <a:gd name="connsiteX22" fmla="*/ 624840 w 1057230"/>
                <a:gd name="connsiteY22" fmla="*/ 1333678 h 2108083"/>
                <a:gd name="connsiteX23" fmla="*/ 635472 w 1057230"/>
                <a:gd name="connsiteY23" fmla="*/ 1812143 h 2108083"/>
                <a:gd name="connsiteX24" fmla="*/ 646105 w 1057230"/>
                <a:gd name="connsiteY24" fmla="*/ 1844040 h 2108083"/>
                <a:gd name="connsiteX25" fmla="*/ 688635 w 1057230"/>
                <a:gd name="connsiteY25" fmla="*/ 1493166 h 2108083"/>
                <a:gd name="connsiteX26" fmla="*/ 699268 w 1057230"/>
                <a:gd name="connsiteY26" fmla="*/ 1227352 h 2108083"/>
                <a:gd name="connsiteX27" fmla="*/ 731165 w 1057230"/>
                <a:gd name="connsiteY27" fmla="*/ 1216719 h 2108083"/>
                <a:gd name="connsiteX28" fmla="*/ 763063 w 1057230"/>
                <a:gd name="connsiteY28" fmla="*/ 1206087 h 2108083"/>
                <a:gd name="connsiteX29" fmla="*/ 805593 w 1057230"/>
                <a:gd name="connsiteY29" fmla="*/ 1227352 h 2108083"/>
                <a:gd name="connsiteX30" fmla="*/ 848123 w 1057230"/>
                <a:gd name="connsiteY30" fmla="*/ 1514431 h 2108083"/>
                <a:gd name="connsiteX31" fmla="*/ 880021 w 1057230"/>
                <a:gd name="connsiteY31" fmla="*/ 1886571 h 2108083"/>
                <a:gd name="connsiteX32" fmla="*/ 911919 w 1057230"/>
                <a:gd name="connsiteY32" fmla="*/ 1801510 h 2108083"/>
                <a:gd name="connsiteX33" fmla="*/ 943816 w 1057230"/>
                <a:gd name="connsiteY33" fmla="*/ 1929101 h 2108083"/>
                <a:gd name="connsiteX34" fmla="*/ 975714 w 1057230"/>
                <a:gd name="connsiteY34" fmla="*/ 2099222 h 2108083"/>
                <a:gd name="connsiteX35" fmla="*/ 986347 w 1057230"/>
                <a:gd name="connsiteY35" fmla="*/ 1875938 h 2108083"/>
                <a:gd name="connsiteX36" fmla="*/ 996979 w 1057230"/>
                <a:gd name="connsiteY36" fmla="*/ 1588859 h 2108083"/>
                <a:gd name="connsiteX37" fmla="*/ 1018244 w 1057230"/>
                <a:gd name="connsiteY37" fmla="*/ 1450636 h 2108083"/>
                <a:gd name="connsiteX38" fmla="*/ 1028877 w 1057230"/>
                <a:gd name="connsiteY38" fmla="*/ 1089129 h 2108083"/>
                <a:gd name="connsiteX39" fmla="*/ 1050142 w 1057230"/>
                <a:gd name="connsiteY39" fmla="*/ 483073 h 2108083"/>
                <a:gd name="connsiteX40" fmla="*/ 1039509 w 1057230"/>
                <a:gd name="connsiteY40" fmla="*/ 461808 h 2108083"/>
                <a:gd name="connsiteX41" fmla="*/ 943816 w 1057230"/>
                <a:gd name="connsiteY41" fmla="*/ 461808 h 2108083"/>
                <a:gd name="connsiteX42" fmla="*/ 252700 w 1057230"/>
                <a:gd name="connsiteY42" fmla="*/ 461808 h 2108083"/>
                <a:gd name="connsiteX43" fmla="*/ 59542 w 1057230"/>
                <a:gd name="connsiteY43" fmla="*/ 123338 h 2108083"/>
                <a:gd name="connsiteX0" fmla="*/ 29416 w 1057230"/>
                <a:gd name="connsiteY0" fmla="*/ 461808 h 2108083"/>
                <a:gd name="connsiteX1" fmla="*/ 40492 w 1057230"/>
                <a:gd name="connsiteY1" fmla="*/ 447188 h 2108083"/>
                <a:gd name="connsiteX2" fmla="*/ 59542 w 1057230"/>
                <a:gd name="connsiteY2" fmla="*/ 580538 h 2108083"/>
                <a:gd name="connsiteX3" fmla="*/ 61314 w 1057230"/>
                <a:gd name="connsiteY3" fmla="*/ 653194 h 2108083"/>
                <a:gd name="connsiteX4" fmla="*/ 71947 w 1057230"/>
                <a:gd name="connsiteY4" fmla="*/ 1110394 h 2108083"/>
                <a:gd name="connsiteX5" fmla="*/ 82579 w 1057230"/>
                <a:gd name="connsiteY5" fmla="*/ 1206087 h 2108083"/>
                <a:gd name="connsiteX6" fmla="*/ 114477 w 1057230"/>
                <a:gd name="connsiteY6" fmla="*/ 865845 h 2108083"/>
                <a:gd name="connsiteX7" fmla="*/ 135742 w 1057230"/>
                <a:gd name="connsiteY7" fmla="*/ 483073 h 2108083"/>
                <a:gd name="connsiteX8" fmla="*/ 146375 w 1057230"/>
                <a:gd name="connsiteY8" fmla="*/ 419278 h 2108083"/>
                <a:gd name="connsiteX9" fmla="*/ 178272 w 1057230"/>
                <a:gd name="connsiteY9" fmla="*/ 472440 h 2108083"/>
                <a:gd name="connsiteX10" fmla="*/ 188905 w 1057230"/>
                <a:gd name="connsiteY10" fmla="*/ 727622 h 2108083"/>
                <a:gd name="connsiteX11" fmla="*/ 199537 w 1057230"/>
                <a:gd name="connsiteY11" fmla="*/ 929640 h 2108083"/>
                <a:gd name="connsiteX12" fmla="*/ 252700 w 1057230"/>
                <a:gd name="connsiteY12" fmla="*/ 727622 h 2108083"/>
                <a:gd name="connsiteX13" fmla="*/ 295230 w 1057230"/>
                <a:gd name="connsiteY13" fmla="*/ 514971 h 2108083"/>
                <a:gd name="connsiteX14" fmla="*/ 305863 w 1057230"/>
                <a:gd name="connsiteY14" fmla="*/ 876478 h 2108083"/>
                <a:gd name="connsiteX15" fmla="*/ 369658 w 1057230"/>
                <a:gd name="connsiteY15" fmla="*/ 1610124 h 2108083"/>
                <a:gd name="connsiteX16" fmla="*/ 380291 w 1057230"/>
                <a:gd name="connsiteY16" fmla="*/ 1769612 h 2108083"/>
                <a:gd name="connsiteX17" fmla="*/ 433454 w 1057230"/>
                <a:gd name="connsiteY17" fmla="*/ 1450636 h 2108083"/>
                <a:gd name="connsiteX18" fmla="*/ 497249 w 1057230"/>
                <a:gd name="connsiteY18" fmla="*/ 972171 h 2108083"/>
                <a:gd name="connsiteX19" fmla="*/ 539779 w 1057230"/>
                <a:gd name="connsiteY19" fmla="*/ 855212 h 2108083"/>
                <a:gd name="connsiteX20" fmla="*/ 518514 w 1057230"/>
                <a:gd name="connsiteY20" fmla="*/ 1237985 h 2108083"/>
                <a:gd name="connsiteX21" fmla="*/ 550412 w 1057230"/>
                <a:gd name="connsiteY21" fmla="*/ 1663287 h 2108083"/>
                <a:gd name="connsiteX22" fmla="*/ 571677 w 1057230"/>
                <a:gd name="connsiteY22" fmla="*/ 1812143 h 2108083"/>
                <a:gd name="connsiteX23" fmla="*/ 624840 w 1057230"/>
                <a:gd name="connsiteY23" fmla="*/ 1333678 h 2108083"/>
                <a:gd name="connsiteX24" fmla="*/ 635472 w 1057230"/>
                <a:gd name="connsiteY24" fmla="*/ 1812143 h 2108083"/>
                <a:gd name="connsiteX25" fmla="*/ 646105 w 1057230"/>
                <a:gd name="connsiteY25" fmla="*/ 1844040 h 2108083"/>
                <a:gd name="connsiteX26" fmla="*/ 688635 w 1057230"/>
                <a:gd name="connsiteY26" fmla="*/ 1493166 h 2108083"/>
                <a:gd name="connsiteX27" fmla="*/ 699268 w 1057230"/>
                <a:gd name="connsiteY27" fmla="*/ 1227352 h 2108083"/>
                <a:gd name="connsiteX28" fmla="*/ 731165 w 1057230"/>
                <a:gd name="connsiteY28" fmla="*/ 1216719 h 2108083"/>
                <a:gd name="connsiteX29" fmla="*/ 763063 w 1057230"/>
                <a:gd name="connsiteY29" fmla="*/ 1206087 h 2108083"/>
                <a:gd name="connsiteX30" fmla="*/ 805593 w 1057230"/>
                <a:gd name="connsiteY30" fmla="*/ 1227352 h 2108083"/>
                <a:gd name="connsiteX31" fmla="*/ 848123 w 1057230"/>
                <a:gd name="connsiteY31" fmla="*/ 1514431 h 2108083"/>
                <a:gd name="connsiteX32" fmla="*/ 880021 w 1057230"/>
                <a:gd name="connsiteY32" fmla="*/ 1886571 h 2108083"/>
                <a:gd name="connsiteX33" fmla="*/ 911919 w 1057230"/>
                <a:gd name="connsiteY33" fmla="*/ 1801510 h 2108083"/>
                <a:gd name="connsiteX34" fmla="*/ 943816 w 1057230"/>
                <a:gd name="connsiteY34" fmla="*/ 1929101 h 2108083"/>
                <a:gd name="connsiteX35" fmla="*/ 975714 w 1057230"/>
                <a:gd name="connsiteY35" fmla="*/ 2099222 h 2108083"/>
                <a:gd name="connsiteX36" fmla="*/ 986347 w 1057230"/>
                <a:gd name="connsiteY36" fmla="*/ 1875938 h 2108083"/>
                <a:gd name="connsiteX37" fmla="*/ 996979 w 1057230"/>
                <a:gd name="connsiteY37" fmla="*/ 1588859 h 2108083"/>
                <a:gd name="connsiteX38" fmla="*/ 1018244 w 1057230"/>
                <a:gd name="connsiteY38" fmla="*/ 1450636 h 2108083"/>
                <a:gd name="connsiteX39" fmla="*/ 1028877 w 1057230"/>
                <a:gd name="connsiteY39" fmla="*/ 1089129 h 2108083"/>
                <a:gd name="connsiteX40" fmla="*/ 1050142 w 1057230"/>
                <a:gd name="connsiteY40" fmla="*/ 483073 h 2108083"/>
                <a:gd name="connsiteX41" fmla="*/ 1039509 w 1057230"/>
                <a:gd name="connsiteY41" fmla="*/ 461808 h 2108083"/>
                <a:gd name="connsiteX42" fmla="*/ 943816 w 1057230"/>
                <a:gd name="connsiteY42" fmla="*/ 461808 h 2108083"/>
                <a:gd name="connsiteX43" fmla="*/ 252700 w 1057230"/>
                <a:gd name="connsiteY43" fmla="*/ 461808 h 2108083"/>
                <a:gd name="connsiteX44" fmla="*/ 59542 w 1057230"/>
                <a:gd name="connsiteY44" fmla="*/ 123338 h 2108083"/>
                <a:gd name="connsiteX0" fmla="*/ 51095 w 1078909"/>
                <a:gd name="connsiteY0" fmla="*/ 461808 h 2108083"/>
                <a:gd name="connsiteX1" fmla="*/ 5021 w 1078909"/>
                <a:gd name="connsiteY1" fmla="*/ 580538 h 2108083"/>
                <a:gd name="connsiteX2" fmla="*/ 81221 w 1078909"/>
                <a:gd name="connsiteY2" fmla="*/ 580538 h 2108083"/>
                <a:gd name="connsiteX3" fmla="*/ 82993 w 1078909"/>
                <a:gd name="connsiteY3" fmla="*/ 653194 h 2108083"/>
                <a:gd name="connsiteX4" fmla="*/ 93626 w 1078909"/>
                <a:gd name="connsiteY4" fmla="*/ 1110394 h 2108083"/>
                <a:gd name="connsiteX5" fmla="*/ 104258 w 1078909"/>
                <a:gd name="connsiteY5" fmla="*/ 1206087 h 2108083"/>
                <a:gd name="connsiteX6" fmla="*/ 136156 w 1078909"/>
                <a:gd name="connsiteY6" fmla="*/ 865845 h 2108083"/>
                <a:gd name="connsiteX7" fmla="*/ 157421 w 1078909"/>
                <a:gd name="connsiteY7" fmla="*/ 483073 h 2108083"/>
                <a:gd name="connsiteX8" fmla="*/ 168054 w 1078909"/>
                <a:gd name="connsiteY8" fmla="*/ 419278 h 2108083"/>
                <a:gd name="connsiteX9" fmla="*/ 199951 w 1078909"/>
                <a:gd name="connsiteY9" fmla="*/ 472440 h 2108083"/>
                <a:gd name="connsiteX10" fmla="*/ 210584 w 1078909"/>
                <a:gd name="connsiteY10" fmla="*/ 727622 h 2108083"/>
                <a:gd name="connsiteX11" fmla="*/ 221216 w 1078909"/>
                <a:gd name="connsiteY11" fmla="*/ 929640 h 2108083"/>
                <a:gd name="connsiteX12" fmla="*/ 274379 w 1078909"/>
                <a:gd name="connsiteY12" fmla="*/ 727622 h 2108083"/>
                <a:gd name="connsiteX13" fmla="*/ 316909 w 1078909"/>
                <a:gd name="connsiteY13" fmla="*/ 514971 h 2108083"/>
                <a:gd name="connsiteX14" fmla="*/ 327542 w 1078909"/>
                <a:gd name="connsiteY14" fmla="*/ 876478 h 2108083"/>
                <a:gd name="connsiteX15" fmla="*/ 391337 w 1078909"/>
                <a:gd name="connsiteY15" fmla="*/ 1610124 h 2108083"/>
                <a:gd name="connsiteX16" fmla="*/ 401970 w 1078909"/>
                <a:gd name="connsiteY16" fmla="*/ 1769612 h 2108083"/>
                <a:gd name="connsiteX17" fmla="*/ 455133 w 1078909"/>
                <a:gd name="connsiteY17" fmla="*/ 1450636 h 2108083"/>
                <a:gd name="connsiteX18" fmla="*/ 518928 w 1078909"/>
                <a:gd name="connsiteY18" fmla="*/ 972171 h 2108083"/>
                <a:gd name="connsiteX19" fmla="*/ 561458 w 1078909"/>
                <a:gd name="connsiteY19" fmla="*/ 855212 h 2108083"/>
                <a:gd name="connsiteX20" fmla="*/ 540193 w 1078909"/>
                <a:gd name="connsiteY20" fmla="*/ 1237985 h 2108083"/>
                <a:gd name="connsiteX21" fmla="*/ 572091 w 1078909"/>
                <a:gd name="connsiteY21" fmla="*/ 1663287 h 2108083"/>
                <a:gd name="connsiteX22" fmla="*/ 593356 w 1078909"/>
                <a:gd name="connsiteY22" fmla="*/ 1812143 h 2108083"/>
                <a:gd name="connsiteX23" fmla="*/ 646519 w 1078909"/>
                <a:gd name="connsiteY23" fmla="*/ 1333678 h 2108083"/>
                <a:gd name="connsiteX24" fmla="*/ 657151 w 1078909"/>
                <a:gd name="connsiteY24" fmla="*/ 1812143 h 2108083"/>
                <a:gd name="connsiteX25" fmla="*/ 667784 w 1078909"/>
                <a:gd name="connsiteY25" fmla="*/ 1844040 h 2108083"/>
                <a:gd name="connsiteX26" fmla="*/ 710314 w 1078909"/>
                <a:gd name="connsiteY26" fmla="*/ 1493166 h 2108083"/>
                <a:gd name="connsiteX27" fmla="*/ 720947 w 1078909"/>
                <a:gd name="connsiteY27" fmla="*/ 1227352 h 2108083"/>
                <a:gd name="connsiteX28" fmla="*/ 752844 w 1078909"/>
                <a:gd name="connsiteY28" fmla="*/ 1216719 h 2108083"/>
                <a:gd name="connsiteX29" fmla="*/ 784742 w 1078909"/>
                <a:gd name="connsiteY29" fmla="*/ 1206087 h 2108083"/>
                <a:gd name="connsiteX30" fmla="*/ 827272 w 1078909"/>
                <a:gd name="connsiteY30" fmla="*/ 1227352 h 2108083"/>
                <a:gd name="connsiteX31" fmla="*/ 869802 w 1078909"/>
                <a:gd name="connsiteY31" fmla="*/ 1514431 h 2108083"/>
                <a:gd name="connsiteX32" fmla="*/ 901700 w 1078909"/>
                <a:gd name="connsiteY32" fmla="*/ 1886571 h 2108083"/>
                <a:gd name="connsiteX33" fmla="*/ 933598 w 1078909"/>
                <a:gd name="connsiteY33" fmla="*/ 1801510 h 2108083"/>
                <a:gd name="connsiteX34" fmla="*/ 965495 w 1078909"/>
                <a:gd name="connsiteY34" fmla="*/ 1929101 h 2108083"/>
                <a:gd name="connsiteX35" fmla="*/ 997393 w 1078909"/>
                <a:gd name="connsiteY35" fmla="*/ 2099222 h 2108083"/>
                <a:gd name="connsiteX36" fmla="*/ 1008026 w 1078909"/>
                <a:gd name="connsiteY36" fmla="*/ 1875938 h 2108083"/>
                <a:gd name="connsiteX37" fmla="*/ 1018658 w 1078909"/>
                <a:gd name="connsiteY37" fmla="*/ 1588859 h 2108083"/>
                <a:gd name="connsiteX38" fmla="*/ 1039923 w 1078909"/>
                <a:gd name="connsiteY38" fmla="*/ 1450636 h 2108083"/>
                <a:gd name="connsiteX39" fmla="*/ 1050556 w 1078909"/>
                <a:gd name="connsiteY39" fmla="*/ 1089129 h 2108083"/>
                <a:gd name="connsiteX40" fmla="*/ 1071821 w 1078909"/>
                <a:gd name="connsiteY40" fmla="*/ 483073 h 2108083"/>
                <a:gd name="connsiteX41" fmla="*/ 1061188 w 1078909"/>
                <a:gd name="connsiteY41" fmla="*/ 461808 h 2108083"/>
                <a:gd name="connsiteX42" fmla="*/ 965495 w 1078909"/>
                <a:gd name="connsiteY42" fmla="*/ 461808 h 2108083"/>
                <a:gd name="connsiteX43" fmla="*/ 274379 w 1078909"/>
                <a:gd name="connsiteY43" fmla="*/ 461808 h 2108083"/>
                <a:gd name="connsiteX44" fmla="*/ 81221 w 1078909"/>
                <a:gd name="connsiteY44" fmla="*/ 123338 h 2108083"/>
                <a:gd name="connsiteX0" fmla="*/ 203494 w 1231308"/>
                <a:gd name="connsiteY0" fmla="*/ 461808 h 2108083"/>
                <a:gd name="connsiteX1" fmla="*/ 5021 w 1231308"/>
                <a:gd name="connsiteY1" fmla="*/ 732938 h 2108083"/>
                <a:gd name="connsiteX2" fmla="*/ 233620 w 1231308"/>
                <a:gd name="connsiteY2" fmla="*/ 580538 h 2108083"/>
                <a:gd name="connsiteX3" fmla="*/ 235392 w 1231308"/>
                <a:gd name="connsiteY3" fmla="*/ 653194 h 2108083"/>
                <a:gd name="connsiteX4" fmla="*/ 246025 w 1231308"/>
                <a:gd name="connsiteY4" fmla="*/ 1110394 h 2108083"/>
                <a:gd name="connsiteX5" fmla="*/ 256657 w 1231308"/>
                <a:gd name="connsiteY5" fmla="*/ 1206087 h 2108083"/>
                <a:gd name="connsiteX6" fmla="*/ 288555 w 1231308"/>
                <a:gd name="connsiteY6" fmla="*/ 865845 h 2108083"/>
                <a:gd name="connsiteX7" fmla="*/ 309820 w 1231308"/>
                <a:gd name="connsiteY7" fmla="*/ 483073 h 2108083"/>
                <a:gd name="connsiteX8" fmla="*/ 320453 w 1231308"/>
                <a:gd name="connsiteY8" fmla="*/ 419278 h 2108083"/>
                <a:gd name="connsiteX9" fmla="*/ 352350 w 1231308"/>
                <a:gd name="connsiteY9" fmla="*/ 472440 h 2108083"/>
                <a:gd name="connsiteX10" fmla="*/ 362983 w 1231308"/>
                <a:gd name="connsiteY10" fmla="*/ 727622 h 2108083"/>
                <a:gd name="connsiteX11" fmla="*/ 373615 w 1231308"/>
                <a:gd name="connsiteY11" fmla="*/ 929640 h 2108083"/>
                <a:gd name="connsiteX12" fmla="*/ 426778 w 1231308"/>
                <a:gd name="connsiteY12" fmla="*/ 727622 h 2108083"/>
                <a:gd name="connsiteX13" fmla="*/ 469308 w 1231308"/>
                <a:gd name="connsiteY13" fmla="*/ 514971 h 2108083"/>
                <a:gd name="connsiteX14" fmla="*/ 479941 w 1231308"/>
                <a:gd name="connsiteY14" fmla="*/ 876478 h 2108083"/>
                <a:gd name="connsiteX15" fmla="*/ 543736 w 1231308"/>
                <a:gd name="connsiteY15" fmla="*/ 1610124 h 2108083"/>
                <a:gd name="connsiteX16" fmla="*/ 554369 w 1231308"/>
                <a:gd name="connsiteY16" fmla="*/ 1769612 h 2108083"/>
                <a:gd name="connsiteX17" fmla="*/ 607532 w 1231308"/>
                <a:gd name="connsiteY17" fmla="*/ 1450636 h 2108083"/>
                <a:gd name="connsiteX18" fmla="*/ 671327 w 1231308"/>
                <a:gd name="connsiteY18" fmla="*/ 972171 h 2108083"/>
                <a:gd name="connsiteX19" fmla="*/ 713857 w 1231308"/>
                <a:gd name="connsiteY19" fmla="*/ 855212 h 2108083"/>
                <a:gd name="connsiteX20" fmla="*/ 692592 w 1231308"/>
                <a:gd name="connsiteY20" fmla="*/ 1237985 h 2108083"/>
                <a:gd name="connsiteX21" fmla="*/ 724490 w 1231308"/>
                <a:gd name="connsiteY21" fmla="*/ 1663287 h 2108083"/>
                <a:gd name="connsiteX22" fmla="*/ 745755 w 1231308"/>
                <a:gd name="connsiteY22" fmla="*/ 1812143 h 2108083"/>
                <a:gd name="connsiteX23" fmla="*/ 798918 w 1231308"/>
                <a:gd name="connsiteY23" fmla="*/ 1333678 h 2108083"/>
                <a:gd name="connsiteX24" fmla="*/ 809550 w 1231308"/>
                <a:gd name="connsiteY24" fmla="*/ 1812143 h 2108083"/>
                <a:gd name="connsiteX25" fmla="*/ 820183 w 1231308"/>
                <a:gd name="connsiteY25" fmla="*/ 1844040 h 2108083"/>
                <a:gd name="connsiteX26" fmla="*/ 862713 w 1231308"/>
                <a:gd name="connsiteY26" fmla="*/ 1493166 h 2108083"/>
                <a:gd name="connsiteX27" fmla="*/ 873346 w 1231308"/>
                <a:gd name="connsiteY27" fmla="*/ 1227352 h 2108083"/>
                <a:gd name="connsiteX28" fmla="*/ 905243 w 1231308"/>
                <a:gd name="connsiteY28" fmla="*/ 1216719 h 2108083"/>
                <a:gd name="connsiteX29" fmla="*/ 937141 w 1231308"/>
                <a:gd name="connsiteY29" fmla="*/ 1206087 h 2108083"/>
                <a:gd name="connsiteX30" fmla="*/ 979671 w 1231308"/>
                <a:gd name="connsiteY30" fmla="*/ 1227352 h 2108083"/>
                <a:gd name="connsiteX31" fmla="*/ 1022201 w 1231308"/>
                <a:gd name="connsiteY31" fmla="*/ 1514431 h 2108083"/>
                <a:gd name="connsiteX32" fmla="*/ 1054099 w 1231308"/>
                <a:gd name="connsiteY32" fmla="*/ 1886571 h 2108083"/>
                <a:gd name="connsiteX33" fmla="*/ 1085997 w 1231308"/>
                <a:gd name="connsiteY33" fmla="*/ 1801510 h 2108083"/>
                <a:gd name="connsiteX34" fmla="*/ 1117894 w 1231308"/>
                <a:gd name="connsiteY34" fmla="*/ 1929101 h 2108083"/>
                <a:gd name="connsiteX35" fmla="*/ 1149792 w 1231308"/>
                <a:gd name="connsiteY35" fmla="*/ 2099222 h 2108083"/>
                <a:gd name="connsiteX36" fmla="*/ 1160425 w 1231308"/>
                <a:gd name="connsiteY36" fmla="*/ 1875938 h 2108083"/>
                <a:gd name="connsiteX37" fmla="*/ 1171057 w 1231308"/>
                <a:gd name="connsiteY37" fmla="*/ 1588859 h 2108083"/>
                <a:gd name="connsiteX38" fmla="*/ 1192322 w 1231308"/>
                <a:gd name="connsiteY38" fmla="*/ 1450636 h 2108083"/>
                <a:gd name="connsiteX39" fmla="*/ 1202955 w 1231308"/>
                <a:gd name="connsiteY39" fmla="*/ 1089129 h 2108083"/>
                <a:gd name="connsiteX40" fmla="*/ 1224220 w 1231308"/>
                <a:gd name="connsiteY40" fmla="*/ 483073 h 2108083"/>
                <a:gd name="connsiteX41" fmla="*/ 1213587 w 1231308"/>
                <a:gd name="connsiteY41" fmla="*/ 461808 h 2108083"/>
                <a:gd name="connsiteX42" fmla="*/ 1117894 w 1231308"/>
                <a:gd name="connsiteY42" fmla="*/ 461808 h 2108083"/>
                <a:gd name="connsiteX43" fmla="*/ 426778 w 1231308"/>
                <a:gd name="connsiteY43" fmla="*/ 461808 h 2108083"/>
                <a:gd name="connsiteX44" fmla="*/ 233620 w 1231308"/>
                <a:gd name="connsiteY44" fmla="*/ 123338 h 2108083"/>
                <a:gd name="connsiteX0" fmla="*/ 0 w 1302487"/>
                <a:gd name="connsiteY0" fmla="*/ 656738 h 2108083"/>
                <a:gd name="connsiteX1" fmla="*/ 76200 w 1302487"/>
                <a:gd name="connsiteY1" fmla="*/ 7329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04338 h 2108083"/>
                <a:gd name="connsiteX2" fmla="*/ 228601 w 1302487"/>
                <a:gd name="connsiteY2" fmla="*/ 580538 h 2108083"/>
                <a:gd name="connsiteX3" fmla="*/ 304801 w 1302487"/>
                <a:gd name="connsiteY3" fmla="*/ 504338 h 2108083"/>
                <a:gd name="connsiteX4" fmla="*/ 306571 w 1302487"/>
                <a:gd name="connsiteY4" fmla="*/ 653194 h 2108083"/>
                <a:gd name="connsiteX5" fmla="*/ 317204 w 1302487"/>
                <a:gd name="connsiteY5" fmla="*/ 1110394 h 2108083"/>
                <a:gd name="connsiteX6" fmla="*/ 327836 w 1302487"/>
                <a:gd name="connsiteY6" fmla="*/ 1206087 h 2108083"/>
                <a:gd name="connsiteX7" fmla="*/ 359734 w 1302487"/>
                <a:gd name="connsiteY7" fmla="*/ 865845 h 2108083"/>
                <a:gd name="connsiteX8" fmla="*/ 380999 w 1302487"/>
                <a:gd name="connsiteY8" fmla="*/ 483073 h 2108083"/>
                <a:gd name="connsiteX9" fmla="*/ 391632 w 1302487"/>
                <a:gd name="connsiteY9" fmla="*/ 419278 h 2108083"/>
                <a:gd name="connsiteX10" fmla="*/ 423529 w 1302487"/>
                <a:gd name="connsiteY10" fmla="*/ 472440 h 2108083"/>
                <a:gd name="connsiteX11" fmla="*/ 434162 w 1302487"/>
                <a:gd name="connsiteY11" fmla="*/ 727622 h 2108083"/>
                <a:gd name="connsiteX12" fmla="*/ 444794 w 1302487"/>
                <a:gd name="connsiteY12" fmla="*/ 929640 h 2108083"/>
                <a:gd name="connsiteX13" fmla="*/ 497957 w 1302487"/>
                <a:gd name="connsiteY13" fmla="*/ 727622 h 2108083"/>
                <a:gd name="connsiteX14" fmla="*/ 540487 w 1302487"/>
                <a:gd name="connsiteY14" fmla="*/ 514971 h 2108083"/>
                <a:gd name="connsiteX15" fmla="*/ 551120 w 1302487"/>
                <a:gd name="connsiteY15" fmla="*/ 876478 h 2108083"/>
                <a:gd name="connsiteX16" fmla="*/ 614915 w 1302487"/>
                <a:gd name="connsiteY16" fmla="*/ 1610124 h 2108083"/>
                <a:gd name="connsiteX17" fmla="*/ 625548 w 1302487"/>
                <a:gd name="connsiteY17" fmla="*/ 1769612 h 2108083"/>
                <a:gd name="connsiteX18" fmla="*/ 678711 w 1302487"/>
                <a:gd name="connsiteY18" fmla="*/ 1450636 h 2108083"/>
                <a:gd name="connsiteX19" fmla="*/ 742506 w 1302487"/>
                <a:gd name="connsiteY19" fmla="*/ 972171 h 2108083"/>
                <a:gd name="connsiteX20" fmla="*/ 785036 w 1302487"/>
                <a:gd name="connsiteY20" fmla="*/ 855212 h 2108083"/>
                <a:gd name="connsiteX21" fmla="*/ 763771 w 1302487"/>
                <a:gd name="connsiteY21" fmla="*/ 1237985 h 2108083"/>
                <a:gd name="connsiteX22" fmla="*/ 795669 w 1302487"/>
                <a:gd name="connsiteY22" fmla="*/ 1663287 h 2108083"/>
                <a:gd name="connsiteX23" fmla="*/ 816934 w 1302487"/>
                <a:gd name="connsiteY23" fmla="*/ 1812143 h 2108083"/>
                <a:gd name="connsiteX24" fmla="*/ 870097 w 1302487"/>
                <a:gd name="connsiteY24" fmla="*/ 1333678 h 2108083"/>
                <a:gd name="connsiteX25" fmla="*/ 880729 w 1302487"/>
                <a:gd name="connsiteY25" fmla="*/ 1812143 h 2108083"/>
                <a:gd name="connsiteX26" fmla="*/ 891362 w 1302487"/>
                <a:gd name="connsiteY26" fmla="*/ 1844040 h 2108083"/>
                <a:gd name="connsiteX27" fmla="*/ 933892 w 1302487"/>
                <a:gd name="connsiteY27" fmla="*/ 1493166 h 2108083"/>
                <a:gd name="connsiteX28" fmla="*/ 944525 w 1302487"/>
                <a:gd name="connsiteY28" fmla="*/ 1227352 h 2108083"/>
                <a:gd name="connsiteX29" fmla="*/ 976422 w 1302487"/>
                <a:gd name="connsiteY29" fmla="*/ 1216719 h 2108083"/>
                <a:gd name="connsiteX30" fmla="*/ 1008320 w 1302487"/>
                <a:gd name="connsiteY30" fmla="*/ 1206087 h 2108083"/>
                <a:gd name="connsiteX31" fmla="*/ 1050850 w 1302487"/>
                <a:gd name="connsiteY31" fmla="*/ 1227352 h 2108083"/>
                <a:gd name="connsiteX32" fmla="*/ 1093380 w 1302487"/>
                <a:gd name="connsiteY32" fmla="*/ 1514431 h 2108083"/>
                <a:gd name="connsiteX33" fmla="*/ 1125278 w 1302487"/>
                <a:gd name="connsiteY33" fmla="*/ 1886571 h 2108083"/>
                <a:gd name="connsiteX34" fmla="*/ 1157176 w 1302487"/>
                <a:gd name="connsiteY34" fmla="*/ 1801510 h 2108083"/>
                <a:gd name="connsiteX35" fmla="*/ 1189073 w 1302487"/>
                <a:gd name="connsiteY35" fmla="*/ 1929101 h 2108083"/>
                <a:gd name="connsiteX36" fmla="*/ 1220971 w 1302487"/>
                <a:gd name="connsiteY36" fmla="*/ 2099222 h 2108083"/>
                <a:gd name="connsiteX37" fmla="*/ 1231604 w 1302487"/>
                <a:gd name="connsiteY37" fmla="*/ 1875938 h 2108083"/>
                <a:gd name="connsiteX38" fmla="*/ 1242236 w 1302487"/>
                <a:gd name="connsiteY38" fmla="*/ 1588859 h 2108083"/>
                <a:gd name="connsiteX39" fmla="*/ 1263501 w 1302487"/>
                <a:gd name="connsiteY39" fmla="*/ 1450636 h 2108083"/>
                <a:gd name="connsiteX40" fmla="*/ 1274134 w 1302487"/>
                <a:gd name="connsiteY40" fmla="*/ 1089129 h 2108083"/>
                <a:gd name="connsiteX41" fmla="*/ 1295399 w 1302487"/>
                <a:gd name="connsiteY41" fmla="*/ 483073 h 2108083"/>
                <a:gd name="connsiteX42" fmla="*/ 1284766 w 1302487"/>
                <a:gd name="connsiteY42" fmla="*/ 461808 h 2108083"/>
                <a:gd name="connsiteX43" fmla="*/ 1189073 w 1302487"/>
                <a:gd name="connsiteY43" fmla="*/ 461808 h 2108083"/>
                <a:gd name="connsiteX44" fmla="*/ 497957 w 1302487"/>
                <a:gd name="connsiteY44" fmla="*/ 461808 h 2108083"/>
                <a:gd name="connsiteX45" fmla="*/ 304799 w 1302487"/>
                <a:gd name="connsiteY45" fmla="*/ 123338 h 2108083"/>
                <a:gd name="connsiteX0" fmla="*/ 12700 w 1086586"/>
                <a:gd name="connsiteY0" fmla="*/ 428138 h 2108083"/>
                <a:gd name="connsiteX1" fmla="*/ 12700 w 1086586"/>
                <a:gd name="connsiteY1" fmla="*/ 504338 h 2108083"/>
                <a:gd name="connsiteX2" fmla="*/ 12700 w 1086586"/>
                <a:gd name="connsiteY2" fmla="*/ 580538 h 2108083"/>
                <a:gd name="connsiteX3" fmla="*/ 88900 w 1086586"/>
                <a:gd name="connsiteY3" fmla="*/ 504338 h 2108083"/>
                <a:gd name="connsiteX4" fmla="*/ 90670 w 1086586"/>
                <a:gd name="connsiteY4" fmla="*/ 653194 h 2108083"/>
                <a:gd name="connsiteX5" fmla="*/ 101303 w 1086586"/>
                <a:gd name="connsiteY5" fmla="*/ 1110394 h 2108083"/>
                <a:gd name="connsiteX6" fmla="*/ 111935 w 1086586"/>
                <a:gd name="connsiteY6" fmla="*/ 1206087 h 2108083"/>
                <a:gd name="connsiteX7" fmla="*/ 143833 w 1086586"/>
                <a:gd name="connsiteY7" fmla="*/ 865845 h 2108083"/>
                <a:gd name="connsiteX8" fmla="*/ 165098 w 1086586"/>
                <a:gd name="connsiteY8" fmla="*/ 483073 h 2108083"/>
                <a:gd name="connsiteX9" fmla="*/ 175731 w 1086586"/>
                <a:gd name="connsiteY9" fmla="*/ 419278 h 2108083"/>
                <a:gd name="connsiteX10" fmla="*/ 207628 w 1086586"/>
                <a:gd name="connsiteY10" fmla="*/ 472440 h 2108083"/>
                <a:gd name="connsiteX11" fmla="*/ 218261 w 1086586"/>
                <a:gd name="connsiteY11" fmla="*/ 727622 h 2108083"/>
                <a:gd name="connsiteX12" fmla="*/ 228893 w 1086586"/>
                <a:gd name="connsiteY12" fmla="*/ 929640 h 2108083"/>
                <a:gd name="connsiteX13" fmla="*/ 282056 w 1086586"/>
                <a:gd name="connsiteY13" fmla="*/ 727622 h 2108083"/>
                <a:gd name="connsiteX14" fmla="*/ 324586 w 1086586"/>
                <a:gd name="connsiteY14" fmla="*/ 514971 h 2108083"/>
                <a:gd name="connsiteX15" fmla="*/ 335219 w 1086586"/>
                <a:gd name="connsiteY15" fmla="*/ 876478 h 2108083"/>
                <a:gd name="connsiteX16" fmla="*/ 399014 w 1086586"/>
                <a:gd name="connsiteY16" fmla="*/ 1610124 h 2108083"/>
                <a:gd name="connsiteX17" fmla="*/ 409647 w 1086586"/>
                <a:gd name="connsiteY17" fmla="*/ 1769612 h 2108083"/>
                <a:gd name="connsiteX18" fmla="*/ 462810 w 1086586"/>
                <a:gd name="connsiteY18" fmla="*/ 1450636 h 2108083"/>
                <a:gd name="connsiteX19" fmla="*/ 526605 w 1086586"/>
                <a:gd name="connsiteY19" fmla="*/ 972171 h 2108083"/>
                <a:gd name="connsiteX20" fmla="*/ 569135 w 1086586"/>
                <a:gd name="connsiteY20" fmla="*/ 855212 h 2108083"/>
                <a:gd name="connsiteX21" fmla="*/ 547870 w 1086586"/>
                <a:gd name="connsiteY21" fmla="*/ 1237985 h 2108083"/>
                <a:gd name="connsiteX22" fmla="*/ 579768 w 1086586"/>
                <a:gd name="connsiteY22" fmla="*/ 1663287 h 2108083"/>
                <a:gd name="connsiteX23" fmla="*/ 601033 w 1086586"/>
                <a:gd name="connsiteY23" fmla="*/ 1812143 h 2108083"/>
                <a:gd name="connsiteX24" fmla="*/ 654196 w 1086586"/>
                <a:gd name="connsiteY24" fmla="*/ 1333678 h 2108083"/>
                <a:gd name="connsiteX25" fmla="*/ 664828 w 1086586"/>
                <a:gd name="connsiteY25" fmla="*/ 1812143 h 2108083"/>
                <a:gd name="connsiteX26" fmla="*/ 675461 w 1086586"/>
                <a:gd name="connsiteY26" fmla="*/ 1844040 h 2108083"/>
                <a:gd name="connsiteX27" fmla="*/ 717991 w 1086586"/>
                <a:gd name="connsiteY27" fmla="*/ 1493166 h 2108083"/>
                <a:gd name="connsiteX28" fmla="*/ 728624 w 1086586"/>
                <a:gd name="connsiteY28" fmla="*/ 1227352 h 2108083"/>
                <a:gd name="connsiteX29" fmla="*/ 760521 w 1086586"/>
                <a:gd name="connsiteY29" fmla="*/ 1216719 h 2108083"/>
                <a:gd name="connsiteX30" fmla="*/ 792419 w 1086586"/>
                <a:gd name="connsiteY30" fmla="*/ 1206087 h 2108083"/>
                <a:gd name="connsiteX31" fmla="*/ 834949 w 1086586"/>
                <a:gd name="connsiteY31" fmla="*/ 1227352 h 2108083"/>
                <a:gd name="connsiteX32" fmla="*/ 877479 w 1086586"/>
                <a:gd name="connsiteY32" fmla="*/ 1514431 h 2108083"/>
                <a:gd name="connsiteX33" fmla="*/ 909377 w 1086586"/>
                <a:gd name="connsiteY33" fmla="*/ 1886571 h 2108083"/>
                <a:gd name="connsiteX34" fmla="*/ 941275 w 1086586"/>
                <a:gd name="connsiteY34" fmla="*/ 1801510 h 2108083"/>
                <a:gd name="connsiteX35" fmla="*/ 973172 w 1086586"/>
                <a:gd name="connsiteY35" fmla="*/ 1929101 h 2108083"/>
                <a:gd name="connsiteX36" fmla="*/ 1005070 w 1086586"/>
                <a:gd name="connsiteY36" fmla="*/ 2099222 h 2108083"/>
                <a:gd name="connsiteX37" fmla="*/ 1015703 w 1086586"/>
                <a:gd name="connsiteY37" fmla="*/ 1875938 h 2108083"/>
                <a:gd name="connsiteX38" fmla="*/ 1026335 w 1086586"/>
                <a:gd name="connsiteY38" fmla="*/ 1588859 h 2108083"/>
                <a:gd name="connsiteX39" fmla="*/ 1047600 w 1086586"/>
                <a:gd name="connsiteY39" fmla="*/ 1450636 h 2108083"/>
                <a:gd name="connsiteX40" fmla="*/ 1058233 w 1086586"/>
                <a:gd name="connsiteY40" fmla="*/ 1089129 h 2108083"/>
                <a:gd name="connsiteX41" fmla="*/ 1079498 w 1086586"/>
                <a:gd name="connsiteY41" fmla="*/ 483073 h 2108083"/>
                <a:gd name="connsiteX42" fmla="*/ 1068865 w 1086586"/>
                <a:gd name="connsiteY42" fmla="*/ 461808 h 2108083"/>
                <a:gd name="connsiteX43" fmla="*/ 973172 w 1086586"/>
                <a:gd name="connsiteY43" fmla="*/ 461808 h 2108083"/>
                <a:gd name="connsiteX44" fmla="*/ 282056 w 1086586"/>
                <a:gd name="connsiteY44" fmla="*/ 461808 h 2108083"/>
                <a:gd name="connsiteX45" fmla="*/ 88898 w 1086586"/>
                <a:gd name="connsiteY45" fmla="*/ 123338 h 2108083"/>
                <a:gd name="connsiteX0" fmla="*/ 12700 w 1086586"/>
                <a:gd name="connsiteY0" fmla="*/ 123338 h 1803283"/>
                <a:gd name="connsiteX1" fmla="*/ 12700 w 1086586"/>
                <a:gd name="connsiteY1" fmla="*/ 199538 h 1803283"/>
                <a:gd name="connsiteX2" fmla="*/ 12700 w 1086586"/>
                <a:gd name="connsiteY2" fmla="*/ 275738 h 1803283"/>
                <a:gd name="connsiteX3" fmla="*/ 88900 w 1086586"/>
                <a:gd name="connsiteY3" fmla="*/ 199538 h 1803283"/>
                <a:gd name="connsiteX4" fmla="*/ 90670 w 1086586"/>
                <a:gd name="connsiteY4" fmla="*/ 348394 h 1803283"/>
                <a:gd name="connsiteX5" fmla="*/ 101303 w 1086586"/>
                <a:gd name="connsiteY5" fmla="*/ 805594 h 1803283"/>
                <a:gd name="connsiteX6" fmla="*/ 111935 w 1086586"/>
                <a:gd name="connsiteY6" fmla="*/ 901287 h 1803283"/>
                <a:gd name="connsiteX7" fmla="*/ 143833 w 1086586"/>
                <a:gd name="connsiteY7" fmla="*/ 561045 h 1803283"/>
                <a:gd name="connsiteX8" fmla="*/ 165098 w 1086586"/>
                <a:gd name="connsiteY8" fmla="*/ 178273 h 1803283"/>
                <a:gd name="connsiteX9" fmla="*/ 175731 w 1086586"/>
                <a:gd name="connsiteY9" fmla="*/ 114478 h 1803283"/>
                <a:gd name="connsiteX10" fmla="*/ 207628 w 1086586"/>
                <a:gd name="connsiteY10" fmla="*/ 167640 h 1803283"/>
                <a:gd name="connsiteX11" fmla="*/ 218261 w 1086586"/>
                <a:gd name="connsiteY11" fmla="*/ 422822 h 1803283"/>
                <a:gd name="connsiteX12" fmla="*/ 228893 w 1086586"/>
                <a:gd name="connsiteY12" fmla="*/ 624840 h 1803283"/>
                <a:gd name="connsiteX13" fmla="*/ 282056 w 1086586"/>
                <a:gd name="connsiteY13" fmla="*/ 422822 h 1803283"/>
                <a:gd name="connsiteX14" fmla="*/ 324586 w 1086586"/>
                <a:gd name="connsiteY14" fmla="*/ 210171 h 1803283"/>
                <a:gd name="connsiteX15" fmla="*/ 335219 w 1086586"/>
                <a:gd name="connsiteY15" fmla="*/ 571678 h 1803283"/>
                <a:gd name="connsiteX16" fmla="*/ 399014 w 1086586"/>
                <a:gd name="connsiteY16" fmla="*/ 1305324 h 1803283"/>
                <a:gd name="connsiteX17" fmla="*/ 409647 w 1086586"/>
                <a:gd name="connsiteY17" fmla="*/ 1464812 h 1803283"/>
                <a:gd name="connsiteX18" fmla="*/ 462810 w 1086586"/>
                <a:gd name="connsiteY18" fmla="*/ 1145836 h 1803283"/>
                <a:gd name="connsiteX19" fmla="*/ 526605 w 1086586"/>
                <a:gd name="connsiteY19" fmla="*/ 667371 h 1803283"/>
                <a:gd name="connsiteX20" fmla="*/ 569135 w 1086586"/>
                <a:gd name="connsiteY20" fmla="*/ 550412 h 1803283"/>
                <a:gd name="connsiteX21" fmla="*/ 547870 w 1086586"/>
                <a:gd name="connsiteY21" fmla="*/ 933185 h 1803283"/>
                <a:gd name="connsiteX22" fmla="*/ 579768 w 1086586"/>
                <a:gd name="connsiteY22" fmla="*/ 1358487 h 1803283"/>
                <a:gd name="connsiteX23" fmla="*/ 601033 w 1086586"/>
                <a:gd name="connsiteY23" fmla="*/ 1507343 h 1803283"/>
                <a:gd name="connsiteX24" fmla="*/ 654196 w 1086586"/>
                <a:gd name="connsiteY24" fmla="*/ 1028878 h 1803283"/>
                <a:gd name="connsiteX25" fmla="*/ 664828 w 1086586"/>
                <a:gd name="connsiteY25" fmla="*/ 1507343 h 1803283"/>
                <a:gd name="connsiteX26" fmla="*/ 675461 w 1086586"/>
                <a:gd name="connsiteY26" fmla="*/ 1539240 h 1803283"/>
                <a:gd name="connsiteX27" fmla="*/ 717991 w 1086586"/>
                <a:gd name="connsiteY27" fmla="*/ 1188366 h 1803283"/>
                <a:gd name="connsiteX28" fmla="*/ 728624 w 1086586"/>
                <a:gd name="connsiteY28" fmla="*/ 922552 h 1803283"/>
                <a:gd name="connsiteX29" fmla="*/ 760521 w 1086586"/>
                <a:gd name="connsiteY29" fmla="*/ 911919 h 1803283"/>
                <a:gd name="connsiteX30" fmla="*/ 792419 w 1086586"/>
                <a:gd name="connsiteY30" fmla="*/ 901287 h 1803283"/>
                <a:gd name="connsiteX31" fmla="*/ 834949 w 1086586"/>
                <a:gd name="connsiteY31" fmla="*/ 922552 h 1803283"/>
                <a:gd name="connsiteX32" fmla="*/ 877479 w 1086586"/>
                <a:gd name="connsiteY32" fmla="*/ 1209631 h 1803283"/>
                <a:gd name="connsiteX33" fmla="*/ 909377 w 1086586"/>
                <a:gd name="connsiteY33" fmla="*/ 1581771 h 1803283"/>
                <a:gd name="connsiteX34" fmla="*/ 941275 w 1086586"/>
                <a:gd name="connsiteY34" fmla="*/ 1496710 h 1803283"/>
                <a:gd name="connsiteX35" fmla="*/ 973172 w 1086586"/>
                <a:gd name="connsiteY35" fmla="*/ 1624301 h 1803283"/>
                <a:gd name="connsiteX36" fmla="*/ 1005070 w 1086586"/>
                <a:gd name="connsiteY36" fmla="*/ 1794422 h 1803283"/>
                <a:gd name="connsiteX37" fmla="*/ 1015703 w 1086586"/>
                <a:gd name="connsiteY37" fmla="*/ 1571138 h 1803283"/>
                <a:gd name="connsiteX38" fmla="*/ 1026335 w 1086586"/>
                <a:gd name="connsiteY38" fmla="*/ 1284059 h 1803283"/>
                <a:gd name="connsiteX39" fmla="*/ 1047600 w 1086586"/>
                <a:gd name="connsiteY39" fmla="*/ 1145836 h 1803283"/>
                <a:gd name="connsiteX40" fmla="*/ 1058233 w 1086586"/>
                <a:gd name="connsiteY40" fmla="*/ 784329 h 1803283"/>
                <a:gd name="connsiteX41" fmla="*/ 1079498 w 1086586"/>
                <a:gd name="connsiteY41" fmla="*/ 178273 h 1803283"/>
                <a:gd name="connsiteX42" fmla="*/ 1068865 w 1086586"/>
                <a:gd name="connsiteY42" fmla="*/ 157008 h 1803283"/>
                <a:gd name="connsiteX43" fmla="*/ 973172 w 1086586"/>
                <a:gd name="connsiteY43" fmla="*/ 157008 h 1803283"/>
                <a:gd name="connsiteX44" fmla="*/ 282056 w 1086586"/>
                <a:gd name="connsiteY44" fmla="*/ 157008 h 1803283"/>
                <a:gd name="connsiteX45" fmla="*/ 88899 w 1086586"/>
                <a:gd name="connsiteY45" fmla="*/ 123338 h 1803283"/>
                <a:gd name="connsiteX0" fmla="*/ 76201 w 1150087"/>
                <a:gd name="connsiteY0" fmla="*/ 123338 h 1803283"/>
                <a:gd name="connsiteX1" fmla="*/ 0 w 1150087"/>
                <a:gd name="connsiteY1" fmla="*/ 199538 h 1803283"/>
                <a:gd name="connsiteX2" fmla="*/ 76201 w 1150087"/>
                <a:gd name="connsiteY2" fmla="*/ 199538 h 1803283"/>
                <a:gd name="connsiteX3" fmla="*/ 76201 w 1150087"/>
                <a:gd name="connsiteY3" fmla="*/ 275738 h 1803283"/>
                <a:gd name="connsiteX4" fmla="*/ 152401 w 1150087"/>
                <a:gd name="connsiteY4" fmla="*/ 199538 h 1803283"/>
                <a:gd name="connsiteX5" fmla="*/ 154171 w 1150087"/>
                <a:gd name="connsiteY5" fmla="*/ 348394 h 1803283"/>
                <a:gd name="connsiteX6" fmla="*/ 164804 w 1150087"/>
                <a:gd name="connsiteY6" fmla="*/ 805594 h 1803283"/>
                <a:gd name="connsiteX7" fmla="*/ 175436 w 1150087"/>
                <a:gd name="connsiteY7" fmla="*/ 901287 h 1803283"/>
                <a:gd name="connsiteX8" fmla="*/ 207334 w 1150087"/>
                <a:gd name="connsiteY8" fmla="*/ 561045 h 1803283"/>
                <a:gd name="connsiteX9" fmla="*/ 228599 w 1150087"/>
                <a:gd name="connsiteY9" fmla="*/ 178273 h 1803283"/>
                <a:gd name="connsiteX10" fmla="*/ 239232 w 1150087"/>
                <a:gd name="connsiteY10" fmla="*/ 114478 h 1803283"/>
                <a:gd name="connsiteX11" fmla="*/ 271129 w 1150087"/>
                <a:gd name="connsiteY11" fmla="*/ 167640 h 1803283"/>
                <a:gd name="connsiteX12" fmla="*/ 281762 w 1150087"/>
                <a:gd name="connsiteY12" fmla="*/ 422822 h 1803283"/>
                <a:gd name="connsiteX13" fmla="*/ 292394 w 1150087"/>
                <a:gd name="connsiteY13" fmla="*/ 624840 h 1803283"/>
                <a:gd name="connsiteX14" fmla="*/ 345557 w 1150087"/>
                <a:gd name="connsiteY14" fmla="*/ 422822 h 1803283"/>
                <a:gd name="connsiteX15" fmla="*/ 388087 w 1150087"/>
                <a:gd name="connsiteY15" fmla="*/ 210171 h 1803283"/>
                <a:gd name="connsiteX16" fmla="*/ 398720 w 1150087"/>
                <a:gd name="connsiteY16" fmla="*/ 571678 h 1803283"/>
                <a:gd name="connsiteX17" fmla="*/ 462515 w 1150087"/>
                <a:gd name="connsiteY17" fmla="*/ 1305324 h 1803283"/>
                <a:gd name="connsiteX18" fmla="*/ 473148 w 1150087"/>
                <a:gd name="connsiteY18" fmla="*/ 1464812 h 1803283"/>
                <a:gd name="connsiteX19" fmla="*/ 526311 w 1150087"/>
                <a:gd name="connsiteY19" fmla="*/ 1145836 h 1803283"/>
                <a:gd name="connsiteX20" fmla="*/ 590106 w 1150087"/>
                <a:gd name="connsiteY20" fmla="*/ 667371 h 1803283"/>
                <a:gd name="connsiteX21" fmla="*/ 632636 w 1150087"/>
                <a:gd name="connsiteY21" fmla="*/ 550412 h 1803283"/>
                <a:gd name="connsiteX22" fmla="*/ 611371 w 1150087"/>
                <a:gd name="connsiteY22" fmla="*/ 933185 h 1803283"/>
                <a:gd name="connsiteX23" fmla="*/ 643269 w 1150087"/>
                <a:gd name="connsiteY23" fmla="*/ 1358487 h 1803283"/>
                <a:gd name="connsiteX24" fmla="*/ 664534 w 1150087"/>
                <a:gd name="connsiteY24" fmla="*/ 1507343 h 1803283"/>
                <a:gd name="connsiteX25" fmla="*/ 717697 w 1150087"/>
                <a:gd name="connsiteY25" fmla="*/ 1028878 h 1803283"/>
                <a:gd name="connsiteX26" fmla="*/ 728329 w 1150087"/>
                <a:gd name="connsiteY26" fmla="*/ 1507343 h 1803283"/>
                <a:gd name="connsiteX27" fmla="*/ 738962 w 1150087"/>
                <a:gd name="connsiteY27" fmla="*/ 1539240 h 1803283"/>
                <a:gd name="connsiteX28" fmla="*/ 781492 w 1150087"/>
                <a:gd name="connsiteY28" fmla="*/ 1188366 h 1803283"/>
                <a:gd name="connsiteX29" fmla="*/ 792125 w 1150087"/>
                <a:gd name="connsiteY29" fmla="*/ 922552 h 1803283"/>
                <a:gd name="connsiteX30" fmla="*/ 824022 w 1150087"/>
                <a:gd name="connsiteY30" fmla="*/ 911919 h 1803283"/>
                <a:gd name="connsiteX31" fmla="*/ 855920 w 1150087"/>
                <a:gd name="connsiteY31" fmla="*/ 901287 h 1803283"/>
                <a:gd name="connsiteX32" fmla="*/ 898450 w 1150087"/>
                <a:gd name="connsiteY32" fmla="*/ 922552 h 1803283"/>
                <a:gd name="connsiteX33" fmla="*/ 940980 w 1150087"/>
                <a:gd name="connsiteY33" fmla="*/ 1209631 h 1803283"/>
                <a:gd name="connsiteX34" fmla="*/ 972878 w 1150087"/>
                <a:gd name="connsiteY34" fmla="*/ 1581771 h 1803283"/>
                <a:gd name="connsiteX35" fmla="*/ 1004776 w 1150087"/>
                <a:gd name="connsiteY35" fmla="*/ 1496710 h 1803283"/>
                <a:gd name="connsiteX36" fmla="*/ 1036673 w 1150087"/>
                <a:gd name="connsiteY36" fmla="*/ 1624301 h 1803283"/>
                <a:gd name="connsiteX37" fmla="*/ 1068571 w 1150087"/>
                <a:gd name="connsiteY37" fmla="*/ 1794422 h 1803283"/>
                <a:gd name="connsiteX38" fmla="*/ 1079204 w 1150087"/>
                <a:gd name="connsiteY38" fmla="*/ 1571138 h 1803283"/>
                <a:gd name="connsiteX39" fmla="*/ 1089836 w 1150087"/>
                <a:gd name="connsiteY39" fmla="*/ 1284059 h 1803283"/>
                <a:gd name="connsiteX40" fmla="*/ 1111101 w 1150087"/>
                <a:gd name="connsiteY40" fmla="*/ 1145836 h 1803283"/>
                <a:gd name="connsiteX41" fmla="*/ 1121734 w 1150087"/>
                <a:gd name="connsiteY41" fmla="*/ 784329 h 1803283"/>
                <a:gd name="connsiteX42" fmla="*/ 1142999 w 1150087"/>
                <a:gd name="connsiteY42" fmla="*/ 178273 h 1803283"/>
                <a:gd name="connsiteX43" fmla="*/ 1132366 w 1150087"/>
                <a:gd name="connsiteY43" fmla="*/ 157008 h 1803283"/>
                <a:gd name="connsiteX44" fmla="*/ 1036673 w 1150087"/>
                <a:gd name="connsiteY44" fmla="*/ 157008 h 1803283"/>
                <a:gd name="connsiteX45" fmla="*/ 345557 w 1150087"/>
                <a:gd name="connsiteY45" fmla="*/ 157008 h 1803283"/>
                <a:gd name="connsiteX46" fmla="*/ 152400 w 1150087"/>
                <a:gd name="connsiteY46" fmla="*/ 123338 h 1803283"/>
                <a:gd name="connsiteX0" fmla="*/ 76201 w 1150087"/>
                <a:gd name="connsiteY0" fmla="*/ 49618 h 1729563"/>
                <a:gd name="connsiteX1" fmla="*/ 0 w 1150087"/>
                <a:gd name="connsiteY1" fmla="*/ 125818 h 1729563"/>
                <a:gd name="connsiteX2" fmla="*/ 76201 w 1150087"/>
                <a:gd name="connsiteY2" fmla="*/ 125818 h 1729563"/>
                <a:gd name="connsiteX3" fmla="*/ 76201 w 1150087"/>
                <a:gd name="connsiteY3" fmla="*/ 202018 h 1729563"/>
                <a:gd name="connsiteX4" fmla="*/ 152401 w 1150087"/>
                <a:gd name="connsiteY4" fmla="*/ 125818 h 1729563"/>
                <a:gd name="connsiteX5" fmla="*/ 154171 w 1150087"/>
                <a:gd name="connsiteY5" fmla="*/ 274674 h 1729563"/>
                <a:gd name="connsiteX6" fmla="*/ 164804 w 1150087"/>
                <a:gd name="connsiteY6" fmla="*/ 731874 h 1729563"/>
                <a:gd name="connsiteX7" fmla="*/ 175436 w 1150087"/>
                <a:gd name="connsiteY7" fmla="*/ 827567 h 1729563"/>
                <a:gd name="connsiteX8" fmla="*/ 207334 w 1150087"/>
                <a:gd name="connsiteY8" fmla="*/ 487325 h 1729563"/>
                <a:gd name="connsiteX9" fmla="*/ 228599 w 1150087"/>
                <a:gd name="connsiteY9" fmla="*/ 104553 h 1729563"/>
                <a:gd name="connsiteX10" fmla="*/ 239232 w 1150087"/>
                <a:gd name="connsiteY10" fmla="*/ 40758 h 1729563"/>
                <a:gd name="connsiteX11" fmla="*/ 271129 w 1150087"/>
                <a:gd name="connsiteY11" fmla="*/ 93920 h 1729563"/>
                <a:gd name="connsiteX12" fmla="*/ 281762 w 1150087"/>
                <a:gd name="connsiteY12" fmla="*/ 349102 h 1729563"/>
                <a:gd name="connsiteX13" fmla="*/ 292394 w 1150087"/>
                <a:gd name="connsiteY13" fmla="*/ 551120 h 1729563"/>
                <a:gd name="connsiteX14" fmla="*/ 345557 w 1150087"/>
                <a:gd name="connsiteY14" fmla="*/ 349102 h 1729563"/>
                <a:gd name="connsiteX15" fmla="*/ 388087 w 1150087"/>
                <a:gd name="connsiteY15" fmla="*/ 136451 h 1729563"/>
                <a:gd name="connsiteX16" fmla="*/ 398720 w 1150087"/>
                <a:gd name="connsiteY16" fmla="*/ 497958 h 1729563"/>
                <a:gd name="connsiteX17" fmla="*/ 462515 w 1150087"/>
                <a:gd name="connsiteY17" fmla="*/ 1231604 h 1729563"/>
                <a:gd name="connsiteX18" fmla="*/ 473148 w 1150087"/>
                <a:gd name="connsiteY18" fmla="*/ 1391092 h 1729563"/>
                <a:gd name="connsiteX19" fmla="*/ 526311 w 1150087"/>
                <a:gd name="connsiteY19" fmla="*/ 1072116 h 1729563"/>
                <a:gd name="connsiteX20" fmla="*/ 590106 w 1150087"/>
                <a:gd name="connsiteY20" fmla="*/ 593651 h 1729563"/>
                <a:gd name="connsiteX21" fmla="*/ 632636 w 1150087"/>
                <a:gd name="connsiteY21" fmla="*/ 476692 h 1729563"/>
                <a:gd name="connsiteX22" fmla="*/ 611371 w 1150087"/>
                <a:gd name="connsiteY22" fmla="*/ 859465 h 1729563"/>
                <a:gd name="connsiteX23" fmla="*/ 643269 w 1150087"/>
                <a:gd name="connsiteY23" fmla="*/ 1284767 h 1729563"/>
                <a:gd name="connsiteX24" fmla="*/ 664534 w 1150087"/>
                <a:gd name="connsiteY24" fmla="*/ 1433623 h 1729563"/>
                <a:gd name="connsiteX25" fmla="*/ 717697 w 1150087"/>
                <a:gd name="connsiteY25" fmla="*/ 955158 h 1729563"/>
                <a:gd name="connsiteX26" fmla="*/ 728329 w 1150087"/>
                <a:gd name="connsiteY26" fmla="*/ 1433623 h 1729563"/>
                <a:gd name="connsiteX27" fmla="*/ 738962 w 1150087"/>
                <a:gd name="connsiteY27" fmla="*/ 1465520 h 1729563"/>
                <a:gd name="connsiteX28" fmla="*/ 781492 w 1150087"/>
                <a:gd name="connsiteY28" fmla="*/ 1114646 h 1729563"/>
                <a:gd name="connsiteX29" fmla="*/ 792125 w 1150087"/>
                <a:gd name="connsiteY29" fmla="*/ 848832 h 1729563"/>
                <a:gd name="connsiteX30" fmla="*/ 824022 w 1150087"/>
                <a:gd name="connsiteY30" fmla="*/ 838199 h 1729563"/>
                <a:gd name="connsiteX31" fmla="*/ 855920 w 1150087"/>
                <a:gd name="connsiteY31" fmla="*/ 827567 h 1729563"/>
                <a:gd name="connsiteX32" fmla="*/ 898450 w 1150087"/>
                <a:gd name="connsiteY32" fmla="*/ 848832 h 1729563"/>
                <a:gd name="connsiteX33" fmla="*/ 940980 w 1150087"/>
                <a:gd name="connsiteY33" fmla="*/ 1135911 h 1729563"/>
                <a:gd name="connsiteX34" fmla="*/ 972878 w 1150087"/>
                <a:gd name="connsiteY34" fmla="*/ 1508051 h 1729563"/>
                <a:gd name="connsiteX35" fmla="*/ 1004776 w 1150087"/>
                <a:gd name="connsiteY35" fmla="*/ 1422990 h 1729563"/>
                <a:gd name="connsiteX36" fmla="*/ 1036673 w 1150087"/>
                <a:gd name="connsiteY36" fmla="*/ 1550581 h 1729563"/>
                <a:gd name="connsiteX37" fmla="*/ 1068571 w 1150087"/>
                <a:gd name="connsiteY37" fmla="*/ 1720702 h 1729563"/>
                <a:gd name="connsiteX38" fmla="*/ 1079204 w 1150087"/>
                <a:gd name="connsiteY38" fmla="*/ 1497418 h 1729563"/>
                <a:gd name="connsiteX39" fmla="*/ 1089836 w 1150087"/>
                <a:gd name="connsiteY39" fmla="*/ 1210339 h 1729563"/>
                <a:gd name="connsiteX40" fmla="*/ 1111101 w 1150087"/>
                <a:gd name="connsiteY40" fmla="*/ 1072116 h 1729563"/>
                <a:gd name="connsiteX41" fmla="*/ 1121734 w 1150087"/>
                <a:gd name="connsiteY41" fmla="*/ 710609 h 1729563"/>
                <a:gd name="connsiteX42" fmla="*/ 1142999 w 1150087"/>
                <a:gd name="connsiteY42" fmla="*/ 104553 h 1729563"/>
                <a:gd name="connsiteX43" fmla="*/ 1132366 w 1150087"/>
                <a:gd name="connsiteY43" fmla="*/ 83288 h 1729563"/>
                <a:gd name="connsiteX44" fmla="*/ 1036673 w 1150087"/>
                <a:gd name="connsiteY44" fmla="*/ 83288 h 1729563"/>
                <a:gd name="connsiteX45" fmla="*/ 345557 w 11500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88900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46" fmla="*/ 165099 w 1086586"/>
                <a:gd name="connsiteY46" fmla="*/ 49618 h 17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586" h="1729563">
                  <a:moveTo>
                    <a:pt x="165099" y="49618"/>
                  </a:moveTo>
                  <a:cubicBezTo>
                    <a:pt x="179120" y="99732"/>
                    <a:pt x="101599" y="36918"/>
                    <a:pt x="88899" y="49618"/>
                  </a:cubicBezTo>
                  <a:cubicBezTo>
                    <a:pt x="88899" y="24218"/>
                    <a:pt x="12699" y="75018"/>
                    <a:pt x="12699" y="49618"/>
                  </a:cubicBezTo>
                  <a:cubicBezTo>
                    <a:pt x="12699" y="62318"/>
                    <a:pt x="0" y="176618"/>
                    <a:pt x="12700" y="202018"/>
                  </a:cubicBezTo>
                  <a:cubicBezTo>
                    <a:pt x="25400" y="227418"/>
                    <a:pt x="75904" y="189909"/>
                    <a:pt x="88899" y="202018"/>
                  </a:cubicBezTo>
                  <a:cubicBezTo>
                    <a:pt x="101894" y="214127"/>
                    <a:pt x="88603" y="186365"/>
                    <a:pt x="90670" y="274674"/>
                  </a:cubicBezTo>
                  <a:cubicBezTo>
                    <a:pt x="92737" y="362983"/>
                    <a:pt x="97759" y="639725"/>
                    <a:pt x="101303" y="731874"/>
                  </a:cubicBezTo>
                  <a:cubicBezTo>
                    <a:pt x="104847" y="824023"/>
                    <a:pt x="104847" y="868325"/>
                    <a:pt x="111935" y="827567"/>
                  </a:cubicBezTo>
                  <a:cubicBezTo>
                    <a:pt x="119023" y="786809"/>
                    <a:pt x="134973" y="607827"/>
                    <a:pt x="143833" y="487325"/>
                  </a:cubicBezTo>
                  <a:cubicBezTo>
                    <a:pt x="152693" y="366823"/>
                    <a:pt x="159782" y="178981"/>
                    <a:pt x="165098" y="104553"/>
                  </a:cubicBezTo>
                  <a:cubicBezTo>
                    <a:pt x="170414" y="30125"/>
                    <a:pt x="168643" y="42530"/>
                    <a:pt x="175731" y="40758"/>
                  </a:cubicBezTo>
                  <a:cubicBezTo>
                    <a:pt x="182819" y="38986"/>
                    <a:pt x="200540" y="42529"/>
                    <a:pt x="207628" y="93920"/>
                  </a:cubicBezTo>
                  <a:cubicBezTo>
                    <a:pt x="214716" y="145311"/>
                    <a:pt x="214717" y="272902"/>
                    <a:pt x="218261" y="349102"/>
                  </a:cubicBezTo>
                  <a:cubicBezTo>
                    <a:pt x="221805" y="425302"/>
                    <a:pt x="218261" y="551120"/>
                    <a:pt x="228893" y="551120"/>
                  </a:cubicBezTo>
                  <a:cubicBezTo>
                    <a:pt x="239525" y="551120"/>
                    <a:pt x="266107" y="418213"/>
                    <a:pt x="282056" y="349102"/>
                  </a:cubicBezTo>
                  <a:cubicBezTo>
                    <a:pt x="298005" y="279991"/>
                    <a:pt x="315726" y="111642"/>
                    <a:pt x="324586" y="136451"/>
                  </a:cubicBezTo>
                  <a:cubicBezTo>
                    <a:pt x="333447" y="161260"/>
                    <a:pt x="322814" y="315433"/>
                    <a:pt x="335219" y="497958"/>
                  </a:cubicBezTo>
                  <a:cubicBezTo>
                    <a:pt x="347624" y="680483"/>
                    <a:pt x="386609" y="1082748"/>
                    <a:pt x="399014" y="1231604"/>
                  </a:cubicBezTo>
                  <a:cubicBezTo>
                    <a:pt x="411419" y="1380460"/>
                    <a:pt x="399014" y="1417673"/>
                    <a:pt x="409647" y="1391092"/>
                  </a:cubicBezTo>
                  <a:cubicBezTo>
                    <a:pt x="420280" y="1364511"/>
                    <a:pt x="443317" y="1205023"/>
                    <a:pt x="462810" y="1072116"/>
                  </a:cubicBezTo>
                  <a:cubicBezTo>
                    <a:pt x="482303" y="939209"/>
                    <a:pt x="508884" y="692888"/>
                    <a:pt x="526605" y="593651"/>
                  </a:cubicBezTo>
                  <a:cubicBezTo>
                    <a:pt x="544326" y="494414"/>
                    <a:pt x="565591" y="432390"/>
                    <a:pt x="569135" y="476692"/>
                  </a:cubicBezTo>
                  <a:cubicBezTo>
                    <a:pt x="572679" y="520994"/>
                    <a:pt x="546098" y="724786"/>
                    <a:pt x="547870" y="859465"/>
                  </a:cubicBezTo>
                  <a:cubicBezTo>
                    <a:pt x="549642" y="994144"/>
                    <a:pt x="570907" y="1189074"/>
                    <a:pt x="579768" y="1284767"/>
                  </a:cubicBezTo>
                  <a:cubicBezTo>
                    <a:pt x="588629" y="1380460"/>
                    <a:pt x="588628" y="1488558"/>
                    <a:pt x="601033" y="1433623"/>
                  </a:cubicBezTo>
                  <a:cubicBezTo>
                    <a:pt x="613438" y="1378688"/>
                    <a:pt x="643564" y="955158"/>
                    <a:pt x="654196" y="955158"/>
                  </a:cubicBezTo>
                  <a:cubicBezTo>
                    <a:pt x="664828" y="955158"/>
                    <a:pt x="661284" y="1348563"/>
                    <a:pt x="664828" y="1433623"/>
                  </a:cubicBezTo>
                  <a:cubicBezTo>
                    <a:pt x="668372" y="1518683"/>
                    <a:pt x="666601" y="1518683"/>
                    <a:pt x="675461" y="1465520"/>
                  </a:cubicBezTo>
                  <a:cubicBezTo>
                    <a:pt x="684321" y="1412357"/>
                    <a:pt x="709131" y="1217427"/>
                    <a:pt x="717991" y="1114646"/>
                  </a:cubicBezTo>
                  <a:cubicBezTo>
                    <a:pt x="726851" y="1011865"/>
                    <a:pt x="721536" y="894906"/>
                    <a:pt x="728624" y="848832"/>
                  </a:cubicBezTo>
                  <a:cubicBezTo>
                    <a:pt x="735712" y="802758"/>
                    <a:pt x="760521" y="838199"/>
                    <a:pt x="760521" y="838199"/>
                  </a:cubicBezTo>
                  <a:cubicBezTo>
                    <a:pt x="771153" y="834655"/>
                    <a:pt x="780014" y="825795"/>
                    <a:pt x="792419" y="827567"/>
                  </a:cubicBezTo>
                  <a:cubicBezTo>
                    <a:pt x="804824" y="829339"/>
                    <a:pt x="820772" y="797441"/>
                    <a:pt x="834949" y="848832"/>
                  </a:cubicBezTo>
                  <a:cubicBezTo>
                    <a:pt x="849126" y="900223"/>
                    <a:pt x="865074" y="1026041"/>
                    <a:pt x="877479" y="1135911"/>
                  </a:cubicBezTo>
                  <a:cubicBezTo>
                    <a:pt x="889884" y="1245781"/>
                    <a:pt x="898744" y="1460205"/>
                    <a:pt x="909377" y="1508051"/>
                  </a:cubicBezTo>
                  <a:cubicBezTo>
                    <a:pt x="920010" y="1555897"/>
                    <a:pt x="930643" y="1415902"/>
                    <a:pt x="941275" y="1422990"/>
                  </a:cubicBezTo>
                  <a:cubicBezTo>
                    <a:pt x="951907" y="1430078"/>
                    <a:pt x="962540" y="1500962"/>
                    <a:pt x="973172" y="1550581"/>
                  </a:cubicBezTo>
                  <a:cubicBezTo>
                    <a:pt x="983804" y="1600200"/>
                    <a:pt x="997982" y="1729563"/>
                    <a:pt x="1005070" y="1720702"/>
                  </a:cubicBezTo>
                  <a:cubicBezTo>
                    <a:pt x="1012159" y="1711842"/>
                    <a:pt x="1012159" y="1582478"/>
                    <a:pt x="1015703" y="1497418"/>
                  </a:cubicBezTo>
                  <a:cubicBezTo>
                    <a:pt x="1019247" y="1412358"/>
                    <a:pt x="1021019" y="1281223"/>
                    <a:pt x="1026335" y="1210339"/>
                  </a:cubicBezTo>
                  <a:cubicBezTo>
                    <a:pt x="1031651" y="1139455"/>
                    <a:pt x="1042284" y="1155404"/>
                    <a:pt x="1047600" y="1072116"/>
                  </a:cubicBezTo>
                  <a:cubicBezTo>
                    <a:pt x="1052916" y="988828"/>
                    <a:pt x="1052917" y="871869"/>
                    <a:pt x="1058233" y="710609"/>
                  </a:cubicBezTo>
                  <a:cubicBezTo>
                    <a:pt x="1063549" y="549349"/>
                    <a:pt x="1077726" y="209106"/>
                    <a:pt x="1079498" y="104553"/>
                  </a:cubicBezTo>
                  <a:cubicBezTo>
                    <a:pt x="1081270" y="0"/>
                    <a:pt x="1086586" y="86832"/>
                    <a:pt x="1068865" y="83288"/>
                  </a:cubicBezTo>
                  <a:cubicBezTo>
                    <a:pt x="1051144" y="79744"/>
                    <a:pt x="973172" y="83288"/>
                    <a:pt x="973172" y="83288"/>
                  </a:cubicBezTo>
                  <a:lnTo>
                    <a:pt x="282056" y="83288"/>
                  </a:lnTo>
                  <a:lnTo>
                    <a:pt x="165099" y="49618"/>
                  </a:ln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a:spLocks noChangeArrowheads="1"/>
            </p:cNvSpPr>
            <p:nvPr/>
          </p:nvSpPr>
          <p:spPr bwMode="auto">
            <a:xfrm>
              <a:off x="0" y="101025"/>
              <a:ext cx="9144000" cy="584775"/>
            </a:xfrm>
            <a:prstGeom prst="rect">
              <a:avLst/>
            </a:prstGeom>
            <a:solidFill>
              <a:schemeClr val="bg1"/>
            </a:solidFill>
            <a:ln w="9525">
              <a:noFill/>
              <a:miter lim="800000"/>
              <a:headEnd/>
              <a:tailEnd/>
            </a:ln>
          </p:spPr>
          <p:txBody>
            <a:bodyPr wrap="square">
              <a:spAutoFit/>
            </a:bodyPr>
            <a:lstStyle/>
            <a:p>
              <a:pPr algn="ctr"/>
              <a:r>
                <a:rPr lang="en-US" sz="3200" b="1" dirty="0" smtClean="0">
                  <a:solidFill>
                    <a:srgbClr val="FF0000"/>
                  </a:solidFill>
                </a:rPr>
                <a:t>focus on the last 2 glacial pulses</a:t>
              </a:r>
              <a:endParaRPr lang="en-US" sz="3600" b="1" dirty="0">
                <a:solidFill>
                  <a:srgbClr val="FF0000"/>
                </a:solidFill>
              </a:endParaRPr>
            </a:p>
          </p:txBody>
        </p:sp>
      </p:grpSp>
      <p:sp useBgFill="1">
        <p:nvSpPr>
          <p:cNvPr id="19" name="TextBox 18"/>
          <p:cNvSpPr txBox="1">
            <a:spLocks noChangeArrowheads="1"/>
          </p:cNvSpPr>
          <p:nvPr/>
        </p:nvSpPr>
        <p:spPr bwMode="auto">
          <a:xfrm>
            <a:off x="6019800" y="5943600"/>
            <a:ext cx="1361270" cy="461665"/>
          </a:xfrm>
          <a:prstGeom prst="rect">
            <a:avLst/>
          </a:prstGeom>
          <a:ln w="38100">
            <a:solidFill>
              <a:schemeClr val="tx1"/>
            </a:solidFill>
            <a:miter lim="800000"/>
            <a:headEnd/>
            <a:tailEnd/>
          </a:ln>
        </p:spPr>
        <p:txBody>
          <a:bodyPr wrap="none">
            <a:spAutoFit/>
          </a:bodyPr>
          <a:lstStyle/>
          <a:p>
            <a:r>
              <a:rPr lang="en-US" sz="2400" b="1" dirty="0" smtClean="0"/>
              <a:t>- 180,000</a:t>
            </a:r>
            <a:endParaRPr lang="en-US" sz="2400" b="1" dirty="0"/>
          </a:p>
        </p:txBody>
      </p:sp>
      <p:sp>
        <p:nvSpPr>
          <p:cNvPr id="20" name="TextBox 19"/>
          <p:cNvSpPr txBox="1"/>
          <p:nvPr/>
        </p:nvSpPr>
        <p:spPr>
          <a:xfrm rot="20558291">
            <a:off x="124091" y="2036196"/>
            <a:ext cx="6745852" cy="2123658"/>
          </a:xfrm>
          <a:prstGeom prst="rect">
            <a:avLst/>
          </a:prstGeom>
          <a:noFill/>
        </p:spPr>
        <p:txBody>
          <a:bodyPr wrap="square" rtlCol="0">
            <a:spAutoFit/>
          </a:bodyPr>
          <a:lstStyle/>
          <a:p>
            <a:pPr algn="ctr"/>
            <a:r>
              <a:rPr lang="en-US" sz="4400" b="1" dirty="0" smtClean="0">
                <a:effectLst>
                  <a:outerShdw dist="38100" dir="7200000" algn="ctr" rotWithShape="0">
                    <a:srgbClr val="FF0000"/>
                  </a:outerShdw>
                </a:effectLst>
                <a:latin typeface="Tempus Sans ITC" pitchFamily="82" charset="0"/>
              </a:rPr>
              <a:t>What did North America </a:t>
            </a:r>
          </a:p>
          <a:p>
            <a:pPr algn="ctr"/>
            <a:r>
              <a:rPr lang="en-US" sz="4400" b="1" dirty="0" smtClean="0">
                <a:effectLst>
                  <a:outerShdw dist="38100" dir="7200000" algn="ctr" rotWithShape="0">
                    <a:srgbClr val="FF0000"/>
                  </a:outerShdw>
                </a:effectLst>
                <a:latin typeface="Tempus Sans ITC" pitchFamily="82" charset="0"/>
              </a:rPr>
              <a:t>look like </a:t>
            </a:r>
          </a:p>
          <a:p>
            <a:pPr algn="ctr"/>
            <a:r>
              <a:rPr lang="en-US" sz="4400" b="1" dirty="0" smtClean="0">
                <a:effectLst>
                  <a:outerShdw dist="38100" dir="7200000" algn="ctr" rotWithShape="0">
                    <a:srgbClr val="FF0000"/>
                  </a:outerShdw>
                </a:effectLst>
                <a:latin typeface="Tempus Sans ITC" pitchFamily="82" charset="0"/>
              </a:rPr>
              <a:t>during these pulses. . . </a:t>
            </a:r>
            <a:endParaRPr lang="en-US" sz="4400" b="1" dirty="0">
              <a:effectLst>
                <a:outerShdw dist="38100" dir="7200000" algn="ctr" rotWithShape="0">
                  <a:srgbClr val="FF0000"/>
                </a:outerShdw>
              </a:effectLst>
              <a:latin typeface="Tempus Sans ITC" pitchFamily="82" charset="0"/>
            </a:endParaRPr>
          </a:p>
        </p:txBody>
      </p:sp>
      <p:grpSp>
        <p:nvGrpSpPr>
          <p:cNvPr id="24" name="Group 23"/>
          <p:cNvGrpSpPr/>
          <p:nvPr/>
        </p:nvGrpSpPr>
        <p:grpSpPr>
          <a:xfrm>
            <a:off x="533400" y="1"/>
            <a:ext cx="7978105" cy="6858000"/>
            <a:chOff x="533400" y="1"/>
            <a:chExt cx="7978105" cy="6858000"/>
          </a:xfrm>
        </p:grpSpPr>
        <p:pic>
          <p:nvPicPr>
            <p:cNvPr id="22" name="Picture 2" descr="C:\Documents and Settings\All Users\Documents\geology classes\00-GEOLOGIC MATERIAL\ice movement - last glacial age\180k.jpg"/>
            <p:cNvPicPr>
              <a:picLocks noChangeAspect="1" noChangeArrowheads="1"/>
            </p:cNvPicPr>
            <p:nvPr/>
          </p:nvPicPr>
          <p:blipFill>
            <a:blip r:embed="rId4" cstate="print"/>
            <a:srcRect/>
            <a:stretch>
              <a:fillRect/>
            </a:stretch>
          </p:blipFill>
          <p:spPr bwMode="auto">
            <a:xfrm>
              <a:off x="533400" y="1"/>
              <a:ext cx="7978105" cy="6858000"/>
            </a:xfrm>
            <a:prstGeom prst="rect">
              <a:avLst/>
            </a:prstGeom>
            <a:noFill/>
          </p:spPr>
        </p:pic>
        <p:sp>
          <p:nvSpPr>
            <p:cNvPr id="23" name="Rectangle 22"/>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1" name="TextBox 20"/>
          <p:cNvSpPr txBox="1"/>
          <p:nvPr/>
        </p:nvSpPr>
        <p:spPr>
          <a:xfrm>
            <a:off x="3124200" y="5867400"/>
            <a:ext cx="4373248" cy="646331"/>
          </a:xfrm>
          <a:prstGeom prst="rect">
            <a:avLst/>
          </a:prstGeom>
          <a:ln w="76200">
            <a:solidFill>
              <a:schemeClr val="tx1"/>
            </a:solidFill>
          </a:ln>
        </p:spPr>
        <p:txBody>
          <a:bodyPr wrap="none" rtlCol="0">
            <a:spAutoFit/>
          </a:bodyPr>
          <a:lstStyle/>
          <a:p>
            <a:r>
              <a:rPr lang="en-US" sz="3600" b="1" dirty="0" smtClean="0"/>
              <a:t>starting -180,000 YBP </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strVal val="#ppt_w*0.70"/>
                                          </p:val>
                                        </p:tav>
                                        <p:tav tm="100000">
                                          <p:val>
                                            <p:strVal val="#ppt_w"/>
                                          </p:val>
                                        </p:tav>
                                      </p:tavLst>
                                    </p:anim>
                                    <p:anim calcmode="lin" valueType="num">
                                      <p:cBhvr>
                                        <p:cTn id="15" dur="1000" fill="hold"/>
                                        <p:tgtEl>
                                          <p:spTgt spid="21"/>
                                        </p:tgtEl>
                                        <p:attrNameLst>
                                          <p:attrName>ppt_h</p:attrName>
                                        </p:attrNameLst>
                                      </p:cBhvr>
                                      <p:tavLst>
                                        <p:tav tm="0">
                                          <p:val>
                                            <p:strVal val="#ppt_h"/>
                                          </p:val>
                                        </p:tav>
                                        <p:tav tm="100000">
                                          <p:val>
                                            <p:strVal val="#ppt_h"/>
                                          </p:val>
                                        </p:tav>
                                      </p:tavLst>
                                    </p:anim>
                                    <p:animEffect transition="in" filter="fade">
                                      <p:cBhvr>
                                        <p:cTn id="16" dur="1000"/>
                                        <p:tgtEl>
                                          <p:spTgt spid="21"/>
                                        </p:tgtEl>
                                      </p:cBhvr>
                                    </p:animEffect>
                                  </p:childTnLst>
                                </p:cTn>
                              </p:par>
                              <p:par>
                                <p:cTn id="17" presetID="10" presetClass="exit" presetSubtype="0" fill="hold" grpId="1" nodeType="withEffect">
                                  <p:stCondLst>
                                    <p:cond delay="500"/>
                                  </p:stCondLst>
                                  <p:childTnLst>
                                    <p:animEffect transition="out" filter="fade">
                                      <p:cBhvr>
                                        <p:cTn id="18" dur="1000"/>
                                        <p:tgtEl>
                                          <p:spTgt spid="19"/>
                                        </p:tgtEl>
                                      </p:cBhvr>
                                    </p:animEffect>
                                    <p:set>
                                      <p:cBhvr>
                                        <p:cTn id="19" dur="1" fill="hold">
                                          <p:stCondLst>
                                            <p:cond delay="9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18"/>
                                        </p:tgtEl>
                                      </p:cBhvr>
                                    </p:animEffect>
                                    <p:set>
                                      <p:cBhvr>
                                        <p:cTn id="24" dur="1" fill="hold">
                                          <p:stCondLst>
                                            <p:cond delay="999"/>
                                          </p:stCondLst>
                                        </p:cTn>
                                        <p:tgtEl>
                                          <p:spTgt spid="1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20"/>
                                        </p:tgtEl>
                                      </p:cBhvr>
                                    </p:animEffect>
                                    <p:set>
                                      <p:cBhvr>
                                        <p:cTn id="27" dur="1" fill="hold">
                                          <p:stCondLst>
                                            <p:cond delay="999"/>
                                          </p:stCondLst>
                                        </p:cTn>
                                        <p:tgtEl>
                                          <p:spTgt spid="2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0" grpId="0"/>
      <p:bldP spid="20" grpId="1"/>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geology classes\00-GEOLOGIC MATERIAL\ice movement - last glacial age\180k.jpg"/>
          <p:cNvPicPr>
            <a:picLocks noChangeAspect="1" noChangeArrowheads="1"/>
          </p:cNvPicPr>
          <p:nvPr/>
        </p:nvPicPr>
        <p:blipFill>
          <a:blip r:embed="rId3" cstate="print"/>
          <a:srcRect/>
          <a:stretch>
            <a:fillRect/>
          </a:stretch>
        </p:blipFill>
        <p:spPr bwMode="auto">
          <a:xfrm>
            <a:off x="533400" y="1"/>
            <a:ext cx="7978105" cy="6858000"/>
          </a:xfrm>
          <a:prstGeom prst="rect">
            <a:avLst/>
          </a:prstGeom>
          <a:noFill/>
        </p:spPr>
      </p:pic>
      <p:sp>
        <p:nvSpPr>
          <p:cNvPr id="5" name="5-Point Star 4"/>
          <p:cNvSpPr/>
          <p:nvPr/>
        </p:nvSpPr>
        <p:spPr>
          <a:xfrm>
            <a:off x="2743200" y="4038600"/>
            <a:ext cx="457200" cy="457200"/>
          </a:xfrm>
          <a:prstGeom prst="star5">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0"/>
          <p:cNvGrpSpPr/>
          <p:nvPr/>
        </p:nvGrpSpPr>
        <p:grpSpPr>
          <a:xfrm>
            <a:off x="7772400" y="1447800"/>
            <a:ext cx="1380685" cy="5105400"/>
            <a:chOff x="7772400" y="1447800"/>
            <a:chExt cx="1380685" cy="5105400"/>
          </a:xfrm>
        </p:grpSpPr>
        <p:cxnSp>
          <p:nvCxnSpPr>
            <p:cNvPr id="7" name="Straight Connector 6"/>
            <p:cNvCxnSpPr/>
            <p:nvPr/>
          </p:nvCxnSpPr>
          <p:spPr>
            <a:xfrm flipV="1">
              <a:off x="7772400" y="1752600"/>
              <a:ext cx="0" cy="4800600"/>
            </a:xfrm>
            <a:prstGeom prst="line">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7924800" y="1447800"/>
              <a:ext cx="1228285" cy="461665"/>
            </a:xfrm>
            <a:prstGeom prst="rect">
              <a:avLst/>
            </a:prstGeom>
            <a:solidFill>
              <a:schemeClr val="bg1"/>
            </a:solidFill>
            <a:ln w="38100">
              <a:noFill/>
              <a:miter lim="800000"/>
              <a:headEnd/>
              <a:tailEnd/>
            </a:ln>
          </p:spPr>
          <p:txBody>
            <a:bodyPr wrap="none">
              <a:spAutoFit/>
            </a:bodyPr>
            <a:lstStyle/>
            <a:p>
              <a:r>
                <a:rPr lang="en-US" sz="2400" b="1" dirty="0" smtClean="0">
                  <a:solidFill>
                    <a:srgbClr val="FF0000"/>
                  </a:solidFill>
                  <a:effectLst>
                    <a:outerShdw dist="50800" dir="7200000" algn="ctr" rotWithShape="0">
                      <a:schemeClr val="tx1"/>
                    </a:outerShdw>
                  </a:effectLst>
                </a:rPr>
                <a:t> present</a:t>
              </a:r>
              <a:endParaRPr lang="en-US" sz="2400" b="1" dirty="0">
                <a:solidFill>
                  <a:srgbClr val="FF0000"/>
                </a:solidFill>
                <a:effectLst>
                  <a:outerShdw dist="50800" dir="7200000" algn="ctr" rotWithShape="0">
                    <a:schemeClr val="tx1"/>
                  </a:outerShdw>
                </a:effectLst>
              </a:endParaRPr>
            </a:p>
          </p:txBody>
        </p:sp>
      </p:grpSp>
      <p:grpSp>
        <p:nvGrpSpPr>
          <p:cNvPr id="4" name="Group 18"/>
          <p:cNvGrpSpPr/>
          <p:nvPr/>
        </p:nvGrpSpPr>
        <p:grpSpPr>
          <a:xfrm>
            <a:off x="381000" y="457200"/>
            <a:ext cx="2209800" cy="2580620"/>
            <a:chOff x="381000" y="457200"/>
            <a:chExt cx="2209800" cy="2580620"/>
          </a:xfrm>
        </p:grpSpPr>
        <p:sp>
          <p:nvSpPr>
            <p:cNvPr id="3" name="Oval 2"/>
            <p:cNvSpPr/>
            <p:nvPr/>
          </p:nvSpPr>
          <p:spPr>
            <a:xfrm>
              <a:off x="381000" y="457200"/>
              <a:ext cx="2209800"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a:spLocks noChangeArrowheads="1"/>
            </p:cNvSpPr>
            <p:nvPr/>
          </p:nvSpPr>
          <p:spPr bwMode="auto">
            <a:xfrm>
              <a:off x="990600" y="2514600"/>
              <a:ext cx="947695" cy="523220"/>
            </a:xfrm>
            <a:prstGeom prst="rect">
              <a:avLst/>
            </a:prstGeom>
            <a:solidFill>
              <a:schemeClr val="bg1"/>
            </a:solidFill>
            <a:ln w="25400">
              <a:solidFill>
                <a:schemeClr val="tx1"/>
              </a:solidFill>
              <a:miter lim="800000"/>
              <a:headEnd/>
              <a:tailEnd/>
            </a:ln>
          </p:spPr>
          <p:txBody>
            <a:bodyPr wrap="none">
              <a:spAutoFit/>
            </a:bodyPr>
            <a:lstStyle/>
            <a:p>
              <a:r>
                <a:rPr lang="en-US" sz="2800" b="1" dirty="0" smtClean="0">
                  <a:solidFill>
                    <a:srgbClr val="FF0000"/>
                  </a:solidFill>
                  <a:effectLst>
                    <a:outerShdw dist="50800" dir="7200000" algn="ctr" rotWithShape="0">
                      <a:schemeClr val="tx1"/>
                    </a:outerShdw>
                  </a:effectLst>
                </a:rPr>
                <a:t>TIME</a:t>
              </a:r>
              <a:endParaRPr lang="en-US" sz="2800" b="1" dirty="0">
                <a:solidFill>
                  <a:srgbClr val="FF0000"/>
                </a:solidFill>
                <a:effectLst>
                  <a:outerShdw dist="50800" dir="7200000" algn="ctr" rotWithShape="0">
                    <a:schemeClr val="tx1"/>
                  </a:outerShdw>
                </a:effectLst>
              </a:endParaRPr>
            </a:p>
          </p:txBody>
        </p:sp>
        <p:cxnSp>
          <p:nvCxnSpPr>
            <p:cNvPr id="15" name="Straight Arrow Connector 14"/>
            <p:cNvCxnSpPr>
              <a:stCxn id="13" idx="0"/>
              <a:endCxn id="3" idx="4"/>
            </p:cNvCxnSpPr>
            <p:nvPr/>
          </p:nvCxnSpPr>
          <p:spPr>
            <a:xfrm flipV="1">
              <a:off x="1464448" y="990600"/>
              <a:ext cx="21452" cy="1524000"/>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19"/>
          <p:cNvGrpSpPr/>
          <p:nvPr/>
        </p:nvGrpSpPr>
        <p:grpSpPr>
          <a:xfrm>
            <a:off x="2743200" y="457200"/>
            <a:ext cx="2107885" cy="2648129"/>
            <a:chOff x="-81104" y="457200"/>
            <a:chExt cx="2107885" cy="2648129"/>
          </a:xfrm>
        </p:grpSpPr>
        <p:sp>
          <p:nvSpPr>
            <p:cNvPr id="21" name="Oval 20"/>
            <p:cNvSpPr/>
            <p:nvPr/>
          </p:nvSpPr>
          <p:spPr>
            <a:xfrm>
              <a:off x="381000" y="457200"/>
              <a:ext cx="1138096"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a:spLocks noChangeArrowheads="1"/>
            </p:cNvSpPr>
            <p:nvPr/>
          </p:nvSpPr>
          <p:spPr bwMode="auto">
            <a:xfrm>
              <a:off x="-81104" y="1905000"/>
              <a:ext cx="2107885" cy="1200329"/>
            </a:xfrm>
            <a:prstGeom prst="rect">
              <a:avLst/>
            </a:prstGeom>
            <a:solidFill>
              <a:schemeClr val="bg1"/>
            </a:solidFill>
            <a:ln w="25400">
              <a:solidFill>
                <a:schemeClr val="tx1"/>
              </a:solidFill>
              <a:miter lim="800000"/>
              <a:headEnd/>
              <a:tailEnd/>
            </a:ln>
          </p:spPr>
          <p:txBody>
            <a:bodyPr wrap="none">
              <a:spAutoFit/>
            </a:bodyPr>
            <a:lstStyle/>
            <a:p>
              <a:pPr algn="ctr"/>
              <a:r>
                <a:rPr lang="en-US" sz="2400" b="1" dirty="0" smtClean="0">
                  <a:solidFill>
                    <a:srgbClr val="FF0000"/>
                  </a:solidFill>
                  <a:effectLst>
                    <a:outerShdw dist="50800" dir="7200000" algn="ctr" rotWithShape="0">
                      <a:schemeClr val="tx1"/>
                    </a:outerShdw>
                  </a:effectLst>
                </a:rPr>
                <a:t>GLACIAL</a:t>
              </a:r>
            </a:p>
            <a:p>
              <a:pPr algn="ctr"/>
              <a:r>
                <a:rPr lang="en-US" sz="2400" b="1" dirty="0" smtClean="0">
                  <a:solidFill>
                    <a:srgbClr val="FF0000"/>
                  </a:solidFill>
                  <a:effectLst>
                    <a:outerShdw dist="50800" dir="7200000" algn="ctr" rotWithShape="0">
                      <a:schemeClr val="tx1"/>
                    </a:outerShdw>
                  </a:effectLst>
                </a:rPr>
                <a:t>OR</a:t>
              </a:r>
            </a:p>
            <a:p>
              <a:pPr algn="ctr"/>
              <a:r>
                <a:rPr lang="en-US" sz="2400" b="1" dirty="0" smtClean="0">
                  <a:solidFill>
                    <a:srgbClr val="FF0000"/>
                  </a:solidFill>
                  <a:effectLst>
                    <a:outerShdw dist="50800" dir="7200000" algn="ctr" rotWithShape="0">
                      <a:schemeClr val="tx1"/>
                    </a:outerShdw>
                  </a:effectLst>
                </a:rPr>
                <a:t>INTER-GLACIAL</a:t>
              </a:r>
              <a:endParaRPr lang="en-US" sz="2400" b="1" dirty="0">
                <a:solidFill>
                  <a:srgbClr val="FF0000"/>
                </a:solidFill>
                <a:effectLst>
                  <a:outerShdw dist="50800" dir="7200000" algn="ctr" rotWithShape="0">
                    <a:schemeClr val="tx1"/>
                  </a:outerShdw>
                </a:effectLst>
              </a:endParaRPr>
            </a:p>
          </p:txBody>
        </p:sp>
        <p:cxnSp>
          <p:nvCxnSpPr>
            <p:cNvPr id="23" name="Straight Arrow Connector 22"/>
            <p:cNvCxnSpPr>
              <a:stCxn id="22" idx="0"/>
              <a:endCxn id="21" idx="4"/>
            </p:cNvCxnSpPr>
            <p:nvPr/>
          </p:nvCxnSpPr>
          <p:spPr>
            <a:xfrm flipH="1" flipV="1">
              <a:off x="950048" y="990600"/>
              <a:ext cx="22791" cy="914400"/>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sp useBgFill="1">
        <p:nvSpPr>
          <p:cNvPr id="17" name="TextBox 16"/>
          <p:cNvSpPr txBox="1"/>
          <p:nvPr/>
        </p:nvSpPr>
        <p:spPr>
          <a:xfrm>
            <a:off x="3124200" y="5867400"/>
            <a:ext cx="4373248" cy="646331"/>
          </a:xfrm>
          <a:prstGeom prst="rect">
            <a:avLst/>
          </a:prstGeom>
          <a:ln w="76200">
            <a:solidFill>
              <a:schemeClr val="tx1"/>
            </a:solidFill>
          </a:ln>
        </p:spPr>
        <p:txBody>
          <a:bodyPr wrap="none" rtlCol="0">
            <a:spAutoFit/>
          </a:bodyPr>
          <a:lstStyle/>
          <a:p>
            <a:r>
              <a:rPr lang="en-US" sz="3600" b="1" dirty="0" smtClean="0"/>
              <a:t>starting -180,000 YBP </a:t>
            </a:r>
            <a:endParaRPr lang="en-US" sz="3600" b="1" dirty="0"/>
          </a:p>
        </p:txBody>
      </p:sp>
      <p:sp>
        <p:nvSpPr>
          <p:cNvPr id="18" name="TextBox 17"/>
          <p:cNvSpPr txBox="1">
            <a:spLocks noChangeArrowheads="1"/>
          </p:cNvSpPr>
          <p:nvPr/>
        </p:nvSpPr>
        <p:spPr bwMode="auto">
          <a:xfrm>
            <a:off x="7848600" y="6324600"/>
            <a:ext cx="1361270" cy="461665"/>
          </a:xfrm>
          <a:prstGeom prst="rect">
            <a:avLst/>
          </a:prstGeom>
          <a:solidFill>
            <a:schemeClr val="bg1"/>
          </a:solidFill>
          <a:ln w="38100">
            <a:noFill/>
            <a:miter lim="800000"/>
            <a:headEnd/>
            <a:tailEnd/>
          </a:ln>
        </p:spPr>
        <p:txBody>
          <a:bodyPr wrap="none">
            <a:spAutoFit/>
          </a:bodyPr>
          <a:lstStyle/>
          <a:p>
            <a:r>
              <a:rPr lang="en-US" sz="2400" b="1" dirty="0" smtClean="0">
                <a:solidFill>
                  <a:srgbClr val="FF0000"/>
                </a:solidFill>
                <a:effectLst>
                  <a:outerShdw dist="50800" dir="7200000" algn="ctr" rotWithShape="0">
                    <a:schemeClr val="tx1"/>
                  </a:outerShdw>
                </a:effectLst>
              </a:rPr>
              <a:t>- 180,000</a:t>
            </a:r>
            <a:endParaRPr lang="en-US" sz="2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p:cBhvr override="childStyle">
                                        <p:cTn id="16" dur="1000" fill="hold"/>
                                        <p:tgtEl>
                                          <p:spTgt spid="17"/>
                                        </p:tgtEl>
                                        <p:attrNameLst>
                                          <p:attrName>style.color</p:attrName>
                                        </p:attrNameLst>
                                      </p:cBhvr>
                                      <p:to>
                                        <a:srgbClr val="FF0000"/>
                                      </p:to>
                                    </p:animClr>
                                  </p:childTnLst>
                                </p:cTn>
                              </p:par>
                              <p:par>
                                <p:cTn id="17" presetID="1" presetClass="emph" presetSubtype="2" fill="hold" nodeType="withEffect">
                                  <p:stCondLst>
                                    <p:cond delay="0"/>
                                  </p:stCondLst>
                                  <p:childTnLst>
                                    <p:animClr clrSpc="rgb">
                                      <p:cBhvr>
                                        <p:cTn id="18" dur="1000" fill="hold"/>
                                        <p:tgtEl>
                                          <p:spTgt spid="17"/>
                                        </p:tgtEl>
                                        <p:attrNameLst>
                                          <p:attrName>fillcolor</p:attrName>
                                        </p:attrNameLst>
                                      </p:cBhvr>
                                      <p:to>
                                        <a:schemeClr val="bg1"/>
                                      </p:to>
                                    </p:animClr>
                                    <p:set>
                                      <p:cBhvr>
                                        <p:cTn id="19" dur="1000" fill="hold"/>
                                        <p:tgtEl>
                                          <p:spTgt spid="17"/>
                                        </p:tgtEl>
                                        <p:attrNameLst>
                                          <p:attrName>fill.type</p:attrName>
                                        </p:attrNameLst>
                                      </p:cBhvr>
                                      <p:to>
                                        <p:strVal val="solid"/>
                                      </p:to>
                                    </p:set>
                                    <p:set>
                                      <p:cBhvr>
                                        <p:cTn id="20" dur="1000" fill="hold"/>
                                        <p:tgtEl>
                                          <p:spTgt spid="17"/>
                                        </p:tgtEl>
                                        <p:attrNameLst>
                                          <p:attrName>fill.on</p:attrName>
                                        </p:attrNameLst>
                                      </p:cBhvr>
                                      <p:to>
                                        <p:strVal val="true"/>
                                      </p:to>
                                    </p:set>
                                  </p:childTnLst>
                                </p:cTn>
                              </p:par>
                              <p:par>
                                <p:cTn id="21" presetID="53" presetClass="exit" presetSubtype="0" fill="hold" grpId="1" nodeType="withEffect">
                                  <p:stCondLst>
                                    <p:cond delay="500"/>
                                  </p:stCondLst>
                                  <p:childTnLst>
                                    <p:anim calcmode="lin" valueType="num">
                                      <p:cBhvr>
                                        <p:cTn id="22" dur="2000"/>
                                        <p:tgtEl>
                                          <p:spTgt spid="17"/>
                                        </p:tgtEl>
                                        <p:attrNameLst>
                                          <p:attrName>ppt_w</p:attrName>
                                        </p:attrNameLst>
                                      </p:cBhvr>
                                      <p:tavLst>
                                        <p:tav tm="0">
                                          <p:val>
                                            <p:strVal val="ppt_w"/>
                                          </p:val>
                                        </p:tav>
                                        <p:tav tm="100000">
                                          <p:val>
                                            <p:fltVal val="0"/>
                                          </p:val>
                                        </p:tav>
                                      </p:tavLst>
                                    </p:anim>
                                    <p:anim calcmode="lin" valueType="num">
                                      <p:cBhvr>
                                        <p:cTn id="23" dur="2000"/>
                                        <p:tgtEl>
                                          <p:spTgt spid="17"/>
                                        </p:tgtEl>
                                        <p:attrNameLst>
                                          <p:attrName>ppt_h</p:attrName>
                                        </p:attrNameLst>
                                      </p:cBhvr>
                                      <p:tavLst>
                                        <p:tav tm="0">
                                          <p:val>
                                            <p:strVal val="ppt_h"/>
                                          </p:val>
                                        </p:tav>
                                        <p:tav tm="100000">
                                          <p:val>
                                            <p:fltVal val="0"/>
                                          </p:val>
                                        </p:tav>
                                      </p:tavLst>
                                    </p:anim>
                                    <p:animEffect transition="out" filter="fade">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par>
                                <p:cTn id="26" presetID="63" presetClass="path" presetSubtype="0" accel="50000" decel="50000" fill="hold" grpId="2" nodeType="withEffect">
                                  <p:stCondLst>
                                    <p:cond delay="500"/>
                                  </p:stCondLst>
                                  <p:childTnLst>
                                    <p:animMotion origin="layout" path="M 8.33333E-7 -2.89017E-6 L 0.36927 0.05295 " pathEditMode="relative" rAng="0" ptsTypes="AA">
                                      <p:cBhvr>
                                        <p:cTn id="27" dur="1000" fill="hold"/>
                                        <p:tgtEl>
                                          <p:spTgt spid="17"/>
                                        </p:tgtEl>
                                        <p:attrNameLst>
                                          <p:attrName>ppt_x</p:attrName>
                                          <p:attrName>ppt_y</p:attrName>
                                        </p:attrNameLst>
                                      </p:cBhvr>
                                      <p:rCtr x="185" y="26"/>
                                    </p:animMotion>
                                  </p:childTnLst>
                                </p:cTn>
                              </p:par>
                              <p:par>
                                <p:cTn id="28" presetID="10" presetClass="entr" presetSubtype="0" fill="hold" grpId="0" nodeType="withEffect">
                                  <p:stCondLst>
                                    <p:cond delay="5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down)">
                                      <p:cBhvr>
                                        <p:cTn id="35" dur="2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34"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from="(-#ppt_w/2)" to="(#ppt_x)" calcmode="lin" valueType="num">
                                      <p:cBhvr>
                                        <p:cTn id="40" dur="600" fill="hold">
                                          <p:stCondLst>
                                            <p:cond delay="0"/>
                                          </p:stCondLst>
                                        </p:cTn>
                                        <p:tgtEl>
                                          <p:spTgt spid="5"/>
                                        </p:tgtEl>
                                        <p:attrNameLst>
                                          <p:attrName>ppt_x</p:attrName>
                                        </p:attrNameLst>
                                      </p:cBhvr>
                                    </p:anim>
                                    <p:anim from="0" to="-1.0" calcmode="lin" valueType="num">
                                      <p:cBhvr>
                                        <p:cTn id="41" dur="200" decel="50000" autoRev="1" fill="hold">
                                          <p:stCondLst>
                                            <p:cond delay="600"/>
                                          </p:stCondLst>
                                        </p:cTn>
                                        <p:tgtEl>
                                          <p:spTgt spid="5"/>
                                        </p:tgtEl>
                                        <p:attrNameLst>
                                          <p:attrName>xshear</p:attrName>
                                        </p:attrNameLst>
                                      </p:cBhvr>
                                    </p:anim>
                                    <p:animScale>
                                      <p:cBhvr>
                                        <p:cTn id="42" dur="200" decel="100000" autoRev="1" fill="hold">
                                          <p:stCondLst>
                                            <p:cond delay="600"/>
                                          </p:stCondLst>
                                        </p:cTn>
                                        <p:tgtEl>
                                          <p:spTgt spid="5"/>
                                        </p:tgtEl>
                                      </p:cBhvr>
                                      <p:from x="100000" y="100000"/>
                                      <p:to x="80000" y="100000"/>
                                    </p:animScale>
                                    <p:anim by="(#ppt_h/3+#ppt_w*0.1)" calcmode="lin" valueType="num">
                                      <p:cBhvr additive="sum">
                                        <p:cTn id="43" dur="200" decel="100000" autoRev="1" fill="hold">
                                          <p:stCondLst>
                                            <p:cond delay="600"/>
                                          </p:stCondLst>
                                        </p:cTn>
                                        <p:tgtEl>
                                          <p:spTgt spid="5"/>
                                        </p:tgtEl>
                                        <p:attrNameLst>
                                          <p:attrName>ppt_x</p:attrName>
                                        </p:attrNameLst>
                                      </p:cBhvr>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5"/>
                                        </p:tgtEl>
                                      </p:cBhvr>
                                    </p:animEffect>
                                    <p:set>
                                      <p:cBhvr>
                                        <p:cTn id="48" dur="1" fill="hold">
                                          <p:stCondLst>
                                            <p:cond delay="999"/>
                                          </p:stCondLst>
                                        </p:cTn>
                                        <p:tgtEl>
                                          <p:spTgt spid="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2"/>
                                        </p:tgtEl>
                                      </p:cBhvr>
                                    </p:animEffect>
                                    <p:set>
                                      <p:cBhvr>
                                        <p:cTn id="51" dur="1" fill="hold">
                                          <p:stCondLst>
                                            <p:cond delay="999"/>
                                          </p:stCondLst>
                                        </p:cTn>
                                        <p:tgtEl>
                                          <p:spTgt spid="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4"/>
                                        </p:tgtEl>
                                      </p:cBhvr>
                                    </p:animEffect>
                                    <p:set>
                                      <p:cBhvr>
                                        <p:cTn id="57" dur="1" fill="hold">
                                          <p:stCondLst>
                                            <p:cond delay="999"/>
                                          </p:stCondLst>
                                        </p:cTn>
                                        <p:tgtEl>
                                          <p:spTgt spid="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18"/>
                                        </p:tgtEl>
                                      </p:cBhvr>
                                    </p:animEffect>
                                    <p:set>
                                      <p:cBhvr>
                                        <p:cTn id="60"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animBg="1"/>
      <p:bldP spid="17" grpId="1" animBg="1"/>
      <p:bldP spid="17" grpId="2" animBg="1"/>
      <p:bldP spid="18" grpId="0" animBg="1"/>
      <p:bldP spid="1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ll Users\Documents\geology classes\00-GEOLOGIC MATERIAL\ice movement - last glacial age\180k.jpg"/>
          <p:cNvPicPr>
            <a:picLocks noChangeAspect="1" noChangeArrowheads="1"/>
          </p:cNvPicPr>
          <p:nvPr/>
        </p:nvPicPr>
        <p:blipFill>
          <a:blip r:embed="rId3" cstate="print"/>
          <a:srcRect/>
          <a:stretch>
            <a:fillRect/>
          </a:stretch>
        </p:blipFill>
        <p:spPr bwMode="auto">
          <a:xfrm>
            <a:off x="533400" y="1"/>
            <a:ext cx="7978105" cy="6858000"/>
          </a:xfrm>
          <a:prstGeom prst="rect">
            <a:avLst/>
          </a:prstGeom>
          <a:noFill/>
        </p:spPr>
      </p:pic>
      <p:pic>
        <p:nvPicPr>
          <p:cNvPr id="2050" name="Picture 2" descr="C:\Documents and Settings\All Users\Documents\geology classes\00-GEOLOGIC MATERIAL\ice movement - last glacial age\174k.jpg"/>
          <p:cNvPicPr>
            <a:picLocks noChangeAspect="1" noChangeArrowheads="1"/>
          </p:cNvPicPr>
          <p:nvPr/>
        </p:nvPicPr>
        <p:blipFill>
          <a:blip r:embed="rId4" cstate="print"/>
          <a:srcRect/>
          <a:stretch>
            <a:fillRect/>
          </a:stretch>
        </p:blipFill>
        <p:spPr bwMode="auto">
          <a:xfrm>
            <a:off x="533400" y="1"/>
            <a:ext cx="7988672" cy="6858000"/>
          </a:xfrm>
          <a:prstGeom prst="rect">
            <a:avLst/>
          </a:prstGeom>
          <a:noFill/>
        </p:spPr>
      </p:pic>
      <p:pic>
        <p:nvPicPr>
          <p:cNvPr id="2051" name="Picture 3" descr="C:\Documents and Settings\All Users\Documents\geology classes\00-GEOLOGIC MATERIAL\ice movement - last glacial age\168k.jpg"/>
          <p:cNvPicPr>
            <a:picLocks noChangeAspect="1" noChangeArrowheads="1"/>
          </p:cNvPicPr>
          <p:nvPr/>
        </p:nvPicPr>
        <p:blipFill>
          <a:blip r:embed="rId5" cstate="print"/>
          <a:srcRect/>
          <a:stretch>
            <a:fillRect/>
          </a:stretch>
        </p:blipFill>
        <p:spPr bwMode="auto">
          <a:xfrm>
            <a:off x="533400" y="0"/>
            <a:ext cx="7976382" cy="6858000"/>
          </a:xfrm>
          <a:prstGeom prst="rect">
            <a:avLst/>
          </a:prstGeom>
          <a:noFill/>
        </p:spPr>
      </p:pic>
      <p:pic>
        <p:nvPicPr>
          <p:cNvPr id="2052" name="Picture 4" descr="C:\Documents and Settings\All Users\Documents\geology classes\00-GEOLOGIC MATERIAL\ice movement - last glacial age\162k.jpg"/>
          <p:cNvPicPr>
            <a:picLocks noChangeAspect="1" noChangeArrowheads="1"/>
          </p:cNvPicPr>
          <p:nvPr/>
        </p:nvPicPr>
        <p:blipFill>
          <a:blip r:embed="rId6" cstate="print"/>
          <a:srcRect/>
          <a:stretch>
            <a:fillRect/>
          </a:stretch>
        </p:blipFill>
        <p:spPr bwMode="auto">
          <a:xfrm>
            <a:off x="533400" y="1"/>
            <a:ext cx="7978105" cy="6858000"/>
          </a:xfrm>
          <a:prstGeom prst="rect">
            <a:avLst/>
          </a:prstGeom>
          <a:noFill/>
        </p:spPr>
      </p:pic>
      <p:pic>
        <p:nvPicPr>
          <p:cNvPr id="2053" name="Picture 5" descr="C:\Documents and Settings\All Users\Documents\geology classes\00-GEOLOGIC MATERIAL\ice movement - last glacial age\156k.jpg"/>
          <p:cNvPicPr>
            <a:picLocks noChangeAspect="1" noChangeArrowheads="1"/>
          </p:cNvPicPr>
          <p:nvPr/>
        </p:nvPicPr>
        <p:blipFill>
          <a:blip r:embed="rId7" cstate="print"/>
          <a:srcRect/>
          <a:stretch>
            <a:fillRect/>
          </a:stretch>
        </p:blipFill>
        <p:spPr bwMode="auto">
          <a:xfrm>
            <a:off x="533400" y="1"/>
            <a:ext cx="7978105" cy="6858000"/>
          </a:xfrm>
          <a:prstGeom prst="rect">
            <a:avLst/>
          </a:prstGeom>
          <a:noFill/>
        </p:spPr>
      </p:pic>
      <p:pic>
        <p:nvPicPr>
          <p:cNvPr id="2054" name="Picture 6" descr="C:\Documents and Settings\All Users\Documents\geology classes\00-GEOLOGIC MATERIAL\ice movement - last glacial age\150k.jpg"/>
          <p:cNvPicPr>
            <a:picLocks noChangeAspect="1" noChangeArrowheads="1"/>
          </p:cNvPicPr>
          <p:nvPr/>
        </p:nvPicPr>
        <p:blipFill>
          <a:blip r:embed="rId8" cstate="print"/>
          <a:srcRect/>
          <a:stretch>
            <a:fillRect/>
          </a:stretch>
        </p:blipFill>
        <p:spPr bwMode="auto">
          <a:xfrm>
            <a:off x="533400" y="1"/>
            <a:ext cx="7978105" cy="6858000"/>
          </a:xfrm>
          <a:prstGeom prst="rect">
            <a:avLst/>
          </a:prstGeom>
          <a:noFill/>
        </p:spPr>
      </p:pic>
      <p:pic>
        <p:nvPicPr>
          <p:cNvPr id="2055" name="Picture 7" descr="C:\Documents and Settings\All Users\Documents\geology classes\00-GEOLOGIC MATERIAL\ice movement - last glacial age\144k.jpg"/>
          <p:cNvPicPr>
            <a:picLocks noChangeAspect="1" noChangeArrowheads="1"/>
          </p:cNvPicPr>
          <p:nvPr/>
        </p:nvPicPr>
        <p:blipFill>
          <a:blip r:embed="rId9" cstate="print"/>
          <a:srcRect/>
          <a:stretch>
            <a:fillRect/>
          </a:stretch>
        </p:blipFill>
        <p:spPr bwMode="auto">
          <a:xfrm>
            <a:off x="533400" y="1"/>
            <a:ext cx="7978105" cy="6858000"/>
          </a:xfrm>
          <a:prstGeom prst="rect">
            <a:avLst/>
          </a:prstGeom>
          <a:noFill/>
        </p:spPr>
      </p:pic>
      <p:pic>
        <p:nvPicPr>
          <p:cNvPr id="2056" name="Picture 8" descr="C:\Documents and Settings\All Users\Documents\geology classes\00-GEOLOGIC MATERIAL\ice movement - last glacial age\138k.jpg"/>
          <p:cNvPicPr>
            <a:picLocks noChangeAspect="1" noChangeArrowheads="1"/>
          </p:cNvPicPr>
          <p:nvPr/>
        </p:nvPicPr>
        <p:blipFill>
          <a:blip r:embed="rId10" cstate="print"/>
          <a:srcRect/>
          <a:stretch>
            <a:fillRect/>
          </a:stretch>
        </p:blipFill>
        <p:spPr bwMode="auto">
          <a:xfrm>
            <a:off x="533400" y="-19681"/>
            <a:ext cx="8001000" cy="6877681"/>
          </a:xfrm>
          <a:prstGeom prst="rect">
            <a:avLst/>
          </a:prstGeom>
          <a:noFill/>
        </p:spPr>
      </p:pic>
      <p:pic>
        <p:nvPicPr>
          <p:cNvPr id="2057" name="Picture 9" descr="C:\Documents and Settings\All Users\Documents\geology classes\00-GEOLOGIC MATERIAL\ice movement - last glacial age\132k.jpg"/>
          <p:cNvPicPr>
            <a:picLocks noChangeAspect="1" noChangeArrowheads="1"/>
          </p:cNvPicPr>
          <p:nvPr/>
        </p:nvPicPr>
        <p:blipFill>
          <a:blip r:embed="rId11" cstate="print"/>
          <a:srcRect/>
          <a:stretch>
            <a:fillRect/>
          </a:stretch>
        </p:blipFill>
        <p:spPr bwMode="auto">
          <a:xfrm>
            <a:off x="533400" y="1"/>
            <a:ext cx="7978105" cy="6858000"/>
          </a:xfrm>
          <a:prstGeom prst="rect">
            <a:avLst/>
          </a:prstGeom>
          <a:noFill/>
        </p:spPr>
      </p:pic>
      <p:pic>
        <p:nvPicPr>
          <p:cNvPr id="2058" name="Picture 10" descr="C:\Documents and Settings\All Users\Documents\geology classes\00-GEOLOGIC MATERIAL\ice movement - last glacial age\126k.jpg"/>
          <p:cNvPicPr>
            <a:picLocks noChangeAspect="1" noChangeArrowheads="1"/>
          </p:cNvPicPr>
          <p:nvPr/>
        </p:nvPicPr>
        <p:blipFill>
          <a:blip r:embed="rId12" cstate="print"/>
          <a:srcRect/>
          <a:stretch>
            <a:fillRect/>
          </a:stretch>
        </p:blipFill>
        <p:spPr bwMode="auto">
          <a:xfrm>
            <a:off x="556295" y="1"/>
            <a:ext cx="7978105" cy="6858000"/>
          </a:xfrm>
          <a:prstGeom prst="rect">
            <a:avLst/>
          </a:prstGeom>
          <a:noFill/>
        </p:spPr>
      </p:pic>
      <p:pic>
        <p:nvPicPr>
          <p:cNvPr id="2059" name="Picture 11" descr="C:\Documents and Settings\All Users\Documents\geology classes\00-GEOLOGIC MATERIAL\ice movement - last glacial age\120k.jpg"/>
          <p:cNvPicPr>
            <a:picLocks noChangeAspect="1" noChangeArrowheads="1"/>
          </p:cNvPicPr>
          <p:nvPr/>
        </p:nvPicPr>
        <p:blipFill>
          <a:blip r:embed="rId13" cstate="print"/>
          <a:srcRect/>
          <a:stretch>
            <a:fillRect/>
          </a:stretch>
        </p:blipFill>
        <p:spPr bwMode="auto">
          <a:xfrm>
            <a:off x="533400" y="-9083"/>
            <a:ext cx="8001000" cy="6867083"/>
          </a:xfrm>
          <a:prstGeom prst="rect">
            <a:avLst/>
          </a:prstGeom>
          <a:noFill/>
        </p:spPr>
      </p:pic>
      <p:pic>
        <p:nvPicPr>
          <p:cNvPr id="2060" name="Picture 12" descr="C:\Documents and Settings\All Users\Documents\geology classes\00-GEOLOGIC MATERIAL\ice movement - last glacial age\114k.jpg"/>
          <p:cNvPicPr>
            <a:picLocks noChangeAspect="1" noChangeArrowheads="1"/>
          </p:cNvPicPr>
          <p:nvPr/>
        </p:nvPicPr>
        <p:blipFill>
          <a:blip r:embed="rId14" cstate="print"/>
          <a:srcRect/>
          <a:stretch>
            <a:fillRect/>
          </a:stretch>
        </p:blipFill>
        <p:spPr bwMode="auto">
          <a:xfrm>
            <a:off x="533400" y="0"/>
            <a:ext cx="7965831" cy="6858000"/>
          </a:xfrm>
          <a:prstGeom prst="rect">
            <a:avLst/>
          </a:prstGeom>
          <a:noFill/>
        </p:spPr>
      </p:pic>
      <p:pic>
        <p:nvPicPr>
          <p:cNvPr id="2061" name="Picture 13" descr="C:\Documents and Settings\All Users\Documents\geology classes\00-GEOLOGIC MATERIAL\ice movement - last glacial age\108k.jpg"/>
          <p:cNvPicPr>
            <a:picLocks noChangeAspect="1" noChangeArrowheads="1"/>
          </p:cNvPicPr>
          <p:nvPr/>
        </p:nvPicPr>
        <p:blipFill>
          <a:blip r:embed="rId15" cstate="print"/>
          <a:srcRect/>
          <a:stretch>
            <a:fillRect/>
          </a:stretch>
        </p:blipFill>
        <p:spPr bwMode="auto">
          <a:xfrm>
            <a:off x="533400" y="-19681"/>
            <a:ext cx="8001000" cy="6877681"/>
          </a:xfrm>
          <a:prstGeom prst="rect">
            <a:avLst/>
          </a:prstGeom>
          <a:noFill/>
        </p:spPr>
      </p:pic>
      <p:pic>
        <p:nvPicPr>
          <p:cNvPr id="2062" name="Picture 14" descr="C:\Documents and Settings\All Users\Documents\geology classes\00-GEOLOGIC MATERIAL\ice movement - last glacial age\102k.jpg"/>
          <p:cNvPicPr>
            <a:picLocks noChangeAspect="1" noChangeArrowheads="1"/>
          </p:cNvPicPr>
          <p:nvPr/>
        </p:nvPicPr>
        <p:blipFill>
          <a:blip r:embed="rId16" cstate="print"/>
          <a:srcRect/>
          <a:stretch>
            <a:fillRect/>
          </a:stretch>
        </p:blipFill>
        <p:spPr bwMode="auto">
          <a:xfrm>
            <a:off x="533400" y="0"/>
            <a:ext cx="7976382" cy="6858000"/>
          </a:xfrm>
          <a:prstGeom prst="rect">
            <a:avLst/>
          </a:prstGeom>
          <a:noFill/>
        </p:spPr>
      </p:pic>
      <p:pic>
        <p:nvPicPr>
          <p:cNvPr id="2063" name="Picture 15" descr="C:\Documents and Settings\All Users\Documents\geology classes\00-GEOLOGIC MATERIAL\ice movement - last glacial age\096k.jpg"/>
          <p:cNvPicPr>
            <a:picLocks noChangeAspect="1" noChangeArrowheads="1"/>
          </p:cNvPicPr>
          <p:nvPr/>
        </p:nvPicPr>
        <p:blipFill>
          <a:blip r:embed="rId17" cstate="print"/>
          <a:srcRect/>
          <a:stretch>
            <a:fillRect/>
          </a:stretch>
        </p:blipFill>
        <p:spPr bwMode="auto">
          <a:xfrm>
            <a:off x="533400" y="-19681"/>
            <a:ext cx="8001000" cy="6877681"/>
          </a:xfrm>
          <a:prstGeom prst="rect">
            <a:avLst/>
          </a:prstGeom>
          <a:noFill/>
        </p:spPr>
      </p:pic>
      <p:pic>
        <p:nvPicPr>
          <p:cNvPr id="2064" name="Picture 16" descr="C:\Documents and Settings\All Users\Documents\geology classes\00-GEOLOGIC MATERIAL\ice movement - last glacial age\090k.jpg"/>
          <p:cNvPicPr>
            <a:picLocks noChangeAspect="1" noChangeArrowheads="1"/>
          </p:cNvPicPr>
          <p:nvPr/>
        </p:nvPicPr>
        <p:blipFill>
          <a:blip r:embed="rId18" cstate="print"/>
          <a:srcRect/>
          <a:stretch>
            <a:fillRect/>
          </a:stretch>
        </p:blipFill>
        <p:spPr bwMode="auto">
          <a:xfrm>
            <a:off x="533400" y="1"/>
            <a:ext cx="7988672" cy="6858000"/>
          </a:xfrm>
          <a:prstGeom prst="rect">
            <a:avLst/>
          </a:prstGeom>
          <a:noFill/>
        </p:spPr>
      </p:pic>
      <p:pic>
        <p:nvPicPr>
          <p:cNvPr id="2065" name="Picture 17" descr="C:\Documents and Settings\All Users\Documents\geology classes\00-GEOLOGIC MATERIAL\ice movement - last glacial age\084k.jpg"/>
          <p:cNvPicPr>
            <a:picLocks noChangeAspect="1" noChangeArrowheads="1"/>
          </p:cNvPicPr>
          <p:nvPr/>
        </p:nvPicPr>
        <p:blipFill>
          <a:blip r:embed="rId19" cstate="print"/>
          <a:srcRect/>
          <a:stretch>
            <a:fillRect/>
          </a:stretch>
        </p:blipFill>
        <p:spPr bwMode="auto">
          <a:xfrm>
            <a:off x="533400" y="1"/>
            <a:ext cx="7978105" cy="6858000"/>
          </a:xfrm>
          <a:prstGeom prst="rect">
            <a:avLst/>
          </a:prstGeom>
          <a:noFill/>
        </p:spPr>
      </p:pic>
      <p:pic>
        <p:nvPicPr>
          <p:cNvPr id="2066" name="Picture 18" descr="C:\Documents and Settings\All Users\Documents\geology classes\00-GEOLOGIC MATERIAL\ice movement - last glacial age\078k.jpg"/>
          <p:cNvPicPr>
            <a:picLocks noChangeAspect="1" noChangeArrowheads="1"/>
          </p:cNvPicPr>
          <p:nvPr/>
        </p:nvPicPr>
        <p:blipFill>
          <a:blip r:embed="rId20" cstate="print"/>
          <a:srcRect/>
          <a:stretch>
            <a:fillRect/>
          </a:stretch>
        </p:blipFill>
        <p:spPr bwMode="auto">
          <a:xfrm>
            <a:off x="543983" y="0"/>
            <a:ext cx="7990417" cy="6858000"/>
          </a:xfrm>
          <a:prstGeom prst="rect">
            <a:avLst/>
          </a:prstGeom>
          <a:noFill/>
        </p:spPr>
      </p:pic>
      <p:pic>
        <p:nvPicPr>
          <p:cNvPr id="2067" name="Picture 19" descr="C:\Documents and Settings\All Users\Documents\geology classes\00-GEOLOGIC MATERIAL\ice movement - last glacial age\072k.jpg"/>
          <p:cNvPicPr>
            <a:picLocks noChangeAspect="1" noChangeArrowheads="1"/>
          </p:cNvPicPr>
          <p:nvPr/>
        </p:nvPicPr>
        <p:blipFill>
          <a:blip r:embed="rId21" cstate="print"/>
          <a:srcRect/>
          <a:stretch>
            <a:fillRect/>
          </a:stretch>
        </p:blipFill>
        <p:spPr bwMode="auto">
          <a:xfrm>
            <a:off x="533400" y="0"/>
            <a:ext cx="7990416" cy="6858000"/>
          </a:xfrm>
          <a:prstGeom prst="rect">
            <a:avLst/>
          </a:prstGeom>
          <a:noFill/>
        </p:spPr>
      </p:pic>
      <p:pic>
        <p:nvPicPr>
          <p:cNvPr id="2068" name="Picture 20" descr="C:\Documents and Settings\All Users\Documents\geology classes\00-GEOLOGIC MATERIAL\ice movement - last glacial age\066k.jpg"/>
          <p:cNvPicPr>
            <a:picLocks noChangeAspect="1" noChangeArrowheads="1"/>
          </p:cNvPicPr>
          <p:nvPr/>
        </p:nvPicPr>
        <p:blipFill>
          <a:blip r:embed="rId22" cstate="print"/>
          <a:srcRect/>
          <a:stretch>
            <a:fillRect/>
          </a:stretch>
        </p:blipFill>
        <p:spPr bwMode="auto">
          <a:xfrm>
            <a:off x="521034" y="1"/>
            <a:ext cx="8013366" cy="6858000"/>
          </a:xfrm>
          <a:prstGeom prst="rect">
            <a:avLst/>
          </a:prstGeom>
          <a:noFill/>
        </p:spPr>
      </p:pic>
      <p:pic>
        <p:nvPicPr>
          <p:cNvPr id="2069" name="Picture 21" descr="C:\Documents and Settings\All Users\Documents\geology classes\00-GEOLOGIC MATERIAL\ice movement - last glacial age\060k.jpg"/>
          <p:cNvPicPr>
            <a:picLocks noChangeAspect="1" noChangeArrowheads="1"/>
          </p:cNvPicPr>
          <p:nvPr/>
        </p:nvPicPr>
        <p:blipFill>
          <a:blip r:embed="rId23" cstate="print"/>
          <a:srcRect/>
          <a:stretch>
            <a:fillRect/>
          </a:stretch>
        </p:blipFill>
        <p:spPr bwMode="auto">
          <a:xfrm>
            <a:off x="533400" y="1"/>
            <a:ext cx="7978105" cy="6858000"/>
          </a:xfrm>
          <a:prstGeom prst="rect">
            <a:avLst/>
          </a:prstGeom>
          <a:noFill/>
        </p:spPr>
      </p:pic>
      <p:pic>
        <p:nvPicPr>
          <p:cNvPr id="2070" name="Picture 22" descr="C:\Documents and Settings\All Users\Documents\geology classes\00-GEOLOGIC MATERIAL\ice movement - last glacial age\054k.jpg"/>
          <p:cNvPicPr>
            <a:picLocks noChangeAspect="1" noChangeArrowheads="1"/>
          </p:cNvPicPr>
          <p:nvPr/>
        </p:nvPicPr>
        <p:blipFill>
          <a:blip r:embed="rId24" cstate="print"/>
          <a:srcRect/>
          <a:stretch>
            <a:fillRect/>
          </a:stretch>
        </p:blipFill>
        <p:spPr bwMode="auto">
          <a:xfrm>
            <a:off x="533400" y="0"/>
            <a:ext cx="7965831" cy="6858000"/>
          </a:xfrm>
          <a:prstGeom prst="rect">
            <a:avLst/>
          </a:prstGeom>
          <a:noFill/>
        </p:spPr>
      </p:pic>
      <p:pic>
        <p:nvPicPr>
          <p:cNvPr id="2071" name="Picture 23" descr="C:\Documents and Settings\All Users\Documents\geology classes\00-GEOLOGIC MATERIAL\ice movement - last glacial age\048k.jpg"/>
          <p:cNvPicPr>
            <a:picLocks noChangeAspect="1" noChangeArrowheads="1"/>
          </p:cNvPicPr>
          <p:nvPr/>
        </p:nvPicPr>
        <p:blipFill>
          <a:blip r:embed="rId25" cstate="print"/>
          <a:srcRect/>
          <a:stretch>
            <a:fillRect/>
          </a:stretch>
        </p:blipFill>
        <p:spPr bwMode="auto">
          <a:xfrm>
            <a:off x="533400" y="0"/>
            <a:ext cx="8001000" cy="6858000"/>
          </a:xfrm>
          <a:prstGeom prst="rect">
            <a:avLst/>
          </a:prstGeom>
          <a:noFill/>
        </p:spPr>
      </p:pic>
      <p:pic>
        <p:nvPicPr>
          <p:cNvPr id="2072" name="Picture 24" descr="C:\Documents and Settings\All Users\Documents\geology classes\00-GEOLOGIC MATERIAL\ice movement - last glacial age\042k.jpg"/>
          <p:cNvPicPr>
            <a:picLocks noChangeAspect="1" noChangeArrowheads="1"/>
          </p:cNvPicPr>
          <p:nvPr/>
        </p:nvPicPr>
        <p:blipFill>
          <a:blip r:embed="rId26" cstate="print"/>
          <a:srcRect/>
          <a:stretch>
            <a:fillRect/>
          </a:stretch>
        </p:blipFill>
        <p:spPr bwMode="auto">
          <a:xfrm>
            <a:off x="533400" y="-19681"/>
            <a:ext cx="8001000" cy="6877681"/>
          </a:xfrm>
          <a:prstGeom prst="rect">
            <a:avLst/>
          </a:prstGeom>
          <a:noFill/>
        </p:spPr>
      </p:pic>
      <p:pic>
        <p:nvPicPr>
          <p:cNvPr id="2073" name="Picture 25" descr="C:\Documents and Settings\All Users\Documents\geology classes\00-GEOLOGIC MATERIAL\ice movement - last glacial age\036k.jpg"/>
          <p:cNvPicPr>
            <a:picLocks noChangeAspect="1" noChangeArrowheads="1"/>
          </p:cNvPicPr>
          <p:nvPr/>
        </p:nvPicPr>
        <p:blipFill>
          <a:blip r:embed="rId27" cstate="print"/>
          <a:srcRect/>
          <a:stretch>
            <a:fillRect/>
          </a:stretch>
        </p:blipFill>
        <p:spPr bwMode="auto">
          <a:xfrm>
            <a:off x="533400" y="0"/>
            <a:ext cx="7969250" cy="6858000"/>
          </a:xfrm>
          <a:prstGeom prst="rect">
            <a:avLst/>
          </a:prstGeom>
          <a:noFill/>
        </p:spPr>
      </p:pic>
      <p:pic>
        <p:nvPicPr>
          <p:cNvPr id="2074" name="Picture 26" descr="C:\Documents and Settings\All Users\Documents\geology classes\00-GEOLOGIC MATERIAL\ice movement - last glacial age\030k.jpg"/>
          <p:cNvPicPr>
            <a:picLocks noChangeAspect="1" noChangeArrowheads="1"/>
          </p:cNvPicPr>
          <p:nvPr/>
        </p:nvPicPr>
        <p:blipFill>
          <a:blip r:embed="rId28" cstate="print"/>
          <a:srcRect/>
          <a:stretch>
            <a:fillRect/>
          </a:stretch>
        </p:blipFill>
        <p:spPr bwMode="auto">
          <a:xfrm>
            <a:off x="533400" y="1"/>
            <a:ext cx="7978105" cy="6858000"/>
          </a:xfrm>
          <a:prstGeom prst="rect">
            <a:avLst/>
          </a:prstGeom>
          <a:noFill/>
        </p:spPr>
      </p:pic>
      <p:pic>
        <p:nvPicPr>
          <p:cNvPr id="2075" name="Picture 27" descr="C:\Documents and Settings\All Users\Documents\geology classes\00-GEOLOGIC MATERIAL\ice movement - last glacial age\024k.jpg"/>
          <p:cNvPicPr>
            <a:picLocks noChangeAspect="1" noChangeArrowheads="1"/>
          </p:cNvPicPr>
          <p:nvPr/>
        </p:nvPicPr>
        <p:blipFill>
          <a:blip r:embed="rId29" cstate="print"/>
          <a:srcRect/>
          <a:stretch>
            <a:fillRect/>
          </a:stretch>
        </p:blipFill>
        <p:spPr bwMode="auto">
          <a:xfrm>
            <a:off x="533400" y="-19681"/>
            <a:ext cx="8001000" cy="6877681"/>
          </a:xfrm>
          <a:prstGeom prst="rect">
            <a:avLst/>
          </a:prstGeom>
          <a:noFill/>
        </p:spPr>
      </p:pic>
      <p:pic>
        <p:nvPicPr>
          <p:cNvPr id="2076" name="Picture 28" descr="C:\Documents and Settings\All Users\Documents\geology classes\00-GEOLOGIC MATERIAL\ice movement - last glacial age\018k.jpg"/>
          <p:cNvPicPr>
            <a:picLocks noChangeAspect="1" noChangeArrowheads="1"/>
          </p:cNvPicPr>
          <p:nvPr/>
        </p:nvPicPr>
        <p:blipFill>
          <a:blip r:embed="rId30" cstate="print"/>
          <a:srcRect/>
          <a:stretch>
            <a:fillRect/>
          </a:stretch>
        </p:blipFill>
        <p:spPr bwMode="auto">
          <a:xfrm>
            <a:off x="533400" y="0"/>
            <a:ext cx="8015155" cy="6858000"/>
          </a:xfrm>
          <a:prstGeom prst="rect">
            <a:avLst/>
          </a:prstGeom>
          <a:noFill/>
        </p:spPr>
      </p:pic>
      <p:pic>
        <p:nvPicPr>
          <p:cNvPr id="2077" name="Picture 29" descr="C:\Documents and Settings\All Users\Documents\geology classes\00-GEOLOGIC MATERIAL\ice movement - last glacial age\012k.jpg"/>
          <p:cNvPicPr>
            <a:picLocks noChangeAspect="1" noChangeArrowheads="1"/>
          </p:cNvPicPr>
          <p:nvPr/>
        </p:nvPicPr>
        <p:blipFill>
          <a:blip r:embed="rId31" cstate="print"/>
          <a:srcRect/>
          <a:stretch>
            <a:fillRect/>
          </a:stretch>
        </p:blipFill>
        <p:spPr bwMode="auto">
          <a:xfrm>
            <a:off x="533400" y="-19681"/>
            <a:ext cx="8001000" cy="6877681"/>
          </a:xfrm>
          <a:prstGeom prst="rect">
            <a:avLst/>
          </a:prstGeom>
          <a:noFill/>
        </p:spPr>
      </p:pic>
      <p:pic>
        <p:nvPicPr>
          <p:cNvPr id="2078" name="Picture 30" descr="C:\Documents and Settings\All Users\Documents\geology classes\00-GEOLOGIC MATERIAL\ice movement - last glacial age\006k.jpg"/>
          <p:cNvPicPr>
            <a:picLocks noChangeAspect="1" noChangeArrowheads="1"/>
          </p:cNvPicPr>
          <p:nvPr/>
        </p:nvPicPr>
        <p:blipFill>
          <a:blip r:embed="rId32" cstate="print"/>
          <a:srcRect/>
          <a:stretch>
            <a:fillRect/>
          </a:stretch>
        </p:blipFill>
        <p:spPr bwMode="auto">
          <a:xfrm>
            <a:off x="533400" y="-9083"/>
            <a:ext cx="8001000" cy="6867083"/>
          </a:xfrm>
          <a:prstGeom prst="rect">
            <a:avLst/>
          </a:prstGeom>
          <a:noFill/>
        </p:spPr>
      </p:pic>
      <p:pic>
        <p:nvPicPr>
          <p:cNvPr id="2079" name="Picture 31" descr="C:\Documents and Settings\All Users\Documents\geology classes\00-GEOLOGIC MATERIAL\ice movement - last glacial age\000k.jpg"/>
          <p:cNvPicPr>
            <a:picLocks noChangeAspect="1" noChangeArrowheads="1"/>
          </p:cNvPicPr>
          <p:nvPr/>
        </p:nvPicPr>
        <p:blipFill>
          <a:blip r:embed="rId33" cstate="print"/>
          <a:srcRect/>
          <a:stretch>
            <a:fillRect/>
          </a:stretch>
        </p:blipFill>
        <p:spPr bwMode="auto">
          <a:xfrm>
            <a:off x="533400" y="1"/>
            <a:ext cx="8027581" cy="6858000"/>
          </a:xfrm>
          <a:prstGeom prst="rect">
            <a:avLst/>
          </a:prstGeom>
          <a:noFill/>
        </p:spPr>
      </p:pic>
      <p:sp>
        <p:nvSpPr>
          <p:cNvPr id="4" name="Rectangle 3"/>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p:cNvSpPr txBox="1"/>
          <p:nvPr/>
        </p:nvSpPr>
        <p:spPr>
          <a:xfrm>
            <a:off x="838200" y="2209800"/>
            <a:ext cx="1676400" cy="830997"/>
          </a:xfrm>
          <a:prstGeom prst="rect">
            <a:avLst/>
          </a:prstGeom>
          <a:noFill/>
        </p:spPr>
        <p:txBody>
          <a:bodyPr wrap="square" rtlCol="0">
            <a:spAutoFit/>
          </a:bodyPr>
          <a:lstStyle/>
          <a:p>
            <a:pPr marL="0" algn="ctr"/>
            <a:r>
              <a:rPr lang="en-US" sz="2400" b="1" dirty="0" smtClean="0">
                <a:solidFill>
                  <a:srgbClr val="FF0000"/>
                </a:solidFill>
                <a:effectLst>
                  <a:outerShdw dist="50800" dir="5400000" algn="ctr" rotWithShape="0">
                    <a:schemeClr val="tx1"/>
                  </a:outerShdw>
                </a:effectLst>
              </a:rPr>
              <a:t> Cordilleran </a:t>
            </a:r>
          </a:p>
          <a:p>
            <a:pPr marL="0" algn="ctr"/>
            <a:r>
              <a:rPr lang="en-US" sz="2400" b="1" dirty="0" smtClean="0">
                <a:solidFill>
                  <a:srgbClr val="FF0000"/>
                </a:solidFill>
                <a:effectLst>
                  <a:outerShdw dist="50800" dir="5400000" algn="ctr" rotWithShape="0">
                    <a:schemeClr val="tx1"/>
                  </a:outerShdw>
                </a:effectLst>
              </a:rPr>
              <a:t>Glacier</a:t>
            </a:r>
          </a:p>
        </p:txBody>
      </p:sp>
      <p:sp>
        <p:nvSpPr>
          <p:cNvPr id="35" name="TextBox 34"/>
          <p:cNvSpPr txBox="1"/>
          <p:nvPr/>
        </p:nvSpPr>
        <p:spPr>
          <a:xfrm>
            <a:off x="3429000" y="1752600"/>
            <a:ext cx="1600200" cy="830997"/>
          </a:xfrm>
          <a:prstGeom prst="rect">
            <a:avLst/>
          </a:prstGeom>
          <a:noFill/>
        </p:spPr>
        <p:txBody>
          <a:bodyPr wrap="square" rtlCol="0">
            <a:spAutoFit/>
          </a:bodyPr>
          <a:lstStyle/>
          <a:p>
            <a:pPr marL="0" algn="ctr"/>
            <a:r>
              <a:rPr lang="en-US" sz="2400" b="1" dirty="0" err="1" smtClean="0">
                <a:solidFill>
                  <a:srgbClr val="FF0000"/>
                </a:solidFill>
                <a:effectLst>
                  <a:outerShdw dist="50800" dir="5400000" algn="ctr" rotWithShape="0">
                    <a:schemeClr val="tx1"/>
                  </a:outerShdw>
                </a:effectLst>
              </a:rPr>
              <a:t>Laurentide</a:t>
            </a:r>
            <a:r>
              <a:rPr lang="en-US" sz="2400" b="1" dirty="0" smtClean="0">
                <a:solidFill>
                  <a:srgbClr val="FF0000"/>
                </a:solidFill>
                <a:effectLst>
                  <a:outerShdw dist="50800" dir="5400000" algn="ctr" rotWithShape="0">
                    <a:schemeClr val="tx1"/>
                  </a:outerShdw>
                </a:effectLst>
              </a:rPr>
              <a:t> </a:t>
            </a:r>
          </a:p>
          <a:p>
            <a:pPr marL="0" algn="ctr"/>
            <a:r>
              <a:rPr lang="en-US" sz="2400" b="1" dirty="0" err="1" smtClean="0">
                <a:solidFill>
                  <a:srgbClr val="FF0000"/>
                </a:solidFill>
                <a:effectLst>
                  <a:outerShdw dist="50800" dir="5400000" algn="ctr" rotWithShape="0">
                    <a:schemeClr val="tx1"/>
                  </a:outerShdw>
                </a:effectLst>
              </a:rPr>
              <a:t>Icesheet</a:t>
            </a:r>
            <a:endParaRPr lang="en-US" sz="2400" b="1" dirty="0" smtClean="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childTnLst>
                                </p:cTn>
                              </p:par>
                            </p:childTnLst>
                          </p:cTn>
                        </p:par>
                        <p:par>
                          <p:cTn id="18" fill="hold">
                            <p:stCondLst>
                              <p:cond delay="1000"/>
                            </p:stCondLst>
                            <p:childTnLst>
                              <p:par>
                                <p:cTn id="19" presetID="10" presetClass="entr" presetSubtype="0" fill="hold" nodeType="afterEffect">
                                  <p:stCondLst>
                                    <p:cond delay="50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1000"/>
                                        <p:tgtEl>
                                          <p:spTgt spid="2051"/>
                                        </p:tgtEl>
                                      </p:cBhvr>
                                    </p:animEffect>
                                  </p:childTnLst>
                                </p:cTn>
                              </p:par>
                            </p:childTnLst>
                          </p:cTn>
                        </p:par>
                        <p:par>
                          <p:cTn id="22" fill="hold">
                            <p:stCondLst>
                              <p:cond delay="2500"/>
                            </p:stCondLst>
                            <p:childTnLst>
                              <p:par>
                                <p:cTn id="23" presetID="10" presetClass="entr" presetSubtype="0" fill="hold" nodeType="afterEffect">
                                  <p:stCondLst>
                                    <p:cond delay="50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1000"/>
                                        <p:tgtEl>
                                          <p:spTgt spid="2052"/>
                                        </p:tgtEl>
                                      </p:cBhvr>
                                    </p:animEffect>
                                  </p:childTnLst>
                                </p:cTn>
                              </p:par>
                            </p:childTnLst>
                          </p:cTn>
                        </p:par>
                        <p:par>
                          <p:cTn id="26" fill="hold">
                            <p:stCondLst>
                              <p:cond delay="4000"/>
                            </p:stCondLst>
                            <p:childTnLst>
                              <p:par>
                                <p:cTn id="27" presetID="10" presetClass="entr" presetSubtype="0" fill="hold" nodeType="afterEffect">
                                  <p:stCondLst>
                                    <p:cond delay="500"/>
                                  </p:stCondLst>
                                  <p:childTnLst>
                                    <p:set>
                                      <p:cBhvr>
                                        <p:cTn id="28" dur="1" fill="hold">
                                          <p:stCondLst>
                                            <p:cond delay="0"/>
                                          </p:stCondLst>
                                        </p:cTn>
                                        <p:tgtEl>
                                          <p:spTgt spid="2053"/>
                                        </p:tgtEl>
                                        <p:attrNameLst>
                                          <p:attrName>style.visibility</p:attrName>
                                        </p:attrNameLst>
                                      </p:cBhvr>
                                      <p:to>
                                        <p:strVal val="visible"/>
                                      </p:to>
                                    </p:set>
                                    <p:animEffect transition="in" filter="fade">
                                      <p:cBhvr>
                                        <p:cTn id="29" dur="1000"/>
                                        <p:tgtEl>
                                          <p:spTgt spid="2053"/>
                                        </p:tgtEl>
                                      </p:cBhvr>
                                    </p:animEffect>
                                  </p:childTnLst>
                                </p:cTn>
                              </p:par>
                            </p:childTnLst>
                          </p:cTn>
                        </p:par>
                        <p:par>
                          <p:cTn id="30" fill="hold">
                            <p:stCondLst>
                              <p:cond delay="5500"/>
                            </p:stCondLst>
                            <p:childTnLst>
                              <p:par>
                                <p:cTn id="31" presetID="10" presetClass="entr" presetSubtype="0" fill="hold" nodeType="afterEffect">
                                  <p:stCondLst>
                                    <p:cond delay="500"/>
                                  </p:stCondLst>
                                  <p:childTnLst>
                                    <p:set>
                                      <p:cBhvr>
                                        <p:cTn id="32" dur="1" fill="hold">
                                          <p:stCondLst>
                                            <p:cond delay="0"/>
                                          </p:stCondLst>
                                        </p:cTn>
                                        <p:tgtEl>
                                          <p:spTgt spid="2054"/>
                                        </p:tgtEl>
                                        <p:attrNameLst>
                                          <p:attrName>style.visibility</p:attrName>
                                        </p:attrNameLst>
                                      </p:cBhvr>
                                      <p:to>
                                        <p:strVal val="visible"/>
                                      </p:to>
                                    </p:set>
                                    <p:animEffect transition="in" filter="fade">
                                      <p:cBhvr>
                                        <p:cTn id="33" dur="1000"/>
                                        <p:tgtEl>
                                          <p:spTgt spid="2054"/>
                                        </p:tgtEl>
                                      </p:cBhvr>
                                    </p:animEffect>
                                  </p:childTnLst>
                                </p:cTn>
                              </p:par>
                            </p:childTnLst>
                          </p:cTn>
                        </p:par>
                        <p:par>
                          <p:cTn id="34" fill="hold">
                            <p:stCondLst>
                              <p:cond delay="7000"/>
                            </p:stCondLst>
                            <p:childTnLst>
                              <p:par>
                                <p:cTn id="35" presetID="10" presetClass="entr" presetSubtype="0" fill="hold" nodeType="afterEffect">
                                  <p:stCondLst>
                                    <p:cond delay="500"/>
                                  </p:stCondLst>
                                  <p:childTnLst>
                                    <p:set>
                                      <p:cBhvr>
                                        <p:cTn id="36" dur="1" fill="hold">
                                          <p:stCondLst>
                                            <p:cond delay="0"/>
                                          </p:stCondLst>
                                        </p:cTn>
                                        <p:tgtEl>
                                          <p:spTgt spid="2055"/>
                                        </p:tgtEl>
                                        <p:attrNameLst>
                                          <p:attrName>style.visibility</p:attrName>
                                        </p:attrNameLst>
                                      </p:cBhvr>
                                      <p:to>
                                        <p:strVal val="visible"/>
                                      </p:to>
                                    </p:set>
                                    <p:animEffect transition="in" filter="fade">
                                      <p:cBhvr>
                                        <p:cTn id="37" dur="1000"/>
                                        <p:tgtEl>
                                          <p:spTgt spid="2055"/>
                                        </p:tgtEl>
                                      </p:cBhvr>
                                    </p:animEffect>
                                  </p:childTnLst>
                                </p:cTn>
                              </p:par>
                            </p:childTnLst>
                          </p:cTn>
                        </p:par>
                        <p:par>
                          <p:cTn id="38" fill="hold">
                            <p:stCondLst>
                              <p:cond delay="8500"/>
                            </p:stCondLst>
                            <p:childTnLst>
                              <p:par>
                                <p:cTn id="39" presetID="10" presetClass="entr" presetSubtype="0" fill="hold" nodeType="afterEffect">
                                  <p:stCondLst>
                                    <p:cond delay="500"/>
                                  </p:stCondLst>
                                  <p:childTnLst>
                                    <p:set>
                                      <p:cBhvr>
                                        <p:cTn id="40" dur="1" fill="hold">
                                          <p:stCondLst>
                                            <p:cond delay="0"/>
                                          </p:stCondLst>
                                        </p:cTn>
                                        <p:tgtEl>
                                          <p:spTgt spid="2056"/>
                                        </p:tgtEl>
                                        <p:attrNameLst>
                                          <p:attrName>style.visibility</p:attrName>
                                        </p:attrNameLst>
                                      </p:cBhvr>
                                      <p:to>
                                        <p:strVal val="visible"/>
                                      </p:to>
                                    </p:set>
                                    <p:animEffect transition="in" filter="fade">
                                      <p:cBhvr>
                                        <p:cTn id="41" dur="1000"/>
                                        <p:tgtEl>
                                          <p:spTgt spid="2056"/>
                                        </p:tgtEl>
                                      </p:cBhvr>
                                    </p:animEffect>
                                  </p:childTnLst>
                                </p:cTn>
                              </p:par>
                            </p:childTnLst>
                          </p:cTn>
                        </p:par>
                        <p:par>
                          <p:cTn id="42" fill="hold">
                            <p:stCondLst>
                              <p:cond delay="10000"/>
                            </p:stCondLst>
                            <p:childTnLst>
                              <p:par>
                                <p:cTn id="43" presetID="10" presetClass="entr" presetSubtype="0" fill="hold" nodeType="afterEffect">
                                  <p:stCondLst>
                                    <p:cond delay="500"/>
                                  </p:stCondLst>
                                  <p:childTnLst>
                                    <p:set>
                                      <p:cBhvr>
                                        <p:cTn id="44" dur="1" fill="hold">
                                          <p:stCondLst>
                                            <p:cond delay="0"/>
                                          </p:stCondLst>
                                        </p:cTn>
                                        <p:tgtEl>
                                          <p:spTgt spid="2057"/>
                                        </p:tgtEl>
                                        <p:attrNameLst>
                                          <p:attrName>style.visibility</p:attrName>
                                        </p:attrNameLst>
                                      </p:cBhvr>
                                      <p:to>
                                        <p:strVal val="visible"/>
                                      </p:to>
                                    </p:set>
                                    <p:animEffect transition="in" filter="fade">
                                      <p:cBhvr>
                                        <p:cTn id="45" dur="1000"/>
                                        <p:tgtEl>
                                          <p:spTgt spid="2057"/>
                                        </p:tgtEl>
                                      </p:cBhvr>
                                    </p:animEffect>
                                  </p:childTnLst>
                                </p:cTn>
                              </p:par>
                            </p:childTnLst>
                          </p:cTn>
                        </p:par>
                        <p:par>
                          <p:cTn id="46" fill="hold">
                            <p:stCondLst>
                              <p:cond delay="11500"/>
                            </p:stCondLst>
                            <p:childTnLst>
                              <p:par>
                                <p:cTn id="47" presetID="10" presetClass="entr" presetSubtype="0" fill="hold" nodeType="afterEffect">
                                  <p:stCondLst>
                                    <p:cond delay="500"/>
                                  </p:stCondLst>
                                  <p:childTnLst>
                                    <p:set>
                                      <p:cBhvr>
                                        <p:cTn id="48" dur="1" fill="hold">
                                          <p:stCondLst>
                                            <p:cond delay="0"/>
                                          </p:stCondLst>
                                        </p:cTn>
                                        <p:tgtEl>
                                          <p:spTgt spid="2058"/>
                                        </p:tgtEl>
                                        <p:attrNameLst>
                                          <p:attrName>style.visibility</p:attrName>
                                        </p:attrNameLst>
                                      </p:cBhvr>
                                      <p:to>
                                        <p:strVal val="visible"/>
                                      </p:to>
                                    </p:set>
                                    <p:animEffect transition="in" filter="fade">
                                      <p:cBhvr>
                                        <p:cTn id="49" dur="1000"/>
                                        <p:tgtEl>
                                          <p:spTgt spid="2058"/>
                                        </p:tgtEl>
                                      </p:cBhvr>
                                    </p:animEffect>
                                  </p:childTnLst>
                                </p:cTn>
                              </p:par>
                            </p:childTnLst>
                          </p:cTn>
                        </p:par>
                        <p:par>
                          <p:cTn id="50" fill="hold">
                            <p:stCondLst>
                              <p:cond delay="13000"/>
                            </p:stCondLst>
                            <p:childTnLst>
                              <p:par>
                                <p:cTn id="51" presetID="10" presetClass="entr" presetSubtype="0" fill="hold" nodeType="afterEffect">
                                  <p:stCondLst>
                                    <p:cond delay="500"/>
                                  </p:stCondLst>
                                  <p:childTnLst>
                                    <p:set>
                                      <p:cBhvr>
                                        <p:cTn id="52" dur="1" fill="hold">
                                          <p:stCondLst>
                                            <p:cond delay="0"/>
                                          </p:stCondLst>
                                        </p:cTn>
                                        <p:tgtEl>
                                          <p:spTgt spid="2059"/>
                                        </p:tgtEl>
                                        <p:attrNameLst>
                                          <p:attrName>style.visibility</p:attrName>
                                        </p:attrNameLst>
                                      </p:cBhvr>
                                      <p:to>
                                        <p:strVal val="visible"/>
                                      </p:to>
                                    </p:set>
                                    <p:animEffect transition="in" filter="fade">
                                      <p:cBhvr>
                                        <p:cTn id="53" dur="1000"/>
                                        <p:tgtEl>
                                          <p:spTgt spid="2059"/>
                                        </p:tgtEl>
                                      </p:cBhvr>
                                    </p:animEffect>
                                  </p:childTnLst>
                                </p:cTn>
                              </p:par>
                              <p:par>
                                <p:cTn id="54" presetID="10" presetClass="exit" presetSubtype="0" fill="hold" grpId="1" nodeType="withEffect">
                                  <p:stCondLst>
                                    <p:cond delay="0"/>
                                  </p:stCondLst>
                                  <p:childTnLst>
                                    <p:animEffect transition="out" filter="fade">
                                      <p:cBhvr>
                                        <p:cTn id="55" dur="1000"/>
                                        <p:tgtEl>
                                          <p:spTgt spid="34"/>
                                        </p:tgtEl>
                                      </p:cBhvr>
                                    </p:animEffect>
                                    <p:set>
                                      <p:cBhvr>
                                        <p:cTn id="56" dur="1" fill="hold">
                                          <p:stCondLst>
                                            <p:cond delay="999"/>
                                          </p:stCondLst>
                                        </p:cTn>
                                        <p:tgtEl>
                                          <p:spTgt spid="3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35"/>
                                        </p:tgtEl>
                                      </p:cBhvr>
                                    </p:animEffect>
                                    <p:set>
                                      <p:cBhvr>
                                        <p:cTn id="59" dur="1" fill="hold">
                                          <p:stCondLst>
                                            <p:cond delay="999"/>
                                          </p:stCondLst>
                                        </p:cTn>
                                        <p:tgtEl>
                                          <p:spTgt spid="35"/>
                                        </p:tgtEl>
                                        <p:attrNameLst>
                                          <p:attrName>style.visibility</p:attrName>
                                        </p:attrNameLst>
                                      </p:cBhvr>
                                      <p:to>
                                        <p:strVal val="hidden"/>
                                      </p:to>
                                    </p:set>
                                  </p:childTnLst>
                                </p:cTn>
                              </p:par>
                            </p:childTnLst>
                          </p:cTn>
                        </p:par>
                        <p:par>
                          <p:cTn id="60" fill="hold">
                            <p:stCondLst>
                              <p:cond delay="14500"/>
                            </p:stCondLst>
                            <p:childTnLst>
                              <p:par>
                                <p:cTn id="61" presetID="10" presetClass="entr" presetSubtype="0" fill="hold" nodeType="afterEffect">
                                  <p:stCondLst>
                                    <p:cond delay="500"/>
                                  </p:stCondLst>
                                  <p:childTnLst>
                                    <p:set>
                                      <p:cBhvr>
                                        <p:cTn id="62" dur="1" fill="hold">
                                          <p:stCondLst>
                                            <p:cond delay="0"/>
                                          </p:stCondLst>
                                        </p:cTn>
                                        <p:tgtEl>
                                          <p:spTgt spid="2060"/>
                                        </p:tgtEl>
                                        <p:attrNameLst>
                                          <p:attrName>style.visibility</p:attrName>
                                        </p:attrNameLst>
                                      </p:cBhvr>
                                      <p:to>
                                        <p:strVal val="visible"/>
                                      </p:to>
                                    </p:set>
                                    <p:animEffect transition="in" filter="fade">
                                      <p:cBhvr>
                                        <p:cTn id="63" dur="1000"/>
                                        <p:tgtEl>
                                          <p:spTgt spid="2060"/>
                                        </p:tgtEl>
                                      </p:cBhvr>
                                    </p:animEffect>
                                  </p:childTnLst>
                                </p:cTn>
                              </p:par>
                            </p:childTnLst>
                          </p:cTn>
                        </p:par>
                        <p:par>
                          <p:cTn id="64" fill="hold">
                            <p:stCondLst>
                              <p:cond delay="16000"/>
                            </p:stCondLst>
                            <p:childTnLst>
                              <p:par>
                                <p:cTn id="65" presetID="10" presetClass="entr" presetSubtype="0" fill="hold" nodeType="afterEffect">
                                  <p:stCondLst>
                                    <p:cond delay="500"/>
                                  </p:stCondLst>
                                  <p:childTnLst>
                                    <p:set>
                                      <p:cBhvr>
                                        <p:cTn id="66" dur="1" fill="hold">
                                          <p:stCondLst>
                                            <p:cond delay="0"/>
                                          </p:stCondLst>
                                        </p:cTn>
                                        <p:tgtEl>
                                          <p:spTgt spid="2061"/>
                                        </p:tgtEl>
                                        <p:attrNameLst>
                                          <p:attrName>style.visibility</p:attrName>
                                        </p:attrNameLst>
                                      </p:cBhvr>
                                      <p:to>
                                        <p:strVal val="visible"/>
                                      </p:to>
                                    </p:set>
                                    <p:animEffect transition="in" filter="fade">
                                      <p:cBhvr>
                                        <p:cTn id="67" dur="1000"/>
                                        <p:tgtEl>
                                          <p:spTgt spid="2061"/>
                                        </p:tgtEl>
                                      </p:cBhvr>
                                    </p:animEffect>
                                  </p:childTnLst>
                                </p:cTn>
                              </p:par>
                            </p:childTnLst>
                          </p:cTn>
                        </p:par>
                        <p:par>
                          <p:cTn id="68" fill="hold">
                            <p:stCondLst>
                              <p:cond delay="17500"/>
                            </p:stCondLst>
                            <p:childTnLst>
                              <p:par>
                                <p:cTn id="69" presetID="10" presetClass="entr" presetSubtype="0" fill="hold" nodeType="afterEffect">
                                  <p:stCondLst>
                                    <p:cond delay="500"/>
                                  </p:stCondLst>
                                  <p:childTnLst>
                                    <p:set>
                                      <p:cBhvr>
                                        <p:cTn id="70" dur="1" fill="hold">
                                          <p:stCondLst>
                                            <p:cond delay="0"/>
                                          </p:stCondLst>
                                        </p:cTn>
                                        <p:tgtEl>
                                          <p:spTgt spid="2062"/>
                                        </p:tgtEl>
                                        <p:attrNameLst>
                                          <p:attrName>style.visibility</p:attrName>
                                        </p:attrNameLst>
                                      </p:cBhvr>
                                      <p:to>
                                        <p:strVal val="visible"/>
                                      </p:to>
                                    </p:set>
                                    <p:animEffect transition="in" filter="fade">
                                      <p:cBhvr>
                                        <p:cTn id="71" dur="1000"/>
                                        <p:tgtEl>
                                          <p:spTgt spid="2062"/>
                                        </p:tgtEl>
                                      </p:cBhvr>
                                    </p:animEffect>
                                  </p:childTnLst>
                                </p:cTn>
                              </p:par>
                            </p:childTnLst>
                          </p:cTn>
                        </p:par>
                        <p:par>
                          <p:cTn id="72" fill="hold">
                            <p:stCondLst>
                              <p:cond delay="19000"/>
                            </p:stCondLst>
                            <p:childTnLst>
                              <p:par>
                                <p:cTn id="73" presetID="10" presetClass="entr" presetSubtype="0" fill="hold" nodeType="afterEffect">
                                  <p:stCondLst>
                                    <p:cond delay="500"/>
                                  </p:stCondLst>
                                  <p:childTnLst>
                                    <p:set>
                                      <p:cBhvr>
                                        <p:cTn id="74" dur="1" fill="hold">
                                          <p:stCondLst>
                                            <p:cond delay="0"/>
                                          </p:stCondLst>
                                        </p:cTn>
                                        <p:tgtEl>
                                          <p:spTgt spid="2063"/>
                                        </p:tgtEl>
                                        <p:attrNameLst>
                                          <p:attrName>style.visibility</p:attrName>
                                        </p:attrNameLst>
                                      </p:cBhvr>
                                      <p:to>
                                        <p:strVal val="visible"/>
                                      </p:to>
                                    </p:set>
                                    <p:animEffect transition="in" filter="fade">
                                      <p:cBhvr>
                                        <p:cTn id="75" dur="1000"/>
                                        <p:tgtEl>
                                          <p:spTgt spid="2063"/>
                                        </p:tgtEl>
                                      </p:cBhvr>
                                    </p:animEffect>
                                  </p:childTnLst>
                                </p:cTn>
                              </p:par>
                            </p:childTnLst>
                          </p:cTn>
                        </p:par>
                        <p:par>
                          <p:cTn id="76" fill="hold">
                            <p:stCondLst>
                              <p:cond delay="20500"/>
                            </p:stCondLst>
                            <p:childTnLst>
                              <p:par>
                                <p:cTn id="77" presetID="10" presetClass="entr" presetSubtype="0" fill="hold" nodeType="afterEffect">
                                  <p:stCondLst>
                                    <p:cond delay="500"/>
                                  </p:stCondLst>
                                  <p:childTnLst>
                                    <p:set>
                                      <p:cBhvr>
                                        <p:cTn id="78" dur="1" fill="hold">
                                          <p:stCondLst>
                                            <p:cond delay="0"/>
                                          </p:stCondLst>
                                        </p:cTn>
                                        <p:tgtEl>
                                          <p:spTgt spid="2064"/>
                                        </p:tgtEl>
                                        <p:attrNameLst>
                                          <p:attrName>style.visibility</p:attrName>
                                        </p:attrNameLst>
                                      </p:cBhvr>
                                      <p:to>
                                        <p:strVal val="visible"/>
                                      </p:to>
                                    </p:set>
                                    <p:animEffect transition="in" filter="fade">
                                      <p:cBhvr>
                                        <p:cTn id="79" dur="1000"/>
                                        <p:tgtEl>
                                          <p:spTgt spid="2064"/>
                                        </p:tgtEl>
                                      </p:cBhvr>
                                    </p:animEffect>
                                  </p:childTnLst>
                                </p:cTn>
                              </p:par>
                            </p:childTnLst>
                          </p:cTn>
                        </p:par>
                        <p:par>
                          <p:cTn id="80" fill="hold">
                            <p:stCondLst>
                              <p:cond delay="22000"/>
                            </p:stCondLst>
                            <p:childTnLst>
                              <p:par>
                                <p:cTn id="81" presetID="10" presetClass="entr" presetSubtype="0" fill="hold" nodeType="afterEffect">
                                  <p:stCondLst>
                                    <p:cond delay="500"/>
                                  </p:stCondLst>
                                  <p:childTnLst>
                                    <p:set>
                                      <p:cBhvr>
                                        <p:cTn id="82" dur="1" fill="hold">
                                          <p:stCondLst>
                                            <p:cond delay="0"/>
                                          </p:stCondLst>
                                        </p:cTn>
                                        <p:tgtEl>
                                          <p:spTgt spid="2065"/>
                                        </p:tgtEl>
                                        <p:attrNameLst>
                                          <p:attrName>style.visibility</p:attrName>
                                        </p:attrNameLst>
                                      </p:cBhvr>
                                      <p:to>
                                        <p:strVal val="visible"/>
                                      </p:to>
                                    </p:set>
                                    <p:animEffect transition="in" filter="fade">
                                      <p:cBhvr>
                                        <p:cTn id="83" dur="1000"/>
                                        <p:tgtEl>
                                          <p:spTgt spid="2065"/>
                                        </p:tgtEl>
                                      </p:cBhvr>
                                    </p:animEffect>
                                  </p:childTnLst>
                                </p:cTn>
                              </p:par>
                            </p:childTnLst>
                          </p:cTn>
                        </p:par>
                        <p:par>
                          <p:cTn id="84" fill="hold">
                            <p:stCondLst>
                              <p:cond delay="23500"/>
                            </p:stCondLst>
                            <p:childTnLst>
                              <p:par>
                                <p:cTn id="85" presetID="10" presetClass="entr" presetSubtype="0" fill="hold" nodeType="afterEffect">
                                  <p:stCondLst>
                                    <p:cond delay="500"/>
                                  </p:stCondLst>
                                  <p:childTnLst>
                                    <p:set>
                                      <p:cBhvr>
                                        <p:cTn id="86" dur="1" fill="hold">
                                          <p:stCondLst>
                                            <p:cond delay="0"/>
                                          </p:stCondLst>
                                        </p:cTn>
                                        <p:tgtEl>
                                          <p:spTgt spid="2066"/>
                                        </p:tgtEl>
                                        <p:attrNameLst>
                                          <p:attrName>style.visibility</p:attrName>
                                        </p:attrNameLst>
                                      </p:cBhvr>
                                      <p:to>
                                        <p:strVal val="visible"/>
                                      </p:to>
                                    </p:set>
                                    <p:animEffect transition="in" filter="fade">
                                      <p:cBhvr>
                                        <p:cTn id="87" dur="1000"/>
                                        <p:tgtEl>
                                          <p:spTgt spid="2066"/>
                                        </p:tgtEl>
                                      </p:cBhvr>
                                    </p:animEffect>
                                  </p:childTnLst>
                                </p:cTn>
                              </p:par>
                            </p:childTnLst>
                          </p:cTn>
                        </p:par>
                        <p:par>
                          <p:cTn id="88" fill="hold">
                            <p:stCondLst>
                              <p:cond delay="25000"/>
                            </p:stCondLst>
                            <p:childTnLst>
                              <p:par>
                                <p:cTn id="89" presetID="10" presetClass="entr" presetSubtype="0" fill="hold" nodeType="afterEffect">
                                  <p:stCondLst>
                                    <p:cond delay="500"/>
                                  </p:stCondLst>
                                  <p:childTnLst>
                                    <p:set>
                                      <p:cBhvr>
                                        <p:cTn id="90" dur="1" fill="hold">
                                          <p:stCondLst>
                                            <p:cond delay="0"/>
                                          </p:stCondLst>
                                        </p:cTn>
                                        <p:tgtEl>
                                          <p:spTgt spid="2067"/>
                                        </p:tgtEl>
                                        <p:attrNameLst>
                                          <p:attrName>style.visibility</p:attrName>
                                        </p:attrNameLst>
                                      </p:cBhvr>
                                      <p:to>
                                        <p:strVal val="visible"/>
                                      </p:to>
                                    </p:set>
                                    <p:animEffect transition="in" filter="fade">
                                      <p:cBhvr>
                                        <p:cTn id="91" dur="1000"/>
                                        <p:tgtEl>
                                          <p:spTgt spid="2067"/>
                                        </p:tgtEl>
                                      </p:cBhvr>
                                    </p:animEffect>
                                  </p:childTnLst>
                                </p:cTn>
                              </p:par>
                            </p:childTnLst>
                          </p:cTn>
                        </p:par>
                        <p:par>
                          <p:cTn id="92" fill="hold">
                            <p:stCondLst>
                              <p:cond delay="26500"/>
                            </p:stCondLst>
                            <p:childTnLst>
                              <p:par>
                                <p:cTn id="93" presetID="10" presetClass="entr" presetSubtype="0" fill="hold" nodeType="afterEffect">
                                  <p:stCondLst>
                                    <p:cond delay="500"/>
                                  </p:stCondLst>
                                  <p:childTnLst>
                                    <p:set>
                                      <p:cBhvr>
                                        <p:cTn id="94" dur="1" fill="hold">
                                          <p:stCondLst>
                                            <p:cond delay="0"/>
                                          </p:stCondLst>
                                        </p:cTn>
                                        <p:tgtEl>
                                          <p:spTgt spid="2068"/>
                                        </p:tgtEl>
                                        <p:attrNameLst>
                                          <p:attrName>style.visibility</p:attrName>
                                        </p:attrNameLst>
                                      </p:cBhvr>
                                      <p:to>
                                        <p:strVal val="visible"/>
                                      </p:to>
                                    </p:set>
                                    <p:animEffect transition="in" filter="fade">
                                      <p:cBhvr>
                                        <p:cTn id="95" dur="1000"/>
                                        <p:tgtEl>
                                          <p:spTgt spid="2068"/>
                                        </p:tgtEl>
                                      </p:cBhvr>
                                    </p:animEffect>
                                  </p:childTnLst>
                                </p:cTn>
                              </p:par>
                            </p:childTnLst>
                          </p:cTn>
                        </p:par>
                        <p:par>
                          <p:cTn id="96" fill="hold">
                            <p:stCondLst>
                              <p:cond delay="28000"/>
                            </p:stCondLst>
                            <p:childTnLst>
                              <p:par>
                                <p:cTn id="97" presetID="10" presetClass="entr" presetSubtype="0" fill="hold" nodeType="afterEffect">
                                  <p:stCondLst>
                                    <p:cond delay="500"/>
                                  </p:stCondLst>
                                  <p:childTnLst>
                                    <p:set>
                                      <p:cBhvr>
                                        <p:cTn id="98" dur="1" fill="hold">
                                          <p:stCondLst>
                                            <p:cond delay="0"/>
                                          </p:stCondLst>
                                        </p:cTn>
                                        <p:tgtEl>
                                          <p:spTgt spid="2069"/>
                                        </p:tgtEl>
                                        <p:attrNameLst>
                                          <p:attrName>style.visibility</p:attrName>
                                        </p:attrNameLst>
                                      </p:cBhvr>
                                      <p:to>
                                        <p:strVal val="visible"/>
                                      </p:to>
                                    </p:set>
                                    <p:animEffect transition="in" filter="fade">
                                      <p:cBhvr>
                                        <p:cTn id="99" dur="1000"/>
                                        <p:tgtEl>
                                          <p:spTgt spid="2069"/>
                                        </p:tgtEl>
                                      </p:cBhvr>
                                    </p:animEffect>
                                  </p:childTnLst>
                                </p:cTn>
                              </p:par>
                            </p:childTnLst>
                          </p:cTn>
                        </p:par>
                        <p:par>
                          <p:cTn id="100" fill="hold">
                            <p:stCondLst>
                              <p:cond delay="29500"/>
                            </p:stCondLst>
                            <p:childTnLst>
                              <p:par>
                                <p:cTn id="101" presetID="10" presetClass="entr" presetSubtype="0" fill="hold" nodeType="afterEffect">
                                  <p:stCondLst>
                                    <p:cond delay="500"/>
                                  </p:stCondLst>
                                  <p:childTnLst>
                                    <p:set>
                                      <p:cBhvr>
                                        <p:cTn id="102" dur="1" fill="hold">
                                          <p:stCondLst>
                                            <p:cond delay="0"/>
                                          </p:stCondLst>
                                        </p:cTn>
                                        <p:tgtEl>
                                          <p:spTgt spid="2070"/>
                                        </p:tgtEl>
                                        <p:attrNameLst>
                                          <p:attrName>style.visibility</p:attrName>
                                        </p:attrNameLst>
                                      </p:cBhvr>
                                      <p:to>
                                        <p:strVal val="visible"/>
                                      </p:to>
                                    </p:set>
                                    <p:animEffect transition="in" filter="fade">
                                      <p:cBhvr>
                                        <p:cTn id="103" dur="1000"/>
                                        <p:tgtEl>
                                          <p:spTgt spid="2070"/>
                                        </p:tgtEl>
                                      </p:cBhvr>
                                    </p:animEffect>
                                  </p:childTnLst>
                                </p:cTn>
                              </p:par>
                            </p:childTnLst>
                          </p:cTn>
                        </p:par>
                        <p:par>
                          <p:cTn id="104" fill="hold">
                            <p:stCondLst>
                              <p:cond delay="31000"/>
                            </p:stCondLst>
                            <p:childTnLst>
                              <p:par>
                                <p:cTn id="105" presetID="10" presetClass="entr" presetSubtype="0" fill="hold" nodeType="afterEffect">
                                  <p:stCondLst>
                                    <p:cond delay="500"/>
                                  </p:stCondLst>
                                  <p:childTnLst>
                                    <p:set>
                                      <p:cBhvr>
                                        <p:cTn id="106" dur="1" fill="hold">
                                          <p:stCondLst>
                                            <p:cond delay="0"/>
                                          </p:stCondLst>
                                        </p:cTn>
                                        <p:tgtEl>
                                          <p:spTgt spid="2071"/>
                                        </p:tgtEl>
                                        <p:attrNameLst>
                                          <p:attrName>style.visibility</p:attrName>
                                        </p:attrNameLst>
                                      </p:cBhvr>
                                      <p:to>
                                        <p:strVal val="visible"/>
                                      </p:to>
                                    </p:set>
                                    <p:animEffect transition="in" filter="fade">
                                      <p:cBhvr>
                                        <p:cTn id="107" dur="1000"/>
                                        <p:tgtEl>
                                          <p:spTgt spid="2071"/>
                                        </p:tgtEl>
                                      </p:cBhvr>
                                    </p:animEffect>
                                  </p:childTnLst>
                                </p:cTn>
                              </p:par>
                            </p:childTnLst>
                          </p:cTn>
                        </p:par>
                        <p:par>
                          <p:cTn id="108" fill="hold">
                            <p:stCondLst>
                              <p:cond delay="32500"/>
                            </p:stCondLst>
                            <p:childTnLst>
                              <p:par>
                                <p:cTn id="109" presetID="10" presetClass="entr" presetSubtype="0" fill="hold" nodeType="afterEffect">
                                  <p:stCondLst>
                                    <p:cond delay="500"/>
                                  </p:stCondLst>
                                  <p:childTnLst>
                                    <p:set>
                                      <p:cBhvr>
                                        <p:cTn id="110" dur="1" fill="hold">
                                          <p:stCondLst>
                                            <p:cond delay="0"/>
                                          </p:stCondLst>
                                        </p:cTn>
                                        <p:tgtEl>
                                          <p:spTgt spid="2072"/>
                                        </p:tgtEl>
                                        <p:attrNameLst>
                                          <p:attrName>style.visibility</p:attrName>
                                        </p:attrNameLst>
                                      </p:cBhvr>
                                      <p:to>
                                        <p:strVal val="visible"/>
                                      </p:to>
                                    </p:set>
                                    <p:animEffect transition="in" filter="fade">
                                      <p:cBhvr>
                                        <p:cTn id="111" dur="1000"/>
                                        <p:tgtEl>
                                          <p:spTgt spid="2072"/>
                                        </p:tgtEl>
                                      </p:cBhvr>
                                    </p:animEffect>
                                  </p:childTnLst>
                                </p:cTn>
                              </p:par>
                            </p:childTnLst>
                          </p:cTn>
                        </p:par>
                        <p:par>
                          <p:cTn id="112" fill="hold">
                            <p:stCondLst>
                              <p:cond delay="34000"/>
                            </p:stCondLst>
                            <p:childTnLst>
                              <p:par>
                                <p:cTn id="113" presetID="10" presetClass="entr" presetSubtype="0" fill="hold" nodeType="afterEffect">
                                  <p:stCondLst>
                                    <p:cond delay="500"/>
                                  </p:stCondLst>
                                  <p:childTnLst>
                                    <p:set>
                                      <p:cBhvr>
                                        <p:cTn id="114" dur="1" fill="hold">
                                          <p:stCondLst>
                                            <p:cond delay="0"/>
                                          </p:stCondLst>
                                        </p:cTn>
                                        <p:tgtEl>
                                          <p:spTgt spid="2073"/>
                                        </p:tgtEl>
                                        <p:attrNameLst>
                                          <p:attrName>style.visibility</p:attrName>
                                        </p:attrNameLst>
                                      </p:cBhvr>
                                      <p:to>
                                        <p:strVal val="visible"/>
                                      </p:to>
                                    </p:set>
                                    <p:animEffect transition="in" filter="fade">
                                      <p:cBhvr>
                                        <p:cTn id="115" dur="1000"/>
                                        <p:tgtEl>
                                          <p:spTgt spid="2073"/>
                                        </p:tgtEl>
                                      </p:cBhvr>
                                    </p:animEffect>
                                  </p:childTnLst>
                                </p:cTn>
                              </p:par>
                            </p:childTnLst>
                          </p:cTn>
                        </p:par>
                        <p:par>
                          <p:cTn id="116" fill="hold">
                            <p:stCondLst>
                              <p:cond delay="35500"/>
                            </p:stCondLst>
                            <p:childTnLst>
                              <p:par>
                                <p:cTn id="117" presetID="10" presetClass="entr" presetSubtype="0" fill="hold" nodeType="afterEffect">
                                  <p:stCondLst>
                                    <p:cond delay="500"/>
                                  </p:stCondLst>
                                  <p:childTnLst>
                                    <p:set>
                                      <p:cBhvr>
                                        <p:cTn id="118" dur="1" fill="hold">
                                          <p:stCondLst>
                                            <p:cond delay="0"/>
                                          </p:stCondLst>
                                        </p:cTn>
                                        <p:tgtEl>
                                          <p:spTgt spid="2074"/>
                                        </p:tgtEl>
                                        <p:attrNameLst>
                                          <p:attrName>style.visibility</p:attrName>
                                        </p:attrNameLst>
                                      </p:cBhvr>
                                      <p:to>
                                        <p:strVal val="visible"/>
                                      </p:to>
                                    </p:set>
                                    <p:animEffect transition="in" filter="fade">
                                      <p:cBhvr>
                                        <p:cTn id="119" dur="1000"/>
                                        <p:tgtEl>
                                          <p:spTgt spid="2074"/>
                                        </p:tgtEl>
                                      </p:cBhvr>
                                    </p:animEffect>
                                  </p:childTnLst>
                                </p:cTn>
                              </p:par>
                            </p:childTnLst>
                          </p:cTn>
                        </p:par>
                        <p:par>
                          <p:cTn id="120" fill="hold">
                            <p:stCondLst>
                              <p:cond delay="37000"/>
                            </p:stCondLst>
                            <p:childTnLst>
                              <p:par>
                                <p:cTn id="121" presetID="10" presetClass="entr" presetSubtype="0" fill="hold" nodeType="afterEffect">
                                  <p:stCondLst>
                                    <p:cond delay="500"/>
                                  </p:stCondLst>
                                  <p:childTnLst>
                                    <p:set>
                                      <p:cBhvr>
                                        <p:cTn id="122" dur="1" fill="hold">
                                          <p:stCondLst>
                                            <p:cond delay="0"/>
                                          </p:stCondLst>
                                        </p:cTn>
                                        <p:tgtEl>
                                          <p:spTgt spid="2075"/>
                                        </p:tgtEl>
                                        <p:attrNameLst>
                                          <p:attrName>style.visibility</p:attrName>
                                        </p:attrNameLst>
                                      </p:cBhvr>
                                      <p:to>
                                        <p:strVal val="visible"/>
                                      </p:to>
                                    </p:set>
                                    <p:animEffect transition="in" filter="fade">
                                      <p:cBhvr>
                                        <p:cTn id="123" dur="1000"/>
                                        <p:tgtEl>
                                          <p:spTgt spid="2075"/>
                                        </p:tgtEl>
                                      </p:cBhvr>
                                    </p:animEffect>
                                  </p:childTnLst>
                                </p:cTn>
                              </p:par>
                            </p:childTnLst>
                          </p:cTn>
                        </p:par>
                        <p:par>
                          <p:cTn id="124" fill="hold">
                            <p:stCondLst>
                              <p:cond delay="38500"/>
                            </p:stCondLst>
                            <p:childTnLst>
                              <p:par>
                                <p:cTn id="125" presetID="10" presetClass="entr" presetSubtype="0" fill="hold" nodeType="afterEffect">
                                  <p:stCondLst>
                                    <p:cond delay="500"/>
                                  </p:stCondLst>
                                  <p:childTnLst>
                                    <p:set>
                                      <p:cBhvr>
                                        <p:cTn id="126" dur="1" fill="hold">
                                          <p:stCondLst>
                                            <p:cond delay="0"/>
                                          </p:stCondLst>
                                        </p:cTn>
                                        <p:tgtEl>
                                          <p:spTgt spid="2076"/>
                                        </p:tgtEl>
                                        <p:attrNameLst>
                                          <p:attrName>style.visibility</p:attrName>
                                        </p:attrNameLst>
                                      </p:cBhvr>
                                      <p:to>
                                        <p:strVal val="visible"/>
                                      </p:to>
                                    </p:set>
                                    <p:animEffect transition="in" filter="fade">
                                      <p:cBhvr>
                                        <p:cTn id="127" dur="1000"/>
                                        <p:tgtEl>
                                          <p:spTgt spid="2076"/>
                                        </p:tgtEl>
                                      </p:cBhvr>
                                    </p:animEffect>
                                  </p:childTnLst>
                                </p:cTn>
                              </p:par>
                              <p:par>
                                <p:cTn id="128" presetID="10" presetClass="entr" presetSubtype="0" fill="hold" grpId="2" nodeType="with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fade">
                                      <p:cBhvr>
                                        <p:cTn id="130" dur="1000"/>
                                        <p:tgtEl>
                                          <p:spTgt spid="35"/>
                                        </p:tgtEl>
                                      </p:cBhvr>
                                    </p:animEffect>
                                  </p:childTnLst>
                                </p:cTn>
                              </p:par>
                              <p:par>
                                <p:cTn id="131" presetID="10" presetClass="entr" presetSubtype="0" fill="hold" grpId="2" nodeType="with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fade">
                                      <p:cBhvr>
                                        <p:cTn id="133" dur="1000"/>
                                        <p:tgtEl>
                                          <p:spTgt spid="34"/>
                                        </p:tgtEl>
                                      </p:cBhvr>
                                    </p:animEffect>
                                  </p:childTnLst>
                                </p:cTn>
                              </p:par>
                            </p:childTnLst>
                          </p:cTn>
                        </p:par>
                        <p:par>
                          <p:cTn id="134" fill="hold">
                            <p:stCondLst>
                              <p:cond delay="40000"/>
                            </p:stCondLst>
                            <p:childTnLst>
                              <p:par>
                                <p:cTn id="135" presetID="10" presetClass="entr" presetSubtype="0" fill="hold" nodeType="afterEffect">
                                  <p:stCondLst>
                                    <p:cond delay="500"/>
                                  </p:stCondLst>
                                  <p:childTnLst>
                                    <p:set>
                                      <p:cBhvr>
                                        <p:cTn id="136" dur="1" fill="hold">
                                          <p:stCondLst>
                                            <p:cond delay="0"/>
                                          </p:stCondLst>
                                        </p:cTn>
                                        <p:tgtEl>
                                          <p:spTgt spid="2077"/>
                                        </p:tgtEl>
                                        <p:attrNameLst>
                                          <p:attrName>style.visibility</p:attrName>
                                        </p:attrNameLst>
                                      </p:cBhvr>
                                      <p:to>
                                        <p:strVal val="visible"/>
                                      </p:to>
                                    </p:set>
                                    <p:animEffect transition="in" filter="fade">
                                      <p:cBhvr>
                                        <p:cTn id="137" dur="1000"/>
                                        <p:tgtEl>
                                          <p:spTgt spid="2077"/>
                                        </p:tgtEl>
                                      </p:cBhvr>
                                    </p:animEffect>
                                  </p:childTnLst>
                                </p:cTn>
                              </p:par>
                            </p:childTnLst>
                          </p:cTn>
                        </p:par>
                        <p:par>
                          <p:cTn id="138" fill="hold">
                            <p:stCondLst>
                              <p:cond delay="41500"/>
                            </p:stCondLst>
                            <p:childTnLst>
                              <p:par>
                                <p:cTn id="139" presetID="10" presetClass="entr" presetSubtype="0" fill="hold" nodeType="afterEffect">
                                  <p:stCondLst>
                                    <p:cond delay="500"/>
                                  </p:stCondLst>
                                  <p:childTnLst>
                                    <p:set>
                                      <p:cBhvr>
                                        <p:cTn id="140" dur="1" fill="hold">
                                          <p:stCondLst>
                                            <p:cond delay="0"/>
                                          </p:stCondLst>
                                        </p:cTn>
                                        <p:tgtEl>
                                          <p:spTgt spid="2078"/>
                                        </p:tgtEl>
                                        <p:attrNameLst>
                                          <p:attrName>style.visibility</p:attrName>
                                        </p:attrNameLst>
                                      </p:cBhvr>
                                      <p:to>
                                        <p:strVal val="visible"/>
                                      </p:to>
                                    </p:set>
                                    <p:animEffect transition="in" filter="fade">
                                      <p:cBhvr>
                                        <p:cTn id="141" dur="1000"/>
                                        <p:tgtEl>
                                          <p:spTgt spid="2078"/>
                                        </p:tgtEl>
                                      </p:cBhvr>
                                    </p:animEffect>
                                  </p:childTnLst>
                                </p:cTn>
                              </p:par>
                            </p:childTnLst>
                          </p:cTn>
                        </p:par>
                        <p:par>
                          <p:cTn id="142" fill="hold">
                            <p:stCondLst>
                              <p:cond delay="43000"/>
                            </p:stCondLst>
                            <p:childTnLst>
                              <p:par>
                                <p:cTn id="143" presetID="10" presetClass="entr" presetSubtype="0" fill="hold" nodeType="afterEffect">
                                  <p:stCondLst>
                                    <p:cond delay="500"/>
                                  </p:stCondLst>
                                  <p:childTnLst>
                                    <p:set>
                                      <p:cBhvr>
                                        <p:cTn id="144" dur="1" fill="hold">
                                          <p:stCondLst>
                                            <p:cond delay="0"/>
                                          </p:stCondLst>
                                        </p:cTn>
                                        <p:tgtEl>
                                          <p:spTgt spid="2079"/>
                                        </p:tgtEl>
                                        <p:attrNameLst>
                                          <p:attrName>style.visibility</p:attrName>
                                        </p:attrNameLst>
                                      </p:cBhvr>
                                      <p:to>
                                        <p:strVal val="visible"/>
                                      </p:to>
                                    </p:set>
                                    <p:animEffect transition="in" filter="fade">
                                      <p:cBhvr>
                                        <p:cTn id="145" dur="1000"/>
                                        <p:tgtEl>
                                          <p:spTgt spid="2079"/>
                                        </p:tgtEl>
                                      </p:cBhvr>
                                    </p:animEffect>
                                  </p:childTnLst>
                                </p:cTn>
                              </p:par>
                              <p:par>
                                <p:cTn id="146" presetID="10" presetClass="exit" presetSubtype="0" fill="hold" grpId="3" nodeType="withEffect">
                                  <p:stCondLst>
                                    <p:cond delay="500"/>
                                  </p:stCondLst>
                                  <p:childTnLst>
                                    <p:animEffect transition="out" filter="fade">
                                      <p:cBhvr>
                                        <p:cTn id="147" dur="1000"/>
                                        <p:tgtEl>
                                          <p:spTgt spid="34"/>
                                        </p:tgtEl>
                                      </p:cBhvr>
                                    </p:animEffect>
                                    <p:set>
                                      <p:cBhvr>
                                        <p:cTn id="148" dur="1" fill="hold">
                                          <p:stCondLst>
                                            <p:cond delay="999"/>
                                          </p:stCondLst>
                                        </p:cTn>
                                        <p:tgtEl>
                                          <p:spTgt spid="34"/>
                                        </p:tgtEl>
                                        <p:attrNameLst>
                                          <p:attrName>style.visibility</p:attrName>
                                        </p:attrNameLst>
                                      </p:cBhvr>
                                      <p:to>
                                        <p:strVal val="hidden"/>
                                      </p:to>
                                    </p:set>
                                  </p:childTnLst>
                                </p:cTn>
                              </p:par>
                              <p:par>
                                <p:cTn id="149" presetID="10" presetClass="exit" presetSubtype="0" fill="hold" grpId="3" nodeType="withEffect">
                                  <p:stCondLst>
                                    <p:cond delay="500"/>
                                  </p:stCondLst>
                                  <p:childTnLst>
                                    <p:animEffect transition="out" filter="fade">
                                      <p:cBhvr>
                                        <p:cTn id="150" dur="1000"/>
                                        <p:tgtEl>
                                          <p:spTgt spid="35"/>
                                        </p:tgtEl>
                                      </p:cBhvr>
                                    </p:animEffect>
                                    <p:set>
                                      <p:cBhvr>
                                        <p:cTn id="151"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4" grpId="2"/>
      <p:bldP spid="34" grpId="3"/>
      <p:bldP spid="35" grpId="0"/>
      <p:bldP spid="35" grpId="1"/>
      <p:bldP spid="35" grpId="2"/>
      <p:bldP spid="35" grpId="3"/>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685800"/>
            <a:ext cx="9189719" cy="6879002"/>
            <a:chOff x="0" y="685800"/>
            <a:chExt cx="9189719" cy="6879002"/>
          </a:xfrm>
        </p:grpSpPr>
        <p:grpSp>
          <p:nvGrpSpPr>
            <p:cNvPr id="90" name="Group 89"/>
            <p:cNvGrpSpPr/>
            <p:nvPr/>
          </p:nvGrpSpPr>
          <p:grpSpPr>
            <a:xfrm>
              <a:off x="0" y="685800"/>
              <a:ext cx="9189719" cy="6879002"/>
              <a:chOff x="0" y="685800"/>
              <a:chExt cx="9189719" cy="6879002"/>
            </a:xfrm>
          </p:grpSpPr>
          <p:pic>
            <p:nvPicPr>
              <p:cNvPr id="91" name="Picture 2"/>
              <p:cNvPicPr>
                <a:picLocks noChangeAspect="1" noChangeArrowheads="1"/>
              </p:cNvPicPr>
              <p:nvPr/>
            </p:nvPicPr>
            <p:blipFill>
              <a:blip r:embed="rId2" cstate="print"/>
              <a:srcRect/>
              <a:stretch>
                <a:fillRect/>
              </a:stretch>
            </p:blipFill>
            <p:spPr bwMode="auto">
              <a:xfrm>
                <a:off x="0" y="685800"/>
                <a:ext cx="9144000" cy="6879002"/>
              </a:xfrm>
              <a:prstGeom prst="rect">
                <a:avLst/>
              </a:prstGeom>
              <a:noFill/>
              <a:ln w="9525">
                <a:noFill/>
                <a:miter lim="800000"/>
                <a:headEnd/>
                <a:tailEnd/>
              </a:ln>
            </p:spPr>
          </p:pic>
          <p:sp>
            <p:nvSpPr>
              <p:cNvPr id="92" name="Rectangle 91"/>
              <p:cNvSpPr/>
              <p:nvPr/>
            </p:nvSpPr>
            <p:spPr>
              <a:xfrm>
                <a:off x="8915400" y="685800"/>
                <a:ext cx="274319" cy="144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Freeform 28"/>
            <p:cNvSpPr/>
            <p:nvPr/>
          </p:nvSpPr>
          <p:spPr>
            <a:xfrm>
              <a:off x="4676775" y="4460875"/>
              <a:ext cx="657225" cy="1778000"/>
            </a:xfrm>
            <a:custGeom>
              <a:avLst/>
              <a:gdLst>
                <a:gd name="connsiteX0" fmla="*/ 632984 w 632984"/>
                <a:gd name="connsiteY0" fmla="*/ 70762 h 1776732"/>
                <a:gd name="connsiteX1" fmla="*/ 592041 w 632984"/>
                <a:gd name="connsiteY1" fmla="*/ 84410 h 1776732"/>
                <a:gd name="connsiteX2" fmla="*/ 564745 w 632984"/>
                <a:gd name="connsiteY2" fmla="*/ 125353 h 1776732"/>
                <a:gd name="connsiteX3" fmla="*/ 523802 w 632984"/>
                <a:gd name="connsiteY3" fmla="*/ 152649 h 1776732"/>
                <a:gd name="connsiteX4" fmla="*/ 469211 w 632984"/>
                <a:gd name="connsiteY4" fmla="*/ 207240 h 1776732"/>
                <a:gd name="connsiteX5" fmla="*/ 441915 w 632984"/>
                <a:gd name="connsiteY5" fmla="*/ 248183 h 1776732"/>
                <a:gd name="connsiteX6" fmla="*/ 400972 w 632984"/>
                <a:gd name="connsiteY6" fmla="*/ 261831 h 1776732"/>
                <a:gd name="connsiteX7" fmla="*/ 360029 w 632984"/>
                <a:gd name="connsiteY7" fmla="*/ 289126 h 1776732"/>
                <a:gd name="connsiteX8" fmla="*/ 319086 w 632984"/>
                <a:gd name="connsiteY8" fmla="*/ 302774 h 1776732"/>
                <a:gd name="connsiteX9" fmla="*/ 196256 w 632984"/>
                <a:gd name="connsiteY9" fmla="*/ 384661 h 1776732"/>
                <a:gd name="connsiteX10" fmla="*/ 155312 w 632984"/>
                <a:gd name="connsiteY10" fmla="*/ 411956 h 1776732"/>
                <a:gd name="connsiteX11" fmla="*/ 114369 w 632984"/>
                <a:gd name="connsiteY11" fmla="*/ 425604 h 1776732"/>
                <a:gd name="connsiteX12" fmla="*/ 87074 w 632984"/>
                <a:gd name="connsiteY12" fmla="*/ 466547 h 1776732"/>
                <a:gd name="connsiteX13" fmla="*/ 59778 w 632984"/>
                <a:gd name="connsiteY13" fmla="*/ 548434 h 1776732"/>
                <a:gd name="connsiteX14" fmla="*/ 32483 w 632984"/>
                <a:gd name="connsiteY14" fmla="*/ 630320 h 1776732"/>
                <a:gd name="connsiteX15" fmla="*/ 18835 w 632984"/>
                <a:gd name="connsiteY15" fmla="*/ 671264 h 1776732"/>
                <a:gd name="connsiteX16" fmla="*/ 5187 w 632984"/>
                <a:gd name="connsiteY16" fmla="*/ 712207 h 1776732"/>
                <a:gd name="connsiteX17" fmla="*/ 18835 w 632984"/>
                <a:gd name="connsiteY17" fmla="*/ 875980 h 1776732"/>
                <a:gd name="connsiteX18" fmla="*/ 32483 w 632984"/>
                <a:gd name="connsiteY18" fmla="*/ 957867 h 1776732"/>
                <a:gd name="connsiteX19" fmla="*/ 46130 w 632984"/>
                <a:gd name="connsiteY19" fmla="*/ 1067049 h 1776732"/>
                <a:gd name="connsiteX20" fmla="*/ 87074 w 632984"/>
                <a:gd name="connsiteY20" fmla="*/ 1640255 h 1776732"/>
                <a:gd name="connsiteX21" fmla="*/ 100721 w 632984"/>
                <a:gd name="connsiteY21" fmla="*/ 1694846 h 1776732"/>
                <a:gd name="connsiteX22" fmla="*/ 128017 w 632984"/>
                <a:gd name="connsiteY22" fmla="*/ 1776732 h 1776732"/>
                <a:gd name="connsiteX23" fmla="*/ 114369 w 632984"/>
                <a:gd name="connsiteY23" fmla="*/ 1558368 h 1776732"/>
                <a:gd name="connsiteX24" fmla="*/ 100721 w 632984"/>
                <a:gd name="connsiteY24" fmla="*/ 1517425 h 1776732"/>
                <a:gd name="connsiteX25" fmla="*/ 114369 w 632984"/>
                <a:gd name="connsiteY25" fmla="*/ 1408243 h 1776732"/>
                <a:gd name="connsiteX26" fmla="*/ 141665 w 632984"/>
                <a:gd name="connsiteY26" fmla="*/ 1217174 h 1776732"/>
                <a:gd name="connsiteX27" fmla="*/ 100721 w 632984"/>
                <a:gd name="connsiteY27" fmla="*/ 807741 h 1776732"/>
                <a:gd name="connsiteX28" fmla="*/ 32483 w 632984"/>
                <a:gd name="connsiteY28" fmla="*/ 684911 h 1776732"/>
                <a:gd name="connsiteX29" fmla="*/ 5187 w 632984"/>
                <a:gd name="connsiteY29" fmla="*/ 643968 h 1776732"/>
                <a:gd name="connsiteX30" fmla="*/ 18835 w 632984"/>
                <a:gd name="connsiteY30" fmla="*/ 684911 h 1776732"/>
                <a:gd name="connsiteX31" fmla="*/ 32483 w 632984"/>
                <a:gd name="connsiteY31" fmla="*/ 725855 h 1776732"/>
                <a:gd name="connsiteX32" fmla="*/ 73426 w 632984"/>
                <a:gd name="connsiteY32" fmla="*/ 712207 h 1776732"/>
                <a:gd name="connsiteX33" fmla="*/ 114369 w 632984"/>
                <a:gd name="connsiteY33" fmla="*/ 603025 h 1776732"/>
                <a:gd name="connsiteX34" fmla="*/ 141665 w 632984"/>
                <a:gd name="connsiteY34" fmla="*/ 507490 h 1776732"/>
                <a:gd name="connsiteX35" fmla="*/ 196256 w 632984"/>
                <a:gd name="connsiteY35" fmla="*/ 425604 h 1776732"/>
                <a:gd name="connsiteX36" fmla="*/ 278142 w 632984"/>
                <a:gd name="connsiteY36" fmla="*/ 357365 h 1776732"/>
                <a:gd name="connsiteX37" fmla="*/ 305438 w 632984"/>
                <a:gd name="connsiteY37" fmla="*/ 398308 h 1776732"/>
                <a:gd name="connsiteX38" fmla="*/ 332733 w 632984"/>
                <a:gd name="connsiteY38" fmla="*/ 507490 h 1776732"/>
                <a:gd name="connsiteX39" fmla="*/ 360029 w 632984"/>
                <a:gd name="connsiteY39" fmla="*/ 589377 h 1776732"/>
                <a:gd name="connsiteX40" fmla="*/ 332733 w 632984"/>
                <a:gd name="connsiteY40" fmla="*/ 807741 h 1776732"/>
                <a:gd name="connsiteX41" fmla="*/ 305438 w 632984"/>
                <a:gd name="connsiteY41" fmla="*/ 916923 h 1776732"/>
                <a:gd name="connsiteX42" fmla="*/ 291790 w 632984"/>
                <a:gd name="connsiteY42" fmla="*/ 1053401 h 1776732"/>
                <a:gd name="connsiteX43" fmla="*/ 319086 w 632984"/>
                <a:gd name="connsiteY43" fmla="*/ 835037 h 1776732"/>
                <a:gd name="connsiteX44" fmla="*/ 305438 w 632984"/>
                <a:gd name="connsiteY44" fmla="*/ 725855 h 1776732"/>
                <a:gd name="connsiteX45" fmla="*/ 291790 w 632984"/>
                <a:gd name="connsiteY45" fmla="*/ 684911 h 1776732"/>
                <a:gd name="connsiteX46" fmla="*/ 278142 w 632984"/>
                <a:gd name="connsiteY46" fmla="*/ 616672 h 1776732"/>
                <a:gd name="connsiteX47" fmla="*/ 264495 w 632984"/>
                <a:gd name="connsiteY47" fmla="*/ 562081 h 1776732"/>
                <a:gd name="connsiteX48" fmla="*/ 250847 w 632984"/>
                <a:gd name="connsiteY48" fmla="*/ 521138 h 1776732"/>
                <a:gd name="connsiteX49" fmla="*/ 237199 w 632984"/>
                <a:gd name="connsiteY49" fmla="*/ 452899 h 1776732"/>
                <a:gd name="connsiteX50" fmla="*/ 264495 w 632984"/>
                <a:gd name="connsiteY50" fmla="*/ 302774 h 1776732"/>
                <a:gd name="connsiteX51" fmla="*/ 305438 w 632984"/>
                <a:gd name="connsiteY51" fmla="*/ 261831 h 1776732"/>
                <a:gd name="connsiteX52" fmla="*/ 332733 w 632984"/>
                <a:gd name="connsiteY52" fmla="*/ 220887 h 1776732"/>
                <a:gd name="connsiteX53" fmla="*/ 373677 w 632984"/>
                <a:gd name="connsiteY53" fmla="*/ 193592 h 1776732"/>
                <a:gd name="connsiteX54" fmla="*/ 496506 w 632984"/>
                <a:gd name="connsiteY54" fmla="*/ 84410 h 1776732"/>
                <a:gd name="connsiteX55" fmla="*/ 564745 w 632984"/>
                <a:gd name="connsiteY55" fmla="*/ 29819 h 1776732"/>
                <a:gd name="connsiteX56" fmla="*/ 619336 w 632984"/>
                <a:gd name="connsiteY56" fmla="*/ 2523 h 1776732"/>
                <a:gd name="connsiteX57" fmla="*/ 619336 w 632984"/>
                <a:gd name="connsiteY57" fmla="*/ 2523 h 1776732"/>
                <a:gd name="connsiteX58" fmla="*/ 619336 w 632984"/>
                <a:gd name="connsiteY58" fmla="*/ 16171 h 1776732"/>
                <a:gd name="connsiteX59" fmla="*/ 578393 w 632984"/>
                <a:gd name="connsiteY59" fmla="*/ 98058 h 177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32984" h="1776732">
                  <a:moveTo>
                    <a:pt x="632984" y="70762"/>
                  </a:moveTo>
                  <a:cubicBezTo>
                    <a:pt x="619336" y="75311"/>
                    <a:pt x="603275" y="75423"/>
                    <a:pt x="592041" y="84410"/>
                  </a:cubicBezTo>
                  <a:cubicBezTo>
                    <a:pt x="579233" y="94657"/>
                    <a:pt x="576343" y="113755"/>
                    <a:pt x="564745" y="125353"/>
                  </a:cubicBezTo>
                  <a:cubicBezTo>
                    <a:pt x="553147" y="136951"/>
                    <a:pt x="537450" y="143550"/>
                    <a:pt x="523802" y="152649"/>
                  </a:cubicBezTo>
                  <a:cubicBezTo>
                    <a:pt x="494025" y="241979"/>
                    <a:pt x="535382" y="154304"/>
                    <a:pt x="469211" y="207240"/>
                  </a:cubicBezTo>
                  <a:cubicBezTo>
                    <a:pt x="456403" y="217487"/>
                    <a:pt x="454723" y="237936"/>
                    <a:pt x="441915" y="248183"/>
                  </a:cubicBezTo>
                  <a:cubicBezTo>
                    <a:pt x="430681" y="257170"/>
                    <a:pt x="413839" y="255397"/>
                    <a:pt x="400972" y="261831"/>
                  </a:cubicBezTo>
                  <a:cubicBezTo>
                    <a:pt x="386301" y="269166"/>
                    <a:pt x="374700" y="281791"/>
                    <a:pt x="360029" y="289126"/>
                  </a:cubicBezTo>
                  <a:cubicBezTo>
                    <a:pt x="347162" y="295560"/>
                    <a:pt x="331662" y="295788"/>
                    <a:pt x="319086" y="302774"/>
                  </a:cubicBezTo>
                  <a:cubicBezTo>
                    <a:pt x="319061" y="302788"/>
                    <a:pt x="216740" y="371005"/>
                    <a:pt x="196256" y="384661"/>
                  </a:cubicBezTo>
                  <a:cubicBezTo>
                    <a:pt x="182608" y="393760"/>
                    <a:pt x="170873" y="406769"/>
                    <a:pt x="155312" y="411956"/>
                  </a:cubicBezTo>
                  <a:lnTo>
                    <a:pt x="114369" y="425604"/>
                  </a:lnTo>
                  <a:cubicBezTo>
                    <a:pt x="105271" y="439252"/>
                    <a:pt x="93736" y="451558"/>
                    <a:pt x="87074" y="466547"/>
                  </a:cubicBezTo>
                  <a:cubicBezTo>
                    <a:pt x="75389" y="492839"/>
                    <a:pt x="68877" y="521138"/>
                    <a:pt x="59778" y="548434"/>
                  </a:cubicBezTo>
                  <a:lnTo>
                    <a:pt x="32483" y="630320"/>
                  </a:lnTo>
                  <a:lnTo>
                    <a:pt x="18835" y="671264"/>
                  </a:lnTo>
                  <a:lnTo>
                    <a:pt x="5187" y="712207"/>
                  </a:lnTo>
                  <a:cubicBezTo>
                    <a:pt x="9736" y="766798"/>
                    <a:pt x="12785" y="821535"/>
                    <a:pt x="18835" y="875980"/>
                  </a:cubicBezTo>
                  <a:cubicBezTo>
                    <a:pt x="21891" y="903483"/>
                    <a:pt x="28570" y="930473"/>
                    <a:pt x="32483" y="957867"/>
                  </a:cubicBezTo>
                  <a:cubicBezTo>
                    <a:pt x="37670" y="994176"/>
                    <a:pt x="41581" y="1030655"/>
                    <a:pt x="46130" y="1067049"/>
                  </a:cubicBezTo>
                  <a:cubicBezTo>
                    <a:pt x="50961" y="1158839"/>
                    <a:pt x="69677" y="1570661"/>
                    <a:pt x="87074" y="1640255"/>
                  </a:cubicBezTo>
                  <a:cubicBezTo>
                    <a:pt x="91623" y="1658452"/>
                    <a:pt x="95331" y="1676880"/>
                    <a:pt x="100721" y="1694846"/>
                  </a:cubicBezTo>
                  <a:cubicBezTo>
                    <a:pt x="108989" y="1722404"/>
                    <a:pt x="128017" y="1776732"/>
                    <a:pt x="128017" y="1776732"/>
                  </a:cubicBezTo>
                  <a:cubicBezTo>
                    <a:pt x="123468" y="1703944"/>
                    <a:pt x="122004" y="1630897"/>
                    <a:pt x="114369" y="1558368"/>
                  </a:cubicBezTo>
                  <a:cubicBezTo>
                    <a:pt x="112863" y="1544061"/>
                    <a:pt x="100721" y="1531811"/>
                    <a:pt x="100721" y="1517425"/>
                  </a:cubicBezTo>
                  <a:cubicBezTo>
                    <a:pt x="100721" y="1480748"/>
                    <a:pt x="109182" y="1444552"/>
                    <a:pt x="114369" y="1408243"/>
                  </a:cubicBezTo>
                  <a:cubicBezTo>
                    <a:pt x="153725" y="1132759"/>
                    <a:pt x="98503" y="1562461"/>
                    <a:pt x="141665" y="1217174"/>
                  </a:cubicBezTo>
                  <a:cubicBezTo>
                    <a:pt x="126818" y="860864"/>
                    <a:pt x="162574" y="993301"/>
                    <a:pt x="100721" y="807741"/>
                  </a:cubicBezTo>
                  <a:cubicBezTo>
                    <a:pt x="76699" y="735674"/>
                    <a:pt x="95058" y="778773"/>
                    <a:pt x="32483" y="684911"/>
                  </a:cubicBezTo>
                  <a:cubicBezTo>
                    <a:pt x="23384" y="671263"/>
                    <a:pt x="0" y="628407"/>
                    <a:pt x="5187" y="643968"/>
                  </a:cubicBezTo>
                  <a:lnTo>
                    <a:pt x="18835" y="684911"/>
                  </a:lnTo>
                  <a:lnTo>
                    <a:pt x="32483" y="725855"/>
                  </a:lnTo>
                  <a:cubicBezTo>
                    <a:pt x="46131" y="721306"/>
                    <a:pt x="62193" y="721194"/>
                    <a:pt x="73426" y="712207"/>
                  </a:cubicBezTo>
                  <a:cubicBezTo>
                    <a:pt x="107601" y="684867"/>
                    <a:pt x="105971" y="640815"/>
                    <a:pt x="114369" y="603025"/>
                  </a:cubicBezTo>
                  <a:cubicBezTo>
                    <a:pt x="116986" y="591247"/>
                    <a:pt x="133222" y="522688"/>
                    <a:pt x="141665" y="507490"/>
                  </a:cubicBezTo>
                  <a:cubicBezTo>
                    <a:pt x="157597" y="478813"/>
                    <a:pt x="168961" y="443801"/>
                    <a:pt x="196256" y="425604"/>
                  </a:cubicBezTo>
                  <a:cubicBezTo>
                    <a:pt x="253258" y="387602"/>
                    <a:pt x="225601" y="409906"/>
                    <a:pt x="278142" y="357365"/>
                  </a:cubicBezTo>
                  <a:cubicBezTo>
                    <a:pt x="287241" y="371013"/>
                    <a:pt x="298102" y="383637"/>
                    <a:pt x="305438" y="398308"/>
                  </a:cubicBezTo>
                  <a:cubicBezTo>
                    <a:pt x="322003" y="431438"/>
                    <a:pt x="323389" y="473227"/>
                    <a:pt x="332733" y="507490"/>
                  </a:cubicBezTo>
                  <a:cubicBezTo>
                    <a:pt x="340303" y="535248"/>
                    <a:pt x="360029" y="589377"/>
                    <a:pt x="360029" y="589377"/>
                  </a:cubicBezTo>
                  <a:cubicBezTo>
                    <a:pt x="335732" y="905227"/>
                    <a:pt x="367454" y="680432"/>
                    <a:pt x="332733" y="807741"/>
                  </a:cubicBezTo>
                  <a:cubicBezTo>
                    <a:pt x="322862" y="843933"/>
                    <a:pt x="305438" y="916923"/>
                    <a:pt x="305438" y="916923"/>
                  </a:cubicBezTo>
                  <a:cubicBezTo>
                    <a:pt x="300889" y="962416"/>
                    <a:pt x="284274" y="1098498"/>
                    <a:pt x="291790" y="1053401"/>
                  </a:cubicBezTo>
                  <a:cubicBezTo>
                    <a:pt x="303850" y="981045"/>
                    <a:pt x="319086" y="835037"/>
                    <a:pt x="319086" y="835037"/>
                  </a:cubicBezTo>
                  <a:cubicBezTo>
                    <a:pt x="314537" y="798643"/>
                    <a:pt x="311999" y="761941"/>
                    <a:pt x="305438" y="725855"/>
                  </a:cubicBezTo>
                  <a:cubicBezTo>
                    <a:pt x="302864" y="711701"/>
                    <a:pt x="295279" y="698868"/>
                    <a:pt x="291790" y="684911"/>
                  </a:cubicBezTo>
                  <a:cubicBezTo>
                    <a:pt x="286164" y="662407"/>
                    <a:pt x="283174" y="639316"/>
                    <a:pt x="278142" y="616672"/>
                  </a:cubicBezTo>
                  <a:cubicBezTo>
                    <a:pt x="274073" y="598362"/>
                    <a:pt x="269648" y="580116"/>
                    <a:pt x="264495" y="562081"/>
                  </a:cubicBezTo>
                  <a:cubicBezTo>
                    <a:pt x="260543" y="548249"/>
                    <a:pt x="254336" y="535094"/>
                    <a:pt x="250847" y="521138"/>
                  </a:cubicBezTo>
                  <a:cubicBezTo>
                    <a:pt x="245221" y="498634"/>
                    <a:pt x="241748" y="475645"/>
                    <a:pt x="237199" y="452899"/>
                  </a:cubicBezTo>
                  <a:cubicBezTo>
                    <a:pt x="237778" y="448268"/>
                    <a:pt x="245074" y="331905"/>
                    <a:pt x="264495" y="302774"/>
                  </a:cubicBezTo>
                  <a:cubicBezTo>
                    <a:pt x="275201" y="286715"/>
                    <a:pt x="293082" y="276658"/>
                    <a:pt x="305438" y="261831"/>
                  </a:cubicBezTo>
                  <a:cubicBezTo>
                    <a:pt x="315939" y="249230"/>
                    <a:pt x="321135" y="232485"/>
                    <a:pt x="332733" y="220887"/>
                  </a:cubicBezTo>
                  <a:cubicBezTo>
                    <a:pt x="344331" y="209289"/>
                    <a:pt x="361417" y="204489"/>
                    <a:pt x="373677" y="193592"/>
                  </a:cubicBezTo>
                  <a:cubicBezTo>
                    <a:pt x="513908" y="68943"/>
                    <a:pt x="403581" y="146359"/>
                    <a:pt x="496506" y="84410"/>
                  </a:cubicBezTo>
                  <a:cubicBezTo>
                    <a:pt x="542520" y="15391"/>
                    <a:pt x="498824" y="62780"/>
                    <a:pt x="564745" y="29819"/>
                  </a:cubicBezTo>
                  <a:cubicBezTo>
                    <a:pt x="624383" y="0"/>
                    <a:pt x="585151" y="2523"/>
                    <a:pt x="619336" y="2523"/>
                  </a:cubicBezTo>
                  <a:lnTo>
                    <a:pt x="619336" y="2523"/>
                  </a:lnTo>
                  <a:lnTo>
                    <a:pt x="619336" y="16171"/>
                  </a:lnTo>
                  <a:cubicBezTo>
                    <a:pt x="576052" y="88311"/>
                    <a:pt x="578393" y="57884"/>
                    <a:pt x="578393" y="98058"/>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grpSp>
        <p:nvGrpSpPr>
          <p:cNvPr id="86" name="Group 85"/>
          <p:cNvGrpSpPr/>
          <p:nvPr/>
        </p:nvGrpSpPr>
        <p:grpSpPr>
          <a:xfrm>
            <a:off x="533400" y="1"/>
            <a:ext cx="8027581" cy="6858000"/>
            <a:chOff x="533400" y="1"/>
            <a:chExt cx="8027581" cy="6858000"/>
          </a:xfrm>
        </p:grpSpPr>
        <p:pic>
          <p:nvPicPr>
            <p:cNvPr id="84" name="Picture 31" descr="C:\Documents and Settings\All Users\Documents\geology classes\00-GEOLOGIC MATERIAL\ice movement - last glacial age\000k.jpg"/>
            <p:cNvPicPr>
              <a:picLocks noChangeAspect="1" noChangeArrowheads="1"/>
            </p:cNvPicPr>
            <p:nvPr/>
          </p:nvPicPr>
          <p:blipFill>
            <a:blip r:embed="rId3" cstate="print"/>
            <a:srcRect/>
            <a:stretch>
              <a:fillRect/>
            </a:stretch>
          </p:blipFill>
          <p:spPr bwMode="auto">
            <a:xfrm>
              <a:off x="533400" y="1"/>
              <a:ext cx="8027581" cy="6858000"/>
            </a:xfrm>
            <a:prstGeom prst="rect">
              <a:avLst/>
            </a:prstGeom>
            <a:noFill/>
          </p:spPr>
        </p:pic>
        <p:sp>
          <p:nvSpPr>
            <p:cNvPr id="85" name="Rectangle 84"/>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29"/>
          <p:cNvGrpSpPr/>
          <p:nvPr/>
        </p:nvGrpSpPr>
        <p:grpSpPr>
          <a:xfrm>
            <a:off x="0" y="82545"/>
            <a:ext cx="9144000" cy="6699255"/>
            <a:chOff x="0" y="82545"/>
            <a:chExt cx="9144000" cy="6699255"/>
          </a:xfrm>
        </p:grpSpPr>
        <p:pic>
          <p:nvPicPr>
            <p:cNvPr id="15" name="Picture 14" descr="C:\Users\Claire &amp; Don\AppData\Local\Microsoft\Windows Live Mail\WLMDSS.tmp\WLM672B.tmp\800px-Atmospheric_CO2_with_glaciers_cycles.jpg"/>
            <p:cNvPicPr>
              <a:picLocks noChangeAspect="1" noChangeArrowheads="1"/>
            </p:cNvPicPr>
            <p:nvPr/>
          </p:nvPicPr>
          <p:blipFill>
            <a:blip r:embed="rId4" cstate="print"/>
            <a:srcRect/>
            <a:stretch>
              <a:fillRect/>
            </a:stretch>
          </p:blipFill>
          <p:spPr bwMode="auto">
            <a:xfrm>
              <a:off x="0" y="82545"/>
              <a:ext cx="9144000" cy="6699255"/>
            </a:xfrm>
            <a:prstGeom prst="rect">
              <a:avLst/>
            </a:prstGeom>
            <a:noFill/>
            <a:ln w="57150">
              <a:solidFill>
                <a:schemeClr val="tx1"/>
              </a:solidFill>
              <a:miter lim="800000"/>
              <a:headEnd/>
              <a:tailEnd/>
            </a:ln>
          </p:spPr>
        </p:pic>
        <p:sp>
          <p:nvSpPr>
            <p:cNvPr id="56" name="Rectangle 55"/>
            <p:cNvSpPr/>
            <p:nvPr/>
          </p:nvSpPr>
          <p:spPr>
            <a:xfrm>
              <a:off x="0" y="685800"/>
              <a:ext cx="6705600" cy="60960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a:off x="6019800" y="838200"/>
              <a:ext cx="2971800" cy="5567065"/>
              <a:chOff x="6019800" y="838200"/>
              <a:chExt cx="2971800" cy="5567065"/>
            </a:xfrm>
          </p:grpSpPr>
          <p:grpSp>
            <p:nvGrpSpPr>
              <p:cNvPr id="2" name="Group 56"/>
              <p:cNvGrpSpPr/>
              <p:nvPr/>
            </p:nvGrpSpPr>
            <p:grpSpPr>
              <a:xfrm>
                <a:off x="6019800" y="838200"/>
                <a:ext cx="2971800" cy="5567065"/>
                <a:chOff x="6019800" y="838200"/>
                <a:chExt cx="2971800" cy="5567065"/>
              </a:xfrm>
            </p:grpSpPr>
            <p:sp>
              <p:nvSpPr>
                <p:cNvPr id="59" name="Freeform 58"/>
                <p:cNvSpPr/>
                <p:nvPr/>
              </p:nvSpPr>
              <p:spPr>
                <a:xfrm>
                  <a:off x="8648995" y="1686739"/>
                  <a:ext cx="230373" cy="1951074"/>
                </a:xfrm>
                <a:custGeom>
                  <a:avLst/>
                  <a:gdLst>
                    <a:gd name="connsiteX0" fmla="*/ 219739 w 253409"/>
                    <a:gd name="connsiteY0" fmla="*/ 1897911 h 2177902"/>
                    <a:gd name="connsiteX1" fmla="*/ 230372 w 253409"/>
                    <a:gd name="connsiteY1" fmla="*/ 292395 h 2177902"/>
                    <a:gd name="connsiteX2" fmla="*/ 198474 w 253409"/>
                    <a:gd name="connsiteY2" fmla="*/ 143539 h 2177902"/>
                    <a:gd name="connsiteX3" fmla="*/ 166577 w 253409"/>
                    <a:gd name="connsiteY3" fmla="*/ 324292 h 2177902"/>
                    <a:gd name="connsiteX4" fmla="*/ 134679 w 253409"/>
                    <a:gd name="connsiteY4" fmla="*/ 643269 h 2177902"/>
                    <a:gd name="connsiteX5" fmla="*/ 134679 w 253409"/>
                    <a:gd name="connsiteY5" fmla="*/ 834655 h 2177902"/>
                    <a:gd name="connsiteX6" fmla="*/ 124046 w 253409"/>
                    <a:gd name="connsiteY6" fmla="*/ 951613 h 2177902"/>
                    <a:gd name="connsiteX7" fmla="*/ 92149 w 253409"/>
                    <a:gd name="connsiteY7" fmla="*/ 1121734 h 2177902"/>
                    <a:gd name="connsiteX8" fmla="*/ 70884 w 253409"/>
                    <a:gd name="connsiteY8" fmla="*/ 834655 h 2177902"/>
                    <a:gd name="connsiteX9" fmla="*/ 81516 w 253409"/>
                    <a:gd name="connsiteY9" fmla="*/ 983511 h 2177902"/>
                    <a:gd name="connsiteX10" fmla="*/ 17721 w 253409"/>
                    <a:gd name="connsiteY10" fmla="*/ 1238692 h 2177902"/>
                    <a:gd name="connsiteX11" fmla="*/ 28353 w 253409"/>
                    <a:gd name="connsiteY11" fmla="*/ 1472609 h 2177902"/>
                    <a:gd name="connsiteX12" fmla="*/ 38986 w 253409"/>
                    <a:gd name="connsiteY12" fmla="*/ 1749055 h 2177902"/>
                    <a:gd name="connsiteX13" fmla="*/ 38986 w 253409"/>
                    <a:gd name="connsiteY13" fmla="*/ 1855381 h 2177902"/>
                    <a:gd name="connsiteX14" fmla="*/ 28353 w 253409"/>
                    <a:gd name="connsiteY14" fmla="*/ 1929809 h 2177902"/>
                    <a:gd name="connsiteX15" fmla="*/ 28353 w 253409"/>
                    <a:gd name="connsiteY15" fmla="*/ 1972339 h 2177902"/>
                    <a:gd name="connsiteX16" fmla="*/ 219739 w 253409"/>
                    <a:gd name="connsiteY16" fmla="*/ 1897911 h 2177902"/>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5 w 252228"/>
                    <a:gd name="connsiteY16" fmla="*/ 2014869 h 2189303"/>
                    <a:gd name="connsiteX17" fmla="*/ 218558 w 252228"/>
                    <a:gd name="connsiteY17" fmla="*/ 1897911 h 2189303"/>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4 w 252228"/>
                    <a:gd name="connsiteY16" fmla="*/ 1938669 h 2189303"/>
                    <a:gd name="connsiteX17" fmla="*/ 218558 w 252228"/>
                    <a:gd name="connsiteY17" fmla="*/ 1897911 h 2189303"/>
                    <a:gd name="connsiteX0" fmla="*/ 190204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4 w 230373"/>
                    <a:gd name="connsiteY16" fmla="*/ 1894662 h 1951074"/>
                    <a:gd name="connsiteX17" fmla="*/ 190204 w 230373"/>
                    <a:gd name="connsiteY17" fmla="*/ 1589862 h 1951074"/>
                    <a:gd name="connsiteX0" fmla="*/ 190204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4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2 h 1951074"/>
                    <a:gd name="connsiteX0" fmla="*/ 190205 w 230373"/>
                    <a:gd name="connsiteY0" fmla="*/ 1589861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1 h 19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373" h="1951074">
                      <a:moveTo>
                        <a:pt x="190205" y="1589861"/>
                      </a:moveTo>
                      <a:cubicBezTo>
                        <a:pt x="218124" y="1281115"/>
                        <a:pt x="228010" y="496776"/>
                        <a:pt x="229191" y="248388"/>
                      </a:cubicBezTo>
                      <a:cubicBezTo>
                        <a:pt x="230373" y="0"/>
                        <a:pt x="207926" y="94216"/>
                        <a:pt x="197293" y="99532"/>
                      </a:cubicBezTo>
                      <a:cubicBezTo>
                        <a:pt x="186661" y="104848"/>
                        <a:pt x="176028" y="196997"/>
                        <a:pt x="165396" y="280285"/>
                      </a:cubicBezTo>
                      <a:cubicBezTo>
                        <a:pt x="154764" y="363573"/>
                        <a:pt x="138814" y="514202"/>
                        <a:pt x="133498" y="599262"/>
                      </a:cubicBezTo>
                      <a:cubicBezTo>
                        <a:pt x="128182" y="684322"/>
                        <a:pt x="135270" y="739257"/>
                        <a:pt x="133498" y="790648"/>
                      </a:cubicBezTo>
                      <a:cubicBezTo>
                        <a:pt x="131726" y="842039"/>
                        <a:pt x="129953" y="859760"/>
                        <a:pt x="122865" y="907606"/>
                      </a:cubicBezTo>
                      <a:cubicBezTo>
                        <a:pt x="115777" y="955453"/>
                        <a:pt x="99828" y="1097220"/>
                        <a:pt x="90968" y="1077727"/>
                      </a:cubicBezTo>
                      <a:cubicBezTo>
                        <a:pt x="82108" y="1058234"/>
                        <a:pt x="71475" y="813685"/>
                        <a:pt x="69703" y="790648"/>
                      </a:cubicBezTo>
                      <a:cubicBezTo>
                        <a:pt x="67931" y="767611"/>
                        <a:pt x="89195" y="872165"/>
                        <a:pt x="80335" y="939504"/>
                      </a:cubicBezTo>
                      <a:cubicBezTo>
                        <a:pt x="71475" y="1006843"/>
                        <a:pt x="25400" y="1113169"/>
                        <a:pt x="16540" y="1194685"/>
                      </a:cubicBezTo>
                      <a:cubicBezTo>
                        <a:pt x="7680" y="1276201"/>
                        <a:pt x="23628" y="1343542"/>
                        <a:pt x="27172" y="1428602"/>
                      </a:cubicBezTo>
                      <a:cubicBezTo>
                        <a:pt x="30716" y="1513662"/>
                        <a:pt x="36033" y="1641253"/>
                        <a:pt x="37805" y="1705048"/>
                      </a:cubicBezTo>
                      <a:cubicBezTo>
                        <a:pt x="39577" y="1768843"/>
                        <a:pt x="39577" y="1781248"/>
                        <a:pt x="37805" y="1811374"/>
                      </a:cubicBezTo>
                      <a:cubicBezTo>
                        <a:pt x="36033" y="1841500"/>
                        <a:pt x="28944" y="1866309"/>
                        <a:pt x="27172" y="1885802"/>
                      </a:cubicBezTo>
                      <a:cubicBezTo>
                        <a:pt x="25400" y="1905295"/>
                        <a:pt x="0" y="1926855"/>
                        <a:pt x="27172" y="1928332"/>
                      </a:cubicBezTo>
                      <a:cubicBezTo>
                        <a:pt x="54344" y="1929809"/>
                        <a:pt x="163033" y="1951074"/>
                        <a:pt x="190205" y="1894662"/>
                      </a:cubicBezTo>
                      <a:cubicBezTo>
                        <a:pt x="217377" y="1838250"/>
                        <a:pt x="176998" y="1881253"/>
                        <a:pt x="190205" y="1589861"/>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1"/>
                <p:cNvGrpSpPr/>
                <p:nvPr/>
              </p:nvGrpSpPr>
              <p:grpSpPr>
                <a:xfrm>
                  <a:off x="6019800" y="838200"/>
                  <a:ext cx="2971800" cy="5567065"/>
                  <a:chOff x="6019800" y="838200"/>
                  <a:chExt cx="2971800" cy="5567065"/>
                </a:xfrm>
              </p:grpSpPr>
              <p:sp>
                <p:nvSpPr>
                  <p:cNvPr id="60" name="Freeform 2"/>
                  <p:cNvSpPr/>
                  <p:nvPr/>
                </p:nvSpPr>
                <p:spPr>
                  <a:xfrm>
                    <a:off x="6754923" y="3542414"/>
                    <a:ext cx="448635" cy="1890232"/>
                  </a:xfrm>
                  <a:custGeom>
                    <a:avLst/>
                    <a:gdLst>
                      <a:gd name="connsiteX0" fmla="*/ 15949 w 457200"/>
                      <a:gd name="connsiteY0" fmla="*/ 1873102 h 2117651"/>
                      <a:gd name="connsiteX1" fmla="*/ 79744 w 457200"/>
                      <a:gd name="connsiteY1" fmla="*/ 1734879 h 2117651"/>
                      <a:gd name="connsiteX2" fmla="*/ 101009 w 457200"/>
                      <a:gd name="connsiteY2" fmla="*/ 1437167 h 2117651"/>
                      <a:gd name="connsiteX3" fmla="*/ 101009 w 457200"/>
                      <a:gd name="connsiteY3" fmla="*/ 1256414 h 2117651"/>
                      <a:gd name="connsiteX4" fmla="*/ 122275 w 457200"/>
                      <a:gd name="connsiteY4" fmla="*/ 1384004 h 2117651"/>
                      <a:gd name="connsiteX5" fmla="*/ 143540 w 457200"/>
                      <a:gd name="connsiteY5" fmla="*/ 1639186 h 2117651"/>
                      <a:gd name="connsiteX6" fmla="*/ 186070 w 457200"/>
                      <a:gd name="connsiteY6" fmla="*/ 1745511 h 2117651"/>
                      <a:gd name="connsiteX7" fmla="*/ 196702 w 457200"/>
                      <a:gd name="connsiteY7" fmla="*/ 1628553 h 2117651"/>
                      <a:gd name="connsiteX8" fmla="*/ 239233 w 457200"/>
                      <a:gd name="connsiteY8" fmla="*/ 1415902 h 2117651"/>
                      <a:gd name="connsiteX9" fmla="*/ 260498 w 457200"/>
                      <a:gd name="connsiteY9" fmla="*/ 1277679 h 2117651"/>
                      <a:gd name="connsiteX10" fmla="*/ 271130 w 457200"/>
                      <a:gd name="connsiteY10" fmla="*/ 1437167 h 2117651"/>
                      <a:gd name="connsiteX11" fmla="*/ 292395 w 457200"/>
                      <a:gd name="connsiteY11" fmla="*/ 1617921 h 2117651"/>
                      <a:gd name="connsiteX12" fmla="*/ 303028 w 457200"/>
                      <a:gd name="connsiteY12" fmla="*/ 1671083 h 2117651"/>
                      <a:gd name="connsiteX13" fmla="*/ 345558 w 457200"/>
                      <a:gd name="connsiteY13" fmla="*/ 1586023 h 2117651"/>
                      <a:gd name="connsiteX14" fmla="*/ 409354 w 457200"/>
                      <a:gd name="connsiteY14" fmla="*/ 1373372 h 2117651"/>
                      <a:gd name="connsiteX15" fmla="*/ 419986 w 457200"/>
                      <a:gd name="connsiteY15" fmla="*/ 1181986 h 2117651"/>
                      <a:gd name="connsiteX16" fmla="*/ 451884 w 457200"/>
                      <a:gd name="connsiteY16" fmla="*/ 958702 h 2117651"/>
                      <a:gd name="connsiteX17" fmla="*/ 451884 w 457200"/>
                      <a:gd name="connsiteY17" fmla="*/ 299483 h 2117651"/>
                      <a:gd name="connsiteX18" fmla="*/ 451884 w 457200"/>
                      <a:gd name="connsiteY18" fmla="*/ 267586 h 2117651"/>
                      <a:gd name="connsiteX19" fmla="*/ 292395 w 457200"/>
                      <a:gd name="connsiteY19" fmla="*/ 267586 h 2117651"/>
                      <a:gd name="connsiteX20" fmla="*/ 58479 w 457200"/>
                      <a:gd name="connsiteY20" fmla="*/ 267586 h 2117651"/>
                      <a:gd name="connsiteX21" fmla="*/ 26582 w 457200"/>
                      <a:gd name="connsiteY21" fmla="*/ 256953 h 2117651"/>
                      <a:gd name="connsiteX22" fmla="*/ 5316 w 457200"/>
                      <a:gd name="connsiteY22" fmla="*/ 267586 h 2117651"/>
                      <a:gd name="connsiteX23" fmla="*/ 15949 w 457200"/>
                      <a:gd name="connsiteY23" fmla="*/ 1873102 h 2117651"/>
                      <a:gd name="connsiteX0" fmla="*/ 7384 w 448635"/>
                      <a:gd name="connsiteY0" fmla="*/ 1678172 h 1890232"/>
                      <a:gd name="connsiteX1" fmla="*/ 71179 w 448635"/>
                      <a:gd name="connsiteY1" fmla="*/ 1539949 h 1890232"/>
                      <a:gd name="connsiteX2" fmla="*/ 92444 w 448635"/>
                      <a:gd name="connsiteY2" fmla="*/ 1242237 h 1890232"/>
                      <a:gd name="connsiteX3" fmla="*/ 92444 w 448635"/>
                      <a:gd name="connsiteY3" fmla="*/ 1061484 h 1890232"/>
                      <a:gd name="connsiteX4" fmla="*/ 113710 w 448635"/>
                      <a:gd name="connsiteY4" fmla="*/ 1189074 h 1890232"/>
                      <a:gd name="connsiteX5" fmla="*/ 134975 w 448635"/>
                      <a:gd name="connsiteY5" fmla="*/ 1444256 h 1890232"/>
                      <a:gd name="connsiteX6" fmla="*/ 177505 w 448635"/>
                      <a:gd name="connsiteY6" fmla="*/ 1550581 h 1890232"/>
                      <a:gd name="connsiteX7" fmla="*/ 188137 w 448635"/>
                      <a:gd name="connsiteY7" fmla="*/ 1433623 h 1890232"/>
                      <a:gd name="connsiteX8" fmla="*/ 230668 w 448635"/>
                      <a:gd name="connsiteY8" fmla="*/ 1220972 h 1890232"/>
                      <a:gd name="connsiteX9" fmla="*/ 251933 w 448635"/>
                      <a:gd name="connsiteY9" fmla="*/ 1082749 h 1890232"/>
                      <a:gd name="connsiteX10" fmla="*/ 262565 w 448635"/>
                      <a:gd name="connsiteY10" fmla="*/ 1242237 h 1890232"/>
                      <a:gd name="connsiteX11" fmla="*/ 283830 w 448635"/>
                      <a:gd name="connsiteY11" fmla="*/ 1422991 h 1890232"/>
                      <a:gd name="connsiteX12" fmla="*/ 294463 w 448635"/>
                      <a:gd name="connsiteY12" fmla="*/ 1476153 h 1890232"/>
                      <a:gd name="connsiteX13" fmla="*/ 336993 w 448635"/>
                      <a:gd name="connsiteY13" fmla="*/ 1391093 h 1890232"/>
                      <a:gd name="connsiteX14" fmla="*/ 400789 w 448635"/>
                      <a:gd name="connsiteY14" fmla="*/ 1178442 h 1890232"/>
                      <a:gd name="connsiteX15" fmla="*/ 411421 w 448635"/>
                      <a:gd name="connsiteY15" fmla="*/ 987056 h 1890232"/>
                      <a:gd name="connsiteX16" fmla="*/ 443319 w 448635"/>
                      <a:gd name="connsiteY16" fmla="*/ 763772 h 1890232"/>
                      <a:gd name="connsiteX17" fmla="*/ 443319 w 448635"/>
                      <a:gd name="connsiteY17" fmla="*/ 104553 h 1890232"/>
                      <a:gd name="connsiteX18" fmla="*/ 443319 w 448635"/>
                      <a:gd name="connsiteY18" fmla="*/ 72656 h 1890232"/>
                      <a:gd name="connsiteX19" fmla="*/ 283830 w 448635"/>
                      <a:gd name="connsiteY19" fmla="*/ 72656 h 1890232"/>
                      <a:gd name="connsiteX20" fmla="*/ 49914 w 448635"/>
                      <a:gd name="connsiteY20" fmla="*/ 72656 h 1890232"/>
                      <a:gd name="connsiteX21" fmla="*/ 18017 w 448635"/>
                      <a:gd name="connsiteY21" fmla="*/ 62023 h 1890232"/>
                      <a:gd name="connsiteX22" fmla="*/ 26877 w 448635"/>
                      <a:gd name="connsiteY22" fmla="*/ 267586 h 1890232"/>
                      <a:gd name="connsiteX23" fmla="*/ 7384 w 448635"/>
                      <a:gd name="connsiteY23" fmla="*/ 1678172 h 189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635" h="1890232">
                        <a:moveTo>
                          <a:pt x="7384" y="1678172"/>
                        </a:moveTo>
                        <a:cubicBezTo>
                          <a:pt x="14768" y="1890232"/>
                          <a:pt x="57002" y="1612605"/>
                          <a:pt x="71179" y="1539949"/>
                        </a:cubicBezTo>
                        <a:cubicBezTo>
                          <a:pt x="85356" y="1467293"/>
                          <a:pt x="88900" y="1321981"/>
                          <a:pt x="92444" y="1242237"/>
                        </a:cubicBezTo>
                        <a:cubicBezTo>
                          <a:pt x="95988" y="1162493"/>
                          <a:pt x="88900" y="1070344"/>
                          <a:pt x="92444" y="1061484"/>
                        </a:cubicBezTo>
                        <a:cubicBezTo>
                          <a:pt x="95988" y="1052624"/>
                          <a:pt x="106622" y="1125279"/>
                          <a:pt x="113710" y="1189074"/>
                        </a:cubicBezTo>
                        <a:cubicBezTo>
                          <a:pt x="120798" y="1252869"/>
                          <a:pt x="124343" y="1384005"/>
                          <a:pt x="134975" y="1444256"/>
                        </a:cubicBezTo>
                        <a:cubicBezTo>
                          <a:pt x="145607" y="1504507"/>
                          <a:pt x="168645" y="1552353"/>
                          <a:pt x="177505" y="1550581"/>
                        </a:cubicBezTo>
                        <a:cubicBezTo>
                          <a:pt x="186365" y="1548809"/>
                          <a:pt x="179277" y="1488558"/>
                          <a:pt x="188137" y="1433623"/>
                        </a:cubicBezTo>
                        <a:cubicBezTo>
                          <a:pt x="196997" y="1378688"/>
                          <a:pt x="220035" y="1279451"/>
                          <a:pt x="230668" y="1220972"/>
                        </a:cubicBezTo>
                        <a:cubicBezTo>
                          <a:pt x="241301" y="1162493"/>
                          <a:pt x="246617" y="1079205"/>
                          <a:pt x="251933" y="1082749"/>
                        </a:cubicBezTo>
                        <a:cubicBezTo>
                          <a:pt x="257249" y="1086293"/>
                          <a:pt x="257249" y="1185530"/>
                          <a:pt x="262565" y="1242237"/>
                        </a:cubicBezTo>
                        <a:cubicBezTo>
                          <a:pt x="267881" y="1298944"/>
                          <a:pt x="278514" y="1384005"/>
                          <a:pt x="283830" y="1422991"/>
                        </a:cubicBezTo>
                        <a:cubicBezTo>
                          <a:pt x="289146" y="1461977"/>
                          <a:pt x="285603" y="1481469"/>
                          <a:pt x="294463" y="1476153"/>
                        </a:cubicBezTo>
                        <a:cubicBezTo>
                          <a:pt x="303324" y="1470837"/>
                          <a:pt x="319272" y="1440711"/>
                          <a:pt x="336993" y="1391093"/>
                        </a:cubicBezTo>
                        <a:cubicBezTo>
                          <a:pt x="354714" y="1341475"/>
                          <a:pt x="388384" y="1245781"/>
                          <a:pt x="400789" y="1178442"/>
                        </a:cubicBezTo>
                        <a:cubicBezTo>
                          <a:pt x="413194" y="1111103"/>
                          <a:pt x="404333" y="1056168"/>
                          <a:pt x="411421" y="987056"/>
                        </a:cubicBezTo>
                        <a:cubicBezTo>
                          <a:pt x="418509" y="917944"/>
                          <a:pt x="438003" y="910856"/>
                          <a:pt x="443319" y="763772"/>
                        </a:cubicBezTo>
                        <a:cubicBezTo>
                          <a:pt x="448635" y="616688"/>
                          <a:pt x="443319" y="104553"/>
                          <a:pt x="443319" y="104553"/>
                        </a:cubicBezTo>
                        <a:lnTo>
                          <a:pt x="443319" y="72656"/>
                        </a:lnTo>
                        <a:cubicBezTo>
                          <a:pt x="416738" y="67340"/>
                          <a:pt x="283830" y="72656"/>
                          <a:pt x="283830" y="72656"/>
                        </a:cubicBezTo>
                        <a:lnTo>
                          <a:pt x="49914" y="72656"/>
                        </a:lnTo>
                        <a:cubicBezTo>
                          <a:pt x="5612" y="70884"/>
                          <a:pt x="21857" y="29535"/>
                          <a:pt x="18017" y="62023"/>
                        </a:cubicBezTo>
                        <a:cubicBezTo>
                          <a:pt x="14178" y="94511"/>
                          <a:pt x="32193" y="0"/>
                          <a:pt x="26877" y="267586"/>
                        </a:cubicBezTo>
                        <a:cubicBezTo>
                          <a:pt x="21561" y="535172"/>
                          <a:pt x="0" y="1466112"/>
                          <a:pt x="7384" y="1678172"/>
                        </a:cubicBez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ectangle 1"/>
                  <p:cNvSpPr/>
                  <p:nvPr/>
                </p:nvSpPr>
                <p:spPr>
                  <a:xfrm>
                    <a:off x="6705600" y="838200"/>
                    <a:ext cx="2136648" cy="487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Freeform 60"/>
                  <p:cNvSpPr/>
                  <p:nvPr/>
                </p:nvSpPr>
                <p:spPr>
                  <a:xfrm>
                    <a:off x="7162800" y="1848293"/>
                    <a:ext cx="450112" cy="1779182"/>
                  </a:xfrm>
                  <a:custGeom>
                    <a:avLst/>
                    <a:gdLst>
                      <a:gd name="connsiteX0" fmla="*/ 42530 w 478465"/>
                      <a:gd name="connsiteY0" fmla="*/ 1745512 h 1928038"/>
                      <a:gd name="connsiteX1" fmla="*/ 63795 w 478465"/>
                      <a:gd name="connsiteY1" fmla="*/ 671623 h 1928038"/>
                      <a:gd name="connsiteX2" fmla="*/ 74427 w 478465"/>
                      <a:gd name="connsiteY2" fmla="*/ 501502 h 1928038"/>
                      <a:gd name="connsiteX3" fmla="*/ 106325 w 478465"/>
                      <a:gd name="connsiteY3" fmla="*/ 554665 h 1928038"/>
                      <a:gd name="connsiteX4" fmla="*/ 127590 w 478465"/>
                      <a:gd name="connsiteY4" fmla="*/ 97465 h 1928038"/>
                      <a:gd name="connsiteX5" fmla="*/ 148855 w 478465"/>
                      <a:gd name="connsiteY5" fmla="*/ 501502 h 1928038"/>
                      <a:gd name="connsiteX6" fmla="*/ 170120 w 478465"/>
                      <a:gd name="connsiteY6" fmla="*/ 1772 h 1928038"/>
                      <a:gd name="connsiteX7" fmla="*/ 191386 w 478465"/>
                      <a:gd name="connsiteY7" fmla="*/ 490870 h 1928038"/>
                      <a:gd name="connsiteX8" fmla="*/ 212651 w 478465"/>
                      <a:gd name="connsiteY8" fmla="*/ 235688 h 1928038"/>
                      <a:gd name="connsiteX9" fmla="*/ 255181 w 478465"/>
                      <a:gd name="connsiteY9" fmla="*/ 533400 h 1928038"/>
                      <a:gd name="connsiteX10" fmla="*/ 265813 w 478465"/>
                      <a:gd name="connsiteY10" fmla="*/ 235688 h 1928038"/>
                      <a:gd name="connsiteX11" fmla="*/ 340241 w 478465"/>
                      <a:gd name="connsiteY11" fmla="*/ 916172 h 1928038"/>
                      <a:gd name="connsiteX12" fmla="*/ 361506 w 478465"/>
                      <a:gd name="connsiteY12" fmla="*/ 1288312 h 1928038"/>
                      <a:gd name="connsiteX13" fmla="*/ 382772 w 478465"/>
                      <a:gd name="connsiteY13" fmla="*/ 1660451 h 1928038"/>
                      <a:gd name="connsiteX14" fmla="*/ 393404 w 478465"/>
                      <a:gd name="connsiteY14" fmla="*/ 1766777 h 1928038"/>
                      <a:gd name="connsiteX15" fmla="*/ 425302 w 478465"/>
                      <a:gd name="connsiteY15" fmla="*/ 1586023 h 1928038"/>
                      <a:gd name="connsiteX16" fmla="*/ 446567 w 478465"/>
                      <a:gd name="connsiteY16" fmla="*/ 1692349 h 1928038"/>
                      <a:gd name="connsiteX17" fmla="*/ 457200 w 478465"/>
                      <a:gd name="connsiteY17" fmla="*/ 1766777 h 1928038"/>
                      <a:gd name="connsiteX18" fmla="*/ 318976 w 478465"/>
                      <a:gd name="connsiteY18" fmla="*/ 1766777 h 1928038"/>
                      <a:gd name="connsiteX19" fmla="*/ 42530 w 478465"/>
                      <a:gd name="connsiteY19" fmla="*/ 1745512 h 1928038"/>
                      <a:gd name="connsiteX0" fmla="*/ 42530 w 478465"/>
                      <a:gd name="connsiteY0" fmla="*/ 1745512 h 1936898"/>
                      <a:gd name="connsiteX1" fmla="*/ 63795 w 478465"/>
                      <a:gd name="connsiteY1" fmla="*/ 671623 h 1936898"/>
                      <a:gd name="connsiteX2" fmla="*/ 74427 w 478465"/>
                      <a:gd name="connsiteY2" fmla="*/ 501502 h 1936898"/>
                      <a:gd name="connsiteX3" fmla="*/ 106325 w 478465"/>
                      <a:gd name="connsiteY3" fmla="*/ 554665 h 1936898"/>
                      <a:gd name="connsiteX4" fmla="*/ 127590 w 478465"/>
                      <a:gd name="connsiteY4" fmla="*/ 97465 h 1936898"/>
                      <a:gd name="connsiteX5" fmla="*/ 148855 w 478465"/>
                      <a:gd name="connsiteY5" fmla="*/ 501502 h 1936898"/>
                      <a:gd name="connsiteX6" fmla="*/ 170120 w 478465"/>
                      <a:gd name="connsiteY6" fmla="*/ 1772 h 1936898"/>
                      <a:gd name="connsiteX7" fmla="*/ 191386 w 478465"/>
                      <a:gd name="connsiteY7" fmla="*/ 490870 h 1936898"/>
                      <a:gd name="connsiteX8" fmla="*/ 212651 w 478465"/>
                      <a:gd name="connsiteY8" fmla="*/ 235688 h 1936898"/>
                      <a:gd name="connsiteX9" fmla="*/ 255181 w 478465"/>
                      <a:gd name="connsiteY9" fmla="*/ 533400 h 1936898"/>
                      <a:gd name="connsiteX10" fmla="*/ 265813 w 478465"/>
                      <a:gd name="connsiteY10" fmla="*/ 235688 h 1936898"/>
                      <a:gd name="connsiteX11" fmla="*/ 340241 w 478465"/>
                      <a:gd name="connsiteY11" fmla="*/ 916172 h 1936898"/>
                      <a:gd name="connsiteX12" fmla="*/ 361506 w 478465"/>
                      <a:gd name="connsiteY12" fmla="*/ 1288312 h 1936898"/>
                      <a:gd name="connsiteX13" fmla="*/ 382772 w 478465"/>
                      <a:gd name="connsiteY13" fmla="*/ 1660451 h 1936898"/>
                      <a:gd name="connsiteX14" fmla="*/ 393404 w 478465"/>
                      <a:gd name="connsiteY14" fmla="*/ 1766777 h 1936898"/>
                      <a:gd name="connsiteX15" fmla="*/ 425302 w 478465"/>
                      <a:gd name="connsiteY15" fmla="*/ 1586023 h 1936898"/>
                      <a:gd name="connsiteX16" fmla="*/ 446567 w 478465"/>
                      <a:gd name="connsiteY16" fmla="*/ 1692349 h 1936898"/>
                      <a:gd name="connsiteX17" fmla="*/ 457200 w 478465"/>
                      <a:gd name="connsiteY17" fmla="*/ 1766777 h 1936898"/>
                      <a:gd name="connsiteX18" fmla="*/ 318976 w 478465"/>
                      <a:gd name="connsiteY18" fmla="*/ 1766777 h 1936898"/>
                      <a:gd name="connsiteX19" fmla="*/ 104553 w 478465"/>
                      <a:gd name="connsiteY19" fmla="*/ 1733107 h 1936898"/>
                      <a:gd name="connsiteX20" fmla="*/ 42530 w 478465"/>
                      <a:gd name="connsiteY20" fmla="*/ 1745512 h 1936898"/>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5779 w 419691"/>
                      <a:gd name="connsiteY0" fmla="*/ 15045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045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0 w 450112"/>
                      <a:gd name="connsiteY0" fmla="*/ 1580707 h 1779182"/>
                      <a:gd name="connsiteX1" fmla="*/ 35442 w 450112"/>
                      <a:gd name="connsiteY1" fmla="*/ 671623 h 1779182"/>
                      <a:gd name="connsiteX2" fmla="*/ 46074 w 450112"/>
                      <a:gd name="connsiteY2" fmla="*/ 501502 h 1779182"/>
                      <a:gd name="connsiteX3" fmla="*/ 77972 w 450112"/>
                      <a:gd name="connsiteY3" fmla="*/ 554665 h 1779182"/>
                      <a:gd name="connsiteX4" fmla="*/ 99237 w 450112"/>
                      <a:gd name="connsiteY4" fmla="*/ 97465 h 1779182"/>
                      <a:gd name="connsiteX5" fmla="*/ 120502 w 450112"/>
                      <a:gd name="connsiteY5" fmla="*/ 501502 h 1779182"/>
                      <a:gd name="connsiteX6" fmla="*/ 141767 w 450112"/>
                      <a:gd name="connsiteY6" fmla="*/ 1772 h 1779182"/>
                      <a:gd name="connsiteX7" fmla="*/ 163033 w 450112"/>
                      <a:gd name="connsiteY7" fmla="*/ 490870 h 1779182"/>
                      <a:gd name="connsiteX8" fmla="*/ 184298 w 450112"/>
                      <a:gd name="connsiteY8" fmla="*/ 235688 h 1779182"/>
                      <a:gd name="connsiteX9" fmla="*/ 226828 w 450112"/>
                      <a:gd name="connsiteY9" fmla="*/ 533400 h 1779182"/>
                      <a:gd name="connsiteX10" fmla="*/ 237460 w 450112"/>
                      <a:gd name="connsiteY10" fmla="*/ 235688 h 1779182"/>
                      <a:gd name="connsiteX11" fmla="*/ 311888 w 450112"/>
                      <a:gd name="connsiteY11" fmla="*/ 916172 h 1779182"/>
                      <a:gd name="connsiteX12" fmla="*/ 333153 w 450112"/>
                      <a:gd name="connsiteY12" fmla="*/ 1288312 h 1779182"/>
                      <a:gd name="connsiteX13" fmla="*/ 354419 w 450112"/>
                      <a:gd name="connsiteY13" fmla="*/ 1660451 h 1779182"/>
                      <a:gd name="connsiteX14" fmla="*/ 365051 w 450112"/>
                      <a:gd name="connsiteY14" fmla="*/ 1766777 h 1779182"/>
                      <a:gd name="connsiteX15" fmla="*/ 396949 w 450112"/>
                      <a:gd name="connsiteY15" fmla="*/ 1586023 h 1779182"/>
                      <a:gd name="connsiteX16" fmla="*/ 418214 w 450112"/>
                      <a:gd name="connsiteY16" fmla="*/ 1692349 h 1779182"/>
                      <a:gd name="connsiteX17" fmla="*/ 428847 w 450112"/>
                      <a:gd name="connsiteY17" fmla="*/ 1766777 h 1779182"/>
                      <a:gd name="connsiteX18" fmla="*/ 290623 w 450112"/>
                      <a:gd name="connsiteY18" fmla="*/ 1766777 h 1779182"/>
                      <a:gd name="connsiteX19" fmla="*/ 76200 w 450112"/>
                      <a:gd name="connsiteY19" fmla="*/ 1733107 h 1779182"/>
                      <a:gd name="connsiteX20" fmla="*/ 0 w 450112"/>
                      <a:gd name="connsiteY20" fmla="*/ 1580707 h 177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112" h="1779182">
                        <a:moveTo>
                          <a:pt x="0" y="1580707"/>
                        </a:moveTo>
                        <a:cubicBezTo>
                          <a:pt x="37214" y="1332614"/>
                          <a:pt x="27763" y="851490"/>
                          <a:pt x="35442" y="671623"/>
                        </a:cubicBezTo>
                        <a:cubicBezTo>
                          <a:pt x="43121" y="491756"/>
                          <a:pt x="38986" y="520995"/>
                          <a:pt x="46074" y="501502"/>
                        </a:cubicBezTo>
                        <a:cubicBezTo>
                          <a:pt x="53162" y="482009"/>
                          <a:pt x="69112" y="622004"/>
                          <a:pt x="77972" y="554665"/>
                        </a:cubicBezTo>
                        <a:cubicBezTo>
                          <a:pt x="86832" y="487326"/>
                          <a:pt x="92149" y="106326"/>
                          <a:pt x="99237" y="97465"/>
                        </a:cubicBezTo>
                        <a:cubicBezTo>
                          <a:pt x="106325" y="88604"/>
                          <a:pt x="113414" y="517451"/>
                          <a:pt x="120502" y="501502"/>
                        </a:cubicBezTo>
                        <a:cubicBezTo>
                          <a:pt x="127590" y="485553"/>
                          <a:pt x="134679" y="3544"/>
                          <a:pt x="141767" y="1772"/>
                        </a:cubicBezTo>
                        <a:cubicBezTo>
                          <a:pt x="148855" y="0"/>
                          <a:pt x="155945" y="451884"/>
                          <a:pt x="163033" y="490870"/>
                        </a:cubicBezTo>
                        <a:cubicBezTo>
                          <a:pt x="170121" y="529856"/>
                          <a:pt x="173666" y="228600"/>
                          <a:pt x="184298" y="235688"/>
                        </a:cubicBezTo>
                        <a:cubicBezTo>
                          <a:pt x="194930" y="242776"/>
                          <a:pt x="217968" y="533400"/>
                          <a:pt x="226828" y="533400"/>
                        </a:cubicBezTo>
                        <a:cubicBezTo>
                          <a:pt x="235688" y="533400"/>
                          <a:pt x="223283" y="171893"/>
                          <a:pt x="237460" y="235688"/>
                        </a:cubicBezTo>
                        <a:cubicBezTo>
                          <a:pt x="251637" y="299483"/>
                          <a:pt x="295939" y="740735"/>
                          <a:pt x="311888" y="916172"/>
                        </a:cubicBezTo>
                        <a:cubicBezTo>
                          <a:pt x="327837" y="1091609"/>
                          <a:pt x="333153" y="1288312"/>
                          <a:pt x="333153" y="1288312"/>
                        </a:cubicBezTo>
                        <a:cubicBezTo>
                          <a:pt x="340241" y="1412358"/>
                          <a:pt x="349103" y="1580707"/>
                          <a:pt x="354419" y="1660451"/>
                        </a:cubicBezTo>
                        <a:cubicBezTo>
                          <a:pt x="359735" y="1740195"/>
                          <a:pt x="357963" y="1779182"/>
                          <a:pt x="365051" y="1766777"/>
                        </a:cubicBezTo>
                        <a:cubicBezTo>
                          <a:pt x="372139" y="1754372"/>
                          <a:pt x="388089" y="1598428"/>
                          <a:pt x="396949" y="1586023"/>
                        </a:cubicBezTo>
                        <a:cubicBezTo>
                          <a:pt x="405809" y="1573618"/>
                          <a:pt x="412898" y="1662223"/>
                          <a:pt x="418214" y="1692349"/>
                        </a:cubicBezTo>
                        <a:cubicBezTo>
                          <a:pt x="423530" y="1722475"/>
                          <a:pt x="450112" y="1754372"/>
                          <a:pt x="428847" y="1766777"/>
                        </a:cubicBezTo>
                        <a:cubicBezTo>
                          <a:pt x="407582" y="1779182"/>
                          <a:pt x="349397" y="1772389"/>
                          <a:pt x="290623" y="1766777"/>
                        </a:cubicBezTo>
                        <a:cubicBezTo>
                          <a:pt x="231849" y="1761165"/>
                          <a:pt x="124637" y="1764119"/>
                          <a:pt x="76200" y="1733107"/>
                        </a:cubicBezTo>
                        <a:cubicBezTo>
                          <a:pt x="27763" y="1702095"/>
                          <a:pt x="17721" y="1772093"/>
                          <a:pt x="0" y="1580707"/>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3" name="TextBox 62"/>
                  <p:cNvSpPr txBox="1">
                    <a:spLocks noChangeArrowheads="1"/>
                  </p:cNvSpPr>
                  <p:nvPr/>
                </p:nvSpPr>
                <p:spPr bwMode="auto">
                  <a:xfrm>
                    <a:off x="6019800" y="5943600"/>
                    <a:ext cx="1361270" cy="461665"/>
                  </a:xfrm>
                  <a:prstGeom prst="rect">
                    <a:avLst/>
                  </a:prstGeom>
                  <a:ln w="38100">
                    <a:solidFill>
                      <a:schemeClr val="tx1"/>
                    </a:solidFill>
                    <a:miter lim="800000"/>
                    <a:headEnd/>
                    <a:tailEnd/>
                  </a:ln>
                </p:spPr>
                <p:txBody>
                  <a:bodyPr wrap="none">
                    <a:spAutoFit/>
                  </a:bodyPr>
                  <a:lstStyle/>
                  <a:p>
                    <a:r>
                      <a:rPr lang="en-US" sz="2400" b="1" dirty="0" smtClean="0"/>
                      <a:t>- 180,000</a:t>
                    </a:r>
                    <a:endParaRPr lang="en-US" sz="2400" b="1" dirty="0"/>
                  </a:p>
                </p:txBody>
              </p:sp>
              <p:sp>
                <p:nvSpPr>
                  <p:cNvPr id="64" name="Freeform 63"/>
                  <p:cNvSpPr/>
                  <p:nvPr/>
                </p:nvSpPr>
                <p:spPr>
                  <a:xfrm>
                    <a:off x="7600214" y="3528237"/>
                    <a:ext cx="1086586" cy="1729563"/>
                  </a:xfrm>
                  <a:custGeom>
                    <a:avLst/>
                    <a:gdLst>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31898 w 1059712"/>
                      <a:gd name="connsiteY42" fmla="*/ 83288 h 1729563"/>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123338 w 1059712"/>
                      <a:gd name="connsiteY42" fmla="*/ 174728 h 1729563"/>
                      <a:gd name="connsiteX0" fmla="*/ 51390 w 1079204"/>
                      <a:gd name="connsiteY0" fmla="*/ 83288 h 1729563"/>
                      <a:gd name="connsiteX1" fmla="*/ 5316 w 1079204"/>
                      <a:gd name="connsiteY1" fmla="*/ 49618 h 1729563"/>
                      <a:gd name="connsiteX2" fmla="*/ 83288 w 1079204"/>
                      <a:gd name="connsiteY2" fmla="*/ 274674 h 1729563"/>
                      <a:gd name="connsiteX3" fmla="*/ 93921 w 1079204"/>
                      <a:gd name="connsiteY3" fmla="*/ 731874 h 1729563"/>
                      <a:gd name="connsiteX4" fmla="*/ 104553 w 1079204"/>
                      <a:gd name="connsiteY4" fmla="*/ 827567 h 1729563"/>
                      <a:gd name="connsiteX5" fmla="*/ 136451 w 1079204"/>
                      <a:gd name="connsiteY5" fmla="*/ 487325 h 1729563"/>
                      <a:gd name="connsiteX6" fmla="*/ 157716 w 1079204"/>
                      <a:gd name="connsiteY6" fmla="*/ 104553 h 1729563"/>
                      <a:gd name="connsiteX7" fmla="*/ 168349 w 1079204"/>
                      <a:gd name="connsiteY7" fmla="*/ 40758 h 1729563"/>
                      <a:gd name="connsiteX8" fmla="*/ 200246 w 1079204"/>
                      <a:gd name="connsiteY8" fmla="*/ 93920 h 1729563"/>
                      <a:gd name="connsiteX9" fmla="*/ 210879 w 1079204"/>
                      <a:gd name="connsiteY9" fmla="*/ 349102 h 1729563"/>
                      <a:gd name="connsiteX10" fmla="*/ 221511 w 1079204"/>
                      <a:gd name="connsiteY10" fmla="*/ 551120 h 1729563"/>
                      <a:gd name="connsiteX11" fmla="*/ 274674 w 1079204"/>
                      <a:gd name="connsiteY11" fmla="*/ 349102 h 1729563"/>
                      <a:gd name="connsiteX12" fmla="*/ 317204 w 1079204"/>
                      <a:gd name="connsiteY12" fmla="*/ 136451 h 1729563"/>
                      <a:gd name="connsiteX13" fmla="*/ 327837 w 1079204"/>
                      <a:gd name="connsiteY13" fmla="*/ 497958 h 1729563"/>
                      <a:gd name="connsiteX14" fmla="*/ 391632 w 1079204"/>
                      <a:gd name="connsiteY14" fmla="*/ 1231604 h 1729563"/>
                      <a:gd name="connsiteX15" fmla="*/ 402265 w 1079204"/>
                      <a:gd name="connsiteY15" fmla="*/ 1391092 h 1729563"/>
                      <a:gd name="connsiteX16" fmla="*/ 455428 w 1079204"/>
                      <a:gd name="connsiteY16" fmla="*/ 1072116 h 1729563"/>
                      <a:gd name="connsiteX17" fmla="*/ 519223 w 1079204"/>
                      <a:gd name="connsiteY17" fmla="*/ 593651 h 1729563"/>
                      <a:gd name="connsiteX18" fmla="*/ 561753 w 1079204"/>
                      <a:gd name="connsiteY18" fmla="*/ 476692 h 1729563"/>
                      <a:gd name="connsiteX19" fmla="*/ 540488 w 1079204"/>
                      <a:gd name="connsiteY19" fmla="*/ 859465 h 1729563"/>
                      <a:gd name="connsiteX20" fmla="*/ 572386 w 1079204"/>
                      <a:gd name="connsiteY20" fmla="*/ 1284767 h 1729563"/>
                      <a:gd name="connsiteX21" fmla="*/ 593651 w 1079204"/>
                      <a:gd name="connsiteY21" fmla="*/ 1433623 h 1729563"/>
                      <a:gd name="connsiteX22" fmla="*/ 646814 w 1079204"/>
                      <a:gd name="connsiteY22" fmla="*/ 955158 h 1729563"/>
                      <a:gd name="connsiteX23" fmla="*/ 657446 w 1079204"/>
                      <a:gd name="connsiteY23" fmla="*/ 1433623 h 1729563"/>
                      <a:gd name="connsiteX24" fmla="*/ 668079 w 1079204"/>
                      <a:gd name="connsiteY24" fmla="*/ 1465520 h 1729563"/>
                      <a:gd name="connsiteX25" fmla="*/ 710609 w 1079204"/>
                      <a:gd name="connsiteY25" fmla="*/ 1114646 h 1729563"/>
                      <a:gd name="connsiteX26" fmla="*/ 721242 w 1079204"/>
                      <a:gd name="connsiteY26" fmla="*/ 848832 h 1729563"/>
                      <a:gd name="connsiteX27" fmla="*/ 753139 w 1079204"/>
                      <a:gd name="connsiteY27" fmla="*/ 838199 h 1729563"/>
                      <a:gd name="connsiteX28" fmla="*/ 785037 w 1079204"/>
                      <a:gd name="connsiteY28" fmla="*/ 827567 h 1729563"/>
                      <a:gd name="connsiteX29" fmla="*/ 827567 w 1079204"/>
                      <a:gd name="connsiteY29" fmla="*/ 848832 h 1729563"/>
                      <a:gd name="connsiteX30" fmla="*/ 870097 w 1079204"/>
                      <a:gd name="connsiteY30" fmla="*/ 1135911 h 1729563"/>
                      <a:gd name="connsiteX31" fmla="*/ 901995 w 1079204"/>
                      <a:gd name="connsiteY31" fmla="*/ 1508051 h 1729563"/>
                      <a:gd name="connsiteX32" fmla="*/ 933893 w 1079204"/>
                      <a:gd name="connsiteY32" fmla="*/ 1422990 h 1729563"/>
                      <a:gd name="connsiteX33" fmla="*/ 965790 w 1079204"/>
                      <a:gd name="connsiteY33" fmla="*/ 1550581 h 1729563"/>
                      <a:gd name="connsiteX34" fmla="*/ 997688 w 1079204"/>
                      <a:gd name="connsiteY34" fmla="*/ 1720702 h 1729563"/>
                      <a:gd name="connsiteX35" fmla="*/ 1008321 w 1079204"/>
                      <a:gd name="connsiteY35" fmla="*/ 1497418 h 1729563"/>
                      <a:gd name="connsiteX36" fmla="*/ 1018953 w 1079204"/>
                      <a:gd name="connsiteY36" fmla="*/ 1210339 h 1729563"/>
                      <a:gd name="connsiteX37" fmla="*/ 1040218 w 1079204"/>
                      <a:gd name="connsiteY37" fmla="*/ 1072116 h 1729563"/>
                      <a:gd name="connsiteX38" fmla="*/ 1050851 w 1079204"/>
                      <a:gd name="connsiteY38" fmla="*/ 710609 h 1729563"/>
                      <a:gd name="connsiteX39" fmla="*/ 1072116 w 1079204"/>
                      <a:gd name="connsiteY39" fmla="*/ 104553 h 1729563"/>
                      <a:gd name="connsiteX40" fmla="*/ 1061483 w 1079204"/>
                      <a:gd name="connsiteY40" fmla="*/ 83288 h 1729563"/>
                      <a:gd name="connsiteX41" fmla="*/ 965790 w 1079204"/>
                      <a:gd name="connsiteY41" fmla="*/ 83288 h 1729563"/>
                      <a:gd name="connsiteX42" fmla="*/ 274674 w 1079204"/>
                      <a:gd name="connsiteY42" fmla="*/ 83288 h 1729563"/>
                      <a:gd name="connsiteX43" fmla="*/ 142830 w 1079204"/>
                      <a:gd name="connsiteY43" fmla="*/ 174728 h 1729563"/>
                      <a:gd name="connsiteX0" fmla="*/ 51390 w 1079204"/>
                      <a:gd name="connsiteY0" fmla="*/ 461808 h 2108083"/>
                      <a:gd name="connsiteX1" fmla="*/ 5316 w 1079204"/>
                      <a:gd name="connsiteY1" fmla="*/ 428138 h 2108083"/>
                      <a:gd name="connsiteX2" fmla="*/ 83288 w 1079204"/>
                      <a:gd name="connsiteY2" fmla="*/ 653194 h 2108083"/>
                      <a:gd name="connsiteX3" fmla="*/ 93921 w 1079204"/>
                      <a:gd name="connsiteY3" fmla="*/ 1110394 h 2108083"/>
                      <a:gd name="connsiteX4" fmla="*/ 104553 w 1079204"/>
                      <a:gd name="connsiteY4" fmla="*/ 1206087 h 2108083"/>
                      <a:gd name="connsiteX5" fmla="*/ 136451 w 1079204"/>
                      <a:gd name="connsiteY5" fmla="*/ 865845 h 2108083"/>
                      <a:gd name="connsiteX6" fmla="*/ 157716 w 1079204"/>
                      <a:gd name="connsiteY6" fmla="*/ 483073 h 2108083"/>
                      <a:gd name="connsiteX7" fmla="*/ 168349 w 1079204"/>
                      <a:gd name="connsiteY7" fmla="*/ 419278 h 2108083"/>
                      <a:gd name="connsiteX8" fmla="*/ 200246 w 1079204"/>
                      <a:gd name="connsiteY8" fmla="*/ 472440 h 2108083"/>
                      <a:gd name="connsiteX9" fmla="*/ 210879 w 1079204"/>
                      <a:gd name="connsiteY9" fmla="*/ 727622 h 2108083"/>
                      <a:gd name="connsiteX10" fmla="*/ 221511 w 1079204"/>
                      <a:gd name="connsiteY10" fmla="*/ 929640 h 2108083"/>
                      <a:gd name="connsiteX11" fmla="*/ 274674 w 1079204"/>
                      <a:gd name="connsiteY11" fmla="*/ 727622 h 2108083"/>
                      <a:gd name="connsiteX12" fmla="*/ 317204 w 1079204"/>
                      <a:gd name="connsiteY12" fmla="*/ 514971 h 2108083"/>
                      <a:gd name="connsiteX13" fmla="*/ 327837 w 1079204"/>
                      <a:gd name="connsiteY13" fmla="*/ 876478 h 2108083"/>
                      <a:gd name="connsiteX14" fmla="*/ 391632 w 1079204"/>
                      <a:gd name="connsiteY14" fmla="*/ 1610124 h 2108083"/>
                      <a:gd name="connsiteX15" fmla="*/ 402265 w 1079204"/>
                      <a:gd name="connsiteY15" fmla="*/ 1769612 h 2108083"/>
                      <a:gd name="connsiteX16" fmla="*/ 455428 w 1079204"/>
                      <a:gd name="connsiteY16" fmla="*/ 1450636 h 2108083"/>
                      <a:gd name="connsiteX17" fmla="*/ 519223 w 1079204"/>
                      <a:gd name="connsiteY17" fmla="*/ 972171 h 2108083"/>
                      <a:gd name="connsiteX18" fmla="*/ 561753 w 1079204"/>
                      <a:gd name="connsiteY18" fmla="*/ 855212 h 2108083"/>
                      <a:gd name="connsiteX19" fmla="*/ 540488 w 1079204"/>
                      <a:gd name="connsiteY19" fmla="*/ 1237985 h 2108083"/>
                      <a:gd name="connsiteX20" fmla="*/ 572386 w 1079204"/>
                      <a:gd name="connsiteY20" fmla="*/ 1663287 h 2108083"/>
                      <a:gd name="connsiteX21" fmla="*/ 593651 w 1079204"/>
                      <a:gd name="connsiteY21" fmla="*/ 1812143 h 2108083"/>
                      <a:gd name="connsiteX22" fmla="*/ 646814 w 1079204"/>
                      <a:gd name="connsiteY22" fmla="*/ 1333678 h 2108083"/>
                      <a:gd name="connsiteX23" fmla="*/ 657446 w 1079204"/>
                      <a:gd name="connsiteY23" fmla="*/ 1812143 h 2108083"/>
                      <a:gd name="connsiteX24" fmla="*/ 668079 w 1079204"/>
                      <a:gd name="connsiteY24" fmla="*/ 1844040 h 2108083"/>
                      <a:gd name="connsiteX25" fmla="*/ 710609 w 1079204"/>
                      <a:gd name="connsiteY25" fmla="*/ 1493166 h 2108083"/>
                      <a:gd name="connsiteX26" fmla="*/ 721242 w 1079204"/>
                      <a:gd name="connsiteY26" fmla="*/ 1227352 h 2108083"/>
                      <a:gd name="connsiteX27" fmla="*/ 753139 w 1079204"/>
                      <a:gd name="connsiteY27" fmla="*/ 1216719 h 2108083"/>
                      <a:gd name="connsiteX28" fmla="*/ 785037 w 1079204"/>
                      <a:gd name="connsiteY28" fmla="*/ 1206087 h 2108083"/>
                      <a:gd name="connsiteX29" fmla="*/ 827567 w 1079204"/>
                      <a:gd name="connsiteY29" fmla="*/ 1227352 h 2108083"/>
                      <a:gd name="connsiteX30" fmla="*/ 870097 w 1079204"/>
                      <a:gd name="connsiteY30" fmla="*/ 1514431 h 2108083"/>
                      <a:gd name="connsiteX31" fmla="*/ 901995 w 1079204"/>
                      <a:gd name="connsiteY31" fmla="*/ 1886571 h 2108083"/>
                      <a:gd name="connsiteX32" fmla="*/ 933893 w 1079204"/>
                      <a:gd name="connsiteY32" fmla="*/ 1801510 h 2108083"/>
                      <a:gd name="connsiteX33" fmla="*/ 965790 w 1079204"/>
                      <a:gd name="connsiteY33" fmla="*/ 1929101 h 2108083"/>
                      <a:gd name="connsiteX34" fmla="*/ 997688 w 1079204"/>
                      <a:gd name="connsiteY34" fmla="*/ 2099222 h 2108083"/>
                      <a:gd name="connsiteX35" fmla="*/ 1008321 w 1079204"/>
                      <a:gd name="connsiteY35" fmla="*/ 1875938 h 2108083"/>
                      <a:gd name="connsiteX36" fmla="*/ 1018953 w 1079204"/>
                      <a:gd name="connsiteY36" fmla="*/ 1588859 h 2108083"/>
                      <a:gd name="connsiteX37" fmla="*/ 1040218 w 1079204"/>
                      <a:gd name="connsiteY37" fmla="*/ 1450636 h 2108083"/>
                      <a:gd name="connsiteX38" fmla="*/ 1050851 w 1079204"/>
                      <a:gd name="connsiteY38" fmla="*/ 1089129 h 2108083"/>
                      <a:gd name="connsiteX39" fmla="*/ 1072116 w 1079204"/>
                      <a:gd name="connsiteY39" fmla="*/ 483073 h 2108083"/>
                      <a:gd name="connsiteX40" fmla="*/ 1061483 w 1079204"/>
                      <a:gd name="connsiteY40" fmla="*/ 461808 h 2108083"/>
                      <a:gd name="connsiteX41" fmla="*/ 965790 w 1079204"/>
                      <a:gd name="connsiteY41" fmla="*/ 461808 h 2108083"/>
                      <a:gd name="connsiteX42" fmla="*/ 274674 w 1079204"/>
                      <a:gd name="connsiteY42" fmla="*/ 461808 h 2108083"/>
                      <a:gd name="connsiteX43" fmla="*/ 81516 w 1079204"/>
                      <a:gd name="connsiteY43" fmla="*/ 123338 h 2108083"/>
                      <a:gd name="connsiteX0" fmla="*/ 29416 w 1057230"/>
                      <a:gd name="connsiteY0" fmla="*/ 461808 h 2108083"/>
                      <a:gd name="connsiteX1" fmla="*/ 59542 w 1057230"/>
                      <a:gd name="connsiteY1" fmla="*/ 580538 h 2108083"/>
                      <a:gd name="connsiteX2" fmla="*/ 61314 w 1057230"/>
                      <a:gd name="connsiteY2" fmla="*/ 653194 h 2108083"/>
                      <a:gd name="connsiteX3" fmla="*/ 71947 w 1057230"/>
                      <a:gd name="connsiteY3" fmla="*/ 1110394 h 2108083"/>
                      <a:gd name="connsiteX4" fmla="*/ 82579 w 1057230"/>
                      <a:gd name="connsiteY4" fmla="*/ 1206087 h 2108083"/>
                      <a:gd name="connsiteX5" fmla="*/ 114477 w 1057230"/>
                      <a:gd name="connsiteY5" fmla="*/ 865845 h 2108083"/>
                      <a:gd name="connsiteX6" fmla="*/ 135742 w 1057230"/>
                      <a:gd name="connsiteY6" fmla="*/ 483073 h 2108083"/>
                      <a:gd name="connsiteX7" fmla="*/ 146375 w 1057230"/>
                      <a:gd name="connsiteY7" fmla="*/ 419278 h 2108083"/>
                      <a:gd name="connsiteX8" fmla="*/ 178272 w 1057230"/>
                      <a:gd name="connsiteY8" fmla="*/ 472440 h 2108083"/>
                      <a:gd name="connsiteX9" fmla="*/ 188905 w 1057230"/>
                      <a:gd name="connsiteY9" fmla="*/ 727622 h 2108083"/>
                      <a:gd name="connsiteX10" fmla="*/ 199537 w 1057230"/>
                      <a:gd name="connsiteY10" fmla="*/ 929640 h 2108083"/>
                      <a:gd name="connsiteX11" fmla="*/ 252700 w 1057230"/>
                      <a:gd name="connsiteY11" fmla="*/ 727622 h 2108083"/>
                      <a:gd name="connsiteX12" fmla="*/ 295230 w 1057230"/>
                      <a:gd name="connsiteY12" fmla="*/ 514971 h 2108083"/>
                      <a:gd name="connsiteX13" fmla="*/ 305863 w 1057230"/>
                      <a:gd name="connsiteY13" fmla="*/ 876478 h 2108083"/>
                      <a:gd name="connsiteX14" fmla="*/ 369658 w 1057230"/>
                      <a:gd name="connsiteY14" fmla="*/ 1610124 h 2108083"/>
                      <a:gd name="connsiteX15" fmla="*/ 380291 w 1057230"/>
                      <a:gd name="connsiteY15" fmla="*/ 1769612 h 2108083"/>
                      <a:gd name="connsiteX16" fmla="*/ 433454 w 1057230"/>
                      <a:gd name="connsiteY16" fmla="*/ 1450636 h 2108083"/>
                      <a:gd name="connsiteX17" fmla="*/ 497249 w 1057230"/>
                      <a:gd name="connsiteY17" fmla="*/ 972171 h 2108083"/>
                      <a:gd name="connsiteX18" fmla="*/ 539779 w 1057230"/>
                      <a:gd name="connsiteY18" fmla="*/ 855212 h 2108083"/>
                      <a:gd name="connsiteX19" fmla="*/ 518514 w 1057230"/>
                      <a:gd name="connsiteY19" fmla="*/ 1237985 h 2108083"/>
                      <a:gd name="connsiteX20" fmla="*/ 550412 w 1057230"/>
                      <a:gd name="connsiteY20" fmla="*/ 1663287 h 2108083"/>
                      <a:gd name="connsiteX21" fmla="*/ 571677 w 1057230"/>
                      <a:gd name="connsiteY21" fmla="*/ 1812143 h 2108083"/>
                      <a:gd name="connsiteX22" fmla="*/ 624840 w 1057230"/>
                      <a:gd name="connsiteY22" fmla="*/ 1333678 h 2108083"/>
                      <a:gd name="connsiteX23" fmla="*/ 635472 w 1057230"/>
                      <a:gd name="connsiteY23" fmla="*/ 1812143 h 2108083"/>
                      <a:gd name="connsiteX24" fmla="*/ 646105 w 1057230"/>
                      <a:gd name="connsiteY24" fmla="*/ 1844040 h 2108083"/>
                      <a:gd name="connsiteX25" fmla="*/ 688635 w 1057230"/>
                      <a:gd name="connsiteY25" fmla="*/ 1493166 h 2108083"/>
                      <a:gd name="connsiteX26" fmla="*/ 699268 w 1057230"/>
                      <a:gd name="connsiteY26" fmla="*/ 1227352 h 2108083"/>
                      <a:gd name="connsiteX27" fmla="*/ 731165 w 1057230"/>
                      <a:gd name="connsiteY27" fmla="*/ 1216719 h 2108083"/>
                      <a:gd name="connsiteX28" fmla="*/ 763063 w 1057230"/>
                      <a:gd name="connsiteY28" fmla="*/ 1206087 h 2108083"/>
                      <a:gd name="connsiteX29" fmla="*/ 805593 w 1057230"/>
                      <a:gd name="connsiteY29" fmla="*/ 1227352 h 2108083"/>
                      <a:gd name="connsiteX30" fmla="*/ 848123 w 1057230"/>
                      <a:gd name="connsiteY30" fmla="*/ 1514431 h 2108083"/>
                      <a:gd name="connsiteX31" fmla="*/ 880021 w 1057230"/>
                      <a:gd name="connsiteY31" fmla="*/ 1886571 h 2108083"/>
                      <a:gd name="connsiteX32" fmla="*/ 911919 w 1057230"/>
                      <a:gd name="connsiteY32" fmla="*/ 1801510 h 2108083"/>
                      <a:gd name="connsiteX33" fmla="*/ 943816 w 1057230"/>
                      <a:gd name="connsiteY33" fmla="*/ 1929101 h 2108083"/>
                      <a:gd name="connsiteX34" fmla="*/ 975714 w 1057230"/>
                      <a:gd name="connsiteY34" fmla="*/ 2099222 h 2108083"/>
                      <a:gd name="connsiteX35" fmla="*/ 986347 w 1057230"/>
                      <a:gd name="connsiteY35" fmla="*/ 1875938 h 2108083"/>
                      <a:gd name="connsiteX36" fmla="*/ 996979 w 1057230"/>
                      <a:gd name="connsiteY36" fmla="*/ 1588859 h 2108083"/>
                      <a:gd name="connsiteX37" fmla="*/ 1018244 w 1057230"/>
                      <a:gd name="connsiteY37" fmla="*/ 1450636 h 2108083"/>
                      <a:gd name="connsiteX38" fmla="*/ 1028877 w 1057230"/>
                      <a:gd name="connsiteY38" fmla="*/ 1089129 h 2108083"/>
                      <a:gd name="connsiteX39" fmla="*/ 1050142 w 1057230"/>
                      <a:gd name="connsiteY39" fmla="*/ 483073 h 2108083"/>
                      <a:gd name="connsiteX40" fmla="*/ 1039509 w 1057230"/>
                      <a:gd name="connsiteY40" fmla="*/ 461808 h 2108083"/>
                      <a:gd name="connsiteX41" fmla="*/ 943816 w 1057230"/>
                      <a:gd name="connsiteY41" fmla="*/ 461808 h 2108083"/>
                      <a:gd name="connsiteX42" fmla="*/ 252700 w 1057230"/>
                      <a:gd name="connsiteY42" fmla="*/ 461808 h 2108083"/>
                      <a:gd name="connsiteX43" fmla="*/ 59542 w 1057230"/>
                      <a:gd name="connsiteY43" fmla="*/ 123338 h 2108083"/>
                      <a:gd name="connsiteX0" fmla="*/ 29416 w 1057230"/>
                      <a:gd name="connsiteY0" fmla="*/ 461808 h 2108083"/>
                      <a:gd name="connsiteX1" fmla="*/ 40492 w 1057230"/>
                      <a:gd name="connsiteY1" fmla="*/ 447188 h 2108083"/>
                      <a:gd name="connsiteX2" fmla="*/ 59542 w 1057230"/>
                      <a:gd name="connsiteY2" fmla="*/ 580538 h 2108083"/>
                      <a:gd name="connsiteX3" fmla="*/ 61314 w 1057230"/>
                      <a:gd name="connsiteY3" fmla="*/ 653194 h 2108083"/>
                      <a:gd name="connsiteX4" fmla="*/ 71947 w 1057230"/>
                      <a:gd name="connsiteY4" fmla="*/ 1110394 h 2108083"/>
                      <a:gd name="connsiteX5" fmla="*/ 82579 w 1057230"/>
                      <a:gd name="connsiteY5" fmla="*/ 1206087 h 2108083"/>
                      <a:gd name="connsiteX6" fmla="*/ 114477 w 1057230"/>
                      <a:gd name="connsiteY6" fmla="*/ 865845 h 2108083"/>
                      <a:gd name="connsiteX7" fmla="*/ 135742 w 1057230"/>
                      <a:gd name="connsiteY7" fmla="*/ 483073 h 2108083"/>
                      <a:gd name="connsiteX8" fmla="*/ 146375 w 1057230"/>
                      <a:gd name="connsiteY8" fmla="*/ 419278 h 2108083"/>
                      <a:gd name="connsiteX9" fmla="*/ 178272 w 1057230"/>
                      <a:gd name="connsiteY9" fmla="*/ 472440 h 2108083"/>
                      <a:gd name="connsiteX10" fmla="*/ 188905 w 1057230"/>
                      <a:gd name="connsiteY10" fmla="*/ 727622 h 2108083"/>
                      <a:gd name="connsiteX11" fmla="*/ 199537 w 1057230"/>
                      <a:gd name="connsiteY11" fmla="*/ 929640 h 2108083"/>
                      <a:gd name="connsiteX12" fmla="*/ 252700 w 1057230"/>
                      <a:gd name="connsiteY12" fmla="*/ 727622 h 2108083"/>
                      <a:gd name="connsiteX13" fmla="*/ 295230 w 1057230"/>
                      <a:gd name="connsiteY13" fmla="*/ 514971 h 2108083"/>
                      <a:gd name="connsiteX14" fmla="*/ 305863 w 1057230"/>
                      <a:gd name="connsiteY14" fmla="*/ 876478 h 2108083"/>
                      <a:gd name="connsiteX15" fmla="*/ 369658 w 1057230"/>
                      <a:gd name="connsiteY15" fmla="*/ 1610124 h 2108083"/>
                      <a:gd name="connsiteX16" fmla="*/ 380291 w 1057230"/>
                      <a:gd name="connsiteY16" fmla="*/ 1769612 h 2108083"/>
                      <a:gd name="connsiteX17" fmla="*/ 433454 w 1057230"/>
                      <a:gd name="connsiteY17" fmla="*/ 1450636 h 2108083"/>
                      <a:gd name="connsiteX18" fmla="*/ 497249 w 1057230"/>
                      <a:gd name="connsiteY18" fmla="*/ 972171 h 2108083"/>
                      <a:gd name="connsiteX19" fmla="*/ 539779 w 1057230"/>
                      <a:gd name="connsiteY19" fmla="*/ 855212 h 2108083"/>
                      <a:gd name="connsiteX20" fmla="*/ 518514 w 1057230"/>
                      <a:gd name="connsiteY20" fmla="*/ 1237985 h 2108083"/>
                      <a:gd name="connsiteX21" fmla="*/ 550412 w 1057230"/>
                      <a:gd name="connsiteY21" fmla="*/ 1663287 h 2108083"/>
                      <a:gd name="connsiteX22" fmla="*/ 571677 w 1057230"/>
                      <a:gd name="connsiteY22" fmla="*/ 1812143 h 2108083"/>
                      <a:gd name="connsiteX23" fmla="*/ 624840 w 1057230"/>
                      <a:gd name="connsiteY23" fmla="*/ 1333678 h 2108083"/>
                      <a:gd name="connsiteX24" fmla="*/ 635472 w 1057230"/>
                      <a:gd name="connsiteY24" fmla="*/ 1812143 h 2108083"/>
                      <a:gd name="connsiteX25" fmla="*/ 646105 w 1057230"/>
                      <a:gd name="connsiteY25" fmla="*/ 1844040 h 2108083"/>
                      <a:gd name="connsiteX26" fmla="*/ 688635 w 1057230"/>
                      <a:gd name="connsiteY26" fmla="*/ 1493166 h 2108083"/>
                      <a:gd name="connsiteX27" fmla="*/ 699268 w 1057230"/>
                      <a:gd name="connsiteY27" fmla="*/ 1227352 h 2108083"/>
                      <a:gd name="connsiteX28" fmla="*/ 731165 w 1057230"/>
                      <a:gd name="connsiteY28" fmla="*/ 1216719 h 2108083"/>
                      <a:gd name="connsiteX29" fmla="*/ 763063 w 1057230"/>
                      <a:gd name="connsiteY29" fmla="*/ 1206087 h 2108083"/>
                      <a:gd name="connsiteX30" fmla="*/ 805593 w 1057230"/>
                      <a:gd name="connsiteY30" fmla="*/ 1227352 h 2108083"/>
                      <a:gd name="connsiteX31" fmla="*/ 848123 w 1057230"/>
                      <a:gd name="connsiteY31" fmla="*/ 1514431 h 2108083"/>
                      <a:gd name="connsiteX32" fmla="*/ 880021 w 1057230"/>
                      <a:gd name="connsiteY32" fmla="*/ 1886571 h 2108083"/>
                      <a:gd name="connsiteX33" fmla="*/ 911919 w 1057230"/>
                      <a:gd name="connsiteY33" fmla="*/ 1801510 h 2108083"/>
                      <a:gd name="connsiteX34" fmla="*/ 943816 w 1057230"/>
                      <a:gd name="connsiteY34" fmla="*/ 1929101 h 2108083"/>
                      <a:gd name="connsiteX35" fmla="*/ 975714 w 1057230"/>
                      <a:gd name="connsiteY35" fmla="*/ 2099222 h 2108083"/>
                      <a:gd name="connsiteX36" fmla="*/ 986347 w 1057230"/>
                      <a:gd name="connsiteY36" fmla="*/ 1875938 h 2108083"/>
                      <a:gd name="connsiteX37" fmla="*/ 996979 w 1057230"/>
                      <a:gd name="connsiteY37" fmla="*/ 1588859 h 2108083"/>
                      <a:gd name="connsiteX38" fmla="*/ 1018244 w 1057230"/>
                      <a:gd name="connsiteY38" fmla="*/ 1450636 h 2108083"/>
                      <a:gd name="connsiteX39" fmla="*/ 1028877 w 1057230"/>
                      <a:gd name="connsiteY39" fmla="*/ 1089129 h 2108083"/>
                      <a:gd name="connsiteX40" fmla="*/ 1050142 w 1057230"/>
                      <a:gd name="connsiteY40" fmla="*/ 483073 h 2108083"/>
                      <a:gd name="connsiteX41" fmla="*/ 1039509 w 1057230"/>
                      <a:gd name="connsiteY41" fmla="*/ 461808 h 2108083"/>
                      <a:gd name="connsiteX42" fmla="*/ 943816 w 1057230"/>
                      <a:gd name="connsiteY42" fmla="*/ 461808 h 2108083"/>
                      <a:gd name="connsiteX43" fmla="*/ 252700 w 1057230"/>
                      <a:gd name="connsiteY43" fmla="*/ 461808 h 2108083"/>
                      <a:gd name="connsiteX44" fmla="*/ 59542 w 1057230"/>
                      <a:gd name="connsiteY44" fmla="*/ 123338 h 2108083"/>
                      <a:gd name="connsiteX0" fmla="*/ 51095 w 1078909"/>
                      <a:gd name="connsiteY0" fmla="*/ 461808 h 2108083"/>
                      <a:gd name="connsiteX1" fmla="*/ 5021 w 1078909"/>
                      <a:gd name="connsiteY1" fmla="*/ 580538 h 2108083"/>
                      <a:gd name="connsiteX2" fmla="*/ 81221 w 1078909"/>
                      <a:gd name="connsiteY2" fmla="*/ 580538 h 2108083"/>
                      <a:gd name="connsiteX3" fmla="*/ 82993 w 1078909"/>
                      <a:gd name="connsiteY3" fmla="*/ 653194 h 2108083"/>
                      <a:gd name="connsiteX4" fmla="*/ 93626 w 1078909"/>
                      <a:gd name="connsiteY4" fmla="*/ 1110394 h 2108083"/>
                      <a:gd name="connsiteX5" fmla="*/ 104258 w 1078909"/>
                      <a:gd name="connsiteY5" fmla="*/ 1206087 h 2108083"/>
                      <a:gd name="connsiteX6" fmla="*/ 136156 w 1078909"/>
                      <a:gd name="connsiteY6" fmla="*/ 865845 h 2108083"/>
                      <a:gd name="connsiteX7" fmla="*/ 157421 w 1078909"/>
                      <a:gd name="connsiteY7" fmla="*/ 483073 h 2108083"/>
                      <a:gd name="connsiteX8" fmla="*/ 168054 w 1078909"/>
                      <a:gd name="connsiteY8" fmla="*/ 419278 h 2108083"/>
                      <a:gd name="connsiteX9" fmla="*/ 199951 w 1078909"/>
                      <a:gd name="connsiteY9" fmla="*/ 472440 h 2108083"/>
                      <a:gd name="connsiteX10" fmla="*/ 210584 w 1078909"/>
                      <a:gd name="connsiteY10" fmla="*/ 727622 h 2108083"/>
                      <a:gd name="connsiteX11" fmla="*/ 221216 w 1078909"/>
                      <a:gd name="connsiteY11" fmla="*/ 929640 h 2108083"/>
                      <a:gd name="connsiteX12" fmla="*/ 274379 w 1078909"/>
                      <a:gd name="connsiteY12" fmla="*/ 727622 h 2108083"/>
                      <a:gd name="connsiteX13" fmla="*/ 316909 w 1078909"/>
                      <a:gd name="connsiteY13" fmla="*/ 514971 h 2108083"/>
                      <a:gd name="connsiteX14" fmla="*/ 327542 w 1078909"/>
                      <a:gd name="connsiteY14" fmla="*/ 876478 h 2108083"/>
                      <a:gd name="connsiteX15" fmla="*/ 391337 w 1078909"/>
                      <a:gd name="connsiteY15" fmla="*/ 1610124 h 2108083"/>
                      <a:gd name="connsiteX16" fmla="*/ 401970 w 1078909"/>
                      <a:gd name="connsiteY16" fmla="*/ 1769612 h 2108083"/>
                      <a:gd name="connsiteX17" fmla="*/ 455133 w 1078909"/>
                      <a:gd name="connsiteY17" fmla="*/ 1450636 h 2108083"/>
                      <a:gd name="connsiteX18" fmla="*/ 518928 w 1078909"/>
                      <a:gd name="connsiteY18" fmla="*/ 972171 h 2108083"/>
                      <a:gd name="connsiteX19" fmla="*/ 561458 w 1078909"/>
                      <a:gd name="connsiteY19" fmla="*/ 855212 h 2108083"/>
                      <a:gd name="connsiteX20" fmla="*/ 540193 w 1078909"/>
                      <a:gd name="connsiteY20" fmla="*/ 1237985 h 2108083"/>
                      <a:gd name="connsiteX21" fmla="*/ 572091 w 1078909"/>
                      <a:gd name="connsiteY21" fmla="*/ 1663287 h 2108083"/>
                      <a:gd name="connsiteX22" fmla="*/ 593356 w 1078909"/>
                      <a:gd name="connsiteY22" fmla="*/ 1812143 h 2108083"/>
                      <a:gd name="connsiteX23" fmla="*/ 646519 w 1078909"/>
                      <a:gd name="connsiteY23" fmla="*/ 1333678 h 2108083"/>
                      <a:gd name="connsiteX24" fmla="*/ 657151 w 1078909"/>
                      <a:gd name="connsiteY24" fmla="*/ 1812143 h 2108083"/>
                      <a:gd name="connsiteX25" fmla="*/ 667784 w 1078909"/>
                      <a:gd name="connsiteY25" fmla="*/ 1844040 h 2108083"/>
                      <a:gd name="connsiteX26" fmla="*/ 710314 w 1078909"/>
                      <a:gd name="connsiteY26" fmla="*/ 1493166 h 2108083"/>
                      <a:gd name="connsiteX27" fmla="*/ 720947 w 1078909"/>
                      <a:gd name="connsiteY27" fmla="*/ 1227352 h 2108083"/>
                      <a:gd name="connsiteX28" fmla="*/ 752844 w 1078909"/>
                      <a:gd name="connsiteY28" fmla="*/ 1216719 h 2108083"/>
                      <a:gd name="connsiteX29" fmla="*/ 784742 w 1078909"/>
                      <a:gd name="connsiteY29" fmla="*/ 1206087 h 2108083"/>
                      <a:gd name="connsiteX30" fmla="*/ 827272 w 1078909"/>
                      <a:gd name="connsiteY30" fmla="*/ 1227352 h 2108083"/>
                      <a:gd name="connsiteX31" fmla="*/ 869802 w 1078909"/>
                      <a:gd name="connsiteY31" fmla="*/ 1514431 h 2108083"/>
                      <a:gd name="connsiteX32" fmla="*/ 901700 w 1078909"/>
                      <a:gd name="connsiteY32" fmla="*/ 1886571 h 2108083"/>
                      <a:gd name="connsiteX33" fmla="*/ 933598 w 1078909"/>
                      <a:gd name="connsiteY33" fmla="*/ 1801510 h 2108083"/>
                      <a:gd name="connsiteX34" fmla="*/ 965495 w 1078909"/>
                      <a:gd name="connsiteY34" fmla="*/ 1929101 h 2108083"/>
                      <a:gd name="connsiteX35" fmla="*/ 997393 w 1078909"/>
                      <a:gd name="connsiteY35" fmla="*/ 2099222 h 2108083"/>
                      <a:gd name="connsiteX36" fmla="*/ 1008026 w 1078909"/>
                      <a:gd name="connsiteY36" fmla="*/ 1875938 h 2108083"/>
                      <a:gd name="connsiteX37" fmla="*/ 1018658 w 1078909"/>
                      <a:gd name="connsiteY37" fmla="*/ 1588859 h 2108083"/>
                      <a:gd name="connsiteX38" fmla="*/ 1039923 w 1078909"/>
                      <a:gd name="connsiteY38" fmla="*/ 1450636 h 2108083"/>
                      <a:gd name="connsiteX39" fmla="*/ 1050556 w 1078909"/>
                      <a:gd name="connsiteY39" fmla="*/ 1089129 h 2108083"/>
                      <a:gd name="connsiteX40" fmla="*/ 1071821 w 1078909"/>
                      <a:gd name="connsiteY40" fmla="*/ 483073 h 2108083"/>
                      <a:gd name="connsiteX41" fmla="*/ 1061188 w 1078909"/>
                      <a:gd name="connsiteY41" fmla="*/ 461808 h 2108083"/>
                      <a:gd name="connsiteX42" fmla="*/ 965495 w 1078909"/>
                      <a:gd name="connsiteY42" fmla="*/ 461808 h 2108083"/>
                      <a:gd name="connsiteX43" fmla="*/ 274379 w 1078909"/>
                      <a:gd name="connsiteY43" fmla="*/ 461808 h 2108083"/>
                      <a:gd name="connsiteX44" fmla="*/ 81221 w 1078909"/>
                      <a:gd name="connsiteY44" fmla="*/ 123338 h 2108083"/>
                      <a:gd name="connsiteX0" fmla="*/ 203494 w 1231308"/>
                      <a:gd name="connsiteY0" fmla="*/ 461808 h 2108083"/>
                      <a:gd name="connsiteX1" fmla="*/ 5021 w 1231308"/>
                      <a:gd name="connsiteY1" fmla="*/ 732938 h 2108083"/>
                      <a:gd name="connsiteX2" fmla="*/ 233620 w 1231308"/>
                      <a:gd name="connsiteY2" fmla="*/ 580538 h 2108083"/>
                      <a:gd name="connsiteX3" fmla="*/ 235392 w 1231308"/>
                      <a:gd name="connsiteY3" fmla="*/ 653194 h 2108083"/>
                      <a:gd name="connsiteX4" fmla="*/ 246025 w 1231308"/>
                      <a:gd name="connsiteY4" fmla="*/ 1110394 h 2108083"/>
                      <a:gd name="connsiteX5" fmla="*/ 256657 w 1231308"/>
                      <a:gd name="connsiteY5" fmla="*/ 1206087 h 2108083"/>
                      <a:gd name="connsiteX6" fmla="*/ 288555 w 1231308"/>
                      <a:gd name="connsiteY6" fmla="*/ 865845 h 2108083"/>
                      <a:gd name="connsiteX7" fmla="*/ 309820 w 1231308"/>
                      <a:gd name="connsiteY7" fmla="*/ 483073 h 2108083"/>
                      <a:gd name="connsiteX8" fmla="*/ 320453 w 1231308"/>
                      <a:gd name="connsiteY8" fmla="*/ 419278 h 2108083"/>
                      <a:gd name="connsiteX9" fmla="*/ 352350 w 1231308"/>
                      <a:gd name="connsiteY9" fmla="*/ 472440 h 2108083"/>
                      <a:gd name="connsiteX10" fmla="*/ 362983 w 1231308"/>
                      <a:gd name="connsiteY10" fmla="*/ 727622 h 2108083"/>
                      <a:gd name="connsiteX11" fmla="*/ 373615 w 1231308"/>
                      <a:gd name="connsiteY11" fmla="*/ 929640 h 2108083"/>
                      <a:gd name="connsiteX12" fmla="*/ 426778 w 1231308"/>
                      <a:gd name="connsiteY12" fmla="*/ 727622 h 2108083"/>
                      <a:gd name="connsiteX13" fmla="*/ 469308 w 1231308"/>
                      <a:gd name="connsiteY13" fmla="*/ 514971 h 2108083"/>
                      <a:gd name="connsiteX14" fmla="*/ 479941 w 1231308"/>
                      <a:gd name="connsiteY14" fmla="*/ 876478 h 2108083"/>
                      <a:gd name="connsiteX15" fmla="*/ 543736 w 1231308"/>
                      <a:gd name="connsiteY15" fmla="*/ 1610124 h 2108083"/>
                      <a:gd name="connsiteX16" fmla="*/ 554369 w 1231308"/>
                      <a:gd name="connsiteY16" fmla="*/ 1769612 h 2108083"/>
                      <a:gd name="connsiteX17" fmla="*/ 607532 w 1231308"/>
                      <a:gd name="connsiteY17" fmla="*/ 1450636 h 2108083"/>
                      <a:gd name="connsiteX18" fmla="*/ 671327 w 1231308"/>
                      <a:gd name="connsiteY18" fmla="*/ 972171 h 2108083"/>
                      <a:gd name="connsiteX19" fmla="*/ 713857 w 1231308"/>
                      <a:gd name="connsiteY19" fmla="*/ 855212 h 2108083"/>
                      <a:gd name="connsiteX20" fmla="*/ 692592 w 1231308"/>
                      <a:gd name="connsiteY20" fmla="*/ 1237985 h 2108083"/>
                      <a:gd name="connsiteX21" fmla="*/ 724490 w 1231308"/>
                      <a:gd name="connsiteY21" fmla="*/ 1663287 h 2108083"/>
                      <a:gd name="connsiteX22" fmla="*/ 745755 w 1231308"/>
                      <a:gd name="connsiteY22" fmla="*/ 1812143 h 2108083"/>
                      <a:gd name="connsiteX23" fmla="*/ 798918 w 1231308"/>
                      <a:gd name="connsiteY23" fmla="*/ 1333678 h 2108083"/>
                      <a:gd name="connsiteX24" fmla="*/ 809550 w 1231308"/>
                      <a:gd name="connsiteY24" fmla="*/ 1812143 h 2108083"/>
                      <a:gd name="connsiteX25" fmla="*/ 820183 w 1231308"/>
                      <a:gd name="connsiteY25" fmla="*/ 1844040 h 2108083"/>
                      <a:gd name="connsiteX26" fmla="*/ 862713 w 1231308"/>
                      <a:gd name="connsiteY26" fmla="*/ 1493166 h 2108083"/>
                      <a:gd name="connsiteX27" fmla="*/ 873346 w 1231308"/>
                      <a:gd name="connsiteY27" fmla="*/ 1227352 h 2108083"/>
                      <a:gd name="connsiteX28" fmla="*/ 905243 w 1231308"/>
                      <a:gd name="connsiteY28" fmla="*/ 1216719 h 2108083"/>
                      <a:gd name="connsiteX29" fmla="*/ 937141 w 1231308"/>
                      <a:gd name="connsiteY29" fmla="*/ 1206087 h 2108083"/>
                      <a:gd name="connsiteX30" fmla="*/ 979671 w 1231308"/>
                      <a:gd name="connsiteY30" fmla="*/ 1227352 h 2108083"/>
                      <a:gd name="connsiteX31" fmla="*/ 1022201 w 1231308"/>
                      <a:gd name="connsiteY31" fmla="*/ 1514431 h 2108083"/>
                      <a:gd name="connsiteX32" fmla="*/ 1054099 w 1231308"/>
                      <a:gd name="connsiteY32" fmla="*/ 1886571 h 2108083"/>
                      <a:gd name="connsiteX33" fmla="*/ 1085997 w 1231308"/>
                      <a:gd name="connsiteY33" fmla="*/ 1801510 h 2108083"/>
                      <a:gd name="connsiteX34" fmla="*/ 1117894 w 1231308"/>
                      <a:gd name="connsiteY34" fmla="*/ 1929101 h 2108083"/>
                      <a:gd name="connsiteX35" fmla="*/ 1149792 w 1231308"/>
                      <a:gd name="connsiteY35" fmla="*/ 2099222 h 2108083"/>
                      <a:gd name="connsiteX36" fmla="*/ 1160425 w 1231308"/>
                      <a:gd name="connsiteY36" fmla="*/ 1875938 h 2108083"/>
                      <a:gd name="connsiteX37" fmla="*/ 1171057 w 1231308"/>
                      <a:gd name="connsiteY37" fmla="*/ 1588859 h 2108083"/>
                      <a:gd name="connsiteX38" fmla="*/ 1192322 w 1231308"/>
                      <a:gd name="connsiteY38" fmla="*/ 1450636 h 2108083"/>
                      <a:gd name="connsiteX39" fmla="*/ 1202955 w 1231308"/>
                      <a:gd name="connsiteY39" fmla="*/ 1089129 h 2108083"/>
                      <a:gd name="connsiteX40" fmla="*/ 1224220 w 1231308"/>
                      <a:gd name="connsiteY40" fmla="*/ 483073 h 2108083"/>
                      <a:gd name="connsiteX41" fmla="*/ 1213587 w 1231308"/>
                      <a:gd name="connsiteY41" fmla="*/ 461808 h 2108083"/>
                      <a:gd name="connsiteX42" fmla="*/ 1117894 w 1231308"/>
                      <a:gd name="connsiteY42" fmla="*/ 461808 h 2108083"/>
                      <a:gd name="connsiteX43" fmla="*/ 426778 w 1231308"/>
                      <a:gd name="connsiteY43" fmla="*/ 461808 h 2108083"/>
                      <a:gd name="connsiteX44" fmla="*/ 233620 w 1231308"/>
                      <a:gd name="connsiteY44" fmla="*/ 123338 h 2108083"/>
                      <a:gd name="connsiteX0" fmla="*/ 0 w 1302487"/>
                      <a:gd name="connsiteY0" fmla="*/ 656738 h 2108083"/>
                      <a:gd name="connsiteX1" fmla="*/ 76200 w 1302487"/>
                      <a:gd name="connsiteY1" fmla="*/ 7329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04338 h 2108083"/>
                      <a:gd name="connsiteX2" fmla="*/ 228601 w 1302487"/>
                      <a:gd name="connsiteY2" fmla="*/ 580538 h 2108083"/>
                      <a:gd name="connsiteX3" fmla="*/ 304801 w 1302487"/>
                      <a:gd name="connsiteY3" fmla="*/ 504338 h 2108083"/>
                      <a:gd name="connsiteX4" fmla="*/ 306571 w 1302487"/>
                      <a:gd name="connsiteY4" fmla="*/ 653194 h 2108083"/>
                      <a:gd name="connsiteX5" fmla="*/ 317204 w 1302487"/>
                      <a:gd name="connsiteY5" fmla="*/ 1110394 h 2108083"/>
                      <a:gd name="connsiteX6" fmla="*/ 327836 w 1302487"/>
                      <a:gd name="connsiteY6" fmla="*/ 1206087 h 2108083"/>
                      <a:gd name="connsiteX7" fmla="*/ 359734 w 1302487"/>
                      <a:gd name="connsiteY7" fmla="*/ 865845 h 2108083"/>
                      <a:gd name="connsiteX8" fmla="*/ 380999 w 1302487"/>
                      <a:gd name="connsiteY8" fmla="*/ 483073 h 2108083"/>
                      <a:gd name="connsiteX9" fmla="*/ 391632 w 1302487"/>
                      <a:gd name="connsiteY9" fmla="*/ 419278 h 2108083"/>
                      <a:gd name="connsiteX10" fmla="*/ 423529 w 1302487"/>
                      <a:gd name="connsiteY10" fmla="*/ 472440 h 2108083"/>
                      <a:gd name="connsiteX11" fmla="*/ 434162 w 1302487"/>
                      <a:gd name="connsiteY11" fmla="*/ 727622 h 2108083"/>
                      <a:gd name="connsiteX12" fmla="*/ 444794 w 1302487"/>
                      <a:gd name="connsiteY12" fmla="*/ 929640 h 2108083"/>
                      <a:gd name="connsiteX13" fmla="*/ 497957 w 1302487"/>
                      <a:gd name="connsiteY13" fmla="*/ 727622 h 2108083"/>
                      <a:gd name="connsiteX14" fmla="*/ 540487 w 1302487"/>
                      <a:gd name="connsiteY14" fmla="*/ 514971 h 2108083"/>
                      <a:gd name="connsiteX15" fmla="*/ 551120 w 1302487"/>
                      <a:gd name="connsiteY15" fmla="*/ 876478 h 2108083"/>
                      <a:gd name="connsiteX16" fmla="*/ 614915 w 1302487"/>
                      <a:gd name="connsiteY16" fmla="*/ 1610124 h 2108083"/>
                      <a:gd name="connsiteX17" fmla="*/ 625548 w 1302487"/>
                      <a:gd name="connsiteY17" fmla="*/ 1769612 h 2108083"/>
                      <a:gd name="connsiteX18" fmla="*/ 678711 w 1302487"/>
                      <a:gd name="connsiteY18" fmla="*/ 1450636 h 2108083"/>
                      <a:gd name="connsiteX19" fmla="*/ 742506 w 1302487"/>
                      <a:gd name="connsiteY19" fmla="*/ 972171 h 2108083"/>
                      <a:gd name="connsiteX20" fmla="*/ 785036 w 1302487"/>
                      <a:gd name="connsiteY20" fmla="*/ 855212 h 2108083"/>
                      <a:gd name="connsiteX21" fmla="*/ 763771 w 1302487"/>
                      <a:gd name="connsiteY21" fmla="*/ 1237985 h 2108083"/>
                      <a:gd name="connsiteX22" fmla="*/ 795669 w 1302487"/>
                      <a:gd name="connsiteY22" fmla="*/ 1663287 h 2108083"/>
                      <a:gd name="connsiteX23" fmla="*/ 816934 w 1302487"/>
                      <a:gd name="connsiteY23" fmla="*/ 1812143 h 2108083"/>
                      <a:gd name="connsiteX24" fmla="*/ 870097 w 1302487"/>
                      <a:gd name="connsiteY24" fmla="*/ 1333678 h 2108083"/>
                      <a:gd name="connsiteX25" fmla="*/ 880729 w 1302487"/>
                      <a:gd name="connsiteY25" fmla="*/ 1812143 h 2108083"/>
                      <a:gd name="connsiteX26" fmla="*/ 891362 w 1302487"/>
                      <a:gd name="connsiteY26" fmla="*/ 1844040 h 2108083"/>
                      <a:gd name="connsiteX27" fmla="*/ 933892 w 1302487"/>
                      <a:gd name="connsiteY27" fmla="*/ 1493166 h 2108083"/>
                      <a:gd name="connsiteX28" fmla="*/ 944525 w 1302487"/>
                      <a:gd name="connsiteY28" fmla="*/ 1227352 h 2108083"/>
                      <a:gd name="connsiteX29" fmla="*/ 976422 w 1302487"/>
                      <a:gd name="connsiteY29" fmla="*/ 1216719 h 2108083"/>
                      <a:gd name="connsiteX30" fmla="*/ 1008320 w 1302487"/>
                      <a:gd name="connsiteY30" fmla="*/ 1206087 h 2108083"/>
                      <a:gd name="connsiteX31" fmla="*/ 1050850 w 1302487"/>
                      <a:gd name="connsiteY31" fmla="*/ 1227352 h 2108083"/>
                      <a:gd name="connsiteX32" fmla="*/ 1093380 w 1302487"/>
                      <a:gd name="connsiteY32" fmla="*/ 1514431 h 2108083"/>
                      <a:gd name="connsiteX33" fmla="*/ 1125278 w 1302487"/>
                      <a:gd name="connsiteY33" fmla="*/ 1886571 h 2108083"/>
                      <a:gd name="connsiteX34" fmla="*/ 1157176 w 1302487"/>
                      <a:gd name="connsiteY34" fmla="*/ 1801510 h 2108083"/>
                      <a:gd name="connsiteX35" fmla="*/ 1189073 w 1302487"/>
                      <a:gd name="connsiteY35" fmla="*/ 1929101 h 2108083"/>
                      <a:gd name="connsiteX36" fmla="*/ 1220971 w 1302487"/>
                      <a:gd name="connsiteY36" fmla="*/ 2099222 h 2108083"/>
                      <a:gd name="connsiteX37" fmla="*/ 1231604 w 1302487"/>
                      <a:gd name="connsiteY37" fmla="*/ 1875938 h 2108083"/>
                      <a:gd name="connsiteX38" fmla="*/ 1242236 w 1302487"/>
                      <a:gd name="connsiteY38" fmla="*/ 1588859 h 2108083"/>
                      <a:gd name="connsiteX39" fmla="*/ 1263501 w 1302487"/>
                      <a:gd name="connsiteY39" fmla="*/ 1450636 h 2108083"/>
                      <a:gd name="connsiteX40" fmla="*/ 1274134 w 1302487"/>
                      <a:gd name="connsiteY40" fmla="*/ 1089129 h 2108083"/>
                      <a:gd name="connsiteX41" fmla="*/ 1295399 w 1302487"/>
                      <a:gd name="connsiteY41" fmla="*/ 483073 h 2108083"/>
                      <a:gd name="connsiteX42" fmla="*/ 1284766 w 1302487"/>
                      <a:gd name="connsiteY42" fmla="*/ 461808 h 2108083"/>
                      <a:gd name="connsiteX43" fmla="*/ 1189073 w 1302487"/>
                      <a:gd name="connsiteY43" fmla="*/ 461808 h 2108083"/>
                      <a:gd name="connsiteX44" fmla="*/ 497957 w 1302487"/>
                      <a:gd name="connsiteY44" fmla="*/ 461808 h 2108083"/>
                      <a:gd name="connsiteX45" fmla="*/ 304799 w 1302487"/>
                      <a:gd name="connsiteY45" fmla="*/ 123338 h 2108083"/>
                      <a:gd name="connsiteX0" fmla="*/ 12700 w 1086586"/>
                      <a:gd name="connsiteY0" fmla="*/ 428138 h 2108083"/>
                      <a:gd name="connsiteX1" fmla="*/ 12700 w 1086586"/>
                      <a:gd name="connsiteY1" fmla="*/ 504338 h 2108083"/>
                      <a:gd name="connsiteX2" fmla="*/ 12700 w 1086586"/>
                      <a:gd name="connsiteY2" fmla="*/ 580538 h 2108083"/>
                      <a:gd name="connsiteX3" fmla="*/ 88900 w 1086586"/>
                      <a:gd name="connsiteY3" fmla="*/ 504338 h 2108083"/>
                      <a:gd name="connsiteX4" fmla="*/ 90670 w 1086586"/>
                      <a:gd name="connsiteY4" fmla="*/ 653194 h 2108083"/>
                      <a:gd name="connsiteX5" fmla="*/ 101303 w 1086586"/>
                      <a:gd name="connsiteY5" fmla="*/ 1110394 h 2108083"/>
                      <a:gd name="connsiteX6" fmla="*/ 111935 w 1086586"/>
                      <a:gd name="connsiteY6" fmla="*/ 1206087 h 2108083"/>
                      <a:gd name="connsiteX7" fmla="*/ 143833 w 1086586"/>
                      <a:gd name="connsiteY7" fmla="*/ 865845 h 2108083"/>
                      <a:gd name="connsiteX8" fmla="*/ 165098 w 1086586"/>
                      <a:gd name="connsiteY8" fmla="*/ 483073 h 2108083"/>
                      <a:gd name="connsiteX9" fmla="*/ 175731 w 1086586"/>
                      <a:gd name="connsiteY9" fmla="*/ 419278 h 2108083"/>
                      <a:gd name="connsiteX10" fmla="*/ 207628 w 1086586"/>
                      <a:gd name="connsiteY10" fmla="*/ 472440 h 2108083"/>
                      <a:gd name="connsiteX11" fmla="*/ 218261 w 1086586"/>
                      <a:gd name="connsiteY11" fmla="*/ 727622 h 2108083"/>
                      <a:gd name="connsiteX12" fmla="*/ 228893 w 1086586"/>
                      <a:gd name="connsiteY12" fmla="*/ 929640 h 2108083"/>
                      <a:gd name="connsiteX13" fmla="*/ 282056 w 1086586"/>
                      <a:gd name="connsiteY13" fmla="*/ 727622 h 2108083"/>
                      <a:gd name="connsiteX14" fmla="*/ 324586 w 1086586"/>
                      <a:gd name="connsiteY14" fmla="*/ 514971 h 2108083"/>
                      <a:gd name="connsiteX15" fmla="*/ 335219 w 1086586"/>
                      <a:gd name="connsiteY15" fmla="*/ 876478 h 2108083"/>
                      <a:gd name="connsiteX16" fmla="*/ 399014 w 1086586"/>
                      <a:gd name="connsiteY16" fmla="*/ 1610124 h 2108083"/>
                      <a:gd name="connsiteX17" fmla="*/ 409647 w 1086586"/>
                      <a:gd name="connsiteY17" fmla="*/ 1769612 h 2108083"/>
                      <a:gd name="connsiteX18" fmla="*/ 462810 w 1086586"/>
                      <a:gd name="connsiteY18" fmla="*/ 1450636 h 2108083"/>
                      <a:gd name="connsiteX19" fmla="*/ 526605 w 1086586"/>
                      <a:gd name="connsiteY19" fmla="*/ 972171 h 2108083"/>
                      <a:gd name="connsiteX20" fmla="*/ 569135 w 1086586"/>
                      <a:gd name="connsiteY20" fmla="*/ 855212 h 2108083"/>
                      <a:gd name="connsiteX21" fmla="*/ 547870 w 1086586"/>
                      <a:gd name="connsiteY21" fmla="*/ 1237985 h 2108083"/>
                      <a:gd name="connsiteX22" fmla="*/ 579768 w 1086586"/>
                      <a:gd name="connsiteY22" fmla="*/ 1663287 h 2108083"/>
                      <a:gd name="connsiteX23" fmla="*/ 601033 w 1086586"/>
                      <a:gd name="connsiteY23" fmla="*/ 1812143 h 2108083"/>
                      <a:gd name="connsiteX24" fmla="*/ 654196 w 1086586"/>
                      <a:gd name="connsiteY24" fmla="*/ 1333678 h 2108083"/>
                      <a:gd name="connsiteX25" fmla="*/ 664828 w 1086586"/>
                      <a:gd name="connsiteY25" fmla="*/ 1812143 h 2108083"/>
                      <a:gd name="connsiteX26" fmla="*/ 675461 w 1086586"/>
                      <a:gd name="connsiteY26" fmla="*/ 1844040 h 2108083"/>
                      <a:gd name="connsiteX27" fmla="*/ 717991 w 1086586"/>
                      <a:gd name="connsiteY27" fmla="*/ 1493166 h 2108083"/>
                      <a:gd name="connsiteX28" fmla="*/ 728624 w 1086586"/>
                      <a:gd name="connsiteY28" fmla="*/ 1227352 h 2108083"/>
                      <a:gd name="connsiteX29" fmla="*/ 760521 w 1086586"/>
                      <a:gd name="connsiteY29" fmla="*/ 1216719 h 2108083"/>
                      <a:gd name="connsiteX30" fmla="*/ 792419 w 1086586"/>
                      <a:gd name="connsiteY30" fmla="*/ 1206087 h 2108083"/>
                      <a:gd name="connsiteX31" fmla="*/ 834949 w 1086586"/>
                      <a:gd name="connsiteY31" fmla="*/ 1227352 h 2108083"/>
                      <a:gd name="connsiteX32" fmla="*/ 877479 w 1086586"/>
                      <a:gd name="connsiteY32" fmla="*/ 1514431 h 2108083"/>
                      <a:gd name="connsiteX33" fmla="*/ 909377 w 1086586"/>
                      <a:gd name="connsiteY33" fmla="*/ 1886571 h 2108083"/>
                      <a:gd name="connsiteX34" fmla="*/ 941275 w 1086586"/>
                      <a:gd name="connsiteY34" fmla="*/ 1801510 h 2108083"/>
                      <a:gd name="connsiteX35" fmla="*/ 973172 w 1086586"/>
                      <a:gd name="connsiteY35" fmla="*/ 1929101 h 2108083"/>
                      <a:gd name="connsiteX36" fmla="*/ 1005070 w 1086586"/>
                      <a:gd name="connsiteY36" fmla="*/ 2099222 h 2108083"/>
                      <a:gd name="connsiteX37" fmla="*/ 1015703 w 1086586"/>
                      <a:gd name="connsiteY37" fmla="*/ 1875938 h 2108083"/>
                      <a:gd name="connsiteX38" fmla="*/ 1026335 w 1086586"/>
                      <a:gd name="connsiteY38" fmla="*/ 1588859 h 2108083"/>
                      <a:gd name="connsiteX39" fmla="*/ 1047600 w 1086586"/>
                      <a:gd name="connsiteY39" fmla="*/ 1450636 h 2108083"/>
                      <a:gd name="connsiteX40" fmla="*/ 1058233 w 1086586"/>
                      <a:gd name="connsiteY40" fmla="*/ 1089129 h 2108083"/>
                      <a:gd name="connsiteX41" fmla="*/ 1079498 w 1086586"/>
                      <a:gd name="connsiteY41" fmla="*/ 483073 h 2108083"/>
                      <a:gd name="connsiteX42" fmla="*/ 1068865 w 1086586"/>
                      <a:gd name="connsiteY42" fmla="*/ 461808 h 2108083"/>
                      <a:gd name="connsiteX43" fmla="*/ 973172 w 1086586"/>
                      <a:gd name="connsiteY43" fmla="*/ 461808 h 2108083"/>
                      <a:gd name="connsiteX44" fmla="*/ 282056 w 1086586"/>
                      <a:gd name="connsiteY44" fmla="*/ 461808 h 2108083"/>
                      <a:gd name="connsiteX45" fmla="*/ 88898 w 1086586"/>
                      <a:gd name="connsiteY45" fmla="*/ 123338 h 2108083"/>
                      <a:gd name="connsiteX0" fmla="*/ 12700 w 1086586"/>
                      <a:gd name="connsiteY0" fmla="*/ 123338 h 1803283"/>
                      <a:gd name="connsiteX1" fmla="*/ 12700 w 1086586"/>
                      <a:gd name="connsiteY1" fmla="*/ 199538 h 1803283"/>
                      <a:gd name="connsiteX2" fmla="*/ 12700 w 1086586"/>
                      <a:gd name="connsiteY2" fmla="*/ 275738 h 1803283"/>
                      <a:gd name="connsiteX3" fmla="*/ 88900 w 1086586"/>
                      <a:gd name="connsiteY3" fmla="*/ 199538 h 1803283"/>
                      <a:gd name="connsiteX4" fmla="*/ 90670 w 1086586"/>
                      <a:gd name="connsiteY4" fmla="*/ 348394 h 1803283"/>
                      <a:gd name="connsiteX5" fmla="*/ 101303 w 1086586"/>
                      <a:gd name="connsiteY5" fmla="*/ 805594 h 1803283"/>
                      <a:gd name="connsiteX6" fmla="*/ 111935 w 1086586"/>
                      <a:gd name="connsiteY6" fmla="*/ 901287 h 1803283"/>
                      <a:gd name="connsiteX7" fmla="*/ 143833 w 1086586"/>
                      <a:gd name="connsiteY7" fmla="*/ 561045 h 1803283"/>
                      <a:gd name="connsiteX8" fmla="*/ 165098 w 1086586"/>
                      <a:gd name="connsiteY8" fmla="*/ 178273 h 1803283"/>
                      <a:gd name="connsiteX9" fmla="*/ 175731 w 1086586"/>
                      <a:gd name="connsiteY9" fmla="*/ 114478 h 1803283"/>
                      <a:gd name="connsiteX10" fmla="*/ 207628 w 1086586"/>
                      <a:gd name="connsiteY10" fmla="*/ 167640 h 1803283"/>
                      <a:gd name="connsiteX11" fmla="*/ 218261 w 1086586"/>
                      <a:gd name="connsiteY11" fmla="*/ 422822 h 1803283"/>
                      <a:gd name="connsiteX12" fmla="*/ 228893 w 1086586"/>
                      <a:gd name="connsiteY12" fmla="*/ 624840 h 1803283"/>
                      <a:gd name="connsiteX13" fmla="*/ 282056 w 1086586"/>
                      <a:gd name="connsiteY13" fmla="*/ 422822 h 1803283"/>
                      <a:gd name="connsiteX14" fmla="*/ 324586 w 1086586"/>
                      <a:gd name="connsiteY14" fmla="*/ 210171 h 1803283"/>
                      <a:gd name="connsiteX15" fmla="*/ 335219 w 1086586"/>
                      <a:gd name="connsiteY15" fmla="*/ 571678 h 1803283"/>
                      <a:gd name="connsiteX16" fmla="*/ 399014 w 1086586"/>
                      <a:gd name="connsiteY16" fmla="*/ 1305324 h 1803283"/>
                      <a:gd name="connsiteX17" fmla="*/ 409647 w 1086586"/>
                      <a:gd name="connsiteY17" fmla="*/ 1464812 h 1803283"/>
                      <a:gd name="connsiteX18" fmla="*/ 462810 w 1086586"/>
                      <a:gd name="connsiteY18" fmla="*/ 1145836 h 1803283"/>
                      <a:gd name="connsiteX19" fmla="*/ 526605 w 1086586"/>
                      <a:gd name="connsiteY19" fmla="*/ 667371 h 1803283"/>
                      <a:gd name="connsiteX20" fmla="*/ 569135 w 1086586"/>
                      <a:gd name="connsiteY20" fmla="*/ 550412 h 1803283"/>
                      <a:gd name="connsiteX21" fmla="*/ 547870 w 1086586"/>
                      <a:gd name="connsiteY21" fmla="*/ 933185 h 1803283"/>
                      <a:gd name="connsiteX22" fmla="*/ 579768 w 1086586"/>
                      <a:gd name="connsiteY22" fmla="*/ 1358487 h 1803283"/>
                      <a:gd name="connsiteX23" fmla="*/ 601033 w 1086586"/>
                      <a:gd name="connsiteY23" fmla="*/ 1507343 h 1803283"/>
                      <a:gd name="connsiteX24" fmla="*/ 654196 w 1086586"/>
                      <a:gd name="connsiteY24" fmla="*/ 1028878 h 1803283"/>
                      <a:gd name="connsiteX25" fmla="*/ 664828 w 1086586"/>
                      <a:gd name="connsiteY25" fmla="*/ 1507343 h 1803283"/>
                      <a:gd name="connsiteX26" fmla="*/ 675461 w 1086586"/>
                      <a:gd name="connsiteY26" fmla="*/ 1539240 h 1803283"/>
                      <a:gd name="connsiteX27" fmla="*/ 717991 w 1086586"/>
                      <a:gd name="connsiteY27" fmla="*/ 1188366 h 1803283"/>
                      <a:gd name="connsiteX28" fmla="*/ 728624 w 1086586"/>
                      <a:gd name="connsiteY28" fmla="*/ 922552 h 1803283"/>
                      <a:gd name="connsiteX29" fmla="*/ 760521 w 1086586"/>
                      <a:gd name="connsiteY29" fmla="*/ 911919 h 1803283"/>
                      <a:gd name="connsiteX30" fmla="*/ 792419 w 1086586"/>
                      <a:gd name="connsiteY30" fmla="*/ 901287 h 1803283"/>
                      <a:gd name="connsiteX31" fmla="*/ 834949 w 1086586"/>
                      <a:gd name="connsiteY31" fmla="*/ 922552 h 1803283"/>
                      <a:gd name="connsiteX32" fmla="*/ 877479 w 1086586"/>
                      <a:gd name="connsiteY32" fmla="*/ 1209631 h 1803283"/>
                      <a:gd name="connsiteX33" fmla="*/ 909377 w 1086586"/>
                      <a:gd name="connsiteY33" fmla="*/ 1581771 h 1803283"/>
                      <a:gd name="connsiteX34" fmla="*/ 941275 w 1086586"/>
                      <a:gd name="connsiteY34" fmla="*/ 1496710 h 1803283"/>
                      <a:gd name="connsiteX35" fmla="*/ 973172 w 1086586"/>
                      <a:gd name="connsiteY35" fmla="*/ 1624301 h 1803283"/>
                      <a:gd name="connsiteX36" fmla="*/ 1005070 w 1086586"/>
                      <a:gd name="connsiteY36" fmla="*/ 1794422 h 1803283"/>
                      <a:gd name="connsiteX37" fmla="*/ 1015703 w 1086586"/>
                      <a:gd name="connsiteY37" fmla="*/ 1571138 h 1803283"/>
                      <a:gd name="connsiteX38" fmla="*/ 1026335 w 1086586"/>
                      <a:gd name="connsiteY38" fmla="*/ 1284059 h 1803283"/>
                      <a:gd name="connsiteX39" fmla="*/ 1047600 w 1086586"/>
                      <a:gd name="connsiteY39" fmla="*/ 1145836 h 1803283"/>
                      <a:gd name="connsiteX40" fmla="*/ 1058233 w 1086586"/>
                      <a:gd name="connsiteY40" fmla="*/ 784329 h 1803283"/>
                      <a:gd name="connsiteX41" fmla="*/ 1079498 w 1086586"/>
                      <a:gd name="connsiteY41" fmla="*/ 178273 h 1803283"/>
                      <a:gd name="connsiteX42" fmla="*/ 1068865 w 1086586"/>
                      <a:gd name="connsiteY42" fmla="*/ 157008 h 1803283"/>
                      <a:gd name="connsiteX43" fmla="*/ 973172 w 1086586"/>
                      <a:gd name="connsiteY43" fmla="*/ 157008 h 1803283"/>
                      <a:gd name="connsiteX44" fmla="*/ 282056 w 1086586"/>
                      <a:gd name="connsiteY44" fmla="*/ 157008 h 1803283"/>
                      <a:gd name="connsiteX45" fmla="*/ 88899 w 1086586"/>
                      <a:gd name="connsiteY45" fmla="*/ 123338 h 1803283"/>
                      <a:gd name="connsiteX0" fmla="*/ 76201 w 1150087"/>
                      <a:gd name="connsiteY0" fmla="*/ 123338 h 1803283"/>
                      <a:gd name="connsiteX1" fmla="*/ 0 w 1150087"/>
                      <a:gd name="connsiteY1" fmla="*/ 199538 h 1803283"/>
                      <a:gd name="connsiteX2" fmla="*/ 76201 w 1150087"/>
                      <a:gd name="connsiteY2" fmla="*/ 199538 h 1803283"/>
                      <a:gd name="connsiteX3" fmla="*/ 76201 w 1150087"/>
                      <a:gd name="connsiteY3" fmla="*/ 275738 h 1803283"/>
                      <a:gd name="connsiteX4" fmla="*/ 152401 w 1150087"/>
                      <a:gd name="connsiteY4" fmla="*/ 199538 h 1803283"/>
                      <a:gd name="connsiteX5" fmla="*/ 154171 w 1150087"/>
                      <a:gd name="connsiteY5" fmla="*/ 348394 h 1803283"/>
                      <a:gd name="connsiteX6" fmla="*/ 164804 w 1150087"/>
                      <a:gd name="connsiteY6" fmla="*/ 805594 h 1803283"/>
                      <a:gd name="connsiteX7" fmla="*/ 175436 w 1150087"/>
                      <a:gd name="connsiteY7" fmla="*/ 901287 h 1803283"/>
                      <a:gd name="connsiteX8" fmla="*/ 207334 w 1150087"/>
                      <a:gd name="connsiteY8" fmla="*/ 561045 h 1803283"/>
                      <a:gd name="connsiteX9" fmla="*/ 228599 w 1150087"/>
                      <a:gd name="connsiteY9" fmla="*/ 178273 h 1803283"/>
                      <a:gd name="connsiteX10" fmla="*/ 239232 w 1150087"/>
                      <a:gd name="connsiteY10" fmla="*/ 114478 h 1803283"/>
                      <a:gd name="connsiteX11" fmla="*/ 271129 w 1150087"/>
                      <a:gd name="connsiteY11" fmla="*/ 167640 h 1803283"/>
                      <a:gd name="connsiteX12" fmla="*/ 281762 w 1150087"/>
                      <a:gd name="connsiteY12" fmla="*/ 422822 h 1803283"/>
                      <a:gd name="connsiteX13" fmla="*/ 292394 w 1150087"/>
                      <a:gd name="connsiteY13" fmla="*/ 624840 h 1803283"/>
                      <a:gd name="connsiteX14" fmla="*/ 345557 w 1150087"/>
                      <a:gd name="connsiteY14" fmla="*/ 422822 h 1803283"/>
                      <a:gd name="connsiteX15" fmla="*/ 388087 w 1150087"/>
                      <a:gd name="connsiteY15" fmla="*/ 210171 h 1803283"/>
                      <a:gd name="connsiteX16" fmla="*/ 398720 w 1150087"/>
                      <a:gd name="connsiteY16" fmla="*/ 571678 h 1803283"/>
                      <a:gd name="connsiteX17" fmla="*/ 462515 w 1150087"/>
                      <a:gd name="connsiteY17" fmla="*/ 1305324 h 1803283"/>
                      <a:gd name="connsiteX18" fmla="*/ 473148 w 1150087"/>
                      <a:gd name="connsiteY18" fmla="*/ 1464812 h 1803283"/>
                      <a:gd name="connsiteX19" fmla="*/ 526311 w 1150087"/>
                      <a:gd name="connsiteY19" fmla="*/ 1145836 h 1803283"/>
                      <a:gd name="connsiteX20" fmla="*/ 590106 w 1150087"/>
                      <a:gd name="connsiteY20" fmla="*/ 667371 h 1803283"/>
                      <a:gd name="connsiteX21" fmla="*/ 632636 w 1150087"/>
                      <a:gd name="connsiteY21" fmla="*/ 550412 h 1803283"/>
                      <a:gd name="connsiteX22" fmla="*/ 611371 w 1150087"/>
                      <a:gd name="connsiteY22" fmla="*/ 933185 h 1803283"/>
                      <a:gd name="connsiteX23" fmla="*/ 643269 w 1150087"/>
                      <a:gd name="connsiteY23" fmla="*/ 1358487 h 1803283"/>
                      <a:gd name="connsiteX24" fmla="*/ 664534 w 1150087"/>
                      <a:gd name="connsiteY24" fmla="*/ 1507343 h 1803283"/>
                      <a:gd name="connsiteX25" fmla="*/ 717697 w 1150087"/>
                      <a:gd name="connsiteY25" fmla="*/ 1028878 h 1803283"/>
                      <a:gd name="connsiteX26" fmla="*/ 728329 w 1150087"/>
                      <a:gd name="connsiteY26" fmla="*/ 1507343 h 1803283"/>
                      <a:gd name="connsiteX27" fmla="*/ 738962 w 1150087"/>
                      <a:gd name="connsiteY27" fmla="*/ 1539240 h 1803283"/>
                      <a:gd name="connsiteX28" fmla="*/ 781492 w 1150087"/>
                      <a:gd name="connsiteY28" fmla="*/ 1188366 h 1803283"/>
                      <a:gd name="connsiteX29" fmla="*/ 792125 w 1150087"/>
                      <a:gd name="connsiteY29" fmla="*/ 922552 h 1803283"/>
                      <a:gd name="connsiteX30" fmla="*/ 824022 w 1150087"/>
                      <a:gd name="connsiteY30" fmla="*/ 911919 h 1803283"/>
                      <a:gd name="connsiteX31" fmla="*/ 855920 w 1150087"/>
                      <a:gd name="connsiteY31" fmla="*/ 901287 h 1803283"/>
                      <a:gd name="connsiteX32" fmla="*/ 898450 w 1150087"/>
                      <a:gd name="connsiteY32" fmla="*/ 922552 h 1803283"/>
                      <a:gd name="connsiteX33" fmla="*/ 940980 w 1150087"/>
                      <a:gd name="connsiteY33" fmla="*/ 1209631 h 1803283"/>
                      <a:gd name="connsiteX34" fmla="*/ 972878 w 1150087"/>
                      <a:gd name="connsiteY34" fmla="*/ 1581771 h 1803283"/>
                      <a:gd name="connsiteX35" fmla="*/ 1004776 w 1150087"/>
                      <a:gd name="connsiteY35" fmla="*/ 1496710 h 1803283"/>
                      <a:gd name="connsiteX36" fmla="*/ 1036673 w 1150087"/>
                      <a:gd name="connsiteY36" fmla="*/ 1624301 h 1803283"/>
                      <a:gd name="connsiteX37" fmla="*/ 1068571 w 1150087"/>
                      <a:gd name="connsiteY37" fmla="*/ 1794422 h 1803283"/>
                      <a:gd name="connsiteX38" fmla="*/ 1079204 w 1150087"/>
                      <a:gd name="connsiteY38" fmla="*/ 1571138 h 1803283"/>
                      <a:gd name="connsiteX39" fmla="*/ 1089836 w 1150087"/>
                      <a:gd name="connsiteY39" fmla="*/ 1284059 h 1803283"/>
                      <a:gd name="connsiteX40" fmla="*/ 1111101 w 1150087"/>
                      <a:gd name="connsiteY40" fmla="*/ 1145836 h 1803283"/>
                      <a:gd name="connsiteX41" fmla="*/ 1121734 w 1150087"/>
                      <a:gd name="connsiteY41" fmla="*/ 784329 h 1803283"/>
                      <a:gd name="connsiteX42" fmla="*/ 1142999 w 1150087"/>
                      <a:gd name="connsiteY42" fmla="*/ 178273 h 1803283"/>
                      <a:gd name="connsiteX43" fmla="*/ 1132366 w 1150087"/>
                      <a:gd name="connsiteY43" fmla="*/ 157008 h 1803283"/>
                      <a:gd name="connsiteX44" fmla="*/ 1036673 w 1150087"/>
                      <a:gd name="connsiteY44" fmla="*/ 157008 h 1803283"/>
                      <a:gd name="connsiteX45" fmla="*/ 345557 w 1150087"/>
                      <a:gd name="connsiteY45" fmla="*/ 157008 h 1803283"/>
                      <a:gd name="connsiteX46" fmla="*/ 152400 w 1150087"/>
                      <a:gd name="connsiteY46" fmla="*/ 123338 h 1803283"/>
                      <a:gd name="connsiteX0" fmla="*/ 76201 w 1150087"/>
                      <a:gd name="connsiteY0" fmla="*/ 49618 h 1729563"/>
                      <a:gd name="connsiteX1" fmla="*/ 0 w 1150087"/>
                      <a:gd name="connsiteY1" fmla="*/ 125818 h 1729563"/>
                      <a:gd name="connsiteX2" fmla="*/ 76201 w 1150087"/>
                      <a:gd name="connsiteY2" fmla="*/ 125818 h 1729563"/>
                      <a:gd name="connsiteX3" fmla="*/ 76201 w 1150087"/>
                      <a:gd name="connsiteY3" fmla="*/ 202018 h 1729563"/>
                      <a:gd name="connsiteX4" fmla="*/ 152401 w 1150087"/>
                      <a:gd name="connsiteY4" fmla="*/ 125818 h 1729563"/>
                      <a:gd name="connsiteX5" fmla="*/ 154171 w 1150087"/>
                      <a:gd name="connsiteY5" fmla="*/ 274674 h 1729563"/>
                      <a:gd name="connsiteX6" fmla="*/ 164804 w 1150087"/>
                      <a:gd name="connsiteY6" fmla="*/ 731874 h 1729563"/>
                      <a:gd name="connsiteX7" fmla="*/ 175436 w 1150087"/>
                      <a:gd name="connsiteY7" fmla="*/ 827567 h 1729563"/>
                      <a:gd name="connsiteX8" fmla="*/ 207334 w 1150087"/>
                      <a:gd name="connsiteY8" fmla="*/ 487325 h 1729563"/>
                      <a:gd name="connsiteX9" fmla="*/ 228599 w 1150087"/>
                      <a:gd name="connsiteY9" fmla="*/ 104553 h 1729563"/>
                      <a:gd name="connsiteX10" fmla="*/ 239232 w 1150087"/>
                      <a:gd name="connsiteY10" fmla="*/ 40758 h 1729563"/>
                      <a:gd name="connsiteX11" fmla="*/ 271129 w 1150087"/>
                      <a:gd name="connsiteY11" fmla="*/ 93920 h 1729563"/>
                      <a:gd name="connsiteX12" fmla="*/ 281762 w 1150087"/>
                      <a:gd name="connsiteY12" fmla="*/ 349102 h 1729563"/>
                      <a:gd name="connsiteX13" fmla="*/ 292394 w 1150087"/>
                      <a:gd name="connsiteY13" fmla="*/ 551120 h 1729563"/>
                      <a:gd name="connsiteX14" fmla="*/ 345557 w 1150087"/>
                      <a:gd name="connsiteY14" fmla="*/ 349102 h 1729563"/>
                      <a:gd name="connsiteX15" fmla="*/ 388087 w 1150087"/>
                      <a:gd name="connsiteY15" fmla="*/ 136451 h 1729563"/>
                      <a:gd name="connsiteX16" fmla="*/ 398720 w 1150087"/>
                      <a:gd name="connsiteY16" fmla="*/ 497958 h 1729563"/>
                      <a:gd name="connsiteX17" fmla="*/ 462515 w 1150087"/>
                      <a:gd name="connsiteY17" fmla="*/ 1231604 h 1729563"/>
                      <a:gd name="connsiteX18" fmla="*/ 473148 w 1150087"/>
                      <a:gd name="connsiteY18" fmla="*/ 1391092 h 1729563"/>
                      <a:gd name="connsiteX19" fmla="*/ 526311 w 1150087"/>
                      <a:gd name="connsiteY19" fmla="*/ 1072116 h 1729563"/>
                      <a:gd name="connsiteX20" fmla="*/ 590106 w 1150087"/>
                      <a:gd name="connsiteY20" fmla="*/ 593651 h 1729563"/>
                      <a:gd name="connsiteX21" fmla="*/ 632636 w 1150087"/>
                      <a:gd name="connsiteY21" fmla="*/ 476692 h 1729563"/>
                      <a:gd name="connsiteX22" fmla="*/ 611371 w 1150087"/>
                      <a:gd name="connsiteY22" fmla="*/ 859465 h 1729563"/>
                      <a:gd name="connsiteX23" fmla="*/ 643269 w 1150087"/>
                      <a:gd name="connsiteY23" fmla="*/ 1284767 h 1729563"/>
                      <a:gd name="connsiteX24" fmla="*/ 664534 w 1150087"/>
                      <a:gd name="connsiteY24" fmla="*/ 1433623 h 1729563"/>
                      <a:gd name="connsiteX25" fmla="*/ 717697 w 1150087"/>
                      <a:gd name="connsiteY25" fmla="*/ 955158 h 1729563"/>
                      <a:gd name="connsiteX26" fmla="*/ 728329 w 1150087"/>
                      <a:gd name="connsiteY26" fmla="*/ 1433623 h 1729563"/>
                      <a:gd name="connsiteX27" fmla="*/ 738962 w 1150087"/>
                      <a:gd name="connsiteY27" fmla="*/ 1465520 h 1729563"/>
                      <a:gd name="connsiteX28" fmla="*/ 781492 w 1150087"/>
                      <a:gd name="connsiteY28" fmla="*/ 1114646 h 1729563"/>
                      <a:gd name="connsiteX29" fmla="*/ 792125 w 1150087"/>
                      <a:gd name="connsiteY29" fmla="*/ 848832 h 1729563"/>
                      <a:gd name="connsiteX30" fmla="*/ 824022 w 1150087"/>
                      <a:gd name="connsiteY30" fmla="*/ 838199 h 1729563"/>
                      <a:gd name="connsiteX31" fmla="*/ 855920 w 1150087"/>
                      <a:gd name="connsiteY31" fmla="*/ 827567 h 1729563"/>
                      <a:gd name="connsiteX32" fmla="*/ 898450 w 1150087"/>
                      <a:gd name="connsiteY32" fmla="*/ 848832 h 1729563"/>
                      <a:gd name="connsiteX33" fmla="*/ 940980 w 1150087"/>
                      <a:gd name="connsiteY33" fmla="*/ 1135911 h 1729563"/>
                      <a:gd name="connsiteX34" fmla="*/ 972878 w 1150087"/>
                      <a:gd name="connsiteY34" fmla="*/ 1508051 h 1729563"/>
                      <a:gd name="connsiteX35" fmla="*/ 1004776 w 1150087"/>
                      <a:gd name="connsiteY35" fmla="*/ 1422990 h 1729563"/>
                      <a:gd name="connsiteX36" fmla="*/ 1036673 w 1150087"/>
                      <a:gd name="connsiteY36" fmla="*/ 1550581 h 1729563"/>
                      <a:gd name="connsiteX37" fmla="*/ 1068571 w 1150087"/>
                      <a:gd name="connsiteY37" fmla="*/ 1720702 h 1729563"/>
                      <a:gd name="connsiteX38" fmla="*/ 1079204 w 1150087"/>
                      <a:gd name="connsiteY38" fmla="*/ 1497418 h 1729563"/>
                      <a:gd name="connsiteX39" fmla="*/ 1089836 w 1150087"/>
                      <a:gd name="connsiteY39" fmla="*/ 1210339 h 1729563"/>
                      <a:gd name="connsiteX40" fmla="*/ 1111101 w 1150087"/>
                      <a:gd name="connsiteY40" fmla="*/ 1072116 h 1729563"/>
                      <a:gd name="connsiteX41" fmla="*/ 1121734 w 1150087"/>
                      <a:gd name="connsiteY41" fmla="*/ 710609 h 1729563"/>
                      <a:gd name="connsiteX42" fmla="*/ 1142999 w 1150087"/>
                      <a:gd name="connsiteY42" fmla="*/ 104553 h 1729563"/>
                      <a:gd name="connsiteX43" fmla="*/ 1132366 w 1150087"/>
                      <a:gd name="connsiteY43" fmla="*/ 83288 h 1729563"/>
                      <a:gd name="connsiteX44" fmla="*/ 1036673 w 1150087"/>
                      <a:gd name="connsiteY44" fmla="*/ 83288 h 1729563"/>
                      <a:gd name="connsiteX45" fmla="*/ 345557 w 11500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88900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46" fmla="*/ 165099 w 1086586"/>
                      <a:gd name="connsiteY46" fmla="*/ 49618 h 17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586" h="1729563">
                        <a:moveTo>
                          <a:pt x="165099" y="49618"/>
                        </a:moveTo>
                        <a:cubicBezTo>
                          <a:pt x="179120" y="99732"/>
                          <a:pt x="101599" y="36918"/>
                          <a:pt x="88899" y="49618"/>
                        </a:cubicBezTo>
                        <a:cubicBezTo>
                          <a:pt x="88899" y="24218"/>
                          <a:pt x="12699" y="75018"/>
                          <a:pt x="12699" y="49618"/>
                        </a:cubicBezTo>
                        <a:cubicBezTo>
                          <a:pt x="12699" y="62318"/>
                          <a:pt x="0" y="176618"/>
                          <a:pt x="12700" y="202018"/>
                        </a:cubicBezTo>
                        <a:cubicBezTo>
                          <a:pt x="25400" y="227418"/>
                          <a:pt x="75904" y="189909"/>
                          <a:pt x="88899" y="202018"/>
                        </a:cubicBezTo>
                        <a:cubicBezTo>
                          <a:pt x="101894" y="214127"/>
                          <a:pt x="88603" y="186365"/>
                          <a:pt x="90670" y="274674"/>
                        </a:cubicBezTo>
                        <a:cubicBezTo>
                          <a:pt x="92737" y="362983"/>
                          <a:pt x="97759" y="639725"/>
                          <a:pt x="101303" y="731874"/>
                        </a:cubicBezTo>
                        <a:cubicBezTo>
                          <a:pt x="104847" y="824023"/>
                          <a:pt x="104847" y="868325"/>
                          <a:pt x="111935" y="827567"/>
                        </a:cubicBezTo>
                        <a:cubicBezTo>
                          <a:pt x="119023" y="786809"/>
                          <a:pt x="134973" y="607827"/>
                          <a:pt x="143833" y="487325"/>
                        </a:cubicBezTo>
                        <a:cubicBezTo>
                          <a:pt x="152693" y="366823"/>
                          <a:pt x="159782" y="178981"/>
                          <a:pt x="165098" y="104553"/>
                        </a:cubicBezTo>
                        <a:cubicBezTo>
                          <a:pt x="170414" y="30125"/>
                          <a:pt x="168643" y="42530"/>
                          <a:pt x="175731" y="40758"/>
                        </a:cubicBezTo>
                        <a:cubicBezTo>
                          <a:pt x="182819" y="38986"/>
                          <a:pt x="200540" y="42529"/>
                          <a:pt x="207628" y="93920"/>
                        </a:cubicBezTo>
                        <a:cubicBezTo>
                          <a:pt x="214716" y="145311"/>
                          <a:pt x="214717" y="272902"/>
                          <a:pt x="218261" y="349102"/>
                        </a:cubicBezTo>
                        <a:cubicBezTo>
                          <a:pt x="221805" y="425302"/>
                          <a:pt x="218261" y="551120"/>
                          <a:pt x="228893" y="551120"/>
                        </a:cubicBezTo>
                        <a:cubicBezTo>
                          <a:pt x="239525" y="551120"/>
                          <a:pt x="266107" y="418213"/>
                          <a:pt x="282056" y="349102"/>
                        </a:cubicBezTo>
                        <a:cubicBezTo>
                          <a:pt x="298005" y="279991"/>
                          <a:pt x="315726" y="111642"/>
                          <a:pt x="324586" y="136451"/>
                        </a:cubicBezTo>
                        <a:cubicBezTo>
                          <a:pt x="333447" y="161260"/>
                          <a:pt x="322814" y="315433"/>
                          <a:pt x="335219" y="497958"/>
                        </a:cubicBezTo>
                        <a:cubicBezTo>
                          <a:pt x="347624" y="680483"/>
                          <a:pt x="386609" y="1082748"/>
                          <a:pt x="399014" y="1231604"/>
                        </a:cubicBezTo>
                        <a:cubicBezTo>
                          <a:pt x="411419" y="1380460"/>
                          <a:pt x="399014" y="1417673"/>
                          <a:pt x="409647" y="1391092"/>
                        </a:cubicBezTo>
                        <a:cubicBezTo>
                          <a:pt x="420280" y="1364511"/>
                          <a:pt x="443317" y="1205023"/>
                          <a:pt x="462810" y="1072116"/>
                        </a:cubicBezTo>
                        <a:cubicBezTo>
                          <a:pt x="482303" y="939209"/>
                          <a:pt x="508884" y="692888"/>
                          <a:pt x="526605" y="593651"/>
                        </a:cubicBezTo>
                        <a:cubicBezTo>
                          <a:pt x="544326" y="494414"/>
                          <a:pt x="565591" y="432390"/>
                          <a:pt x="569135" y="476692"/>
                        </a:cubicBezTo>
                        <a:cubicBezTo>
                          <a:pt x="572679" y="520994"/>
                          <a:pt x="546098" y="724786"/>
                          <a:pt x="547870" y="859465"/>
                        </a:cubicBezTo>
                        <a:cubicBezTo>
                          <a:pt x="549642" y="994144"/>
                          <a:pt x="570907" y="1189074"/>
                          <a:pt x="579768" y="1284767"/>
                        </a:cubicBezTo>
                        <a:cubicBezTo>
                          <a:pt x="588629" y="1380460"/>
                          <a:pt x="588628" y="1488558"/>
                          <a:pt x="601033" y="1433623"/>
                        </a:cubicBezTo>
                        <a:cubicBezTo>
                          <a:pt x="613438" y="1378688"/>
                          <a:pt x="643564" y="955158"/>
                          <a:pt x="654196" y="955158"/>
                        </a:cubicBezTo>
                        <a:cubicBezTo>
                          <a:pt x="664828" y="955158"/>
                          <a:pt x="661284" y="1348563"/>
                          <a:pt x="664828" y="1433623"/>
                        </a:cubicBezTo>
                        <a:cubicBezTo>
                          <a:pt x="668372" y="1518683"/>
                          <a:pt x="666601" y="1518683"/>
                          <a:pt x="675461" y="1465520"/>
                        </a:cubicBezTo>
                        <a:cubicBezTo>
                          <a:pt x="684321" y="1412357"/>
                          <a:pt x="709131" y="1217427"/>
                          <a:pt x="717991" y="1114646"/>
                        </a:cubicBezTo>
                        <a:cubicBezTo>
                          <a:pt x="726851" y="1011865"/>
                          <a:pt x="721536" y="894906"/>
                          <a:pt x="728624" y="848832"/>
                        </a:cubicBezTo>
                        <a:cubicBezTo>
                          <a:pt x="735712" y="802758"/>
                          <a:pt x="760521" y="838199"/>
                          <a:pt x="760521" y="838199"/>
                        </a:cubicBezTo>
                        <a:cubicBezTo>
                          <a:pt x="771153" y="834655"/>
                          <a:pt x="780014" y="825795"/>
                          <a:pt x="792419" y="827567"/>
                        </a:cubicBezTo>
                        <a:cubicBezTo>
                          <a:pt x="804824" y="829339"/>
                          <a:pt x="820772" y="797441"/>
                          <a:pt x="834949" y="848832"/>
                        </a:cubicBezTo>
                        <a:cubicBezTo>
                          <a:pt x="849126" y="900223"/>
                          <a:pt x="865074" y="1026041"/>
                          <a:pt x="877479" y="1135911"/>
                        </a:cubicBezTo>
                        <a:cubicBezTo>
                          <a:pt x="889884" y="1245781"/>
                          <a:pt x="898744" y="1460205"/>
                          <a:pt x="909377" y="1508051"/>
                        </a:cubicBezTo>
                        <a:cubicBezTo>
                          <a:pt x="920010" y="1555897"/>
                          <a:pt x="930643" y="1415902"/>
                          <a:pt x="941275" y="1422990"/>
                        </a:cubicBezTo>
                        <a:cubicBezTo>
                          <a:pt x="951907" y="1430078"/>
                          <a:pt x="962540" y="1500962"/>
                          <a:pt x="973172" y="1550581"/>
                        </a:cubicBezTo>
                        <a:cubicBezTo>
                          <a:pt x="983804" y="1600200"/>
                          <a:pt x="997982" y="1729563"/>
                          <a:pt x="1005070" y="1720702"/>
                        </a:cubicBezTo>
                        <a:cubicBezTo>
                          <a:pt x="1012159" y="1711842"/>
                          <a:pt x="1012159" y="1582478"/>
                          <a:pt x="1015703" y="1497418"/>
                        </a:cubicBezTo>
                        <a:cubicBezTo>
                          <a:pt x="1019247" y="1412358"/>
                          <a:pt x="1021019" y="1281223"/>
                          <a:pt x="1026335" y="1210339"/>
                        </a:cubicBezTo>
                        <a:cubicBezTo>
                          <a:pt x="1031651" y="1139455"/>
                          <a:pt x="1042284" y="1155404"/>
                          <a:pt x="1047600" y="1072116"/>
                        </a:cubicBezTo>
                        <a:cubicBezTo>
                          <a:pt x="1052916" y="988828"/>
                          <a:pt x="1052917" y="871869"/>
                          <a:pt x="1058233" y="710609"/>
                        </a:cubicBezTo>
                        <a:cubicBezTo>
                          <a:pt x="1063549" y="549349"/>
                          <a:pt x="1077726" y="209106"/>
                          <a:pt x="1079498" y="104553"/>
                        </a:cubicBezTo>
                        <a:cubicBezTo>
                          <a:pt x="1081270" y="0"/>
                          <a:pt x="1086586" y="86832"/>
                          <a:pt x="1068865" y="83288"/>
                        </a:cubicBezTo>
                        <a:cubicBezTo>
                          <a:pt x="1051144" y="79744"/>
                          <a:pt x="973172" y="83288"/>
                          <a:pt x="973172" y="83288"/>
                        </a:cubicBezTo>
                        <a:lnTo>
                          <a:pt x="282056" y="83288"/>
                        </a:lnTo>
                        <a:lnTo>
                          <a:pt x="165099" y="49618"/>
                        </a:ln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27"/>
                  <p:cNvGrpSpPr/>
                  <p:nvPr/>
                </p:nvGrpSpPr>
                <p:grpSpPr>
                  <a:xfrm>
                    <a:off x="8651442" y="3581400"/>
                    <a:ext cx="340158" cy="2823865"/>
                    <a:chOff x="8651442" y="3581400"/>
                    <a:chExt cx="340158" cy="2823865"/>
                  </a:xfrm>
                </p:grpSpPr>
                <p:sp useBgFill="1">
                  <p:nvSpPr>
                    <p:cNvPr id="69" name="TextBox 68"/>
                    <p:cNvSpPr txBox="1">
                      <a:spLocks noChangeArrowheads="1"/>
                    </p:cNvSpPr>
                    <p:nvPr/>
                  </p:nvSpPr>
                  <p:spPr bwMode="auto">
                    <a:xfrm>
                      <a:off x="8651442" y="5943600"/>
                      <a:ext cx="340158" cy="461665"/>
                    </a:xfrm>
                    <a:prstGeom prst="rect">
                      <a:avLst/>
                    </a:prstGeom>
                    <a:ln w="38100">
                      <a:solidFill>
                        <a:schemeClr val="tx1"/>
                      </a:solidFill>
                      <a:miter lim="800000"/>
                      <a:headEnd/>
                      <a:tailEnd/>
                    </a:ln>
                  </p:spPr>
                  <p:txBody>
                    <a:bodyPr wrap="none">
                      <a:spAutoFit/>
                    </a:bodyPr>
                    <a:lstStyle/>
                    <a:p>
                      <a:r>
                        <a:rPr lang="en-US" sz="2400" b="1" dirty="0" smtClean="0"/>
                        <a:t>0</a:t>
                      </a:r>
                      <a:endParaRPr lang="en-US" sz="2400" b="1" dirty="0"/>
                    </a:p>
                  </p:txBody>
                </p:sp>
                <p:cxnSp>
                  <p:nvCxnSpPr>
                    <p:cNvPr id="68" name="Straight Arrow Connector 67"/>
                    <p:cNvCxnSpPr>
                      <a:stCxn id="69" idx="0"/>
                    </p:cNvCxnSpPr>
                    <p:nvPr/>
                  </p:nvCxnSpPr>
                  <p:spPr>
                    <a:xfrm flipV="1">
                      <a:off x="8821521" y="3581400"/>
                      <a:ext cx="17679"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66" name="Straight Arrow Connector 5"/>
                  <p:cNvCxnSpPr/>
                  <p:nvPr/>
                </p:nvCxnSpPr>
                <p:spPr>
                  <a:xfrm flipV="1">
                    <a:off x="6705600" y="3581400"/>
                    <a:ext cx="5165"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sp>
            <p:nvSpPr>
              <p:cNvPr id="70" name="Rectangle 1"/>
              <p:cNvSpPr/>
              <p:nvPr/>
            </p:nvSpPr>
            <p:spPr>
              <a:xfrm>
                <a:off x="6702552" y="838200"/>
                <a:ext cx="2136648" cy="487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5" name="TextBox 24"/>
            <p:cNvSpPr txBox="1">
              <a:spLocks noChangeArrowheads="1"/>
            </p:cNvSpPr>
            <p:nvPr/>
          </p:nvSpPr>
          <p:spPr bwMode="auto">
            <a:xfrm>
              <a:off x="0" y="101025"/>
              <a:ext cx="9144000" cy="584775"/>
            </a:xfrm>
            <a:prstGeom prst="rect">
              <a:avLst/>
            </a:prstGeom>
            <a:solidFill>
              <a:schemeClr val="bg1"/>
            </a:solidFill>
            <a:ln w="9525">
              <a:noFill/>
              <a:miter lim="800000"/>
              <a:headEnd/>
              <a:tailEnd/>
            </a:ln>
          </p:spPr>
          <p:txBody>
            <a:bodyPr wrap="square">
              <a:spAutoFit/>
            </a:bodyPr>
            <a:lstStyle/>
            <a:p>
              <a:pPr algn="ctr"/>
              <a:r>
                <a:rPr lang="en-US" sz="3200" b="1" dirty="0" smtClean="0">
                  <a:solidFill>
                    <a:srgbClr val="FF0000"/>
                  </a:solidFill>
                </a:rPr>
                <a:t>focus on the last 2 glacial pulses</a:t>
              </a:r>
              <a:endParaRPr lang="en-US" sz="3600" b="1" dirty="0">
                <a:solidFill>
                  <a:srgbClr val="FF0000"/>
                </a:solidFill>
              </a:endParaRPr>
            </a:p>
          </p:txBody>
        </p:sp>
      </p:grpSp>
      <p:sp>
        <p:nvSpPr>
          <p:cNvPr id="82" name="TextBox 81"/>
          <p:cNvSpPr txBox="1"/>
          <p:nvPr/>
        </p:nvSpPr>
        <p:spPr>
          <a:xfrm rot="20471939">
            <a:off x="-181348" y="2455559"/>
            <a:ext cx="6966249" cy="1446550"/>
          </a:xfrm>
          <a:prstGeom prst="rect">
            <a:avLst/>
          </a:prstGeom>
          <a:noFill/>
        </p:spPr>
        <p:txBody>
          <a:bodyPr wrap="square" rtlCol="0">
            <a:spAutoFit/>
          </a:bodyPr>
          <a:lstStyle/>
          <a:p>
            <a:pPr marL="0" algn="ctr"/>
            <a:r>
              <a:rPr lang="en-US" sz="4400" b="1" dirty="0" smtClean="0">
                <a:effectLst>
                  <a:outerShdw dist="50800" dir="7200000" algn="ctr" rotWithShape="0">
                    <a:srgbClr val="FF0000"/>
                  </a:outerShdw>
                </a:effectLst>
                <a:latin typeface="Tempus Sans ITC" pitchFamily="82" charset="0"/>
              </a:rPr>
              <a:t>How do these pulses</a:t>
            </a:r>
          </a:p>
          <a:p>
            <a:pPr marL="0" algn="ctr"/>
            <a:r>
              <a:rPr lang="en-US" sz="4400" b="1" dirty="0" smtClean="0">
                <a:effectLst>
                  <a:outerShdw dist="50800" dir="7200000" algn="ctr" rotWithShape="0">
                    <a:srgbClr val="FF0000"/>
                  </a:outerShdw>
                </a:effectLst>
                <a:latin typeface="Tempus Sans ITC" pitchFamily="82" charset="0"/>
              </a:rPr>
              <a:t>influence human migration?</a:t>
            </a:r>
          </a:p>
        </p:txBody>
      </p:sp>
      <p:sp useBgFill="1">
        <p:nvSpPr>
          <p:cNvPr id="83" name="TextBox 82"/>
          <p:cNvSpPr txBox="1"/>
          <p:nvPr/>
        </p:nvSpPr>
        <p:spPr>
          <a:xfrm>
            <a:off x="0" y="0"/>
            <a:ext cx="9144000" cy="677108"/>
          </a:xfrm>
          <a:prstGeom prst="rect">
            <a:avLst/>
          </a:prstGeom>
        </p:spPr>
        <p:txBody>
          <a:bodyPr wrap="square" rtlCol="0">
            <a:spAutoFit/>
          </a:bodyPr>
          <a:lstStyle/>
          <a:p>
            <a:pPr marL="0" algn="ctr"/>
            <a:r>
              <a:rPr lang="en-US" sz="3800" b="1" dirty="0" smtClean="0"/>
              <a:t>Human Migration into North America!</a:t>
            </a:r>
            <a:endParaRPr lang="en-US" sz="40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xit" presetSubtype="0" fill="hold" nodeType="withEffect">
                                  <p:stCondLst>
                                    <p:cond delay="0"/>
                                  </p:stCondLst>
                                  <p:childTnLst>
                                    <p:animEffect transition="out" filter="fade">
                                      <p:cBhvr>
                                        <p:cTn id="9" dur="2000"/>
                                        <p:tgtEl>
                                          <p:spTgt spid="86"/>
                                        </p:tgtEl>
                                      </p:cBhvr>
                                    </p:animEffect>
                                    <p:set>
                                      <p:cBhvr>
                                        <p:cTn id="10" dur="1" fill="hold">
                                          <p:stCondLst>
                                            <p:cond delay="1999"/>
                                          </p:stCondLst>
                                        </p:cTn>
                                        <p:tgtEl>
                                          <p:spTgt spid="8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1000" fill="hold"/>
                                        <p:tgtEl>
                                          <p:spTgt spid="82"/>
                                        </p:tgtEl>
                                        <p:attrNameLst>
                                          <p:attrName>ppt_w</p:attrName>
                                        </p:attrNameLst>
                                      </p:cBhvr>
                                      <p:tavLst>
                                        <p:tav tm="0">
                                          <p:val>
                                            <p:fltVal val="0"/>
                                          </p:val>
                                        </p:tav>
                                        <p:tav tm="100000">
                                          <p:val>
                                            <p:strVal val="#ppt_w"/>
                                          </p:val>
                                        </p:tav>
                                      </p:tavLst>
                                    </p:anim>
                                    <p:anim calcmode="lin" valueType="num">
                                      <p:cBhvr>
                                        <p:cTn id="16" dur="1000" fill="hold"/>
                                        <p:tgtEl>
                                          <p:spTgt spid="82"/>
                                        </p:tgtEl>
                                        <p:attrNameLst>
                                          <p:attrName>ppt_h</p:attrName>
                                        </p:attrNameLst>
                                      </p:cBhvr>
                                      <p:tavLst>
                                        <p:tav tm="0">
                                          <p:val>
                                            <p:fltVal val="0"/>
                                          </p:val>
                                        </p:tav>
                                        <p:tav tm="100000">
                                          <p:val>
                                            <p:strVal val="#ppt_h"/>
                                          </p:val>
                                        </p:tav>
                                      </p:tavLst>
                                    </p:anim>
                                    <p:animEffect transition="in" filter="fade">
                                      <p:cBhvr>
                                        <p:cTn id="17" dur="10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wipe(left)">
                                      <p:cBhvr>
                                        <p:cTn id="22" dur="10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30"/>
                                        </p:tgtEl>
                                      </p:cBhvr>
                                    </p:animEffect>
                                    <p:set>
                                      <p:cBhvr>
                                        <p:cTn id="27" dur="1" fill="hold">
                                          <p:stCondLst>
                                            <p:cond delay="999"/>
                                          </p:stCondLst>
                                        </p:cTn>
                                        <p:tgtEl>
                                          <p:spTgt spid="3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82"/>
                                        </p:tgtEl>
                                      </p:cBhvr>
                                    </p:animEffect>
                                    <p:set>
                                      <p:cBhvr>
                                        <p:cTn id="30" dur="1" fill="hold">
                                          <p:stCondLst>
                                            <p:cond delay="999"/>
                                          </p:stCondLst>
                                        </p:cTn>
                                        <p:tgtEl>
                                          <p:spTgt spid="82"/>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2" grpId="1"/>
      <p:bldP spid="8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9"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rgbClr val="FFFF00"/>
                  </a:outerShdw>
                </a:effectLst>
              </a:rPr>
              <a:t>Ice Ages</a:t>
            </a:r>
            <a:endParaRPr lang="en-US" sz="5400" b="1" dirty="0">
              <a:effectLst>
                <a:outerShdw blurRad="50800" dist="38100" dir="7200000" algn="ctr" rotWithShape="0">
                  <a:srgbClr val="FFFF00"/>
                </a:outerShdw>
              </a:effectLst>
            </a:endParaRPr>
          </a:p>
        </p:txBody>
      </p:sp>
      <p:grpSp>
        <p:nvGrpSpPr>
          <p:cNvPr id="123" name="Group 122"/>
          <p:cNvGrpSpPr/>
          <p:nvPr/>
        </p:nvGrpSpPr>
        <p:grpSpPr>
          <a:xfrm>
            <a:off x="-162386" y="228600"/>
            <a:ext cx="9380786" cy="6629400"/>
            <a:chOff x="-162386" y="228600"/>
            <a:chExt cx="9380786" cy="6629400"/>
          </a:xfrm>
        </p:grpSpPr>
        <p:grpSp>
          <p:nvGrpSpPr>
            <p:cNvPr id="19" name="Group 73"/>
            <p:cNvGrpSpPr/>
            <p:nvPr/>
          </p:nvGrpSpPr>
          <p:grpSpPr>
            <a:xfrm>
              <a:off x="-162386" y="1066800"/>
              <a:ext cx="9380786" cy="5791200"/>
              <a:chOff x="-162386" y="1066800"/>
              <a:chExt cx="9380786" cy="5791200"/>
            </a:xfrm>
          </p:grpSpPr>
          <p:sp useBgFill="1">
            <p:nvSpPr>
              <p:cNvPr id="80" name="Rectangle 79"/>
              <p:cNvSpPr/>
              <p:nvPr/>
            </p:nvSpPr>
            <p:spPr>
              <a:xfrm>
                <a:off x="0" y="1066800"/>
                <a:ext cx="9144000" cy="5791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63"/>
              <p:cNvGrpSpPr/>
              <p:nvPr/>
            </p:nvGrpSpPr>
            <p:grpSpPr>
              <a:xfrm>
                <a:off x="5171614" y="3051420"/>
                <a:ext cx="1370888" cy="1295491"/>
                <a:chOff x="5171614" y="1936459"/>
                <a:chExt cx="1370888" cy="1295491"/>
              </a:xfrm>
            </p:grpSpPr>
            <p:sp>
              <p:nvSpPr>
                <p:cNvPr id="116" name="TextBox 115"/>
                <p:cNvSpPr txBox="1"/>
                <p:nvPr/>
              </p:nvSpPr>
              <p:spPr>
                <a:xfrm rot="19488477">
                  <a:off x="5171614" y="1936459"/>
                  <a:ext cx="1370888" cy="400110"/>
                </a:xfrm>
                <a:prstGeom prst="rect">
                  <a:avLst/>
                </a:prstGeom>
                <a:noFill/>
                <a:ln w="50800">
                  <a:solidFill>
                    <a:schemeClr val="tx1"/>
                  </a:solidFill>
                </a:ln>
              </p:spPr>
              <p:txBody>
                <a:bodyPr wrap="none" rtlCol="0">
                  <a:spAutoFit/>
                </a:bodyPr>
                <a:lstStyle/>
                <a:p>
                  <a:r>
                    <a:rPr lang="en-US" sz="2000" b="1" dirty="0" smtClean="0"/>
                    <a:t>20,000 YBP</a:t>
                  </a:r>
                  <a:endParaRPr lang="en-US" sz="2000" b="1" dirty="0"/>
                </a:p>
              </p:txBody>
            </p:sp>
            <p:cxnSp>
              <p:nvCxnSpPr>
                <p:cNvPr id="117" name="Straight Arrow Connector 116"/>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1" name="Group 64"/>
              <p:cNvGrpSpPr/>
              <p:nvPr/>
            </p:nvGrpSpPr>
            <p:grpSpPr>
              <a:xfrm>
                <a:off x="3342814" y="3127620"/>
                <a:ext cx="1370888" cy="1255282"/>
                <a:chOff x="5157684" y="1976668"/>
                <a:chExt cx="1370888" cy="1255282"/>
              </a:xfrm>
            </p:grpSpPr>
            <p:sp>
              <p:nvSpPr>
                <p:cNvPr id="114" name="TextBox 113"/>
                <p:cNvSpPr txBox="1"/>
                <p:nvPr/>
              </p:nvSpPr>
              <p:spPr>
                <a:xfrm rot="19488477">
                  <a:off x="5157684" y="1976668"/>
                  <a:ext cx="1370888" cy="400110"/>
                </a:xfrm>
                <a:prstGeom prst="rect">
                  <a:avLst/>
                </a:prstGeom>
                <a:noFill/>
                <a:ln w="50800">
                  <a:solidFill>
                    <a:schemeClr val="tx1"/>
                  </a:solidFill>
                </a:ln>
              </p:spPr>
              <p:txBody>
                <a:bodyPr wrap="none" rtlCol="0">
                  <a:spAutoFit/>
                </a:bodyPr>
                <a:lstStyle/>
                <a:p>
                  <a:r>
                    <a:rPr lang="en-US" sz="2000" b="1" dirty="0" smtClean="0"/>
                    <a:t>30,000 YBP</a:t>
                  </a:r>
                  <a:endParaRPr lang="en-US" sz="2000" b="1" dirty="0"/>
                </a:p>
              </p:txBody>
            </p:sp>
            <p:cxnSp>
              <p:nvCxnSpPr>
                <p:cNvPr id="115" name="Straight Arrow Connector 114"/>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2" name="Group 67"/>
              <p:cNvGrpSpPr/>
              <p:nvPr/>
            </p:nvGrpSpPr>
            <p:grpSpPr>
              <a:xfrm>
                <a:off x="1590214" y="3127620"/>
                <a:ext cx="1370888" cy="1255282"/>
                <a:chOff x="5157684" y="1976668"/>
                <a:chExt cx="1370888" cy="1255282"/>
              </a:xfrm>
            </p:grpSpPr>
            <p:sp>
              <p:nvSpPr>
                <p:cNvPr id="112" name="TextBox 111"/>
                <p:cNvSpPr txBox="1"/>
                <p:nvPr/>
              </p:nvSpPr>
              <p:spPr>
                <a:xfrm rot="19488477">
                  <a:off x="5157684" y="1976668"/>
                  <a:ext cx="1370888" cy="400110"/>
                </a:xfrm>
                <a:prstGeom prst="rect">
                  <a:avLst/>
                </a:prstGeom>
                <a:noFill/>
                <a:ln w="50800">
                  <a:solidFill>
                    <a:schemeClr val="tx1"/>
                  </a:solidFill>
                </a:ln>
              </p:spPr>
              <p:txBody>
                <a:bodyPr wrap="none" rtlCol="0">
                  <a:spAutoFit/>
                </a:bodyPr>
                <a:lstStyle/>
                <a:p>
                  <a:r>
                    <a:rPr lang="en-US" sz="2000" b="1" dirty="0" smtClean="0"/>
                    <a:t>40,000 YBP</a:t>
                  </a:r>
                  <a:endParaRPr lang="en-US" sz="2000" b="1" dirty="0"/>
                </a:p>
              </p:txBody>
            </p:sp>
            <p:cxnSp>
              <p:nvCxnSpPr>
                <p:cNvPr id="113" name="Straight Arrow Connector 112"/>
                <p:cNvCxnSpPr/>
                <p:nvPr/>
              </p:nvCxnSpPr>
              <p:spPr>
                <a:xfrm>
                  <a:off x="5410200" y="2718130"/>
                  <a:ext cx="0" cy="513820"/>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3" name="Group 70"/>
              <p:cNvGrpSpPr/>
              <p:nvPr/>
            </p:nvGrpSpPr>
            <p:grpSpPr>
              <a:xfrm>
                <a:off x="-162386" y="3051420"/>
                <a:ext cx="1370888" cy="1344487"/>
                <a:chOff x="5005284" y="1976668"/>
                <a:chExt cx="1370888" cy="1344487"/>
              </a:xfrm>
            </p:grpSpPr>
            <p:sp>
              <p:nvSpPr>
                <p:cNvPr id="110" name="TextBox 109"/>
                <p:cNvSpPr txBox="1"/>
                <p:nvPr/>
              </p:nvSpPr>
              <p:spPr>
                <a:xfrm rot="19488477">
                  <a:off x="5005284" y="1976668"/>
                  <a:ext cx="1370888" cy="400110"/>
                </a:xfrm>
                <a:prstGeom prst="rect">
                  <a:avLst/>
                </a:prstGeom>
                <a:noFill/>
                <a:ln w="50800">
                  <a:solidFill>
                    <a:schemeClr val="tx1"/>
                  </a:solidFill>
                </a:ln>
              </p:spPr>
              <p:txBody>
                <a:bodyPr wrap="none" rtlCol="0">
                  <a:spAutoFit/>
                </a:bodyPr>
                <a:lstStyle/>
                <a:p>
                  <a:r>
                    <a:rPr lang="en-US" sz="2000" b="1" dirty="0" smtClean="0"/>
                    <a:t>50,000 YBP</a:t>
                  </a:r>
                  <a:endParaRPr lang="en-US" sz="2000" b="1" dirty="0"/>
                </a:p>
              </p:txBody>
            </p:sp>
            <p:cxnSp>
              <p:nvCxnSpPr>
                <p:cNvPr id="111" name="Straight Arrow Connector 110"/>
                <p:cNvCxnSpPr/>
                <p:nvPr/>
              </p:nvCxnSpPr>
              <p:spPr>
                <a:xfrm>
                  <a:off x="5243870" y="2707209"/>
                  <a:ext cx="0" cy="61394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86" name="Right Brace 85"/>
              <p:cNvSpPr/>
              <p:nvPr/>
            </p:nvSpPr>
            <p:spPr>
              <a:xfrm rot="5400000">
                <a:off x="3314700" y="1229262"/>
                <a:ext cx="609601" cy="7086599"/>
              </a:xfrm>
              <a:prstGeom prst="rightBrace">
                <a:avLst>
                  <a:gd name="adj1" fmla="val 71236"/>
                  <a:gd name="adj2" fmla="val 50000"/>
                </a:avLst>
              </a:prstGeom>
              <a:solidFill>
                <a:schemeClr val="tx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sp>
            <p:nvSpPr>
              <p:cNvPr id="87" name="Rectangle 86"/>
              <p:cNvSpPr/>
              <p:nvPr/>
            </p:nvSpPr>
            <p:spPr>
              <a:xfrm flipV="1">
                <a:off x="7162800" y="4361080"/>
                <a:ext cx="1905000" cy="73152"/>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828800" y="5077361"/>
                <a:ext cx="2819400" cy="1569660"/>
              </a:xfrm>
              <a:prstGeom prst="rect">
                <a:avLst/>
              </a:prstGeom>
              <a:solidFill>
                <a:schemeClr val="bg1"/>
              </a:solidFill>
              <a:ln w="50800">
                <a:solidFill>
                  <a:srgbClr val="FF0000"/>
                </a:solidFill>
              </a:ln>
            </p:spPr>
            <p:txBody>
              <a:bodyPr wrap="square" rtlCol="0">
                <a:spAutoFit/>
              </a:bodyPr>
              <a:lstStyle/>
              <a:p>
                <a:r>
                  <a:rPr lang="en-US" sz="2400" b="1" dirty="0" smtClean="0"/>
                  <a:t>   (Late Stone Age)</a:t>
                </a:r>
              </a:p>
              <a:p>
                <a:pPr>
                  <a:buFontTx/>
                  <a:buChar char="-"/>
                </a:pPr>
                <a:r>
                  <a:rPr lang="en-US" sz="2400" b="1" dirty="0" smtClean="0"/>
                  <a:t> symbolic thought</a:t>
                </a:r>
              </a:p>
              <a:p>
                <a:pPr>
                  <a:buFontTx/>
                  <a:buChar char="-"/>
                </a:pPr>
                <a:r>
                  <a:rPr lang="en-US" sz="2400" b="1" dirty="0" smtClean="0"/>
                  <a:t> language</a:t>
                </a:r>
              </a:p>
              <a:p>
                <a:pPr>
                  <a:buFontTx/>
                  <a:buChar char="-"/>
                </a:pPr>
                <a:r>
                  <a:rPr lang="en-US" sz="2400" b="1" dirty="0" smtClean="0"/>
                  <a:t> domesticated dogs</a:t>
                </a:r>
                <a:endParaRPr lang="en-US" sz="2400" b="1" dirty="0"/>
              </a:p>
            </p:txBody>
          </p:sp>
          <p:grpSp>
            <p:nvGrpSpPr>
              <p:cNvPr id="24" name="Group 40"/>
              <p:cNvGrpSpPr/>
              <p:nvPr/>
            </p:nvGrpSpPr>
            <p:grpSpPr>
              <a:xfrm>
                <a:off x="6553200" y="3051420"/>
                <a:ext cx="2665200" cy="3577980"/>
                <a:chOff x="6553200" y="2044185"/>
                <a:chExt cx="2665200" cy="3577980"/>
              </a:xfrm>
            </p:grpSpPr>
            <p:grpSp>
              <p:nvGrpSpPr>
                <p:cNvPr id="25" name="Group 54"/>
                <p:cNvGrpSpPr>
                  <a:grpSpLocks noChangeAspect="1"/>
                </p:cNvGrpSpPr>
                <p:nvPr/>
              </p:nvGrpSpPr>
              <p:grpSpPr>
                <a:xfrm>
                  <a:off x="6924214" y="2044185"/>
                  <a:ext cx="2294186" cy="2025940"/>
                  <a:chOff x="-774176" y="-2755892"/>
                  <a:chExt cx="10366609" cy="9154511"/>
                </a:xfrm>
              </p:grpSpPr>
              <p:pic>
                <p:nvPicPr>
                  <p:cNvPr id="102" name="Picture 2"/>
                  <p:cNvPicPr>
                    <a:picLocks noChangeAspect="1" noChangeArrowheads="1"/>
                  </p:cNvPicPr>
                  <p:nvPr/>
                </p:nvPicPr>
                <p:blipFill>
                  <a:blip r:embed="rId3" cstate="print"/>
                  <a:srcRect/>
                  <a:stretch>
                    <a:fillRect/>
                  </a:stretch>
                </p:blipFill>
                <p:spPr bwMode="auto">
                  <a:xfrm>
                    <a:off x="5779008" y="1645920"/>
                    <a:ext cx="3402013" cy="2371725"/>
                  </a:xfrm>
                  <a:prstGeom prst="rect">
                    <a:avLst/>
                  </a:prstGeom>
                  <a:noFill/>
                  <a:ln w="9525">
                    <a:noFill/>
                    <a:miter lim="800000"/>
                    <a:headEnd/>
                    <a:tailEnd/>
                  </a:ln>
                  <a:effectLst/>
                </p:spPr>
              </p:pic>
              <p:grpSp>
                <p:nvGrpSpPr>
                  <p:cNvPr id="26" name="Group 104"/>
                  <p:cNvGrpSpPr/>
                  <p:nvPr/>
                </p:nvGrpSpPr>
                <p:grpSpPr>
                  <a:xfrm>
                    <a:off x="-774176" y="-2755892"/>
                    <a:ext cx="6194553" cy="5672171"/>
                    <a:chOff x="7074424" y="-466624"/>
                    <a:chExt cx="6194553" cy="5672171"/>
                  </a:xfrm>
                </p:grpSpPr>
                <p:sp>
                  <p:nvSpPr>
                    <p:cNvPr id="108" name="TextBox 107"/>
                    <p:cNvSpPr txBox="1"/>
                    <p:nvPr/>
                  </p:nvSpPr>
                  <p:spPr>
                    <a:xfrm rot="19488477">
                      <a:off x="7074424" y="-466624"/>
                      <a:ext cx="6194553" cy="1807957"/>
                    </a:xfrm>
                    <a:prstGeom prst="rect">
                      <a:avLst/>
                    </a:prstGeom>
                    <a:noFill/>
                    <a:ln w="50800">
                      <a:solidFill>
                        <a:schemeClr val="tx1"/>
                      </a:solidFill>
                    </a:ln>
                  </p:spPr>
                  <p:txBody>
                    <a:bodyPr wrap="none" rtlCol="0">
                      <a:spAutoFit/>
                    </a:bodyPr>
                    <a:lstStyle/>
                    <a:p>
                      <a:r>
                        <a:rPr lang="en-US" sz="2000" b="1" dirty="0" smtClean="0"/>
                        <a:t>10,000 YBP</a:t>
                      </a:r>
                      <a:endParaRPr lang="en-US" sz="2000" b="1" dirty="0"/>
                    </a:p>
                  </p:txBody>
                </p:sp>
                <p:cxnSp>
                  <p:nvCxnSpPr>
                    <p:cNvPr id="109" name="Straight Arrow Connector 108"/>
                    <p:cNvCxnSpPr/>
                    <p:nvPr/>
                  </p:nvCxnSpPr>
                  <p:spPr>
                    <a:xfrm>
                      <a:off x="8152508" y="2883776"/>
                      <a:ext cx="0" cy="2321771"/>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grpSp>
                <p:nvGrpSpPr>
                  <p:cNvPr id="27" name="Group 133"/>
                  <p:cNvGrpSpPr/>
                  <p:nvPr/>
                </p:nvGrpSpPr>
                <p:grpSpPr>
                  <a:xfrm>
                    <a:off x="4281574" y="-2408847"/>
                    <a:ext cx="5310859" cy="5490957"/>
                    <a:chOff x="7565674" y="-3248242"/>
                    <a:chExt cx="5310859" cy="5490957"/>
                  </a:xfrm>
                </p:grpSpPr>
                <p:sp>
                  <p:nvSpPr>
                    <p:cNvPr id="106" name="TextBox 105"/>
                    <p:cNvSpPr txBox="1"/>
                    <p:nvPr/>
                  </p:nvSpPr>
                  <p:spPr>
                    <a:xfrm rot="19580775">
                      <a:off x="7565674" y="-3248242"/>
                      <a:ext cx="5310859" cy="1807956"/>
                    </a:xfrm>
                    <a:prstGeom prst="rect">
                      <a:avLst/>
                    </a:prstGeom>
                    <a:noFill/>
                    <a:ln w="50800">
                      <a:solidFill>
                        <a:schemeClr val="tx1"/>
                      </a:solidFill>
                    </a:ln>
                  </p:spPr>
                  <p:txBody>
                    <a:bodyPr wrap="none" rtlCol="0">
                      <a:spAutoFit/>
                    </a:bodyPr>
                    <a:lstStyle/>
                    <a:p>
                      <a:r>
                        <a:rPr lang="en-US" sz="2000" b="1" dirty="0" smtClean="0"/>
                        <a:t>4000 YBP</a:t>
                      </a:r>
                      <a:endParaRPr lang="en-US" sz="2000" b="1" dirty="0"/>
                    </a:p>
                  </p:txBody>
                </p:sp>
                <p:cxnSp>
                  <p:nvCxnSpPr>
                    <p:cNvPr id="107" name="Straight Arrow Connector 106"/>
                    <p:cNvCxnSpPr/>
                    <p:nvPr/>
                  </p:nvCxnSpPr>
                  <p:spPr>
                    <a:xfrm flipH="1">
                      <a:off x="8752820" y="-244891"/>
                      <a:ext cx="5" cy="248760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105" name="Right Brace 104"/>
                  <p:cNvSpPr/>
                  <p:nvPr/>
                </p:nvSpPr>
                <p:spPr>
                  <a:xfrm rot="5400000">
                    <a:off x="1453198" y="2383101"/>
                    <a:ext cx="2867109" cy="5163928"/>
                  </a:xfrm>
                  <a:prstGeom prst="rightBrace">
                    <a:avLst>
                      <a:gd name="adj1" fmla="val 40874"/>
                      <a:gd name="adj2" fmla="val 50000"/>
                    </a:avLst>
                  </a:prstGeom>
                  <a:solidFill>
                    <a:schemeClr val="tx1"/>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1" name="TextBox 100"/>
                <p:cNvSpPr txBox="1"/>
                <p:nvPr/>
              </p:nvSpPr>
              <p:spPr>
                <a:xfrm>
                  <a:off x="6553200" y="4052505"/>
                  <a:ext cx="2320059" cy="1569660"/>
                </a:xfrm>
                <a:prstGeom prst="rect">
                  <a:avLst/>
                </a:prstGeom>
                <a:solidFill>
                  <a:schemeClr val="bg1"/>
                </a:solidFill>
                <a:ln w="50800">
                  <a:solidFill>
                    <a:srgbClr val="FF0000"/>
                  </a:solidFill>
                </a:ln>
              </p:spPr>
              <p:txBody>
                <a:bodyPr wrap="none" rtlCol="0">
                  <a:spAutoFit/>
                </a:bodyPr>
                <a:lstStyle/>
                <a:p>
                  <a:r>
                    <a:rPr lang="en-US" sz="2400" b="1" dirty="0" smtClean="0"/>
                    <a:t>(New Stone Age)</a:t>
                  </a:r>
                </a:p>
                <a:p>
                  <a:pPr>
                    <a:buFontTx/>
                    <a:buChar char="-"/>
                  </a:pPr>
                  <a:r>
                    <a:rPr lang="en-US" sz="2400" b="1" dirty="0" smtClean="0"/>
                    <a:t> pottery</a:t>
                  </a:r>
                </a:p>
                <a:p>
                  <a:pPr>
                    <a:buFontTx/>
                    <a:buChar char="-"/>
                  </a:pPr>
                  <a:r>
                    <a:rPr lang="en-US" sz="2400" b="1" dirty="0" smtClean="0"/>
                    <a:t> farming</a:t>
                  </a:r>
                </a:p>
                <a:p>
                  <a:pPr>
                    <a:buFontTx/>
                    <a:buChar char="-"/>
                  </a:pPr>
                  <a:r>
                    <a:rPr lang="en-US" sz="2400" b="1" dirty="0" smtClean="0"/>
                    <a:t> livestock</a:t>
                  </a:r>
                  <a:endParaRPr lang="en-US" sz="2400" b="1" dirty="0"/>
                </a:p>
              </p:txBody>
            </p:sp>
          </p:grpSp>
          <p:sp>
            <p:nvSpPr>
              <p:cNvPr id="90" name="TextBox 89"/>
              <p:cNvSpPr txBox="1"/>
              <p:nvPr/>
            </p:nvSpPr>
            <p:spPr>
              <a:xfrm>
                <a:off x="2514600" y="4391561"/>
                <a:ext cx="2057400" cy="400110"/>
              </a:xfrm>
              <a:prstGeom prst="rect">
                <a:avLst/>
              </a:prstGeom>
              <a:noFill/>
              <a:ln w="50800">
                <a:noFill/>
              </a:ln>
            </p:spPr>
            <p:txBody>
              <a:bodyPr wrap="square" rtlCol="0">
                <a:spAutoFit/>
              </a:bodyPr>
              <a:lstStyle/>
              <a:p>
                <a:r>
                  <a:rPr lang="en-US" sz="2000" b="1" dirty="0" smtClean="0">
                    <a:solidFill>
                      <a:schemeClr val="bg1"/>
                    </a:solidFill>
                  </a:rPr>
                  <a:t>Upper Paleolithic</a:t>
                </a:r>
              </a:p>
            </p:txBody>
          </p:sp>
          <p:grpSp>
            <p:nvGrpSpPr>
              <p:cNvPr id="28" name="Group 74"/>
              <p:cNvGrpSpPr/>
              <p:nvPr/>
            </p:nvGrpSpPr>
            <p:grpSpPr>
              <a:xfrm>
                <a:off x="76200" y="4357807"/>
                <a:ext cx="7086600" cy="76200"/>
                <a:chOff x="76200" y="3242846"/>
                <a:chExt cx="7086600" cy="76200"/>
              </a:xfrm>
            </p:grpSpPr>
            <p:sp>
              <p:nvSpPr>
                <p:cNvPr id="93" name="Rectangle 92"/>
                <p:cNvSpPr/>
                <p:nvPr/>
              </p:nvSpPr>
              <p:spPr>
                <a:xfrm flipV="1">
                  <a:off x="3581400" y="3242846"/>
                  <a:ext cx="1801283"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flipV="1">
                  <a:off x="762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flipV="1">
                  <a:off x="18288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flipV="1">
                  <a:off x="5410200" y="3242846"/>
                  <a:ext cx="1752600" cy="76200"/>
                </a:xfrm>
                <a:prstGeom prst="rect">
                  <a:avLst/>
                </a:prstGeom>
                <a:solidFill>
                  <a:schemeClr val="tx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p:cNvSpPr txBox="1"/>
              <p:nvPr/>
            </p:nvSpPr>
            <p:spPr>
              <a:xfrm>
                <a:off x="7086600" y="4391561"/>
                <a:ext cx="1257075" cy="400110"/>
              </a:xfrm>
              <a:prstGeom prst="rect">
                <a:avLst/>
              </a:prstGeom>
              <a:noFill/>
              <a:ln w="50800">
                <a:noFill/>
              </a:ln>
            </p:spPr>
            <p:txBody>
              <a:bodyPr wrap="none" rtlCol="0">
                <a:spAutoFit/>
              </a:bodyPr>
              <a:lstStyle/>
              <a:p>
                <a:r>
                  <a:rPr lang="en-US" sz="2000" b="1" dirty="0" smtClean="0">
                    <a:solidFill>
                      <a:schemeClr val="bg1"/>
                    </a:solidFill>
                  </a:rPr>
                  <a:t>  Neolithic</a:t>
                </a:r>
              </a:p>
            </p:txBody>
          </p:sp>
        </p:grpSp>
        <p:sp useBgFill="1">
          <p:nvSpPr>
            <p:cNvPr id="29" name="TextBox 4"/>
            <p:cNvSpPr txBox="1">
              <a:spLocks noChangeArrowheads="1"/>
            </p:cNvSpPr>
            <p:nvPr/>
          </p:nvSpPr>
          <p:spPr bwMode="auto">
            <a:xfrm>
              <a:off x="0" y="228600"/>
              <a:ext cx="9144000" cy="523220"/>
            </a:xfrm>
            <a:prstGeom prst="rect">
              <a:avLst/>
            </a:prstGeom>
            <a:ln w="9525">
              <a:noFill/>
              <a:miter lim="800000"/>
              <a:headEnd/>
              <a:tailEnd/>
            </a:ln>
          </p:spPr>
          <p:txBody>
            <a:bodyPr wrap="square">
              <a:spAutoFit/>
            </a:bodyPr>
            <a:lstStyle/>
            <a:p>
              <a:r>
                <a:rPr lang="en-US" sz="2800" b="1" dirty="0" smtClean="0"/>
                <a:t>The </a:t>
              </a:r>
              <a:r>
                <a:rPr lang="en-US" sz="2800" b="1" dirty="0"/>
                <a:t>Stone </a:t>
              </a:r>
              <a:r>
                <a:rPr lang="en-US" sz="2800" b="1" dirty="0" smtClean="0"/>
                <a:t>Age: 2.5 million to 4000 YBP</a:t>
              </a:r>
              <a:r>
                <a:rPr lang="en-US" sz="2400" b="1" dirty="0" smtClean="0"/>
                <a:t> (years before present) </a:t>
              </a:r>
              <a:endParaRPr lang="en-US" sz="2400" b="1" dirty="0"/>
            </a:p>
          </p:txBody>
        </p:sp>
      </p:grpSp>
      <p:grpSp>
        <p:nvGrpSpPr>
          <p:cNvPr id="46" name="Group 79"/>
          <p:cNvGrpSpPr/>
          <p:nvPr/>
        </p:nvGrpSpPr>
        <p:grpSpPr>
          <a:xfrm>
            <a:off x="4583131" y="1486529"/>
            <a:ext cx="2295052" cy="2847448"/>
            <a:chOff x="4609711" y="2095272"/>
            <a:chExt cx="2295052" cy="2847448"/>
          </a:xfrm>
        </p:grpSpPr>
        <p:cxnSp>
          <p:nvCxnSpPr>
            <p:cNvPr id="47" name="Straight Arrow Connector 46"/>
            <p:cNvCxnSpPr/>
            <p:nvPr/>
          </p:nvCxnSpPr>
          <p:spPr>
            <a:xfrm rot="5400000" flipH="1" flipV="1">
              <a:off x="3993693" y="4033031"/>
              <a:ext cx="1819376" cy="1"/>
            </a:xfrm>
            <a:prstGeom prst="straightConnector1">
              <a:avLst/>
            </a:prstGeom>
            <a:ln w="50800">
              <a:solidFill>
                <a:srgbClr val="FF0000"/>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19475140">
              <a:off x="4609711" y="2095272"/>
              <a:ext cx="2295052" cy="400110"/>
            </a:xfrm>
            <a:prstGeom prst="rect">
              <a:avLst/>
            </a:prstGeom>
            <a:solidFill>
              <a:srgbClr val="FF0000"/>
            </a:solidFill>
            <a:ln w="50800">
              <a:solidFill>
                <a:schemeClr val="tx1"/>
              </a:solidFill>
            </a:ln>
          </p:spPr>
          <p:txBody>
            <a:bodyPr wrap="none" rtlCol="0">
              <a:spAutoFit/>
            </a:bodyPr>
            <a:lstStyle/>
            <a:p>
              <a:r>
                <a:rPr lang="en-US" sz="2000" b="1" dirty="0" smtClean="0">
                  <a:solidFill>
                    <a:schemeClr val="bg1"/>
                  </a:solidFill>
                </a:rPr>
                <a:t>24,000 – </a:t>
              </a:r>
              <a:r>
                <a:rPr lang="en-US" sz="2000" b="1" dirty="0" err="1" smtClean="0">
                  <a:solidFill>
                    <a:schemeClr val="bg1"/>
                  </a:solidFill>
                </a:rPr>
                <a:t>Mal’ta</a:t>
              </a:r>
              <a:r>
                <a:rPr lang="en-US" sz="2000" b="1" dirty="0" smtClean="0">
                  <a:solidFill>
                    <a:schemeClr val="bg1"/>
                  </a:solidFill>
                </a:rPr>
                <a:t> Boy</a:t>
              </a:r>
              <a:endParaRPr lang="en-US" sz="2000" b="1" dirty="0">
                <a:solidFill>
                  <a:schemeClr val="bg1"/>
                </a:solidFill>
              </a:endParaRPr>
            </a:p>
          </p:txBody>
        </p:sp>
      </p:grpSp>
      <p:grpSp>
        <p:nvGrpSpPr>
          <p:cNvPr id="49" name="Group 79"/>
          <p:cNvGrpSpPr/>
          <p:nvPr/>
        </p:nvGrpSpPr>
        <p:grpSpPr>
          <a:xfrm>
            <a:off x="6646390" y="1281135"/>
            <a:ext cx="2708434" cy="3115567"/>
            <a:chOff x="4522380" y="1827943"/>
            <a:chExt cx="2708434" cy="3115567"/>
          </a:xfrm>
        </p:grpSpPr>
        <p:cxnSp>
          <p:nvCxnSpPr>
            <p:cNvPr id="50" name="Straight Arrow Connector 49"/>
            <p:cNvCxnSpPr/>
            <p:nvPr/>
          </p:nvCxnSpPr>
          <p:spPr>
            <a:xfrm rot="5400000" flipH="1" flipV="1">
              <a:off x="3983836" y="3887762"/>
              <a:ext cx="2109908" cy="1588"/>
            </a:xfrm>
            <a:prstGeom prst="straightConnector1">
              <a:avLst/>
            </a:prstGeom>
            <a:ln w="50800">
              <a:solidFill>
                <a:srgbClr val="FF0000"/>
              </a:solidFill>
              <a:headEnd type="none"/>
              <a:tailEnd type="arrow"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rot="19475140">
              <a:off x="4522380" y="1827943"/>
              <a:ext cx="2708434" cy="400110"/>
            </a:xfrm>
            <a:prstGeom prst="rect">
              <a:avLst/>
            </a:prstGeom>
            <a:solidFill>
              <a:srgbClr val="FF0000"/>
            </a:solidFill>
            <a:ln w="50800">
              <a:solidFill>
                <a:schemeClr val="tx1"/>
              </a:solidFill>
            </a:ln>
          </p:spPr>
          <p:txBody>
            <a:bodyPr wrap="none" rtlCol="0">
              <a:spAutoFit/>
            </a:bodyPr>
            <a:lstStyle/>
            <a:p>
              <a:r>
                <a:rPr lang="en-US" sz="2000" b="1" dirty="0" smtClean="0">
                  <a:solidFill>
                    <a:schemeClr val="bg1"/>
                  </a:solidFill>
                </a:rPr>
                <a:t>10,000 – On-Your-Knees</a:t>
              </a:r>
              <a:endParaRPr lang="en-US" sz="2000" b="1" dirty="0">
                <a:solidFill>
                  <a:schemeClr val="bg1"/>
                </a:solidFill>
              </a:endParaRPr>
            </a:p>
          </p:txBody>
        </p:sp>
      </p:grpSp>
      <p:sp useBgFill="1">
        <p:nvSpPr>
          <p:cNvPr id="128" name="TextBox 3"/>
          <p:cNvSpPr txBox="1">
            <a:spLocks noChangeArrowheads="1"/>
          </p:cNvSpPr>
          <p:nvPr/>
        </p:nvSpPr>
        <p:spPr bwMode="auto">
          <a:xfrm rot="20812354">
            <a:off x="-19683" y="3972279"/>
            <a:ext cx="9144000" cy="1016000"/>
          </a:xfrm>
          <a:prstGeom prst="rect">
            <a:avLst/>
          </a:prstGeom>
          <a:ln w="9525">
            <a:noFill/>
            <a:miter lim="800000"/>
            <a:headEnd/>
            <a:tailEnd/>
          </a:ln>
        </p:spPr>
        <p:txBody>
          <a:bodyPr wrap="square">
            <a:spAutoFit/>
          </a:bodyPr>
          <a:lstStyle/>
          <a:p>
            <a:pPr algn="ctr">
              <a:defRPr/>
            </a:pPr>
            <a:r>
              <a:rPr lang="en-US" sz="6000" b="1" dirty="0" smtClean="0">
                <a:solidFill>
                  <a:srgbClr val="FF0000"/>
                </a:solidFill>
                <a:effectLst>
                  <a:outerShdw dist="50800" dir="5400000" algn="ctr" rotWithShape="0">
                    <a:schemeClr val="bg1"/>
                  </a:outerShdw>
                </a:effectLst>
                <a:latin typeface="Tempus Sans ITC" pitchFamily="82" charset="0"/>
              </a:rPr>
              <a:t>It started with an Ice Age!</a:t>
            </a:r>
            <a:endParaRPr lang="en-US" sz="6000" b="1" dirty="0">
              <a:solidFill>
                <a:srgbClr val="FF0000"/>
              </a:solidFill>
              <a:effectLst>
                <a:outerShdw dist="50800" dir="5400000" algn="ctr" rotWithShape="0">
                  <a:schemeClr val="bg1"/>
                </a:outerShdw>
              </a:effectLst>
              <a:latin typeface="Tempus Sans ITC" pitchFamily="82" charset="0"/>
            </a:endParaRPr>
          </a:p>
        </p:txBody>
      </p:sp>
      <p:grpSp>
        <p:nvGrpSpPr>
          <p:cNvPr id="52" name="Group 51"/>
          <p:cNvGrpSpPr/>
          <p:nvPr/>
        </p:nvGrpSpPr>
        <p:grpSpPr>
          <a:xfrm>
            <a:off x="1820286" y="1332911"/>
            <a:ext cx="3009301" cy="3058909"/>
            <a:chOff x="1820286" y="1332911"/>
            <a:chExt cx="3009301" cy="3058909"/>
          </a:xfrm>
        </p:grpSpPr>
        <p:grpSp>
          <p:nvGrpSpPr>
            <p:cNvPr id="56" name="Group 79"/>
            <p:cNvGrpSpPr/>
            <p:nvPr/>
          </p:nvGrpSpPr>
          <p:grpSpPr>
            <a:xfrm>
              <a:off x="1820286" y="1332911"/>
              <a:ext cx="3009301" cy="3058909"/>
              <a:chOff x="4806998" y="1960015"/>
              <a:chExt cx="3009301" cy="3058909"/>
            </a:xfrm>
          </p:grpSpPr>
          <p:cxnSp>
            <p:nvCxnSpPr>
              <p:cNvPr id="58" name="Straight Arrow Connector 57"/>
              <p:cNvCxnSpPr/>
              <p:nvPr/>
            </p:nvCxnSpPr>
            <p:spPr>
              <a:xfrm rot="5400000" flipH="1" flipV="1">
                <a:off x="4063145" y="4266557"/>
                <a:ext cx="1496220" cy="8514"/>
              </a:xfrm>
              <a:prstGeom prst="straightConnector1">
                <a:avLst/>
              </a:prstGeom>
              <a:ln w="50800">
                <a:solidFill>
                  <a:srgbClr val="FF0000"/>
                </a:solidFill>
                <a:headEnd type="none"/>
                <a:tailEnd type="none" w="lg" len="lg"/>
              </a:ln>
              <a:effectLst>
                <a:outerShdw dist="50800" dir="19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rot="19475140">
                <a:off x="5426077" y="1960015"/>
                <a:ext cx="2390222" cy="400110"/>
              </a:xfrm>
              <a:prstGeom prst="rect">
                <a:avLst/>
              </a:prstGeom>
              <a:solidFill>
                <a:srgbClr val="FF0000"/>
              </a:solidFill>
              <a:ln w="50800">
                <a:solidFill>
                  <a:schemeClr val="tx1"/>
                </a:solidFill>
              </a:ln>
            </p:spPr>
            <p:txBody>
              <a:bodyPr wrap="square" rtlCol="0">
                <a:spAutoFit/>
              </a:bodyPr>
              <a:lstStyle/>
              <a:p>
                <a:r>
                  <a:rPr lang="en-US" sz="2000" b="1" dirty="0" smtClean="0">
                    <a:solidFill>
                      <a:schemeClr val="bg1"/>
                    </a:solidFill>
                  </a:rPr>
                  <a:t>&gt;40,000 – X Woman</a:t>
                </a:r>
                <a:endParaRPr lang="en-US" sz="2000" b="1" dirty="0">
                  <a:solidFill>
                    <a:schemeClr val="bg1"/>
                  </a:solidFill>
                </a:endParaRPr>
              </a:p>
            </p:txBody>
          </p:sp>
        </p:grpSp>
        <p:cxnSp>
          <p:nvCxnSpPr>
            <p:cNvPr id="57" name="Straight Arrow Connector 56"/>
            <p:cNvCxnSpPr>
              <a:endCxn id="59" idx="1"/>
            </p:cNvCxnSpPr>
            <p:nvPr/>
          </p:nvCxnSpPr>
          <p:spPr>
            <a:xfrm flipV="1">
              <a:off x="1828800" y="2225515"/>
              <a:ext cx="831681" cy="670085"/>
            </a:xfrm>
            <a:prstGeom prst="straightConnector1">
              <a:avLst/>
            </a:prstGeom>
            <a:ln w="50800">
              <a:solidFill>
                <a:srgbClr val="FF0000"/>
              </a:solidFill>
              <a:headEnd type="none"/>
              <a:tailEnd type="arrow" w="lg" len="lg"/>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useBgFill="1">
        <p:nvSpPr>
          <p:cNvPr id="54" name="Rectangle 53"/>
          <p:cNvSpPr/>
          <p:nvPr/>
        </p:nvSpPr>
        <p:spPr>
          <a:xfrm rot="19319950">
            <a:off x="2066356" y="2236196"/>
            <a:ext cx="657951" cy="4629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52400" y="762000"/>
            <a:ext cx="3429000" cy="2000548"/>
          </a:xfrm>
          <a:prstGeom prst="rect">
            <a:avLst/>
          </a:prstGeom>
          <a:noFill/>
        </p:spPr>
        <p:txBody>
          <a:bodyPr wrap="square" rtlCol="0">
            <a:spAutoFit/>
          </a:bodyPr>
          <a:lstStyle/>
          <a:p>
            <a:r>
              <a:rPr lang="en-US" sz="4000" b="1" dirty="0" smtClean="0">
                <a:solidFill>
                  <a:srgbClr val="FF0000"/>
                </a:solidFill>
                <a:effectLst>
                  <a:outerShdw dist="50800" dir="5400000" algn="ctr" rotWithShape="0">
                    <a:schemeClr val="tx1"/>
                  </a:outerShdw>
                </a:effectLst>
                <a:latin typeface="Tempus Sans ITC" pitchFamily="82" charset="0"/>
              </a:rPr>
              <a:t>  </a:t>
            </a:r>
            <a:r>
              <a:rPr lang="en-US" sz="4000" b="1" u="sng" dirty="0" smtClean="0">
                <a:solidFill>
                  <a:srgbClr val="FF0000"/>
                </a:solidFill>
                <a:effectLst>
                  <a:outerShdw dist="50800" dir="5400000" algn="ctr" rotWithShape="0">
                    <a:schemeClr val="tx1"/>
                  </a:outerShdw>
                </a:effectLst>
                <a:latin typeface="Tempus Sans ITC" pitchFamily="82" charset="0"/>
              </a:rPr>
              <a:t>this Session</a:t>
            </a:r>
          </a:p>
          <a:p>
            <a:r>
              <a:rPr lang="en-US" sz="2800" b="1" dirty="0" smtClean="0">
                <a:solidFill>
                  <a:srgbClr val="FF0000"/>
                </a:solidFill>
                <a:effectLst>
                  <a:outerShdw dist="50800" dir="5400000" algn="ctr" rotWithShape="0">
                    <a:schemeClr val="tx1"/>
                  </a:outerShdw>
                </a:effectLst>
                <a:latin typeface="Tempus Sans ITC" pitchFamily="82" charset="0"/>
              </a:rPr>
              <a:t>     (</a:t>
            </a:r>
            <a:r>
              <a:rPr lang="en-US" sz="2800" b="1" dirty="0" err="1" smtClean="0">
                <a:solidFill>
                  <a:srgbClr val="FF0000"/>
                </a:solidFill>
                <a:effectLst>
                  <a:outerShdw dist="50800" dir="5400000" algn="ctr" rotWithShape="0">
                    <a:schemeClr val="tx1"/>
                  </a:outerShdw>
                </a:effectLst>
                <a:latin typeface="Tempus Sans ITC" pitchFamily="82" charset="0"/>
              </a:rPr>
              <a:t>Beringia</a:t>
            </a:r>
            <a:r>
              <a:rPr lang="en-US" sz="2800" b="1" dirty="0" smtClean="0">
                <a:solidFill>
                  <a:srgbClr val="FF0000"/>
                </a:solidFill>
                <a:effectLst>
                  <a:outerShdw dist="50800" dir="5400000" algn="ctr" rotWithShape="0">
                    <a:schemeClr val="tx1"/>
                  </a:outerShdw>
                </a:effectLst>
                <a:latin typeface="Tempus Sans ITC" pitchFamily="82" charset="0"/>
              </a:rPr>
              <a:t>)</a:t>
            </a:r>
          </a:p>
          <a:p>
            <a:r>
              <a:rPr lang="en-US" sz="2800" b="1" dirty="0" smtClean="0">
                <a:solidFill>
                  <a:srgbClr val="FF0000"/>
                </a:solidFill>
                <a:effectLst>
                  <a:outerShdw dist="50800" dir="5400000" algn="ctr" rotWithShape="0">
                    <a:schemeClr val="tx1"/>
                  </a:outerShdw>
                </a:effectLst>
                <a:latin typeface="Tempus Sans ITC" pitchFamily="82" charset="0"/>
              </a:rPr>
              <a:t> - Siberia</a:t>
            </a:r>
          </a:p>
          <a:p>
            <a:r>
              <a:rPr lang="en-US" sz="2800" b="1" dirty="0" smtClean="0">
                <a:solidFill>
                  <a:srgbClr val="FF0000"/>
                </a:solidFill>
                <a:effectLst>
                  <a:outerShdw dist="50800" dir="5400000" algn="ctr" rotWithShape="0">
                    <a:schemeClr val="tx1"/>
                  </a:outerShdw>
                </a:effectLst>
                <a:latin typeface="Tempus Sans ITC" pitchFamily="82" charset="0"/>
              </a:rPr>
              <a:t> -Prince of Wales Is.</a:t>
            </a:r>
            <a:endParaRPr lang="en-US" sz="2800" b="1" u="sng" dirty="0" smtClean="0">
              <a:solidFill>
                <a:srgbClr val="FF0000"/>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3"/>
                                        </p:tgtEl>
                                      </p:cBhvr>
                                    </p:animEffect>
                                    <p:set>
                                      <p:cBhvr>
                                        <p:cTn id="7" dur="1" fill="hold">
                                          <p:stCondLst>
                                            <p:cond delay="999"/>
                                          </p:stCondLst>
                                        </p:cTn>
                                        <p:tgtEl>
                                          <p:spTgt spid="12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2"/>
                                        </p:tgtEl>
                                      </p:cBhvr>
                                    </p:animEffect>
                                    <p:set>
                                      <p:cBhvr>
                                        <p:cTn id="10" dur="1" fill="hold">
                                          <p:stCondLst>
                                            <p:cond delay="999"/>
                                          </p:stCondLst>
                                        </p:cTn>
                                        <p:tgtEl>
                                          <p:spTgt spid="5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49"/>
                                        </p:tgtEl>
                                      </p:cBhvr>
                                    </p:animEffect>
                                    <p:set>
                                      <p:cBhvr>
                                        <p:cTn id="13" dur="1" fill="hold">
                                          <p:stCondLst>
                                            <p:cond delay="999"/>
                                          </p:stCondLst>
                                        </p:cTn>
                                        <p:tgtEl>
                                          <p:spTgt spid="4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5"/>
                                        </p:tgtEl>
                                      </p:cBhvr>
                                    </p:animEffect>
                                    <p:set>
                                      <p:cBhvr>
                                        <p:cTn id="16" dur="1" fill="hold">
                                          <p:stCondLst>
                                            <p:cond delay="999"/>
                                          </p:stCondLst>
                                        </p:cTn>
                                        <p:tgtEl>
                                          <p:spTgt spid="4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6"/>
                                        </p:tgtEl>
                                      </p:cBhvr>
                                    </p:animEffect>
                                    <p:set>
                                      <p:cBhvr>
                                        <p:cTn id="19" dur="1" fill="hold">
                                          <p:stCondLst>
                                            <p:cond delay="999"/>
                                          </p:stCondLst>
                                        </p:cTn>
                                        <p:tgtEl>
                                          <p:spTgt spid="4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54"/>
                                        </p:tgtEl>
                                      </p:cBhvr>
                                    </p:animEffect>
                                    <p:set>
                                      <p:cBhvr>
                                        <p:cTn id="22" dur="1" fill="hold">
                                          <p:stCondLst>
                                            <p:cond delay="999"/>
                                          </p:stCondLst>
                                        </p:cTn>
                                        <p:tgtEl>
                                          <p:spTgt spid="54"/>
                                        </p:tgtEl>
                                        <p:attrNameLst>
                                          <p:attrName>style.visibility</p:attrName>
                                        </p:attrNameLst>
                                      </p:cBhvr>
                                      <p:to>
                                        <p:strVal val="hidden"/>
                                      </p:to>
                                    </p:set>
                                  </p:childTnLst>
                                </p:cTn>
                              </p:par>
                              <p:par>
                                <p:cTn id="23" presetID="64" presetClass="path" presetSubtype="0" accel="50000" decel="50000" fill="hold" grpId="0" nodeType="withEffect">
                                  <p:stCondLst>
                                    <p:cond delay="0"/>
                                  </p:stCondLst>
                                  <p:childTnLst>
                                    <p:animMotion origin="layout" path="M 3.33333E-6 -7.40741E-7 L -0.28959 -0.57546 " pathEditMode="relative" rAng="0" ptsTypes="AA">
                                      <p:cBhvr>
                                        <p:cTn id="24" dur="1000" fill="hold"/>
                                        <p:tgtEl>
                                          <p:spTgt spid="128"/>
                                        </p:tgtEl>
                                        <p:attrNameLst>
                                          <p:attrName>ppt_x</p:attrName>
                                          <p:attrName>ppt_y</p:attrName>
                                        </p:attrNameLst>
                                      </p:cBhvr>
                                      <p:rCtr x="-145" y="-288"/>
                                    </p:animMotion>
                                  </p:childTnLst>
                                </p:cTn>
                              </p:par>
                              <p:par>
                                <p:cTn id="25" presetID="3" presetClass="emph" presetSubtype="2" fill="hold" grpId="1" nodeType="withEffect">
                                  <p:stCondLst>
                                    <p:cond delay="0"/>
                                  </p:stCondLst>
                                  <p:childTnLst>
                                    <p:animClr clrSpc="rgb">
                                      <p:cBhvr override="childStyle">
                                        <p:cTn id="26" dur="1000" fill="hold"/>
                                        <p:tgtEl>
                                          <p:spTgt spid="128"/>
                                        </p:tgtEl>
                                        <p:attrNameLst>
                                          <p:attrName>style.color</p:attrName>
                                        </p:attrNameLst>
                                      </p:cBhvr>
                                      <p:to>
                                        <a:schemeClr val="tx1"/>
                                      </p:to>
                                    </p:animClr>
                                  </p:childTnLst>
                                </p:cTn>
                              </p:par>
                              <p:par>
                                <p:cTn id="27" presetID="8" presetClass="emph" presetSubtype="0" fill="hold" grpId="3" nodeType="withEffect">
                                  <p:stCondLst>
                                    <p:cond delay="0"/>
                                  </p:stCondLst>
                                  <p:childTnLst>
                                    <p:animRot by="600000">
                                      <p:cBhvr>
                                        <p:cTn id="28" dur="1000" fill="hold"/>
                                        <p:tgtEl>
                                          <p:spTgt spid="128"/>
                                        </p:tgtEl>
                                        <p:attrNameLst>
                                          <p:attrName>r</p:attrName>
                                        </p:attrNameLst>
                                      </p:cBhvr>
                                    </p:animRot>
                                  </p:childTnLst>
                                </p:cTn>
                              </p:par>
                              <p:par>
                                <p:cTn id="29" presetID="53" presetClass="exit" presetSubtype="0" fill="hold" grpId="2" nodeType="withEffect">
                                  <p:stCondLst>
                                    <p:cond delay="500"/>
                                  </p:stCondLst>
                                  <p:childTnLst>
                                    <p:anim calcmode="lin" valueType="num">
                                      <p:cBhvr>
                                        <p:cTn id="30" dur="1000"/>
                                        <p:tgtEl>
                                          <p:spTgt spid="128"/>
                                        </p:tgtEl>
                                        <p:attrNameLst>
                                          <p:attrName>ppt_w</p:attrName>
                                        </p:attrNameLst>
                                      </p:cBhvr>
                                      <p:tavLst>
                                        <p:tav tm="0">
                                          <p:val>
                                            <p:strVal val="ppt_w"/>
                                          </p:val>
                                        </p:tav>
                                        <p:tav tm="100000">
                                          <p:val>
                                            <p:fltVal val="0"/>
                                          </p:val>
                                        </p:tav>
                                      </p:tavLst>
                                    </p:anim>
                                    <p:anim calcmode="lin" valueType="num">
                                      <p:cBhvr>
                                        <p:cTn id="31" dur="1000"/>
                                        <p:tgtEl>
                                          <p:spTgt spid="128"/>
                                        </p:tgtEl>
                                        <p:attrNameLst>
                                          <p:attrName>ppt_h</p:attrName>
                                        </p:attrNameLst>
                                      </p:cBhvr>
                                      <p:tavLst>
                                        <p:tav tm="0">
                                          <p:val>
                                            <p:strVal val="ppt_h"/>
                                          </p:val>
                                        </p:tav>
                                        <p:tav tm="100000">
                                          <p:val>
                                            <p:fltVal val="0"/>
                                          </p:val>
                                        </p:tav>
                                      </p:tavLst>
                                    </p:anim>
                                    <p:animEffect transition="out" filter="fade">
                                      <p:cBhvr>
                                        <p:cTn id="32" dur="1000"/>
                                        <p:tgtEl>
                                          <p:spTgt spid="128"/>
                                        </p:tgtEl>
                                      </p:cBhvr>
                                    </p:animEffect>
                                    <p:set>
                                      <p:cBhvr>
                                        <p:cTn id="33" dur="1" fill="hold">
                                          <p:stCondLst>
                                            <p:cond delay="999"/>
                                          </p:stCondLst>
                                        </p:cTn>
                                        <p:tgtEl>
                                          <p:spTgt spid="128"/>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129"/>
                                        </p:tgtEl>
                                        <p:attrNameLst>
                                          <p:attrName>style.visibility</p:attrName>
                                        </p:attrNameLst>
                                      </p:cBhvr>
                                      <p:to>
                                        <p:strVal val="visible"/>
                                      </p:to>
                                    </p:set>
                                    <p:animEffect transition="in" filter="fade">
                                      <p:cBhvr>
                                        <p:cTn id="36"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8" grpId="0" animBg="1"/>
      <p:bldP spid="128" grpId="1" animBg="1"/>
      <p:bldP spid="128" grpId="2" animBg="1"/>
      <p:bldP spid="128" grpId="3" animBg="1"/>
      <p:bldP spid="54" grpId="0" animBg="1"/>
      <p:bldP spid="4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685800"/>
            <a:ext cx="9189719" cy="6879002"/>
            <a:chOff x="0" y="685800"/>
            <a:chExt cx="9189719" cy="6879002"/>
          </a:xfrm>
        </p:grpSpPr>
        <p:pic>
          <p:nvPicPr>
            <p:cNvPr id="14338" name="Picture 2"/>
            <p:cNvPicPr>
              <a:picLocks noChangeAspect="1" noChangeArrowheads="1"/>
            </p:cNvPicPr>
            <p:nvPr/>
          </p:nvPicPr>
          <p:blipFill>
            <a:blip r:embed="rId3" cstate="print"/>
            <a:srcRect/>
            <a:stretch>
              <a:fillRect/>
            </a:stretch>
          </p:blipFill>
          <p:spPr bwMode="auto">
            <a:xfrm>
              <a:off x="0" y="685800"/>
              <a:ext cx="9144000" cy="6879002"/>
            </a:xfrm>
            <a:prstGeom prst="rect">
              <a:avLst/>
            </a:prstGeom>
            <a:noFill/>
            <a:ln w="9525">
              <a:noFill/>
              <a:miter lim="800000"/>
              <a:headEnd/>
              <a:tailEnd/>
            </a:ln>
          </p:spPr>
        </p:pic>
        <p:sp>
          <p:nvSpPr>
            <p:cNvPr id="19" name="Rectangle 18"/>
            <p:cNvSpPr/>
            <p:nvPr/>
          </p:nvSpPr>
          <p:spPr>
            <a:xfrm>
              <a:off x="8915400" y="685800"/>
              <a:ext cx="274319" cy="144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p:cNvSpPr/>
          <p:nvPr/>
        </p:nvSpPr>
        <p:spPr>
          <a:xfrm>
            <a:off x="4676775" y="4460875"/>
            <a:ext cx="657225" cy="1778000"/>
          </a:xfrm>
          <a:custGeom>
            <a:avLst/>
            <a:gdLst>
              <a:gd name="connsiteX0" fmla="*/ 632984 w 632984"/>
              <a:gd name="connsiteY0" fmla="*/ 70762 h 1776732"/>
              <a:gd name="connsiteX1" fmla="*/ 592041 w 632984"/>
              <a:gd name="connsiteY1" fmla="*/ 84410 h 1776732"/>
              <a:gd name="connsiteX2" fmla="*/ 564745 w 632984"/>
              <a:gd name="connsiteY2" fmla="*/ 125353 h 1776732"/>
              <a:gd name="connsiteX3" fmla="*/ 523802 w 632984"/>
              <a:gd name="connsiteY3" fmla="*/ 152649 h 1776732"/>
              <a:gd name="connsiteX4" fmla="*/ 469211 w 632984"/>
              <a:gd name="connsiteY4" fmla="*/ 207240 h 1776732"/>
              <a:gd name="connsiteX5" fmla="*/ 441915 w 632984"/>
              <a:gd name="connsiteY5" fmla="*/ 248183 h 1776732"/>
              <a:gd name="connsiteX6" fmla="*/ 400972 w 632984"/>
              <a:gd name="connsiteY6" fmla="*/ 261831 h 1776732"/>
              <a:gd name="connsiteX7" fmla="*/ 360029 w 632984"/>
              <a:gd name="connsiteY7" fmla="*/ 289126 h 1776732"/>
              <a:gd name="connsiteX8" fmla="*/ 319086 w 632984"/>
              <a:gd name="connsiteY8" fmla="*/ 302774 h 1776732"/>
              <a:gd name="connsiteX9" fmla="*/ 196256 w 632984"/>
              <a:gd name="connsiteY9" fmla="*/ 384661 h 1776732"/>
              <a:gd name="connsiteX10" fmla="*/ 155312 w 632984"/>
              <a:gd name="connsiteY10" fmla="*/ 411956 h 1776732"/>
              <a:gd name="connsiteX11" fmla="*/ 114369 w 632984"/>
              <a:gd name="connsiteY11" fmla="*/ 425604 h 1776732"/>
              <a:gd name="connsiteX12" fmla="*/ 87074 w 632984"/>
              <a:gd name="connsiteY12" fmla="*/ 466547 h 1776732"/>
              <a:gd name="connsiteX13" fmla="*/ 59778 w 632984"/>
              <a:gd name="connsiteY13" fmla="*/ 548434 h 1776732"/>
              <a:gd name="connsiteX14" fmla="*/ 32483 w 632984"/>
              <a:gd name="connsiteY14" fmla="*/ 630320 h 1776732"/>
              <a:gd name="connsiteX15" fmla="*/ 18835 w 632984"/>
              <a:gd name="connsiteY15" fmla="*/ 671264 h 1776732"/>
              <a:gd name="connsiteX16" fmla="*/ 5187 w 632984"/>
              <a:gd name="connsiteY16" fmla="*/ 712207 h 1776732"/>
              <a:gd name="connsiteX17" fmla="*/ 18835 w 632984"/>
              <a:gd name="connsiteY17" fmla="*/ 875980 h 1776732"/>
              <a:gd name="connsiteX18" fmla="*/ 32483 w 632984"/>
              <a:gd name="connsiteY18" fmla="*/ 957867 h 1776732"/>
              <a:gd name="connsiteX19" fmla="*/ 46130 w 632984"/>
              <a:gd name="connsiteY19" fmla="*/ 1067049 h 1776732"/>
              <a:gd name="connsiteX20" fmla="*/ 87074 w 632984"/>
              <a:gd name="connsiteY20" fmla="*/ 1640255 h 1776732"/>
              <a:gd name="connsiteX21" fmla="*/ 100721 w 632984"/>
              <a:gd name="connsiteY21" fmla="*/ 1694846 h 1776732"/>
              <a:gd name="connsiteX22" fmla="*/ 128017 w 632984"/>
              <a:gd name="connsiteY22" fmla="*/ 1776732 h 1776732"/>
              <a:gd name="connsiteX23" fmla="*/ 114369 w 632984"/>
              <a:gd name="connsiteY23" fmla="*/ 1558368 h 1776732"/>
              <a:gd name="connsiteX24" fmla="*/ 100721 w 632984"/>
              <a:gd name="connsiteY24" fmla="*/ 1517425 h 1776732"/>
              <a:gd name="connsiteX25" fmla="*/ 114369 w 632984"/>
              <a:gd name="connsiteY25" fmla="*/ 1408243 h 1776732"/>
              <a:gd name="connsiteX26" fmla="*/ 141665 w 632984"/>
              <a:gd name="connsiteY26" fmla="*/ 1217174 h 1776732"/>
              <a:gd name="connsiteX27" fmla="*/ 100721 w 632984"/>
              <a:gd name="connsiteY27" fmla="*/ 807741 h 1776732"/>
              <a:gd name="connsiteX28" fmla="*/ 32483 w 632984"/>
              <a:gd name="connsiteY28" fmla="*/ 684911 h 1776732"/>
              <a:gd name="connsiteX29" fmla="*/ 5187 w 632984"/>
              <a:gd name="connsiteY29" fmla="*/ 643968 h 1776732"/>
              <a:gd name="connsiteX30" fmla="*/ 18835 w 632984"/>
              <a:gd name="connsiteY30" fmla="*/ 684911 h 1776732"/>
              <a:gd name="connsiteX31" fmla="*/ 32483 w 632984"/>
              <a:gd name="connsiteY31" fmla="*/ 725855 h 1776732"/>
              <a:gd name="connsiteX32" fmla="*/ 73426 w 632984"/>
              <a:gd name="connsiteY32" fmla="*/ 712207 h 1776732"/>
              <a:gd name="connsiteX33" fmla="*/ 114369 w 632984"/>
              <a:gd name="connsiteY33" fmla="*/ 603025 h 1776732"/>
              <a:gd name="connsiteX34" fmla="*/ 141665 w 632984"/>
              <a:gd name="connsiteY34" fmla="*/ 507490 h 1776732"/>
              <a:gd name="connsiteX35" fmla="*/ 196256 w 632984"/>
              <a:gd name="connsiteY35" fmla="*/ 425604 h 1776732"/>
              <a:gd name="connsiteX36" fmla="*/ 278142 w 632984"/>
              <a:gd name="connsiteY36" fmla="*/ 357365 h 1776732"/>
              <a:gd name="connsiteX37" fmla="*/ 305438 w 632984"/>
              <a:gd name="connsiteY37" fmla="*/ 398308 h 1776732"/>
              <a:gd name="connsiteX38" fmla="*/ 332733 w 632984"/>
              <a:gd name="connsiteY38" fmla="*/ 507490 h 1776732"/>
              <a:gd name="connsiteX39" fmla="*/ 360029 w 632984"/>
              <a:gd name="connsiteY39" fmla="*/ 589377 h 1776732"/>
              <a:gd name="connsiteX40" fmla="*/ 332733 w 632984"/>
              <a:gd name="connsiteY40" fmla="*/ 807741 h 1776732"/>
              <a:gd name="connsiteX41" fmla="*/ 305438 w 632984"/>
              <a:gd name="connsiteY41" fmla="*/ 916923 h 1776732"/>
              <a:gd name="connsiteX42" fmla="*/ 291790 w 632984"/>
              <a:gd name="connsiteY42" fmla="*/ 1053401 h 1776732"/>
              <a:gd name="connsiteX43" fmla="*/ 319086 w 632984"/>
              <a:gd name="connsiteY43" fmla="*/ 835037 h 1776732"/>
              <a:gd name="connsiteX44" fmla="*/ 305438 w 632984"/>
              <a:gd name="connsiteY44" fmla="*/ 725855 h 1776732"/>
              <a:gd name="connsiteX45" fmla="*/ 291790 w 632984"/>
              <a:gd name="connsiteY45" fmla="*/ 684911 h 1776732"/>
              <a:gd name="connsiteX46" fmla="*/ 278142 w 632984"/>
              <a:gd name="connsiteY46" fmla="*/ 616672 h 1776732"/>
              <a:gd name="connsiteX47" fmla="*/ 264495 w 632984"/>
              <a:gd name="connsiteY47" fmla="*/ 562081 h 1776732"/>
              <a:gd name="connsiteX48" fmla="*/ 250847 w 632984"/>
              <a:gd name="connsiteY48" fmla="*/ 521138 h 1776732"/>
              <a:gd name="connsiteX49" fmla="*/ 237199 w 632984"/>
              <a:gd name="connsiteY49" fmla="*/ 452899 h 1776732"/>
              <a:gd name="connsiteX50" fmla="*/ 264495 w 632984"/>
              <a:gd name="connsiteY50" fmla="*/ 302774 h 1776732"/>
              <a:gd name="connsiteX51" fmla="*/ 305438 w 632984"/>
              <a:gd name="connsiteY51" fmla="*/ 261831 h 1776732"/>
              <a:gd name="connsiteX52" fmla="*/ 332733 w 632984"/>
              <a:gd name="connsiteY52" fmla="*/ 220887 h 1776732"/>
              <a:gd name="connsiteX53" fmla="*/ 373677 w 632984"/>
              <a:gd name="connsiteY53" fmla="*/ 193592 h 1776732"/>
              <a:gd name="connsiteX54" fmla="*/ 496506 w 632984"/>
              <a:gd name="connsiteY54" fmla="*/ 84410 h 1776732"/>
              <a:gd name="connsiteX55" fmla="*/ 564745 w 632984"/>
              <a:gd name="connsiteY55" fmla="*/ 29819 h 1776732"/>
              <a:gd name="connsiteX56" fmla="*/ 619336 w 632984"/>
              <a:gd name="connsiteY56" fmla="*/ 2523 h 1776732"/>
              <a:gd name="connsiteX57" fmla="*/ 619336 w 632984"/>
              <a:gd name="connsiteY57" fmla="*/ 2523 h 1776732"/>
              <a:gd name="connsiteX58" fmla="*/ 619336 w 632984"/>
              <a:gd name="connsiteY58" fmla="*/ 16171 h 1776732"/>
              <a:gd name="connsiteX59" fmla="*/ 578393 w 632984"/>
              <a:gd name="connsiteY59" fmla="*/ 98058 h 177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32984" h="1776732">
                <a:moveTo>
                  <a:pt x="632984" y="70762"/>
                </a:moveTo>
                <a:cubicBezTo>
                  <a:pt x="619336" y="75311"/>
                  <a:pt x="603275" y="75423"/>
                  <a:pt x="592041" y="84410"/>
                </a:cubicBezTo>
                <a:cubicBezTo>
                  <a:pt x="579233" y="94657"/>
                  <a:pt x="576343" y="113755"/>
                  <a:pt x="564745" y="125353"/>
                </a:cubicBezTo>
                <a:cubicBezTo>
                  <a:pt x="553147" y="136951"/>
                  <a:pt x="537450" y="143550"/>
                  <a:pt x="523802" y="152649"/>
                </a:cubicBezTo>
                <a:cubicBezTo>
                  <a:pt x="494025" y="241979"/>
                  <a:pt x="535382" y="154304"/>
                  <a:pt x="469211" y="207240"/>
                </a:cubicBezTo>
                <a:cubicBezTo>
                  <a:pt x="456403" y="217487"/>
                  <a:pt x="454723" y="237936"/>
                  <a:pt x="441915" y="248183"/>
                </a:cubicBezTo>
                <a:cubicBezTo>
                  <a:pt x="430681" y="257170"/>
                  <a:pt x="413839" y="255397"/>
                  <a:pt x="400972" y="261831"/>
                </a:cubicBezTo>
                <a:cubicBezTo>
                  <a:pt x="386301" y="269166"/>
                  <a:pt x="374700" y="281791"/>
                  <a:pt x="360029" y="289126"/>
                </a:cubicBezTo>
                <a:cubicBezTo>
                  <a:pt x="347162" y="295560"/>
                  <a:pt x="331662" y="295788"/>
                  <a:pt x="319086" y="302774"/>
                </a:cubicBezTo>
                <a:cubicBezTo>
                  <a:pt x="319061" y="302788"/>
                  <a:pt x="216740" y="371005"/>
                  <a:pt x="196256" y="384661"/>
                </a:cubicBezTo>
                <a:cubicBezTo>
                  <a:pt x="182608" y="393760"/>
                  <a:pt x="170873" y="406769"/>
                  <a:pt x="155312" y="411956"/>
                </a:cubicBezTo>
                <a:lnTo>
                  <a:pt x="114369" y="425604"/>
                </a:lnTo>
                <a:cubicBezTo>
                  <a:pt x="105271" y="439252"/>
                  <a:pt x="93736" y="451558"/>
                  <a:pt x="87074" y="466547"/>
                </a:cubicBezTo>
                <a:cubicBezTo>
                  <a:pt x="75389" y="492839"/>
                  <a:pt x="68877" y="521138"/>
                  <a:pt x="59778" y="548434"/>
                </a:cubicBezTo>
                <a:lnTo>
                  <a:pt x="32483" y="630320"/>
                </a:lnTo>
                <a:lnTo>
                  <a:pt x="18835" y="671264"/>
                </a:lnTo>
                <a:lnTo>
                  <a:pt x="5187" y="712207"/>
                </a:lnTo>
                <a:cubicBezTo>
                  <a:pt x="9736" y="766798"/>
                  <a:pt x="12785" y="821535"/>
                  <a:pt x="18835" y="875980"/>
                </a:cubicBezTo>
                <a:cubicBezTo>
                  <a:pt x="21891" y="903483"/>
                  <a:pt x="28570" y="930473"/>
                  <a:pt x="32483" y="957867"/>
                </a:cubicBezTo>
                <a:cubicBezTo>
                  <a:pt x="37670" y="994176"/>
                  <a:pt x="41581" y="1030655"/>
                  <a:pt x="46130" y="1067049"/>
                </a:cubicBezTo>
                <a:cubicBezTo>
                  <a:pt x="50961" y="1158839"/>
                  <a:pt x="69677" y="1570661"/>
                  <a:pt x="87074" y="1640255"/>
                </a:cubicBezTo>
                <a:cubicBezTo>
                  <a:pt x="91623" y="1658452"/>
                  <a:pt x="95331" y="1676880"/>
                  <a:pt x="100721" y="1694846"/>
                </a:cubicBezTo>
                <a:cubicBezTo>
                  <a:pt x="108989" y="1722404"/>
                  <a:pt x="128017" y="1776732"/>
                  <a:pt x="128017" y="1776732"/>
                </a:cubicBezTo>
                <a:cubicBezTo>
                  <a:pt x="123468" y="1703944"/>
                  <a:pt x="122004" y="1630897"/>
                  <a:pt x="114369" y="1558368"/>
                </a:cubicBezTo>
                <a:cubicBezTo>
                  <a:pt x="112863" y="1544061"/>
                  <a:pt x="100721" y="1531811"/>
                  <a:pt x="100721" y="1517425"/>
                </a:cubicBezTo>
                <a:cubicBezTo>
                  <a:pt x="100721" y="1480748"/>
                  <a:pt x="109182" y="1444552"/>
                  <a:pt x="114369" y="1408243"/>
                </a:cubicBezTo>
                <a:cubicBezTo>
                  <a:pt x="153725" y="1132759"/>
                  <a:pt x="98503" y="1562461"/>
                  <a:pt x="141665" y="1217174"/>
                </a:cubicBezTo>
                <a:cubicBezTo>
                  <a:pt x="126818" y="860864"/>
                  <a:pt x="162574" y="993301"/>
                  <a:pt x="100721" y="807741"/>
                </a:cubicBezTo>
                <a:cubicBezTo>
                  <a:pt x="76699" y="735674"/>
                  <a:pt x="95058" y="778773"/>
                  <a:pt x="32483" y="684911"/>
                </a:cubicBezTo>
                <a:cubicBezTo>
                  <a:pt x="23384" y="671263"/>
                  <a:pt x="0" y="628407"/>
                  <a:pt x="5187" y="643968"/>
                </a:cubicBezTo>
                <a:lnTo>
                  <a:pt x="18835" y="684911"/>
                </a:lnTo>
                <a:lnTo>
                  <a:pt x="32483" y="725855"/>
                </a:lnTo>
                <a:cubicBezTo>
                  <a:pt x="46131" y="721306"/>
                  <a:pt x="62193" y="721194"/>
                  <a:pt x="73426" y="712207"/>
                </a:cubicBezTo>
                <a:cubicBezTo>
                  <a:pt x="107601" y="684867"/>
                  <a:pt x="105971" y="640815"/>
                  <a:pt x="114369" y="603025"/>
                </a:cubicBezTo>
                <a:cubicBezTo>
                  <a:pt x="116986" y="591247"/>
                  <a:pt x="133222" y="522688"/>
                  <a:pt x="141665" y="507490"/>
                </a:cubicBezTo>
                <a:cubicBezTo>
                  <a:pt x="157597" y="478813"/>
                  <a:pt x="168961" y="443801"/>
                  <a:pt x="196256" y="425604"/>
                </a:cubicBezTo>
                <a:cubicBezTo>
                  <a:pt x="253258" y="387602"/>
                  <a:pt x="225601" y="409906"/>
                  <a:pt x="278142" y="357365"/>
                </a:cubicBezTo>
                <a:cubicBezTo>
                  <a:pt x="287241" y="371013"/>
                  <a:pt x="298102" y="383637"/>
                  <a:pt x="305438" y="398308"/>
                </a:cubicBezTo>
                <a:cubicBezTo>
                  <a:pt x="322003" y="431438"/>
                  <a:pt x="323389" y="473227"/>
                  <a:pt x="332733" y="507490"/>
                </a:cubicBezTo>
                <a:cubicBezTo>
                  <a:pt x="340303" y="535248"/>
                  <a:pt x="360029" y="589377"/>
                  <a:pt x="360029" y="589377"/>
                </a:cubicBezTo>
                <a:cubicBezTo>
                  <a:pt x="335732" y="905227"/>
                  <a:pt x="367454" y="680432"/>
                  <a:pt x="332733" y="807741"/>
                </a:cubicBezTo>
                <a:cubicBezTo>
                  <a:pt x="322862" y="843933"/>
                  <a:pt x="305438" y="916923"/>
                  <a:pt x="305438" y="916923"/>
                </a:cubicBezTo>
                <a:cubicBezTo>
                  <a:pt x="300889" y="962416"/>
                  <a:pt x="284274" y="1098498"/>
                  <a:pt x="291790" y="1053401"/>
                </a:cubicBezTo>
                <a:cubicBezTo>
                  <a:pt x="303850" y="981045"/>
                  <a:pt x="319086" y="835037"/>
                  <a:pt x="319086" y="835037"/>
                </a:cubicBezTo>
                <a:cubicBezTo>
                  <a:pt x="314537" y="798643"/>
                  <a:pt x="311999" y="761941"/>
                  <a:pt x="305438" y="725855"/>
                </a:cubicBezTo>
                <a:cubicBezTo>
                  <a:pt x="302864" y="711701"/>
                  <a:pt x="295279" y="698868"/>
                  <a:pt x="291790" y="684911"/>
                </a:cubicBezTo>
                <a:cubicBezTo>
                  <a:pt x="286164" y="662407"/>
                  <a:pt x="283174" y="639316"/>
                  <a:pt x="278142" y="616672"/>
                </a:cubicBezTo>
                <a:cubicBezTo>
                  <a:pt x="274073" y="598362"/>
                  <a:pt x="269648" y="580116"/>
                  <a:pt x="264495" y="562081"/>
                </a:cubicBezTo>
                <a:cubicBezTo>
                  <a:pt x="260543" y="548249"/>
                  <a:pt x="254336" y="535094"/>
                  <a:pt x="250847" y="521138"/>
                </a:cubicBezTo>
                <a:cubicBezTo>
                  <a:pt x="245221" y="498634"/>
                  <a:pt x="241748" y="475645"/>
                  <a:pt x="237199" y="452899"/>
                </a:cubicBezTo>
                <a:cubicBezTo>
                  <a:pt x="237778" y="448268"/>
                  <a:pt x="245074" y="331905"/>
                  <a:pt x="264495" y="302774"/>
                </a:cubicBezTo>
                <a:cubicBezTo>
                  <a:pt x="275201" y="286715"/>
                  <a:pt x="293082" y="276658"/>
                  <a:pt x="305438" y="261831"/>
                </a:cubicBezTo>
                <a:cubicBezTo>
                  <a:pt x="315939" y="249230"/>
                  <a:pt x="321135" y="232485"/>
                  <a:pt x="332733" y="220887"/>
                </a:cubicBezTo>
                <a:cubicBezTo>
                  <a:pt x="344331" y="209289"/>
                  <a:pt x="361417" y="204489"/>
                  <a:pt x="373677" y="193592"/>
                </a:cubicBezTo>
                <a:cubicBezTo>
                  <a:pt x="513908" y="68943"/>
                  <a:pt x="403581" y="146359"/>
                  <a:pt x="496506" y="84410"/>
                </a:cubicBezTo>
                <a:cubicBezTo>
                  <a:pt x="542520" y="15391"/>
                  <a:pt x="498824" y="62780"/>
                  <a:pt x="564745" y="29819"/>
                </a:cubicBezTo>
                <a:cubicBezTo>
                  <a:pt x="624383" y="0"/>
                  <a:pt x="585151" y="2523"/>
                  <a:pt x="619336" y="2523"/>
                </a:cubicBezTo>
                <a:lnTo>
                  <a:pt x="619336" y="2523"/>
                </a:lnTo>
                <a:lnTo>
                  <a:pt x="619336" y="16171"/>
                </a:lnTo>
                <a:cubicBezTo>
                  <a:pt x="576052" y="88311"/>
                  <a:pt x="578393" y="57884"/>
                  <a:pt x="578393" y="98058"/>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 name="TextBox 3"/>
          <p:cNvSpPr txBox="1">
            <a:spLocks noChangeArrowheads="1"/>
          </p:cNvSpPr>
          <p:nvPr/>
        </p:nvSpPr>
        <p:spPr bwMode="auto">
          <a:xfrm>
            <a:off x="5791200" y="4800600"/>
            <a:ext cx="2906501" cy="1200329"/>
          </a:xfrm>
          <a:prstGeom prst="rect">
            <a:avLst/>
          </a:prstGeom>
          <a:noFill/>
          <a:ln w="9525">
            <a:noFill/>
            <a:miter lim="800000"/>
            <a:headEnd/>
            <a:tailEnd/>
          </a:ln>
        </p:spPr>
        <p:txBody>
          <a:bodyPr wrap="none">
            <a:spAutoFit/>
          </a:bodyPr>
          <a:lstStyle/>
          <a:p>
            <a:pPr algn="ctr"/>
            <a:r>
              <a:rPr lang="en-US" sz="3600" b="1" dirty="0" smtClean="0">
                <a:solidFill>
                  <a:schemeClr val="bg1"/>
                </a:solidFill>
              </a:rPr>
              <a:t>. . . starting in </a:t>
            </a:r>
          </a:p>
          <a:p>
            <a:pPr algn="ctr"/>
            <a:r>
              <a:rPr lang="en-US" sz="3600" b="1" dirty="0" smtClean="0">
                <a:solidFill>
                  <a:schemeClr val="bg1"/>
                </a:solidFill>
              </a:rPr>
              <a:t>East Africa</a:t>
            </a:r>
            <a:endParaRPr lang="en-US" sz="3600" b="1" dirty="0">
              <a:solidFill>
                <a:schemeClr val="bg1"/>
              </a:solidFill>
            </a:endParaRPr>
          </a:p>
        </p:txBody>
      </p:sp>
      <p:sp>
        <p:nvSpPr>
          <p:cNvPr id="7" name="Down Arrow 6"/>
          <p:cNvSpPr/>
          <p:nvPr/>
        </p:nvSpPr>
        <p:spPr>
          <a:xfrm rot="9497832">
            <a:off x="3982581" y="2858617"/>
            <a:ext cx="485565" cy="144626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Down Arrow 8"/>
          <p:cNvSpPr/>
          <p:nvPr/>
        </p:nvSpPr>
        <p:spPr>
          <a:xfrm rot="12608671">
            <a:off x="4020283" y="1603201"/>
            <a:ext cx="470100" cy="126754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Down Arrow 9"/>
          <p:cNvSpPr/>
          <p:nvPr/>
        </p:nvSpPr>
        <p:spPr>
          <a:xfrm rot="15233623">
            <a:off x="5225688" y="1070569"/>
            <a:ext cx="545266" cy="113637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Down Arrow 10"/>
          <p:cNvSpPr/>
          <p:nvPr/>
        </p:nvSpPr>
        <p:spPr>
          <a:xfrm rot="16200000">
            <a:off x="6419056" y="972344"/>
            <a:ext cx="484188"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Down Arrow 12"/>
          <p:cNvSpPr/>
          <p:nvPr/>
        </p:nvSpPr>
        <p:spPr>
          <a:xfrm rot="17327875">
            <a:off x="7614444" y="1116807"/>
            <a:ext cx="484187"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Down Arrow 14"/>
          <p:cNvSpPr/>
          <p:nvPr/>
        </p:nvSpPr>
        <p:spPr>
          <a:xfrm rot="11266973">
            <a:off x="4947763" y="3528771"/>
            <a:ext cx="546427" cy="10852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Down Arrow 15"/>
          <p:cNvSpPr/>
          <p:nvPr/>
        </p:nvSpPr>
        <p:spPr>
          <a:xfrm rot="10293989">
            <a:off x="4865359" y="2240338"/>
            <a:ext cx="501831" cy="115812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Down Arrow 16"/>
          <p:cNvSpPr/>
          <p:nvPr/>
        </p:nvSpPr>
        <p:spPr>
          <a:xfrm rot="10800000">
            <a:off x="4572000" y="4572000"/>
            <a:ext cx="484187"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U-Turn Arrow 21"/>
          <p:cNvSpPr/>
          <p:nvPr/>
        </p:nvSpPr>
        <p:spPr>
          <a:xfrm rot="16200000" flipV="1">
            <a:off x="7962900" y="844296"/>
            <a:ext cx="958596" cy="946404"/>
          </a:xfrm>
          <a:prstGeom prst="uturnArrow">
            <a:avLst/>
          </a:prstGeom>
          <a:solidFill>
            <a:srgbClr val="FFFF00"/>
          </a:solidFill>
          <a:ln w="254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useBgFill="1">
        <p:nvSpPr>
          <p:cNvPr id="18" name="TextBox 17"/>
          <p:cNvSpPr txBox="1"/>
          <p:nvPr/>
        </p:nvSpPr>
        <p:spPr>
          <a:xfrm>
            <a:off x="0" y="0"/>
            <a:ext cx="9144000" cy="677108"/>
          </a:xfrm>
          <a:prstGeom prst="rect">
            <a:avLst/>
          </a:prstGeom>
        </p:spPr>
        <p:txBody>
          <a:bodyPr wrap="square" rtlCol="0">
            <a:spAutoFit/>
          </a:bodyPr>
          <a:lstStyle/>
          <a:p>
            <a:pPr marL="0" algn="ctr"/>
            <a:r>
              <a:rPr lang="en-US" sz="3800" b="1" dirty="0" smtClean="0"/>
              <a:t>Human Migration into North America!</a:t>
            </a:r>
            <a:endParaRPr lang="en-US" sz="4000" b="1" dirty="0" smtClean="0"/>
          </a:p>
        </p:txBody>
      </p:sp>
      <p:sp useBgFill="1">
        <p:nvSpPr>
          <p:cNvPr id="20" name="TextBox 19"/>
          <p:cNvSpPr txBox="1"/>
          <p:nvPr/>
        </p:nvSpPr>
        <p:spPr>
          <a:xfrm>
            <a:off x="0" y="0"/>
            <a:ext cx="9144000" cy="677108"/>
          </a:xfrm>
          <a:prstGeom prst="rect">
            <a:avLst/>
          </a:prstGeom>
        </p:spPr>
        <p:txBody>
          <a:bodyPr wrap="square" rtlCol="0">
            <a:spAutoFit/>
          </a:bodyPr>
          <a:lstStyle/>
          <a:p>
            <a:pPr marL="0" algn="ctr"/>
            <a:r>
              <a:rPr lang="en-US" sz="3800" b="1" dirty="0" smtClean="0"/>
              <a:t>migrating into Asia . . .</a:t>
            </a:r>
            <a:endParaRPr lang="en-US" sz="4000" b="1"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2"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0"/>
                                        </p:tgtEl>
                                        <p:attrNameLst>
                                          <p:attrName>ppt_y</p:attrName>
                                        </p:attrNameLst>
                                      </p:cBhvr>
                                      <p:tavLst>
                                        <p:tav tm="0">
                                          <p:val>
                                            <p:strVal val="#ppt_y"/>
                                          </p:val>
                                        </p:tav>
                                        <p:tav tm="100000">
                                          <p:val>
                                            <p:strVal val="#ppt_y"/>
                                          </p:val>
                                        </p:tav>
                                      </p:tavLst>
                                    </p:anim>
                                    <p:anim calcmode="lin" valueType="num">
                                      <p:cBhvr>
                                        <p:cTn id="1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1000"/>
                                        <p:tgtEl>
                                          <p:spTgt spid="17"/>
                                        </p:tgtEl>
                                      </p:cBhvr>
                                    </p:animEffect>
                                  </p:childTnLst>
                                </p:cTn>
                              </p:par>
                              <p:par>
                                <p:cTn id="22" presetID="22" presetClass="entr" presetSubtype="4"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1000"/>
                                        <p:tgtEl>
                                          <p:spTgt spid="15"/>
                                        </p:tgtEl>
                                      </p:cBhvr>
                                    </p:animEffect>
                                  </p:childTnLst>
                                </p:cTn>
                              </p:par>
                              <p:par>
                                <p:cTn id="28" presetID="22" presetClass="exit" presetSubtype="4" fill="hold" grpId="1" nodeType="withEffect">
                                  <p:stCondLst>
                                    <p:cond delay="1000"/>
                                  </p:stCondLst>
                                  <p:childTnLst>
                                    <p:animEffect transition="out" filter="wipe(down)">
                                      <p:cBhvr>
                                        <p:cTn id="29" dur="1000"/>
                                        <p:tgtEl>
                                          <p:spTgt spid="17"/>
                                        </p:tgtEl>
                                      </p:cBhvr>
                                    </p:animEffect>
                                    <p:set>
                                      <p:cBhvr>
                                        <p:cTn id="30" dur="1" fill="hold">
                                          <p:stCondLst>
                                            <p:cond delay="999"/>
                                          </p:stCondLst>
                                        </p:cTn>
                                        <p:tgtEl>
                                          <p:spTgt spid="17"/>
                                        </p:tgtEl>
                                        <p:attrNameLst>
                                          <p:attrName>style.visibility</p:attrName>
                                        </p:attrNameLst>
                                      </p:cBhvr>
                                      <p:to>
                                        <p:strVal val="hidden"/>
                                      </p:to>
                                    </p:set>
                                  </p:childTnLst>
                                </p:cTn>
                              </p:par>
                              <p:par>
                                <p:cTn id="31" presetID="22" presetClass="entr" presetSubtype="4" fill="hold" grpId="0" nodeType="withEffect">
                                  <p:stCondLst>
                                    <p:cond delay="100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1000"/>
                                        <p:tgtEl>
                                          <p:spTgt spid="16"/>
                                        </p:tgtEl>
                                      </p:cBhvr>
                                    </p:animEffect>
                                  </p:childTnLst>
                                </p:cTn>
                              </p:par>
                              <p:par>
                                <p:cTn id="34" presetID="22" presetClass="entr" presetSubtype="4" fill="hold" grpId="0"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1000"/>
                                        <p:tgtEl>
                                          <p:spTgt spid="9"/>
                                        </p:tgtEl>
                                      </p:cBhvr>
                                    </p:animEffect>
                                  </p:childTnLst>
                                </p:cTn>
                              </p:par>
                              <p:par>
                                <p:cTn id="37" presetID="22" presetClass="exit" presetSubtype="4" fill="hold" grpId="1" nodeType="withEffect">
                                  <p:stCondLst>
                                    <p:cond delay="1500"/>
                                  </p:stCondLst>
                                  <p:childTnLst>
                                    <p:animEffect transition="out" filter="wipe(down)">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par>
                                <p:cTn id="40" presetID="22" presetClass="exit" presetSubtype="4" fill="hold" grpId="1" nodeType="withEffect">
                                  <p:stCondLst>
                                    <p:cond delay="1500"/>
                                  </p:stCondLst>
                                  <p:childTnLst>
                                    <p:animEffect transition="out" filter="wipe(down)">
                                      <p:cBhvr>
                                        <p:cTn id="41" dur="1000"/>
                                        <p:tgtEl>
                                          <p:spTgt spid="15"/>
                                        </p:tgtEl>
                                      </p:cBhvr>
                                    </p:animEffect>
                                    <p:set>
                                      <p:cBhvr>
                                        <p:cTn id="42" dur="1" fill="hold">
                                          <p:stCondLst>
                                            <p:cond delay="999"/>
                                          </p:stCondLst>
                                        </p:cTn>
                                        <p:tgtEl>
                                          <p:spTgt spid="15"/>
                                        </p:tgtEl>
                                        <p:attrNameLst>
                                          <p:attrName>style.visibility</p:attrName>
                                        </p:attrNameLst>
                                      </p:cBhvr>
                                      <p:to>
                                        <p:strVal val="hidden"/>
                                      </p:to>
                                    </p:set>
                                  </p:childTnLst>
                                </p:cTn>
                              </p:par>
                              <p:par>
                                <p:cTn id="43" presetID="22" presetClass="entr" presetSubtype="8" fill="hold" grpId="0" nodeType="withEffect">
                                  <p:stCondLst>
                                    <p:cond delay="150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1000"/>
                                        <p:tgtEl>
                                          <p:spTgt spid="10"/>
                                        </p:tgtEl>
                                      </p:cBhvr>
                                    </p:animEffect>
                                  </p:childTnLst>
                                </p:cTn>
                              </p:par>
                              <p:par>
                                <p:cTn id="46" presetID="22" presetClass="exit" presetSubtype="4" fill="hold" grpId="1" nodeType="withEffect">
                                  <p:stCondLst>
                                    <p:cond delay="2000"/>
                                  </p:stCondLst>
                                  <p:childTnLst>
                                    <p:animEffect transition="out" filter="wipe(down)">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4" fill="hold" grpId="1" nodeType="withEffect">
                                  <p:stCondLst>
                                    <p:cond delay="2000"/>
                                  </p:stCondLst>
                                  <p:childTnLst>
                                    <p:animEffect transition="out" filter="wipe(down)">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par>
                                <p:cTn id="52" presetID="22" presetClass="entr" presetSubtype="8" fill="hold" grpId="0" nodeType="withEffect">
                                  <p:stCondLst>
                                    <p:cond delay="200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1000"/>
                                        <p:tgtEl>
                                          <p:spTgt spid="11"/>
                                        </p:tgtEl>
                                      </p:cBhvr>
                                    </p:animEffect>
                                  </p:childTnLst>
                                </p:cTn>
                              </p:par>
                              <p:par>
                                <p:cTn id="55" presetID="22" presetClass="exit" presetSubtype="8" fill="hold" grpId="1" nodeType="withEffect">
                                  <p:stCondLst>
                                    <p:cond delay="2500"/>
                                  </p:stCondLst>
                                  <p:childTnLst>
                                    <p:animEffect transition="out" filter="wipe(left)">
                                      <p:cBhvr>
                                        <p:cTn id="56" dur="1000"/>
                                        <p:tgtEl>
                                          <p:spTgt spid="10"/>
                                        </p:tgtEl>
                                      </p:cBhvr>
                                    </p:animEffect>
                                    <p:set>
                                      <p:cBhvr>
                                        <p:cTn id="57" dur="1" fill="hold">
                                          <p:stCondLst>
                                            <p:cond delay="999"/>
                                          </p:stCondLst>
                                        </p:cTn>
                                        <p:tgtEl>
                                          <p:spTgt spid="10"/>
                                        </p:tgtEl>
                                        <p:attrNameLst>
                                          <p:attrName>style.visibility</p:attrName>
                                        </p:attrNameLst>
                                      </p:cBhvr>
                                      <p:to>
                                        <p:strVal val="hidden"/>
                                      </p:to>
                                    </p:set>
                                  </p:childTnLst>
                                </p:cTn>
                              </p:par>
                              <p:par>
                                <p:cTn id="58" presetID="22" presetClass="entr" presetSubtype="8" fill="hold" grpId="0" nodeType="withEffect">
                                  <p:stCondLst>
                                    <p:cond delay="250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1000"/>
                                        <p:tgtEl>
                                          <p:spTgt spid="13"/>
                                        </p:tgtEl>
                                      </p:cBhvr>
                                    </p:animEffect>
                                  </p:childTnLst>
                                </p:cTn>
                              </p:par>
                              <p:par>
                                <p:cTn id="61" presetID="22" presetClass="exit" presetSubtype="8" fill="hold" grpId="1" nodeType="withEffect">
                                  <p:stCondLst>
                                    <p:cond delay="3000"/>
                                  </p:stCondLst>
                                  <p:childTnLst>
                                    <p:animEffect transition="out" filter="wipe(left)">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childTnLst>
                          </p:cTn>
                        </p:par>
                        <p:par>
                          <p:cTn id="64" fill="hold">
                            <p:stCondLst>
                              <p:cond delay="4000"/>
                            </p:stCondLst>
                            <p:childTnLst>
                              <p:par>
                                <p:cTn id="65" presetID="22" presetClass="entr" presetSubtype="4"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2000"/>
                                        <p:tgtEl>
                                          <p:spTgt spid="22"/>
                                        </p:tgtEl>
                                      </p:cBhvr>
                                    </p:animEffect>
                                  </p:childTnLst>
                                </p:cTn>
                              </p:par>
                              <p:par>
                                <p:cTn id="68" presetID="22" presetClass="exit" presetSubtype="8" fill="hold" grpId="1" nodeType="withEffect">
                                  <p:stCondLst>
                                    <p:cond delay="0"/>
                                  </p:stCondLst>
                                  <p:childTnLst>
                                    <p:animEffect transition="out" filter="wipe(left)">
                                      <p:cBhvr>
                                        <p:cTn id="69" dur="2000"/>
                                        <p:tgtEl>
                                          <p:spTgt spid="13"/>
                                        </p:tgtEl>
                                      </p:cBhvr>
                                    </p:animEffect>
                                    <p:set>
                                      <p:cBhvr>
                                        <p:cTn id="70" dur="1" fill="hold">
                                          <p:stCondLst>
                                            <p:cond delay="1999"/>
                                          </p:stCondLst>
                                        </p:cTn>
                                        <p:tgtEl>
                                          <p:spTgt spid="1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4"/>
                                        </p:tgtEl>
                                      </p:cBhvr>
                                    </p:animEffect>
                                    <p:set>
                                      <p:cBhvr>
                                        <p:cTn id="73" dur="1" fill="hold">
                                          <p:stCondLst>
                                            <p:cond delay="999"/>
                                          </p:stCondLst>
                                        </p:cTn>
                                        <p:tgtEl>
                                          <p:spTgt spid="4"/>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3"/>
                                        </p:tgtEl>
                                      </p:cBhvr>
                                    </p:animEffect>
                                    <p:set>
                                      <p:cBhvr>
                                        <p:cTn id="7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1"/>
      <p:bldP spid="4" grpId="2"/>
      <p:bldP spid="7" grpId="0" animBg="1"/>
      <p:bldP spid="7" grpId="1" animBg="1"/>
      <p:bldP spid="9" grpId="0" animBg="1"/>
      <p:bldP spid="9" grpId="1" animBg="1"/>
      <p:bldP spid="10" grpId="0" animBg="1"/>
      <p:bldP spid="10" grpId="1" animBg="1"/>
      <p:bldP spid="11" grpId="0" animBg="1"/>
      <p:bldP spid="11" grpId="1" animBg="1"/>
      <p:bldP spid="13" grpId="0" animBg="1"/>
      <p:bldP spid="13" grpId="1" animBg="1"/>
      <p:bldP spid="15" grpId="0" animBg="1"/>
      <p:bldP spid="15" grpId="1" animBg="1"/>
      <p:bldP spid="16" grpId="0" animBg="1"/>
      <p:bldP spid="16" grpId="1" animBg="1"/>
      <p:bldP spid="17" grpId="0" animBg="1"/>
      <p:bldP spid="17" grpId="1" animBg="1"/>
      <p:bldP spid="22" grpId="0" animBg="1"/>
      <p:bldP spid="2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685800"/>
            <a:ext cx="91440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3" cstate="print"/>
          <a:srcRect l="41875" t="29031" r="23125" b="32700"/>
          <a:stretch>
            <a:fillRect/>
          </a:stretch>
        </p:blipFill>
        <p:spPr bwMode="auto">
          <a:xfrm>
            <a:off x="-458647" y="685800"/>
            <a:ext cx="9602647" cy="6299868"/>
          </a:xfrm>
          <a:prstGeom prst="rect">
            <a:avLst/>
          </a:prstGeom>
          <a:noFill/>
          <a:ln w="9525">
            <a:noFill/>
            <a:miter lim="800000"/>
            <a:headEnd/>
            <a:tailEnd/>
          </a:ln>
        </p:spPr>
      </p:pic>
      <p:sp useBgFill="1">
        <p:nvSpPr>
          <p:cNvPr id="26" name="TextBox 25"/>
          <p:cNvSpPr txBox="1"/>
          <p:nvPr/>
        </p:nvSpPr>
        <p:spPr>
          <a:xfrm>
            <a:off x="0" y="0"/>
            <a:ext cx="9144000" cy="677108"/>
          </a:xfrm>
          <a:prstGeom prst="rect">
            <a:avLst/>
          </a:prstGeom>
        </p:spPr>
        <p:txBody>
          <a:bodyPr wrap="square" rtlCol="0">
            <a:spAutoFit/>
          </a:bodyPr>
          <a:lstStyle/>
          <a:p>
            <a:pPr marL="0" algn="ctr"/>
            <a:r>
              <a:rPr lang="en-US" sz="3800" b="1" dirty="0" smtClean="0"/>
              <a:t>migrating into Asia . . .</a:t>
            </a:r>
            <a:endParaRPr lang="en-US" sz="4000" b="1" dirty="0" smtClean="0"/>
          </a:p>
        </p:txBody>
      </p:sp>
      <p:sp useBgFill="1">
        <p:nvSpPr>
          <p:cNvPr id="15363" name="TextBox 2"/>
          <p:cNvSpPr txBox="1">
            <a:spLocks noChangeArrowheads="1"/>
          </p:cNvSpPr>
          <p:nvPr/>
        </p:nvSpPr>
        <p:spPr bwMode="auto">
          <a:xfrm>
            <a:off x="0" y="0"/>
            <a:ext cx="9144000" cy="692497"/>
          </a:xfrm>
          <a:prstGeom prst="rect">
            <a:avLst/>
          </a:prstGeom>
          <a:ln w="9525">
            <a:noFill/>
            <a:miter lim="800000"/>
            <a:headEnd/>
            <a:tailEnd/>
          </a:ln>
        </p:spPr>
        <p:txBody>
          <a:bodyPr wrap="square">
            <a:spAutoFit/>
          </a:bodyPr>
          <a:lstStyle/>
          <a:p>
            <a:pPr algn="ctr"/>
            <a:r>
              <a:rPr lang="en-US" sz="3900" b="1" dirty="0" smtClean="0"/>
              <a:t>continuing across Asia into the Americas . . </a:t>
            </a:r>
            <a:endParaRPr lang="en-US" sz="3900" b="1" dirty="0"/>
          </a:p>
        </p:txBody>
      </p:sp>
      <p:grpSp>
        <p:nvGrpSpPr>
          <p:cNvPr id="22" name="Group 21"/>
          <p:cNvGrpSpPr/>
          <p:nvPr/>
        </p:nvGrpSpPr>
        <p:grpSpPr>
          <a:xfrm>
            <a:off x="0" y="685800"/>
            <a:ext cx="9189719" cy="6879002"/>
            <a:chOff x="0" y="685800"/>
            <a:chExt cx="9189719" cy="6879002"/>
          </a:xfrm>
        </p:grpSpPr>
        <p:pic>
          <p:nvPicPr>
            <p:cNvPr id="23" name="Picture 2"/>
            <p:cNvPicPr>
              <a:picLocks noChangeAspect="1" noChangeArrowheads="1"/>
            </p:cNvPicPr>
            <p:nvPr/>
          </p:nvPicPr>
          <p:blipFill>
            <a:blip r:embed="rId4" cstate="print"/>
            <a:srcRect/>
            <a:stretch>
              <a:fillRect/>
            </a:stretch>
          </p:blipFill>
          <p:spPr bwMode="auto">
            <a:xfrm>
              <a:off x="0" y="685800"/>
              <a:ext cx="9144000" cy="6879002"/>
            </a:xfrm>
            <a:prstGeom prst="rect">
              <a:avLst/>
            </a:prstGeom>
            <a:noFill/>
            <a:ln w="9525">
              <a:noFill/>
              <a:miter lim="800000"/>
              <a:headEnd/>
              <a:tailEnd/>
            </a:ln>
          </p:spPr>
        </p:pic>
        <p:sp>
          <p:nvSpPr>
            <p:cNvPr id="24" name="Rectangle 23"/>
            <p:cNvSpPr/>
            <p:nvPr/>
          </p:nvSpPr>
          <p:spPr>
            <a:xfrm>
              <a:off x="8915400" y="685800"/>
              <a:ext cx="274319" cy="144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6" name="TextBox 5"/>
          <p:cNvSpPr txBox="1">
            <a:spLocks noChangeArrowheads="1"/>
          </p:cNvSpPr>
          <p:nvPr/>
        </p:nvSpPr>
        <p:spPr bwMode="auto">
          <a:xfrm>
            <a:off x="0" y="6287869"/>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sp>
        <p:nvSpPr>
          <p:cNvPr id="7" name="Down Arrow 6"/>
          <p:cNvSpPr/>
          <p:nvPr/>
        </p:nvSpPr>
        <p:spPr>
          <a:xfrm rot="18176616">
            <a:off x="1815964" y="1451264"/>
            <a:ext cx="484187"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Down Arrow 7"/>
          <p:cNvSpPr/>
          <p:nvPr/>
        </p:nvSpPr>
        <p:spPr>
          <a:xfrm rot="16200000">
            <a:off x="2832054" y="1765254"/>
            <a:ext cx="484187" cy="101450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Down Arrow 8"/>
          <p:cNvSpPr/>
          <p:nvPr/>
        </p:nvSpPr>
        <p:spPr>
          <a:xfrm rot="17647392">
            <a:off x="3957176" y="1985864"/>
            <a:ext cx="484187"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Down Arrow 9"/>
          <p:cNvSpPr/>
          <p:nvPr/>
        </p:nvSpPr>
        <p:spPr>
          <a:xfrm rot="17969537">
            <a:off x="4950884" y="2477087"/>
            <a:ext cx="484187" cy="9779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Down Arrow 10"/>
          <p:cNvSpPr/>
          <p:nvPr/>
        </p:nvSpPr>
        <p:spPr>
          <a:xfrm rot="16943604">
            <a:off x="6075518" y="2943653"/>
            <a:ext cx="484187" cy="99060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Freeform 18"/>
          <p:cNvSpPr/>
          <p:nvPr/>
        </p:nvSpPr>
        <p:spPr>
          <a:xfrm>
            <a:off x="970547" y="838201"/>
            <a:ext cx="705853" cy="838199"/>
          </a:xfrm>
          <a:custGeom>
            <a:avLst/>
            <a:gdLst>
              <a:gd name="connsiteX0" fmla="*/ 1086853 w 1086853"/>
              <a:gd name="connsiteY0" fmla="*/ 168442 h 505327"/>
              <a:gd name="connsiteX1" fmla="*/ 340895 w 1086853"/>
              <a:gd name="connsiteY1" fmla="*/ 0 h 505327"/>
              <a:gd name="connsiteX2" fmla="*/ 28074 w 1086853"/>
              <a:gd name="connsiteY2" fmla="*/ 168442 h 505327"/>
              <a:gd name="connsiteX3" fmla="*/ 509337 w 1086853"/>
              <a:gd name="connsiteY3" fmla="*/ 505327 h 505327"/>
              <a:gd name="connsiteX0" fmla="*/ 1086853 w 1086853"/>
              <a:gd name="connsiteY0" fmla="*/ 188554 h 525439"/>
              <a:gd name="connsiteX1" fmla="*/ 705853 w 1086853"/>
              <a:gd name="connsiteY1" fmla="*/ 67879 h 525439"/>
              <a:gd name="connsiteX2" fmla="*/ 340895 w 1086853"/>
              <a:gd name="connsiteY2" fmla="*/ 20112 h 525439"/>
              <a:gd name="connsiteX3" fmla="*/ 28074 w 1086853"/>
              <a:gd name="connsiteY3" fmla="*/ 188554 h 525439"/>
              <a:gd name="connsiteX4" fmla="*/ 509337 w 1086853"/>
              <a:gd name="connsiteY4" fmla="*/ 525439 h 525439"/>
              <a:gd name="connsiteX0" fmla="*/ 705853 w 705853"/>
              <a:gd name="connsiteY0" fmla="*/ 67879 h 525439"/>
              <a:gd name="connsiteX1" fmla="*/ 340895 w 705853"/>
              <a:gd name="connsiteY1" fmla="*/ 20112 h 525439"/>
              <a:gd name="connsiteX2" fmla="*/ 28074 w 705853"/>
              <a:gd name="connsiteY2" fmla="*/ 188554 h 525439"/>
              <a:gd name="connsiteX3" fmla="*/ 509337 w 705853"/>
              <a:gd name="connsiteY3" fmla="*/ 525439 h 525439"/>
            </a:gdLst>
            <a:ahLst/>
            <a:cxnLst>
              <a:cxn ang="0">
                <a:pos x="connsiteX0" y="connsiteY0"/>
              </a:cxn>
              <a:cxn ang="0">
                <a:pos x="connsiteX1" y="connsiteY1"/>
              </a:cxn>
              <a:cxn ang="0">
                <a:pos x="connsiteX2" y="connsiteY2"/>
              </a:cxn>
              <a:cxn ang="0">
                <a:pos x="connsiteX3" y="connsiteY3"/>
              </a:cxn>
            </a:cxnLst>
            <a:rect l="l" t="t" r="r" b="b"/>
            <a:pathLst>
              <a:path w="705853" h="525439">
                <a:moveTo>
                  <a:pt x="705853" y="67879"/>
                </a:moveTo>
                <a:cubicBezTo>
                  <a:pt x="581527" y="39805"/>
                  <a:pt x="453858" y="0"/>
                  <a:pt x="340895" y="20112"/>
                </a:cubicBezTo>
                <a:cubicBezTo>
                  <a:pt x="227932" y="40224"/>
                  <a:pt x="0" y="104333"/>
                  <a:pt x="28074" y="188554"/>
                </a:cubicBezTo>
                <a:cubicBezTo>
                  <a:pt x="56148" y="272775"/>
                  <a:pt x="344905" y="473302"/>
                  <a:pt x="509337" y="525439"/>
                </a:cubicBezTo>
              </a:path>
            </a:pathLst>
          </a:custGeom>
          <a:ln w="228600">
            <a:solidFill>
              <a:srgbClr val="FFFF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U-Turn Arrow 26"/>
          <p:cNvSpPr/>
          <p:nvPr/>
        </p:nvSpPr>
        <p:spPr>
          <a:xfrm rot="16200000" flipV="1">
            <a:off x="7962900" y="844296"/>
            <a:ext cx="958596" cy="946404"/>
          </a:xfrm>
          <a:prstGeom prst="uturnArrow">
            <a:avLst/>
          </a:prstGeom>
          <a:solidFill>
            <a:srgbClr val="FFFF00"/>
          </a:solidFill>
          <a:ln w="25400">
            <a:no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5363"/>
                                        </p:tgtEl>
                                        <p:attrNameLst>
                                          <p:attrName>style.visibility</p:attrName>
                                        </p:attrNameLst>
                                      </p:cBhvr>
                                      <p:to>
                                        <p:strVal val="visible"/>
                                      </p:to>
                                    </p:set>
                                    <p:anim calcmode="lin" valueType="num">
                                      <p:cBhvr>
                                        <p:cTn id="7" dur="500" fill="hold"/>
                                        <p:tgtEl>
                                          <p:spTgt spid="1536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363"/>
                                        </p:tgtEl>
                                        <p:attrNameLst>
                                          <p:attrName>ppt_y</p:attrName>
                                        </p:attrNameLst>
                                      </p:cBhvr>
                                      <p:tavLst>
                                        <p:tav tm="0">
                                          <p:val>
                                            <p:strVal val="#ppt_y"/>
                                          </p:val>
                                        </p:tav>
                                        <p:tav tm="100000">
                                          <p:val>
                                            <p:strVal val="#ppt_y"/>
                                          </p:val>
                                        </p:tav>
                                      </p:tavLst>
                                    </p:anim>
                                    <p:anim calcmode="lin" valueType="num">
                                      <p:cBhvr>
                                        <p:cTn id="9" dur="500" fill="hold"/>
                                        <p:tgtEl>
                                          <p:spTgt spid="1536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36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363"/>
                                        </p:tgtEl>
                                      </p:cBhvr>
                                    </p:animEffect>
                                  </p:childTnLst>
                                </p:cTn>
                              </p:par>
                              <p:par>
                                <p:cTn id="12" presetID="10" presetClass="exit" presetSubtype="0" fill="hold" grpId="0" nodeType="withEffect">
                                  <p:stCondLst>
                                    <p:cond delay="500"/>
                                  </p:stCondLst>
                                  <p:childTnLst>
                                    <p:animEffect transition="out" filter="fade">
                                      <p:cBhvr>
                                        <p:cTn id="13" dur="1000"/>
                                        <p:tgtEl>
                                          <p:spTgt spid="26"/>
                                        </p:tgtEl>
                                      </p:cBhvr>
                                    </p:animEffect>
                                    <p:set>
                                      <p:cBhvr>
                                        <p:cTn id="14" dur="1" fill="hold">
                                          <p:stCondLst>
                                            <p:cond delay="999"/>
                                          </p:stCondLst>
                                        </p:cTn>
                                        <p:tgtEl>
                                          <p:spTgt spid="26"/>
                                        </p:tgtEl>
                                        <p:attrNameLst>
                                          <p:attrName>style.visibility</p:attrName>
                                        </p:attrNameLst>
                                      </p:cBhvr>
                                      <p:to>
                                        <p:strVal val="hidden"/>
                                      </p:to>
                                    </p:set>
                                  </p:childTnLst>
                                </p:cTn>
                              </p:par>
                              <p:par>
                                <p:cTn id="15" presetID="22" presetClass="exit" presetSubtype="4" fill="hold" grpId="0" nodeType="withEffect">
                                  <p:stCondLst>
                                    <p:cond delay="0"/>
                                  </p:stCondLst>
                                  <p:childTnLst>
                                    <p:animEffect transition="out" filter="wipe(down)">
                                      <p:cBhvr>
                                        <p:cTn id="16" dur="1000"/>
                                        <p:tgtEl>
                                          <p:spTgt spid="27"/>
                                        </p:tgtEl>
                                      </p:cBhvr>
                                    </p:animEffect>
                                    <p:set>
                                      <p:cBhvr>
                                        <p:cTn id="17" dur="1" fill="hold">
                                          <p:stCondLst>
                                            <p:cond delay="999"/>
                                          </p:stCondLst>
                                        </p:cTn>
                                        <p:tgtEl>
                                          <p:spTgt spid="27"/>
                                        </p:tgtEl>
                                        <p:attrNameLst>
                                          <p:attrName>style.visibility</p:attrName>
                                        </p:attrNameLst>
                                      </p:cBhvr>
                                      <p:to>
                                        <p:strVal val="hidden"/>
                                      </p:to>
                                    </p:set>
                                  </p:childTnLst>
                                </p:cTn>
                              </p:par>
                              <p:par>
                                <p:cTn id="18" presetID="54" presetClass="entr" presetSubtype="0" accel="100000" fill="hold" nodeType="withEffect">
                                  <p:stCondLst>
                                    <p:cond delay="1000"/>
                                  </p:stCondLst>
                                  <p:childTnLst>
                                    <p:set>
                                      <p:cBhvr>
                                        <p:cTn id="19" dur="1" fill="hold">
                                          <p:stCondLst>
                                            <p:cond delay="0"/>
                                          </p:stCondLst>
                                        </p:cTn>
                                        <p:tgtEl>
                                          <p:spTgt spid="15362"/>
                                        </p:tgtEl>
                                        <p:attrNameLst>
                                          <p:attrName>style.visibility</p:attrName>
                                        </p:attrNameLst>
                                      </p:cBhvr>
                                      <p:to>
                                        <p:strVal val="visible"/>
                                      </p:to>
                                    </p:set>
                                    <p:anim calcmode="lin" valueType="num">
                                      <p:cBhvr>
                                        <p:cTn id="20" dur="2000" fill="hold"/>
                                        <p:tgtEl>
                                          <p:spTgt spid="15362"/>
                                        </p:tgtEl>
                                        <p:attrNameLst>
                                          <p:attrName>ppt_w</p:attrName>
                                        </p:attrNameLst>
                                      </p:cBhvr>
                                      <p:tavLst>
                                        <p:tav tm="0">
                                          <p:val>
                                            <p:strVal val="#ppt_w*0.05"/>
                                          </p:val>
                                        </p:tav>
                                        <p:tav tm="100000">
                                          <p:val>
                                            <p:strVal val="#ppt_w"/>
                                          </p:val>
                                        </p:tav>
                                      </p:tavLst>
                                    </p:anim>
                                    <p:anim calcmode="lin" valueType="num">
                                      <p:cBhvr>
                                        <p:cTn id="21" dur="2000" fill="hold"/>
                                        <p:tgtEl>
                                          <p:spTgt spid="15362"/>
                                        </p:tgtEl>
                                        <p:attrNameLst>
                                          <p:attrName>ppt_h</p:attrName>
                                        </p:attrNameLst>
                                      </p:cBhvr>
                                      <p:tavLst>
                                        <p:tav tm="0">
                                          <p:val>
                                            <p:strVal val="#ppt_h"/>
                                          </p:val>
                                        </p:tav>
                                        <p:tav tm="100000">
                                          <p:val>
                                            <p:strVal val="#ppt_h"/>
                                          </p:val>
                                        </p:tav>
                                      </p:tavLst>
                                    </p:anim>
                                    <p:anim calcmode="lin" valueType="num">
                                      <p:cBhvr>
                                        <p:cTn id="22" dur="2000" fill="hold"/>
                                        <p:tgtEl>
                                          <p:spTgt spid="15362"/>
                                        </p:tgtEl>
                                        <p:attrNameLst>
                                          <p:attrName>ppt_x</p:attrName>
                                        </p:attrNameLst>
                                      </p:cBhvr>
                                      <p:tavLst>
                                        <p:tav tm="0">
                                          <p:val>
                                            <p:strVal val="#ppt_x-.2"/>
                                          </p:val>
                                        </p:tav>
                                        <p:tav tm="100000">
                                          <p:val>
                                            <p:strVal val="#ppt_x"/>
                                          </p:val>
                                        </p:tav>
                                      </p:tavLst>
                                    </p:anim>
                                    <p:anim calcmode="lin" valueType="num">
                                      <p:cBhvr>
                                        <p:cTn id="23" dur="2000" fill="hold"/>
                                        <p:tgtEl>
                                          <p:spTgt spid="15362"/>
                                        </p:tgtEl>
                                        <p:attrNameLst>
                                          <p:attrName>ppt_y</p:attrName>
                                        </p:attrNameLst>
                                      </p:cBhvr>
                                      <p:tavLst>
                                        <p:tav tm="0">
                                          <p:val>
                                            <p:strVal val="#ppt_y"/>
                                          </p:val>
                                        </p:tav>
                                        <p:tav tm="100000">
                                          <p:val>
                                            <p:strVal val="#ppt_y"/>
                                          </p:val>
                                        </p:tav>
                                      </p:tavLst>
                                    </p:anim>
                                    <p:animEffect transition="in" filter="fade">
                                      <p:cBhvr>
                                        <p:cTn id="24" dur="2000"/>
                                        <p:tgtEl>
                                          <p:spTgt spid="15362"/>
                                        </p:tgtEl>
                                      </p:cBhvr>
                                    </p:animEffect>
                                  </p:childTnLst>
                                </p:cTn>
                              </p:par>
                              <p:par>
                                <p:cTn id="25" presetID="54" presetClass="exit" presetSubtype="0" decel="100000" fill="hold" nodeType="withEffect">
                                  <p:stCondLst>
                                    <p:cond delay="500"/>
                                  </p:stCondLst>
                                  <p:childTnLst>
                                    <p:anim calcmode="lin" valueType="num">
                                      <p:cBhvr>
                                        <p:cTn id="26" dur="2000"/>
                                        <p:tgtEl>
                                          <p:spTgt spid="22"/>
                                        </p:tgtEl>
                                        <p:attrNameLst>
                                          <p:attrName>ppt_w</p:attrName>
                                        </p:attrNameLst>
                                      </p:cBhvr>
                                      <p:tavLst>
                                        <p:tav tm="0">
                                          <p:val>
                                            <p:strVal val="ppt_w"/>
                                          </p:val>
                                        </p:tav>
                                        <p:tav tm="100000">
                                          <p:val>
                                            <p:strVal val="ppt_w*0.05"/>
                                          </p:val>
                                        </p:tav>
                                      </p:tavLst>
                                    </p:anim>
                                    <p:anim calcmode="lin" valueType="num">
                                      <p:cBhvr>
                                        <p:cTn id="27" dur="2000"/>
                                        <p:tgtEl>
                                          <p:spTgt spid="22"/>
                                        </p:tgtEl>
                                        <p:attrNameLst>
                                          <p:attrName>ppt_h</p:attrName>
                                        </p:attrNameLst>
                                      </p:cBhvr>
                                      <p:tavLst>
                                        <p:tav tm="0">
                                          <p:val>
                                            <p:strVal val="ppt_h"/>
                                          </p:val>
                                        </p:tav>
                                        <p:tav tm="100000">
                                          <p:val>
                                            <p:strVal val="ppt_h"/>
                                          </p:val>
                                        </p:tav>
                                      </p:tavLst>
                                    </p:anim>
                                    <p:anim calcmode="lin" valueType="num">
                                      <p:cBhvr>
                                        <p:cTn id="28" dur="2000"/>
                                        <p:tgtEl>
                                          <p:spTgt spid="22"/>
                                        </p:tgtEl>
                                        <p:attrNameLst>
                                          <p:attrName>ppt_x</p:attrName>
                                        </p:attrNameLst>
                                      </p:cBhvr>
                                      <p:tavLst>
                                        <p:tav tm="0">
                                          <p:val>
                                            <p:strVal val="ppt_x"/>
                                          </p:val>
                                        </p:tav>
                                        <p:tav tm="100000">
                                          <p:val>
                                            <p:strVal val="ppt_x-.2"/>
                                          </p:val>
                                        </p:tav>
                                      </p:tavLst>
                                    </p:anim>
                                    <p:anim calcmode="lin" valueType="num">
                                      <p:cBhvr>
                                        <p:cTn id="29" dur="2000"/>
                                        <p:tgtEl>
                                          <p:spTgt spid="22"/>
                                        </p:tgtEl>
                                        <p:attrNameLst>
                                          <p:attrName>ppt_y</p:attrName>
                                        </p:attrNameLst>
                                      </p:cBhvr>
                                      <p:tavLst>
                                        <p:tav tm="0">
                                          <p:val>
                                            <p:strVal val="ppt_y"/>
                                          </p:val>
                                        </p:tav>
                                        <p:tav tm="100000">
                                          <p:val>
                                            <p:strVal val="ppt_y"/>
                                          </p:val>
                                        </p:tav>
                                      </p:tavLst>
                                    </p:anim>
                                    <p:animEffect transition="out" filter="fade">
                                      <p:cBhvr>
                                        <p:cTn id="30" dur="2000"/>
                                        <p:tgtEl>
                                          <p:spTgt spid="22"/>
                                        </p:tgtEl>
                                      </p:cBhvr>
                                    </p:animEffect>
                                    <p:set>
                                      <p:cBhvr>
                                        <p:cTn id="31" dur="1" fill="hold">
                                          <p:stCondLst>
                                            <p:cond delay="1999"/>
                                          </p:stCondLst>
                                        </p:cTn>
                                        <p:tgtEl>
                                          <p:spTgt spid="22"/>
                                        </p:tgtEl>
                                        <p:attrNameLst>
                                          <p:attrName>style.visibility</p:attrName>
                                        </p:attrNameLst>
                                      </p:cBhvr>
                                      <p:to>
                                        <p:strVal val="hidden"/>
                                      </p:to>
                                    </p:se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1000"/>
                                        <p:tgtEl>
                                          <p:spTgt spid="19"/>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1000"/>
                                        <p:tgtEl>
                                          <p:spTgt spid="7"/>
                                        </p:tgtEl>
                                      </p:cBhvr>
                                    </p:animEffect>
                                  </p:childTnLst>
                                </p:cTn>
                              </p:par>
                              <p:par>
                                <p:cTn id="39" presetID="22" presetClass="exit" presetSubtype="1" fill="hold" grpId="1" nodeType="withEffect">
                                  <p:stCondLst>
                                    <p:cond delay="500"/>
                                  </p:stCondLst>
                                  <p:childTnLst>
                                    <p:animEffect transition="out" filter="wipe(up)">
                                      <p:cBhvr>
                                        <p:cTn id="40" dur="2000"/>
                                        <p:tgtEl>
                                          <p:spTgt spid="19"/>
                                        </p:tgtEl>
                                      </p:cBhvr>
                                    </p:animEffect>
                                    <p:set>
                                      <p:cBhvr>
                                        <p:cTn id="41" dur="1" fill="hold">
                                          <p:stCondLst>
                                            <p:cond delay="1999"/>
                                          </p:stCondLst>
                                        </p:cTn>
                                        <p:tgtEl>
                                          <p:spTgt spid="19"/>
                                        </p:tgtEl>
                                        <p:attrNameLst>
                                          <p:attrName>style.visibility</p:attrName>
                                        </p:attrNameLst>
                                      </p:cBhvr>
                                      <p:to>
                                        <p:strVal val="hidden"/>
                                      </p:to>
                                    </p:set>
                                  </p:childTnLst>
                                </p:cTn>
                              </p:par>
                              <p:par>
                                <p:cTn id="42" presetID="22" presetClass="entr" presetSubtype="8" fill="hold" grpId="0" nodeType="withEffect">
                                  <p:stCondLst>
                                    <p:cond delay="100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1000"/>
                                        <p:tgtEl>
                                          <p:spTgt spid="8"/>
                                        </p:tgtEl>
                                      </p:cBhvr>
                                    </p:animEffect>
                                  </p:childTnLst>
                                </p:cTn>
                              </p:par>
                              <p:par>
                                <p:cTn id="45" presetID="22" presetClass="exit" presetSubtype="8" fill="hold" grpId="1" nodeType="withEffect">
                                  <p:stCondLst>
                                    <p:cond delay="1500"/>
                                  </p:stCondLst>
                                  <p:childTnLst>
                                    <p:animEffect transition="out" filter="wipe(left)">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cTn>
                              </p:par>
                              <p:par>
                                <p:cTn id="48" presetID="22" presetClass="entr" presetSubtype="8" fill="hold" grpId="0" nodeType="withEffect">
                                  <p:stCondLst>
                                    <p:cond delay="150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1000"/>
                                        <p:tgtEl>
                                          <p:spTgt spid="9"/>
                                        </p:tgtEl>
                                      </p:cBhvr>
                                    </p:animEffect>
                                  </p:childTnLst>
                                </p:cTn>
                              </p:par>
                              <p:par>
                                <p:cTn id="51" presetID="22" presetClass="exit" presetSubtype="8" fill="hold" grpId="1" nodeType="withEffect">
                                  <p:stCondLst>
                                    <p:cond delay="2000"/>
                                  </p:stCondLst>
                                  <p:childTnLst>
                                    <p:animEffect transition="out" filter="wipe(left)">
                                      <p:cBhvr>
                                        <p:cTn id="52" dur="1000"/>
                                        <p:tgtEl>
                                          <p:spTgt spid="8"/>
                                        </p:tgtEl>
                                      </p:cBhvr>
                                    </p:animEffect>
                                    <p:set>
                                      <p:cBhvr>
                                        <p:cTn id="53" dur="1" fill="hold">
                                          <p:stCondLst>
                                            <p:cond delay="999"/>
                                          </p:stCondLst>
                                        </p:cTn>
                                        <p:tgtEl>
                                          <p:spTgt spid="8"/>
                                        </p:tgtEl>
                                        <p:attrNameLst>
                                          <p:attrName>style.visibility</p:attrName>
                                        </p:attrNameLst>
                                      </p:cBhvr>
                                      <p:to>
                                        <p:strVal val="hidden"/>
                                      </p:to>
                                    </p:set>
                                  </p:childTnLst>
                                </p:cTn>
                              </p:par>
                              <p:par>
                                <p:cTn id="54" presetID="22" presetClass="entr" presetSubtype="8" fill="hold" grpId="0" nodeType="withEffect">
                                  <p:stCondLst>
                                    <p:cond delay="200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1000"/>
                                        <p:tgtEl>
                                          <p:spTgt spid="10"/>
                                        </p:tgtEl>
                                      </p:cBhvr>
                                    </p:animEffect>
                                  </p:childTnLst>
                                </p:cTn>
                              </p:par>
                              <p:par>
                                <p:cTn id="57" presetID="22" presetClass="exit" presetSubtype="8" fill="hold" grpId="1" nodeType="withEffect">
                                  <p:stCondLst>
                                    <p:cond delay="2500"/>
                                  </p:stCondLst>
                                  <p:childTnLst>
                                    <p:animEffect transition="out" filter="wipe(left)">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22" presetClass="entr" presetSubtype="8" fill="hold" grpId="0" nodeType="withEffect">
                                  <p:stCondLst>
                                    <p:cond delay="250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1000"/>
                                        <p:tgtEl>
                                          <p:spTgt spid="11"/>
                                        </p:tgtEl>
                                      </p:cBhvr>
                                    </p:animEffect>
                                  </p:childTnLst>
                                </p:cTn>
                              </p:par>
                              <p:par>
                                <p:cTn id="63" presetID="22" presetClass="exit" presetSubtype="8" fill="hold" grpId="1" nodeType="withEffect">
                                  <p:stCondLst>
                                    <p:cond delay="2500"/>
                                  </p:stCondLst>
                                  <p:childTnLst>
                                    <p:animEffect transition="out" filter="wipe(left)">
                                      <p:cBhvr>
                                        <p:cTn id="64" dur="1000"/>
                                        <p:tgtEl>
                                          <p:spTgt spid="10"/>
                                        </p:tgtEl>
                                      </p:cBhvr>
                                    </p:animEffect>
                                    <p:set>
                                      <p:cBhvr>
                                        <p:cTn id="65" dur="1" fill="hold">
                                          <p:stCondLst>
                                            <p:cond delay="999"/>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363"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9" grpId="0" animBg="1"/>
      <p:bldP spid="19" grpId="1" animBg="1"/>
      <p:bldP spid="2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8647" y="0"/>
            <a:ext cx="9602647" cy="6985668"/>
            <a:chOff x="-458647" y="0"/>
            <a:chExt cx="9602647" cy="6985668"/>
          </a:xfrm>
        </p:grpSpPr>
        <p:pic>
          <p:nvPicPr>
            <p:cNvPr id="20" name="Picture 2"/>
            <p:cNvPicPr>
              <a:picLocks noChangeAspect="1" noChangeArrowheads="1"/>
            </p:cNvPicPr>
            <p:nvPr/>
          </p:nvPicPr>
          <p:blipFill>
            <a:blip r:embed="rId3" cstate="print"/>
            <a:srcRect l="41875" t="29031" r="23125" b="32700"/>
            <a:stretch>
              <a:fillRect/>
            </a:stretch>
          </p:blipFill>
          <p:spPr bwMode="auto">
            <a:xfrm>
              <a:off x="-458647" y="685800"/>
              <a:ext cx="9602647" cy="6299868"/>
            </a:xfrm>
            <a:prstGeom prst="rect">
              <a:avLst/>
            </a:prstGeom>
            <a:noFill/>
            <a:ln w="9525">
              <a:noFill/>
              <a:miter lim="800000"/>
              <a:headEnd/>
              <a:tailEnd/>
            </a:ln>
          </p:spPr>
        </p:pic>
        <p:sp useBgFill="1">
          <p:nvSpPr>
            <p:cNvPr id="15363" name="TextBox 2"/>
            <p:cNvSpPr txBox="1">
              <a:spLocks noChangeArrowheads="1"/>
            </p:cNvSpPr>
            <p:nvPr/>
          </p:nvSpPr>
          <p:spPr bwMode="auto">
            <a:xfrm>
              <a:off x="0" y="0"/>
              <a:ext cx="9144000" cy="692497"/>
            </a:xfrm>
            <a:prstGeom prst="rect">
              <a:avLst/>
            </a:prstGeom>
            <a:ln w="9525">
              <a:noFill/>
              <a:miter lim="800000"/>
              <a:headEnd/>
              <a:tailEnd/>
            </a:ln>
          </p:spPr>
          <p:txBody>
            <a:bodyPr wrap="square">
              <a:spAutoFit/>
            </a:bodyPr>
            <a:lstStyle/>
            <a:p>
              <a:pPr algn="ctr"/>
              <a:r>
                <a:rPr lang="en-US" sz="3900" b="1" dirty="0" smtClean="0"/>
                <a:t>continuing across Asia into the Americas . .</a:t>
              </a:r>
              <a:endParaRPr lang="en-US" sz="3900" b="1" dirty="0"/>
            </a:p>
          </p:txBody>
        </p:sp>
        <p:sp>
          <p:nvSpPr>
            <p:cNvPr id="11" name="Down Arrow 10"/>
            <p:cNvSpPr/>
            <p:nvPr/>
          </p:nvSpPr>
          <p:spPr>
            <a:xfrm rot="16943604">
              <a:off x="6075518" y="2943653"/>
              <a:ext cx="484187" cy="99060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3" name="Group 32"/>
          <p:cNvGrpSpPr/>
          <p:nvPr/>
        </p:nvGrpSpPr>
        <p:grpSpPr>
          <a:xfrm>
            <a:off x="685800" y="0"/>
            <a:ext cx="7924800" cy="6858000"/>
            <a:chOff x="685800" y="0"/>
            <a:chExt cx="7924800" cy="6858000"/>
          </a:xfrm>
        </p:grpSpPr>
        <p:grpSp>
          <p:nvGrpSpPr>
            <p:cNvPr id="23" name="Group 22"/>
            <p:cNvGrpSpPr/>
            <p:nvPr/>
          </p:nvGrpSpPr>
          <p:grpSpPr>
            <a:xfrm>
              <a:off x="685800" y="0"/>
              <a:ext cx="7924800" cy="6858000"/>
              <a:chOff x="685800" y="0"/>
              <a:chExt cx="7924800" cy="6858000"/>
            </a:xfrm>
          </p:grpSpPr>
          <p:grpSp>
            <p:nvGrpSpPr>
              <p:cNvPr id="22" name="Group 21"/>
              <p:cNvGrpSpPr/>
              <p:nvPr/>
            </p:nvGrpSpPr>
            <p:grpSpPr>
              <a:xfrm>
                <a:off x="685800" y="0"/>
                <a:ext cx="7924800" cy="6858000"/>
                <a:chOff x="685800" y="0"/>
                <a:chExt cx="7924800" cy="6858000"/>
              </a:xfrm>
            </p:grpSpPr>
            <p:grpSp>
              <p:nvGrpSpPr>
                <p:cNvPr id="21" name="Group 20"/>
                <p:cNvGrpSpPr/>
                <p:nvPr/>
              </p:nvGrpSpPr>
              <p:grpSpPr>
                <a:xfrm>
                  <a:off x="685800" y="0"/>
                  <a:ext cx="7924800" cy="6858000"/>
                  <a:chOff x="685800" y="0"/>
                  <a:chExt cx="7924800" cy="6858000"/>
                </a:xfrm>
              </p:grpSpPr>
              <p:grpSp>
                <p:nvGrpSpPr>
                  <p:cNvPr id="2" name="Group 22"/>
                  <p:cNvGrpSpPr/>
                  <p:nvPr/>
                </p:nvGrpSpPr>
                <p:grpSpPr>
                  <a:xfrm>
                    <a:off x="685800" y="0"/>
                    <a:ext cx="7924800" cy="6858000"/>
                    <a:chOff x="864577" y="533400"/>
                    <a:chExt cx="7010400" cy="5967828"/>
                  </a:xfrm>
                </p:grpSpPr>
                <p:pic>
                  <p:nvPicPr>
                    <p:cNvPr id="24" name="Picture 2" descr="C:\Users\Claire &amp; Don\Pictures\2011-03-26\002.jpg"/>
                    <p:cNvPicPr>
                      <a:picLocks noChangeAspect="1" noChangeArrowheads="1"/>
                    </p:cNvPicPr>
                    <p:nvPr/>
                  </p:nvPicPr>
                  <p:blipFill>
                    <a:blip r:embed="rId4" cstate="print"/>
                    <a:srcRect l="34416" t="15556" r="8888" b="59657"/>
                    <a:stretch>
                      <a:fillRect/>
                    </a:stretch>
                  </p:blipFill>
                  <p:spPr bwMode="auto">
                    <a:xfrm>
                      <a:off x="864577" y="533400"/>
                      <a:ext cx="7010400" cy="5967828"/>
                    </a:xfrm>
                    <a:prstGeom prst="rect">
                      <a:avLst/>
                    </a:prstGeom>
                    <a:noFill/>
                    <a:ln w="9525">
                      <a:noFill/>
                      <a:miter lim="800000"/>
                      <a:headEnd/>
                      <a:tailEnd/>
                    </a:ln>
                  </p:spPr>
                </p:pic>
                <p:pic>
                  <p:nvPicPr>
                    <p:cNvPr id="25" name="Picture 2" descr="C:\Users\Claire &amp; Don\Pictures\2011-03-26\002.jpg"/>
                    <p:cNvPicPr>
                      <a:picLocks noChangeAspect="1" noChangeArrowheads="1"/>
                    </p:cNvPicPr>
                    <p:nvPr/>
                  </p:nvPicPr>
                  <p:blipFill>
                    <a:blip r:embed="rId4" cstate="print"/>
                    <a:srcRect l="39962" t="25367" r="48329" b="70519"/>
                    <a:stretch>
                      <a:fillRect/>
                    </a:stretch>
                  </p:blipFill>
                  <p:spPr bwMode="auto">
                    <a:xfrm>
                      <a:off x="2482362" y="4644570"/>
                      <a:ext cx="4044462" cy="1572541"/>
                    </a:xfrm>
                    <a:prstGeom prst="rect">
                      <a:avLst/>
                    </a:prstGeom>
                    <a:noFill/>
                    <a:ln w="9525">
                      <a:noFill/>
                      <a:miter lim="800000"/>
                      <a:headEnd/>
                      <a:tailEnd/>
                    </a:ln>
                  </p:spPr>
                </p:pic>
              </p:grpSp>
              <p:pic>
                <p:nvPicPr>
                  <p:cNvPr id="10" name="Picture 2" descr="C:\Users\Claire &amp; Don\Pictures\2011-03-26\002.jpg"/>
                  <p:cNvPicPr>
                    <a:picLocks noChangeAspect="1" noChangeArrowheads="1"/>
                  </p:cNvPicPr>
                  <p:nvPr/>
                </p:nvPicPr>
                <p:blipFill>
                  <a:blip r:embed="rId4" cstate="print"/>
                  <a:srcRect l="39962" t="25367" r="48329" b="70519"/>
                  <a:stretch>
                    <a:fillRect/>
                  </a:stretch>
                </p:blipFill>
                <p:spPr bwMode="auto">
                  <a:xfrm>
                    <a:off x="3048000" y="2474598"/>
                    <a:ext cx="2514600" cy="725802"/>
                  </a:xfrm>
                  <a:prstGeom prst="rect">
                    <a:avLst/>
                  </a:prstGeom>
                  <a:noFill/>
                  <a:ln w="9525">
                    <a:noFill/>
                    <a:miter lim="800000"/>
                    <a:headEnd/>
                    <a:tailEnd/>
                  </a:ln>
                </p:spPr>
              </p:pic>
              <p:pic>
                <p:nvPicPr>
                  <p:cNvPr id="13" name="Picture 2" descr="C:\Users\Claire &amp; Don\Pictures\2011-03-26\002.jpg"/>
                  <p:cNvPicPr>
                    <a:picLocks noChangeAspect="1" noChangeArrowheads="1"/>
                  </p:cNvPicPr>
                  <p:nvPr/>
                </p:nvPicPr>
                <p:blipFill>
                  <a:blip r:embed="rId4" cstate="print"/>
                  <a:srcRect l="86206" t="33182" r="10564" b="65689"/>
                  <a:stretch>
                    <a:fillRect/>
                  </a:stretch>
                </p:blipFill>
                <p:spPr bwMode="auto">
                  <a:xfrm rot="942929">
                    <a:off x="7784028" y="5229197"/>
                    <a:ext cx="400530" cy="355649"/>
                  </a:xfrm>
                  <a:prstGeom prst="rect">
                    <a:avLst/>
                  </a:prstGeom>
                  <a:noFill/>
                  <a:ln w="9525">
                    <a:noFill/>
                    <a:miter lim="800000"/>
                    <a:headEnd/>
                    <a:tailEnd/>
                  </a:ln>
                </p:spPr>
              </p:pic>
              <p:pic>
                <p:nvPicPr>
                  <p:cNvPr id="15" name="Picture 2" descr="C:\Users\Claire &amp; Don\Pictures\2011-03-26\002.jpg"/>
                  <p:cNvPicPr>
                    <a:picLocks noChangeAspect="1" noChangeArrowheads="1"/>
                  </p:cNvPicPr>
                  <p:nvPr/>
                </p:nvPicPr>
                <p:blipFill>
                  <a:blip r:embed="rId4" cstate="print"/>
                  <a:srcRect l="86206" t="33182" r="10564" b="65689"/>
                  <a:stretch>
                    <a:fillRect/>
                  </a:stretch>
                </p:blipFill>
                <p:spPr bwMode="auto">
                  <a:xfrm rot="5400000">
                    <a:off x="6554965" y="2589035"/>
                    <a:ext cx="211677" cy="215207"/>
                  </a:xfrm>
                  <a:prstGeom prst="rect">
                    <a:avLst/>
                  </a:prstGeom>
                  <a:noFill/>
                  <a:ln w="9525">
                    <a:noFill/>
                    <a:miter lim="800000"/>
                    <a:headEnd/>
                    <a:tailEnd/>
                  </a:ln>
                </p:spPr>
              </p:pic>
              <p:pic>
                <p:nvPicPr>
                  <p:cNvPr id="16" name="Picture 2" descr="C:\Users\Claire &amp; Don\Pictures\2011-03-26\002.jpg"/>
                  <p:cNvPicPr>
                    <a:picLocks noChangeAspect="1" noChangeArrowheads="1"/>
                  </p:cNvPicPr>
                  <p:nvPr/>
                </p:nvPicPr>
                <p:blipFill>
                  <a:blip r:embed="rId4" cstate="print"/>
                  <a:srcRect l="86206" t="33182" r="10564" b="65689"/>
                  <a:stretch>
                    <a:fillRect/>
                  </a:stretch>
                </p:blipFill>
                <p:spPr bwMode="auto">
                  <a:xfrm rot="3318813">
                    <a:off x="6693408" y="2615184"/>
                    <a:ext cx="211677" cy="215207"/>
                  </a:xfrm>
                  <a:prstGeom prst="rect">
                    <a:avLst/>
                  </a:prstGeom>
                  <a:noFill/>
                  <a:ln w="9525">
                    <a:noFill/>
                    <a:miter lim="800000"/>
                    <a:headEnd/>
                    <a:tailEnd/>
                  </a:ln>
                </p:spPr>
              </p:pic>
              <p:pic>
                <p:nvPicPr>
                  <p:cNvPr id="17" name="Picture 2" descr="C:\Users\Claire &amp; Don\Pictures\2011-03-26\002.jpg"/>
                  <p:cNvPicPr>
                    <a:picLocks noChangeAspect="1" noChangeArrowheads="1"/>
                  </p:cNvPicPr>
                  <p:nvPr/>
                </p:nvPicPr>
                <p:blipFill>
                  <a:blip r:embed="rId4" cstate="print"/>
                  <a:srcRect l="86206" t="33182" r="10564" b="65689"/>
                  <a:stretch>
                    <a:fillRect/>
                  </a:stretch>
                </p:blipFill>
                <p:spPr bwMode="auto">
                  <a:xfrm rot="4295303">
                    <a:off x="6582886" y="2741435"/>
                    <a:ext cx="211677" cy="215207"/>
                  </a:xfrm>
                  <a:prstGeom prst="rect">
                    <a:avLst/>
                  </a:prstGeom>
                  <a:noFill/>
                  <a:ln w="9525">
                    <a:noFill/>
                    <a:miter lim="800000"/>
                    <a:headEnd/>
                    <a:tailEnd/>
                  </a:ln>
                </p:spPr>
              </p:pic>
              <p:pic>
                <p:nvPicPr>
                  <p:cNvPr id="19" name="Picture 2" descr="C:\Users\Claire &amp; Don\Pictures\2011-03-26\002.jpg"/>
                  <p:cNvPicPr>
                    <a:picLocks noChangeAspect="1" noChangeArrowheads="1"/>
                  </p:cNvPicPr>
                  <p:nvPr/>
                </p:nvPicPr>
                <p:blipFill>
                  <a:blip r:embed="rId4" cstate="print"/>
                  <a:srcRect l="71486" t="18586" r="26878" b="80588"/>
                  <a:stretch>
                    <a:fillRect/>
                  </a:stretch>
                </p:blipFill>
                <p:spPr bwMode="auto">
                  <a:xfrm>
                    <a:off x="6093046" y="941832"/>
                    <a:ext cx="381000" cy="381000"/>
                  </a:xfrm>
                  <a:prstGeom prst="rect">
                    <a:avLst/>
                  </a:prstGeom>
                  <a:noFill/>
                  <a:ln w="9525">
                    <a:noFill/>
                    <a:miter lim="800000"/>
                    <a:headEnd/>
                    <a:tailEnd/>
                  </a:ln>
                </p:spPr>
              </p:pic>
            </p:grpSp>
            <p:pic>
              <p:nvPicPr>
                <p:cNvPr id="12" name="Picture 2" descr="C:\Users\Claire &amp; Don\Pictures\2011-03-26\002.jpg"/>
                <p:cNvPicPr>
                  <a:picLocks noChangeAspect="1" noChangeArrowheads="1"/>
                </p:cNvPicPr>
                <p:nvPr/>
              </p:nvPicPr>
              <p:blipFill>
                <a:blip r:embed="rId4" cstate="print"/>
                <a:srcRect l="39962" t="25367" r="48329" b="70519"/>
                <a:stretch>
                  <a:fillRect/>
                </a:stretch>
              </p:blipFill>
              <p:spPr bwMode="auto">
                <a:xfrm>
                  <a:off x="4876800" y="1524000"/>
                  <a:ext cx="457200" cy="465874"/>
                </a:xfrm>
                <a:prstGeom prst="rect">
                  <a:avLst/>
                </a:prstGeom>
                <a:noFill/>
                <a:ln w="9525">
                  <a:noFill/>
                  <a:miter lim="800000"/>
                  <a:headEnd/>
                  <a:tailEnd/>
                </a:ln>
              </p:spPr>
            </p:pic>
          </p:grpSp>
          <p:pic>
            <p:nvPicPr>
              <p:cNvPr id="18" name="Picture 2" descr="C:\Users\Claire &amp; Don\Pictures\2011-03-26\002.jpg"/>
              <p:cNvPicPr>
                <a:picLocks noChangeAspect="1" noChangeArrowheads="1"/>
              </p:cNvPicPr>
              <p:nvPr/>
            </p:nvPicPr>
            <p:blipFill>
              <a:blip r:embed="rId4" cstate="print"/>
              <a:srcRect l="86206" t="33182" r="10564" b="65689"/>
              <a:stretch>
                <a:fillRect/>
              </a:stretch>
            </p:blipFill>
            <p:spPr bwMode="auto">
              <a:xfrm rot="1957546">
                <a:off x="6693408" y="2724912"/>
                <a:ext cx="211677" cy="215207"/>
              </a:xfrm>
              <a:prstGeom prst="rect">
                <a:avLst/>
              </a:prstGeom>
              <a:noFill/>
              <a:ln w="9525">
                <a:noFill/>
                <a:miter lim="800000"/>
                <a:headEnd/>
                <a:tailEnd/>
              </a:ln>
            </p:spPr>
          </p:pic>
        </p:grpSp>
        <p:pic>
          <p:nvPicPr>
            <p:cNvPr id="26" name="Picture 2" descr="C:\Users\Claire &amp; Don\Pictures\2011-03-26\002.jpg"/>
            <p:cNvPicPr>
              <a:picLocks noChangeAspect="1" noChangeArrowheads="1"/>
            </p:cNvPicPr>
            <p:nvPr/>
          </p:nvPicPr>
          <p:blipFill>
            <a:blip r:embed="rId4" cstate="print"/>
            <a:srcRect l="39962" t="25367" r="48329" b="70519"/>
            <a:stretch>
              <a:fillRect/>
            </a:stretch>
          </p:blipFill>
          <p:spPr bwMode="auto">
            <a:xfrm>
              <a:off x="3124200" y="3352800"/>
              <a:ext cx="3505200" cy="1447800"/>
            </a:xfrm>
            <a:prstGeom prst="rect">
              <a:avLst/>
            </a:prstGeom>
            <a:noFill/>
            <a:ln w="9525">
              <a:noFill/>
              <a:miter lim="800000"/>
              <a:headEnd/>
              <a:tailEnd/>
            </a:ln>
          </p:spPr>
        </p:pic>
      </p:grpSp>
      <p:sp>
        <p:nvSpPr>
          <p:cNvPr id="28" name="Freeform 27"/>
          <p:cNvSpPr/>
          <p:nvPr/>
        </p:nvSpPr>
        <p:spPr>
          <a:xfrm>
            <a:off x="644578" y="838200"/>
            <a:ext cx="7280222" cy="6036039"/>
          </a:xfrm>
          <a:custGeom>
            <a:avLst/>
            <a:gdLst>
              <a:gd name="connsiteX0" fmla="*/ 7280222 w 11799756"/>
              <a:gd name="connsiteY0" fmla="*/ 6011055 h 6103494"/>
              <a:gd name="connsiteX1" fmla="*/ 7070360 w 11799756"/>
              <a:gd name="connsiteY1" fmla="*/ 5441429 h 6103494"/>
              <a:gd name="connsiteX2" fmla="*/ 7025389 w 11799756"/>
              <a:gd name="connsiteY2" fmla="*/ 4991724 h 6103494"/>
              <a:gd name="connsiteX3" fmla="*/ 7160301 w 11799756"/>
              <a:gd name="connsiteY3" fmla="*/ 4362137 h 6103494"/>
              <a:gd name="connsiteX4" fmla="*/ 7160301 w 11799756"/>
              <a:gd name="connsiteY4" fmla="*/ 3717560 h 6103494"/>
              <a:gd name="connsiteX5" fmla="*/ 6890478 w 11799756"/>
              <a:gd name="connsiteY5" fmla="*/ 3387777 h 6103494"/>
              <a:gd name="connsiteX6" fmla="*/ 6755566 w 11799756"/>
              <a:gd name="connsiteY6" fmla="*/ 3087973 h 6103494"/>
              <a:gd name="connsiteX7" fmla="*/ 6890478 w 11799756"/>
              <a:gd name="connsiteY7" fmla="*/ 2758190 h 6103494"/>
              <a:gd name="connsiteX8" fmla="*/ 6785547 w 11799756"/>
              <a:gd name="connsiteY8" fmla="*/ 2608288 h 6103494"/>
              <a:gd name="connsiteX9" fmla="*/ 6485744 w 11799756"/>
              <a:gd name="connsiteY9" fmla="*/ 2398426 h 6103494"/>
              <a:gd name="connsiteX10" fmla="*/ 6215921 w 11799756"/>
              <a:gd name="connsiteY10" fmla="*/ 2323475 h 6103494"/>
              <a:gd name="connsiteX11" fmla="*/ 5676275 w 11799756"/>
              <a:gd name="connsiteY11" fmla="*/ 2023672 h 6103494"/>
              <a:gd name="connsiteX12" fmla="*/ 5436432 w 11799756"/>
              <a:gd name="connsiteY12" fmla="*/ 1603947 h 6103494"/>
              <a:gd name="connsiteX13" fmla="*/ 5046688 w 11799756"/>
              <a:gd name="connsiteY13" fmla="*/ 1289154 h 6103494"/>
              <a:gd name="connsiteX14" fmla="*/ 4941757 w 11799756"/>
              <a:gd name="connsiteY14" fmla="*/ 989350 h 6103494"/>
              <a:gd name="connsiteX15" fmla="*/ 4896786 w 11799756"/>
              <a:gd name="connsiteY15" fmla="*/ 689547 h 6103494"/>
              <a:gd name="connsiteX16" fmla="*/ 4701914 w 11799756"/>
              <a:gd name="connsiteY16" fmla="*/ 389744 h 6103494"/>
              <a:gd name="connsiteX17" fmla="*/ 4417101 w 11799756"/>
              <a:gd name="connsiteY17" fmla="*/ 179882 h 6103494"/>
              <a:gd name="connsiteX18" fmla="*/ 4012366 w 11799756"/>
              <a:gd name="connsiteY18" fmla="*/ 59960 h 6103494"/>
              <a:gd name="connsiteX19" fmla="*/ 3727553 w 11799756"/>
              <a:gd name="connsiteY19" fmla="*/ 149901 h 6103494"/>
              <a:gd name="connsiteX20" fmla="*/ 3307829 w 11799756"/>
              <a:gd name="connsiteY20" fmla="*/ 419724 h 6103494"/>
              <a:gd name="connsiteX21" fmla="*/ 3307829 w 11799756"/>
              <a:gd name="connsiteY21" fmla="*/ 164891 h 6103494"/>
              <a:gd name="connsiteX22" fmla="*/ 3202898 w 11799756"/>
              <a:gd name="connsiteY22" fmla="*/ 14990 h 6103494"/>
              <a:gd name="connsiteX23" fmla="*/ 2753193 w 11799756"/>
              <a:gd name="connsiteY23" fmla="*/ 74950 h 6103494"/>
              <a:gd name="connsiteX24" fmla="*/ 2408419 w 11799756"/>
              <a:gd name="connsiteY24" fmla="*/ 44970 h 6103494"/>
              <a:gd name="connsiteX25" fmla="*/ 2228537 w 11799756"/>
              <a:gd name="connsiteY25" fmla="*/ 44970 h 6103494"/>
              <a:gd name="connsiteX26" fmla="*/ 2093625 w 11799756"/>
              <a:gd name="connsiteY26" fmla="*/ 284813 h 6103494"/>
              <a:gd name="connsiteX27" fmla="*/ 1913744 w 11799756"/>
              <a:gd name="connsiteY27" fmla="*/ 509665 h 6103494"/>
              <a:gd name="connsiteX28" fmla="*/ 1748852 w 11799756"/>
              <a:gd name="connsiteY28" fmla="*/ 464695 h 6103494"/>
              <a:gd name="connsiteX29" fmla="*/ 1838793 w 11799756"/>
              <a:gd name="connsiteY29" fmla="*/ 239842 h 6103494"/>
              <a:gd name="connsiteX30" fmla="*/ 1943724 w 11799756"/>
              <a:gd name="connsiteY30" fmla="*/ 44970 h 6103494"/>
              <a:gd name="connsiteX31" fmla="*/ 1763842 w 11799756"/>
              <a:gd name="connsiteY31" fmla="*/ 44970 h 6103494"/>
              <a:gd name="connsiteX32" fmla="*/ 1523999 w 11799756"/>
              <a:gd name="connsiteY32" fmla="*/ 164891 h 6103494"/>
              <a:gd name="connsiteX33" fmla="*/ 1164235 w 11799756"/>
              <a:gd name="connsiteY33" fmla="*/ 224852 h 6103494"/>
              <a:gd name="connsiteX34" fmla="*/ 1044314 w 11799756"/>
              <a:gd name="connsiteY34" fmla="*/ 389744 h 6103494"/>
              <a:gd name="connsiteX35" fmla="*/ 1149245 w 11799756"/>
              <a:gd name="connsiteY35" fmla="*/ 524655 h 6103494"/>
              <a:gd name="connsiteX36" fmla="*/ 1044314 w 11799756"/>
              <a:gd name="connsiteY36" fmla="*/ 1019331 h 6103494"/>
              <a:gd name="connsiteX37" fmla="*/ 714530 w 11799756"/>
              <a:gd name="connsiteY37" fmla="*/ 1214203 h 6103494"/>
              <a:gd name="connsiteX38" fmla="*/ 429717 w 11799756"/>
              <a:gd name="connsiteY38" fmla="*/ 1379095 h 6103494"/>
              <a:gd name="connsiteX39" fmla="*/ 429717 w 11799756"/>
              <a:gd name="connsiteY39" fmla="*/ 1813810 h 6103494"/>
              <a:gd name="connsiteX40" fmla="*/ 144904 w 11799756"/>
              <a:gd name="connsiteY40" fmla="*/ 2053652 h 6103494"/>
              <a:gd name="connsiteX41" fmla="*/ 99934 w 11799756"/>
              <a:gd name="connsiteY41" fmla="*/ 2233534 h 6103494"/>
              <a:gd name="connsiteX42" fmla="*/ 99934 w 11799756"/>
              <a:gd name="connsiteY42" fmla="*/ 2698229 h 6103494"/>
              <a:gd name="connsiteX43" fmla="*/ 114924 w 11799756"/>
              <a:gd name="connsiteY43" fmla="*/ 3372787 h 6103494"/>
              <a:gd name="connsiteX44" fmla="*/ 114924 w 11799756"/>
              <a:gd name="connsiteY44" fmla="*/ 3852472 h 6103494"/>
              <a:gd name="connsiteX45" fmla="*/ 474688 w 11799756"/>
              <a:gd name="connsiteY45" fmla="*/ 3627619 h 6103494"/>
              <a:gd name="connsiteX46" fmla="*/ 954373 w 11799756"/>
              <a:gd name="connsiteY46" fmla="*/ 3507698 h 6103494"/>
              <a:gd name="connsiteX47" fmla="*/ 1074294 w 11799756"/>
              <a:gd name="connsiteY47" fmla="*/ 3717560 h 6103494"/>
              <a:gd name="connsiteX48" fmla="*/ 1239186 w 11799756"/>
              <a:gd name="connsiteY48" fmla="*/ 3507698 h 6103494"/>
              <a:gd name="connsiteX49" fmla="*/ 1314137 w 11799756"/>
              <a:gd name="connsiteY49" fmla="*/ 3702570 h 6103494"/>
              <a:gd name="connsiteX50" fmla="*/ 1688891 w 11799756"/>
              <a:gd name="connsiteY50" fmla="*/ 4092314 h 6103494"/>
              <a:gd name="connsiteX51" fmla="*/ 1538989 w 11799756"/>
              <a:gd name="connsiteY51" fmla="*/ 4736891 h 6103494"/>
              <a:gd name="connsiteX52" fmla="*/ 1254176 w 11799756"/>
              <a:gd name="connsiteY52" fmla="*/ 4736891 h 6103494"/>
              <a:gd name="connsiteX53" fmla="*/ 774491 w 11799756"/>
              <a:gd name="connsiteY53" fmla="*/ 4482059 h 6103494"/>
              <a:gd name="connsiteX54" fmla="*/ 204865 w 11799756"/>
              <a:gd name="connsiteY54" fmla="*/ 4572000 h 6103494"/>
              <a:gd name="connsiteX55" fmla="*/ 99934 w 11799756"/>
              <a:gd name="connsiteY55" fmla="*/ 4721901 h 6103494"/>
              <a:gd name="connsiteX56" fmla="*/ 69953 w 11799756"/>
              <a:gd name="connsiteY56" fmla="*/ 5696262 h 6103494"/>
              <a:gd name="connsiteX57" fmla="*/ 69953 w 11799756"/>
              <a:gd name="connsiteY57" fmla="*/ 5966085 h 6103494"/>
              <a:gd name="connsiteX58" fmla="*/ 84944 w 11799756"/>
              <a:gd name="connsiteY58" fmla="*/ 6026046 h 6103494"/>
              <a:gd name="connsiteX59" fmla="*/ 579619 w 11799756"/>
              <a:gd name="connsiteY59" fmla="*/ 6026046 h 6103494"/>
              <a:gd name="connsiteX60" fmla="*/ 3547671 w 11799756"/>
              <a:gd name="connsiteY60" fmla="*/ 6026046 h 6103494"/>
              <a:gd name="connsiteX61" fmla="*/ 11042753 w 11799756"/>
              <a:gd name="connsiteY61" fmla="*/ 5891134 h 6103494"/>
              <a:gd name="connsiteX62" fmla="*/ 8089691 w 11799756"/>
              <a:gd name="connsiteY62" fmla="*/ 6086006 h 6103494"/>
              <a:gd name="connsiteX0" fmla="*/ 7280222 w 11042753"/>
              <a:gd name="connsiteY0" fmla="*/ 6011055 h 6036039"/>
              <a:gd name="connsiteX1" fmla="*/ 7070360 w 11042753"/>
              <a:gd name="connsiteY1" fmla="*/ 5441429 h 6036039"/>
              <a:gd name="connsiteX2" fmla="*/ 7025389 w 11042753"/>
              <a:gd name="connsiteY2" fmla="*/ 4991724 h 6036039"/>
              <a:gd name="connsiteX3" fmla="*/ 7160301 w 11042753"/>
              <a:gd name="connsiteY3" fmla="*/ 4362137 h 6036039"/>
              <a:gd name="connsiteX4" fmla="*/ 7160301 w 11042753"/>
              <a:gd name="connsiteY4" fmla="*/ 3717560 h 6036039"/>
              <a:gd name="connsiteX5" fmla="*/ 6890478 w 11042753"/>
              <a:gd name="connsiteY5" fmla="*/ 3387777 h 6036039"/>
              <a:gd name="connsiteX6" fmla="*/ 6755566 w 11042753"/>
              <a:gd name="connsiteY6" fmla="*/ 3087973 h 6036039"/>
              <a:gd name="connsiteX7" fmla="*/ 6890478 w 11042753"/>
              <a:gd name="connsiteY7" fmla="*/ 2758190 h 6036039"/>
              <a:gd name="connsiteX8" fmla="*/ 6785547 w 11042753"/>
              <a:gd name="connsiteY8" fmla="*/ 2608288 h 6036039"/>
              <a:gd name="connsiteX9" fmla="*/ 6485744 w 11042753"/>
              <a:gd name="connsiteY9" fmla="*/ 2398426 h 6036039"/>
              <a:gd name="connsiteX10" fmla="*/ 6215921 w 11042753"/>
              <a:gd name="connsiteY10" fmla="*/ 2323475 h 6036039"/>
              <a:gd name="connsiteX11" fmla="*/ 5676275 w 11042753"/>
              <a:gd name="connsiteY11" fmla="*/ 2023672 h 6036039"/>
              <a:gd name="connsiteX12" fmla="*/ 5436432 w 11042753"/>
              <a:gd name="connsiteY12" fmla="*/ 1603947 h 6036039"/>
              <a:gd name="connsiteX13" fmla="*/ 5046688 w 11042753"/>
              <a:gd name="connsiteY13" fmla="*/ 1289154 h 6036039"/>
              <a:gd name="connsiteX14" fmla="*/ 4941757 w 11042753"/>
              <a:gd name="connsiteY14" fmla="*/ 989350 h 6036039"/>
              <a:gd name="connsiteX15" fmla="*/ 4896786 w 11042753"/>
              <a:gd name="connsiteY15" fmla="*/ 689547 h 6036039"/>
              <a:gd name="connsiteX16" fmla="*/ 4701914 w 11042753"/>
              <a:gd name="connsiteY16" fmla="*/ 389744 h 6036039"/>
              <a:gd name="connsiteX17" fmla="*/ 4417101 w 11042753"/>
              <a:gd name="connsiteY17" fmla="*/ 179882 h 6036039"/>
              <a:gd name="connsiteX18" fmla="*/ 4012366 w 11042753"/>
              <a:gd name="connsiteY18" fmla="*/ 59960 h 6036039"/>
              <a:gd name="connsiteX19" fmla="*/ 3727553 w 11042753"/>
              <a:gd name="connsiteY19" fmla="*/ 149901 h 6036039"/>
              <a:gd name="connsiteX20" fmla="*/ 3307829 w 11042753"/>
              <a:gd name="connsiteY20" fmla="*/ 419724 h 6036039"/>
              <a:gd name="connsiteX21" fmla="*/ 3307829 w 11042753"/>
              <a:gd name="connsiteY21" fmla="*/ 164891 h 6036039"/>
              <a:gd name="connsiteX22" fmla="*/ 3202898 w 11042753"/>
              <a:gd name="connsiteY22" fmla="*/ 14990 h 6036039"/>
              <a:gd name="connsiteX23" fmla="*/ 2753193 w 11042753"/>
              <a:gd name="connsiteY23" fmla="*/ 74950 h 6036039"/>
              <a:gd name="connsiteX24" fmla="*/ 2408419 w 11042753"/>
              <a:gd name="connsiteY24" fmla="*/ 44970 h 6036039"/>
              <a:gd name="connsiteX25" fmla="*/ 2228537 w 11042753"/>
              <a:gd name="connsiteY25" fmla="*/ 44970 h 6036039"/>
              <a:gd name="connsiteX26" fmla="*/ 2093625 w 11042753"/>
              <a:gd name="connsiteY26" fmla="*/ 284813 h 6036039"/>
              <a:gd name="connsiteX27" fmla="*/ 1913744 w 11042753"/>
              <a:gd name="connsiteY27" fmla="*/ 509665 h 6036039"/>
              <a:gd name="connsiteX28" fmla="*/ 1748852 w 11042753"/>
              <a:gd name="connsiteY28" fmla="*/ 464695 h 6036039"/>
              <a:gd name="connsiteX29" fmla="*/ 1838793 w 11042753"/>
              <a:gd name="connsiteY29" fmla="*/ 239842 h 6036039"/>
              <a:gd name="connsiteX30" fmla="*/ 1943724 w 11042753"/>
              <a:gd name="connsiteY30" fmla="*/ 44970 h 6036039"/>
              <a:gd name="connsiteX31" fmla="*/ 1763842 w 11042753"/>
              <a:gd name="connsiteY31" fmla="*/ 44970 h 6036039"/>
              <a:gd name="connsiteX32" fmla="*/ 1523999 w 11042753"/>
              <a:gd name="connsiteY32" fmla="*/ 164891 h 6036039"/>
              <a:gd name="connsiteX33" fmla="*/ 1164235 w 11042753"/>
              <a:gd name="connsiteY33" fmla="*/ 224852 h 6036039"/>
              <a:gd name="connsiteX34" fmla="*/ 1044314 w 11042753"/>
              <a:gd name="connsiteY34" fmla="*/ 389744 h 6036039"/>
              <a:gd name="connsiteX35" fmla="*/ 1149245 w 11042753"/>
              <a:gd name="connsiteY35" fmla="*/ 524655 h 6036039"/>
              <a:gd name="connsiteX36" fmla="*/ 1044314 w 11042753"/>
              <a:gd name="connsiteY36" fmla="*/ 1019331 h 6036039"/>
              <a:gd name="connsiteX37" fmla="*/ 714530 w 11042753"/>
              <a:gd name="connsiteY37" fmla="*/ 1214203 h 6036039"/>
              <a:gd name="connsiteX38" fmla="*/ 429717 w 11042753"/>
              <a:gd name="connsiteY38" fmla="*/ 1379095 h 6036039"/>
              <a:gd name="connsiteX39" fmla="*/ 429717 w 11042753"/>
              <a:gd name="connsiteY39" fmla="*/ 1813810 h 6036039"/>
              <a:gd name="connsiteX40" fmla="*/ 144904 w 11042753"/>
              <a:gd name="connsiteY40" fmla="*/ 2053652 h 6036039"/>
              <a:gd name="connsiteX41" fmla="*/ 99934 w 11042753"/>
              <a:gd name="connsiteY41" fmla="*/ 2233534 h 6036039"/>
              <a:gd name="connsiteX42" fmla="*/ 99934 w 11042753"/>
              <a:gd name="connsiteY42" fmla="*/ 2698229 h 6036039"/>
              <a:gd name="connsiteX43" fmla="*/ 114924 w 11042753"/>
              <a:gd name="connsiteY43" fmla="*/ 3372787 h 6036039"/>
              <a:gd name="connsiteX44" fmla="*/ 114924 w 11042753"/>
              <a:gd name="connsiteY44" fmla="*/ 3852472 h 6036039"/>
              <a:gd name="connsiteX45" fmla="*/ 474688 w 11042753"/>
              <a:gd name="connsiteY45" fmla="*/ 3627619 h 6036039"/>
              <a:gd name="connsiteX46" fmla="*/ 954373 w 11042753"/>
              <a:gd name="connsiteY46" fmla="*/ 3507698 h 6036039"/>
              <a:gd name="connsiteX47" fmla="*/ 1074294 w 11042753"/>
              <a:gd name="connsiteY47" fmla="*/ 3717560 h 6036039"/>
              <a:gd name="connsiteX48" fmla="*/ 1239186 w 11042753"/>
              <a:gd name="connsiteY48" fmla="*/ 3507698 h 6036039"/>
              <a:gd name="connsiteX49" fmla="*/ 1314137 w 11042753"/>
              <a:gd name="connsiteY49" fmla="*/ 3702570 h 6036039"/>
              <a:gd name="connsiteX50" fmla="*/ 1688891 w 11042753"/>
              <a:gd name="connsiteY50" fmla="*/ 4092314 h 6036039"/>
              <a:gd name="connsiteX51" fmla="*/ 1538989 w 11042753"/>
              <a:gd name="connsiteY51" fmla="*/ 4736891 h 6036039"/>
              <a:gd name="connsiteX52" fmla="*/ 1254176 w 11042753"/>
              <a:gd name="connsiteY52" fmla="*/ 4736891 h 6036039"/>
              <a:gd name="connsiteX53" fmla="*/ 774491 w 11042753"/>
              <a:gd name="connsiteY53" fmla="*/ 4482059 h 6036039"/>
              <a:gd name="connsiteX54" fmla="*/ 204865 w 11042753"/>
              <a:gd name="connsiteY54" fmla="*/ 4572000 h 6036039"/>
              <a:gd name="connsiteX55" fmla="*/ 99934 w 11042753"/>
              <a:gd name="connsiteY55" fmla="*/ 4721901 h 6036039"/>
              <a:gd name="connsiteX56" fmla="*/ 69953 w 11042753"/>
              <a:gd name="connsiteY56" fmla="*/ 5696262 h 6036039"/>
              <a:gd name="connsiteX57" fmla="*/ 69953 w 11042753"/>
              <a:gd name="connsiteY57" fmla="*/ 5966085 h 6036039"/>
              <a:gd name="connsiteX58" fmla="*/ 84944 w 11042753"/>
              <a:gd name="connsiteY58" fmla="*/ 6026046 h 6036039"/>
              <a:gd name="connsiteX59" fmla="*/ 579619 w 11042753"/>
              <a:gd name="connsiteY59" fmla="*/ 6026046 h 6036039"/>
              <a:gd name="connsiteX60" fmla="*/ 3547671 w 11042753"/>
              <a:gd name="connsiteY60" fmla="*/ 6026046 h 6036039"/>
              <a:gd name="connsiteX61" fmla="*/ 11042753 w 11042753"/>
              <a:gd name="connsiteY61" fmla="*/ 5891134 h 6036039"/>
              <a:gd name="connsiteX0" fmla="*/ 7280222 w 7280222"/>
              <a:gd name="connsiteY0" fmla="*/ 6011055 h 6036039"/>
              <a:gd name="connsiteX1" fmla="*/ 7070360 w 7280222"/>
              <a:gd name="connsiteY1" fmla="*/ 5441429 h 6036039"/>
              <a:gd name="connsiteX2" fmla="*/ 7025389 w 7280222"/>
              <a:gd name="connsiteY2" fmla="*/ 4991724 h 6036039"/>
              <a:gd name="connsiteX3" fmla="*/ 7160301 w 7280222"/>
              <a:gd name="connsiteY3" fmla="*/ 4362137 h 6036039"/>
              <a:gd name="connsiteX4" fmla="*/ 7160301 w 7280222"/>
              <a:gd name="connsiteY4" fmla="*/ 3717560 h 6036039"/>
              <a:gd name="connsiteX5" fmla="*/ 6890478 w 7280222"/>
              <a:gd name="connsiteY5" fmla="*/ 3387777 h 6036039"/>
              <a:gd name="connsiteX6" fmla="*/ 6755566 w 7280222"/>
              <a:gd name="connsiteY6" fmla="*/ 3087973 h 6036039"/>
              <a:gd name="connsiteX7" fmla="*/ 6890478 w 7280222"/>
              <a:gd name="connsiteY7" fmla="*/ 2758190 h 6036039"/>
              <a:gd name="connsiteX8" fmla="*/ 6785547 w 7280222"/>
              <a:gd name="connsiteY8" fmla="*/ 2608288 h 6036039"/>
              <a:gd name="connsiteX9" fmla="*/ 6485744 w 7280222"/>
              <a:gd name="connsiteY9" fmla="*/ 2398426 h 6036039"/>
              <a:gd name="connsiteX10" fmla="*/ 6215921 w 7280222"/>
              <a:gd name="connsiteY10" fmla="*/ 2323475 h 6036039"/>
              <a:gd name="connsiteX11" fmla="*/ 5676275 w 7280222"/>
              <a:gd name="connsiteY11" fmla="*/ 2023672 h 6036039"/>
              <a:gd name="connsiteX12" fmla="*/ 5436432 w 7280222"/>
              <a:gd name="connsiteY12" fmla="*/ 1603947 h 6036039"/>
              <a:gd name="connsiteX13" fmla="*/ 5046688 w 7280222"/>
              <a:gd name="connsiteY13" fmla="*/ 1289154 h 6036039"/>
              <a:gd name="connsiteX14" fmla="*/ 4941757 w 7280222"/>
              <a:gd name="connsiteY14" fmla="*/ 989350 h 6036039"/>
              <a:gd name="connsiteX15" fmla="*/ 4896786 w 7280222"/>
              <a:gd name="connsiteY15" fmla="*/ 689547 h 6036039"/>
              <a:gd name="connsiteX16" fmla="*/ 4701914 w 7280222"/>
              <a:gd name="connsiteY16" fmla="*/ 389744 h 6036039"/>
              <a:gd name="connsiteX17" fmla="*/ 4417101 w 7280222"/>
              <a:gd name="connsiteY17" fmla="*/ 179882 h 6036039"/>
              <a:gd name="connsiteX18" fmla="*/ 4012366 w 7280222"/>
              <a:gd name="connsiteY18" fmla="*/ 59960 h 6036039"/>
              <a:gd name="connsiteX19" fmla="*/ 3727553 w 7280222"/>
              <a:gd name="connsiteY19" fmla="*/ 149901 h 6036039"/>
              <a:gd name="connsiteX20" fmla="*/ 3307829 w 7280222"/>
              <a:gd name="connsiteY20" fmla="*/ 419724 h 6036039"/>
              <a:gd name="connsiteX21" fmla="*/ 3307829 w 7280222"/>
              <a:gd name="connsiteY21" fmla="*/ 164891 h 6036039"/>
              <a:gd name="connsiteX22" fmla="*/ 3202898 w 7280222"/>
              <a:gd name="connsiteY22" fmla="*/ 14990 h 6036039"/>
              <a:gd name="connsiteX23" fmla="*/ 2753193 w 7280222"/>
              <a:gd name="connsiteY23" fmla="*/ 74950 h 6036039"/>
              <a:gd name="connsiteX24" fmla="*/ 2408419 w 7280222"/>
              <a:gd name="connsiteY24" fmla="*/ 44970 h 6036039"/>
              <a:gd name="connsiteX25" fmla="*/ 2228537 w 7280222"/>
              <a:gd name="connsiteY25" fmla="*/ 44970 h 6036039"/>
              <a:gd name="connsiteX26" fmla="*/ 2093625 w 7280222"/>
              <a:gd name="connsiteY26" fmla="*/ 284813 h 6036039"/>
              <a:gd name="connsiteX27" fmla="*/ 1913744 w 7280222"/>
              <a:gd name="connsiteY27" fmla="*/ 509665 h 6036039"/>
              <a:gd name="connsiteX28" fmla="*/ 1748852 w 7280222"/>
              <a:gd name="connsiteY28" fmla="*/ 464695 h 6036039"/>
              <a:gd name="connsiteX29" fmla="*/ 1838793 w 7280222"/>
              <a:gd name="connsiteY29" fmla="*/ 239842 h 6036039"/>
              <a:gd name="connsiteX30" fmla="*/ 1943724 w 7280222"/>
              <a:gd name="connsiteY30" fmla="*/ 44970 h 6036039"/>
              <a:gd name="connsiteX31" fmla="*/ 1763842 w 7280222"/>
              <a:gd name="connsiteY31" fmla="*/ 44970 h 6036039"/>
              <a:gd name="connsiteX32" fmla="*/ 1523999 w 7280222"/>
              <a:gd name="connsiteY32" fmla="*/ 164891 h 6036039"/>
              <a:gd name="connsiteX33" fmla="*/ 1164235 w 7280222"/>
              <a:gd name="connsiteY33" fmla="*/ 224852 h 6036039"/>
              <a:gd name="connsiteX34" fmla="*/ 1044314 w 7280222"/>
              <a:gd name="connsiteY34" fmla="*/ 389744 h 6036039"/>
              <a:gd name="connsiteX35" fmla="*/ 1149245 w 7280222"/>
              <a:gd name="connsiteY35" fmla="*/ 524655 h 6036039"/>
              <a:gd name="connsiteX36" fmla="*/ 1044314 w 7280222"/>
              <a:gd name="connsiteY36" fmla="*/ 1019331 h 6036039"/>
              <a:gd name="connsiteX37" fmla="*/ 714530 w 7280222"/>
              <a:gd name="connsiteY37" fmla="*/ 1214203 h 6036039"/>
              <a:gd name="connsiteX38" fmla="*/ 429717 w 7280222"/>
              <a:gd name="connsiteY38" fmla="*/ 1379095 h 6036039"/>
              <a:gd name="connsiteX39" fmla="*/ 429717 w 7280222"/>
              <a:gd name="connsiteY39" fmla="*/ 1813810 h 6036039"/>
              <a:gd name="connsiteX40" fmla="*/ 144904 w 7280222"/>
              <a:gd name="connsiteY40" fmla="*/ 2053652 h 6036039"/>
              <a:gd name="connsiteX41" fmla="*/ 99934 w 7280222"/>
              <a:gd name="connsiteY41" fmla="*/ 2233534 h 6036039"/>
              <a:gd name="connsiteX42" fmla="*/ 99934 w 7280222"/>
              <a:gd name="connsiteY42" fmla="*/ 2698229 h 6036039"/>
              <a:gd name="connsiteX43" fmla="*/ 114924 w 7280222"/>
              <a:gd name="connsiteY43" fmla="*/ 3372787 h 6036039"/>
              <a:gd name="connsiteX44" fmla="*/ 114924 w 7280222"/>
              <a:gd name="connsiteY44" fmla="*/ 3852472 h 6036039"/>
              <a:gd name="connsiteX45" fmla="*/ 474688 w 7280222"/>
              <a:gd name="connsiteY45" fmla="*/ 3627619 h 6036039"/>
              <a:gd name="connsiteX46" fmla="*/ 954373 w 7280222"/>
              <a:gd name="connsiteY46" fmla="*/ 3507698 h 6036039"/>
              <a:gd name="connsiteX47" fmla="*/ 1074294 w 7280222"/>
              <a:gd name="connsiteY47" fmla="*/ 3717560 h 6036039"/>
              <a:gd name="connsiteX48" fmla="*/ 1239186 w 7280222"/>
              <a:gd name="connsiteY48" fmla="*/ 3507698 h 6036039"/>
              <a:gd name="connsiteX49" fmla="*/ 1314137 w 7280222"/>
              <a:gd name="connsiteY49" fmla="*/ 3702570 h 6036039"/>
              <a:gd name="connsiteX50" fmla="*/ 1688891 w 7280222"/>
              <a:gd name="connsiteY50" fmla="*/ 4092314 h 6036039"/>
              <a:gd name="connsiteX51" fmla="*/ 1538989 w 7280222"/>
              <a:gd name="connsiteY51" fmla="*/ 4736891 h 6036039"/>
              <a:gd name="connsiteX52" fmla="*/ 1254176 w 7280222"/>
              <a:gd name="connsiteY52" fmla="*/ 4736891 h 6036039"/>
              <a:gd name="connsiteX53" fmla="*/ 774491 w 7280222"/>
              <a:gd name="connsiteY53" fmla="*/ 4482059 h 6036039"/>
              <a:gd name="connsiteX54" fmla="*/ 204865 w 7280222"/>
              <a:gd name="connsiteY54" fmla="*/ 4572000 h 6036039"/>
              <a:gd name="connsiteX55" fmla="*/ 99934 w 7280222"/>
              <a:gd name="connsiteY55" fmla="*/ 4721901 h 6036039"/>
              <a:gd name="connsiteX56" fmla="*/ 69953 w 7280222"/>
              <a:gd name="connsiteY56" fmla="*/ 5696262 h 6036039"/>
              <a:gd name="connsiteX57" fmla="*/ 69953 w 7280222"/>
              <a:gd name="connsiteY57" fmla="*/ 5966085 h 6036039"/>
              <a:gd name="connsiteX58" fmla="*/ 84944 w 7280222"/>
              <a:gd name="connsiteY58" fmla="*/ 6026046 h 6036039"/>
              <a:gd name="connsiteX59" fmla="*/ 579619 w 7280222"/>
              <a:gd name="connsiteY59" fmla="*/ 6026046 h 6036039"/>
              <a:gd name="connsiteX60" fmla="*/ 3547671 w 7280222"/>
              <a:gd name="connsiteY60" fmla="*/ 6026046 h 6036039"/>
              <a:gd name="connsiteX0" fmla="*/ 7280222 w 7280222"/>
              <a:gd name="connsiteY0" fmla="*/ 6011055 h 6036039"/>
              <a:gd name="connsiteX1" fmla="*/ 7070360 w 7280222"/>
              <a:gd name="connsiteY1" fmla="*/ 5441429 h 6036039"/>
              <a:gd name="connsiteX2" fmla="*/ 7025389 w 7280222"/>
              <a:gd name="connsiteY2" fmla="*/ 4991724 h 6036039"/>
              <a:gd name="connsiteX3" fmla="*/ 7160301 w 7280222"/>
              <a:gd name="connsiteY3" fmla="*/ 4362137 h 6036039"/>
              <a:gd name="connsiteX4" fmla="*/ 7160301 w 7280222"/>
              <a:gd name="connsiteY4" fmla="*/ 3717560 h 6036039"/>
              <a:gd name="connsiteX5" fmla="*/ 6890478 w 7280222"/>
              <a:gd name="connsiteY5" fmla="*/ 3387777 h 6036039"/>
              <a:gd name="connsiteX6" fmla="*/ 6755566 w 7280222"/>
              <a:gd name="connsiteY6" fmla="*/ 3087973 h 6036039"/>
              <a:gd name="connsiteX7" fmla="*/ 6890478 w 7280222"/>
              <a:gd name="connsiteY7" fmla="*/ 2758190 h 6036039"/>
              <a:gd name="connsiteX8" fmla="*/ 6785547 w 7280222"/>
              <a:gd name="connsiteY8" fmla="*/ 2608288 h 6036039"/>
              <a:gd name="connsiteX9" fmla="*/ 6485744 w 7280222"/>
              <a:gd name="connsiteY9" fmla="*/ 2398426 h 6036039"/>
              <a:gd name="connsiteX10" fmla="*/ 6215921 w 7280222"/>
              <a:gd name="connsiteY10" fmla="*/ 2323475 h 6036039"/>
              <a:gd name="connsiteX11" fmla="*/ 5676275 w 7280222"/>
              <a:gd name="connsiteY11" fmla="*/ 2023672 h 6036039"/>
              <a:gd name="connsiteX12" fmla="*/ 5436432 w 7280222"/>
              <a:gd name="connsiteY12" fmla="*/ 1603947 h 6036039"/>
              <a:gd name="connsiteX13" fmla="*/ 5046688 w 7280222"/>
              <a:gd name="connsiteY13" fmla="*/ 1289154 h 6036039"/>
              <a:gd name="connsiteX14" fmla="*/ 4941757 w 7280222"/>
              <a:gd name="connsiteY14" fmla="*/ 989350 h 6036039"/>
              <a:gd name="connsiteX15" fmla="*/ 4896786 w 7280222"/>
              <a:gd name="connsiteY15" fmla="*/ 689547 h 6036039"/>
              <a:gd name="connsiteX16" fmla="*/ 4701914 w 7280222"/>
              <a:gd name="connsiteY16" fmla="*/ 389744 h 6036039"/>
              <a:gd name="connsiteX17" fmla="*/ 4417101 w 7280222"/>
              <a:gd name="connsiteY17" fmla="*/ 179882 h 6036039"/>
              <a:gd name="connsiteX18" fmla="*/ 4012366 w 7280222"/>
              <a:gd name="connsiteY18" fmla="*/ 59960 h 6036039"/>
              <a:gd name="connsiteX19" fmla="*/ 3727553 w 7280222"/>
              <a:gd name="connsiteY19" fmla="*/ 149901 h 6036039"/>
              <a:gd name="connsiteX20" fmla="*/ 3307829 w 7280222"/>
              <a:gd name="connsiteY20" fmla="*/ 419724 h 6036039"/>
              <a:gd name="connsiteX21" fmla="*/ 3307829 w 7280222"/>
              <a:gd name="connsiteY21" fmla="*/ 164891 h 6036039"/>
              <a:gd name="connsiteX22" fmla="*/ 3202898 w 7280222"/>
              <a:gd name="connsiteY22" fmla="*/ 14990 h 6036039"/>
              <a:gd name="connsiteX23" fmla="*/ 2753193 w 7280222"/>
              <a:gd name="connsiteY23" fmla="*/ 74950 h 6036039"/>
              <a:gd name="connsiteX24" fmla="*/ 2408419 w 7280222"/>
              <a:gd name="connsiteY24" fmla="*/ 44970 h 6036039"/>
              <a:gd name="connsiteX25" fmla="*/ 2228537 w 7280222"/>
              <a:gd name="connsiteY25" fmla="*/ 44970 h 6036039"/>
              <a:gd name="connsiteX26" fmla="*/ 2093625 w 7280222"/>
              <a:gd name="connsiteY26" fmla="*/ 284813 h 6036039"/>
              <a:gd name="connsiteX27" fmla="*/ 1913744 w 7280222"/>
              <a:gd name="connsiteY27" fmla="*/ 509665 h 6036039"/>
              <a:gd name="connsiteX28" fmla="*/ 1748852 w 7280222"/>
              <a:gd name="connsiteY28" fmla="*/ 464695 h 6036039"/>
              <a:gd name="connsiteX29" fmla="*/ 1838793 w 7280222"/>
              <a:gd name="connsiteY29" fmla="*/ 239842 h 6036039"/>
              <a:gd name="connsiteX30" fmla="*/ 1943724 w 7280222"/>
              <a:gd name="connsiteY30" fmla="*/ 44970 h 6036039"/>
              <a:gd name="connsiteX31" fmla="*/ 1763842 w 7280222"/>
              <a:gd name="connsiteY31" fmla="*/ 44970 h 6036039"/>
              <a:gd name="connsiteX32" fmla="*/ 1523999 w 7280222"/>
              <a:gd name="connsiteY32" fmla="*/ 164891 h 6036039"/>
              <a:gd name="connsiteX33" fmla="*/ 1164235 w 7280222"/>
              <a:gd name="connsiteY33" fmla="*/ 224852 h 6036039"/>
              <a:gd name="connsiteX34" fmla="*/ 1044314 w 7280222"/>
              <a:gd name="connsiteY34" fmla="*/ 389744 h 6036039"/>
              <a:gd name="connsiteX35" fmla="*/ 1149245 w 7280222"/>
              <a:gd name="connsiteY35" fmla="*/ 524655 h 6036039"/>
              <a:gd name="connsiteX36" fmla="*/ 1044314 w 7280222"/>
              <a:gd name="connsiteY36" fmla="*/ 1019331 h 6036039"/>
              <a:gd name="connsiteX37" fmla="*/ 714530 w 7280222"/>
              <a:gd name="connsiteY37" fmla="*/ 1214203 h 6036039"/>
              <a:gd name="connsiteX38" fmla="*/ 429717 w 7280222"/>
              <a:gd name="connsiteY38" fmla="*/ 1379095 h 6036039"/>
              <a:gd name="connsiteX39" fmla="*/ 429717 w 7280222"/>
              <a:gd name="connsiteY39" fmla="*/ 1813810 h 6036039"/>
              <a:gd name="connsiteX40" fmla="*/ 144904 w 7280222"/>
              <a:gd name="connsiteY40" fmla="*/ 2053652 h 6036039"/>
              <a:gd name="connsiteX41" fmla="*/ 99934 w 7280222"/>
              <a:gd name="connsiteY41" fmla="*/ 2233534 h 6036039"/>
              <a:gd name="connsiteX42" fmla="*/ 99934 w 7280222"/>
              <a:gd name="connsiteY42" fmla="*/ 2698229 h 6036039"/>
              <a:gd name="connsiteX43" fmla="*/ 114924 w 7280222"/>
              <a:gd name="connsiteY43" fmla="*/ 3372787 h 6036039"/>
              <a:gd name="connsiteX44" fmla="*/ 114924 w 7280222"/>
              <a:gd name="connsiteY44" fmla="*/ 3852472 h 6036039"/>
              <a:gd name="connsiteX45" fmla="*/ 474688 w 7280222"/>
              <a:gd name="connsiteY45" fmla="*/ 3627619 h 6036039"/>
              <a:gd name="connsiteX46" fmla="*/ 954373 w 7280222"/>
              <a:gd name="connsiteY46" fmla="*/ 3507698 h 6036039"/>
              <a:gd name="connsiteX47" fmla="*/ 1074294 w 7280222"/>
              <a:gd name="connsiteY47" fmla="*/ 3717560 h 6036039"/>
              <a:gd name="connsiteX48" fmla="*/ 1239186 w 7280222"/>
              <a:gd name="connsiteY48" fmla="*/ 3507698 h 6036039"/>
              <a:gd name="connsiteX49" fmla="*/ 1314137 w 7280222"/>
              <a:gd name="connsiteY49" fmla="*/ 3702570 h 6036039"/>
              <a:gd name="connsiteX50" fmla="*/ 1688891 w 7280222"/>
              <a:gd name="connsiteY50" fmla="*/ 4092314 h 6036039"/>
              <a:gd name="connsiteX51" fmla="*/ 1538989 w 7280222"/>
              <a:gd name="connsiteY51" fmla="*/ 4736891 h 6036039"/>
              <a:gd name="connsiteX52" fmla="*/ 1254176 w 7280222"/>
              <a:gd name="connsiteY52" fmla="*/ 4736891 h 6036039"/>
              <a:gd name="connsiteX53" fmla="*/ 774491 w 7280222"/>
              <a:gd name="connsiteY53" fmla="*/ 4482059 h 6036039"/>
              <a:gd name="connsiteX54" fmla="*/ 204865 w 7280222"/>
              <a:gd name="connsiteY54" fmla="*/ 4572000 h 6036039"/>
              <a:gd name="connsiteX55" fmla="*/ 99934 w 7280222"/>
              <a:gd name="connsiteY55" fmla="*/ 4721901 h 6036039"/>
              <a:gd name="connsiteX56" fmla="*/ 69953 w 7280222"/>
              <a:gd name="connsiteY56" fmla="*/ 5696262 h 6036039"/>
              <a:gd name="connsiteX57" fmla="*/ 69953 w 7280222"/>
              <a:gd name="connsiteY57" fmla="*/ 5966085 h 6036039"/>
              <a:gd name="connsiteX58" fmla="*/ 84944 w 7280222"/>
              <a:gd name="connsiteY58" fmla="*/ 6026046 h 6036039"/>
              <a:gd name="connsiteX59" fmla="*/ 579619 w 7280222"/>
              <a:gd name="connsiteY59" fmla="*/ 6026046 h 6036039"/>
              <a:gd name="connsiteX60" fmla="*/ 3547671 w 7280222"/>
              <a:gd name="connsiteY60" fmla="*/ 6026046 h 6036039"/>
              <a:gd name="connsiteX61" fmla="*/ 7280222 w 7280222"/>
              <a:gd name="connsiteY61" fmla="*/ 6011055 h 603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280222" h="6036039">
                <a:moveTo>
                  <a:pt x="7280222" y="6011055"/>
                </a:moveTo>
                <a:cubicBezTo>
                  <a:pt x="7196527" y="5811186"/>
                  <a:pt x="7112832" y="5611317"/>
                  <a:pt x="7070360" y="5441429"/>
                </a:cubicBezTo>
                <a:cubicBezTo>
                  <a:pt x="7027888" y="5271541"/>
                  <a:pt x="7010399" y="5171606"/>
                  <a:pt x="7025389" y="4991724"/>
                </a:cubicBezTo>
                <a:cubicBezTo>
                  <a:pt x="7040379" y="4811842"/>
                  <a:pt x="7137816" y="4574498"/>
                  <a:pt x="7160301" y="4362137"/>
                </a:cubicBezTo>
                <a:cubicBezTo>
                  <a:pt x="7182786" y="4149776"/>
                  <a:pt x="7205272" y="3879953"/>
                  <a:pt x="7160301" y="3717560"/>
                </a:cubicBezTo>
                <a:cubicBezTo>
                  <a:pt x="7115331" y="3555167"/>
                  <a:pt x="6957934" y="3492708"/>
                  <a:pt x="6890478" y="3387777"/>
                </a:cubicBezTo>
                <a:cubicBezTo>
                  <a:pt x="6823022" y="3282846"/>
                  <a:pt x="6755566" y="3192904"/>
                  <a:pt x="6755566" y="3087973"/>
                </a:cubicBezTo>
                <a:cubicBezTo>
                  <a:pt x="6755566" y="2983042"/>
                  <a:pt x="6885481" y="2838137"/>
                  <a:pt x="6890478" y="2758190"/>
                </a:cubicBezTo>
                <a:cubicBezTo>
                  <a:pt x="6895475" y="2678243"/>
                  <a:pt x="6853003" y="2668249"/>
                  <a:pt x="6785547" y="2608288"/>
                </a:cubicBezTo>
                <a:cubicBezTo>
                  <a:pt x="6718091" y="2548327"/>
                  <a:pt x="6580682" y="2445895"/>
                  <a:pt x="6485744" y="2398426"/>
                </a:cubicBezTo>
                <a:cubicBezTo>
                  <a:pt x="6390806" y="2350957"/>
                  <a:pt x="6350833" y="2385934"/>
                  <a:pt x="6215921" y="2323475"/>
                </a:cubicBezTo>
                <a:cubicBezTo>
                  <a:pt x="6081009" y="2261016"/>
                  <a:pt x="5806190" y="2143593"/>
                  <a:pt x="5676275" y="2023672"/>
                </a:cubicBezTo>
                <a:cubicBezTo>
                  <a:pt x="5546360" y="1903751"/>
                  <a:pt x="5541363" y="1726367"/>
                  <a:pt x="5436432" y="1603947"/>
                </a:cubicBezTo>
                <a:cubicBezTo>
                  <a:pt x="5331501" y="1481527"/>
                  <a:pt x="5129134" y="1391587"/>
                  <a:pt x="5046688" y="1289154"/>
                </a:cubicBezTo>
                <a:cubicBezTo>
                  <a:pt x="4964242" y="1186721"/>
                  <a:pt x="4966741" y="1089285"/>
                  <a:pt x="4941757" y="989350"/>
                </a:cubicBezTo>
                <a:cubicBezTo>
                  <a:pt x="4916773" y="889415"/>
                  <a:pt x="4936760" y="789481"/>
                  <a:pt x="4896786" y="689547"/>
                </a:cubicBezTo>
                <a:cubicBezTo>
                  <a:pt x="4856812" y="589613"/>
                  <a:pt x="4781862" y="474688"/>
                  <a:pt x="4701914" y="389744"/>
                </a:cubicBezTo>
                <a:cubicBezTo>
                  <a:pt x="4621967" y="304800"/>
                  <a:pt x="4532026" y="234846"/>
                  <a:pt x="4417101" y="179882"/>
                </a:cubicBezTo>
                <a:cubicBezTo>
                  <a:pt x="4302176" y="124918"/>
                  <a:pt x="4127291" y="64957"/>
                  <a:pt x="4012366" y="59960"/>
                </a:cubicBezTo>
                <a:cubicBezTo>
                  <a:pt x="3897441" y="54963"/>
                  <a:pt x="3844976" y="89940"/>
                  <a:pt x="3727553" y="149901"/>
                </a:cubicBezTo>
                <a:cubicBezTo>
                  <a:pt x="3610130" y="209862"/>
                  <a:pt x="3377783" y="417226"/>
                  <a:pt x="3307829" y="419724"/>
                </a:cubicBezTo>
                <a:cubicBezTo>
                  <a:pt x="3237875" y="422222"/>
                  <a:pt x="3325318" y="232347"/>
                  <a:pt x="3307829" y="164891"/>
                </a:cubicBezTo>
                <a:cubicBezTo>
                  <a:pt x="3290341" y="97435"/>
                  <a:pt x="3295337" y="29980"/>
                  <a:pt x="3202898" y="14990"/>
                </a:cubicBezTo>
                <a:cubicBezTo>
                  <a:pt x="3110459" y="0"/>
                  <a:pt x="2885606" y="69953"/>
                  <a:pt x="2753193" y="74950"/>
                </a:cubicBezTo>
                <a:cubicBezTo>
                  <a:pt x="2620780" y="79947"/>
                  <a:pt x="2495862" y="49967"/>
                  <a:pt x="2408419" y="44970"/>
                </a:cubicBezTo>
                <a:cubicBezTo>
                  <a:pt x="2320976" y="39973"/>
                  <a:pt x="2281003" y="4996"/>
                  <a:pt x="2228537" y="44970"/>
                </a:cubicBezTo>
                <a:cubicBezTo>
                  <a:pt x="2176071" y="84944"/>
                  <a:pt x="2146090" y="207364"/>
                  <a:pt x="2093625" y="284813"/>
                </a:cubicBezTo>
                <a:cubicBezTo>
                  <a:pt x="2041160" y="362262"/>
                  <a:pt x="1971206" y="479685"/>
                  <a:pt x="1913744" y="509665"/>
                </a:cubicBezTo>
                <a:cubicBezTo>
                  <a:pt x="1856282" y="539645"/>
                  <a:pt x="1761344" y="509666"/>
                  <a:pt x="1748852" y="464695"/>
                </a:cubicBezTo>
                <a:cubicBezTo>
                  <a:pt x="1736360" y="419725"/>
                  <a:pt x="1806314" y="309796"/>
                  <a:pt x="1838793" y="239842"/>
                </a:cubicBezTo>
                <a:cubicBezTo>
                  <a:pt x="1871272" y="169888"/>
                  <a:pt x="1956216" y="77449"/>
                  <a:pt x="1943724" y="44970"/>
                </a:cubicBezTo>
                <a:cubicBezTo>
                  <a:pt x="1931232" y="12491"/>
                  <a:pt x="1833796" y="24983"/>
                  <a:pt x="1763842" y="44970"/>
                </a:cubicBezTo>
                <a:cubicBezTo>
                  <a:pt x="1693888" y="64957"/>
                  <a:pt x="1623933" y="134911"/>
                  <a:pt x="1523999" y="164891"/>
                </a:cubicBezTo>
                <a:cubicBezTo>
                  <a:pt x="1424065" y="194871"/>
                  <a:pt x="1244183" y="187377"/>
                  <a:pt x="1164235" y="224852"/>
                </a:cubicBezTo>
                <a:cubicBezTo>
                  <a:pt x="1084288" y="262328"/>
                  <a:pt x="1046812" y="339777"/>
                  <a:pt x="1044314" y="389744"/>
                </a:cubicBezTo>
                <a:cubicBezTo>
                  <a:pt x="1041816" y="439711"/>
                  <a:pt x="1149245" y="419724"/>
                  <a:pt x="1149245" y="524655"/>
                </a:cubicBezTo>
                <a:cubicBezTo>
                  <a:pt x="1149245" y="629586"/>
                  <a:pt x="1116767" y="904406"/>
                  <a:pt x="1044314" y="1019331"/>
                </a:cubicBezTo>
                <a:cubicBezTo>
                  <a:pt x="971862" y="1134256"/>
                  <a:pt x="714530" y="1214203"/>
                  <a:pt x="714530" y="1214203"/>
                </a:cubicBezTo>
                <a:cubicBezTo>
                  <a:pt x="612097" y="1274164"/>
                  <a:pt x="477186" y="1279161"/>
                  <a:pt x="429717" y="1379095"/>
                </a:cubicBezTo>
                <a:cubicBezTo>
                  <a:pt x="382248" y="1479029"/>
                  <a:pt x="477186" y="1701384"/>
                  <a:pt x="429717" y="1813810"/>
                </a:cubicBezTo>
                <a:cubicBezTo>
                  <a:pt x="382248" y="1926236"/>
                  <a:pt x="199868" y="1983698"/>
                  <a:pt x="144904" y="2053652"/>
                </a:cubicBezTo>
                <a:cubicBezTo>
                  <a:pt x="89940" y="2123606"/>
                  <a:pt x="107429" y="2126104"/>
                  <a:pt x="99934" y="2233534"/>
                </a:cubicBezTo>
                <a:cubicBezTo>
                  <a:pt x="92439" y="2340964"/>
                  <a:pt x="97436" y="2508354"/>
                  <a:pt x="99934" y="2698229"/>
                </a:cubicBezTo>
                <a:cubicBezTo>
                  <a:pt x="102432" y="2888104"/>
                  <a:pt x="112426" y="3180413"/>
                  <a:pt x="114924" y="3372787"/>
                </a:cubicBezTo>
                <a:cubicBezTo>
                  <a:pt x="117422" y="3565161"/>
                  <a:pt x="54963" y="3810000"/>
                  <a:pt x="114924" y="3852472"/>
                </a:cubicBezTo>
                <a:cubicBezTo>
                  <a:pt x="174885" y="3894944"/>
                  <a:pt x="334780" y="3685081"/>
                  <a:pt x="474688" y="3627619"/>
                </a:cubicBezTo>
                <a:cubicBezTo>
                  <a:pt x="614596" y="3570157"/>
                  <a:pt x="854439" y="3492708"/>
                  <a:pt x="954373" y="3507698"/>
                </a:cubicBezTo>
                <a:cubicBezTo>
                  <a:pt x="1054307" y="3522688"/>
                  <a:pt x="1026825" y="3717560"/>
                  <a:pt x="1074294" y="3717560"/>
                </a:cubicBezTo>
                <a:cubicBezTo>
                  <a:pt x="1121763" y="3717560"/>
                  <a:pt x="1199212" y="3510196"/>
                  <a:pt x="1239186" y="3507698"/>
                </a:cubicBezTo>
                <a:cubicBezTo>
                  <a:pt x="1279160" y="3505200"/>
                  <a:pt x="1239186" y="3605134"/>
                  <a:pt x="1314137" y="3702570"/>
                </a:cubicBezTo>
                <a:cubicBezTo>
                  <a:pt x="1389088" y="3800006"/>
                  <a:pt x="1651416" y="3919927"/>
                  <a:pt x="1688891" y="4092314"/>
                </a:cubicBezTo>
                <a:cubicBezTo>
                  <a:pt x="1726366" y="4264701"/>
                  <a:pt x="1611442" y="4629462"/>
                  <a:pt x="1538989" y="4736891"/>
                </a:cubicBezTo>
                <a:cubicBezTo>
                  <a:pt x="1466537" y="4844321"/>
                  <a:pt x="1381592" y="4779363"/>
                  <a:pt x="1254176" y="4736891"/>
                </a:cubicBezTo>
                <a:cubicBezTo>
                  <a:pt x="1126760" y="4694419"/>
                  <a:pt x="949376" y="4509541"/>
                  <a:pt x="774491" y="4482059"/>
                </a:cubicBezTo>
                <a:cubicBezTo>
                  <a:pt x="599606" y="4454577"/>
                  <a:pt x="317291" y="4532026"/>
                  <a:pt x="204865" y="4572000"/>
                </a:cubicBezTo>
                <a:cubicBezTo>
                  <a:pt x="92439" y="4611974"/>
                  <a:pt x="122419" y="4534524"/>
                  <a:pt x="99934" y="4721901"/>
                </a:cubicBezTo>
                <a:cubicBezTo>
                  <a:pt x="77449" y="4909278"/>
                  <a:pt x="74950" y="5488898"/>
                  <a:pt x="69953" y="5696262"/>
                </a:cubicBezTo>
                <a:cubicBezTo>
                  <a:pt x="64956" y="5903626"/>
                  <a:pt x="67455" y="5911121"/>
                  <a:pt x="69953" y="5966085"/>
                </a:cubicBezTo>
                <a:cubicBezTo>
                  <a:pt x="72452" y="6021049"/>
                  <a:pt x="0" y="6016053"/>
                  <a:pt x="84944" y="6026046"/>
                </a:cubicBezTo>
                <a:cubicBezTo>
                  <a:pt x="169888" y="6036039"/>
                  <a:pt x="579619" y="6026046"/>
                  <a:pt x="579619" y="6026046"/>
                </a:cubicBezTo>
                <a:lnTo>
                  <a:pt x="3547671" y="6026046"/>
                </a:lnTo>
                <a:lnTo>
                  <a:pt x="7280222" y="6011055"/>
                </a:lnTo>
                <a:close/>
              </a:path>
            </a:pathLst>
          </a:custGeom>
          <a:solidFill>
            <a:schemeClr val="accent5">
              <a:lumMod val="40000"/>
              <a:lumOff val="60000"/>
            </a:schemeClr>
          </a:solidFill>
          <a:ln w="254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dirty="0" smtClean="0">
                <a:solidFill>
                  <a:srgbClr val="0070C0"/>
                </a:solidFill>
                <a:effectLst>
                  <a:outerShdw dist="50800" dir="5400000" algn="ctr" rotWithShape="0">
                    <a:schemeClr val="tx1"/>
                  </a:outerShdw>
                </a:effectLst>
              </a:rPr>
              <a:t>Pacific Ocean</a:t>
            </a:r>
            <a:endParaRPr lang="en-US" sz="2800" dirty="0">
              <a:solidFill>
                <a:srgbClr val="0070C0"/>
              </a:solidFill>
              <a:effectLst>
                <a:outerShdw dist="50800" dir="5400000" algn="ctr" rotWithShape="0">
                  <a:schemeClr val="tx1"/>
                </a:outerShdw>
              </a:effectLst>
            </a:endParaRPr>
          </a:p>
        </p:txBody>
      </p:sp>
      <p:sp>
        <p:nvSpPr>
          <p:cNvPr id="30" name="TextBox 29"/>
          <p:cNvSpPr txBox="1"/>
          <p:nvPr/>
        </p:nvSpPr>
        <p:spPr>
          <a:xfrm rot="21600000">
            <a:off x="155448" y="228600"/>
            <a:ext cx="1216152" cy="523220"/>
          </a:xfrm>
          <a:prstGeom prst="rect">
            <a:avLst/>
          </a:prstGeom>
          <a:solidFill>
            <a:srgbClr val="C0C0C0"/>
          </a:solidFill>
        </p:spPr>
        <p:txBody>
          <a:bodyPr wrap="square" rtlCol="0">
            <a:spAutoFit/>
          </a:bodyPr>
          <a:lstStyle/>
          <a:p>
            <a:pPr algn="ctr"/>
            <a:r>
              <a:rPr lang="en-US" sz="2800" b="1" dirty="0" smtClean="0">
                <a:solidFill>
                  <a:srgbClr val="0070C0"/>
                </a:solidFill>
                <a:effectLst>
                  <a:outerShdw dist="50800" dir="5400000" algn="ctr" rotWithShape="0">
                    <a:schemeClr val="tx1"/>
                  </a:outerShdw>
                </a:effectLst>
              </a:rPr>
              <a:t>Asia</a:t>
            </a:r>
            <a:endParaRPr lang="en-US" sz="2800" b="1" dirty="0">
              <a:solidFill>
                <a:srgbClr val="0070C0"/>
              </a:solidFill>
              <a:effectLst>
                <a:outerShdw dist="50800" dir="5400000" algn="ctr" rotWithShape="0">
                  <a:schemeClr val="tx1"/>
                </a:outerShdw>
              </a:effectLst>
            </a:endParaRPr>
          </a:p>
        </p:txBody>
      </p:sp>
      <p:sp>
        <p:nvSpPr>
          <p:cNvPr id="31" name="TextBox 30"/>
          <p:cNvSpPr txBox="1"/>
          <p:nvPr/>
        </p:nvSpPr>
        <p:spPr>
          <a:xfrm>
            <a:off x="7620000" y="3733800"/>
            <a:ext cx="914400" cy="523220"/>
          </a:xfrm>
          <a:prstGeom prst="rect">
            <a:avLst/>
          </a:prstGeom>
          <a:solidFill>
            <a:schemeClr val="bg1">
              <a:lumMod val="75000"/>
            </a:schemeClr>
          </a:solidFill>
        </p:spPr>
        <p:txBody>
          <a:bodyPr wrap="square" rtlCol="0">
            <a:spAutoFit/>
          </a:bodyPr>
          <a:lstStyle/>
          <a:p>
            <a:pPr algn="ctr"/>
            <a:r>
              <a:rPr lang="en-US" sz="2800" b="1" dirty="0" smtClean="0">
                <a:solidFill>
                  <a:srgbClr val="0070C0"/>
                </a:solidFill>
                <a:effectLst>
                  <a:outerShdw dist="50800" dir="5400000" algn="ctr" rotWithShape="0">
                    <a:schemeClr val="tx1"/>
                  </a:outerShdw>
                </a:effectLst>
              </a:rPr>
              <a:t>S.A.</a:t>
            </a:r>
            <a:endParaRPr lang="en-US" sz="2800" b="1" dirty="0">
              <a:solidFill>
                <a:srgbClr val="0070C0"/>
              </a:solidFill>
              <a:effectLst>
                <a:outerShdw dist="50800" dir="5400000" algn="ctr" rotWithShape="0">
                  <a:schemeClr val="tx1"/>
                </a:outerShdw>
              </a:effectLst>
            </a:endParaRPr>
          </a:p>
        </p:txBody>
      </p:sp>
      <p:sp useBgFill="1">
        <p:nvSpPr>
          <p:cNvPr id="6" name="TextBox 5"/>
          <p:cNvSpPr txBox="1">
            <a:spLocks noChangeArrowheads="1"/>
          </p:cNvSpPr>
          <p:nvPr/>
        </p:nvSpPr>
        <p:spPr bwMode="auto">
          <a:xfrm>
            <a:off x="0" y="6287869"/>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sp useBgFill="1">
        <p:nvSpPr>
          <p:cNvPr id="32" name="TextBox 31"/>
          <p:cNvSpPr txBox="1"/>
          <p:nvPr/>
        </p:nvSpPr>
        <p:spPr>
          <a:xfrm>
            <a:off x="0" y="1143000"/>
            <a:ext cx="1726306" cy="646331"/>
          </a:xfrm>
          <a:prstGeom prst="rect">
            <a:avLst/>
          </a:prstGeom>
          <a:effectLst/>
        </p:spPr>
        <p:txBody>
          <a:bodyPr wrap="none" rtlCol="0">
            <a:spAutoFit/>
          </a:bodyPr>
          <a:lstStyle/>
          <a:p>
            <a:pPr marL="0"/>
            <a:r>
              <a:rPr lang="en-US" sz="3600" b="1" dirty="0" smtClean="0">
                <a:effectLst>
                  <a:outerShdw dist="50800" dir="7200000" algn="ctr" rotWithShape="0">
                    <a:schemeClr val="bg1"/>
                  </a:outerShdw>
                </a:effectLst>
              </a:rPr>
              <a:t>THEORY</a:t>
            </a:r>
          </a:p>
        </p:txBody>
      </p:sp>
      <p:grpSp>
        <p:nvGrpSpPr>
          <p:cNvPr id="36" name="Group 35"/>
          <p:cNvGrpSpPr/>
          <p:nvPr/>
        </p:nvGrpSpPr>
        <p:grpSpPr>
          <a:xfrm>
            <a:off x="5029200" y="314980"/>
            <a:ext cx="3429000" cy="584430"/>
            <a:chOff x="5029200" y="314980"/>
            <a:chExt cx="3429000" cy="584430"/>
          </a:xfrm>
        </p:grpSpPr>
        <p:sp>
          <p:nvSpPr>
            <p:cNvPr id="34" name="TextBox 33"/>
            <p:cNvSpPr txBox="1"/>
            <p:nvPr/>
          </p:nvSpPr>
          <p:spPr>
            <a:xfrm>
              <a:off x="5029200" y="314980"/>
              <a:ext cx="3429000" cy="523220"/>
            </a:xfrm>
            <a:prstGeom prst="rect">
              <a:avLst/>
            </a:prstGeom>
            <a:solidFill>
              <a:schemeClr val="bg1">
                <a:lumMod val="75000"/>
              </a:schemeClr>
            </a:solidFill>
          </p:spPr>
          <p:txBody>
            <a:bodyPr wrap="square" rtlCol="0">
              <a:spAutoFit/>
            </a:bodyPr>
            <a:lstStyle/>
            <a:p>
              <a:pPr algn="ctr"/>
              <a:r>
                <a:rPr lang="en-US" sz="2800" b="1" dirty="0" smtClean="0">
                  <a:solidFill>
                    <a:srgbClr val="0070C0"/>
                  </a:solidFill>
                  <a:effectLst>
                    <a:outerShdw dist="50800" dir="5400000" algn="ctr" rotWithShape="0">
                      <a:schemeClr val="tx1"/>
                    </a:outerShdw>
                  </a:effectLst>
                </a:rPr>
                <a:t>    North America</a:t>
              </a:r>
              <a:endParaRPr lang="en-US" sz="2800" b="1" dirty="0">
                <a:solidFill>
                  <a:srgbClr val="0070C0"/>
                </a:solidFill>
                <a:effectLst>
                  <a:outerShdw dist="50800" dir="5400000" algn="ctr" rotWithShape="0">
                    <a:schemeClr val="tx1"/>
                  </a:outerShdw>
                </a:effectLst>
              </a:endParaRPr>
            </a:p>
          </p:txBody>
        </p:sp>
        <p:sp>
          <p:nvSpPr>
            <p:cNvPr id="35" name="Freeform 34"/>
            <p:cNvSpPr/>
            <p:nvPr/>
          </p:nvSpPr>
          <p:spPr>
            <a:xfrm>
              <a:off x="5036695" y="359764"/>
              <a:ext cx="659567" cy="539646"/>
            </a:xfrm>
            <a:custGeom>
              <a:avLst/>
              <a:gdLst>
                <a:gd name="connsiteX0" fmla="*/ 0 w 659567"/>
                <a:gd name="connsiteY0" fmla="*/ 0 h 539646"/>
                <a:gd name="connsiteX1" fmla="*/ 224853 w 659567"/>
                <a:gd name="connsiteY1" fmla="*/ 74951 h 539646"/>
                <a:gd name="connsiteX2" fmla="*/ 569626 w 659567"/>
                <a:gd name="connsiteY2" fmla="*/ 404734 h 539646"/>
                <a:gd name="connsiteX3" fmla="*/ 659567 w 659567"/>
                <a:gd name="connsiteY3" fmla="*/ 539646 h 539646"/>
              </a:gdLst>
              <a:ahLst/>
              <a:cxnLst>
                <a:cxn ang="0">
                  <a:pos x="connsiteX0" y="connsiteY0"/>
                </a:cxn>
                <a:cxn ang="0">
                  <a:pos x="connsiteX1" y="connsiteY1"/>
                </a:cxn>
                <a:cxn ang="0">
                  <a:pos x="connsiteX2" y="connsiteY2"/>
                </a:cxn>
                <a:cxn ang="0">
                  <a:pos x="connsiteX3" y="connsiteY3"/>
                </a:cxn>
              </a:cxnLst>
              <a:rect l="l" t="t" r="r" b="b"/>
              <a:pathLst>
                <a:path w="659567" h="539646">
                  <a:moveTo>
                    <a:pt x="0" y="0"/>
                  </a:moveTo>
                  <a:cubicBezTo>
                    <a:pt x="64957" y="3747"/>
                    <a:pt x="129915" y="7495"/>
                    <a:pt x="224853" y="74951"/>
                  </a:cubicBezTo>
                  <a:cubicBezTo>
                    <a:pt x="319791" y="142407"/>
                    <a:pt x="497174" y="327285"/>
                    <a:pt x="569626" y="404734"/>
                  </a:cubicBezTo>
                  <a:cubicBezTo>
                    <a:pt x="642078" y="482183"/>
                    <a:pt x="650822" y="510914"/>
                    <a:pt x="659567" y="539646"/>
                  </a:cubicBezTo>
                </a:path>
              </a:pathLst>
            </a:custGeom>
            <a:ln w="25400">
              <a:solidFill>
                <a:schemeClr val="tx1">
                  <a:lumMod val="75000"/>
                  <a:lumOff val="25000"/>
                </a:schemeClr>
              </a:solidFill>
            </a:ln>
            <a:effectLst>
              <a:outerShdw blurRad="50800" dist="25400" dir="5400000" algn="ctr" rotWithShape="0">
                <a:schemeClr val="tx1">
                  <a:lumMod val="75000"/>
                  <a:lumOff val="2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2000"/>
                                        <p:tgtEl>
                                          <p:spTgt spid="14"/>
                                        </p:tgtEl>
                                      </p:cBhvr>
                                    </p:animEffect>
                                    <p:anim calcmode="lin" valueType="num">
                                      <p:cBhvr>
                                        <p:cTn id="7" dur="2000"/>
                                        <p:tgtEl>
                                          <p:spTgt spid="14"/>
                                        </p:tgtEl>
                                        <p:attrNameLst>
                                          <p:attrName>ppt_x</p:attrName>
                                        </p:attrNameLst>
                                      </p:cBhvr>
                                      <p:tavLst>
                                        <p:tav tm="0">
                                          <p:val>
                                            <p:strVal val="ppt_x"/>
                                          </p:val>
                                        </p:tav>
                                        <p:tav tm="100000">
                                          <p:val>
                                            <p:strVal val="ppt_x"/>
                                          </p:val>
                                        </p:tav>
                                      </p:tavLst>
                                    </p:anim>
                                    <p:anim calcmode="lin" valueType="num">
                                      <p:cBhvr>
                                        <p:cTn id="8" dur="2000"/>
                                        <p:tgtEl>
                                          <p:spTgt spid="14"/>
                                        </p:tgtEl>
                                        <p:attrNameLst>
                                          <p:attrName>ppt_y</p:attrName>
                                        </p:attrNameLst>
                                      </p:cBhvr>
                                      <p:tavLst>
                                        <p:tav tm="0">
                                          <p:val>
                                            <p:strVal val="ppt_y"/>
                                          </p:val>
                                        </p:tav>
                                        <p:tav tm="100000">
                                          <p:val>
                                            <p:strVal val="ppt_y-.1"/>
                                          </p:val>
                                        </p:tav>
                                      </p:tavLst>
                                    </p:anim>
                                    <p:set>
                                      <p:cBhvr>
                                        <p:cTn id="9" dur="1" fill="hold">
                                          <p:stCondLst>
                                            <p:cond delay="1999"/>
                                          </p:stCondLst>
                                        </p:cTn>
                                        <p:tgtEl>
                                          <p:spTgt spid="14"/>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1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5"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fltVal val="0"/>
                                          </p:val>
                                        </p:tav>
                                        <p:tav tm="100000">
                                          <p:val>
                                            <p:strVal val="#ppt_w"/>
                                          </p:val>
                                        </p:tav>
                                      </p:tavLst>
                                    </p:anim>
                                    <p:anim calcmode="lin" valueType="num">
                                      <p:cBhvr>
                                        <p:cTn id="31" dur="1000" fill="hold"/>
                                        <p:tgtEl>
                                          <p:spTgt spid="36"/>
                                        </p:tgtEl>
                                        <p:attrNameLst>
                                          <p:attrName>ppt_h</p:attrName>
                                        </p:attrNameLst>
                                      </p:cBhvr>
                                      <p:tavLst>
                                        <p:tav tm="0">
                                          <p:val>
                                            <p:fltVal val="0"/>
                                          </p:val>
                                        </p:tav>
                                        <p:tav tm="100000">
                                          <p:val>
                                            <p:strVal val="#ppt_h"/>
                                          </p:val>
                                        </p:tav>
                                      </p:tavLst>
                                    </p:anim>
                                    <p:anim calcmode="lin" valueType="num">
                                      <p:cBhvr>
                                        <p:cTn id="32"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1000" fill="hold"/>
                                        <p:tgtEl>
                                          <p:spTgt spid="31"/>
                                        </p:tgtEl>
                                        <p:attrNameLst>
                                          <p:attrName>ppt_w</p:attrName>
                                        </p:attrNameLst>
                                      </p:cBhvr>
                                      <p:tavLst>
                                        <p:tav tm="0">
                                          <p:val>
                                            <p:fltVal val="0"/>
                                          </p:val>
                                        </p:tav>
                                        <p:tav tm="100000">
                                          <p:val>
                                            <p:strVal val="#ppt_w"/>
                                          </p:val>
                                        </p:tav>
                                      </p:tavLst>
                                    </p:anim>
                                    <p:anim calcmode="lin" valueType="num">
                                      <p:cBhvr>
                                        <p:cTn id="39" dur="1000" fill="hold"/>
                                        <p:tgtEl>
                                          <p:spTgt spid="31"/>
                                        </p:tgtEl>
                                        <p:attrNameLst>
                                          <p:attrName>ppt_h</p:attrName>
                                        </p:attrNameLst>
                                      </p:cBhvr>
                                      <p:tavLst>
                                        <p:tav tm="0">
                                          <p:val>
                                            <p:fltVal val="0"/>
                                          </p:val>
                                        </p:tav>
                                        <p:tav tm="100000">
                                          <p:val>
                                            <p:strVal val="#ppt_h"/>
                                          </p:val>
                                        </p:tav>
                                      </p:tavLst>
                                    </p:anim>
                                    <p:anim calcmode="lin" valueType="num">
                                      <p:cBhvr>
                                        <p:cTn id="40"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cTn>
                              </p:par>
                            </p:childTnLst>
                          </p:cTn>
                        </p:par>
                        <p:par>
                          <p:cTn id="47" fill="hold">
                            <p:stCondLst>
                              <p:cond delay="1000"/>
                            </p:stCondLst>
                            <p:childTnLst>
                              <p:par>
                                <p:cTn id="48" presetID="53" presetClass="entr" presetSubtype="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1000" fill="hold"/>
                                        <p:tgtEl>
                                          <p:spTgt spid="32"/>
                                        </p:tgtEl>
                                        <p:attrNameLst>
                                          <p:attrName>ppt_w</p:attrName>
                                        </p:attrNameLst>
                                      </p:cBhvr>
                                      <p:tavLst>
                                        <p:tav tm="0">
                                          <p:val>
                                            <p:fltVal val="0"/>
                                          </p:val>
                                        </p:tav>
                                        <p:tav tm="100000">
                                          <p:val>
                                            <p:strVal val="#ppt_w"/>
                                          </p:val>
                                        </p:tav>
                                      </p:tavLst>
                                    </p:anim>
                                    <p:anim calcmode="lin" valueType="num">
                                      <p:cBhvr>
                                        <p:cTn id="51" dur="1000" fill="hold"/>
                                        <p:tgtEl>
                                          <p:spTgt spid="32"/>
                                        </p:tgtEl>
                                        <p:attrNameLst>
                                          <p:attrName>ppt_h</p:attrName>
                                        </p:attrNameLst>
                                      </p:cBhvr>
                                      <p:tavLst>
                                        <p:tav tm="0">
                                          <p:val>
                                            <p:fltVal val="0"/>
                                          </p:val>
                                        </p:tav>
                                        <p:tav tm="100000">
                                          <p:val>
                                            <p:strVal val="#ppt_h"/>
                                          </p:val>
                                        </p:tav>
                                      </p:tavLst>
                                    </p:anim>
                                    <p:animEffect transition="in" filter="fade">
                                      <p:cBhvr>
                                        <p:cTn id="5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0" grpId="0" animBg="1"/>
      <p:bldP spid="31" grpId="0" animBg="1"/>
      <p:bldP spid="3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p:cNvGrpSpPr/>
          <p:nvPr/>
        </p:nvGrpSpPr>
        <p:grpSpPr>
          <a:xfrm>
            <a:off x="685800" y="0"/>
            <a:ext cx="7924800" cy="6858000"/>
            <a:chOff x="685800" y="0"/>
            <a:chExt cx="7924800" cy="6858000"/>
          </a:xfrm>
        </p:grpSpPr>
        <p:grpSp>
          <p:nvGrpSpPr>
            <p:cNvPr id="75" name="Group 21"/>
            <p:cNvGrpSpPr/>
            <p:nvPr/>
          </p:nvGrpSpPr>
          <p:grpSpPr>
            <a:xfrm>
              <a:off x="685800" y="0"/>
              <a:ext cx="7924800" cy="6858000"/>
              <a:chOff x="685800" y="0"/>
              <a:chExt cx="7924800" cy="6858000"/>
            </a:xfrm>
          </p:grpSpPr>
          <p:grpSp>
            <p:nvGrpSpPr>
              <p:cNvPr id="77" name="Group 20"/>
              <p:cNvGrpSpPr/>
              <p:nvPr/>
            </p:nvGrpSpPr>
            <p:grpSpPr>
              <a:xfrm>
                <a:off x="685800" y="0"/>
                <a:ext cx="7924800" cy="6858000"/>
                <a:chOff x="685800" y="0"/>
                <a:chExt cx="7924800" cy="6858000"/>
              </a:xfrm>
            </p:grpSpPr>
            <p:grpSp>
              <p:nvGrpSpPr>
                <p:cNvPr id="79" name="Group 22"/>
                <p:cNvGrpSpPr/>
                <p:nvPr/>
              </p:nvGrpSpPr>
              <p:grpSpPr>
                <a:xfrm>
                  <a:off x="685800" y="0"/>
                  <a:ext cx="7924800" cy="6858000"/>
                  <a:chOff x="864577" y="533400"/>
                  <a:chExt cx="7010400" cy="5967828"/>
                </a:xfrm>
              </p:grpSpPr>
              <p:pic>
                <p:nvPicPr>
                  <p:cNvPr id="86" name="Picture 2" descr="C:\Users\Claire &amp; Don\Pictures\2011-03-26\002.jpg"/>
                  <p:cNvPicPr>
                    <a:picLocks noChangeAspect="1" noChangeArrowheads="1"/>
                  </p:cNvPicPr>
                  <p:nvPr/>
                </p:nvPicPr>
                <p:blipFill>
                  <a:blip r:embed="rId2" cstate="print"/>
                  <a:srcRect l="34416" t="15556" r="8888" b="59657"/>
                  <a:stretch>
                    <a:fillRect/>
                  </a:stretch>
                </p:blipFill>
                <p:spPr bwMode="auto">
                  <a:xfrm>
                    <a:off x="864577" y="533400"/>
                    <a:ext cx="7010400" cy="5967828"/>
                  </a:xfrm>
                  <a:prstGeom prst="rect">
                    <a:avLst/>
                  </a:prstGeom>
                  <a:noFill/>
                  <a:ln w="9525">
                    <a:noFill/>
                    <a:miter lim="800000"/>
                    <a:headEnd/>
                    <a:tailEnd/>
                  </a:ln>
                </p:spPr>
              </p:pic>
              <p:pic>
                <p:nvPicPr>
                  <p:cNvPr id="87"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2482362" y="4644570"/>
                    <a:ext cx="4044462" cy="1572541"/>
                  </a:xfrm>
                  <a:prstGeom prst="rect">
                    <a:avLst/>
                  </a:prstGeom>
                  <a:noFill/>
                  <a:ln w="9525">
                    <a:noFill/>
                    <a:miter lim="800000"/>
                    <a:headEnd/>
                    <a:tailEnd/>
                  </a:ln>
                </p:spPr>
              </p:pic>
            </p:grpSp>
            <p:pic>
              <p:nvPicPr>
                <p:cNvPr id="80"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048000" y="2474598"/>
                  <a:ext cx="2514600" cy="725802"/>
                </a:xfrm>
                <a:prstGeom prst="rect">
                  <a:avLst/>
                </a:prstGeom>
                <a:noFill/>
                <a:ln w="9525">
                  <a:noFill/>
                  <a:miter lim="800000"/>
                  <a:headEnd/>
                  <a:tailEnd/>
                </a:ln>
              </p:spPr>
            </p:pic>
            <p:pic>
              <p:nvPicPr>
                <p:cNvPr id="81"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942929">
                  <a:off x="7784028" y="5229197"/>
                  <a:ext cx="400530" cy="355649"/>
                </a:xfrm>
                <a:prstGeom prst="rect">
                  <a:avLst/>
                </a:prstGeom>
                <a:noFill/>
                <a:ln w="9525">
                  <a:noFill/>
                  <a:miter lim="800000"/>
                  <a:headEnd/>
                  <a:tailEnd/>
                </a:ln>
              </p:spPr>
            </p:pic>
            <p:pic>
              <p:nvPicPr>
                <p:cNvPr id="82"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5400000">
                  <a:off x="6554965" y="2589035"/>
                  <a:ext cx="211677" cy="215207"/>
                </a:xfrm>
                <a:prstGeom prst="rect">
                  <a:avLst/>
                </a:prstGeom>
                <a:noFill/>
                <a:ln w="9525">
                  <a:noFill/>
                  <a:miter lim="800000"/>
                  <a:headEnd/>
                  <a:tailEnd/>
                </a:ln>
              </p:spPr>
            </p:pic>
            <p:pic>
              <p:nvPicPr>
                <p:cNvPr id="83"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3318813">
                  <a:off x="6693408" y="2615184"/>
                  <a:ext cx="211677" cy="215207"/>
                </a:xfrm>
                <a:prstGeom prst="rect">
                  <a:avLst/>
                </a:prstGeom>
                <a:noFill/>
                <a:ln w="9525">
                  <a:noFill/>
                  <a:miter lim="800000"/>
                  <a:headEnd/>
                  <a:tailEnd/>
                </a:ln>
              </p:spPr>
            </p:pic>
            <p:pic>
              <p:nvPicPr>
                <p:cNvPr id="84"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4295303">
                  <a:off x="6582886" y="2741435"/>
                  <a:ext cx="211677" cy="215207"/>
                </a:xfrm>
                <a:prstGeom prst="rect">
                  <a:avLst/>
                </a:prstGeom>
                <a:noFill/>
                <a:ln w="9525">
                  <a:noFill/>
                  <a:miter lim="800000"/>
                  <a:headEnd/>
                  <a:tailEnd/>
                </a:ln>
              </p:spPr>
            </p:pic>
            <p:pic>
              <p:nvPicPr>
                <p:cNvPr id="85" name="Picture 2" descr="C:\Users\Claire &amp; Don\Pictures\2011-03-26\002.jpg"/>
                <p:cNvPicPr>
                  <a:picLocks noChangeAspect="1" noChangeArrowheads="1"/>
                </p:cNvPicPr>
                <p:nvPr/>
              </p:nvPicPr>
              <p:blipFill>
                <a:blip r:embed="rId2" cstate="print"/>
                <a:srcRect l="71486" t="18586" r="26878" b="80588"/>
                <a:stretch>
                  <a:fillRect/>
                </a:stretch>
              </p:blipFill>
              <p:spPr bwMode="auto">
                <a:xfrm>
                  <a:off x="6093046" y="941832"/>
                  <a:ext cx="381000" cy="381000"/>
                </a:xfrm>
                <a:prstGeom prst="rect">
                  <a:avLst/>
                </a:prstGeom>
                <a:noFill/>
                <a:ln w="9525">
                  <a:noFill/>
                  <a:miter lim="800000"/>
                  <a:headEnd/>
                  <a:tailEnd/>
                </a:ln>
              </p:spPr>
            </p:pic>
          </p:grpSp>
          <p:pic>
            <p:nvPicPr>
              <p:cNvPr id="78"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4876800" y="1524000"/>
                <a:ext cx="457200" cy="465874"/>
              </a:xfrm>
              <a:prstGeom prst="rect">
                <a:avLst/>
              </a:prstGeom>
              <a:noFill/>
              <a:ln w="9525">
                <a:noFill/>
                <a:miter lim="800000"/>
                <a:headEnd/>
                <a:tailEnd/>
              </a:ln>
            </p:spPr>
          </p:pic>
        </p:grpSp>
        <p:pic>
          <p:nvPicPr>
            <p:cNvPr id="76"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1957546">
              <a:off x="6693408" y="2724912"/>
              <a:ext cx="211677" cy="215207"/>
            </a:xfrm>
            <a:prstGeom prst="rect">
              <a:avLst/>
            </a:prstGeom>
            <a:noFill/>
            <a:ln w="9525">
              <a:noFill/>
              <a:miter lim="800000"/>
              <a:headEnd/>
              <a:tailEnd/>
            </a:ln>
          </p:spPr>
        </p:pic>
      </p:grpSp>
      <p:pic>
        <p:nvPicPr>
          <p:cNvPr id="88"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124200" y="3352800"/>
            <a:ext cx="3505200" cy="1447800"/>
          </a:xfrm>
          <a:prstGeom prst="rect">
            <a:avLst/>
          </a:prstGeom>
          <a:noFill/>
          <a:ln w="9525">
            <a:noFill/>
            <a:miter lim="800000"/>
            <a:headEnd/>
            <a:tailEnd/>
          </a:ln>
        </p:spPr>
      </p:pic>
      <p:pic>
        <p:nvPicPr>
          <p:cNvPr id="44" name="Picture 2" descr="C:\Users\Claire &amp; Don\Pictures\2011-03-26\002.jpg"/>
          <p:cNvPicPr>
            <a:picLocks noChangeAspect="1" noChangeArrowheads="1"/>
          </p:cNvPicPr>
          <p:nvPr/>
        </p:nvPicPr>
        <p:blipFill>
          <a:blip r:embed="rId2" cstate="print"/>
          <a:srcRect l="50225" t="27123" r="24152" b="67368"/>
          <a:stretch>
            <a:fillRect/>
          </a:stretch>
        </p:blipFill>
        <p:spPr bwMode="auto">
          <a:xfrm>
            <a:off x="609600" y="3200400"/>
            <a:ext cx="5909310" cy="2514600"/>
          </a:xfrm>
          <a:prstGeom prst="rect">
            <a:avLst/>
          </a:prstGeom>
          <a:noFill/>
          <a:ln w="76200">
            <a:solidFill>
              <a:srgbClr val="0070C0"/>
            </a:solidFill>
            <a:miter lim="800000"/>
            <a:headEnd/>
            <a:tailEnd/>
          </a:ln>
        </p:spPr>
      </p:pic>
      <p:sp useBgFill="1">
        <p:nvSpPr>
          <p:cNvPr id="3" name="TextBox 2"/>
          <p:cNvSpPr txBox="1">
            <a:spLocks noChangeArrowheads="1"/>
          </p:cNvSpPr>
          <p:nvPr/>
        </p:nvSpPr>
        <p:spPr bwMode="auto">
          <a:xfrm>
            <a:off x="0" y="6287869"/>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sp>
        <p:nvSpPr>
          <p:cNvPr id="39" name="Rectangle 38"/>
          <p:cNvSpPr/>
          <p:nvPr/>
        </p:nvSpPr>
        <p:spPr>
          <a:xfrm>
            <a:off x="5715000" y="2362200"/>
            <a:ext cx="228600" cy="22860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lowchart: Extract 39"/>
          <p:cNvSpPr/>
          <p:nvPr/>
        </p:nvSpPr>
        <p:spPr>
          <a:xfrm>
            <a:off x="6858000" y="16764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lowchart: Extract 40"/>
          <p:cNvSpPr/>
          <p:nvPr/>
        </p:nvSpPr>
        <p:spPr>
          <a:xfrm>
            <a:off x="6400800" y="22860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lowchart: Extract 41"/>
          <p:cNvSpPr/>
          <p:nvPr/>
        </p:nvSpPr>
        <p:spPr>
          <a:xfrm>
            <a:off x="7620000" y="55626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lowchart: Extract 42"/>
          <p:cNvSpPr/>
          <p:nvPr/>
        </p:nvSpPr>
        <p:spPr>
          <a:xfrm>
            <a:off x="7315200" y="19050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1828800" y="1023477"/>
            <a:ext cx="5867399" cy="4386723"/>
          </a:xfrm>
          <a:custGeom>
            <a:avLst/>
            <a:gdLst>
              <a:gd name="connsiteX0" fmla="*/ 19050 w 5687785"/>
              <a:gd name="connsiteY0" fmla="*/ 0 h 4310743"/>
              <a:gd name="connsiteX1" fmla="*/ 51707 w 5687785"/>
              <a:gd name="connsiteY1" fmla="*/ 293915 h 4310743"/>
              <a:gd name="connsiteX2" fmla="*/ 329293 w 5687785"/>
              <a:gd name="connsiteY2" fmla="*/ 506186 h 4310743"/>
              <a:gd name="connsiteX3" fmla="*/ 737507 w 5687785"/>
              <a:gd name="connsiteY3" fmla="*/ 653143 h 4310743"/>
              <a:gd name="connsiteX4" fmla="*/ 1309007 w 5687785"/>
              <a:gd name="connsiteY4" fmla="*/ 653143 h 4310743"/>
              <a:gd name="connsiteX5" fmla="*/ 1929493 w 5687785"/>
              <a:gd name="connsiteY5" fmla="*/ 440872 h 4310743"/>
              <a:gd name="connsiteX6" fmla="*/ 2370364 w 5687785"/>
              <a:gd name="connsiteY6" fmla="*/ 212272 h 4310743"/>
              <a:gd name="connsiteX7" fmla="*/ 2696935 w 5687785"/>
              <a:gd name="connsiteY7" fmla="*/ 81643 h 4310743"/>
              <a:gd name="connsiteX8" fmla="*/ 2876550 w 5687785"/>
              <a:gd name="connsiteY8" fmla="*/ 16329 h 4310743"/>
              <a:gd name="connsiteX9" fmla="*/ 3088821 w 5687785"/>
              <a:gd name="connsiteY9" fmla="*/ 114300 h 4310743"/>
              <a:gd name="connsiteX10" fmla="*/ 3317421 w 5687785"/>
              <a:gd name="connsiteY10" fmla="*/ 342900 h 4310743"/>
              <a:gd name="connsiteX11" fmla="*/ 3382735 w 5687785"/>
              <a:gd name="connsiteY11" fmla="*/ 489858 h 4310743"/>
              <a:gd name="connsiteX12" fmla="*/ 3399064 w 5687785"/>
              <a:gd name="connsiteY12" fmla="*/ 783772 h 4310743"/>
              <a:gd name="connsiteX13" fmla="*/ 3415393 w 5687785"/>
              <a:gd name="connsiteY13" fmla="*/ 1110343 h 4310743"/>
              <a:gd name="connsiteX14" fmla="*/ 3643993 w 5687785"/>
              <a:gd name="connsiteY14" fmla="*/ 1404258 h 4310743"/>
              <a:gd name="connsiteX15" fmla="*/ 3872593 w 5687785"/>
              <a:gd name="connsiteY15" fmla="*/ 1796143 h 4310743"/>
              <a:gd name="connsiteX16" fmla="*/ 4231821 w 5687785"/>
              <a:gd name="connsiteY16" fmla="*/ 2041072 h 4310743"/>
              <a:gd name="connsiteX17" fmla="*/ 4509407 w 5687785"/>
              <a:gd name="connsiteY17" fmla="*/ 2253343 h 4310743"/>
              <a:gd name="connsiteX18" fmla="*/ 4852307 w 5687785"/>
              <a:gd name="connsiteY18" fmla="*/ 2383972 h 4310743"/>
              <a:gd name="connsiteX19" fmla="*/ 5113564 w 5687785"/>
              <a:gd name="connsiteY19" fmla="*/ 2514600 h 4310743"/>
              <a:gd name="connsiteX20" fmla="*/ 5293178 w 5687785"/>
              <a:gd name="connsiteY20" fmla="*/ 2645229 h 4310743"/>
              <a:gd name="connsiteX21" fmla="*/ 5391150 w 5687785"/>
              <a:gd name="connsiteY21" fmla="*/ 2677886 h 4310743"/>
              <a:gd name="connsiteX22" fmla="*/ 5472793 w 5687785"/>
              <a:gd name="connsiteY22" fmla="*/ 2710543 h 4310743"/>
              <a:gd name="connsiteX23" fmla="*/ 5489121 w 5687785"/>
              <a:gd name="connsiteY23" fmla="*/ 2808515 h 4310743"/>
              <a:gd name="connsiteX24" fmla="*/ 5423807 w 5687785"/>
              <a:gd name="connsiteY24" fmla="*/ 2971800 h 4310743"/>
              <a:gd name="connsiteX25" fmla="*/ 5423807 w 5687785"/>
              <a:gd name="connsiteY25" fmla="*/ 3331029 h 4310743"/>
              <a:gd name="connsiteX26" fmla="*/ 5587093 w 5687785"/>
              <a:gd name="connsiteY26" fmla="*/ 3624943 h 4310743"/>
              <a:gd name="connsiteX27" fmla="*/ 5652407 w 5687785"/>
              <a:gd name="connsiteY27" fmla="*/ 3820886 h 4310743"/>
              <a:gd name="connsiteX28" fmla="*/ 5685064 w 5687785"/>
              <a:gd name="connsiteY28" fmla="*/ 4033158 h 4310743"/>
              <a:gd name="connsiteX29" fmla="*/ 5636078 w 5687785"/>
              <a:gd name="connsiteY29" fmla="*/ 4310743 h 4310743"/>
              <a:gd name="connsiteX0" fmla="*/ 246522 w 5915257"/>
              <a:gd name="connsiteY0" fmla="*/ 0 h 4310743"/>
              <a:gd name="connsiteX1" fmla="*/ 5443 w 5915257"/>
              <a:gd name="connsiteY1" fmla="*/ 128042 h 4310743"/>
              <a:gd name="connsiteX2" fmla="*/ 279179 w 5915257"/>
              <a:gd name="connsiteY2" fmla="*/ 293915 h 4310743"/>
              <a:gd name="connsiteX3" fmla="*/ 556765 w 5915257"/>
              <a:gd name="connsiteY3" fmla="*/ 506186 h 4310743"/>
              <a:gd name="connsiteX4" fmla="*/ 964979 w 5915257"/>
              <a:gd name="connsiteY4" fmla="*/ 653143 h 4310743"/>
              <a:gd name="connsiteX5" fmla="*/ 1536479 w 5915257"/>
              <a:gd name="connsiteY5" fmla="*/ 653143 h 4310743"/>
              <a:gd name="connsiteX6" fmla="*/ 2156965 w 5915257"/>
              <a:gd name="connsiteY6" fmla="*/ 440872 h 4310743"/>
              <a:gd name="connsiteX7" fmla="*/ 2597836 w 5915257"/>
              <a:gd name="connsiteY7" fmla="*/ 212272 h 4310743"/>
              <a:gd name="connsiteX8" fmla="*/ 2924407 w 5915257"/>
              <a:gd name="connsiteY8" fmla="*/ 81643 h 4310743"/>
              <a:gd name="connsiteX9" fmla="*/ 3104022 w 5915257"/>
              <a:gd name="connsiteY9" fmla="*/ 16329 h 4310743"/>
              <a:gd name="connsiteX10" fmla="*/ 3316293 w 5915257"/>
              <a:gd name="connsiteY10" fmla="*/ 114300 h 4310743"/>
              <a:gd name="connsiteX11" fmla="*/ 3544893 w 5915257"/>
              <a:gd name="connsiteY11" fmla="*/ 342900 h 4310743"/>
              <a:gd name="connsiteX12" fmla="*/ 3610207 w 5915257"/>
              <a:gd name="connsiteY12" fmla="*/ 489858 h 4310743"/>
              <a:gd name="connsiteX13" fmla="*/ 3626536 w 5915257"/>
              <a:gd name="connsiteY13" fmla="*/ 783772 h 4310743"/>
              <a:gd name="connsiteX14" fmla="*/ 3642865 w 5915257"/>
              <a:gd name="connsiteY14" fmla="*/ 1110343 h 4310743"/>
              <a:gd name="connsiteX15" fmla="*/ 3871465 w 5915257"/>
              <a:gd name="connsiteY15" fmla="*/ 1404258 h 4310743"/>
              <a:gd name="connsiteX16" fmla="*/ 4100065 w 5915257"/>
              <a:gd name="connsiteY16" fmla="*/ 1796143 h 4310743"/>
              <a:gd name="connsiteX17" fmla="*/ 4459293 w 5915257"/>
              <a:gd name="connsiteY17" fmla="*/ 2041072 h 4310743"/>
              <a:gd name="connsiteX18" fmla="*/ 4736879 w 5915257"/>
              <a:gd name="connsiteY18" fmla="*/ 2253343 h 4310743"/>
              <a:gd name="connsiteX19" fmla="*/ 5079779 w 5915257"/>
              <a:gd name="connsiteY19" fmla="*/ 2383972 h 4310743"/>
              <a:gd name="connsiteX20" fmla="*/ 5341036 w 5915257"/>
              <a:gd name="connsiteY20" fmla="*/ 2514600 h 4310743"/>
              <a:gd name="connsiteX21" fmla="*/ 5520650 w 5915257"/>
              <a:gd name="connsiteY21" fmla="*/ 2645229 h 4310743"/>
              <a:gd name="connsiteX22" fmla="*/ 5618622 w 5915257"/>
              <a:gd name="connsiteY22" fmla="*/ 2677886 h 4310743"/>
              <a:gd name="connsiteX23" fmla="*/ 5700265 w 5915257"/>
              <a:gd name="connsiteY23" fmla="*/ 2710543 h 4310743"/>
              <a:gd name="connsiteX24" fmla="*/ 5716593 w 5915257"/>
              <a:gd name="connsiteY24" fmla="*/ 2808515 h 4310743"/>
              <a:gd name="connsiteX25" fmla="*/ 5651279 w 5915257"/>
              <a:gd name="connsiteY25" fmla="*/ 2971800 h 4310743"/>
              <a:gd name="connsiteX26" fmla="*/ 5651279 w 5915257"/>
              <a:gd name="connsiteY26" fmla="*/ 3331029 h 4310743"/>
              <a:gd name="connsiteX27" fmla="*/ 5814565 w 5915257"/>
              <a:gd name="connsiteY27" fmla="*/ 3624943 h 4310743"/>
              <a:gd name="connsiteX28" fmla="*/ 5879879 w 5915257"/>
              <a:gd name="connsiteY28" fmla="*/ 3820886 h 4310743"/>
              <a:gd name="connsiteX29" fmla="*/ 5912536 w 5915257"/>
              <a:gd name="connsiteY29" fmla="*/ 4033158 h 4310743"/>
              <a:gd name="connsiteX30" fmla="*/ 5863550 w 5915257"/>
              <a:gd name="connsiteY30" fmla="*/ 4310743 h 4310743"/>
              <a:gd name="connsiteX0" fmla="*/ 0 w 5909814"/>
              <a:gd name="connsiteY0" fmla="*/ 117156 h 4299857"/>
              <a:gd name="connsiteX1" fmla="*/ 273736 w 5909814"/>
              <a:gd name="connsiteY1" fmla="*/ 283029 h 4299857"/>
              <a:gd name="connsiteX2" fmla="*/ 551322 w 5909814"/>
              <a:gd name="connsiteY2" fmla="*/ 495300 h 4299857"/>
              <a:gd name="connsiteX3" fmla="*/ 959536 w 5909814"/>
              <a:gd name="connsiteY3" fmla="*/ 642257 h 4299857"/>
              <a:gd name="connsiteX4" fmla="*/ 1531036 w 5909814"/>
              <a:gd name="connsiteY4" fmla="*/ 642257 h 4299857"/>
              <a:gd name="connsiteX5" fmla="*/ 2151522 w 5909814"/>
              <a:gd name="connsiteY5" fmla="*/ 429986 h 4299857"/>
              <a:gd name="connsiteX6" fmla="*/ 2592393 w 5909814"/>
              <a:gd name="connsiteY6" fmla="*/ 201386 h 4299857"/>
              <a:gd name="connsiteX7" fmla="*/ 2918964 w 5909814"/>
              <a:gd name="connsiteY7" fmla="*/ 70757 h 4299857"/>
              <a:gd name="connsiteX8" fmla="*/ 3098579 w 5909814"/>
              <a:gd name="connsiteY8" fmla="*/ 5443 h 4299857"/>
              <a:gd name="connsiteX9" fmla="*/ 3310850 w 5909814"/>
              <a:gd name="connsiteY9" fmla="*/ 103414 h 4299857"/>
              <a:gd name="connsiteX10" fmla="*/ 3539450 w 5909814"/>
              <a:gd name="connsiteY10" fmla="*/ 332014 h 4299857"/>
              <a:gd name="connsiteX11" fmla="*/ 3604764 w 5909814"/>
              <a:gd name="connsiteY11" fmla="*/ 478972 h 4299857"/>
              <a:gd name="connsiteX12" fmla="*/ 3621093 w 5909814"/>
              <a:gd name="connsiteY12" fmla="*/ 772886 h 4299857"/>
              <a:gd name="connsiteX13" fmla="*/ 3637422 w 5909814"/>
              <a:gd name="connsiteY13" fmla="*/ 1099457 h 4299857"/>
              <a:gd name="connsiteX14" fmla="*/ 3866022 w 5909814"/>
              <a:gd name="connsiteY14" fmla="*/ 1393372 h 4299857"/>
              <a:gd name="connsiteX15" fmla="*/ 4094622 w 5909814"/>
              <a:gd name="connsiteY15" fmla="*/ 1785257 h 4299857"/>
              <a:gd name="connsiteX16" fmla="*/ 4453850 w 5909814"/>
              <a:gd name="connsiteY16" fmla="*/ 2030186 h 4299857"/>
              <a:gd name="connsiteX17" fmla="*/ 4731436 w 5909814"/>
              <a:gd name="connsiteY17" fmla="*/ 2242457 h 4299857"/>
              <a:gd name="connsiteX18" fmla="*/ 5074336 w 5909814"/>
              <a:gd name="connsiteY18" fmla="*/ 2373086 h 4299857"/>
              <a:gd name="connsiteX19" fmla="*/ 5335593 w 5909814"/>
              <a:gd name="connsiteY19" fmla="*/ 2503714 h 4299857"/>
              <a:gd name="connsiteX20" fmla="*/ 5515207 w 5909814"/>
              <a:gd name="connsiteY20" fmla="*/ 2634343 h 4299857"/>
              <a:gd name="connsiteX21" fmla="*/ 5613179 w 5909814"/>
              <a:gd name="connsiteY21" fmla="*/ 2667000 h 4299857"/>
              <a:gd name="connsiteX22" fmla="*/ 5694822 w 5909814"/>
              <a:gd name="connsiteY22" fmla="*/ 2699657 h 4299857"/>
              <a:gd name="connsiteX23" fmla="*/ 5711150 w 5909814"/>
              <a:gd name="connsiteY23" fmla="*/ 2797629 h 4299857"/>
              <a:gd name="connsiteX24" fmla="*/ 5645836 w 5909814"/>
              <a:gd name="connsiteY24" fmla="*/ 2960914 h 4299857"/>
              <a:gd name="connsiteX25" fmla="*/ 5645836 w 5909814"/>
              <a:gd name="connsiteY25" fmla="*/ 3320143 h 4299857"/>
              <a:gd name="connsiteX26" fmla="*/ 5809122 w 5909814"/>
              <a:gd name="connsiteY26" fmla="*/ 3614057 h 4299857"/>
              <a:gd name="connsiteX27" fmla="*/ 5874436 w 5909814"/>
              <a:gd name="connsiteY27" fmla="*/ 3810000 h 4299857"/>
              <a:gd name="connsiteX28" fmla="*/ 5907093 w 5909814"/>
              <a:gd name="connsiteY28" fmla="*/ 4022272 h 4299857"/>
              <a:gd name="connsiteX29" fmla="*/ 5858107 w 5909814"/>
              <a:gd name="connsiteY29" fmla="*/ 4299857 h 429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09814" h="4299857">
                <a:moveTo>
                  <a:pt x="0" y="117156"/>
                </a:moveTo>
                <a:cubicBezTo>
                  <a:pt x="5443" y="166142"/>
                  <a:pt x="181849" y="220005"/>
                  <a:pt x="273736" y="283029"/>
                </a:cubicBezTo>
                <a:cubicBezTo>
                  <a:pt x="365623" y="346053"/>
                  <a:pt x="437022" y="435429"/>
                  <a:pt x="551322" y="495300"/>
                </a:cubicBezTo>
                <a:cubicBezTo>
                  <a:pt x="665622" y="555171"/>
                  <a:pt x="796250" y="617764"/>
                  <a:pt x="959536" y="642257"/>
                </a:cubicBezTo>
                <a:cubicBezTo>
                  <a:pt x="1122822" y="666750"/>
                  <a:pt x="1332372" y="677636"/>
                  <a:pt x="1531036" y="642257"/>
                </a:cubicBezTo>
                <a:cubicBezTo>
                  <a:pt x="1729700" y="606878"/>
                  <a:pt x="1974629" y="503464"/>
                  <a:pt x="2151522" y="429986"/>
                </a:cubicBezTo>
                <a:cubicBezTo>
                  <a:pt x="2328415" y="356508"/>
                  <a:pt x="2464486" y="261258"/>
                  <a:pt x="2592393" y="201386"/>
                </a:cubicBezTo>
                <a:cubicBezTo>
                  <a:pt x="2720300" y="141515"/>
                  <a:pt x="2834600" y="103414"/>
                  <a:pt x="2918964" y="70757"/>
                </a:cubicBezTo>
                <a:cubicBezTo>
                  <a:pt x="3003328" y="38100"/>
                  <a:pt x="3033265" y="0"/>
                  <a:pt x="3098579" y="5443"/>
                </a:cubicBezTo>
                <a:cubicBezTo>
                  <a:pt x="3163893" y="10886"/>
                  <a:pt x="3237372" y="48986"/>
                  <a:pt x="3310850" y="103414"/>
                </a:cubicBezTo>
                <a:cubicBezTo>
                  <a:pt x="3384328" y="157842"/>
                  <a:pt x="3490464" y="269421"/>
                  <a:pt x="3539450" y="332014"/>
                </a:cubicBezTo>
                <a:cubicBezTo>
                  <a:pt x="3588436" y="394607"/>
                  <a:pt x="3591157" y="405493"/>
                  <a:pt x="3604764" y="478972"/>
                </a:cubicBezTo>
                <a:cubicBezTo>
                  <a:pt x="3618371" y="552451"/>
                  <a:pt x="3615650" y="669472"/>
                  <a:pt x="3621093" y="772886"/>
                </a:cubicBezTo>
                <a:cubicBezTo>
                  <a:pt x="3626536" y="876300"/>
                  <a:pt x="3596601" y="996043"/>
                  <a:pt x="3637422" y="1099457"/>
                </a:cubicBezTo>
                <a:cubicBezTo>
                  <a:pt x="3678243" y="1202871"/>
                  <a:pt x="3789822" y="1279072"/>
                  <a:pt x="3866022" y="1393372"/>
                </a:cubicBezTo>
                <a:cubicBezTo>
                  <a:pt x="3942222" y="1507672"/>
                  <a:pt x="3996651" y="1679121"/>
                  <a:pt x="4094622" y="1785257"/>
                </a:cubicBezTo>
                <a:cubicBezTo>
                  <a:pt x="4192593" y="1891393"/>
                  <a:pt x="4347714" y="1953986"/>
                  <a:pt x="4453850" y="2030186"/>
                </a:cubicBezTo>
                <a:cubicBezTo>
                  <a:pt x="4559986" y="2106386"/>
                  <a:pt x="4628022" y="2185307"/>
                  <a:pt x="4731436" y="2242457"/>
                </a:cubicBezTo>
                <a:cubicBezTo>
                  <a:pt x="4834850" y="2299607"/>
                  <a:pt x="4973643" y="2329543"/>
                  <a:pt x="5074336" y="2373086"/>
                </a:cubicBezTo>
                <a:cubicBezTo>
                  <a:pt x="5175029" y="2416629"/>
                  <a:pt x="5262115" y="2460171"/>
                  <a:pt x="5335593" y="2503714"/>
                </a:cubicBezTo>
                <a:cubicBezTo>
                  <a:pt x="5409072" y="2547257"/>
                  <a:pt x="5468943" y="2607129"/>
                  <a:pt x="5515207" y="2634343"/>
                </a:cubicBezTo>
                <a:cubicBezTo>
                  <a:pt x="5561471" y="2661557"/>
                  <a:pt x="5583243" y="2656114"/>
                  <a:pt x="5613179" y="2667000"/>
                </a:cubicBezTo>
                <a:cubicBezTo>
                  <a:pt x="5643115" y="2677886"/>
                  <a:pt x="5678494" y="2677886"/>
                  <a:pt x="5694822" y="2699657"/>
                </a:cubicBezTo>
                <a:cubicBezTo>
                  <a:pt x="5711150" y="2721428"/>
                  <a:pt x="5719314" y="2754086"/>
                  <a:pt x="5711150" y="2797629"/>
                </a:cubicBezTo>
                <a:cubicBezTo>
                  <a:pt x="5702986" y="2841172"/>
                  <a:pt x="5656722" y="2873828"/>
                  <a:pt x="5645836" y="2960914"/>
                </a:cubicBezTo>
                <a:cubicBezTo>
                  <a:pt x="5634950" y="3048000"/>
                  <a:pt x="5618622" y="3211286"/>
                  <a:pt x="5645836" y="3320143"/>
                </a:cubicBezTo>
                <a:cubicBezTo>
                  <a:pt x="5673050" y="3429000"/>
                  <a:pt x="5771022" y="3532414"/>
                  <a:pt x="5809122" y="3614057"/>
                </a:cubicBezTo>
                <a:cubicBezTo>
                  <a:pt x="5847222" y="3695700"/>
                  <a:pt x="5858108" y="3741964"/>
                  <a:pt x="5874436" y="3810000"/>
                </a:cubicBezTo>
                <a:cubicBezTo>
                  <a:pt x="5890765" y="3878036"/>
                  <a:pt x="5909814" y="3940629"/>
                  <a:pt x="5907093" y="4022272"/>
                </a:cubicBezTo>
                <a:cubicBezTo>
                  <a:pt x="5904372" y="4103915"/>
                  <a:pt x="5858107" y="4299857"/>
                  <a:pt x="5858107" y="4299857"/>
                </a:cubicBezTo>
              </a:path>
            </a:pathLst>
          </a:custGeom>
          <a:ln w="127000">
            <a:solidFill>
              <a:schemeClr val="tx1"/>
            </a:solidFill>
            <a:prstDash val="sysDot"/>
            <a:tailEnd type="triangle" w="sm" len="med"/>
          </a:ln>
          <a:effectLst>
            <a:outerShdw dist="50800" dir="10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1" name="TextBox 50"/>
          <p:cNvSpPr txBox="1"/>
          <p:nvPr/>
        </p:nvSpPr>
        <p:spPr>
          <a:xfrm>
            <a:off x="0" y="1143000"/>
            <a:ext cx="1726306" cy="646331"/>
          </a:xfrm>
          <a:prstGeom prst="rect">
            <a:avLst/>
          </a:prstGeom>
          <a:effectLst/>
        </p:spPr>
        <p:txBody>
          <a:bodyPr wrap="none" rtlCol="0">
            <a:spAutoFit/>
          </a:bodyPr>
          <a:lstStyle/>
          <a:p>
            <a:pPr marL="0"/>
            <a:r>
              <a:rPr lang="en-US" sz="3600" b="1" dirty="0" smtClean="0">
                <a:effectLst>
                  <a:outerShdw dist="50800" dir="7200000" algn="ctr" rotWithShape="0">
                    <a:schemeClr val="bg1"/>
                  </a:outerShdw>
                </a:effectLst>
              </a:rPr>
              <a:t>THEORY</a:t>
            </a:r>
          </a:p>
        </p:txBody>
      </p:sp>
      <p:grpSp>
        <p:nvGrpSpPr>
          <p:cNvPr id="6" name="Group 62"/>
          <p:cNvGrpSpPr/>
          <p:nvPr/>
        </p:nvGrpSpPr>
        <p:grpSpPr>
          <a:xfrm>
            <a:off x="1752600" y="0"/>
            <a:ext cx="2625587" cy="1143000"/>
            <a:chOff x="1752600" y="0"/>
            <a:chExt cx="2625587" cy="1143000"/>
          </a:xfrm>
        </p:grpSpPr>
        <p:sp>
          <p:nvSpPr>
            <p:cNvPr id="33" name="TextBox 32"/>
            <p:cNvSpPr txBox="1"/>
            <p:nvPr/>
          </p:nvSpPr>
          <p:spPr>
            <a:xfrm>
              <a:off x="2514600" y="0"/>
              <a:ext cx="1863587" cy="523220"/>
            </a:xfrm>
            <a:prstGeom prst="rect">
              <a:avLst/>
            </a:prstGeom>
            <a:solidFill>
              <a:schemeClr val="bg1">
                <a:lumMod val="75000"/>
              </a:schemeClr>
            </a:solidFill>
            <a:effectLst/>
          </p:spPr>
          <p:txBody>
            <a:bodyPr wrap="none" rtlCol="0">
              <a:spAutoFit/>
            </a:bodyPr>
            <a:lstStyle/>
            <a:p>
              <a:pPr marL="0"/>
              <a:r>
                <a:rPr lang="en-US" sz="2800" b="1" dirty="0" smtClean="0">
                  <a:effectLst>
                    <a:outerShdw dist="50800" dir="7200000" algn="ctr" rotWithShape="0">
                      <a:schemeClr val="bg1"/>
                    </a:outerShdw>
                  </a:effectLst>
                </a:rPr>
                <a:t>Land Route</a:t>
              </a:r>
            </a:p>
          </p:txBody>
        </p:sp>
        <p:cxnSp>
          <p:nvCxnSpPr>
            <p:cNvPr id="53" name="Straight Arrow Connector 52"/>
            <p:cNvCxnSpPr>
              <a:endCxn id="33" idx="1"/>
            </p:cNvCxnSpPr>
            <p:nvPr/>
          </p:nvCxnSpPr>
          <p:spPr>
            <a:xfrm flipV="1">
              <a:off x="1752600" y="261610"/>
              <a:ext cx="762000" cy="881390"/>
            </a:xfrm>
            <a:prstGeom prst="straightConnector1">
              <a:avLst/>
            </a:prstGeom>
            <a:ln w="762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7" name="Group 63"/>
          <p:cNvGrpSpPr/>
          <p:nvPr/>
        </p:nvGrpSpPr>
        <p:grpSpPr>
          <a:xfrm>
            <a:off x="1726306" y="1466166"/>
            <a:ext cx="2871827" cy="809654"/>
            <a:chOff x="1726306" y="1466166"/>
            <a:chExt cx="2871827" cy="809654"/>
          </a:xfrm>
        </p:grpSpPr>
        <p:sp>
          <p:nvSpPr>
            <p:cNvPr id="34" name="TextBox 33"/>
            <p:cNvSpPr txBox="1"/>
            <p:nvPr/>
          </p:nvSpPr>
          <p:spPr>
            <a:xfrm>
              <a:off x="2362200" y="1752600"/>
              <a:ext cx="2235933" cy="523220"/>
            </a:xfrm>
            <a:prstGeom prst="rect">
              <a:avLst/>
            </a:prstGeom>
            <a:solidFill>
              <a:schemeClr val="bg1">
                <a:lumMod val="85000"/>
              </a:schemeClr>
            </a:solidFill>
            <a:effectLst/>
          </p:spPr>
          <p:txBody>
            <a:bodyPr wrap="none" rtlCol="0">
              <a:spAutoFit/>
            </a:bodyPr>
            <a:lstStyle/>
            <a:p>
              <a:pPr marL="0"/>
              <a:r>
                <a:rPr lang="en-US" sz="2800" b="1" dirty="0" smtClean="0">
                  <a:effectLst>
                    <a:outerShdw dist="50800" dir="7200000" algn="ctr" rotWithShape="0">
                      <a:schemeClr val="bg1"/>
                    </a:outerShdw>
                  </a:effectLst>
                </a:rPr>
                <a:t>Coastal Route</a:t>
              </a:r>
            </a:p>
          </p:txBody>
        </p:sp>
        <p:cxnSp>
          <p:nvCxnSpPr>
            <p:cNvPr id="57" name="Straight Arrow Connector 56"/>
            <p:cNvCxnSpPr>
              <a:stCxn id="51" idx="3"/>
              <a:endCxn id="34" idx="1"/>
            </p:cNvCxnSpPr>
            <p:nvPr/>
          </p:nvCxnSpPr>
          <p:spPr>
            <a:xfrm>
              <a:off x="1726306" y="1466166"/>
              <a:ext cx="635894" cy="548044"/>
            </a:xfrm>
            <a:prstGeom prst="straightConnector1">
              <a:avLst/>
            </a:prstGeom>
            <a:ln w="76200">
              <a:solidFill>
                <a:schemeClr val="tx1"/>
              </a:solidFill>
              <a:tailEnd type="arrow"/>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6324600" y="2057400"/>
            <a:ext cx="228600" cy="22860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1028700" y="3505200"/>
            <a:ext cx="362355" cy="37719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lowchart: Extract 48"/>
          <p:cNvSpPr/>
          <p:nvPr/>
        </p:nvSpPr>
        <p:spPr>
          <a:xfrm>
            <a:off x="952500" y="4572000"/>
            <a:ext cx="603926" cy="50292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0" name="Straight Connector 49"/>
          <p:cNvCxnSpPr/>
          <p:nvPr/>
        </p:nvCxnSpPr>
        <p:spPr>
          <a:xfrm>
            <a:off x="3826213" y="4953000"/>
            <a:ext cx="2536487" cy="1588"/>
          </a:xfrm>
          <a:prstGeom prst="line">
            <a:avLst/>
          </a:prstGeom>
          <a:ln w="7620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485900" y="4419600"/>
            <a:ext cx="1328636" cy="1588"/>
          </a:xfrm>
          <a:prstGeom prst="line">
            <a:avLst/>
          </a:prstGeom>
          <a:ln w="7620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895600" y="3886200"/>
            <a:ext cx="1714500" cy="1588"/>
          </a:xfrm>
          <a:prstGeom prst="line">
            <a:avLst/>
          </a:prstGeom>
          <a:ln w="7620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5029200" y="314980"/>
            <a:ext cx="3429000" cy="523220"/>
          </a:xfrm>
          <a:prstGeom prst="rect">
            <a:avLst/>
          </a:prstGeom>
          <a:solidFill>
            <a:schemeClr val="bg1">
              <a:lumMod val="75000"/>
            </a:schemeClr>
          </a:solidFill>
        </p:spPr>
        <p:txBody>
          <a:bodyPr wrap="square" rtlCol="0">
            <a:spAutoFit/>
          </a:bodyPr>
          <a:lstStyle/>
          <a:p>
            <a:pPr algn="ctr"/>
            <a:r>
              <a:rPr lang="en-US" sz="2800" b="1" dirty="0" smtClean="0">
                <a:solidFill>
                  <a:srgbClr val="0033CC"/>
                </a:solidFill>
                <a:effectLst>
                  <a:outerShdw dist="50800" dir="5400000" algn="ctr" rotWithShape="0">
                    <a:schemeClr val="tx1"/>
                  </a:outerShdw>
                </a:effectLst>
              </a:rPr>
              <a:t>    North America</a:t>
            </a:r>
            <a:endParaRPr lang="en-US" sz="2800" b="1" dirty="0">
              <a:solidFill>
                <a:srgbClr val="0033CC"/>
              </a:solidFill>
              <a:effectLst>
                <a:outerShdw dist="50800" dir="5400000" algn="ctr" rotWithShape="0">
                  <a:schemeClr val="tx1"/>
                </a:outerShdw>
              </a:effectLst>
            </a:endParaRPr>
          </a:p>
        </p:txBody>
      </p:sp>
      <p:sp>
        <p:nvSpPr>
          <p:cNvPr id="91" name="TextBox 90"/>
          <p:cNvSpPr txBox="1"/>
          <p:nvPr/>
        </p:nvSpPr>
        <p:spPr>
          <a:xfrm>
            <a:off x="7620000" y="3733800"/>
            <a:ext cx="914400" cy="523220"/>
          </a:xfrm>
          <a:prstGeom prst="rect">
            <a:avLst/>
          </a:prstGeom>
          <a:solidFill>
            <a:schemeClr val="bg1">
              <a:lumMod val="75000"/>
            </a:schemeClr>
          </a:solidFill>
        </p:spPr>
        <p:txBody>
          <a:bodyPr wrap="square" rtlCol="0">
            <a:spAutoFit/>
          </a:bodyPr>
          <a:lstStyle/>
          <a:p>
            <a:pPr algn="ctr"/>
            <a:r>
              <a:rPr lang="en-US" sz="2800" b="1" dirty="0" smtClean="0">
                <a:solidFill>
                  <a:srgbClr val="0033CC"/>
                </a:solidFill>
                <a:effectLst>
                  <a:outerShdw dist="50800" dir="5400000" algn="ctr" rotWithShape="0">
                    <a:schemeClr val="tx1"/>
                  </a:outerShdw>
                </a:effectLst>
              </a:rPr>
              <a:t>S.A.</a:t>
            </a:r>
            <a:endParaRPr lang="en-US" sz="2800" b="1" dirty="0">
              <a:solidFill>
                <a:srgbClr val="0033CC"/>
              </a:solidFill>
              <a:effectLst>
                <a:outerShdw dist="50800" dir="5400000" algn="ctr" rotWithShape="0">
                  <a:schemeClr val="tx1"/>
                </a:outerShdw>
              </a:effectLst>
            </a:endParaRPr>
          </a:p>
        </p:txBody>
      </p:sp>
      <p:sp>
        <p:nvSpPr>
          <p:cNvPr id="90" name="TextBox 89"/>
          <p:cNvSpPr txBox="1"/>
          <p:nvPr/>
        </p:nvSpPr>
        <p:spPr>
          <a:xfrm>
            <a:off x="152400" y="228600"/>
            <a:ext cx="1216152" cy="523220"/>
          </a:xfrm>
          <a:prstGeom prst="rect">
            <a:avLst/>
          </a:prstGeom>
          <a:solidFill>
            <a:srgbClr val="C0C0C0"/>
          </a:solidFill>
        </p:spPr>
        <p:txBody>
          <a:bodyPr wrap="square" rtlCol="0">
            <a:spAutoFit/>
          </a:bodyPr>
          <a:lstStyle/>
          <a:p>
            <a:pPr algn="ctr"/>
            <a:r>
              <a:rPr lang="en-US" sz="2800" b="1" dirty="0" smtClean="0">
                <a:solidFill>
                  <a:srgbClr val="0033CC"/>
                </a:solidFill>
                <a:effectLst>
                  <a:outerShdw dist="50800" dir="5400000" algn="ctr" rotWithShape="0">
                    <a:schemeClr val="tx1"/>
                  </a:outerShdw>
                </a:effectLst>
              </a:rPr>
              <a:t>Asia</a:t>
            </a:r>
            <a:endParaRPr lang="en-US" sz="2800" b="1" dirty="0">
              <a:solidFill>
                <a:srgbClr val="0033CC"/>
              </a:solidFill>
              <a:effectLst>
                <a:outerShdw dist="50800" dir="5400000" algn="ctr" rotWithShape="0">
                  <a:schemeClr val="tx1"/>
                </a:outerShdw>
              </a:effectLst>
            </a:endParaRPr>
          </a:p>
        </p:txBody>
      </p:sp>
      <p:sp>
        <p:nvSpPr>
          <p:cNvPr id="92" name="Freeform 91"/>
          <p:cNvSpPr/>
          <p:nvPr/>
        </p:nvSpPr>
        <p:spPr>
          <a:xfrm>
            <a:off x="5036695" y="359764"/>
            <a:ext cx="659567" cy="539646"/>
          </a:xfrm>
          <a:custGeom>
            <a:avLst/>
            <a:gdLst>
              <a:gd name="connsiteX0" fmla="*/ 0 w 659567"/>
              <a:gd name="connsiteY0" fmla="*/ 0 h 539646"/>
              <a:gd name="connsiteX1" fmla="*/ 224853 w 659567"/>
              <a:gd name="connsiteY1" fmla="*/ 74951 h 539646"/>
              <a:gd name="connsiteX2" fmla="*/ 569626 w 659567"/>
              <a:gd name="connsiteY2" fmla="*/ 404734 h 539646"/>
              <a:gd name="connsiteX3" fmla="*/ 659567 w 659567"/>
              <a:gd name="connsiteY3" fmla="*/ 539646 h 539646"/>
            </a:gdLst>
            <a:ahLst/>
            <a:cxnLst>
              <a:cxn ang="0">
                <a:pos x="connsiteX0" y="connsiteY0"/>
              </a:cxn>
              <a:cxn ang="0">
                <a:pos x="connsiteX1" y="connsiteY1"/>
              </a:cxn>
              <a:cxn ang="0">
                <a:pos x="connsiteX2" y="connsiteY2"/>
              </a:cxn>
              <a:cxn ang="0">
                <a:pos x="connsiteX3" y="connsiteY3"/>
              </a:cxn>
            </a:cxnLst>
            <a:rect l="l" t="t" r="r" b="b"/>
            <a:pathLst>
              <a:path w="659567" h="539646">
                <a:moveTo>
                  <a:pt x="0" y="0"/>
                </a:moveTo>
                <a:cubicBezTo>
                  <a:pt x="64957" y="3747"/>
                  <a:pt x="129915" y="7495"/>
                  <a:pt x="224853" y="74951"/>
                </a:cubicBezTo>
                <a:cubicBezTo>
                  <a:pt x="319791" y="142407"/>
                  <a:pt x="497174" y="327285"/>
                  <a:pt x="569626" y="404734"/>
                </a:cubicBezTo>
                <a:cubicBezTo>
                  <a:pt x="642078" y="482183"/>
                  <a:pt x="650822" y="510914"/>
                  <a:pt x="659567" y="539646"/>
                </a:cubicBezTo>
              </a:path>
            </a:pathLst>
          </a:custGeom>
          <a:ln w="25400">
            <a:solidFill>
              <a:schemeClr val="tx1">
                <a:lumMod val="75000"/>
                <a:lumOff val="25000"/>
              </a:schemeClr>
            </a:solidFill>
          </a:ln>
          <a:effectLst>
            <a:outerShdw blurRad="50800" dist="25400" dir="5400000" algn="ctr" rotWithShape="0">
              <a:schemeClr val="tx1">
                <a:lumMod val="75000"/>
                <a:lumOff val="2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30"/>
          <p:cNvGrpSpPr/>
          <p:nvPr/>
        </p:nvGrpSpPr>
        <p:grpSpPr>
          <a:xfrm>
            <a:off x="1188357" y="334736"/>
            <a:ext cx="5669643" cy="3018064"/>
            <a:chOff x="1188357" y="334736"/>
            <a:chExt cx="5669643" cy="3018064"/>
          </a:xfrm>
          <a:effectLst>
            <a:outerShdw dist="50800" dir="18600000" algn="ctr" rotWithShape="0">
              <a:schemeClr val="bg1"/>
            </a:outerShdw>
          </a:effectLst>
        </p:grpSpPr>
        <p:sp>
          <p:nvSpPr>
            <p:cNvPr id="18" name="Freeform 17"/>
            <p:cNvSpPr/>
            <p:nvPr/>
          </p:nvSpPr>
          <p:spPr>
            <a:xfrm>
              <a:off x="1188357" y="334736"/>
              <a:ext cx="5669643" cy="3018064"/>
            </a:xfrm>
            <a:custGeom>
              <a:avLst/>
              <a:gdLst>
                <a:gd name="connsiteX0" fmla="*/ 0 w 4718957"/>
                <a:gd name="connsiteY0" fmla="*/ 0 h 3069771"/>
                <a:gd name="connsiteX1" fmla="*/ 604157 w 4718957"/>
                <a:gd name="connsiteY1" fmla="*/ 326571 h 3069771"/>
                <a:gd name="connsiteX2" fmla="*/ 1191986 w 4718957"/>
                <a:gd name="connsiteY2" fmla="*/ 408214 h 3069771"/>
                <a:gd name="connsiteX3" fmla="*/ 1812472 w 4718957"/>
                <a:gd name="connsiteY3" fmla="*/ 326571 h 3069771"/>
                <a:gd name="connsiteX4" fmla="*/ 2514600 w 4718957"/>
                <a:gd name="connsiteY4" fmla="*/ 179614 h 3069771"/>
                <a:gd name="connsiteX5" fmla="*/ 2971800 w 4718957"/>
                <a:gd name="connsiteY5" fmla="*/ 114300 h 3069771"/>
                <a:gd name="connsiteX6" fmla="*/ 3282043 w 4718957"/>
                <a:gd name="connsiteY6" fmla="*/ 326571 h 3069771"/>
                <a:gd name="connsiteX7" fmla="*/ 3690257 w 4718957"/>
                <a:gd name="connsiteY7" fmla="*/ 734785 h 3069771"/>
                <a:gd name="connsiteX8" fmla="*/ 4049486 w 4718957"/>
                <a:gd name="connsiteY8" fmla="*/ 1143000 h 3069771"/>
                <a:gd name="connsiteX9" fmla="*/ 4163786 w 4718957"/>
                <a:gd name="connsiteY9" fmla="*/ 1600200 h 3069771"/>
                <a:gd name="connsiteX10" fmla="*/ 4229100 w 4718957"/>
                <a:gd name="connsiteY10" fmla="*/ 2090057 h 3069771"/>
                <a:gd name="connsiteX11" fmla="*/ 4457700 w 4718957"/>
                <a:gd name="connsiteY11" fmla="*/ 2645228 h 3069771"/>
                <a:gd name="connsiteX12" fmla="*/ 4718957 w 4718957"/>
                <a:gd name="connsiteY12" fmla="*/ 3069771 h 3069771"/>
                <a:gd name="connsiteX13" fmla="*/ 4718957 w 4718957"/>
                <a:gd name="connsiteY13" fmla="*/ 3069771 h 3069771"/>
                <a:gd name="connsiteX0" fmla="*/ 285750 w 5004707"/>
                <a:gd name="connsiteY0" fmla="*/ 0 h 3069771"/>
                <a:gd name="connsiteX1" fmla="*/ 100693 w 5004707"/>
                <a:gd name="connsiteY1" fmla="*/ 212271 h 3069771"/>
                <a:gd name="connsiteX2" fmla="*/ 889907 w 5004707"/>
                <a:gd name="connsiteY2" fmla="*/ 326571 h 3069771"/>
                <a:gd name="connsiteX3" fmla="*/ 1477736 w 5004707"/>
                <a:gd name="connsiteY3" fmla="*/ 408214 h 3069771"/>
                <a:gd name="connsiteX4" fmla="*/ 2098222 w 5004707"/>
                <a:gd name="connsiteY4" fmla="*/ 326571 h 3069771"/>
                <a:gd name="connsiteX5" fmla="*/ 2800350 w 5004707"/>
                <a:gd name="connsiteY5" fmla="*/ 179614 h 3069771"/>
                <a:gd name="connsiteX6" fmla="*/ 3257550 w 5004707"/>
                <a:gd name="connsiteY6" fmla="*/ 114300 h 3069771"/>
                <a:gd name="connsiteX7" fmla="*/ 3567793 w 5004707"/>
                <a:gd name="connsiteY7" fmla="*/ 326571 h 3069771"/>
                <a:gd name="connsiteX8" fmla="*/ 3976007 w 5004707"/>
                <a:gd name="connsiteY8" fmla="*/ 734785 h 3069771"/>
                <a:gd name="connsiteX9" fmla="*/ 4335236 w 5004707"/>
                <a:gd name="connsiteY9" fmla="*/ 1143000 h 3069771"/>
                <a:gd name="connsiteX10" fmla="*/ 4449536 w 5004707"/>
                <a:gd name="connsiteY10" fmla="*/ 1600200 h 3069771"/>
                <a:gd name="connsiteX11" fmla="*/ 4514850 w 5004707"/>
                <a:gd name="connsiteY11" fmla="*/ 2090057 h 3069771"/>
                <a:gd name="connsiteX12" fmla="*/ 4743450 w 5004707"/>
                <a:gd name="connsiteY12" fmla="*/ 2645228 h 3069771"/>
                <a:gd name="connsiteX13" fmla="*/ 5004707 w 5004707"/>
                <a:gd name="connsiteY13" fmla="*/ 3069771 h 3069771"/>
                <a:gd name="connsiteX14" fmla="*/ 5004707 w 5004707"/>
                <a:gd name="connsiteY14" fmla="*/ 3069771 h 3069771"/>
                <a:gd name="connsiteX0" fmla="*/ 901700 w 5620657"/>
                <a:gd name="connsiteY0" fmla="*/ 2721 h 3072492"/>
                <a:gd name="connsiteX1" fmla="*/ 30843 w 5620657"/>
                <a:gd name="connsiteY1" fmla="*/ 138792 h 3072492"/>
                <a:gd name="connsiteX2" fmla="*/ 716643 w 5620657"/>
                <a:gd name="connsiteY2" fmla="*/ 214992 h 3072492"/>
                <a:gd name="connsiteX3" fmla="*/ 1505857 w 5620657"/>
                <a:gd name="connsiteY3" fmla="*/ 329292 h 3072492"/>
                <a:gd name="connsiteX4" fmla="*/ 2093686 w 5620657"/>
                <a:gd name="connsiteY4" fmla="*/ 410935 h 3072492"/>
                <a:gd name="connsiteX5" fmla="*/ 2714172 w 5620657"/>
                <a:gd name="connsiteY5" fmla="*/ 329292 h 3072492"/>
                <a:gd name="connsiteX6" fmla="*/ 3416300 w 5620657"/>
                <a:gd name="connsiteY6" fmla="*/ 182335 h 3072492"/>
                <a:gd name="connsiteX7" fmla="*/ 3873500 w 5620657"/>
                <a:gd name="connsiteY7" fmla="*/ 117021 h 3072492"/>
                <a:gd name="connsiteX8" fmla="*/ 4183743 w 5620657"/>
                <a:gd name="connsiteY8" fmla="*/ 329292 h 3072492"/>
                <a:gd name="connsiteX9" fmla="*/ 4591957 w 5620657"/>
                <a:gd name="connsiteY9" fmla="*/ 737506 h 3072492"/>
                <a:gd name="connsiteX10" fmla="*/ 4951186 w 5620657"/>
                <a:gd name="connsiteY10" fmla="*/ 1145721 h 3072492"/>
                <a:gd name="connsiteX11" fmla="*/ 5065486 w 5620657"/>
                <a:gd name="connsiteY11" fmla="*/ 1602921 h 3072492"/>
                <a:gd name="connsiteX12" fmla="*/ 5130800 w 5620657"/>
                <a:gd name="connsiteY12" fmla="*/ 2092778 h 3072492"/>
                <a:gd name="connsiteX13" fmla="*/ 5359400 w 5620657"/>
                <a:gd name="connsiteY13" fmla="*/ 2647949 h 3072492"/>
                <a:gd name="connsiteX14" fmla="*/ 5620657 w 5620657"/>
                <a:gd name="connsiteY14" fmla="*/ 3072492 h 3072492"/>
                <a:gd name="connsiteX15" fmla="*/ 5620657 w 5620657"/>
                <a:gd name="connsiteY15" fmla="*/ 3072492 h 3072492"/>
                <a:gd name="connsiteX0" fmla="*/ 30843 w 5620657"/>
                <a:gd name="connsiteY0" fmla="*/ 46264 h 2979964"/>
                <a:gd name="connsiteX1" fmla="*/ 716643 w 5620657"/>
                <a:gd name="connsiteY1" fmla="*/ 122464 h 2979964"/>
                <a:gd name="connsiteX2" fmla="*/ 1505857 w 5620657"/>
                <a:gd name="connsiteY2" fmla="*/ 236764 h 2979964"/>
                <a:gd name="connsiteX3" fmla="*/ 2093686 w 5620657"/>
                <a:gd name="connsiteY3" fmla="*/ 318407 h 2979964"/>
                <a:gd name="connsiteX4" fmla="*/ 2714172 w 5620657"/>
                <a:gd name="connsiteY4" fmla="*/ 236764 h 2979964"/>
                <a:gd name="connsiteX5" fmla="*/ 3416300 w 5620657"/>
                <a:gd name="connsiteY5" fmla="*/ 89807 h 2979964"/>
                <a:gd name="connsiteX6" fmla="*/ 3873500 w 5620657"/>
                <a:gd name="connsiteY6" fmla="*/ 24493 h 2979964"/>
                <a:gd name="connsiteX7" fmla="*/ 4183743 w 5620657"/>
                <a:gd name="connsiteY7" fmla="*/ 236764 h 2979964"/>
                <a:gd name="connsiteX8" fmla="*/ 4591957 w 5620657"/>
                <a:gd name="connsiteY8" fmla="*/ 644978 h 2979964"/>
                <a:gd name="connsiteX9" fmla="*/ 4951186 w 5620657"/>
                <a:gd name="connsiteY9" fmla="*/ 1053193 h 2979964"/>
                <a:gd name="connsiteX10" fmla="*/ 5065486 w 5620657"/>
                <a:gd name="connsiteY10" fmla="*/ 1510393 h 2979964"/>
                <a:gd name="connsiteX11" fmla="*/ 5130800 w 5620657"/>
                <a:gd name="connsiteY11" fmla="*/ 2000250 h 2979964"/>
                <a:gd name="connsiteX12" fmla="*/ 5359400 w 5620657"/>
                <a:gd name="connsiteY12" fmla="*/ 2555421 h 2979964"/>
                <a:gd name="connsiteX13" fmla="*/ 5620657 w 5620657"/>
                <a:gd name="connsiteY13" fmla="*/ 2979964 h 2979964"/>
                <a:gd name="connsiteX14" fmla="*/ 5620657 w 5620657"/>
                <a:gd name="connsiteY14" fmla="*/ 2979964 h 29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20657" h="2979964">
                  <a:moveTo>
                    <a:pt x="30843" y="46264"/>
                  </a:moveTo>
                  <a:cubicBezTo>
                    <a:pt x="0" y="81642"/>
                    <a:pt x="470807" y="90714"/>
                    <a:pt x="716643" y="122464"/>
                  </a:cubicBezTo>
                  <a:cubicBezTo>
                    <a:pt x="962479" y="154214"/>
                    <a:pt x="1276350" y="204107"/>
                    <a:pt x="1505857" y="236764"/>
                  </a:cubicBezTo>
                  <a:cubicBezTo>
                    <a:pt x="1735364" y="269421"/>
                    <a:pt x="1892300" y="318407"/>
                    <a:pt x="2093686" y="318407"/>
                  </a:cubicBezTo>
                  <a:cubicBezTo>
                    <a:pt x="2295072" y="318407"/>
                    <a:pt x="2493736" y="274864"/>
                    <a:pt x="2714172" y="236764"/>
                  </a:cubicBezTo>
                  <a:cubicBezTo>
                    <a:pt x="2934608" y="198664"/>
                    <a:pt x="3223079" y="125185"/>
                    <a:pt x="3416300" y="89807"/>
                  </a:cubicBezTo>
                  <a:cubicBezTo>
                    <a:pt x="3609521" y="54429"/>
                    <a:pt x="3745593" y="0"/>
                    <a:pt x="3873500" y="24493"/>
                  </a:cubicBezTo>
                  <a:cubicBezTo>
                    <a:pt x="4001407" y="48986"/>
                    <a:pt x="4064000" y="133350"/>
                    <a:pt x="4183743" y="236764"/>
                  </a:cubicBezTo>
                  <a:cubicBezTo>
                    <a:pt x="4303486" y="340178"/>
                    <a:pt x="4464050" y="508907"/>
                    <a:pt x="4591957" y="644978"/>
                  </a:cubicBezTo>
                  <a:cubicBezTo>
                    <a:pt x="4719864" y="781049"/>
                    <a:pt x="4872265" y="908957"/>
                    <a:pt x="4951186" y="1053193"/>
                  </a:cubicBezTo>
                  <a:cubicBezTo>
                    <a:pt x="5030108" y="1197429"/>
                    <a:pt x="5035550" y="1352550"/>
                    <a:pt x="5065486" y="1510393"/>
                  </a:cubicBezTo>
                  <a:cubicBezTo>
                    <a:pt x="5095422" y="1668236"/>
                    <a:pt x="5081814" y="1826079"/>
                    <a:pt x="5130800" y="2000250"/>
                  </a:cubicBezTo>
                  <a:cubicBezTo>
                    <a:pt x="5179786" y="2174421"/>
                    <a:pt x="5277757" y="2392135"/>
                    <a:pt x="5359400" y="2555421"/>
                  </a:cubicBezTo>
                  <a:cubicBezTo>
                    <a:pt x="5441043" y="2718707"/>
                    <a:pt x="5620657" y="2979964"/>
                    <a:pt x="5620657" y="2979964"/>
                  </a:cubicBezTo>
                  <a:lnTo>
                    <a:pt x="5620657" y="2979964"/>
                  </a:lnTo>
                </a:path>
              </a:pathLst>
            </a:custGeom>
            <a:ln w="127000">
              <a:solidFill>
                <a:schemeClr val="tx1"/>
              </a:solidFill>
              <a:prstDash val="sysDot"/>
              <a:tailEnd type="triangle" w="sm" len="med"/>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flipH="1">
              <a:off x="5791200" y="1676400"/>
              <a:ext cx="381000" cy="533400"/>
            </a:xfrm>
            <a:prstGeom prst="straightConnector1">
              <a:avLst/>
            </a:prstGeom>
            <a:ln w="127000">
              <a:solidFill>
                <a:schemeClr val="tx1"/>
              </a:solidFill>
              <a:prstDash val="sysDot"/>
              <a:tailEnd type="triangle" w="sm" len="sm"/>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248400" y="1524000"/>
              <a:ext cx="533400" cy="533400"/>
            </a:xfrm>
            <a:prstGeom prst="line">
              <a:avLst/>
            </a:prstGeom>
            <a:ln w="127000">
              <a:solidFill>
                <a:schemeClr val="tx1"/>
              </a:solidFill>
              <a:prstDash val="sysDot"/>
              <a:tailEnd type="triangle" w="sm" len="sm"/>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3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3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32"/>
                                        </p:tgtEl>
                                      </p:cBhvr>
                                    </p:animEffect>
                                    <p:set>
                                      <p:cBhvr>
                                        <p:cTn id="32" dur="1" fill="hold">
                                          <p:stCondLst>
                                            <p:cond delay="999"/>
                                          </p:stCondLst>
                                        </p:cTn>
                                        <p:tgtEl>
                                          <p:spTgt spid="3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51"/>
                                        </p:tgtEl>
                                      </p:cBhvr>
                                    </p:animEffect>
                                    <p:set>
                                      <p:cBhvr>
                                        <p:cTn id="38" dur="1" fill="hold">
                                          <p:stCondLst>
                                            <p:cond delay="999"/>
                                          </p:stCondLst>
                                        </p:cTn>
                                        <p:tgtEl>
                                          <p:spTgt spid="5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89"/>
                                        </p:tgtEl>
                                      </p:cBhvr>
                                    </p:animEffect>
                                    <p:set>
                                      <p:cBhvr>
                                        <p:cTn id="41" dur="1" fill="hold">
                                          <p:stCondLst>
                                            <p:cond delay="999"/>
                                          </p:stCondLst>
                                        </p:cTn>
                                        <p:tgtEl>
                                          <p:spTgt spid="89"/>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91"/>
                                        </p:tgtEl>
                                      </p:cBhvr>
                                    </p:animEffect>
                                    <p:set>
                                      <p:cBhvr>
                                        <p:cTn id="44" dur="1" fill="hold">
                                          <p:stCondLst>
                                            <p:cond delay="999"/>
                                          </p:stCondLst>
                                        </p:cTn>
                                        <p:tgtEl>
                                          <p:spTgt spid="91"/>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90"/>
                                        </p:tgtEl>
                                      </p:cBhvr>
                                    </p:animEffect>
                                    <p:set>
                                      <p:cBhvr>
                                        <p:cTn id="47" dur="1" fill="hold">
                                          <p:stCondLst>
                                            <p:cond delay="999"/>
                                          </p:stCondLst>
                                        </p:cTn>
                                        <p:tgtEl>
                                          <p:spTgt spid="90"/>
                                        </p:tgtEl>
                                        <p:attrNameLst>
                                          <p:attrName>style.visibility</p:attrName>
                                        </p:attrNameLst>
                                      </p:cBhvr>
                                      <p:to>
                                        <p:strVal val="hidden"/>
                                      </p:to>
                                    </p:set>
                                  </p:childTnLst>
                                </p:cTn>
                              </p:par>
                            </p:childTnLst>
                          </p:cTn>
                        </p:par>
                        <p:par>
                          <p:cTn id="48" fill="hold">
                            <p:stCondLst>
                              <p:cond delay="1000"/>
                            </p:stCondLst>
                            <p:childTnLst>
                              <p:par>
                                <p:cTn id="49" presetID="53"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1000" fill="hold"/>
                                        <p:tgtEl>
                                          <p:spTgt spid="44"/>
                                        </p:tgtEl>
                                        <p:attrNameLst>
                                          <p:attrName>ppt_w</p:attrName>
                                        </p:attrNameLst>
                                      </p:cBhvr>
                                      <p:tavLst>
                                        <p:tav tm="0">
                                          <p:val>
                                            <p:fltVal val="0"/>
                                          </p:val>
                                        </p:tav>
                                        <p:tav tm="100000">
                                          <p:val>
                                            <p:strVal val="#ppt_w"/>
                                          </p:val>
                                        </p:tav>
                                      </p:tavLst>
                                    </p:anim>
                                    <p:anim calcmode="lin" valueType="num">
                                      <p:cBhvr>
                                        <p:cTn id="52" dur="1000" fill="hold"/>
                                        <p:tgtEl>
                                          <p:spTgt spid="44"/>
                                        </p:tgtEl>
                                        <p:attrNameLst>
                                          <p:attrName>ppt_h</p:attrName>
                                        </p:attrNameLst>
                                      </p:cBhvr>
                                      <p:tavLst>
                                        <p:tav tm="0">
                                          <p:val>
                                            <p:fltVal val="0"/>
                                          </p:val>
                                        </p:tav>
                                        <p:tav tm="100000">
                                          <p:val>
                                            <p:strVal val="#ppt_h"/>
                                          </p:val>
                                        </p:tav>
                                      </p:tavLst>
                                    </p:anim>
                                    <p:animEffect transition="in" filter="fade">
                                      <p:cBhvr>
                                        <p:cTn id="53" dur="10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 calcmode="lin" valueType="num">
                                      <p:cBhvr>
                                        <p:cTn id="58" dur="1000" fill="hold"/>
                                        <p:tgtEl>
                                          <p:spTgt spid="46"/>
                                        </p:tgtEl>
                                        <p:attrNameLst>
                                          <p:attrName>ppt_w</p:attrName>
                                        </p:attrNameLst>
                                      </p:cBhvr>
                                      <p:tavLst>
                                        <p:tav tm="0">
                                          <p:val>
                                            <p:fltVal val="0"/>
                                          </p:val>
                                        </p:tav>
                                        <p:tav tm="100000">
                                          <p:val>
                                            <p:strVal val="#ppt_w"/>
                                          </p:val>
                                        </p:tav>
                                      </p:tavLst>
                                    </p:anim>
                                    <p:anim calcmode="lin" valueType="num">
                                      <p:cBhvr>
                                        <p:cTn id="59" dur="1000" fill="hold"/>
                                        <p:tgtEl>
                                          <p:spTgt spid="46"/>
                                        </p:tgtEl>
                                        <p:attrNameLst>
                                          <p:attrName>ppt_h</p:attrName>
                                        </p:attrNameLst>
                                      </p:cBhvr>
                                      <p:tavLst>
                                        <p:tav tm="0">
                                          <p:val>
                                            <p:fltVal val="0"/>
                                          </p:val>
                                        </p:tav>
                                        <p:tav tm="100000">
                                          <p:val>
                                            <p:strVal val="#ppt_h"/>
                                          </p:val>
                                        </p:tav>
                                      </p:tavLst>
                                    </p:anim>
                                    <p:animEffect transition="in" filter="fade">
                                      <p:cBhvr>
                                        <p:cTn id="60" dur="1000"/>
                                        <p:tgtEl>
                                          <p:spTgt spid="46"/>
                                        </p:tgtEl>
                                      </p:cBhvr>
                                    </p:animEffect>
                                  </p:childTnLst>
                                </p:cTn>
                              </p:par>
                            </p:childTnLst>
                          </p:cTn>
                        </p:par>
                        <p:par>
                          <p:cTn id="61" fill="hold">
                            <p:stCondLst>
                              <p:cond delay="1000"/>
                            </p:stCondLst>
                            <p:childTnLst>
                              <p:par>
                                <p:cTn id="62" presetID="53" presetClass="entr" presetSubtype="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1000" fill="hold"/>
                                        <p:tgtEl>
                                          <p:spTgt spid="39"/>
                                        </p:tgtEl>
                                        <p:attrNameLst>
                                          <p:attrName>ppt_w</p:attrName>
                                        </p:attrNameLst>
                                      </p:cBhvr>
                                      <p:tavLst>
                                        <p:tav tm="0">
                                          <p:val>
                                            <p:fltVal val="0"/>
                                          </p:val>
                                        </p:tav>
                                        <p:tav tm="100000">
                                          <p:val>
                                            <p:strVal val="#ppt_w"/>
                                          </p:val>
                                        </p:tav>
                                      </p:tavLst>
                                    </p:anim>
                                    <p:anim calcmode="lin" valueType="num">
                                      <p:cBhvr>
                                        <p:cTn id="65" dur="1000" fill="hold"/>
                                        <p:tgtEl>
                                          <p:spTgt spid="39"/>
                                        </p:tgtEl>
                                        <p:attrNameLst>
                                          <p:attrName>ppt_h</p:attrName>
                                        </p:attrNameLst>
                                      </p:cBhvr>
                                      <p:tavLst>
                                        <p:tav tm="0">
                                          <p:val>
                                            <p:fltVal val="0"/>
                                          </p:val>
                                        </p:tav>
                                        <p:tav tm="100000">
                                          <p:val>
                                            <p:strVal val="#ppt_h"/>
                                          </p:val>
                                        </p:tav>
                                      </p:tavLst>
                                    </p:anim>
                                    <p:animEffect transition="in" filter="fade">
                                      <p:cBhvr>
                                        <p:cTn id="66" dur="1000"/>
                                        <p:tgtEl>
                                          <p:spTgt spid="39"/>
                                        </p:tgtEl>
                                      </p:cBhvr>
                                    </p:animEffect>
                                  </p:childTnLst>
                                </p:cTn>
                              </p:par>
                            </p:childTnLst>
                          </p:cTn>
                        </p:par>
                        <p:par>
                          <p:cTn id="67" fill="hold">
                            <p:stCondLst>
                              <p:cond delay="2000"/>
                            </p:stCondLst>
                            <p:childTnLst>
                              <p:par>
                                <p:cTn id="68" presetID="53"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Effect transition="in" filter="fade">
                                      <p:cBhvr>
                                        <p:cTn id="72" dur="1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wipe(left)">
                                      <p:cBhvr>
                                        <p:cTn id="77" dur="1000"/>
                                        <p:tgtEl>
                                          <p:spTgt spid="54"/>
                                        </p:tgtEl>
                                      </p:cBhvr>
                                    </p:animEffect>
                                  </p:childTnLst>
                                </p:cTn>
                              </p:par>
                              <p:par>
                                <p:cTn id="78" presetID="22" presetClass="entr" presetSubtype="8" fill="hold" nodeType="withEffect">
                                  <p:stCondLst>
                                    <p:cond delay="1000"/>
                                  </p:stCondLst>
                                  <p:childTnLst>
                                    <p:set>
                                      <p:cBhvr>
                                        <p:cTn id="79" dur="1" fill="hold">
                                          <p:stCondLst>
                                            <p:cond delay="0"/>
                                          </p:stCondLst>
                                        </p:cTn>
                                        <p:tgtEl>
                                          <p:spTgt spid="52"/>
                                        </p:tgtEl>
                                        <p:attrNameLst>
                                          <p:attrName>style.visibility</p:attrName>
                                        </p:attrNameLst>
                                      </p:cBhvr>
                                      <p:to>
                                        <p:strVal val="visible"/>
                                      </p:to>
                                    </p:set>
                                    <p:animEffect transition="in" filter="wipe(left)">
                                      <p:cBhvr>
                                        <p:cTn id="80" dur="1000"/>
                                        <p:tgtEl>
                                          <p:spTgt spid="52"/>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1000" fill="hold"/>
                                        <p:tgtEl>
                                          <p:spTgt spid="49"/>
                                        </p:tgtEl>
                                        <p:attrNameLst>
                                          <p:attrName>ppt_w</p:attrName>
                                        </p:attrNameLst>
                                      </p:cBhvr>
                                      <p:tavLst>
                                        <p:tav tm="0">
                                          <p:val>
                                            <p:fltVal val="0"/>
                                          </p:val>
                                        </p:tav>
                                        <p:tav tm="100000">
                                          <p:val>
                                            <p:strVal val="#ppt_w"/>
                                          </p:val>
                                        </p:tav>
                                      </p:tavLst>
                                    </p:anim>
                                    <p:anim calcmode="lin" valueType="num">
                                      <p:cBhvr>
                                        <p:cTn id="86" dur="1000" fill="hold"/>
                                        <p:tgtEl>
                                          <p:spTgt spid="49"/>
                                        </p:tgtEl>
                                        <p:attrNameLst>
                                          <p:attrName>ppt_h</p:attrName>
                                        </p:attrNameLst>
                                      </p:cBhvr>
                                      <p:tavLst>
                                        <p:tav tm="0">
                                          <p:val>
                                            <p:fltVal val="0"/>
                                          </p:val>
                                        </p:tav>
                                        <p:tav tm="100000">
                                          <p:val>
                                            <p:strVal val="#ppt_h"/>
                                          </p:val>
                                        </p:tav>
                                      </p:tavLst>
                                    </p:anim>
                                    <p:animEffect transition="in" filter="fade">
                                      <p:cBhvr>
                                        <p:cTn id="87" dur="10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 calcmode="lin" valueType="num">
                                      <p:cBhvr>
                                        <p:cTn id="92" dur="1000" fill="hold"/>
                                        <p:tgtEl>
                                          <p:spTgt spid="41"/>
                                        </p:tgtEl>
                                        <p:attrNameLst>
                                          <p:attrName>ppt_w</p:attrName>
                                        </p:attrNameLst>
                                      </p:cBhvr>
                                      <p:tavLst>
                                        <p:tav tm="0">
                                          <p:val>
                                            <p:fltVal val="0"/>
                                          </p:val>
                                        </p:tav>
                                        <p:tav tm="100000">
                                          <p:val>
                                            <p:strVal val="#ppt_w"/>
                                          </p:val>
                                        </p:tav>
                                      </p:tavLst>
                                    </p:anim>
                                    <p:anim calcmode="lin" valueType="num">
                                      <p:cBhvr>
                                        <p:cTn id="93" dur="1000" fill="hold"/>
                                        <p:tgtEl>
                                          <p:spTgt spid="41"/>
                                        </p:tgtEl>
                                        <p:attrNameLst>
                                          <p:attrName>ppt_h</p:attrName>
                                        </p:attrNameLst>
                                      </p:cBhvr>
                                      <p:tavLst>
                                        <p:tav tm="0">
                                          <p:val>
                                            <p:fltVal val="0"/>
                                          </p:val>
                                        </p:tav>
                                        <p:tav tm="100000">
                                          <p:val>
                                            <p:strVal val="#ppt_h"/>
                                          </p:val>
                                        </p:tav>
                                      </p:tavLst>
                                    </p:anim>
                                    <p:animEffect transition="in" filter="fade">
                                      <p:cBhvr>
                                        <p:cTn id="94" dur="1000"/>
                                        <p:tgtEl>
                                          <p:spTgt spid="41"/>
                                        </p:tgtEl>
                                      </p:cBhvr>
                                    </p:animEffect>
                                  </p:childTnLst>
                                </p:cTn>
                              </p:par>
                            </p:childTnLst>
                          </p:cTn>
                        </p:par>
                        <p:par>
                          <p:cTn id="95" fill="hold">
                            <p:stCondLst>
                              <p:cond delay="1000"/>
                            </p:stCondLst>
                            <p:childTnLst>
                              <p:par>
                                <p:cTn id="96" presetID="53" presetClass="entr" presetSubtype="0" fill="hold" grpId="0" nodeType="afterEffect">
                                  <p:stCondLst>
                                    <p:cond delay="0"/>
                                  </p:stCondLst>
                                  <p:childTnLst>
                                    <p:set>
                                      <p:cBhvr>
                                        <p:cTn id="97" dur="1" fill="hold">
                                          <p:stCondLst>
                                            <p:cond delay="0"/>
                                          </p:stCondLst>
                                        </p:cTn>
                                        <p:tgtEl>
                                          <p:spTgt spid="40"/>
                                        </p:tgtEl>
                                        <p:attrNameLst>
                                          <p:attrName>style.visibility</p:attrName>
                                        </p:attrNameLst>
                                      </p:cBhvr>
                                      <p:to>
                                        <p:strVal val="visible"/>
                                      </p:to>
                                    </p:set>
                                    <p:anim calcmode="lin" valueType="num">
                                      <p:cBhvr>
                                        <p:cTn id="98" dur="1000" fill="hold"/>
                                        <p:tgtEl>
                                          <p:spTgt spid="40"/>
                                        </p:tgtEl>
                                        <p:attrNameLst>
                                          <p:attrName>ppt_w</p:attrName>
                                        </p:attrNameLst>
                                      </p:cBhvr>
                                      <p:tavLst>
                                        <p:tav tm="0">
                                          <p:val>
                                            <p:fltVal val="0"/>
                                          </p:val>
                                        </p:tav>
                                        <p:tav tm="100000">
                                          <p:val>
                                            <p:strVal val="#ppt_w"/>
                                          </p:val>
                                        </p:tav>
                                      </p:tavLst>
                                    </p:anim>
                                    <p:anim calcmode="lin" valueType="num">
                                      <p:cBhvr>
                                        <p:cTn id="99" dur="1000" fill="hold"/>
                                        <p:tgtEl>
                                          <p:spTgt spid="40"/>
                                        </p:tgtEl>
                                        <p:attrNameLst>
                                          <p:attrName>ppt_h</p:attrName>
                                        </p:attrNameLst>
                                      </p:cBhvr>
                                      <p:tavLst>
                                        <p:tav tm="0">
                                          <p:val>
                                            <p:fltVal val="0"/>
                                          </p:val>
                                        </p:tav>
                                        <p:tav tm="100000">
                                          <p:val>
                                            <p:strVal val="#ppt_h"/>
                                          </p:val>
                                        </p:tav>
                                      </p:tavLst>
                                    </p:anim>
                                    <p:animEffect transition="in" filter="fade">
                                      <p:cBhvr>
                                        <p:cTn id="100" dur="1000"/>
                                        <p:tgtEl>
                                          <p:spTgt spid="40"/>
                                        </p:tgtEl>
                                      </p:cBhvr>
                                    </p:animEffect>
                                  </p:childTnLst>
                                </p:cTn>
                              </p:par>
                            </p:childTnLst>
                          </p:cTn>
                        </p:par>
                        <p:par>
                          <p:cTn id="101" fill="hold">
                            <p:stCondLst>
                              <p:cond delay="2000"/>
                            </p:stCondLst>
                            <p:childTnLst>
                              <p:par>
                                <p:cTn id="102" presetID="53" presetClass="entr" presetSubtype="0" fill="hold" grpId="0" nodeType="afterEffect">
                                  <p:stCondLst>
                                    <p:cond delay="0"/>
                                  </p:stCondLst>
                                  <p:childTnLst>
                                    <p:set>
                                      <p:cBhvr>
                                        <p:cTn id="103" dur="1" fill="hold">
                                          <p:stCondLst>
                                            <p:cond delay="0"/>
                                          </p:stCondLst>
                                        </p:cTn>
                                        <p:tgtEl>
                                          <p:spTgt spid="43"/>
                                        </p:tgtEl>
                                        <p:attrNameLst>
                                          <p:attrName>style.visibility</p:attrName>
                                        </p:attrNameLst>
                                      </p:cBhvr>
                                      <p:to>
                                        <p:strVal val="visible"/>
                                      </p:to>
                                    </p:set>
                                    <p:anim calcmode="lin" valueType="num">
                                      <p:cBhvr>
                                        <p:cTn id="104" dur="1000" fill="hold"/>
                                        <p:tgtEl>
                                          <p:spTgt spid="43"/>
                                        </p:tgtEl>
                                        <p:attrNameLst>
                                          <p:attrName>ppt_w</p:attrName>
                                        </p:attrNameLst>
                                      </p:cBhvr>
                                      <p:tavLst>
                                        <p:tav tm="0">
                                          <p:val>
                                            <p:fltVal val="0"/>
                                          </p:val>
                                        </p:tav>
                                        <p:tav tm="100000">
                                          <p:val>
                                            <p:strVal val="#ppt_w"/>
                                          </p:val>
                                        </p:tav>
                                      </p:tavLst>
                                    </p:anim>
                                    <p:anim calcmode="lin" valueType="num">
                                      <p:cBhvr>
                                        <p:cTn id="105" dur="1000" fill="hold"/>
                                        <p:tgtEl>
                                          <p:spTgt spid="43"/>
                                        </p:tgtEl>
                                        <p:attrNameLst>
                                          <p:attrName>ppt_h</p:attrName>
                                        </p:attrNameLst>
                                      </p:cBhvr>
                                      <p:tavLst>
                                        <p:tav tm="0">
                                          <p:val>
                                            <p:fltVal val="0"/>
                                          </p:val>
                                        </p:tav>
                                        <p:tav tm="100000">
                                          <p:val>
                                            <p:strVal val="#ppt_h"/>
                                          </p:val>
                                        </p:tav>
                                      </p:tavLst>
                                    </p:anim>
                                    <p:animEffect transition="in" filter="fade">
                                      <p:cBhvr>
                                        <p:cTn id="106" dur="1000"/>
                                        <p:tgtEl>
                                          <p:spTgt spid="43"/>
                                        </p:tgtEl>
                                      </p:cBhvr>
                                    </p:animEffect>
                                  </p:childTnLst>
                                </p:cTn>
                              </p:par>
                            </p:childTnLst>
                          </p:cTn>
                        </p:par>
                        <p:par>
                          <p:cTn id="107" fill="hold">
                            <p:stCondLst>
                              <p:cond delay="3000"/>
                            </p:stCondLst>
                            <p:childTnLst>
                              <p:par>
                                <p:cTn id="108" presetID="53" presetClass="entr" presetSubtype="0" fill="hold" grpId="0" nodeType="afterEffect">
                                  <p:stCondLst>
                                    <p:cond delay="0"/>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1000" fill="hold"/>
                                        <p:tgtEl>
                                          <p:spTgt spid="42"/>
                                        </p:tgtEl>
                                        <p:attrNameLst>
                                          <p:attrName>ppt_w</p:attrName>
                                        </p:attrNameLst>
                                      </p:cBhvr>
                                      <p:tavLst>
                                        <p:tav tm="0">
                                          <p:val>
                                            <p:fltVal val="0"/>
                                          </p:val>
                                        </p:tav>
                                        <p:tav tm="100000">
                                          <p:val>
                                            <p:strVal val="#ppt_w"/>
                                          </p:val>
                                        </p:tav>
                                      </p:tavLst>
                                    </p:anim>
                                    <p:anim calcmode="lin" valueType="num">
                                      <p:cBhvr>
                                        <p:cTn id="111" dur="1000" fill="hold"/>
                                        <p:tgtEl>
                                          <p:spTgt spid="42"/>
                                        </p:tgtEl>
                                        <p:attrNameLst>
                                          <p:attrName>ppt_h</p:attrName>
                                        </p:attrNameLst>
                                      </p:cBhvr>
                                      <p:tavLst>
                                        <p:tav tm="0">
                                          <p:val>
                                            <p:fltVal val="0"/>
                                          </p:val>
                                        </p:tav>
                                        <p:tav tm="100000">
                                          <p:val>
                                            <p:strVal val="#ppt_h"/>
                                          </p:val>
                                        </p:tav>
                                      </p:tavLst>
                                    </p:anim>
                                    <p:animEffect transition="in" filter="fade">
                                      <p:cBhvr>
                                        <p:cTn id="112" dur="1000"/>
                                        <p:tgtEl>
                                          <p:spTgt spid="42"/>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wipe(left)">
                                      <p:cBhvr>
                                        <p:cTn id="11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32" grpId="0" animBg="1"/>
      <p:bldP spid="32" grpId="1" animBg="1"/>
      <p:bldP spid="51" grpId="1" animBg="1"/>
      <p:bldP spid="38" grpId="0" animBg="1"/>
      <p:bldP spid="46" grpId="0" animBg="1"/>
      <p:bldP spid="49" grpId="0" animBg="1"/>
      <p:bldP spid="89" grpId="0" animBg="1"/>
      <p:bldP spid="91" grpId="0" animBg="1"/>
      <p:bldP spid="90"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228600"/>
            <a:ext cx="9144000" cy="51891128"/>
          </a:xfrm>
          <a:prstGeom prst="rect">
            <a:avLst/>
          </a:prstGeom>
        </p:spPr>
        <p:txBody>
          <a:bodyPr wrap="square">
            <a:spAutoFit/>
          </a:bodyPr>
          <a:lstStyle/>
          <a:p>
            <a:r>
              <a:rPr lang="en-US" dirty="0" smtClean="0">
                <a:hlinkClick r:id="rId2"/>
              </a:rPr>
              <a:t>http://www.nature.com/news/ancient-migration-coming-to-america-1.10562</a:t>
            </a:r>
            <a:endParaRPr lang="en-US" dirty="0" smtClean="0"/>
          </a:p>
          <a:p>
            <a:r>
              <a:rPr lang="en-US" dirty="0" smtClean="0"/>
              <a:t>Nature Journal of Science</a:t>
            </a:r>
          </a:p>
          <a:p>
            <a:r>
              <a:rPr lang="en-US" dirty="0" smtClean="0"/>
              <a:t>Ancient migration: Coming to America</a:t>
            </a:r>
          </a:p>
          <a:p>
            <a:r>
              <a:rPr lang="en-US" b="1" dirty="0" smtClean="0"/>
              <a:t>Andrew Curry</a:t>
            </a:r>
            <a:endParaRPr lang="en-US" dirty="0" smtClean="0"/>
          </a:p>
          <a:p>
            <a:r>
              <a:rPr lang="en-US" dirty="0" smtClean="0"/>
              <a:t>02 May 2012</a:t>
            </a:r>
          </a:p>
          <a:p>
            <a:endParaRPr lang="en-US" dirty="0" smtClean="0"/>
          </a:p>
          <a:p>
            <a:r>
              <a:rPr lang="en-US" dirty="0" smtClean="0"/>
              <a:t>The mastodon was old, its teeth worn to nubs. It was perfect prey for a band of hunters, wielding spears tipped with needle-sharp points made from bone. Sensing an easy target, they closed in for the kill.</a:t>
            </a:r>
          </a:p>
          <a:p>
            <a:r>
              <a:rPr lang="en-US" dirty="0" smtClean="0"/>
              <a:t>Almost 14,000 years later, there is no way to tell how many hits it took to bring the beast to the ground near the coast of present-day Washington state. But at least one struck home, plunging through hide, fat and flesh to lodge in the mastodon's rib. The hunter who thrust the spear on that long-ago day didn't just bring down the mastodon; he also helped to kill off the reigning theory of how people got to the Americas.</a:t>
            </a:r>
          </a:p>
          <a:p>
            <a:r>
              <a:rPr lang="en-US" dirty="0" smtClean="0"/>
              <a:t>For most of the past 50 years, archaeologists thought they knew how humans arrived in the New World. The story starts around the end of the last ice age, when sea levels were lower and big-game hunters living in eastern Siberia followed their prey across the Bering land bridge and into Alaska. As the ice caps in Canada receded and opened up a path southward, the colonists swept across the vast unpopulated continent. Archaeologists called these presumed pioneers the Clovis culture, after distinctive stone tools that were found at sites near Clovis, New Mexico, in the 1920s and 1930s.</a:t>
            </a:r>
          </a:p>
          <a:p>
            <a:r>
              <a:rPr lang="en-US" dirty="0" smtClean="0"/>
              <a:t>As caches of Clovis tools were uncovered across North America over subsequent decades, nearly all archaeologists signed on to the idea that the Clovis people were the first Americans. Any evidence of humans in the New World before the Clovis time was dismissed, sometimes harshly. That was the case with the Washington-state mastodon kill, which was first described around 30 years ago</a:t>
            </a:r>
            <a:r>
              <a:rPr lang="en-US" baseline="30000" dirty="0" smtClean="0">
                <a:hlinkClick r:id="rId2" tooltip="Gustafson, C. E., Gilbow, D. &amp; Daugherty, R. Can. J. Archaeol. 3, 157–164 (1979)."/>
              </a:rPr>
              <a:t>1</a:t>
            </a:r>
            <a:r>
              <a:rPr lang="en-US" dirty="0" smtClean="0"/>
              <a:t> but then largely ignored.</a:t>
            </a:r>
          </a:p>
          <a:p>
            <a:r>
              <a:rPr lang="en-US" dirty="0" smtClean="0"/>
              <a:t>Intense criticism also rained down on competing theories of how people arrived, such as the idea that early Americans might have skirted the coastline in boats, avoiding the Bering land bridge entirely. “I was once warned not to write about coastal migration in my dissertation. My adviser said I would ruin my career,” says Jon </a:t>
            </a:r>
            <a:r>
              <a:rPr lang="en-US" dirty="0" err="1" smtClean="0"/>
              <a:t>Erlandson</a:t>
            </a:r>
            <a:r>
              <a:rPr lang="en-US" dirty="0" smtClean="0"/>
              <a:t>, an archaeologist at the University of Oregon in Eugene.</a:t>
            </a:r>
          </a:p>
          <a:p>
            <a:r>
              <a:rPr lang="en-US" dirty="0" smtClean="0"/>
              <a:t>But findings over the past few years — and a re-examination of old ones, such as the mastodon rib — have shown conclusively that humans reached the Americas well before the Clovis people. That has sparked a surge of interest in the field, and opened it up to fresh ideas and approaches. Geneticists and archaeologists are collaborating to piece together who came first, when they arrived, whether they travelled by boat or by foot and how they fanned out across the New World.</a:t>
            </a:r>
          </a:p>
          <a:p>
            <a:r>
              <a:rPr lang="en-US" dirty="0" smtClean="0"/>
              <a:t>To test their ideas, some researchers are examining new archaeological sites and reopening old ones. Others are sifting through the DNA of modern people and unearthing the remains of those buried millennia ago in search of genetic clues. “There's a powerful meshing of the archaeology we're pulling out of the ground with genetic evidence,” says Michael Waters, a geographer at Texas A&amp;M University in College Station.</a:t>
            </a:r>
          </a:p>
          <a:p>
            <a:r>
              <a:rPr lang="en-US" dirty="0" smtClean="0"/>
              <a:t>Like those original Americans, researchers are exploring new frontiers, moving into fresh intellectual territory after a long period of stasis. “Clovis has been king for 50 years, and now we have to </a:t>
            </a:r>
            <a:r>
              <a:rPr lang="en-US" dirty="0" err="1" smtClean="0"/>
              <a:t>reimagine</a:t>
            </a:r>
            <a:r>
              <a:rPr lang="en-US" dirty="0" smtClean="0"/>
              <a:t> what the peopling of the New World looked like,” </a:t>
            </a:r>
            <a:r>
              <a:rPr lang="en-US" dirty="0" err="1" smtClean="0"/>
              <a:t>Erlandson</a:t>
            </a:r>
            <a:r>
              <a:rPr lang="en-US" dirty="0" smtClean="0"/>
              <a:t> says. “If it wasn't Clovis, what was it?</a:t>
            </a:r>
          </a:p>
          <a:p>
            <a:r>
              <a:rPr lang="en-US" dirty="0" smtClean="0"/>
              <a:t>It took a chance finding halfway around the world to set this reappraisal in motion. In the late 1970s, Tom </a:t>
            </a:r>
            <a:r>
              <a:rPr lang="en-US" dirty="0" err="1" smtClean="0"/>
              <a:t>Dillehay</a:t>
            </a:r>
            <a:r>
              <a:rPr lang="en-US" dirty="0" smtClean="0"/>
              <a:t>, an archaeologist at Vanderbilt University in Nashville, Tennessee, uncovered the remains of a large campsite in southern Chile, close to the tip of South America (see </a:t>
            </a:r>
            <a:r>
              <a:rPr lang="en-US" dirty="0" smtClean="0">
                <a:hlinkClick r:id="rId2"/>
              </a:rPr>
              <a:t>'Routes to a new world'</a:t>
            </a:r>
            <a:r>
              <a:rPr lang="en-US" dirty="0" smtClean="0"/>
              <a:t>). Radiocarbon dating of wood and other organic remains suggested that the site was around 14,600 years old, implying that humans made it from Alaska to Chile more than 1,000 years before the oldest known Clovis tools</a:t>
            </a:r>
            <a:r>
              <a:rPr lang="en-US" baseline="30000" dirty="0" smtClean="0">
                <a:hlinkClick r:id="rId2" tooltip="Dillehay, T. D. Monte Verde: A Late Pleistocene Settlement in Chile Vol. 1 (Smithsonian Institution Press, 1989)."/>
              </a:rPr>
              <a:t>2</a:t>
            </a:r>
            <a:r>
              <a:rPr lang="en-US" dirty="0" smtClean="0"/>
              <a:t>. But because the remote site was so hard for most researchers to examine, it would take nearly 20 years for </a:t>
            </a:r>
            <a:r>
              <a:rPr lang="en-US" dirty="0" err="1" smtClean="0"/>
              <a:t>Dillehay</a:t>
            </a:r>
            <a:r>
              <a:rPr lang="en-US" dirty="0" smtClean="0"/>
              <a:t> to convince his colleagues.</a:t>
            </a:r>
          </a:p>
          <a:p>
            <a:r>
              <a:rPr lang="en-US" dirty="0" smtClean="0"/>
              <a:t>The case for pre-Clovis Americans has now gained more support, including from analyses of ancient DNA. One of the first bits of genetic evidence came from preserved </a:t>
            </a:r>
            <a:r>
              <a:rPr lang="en-US" dirty="0" err="1" smtClean="0"/>
              <a:t>faeces</a:t>
            </a:r>
            <a:r>
              <a:rPr lang="en-US" dirty="0" smtClean="0"/>
              <a:t>, or coprolites, that had been discovered in a cave in south-central Oregon by Dennis Jenkins, an archaeologist at the University of Oregon. Radiocarbon dating showed that the coprolites are between 14,300 and 14,000 years old, and DNA analysis confirmed that they are from humans</a:t>
            </a:r>
            <a:r>
              <a:rPr lang="en-US" baseline="30000" dirty="0" smtClean="0">
                <a:hlinkClick r:id="rId2" tooltip="Gilbert, M. T. P. et al. Science 320, 786–789 (2008)."/>
              </a:rPr>
              <a:t>3</a:t>
            </a:r>
            <a:r>
              <a:rPr lang="en-US" dirty="0" smtClean="0"/>
              <a:t>. The recovered DNA even shared genetic mutations with modern Native Americans.</a:t>
            </a:r>
          </a:p>
          <a:p>
            <a:r>
              <a:rPr lang="en-US" dirty="0" smtClean="0"/>
              <a:t>Since the coprolite evidence emerged, in 2008, ancient DNA has also been used to reconstruct that long-ago mastodon hunt. Radiocarbon studies in the 1970s had suggested that the mastodon pre-dated the Clovis people, but some researchers explained that away by arguing that the animal had died in an accident. However, DNA studies last year</a:t>
            </a:r>
            <a:r>
              <a:rPr lang="en-US" baseline="30000" dirty="0" smtClean="0">
                <a:hlinkClick r:id="rId2" tooltip="Waters, M. R. Science 334, 351–353 (2011)."/>
              </a:rPr>
              <a:t>4</a:t>
            </a:r>
            <a:r>
              <a:rPr lang="en-US" dirty="0" smtClean="0"/>
              <a:t> showed that a fragment of bone embedded in the mastodon's rib had come from another mastodon — strong evidence that it was a spear point made by humans and not a shard that had chipped off a nearby bone in a fall.</a:t>
            </a:r>
          </a:p>
          <a:p>
            <a:r>
              <a:rPr lang="en-US" dirty="0" smtClean="0"/>
              <a:t>The case against Clovis got another major boost last year, when an excavation in Texas unearthed stone tools that pre-dated Clovis-style </a:t>
            </a:r>
            <a:r>
              <a:rPr lang="en-US" dirty="0" err="1" smtClean="0"/>
              <a:t>artefacts</a:t>
            </a:r>
            <a:r>
              <a:rPr lang="en-US" dirty="0" smtClean="0"/>
              <a:t> by more than a millennium</a:t>
            </a:r>
            <a:r>
              <a:rPr lang="en-US" baseline="30000" dirty="0" smtClean="0">
                <a:hlinkClick r:id="rId2" tooltip="Waters, M. R. Science 331, 1599–1603 (2011)."/>
              </a:rPr>
              <a:t>5</a:t>
            </a:r>
            <a:r>
              <a:rPr lang="en-US" dirty="0" smtClean="0"/>
              <a:t>. “We found a solid site with good context, good </a:t>
            </a:r>
            <a:r>
              <a:rPr lang="en-US" dirty="0" err="1" smtClean="0"/>
              <a:t>artefacts</a:t>
            </a:r>
            <a:r>
              <a:rPr lang="en-US" dirty="0" smtClean="0"/>
              <a:t> and solid dating,” says Waters.</a:t>
            </a:r>
          </a:p>
          <a:p>
            <a:r>
              <a:rPr lang="en-US" dirty="0" smtClean="0"/>
              <a:t>This slow avalanche of findings has all but buried the Clovis model — the problem now is what to replace it with. The abundant Clovis </a:t>
            </a:r>
            <a:r>
              <a:rPr lang="en-US" dirty="0" err="1" smtClean="0"/>
              <a:t>artefacts</a:t>
            </a:r>
            <a:r>
              <a:rPr lang="en-US" dirty="0" smtClean="0"/>
              <a:t> and sites discovered over the past century have set a high bar. Telling the story of the first Americans means coming up with a plausible explanation and definitive evidence to support it — a combination that researchers are struggling to achieve.</a:t>
            </a:r>
          </a:p>
          <a:p>
            <a:r>
              <a:rPr lang="en-US" dirty="0" smtClean="0"/>
              <a:t>One idea they are exploring is that a small group of big-game hunters made it into the Western Hemisphere over land — but significantly earlier than previously thought. Another, more popular, theory argues that humans used boats to navigate along the coast of Siberia and across to the Americas.</a:t>
            </a:r>
          </a:p>
          <a:p>
            <a:r>
              <a:rPr lang="en-US" dirty="0" smtClean="0"/>
              <a:t>There is also a controversial variant of the coastal migration model, put forward by archaeologists Dennis Stanford at the Smithsonian Institution in Washington DC and Bruce Bradley at the University of Exeter, UK. Called the </a:t>
            </a:r>
            <a:r>
              <a:rPr lang="en-US" dirty="0" err="1" smtClean="0"/>
              <a:t>Solutrean</a:t>
            </a:r>
            <a:r>
              <a:rPr lang="en-US" dirty="0" smtClean="0"/>
              <a:t> hypothesis, it suggests that coastal migration from Asia could have been supplemented by parallel migrations across the Atlantic, bringing stone-tool technologies from present-day Spain and southern Europe to eastern North America.</a:t>
            </a:r>
          </a:p>
          <a:p>
            <a:r>
              <a:rPr lang="en-US" dirty="0" smtClean="0"/>
              <a:t>DNA studies argue strongly against this hypothesis, and it gets little support from researchers. But some are hesitant to reject the idea outright, recognizing that the community was once before too conservative. “That's what happened with the Clovis paradigm,” says </a:t>
            </a:r>
            <a:r>
              <a:rPr lang="en-US" dirty="0" err="1" smtClean="0"/>
              <a:t>Dillehay</a:t>
            </a:r>
            <a:r>
              <a:rPr lang="en-US" dirty="0" smtClean="0"/>
              <a:t>.</a:t>
            </a:r>
          </a:p>
          <a:p>
            <a:r>
              <a:rPr lang="en-US" dirty="0" smtClean="0"/>
              <a:t>To move the field forward, researchers are using as many types of data as possible. Some key clues have emerged from studies of population genetics, in which researchers tallied the number of differences between the genomes of modern Native Americans and those of people living in Asia today. They then used estimates of DNA mutation rates as a molecular clock to time how long the diversity took to develop. That provides an estimate for when people split from ancient Asian populations and migrated to the Americas.</a:t>
            </a:r>
          </a:p>
          <a:p>
            <a:r>
              <a:rPr lang="en-US" dirty="0" smtClean="0"/>
              <a:t>Judging from the limited genetic diversity of modern Native Americans, </a:t>
            </a:r>
            <a:r>
              <a:rPr lang="en-US" dirty="0" err="1" smtClean="0"/>
              <a:t>Ripan</a:t>
            </a:r>
            <a:r>
              <a:rPr lang="en-US" dirty="0" smtClean="0"/>
              <a:t> </a:t>
            </a:r>
            <a:r>
              <a:rPr lang="en-US" dirty="0" err="1" smtClean="0"/>
              <a:t>Malhi</a:t>
            </a:r>
            <a:r>
              <a:rPr lang="en-US" dirty="0" smtClean="0"/>
              <a:t>, a geneticist at the University of Illinois at Urbana-Champaign, and others have argued that the founding population was small, perhaps just a few thousand hardy settlers. In a study of mitochondrial DNA from modern Native American and Asian populations, </a:t>
            </a:r>
            <a:r>
              <a:rPr lang="en-US" dirty="0" err="1" smtClean="0"/>
              <a:t>Malhi</a:t>
            </a:r>
            <a:r>
              <a:rPr lang="en-US" dirty="0" smtClean="0"/>
              <a:t> and his colleagues also found hints that the first American colonists paused on their way out of Asia</a:t>
            </a:r>
            <a:r>
              <a:rPr lang="en-US" baseline="30000" dirty="0" smtClean="0">
                <a:hlinkClick r:id="rId2" tooltip="Tamm, E. et al. PLoS ONE 2, e829 (2007)."/>
              </a:rPr>
              <a:t>6</a:t>
            </a:r>
            <a:r>
              <a:rPr lang="en-US" dirty="0" smtClean="0"/>
              <a:t>, waiting out the peak of the last ice age on the exposed Bering land bridge for perhaps 5,000 years — long enough to become genetically distinct from other Asian populations. When the glaciers blocking their path into North America began to melt around 16,500 years ago, the </a:t>
            </a:r>
            <a:r>
              <a:rPr lang="en-US" dirty="0" err="1" smtClean="0"/>
              <a:t>Beringians</a:t>
            </a:r>
            <a:r>
              <a:rPr lang="en-US" dirty="0" smtClean="0"/>
              <a:t> made their way south over land or sea, passing those genetic differences on to their descendants in America.</a:t>
            </a:r>
          </a:p>
          <a:p>
            <a:r>
              <a:rPr lang="en-US" dirty="0" smtClean="0"/>
              <a:t>Other researchers say that there is a major problem with relying on population genetics to answer questions about the peopling of the Americas. At least 80% of the New World's population was wiped out by disease, conflict or starvation after Europeans first arrived some five centuries ago. And the genes of many Native Americans today carry European and African markers, which confounds efforts to piece together the migration story. “If we look pre-contact, we're going to find a lot more indigenous diversity,” says </a:t>
            </a:r>
            <a:r>
              <a:rPr lang="en-US" dirty="0" err="1" smtClean="0"/>
              <a:t>Malhi</a:t>
            </a:r>
            <a:r>
              <a:rPr lang="en-US" dirty="0" smtClean="0"/>
              <a:t>.</a:t>
            </a:r>
          </a:p>
          <a:p>
            <a:r>
              <a:rPr lang="en-US" dirty="0" smtClean="0"/>
              <a:t>That means going back in time, by studying ancient genomes. “You're going to see a lot of ancient-DNA studies coming out, and that's going to tell a powerful story about the first Americans,” says Waters.</a:t>
            </a:r>
          </a:p>
          <a:p>
            <a:r>
              <a:rPr lang="en-US" dirty="0" smtClean="0"/>
              <a:t>The chances of finding well-preserved bones from the first Americans are slim, but valuable information can be pulled from DNA samples that fall in between then and now, argues </a:t>
            </a:r>
            <a:r>
              <a:rPr lang="en-US" dirty="0" err="1" smtClean="0"/>
              <a:t>Eske</a:t>
            </a:r>
            <a:r>
              <a:rPr lang="en-US" dirty="0" smtClean="0"/>
              <a:t> </a:t>
            </a:r>
            <a:r>
              <a:rPr lang="en-US" dirty="0" err="1" smtClean="0"/>
              <a:t>Willerslev</a:t>
            </a:r>
            <a:r>
              <a:rPr lang="en-US" dirty="0" smtClean="0"/>
              <a:t>, who studies ancient DNA at the University of Copenhagen. </a:t>
            </a:r>
            <a:r>
              <a:rPr lang="en-US" dirty="0" err="1" smtClean="0"/>
              <a:t>Willerslev</a:t>
            </a:r>
            <a:r>
              <a:rPr lang="en-US" dirty="0" smtClean="0"/>
              <a:t> and his colleague Thomas Gilbert proved that point in 2010, when they extracted the first complete ancient-human genome from a 4,000-year-old hank of hair found in Greenland that had languished for decades in a museum storeroom in Copenhagen. The DNA helped to show that there had been multiple waves of migration into Greenland, and that modern Greenlanders arrived more recently</a:t>
            </a:r>
            <a:r>
              <a:rPr lang="en-US" baseline="30000" dirty="0" smtClean="0">
                <a:hlinkClick r:id="rId2" tooltip="Rasmussen, M. et al. Nature 463, 757–762 (2010)."/>
              </a:rPr>
              <a:t>7</a:t>
            </a:r>
            <a:r>
              <a:rPr lang="en-US" dirty="0" smtClean="0"/>
              <a:t>. Now, </a:t>
            </a:r>
            <a:r>
              <a:rPr lang="en-US" dirty="0" err="1" smtClean="0"/>
              <a:t>Willerslev's</a:t>
            </a:r>
            <a:r>
              <a:rPr lang="en-US" dirty="0" smtClean="0"/>
              <a:t> lab is trying to extract similar information about population movements from ancient-human remains from sites all over the Americas.</a:t>
            </a:r>
          </a:p>
          <a:p>
            <a:r>
              <a:rPr lang="en-US" dirty="0" smtClean="0"/>
              <a:t>When paired with sequences from modern populations, ancient DNA can help to refine the calculations made by population geneticists and test the claims made by archaeologists. In 2008, Brian Kemp, now at Washington State University in Pullman, extracted mitochondrial DNA from a 10,300-year-old tooth found in On Your Knees Cave in Alaska. When he compared the DNA sequences with those from modern Native Americans, he found that the mutation rate was faster than previously thought</a:t>
            </a:r>
            <a:r>
              <a:rPr lang="en-US" baseline="30000" dirty="0" smtClean="0">
                <a:hlinkClick r:id="rId2" tooltip="Kemp, B. M. et al. Am. J. Phys. Anthropol. 132, 605–621 (2007)."/>
              </a:rPr>
              <a:t>8</a:t>
            </a:r>
            <a:r>
              <a:rPr lang="en-US" dirty="0" smtClean="0"/>
              <a:t>. The results, he says, effectively rule out the possibility that humans came to North America as early as 40,000 years ago — a date based on equivocal evidence from archaeological sites in the eastern United States. The finding also argues against the idea that people used boats before the thaw to go around the glaciers and come down the coast. Instead, the DNA evidence supports the consensus that people didn't migrate into the Americas — whether by boat or over land — until the end of the last glacial maximum, 16,500 years ago at most.</a:t>
            </a:r>
          </a:p>
          <a:p>
            <a:r>
              <a:rPr lang="en-US" dirty="0" smtClean="0"/>
              <a:t>The DNA told researchers a few more things. The ancient man who died in that Alaskan cave had mitochondrial DNA most closely related to Native American groups living today along the west coast of North America. “Most of the people who descended from that type are still living near the coast,” Kemp says. So the first wave of migrants probably came down the coast and then spread east from there, developing tiny variations in their DNA as they went, Kemp says.</a:t>
            </a:r>
          </a:p>
          <a:p>
            <a:r>
              <a:rPr lang="en-US" dirty="0" smtClean="0"/>
              <a:t>Dennis O'Rourke, a geneticist at the University of Utah in Salt Lake City, is using similar comparisons to fill in the map of ancient migrations in the New World. In the past ten years, dozens of similar studies have established a clear trend — comparisons of DNA from modern people with ancient DNA have shown that the geographic distribution of genetic groups in the Americas has been stable for millennia. “The patterns must have been established more than 4,000 years ago,” he says. That helps to constrain the timing of when people spread across the continent and when they stopped migrating, he says.</a:t>
            </a:r>
          </a:p>
          <a:p>
            <a:r>
              <a:rPr lang="en-US" dirty="0" smtClean="0"/>
              <a:t>In Point Barrow, Alaska, O'Rourke recently began studying human remains from a cliff-top cemetery threatened by coastal erosion, where people have been buried for the past 1,000 years. By comparing the samples from ancient Alaskans to populations from Greenland, eastern Canada and elsewhere, O'Rourke hopes to learn more about the colonization of the Arctic, an environment similar to what the first Americans would have encountered towards the end of the last ice age.</a:t>
            </a:r>
          </a:p>
          <a:p>
            <a:r>
              <a:rPr lang="en-US" dirty="0" smtClean="0"/>
              <a:t>O'Rourke's collaborators are also collecting DNA samples from Inupiat people in northern Alaska. By matching up the modern and ancient DNA sequences from that region, they hope to refine the genetic clock and improve estimates for when people arrived in the Americas. Similar work is going on at a cemetery on Prince Rupert Island off northern British Columbia, where local </a:t>
            </a:r>
            <a:r>
              <a:rPr lang="en-US" dirty="0" err="1" smtClean="0"/>
              <a:t>Tsimshian</a:t>
            </a:r>
            <a:r>
              <a:rPr lang="en-US" dirty="0" smtClean="0"/>
              <a:t> people are working with archaeologists to gather ancient and modern DNA evidence.</a:t>
            </a:r>
          </a:p>
          <a:p>
            <a:r>
              <a:rPr lang="en-US" dirty="0" smtClean="0"/>
              <a:t>While geneticists open up intellectual frontiers, archaeologists are searching for ways to test the migration theories in the field. Direct evidence for coastal migration will be hard to come by, because a rise in the sea level since the end of the last ice age has flooded the ancient coastlines. But researchers are turning up indirect evidence in many locations. Last year, for example, </a:t>
            </a:r>
            <a:r>
              <a:rPr lang="en-US" dirty="0" err="1" smtClean="0"/>
              <a:t>Erlandson</a:t>
            </a:r>
            <a:r>
              <a:rPr lang="en-US" dirty="0" smtClean="0"/>
              <a:t> demonstrated that humans lived on California's Channel Islands as far back as 12,200 years ago</a:t>
            </a:r>
            <a:r>
              <a:rPr lang="en-US" baseline="30000" dirty="0" smtClean="0">
                <a:hlinkClick r:id="rId2" tooltip="Erlandson, J. M. et al. Science 331, 1181–1185 (2011)."/>
              </a:rPr>
              <a:t>9</a:t>
            </a:r>
            <a:r>
              <a:rPr lang="en-US" dirty="0" smtClean="0"/>
              <a:t>, which shows that they must have mastered the use of boats before that time.</a:t>
            </a:r>
          </a:p>
          <a:p>
            <a:r>
              <a:rPr lang="en-US" dirty="0" smtClean="0"/>
              <a:t>And at the Monte Verde site in Chile, researchers have found evidence that the ancient occupants were fans of seafood</a:t>
            </a:r>
            <a:r>
              <a:rPr lang="en-US" baseline="30000" dirty="0" smtClean="0">
                <a:hlinkClick r:id="rId2" tooltip="Dillehay, T. D. et al. Science 320, 784–786 (2008)."/>
              </a:rPr>
              <a:t>10</a:t>
            </a:r>
            <a:r>
              <a:rPr lang="en-US" dirty="0" smtClean="0"/>
              <a:t>. “Monte Verde has ten different species of seaweed at the site,” </a:t>
            </a:r>
            <a:r>
              <a:rPr lang="en-US" dirty="0" err="1" smtClean="0"/>
              <a:t>Dillehay</a:t>
            </a:r>
            <a:r>
              <a:rPr lang="en-US" dirty="0" smtClean="0"/>
              <a:t> says. “Somebody was intimately familiar with seaweeds and the microhabitats where they could be found.” That lends support to the idea that the earliest Americans were seafarers, he says.</a:t>
            </a:r>
          </a:p>
          <a:p>
            <a:r>
              <a:rPr lang="en-US" dirty="0" err="1" smtClean="0"/>
              <a:t>Dillehay's</a:t>
            </a:r>
            <a:r>
              <a:rPr lang="en-US" dirty="0" smtClean="0"/>
              <a:t> recent findings, which came 30 years after the first excavations at Monte Verde, show that previously studied sites can become potential gold mines, says Waters. Because so many sites were either dismissed or forgotten during the 'Clovis-first' era, Waters says that “the field can really be pushed forward by going back and taking a look at sites that were put up on a shelf”. He is already planning to reopen sites in Tennessee and Florida, where evidence of pre-Clovis mammoth hunting was uncovered in the 1980s and 1990s.</a:t>
            </a:r>
          </a:p>
          <a:p>
            <a:r>
              <a:rPr lang="en-US" dirty="0" smtClean="0"/>
              <a:t>Geneticists and archaeologists agree that the death of the Clovis theory has injected the field with excitement and suspense. “There's a sense that there was something before Clovis,” says Jenkins, whose coprolite study shook the field four years ago. “But what it was and how it led to the patterns that we see in North and South America — that's a whole new ball game.”</a:t>
            </a:r>
          </a:p>
          <a:p>
            <a:endParaRPr lang="en-US" dirty="0" smtClean="0"/>
          </a:p>
          <a:p>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8" name="Picture 2" descr="http://www.nature.com/polopoly_fs/7.4207.1335895301!/image/Americamap.jpg_gen/derivatives/fullsize/Americamap.jpg"/>
          <p:cNvPicPr>
            <a:picLocks noChangeAspect="1" noChangeArrowheads="1"/>
          </p:cNvPicPr>
          <p:nvPr/>
        </p:nvPicPr>
        <p:blipFill>
          <a:blip r:embed="rId2"/>
          <a:srcRect/>
          <a:stretch>
            <a:fillRect/>
          </a:stretch>
        </p:blipFill>
        <p:spPr bwMode="auto">
          <a:xfrm>
            <a:off x="762000" y="381000"/>
            <a:ext cx="7696200" cy="6374265"/>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http://www.nature.com/news/ancient-migration-coming-to-america-1.10562</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p:nvPr/>
        </p:nvGrpSpPr>
        <p:grpSpPr>
          <a:xfrm>
            <a:off x="685800" y="0"/>
            <a:ext cx="7924800" cy="6858000"/>
            <a:chOff x="685800" y="0"/>
            <a:chExt cx="7924800" cy="6858000"/>
          </a:xfrm>
        </p:grpSpPr>
        <p:grpSp>
          <p:nvGrpSpPr>
            <p:cNvPr id="4" name="Group 21"/>
            <p:cNvGrpSpPr/>
            <p:nvPr/>
          </p:nvGrpSpPr>
          <p:grpSpPr>
            <a:xfrm>
              <a:off x="685800" y="0"/>
              <a:ext cx="7924800" cy="6858000"/>
              <a:chOff x="685800" y="0"/>
              <a:chExt cx="7924800" cy="6858000"/>
            </a:xfrm>
          </p:grpSpPr>
          <p:grpSp>
            <p:nvGrpSpPr>
              <p:cNvPr id="5" name="Group 20"/>
              <p:cNvGrpSpPr/>
              <p:nvPr/>
            </p:nvGrpSpPr>
            <p:grpSpPr>
              <a:xfrm>
                <a:off x="685800" y="0"/>
                <a:ext cx="7924800" cy="6858000"/>
                <a:chOff x="685800" y="0"/>
                <a:chExt cx="7924800" cy="6858000"/>
              </a:xfrm>
            </p:grpSpPr>
            <p:grpSp>
              <p:nvGrpSpPr>
                <p:cNvPr id="6" name="Group 22"/>
                <p:cNvGrpSpPr/>
                <p:nvPr/>
              </p:nvGrpSpPr>
              <p:grpSpPr>
                <a:xfrm>
                  <a:off x="685800" y="0"/>
                  <a:ext cx="7924800" cy="6858000"/>
                  <a:chOff x="864577" y="533400"/>
                  <a:chExt cx="7010400" cy="5967828"/>
                </a:xfrm>
              </p:grpSpPr>
              <p:pic>
                <p:nvPicPr>
                  <p:cNvPr id="86" name="Picture 2" descr="C:\Users\Claire &amp; Don\Pictures\2011-03-26\002.jpg"/>
                  <p:cNvPicPr>
                    <a:picLocks noChangeAspect="1" noChangeArrowheads="1"/>
                  </p:cNvPicPr>
                  <p:nvPr/>
                </p:nvPicPr>
                <p:blipFill>
                  <a:blip r:embed="rId2" cstate="print"/>
                  <a:srcRect l="34416" t="15556" r="8888" b="59657"/>
                  <a:stretch>
                    <a:fillRect/>
                  </a:stretch>
                </p:blipFill>
                <p:spPr bwMode="auto">
                  <a:xfrm>
                    <a:off x="864577" y="533400"/>
                    <a:ext cx="7010400" cy="5967828"/>
                  </a:xfrm>
                  <a:prstGeom prst="rect">
                    <a:avLst/>
                  </a:prstGeom>
                  <a:noFill/>
                  <a:ln w="9525">
                    <a:noFill/>
                    <a:miter lim="800000"/>
                    <a:headEnd/>
                    <a:tailEnd/>
                  </a:ln>
                </p:spPr>
              </p:pic>
              <p:pic>
                <p:nvPicPr>
                  <p:cNvPr id="87"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2482362" y="4644570"/>
                    <a:ext cx="4044462" cy="1572541"/>
                  </a:xfrm>
                  <a:prstGeom prst="rect">
                    <a:avLst/>
                  </a:prstGeom>
                  <a:noFill/>
                  <a:ln w="9525">
                    <a:noFill/>
                    <a:miter lim="800000"/>
                    <a:headEnd/>
                    <a:tailEnd/>
                  </a:ln>
                </p:spPr>
              </p:pic>
            </p:grpSp>
            <p:pic>
              <p:nvPicPr>
                <p:cNvPr id="80"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048000" y="2474598"/>
                  <a:ext cx="2514600" cy="725802"/>
                </a:xfrm>
                <a:prstGeom prst="rect">
                  <a:avLst/>
                </a:prstGeom>
                <a:noFill/>
                <a:ln w="9525">
                  <a:noFill/>
                  <a:miter lim="800000"/>
                  <a:headEnd/>
                  <a:tailEnd/>
                </a:ln>
              </p:spPr>
            </p:pic>
            <p:pic>
              <p:nvPicPr>
                <p:cNvPr id="81"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942929">
                  <a:off x="7784028" y="5229197"/>
                  <a:ext cx="400530" cy="355649"/>
                </a:xfrm>
                <a:prstGeom prst="rect">
                  <a:avLst/>
                </a:prstGeom>
                <a:noFill/>
                <a:ln w="9525">
                  <a:noFill/>
                  <a:miter lim="800000"/>
                  <a:headEnd/>
                  <a:tailEnd/>
                </a:ln>
              </p:spPr>
            </p:pic>
            <p:pic>
              <p:nvPicPr>
                <p:cNvPr id="82"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5400000">
                  <a:off x="6554965" y="2589035"/>
                  <a:ext cx="211677" cy="215207"/>
                </a:xfrm>
                <a:prstGeom prst="rect">
                  <a:avLst/>
                </a:prstGeom>
                <a:noFill/>
                <a:ln w="9525">
                  <a:noFill/>
                  <a:miter lim="800000"/>
                  <a:headEnd/>
                  <a:tailEnd/>
                </a:ln>
              </p:spPr>
            </p:pic>
            <p:pic>
              <p:nvPicPr>
                <p:cNvPr id="83"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3318813">
                  <a:off x="6693408" y="2615184"/>
                  <a:ext cx="211677" cy="215207"/>
                </a:xfrm>
                <a:prstGeom prst="rect">
                  <a:avLst/>
                </a:prstGeom>
                <a:noFill/>
                <a:ln w="9525">
                  <a:noFill/>
                  <a:miter lim="800000"/>
                  <a:headEnd/>
                  <a:tailEnd/>
                </a:ln>
              </p:spPr>
            </p:pic>
            <p:pic>
              <p:nvPicPr>
                <p:cNvPr id="84"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4295303">
                  <a:off x="6582886" y="2741435"/>
                  <a:ext cx="211677" cy="215207"/>
                </a:xfrm>
                <a:prstGeom prst="rect">
                  <a:avLst/>
                </a:prstGeom>
                <a:noFill/>
                <a:ln w="9525">
                  <a:noFill/>
                  <a:miter lim="800000"/>
                  <a:headEnd/>
                  <a:tailEnd/>
                </a:ln>
              </p:spPr>
            </p:pic>
            <p:pic>
              <p:nvPicPr>
                <p:cNvPr id="85" name="Picture 2" descr="C:\Users\Claire &amp; Don\Pictures\2011-03-26\002.jpg"/>
                <p:cNvPicPr>
                  <a:picLocks noChangeAspect="1" noChangeArrowheads="1"/>
                </p:cNvPicPr>
                <p:nvPr/>
              </p:nvPicPr>
              <p:blipFill>
                <a:blip r:embed="rId2" cstate="print"/>
                <a:srcRect l="71486" t="18586" r="26878" b="80588"/>
                <a:stretch>
                  <a:fillRect/>
                </a:stretch>
              </p:blipFill>
              <p:spPr bwMode="auto">
                <a:xfrm>
                  <a:off x="6093046" y="941832"/>
                  <a:ext cx="381000" cy="381000"/>
                </a:xfrm>
                <a:prstGeom prst="rect">
                  <a:avLst/>
                </a:prstGeom>
                <a:noFill/>
                <a:ln w="9525">
                  <a:noFill/>
                  <a:miter lim="800000"/>
                  <a:headEnd/>
                  <a:tailEnd/>
                </a:ln>
              </p:spPr>
            </p:pic>
          </p:grpSp>
          <p:pic>
            <p:nvPicPr>
              <p:cNvPr id="78"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4876800" y="1524000"/>
                <a:ext cx="457200" cy="465874"/>
              </a:xfrm>
              <a:prstGeom prst="rect">
                <a:avLst/>
              </a:prstGeom>
              <a:noFill/>
              <a:ln w="9525">
                <a:noFill/>
                <a:miter lim="800000"/>
                <a:headEnd/>
                <a:tailEnd/>
              </a:ln>
            </p:spPr>
          </p:pic>
        </p:grpSp>
        <p:pic>
          <p:nvPicPr>
            <p:cNvPr id="76"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1957546">
              <a:off x="6693408" y="2724912"/>
              <a:ext cx="211677" cy="215207"/>
            </a:xfrm>
            <a:prstGeom prst="rect">
              <a:avLst/>
            </a:prstGeom>
            <a:noFill/>
            <a:ln w="9525">
              <a:noFill/>
              <a:miter lim="800000"/>
              <a:headEnd/>
              <a:tailEnd/>
            </a:ln>
          </p:spPr>
        </p:pic>
      </p:grpSp>
      <p:pic>
        <p:nvPicPr>
          <p:cNvPr id="88"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124200" y="3352800"/>
            <a:ext cx="3505200" cy="1447800"/>
          </a:xfrm>
          <a:prstGeom prst="rect">
            <a:avLst/>
          </a:prstGeom>
          <a:noFill/>
          <a:ln w="9525">
            <a:noFill/>
            <a:miter lim="800000"/>
            <a:headEnd/>
            <a:tailEnd/>
          </a:ln>
        </p:spPr>
      </p:pic>
      <p:pic>
        <p:nvPicPr>
          <p:cNvPr id="44" name="Picture 2" descr="C:\Users\Claire &amp; Don\Pictures\2011-03-26\002.jpg"/>
          <p:cNvPicPr>
            <a:picLocks noChangeAspect="1" noChangeArrowheads="1"/>
          </p:cNvPicPr>
          <p:nvPr/>
        </p:nvPicPr>
        <p:blipFill>
          <a:blip r:embed="rId2" cstate="print"/>
          <a:srcRect l="50225" t="27123" r="24152" b="67368"/>
          <a:stretch>
            <a:fillRect/>
          </a:stretch>
        </p:blipFill>
        <p:spPr bwMode="auto">
          <a:xfrm>
            <a:off x="609600" y="3200400"/>
            <a:ext cx="5909310" cy="2514600"/>
          </a:xfrm>
          <a:prstGeom prst="rect">
            <a:avLst/>
          </a:prstGeom>
          <a:noFill/>
          <a:ln w="76200">
            <a:solidFill>
              <a:srgbClr val="0070C0"/>
            </a:solidFill>
            <a:miter lim="800000"/>
            <a:headEnd/>
            <a:tailEnd/>
          </a:ln>
        </p:spPr>
      </p:pic>
      <p:pic>
        <p:nvPicPr>
          <p:cNvPr id="62" name="Picture 2" descr="C:\Users\Claire &amp; Don\Pictures\2011-03-26\002.jpg"/>
          <p:cNvPicPr>
            <a:picLocks noChangeAspect="1" noChangeArrowheads="1"/>
          </p:cNvPicPr>
          <p:nvPr/>
        </p:nvPicPr>
        <p:blipFill>
          <a:blip r:embed="rId2" cstate="print"/>
          <a:srcRect l="50225" t="27123" r="35898" b="67368"/>
          <a:stretch>
            <a:fillRect/>
          </a:stretch>
        </p:blipFill>
        <p:spPr bwMode="auto">
          <a:xfrm>
            <a:off x="609600" y="3200400"/>
            <a:ext cx="3200400" cy="2514600"/>
          </a:xfrm>
          <a:prstGeom prst="rect">
            <a:avLst/>
          </a:prstGeom>
          <a:noFill/>
          <a:ln w="76200">
            <a:solidFill>
              <a:srgbClr val="0070C0"/>
            </a:solidFill>
            <a:miter lim="800000"/>
            <a:headEnd/>
            <a:tailEnd/>
          </a:ln>
        </p:spPr>
      </p:pic>
      <p:sp useBgFill="1">
        <p:nvSpPr>
          <p:cNvPr id="3" name="TextBox 2"/>
          <p:cNvSpPr txBox="1">
            <a:spLocks noChangeArrowheads="1"/>
          </p:cNvSpPr>
          <p:nvPr/>
        </p:nvSpPr>
        <p:spPr bwMode="auto">
          <a:xfrm>
            <a:off x="0" y="6287869"/>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sp>
        <p:nvSpPr>
          <p:cNvPr id="39" name="Rectangle 38"/>
          <p:cNvSpPr/>
          <p:nvPr/>
        </p:nvSpPr>
        <p:spPr>
          <a:xfrm>
            <a:off x="5715000" y="2362200"/>
            <a:ext cx="228600" cy="22860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lowchart: Extract 39"/>
          <p:cNvSpPr/>
          <p:nvPr/>
        </p:nvSpPr>
        <p:spPr>
          <a:xfrm>
            <a:off x="6858000" y="16764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lowchart: Extract 40"/>
          <p:cNvSpPr/>
          <p:nvPr/>
        </p:nvSpPr>
        <p:spPr>
          <a:xfrm>
            <a:off x="6400800" y="22860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lowchart: Extract 41"/>
          <p:cNvSpPr/>
          <p:nvPr/>
        </p:nvSpPr>
        <p:spPr>
          <a:xfrm>
            <a:off x="7620000" y="55626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lowchart: Extract 42"/>
          <p:cNvSpPr/>
          <p:nvPr/>
        </p:nvSpPr>
        <p:spPr>
          <a:xfrm>
            <a:off x="7315200" y="19050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2514600" y="0"/>
            <a:ext cx="1863587" cy="523220"/>
          </a:xfrm>
          <a:prstGeom prst="rect">
            <a:avLst/>
          </a:prstGeom>
          <a:solidFill>
            <a:schemeClr val="bg1">
              <a:lumMod val="75000"/>
            </a:schemeClr>
          </a:solidFill>
          <a:effectLst/>
        </p:spPr>
        <p:txBody>
          <a:bodyPr wrap="none" rtlCol="0">
            <a:spAutoFit/>
          </a:bodyPr>
          <a:lstStyle/>
          <a:p>
            <a:pPr marL="0"/>
            <a:r>
              <a:rPr lang="en-US" sz="2800" b="1" dirty="0" smtClean="0">
                <a:effectLst>
                  <a:outerShdw dist="50800" dir="7200000" algn="ctr" rotWithShape="0">
                    <a:schemeClr val="bg1"/>
                  </a:outerShdw>
                </a:effectLst>
              </a:rPr>
              <a:t>Land Route</a:t>
            </a:r>
          </a:p>
        </p:txBody>
      </p:sp>
      <p:sp>
        <p:nvSpPr>
          <p:cNvPr id="34" name="TextBox 33"/>
          <p:cNvSpPr txBox="1"/>
          <p:nvPr/>
        </p:nvSpPr>
        <p:spPr>
          <a:xfrm>
            <a:off x="2362200" y="1752600"/>
            <a:ext cx="2235933" cy="523220"/>
          </a:xfrm>
          <a:prstGeom prst="rect">
            <a:avLst/>
          </a:prstGeom>
          <a:solidFill>
            <a:schemeClr val="bg1">
              <a:lumMod val="85000"/>
            </a:schemeClr>
          </a:solidFill>
          <a:effectLst/>
        </p:spPr>
        <p:txBody>
          <a:bodyPr wrap="none" rtlCol="0">
            <a:spAutoFit/>
          </a:bodyPr>
          <a:lstStyle/>
          <a:p>
            <a:pPr marL="0"/>
            <a:r>
              <a:rPr lang="en-US" sz="2800" b="1" dirty="0" smtClean="0">
                <a:effectLst>
                  <a:outerShdw dist="50800" dir="7200000" algn="ctr" rotWithShape="0">
                    <a:schemeClr val="bg1"/>
                  </a:outerShdw>
                </a:effectLst>
              </a:rPr>
              <a:t>Coastal Route</a:t>
            </a:r>
          </a:p>
        </p:txBody>
      </p:sp>
      <p:sp>
        <p:nvSpPr>
          <p:cNvPr id="38" name="Rectangle 37"/>
          <p:cNvSpPr/>
          <p:nvPr/>
        </p:nvSpPr>
        <p:spPr>
          <a:xfrm>
            <a:off x="6324600" y="2057400"/>
            <a:ext cx="228600" cy="22860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0" name="Straight Connector 49"/>
          <p:cNvCxnSpPr/>
          <p:nvPr/>
        </p:nvCxnSpPr>
        <p:spPr>
          <a:xfrm>
            <a:off x="3826213" y="4953000"/>
            <a:ext cx="2536487" cy="1588"/>
          </a:xfrm>
          <a:prstGeom prst="line">
            <a:avLst/>
          </a:prstGeom>
          <a:ln w="7620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485900" y="4419600"/>
            <a:ext cx="1328636" cy="1588"/>
          </a:xfrm>
          <a:prstGeom prst="line">
            <a:avLst/>
          </a:prstGeom>
          <a:ln w="7620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895600" y="3886200"/>
            <a:ext cx="1714500" cy="1588"/>
          </a:xfrm>
          <a:prstGeom prst="line">
            <a:avLst/>
          </a:prstGeom>
          <a:ln w="7620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209800" y="304800"/>
            <a:ext cx="755335" cy="1569660"/>
          </a:xfrm>
          <a:prstGeom prst="rect">
            <a:avLst/>
          </a:prstGeom>
          <a:noFill/>
        </p:spPr>
        <p:txBody>
          <a:bodyPr wrap="none" rtlCol="0">
            <a:spAutoFit/>
          </a:bodyPr>
          <a:lstStyle/>
          <a:p>
            <a:r>
              <a:rPr lang="en-US" sz="9600" dirty="0" smtClean="0">
                <a:effectLst>
                  <a:outerShdw dist="50800" dir="5400000" algn="ctr" rotWithShape="0">
                    <a:schemeClr val="bg1"/>
                  </a:outerShdw>
                </a:effectLst>
              </a:rPr>
              <a:t>?</a:t>
            </a:r>
            <a:endParaRPr lang="en-US" sz="9600" dirty="0">
              <a:effectLst>
                <a:outerShdw dist="50800" dir="5400000" algn="ctr" rotWithShape="0">
                  <a:schemeClr val="bg1"/>
                </a:outerShdw>
              </a:effectLst>
            </a:endParaRPr>
          </a:p>
        </p:txBody>
      </p:sp>
      <p:sp useBgFill="1">
        <p:nvSpPr>
          <p:cNvPr id="65" name="Text Box 4"/>
          <p:cNvSpPr txBox="1">
            <a:spLocks noChangeArrowheads="1"/>
          </p:cNvSpPr>
          <p:nvPr/>
        </p:nvSpPr>
        <p:spPr bwMode="auto">
          <a:xfrm rot="20882097">
            <a:off x="2954218" y="5051655"/>
            <a:ext cx="640823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latin typeface="Tempus Sans ITC" pitchFamily="82" charset="0"/>
              </a:rPr>
              <a:t> How can geology help?</a:t>
            </a:r>
          </a:p>
        </p:txBody>
      </p:sp>
      <p:sp>
        <p:nvSpPr>
          <p:cNvPr id="46" name="Rectangle 45"/>
          <p:cNvSpPr/>
          <p:nvPr/>
        </p:nvSpPr>
        <p:spPr>
          <a:xfrm>
            <a:off x="1028700" y="3505200"/>
            <a:ext cx="362355" cy="37719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1" name="Group 60"/>
          <p:cNvGrpSpPr/>
          <p:nvPr/>
        </p:nvGrpSpPr>
        <p:grpSpPr>
          <a:xfrm>
            <a:off x="762000" y="3200400"/>
            <a:ext cx="3048000" cy="2438400"/>
            <a:chOff x="762000" y="3200400"/>
            <a:chExt cx="3048000" cy="2438400"/>
          </a:xfrm>
        </p:grpSpPr>
        <p:pic>
          <p:nvPicPr>
            <p:cNvPr id="59"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762000" y="5029200"/>
              <a:ext cx="2895600" cy="609600"/>
            </a:xfrm>
            <a:prstGeom prst="rect">
              <a:avLst/>
            </a:prstGeom>
            <a:noFill/>
            <a:ln w="9525">
              <a:noFill/>
              <a:miter lim="800000"/>
              <a:headEnd/>
              <a:tailEnd/>
            </a:ln>
          </p:spPr>
        </p:pic>
        <p:pic>
          <p:nvPicPr>
            <p:cNvPr id="60"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762000" y="3886200"/>
              <a:ext cx="2362200" cy="685800"/>
            </a:xfrm>
            <a:prstGeom prst="rect">
              <a:avLst/>
            </a:prstGeom>
            <a:noFill/>
            <a:ln w="9525">
              <a:noFill/>
              <a:miter lim="800000"/>
              <a:headEnd/>
              <a:tailEnd/>
            </a:ln>
          </p:spPr>
        </p:pic>
        <p:pic>
          <p:nvPicPr>
            <p:cNvPr id="56"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2819400" y="3200400"/>
              <a:ext cx="990600" cy="1295400"/>
            </a:xfrm>
            <a:prstGeom prst="rect">
              <a:avLst/>
            </a:prstGeom>
            <a:noFill/>
            <a:ln w="9525">
              <a:noFill/>
              <a:miter lim="800000"/>
              <a:headEnd/>
              <a:tailEnd/>
            </a:ln>
          </p:spPr>
        </p:pic>
      </p:grpSp>
      <p:sp>
        <p:nvSpPr>
          <p:cNvPr id="49" name="Flowchart: Extract 48"/>
          <p:cNvSpPr/>
          <p:nvPr/>
        </p:nvSpPr>
        <p:spPr>
          <a:xfrm>
            <a:off x="952500" y="4572000"/>
            <a:ext cx="603926" cy="50292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p:cNvSpPr txBox="1"/>
          <p:nvPr/>
        </p:nvSpPr>
        <p:spPr>
          <a:xfrm>
            <a:off x="2971800" y="563940"/>
            <a:ext cx="755335" cy="1569660"/>
          </a:xfrm>
          <a:prstGeom prst="rect">
            <a:avLst/>
          </a:prstGeom>
          <a:noFill/>
        </p:spPr>
        <p:txBody>
          <a:bodyPr wrap="none" rtlCol="0">
            <a:spAutoFit/>
          </a:bodyPr>
          <a:lstStyle/>
          <a:p>
            <a:r>
              <a:rPr lang="en-US" sz="9600" dirty="0" smtClean="0">
                <a:effectLst>
                  <a:outerShdw dist="50800" dir="5400000" algn="ctr" rotWithShape="0">
                    <a:schemeClr val="bg1"/>
                  </a:outerShdw>
                </a:effectLst>
              </a:rPr>
              <a:t>?</a:t>
            </a:r>
            <a:endParaRPr lang="en-US" sz="9600" dirty="0">
              <a:effectLst>
                <a:outerShdw dist="50800" dir="5400000" algn="ctr" rotWithShape="0">
                  <a:schemeClr val="bg1"/>
                </a:outerShdw>
              </a:effectLst>
            </a:endParaRPr>
          </a:p>
        </p:txBody>
      </p:sp>
      <p:sp>
        <p:nvSpPr>
          <p:cNvPr id="64" name="TextBox 63"/>
          <p:cNvSpPr txBox="1"/>
          <p:nvPr/>
        </p:nvSpPr>
        <p:spPr>
          <a:xfrm>
            <a:off x="4038600" y="457200"/>
            <a:ext cx="755335" cy="1569660"/>
          </a:xfrm>
          <a:prstGeom prst="rect">
            <a:avLst/>
          </a:prstGeom>
          <a:noFill/>
        </p:spPr>
        <p:txBody>
          <a:bodyPr wrap="none" rtlCol="0">
            <a:spAutoFit/>
          </a:bodyPr>
          <a:lstStyle/>
          <a:p>
            <a:r>
              <a:rPr lang="en-US" sz="9600" dirty="0" smtClean="0">
                <a:effectLst>
                  <a:outerShdw dist="50800" dir="5400000" algn="ctr" rotWithShape="0">
                    <a:schemeClr val="bg1"/>
                  </a:outerShdw>
                </a:effectLst>
              </a:rPr>
              <a:t>?</a:t>
            </a:r>
            <a:endParaRPr lang="en-US" sz="9600" dirty="0">
              <a:effectLst>
                <a:outerShdw dist="50800" dir="54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4"/>
                                        </p:tgtEl>
                                      </p:cBhvr>
                                    </p:animEffect>
                                    <p:set>
                                      <p:cBhvr>
                                        <p:cTn id="7" dur="1" fill="hold">
                                          <p:stCondLst>
                                            <p:cond delay="999"/>
                                          </p:stCondLst>
                                        </p:cTn>
                                        <p:tgtEl>
                                          <p:spTgt spid="5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0"/>
                                        </p:tgtEl>
                                      </p:cBhvr>
                                    </p:animEffect>
                                    <p:set>
                                      <p:cBhvr>
                                        <p:cTn id="10" dur="1" fill="hold">
                                          <p:stCondLst>
                                            <p:cond delay="999"/>
                                          </p:stCondLst>
                                        </p:cTn>
                                        <p:tgtEl>
                                          <p:spTgt spid="5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52"/>
                                        </p:tgtEl>
                                      </p:cBhvr>
                                    </p:animEffect>
                                    <p:set>
                                      <p:cBhvr>
                                        <p:cTn id="13" dur="1" fill="hold">
                                          <p:stCondLst>
                                            <p:cond delay="999"/>
                                          </p:stCondLst>
                                        </p:cTn>
                                        <p:tgtEl>
                                          <p:spTgt spid="5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2"/>
                                        </p:tgtEl>
                                      </p:cBhvr>
                                    </p:animEffect>
                                    <p:set>
                                      <p:cBhvr>
                                        <p:cTn id="16" dur="1" fill="hold">
                                          <p:stCondLst>
                                            <p:cond delay="999"/>
                                          </p:stCondLst>
                                        </p:cTn>
                                        <p:tgtEl>
                                          <p:spTgt spid="4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9"/>
                                        </p:tgtEl>
                                      </p:cBhvr>
                                    </p:animEffect>
                                    <p:set>
                                      <p:cBhvr>
                                        <p:cTn id="19" dur="1" fill="hold">
                                          <p:stCondLst>
                                            <p:cond delay="999"/>
                                          </p:stCondLst>
                                        </p:cTn>
                                        <p:tgtEl>
                                          <p:spTgt spid="3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8"/>
                                        </p:tgtEl>
                                      </p:cBhvr>
                                    </p:animEffect>
                                    <p:set>
                                      <p:cBhvr>
                                        <p:cTn id="22" dur="1" fill="hold">
                                          <p:stCondLst>
                                            <p:cond delay="999"/>
                                          </p:stCondLst>
                                        </p:cTn>
                                        <p:tgtEl>
                                          <p:spTgt spid="3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41"/>
                                        </p:tgtEl>
                                      </p:cBhvr>
                                    </p:animEffect>
                                    <p:set>
                                      <p:cBhvr>
                                        <p:cTn id="25" dur="1" fill="hold">
                                          <p:stCondLst>
                                            <p:cond delay="999"/>
                                          </p:stCondLst>
                                        </p:cTn>
                                        <p:tgtEl>
                                          <p:spTgt spid="4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40"/>
                                        </p:tgtEl>
                                      </p:cBhvr>
                                    </p:animEffect>
                                    <p:set>
                                      <p:cBhvr>
                                        <p:cTn id="28" dur="1" fill="hold">
                                          <p:stCondLst>
                                            <p:cond delay="999"/>
                                          </p:stCondLst>
                                        </p:cTn>
                                        <p:tgtEl>
                                          <p:spTgt spid="4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43"/>
                                        </p:tgtEl>
                                      </p:cBhvr>
                                    </p:animEffect>
                                    <p:set>
                                      <p:cBhvr>
                                        <p:cTn id="31" dur="1" fill="hold">
                                          <p:stCondLst>
                                            <p:cond delay="999"/>
                                          </p:stCondLst>
                                        </p:cTn>
                                        <p:tgtEl>
                                          <p:spTgt spid="43"/>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1000"/>
                                        <p:tgtEl>
                                          <p:spTgt spid="61"/>
                                        </p:tgtEl>
                                      </p:cBhvr>
                                    </p:animEffect>
                                  </p:childTnLst>
                                </p:cTn>
                              </p:par>
                              <p:par>
                                <p:cTn id="35" presetID="55" presetClass="exit" presetSubtype="0" fill="hold" nodeType="withEffect">
                                  <p:stCondLst>
                                    <p:cond delay="0"/>
                                  </p:stCondLst>
                                  <p:childTnLst>
                                    <p:anim calcmode="lin" valueType="num">
                                      <p:cBhvr>
                                        <p:cTn id="36" dur="1000"/>
                                        <p:tgtEl>
                                          <p:spTgt spid="44"/>
                                        </p:tgtEl>
                                        <p:attrNameLst>
                                          <p:attrName>ppt_w</p:attrName>
                                        </p:attrNameLst>
                                      </p:cBhvr>
                                      <p:tavLst>
                                        <p:tav tm="0">
                                          <p:val>
                                            <p:strVal val="ppt_w"/>
                                          </p:val>
                                        </p:tav>
                                        <p:tav tm="100000">
                                          <p:val>
                                            <p:strVal val="ppt_w*0.70"/>
                                          </p:val>
                                        </p:tav>
                                      </p:tavLst>
                                    </p:anim>
                                    <p:anim calcmode="lin" valueType="num">
                                      <p:cBhvr>
                                        <p:cTn id="37" dur="1000"/>
                                        <p:tgtEl>
                                          <p:spTgt spid="44"/>
                                        </p:tgtEl>
                                        <p:attrNameLst>
                                          <p:attrName>ppt_h</p:attrName>
                                        </p:attrNameLst>
                                      </p:cBhvr>
                                      <p:tavLst>
                                        <p:tav tm="0">
                                          <p:val>
                                            <p:strVal val="ppt_h"/>
                                          </p:val>
                                        </p:tav>
                                        <p:tav tm="100000">
                                          <p:val>
                                            <p:strVal val="ppt_h"/>
                                          </p:val>
                                        </p:tav>
                                      </p:tavLst>
                                    </p:anim>
                                    <p:animEffect transition="out" filter="fade">
                                      <p:cBhvr>
                                        <p:cTn id="38" dur="1000"/>
                                        <p:tgtEl>
                                          <p:spTgt spid="44"/>
                                        </p:tgtEl>
                                      </p:cBhvr>
                                    </p:animEffect>
                                    <p:set>
                                      <p:cBhvr>
                                        <p:cTn id="39" dur="1" fill="hold">
                                          <p:stCondLst>
                                            <p:cond delay="999"/>
                                          </p:stCondLst>
                                        </p:cTn>
                                        <p:tgtEl>
                                          <p:spTgt spid="44"/>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1000"/>
                                        <p:tgtEl>
                                          <p:spTgt spid="62"/>
                                        </p:tgtEl>
                                      </p:cBhvr>
                                    </p:animEffect>
                                  </p:childTnLst>
                                </p:cTn>
                              </p:par>
                              <p:par>
                                <p:cTn id="43" presetID="35" presetClass="path" presetSubtype="0" accel="50000" decel="50000" fill="hold" nodeType="withEffect">
                                  <p:stCondLst>
                                    <p:cond delay="0"/>
                                  </p:stCondLst>
                                  <p:childTnLst>
                                    <p:animMotion origin="layout" path="M 3.05556E-6 1.44509E-6 L -0.07309 -0.00555 " pathEditMode="relative" rAng="0" ptsTypes="AA">
                                      <p:cBhvr>
                                        <p:cTn id="44" dur="1000" fill="hold"/>
                                        <p:tgtEl>
                                          <p:spTgt spid="44"/>
                                        </p:tgtEl>
                                        <p:attrNameLst>
                                          <p:attrName>ppt_x</p:attrName>
                                          <p:attrName>ppt_y</p:attrName>
                                        </p:attrNameLst>
                                      </p:cBhvr>
                                      <p:rCtr x="-37" y="-3"/>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6" presetClass="emph" presetSubtype="0" fill="hold" grpId="1" nodeType="withEffect">
                                  <p:stCondLst>
                                    <p:cond delay="0"/>
                                  </p:stCondLst>
                                  <p:childTnLst>
                                    <p:animScale>
                                      <p:cBhvr>
                                        <p:cTn id="50" dur="500" fill="hold"/>
                                        <p:tgtEl>
                                          <p:spTgt spid="33"/>
                                        </p:tgtEl>
                                      </p:cBhvr>
                                      <p:by x="200000" y="200000"/>
                                    </p:animScale>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6" presetClass="emph" presetSubtype="0" fill="hold" grpId="1" nodeType="withEffect">
                                  <p:stCondLst>
                                    <p:cond delay="0"/>
                                  </p:stCondLst>
                                  <p:childTnLst>
                                    <p:animScale>
                                      <p:cBhvr>
                                        <p:cTn id="54" dur="500" fill="hold"/>
                                        <p:tgtEl>
                                          <p:spTgt spid="34"/>
                                        </p:tgtEl>
                                      </p:cBhvr>
                                      <p:by x="200000" y="200000"/>
                                    </p:animScale>
                                  </p:childTnLst>
                                </p:cTn>
                              </p:par>
                            </p:childTnLst>
                          </p:cTn>
                        </p:par>
                        <p:par>
                          <p:cTn id="55" fill="hold">
                            <p:stCondLst>
                              <p:cond delay="500"/>
                            </p:stCondLst>
                            <p:childTnLst>
                              <p:par>
                                <p:cTn id="56" presetID="53" presetClass="entr" presetSubtype="0" fill="hold" grpId="0" nodeType="after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1000" fill="hold"/>
                                        <p:tgtEl>
                                          <p:spTgt spid="55"/>
                                        </p:tgtEl>
                                        <p:attrNameLst>
                                          <p:attrName>ppt_w</p:attrName>
                                        </p:attrNameLst>
                                      </p:cBhvr>
                                      <p:tavLst>
                                        <p:tav tm="0">
                                          <p:val>
                                            <p:fltVal val="0"/>
                                          </p:val>
                                        </p:tav>
                                        <p:tav tm="100000">
                                          <p:val>
                                            <p:strVal val="#ppt_w"/>
                                          </p:val>
                                        </p:tav>
                                      </p:tavLst>
                                    </p:anim>
                                    <p:anim calcmode="lin" valueType="num">
                                      <p:cBhvr>
                                        <p:cTn id="59" dur="1000" fill="hold"/>
                                        <p:tgtEl>
                                          <p:spTgt spid="55"/>
                                        </p:tgtEl>
                                        <p:attrNameLst>
                                          <p:attrName>ppt_h</p:attrName>
                                        </p:attrNameLst>
                                      </p:cBhvr>
                                      <p:tavLst>
                                        <p:tav tm="0">
                                          <p:val>
                                            <p:fltVal val="0"/>
                                          </p:val>
                                        </p:tav>
                                        <p:tav tm="100000">
                                          <p:val>
                                            <p:strVal val="#ppt_h"/>
                                          </p:val>
                                        </p:tav>
                                      </p:tavLst>
                                    </p:anim>
                                    <p:animEffect transition="in" filter="fade">
                                      <p:cBhvr>
                                        <p:cTn id="60" dur="1000"/>
                                        <p:tgtEl>
                                          <p:spTgt spid="55"/>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 calcmode="lin" valueType="num">
                                      <p:cBhvr>
                                        <p:cTn id="63" dur="1000" fill="hold"/>
                                        <p:tgtEl>
                                          <p:spTgt spid="63"/>
                                        </p:tgtEl>
                                        <p:attrNameLst>
                                          <p:attrName>ppt_w</p:attrName>
                                        </p:attrNameLst>
                                      </p:cBhvr>
                                      <p:tavLst>
                                        <p:tav tm="0">
                                          <p:val>
                                            <p:fltVal val="0"/>
                                          </p:val>
                                        </p:tav>
                                        <p:tav tm="100000">
                                          <p:val>
                                            <p:strVal val="#ppt_w"/>
                                          </p:val>
                                        </p:tav>
                                      </p:tavLst>
                                    </p:anim>
                                    <p:anim calcmode="lin" valueType="num">
                                      <p:cBhvr>
                                        <p:cTn id="64" dur="1000" fill="hold"/>
                                        <p:tgtEl>
                                          <p:spTgt spid="63"/>
                                        </p:tgtEl>
                                        <p:attrNameLst>
                                          <p:attrName>ppt_h</p:attrName>
                                        </p:attrNameLst>
                                      </p:cBhvr>
                                      <p:tavLst>
                                        <p:tav tm="0">
                                          <p:val>
                                            <p:fltVal val="0"/>
                                          </p:val>
                                        </p:tav>
                                        <p:tav tm="100000">
                                          <p:val>
                                            <p:strVal val="#ppt_h"/>
                                          </p:val>
                                        </p:tav>
                                      </p:tavLst>
                                    </p:anim>
                                    <p:animEffect transition="in" filter="fade">
                                      <p:cBhvr>
                                        <p:cTn id="65" dur="1000"/>
                                        <p:tgtEl>
                                          <p:spTgt spid="63"/>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 calcmode="lin" valueType="num">
                                      <p:cBhvr>
                                        <p:cTn id="68" dur="1000" fill="hold"/>
                                        <p:tgtEl>
                                          <p:spTgt spid="64"/>
                                        </p:tgtEl>
                                        <p:attrNameLst>
                                          <p:attrName>ppt_w</p:attrName>
                                        </p:attrNameLst>
                                      </p:cBhvr>
                                      <p:tavLst>
                                        <p:tav tm="0">
                                          <p:val>
                                            <p:fltVal val="0"/>
                                          </p:val>
                                        </p:tav>
                                        <p:tav tm="100000">
                                          <p:val>
                                            <p:strVal val="#ppt_w"/>
                                          </p:val>
                                        </p:tav>
                                      </p:tavLst>
                                    </p:anim>
                                    <p:anim calcmode="lin" valueType="num">
                                      <p:cBhvr>
                                        <p:cTn id="69" dur="1000" fill="hold"/>
                                        <p:tgtEl>
                                          <p:spTgt spid="64"/>
                                        </p:tgtEl>
                                        <p:attrNameLst>
                                          <p:attrName>ppt_h</p:attrName>
                                        </p:attrNameLst>
                                      </p:cBhvr>
                                      <p:tavLst>
                                        <p:tav tm="0">
                                          <p:val>
                                            <p:fltVal val="0"/>
                                          </p:val>
                                        </p:tav>
                                        <p:tav tm="100000">
                                          <p:val>
                                            <p:strVal val="#ppt_h"/>
                                          </p:val>
                                        </p:tav>
                                      </p:tavLst>
                                    </p:anim>
                                    <p:animEffect transition="in" filter="fade">
                                      <p:cBhvr>
                                        <p:cTn id="70" dur="10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anim calcmode="lin" valueType="num">
                                      <p:cBhvr>
                                        <p:cTn id="75" dur="1000" fill="hold"/>
                                        <p:tgtEl>
                                          <p:spTgt spid="65"/>
                                        </p:tgtEl>
                                        <p:attrNameLst>
                                          <p:attrName>ppt_w</p:attrName>
                                        </p:attrNameLst>
                                      </p:cBhvr>
                                      <p:tavLst>
                                        <p:tav tm="0">
                                          <p:val>
                                            <p:fltVal val="0"/>
                                          </p:val>
                                        </p:tav>
                                        <p:tav tm="100000">
                                          <p:val>
                                            <p:strVal val="#ppt_w"/>
                                          </p:val>
                                        </p:tav>
                                      </p:tavLst>
                                    </p:anim>
                                    <p:anim calcmode="lin" valueType="num">
                                      <p:cBhvr>
                                        <p:cTn id="76" dur="1000" fill="hold"/>
                                        <p:tgtEl>
                                          <p:spTgt spid="65"/>
                                        </p:tgtEl>
                                        <p:attrNameLst>
                                          <p:attrName>ppt_h</p:attrName>
                                        </p:attrNameLst>
                                      </p:cBhvr>
                                      <p:tavLst>
                                        <p:tav tm="0">
                                          <p:val>
                                            <p:fltVal val="0"/>
                                          </p:val>
                                        </p:tav>
                                        <p:tav tm="100000">
                                          <p:val>
                                            <p:strVal val="#ppt_h"/>
                                          </p:val>
                                        </p:tav>
                                      </p:tavLst>
                                    </p:anim>
                                    <p:animEffect transition="in" filter="fade">
                                      <p:cBhvr>
                                        <p:cTn id="77"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33" grpId="0" animBg="1"/>
      <p:bldP spid="33" grpId="1" animBg="1"/>
      <p:bldP spid="34" grpId="0" animBg="1"/>
      <p:bldP spid="34" grpId="1" animBg="1"/>
      <p:bldP spid="38" grpId="0" animBg="1"/>
      <p:bldP spid="55" grpId="0"/>
      <p:bldP spid="65" grpId="0" animBg="1"/>
      <p:bldP spid="63" grpId="0"/>
      <p:bldP spid="6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0" y="-182880"/>
            <a:ext cx="9362453" cy="7117080"/>
            <a:chOff x="0" y="-182880"/>
            <a:chExt cx="9362453" cy="7117080"/>
          </a:xfrm>
        </p:grpSpPr>
        <p:grpSp>
          <p:nvGrpSpPr>
            <p:cNvPr id="2" name="Group 73"/>
            <p:cNvGrpSpPr/>
            <p:nvPr/>
          </p:nvGrpSpPr>
          <p:grpSpPr>
            <a:xfrm>
              <a:off x="685800" y="0"/>
              <a:ext cx="7924800" cy="6858000"/>
              <a:chOff x="685800" y="0"/>
              <a:chExt cx="7924800" cy="6858000"/>
            </a:xfrm>
          </p:grpSpPr>
          <p:grpSp>
            <p:nvGrpSpPr>
              <p:cNvPr id="4" name="Group 21"/>
              <p:cNvGrpSpPr/>
              <p:nvPr/>
            </p:nvGrpSpPr>
            <p:grpSpPr>
              <a:xfrm>
                <a:off x="685800" y="0"/>
                <a:ext cx="7924800" cy="6858000"/>
                <a:chOff x="685800" y="0"/>
                <a:chExt cx="7924800" cy="6858000"/>
              </a:xfrm>
            </p:grpSpPr>
            <p:grpSp>
              <p:nvGrpSpPr>
                <p:cNvPr id="5" name="Group 20"/>
                <p:cNvGrpSpPr/>
                <p:nvPr/>
              </p:nvGrpSpPr>
              <p:grpSpPr>
                <a:xfrm>
                  <a:off x="685800" y="0"/>
                  <a:ext cx="7924800" cy="6858000"/>
                  <a:chOff x="685800" y="0"/>
                  <a:chExt cx="7924800" cy="6858000"/>
                </a:xfrm>
              </p:grpSpPr>
              <p:grpSp>
                <p:nvGrpSpPr>
                  <p:cNvPr id="6" name="Group 22"/>
                  <p:cNvGrpSpPr/>
                  <p:nvPr/>
                </p:nvGrpSpPr>
                <p:grpSpPr>
                  <a:xfrm>
                    <a:off x="685800" y="0"/>
                    <a:ext cx="7924800" cy="6858000"/>
                    <a:chOff x="864577" y="533400"/>
                    <a:chExt cx="7010400" cy="5967828"/>
                  </a:xfrm>
                </p:grpSpPr>
                <p:pic>
                  <p:nvPicPr>
                    <p:cNvPr id="86" name="Picture 2" descr="C:\Users\Claire &amp; Don\Pictures\2011-03-26\002.jpg"/>
                    <p:cNvPicPr>
                      <a:picLocks noChangeAspect="1" noChangeArrowheads="1"/>
                    </p:cNvPicPr>
                    <p:nvPr/>
                  </p:nvPicPr>
                  <p:blipFill>
                    <a:blip r:embed="rId2" cstate="print"/>
                    <a:srcRect l="34416" t="15556" r="8888" b="59657"/>
                    <a:stretch>
                      <a:fillRect/>
                    </a:stretch>
                  </p:blipFill>
                  <p:spPr bwMode="auto">
                    <a:xfrm>
                      <a:off x="864577" y="533400"/>
                      <a:ext cx="7010400" cy="5967828"/>
                    </a:xfrm>
                    <a:prstGeom prst="rect">
                      <a:avLst/>
                    </a:prstGeom>
                    <a:noFill/>
                    <a:ln w="9525">
                      <a:noFill/>
                      <a:miter lim="800000"/>
                      <a:headEnd/>
                      <a:tailEnd/>
                    </a:ln>
                  </p:spPr>
                </p:pic>
                <p:pic>
                  <p:nvPicPr>
                    <p:cNvPr id="87"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2482362" y="4644570"/>
                      <a:ext cx="4044462" cy="1572541"/>
                    </a:xfrm>
                    <a:prstGeom prst="rect">
                      <a:avLst/>
                    </a:prstGeom>
                    <a:noFill/>
                    <a:ln w="9525">
                      <a:noFill/>
                      <a:miter lim="800000"/>
                      <a:headEnd/>
                      <a:tailEnd/>
                    </a:ln>
                  </p:spPr>
                </p:pic>
              </p:grpSp>
              <p:pic>
                <p:nvPicPr>
                  <p:cNvPr id="80"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048000" y="2474598"/>
                    <a:ext cx="2514600" cy="725802"/>
                  </a:xfrm>
                  <a:prstGeom prst="rect">
                    <a:avLst/>
                  </a:prstGeom>
                  <a:noFill/>
                  <a:ln w="9525">
                    <a:noFill/>
                    <a:miter lim="800000"/>
                    <a:headEnd/>
                    <a:tailEnd/>
                  </a:ln>
                </p:spPr>
              </p:pic>
              <p:pic>
                <p:nvPicPr>
                  <p:cNvPr id="81"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942929">
                    <a:off x="7784028" y="5229197"/>
                    <a:ext cx="400530" cy="355649"/>
                  </a:xfrm>
                  <a:prstGeom prst="rect">
                    <a:avLst/>
                  </a:prstGeom>
                  <a:noFill/>
                  <a:ln w="9525">
                    <a:noFill/>
                    <a:miter lim="800000"/>
                    <a:headEnd/>
                    <a:tailEnd/>
                  </a:ln>
                </p:spPr>
              </p:pic>
              <p:pic>
                <p:nvPicPr>
                  <p:cNvPr id="82"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5400000">
                    <a:off x="6554965" y="2589035"/>
                    <a:ext cx="211677" cy="215207"/>
                  </a:xfrm>
                  <a:prstGeom prst="rect">
                    <a:avLst/>
                  </a:prstGeom>
                  <a:noFill/>
                  <a:ln w="9525">
                    <a:noFill/>
                    <a:miter lim="800000"/>
                    <a:headEnd/>
                    <a:tailEnd/>
                  </a:ln>
                </p:spPr>
              </p:pic>
              <p:pic>
                <p:nvPicPr>
                  <p:cNvPr id="83"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3318813">
                    <a:off x="6693408" y="2615184"/>
                    <a:ext cx="211677" cy="215207"/>
                  </a:xfrm>
                  <a:prstGeom prst="rect">
                    <a:avLst/>
                  </a:prstGeom>
                  <a:noFill/>
                  <a:ln w="9525">
                    <a:noFill/>
                    <a:miter lim="800000"/>
                    <a:headEnd/>
                    <a:tailEnd/>
                  </a:ln>
                </p:spPr>
              </p:pic>
              <p:pic>
                <p:nvPicPr>
                  <p:cNvPr id="84"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4295303">
                    <a:off x="6582886" y="2741435"/>
                    <a:ext cx="211677" cy="215207"/>
                  </a:xfrm>
                  <a:prstGeom prst="rect">
                    <a:avLst/>
                  </a:prstGeom>
                  <a:noFill/>
                  <a:ln w="9525">
                    <a:noFill/>
                    <a:miter lim="800000"/>
                    <a:headEnd/>
                    <a:tailEnd/>
                  </a:ln>
                </p:spPr>
              </p:pic>
              <p:pic>
                <p:nvPicPr>
                  <p:cNvPr id="85" name="Picture 2" descr="C:\Users\Claire &amp; Don\Pictures\2011-03-26\002.jpg"/>
                  <p:cNvPicPr>
                    <a:picLocks noChangeAspect="1" noChangeArrowheads="1"/>
                  </p:cNvPicPr>
                  <p:nvPr/>
                </p:nvPicPr>
                <p:blipFill>
                  <a:blip r:embed="rId2" cstate="print"/>
                  <a:srcRect l="71486" t="18586" r="26878" b="80588"/>
                  <a:stretch>
                    <a:fillRect/>
                  </a:stretch>
                </p:blipFill>
                <p:spPr bwMode="auto">
                  <a:xfrm>
                    <a:off x="6093046" y="941832"/>
                    <a:ext cx="381000" cy="381000"/>
                  </a:xfrm>
                  <a:prstGeom prst="rect">
                    <a:avLst/>
                  </a:prstGeom>
                  <a:noFill/>
                  <a:ln w="9525">
                    <a:noFill/>
                    <a:miter lim="800000"/>
                    <a:headEnd/>
                    <a:tailEnd/>
                  </a:ln>
                </p:spPr>
              </p:pic>
            </p:grpSp>
            <p:pic>
              <p:nvPicPr>
                <p:cNvPr id="78"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4876800" y="1524000"/>
                  <a:ext cx="457200" cy="465874"/>
                </a:xfrm>
                <a:prstGeom prst="rect">
                  <a:avLst/>
                </a:prstGeom>
                <a:noFill/>
                <a:ln w="9525">
                  <a:noFill/>
                  <a:miter lim="800000"/>
                  <a:headEnd/>
                  <a:tailEnd/>
                </a:ln>
              </p:spPr>
            </p:pic>
          </p:grpSp>
          <p:pic>
            <p:nvPicPr>
              <p:cNvPr id="76"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1957546">
                <a:off x="6693408" y="2724912"/>
                <a:ext cx="211677" cy="215207"/>
              </a:xfrm>
              <a:prstGeom prst="rect">
                <a:avLst/>
              </a:prstGeom>
              <a:noFill/>
              <a:ln w="9525">
                <a:noFill/>
                <a:miter lim="800000"/>
                <a:headEnd/>
                <a:tailEnd/>
              </a:ln>
            </p:spPr>
          </p:pic>
        </p:grpSp>
        <p:pic>
          <p:nvPicPr>
            <p:cNvPr id="88"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124200" y="3352800"/>
              <a:ext cx="3505200" cy="1447800"/>
            </a:xfrm>
            <a:prstGeom prst="rect">
              <a:avLst/>
            </a:prstGeom>
            <a:noFill/>
            <a:ln w="9525">
              <a:noFill/>
              <a:miter lim="800000"/>
              <a:headEnd/>
              <a:tailEnd/>
            </a:ln>
          </p:spPr>
        </p:pic>
        <p:pic>
          <p:nvPicPr>
            <p:cNvPr id="62" name="Picture 2" descr="C:\Users\Claire &amp; Don\Pictures\2011-03-26\002.jpg"/>
            <p:cNvPicPr>
              <a:picLocks noChangeAspect="1" noChangeArrowheads="1"/>
            </p:cNvPicPr>
            <p:nvPr/>
          </p:nvPicPr>
          <p:blipFill>
            <a:blip r:embed="rId2" cstate="print"/>
            <a:srcRect l="50225" t="27123" r="35898" b="67368"/>
            <a:stretch>
              <a:fillRect/>
            </a:stretch>
          </p:blipFill>
          <p:spPr bwMode="auto">
            <a:xfrm>
              <a:off x="609600" y="3200400"/>
              <a:ext cx="3200400" cy="2514600"/>
            </a:xfrm>
            <a:prstGeom prst="rect">
              <a:avLst/>
            </a:prstGeom>
            <a:noFill/>
            <a:ln w="76200">
              <a:solidFill>
                <a:srgbClr val="0070C0"/>
              </a:solidFill>
              <a:miter lim="800000"/>
              <a:headEnd/>
              <a:tailEnd/>
            </a:ln>
          </p:spPr>
        </p:pic>
        <p:grpSp>
          <p:nvGrpSpPr>
            <p:cNvPr id="7" name="Group 60"/>
            <p:cNvGrpSpPr/>
            <p:nvPr/>
          </p:nvGrpSpPr>
          <p:grpSpPr>
            <a:xfrm>
              <a:off x="762000" y="3200400"/>
              <a:ext cx="3048000" cy="2438400"/>
              <a:chOff x="762000" y="3200400"/>
              <a:chExt cx="3048000" cy="2438400"/>
            </a:xfrm>
          </p:grpSpPr>
          <p:pic>
            <p:nvPicPr>
              <p:cNvPr id="59"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762000" y="5029200"/>
                <a:ext cx="2895600" cy="609600"/>
              </a:xfrm>
              <a:prstGeom prst="rect">
                <a:avLst/>
              </a:prstGeom>
              <a:noFill/>
              <a:ln w="9525">
                <a:noFill/>
                <a:miter lim="800000"/>
                <a:headEnd/>
                <a:tailEnd/>
              </a:ln>
            </p:spPr>
          </p:pic>
          <p:pic>
            <p:nvPicPr>
              <p:cNvPr id="60"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762000" y="3886200"/>
                <a:ext cx="2362200" cy="685800"/>
              </a:xfrm>
              <a:prstGeom prst="rect">
                <a:avLst/>
              </a:prstGeom>
              <a:noFill/>
              <a:ln w="9525">
                <a:noFill/>
                <a:miter lim="800000"/>
                <a:headEnd/>
                <a:tailEnd/>
              </a:ln>
            </p:spPr>
          </p:pic>
          <p:pic>
            <p:nvPicPr>
              <p:cNvPr id="56"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2819400" y="3200400"/>
                <a:ext cx="990600" cy="1295400"/>
              </a:xfrm>
              <a:prstGeom prst="rect">
                <a:avLst/>
              </a:prstGeom>
              <a:noFill/>
              <a:ln w="9525">
                <a:noFill/>
                <a:miter lim="800000"/>
                <a:headEnd/>
                <a:tailEnd/>
              </a:ln>
            </p:spPr>
          </p:pic>
        </p:grpSp>
        <p:sp useBgFill="1">
          <p:nvSpPr>
            <p:cNvPr id="3" name="TextBox 2"/>
            <p:cNvSpPr txBox="1">
              <a:spLocks noChangeArrowheads="1"/>
            </p:cNvSpPr>
            <p:nvPr/>
          </p:nvSpPr>
          <p:spPr bwMode="auto">
            <a:xfrm>
              <a:off x="0" y="6287869"/>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sp>
          <p:nvSpPr>
            <p:cNvPr id="33" name="TextBox 32"/>
            <p:cNvSpPr txBox="1"/>
            <p:nvPr/>
          </p:nvSpPr>
          <p:spPr>
            <a:xfrm>
              <a:off x="1691640" y="-182880"/>
              <a:ext cx="3537571" cy="954107"/>
            </a:xfrm>
            <a:prstGeom prst="rect">
              <a:avLst/>
            </a:prstGeom>
            <a:solidFill>
              <a:schemeClr val="bg1">
                <a:lumMod val="75000"/>
              </a:schemeClr>
            </a:solidFill>
            <a:effectLst/>
          </p:spPr>
          <p:txBody>
            <a:bodyPr wrap="none" rtlCol="0">
              <a:spAutoFit/>
            </a:bodyPr>
            <a:lstStyle/>
            <a:p>
              <a:pPr marL="0"/>
              <a:r>
                <a:rPr lang="en-US" sz="5600" b="1" dirty="0" smtClean="0">
                  <a:effectLst>
                    <a:outerShdw blurRad="50800" dist="50800" dir="7200000" algn="ctr" rotWithShape="0">
                      <a:schemeClr val="bg1"/>
                    </a:outerShdw>
                  </a:effectLst>
                </a:rPr>
                <a:t>Land Route</a:t>
              </a:r>
            </a:p>
          </p:txBody>
        </p:sp>
        <p:sp>
          <p:nvSpPr>
            <p:cNvPr id="34" name="TextBox 33"/>
            <p:cNvSpPr txBox="1"/>
            <p:nvPr/>
          </p:nvSpPr>
          <p:spPr>
            <a:xfrm>
              <a:off x="1371600" y="1560493"/>
              <a:ext cx="4282326" cy="954107"/>
            </a:xfrm>
            <a:prstGeom prst="rect">
              <a:avLst/>
            </a:prstGeom>
            <a:solidFill>
              <a:schemeClr val="bg1">
                <a:lumMod val="85000"/>
              </a:schemeClr>
            </a:solidFill>
            <a:effectLst/>
          </p:spPr>
          <p:txBody>
            <a:bodyPr wrap="none" rtlCol="0">
              <a:spAutoFit/>
            </a:bodyPr>
            <a:lstStyle/>
            <a:p>
              <a:pPr marL="0"/>
              <a:r>
                <a:rPr lang="en-US" sz="5600" b="1" dirty="0" smtClean="0">
                  <a:effectLst>
                    <a:outerShdw blurRad="50800" dist="50800" dir="7200000" algn="ctr" rotWithShape="0">
                      <a:schemeClr val="bg1"/>
                    </a:outerShdw>
                  </a:effectLst>
                </a:rPr>
                <a:t>Coastal Route</a:t>
              </a:r>
            </a:p>
          </p:txBody>
        </p:sp>
        <p:sp>
          <p:nvSpPr>
            <p:cNvPr id="55" name="TextBox 54"/>
            <p:cNvSpPr txBox="1"/>
            <p:nvPr/>
          </p:nvSpPr>
          <p:spPr>
            <a:xfrm>
              <a:off x="2209800" y="304800"/>
              <a:ext cx="755335" cy="1569660"/>
            </a:xfrm>
            <a:prstGeom prst="rect">
              <a:avLst/>
            </a:prstGeom>
            <a:noFill/>
          </p:spPr>
          <p:txBody>
            <a:bodyPr wrap="none" rtlCol="0">
              <a:spAutoFit/>
            </a:bodyPr>
            <a:lstStyle/>
            <a:p>
              <a:r>
                <a:rPr lang="en-US" sz="9600" dirty="0" smtClean="0">
                  <a:effectLst>
                    <a:outerShdw dist="50800" dir="5400000" algn="ctr" rotWithShape="0">
                      <a:schemeClr val="bg1"/>
                    </a:outerShdw>
                  </a:effectLst>
                </a:rPr>
                <a:t>?</a:t>
              </a:r>
              <a:endParaRPr lang="en-US" sz="9600" dirty="0">
                <a:effectLst>
                  <a:outerShdw dist="50800" dir="5400000" algn="ctr" rotWithShape="0">
                    <a:schemeClr val="bg1"/>
                  </a:outerShdw>
                </a:effectLst>
              </a:endParaRPr>
            </a:p>
          </p:txBody>
        </p:sp>
        <p:sp useBgFill="1">
          <p:nvSpPr>
            <p:cNvPr id="65" name="Text Box 4"/>
            <p:cNvSpPr txBox="1">
              <a:spLocks noChangeArrowheads="1"/>
            </p:cNvSpPr>
            <p:nvPr/>
          </p:nvSpPr>
          <p:spPr bwMode="auto">
            <a:xfrm rot="20882097">
              <a:off x="2954218" y="5051655"/>
              <a:ext cx="640823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latin typeface="Tempus Sans ITC" pitchFamily="82" charset="0"/>
                </a:rPr>
                <a:t> How can geology help?</a:t>
              </a:r>
            </a:p>
          </p:txBody>
        </p:sp>
        <p:sp>
          <p:nvSpPr>
            <p:cNvPr id="46" name="Rectangle 45"/>
            <p:cNvSpPr/>
            <p:nvPr/>
          </p:nvSpPr>
          <p:spPr>
            <a:xfrm>
              <a:off x="1028700" y="3505200"/>
              <a:ext cx="362355" cy="37719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lowchart: Extract 48"/>
            <p:cNvSpPr/>
            <p:nvPr/>
          </p:nvSpPr>
          <p:spPr>
            <a:xfrm>
              <a:off x="952500" y="4572000"/>
              <a:ext cx="603926" cy="50292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p:cNvSpPr txBox="1"/>
            <p:nvPr/>
          </p:nvSpPr>
          <p:spPr>
            <a:xfrm>
              <a:off x="2971800" y="563940"/>
              <a:ext cx="755335" cy="1569660"/>
            </a:xfrm>
            <a:prstGeom prst="rect">
              <a:avLst/>
            </a:prstGeom>
            <a:noFill/>
          </p:spPr>
          <p:txBody>
            <a:bodyPr wrap="none" rtlCol="0">
              <a:spAutoFit/>
            </a:bodyPr>
            <a:lstStyle/>
            <a:p>
              <a:r>
                <a:rPr lang="en-US" sz="9600" dirty="0" smtClean="0">
                  <a:effectLst>
                    <a:outerShdw dist="50800" dir="5400000" algn="ctr" rotWithShape="0">
                      <a:schemeClr val="bg1"/>
                    </a:outerShdw>
                  </a:effectLst>
                </a:rPr>
                <a:t>?</a:t>
              </a:r>
              <a:endParaRPr lang="en-US" sz="9600" dirty="0">
                <a:effectLst>
                  <a:outerShdw dist="50800" dir="5400000" algn="ctr" rotWithShape="0">
                    <a:schemeClr val="bg1"/>
                  </a:outerShdw>
                </a:effectLst>
              </a:endParaRPr>
            </a:p>
          </p:txBody>
        </p:sp>
        <p:sp>
          <p:nvSpPr>
            <p:cNvPr id="64" name="TextBox 63"/>
            <p:cNvSpPr txBox="1"/>
            <p:nvPr/>
          </p:nvSpPr>
          <p:spPr>
            <a:xfrm>
              <a:off x="4038600" y="457200"/>
              <a:ext cx="755335" cy="1569660"/>
            </a:xfrm>
            <a:prstGeom prst="rect">
              <a:avLst/>
            </a:prstGeom>
            <a:noFill/>
          </p:spPr>
          <p:txBody>
            <a:bodyPr wrap="none" rtlCol="0">
              <a:spAutoFit/>
            </a:bodyPr>
            <a:lstStyle/>
            <a:p>
              <a:r>
                <a:rPr lang="en-US" sz="9600" dirty="0" smtClean="0">
                  <a:effectLst>
                    <a:outerShdw dist="50800" dir="5400000" algn="ctr" rotWithShape="0">
                      <a:schemeClr val="bg1"/>
                    </a:outerShdw>
                  </a:effectLst>
                </a:rPr>
                <a:t>?</a:t>
              </a:r>
              <a:endParaRPr lang="en-US" sz="9600" dirty="0">
                <a:effectLst>
                  <a:outerShdw dist="50800" dir="5400000" algn="ctr" rotWithShape="0">
                    <a:schemeClr val="bg1"/>
                  </a:outerShdw>
                </a:effectLst>
              </a:endParaRPr>
            </a:p>
          </p:txBody>
        </p:sp>
      </p:grpSp>
      <p:grpSp>
        <p:nvGrpSpPr>
          <p:cNvPr id="47" name="Group 46"/>
          <p:cNvGrpSpPr/>
          <p:nvPr/>
        </p:nvGrpSpPr>
        <p:grpSpPr>
          <a:xfrm>
            <a:off x="0" y="0"/>
            <a:ext cx="9144000" cy="6781800"/>
            <a:chOff x="0" y="0"/>
            <a:chExt cx="9144000" cy="6781800"/>
          </a:xfrm>
        </p:grpSpPr>
        <p:pic>
          <p:nvPicPr>
            <p:cNvPr id="48" name="Picture 47" descr="C:\Users\Claire &amp; Don\AppData\Local\Microsoft\Windows Live Mail\WLMDSS.tmp\WLM672B.tmp\800px-Atmospheric_CO2_with_glaciers_cycles.jpg"/>
            <p:cNvPicPr>
              <a:picLocks noChangeAspect="1" noChangeArrowheads="1"/>
            </p:cNvPicPr>
            <p:nvPr/>
          </p:nvPicPr>
          <p:blipFill>
            <a:blip r:embed="rId3" cstate="print"/>
            <a:srcRect/>
            <a:stretch>
              <a:fillRect/>
            </a:stretch>
          </p:blipFill>
          <p:spPr bwMode="auto">
            <a:xfrm>
              <a:off x="0" y="82545"/>
              <a:ext cx="9144000" cy="6699255"/>
            </a:xfrm>
            <a:prstGeom prst="rect">
              <a:avLst/>
            </a:prstGeom>
            <a:noFill/>
            <a:ln w="57150">
              <a:solidFill>
                <a:schemeClr val="tx1"/>
              </a:solidFill>
              <a:miter lim="800000"/>
              <a:headEnd/>
              <a:tailEnd/>
            </a:ln>
          </p:spPr>
        </p:pic>
        <p:sp>
          <p:nvSpPr>
            <p:cNvPr id="51" name="Rectangle 50"/>
            <p:cNvSpPr/>
            <p:nvPr/>
          </p:nvSpPr>
          <p:spPr>
            <a:xfrm>
              <a:off x="2133600" y="3581400"/>
              <a:ext cx="3733800" cy="2133600"/>
            </a:xfrm>
            <a:prstGeom prst="rect">
              <a:avLst/>
            </a:prstGeom>
            <a:solidFill>
              <a:srgbClr val="00B0F0">
                <a:alpha val="59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52"/>
            <p:cNvSpPr/>
            <p:nvPr/>
          </p:nvSpPr>
          <p:spPr>
            <a:xfrm>
              <a:off x="6324600" y="3581400"/>
              <a:ext cx="838200" cy="2133600"/>
            </a:xfrm>
            <a:prstGeom prst="rect">
              <a:avLst/>
            </a:prstGeom>
            <a:solidFill>
              <a:srgbClr val="00B0F0">
                <a:alpha val="56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Rectangle 56"/>
            <p:cNvSpPr/>
            <p:nvPr/>
          </p:nvSpPr>
          <p:spPr>
            <a:xfrm>
              <a:off x="7620000" y="3581400"/>
              <a:ext cx="990600" cy="2133600"/>
            </a:xfrm>
            <a:prstGeom prst="rect">
              <a:avLst/>
            </a:prstGeom>
            <a:solidFill>
              <a:srgbClr val="00B0F0">
                <a:alpha val="56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57"/>
            <p:cNvSpPr/>
            <p:nvPr/>
          </p:nvSpPr>
          <p:spPr>
            <a:xfrm>
              <a:off x="0" y="685800"/>
              <a:ext cx="6705600" cy="60198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1" name="Group 56"/>
            <p:cNvGrpSpPr/>
            <p:nvPr/>
          </p:nvGrpSpPr>
          <p:grpSpPr>
            <a:xfrm>
              <a:off x="6019800" y="838200"/>
              <a:ext cx="2971800" cy="5567065"/>
              <a:chOff x="6019800" y="838200"/>
              <a:chExt cx="2971800" cy="5567065"/>
            </a:xfrm>
          </p:grpSpPr>
          <p:sp>
            <p:nvSpPr>
              <p:cNvPr id="67" name="Freeform 66"/>
              <p:cNvSpPr/>
              <p:nvPr/>
            </p:nvSpPr>
            <p:spPr>
              <a:xfrm>
                <a:off x="8648995" y="1686739"/>
                <a:ext cx="230373" cy="1951074"/>
              </a:xfrm>
              <a:custGeom>
                <a:avLst/>
                <a:gdLst>
                  <a:gd name="connsiteX0" fmla="*/ 219739 w 253409"/>
                  <a:gd name="connsiteY0" fmla="*/ 1897911 h 2177902"/>
                  <a:gd name="connsiteX1" fmla="*/ 230372 w 253409"/>
                  <a:gd name="connsiteY1" fmla="*/ 292395 h 2177902"/>
                  <a:gd name="connsiteX2" fmla="*/ 198474 w 253409"/>
                  <a:gd name="connsiteY2" fmla="*/ 143539 h 2177902"/>
                  <a:gd name="connsiteX3" fmla="*/ 166577 w 253409"/>
                  <a:gd name="connsiteY3" fmla="*/ 324292 h 2177902"/>
                  <a:gd name="connsiteX4" fmla="*/ 134679 w 253409"/>
                  <a:gd name="connsiteY4" fmla="*/ 643269 h 2177902"/>
                  <a:gd name="connsiteX5" fmla="*/ 134679 w 253409"/>
                  <a:gd name="connsiteY5" fmla="*/ 834655 h 2177902"/>
                  <a:gd name="connsiteX6" fmla="*/ 124046 w 253409"/>
                  <a:gd name="connsiteY6" fmla="*/ 951613 h 2177902"/>
                  <a:gd name="connsiteX7" fmla="*/ 92149 w 253409"/>
                  <a:gd name="connsiteY7" fmla="*/ 1121734 h 2177902"/>
                  <a:gd name="connsiteX8" fmla="*/ 70884 w 253409"/>
                  <a:gd name="connsiteY8" fmla="*/ 834655 h 2177902"/>
                  <a:gd name="connsiteX9" fmla="*/ 81516 w 253409"/>
                  <a:gd name="connsiteY9" fmla="*/ 983511 h 2177902"/>
                  <a:gd name="connsiteX10" fmla="*/ 17721 w 253409"/>
                  <a:gd name="connsiteY10" fmla="*/ 1238692 h 2177902"/>
                  <a:gd name="connsiteX11" fmla="*/ 28353 w 253409"/>
                  <a:gd name="connsiteY11" fmla="*/ 1472609 h 2177902"/>
                  <a:gd name="connsiteX12" fmla="*/ 38986 w 253409"/>
                  <a:gd name="connsiteY12" fmla="*/ 1749055 h 2177902"/>
                  <a:gd name="connsiteX13" fmla="*/ 38986 w 253409"/>
                  <a:gd name="connsiteY13" fmla="*/ 1855381 h 2177902"/>
                  <a:gd name="connsiteX14" fmla="*/ 28353 w 253409"/>
                  <a:gd name="connsiteY14" fmla="*/ 1929809 h 2177902"/>
                  <a:gd name="connsiteX15" fmla="*/ 28353 w 253409"/>
                  <a:gd name="connsiteY15" fmla="*/ 1972339 h 2177902"/>
                  <a:gd name="connsiteX16" fmla="*/ 219739 w 253409"/>
                  <a:gd name="connsiteY16" fmla="*/ 1897911 h 2177902"/>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5 w 252228"/>
                  <a:gd name="connsiteY16" fmla="*/ 2014869 h 2189303"/>
                  <a:gd name="connsiteX17" fmla="*/ 218558 w 252228"/>
                  <a:gd name="connsiteY17" fmla="*/ 1897911 h 2189303"/>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4 w 252228"/>
                  <a:gd name="connsiteY16" fmla="*/ 1938669 h 2189303"/>
                  <a:gd name="connsiteX17" fmla="*/ 218558 w 252228"/>
                  <a:gd name="connsiteY17" fmla="*/ 1897911 h 2189303"/>
                  <a:gd name="connsiteX0" fmla="*/ 190204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4 w 230373"/>
                  <a:gd name="connsiteY16" fmla="*/ 1894662 h 1951074"/>
                  <a:gd name="connsiteX17" fmla="*/ 190204 w 230373"/>
                  <a:gd name="connsiteY17" fmla="*/ 1589862 h 1951074"/>
                  <a:gd name="connsiteX0" fmla="*/ 190204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4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2 h 1951074"/>
                  <a:gd name="connsiteX0" fmla="*/ 190205 w 230373"/>
                  <a:gd name="connsiteY0" fmla="*/ 1589861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1 h 19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373" h="1951074">
                    <a:moveTo>
                      <a:pt x="190205" y="1589861"/>
                    </a:moveTo>
                    <a:cubicBezTo>
                      <a:pt x="218124" y="1281115"/>
                      <a:pt x="228010" y="496776"/>
                      <a:pt x="229191" y="248388"/>
                    </a:cubicBezTo>
                    <a:cubicBezTo>
                      <a:pt x="230373" y="0"/>
                      <a:pt x="207926" y="94216"/>
                      <a:pt x="197293" y="99532"/>
                    </a:cubicBezTo>
                    <a:cubicBezTo>
                      <a:pt x="186661" y="104848"/>
                      <a:pt x="176028" y="196997"/>
                      <a:pt x="165396" y="280285"/>
                    </a:cubicBezTo>
                    <a:cubicBezTo>
                      <a:pt x="154764" y="363573"/>
                      <a:pt x="138814" y="514202"/>
                      <a:pt x="133498" y="599262"/>
                    </a:cubicBezTo>
                    <a:cubicBezTo>
                      <a:pt x="128182" y="684322"/>
                      <a:pt x="135270" y="739257"/>
                      <a:pt x="133498" y="790648"/>
                    </a:cubicBezTo>
                    <a:cubicBezTo>
                      <a:pt x="131726" y="842039"/>
                      <a:pt x="129953" y="859760"/>
                      <a:pt x="122865" y="907606"/>
                    </a:cubicBezTo>
                    <a:cubicBezTo>
                      <a:pt x="115777" y="955453"/>
                      <a:pt x="99828" y="1097220"/>
                      <a:pt x="90968" y="1077727"/>
                    </a:cubicBezTo>
                    <a:cubicBezTo>
                      <a:pt x="82108" y="1058234"/>
                      <a:pt x="71475" y="813685"/>
                      <a:pt x="69703" y="790648"/>
                    </a:cubicBezTo>
                    <a:cubicBezTo>
                      <a:pt x="67931" y="767611"/>
                      <a:pt x="89195" y="872165"/>
                      <a:pt x="80335" y="939504"/>
                    </a:cubicBezTo>
                    <a:cubicBezTo>
                      <a:pt x="71475" y="1006843"/>
                      <a:pt x="25400" y="1113169"/>
                      <a:pt x="16540" y="1194685"/>
                    </a:cubicBezTo>
                    <a:cubicBezTo>
                      <a:pt x="7680" y="1276201"/>
                      <a:pt x="23628" y="1343542"/>
                      <a:pt x="27172" y="1428602"/>
                    </a:cubicBezTo>
                    <a:cubicBezTo>
                      <a:pt x="30716" y="1513662"/>
                      <a:pt x="36033" y="1641253"/>
                      <a:pt x="37805" y="1705048"/>
                    </a:cubicBezTo>
                    <a:cubicBezTo>
                      <a:pt x="39577" y="1768843"/>
                      <a:pt x="39577" y="1781248"/>
                      <a:pt x="37805" y="1811374"/>
                    </a:cubicBezTo>
                    <a:cubicBezTo>
                      <a:pt x="36033" y="1841500"/>
                      <a:pt x="28944" y="1866309"/>
                      <a:pt x="27172" y="1885802"/>
                    </a:cubicBezTo>
                    <a:cubicBezTo>
                      <a:pt x="25400" y="1905295"/>
                      <a:pt x="0" y="1926855"/>
                      <a:pt x="27172" y="1928332"/>
                    </a:cubicBezTo>
                    <a:cubicBezTo>
                      <a:pt x="54344" y="1929809"/>
                      <a:pt x="163033" y="1951074"/>
                      <a:pt x="190205" y="1894662"/>
                    </a:cubicBezTo>
                    <a:cubicBezTo>
                      <a:pt x="217377" y="1838250"/>
                      <a:pt x="176998" y="1881253"/>
                      <a:pt x="190205" y="1589861"/>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8" name="Group 11"/>
              <p:cNvGrpSpPr/>
              <p:nvPr/>
            </p:nvGrpSpPr>
            <p:grpSpPr>
              <a:xfrm>
                <a:off x="6019800" y="838200"/>
                <a:ext cx="2971800" cy="5567065"/>
                <a:chOff x="6019800" y="838200"/>
                <a:chExt cx="2971800" cy="5567065"/>
              </a:xfrm>
            </p:grpSpPr>
            <p:sp>
              <p:nvSpPr>
                <p:cNvPr id="69" name="Freeform 2"/>
                <p:cNvSpPr/>
                <p:nvPr/>
              </p:nvSpPr>
              <p:spPr>
                <a:xfrm>
                  <a:off x="6754923" y="3542414"/>
                  <a:ext cx="448635" cy="1890232"/>
                </a:xfrm>
                <a:custGeom>
                  <a:avLst/>
                  <a:gdLst>
                    <a:gd name="connsiteX0" fmla="*/ 15949 w 457200"/>
                    <a:gd name="connsiteY0" fmla="*/ 1873102 h 2117651"/>
                    <a:gd name="connsiteX1" fmla="*/ 79744 w 457200"/>
                    <a:gd name="connsiteY1" fmla="*/ 1734879 h 2117651"/>
                    <a:gd name="connsiteX2" fmla="*/ 101009 w 457200"/>
                    <a:gd name="connsiteY2" fmla="*/ 1437167 h 2117651"/>
                    <a:gd name="connsiteX3" fmla="*/ 101009 w 457200"/>
                    <a:gd name="connsiteY3" fmla="*/ 1256414 h 2117651"/>
                    <a:gd name="connsiteX4" fmla="*/ 122275 w 457200"/>
                    <a:gd name="connsiteY4" fmla="*/ 1384004 h 2117651"/>
                    <a:gd name="connsiteX5" fmla="*/ 143540 w 457200"/>
                    <a:gd name="connsiteY5" fmla="*/ 1639186 h 2117651"/>
                    <a:gd name="connsiteX6" fmla="*/ 186070 w 457200"/>
                    <a:gd name="connsiteY6" fmla="*/ 1745511 h 2117651"/>
                    <a:gd name="connsiteX7" fmla="*/ 196702 w 457200"/>
                    <a:gd name="connsiteY7" fmla="*/ 1628553 h 2117651"/>
                    <a:gd name="connsiteX8" fmla="*/ 239233 w 457200"/>
                    <a:gd name="connsiteY8" fmla="*/ 1415902 h 2117651"/>
                    <a:gd name="connsiteX9" fmla="*/ 260498 w 457200"/>
                    <a:gd name="connsiteY9" fmla="*/ 1277679 h 2117651"/>
                    <a:gd name="connsiteX10" fmla="*/ 271130 w 457200"/>
                    <a:gd name="connsiteY10" fmla="*/ 1437167 h 2117651"/>
                    <a:gd name="connsiteX11" fmla="*/ 292395 w 457200"/>
                    <a:gd name="connsiteY11" fmla="*/ 1617921 h 2117651"/>
                    <a:gd name="connsiteX12" fmla="*/ 303028 w 457200"/>
                    <a:gd name="connsiteY12" fmla="*/ 1671083 h 2117651"/>
                    <a:gd name="connsiteX13" fmla="*/ 345558 w 457200"/>
                    <a:gd name="connsiteY13" fmla="*/ 1586023 h 2117651"/>
                    <a:gd name="connsiteX14" fmla="*/ 409354 w 457200"/>
                    <a:gd name="connsiteY14" fmla="*/ 1373372 h 2117651"/>
                    <a:gd name="connsiteX15" fmla="*/ 419986 w 457200"/>
                    <a:gd name="connsiteY15" fmla="*/ 1181986 h 2117651"/>
                    <a:gd name="connsiteX16" fmla="*/ 451884 w 457200"/>
                    <a:gd name="connsiteY16" fmla="*/ 958702 h 2117651"/>
                    <a:gd name="connsiteX17" fmla="*/ 451884 w 457200"/>
                    <a:gd name="connsiteY17" fmla="*/ 299483 h 2117651"/>
                    <a:gd name="connsiteX18" fmla="*/ 451884 w 457200"/>
                    <a:gd name="connsiteY18" fmla="*/ 267586 h 2117651"/>
                    <a:gd name="connsiteX19" fmla="*/ 292395 w 457200"/>
                    <a:gd name="connsiteY19" fmla="*/ 267586 h 2117651"/>
                    <a:gd name="connsiteX20" fmla="*/ 58479 w 457200"/>
                    <a:gd name="connsiteY20" fmla="*/ 267586 h 2117651"/>
                    <a:gd name="connsiteX21" fmla="*/ 26582 w 457200"/>
                    <a:gd name="connsiteY21" fmla="*/ 256953 h 2117651"/>
                    <a:gd name="connsiteX22" fmla="*/ 5316 w 457200"/>
                    <a:gd name="connsiteY22" fmla="*/ 267586 h 2117651"/>
                    <a:gd name="connsiteX23" fmla="*/ 15949 w 457200"/>
                    <a:gd name="connsiteY23" fmla="*/ 1873102 h 2117651"/>
                    <a:gd name="connsiteX0" fmla="*/ 7384 w 448635"/>
                    <a:gd name="connsiteY0" fmla="*/ 1678172 h 1890232"/>
                    <a:gd name="connsiteX1" fmla="*/ 71179 w 448635"/>
                    <a:gd name="connsiteY1" fmla="*/ 1539949 h 1890232"/>
                    <a:gd name="connsiteX2" fmla="*/ 92444 w 448635"/>
                    <a:gd name="connsiteY2" fmla="*/ 1242237 h 1890232"/>
                    <a:gd name="connsiteX3" fmla="*/ 92444 w 448635"/>
                    <a:gd name="connsiteY3" fmla="*/ 1061484 h 1890232"/>
                    <a:gd name="connsiteX4" fmla="*/ 113710 w 448635"/>
                    <a:gd name="connsiteY4" fmla="*/ 1189074 h 1890232"/>
                    <a:gd name="connsiteX5" fmla="*/ 134975 w 448635"/>
                    <a:gd name="connsiteY5" fmla="*/ 1444256 h 1890232"/>
                    <a:gd name="connsiteX6" fmla="*/ 177505 w 448635"/>
                    <a:gd name="connsiteY6" fmla="*/ 1550581 h 1890232"/>
                    <a:gd name="connsiteX7" fmla="*/ 188137 w 448635"/>
                    <a:gd name="connsiteY7" fmla="*/ 1433623 h 1890232"/>
                    <a:gd name="connsiteX8" fmla="*/ 230668 w 448635"/>
                    <a:gd name="connsiteY8" fmla="*/ 1220972 h 1890232"/>
                    <a:gd name="connsiteX9" fmla="*/ 251933 w 448635"/>
                    <a:gd name="connsiteY9" fmla="*/ 1082749 h 1890232"/>
                    <a:gd name="connsiteX10" fmla="*/ 262565 w 448635"/>
                    <a:gd name="connsiteY10" fmla="*/ 1242237 h 1890232"/>
                    <a:gd name="connsiteX11" fmla="*/ 283830 w 448635"/>
                    <a:gd name="connsiteY11" fmla="*/ 1422991 h 1890232"/>
                    <a:gd name="connsiteX12" fmla="*/ 294463 w 448635"/>
                    <a:gd name="connsiteY12" fmla="*/ 1476153 h 1890232"/>
                    <a:gd name="connsiteX13" fmla="*/ 336993 w 448635"/>
                    <a:gd name="connsiteY13" fmla="*/ 1391093 h 1890232"/>
                    <a:gd name="connsiteX14" fmla="*/ 400789 w 448635"/>
                    <a:gd name="connsiteY14" fmla="*/ 1178442 h 1890232"/>
                    <a:gd name="connsiteX15" fmla="*/ 411421 w 448635"/>
                    <a:gd name="connsiteY15" fmla="*/ 987056 h 1890232"/>
                    <a:gd name="connsiteX16" fmla="*/ 443319 w 448635"/>
                    <a:gd name="connsiteY16" fmla="*/ 763772 h 1890232"/>
                    <a:gd name="connsiteX17" fmla="*/ 443319 w 448635"/>
                    <a:gd name="connsiteY17" fmla="*/ 104553 h 1890232"/>
                    <a:gd name="connsiteX18" fmla="*/ 443319 w 448635"/>
                    <a:gd name="connsiteY18" fmla="*/ 72656 h 1890232"/>
                    <a:gd name="connsiteX19" fmla="*/ 283830 w 448635"/>
                    <a:gd name="connsiteY19" fmla="*/ 72656 h 1890232"/>
                    <a:gd name="connsiteX20" fmla="*/ 49914 w 448635"/>
                    <a:gd name="connsiteY20" fmla="*/ 72656 h 1890232"/>
                    <a:gd name="connsiteX21" fmla="*/ 18017 w 448635"/>
                    <a:gd name="connsiteY21" fmla="*/ 62023 h 1890232"/>
                    <a:gd name="connsiteX22" fmla="*/ 26877 w 448635"/>
                    <a:gd name="connsiteY22" fmla="*/ 267586 h 1890232"/>
                    <a:gd name="connsiteX23" fmla="*/ 7384 w 448635"/>
                    <a:gd name="connsiteY23" fmla="*/ 1678172 h 189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635" h="1890232">
                      <a:moveTo>
                        <a:pt x="7384" y="1678172"/>
                      </a:moveTo>
                      <a:cubicBezTo>
                        <a:pt x="14768" y="1890232"/>
                        <a:pt x="57002" y="1612605"/>
                        <a:pt x="71179" y="1539949"/>
                      </a:cubicBezTo>
                      <a:cubicBezTo>
                        <a:pt x="85356" y="1467293"/>
                        <a:pt x="88900" y="1321981"/>
                        <a:pt x="92444" y="1242237"/>
                      </a:cubicBezTo>
                      <a:cubicBezTo>
                        <a:pt x="95988" y="1162493"/>
                        <a:pt x="88900" y="1070344"/>
                        <a:pt x="92444" y="1061484"/>
                      </a:cubicBezTo>
                      <a:cubicBezTo>
                        <a:pt x="95988" y="1052624"/>
                        <a:pt x="106622" y="1125279"/>
                        <a:pt x="113710" y="1189074"/>
                      </a:cubicBezTo>
                      <a:cubicBezTo>
                        <a:pt x="120798" y="1252869"/>
                        <a:pt x="124343" y="1384005"/>
                        <a:pt x="134975" y="1444256"/>
                      </a:cubicBezTo>
                      <a:cubicBezTo>
                        <a:pt x="145607" y="1504507"/>
                        <a:pt x="168645" y="1552353"/>
                        <a:pt x="177505" y="1550581"/>
                      </a:cubicBezTo>
                      <a:cubicBezTo>
                        <a:pt x="186365" y="1548809"/>
                        <a:pt x="179277" y="1488558"/>
                        <a:pt x="188137" y="1433623"/>
                      </a:cubicBezTo>
                      <a:cubicBezTo>
                        <a:pt x="196997" y="1378688"/>
                        <a:pt x="220035" y="1279451"/>
                        <a:pt x="230668" y="1220972"/>
                      </a:cubicBezTo>
                      <a:cubicBezTo>
                        <a:pt x="241301" y="1162493"/>
                        <a:pt x="246617" y="1079205"/>
                        <a:pt x="251933" y="1082749"/>
                      </a:cubicBezTo>
                      <a:cubicBezTo>
                        <a:pt x="257249" y="1086293"/>
                        <a:pt x="257249" y="1185530"/>
                        <a:pt x="262565" y="1242237"/>
                      </a:cubicBezTo>
                      <a:cubicBezTo>
                        <a:pt x="267881" y="1298944"/>
                        <a:pt x="278514" y="1384005"/>
                        <a:pt x="283830" y="1422991"/>
                      </a:cubicBezTo>
                      <a:cubicBezTo>
                        <a:pt x="289146" y="1461977"/>
                        <a:pt x="285603" y="1481469"/>
                        <a:pt x="294463" y="1476153"/>
                      </a:cubicBezTo>
                      <a:cubicBezTo>
                        <a:pt x="303324" y="1470837"/>
                        <a:pt x="319272" y="1440711"/>
                        <a:pt x="336993" y="1391093"/>
                      </a:cubicBezTo>
                      <a:cubicBezTo>
                        <a:pt x="354714" y="1341475"/>
                        <a:pt x="388384" y="1245781"/>
                        <a:pt x="400789" y="1178442"/>
                      </a:cubicBezTo>
                      <a:cubicBezTo>
                        <a:pt x="413194" y="1111103"/>
                        <a:pt x="404333" y="1056168"/>
                        <a:pt x="411421" y="987056"/>
                      </a:cubicBezTo>
                      <a:cubicBezTo>
                        <a:pt x="418509" y="917944"/>
                        <a:pt x="438003" y="910856"/>
                        <a:pt x="443319" y="763772"/>
                      </a:cubicBezTo>
                      <a:cubicBezTo>
                        <a:pt x="448635" y="616688"/>
                        <a:pt x="443319" y="104553"/>
                        <a:pt x="443319" y="104553"/>
                      </a:cubicBezTo>
                      <a:lnTo>
                        <a:pt x="443319" y="72656"/>
                      </a:lnTo>
                      <a:cubicBezTo>
                        <a:pt x="416738" y="67340"/>
                        <a:pt x="283830" y="72656"/>
                        <a:pt x="283830" y="72656"/>
                      </a:cubicBezTo>
                      <a:lnTo>
                        <a:pt x="49914" y="72656"/>
                      </a:lnTo>
                      <a:cubicBezTo>
                        <a:pt x="5612" y="70884"/>
                        <a:pt x="21857" y="29535"/>
                        <a:pt x="18017" y="62023"/>
                      </a:cubicBezTo>
                      <a:cubicBezTo>
                        <a:pt x="14178" y="94511"/>
                        <a:pt x="32193" y="0"/>
                        <a:pt x="26877" y="267586"/>
                      </a:cubicBezTo>
                      <a:cubicBezTo>
                        <a:pt x="21561" y="535172"/>
                        <a:pt x="0" y="1466112"/>
                        <a:pt x="7384" y="1678172"/>
                      </a:cubicBez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Rectangle 1"/>
                <p:cNvSpPr/>
                <p:nvPr/>
              </p:nvSpPr>
              <p:spPr>
                <a:xfrm>
                  <a:off x="6705600" y="838200"/>
                  <a:ext cx="2136648" cy="487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Freeform 70"/>
                <p:cNvSpPr/>
                <p:nvPr/>
              </p:nvSpPr>
              <p:spPr>
                <a:xfrm>
                  <a:off x="7162800" y="1848293"/>
                  <a:ext cx="450112" cy="1779182"/>
                </a:xfrm>
                <a:custGeom>
                  <a:avLst/>
                  <a:gdLst>
                    <a:gd name="connsiteX0" fmla="*/ 42530 w 478465"/>
                    <a:gd name="connsiteY0" fmla="*/ 1745512 h 1928038"/>
                    <a:gd name="connsiteX1" fmla="*/ 63795 w 478465"/>
                    <a:gd name="connsiteY1" fmla="*/ 671623 h 1928038"/>
                    <a:gd name="connsiteX2" fmla="*/ 74427 w 478465"/>
                    <a:gd name="connsiteY2" fmla="*/ 501502 h 1928038"/>
                    <a:gd name="connsiteX3" fmla="*/ 106325 w 478465"/>
                    <a:gd name="connsiteY3" fmla="*/ 554665 h 1928038"/>
                    <a:gd name="connsiteX4" fmla="*/ 127590 w 478465"/>
                    <a:gd name="connsiteY4" fmla="*/ 97465 h 1928038"/>
                    <a:gd name="connsiteX5" fmla="*/ 148855 w 478465"/>
                    <a:gd name="connsiteY5" fmla="*/ 501502 h 1928038"/>
                    <a:gd name="connsiteX6" fmla="*/ 170120 w 478465"/>
                    <a:gd name="connsiteY6" fmla="*/ 1772 h 1928038"/>
                    <a:gd name="connsiteX7" fmla="*/ 191386 w 478465"/>
                    <a:gd name="connsiteY7" fmla="*/ 490870 h 1928038"/>
                    <a:gd name="connsiteX8" fmla="*/ 212651 w 478465"/>
                    <a:gd name="connsiteY8" fmla="*/ 235688 h 1928038"/>
                    <a:gd name="connsiteX9" fmla="*/ 255181 w 478465"/>
                    <a:gd name="connsiteY9" fmla="*/ 533400 h 1928038"/>
                    <a:gd name="connsiteX10" fmla="*/ 265813 w 478465"/>
                    <a:gd name="connsiteY10" fmla="*/ 235688 h 1928038"/>
                    <a:gd name="connsiteX11" fmla="*/ 340241 w 478465"/>
                    <a:gd name="connsiteY11" fmla="*/ 916172 h 1928038"/>
                    <a:gd name="connsiteX12" fmla="*/ 361506 w 478465"/>
                    <a:gd name="connsiteY12" fmla="*/ 1288312 h 1928038"/>
                    <a:gd name="connsiteX13" fmla="*/ 382772 w 478465"/>
                    <a:gd name="connsiteY13" fmla="*/ 1660451 h 1928038"/>
                    <a:gd name="connsiteX14" fmla="*/ 393404 w 478465"/>
                    <a:gd name="connsiteY14" fmla="*/ 1766777 h 1928038"/>
                    <a:gd name="connsiteX15" fmla="*/ 425302 w 478465"/>
                    <a:gd name="connsiteY15" fmla="*/ 1586023 h 1928038"/>
                    <a:gd name="connsiteX16" fmla="*/ 446567 w 478465"/>
                    <a:gd name="connsiteY16" fmla="*/ 1692349 h 1928038"/>
                    <a:gd name="connsiteX17" fmla="*/ 457200 w 478465"/>
                    <a:gd name="connsiteY17" fmla="*/ 1766777 h 1928038"/>
                    <a:gd name="connsiteX18" fmla="*/ 318976 w 478465"/>
                    <a:gd name="connsiteY18" fmla="*/ 1766777 h 1928038"/>
                    <a:gd name="connsiteX19" fmla="*/ 42530 w 478465"/>
                    <a:gd name="connsiteY19" fmla="*/ 1745512 h 1928038"/>
                    <a:gd name="connsiteX0" fmla="*/ 42530 w 478465"/>
                    <a:gd name="connsiteY0" fmla="*/ 1745512 h 1936898"/>
                    <a:gd name="connsiteX1" fmla="*/ 63795 w 478465"/>
                    <a:gd name="connsiteY1" fmla="*/ 671623 h 1936898"/>
                    <a:gd name="connsiteX2" fmla="*/ 74427 w 478465"/>
                    <a:gd name="connsiteY2" fmla="*/ 501502 h 1936898"/>
                    <a:gd name="connsiteX3" fmla="*/ 106325 w 478465"/>
                    <a:gd name="connsiteY3" fmla="*/ 554665 h 1936898"/>
                    <a:gd name="connsiteX4" fmla="*/ 127590 w 478465"/>
                    <a:gd name="connsiteY4" fmla="*/ 97465 h 1936898"/>
                    <a:gd name="connsiteX5" fmla="*/ 148855 w 478465"/>
                    <a:gd name="connsiteY5" fmla="*/ 501502 h 1936898"/>
                    <a:gd name="connsiteX6" fmla="*/ 170120 w 478465"/>
                    <a:gd name="connsiteY6" fmla="*/ 1772 h 1936898"/>
                    <a:gd name="connsiteX7" fmla="*/ 191386 w 478465"/>
                    <a:gd name="connsiteY7" fmla="*/ 490870 h 1936898"/>
                    <a:gd name="connsiteX8" fmla="*/ 212651 w 478465"/>
                    <a:gd name="connsiteY8" fmla="*/ 235688 h 1936898"/>
                    <a:gd name="connsiteX9" fmla="*/ 255181 w 478465"/>
                    <a:gd name="connsiteY9" fmla="*/ 533400 h 1936898"/>
                    <a:gd name="connsiteX10" fmla="*/ 265813 w 478465"/>
                    <a:gd name="connsiteY10" fmla="*/ 235688 h 1936898"/>
                    <a:gd name="connsiteX11" fmla="*/ 340241 w 478465"/>
                    <a:gd name="connsiteY11" fmla="*/ 916172 h 1936898"/>
                    <a:gd name="connsiteX12" fmla="*/ 361506 w 478465"/>
                    <a:gd name="connsiteY12" fmla="*/ 1288312 h 1936898"/>
                    <a:gd name="connsiteX13" fmla="*/ 382772 w 478465"/>
                    <a:gd name="connsiteY13" fmla="*/ 1660451 h 1936898"/>
                    <a:gd name="connsiteX14" fmla="*/ 393404 w 478465"/>
                    <a:gd name="connsiteY14" fmla="*/ 1766777 h 1936898"/>
                    <a:gd name="connsiteX15" fmla="*/ 425302 w 478465"/>
                    <a:gd name="connsiteY15" fmla="*/ 1586023 h 1936898"/>
                    <a:gd name="connsiteX16" fmla="*/ 446567 w 478465"/>
                    <a:gd name="connsiteY16" fmla="*/ 1692349 h 1936898"/>
                    <a:gd name="connsiteX17" fmla="*/ 457200 w 478465"/>
                    <a:gd name="connsiteY17" fmla="*/ 1766777 h 1936898"/>
                    <a:gd name="connsiteX18" fmla="*/ 318976 w 478465"/>
                    <a:gd name="connsiteY18" fmla="*/ 1766777 h 1936898"/>
                    <a:gd name="connsiteX19" fmla="*/ 104553 w 478465"/>
                    <a:gd name="connsiteY19" fmla="*/ 1733107 h 1936898"/>
                    <a:gd name="connsiteX20" fmla="*/ 42530 w 478465"/>
                    <a:gd name="connsiteY20" fmla="*/ 1745512 h 1936898"/>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5779 w 419691"/>
                    <a:gd name="connsiteY0" fmla="*/ 15045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045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0 w 450112"/>
                    <a:gd name="connsiteY0" fmla="*/ 1580707 h 1779182"/>
                    <a:gd name="connsiteX1" fmla="*/ 35442 w 450112"/>
                    <a:gd name="connsiteY1" fmla="*/ 671623 h 1779182"/>
                    <a:gd name="connsiteX2" fmla="*/ 46074 w 450112"/>
                    <a:gd name="connsiteY2" fmla="*/ 501502 h 1779182"/>
                    <a:gd name="connsiteX3" fmla="*/ 77972 w 450112"/>
                    <a:gd name="connsiteY3" fmla="*/ 554665 h 1779182"/>
                    <a:gd name="connsiteX4" fmla="*/ 99237 w 450112"/>
                    <a:gd name="connsiteY4" fmla="*/ 97465 h 1779182"/>
                    <a:gd name="connsiteX5" fmla="*/ 120502 w 450112"/>
                    <a:gd name="connsiteY5" fmla="*/ 501502 h 1779182"/>
                    <a:gd name="connsiteX6" fmla="*/ 141767 w 450112"/>
                    <a:gd name="connsiteY6" fmla="*/ 1772 h 1779182"/>
                    <a:gd name="connsiteX7" fmla="*/ 163033 w 450112"/>
                    <a:gd name="connsiteY7" fmla="*/ 490870 h 1779182"/>
                    <a:gd name="connsiteX8" fmla="*/ 184298 w 450112"/>
                    <a:gd name="connsiteY8" fmla="*/ 235688 h 1779182"/>
                    <a:gd name="connsiteX9" fmla="*/ 226828 w 450112"/>
                    <a:gd name="connsiteY9" fmla="*/ 533400 h 1779182"/>
                    <a:gd name="connsiteX10" fmla="*/ 237460 w 450112"/>
                    <a:gd name="connsiteY10" fmla="*/ 235688 h 1779182"/>
                    <a:gd name="connsiteX11" fmla="*/ 311888 w 450112"/>
                    <a:gd name="connsiteY11" fmla="*/ 916172 h 1779182"/>
                    <a:gd name="connsiteX12" fmla="*/ 333153 w 450112"/>
                    <a:gd name="connsiteY12" fmla="*/ 1288312 h 1779182"/>
                    <a:gd name="connsiteX13" fmla="*/ 354419 w 450112"/>
                    <a:gd name="connsiteY13" fmla="*/ 1660451 h 1779182"/>
                    <a:gd name="connsiteX14" fmla="*/ 365051 w 450112"/>
                    <a:gd name="connsiteY14" fmla="*/ 1766777 h 1779182"/>
                    <a:gd name="connsiteX15" fmla="*/ 396949 w 450112"/>
                    <a:gd name="connsiteY15" fmla="*/ 1586023 h 1779182"/>
                    <a:gd name="connsiteX16" fmla="*/ 418214 w 450112"/>
                    <a:gd name="connsiteY16" fmla="*/ 1692349 h 1779182"/>
                    <a:gd name="connsiteX17" fmla="*/ 428847 w 450112"/>
                    <a:gd name="connsiteY17" fmla="*/ 1766777 h 1779182"/>
                    <a:gd name="connsiteX18" fmla="*/ 290623 w 450112"/>
                    <a:gd name="connsiteY18" fmla="*/ 1766777 h 1779182"/>
                    <a:gd name="connsiteX19" fmla="*/ 76200 w 450112"/>
                    <a:gd name="connsiteY19" fmla="*/ 1733107 h 1779182"/>
                    <a:gd name="connsiteX20" fmla="*/ 0 w 450112"/>
                    <a:gd name="connsiteY20" fmla="*/ 1580707 h 177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112" h="1779182">
                      <a:moveTo>
                        <a:pt x="0" y="1580707"/>
                      </a:moveTo>
                      <a:cubicBezTo>
                        <a:pt x="37214" y="1332614"/>
                        <a:pt x="27763" y="851490"/>
                        <a:pt x="35442" y="671623"/>
                      </a:cubicBezTo>
                      <a:cubicBezTo>
                        <a:pt x="43121" y="491756"/>
                        <a:pt x="38986" y="520995"/>
                        <a:pt x="46074" y="501502"/>
                      </a:cubicBezTo>
                      <a:cubicBezTo>
                        <a:pt x="53162" y="482009"/>
                        <a:pt x="69112" y="622004"/>
                        <a:pt x="77972" y="554665"/>
                      </a:cubicBezTo>
                      <a:cubicBezTo>
                        <a:pt x="86832" y="487326"/>
                        <a:pt x="92149" y="106326"/>
                        <a:pt x="99237" y="97465"/>
                      </a:cubicBezTo>
                      <a:cubicBezTo>
                        <a:pt x="106325" y="88604"/>
                        <a:pt x="113414" y="517451"/>
                        <a:pt x="120502" y="501502"/>
                      </a:cubicBezTo>
                      <a:cubicBezTo>
                        <a:pt x="127590" y="485553"/>
                        <a:pt x="134679" y="3544"/>
                        <a:pt x="141767" y="1772"/>
                      </a:cubicBezTo>
                      <a:cubicBezTo>
                        <a:pt x="148855" y="0"/>
                        <a:pt x="155945" y="451884"/>
                        <a:pt x="163033" y="490870"/>
                      </a:cubicBezTo>
                      <a:cubicBezTo>
                        <a:pt x="170121" y="529856"/>
                        <a:pt x="173666" y="228600"/>
                        <a:pt x="184298" y="235688"/>
                      </a:cubicBezTo>
                      <a:cubicBezTo>
                        <a:pt x="194930" y="242776"/>
                        <a:pt x="217968" y="533400"/>
                        <a:pt x="226828" y="533400"/>
                      </a:cubicBezTo>
                      <a:cubicBezTo>
                        <a:pt x="235688" y="533400"/>
                        <a:pt x="223283" y="171893"/>
                        <a:pt x="237460" y="235688"/>
                      </a:cubicBezTo>
                      <a:cubicBezTo>
                        <a:pt x="251637" y="299483"/>
                        <a:pt x="295939" y="740735"/>
                        <a:pt x="311888" y="916172"/>
                      </a:cubicBezTo>
                      <a:cubicBezTo>
                        <a:pt x="327837" y="1091609"/>
                        <a:pt x="333153" y="1288312"/>
                        <a:pt x="333153" y="1288312"/>
                      </a:cubicBezTo>
                      <a:cubicBezTo>
                        <a:pt x="340241" y="1412358"/>
                        <a:pt x="349103" y="1580707"/>
                        <a:pt x="354419" y="1660451"/>
                      </a:cubicBezTo>
                      <a:cubicBezTo>
                        <a:pt x="359735" y="1740195"/>
                        <a:pt x="357963" y="1779182"/>
                        <a:pt x="365051" y="1766777"/>
                      </a:cubicBezTo>
                      <a:cubicBezTo>
                        <a:pt x="372139" y="1754372"/>
                        <a:pt x="388089" y="1598428"/>
                        <a:pt x="396949" y="1586023"/>
                      </a:cubicBezTo>
                      <a:cubicBezTo>
                        <a:pt x="405809" y="1573618"/>
                        <a:pt x="412898" y="1662223"/>
                        <a:pt x="418214" y="1692349"/>
                      </a:cubicBezTo>
                      <a:cubicBezTo>
                        <a:pt x="423530" y="1722475"/>
                        <a:pt x="450112" y="1754372"/>
                        <a:pt x="428847" y="1766777"/>
                      </a:cubicBezTo>
                      <a:cubicBezTo>
                        <a:pt x="407582" y="1779182"/>
                        <a:pt x="349397" y="1772389"/>
                        <a:pt x="290623" y="1766777"/>
                      </a:cubicBezTo>
                      <a:cubicBezTo>
                        <a:pt x="231849" y="1761165"/>
                        <a:pt x="124637" y="1764119"/>
                        <a:pt x="76200" y="1733107"/>
                      </a:cubicBezTo>
                      <a:cubicBezTo>
                        <a:pt x="27763" y="1702095"/>
                        <a:pt x="17721" y="1772093"/>
                        <a:pt x="0" y="1580707"/>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72" name="TextBox 71"/>
                <p:cNvSpPr txBox="1">
                  <a:spLocks noChangeArrowheads="1"/>
                </p:cNvSpPr>
                <p:nvPr/>
              </p:nvSpPr>
              <p:spPr bwMode="auto">
                <a:xfrm>
                  <a:off x="6019800" y="5943600"/>
                  <a:ext cx="1361270" cy="461665"/>
                </a:xfrm>
                <a:prstGeom prst="rect">
                  <a:avLst/>
                </a:prstGeom>
                <a:ln w="38100">
                  <a:solidFill>
                    <a:schemeClr val="tx1"/>
                  </a:solidFill>
                  <a:miter lim="800000"/>
                  <a:headEnd/>
                  <a:tailEnd/>
                </a:ln>
              </p:spPr>
              <p:txBody>
                <a:bodyPr wrap="none">
                  <a:spAutoFit/>
                </a:bodyPr>
                <a:lstStyle/>
                <a:p>
                  <a:r>
                    <a:rPr lang="en-US" sz="2400" b="1" dirty="0" smtClean="0"/>
                    <a:t>- 180,000</a:t>
                  </a:r>
                  <a:endParaRPr lang="en-US" sz="2400" b="1" dirty="0"/>
                </a:p>
              </p:txBody>
            </p:sp>
            <p:sp>
              <p:nvSpPr>
                <p:cNvPr id="73" name="Freeform 72"/>
                <p:cNvSpPr/>
                <p:nvPr/>
              </p:nvSpPr>
              <p:spPr>
                <a:xfrm>
                  <a:off x="7600214" y="3528237"/>
                  <a:ext cx="1086586" cy="1729563"/>
                </a:xfrm>
                <a:custGeom>
                  <a:avLst/>
                  <a:gdLst>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31898 w 1059712"/>
                    <a:gd name="connsiteY42" fmla="*/ 83288 h 1729563"/>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123338 w 1059712"/>
                    <a:gd name="connsiteY42" fmla="*/ 174728 h 1729563"/>
                    <a:gd name="connsiteX0" fmla="*/ 51390 w 1079204"/>
                    <a:gd name="connsiteY0" fmla="*/ 83288 h 1729563"/>
                    <a:gd name="connsiteX1" fmla="*/ 5316 w 1079204"/>
                    <a:gd name="connsiteY1" fmla="*/ 49618 h 1729563"/>
                    <a:gd name="connsiteX2" fmla="*/ 83288 w 1079204"/>
                    <a:gd name="connsiteY2" fmla="*/ 274674 h 1729563"/>
                    <a:gd name="connsiteX3" fmla="*/ 93921 w 1079204"/>
                    <a:gd name="connsiteY3" fmla="*/ 731874 h 1729563"/>
                    <a:gd name="connsiteX4" fmla="*/ 104553 w 1079204"/>
                    <a:gd name="connsiteY4" fmla="*/ 827567 h 1729563"/>
                    <a:gd name="connsiteX5" fmla="*/ 136451 w 1079204"/>
                    <a:gd name="connsiteY5" fmla="*/ 487325 h 1729563"/>
                    <a:gd name="connsiteX6" fmla="*/ 157716 w 1079204"/>
                    <a:gd name="connsiteY6" fmla="*/ 104553 h 1729563"/>
                    <a:gd name="connsiteX7" fmla="*/ 168349 w 1079204"/>
                    <a:gd name="connsiteY7" fmla="*/ 40758 h 1729563"/>
                    <a:gd name="connsiteX8" fmla="*/ 200246 w 1079204"/>
                    <a:gd name="connsiteY8" fmla="*/ 93920 h 1729563"/>
                    <a:gd name="connsiteX9" fmla="*/ 210879 w 1079204"/>
                    <a:gd name="connsiteY9" fmla="*/ 349102 h 1729563"/>
                    <a:gd name="connsiteX10" fmla="*/ 221511 w 1079204"/>
                    <a:gd name="connsiteY10" fmla="*/ 551120 h 1729563"/>
                    <a:gd name="connsiteX11" fmla="*/ 274674 w 1079204"/>
                    <a:gd name="connsiteY11" fmla="*/ 349102 h 1729563"/>
                    <a:gd name="connsiteX12" fmla="*/ 317204 w 1079204"/>
                    <a:gd name="connsiteY12" fmla="*/ 136451 h 1729563"/>
                    <a:gd name="connsiteX13" fmla="*/ 327837 w 1079204"/>
                    <a:gd name="connsiteY13" fmla="*/ 497958 h 1729563"/>
                    <a:gd name="connsiteX14" fmla="*/ 391632 w 1079204"/>
                    <a:gd name="connsiteY14" fmla="*/ 1231604 h 1729563"/>
                    <a:gd name="connsiteX15" fmla="*/ 402265 w 1079204"/>
                    <a:gd name="connsiteY15" fmla="*/ 1391092 h 1729563"/>
                    <a:gd name="connsiteX16" fmla="*/ 455428 w 1079204"/>
                    <a:gd name="connsiteY16" fmla="*/ 1072116 h 1729563"/>
                    <a:gd name="connsiteX17" fmla="*/ 519223 w 1079204"/>
                    <a:gd name="connsiteY17" fmla="*/ 593651 h 1729563"/>
                    <a:gd name="connsiteX18" fmla="*/ 561753 w 1079204"/>
                    <a:gd name="connsiteY18" fmla="*/ 476692 h 1729563"/>
                    <a:gd name="connsiteX19" fmla="*/ 540488 w 1079204"/>
                    <a:gd name="connsiteY19" fmla="*/ 859465 h 1729563"/>
                    <a:gd name="connsiteX20" fmla="*/ 572386 w 1079204"/>
                    <a:gd name="connsiteY20" fmla="*/ 1284767 h 1729563"/>
                    <a:gd name="connsiteX21" fmla="*/ 593651 w 1079204"/>
                    <a:gd name="connsiteY21" fmla="*/ 1433623 h 1729563"/>
                    <a:gd name="connsiteX22" fmla="*/ 646814 w 1079204"/>
                    <a:gd name="connsiteY22" fmla="*/ 955158 h 1729563"/>
                    <a:gd name="connsiteX23" fmla="*/ 657446 w 1079204"/>
                    <a:gd name="connsiteY23" fmla="*/ 1433623 h 1729563"/>
                    <a:gd name="connsiteX24" fmla="*/ 668079 w 1079204"/>
                    <a:gd name="connsiteY24" fmla="*/ 1465520 h 1729563"/>
                    <a:gd name="connsiteX25" fmla="*/ 710609 w 1079204"/>
                    <a:gd name="connsiteY25" fmla="*/ 1114646 h 1729563"/>
                    <a:gd name="connsiteX26" fmla="*/ 721242 w 1079204"/>
                    <a:gd name="connsiteY26" fmla="*/ 848832 h 1729563"/>
                    <a:gd name="connsiteX27" fmla="*/ 753139 w 1079204"/>
                    <a:gd name="connsiteY27" fmla="*/ 838199 h 1729563"/>
                    <a:gd name="connsiteX28" fmla="*/ 785037 w 1079204"/>
                    <a:gd name="connsiteY28" fmla="*/ 827567 h 1729563"/>
                    <a:gd name="connsiteX29" fmla="*/ 827567 w 1079204"/>
                    <a:gd name="connsiteY29" fmla="*/ 848832 h 1729563"/>
                    <a:gd name="connsiteX30" fmla="*/ 870097 w 1079204"/>
                    <a:gd name="connsiteY30" fmla="*/ 1135911 h 1729563"/>
                    <a:gd name="connsiteX31" fmla="*/ 901995 w 1079204"/>
                    <a:gd name="connsiteY31" fmla="*/ 1508051 h 1729563"/>
                    <a:gd name="connsiteX32" fmla="*/ 933893 w 1079204"/>
                    <a:gd name="connsiteY32" fmla="*/ 1422990 h 1729563"/>
                    <a:gd name="connsiteX33" fmla="*/ 965790 w 1079204"/>
                    <a:gd name="connsiteY33" fmla="*/ 1550581 h 1729563"/>
                    <a:gd name="connsiteX34" fmla="*/ 997688 w 1079204"/>
                    <a:gd name="connsiteY34" fmla="*/ 1720702 h 1729563"/>
                    <a:gd name="connsiteX35" fmla="*/ 1008321 w 1079204"/>
                    <a:gd name="connsiteY35" fmla="*/ 1497418 h 1729563"/>
                    <a:gd name="connsiteX36" fmla="*/ 1018953 w 1079204"/>
                    <a:gd name="connsiteY36" fmla="*/ 1210339 h 1729563"/>
                    <a:gd name="connsiteX37" fmla="*/ 1040218 w 1079204"/>
                    <a:gd name="connsiteY37" fmla="*/ 1072116 h 1729563"/>
                    <a:gd name="connsiteX38" fmla="*/ 1050851 w 1079204"/>
                    <a:gd name="connsiteY38" fmla="*/ 710609 h 1729563"/>
                    <a:gd name="connsiteX39" fmla="*/ 1072116 w 1079204"/>
                    <a:gd name="connsiteY39" fmla="*/ 104553 h 1729563"/>
                    <a:gd name="connsiteX40" fmla="*/ 1061483 w 1079204"/>
                    <a:gd name="connsiteY40" fmla="*/ 83288 h 1729563"/>
                    <a:gd name="connsiteX41" fmla="*/ 965790 w 1079204"/>
                    <a:gd name="connsiteY41" fmla="*/ 83288 h 1729563"/>
                    <a:gd name="connsiteX42" fmla="*/ 274674 w 1079204"/>
                    <a:gd name="connsiteY42" fmla="*/ 83288 h 1729563"/>
                    <a:gd name="connsiteX43" fmla="*/ 142830 w 1079204"/>
                    <a:gd name="connsiteY43" fmla="*/ 174728 h 1729563"/>
                    <a:gd name="connsiteX0" fmla="*/ 51390 w 1079204"/>
                    <a:gd name="connsiteY0" fmla="*/ 461808 h 2108083"/>
                    <a:gd name="connsiteX1" fmla="*/ 5316 w 1079204"/>
                    <a:gd name="connsiteY1" fmla="*/ 428138 h 2108083"/>
                    <a:gd name="connsiteX2" fmla="*/ 83288 w 1079204"/>
                    <a:gd name="connsiteY2" fmla="*/ 653194 h 2108083"/>
                    <a:gd name="connsiteX3" fmla="*/ 93921 w 1079204"/>
                    <a:gd name="connsiteY3" fmla="*/ 1110394 h 2108083"/>
                    <a:gd name="connsiteX4" fmla="*/ 104553 w 1079204"/>
                    <a:gd name="connsiteY4" fmla="*/ 1206087 h 2108083"/>
                    <a:gd name="connsiteX5" fmla="*/ 136451 w 1079204"/>
                    <a:gd name="connsiteY5" fmla="*/ 865845 h 2108083"/>
                    <a:gd name="connsiteX6" fmla="*/ 157716 w 1079204"/>
                    <a:gd name="connsiteY6" fmla="*/ 483073 h 2108083"/>
                    <a:gd name="connsiteX7" fmla="*/ 168349 w 1079204"/>
                    <a:gd name="connsiteY7" fmla="*/ 419278 h 2108083"/>
                    <a:gd name="connsiteX8" fmla="*/ 200246 w 1079204"/>
                    <a:gd name="connsiteY8" fmla="*/ 472440 h 2108083"/>
                    <a:gd name="connsiteX9" fmla="*/ 210879 w 1079204"/>
                    <a:gd name="connsiteY9" fmla="*/ 727622 h 2108083"/>
                    <a:gd name="connsiteX10" fmla="*/ 221511 w 1079204"/>
                    <a:gd name="connsiteY10" fmla="*/ 929640 h 2108083"/>
                    <a:gd name="connsiteX11" fmla="*/ 274674 w 1079204"/>
                    <a:gd name="connsiteY11" fmla="*/ 727622 h 2108083"/>
                    <a:gd name="connsiteX12" fmla="*/ 317204 w 1079204"/>
                    <a:gd name="connsiteY12" fmla="*/ 514971 h 2108083"/>
                    <a:gd name="connsiteX13" fmla="*/ 327837 w 1079204"/>
                    <a:gd name="connsiteY13" fmla="*/ 876478 h 2108083"/>
                    <a:gd name="connsiteX14" fmla="*/ 391632 w 1079204"/>
                    <a:gd name="connsiteY14" fmla="*/ 1610124 h 2108083"/>
                    <a:gd name="connsiteX15" fmla="*/ 402265 w 1079204"/>
                    <a:gd name="connsiteY15" fmla="*/ 1769612 h 2108083"/>
                    <a:gd name="connsiteX16" fmla="*/ 455428 w 1079204"/>
                    <a:gd name="connsiteY16" fmla="*/ 1450636 h 2108083"/>
                    <a:gd name="connsiteX17" fmla="*/ 519223 w 1079204"/>
                    <a:gd name="connsiteY17" fmla="*/ 972171 h 2108083"/>
                    <a:gd name="connsiteX18" fmla="*/ 561753 w 1079204"/>
                    <a:gd name="connsiteY18" fmla="*/ 855212 h 2108083"/>
                    <a:gd name="connsiteX19" fmla="*/ 540488 w 1079204"/>
                    <a:gd name="connsiteY19" fmla="*/ 1237985 h 2108083"/>
                    <a:gd name="connsiteX20" fmla="*/ 572386 w 1079204"/>
                    <a:gd name="connsiteY20" fmla="*/ 1663287 h 2108083"/>
                    <a:gd name="connsiteX21" fmla="*/ 593651 w 1079204"/>
                    <a:gd name="connsiteY21" fmla="*/ 1812143 h 2108083"/>
                    <a:gd name="connsiteX22" fmla="*/ 646814 w 1079204"/>
                    <a:gd name="connsiteY22" fmla="*/ 1333678 h 2108083"/>
                    <a:gd name="connsiteX23" fmla="*/ 657446 w 1079204"/>
                    <a:gd name="connsiteY23" fmla="*/ 1812143 h 2108083"/>
                    <a:gd name="connsiteX24" fmla="*/ 668079 w 1079204"/>
                    <a:gd name="connsiteY24" fmla="*/ 1844040 h 2108083"/>
                    <a:gd name="connsiteX25" fmla="*/ 710609 w 1079204"/>
                    <a:gd name="connsiteY25" fmla="*/ 1493166 h 2108083"/>
                    <a:gd name="connsiteX26" fmla="*/ 721242 w 1079204"/>
                    <a:gd name="connsiteY26" fmla="*/ 1227352 h 2108083"/>
                    <a:gd name="connsiteX27" fmla="*/ 753139 w 1079204"/>
                    <a:gd name="connsiteY27" fmla="*/ 1216719 h 2108083"/>
                    <a:gd name="connsiteX28" fmla="*/ 785037 w 1079204"/>
                    <a:gd name="connsiteY28" fmla="*/ 1206087 h 2108083"/>
                    <a:gd name="connsiteX29" fmla="*/ 827567 w 1079204"/>
                    <a:gd name="connsiteY29" fmla="*/ 1227352 h 2108083"/>
                    <a:gd name="connsiteX30" fmla="*/ 870097 w 1079204"/>
                    <a:gd name="connsiteY30" fmla="*/ 1514431 h 2108083"/>
                    <a:gd name="connsiteX31" fmla="*/ 901995 w 1079204"/>
                    <a:gd name="connsiteY31" fmla="*/ 1886571 h 2108083"/>
                    <a:gd name="connsiteX32" fmla="*/ 933893 w 1079204"/>
                    <a:gd name="connsiteY32" fmla="*/ 1801510 h 2108083"/>
                    <a:gd name="connsiteX33" fmla="*/ 965790 w 1079204"/>
                    <a:gd name="connsiteY33" fmla="*/ 1929101 h 2108083"/>
                    <a:gd name="connsiteX34" fmla="*/ 997688 w 1079204"/>
                    <a:gd name="connsiteY34" fmla="*/ 2099222 h 2108083"/>
                    <a:gd name="connsiteX35" fmla="*/ 1008321 w 1079204"/>
                    <a:gd name="connsiteY35" fmla="*/ 1875938 h 2108083"/>
                    <a:gd name="connsiteX36" fmla="*/ 1018953 w 1079204"/>
                    <a:gd name="connsiteY36" fmla="*/ 1588859 h 2108083"/>
                    <a:gd name="connsiteX37" fmla="*/ 1040218 w 1079204"/>
                    <a:gd name="connsiteY37" fmla="*/ 1450636 h 2108083"/>
                    <a:gd name="connsiteX38" fmla="*/ 1050851 w 1079204"/>
                    <a:gd name="connsiteY38" fmla="*/ 1089129 h 2108083"/>
                    <a:gd name="connsiteX39" fmla="*/ 1072116 w 1079204"/>
                    <a:gd name="connsiteY39" fmla="*/ 483073 h 2108083"/>
                    <a:gd name="connsiteX40" fmla="*/ 1061483 w 1079204"/>
                    <a:gd name="connsiteY40" fmla="*/ 461808 h 2108083"/>
                    <a:gd name="connsiteX41" fmla="*/ 965790 w 1079204"/>
                    <a:gd name="connsiteY41" fmla="*/ 461808 h 2108083"/>
                    <a:gd name="connsiteX42" fmla="*/ 274674 w 1079204"/>
                    <a:gd name="connsiteY42" fmla="*/ 461808 h 2108083"/>
                    <a:gd name="connsiteX43" fmla="*/ 81516 w 1079204"/>
                    <a:gd name="connsiteY43" fmla="*/ 123338 h 2108083"/>
                    <a:gd name="connsiteX0" fmla="*/ 29416 w 1057230"/>
                    <a:gd name="connsiteY0" fmla="*/ 461808 h 2108083"/>
                    <a:gd name="connsiteX1" fmla="*/ 59542 w 1057230"/>
                    <a:gd name="connsiteY1" fmla="*/ 580538 h 2108083"/>
                    <a:gd name="connsiteX2" fmla="*/ 61314 w 1057230"/>
                    <a:gd name="connsiteY2" fmla="*/ 653194 h 2108083"/>
                    <a:gd name="connsiteX3" fmla="*/ 71947 w 1057230"/>
                    <a:gd name="connsiteY3" fmla="*/ 1110394 h 2108083"/>
                    <a:gd name="connsiteX4" fmla="*/ 82579 w 1057230"/>
                    <a:gd name="connsiteY4" fmla="*/ 1206087 h 2108083"/>
                    <a:gd name="connsiteX5" fmla="*/ 114477 w 1057230"/>
                    <a:gd name="connsiteY5" fmla="*/ 865845 h 2108083"/>
                    <a:gd name="connsiteX6" fmla="*/ 135742 w 1057230"/>
                    <a:gd name="connsiteY6" fmla="*/ 483073 h 2108083"/>
                    <a:gd name="connsiteX7" fmla="*/ 146375 w 1057230"/>
                    <a:gd name="connsiteY7" fmla="*/ 419278 h 2108083"/>
                    <a:gd name="connsiteX8" fmla="*/ 178272 w 1057230"/>
                    <a:gd name="connsiteY8" fmla="*/ 472440 h 2108083"/>
                    <a:gd name="connsiteX9" fmla="*/ 188905 w 1057230"/>
                    <a:gd name="connsiteY9" fmla="*/ 727622 h 2108083"/>
                    <a:gd name="connsiteX10" fmla="*/ 199537 w 1057230"/>
                    <a:gd name="connsiteY10" fmla="*/ 929640 h 2108083"/>
                    <a:gd name="connsiteX11" fmla="*/ 252700 w 1057230"/>
                    <a:gd name="connsiteY11" fmla="*/ 727622 h 2108083"/>
                    <a:gd name="connsiteX12" fmla="*/ 295230 w 1057230"/>
                    <a:gd name="connsiteY12" fmla="*/ 514971 h 2108083"/>
                    <a:gd name="connsiteX13" fmla="*/ 305863 w 1057230"/>
                    <a:gd name="connsiteY13" fmla="*/ 876478 h 2108083"/>
                    <a:gd name="connsiteX14" fmla="*/ 369658 w 1057230"/>
                    <a:gd name="connsiteY14" fmla="*/ 1610124 h 2108083"/>
                    <a:gd name="connsiteX15" fmla="*/ 380291 w 1057230"/>
                    <a:gd name="connsiteY15" fmla="*/ 1769612 h 2108083"/>
                    <a:gd name="connsiteX16" fmla="*/ 433454 w 1057230"/>
                    <a:gd name="connsiteY16" fmla="*/ 1450636 h 2108083"/>
                    <a:gd name="connsiteX17" fmla="*/ 497249 w 1057230"/>
                    <a:gd name="connsiteY17" fmla="*/ 972171 h 2108083"/>
                    <a:gd name="connsiteX18" fmla="*/ 539779 w 1057230"/>
                    <a:gd name="connsiteY18" fmla="*/ 855212 h 2108083"/>
                    <a:gd name="connsiteX19" fmla="*/ 518514 w 1057230"/>
                    <a:gd name="connsiteY19" fmla="*/ 1237985 h 2108083"/>
                    <a:gd name="connsiteX20" fmla="*/ 550412 w 1057230"/>
                    <a:gd name="connsiteY20" fmla="*/ 1663287 h 2108083"/>
                    <a:gd name="connsiteX21" fmla="*/ 571677 w 1057230"/>
                    <a:gd name="connsiteY21" fmla="*/ 1812143 h 2108083"/>
                    <a:gd name="connsiteX22" fmla="*/ 624840 w 1057230"/>
                    <a:gd name="connsiteY22" fmla="*/ 1333678 h 2108083"/>
                    <a:gd name="connsiteX23" fmla="*/ 635472 w 1057230"/>
                    <a:gd name="connsiteY23" fmla="*/ 1812143 h 2108083"/>
                    <a:gd name="connsiteX24" fmla="*/ 646105 w 1057230"/>
                    <a:gd name="connsiteY24" fmla="*/ 1844040 h 2108083"/>
                    <a:gd name="connsiteX25" fmla="*/ 688635 w 1057230"/>
                    <a:gd name="connsiteY25" fmla="*/ 1493166 h 2108083"/>
                    <a:gd name="connsiteX26" fmla="*/ 699268 w 1057230"/>
                    <a:gd name="connsiteY26" fmla="*/ 1227352 h 2108083"/>
                    <a:gd name="connsiteX27" fmla="*/ 731165 w 1057230"/>
                    <a:gd name="connsiteY27" fmla="*/ 1216719 h 2108083"/>
                    <a:gd name="connsiteX28" fmla="*/ 763063 w 1057230"/>
                    <a:gd name="connsiteY28" fmla="*/ 1206087 h 2108083"/>
                    <a:gd name="connsiteX29" fmla="*/ 805593 w 1057230"/>
                    <a:gd name="connsiteY29" fmla="*/ 1227352 h 2108083"/>
                    <a:gd name="connsiteX30" fmla="*/ 848123 w 1057230"/>
                    <a:gd name="connsiteY30" fmla="*/ 1514431 h 2108083"/>
                    <a:gd name="connsiteX31" fmla="*/ 880021 w 1057230"/>
                    <a:gd name="connsiteY31" fmla="*/ 1886571 h 2108083"/>
                    <a:gd name="connsiteX32" fmla="*/ 911919 w 1057230"/>
                    <a:gd name="connsiteY32" fmla="*/ 1801510 h 2108083"/>
                    <a:gd name="connsiteX33" fmla="*/ 943816 w 1057230"/>
                    <a:gd name="connsiteY33" fmla="*/ 1929101 h 2108083"/>
                    <a:gd name="connsiteX34" fmla="*/ 975714 w 1057230"/>
                    <a:gd name="connsiteY34" fmla="*/ 2099222 h 2108083"/>
                    <a:gd name="connsiteX35" fmla="*/ 986347 w 1057230"/>
                    <a:gd name="connsiteY35" fmla="*/ 1875938 h 2108083"/>
                    <a:gd name="connsiteX36" fmla="*/ 996979 w 1057230"/>
                    <a:gd name="connsiteY36" fmla="*/ 1588859 h 2108083"/>
                    <a:gd name="connsiteX37" fmla="*/ 1018244 w 1057230"/>
                    <a:gd name="connsiteY37" fmla="*/ 1450636 h 2108083"/>
                    <a:gd name="connsiteX38" fmla="*/ 1028877 w 1057230"/>
                    <a:gd name="connsiteY38" fmla="*/ 1089129 h 2108083"/>
                    <a:gd name="connsiteX39" fmla="*/ 1050142 w 1057230"/>
                    <a:gd name="connsiteY39" fmla="*/ 483073 h 2108083"/>
                    <a:gd name="connsiteX40" fmla="*/ 1039509 w 1057230"/>
                    <a:gd name="connsiteY40" fmla="*/ 461808 h 2108083"/>
                    <a:gd name="connsiteX41" fmla="*/ 943816 w 1057230"/>
                    <a:gd name="connsiteY41" fmla="*/ 461808 h 2108083"/>
                    <a:gd name="connsiteX42" fmla="*/ 252700 w 1057230"/>
                    <a:gd name="connsiteY42" fmla="*/ 461808 h 2108083"/>
                    <a:gd name="connsiteX43" fmla="*/ 59542 w 1057230"/>
                    <a:gd name="connsiteY43" fmla="*/ 123338 h 2108083"/>
                    <a:gd name="connsiteX0" fmla="*/ 29416 w 1057230"/>
                    <a:gd name="connsiteY0" fmla="*/ 461808 h 2108083"/>
                    <a:gd name="connsiteX1" fmla="*/ 40492 w 1057230"/>
                    <a:gd name="connsiteY1" fmla="*/ 447188 h 2108083"/>
                    <a:gd name="connsiteX2" fmla="*/ 59542 w 1057230"/>
                    <a:gd name="connsiteY2" fmla="*/ 580538 h 2108083"/>
                    <a:gd name="connsiteX3" fmla="*/ 61314 w 1057230"/>
                    <a:gd name="connsiteY3" fmla="*/ 653194 h 2108083"/>
                    <a:gd name="connsiteX4" fmla="*/ 71947 w 1057230"/>
                    <a:gd name="connsiteY4" fmla="*/ 1110394 h 2108083"/>
                    <a:gd name="connsiteX5" fmla="*/ 82579 w 1057230"/>
                    <a:gd name="connsiteY5" fmla="*/ 1206087 h 2108083"/>
                    <a:gd name="connsiteX6" fmla="*/ 114477 w 1057230"/>
                    <a:gd name="connsiteY6" fmla="*/ 865845 h 2108083"/>
                    <a:gd name="connsiteX7" fmla="*/ 135742 w 1057230"/>
                    <a:gd name="connsiteY7" fmla="*/ 483073 h 2108083"/>
                    <a:gd name="connsiteX8" fmla="*/ 146375 w 1057230"/>
                    <a:gd name="connsiteY8" fmla="*/ 419278 h 2108083"/>
                    <a:gd name="connsiteX9" fmla="*/ 178272 w 1057230"/>
                    <a:gd name="connsiteY9" fmla="*/ 472440 h 2108083"/>
                    <a:gd name="connsiteX10" fmla="*/ 188905 w 1057230"/>
                    <a:gd name="connsiteY10" fmla="*/ 727622 h 2108083"/>
                    <a:gd name="connsiteX11" fmla="*/ 199537 w 1057230"/>
                    <a:gd name="connsiteY11" fmla="*/ 929640 h 2108083"/>
                    <a:gd name="connsiteX12" fmla="*/ 252700 w 1057230"/>
                    <a:gd name="connsiteY12" fmla="*/ 727622 h 2108083"/>
                    <a:gd name="connsiteX13" fmla="*/ 295230 w 1057230"/>
                    <a:gd name="connsiteY13" fmla="*/ 514971 h 2108083"/>
                    <a:gd name="connsiteX14" fmla="*/ 305863 w 1057230"/>
                    <a:gd name="connsiteY14" fmla="*/ 876478 h 2108083"/>
                    <a:gd name="connsiteX15" fmla="*/ 369658 w 1057230"/>
                    <a:gd name="connsiteY15" fmla="*/ 1610124 h 2108083"/>
                    <a:gd name="connsiteX16" fmla="*/ 380291 w 1057230"/>
                    <a:gd name="connsiteY16" fmla="*/ 1769612 h 2108083"/>
                    <a:gd name="connsiteX17" fmla="*/ 433454 w 1057230"/>
                    <a:gd name="connsiteY17" fmla="*/ 1450636 h 2108083"/>
                    <a:gd name="connsiteX18" fmla="*/ 497249 w 1057230"/>
                    <a:gd name="connsiteY18" fmla="*/ 972171 h 2108083"/>
                    <a:gd name="connsiteX19" fmla="*/ 539779 w 1057230"/>
                    <a:gd name="connsiteY19" fmla="*/ 855212 h 2108083"/>
                    <a:gd name="connsiteX20" fmla="*/ 518514 w 1057230"/>
                    <a:gd name="connsiteY20" fmla="*/ 1237985 h 2108083"/>
                    <a:gd name="connsiteX21" fmla="*/ 550412 w 1057230"/>
                    <a:gd name="connsiteY21" fmla="*/ 1663287 h 2108083"/>
                    <a:gd name="connsiteX22" fmla="*/ 571677 w 1057230"/>
                    <a:gd name="connsiteY22" fmla="*/ 1812143 h 2108083"/>
                    <a:gd name="connsiteX23" fmla="*/ 624840 w 1057230"/>
                    <a:gd name="connsiteY23" fmla="*/ 1333678 h 2108083"/>
                    <a:gd name="connsiteX24" fmla="*/ 635472 w 1057230"/>
                    <a:gd name="connsiteY24" fmla="*/ 1812143 h 2108083"/>
                    <a:gd name="connsiteX25" fmla="*/ 646105 w 1057230"/>
                    <a:gd name="connsiteY25" fmla="*/ 1844040 h 2108083"/>
                    <a:gd name="connsiteX26" fmla="*/ 688635 w 1057230"/>
                    <a:gd name="connsiteY26" fmla="*/ 1493166 h 2108083"/>
                    <a:gd name="connsiteX27" fmla="*/ 699268 w 1057230"/>
                    <a:gd name="connsiteY27" fmla="*/ 1227352 h 2108083"/>
                    <a:gd name="connsiteX28" fmla="*/ 731165 w 1057230"/>
                    <a:gd name="connsiteY28" fmla="*/ 1216719 h 2108083"/>
                    <a:gd name="connsiteX29" fmla="*/ 763063 w 1057230"/>
                    <a:gd name="connsiteY29" fmla="*/ 1206087 h 2108083"/>
                    <a:gd name="connsiteX30" fmla="*/ 805593 w 1057230"/>
                    <a:gd name="connsiteY30" fmla="*/ 1227352 h 2108083"/>
                    <a:gd name="connsiteX31" fmla="*/ 848123 w 1057230"/>
                    <a:gd name="connsiteY31" fmla="*/ 1514431 h 2108083"/>
                    <a:gd name="connsiteX32" fmla="*/ 880021 w 1057230"/>
                    <a:gd name="connsiteY32" fmla="*/ 1886571 h 2108083"/>
                    <a:gd name="connsiteX33" fmla="*/ 911919 w 1057230"/>
                    <a:gd name="connsiteY33" fmla="*/ 1801510 h 2108083"/>
                    <a:gd name="connsiteX34" fmla="*/ 943816 w 1057230"/>
                    <a:gd name="connsiteY34" fmla="*/ 1929101 h 2108083"/>
                    <a:gd name="connsiteX35" fmla="*/ 975714 w 1057230"/>
                    <a:gd name="connsiteY35" fmla="*/ 2099222 h 2108083"/>
                    <a:gd name="connsiteX36" fmla="*/ 986347 w 1057230"/>
                    <a:gd name="connsiteY36" fmla="*/ 1875938 h 2108083"/>
                    <a:gd name="connsiteX37" fmla="*/ 996979 w 1057230"/>
                    <a:gd name="connsiteY37" fmla="*/ 1588859 h 2108083"/>
                    <a:gd name="connsiteX38" fmla="*/ 1018244 w 1057230"/>
                    <a:gd name="connsiteY38" fmla="*/ 1450636 h 2108083"/>
                    <a:gd name="connsiteX39" fmla="*/ 1028877 w 1057230"/>
                    <a:gd name="connsiteY39" fmla="*/ 1089129 h 2108083"/>
                    <a:gd name="connsiteX40" fmla="*/ 1050142 w 1057230"/>
                    <a:gd name="connsiteY40" fmla="*/ 483073 h 2108083"/>
                    <a:gd name="connsiteX41" fmla="*/ 1039509 w 1057230"/>
                    <a:gd name="connsiteY41" fmla="*/ 461808 h 2108083"/>
                    <a:gd name="connsiteX42" fmla="*/ 943816 w 1057230"/>
                    <a:gd name="connsiteY42" fmla="*/ 461808 h 2108083"/>
                    <a:gd name="connsiteX43" fmla="*/ 252700 w 1057230"/>
                    <a:gd name="connsiteY43" fmla="*/ 461808 h 2108083"/>
                    <a:gd name="connsiteX44" fmla="*/ 59542 w 1057230"/>
                    <a:gd name="connsiteY44" fmla="*/ 123338 h 2108083"/>
                    <a:gd name="connsiteX0" fmla="*/ 51095 w 1078909"/>
                    <a:gd name="connsiteY0" fmla="*/ 461808 h 2108083"/>
                    <a:gd name="connsiteX1" fmla="*/ 5021 w 1078909"/>
                    <a:gd name="connsiteY1" fmla="*/ 580538 h 2108083"/>
                    <a:gd name="connsiteX2" fmla="*/ 81221 w 1078909"/>
                    <a:gd name="connsiteY2" fmla="*/ 580538 h 2108083"/>
                    <a:gd name="connsiteX3" fmla="*/ 82993 w 1078909"/>
                    <a:gd name="connsiteY3" fmla="*/ 653194 h 2108083"/>
                    <a:gd name="connsiteX4" fmla="*/ 93626 w 1078909"/>
                    <a:gd name="connsiteY4" fmla="*/ 1110394 h 2108083"/>
                    <a:gd name="connsiteX5" fmla="*/ 104258 w 1078909"/>
                    <a:gd name="connsiteY5" fmla="*/ 1206087 h 2108083"/>
                    <a:gd name="connsiteX6" fmla="*/ 136156 w 1078909"/>
                    <a:gd name="connsiteY6" fmla="*/ 865845 h 2108083"/>
                    <a:gd name="connsiteX7" fmla="*/ 157421 w 1078909"/>
                    <a:gd name="connsiteY7" fmla="*/ 483073 h 2108083"/>
                    <a:gd name="connsiteX8" fmla="*/ 168054 w 1078909"/>
                    <a:gd name="connsiteY8" fmla="*/ 419278 h 2108083"/>
                    <a:gd name="connsiteX9" fmla="*/ 199951 w 1078909"/>
                    <a:gd name="connsiteY9" fmla="*/ 472440 h 2108083"/>
                    <a:gd name="connsiteX10" fmla="*/ 210584 w 1078909"/>
                    <a:gd name="connsiteY10" fmla="*/ 727622 h 2108083"/>
                    <a:gd name="connsiteX11" fmla="*/ 221216 w 1078909"/>
                    <a:gd name="connsiteY11" fmla="*/ 929640 h 2108083"/>
                    <a:gd name="connsiteX12" fmla="*/ 274379 w 1078909"/>
                    <a:gd name="connsiteY12" fmla="*/ 727622 h 2108083"/>
                    <a:gd name="connsiteX13" fmla="*/ 316909 w 1078909"/>
                    <a:gd name="connsiteY13" fmla="*/ 514971 h 2108083"/>
                    <a:gd name="connsiteX14" fmla="*/ 327542 w 1078909"/>
                    <a:gd name="connsiteY14" fmla="*/ 876478 h 2108083"/>
                    <a:gd name="connsiteX15" fmla="*/ 391337 w 1078909"/>
                    <a:gd name="connsiteY15" fmla="*/ 1610124 h 2108083"/>
                    <a:gd name="connsiteX16" fmla="*/ 401970 w 1078909"/>
                    <a:gd name="connsiteY16" fmla="*/ 1769612 h 2108083"/>
                    <a:gd name="connsiteX17" fmla="*/ 455133 w 1078909"/>
                    <a:gd name="connsiteY17" fmla="*/ 1450636 h 2108083"/>
                    <a:gd name="connsiteX18" fmla="*/ 518928 w 1078909"/>
                    <a:gd name="connsiteY18" fmla="*/ 972171 h 2108083"/>
                    <a:gd name="connsiteX19" fmla="*/ 561458 w 1078909"/>
                    <a:gd name="connsiteY19" fmla="*/ 855212 h 2108083"/>
                    <a:gd name="connsiteX20" fmla="*/ 540193 w 1078909"/>
                    <a:gd name="connsiteY20" fmla="*/ 1237985 h 2108083"/>
                    <a:gd name="connsiteX21" fmla="*/ 572091 w 1078909"/>
                    <a:gd name="connsiteY21" fmla="*/ 1663287 h 2108083"/>
                    <a:gd name="connsiteX22" fmla="*/ 593356 w 1078909"/>
                    <a:gd name="connsiteY22" fmla="*/ 1812143 h 2108083"/>
                    <a:gd name="connsiteX23" fmla="*/ 646519 w 1078909"/>
                    <a:gd name="connsiteY23" fmla="*/ 1333678 h 2108083"/>
                    <a:gd name="connsiteX24" fmla="*/ 657151 w 1078909"/>
                    <a:gd name="connsiteY24" fmla="*/ 1812143 h 2108083"/>
                    <a:gd name="connsiteX25" fmla="*/ 667784 w 1078909"/>
                    <a:gd name="connsiteY25" fmla="*/ 1844040 h 2108083"/>
                    <a:gd name="connsiteX26" fmla="*/ 710314 w 1078909"/>
                    <a:gd name="connsiteY26" fmla="*/ 1493166 h 2108083"/>
                    <a:gd name="connsiteX27" fmla="*/ 720947 w 1078909"/>
                    <a:gd name="connsiteY27" fmla="*/ 1227352 h 2108083"/>
                    <a:gd name="connsiteX28" fmla="*/ 752844 w 1078909"/>
                    <a:gd name="connsiteY28" fmla="*/ 1216719 h 2108083"/>
                    <a:gd name="connsiteX29" fmla="*/ 784742 w 1078909"/>
                    <a:gd name="connsiteY29" fmla="*/ 1206087 h 2108083"/>
                    <a:gd name="connsiteX30" fmla="*/ 827272 w 1078909"/>
                    <a:gd name="connsiteY30" fmla="*/ 1227352 h 2108083"/>
                    <a:gd name="connsiteX31" fmla="*/ 869802 w 1078909"/>
                    <a:gd name="connsiteY31" fmla="*/ 1514431 h 2108083"/>
                    <a:gd name="connsiteX32" fmla="*/ 901700 w 1078909"/>
                    <a:gd name="connsiteY32" fmla="*/ 1886571 h 2108083"/>
                    <a:gd name="connsiteX33" fmla="*/ 933598 w 1078909"/>
                    <a:gd name="connsiteY33" fmla="*/ 1801510 h 2108083"/>
                    <a:gd name="connsiteX34" fmla="*/ 965495 w 1078909"/>
                    <a:gd name="connsiteY34" fmla="*/ 1929101 h 2108083"/>
                    <a:gd name="connsiteX35" fmla="*/ 997393 w 1078909"/>
                    <a:gd name="connsiteY35" fmla="*/ 2099222 h 2108083"/>
                    <a:gd name="connsiteX36" fmla="*/ 1008026 w 1078909"/>
                    <a:gd name="connsiteY36" fmla="*/ 1875938 h 2108083"/>
                    <a:gd name="connsiteX37" fmla="*/ 1018658 w 1078909"/>
                    <a:gd name="connsiteY37" fmla="*/ 1588859 h 2108083"/>
                    <a:gd name="connsiteX38" fmla="*/ 1039923 w 1078909"/>
                    <a:gd name="connsiteY38" fmla="*/ 1450636 h 2108083"/>
                    <a:gd name="connsiteX39" fmla="*/ 1050556 w 1078909"/>
                    <a:gd name="connsiteY39" fmla="*/ 1089129 h 2108083"/>
                    <a:gd name="connsiteX40" fmla="*/ 1071821 w 1078909"/>
                    <a:gd name="connsiteY40" fmla="*/ 483073 h 2108083"/>
                    <a:gd name="connsiteX41" fmla="*/ 1061188 w 1078909"/>
                    <a:gd name="connsiteY41" fmla="*/ 461808 h 2108083"/>
                    <a:gd name="connsiteX42" fmla="*/ 965495 w 1078909"/>
                    <a:gd name="connsiteY42" fmla="*/ 461808 h 2108083"/>
                    <a:gd name="connsiteX43" fmla="*/ 274379 w 1078909"/>
                    <a:gd name="connsiteY43" fmla="*/ 461808 h 2108083"/>
                    <a:gd name="connsiteX44" fmla="*/ 81221 w 1078909"/>
                    <a:gd name="connsiteY44" fmla="*/ 123338 h 2108083"/>
                    <a:gd name="connsiteX0" fmla="*/ 203494 w 1231308"/>
                    <a:gd name="connsiteY0" fmla="*/ 461808 h 2108083"/>
                    <a:gd name="connsiteX1" fmla="*/ 5021 w 1231308"/>
                    <a:gd name="connsiteY1" fmla="*/ 732938 h 2108083"/>
                    <a:gd name="connsiteX2" fmla="*/ 233620 w 1231308"/>
                    <a:gd name="connsiteY2" fmla="*/ 580538 h 2108083"/>
                    <a:gd name="connsiteX3" fmla="*/ 235392 w 1231308"/>
                    <a:gd name="connsiteY3" fmla="*/ 653194 h 2108083"/>
                    <a:gd name="connsiteX4" fmla="*/ 246025 w 1231308"/>
                    <a:gd name="connsiteY4" fmla="*/ 1110394 h 2108083"/>
                    <a:gd name="connsiteX5" fmla="*/ 256657 w 1231308"/>
                    <a:gd name="connsiteY5" fmla="*/ 1206087 h 2108083"/>
                    <a:gd name="connsiteX6" fmla="*/ 288555 w 1231308"/>
                    <a:gd name="connsiteY6" fmla="*/ 865845 h 2108083"/>
                    <a:gd name="connsiteX7" fmla="*/ 309820 w 1231308"/>
                    <a:gd name="connsiteY7" fmla="*/ 483073 h 2108083"/>
                    <a:gd name="connsiteX8" fmla="*/ 320453 w 1231308"/>
                    <a:gd name="connsiteY8" fmla="*/ 419278 h 2108083"/>
                    <a:gd name="connsiteX9" fmla="*/ 352350 w 1231308"/>
                    <a:gd name="connsiteY9" fmla="*/ 472440 h 2108083"/>
                    <a:gd name="connsiteX10" fmla="*/ 362983 w 1231308"/>
                    <a:gd name="connsiteY10" fmla="*/ 727622 h 2108083"/>
                    <a:gd name="connsiteX11" fmla="*/ 373615 w 1231308"/>
                    <a:gd name="connsiteY11" fmla="*/ 929640 h 2108083"/>
                    <a:gd name="connsiteX12" fmla="*/ 426778 w 1231308"/>
                    <a:gd name="connsiteY12" fmla="*/ 727622 h 2108083"/>
                    <a:gd name="connsiteX13" fmla="*/ 469308 w 1231308"/>
                    <a:gd name="connsiteY13" fmla="*/ 514971 h 2108083"/>
                    <a:gd name="connsiteX14" fmla="*/ 479941 w 1231308"/>
                    <a:gd name="connsiteY14" fmla="*/ 876478 h 2108083"/>
                    <a:gd name="connsiteX15" fmla="*/ 543736 w 1231308"/>
                    <a:gd name="connsiteY15" fmla="*/ 1610124 h 2108083"/>
                    <a:gd name="connsiteX16" fmla="*/ 554369 w 1231308"/>
                    <a:gd name="connsiteY16" fmla="*/ 1769612 h 2108083"/>
                    <a:gd name="connsiteX17" fmla="*/ 607532 w 1231308"/>
                    <a:gd name="connsiteY17" fmla="*/ 1450636 h 2108083"/>
                    <a:gd name="connsiteX18" fmla="*/ 671327 w 1231308"/>
                    <a:gd name="connsiteY18" fmla="*/ 972171 h 2108083"/>
                    <a:gd name="connsiteX19" fmla="*/ 713857 w 1231308"/>
                    <a:gd name="connsiteY19" fmla="*/ 855212 h 2108083"/>
                    <a:gd name="connsiteX20" fmla="*/ 692592 w 1231308"/>
                    <a:gd name="connsiteY20" fmla="*/ 1237985 h 2108083"/>
                    <a:gd name="connsiteX21" fmla="*/ 724490 w 1231308"/>
                    <a:gd name="connsiteY21" fmla="*/ 1663287 h 2108083"/>
                    <a:gd name="connsiteX22" fmla="*/ 745755 w 1231308"/>
                    <a:gd name="connsiteY22" fmla="*/ 1812143 h 2108083"/>
                    <a:gd name="connsiteX23" fmla="*/ 798918 w 1231308"/>
                    <a:gd name="connsiteY23" fmla="*/ 1333678 h 2108083"/>
                    <a:gd name="connsiteX24" fmla="*/ 809550 w 1231308"/>
                    <a:gd name="connsiteY24" fmla="*/ 1812143 h 2108083"/>
                    <a:gd name="connsiteX25" fmla="*/ 820183 w 1231308"/>
                    <a:gd name="connsiteY25" fmla="*/ 1844040 h 2108083"/>
                    <a:gd name="connsiteX26" fmla="*/ 862713 w 1231308"/>
                    <a:gd name="connsiteY26" fmla="*/ 1493166 h 2108083"/>
                    <a:gd name="connsiteX27" fmla="*/ 873346 w 1231308"/>
                    <a:gd name="connsiteY27" fmla="*/ 1227352 h 2108083"/>
                    <a:gd name="connsiteX28" fmla="*/ 905243 w 1231308"/>
                    <a:gd name="connsiteY28" fmla="*/ 1216719 h 2108083"/>
                    <a:gd name="connsiteX29" fmla="*/ 937141 w 1231308"/>
                    <a:gd name="connsiteY29" fmla="*/ 1206087 h 2108083"/>
                    <a:gd name="connsiteX30" fmla="*/ 979671 w 1231308"/>
                    <a:gd name="connsiteY30" fmla="*/ 1227352 h 2108083"/>
                    <a:gd name="connsiteX31" fmla="*/ 1022201 w 1231308"/>
                    <a:gd name="connsiteY31" fmla="*/ 1514431 h 2108083"/>
                    <a:gd name="connsiteX32" fmla="*/ 1054099 w 1231308"/>
                    <a:gd name="connsiteY32" fmla="*/ 1886571 h 2108083"/>
                    <a:gd name="connsiteX33" fmla="*/ 1085997 w 1231308"/>
                    <a:gd name="connsiteY33" fmla="*/ 1801510 h 2108083"/>
                    <a:gd name="connsiteX34" fmla="*/ 1117894 w 1231308"/>
                    <a:gd name="connsiteY34" fmla="*/ 1929101 h 2108083"/>
                    <a:gd name="connsiteX35" fmla="*/ 1149792 w 1231308"/>
                    <a:gd name="connsiteY35" fmla="*/ 2099222 h 2108083"/>
                    <a:gd name="connsiteX36" fmla="*/ 1160425 w 1231308"/>
                    <a:gd name="connsiteY36" fmla="*/ 1875938 h 2108083"/>
                    <a:gd name="connsiteX37" fmla="*/ 1171057 w 1231308"/>
                    <a:gd name="connsiteY37" fmla="*/ 1588859 h 2108083"/>
                    <a:gd name="connsiteX38" fmla="*/ 1192322 w 1231308"/>
                    <a:gd name="connsiteY38" fmla="*/ 1450636 h 2108083"/>
                    <a:gd name="connsiteX39" fmla="*/ 1202955 w 1231308"/>
                    <a:gd name="connsiteY39" fmla="*/ 1089129 h 2108083"/>
                    <a:gd name="connsiteX40" fmla="*/ 1224220 w 1231308"/>
                    <a:gd name="connsiteY40" fmla="*/ 483073 h 2108083"/>
                    <a:gd name="connsiteX41" fmla="*/ 1213587 w 1231308"/>
                    <a:gd name="connsiteY41" fmla="*/ 461808 h 2108083"/>
                    <a:gd name="connsiteX42" fmla="*/ 1117894 w 1231308"/>
                    <a:gd name="connsiteY42" fmla="*/ 461808 h 2108083"/>
                    <a:gd name="connsiteX43" fmla="*/ 426778 w 1231308"/>
                    <a:gd name="connsiteY43" fmla="*/ 461808 h 2108083"/>
                    <a:gd name="connsiteX44" fmla="*/ 233620 w 1231308"/>
                    <a:gd name="connsiteY44" fmla="*/ 123338 h 2108083"/>
                    <a:gd name="connsiteX0" fmla="*/ 0 w 1302487"/>
                    <a:gd name="connsiteY0" fmla="*/ 656738 h 2108083"/>
                    <a:gd name="connsiteX1" fmla="*/ 76200 w 1302487"/>
                    <a:gd name="connsiteY1" fmla="*/ 7329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04338 h 2108083"/>
                    <a:gd name="connsiteX2" fmla="*/ 228601 w 1302487"/>
                    <a:gd name="connsiteY2" fmla="*/ 580538 h 2108083"/>
                    <a:gd name="connsiteX3" fmla="*/ 304801 w 1302487"/>
                    <a:gd name="connsiteY3" fmla="*/ 504338 h 2108083"/>
                    <a:gd name="connsiteX4" fmla="*/ 306571 w 1302487"/>
                    <a:gd name="connsiteY4" fmla="*/ 653194 h 2108083"/>
                    <a:gd name="connsiteX5" fmla="*/ 317204 w 1302487"/>
                    <a:gd name="connsiteY5" fmla="*/ 1110394 h 2108083"/>
                    <a:gd name="connsiteX6" fmla="*/ 327836 w 1302487"/>
                    <a:gd name="connsiteY6" fmla="*/ 1206087 h 2108083"/>
                    <a:gd name="connsiteX7" fmla="*/ 359734 w 1302487"/>
                    <a:gd name="connsiteY7" fmla="*/ 865845 h 2108083"/>
                    <a:gd name="connsiteX8" fmla="*/ 380999 w 1302487"/>
                    <a:gd name="connsiteY8" fmla="*/ 483073 h 2108083"/>
                    <a:gd name="connsiteX9" fmla="*/ 391632 w 1302487"/>
                    <a:gd name="connsiteY9" fmla="*/ 419278 h 2108083"/>
                    <a:gd name="connsiteX10" fmla="*/ 423529 w 1302487"/>
                    <a:gd name="connsiteY10" fmla="*/ 472440 h 2108083"/>
                    <a:gd name="connsiteX11" fmla="*/ 434162 w 1302487"/>
                    <a:gd name="connsiteY11" fmla="*/ 727622 h 2108083"/>
                    <a:gd name="connsiteX12" fmla="*/ 444794 w 1302487"/>
                    <a:gd name="connsiteY12" fmla="*/ 929640 h 2108083"/>
                    <a:gd name="connsiteX13" fmla="*/ 497957 w 1302487"/>
                    <a:gd name="connsiteY13" fmla="*/ 727622 h 2108083"/>
                    <a:gd name="connsiteX14" fmla="*/ 540487 w 1302487"/>
                    <a:gd name="connsiteY14" fmla="*/ 514971 h 2108083"/>
                    <a:gd name="connsiteX15" fmla="*/ 551120 w 1302487"/>
                    <a:gd name="connsiteY15" fmla="*/ 876478 h 2108083"/>
                    <a:gd name="connsiteX16" fmla="*/ 614915 w 1302487"/>
                    <a:gd name="connsiteY16" fmla="*/ 1610124 h 2108083"/>
                    <a:gd name="connsiteX17" fmla="*/ 625548 w 1302487"/>
                    <a:gd name="connsiteY17" fmla="*/ 1769612 h 2108083"/>
                    <a:gd name="connsiteX18" fmla="*/ 678711 w 1302487"/>
                    <a:gd name="connsiteY18" fmla="*/ 1450636 h 2108083"/>
                    <a:gd name="connsiteX19" fmla="*/ 742506 w 1302487"/>
                    <a:gd name="connsiteY19" fmla="*/ 972171 h 2108083"/>
                    <a:gd name="connsiteX20" fmla="*/ 785036 w 1302487"/>
                    <a:gd name="connsiteY20" fmla="*/ 855212 h 2108083"/>
                    <a:gd name="connsiteX21" fmla="*/ 763771 w 1302487"/>
                    <a:gd name="connsiteY21" fmla="*/ 1237985 h 2108083"/>
                    <a:gd name="connsiteX22" fmla="*/ 795669 w 1302487"/>
                    <a:gd name="connsiteY22" fmla="*/ 1663287 h 2108083"/>
                    <a:gd name="connsiteX23" fmla="*/ 816934 w 1302487"/>
                    <a:gd name="connsiteY23" fmla="*/ 1812143 h 2108083"/>
                    <a:gd name="connsiteX24" fmla="*/ 870097 w 1302487"/>
                    <a:gd name="connsiteY24" fmla="*/ 1333678 h 2108083"/>
                    <a:gd name="connsiteX25" fmla="*/ 880729 w 1302487"/>
                    <a:gd name="connsiteY25" fmla="*/ 1812143 h 2108083"/>
                    <a:gd name="connsiteX26" fmla="*/ 891362 w 1302487"/>
                    <a:gd name="connsiteY26" fmla="*/ 1844040 h 2108083"/>
                    <a:gd name="connsiteX27" fmla="*/ 933892 w 1302487"/>
                    <a:gd name="connsiteY27" fmla="*/ 1493166 h 2108083"/>
                    <a:gd name="connsiteX28" fmla="*/ 944525 w 1302487"/>
                    <a:gd name="connsiteY28" fmla="*/ 1227352 h 2108083"/>
                    <a:gd name="connsiteX29" fmla="*/ 976422 w 1302487"/>
                    <a:gd name="connsiteY29" fmla="*/ 1216719 h 2108083"/>
                    <a:gd name="connsiteX30" fmla="*/ 1008320 w 1302487"/>
                    <a:gd name="connsiteY30" fmla="*/ 1206087 h 2108083"/>
                    <a:gd name="connsiteX31" fmla="*/ 1050850 w 1302487"/>
                    <a:gd name="connsiteY31" fmla="*/ 1227352 h 2108083"/>
                    <a:gd name="connsiteX32" fmla="*/ 1093380 w 1302487"/>
                    <a:gd name="connsiteY32" fmla="*/ 1514431 h 2108083"/>
                    <a:gd name="connsiteX33" fmla="*/ 1125278 w 1302487"/>
                    <a:gd name="connsiteY33" fmla="*/ 1886571 h 2108083"/>
                    <a:gd name="connsiteX34" fmla="*/ 1157176 w 1302487"/>
                    <a:gd name="connsiteY34" fmla="*/ 1801510 h 2108083"/>
                    <a:gd name="connsiteX35" fmla="*/ 1189073 w 1302487"/>
                    <a:gd name="connsiteY35" fmla="*/ 1929101 h 2108083"/>
                    <a:gd name="connsiteX36" fmla="*/ 1220971 w 1302487"/>
                    <a:gd name="connsiteY36" fmla="*/ 2099222 h 2108083"/>
                    <a:gd name="connsiteX37" fmla="*/ 1231604 w 1302487"/>
                    <a:gd name="connsiteY37" fmla="*/ 1875938 h 2108083"/>
                    <a:gd name="connsiteX38" fmla="*/ 1242236 w 1302487"/>
                    <a:gd name="connsiteY38" fmla="*/ 1588859 h 2108083"/>
                    <a:gd name="connsiteX39" fmla="*/ 1263501 w 1302487"/>
                    <a:gd name="connsiteY39" fmla="*/ 1450636 h 2108083"/>
                    <a:gd name="connsiteX40" fmla="*/ 1274134 w 1302487"/>
                    <a:gd name="connsiteY40" fmla="*/ 1089129 h 2108083"/>
                    <a:gd name="connsiteX41" fmla="*/ 1295399 w 1302487"/>
                    <a:gd name="connsiteY41" fmla="*/ 483073 h 2108083"/>
                    <a:gd name="connsiteX42" fmla="*/ 1284766 w 1302487"/>
                    <a:gd name="connsiteY42" fmla="*/ 461808 h 2108083"/>
                    <a:gd name="connsiteX43" fmla="*/ 1189073 w 1302487"/>
                    <a:gd name="connsiteY43" fmla="*/ 461808 h 2108083"/>
                    <a:gd name="connsiteX44" fmla="*/ 497957 w 1302487"/>
                    <a:gd name="connsiteY44" fmla="*/ 461808 h 2108083"/>
                    <a:gd name="connsiteX45" fmla="*/ 304799 w 1302487"/>
                    <a:gd name="connsiteY45" fmla="*/ 123338 h 2108083"/>
                    <a:gd name="connsiteX0" fmla="*/ 12700 w 1086586"/>
                    <a:gd name="connsiteY0" fmla="*/ 428138 h 2108083"/>
                    <a:gd name="connsiteX1" fmla="*/ 12700 w 1086586"/>
                    <a:gd name="connsiteY1" fmla="*/ 504338 h 2108083"/>
                    <a:gd name="connsiteX2" fmla="*/ 12700 w 1086586"/>
                    <a:gd name="connsiteY2" fmla="*/ 580538 h 2108083"/>
                    <a:gd name="connsiteX3" fmla="*/ 88900 w 1086586"/>
                    <a:gd name="connsiteY3" fmla="*/ 504338 h 2108083"/>
                    <a:gd name="connsiteX4" fmla="*/ 90670 w 1086586"/>
                    <a:gd name="connsiteY4" fmla="*/ 653194 h 2108083"/>
                    <a:gd name="connsiteX5" fmla="*/ 101303 w 1086586"/>
                    <a:gd name="connsiteY5" fmla="*/ 1110394 h 2108083"/>
                    <a:gd name="connsiteX6" fmla="*/ 111935 w 1086586"/>
                    <a:gd name="connsiteY6" fmla="*/ 1206087 h 2108083"/>
                    <a:gd name="connsiteX7" fmla="*/ 143833 w 1086586"/>
                    <a:gd name="connsiteY7" fmla="*/ 865845 h 2108083"/>
                    <a:gd name="connsiteX8" fmla="*/ 165098 w 1086586"/>
                    <a:gd name="connsiteY8" fmla="*/ 483073 h 2108083"/>
                    <a:gd name="connsiteX9" fmla="*/ 175731 w 1086586"/>
                    <a:gd name="connsiteY9" fmla="*/ 419278 h 2108083"/>
                    <a:gd name="connsiteX10" fmla="*/ 207628 w 1086586"/>
                    <a:gd name="connsiteY10" fmla="*/ 472440 h 2108083"/>
                    <a:gd name="connsiteX11" fmla="*/ 218261 w 1086586"/>
                    <a:gd name="connsiteY11" fmla="*/ 727622 h 2108083"/>
                    <a:gd name="connsiteX12" fmla="*/ 228893 w 1086586"/>
                    <a:gd name="connsiteY12" fmla="*/ 929640 h 2108083"/>
                    <a:gd name="connsiteX13" fmla="*/ 282056 w 1086586"/>
                    <a:gd name="connsiteY13" fmla="*/ 727622 h 2108083"/>
                    <a:gd name="connsiteX14" fmla="*/ 324586 w 1086586"/>
                    <a:gd name="connsiteY14" fmla="*/ 514971 h 2108083"/>
                    <a:gd name="connsiteX15" fmla="*/ 335219 w 1086586"/>
                    <a:gd name="connsiteY15" fmla="*/ 876478 h 2108083"/>
                    <a:gd name="connsiteX16" fmla="*/ 399014 w 1086586"/>
                    <a:gd name="connsiteY16" fmla="*/ 1610124 h 2108083"/>
                    <a:gd name="connsiteX17" fmla="*/ 409647 w 1086586"/>
                    <a:gd name="connsiteY17" fmla="*/ 1769612 h 2108083"/>
                    <a:gd name="connsiteX18" fmla="*/ 462810 w 1086586"/>
                    <a:gd name="connsiteY18" fmla="*/ 1450636 h 2108083"/>
                    <a:gd name="connsiteX19" fmla="*/ 526605 w 1086586"/>
                    <a:gd name="connsiteY19" fmla="*/ 972171 h 2108083"/>
                    <a:gd name="connsiteX20" fmla="*/ 569135 w 1086586"/>
                    <a:gd name="connsiteY20" fmla="*/ 855212 h 2108083"/>
                    <a:gd name="connsiteX21" fmla="*/ 547870 w 1086586"/>
                    <a:gd name="connsiteY21" fmla="*/ 1237985 h 2108083"/>
                    <a:gd name="connsiteX22" fmla="*/ 579768 w 1086586"/>
                    <a:gd name="connsiteY22" fmla="*/ 1663287 h 2108083"/>
                    <a:gd name="connsiteX23" fmla="*/ 601033 w 1086586"/>
                    <a:gd name="connsiteY23" fmla="*/ 1812143 h 2108083"/>
                    <a:gd name="connsiteX24" fmla="*/ 654196 w 1086586"/>
                    <a:gd name="connsiteY24" fmla="*/ 1333678 h 2108083"/>
                    <a:gd name="connsiteX25" fmla="*/ 664828 w 1086586"/>
                    <a:gd name="connsiteY25" fmla="*/ 1812143 h 2108083"/>
                    <a:gd name="connsiteX26" fmla="*/ 675461 w 1086586"/>
                    <a:gd name="connsiteY26" fmla="*/ 1844040 h 2108083"/>
                    <a:gd name="connsiteX27" fmla="*/ 717991 w 1086586"/>
                    <a:gd name="connsiteY27" fmla="*/ 1493166 h 2108083"/>
                    <a:gd name="connsiteX28" fmla="*/ 728624 w 1086586"/>
                    <a:gd name="connsiteY28" fmla="*/ 1227352 h 2108083"/>
                    <a:gd name="connsiteX29" fmla="*/ 760521 w 1086586"/>
                    <a:gd name="connsiteY29" fmla="*/ 1216719 h 2108083"/>
                    <a:gd name="connsiteX30" fmla="*/ 792419 w 1086586"/>
                    <a:gd name="connsiteY30" fmla="*/ 1206087 h 2108083"/>
                    <a:gd name="connsiteX31" fmla="*/ 834949 w 1086586"/>
                    <a:gd name="connsiteY31" fmla="*/ 1227352 h 2108083"/>
                    <a:gd name="connsiteX32" fmla="*/ 877479 w 1086586"/>
                    <a:gd name="connsiteY32" fmla="*/ 1514431 h 2108083"/>
                    <a:gd name="connsiteX33" fmla="*/ 909377 w 1086586"/>
                    <a:gd name="connsiteY33" fmla="*/ 1886571 h 2108083"/>
                    <a:gd name="connsiteX34" fmla="*/ 941275 w 1086586"/>
                    <a:gd name="connsiteY34" fmla="*/ 1801510 h 2108083"/>
                    <a:gd name="connsiteX35" fmla="*/ 973172 w 1086586"/>
                    <a:gd name="connsiteY35" fmla="*/ 1929101 h 2108083"/>
                    <a:gd name="connsiteX36" fmla="*/ 1005070 w 1086586"/>
                    <a:gd name="connsiteY36" fmla="*/ 2099222 h 2108083"/>
                    <a:gd name="connsiteX37" fmla="*/ 1015703 w 1086586"/>
                    <a:gd name="connsiteY37" fmla="*/ 1875938 h 2108083"/>
                    <a:gd name="connsiteX38" fmla="*/ 1026335 w 1086586"/>
                    <a:gd name="connsiteY38" fmla="*/ 1588859 h 2108083"/>
                    <a:gd name="connsiteX39" fmla="*/ 1047600 w 1086586"/>
                    <a:gd name="connsiteY39" fmla="*/ 1450636 h 2108083"/>
                    <a:gd name="connsiteX40" fmla="*/ 1058233 w 1086586"/>
                    <a:gd name="connsiteY40" fmla="*/ 1089129 h 2108083"/>
                    <a:gd name="connsiteX41" fmla="*/ 1079498 w 1086586"/>
                    <a:gd name="connsiteY41" fmla="*/ 483073 h 2108083"/>
                    <a:gd name="connsiteX42" fmla="*/ 1068865 w 1086586"/>
                    <a:gd name="connsiteY42" fmla="*/ 461808 h 2108083"/>
                    <a:gd name="connsiteX43" fmla="*/ 973172 w 1086586"/>
                    <a:gd name="connsiteY43" fmla="*/ 461808 h 2108083"/>
                    <a:gd name="connsiteX44" fmla="*/ 282056 w 1086586"/>
                    <a:gd name="connsiteY44" fmla="*/ 461808 h 2108083"/>
                    <a:gd name="connsiteX45" fmla="*/ 88898 w 1086586"/>
                    <a:gd name="connsiteY45" fmla="*/ 123338 h 2108083"/>
                    <a:gd name="connsiteX0" fmla="*/ 12700 w 1086586"/>
                    <a:gd name="connsiteY0" fmla="*/ 123338 h 1803283"/>
                    <a:gd name="connsiteX1" fmla="*/ 12700 w 1086586"/>
                    <a:gd name="connsiteY1" fmla="*/ 199538 h 1803283"/>
                    <a:gd name="connsiteX2" fmla="*/ 12700 w 1086586"/>
                    <a:gd name="connsiteY2" fmla="*/ 275738 h 1803283"/>
                    <a:gd name="connsiteX3" fmla="*/ 88900 w 1086586"/>
                    <a:gd name="connsiteY3" fmla="*/ 199538 h 1803283"/>
                    <a:gd name="connsiteX4" fmla="*/ 90670 w 1086586"/>
                    <a:gd name="connsiteY4" fmla="*/ 348394 h 1803283"/>
                    <a:gd name="connsiteX5" fmla="*/ 101303 w 1086586"/>
                    <a:gd name="connsiteY5" fmla="*/ 805594 h 1803283"/>
                    <a:gd name="connsiteX6" fmla="*/ 111935 w 1086586"/>
                    <a:gd name="connsiteY6" fmla="*/ 901287 h 1803283"/>
                    <a:gd name="connsiteX7" fmla="*/ 143833 w 1086586"/>
                    <a:gd name="connsiteY7" fmla="*/ 561045 h 1803283"/>
                    <a:gd name="connsiteX8" fmla="*/ 165098 w 1086586"/>
                    <a:gd name="connsiteY8" fmla="*/ 178273 h 1803283"/>
                    <a:gd name="connsiteX9" fmla="*/ 175731 w 1086586"/>
                    <a:gd name="connsiteY9" fmla="*/ 114478 h 1803283"/>
                    <a:gd name="connsiteX10" fmla="*/ 207628 w 1086586"/>
                    <a:gd name="connsiteY10" fmla="*/ 167640 h 1803283"/>
                    <a:gd name="connsiteX11" fmla="*/ 218261 w 1086586"/>
                    <a:gd name="connsiteY11" fmla="*/ 422822 h 1803283"/>
                    <a:gd name="connsiteX12" fmla="*/ 228893 w 1086586"/>
                    <a:gd name="connsiteY12" fmla="*/ 624840 h 1803283"/>
                    <a:gd name="connsiteX13" fmla="*/ 282056 w 1086586"/>
                    <a:gd name="connsiteY13" fmla="*/ 422822 h 1803283"/>
                    <a:gd name="connsiteX14" fmla="*/ 324586 w 1086586"/>
                    <a:gd name="connsiteY14" fmla="*/ 210171 h 1803283"/>
                    <a:gd name="connsiteX15" fmla="*/ 335219 w 1086586"/>
                    <a:gd name="connsiteY15" fmla="*/ 571678 h 1803283"/>
                    <a:gd name="connsiteX16" fmla="*/ 399014 w 1086586"/>
                    <a:gd name="connsiteY16" fmla="*/ 1305324 h 1803283"/>
                    <a:gd name="connsiteX17" fmla="*/ 409647 w 1086586"/>
                    <a:gd name="connsiteY17" fmla="*/ 1464812 h 1803283"/>
                    <a:gd name="connsiteX18" fmla="*/ 462810 w 1086586"/>
                    <a:gd name="connsiteY18" fmla="*/ 1145836 h 1803283"/>
                    <a:gd name="connsiteX19" fmla="*/ 526605 w 1086586"/>
                    <a:gd name="connsiteY19" fmla="*/ 667371 h 1803283"/>
                    <a:gd name="connsiteX20" fmla="*/ 569135 w 1086586"/>
                    <a:gd name="connsiteY20" fmla="*/ 550412 h 1803283"/>
                    <a:gd name="connsiteX21" fmla="*/ 547870 w 1086586"/>
                    <a:gd name="connsiteY21" fmla="*/ 933185 h 1803283"/>
                    <a:gd name="connsiteX22" fmla="*/ 579768 w 1086586"/>
                    <a:gd name="connsiteY22" fmla="*/ 1358487 h 1803283"/>
                    <a:gd name="connsiteX23" fmla="*/ 601033 w 1086586"/>
                    <a:gd name="connsiteY23" fmla="*/ 1507343 h 1803283"/>
                    <a:gd name="connsiteX24" fmla="*/ 654196 w 1086586"/>
                    <a:gd name="connsiteY24" fmla="*/ 1028878 h 1803283"/>
                    <a:gd name="connsiteX25" fmla="*/ 664828 w 1086586"/>
                    <a:gd name="connsiteY25" fmla="*/ 1507343 h 1803283"/>
                    <a:gd name="connsiteX26" fmla="*/ 675461 w 1086586"/>
                    <a:gd name="connsiteY26" fmla="*/ 1539240 h 1803283"/>
                    <a:gd name="connsiteX27" fmla="*/ 717991 w 1086586"/>
                    <a:gd name="connsiteY27" fmla="*/ 1188366 h 1803283"/>
                    <a:gd name="connsiteX28" fmla="*/ 728624 w 1086586"/>
                    <a:gd name="connsiteY28" fmla="*/ 922552 h 1803283"/>
                    <a:gd name="connsiteX29" fmla="*/ 760521 w 1086586"/>
                    <a:gd name="connsiteY29" fmla="*/ 911919 h 1803283"/>
                    <a:gd name="connsiteX30" fmla="*/ 792419 w 1086586"/>
                    <a:gd name="connsiteY30" fmla="*/ 901287 h 1803283"/>
                    <a:gd name="connsiteX31" fmla="*/ 834949 w 1086586"/>
                    <a:gd name="connsiteY31" fmla="*/ 922552 h 1803283"/>
                    <a:gd name="connsiteX32" fmla="*/ 877479 w 1086586"/>
                    <a:gd name="connsiteY32" fmla="*/ 1209631 h 1803283"/>
                    <a:gd name="connsiteX33" fmla="*/ 909377 w 1086586"/>
                    <a:gd name="connsiteY33" fmla="*/ 1581771 h 1803283"/>
                    <a:gd name="connsiteX34" fmla="*/ 941275 w 1086586"/>
                    <a:gd name="connsiteY34" fmla="*/ 1496710 h 1803283"/>
                    <a:gd name="connsiteX35" fmla="*/ 973172 w 1086586"/>
                    <a:gd name="connsiteY35" fmla="*/ 1624301 h 1803283"/>
                    <a:gd name="connsiteX36" fmla="*/ 1005070 w 1086586"/>
                    <a:gd name="connsiteY36" fmla="*/ 1794422 h 1803283"/>
                    <a:gd name="connsiteX37" fmla="*/ 1015703 w 1086586"/>
                    <a:gd name="connsiteY37" fmla="*/ 1571138 h 1803283"/>
                    <a:gd name="connsiteX38" fmla="*/ 1026335 w 1086586"/>
                    <a:gd name="connsiteY38" fmla="*/ 1284059 h 1803283"/>
                    <a:gd name="connsiteX39" fmla="*/ 1047600 w 1086586"/>
                    <a:gd name="connsiteY39" fmla="*/ 1145836 h 1803283"/>
                    <a:gd name="connsiteX40" fmla="*/ 1058233 w 1086586"/>
                    <a:gd name="connsiteY40" fmla="*/ 784329 h 1803283"/>
                    <a:gd name="connsiteX41" fmla="*/ 1079498 w 1086586"/>
                    <a:gd name="connsiteY41" fmla="*/ 178273 h 1803283"/>
                    <a:gd name="connsiteX42" fmla="*/ 1068865 w 1086586"/>
                    <a:gd name="connsiteY42" fmla="*/ 157008 h 1803283"/>
                    <a:gd name="connsiteX43" fmla="*/ 973172 w 1086586"/>
                    <a:gd name="connsiteY43" fmla="*/ 157008 h 1803283"/>
                    <a:gd name="connsiteX44" fmla="*/ 282056 w 1086586"/>
                    <a:gd name="connsiteY44" fmla="*/ 157008 h 1803283"/>
                    <a:gd name="connsiteX45" fmla="*/ 88899 w 1086586"/>
                    <a:gd name="connsiteY45" fmla="*/ 123338 h 1803283"/>
                    <a:gd name="connsiteX0" fmla="*/ 76201 w 1150087"/>
                    <a:gd name="connsiteY0" fmla="*/ 123338 h 1803283"/>
                    <a:gd name="connsiteX1" fmla="*/ 0 w 1150087"/>
                    <a:gd name="connsiteY1" fmla="*/ 199538 h 1803283"/>
                    <a:gd name="connsiteX2" fmla="*/ 76201 w 1150087"/>
                    <a:gd name="connsiteY2" fmla="*/ 199538 h 1803283"/>
                    <a:gd name="connsiteX3" fmla="*/ 76201 w 1150087"/>
                    <a:gd name="connsiteY3" fmla="*/ 275738 h 1803283"/>
                    <a:gd name="connsiteX4" fmla="*/ 152401 w 1150087"/>
                    <a:gd name="connsiteY4" fmla="*/ 199538 h 1803283"/>
                    <a:gd name="connsiteX5" fmla="*/ 154171 w 1150087"/>
                    <a:gd name="connsiteY5" fmla="*/ 348394 h 1803283"/>
                    <a:gd name="connsiteX6" fmla="*/ 164804 w 1150087"/>
                    <a:gd name="connsiteY6" fmla="*/ 805594 h 1803283"/>
                    <a:gd name="connsiteX7" fmla="*/ 175436 w 1150087"/>
                    <a:gd name="connsiteY7" fmla="*/ 901287 h 1803283"/>
                    <a:gd name="connsiteX8" fmla="*/ 207334 w 1150087"/>
                    <a:gd name="connsiteY8" fmla="*/ 561045 h 1803283"/>
                    <a:gd name="connsiteX9" fmla="*/ 228599 w 1150087"/>
                    <a:gd name="connsiteY9" fmla="*/ 178273 h 1803283"/>
                    <a:gd name="connsiteX10" fmla="*/ 239232 w 1150087"/>
                    <a:gd name="connsiteY10" fmla="*/ 114478 h 1803283"/>
                    <a:gd name="connsiteX11" fmla="*/ 271129 w 1150087"/>
                    <a:gd name="connsiteY11" fmla="*/ 167640 h 1803283"/>
                    <a:gd name="connsiteX12" fmla="*/ 281762 w 1150087"/>
                    <a:gd name="connsiteY12" fmla="*/ 422822 h 1803283"/>
                    <a:gd name="connsiteX13" fmla="*/ 292394 w 1150087"/>
                    <a:gd name="connsiteY13" fmla="*/ 624840 h 1803283"/>
                    <a:gd name="connsiteX14" fmla="*/ 345557 w 1150087"/>
                    <a:gd name="connsiteY14" fmla="*/ 422822 h 1803283"/>
                    <a:gd name="connsiteX15" fmla="*/ 388087 w 1150087"/>
                    <a:gd name="connsiteY15" fmla="*/ 210171 h 1803283"/>
                    <a:gd name="connsiteX16" fmla="*/ 398720 w 1150087"/>
                    <a:gd name="connsiteY16" fmla="*/ 571678 h 1803283"/>
                    <a:gd name="connsiteX17" fmla="*/ 462515 w 1150087"/>
                    <a:gd name="connsiteY17" fmla="*/ 1305324 h 1803283"/>
                    <a:gd name="connsiteX18" fmla="*/ 473148 w 1150087"/>
                    <a:gd name="connsiteY18" fmla="*/ 1464812 h 1803283"/>
                    <a:gd name="connsiteX19" fmla="*/ 526311 w 1150087"/>
                    <a:gd name="connsiteY19" fmla="*/ 1145836 h 1803283"/>
                    <a:gd name="connsiteX20" fmla="*/ 590106 w 1150087"/>
                    <a:gd name="connsiteY20" fmla="*/ 667371 h 1803283"/>
                    <a:gd name="connsiteX21" fmla="*/ 632636 w 1150087"/>
                    <a:gd name="connsiteY21" fmla="*/ 550412 h 1803283"/>
                    <a:gd name="connsiteX22" fmla="*/ 611371 w 1150087"/>
                    <a:gd name="connsiteY22" fmla="*/ 933185 h 1803283"/>
                    <a:gd name="connsiteX23" fmla="*/ 643269 w 1150087"/>
                    <a:gd name="connsiteY23" fmla="*/ 1358487 h 1803283"/>
                    <a:gd name="connsiteX24" fmla="*/ 664534 w 1150087"/>
                    <a:gd name="connsiteY24" fmla="*/ 1507343 h 1803283"/>
                    <a:gd name="connsiteX25" fmla="*/ 717697 w 1150087"/>
                    <a:gd name="connsiteY25" fmla="*/ 1028878 h 1803283"/>
                    <a:gd name="connsiteX26" fmla="*/ 728329 w 1150087"/>
                    <a:gd name="connsiteY26" fmla="*/ 1507343 h 1803283"/>
                    <a:gd name="connsiteX27" fmla="*/ 738962 w 1150087"/>
                    <a:gd name="connsiteY27" fmla="*/ 1539240 h 1803283"/>
                    <a:gd name="connsiteX28" fmla="*/ 781492 w 1150087"/>
                    <a:gd name="connsiteY28" fmla="*/ 1188366 h 1803283"/>
                    <a:gd name="connsiteX29" fmla="*/ 792125 w 1150087"/>
                    <a:gd name="connsiteY29" fmla="*/ 922552 h 1803283"/>
                    <a:gd name="connsiteX30" fmla="*/ 824022 w 1150087"/>
                    <a:gd name="connsiteY30" fmla="*/ 911919 h 1803283"/>
                    <a:gd name="connsiteX31" fmla="*/ 855920 w 1150087"/>
                    <a:gd name="connsiteY31" fmla="*/ 901287 h 1803283"/>
                    <a:gd name="connsiteX32" fmla="*/ 898450 w 1150087"/>
                    <a:gd name="connsiteY32" fmla="*/ 922552 h 1803283"/>
                    <a:gd name="connsiteX33" fmla="*/ 940980 w 1150087"/>
                    <a:gd name="connsiteY33" fmla="*/ 1209631 h 1803283"/>
                    <a:gd name="connsiteX34" fmla="*/ 972878 w 1150087"/>
                    <a:gd name="connsiteY34" fmla="*/ 1581771 h 1803283"/>
                    <a:gd name="connsiteX35" fmla="*/ 1004776 w 1150087"/>
                    <a:gd name="connsiteY35" fmla="*/ 1496710 h 1803283"/>
                    <a:gd name="connsiteX36" fmla="*/ 1036673 w 1150087"/>
                    <a:gd name="connsiteY36" fmla="*/ 1624301 h 1803283"/>
                    <a:gd name="connsiteX37" fmla="*/ 1068571 w 1150087"/>
                    <a:gd name="connsiteY37" fmla="*/ 1794422 h 1803283"/>
                    <a:gd name="connsiteX38" fmla="*/ 1079204 w 1150087"/>
                    <a:gd name="connsiteY38" fmla="*/ 1571138 h 1803283"/>
                    <a:gd name="connsiteX39" fmla="*/ 1089836 w 1150087"/>
                    <a:gd name="connsiteY39" fmla="*/ 1284059 h 1803283"/>
                    <a:gd name="connsiteX40" fmla="*/ 1111101 w 1150087"/>
                    <a:gd name="connsiteY40" fmla="*/ 1145836 h 1803283"/>
                    <a:gd name="connsiteX41" fmla="*/ 1121734 w 1150087"/>
                    <a:gd name="connsiteY41" fmla="*/ 784329 h 1803283"/>
                    <a:gd name="connsiteX42" fmla="*/ 1142999 w 1150087"/>
                    <a:gd name="connsiteY42" fmla="*/ 178273 h 1803283"/>
                    <a:gd name="connsiteX43" fmla="*/ 1132366 w 1150087"/>
                    <a:gd name="connsiteY43" fmla="*/ 157008 h 1803283"/>
                    <a:gd name="connsiteX44" fmla="*/ 1036673 w 1150087"/>
                    <a:gd name="connsiteY44" fmla="*/ 157008 h 1803283"/>
                    <a:gd name="connsiteX45" fmla="*/ 345557 w 1150087"/>
                    <a:gd name="connsiteY45" fmla="*/ 157008 h 1803283"/>
                    <a:gd name="connsiteX46" fmla="*/ 152400 w 1150087"/>
                    <a:gd name="connsiteY46" fmla="*/ 123338 h 1803283"/>
                    <a:gd name="connsiteX0" fmla="*/ 76201 w 1150087"/>
                    <a:gd name="connsiteY0" fmla="*/ 49618 h 1729563"/>
                    <a:gd name="connsiteX1" fmla="*/ 0 w 1150087"/>
                    <a:gd name="connsiteY1" fmla="*/ 125818 h 1729563"/>
                    <a:gd name="connsiteX2" fmla="*/ 76201 w 1150087"/>
                    <a:gd name="connsiteY2" fmla="*/ 125818 h 1729563"/>
                    <a:gd name="connsiteX3" fmla="*/ 76201 w 1150087"/>
                    <a:gd name="connsiteY3" fmla="*/ 202018 h 1729563"/>
                    <a:gd name="connsiteX4" fmla="*/ 152401 w 1150087"/>
                    <a:gd name="connsiteY4" fmla="*/ 125818 h 1729563"/>
                    <a:gd name="connsiteX5" fmla="*/ 154171 w 1150087"/>
                    <a:gd name="connsiteY5" fmla="*/ 274674 h 1729563"/>
                    <a:gd name="connsiteX6" fmla="*/ 164804 w 1150087"/>
                    <a:gd name="connsiteY6" fmla="*/ 731874 h 1729563"/>
                    <a:gd name="connsiteX7" fmla="*/ 175436 w 1150087"/>
                    <a:gd name="connsiteY7" fmla="*/ 827567 h 1729563"/>
                    <a:gd name="connsiteX8" fmla="*/ 207334 w 1150087"/>
                    <a:gd name="connsiteY8" fmla="*/ 487325 h 1729563"/>
                    <a:gd name="connsiteX9" fmla="*/ 228599 w 1150087"/>
                    <a:gd name="connsiteY9" fmla="*/ 104553 h 1729563"/>
                    <a:gd name="connsiteX10" fmla="*/ 239232 w 1150087"/>
                    <a:gd name="connsiteY10" fmla="*/ 40758 h 1729563"/>
                    <a:gd name="connsiteX11" fmla="*/ 271129 w 1150087"/>
                    <a:gd name="connsiteY11" fmla="*/ 93920 h 1729563"/>
                    <a:gd name="connsiteX12" fmla="*/ 281762 w 1150087"/>
                    <a:gd name="connsiteY12" fmla="*/ 349102 h 1729563"/>
                    <a:gd name="connsiteX13" fmla="*/ 292394 w 1150087"/>
                    <a:gd name="connsiteY13" fmla="*/ 551120 h 1729563"/>
                    <a:gd name="connsiteX14" fmla="*/ 345557 w 1150087"/>
                    <a:gd name="connsiteY14" fmla="*/ 349102 h 1729563"/>
                    <a:gd name="connsiteX15" fmla="*/ 388087 w 1150087"/>
                    <a:gd name="connsiteY15" fmla="*/ 136451 h 1729563"/>
                    <a:gd name="connsiteX16" fmla="*/ 398720 w 1150087"/>
                    <a:gd name="connsiteY16" fmla="*/ 497958 h 1729563"/>
                    <a:gd name="connsiteX17" fmla="*/ 462515 w 1150087"/>
                    <a:gd name="connsiteY17" fmla="*/ 1231604 h 1729563"/>
                    <a:gd name="connsiteX18" fmla="*/ 473148 w 1150087"/>
                    <a:gd name="connsiteY18" fmla="*/ 1391092 h 1729563"/>
                    <a:gd name="connsiteX19" fmla="*/ 526311 w 1150087"/>
                    <a:gd name="connsiteY19" fmla="*/ 1072116 h 1729563"/>
                    <a:gd name="connsiteX20" fmla="*/ 590106 w 1150087"/>
                    <a:gd name="connsiteY20" fmla="*/ 593651 h 1729563"/>
                    <a:gd name="connsiteX21" fmla="*/ 632636 w 1150087"/>
                    <a:gd name="connsiteY21" fmla="*/ 476692 h 1729563"/>
                    <a:gd name="connsiteX22" fmla="*/ 611371 w 1150087"/>
                    <a:gd name="connsiteY22" fmla="*/ 859465 h 1729563"/>
                    <a:gd name="connsiteX23" fmla="*/ 643269 w 1150087"/>
                    <a:gd name="connsiteY23" fmla="*/ 1284767 h 1729563"/>
                    <a:gd name="connsiteX24" fmla="*/ 664534 w 1150087"/>
                    <a:gd name="connsiteY24" fmla="*/ 1433623 h 1729563"/>
                    <a:gd name="connsiteX25" fmla="*/ 717697 w 1150087"/>
                    <a:gd name="connsiteY25" fmla="*/ 955158 h 1729563"/>
                    <a:gd name="connsiteX26" fmla="*/ 728329 w 1150087"/>
                    <a:gd name="connsiteY26" fmla="*/ 1433623 h 1729563"/>
                    <a:gd name="connsiteX27" fmla="*/ 738962 w 1150087"/>
                    <a:gd name="connsiteY27" fmla="*/ 1465520 h 1729563"/>
                    <a:gd name="connsiteX28" fmla="*/ 781492 w 1150087"/>
                    <a:gd name="connsiteY28" fmla="*/ 1114646 h 1729563"/>
                    <a:gd name="connsiteX29" fmla="*/ 792125 w 1150087"/>
                    <a:gd name="connsiteY29" fmla="*/ 848832 h 1729563"/>
                    <a:gd name="connsiteX30" fmla="*/ 824022 w 1150087"/>
                    <a:gd name="connsiteY30" fmla="*/ 838199 h 1729563"/>
                    <a:gd name="connsiteX31" fmla="*/ 855920 w 1150087"/>
                    <a:gd name="connsiteY31" fmla="*/ 827567 h 1729563"/>
                    <a:gd name="connsiteX32" fmla="*/ 898450 w 1150087"/>
                    <a:gd name="connsiteY32" fmla="*/ 848832 h 1729563"/>
                    <a:gd name="connsiteX33" fmla="*/ 940980 w 1150087"/>
                    <a:gd name="connsiteY33" fmla="*/ 1135911 h 1729563"/>
                    <a:gd name="connsiteX34" fmla="*/ 972878 w 1150087"/>
                    <a:gd name="connsiteY34" fmla="*/ 1508051 h 1729563"/>
                    <a:gd name="connsiteX35" fmla="*/ 1004776 w 1150087"/>
                    <a:gd name="connsiteY35" fmla="*/ 1422990 h 1729563"/>
                    <a:gd name="connsiteX36" fmla="*/ 1036673 w 1150087"/>
                    <a:gd name="connsiteY36" fmla="*/ 1550581 h 1729563"/>
                    <a:gd name="connsiteX37" fmla="*/ 1068571 w 1150087"/>
                    <a:gd name="connsiteY37" fmla="*/ 1720702 h 1729563"/>
                    <a:gd name="connsiteX38" fmla="*/ 1079204 w 1150087"/>
                    <a:gd name="connsiteY38" fmla="*/ 1497418 h 1729563"/>
                    <a:gd name="connsiteX39" fmla="*/ 1089836 w 1150087"/>
                    <a:gd name="connsiteY39" fmla="*/ 1210339 h 1729563"/>
                    <a:gd name="connsiteX40" fmla="*/ 1111101 w 1150087"/>
                    <a:gd name="connsiteY40" fmla="*/ 1072116 h 1729563"/>
                    <a:gd name="connsiteX41" fmla="*/ 1121734 w 1150087"/>
                    <a:gd name="connsiteY41" fmla="*/ 710609 h 1729563"/>
                    <a:gd name="connsiteX42" fmla="*/ 1142999 w 1150087"/>
                    <a:gd name="connsiteY42" fmla="*/ 104553 h 1729563"/>
                    <a:gd name="connsiteX43" fmla="*/ 1132366 w 1150087"/>
                    <a:gd name="connsiteY43" fmla="*/ 83288 h 1729563"/>
                    <a:gd name="connsiteX44" fmla="*/ 1036673 w 1150087"/>
                    <a:gd name="connsiteY44" fmla="*/ 83288 h 1729563"/>
                    <a:gd name="connsiteX45" fmla="*/ 345557 w 11500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88900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46" fmla="*/ 165099 w 1086586"/>
                    <a:gd name="connsiteY46" fmla="*/ 49618 h 17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586" h="1729563">
                      <a:moveTo>
                        <a:pt x="165099" y="49618"/>
                      </a:moveTo>
                      <a:cubicBezTo>
                        <a:pt x="179120" y="99732"/>
                        <a:pt x="101599" y="36918"/>
                        <a:pt x="88899" y="49618"/>
                      </a:cubicBezTo>
                      <a:cubicBezTo>
                        <a:pt x="88899" y="24218"/>
                        <a:pt x="12699" y="75018"/>
                        <a:pt x="12699" y="49618"/>
                      </a:cubicBezTo>
                      <a:cubicBezTo>
                        <a:pt x="12699" y="62318"/>
                        <a:pt x="0" y="176618"/>
                        <a:pt x="12700" y="202018"/>
                      </a:cubicBezTo>
                      <a:cubicBezTo>
                        <a:pt x="25400" y="227418"/>
                        <a:pt x="75904" y="189909"/>
                        <a:pt x="88899" y="202018"/>
                      </a:cubicBezTo>
                      <a:cubicBezTo>
                        <a:pt x="101894" y="214127"/>
                        <a:pt x="88603" y="186365"/>
                        <a:pt x="90670" y="274674"/>
                      </a:cubicBezTo>
                      <a:cubicBezTo>
                        <a:pt x="92737" y="362983"/>
                        <a:pt x="97759" y="639725"/>
                        <a:pt x="101303" y="731874"/>
                      </a:cubicBezTo>
                      <a:cubicBezTo>
                        <a:pt x="104847" y="824023"/>
                        <a:pt x="104847" y="868325"/>
                        <a:pt x="111935" y="827567"/>
                      </a:cubicBezTo>
                      <a:cubicBezTo>
                        <a:pt x="119023" y="786809"/>
                        <a:pt x="134973" y="607827"/>
                        <a:pt x="143833" y="487325"/>
                      </a:cubicBezTo>
                      <a:cubicBezTo>
                        <a:pt x="152693" y="366823"/>
                        <a:pt x="159782" y="178981"/>
                        <a:pt x="165098" y="104553"/>
                      </a:cubicBezTo>
                      <a:cubicBezTo>
                        <a:pt x="170414" y="30125"/>
                        <a:pt x="168643" y="42530"/>
                        <a:pt x="175731" y="40758"/>
                      </a:cubicBezTo>
                      <a:cubicBezTo>
                        <a:pt x="182819" y="38986"/>
                        <a:pt x="200540" y="42529"/>
                        <a:pt x="207628" y="93920"/>
                      </a:cubicBezTo>
                      <a:cubicBezTo>
                        <a:pt x="214716" y="145311"/>
                        <a:pt x="214717" y="272902"/>
                        <a:pt x="218261" y="349102"/>
                      </a:cubicBezTo>
                      <a:cubicBezTo>
                        <a:pt x="221805" y="425302"/>
                        <a:pt x="218261" y="551120"/>
                        <a:pt x="228893" y="551120"/>
                      </a:cubicBezTo>
                      <a:cubicBezTo>
                        <a:pt x="239525" y="551120"/>
                        <a:pt x="266107" y="418213"/>
                        <a:pt x="282056" y="349102"/>
                      </a:cubicBezTo>
                      <a:cubicBezTo>
                        <a:pt x="298005" y="279991"/>
                        <a:pt x="315726" y="111642"/>
                        <a:pt x="324586" y="136451"/>
                      </a:cubicBezTo>
                      <a:cubicBezTo>
                        <a:pt x="333447" y="161260"/>
                        <a:pt x="322814" y="315433"/>
                        <a:pt x="335219" y="497958"/>
                      </a:cubicBezTo>
                      <a:cubicBezTo>
                        <a:pt x="347624" y="680483"/>
                        <a:pt x="386609" y="1082748"/>
                        <a:pt x="399014" y="1231604"/>
                      </a:cubicBezTo>
                      <a:cubicBezTo>
                        <a:pt x="411419" y="1380460"/>
                        <a:pt x="399014" y="1417673"/>
                        <a:pt x="409647" y="1391092"/>
                      </a:cubicBezTo>
                      <a:cubicBezTo>
                        <a:pt x="420280" y="1364511"/>
                        <a:pt x="443317" y="1205023"/>
                        <a:pt x="462810" y="1072116"/>
                      </a:cubicBezTo>
                      <a:cubicBezTo>
                        <a:pt x="482303" y="939209"/>
                        <a:pt x="508884" y="692888"/>
                        <a:pt x="526605" y="593651"/>
                      </a:cubicBezTo>
                      <a:cubicBezTo>
                        <a:pt x="544326" y="494414"/>
                        <a:pt x="565591" y="432390"/>
                        <a:pt x="569135" y="476692"/>
                      </a:cubicBezTo>
                      <a:cubicBezTo>
                        <a:pt x="572679" y="520994"/>
                        <a:pt x="546098" y="724786"/>
                        <a:pt x="547870" y="859465"/>
                      </a:cubicBezTo>
                      <a:cubicBezTo>
                        <a:pt x="549642" y="994144"/>
                        <a:pt x="570907" y="1189074"/>
                        <a:pt x="579768" y="1284767"/>
                      </a:cubicBezTo>
                      <a:cubicBezTo>
                        <a:pt x="588629" y="1380460"/>
                        <a:pt x="588628" y="1488558"/>
                        <a:pt x="601033" y="1433623"/>
                      </a:cubicBezTo>
                      <a:cubicBezTo>
                        <a:pt x="613438" y="1378688"/>
                        <a:pt x="643564" y="955158"/>
                        <a:pt x="654196" y="955158"/>
                      </a:cubicBezTo>
                      <a:cubicBezTo>
                        <a:pt x="664828" y="955158"/>
                        <a:pt x="661284" y="1348563"/>
                        <a:pt x="664828" y="1433623"/>
                      </a:cubicBezTo>
                      <a:cubicBezTo>
                        <a:pt x="668372" y="1518683"/>
                        <a:pt x="666601" y="1518683"/>
                        <a:pt x="675461" y="1465520"/>
                      </a:cubicBezTo>
                      <a:cubicBezTo>
                        <a:pt x="684321" y="1412357"/>
                        <a:pt x="709131" y="1217427"/>
                        <a:pt x="717991" y="1114646"/>
                      </a:cubicBezTo>
                      <a:cubicBezTo>
                        <a:pt x="726851" y="1011865"/>
                        <a:pt x="721536" y="894906"/>
                        <a:pt x="728624" y="848832"/>
                      </a:cubicBezTo>
                      <a:cubicBezTo>
                        <a:pt x="735712" y="802758"/>
                        <a:pt x="760521" y="838199"/>
                        <a:pt x="760521" y="838199"/>
                      </a:cubicBezTo>
                      <a:cubicBezTo>
                        <a:pt x="771153" y="834655"/>
                        <a:pt x="780014" y="825795"/>
                        <a:pt x="792419" y="827567"/>
                      </a:cubicBezTo>
                      <a:cubicBezTo>
                        <a:pt x="804824" y="829339"/>
                        <a:pt x="820772" y="797441"/>
                        <a:pt x="834949" y="848832"/>
                      </a:cubicBezTo>
                      <a:cubicBezTo>
                        <a:pt x="849126" y="900223"/>
                        <a:pt x="865074" y="1026041"/>
                        <a:pt x="877479" y="1135911"/>
                      </a:cubicBezTo>
                      <a:cubicBezTo>
                        <a:pt x="889884" y="1245781"/>
                        <a:pt x="898744" y="1460205"/>
                        <a:pt x="909377" y="1508051"/>
                      </a:cubicBezTo>
                      <a:cubicBezTo>
                        <a:pt x="920010" y="1555897"/>
                        <a:pt x="930643" y="1415902"/>
                        <a:pt x="941275" y="1422990"/>
                      </a:cubicBezTo>
                      <a:cubicBezTo>
                        <a:pt x="951907" y="1430078"/>
                        <a:pt x="962540" y="1500962"/>
                        <a:pt x="973172" y="1550581"/>
                      </a:cubicBezTo>
                      <a:cubicBezTo>
                        <a:pt x="983804" y="1600200"/>
                        <a:pt x="997982" y="1729563"/>
                        <a:pt x="1005070" y="1720702"/>
                      </a:cubicBezTo>
                      <a:cubicBezTo>
                        <a:pt x="1012159" y="1711842"/>
                        <a:pt x="1012159" y="1582478"/>
                        <a:pt x="1015703" y="1497418"/>
                      </a:cubicBezTo>
                      <a:cubicBezTo>
                        <a:pt x="1019247" y="1412358"/>
                        <a:pt x="1021019" y="1281223"/>
                        <a:pt x="1026335" y="1210339"/>
                      </a:cubicBezTo>
                      <a:cubicBezTo>
                        <a:pt x="1031651" y="1139455"/>
                        <a:pt x="1042284" y="1155404"/>
                        <a:pt x="1047600" y="1072116"/>
                      </a:cubicBezTo>
                      <a:cubicBezTo>
                        <a:pt x="1052916" y="988828"/>
                        <a:pt x="1052917" y="871869"/>
                        <a:pt x="1058233" y="710609"/>
                      </a:cubicBezTo>
                      <a:cubicBezTo>
                        <a:pt x="1063549" y="549349"/>
                        <a:pt x="1077726" y="209106"/>
                        <a:pt x="1079498" y="104553"/>
                      </a:cubicBezTo>
                      <a:cubicBezTo>
                        <a:pt x="1081270" y="0"/>
                        <a:pt x="1086586" y="86832"/>
                        <a:pt x="1068865" y="83288"/>
                      </a:cubicBezTo>
                      <a:cubicBezTo>
                        <a:pt x="1051144" y="79744"/>
                        <a:pt x="973172" y="83288"/>
                        <a:pt x="973172" y="83288"/>
                      </a:cubicBezTo>
                      <a:lnTo>
                        <a:pt x="282056" y="83288"/>
                      </a:lnTo>
                      <a:lnTo>
                        <a:pt x="165099" y="49618"/>
                      </a:ln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4" name="Group 27"/>
                <p:cNvGrpSpPr/>
                <p:nvPr/>
              </p:nvGrpSpPr>
              <p:grpSpPr>
                <a:xfrm>
                  <a:off x="8651442" y="3581400"/>
                  <a:ext cx="340158" cy="2823865"/>
                  <a:chOff x="8651442" y="3581400"/>
                  <a:chExt cx="340158" cy="2823865"/>
                </a:xfrm>
              </p:grpSpPr>
              <p:sp useBgFill="1">
                <p:nvSpPr>
                  <p:cNvPr id="77" name="TextBox 76"/>
                  <p:cNvSpPr txBox="1">
                    <a:spLocks noChangeArrowheads="1"/>
                  </p:cNvSpPr>
                  <p:nvPr/>
                </p:nvSpPr>
                <p:spPr bwMode="auto">
                  <a:xfrm>
                    <a:off x="8651442" y="5943600"/>
                    <a:ext cx="340158" cy="461665"/>
                  </a:xfrm>
                  <a:prstGeom prst="rect">
                    <a:avLst/>
                  </a:prstGeom>
                  <a:ln w="38100">
                    <a:solidFill>
                      <a:schemeClr val="tx1"/>
                    </a:solidFill>
                    <a:miter lim="800000"/>
                    <a:headEnd/>
                    <a:tailEnd/>
                  </a:ln>
                </p:spPr>
                <p:txBody>
                  <a:bodyPr wrap="none">
                    <a:spAutoFit/>
                  </a:bodyPr>
                  <a:lstStyle/>
                  <a:p>
                    <a:r>
                      <a:rPr lang="en-US" sz="2400" b="1" dirty="0" smtClean="0"/>
                      <a:t>0</a:t>
                    </a:r>
                    <a:endParaRPr lang="en-US" sz="2400" b="1" dirty="0"/>
                  </a:p>
                </p:txBody>
              </p:sp>
              <p:cxnSp>
                <p:nvCxnSpPr>
                  <p:cNvPr id="79" name="Straight Arrow Connector 78"/>
                  <p:cNvCxnSpPr>
                    <a:stCxn id="77" idx="0"/>
                  </p:cNvCxnSpPr>
                  <p:nvPr/>
                </p:nvCxnSpPr>
                <p:spPr>
                  <a:xfrm flipV="1">
                    <a:off x="8821521" y="3581400"/>
                    <a:ext cx="17679"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75" name="Straight Arrow Connector 5"/>
                <p:cNvCxnSpPr/>
                <p:nvPr/>
              </p:nvCxnSpPr>
              <p:spPr>
                <a:xfrm flipV="1">
                  <a:off x="6705600" y="3581400"/>
                  <a:ext cx="5165"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sp>
          <p:nvSpPr>
            <p:cNvPr id="66" name="TextBox 65"/>
            <p:cNvSpPr txBox="1"/>
            <p:nvPr/>
          </p:nvSpPr>
          <p:spPr>
            <a:xfrm>
              <a:off x="0" y="0"/>
              <a:ext cx="9144000" cy="677108"/>
            </a:xfrm>
            <a:prstGeom prst="rect">
              <a:avLst/>
            </a:prstGeom>
            <a:solidFill>
              <a:schemeClr val="bg1"/>
            </a:solidFill>
          </p:spPr>
          <p:txBody>
            <a:bodyPr wrap="square" rtlCol="0">
              <a:spAutoFit/>
            </a:bodyPr>
            <a:lstStyle/>
            <a:p>
              <a:pPr marL="0" algn="ctr"/>
              <a:r>
                <a:rPr lang="en-US" sz="3800" b="1" dirty="0" smtClean="0"/>
                <a:t>Human Migration into North America . . .</a:t>
              </a:r>
              <a:endParaRPr lang="en-US" sz="4000" b="1" dirty="0" smtClean="0"/>
            </a:p>
          </p:txBody>
        </p:sp>
      </p:grpSp>
      <p:sp>
        <p:nvSpPr>
          <p:cNvPr id="89" name="TextBox 88"/>
          <p:cNvSpPr txBox="1">
            <a:spLocks noChangeArrowheads="1"/>
          </p:cNvSpPr>
          <p:nvPr/>
        </p:nvSpPr>
        <p:spPr bwMode="auto">
          <a:xfrm>
            <a:off x="0" y="2895600"/>
            <a:ext cx="6629400" cy="1077218"/>
          </a:xfrm>
          <a:prstGeom prst="rect">
            <a:avLst/>
          </a:prstGeom>
          <a:solidFill>
            <a:schemeClr val="bg1"/>
          </a:solidFill>
          <a:ln w="9525">
            <a:noFill/>
            <a:miter lim="800000"/>
            <a:headEnd/>
            <a:tailEnd/>
          </a:ln>
        </p:spPr>
        <p:txBody>
          <a:bodyPr wrap="square">
            <a:spAutoFit/>
          </a:bodyPr>
          <a:lstStyle/>
          <a:p>
            <a:r>
              <a:rPr lang="en-US" sz="3200" b="1" dirty="0" smtClean="0"/>
              <a:t>  So in the last 50,000 years . . . </a:t>
            </a:r>
          </a:p>
          <a:p>
            <a:r>
              <a:rPr lang="en-US" sz="3200" b="1" dirty="0" smtClean="0"/>
              <a:t>       when did</a:t>
            </a:r>
            <a:r>
              <a:rPr lang="en-US" sz="3200" b="1" dirty="0"/>
              <a:t> </a:t>
            </a:r>
            <a:r>
              <a:rPr lang="en-US" sz="3200" b="1" dirty="0" smtClean="0"/>
              <a:t>events favor migration?</a:t>
            </a:r>
          </a:p>
        </p:txBody>
      </p:sp>
      <p:sp>
        <p:nvSpPr>
          <p:cNvPr id="90" name="TextBox 89"/>
          <p:cNvSpPr txBox="1">
            <a:spLocks noChangeArrowheads="1"/>
          </p:cNvSpPr>
          <p:nvPr/>
        </p:nvSpPr>
        <p:spPr bwMode="auto">
          <a:xfrm>
            <a:off x="0" y="1447800"/>
            <a:ext cx="6629400" cy="1077218"/>
          </a:xfrm>
          <a:prstGeom prst="rect">
            <a:avLst/>
          </a:prstGeom>
          <a:solidFill>
            <a:schemeClr val="bg1"/>
          </a:solidFill>
          <a:ln w="9525">
            <a:noFill/>
            <a:miter lim="800000"/>
            <a:headEnd/>
            <a:tailEnd/>
          </a:ln>
        </p:spPr>
        <p:txBody>
          <a:bodyPr wrap="square">
            <a:spAutoFit/>
          </a:bodyPr>
          <a:lstStyle/>
          <a:p>
            <a:r>
              <a:rPr lang="en-US" sz="3200" b="1" dirty="0"/>
              <a:t> </a:t>
            </a:r>
            <a:r>
              <a:rPr lang="en-US" sz="3200" b="1" dirty="0" smtClean="0"/>
              <a:t> The Pre-Clovis people arrived . . . </a:t>
            </a:r>
          </a:p>
          <a:p>
            <a:r>
              <a:rPr lang="en-US" sz="3200" b="1" dirty="0" smtClean="0"/>
              <a:t>	more than 13,100 years ago.</a:t>
            </a:r>
          </a:p>
        </p:txBody>
      </p:sp>
      <p:sp useBgFill="1">
        <p:nvSpPr>
          <p:cNvPr id="54" name="TextBox 53"/>
          <p:cNvSpPr txBox="1">
            <a:spLocks noChangeArrowheads="1"/>
          </p:cNvSpPr>
          <p:nvPr/>
        </p:nvSpPr>
        <p:spPr bwMode="auto">
          <a:xfrm>
            <a:off x="304800" y="4267200"/>
            <a:ext cx="3201710" cy="1569660"/>
          </a:xfrm>
          <a:prstGeom prst="rect">
            <a:avLst/>
          </a:prstGeom>
          <a:ln w="50800">
            <a:solidFill>
              <a:schemeClr val="tx1"/>
            </a:solidFill>
            <a:miter lim="800000"/>
            <a:headEnd/>
            <a:tailEnd/>
          </a:ln>
        </p:spPr>
        <p:txBody>
          <a:bodyPr wrap="none">
            <a:spAutoFit/>
          </a:bodyPr>
          <a:lstStyle/>
          <a:p>
            <a:r>
              <a:rPr lang="en-US" sz="3200" b="1" dirty="0" smtClean="0"/>
              <a:t>best chance for</a:t>
            </a:r>
          </a:p>
          <a:p>
            <a:r>
              <a:rPr lang="en-US" sz="3200" b="1" dirty="0" smtClean="0"/>
              <a:t>migration: during</a:t>
            </a:r>
          </a:p>
          <a:p>
            <a:r>
              <a:rPr lang="en-US" sz="3200" b="1" dirty="0" smtClean="0"/>
              <a:t>glacial recessions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5"/>
                                        </p:tgtEl>
                                      </p:cBhvr>
                                    </p:animEffect>
                                    <p:set>
                                      <p:cBhvr>
                                        <p:cTn id="7" dur="1" fill="hold">
                                          <p:stCondLst>
                                            <p:cond delay="999"/>
                                          </p:stCondLst>
                                        </p:cTn>
                                        <p:tgtEl>
                                          <p:spTgt spid="4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1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90">
                                            <p:bg/>
                                          </p:spTgt>
                                        </p:tgtEl>
                                        <p:attrNameLst>
                                          <p:attrName>style.visibility</p:attrName>
                                        </p:attrNameLst>
                                      </p:cBhvr>
                                      <p:to>
                                        <p:strVal val="visible"/>
                                      </p:to>
                                    </p:set>
                                    <p:animEffect transition="in" filter="fade">
                                      <p:cBhvr>
                                        <p:cTn id="15" dur="1000"/>
                                        <p:tgtEl>
                                          <p:spTgt spid="90">
                                            <p:bg/>
                                          </p:spTgt>
                                        </p:tgtEl>
                                      </p:cBhvr>
                                    </p:animEffect>
                                  </p:childTnLst>
                                </p:cTn>
                              </p:par>
                              <p:par>
                                <p:cTn id="16" presetID="22" presetClass="entr" presetSubtype="8" fill="hold" grpId="1" nodeType="withEffect">
                                  <p:stCondLst>
                                    <p:cond delay="0"/>
                                  </p:stCondLst>
                                  <p:childTnLst>
                                    <p:set>
                                      <p:cBhvr>
                                        <p:cTn id="17" dur="1" fill="hold">
                                          <p:stCondLst>
                                            <p:cond delay="0"/>
                                          </p:stCondLst>
                                        </p:cTn>
                                        <p:tgtEl>
                                          <p:spTgt spid="90">
                                            <p:txEl>
                                              <p:pRg st="0" end="0"/>
                                            </p:txEl>
                                          </p:spTgt>
                                        </p:tgtEl>
                                        <p:attrNameLst>
                                          <p:attrName>style.visibility</p:attrName>
                                        </p:attrNameLst>
                                      </p:cBhvr>
                                      <p:to>
                                        <p:strVal val="visible"/>
                                      </p:to>
                                    </p:set>
                                    <p:animEffect transition="in" filter="wipe(left)">
                                      <p:cBhvr>
                                        <p:cTn id="18" dur="1000"/>
                                        <p:tgtEl>
                                          <p:spTgt spid="90">
                                            <p:txEl>
                                              <p:pRg st="0" end="0"/>
                                            </p:txEl>
                                          </p:spTgt>
                                        </p:tgtEl>
                                      </p:cBhvr>
                                    </p:animEffect>
                                  </p:childTnLst>
                                </p:cTn>
                              </p:par>
                            </p:childTnLst>
                          </p:cTn>
                        </p:par>
                        <p:par>
                          <p:cTn id="19" fill="hold">
                            <p:stCondLst>
                              <p:cond delay="1000"/>
                            </p:stCondLst>
                            <p:childTnLst>
                              <p:par>
                                <p:cTn id="20" presetID="22" presetClass="entr" presetSubtype="8" fill="hold" grpId="1" nodeType="afterEffect">
                                  <p:stCondLst>
                                    <p:cond delay="0"/>
                                  </p:stCondLst>
                                  <p:childTnLst>
                                    <p:set>
                                      <p:cBhvr>
                                        <p:cTn id="21" dur="1" fill="hold">
                                          <p:stCondLst>
                                            <p:cond delay="0"/>
                                          </p:stCondLst>
                                        </p:cTn>
                                        <p:tgtEl>
                                          <p:spTgt spid="90">
                                            <p:txEl>
                                              <p:pRg st="1" end="1"/>
                                            </p:txEl>
                                          </p:spTgt>
                                        </p:tgtEl>
                                        <p:attrNameLst>
                                          <p:attrName>style.visibility</p:attrName>
                                        </p:attrNameLst>
                                      </p:cBhvr>
                                      <p:to>
                                        <p:strVal val="visible"/>
                                      </p:to>
                                    </p:set>
                                    <p:animEffect transition="in" filter="wipe(left)">
                                      <p:cBhvr>
                                        <p:cTn id="22" dur="1000"/>
                                        <p:tgtEl>
                                          <p:spTgt spid="9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89">
                                            <p:bg/>
                                          </p:spTgt>
                                        </p:tgtEl>
                                        <p:attrNameLst>
                                          <p:attrName>style.visibility</p:attrName>
                                        </p:attrNameLst>
                                      </p:cBhvr>
                                      <p:to>
                                        <p:strVal val="visible"/>
                                      </p:to>
                                    </p:set>
                                    <p:animEffect transition="in" filter="fade">
                                      <p:cBhvr>
                                        <p:cTn id="27" dur="1000"/>
                                        <p:tgtEl>
                                          <p:spTgt spid="89">
                                            <p:bg/>
                                          </p:spTgt>
                                        </p:tgtEl>
                                      </p:cBhvr>
                                    </p:animEffect>
                                  </p:childTnLst>
                                </p:cTn>
                              </p:par>
                              <p:par>
                                <p:cTn id="28" presetID="22" presetClass="entr" presetSubtype="8" fill="hold" grpId="1" nodeType="withEffect">
                                  <p:stCondLst>
                                    <p:cond delay="0"/>
                                  </p:stCondLst>
                                  <p:childTnLst>
                                    <p:set>
                                      <p:cBhvr>
                                        <p:cTn id="29" dur="1" fill="hold">
                                          <p:stCondLst>
                                            <p:cond delay="0"/>
                                          </p:stCondLst>
                                        </p:cTn>
                                        <p:tgtEl>
                                          <p:spTgt spid="89">
                                            <p:txEl>
                                              <p:pRg st="0" end="0"/>
                                            </p:txEl>
                                          </p:spTgt>
                                        </p:tgtEl>
                                        <p:attrNameLst>
                                          <p:attrName>style.visibility</p:attrName>
                                        </p:attrNameLst>
                                      </p:cBhvr>
                                      <p:to>
                                        <p:strVal val="visible"/>
                                      </p:to>
                                    </p:set>
                                    <p:animEffect transition="in" filter="wipe(left)">
                                      <p:cBhvr>
                                        <p:cTn id="30" dur="1000"/>
                                        <p:tgtEl>
                                          <p:spTgt spid="89">
                                            <p:txEl>
                                              <p:pRg st="0" end="0"/>
                                            </p:txEl>
                                          </p:spTgt>
                                        </p:tgtEl>
                                      </p:cBhvr>
                                    </p:animEffect>
                                  </p:childTnLst>
                                </p:cTn>
                              </p:par>
                            </p:childTnLst>
                          </p:cTn>
                        </p:par>
                        <p:par>
                          <p:cTn id="31" fill="hold">
                            <p:stCondLst>
                              <p:cond delay="1000"/>
                            </p:stCondLst>
                            <p:childTnLst>
                              <p:par>
                                <p:cTn id="32" presetID="22" presetClass="entr" presetSubtype="8" fill="hold" grpId="1" nodeType="afterEffect">
                                  <p:stCondLst>
                                    <p:cond delay="0"/>
                                  </p:stCondLst>
                                  <p:childTnLst>
                                    <p:set>
                                      <p:cBhvr>
                                        <p:cTn id="33" dur="1" fill="hold">
                                          <p:stCondLst>
                                            <p:cond delay="0"/>
                                          </p:stCondLst>
                                        </p:cTn>
                                        <p:tgtEl>
                                          <p:spTgt spid="89">
                                            <p:txEl>
                                              <p:pRg st="1" end="1"/>
                                            </p:txEl>
                                          </p:spTgt>
                                        </p:tgtEl>
                                        <p:attrNameLst>
                                          <p:attrName>style.visibility</p:attrName>
                                        </p:attrNameLst>
                                      </p:cBhvr>
                                      <p:to>
                                        <p:strVal val="visible"/>
                                      </p:to>
                                    </p:set>
                                    <p:animEffect transition="in" filter="wipe(left)">
                                      <p:cBhvr>
                                        <p:cTn id="34" dur="1000"/>
                                        <p:tgtEl>
                                          <p:spTgt spid="8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p:cTn id="39" dur="1000" fill="hold"/>
                                        <p:tgtEl>
                                          <p:spTgt spid="54"/>
                                        </p:tgtEl>
                                        <p:attrNameLst>
                                          <p:attrName>ppt_w</p:attrName>
                                        </p:attrNameLst>
                                      </p:cBhvr>
                                      <p:tavLst>
                                        <p:tav tm="0">
                                          <p:val>
                                            <p:fltVal val="0"/>
                                          </p:val>
                                        </p:tav>
                                        <p:tav tm="100000">
                                          <p:val>
                                            <p:strVal val="#ppt_w"/>
                                          </p:val>
                                        </p:tav>
                                      </p:tavLst>
                                    </p:anim>
                                    <p:anim calcmode="lin" valueType="num">
                                      <p:cBhvr>
                                        <p:cTn id="40" dur="1000" fill="hold"/>
                                        <p:tgtEl>
                                          <p:spTgt spid="54"/>
                                        </p:tgtEl>
                                        <p:attrNameLst>
                                          <p:attrName>ppt_h</p:attrName>
                                        </p:attrNameLst>
                                      </p:cBhvr>
                                      <p:tavLst>
                                        <p:tav tm="0">
                                          <p:val>
                                            <p:fltVal val="0"/>
                                          </p:val>
                                        </p:tav>
                                        <p:tav tm="100000">
                                          <p:val>
                                            <p:strVal val="#ppt_h"/>
                                          </p:val>
                                        </p:tav>
                                      </p:tavLst>
                                    </p:anim>
                                    <p:animEffect transition="in" filter="fade">
                                      <p:cBhvr>
                                        <p:cTn id="41"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1" build="allAtOnce" animBg="1"/>
      <p:bldP spid="90" grpId="1" uiExpand="1" build="allAtOnce" animBg="1"/>
      <p:bldP spid="5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Claire &amp; Don\AppData\Local\Microsoft\Windows Live Mail\WLMDSS.tmp\WLM672B.tmp\800px-Atmospheric_CO2_with_glaciers_cycles.jpg"/>
          <p:cNvPicPr>
            <a:picLocks noChangeAspect="1" noChangeArrowheads="1"/>
          </p:cNvPicPr>
          <p:nvPr/>
        </p:nvPicPr>
        <p:blipFill>
          <a:blip r:embed="rId2" cstate="print"/>
          <a:srcRect/>
          <a:stretch>
            <a:fillRect/>
          </a:stretch>
        </p:blipFill>
        <p:spPr bwMode="auto">
          <a:xfrm>
            <a:off x="0" y="82545"/>
            <a:ext cx="9144000" cy="6699255"/>
          </a:xfrm>
          <a:prstGeom prst="rect">
            <a:avLst/>
          </a:prstGeom>
          <a:noFill/>
          <a:ln w="57150">
            <a:solidFill>
              <a:schemeClr val="tx1"/>
            </a:solidFill>
            <a:miter lim="800000"/>
            <a:headEnd/>
            <a:tailEnd/>
          </a:ln>
        </p:spPr>
      </p:pic>
      <p:sp>
        <p:nvSpPr>
          <p:cNvPr id="4" name="Rectangle 3"/>
          <p:cNvSpPr/>
          <p:nvPr/>
        </p:nvSpPr>
        <p:spPr>
          <a:xfrm>
            <a:off x="2133600" y="3581400"/>
            <a:ext cx="3733800" cy="2133600"/>
          </a:xfrm>
          <a:prstGeom prst="rect">
            <a:avLst/>
          </a:prstGeom>
          <a:solidFill>
            <a:srgbClr val="00B0F0">
              <a:alpha val="59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324600" y="3581400"/>
            <a:ext cx="838200" cy="2133600"/>
          </a:xfrm>
          <a:prstGeom prst="rect">
            <a:avLst/>
          </a:prstGeom>
          <a:solidFill>
            <a:srgbClr val="00B0F0">
              <a:alpha val="56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7620000" y="3581400"/>
            <a:ext cx="990600" cy="2133600"/>
          </a:xfrm>
          <a:prstGeom prst="rect">
            <a:avLst/>
          </a:prstGeom>
          <a:solidFill>
            <a:srgbClr val="00B0F0">
              <a:alpha val="56000"/>
            </a:srgb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0" y="685800"/>
            <a:ext cx="6705600" cy="60198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56"/>
          <p:cNvGrpSpPr/>
          <p:nvPr/>
        </p:nvGrpSpPr>
        <p:grpSpPr>
          <a:xfrm>
            <a:off x="6019800" y="838200"/>
            <a:ext cx="2971800" cy="5567065"/>
            <a:chOff x="6019800" y="838200"/>
            <a:chExt cx="2971800" cy="5567065"/>
          </a:xfrm>
        </p:grpSpPr>
        <p:sp>
          <p:nvSpPr>
            <p:cNvPr id="59" name="Freeform 58"/>
            <p:cNvSpPr/>
            <p:nvPr/>
          </p:nvSpPr>
          <p:spPr>
            <a:xfrm>
              <a:off x="8648995" y="1686739"/>
              <a:ext cx="230373" cy="1951074"/>
            </a:xfrm>
            <a:custGeom>
              <a:avLst/>
              <a:gdLst>
                <a:gd name="connsiteX0" fmla="*/ 219739 w 253409"/>
                <a:gd name="connsiteY0" fmla="*/ 1897911 h 2177902"/>
                <a:gd name="connsiteX1" fmla="*/ 230372 w 253409"/>
                <a:gd name="connsiteY1" fmla="*/ 292395 h 2177902"/>
                <a:gd name="connsiteX2" fmla="*/ 198474 w 253409"/>
                <a:gd name="connsiteY2" fmla="*/ 143539 h 2177902"/>
                <a:gd name="connsiteX3" fmla="*/ 166577 w 253409"/>
                <a:gd name="connsiteY3" fmla="*/ 324292 h 2177902"/>
                <a:gd name="connsiteX4" fmla="*/ 134679 w 253409"/>
                <a:gd name="connsiteY4" fmla="*/ 643269 h 2177902"/>
                <a:gd name="connsiteX5" fmla="*/ 134679 w 253409"/>
                <a:gd name="connsiteY5" fmla="*/ 834655 h 2177902"/>
                <a:gd name="connsiteX6" fmla="*/ 124046 w 253409"/>
                <a:gd name="connsiteY6" fmla="*/ 951613 h 2177902"/>
                <a:gd name="connsiteX7" fmla="*/ 92149 w 253409"/>
                <a:gd name="connsiteY7" fmla="*/ 1121734 h 2177902"/>
                <a:gd name="connsiteX8" fmla="*/ 70884 w 253409"/>
                <a:gd name="connsiteY8" fmla="*/ 834655 h 2177902"/>
                <a:gd name="connsiteX9" fmla="*/ 81516 w 253409"/>
                <a:gd name="connsiteY9" fmla="*/ 983511 h 2177902"/>
                <a:gd name="connsiteX10" fmla="*/ 17721 w 253409"/>
                <a:gd name="connsiteY10" fmla="*/ 1238692 h 2177902"/>
                <a:gd name="connsiteX11" fmla="*/ 28353 w 253409"/>
                <a:gd name="connsiteY11" fmla="*/ 1472609 h 2177902"/>
                <a:gd name="connsiteX12" fmla="*/ 38986 w 253409"/>
                <a:gd name="connsiteY12" fmla="*/ 1749055 h 2177902"/>
                <a:gd name="connsiteX13" fmla="*/ 38986 w 253409"/>
                <a:gd name="connsiteY13" fmla="*/ 1855381 h 2177902"/>
                <a:gd name="connsiteX14" fmla="*/ 28353 w 253409"/>
                <a:gd name="connsiteY14" fmla="*/ 1929809 h 2177902"/>
                <a:gd name="connsiteX15" fmla="*/ 28353 w 253409"/>
                <a:gd name="connsiteY15" fmla="*/ 1972339 h 2177902"/>
                <a:gd name="connsiteX16" fmla="*/ 219739 w 253409"/>
                <a:gd name="connsiteY16" fmla="*/ 1897911 h 2177902"/>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5 w 252228"/>
                <a:gd name="connsiteY16" fmla="*/ 2014869 h 2189303"/>
                <a:gd name="connsiteX17" fmla="*/ 218558 w 252228"/>
                <a:gd name="connsiteY17" fmla="*/ 1897911 h 2189303"/>
                <a:gd name="connsiteX0" fmla="*/ 218558 w 252228"/>
                <a:gd name="connsiteY0" fmla="*/ 1897911 h 2189303"/>
                <a:gd name="connsiteX1" fmla="*/ 229191 w 252228"/>
                <a:gd name="connsiteY1" fmla="*/ 292395 h 2189303"/>
                <a:gd name="connsiteX2" fmla="*/ 197293 w 252228"/>
                <a:gd name="connsiteY2" fmla="*/ 143539 h 2189303"/>
                <a:gd name="connsiteX3" fmla="*/ 165396 w 252228"/>
                <a:gd name="connsiteY3" fmla="*/ 324292 h 2189303"/>
                <a:gd name="connsiteX4" fmla="*/ 133498 w 252228"/>
                <a:gd name="connsiteY4" fmla="*/ 643269 h 2189303"/>
                <a:gd name="connsiteX5" fmla="*/ 133498 w 252228"/>
                <a:gd name="connsiteY5" fmla="*/ 834655 h 2189303"/>
                <a:gd name="connsiteX6" fmla="*/ 122865 w 252228"/>
                <a:gd name="connsiteY6" fmla="*/ 951613 h 2189303"/>
                <a:gd name="connsiteX7" fmla="*/ 90968 w 252228"/>
                <a:gd name="connsiteY7" fmla="*/ 1121734 h 2189303"/>
                <a:gd name="connsiteX8" fmla="*/ 69703 w 252228"/>
                <a:gd name="connsiteY8" fmla="*/ 834655 h 2189303"/>
                <a:gd name="connsiteX9" fmla="*/ 80335 w 252228"/>
                <a:gd name="connsiteY9" fmla="*/ 983511 h 2189303"/>
                <a:gd name="connsiteX10" fmla="*/ 16540 w 252228"/>
                <a:gd name="connsiteY10" fmla="*/ 1238692 h 2189303"/>
                <a:gd name="connsiteX11" fmla="*/ 27172 w 252228"/>
                <a:gd name="connsiteY11" fmla="*/ 1472609 h 2189303"/>
                <a:gd name="connsiteX12" fmla="*/ 37805 w 252228"/>
                <a:gd name="connsiteY12" fmla="*/ 1749055 h 2189303"/>
                <a:gd name="connsiteX13" fmla="*/ 37805 w 252228"/>
                <a:gd name="connsiteY13" fmla="*/ 1855381 h 2189303"/>
                <a:gd name="connsiteX14" fmla="*/ 27172 w 252228"/>
                <a:gd name="connsiteY14" fmla="*/ 1929809 h 2189303"/>
                <a:gd name="connsiteX15" fmla="*/ 27172 w 252228"/>
                <a:gd name="connsiteY15" fmla="*/ 1972339 h 2189303"/>
                <a:gd name="connsiteX16" fmla="*/ 190204 w 252228"/>
                <a:gd name="connsiteY16" fmla="*/ 1938669 h 2189303"/>
                <a:gd name="connsiteX17" fmla="*/ 218558 w 252228"/>
                <a:gd name="connsiteY17" fmla="*/ 1897911 h 2189303"/>
                <a:gd name="connsiteX0" fmla="*/ 190204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4 w 230373"/>
                <a:gd name="connsiteY16" fmla="*/ 1894662 h 1951074"/>
                <a:gd name="connsiteX17" fmla="*/ 190204 w 230373"/>
                <a:gd name="connsiteY17" fmla="*/ 1589862 h 1951074"/>
                <a:gd name="connsiteX0" fmla="*/ 190204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4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3"/>
                <a:gd name="connsiteX1" fmla="*/ 229191 w 230373"/>
                <a:gd name="connsiteY1" fmla="*/ 248388 h 1951073"/>
                <a:gd name="connsiteX2" fmla="*/ 197293 w 230373"/>
                <a:gd name="connsiteY2" fmla="*/ 99532 h 1951073"/>
                <a:gd name="connsiteX3" fmla="*/ 165396 w 230373"/>
                <a:gd name="connsiteY3" fmla="*/ 280285 h 1951073"/>
                <a:gd name="connsiteX4" fmla="*/ 133498 w 230373"/>
                <a:gd name="connsiteY4" fmla="*/ 599262 h 1951073"/>
                <a:gd name="connsiteX5" fmla="*/ 133498 w 230373"/>
                <a:gd name="connsiteY5" fmla="*/ 790648 h 1951073"/>
                <a:gd name="connsiteX6" fmla="*/ 122865 w 230373"/>
                <a:gd name="connsiteY6" fmla="*/ 907606 h 1951073"/>
                <a:gd name="connsiteX7" fmla="*/ 90968 w 230373"/>
                <a:gd name="connsiteY7" fmla="*/ 1077727 h 1951073"/>
                <a:gd name="connsiteX8" fmla="*/ 69703 w 230373"/>
                <a:gd name="connsiteY8" fmla="*/ 790648 h 1951073"/>
                <a:gd name="connsiteX9" fmla="*/ 80335 w 230373"/>
                <a:gd name="connsiteY9" fmla="*/ 939504 h 1951073"/>
                <a:gd name="connsiteX10" fmla="*/ 16540 w 230373"/>
                <a:gd name="connsiteY10" fmla="*/ 1194685 h 1951073"/>
                <a:gd name="connsiteX11" fmla="*/ 27172 w 230373"/>
                <a:gd name="connsiteY11" fmla="*/ 1428602 h 1951073"/>
                <a:gd name="connsiteX12" fmla="*/ 37805 w 230373"/>
                <a:gd name="connsiteY12" fmla="*/ 1705048 h 1951073"/>
                <a:gd name="connsiteX13" fmla="*/ 37805 w 230373"/>
                <a:gd name="connsiteY13" fmla="*/ 1811374 h 1951073"/>
                <a:gd name="connsiteX14" fmla="*/ 27172 w 230373"/>
                <a:gd name="connsiteY14" fmla="*/ 1885802 h 1951073"/>
                <a:gd name="connsiteX15" fmla="*/ 27172 w 230373"/>
                <a:gd name="connsiteY15" fmla="*/ 1928332 h 1951073"/>
                <a:gd name="connsiteX16" fmla="*/ 190205 w 230373"/>
                <a:gd name="connsiteY16" fmla="*/ 1894661 h 1951073"/>
                <a:gd name="connsiteX17" fmla="*/ 190205 w 230373"/>
                <a:gd name="connsiteY17" fmla="*/ 1589862 h 1951073"/>
                <a:gd name="connsiteX0" fmla="*/ 190205 w 230373"/>
                <a:gd name="connsiteY0" fmla="*/ 1589862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2 h 1951074"/>
                <a:gd name="connsiteX0" fmla="*/ 190205 w 230373"/>
                <a:gd name="connsiteY0" fmla="*/ 1589861 h 1951074"/>
                <a:gd name="connsiteX1" fmla="*/ 229191 w 230373"/>
                <a:gd name="connsiteY1" fmla="*/ 248388 h 1951074"/>
                <a:gd name="connsiteX2" fmla="*/ 197293 w 230373"/>
                <a:gd name="connsiteY2" fmla="*/ 99532 h 1951074"/>
                <a:gd name="connsiteX3" fmla="*/ 165396 w 230373"/>
                <a:gd name="connsiteY3" fmla="*/ 280285 h 1951074"/>
                <a:gd name="connsiteX4" fmla="*/ 133498 w 230373"/>
                <a:gd name="connsiteY4" fmla="*/ 599262 h 1951074"/>
                <a:gd name="connsiteX5" fmla="*/ 133498 w 230373"/>
                <a:gd name="connsiteY5" fmla="*/ 790648 h 1951074"/>
                <a:gd name="connsiteX6" fmla="*/ 122865 w 230373"/>
                <a:gd name="connsiteY6" fmla="*/ 907606 h 1951074"/>
                <a:gd name="connsiteX7" fmla="*/ 90968 w 230373"/>
                <a:gd name="connsiteY7" fmla="*/ 1077727 h 1951074"/>
                <a:gd name="connsiteX8" fmla="*/ 69703 w 230373"/>
                <a:gd name="connsiteY8" fmla="*/ 790648 h 1951074"/>
                <a:gd name="connsiteX9" fmla="*/ 80335 w 230373"/>
                <a:gd name="connsiteY9" fmla="*/ 939504 h 1951074"/>
                <a:gd name="connsiteX10" fmla="*/ 16540 w 230373"/>
                <a:gd name="connsiteY10" fmla="*/ 1194685 h 1951074"/>
                <a:gd name="connsiteX11" fmla="*/ 27172 w 230373"/>
                <a:gd name="connsiteY11" fmla="*/ 1428602 h 1951074"/>
                <a:gd name="connsiteX12" fmla="*/ 37805 w 230373"/>
                <a:gd name="connsiteY12" fmla="*/ 1705048 h 1951074"/>
                <a:gd name="connsiteX13" fmla="*/ 37805 w 230373"/>
                <a:gd name="connsiteY13" fmla="*/ 1811374 h 1951074"/>
                <a:gd name="connsiteX14" fmla="*/ 27172 w 230373"/>
                <a:gd name="connsiteY14" fmla="*/ 1885802 h 1951074"/>
                <a:gd name="connsiteX15" fmla="*/ 27172 w 230373"/>
                <a:gd name="connsiteY15" fmla="*/ 1928332 h 1951074"/>
                <a:gd name="connsiteX16" fmla="*/ 190205 w 230373"/>
                <a:gd name="connsiteY16" fmla="*/ 1894662 h 1951074"/>
                <a:gd name="connsiteX17" fmla="*/ 190205 w 230373"/>
                <a:gd name="connsiteY17" fmla="*/ 1589861 h 19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373" h="1951074">
                  <a:moveTo>
                    <a:pt x="190205" y="1589861"/>
                  </a:moveTo>
                  <a:cubicBezTo>
                    <a:pt x="218124" y="1281115"/>
                    <a:pt x="228010" y="496776"/>
                    <a:pt x="229191" y="248388"/>
                  </a:cubicBezTo>
                  <a:cubicBezTo>
                    <a:pt x="230373" y="0"/>
                    <a:pt x="207926" y="94216"/>
                    <a:pt x="197293" y="99532"/>
                  </a:cubicBezTo>
                  <a:cubicBezTo>
                    <a:pt x="186661" y="104848"/>
                    <a:pt x="176028" y="196997"/>
                    <a:pt x="165396" y="280285"/>
                  </a:cubicBezTo>
                  <a:cubicBezTo>
                    <a:pt x="154764" y="363573"/>
                    <a:pt x="138814" y="514202"/>
                    <a:pt x="133498" y="599262"/>
                  </a:cubicBezTo>
                  <a:cubicBezTo>
                    <a:pt x="128182" y="684322"/>
                    <a:pt x="135270" y="739257"/>
                    <a:pt x="133498" y="790648"/>
                  </a:cubicBezTo>
                  <a:cubicBezTo>
                    <a:pt x="131726" y="842039"/>
                    <a:pt x="129953" y="859760"/>
                    <a:pt x="122865" y="907606"/>
                  </a:cubicBezTo>
                  <a:cubicBezTo>
                    <a:pt x="115777" y="955453"/>
                    <a:pt x="99828" y="1097220"/>
                    <a:pt x="90968" y="1077727"/>
                  </a:cubicBezTo>
                  <a:cubicBezTo>
                    <a:pt x="82108" y="1058234"/>
                    <a:pt x="71475" y="813685"/>
                    <a:pt x="69703" y="790648"/>
                  </a:cubicBezTo>
                  <a:cubicBezTo>
                    <a:pt x="67931" y="767611"/>
                    <a:pt x="89195" y="872165"/>
                    <a:pt x="80335" y="939504"/>
                  </a:cubicBezTo>
                  <a:cubicBezTo>
                    <a:pt x="71475" y="1006843"/>
                    <a:pt x="25400" y="1113169"/>
                    <a:pt x="16540" y="1194685"/>
                  </a:cubicBezTo>
                  <a:cubicBezTo>
                    <a:pt x="7680" y="1276201"/>
                    <a:pt x="23628" y="1343542"/>
                    <a:pt x="27172" y="1428602"/>
                  </a:cubicBezTo>
                  <a:cubicBezTo>
                    <a:pt x="30716" y="1513662"/>
                    <a:pt x="36033" y="1641253"/>
                    <a:pt x="37805" y="1705048"/>
                  </a:cubicBezTo>
                  <a:cubicBezTo>
                    <a:pt x="39577" y="1768843"/>
                    <a:pt x="39577" y="1781248"/>
                    <a:pt x="37805" y="1811374"/>
                  </a:cubicBezTo>
                  <a:cubicBezTo>
                    <a:pt x="36033" y="1841500"/>
                    <a:pt x="28944" y="1866309"/>
                    <a:pt x="27172" y="1885802"/>
                  </a:cubicBezTo>
                  <a:cubicBezTo>
                    <a:pt x="25400" y="1905295"/>
                    <a:pt x="0" y="1926855"/>
                    <a:pt x="27172" y="1928332"/>
                  </a:cubicBezTo>
                  <a:cubicBezTo>
                    <a:pt x="54344" y="1929809"/>
                    <a:pt x="163033" y="1951074"/>
                    <a:pt x="190205" y="1894662"/>
                  </a:cubicBezTo>
                  <a:cubicBezTo>
                    <a:pt x="217377" y="1838250"/>
                    <a:pt x="176998" y="1881253"/>
                    <a:pt x="190205" y="1589861"/>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11"/>
            <p:cNvGrpSpPr/>
            <p:nvPr/>
          </p:nvGrpSpPr>
          <p:grpSpPr>
            <a:xfrm>
              <a:off x="6019800" y="838200"/>
              <a:ext cx="2971800" cy="5567065"/>
              <a:chOff x="6019800" y="838200"/>
              <a:chExt cx="2971800" cy="5567065"/>
            </a:xfrm>
          </p:grpSpPr>
          <p:sp>
            <p:nvSpPr>
              <p:cNvPr id="60" name="Freeform 2"/>
              <p:cNvSpPr/>
              <p:nvPr/>
            </p:nvSpPr>
            <p:spPr>
              <a:xfrm>
                <a:off x="6754923" y="3542414"/>
                <a:ext cx="448635" cy="1890232"/>
              </a:xfrm>
              <a:custGeom>
                <a:avLst/>
                <a:gdLst>
                  <a:gd name="connsiteX0" fmla="*/ 15949 w 457200"/>
                  <a:gd name="connsiteY0" fmla="*/ 1873102 h 2117651"/>
                  <a:gd name="connsiteX1" fmla="*/ 79744 w 457200"/>
                  <a:gd name="connsiteY1" fmla="*/ 1734879 h 2117651"/>
                  <a:gd name="connsiteX2" fmla="*/ 101009 w 457200"/>
                  <a:gd name="connsiteY2" fmla="*/ 1437167 h 2117651"/>
                  <a:gd name="connsiteX3" fmla="*/ 101009 w 457200"/>
                  <a:gd name="connsiteY3" fmla="*/ 1256414 h 2117651"/>
                  <a:gd name="connsiteX4" fmla="*/ 122275 w 457200"/>
                  <a:gd name="connsiteY4" fmla="*/ 1384004 h 2117651"/>
                  <a:gd name="connsiteX5" fmla="*/ 143540 w 457200"/>
                  <a:gd name="connsiteY5" fmla="*/ 1639186 h 2117651"/>
                  <a:gd name="connsiteX6" fmla="*/ 186070 w 457200"/>
                  <a:gd name="connsiteY6" fmla="*/ 1745511 h 2117651"/>
                  <a:gd name="connsiteX7" fmla="*/ 196702 w 457200"/>
                  <a:gd name="connsiteY7" fmla="*/ 1628553 h 2117651"/>
                  <a:gd name="connsiteX8" fmla="*/ 239233 w 457200"/>
                  <a:gd name="connsiteY8" fmla="*/ 1415902 h 2117651"/>
                  <a:gd name="connsiteX9" fmla="*/ 260498 w 457200"/>
                  <a:gd name="connsiteY9" fmla="*/ 1277679 h 2117651"/>
                  <a:gd name="connsiteX10" fmla="*/ 271130 w 457200"/>
                  <a:gd name="connsiteY10" fmla="*/ 1437167 h 2117651"/>
                  <a:gd name="connsiteX11" fmla="*/ 292395 w 457200"/>
                  <a:gd name="connsiteY11" fmla="*/ 1617921 h 2117651"/>
                  <a:gd name="connsiteX12" fmla="*/ 303028 w 457200"/>
                  <a:gd name="connsiteY12" fmla="*/ 1671083 h 2117651"/>
                  <a:gd name="connsiteX13" fmla="*/ 345558 w 457200"/>
                  <a:gd name="connsiteY13" fmla="*/ 1586023 h 2117651"/>
                  <a:gd name="connsiteX14" fmla="*/ 409354 w 457200"/>
                  <a:gd name="connsiteY14" fmla="*/ 1373372 h 2117651"/>
                  <a:gd name="connsiteX15" fmla="*/ 419986 w 457200"/>
                  <a:gd name="connsiteY15" fmla="*/ 1181986 h 2117651"/>
                  <a:gd name="connsiteX16" fmla="*/ 451884 w 457200"/>
                  <a:gd name="connsiteY16" fmla="*/ 958702 h 2117651"/>
                  <a:gd name="connsiteX17" fmla="*/ 451884 w 457200"/>
                  <a:gd name="connsiteY17" fmla="*/ 299483 h 2117651"/>
                  <a:gd name="connsiteX18" fmla="*/ 451884 w 457200"/>
                  <a:gd name="connsiteY18" fmla="*/ 267586 h 2117651"/>
                  <a:gd name="connsiteX19" fmla="*/ 292395 w 457200"/>
                  <a:gd name="connsiteY19" fmla="*/ 267586 h 2117651"/>
                  <a:gd name="connsiteX20" fmla="*/ 58479 w 457200"/>
                  <a:gd name="connsiteY20" fmla="*/ 267586 h 2117651"/>
                  <a:gd name="connsiteX21" fmla="*/ 26582 w 457200"/>
                  <a:gd name="connsiteY21" fmla="*/ 256953 h 2117651"/>
                  <a:gd name="connsiteX22" fmla="*/ 5316 w 457200"/>
                  <a:gd name="connsiteY22" fmla="*/ 267586 h 2117651"/>
                  <a:gd name="connsiteX23" fmla="*/ 15949 w 457200"/>
                  <a:gd name="connsiteY23" fmla="*/ 1873102 h 2117651"/>
                  <a:gd name="connsiteX0" fmla="*/ 7384 w 448635"/>
                  <a:gd name="connsiteY0" fmla="*/ 1678172 h 1890232"/>
                  <a:gd name="connsiteX1" fmla="*/ 71179 w 448635"/>
                  <a:gd name="connsiteY1" fmla="*/ 1539949 h 1890232"/>
                  <a:gd name="connsiteX2" fmla="*/ 92444 w 448635"/>
                  <a:gd name="connsiteY2" fmla="*/ 1242237 h 1890232"/>
                  <a:gd name="connsiteX3" fmla="*/ 92444 w 448635"/>
                  <a:gd name="connsiteY3" fmla="*/ 1061484 h 1890232"/>
                  <a:gd name="connsiteX4" fmla="*/ 113710 w 448635"/>
                  <a:gd name="connsiteY4" fmla="*/ 1189074 h 1890232"/>
                  <a:gd name="connsiteX5" fmla="*/ 134975 w 448635"/>
                  <a:gd name="connsiteY5" fmla="*/ 1444256 h 1890232"/>
                  <a:gd name="connsiteX6" fmla="*/ 177505 w 448635"/>
                  <a:gd name="connsiteY6" fmla="*/ 1550581 h 1890232"/>
                  <a:gd name="connsiteX7" fmla="*/ 188137 w 448635"/>
                  <a:gd name="connsiteY7" fmla="*/ 1433623 h 1890232"/>
                  <a:gd name="connsiteX8" fmla="*/ 230668 w 448635"/>
                  <a:gd name="connsiteY8" fmla="*/ 1220972 h 1890232"/>
                  <a:gd name="connsiteX9" fmla="*/ 251933 w 448635"/>
                  <a:gd name="connsiteY9" fmla="*/ 1082749 h 1890232"/>
                  <a:gd name="connsiteX10" fmla="*/ 262565 w 448635"/>
                  <a:gd name="connsiteY10" fmla="*/ 1242237 h 1890232"/>
                  <a:gd name="connsiteX11" fmla="*/ 283830 w 448635"/>
                  <a:gd name="connsiteY11" fmla="*/ 1422991 h 1890232"/>
                  <a:gd name="connsiteX12" fmla="*/ 294463 w 448635"/>
                  <a:gd name="connsiteY12" fmla="*/ 1476153 h 1890232"/>
                  <a:gd name="connsiteX13" fmla="*/ 336993 w 448635"/>
                  <a:gd name="connsiteY13" fmla="*/ 1391093 h 1890232"/>
                  <a:gd name="connsiteX14" fmla="*/ 400789 w 448635"/>
                  <a:gd name="connsiteY14" fmla="*/ 1178442 h 1890232"/>
                  <a:gd name="connsiteX15" fmla="*/ 411421 w 448635"/>
                  <a:gd name="connsiteY15" fmla="*/ 987056 h 1890232"/>
                  <a:gd name="connsiteX16" fmla="*/ 443319 w 448635"/>
                  <a:gd name="connsiteY16" fmla="*/ 763772 h 1890232"/>
                  <a:gd name="connsiteX17" fmla="*/ 443319 w 448635"/>
                  <a:gd name="connsiteY17" fmla="*/ 104553 h 1890232"/>
                  <a:gd name="connsiteX18" fmla="*/ 443319 w 448635"/>
                  <a:gd name="connsiteY18" fmla="*/ 72656 h 1890232"/>
                  <a:gd name="connsiteX19" fmla="*/ 283830 w 448635"/>
                  <a:gd name="connsiteY19" fmla="*/ 72656 h 1890232"/>
                  <a:gd name="connsiteX20" fmla="*/ 49914 w 448635"/>
                  <a:gd name="connsiteY20" fmla="*/ 72656 h 1890232"/>
                  <a:gd name="connsiteX21" fmla="*/ 18017 w 448635"/>
                  <a:gd name="connsiteY21" fmla="*/ 62023 h 1890232"/>
                  <a:gd name="connsiteX22" fmla="*/ 26877 w 448635"/>
                  <a:gd name="connsiteY22" fmla="*/ 267586 h 1890232"/>
                  <a:gd name="connsiteX23" fmla="*/ 7384 w 448635"/>
                  <a:gd name="connsiteY23" fmla="*/ 1678172 h 189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635" h="1890232">
                    <a:moveTo>
                      <a:pt x="7384" y="1678172"/>
                    </a:moveTo>
                    <a:cubicBezTo>
                      <a:pt x="14768" y="1890232"/>
                      <a:pt x="57002" y="1612605"/>
                      <a:pt x="71179" y="1539949"/>
                    </a:cubicBezTo>
                    <a:cubicBezTo>
                      <a:pt x="85356" y="1467293"/>
                      <a:pt x="88900" y="1321981"/>
                      <a:pt x="92444" y="1242237"/>
                    </a:cubicBezTo>
                    <a:cubicBezTo>
                      <a:pt x="95988" y="1162493"/>
                      <a:pt x="88900" y="1070344"/>
                      <a:pt x="92444" y="1061484"/>
                    </a:cubicBezTo>
                    <a:cubicBezTo>
                      <a:pt x="95988" y="1052624"/>
                      <a:pt x="106622" y="1125279"/>
                      <a:pt x="113710" y="1189074"/>
                    </a:cubicBezTo>
                    <a:cubicBezTo>
                      <a:pt x="120798" y="1252869"/>
                      <a:pt x="124343" y="1384005"/>
                      <a:pt x="134975" y="1444256"/>
                    </a:cubicBezTo>
                    <a:cubicBezTo>
                      <a:pt x="145607" y="1504507"/>
                      <a:pt x="168645" y="1552353"/>
                      <a:pt x="177505" y="1550581"/>
                    </a:cubicBezTo>
                    <a:cubicBezTo>
                      <a:pt x="186365" y="1548809"/>
                      <a:pt x="179277" y="1488558"/>
                      <a:pt x="188137" y="1433623"/>
                    </a:cubicBezTo>
                    <a:cubicBezTo>
                      <a:pt x="196997" y="1378688"/>
                      <a:pt x="220035" y="1279451"/>
                      <a:pt x="230668" y="1220972"/>
                    </a:cubicBezTo>
                    <a:cubicBezTo>
                      <a:pt x="241301" y="1162493"/>
                      <a:pt x="246617" y="1079205"/>
                      <a:pt x="251933" y="1082749"/>
                    </a:cubicBezTo>
                    <a:cubicBezTo>
                      <a:pt x="257249" y="1086293"/>
                      <a:pt x="257249" y="1185530"/>
                      <a:pt x="262565" y="1242237"/>
                    </a:cubicBezTo>
                    <a:cubicBezTo>
                      <a:pt x="267881" y="1298944"/>
                      <a:pt x="278514" y="1384005"/>
                      <a:pt x="283830" y="1422991"/>
                    </a:cubicBezTo>
                    <a:cubicBezTo>
                      <a:pt x="289146" y="1461977"/>
                      <a:pt x="285603" y="1481469"/>
                      <a:pt x="294463" y="1476153"/>
                    </a:cubicBezTo>
                    <a:cubicBezTo>
                      <a:pt x="303324" y="1470837"/>
                      <a:pt x="319272" y="1440711"/>
                      <a:pt x="336993" y="1391093"/>
                    </a:cubicBezTo>
                    <a:cubicBezTo>
                      <a:pt x="354714" y="1341475"/>
                      <a:pt x="388384" y="1245781"/>
                      <a:pt x="400789" y="1178442"/>
                    </a:cubicBezTo>
                    <a:cubicBezTo>
                      <a:pt x="413194" y="1111103"/>
                      <a:pt x="404333" y="1056168"/>
                      <a:pt x="411421" y="987056"/>
                    </a:cubicBezTo>
                    <a:cubicBezTo>
                      <a:pt x="418509" y="917944"/>
                      <a:pt x="438003" y="910856"/>
                      <a:pt x="443319" y="763772"/>
                    </a:cubicBezTo>
                    <a:cubicBezTo>
                      <a:pt x="448635" y="616688"/>
                      <a:pt x="443319" y="104553"/>
                      <a:pt x="443319" y="104553"/>
                    </a:cubicBezTo>
                    <a:lnTo>
                      <a:pt x="443319" y="72656"/>
                    </a:lnTo>
                    <a:cubicBezTo>
                      <a:pt x="416738" y="67340"/>
                      <a:pt x="283830" y="72656"/>
                      <a:pt x="283830" y="72656"/>
                    </a:cubicBezTo>
                    <a:lnTo>
                      <a:pt x="49914" y="72656"/>
                    </a:lnTo>
                    <a:cubicBezTo>
                      <a:pt x="5612" y="70884"/>
                      <a:pt x="21857" y="29535"/>
                      <a:pt x="18017" y="62023"/>
                    </a:cubicBezTo>
                    <a:cubicBezTo>
                      <a:pt x="14178" y="94511"/>
                      <a:pt x="32193" y="0"/>
                      <a:pt x="26877" y="267586"/>
                    </a:cubicBezTo>
                    <a:cubicBezTo>
                      <a:pt x="21561" y="535172"/>
                      <a:pt x="0" y="1466112"/>
                      <a:pt x="7384" y="1678172"/>
                    </a:cubicBez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ectangle 1"/>
              <p:cNvSpPr/>
              <p:nvPr/>
            </p:nvSpPr>
            <p:spPr>
              <a:xfrm>
                <a:off x="6705600" y="838200"/>
                <a:ext cx="2136648" cy="487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Freeform 60"/>
              <p:cNvSpPr/>
              <p:nvPr/>
            </p:nvSpPr>
            <p:spPr>
              <a:xfrm>
                <a:off x="7162800" y="1848293"/>
                <a:ext cx="450112" cy="1779182"/>
              </a:xfrm>
              <a:custGeom>
                <a:avLst/>
                <a:gdLst>
                  <a:gd name="connsiteX0" fmla="*/ 42530 w 478465"/>
                  <a:gd name="connsiteY0" fmla="*/ 1745512 h 1928038"/>
                  <a:gd name="connsiteX1" fmla="*/ 63795 w 478465"/>
                  <a:gd name="connsiteY1" fmla="*/ 671623 h 1928038"/>
                  <a:gd name="connsiteX2" fmla="*/ 74427 w 478465"/>
                  <a:gd name="connsiteY2" fmla="*/ 501502 h 1928038"/>
                  <a:gd name="connsiteX3" fmla="*/ 106325 w 478465"/>
                  <a:gd name="connsiteY3" fmla="*/ 554665 h 1928038"/>
                  <a:gd name="connsiteX4" fmla="*/ 127590 w 478465"/>
                  <a:gd name="connsiteY4" fmla="*/ 97465 h 1928038"/>
                  <a:gd name="connsiteX5" fmla="*/ 148855 w 478465"/>
                  <a:gd name="connsiteY5" fmla="*/ 501502 h 1928038"/>
                  <a:gd name="connsiteX6" fmla="*/ 170120 w 478465"/>
                  <a:gd name="connsiteY6" fmla="*/ 1772 h 1928038"/>
                  <a:gd name="connsiteX7" fmla="*/ 191386 w 478465"/>
                  <a:gd name="connsiteY7" fmla="*/ 490870 h 1928038"/>
                  <a:gd name="connsiteX8" fmla="*/ 212651 w 478465"/>
                  <a:gd name="connsiteY8" fmla="*/ 235688 h 1928038"/>
                  <a:gd name="connsiteX9" fmla="*/ 255181 w 478465"/>
                  <a:gd name="connsiteY9" fmla="*/ 533400 h 1928038"/>
                  <a:gd name="connsiteX10" fmla="*/ 265813 w 478465"/>
                  <a:gd name="connsiteY10" fmla="*/ 235688 h 1928038"/>
                  <a:gd name="connsiteX11" fmla="*/ 340241 w 478465"/>
                  <a:gd name="connsiteY11" fmla="*/ 916172 h 1928038"/>
                  <a:gd name="connsiteX12" fmla="*/ 361506 w 478465"/>
                  <a:gd name="connsiteY12" fmla="*/ 1288312 h 1928038"/>
                  <a:gd name="connsiteX13" fmla="*/ 382772 w 478465"/>
                  <a:gd name="connsiteY13" fmla="*/ 1660451 h 1928038"/>
                  <a:gd name="connsiteX14" fmla="*/ 393404 w 478465"/>
                  <a:gd name="connsiteY14" fmla="*/ 1766777 h 1928038"/>
                  <a:gd name="connsiteX15" fmla="*/ 425302 w 478465"/>
                  <a:gd name="connsiteY15" fmla="*/ 1586023 h 1928038"/>
                  <a:gd name="connsiteX16" fmla="*/ 446567 w 478465"/>
                  <a:gd name="connsiteY16" fmla="*/ 1692349 h 1928038"/>
                  <a:gd name="connsiteX17" fmla="*/ 457200 w 478465"/>
                  <a:gd name="connsiteY17" fmla="*/ 1766777 h 1928038"/>
                  <a:gd name="connsiteX18" fmla="*/ 318976 w 478465"/>
                  <a:gd name="connsiteY18" fmla="*/ 1766777 h 1928038"/>
                  <a:gd name="connsiteX19" fmla="*/ 42530 w 478465"/>
                  <a:gd name="connsiteY19" fmla="*/ 1745512 h 1928038"/>
                  <a:gd name="connsiteX0" fmla="*/ 42530 w 478465"/>
                  <a:gd name="connsiteY0" fmla="*/ 1745512 h 1936898"/>
                  <a:gd name="connsiteX1" fmla="*/ 63795 w 478465"/>
                  <a:gd name="connsiteY1" fmla="*/ 671623 h 1936898"/>
                  <a:gd name="connsiteX2" fmla="*/ 74427 w 478465"/>
                  <a:gd name="connsiteY2" fmla="*/ 501502 h 1936898"/>
                  <a:gd name="connsiteX3" fmla="*/ 106325 w 478465"/>
                  <a:gd name="connsiteY3" fmla="*/ 554665 h 1936898"/>
                  <a:gd name="connsiteX4" fmla="*/ 127590 w 478465"/>
                  <a:gd name="connsiteY4" fmla="*/ 97465 h 1936898"/>
                  <a:gd name="connsiteX5" fmla="*/ 148855 w 478465"/>
                  <a:gd name="connsiteY5" fmla="*/ 501502 h 1936898"/>
                  <a:gd name="connsiteX6" fmla="*/ 170120 w 478465"/>
                  <a:gd name="connsiteY6" fmla="*/ 1772 h 1936898"/>
                  <a:gd name="connsiteX7" fmla="*/ 191386 w 478465"/>
                  <a:gd name="connsiteY7" fmla="*/ 490870 h 1936898"/>
                  <a:gd name="connsiteX8" fmla="*/ 212651 w 478465"/>
                  <a:gd name="connsiteY8" fmla="*/ 235688 h 1936898"/>
                  <a:gd name="connsiteX9" fmla="*/ 255181 w 478465"/>
                  <a:gd name="connsiteY9" fmla="*/ 533400 h 1936898"/>
                  <a:gd name="connsiteX10" fmla="*/ 265813 w 478465"/>
                  <a:gd name="connsiteY10" fmla="*/ 235688 h 1936898"/>
                  <a:gd name="connsiteX11" fmla="*/ 340241 w 478465"/>
                  <a:gd name="connsiteY11" fmla="*/ 916172 h 1936898"/>
                  <a:gd name="connsiteX12" fmla="*/ 361506 w 478465"/>
                  <a:gd name="connsiteY12" fmla="*/ 1288312 h 1936898"/>
                  <a:gd name="connsiteX13" fmla="*/ 382772 w 478465"/>
                  <a:gd name="connsiteY13" fmla="*/ 1660451 h 1936898"/>
                  <a:gd name="connsiteX14" fmla="*/ 393404 w 478465"/>
                  <a:gd name="connsiteY14" fmla="*/ 1766777 h 1936898"/>
                  <a:gd name="connsiteX15" fmla="*/ 425302 w 478465"/>
                  <a:gd name="connsiteY15" fmla="*/ 1586023 h 1936898"/>
                  <a:gd name="connsiteX16" fmla="*/ 446567 w 478465"/>
                  <a:gd name="connsiteY16" fmla="*/ 1692349 h 1936898"/>
                  <a:gd name="connsiteX17" fmla="*/ 457200 w 478465"/>
                  <a:gd name="connsiteY17" fmla="*/ 1766777 h 1936898"/>
                  <a:gd name="connsiteX18" fmla="*/ 318976 w 478465"/>
                  <a:gd name="connsiteY18" fmla="*/ 1766777 h 1936898"/>
                  <a:gd name="connsiteX19" fmla="*/ 104553 w 478465"/>
                  <a:gd name="connsiteY19" fmla="*/ 1733107 h 1936898"/>
                  <a:gd name="connsiteX20" fmla="*/ 42530 w 478465"/>
                  <a:gd name="connsiteY20" fmla="*/ 1745512 h 1936898"/>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45779 w 419691"/>
                  <a:gd name="connsiteY0" fmla="*/ 15045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045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5779 w 419691"/>
                  <a:gd name="connsiteY0" fmla="*/ 1580707 h 1779182"/>
                  <a:gd name="connsiteX1" fmla="*/ 5021 w 419691"/>
                  <a:gd name="connsiteY1" fmla="*/ 671623 h 1779182"/>
                  <a:gd name="connsiteX2" fmla="*/ 15653 w 419691"/>
                  <a:gd name="connsiteY2" fmla="*/ 501502 h 1779182"/>
                  <a:gd name="connsiteX3" fmla="*/ 47551 w 419691"/>
                  <a:gd name="connsiteY3" fmla="*/ 554665 h 1779182"/>
                  <a:gd name="connsiteX4" fmla="*/ 68816 w 419691"/>
                  <a:gd name="connsiteY4" fmla="*/ 97465 h 1779182"/>
                  <a:gd name="connsiteX5" fmla="*/ 90081 w 419691"/>
                  <a:gd name="connsiteY5" fmla="*/ 501502 h 1779182"/>
                  <a:gd name="connsiteX6" fmla="*/ 111346 w 419691"/>
                  <a:gd name="connsiteY6" fmla="*/ 1772 h 1779182"/>
                  <a:gd name="connsiteX7" fmla="*/ 132612 w 419691"/>
                  <a:gd name="connsiteY7" fmla="*/ 490870 h 1779182"/>
                  <a:gd name="connsiteX8" fmla="*/ 153877 w 419691"/>
                  <a:gd name="connsiteY8" fmla="*/ 235688 h 1779182"/>
                  <a:gd name="connsiteX9" fmla="*/ 196407 w 419691"/>
                  <a:gd name="connsiteY9" fmla="*/ 533400 h 1779182"/>
                  <a:gd name="connsiteX10" fmla="*/ 207039 w 419691"/>
                  <a:gd name="connsiteY10" fmla="*/ 235688 h 1779182"/>
                  <a:gd name="connsiteX11" fmla="*/ 281467 w 419691"/>
                  <a:gd name="connsiteY11" fmla="*/ 916172 h 1779182"/>
                  <a:gd name="connsiteX12" fmla="*/ 302732 w 419691"/>
                  <a:gd name="connsiteY12" fmla="*/ 1288312 h 1779182"/>
                  <a:gd name="connsiteX13" fmla="*/ 323998 w 419691"/>
                  <a:gd name="connsiteY13" fmla="*/ 1660451 h 1779182"/>
                  <a:gd name="connsiteX14" fmla="*/ 334630 w 419691"/>
                  <a:gd name="connsiteY14" fmla="*/ 1766777 h 1779182"/>
                  <a:gd name="connsiteX15" fmla="*/ 366528 w 419691"/>
                  <a:gd name="connsiteY15" fmla="*/ 1586023 h 1779182"/>
                  <a:gd name="connsiteX16" fmla="*/ 387793 w 419691"/>
                  <a:gd name="connsiteY16" fmla="*/ 1692349 h 1779182"/>
                  <a:gd name="connsiteX17" fmla="*/ 398426 w 419691"/>
                  <a:gd name="connsiteY17" fmla="*/ 1766777 h 1779182"/>
                  <a:gd name="connsiteX18" fmla="*/ 260202 w 419691"/>
                  <a:gd name="connsiteY18" fmla="*/ 1766777 h 1779182"/>
                  <a:gd name="connsiteX19" fmla="*/ 45779 w 419691"/>
                  <a:gd name="connsiteY19" fmla="*/ 1733107 h 1779182"/>
                  <a:gd name="connsiteX20" fmla="*/ 45779 w 419691"/>
                  <a:gd name="connsiteY20" fmla="*/ 1580707 h 1779182"/>
                  <a:gd name="connsiteX0" fmla="*/ 42530 w 492642"/>
                  <a:gd name="connsiteY0" fmla="*/ 1580707 h 1779182"/>
                  <a:gd name="connsiteX1" fmla="*/ 77972 w 492642"/>
                  <a:gd name="connsiteY1" fmla="*/ 671623 h 1779182"/>
                  <a:gd name="connsiteX2" fmla="*/ 88604 w 492642"/>
                  <a:gd name="connsiteY2" fmla="*/ 501502 h 1779182"/>
                  <a:gd name="connsiteX3" fmla="*/ 120502 w 492642"/>
                  <a:gd name="connsiteY3" fmla="*/ 554665 h 1779182"/>
                  <a:gd name="connsiteX4" fmla="*/ 141767 w 492642"/>
                  <a:gd name="connsiteY4" fmla="*/ 97465 h 1779182"/>
                  <a:gd name="connsiteX5" fmla="*/ 163032 w 492642"/>
                  <a:gd name="connsiteY5" fmla="*/ 501502 h 1779182"/>
                  <a:gd name="connsiteX6" fmla="*/ 184297 w 492642"/>
                  <a:gd name="connsiteY6" fmla="*/ 1772 h 1779182"/>
                  <a:gd name="connsiteX7" fmla="*/ 205563 w 492642"/>
                  <a:gd name="connsiteY7" fmla="*/ 490870 h 1779182"/>
                  <a:gd name="connsiteX8" fmla="*/ 226828 w 492642"/>
                  <a:gd name="connsiteY8" fmla="*/ 235688 h 1779182"/>
                  <a:gd name="connsiteX9" fmla="*/ 269358 w 492642"/>
                  <a:gd name="connsiteY9" fmla="*/ 533400 h 1779182"/>
                  <a:gd name="connsiteX10" fmla="*/ 279990 w 492642"/>
                  <a:gd name="connsiteY10" fmla="*/ 235688 h 1779182"/>
                  <a:gd name="connsiteX11" fmla="*/ 354418 w 492642"/>
                  <a:gd name="connsiteY11" fmla="*/ 916172 h 1779182"/>
                  <a:gd name="connsiteX12" fmla="*/ 375683 w 492642"/>
                  <a:gd name="connsiteY12" fmla="*/ 1288312 h 1779182"/>
                  <a:gd name="connsiteX13" fmla="*/ 396949 w 492642"/>
                  <a:gd name="connsiteY13" fmla="*/ 1660451 h 1779182"/>
                  <a:gd name="connsiteX14" fmla="*/ 407581 w 492642"/>
                  <a:gd name="connsiteY14" fmla="*/ 1766777 h 1779182"/>
                  <a:gd name="connsiteX15" fmla="*/ 439479 w 492642"/>
                  <a:gd name="connsiteY15" fmla="*/ 1586023 h 1779182"/>
                  <a:gd name="connsiteX16" fmla="*/ 460744 w 492642"/>
                  <a:gd name="connsiteY16" fmla="*/ 1692349 h 1779182"/>
                  <a:gd name="connsiteX17" fmla="*/ 471377 w 492642"/>
                  <a:gd name="connsiteY17" fmla="*/ 1766777 h 1779182"/>
                  <a:gd name="connsiteX18" fmla="*/ 333153 w 492642"/>
                  <a:gd name="connsiteY18" fmla="*/ 1766777 h 1779182"/>
                  <a:gd name="connsiteX19" fmla="*/ 118730 w 492642"/>
                  <a:gd name="connsiteY19" fmla="*/ 1733107 h 1779182"/>
                  <a:gd name="connsiteX20" fmla="*/ 42530 w 492642"/>
                  <a:gd name="connsiteY20" fmla="*/ 1580707 h 1779182"/>
                  <a:gd name="connsiteX0" fmla="*/ 0 w 450112"/>
                  <a:gd name="connsiteY0" fmla="*/ 1580707 h 1779182"/>
                  <a:gd name="connsiteX1" fmla="*/ 35442 w 450112"/>
                  <a:gd name="connsiteY1" fmla="*/ 671623 h 1779182"/>
                  <a:gd name="connsiteX2" fmla="*/ 46074 w 450112"/>
                  <a:gd name="connsiteY2" fmla="*/ 501502 h 1779182"/>
                  <a:gd name="connsiteX3" fmla="*/ 77972 w 450112"/>
                  <a:gd name="connsiteY3" fmla="*/ 554665 h 1779182"/>
                  <a:gd name="connsiteX4" fmla="*/ 99237 w 450112"/>
                  <a:gd name="connsiteY4" fmla="*/ 97465 h 1779182"/>
                  <a:gd name="connsiteX5" fmla="*/ 120502 w 450112"/>
                  <a:gd name="connsiteY5" fmla="*/ 501502 h 1779182"/>
                  <a:gd name="connsiteX6" fmla="*/ 141767 w 450112"/>
                  <a:gd name="connsiteY6" fmla="*/ 1772 h 1779182"/>
                  <a:gd name="connsiteX7" fmla="*/ 163033 w 450112"/>
                  <a:gd name="connsiteY7" fmla="*/ 490870 h 1779182"/>
                  <a:gd name="connsiteX8" fmla="*/ 184298 w 450112"/>
                  <a:gd name="connsiteY8" fmla="*/ 235688 h 1779182"/>
                  <a:gd name="connsiteX9" fmla="*/ 226828 w 450112"/>
                  <a:gd name="connsiteY9" fmla="*/ 533400 h 1779182"/>
                  <a:gd name="connsiteX10" fmla="*/ 237460 w 450112"/>
                  <a:gd name="connsiteY10" fmla="*/ 235688 h 1779182"/>
                  <a:gd name="connsiteX11" fmla="*/ 311888 w 450112"/>
                  <a:gd name="connsiteY11" fmla="*/ 916172 h 1779182"/>
                  <a:gd name="connsiteX12" fmla="*/ 333153 w 450112"/>
                  <a:gd name="connsiteY12" fmla="*/ 1288312 h 1779182"/>
                  <a:gd name="connsiteX13" fmla="*/ 354419 w 450112"/>
                  <a:gd name="connsiteY13" fmla="*/ 1660451 h 1779182"/>
                  <a:gd name="connsiteX14" fmla="*/ 365051 w 450112"/>
                  <a:gd name="connsiteY14" fmla="*/ 1766777 h 1779182"/>
                  <a:gd name="connsiteX15" fmla="*/ 396949 w 450112"/>
                  <a:gd name="connsiteY15" fmla="*/ 1586023 h 1779182"/>
                  <a:gd name="connsiteX16" fmla="*/ 418214 w 450112"/>
                  <a:gd name="connsiteY16" fmla="*/ 1692349 h 1779182"/>
                  <a:gd name="connsiteX17" fmla="*/ 428847 w 450112"/>
                  <a:gd name="connsiteY17" fmla="*/ 1766777 h 1779182"/>
                  <a:gd name="connsiteX18" fmla="*/ 290623 w 450112"/>
                  <a:gd name="connsiteY18" fmla="*/ 1766777 h 1779182"/>
                  <a:gd name="connsiteX19" fmla="*/ 76200 w 450112"/>
                  <a:gd name="connsiteY19" fmla="*/ 1733107 h 1779182"/>
                  <a:gd name="connsiteX20" fmla="*/ 0 w 450112"/>
                  <a:gd name="connsiteY20" fmla="*/ 1580707 h 177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112" h="1779182">
                    <a:moveTo>
                      <a:pt x="0" y="1580707"/>
                    </a:moveTo>
                    <a:cubicBezTo>
                      <a:pt x="37214" y="1332614"/>
                      <a:pt x="27763" y="851490"/>
                      <a:pt x="35442" y="671623"/>
                    </a:cubicBezTo>
                    <a:cubicBezTo>
                      <a:pt x="43121" y="491756"/>
                      <a:pt x="38986" y="520995"/>
                      <a:pt x="46074" y="501502"/>
                    </a:cubicBezTo>
                    <a:cubicBezTo>
                      <a:pt x="53162" y="482009"/>
                      <a:pt x="69112" y="622004"/>
                      <a:pt x="77972" y="554665"/>
                    </a:cubicBezTo>
                    <a:cubicBezTo>
                      <a:pt x="86832" y="487326"/>
                      <a:pt x="92149" y="106326"/>
                      <a:pt x="99237" y="97465"/>
                    </a:cubicBezTo>
                    <a:cubicBezTo>
                      <a:pt x="106325" y="88604"/>
                      <a:pt x="113414" y="517451"/>
                      <a:pt x="120502" y="501502"/>
                    </a:cubicBezTo>
                    <a:cubicBezTo>
                      <a:pt x="127590" y="485553"/>
                      <a:pt x="134679" y="3544"/>
                      <a:pt x="141767" y="1772"/>
                    </a:cubicBezTo>
                    <a:cubicBezTo>
                      <a:pt x="148855" y="0"/>
                      <a:pt x="155945" y="451884"/>
                      <a:pt x="163033" y="490870"/>
                    </a:cubicBezTo>
                    <a:cubicBezTo>
                      <a:pt x="170121" y="529856"/>
                      <a:pt x="173666" y="228600"/>
                      <a:pt x="184298" y="235688"/>
                    </a:cubicBezTo>
                    <a:cubicBezTo>
                      <a:pt x="194930" y="242776"/>
                      <a:pt x="217968" y="533400"/>
                      <a:pt x="226828" y="533400"/>
                    </a:cubicBezTo>
                    <a:cubicBezTo>
                      <a:pt x="235688" y="533400"/>
                      <a:pt x="223283" y="171893"/>
                      <a:pt x="237460" y="235688"/>
                    </a:cubicBezTo>
                    <a:cubicBezTo>
                      <a:pt x="251637" y="299483"/>
                      <a:pt x="295939" y="740735"/>
                      <a:pt x="311888" y="916172"/>
                    </a:cubicBezTo>
                    <a:cubicBezTo>
                      <a:pt x="327837" y="1091609"/>
                      <a:pt x="333153" y="1288312"/>
                      <a:pt x="333153" y="1288312"/>
                    </a:cubicBezTo>
                    <a:cubicBezTo>
                      <a:pt x="340241" y="1412358"/>
                      <a:pt x="349103" y="1580707"/>
                      <a:pt x="354419" y="1660451"/>
                    </a:cubicBezTo>
                    <a:cubicBezTo>
                      <a:pt x="359735" y="1740195"/>
                      <a:pt x="357963" y="1779182"/>
                      <a:pt x="365051" y="1766777"/>
                    </a:cubicBezTo>
                    <a:cubicBezTo>
                      <a:pt x="372139" y="1754372"/>
                      <a:pt x="388089" y="1598428"/>
                      <a:pt x="396949" y="1586023"/>
                    </a:cubicBezTo>
                    <a:cubicBezTo>
                      <a:pt x="405809" y="1573618"/>
                      <a:pt x="412898" y="1662223"/>
                      <a:pt x="418214" y="1692349"/>
                    </a:cubicBezTo>
                    <a:cubicBezTo>
                      <a:pt x="423530" y="1722475"/>
                      <a:pt x="450112" y="1754372"/>
                      <a:pt x="428847" y="1766777"/>
                    </a:cubicBezTo>
                    <a:cubicBezTo>
                      <a:pt x="407582" y="1779182"/>
                      <a:pt x="349397" y="1772389"/>
                      <a:pt x="290623" y="1766777"/>
                    </a:cubicBezTo>
                    <a:cubicBezTo>
                      <a:pt x="231849" y="1761165"/>
                      <a:pt x="124637" y="1764119"/>
                      <a:pt x="76200" y="1733107"/>
                    </a:cubicBezTo>
                    <a:cubicBezTo>
                      <a:pt x="27763" y="1702095"/>
                      <a:pt x="17721" y="1772093"/>
                      <a:pt x="0" y="1580707"/>
                    </a:cubicBezTo>
                    <a:close/>
                  </a:path>
                </a:pathLst>
              </a:custGeom>
              <a:gradFill>
                <a:gsLst>
                  <a:gs pos="0">
                    <a:srgbClr val="FFF200"/>
                  </a:gs>
                  <a:gs pos="45000">
                    <a:srgbClr val="FF7A00"/>
                  </a:gs>
                  <a:gs pos="70000">
                    <a:srgbClr val="FF0300"/>
                  </a:gs>
                  <a:gs pos="100000">
                    <a:srgbClr val="4D0808"/>
                  </a:gs>
                </a:gsLst>
                <a:lin ang="120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3" name="TextBox 62"/>
              <p:cNvSpPr txBox="1">
                <a:spLocks noChangeArrowheads="1"/>
              </p:cNvSpPr>
              <p:nvPr/>
            </p:nvSpPr>
            <p:spPr bwMode="auto">
              <a:xfrm>
                <a:off x="6019800" y="5943600"/>
                <a:ext cx="1361270" cy="461665"/>
              </a:xfrm>
              <a:prstGeom prst="rect">
                <a:avLst/>
              </a:prstGeom>
              <a:ln w="38100">
                <a:solidFill>
                  <a:schemeClr val="tx1"/>
                </a:solidFill>
                <a:miter lim="800000"/>
                <a:headEnd/>
                <a:tailEnd/>
              </a:ln>
            </p:spPr>
            <p:txBody>
              <a:bodyPr wrap="none">
                <a:spAutoFit/>
              </a:bodyPr>
              <a:lstStyle/>
              <a:p>
                <a:r>
                  <a:rPr lang="en-US" sz="2400" b="1" dirty="0" smtClean="0"/>
                  <a:t>- 180,000</a:t>
                </a:r>
                <a:endParaRPr lang="en-US" sz="2400" b="1" dirty="0"/>
              </a:p>
            </p:txBody>
          </p:sp>
          <p:sp>
            <p:nvSpPr>
              <p:cNvPr id="64" name="Freeform 63"/>
              <p:cNvSpPr/>
              <p:nvPr/>
            </p:nvSpPr>
            <p:spPr>
              <a:xfrm>
                <a:off x="7600214" y="3528237"/>
                <a:ext cx="1086586" cy="1729563"/>
              </a:xfrm>
              <a:custGeom>
                <a:avLst/>
                <a:gdLst>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31898 w 1059712"/>
                  <a:gd name="connsiteY42" fmla="*/ 83288 h 1729563"/>
                  <a:gd name="connsiteX0" fmla="*/ 31898 w 1059712"/>
                  <a:gd name="connsiteY0" fmla="*/ 83288 h 1729563"/>
                  <a:gd name="connsiteX1" fmla="*/ 63796 w 1059712"/>
                  <a:gd name="connsiteY1" fmla="*/ 274674 h 1729563"/>
                  <a:gd name="connsiteX2" fmla="*/ 74429 w 1059712"/>
                  <a:gd name="connsiteY2" fmla="*/ 731874 h 1729563"/>
                  <a:gd name="connsiteX3" fmla="*/ 85061 w 1059712"/>
                  <a:gd name="connsiteY3" fmla="*/ 827567 h 1729563"/>
                  <a:gd name="connsiteX4" fmla="*/ 116959 w 1059712"/>
                  <a:gd name="connsiteY4" fmla="*/ 487325 h 1729563"/>
                  <a:gd name="connsiteX5" fmla="*/ 138224 w 1059712"/>
                  <a:gd name="connsiteY5" fmla="*/ 104553 h 1729563"/>
                  <a:gd name="connsiteX6" fmla="*/ 148857 w 1059712"/>
                  <a:gd name="connsiteY6" fmla="*/ 40758 h 1729563"/>
                  <a:gd name="connsiteX7" fmla="*/ 180754 w 1059712"/>
                  <a:gd name="connsiteY7" fmla="*/ 93920 h 1729563"/>
                  <a:gd name="connsiteX8" fmla="*/ 191387 w 1059712"/>
                  <a:gd name="connsiteY8" fmla="*/ 349102 h 1729563"/>
                  <a:gd name="connsiteX9" fmla="*/ 202019 w 1059712"/>
                  <a:gd name="connsiteY9" fmla="*/ 551120 h 1729563"/>
                  <a:gd name="connsiteX10" fmla="*/ 255182 w 1059712"/>
                  <a:gd name="connsiteY10" fmla="*/ 349102 h 1729563"/>
                  <a:gd name="connsiteX11" fmla="*/ 297712 w 1059712"/>
                  <a:gd name="connsiteY11" fmla="*/ 136451 h 1729563"/>
                  <a:gd name="connsiteX12" fmla="*/ 308345 w 1059712"/>
                  <a:gd name="connsiteY12" fmla="*/ 497958 h 1729563"/>
                  <a:gd name="connsiteX13" fmla="*/ 372140 w 1059712"/>
                  <a:gd name="connsiteY13" fmla="*/ 1231604 h 1729563"/>
                  <a:gd name="connsiteX14" fmla="*/ 382773 w 1059712"/>
                  <a:gd name="connsiteY14" fmla="*/ 1391092 h 1729563"/>
                  <a:gd name="connsiteX15" fmla="*/ 435936 w 1059712"/>
                  <a:gd name="connsiteY15" fmla="*/ 1072116 h 1729563"/>
                  <a:gd name="connsiteX16" fmla="*/ 499731 w 1059712"/>
                  <a:gd name="connsiteY16" fmla="*/ 593651 h 1729563"/>
                  <a:gd name="connsiteX17" fmla="*/ 542261 w 1059712"/>
                  <a:gd name="connsiteY17" fmla="*/ 476692 h 1729563"/>
                  <a:gd name="connsiteX18" fmla="*/ 520996 w 1059712"/>
                  <a:gd name="connsiteY18" fmla="*/ 859465 h 1729563"/>
                  <a:gd name="connsiteX19" fmla="*/ 552894 w 1059712"/>
                  <a:gd name="connsiteY19" fmla="*/ 1284767 h 1729563"/>
                  <a:gd name="connsiteX20" fmla="*/ 574159 w 1059712"/>
                  <a:gd name="connsiteY20" fmla="*/ 1433623 h 1729563"/>
                  <a:gd name="connsiteX21" fmla="*/ 627322 w 1059712"/>
                  <a:gd name="connsiteY21" fmla="*/ 955158 h 1729563"/>
                  <a:gd name="connsiteX22" fmla="*/ 637954 w 1059712"/>
                  <a:gd name="connsiteY22" fmla="*/ 1433623 h 1729563"/>
                  <a:gd name="connsiteX23" fmla="*/ 648587 w 1059712"/>
                  <a:gd name="connsiteY23" fmla="*/ 1465520 h 1729563"/>
                  <a:gd name="connsiteX24" fmla="*/ 691117 w 1059712"/>
                  <a:gd name="connsiteY24" fmla="*/ 1114646 h 1729563"/>
                  <a:gd name="connsiteX25" fmla="*/ 701750 w 1059712"/>
                  <a:gd name="connsiteY25" fmla="*/ 848832 h 1729563"/>
                  <a:gd name="connsiteX26" fmla="*/ 733647 w 1059712"/>
                  <a:gd name="connsiteY26" fmla="*/ 838199 h 1729563"/>
                  <a:gd name="connsiteX27" fmla="*/ 765545 w 1059712"/>
                  <a:gd name="connsiteY27" fmla="*/ 827567 h 1729563"/>
                  <a:gd name="connsiteX28" fmla="*/ 808075 w 1059712"/>
                  <a:gd name="connsiteY28" fmla="*/ 848832 h 1729563"/>
                  <a:gd name="connsiteX29" fmla="*/ 850605 w 1059712"/>
                  <a:gd name="connsiteY29" fmla="*/ 1135911 h 1729563"/>
                  <a:gd name="connsiteX30" fmla="*/ 882503 w 1059712"/>
                  <a:gd name="connsiteY30" fmla="*/ 1508051 h 1729563"/>
                  <a:gd name="connsiteX31" fmla="*/ 914401 w 1059712"/>
                  <a:gd name="connsiteY31" fmla="*/ 1422990 h 1729563"/>
                  <a:gd name="connsiteX32" fmla="*/ 946298 w 1059712"/>
                  <a:gd name="connsiteY32" fmla="*/ 1550581 h 1729563"/>
                  <a:gd name="connsiteX33" fmla="*/ 978196 w 1059712"/>
                  <a:gd name="connsiteY33" fmla="*/ 1720702 h 1729563"/>
                  <a:gd name="connsiteX34" fmla="*/ 988829 w 1059712"/>
                  <a:gd name="connsiteY34" fmla="*/ 1497418 h 1729563"/>
                  <a:gd name="connsiteX35" fmla="*/ 999461 w 1059712"/>
                  <a:gd name="connsiteY35" fmla="*/ 1210339 h 1729563"/>
                  <a:gd name="connsiteX36" fmla="*/ 1020726 w 1059712"/>
                  <a:gd name="connsiteY36" fmla="*/ 1072116 h 1729563"/>
                  <a:gd name="connsiteX37" fmla="*/ 1031359 w 1059712"/>
                  <a:gd name="connsiteY37" fmla="*/ 710609 h 1729563"/>
                  <a:gd name="connsiteX38" fmla="*/ 1052624 w 1059712"/>
                  <a:gd name="connsiteY38" fmla="*/ 104553 h 1729563"/>
                  <a:gd name="connsiteX39" fmla="*/ 1041991 w 1059712"/>
                  <a:gd name="connsiteY39" fmla="*/ 83288 h 1729563"/>
                  <a:gd name="connsiteX40" fmla="*/ 946298 w 1059712"/>
                  <a:gd name="connsiteY40" fmla="*/ 83288 h 1729563"/>
                  <a:gd name="connsiteX41" fmla="*/ 255182 w 1059712"/>
                  <a:gd name="connsiteY41" fmla="*/ 83288 h 1729563"/>
                  <a:gd name="connsiteX42" fmla="*/ 123338 w 1059712"/>
                  <a:gd name="connsiteY42" fmla="*/ 174728 h 1729563"/>
                  <a:gd name="connsiteX0" fmla="*/ 51390 w 1079204"/>
                  <a:gd name="connsiteY0" fmla="*/ 83288 h 1729563"/>
                  <a:gd name="connsiteX1" fmla="*/ 5316 w 1079204"/>
                  <a:gd name="connsiteY1" fmla="*/ 49618 h 1729563"/>
                  <a:gd name="connsiteX2" fmla="*/ 83288 w 1079204"/>
                  <a:gd name="connsiteY2" fmla="*/ 274674 h 1729563"/>
                  <a:gd name="connsiteX3" fmla="*/ 93921 w 1079204"/>
                  <a:gd name="connsiteY3" fmla="*/ 731874 h 1729563"/>
                  <a:gd name="connsiteX4" fmla="*/ 104553 w 1079204"/>
                  <a:gd name="connsiteY4" fmla="*/ 827567 h 1729563"/>
                  <a:gd name="connsiteX5" fmla="*/ 136451 w 1079204"/>
                  <a:gd name="connsiteY5" fmla="*/ 487325 h 1729563"/>
                  <a:gd name="connsiteX6" fmla="*/ 157716 w 1079204"/>
                  <a:gd name="connsiteY6" fmla="*/ 104553 h 1729563"/>
                  <a:gd name="connsiteX7" fmla="*/ 168349 w 1079204"/>
                  <a:gd name="connsiteY7" fmla="*/ 40758 h 1729563"/>
                  <a:gd name="connsiteX8" fmla="*/ 200246 w 1079204"/>
                  <a:gd name="connsiteY8" fmla="*/ 93920 h 1729563"/>
                  <a:gd name="connsiteX9" fmla="*/ 210879 w 1079204"/>
                  <a:gd name="connsiteY9" fmla="*/ 349102 h 1729563"/>
                  <a:gd name="connsiteX10" fmla="*/ 221511 w 1079204"/>
                  <a:gd name="connsiteY10" fmla="*/ 551120 h 1729563"/>
                  <a:gd name="connsiteX11" fmla="*/ 274674 w 1079204"/>
                  <a:gd name="connsiteY11" fmla="*/ 349102 h 1729563"/>
                  <a:gd name="connsiteX12" fmla="*/ 317204 w 1079204"/>
                  <a:gd name="connsiteY12" fmla="*/ 136451 h 1729563"/>
                  <a:gd name="connsiteX13" fmla="*/ 327837 w 1079204"/>
                  <a:gd name="connsiteY13" fmla="*/ 497958 h 1729563"/>
                  <a:gd name="connsiteX14" fmla="*/ 391632 w 1079204"/>
                  <a:gd name="connsiteY14" fmla="*/ 1231604 h 1729563"/>
                  <a:gd name="connsiteX15" fmla="*/ 402265 w 1079204"/>
                  <a:gd name="connsiteY15" fmla="*/ 1391092 h 1729563"/>
                  <a:gd name="connsiteX16" fmla="*/ 455428 w 1079204"/>
                  <a:gd name="connsiteY16" fmla="*/ 1072116 h 1729563"/>
                  <a:gd name="connsiteX17" fmla="*/ 519223 w 1079204"/>
                  <a:gd name="connsiteY17" fmla="*/ 593651 h 1729563"/>
                  <a:gd name="connsiteX18" fmla="*/ 561753 w 1079204"/>
                  <a:gd name="connsiteY18" fmla="*/ 476692 h 1729563"/>
                  <a:gd name="connsiteX19" fmla="*/ 540488 w 1079204"/>
                  <a:gd name="connsiteY19" fmla="*/ 859465 h 1729563"/>
                  <a:gd name="connsiteX20" fmla="*/ 572386 w 1079204"/>
                  <a:gd name="connsiteY20" fmla="*/ 1284767 h 1729563"/>
                  <a:gd name="connsiteX21" fmla="*/ 593651 w 1079204"/>
                  <a:gd name="connsiteY21" fmla="*/ 1433623 h 1729563"/>
                  <a:gd name="connsiteX22" fmla="*/ 646814 w 1079204"/>
                  <a:gd name="connsiteY22" fmla="*/ 955158 h 1729563"/>
                  <a:gd name="connsiteX23" fmla="*/ 657446 w 1079204"/>
                  <a:gd name="connsiteY23" fmla="*/ 1433623 h 1729563"/>
                  <a:gd name="connsiteX24" fmla="*/ 668079 w 1079204"/>
                  <a:gd name="connsiteY24" fmla="*/ 1465520 h 1729563"/>
                  <a:gd name="connsiteX25" fmla="*/ 710609 w 1079204"/>
                  <a:gd name="connsiteY25" fmla="*/ 1114646 h 1729563"/>
                  <a:gd name="connsiteX26" fmla="*/ 721242 w 1079204"/>
                  <a:gd name="connsiteY26" fmla="*/ 848832 h 1729563"/>
                  <a:gd name="connsiteX27" fmla="*/ 753139 w 1079204"/>
                  <a:gd name="connsiteY27" fmla="*/ 838199 h 1729563"/>
                  <a:gd name="connsiteX28" fmla="*/ 785037 w 1079204"/>
                  <a:gd name="connsiteY28" fmla="*/ 827567 h 1729563"/>
                  <a:gd name="connsiteX29" fmla="*/ 827567 w 1079204"/>
                  <a:gd name="connsiteY29" fmla="*/ 848832 h 1729563"/>
                  <a:gd name="connsiteX30" fmla="*/ 870097 w 1079204"/>
                  <a:gd name="connsiteY30" fmla="*/ 1135911 h 1729563"/>
                  <a:gd name="connsiteX31" fmla="*/ 901995 w 1079204"/>
                  <a:gd name="connsiteY31" fmla="*/ 1508051 h 1729563"/>
                  <a:gd name="connsiteX32" fmla="*/ 933893 w 1079204"/>
                  <a:gd name="connsiteY32" fmla="*/ 1422990 h 1729563"/>
                  <a:gd name="connsiteX33" fmla="*/ 965790 w 1079204"/>
                  <a:gd name="connsiteY33" fmla="*/ 1550581 h 1729563"/>
                  <a:gd name="connsiteX34" fmla="*/ 997688 w 1079204"/>
                  <a:gd name="connsiteY34" fmla="*/ 1720702 h 1729563"/>
                  <a:gd name="connsiteX35" fmla="*/ 1008321 w 1079204"/>
                  <a:gd name="connsiteY35" fmla="*/ 1497418 h 1729563"/>
                  <a:gd name="connsiteX36" fmla="*/ 1018953 w 1079204"/>
                  <a:gd name="connsiteY36" fmla="*/ 1210339 h 1729563"/>
                  <a:gd name="connsiteX37" fmla="*/ 1040218 w 1079204"/>
                  <a:gd name="connsiteY37" fmla="*/ 1072116 h 1729563"/>
                  <a:gd name="connsiteX38" fmla="*/ 1050851 w 1079204"/>
                  <a:gd name="connsiteY38" fmla="*/ 710609 h 1729563"/>
                  <a:gd name="connsiteX39" fmla="*/ 1072116 w 1079204"/>
                  <a:gd name="connsiteY39" fmla="*/ 104553 h 1729563"/>
                  <a:gd name="connsiteX40" fmla="*/ 1061483 w 1079204"/>
                  <a:gd name="connsiteY40" fmla="*/ 83288 h 1729563"/>
                  <a:gd name="connsiteX41" fmla="*/ 965790 w 1079204"/>
                  <a:gd name="connsiteY41" fmla="*/ 83288 h 1729563"/>
                  <a:gd name="connsiteX42" fmla="*/ 274674 w 1079204"/>
                  <a:gd name="connsiteY42" fmla="*/ 83288 h 1729563"/>
                  <a:gd name="connsiteX43" fmla="*/ 142830 w 1079204"/>
                  <a:gd name="connsiteY43" fmla="*/ 174728 h 1729563"/>
                  <a:gd name="connsiteX0" fmla="*/ 51390 w 1079204"/>
                  <a:gd name="connsiteY0" fmla="*/ 461808 h 2108083"/>
                  <a:gd name="connsiteX1" fmla="*/ 5316 w 1079204"/>
                  <a:gd name="connsiteY1" fmla="*/ 428138 h 2108083"/>
                  <a:gd name="connsiteX2" fmla="*/ 83288 w 1079204"/>
                  <a:gd name="connsiteY2" fmla="*/ 653194 h 2108083"/>
                  <a:gd name="connsiteX3" fmla="*/ 93921 w 1079204"/>
                  <a:gd name="connsiteY3" fmla="*/ 1110394 h 2108083"/>
                  <a:gd name="connsiteX4" fmla="*/ 104553 w 1079204"/>
                  <a:gd name="connsiteY4" fmla="*/ 1206087 h 2108083"/>
                  <a:gd name="connsiteX5" fmla="*/ 136451 w 1079204"/>
                  <a:gd name="connsiteY5" fmla="*/ 865845 h 2108083"/>
                  <a:gd name="connsiteX6" fmla="*/ 157716 w 1079204"/>
                  <a:gd name="connsiteY6" fmla="*/ 483073 h 2108083"/>
                  <a:gd name="connsiteX7" fmla="*/ 168349 w 1079204"/>
                  <a:gd name="connsiteY7" fmla="*/ 419278 h 2108083"/>
                  <a:gd name="connsiteX8" fmla="*/ 200246 w 1079204"/>
                  <a:gd name="connsiteY8" fmla="*/ 472440 h 2108083"/>
                  <a:gd name="connsiteX9" fmla="*/ 210879 w 1079204"/>
                  <a:gd name="connsiteY9" fmla="*/ 727622 h 2108083"/>
                  <a:gd name="connsiteX10" fmla="*/ 221511 w 1079204"/>
                  <a:gd name="connsiteY10" fmla="*/ 929640 h 2108083"/>
                  <a:gd name="connsiteX11" fmla="*/ 274674 w 1079204"/>
                  <a:gd name="connsiteY11" fmla="*/ 727622 h 2108083"/>
                  <a:gd name="connsiteX12" fmla="*/ 317204 w 1079204"/>
                  <a:gd name="connsiteY12" fmla="*/ 514971 h 2108083"/>
                  <a:gd name="connsiteX13" fmla="*/ 327837 w 1079204"/>
                  <a:gd name="connsiteY13" fmla="*/ 876478 h 2108083"/>
                  <a:gd name="connsiteX14" fmla="*/ 391632 w 1079204"/>
                  <a:gd name="connsiteY14" fmla="*/ 1610124 h 2108083"/>
                  <a:gd name="connsiteX15" fmla="*/ 402265 w 1079204"/>
                  <a:gd name="connsiteY15" fmla="*/ 1769612 h 2108083"/>
                  <a:gd name="connsiteX16" fmla="*/ 455428 w 1079204"/>
                  <a:gd name="connsiteY16" fmla="*/ 1450636 h 2108083"/>
                  <a:gd name="connsiteX17" fmla="*/ 519223 w 1079204"/>
                  <a:gd name="connsiteY17" fmla="*/ 972171 h 2108083"/>
                  <a:gd name="connsiteX18" fmla="*/ 561753 w 1079204"/>
                  <a:gd name="connsiteY18" fmla="*/ 855212 h 2108083"/>
                  <a:gd name="connsiteX19" fmla="*/ 540488 w 1079204"/>
                  <a:gd name="connsiteY19" fmla="*/ 1237985 h 2108083"/>
                  <a:gd name="connsiteX20" fmla="*/ 572386 w 1079204"/>
                  <a:gd name="connsiteY20" fmla="*/ 1663287 h 2108083"/>
                  <a:gd name="connsiteX21" fmla="*/ 593651 w 1079204"/>
                  <a:gd name="connsiteY21" fmla="*/ 1812143 h 2108083"/>
                  <a:gd name="connsiteX22" fmla="*/ 646814 w 1079204"/>
                  <a:gd name="connsiteY22" fmla="*/ 1333678 h 2108083"/>
                  <a:gd name="connsiteX23" fmla="*/ 657446 w 1079204"/>
                  <a:gd name="connsiteY23" fmla="*/ 1812143 h 2108083"/>
                  <a:gd name="connsiteX24" fmla="*/ 668079 w 1079204"/>
                  <a:gd name="connsiteY24" fmla="*/ 1844040 h 2108083"/>
                  <a:gd name="connsiteX25" fmla="*/ 710609 w 1079204"/>
                  <a:gd name="connsiteY25" fmla="*/ 1493166 h 2108083"/>
                  <a:gd name="connsiteX26" fmla="*/ 721242 w 1079204"/>
                  <a:gd name="connsiteY26" fmla="*/ 1227352 h 2108083"/>
                  <a:gd name="connsiteX27" fmla="*/ 753139 w 1079204"/>
                  <a:gd name="connsiteY27" fmla="*/ 1216719 h 2108083"/>
                  <a:gd name="connsiteX28" fmla="*/ 785037 w 1079204"/>
                  <a:gd name="connsiteY28" fmla="*/ 1206087 h 2108083"/>
                  <a:gd name="connsiteX29" fmla="*/ 827567 w 1079204"/>
                  <a:gd name="connsiteY29" fmla="*/ 1227352 h 2108083"/>
                  <a:gd name="connsiteX30" fmla="*/ 870097 w 1079204"/>
                  <a:gd name="connsiteY30" fmla="*/ 1514431 h 2108083"/>
                  <a:gd name="connsiteX31" fmla="*/ 901995 w 1079204"/>
                  <a:gd name="connsiteY31" fmla="*/ 1886571 h 2108083"/>
                  <a:gd name="connsiteX32" fmla="*/ 933893 w 1079204"/>
                  <a:gd name="connsiteY32" fmla="*/ 1801510 h 2108083"/>
                  <a:gd name="connsiteX33" fmla="*/ 965790 w 1079204"/>
                  <a:gd name="connsiteY33" fmla="*/ 1929101 h 2108083"/>
                  <a:gd name="connsiteX34" fmla="*/ 997688 w 1079204"/>
                  <a:gd name="connsiteY34" fmla="*/ 2099222 h 2108083"/>
                  <a:gd name="connsiteX35" fmla="*/ 1008321 w 1079204"/>
                  <a:gd name="connsiteY35" fmla="*/ 1875938 h 2108083"/>
                  <a:gd name="connsiteX36" fmla="*/ 1018953 w 1079204"/>
                  <a:gd name="connsiteY36" fmla="*/ 1588859 h 2108083"/>
                  <a:gd name="connsiteX37" fmla="*/ 1040218 w 1079204"/>
                  <a:gd name="connsiteY37" fmla="*/ 1450636 h 2108083"/>
                  <a:gd name="connsiteX38" fmla="*/ 1050851 w 1079204"/>
                  <a:gd name="connsiteY38" fmla="*/ 1089129 h 2108083"/>
                  <a:gd name="connsiteX39" fmla="*/ 1072116 w 1079204"/>
                  <a:gd name="connsiteY39" fmla="*/ 483073 h 2108083"/>
                  <a:gd name="connsiteX40" fmla="*/ 1061483 w 1079204"/>
                  <a:gd name="connsiteY40" fmla="*/ 461808 h 2108083"/>
                  <a:gd name="connsiteX41" fmla="*/ 965790 w 1079204"/>
                  <a:gd name="connsiteY41" fmla="*/ 461808 h 2108083"/>
                  <a:gd name="connsiteX42" fmla="*/ 274674 w 1079204"/>
                  <a:gd name="connsiteY42" fmla="*/ 461808 h 2108083"/>
                  <a:gd name="connsiteX43" fmla="*/ 81516 w 1079204"/>
                  <a:gd name="connsiteY43" fmla="*/ 123338 h 2108083"/>
                  <a:gd name="connsiteX0" fmla="*/ 29416 w 1057230"/>
                  <a:gd name="connsiteY0" fmla="*/ 461808 h 2108083"/>
                  <a:gd name="connsiteX1" fmla="*/ 59542 w 1057230"/>
                  <a:gd name="connsiteY1" fmla="*/ 580538 h 2108083"/>
                  <a:gd name="connsiteX2" fmla="*/ 61314 w 1057230"/>
                  <a:gd name="connsiteY2" fmla="*/ 653194 h 2108083"/>
                  <a:gd name="connsiteX3" fmla="*/ 71947 w 1057230"/>
                  <a:gd name="connsiteY3" fmla="*/ 1110394 h 2108083"/>
                  <a:gd name="connsiteX4" fmla="*/ 82579 w 1057230"/>
                  <a:gd name="connsiteY4" fmla="*/ 1206087 h 2108083"/>
                  <a:gd name="connsiteX5" fmla="*/ 114477 w 1057230"/>
                  <a:gd name="connsiteY5" fmla="*/ 865845 h 2108083"/>
                  <a:gd name="connsiteX6" fmla="*/ 135742 w 1057230"/>
                  <a:gd name="connsiteY6" fmla="*/ 483073 h 2108083"/>
                  <a:gd name="connsiteX7" fmla="*/ 146375 w 1057230"/>
                  <a:gd name="connsiteY7" fmla="*/ 419278 h 2108083"/>
                  <a:gd name="connsiteX8" fmla="*/ 178272 w 1057230"/>
                  <a:gd name="connsiteY8" fmla="*/ 472440 h 2108083"/>
                  <a:gd name="connsiteX9" fmla="*/ 188905 w 1057230"/>
                  <a:gd name="connsiteY9" fmla="*/ 727622 h 2108083"/>
                  <a:gd name="connsiteX10" fmla="*/ 199537 w 1057230"/>
                  <a:gd name="connsiteY10" fmla="*/ 929640 h 2108083"/>
                  <a:gd name="connsiteX11" fmla="*/ 252700 w 1057230"/>
                  <a:gd name="connsiteY11" fmla="*/ 727622 h 2108083"/>
                  <a:gd name="connsiteX12" fmla="*/ 295230 w 1057230"/>
                  <a:gd name="connsiteY12" fmla="*/ 514971 h 2108083"/>
                  <a:gd name="connsiteX13" fmla="*/ 305863 w 1057230"/>
                  <a:gd name="connsiteY13" fmla="*/ 876478 h 2108083"/>
                  <a:gd name="connsiteX14" fmla="*/ 369658 w 1057230"/>
                  <a:gd name="connsiteY14" fmla="*/ 1610124 h 2108083"/>
                  <a:gd name="connsiteX15" fmla="*/ 380291 w 1057230"/>
                  <a:gd name="connsiteY15" fmla="*/ 1769612 h 2108083"/>
                  <a:gd name="connsiteX16" fmla="*/ 433454 w 1057230"/>
                  <a:gd name="connsiteY16" fmla="*/ 1450636 h 2108083"/>
                  <a:gd name="connsiteX17" fmla="*/ 497249 w 1057230"/>
                  <a:gd name="connsiteY17" fmla="*/ 972171 h 2108083"/>
                  <a:gd name="connsiteX18" fmla="*/ 539779 w 1057230"/>
                  <a:gd name="connsiteY18" fmla="*/ 855212 h 2108083"/>
                  <a:gd name="connsiteX19" fmla="*/ 518514 w 1057230"/>
                  <a:gd name="connsiteY19" fmla="*/ 1237985 h 2108083"/>
                  <a:gd name="connsiteX20" fmla="*/ 550412 w 1057230"/>
                  <a:gd name="connsiteY20" fmla="*/ 1663287 h 2108083"/>
                  <a:gd name="connsiteX21" fmla="*/ 571677 w 1057230"/>
                  <a:gd name="connsiteY21" fmla="*/ 1812143 h 2108083"/>
                  <a:gd name="connsiteX22" fmla="*/ 624840 w 1057230"/>
                  <a:gd name="connsiteY22" fmla="*/ 1333678 h 2108083"/>
                  <a:gd name="connsiteX23" fmla="*/ 635472 w 1057230"/>
                  <a:gd name="connsiteY23" fmla="*/ 1812143 h 2108083"/>
                  <a:gd name="connsiteX24" fmla="*/ 646105 w 1057230"/>
                  <a:gd name="connsiteY24" fmla="*/ 1844040 h 2108083"/>
                  <a:gd name="connsiteX25" fmla="*/ 688635 w 1057230"/>
                  <a:gd name="connsiteY25" fmla="*/ 1493166 h 2108083"/>
                  <a:gd name="connsiteX26" fmla="*/ 699268 w 1057230"/>
                  <a:gd name="connsiteY26" fmla="*/ 1227352 h 2108083"/>
                  <a:gd name="connsiteX27" fmla="*/ 731165 w 1057230"/>
                  <a:gd name="connsiteY27" fmla="*/ 1216719 h 2108083"/>
                  <a:gd name="connsiteX28" fmla="*/ 763063 w 1057230"/>
                  <a:gd name="connsiteY28" fmla="*/ 1206087 h 2108083"/>
                  <a:gd name="connsiteX29" fmla="*/ 805593 w 1057230"/>
                  <a:gd name="connsiteY29" fmla="*/ 1227352 h 2108083"/>
                  <a:gd name="connsiteX30" fmla="*/ 848123 w 1057230"/>
                  <a:gd name="connsiteY30" fmla="*/ 1514431 h 2108083"/>
                  <a:gd name="connsiteX31" fmla="*/ 880021 w 1057230"/>
                  <a:gd name="connsiteY31" fmla="*/ 1886571 h 2108083"/>
                  <a:gd name="connsiteX32" fmla="*/ 911919 w 1057230"/>
                  <a:gd name="connsiteY32" fmla="*/ 1801510 h 2108083"/>
                  <a:gd name="connsiteX33" fmla="*/ 943816 w 1057230"/>
                  <a:gd name="connsiteY33" fmla="*/ 1929101 h 2108083"/>
                  <a:gd name="connsiteX34" fmla="*/ 975714 w 1057230"/>
                  <a:gd name="connsiteY34" fmla="*/ 2099222 h 2108083"/>
                  <a:gd name="connsiteX35" fmla="*/ 986347 w 1057230"/>
                  <a:gd name="connsiteY35" fmla="*/ 1875938 h 2108083"/>
                  <a:gd name="connsiteX36" fmla="*/ 996979 w 1057230"/>
                  <a:gd name="connsiteY36" fmla="*/ 1588859 h 2108083"/>
                  <a:gd name="connsiteX37" fmla="*/ 1018244 w 1057230"/>
                  <a:gd name="connsiteY37" fmla="*/ 1450636 h 2108083"/>
                  <a:gd name="connsiteX38" fmla="*/ 1028877 w 1057230"/>
                  <a:gd name="connsiteY38" fmla="*/ 1089129 h 2108083"/>
                  <a:gd name="connsiteX39" fmla="*/ 1050142 w 1057230"/>
                  <a:gd name="connsiteY39" fmla="*/ 483073 h 2108083"/>
                  <a:gd name="connsiteX40" fmla="*/ 1039509 w 1057230"/>
                  <a:gd name="connsiteY40" fmla="*/ 461808 h 2108083"/>
                  <a:gd name="connsiteX41" fmla="*/ 943816 w 1057230"/>
                  <a:gd name="connsiteY41" fmla="*/ 461808 h 2108083"/>
                  <a:gd name="connsiteX42" fmla="*/ 252700 w 1057230"/>
                  <a:gd name="connsiteY42" fmla="*/ 461808 h 2108083"/>
                  <a:gd name="connsiteX43" fmla="*/ 59542 w 1057230"/>
                  <a:gd name="connsiteY43" fmla="*/ 123338 h 2108083"/>
                  <a:gd name="connsiteX0" fmla="*/ 29416 w 1057230"/>
                  <a:gd name="connsiteY0" fmla="*/ 461808 h 2108083"/>
                  <a:gd name="connsiteX1" fmla="*/ 40492 w 1057230"/>
                  <a:gd name="connsiteY1" fmla="*/ 447188 h 2108083"/>
                  <a:gd name="connsiteX2" fmla="*/ 59542 w 1057230"/>
                  <a:gd name="connsiteY2" fmla="*/ 580538 h 2108083"/>
                  <a:gd name="connsiteX3" fmla="*/ 61314 w 1057230"/>
                  <a:gd name="connsiteY3" fmla="*/ 653194 h 2108083"/>
                  <a:gd name="connsiteX4" fmla="*/ 71947 w 1057230"/>
                  <a:gd name="connsiteY4" fmla="*/ 1110394 h 2108083"/>
                  <a:gd name="connsiteX5" fmla="*/ 82579 w 1057230"/>
                  <a:gd name="connsiteY5" fmla="*/ 1206087 h 2108083"/>
                  <a:gd name="connsiteX6" fmla="*/ 114477 w 1057230"/>
                  <a:gd name="connsiteY6" fmla="*/ 865845 h 2108083"/>
                  <a:gd name="connsiteX7" fmla="*/ 135742 w 1057230"/>
                  <a:gd name="connsiteY7" fmla="*/ 483073 h 2108083"/>
                  <a:gd name="connsiteX8" fmla="*/ 146375 w 1057230"/>
                  <a:gd name="connsiteY8" fmla="*/ 419278 h 2108083"/>
                  <a:gd name="connsiteX9" fmla="*/ 178272 w 1057230"/>
                  <a:gd name="connsiteY9" fmla="*/ 472440 h 2108083"/>
                  <a:gd name="connsiteX10" fmla="*/ 188905 w 1057230"/>
                  <a:gd name="connsiteY10" fmla="*/ 727622 h 2108083"/>
                  <a:gd name="connsiteX11" fmla="*/ 199537 w 1057230"/>
                  <a:gd name="connsiteY11" fmla="*/ 929640 h 2108083"/>
                  <a:gd name="connsiteX12" fmla="*/ 252700 w 1057230"/>
                  <a:gd name="connsiteY12" fmla="*/ 727622 h 2108083"/>
                  <a:gd name="connsiteX13" fmla="*/ 295230 w 1057230"/>
                  <a:gd name="connsiteY13" fmla="*/ 514971 h 2108083"/>
                  <a:gd name="connsiteX14" fmla="*/ 305863 w 1057230"/>
                  <a:gd name="connsiteY14" fmla="*/ 876478 h 2108083"/>
                  <a:gd name="connsiteX15" fmla="*/ 369658 w 1057230"/>
                  <a:gd name="connsiteY15" fmla="*/ 1610124 h 2108083"/>
                  <a:gd name="connsiteX16" fmla="*/ 380291 w 1057230"/>
                  <a:gd name="connsiteY16" fmla="*/ 1769612 h 2108083"/>
                  <a:gd name="connsiteX17" fmla="*/ 433454 w 1057230"/>
                  <a:gd name="connsiteY17" fmla="*/ 1450636 h 2108083"/>
                  <a:gd name="connsiteX18" fmla="*/ 497249 w 1057230"/>
                  <a:gd name="connsiteY18" fmla="*/ 972171 h 2108083"/>
                  <a:gd name="connsiteX19" fmla="*/ 539779 w 1057230"/>
                  <a:gd name="connsiteY19" fmla="*/ 855212 h 2108083"/>
                  <a:gd name="connsiteX20" fmla="*/ 518514 w 1057230"/>
                  <a:gd name="connsiteY20" fmla="*/ 1237985 h 2108083"/>
                  <a:gd name="connsiteX21" fmla="*/ 550412 w 1057230"/>
                  <a:gd name="connsiteY21" fmla="*/ 1663287 h 2108083"/>
                  <a:gd name="connsiteX22" fmla="*/ 571677 w 1057230"/>
                  <a:gd name="connsiteY22" fmla="*/ 1812143 h 2108083"/>
                  <a:gd name="connsiteX23" fmla="*/ 624840 w 1057230"/>
                  <a:gd name="connsiteY23" fmla="*/ 1333678 h 2108083"/>
                  <a:gd name="connsiteX24" fmla="*/ 635472 w 1057230"/>
                  <a:gd name="connsiteY24" fmla="*/ 1812143 h 2108083"/>
                  <a:gd name="connsiteX25" fmla="*/ 646105 w 1057230"/>
                  <a:gd name="connsiteY25" fmla="*/ 1844040 h 2108083"/>
                  <a:gd name="connsiteX26" fmla="*/ 688635 w 1057230"/>
                  <a:gd name="connsiteY26" fmla="*/ 1493166 h 2108083"/>
                  <a:gd name="connsiteX27" fmla="*/ 699268 w 1057230"/>
                  <a:gd name="connsiteY27" fmla="*/ 1227352 h 2108083"/>
                  <a:gd name="connsiteX28" fmla="*/ 731165 w 1057230"/>
                  <a:gd name="connsiteY28" fmla="*/ 1216719 h 2108083"/>
                  <a:gd name="connsiteX29" fmla="*/ 763063 w 1057230"/>
                  <a:gd name="connsiteY29" fmla="*/ 1206087 h 2108083"/>
                  <a:gd name="connsiteX30" fmla="*/ 805593 w 1057230"/>
                  <a:gd name="connsiteY30" fmla="*/ 1227352 h 2108083"/>
                  <a:gd name="connsiteX31" fmla="*/ 848123 w 1057230"/>
                  <a:gd name="connsiteY31" fmla="*/ 1514431 h 2108083"/>
                  <a:gd name="connsiteX32" fmla="*/ 880021 w 1057230"/>
                  <a:gd name="connsiteY32" fmla="*/ 1886571 h 2108083"/>
                  <a:gd name="connsiteX33" fmla="*/ 911919 w 1057230"/>
                  <a:gd name="connsiteY33" fmla="*/ 1801510 h 2108083"/>
                  <a:gd name="connsiteX34" fmla="*/ 943816 w 1057230"/>
                  <a:gd name="connsiteY34" fmla="*/ 1929101 h 2108083"/>
                  <a:gd name="connsiteX35" fmla="*/ 975714 w 1057230"/>
                  <a:gd name="connsiteY35" fmla="*/ 2099222 h 2108083"/>
                  <a:gd name="connsiteX36" fmla="*/ 986347 w 1057230"/>
                  <a:gd name="connsiteY36" fmla="*/ 1875938 h 2108083"/>
                  <a:gd name="connsiteX37" fmla="*/ 996979 w 1057230"/>
                  <a:gd name="connsiteY37" fmla="*/ 1588859 h 2108083"/>
                  <a:gd name="connsiteX38" fmla="*/ 1018244 w 1057230"/>
                  <a:gd name="connsiteY38" fmla="*/ 1450636 h 2108083"/>
                  <a:gd name="connsiteX39" fmla="*/ 1028877 w 1057230"/>
                  <a:gd name="connsiteY39" fmla="*/ 1089129 h 2108083"/>
                  <a:gd name="connsiteX40" fmla="*/ 1050142 w 1057230"/>
                  <a:gd name="connsiteY40" fmla="*/ 483073 h 2108083"/>
                  <a:gd name="connsiteX41" fmla="*/ 1039509 w 1057230"/>
                  <a:gd name="connsiteY41" fmla="*/ 461808 h 2108083"/>
                  <a:gd name="connsiteX42" fmla="*/ 943816 w 1057230"/>
                  <a:gd name="connsiteY42" fmla="*/ 461808 h 2108083"/>
                  <a:gd name="connsiteX43" fmla="*/ 252700 w 1057230"/>
                  <a:gd name="connsiteY43" fmla="*/ 461808 h 2108083"/>
                  <a:gd name="connsiteX44" fmla="*/ 59542 w 1057230"/>
                  <a:gd name="connsiteY44" fmla="*/ 123338 h 2108083"/>
                  <a:gd name="connsiteX0" fmla="*/ 51095 w 1078909"/>
                  <a:gd name="connsiteY0" fmla="*/ 461808 h 2108083"/>
                  <a:gd name="connsiteX1" fmla="*/ 5021 w 1078909"/>
                  <a:gd name="connsiteY1" fmla="*/ 580538 h 2108083"/>
                  <a:gd name="connsiteX2" fmla="*/ 81221 w 1078909"/>
                  <a:gd name="connsiteY2" fmla="*/ 580538 h 2108083"/>
                  <a:gd name="connsiteX3" fmla="*/ 82993 w 1078909"/>
                  <a:gd name="connsiteY3" fmla="*/ 653194 h 2108083"/>
                  <a:gd name="connsiteX4" fmla="*/ 93626 w 1078909"/>
                  <a:gd name="connsiteY4" fmla="*/ 1110394 h 2108083"/>
                  <a:gd name="connsiteX5" fmla="*/ 104258 w 1078909"/>
                  <a:gd name="connsiteY5" fmla="*/ 1206087 h 2108083"/>
                  <a:gd name="connsiteX6" fmla="*/ 136156 w 1078909"/>
                  <a:gd name="connsiteY6" fmla="*/ 865845 h 2108083"/>
                  <a:gd name="connsiteX7" fmla="*/ 157421 w 1078909"/>
                  <a:gd name="connsiteY7" fmla="*/ 483073 h 2108083"/>
                  <a:gd name="connsiteX8" fmla="*/ 168054 w 1078909"/>
                  <a:gd name="connsiteY8" fmla="*/ 419278 h 2108083"/>
                  <a:gd name="connsiteX9" fmla="*/ 199951 w 1078909"/>
                  <a:gd name="connsiteY9" fmla="*/ 472440 h 2108083"/>
                  <a:gd name="connsiteX10" fmla="*/ 210584 w 1078909"/>
                  <a:gd name="connsiteY10" fmla="*/ 727622 h 2108083"/>
                  <a:gd name="connsiteX11" fmla="*/ 221216 w 1078909"/>
                  <a:gd name="connsiteY11" fmla="*/ 929640 h 2108083"/>
                  <a:gd name="connsiteX12" fmla="*/ 274379 w 1078909"/>
                  <a:gd name="connsiteY12" fmla="*/ 727622 h 2108083"/>
                  <a:gd name="connsiteX13" fmla="*/ 316909 w 1078909"/>
                  <a:gd name="connsiteY13" fmla="*/ 514971 h 2108083"/>
                  <a:gd name="connsiteX14" fmla="*/ 327542 w 1078909"/>
                  <a:gd name="connsiteY14" fmla="*/ 876478 h 2108083"/>
                  <a:gd name="connsiteX15" fmla="*/ 391337 w 1078909"/>
                  <a:gd name="connsiteY15" fmla="*/ 1610124 h 2108083"/>
                  <a:gd name="connsiteX16" fmla="*/ 401970 w 1078909"/>
                  <a:gd name="connsiteY16" fmla="*/ 1769612 h 2108083"/>
                  <a:gd name="connsiteX17" fmla="*/ 455133 w 1078909"/>
                  <a:gd name="connsiteY17" fmla="*/ 1450636 h 2108083"/>
                  <a:gd name="connsiteX18" fmla="*/ 518928 w 1078909"/>
                  <a:gd name="connsiteY18" fmla="*/ 972171 h 2108083"/>
                  <a:gd name="connsiteX19" fmla="*/ 561458 w 1078909"/>
                  <a:gd name="connsiteY19" fmla="*/ 855212 h 2108083"/>
                  <a:gd name="connsiteX20" fmla="*/ 540193 w 1078909"/>
                  <a:gd name="connsiteY20" fmla="*/ 1237985 h 2108083"/>
                  <a:gd name="connsiteX21" fmla="*/ 572091 w 1078909"/>
                  <a:gd name="connsiteY21" fmla="*/ 1663287 h 2108083"/>
                  <a:gd name="connsiteX22" fmla="*/ 593356 w 1078909"/>
                  <a:gd name="connsiteY22" fmla="*/ 1812143 h 2108083"/>
                  <a:gd name="connsiteX23" fmla="*/ 646519 w 1078909"/>
                  <a:gd name="connsiteY23" fmla="*/ 1333678 h 2108083"/>
                  <a:gd name="connsiteX24" fmla="*/ 657151 w 1078909"/>
                  <a:gd name="connsiteY24" fmla="*/ 1812143 h 2108083"/>
                  <a:gd name="connsiteX25" fmla="*/ 667784 w 1078909"/>
                  <a:gd name="connsiteY25" fmla="*/ 1844040 h 2108083"/>
                  <a:gd name="connsiteX26" fmla="*/ 710314 w 1078909"/>
                  <a:gd name="connsiteY26" fmla="*/ 1493166 h 2108083"/>
                  <a:gd name="connsiteX27" fmla="*/ 720947 w 1078909"/>
                  <a:gd name="connsiteY27" fmla="*/ 1227352 h 2108083"/>
                  <a:gd name="connsiteX28" fmla="*/ 752844 w 1078909"/>
                  <a:gd name="connsiteY28" fmla="*/ 1216719 h 2108083"/>
                  <a:gd name="connsiteX29" fmla="*/ 784742 w 1078909"/>
                  <a:gd name="connsiteY29" fmla="*/ 1206087 h 2108083"/>
                  <a:gd name="connsiteX30" fmla="*/ 827272 w 1078909"/>
                  <a:gd name="connsiteY30" fmla="*/ 1227352 h 2108083"/>
                  <a:gd name="connsiteX31" fmla="*/ 869802 w 1078909"/>
                  <a:gd name="connsiteY31" fmla="*/ 1514431 h 2108083"/>
                  <a:gd name="connsiteX32" fmla="*/ 901700 w 1078909"/>
                  <a:gd name="connsiteY32" fmla="*/ 1886571 h 2108083"/>
                  <a:gd name="connsiteX33" fmla="*/ 933598 w 1078909"/>
                  <a:gd name="connsiteY33" fmla="*/ 1801510 h 2108083"/>
                  <a:gd name="connsiteX34" fmla="*/ 965495 w 1078909"/>
                  <a:gd name="connsiteY34" fmla="*/ 1929101 h 2108083"/>
                  <a:gd name="connsiteX35" fmla="*/ 997393 w 1078909"/>
                  <a:gd name="connsiteY35" fmla="*/ 2099222 h 2108083"/>
                  <a:gd name="connsiteX36" fmla="*/ 1008026 w 1078909"/>
                  <a:gd name="connsiteY36" fmla="*/ 1875938 h 2108083"/>
                  <a:gd name="connsiteX37" fmla="*/ 1018658 w 1078909"/>
                  <a:gd name="connsiteY37" fmla="*/ 1588859 h 2108083"/>
                  <a:gd name="connsiteX38" fmla="*/ 1039923 w 1078909"/>
                  <a:gd name="connsiteY38" fmla="*/ 1450636 h 2108083"/>
                  <a:gd name="connsiteX39" fmla="*/ 1050556 w 1078909"/>
                  <a:gd name="connsiteY39" fmla="*/ 1089129 h 2108083"/>
                  <a:gd name="connsiteX40" fmla="*/ 1071821 w 1078909"/>
                  <a:gd name="connsiteY40" fmla="*/ 483073 h 2108083"/>
                  <a:gd name="connsiteX41" fmla="*/ 1061188 w 1078909"/>
                  <a:gd name="connsiteY41" fmla="*/ 461808 h 2108083"/>
                  <a:gd name="connsiteX42" fmla="*/ 965495 w 1078909"/>
                  <a:gd name="connsiteY42" fmla="*/ 461808 h 2108083"/>
                  <a:gd name="connsiteX43" fmla="*/ 274379 w 1078909"/>
                  <a:gd name="connsiteY43" fmla="*/ 461808 h 2108083"/>
                  <a:gd name="connsiteX44" fmla="*/ 81221 w 1078909"/>
                  <a:gd name="connsiteY44" fmla="*/ 123338 h 2108083"/>
                  <a:gd name="connsiteX0" fmla="*/ 203494 w 1231308"/>
                  <a:gd name="connsiteY0" fmla="*/ 461808 h 2108083"/>
                  <a:gd name="connsiteX1" fmla="*/ 5021 w 1231308"/>
                  <a:gd name="connsiteY1" fmla="*/ 732938 h 2108083"/>
                  <a:gd name="connsiteX2" fmla="*/ 233620 w 1231308"/>
                  <a:gd name="connsiteY2" fmla="*/ 580538 h 2108083"/>
                  <a:gd name="connsiteX3" fmla="*/ 235392 w 1231308"/>
                  <a:gd name="connsiteY3" fmla="*/ 653194 h 2108083"/>
                  <a:gd name="connsiteX4" fmla="*/ 246025 w 1231308"/>
                  <a:gd name="connsiteY4" fmla="*/ 1110394 h 2108083"/>
                  <a:gd name="connsiteX5" fmla="*/ 256657 w 1231308"/>
                  <a:gd name="connsiteY5" fmla="*/ 1206087 h 2108083"/>
                  <a:gd name="connsiteX6" fmla="*/ 288555 w 1231308"/>
                  <a:gd name="connsiteY6" fmla="*/ 865845 h 2108083"/>
                  <a:gd name="connsiteX7" fmla="*/ 309820 w 1231308"/>
                  <a:gd name="connsiteY7" fmla="*/ 483073 h 2108083"/>
                  <a:gd name="connsiteX8" fmla="*/ 320453 w 1231308"/>
                  <a:gd name="connsiteY8" fmla="*/ 419278 h 2108083"/>
                  <a:gd name="connsiteX9" fmla="*/ 352350 w 1231308"/>
                  <a:gd name="connsiteY9" fmla="*/ 472440 h 2108083"/>
                  <a:gd name="connsiteX10" fmla="*/ 362983 w 1231308"/>
                  <a:gd name="connsiteY10" fmla="*/ 727622 h 2108083"/>
                  <a:gd name="connsiteX11" fmla="*/ 373615 w 1231308"/>
                  <a:gd name="connsiteY11" fmla="*/ 929640 h 2108083"/>
                  <a:gd name="connsiteX12" fmla="*/ 426778 w 1231308"/>
                  <a:gd name="connsiteY12" fmla="*/ 727622 h 2108083"/>
                  <a:gd name="connsiteX13" fmla="*/ 469308 w 1231308"/>
                  <a:gd name="connsiteY13" fmla="*/ 514971 h 2108083"/>
                  <a:gd name="connsiteX14" fmla="*/ 479941 w 1231308"/>
                  <a:gd name="connsiteY14" fmla="*/ 876478 h 2108083"/>
                  <a:gd name="connsiteX15" fmla="*/ 543736 w 1231308"/>
                  <a:gd name="connsiteY15" fmla="*/ 1610124 h 2108083"/>
                  <a:gd name="connsiteX16" fmla="*/ 554369 w 1231308"/>
                  <a:gd name="connsiteY16" fmla="*/ 1769612 h 2108083"/>
                  <a:gd name="connsiteX17" fmla="*/ 607532 w 1231308"/>
                  <a:gd name="connsiteY17" fmla="*/ 1450636 h 2108083"/>
                  <a:gd name="connsiteX18" fmla="*/ 671327 w 1231308"/>
                  <a:gd name="connsiteY18" fmla="*/ 972171 h 2108083"/>
                  <a:gd name="connsiteX19" fmla="*/ 713857 w 1231308"/>
                  <a:gd name="connsiteY19" fmla="*/ 855212 h 2108083"/>
                  <a:gd name="connsiteX20" fmla="*/ 692592 w 1231308"/>
                  <a:gd name="connsiteY20" fmla="*/ 1237985 h 2108083"/>
                  <a:gd name="connsiteX21" fmla="*/ 724490 w 1231308"/>
                  <a:gd name="connsiteY21" fmla="*/ 1663287 h 2108083"/>
                  <a:gd name="connsiteX22" fmla="*/ 745755 w 1231308"/>
                  <a:gd name="connsiteY22" fmla="*/ 1812143 h 2108083"/>
                  <a:gd name="connsiteX23" fmla="*/ 798918 w 1231308"/>
                  <a:gd name="connsiteY23" fmla="*/ 1333678 h 2108083"/>
                  <a:gd name="connsiteX24" fmla="*/ 809550 w 1231308"/>
                  <a:gd name="connsiteY24" fmla="*/ 1812143 h 2108083"/>
                  <a:gd name="connsiteX25" fmla="*/ 820183 w 1231308"/>
                  <a:gd name="connsiteY25" fmla="*/ 1844040 h 2108083"/>
                  <a:gd name="connsiteX26" fmla="*/ 862713 w 1231308"/>
                  <a:gd name="connsiteY26" fmla="*/ 1493166 h 2108083"/>
                  <a:gd name="connsiteX27" fmla="*/ 873346 w 1231308"/>
                  <a:gd name="connsiteY27" fmla="*/ 1227352 h 2108083"/>
                  <a:gd name="connsiteX28" fmla="*/ 905243 w 1231308"/>
                  <a:gd name="connsiteY28" fmla="*/ 1216719 h 2108083"/>
                  <a:gd name="connsiteX29" fmla="*/ 937141 w 1231308"/>
                  <a:gd name="connsiteY29" fmla="*/ 1206087 h 2108083"/>
                  <a:gd name="connsiteX30" fmla="*/ 979671 w 1231308"/>
                  <a:gd name="connsiteY30" fmla="*/ 1227352 h 2108083"/>
                  <a:gd name="connsiteX31" fmla="*/ 1022201 w 1231308"/>
                  <a:gd name="connsiteY31" fmla="*/ 1514431 h 2108083"/>
                  <a:gd name="connsiteX32" fmla="*/ 1054099 w 1231308"/>
                  <a:gd name="connsiteY32" fmla="*/ 1886571 h 2108083"/>
                  <a:gd name="connsiteX33" fmla="*/ 1085997 w 1231308"/>
                  <a:gd name="connsiteY33" fmla="*/ 1801510 h 2108083"/>
                  <a:gd name="connsiteX34" fmla="*/ 1117894 w 1231308"/>
                  <a:gd name="connsiteY34" fmla="*/ 1929101 h 2108083"/>
                  <a:gd name="connsiteX35" fmla="*/ 1149792 w 1231308"/>
                  <a:gd name="connsiteY35" fmla="*/ 2099222 h 2108083"/>
                  <a:gd name="connsiteX36" fmla="*/ 1160425 w 1231308"/>
                  <a:gd name="connsiteY36" fmla="*/ 1875938 h 2108083"/>
                  <a:gd name="connsiteX37" fmla="*/ 1171057 w 1231308"/>
                  <a:gd name="connsiteY37" fmla="*/ 1588859 h 2108083"/>
                  <a:gd name="connsiteX38" fmla="*/ 1192322 w 1231308"/>
                  <a:gd name="connsiteY38" fmla="*/ 1450636 h 2108083"/>
                  <a:gd name="connsiteX39" fmla="*/ 1202955 w 1231308"/>
                  <a:gd name="connsiteY39" fmla="*/ 1089129 h 2108083"/>
                  <a:gd name="connsiteX40" fmla="*/ 1224220 w 1231308"/>
                  <a:gd name="connsiteY40" fmla="*/ 483073 h 2108083"/>
                  <a:gd name="connsiteX41" fmla="*/ 1213587 w 1231308"/>
                  <a:gd name="connsiteY41" fmla="*/ 461808 h 2108083"/>
                  <a:gd name="connsiteX42" fmla="*/ 1117894 w 1231308"/>
                  <a:gd name="connsiteY42" fmla="*/ 461808 h 2108083"/>
                  <a:gd name="connsiteX43" fmla="*/ 426778 w 1231308"/>
                  <a:gd name="connsiteY43" fmla="*/ 461808 h 2108083"/>
                  <a:gd name="connsiteX44" fmla="*/ 233620 w 1231308"/>
                  <a:gd name="connsiteY44" fmla="*/ 123338 h 2108083"/>
                  <a:gd name="connsiteX0" fmla="*/ 0 w 1302487"/>
                  <a:gd name="connsiteY0" fmla="*/ 656738 h 2108083"/>
                  <a:gd name="connsiteX1" fmla="*/ 76200 w 1302487"/>
                  <a:gd name="connsiteY1" fmla="*/ 7329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799 w 1302487"/>
                  <a:gd name="connsiteY2" fmla="*/ 5805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1524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80538 h 2108083"/>
                  <a:gd name="connsiteX2" fmla="*/ 304801 w 1302487"/>
                  <a:gd name="connsiteY2" fmla="*/ 504338 h 2108083"/>
                  <a:gd name="connsiteX3" fmla="*/ 306571 w 1302487"/>
                  <a:gd name="connsiteY3" fmla="*/ 653194 h 2108083"/>
                  <a:gd name="connsiteX4" fmla="*/ 317204 w 1302487"/>
                  <a:gd name="connsiteY4" fmla="*/ 1110394 h 2108083"/>
                  <a:gd name="connsiteX5" fmla="*/ 327836 w 1302487"/>
                  <a:gd name="connsiteY5" fmla="*/ 1206087 h 2108083"/>
                  <a:gd name="connsiteX6" fmla="*/ 359734 w 1302487"/>
                  <a:gd name="connsiteY6" fmla="*/ 865845 h 2108083"/>
                  <a:gd name="connsiteX7" fmla="*/ 380999 w 1302487"/>
                  <a:gd name="connsiteY7" fmla="*/ 483073 h 2108083"/>
                  <a:gd name="connsiteX8" fmla="*/ 391632 w 1302487"/>
                  <a:gd name="connsiteY8" fmla="*/ 419278 h 2108083"/>
                  <a:gd name="connsiteX9" fmla="*/ 423529 w 1302487"/>
                  <a:gd name="connsiteY9" fmla="*/ 472440 h 2108083"/>
                  <a:gd name="connsiteX10" fmla="*/ 434162 w 1302487"/>
                  <a:gd name="connsiteY10" fmla="*/ 727622 h 2108083"/>
                  <a:gd name="connsiteX11" fmla="*/ 444794 w 1302487"/>
                  <a:gd name="connsiteY11" fmla="*/ 929640 h 2108083"/>
                  <a:gd name="connsiteX12" fmla="*/ 497957 w 1302487"/>
                  <a:gd name="connsiteY12" fmla="*/ 727622 h 2108083"/>
                  <a:gd name="connsiteX13" fmla="*/ 540487 w 1302487"/>
                  <a:gd name="connsiteY13" fmla="*/ 514971 h 2108083"/>
                  <a:gd name="connsiteX14" fmla="*/ 551120 w 1302487"/>
                  <a:gd name="connsiteY14" fmla="*/ 876478 h 2108083"/>
                  <a:gd name="connsiteX15" fmla="*/ 614915 w 1302487"/>
                  <a:gd name="connsiteY15" fmla="*/ 1610124 h 2108083"/>
                  <a:gd name="connsiteX16" fmla="*/ 625548 w 1302487"/>
                  <a:gd name="connsiteY16" fmla="*/ 1769612 h 2108083"/>
                  <a:gd name="connsiteX17" fmla="*/ 678711 w 1302487"/>
                  <a:gd name="connsiteY17" fmla="*/ 1450636 h 2108083"/>
                  <a:gd name="connsiteX18" fmla="*/ 742506 w 1302487"/>
                  <a:gd name="connsiteY18" fmla="*/ 972171 h 2108083"/>
                  <a:gd name="connsiteX19" fmla="*/ 785036 w 1302487"/>
                  <a:gd name="connsiteY19" fmla="*/ 855212 h 2108083"/>
                  <a:gd name="connsiteX20" fmla="*/ 763771 w 1302487"/>
                  <a:gd name="connsiteY20" fmla="*/ 1237985 h 2108083"/>
                  <a:gd name="connsiteX21" fmla="*/ 795669 w 1302487"/>
                  <a:gd name="connsiteY21" fmla="*/ 1663287 h 2108083"/>
                  <a:gd name="connsiteX22" fmla="*/ 816934 w 1302487"/>
                  <a:gd name="connsiteY22" fmla="*/ 1812143 h 2108083"/>
                  <a:gd name="connsiteX23" fmla="*/ 870097 w 1302487"/>
                  <a:gd name="connsiteY23" fmla="*/ 1333678 h 2108083"/>
                  <a:gd name="connsiteX24" fmla="*/ 880729 w 1302487"/>
                  <a:gd name="connsiteY24" fmla="*/ 1812143 h 2108083"/>
                  <a:gd name="connsiteX25" fmla="*/ 891362 w 1302487"/>
                  <a:gd name="connsiteY25" fmla="*/ 1844040 h 2108083"/>
                  <a:gd name="connsiteX26" fmla="*/ 933892 w 1302487"/>
                  <a:gd name="connsiteY26" fmla="*/ 1493166 h 2108083"/>
                  <a:gd name="connsiteX27" fmla="*/ 944525 w 1302487"/>
                  <a:gd name="connsiteY27" fmla="*/ 1227352 h 2108083"/>
                  <a:gd name="connsiteX28" fmla="*/ 976422 w 1302487"/>
                  <a:gd name="connsiteY28" fmla="*/ 1216719 h 2108083"/>
                  <a:gd name="connsiteX29" fmla="*/ 1008320 w 1302487"/>
                  <a:gd name="connsiteY29" fmla="*/ 1206087 h 2108083"/>
                  <a:gd name="connsiteX30" fmla="*/ 1050850 w 1302487"/>
                  <a:gd name="connsiteY30" fmla="*/ 1227352 h 2108083"/>
                  <a:gd name="connsiteX31" fmla="*/ 1093380 w 1302487"/>
                  <a:gd name="connsiteY31" fmla="*/ 1514431 h 2108083"/>
                  <a:gd name="connsiteX32" fmla="*/ 1125278 w 1302487"/>
                  <a:gd name="connsiteY32" fmla="*/ 1886571 h 2108083"/>
                  <a:gd name="connsiteX33" fmla="*/ 1157176 w 1302487"/>
                  <a:gd name="connsiteY33" fmla="*/ 1801510 h 2108083"/>
                  <a:gd name="connsiteX34" fmla="*/ 1189073 w 1302487"/>
                  <a:gd name="connsiteY34" fmla="*/ 1929101 h 2108083"/>
                  <a:gd name="connsiteX35" fmla="*/ 1220971 w 1302487"/>
                  <a:gd name="connsiteY35" fmla="*/ 2099222 h 2108083"/>
                  <a:gd name="connsiteX36" fmla="*/ 1231604 w 1302487"/>
                  <a:gd name="connsiteY36" fmla="*/ 1875938 h 2108083"/>
                  <a:gd name="connsiteX37" fmla="*/ 1242236 w 1302487"/>
                  <a:gd name="connsiteY37" fmla="*/ 1588859 h 2108083"/>
                  <a:gd name="connsiteX38" fmla="*/ 1263501 w 1302487"/>
                  <a:gd name="connsiteY38" fmla="*/ 1450636 h 2108083"/>
                  <a:gd name="connsiteX39" fmla="*/ 1274134 w 1302487"/>
                  <a:gd name="connsiteY39" fmla="*/ 1089129 h 2108083"/>
                  <a:gd name="connsiteX40" fmla="*/ 1295399 w 1302487"/>
                  <a:gd name="connsiteY40" fmla="*/ 483073 h 2108083"/>
                  <a:gd name="connsiteX41" fmla="*/ 1284766 w 1302487"/>
                  <a:gd name="connsiteY41" fmla="*/ 461808 h 2108083"/>
                  <a:gd name="connsiteX42" fmla="*/ 1189073 w 1302487"/>
                  <a:gd name="connsiteY42" fmla="*/ 461808 h 2108083"/>
                  <a:gd name="connsiteX43" fmla="*/ 497957 w 1302487"/>
                  <a:gd name="connsiteY43" fmla="*/ 461808 h 2108083"/>
                  <a:gd name="connsiteX44" fmla="*/ 304799 w 1302487"/>
                  <a:gd name="connsiteY44" fmla="*/ 123338 h 2108083"/>
                  <a:gd name="connsiteX0" fmla="*/ 0 w 1302487"/>
                  <a:gd name="connsiteY0" fmla="*/ 656738 h 2108083"/>
                  <a:gd name="connsiteX1" fmla="*/ 228601 w 1302487"/>
                  <a:gd name="connsiteY1" fmla="*/ 504338 h 2108083"/>
                  <a:gd name="connsiteX2" fmla="*/ 228601 w 1302487"/>
                  <a:gd name="connsiteY2" fmla="*/ 580538 h 2108083"/>
                  <a:gd name="connsiteX3" fmla="*/ 304801 w 1302487"/>
                  <a:gd name="connsiteY3" fmla="*/ 504338 h 2108083"/>
                  <a:gd name="connsiteX4" fmla="*/ 306571 w 1302487"/>
                  <a:gd name="connsiteY4" fmla="*/ 653194 h 2108083"/>
                  <a:gd name="connsiteX5" fmla="*/ 317204 w 1302487"/>
                  <a:gd name="connsiteY5" fmla="*/ 1110394 h 2108083"/>
                  <a:gd name="connsiteX6" fmla="*/ 327836 w 1302487"/>
                  <a:gd name="connsiteY6" fmla="*/ 1206087 h 2108083"/>
                  <a:gd name="connsiteX7" fmla="*/ 359734 w 1302487"/>
                  <a:gd name="connsiteY7" fmla="*/ 865845 h 2108083"/>
                  <a:gd name="connsiteX8" fmla="*/ 380999 w 1302487"/>
                  <a:gd name="connsiteY8" fmla="*/ 483073 h 2108083"/>
                  <a:gd name="connsiteX9" fmla="*/ 391632 w 1302487"/>
                  <a:gd name="connsiteY9" fmla="*/ 419278 h 2108083"/>
                  <a:gd name="connsiteX10" fmla="*/ 423529 w 1302487"/>
                  <a:gd name="connsiteY10" fmla="*/ 472440 h 2108083"/>
                  <a:gd name="connsiteX11" fmla="*/ 434162 w 1302487"/>
                  <a:gd name="connsiteY11" fmla="*/ 727622 h 2108083"/>
                  <a:gd name="connsiteX12" fmla="*/ 444794 w 1302487"/>
                  <a:gd name="connsiteY12" fmla="*/ 929640 h 2108083"/>
                  <a:gd name="connsiteX13" fmla="*/ 497957 w 1302487"/>
                  <a:gd name="connsiteY13" fmla="*/ 727622 h 2108083"/>
                  <a:gd name="connsiteX14" fmla="*/ 540487 w 1302487"/>
                  <a:gd name="connsiteY14" fmla="*/ 514971 h 2108083"/>
                  <a:gd name="connsiteX15" fmla="*/ 551120 w 1302487"/>
                  <a:gd name="connsiteY15" fmla="*/ 876478 h 2108083"/>
                  <a:gd name="connsiteX16" fmla="*/ 614915 w 1302487"/>
                  <a:gd name="connsiteY16" fmla="*/ 1610124 h 2108083"/>
                  <a:gd name="connsiteX17" fmla="*/ 625548 w 1302487"/>
                  <a:gd name="connsiteY17" fmla="*/ 1769612 h 2108083"/>
                  <a:gd name="connsiteX18" fmla="*/ 678711 w 1302487"/>
                  <a:gd name="connsiteY18" fmla="*/ 1450636 h 2108083"/>
                  <a:gd name="connsiteX19" fmla="*/ 742506 w 1302487"/>
                  <a:gd name="connsiteY19" fmla="*/ 972171 h 2108083"/>
                  <a:gd name="connsiteX20" fmla="*/ 785036 w 1302487"/>
                  <a:gd name="connsiteY20" fmla="*/ 855212 h 2108083"/>
                  <a:gd name="connsiteX21" fmla="*/ 763771 w 1302487"/>
                  <a:gd name="connsiteY21" fmla="*/ 1237985 h 2108083"/>
                  <a:gd name="connsiteX22" fmla="*/ 795669 w 1302487"/>
                  <a:gd name="connsiteY22" fmla="*/ 1663287 h 2108083"/>
                  <a:gd name="connsiteX23" fmla="*/ 816934 w 1302487"/>
                  <a:gd name="connsiteY23" fmla="*/ 1812143 h 2108083"/>
                  <a:gd name="connsiteX24" fmla="*/ 870097 w 1302487"/>
                  <a:gd name="connsiteY24" fmla="*/ 1333678 h 2108083"/>
                  <a:gd name="connsiteX25" fmla="*/ 880729 w 1302487"/>
                  <a:gd name="connsiteY25" fmla="*/ 1812143 h 2108083"/>
                  <a:gd name="connsiteX26" fmla="*/ 891362 w 1302487"/>
                  <a:gd name="connsiteY26" fmla="*/ 1844040 h 2108083"/>
                  <a:gd name="connsiteX27" fmla="*/ 933892 w 1302487"/>
                  <a:gd name="connsiteY27" fmla="*/ 1493166 h 2108083"/>
                  <a:gd name="connsiteX28" fmla="*/ 944525 w 1302487"/>
                  <a:gd name="connsiteY28" fmla="*/ 1227352 h 2108083"/>
                  <a:gd name="connsiteX29" fmla="*/ 976422 w 1302487"/>
                  <a:gd name="connsiteY29" fmla="*/ 1216719 h 2108083"/>
                  <a:gd name="connsiteX30" fmla="*/ 1008320 w 1302487"/>
                  <a:gd name="connsiteY30" fmla="*/ 1206087 h 2108083"/>
                  <a:gd name="connsiteX31" fmla="*/ 1050850 w 1302487"/>
                  <a:gd name="connsiteY31" fmla="*/ 1227352 h 2108083"/>
                  <a:gd name="connsiteX32" fmla="*/ 1093380 w 1302487"/>
                  <a:gd name="connsiteY32" fmla="*/ 1514431 h 2108083"/>
                  <a:gd name="connsiteX33" fmla="*/ 1125278 w 1302487"/>
                  <a:gd name="connsiteY33" fmla="*/ 1886571 h 2108083"/>
                  <a:gd name="connsiteX34" fmla="*/ 1157176 w 1302487"/>
                  <a:gd name="connsiteY34" fmla="*/ 1801510 h 2108083"/>
                  <a:gd name="connsiteX35" fmla="*/ 1189073 w 1302487"/>
                  <a:gd name="connsiteY35" fmla="*/ 1929101 h 2108083"/>
                  <a:gd name="connsiteX36" fmla="*/ 1220971 w 1302487"/>
                  <a:gd name="connsiteY36" fmla="*/ 2099222 h 2108083"/>
                  <a:gd name="connsiteX37" fmla="*/ 1231604 w 1302487"/>
                  <a:gd name="connsiteY37" fmla="*/ 1875938 h 2108083"/>
                  <a:gd name="connsiteX38" fmla="*/ 1242236 w 1302487"/>
                  <a:gd name="connsiteY38" fmla="*/ 1588859 h 2108083"/>
                  <a:gd name="connsiteX39" fmla="*/ 1263501 w 1302487"/>
                  <a:gd name="connsiteY39" fmla="*/ 1450636 h 2108083"/>
                  <a:gd name="connsiteX40" fmla="*/ 1274134 w 1302487"/>
                  <a:gd name="connsiteY40" fmla="*/ 1089129 h 2108083"/>
                  <a:gd name="connsiteX41" fmla="*/ 1295399 w 1302487"/>
                  <a:gd name="connsiteY41" fmla="*/ 483073 h 2108083"/>
                  <a:gd name="connsiteX42" fmla="*/ 1284766 w 1302487"/>
                  <a:gd name="connsiteY42" fmla="*/ 461808 h 2108083"/>
                  <a:gd name="connsiteX43" fmla="*/ 1189073 w 1302487"/>
                  <a:gd name="connsiteY43" fmla="*/ 461808 h 2108083"/>
                  <a:gd name="connsiteX44" fmla="*/ 497957 w 1302487"/>
                  <a:gd name="connsiteY44" fmla="*/ 461808 h 2108083"/>
                  <a:gd name="connsiteX45" fmla="*/ 304799 w 1302487"/>
                  <a:gd name="connsiteY45" fmla="*/ 123338 h 2108083"/>
                  <a:gd name="connsiteX0" fmla="*/ 12700 w 1086586"/>
                  <a:gd name="connsiteY0" fmla="*/ 428138 h 2108083"/>
                  <a:gd name="connsiteX1" fmla="*/ 12700 w 1086586"/>
                  <a:gd name="connsiteY1" fmla="*/ 504338 h 2108083"/>
                  <a:gd name="connsiteX2" fmla="*/ 12700 w 1086586"/>
                  <a:gd name="connsiteY2" fmla="*/ 580538 h 2108083"/>
                  <a:gd name="connsiteX3" fmla="*/ 88900 w 1086586"/>
                  <a:gd name="connsiteY3" fmla="*/ 504338 h 2108083"/>
                  <a:gd name="connsiteX4" fmla="*/ 90670 w 1086586"/>
                  <a:gd name="connsiteY4" fmla="*/ 653194 h 2108083"/>
                  <a:gd name="connsiteX5" fmla="*/ 101303 w 1086586"/>
                  <a:gd name="connsiteY5" fmla="*/ 1110394 h 2108083"/>
                  <a:gd name="connsiteX6" fmla="*/ 111935 w 1086586"/>
                  <a:gd name="connsiteY6" fmla="*/ 1206087 h 2108083"/>
                  <a:gd name="connsiteX7" fmla="*/ 143833 w 1086586"/>
                  <a:gd name="connsiteY7" fmla="*/ 865845 h 2108083"/>
                  <a:gd name="connsiteX8" fmla="*/ 165098 w 1086586"/>
                  <a:gd name="connsiteY8" fmla="*/ 483073 h 2108083"/>
                  <a:gd name="connsiteX9" fmla="*/ 175731 w 1086586"/>
                  <a:gd name="connsiteY9" fmla="*/ 419278 h 2108083"/>
                  <a:gd name="connsiteX10" fmla="*/ 207628 w 1086586"/>
                  <a:gd name="connsiteY10" fmla="*/ 472440 h 2108083"/>
                  <a:gd name="connsiteX11" fmla="*/ 218261 w 1086586"/>
                  <a:gd name="connsiteY11" fmla="*/ 727622 h 2108083"/>
                  <a:gd name="connsiteX12" fmla="*/ 228893 w 1086586"/>
                  <a:gd name="connsiteY12" fmla="*/ 929640 h 2108083"/>
                  <a:gd name="connsiteX13" fmla="*/ 282056 w 1086586"/>
                  <a:gd name="connsiteY13" fmla="*/ 727622 h 2108083"/>
                  <a:gd name="connsiteX14" fmla="*/ 324586 w 1086586"/>
                  <a:gd name="connsiteY14" fmla="*/ 514971 h 2108083"/>
                  <a:gd name="connsiteX15" fmla="*/ 335219 w 1086586"/>
                  <a:gd name="connsiteY15" fmla="*/ 876478 h 2108083"/>
                  <a:gd name="connsiteX16" fmla="*/ 399014 w 1086586"/>
                  <a:gd name="connsiteY16" fmla="*/ 1610124 h 2108083"/>
                  <a:gd name="connsiteX17" fmla="*/ 409647 w 1086586"/>
                  <a:gd name="connsiteY17" fmla="*/ 1769612 h 2108083"/>
                  <a:gd name="connsiteX18" fmla="*/ 462810 w 1086586"/>
                  <a:gd name="connsiteY18" fmla="*/ 1450636 h 2108083"/>
                  <a:gd name="connsiteX19" fmla="*/ 526605 w 1086586"/>
                  <a:gd name="connsiteY19" fmla="*/ 972171 h 2108083"/>
                  <a:gd name="connsiteX20" fmla="*/ 569135 w 1086586"/>
                  <a:gd name="connsiteY20" fmla="*/ 855212 h 2108083"/>
                  <a:gd name="connsiteX21" fmla="*/ 547870 w 1086586"/>
                  <a:gd name="connsiteY21" fmla="*/ 1237985 h 2108083"/>
                  <a:gd name="connsiteX22" fmla="*/ 579768 w 1086586"/>
                  <a:gd name="connsiteY22" fmla="*/ 1663287 h 2108083"/>
                  <a:gd name="connsiteX23" fmla="*/ 601033 w 1086586"/>
                  <a:gd name="connsiteY23" fmla="*/ 1812143 h 2108083"/>
                  <a:gd name="connsiteX24" fmla="*/ 654196 w 1086586"/>
                  <a:gd name="connsiteY24" fmla="*/ 1333678 h 2108083"/>
                  <a:gd name="connsiteX25" fmla="*/ 664828 w 1086586"/>
                  <a:gd name="connsiteY25" fmla="*/ 1812143 h 2108083"/>
                  <a:gd name="connsiteX26" fmla="*/ 675461 w 1086586"/>
                  <a:gd name="connsiteY26" fmla="*/ 1844040 h 2108083"/>
                  <a:gd name="connsiteX27" fmla="*/ 717991 w 1086586"/>
                  <a:gd name="connsiteY27" fmla="*/ 1493166 h 2108083"/>
                  <a:gd name="connsiteX28" fmla="*/ 728624 w 1086586"/>
                  <a:gd name="connsiteY28" fmla="*/ 1227352 h 2108083"/>
                  <a:gd name="connsiteX29" fmla="*/ 760521 w 1086586"/>
                  <a:gd name="connsiteY29" fmla="*/ 1216719 h 2108083"/>
                  <a:gd name="connsiteX30" fmla="*/ 792419 w 1086586"/>
                  <a:gd name="connsiteY30" fmla="*/ 1206087 h 2108083"/>
                  <a:gd name="connsiteX31" fmla="*/ 834949 w 1086586"/>
                  <a:gd name="connsiteY31" fmla="*/ 1227352 h 2108083"/>
                  <a:gd name="connsiteX32" fmla="*/ 877479 w 1086586"/>
                  <a:gd name="connsiteY32" fmla="*/ 1514431 h 2108083"/>
                  <a:gd name="connsiteX33" fmla="*/ 909377 w 1086586"/>
                  <a:gd name="connsiteY33" fmla="*/ 1886571 h 2108083"/>
                  <a:gd name="connsiteX34" fmla="*/ 941275 w 1086586"/>
                  <a:gd name="connsiteY34" fmla="*/ 1801510 h 2108083"/>
                  <a:gd name="connsiteX35" fmla="*/ 973172 w 1086586"/>
                  <a:gd name="connsiteY35" fmla="*/ 1929101 h 2108083"/>
                  <a:gd name="connsiteX36" fmla="*/ 1005070 w 1086586"/>
                  <a:gd name="connsiteY36" fmla="*/ 2099222 h 2108083"/>
                  <a:gd name="connsiteX37" fmla="*/ 1015703 w 1086586"/>
                  <a:gd name="connsiteY37" fmla="*/ 1875938 h 2108083"/>
                  <a:gd name="connsiteX38" fmla="*/ 1026335 w 1086586"/>
                  <a:gd name="connsiteY38" fmla="*/ 1588859 h 2108083"/>
                  <a:gd name="connsiteX39" fmla="*/ 1047600 w 1086586"/>
                  <a:gd name="connsiteY39" fmla="*/ 1450636 h 2108083"/>
                  <a:gd name="connsiteX40" fmla="*/ 1058233 w 1086586"/>
                  <a:gd name="connsiteY40" fmla="*/ 1089129 h 2108083"/>
                  <a:gd name="connsiteX41" fmla="*/ 1079498 w 1086586"/>
                  <a:gd name="connsiteY41" fmla="*/ 483073 h 2108083"/>
                  <a:gd name="connsiteX42" fmla="*/ 1068865 w 1086586"/>
                  <a:gd name="connsiteY42" fmla="*/ 461808 h 2108083"/>
                  <a:gd name="connsiteX43" fmla="*/ 973172 w 1086586"/>
                  <a:gd name="connsiteY43" fmla="*/ 461808 h 2108083"/>
                  <a:gd name="connsiteX44" fmla="*/ 282056 w 1086586"/>
                  <a:gd name="connsiteY44" fmla="*/ 461808 h 2108083"/>
                  <a:gd name="connsiteX45" fmla="*/ 88898 w 1086586"/>
                  <a:gd name="connsiteY45" fmla="*/ 123338 h 2108083"/>
                  <a:gd name="connsiteX0" fmla="*/ 12700 w 1086586"/>
                  <a:gd name="connsiteY0" fmla="*/ 123338 h 1803283"/>
                  <a:gd name="connsiteX1" fmla="*/ 12700 w 1086586"/>
                  <a:gd name="connsiteY1" fmla="*/ 199538 h 1803283"/>
                  <a:gd name="connsiteX2" fmla="*/ 12700 w 1086586"/>
                  <a:gd name="connsiteY2" fmla="*/ 275738 h 1803283"/>
                  <a:gd name="connsiteX3" fmla="*/ 88900 w 1086586"/>
                  <a:gd name="connsiteY3" fmla="*/ 199538 h 1803283"/>
                  <a:gd name="connsiteX4" fmla="*/ 90670 w 1086586"/>
                  <a:gd name="connsiteY4" fmla="*/ 348394 h 1803283"/>
                  <a:gd name="connsiteX5" fmla="*/ 101303 w 1086586"/>
                  <a:gd name="connsiteY5" fmla="*/ 805594 h 1803283"/>
                  <a:gd name="connsiteX6" fmla="*/ 111935 w 1086586"/>
                  <a:gd name="connsiteY6" fmla="*/ 901287 h 1803283"/>
                  <a:gd name="connsiteX7" fmla="*/ 143833 w 1086586"/>
                  <a:gd name="connsiteY7" fmla="*/ 561045 h 1803283"/>
                  <a:gd name="connsiteX8" fmla="*/ 165098 w 1086586"/>
                  <a:gd name="connsiteY8" fmla="*/ 178273 h 1803283"/>
                  <a:gd name="connsiteX9" fmla="*/ 175731 w 1086586"/>
                  <a:gd name="connsiteY9" fmla="*/ 114478 h 1803283"/>
                  <a:gd name="connsiteX10" fmla="*/ 207628 w 1086586"/>
                  <a:gd name="connsiteY10" fmla="*/ 167640 h 1803283"/>
                  <a:gd name="connsiteX11" fmla="*/ 218261 w 1086586"/>
                  <a:gd name="connsiteY11" fmla="*/ 422822 h 1803283"/>
                  <a:gd name="connsiteX12" fmla="*/ 228893 w 1086586"/>
                  <a:gd name="connsiteY12" fmla="*/ 624840 h 1803283"/>
                  <a:gd name="connsiteX13" fmla="*/ 282056 w 1086586"/>
                  <a:gd name="connsiteY13" fmla="*/ 422822 h 1803283"/>
                  <a:gd name="connsiteX14" fmla="*/ 324586 w 1086586"/>
                  <a:gd name="connsiteY14" fmla="*/ 210171 h 1803283"/>
                  <a:gd name="connsiteX15" fmla="*/ 335219 w 1086586"/>
                  <a:gd name="connsiteY15" fmla="*/ 571678 h 1803283"/>
                  <a:gd name="connsiteX16" fmla="*/ 399014 w 1086586"/>
                  <a:gd name="connsiteY16" fmla="*/ 1305324 h 1803283"/>
                  <a:gd name="connsiteX17" fmla="*/ 409647 w 1086586"/>
                  <a:gd name="connsiteY17" fmla="*/ 1464812 h 1803283"/>
                  <a:gd name="connsiteX18" fmla="*/ 462810 w 1086586"/>
                  <a:gd name="connsiteY18" fmla="*/ 1145836 h 1803283"/>
                  <a:gd name="connsiteX19" fmla="*/ 526605 w 1086586"/>
                  <a:gd name="connsiteY19" fmla="*/ 667371 h 1803283"/>
                  <a:gd name="connsiteX20" fmla="*/ 569135 w 1086586"/>
                  <a:gd name="connsiteY20" fmla="*/ 550412 h 1803283"/>
                  <a:gd name="connsiteX21" fmla="*/ 547870 w 1086586"/>
                  <a:gd name="connsiteY21" fmla="*/ 933185 h 1803283"/>
                  <a:gd name="connsiteX22" fmla="*/ 579768 w 1086586"/>
                  <a:gd name="connsiteY22" fmla="*/ 1358487 h 1803283"/>
                  <a:gd name="connsiteX23" fmla="*/ 601033 w 1086586"/>
                  <a:gd name="connsiteY23" fmla="*/ 1507343 h 1803283"/>
                  <a:gd name="connsiteX24" fmla="*/ 654196 w 1086586"/>
                  <a:gd name="connsiteY24" fmla="*/ 1028878 h 1803283"/>
                  <a:gd name="connsiteX25" fmla="*/ 664828 w 1086586"/>
                  <a:gd name="connsiteY25" fmla="*/ 1507343 h 1803283"/>
                  <a:gd name="connsiteX26" fmla="*/ 675461 w 1086586"/>
                  <a:gd name="connsiteY26" fmla="*/ 1539240 h 1803283"/>
                  <a:gd name="connsiteX27" fmla="*/ 717991 w 1086586"/>
                  <a:gd name="connsiteY27" fmla="*/ 1188366 h 1803283"/>
                  <a:gd name="connsiteX28" fmla="*/ 728624 w 1086586"/>
                  <a:gd name="connsiteY28" fmla="*/ 922552 h 1803283"/>
                  <a:gd name="connsiteX29" fmla="*/ 760521 w 1086586"/>
                  <a:gd name="connsiteY29" fmla="*/ 911919 h 1803283"/>
                  <a:gd name="connsiteX30" fmla="*/ 792419 w 1086586"/>
                  <a:gd name="connsiteY30" fmla="*/ 901287 h 1803283"/>
                  <a:gd name="connsiteX31" fmla="*/ 834949 w 1086586"/>
                  <a:gd name="connsiteY31" fmla="*/ 922552 h 1803283"/>
                  <a:gd name="connsiteX32" fmla="*/ 877479 w 1086586"/>
                  <a:gd name="connsiteY32" fmla="*/ 1209631 h 1803283"/>
                  <a:gd name="connsiteX33" fmla="*/ 909377 w 1086586"/>
                  <a:gd name="connsiteY33" fmla="*/ 1581771 h 1803283"/>
                  <a:gd name="connsiteX34" fmla="*/ 941275 w 1086586"/>
                  <a:gd name="connsiteY34" fmla="*/ 1496710 h 1803283"/>
                  <a:gd name="connsiteX35" fmla="*/ 973172 w 1086586"/>
                  <a:gd name="connsiteY35" fmla="*/ 1624301 h 1803283"/>
                  <a:gd name="connsiteX36" fmla="*/ 1005070 w 1086586"/>
                  <a:gd name="connsiteY36" fmla="*/ 1794422 h 1803283"/>
                  <a:gd name="connsiteX37" fmla="*/ 1015703 w 1086586"/>
                  <a:gd name="connsiteY37" fmla="*/ 1571138 h 1803283"/>
                  <a:gd name="connsiteX38" fmla="*/ 1026335 w 1086586"/>
                  <a:gd name="connsiteY38" fmla="*/ 1284059 h 1803283"/>
                  <a:gd name="connsiteX39" fmla="*/ 1047600 w 1086586"/>
                  <a:gd name="connsiteY39" fmla="*/ 1145836 h 1803283"/>
                  <a:gd name="connsiteX40" fmla="*/ 1058233 w 1086586"/>
                  <a:gd name="connsiteY40" fmla="*/ 784329 h 1803283"/>
                  <a:gd name="connsiteX41" fmla="*/ 1079498 w 1086586"/>
                  <a:gd name="connsiteY41" fmla="*/ 178273 h 1803283"/>
                  <a:gd name="connsiteX42" fmla="*/ 1068865 w 1086586"/>
                  <a:gd name="connsiteY42" fmla="*/ 157008 h 1803283"/>
                  <a:gd name="connsiteX43" fmla="*/ 973172 w 1086586"/>
                  <a:gd name="connsiteY43" fmla="*/ 157008 h 1803283"/>
                  <a:gd name="connsiteX44" fmla="*/ 282056 w 1086586"/>
                  <a:gd name="connsiteY44" fmla="*/ 157008 h 1803283"/>
                  <a:gd name="connsiteX45" fmla="*/ 88899 w 1086586"/>
                  <a:gd name="connsiteY45" fmla="*/ 123338 h 1803283"/>
                  <a:gd name="connsiteX0" fmla="*/ 76201 w 1150087"/>
                  <a:gd name="connsiteY0" fmla="*/ 123338 h 1803283"/>
                  <a:gd name="connsiteX1" fmla="*/ 0 w 1150087"/>
                  <a:gd name="connsiteY1" fmla="*/ 199538 h 1803283"/>
                  <a:gd name="connsiteX2" fmla="*/ 76201 w 1150087"/>
                  <a:gd name="connsiteY2" fmla="*/ 199538 h 1803283"/>
                  <a:gd name="connsiteX3" fmla="*/ 76201 w 1150087"/>
                  <a:gd name="connsiteY3" fmla="*/ 275738 h 1803283"/>
                  <a:gd name="connsiteX4" fmla="*/ 152401 w 1150087"/>
                  <a:gd name="connsiteY4" fmla="*/ 199538 h 1803283"/>
                  <a:gd name="connsiteX5" fmla="*/ 154171 w 1150087"/>
                  <a:gd name="connsiteY5" fmla="*/ 348394 h 1803283"/>
                  <a:gd name="connsiteX6" fmla="*/ 164804 w 1150087"/>
                  <a:gd name="connsiteY6" fmla="*/ 805594 h 1803283"/>
                  <a:gd name="connsiteX7" fmla="*/ 175436 w 1150087"/>
                  <a:gd name="connsiteY7" fmla="*/ 901287 h 1803283"/>
                  <a:gd name="connsiteX8" fmla="*/ 207334 w 1150087"/>
                  <a:gd name="connsiteY8" fmla="*/ 561045 h 1803283"/>
                  <a:gd name="connsiteX9" fmla="*/ 228599 w 1150087"/>
                  <a:gd name="connsiteY9" fmla="*/ 178273 h 1803283"/>
                  <a:gd name="connsiteX10" fmla="*/ 239232 w 1150087"/>
                  <a:gd name="connsiteY10" fmla="*/ 114478 h 1803283"/>
                  <a:gd name="connsiteX11" fmla="*/ 271129 w 1150087"/>
                  <a:gd name="connsiteY11" fmla="*/ 167640 h 1803283"/>
                  <a:gd name="connsiteX12" fmla="*/ 281762 w 1150087"/>
                  <a:gd name="connsiteY12" fmla="*/ 422822 h 1803283"/>
                  <a:gd name="connsiteX13" fmla="*/ 292394 w 1150087"/>
                  <a:gd name="connsiteY13" fmla="*/ 624840 h 1803283"/>
                  <a:gd name="connsiteX14" fmla="*/ 345557 w 1150087"/>
                  <a:gd name="connsiteY14" fmla="*/ 422822 h 1803283"/>
                  <a:gd name="connsiteX15" fmla="*/ 388087 w 1150087"/>
                  <a:gd name="connsiteY15" fmla="*/ 210171 h 1803283"/>
                  <a:gd name="connsiteX16" fmla="*/ 398720 w 1150087"/>
                  <a:gd name="connsiteY16" fmla="*/ 571678 h 1803283"/>
                  <a:gd name="connsiteX17" fmla="*/ 462515 w 1150087"/>
                  <a:gd name="connsiteY17" fmla="*/ 1305324 h 1803283"/>
                  <a:gd name="connsiteX18" fmla="*/ 473148 w 1150087"/>
                  <a:gd name="connsiteY18" fmla="*/ 1464812 h 1803283"/>
                  <a:gd name="connsiteX19" fmla="*/ 526311 w 1150087"/>
                  <a:gd name="connsiteY19" fmla="*/ 1145836 h 1803283"/>
                  <a:gd name="connsiteX20" fmla="*/ 590106 w 1150087"/>
                  <a:gd name="connsiteY20" fmla="*/ 667371 h 1803283"/>
                  <a:gd name="connsiteX21" fmla="*/ 632636 w 1150087"/>
                  <a:gd name="connsiteY21" fmla="*/ 550412 h 1803283"/>
                  <a:gd name="connsiteX22" fmla="*/ 611371 w 1150087"/>
                  <a:gd name="connsiteY22" fmla="*/ 933185 h 1803283"/>
                  <a:gd name="connsiteX23" fmla="*/ 643269 w 1150087"/>
                  <a:gd name="connsiteY23" fmla="*/ 1358487 h 1803283"/>
                  <a:gd name="connsiteX24" fmla="*/ 664534 w 1150087"/>
                  <a:gd name="connsiteY24" fmla="*/ 1507343 h 1803283"/>
                  <a:gd name="connsiteX25" fmla="*/ 717697 w 1150087"/>
                  <a:gd name="connsiteY25" fmla="*/ 1028878 h 1803283"/>
                  <a:gd name="connsiteX26" fmla="*/ 728329 w 1150087"/>
                  <a:gd name="connsiteY26" fmla="*/ 1507343 h 1803283"/>
                  <a:gd name="connsiteX27" fmla="*/ 738962 w 1150087"/>
                  <a:gd name="connsiteY27" fmla="*/ 1539240 h 1803283"/>
                  <a:gd name="connsiteX28" fmla="*/ 781492 w 1150087"/>
                  <a:gd name="connsiteY28" fmla="*/ 1188366 h 1803283"/>
                  <a:gd name="connsiteX29" fmla="*/ 792125 w 1150087"/>
                  <a:gd name="connsiteY29" fmla="*/ 922552 h 1803283"/>
                  <a:gd name="connsiteX30" fmla="*/ 824022 w 1150087"/>
                  <a:gd name="connsiteY30" fmla="*/ 911919 h 1803283"/>
                  <a:gd name="connsiteX31" fmla="*/ 855920 w 1150087"/>
                  <a:gd name="connsiteY31" fmla="*/ 901287 h 1803283"/>
                  <a:gd name="connsiteX32" fmla="*/ 898450 w 1150087"/>
                  <a:gd name="connsiteY32" fmla="*/ 922552 h 1803283"/>
                  <a:gd name="connsiteX33" fmla="*/ 940980 w 1150087"/>
                  <a:gd name="connsiteY33" fmla="*/ 1209631 h 1803283"/>
                  <a:gd name="connsiteX34" fmla="*/ 972878 w 1150087"/>
                  <a:gd name="connsiteY34" fmla="*/ 1581771 h 1803283"/>
                  <a:gd name="connsiteX35" fmla="*/ 1004776 w 1150087"/>
                  <a:gd name="connsiteY35" fmla="*/ 1496710 h 1803283"/>
                  <a:gd name="connsiteX36" fmla="*/ 1036673 w 1150087"/>
                  <a:gd name="connsiteY36" fmla="*/ 1624301 h 1803283"/>
                  <a:gd name="connsiteX37" fmla="*/ 1068571 w 1150087"/>
                  <a:gd name="connsiteY37" fmla="*/ 1794422 h 1803283"/>
                  <a:gd name="connsiteX38" fmla="*/ 1079204 w 1150087"/>
                  <a:gd name="connsiteY38" fmla="*/ 1571138 h 1803283"/>
                  <a:gd name="connsiteX39" fmla="*/ 1089836 w 1150087"/>
                  <a:gd name="connsiteY39" fmla="*/ 1284059 h 1803283"/>
                  <a:gd name="connsiteX40" fmla="*/ 1111101 w 1150087"/>
                  <a:gd name="connsiteY40" fmla="*/ 1145836 h 1803283"/>
                  <a:gd name="connsiteX41" fmla="*/ 1121734 w 1150087"/>
                  <a:gd name="connsiteY41" fmla="*/ 784329 h 1803283"/>
                  <a:gd name="connsiteX42" fmla="*/ 1142999 w 1150087"/>
                  <a:gd name="connsiteY42" fmla="*/ 178273 h 1803283"/>
                  <a:gd name="connsiteX43" fmla="*/ 1132366 w 1150087"/>
                  <a:gd name="connsiteY43" fmla="*/ 157008 h 1803283"/>
                  <a:gd name="connsiteX44" fmla="*/ 1036673 w 1150087"/>
                  <a:gd name="connsiteY44" fmla="*/ 157008 h 1803283"/>
                  <a:gd name="connsiteX45" fmla="*/ 345557 w 1150087"/>
                  <a:gd name="connsiteY45" fmla="*/ 157008 h 1803283"/>
                  <a:gd name="connsiteX46" fmla="*/ 152400 w 1150087"/>
                  <a:gd name="connsiteY46" fmla="*/ 123338 h 1803283"/>
                  <a:gd name="connsiteX0" fmla="*/ 76201 w 1150087"/>
                  <a:gd name="connsiteY0" fmla="*/ 49618 h 1729563"/>
                  <a:gd name="connsiteX1" fmla="*/ 0 w 1150087"/>
                  <a:gd name="connsiteY1" fmla="*/ 125818 h 1729563"/>
                  <a:gd name="connsiteX2" fmla="*/ 76201 w 1150087"/>
                  <a:gd name="connsiteY2" fmla="*/ 125818 h 1729563"/>
                  <a:gd name="connsiteX3" fmla="*/ 76201 w 1150087"/>
                  <a:gd name="connsiteY3" fmla="*/ 202018 h 1729563"/>
                  <a:gd name="connsiteX4" fmla="*/ 152401 w 1150087"/>
                  <a:gd name="connsiteY4" fmla="*/ 125818 h 1729563"/>
                  <a:gd name="connsiteX5" fmla="*/ 154171 w 1150087"/>
                  <a:gd name="connsiteY5" fmla="*/ 274674 h 1729563"/>
                  <a:gd name="connsiteX6" fmla="*/ 164804 w 1150087"/>
                  <a:gd name="connsiteY6" fmla="*/ 731874 h 1729563"/>
                  <a:gd name="connsiteX7" fmla="*/ 175436 w 1150087"/>
                  <a:gd name="connsiteY7" fmla="*/ 827567 h 1729563"/>
                  <a:gd name="connsiteX8" fmla="*/ 207334 w 1150087"/>
                  <a:gd name="connsiteY8" fmla="*/ 487325 h 1729563"/>
                  <a:gd name="connsiteX9" fmla="*/ 228599 w 1150087"/>
                  <a:gd name="connsiteY9" fmla="*/ 104553 h 1729563"/>
                  <a:gd name="connsiteX10" fmla="*/ 239232 w 1150087"/>
                  <a:gd name="connsiteY10" fmla="*/ 40758 h 1729563"/>
                  <a:gd name="connsiteX11" fmla="*/ 271129 w 1150087"/>
                  <a:gd name="connsiteY11" fmla="*/ 93920 h 1729563"/>
                  <a:gd name="connsiteX12" fmla="*/ 281762 w 1150087"/>
                  <a:gd name="connsiteY12" fmla="*/ 349102 h 1729563"/>
                  <a:gd name="connsiteX13" fmla="*/ 292394 w 1150087"/>
                  <a:gd name="connsiteY13" fmla="*/ 551120 h 1729563"/>
                  <a:gd name="connsiteX14" fmla="*/ 345557 w 1150087"/>
                  <a:gd name="connsiteY14" fmla="*/ 349102 h 1729563"/>
                  <a:gd name="connsiteX15" fmla="*/ 388087 w 1150087"/>
                  <a:gd name="connsiteY15" fmla="*/ 136451 h 1729563"/>
                  <a:gd name="connsiteX16" fmla="*/ 398720 w 1150087"/>
                  <a:gd name="connsiteY16" fmla="*/ 497958 h 1729563"/>
                  <a:gd name="connsiteX17" fmla="*/ 462515 w 1150087"/>
                  <a:gd name="connsiteY17" fmla="*/ 1231604 h 1729563"/>
                  <a:gd name="connsiteX18" fmla="*/ 473148 w 1150087"/>
                  <a:gd name="connsiteY18" fmla="*/ 1391092 h 1729563"/>
                  <a:gd name="connsiteX19" fmla="*/ 526311 w 1150087"/>
                  <a:gd name="connsiteY19" fmla="*/ 1072116 h 1729563"/>
                  <a:gd name="connsiteX20" fmla="*/ 590106 w 1150087"/>
                  <a:gd name="connsiteY20" fmla="*/ 593651 h 1729563"/>
                  <a:gd name="connsiteX21" fmla="*/ 632636 w 1150087"/>
                  <a:gd name="connsiteY21" fmla="*/ 476692 h 1729563"/>
                  <a:gd name="connsiteX22" fmla="*/ 611371 w 1150087"/>
                  <a:gd name="connsiteY22" fmla="*/ 859465 h 1729563"/>
                  <a:gd name="connsiteX23" fmla="*/ 643269 w 1150087"/>
                  <a:gd name="connsiteY23" fmla="*/ 1284767 h 1729563"/>
                  <a:gd name="connsiteX24" fmla="*/ 664534 w 1150087"/>
                  <a:gd name="connsiteY24" fmla="*/ 1433623 h 1729563"/>
                  <a:gd name="connsiteX25" fmla="*/ 717697 w 1150087"/>
                  <a:gd name="connsiteY25" fmla="*/ 955158 h 1729563"/>
                  <a:gd name="connsiteX26" fmla="*/ 728329 w 1150087"/>
                  <a:gd name="connsiteY26" fmla="*/ 1433623 h 1729563"/>
                  <a:gd name="connsiteX27" fmla="*/ 738962 w 1150087"/>
                  <a:gd name="connsiteY27" fmla="*/ 1465520 h 1729563"/>
                  <a:gd name="connsiteX28" fmla="*/ 781492 w 1150087"/>
                  <a:gd name="connsiteY28" fmla="*/ 1114646 h 1729563"/>
                  <a:gd name="connsiteX29" fmla="*/ 792125 w 1150087"/>
                  <a:gd name="connsiteY29" fmla="*/ 848832 h 1729563"/>
                  <a:gd name="connsiteX30" fmla="*/ 824022 w 1150087"/>
                  <a:gd name="connsiteY30" fmla="*/ 838199 h 1729563"/>
                  <a:gd name="connsiteX31" fmla="*/ 855920 w 1150087"/>
                  <a:gd name="connsiteY31" fmla="*/ 827567 h 1729563"/>
                  <a:gd name="connsiteX32" fmla="*/ 898450 w 1150087"/>
                  <a:gd name="connsiteY32" fmla="*/ 848832 h 1729563"/>
                  <a:gd name="connsiteX33" fmla="*/ 940980 w 1150087"/>
                  <a:gd name="connsiteY33" fmla="*/ 1135911 h 1729563"/>
                  <a:gd name="connsiteX34" fmla="*/ 972878 w 1150087"/>
                  <a:gd name="connsiteY34" fmla="*/ 1508051 h 1729563"/>
                  <a:gd name="connsiteX35" fmla="*/ 1004776 w 1150087"/>
                  <a:gd name="connsiteY35" fmla="*/ 1422990 h 1729563"/>
                  <a:gd name="connsiteX36" fmla="*/ 1036673 w 1150087"/>
                  <a:gd name="connsiteY36" fmla="*/ 1550581 h 1729563"/>
                  <a:gd name="connsiteX37" fmla="*/ 1068571 w 1150087"/>
                  <a:gd name="connsiteY37" fmla="*/ 1720702 h 1729563"/>
                  <a:gd name="connsiteX38" fmla="*/ 1079204 w 1150087"/>
                  <a:gd name="connsiteY38" fmla="*/ 1497418 h 1729563"/>
                  <a:gd name="connsiteX39" fmla="*/ 1089836 w 1150087"/>
                  <a:gd name="connsiteY39" fmla="*/ 1210339 h 1729563"/>
                  <a:gd name="connsiteX40" fmla="*/ 1111101 w 1150087"/>
                  <a:gd name="connsiteY40" fmla="*/ 1072116 h 1729563"/>
                  <a:gd name="connsiteX41" fmla="*/ 1121734 w 1150087"/>
                  <a:gd name="connsiteY41" fmla="*/ 710609 h 1729563"/>
                  <a:gd name="connsiteX42" fmla="*/ 1142999 w 1150087"/>
                  <a:gd name="connsiteY42" fmla="*/ 104553 h 1729563"/>
                  <a:gd name="connsiteX43" fmla="*/ 1132366 w 1150087"/>
                  <a:gd name="connsiteY43" fmla="*/ 83288 h 1729563"/>
                  <a:gd name="connsiteX44" fmla="*/ 1036673 w 1150087"/>
                  <a:gd name="connsiteY44" fmla="*/ 83288 h 1729563"/>
                  <a:gd name="connsiteX45" fmla="*/ 345557 w 11500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165101 w 1162787"/>
                  <a:gd name="connsiteY0" fmla="*/ 49618 h 1729563"/>
                  <a:gd name="connsiteX1" fmla="*/ 12700 w 1162787"/>
                  <a:gd name="connsiteY1" fmla="*/ 125818 h 1729563"/>
                  <a:gd name="connsiteX2" fmla="*/ 88901 w 1162787"/>
                  <a:gd name="connsiteY2" fmla="*/ 125818 h 1729563"/>
                  <a:gd name="connsiteX3" fmla="*/ 88901 w 1162787"/>
                  <a:gd name="connsiteY3" fmla="*/ 202018 h 1729563"/>
                  <a:gd name="connsiteX4" fmla="*/ 165101 w 1162787"/>
                  <a:gd name="connsiteY4" fmla="*/ 125818 h 1729563"/>
                  <a:gd name="connsiteX5" fmla="*/ 166871 w 1162787"/>
                  <a:gd name="connsiteY5" fmla="*/ 274674 h 1729563"/>
                  <a:gd name="connsiteX6" fmla="*/ 177504 w 1162787"/>
                  <a:gd name="connsiteY6" fmla="*/ 731874 h 1729563"/>
                  <a:gd name="connsiteX7" fmla="*/ 188136 w 1162787"/>
                  <a:gd name="connsiteY7" fmla="*/ 827567 h 1729563"/>
                  <a:gd name="connsiteX8" fmla="*/ 220034 w 1162787"/>
                  <a:gd name="connsiteY8" fmla="*/ 487325 h 1729563"/>
                  <a:gd name="connsiteX9" fmla="*/ 241299 w 1162787"/>
                  <a:gd name="connsiteY9" fmla="*/ 104553 h 1729563"/>
                  <a:gd name="connsiteX10" fmla="*/ 251932 w 1162787"/>
                  <a:gd name="connsiteY10" fmla="*/ 40758 h 1729563"/>
                  <a:gd name="connsiteX11" fmla="*/ 283829 w 1162787"/>
                  <a:gd name="connsiteY11" fmla="*/ 93920 h 1729563"/>
                  <a:gd name="connsiteX12" fmla="*/ 294462 w 1162787"/>
                  <a:gd name="connsiteY12" fmla="*/ 349102 h 1729563"/>
                  <a:gd name="connsiteX13" fmla="*/ 305094 w 1162787"/>
                  <a:gd name="connsiteY13" fmla="*/ 551120 h 1729563"/>
                  <a:gd name="connsiteX14" fmla="*/ 358257 w 1162787"/>
                  <a:gd name="connsiteY14" fmla="*/ 349102 h 1729563"/>
                  <a:gd name="connsiteX15" fmla="*/ 400787 w 1162787"/>
                  <a:gd name="connsiteY15" fmla="*/ 136451 h 1729563"/>
                  <a:gd name="connsiteX16" fmla="*/ 411420 w 1162787"/>
                  <a:gd name="connsiteY16" fmla="*/ 497958 h 1729563"/>
                  <a:gd name="connsiteX17" fmla="*/ 475215 w 1162787"/>
                  <a:gd name="connsiteY17" fmla="*/ 1231604 h 1729563"/>
                  <a:gd name="connsiteX18" fmla="*/ 485848 w 1162787"/>
                  <a:gd name="connsiteY18" fmla="*/ 1391092 h 1729563"/>
                  <a:gd name="connsiteX19" fmla="*/ 539011 w 1162787"/>
                  <a:gd name="connsiteY19" fmla="*/ 1072116 h 1729563"/>
                  <a:gd name="connsiteX20" fmla="*/ 602806 w 1162787"/>
                  <a:gd name="connsiteY20" fmla="*/ 593651 h 1729563"/>
                  <a:gd name="connsiteX21" fmla="*/ 645336 w 1162787"/>
                  <a:gd name="connsiteY21" fmla="*/ 476692 h 1729563"/>
                  <a:gd name="connsiteX22" fmla="*/ 624071 w 1162787"/>
                  <a:gd name="connsiteY22" fmla="*/ 859465 h 1729563"/>
                  <a:gd name="connsiteX23" fmla="*/ 655969 w 1162787"/>
                  <a:gd name="connsiteY23" fmla="*/ 1284767 h 1729563"/>
                  <a:gd name="connsiteX24" fmla="*/ 677234 w 1162787"/>
                  <a:gd name="connsiteY24" fmla="*/ 1433623 h 1729563"/>
                  <a:gd name="connsiteX25" fmla="*/ 730397 w 1162787"/>
                  <a:gd name="connsiteY25" fmla="*/ 955158 h 1729563"/>
                  <a:gd name="connsiteX26" fmla="*/ 741029 w 1162787"/>
                  <a:gd name="connsiteY26" fmla="*/ 1433623 h 1729563"/>
                  <a:gd name="connsiteX27" fmla="*/ 751662 w 1162787"/>
                  <a:gd name="connsiteY27" fmla="*/ 1465520 h 1729563"/>
                  <a:gd name="connsiteX28" fmla="*/ 794192 w 1162787"/>
                  <a:gd name="connsiteY28" fmla="*/ 1114646 h 1729563"/>
                  <a:gd name="connsiteX29" fmla="*/ 804825 w 1162787"/>
                  <a:gd name="connsiteY29" fmla="*/ 848832 h 1729563"/>
                  <a:gd name="connsiteX30" fmla="*/ 836722 w 1162787"/>
                  <a:gd name="connsiteY30" fmla="*/ 838199 h 1729563"/>
                  <a:gd name="connsiteX31" fmla="*/ 868620 w 1162787"/>
                  <a:gd name="connsiteY31" fmla="*/ 827567 h 1729563"/>
                  <a:gd name="connsiteX32" fmla="*/ 911150 w 1162787"/>
                  <a:gd name="connsiteY32" fmla="*/ 848832 h 1729563"/>
                  <a:gd name="connsiteX33" fmla="*/ 953680 w 1162787"/>
                  <a:gd name="connsiteY33" fmla="*/ 1135911 h 1729563"/>
                  <a:gd name="connsiteX34" fmla="*/ 985578 w 1162787"/>
                  <a:gd name="connsiteY34" fmla="*/ 1508051 h 1729563"/>
                  <a:gd name="connsiteX35" fmla="*/ 1017476 w 1162787"/>
                  <a:gd name="connsiteY35" fmla="*/ 1422990 h 1729563"/>
                  <a:gd name="connsiteX36" fmla="*/ 1049373 w 1162787"/>
                  <a:gd name="connsiteY36" fmla="*/ 1550581 h 1729563"/>
                  <a:gd name="connsiteX37" fmla="*/ 1081271 w 1162787"/>
                  <a:gd name="connsiteY37" fmla="*/ 1720702 h 1729563"/>
                  <a:gd name="connsiteX38" fmla="*/ 1091904 w 1162787"/>
                  <a:gd name="connsiteY38" fmla="*/ 1497418 h 1729563"/>
                  <a:gd name="connsiteX39" fmla="*/ 1102536 w 1162787"/>
                  <a:gd name="connsiteY39" fmla="*/ 1210339 h 1729563"/>
                  <a:gd name="connsiteX40" fmla="*/ 1123801 w 1162787"/>
                  <a:gd name="connsiteY40" fmla="*/ 1072116 h 1729563"/>
                  <a:gd name="connsiteX41" fmla="*/ 1134434 w 1162787"/>
                  <a:gd name="connsiteY41" fmla="*/ 710609 h 1729563"/>
                  <a:gd name="connsiteX42" fmla="*/ 1155699 w 1162787"/>
                  <a:gd name="connsiteY42" fmla="*/ 104553 h 1729563"/>
                  <a:gd name="connsiteX43" fmla="*/ 1145066 w 1162787"/>
                  <a:gd name="connsiteY43" fmla="*/ 83288 h 1729563"/>
                  <a:gd name="connsiteX44" fmla="*/ 1049373 w 1162787"/>
                  <a:gd name="connsiteY44" fmla="*/ 83288 h 1729563"/>
                  <a:gd name="connsiteX45" fmla="*/ 358257 w 1162787"/>
                  <a:gd name="connsiteY45" fmla="*/ 83288 h 1729563"/>
                  <a:gd name="connsiteX0" fmla="*/ 88900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700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1258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900 w 1086586"/>
                  <a:gd name="connsiteY4" fmla="*/ 1258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12700 w 1086586"/>
                  <a:gd name="connsiteY1" fmla="*/ 1258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0" fmla="*/ 165099 w 1086586"/>
                  <a:gd name="connsiteY0" fmla="*/ 49618 h 1729563"/>
                  <a:gd name="connsiteX1" fmla="*/ 88899 w 1086586"/>
                  <a:gd name="connsiteY1" fmla="*/ 49618 h 1729563"/>
                  <a:gd name="connsiteX2" fmla="*/ 12699 w 1086586"/>
                  <a:gd name="connsiteY2" fmla="*/ 49618 h 1729563"/>
                  <a:gd name="connsiteX3" fmla="*/ 12700 w 1086586"/>
                  <a:gd name="connsiteY3" fmla="*/ 202018 h 1729563"/>
                  <a:gd name="connsiteX4" fmla="*/ 88899 w 1086586"/>
                  <a:gd name="connsiteY4" fmla="*/ 202018 h 1729563"/>
                  <a:gd name="connsiteX5" fmla="*/ 90670 w 1086586"/>
                  <a:gd name="connsiteY5" fmla="*/ 274674 h 1729563"/>
                  <a:gd name="connsiteX6" fmla="*/ 101303 w 1086586"/>
                  <a:gd name="connsiteY6" fmla="*/ 731874 h 1729563"/>
                  <a:gd name="connsiteX7" fmla="*/ 111935 w 1086586"/>
                  <a:gd name="connsiteY7" fmla="*/ 827567 h 1729563"/>
                  <a:gd name="connsiteX8" fmla="*/ 143833 w 1086586"/>
                  <a:gd name="connsiteY8" fmla="*/ 487325 h 1729563"/>
                  <a:gd name="connsiteX9" fmla="*/ 165098 w 1086586"/>
                  <a:gd name="connsiteY9" fmla="*/ 104553 h 1729563"/>
                  <a:gd name="connsiteX10" fmla="*/ 175731 w 1086586"/>
                  <a:gd name="connsiteY10" fmla="*/ 40758 h 1729563"/>
                  <a:gd name="connsiteX11" fmla="*/ 207628 w 1086586"/>
                  <a:gd name="connsiteY11" fmla="*/ 93920 h 1729563"/>
                  <a:gd name="connsiteX12" fmla="*/ 218261 w 1086586"/>
                  <a:gd name="connsiteY12" fmla="*/ 349102 h 1729563"/>
                  <a:gd name="connsiteX13" fmla="*/ 228893 w 1086586"/>
                  <a:gd name="connsiteY13" fmla="*/ 551120 h 1729563"/>
                  <a:gd name="connsiteX14" fmla="*/ 282056 w 1086586"/>
                  <a:gd name="connsiteY14" fmla="*/ 349102 h 1729563"/>
                  <a:gd name="connsiteX15" fmla="*/ 324586 w 1086586"/>
                  <a:gd name="connsiteY15" fmla="*/ 136451 h 1729563"/>
                  <a:gd name="connsiteX16" fmla="*/ 335219 w 1086586"/>
                  <a:gd name="connsiteY16" fmla="*/ 497958 h 1729563"/>
                  <a:gd name="connsiteX17" fmla="*/ 399014 w 1086586"/>
                  <a:gd name="connsiteY17" fmla="*/ 1231604 h 1729563"/>
                  <a:gd name="connsiteX18" fmla="*/ 409647 w 1086586"/>
                  <a:gd name="connsiteY18" fmla="*/ 1391092 h 1729563"/>
                  <a:gd name="connsiteX19" fmla="*/ 462810 w 1086586"/>
                  <a:gd name="connsiteY19" fmla="*/ 1072116 h 1729563"/>
                  <a:gd name="connsiteX20" fmla="*/ 526605 w 1086586"/>
                  <a:gd name="connsiteY20" fmla="*/ 593651 h 1729563"/>
                  <a:gd name="connsiteX21" fmla="*/ 569135 w 1086586"/>
                  <a:gd name="connsiteY21" fmla="*/ 476692 h 1729563"/>
                  <a:gd name="connsiteX22" fmla="*/ 547870 w 1086586"/>
                  <a:gd name="connsiteY22" fmla="*/ 859465 h 1729563"/>
                  <a:gd name="connsiteX23" fmla="*/ 579768 w 1086586"/>
                  <a:gd name="connsiteY23" fmla="*/ 1284767 h 1729563"/>
                  <a:gd name="connsiteX24" fmla="*/ 601033 w 1086586"/>
                  <a:gd name="connsiteY24" fmla="*/ 1433623 h 1729563"/>
                  <a:gd name="connsiteX25" fmla="*/ 654196 w 1086586"/>
                  <a:gd name="connsiteY25" fmla="*/ 955158 h 1729563"/>
                  <a:gd name="connsiteX26" fmla="*/ 664828 w 1086586"/>
                  <a:gd name="connsiteY26" fmla="*/ 1433623 h 1729563"/>
                  <a:gd name="connsiteX27" fmla="*/ 675461 w 1086586"/>
                  <a:gd name="connsiteY27" fmla="*/ 1465520 h 1729563"/>
                  <a:gd name="connsiteX28" fmla="*/ 717991 w 1086586"/>
                  <a:gd name="connsiteY28" fmla="*/ 1114646 h 1729563"/>
                  <a:gd name="connsiteX29" fmla="*/ 728624 w 1086586"/>
                  <a:gd name="connsiteY29" fmla="*/ 848832 h 1729563"/>
                  <a:gd name="connsiteX30" fmla="*/ 760521 w 1086586"/>
                  <a:gd name="connsiteY30" fmla="*/ 838199 h 1729563"/>
                  <a:gd name="connsiteX31" fmla="*/ 792419 w 1086586"/>
                  <a:gd name="connsiteY31" fmla="*/ 827567 h 1729563"/>
                  <a:gd name="connsiteX32" fmla="*/ 834949 w 1086586"/>
                  <a:gd name="connsiteY32" fmla="*/ 848832 h 1729563"/>
                  <a:gd name="connsiteX33" fmla="*/ 877479 w 1086586"/>
                  <a:gd name="connsiteY33" fmla="*/ 1135911 h 1729563"/>
                  <a:gd name="connsiteX34" fmla="*/ 909377 w 1086586"/>
                  <a:gd name="connsiteY34" fmla="*/ 1508051 h 1729563"/>
                  <a:gd name="connsiteX35" fmla="*/ 941275 w 1086586"/>
                  <a:gd name="connsiteY35" fmla="*/ 1422990 h 1729563"/>
                  <a:gd name="connsiteX36" fmla="*/ 973172 w 1086586"/>
                  <a:gd name="connsiteY36" fmla="*/ 1550581 h 1729563"/>
                  <a:gd name="connsiteX37" fmla="*/ 1005070 w 1086586"/>
                  <a:gd name="connsiteY37" fmla="*/ 1720702 h 1729563"/>
                  <a:gd name="connsiteX38" fmla="*/ 1015703 w 1086586"/>
                  <a:gd name="connsiteY38" fmla="*/ 1497418 h 1729563"/>
                  <a:gd name="connsiteX39" fmla="*/ 1026335 w 1086586"/>
                  <a:gd name="connsiteY39" fmla="*/ 1210339 h 1729563"/>
                  <a:gd name="connsiteX40" fmla="*/ 1047600 w 1086586"/>
                  <a:gd name="connsiteY40" fmla="*/ 1072116 h 1729563"/>
                  <a:gd name="connsiteX41" fmla="*/ 1058233 w 1086586"/>
                  <a:gd name="connsiteY41" fmla="*/ 710609 h 1729563"/>
                  <a:gd name="connsiteX42" fmla="*/ 1079498 w 1086586"/>
                  <a:gd name="connsiteY42" fmla="*/ 104553 h 1729563"/>
                  <a:gd name="connsiteX43" fmla="*/ 1068865 w 1086586"/>
                  <a:gd name="connsiteY43" fmla="*/ 83288 h 1729563"/>
                  <a:gd name="connsiteX44" fmla="*/ 973172 w 1086586"/>
                  <a:gd name="connsiteY44" fmla="*/ 83288 h 1729563"/>
                  <a:gd name="connsiteX45" fmla="*/ 282056 w 1086586"/>
                  <a:gd name="connsiteY45" fmla="*/ 83288 h 1729563"/>
                  <a:gd name="connsiteX46" fmla="*/ 165099 w 1086586"/>
                  <a:gd name="connsiteY46" fmla="*/ 49618 h 17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586" h="1729563">
                    <a:moveTo>
                      <a:pt x="165099" y="49618"/>
                    </a:moveTo>
                    <a:cubicBezTo>
                      <a:pt x="179120" y="99732"/>
                      <a:pt x="101599" y="36918"/>
                      <a:pt x="88899" y="49618"/>
                    </a:cubicBezTo>
                    <a:cubicBezTo>
                      <a:pt x="88899" y="24218"/>
                      <a:pt x="12699" y="75018"/>
                      <a:pt x="12699" y="49618"/>
                    </a:cubicBezTo>
                    <a:cubicBezTo>
                      <a:pt x="12699" y="62318"/>
                      <a:pt x="0" y="176618"/>
                      <a:pt x="12700" y="202018"/>
                    </a:cubicBezTo>
                    <a:cubicBezTo>
                      <a:pt x="25400" y="227418"/>
                      <a:pt x="75904" y="189909"/>
                      <a:pt x="88899" y="202018"/>
                    </a:cubicBezTo>
                    <a:cubicBezTo>
                      <a:pt x="101894" y="214127"/>
                      <a:pt x="88603" y="186365"/>
                      <a:pt x="90670" y="274674"/>
                    </a:cubicBezTo>
                    <a:cubicBezTo>
                      <a:pt x="92737" y="362983"/>
                      <a:pt x="97759" y="639725"/>
                      <a:pt x="101303" y="731874"/>
                    </a:cubicBezTo>
                    <a:cubicBezTo>
                      <a:pt x="104847" y="824023"/>
                      <a:pt x="104847" y="868325"/>
                      <a:pt x="111935" y="827567"/>
                    </a:cubicBezTo>
                    <a:cubicBezTo>
                      <a:pt x="119023" y="786809"/>
                      <a:pt x="134973" y="607827"/>
                      <a:pt x="143833" y="487325"/>
                    </a:cubicBezTo>
                    <a:cubicBezTo>
                      <a:pt x="152693" y="366823"/>
                      <a:pt x="159782" y="178981"/>
                      <a:pt x="165098" y="104553"/>
                    </a:cubicBezTo>
                    <a:cubicBezTo>
                      <a:pt x="170414" y="30125"/>
                      <a:pt x="168643" y="42530"/>
                      <a:pt x="175731" y="40758"/>
                    </a:cubicBezTo>
                    <a:cubicBezTo>
                      <a:pt x="182819" y="38986"/>
                      <a:pt x="200540" y="42529"/>
                      <a:pt x="207628" y="93920"/>
                    </a:cubicBezTo>
                    <a:cubicBezTo>
                      <a:pt x="214716" y="145311"/>
                      <a:pt x="214717" y="272902"/>
                      <a:pt x="218261" y="349102"/>
                    </a:cubicBezTo>
                    <a:cubicBezTo>
                      <a:pt x="221805" y="425302"/>
                      <a:pt x="218261" y="551120"/>
                      <a:pt x="228893" y="551120"/>
                    </a:cubicBezTo>
                    <a:cubicBezTo>
                      <a:pt x="239525" y="551120"/>
                      <a:pt x="266107" y="418213"/>
                      <a:pt x="282056" y="349102"/>
                    </a:cubicBezTo>
                    <a:cubicBezTo>
                      <a:pt x="298005" y="279991"/>
                      <a:pt x="315726" y="111642"/>
                      <a:pt x="324586" y="136451"/>
                    </a:cubicBezTo>
                    <a:cubicBezTo>
                      <a:pt x="333447" y="161260"/>
                      <a:pt x="322814" y="315433"/>
                      <a:pt x="335219" y="497958"/>
                    </a:cubicBezTo>
                    <a:cubicBezTo>
                      <a:pt x="347624" y="680483"/>
                      <a:pt x="386609" y="1082748"/>
                      <a:pt x="399014" y="1231604"/>
                    </a:cubicBezTo>
                    <a:cubicBezTo>
                      <a:pt x="411419" y="1380460"/>
                      <a:pt x="399014" y="1417673"/>
                      <a:pt x="409647" y="1391092"/>
                    </a:cubicBezTo>
                    <a:cubicBezTo>
                      <a:pt x="420280" y="1364511"/>
                      <a:pt x="443317" y="1205023"/>
                      <a:pt x="462810" y="1072116"/>
                    </a:cubicBezTo>
                    <a:cubicBezTo>
                      <a:pt x="482303" y="939209"/>
                      <a:pt x="508884" y="692888"/>
                      <a:pt x="526605" y="593651"/>
                    </a:cubicBezTo>
                    <a:cubicBezTo>
                      <a:pt x="544326" y="494414"/>
                      <a:pt x="565591" y="432390"/>
                      <a:pt x="569135" y="476692"/>
                    </a:cubicBezTo>
                    <a:cubicBezTo>
                      <a:pt x="572679" y="520994"/>
                      <a:pt x="546098" y="724786"/>
                      <a:pt x="547870" y="859465"/>
                    </a:cubicBezTo>
                    <a:cubicBezTo>
                      <a:pt x="549642" y="994144"/>
                      <a:pt x="570907" y="1189074"/>
                      <a:pt x="579768" y="1284767"/>
                    </a:cubicBezTo>
                    <a:cubicBezTo>
                      <a:pt x="588629" y="1380460"/>
                      <a:pt x="588628" y="1488558"/>
                      <a:pt x="601033" y="1433623"/>
                    </a:cubicBezTo>
                    <a:cubicBezTo>
                      <a:pt x="613438" y="1378688"/>
                      <a:pt x="643564" y="955158"/>
                      <a:pt x="654196" y="955158"/>
                    </a:cubicBezTo>
                    <a:cubicBezTo>
                      <a:pt x="664828" y="955158"/>
                      <a:pt x="661284" y="1348563"/>
                      <a:pt x="664828" y="1433623"/>
                    </a:cubicBezTo>
                    <a:cubicBezTo>
                      <a:pt x="668372" y="1518683"/>
                      <a:pt x="666601" y="1518683"/>
                      <a:pt x="675461" y="1465520"/>
                    </a:cubicBezTo>
                    <a:cubicBezTo>
                      <a:pt x="684321" y="1412357"/>
                      <a:pt x="709131" y="1217427"/>
                      <a:pt x="717991" y="1114646"/>
                    </a:cubicBezTo>
                    <a:cubicBezTo>
                      <a:pt x="726851" y="1011865"/>
                      <a:pt x="721536" y="894906"/>
                      <a:pt x="728624" y="848832"/>
                    </a:cubicBezTo>
                    <a:cubicBezTo>
                      <a:pt x="735712" y="802758"/>
                      <a:pt x="760521" y="838199"/>
                      <a:pt x="760521" y="838199"/>
                    </a:cubicBezTo>
                    <a:cubicBezTo>
                      <a:pt x="771153" y="834655"/>
                      <a:pt x="780014" y="825795"/>
                      <a:pt x="792419" y="827567"/>
                    </a:cubicBezTo>
                    <a:cubicBezTo>
                      <a:pt x="804824" y="829339"/>
                      <a:pt x="820772" y="797441"/>
                      <a:pt x="834949" y="848832"/>
                    </a:cubicBezTo>
                    <a:cubicBezTo>
                      <a:pt x="849126" y="900223"/>
                      <a:pt x="865074" y="1026041"/>
                      <a:pt x="877479" y="1135911"/>
                    </a:cubicBezTo>
                    <a:cubicBezTo>
                      <a:pt x="889884" y="1245781"/>
                      <a:pt x="898744" y="1460205"/>
                      <a:pt x="909377" y="1508051"/>
                    </a:cubicBezTo>
                    <a:cubicBezTo>
                      <a:pt x="920010" y="1555897"/>
                      <a:pt x="930643" y="1415902"/>
                      <a:pt x="941275" y="1422990"/>
                    </a:cubicBezTo>
                    <a:cubicBezTo>
                      <a:pt x="951907" y="1430078"/>
                      <a:pt x="962540" y="1500962"/>
                      <a:pt x="973172" y="1550581"/>
                    </a:cubicBezTo>
                    <a:cubicBezTo>
                      <a:pt x="983804" y="1600200"/>
                      <a:pt x="997982" y="1729563"/>
                      <a:pt x="1005070" y="1720702"/>
                    </a:cubicBezTo>
                    <a:cubicBezTo>
                      <a:pt x="1012159" y="1711842"/>
                      <a:pt x="1012159" y="1582478"/>
                      <a:pt x="1015703" y="1497418"/>
                    </a:cubicBezTo>
                    <a:cubicBezTo>
                      <a:pt x="1019247" y="1412358"/>
                      <a:pt x="1021019" y="1281223"/>
                      <a:pt x="1026335" y="1210339"/>
                    </a:cubicBezTo>
                    <a:cubicBezTo>
                      <a:pt x="1031651" y="1139455"/>
                      <a:pt x="1042284" y="1155404"/>
                      <a:pt x="1047600" y="1072116"/>
                    </a:cubicBezTo>
                    <a:cubicBezTo>
                      <a:pt x="1052916" y="988828"/>
                      <a:pt x="1052917" y="871869"/>
                      <a:pt x="1058233" y="710609"/>
                    </a:cubicBezTo>
                    <a:cubicBezTo>
                      <a:pt x="1063549" y="549349"/>
                      <a:pt x="1077726" y="209106"/>
                      <a:pt x="1079498" y="104553"/>
                    </a:cubicBezTo>
                    <a:cubicBezTo>
                      <a:pt x="1081270" y="0"/>
                      <a:pt x="1086586" y="86832"/>
                      <a:pt x="1068865" y="83288"/>
                    </a:cubicBezTo>
                    <a:cubicBezTo>
                      <a:pt x="1051144" y="79744"/>
                      <a:pt x="973172" y="83288"/>
                      <a:pt x="973172" y="83288"/>
                    </a:cubicBezTo>
                    <a:lnTo>
                      <a:pt x="282056" y="83288"/>
                    </a:lnTo>
                    <a:lnTo>
                      <a:pt x="165099" y="49618"/>
                    </a:lnTo>
                    <a:close/>
                  </a:path>
                </a:pathLst>
              </a:cu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2600000" scaled="0"/>
              </a:gradFill>
              <a:ln w="127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7"/>
              <p:cNvGrpSpPr/>
              <p:nvPr/>
            </p:nvGrpSpPr>
            <p:grpSpPr>
              <a:xfrm>
                <a:off x="8651442" y="3581400"/>
                <a:ext cx="340158" cy="2823865"/>
                <a:chOff x="8651442" y="3581400"/>
                <a:chExt cx="340158" cy="2823865"/>
              </a:xfrm>
            </p:grpSpPr>
            <p:sp useBgFill="1">
              <p:nvSpPr>
                <p:cNvPr id="69" name="TextBox 68"/>
                <p:cNvSpPr txBox="1">
                  <a:spLocks noChangeArrowheads="1"/>
                </p:cNvSpPr>
                <p:nvPr/>
              </p:nvSpPr>
              <p:spPr bwMode="auto">
                <a:xfrm>
                  <a:off x="8651442" y="5943600"/>
                  <a:ext cx="340158" cy="461665"/>
                </a:xfrm>
                <a:prstGeom prst="rect">
                  <a:avLst/>
                </a:prstGeom>
                <a:ln w="38100">
                  <a:solidFill>
                    <a:schemeClr val="tx1"/>
                  </a:solidFill>
                  <a:miter lim="800000"/>
                  <a:headEnd/>
                  <a:tailEnd/>
                </a:ln>
              </p:spPr>
              <p:txBody>
                <a:bodyPr wrap="none">
                  <a:spAutoFit/>
                </a:bodyPr>
                <a:lstStyle/>
                <a:p>
                  <a:r>
                    <a:rPr lang="en-US" sz="2400" b="1" dirty="0" smtClean="0"/>
                    <a:t>0</a:t>
                  </a:r>
                  <a:endParaRPr lang="en-US" sz="2400" b="1" dirty="0"/>
                </a:p>
              </p:txBody>
            </p:sp>
            <p:cxnSp>
              <p:nvCxnSpPr>
                <p:cNvPr id="68" name="Straight Arrow Connector 67"/>
                <p:cNvCxnSpPr>
                  <a:stCxn id="69" idx="0"/>
                </p:cNvCxnSpPr>
                <p:nvPr/>
              </p:nvCxnSpPr>
              <p:spPr>
                <a:xfrm flipV="1">
                  <a:off x="8821521" y="3581400"/>
                  <a:ext cx="17679"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66" name="Straight Arrow Connector 5"/>
              <p:cNvCxnSpPr/>
              <p:nvPr/>
            </p:nvCxnSpPr>
            <p:spPr>
              <a:xfrm flipV="1">
                <a:off x="6705600" y="3581400"/>
                <a:ext cx="5165" cy="2362200"/>
              </a:xfrm>
              <a:prstGeom prst="straightConnector1">
                <a:avLst/>
              </a:prstGeom>
              <a:ln w="1016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sp>
        <p:nvSpPr>
          <p:cNvPr id="20" name="TextBox 19"/>
          <p:cNvSpPr txBox="1"/>
          <p:nvPr/>
        </p:nvSpPr>
        <p:spPr>
          <a:xfrm>
            <a:off x="0" y="0"/>
            <a:ext cx="9144000" cy="677108"/>
          </a:xfrm>
          <a:prstGeom prst="rect">
            <a:avLst/>
          </a:prstGeom>
          <a:solidFill>
            <a:schemeClr val="bg1"/>
          </a:solidFill>
        </p:spPr>
        <p:txBody>
          <a:bodyPr wrap="square" rtlCol="0">
            <a:spAutoFit/>
          </a:bodyPr>
          <a:lstStyle/>
          <a:p>
            <a:pPr marL="0" algn="ctr"/>
            <a:r>
              <a:rPr lang="en-US" sz="3800" b="1" dirty="0" smtClean="0"/>
              <a:t>Human Migration into North America . . .</a:t>
            </a:r>
            <a:endParaRPr lang="en-US" sz="4000" b="1" dirty="0" smtClean="0"/>
          </a:p>
        </p:txBody>
      </p:sp>
      <p:sp>
        <p:nvSpPr>
          <p:cNvPr id="27" name="TextBox 26"/>
          <p:cNvSpPr txBox="1">
            <a:spLocks noChangeArrowheads="1"/>
          </p:cNvSpPr>
          <p:nvPr/>
        </p:nvSpPr>
        <p:spPr bwMode="auto">
          <a:xfrm>
            <a:off x="0" y="2895600"/>
            <a:ext cx="6629400" cy="1077218"/>
          </a:xfrm>
          <a:prstGeom prst="rect">
            <a:avLst/>
          </a:prstGeom>
          <a:solidFill>
            <a:schemeClr val="bg1"/>
          </a:solidFill>
          <a:ln w="9525">
            <a:noFill/>
            <a:miter lim="800000"/>
            <a:headEnd/>
            <a:tailEnd/>
          </a:ln>
        </p:spPr>
        <p:txBody>
          <a:bodyPr wrap="square">
            <a:spAutoFit/>
          </a:bodyPr>
          <a:lstStyle/>
          <a:p>
            <a:r>
              <a:rPr lang="en-US" sz="3200" b="1" dirty="0" smtClean="0"/>
              <a:t>  So in the last 50,000 years . . . </a:t>
            </a:r>
          </a:p>
          <a:p>
            <a:r>
              <a:rPr lang="en-US" sz="3200" b="1" dirty="0" smtClean="0"/>
              <a:t>       when did</a:t>
            </a:r>
            <a:r>
              <a:rPr lang="en-US" sz="3200" b="1" dirty="0"/>
              <a:t> </a:t>
            </a:r>
            <a:r>
              <a:rPr lang="en-US" sz="3200" b="1" dirty="0" smtClean="0"/>
              <a:t>events favor migration?</a:t>
            </a:r>
          </a:p>
        </p:txBody>
      </p:sp>
      <p:sp>
        <p:nvSpPr>
          <p:cNvPr id="28" name="TextBox 27"/>
          <p:cNvSpPr txBox="1">
            <a:spLocks noChangeArrowheads="1"/>
          </p:cNvSpPr>
          <p:nvPr/>
        </p:nvSpPr>
        <p:spPr bwMode="auto">
          <a:xfrm>
            <a:off x="0" y="1447800"/>
            <a:ext cx="6629400" cy="1077218"/>
          </a:xfrm>
          <a:prstGeom prst="rect">
            <a:avLst/>
          </a:prstGeom>
          <a:solidFill>
            <a:schemeClr val="bg1"/>
          </a:solidFill>
          <a:ln w="9525">
            <a:noFill/>
            <a:miter lim="800000"/>
            <a:headEnd/>
            <a:tailEnd/>
          </a:ln>
        </p:spPr>
        <p:txBody>
          <a:bodyPr wrap="square">
            <a:spAutoFit/>
          </a:bodyPr>
          <a:lstStyle/>
          <a:p>
            <a:r>
              <a:rPr lang="en-US" sz="3200" b="1" dirty="0"/>
              <a:t> </a:t>
            </a:r>
            <a:r>
              <a:rPr lang="en-US" sz="3200" b="1" dirty="0" smtClean="0"/>
              <a:t> The Pre-Clovis people arrived . . . </a:t>
            </a:r>
          </a:p>
          <a:p>
            <a:r>
              <a:rPr lang="en-US" sz="3200" b="1" dirty="0" smtClean="0"/>
              <a:t>	more than 13,100 years ago.</a:t>
            </a:r>
          </a:p>
        </p:txBody>
      </p:sp>
      <p:sp>
        <p:nvSpPr>
          <p:cNvPr id="7" name="Rectangle 6"/>
          <p:cNvSpPr/>
          <p:nvPr/>
        </p:nvSpPr>
        <p:spPr>
          <a:xfrm>
            <a:off x="8153400" y="838200"/>
            <a:ext cx="685800" cy="4876800"/>
          </a:xfrm>
          <a:prstGeom prst="rect">
            <a:avLst/>
          </a:prstGeom>
          <a:solidFill>
            <a:srgbClr val="FFC000">
              <a:alpha val="57000"/>
            </a:srgb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7543800" y="3429000"/>
            <a:ext cx="1447800" cy="30480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Picture 3"/>
          <p:cNvPicPr preferRelativeResize="0">
            <a:picLocks noChangeArrowheads="1"/>
          </p:cNvPicPr>
          <p:nvPr/>
        </p:nvPicPr>
        <p:blipFill>
          <a:blip r:embed="rId3" cstate="print"/>
          <a:srcRect/>
          <a:stretch>
            <a:fillRect/>
          </a:stretch>
        </p:blipFill>
        <p:spPr bwMode="auto">
          <a:xfrm>
            <a:off x="5867400" y="2667000"/>
            <a:ext cx="4267200" cy="5791200"/>
          </a:xfrm>
          <a:prstGeom prst="rect">
            <a:avLst/>
          </a:prstGeom>
          <a:noFill/>
          <a:ln w="76200">
            <a:solidFill>
              <a:schemeClr val="tx1"/>
            </a:solidFill>
            <a:miter lim="800000"/>
            <a:headEnd/>
            <a:tailEnd/>
          </a:ln>
          <a:effectLst/>
        </p:spPr>
      </p:pic>
      <p:sp useBgFill="1">
        <p:nvSpPr>
          <p:cNvPr id="26" name="TextBox 25"/>
          <p:cNvSpPr txBox="1">
            <a:spLocks noChangeArrowheads="1"/>
          </p:cNvSpPr>
          <p:nvPr/>
        </p:nvSpPr>
        <p:spPr bwMode="auto">
          <a:xfrm>
            <a:off x="304800" y="4267200"/>
            <a:ext cx="3201710" cy="1569660"/>
          </a:xfrm>
          <a:prstGeom prst="rect">
            <a:avLst/>
          </a:prstGeom>
          <a:ln w="50800">
            <a:solidFill>
              <a:schemeClr val="tx1"/>
            </a:solidFill>
            <a:miter lim="800000"/>
            <a:headEnd/>
            <a:tailEnd/>
          </a:ln>
        </p:spPr>
        <p:txBody>
          <a:bodyPr wrap="none">
            <a:spAutoFit/>
          </a:bodyPr>
          <a:lstStyle/>
          <a:p>
            <a:r>
              <a:rPr lang="en-US" sz="3200" b="1" dirty="0" smtClean="0"/>
              <a:t>best chance for</a:t>
            </a:r>
          </a:p>
          <a:p>
            <a:r>
              <a:rPr lang="en-US" sz="3200" b="1" dirty="0" smtClean="0"/>
              <a:t>migration: during</a:t>
            </a:r>
          </a:p>
          <a:p>
            <a:r>
              <a:rPr lang="en-US" sz="3200" b="1" dirty="0" smtClean="0"/>
              <a:t>glacial recessions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35" presetClass="path" presetSubtype="0" accel="50000" decel="50000" fill="hold" nodeType="withEffect">
                                  <p:stCondLst>
                                    <p:cond delay="0"/>
                                  </p:stCondLst>
                                  <p:childTnLst>
                                    <p:animMotion origin="layout" path="M 1.11022E-16 -1.11111E-6 L -0.29167 -0.26667 " pathEditMode="relative" rAng="0" ptsTypes="AA">
                                      <p:cBhvr>
                                        <p:cTn id="24" dur="1000" fill="hold"/>
                                        <p:tgtEl>
                                          <p:spTgt spid="17"/>
                                        </p:tgtEl>
                                        <p:attrNameLst>
                                          <p:attrName>ppt_x</p:attrName>
                                          <p:attrName>ppt_y</p:attrName>
                                        </p:attrNameLst>
                                      </p:cBhvr>
                                      <p:rCtr x="-146" y="-133"/>
                                    </p:animMotion>
                                  </p:childTnLst>
                                </p:cTn>
                              </p:par>
                              <p:par>
                                <p:cTn id="25" presetID="10" presetClass="exit" presetSubtype="0" fill="hold" nodeType="with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4"/>
                                        </p:tgtEl>
                                      </p:cBhvr>
                                    </p:animEffect>
                                    <p:set>
                                      <p:cBhvr>
                                        <p:cTn id="33" dur="1" fill="hold">
                                          <p:stCondLst>
                                            <p:cond delay="999"/>
                                          </p:stCondLst>
                                        </p:cTn>
                                        <p:tgtEl>
                                          <p:spTgt spid="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4"/>
                                        </p:tgtEl>
                                      </p:cBhvr>
                                    </p:animEffect>
                                    <p:set>
                                      <p:cBhvr>
                                        <p:cTn id="42" dur="1" fill="hold">
                                          <p:stCondLst>
                                            <p:cond delay="999"/>
                                          </p:stCondLst>
                                        </p:cTn>
                                        <p:tgtEl>
                                          <p:spTgt spid="1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56"/>
                                        </p:tgtEl>
                                      </p:cBhvr>
                                    </p:animEffect>
                                    <p:set>
                                      <p:cBhvr>
                                        <p:cTn id="45" dur="1" fill="hold">
                                          <p:stCondLst>
                                            <p:cond delay="1999"/>
                                          </p:stCondLst>
                                        </p:cTn>
                                        <p:tgtEl>
                                          <p:spTgt spid="5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2"/>
                                        </p:tgtEl>
                                      </p:cBhvr>
                                    </p:animEffect>
                                    <p:set>
                                      <p:cBhvr>
                                        <p:cTn id="48" dur="1" fill="hold">
                                          <p:stCondLst>
                                            <p:cond delay="999"/>
                                          </p:stCondLst>
                                        </p:cTn>
                                        <p:tgtEl>
                                          <p:spTgt spid="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2000"/>
                                        <p:tgtEl>
                                          <p:spTgt spid="28">
                                            <p:bg/>
                                          </p:spTgt>
                                        </p:tgtEl>
                                      </p:cBhvr>
                                    </p:animEffect>
                                    <p:set>
                                      <p:cBhvr>
                                        <p:cTn id="51" dur="1" fill="hold">
                                          <p:stCondLst>
                                            <p:cond delay="1999"/>
                                          </p:stCondLst>
                                        </p:cTn>
                                        <p:tgtEl>
                                          <p:spTgt spid="28">
                                            <p:bg/>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28">
                                            <p:txEl>
                                              <p:pRg st="0" end="0"/>
                                            </p:txEl>
                                          </p:spTgt>
                                        </p:tgtEl>
                                      </p:cBhvr>
                                    </p:animEffect>
                                    <p:set>
                                      <p:cBhvr>
                                        <p:cTn id="54" dur="1" fill="hold">
                                          <p:stCondLst>
                                            <p:cond delay="1999"/>
                                          </p:stCondLst>
                                        </p:cTn>
                                        <p:tgtEl>
                                          <p:spTgt spid="28">
                                            <p:txEl>
                                              <p:pRg st="0" end="0"/>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2000"/>
                                        <p:tgtEl>
                                          <p:spTgt spid="28">
                                            <p:txEl>
                                              <p:pRg st="1" end="1"/>
                                            </p:txEl>
                                          </p:spTgt>
                                        </p:tgtEl>
                                      </p:cBhvr>
                                    </p:animEffect>
                                    <p:set>
                                      <p:cBhvr>
                                        <p:cTn id="57" dur="1" fill="hold">
                                          <p:stCondLst>
                                            <p:cond delay="1999"/>
                                          </p:stCondLst>
                                        </p:cTn>
                                        <p:tgtEl>
                                          <p:spTgt spid="28">
                                            <p:txEl>
                                              <p:pRg st="1" end="1"/>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2000"/>
                                        <p:tgtEl>
                                          <p:spTgt spid="27">
                                            <p:bg/>
                                          </p:spTgt>
                                        </p:tgtEl>
                                      </p:cBhvr>
                                    </p:animEffect>
                                    <p:set>
                                      <p:cBhvr>
                                        <p:cTn id="60" dur="1" fill="hold">
                                          <p:stCondLst>
                                            <p:cond delay="1999"/>
                                          </p:stCondLst>
                                        </p:cTn>
                                        <p:tgtEl>
                                          <p:spTgt spid="27">
                                            <p:bg/>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2000"/>
                                        <p:tgtEl>
                                          <p:spTgt spid="27">
                                            <p:txEl>
                                              <p:pRg st="0" end="0"/>
                                            </p:txEl>
                                          </p:spTgt>
                                        </p:tgtEl>
                                      </p:cBhvr>
                                    </p:animEffect>
                                    <p:set>
                                      <p:cBhvr>
                                        <p:cTn id="63" dur="1" fill="hold">
                                          <p:stCondLst>
                                            <p:cond delay="1999"/>
                                          </p:stCondLst>
                                        </p:cTn>
                                        <p:tgtEl>
                                          <p:spTgt spid="27">
                                            <p:txEl>
                                              <p:pRg st="0" end="0"/>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2000"/>
                                        <p:tgtEl>
                                          <p:spTgt spid="27">
                                            <p:txEl>
                                              <p:pRg st="1" end="1"/>
                                            </p:txEl>
                                          </p:spTgt>
                                        </p:tgtEl>
                                      </p:cBhvr>
                                    </p:animEffect>
                                    <p:set>
                                      <p:cBhvr>
                                        <p:cTn id="66" dur="1" fill="hold">
                                          <p:stCondLst>
                                            <p:cond delay="1999"/>
                                          </p:stCondLst>
                                        </p:cTn>
                                        <p:tgtEl>
                                          <p:spTgt spid="2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56" grpId="0" animBg="1"/>
      <p:bldP spid="27" grpId="0" build="allAtOnce" animBg="1"/>
      <p:bldP spid="28" grpId="0" build="allAtOnce" animBg="1"/>
      <p:bldP spid="7" grpId="0" animBg="1"/>
      <p:bldP spid="7" grpId="1" animBg="1"/>
      <p:bldP spid="14" grpId="0" animBg="1"/>
      <p:bldP spid="14"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preferRelativeResize="0">
            <a:picLocks noChangeArrowheads="1"/>
          </p:cNvPicPr>
          <p:nvPr/>
        </p:nvPicPr>
        <p:blipFill>
          <a:blip r:embed="rId2" cstate="print"/>
          <a:srcRect/>
          <a:stretch>
            <a:fillRect/>
          </a:stretch>
        </p:blipFill>
        <p:spPr bwMode="auto">
          <a:xfrm>
            <a:off x="3200558" y="838200"/>
            <a:ext cx="4267200" cy="5791200"/>
          </a:xfrm>
          <a:prstGeom prst="rect">
            <a:avLst/>
          </a:prstGeom>
          <a:noFill/>
          <a:ln w="76200">
            <a:solidFill>
              <a:schemeClr val="tx1"/>
            </a:solidFill>
            <a:miter lim="800000"/>
            <a:headEnd/>
            <a:tailEnd/>
          </a:ln>
          <a:effectLst/>
        </p:spPr>
      </p:pic>
      <p:grpSp>
        <p:nvGrpSpPr>
          <p:cNvPr id="2" name="Group 17"/>
          <p:cNvGrpSpPr/>
          <p:nvPr/>
        </p:nvGrpSpPr>
        <p:grpSpPr>
          <a:xfrm>
            <a:off x="5274014" y="838200"/>
            <a:ext cx="2132762" cy="5621815"/>
            <a:chOff x="4588056" y="838200"/>
            <a:chExt cx="2132762" cy="5621815"/>
          </a:xfrm>
        </p:grpSpPr>
        <p:grpSp>
          <p:nvGrpSpPr>
            <p:cNvPr id="3" name="Group 31"/>
            <p:cNvGrpSpPr/>
            <p:nvPr/>
          </p:nvGrpSpPr>
          <p:grpSpPr>
            <a:xfrm>
              <a:off x="4588056" y="838200"/>
              <a:ext cx="1736544" cy="5621815"/>
              <a:chOff x="4588056" y="838200"/>
              <a:chExt cx="1736544" cy="5621815"/>
            </a:xfrm>
          </p:grpSpPr>
          <p:sp>
            <p:nvSpPr>
              <p:cNvPr id="26" name="Rectangle 25"/>
              <p:cNvSpPr/>
              <p:nvPr/>
            </p:nvSpPr>
            <p:spPr>
              <a:xfrm>
                <a:off x="4648200" y="838200"/>
                <a:ext cx="1676400" cy="4267200"/>
              </a:xfrm>
              <a:prstGeom prst="rect">
                <a:avLst/>
              </a:prstGeom>
              <a:solidFill>
                <a:schemeClr val="accent6">
                  <a:lumMod val="50000"/>
                  <a:alpha val="4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a:spLocks noChangeArrowheads="1"/>
              </p:cNvSpPr>
              <p:nvPr/>
            </p:nvSpPr>
            <p:spPr bwMode="auto">
              <a:xfrm rot="3233152">
                <a:off x="4199251" y="5609545"/>
                <a:ext cx="1239275" cy="461665"/>
              </a:xfrm>
              <a:prstGeom prst="rect">
                <a:avLst/>
              </a:prstGeom>
              <a:solidFill>
                <a:schemeClr val="accent6">
                  <a:lumMod val="50000"/>
                </a:schemeClr>
              </a:solidFill>
              <a:ln w="25400">
                <a:solidFill>
                  <a:schemeClr val="tx1"/>
                </a:solidFill>
                <a:miter lim="800000"/>
                <a:headEnd/>
                <a:tailEnd/>
              </a:ln>
            </p:spPr>
            <p:txBody>
              <a:bodyPr wrap="square">
                <a:spAutoFit/>
              </a:bodyPr>
              <a:lstStyle/>
              <a:p>
                <a:r>
                  <a:rPr lang="en-US" sz="2400" b="1" dirty="0" smtClean="0">
                    <a:solidFill>
                      <a:schemeClr val="bg1"/>
                    </a:solidFill>
                  </a:rPr>
                  <a:t>-50,000</a:t>
                </a:r>
                <a:endParaRPr lang="en-US" sz="2400" b="1" dirty="0">
                  <a:solidFill>
                    <a:schemeClr val="bg1"/>
                  </a:solidFill>
                </a:endParaRPr>
              </a:p>
            </p:txBody>
          </p:sp>
        </p:grpSp>
        <p:sp>
          <p:nvSpPr>
            <p:cNvPr id="16" name="TextBox 15"/>
            <p:cNvSpPr txBox="1">
              <a:spLocks noChangeArrowheads="1"/>
            </p:cNvSpPr>
            <p:nvPr/>
          </p:nvSpPr>
          <p:spPr bwMode="auto">
            <a:xfrm rot="3233152">
              <a:off x="6311264" y="5154999"/>
              <a:ext cx="357443" cy="461665"/>
            </a:xfrm>
            <a:prstGeom prst="rect">
              <a:avLst/>
            </a:prstGeom>
            <a:solidFill>
              <a:schemeClr val="accent6">
                <a:lumMod val="50000"/>
              </a:schemeClr>
            </a:solidFill>
            <a:ln w="38100">
              <a:solidFill>
                <a:schemeClr val="accent6">
                  <a:lumMod val="50000"/>
                </a:schemeClr>
              </a:solidFill>
              <a:miter lim="800000"/>
              <a:headEnd/>
              <a:tailEnd/>
            </a:ln>
          </p:spPr>
          <p:txBody>
            <a:bodyPr wrap="square">
              <a:spAutoFit/>
            </a:bodyPr>
            <a:lstStyle/>
            <a:p>
              <a:r>
                <a:rPr lang="en-US" sz="2400" b="1" dirty="0" smtClean="0">
                  <a:solidFill>
                    <a:schemeClr val="bg1"/>
                  </a:solidFill>
                </a:rPr>
                <a:t>0</a:t>
              </a:r>
              <a:endParaRPr lang="en-US" sz="2400" b="1" dirty="0">
                <a:solidFill>
                  <a:schemeClr val="bg1"/>
                </a:solidFill>
              </a:endParaRPr>
            </a:p>
          </p:txBody>
        </p:sp>
      </p:grpSp>
      <p:grpSp>
        <p:nvGrpSpPr>
          <p:cNvPr id="5" name="Group 21"/>
          <p:cNvGrpSpPr/>
          <p:nvPr/>
        </p:nvGrpSpPr>
        <p:grpSpPr>
          <a:xfrm>
            <a:off x="5715158" y="2590800"/>
            <a:ext cx="676739" cy="3824016"/>
            <a:chOff x="5105400" y="2590800"/>
            <a:chExt cx="676739" cy="3824016"/>
          </a:xfrm>
        </p:grpSpPr>
        <p:cxnSp>
          <p:nvCxnSpPr>
            <p:cNvPr id="17" name="Straight Arrow Connector 16"/>
            <p:cNvCxnSpPr/>
            <p:nvPr/>
          </p:nvCxnSpPr>
          <p:spPr>
            <a:xfrm flipV="1">
              <a:off x="5105400" y="2590800"/>
              <a:ext cx="0" cy="289560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useBgFill="1">
          <p:nvSpPr>
            <p:cNvPr id="20" name="TextBox 19"/>
            <p:cNvSpPr txBox="1">
              <a:spLocks noChangeArrowheads="1"/>
            </p:cNvSpPr>
            <p:nvPr/>
          </p:nvSpPr>
          <p:spPr bwMode="auto">
            <a:xfrm rot="3190545">
              <a:off x="4948417" y="5581094"/>
              <a:ext cx="1205779" cy="461665"/>
            </a:xfrm>
            <a:prstGeom prst="rect">
              <a:avLst/>
            </a:prstGeom>
            <a:ln w="38100">
              <a:solidFill>
                <a:schemeClr val="tx1"/>
              </a:solidFill>
              <a:miter lim="800000"/>
              <a:headEnd/>
              <a:tailEnd/>
            </a:ln>
          </p:spPr>
          <p:txBody>
            <a:bodyPr wrap="none">
              <a:spAutoFit/>
            </a:bodyPr>
            <a:lstStyle/>
            <a:p>
              <a:r>
                <a:rPr lang="en-US" sz="2400" b="1" dirty="0" smtClean="0"/>
                <a:t>- 35,000</a:t>
              </a:r>
              <a:endParaRPr lang="en-US" sz="2400" b="1" dirty="0"/>
            </a:p>
          </p:txBody>
        </p:sp>
      </p:grpSp>
      <p:grpSp>
        <p:nvGrpSpPr>
          <p:cNvPr id="6" name="Group 22"/>
          <p:cNvGrpSpPr/>
          <p:nvPr/>
        </p:nvGrpSpPr>
        <p:grpSpPr>
          <a:xfrm>
            <a:off x="6477158" y="3962400"/>
            <a:ext cx="600539" cy="2417952"/>
            <a:chOff x="5181600" y="3962400"/>
            <a:chExt cx="600539" cy="2417952"/>
          </a:xfrm>
        </p:grpSpPr>
        <p:cxnSp>
          <p:nvCxnSpPr>
            <p:cNvPr id="24" name="Straight Arrow Connector 23"/>
            <p:cNvCxnSpPr/>
            <p:nvPr/>
          </p:nvCxnSpPr>
          <p:spPr>
            <a:xfrm flipV="1">
              <a:off x="5181600" y="3962400"/>
              <a:ext cx="0" cy="152400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useBgFill="1">
          <p:nvSpPr>
            <p:cNvPr id="25" name="TextBox 24"/>
            <p:cNvSpPr txBox="1">
              <a:spLocks noChangeArrowheads="1"/>
            </p:cNvSpPr>
            <p:nvPr/>
          </p:nvSpPr>
          <p:spPr bwMode="auto">
            <a:xfrm rot="3190545">
              <a:off x="4982882" y="5581094"/>
              <a:ext cx="1136850" cy="461665"/>
            </a:xfrm>
            <a:prstGeom prst="rect">
              <a:avLst/>
            </a:prstGeom>
            <a:ln w="25400">
              <a:solidFill>
                <a:schemeClr val="tx1"/>
              </a:solidFill>
              <a:miter lim="800000"/>
              <a:headEnd/>
              <a:tailEnd/>
            </a:ln>
          </p:spPr>
          <p:txBody>
            <a:bodyPr wrap="none">
              <a:spAutoFit/>
            </a:bodyPr>
            <a:lstStyle/>
            <a:p>
              <a:r>
                <a:rPr lang="en-US" sz="2400" b="1" dirty="0" smtClean="0"/>
                <a:t>-13,000</a:t>
              </a:r>
              <a:endParaRPr lang="en-US" sz="2400" b="1" dirty="0"/>
            </a:p>
          </p:txBody>
        </p:sp>
      </p:grpSp>
      <p:sp>
        <p:nvSpPr>
          <p:cNvPr id="21" name="TextBox 20"/>
          <p:cNvSpPr txBox="1"/>
          <p:nvPr/>
        </p:nvSpPr>
        <p:spPr>
          <a:xfrm>
            <a:off x="0" y="0"/>
            <a:ext cx="9144000" cy="677108"/>
          </a:xfrm>
          <a:prstGeom prst="rect">
            <a:avLst/>
          </a:prstGeom>
          <a:solidFill>
            <a:schemeClr val="bg1"/>
          </a:solidFill>
        </p:spPr>
        <p:txBody>
          <a:bodyPr wrap="square" rtlCol="0">
            <a:spAutoFit/>
          </a:bodyPr>
          <a:lstStyle/>
          <a:p>
            <a:pPr marL="0" algn="ctr"/>
            <a:r>
              <a:rPr lang="en-US" sz="3800" b="1" dirty="0" smtClean="0"/>
              <a:t>Human Migration into North America . . .</a:t>
            </a:r>
            <a:endParaRPr lang="en-US" sz="4000" b="1" dirty="0" smtClean="0"/>
          </a:p>
        </p:txBody>
      </p:sp>
      <p:sp>
        <p:nvSpPr>
          <p:cNvPr id="27" name="Rectangle 26"/>
          <p:cNvSpPr/>
          <p:nvPr/>
        </p:nvSpPr>
        <p:spPr>
          <a:xfrm>
            <a:off x="6492398" y="838200"/>
            <a:ext cx="518160" cy="304800"/>
          </a:xfrm>
          <a:prstGeom prst="rect">
            <a:avLst/>
          </a:prstGeom>
          <a:gradFill>
            <a:gsLst>
              <a:gs pos="0">
                <a:srgbClr val="FFF200"/>
              </a:gs>
              <a:gs pos="45000">
                <a:srgbClr val="FF7A00"/>
              </a:gs>
              <a:gs pos="70000">
                <a:srgbClr val="FF0300"/>
              </a:gs>
              <a:gs pos="100000">
                <a:srgbClr val="4D0808"/>
              </a:gs>
            </a:gsLst>
            <a:lin ang="3600000" scaled="0"/>
          </a:gra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3"/>
          <p:cNvGrpSpPr/>
          <p:nvPr/>
        </p:nvGrpSpPr>
        <p:grpSpPr>
          <a:xfrm>
            <a:off x="6781642" y="1219200"/>
            <a:ext cx="2286000" cy="675620"/>
            <a:chOff x="6095684" y="1219200"/>
            <a:chExt cx="2286000" cy="675620"/>
          </a:xfrm>
        </p:grpSpPr>
        <p:sp useBgFill="1">
          <p:nvSpPr>
            <p:cNvPr id="28" name="TextBox 27"/>
            <p:cNvSpPr txBox="1"/>
            <p:nvPr/>
          </p:nvSpPr>
          <p:spPr>
            <a:xfrm>
              <a:off x="6553042" y="1371600"/>
              <a:ext cx="1828642" cy="523220"/>
            </a:xfrm>
            <a:prstGeom prst="rect">
              <a:avLst/>
            </a:prstGeom>
          </p:spPr>
          <p:txBody>
            <a:bodyPr wrap="none" rtlCol="0">
              <a:spAutoFit/>
            </a:bodyPr>
            <a:lstStyle/>
            <a:p>
              <a:pPr marL="0"/>
              <a:r>
                <a:rPr lang="en-US" sz="2800" b="1" dirty="0" smtClean="0">
                  <a:effectLst>
                    <a:outerShdw dist="38100" dir="7200000" algn="ctr" rotWithShape="0">
                      <a:schemeClr val="bg1"/>
                    </a:outerShdw>
                  </a:effectLst>
                </a:rPr>
                <a:t>interglacial</a:t>
              </a:r>
            </a:p>
          </p:txBody>
        </p:sp>
        <p:cxnSp>
          <p:nvCxnSpPr>
            <p:cNvPr id="30" name="Straight Arrow Connector 29"/>
            <p:cNvCxnSpPr>
              <a:stCxn id="28" idx="1"/>
            </p:cNvCxnSpPr>
            <p:nvPr/>
          </p:nvCxnSpPr>
          <p:spPr>
            <a:xfrm rot="10800000">
              <a:off x="6095684" y="1219200"/>
              <a:ext cx="457358" cy="414010"/>
            </a:xfrm>
            <a:prstGeom prst="straightConnector1">
              <a:avLst/>
            </a:prstGeom>
            <a:ln w="63500">
              <a:solidFill>
                <a:schemeClr val="tx1"/>
              </a:solidFill>
              <a:tailEnd type="triangle"/>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useBgFill="1">
        <p:nvSpPr>
          <p:cNvPr id="37" name="Text Box 4"/>
          <p:cNvSpPr txBox="1">
            <a:spLocks noChangeArrowheads="1"/>
          </p:cNvSpPr>
          <p:nvPr/>
        </p:nvSpPr>
        <p:spPr bwMode="auto">
          <a:xfrm>
            <a:off x="0" y="762000"/>
            <a:ext cx="4267200" cy="769441"/>
          </a:xfrm>
          <a:prstGeom prst="rect">
            <a:avLst/>
          </a:prstGeom>
          <a:ln w="9525">
            <a:noFill/>
            <a:miter lim="800000"/>
            <a:headEnd/>
            <a:tailEnd/>
          </a:ln>
        </p:spPr>
        <p:txBody>
          <a:bodyPr wrap="square">
            <a:spAutoFit/>
          </a:bodyPr>
          <a:lstStyle/>
          <a:p>
            <a:r>
              <a:rPr lang="en-US" sz="4400" b="1" dirty="0" smtClean="0">
                <a:latin typeface="Tempus Sans ITC" pitchFamily="82" charset="0"/>
              </a:rPr>
              <a:t> Let’s go &amp; look  </a:t>
            </a:r>
          </a:p>
        </p:txBody>
      </p:sp>
      <p:sp useBgFill="1">
        <p:nvSpPr>
          <p:cNvPr id="38" name="TextBox 37"/>
          <p:cNvSpPr txBox="1">
            <a:spLocks noChangeArrowheads="1"/>
          </p:cNvSpPr>
          <p:nvPr/>
        </p:nvSpPr>
        <p:spPr bwMode="auto">
          <a:xfrm>
            <a:off x="0" y="1524000"/>
            <a:ext cx="4267200" cy="1754326"/>
          </a:xfrm>
          <a:prstGeom prst="rect">
            <a:avLst/>
          </a:prstGeom>
          <a:ln w="25400">
            <a:noFill/>
            <a:miter lim="800000"/>
            <a:headEnd/>
            <a:tailEnd/>
          </a:ln>
        </p:spPr>
        <p:txBody>
          <a:bodyPr wrap="square">
            <a:spAutoFit/>
          </a:bodyPr>
          <a:lstStyle/>
          <a:p>
            <a:r>
              <a:rPr lang="en-US" sz="4400" b="1" dirty="0" smtClean="0">
                <a:solidFill>
                  <a:srgbClr val="FF0000"/>
                </a:solidFill>
                <a:latin typeface="Tempus Sans ITC" pitchFamily="82" charset="0"/>
              </a:rPr>
              <a:t> </a:t>
            </a:r>
            <a:r>
              <a:rPr lang="en-US" sz="4400" b="1" dirty="0" smtClean="0">
                <a:latin typeface="Tempus Sans ITC" pitchFamily="82" charset="0"/>
              </a:rPr>
              <a:t>Keep in mind ...</a:t>
            </a:r>
            <a:endParaRPr lang="en-US" sz="3200" b="1" dirty="0" smtClean="0">
              <a:effectLst>
                <a:outerShdw dist="50800" dir="7200000" sx="104000" sy="104000" algn="ctr" rotWithShape="0">
                  <a:srgbClr val="FF0000"/>
                </a:outerShdw>
              </a:effectLst>
              <a:latin typeface="Tempus Sans ITC" pitchFamily="82" charset="0"/>
            </a:endParaRPr>
          </a:p>
          <a:p>
            <a:r>
              <a:rPr lang="en-US" sz="3200" b="1" dirty="0" smtClean="0">
                <a:solidFill>
                  <a:srgbClr val="FF0000"/>
                </a:solidFill>
                <a:effectLst>
                  <a:outerShdw dist="50800" dir="7200000" algn="ctr" rotWithShape="0">
                    <a:schemeClr val="tx1"/>
                  </a:outerShdw>
                </a:effectLst>
                <a:latin typeface="Tempus Sans ITC" pitchFamily="82" charset="0"/>
              </a:rPr>
              <a:t>    </a:t>
            </a:r>
            <a:r>
              <a:rPr lang="en-US" sz="3200" b="1" dirty="0" smtClean="0">
                <a:effectLst>
                  <a:outerShdw dist="50800" dir="7200000" algn="ctr" rotWithShape="0">
                    <a:srgbClr val="FFFF00"/>
                  </a:outerShdw>
                </a:effectLst>
                <a:latin typeface="Tempus Sans ITC" pitchFamily="82" charset="0"/>
              </a:rPr>
              <a:t>Pre-Clovis:  &lt; 13,000</a:t>
            </a:r>
          </a:p>
          <a:p>
            <a:r>
              <a:rPr lang="en-US" sz="3200" b="1" dirty="0" smtClean="0">
                <a:effectLst>
                  <a:outerShdw dist="50800" dir="7200000" algn="ctr" rotWithShape="0">
                    <a:srgbClr val="FFFF00"/>
                  </a:outerShdw>
                </a:effectLst>
                <a:latin typeface="Tempus Sans ITC" pitchFamily="82" charset="0"/>
              </a:rPr>
              <a:t>    </a:t>
            </a:r>
            <a:r>
              <a:rPr lang="en-US" sz="3200" b="1" dirty="0" smtClean="0">
                <a:effectLst>
                  <a:outerShdw dist="50800" dir="7200000" algn="ctr" rotWithShape="0">
                    <a:srgbClr val="FF0000"/>
                  </a:outerShdw>
                </a:effectLst>
                <a:latin typeface="Tempus Sans ITC" pitchFamily="82" charset="0"/>
              </a:rPr>
              <a:t>Clovis:  &gt; </a:t>
            </a:r>
            <a:r>
              <a:rPr lang="en-US" sz="3200" b="1" dirty="0" smtClean="0">
                <a:effectLst>
                  <a:outerShdw dist="50800" dir="7200000" sx="104000" sy="104000" algn="ctr" rotWithShape="0">
                    <a:srgbClr val="FF0000"/>
                  </a:outerShdw>
                </a:effectLst>
                <a:latin typeface="Tempus Sans ITC" pitchFamily="82" charset="0"/>
              </a:rPr>
              <a:t>13,000</a:t>
            </a:r>
            <a:endParaRPr lang="en-US" sz="3200" b="1" dirty="0" smtClean="0">
              <a:effectLst>
                <a:outerShdw dist="50800" dir="7200000" algn="ctr" rotWithShape="0">
                  <a:srgbClr val="FFFF00"/>
                </a:outerShdw>
              </a:effectLst>
              <a:latin typeface="Tempus Sans ITC" pitchFamily="82" charset="0"/>
            </a:endParaRPr>
          </a:p>
        </p:txBody>
      </p:sp>
      <p:sp>
        <p:nvSpPr>
          <p:cNvPr id="39" name="Rectangle 38"/>
          <p:cNvSpPr/>
          <p:nvPr/>
        </p:nvSpPr>
        <p:spPr>
          <a:xfrm>
            <a:off x="3352958" y="5486400"/>
            <a:ext cx="1219200" cy="10668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2" name="TextBox 31"/>
          <p:cNvSpPr txBox="1">
            <a:spLocks noChangeArrowheads="1"/>
          </p:cNvSpPr>
          <p:nvPr/>
        </p:nvSpPr>
        <p:spPr bwMode="auto">
          <a:xfrm>
            <a:off x="304800" y="4267200"/>
            <a:ext cx="3201710" cy="1569660"/>
          </a:xfrm>
          <a:prstGeom prst="rect">
            <a:avLst/>
          </a:prstGeom>
          <a:ln w="50800">
            <a:solidFill>
              <a:schemeClr val="tx1"/>
            </a:solidFill>
            <a:miter lim="800000"/>
            <a:headEnd/>
            <a:tailEnd/>
          </a:ln>
        </p:spPr>
        <p:txBody>
          <a:bodyPr wrap="none">
            <a:spAutoFit/>
          </a:bodyPr>
          <a:lstStyle/>
          <a:p>
            <a:r>
              <a:rPr lang="en-US" sz="3200" b="1" dirty="0" smtClean="0"/>
              <a:t>best chance for</a:t>
            </a:r>
          </a:p>
          <a:p>
            <a:r>
              <a:rPr lang="en-US" sz="3200" b="1" dirty="0" smtClean="0"/>
              <a:t>migration: during</a:t>
            </a:r>
          </a:p>
          <a:p>
            <a:r>
              <a:rPr lang="en-US" sz="3200" b="1" dirty="0" smtClean="0"/>
              <a:t>glacial recessions </a:t>
            </a:r>
            <a:endParaRPr lang="en-US" sz="3200" b="1" dirty="0"/>
          </a:p>
        </p:txBody>
      </p:sp>
      <p:cxnSp>
        <p:nvCxnSpPr>
          <p:cNvPr id="34" name="Straight Arrow Connector 33"/>
          <p:cNvCxnSpPr>
            <a:stCxn id="4" idx="11"/>
          </p:cNvCxnSpPr>
          <p:nvPr/>
        </p:nvCxnSpPr>
        <p:spPr>
          <a:xfrm flipH="1">
            <a:off x="5562600" y="4114800"/>
            <a:ext cx="838358" cy="1588"/>
          </a:xfrm>
          <a:prstGeom prst="straightConnector1">
            <a:avLst/>
          </a:prstGeom>
          <a:ln w="101600">
            <a:solidFill>
              <a:srgbClr val="FFFF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553200" y="4114800"/>
            <a:ext cx="685800" cy="1588"/>
          </a:xfrm>
          <a:prstGeom prst="straightConnector1">
            <a:avLst/>
          </a:prstGeom>
          <a:ln w="1016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5231912" y="937650"/>
            <a:ext cx="1308530" cy="3190066"/>
          </a:xfrm>
          <a:custGeom>
            <a:avLst/>
            <a:gdLst>
              <a:gd name="connsiteX0" fmla="*/ 46494 w 2730284"/>
              <a:gd name="connsiteY0" fmla="*/ 129152 h 3024751"/>
              <a:gd name="connsiteX1" fmla="*/ 1053884 w 2730284"/>
              <a:gd name="connsiteY1" fmla="*/ 129152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208867 w 2730284"/>
              <a:gd name="connsiteY28" fmla="*/ 1028053 h 3024751"/>
              <a:gd name="connsiteX29" fmla="*/ 1193369 w 2730284"/>
              <a:gd name="connsiteY29" fmla="*/ 1245030 h 3024751"/>
              <a:gd name="connsiteX30" fmla="*/ 1100379 w 2730284"/>
              <a:gd name="connsiteY30" fmla="*/ 1988948 h 3024751"/>
              <a:gd name="connsiteX31" fmla="*/ 976393 w 2730284"/>
              <a:gd name="connsiteY31" fmla="*/ 2360908 h 3024751"/>
              <a:gd name="connsiteX32" fmla="*/ 960894 w 2730284"/>
              <a:gd name="connsiteY32" fmla="*/ 2593382 h 3024751"/>
              <a:gd name="connsiteX33" fmla="*/ 883403 w 2730284"/>
              <a:gd name="connsiteY33" fmla="*/ 2624379 h 3024751"/>
              <a:gd name="connsiteX34" fmla="*/ 821410 w 2730284"/>
              <a:gd name="connsiteY34" fmla="*/ 2190426 h 3024751"/>
              <a:gd name="connsiteX35" fmla="*/ 759416 w 2730284"/>
              <a:gd name="connsiteY35" fmla="*/ 1353518 h 3024751"/>
              <a:gd name="connsiteX36" fmla="*/ 681925 w 2730284"/>
              <a:gd name="connsiteY36" fmla="*/ 563104 h 3024751"/>
              <a:gd name="connsiteX37" fmla="*/ 650928 w 2730284"/>
              <a:gd name="connsiteY37" fmla="*/ 361626 h 3024751"/>
              <a:gd name="connsiteX38" fmla="*/ 573437 w 2730284"/>
              <a:gd name="connsiteY38" fmla="*/ 237640 h 3024751"/>
              <a:gd name="connsiteX39" fmla="*/ 573437 w 2730284"/>
              <a:gd name="connsiteY39" fmla="*/ 408121 h 3024751"/>
              <a:gd name="connsiteX40" fmla="*/ 464949 w 2730284"/>
              <a:gd name="connsiteY40" fmla="*/ 780081 h 3024751"/>
              <a:gd name="connsiteX41" fmla="*/ 464949 w 2730284"/>
              <a:gd name="connsiteY41" fmla="*/ 1012555 h 3024751"/>
              <a:gd name="connsiteX42" fmla="*/ 433952 w 2730284"/>
              <a:gd name="connsiteY42" fmla="*/ 578603 h 3024751"/>
              <a:gd name="connsiteX43" fmla="*/ 325464 w 2730284"/>
              <a:gd name="connsiteY43" fmla="*/ 253138 h 3024751"/>
              <a:gd name="connsiteX44" fmla="*/ 232474 w 2730284"/>
              <a:gd name="connsiteY44" fmla="*/ 191145 h 3024751"/>
              <a:gd name="connsiteX45" fmla="*/ 185979 w 2730284"/>
              <a:gd name="connsiteY45" fmla="*/ 671592 h 3024751"/>
              <a:gd name="connsiteX46" fmla="*/ 108488 w 2730284"/>
              <a:gd name="connsiteY46" fmla="*/ 1214033 h 3024751"/>
              <a:gd name="connsiteX47" fmla="*/ 108488 w 2730284"/>
              <a:gd name="connsiteY47" fmla="*/ 1446508 h 3024751"/>
              <a:gd name="connsiteX48" fmla="*/ 15498 w 2730284"/>
              <a:gd name="connsiteY48" fmla="*/ 842074 h 3024751"/>
              <a:gd name="connsiteX49" fmla="*/ 15498 w 2730284"/>
              <a:gd name="connsiteY49" fmla="*/ 299633 h 3024751"/>
              <a:gd name="connsiteX50" fmla="*/ 46494 w 2730284"/>
              <a:gd name="connsiteY50" fmla="*/ 129152 h 3024751"/>
              <a:gd name="connsiteX0" fmla="*/ 46494 w 2730284"/>
              <a:gd name="connsiteY0" fmla="*/ 129152 h 3024751"/>
              <a:gd name="connsiteX1" fmla="*/ 1053884 w 2730284"/>
              <a:gd name="connsiteY1" fmla="*/ 129152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193369 w 2730284"/>
              <a:gd name="connsiteY28" fmla="*/ 1245030 h 3024751"/>
              <a:gd name="connsiteX29" fmla="*/ 1100379 w 2730284"/>
              <a:gd name="connsiteY29" fmla="*/ 1988948 h 3024751"/>
              <a:gd name="connsiteX30" fmla="*/ 976393 w 2730284"/>
              <a:gd name="connsiteY30" fmla="*/ 2360908 h 3024751"/>
              <a:gd name="connsiteX31" fmla="*/ 960894 w 2730284"/>
              <a:gd name="connsiteY31" fmla="*/ 2593382 h 3024751"/>
              <a:gd name="connsiteX32" fmla="*/ 883403 w 2730284"/>
              <a:gd name="connsiteY32" fmla="*/ 2624379 h 3024751"/>
              <a:gd name="connsiteX33" fmla="*/ 821410 w 2730284"/>
              <a:gd name="connsiteY33" fmla="*/ 2190426 h 3024751"/>
              <a:gd name="connsiteX34" fmla="*/ 759416 w 2730284"/>
              <a:gd name="connsiteY34" fmla="*/ 1353518 h 3024751"/>
              <a:gd name="connsiteX35" fmla="*/ 681925 w 2730284"/>
              <a:gd name="connsiteY35" fmla="*/ 563104 h 3024751"/>
              <a:gd name="connsiteX36" fmla="*/ 650928 w 2730284"/>
              <a:gd name="connsiteY36" fmla="*/ 361626 h 3024751"/>
              <a:gd name="connsiteX37" fmla="*/ 573437 w 2730284"/>
              <a:gd name="connsiteY37" fmla="*/ 237640 h 3024751"/>
              <a:gd name="connsiteX38" fmla="*/ 573437 w 2730284"/>
              <a:gd name="connsiteY38" fmla="*/ 408121 h 3024751"/>
              <a:gd name="connsiteX39" fmla="*/ 464949 w 2730284"/>
              <a:gd name="connsiteY39" fmla="*/ 780081 h 3024751"/>
              <a:gd name="connsiteX40" fmla="*/ 464949 w 2730284"/>
              <a:gd name="connsiteY40" fmla="*/ 1012555 h 3024751"/>
              <a:gd name="connsiteX41" fmla="*/ 433952 w 2730284"/>
              <a:gd name="connsiteY41" fmla="*/ 578603 h 3024751"/>
              <a:gd name="connsiteX42" fmla="*/ 325464 w 2730284"/>
              <a:gd name="connsiteY42" fmla="*/ 253138 h 3024751"/>
              <a:gd name="connsiteX43" fmla="*/ 232474 w 2730284"/>
              <a:gd name="connsiteY43" fmla="*/ 191145 h 3024751"/>
              <a:gd name="connsiteX44" fmla="*/ 185979 w 2730284"/>
              <a:gd name="connsiteY44" fmla="*/ 671592 h 3024751"/>
              <a:gd name="connsiteX45" fmla="*/ 108488 w 2730284"/>
              <a:gd name="connsiteY45" fmla="*/ 1214033 h 3024751"/>
              <a:gd name="connsiteX46" fmla="*/ 108488 w 2730284"/>
              <a:gd name="connsiteY46" fmla="*/ 1446508 h 3024751"/>
              <a:gd name="connsiteX47" fmla="*/ 15498 w 2730284"/>
              <a:gd name="connsiteY47" fmla="*/ 842074 h 3024751"/>
              <a:gd name="connsiteX48" fmla="*/ 15498 w 2730284"/>
              <a:gd name="connsiteY48" fmla="*/ 299633 h 3024751"/>
              <a:gd name="connsiteX49" fmla="*/ 46494 w 2730284"/>
              <a:gd name="connsiteY49" fmla="*/ 129152 h 3024751"/>
              <a:gd name="connsiteX0" fmla="*/ 46494 w 2730284"/>
              <a:gd name="connsiteY0" fmla="*/ 129152 h 3024751"/>
              <a:gd name="connsiteX1" fmla="*/ 1053884 w 2730284"/>
              <a:gd name="connsiteY1" fmla="*/ 129152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100379 w 2730284"/>
              <a:gd name="connsiteY28" fmla="*/ 1988948 h 3024751"/>
              <a:gd name="connsiteX29" fmla="*/ 976393 w 2730284"/>
              <a:gd name="connsiteY29" fmla="*/ 2360908 h 3024751"/>
              <a:gd name="connsiteX30" fmla="*/ 960894 w 2730284"/>
              <a:gd name="connsiteY30" fmla="*/ 2593382 h 3024751"/>
              <a:gd name="connsiteX31" fmla="*/ 883403 w 2730284"/>
              <a:gd name="connsiteY31" fmla="*/ 2624379 h 3024751"/>
              <a:gd name="connsiteX32" fmla="*/ 821410 w 2730284"/>
              <a:gd name="connsiteY32" fmla="*/ 2190426 h 3024751"/>
              <a:gd name="connsiteX33" fmla="*/ 759416 w 2730284"/>
              <a:gd name="connsiteY33" fmla="*/ 1353518 h 3024751"/>
              <a:gd name="connsiteX34" fmla="*/ 681925 w 2730284"/>
              <a:gd name="connsiteY34" fmla="*/ 563104 h 3024751"/>
              <a:gd name="connsiteX35" fmla="*/ 650928 w 2730284"/>
              <a:gd name="connsiteY35" fmla="*/ 361626 h 3024751"/>
              <a:gd name="connsiteX36" fmla="*/ 573437 w 2730284"/>
              <a:gd name="connsiteY36" fmla="*/ 237640 h 3024751"/>
              <a:gd name="connsiteX37" fmla="*/ 573437 w 2730284"/>
              <a:gd name="connsiteY37" fmla="*/ 408121 h 3024751"/>
              <a:gd name="connsiteX38" fmla="*/ 464949 w 2730284"/>
              <a:gd name="connsiteY38" fmla="*/ 780081 h 3024751"/>
              <a:gd name="connsiteX39" fmla="*/ 464949 w 2730284"/>
              <a:gd name="connsiteY39" fmla="*/ 1012555 h 3024751"/>
              <a:gd name="connsiteX40" fmla="*/ 433952 w 2730284"/>
              <a:gd name="connsiteY40" fmla="*/ 578603 h 3024751"/>
              <a:gd name="connsiteX41" fmla="*/ 325464 w 2730284"/>
              <a:gd name="connsiteY41" fmla="*/ 253138 h 3024751"/>
              <a:gd name="connsiteX42" fmla="*/ 232474 w 2730284"/>
              <a:gd name="connsiteY42" fmla="*/ 191145 h 3024751"/>
              <a:gd name="connsiteX43" fmla="*/ 185979 w 2730284"/>
              <a:gd name="connsiteY43" fmla="*/ 671592 h 3024751"/>
              <a:gd name="connsiteX44" fmla="*/ 108488 w 2730284"/>
              <a:gd name="connsiteY44" fmla="*/ 1214033 h 3024751"/>
              <a:gd name="connsiteX45" fmla="*/ 108488 w 2730284"/>
              <a:gd name="connsiteY45" fmla="*/ 1446508 h 3024751"/>
              <a:gd name="connsiteX46" fmla="*/ 15498 w 2730284"/>
              <a:gd name="connsiteY46" fmla="*/ 842074 h 3024751"/>
              <a:gd name="connsiteX47" fmla="*/ 15498 w 2730284"/>
              <a:gd name="connsiteY47" fmla="*/ 299633 h 3024751"/>
              <a:gd name="connsiteX48" fmla="*/ 46494 w 2730284"/>
              <a:gd name="connsiteY48" fmla="*/ 129152 h 3024751"/>
              <a:gd name="connsiteX0" fmla="*/ 46494 w 2730284"/>
              <a:gd name="connsiteY0" fmla="*/ 129152 h 3024751"/>
              <a:gd name="connsiteX1" fmla="*/ 1524000 w 2730284"/>
              <a:gd name="connsiteY1" fmla="*/ 129151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100379 w 2730284"/>
              <a:gd name="connsiteY28" fmla="*/ 1988948 h 3024751"/>
              <a:gd name="connsiteX29" fmla="*/ 976393 w 2730284"/>
              <a:gd name="connsiteY29" fmla="*/ 2360908 h 3024751"/>
              <a:gd name="connsiteX30" fmla="*/ 960894 w 2730284"/>
              <a:gd name="connsiteY30" fmla="*/ 2593382 h 3024751"/>
              <a:gd name="connsiteX31" fmla="*/ 883403 w 2730284"/>
              <a:gd name="connsiteY31" fmla="*/ 2624379 h 3024751"/>
              <a:gd name="connsiteX32" fmla="*/ 821410 w 2730284"/>
              <a:gd name="connsiteY32" fmla="*/ 2190426 h 3024751"/>
              <a:gd name="connsiteX33" fmla="*/ 759416 w 2730284"/>
              <a:gd name="connsiteY33" fmla="*/ 1353518 h 3024751"/>
              <a:gd name="connsiteX34" fmla="*/ 681925 w 2730284"/>
              <a:gd name="connsiteY34" fmla="*/ 563104 h 3024751"/>
              <a:gd name="connsiteX35" fmla="*/ 650928 w 2730284"/>
              <a:gd name="connsiteY35" fmla="*/ 361626 h 3024751"/>
              <a:gd name="connsiteX36" fmla="*/ 573437 w 2730284"/>
              <a:gd name="connsiteY36" fmla="*/ 237640 h 3024751"/>
              <a:gd name="connsiteX37" fmla="*/ 573437 w 2730284"/>
              <a:gd name="connsiteY37" fmla="*/ 408121 h 3024751"/>
              <a:gd name="connsiteX38" fmla="*/ 464949 w 2730284"/>
              <a:gd name="connsiteY38" fmla="*/ 780081 h 3024751"/>
              <a:gd name="connsiteX39" fmla="*/ 464949 w 2730284"/>
              <a:gd name="connsiteY39" fmla="*/ 1012555 h 3024751"/>
              <a:gd name="connsiteX40" fmla="*/ 433952 w 2730284"/>
              <a:gd name="connsiteY40" fmla="*/ 578603 h 3024751"/>
              <a:gd name="connsiteX41" fmla="*/ 325464 w 2730284"/>
              <a:gd name="connsiteY41" fmla="*/ 253138 h 3024751"/>
              <a:gd name="connsiteX42" fmla="*/ 232474 w 2730284"/>
              <a:gd name="connsiteY42" fmla="*/ 191145 h 3024751"/>
              <a:gd name="connsiteX43" fmla="*/ 185979 w 2730284"/>
              <a:gd name="connsiteY43" fmla="*/ 671592 h 3024751"/>
              <a:gd name="connsiteX44" fmla="*/ 108488 w 2730284"/>
              <a:gd name="connsiteY44" fmla="*/ 1214033 h 3024751"/>
              <a:gd name="connsiteX45" fmla="*/ 108488 w 2730284"/>
              <a:gd name="connsiteY45" fmla="*/ 1446508 h 3024751"/>
              <a:gd name="connsiteX46" fmla="*/ 15498 w 2730284"/>
              <a:gd name="connsiteY46" fmla="*/ 842074 h 3024751"/>
              <a:gd name="connsiteX47" fmla="*/ 15498 w 2730284"/>
              <a:gd name="connsiteY47" fmla="*/ 299633 h 3024751"/>
              <a:gd name="connsiteX48" fmla="*/ 46494 w 2730284"/>
              <a:gd name="connsiteY48" fmla="*/ 129152 h 3024751"/>
              <a:gd name="connsiteX0" fmla="*/ 1447800 w 2730284"/>
              <a:gd name="connsiteY0" fmla="*/ 357751 h 3024751"/>
              <a:gd name="connsiteX1" fmla="*/ 1524000 w 2730284"/>
              <a:gd name="connsiteY1" fmla="*/ 129151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100379 w 2730284"/>
              <a:gd name="connsiteY28" fmla="*/ 1988948 h 3024751"/>
              <a:gd name="connsiteX29" fmla="*/ 976393 w 2730284"/>
              <a:gd name="connsiteY29" fmla="*/ 2360908 h 3024751"/>
              <a:gd name="connsiteX30" fmla="*/ 960894 w 2730284"/>
              <a:gd name="connsiteY30" fmla="*/ 2593382 h 3024751"/>
              <a:gd name="connsiteX31" fmla="*/ 883403 w 2730284"/>
              <a:gd name="connsiteY31" fmla="*/ 2624379 h 3024751"/>
              <a:gd name="connsiteX32" fmla="*/ 821410 w 2730284"/>
              <a:gd name="connsiteY32" fmla="*/ 2190426 h 3024751"/>
              <a:gd name="connsiteX33" fmla="*/ 759416 w 2730284"/>
              <a:gd name="connsiteY33" fmla="*/ 1353518 h 3024751"/>
              <a:gd name="connsiteX34" fmla="*/ 681925 w 2730284"/>
              <a:gd name="connsiteY34" fmla="*/ 563104 h 3024751"/>
              <a:gd name="connsiteX35" fmla="*/ 650928 w 2730284"/>
              <a:gd name="connsiteY35" fmla="*/ 361626 h 3024751"/>
              <a:gd name="connsiteX36" fmla="*/ 573437 w 2730284"/>
              <a:gd name="connsiteY36" fmla="*/ 237640 h 3024751"/>
              <a:gd name="connsiteX37" fmla="*/ 573437 w 2730284"/>
              <a:gd name="connsiteY37" fmla="*/ 408121 h 3024751"/>
              <a:gd name="connsiteX38" fmla="*/ 464949 w 2730284"/>
              <a:gd name="connsiteY38" fmla="*/ 780081 h 3024751"/>
              <a:gd name="connsiteX39" fmla="*/ 464949 w 2730284"/>
              <a:gd name="connsiteY39" fmla="*/ 1012555 h 3024751"/>
              <a:gd name="connsiteX40" fmla="*/ 433952 w 2730284"/>
              <a:gd name="connsiteY40" fmla="*/ 578603 h 3024751"/>
              <a:gd name="connsiteX41" fmla="*/ 325464 w 2730284"/>
              <a:gd name="connsiteY41" fmla="*/ 253138 h 3024751"/>
              <a:gd name="connsiteX42" fmla="*/ 232474 w 2730284"/>
              <a:gd name="connsiteY42" fmla="*/ 191145 h 3024751"/>
              <a:gd name="connsiteX43" fmla="*/ 185979 w 2730284"/>
              <a:gd name="connsiteY43" fmla="*/ 671592 h 3024751"/>
              <a:gd name="connsiteX44" fmla="*/ 108488 w 2730284"/>
              <a:gd name="connsiteY44" fmla="*/ 1214033 h 3024751"/>
              <a:gd name="connsiteX45" fmla="*/ 108488 w 2730284"/>
              <a:gd name="connsiteY45" fmla="*/ 1446508 h 3024751"/>
              <a:gd name="connsiteX46" fmla="*/ 15498 w 2730284"/>
              <a:gd name="connsiteY46" fmla="*/ 842074 h 3024751"/>
              <a:gd name="connsiteX47" fmla="*/ 15498 w 2730284"/>
              <a:gd name="connsiteY47" fmla="*/ 299633 h 3024751"/>
              <a:gd name="connsiteX48" fmla="*/ 1447800 w 2730284"/>
              <a:gd name="connsiteY48" fmla="*/ 357751 h 3024751"/>
              <a:gd name="connsiteX0" fmla="*/ 1668221 w 2950705"/>
              <a:gd name="connsiteY0" fmla="*/ 357751 h 3024751"/>
              <a:gd name="connsiteX1" fmla="*/ 1744421 w 2950705"/>
              <a:gd name="connsiteY1" fmla="*/ 129151 h 3024751"/>
              <a:gd name="connsiteX2" fmla="*/ 2622658 w 2950705"/>
              <a:gd name="connsiteY2" fmla="*/ 113653 h 3024751"/>
              <a:gd name="connsiteX3" fmla="*/ 2901627 w 2950705"/>
              <a:gd name="connsiteY3" fmla="*/ 144650 h 3024751"/>
              <a:gd name="connsiteX4" fmla="*/ 2917125 w 2950705"/>
              <a:gd name="connsiteY4" fmla="*/ 129152 h 3024751"/>
              <a:gd name="connsiteX5" fmla="*/ 2917125 w 2950705"/>
              <a:gd name="connsiteY5" fmla="*/ 222142 h 3024751"/>
              <a:gd name="connsiteX6" fmla="*/ 2932624 w 2950705"/>
              <a:gd name="connsiteY6" fmla="*/ 1462006 h 3024751"/>
              <a:gd name="connsiteX7" fmla="*/ 2886129 w 2950705"/>
              <a:gd name="connsiteY7" fmla="*/ 1616989 h 3024751"/>
              <a:gd name="connsiteX8" fmla="*/ 2886129 w 2950705"/>
              <a:gd name="connsiteY8" fmla="*/ 2190426 h 3024751"/>
              <a:gd name="connsiteX9" fmla="*/ 2824136 w 2950705"/>
              <a:gd name="connsiteY9" fmla="*/ 2360908 h 3024751"/>
              <a:gd name="connsiteX10" fmla="*/ 2870631 w 2950705"/>
              <a:gd name="connsiteY10" fmla="*/ 2887850 h 3024751"/>
              <a:gd name="connsiteX11" fmla="*/ 2777641 w 2950705"/>
              <a:gd name="connsiteY11" fmla="*/ 3011836 h 3024751"/>
              <a:gd name="connsiteX12" fmla="*/ 2669153 w 2950705"/>
              <a:gd name="connsiteY12" fmla="*/ 2810358 h 3024751"/>
              <a:gd name="connsiteX13" fmla="*/ 2607159 w 2950705"/>
              <a:gd name="connsiteY13" fmla="*/ 2701870 h 3024751"/>
              <a:gd name="connsiteX14" fmla="*/ 2514170 w 2950705"/>
              <a:gd name="connsiteY14" fmla="*/ 2825857 h 3024751"/>
              <a:gd name="connsiteX15" fmla="*/ 2467675 w 2950705"/>
              <a:gd name="connsiteY15" fmla="*/ 2608881 h 3024751"/>
              <a:gd name="connsiteX16" fmla="*/ 2343688 w 2950705"/>
              <a:gd name="connsiteY16" fmla="*/ 1787470 h 3024751"/>
              <a:gd name="connsiteX17" fmla="*/ 2266197 w 2950705"/>
              <a:gd name="connsiteY17" fmla="*/ 1554996 h 3024751"/>
              <a:gd name="connsiteX18" fmla="*/ 2064719 w 2950705"/>
              <a:gd name="connsiteY18" fmla="*/ 1539497 h 3024751"/>
              <a:gd name="connsiteX19" fmla="*/ 2018224 w 2950705"/>
              <a:gd name="connsiteY19" fmla="*/ 1756474 h 3024751"/>
              <a:gd name="connsiteX20" fmla="*/ 1956231 w 2950705"/>
              <a:gd name="connsiteY20" fmla="*/ 2360908 h 3024751"/>
              <a:gd name="connsiteX21" fmla="*/ 1816746 w 2950705"/>
              <a:gd name="connsiteY21" fmla="*/ 2841355 h 3024751"/>
              <a:gd name="connsiteX22" fmla="*/ 1816746 w 2950705"/>
              <a:gd name="connsiteY22" fmla="*/ 2903348 h 3024751"/>
              <a:gd name="connsiteX23" fmla="*/ 1785749 w 2950705"/>
              <a:gd name="connsiteY23" fmla="*/ 2128433 h 3024751"/>
              <a:gd name="connsiteX24" fmla="*/ 1785749 w 2950705"/>
              <a:gd name="connsiteY24" fmla="*/ 1957952 h 3024751"/>
              <a:gd name="connsiteX25" fmla="*/ 1661763 w 2950705"/>
              <a:gd name="connsiteY25" fmla="*/ 2701870 h 3024751"/>
              <a:gd name="connsiteX26" fmla="*/ 1584271 w 2950705"/>
              <a:gd name="connsiteY26" fmla="*/ 2128433 h 3024751"/>
              <a:gd name="connsiteX27" fmla="*/ 1475783 w 2950705"/>
              <a:gd name="connsiteY27" fmla="*/ 1570494 h 3024751"/>
              <a:gd name="connsiteX28" fmla="*/ 1320800 w 2950705"/>
              <a:gd name="connsiteY28" fmla="*/ 1988948 h 3024751"/>
              <a:gd name="connsiteX29" fmla="*/ 1196814 w 2950705"/>
              <a:gd name="connsiteY29" fmla="*/ 2360908 h 3024751"/>
              <a:gd name="connsiteX30" fmla="*/ 1181315 w 2950705"/>
              <a:gd name="connsiteY30" fmla="*/ 2593382 h 3024751"/>
              <a:gd name="connsiteX31" fmla="*/ 1103824 w 2950705"/>
              <a:gd name="connsiteY31" fmla="*/ 2624379 h 3024751"/>
              <a:gd name="connsiteX32" fmla="*/ 1041831 w 2950705"/>
              <a:gd name="connsiteY32" fmla="*/ 2190426 h 3024751"/>
              <a:gd name="connsiteX33" fmla="*/ 979837 w 2950705"/>
              <a:gd name="connsiteY33" fmla="*/ 1353518 h 3024751"/>
              <a:gd name="connsiteX34" fmla="*/ 902346 w 2950705"/>
              <a:gd name="connsiteY34" fmla="*/ 563104 h 3024751"/>
              <a:gd name="connsiteX35" fmla="*/ 871349 w 2950705"/>
              <a:gd name="connsiteY35" fmla="*/ 361626 h 3024751"/>
              <a:gd name="connsiteX36" fmla="*/ 793858 w 2950705"/>
              <a:gd name="connsiteY36" fmla="*/ 237640 h 3024751"/>
              <a:gd name="connsiteX37" fmla="*/ 793858 w 2950705"/>
              <a:gd name="connsiteY37" fmla="*/ 408121 h 3024751"/>
              <a:gd name="connsiteX38" fmla="*/ 685370 w 2950705"/>
              <a:gd name="connsiteY38" fmla="*/ 780081 h 3024751"/>
              <a:gd name="connsiteX39" fmla="*/ 685370 w 2950705"/>
              <a:gd name="connsiteY39" fmla="*/ 1012555 h 3024751"/>
              <a:gd name="connsiteX40" fmla="*/ 654373 w 2950705"/>
              <a:gd name="connsiteY40" fmla="*/ 578603 h 3024751"/>
              <a:gd name="connsiteX41" fmla="*/ 545885 w 2950705"/>
              <a:gd name="connsiteY41" fmla="*/ 253138 h 3024751"/>
              <a:gd name="connsiteX42" fmla="*/ 452895 w 2950705"/>
              <a:gd name="connsiteY42" fmla="*/ 191145 h 3024751"/>
              <a:gd name="connsiteX43" fmla="*/ 406400 w 2950705"/>
              <a:gd name="connsiteY43" fmla="*/ 671592 h 3024751"/>
              <a:gd name="connsiteX44" fmla="*/ 328909 w 2950705"/>
              <a:gd name="connsiteY44" fmla="*/ 1214033 h 3024751"/>
              <a:gd name="connsiteX45" fmla="*/ 328909 w 2950705"/>
              <a:gd name="connsiteY45" fmla="*/ 1446508 h 3024751"/>
              <a:gd name="connsiteX46" fmla="*/ 235919 w 2950705"/>
              <a:gd name="connsiteY46" fmla="*/ 842074 h 3024751"/>
              <a:gd name="connsiteX47" fmla="*/ 1744421 w 2950705"/>
              <a:gd name="connsiteY47" fmla="*/ 1119751 h 3024751"/>
              <a:gd name="connsiteX48" fmla="*/ 1668221 w 2950705"/>
              <a:gd name="connsiteY48" fmla="*/ 357751 h 3024751"/>
              <a:gd name="connsiteX0" fmla="*/ 1668222 w 2950705"/>
              <a:gd name="connsiteY0" fmla="*/ 357751 h 3024751"/>
              <a:gd name="connsiteX1" fmla="*/ 1744421 w 2950705"/>
              <a:gd name="connsiteY1" fmla="*/ 129151 h 3024751"/>
              <a:gd name="connsiteX2" fmla="*/ 2622658 w 2950705"/>
              <a:gd name="connsiteY2" fmla="*/ 113653 h 3024751"/>
              <a:gd name="connsiteX3" fmla="*/ 2901627 w 2950705"/>
              <a:gd name="connsiteY3" fmla="*/ 144650 h 3024751"/>
              <a:gd name="connsiteX4" fmla="*/ 2917125 w 2950705"/>
              <a:gd name="connsiteY4" fmla="*/ 129152 h 3024751"/>
              <a:gd name="connsiteX5" fmla="*/ 2917125 w 2950705"/>
              <a:gd name="connsiteY5" fmla="*/ 222142 h 3024751"/>
              <a:gd name="connsiteX6" fmla="*/ 2932624 w 2950705"/>
              <a:gd name="connsiteY6" fmla="*/ 1462006 h 3024751"/>
              <a:gd name="connsiteX7" fmla="*/ 2886129 w 2950705"/>
              <a:gd name="connsiteY7" fmla="*/ 1616989 h 3024751"/>
              <a:gd name="connsiteX8" fmla="*/ 2886129 w 2950705"/>
              <a:gd name="connsiteY8" fmla="*/ 2190426 h 3024751"/>
              <a:gd name="connsiteX9" fmla="*/ 2824136 w 2950705"/>
              <a:gd name="connsiteY9" fmla="*/ 2360908 h 3024751"/>
              <a:gd name="connsiteX10" fmla="*/ 2870631 w 2950705"/>
              <a:gd name="connsiteY10" fmla="*/ 2887850 h 3024751"/>
              <a:gd name="connsiteX11" fmla="*/ 2777641 w 2950705"/>
              <a:gd name="connsiteY11" fmla="*/ 3011836 h 3024751"/>
              <a:gd name="connsiteX12" fmla="*/ 2669153 w 2950705"/>
              <a:gd name="connsiteY12" fmla="*/ 2810358 h 3024751"/>
              <a:gd name="connsiteX13" fmla="*/ 2607159 w 2950705"/>
              <a:gd name="connsiteY13" fmla="*/ 2701870 h 3024751"/>
              <a:gd name="connsiteX14" fmla="*/ 2514170 w 2950705"/>
              <a:gd name="connsiteY14" fmla="*/ 2825857 h 3024751"/>
              <a:gd name="connsiteX15" fmla="*/ 2467675 w 2950705"/>
              <a:gd name="connsiteY15" fmla="*/ 2608881 h 3024751"/>
              <a:gd name="connsiteX16" fmla="*/ 2343688 w 2950705"/>
              <a:gd name="connsiteY16" fmla="*/ 1787470 h 3024751"/>
              <a:gd name="connsiteX17" fmla="*/ 2266197 w 2950705"/>
              <a:gd name="connsiteY17" fmla="*/ 1554996 h 3024751"/>
              <a:gd name="connsiteX18" fmla="*/ 2064719 w 2950705"/>
              <a:gd name="connsiteY18" fmla="*/ 1539497 h 3024751"/>
              <a:gd name="connsiteX19" fmla="*/ 2018224 w 2950705"/>
              <a:gd name="connsiteY19" fmla="*/ 1756474 h 3024751"/>
              <a:gd name="connsiteX20" fmla="*/ 1956231 w 2950705"/>
              <a:gd name="connsiteY20" fmla="*/ 2360908 h 3024751"/>
              <a:gd name="connsiteX21" fmla="*/ 1816746 w 2950705"/>
              <a:gd name="connsiteY21" fmla="*/ 2841355 h 3024751"/>
              <a:gd name="connsiteX22" fmla="*/ 1816746 w 2950705"/>
              <a:gd name="connsiteY22" fmla="*/ 2903348 h 3024751"/>
              <a:gd name="connsiteX23" fmla="*/ 1785749 w 2950705"/>
              <a:gd name="connsiteY23" fmla="*/ 2128433 h 3024751"/>
              <a:gd name="connsiteX24" fmla="*/ 1785749 w 2950705"/>
              <a:gd name="connsiteY24" fmla="*/ 1957952 h 3024751"/>
              <a:gd name="connsiteX25" fmla="*/ 1661763 w 2950705"/>
              <a:gd name="connsiteY25" fmla="*/ 2701870 h 3024751"/>
              <a:gd name="connsiteX26" fmla="*/ 1584271 w 2950705"/>
              <a:gd name="connsiteY26" fmla="*/ 2128433 h 3024751"/>
              <a:gd name="connsiteX27" fmla="*/ 1475783 w 2950705"/>
              <a:gd name="connsiteY27" fmla="*/ 1570494 h 3024751"/>
              <a:gd name="connsiteX28" fmla="*/ 1320800 w 2950705"/>
              <a:gd name="connsiteY28" fmla="*/ 1988948 h 3024751"/>
              <a:gd name="connsiteX29" fmla="*/ 1196814 w 2950705"/>
              <a:gd name="connsiteY29" fmla="*/ 2360908 h 3024751"/>
              <a:gd name="connsiteX30" fmla="*/ 1181315 w 2950705"/>
              <a:gd name="connsiteY30" fmla="*/ 2593382 h 3024751"/>
              <a:gd name="connsiteX31" fmla="*/ 1103824 w 2950705"/>
              <a:gd name="connsiteY31" fmla="*/ 2624379 h 3024751"/>
              <a:gd name="connsiteX32" fmla="*/ 1041831 w 2950705"/>
              <a:gd name="connsiteY32" fmla="*/ 2190426 h 3024751"/>
              <a:gd name="connsiteX33" fmla="*/ 979837 w 2950705"/>
              <a:gd name="connsiteY33" fmla="*/ 1353518 h 3024751"/>
              <a:gd name="connsiteX34" fmla="*/ 902346 w 2950705"/>
              <a:gd name="connsiteY34" fmla="*/ 563104 h 3024751"/>
              <a:gd name="connsiteX35" fmla="*/ 871349 w 2950705"/>
              <a:gd name="connsiteY35" fmla="*/ 361626 h 3024751"/>
              <a:gd name="connsiteX36" fmla="*/ 793858 w 2950705"/>
              <a:gd name="connsiteY36" fmla="*/ 237640 h 3024751"/>
              <a:gd name="connsiteX37" fmla="*/ 793858 w 2950705"/>
              <a:gd name="connsiteY37" fmla="*/ 408121 h 3024751"/>
              <a:gd name="connsiteX38" fmla="*/ 685370 w 2950705"/>
              <a:gd name="connsiteY38" fmla="*/ 780081 h 3024751"/>
              <a:gd name="connsiteX39" fmla="*/ 685370 w 2950705"/>
              <a:gd name="connsiteY39" fmla="*/ 1012555 h 3024751"/>
              <a:gd name="connsiteX40" fmla="*/ 654373 w 2950705"/>
              <a:gd name="connsiteY40" fmla="*/ 578603 h 3024751"/>
              <a:gd name="connsiteX41" fmla="*/ 545885 w 2950705"/>
              <a:gd name="connsiteY41" fmla="*/ 253138 h 3024751"/>
              <a:gd name="connsiteX42" fmla="*/ 452895 w 2950705"/>
              <a:gd name="connsiteY42" fmla="*/ 191145 h 3024751"/>
              <a:gd name="connsiteX43" fmla="*/ 406400 w 2950705"/>
              <a:gd name="connsiteY43" fmla="*/ 671592 h 3024751"/>
              <a:gd name="connsiteX44" fmla="*/ 328909 w 2950705"/>
              <a:gd name="connsiteY44" fmla="*/ 1214033 h 3024751"/>
              <a:gd name="connsiteX45" fmla="*/ 328909 w 2950705"/>
              <a:gd name="connsiteY45" fmla="*/ 1446508 h 3024751"/>
              <a:gd name="connsiteX46" fmla="*/ 235919 w 2950705"/>
              <a:gd name="connsiteY46" fmla="*/ 842074 h 3024751"/>
              <a:gd name="connsiteX47" fmla="*/ 1744421 w 2950705"/>
              <a:gd name="connsiteY47" fmla="*/ 1119751 h 3024751"/>
              <a:gd name="connsiteX48" fmla="*/ 1668222 w 2950705"/>
              <a:gd name="connsiteY48" fmla="*/ 357751 h 3024751"/>
              <a:gd name="connsiteX0" fmla="*/ 1655522 w 2938005"/>
              <a:gd name="connsiteY0" fmla="*/ 357751 h 3024751"/>
              <a:gd name="connsiteX1" fmla="*/ 1731721 w 2938005"/>
              <a:gd name="connsiteY1" fmla="*/ 129151 h 3024751"/>
              <a:gd name="connsiteX2" fmla="*/ 2609958 w 2938005"/>
              <a:gd name="connsiteY2" fmla="*/ 113653 h 3024751"/>
              <a:gd name="connsiteX3" fmla="*/ 2888927 w 2938005"/>
              <a:gd name="connsiteY3" fmla="*/ 144650 h 3024751"/>
              <a:gd name="connsiteX4" fmla="*/ 2904425 w 2938005"/>
              <a:gd name="connsiteY4" fmla="*/ 129152 h 3024751"/>
              <a:gd name="connsiteX5" fmla="*/ 2904425 w 2938005"/>
              <a:gd name="connsiteY5" fmla="*/ 222142 h 3024751"/>
              <a:gd name="connsiteX6" fmla="*/ 2919924 w 2938005"/>
              <a:gd name="connsiteY6" fmla="*/ 1462006 h 3024751"/>
              <a:gd name="connsiteX7" fmla="*/ 2873429 w 2938005"/>
              <a:gd name="connsiteY7" fmla="*/ 1616989 h 3024751"/>
              <a:gd name="connsiteX8" fmla="*/ 2873429 w 2938005"/>
              <a:gd name="connsiteY8" fmla="*/ 2190426 h 3024751"/>
              <a:gd name="connsiteX9" fmla="*/ 2811436 w 2938005"/>
              <a:gd name="connsiteY9" fmla="*/ 2360908 h 3024751"/>
              <a:gd name="connsiteX10" fmla="*/ 2857931 w 2938005"/>
              <a:gd name="connsiteY10" fmla="*/ 2887850 h 3024751"/>
              <a:gd name="connsiteX11" fmla="*/ 2764941 w 2938005"/>
              <a:gd name="connsiteY11" fmla="*/ 3011836 h 3024751"/>
              <a:gd name="connsiteX12" fmla="*/ 2656453 w 2938005"/>
              <a:gd name="connsiteY12" fmla="*/ 2810358 h 3024751"/>
              <a:gd name="connsiteX13" fmla="*/ 2594459 w 2938005"/>
              <a:gd name="connsiteY13" fmla="*/ 2701870 h 3024751"/>
              <a:gd name="connsiteX14" fmla="*/ 2501470 w 2938005"/>
              <a:gd name="connsiteY14" fmla="*/ 2825857 h 3024751"/>
              <a:gd name="connsiteX15" fmla="*/ 2454975 w 2938005"/>
              <a:gd name="connsiteY15" fmla="*/ 2608881 h 3024751"/>
              <a:gd name="connsiteX16" fmla="*/ 2330988 w 2938005"/>
              <a:gd name="connsiteY16" fmla="*/ 1787470 h 3024751"/>
              <a:gd name="connsiteX17" fmla="*/ 2253497 w 2938005"/>
              <a:gd name="connsiteY17" fmla="*/ 1554996 h 3024751"/>
              <a:gd name="connsiteX18" fmla="*/ 2052019 w 2938005"/>
              <a:gd name="connsiteY18" fmla="*/ 1539497 h 3024751"/>
              <a:gd name="connsiteX19" fmla="*/ 2005524 w 2938005"/>
              <a:gd name="connsiteY19" fmla="*/ 1756474 h 3024751"/>
              <a:gd name="connsiteX20" fmla="*/ 1943531 w 2938005"/>
              <a:gd name="connsiteY20" fmla="*/ 2360908 h 3024751"/>
              <a:gd name="connsiteX21" fmla="*/ 1804046 w 2938005"/>
              <a:gd name="connsiteY21" fmla="*/ 2841355 h 3024751"/>
              <a:gd name="connsiteX22" fmla="*/ 1804046 w 2938005"/>
              <a:gd name="connsiteY22" fmla="*/ 2903348 h 3024751"/>
              <a:gd name="connsiteX23" fmla="*/ 1773049 w 2938005"/>
              <a:gd name="connsiteY23" fmla="*/ 2128433 h 3024751"/>
              <a:gd name="connsiteX24" fmla="*/ 1773049 w 2938005"/>
              <a:gd name="connsiteY24" fmla="*/ 1957952 h 3024751"/>
              <a:gd name="connsiteX25" fmla="*/ 1649063 w 2938005"/>
              <a:gd name="connsiteY25" fmla="*/ 2701870 h 3024751"/>
              <a:gd name="connsiteX26" fmla="*/ 1571571 w 2938005"/>
              <a:gd name="connsiteY26" fmla="*/ 2128433 h 3024751"/>
              <a:gd name="connsiteX27" fmla="*/ 1463083 w 2938005"/>
              <a:gd name="connsiteY27" fmla="*/ 1570494 h 3024751"/>
              <a:gd name="connsiteX28" fmla="*/ 1308100 w 2938005"/>
              <a:gd name="connsiteY28" fmla="*/ 1988948 h 3024751"/>
              <a:gd name="connsiteX29" fmla="*/ 1184114 w 2938005"/>
              <a:gd name="connsiteY29" fmla="*/ 2360908 h 3024751"/>
              <a:gd name="connsiteX30" fmla="*/ 1168615 w 2938005"/>
              <a:gd name="connsiteY30" fmla="*/ 2593382 h 3024751"/>
              <a:gd name="connsiteX31" fmla="*/ 1091124 w 2938005"/>
              <a:gd name="connsiteY31" fmla="*/ 2624379 h 3024751"/>
              <a:gd name="connsiteX32" fmla="*/ 1029131 w 2938005"/>
              <a:gd name="connsiteY32" fmla="*/ 2190426 h 3024751"/>
              <a:gd name="connsiteX33" fmla="*/ 967137 w 2938005"/>
              <a:gd name="connsiteY33" fmla="*/ 1353518 h 3024751"/>
              <a:gd name="connsiteX34" fmla="*/ 889646 w 2938005"/>
              <a:gd name="connsiteY34" fmla="*/ 563104 h 3024751"/>
              <a:gd name="connsiteX35" fmla="*/ 858649 w 2938005"/>
              <a:gd name="connsiteY35" fmla="*/ 361626 h 3024751"/>
              <a:gd name="connsiteX36" fmla="*/ 781158 w 2938005"/>
              <a:gd name="connsiteY36" fmla="*/ 237640 h 3024751"/>
              <a:gd name="connsiteX37" fmla="*/ 781158 w 2938005"/>
              <a:gd name="connsiteY37" fmla="*/ 408121 h 3024751"/>
              <a:gd name="connsiteX38" fmla="*/ 672670 w 2938005"/>
              <a:gd name="connsiteY38" fmla="*/ 780081 h 3024751"/>
              <a:gd name="connsiteX39" fmla="*/ 672670 w 2938005"/>
              <a:gd name="connsiteY39" fmla="*/ 1012555 h 3024751"/>
              <a:gd name="connsiteX40" fmla="*/ 641673 w 2938005"/>
              <a:gd name="connsiteY40" fmla="*/ 578603 h 3024751"/>
              <a:gd name="connsiteX41" fmla="*/ 533185 w 2938005"/>
              <a:gd name="connsiteY41" fmla="*/ 253138 h 3024751"/>
              <a:gd name="connsiteX42" fmla="*/ 440195 w 2938005"/>
              <a:gd name="connsiteY42" fmla="*/ 191145 h 3024751"/>
              <a:gd name="connsiteX43" fmla="*/ 393700 w 2938005"/>
              <a:gd name="connsiteY43" fmla="*/ 671592 h 3024751"/>
              <a:gd name="connsiteX44" fmla="*/ 316209 w 2938005"/>
              <a:gd name="connsiteY44" fmla="*/ 1214033 h 3024751"/>
              <a:gd name="connsiteX45" fmla="*/ 316209 w 2938005"/>
              <a:gd name="connsiteY45" fmla="*/ 1446508 h 3024751"/>
              <a:gd name="connsiteX46" fmla="*/ 223219 w 2938005"/>
              <a:gd name="connsiteY46" fmla="*/ 842074 h 3024751"/>
              <a:gd name="connsiteX47" fmla="*/ 1655522 w 2938005"/>
              <a:gd name="connsiteY47" fmla="*/ 1195951 h 3024751"/>
              <a:gd name="connsiteX48" fmla="*/ 1655522 w 2938005"/>
              <a:gd name="connsiteY48" fmla="*/ 357751 h 3024751"/>
              <a:gd name="connsiteX0" fmla="*/ 1671019 w 2953502"/>
              <a:gd name="connsiteY0" fmla="*/ 357751 h 3024751"/>
              <a:gd name="connsiteX1" fmla="*/ 1747218 w 2953502"/>
              <a:gd name="connsiteY1" fmla="*/ 129151 h 3024751"/>
              <a:gd name="connsiteX2" fmla="*/ 2625455 w 2953502"/>
              <a:gd name="connsiteY2" fmla="*/ 113653 h 3024751"/>
              <a:gd name="connsiteX3" fmla="*/ 2904424 w 2953502"/>
              <a:gd name="connsiteY3" fmla="*/ 144650 h 3024751"/>
              <a:gd name="connsiteX4" fmla="*/ 2919922 w 2953502"/>
              <a:gd name="connsiteY4" fmla="*/ 129152 h 3024751"/>
              <a:gd name="connsiteX5" fmla="*/ 2919922 w 2953502"/>
              <a:gd name="connsiteY5" fmla="*/ 222142 h 3024751"/>
              <a:gd name="connsiteX6" fmla="*/ 2935421 w 2953502"/>
              <a:gd name="connsiteY6" fmla="*/ 1462006 h 3024751"/>
              <a:gd name="connsiteX7" fmla="*/ 2888926 w 2953502"/>
              <a:gd name="connsiteY7" fmla="*/ 1616989 h 3024751"/>
              <a:gd name="connsiteX8" fmla="*/ 2888926 w 2953502"/>
              <a:gd name="connsiteY8" fmla="*/ 2190426 h 3024751"/>
              <a:gd name="connsiteX9" fmla="*/ 2826933 w 2953502"/>
              <a:gd name="connsiteY9" fmla="*/ 2360908 h 3024751"/>
              <a:gd name="connsiteX10" fmla="*/ 2873428 w 2953502"/>
              <a:gd name="connsiteY10" fmla="*/ 2887850 h 3024751"/>
              <a:gd name="connsiteX11" fmla="*/ 2780438 w 2953502"/>
              <a:gd name="connsiteY11" fmla="*/ 3011836 h 3024751"/>
              <a:gd name="connsiteX12" fmla="*/ 2671950 w 2953502"/>
              <a:gd name="connsiteY12" fmla="*/ 2810358 h 3024751"/>
              <a:gd name="connsiteX13" fmla="*/ 2609956 w 2953502"/>
              <a:gd name="connsiteY13" fmla="*/ 2701870 h 3024751"/>
              <a:gd name="connsiteX14" fmla="*/ 2516967 w 2953502"/>
              <a:gd name="connsiteY14" fmla="*/ 2825857 h 3024751"/>
              <a:gd name="connsiteX15" fmla="*/ 2470472 w 2953502"/>
              <a:gd name="connsiteY15" fmla="*/ 2608881 h 3024751"/>
              <a:gd name="connsiteX16" fmla="*/ 2346485 w 2953502"/>
              <a:gd name="connsiteY16" fmla="*/ 1787470 h 3024751"/>
              <a:gd name="connsiteX17" fmla="*/ 2268994 w 2953502"/>
              <a:gd name="connsiteY17" fmla="*/ 1554996 h 3024751"/>
              <a:gd name="connsiteX18" fmla="*/ 2067516 w 2953502"/>
              <a:gd name="connsiteY18" fmla="*/ 1539497 h 3024751"/>
              <a:gd name="connsiteX19" fmla="*/ 2021021 w 2953502"/>
              <a:gd name="connsiteY19" fmla="*/ 1756474 h 3024751"/>
              <a:gd name="connsiteX20" fmla="*/ 1959028 w 2953502"/>
              <a:gd name="connsiteY20" fmla="*/ 2360908 h 3024751"/>
              <a:gd name="connsiteX21" fmla="*/ 1819543 w 2953502"/>
              <a:gd name="connsiteY21" fmla="*/ 2841355 h 3024751"/>
              <a:gd name="connsiteX22" fmla="*/ 1819543 w 2953502"/>
              <a:gd name="connsiteY22" fmla="*/ 2903348 h 3024751"/>
              <a:gd name="connsiteX23" fmla="*/ 1788546 w 2953502"/>
              <a:gd name="connsiteY23" fmla="*/ 2128433 h 3024751"/>
              <a:gd name="connsiteX24" fmla="*/ 1788546 w 2953502"/>
              <a:gd name="connsiteY24" fmla="*/ 1957952 h 3024751"/>
              <a:gd name="connsiteX25" fmla="*/ 1664560 w 2953502"/>
              <a:gd name="connsiteY25" fmla="*/ 2701870 h 3024751"/>
              <a:gd name="connsiteX26" fmla="*/ 1587068 w 2953502"/>
              <a:gd name="connsiteY26" fmla="*/ 2128433 h 3024751"/>
              <a:gd name="connsiteX27" fmla="*/ 1478580 w 2953502"/>
              <a:gd name="connsiteY27" fmla="*/ 1570494 h 3024751"/>
              <a:gd name="connsiteX28" fmla="*/ 1323597 w 2953502"/>
              <a:gd name="connsiteY28" fmla="*/ 1988948 h 3024751"/>
              <a:gd name="connsiteX29" fmla="*/ 1199611 w 2953502"/>
              <a:gd name="connsiteY29" fmla="*/ 2360908 h 3024751"/>
              <a:gd name="connsiteX30" fmla="*/ 1184112 w 2953502"/>
              <a:gd name="connsiteY30" fmla="*/ 2593382 h 3024751"/>
              <a:gd name="connsiteX31" fmla="*/ 1106621 w 2953502"/>
              <a:gd name="connsiteY31" fmla="*/ 2624379 h 3024751"/>
              <a:gd name="connsiteX32" fmla="*/ 1044628 w 2953502"/>
              <a:gd name="connsiteY32" fmla="*/ 2190426 h 3024751"/>
              <a:gd name="connsiteX33" fmla="*/ 982634 w 2953502"/>
              <a:gd name="connsiteY33" fmla="*/ 1353518 h 3024751"/>
              <a:gd name="connsiteX34" fmla="*/ 905143 w 2953502"/>
              <a:gd name="connsiteY34" fmla="*/ 563104 h 3024751"/>
              <a:gd name="connsiteX35" fmla="*/ 874146 w 2953502"/>
              <a:gd name="connsiteY35" fmla="*/ 361626 h 3024751"/>
              <a:gd name="connsiteX36" fmla="*/ 796655 w 2953502"/>
              <a:gd name="connsiteY36" fmla="*/ 237640 h 3024751"/>
              <a:gd name="connsiteX37" fmla="*/ 796655 w 2953502"/>
              <a:gd name="connsiteY37" fmla="*/ 408121 h 3024751"/>
              <a:gd name="connsiteX38" fmla="*/ 688167 w 2953502"/>
              <a:gd name="connsiteY38" fmla="*/ 780081 h 3024751"/>
              <a:gd name="connsiteX39" fmla="*/ 688167 w 2953502"/>
              <a:gd name="connsiteY39" fmla="*/ 1012555 h 3024751"/>
              <a:gd name="connsiteX40" fmla="*/ 657170 w 2953502"/>
              <a:gd name="connsiteY40" fmla="*/ 578603 h 3024751"/>
              <a:gd name="connsiteX41" fmla="*/ 548682 w 2953502"/>
              <a:gd name="connsiteY41" fmla="*/ 253138 h 3024751"/>
              <a:gd name="connsiteX42" fmla="*/ 455692 w 2953502"/>
              <a:gd name="connsiteY42" fmla="*/ 191145 h 3024751"/>
              <a:gd name="connsiteX43" fmla="*/ 409197 w 2953502"/>
              <a:gd name="connsiteY43" fmla="*/ 671592 h 3024751"/>
              <a:gd name="connsiteX44" fmla="*/ 331706 w 2953502"/>
              <a:gd name="connsiteY44" fmla="*/ 1214033 h 3024751"/>
              <a:gd name="connsiteX45" fmla="*/ 331706 w 2953502"/>
              <a:gd name="connsiteY45" fmla="*/ 1446508 h 3024751"/>
              <a:gd name="connsiteX46" fmla="*/ 223219 w 2953502"/>
              <a:gd name="connsiteY46" fmla="*/ 814951 h 3024751"/>
              <a:gd name="connsiteX47" fmla="*/ 1671019 w 2953502"/>
              <a:gd name="connsiteY47" fmla="*/ 1195951 h 3024751"/>
              <a:gd name="connsiteX48" fmla="*/ 1671019 w 2953502"/>
              <a:gd name="connsiteY48" fmla="*/ 357751 h 3024751"/>
              <a:gd name="connsiteX0" fmla="*/ 1562532 w 2845015"/>
              <a:gd name="connsiteY0" fmla="*/ 357751 h 3024751"/>
              <a:gd name="connsiteX1" fmla="*/ 1638731 w 2845015"/>
              <a:gd name="connsiteY1" fmla="*/ 129151 h 3024751"/>
              <a:gd name="connsiteX2" fmla="*/ 2516968 w 2845015"/>
              <a:gd name="connsiteY2" fmla="*/ 113653 h 3024751"/>
              <a:gd name="connsiteX3" fmla="*/ 2795937 w 2845015"/>
              <a:gd name="connsiteY3" fmla="*/ 144650 h 3024751"/>
              <a:gd name="connsiteX4" fmla="*/ 2811435 w 2845015"/>
              <a:gd name="connsiteY4" fmla="*/ 129152 h 3024751"/>
              <a:gd name="connsiteX5" fmla="*/ 2811435 w 2845015"/>
              <a:gd name="connsiteY5" fmla="*/ 222142 h 3024751"/>
              <a:gd name="connsiteX6" fmla="*/ 2826934 w 2845015"/>
              <a:gd name="connsiteY6" fmla="*/ 1462006 h 3024751"/>
              <a:gd name="connsiteX7" fmla="*/ 2780439 w 2845015"/>
              <a:gd name="connsiteY7" fmla="*/ 1616989 h 3024751"/>
              <a:gd name="connsiteX8" fmla="*/ 2780439 w 2845015"/>
              <a:gd name="connsiteY8" fmla="*/ 2190426 h 3024751"/>
              <a:gd name="connsiteX9" fmla="*/ 2718446 w 2845015"/>
              <a:gd name="connsiteY9" fmla="*/ 2360908 h 3024751"/>
              <a:gd name="connsiteX10" fmla="*/ 2764941 w 2845015"/>
              <a:gd name="connsiteY10" fmla="*/ 2887850 h 3024751"/>
              <a:gd name="connsiteX11" fmla="*/ 2671951 w 2845015"/>
              <a:gd name="connsiteY11" fmla="*/ 3011836 h 3024751"/>
              <a:gd name="connsiteX12" fmla="*/ 2563463 w 2845015"/>
              <a:gd name="connsiteY12" fmla="*/ 2810358 h 3024751"/>
              <a:gd name="connsiteX13" fmla="*/ 2501469 w 2845015"/>
              <a:gd name="connsiteY13" fmla="*/ 2701870 h 3024751"/>
              <a:gd name="connsiteX14" fmla="*/ 2408480 w 2845015"/>
              <a:gd name="connsiteY14" fmla="*/ 2825857 h 3024751"/>
              <a:gd name="connsiteX15" fmla="*/ 2361985 w 2845015"/>
              <a:gd name="connsiteY15" fmla="*/ 2608881 h 3024751"/>
              <a:gd name="connsiteX16" fmla="*/ 2237998 w 2845015"/>
              <a:gd name="connsiteY16" fmla="*/ 1787470 h 3024751"/>
              <a:gd name="connsiteX17" fmla="*/ 2160507 w 2845015"/>
              <a:gd name="connsiteY17" fmla="*/ 1554996 h 3024751"/>
              <a:gd name="connsiteX18" fmla="*/ 1959029 w 2845015"/>
              <a:gd name="connsiteY18" fmla="*/ 1539497 h 3024751"/>
              <a:gd name="connsiteX19" fmla="*/ 1912534 w 2845015"/>
              <a:gd name="connsiteY19" fmla="*/ 1756474 h 3024751"/>
              <a:gd name="connsiteX20" fmla="*/ 1850541 w 2845015"/>
              <a:gd name="connsiteY20" fmla="*/ 2360908 h 3024751"/>
              <a:gd name="connsiteX21" fmla="*/ 1711056 w 2845015"/>
              <a:gd name="connsiteY21" fmla="*/ 2841355 h 3024751"/>
              <a:gd name="connsiteX22" fmla="*/ 1711056 w 2845015"/>
              <a:gd name="connsiteY22" fmla="*/ 2903348 h 3024751"/>
              <a:gd name="connsiteX23" fmla="*/ 1680059 w 2845015"/>
              <a:gd name="connsiteY23" fmla="*/ 2128433 h 3024751"/>
              <a:gd name="connsiteX24" fmla="*/ 1680059 w 2845015"/>
              <a:gd name="connsiteY24" fmla="*/ 1957952 h 3024751"/>
              <a:gd name="connsiteX25" fmla="*/ 1556073 w 2845015"/>
              <a:gd name="connsiteY25" fmla="*/ 2701870 h 3024751"/>
              <a:gd name="connsiteX26" fmla="*/ 1478581 w 2845015"/>
              <a:gd name="connsiteY26" fmla="*/ 2128433 h 3024751"/>
              <a:gd name="connsiteX27" fmla="*/ 1370093 w 2845015"/>
              <a:gd name="connsiteY27" fmla="*/ 1570494 h 3024751"/>
              <a:gd name="connsiteX28" fmla="*/ 1215110 w 2845015"/>
              <a:gd name="connsiteY28" fmla="*/ 1988948 h 3024751"/>
              <a:gd name="connsiteX29" fmla="*/ 1091124 w 2845015"/>
              <a:gd name="connsiteY29" fmla="*/ 2360908 h 3024751"/>
              <a:gd name="connsiteX30" fmla="*/ 1075625 w 2845015"/>
              <a:gd name="connsiteY30" fmla="*/ 2593382 h 3024751"/>
              <a:gd name="connsiteX31" fmla="*/ 998134 w 2845015"/>
              <a:gd name="connsiteY31" fmla="*/ 2624379 h 3024751"/>
              <a:gd name="connsiteX32" fmla="*/ 936141 w 2845015"/>
              <a:gd name="connsiteY32" fmla="*/ 2190426 h 3024751"/>
              <a:gd name="connsiteX33" fmla="*/ 874147 w 2845015"/>
              <a:gd name="connsiteY33" fmla="*/ 1353518 h 3024751"/>
              <a:gd name="connsiteX34" fmla="*/ 796656 w 2845015"/>
              <a:gd name="connsiteY34" fmla="*/ 563104 h 3024751"/>
              <a:gd name="connsiteX35" fmla="*/ 765659 w 2845015"/>
              <a:gd name="connsiteY35" fmla="*/ 361626 h 3024751"/>
              <a:gd name="connsiteX36" fmla="*/ 688168 w 2845015"/>
              <a:gd name="connsiteY36" fmla="*/ 237640 h 3024751"/>
              <a:gd name="connsiteX37" fmla="*/ 688168 w 2845015"/>
              <a:gd name="connsiteY37" fmla="*/ 408121 h 3024751"/>
              <a:gd name="connsiteX38" fmla="*/ 579680 w 2845015"/>
              <a:gd name="connsiteY38" fmla="*/ 780081 h 3024751"/>
              <a:gd name="connsiteX39" fmla="*/ 579680 w 2845015"/>
              <a:gd name="connsiteY39" fmla="*/ 1012555 h 3024751"/>
              <a:gd name="connsiteX40" fmla="*/ 548683 w 2845015"/>
              <a:gd name="connsiteY40" fmla="*/ 578603 h 3024751"/>
              <a:gd name="connsiteX41" fmla="*/ 440195 w 2845015"/>
              <a:gd name="connsiteY41" fmla="*/ 253138 h 3024751"/>
              <a:gd name="connsiteX42" fmla="*/ 347205 w 2845015"/>
              <a:gd name="connsiteY42" fmla="*/ 191145 h 3024751"/>
              <a:gd name="connsiteX43" fmla="*/ 300710 w 2845015"/>
              <a:gd name="connsiteY43" fmla="*/ 671592 h 3024751"/>
              <a:gd name="connsiteX44" fmla="*/ 223219 w 2845015"/>
              <a:gd name="connsiteY44" fmla="*/ 1214033 h 3024751"/>
              <a:gd name="connsiteX45" fmla="*/ 223219 w 2845015"/>
              <a:gd name="connsiteY45" fmla="*/ 1446508 h 3024751"/>
              <a:gd name="connsiteX46" fmla="*/ 1562532 w 2845015"/>
              <a:gd name="connsiteY46" fmla="*/ 1195951 h 3024751"/>
              <a:gd name="connsiteX47" fmla="*/ 1562532 w 2845015"/>
              <a:gd name="connsiteY47"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861232 w 2832100"/>
              <a:gd name="connsiteY33" fmla="*/ 1353518 h 3024751"/>
              <a:gd name="connsiteX34" fmla="*/ 783741 w 2832100"/>
              <a:gd name="connsiteY34" fmla="*/ 563104 h 3024751"/>
              <a:gd name="connsiteX35" fmla="*/ 752744 w 2832100"/>
              <a:gd name="connsiteY35" fmla="*/ 361626 h 3024751"/>
              <a:gd name="connsiteX36" fmla="*/ 675253 w 2832100"/>
              <a:gd name="connsiteY36" fmla="*/ 237640 h 3024751"/>
              <a:gd name="connsiteX37" fmla="*/ 675253 w 2832100"/>
              <a:gd name="connsiteY37" fmla="*/ 408121 h 3024751"/>
              <a:gd name="connsiteX38" fmla="*/ 566765 w 2832100"/>
              <a:gd name="connsiteY38" fmla="*/ 780081 h 3024751"/>
              <a:gd name="connsiteX39" fmla="*/ 566765 w 2832100"/>
              <a:gd name="connsiteY39" fmla="*/ 1012555 h 3024751"/>
              <a:gd name="connsiteX40" fmla="*/ 535768 w 2832100"/>
              <a:gd name="connsiteY40" fmla="*/ 578603 h 3024751"/>
              <a:gd name="connsiteX41" fmla="*/ 427280 w 2832100"/>
              <a:gd name="connsiteY41" fmla="*/ 253138 h 3024751"/>
              <a:gd name="connsiteX42" fmla="*/ 334290 w 2832100"/>
              <a:gd name="connsiteY42" fmla="*/ 191145 h 3024751"/>
              <a:gd name="connsiteX43" fmla="*/ 287795 w 2832100"/>
              <a:gd name="connsiteY43" fmla="*/ 671592 h 3024751"/>
              <a:gd name="connsiteX44" fmla="*/ 210304 w 2832100"/>
              <a:gd name="connsiteY44" fmla="*/ 1214033 h 3024751"/>
              <a:gd name="connsiteX45" fmla="*/ 1549617 w 2832100"/>
              <a:gd name="connsiteY45" fmla="*/ 1195951 h 3024751"/>
              <a:gd name="connsiteX46" fmla="*/ 1549617 w 2832100"/>
              <a:gd name="connsiteY46"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783741 w 2832100"/>
              <a:gd name="connsiteY33" fmla="*/ 563104 h 3024751"/>
              <a:gd name="connsiteX34" fmla="*/ 752744 w 2832100"/>
              <a:gd name="connsiteY34" fmla="*/ 361626 h 3024751"/>
              <a:gd name="connsiteX35" fmla="*/ 675253 w 2832100"/>
              <a:gd name="connsiteY35" fmla="*/ 237640 h 3024751"/>
              <a:gd name="connsiteX36" fmla="*/ 675253 w 2832100"/>
              <a:gd name="connsiteY36" fmla="*/ 408121 h 3024751"/>
              <a:gd name="connsiteX37" fmla="*/ 566765 w 2832100"/>
              <a:gd name="connsiteY37" fmla="*/ 780081 h 3024751"/>
              <a:gd name="connsiteX38" fmla="*/ 566765 w 2832100"/>
              <a:gd name="connsiteY38" fmla="*/ 1012555 h 3024751"/>
              <a:gd name="connsiteX39" fmla="*/ 535768 w 2832100"/>
              <a:gd name="connsiteY39" fmla="*/ 578603 h 3024751"/>
              <a:gd name="connsiteX40" fmla="*/ 427280 w 2832100"/>
              <a:gd name="connsiteY40" fmla="*/ 253138 h 3024751"/>
              <a:gd name="connsiteX41" fmla="*/ 334290 w 2832100"/>
              <a:gd name="connsiteY41" fmla="*/ 191145 h 3024751"/>
              <a:gd name="connsiteX42" fmla="*/ 287795 w 2832100"/>
              <a:gd name="connsiteY42" fmla="*/ 671592 h 3024751"/>
              <a:gd name="connsiteX43" fmla="*/ 210304 w 2832100"/>
              <a:gd name="connsiteY43" fmla="*/ 1214033 h 3024751"/>
              <a:gd name="connsiteX44" fmla="*/ 1549617 w 2832100"/>
              <a:gd name="connsiteY44" fmla="*/ 1195951 h 3024751"/>
              <a:gd name="connsiteX45" fmla="*/ 1549617 w 2832100"/>
              <a:gd name="connsiteY45"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752744 w 2832100"/>
              <a:gd name="connsiteY33" fmla="*/ 361626 h 3024751"/>
              <a:gd name="connsiteX34" fmla="*/ 675253 w 2832100"/>
              <a:gd name="connsiteY34" fmla="*/ 237640 h 3024751"/>
              <a:gd name="connsiteX35" fmla="*/ 675253 w 2832100"/>
              <a:gd name="connsiteY35" fmla="*/ 408121 h 3024751"/>
              <a:gd name="connsiteX36" fmla="*/ 566765 w 2832100"/>
              <a:gd name="connsiteY36" fmla="*/ 780081 h 3024751"/>
              <a:gd name="connsiteX37" fmla="*/ 566765 w 2832100"/>
              <a:gd name="connsiteY37" fmla="*/ 1012555 h 3024751"/>
              <a:gd name="connsiteX38" fmla="*/ 535768 w 2832100"/>
              <a:gd name="connsiteY38" fmla="*/ 578603 h 3024751"/>
              <a:gd name="connsiteX39" fmla="*/ 427280 w 2832100"/>
              <a:gd name="connsiteY39" fmla="*/ 253138 h 3024751"/>
              <a:gd name="connsiteX40" fmla="*/ 334290 w 2832100"/>
              <a:gd name="connsiteY40" fmla="*/ 191145 h 3024751"/>
              <a:gd name="connsiteX41" fmla="*/ 287795 w 2832100"/>
              <a:gd name="connsiteY41" fmla="*/ 671592 h 3024751"/>
              <a:gd name="connsiteX42" fmla="*/ 210304 w 2832100"/>
              <a:gd name="connsiteY42" fmla="*/ 1214033 h 3024751"/>
              <a:gd name="connsiteX43" fmla="*/ 1549617 w 2832100"/>
              <a:gd name="connsiteY43" fmla="*/ 1195951 h 3024751"/>
              <a:gd name="connsiteX44" fmla="*/ 1549617 w 2832100"/>
              <a:gd name="connsiteY44"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752744 w 2832100"/>
              <a:gd name="connsiteY33" fmla="*/ 361626 h 3024751"/>
              <a:gd name="connsiteX34" fmla="*/ 675253 w 2832100"/>
              <a:gd name="connsiteY34" fmla="*/ 237640 h 3024751"/>
              <a:gd name="connsiteX35" fmla="*/ 566765 w 2832100"/>
              <a:gd name="connsiteY35" fmla="*/ 780081 h 3024751"/>
              <a:gd name="connsiteX36" fmla="*/ 566765 w 2832100"/>
              <a:gd name="connsiteY36" fmla="*/ 1012555 h 3024751"/>
              <a:gd name="connsiteX37" fmla="*/ 535768 w 2832100"/>
              <a:gd name="connsiteY37" fmla="*/ 578603 h 3024751"/>
              <a:gd name="connsiteX38" fmla="*/ 427280 w 2832100"/>
              <a:gd name="connsiteY38" fmla="*/ 253138 h 3024751"/>
              <a:gd name="connsiteX39" fmla="*/ 334290 w 2832100"/>
              <a:gd name="connsiteY39" fmla="*/ 191145 h 3024751"/>
              <a:gd name="connsiteX40" fmla="*/ 287795 w 2832100"/>
              <a:gd name="connsiteY40" fmla="*/ 671592 h 3024751"/>
              <a:gd name="connsiteX41" fmla="*/ 210304 w 2832100"/>
              <a:gd name="connsiteY41" fmla="*/ 1214033 h 3024751"/>
              <a:gd name="connsiteX42" fmla="*/ 1549617 w 2832100"/>
              <a:gd name="connsiteY42" fmla="*/ 1195951 h 3024751"/>
              <a:gd name="connsiteX43" fmla="*/ 1549617 w 2832100"/>
              <a:gd name="connsiteY43"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752744 w 2832100"/>
              <a:gd name="connsiteY33" fmla="*/ 361626 h 3024751"/>
              <a:gd name="connsiteX34" fmla="*/ 566765 w 2832100"/>
              <a:gd name="connsiteY34" fmla="*/ 780081 h 3024751"/>
              <a:gd name="connsiteX35" fmla="*/ 566765 w 2832100"/>
              <a:gd name="connsiteY35" fmla="*/ 1012555 h 3024751"/>
              <a:gd name="connsiteX36" fmla="*/ 535768 w 2832100"/>
              <a:gd name="connsiteY36" fmla="*/ 578603 h 3024751"/>
              <a:gd name="connsiteX37" fmla="*/ 427280 w 2832100"/>
              <a:gd name="connsiteY37" fmla="*/ 253138 h 3024751"/>
              <a:gd name="connsiteX38" fmla="*/ 334290 w 2832100"/>
              <a:gd name="connsiteY38" fmla="*/ 191145 h 3024751"/>
              <a:gd name="connsiteX39" fmla="*/ 287795 w 2832100"/>
              <a:gd name="connsiteY39" fmla="*/ 671592 h 3024751"/>
              <a:gd name="connsiteX40" fmla="*/ 210304 w 2832100"/>
              <a:gd name="connsiteY40" fmla="*/ 1214033 h 3024751"/>
              <a:gd name="connsiteX41" fmla="*/ 1549617 w 2832100"/>
              <a:gd name="connsiteY41" fmla="*/ 1195951 h 3024751"/>
              <a:gd name="connsiteX42" fmla="*/ 1549617 w 2832100"/>
              <a:gd name="connsiteY42"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566765 w 2832100"/>
              <a:gd name="connsiteY33" fmla="*/ 780081 h 3024751"/>
              <a:gd name="connsiteX34" fmla="*/ 566765 w 2832100"/>
              <a:gd name="connsiteY34" fmla="*/ 1012555 h 3024751"/>
              <a:gd name="connsiteX35" fmla="*/ 535768 w 2832100"/>
              <a:gd name="connsiteY35" fmla="*/ 578603 h 3024751"/>
              <a:gd name="connsiteX36" fmla="*/ 427280 w 2832100"/>
              <a:gd name="connsiteY36" fmla="*/ 253138 h 3024751"/>
              <a:gd name="connsiteX37" fmla="*/ 334290 w 2832100"/>
              <a:gd name="connsiteY37" fmla="*/ 191145 h 3024751"/>
              <a:gd name="connsiteX38" fmla="*/ 287795 w 2832100"/>
              <a:gd name="connsiteY38" fmla="*/ 671592 h 3024751"/>
              <a:gd name="connsiteX39" fmla="*/ 210304 w 2832100"/>
              <a:gd name="connsiteY39" fmla="*/ 1214033 h 3024751"/>
              <a:gd name="connsiteX40" fmla="*/ 1549617 w 2832100"/>
              <a:gd name="connsiteY40" fmla="*/ 1195951 h 3024751"/>
              <a:gd name="connsiteX41" fmla="*/ 1549617 w 2832100"/>
              <a:gd name="connsiteY41"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566765 w 2832100"/>
              <a:gd name="connsiteY33" fmla="*/ 780081 h 3024751"/>
              <a:gd name="connsiteX34" fmla="*/ 535768 w 2832100"/>
              <a:gd name="connsiteY34" fmla="*/ 578603 h 3024751"/>
              <a:gd name="connsiteX35" fmla="*/ 427280 w 2832100"/>
              <a:gd name="connsiteY35" fmla="*/ 253138 h 3024751"/>
              <a:gd name="connsiteX36" fmla="*/ 334290 w 2832100"/>
              <a:gd name="connsiteY36" fmla="*/ 191145 h 3024751"/>
              <a:gd name="connsiteX37" fmla="*/ 287795 w 2832100"/>
              <a:gd name="connsiteY37" fmla="*/ 671592 h 3024751"/>
              <a:gd name="connsiteX38" fmla="*/ 210304 w 2832100"/>
              <a:gd name="connsiteY38" fmla="*/ 1214033 h 3024751"/>
              <a:gd name="connsiteX39" fmla="*/ 1549617 w 2832100"/>
              <a:gd name="connsiteY39" fmla="*/ 1195951 h 3024751"/>
              <a:gd name="connsiteX40" fmla="*/ 1549617 w 2832100"/>
              <a:gd name="connsiteY40"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535768 w 2832100"/>
              <a:gd name="connsiteY33" fmla="*/ 578603 h 3024751"/>
              <a:gd name="connsiteX34" fmla="*/ 427280 w 2832100"/>
              <a:gd name="connsiteY34" fmla="*/ 253138 h 3024751"/>
              <a:gd name="connsiteX35" fmla="*/ 334290 w 2832100"/>
              <a:gd name="connsiteY35" fmla="*/ 191145 h 3024751"/>
              <a:gd name="connsiteX36" fmla="*/ 287795 w 2832100"/>
              <a:gd name="connsiteY36" fmla="*/ 671592 h 3024751"/>
              <a:gd name="connsiteX37" fmla="*/ 210304 w 2832100"/>
              <a:gd name="connsiteY37" fmla="*/ 1214033 h 3024751"/>
              <a:gd name="connsiteX38" fmla="*/ 1549617 w 2832100"/>
              <a:gd name="connsiteY38" fmla="*/ 1195951 h 3024751"/>
              <a:gd name="connsiteX39" fmla="*/ 1549617 w 2832100"/>
              <a:gd name="connsiteY39"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535768 w 2832100"/>
              <a:gd name="connsiteY33" fmla="*/ 578603 h 3024751"/>
              <a:gd name="connsiteX34" fmla="*/ 334290 w 2832100"/>
              <a:gd name="connsiteY34" fmla="*/ 191145 h 3024751"/>
              <a:gd name="connsiteX35" fmla="*/ 287795 w 2832100"/>
              <a:gd name="connsiteY35" fmla="*/ 671592 h 3024751"/>
              <a:gd name="connsiteX36" fmla="*/ 210304 w 2832100"/>
              <a:gd name="connsiteY36" fmla="*/ 1214033 h 3024751"/>
              <a:gd name="connsiteX37" fmla="*/ 1549617 w 2832100"/>
              <a:gd name="connsiteY37" fmla="*/ 1195951 h 3024751"/>
              <a:gd name="connsiteX38" fmla="*/ 1549617 w 2832100"/>
              <a:gd name="connsiteY38" fmla="*/ 357751 h 3024751"/>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465666 w 2832100"/>
              <a:gd name="connsiteY26" fmla="*/ 2190427 h 3086745"/>
              <a:gd name="connsiteX27" fmla="*/ 1357178 w 2832100"/>
              <a:gd name="connsiteY27" fmla="*/ 1632488 h 3086745"/>
              <a:gd name="connsiteX28" fmla="*/ 1202195 w 2832100"/>
              <a:gd name="connsiteY28" fmla="*/ 2050942 h 3086745"/>
              <a:gd name="connsiteX29" fmla="*/ 1078209 w 2832100"/>
              <a:gd name="connsiteY29" fmla="*/ 2422902 h 3086745"/>
              <a:gd name="connsiteX30" fmla="*/ 1062710 w 2832100"/>
              <a:gd name="connsiteY30" fmla="*/ 2655376 h 3086745"/>
              <a:gd name="connsiteX31" fmla="*/ 985219 w 2832100"/>
              <a:gd name="connsiteY31" fmla="*/ 2686373 h 3086745"/>
              <a:gd name="connsiteX32" fmla="*/ 923226 w 2832100"/>
              <a:gd name="connsiteY32" fmla="*/ 2252420 h 3086745"/>
              <a:gd name="connsiteX33" fmla="*/ 334290 w 2832100"/>
              <a:gd name="connsiteY33" fmla="*/ 253139 h 3086745"/>
              <a:gd name="connsiteX34" fmla="*/ 287795 w 2832100"/>
              <a:gd name="connsiteY34" fmla="*/ 733586 h 3086745"/>
              <a:gd name="connsiteX35" fmla="*/ 210304 w 2832100"/>
              <a:gd name="connsiteY35" fmla="*/ 1276027 h 3086745"/>
              <a:gd name="connsiteX36" fmla="*/ 1549617 w 2832100"/>
              <a:gd name="connsiteY36" fmla="*/ 1257945 h 3086745"/>
              <a:gd name="connsiteX37" fmla="*/ 1549617 w 2832100"/>
              <a:gd name="connsiteY37"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357178 w 2832100"/>
              <a:gd name="connsiteY27" fmla="*/ 1632488 h 3086745"/>
              <a:gd name="connsiteX28" fmla="*/ 1202195 w 2832100"/>
              <a:gd name="connsiteY28" fmla="*/ 2050942 h 3086745"/>
              <a:gd name="connsiteX29" fmla="*/ 1078209 w 2832100"/>
              <a:gd name="connsiteY29" fmla="*/ 2422902 h 3086745"/>
              <a:gd name="connsiteX30" fmla="*/ 1062710 w 2832100"/>
              <a:gd name="connsiteY30" fmla="*/ 2655376 h 3086745"/>
              <a:gd name="connsiteX31" fmla="*/ 985219 w 2832100"/>
              <a:gd name="connsiteY31" fmla="*/ 2686373 h 3086745"/>
              <a:gd name="connsiteX32" fmla="*/ 923226 w 2832100"/>
              <a:gd name="connsiteY32" fmla="*/ 2252420 h 3086745"/>
              <a:gd name="connsiteX33" fmla="*/ 334290 w 2832100"/>
              <a:gd name="connsiteY33" fmla="*/ 253139 h 3086745"/>
              <a:gd name="connsiteX34" fmla="*/ 287795 w 2832100"/>
              <a:gd name="connsiteY34" fmla="*/ 733586 h 3086745"/>
              <a:gd name="connsiteX35" fmla="*/ 210304 w 2832100"/>
              <a:gd name="connsiteY35" fmla="*/ 1276027 h 3086745"/>
              <a:gd name="connsiteX36" fmla="*/ 1549617 w 2832100"/>
              <a:gd name="connsiteY36" fmla="*/ 1257945 h 3086745"/>
              <a:gd name="connsiteX37" fmla="*/ 1549617 w 2832100"/>
              <a:gd name="connsiteY37"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202195 w 2832100"/>
              <a:gd name="connsiteY28" fmla="*/ 2050942 h 3086745"/>
              <a:gd name="connsiteX29" fmla="*/ 1078209 w 2832100"/>
              <a:gd name="connsiteY29" fmla="*/ 2422902 h 3086745"/>
              <a:gd name="connsiteX30" fmla="*/ 1062710 w 2832100"/>
              <a:gd name="connsiteY30" fmla="*/ 2655376 h 3086745"/>
              <a:gd name="connsiteX31" fmla="*/ 985219 w 2832100"/>
              <a:gd name="connsiteY31" fmla="*/ 2686373 h 3086745"/>
              <a:gd name="connsiteX32" fmla="*/ 923226 w 2832100"/>
              <a:gd name="connsiteY32" fmla="*/ 2252420 h 3086745"/>
              <a:gd name="connsiteX33" fmla="*/ 334290 w 2832100"/>
              <a:gd name="connsiteY33" fmla="*/ 253139 h 3086745"/>
              <a:gd name="connsiteX34" fmla="*/ 287795 w 2832100"/>
              <a:gd name="connsiteY34" fmla="*/ 733586 h 3086745"/>
              <a:gd name="connsiteX35" fmla="*/ 210304 w 2832100"/>
              <a:gd name="connsiteY35" fmla="*/ 1276027 h 3086745"/>
              <a:gd name="connsiteX36" fmla="*/ 1549617 w 2832100"/>
              <a:gd name="connsiteY36" fmla="*/ 1257945 h 3086745"/>
              <a:gd name="connsiteX37" fmla="*/ 1549617 w 2832100"/>
              <a:gd name="connsiteY37"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78209 w 2832100"/>
              <a:gd name="connsiteY28" fmla="*/ 2422902 h 3086745"/>
              <a:gd name="connsiteX29" fmla="*/ 1062710 w 2832100"/>
              <a:gd name="connsiteY29" fmla="*/ 2655376 h 3086745"/>
              <a:gd name="connsiteX30" fmla="*/ 985219 w 2832100"/>
              <a:gd name="connsiteY30" fmla="*/ 2686373 h 3086745"/>
              <a:gd name="connsiteX31" fmla="*/ 923226 w 2832100"/>
              <a:gd name="connsiteY31" fmla="*/ 2252420 h 3086745"/>
              <a:gd name="connsiteX32" fmla="*/ 334290 w 2832100"/>
              <a:gd name="connsiteY32" fmla="*/ 253139 h 3086745"/>
              <a:gd name="connsiteX33" fmla="*/ 287795 w 2832100"/>
              <a:gd name="connsiteY33" fmla="*/ 733586 h 3086745"/>
              <a:gd name="connsiteX34" fmla="*/ 210304 w 2832100"/>
              <a:gd name="connsiteY34" fmla="*/ 1276027 h 3086745"/>
              <a:gd name="connsiteX35" fmla="*/ 1549617 w 2832100"/>
              <a:gd name="connsiteY35" fmla="*/ 1257945 h 3086745"/>
              <a:gd name="connsiteX36" fmla="*/ 1549617 w 2832100"/>
              <a:gd name="connsiteY36"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62710 w 2832100"/>
              <a:gd name="connsiteY28" fmla="*/ 2655376 h 3086745"/>
              <a:gd name="connsiteX29" fmla="*/ 985219 w 2832100"/>
              <a:gd name="connsiteY29" fmla="*/ 2686373 h 3086745"/>
              <a:gd name="connsiteX30" fmla="*/ 923226 w 2832100"/>
              <a:gd name="connsiteY30" fmla="*/ 2252420 h 3086745"/>
              <a:gd name="connsiteX31" fmla="*/ 334290 w 2832100"/>
              <a:gd name="connsiteY31" fmla="*/ 253139 h 3086745"/>
              <a:gd name="connsiteX32" fmla="*/ 287795 w 2832100"/>
              <a:gd name="connsiteY32" fmla="*/ 733586 h 3086745"/>
              <a:gd name="connsiteX33" fmla="*/ 210304 w 2832100"/>
              <a:gd name="connsiteY33" fmla="*/ 1276027 h 3086745"/>
              <a:gd name="connsiteX34" fmla="*/ 1549617 w 2832100"/>
              <a:gd name="connsiteY34" fmla="*/ 1257945 h 3086745"/>
              <a:gd name="connsiteX35" fmla="*/ 1549617 w 2832100"/>
              <a:gd name="connsiteY35"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62710 w 2832100"/>
              <a:gd name="connsiteY28" fmla="*/ 2655376 h 3086745"/>
              <a:gd name="connsiteX29" fmla="*/ 923226 w 2832100"/>
              <a:gd name="connsiteY29" fmla="*/ 2252420 h 3086745"/>
              <a:gd name="connsiteX30" fmla="*/ 334290 w 2832100"/>
              <a:gd name="connsiteY30" fmla="*/ 253139 h 3086745"/>
              <a:gd name="connsiteX31" fmla="*/ 287795 w 2832100"/>
              <a:gd name="connsiteY31" fmla="*/ 733586 h 3086745"/>
              <a:gd name="connsiteX32" fmla="*/ 210304 w 2832100"/>
              <a:gd name="connsiteY32" fmla="*/ 1276027 h 3086745"/>
              <a:gd name="connsiteX33" fmla="*/ 1549617 w 2832100"/>
              <a:gd name="connsiteY33" fmla="*/ 1257945 h 3086745"/>
              <a:gd name="connsiteX34" fmla="*/ 1549617 w 2832100"/>
              <a:gd name="connsiteY34"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62710 w 2832100"/>
              <a:gd name="connsiteY28" fmla="*/ 2655376 h 3086745"/>
              <a:gd name="connsiteX29" fmla="*/ 1010773 w 2832100"/>
              <a:gd name="connsiteY29" fmla="*/ 2683974 h 3086745"/>
              <a:gd name="connsiteX30" fmla="*/ 923226 w 2832100"/>
              <a:gd name="connsiteY30" fmla="*/ 2252420 h 3086745"/>
              <a:gd name="connsiteX31" fmla="*/ 334290 w 2832100"/>
              <a:gd name="connsiteY31" fmla="*/ 253139 h 3086745"/>
              <a:gd name="connsiteX32" fmla="*/ 287795 w 2832100"/>
              <a:gd name="connsiteY32" fmla="*/ 733586 h 3086745"/>
              <a:gd name="connsiteX33" fmla="*/ 210304 w 2832100"/>
              <a:gd name="connsiteY33" fmla="*/ 1276027 h 3086745"/>
              <a:gd name="connsiteX34" fmla="*/ 1549617 w 2832100"/>
              <a:gd name="connsiteY34" fmla="*/ 1257945 h 3086745"/>
              <a:gd name="connsiteX35" fmla="*/ 1549617 w 2832100"/>
              <a:gd name="connsiteY35"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62710 w 2832100"/>
              <a:gd name="connsiteY28" fmla="*/ 2655376 h 3086745"/>
              <a:gd name="connsiteX29" fmla="*/ 923226 w 2832100"/>
              <a:gd name="connsiteY29" fmla="*/ 2252420 h 3086745"/>
              <a:gd name="connsiteX30" fmla="*/ 334290 w 2832100"/>
              <a:gd name="connsiteY30" fmla="*/ 253139 h 3086745"/>
              <a:gd name="connsiteX31" fmla="*/ 287795 w 2832100"/>
              <a:gd name="connsiteY31" fmla="*/ 733586 h 3086745"/>
              <a:gd name="connsiteX32" fmla="*/ 210304 w 2832100"/>
              <a:gd name="connsiteY32" fmla="*/ 1276027 h 3086745"/>
              <a:gd name="connsiteX33" fmla="*/ 1549617 w 2832100"/>
              <a:gd name="connsiteY33" fmla="*/ 1257945 h 3086745"/>
              <a:gd name="connsiteX34" fmla="*/ 1549617 w 2832100"/>
              <a:gd name="connsiteY34"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923226 w 2832100"/>
              <a:gd name="connsiteY28" fmla="*/ 2252420 h 3086745"/>
              <a:gd name="connsiteX29" fmla="*/ 334290 w 2832100"/>
              <a:gd name="connsiteY29" fmla="*/ 253139 h 3086745"/>
              <a:gd name="connsiteX30" fmla="*/ 287795 w 2832100"/>
              <a:gd name="connsiteY30" fmla="*/ 733586 h 3086745"/>
              <a:gd name="connsiteX31" fmla="*/ 210304 w 2832100"/>
              <a:gd name="connsiteY31" fmla="*/ 1276027 h 3086745"/>
              <a:gd name="connsiteX32" fmla="*/ 1549617 w 2832100"/>
              <a:gd name="connsiteY32" fmla="*/ 1257945 h 3086745"/>
              <a:gd name="connsiteX33" fmla="*/ 1549617 w 2832100"/>
              <a:gd name="connsiteY33" fmla="*/ 419745 h 3086745"/>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549616 w 2832100"/>
              <a:gd name="connsiteY26" fmla="*/ 1957951 h 3024751"/>
              <a:gd name="connsiteX27" fmla="*/ 1549616 w 2832100"/>
              <a:gd name="connsiteY27" fmla="*/ 1500751 h 3024751"/>
              <a:gd name="connsiteX28" fmla="*/ 334290 w 2832100"/>
              <a:gd name="connsiteY28" fmla="*/ 191145 h 3024751"/>
              <a:gd name="connsiteX29" fmla="*/ 287795 w 2832100"/>
              <a:gd name="connsiteY29" fmla="*/ 671592 h 3024751"/>
              <a:gd name="connsiteX30" fmla="*/ 210304 w 2832100"/>
              <a:gd name="connsiteY30" fmla="*/ 1214033 h 3024751"/>
              <a:gd name="connsiteX31" fmla="*/ 1549617 w 2832100"/>
              <a:gd name="connsiteY31" fmla="*/ 1195951 h 3024751"/>
              <a:gd name="connsiteX32" fmla="*/ 1549617 w 2832100"/>
              <a:gd name="connsiteY32"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549616 w 2832100"/>
              <a:gd name="connsiteY26" fmla="*/ 1957951 h 3024751"/>
              <a:gd name="connsiteX27" fmla="*/ 1549616 w 2832100"/>
              <a:gd name="connsiteY27" fmla="*/ 1500751 h 3024751"/>
              <a:gd name="connsiteX28" fmla="*/ 287795 w 2832100"/>
              <a:gd name="connsiteY28" fmla="*/ 671592 h 3024751"/>
              <a:gd name="connsiteX29" fmla="*/ 210304 w 2832100"/>
              <a:gd name="connsiteY29" fmla="*/ 1214033 h 3024751"/>
              <a:gd name="connsiteX30" fmla="*/ 1549617 w 2832100"/>
              <a:gd name="connsiteY30" fmla="*/ 1195951 h 3024751"/>
              <a:gd name="connsiteX31" fmla="*/ 1549617 w 2832100"/>
              <a:gd name="connsiteY31" fmla="*/ 357751 h 3024751"/>
              <a:gd name="connsiteX0" fmla="*/ 1339313 w 2621796"/>
              <a:gd name="connsiteY0" fmla="*/ 357751 h 3024751"/>
              <a:gd name="connsiteX1" fmla="*/ 1415512 w 2621796"/>
              <a:gd name="connsiteY1" fmla="*/ 129151 h 3024751"/>
              <a:gd name="connsiteX2" fmla="*/ 2293749 w 2621796"/>
              <a:gd name="connsiteY2" fmla="*/ 113653 h 3024751"/>
              <a:gd name="connsiteX3" fmla="*/ 2572718 w 2621796"/>
              <a:gd name="connsiteY3" fmla="*/ 144650 h 3024751"/>
              <a:gd name="connsiteX4" fmla="*/ 2588216 w 2621796"/>
              <a:gd name="connsiteY4" fmla="*/ 129152 h 3024751"/>
              <a:gd name="connsiteX5" fmla="*/ 2588216 w 2621796"/>
              <a:gd name="connsiteY5" fmla="*/ 222142 h 3024751"/>
              <a:gd name="connsiteX6" fmla="*/ 2603715 w 2621796"/>
              <a:gd name="connsiteY6" fmla="*/ 1462006 h 3024751"/>
              <a:gd name="connsiteX7" fmla="*/ 2557220 w 2621796"/>
              <a:gd name="connsiteY7" fmla="*/ 1616989 h 3024751"/>
              <a:gd name="connsiteX8" fmla="*/ 2557220 w 2621796"/>
              <a:gd name="connsiteY8" fmla="*/ 2190426 h 3024751"/>
              <a:gd name="connsiteX9" fmla="*/ 2495227 w 2621796"/>
              <a:gd name="connsiteY9" fmla="*/ 2360908 h 3024751"/>
              <a:gd name="connsiteX10" fmla="*/ 2541722 w 2621796"/>
              <a:gd name="connsiteY10" fmla="*/ 2887850 h 3024751"/>
              <a:gd name="connsiteX11" fmla="*/ 2448732 w 2621796"/>
              <a:gd name="connsiteY11" fmla="*/ 3011836 h 3024751"/>
              <a:gd name="connsiteX12" fmla="*/ 2340244 w 2621796"/>
              <a:gd name="connsiteY12" fmla="*/ 2810358 h 3024751"/>
              <a:gd name="connsiteX13" fmla="*/ 2278250 w 2621796"/>
              <a:gd name="connsiteY13" fmla="*/ 2701870 h 3024751"/>
              <a:gd name="connsiteX14" fmla="*/ 2185261 w 2621796"/>
              <a:gd name="connsiteY14" fmla="*/ 2825857 h 3024751"/>
              <a:gd name="connsiteX15" fmla="*/ 2138766 w 2621796"/>
              <a:gd name="connsiteY15" fmla="*/ 2608881 h 3024751"/>
              <a:gd name="connsiteX16" fmla="*/ 2014779 w 2621796"/>
              <a:gd name="connsiteY16" fmla="*/ 1787470 h 3024751"/>
              <a:gd name="connsiteX17" fmla="*/ 1937288 w 2621796"/>
              <a:gd name="connsiteY17" fmla="*/ 1554996 h 3024751"/>
              <a:gd name="connsiteX18" fmla="*/ 1735810 w 2621796"/>
              <a:gd name="connsiteY18" fmla="*/ 1539497 h 3024751"/>
              <a:gd name="connsiteX19" fmla="*/ 1689315 w 2621796"/>
              <a:gd name="connsiteY19" fmla="*/ 1756474 h 3024751"/>
              <a:gd name="connsiteX20" fmla="*/ 1627322 w 2621796"/>
              <a:gd name="connsiteY20" fmla="*/ 2360908 h 3024751"/>
              <a:gd name="connsiteX21" fmla="*/ 1487837 w 2621796"/>
              <a:gd name="connsiteY21" fmla="*/ 2841355 h 3024751"/>
              <a:gd name="connsiteX22" fmla="*/ 1487837 w 2621796"/>
              <a:gd name="connsiteY22" fmla="*/ 2903348 h 3024751"/>
              <a:gd name="connsiteX23" fmla="*/ 1456840 w 2621796"/>
              <a:gd name="connsiteY23" fmla="*/ 2128433 h 3024751"/>
              <a:gd name="connsiteX24" fmla="*/ 1456840 w 2621796"/>
              <a:gd name="connsiteY24" fmla="*/ 1957952 h 3024751"/>
              <a:gd name="connsiteX25" fmla="*/ 1332854 w 2621796"/>
              <a:gd name="connsiteY25" fmla="*/ 2701870 h 3024751"/>
              <a:gd name="connsiteX26" fmla="*/ 1339312 w 2621796"/>
              <a:gd name="connsiteY26" fmla="*/ 1957951 h 3024751"/>
              <a:gd name="connsiteX27" fmla="*/ 1339312 w 2621796"/>
              <a:gd name="connsiteY27" fmla="*/ 1500751 h 3024751"/>
              <a:gd name="connsiteX28" fmla="*/ 0 w 2621796"/>
              <a:gd name="connsiteY28" fmla="*/ 1214033 h 3024751"/>
              <a:gd name="connsiteX29" fmla="*/ 1339313 w 2621796"/>
              <a:gd name="connsiteY29" fmla="*/ 1195951 h 3024751"/>
              <a:gd name="connsiteX30" fmla="*/ 1339313 w 2621796"/>
              <a:gd name="connsiteY30" fmla="*/ 357751 h 3024751"/>
              <a:gd name="connsiteX0" fmla="*/ 26047 w 1308530"/>
              <a:gd name="connsiteY0" fmla="*/ 357751 h 3024751"/>
              <a:gd name="connsiteX1" fmla="*/ 102246 w 1308530"/>
              <a:gd name="connsiteY1" fmla="*/ 129151 h 3024751"/>
              <a:gd name="connsiteX2" fmla="*/ 980483 w 1308530"/>
              <a:gd name="connsiteY2" fmla="*/ 113653 h 3024751"/>
              <a:gd name="connsiteX3" fmla="*/ 1259452 w 1308530"/>
              <a:gd name="connsiteY3" fmla="*/ 144650 h 3024751"/>
              <a:gd name="connsiteX4" fmla="*/ 1274950 w 1308530"/>
              <a:gd name="connsiteY4" fmla="*/ 129152 h 3024751"/>
              <a:gd name="connsiteX5" fmla="*/ 1274950 w 1308530"/>
              <a:gd name="connsiteY5" fmla="*/ 222142 h 3024751"/>
              <a:gd name="connsiteX6" fmla="*/ 1290449 w 1308530"/>
              <a:gd name="connsiteY6" fmla="*/ 1462006 h 3024751"/>
              <a:gd name="connsiteX7" fmla="*/ 1243954 w 1308530"/>
              <a:gd name="connsiteY7" fmla="*/ 1616989 h 3024751"/>
              <a:gd name="connsiteX8" fmla="*/ 1243954 w 1308530"/>
              <a:gd name="connsiteY8" fmla="*/ 2190426 h 3024751"/>
              <a:gd name="connsiteX9" fmla="*/ 1181961 w 1308530"/>
              <a:gd name="connsiteY9" fmla="*/ 2360908 h 3024751"/>
              <a:gd name="connsiteX10" fmla="*/ 1228456 w 1308530"/>
              <a:gd name="connsiteY10" fmla="*/ 2887850 h 3024751"/>
              <a:gd name="connsiteX11" fmla="*/ 1135466 w 1308530"/>
              <a:gd name="connsiteY11" fmla="*/ 3011836 h 3024751"/>
              <a:gd name="connsiteX12" fmla="*/ 1026978 w 1308530"/>
              <a:gd name="connsiteY12" fmla="*/ 2810358 h 3024751"/>
              <a:gd name="connsiteX13" fmla="*/ 964984 w 1308530"/>
              <a:gd name="connsiteY13" fmla="*/ 2701870 h 3024751"/>
              <a:gd name="connsiteX14" fmla="*/ 871995 w 1308530"/>
              <a:gd name="connsiteY14" fmla="*/ 2825857 h 3024751"/>
              <a:gd name="connsiteX15" fmla="*/ 825500 w 1308530"/>
              <a:gd name="connsiteY15" fmla="*/ 2608881 h 3024751"/>
              <a:gd name="connsiteX16" fmla="*/ 701513 w 1308530"/>
              <a:gd name="connsiteY16" fmla="*/ 1787470 h 3024751"/>
              <a:gd name="connsiteX17" fmla="*/ 624022 w 1308530"/>
              <a:gd name="connsiteY17" fmla="*/ 1554996 h 3024751"/>
              <a:gd name="connsiteX18" fmla="*/ 422544 w 1308530"/>
              <a:gd name="connsiteY18" fmla="*/ 1539497 h 3024751"/>
              <a:gd name="connsiteX19" fmla="*/ 376049 w 1308530"/>
              <a:gd name="connsiteY19" fmla="*/ 1756474 h 3024751"/>
              <a:gd name="connsiteX20" fmla="*/ 314056 w 1308530"/>
              <a:gd name="connsiteY20" fmla="*/ 2360908 h 3024751"/>
              <a:gd name="connsiteX21" fmla="*/ 174571 w 1308530"/>
              <a:gd name="connsiteY21" fmla="*/ 2841355 h 3024751"/>
              <a:gd name="connsiteX22" fmla="*/ 174571 w 1308530"/>
              <a:gd name="connsiteY22" fmla="*/ 2903348 h 3024751"/>
              <a:gd name="connsiteX23" fmla="*/ 143574 w 1308530"/>
              <a:gd name="connsiteY23" fmla="*/ 2128433 h 3024751"/>
              <a:gd name="connsiteX24" fmla="*/ 143574 w 1308530"/>
              <a:gd name="connsiteY24" fmla="*/ 1957952 h 3024751"/>
              <a:gd name="connsiteX25" fmla="*/ 19588 w 1308530"/>
              <a:gd name="connsiteY25" fmla="*/ 2701870 h 3024751"/>
              <a:gd name="connsiteX26" fmla="*/ 26046 w 1308530"/>
              <a:gd name="connsiteY26" fmla="*/ 1957951 h 3024751"/>
              <a:gd name="connsiteX27" fmla="*/ 26046 w 1308530"/>
              <a:gd name="connsiteY27" fmla="*/ 1500751 h 3024751"/>
              <a:gd name="connsiteX28" fmla="*/ 26047 w 1308530"/>
              <a:gd name="connsiteY28" fmla="*/ 1195951 h 3024751"/>
              <a:gd name="connsiteX29" fmla="*/ 26047 w 1308530"/>
              <a:gd name="connsiteY29" fmla="*/ 357751 h 3024751"/>
              <a:gd name="connsiteX0" fmla="*/ 26047 w 1308530"/>
              <a:gd name="connsiteY0" fmla="*/ 357751 h 3190066"/>
              <a:gd name="connsiteX1" fmla="*/ 102246 w 1308530"/>
              <a:gd name="connsiteY1" fmla="*/ 129151 h 3190066"/>
              <a:gd name="connsiteX2" fmla="*/ 980483 w 1308530"/>
              <a:gd name="connsiteY2" fmla="*/ 113653 h 3190066"/>
              <a:gd name="connsiteX3" fmla="*/ 1259452 w 1308530"/>
              <a:gd name="connsiteY3" fmla="*/ 144650 h 3190066"/>
              <a:gd name="connsiteX4" fmla="*/ 1274950 w 1308530"/>
              <a:gd name="connsiteY4" fmla="*/ 129152 h 3190066"/>
              <a:gd name="connsiteX5" fmla="*/ 1274950 w 1308530"/>
              <a:gd name="connsiteY5" fmla="*/ 222142 h 3190066"/>
              <a:gd name="connsiteX6" fmla="*/ 1290449 w 1308530"/>
              <a:gd name="connsiteY6" fmla="*/ 1462006 h 3190066"/>
              <a:gd name="connsiteX7" fmla="*/ 1243954 w 1308530"/>
              <a:gd name="connsiteY7" fmla="*/ 1616989 h 3190066"/>
              <a:gd name="connsiteX8" fmla="*/ 1243954 w 1308530"/>
              <a:gd name="connsiteY8" fmla="*/ 2190426 h 3190066"/>
              <a:gd name="connsiteX9" fmla="*/ 1181961 w 1308530"/>
              <a:gd name="connsiteY9" fmla="*/ 2360908 h 3190066"/>
              <a:gd name="connsiteX10" fmla="*/ 1228456 w 1308530"/>
              <a:gd name="connsiteY10" fmla="*/ 2887850 h 3190066"/>
              <a:gd name="connsiteX11" fmla="*/ 1169046 w 1308530"/>
              <a:gd name="connsiteY11" fmla="*/ 3177151 h 3190066"/>
              <a:gd name="connsiteX12" fmla="*/ 1026978 w 1308530"/>
              <a:gd name="connsiteY12" fmla="*/ 2810358 h 3190066"/>
              <a:gd name="connsiteX13" fmla="*/ 964984 w 1308530"/>
              <a:gd name="connsiteY13" fmla="*/ 2701870 h 3190066"/>
              <a:gd name="connsiteX14" fmla="*/ 871995 w 1308530"/>
              <a:gd name="connsiteY14" fmla="*/ 2825857 h 3190066"/>
              <a:gd name="connsiteX15" fmla="*/ 825500 w 1308530"/>
              <a:gd name="connsiteY15" fmla="*/ 2608881 h 3190066"/>
              <a:gd name="connsiteX16" fmla="*/ 701513 w 1308530"/>
              <a:gd name="connsiteY16" fmla="*/ 1787470 h 3190066"/>
              <a:gd name="connsiteX17" fmla="*/ 624022 w 1308530"/>
              <a:gd name="connsiteY17" fmla="*/ 1554996 h 3190066"/>
              <a:gd name="connsiteX18" fmla="*/ 422544 w 1308530"/>
              <a:gd name="connsiteY18" fmla="*/ 1539497 h 3190066"/>
              <a:gd name="connsiteX19" fmla="*/ 376049 w 1308530"/>
              <a:gd name="connsiteY19" fmla="*/ 1756474 h 3190066"/>
              <a:gd name="connsiteX20" fmla="*/ 314056 w 1308530"/>
              <a:gd name="connsiteY20" fmla="*/ 2360908 h 3190066"/>
              <a:gd name="connsiteX21" fmla="*/ 174571 w 1308530"/>
              <a:gd name="connsiteY21" fmla="*/ 2841355 h 3190066"/>
              <a:gd name="connsiteX22" fmla="*/ 174571 w 1308530"/>
              <a:gd name="connsiteY22" fmla="*/ 2903348 h 3190066"/>
              <a:gd name="connsiteX23" fmla="*/ 143574 w 1308530"/>
              <a:gd name="connsiteY23" fmla="*/ 2128433 h 3190066"/>
              <a:gd name="connsiteX24" fmla="*/ 143574 w 1308530"/>
              <a:gd name="connsiteY24" fmla="*/ 1957952 h 3190066"/>
              <a:gd name="connsiteX25" fmla="*/ 19588 w 1308530"/>
              <a:gd name="connsiteY25" fmla="*/ 2701870 h 3190066"/>
              <a:gd name="connsiteX26" fmla="*/ 26046 w 1308530"/>
              <a:gd name="connsiteY26" fmla="*/ 1957951 h 3190066"/>
              <a:gd name="connsiteX27" fmla="*/ 26046 w 1308530"/>
              <a:gd name="connsiteY27" fmla="*/ 1500751 h 3190066"/>
              <a:gd name="connsiteX28" fmla="*/ 26047 w 1308530"/>
              <a:gd name="connsiteY28" fmla="*/ 1195951 h 3190066"/>
              <a:gd name="connsiteX29" fmla="*/ 26047 w 1308530"/>
              <a:gd name="connsiteY29" fmla="*/ 357751 h 31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8530" h="3190066">
                <a:moveTo>
                  <a:pt x="26047" y="357751"/>
                </a:moveTo>
                <a:lnTo>
                  <a:pt x="102246" y="129151"/>
                </a:lnTo>
                <a:lnTo>
                  <a:pt x="980483" y="113653"/>
                </a:lnTo>
                <a:cubicBezTo>
                  <a:pt x="1251703" y="116236"/>
                  <a:pt x="1210374" y="142067"/>
                  <a:pt x="1259452" y="144650"/>
                </a:cubicBezTo>
                <a:cubicBezTo>
                  <a:pt x="1308530" y="147233"/>
                  <a:pt x="1272367" y="116237"/>
                  <a:pt x="1274950" y="129152"/>
                </a:cubicBezTo>
                <a:cubicBezTo>
                  <a:pt x="1277533" y="142067"/>
                  <a:pt x="1272367" y="0"/>
                  <a:pt x="1274950" y="222142"/>
                </a:cubicBezTo>
                <a:cubicBezTo>
                  <a:pt x="1277533" y="444284"/>
                  <a:pt x="1295615" y="1229532"/>
                  <a:pt x="1290449" y="1462006"/>
                </a:cubicBezTo>
                <a:cubicBezTo>
                  <a:pt x="1285283" y="1694480"/>
                  <a:pt x="1251703" y="1495586"/>
                  <a:pt x="1243954" y="1616989"/>
                </a:cubicBezTo>
                <a:cubicBezTo>
                  <a:pt x="1236205" y="1738392"/>
                  <a:pt x="1254286" y="2066440"/>
                  <a:pt x="1243954" y="2190426"/>
                </a:cubicBezTo>
                <a:cubicBezTo>
                  <a:pt x="1233622" y="2314412"/>
                  <a:pt x="1184544" y="2244671"/>
                  <a:pt x="1181961" y="2360908"/>
                </a:cubicBezTo>
                <a:cubicBezTo>
                  <a:pt x="1179378" y="2477145"/>
                  <a:pt x="1230608" y="2751810"/>
                  <a:pt x="1228456" y="2887850"/>
                </a:cubicBezTo>
                <a:cubicBezTo>
                  <a:pt x="1226304" y="3023890"/>
                  <a:pt x="1202626" y="3190066"/>
                  <a:pt x="1169046" y="3177151"/>
                </a:cubicBezTo>
                <a:cubicBezTo>
                  <a:pt x="1135466" y="3164236"/>
                  <a:pt x="1060988" y="2889571"/>
                  <a:pt x="1026978" y="2810358"/>
                </a:cubicBezTo>
                <a:cubicBezTo>
                  <a:pt x="992968" y="2731145"/>
                  <a:pt x="990814" y="2699287"/>
                  <a:pt x="964984" y="2701870"/>
                </a:cubicBezTo>
                <a:cubicBezTo>
                  <a:pt x="939154" y="2704453"/>
                  <a:pt x="895242" y="2841355"/>
                  <a:pt x="871995" y="2825857"/>
                </a:cubicBezTo>
                <a:cubicBezTo>
                  <a:pt x="848748" y="2810359"/>
                  <a:pt x="853914" y="2781945"/>
                  <a:pt x="825500" y="2608881"/>
                </a:cubicBezTo>
                <a:cubicBezTo>
                  <a:pt x="797086" y="2435817"/>
                  <a:pt x="735093" y="1963117"/>
                  <a:pt x="701513" y="1787470"/>
                </a:cubicBezTo>
                <a:cubicBezTo>
                  <a:pt x="667933" y="1611823"/>
                  <a:pt x="670517" y="1596325"/>
                  <a:pt x="624022" y="1554996"/>
                </a:cubicBezTo>
                <a:cubicBezTo>
                  <a:pt x="577527" y="1513667"/>
                  <a:pt x="463873" y="1505917"/>
                  <a:pt x="422544" y="1539497"/>
                </a:cubicBezTo>
                <a:cubicBezTo>
                  <a:pt x="381215" y="1573077"/>
                  <a:pt x="394130" y="1619572"/>
                  <a:pt x="376049" y="1756474"/>
                </a:cubicBezTo>
                <a:cubicBezTo>
                  <a:pt x="357968" y="1893376"/>
                  <a:pt x="347636" y="2180095"/>
                  <a:pt x="314056" y="2360908"/>
                </a:cubicBezTo>
                <a:cubicBezTo>
                  <a:pt x="280476" y="2541721"/>
                  <a:pt x="197819" y="2750948"/>
                  <a:pt x="174571" y="2841355"/>
                </a:cubicBezTo>
                <a:cubicBezTo>
                  <a:pt x="151323" y="2931762"/>
                  <a:pt x="179737" y="3022168"/>
                  <a:pt x="174571" y="2903348"/>
                </a:cubicBezTo>
                <a:cubicBezTo>
                  <a:pt x="169405" y="2784528"/>
                  <a:pt x="148740" y="2285999"/>
                  <a:pt x="143574" y="2128433"/>
                </a:cubicBezTo>
                <a:cubicBezTo>
                  <a:pt x="138408" y="1970867"/>
                  <a:pt x="164238" y="1862379"/>
                  <a:pt x="143574" y="1957952"/>
                </a:cubicBezTo>
                <a:cubicBezTo>
                  <a:pt x="122910" y="2053525"/>
                  <a:pt x="39176" y="2701870"/>
                  <a:pt x="19588" y="2701870"/>
                </a:cubicBezTo>
                <a:cubicBezTo>
                  <a:pt x="0" y="2701870"/>
                  <a:pt x="24970" y="2158137"/>
                  <a:pt x="26046" y="1957951"/>
                </a:cubicBezTo>
                <a:cubicBezTo>
                  <a:pt x="27122" y="1757765"/>
                  <a:pt x="26046" y="1627751"/>
                  <a:pt x="26046" y="1500751"/>
                </a:cubicBezTo>
                <a:cubicBezTo>
                  <a:pt x="26046" y="1373751"/>
                  <a:pt x="26047" y="1386451"/>
                  <a:pt x="26047" y="1195951"/>
                </a:cubicBezTo>
                <a:lnTo>
                  <a:pt x="26047" y="357751"/>
                </a:lnTo>
                <a:close/>
              </a:path>
            </a:pathLst>
          </a:custGeom>
          <a:solidFill>
            <a:srgbClr val="00B0F0">
              <a:alpha val="62000"/>
            </a:srgbClr>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solidFill>
                  <a:schemeClr val="bg1"/>
                </a:solidFill>
              </a:rPr>
              <a:t>glacial</a:t>
            </a:r>
          </a:p>
          <a:p>
            <a:pPr algn="ctr"/>
            <a:endParaRPr lang="en-US" dirty="0" smtClean="0"/>
          </a:p>
          <a:p>
            <a:pPr algn="ctr"/>
            <a:endParaRPr lang="en-US" dirty="0" smtClean="0"/>
          </a:p>
          <a:p>
            <a:pPr algn="ctr"/>
            <a:endParaRPr lang="en-US" dirty="0" smtClean="0"/>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par>
                                <p:cTn id="8" presetID="22" presetClass="entr" presetSubtype="8"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3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1000"/>
                                        <p:tgtEl>
                                          <p:spTgt spid="7"/>
                                        </p:tgtEl>
                                      </p:cBhvr>
                                    </p:animEffect>
                                  </p:childTnLst>
                                </p:cTn>
                              </p:par>
                              <p:par>
                                <p:cTn id="21" presetID="22" presetClass="entr" presetSubtype="4" fill="hold" grpId="0" nodeType="with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left)">
                                      <p:cBhvr>
                                        <p:cTn id="38" dur="10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bg/>
                                          </p:spTgt>
                                        </p:tgtEl>
                                        <p:attrNameLst>
                                          <p:attrName>style.visibility</p:attrName>
                                        </p:attrNameLst>
                                      </p:cBhvr>
                                      <p:to>
                                        <p:strVal val="visible"/>
                                      </p:to>
                                    </p:set>
                                    <p:animEffect transition="in" filter="fade">
                                      <p:cBhvr>
                                        <p:cTn id="43" dur="1000"/>
                                        <p:tgtEl>
                                          <p:spTgt spid="38">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wipe(left)">
                                      <p:cBhvr>
                                        <p:cTn id="46" dur="1000"/>
                                        <p:tgtEl>
                                          <p:spTgt spid="3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8">
                                            <p:txEl>
                                              <p:pRg st="1" end="1"/>
                                            </p:txEl>
                                          </p:spTgt>
                                        </p:tgtEl>
                                        <p:attrNameLst>
                                          <p:attrName>style.visibility</p:attrName>
                                        </p:attrNameLst>
                                      </p:cBhvr>
                                      <p:to>
                                        <p:strVal val="visible"/>
                                      </p:to>
                                    </p:set>
                                    <p:animEffect transition="in" filter="fade">
                                      <p:cBhvr>
                                        <p:cTn id="51" dur="1000"/>
                                        <p:tgtEl>
                                          <p:spTgt spid="38">
                                            <p:txEl>
                                              <p:pRg st="1" end="1"/>
                                            </p:txEl>
                                          </p:spTgt>
                                        </p:tgtEl>
                                      </p:cBhvr>
                                    </p:animEffect>
                                  </p:childTnLst>
                                </p:cTn>
                              </p:par>
                            </p:childTnLst>
                          </p:cTn>
                        </p:par>
                        <p:par>
                          <p:cTn id="52" fill="hold">
                            <p:stCondLst>
                              <p:cond delay="1000"/>
                            </p:stCondLst>
                            <p:childTnLst>
                              <p:par>
                                <p:cTn id="53" presetID="22" presetClass="entr" presetSubtype="2"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right)">
                                      <p:cBhvr>
                                        <p:cTn id="55" dur="1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8">
                                            <p:txEl>
                                              <p:pRg st="2" end="2"/>
                                            </p:txEl>
                                          </p:spTgt>
                                        </p:tgtEl>
                                        <p:attrNameLst>
                                          <p:attrName>style.visibility</p:attrName>
                                        </p:attrNameLst>
                                      </p:cBhvr>
                                      <p:to>
                                        <p:strVal val="visible"/>
                                      </p:to>
                                    </p:set>
                                    <p:animEffect transition="in" filter="fade">
                                      <p:cBhvr>
                                        <p:cTn id="60" dur="1000"/>
                                        <p:tgtEl>
                                          <p:spTgt spid="38">
                                            <p:txEl>
                                              <p:pRg st="2" end="2"/>
                                            </p:txEl>
                                          </p:spTgt>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left)">
                                      <p:cBhvr>
                                        <p:cTn id="6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7" grpId="0" animBg="1"/>
      <p:bldP spid="38" grpId="0" uiExpand="1" build="allAtOnce" animBg="1"/>
      <p:bldP spid="39"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 Box 4"/>
          <p:cNvSpPr txBox="1">
            <a:spLocks noChangeArrowheads="1"/>
          </p:cNvSpPr>
          <p:nvPr/>
        </p:nvSpPr>
        <p:spPr bwMode="auto">
          <a:xfrm>
            <a:off x="533400" y="2286000"/>
            <a:ext cx="8001000" cy="2308324"/>
          </a:xfrm>
          <a:prstGeom prst="rect">
            <a:avLst/>
          </a:prstGeom>
          <a:ln w="9525">
            <a:noFill/>
            <a:miter lim="800000"/>
            <a:headEnd/>
            <a:tailEnd/>
          </a:ln>
        </p:spPr>
        <p:txBody>
          <a:bodyPr wrap="square">
            <a:spAutoFit/>
          </a:bodyPr>
          <a:lstStyle/>
          <a:p>
            <a:r>
              <a:rPr lang="en-US" sz="3600" b="1" dirty="0" smtClean="0"/>
              <a:t> - presence or expansion of:</a:t>
            </a:r>
          </a:p>
          <a:p>
            <a:pPr lvl="2">
              <a:buFont typeface="Arial" pitchFamily="34" charset="0"/>
              <a:buChar char="•"/>
            </a:pPr>
            <a:r>
              <a:rPr lang="en-US" sz="3600" b="1" dirty="0" smtClean="0"/>
              <a:t> polar ice sheets</a:t>
            </a:r>
          </a:p>
          <a:p>
            <a:pPr lvl="2">
              <a:buFont typeface="Arial" pitchFamily="34" charset="0"/>
              <a:buChar char="•"/>
            </a:pPr>
            <a:r>
              <a:rPr lang="en-US" sz="3600" b="1" dirty="0" smtClean="0"/>
              <a:t> continental ice sheets</a:t>
            </a:r>
          </a:p>
          <a:p>
            <a:pPr lvl="2">
              <a:buFont typeface="Arial" pitchFamily="34" charset="0"/>
              <a:buChar char="•"/>
            </a:pPr>
            <a:r>
              <a:rPr lang="en-US" sz="3600" b="1" dirty="0" smtClean="0"/>
              <a:t> glaciers</a:t>
            </a:r>
          </a:p>
        </p:txBody>
      </p:sp>
      <p:sp useBgFill="1">
        <p:nvSpPr>
          <p:cNvPr id="2" name="Text Box 4"/>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r>
              <a:rPr lang="en-US" sz="5400" b="1" dirty="0" smtClean="0">
                <a:effectLst>
                  <a:outerShdw blurRad="50800" dist="38100" dir="7200000" algn="ctr" rotWithShape="0">
                    <a:srgbClr val="FFFF00"/>
                  </a:outerShdw>
                </a:effectLst>
              </a:rPr>
              <a:t>Ice Ages</a:t>
            </a:r>
            <a:endParaRPr lang="en-US" sz="5400" b="1" dirty="0">
              <a:effectLst>
                <a:outerShdw blurRad="50800" dist="38100" dir="7200000" algn="ctr" rotWithShape="0">
                  <a:srgbClr val="FFFF00"/>
                </a:outerShdw>
              </a:effectLst>
            </a:endParaRPr>
          </a:p>
        </p:txBody>
      </p:sp>
      <p:cxnSp>
        <p:nvCxnSpPr>
          <p:cNvPr id="9" name="Straight Connector 8"/>
          <p:cNvCxnSpPr/>
          <p:nvPr/>
        </p:nvCxnSpPr>
        <p:spPr>
          <a:xfrm>
            <a:off x="3048000" y="533400"/>
            <a:ext cx="2895600"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3" name="Text Box 4"/>
          <p:cNvSpPr txBox="1">
            <a:spLocks noChangeArrowheads="1"/>
          </p:cNvSpPr>
          <p:nvPr/>
        </p:nvSpPr>
        <p:spPr bwMode="auto">
          <a:xfrm>
            <a:off x="0" y="-8930"/>
            <a:ext cx="9144000" cy="923330"/>
          </a:xfrm>
          <a:prstGeom prst="rect">
            <a:avLst/>
          </a:prstGeom>
          <a:ln w="9525">
            <a:noFill/>
            <a:miter lim="800000"/>
            <a:headEnd/>
            <a:tailEnd/>
          </a:ln>
        </p:spPr>
        <p:txBody>
          <a:bodyPr wrap="square">
            <a:spAutoFit/>
          </a:bodyPr>
          <a:lstStyle/>
          <a:p>
            <a:pPr algn="ctr"/>
            <a:r>
              <a:rPr lang="en-US" sz="5400" b="1" dirty="0" smtClean="0"/>
              <a:t>Glacial Ages</a:t>
            </a:r>
            <a:endParaRPr lang="en-US" sz="5400" b="1" dirty="0"/>
          </a:p>
        </p:txBody>
      </p:sp>
      <p:sp useBgFill="1">
        <p:nvSpPr>
          <p:cNvPr id="4" name="Text Box 4"/>
          <p:cNvSpPr txBox="1">
            <a:spLocks noChangeArrowheads="1"/>
          </p:cNvSpPr>
          <p:nvPr/>
        </p:nvSpPr>
        <p:spPr bwMode="auto">
          <a:xfrm>
            <a:off x="533400" y="1066800"/>
            <a:ext cx="8077200" cy="1200329"/>
          </a:xfrm>
          <a:prstGeom prst="rect">
            <a:avLst/>
          </a:prstGeom>
          <a:ln w="9525">
            <a:noFill/>
            <a:miter lim="800000"/>
            <a:headEnd/>
            <a:tailEnd/>
          </a:ln>
        </p:spPr>
        <p:txBody>
          <a:bodyPr wrap="square">
            <a:spAutoFit/>
          </a:bodyPr>
          <a:lstStyle/>
          <a:p>
            <a:r>
              <a:rPr lang="en-US" sz="3600" b="1" dirty="0" smtClean="0"/>
              <a:t> - long term reduction in temperature of</a:t>
            </a:r>
          </a:p>
          <a:p>
            <a:r>
              <a:rPr lang="en-US" sz="3600" b="1" dirty="0" smtClean="0"/>
              <a:t>   earth’s surface and atmosphere</a:t>
            </a:r>
            <a:endParaRPr lang="en-US" sz="3600" b="1" dirty="0"/>
          </a:p>
        </p:txBody>
      </p:sp>
      <p:sp>
        <p:nvSpPr>
          <p:cNvPr id="12" name="TextBox 11"/>
          <p:cNvSpPr txBox="1"/>
          <p:nvPr/>
        </p:nvSpPr>
        <p:spPr>
          <a:xfrm>
            <a:off x="5791200" y="3006804"/>
            <a:ext cx="577402" cy="1107996"/>
          </a:xfrm>
          <a:prstGeom prst="rect">
            <a:avLst/>
          </a:prstGeom>
          <a:noFill/>
        </p:spPr>
        <p:txBody>
          <a:bodyPr wrap="none" rtlCol="0">
            <a:spAutoFit/>
          </a:bodyPr>
          <a:lstStyle/>
          <a:p>
            <a:r>
              <a:rPr lang="en-US" sz="6600" b="1" dirty="0" smtClean="0">
                <a:solidFill>
                  <a:srgbClr val="FF0000"/>
                </a:solidFill>
              </a:rPr>
              <a:t>?</a:t>
            </a:r>
            <a:endParaRPr lang="en-US" sz="6600" b="1" dirty="0">
              <a:solidFill>
                <a:srgbClr val="FF0000"/>
              </a:solidFill>
            </a:endParaRPr>
          </a:p>
        </p:txBody>
      </p:sp>
      <p:cxnSp>
        <p:nvCxnSpPr>
          <p:cNvPr id="16" name="Straight Connector 15"/>
          <p:cNvCxnSpPr/>
          <p:nvPr/>
        </p:nvCxnSpPr>
        <p:spPr>
          <a:xfrm>
            <a:off x="3962400" y="3962400"/>
            <a:ext cx="2362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00400" y="3616404"/>
            <a:ext cx="577402" cy="1107996"/>
          </a:xfrm>
          <a:prstGeom prst="rect">
            <a:avLst/>
          </a:prstGeom>
          <a:noFill/>
        </p:spPr>
        <p:txBody>
          <a:bodyPr wrap="none" rtlCol="0">
            <a:spAutoFit/>
          </a:bodyPr>
          <a:lstStyle/>
          <a:p>
            <a:r>
              <a:rPr lang="en-US" sz="6600" b="1" dirty="0" smtClean="0">
                <a:solidFill>
                  <a:srgbClr val="FF0000"/>
                </a:solidFill>
              </a:rPr>
              <a:t>?</a:t>
            </a:r>
            <a:endParaRPr lang="en-US" sz="6600" b="1" dirty="0">
              <a:solidFill>
                <a:srgbClr val="FF0000"/>
              </a:solidFill>
            </a:endParaRPr>
          </a:p>
        </p:txBody>
      </p:sp>
      <p:cxnSp>
        <p:nvCxnSpPr>
          <p:cNvPr id="18" name="Straight Connector 17"/>
          <p:cNvCxnSpPr/>
          <p:nvPr/>
        </p:nvCxnSpPr>
        <p:spPr>
          <a:xfrm>
            <a:off x="1676400" y="4495800"/>
            <a:ext cx="1981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21" name="Text Box 4"/>
          <p:cNvSpPr txBox="1">
            <a:spLocks noChangeArrowheads="1"/>
          </p:cNvSpPr>
          <p:nvPr/>
        </p:nvSpPr>
        <p:spPr bwMode="auto">
          <a:xfrm rot="20157591">
            <a:off x="5520700" y="3549050"/>
            <a:ext cx="3089561" cy="1200329"/>
          </a:xfrm>
          <a:prstGeom prst="rect">
            <a:avLst/>
          </a:prstGeom>
          <a:ln w="38100">
            <a:solidFill>
              <a:schemeClr val="tx1"/>
            </a:solidFill>
            <a:miter lim="800000"/>
            <a:headEnd/>
            <a:tailEnd/>
          </a:ln>
        </p:spPr>
        <p:txBody>
          <a:bodyPr wrap="square">
            <a:spAutoFit/>
          </a:bodyPr>
          <a:lstStyle/>
          <a:p>
            <a:pPr algn="ctr"/>
            <a:r>
              <a:rPr lang="en-US" sz="3600" b="1" dirty="0" smtClean="0">
                <a:solidFill>
                  <a:srgbClr val="FF0000"/>
                </a:solidFill>
                <a:effectLst>
                  <a:outerShdw dist="50800" dir="5400000" algn="ctr" rotWithShape="0">
                    <a:schemeClr val="tx1"/>
                  </a:outerShdw>
                </a:effectLst>
              </a:rPr>
              <a:t>land glaciers </a:t>
            </a:r>
          </a:p>
          <a:p>
            <a:pPr algn="ctr"/>
            <a:r>
              <a:rPr lang="en-US" sz="3600" b="1" dirty="0" smtClean="0">
                <a:solidFill>
                  <a:srgbClr val="FF0000"/>
                </a:solidFill>
                <a:effectLst>
                  <a:outerShdw dist="50800" dir="5400000" algn="ctr" rotWithShape="0">
                    <a:schemeClr val="tx1"/>
                  </a:outerShdw>
                </a:effectLst>
              </a:rPr>
              <a:t>&gt; 20,000</a:t>
            </a:r>
            <a:r>
              <a:rPr lang="en-US" sz="3600" b="1" baseline="30000" dirty="0" smtClean="0">
                <a:solidFill>
                  <a:srgbClr val="FF0000"/>
                </a:solidFill>
                <a:effectLst>
                  <a:outerShdw dist="50800" dir="5400000" algn="ctr" rotWithShape="0">
                    <a:schemeClr val="tx1"/>
                  </a:outerShdw>
                </a:effectLst>
              </a:rPr>
              <a:t>2 </a:t>
            </a:r>
            <a:r>
              <a:rPr lang="en-US" sz="3600" b="1" dirty="0" smtClean="0">
                <a:solidFill>
                  <a:srgbClr val="FF0000"/>
                </a:solidFill>
                <a:effectLst>
                  <a:outerShdw dist="50800" dir="5400000" algn="ctr" rotWithShape="0">
                    <a:schemeClr val="tx1"/>
                  </a:outerShdw>
                </a:effectLst>
              </a:rPr>
              <a:t>miles</a:t>
            </a:r>
            <a:endParaRPr lang="en-US" sz="3600" b="1" dirty="0">
              <a:solidFill>
                <a:srgbClr val="FF0000"/>
              </a:solidFill>
              <a:effectLst>
                <a:outerShdw dist="50800" dir="5400000" algn="ctr" rotWithShape="0">
                  <a:schemeClr val="tx1"/>
                </a:outerShdw>
              </a:effectLst>
            </a:endParaRPr>
          </a:p>
        </p:txBody>
      </p:sp>
      <p:sp useBgFill="1">
        <p:nvSpPr>
          <p:cNvPr id="11" name="Text Box 4"/>
          <p:cNvSpPr txBox="1">
            <a:spLocks noChangeArrowheads="1"/>
          </p:cNvSpPr>
          <p:nvPr/>
        </p:nvSpPr>
        <p:spPr bwMode="auto">
          <a:xfrm>
            <a:off x="3153815" y="5791200"/>
            <a:ext cx="5990185"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bg1"/>
                  </a:outerShdw>
                </a:effectLst>
                <a:latin typeface="Tempus Sans ITC" pitchFamily="82" charset="0"/>
              </a:rPr>
              <a:t>How do glaciers form?</a:t>
            </a:r>
          </a:p>
        </p:txBody>
      </p:sp>
      <p:sp useBgFill="1">
        <p:nvSpPr>
          <p:cNvPr id="22" name="Text Box 4"/>
          <p:cNvSpPr txBox="1">
            <a:spLocks noChangeArrowheads="1"/>
          </p:cNvSpPr>
          <p:nvPr/>
        </p:nvSpPr>
        <p:spPr bwMode="auto">
          <a:xfrm rot="20157591">
            <a:off x="689550" y="4835528"/>
            <a:ext cx="3793962" cy="1200329"/>
          </a:xfrm>
          <a:prstGeom prst="rect">
            <a:avLst/>
          </a:prstGeom>
          <a:ln w="38100">
            <a:solidFill>
              <a:schemeClr val="tx1"/>
            </a:solidFill>
            <a:miter lim="800000"/>
            <a:headEnd/>
            <a:tailEnd/>
          </a:ln>
        </p:spPr>
        <p:txBody>
          <a:bodyPr wrap="square">
            <a:spAutoFit/>
          </a:bodyPr>
          <a:lstStyle/>
          <a:p>
            <a:pPr algn="ctr"/>
            <a:r>
              <a:rPr lang="en-US" sz="3600" b="1" dirty="0" smtClean="0">
                <a:solidFill>
                  <a:srgbClr val="FF0000"/>
                </a:solidFill>
                <a:effectLst>
                  <a:outerShdw dist="50800" dir="5400000" algn="ctr" rotWithShape="0">
                    <a:schemeClr val="tx1"/>
                  </a:outerShdw>
                </a:effectLst>
              </a:rPr>
              <a:t>body of dense ice</a:t>
            </a:r>
          </a:p>
          <a:p>
            <a:pPr algn="ctr"/>
            <a:r>
              <a:rPr lang="en-US" sz="3600" b="1" dirty="0" smtClean="0">
                <a:solidFill>
                  <a:srgbClr val="FF0000"/>
                </a:solidFill>
                <a:effectLst>
                  <a:outerShdw dist="50800" dir="5400000" algn="ctr" rotWithShape="0">
                    <a:schemeClr val="tx1"/>
                  </a:outerShdw>
                </a:effectLst>
              </a:rPr>
              <a:t>lasting multi-years</a:t>
            </a:r>
            <a:endParaRPr lang="en-US" sz="3600" b="1"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53"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1000"/>
                                        <p:tgtEl>
                                          <p:spTgt spid="4">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1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1000"/>
                                        <p:tgtEl>
                                          <p:spTgt spid="5">
                                            <p:txEl>
                                              <p:pRg st="0" end="0"/>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1000"/>
                                        <p:tgtEl>
                                          <p:spTgt spid="5">
                                            <p:txEl>
                                              <p:pRg st="1" end="1"/>
                                            </p:txEl>
                                          </p:spTgt>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left)">
                                      <p:cBhvr>
                                        <p:cTn id="34" dur="1000"/>
                                        <p:tgtEl>
                                          <p:spTgt spid="5">
                                            <p:txEl>
                                              <p:pRg st="2" end="2"/>
                                            </p:txEl>
                                          </p:spTgt>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wipe(left)">
                                      <p:cBhvr>
                                        <p:cTn id="38" dur="10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1000"/>
                                        <p:tgtEl>
                                          <p:spTgt spid="18"/>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childTnLst>
                                </p:cTn>
                              </p:par>
                            </p:childTnLst>
                          </p:cTn>
                        </p:par>
                        <p:par>
                          <p:cTn id="48" fill="hold">
                            <p:stCondLst>
                              <p:cond delay="2000"/>
                            </p:stCondLst>
                            <p:childTnLst>
                              <p:par>
                                <p:cTn id="49" presetID="22" presetClass="entr" presetSubtype="8"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1000"/>
                                        <p:tgtEl>
                                          <p:spTgt spid="16"/>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par>
                                <p:cTn id="61" presetID="53"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ppt_w</p:attrName>
                                        </p:attrNameLst>
                                      </p:cBhvr>
                                      <p:tavLst>
                                        <p:tav tm="0">
                                          <p:val>
                                            <p:fltVal val="0"/>
                                          </p:val>
                                        </p:tav>
                                        <p:tav tm="100000">
                                          <p:val>
                                            <p:strVal val="#ppt_w"/>
                                          </p:val>
                                        </p:tav>
                                      </p:tavLst>
                                    </p:anim>
                                    <p:anim calcmode="lin" valueType="num">
                                      <p:cBhvr>
                                        <p:cTn id="64" dur="1000" fill="hold"/>
                                        <p:tgtEl>
                                          <p:spTgt spid="22"/>
                                        </p:tgtEl>
                                        <p:attrNameLst>
                                          <p:attrName>ppt_h</p:attrName>
                                        </p:attrNameLst>
                                      </p:cBhvr>
                                      <p:tavLst>
                                        <p:tav tm="0">
                                          <p:val>
                                            <p:fltVal val="0"/>
                                          </p:val>
                                        </p:tav>
                                        <p:tav tm="100000">
                                          <p:val>
                                            <p:strVal val="#ppt_h"/>
                                          </p:val>
                                        </p:tav>
                                      </p:tavLst>
                                    </p:anim>
                                    <p:animEffect transition="in" filter="fade">
                                      <p:cBhvr>
                                        <p:cTn id="65" dur="1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par>
                                <p:cTn id="71" presetID="53"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1000" fill="hold"/>
                                        <p:tgtEl>
                                          <p:spTgt spid="21"/>
                                        </p:tgtEl>
                                        <p:attrNameLst>
                                          <p:attrName>ppt_w</p:attrName>
                                        </p:attrNameLst>
                                      </p:cBhvr>
                                      <p:tavLst>
                                        <p:tav tm="0">
                                          <p:val>
                                            <p:fltVal val="0"/>
                                          </p:val>
                                        </p:tav>
                                        <p:tav tm="100000">
                                          <p:val>
                                            <p:strVal val="#ppt_w"/>
                                          </p:val>
                                        </p:tav>
                                      </p:tavLst>
                                    </p:anim>
                                    <p:anim calcmode="lin" valueType="num">
                                      <p:cBhvr>
                                        <p:cTn id="74" dur="1000" fill="hold"/>
                                        <p:tgtEl>
                                          <p:spTgt spid="21"/>
                                        </p:tgtEl>
                                        <p:attrNameLst>
                                          <p:attrName>ppt_h</p:attrName>
                                        </p:attrNameLst>
                                      </p:cBhvr>
                                      <p:tavLst>
                                        <p:tav tm="0">
                                          <p:val>
                                            <p:fltVal val="0"/>
                                          </p:val>
                                        </p:tav>
                                        <p:tav tm="100000">
                                          <p:val>
                                            <p:strVal val="#ppt_h"/>
                                          </p:val>
                                        </p:tav>
                                      </p:tavLst>
                                    </p:anim>
                                    <p:animEffect transition="in" filter="fade">
                                      <p:cBhvr>
                                        <p:cTn id="75" dur="10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2" grpId="1"/>
      <p:bldP spid="17" grpId="0"/>
      <p:bldP spid="17" grpId="1"/>
      <p:bldP spid="21" grpId="0" animBg="1"/>
      <p:bldP spid="11" grpId="0" animBg="1"/>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1" descr="C:\Documents and Settings\All Users\Documents\geology classes\00-GEOLOGIC MATERIAL\ice movement - last glacial age\000k.jpg"/>
          <p:cNvPicPr>
            <a:picLocks noChangeAspect="1" noChangeArrowheads="1"/>
          </p:cNvPicPr>
          <p:nvPr/>
        </p:nvPicPr>
        <p:blipFill>
          <a:blip r:embed="rId2" cstate="print"/>
          <a:srcRect/>
          <a:stretch>
            <a:fillRect/>
          </a:stretch>
        </p:blipFill>
        <p:spPr bwMode="auto">
          <a:xfrm>
            <a:off x="533400" y="1"/>
            <a:ext cx="8027581" cy="6858000"/>
          </a:xfrm>
          <a:prstGeom prst="rect">
            <a:avLst/>
          </a:prstGeom>
          <a:noFill/>
        </p:spPr>
      </p:pic>
      <p:grpSp>
        <p:nvGrpSpPr>
          <p:cNvPr id="50" name="Group 49"/>
          <p:cNvGrpSpPr/>
          <p:nvPr/>
        </p:nvGrpSpPr>
        <p:grpSpPr>
          <a:xfrm>
            <a:off x="0" y="0"/>
            <a:ext cx="9144000" cy="6629400"/>
            <a:chOff x="0" y="0"/>
            <a:chExt cx="9144000" cy="6629400"/>
          </a:xfrm>
        </p:grpSpPr>
        <p:pic>
          <p:nvPicPr>
            <p:cNvPr id="26" name="Picture 3"/>
            <p:cNvPicPr preferRelativeResize="0">
              <a:picLocks noChangeArrowheads="1"/>
            </p:cNvPicPr>
            <p:nvPr/>
          </p:nvPicPr>
          <p:blipFill>
            <a:blip r:embed="rId3" cstate="print"/>
            <a:srcRect/>
            <a:stretch>
              <a:fillRect/>
            </a:stretch>
          </p:blipFill>
          <p:spPr bwMode="auto">
            <a:xfrm>
              <a:off x="3200558" y="838200"/>
              <a:ext cx="4267200" cy="5791200"/>
            </a:xfrm>
            <a:prstGeom prst="rect">
              <a:avLst/>
            </a:prstGeom>
            <a:noFill/>
            <a:ln w="76200">
              <a:solidFill>
                <a:schemeClr val="tx1"/>
              </a:solidFill>
              <a:miter lim="800000"/>
              <a:headEnd/>
              <a:tailEnd/>
            </a:ln>
            <a:effectLst/>
          </p:spPr>
        </p:pic>
        <p:grpSp>
          <p:nvGrpSpPr>
            <p:cNvPr id="27" name="Group 17"/>
            <p:cNvGrpSpPr/>
            <p:nvPr/>
          </p:nvGrpSpPr>
          <p:grpSpPr>
            <a:xfrm>
              <a:off x="5274014" y="838200"/>
              <a:ext cx="2132762" cy="5621815"/>
              <a:chOff x="4588056" y="838200"/>
              <a:chExt cx="2132762" cy="5621815"/>
            </a:xfrm>
          </p:grpSpPr>
          <p:grpSp>
            <p:nvGrpSpPr>
              <p:cNvPr id="28" name="Group 31"/>
              <p:cNvGrpSpPr/>
              <p:nvPr/>
            </p:nvGrpSpPr>
            <p:grpSpPr>
              <a:xfrm>
                <a:off x="4588056" y="838200"/>
                <a:ext cx="1736544" cy="5621815"/>
                <a:chOff x="4588056" y="838200"/>
                <a:chExt cx="1736544" cy="5621815"/>
              </a:xfrm>
            </p:grpSpPr>
            <p:sp>
              <p:nvSpPr>
                <p:cNvPr id="30" name="Rectangle 29"/>
                <p:cNvSpPr/>
                <p:nvPr/>
              </p:nvSpPr>
              <p:spPr>
                <a:xfrm>
                  <a:off x="4648200" y="838200"/>
                  <a:ext cx="1676400" cy="4267200"/>
                </a:xfrm>
                <a:prstGeom prst="rect">
                  <a:avLst/>
                </a:prstGeom>
                <a:solidFill>
                  <a:schemeClr val="accent6">
                    <a:lumMod val="50000"/>
                    <a:alpha val="4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a:spLocks noChangeArrowheads="1"/>
                </p:cNvSpPr>
                <p:nvPr/>
              </p:nvSpPr>
              <p:spPr bwMode="auto">
                <a:xfrm rot="3233152">
                  <a:off x="4199251" y="5609545"/>
                  <a:ext cx="1239275" cy="461665"/>
                </a:xfrm>
                <a:prstGeom prst="rect">
                  <a:avLst/>
                </a:prstGeom>
                <a:solidFill>
                  <a:schemeClr val="accent6">
                    <a:lumMod val="50000"/>
                  </a:schemeClr>
                </a:solidFill>
                <a:ln w="25400">
                  <a:solidFill>
                    <a:schemeClr val="tx1"/>
                  </a:solidFill>
                  <a:miter lim="800000"/>
                  <a:headEnd/>
                  <a:tailEnd/>
                </a:ln>
              </p:spPr>
              <p:txBody>
                <a:bodyPr wrap="square">
                  <a:spAutoFit/>
                </a:bodyPr>
                <a:lstStyle/>
                <a:p>
                  <a:r>
                    <a:rPr lang="en-US" sz="2400" b="1" dirty="0" smtClean="0">
                      <a:solidFill>
                        <a:schemeClr val="bg1"/>
                      </a:solidFill>
                    </a:rPr>
                    <a:t>-50,000</a:t>
                  </a:r>
                  <a:endParaRPr lang="en-US" sz="2400" b="1" dirty="0">
                    <a:solidFill>
                      <a:schemeClr val="bg1"/>
                    </a:solidFill>
                  </a:endParaRPr>
                </a:p>
              </p:txBody>
            </p:sp>
          </p:grpSp>
          <p:sp>
            <p:nvSpPr>
              <p:cNvPr id="29" name="TextBox 28"/>
              <p:cNvSpPr txBox="1">
                <a:spLocks noChangeArrowheads="1"/>
              </p:cNvSpPr>
              <p:nvPr/>
            </p:nvSpPr>
            <p:spPr bwMode="auto">
              <a:xfrm rot="3233152">
                <a:off x="6311264" y="5154999"/>
                <a:ext cx="357443" cy="461665"/>
              </a:xfrm>
              <a:prstGeom prst="rect">
                <a:avLst/>
              </a:prstGeom>
              <a:solidFill>
                <a:schemeClr val="accent6">
                  <a:lumMod val="50000"/>
                </a:schemeClr>
              </a:solidFill>
              <a:ln w="38100">
                <a:solidFill>
                  <a:schemeClr val="accent6">
                    <a:lumMod val="50000"/>
                  </a:schemeClr>
                </a:solidFill>
                <a:miter lim="800000"/>
                <a:headEnd/>
                <a:tailEnd/>
              </a:ln>
            </p:spPr>
            <p:txBody>
              <a:bodyPr wrap="square">
                <a:spAutoFit/>
              </a:bodyPr>
              <a:lstStyle/>
              <a:p>
                <a:r>
                  <a:rPr lang="en-US" sz="2400" b="1" dirty="0" smtClean="0">
                    <a:solidFill>
                      <a:schemeClr val="bg1"/>
                    </a:solidFill>
                  </a:rPr>
                  <a:t>0</a:t>
                </a:r>
                <a:endParaRPr lang="en-US" sz="2400" b="1" dirty="0">
                  <a:solidFill>
                    <a:schemeClr val="bg1"/>
                  </a:solidFill>
                </a:endParaRPr>
              </a:p>
            </p:txBody>
          </p:sp>
        </p:grpSp>
        <p:sp>
          <p:nvSpPr>
            <p:cNvPr id="32" name="Freeform 3"/>
            <p:cNvSpPr/>
            <p:nvPr/>
          </p:nvSpPr>
          <p:spPr>
            <a:xfrm>
              <a:off x="5231912" y="937650"/>
              <a:ext cx="1308530" cy="3190066"/>
            </a:xfrm>
            <a:custGeom>
              <a:avLst/>
              <a:gdLst>
                <a:gd name="connsiteX0" fmla="*/ 46494 w 2730284"/>
                <a:gd name="connsiteY0" fmla="*/ 129152 h 3024751"/>
                <a:gd name="connsiteX1" fmla="*/ 1053884 w 2730284"/>
                <a:gd name="connsiteY1" fmla="*/ 129152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208867 w 2730284"/>
                <a:gd name="connsiteY28" fmla="*/ 1028053 h 3024751"/>
                <a:gd name="connsiteX29" fmla="*/ 1193369 w 2730284"/>
                <a:gd name="connsiteY29" fmla="*/ 1245030 h 3024751"/>
                <a:gd name="connsiteX30" fmla="*/ 1100379 w 2730284"/>
                <a:gd name="connsiteY30" fmla="*/ 1988948 h 3024751"/>
                <a:gd name="connsiteX31" fmla="*/ 976393 w 2730284"/>
                <a:gd name="connsiteY31" fmla="*/ 2360908 h 3024751"/>
                <a:gd name="connsiteX32" fmla="*/ 960894 w 2730284"/>
                <a:gd name="connsiteY32" fmla="*/ 2593382 h 3024751"/>
                <a:gd name="connsiteX33" fmla="*/ 883403 w 2730284"/>
                <a:gd name="connsiteY33" fmla="*/ 2624379 h 3024751"/>
                <a:gd name="connsiteX34" fmla="*/ 821410 w 2730284"/>
                <a:gd name="connsiteY34" fmla="*/ 2190426 h 3024751"/>
                <a:gd name="connsiteX35" fmla="*/ 759416 w 2730284"/>
                <a:gd name="connsiteY35" fmla="*/ 1353518 h 3024751"/>
                <a:gd name="connsiteX36" fmla="*/ 681925 w 2730284"/>
                <a:gd name="connsiteY36" fmla="*/ 563104 h 3024751"/>
                <a:gd name="connsiteX37" fmla="*/ 650928 w 2730284"/>
                <a:gd name="connsiteY37" fmla="*/ 361626 h 3024751"/>
                <a:gd name="connsiteX38" fmla="*/ 573437 w 2730284"/>
                <a:gd name="connsiteY38" fmla="*/ 237640 h 3024751"/>
                <a:gd name="connsiteX39" fmla="*/ 573437 w 2730284"/>
                <a:gd name="connsiteY39" fmla="*/ 408121 h 3024751"/>
                <a:gd name="connsiteX40" fmla="*/ 464949 w 2730284"/>
                <a:gd name="connsiteY40" fmla="*/ 780081 h 3024751"/>
                <a:gd name="connsiteX41" fmla="*/ 464949 w 2730284"/>
                <a:gd name="connsiteY41" fmla="*/ 1012555 h 3024751"/>
                <a:gd name="connsiteX42" fmla="*/ 433952 w 2730284"/>
                <a:gd name="connsiteY42" fmla="*/ 578603 h 3024751"/>
                <a:gd name="connsiteX43" fmla="*/ 325464 w 2730284"/>
                <a:gd name="connsiteY43" fmla="*/ 253138 h 3024751"/>
                <a:gd name="connsiteX44" fmla="*/ 232474 w 2730284"/>
                <a:gd name="connsiteY44" fmla="*/ 191145 h 3024751"/>
                <a:gd name="connsiteX45" fmla="*/ 185979 w 2730284"/>
                <a:gd name="connsiteY45" fmla="*/ 671592 h 3024751"/>
                <a:gd name="connsiteX46" fmla="*/ 108488 w 2730284"/>
                <a:gd name="connsiteY46" fmla="*/ 1214033 h 3024751"/>
                <a:gd name="connsiteX47" fmla="*/ 108488 w 2730284"/>
                <a:gd name="connsiteY47" fmla="*/ 1446508 h 3024751"/>
                <a:gd name="connsiteX48" fmla="*/ 15498 w 2730284"/>
                <a:gd name="connsiteY48" fmla="*/ 842074 h 3024751"/>
                <a:gd name="connsiteX49" fmla="*/ 15498 w 2730284"/>
                <a:gd name="connsiteY49" fmla="*/ 299633 h 3024751"/>
                <a:gd name="connsiteX50" fmla="*/ 46494 w 2730284"/>
                <a:gd name="connsiteY50" fmla="*/ 129152 h 3024751"/>
                <a:gd name="connsiteX0" fmla="*/ 46494 w 2730284"/>
                <a:gd name="connsiteY0" fmla="*/ 129152 h 3024751"/>
                <a:gd name="connsiteX1" fmla="*/ 1053884 w 2730284"/>
                <a:gd name="connsiteY1" fmla="*/ 129152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193369 w 2730284"/>
                <a:gd name="connsiteY28" fmla="*/ 1245030 h 3024751"/>
                <a:gd name="connsiteX29" fmla="*/ 1100379 w 2730284"/>
                <a:gd name="connsiteY29" fmla="*/ 1988948 h 3024751"/>
                <a:gd name="connsiteX30" fmla="*/ 976393 w 2730284"/>
                <a:gd name="connsiteY30" fmla="*/ 2360908 h 3024751"/>
                <a:gd name="connsiteX31" fmla="*/ 960894 w 2730284"/>
                <a:gd name="connsiteY31" fmla="*/ 2593382 h 3024751"/>
                <a:gd name="connsiteX32" fmla="*/ 883403 w 2730284"/>
                <a:gd name="connsiteY32" fmla="*/ 2624379 h 3024751"/>
                <a:gd name="connsiteX33" fmla="*/ 821410 w 2730284"/>
                <a:gd name="connsiteY33" fmla="*/ 2190426 h 3024751"/>
                <a:gd name="connsiteX34" fmla="*/ 759416 w 2730284"/>
                <a:gd name="connsiteY34" fmla="*/ 1353518 h 3024751"/>
                <a:gd name="connsiteX35" fmla="*/ 681925 w 2730284"/>
                <a:gd name="connsiteY35" fmla="*/ 563104 h 3024751"/>
                <a:gd name="connsiteX36" fmla="*/ 650928 w 2730284"/>
                <a:gd name="connsiteY36" fmla="*/ 361626 h 3024751"/>
                <a:gd name="connsiteX37" fmla="*/ 573437 w 2730284"/>
                <a:gd name="connsiteY37" fmla="*/ 237640 h 3024751"/>
                <a:gd name="connsiteX38" fmla="*/ 573437 w 2730284"/>
                <a:gd name="connsiteY38" fmla="*/ 408121 h 3024751"/>
                <a:gd name="connsiteX39" fmla="*/ 464949 w 2730284"/>
                <a:gd name="connsiteY39" fmla="*/ 780081 h 3024751"/>
                <a:gd name="connsiteX40" fmla="*/ 464949 w 2730284"/>
                <a:gd name="connsiteY40" fmla="*/ 1012555 h 3024751"/>
                <a:gd name="connsiteX41" fmla="*/ 433952 w 2730284"/>
                <a:gd name="connsiteY41" fmla="*/ 578603 h 3024751"/>
                <a:gd name="connsiteX42" fmla="*/ 325464 w 2730284"/>
                <a:gd name="connsiteY42" fmla="*/ 253138 h 3024751"/>
                <a:gd name="connsiteX43" fmla="*/ 232474 w 2730284"/>
                <a:gd name="connsiteY43" fmla="*/ 191145 h 3024751"/>
                <a:gd name="connsiteX44" fmla="*/ 185979 w 2730284"/>
                <a:gd name="connsiteY44" fmla="*/ 671592 h 3024751"/>
                <a:gd name="connsiteX45" fmla="*/ 108488 w 2730284"/>
                <a:gd name="connsiteY45" fmla="*/ 1214033 h 3024751"/>
                <a:gd name="connsiteX46" fmla="*/ 108488 w 2730284"/>
                <a:gd name="connsiteY46" fmla="*/ 1446508 h 3024751"/>
                <a:gd name="connsiteX47" fmla="*/ 15498 w 2730284"/>
                <a:gd name="connsiteY47" fmla="*/ 842074 h 3024751"/>
                <a:gd name="connsiteX48" fmla="*/ 15498 w 2730284"/>
                <a:gd name="connsiteY48" fmla="*/ 299633 h 3024751"/>
                <a:gd name="connsiteX49" fmla="*/ 46494 w 2730284"/>
                <a:gd name="connsiteY49" fmla="*/ 129152 h 3024751"/>
                <a:gd name="connsiteX0" fmla="*/ 46494 w 2730284"/>
                <a:gd name="connsiteY0" fmla="*/ 129152 h 3024751"/>
                <a:gd name="connsiteX1" fmla="*/ 1053884 w 2730284"/>
                <a:gd name="connsiteY1" fmla="*/ 129152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100379 w 2730284"/>
                <a:gd name="connsiteY28" fmla="*/ 1988948 h 3024751"/>
                <a:gd name="connsiteX29" fmla="*/ 976393 w 2730284"/>
                <a:gd name="connsiteY29" fmla="*/ 2360908 h 3024751"/>
                <a:gd name="connsiteX30" fmla="*/ 960894 w 2730284"/>
                <a:gd name="connsiteY30" fmla="*/ 2593382 h 3024751"/>
                <a:gd name="connsiteX31" fmla="*/ 883403 w 2730284"/>
                <a:gd name="connsiteY31" fmla="*/ 2624379 h 3024751"/>
                <a:gd name="connsiteX32" fmla="*/ 821410 w 2730284"/>
                <a:gd name="connsiteY32" fmla="*/ 2190426 h 3024751"/>
                <a:gd name="connsiteX33" fmla="*/ 759416 w 2730284"/>
                <a:gd name="connsiteY33" fmla="*/ 1353518 h 3024751"/>
                <a:gd name="connsiteX34" fmla="*/ 681925 w 2730284"/>
                <a:gd name="connsiteY34" fmla="*/ 563104 h 3024751"/>
                <a:gd name="connsiteX35" fmla="*/ 650928 w 2730284"/>
                <a:gd name="connsiteY35" fmla="*/ 361626 h 3024751"/>
                <a:gd name="connsiteX36" fmla="*/ 573437 w 2730284"/>
                <a:gd name="connsiteY36" fmla="*/ 237640 h 3024751"/>
                <a:gd name="connsiteX37" fmla="*/ 573437 w 2730284"/>
                <a:gd name="connsiteY37" fmla="*/ 408121 h 3024751"/>
                <a:gd name="connsiteX38" fmla="*/ 464949 w 2730284"/>
                <a:gd name="connsiteY38" fmla="*/ 780081 h 3024751"/>
                <a:gd name="connsiteX39" fmla="*/ 464949 w 2730284"/>
                <a:gd name="connsiteY39" fmla="*/ 1012555 h 3024751"/>
                <a:gd name="connsiteX40" fmla="*/ 433952 w 2730284"/>
                <a:gd name="connsiteY40" fmla="*/ 578603 h 3024751"/>
                <a:gd name="connsiteX41" fmla="*/ 325464 w 2730284"/>
                <a:gd name="connsiteY41" fmla="*/ 253138 h 3024751"/>
                <a:gd name="connsiteX42" fmla="*/ 232474 w 2730284"/>
                <a:gd name="connsiteY42" fmla="*/ 191145 h 3024751"/>
                <a:gd name="connsiteX43" fmla="*/ 185979 w 2730284"/>
                <a:gd name="connsiteY43" fmla="*/ 671592 h 3024751"/>
                <a:gd name="connsiteX44" fmla="*/ 108488 w 2730284"/>
                <a:gd name="connsiteY44" fmla="*/ 1214033 h 3024751"/>
                <a:gd name="connsiteX45" fmla="*/ 108488 w 2730284"/>
                <a:gd name="connsiteY45" fmla="*/ 1446508 h 3024751"/>
                <a:gd name="connsiteX46" fmla="*/ 15498 w 2730284"/>
                <a:gd name="connsiteY46" fmla="*/ 842074 h 3024751"/>
                <a:gd name="connsiteX47" fmla="*/ 15498 w 2730284"/>
                <a:gd name="connsiteY47" fmla="*/ 299633 h 3024751"/>
                <a:gd name="connsiteX48" fmla="*/ 46494 w 2730284"/>
                <a:gd name="connsiteY48" fmla="*/ 129152 h 3024751"/>
                <a:gd name="connsiteX0" fmla="*/ 46494 w 2730284"/>
                <a:gd name="connsiteY0" fmla="*/ 129152 h 3024751"/>
                <a:gd name="connsiteX1" fmla="*/ 1524000 w 2730284"/>
                <a:gd name="connsiteY1" fmla="*/ 129151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100379 w 2730284"/>
                <a:gd name="connsiteY28" fmla="*/ 1988948 h 3024751"/>
                <a:gd name="connsiteX29" fmla="*/ 976393 w 2730284"/>
                <a:gd name="connsiteY29" fmla="*/ 2360908 h 3024751"/>
                <a:gd name="connsiteX30" fmla="*/ 960894 w 2730284"/>
                <a:gd name="connsiteY30" fmla="*/ 2593382 h 3024751"/>
                <a:gd name="connsiteX31" fmla="*/ 883403 w 2730284"/>
                <a:gd name="connsiteY31" fmla="*/ 2624379 h 3024751"/>
                <a:gd name="connsiteX32" fmla="*/ 821410 w 2730284"/>
                <a:gd name="connsiteY32" fmla="*/ 2190426 h 3024751"/>
                <a:gd name="connsiteX33" fmla="*/ 759416 w 2730284"/>
                <a:gd name="connsiteY33" fmla="*/ 1353518 h 3024751"/>
                <a:gd name="connsiteX34" fmla="*/ 681925 w 2730284"/>
                <a:gd name="connsiteY34" fmla="*/ 563104 h 3024751"/>
                <a:gd name="connsiteX35" fmla="*/ 650928 w 2730284"/>
                <a:gd name="connsiteY35" fmla="*/ 361626 h 3024751"/>
                <a:gd name="connsiteX36" fmla="*/ 573437 w 2730284"/>
                <a:gd name="connsiteY36" fmla="*/ 237640 h 3024751"/>
                <a:gd name="connsiteX37" fmla="*/ 573437 w 2730284"/>
                <a:gd name="connsiteY37" fmla="*/ 408121 h 3024751"/>
                <a:gd name="connsiteX38" fmla="*/ 464949 w 2730284"/>
                <a:gd name="connsiteY38" fmla="*/ 780081 h 3024751"/>
                <a:gd name="connsiteX39" fmla="*/ 464949 w 2730284"/>
                <a:gd name="connsiteY39" fmla="*/ 1012555 h 3024751"/>
                <a:gd name="connsiteX40" fmla="*/ 433952 w 2730284"/>
                <a:gd name="connsiteY40" fmla="*/ 578603 h 3024751"/>
                <a:gd name="connsiteX41" fmla="*/ 325464 w 2730284"/>
                <a:gd name="connsiteY41" fmla="*/ 253138 h 3024751"/>
                <a:gd name="connsiteX42" fmla="*/ 232474 w 2730284"/>
                <a:gd name="connsiteY42" fmla="*/ 191145 h 3024751"/>
                <a:gd name="connsiteX43" fmla="*/ 185979 w 2730284"/>
                <a:gd name="connsiteY43" fmla="*/ 671592 h 3024751"/>
                <a:gd name="connsiteX44" fmla="*/ 108488 w 2730284"/>
                <a:gd name="connsiteY44" fmla="*/ 1214033 h 3024751"/>
                <a:gd name="connsiteX45" fmla="*/ 108488 w 2730284"/>
                <a:gd name="connsiteY45" fmla="*/ 1446508 h 3024751"/>
                <a:gd name="connsiteX46" fmla="*/ 15498 w 2730284"/>
                <a:gd name="connsiteY46" fmla="*/ 842074 h 3024751"/>
                <a:gd name="connsiteX47" fmla="*/ 15498 w 2730284"/>
                <a:gd name="connsiteY47" fmla="*/ 299633 h 3024751"/>
                <a:gd name="connsiteX48" fmla="*/ 46494 w 2730284"/>
                <a:gd name="connsiteY48" fmla="*/ 129152 h 3024751"/>
                <a:gd name="connsiteX0" fmla="*/ 1447800 w 2730284"/>
                <a:gd name="connsiteY0" fmla="*/ 357751 h 3024751"/>
                <a:gd name="connsiteX1" fmla="*/ 1524000 w 2730284"/>
                <a:gd name="connsiteY1" fmla="*/ 129151 h 3024751"/>
                <a:gd name="connsiteX2" fmla="*/ 2402237 w 2730284"/>
                <a:gd name="connsiteY2" fmla="*/ 113653 h 3024751"/>
                <a:gd name="connsiteX3" fmla="*/ 2681206 w 2730284"/>
                <a:gd name="connsiteY3" fmla="*/ 144650 h 3024751"/>
                <a:gd name="connsiteX4" fmla="*/ 2696704 w 2730284"/>
                <a:gd name="connsiteY4" fmla="*/ 129152 h 3024751"/>
                <a:gd name="connsiteX5" fmla="*/ 2696704 w 2730284"/>
                <a:gd name="connsiteY5" fmla="*/ 222142 h 3024751"/>
                <a:gd name="connsiteX6" fmla="*/ 2712203 w 2730284"/>
                <a:gd name="connsiteY6" fmla="*/ 1462006 h 3024751"/>
                <a:gd name="connsiteX7" fmla="*/ 2665708 w 2730284"/>
                <a:gd name="connsiteY7" fmla="*/ 1616989 h 3024751"/>
                <a:gd name="connsiteX8" fmla="*/ 2665708 w 2730284"/>
                <a:gd name="connsiteY8" fmla="*/ 2190426 h 3024751"/>
                <a:gd name="connsiteX9" fmla="*/ 2603715 w 2730284"/>
                <a:gd name="connsiteY9" fmla="*/ 2360908 h 3024751"/>
                <a:gd name="connsiteX10" fmla="*/ 2650210 w 2730284"/>
                <a:gd name="connsiteY10" fmla="*/ 2887850 h 3024751"/>
                <a:gd name="connsiteX11" fmla="*/ 2557220 w 2730284"/>
                <a:gd name="connsiteY11" fmla="*/ 3011836 h 3024751"/>
                <a:gd name="connsiteX12" fmla="*/ 2448732 w 2730284"/>
                <a:gd name="connsiteY12" fmla="*/ 2810358 h 3024751"/>
                <a:gd name="connsiteX13" fmla="*/ 2386738 w 2730284"/>
                <a:gd name="connsiteY13" fmla="*/ 2701870 h 3024751"/>
                <a:gd name="connsiteX14" fmla="*/ 2293749 w 2730284"/>
                <a:gd name="connsiteY14" fmla="*/ 2825857 h 3024751"/>
                <a:gd name="connsiteX15" fmla="*/ 2247254 w 2730284"/>
                <a:gd name="connsiteY15" fmla="*/ 2608881 h 3024751"/>
                <a:gd name="connsiteX16" fmla="*/ 2123267 w 2730284"/>
                <a:gd name="connsiteY16" fmla="*/ 1787470 h 3024751"/>
                <a:gd name="connsiteX17" fmla="*/ 2045776 w 2730284"/>
                <a:gd name="connsiteY17" fmla="*/ 1554996 h 3024751"/>
                <a:gd name="connsiteX18" fmla="*/ 1844298 w 2730284"/>
                <a:gd name="connsiteY18" fmla="*/ 1539497 h 3024751"/>
                <a:gd name="connsiteX19" fmla="*/ 1797803 w 2730284"/>
                <a:gd name="connsiteY19" fmla="*/ 1756474 h 3024751"/>
                <a:gd name="connsiteX20" fmla="*/ 1735810 w 2730284"/>
                <a:gd name="connsiteY20" fmla="*/ 2360908 h 3024751"/>
                <a:gd name="connsiteX21" fmla="*/ 1596325 w 2730284"/>
                <a:gd name="connsiteY21" fmla="*/ 2841355 h 3024751"/>
                <a:gd name="connsiteX22" fmla="*/ 1596325 w 2730284"/>
                <a:gd name="connsiteY22" fmla="*/ 2903348 h 3024751"/>
                <a:gd name="connsiteX23" fmla="*/ 1565328 w 2730284"/>
                <a:gd name="connsiteY23" fmla="*/ 2128433 h 3024751"/>
                <a:gd name="connsiteX24" fmla="*/ 1565328 w 2730284"/>
                <a:gd name="connsiteY24" fmla="*/ 1957952 h 3024751"/>
                <a:gd name="connsiteX25" fmla="*/ 1441342 w 2730284"/>
                <a:gd name="connsiteY25" fmla="*/ 2701870 h 3024751"/>
                <a:gd name="connsiteX26" fmla="*/ 1363850 w 2730284"/>
                <a:gd name="connsiteY26" fmla="*/ 2128433 h 3024751"/>
                <a:gd name="connsiteX27" fmla="*/ 1255362 w 2730284"/>
                <a:gd name="connsiteY27" fmla="*/ 1570494 h 3024751"/>
                <a:gd name="connsiteX28" fmla="*/ 1100379 w 2730284"/>
                <a:gd name="connsiteY28" fmla="*/ 1988948 h 3024751"/>
                <a:gd name="connsiteX29" fmla="*/ 976393 w 2730284"/>
                <a:gd name="connsiteY29" fmla="*/ 2360908 h 3024751"/>
                <a:gd name="connsiteX30" fmla="*/ 960894 w 2730284"/>
                <a:gd name="connsiteY30" fmla="*/ 2593382 h 3024751"/>
                <a:gd name="connsiteX31" fmla="*/ 883403 w 2730284"/>
                <a:gd name="connsiteY31" fmla="*/ 2624379 h 3024751"/>
                <a:gd name="connsiteX32" fmla="*/ 821410 w 2730284"/>
                <a:gd name="connsiteY32" fmla="*/ 2190426 h 3024751"/>
                <a:gd name="connsiteX33" fmla="*/ 759416 w 2730284"/>
                <a:gd name="connsiteY33" fmla="*/ 1353518 h 3024751"/>
                <a:gd name="connsiteX34" fmla="*/ 681925 w 2730284"/>
                <a:gd name="connsiteY34" fmla="*/ 563104 h 3024751"/>
                <a:gd name="connsiteX35" fmla="*/ 650928 w 2730284"/>
                <a:gd name="connsiteY35" fmla="*/ 361626 h 3024751"/>
                <a:gd name="connsiteX36" fmla="*/ 573437 w 2730284"/>
                <a:gd name="connsiteY36" fmla="*/ 237640 h 3024751"/>
                <a:gd name="connsiteX37" fmla="*/ 573437 w 2730284"/>
                <a:gd name="connsiteY37" fmla="*/ 408121 h 3024751"/>
                <a:gd name="connsiteX38" fmla="*/ 464949 w 2730284"/>
                <a:gd name="connsiteY38" fmla="*/ 780081 h 3024751"/>
                <a:gd name="connsiteX39" fmla="*/ 464949 w 2730284"/>
                <a:gd name="connsiteY39" fmla="*/ 1012555 h 3024751"/>
                <a:gd name="connsiteX40" fmla="*/ 433952 w 2730284"/>
                <a:gd name="connsiteY40" fmla="*/ 578603 h 3024751"/>
                <a:gd name="connsiteX41" fmla="*/ 325464 w 2730284"/>
                <a:gd name="connsiteY41" fmla="*/ 253138 h 3024751"/>
                <a:gd name="connsiteX42" fmla="*/ 232474 w 2730284"/>
                <a:gd name="connsiteY42" fmla="*/ 191145 h 3024751"/>
                <a:gd name="connsiteX43" fmla="*/ 185979 w 2730284"/>
                <a:gd name="connsiteY43" fmla="*/ 671592 h 3024751"/>
                <a:gd name="connsiteX44" fmla="*/ 108488 w 2730284"/>
                <a:gd name="connsiteY44" fmla="*/ 1214033 h 3024751"/>
                <a:gd name="connsiteX45" fmla="*/ 108488 w 2730284"/>
                <a:gd name="connsiteY45" fmla="*/ 1446508 h 3024751"/>
                <a:gd name="connsiteX46" fmla="*/ 15498 w 2730284"/>
                <a:gd name="connsiteY46" fmla="*/ 842074 h 3024751"/>
                <a:gd name="connsiteX47" fmla="*/ 15498 w 2730284"/>
                <a:gd name="connsiteY47" fmla="*/ 299633 h 3024751"/>
                <a:gd name="connsiteX48" fmla="*/ 1447800 w 2730284"/>
                <a:gd name="connsiteY48" fmla="*/ 357751 h 3024751"/>
                <a:gd name="connsiteX0" fmla="*/ 1668221 w 2950705"/>
                <a:gd name="connsiteY0" fmla="*/ 357751 h 3024751"/>
                <a:gd name="connsiteX1" fmla="*/ 1744421 w 2950705"/>
                <a:gd name="connsiteY1" fmla="*/ 129151 h 3024751"/>
                <a:gd name="connsiteX2" fmla="*/ 2622658 w 2950705"/>
                <a:gd name="connsiteY2" fmla="*/ 113653 h 3024751"/>
                <a:gd name="connsiteX3" fmla="*/ 2901627 w 2950705"/>
                <a:gd name="connsiteY3" fmla="*/ 144650 h 3024751"/>
                <a:gd name="connsiteX4" fmla="*/ 2917125 w 2950705"/>
                <a:gd name="connsiteY4" fmla="*/ 129152 h 3024751"/>
                <a:gd name="connsiteX5" fmla="*/ 2917125 w 2950705"/>
                <a:gd name="connsiteY5" fmla="*/ 222142 h 3024751"/>
                <a:gd name="connsiteX6" fmla="*/ 2932624 w 2950705"/>
                <a:gd name="connsiteY6" fmla="*/ 1462006 h 3024751"/>
                <a:gd name="connsiteX7" fmla="*/ 2886129 w 2950705"/>
                <a:gd name="connsiteY7" fmla="*/ 1616989 h 3024751"/>
                <a:gd name="connsiteX8" fmla="*/ 2886129 w 2950705"/>
                <a:gd name="connsiteY8" fmla="*/ 2190426 h 3024751"/>
                <a:gd name="connsiteX9" fmla="*/ 2824136 w 2950705"/>
                <a:gd name="connsiteY9" fmla="*/ 2360908 h 3024751"/>
                <a:gd name="connsiteX10" fmla="*/ 2870631 w 2950705"/>
                <a:gd name="connsiteY10" fmla="*/ 2887850 h 3024751"/>
                <a:gd name="connsiteX11" fmla="*/ 2777641 w 2950705"/>
                <a:gd name="connsiteY11" fmla="*/ 3011836 h 3024751"/>
                <a:gd name="connsiteX12" fmla="*/ 2669153 w 2950705"/>
                <a:gd name="connsiteY12" fmla="*/ 2810358 h 3024751"/>
                <a:gd name="connsiteX13" fmla="*/ 2607159 w 2950705"/>
                <a:gd name="connsiteY13" fmla="*/ 2701870 h 3024751"/>
                <a:gd name="connsiteX14" fmla="*/ 2514170 w 2950705"/>
                <a:gd name="connsiteY14" fmla="*/ 2825857 h 3024751"/>
                <a:gd name="connsiteX15" fmla="*/ 2467675 w 2950705"/>
                <a:gd name="connsiteY15" fmla="*/ 2608881 h 3024751"/>
                <a:gd name="connsiteX16" fmla="*/ 2343688 w 2950705"/>
                <a:gd name="connsiteY16" fmla="*/ 1787470 h 3024751"/>
                <a:gd name="connsiteX17" fmla="*/ 2266197 w 2950705"/>
                <a:gd name="connsiteY17" fmla="*/ 1554996 h 3024751"/>
                <a:gd name="connsiteX18" fmla="*/ 2064719 w 2950705"/>
                <a:gd name="connsiteY18" fmla="*/ 1539497 h 3024751"/>
                <a:gd name="connsiteX19" fmla="*/ 2018224 w 2950705"/>
                <a:gd name="connsiteY19" fmla="*/ 1756474 h 3024751"/>
                <a:gd name="connsiteX20" fmla="*/ 1956231 w 2950705"/>
                <a:gd name="connsiteY20" fmla="*/ 2360908 h 3024751"/>
                <a:gd name="connsiteX21" fmla="*/ 1816746 w 2950705"/>
                <a:gd name="connsiteY21" fmla="*/ 2841355 h 3024751"/>
                <a:gd name="connsiteX22" fmla="*/ 1816746 w 2950705"/>
                <a:gd name="connsiteY22" fmla="*/ 2903348 h 3024751"/>
                <a:gd name="connsiteX23" fmla="*/ 1785749 w 2950705"/>
                <a:gd name="connsiteY23" fmla="*/ 2128433 h 3024751"/>
                <a:gd name="connsiteX24" fmla="*/ 1785749 w 2950705"/>
                <a:gd name="connsiteY24" fmla="*/ 1957952 h 3024751"/>
                <a:gd name="connsiteX25" fmla="*/ 1661763 w 2950705"/>
                <a:gd name="connsiteY25" fmla="*/ 2701870 h 3024751"/>
                <a:gd name="connsiteX26" fmla="*/ 1584271 w 2950705"/>
                <a:gd name="connsiteY26" fmla="*/ 2128433 h 3024751"/>
                <a:gd name="connsiteX27" fmla="*/ 1475783 w 2950705"/>
                <a:gd name="connsiteY27" fmla="*/ 1570494 h 3024751"/>
                <a:gd name="connsiteX28" fmla="*/ 1320800 w 2950705"/>
                <a:gd name="connsiteY28" fmla="*/ 1988948 h 3024751"/>
                <a:gd name="connsiteX29" fmla="*/ 1196814 w 2950705"/>
                <a:gd name="connsiteY29" fmla="*/ 2360908 h 3024751"/>
                <a:gd name="connsiteX30" fmla="*/ 1181315 w 2950705"/>
                <a:gd name="connsiteY30" fmla="*/ 2593382 h 3024751"/>
                <a:gd name="connsiteX31" fmla="*/ 1103824 w 2950705"/>
                <a:gd name="connsiteY31" fmla="*/ 2624379 h 3024751"/>
                <a:gd name="connsiteX32" fmla="*/ 1041831 w 2950705"/>
                <a:gd name="connsiteY32" fmla="*/ 2190426 h 3024751"/>
                <a:gd name="connsiteX33" fmla="*/ 979837 w 2950705"/>
                <a:gd name="connsiteY33" fmla="*/ 1353518 h 3024751"/>
                <a:gd name="connsiteX34" fmla="*/ 902346 w 2950705"/>
                <a:gd name="connsiteY34" fmla="*/ 563104 h 3024751"/>
                <a:gd name="connsiteX35" fmla="*/ 871349 w 2950705"/>
                <a:gd name="connsiteY35" fmla="*/ 361626 h 3024751"/>
                <a:gd name="connsiteX36" fmla="*/ 793858 w 2950705"/>
                <a:gd name="connsiteY36" fmla="*/ 237640 h 3024751"/>
                <a:gd name="connsiteX37" fmla="*/ 793858 w 2950705"/>
                <a:gd name="connsiteY37" fmla="*/ 408121 h 3024751"/>
                <a:gd name="connsiteX38" fmla="*/ 685370 w 2950705"/>
                <a:gd name="connsiteY38" fmla="*/ 780081 h 3024751"/>
                <a:gd name="connsiteX39" fmla="*/ 685370 w 2950705"/>
                <a:gd name="connsiteY39" fmla="*/ 1012555 h 3024751"/>
                <a:gd name="connsiteX40" fmla="*/ 654373 w 2950705"/>
                <a:gd name="connsiteY40" fmla="*/ 578603 h 3024751"/>
                <a:gd name="connsiteX41" fmla="*/ 545885 w 2950705"/>
                <a:gd name="connsiteY41" fmla="*/ 253138 h 3024751"/>
                <a:gd name="connsiteX42" fmla="*/ 452895 w 2950705"/>
                <a:gd name="connsiteY42" fmla="*/ 191145 h 3024751"/>
                <a:gd name="connsiteX43" fmla="*/ 406400 w 2950705"/>
                <a:gd name="connsiteY43" fmla="*/ 671592 h 3024751"/>
                <a:gd name="connsiteX44" fmla="*/ 328909 w 2950705"/>
                <a:gd name="connsiteY44" fmla="*/ 1214033 h 3024751"/>
                <a:gd name="connsiteX45" fmla="*/ 328909 w 2950705"/>
                <a:gd name="connsiteY45" fmla="*/ 1446508 h 3024751"/>
                <a:gd name="connsiteX46" fmla="*/ 235919 w 2950705"/>
                <a:gd name="connsiteY46" fmla="*/ 842074 h 3024751"/>
                <a:gd name="connsiteX47" fmla="*/ 1744421 w 2950705"/>
                <a:gd name="connsiteY47" fmla="*/ 1119751 h 3024751"/>
                <a:gd name="connsiteX48" fmla="*/ 1668221 w 2950705"/>
                <a:gd name="connsiteY48" fmla="*/ 357751 h 3024751"/>
                <a:gd name="connsiteX0" fmla="*/ 1668222 w 2950705"/>
                <a:gd name="connsiteY0" fmla="*/ 357751 h 3024751"/>
                <a:gd name="connsiteX1" fmla="*/ 1744421 w 2950705"/>
                <a:gd name="connsiteY1" fmla="*/ 129151 h 3024751"/>
                <a:gd name="connsiteX2" fmla="*/ 2622658 w 2950705"/>
                <a:gd name="connsiteY2" fmla="*/ 113653 h 3024751"/>
                <a:gd name="connsiteX3" fmla="*/ 2901627 w 2950705"/>
                <a:gd name="connsiteY3" fmla="*/ 144650 h 3024751"/>
                <a:gd name="connsiteX4" fmla="*/ 2917125 w 2950705"/>
                <a:gd name="connsiteY4" fmla="*/ 129152 h 3024751"/>
                <a:gd name="connsiteX5" fmla="*/ 2917125 w 2950705"/>
                <a:gd name="connsiteY5" fmla="*/ 222142 h 3024751"/>
                <a:gd name="connsiteX6" fmla="*/ 2932624 w 2950705"/>
                <a:gd name="connsiteY6" fmla="*/ 1462006 h 3024751"/>
                <a:gd name="connsiteX7" fmla="*/ 2886129 w 2950705"/>
                <a:gd name="connsiteY7" fmla="*/ 1616989 h 3024751"/>
                <a:gd name="connsiteX8" fmla="*/ 2886129 w 2950705"/>
                <a:gd name="connsiteY8" fmla="*/ 2190426 h 3024751"/>
                <a:gd name="connsiteX9" fmla="*/ 2824136 w 2950705"/>
                <a:gd name="connsiteY9" fmla="*/ 2360908 h 3024751"/>
                <a:gd name="connsiteX10" fmla="*/ 2870631 w 2950705"/>
                <a:gd name="connsiteY10" fmla="*/ 2887850 h 3024751"/>
                <a:gd name="connsiteX11" fmla="*/ 2777641 w 2950705"/>
                <a:gd name="connsiteY11" fmla="*/ 3011836 h 3024751"/>
                <a:gd name="connsiteX12" fmla="*/ 2669153 w 2950705"/>
                <a:gd name="connsiteY12" fmla="*/ 2810358 h 3024751"/>
                <a:gd name="connsiteX13" fmla="*/ 2607159 w 2950705"/>
                <a:gd name="connsiteY13" fmla="*/ 2701870 h 3024751"/>
                <a:gd name="connsiteX14" fmla="*/ 2514170 w 2950705"/>
                <a:gd name="connsiteY14" fmla="*/ 2825857 h 3024751"/>
                <a:gd name="connsiteX15" fmla="*/ 2467675 w 2950705"/>
                <a:gd name="connsiteY15" fmla="*/ 2608881 h 3024751"/>
                <a:gd name="connsiteX16" fmla="*/ 2343688 w 2950705"/>
                <a:gd name="connsiteY16" fmla="*/ 1787470 h 3024751"/>
                <a:gd name="connsiteX17" fmla="*/ 2266197 w 2950705"/>
                <a:gd name="connsiteY17" fmla="*/ 1554996 h 3024751"/>
                <a:gd name="connsiteX18" fmla="*/ 2064719 w 2950705"/>
                <a:gd name="connsiteY18" fmla="*/ 1539497 h 3024751"/>
                <a:gd name="connsiteX19" fmla="*/ 2018224 w 2950705"/>
                <a:gd name="connsiteY19" fmla="*/ 1756474 h 3024751"/>
                <a:gd name="connsiteX20" fmla="*/ 1956231 w 2950705"/>
                <a:gd name="connsiteY20" fmla="*/ 2360908 h 3024751"/>
                <a:gd name="connsiteX21" fmla="*/ 1816746 w 2950705"/>
                <a:gd name="connsiteY21" fmla="*/ 2841355 h 3024751"/>
                <a:gd name="connsiteX22" fmla="*/ 1816746 w 2950705"/>
                <a:gd name="connsiteY22" fmla="*/ 2903348 h 3024751"/>
                <a:gd name="connsiteX23" fmla="*/ 1785749 w 2950705"/>
                <a:gd name="connsiteY23" fmla="*/ 2128433 h 3024751"/>
                <a:gd name="connsiteX24" fmla="*/ 1785749 w 2950705"/>
                <a:gd name="connsiteY24" fmla="*/ 1957952 h 3024751"/>
                <a:gd name="connsiteX25" fmla="*/ 1661763 w 2950705"/>
                <a:gd name="connsiteY25" fmla="*/ 2701870 h 3024751"/>
                <a:gd name="connsiteX26" fmla="*/ 1584271 w 2950705"/>
                <a:gd name="connsiteY26" fmla="*/ 2128433 h 3024751"/>
                <a:gd name="connsiteX27" fmla="*/ 1475783 w 2950705"/>
                <a:gd name="connsiteY27" fmla="*/ 1570494 h 3024751"/>
                <a:gd name="connsiteX28" fmla="*/ 1320800 w 2950705"/>
                <a:gd name="connsiteY28" fmla="*/ 1988948 h 3024751"/>
                <a:gd name="connsiteX29" fmla="*/ 1196814 w 2950705"/>
                <a:gd name="connsiteY29" fmla="*/ 2360908 h 3024751"/>
                <a:gd name="connsiteX30" fmla="*/ 1181315 w 2950705"/>
                <a:gd name="connsiteY30" fmla="*/ 2593382 h 3024751"/>
                <a:gd name="connsiteX31" fmla="*/ 1103824 w 2950705"/>
                <a:gd name="connsiteY31" fmla="*/ 2624379 h 3024751"/>
                <a:gd name="connsiteX32" fmla="*/ 1041831 w 2950705"/>
                <a:gd name="connsiteY32" fmla="*/ 2190426 h 3024751"/>
                <a:gd name="connsiteX33" fmla="*/ 979837 w 2950705"/>
                <a:gd name="connsiteY33" fmla="*/ 1353518 h 3024751"/>
                <a:gd name="connsiteX34" fmla="*/ 902346 w 2950705"/>
                <a:gd name="connsiteY34" fmla="*/ 563104 h 3024751"/>
                <a:gd name="connsiteX35" fmla="*/ 871349 w 2950705"/>
                <a:gd name="connsiteY35" fmla="*/ 361626 h 3024751"/>
                <a:gd name="connsiteX36" fmla="*/ 793858 w 2950705"/>
                <a:gd name="connsiteY36" fmla="*/ 237640 h 3024751"/>
                <a:gd name="connsiteX37" fmla="*/ 793858 w 2950705"/>
                <a:gd name="connsiteY37" fmla="*/ 408121 h 3024751"/>
                <a:gd name="connsiteX38" fmla="*/ 685370 w 2950705"/>
                <a:gd name="connsiteY38" fmla="*/ 780081 h 3024751"/>
                <a:gd name="connsiteX39" fmla="*/ 685370 w 2950705"/>
                <a:gd name="connsiteY39" fmla="*/ 1012555 h 3024751"/>
                <a:gd name="connsiteX40" fmla="*/ 654373 w 2950705"/>
                <a:gd name="connsiteY40" fmla="*/ 578603 h 3024751"/>
                <a:gd name="connsiteX41" fmla="*/ 545885 w 2950705"/>
                <a:gd name="connsiteY41" fmla="*/ 253138 h 3024751"/>
                <a:gd name="connsiteX42" fmla="*/ 452895 w 2950705"/>
                <a:gd name="connsiteY42" fmla="*/ 191145 h 3024751"/>
                <a:gd name="connsiteX43" fmla="*/ 406400 w 2950705"/>
                <a:gd name="connsiteY43" fmla="*/ 671592 h 3024751"/>
                <a:gd name="connsiteX44" fmla="*/ 328909 w 2950705"/>
                <a:gd name="connsiteY44" fmla="*/ 1214033 h 3024751"/>
                <a:gd name="connsiteX45" fmla="*/ 328909 w 2950705"/>
                <a:gd name="connsiteY45" fmla="*/ 1446508 h 3024751"/>
                <a:gd name="connsiteX46" fmla="*/ 235919 w 2950705"/>
                <a:gd name="connsiteY46" fmla="*/ 842074 h 3024751"/>
                <a:gd name="connsiteX47" fmla="*/ 1744421 w 2950705"/>
                <a:gd name="connsiteY47" fmla="*/ 1119751 h 3024751"/>
                <a:gd name="connsiteX48" fmla="*/ 1668222 w 2950705"/>
                <a:gd name="connsiteY48" fmla="*/ 357751 h 3024751"/>
                <a:gd name="connsiteX0" fmla="*/ 1655522 w 2938005"/>
                <a:gd name="connsiteY0" fmla="*/ 357751 h 3024751"/>
                <a:gd name="connsiteX1" fmla="*/ 1731721 w 2938005"/>
                <a:gd name="connsiteY1" fmla="*/ 129151 h 3024751"/>
                <a:gd name="connsiteX2" fmla="*/ 2609958 w 2938005"/>
                <a:gd name="connsiteY2" fmla="*/ 113653 h 3024751"/>
                <a:gd name="connsiteX3" fmla="*/ 2888927 w 2938005"/>
                <a:gd name="connsiteY3" fmla="*/ 144650 h 3024751"/>
                <a:gd name="connsiteX4" fmla="*/ 2904425 w 2938005"/>
                <a:gd name="connsiteY4" fmla="*/ 129152 h 3024751"/>
                <a:gd name="connsiteX5" fmla="*/ 2904425 w 2938005"/>
                <a:gd name="connsiteY5" fmla="*/ 222142 h 3024751"/>
                <a:gd name="connsiteX6" fmla="*/ 2919924 w 2938005"/>
                <a:gd name="connsiteY6" fmla="*/ 1462006 h 3024751"/>
                <a:gd name="connsiteX7" fmla="*/ 2873429 w 2938005"/>
                <a:gd name="connsiteY7" fmla="*/ 1616989 h 3024751"/>
                <a:gd name="connsiteX8" fmla="*/ 2873429 w 2938005"/>
                <a:gd name="connsiteY8" fmla="*/ 2190426 h 3024751"/>
                <a:gd name="connsiteX9" fmla="*/ 2811436 w 2938005"/>
                <a:gd name="connsiteY9" fmla="*/ 2360908 h 3024751"/>
                <a:gd name="connsiteX10" fmla="*/ 2857931 w 2938005"/>
                <a:gd name="connsiteY10" fmla="*/ 2887850 h 3024751"/>
                <a:gd name="connsiteX11" fmla="*/ 2764941 w 2938005"/>
                <a:gd name="connsiteY11" fmla="*/ 3011836 h 3024751"/>
                <a:gd name="connsiteX12" fmla="*/ 2656453 w 2938005"/>
                <a:gd name="connsiteY12" fmla="*/ 2810358 h 3024751"/>
                <a:gd name="connsiteX13" fmla="*/ 2594459 w 2938005"/>
                <a:gd name="connsiteY13" fmla="*/ 2701870 h 3024751"/>
                <a:gd name="connsiteX14" fmla="*/ 2501470 w 2938005"/>
                <a:gd name="connsiteY14" fmla="*/ 2825857 h 3024751"/>
                <a:gd name="connsiteX15" fmla="*/ 2454975 w 2938005"/>
                <a:gd name="connsiteY15" fmla="*/ 2608881 h 3024751"/>
                <a:gd name="connsiteX16" fmla="*/ 2330988 w 2938005"/>
                <a:gd name="connsiteY16" fmla="*/ 1787470 h 3024751"/>
                <a:gd name="connsiteX17" fmla="*/ 2253497 w 2938005"/>
                <a:gd name="connsiteY17" fmla="*/ 1554996 h 3024751"/>
                <a:gd name="connsiteX18" fmla="*/ 2052019 w 2938005"/>
                <a:gd name="connsiteY18" fmla="*/ 1539497 h 3024751"/>
                <a:gd name="connsiteX19" fmla="*/ 2005524 w 2938005"/>
                <a:gd name="connsiteY19" fmla="*/ 1756474 h 3024751"/>
                <a:gd name="connsiteX20" fmla="*/ 1943531 w 2938005"/>
                <a:gd name="connsiteY20" fmla="*/ 2360908 h 3024751"/>
                <a:gd name="connsiteX21" fmla="*/ 1804046 w 2938005"/>
                <a:gd name="connsiteY21" fmla="*/ 2841355 h 3024751"/>
                <a:gd name="connsiteX22" fmla="*/ 1804046 w 2938005"/>
                <a:gd name="connsiteY22" fmla="*/ 2903348 h 3024751"/>
                <a:gd name="connsiteX23" fmla="*/ 1773049 w 2938005"/>
                <a:gd name="connsiteY23" fmla="*/ 2128433 h 3024751"/>
                <a:gd name="connsiteX24" fmla="*/ 1773049 w 2938005"/>
                <a:gd name="connsiteY24" fmla="*/ 1957952 h 3024751"/>
                <a:gd name="connsiteX25" fmla="*/ 1649063 w 2938005"/>
                <a:gd name="connsiteY25" fmla="*/ 2701870 h 3024751"/>
                <a:gd name="connsiteX26" fmla="*/ 1571571 w 2938005"/>
                <a:gd name="connsiteY26" fmla="*/ 2128433 h 3024751"/>
                <a:gd name="connsiteX27" fmla="*/ 1463083 w 2938005"/>
                <a:gd name="connsiteY27" fmla="*/ 1570494 h 3024751"/>
                <a:gd name="connsiteX28" fmla="*/ 1308100 w 2938005"/>
                <a:gd name="connsiteY28" fmla="*/ 1988948 h 3024751"/>
                <a:gd name="connsiteX29" fmla="*/ 1184114 w 2938005"/>
                <a:gd name="connsiteY29" fmla="*/ 2360908 h 3024751"/>
                <a:gd name="connsiteX30" fmla="*/ 1168615 w 2938005"/>
                <a:gd name="connsiteY30" fmla="*/ 2593382 h 3024751"/>
                <a:gd name="connsiteX31" fmla="*/ 1091124 w 2938005"/>
                <a:gd name="connsiteY31" fmla="*/ 2624379 h 3024751"/>
                <a:gd name="connsiteX32" fmla="*/ 1029131 w 2938005"/>
                <a:gd name="connsiteY32" fmla="*/ 2190426 h 3024751"/>
                <a:gd name="connsiteX33" fmla="*/ 967137 w 2938005"/>
                <a:gd name="connsiteY33" fmla="*/ 1353518 h 3024751"/>
                <a:gd name="connsiteX34" fmla="*/ 889646 w 2938005"/>
                <a:gd name="connsiteY34" fmla="*/ 563104 h 3024751"/>
                <a:gd name="connsiteX35" fmla="*/ 858649 w 2938005"/>
                <a:gd name="connsiteY35" fmla="*/ 361626 h 3024751"/>
                <a:gd name="connsiteX36" fmla="*/ 781158 w 2938005"/>
                <a:gd name="connsiteY36" fmla="*/ 237640 h 3024751"/>
                <a:gd name="connsiteX37" fmla="*/ 781158 w 2938005"/>
                <a:gd name="connsiteY37" fmla="*/ 408121 h 3024751"/>
                <a:gd name="connsiteX38" fmla="*/ 672670 w 2938005"/>
                <a:gd name="connsiteY38" fmla="*/ 780081 h 3024751"/>
                <a:gd name="connsiteX39" fmla="*/ 672670 w 2938005"/>
                <a:gd name="connsiteY39" fmla="*/ 1012555 h 3024751"/>
                <a:gd name="connsiteX40" fmla="*/ 641673 w 2938005"/>
                <a:gd name="connsiteY40" fmla="*/ 578603 h 3024751"/>
                <a:gd name="connsiteX41" fmla="*/ 533185 w 2938005"/>
                <a:gd name="connsiteY41" fmla="*/ 253138 h 3024751"/>
                <a:gd name="connsiteX42" fmla="*/ 440195 w 2938005"/>
                <a:gd name="connsiteY42" fmla="*/ 191145 h 3024751"/>
                <a:gd name="connsiteX43" fmla="*/ 393700 w 2938005"/>
                <a:gd name="connsiteY43" fmla="*/ 671592 h 3024751"/>
                <a:gd name="connsiteX44" fmla="*/ 316209 w 2938005"/>
                <a:gd name="connsiteY44" fmla="*/ 1214033 h 3024751"/>
                <a:gd name="connsiteX45" fmla="*/ 316209 w 2938005"/>
                <a:gd name="connsiteY45" fmla="*/ 1446508 h 3024751"/>
                <a:gd name="connsiteX46" fmla="*/ 223219 w 2938005"/>
                <a:gd name="connsiteY46" fmla="*/ 842074 h 3024751"/>
                <a:gd name="connsiteX47" fmla="*/ 1655522 w 2938005"/>
                <a:gd name="connsiteY47" fmla="*/ 1195951 h 3024751"/>
                <a:gd name="connsiteX48" fmla="*/ 1655522 w 2938005"/>
                <a:gd name="connsiteY48" fmla="*/ 357751 h 3024751"/>
                <a:gd name="connsiteX0" fmla="*/ 1671019 w 2953502"/>
                <a:gd name="connsiteY0" fmla="*/ 357751 h 3024751"/>
                <a:gd name="connsiteX1" fmla="*/ 1747218 w 2953502"/>
                <a:gd name="connsiteY1" fmla="*/ 129151 h 3024751"/>
                <a:gd name="connsiteX2" fmla="*/ 2625455 w 2953502"/>
                <a:gd name="connsiteY2" fmla="*/ 113653 h 3024751"/>
                <a:gd name="connsiteX3" fmla="*/ 2904424 w 2953502"/>
                <a:gd name="connsiteY3" fmla="*/ 144650 h 3024751"/>
                <a:gd name="connsiteX4" fmla="*/ 2919922 w 2953502"/>
                <a:gd name="connsiteY4" fmla="*/ 129152 h 3024751"/>
                <a:gd name="connsiteX5" fmla="*/ 2919922 w 2953502"/>
                <a:gd name="connsiteY5" fmla="*/ 222142 h 3024751"/>
                <a:gd name="connsiteX6" fmla="*/ 2935421 w 2953502"/>
                <a:gd name="connsiteY6" fmla="*/ 1462006 h 3024751"/>
                <a:gd name="connsiteX7" fmla="*/ 2888926 w 2953502"/>
                <a:gd name="connsiteY7" fmla="*/ 1616989 h 3024751"/>
                <a:gd name="connsiteX8" fmla="*/ 2888926 w 2953502"/>
                <a:gd name="connsiteY8" fmla="*/ 2190426 h 3024751"/>
                <a:gd name="connsiteX9" fmla="*/ 2826933 w 2953502"/>
                <a:gd name="connsiteY9" fmla="*/ 2360908 h 3024751"/>
                <a:gd name="connsiteX10" fmla="*/ 2873428 w 2953502"/>
                <a:gd name="connsiteY10" fmla="*/ 2887850 h 3024751"/>
                <a:gd name="connsiteX11" fmla="*/ 2780438 w 2953502"/>
                <a:gd name="connsiteY11" fmla="*/ 3011836 h 3024751"/>
                <a:gd name="connsiteX12" fmla="*/ 2671950 w 2953502"/>
                <a:gd name="connsiteY12" fmla="*/ 2810358 h 3024751"/>
                <a:gd name="connsiteX13" fmla="*/ 2609956 w 2953502"/>
                <a:gd name="connsiteY13" fmla="*/ 2701870 h 3024751"/>
                <a:gd name="connsiteX14" fmla="*/ 2516967 w 2953502"/>
                <a:gd name="connsiteY14" fmla="*/ 2825857 h 3024751"/>
                <a:gd name="connsiteX15" fmla="*/ 2470472 w 2953502"/>
                <a:gd name="connsiteY15" fmla="*/ 2608881 h 3024751"/>
                <a:gd name="connsiteX16" fmla="*/ 2346485 w 2953502"/>
                <a:gd name="connsiteY16" fmla="*/ 1787470 h 3024751"/>
                <a:gd name="connsiteX17" fmla="*/ 2268994 w 2953502"/>
                <a:gd name="connsiteY17" fmla="*/ 1554996 h 3024751"/>
                <a:gd name="connsiteX18" fmla="*/ 2067516 w 2953502"/>
                <a:gd name="connsiteY18" fmla="*/ 1539497 h 3024751"/>
                <a:gd name="connsiteX19" fmla="*/ 2021021 w 2953502"/>
                <a:gd name="connsiteY19" fmla="*/ 1756474 h 3024751"/>
                <a:gd name="connsiteX20" fmla="*/ 1959028 w 2953502"/>
                <a:gd name="connsiteY20" fmla="*/ 2360908 h 3024751"/>
                <a:gd name="connsiteX21" fmla="*/ 1819543 w 2953502"/>
                <a:gd name="connsiteY21" fmla="*/ 2841355 h 3024751"/>
                <a:gd name="connsiteX22" fmla="*/ 1819543 w 2953502"/>
                <a:gd name="connsiteY22" fmla="*/ 2903348 h 3024751"/>
                <a:gd name="connsiteX23" fmla="*/ 1788546 w 2953502"/>
                <a:gd name="connsiteY23" fmla="*/ 2128433 h 3024751"/>
                <a:gd name="connsiteX24" fmla="*/ 1788546 w 2953502"/>
                <a:gd name="connsiteY24" fmla="*/ 1957952 h 3024751"/>
                <a:gd name="connsiteX25" fmla="*/ 1664560 w 2953502"/>
                <a:gd name="connsiteY25" fmla="*/ 2701870 h 3024751"/>
                <a:gd name="connsiteX26" fmla="*/ 1587068 w 2953502"/>
                <a:gd name="connsiteY26" fmla="*/ 2128433 h 3024751"/>
                <a:gd name="connsiteX27" fmla="*/ 1478580 w 2953502"/>
                <a:gd name="connsiteY27" fmla="*/ 1570494 h 3024751"/>
                <a:gd name="connsiteX28" fmla="*/ 1323597 w 2953502"/>
                <a:gd name="connsiteY28" fmla="*/ 1988948 h 3024751"/>
                <a:gd name="connsiteX29" fmla="*/ 1199611 w 2953502"/>
                <a:gd name="connsiteY29" fmla="*/ 2360908 h 3024751"/>
                <a:gd name="connsiteX30" fmla="*/ 1184112 w 2953502"/>
                <a:gd name="connsiteY30" fmla="*/ 2593382 h 3024751"/>
                <a:gd name="connsiteX31" fmla="*/ 1106621 w 2953502"/>
                <a:gd name="connsiteY31" fmla="*/ 2624379 h 3024751"/>
                <a:gd name="connsiteX32" fmla="*/ 1044628 w 2953502"/>
                <a:gd name="connsiteY32" fmla="*/ 2190426 h 3024751"/>
                <a:gd name="connsiteX33" fmla="*/ 982634 w 2953502"/>
                <a:gd name="connsiteY33" fmla="*/ 1353518 h 3024751"/>
                <a:gd name="connsiteX34" fmla="*/ 905143 w 2953502"/>
                <a:gd name="connsiteY34" fmla="*/ 563104 h 3024751"/>
                <a:gd name="connsiteX35" fmla="*/ 874146 w 2953502"/>
                <a:gd name="connsiteY35" fmla="*/ 361626 h 3024751"/>
                <a:gd name="connsiteX36" fmla="*/ 796655 w 2953502"/>
                <a:gd name="connsiteY36" fmla="*/ 237640 h 3024751"/>
                <a:gd name="connsiteX37" fmla="*/ 796655 w 2953502"/>
                <a:gd name="connsiteY37" fmla="*/ 408121 h 3024751"/>
                <a:gd name="connsiteX38" fmla="*/ 688167 w 2953502"/>
                <a:gd name="connsiteY38" fmla="*/ 780081 h 3024751"/>
                <a:gd name="connsiteX39" fmla="*/ 688167 w 2953502"/>
                <a:gd name="connsiteY39" fmla="*/ 1012555 h 3024751"/>
                <a:gd name="connsiteX40" fmla="*/ 657170 w 2953502"/>
                <a:gd name="connsiteY40" fmla="*/ 578603 h 3024751"/>
                <a:gd name="connsiteX41" fmla="*/ 548682 w 2953502"/>
                <a:gd name="connsiteY41" fmla="*/ 253138 h 3024751"/>
                <a:gd name="connsiteX42" fmla="*/ 455692 w 2953502"/>
                <a:gd name="connsiteY42" fmla="*/ 191145 h 3024751"/>
                <a:gd name="connsiteX43" fmla="*/ 409197 w 2953502"/>
                <a:gd name="connsiteY43" fmla="*/ 671592 h 3024751"/>
                <a:gd name="connsiteX44" fmla="*/ 331706 w 2953502"/>
                <a:gd name="connsiteY44" fmla="*/ 1214033 h 3024751"/>
                <a:gd name="connsiteX45" fmla="*/ 331706 w 2953502"/>
                <a:gd name="connsiteY45" fmla="*/ 1446508 h 3024751"/>
                <a:gd name="connsiteX46" fmla="*/ 223219 w 2953502"/>
                <a:gd name="connsiteY46" fmla="*/ 814951 h 3024751"/>
                <a:gd name="connsiteX47" fmla="*/ 1671019 w 2953502"/>
                <a:gd name="connsiteY47" fmla="*/ 1195951 h 3024751"/>
                <a:gd name="connsiteX48" fmla="*/ 1671019 w 2953502"/>
                <a:gd name="connsiteY48" fmla="*/ 357751 h 3024751"/>
                <a:gd name="connsiteX0" fmla="*/ 1562532 w 2845015"/>
                <a:gd name="connsiteY0" fmla="*/ 357751 h 3024751"/>
                <a:gd name="connsiteX1" fmla="*/ 1638731 w 2845015"/>
                <a:gd name="connsiteY1" fmla="*/ 129151 h 3024751"/>
                <a:gd name="connsiteX2" fmla="*/ 2516968 w 2845015"/>
                <a:gd name="connsiteY2" fmla="*/ 113653 h 3024751"/>
                <a:gd name="connsiteX3" fmla="*/ 2795937 w 2845015"/>
                <a:gd name="connsiteY3" fmla="*/ 144650 h 3024751"/>
                <a:gd name="connsiteX4" fmla="*/ 2811435 w 2845015"/>
                <a:gd name="connsiteY4" fmla="*/ 129152 h 3024751"/>
                <a:gd name="connsiteX5" fmla="*/ 2811435 w 2845015"/>
                <a:gd name="connsiteY5" fmla="*/ 222142 h 3024751"/>
                <a:gd name="connsiteX6" fmla="*/ 2826934 w 2845015"/>
                <a:gd name="connsiteY6" fmla="*/ 1462006 h 3024751"/>
                <a:gd name="connsiteX7" fmla="*/ 2780439 w 2845015"/>
                <a:gd name="connsiteY7" fmla="*/ 1616989 h 3024751"/>
                <a:gd name="connsiteX8" fmla="*/ 2780439 w 2845015"/>
                <a:gd name="connsiteY8" fmla="*/ 2190426 h 3024751"/>
                <a:gd name="connsiteX9" fmla="*/ 2718446 w 2845015"/>
                <a:gd name="connsiteY9" fmla="*/ 2360908 h 3024751"/>
                <a:gd name="connsiteX10" fmla="*/ 2764941 w 2845015"/>
                <a:gd name="connsiteY10" fmla="*/ 2887850 h 3024751"/>
                <a:gd name="connsiteX11" fmla="*/ 2671951 w 2845015"/>
                <a:gd name="connsiteY11" fmla="*/ 3011836 h 3024751"/>
                <a:gd name="connsiteX12" fmla="*/ 2563463 w 2845015"/>
                <a:gd name="connsiteY12" fmla="*/ 2810358 h 3024751"/>
                <a:gd name="connsiteX13" fmla="*/ 2501469 w 2845015"/>
                <a:gd name="connsiteY13" fmla="*/ 2701870 h 3024751"/>
                <a:gd name="connsiteX14" fmla="*/ 2408480 w 2845015"/>
                <a:gd name="connsiteY14" fmla="*/ 2825857 h 3024751"/>
                <a:gd name="connsiteX15" fmla="*/ 2361985 w 2845015"/>
                <a:gd name="connsiteY15" fmla="*/ 2608881 h 3024751"/>
                <a:gd name="connsiteX16" fmla="*/ 2237998 w 2845015"/>
                <a:gd name="connsiteY16" fmla="*/ 1787470 h 3024751"/>
                <a:gd name="connsiteX17" fmla="*/ 2160507 w 2845015"/>
                <a:gd name="connsiteY17" fmla="*/ 1554996 h 3024751"/>
                <a:gd name="connsiteX18" fmla="*/ 1959029 w 2845015"/>
                <a:gd name="connsiteY18" fmla="*/ 1539497 h 3024751"/>
                <a:gd name="connsiteX19" fmla="*/ 1912534 w 2845015"/>
                <a:gd name="connsiteY19" fmla="*/ 1756474 h 3024751"/>
                <a:gd name="connsiteX20" fmla="*/ 1850541 w 2845015"/>
                <a:gd name="connsiteY20" fmla="*/ 2360908 h 3024751"/>
                <a:gd name="connsiteX21" fmla="*/ 1711056 w 2845015"/>
                <a:gd name="connsiteY21" fmla="*/ 2841355 h 3024751"/>
                <a:gd name="connsiteX22" fmla="*/ 1711056 w 2845015"/>
                <a:gd name="connsiteY22" fmla="*/ 2903348 h 3024751"/>
                <a:gd name="connsiteX23" fmla="*/ 1680059 w 2845015"/>
                <a:gd name="connsiteY23" fmla="*/ 2128433 h 3024751"/>
                <a:gd name="connsiteX24" fmla="*/ 1680059 w 2845015"/>
                <a:gd name="connsiteY24" fmla="*/ 1957952 h 3024751"/>
                <a:gd name="connsiteX25" fmla="*/ 1556073 w 2845015"/>
                <a:gd name="connsiteY25" fmla="*/ 2701870 h 3024751"/>
                <a:gd name="connsiteX26" fmla="*/ 1478581 w 2845015"/>
                <a:gd name="connsiteY26" fmla="*/ 2128433 h 3024751"/>
                <a:gd name="connsiteX27" fmla="*/ 1370093 w 2845015"/>
                <a:gd name="connsiteY27" fmla="*/ 1570494 h 3024751"/>
                <a:gd name="connsiteX28" fmla="*/ 1215110 w 2845015"/>
                <a:gd name="connsiteY28" fmla="*/ 1988948 h 3024751"/>
                <a:gd name="connsiteX29" fmla="*/ 1091124 w 2845015"/>
                <a:gd name="connsiteY29" fmla="*/ 2360908 h 3024751"/>
                <a:gd name="connsiteX30" fmla="*/ 1075625 w 2845015"/>
                <a:gd name="connsiteY30" fmla="*/ 2593382 h 3024751"/>
                <a:gd name="connsiteX31" fmla="*/ 998134 w 2845015"/>
                <a:gd name="connsiteY31" fmla="*/ 2624379 h 3024751"/>
                <a:gd name="connsiteX32" fmla="*/ 936141 w 2845015"/>
                <a:gd name="connsiteY32" fmla="*/ 2190426 h 3024751"/>
                <a:gd name="connsiteX33" fmla="*/ 874147 w 2845015"/>
                <a:gd name="connsiteY33" fmla="*/ 1353518 h 3024751"/>
                <a:gd name="connsiteX34" fmla="*/ 796656 w 2845015"/>
                <a:gd name="connsiteY34" fmla="*/ 563104 h 3024751"/>
                <a:gd name="connsiteX35" fmla="*/ 765659 w 2845015"/>
                <a:gd name="connsiteY35" fmla="*/ 361626 h 3024751"/>
                <a:gd name="connsiteX36" fmla="*/ 688168 w 2845015"/>
                <a:gd name="connsiteY36" fmla="*/ 237640 h 3024751"/>
                <a:gd name="connsiteX37" fmla="*/ 688168 w 2845015"/>
                <a:gd name="connsiteY37" fmla="*/ 408121 h 3024751"/>
                <a:gd name="connsiteX38" fmla="*/ 579680 w 2845015"/>
                <a:gd name="connsiteY38" fmla="*/ 780081 h 3024751"/>
                <a:gd name="connsiteX39" fmla="*/ 579680 w 2845015"/>
                <a:gd name="connsiteY39" fmla="*/ 1012555 h 3024751"/>
                <a:gd name="connsiteX40" fmla="*/ 548683 w 2845015"/>
                <a:gd name="connsiteY40" fmla="*/ 578603 h 3024751"/>
                <a:gd name="connsiteX41" fmla="*/ 440195 w 2845015"/>
                <a:gd name="connsiteY41" fmla="*/ 253138 h 3024751"/>
                <a:gd name="connsiteX42" fmla="*/ 347205 w 2845015"/>
                <a:gd name="connsiteY42" fmla="*/ 191145 h 3024751"/>
                <a:gd name="connsiteX43" fmla="*/ 300710 w 2845015"/>
                <a:gd name="connsiteY43" fmla="*/ 671592 h 3024751"/>
                <a:gd name="connsiteX44" fmla="*/ 223219 w 2845015"/>
                <a:gd name="connsiteY44" fmla="*/ 1214033 h 3024751"/>
                <a:gd name="connsiteX45" fmla="*/ 223219 w 2845015"/>
                <a:gd name="connsiteY45" fmla="*/ 1446508 h 3024751"/>
                <a:gd name="connsiteX46" fmla="*/ 1562532 w 2845015"/>
                <a:gd name="connsiteY46" fmla="*/ 1195951 h 3024751"/>
                <a:gd name="connsiteX47" fmla="*/ 1562532 w 2845015"/>
                <a:gd name="connsiteY47"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861232 w 2832100"/>
                <a:gd name="connsiteY33" fmla="*/ 1353518 h 3024751"/>
                <a:gd name="connsiteX34" fmla="*/ 783741 w 2832100"/>
                <a:gd name="connsiteY34" fmla="*/ 563104 h 3024751"/>
                <a:gd name="connsiteX35" fmla="*/ 752744 w 2832100"/>
                <a:gd name="connsiteY35" fmla="*/ 361626 h 3024751"/>
                <a:gd name="connsiteX36" fmla="*/ 675253 w 2832100"/>
                <a:gd name="connsiteY36" fmla="*/ 237640 h 3024751"/>
                <a:gd name="connsiteX37" fmla="*/ 675253 w 2832100"/>
                <a:gd name="connsiteY37" fmla="*/ 408121 h 3024751"/>
                <a:gd name="connsiteX38" fmla="*/ 566765 w 2832100"/>
                <a:gd name="connsiteY38" fmla="*/ 780081 h 3024751"/>
                <a:gd name="connsiteX39" fmla="*/ 566765 w 2832100"/>
                <a:gd name="connsiteY39" fmla="*/ 1012555 h 3024751"/>
                <a:gd name="connsiteX40" fmla="*/ 535768 w 2832100"/>
                <a:gd name="connsiteY40" fmla="*/ 578603 h 3024751"/>
                <a:gd name="connsiteX41" fmla="*/ 427280 w 2832100"/>
                <a:gd name="connsiteY41" fmla="*/ 253138 h 3024751"/>
                <a:gd name="connsiteX42" fmla="*/ 334290 w 2832100"/>
                <a:gd name="connsiteY42" fmla="*/ 191145 h 3024751"/>
                <a:gd name="connsiteX43" fmla="*/ 287795 w 2832100"/>
                <a:gd name="connsiteY43" fmla="*/ 671592 h 3024751"/>
                <a:gd name="connsiteX44" fmla="*/ 210304 w 2832100"/>
                <a:gd name="connsiteY44" fmla="*/ 1214033 h 3024751"/>
                <a:gd name="connsiteX45" fmla="*/ 1549617 w 2832100"/>
                <a:gd name="connsiteY45" fmla="*/ 1195951 h 3024751"/>
                <a:gd name="connsiteX46" fmla="*/ 1549617 w 2832100"/>
                <a:gd name="connsiteY46"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783741 w 2832100"/>
                <a:gd name="connsiteY33" fmla="*/ 563104 h 3024751"/>
                <a:gd name="connsiteX34" fmla="*/ 752744 w 2832100"/>
                <a:gd name="connsiteY34" fmla="*/ 361626 h 3024751"/>
                <a:gd name="connsiteX35" fmla="*/ 675253 w 2832100"/>
                <a:gd name="connsiteY35" fmla="*/ 237640 h 3024751"/>
                <a:gd name="connsiteX36" fmla="*/ 675253 w 2832100"/>
                <a:gd name="connsiteY36" fmla="*/ 408121 h 3024751"/>
                <a:gd name="connsiteX37" fmla="*/ 566765 w 2832100"/>
                <a:gd name="connsiteY37" fmla="*/ 780081 h 3024751"/>
                <a:gd name="connsiteX38" fmla="*/ 566765 w 2832100"/>
                <a:gd name="connsiteY38" fmla="*/ 1012555 h 3024751"/>
                <a:gd name="connsiteX39" fmla="*/ 535768 w 2832100"/>
                <a:gd name="connsiteY39" fmla="*/ 578603 h 3024751"/>
                <a:gd name="connsiteX40" fmla="*/ 427280 w 2832100"/>
                <a:gd name="connsiteY40" fmla="*/ 253138 h 3024751"/>
                <a:gd name="connsiteX41" fmla="*/ 334290 w 2832100"/>
                <a:gd name="connsiteY41" fmla="*/ 191145 h 3024751"/>
                <a:gd name="connsiteX42" fmla="*/ 287795 w 2832100"/>
                <a:gd name="connsiteY42" fmla="*/ 671592 h 3024751"/>
                <a:gd name="connsiteX43" fmla="*/ 210304 w 2832100"/>
                <a:gd name="connsiteY43" fmla="*/ 1214033 h 3024751"/>
                <a:gd name="connsiteX44" fmla="*/ 1549617 w 2832100"/>
                <a:gd name="connsiteY44" fmla="*/ 1195951 h 3024751"/>
                <a:gd name="connsiteX45" fmla="*/ 1549617 w 2832100"/>
                <a:gd name="connsiteY45"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752744 w 2832100"/>
                <a:gd name="connsiteY33" fmla="*/ 361626 h 3024751"/>
                <a:gd name="connsiteX34" fmla="*/ 675253 w 2832100"/>
                <a:gd name="connsiteY34" fmla="*/ 237640 h 3024751"/>
                <a:gd name="connsiteX35" fmla="*/ 675253 w 2832100"/>
                <a:gd name="connsiteY35" fmla="*/ 408121 h 3024751"/>
                <a:gd name="connsiteX36" fmla="*/ 566765 w 2832100"/>
                <a:gd name="connsiteY36" fmla="*/ 780081 h 3024751"/>
                <a:gd name="connsiteX37" fmla="*/ 566765 w 2832100"/>
                <a:gd name="connsiteY37" fmla="*/ 1012555 h 3024751"/>
                <a:gd name="connsiteX38" fmla="*/ 535768 w 2832100"/>
                <a:gd name="connsiteY38" fmla="*/ 578603 h 3024751"/>
                <a:gd name="connsiteX39" fmla="*/ 427280 w 2832100"/>
                <a:gd name="connsiteY39" fmla="*/ 253138 h 3024751"/>
                <a:gd name="connsiteX40" fmla="*/ 334290 w 2832100"/>
                <a:gd name="connsiteY40" fmla="*/ 191145 h 3024751"/>
                <a:gd name="connsiteX41" fmla="*/ 287795 w 2832100"/>
                <a:gd name="connsiteY41" fmla="*/ 671592 h 3024751"/>
                <a:gd name="connsiteX42" fmla="*/ 210304 w 2832100"/>
                <a:gd name="connsiteY42" fmla="*/ 1214033 h 3024751"/>
                <a:gd name="connsiteX43" fmla="*/ 1549617 w 2832100"/>
                <a:gd name="connsiteY43" fmla="*/ 1195951 h 3024751"/>
                <a:gd name="connsiteX44" fmla="*/ 1549617 w 2832100"/>
                <a:gd name="connsiteY44"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752744 w 2832100"/>
                <a:gd name="connsiteY33" fmla="*/ 361626 h 3024751"/>
                <a:gd name="connsiteX34" fmla="*/ 675253 w 2832100"/>
                <a:gd name="connsiteY34" fmla="*/ 237640 h 3024751"/>
                <a:gd name="connsiteX35" fmla="*/ 566765 w 2832100"/>
                <a:gd name="connsiteY35" fmla="*/ 780081 h 3024751"/>
                <a:gd name="connsiteX36" fmla="*/ 566765 w 2832100"/>
                <a:gd name="connsiteY36" fmla="*/ 1012555 h 3024751"/>
                <a:gd name="connsiteX37" fmla="*/ 535768 w 2832100"/>
                <a:gd name="connsiteY37" fmla="*/ 578603 h 3024751"/>
                <a:gd name="connsiteX38" fmla="*/ 427280 w 2832100"/>
                <a:gd name="connsiteY38" fmla="*/ 253138 h 3024751"/>
                <a:gd name="connsiteX39" fmla="*/ 334290 w 2832100"/>
                <a:gd name="connsiteY39" fmla="*/ 191145 h 3024751"/>
                <a:gd name="connsiteX40" fmla="*/ 287795 w 2832100"/>
                <a:gd name="connsiteY40" fmla="*/ 671592 h 3024751"/>
                <a:gd name="connsiteX41" fmla="*/ 210304 w 2832100"/>
                <a:gd name="connsiteY41" fmla="*/ 1214033 h 3024751"/>
                <a:gd name="connsiteX42" fmla="*/ 1549617 w 2832100"/>
                <a:gd name="connsiteY42" fmla="*/ 1195951 h 3024751"/>
                <a:gd name="connsiteX43" fmla="*/ 1549617 w 2832100"/>
                <a:gd name="connsiteY43"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752744 w 2832100"/>
                <a:gd name="connsiteY33" fmla="*/ 361626 h 3024751"/>
                <a:gd name="connsiteX34" fmla="*/ 566765 w 2832100"/>
                <a:gd name="connsiteY34" fmla="*/ 780081 h 3024751"/>
                <a:gd name="connsiteX35" fmla="*/ 566765 w 2832100"/>
                <a:gd name="connsiteY35" fmla="*/ 1012555 h 3024751"/>
                <a:gd name="connsiteX36" fmla="*/ 535768 w 2832100"/>
                <a:gd name="connsiteY36" fmla="*/ 578603 h 3024751"/>
                <a:gd name="connsiteX37" fmla="*/ 427280 w 2832100"/>
                <a:gd name="connsiteY37" fmla="*/ 253138 h 3024751"/>
                <a:gd name="connsiteX38" fmla="*/ 334290 w 2832100"/>
                <a:gd name="connsiteY38" fmla="*/ 191145 h 3024751"/>
                <a:gd name="connsiteX39" fmla="*/ 287795 w 2832100"/>
                <a:gd name="connsiteY39" fmla="*/ 671592 h 3024751"/>
                <a:gd name="connsiteX40" fmla="*/ 210304 w 2832100"/>
                <a:gd name="connsiteY40" fmla="*/ 1214033 h 3024751"/>
                <a:gd name="connsiteX41" fmla="*/ 1549617 w 2832100"/>
                <a:gd name="connsiteY41" fmla="*/ 1195951 h 3024751"/>
                <a:gd name="connsiteX42" fmla="*/ 1549617 w 2832100"/>
                <a:gd name="connsiteY42"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566765 w 2832100"/>
                <a:gd name="connsiteY33" fmla="*/ 780081 h 3024751"/>
                <a:gd name="connsiteX34" fmla="*/ 566765 w 2832100"/>
                <a:gd name="connsiteY34" fmla="*/ 1012555 h 3024751"/>
                <a:gd name="connsiteX35" fmla="*/ 535768 w 2832100"/>
                <a:gd name="connsiteY35" fmla="*/ 578603 h 3024751"/>
                <a:gd name="connsiteX36" fmla="*/ 427280 w 2832100"/>
                <a:gd name="connsiteY36" fmla="*/ 253138 h 3024751"/>
                <a:gd name="connsiteX37" fmla="*/ 334290 w 2832100"/>
                <a:gd name="connsiteY37" fmla="*/ 191145 h 3024751"/>
                <a:gd name="connsiteX38" fmla="*/ 287795 w 2832100"/>
                <a:gd name="connsiteY38" fmla="*/ 671592 h 3024751"/>
                <a:gd name="connsiteX39" fmla="*/ 210304 w 2832100"/>
                <a:gd name="connsiteY39" fmla="*/ 1214033 h 3024751"/>
                <a:gd name="connsiteX40" fmla="*/ 1549617 w 2832100"/>
                <a:gd name="connsiteY40" fmla="*/ 1195951 h 3024751"/>
                <a:gd name="connsiteX41" fmla="*/ 1549617 w 2832100"/>
                <a:gd name="connsiteY41"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566765 w 2832100"/>
                <a:gd name="connsiteY33" fmla="*/ 780081 h 3024751"/>
                <a:gd name="connsiteX34" fmla="*/ 535768 w 2832100"/>
                <a:gd name="connsiteY34" fmla="*/ 578603 h 3024751"/>
                <a:gd name="connsiteX35" fmla="*/ 427280 w 2832100"/>
                <a:gd name="connsiteY35" fmla="*/ 253138 h 3024751"/>
                <a:gd name="connsiteX36" fmla="*/ 334290 w 2832100"/>
                <a:gd name="connsiteY36" fmla="*/ 191145 h 3024751"/>
                <a:gd name="connsiteX37" fmla="*/ 287795 w 2832100"/>
                <a:gd name="connsiteY37" fmla="*/ 671592 h 3024751"/>
                <a:gd name="connsiteX38" fmla="*/ 210304 w 2832100"/>
                <a:gd name="connsiteY38" fmla="*/ 1214033 h 3024751"/>
                <a:gd name="connsiteX39" fmla="*/ 1549617 w 2832100"/>
                <a:gd name="connsiteY39" fmla="*/ 1195951 h 3024751"/>
                <a:gd name="connsiteX40" fmla="*/ 1549617 w 2832100"/>
                <a:gd name="connsiteY40"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535768 w 2832100"/>
                <a:gd name="connsiteY33" fmla="*/ 578603 h 3024751"/>
                <a:gd name="connsiteX34" fmla="*/ 427280 w 2832100"/>
                <a:gd name="connsiteY34" fmla="*/ 253138 h 3024751"/>
                <a:gd name="connsiteX35" fmla="*/ 334290 w 2832100"/>
                <a:gd name="connsiteY35" fmla="*/ 191145 h 3024751"/>
                <a:gd name="connsiteX36" fmla="*/ 287795 w 2832100"/>
                <a:gd name="connsiteY36" fmla="*/ 671592 h 3024751"/>
                <a:gd name="connsiteX37" fmla="*/ 210304 w 2832100"/>
                <a:gd name="connsiteY37" fmla="*/ 1214033 h 3024751"/>
                <a:gd name="connsiteX38" fmla="*/ 1549617 w 2832100"/>
                <a:gd name="connsiteY38" fmla="*/ 1195951 h 3024751"/>
                <a:gd name="connsiteX39" fmla="*/ 1549617 w 2832100"/>
                <a:gd name="connsiteY39"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465666 w 2832100"/>
                <a:gd name="connsiteY26" fmla="*/ 2128433 h 3024751"/>
                <a:gd name="connsiteX27" fmla="*/ 1357178 w 2832100"/>
                <a:gd name="connsiteY27" fmla="*/ 1570494 h 3024751"/>
                <a:gd name="connsiteX28" fmla="*/ 1202195 w 2832100"/>
                <a:gd name="connsiteY28" fmla="*/ 1988948 h 3024751"/>
                <a:gd name="connsiteX29" fmla="*/ 1078209 w 2832100"/>
                <a:gd name="connsiteY29" fmla="*/ 2360908 h 3024751"/>
                <a:gd name="connsiteX30" fmla="*/ 1062710 w 2832100"/>
                <a:gd name="connsiteY30" fmla="*/ 2593382 h 3024751"/>
                <a:gd name="connsiteX31" fmla="*/ 985219 w 2832100"/>
                <a:gd name="connsiteY31" fmla="*/ 2624379 h 3024751"/>
                <a:gd name="connsiteX32" fmla="*/ 923226 w 2832100"/>
                <a:gd name="connsiteY32" fmla="*/ 2190426 h 3024751"/>
                <a:gd name="connsiteX33" fmla="*/ 535768 w 2832100"/>
                <a:gd name="connsiteY33" fmla="*/ 578603 h 3024751"/>
                <a:gd name="connsiteX34" fmla="*/ 334290 w 2832100"/>
                <a:gd name="connsiteY34" fmla="*/ 191145 h 3024751"/>
                <a:gd name="connsiteX35" fmla="*/ 287795 w 2832100"/>
                <a:gd name="connsiteY35" fmla="*/ 671592 h 3024751"/>
                <a:gd name="connsiteX36" fmla="*/ 210304 w 2832100"/>
                <a:gd name="connsiteY36" fmla="*/ 1214033 h 3024751"/>
                <a:gd name="connsiteX37" fmla="*/ 1549617 w 2832100"/>
                <a:gd name="connsiteY37" fmla="*/ 1195951 h 3024751"/>
                <a:gd name="connsiteX38" fmla="*/ 1549617 w 2832100"/>
                <a:gd name="connsiteY38" fmla="*/ 357751 h 3024751"/>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465666 w 2832100"/>
                <a:gd name="connsiteY26" fmla="*/ 2190427 h 3086745"/>
                <a:gd name="connsiteX27" fmla="*/ 1357178 w 2832100"/>
                <a:gd name="connsiteY27" fmla="*/ 1632488 h 3086745"/>
                <a:gd name="connsiteX28" fmla="*/ 1202195 w 2832100"/>
                <a:gd name="connsiteY28" fmla="*/ 2050942 h 3086745"/>
                <a:gd name="connsiteX29" fmla="*/ 1078209 w 2832100"/>
                <a:gd name="connsiteY29" fmla="*/ 2422902 h 3086745"/>
                <a:gd name="connsiteX30" fmla="*/ 1062710 w 2832100"/>
                <a:gd name="connsiteY30" fmla="*/ 2655376 h 3086745"/>
                <a:gd name="connsiteX31" fmla="*/ 985219 w 2832100"/>
                <a:gd name="connsiteY31" fmla="*/ 2686373 h 3086745"/>
                <a:gd name="connsiteX32" fmla="*/ 923226 w 2832100"/>
                <a:gd name="connsiteY32" fmla="*/ 2252420 h 3086745"/>
                <a:gd name="connsiteX33" fmla="*/ 334290 w 2832100"/>
                <a:gd name="connsiteY33" fmla="*/ 253139 h 3086745"/>
                <a:gd name="connsiteX34" fmla="*/ 287795 w 2832100"/>
                <a:gd name="connsiteY34" fmla="*/ 733586 h 3086745"/>
                <a:gd name="connsiteX35" fmla="*/ 210304 w 2832100"/>
                <a:gd name="connsiteY35" fmla="*/ 1276027 h 3086745"/>
                <a:gd name="connsiteX36" fmla="*/ 1549617 w 2832100"/>
                <a:gd name="connsiteY36" fmla="*/ 1257945 h 3086745"/>
                <a:gd name="connsiteX37" fmla="*/ 1549617 w 2832100"/>
                <a:gd name="connsiteY37"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357178 w 2832100"/>
                <a:gd name="connsiteY27" fmla="*/ 1632488 h 3086745"/>
                <a:gd name="connsiteX28" fmla="*/ 1202195 w 2832100"/>
                <a:gd name="connsiteY28" fmla="*/ 2050942 h 3086745"/>
                <a:gd name="connsiteX29" fmla="*/ 1078209 w 2832100"/>
                <a:gd name="connsiteY29" fmla="*/ 2422902 h 3086745"/>
                <a:gd name="connsiteX30" fmla="*/ 1062710 w 2832100"/>
                <a:gd name="connsiteY30" fmla="*/ 2655376 h 3086745"/>
                <a:gd name="connsiteX31" fmla="*/ 985219 w 2832100"/>
                <a:gd name="connsiteY31" fmla="*/ 2686373 h 3086745"/>
                <a:gd name="connsiteX32" fmla="*/ 923226 w 2832100"/>
                <a:gd name="connsiteY32" fmla="*/ 2252420 h 3086745"/>
                <a:gd name="connsiteX33" fmla="*/ 334290 w 2832100"/>
                <a:gd name="connsiteY33" fmla="*/ 253139 h 3086745"/>
                <a:gd name="connsiteX34" fmla="*/ 287795 w 2832100"/>
                <a:gd name="connsiteY34" fmla="*/ 733586 h 3086745"/>
                <a:gd name="connsiteX35" fmla="*/ 210304 w 2832100"/>
                <a:gd name="connsiteY35" fmla="*/ 1276027 h 3086745"/>
                <a:gd name="connsiteX36" fmla="*/ 1549617 w 2832100"/>
                <a:gd name="connsiteY36" fmla="*/ 1257945 h 3086745"/>
                <a:gd name="connsiteX37" fmla="*/ 1549617 w 2832100"/>
                <a:gd name="connsiteY37"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202195 w 2832100"/>
                <a:gd name="connsiteY28" fmla="*/ 2050942 h 3086745"/>
                <a:gd name="connsiteX29" fmla="*/ 1078209 w 2832100"/>
                <a:gd name="connsiteY29" fmla="*/ 2422902 h 3086745"/>
                <a:gd name="connsiteX30" fmla="*/ 1062710 w 2832100"/>
                <a:gd name="connsiteY30" fmla="*/ 2655376 h 3086745"/>
                <a:gd name="connsiteX31" fmla="*/ 985219 w 2832100"/>
                <a:gd name="connsiteY31" fmla="*/ 2686373 h 3086745"/>
                <a:gd name="connsiteX32" fmla="*/ 923226 w 2832100"/>
                <a:gd name="connsiteY32" fmla="*/ 2252420 h 3086745"/>
                <a:gd name="connsiteX33" fmla="*/ 334290 w 2832100"/>
                <a:gd name="connsiteY33" fmla="*/ 253139 h 3086745"/>
                <a:gd name="connsiteX34" fmla="*/ 287795 w 2832100"/>
                <a:gd name="connsiteY34" fmla="*/ 733586 h 3086745"/>
                <a:gd name="connsiteX35" fmla="*/ 210304 w 2832100"/>
                <a:gd name="connsiteY35" fmla="*/ 1276027 h 3086745"/>
                <a:gd name="connsiteX36" fmla="*/ 1549617 w 2832100"/>
                <a:gd name="connsiteY36" fmla="*/ 1257945 h 3086745"/>
                <a:gd name="connsiteX37" fmla="*/ 1549617 w 2832100"/>
                <a:gd name="connsiteY37"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78209 w 2832100"/>
                <a:gd name="connsiteY28" fmla="*/ 2422902 h 3086745"/>
                <a:gd name="connsiteX29" fmla="*/ 1062710 w 2832100"/>
                <a:gd name="connsiteY29" fmla="*/ 2655376 h 3086745"/>
                <a:gd name="connsiteX30" fmla="*/ 985219 w 2832100"/>
                <a:gd name="connsiteY30" fmla="*/ 2686373 h 3086745"/>
                <a:gd name="connsiteX31" fmla="*/ 923226 w 2832100"/>
                <a:gd name="connsiteY31" fmla="*/ 2252420 h 3086745"/>
                <a:gd name="connsiteX32" fmla="*/ 334290 w 2832100"/>
                <a:gd name="connsiteY32" fmla="*/ 253139 h 3086745"/>
                <a:gd name="connsiteX33" fmla="*/ 287795 w 2832100"/>
                <a:gd name="connsiteY33" fmla="*/ 733586 h 3086745"/>
                <a:gd name="connsiteX34" fmla="*/ 210304 w 2832100"/>
                <a:gd name="connsiteY34" fmla="*/ 1276027 h 3086745"/>
                <a:gd name="connsiteX35" fmla="*/ 1549617 w 2832100"/>
                <a:gd name="connsiteY35" fmla="*/ 1257945 h 3086745"/>
                <a:gd name="connsiteX36" fmla="*/ 1549617 w 2832100"/>
                <a:gd name="connsiteY36"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62710 w 2832100"/>
                <a:gd name="connsiteY28" fmla="*/ 2655376 h 3086745"/>
                <a:gd name="connsiteX29" fmla="*/ 985219 w 2832100"/>
                <a:gd name="connsiteY29" fmla="*/ 2686373 h 3086745"/>
                <a:gd name="connsiteX30" fmla="*/ 923226 w 2832100"/>
                <a:gd name="connsiteY30" fmla="*/ 2252420 h 3086745"/>
                <a:gd name="connsiteX31" fmla="*/ 334290 w 2832100"/>
                <a:gd name="connsiteY31" fmla="*/ 253139 h 3086745"/>
                <a:gd name="connsiteX32" fmla="*/ 287795 w 2832100"/>
                <a:gd name="connsiteY32" fmla="*/ 733586 h 3086745"/>
                <a:gd name="connsiteX33" fmla="*/ 210304 w 2832100"/>
                <a:gd name="connsiteY33" fmla="*/ 1276027 h 3086745"/>
                <a:gd name="connsiteX34" fmla="*/ 1549617 w 2832100"/>
                <a:gd name="connsiteY34" fmla="*/ 1257945 h 3086745"/>
                <a:gd name="connsiteX35" fmla="*/ 1549617 w 2832100"/>
                <a:gd name="connsiteY35"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62710 w 2832100"/>
                <a:gd name="connsiteY28" fmla="*/ 2655376 h 3086745"/>
                <a:gd name="connsiteX29" fmla="*/ 923226 w 2832100"/>
                <a:gd name="connsiteY29" fmla="*/ 2252420 h 3086745"/>
                <a:gd name="connsiteX30" fmla="*/ 334290 w 2832100"/>
                <a:gd name="connsiteY30" fmla="*/ 253139 h 3086745"/>
                <a:gd name="connsiteX31" fmla="*/ 287795 w 2832100"/>
                <a:gd name="connsiteY31" fmla="*/ 733586 h 3086745"/>
                <a:gd name="connsiteX32" fmla="*/ 210304 w 2832100"/>
                <a:gd name="connsiteY32" fmla="*/ 1276027 h 3086745"/>
                <a:gd name="connsiteX33" fmla="*/ 1549617 w 2832100"/>
                <a:gd name="connsiteY33" fmla="*/ 1257945 h 3086745"/>
                <a:gd name="connsiteX34" fmla="*/ 1549617 w 2832100"/>
                <a:gd name="connsiteY34"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62710 w 2832100"/>
                <a:gd name="connsiteY28" fmla="*/ 2655376 h 3086745"/>
                <a:gd name="connsiteX29" fmla="*/ 1010773 w 2832100"/>
                <a:gd name="connsiteY29" fmla="*/ 2683974 h 3086745"/>
                <a:gd name="connsiteX30" fmla="*/ 923226 w 2832100"/>
                <a:gd name="connsiteY30" fmla="*/ 2252420 h 3086745"/>
                <a:gd name="connsiteX31" fmla="*/ 334290 w 2832100"/>
                <a:gd name="connsiteY31" fmla="*/ 253139 h 3086745"/>
                <a:gd name="connsiteX32" fmla="*/ 287795 w 2832100"/>
                <a:gd name="connsiteY32" fmla="*/ 733586 h 3086745"/>
                <a:gd name="connsiteX33" fmla="*/ 210304 w 2832100"/>
                <a:gd name="connsiteY33" fmla="*/ 1276027 h 3086745"/>
                <a:gd name="connsiteX34" fmla="*/ 1549617 w 2832100"/>
                <a:gd name="connsiteY34" fmla="*/ 1257945 h 3086745"/>
                <a:gd name="connsiteX35" fmla="*/ 1549617 w 2832100"/>
                <a:gd name="connsiteY35"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1062710 w 2832100"/>
                <a:gd name="connsiteY28" fmla="*/ 2655376 h 3086745"/>
                <a:gd name="connsiteX29" fmla="*/ 923226 w 2832100"/>
                <a:gd name="connsiteY29" fmla="*/ 2252420 h 3086745"/>
                <a:gd name="connsiteX30" fmla="*/ 334290 w 2832100"/>
                <a:gd name="connsiteY30" fmla="*/ 253139 h 3086745"/>
                <a:gd name="connsiteX31" fmla="*/ 287795 w 2832100"/>
                <a:gd name="connsiteY31" fmla="*/ 733586 h 3086745"/>
                <a:gd name="connsiteX32" fmla="*/ 210304 w 2832100"/>
                <a:gd name="connsiteY32" fmla="*/ 1276027 h 3086745"/>
                <a:gd name="connsiteX33" fmla="*/ 1549617 w 2832100"/>
                <a:gd name="connsiteY33" fmla="*/ 1257945 h 3086745"/>
                <a:gd name="connsiteX34" fmla="*/ 1549617 w 2832100"/>
                <a:gd name="connsiteY34" fmla="*/ 419745 h 3086745"/>
                <a:gd name="connsiteX0" fmla="*/ 1549617 w 2832100"/>
                <a:gd name="connsiteY0" fmla="*/ 419745 h 3086745"/>
                <a:gd name="connsiteX1" fmla="*/ 1625816 w 2832100"/>
                <a:gd name="connsiteY1" fmla="*/ 191145 h 3086745"/>
                <a:gd name="connsiteX2" fmla="*/ 2504053 w 2832100"/>
                <a:gd name="connsiteY2" fmla="*/ 175647 h 3086745"/>
                <a:gd name="connsiteX3" fmla="*/ 2783022 w 2832100"/>
                <a:gd name="connsiteY3" fmla="*/ 206644 h 3086745"/>
                <a:gd name="connsiteX4" fmla="*/ 2798520 w 2832100"/>
                <a:gd name="connsiteY4" fmla="*/ 191146 h 3086745"/>
                <a:gd name="connsiteX5" fmla="*/ 2798520 w 2832100"/>
                <a:gd name="connsiteY5" fmla="*/ 284136 h 3086745"/>
                <a:gd name="connsiteX6" fmla="*/ 2814019 w 2832100"/>
                <a:gd name="connsiteY6" fmla="*/ 1524000 h 3086745"/>
                <a:gd name="connsiteX7" fmla="*/ 2767524 w 2832100"/>
                <a:gd name="connsiteY7" fmla="*/ 1678983 h 3086745"/>
                <a:gd name="connsiteX8" fmla="*/ 2767524 w 2832100"/>
                <a:gd name="connsiteY8" fmla="*/ 2252420 h 3086745"/>
                <a:gd name="connsiteX9" fmla="*/ 2705531 w 2832100"/>
                <a:gd name="connsiteY9" fmla="*/ 2422902 h 3086745"/>
                <a:gd name="connsiteX10" fmla="*/ 2752026 w 2832100"/>
                <a:gd name="connsiteY10" fmla="*/ 2949844 h 3086745"/>
                <a:gd name="connsiteX11" fmla="*/ 2659036 w 2832100"/>
                <a:gd name="connsiteY11" fmla="*/ 3073830 h 3086745"/>
                <a:gd name="connsiteX12" fmla="*/ 2550548 w 2832100"/>
                <a:gd name="connsiteY12" fmla="*/ 2872352 h 3086745"/>
                <a:gd name="connsiteX13" fmla="*/ 2488554 w 2832100"/>
                <a:gd name="connsiteY13" fmla="*/ 2763864 h 3086745"/>
                <a:gd name="connsiteX14" fmla="*/ 2395565 w 2832100"/>
                <a:gd name="connsiteY14" fmla="*/ 2887851 h 3086745"/>
                <a:gd name="connsiteX15" fmla="*/ 2349070 w 2832100"/>
                <a:gd name="connsiteY15" fmla="*/ 2670875 h 3086745"/>
                <a:gd name="connsiteX16" fmla="*/ 2225083 w 2832100"/>
                <a:gd name="connsiteY16" fmla="*/ 1849464 h 3086745"/>
                <a:gd name="connsiteX17" fmla="*/ 2147592 w 2832100"/>
                <a:gd name="connsiteY17" fmla="*/ 1616990 h 3086745"/>
                <a:gd name="connsiteX18" fmla="*/ 1946114 w 2832100"/>
                <a:gd name="connsiteY18" fmla="*/ 1601491 h 3086745"/>
                <a:gd name="connsiteX19" fmla="*/ 1899619 w 2832100"/>
                <a:gd name="connsiteY19" fmla="*/ 1818468 h 3086745"/>
                <a:gd name="connsiteX20" fmla="*/ 1837626 w 2832100"/>
                <a:gd name="connsiteY20" fmla="*/ 2422902 h 3086745"/>
                <a:gd name="connsiteX21" fmla="*/ 1698141 w 2832100"/>
                <a:gd name="connsiteY21" fmla="*/ 2903349 h 3086745"/>
                <a:gd name="connsiteX22" fmla="*/ 1698141 w 2832100"/>
                <a:gd name="connsiteY22" fmla="*/ 2965342 h 3086745"/>
                <a:gd name="connsiteX23" fmla="*/ 1667144 w 2832100"/>
                <a:gd name="connsiteY23" fmla="*/ 2190427 h 3086745"/>
                <a:gd name="connsiteX24" fmla="*/ 1667144 w 2832100"/>
                <a:gd name="connsiteY24" fmla="*/ 2019946 h 3086745"/>
                <a:gd name="connsiteX25" fmla="*/ 1543158 w 2832100"/>
                <a:gd name="connsiteY25" fmla="*/ 2763864 h 3086745"/>
                <a:gd name="connsiteX26" fmla="*/ 1549616 w 2832100"/>
                <a:gd name="connsiteY26" fmla="*/ 2019945 h 3086745"/>
                <a:gd name="connsiteX27" fmla="*/ 1549616 w 2832100"/>
                <a:gd name="connsiteY27" fmla="*/ 1562745 h 3086745"/>
                <a:gd name="connsiteX28" fmla="*/ 923226 w 2832100"/>
                <a:gd name="connsiteY28" fmla="*/ 2252420 h 3086745"/>
                <a:gd name="connsiteX29" fmla="*/ 334290 w 2832100"/>
                <a:gd name="connsiteY29" fmla="*/ 253139 h 3086745"/>
                <a:gd name="connsiteX30" fmla="*/ 287795 w 2832100"/>
                <a:gd name="connsiteY30" fmla="*/ 733586 h 3086745"/>
                <a:gd name="connsiteX31" fmla="*/ 210304 w 2832100"/>
                <a:gd name="connsiteY31" fmla="*/ 1276027 h 3086745"/>
                <a:gd name="connsiteX32" fmla="*/ 1549617 w 2832100"/>
                <a:gd name="connsiteY32" fmla="*/ 1257945 h 3086745"/>
                <a:gd name="connsiteX33" fmla="*/ 1549617 w 2832100"/>
                <a:gd name="connsiteY33" fmla="*/ 419745 h 3086745"/>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549616 w 2832100"/>
                <a:gd name="connsiteY26" fmla="*/ 1957951 h 3024751"/>
                <a:gd name="connsiteX27" fmla="*/ 1549616 w 2832100"/>
                <a:gd name="connsiteY27" fmla="*/ 1500751 h 3024751"/>
                <a:gd name="connsiteX28" fmla="*/ 334290 w 2832100"/>
                <a:gd name="connsiteY28" fmla="*/ 191145 h 3024751"/>
                <a:gd name="connsiteX29" fmla="*/ 287795 w 2832100"/>
                <a:gd name="connsiteY29" fmla="*/ 671592 h 3024751"/>
                <a:gd name="connsiteX30" fmla="*/ 210304 w 2832100"/>
                <a:gd name="connsiteY30" fmla="*/ 1214033 h 3024751"/>
                <a:gd name="connsiteX31" fmla="*/ 1549617 w 2832100"/>
                <a:gd name="connsiteY31" fmla="*/ 1195951 h 3024751"/>
                <a:gd name="connsiteX32" fmla="*/ 1549617 w 2832100"/>
                <a:gd name="connsiteY32" fmla="*/ 357751 h 3024751"/>
                <a:gd name="connsiteX0" fmla="*/ 1549617 w 2832100"/>
                <a:gd name="connsiteY0" fmla="*/ 357751 h 3024751"/>
                <a:gd name="connsiteX1" fmla="*/ 1625816 w 2832100"/>
                <a:gd name="connsiteY1" fmla="*/ 129151 h 3024751"/>
                <a:gd name="connsiteX2" fmla="*/ 2504053 w 2832100"/>
                <a:gd name="connsiteY2" fmla="*/ 113653 h 3024751"/>
                <a:gd name="connsiteX3" fmla="*/ 2783022 w 2832100"/>
                <a:gd name="connsiteY3" fmla="*/ 144650 h 3024751"/>
                <a:gd name="connsiteX4" fmla="*/ 2798520 w 2832100"/>
                <a:gd name="connsiteY4" fmla="*/ 129152 h 3024751"/>
                <a:gd name="connsiteX5" fmla="*/ 2798520 w 2832100"/>
                <a:gd name="connsiteY5" fmla="*/ 222142 h 3024751"/>
                <a:gd name="connsiteX6" fmla="*/ 2814019 w 2832100"/>
                <a:gd name="connsiteY6" fmla="*/ 1462006 h 3024751"/>
                <a:gd name="connsiteX7" fmla="*/ 2767524 w 2832100"/>
                <a:gd name="connsiteY7" fmla="*/ 1616989 h 3024751"/>
                <a:gd name="connsiteX8" fmla="*/ 2767524 w 2832100"/>
                <a:gd name="connsiteY8" fmla="*/ 2190426 h 3024751"/>
                <a:gd name="connsiteX9" fmla="*/ 2705531 w 2832100"/>
                <a:gd name="connsiteY9" fmla="*/ 2360908 h 3024751"/>
                <a:gd name="connsiteX10" fmla="*/ 2752026 w 2832100"/>
                <a:gd name="connsiteY10" fmla="*/ 2887850 h 3024751"/>
                <a:gd name="connsiteX11" fmla="*/ 2659036 w 2832100"/>
                <a:gd name="connsiteY11" fmla="*/ 3011836 h 3024751"/>
                <a:gd name="connsiteX12" fmla="*/ 2550548 w 2832100"/>
                <a:gd name="connsiteY12" fmla="*/ 2810358 h 3024751"/>
                <a:gd name="connsiteX13" fmla="*/ 2488554 w 2832100"/>
                <a:gd name="connsiteY13" fmla="*/ 2701870 h 3024751"/>
                <a:gd name="connsiteX14" fmla="*/ 2395565 w 2832100"/>
                <a:gd name="connsiteY14" fmla="*/ 2825857 h 3024751"/>
                <a:gd name="connsiteX15" fmla="*/ 2349070 w 2832100"/>
                <a:gd name="connsiteY15" fmla="*/ 2608881 h 3024751"/>
                <a:gd name="connsiteX16" fmla="*/ 2225083 w 2832100"/>
                <a:gd name="connsiteY16" fmla="*/ 1787470 h 3024751"/>
                <a:gd name="connsiteX17" fmla="*/ 2147592 w 2832100"/>
                <a:gd name="connsiteY17" fmla="*/ 1554996 h 3024751"/>
                <a:gd name="connsiteX18" fmla="*/ 1946114 w 2832100"/>
                <a:gd name="connsiteY18" fmla="*/ 1539497 h 3024751"/>
                <a:gd name="connsiteX19" fmla="*/ 1899619 w 2832100"/>
                <a:gd name="connsiteY19" fmla="*/ 1756474 h 3024751"/>
                <a:gd name="connsiteX20" fmla="*/ 1837626 w 2832100"/>
                <a:gd name="connsiteY20" fmla="*/ 2360908 h 3024751"/>
                <a:gd name="connsiteX21" fmla="*/ 1698141 w 2832100"/>
                <a:gd name="connsiteY21" fmla="*/ 2841355 h 3024751"/>
                <a:gd name="connsiteX22" fmla="*/ 1698141 w 2832100"/>
                <a:gd name="connsiteY22" fmla="*/ 2903348 h 3024751"/>
                <a:gd name="connsiteX23" fmla="*/ 1667144 w 2832100"/>
                <a:gd name="connsiteY23" fmla="*/ 2128433 h 3024751"/>
                <a:gd name="connsiteX24" fmla="*/ 1667144 w 2832100"/>
                <a:gd name="connsiteY24" fmla="*/ 1957952 h 3024751"/>
                <a:gd name="connsiteX25" fmla="*/ 1543158 w 2832100"/>
                <a:gd name="connsiteY25" fmla="*/ 2701870 h 3024751"/>
                <a:gd name="connsiteX26" fmla="*/ 1549616 w 2832100"/>
                <a:gd name="connsiteY26" fmla="*/ 1957951 h 3024751"/>
                <a:gd name="connsiteX27" fmla="*/ 1549616 w 2832100"/>
                <a:gd name="connsiteY27" fmla="*/ 1500751 h 3024751"/>
                <a:gd name="connsiteX28" fmla="*/ 287795 w 2832100"/>
                <a:gd name="connsiteY28" fmla="*/ 671592 h 3024751"/>
                <a:gd name="connsiteX29" fmla="*/ 210304 w 2832100"/>
                <a:gd name="connsiteY29" fmla="*/ 1214033 h 3024751"/>
                <a:gd name="connsiteX30" fmla="*/ 1549617 w 2832100"/>
                <a:gd name="connsiteY30" fmla="*/ 1195951 h 3024751"/>
                <a:gd name="connsiteX31" fmla="*/ 1549617 w 2832100"/>
                <a:gd name="connsiteY31" fmla="*/ 357751 h 3024751"/>
                <a:gd name="connsiteX0" fmla="*/ 1339313 w 2621796"/>
                <a:gd name="connsiteY0" fmla="*/ 357751 h 3024751"/>
                <a:gd name="connsiteX1" fmla="*/ 1415512 w 2621796"/>
                <a:gd name="connsiteY1" fmla="*/ 129151 h 3024751"/>
                <a:gd name="connsiteX2" fmla="*/ 2293749 w 2621796"/>
                <a:gd name="connsiteY2" fmla="*/ 113653 h 3024751"/>
                <a:gd name="connsiteX3" fmla="*/ 2572718 w 2621796"/>
                <a:gd name="connsiteY3" fmla="*/ 144650 h 3024751"/>
                <a:gd name="connsiteX4" fmla="*/ 2588216 w 2621796"/>
                <a:gd name="connsiteY4" fmla="*/ 129152 h 3024751"/>
                <a:gd name="connsiteX5" fmla="*/ 2588216 w 2621796"/>
                <a:gd name="connsiteY5" fmla="*/ 222142 h 3024751"/>
                <a:gd name="connsiteX6" fmla="*/ 2603715 w 2621796"/>
                <a:gd name="connsiteY6" fmla="*/ 1462006 h 3024751"/>
                <a:gd name="connsiteX7" fmla="*/ 2557220 w 2621796"/>
                <a:gd name="connsiteY7" fmla="*/ 1616989 h 3024751"/>
                <a:gd name="connsiteX8" fmla="*/ 2557220 w 2621796"/>
                <a:gd name="connsiteY8" fmla="*/ 2190426 h 3024751"/>
                <a:gd name="connsiteX9" fmla="*/ 2495227 w 2621796"/>
                <a:gd name="connsiteY9" fmla="*/ 2360908 h 3024751"/>
                <a:gd name="connsiteX10" fmla="*/ 2541722 w 2621796"/>
                <a:gd name="connsiteY10" fmla="*/ 2887850 h 3024751"/>
                <a:gd name="connsiteX11" fmla="*/ 2448732 w 2621796"/>
                <a:gd name="connsiteY11" fmla="*/ 3011836 h 3024751"/>
                <a:gd name="connsiteX12" fmla="*/ 2340244 w 2621796"/>
                <a:gd name="connsiteY12" fmla="*/ 2810358 h 3024751"/>
                <a:gd name="connsiteX13" fmla="*/ 2278250 w 2621796"/>
                <a:gd name="connsiteY13" fmla="*/ 2701870 h 3024751"/>
                <a:gd name="connsiteX14" fmla="*/ 2185261 w 2621796"/>
                <a:gd name="connsiteY14" fmla="*/ 2825857 h 3024751"/>
                <a:gd name="connsiteX15" fmla="*/ 2138766 w 2621796"/>
                <a:gd name="connsiteY15" fmla="*/ 2608881 h 3024751"/>
                <a:gd name="connsiteX16" fmla="*/ 2014779 w 2621796"/>
                <a:gd name="connsiteY16" fmla="*/ 1787470 h 3024751"/>
                <a:gd name="connsiteX17" fmla="*/ 1937288 w 2621796"/>
                <a:gd name="connsiteY17" fmla="*/ 1554996 h 3024751"/>
                <a:gd name="connsiteX18" fmla="*/ 1735810 w 2621796"/>
                <a:gd name="connsiteY18" fmla="*/ 1539497 h 3024751"/>
                <a:gd name="connsiteX19" fmla="*/ 1689315 w 2621796"/>
                <a:gd name="connsiteY19" fmla="*/ 1756474 h 3024751"/>
                <a:gd name="connsiteX20" fmla="*/ 1627322 w 2621796"/>
                <a:gd name="connsiteY20" fmla="*/ 2360908 h 3024751"/>
                <a:gd name="connsiteX21" fmla="*/ 1487837 w 2621796"/>
                <a:gd name="connsiteY21" fmla="*/ 2841355 h 3024751"/>
                <a:gd name="connsiteX22" fmla="*/ 1487837 w 2621796"/>
                <a:gd name="connsiteY22" fmla="*/ 2903348 h 3024751"/>
                <a:gd name="connsiteX23" fmla="*/ 1456840 w 2621796"/>
                <a:gd name="connsiteY23" fmla="*/ 2128433 h 3024751"/>
                <a:gd name="connsiteX24" fmla="*/ 1456840 w 2621796"/>
                <a:gd name="connsiteY24" fmla="*/ 1957952 h 3024751"/>
                <a:gd name="connsiteX25" fmla="*/ 1332854 w 2621796"/>
                <a:gd name="connsiteY25" fmla="*/ 2701870 h 3024751"/>
                <a:gd name="connsiteX26" fmla="*/ 1339312 w 2621796"/>
                <a:gd name="connsiteY26" fmla="*/ 1957951 h 3024751"/>
                <a:gd name="connsiteX27" fmla="*/ 1339312 w 2621796"/>
                <a:gd name="connsiteY27" fmla="*/ 1500751 h 3024751"/>
                <a:gd name="connsiteX28" fmla="*/ 0 w 2621796"/>
                <a:gd name="connsiteY28" fmla="*/ 1214033 h 3024751"/>
                <a:gd name="connsiteX29" fmla="*/ 1339313 w 2621796"/>
                <a:gd name="connsiteY29" fmla="*/ 1195951 h 3024751"/>
                <a:gd name="connsiteX30" fmla="*/ 1339313 w 2621796"/>
                <a:gd name="connsiteY30" fmla="*/ 357751 h 3024751"/>
                <a:gd name="connsiteX0" fmla="*/ 26047 w 1308530"/>
                <a:gd name="connsiteY0" fmla="*/ 357751 h 3024751"/>
                <a:gd name="connsiteX1" fmla="*/ 102246 w 1308530"/>
                <a:gd name="connsiteY1" fmla="*/ 129151 h 3024751"/>
                <a:gd name="connsiteX2" fmla="*/ 980483 w 1308530"/>
                <a:gd name="connsiteY2" fmla="*/ 113653 h 3024751"/>
                <a:gd name="connsiteX3" fmla="*/ 1259452 w 1308530"/>
                <a:gd name="connsiteY3" fmla="*/ 144650 h 3024751"/>
                <a:gd name="connsiteX4" fmla="*/ 1274950 w 1308530"/>
                <a:gd name="connsiteY4" fmla="*/ 129152 h 3024751"/>
                <a:gd name="connsiteX5" fmla="*/ 1274950 w 1308530"/>
                <a:gd name="connsiteY5" fmla="*/ 222142 h 3024751"/>
                <a:gd name="connsiteX6" fmla="*/ 1290449 w 1308530"/>
                <a:gd name="connsiteY6" fmla="*/ 1462006 h 3024751"/>
                <a:gd name="connsiteX7" fmla="*/ 1243954 w 1308530"/>
                <a:gd name="connsiteY7" fmla="*/ 1616989 h 3024751"/>
                <a:gd name="connsiteX8" fmla="*/ 1243954 w 1308530"/>
                <a:gd name="connsiteY8" fmla="*/ 2190426 h 3024751"/>
                <a:gd name="connsiteX9" fmla="*/ 1181961 w 1308530"/>
                <a:gd name="connsiteY9" fmla="*/ 2360908 h 3024751"/>
                <a:gd name="connsiteX10" fmla="*/ 1228456 w 1308530"/>
                <a:gd name="connsiteY10" fmla="*/ 2887850 h 3024751"/>
                <a:gd name="connsiteX11" fmla="*/ 1135466 w 1308530"/>
                <a:gd name="connsiteY11" fmla="*/ 3011836 h 3024751"/>
                <a:gd name="connsiteX12" fmla="*/ 1026978 w 1308530"/>
                <a:gd name="connsiteY12" fmla="*/ 2810358 h 3024751"/>
                <a:gd name="connsiteX13" fmla="*/ 964984 w 1308530"/>
                <a:gd name="connsiteY13" fmla="*/ 2701870 h 3024751"/>
                <a:gd name="connsiteX14" fmla="*/ 871995 w 1308530"/>
                <a:gd name="connsiteY14" fmla="*/ 2825857 h 3024751"/>
                <a:gd name="connsiteX15" fmla="*/ 825500 w 1308530"/>
                <a:gd name="connsiteY15" fmla="*/ 2608881 h 3024751"/>
                <a:gd name="connsiteX16" fmla="*/ 701513 w 1308530"/>
                <a:gd name="connsiteY16" fmla="*/ 1787470 h 3024751"/>
                <a:gd name="connsiteX17" fmla="*/ 624022 w 1308530"/>
                <a:gd name="connsiteY17" fmla="*/ 1554996 h 3024751"/>
                <a:gd name="connsiteX18" fmla="*/ 422544 w 1308530"/>
                <a:gd name="connsiteY18" fmla="*/ 1539497 h 3024751"/>
                <a:gd name="connsiteX19" fmla="*/ 376049 w 1308530"/>
                <a:gd name="connsiteY19" fmla="*/ 1756474 h 3024751"/>
                <a:gd name="connsiteX20" fmla="*/ 314056 w 1308530"/>
                <a:gd name="connsiteY20" fmla="*/ 2360908 h 3024751"/>
                <a:gd name="connsiteX21" fmla="*/ 174571 w 1308530"/>
                <a:gd name="connsiteY21" fmla="*/ 2841355 h 3024751"/>
                <a:gd name="connsiteX22" fmla="*/ 174571 w 1308530"/>
                <a:gd name="connsiteY22" fmla="*/ 2903348 h 3024751"/>
                <a:gd name="connsiteX23" fmla="*/ 143574 w 1308530"/>
                <a:gd name="connsiteY23" fmla="*/ 2128433 h 3024751"/>
                <a:gd name="connsiteX24" fmla="*/ 143574 w 1308530"/>
                <a:gd name="connsiteY24" fmla="*/ 1957952 h 3024751"/>
                <a:gd name="connsiteX25" fmla="*/ 19588 w 1308530"/>
                <a:gd name="connsiteY25" fmla="*/ 2701870 h 3024751"/>
                <a:gd name="connsiteX26" fmla="*/ 26046 w 1308530"/>
                <a:gd name="connsiteY26" fmla="*/ 1957951 h 3024751"/>
                <a:gd name="connsiteX27" fmla="*/ 26046 w 1308530"/>
                <a:gd name="connsiteY27" fmla="*/ 1500751 h 3024751"/>
                <a:gd name="connsiteX28" fmla="*/ 26047 w 1308530"/>
                <a:gd name="connsiteY28" fmla="*/ 1195951 h 3024751"/>
                <a:gd name="connsiteX29" fmla="*/ 26047 w 1308530"/>
                <a:gd name="connsiteY29" fmla="*/ 357751 h 3024751"/>
                <a:gd name="connsiteX0" fmla="*/ 26047 w 1308530"/>
                <a:gd name="connsiteY0" fmla="*/ 357751 h 3190066"/>
                <a:gd name="connsiteX1" fmla="*/ 102246 w 1308530"/>
                <a:gd name="connsiteY1" fmla="*/ 129151 h 3190066"/>
                <a:gd name="connsiteX2" fmla="*/ 980483 w 1308530"/>
                <a:gd name="connsiteY2" fmla="*/ 113653 h 3190066"/>
                <a:gd name="connsiteX3" fmla="*/ 1259452 w 1308530"/>
                <a:gd name="connsiteY3" fmla="*/ 144650 h 3190066"/>
                <a:gd name="connsiteX4" fmla="*/ 1274950 w 1308530"/>
                <a:gd name="connsiteY4" fmla="*/ 129152 h 3190066"/>
                <a:gd name="connsiteX5" fmla="*/ 1274950 w 1308530"/>
                <a:gd name="connsiteY5" fmla="*/ 222142 h 3190066"/>
                <a:gd name="connsiteX6" fmla="*/ 1290449 w 1308530"/>
                <a:gd name="connsiteY6" fmla="*/ 1462006 h 3190066"/>
                <a:gd name="connsiteX7" fmla="*/ 1243954 w 1308530"/>
                <a:gd name="connsiteY7" fmla="*/ 1616989 h 3190066"/>
                <a:gd name="connsiteX8" fmla="*/ 1243954 w 1308530"/>
                <a:gd name="connsiteY8" fmla="*/ 2190426 h 3190066"/>
                <a:gd name="connsiteX9" fmla="*/ 1181961 w 1308530"/>
                <a:gd name="connsiteY9" fmla="*/ 2360908 h 3190066"/>
                <a:gd name="connsiteX10" fmla="*/ 1228456 w 1308530"/>
                <a:gd name="connsiteY10" fmla="*/ 2887850 h 3190066"/>
                <a:gd name="connsiteX11" fmla="*/ 1169046 w 1308530"/>
                <a:gd name="connsiteY11" fmla="*/ 3177151 h 3190066"/>
                <a:gd name="connsiteX12" fmla="*/ 1026978 w 1308530"/>
                <a:gd name="connsiteY12" fmla="*/ 2810358 h 3190066"/>
                <a:gd name="connsiteX13" fmla="*/ 964984 w 1308530"/>
                <a:gd name="connsiteY13" fmla="*/ 2701870 h 3190066"/>
                <a:gd name="connsiteX14" fmla="*/ 871995 w 1308530"/>
                <a:gd name="connsiteY14" fmla="*/ 2825857 h 3190066"/>
                <a:gd name="connsiteX15" fmla="*/ 825500 w 1308530"/>
                <a:gd name="connsiteY15" fmla="*/ 2608881 h 3190066"/>
                <a:gd name="connsiteX16" fmla="*/ 701513 w 1308530"/>
                <a:gd name="connsiteY16" fmla="*/ 1787470 h 3190066"/>
                <a:gd name="connsiteX17" fmla="*/ 624022 w 1308530"/>
                <a:gd name="connsiteY17" fmla="*/ 1554996 h 3190066"/>
                <a:gd name="connsiteX18" fmla="*/ 422544 w 1308530"/>
                <a:gd name="connsiteY18" fmla="*/ 1539497 h 3190066"/>
                <a:gd name="connsiteX19" fmla="*/ 376049 w 1308530"/>
                <a:gd name="connsiteY19" fmla="*/ 1756474 h 3190066"/>
                <a:gd name="connsiteX20" fmla="*/ 314056 w 1308530"/>
                <a:gd name="connsiteY20" fmla="*/ 2360908 h 3190066"/>
                <a:gd name="connsiteX21" fmla="*/ 174571 w 1308530"/>
                <a:gd name="connsiteY21" fmla="*/ 2841355 h 3190066"/>
                <a:gd name="connsiteX22" fmla="*/ 174571 w 1308530"/>
                <a:gd name="connsiteY22" fmla="*/ 2903348 h 3190066"/>
                <a:gd name="connsiteX23" fmla="*/ 143574 w 1308530"/>
                <a:gd name="connsiteY23" fmla="*/ 2128433 h 3190066"/>
                <a:gd name="connsiteX24" fmla="*/ 143574 w 1308530"/>
                <a:gd name="connsiteY24" fmla="*/ 1957952 h 3190066"/>
                <a:gd name="connsiteX25" fmla="*/ 19588 w 1308530"/>
                <a:gd name="connsiteY25" fmla="*/ 2701870 h 3190066"/>
                <a:gd name="connsiteX26" fmla="*/ 26046 w 1308530"/>
                <a:gd name="connsiteY26" fmla="*/ 1957951 h 3190066"/>
                <a:gd name="connsiteX27" fmla="*/ 26046 w 1308530"/>
                <a:gd name="connsiteY27" fmla="*/ 1500751 h 3190066"/>
                <a:gd name="connsiteX28" fmla="*/ 26047 w 1308530"/>
                <a:gd name="connsiteY28" fmla="*/ 1195951 h 3190066"/>
                <a:gd name="connsiteX29" fmla="*/ 26047 w 1308530"/>
                <a:gd name="connsiteY29" fmla="*/ 357751 h 319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8530" h="3190066">
                  <a:moveTo>
                    <a:pt x="26047" y="357751"/>
                  </a:moveTo>
                  <a:lnTo>
                    <a:pt x="102246" y="129151"/>
                  </a:lnTo>
                  <a:lnTo>
                    <a:pt x="980483" y="113653"/>
                  </a:lnTo>
                  <a:cubicBezTo>
                    <a:pt x="1251703" y="116236"/>
                    <a:pt x="1210374" y="142067"/>
                    <a:pt x="1259452" y="144650"/>
                  </a:cubicBezTo>
                  <a:cubicBezTo>
                    <a:pt x="1308530" y="147233"/>
                    <a:pt x="1272367" y="116237"/>
                    <a:pt x="1274950" y="129152"/>
                  </a:cubicBezTo>
                  <a:cubicBezTo>
                    <a:pt x="1277533" y="142067"/>
                    <a:pt x="1272367" y="0"/>
                    <a:pt x="1274950" y="222142"/>
                  </a:cubicBezTo>
                  <a:cubicBezTo>
                    <a:pt x="1277533" y="444284"/>
                    <a:pt x="1295615" y="1229532"/>
                    <a:pt x="1290449" y="1462006"/>
                  </a:cubicBezTo>
                  <a:cubicBezTo>
                    <a:pt x="1285283" y="1694480"/>
                    <a:pt x="1251703" y="1495586"/>
                    <a:pt x="1243954" y="1616989"/>
                  </a:cubicBezTo>
                  <a:cubicBezTo>
                    <a:pt x="1236205" y="1738392"/>
                    <a:pt x="1254286" y="2066440"/>
                    <a:pt x="1243954" y="2190426"/>
                  </a:cubicBezTo>
                  <a:cubicBezTo>
                    <a:pt x="1233622" y="2314412"/>
                    <a:pt x="1184544" y="2244671"/>
                    <a:pt x="1181961" y="2360908"/>
                  </a:cubicBezTo>
                  <a:cubicBezTo>
                    <a:pt x="1179378" y="2477145"/>
                    <a:pt x="1230608" y="2751810"/>
                    <a:pt x="1228456" y="2887850"/>
                  </a:cubicBezTo>
                  <a:cubicBezTo>
                    <a:pt x="1226304" y="3023890"/>
                    <a:pt x="1202626" y="3190066"/>
                    <a:pt x="1169046" y="3177151"/>
                  </a:cubicBezTo>
                  <a:cubicBezTo>
                    <a:pt x="1135466" y="3164236"/>
                    <a:pt x="1060988" y="2889571"/>
                    <a:pt x="1026978" y="2810358"/>
                  </a:cubicBezTo>
                  <a:cubicBezTo>
                    <a:pt x="992968" y="2731145"/>
                    <a:pt x="990814" y="2699287"/>
                    <a:pt x="964984" y="2701870"/>
                  </a:cubicBezTo>
                  <a:cubicBezTo>
                    <a:pt x="939154" y="2704453"/>
                    <a:pt x="895242" y="2841355"/>
                    <a:pt x="871995" y="2825857"/>
                  </a:cubicBezTo>
                  <a:cubicBezTo>
                    <a:pt x="848748" y="2810359"/>
                    <a:pt x="853914" y="2781945"/>
                    <a:pt x="825500" y="2608881"/>
                  </a:cubicBezTo>
                  <a:cubicBezTo>
                    <a:pt x="797086" y="2435817"/>
                    <a:pt x="735093" y="1963117"/>
                    <a:pt x="701513" y="1787470"/>
                  </a:cubicBezTo>
                  <a:cubicBezTo>
                    <a:pt x="667933" y="1611823"/>
                    <a:pt x="670517" y="1596325"/>
                    <a:pt x="624022" y="1554996"/>
                  </a:cubicBezTo>
                  <a:cubicBezTo>
                    <a:pt x="577527" y="1513667"/>
                    <a:pt x="463873" y="1505917"/>
                    <a:pt x="422544" y="1539497"/>
                  </a:cubicBezTo>
                  <a:cubicBezTo>
                    <a:pt x="381215" y="1573077"/>
                    <a:pt x="394130" y="1619572"/>
                    <a:pt x="376049" y="1756474"/>
                  </a:cubicBezTo>
                  <a:cubicBezTo>
                    <a:pt x="357968" y="1893376"/>
                    <a:pt x="347636" y="2180095"/>
                    <a:pt x="314056" y="2360908"/>
                  </a:cubicBezTo>
                  <a:cubicBezTo>
                    <a:pt x="280476" y="2541721"/>
                    <a:pt x="197819" y="2750948"/>
                    <a:pt x="174571" y="2841355"/>
                  </a:cubicBezTo>
                  <a:cubicBezTo>
                    <a:pt x="151323" y="2931762"/>
                    <a:pt x="179737" y="3022168"/>
                    <a:pt x="174571" y="2903348"/>
                  </a:cubicBezTo>
                  <a:cubicBezTo>
                    <a:pt x="169405" y="2784528"/>
                    <a:pt x="148740" y="2285999"/>
                    <a:pt x="143574" y="2128433"/>
                  </a:cubicBezTo>
                  <a:cubicBezTo>
                    <a:pt x="138408" y="1970867"/>
                    <a:pt x="164238" y="1862379"/>
                    <a:pt x="143574" y="1957952"/>
                  </a:cubicBezTo>
                  <a:cubicBezTo>
                    <a:pt x="122910" y="2053525"/>
                    <a:pt x="39176" y="2701870"/>
                    <a:pt x="19588" y="2701870"/>
                  </a:cubicBezTo>
                  <a:cubicBezTo>
                    <a:pt x="0" y="2701870"/>
                    <a:pt x="24970" y="2158137"/>
                    <a:pt x="26046" y="1957951"/>
                  </a:cubicBezTo>
                  <a:cubicBezTo>
                    <a:pt x="27122" y="1757765"/>
                    <a:pt x="26046" y="1627751"/>
                    <a:pt x="26046" y="1500751"/>
                  </a:cubicBezTo>
                  <a:cubicBezTo>
                    <a:pt x="26046" y="1373751"/>
                    <a:pt x="26047" y="1386451"/>
                    <a:pt x="26047" y="1195951"/>
                  </a:cubicBezTo>
                  <a:lnTo>
                    <a:pt x="26047" y="357751"/>
                  </a:lnTo>
                  <a:close/>
                </a:path>
              </a:pathLst>
            </a:custGeom>
            <a:solidFill>
              <a:srgbClr val="00B0F0">
                <a:alpha val="62000"/>
              </a:srgbClr>
            </a:solidFill>
            <a:ln w="381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solidFill>
                    <a:schemeClr val="bg1"/>
                  </a:solidFill>
                </a:rPr>
                <a:t>glacial</a:t>
              </a:r>
            </a:p>
            <a:p>
              <a:pPr algn="ctr"/>
              <a:endParaRPr lang="en-US" dirty="0" smtClean="0"/>
            </a:p>
            <a:p>
              <a:pPr algn="ctr"/>
              <a:endParaRPr lang="en-US" dirty="0" smtClean="0"/>
            </a:p>
            <a:p>
              <a:pPr algn="ctr"/>
              <a:endParaRPr lang="en-US" dirty="0" smtClean="0"/>
            </a:p>
            <a:p>
              <a:pPr algn="ctr"/>
              <a:endParaRPr lang="en-US" dirty="0"/>
            </a:p>
          </p:txBody>
        </p:sp>
        <p:grpSp>
          <p:nvGrpSpPr>
            <p:cNvPr id="33" name="Group 21"/>
            <p:cNvGrpSpPr/>
            <p:nvPr/>
          </p:nvGrpSpPr>
          <p:grpSpPr>
            <a:xfrm>
              <a:off x="5715158" y="2590800"/>
              <a:ext cx="676739" cy="3824016"/>
              <a:chOff x="5105400" y="2590800"/>
              <a:chExt cx="676739" cy="3824016"/>
            </a:xfrm>
          </p:grpSpPr>
          <p:cxnSp>
            <p:nvCxnSpPr>
              <p:cNvPr id="34" name="Straight Arrow Connector 33"/>
              <p:cNvCxnSpPr/>
              <p:nvPr/>
            </p:nvCxnSpPr>
            <p:spPr>
              <a:xfrm flipV="1">
                <a:off x="5105400" y="2590800"/>
                <a:ext cx="0" cy="289560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useBgFill="1">
            <p:nvSpPr>
              <p:cNvPr id="35" name="TextBox 34"/>
              <p:cNvSpPr txBox="1">
                <a:spLocks noChangeArrowheads="1"/>
              </p:cNvSpPr>
              <p:nvPr/>
            </p:nvSpPr>
            <p:spPr bwMode="auto">
              <a:xfrm rot="3190545">
                <a:off x="4948417" y="5581094"/>
                <a:ext cx="1205779" cy="461665"/>
              </a:xfrm>
              <a:prstGeom prst="rect">
                <a:avLst/>
              </a:prstGeom>
              <a:ln w="38100">
                <a:solidFill>
                  <a:schemeClr val="tx1"/>
                </a:solidFill>
                <a:miter lim="800000"/>
                <a:headEnd/>
                <a:tailEnd/>
              </a:ln>
            </p:spPr>
            <p:txBody>
              <a:bodyPr wrap="none">
                <a:spAutoFit/>
              </a:bodyPr>
              <a:lstStyle/>
              <a:p>
                <a:r>
                  <a:rPr lang="en-US" sz="2400" b="1" dirty="0" smtClean="0"/>
                  <a:t>- 35,000</a:t>
                </a:r>
                <a:endParaRPr lang="en-US" sz="2400" b="1" dirty="0"/>
              </a:p>
            </p:txBody>
          </p:sp>
        </p:grpSp>
        <p:grpSp>
          <p:nvGrpSpPr>
            <p:cNvPr id="36" name="Group 22"/>
            <p:cNvGrpSpPr/>
            <p:nvPr/>
          </p:nvGrpSpPr>
          <p:grpSpPr>
            <a:xfrm>
              <a:off x="6477158" y="3962400"/>
              <a:ext cx="600539" cy="2417952"/>
              <a:chOff x="5181600" y="3962400"/>
              <a:chExt cx="600539" cy="2417952"/>
            </a:xfrm>
          </p:grpSpPr>
          <p:cxnSp>
            <p:nvCxnSpPr>
              <p:cNvPr id="37" name="Straight Arrow Connector 36"/>
              <p:cNvCxnSpPr/>
              <p:nvPr/>
            </p:nvCxnSpPr>
            <p:spPr>
              <a:xfrm flipV="1">
                <a:off x="5181600" y="3962400"/>
                <a:ext cx="0" cy="152400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useBgFill="1">
            <p:nvSpPr>
              <p:cNvPr id="38" name="TextBox 37"/>
              <p:cNvSpPr txBox="1">
                <a:spLocks noChangeArrowheads="1"/>
              </p:cNvSpPr>
              <p:nvPr/>
            </p:nvSpPr>
            <p:spPr bwMode="auto">
              <a:xfrm rot="3190545">
                <a:off x="4982882" y="5581094"/>
                <a:ext cx="1136850" cy="461665"/>
              </a:xfrm>
              <a:prstGeom prst="rect">
                <a:avLst/>
              </a:prstGeom>
              <a:ln w="25400">
                <a:solidFill>
                  <a:schemeClr val="tx1"/>
                </a:solidFill>
                <a:miter lim="800000"/>
                <a:headEnd/>
                <a:tailEnd/>
              </a:ln>
            </p:spPr>
            <p:txBody>
              <a:bodyPr wrap="none">
                <a:spAutoFit/>
              </a:bodyPr>
              <a:lstStyle/>
              <a:p>
                <a:r>
                  <a:rPr lang="en-US" sz="2400" b="1" dirty="0" smtClean="0"/>
                  <a:t>-13,000</a:t>
                </a:r>
                <a:endParaRPr lang="en-US" sz="2400" b="1" dirty="0"/>
              </a:p>
            </p:txBody>
          </p:sp>
        </p:grpSp>
        <p:sp>
          <p:nvSpPr>
            <p:cNvPr id="39" name="TextBox 38"/>
            <p:cNvSpPr txBox="1"/>
            <p:nvPr/>
          </p:nvSpPr>
          <p:spPr>
            <a:xfrm>
              <a:off x="0" y="0"/>
              <a:ext cx="9144000" cy="677108"/>
            </a:xfrm>
            <a:prstGeom prst="rect">
              <a:avLst/>
            </a:prstGeom>
            <a:solidFill>
              <a:schemeClr val="bg1"/>
            </a:solidFill>
          </p:spPr>
          <p:txBody>
            <a:bodyPr wrap="square" rtlCol="0">
              <a:spAutoFit/>
            </a:bodyPr>
            <a:lstStyle/>
            <a:p>
              <a:pPr marL="0" algn="ctr"/>
              <a:r>
                <a:rPr lang="en-US" sz="3800" b="1" dirty="0" smtClean="0"/>
                <a:t>Human Migration into North America . . .</a:t>
              </a:r>
              <a:endParaRPr lang="en-US" sz="4000" b="1" dirty="0" smtClean="0"/>
            </a:p>
          </p:txBody>
        </p:sp>
        <p:sp>
          <p:nvSpPr>
            <p:cNvPr id="40" name="Rectangle 39"/>
            <p:cNvSpPr/>
            <p:nvPr/>
          </p:nvSpPr>
          <p:spPr>
            <a:xfrm>
              <a:off x="6492398" y="838200"/>
              <a:ext cx="518160" cy="304800"/>
            </a:xfrm>
            <a:prstGeom prst="rect">
              <a:avLst/>
            </a:prstGeom>
            <a:gradFill>
              <a:gsLst>
                <a:gs pos="0">
                  <a:srgbClr val="FFF200"/>
                </a:gs>
                <a:gs pos="45000">
                  <a:srgbClr val="FF7A00"/>
                </a:gs>
                <a:gs pos="70000">
                  <a:srgbClr val="FF0300"/>
                </a:gs>
                <a:gs pos="100000">
                  <a:srgbClr val="4D0808"/>
                </a:gs>
              </a:gsLst>
              <a:lin ang="3600000" scaled="0"/>
            </a:gradFill>
            <a:ln w="25400">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1" name="Group 33"/>
            <p:cNvGrpSpPr/>
            <p:nvPr/>
          </p:nvGrpSpPr>
          <p:grpSpPr>
            <a:xfrm>
              <a:off x="6781642" y="1219200"/>
              <a:ext cx="2286000" cy="675620"/>
              <a:chOff x="6095684" y="1219200"/>
              <a:chExt cx="2286000" cy="675620"/>
            </a:xfrm>
          </p:grpSpPr>
          <p:sp useBgFill="1">
            <p:nvSpPr>
              <p:cNvPr id="42" name="TextBox 41"/>
              <p:cNvSpPr txBox="1"/>
              <p:nvPr/>
            </p:nvSpPr>
            <p:spPr>
              <a:xfrm>
                <a:off x="6553042" y="1371600"/>
                <a:ext cx="1828642" cy="523220"/>
              </a:xfrm>
              <a:prstGeom prst="rect">
                <a:avLst/>
              </a:prstGeom>
            </p:spPr>
            <p:txBody>
              <a:bodyPr wrap="none" rtlCol="0">
                <a:spAutoFit/>
              </a:bodyPr>
              <a:lstStyle/>
              <a:p>
                <a:pPr marL="0"/>
                <a:r>
                  <a:rPr lang="en-US" sz="2800" b="1" dirty="0" smtClean="0">
                    <a:effectLst>
                      <a:outerShdw dist="38100" dir="7200000" algn="ctr" rotWithShape="0">
                        <a:schemeClr val="bg1"/>
                      </a:outerShdw>
                    </a:effectLst>
                  </a:rPr>
                  <a:t>interglacial</a:t>
                </a:r>
              </a:p>
            </p:txBody>
          </p:sp>
          <p:cxnSp>
            <p:nvCxnSpPr>
              <p:cNvPr id="43" name="Straight Arrow Connector 42"/>
              <p:cNvCxnSpPr>
                <a:stCxn id="42" idx="1"/>
              </p:cNvCxnSpPr>
              <p:nvPr/>
            </p:nvCxnSpPr>
            <p:spPr>
              <a:xfrm rot="10800000">
                <a:off x="6095684" y="1219200"/>
                <a:ext cx="457358" cy="414010"/>
              </a:xfrm>
              <a:prstGeom prst="straightConnector1">
                <a:avLst/>
              </a:prstGeom>
              <a:ln w="63500">
                <a:solidFill>
                  <a:schemeClr val="tx1"/>
                </a:solidFill>
                <a:tailEnd type="triangle"/>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useBgFill="1">
          <p:nvSpPr>
            <p:cNvPr id="44" name="Text Box 4"/>
            <p:cNvSpPr txBox="1">
              <a:spLocks noChangeArrowheads="1"/>
            </p:cNvSpPr>
            <p:nvPr/>
          </p:nvSpPr>
          <p:spPr bwMode="auto">
            <a:xfrm>
              <a:off x="0" y="762000"/>
              <a:ext cx="4267200" cy="769441"/>
            </a:xfrm>
            <a:prstGeom prst="rect">
              <a:avLst/>
            </a:prstGeom>
            <a:ln w="9525">
              <a:noFill/>
              <a:miter lim="800000"/>
              <a:headEnd/>
              <a:tailEnd/>
            </a:ln>
          </p:spPr>
          <p:txBody>
            <a:bodyPr wrap="square">
              <a:spAutoFit/>
            </a:bodyPr>
            <a:lstStyle/>
            <a:p>
              <a:r>
                <a:rPr lang="en-US" sz="4400" b="1" dirty="0" smtClean="0">
                  <a:latin typeface="Tempus Sans ITC" pitchFamily="82" charset="0"/>
                </a:rPr>
                <a:t> Let’s go &amp; look  </a:t>
              </a:r>
            </a:p>
          </p:txBody>
        </p:sp>
        <p:sp useBgFill="1">
          <p:nvSpPr>
            <p:cNvPr id="45" name="TextBox 44"/>
            <p:cNvSpPr txBox="1">
              <a:spLocks noChangeArrowheads="1"/>
            </p:cNvSpPr>
            <p:nvPr/>
          </p:nvSpPr>
          <p:spPr bwMode="auto">
            <a:xfrm>
              <a:off x="0" y="1524000"/>
              <a:ext cx="4267200" cy="1754326"/>
            </a:xfrm>
            <a:prstGeom prst="rect">
              <a:avLst/>
            </a:prstGeom>
            <a:ln w="25400">
              <a:noFill/>
              <a:miter lim="800000"/>
              <a:headEnd/>
              <a:tailEnd/>
            </a:ln>
          </p:spPr>
          <p:txBody>
            <a:bodyPr wrap="square">
              <a:spAutoFit/>
            </a:bodyPr>
            <a:lstStyle/>
            <a:p>
              <a:r>
                <a:rPr lang="en-US" sz="4400" b="1" dirty="0" smtClean="0">
                  <a:solidFill>
                    <a:srgbClr val="FF0000"/>
                  </a:solidFill>
                  <a:latin typeface="Tempus Sans ITC" pitchFamily="82" charset="0"/>
                </a:rPr>
                <a:t> </a:t>
              </a:r>
              <a:r>
                <a:rPr lang="en-US" sz="4400" b="1" dirty="0" smtClean="0">
                  <a:latin typeface="Tempus Sans ITC" pitchFamily="82" charset="0"/>
                </a:rPr>
                <a:t>Keep in mind ...</a:t>
              </a:r>
            </a:p>
            <a:p>
              <a:r>
                <a:rPr lang="en-US" sz="3200" b="1" dirty="0" smtClean="0">
                  <a:effectLst>
                    <a:outerShdw dist="50800" dir="7200000" algn="ctr" rotWithShape="0">
                      <a:srgbClr val="FF0000"/>
                    </a:outerShdw>
                  </a:effectLst>
                  <a:latin typeface="Tempus Sans ITC" pitchFamily="82" charset="0"/>
                </a:rPr>
                <a:t>    </a:t>
              </a:r>
              <a:r>
                <a:rPr lang="en-US" sz="3200" b="1" dirty="0" smtClean="0">
                  <a:effectLst>
                    <a:outerShdw dist="50800" dir="7200000" algn="ctr" rotWithShape="0">
                      <a:srgbClr val="FFFF00"/>
                    </a:outerShdw>
                  </a:effectLst>
                  <a:latin typeface="Tempus Sans ITC" pitchFamily="82" charset="0"/>
                </a:rPr>
                <a:t>Pre-Clovis:  &lt; 13,000</a:t>
              </a:r>
            </a:p>
            <a:p>
              <a:r>
                <a:rPr lang="en-US" sz="3200" b="1" dirty="0" smtClean="0">
                  <a:effectLst>
                    <a:outerShdw dist="50800" dir="7200000" algn="ctr" rotWithShape="0">
                      <a:srgbClr val="FFFF00"/>
                    </a:outerShdw>
                  </a:effectLst>
                  <a:latin typeface="Tempus Sans ITC" pitchFamily="82" charset="0"/>
                </a:rPr>
                <a:t>    </a:t>
              </a:r>
              <a:r>
                <a:rPr lang="en-US" sz="3200" b="1" dirty="0" smtClean="0">
                  <a:effectLst>
                    <a:outerShdw dist="50800" dir="7200000" algn="ctr" rotWithShape="0">
                      <a:srgbClr val="FF0000"/>
                    </a:outerShdw>
                  </a:effectLst>
                  <a:latin typeface="Tempus Sans ITC" pitchFamily="82" charset="0"/>
                </a:rPr>
                <a:t>Clovis:  &gt; </a:t>
              </a:r>
              <a:r>
                <a:rPr lang="en-US" sz="3200" b="1" dirty="0" smtClean="0">
                  <a:effectLst>
                    <a:outerShdw dist="50800" dir="7200000" sx="104000" sy="104000" algn="ctr" rotWithShape="0">
                      <a:srgbClr val="FF0000"/>
                    </a:outerShdw>
                  </a:effectLst>
                  <a:latin typeface="Tempus Sans ITC" pitchFamily="82" charset="0"/>
                </a:rPr>
                <a:t>13,000</a:t>
              </a:r>
            </a:p>
          </p:txBody>
        </p:sp>
        <p:sp>
          <p:nvSpPr>
            <p:cNvPr id="46" name="Rectangle 45"/>
            <p:cNvSpPr/>
            <p:nvPr/>
          </p:nvSpPr>
          <p:spPr>
            <a:xfrm>
              <a:off x="3352958" y="5486400"/>
              <a:ext cx="1219200" cy="1066800"/>
            </a:xfrm>
            <a:prstGeom prst="rect">
              <a:avLst/>
            </a:prstGeom>
            <a:solidFill>
              <a:schemeClr val="bg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7" name="TextBox 46"/>
            <p:cNvSpPr txBox="1">
              <a:spLocks noChangeArrowheads="1"/>
            </p:cNvSpPr>
            <p:nvPr/>
          </p:nvSpPr>
          <p:spPr bwMode="auto">
            <a:xfrm>
              <a:off x="304800" y="4267200"/>
              <a:ext cx="3201710" cy="1569660"/>
            </a:xfrm>
            <a:prstGeom prst="rect">
              <a:avLst/>
            </a:prstGeom>
            <a:ln w="50800">
              <a:solidFill>
                <a:schemeClr val="tx1"/>
              </a:solidFill>
              <a:miter lim="800000"/>
              <a:headEnd/>
              <a:tailEnd/>
            </a:ln>
          </p:spPr>
          <p:txBody>
            <a:bodyPr wrap="none">
              <a:spAutoFit/>
            </a:bodyPr>
            <a:lstStyle/>
            <a:p>
              <a:r>
                <a:rPr lang="en-US" sz="3200" b="1" dirty="0" smtClean="0"/>
                <a:t>best chance for</a:t>
              </a:r>
            </a:p>
            <a:p>
              <a:r>
                <a:rPr lang="en-US" sz="3200" b="1" dirty="0" smtClean="0"/>
                <a:t>migration: during</a:t>
              </a:r>
            </a:p>
            <a:p>
              <a:r>
                <a:rPr lang="en-US" sz="3200" b="1" dirty="0" smtClean="0"/>
                <a:t>glacial recessions </a:t>
              </a:r>
              <a:endParaRPr lang="en-US" sz="3200" b="1" dirty="0"/>
            </a:p>
          </p:txBody>
        </p:sp>
        <p:cxnSp>
          <p:nvCxnSpPr>
            <p:cNvPr id="48" name="Straight Arrow Connector 47"/>
            <p:cNvCxnSpPr/>
            <p:nvPr/>
          </p:nvCxnSpPr>
          <p:spPr>
            <a:xfrm flipH="1">
              <a:off x="5562600" y="4114800"/>
              <a:ext cx="838358" cy="1588"/>
            </a:xfrm>
            <a:prstGeom prst="straightConnector1">
              <a:avLst/>
            </a:prstGeom>
            <a:ln w="101600">
              <a:solidFill>
                <a:srgbClr val="FFFF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553200" y="4114800"/>
              <a:ext cx="685800" cy="1588"/>
            </a:xfrm>
            <a:prstGeom prst="straightConnector1">
              <a:avLst/>
            </a:prstGeom>
            <a:ln w="1016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xit" presetSubtype="0" fill="hold" nodeType="withEffect">
                                  <p:stCondLst>
                                    <p:cond delay="0"/>
                                  </p:stCondLst>
                                  <p:childTnLst>
                                    <p:animEffect transition="out" filter="fade">
                                      <p:cBhvr>
                                        <p:cTn id="9" dur="1000"/>
                                        <p:tgtEl>
                                          <p:spTgt spid="50"/>
                                        </p:tgtEl>
                                      </p:cBhvr>
                                    </p:animEffect>
                                    <p:set>
                                      <p:cBhvr>
                                        <p:cTn id="10" dur="1" fill="hold">
                                          <p:stCondLst>
                                            <p:cond delay="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descr="C:\Documents and Settings\All Users\Documents\geology classes\00-GEOLOGIC MATERIAL\ice movement - last glacial age\000k.jpg"/>
          <p:cNvPicPr>
            <a:picLocks noChangeAspect="1" noChangeArrowheads="1"/>
          </p:cNvPicPr>
          <p:nvPr/>
        </p:nvPicPr>
        <p:blipFill>
          <a:blip r:embed="rId2" cstate="print"/>
          <a:srcRect/>
          <a:stretch>
            <a:fillRect/>
          </a:stretch>
        </p:blipFill>
        <p:spPr bwMode="auto">
          <a:xfrm>
            <a:off x="533400" y="1"/>
            <a:ext cx="8027581" cy="6858000"/>
          </a:xfrm>
          <a:prstGeom prst="rect">
            <a:avLst/>
          </a:prstGeom>
          <a:noFill/>
        </p:spPr>
      </p:pic>
      <p:pic>
        <p:nvPicPr>
          <p:cNvPr id="3" name="Picture 30" descr="C:\Documents and Settings\All Users\Documents\geology classes\00-GEOLOGIC MATERIAL\ice movement - last glacial age\006k.jpg"/>
          <p:cNvPicPr>
            <a:picLocks noChangeAspect="1" noChangeArrowheads="1"/>
          </p:cNvPicPr>
          <p:nvPr/>
        </p:nvPicPr>
        <p:blipFill>
          <a:blip r:embed="rId3" cstate="print"/>
          <a:srcRect/>
          <a:stretch>
            <a:fillRect/>
          </a:stretch>
        </p:blipFill>
        <p:spPr bwMode="auto">
          <a:xfrm>
            <a:off x="533400" y="0"/>
            <a:ext cx="8001000" cy="6867083"/>
          </a:xfrm>
          <a:prstGeom prst="rect">
            <a:avLst/>
          </a:prstGeom>
          <a:noFill/>
        </p:spPr>
      </p:pic>
      <p:pic>
        <p:nvPicPr>
          <p:cNvPr id="4" name="Picture 29" descr="C:\Documents and Settings\All Users\Documents\geology classes\00-GEOLOGIC MATERIAL\ice movement - last glacial age\012k.jpg"/>
          <p:cNvPicPr>
            <a:picLocks noChangeAspect="1" noChangeArrowheads="1"/>
          </p:cNvPicPr>
          <p:nvPr/>
        </p:nvPicPr>
        <p:blipFill>
          <a:blip r:embed="rId4" cstate="print"/>
          <a:srcRect/>
          <a:stretch>
            <a:fillRect/>
          </a:stretch>
        </p:blipFill>
        <p:spPr bwMode="auto">
          <a:xfrm>
            <a:off x="533400" y="0"/>
            <a:ext cx="8001000" cy="6877681"/>
          </a:xfrm>
          <a:prstGeom prst="rect">
            <a:avLst/>
          </a:prstGeom>
          <a:noFill/>
        </p:spPr>
      </p:pic>
      <p:pic>
        <p:nvPicPr>
          <p:cNvPr id="5" name="Picture 28" descr="C:\Documents and Settings\All Users\Documents\geology classes\00-GEOLOGIC MATERIAL\ice movement - last glacial age\018k.jpg"/>
          <p:cNvPicPr>
            <a:picLocks noChangeAspect="1" noChangeArrowheads="1"/>
          </p:cNvPicPr>
          <p:nvPr/>
        </p:nvPicPr>
        <p:blipFill>
          <a:blip r:embed="rId5" cstate="print"/>
          <a:srcRect/>
          <a:stretch>
            <a:fillRect/>
          </a:stretch>
        </p:blipFill>
        <p:spPr bwMode="auto">
          <a:xfrm>
            <a:off x="530352" y="-18288"/>
            <a:ext cx="8015155" cy="6858000"/>
          </a:xfrm>
          <a:prstGeom prst="rect">
            <a:avLst/>
          </a:prstGeom>
          <a:noFill/>
        </p:spPr>
      </p:pic>
      <p:pic>
        <p:nvPicPr>
          <p:cNvPr id="6" name="Picture 27" descr="C:\Documents and Settings\All Users\Documents\geology classes\00-GEOLOGIC MATERIAL\ice movement - last glacial age\024k.jpg"/>
          <p:cNvPicPr>
            <a:picLocks noChangeAspect="1" noChangeArrowheads="1"/>
          </p:cNvPicPr>
          <p:nvPr/>
        </p:nvPicPr>
        <p:blipFill>
          <a:blip r:embed="rId6" cstate="print"/>
          <a:srcRect/>
          <a:stretch>
            <a:fillRect/>
          </a:stretch>
        </p:blipFill>
        <p:spPr bwMode="auto">
          <a:xfrm>
            <a:off x="533400" y="-36576"/>
            <a:ext cx="8001000" cy="6877681"/>
          </a:xfrm>
          <a:prstGeom prst="rect">
            <a:avLst/>
          </a:prstGeom>
          <a:noFill/>
        </p:spPr>
      </p:pic>
      <p:pic>
        <p:nvPicPr>
          <p:cNvPr id="7" name="Picture 26" descr="C:\Documents and Settings\All Users\Documents\geology classes\00-GEOLOGIC MATERIAL\ice movement - last glacial age\030k.jpg"/>
          <p:cNvPicPr>
            <a:picLocks noChangeAspect="1" noChangeArrowheads="1"/>
          </p:cNvPicPr>
          <p:nvPr/>
        </p:nvPicPr>
        <p:blipFill>
          <a:blip r:embed="rId7" cstate="print"/>
          <a:srcRect/>
          <a:stretch>
            <a:fillRect/>
          </a:stretch>
        </p:blipFill>
        <p:spPr bwMode="auto">
          <a:xfrm>
            <a:off x="533400" y="-18288"/>
            <a:ext cx="7978105" cy="6858000"/>
          </a:xfrm>
          <a:prstGeom prst="rect">
            <a:avLst/>
          </a:prstGeom>
          <a:noFill/>
        </p:spPr>
      </p:pic>
      <p:pic>
        <p:nvPicPr>
          <p:cNvPr id="8" name="Picture 25" descr="C:\Documents and Settings\All Users\Documents\geology classes\00-GEOLOGIC MATERIAL\ice movement - last glacial age\036k.jpg"/>
          <p:cNvPicPr>
            <a:picLocks noChangeAspect="1" noChangeArrowheads="1"/>
          </p:cNvPicPr>
          <p:nvPr/>
        </p:nvPicPr>
        <p:blipFill>
          <a:blip r:embed="rId8" cstate="print"/>
          <a:srcRect/>
          <a:stretch>
            <a:fillRect/>
          </a:stretch>
        </p:blipFill>
        <p:spPr bwMode="auto">
          <a:xfrm>
            <a:off x="533400" y="-18288"/>
            <a:ext cx="7969250" cy="6858000"/>
          </a:xfrm>
          <a:prstGeom prst="rect">
            <a:avLst/>
          </a:prstGeom>
          <a:noFill/>
        </p:spPr>
      </p:pic>
      <p:sp>
        <p:nvSpPr>
          <p:cNvPr id="9" name="Oval 8"/>
          <p:cNvSpPr/>
          <p:nvPr/>
        </p:nvSpPr>
        <p:spPr>
          <a:xfrm>
            <a:off x="381000" y="457200"/>
            <a:ext cx="2209800"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697425" y="1115878"/>
            <a:ext cx="2426775" cy="2922722"/>
          </a:xfrm>
          <a:custGeom>
            <a:avLst/>
            <a:gdLst>
              <a:gd name="connsiteX0" fmla="*/ 0 w 2200759"/>
              <a:gd name="connsiteY0" fmla="*/ 0 h 2634712"/>
              <a:gd name="connsiteX1" fmla="*/ 216976 w 2200759"/>
              <a:gd name="connsiteY1" fmla="*/ 77491 h 2634712"/>
              <a:gd name="connsiteX2" fmla="*/ 619932 w 2200759"/>
              <a:gd name="connsiteY2" fmla="*/ 356461 h 2634712"/>
              <a:gd name="connsiteX3" fmla="*/ 1146874 w 2200759"/>
              <a:gd name="connsiteY3" fmla="*/ 666427 h 2634712"/>
              <a:gd name="connsiteX4" fmla="*/ 1549830 w 2200759"/>
              <a:gd name="connsiteY4" fmla="*/ 929898 h 2634712"/>
              <a:gd name="connsiteX5" fmla="*/ 1828800 w 2200759"/>
              <a:gd name="connsiteY5" fmla="*/ 1317356 h 2634712"/>
              <a:gd name="connsiteX6" fmla="*/ 2123268 w 2200759"/>
              <a:gd name="connsiteY6" fmla="*/ 2293749 h 2634712"/>
              <a:gd name="connsiteX7" fmla="*/ 2200759 w 2200759"/>
              <a:gd name="connsiteY7" fmla="*/ 2634712 h 2634712"/>
              <a:gd name="connsiteX0" fmla="*/ 0 w 2200759"/>
              <a:gd name="connsiteY0" fmla="*/ 0 h 2634712"/>
              <a:gd name="connsiteX1" fmla="*/ 216976 w 2200759"/>
              <a:gd name="connsiteY1" fmla="*/ 77491 h 2634712"/>
              <a:gd name="connsiteX2" fmla="*/ 619932 w 2200759"/>
              <a:gd name="connsiteY2" fmla="*/ 356461 h 2634712"/>
              <a:gd name="connsiteX3" fmla="*/ 1131376 w 2200759"/>
              <a:gd name="connsiteY3" fmla="*/ 560522 h 2634712"/>
              <a:gd name="connsiteX4" fmla="*/ 1549830 w 2200759"/>
              <a:gd name="connsiteY4" fmla="*/ 929898 h 2634712"/>
              <a:gd name="connsiteX5" fmla="*/ 1828800 w 2200759"/>
              <a:gd name="connsiteY5" fmla="*/ 1317356 h 2634712"/>
              <a:gd name="connsiteX6" fmla="*/ 2123268 w 2200759"/>
              <a:gd name="connsiteY6" fmla="*/ 2293749 h 2634712"/>
              <a:gd name="connsiteX7" fmla="*/ 2200759 w 2200759"/>
              <a:gd name="connsiteY7" fmla="*/ 2634712 h 2634712"/>
              <a:gd name="connsiteX0" fmla="*/ 0 w 2200759"/>
              <a:gd name="connsiteY0" fmla="*/ 0 h 2634712"/>
              <a:gd name="connsiteX1" fmla="*/ 216976 w 2200759"/>
              <a:gd name="connsiteY1" fmla="*/ 77491 h 2634712"/>
              <a:gd name="connsiteX2" fmla="*/ 619932 w 2200759"/>
              <a:gd name="connsiteY2" fmla="*/ 356461 h 2634712"/>
              <a:gd name="connsiteX3" fmla="*/ 1131376 w 2200759"/>
              <a:gd name="connsiteY3" fmla="*/ 560522 h 2634712"/>
              <a:gd name="connsiteX4" fmla="*/ 1436176 w 2200759"/>
              <a:gd name="connsiteY4" fmla="*/ 712922 h 2634712"/>
              <a:gd name="connsiteX5" fmla="*/ 1828800 w 2200759"/>
              <a:gd name="connsiteY5" fmla="*/ 1317356 h 2634712"/>
              <a:gd name="connsiteX6" fmla="*/ 2123268 w 2200759"/>
              <a:gd name="connsiteY6" fmla="*/ 2293749 h 2634712"/>
              <a:gd name="connsiteX7" fmla="*/ 2200759 w 2200759"/>
              <a:gd name="connsiteY7" fmla="*/ 2634712 h 2634712"/>
              <a:gd name="connsiteX0" fmla="*/ 0 w 2200759"/>
              <a:gd name="connsiteY0" fmla="*/ 0 h 2634712"/>
              <a:gd name="connsiteX1" fmla="*/ 216976 w 2200759"/>
              <a:gd name="connsiteY1" fmla="*/ 77491 h 2634712"/>
              <a:gd name="connsiteX2" fmla="*/ 619932 w 2200759"/>
              <a:gd name="connsiteY2" fmla="*/ 356461 h 2634712"/>
              <a:gd name="connsiteX3" fmla="*/ 1131376 w 2200759"/>
              <a:gd name="connsiteY3" fmla="*/ 560522 h 2634712"/>
              <a:gd name="connsiteX4" fmla="*/ 1436176 w 2200759"/>
              <a:gd name="connsiteY4" fmla="*/ 712922 h 2634712"/>
              <a:gd name="connsiteX5" fmla="*/ 1740976 w 2200759"/>
              <a:gd name="connsiteY5" fmla="*/ 1474922 h 2634712"/>
              <a:gd name="connsiteX6" fmla="*/ 2123268 w 2200759"/>
              <a:gd name="connsiteY6" fmla="*/ 2293749 h 2634712"/>
              <a:gd name="connsiteX7" fmla="*/ 2200759 w 2200759"/>
              <a:gd name="connsiteY7" fmla="*/ 2634712 h 2634712"/>
              <a:gd name="connsiteX0" fmla="*/ 0 w 2351006"/>
              <a:gd name="connsiteY0" fmla="*/ 0 h 2634712"/>
              <a:gd name="connsiteX1" fmla="*/ 216976 w 2351006"/>
              <a:gd name="connsiteY1" fmla="*/ 77491 h 2634712"/>
              <a:gd name="connsiteX2" fmla="*/ 619932 w 2351006"/>
              <a:gd name="connsiteY2" fmla="*/ 356461 h 2634712"/>
              <a:gd name="connsiteX3" fmla="*/ 1131376 w 2351006"/>
              <a:gd name="connsiteY3" fmla="*/ 560522 h 2634712"/>
              <a:gd name="connsiteX4" fmla="*/ 1436176 w 2351006"/>
              <a:gd name="connsiteY4" fmla="*/ 712922 h 2634712"/>
              <a:gd name="connsiteX5" fmla="*/ 1740976 w 2351006"/>
              <a:gd name="connsiteY5" fmla="*/ 1474922 h 2634712"/>
              <a:gd name="connsiteX6" fmla="*/ 2274376 w 2351006"/>
              <a:gd name="connsiteY6" fmla="*/ 2389322 h 2634712"/>
              <a:gd name="connsiteX7" fmla="*/ 2200759 w 2351006"/>
              <a:gd name="connsiteY7" fmla="*/ 2634712 h 2634712"/>
              <a:gd name="connsiteX0" fmla="*/ 0 w 2375976"/>
              <a:gd name="connsiteY0" fmla="*/ 0 h 2922722"/>
              <a:gd name="connsiteX1" fmla="*/ 216976 w 2375976"/>
              <a:gd name="connsiteY1" fmla="*/ 77491 h 2922722"/>
              <a:gd name="connsiteX2" fmla="*/ 619932 w 2375976"/>
              <a:gd name="connsiteY2" fmla="*/ 356461 h 2922722"/>
              <a:gd name="connsiteX3" fmla="*/ 1131376 w 2375976"/>
              <a:gd name="connsiteY3" fmla="*/ 560522 h 2922722"/>
              <a:gd name="connsiteX4" fmla="*/ 1436176 w 2375976"/>
              <a:gd name="connsiteY4" fmla="*/ 712922 h 2922722"/>
              <a:gd name="connsiteX5" fmla="*/ 1740976 w 2375976"/>
              <a:gd name="connsiteY5" fmla="*/ 1474922 h 2922722"/>
              <a:gd name="connsiteX6" fmla="*/ 2274376 w 2375976"/>
              <a:gd name="connsiteY6" fmla="*/ 2389322 h 2922722"/>
              <a:gd name="connsiteX7" fmla="*/ 2350575 w 2375976"/>
              <a:gd name="connsiteY7"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1131376 w 2426775"/>
              <a:gd name="connsiteY3" fmla="*/ 560522 h 2922722"/>
              <a:gd name="connsiteX4" fmla="*/ 1436176 w 2426775"/>
              <a:gd name="connsiteY4" fmla="*/ 712922 h 2922722"/>
              <a:gd name="connsiteX5" fmla="*/ 1740976 w 2426775"/>
              <a:gd name="connsiteY5" fmla="*/ 1474922 h 2922722"/>
              <a:gd name="connsiteX6" fmla="*/ 2274376 w 2426775"/>
              <a:gd name="connsiteY6" fmla="*/ 2389322 h 2922722"/>
              <a:gd name="connsiteX7" fmla="*/ 2426775 w 2426775"/>
              <a:gd name="connsiteY7" fmla="*/ 2922722 h 2922722"/>
              <a:gd name="connsiteX0" fmla="*/ 0 w 2464875"/>
              <a:gd name="connsiteY0" fmla="*/ 0 h 2922722"/>
              <a:gd name="connsiteX1" fmla="*/ 216976 w 2464875"/>
              <a:gd name="connsiteY1" fmla="*/ 77491 h 2922722"/>
              <a:gd name="connsiteX2" fmla="*/ 619932 w 2464875"/>
              <a:gd name="connsiteY2" fmla="*/ 356461 h 2922722"/>
              <a:gd name="connsiteX3" fmla="*/ 1131376 w 2464875"/>
              <a:gd name="connsiteY3" fmla="*/ 560522 h 2922722"/>
              <a:gd name="connsiteX4" fmla="*/ 1436176 w 2464875"/>
              <a:gd name="connsiteY4" fmla="*/ 712922 h 2922722"/>
              <a:gd name="connsiteX5" fmla="*/ 1740976 w 2464875"/>
              <a:gd name="connsiteY5" fmla="*/ 1474922 h 2922722"/>
              <a:gd name="connsiteX6" fmla="*/ 2350575 w 2464875"/>
              <a:gd name="connsiteY6" fmla="*/ 2541722 h 2922722"/>
              <a:gd name="connsiteX7" fmla="*/ 2426775 w 2464875"/>
              <a:gd name="connsiteY7"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1131376 w 2426775"/>
              <a:gd name="connsiteY3" fmla="*/ 560522 h 2922722"/>
              <a:gd name="connsiteX4" fmla="*/ 1436176 w 2426775"/>
              <a:gd name="connsiteY4" fmla="*/ 712922 h 2922722"/>
              <a:gd name="connsiteX5" fmla="*/ 1740976 w 2426775"/>
              <a:gd name="connsiteY5" fmla="*/ 1474922 h 2922722"/>
              <a:gd name="connsiteX6" fmla="*/ 2029446 w 2426775"/>
              <a:gd name="connsiteY6" fmla="*/ 1986551 h 2922722"/>
              <a:gd name="connsiteX7" fmla="*/ 2350575 w 2426775"/>
              <a:gd name="connsiteY7" fmla="*/ 2541722 h 2922722"/>
              <a:gd name="connsiteX8" fmla="*/ 2426775 w 2426775"/>
              <a:gd name="connsiteY8"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1131376 w 2426775"/>
              <a:gd name="connsiteY3" fmla="*/ 560522 h 2922722"/>
              <a:gd name="connsiteX4" fmla="*/ 1436176 w 2426775"/>
              <a:gd name="connsiteY4" fmla="*/ 712922 h 2922722"/>
              <a:gd name="connsiteX5" fmla="*/ 1740976 w 2426775"/>
              <a:gd name="connsiteY5" fmla="*/ 1474922 h 2922722"/>
              <a:gd name="connsiteX6" fmla="*/ 2045775 w 2426775"/>
              <a:gd name="connsiteY6" fmla="*/ 2008322 h 2922722"/>
              <a:gd name="connsiteX7" fmla="*/ 2350575 w 2426775"/>
              <a:gd name="connsiteY7" fmla="*/ 2541722 h 2922722"/>
              <a:gd name="connsiteX8" fmla="*/ 2426775 w 2426775"/>
              <a:gd name="connsiteY8"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1131376 w 2426775"/>
              <a:gd name="connsiteY3" fmla="*/ 560522 h 2922722"/>
              <a:gd name="connsiteX4" fmla="*/ 1436175 w 2426775"/>
              <a:gd name="connsiteY4" fmla="*/ 636722 h 2922722"/>
              <a:gd name="connsiteX5" fmla="*/ 1740976 w 2426775"/>
              <a:gd name="connsiteY5" fmla="*/ 1474922 h 2922722"/>
              <a:gd name="connsiteX6" fmla="*/ 2045775 w 2426775"/>
              <a:gd name="connsiteY6" fmla="*/ 2008322 h 2922722"/>
              <a:gd name="connsiteX7" fmla="*/ 2350575 w 2426775"/>
              <a:gd name="connsiteY7" fmla="*/ 2541722 h 2922722"/>
              <a:gd name="connsiteX8" fmla="*/ 2426775 w 2426775"/>
              <a:gd name="connsiteY8"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902775 w 2426775"/>
              <a:gd name="connsiteY3" fmla="*/ 484322 h 2922722"/>
              <a:gd name="connsiteX4" fmla="*/ 1131376 w 2426775"/>
              <a:gd name="connsiteY4" fmla="*/ 560522 h 2922722"/>
              <a:gd name="connsiteX5" fmla="*/ 1436175 w 2426775"/>
              <a:gd name="connsiteY5" fmla="*/ 636722 h 2922722"/>
              <a:gd name="connsiteX6" fmla="*/ 1740976 w 2426775"/>
              <a:gd name="connsiteY6" fmla="*/ 1474922 h 2922722"/>
              <a:gd name="connsiteX7" fmla="*/ 2045775 w 2426775"/>
              <a:gd name="connsiteY7" fmla="*/ 2008322 h 2922722"/>
              <a:gd name="connsiteX8" fmla="*/ 2350575 w 2426775"/>
              <a:gd name="connsiteY8" fmla="*/ 2541722 h 2922722"/>
              <a:gd name="connsiteX9" fmla="*/ 2426775 w 2426775"/>
              <a:gd name="connsiteY9" fmla="*/ 2922722 h 292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6775" h="2922722">
                <a:moveTo>
                  <a:pt x="0" y="0"/>
                </a:moveTo>
                <a:cubicBezTo>
                  <a:pt x="56827" y="9040"/>
                  <a:pt x="113654" y="18081"/>
                  <a:pt x="216976" y="77491"/>
                </a:cubicBezTo>
                <a:cubicBezTo>
                  <a:pt x="320298" y="136901"/>
                  <a:pt x="505632" y="288656"/>
                  <a:pt x="619932" y="356461"/>
                </a:cubicBezTo>
                <a:cubicBezTo>
                  <a:pt x="734232" y="424266"/>
                  <a:pt x="817534" y="450312"/>
                  <a:pt x="902775" y="484322"/>
                </a:cubicBezTo>
                <a:cubicBezTo>
                  <a:pt x="988016" y="518332"/>
                  <a:pt x="1042476" y="535122"/>
                  <a:pt x="1131376" y="560522"/>
                </a:cubicBezTo>
                <a:cubicBezTo>
                  <a:pt x="1220276" y="585922"/>
                  <a:pt x="1334575" y="484322"/>
                  <a:pt x="1436175" y="636722"/>
                </a:cubicBezTo>
                <a:cubicBezTo>
                  <a:pt x="1537775" y="789122"/>
                  <a:pt x="1639376" y="1246322"/>
                  <a:pt x="1740976" y="1474922"/>
                </a:cubicBezTo>
                <a:cubicBezTo>
                  <a:pt x="1842576" y="1703522"/>
                  <a:pt x="1944175" y="1830522"/>
                  <a:pt x="2045775" y="2008322"/>
                </a:cubicBezTo>
                <a:cubicBezTo>
                  <a:pt x="2147375" y="2186122"/>
                  <a:pt x="2287075" y="2389322"/>
                  <a:pt x="2350575" y="2541722"/>
                </a:cubicBezTo>
                <a:cubicBezTo>
                  <a:pt x="2414075" y="2694122"/>
                  <a:pt x="2424192" y="2883976"/>
                  <a:pt x="2426775" y="2922722"/>
                </a:cubicBezTo>
              </a:path>
            </a:pathLst>
          </a:custGeom>
          <a:ln w="127000">
            <a:solidFill>
              <a:srgbClr val="FF0000"/>
            </a:solidFill>
            <a:prstDash val="sysDot"/>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a:spLocks noChangeArrowheads="1"/>
          </p:cNvSpPr>
          <p:nvPr/>
        </p:nvSpPr>
        <p:spPr bwMode="auto">
          <a:xfrm>
            <a:off x="2895600" y="4038600"/>
            <a:ext cx="1981200" cy="584775"/>
          </a:xfrm>
          <a:prstGeom prst="rect">
            <a:avLst/>
          </a:prstGeom>
          <a:blipFill dpi="0" rotWithShape="1">
            <a:blip r:embed="rId9" cstate="print">
              <a:alphaModFix amt="91000"/>
            </a:blip>
            <a:srcRect/>
            <a:tile tx="0" ty="0" sx="100000" sy="100000" flip="none" algn="tl"/>
          </a:blipFill>
          <a:ln w="25400">
            <a:noFill/>
            <a:miter lim="800000"/>
            <a:headEnd/>
            <a:tailEnd/>
          </a:ln>
        </p:spPr>
        <p:txBody>
          <a:bodyPr wrap="square">
            <a:spAutoFit/>
          </a:bodyPr>
          <a:lstStyle/>
          <a:p>
            <a:pPr algn="ctr"/>
            <a:r>
              <a:rPr lang="en-US" sz="3200" b="1" dirty="0" smtClean="0">
                <a:solidFill>
                  <a:srgbClr val="FF0000"/>
                </a:solidFill>
                <a:effectLst>
                  <a:outerShdw dist="38100" dir="7200000" algn="ctr" rotWithShape="0">
                    <a:schemeClr val="bg1"/>
                  </a:outerShdw>
                </a:effectLst>
                <a:latin typeface="Tempus Sans ITC" pitchFamily="82" charset="0"/>
              </a:rPr>
              <a:t>Clovis</a:t>
            </a:r>
          </a:p>
        </p:txBody>
      </p:sp>
      <p:sp>
        <p:nvSpPr>
          <p:cNvPr id="12" name="TextBox 11"/>
          <p:cNvSpPr txBox="1"/>
          <p:nvPr/>
        </p:nvSpPr>
        <p:spPr>
          <a:xfrm>
            <a:off x="2015345" y="1447800"/>
            <a:ext cx="1032655" cy="1938992"/>
          </a:xfrm>
          <a:prstGeom prst="rect">
            <a:avLst/>
          </a:prstGeom>
          <a:noFill/>
        </p:spPr>
        <p:txBody>
          <a:bodyPr wrap="none" rtlCol="0">
            <a:spAutoFit/>
          </a:bodyPr>
          <a:lstStyle/>
          <a:p>
            <a:pPr marL="0"/>
            <a:r>
              <a:rPr lang="en-US" sz="12000" b="1" dirty="0" smtClean="0">
                <a:solidFill>
                  <a:srgbClr val="FF0000"/>
                </a:solidFill>
                <a:effectLst>
                  <a:outerShdw dist="50800" dir="5400000" algn="ctr" rotWithShape="0">
                    <a:schemeClr val="tx1"/>
                  </a:outerShdw>
                </a:effectLst>
              </a:rPr>
              <a:t>X</a:t>
            </a:r>
          </a:p>
        </p:txBody>
      </p:sp>
      <p:grpSp>
        <p:nvGrpSpPr>
          <p:cNvPr id="15" name="Group 14"/>
          <p:cNvGrpSpPr/>
          <p:nvPr/>
        </p:nvGrpSpPr>
        <p:grpSpPr>
          <a:xfrm>
            <a:off x="506187" y="2261508"/>
            <a:ext cx="2541813" cy="4237263"/>
            <a:chOff x="506187" y="2261508"/>
            <a:chExt cx="2541813" cy="4237263"/>
          </a:xfrm>
        </p:grpSpPr>
        <p:sp>
          <p:nvSpPr>
            <p:cNvPr id="13" name="Freeform 12"/>
            <p:cNvSpPr/>
            <p:nvPr/>
          </p:nvSpPr>
          <p:spPr>
            <a:xfrm>
              <a:off x="506187" y="2261508"/>
              <a:ext cx="2541813" cy="2249924"/>
            </a:xfrm>
            <a:custGeom>
              <a:avLst/>
              <a:gdLst>
                <a:gd name="connsiteX0" fmla="*/ 0 w 1453243"/>
                <a:gd name="connsiteY0" fmla="*/ 73478 h 1510392"/>
                <a:gd name="connsiteX1" fmla="*/ 97971 w 1453243"/>
                <a:gd name="connsiteY1" fmla="*/ 122463 h 1510392"/>
                <a:gd name="connsiteX2" fmla="*/ 391885 w 1453243"/>
                <a:gd name="connsiteY2" fmla="*/ 89806 h 1510392"/>
                <a:gd name="connsiteX3" fmla="*/ 783771 w 1453243"/>
                <a:gd name="connsiteY3" fmla="*/ 24492 h 1510392"/>
                <a:gd name="connsiteX4" fmla="*/ 996043 w 1453243"/>
                <a:gd name="connsiteY4" fmla="*/ 73478 h 1510392"/>
                <a:gd name="connsiteX5" fmla="*/ 1061357 w 1453243"/>
                <a:gd name="connsiteY5" fmla="*/ 465363 h 1510392"/>
                <a:gd name="connsiteX6" fmla="*/ 1126671 w 1453243"/>
                <a:gd name="connsiteY6" fmla="*/ 889906 h 1510392"/>
                <a:gd name="connsiteX7" fmla="*/ 1224643 w 1453243"/>
                <a:gd name="connsiteY7" fmla="*/ 1085849 h 1510392"/>
                <a:gd name="connsiteX8" fmla="*/ 1257300 w 1453243"/>
                <a:gd name="connsiteY8" fmla="*/ 1265463 h 1510392"/>
                <a:gd name="connsiteX9" fmla="*/ 1453243 w 1453243"/>
                <a:gd name="connsiteY9" fmla="*/ 1510392 h 1510392"/>
                <a:gd name="connsiteX0" fmla="*/ 0 w 2465614"/>
                <a:gd name="connsiteY0" fmla="*/ 73478 h 2310492"/>
                <a:gd name="connsiteX1" fmla="*/ 97971 w 2465614"/>
                <a:gd name="connsiteY1" fmla="*/ 122463 h 2310492"/>
                <a:gd name="connsiteX2" fmla="*/ 391885 w 2465614"/>
                <a:gd name="connsiteY2" fmla="*/ 89806 h 2310492"/>
                <a:gd name="connsiteX3" fmla="*/ 783771 w 2465614"/>
                <a:gd name="connsiteY3" fmla="*/ 24492 h 2310492"/>
                <a:gd name="connsiteX4" fmla="*/ 996043 w 2465614"/>
                <a:gd name="connsiteY4" fmla="*/ 73478 h 2310492"/>
                <a:gd name="connsiteX5" fmla="*/ 1061357 w 2465614"/>
                <a:gd name="connsiteY5" fmla="*/ 465363 h 2310492"/>
                <a:gd name="connsiteX6" fmla="*/ 1126671 w 2465614"/>
                <a:gd name="connsiteY6" fmla="*/ 889906 h 2310492"/>
                <a:gd name="connsiteX7" fmla="*/ 1224643 w 2465614"/>
                <a:gd name="connsiteY7" fmla="*/ 1085849 h 2310492"/>
                <a:gd name="connsiteX8" fmla="*/ 1257300 w 2465614"/>
                <a:gd name="connsiteY8" fmla="*/ 1265463 h 2310492"/>
                <a:gd name="connsiteX9" fmla="*/ 2465614 w 2465614"/>
                <a:gd name="connsiteY9" fmla="*/ 2310492 h 2310492"/>
                <a:gd name="connsiteX0" fmla="*/ 0 w 2465614"/>
                <a:gd name="connsiteY0" fmla="*/ 73478 h 2310492"/>
                <a:gd name="connsiteX1" fmla="*/ 97971 w 2465614"/>
                <a:gd name="connsiteY1" fmla="*/ 122463 h 2310492"/>
                <a:gd name="connsiteX2" fmla="*/ 391885 w 2465614"/>
                <a:gd name="connsiteY2" fmla="*/ 89806 h 2310492"/>
                <a:gd name="connsiteX3" fmla="*/ 783771 w 2465614"/>
                <a:gd name="connsiteY3" fmla="*/ 24492 h 2310492"/>
                <a:gd name="connsiteX4" fmla="*/ 996043 w 2465614"/>
                <a:gd name="connsiteY4" fmla="*/ 73478 h 2310492"/>
                <a:gd name="connsiteX5" fmla="*/ 1061357 w 2465614"/>
                <a:gd name="connsiteY5" fmla="*/ 465363 h 2310492"/>
                <a:gd name="connsiteX6" fmla="*/ 1126671 w 2465614"/>
                <a:gd name="connsiteY6" fmla="*/ 889906 h 2310492"/>
                <a:gd name="connsiteX7" fmla="*/ 1224643 w 2465614"/>
                <a:gd name="connsiteY7" fmla="*/ 1085849 h 2310492"/>
                <a:gd name="connsiteX8" fmla="*/ 1257300 w 2465614"/>
                <a:gd name="connsiteY8" fmla="*/ 1265463 h 2310492"/>
                <a:gd name="connsiteX9" fmla="*/ 1703613 w 2465614"/>
                <a:gd name="connsiteY9" fmla="*/ 1624692 h 2310492"/>
                <a:gd name="connsiteX10" fmla="*/ 2465614 w 2465614"/>
                <a:gd name="connsiteY10" fmla="*/ 2310492 h 2310492"/>
                <a:gd name="connsiteX0" fmla="*/ 0 w 2465614"/>
                <a:gd name="connsiteY0" fmla="*/ 73478 h 2310492"/>
                <a:gd name="connsiteX1" fmla="*/ 97971 w 2465614"/>
                <a:gd name="connsiteY1" fmla="*/ 122463 h 2310492"/>
                <a:gd name="connsiteX2" fmla="*/ 391885 w 2465614"/>
                <a:gd name="connsiteY2" fmla="*/ 89806 h 2310492"/>
                <a:gd name="connsiteX3" fmla="*/ 783771 w 2465614"/>
                <a:gd name="connsiteY3" fmla="*/ 24492 h 2310492"/>
                <a:gd name="connsiteX4" fmla="*/ 996043 w 2465614"/>
                <a:gd name="connsiteY4" fmla="*/ 73478 h 2310492"/>
                <a:gd name="connsiteX5" fmla="*/ 1061357 w 2465614"/>
                <a:gd name="connsiteY5" fmla="*/ 465363 h 2310492"/>
                <a:gd name="connsiteX6" fmla="*/ 1126671 w 2465614"/>
                <a:gd name="connsiteY6" fmla="*/ 889906 h 2310492"/>
                <a:gd name="connsiteX7" fmla="*/ 1224643 w 2465614"/>
                <a:gd name="connsiteY7" fmla="*/ 1085849 h 2310492"/>
                <a:gd name="connsiteX8" fmla="*/ 1257300 w 2465614"/>
                <a:gd name="connsiteY8" fmla="*/ 1265463 h 2310492"/>
                <a:gd name="connsiteX9" fmla="*/ 1551213 w 2465614"/>
                <a:gd name="connsiteY9" fmla="*/ 1700892 h 2310492"/>
                <a:gd name="connsiteX10" fmla="*/ 2465614 w 2465614"/>
                <a:gd name="connsiteY10" fmla="*/ 2310492 h 2310492"/>
                <a:gd name="connsiteX0" fmla="*/ 0 w 2541813"/>
                <a:gd name="connsiteY0" fmla="*/ 73478 h 2234292"/>
                <a:gd name="connsiteX1" fmla="*/ 97971 w 2541813"/>
                <a:gd name="connsiteY1" fmla="*/ 122463 h 2234292"/>
                <a:gd name="connsiteX2" fmla="*/ 391885 w 2541813"/>
                <a:gd name="connsiteY2" fmla="*/ 89806 h 2234292"/>
                <a:gd name="connsiteX3" fmla="*/ 783771 w 2541813"/>
                <a:gd name="connsiteY3" fmla="*/ 24492 h 2234292"/>
                <a:gd name="connsiteX4" fmla="*/ 996043 w 2541813"/>
                <a:gd name="connsiteY4" fmla="*/ 73478 h 2234292"/>
                <a:gd name="connsiteX5" fmla="*/ 1061357 w 2541813"/>
                <a:gd name="connsiteY5" fmla="*/ 465363 h 2234292"/>
                <a:gd name="connsiteX6" fmla="*/ 1126671 w 2541813"/>
                <a:gd name="connsiteY6" fmla="*/ 889906 h 2234292"/>
                <a:gd name="connsiteX7" fmla="*/ 1224643 w 2541813"/>
                <a:gd name="connsiteY7" fmla="*/ 1085849 h 2234292"/>
                <a:gd name="connsiteX8" fmla="*/ 1257300 w 2541813"/>
                <a:gd name="connsiteY8" fmla="*/ 1265463 h 2234292"/>
                <a:gd name="connsiteX9" fmla="*/ 1551213 w 2541813"/>
                <a:gd name="connsiteY9" fmla="*/ 1700892 h 2234292"/>
                <a:gd name="connsiteX10" fmla="*/ 2541813 w 2541813"/>
                <a:gd name="connsiteY10" fmla="*/ 2234292 h 2234292"/>
                <a:gd name="connsiteX0" fmla="*/ 0 w 2541813"/>
                <a:gd name="connsiteY0" fmla="*/ 73478 h 2234292"/>
                <a:gd name="connsiteX1" fmla="*/ 97971 w 2541813"/>
                <a:gd name="connsiteY1" fmla="*/ 122463 h 2234292"/>
                <a:gd name="connsiteX2" fmla="*/ 391885 w 2541813"/>
                <a:gd name="connsiteY2" fmla="*/ 89806 h 2234292"/>
                <a:gd name="connsiteX3" fmla="*/ 783771 w 2541813"/>
                <a:gd name="connsiteY3" fmla="*/ 24492 h 2234292"/>
                <a:gd name="connsiteX4" fmla="*/ 996043 w 2541813"/>
                <a:gd name="connsiteY4" fmla="*/ 73478 h 2234292"/>
                <a:gd name="connsiteX5" fmla="*/ 1061357 w 2541813"/>
                <a:gd name="connsiteY5" fmla="*/ 465363 h 2234292"/>
                <a:gd name="connsiteX6" fmla="*/ 1126671 w 2541813"/>
                <a:gd name="connsiteY6" fmla="*/ 889906 h 2234292"/>
                <a:gd name="connsiteX7" fmla="*/ 1224643 w 2541813"/>
                <a:gd name="connsiteY7" fmla="*/ 1085849 h 2234292"/>
                <a:gd name="connsiteX8" fmla="*/ 1257300 w 2541813"/>
                <a:gd name="connsiteY8" fmla="*/ 1265463 h 2234292"/>
                <a:gd name="connsiteX9" fmla="*/ 1551213 w 2541813"/>
                <a:gd name="connsiteY9" fmla="*/ 1700892 h 2234292"/>
                <a:gd name="connsiteX10" fmla="*/ 2541813 w 2541813"/>
                <a:gd name="connsiteY10" fmla="*/ 2234292 h 2234292"/>
                <a:gd name="connsiteX0" fmla="*/ 0 w 2541813"/>
                <a:gd name="connsiteY0" fmla="*/ 73478 h 2249924"/>
                <a:gd name="connsiteX1" fmla="*/ 97971 w 2541813"/>
                <a:gd name="connsiteY1" fmla="*/ 122463 h 2249924"/>
                <a:gd name="connsiteX2" fmla="*/ 391885 w 2541813"/>
                <a:gd name="connsiteY2" fmla="*/ 89806 h 2249924"/>
                <a:gd name="connsiteX3" fmla="*/ 783771 w 2541813"/>
                <a:gd name="connsiteY3" fmla="*/ 24492 h 2249924"/>
                <a:gd name="connsiteX4" fmla="*/ 996043 w 2541813"/>
                <a:gd name="connsiteY4" fmla="*/ 73478 h 2249924"/>
                <a:gd name="connsiteX5" fmla="*/ 1061357 w 2541813"/>
                <a:gd name="connsiteY5" fmla="*/ 465363 h 2249924"/>
                <a:gd name="connsiteX6" fmla="*/ 1126671 w 2541813"/>
                <a:gd name="connsiteY6" fmla="*/ 889906 h 2249924"/>
                <a:gd name="connsiteX7" fmla="*/ 1224643 w 2541813"/>
                <a:gd name="connsiteY7" fmla="*/ 1085849 h 2249924"/>
                <a:gd name="connsiteX8" fmla="*/ 1257300 w 2541813"/>
                <a:gd name="connsiteY8" fmla="*/ 1265463 h 2249924"/>
                <a:gd name="connsiteX9" fmla="*/ 1551213 w 2541813"/>
                <a:gd name="connsiteY9" fmla="*/ 1700892 h 2249924"/>
                <a:gd name="connsiteX10" fmla="*/ 2541813 w 2541813"/>
                <a:gd name="connsiteY10" fmla="*/ 2234292 h 2249924"/>
                <a:gd name="connsiteX0" fmla="*/ 0 w 2541813"/>
                <a:gd name="connsiteY0" fmla="*/ 73478 h 2249924"/>
                <a:gd name="connsiteX1" fmla="*/ 97971 w 2541813"/>
                <a:gd name="connsiteY1" fmla="*/ 122463 h 2249924"/>
                <a:gd name="connsiteX2" fmla="*/ 391885 w 2541813"/>
                <a:gd name="connsiteY2" fmla="*/ 89806 h 2249924"/>
                <a:gd name="connsiteX3" fmla="*/ 783771 w 2541813"/>
                <a:gd name="connsiteY3" fmla="*/ 24492 h 2249924"/>
                <a:gd name="connsiteX4" fmla="*/ 996043 w 2541813"/>
                <a:gd name="connsiteY4" fmla="*/ 73478 h 2249924"/>
                <a:gd name="connsiteX5" fmla="*/ 1061357 w 2541813"/>
                <a:gd name="connsiteY5" fmla="*/ 465363 h 2249924"/>
                <a:gd name="connsiteX6" fmla="*/ 1126671 w 2541813"/>
                <a:gd name="connsiteY6" fmla="*/ 889906 h 2249924"/>
                <a:gd name="connsiteX7" fmla="*/ 1224643 w 2541813"/>
                <a:gd name="connsiteY7" fmla="*/ 1085849 h 2249924"/>
                <a:gd name="connsiteX8" fmla="*/ 1257300 w 2541813"/>
                <a:gd name="connsiteY8" fmla="*/ 1265463 h 2249924"/>
                <a:gd name="connsiteX9" fmla="*/ 1703613 w 2541813"/>
                <a:gd name="connsiteY9" fmla="*/ 1929492 h 2249924"/>
                <a:gd name="connsiteX10" fmla="*/ 2541813 w 2541813"/>
                <a:gd name="connsiteY10" fmla="*/ 2234292 h 224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813" h="2249924">
                  <a:moveTo>
                    <a:pt x="0" y="73478"/>
                  </a:moveTo>
                  <a:cubicBezTo>
                    <a:pt x="16328" y="96610"/>
                    <a:pt x="32657" y="119742"/>
                    <a:pt x="97971" y="122463"/>
                  </a:cubicBezTo>
                  <a:cubicBezTo>
                    <a:pt x="163285" y="125184"/>
                    <a:pt x="277585" y="106135"/>
                    <a:pt x="391885" y="89806"/>
                  </a:cubicBezTo>
                  <a:cubicBezTo>
                    <a:pt x="506185" y="73478"/>
                    <a:pt x="683078" y="27213"/>
                    <a:pt x="783771" y="24492"/>
                  </a:cubicBezTo>
                  <a:cubicBezTo>
                    <a:pt x="884464" y="21771"/>
                    <a:pt x="949779" y="0"/>
                    <a:pt x="996043" y="73478"/>
                  </a:cubicBezTo>
                  <a:cubicBezTo>
                    <a:pt x="1042307" y="146957"/>
                    <a:pt x="1039586" y="329292"/>
                    <a:pt x="1061357" y="465363"/>
                  </a:cubicBezTo>
                  <a:cubicBezTo>
                    <a:pt x="1083128" y="601434"/>
                    <a:pt x="1099457" y="786492"/>
                    <a:pt x="1126671" y="889906"/>
                  </a:cubicBezTo>
                  <a:cubicBezTo>
                    <a:pt x="1153885" y="993320"/>
                    <a:pt x="1202872" y="1023256"/>
                    <a:pt x="1224643" y="1085849"/>
                  </a:cubicBezTo>
                  <a:cubicBezTo>
                    <a:pt x="1246415" y="1148442"/>
                    <a:pt x="1177472" y="1124856"/>
                    <a:pt x="1257300" y="1265463"/>
                  </a:cubicBezTo>
                  <a:cubicBezTo>
                    <a:pt x="1337128" y="1406070"/>
                    <a:pt x="1489528" y="1768021"/>
                    <a:pt x="1703613" y="1929492"/>
                  </a:cubicBezTo>
                  <a:cubicBezTo>
                    <a:pt x="1917698" y="2090963"/>
                    <a:pt x="2234966" y="2249924"/>
                    <a:pt x="2541813" y="2234292"/>
                  </a:cubicBezTo>
                </a:path>
              </a:pathLst>
            </a:custGeom>
            <a:ln w="127000">
              <a:solidFill>
                <a:srgbClr val="FFFF00"/>
              </a:solidFill>
              <a:prstDash val="sysDot"/>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581150" y="3477986"/>
              <a:ext cx="1423307" cy="3020785"/>
            </a:xfrm>
            <a:custGeom>
              <a:avLst/>
              <a:gdLst>
                <a:gd name="connsiteX0" fmla="*/ 133350 w 1423307"/>
                <a:gd name="connsiteY0" fmla="*/ 0 h 3020785"/>
                <a:gd name="connsiteX1" fmla="*/ 19050 w 1423307"/>
                <a:gd name="connsiteY1" fmla="*/ 195943 h 3020785"/>
                <a:gd name="connsiteX2" fmla="*/ 19050 w 1423307"/>
                <a:gd name="connsiteY2" fmla="*/ 555171 h 3020785"/>
                <a:gd name="connsiteX3" fmla="*/ 117021 w 1423307"/>
                <a:gd name="connsiteY3" fmla="*/ 996043 h 3020785"/>
                <a:gd name="connsiteX4" fmla="*/ 247650 w 1423307"/>
                <a:gd name="connsiteY4" fmla="*/ 1420585 h 3020785"/>
                <a:gd name="connsiteX5" fmla="*/ 443593 w 1423307"/>
                <a:gd name="connsiteY5" fmla="*/ 1796143 h 3020785"/>
                <a:gd name="connsiteX6" fmla="*/ 574221 w 1423307"/>
                <a:gd name="connsiteY6" fmla="*/ 2171700 h 3020785"/>
                <a:gd name="connsiteX7" fmla="*/ 835479 w 1423307"/>
                <a:gd name="connsiteY7" fmla="*/ 2432957 h 3020785"/>
                <a:gd name="connsiteX8" fmla="*/ 998764 w 1423307"/>
                <a:gd name="connsiteY8" fmla="*/ 2775857 h 3020785"/>
                <a:gd name="connsiteX9" fmla="*/ 1423307 w 1423307"/>
                <a:gd name="connsiteY9" fmla="*/ 3020785 h 302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3307" h="3020785">
                  <a:moveTo>
                    <a:pt x="133350" y="0"/>
                  </a:moveTo>
                  <a:cubicBezTo>
                    <a:pt x="85725" y="51707"/>
                    <a:pt x="38100" y="103415"/>
                    <a:pt x="19050" y="195943"/>
                  </a:cubicBezTo>
                  <a:cubicBezTo>
                    <a:pt x="0" y="288472"/>
                    <a:pt x="2722" y="421821"/>
                    <a:pt x="19050" y="555171"/>
                  </a:cubicBezTo>
                  <a:cubicBezTo>
                    <a:pt x="35378" y="688521"/>
                    <a:pt x="78921" y="851807"/>
                    <a:pt x="117021" y="996043"/>
                  </a:cubicBezTo>
                  <a:cubicBezTo>
                    <a:pt x="155121" y="1140279"/>
                    <a:pt x="193221" y="1287235"/>
                    <a:pt x="247650" y="1420585"/>
                  </a:cubicBezTo>
                  <a:cubicBezTo>
                    <a:pt x="302079" y="1553935"/>
                    <a:pt x="389165" y="1670957"/>
                    <a:pt x="443593" y="1796143"/>
                  </a:cubicBezTo>
                  <a:cubicBezTo>
                    <a:pt x="498021" y="1921329"/>
                    <a:pt x="508907" y="2065564"/>
                    <a:pt x="574221" y="2171700"/>
                  </a:cubicBezTo>
                  <a:cubicBezTo>
                    <a:pt x="639535" y="2277836"/>
                    <a:pt x="764722" y="2332264"/>
                    <a:pt x="835479" y="2432957"/>
                  </a:cubicBezTo>
                  <a:cubicBezTo>
                    <a:pt x="906236" y="2533650"/>
                    <a:pt x="900793" y="2677886"/>
                    <a:pt x="998764" y="2775857"/>
                  </a:cubicBezTo>
                  <a:cubicBezTo>
                    <a:pt x="1096735" y="2873828"/>
                    <a:pt x="1352550" y="2988128"/>
                    <a:pt x="1423307" y="3020785"/>
                  </a:cubicBezTo>
                </a:path>
              </a:pathLst>
            </a:custGeom>
            <a:ln w="127000">
              <a:solidFill>
                <a:srgbClr val="FFFF00"/>
              </a:solidFill>
              <a:prstDash val="sysDot"/>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Oval 15"/>
          <p:cNvSpPr/>
          <p:nvPr/>
        </p:nvSpPr>
        <p:spPr>
          <a:xfrm>
            <a:off x="2514600" y="457200"/>
            <a:ext cx="1295400"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9"/>
          <p:cNvGrpSpPr/>
          <p:nvPr/>
        </p:nvGrpSpPr>
        <p:grpSpPr>
          <a:xfrm>
            <a:off x="0" y="1676400"/>
            <a:ext cx="1768113" cy="2495729"/>
            <a:chOff x="54502" y="1676400"/>
            <a:chExt cx="1768113" cy="2495729"/>
          </a:xfrm>
        </p:grpSpPr>
        <p:sp useBgFill="1">
          <p:nvSpPr>
            <p:cNvPr id="17" name="TextBox 6"/>
            <p:cNvSpPr txBox="1">
              <a:spLocks noChangeArrowheads="1"/>
            </p:cNvSpPr>
            <p:nvPr/>
          </p:nvSpPr>
          <p:spPr bwMode="auto">
            <a:xfrm>
              <a:off x="54502" y="2971800"/>
              <a:ext cx="1768113" cy="1200329"/>
            </a:xfrm>
            <a:prstGeom prst="rect">
              <a:avLst/>
            </a:prstGeom>
            <a:ln w="9525">
              <a:noFill/>
              <a:miter lim="800000"/>
              <a:headEnd/>
              <a:tailEnd/>
            </a:ln>
          </p:spPr>
          <p:txBody>
            <a:bodyPr wrap="none">
              <a:spAutoFit/>
            </a:bodyPr>
            <a:lstStyle/>
            <a:p>
              <a:pPr algn="ctr"/>
              <a:r>
                <a:rPr lang="en-US" sz="2400" b="1" dirty="0" smtClean="0"/>
                <a:t>must cross</a:t>
              </a:r>
            </a:p>
            <a:p>
              <a:pPr algn="ctr"/>
              <a:r>
                <a:rPr lang="en-US" sz="2400" b="1" dirty="0" smtClean="0"/>
                <a:t>Bering Strait</a:t>
              </a:r>
            </a:p>
            <a:p>
              <a:pPr algn="ctr"/>
              <a:r>
                <a:rPr lang="en-US" sz="2400" b="1" dirty="0" smtClean="0"/>
                <a:t>53 miles</a:t>
              </a:r>
              <a:endParaRPr lang="en-US" sz="2400" b="1" dirty="0"/>
            </a:p>
          </p:txBody>
        </p:sp>
        <p:cxnSp>
          <p:nvCxnSpPr>
            <p:cNvPr id="19" name="Straight Arrow Connector 18"/>
            <p:cNvCxnSpPr>
              <a:stCxn id="17" idx="0"/>
            </p:cNvCxnSpPr>
            <p:nvPr/>
          </p:nvCxnSpPr>
          <p:spPr>
            <a:xfrm flipV="1">
              <a:off x="938559" y="1676400"/>
              <a:ext cx="433041" cy="1295400"/>
            </a:xfrm>
            <a:prstGeom prst="straightConnector1">
              <a:avLst/>
            </a:prstGeom>
            <a:ln w="101600">
              <a:solidFill>
                <a:srgbClr val="4BD0FF"/>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22"/>
          <p:cNvGrpSpPr/>
          <p:nvPr/>
        </p:nvGrpSpPr>
        <p:grpSpPr>
          <a:xfrm>
            <a:off x="66048" y="1676400"/>
            <a:ext cx="1686552" cy="2126397"/>
            <a:chOff x="95285" y="1676400"/>
            <a:chExt cx="1686552" cy="2126397"/>
          </a:xfrm>
        </p:grpSpPr>
        <p:sp useBgFill="1">
          <p:nvSpPr>
            <p:cNvPr id="24" name="TextBox 6"/>
            <p:cNvSpPr txBox="1">
              <a:spLocks noChangeArrowheads="1"/>
            </p:cNvSpPr>
            <p:nvPr/>
          </p:nvSpPr>
          <p:spPr bwMode="auto">
            <a:xfrm>
              <a:off x="95285" y="2971800"/>
              <a:ext cx="1686552" cy="830997"/>
            </a:xfrm>
            <a:prstGeom prst="rect">
              <a:avLst/>
            </a:prstGeom>
            <a:ln w="9525">
              <a:noFill/>
              <a:miter lim="800000"/>
              <a:headEnd/>
              <a:tailEnd/>
            </a:ln>
          </p:spPr>
          <p:txBody>
            <a:bodyPr wrap="none">
              <a:spAutoFit/>
            </a:bodyPr>
            <a:lstStyle/>
            <a:p>
              <a:pPr algn="ctr"/>
              <a:r>
                <a:rPr lang="en-US" sz="2400" b="1" dirty="0" err="1" smtClean="0"/>
                <a:t>Beringia</a:t>
              </a:r>
              <a:endParaRPr lang="en-US" sz="2400" b="1" dirty="0" smtClean="0"/>
            </a:p>
            <a:p>
              <a:pPr algn="ctr"/>
              <a:r>
                <a:rPr lang="en-US" sz="2400" b="1" dirty="0" smtClean="0"/>
                <a:t>Land Bridge</a:t>
              </a:r>
              <a:endParaRPr lang="en-US" sz="2400" b="1" dirty="0"/>
            </a:p>
          </p:txBody>
        </p:sp>
        <p:cxnSp>
          <p:nvCxnSpPr>
            <p:cNvPr id="25" name="Straight Arrow Connector 24"/>
            <p:cNvCxnSpPr>
              <a:stCxn id="24" idx="0"/>
            </p:cNvCxnSpPr>
            <p:nvPr/>
          </p:nvCxnSpPr>
          <p:spPr>
            <a:xfrm flipV="1">
              <a:off x="938561" y="1676400"/>
              <a:ext cx="433039" cy="1295400"/>
            </a:xfrm>
            <a:prstGeom prst="straightConnector1">
              <a:avLst/>
            </a:prstGeom>
            <a:ln w="101600">
              <a:solidFill>
                <a:schemeClr val="tx1"/>
              </a:solidFill>
              <a:tailEnd type="arrow"/>
            </a:ln>
            <a:effectLst>
              <a:outerShdw dist="50800" dir="7200000" algn="ctr" rotWithShape="0">
                <a:srgbClr val="CCFFFF"/>
              </a:outerShdw>
            </a:effectLst>
          </p:spPr>
          <p:style>
            <a:lnRef idx="1">
              <a:schemeClr val="accent1"/>
            </a:lnRef>
            <a:fillRef idx="0">
              <a:schemeClr val="accent1"/>
            </a:fillRef>
            <a:effectRef idx="0">
              <a:schemeClr val="accent1"/>
            </a:effectRef>
            <a:fontRef idx="minor">
              <a:schemeClr val="tx1"/>
            </a:fontRef>
          </p:style>
        </p:cxnSp>
      </p:grpSp>
      <p:sp>
        <p:nvSpPr>
          <p:cNvPr id="26" name="TextBox 25"/>
          <p:cNvSpPr txBox="1">
            <a:spLocks noChangeArrowheads="1"/>
          </p:cNvSpPr>
          <p:nvPr/>
        </p:nvSpPr>
        <p:spPr bwMode="auto">
          <a:xfrm>
            <a:off x="3124200" y="4038600"/>
            <a:ext cx="1981200" cy="584775"/>
          </a:xfrm>
          <a:prstGeom prst="rect">
            <a:avLst/>
          </a:prstGeom>
          <a:blipFill dpi="0" rotWithShape="1">
            <a:blip r:embed="rId9" cstate="print">
              <a:alphaModFix amt="91000"/>
            </a:blip>
            <a:srcRect/>
            <a:tile tx="0" ty="0" sx="100000" sy="100000" flip="none" algn="tl"/>
          </a:blipFill>
          <a:ln w="25400">
            <a:noFill/>
            <a:miter lim="800000"/>
            <a:headEnd/>
            <a:tailEnd/>
          </a:ln>
        </p:spPr>
        <p:txBody>
          <a:bodyPr wrap="square">
            <a:spAutoFit/>
          </a:bodyPr>
          <a:lstStyle/>
          <a:p>
            <a:pPr algn="ctr"/>
            <a:r>
              <a:rPr lang="en-US" sz="3200" b="1" dirty="0" smtClean="0">
                <a:solidFill>
                  <a:srgbClr val="FF0000"/>
                </a:solidFill>
                <a:effectLst>
                  <a:outerShdw dist="38100" dir="7200000" algn="ctr" rotWithShape="0">
                    <a:schemeClr val="bg1"/>
                  </a:outerShdw>
                </a:effectLst>
                <a:latin typeface="Tempus Sans ITC" pitchFamily="82" charset="0"/>
              </a:rPr>
              <a:t>Pre-Clovis</a:t>
            </a:r>
          </a:p>
        </p:txBody>
      </p:sp>
      <p:sp>
        <p:nvSpPr>
          <p:cNvPr id="27" name="TextBox 26"/>
          <p:cNvSpPr txBox="1"/>
          <p:nvPr/>
        </p:nvSpPr>
        <p:spPr>
          <a:xfrm>
            <a:off x="3124200" y="4038600"/>
            <a:ext cx="1923925" cy="584775"/>
          </a:xfrm>
          <a:prstGeom prst="rect">
            <a:avLst/>
          </a:prstGeom>
          <a:solidFill>
            <a:schemeClr val="accent3">
              <a:lumMod val="50000"/>
            </a:schemeClr>
          </a:solidFill>
        </p:spPr>
        <p:txBody>
          <a:bodyPr wrap="none" rtlCol="0">
            <a:spAutoFit/>
          </a:bodyPr>
          <a:lstStyle/>
          <a:p>
            <a:pPr marL="0"/>
            <a:r>
              <a:rPr lang="en-US" sz="3200" b="1" dirty="0" smtClean="0">
                <a:solidFill>
                  <a:srgbClr val="FF0000"/>
                </a:solidFill>
                <a:effectLst>
                  <a:outerShdw dist="38100" dir="7200000" algn="ctr" rotWithShape="0">
                    <a:schemeClr val="bg1"/>
                  </a:outerShdw>
                </a:effectLst>
              </a:rPr>
              <a:t>humans??</a:t>
            </a:r>
          </a:p>
        </p:txBody>
      </p:sp>
      <p:grpSp>
        <p:nvGrpSpPr>
          <p:cNvPr id="21" name="Group 19"/>
          <p:cNvGrpSpPr/>
          <p:nvPr/>
        </p:nvGrpSpPr>
        <p:grpSpPr>
          <a:xfrm>
            <a:off x="2438482" y="990600"/>
            <a:ext cx="4343318" cy="1523999"/>
            <a:chOff x="-2307616" y="1219200"/>
            <a:chExt cx="4343318" cy="1523999"/>
          </a:xfrm>
        </p:grpSpPr>
        <p:sp useBgFill="1">
          <p:nvSpPr>
            <p:cNvPr id="29" name="TextBox 6"/>
            <p:cNvSpPr txBox="1">
              <a:spLocks noChangeArrowheads="1"/>
            </p:cNvSpPr>
            <p:nvPr/>
          </p:nvSpPr>
          <p:spPr bwMode="auto">
            <a:xfrm>
              <a:off x="-555098" y="1219200"/>
              <a:ext cx="2590800" cy="830997"/>
            </a:xfrm>
            <a:prstGeom prst="rect">
              <a:avLst/>
            </a:prstGeom>
            <a:ln w="9525">
              <a:noFill/>
              <a:miter lim="800000"/>
              <a:headEnd/>
              <a:tailEnd/>
            </a:ln>
          </p:spPr>
          <p:txBody>
            <a:bodyPr wrap="square">
              <a:spAutoFit/>
            </a:bodyPr>
            <a:lstStyle/>
            <a:p>
              <a:pPr algn="ctr"/>
              <a:r>
                <a:rPr lang="en-US" sz="2400" b="1" dirty="0" smtClean="0"/>
                <a:t>ice-free</a:t>
              </a:r>
            </a:p>
            <a:p>
              <a:pPr algn="ctr"/>
              <a:r>
                <a:rPr lang="en-US" sz="2400" b="1" dirty="0" err="1" smtClean="0"/>
                <a:t>Mckenzie</a:t>
              </a:r>
              <a:r>
                <a:rPr lang="en-US" sz="2400" b="1" dirty="0" smtClean="0"/>
                <a:t> Corridor</a:t>
              </a:r>
              <a:endParaRPr lang="en-US" sz="2400" b="1" dirty="0"/>
            </a:p>
          </p:txBody>
        </p:sp>
        <p:cxnSp>
          <p:nvCxnSpPr>
            <p:cNvPr id="30" name="Straight Arrow Connector 29"/>
            <p:cNvCxnSpPr>
              <a:stCxn id="29" idx="1"/>
            </p:cNvCxnSpPr>
            <p:nvPr/>
          </p:nvCxnSpPr>
          <p:spPr>
            <a:xfrm rot="10800000" flipV="1">
              <a:off x="-2307616" y="1634699"/>
              <a:ext cx="1752519" cy="1108500"/>
            </a:xfrm>
            <a:prstGeom prst="straightConnector1">
              <a:avLst/>
            </a:prstGeom>
            <a:ln w="101600">
              <a:solidFill>
                <a:schemeClr val="tx1">
                  <a:lumMod val="95000"/>
                  <a:lumOff val="5000"/>
                </a:schemeClr>
              </a:solidFill>
              <a:tailEnd type="arrow"/>
            </a:ln>
            <a:effectLst>
              <a:outerShdw dist="50800" dir="2400000" algn="ctr" rotWithShape="0">
                <a:srgbClr val="CCFFFF"/>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1000"/>
                                        <p:tgtEl>
                                          <p:spTgt spid="9"/>
                                        </p:tgtEl>
                                      </p:cBhvr>
                                    </p:animEffect>
                                  </p:childTnLst>
                                </p:cTn>
                              </p:par>
                              <p:par>
                                <p:cTn id="26" presetID="10" presetClass="exit" presetSubtype="0" fill="hold" grpId="1" nodeType="withEffect">
                                  <p:stCondLst>
                                    <p:cond delay="0"/>
                                  </p:stCondLst>
                                  <p:childTnLst>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11">
                                            <p:bg/>
                                          </p:spTgt>
                                        </p:tgtEl>
                                        <p:attrNameLst>
                                          <p:attrName>style.visibility</p:attrName>
                                        </p:attrNameLst>
                                      </p:cBhvr>
                                      <p:to>
                                        <p:strVal val="visible"/>
                                      </p:to>
                                    </p:set>
                                    <p:animEffect transition="in" filter="wipe(up)">
                                      <p:cBhvr>
                                        <p:cTn id="41" dur="1000"/>
                                        <p:tgtEl>
                                          <p:spTgt spid="11">
                                            <p:bg/>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up)">
                                      <p:cBhvr>
                                        <p:cTn id="44" dur="100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10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1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1"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2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6" nodeType="clickEffect">
                                  <p:stCondLst>
                                    <p:cond delay="0"/>
                                  </p:stCondLst>
                                  <p:childTnLst>
                                    <p:animEffect transition="out" filter="fade">
                                      <p:cBhvr>
                                        <p:cTn id="67" dur="1000"/>
                                        <p:tgtEl>
                                          <p:spTgt spid="10"/>
                                        </p:tgtEl>
                                      </p:cBhvr>
                                    </p:animEffect>
                                    <p:set>
                                      <p:cBhvr>
                                        <p:cTn id="68" dur="1" fill="hold">
                                          <p:stCondLst>
                                            <p:cond delay="999"/>
                                          </p:stCondLst>
                                        </p:cTn>
                                        <p:tgtEl>
                                          <p:spTgt spid="1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20"/>
                                        </p:tgtEl>
                                      </p:cBhvr>
                                    </p:animEffect>
                                    <p:set>
                                      <p:cBhvr>
                                        <p:cTn id="71" dur="1" fill="hold">
                                          <p:stCondLst>
                                            <p:cond delay="999"/>
                                          </p:stCondLst>
                                        </p:cTn>
                                        <p:tgtEl>
                                          <p:spTgt spid="2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21"/>
                                        </p:tgtEl>
                                      </p:cBhvr>
                                    </p:animEffect>
                                    <p:set>
                                      <p:cBhvr>
                                        <p:cTn id="74" dur="1" fill="hold">
                                          <p:stCondLst>
                                            <p:cond delay="999"/>
                                          </p:stCondLst>
                                        </p:cTn>
                                        <p:tgtEl>
                                          <p:spTgt spid="2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11">
                                            <p:txEl>
                                              <p:pRg st="0" end="0"/>
                                            </p:txEl>
                                          </p:spTgt>
                                        </p:tgtEl>
                                      </p:cBhvr>
                                    </p:animEffect>
                                    <p:set>
                                      <p:cBhvr>
                                        <p:cTn id="77" dur="1" fill="hold">
                                          <p:stCondLst>
                                            <p:cond delay="999"/>
                                          </p:stCondLst>
                                        </p:cTn>
                                        <p:tgtEl>
                                          <p:spTgt spid="11">
                                            <p:txEl>
                                              <p:pRg st="0" end="0"/>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1">
                                            <p:bg/>
                                          </p:spTgt>
                                        </p:tgtEl>
                                      </p:cBhvr>
                                    </p:animEffect>
                                    <p:set>
                                      <p:cBhvr>
                                        <p:cTn id="80" dur="1" fill="hold">
                                          <p:stCondLst>
                                            <p:cond delay="999"/>
                                          </p:stCondLst>
                                        </p:cTn>
                                        <p:tgtEl>
                                          <p:spTgt spid="11">
                                            <p:bg/>
                                          </p:spTgt>
                                        </p:tgtEl>
                                        <p:attrNameLst>
                                          <p:attrName>style.visibility</p:attrName>
                                        </p:attrNameLst>
                                      </p:cBhvr>
                                      <p:to>
                                        <p:strVal val="hidden"/>
                                      </p:to>
                                    </p:set>
                                  </p:childTnLst>
                                </p:cTn>
                              </p:par>
                            </p:childTnLst>
                          </p:cTn>
                        </p:par>
                        <p:par>
                          <p:cTn id="81" fill="hold">
                            <p:stCondLst>
                              <p:cond delay="1000"/>
                            </p:stCondLst>
                            <p:childTnLst>
                              <p:par>
                                <p:cTn id="82" presetID="10" presetClass="entr" presetSubtype="0" fill="hold"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1000"/>
                                        <p:tgtEl>
                                          <p:spTgt spid="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5"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up)">
                                      <p:cBhvr>
                                        <p:cTn id="89" dur="1000"/>
                                        <p:tgtEl>
                                          <p:spTgt spid="10"/>
                                        </p:tgtEl>
                                      </p:cBhvr>
                                    </p:animEffect>
                                  </p:childTnLst>
                                </p:cTn>
                              </p:par>
                            </p:childTnLst>
                          </p:cTn>
                        </p:par>
                        <p:par>
                          <p:cTn id="90" fill="hold">
                            <p:stCondLst>
                              <p:cond delay="1000"/>
                            </p:stCondLst>
                            <p:childTnLst>
                              <p:par>
                                <p:cTn id="91" presetID="22" presetClass="entr" presetSubtype="8" fill="hold" grpId="0"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left)">
                                      <p:cBhvr>
                                        <p:cTn id="93" dur="10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3" nodeType="clickEffect">
                                  <p:stCondLst>
                                    <p:cond delay="0"/>
                                  </p:stCondLst>
                                  <p:childTnLst>
                                    <p:animEffect transition="out" filter="fade">
                                      <p:cBhvr>
                                        <p:cTn id="97" dur="1000"/>
                                        <p:tgtEl>
                                          <p:spTgt spid="10"/>
                                        </p:tgtEl>
                                      </p:cBhvr>
                                    </p:animEffect>
                                    <p:set>
                                      <p:cBhvr>
                                        <p:cTn id="98" dur="1" fill="hold">
                                          <p:stCondLst>
                                            <p:cond delay="9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12"/>
                                        </p:tgtEl>
                                      </p:cBhvr>
                                    </p:animEffect>
                                    <p:set>
                                      <p:cBhvr>
                                        <p:cTn id="101" dur="1" fill="hold">
                                          <p:stCondLst>
                                            <p:cond delay="999"/>
                                          </p:stCondLst>
                                        </p:cTn>
                                        <p:tgtEl>
                                          <p:spTgt spid="12"/>
                                        </p:tgtEl>
                                        <p:attrNameLst>
                                          <p:attrName>style.visibility</p:attrName>
                                        </p:attrNameLst>
                                      </p:cBhvr>
                                      <p:to>
                                        <p:strVal val="hidden"/>
                                      </p:to>
                                    </p:set>
                                  </p:childTnLst>
                                </p:cTn>
                              </p:par>
                            </p:childTnLst>
                          </p:cTn>
                        </p:par>
                        <p:par>
                          <p:cTn id="102" fill="hold">
                            <p:stCondLst>
                              <p:cond delay="1000"/>
                            </p:stCondLst>
                            <p:childTnLst>
                              <p:par>
                                <p:cTn id="103" presetID="22" presetClass="entr" presetSubtype="1" fill="hold"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up)">
                                      <p:cBhvr>
                                        <p:cTn id="105" dur="2000"/>
                                        <p:tgtEl>
                                          <p:spTgt spid="15"/>
                                        </p:tgtEl>
                                      </p:cBhvr>
                                    </p:animEffect>
                                  </p:childTnLst>
                                </p:cTn>
                              </p:par>
                            </p:childTnLst>
                          </p:cTn>
                        </p:par>
                        <p:par>
                          <p:cTn id="106" fill="hold">
                            <p:stCondLst>
                              <p:cond delay="3000"/>
                            </p:stCondLst>
                            <p:childTnLst>
                              <p:par>
                                <p:cTn id="107" presetID="22" presetClass="entr" presetSubtype="8" fill="hold" grpId="0" nodeType="afterEffect">
                                  <p:stCondLst>
                                    <p:cond delay="0"/>
                                  </p:stCondLst>
                                  <p:childTnLst>
                                    <p:set>
                                      <p:cBhvr>
                                        <p:cTn id="108" dur="1" fill="hold">
                                          <p:stCondLst>
                                            <p:cond delay="0"/>
                                          </p:stCondLst>
                                        </p:cTn>
                                        <p:tgtEl>
                                          <p:spTgt spid="26">
                                            <p:bg/>
                                          </p:spTgt>
                                        </p:tgtEl>
                                        <p:attrNameLst>
                                          <p:attrName>style.visibility</p:attrName>
                                        </p:attrNameLst>
                                      </p:cBhvr>
                                      <p:to>
                                        <p:strVal val="visible"/>
                                      </p:to>
                                    </p:set>
                                    <p:animEffect transition="in" filter="wipe(left)">
                                      <p:cBhvr>
                                        <p:cTn id="109" dur="1000"/>
                                        <p:tgtEl>
                                          <p:spTgt spid="26">
                                            <p:bg/>
                                          </p:spTgt>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26">
                                            <p:txEl>
                                              <p:pRg st="0" end="0"/>
                                            </p:txEl>
                                          </p:spTgt>
                                        </p:tgtEl>
                                        <p:attrNameLst>
                                          <p:attrName>style.visibility</p:attrName>
                                        </p:attrNameLst>
                                      </p:cBhvr>
                                      <p:to>
                                        <p:strVal val="visible"/>
                                      </p:to>
                                    </p:set>
                                    <p:animEffect transition="in" filter="wipe(left)">
                                      <p:cBhvr>
                                        <p:cTn id="112" dur="1000"/>
                                        <p:tgtEl>
                                          <p:spTgt spid="26">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fade">
                                      <p:cBhvr>
                                        <p:cTn id="117" dur="1000"/>
                                        <p:tgtEl>
                                          <p:spTgt spid="6"/>
                                        </p:tgtEl>
                                      </p:cBhvr>
                                    </p:animEffect>
                                  </p:childTnLst>
                                </p:cTn>
                              </p:par>
                              <p:par>
                                <p:cTn id="118" presetID="10" presetClass="exit" presetSubtype="0" fill="hold" grpId="1" nodeType="withEffect">
                                  <p:stCondLst>
                                    <p:cond delay="0"/>
                                  </p:stCondLst>
                                  <p:childTnLst>
                                    <p:animEffect transition="out" filter="fade">
                                      <p:cBhvr>
                                        <p:cTn id="119" dur="1000"/>
                                        <p:tgtEl>
                                          <p:spTgt spid="26">
                                            <p:txEl>
                                              <p:pRg st="0" end="0"/>
                                            </p:txEl>
                                          </p:spTgt>
                                        </p:tgtEl>
                                      </p:cBhvr>
                                    </p:animEffect>
                                    <p:set>
                                      <p:cBhvr>
                                        <p:cTn id="120" dur="1" fill="hold">
                                          <p:stCondLst>
                                            <p:cond delay="999"/>
                                          </p:stCondLst>
                                        </p:cTn>
                                        <p:tgtEl>
                                          <p:spTgt spid="26">
                                            <p:txEl>
                                              <p:pRg st="0" end="0"/>
                                            </p:txEl>
                                          </p:spTgt>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26">
                                            <p:bg/>
                                          </p:spTgt>
                                        </p:tgtEl>
                                      </p:cBhvr>
                                    </p:animEffect>
                                    <p:set>
                                      <p:cBhvr>
                                        <p:cTn id="123" dur="1" fill="hold">
                                          <p:stCondLst>
                                            <p:cond delay="999"/>
                                          </p:stCondLst>
                                        </p:cTn>
                                        <p:tgtEl>
                                          <p:spTgt spid="26">
                                            <p:bg/>
                                          </p:spTgt>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15"/>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nodeType="clickEffect">
                                  <p:stCondLst>
                                    <p:cond delay="0"/>
                                  </p:stCondLst>
                                  <p:childTnLst>
                                    <p:set>
                                      <p:cBhvr>
                                        <p:cTn id="129" dur="1" fill="hold">
                                          <p:stCondLst>
                                            <p:cond delay="0"/>
                                          </p:stCondLst>
                                        </p:cTn>
                                        <p:tgtEl>
                                          <p:spTgt spid="15"/>
                                        </p:tgtEl>
                                        <p:attrNameLst>
                                          <p:attrName>style.visibility</p:attrName>
                                        </p:attrNameLst>
                                      </p:cBhvr>
                                      <p:to>
                                        <p:strVal val="visible"/>
                                      </p:to>
                                    </p:set>
                                    <p:animEffect transition="in" filter="wipe(up)">
                                      <p:cBhvr>
                                        <p:cTn id="130" dur="1000"/>
                                        <p:tgtEl>
                                          <p:spTgt spid="15"/>
                                        </p:tgtEl>
                                      </p:cBhvr>
                                    </p:animEffect>
                                  </p:childTnLst>
                                </p:cTn>
                              </p:par>
                            </p:childTnLst>
                          </p:cTn>
                        </p:par>
                        <p:par>
                          <p:cTn id="131" fill="hold">
                            <p:stCondLst>
                              <p:cond delay="1000"/>
                            </p:stCondLst>
                            <p:childTnLst>
                              <p:par>
                                <p:cTn id="132" presetID="53" presetClass="entr" presetSubtype="0" fill="hold" grpId="0" nodeType="after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1000" fill="hold"/>
                                        <p:tgtEl>
                                          <p:spTgt spid="27"/>
                                        </p:tgtEl>
                                        <p:attrNameLst>
                                          <p:attrName>ppt_w</p:attrName>
                                        </p:attrNameLst>
                                      </p:cBhvr>
                                      <p:tavLst>
                                        <p:tav tm="0">
                                          <p:val>
                                            <p:fltVal val="0"/>
                                          </p:val>
                                        </p:tav>
                                        <p:tav tm="100000">
                                          <p:val>
                                            <p:strVal val="#ppt_w"/>
                                          </p:val>
                                        </p:tav>
                                      </p:tavLst>
                                    </p:anim>
                                    <p:anim calcmode="lin" valueType="num">
                                      <p:cBhvr>
                                        <p:cTn id="135" dur="1000" fill="hold"/>
                                        <p:tgtEl>
                                          <p:spTgt spid="27"/>
                                        </p:tgtEl>
                                        <p:attrNameLst>
                                          <p:attrName>ppt_h</p:attrName>
                                        </p:attrNameLst>
                                      </p:cBhvr>
                                      <p:tavLst>
                                        <p:tav tm="0">
                                          <p:val>
                                            <p:fltVal val="0"/>
                                          </p:val>
                                        </p:tav>
                                        <p:tav tm="100000">
                                          <p:val>
                                            <p:strVal val="#ppt_h"/>
                                          </p:val>
                                        </p:tav>
                                      </p:tavLst>
                                    </p:anim>
                                    <p:animEffect transition="in" filter="fade">
                                      <p:cBhvr>
                                        <p:cTn id="136" dur="1000"/>
                                        <p:tgtEl>
                                          <p:spTgt spid="27"/>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1000"/>
                                        <p:tgtEl>
                                          <p:spTgt spid="7"/>
                                        </p:tgtEl>
                                      </p:cBhvr>
                                    </p:animEffect>
                                  </p:childTnLst>
                                </p:cTn>
                              </p:par>
                            </p:childTnLst>
                          </p:cTn>
                        </p:par>
                        <p:par>
                          <p:cTn id="142" fill="hold">
                            <p:stCondLst>
                              <p:cond delay="1000"/>
                            </p:stCondLst>
                            <p:childTnLst>
                              <p:par>
                                <p:cTn id="143" presetID="22" presetClass="entr" presetSubtype="1" fill="hold" grpId="4" nodeType="afterEffect">
                                  <p:stCondLst>
                                    <p:cond delay="0"/>
                                  </p:stCondLst>
                                  <p:childTnLst>
                                    <p:set>
                                      <p:cBhvr>
                                        <p:cTn id="144" dur="1" fill="hold">
                                          <p:stCondLst>
                                            <p:cond delay="0"/>
                                          </p:stCondLst>
                                        </p:cTn>
                                        <p:tgtEl>
                                          <p:spTgt spid="10"/>
                                        </p:tgtEl>
                                        <p:attrNameLst>
                                          <p:attrName>style.visibility</p:attrName>
                                        </p:attrNameLst>
                                      </p:cBhvr>
                                      <p:to>
                                        <p:strVal val="visible"/>
                                      </p:to>
                                    </p:set>
                                    <p:animEffect transition="in" filter="wipe(up)">
                                      <p:cBhvr>
                                        <p:cTn id="145" dur="1000"/>
                                        <p:tgtEl>
                                          <p:spTgt spid="10"/>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8"/>
                                        </p:tgtEl>
                                        <p:attrNameLst>
                                          <p:attrName>style.visibility</p:attrName>
                                        </p:attrNameLst>
                                      </p:cBhvr>
                                      <p:to>
                                        <p:strVal val="visible"/>
                                      </p:to>
                                    </p:set>
                                    <p:animEffect transition="in" filter="fade">
                                      <p:cBhvr>
                                        <p:cTn id="15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0" grpId="2" animBg="1"/>
      <p:bldP spid="10" grpId="3" animBg="1"/>
      <p:bldP spid="10" grpId="4" animBg="1"/>
      <p:bldP spid="10" grpId="5" animBg="1"/>
      <p:bldP spid="10" grpId="6" animBg="1"/>
      <p:bldP spid="11" grpId="0" build="allAtOnce" animBg="1"/>
      <p:bldP spid="11" grpId="1" build="allAtOnce" animBg="1"/>
      <p:bldP spid="12" grpId="0"/>
      <p:bldP spid="12" grpId="1"/>
      <p:bldP spid="16" grpId="0" animBg="1"/>
      <p:bldP spid="16" grpId="1" animBg="1"/>
      <p:bldP spid="26" grpId="0" build="allAtOnce" animBg="1"/>
      <p:bldP spid="26" grpId="1" build="allAtOnce" animBg="1"/>
      <p:bldP spid="2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381000" y="-18288"/>
            <a:ext cx="8121650" cy="6858000"/>
            <a:chOff x="381000" y="-18288"/>
            <a:chExt cx="8121650" cy="6858000"/>
          </a:xfrm>
        </p:grpSpPr>
        <p:grpSp>
          <p:nvGrpSpPr>
            <p:cNvPr id="71" name="Group 70"/>
            <p:cNvGrpSpPr/>
            <p:nvPr/>
          </p:nvGrpSpPr>
          <p:grpSpPr>
            <a:xfrm>
              <a:off x="381000" y="-18288"/>
              <a:ext cx="8121650" cy="6858000"/>
              <a:chOff x="381000" y="-18288"/>
              <a:chExt cx="8121650" cy="6858000"/>
            </a:xfrm>
          </p:grpSpPr>
          <p:pic>
            <p:nvPicPr>
              <p:cNvPr id="64" name="Picture 25" descr="C:\Documents and Settings\All Users\Documents\geology classes\00-GEOLOGIC MATERIAL\ice movement - last glacial age\036k.jpg"/>
              <p:cNvPicPr>
                <a:picLocks noChangeAspect="1" noChangeArrowheads="1"/>
              </p:cNvPicPr>
              <p:nvPr/>
            </p:nvPicPr>
            <p:blipFill>
              <a:blip r:embed="rId2" cstate="print"/>
              <a:srcRect/>
              <a:stretch>
                <a:fillRect/>
              </a:stretch>
            </p:blipFill>
            <p:spPr bwMode="auto">
              <a:xfrm>
                <a:off x="533400" y="-18288"/>
                <a:ext cx="7969250" cy="6858000"/>
              </a:xfrm>
              <a:prstGeom prst="rect">
                <a:avLst/>
              </a:prstGeom>
              <a:noFill/>
            </p:spPr>
          </p:pic>
          <p:sp>
            <p:nvSpPr>
              <p:cNvPr id="65" name="Oval 64"/>
              <p:cNvSpPr/>
              <p:nvPr/>
            </p:nvSpPr>
            <p:spPr>
              <a:xfrm>
                <a:off x="381000" y="457200"/>
                <a:ext cx="2209800"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697425" y="1115878"/>
                <a:ext cx="2426775" cy="2922722"/>
              </a:xfrm>
              <a:custGeom>
                <a:avLst/>
                <a:gdLst>
                  <a:gd name="connsiteX0" fmla="*/ 0 w 2200759"/>
                  <a:gd name="connsiteY0" fmla="*/ 0 h 2634712"/>
                  <a:gd name="connsiteX1" fmla="*/ 216976 w 2200759"/>
                  <a:gd name="connsiteY1" fmla="*/ 77491 h 2634712"/>
                  <a:gd name="connsiteX2" fmla="*/ 619932 w 2200759"/>
                  <a:gd name="connsiteY2" fmla="*/ 356461 h 2634712"/>
                  <a:gd name="connsiteX3" fmla="*/ 1146874 w 2200759"/>
                  <a:gd name="connsiteY3" fmla="*/ 666427 h 2634712"/>
                  <a:gd name="connsiteX4" fmla="*/ 1549830 w 2200759"/>
                  <a:gd name="connsiteY4" fmla="*/ 929898 h 2634712"/>
                  <a:gd name="connsiteX5" fmla="*/ 1828800 w 2200759"/>
                  <a:gd name="connsiteY5" fmla="*/ 1317356 h 2634712"/>
                  <a:gd name="connsiteX6" fmla="*/ 2123268 w 2200759"/>
                  <a:gd name="connsiteY6" fmla="*/ 2293749 h 2634712"/>
                  <a:gd name="connsiteX7" fmla="*/ 2200759 w 2200759"/>
                  <a:gd name="connsiteY7" fmla="*/ 2634712 h 2634712"/>
                  <a:gd name="connsiteX0" fmla="*/ 0 w 2200759"/>
                  <a:gd name="connsiteY0" fmla="*/ 0 h 2634712"/>
                  <a:gd name="connsiteX1" fmla="*/ 216976 w 2200759"/>
                  <a:gd name="connsiteY1" fmla="*/ 77491 h 2634712"/>
                  <a:gd name="connsiteX2" fmla="*/ 619932 w 2200759"/>
                  <a:gd name="connsiteY2" fmla="*/ 356461 h 2634712"/>
                  <a:gd name="connsiteX3" fmla="*/ 1131376 w 2200759"/>
                  <a:gd name="connsiteY3" fmla="*/ 560522 h 2634712"/>
                  <a:gd name="connsiteX4" fmla="*/ 1549830 w 2200759"/>
                  <a:gd name="connsiteY4" fmla="*/ 929898 h 2634712"/>
                  <a:gd name="connsiteX5" fmla="*/ 1828800 w 2200759"/>
                  <a:gd name="connsiteY5" fmla="*/ 1317356 h 2634712"/>
                  <a:gd name="connsiteX6" fmla="*/ 2123268 w 2200759"/>
                  <a:gd name="connsiteY6" fmla="*/ 2293749 h 2634712"/>
                  <a:gd name="connsiteX7" fmla="*/ 2200759 w 2200759"/>
                  <a:gd name="connsiteY7" fmla="*/ 2634712 h 2634712"/>
                  <a:gd name="connsiteX0" fmla="*/ 0 w 2200759"/>
                  <a:gd name="connsiteY0" fmla="*/ 0 h 2634712"/>
                  <a:gd name="connsiteX1" fmla="*/ 216976 w 2200759"/>
                  <a:gd name="connsiteY1" fmla="*/ 77491 h 2634712"/>
                  <a:gd name="connsiteX2" fmla="*/ 619932 w 2200759"/>
                  <a:gd name="connsiteY2" fmla="*/ 356461 h 2634712"/>
                  <a:gd name="connsiteX3" fmla="*/ 1131376 w 2200759"/>
                  <a:gd name="connsiteY3" fmla="*/ 560522 h 2634712"/>
                  <a:gd name="connsiteX4" fmla="*/ 1436176 w 2200759"/>
                  <a:gd name="connsiteY4" fmla="*/ 712922 h 2634712"/>
                  <a:gd name="connsiteX5" fmla="*/ 1828800 w 2200759"/>
                  <a:gd name="connsiteY5" fmla="*/ 1317356 h 2634712"/>
                  <a:gd name="connsiteX6" fmla="*/ 2123268 w 2200759"/>
                  <a:gd name="connsiteY6" fmla="*/ 2293749 h 2634712"/>
                  <a:gd name="connsiteX7" fmla="*/ 2200759 w 2200759"/>
                  <a:gd name="connsiteY7" fmla="*/ 2634712 h 2634712"/>
                  <a:gd name="connsiteX0" fmla="*/ 0 w 2200759"/>
                  <a:gd name="connsiteY0" fmla="*/ 0 h 2634712"/>
                  <a:gd name="connsiteX1" fmla="*/ 216976 w 2200759"/>
                  <a:gd name="connsiteY1" fmla="*/ 77491 h 2634712"/>
                  <a:gd name="connsiteX2" fmla="*/ 619932 w 2200759"/>
                  <a:gd name="connsiteY2" fmla="*/ 356461 h 2634712"/>
                  <a:gd name="connsiteX3" fmla="*/ 1131376 w 2200759"/>
                  <a:gd name="connsiteY3" fmla="*/ 560522 h 2634712"/>
                  <a:gd name="connsiteX4" fmla="*/ 1436176 w 2200759"/>
                  <a:gd name="connsiteY4" fmla="*/ 712922 h 2634712"/>
                  <a:gd name="connsiteX5" fmla="*/ 1740976 w 2200759"/>
                  <a:gd name="connsiteY5" fmla="*/ 1474922 h 2634712"/>
                  <a:gd name="connsiteX6" fmla="*/ 2123268 w 2200759"/>
                  <a:gd name="connsiteY6" fmla="*/ 2293749 h 2634712"/>
                  <a:gd name="connsiteX7" fmla="*/ 2200759 w 2200759"/>
                  <a:gd name="connsiteY7" fmla="*/ 2634712 h 2634712"/>
                  <a:gd name="connsiteX0" fmla="*/ 0 w 2351006"/>
                  <a:gd name="connsiteY0" fmla="*/ 0 h 2634712"/>
                  <a:gd name="connsiteX1" fmla="*/ 216976 w 2351006"/>
                  <a:gd name="connsiteY1" fmla="*/ 77491 h 2634712"/>
                  <a:gd name="connsiteX2" fmla="*/ 619932 w 2351006"/>
                  <a:gd name="connsiteY2" fmla="*/ 356461 h 2634712"/>
                  <a:gd name="connsiteX3" fmla="*/ 1131376 w 2351006"/>
                  <a:gd name="connsiteY3" fmla="*/ 560522 h 2634712"/>
                  <a:gd name="connsiteX4" fmla="*/ 1436176 w 2351006"/>
                  <a:gd name="connsiteY4" fmla="*/ 712922 h 2634712"/>
                  <a:gd name="connsiteX5" fmla="*/ 1740976 w 2351006"/>
                  <a:gd name="connsiteY5" fmla="*/ 1474922 h 2634712"/>
                  <a:gd name="connsiteX6" fmla="*/ 2274376 w 2351006"/>
                  <a:gd name="connsiteY6" fmla="*/ 2389322 h 2634712"/>
                  <a:gd name="connsiteX7" fmla="*/ 2200759 w 2351006"/>
                  <a:gd name="connsiteY7" fmla="*/ 2634712 h 2634712"/>
                  <a:gd name="connsiteX0" fmla="*/ 0 w 2375976"/>
                  <a:gd name="connsiteY0" fmla="*/ 0 h 2922722"/>
                  <a:gd name="connsiteX1" fmla="*/ 216976 w 2375976"/>
                  <a:gd name="connsiteY1" fmla="*/ 77491 h 2922722"/>
                  <a:gd name="connsiteX2" fmla="*/ 619932 w 2375976"/>
                  <a:gd name="connsiteY2" fmla="*/ 356461 h 2922722"/>
                  <a:gd name="connsiteX3" fmla="*/ 1131376 w 2375976"/>
                  <a:gd name="connsiteY3" fmla="*/ 560522 h 2922722"/>
                  <a:gd name="connsiteX4" fmla="*/ 1436176 w 2375976"/>
                  <a:gd name="connsiteY4" fmla="*/ 712922 h 2922722"/>
                  <a:gd name="connsiteX5" fmla="*/ 1740976 w 2375976"/>
                  <a:gd name="connsiteY5" fmla="*/ 1474922 h 2922722"/>
                  <a:gd name="connsiteX6" fmla="*/ 2274376 w 2375976"/>
                  <a:gd name="connsiteY6" fmla="*/ 2389322 h 2922722"/>
                  <a:gd name="connsiteX7" fmla="*/ 2350575 w 2375976"/>
                  <a:gd name="connsiteY7"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1131376 w 2426775"/>
                  <a:gd name="connsiteY3" fmla="*/ 560522 h 2922722"/>
                  <a:gd name="connsiteX4" fmla="*/ 1436176 w 2426775"/>
                  <a:gd name="connsiteY4" fmla="*/ 712922 h 2922722"/>
                  <a:gd name="connsiteX5" fmla="*/ 1740976 w 2426775"/>
                  <a:gd name="connsiteY5" fmla="*/ 1474922 h 2922722"/>
                  <a:gd name="connsiteX6" fmla="*/ 2274376 w 2426775"/>
                  <a:gd name="connsiteY6" fmla="*/ 2389322 h 2922722"/>
                  <a:gd name="connsiteX7" fmla="*/ 2426775 w 2426775"/>
                  <a:gd name="connsiteY7" fmla="*/ 2922722 h 2922722"/>
                  <a:gd name="connsiteX0" fmla="*/ 0 w 2464875"/>
                  <a:gd name="connsiteY0" fmla="*/ 0 h 2922722"/>
                  <a:gd name="connsiteX1" fmla="*/ 216976 w 2464875"/>
                  <a:gd name="connsiteY1" fmla="*/ 77491 h 2922722"/>
                  <a:gd name="connsiteX2" fmla="*/ 619932 w 2464875"/>
                  <a:gd name="connsiteY2" fmla="*/ 356461 h 2922722"/>
                  <a:gd name="connsiteX3" fmla="*/ 1131376 w 2464875"/>
                  <a:gd name="connsiteY3" fmla="*/ 560522 h 2922722"/>
                  <a:gd name="connsiteX4" fmla="*/ 1436176 w 2464875"/>
                  <a:gd name="connsiteY4" fmla="*/ 712922 h 2922722"/>
                  <a:gd name="connsiteX5" fmla="*/ 1740976 w 2464875"/>
                  <a:gd name="connsiteY5" fmla="*/ 1474922 h 2922722"/>
                  <a:gd name="connsiteX6" fmla="*/ 2350575 w 2464875"/>
                  <a:gd name="connsiteY6" fmla="*/ 2541722 h 2922722"/>
                  <a:gd name="connsiteX7" fmla="*/ 2426775 w 2464875"/>
                  <a:gd name="connsiteY7"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1131376 w 2426775"/>
                  <a:gd name="connsiteY3" fmla="*/ 560522 h 2922722"/>
                  <a:gd name="connsiteX4" fmla="*/ 1436176 w 2426775"/>
                  <a:gd name="connsiteY4" fmla="*/ 712922 h 2922722"/>
                  <a:gd name="connsiteX5" fmla="*/ 1740976 w 2426775"/>
                  <a:gd name="connsiteY5" fmla="*/ 1474922 h 2922722"/>
                  <a:gd name="connsiteX6" fmla="*/ 2029446 w 2426775"/>
                  <a:gd name="connsiteY6" fmla="*/ 1986551 h 2922722"/>
                  <a:gd name="connsiteX7" fmla="*/ 2350575 w 2426775"/>
                  <a:gd name="connsiteY7" fmla="*/ 2541722 h 2922722"/>
                  <a:gd name="connsiteX8" fmla="*/ 2426775 w 2426775"/>
                  <a:gd name="connsiteY8"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1131376 w 2426775"/>
                  <a:gd name="connsiteY3" fmla="*/ 560522 h 2922722"/>
                  <a:gd name="connsiteX4" fmla="*/ 1436176 w 2426775"/>
                  <a:gd name="connsiteY4" fmla="*/ 712922 h 2922722"/>
                  <a:gd name="connsiteX5" fmla="*/ 1740976 w 2426775"/>
                  <a:gd name="connsiteY5" fmla="*/ 1474922 h 2922722"/>
                  <a:gd name="connsiteX6" fmla="*/ 2045775 w 2426775"/>
                  <a:gd name="connsiteY6" fmla="*/ 2008322 h 2922722"/>
                  <a:gd name="connsiteX7" fmla="*/ 2350575 w 2426775"/>
                  <a:gd name="connsiteY7" fmla="*/ 2541722 h 2922722"/>
                  <a:gd name="connsiteX8" fmla="*/ 2426775 w 2426775"/>
                  <a:gd name="connsiteY8"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1131376 w 2426775"/>
                  <a:gd name="connsiteY3" fmla="*/ 560522 h 2922722"/>
                  <a:gd name="connsiteX4" fmla="*/ 1436175 w 2426775"/>
                  <a:gd name="connsiteY4" fmla="*/ 636722 h 2922722"/>
                  <a:gd name="connsiteX5" fmla="*/ 1740976 w 2426775"/>
                  <a:gd name="connsiteY5" fmla="*/ 1474922 h 2922722"/>
                  <a:gd name="connsiteX6" fmla="*/ 2045775 w 2426775"/>
                  <a:gd name="connsiteY6" fmla="*/ 2008322 h 2922722"/>
                  <a:gd name="connsiteX7" fmla="*/ 2350575 w 2426775"/>
                  <a:gd name="connsiteY7" fmla="*/ 2541722 h 2922722"/>
                  <a:gd name="connsiteX8" fmla="*/ 2426775 w 2426775"/>
                  <a:gd name="connsiteY8" fmla="*/ 2922722 h 2922722"/>
                  <a:gd name="connsiteX0" fmla="*/ 0 w 2426775"/>
                  <a:gd name="connsiteY0" fmla="*/ 0 h 2922722"/>
                  <a:gd name="connsiteX1" fmla="*/ 216976 w 2426775"/>
                  <a:gd name="connsiteY1" fmla="*/ 77491 h 2922722"/>
                  <a:gd name="connsiteX2" fmla="*/ 619932 w 2426775"/>
                  <a:gd name="connsiteY2" fmla="*/ 356461 h 2922722"/>
                  <a:gd name="connsiteX3" fmla="*/ 902775 w 2426775"/>
                  <a:gd name="connsiteY3" fmla="*/ 484322 h 2922722"/>
                  <a:gd name="connsiteX4" fmla="*/ 1131376 w 2426775"/>
                  <a:gd name="connsiteY4" fmla="*/ 560522 h 2922722"/>
                  <a:gd name="connsiteX5" fmla="*/ 1436175 w 2426775"/>
                  <a:gd name="connsiteY5" fmla="*/ 636722 h 2922722"/>
                  <a:gd name="connsiteX6" fmla="*/ 1740976 w 2426775"/>
                  <a:gd name="connsiteY6" fmla="*/ 1474922 h 2922722"/>
                  <a:gd name="connsiteX7" fmla="*/ 2045775 w 2426775"/>
                  <a:gd name="connsiteY7" fmla="*/ 2008322 h 2922722"/>
                  <a:gd name="connsiteX8" fmla="*/ 2350575 w 2426775"/>
                  <a:gd name="connsiteY8" fmla="*/ 2541722 h 2922722"/>
                  <a:gd name="connsiteX9" fmla="*/ 2426775 w 2426775"/>
                  <a:gd name="connsiteY9" fmla="*/ 2922722 h 292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6775" h="2922722">
                    <a:moveTo>
                      <a:pt x="0" y="0"/>
                    </a:moveTo>
                    <a:cubicBezTo>
                      <a:pt x="56827" y="9040"/>
                      <a:pt x="113654" y="18081"/>
                      <a:pt x="216976" y="77491"/>
                    </a:cubicBezTo>
                    <a:cubicBezTo>
                      <a:pt x="320298" y="136901"/>
                      <a:pt x="505632" y="288656"/>
                      <a:pt x="619932" y="356461"/>
                    </a:cubicBezTo>
                    <a:cubicBezTo>
                      <a:pt x="734232" y="424266"/>
                      <a:pt x="817534" y="450312"/>
                      <a:pt x="902775" y="484322"/>
                    </a:cubicBezTo>
                    <a:cubicBezTo>
                      <a:pt x="988016" y="518332"/>
                      <a:pt x="1042476" y="535122"/>
                      <a:pt x="1131376" y="560522"/>
                    </a:cubicBezTo>
                    <a:cubicBezTo>
                      <a:pt x="1220276" y="585922"/>
                      <a:pt x="1334575" y="484322"/>
                      <a:pt x="1436175" y="636722"/>
                    </a:cubicBezTo>
                    <a:cubicBezTo>
                      <a:pt x="1537775" y="789122"/>
                      <a:pt x="1639376" y="1246322"/>
                      <a:pt x="1740976" y="1474922"/>
                    </a:cubicBezTo>
                    <a:cubicBezTo>
                      <a:pt x="1842576" y="1703522"/>
                      <a:pt x="1944175" y="1830522"/>
                      <a:pt x="2045775" y="2008322"/>
                    </a:cubicBezTo>
                    <a:cubicBezTo>
                      <a:pt x="2147375" y="2186122"/>
                      <a:pt x="2287075" y="2389322"/>
                      <a:pt x="2350575" y="2541722"/>
                    </a:cubicBezTo>
                    <a:cubicBezTo>
                      <a:pt x="2414075" y="2694122"/>
                      <a:pt x="2424192" y="2883976"/>
                      <a:pt x="2426775" y="2922722"/>
                    </a:cubicBezTo>
                  </a:path>
                </a:pathLst>
              </a:custGeom>
              <a:ln w="127000">
                <a:solidFill>
                  <a:srgbClr val="FF0000"/>
                </a:solidFill>
                <a:prstDash val="sysDot"/>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8" name="Group 67"/>
              <p:cNvGrpSpPr/>
              <p:nvPr/>
            </p:nvGrpSpPr>
            <p:grpSpPr>
              <a:xfrm>
                <a:off x="506187" y="2261508"/>
                <a:ext cx="2541813" cy="4237263"/>
                <a:chOff x="506187" y="2261508"/>
                <a:chExt cx="2541813" cy="4237263"/>
              </a:xfrm>
            </p:grpSpPr>
            <p:sp>
              <p:nvSpPr>
                <p:cNvPr id="69" name="Freeform 68"/>
                <p:cNvSpPr/>
                <p:nvPr/>
              </p:nvSpPr>
              <p:spPr>
                <a:xfrm>
                  <a:off x="506187" y="2261508"/>
                  <a:ext cx="2541813" cy="2249924"/>
                </a:xfrm>
                <a:custGeom>
                  <a:avLst/>
                  <a:gdLst>
                    <a:gd name="connsiteX0" fmla="*/ 0 w 1453243"/>
                    <a:gd name="connsiteY0" fmla="*/ 73478 h 1510392"/>
                    <a:gd name="connsiteX1" fmla="*/ 97971 w 1453243"/>
                    <a:gd name="connsiteY1" fmla="*/ 122463 h 1510392"/>
                    <a:gd name="connsiteX2" fmla="*/ 391885 w 1453243"/>
                    <a:gd name="connsiteY2" fmla="*/ 89806 h 1510392"/>
                    <a:gd name="connsiteX3" fmla="*/ 783771 w 1453243"/>
                    <a:gd name="connsiteY3" fmla="*/ 24492 h 1510392"/>
                    <a:gd name="connsiteX4" fmla="*/ 996043 w 1453243"/>
                    <a:gd name="connsiteY4" fmla="*/ 73478 h 1510392"/>
                    <a:gd name="connsiteX5" fmla="*/ 1061357 w 1453243"/>
                    <a:gd name="connsiteY5" fmla="*/ 465363 h 1510392"/>
                    <a:gd name="connsiteX6" fmla="*/ 1126671 w 1453243"/>
                    <a:gd name="connsiteY6" fmla="*/ 889906 h 1510392"/>
                    <a:gd name="connsiteX7" fmla="*/ 1224643 w 1453243"/>
                    <a:gd name="connsiteY7" fmla="*/ 1085849 h 1510392"/>
                    <a:gd name="connsiteX8" fmla="*/ 1257300 w 1453243"/>
                    <a:gd name="connsiteY8" fmla="*/ 1265463 h 1510392"/>
                    <a:gd name="connsiteX9" fmla="*/ 1453243 w 1453243"/>
                    <a:gd name="connsiteY9" fmla="*/ 1510392 h 1510392"/>
                    <a:gd name="connsiteX0" fmla="*/ 0 w 2465614"/>
                    <a:gd name="connsiteY0" fmla="*/ 73478 h 2310492"/>
                    <a:gd name="connsiteX1" fmla="*/ 97971 w 2465614"/>
                    <a:gd name="connsiteY1" fmla="*/ 122463 h 2310492"/>
                    <a:gd name="connsiteX2" fmla="*/ 391885 w 2465614"/>
                    <a:gd name="connsiteY2" fmla="*/ 89806 h 2310492"/>
                    <a:gd name="connsiteX3" fmla="*/ 783771 w 2465614"/>
                    <a:gd name="connsiteY3" fmla="*/ 24492 h 2310492"/>
                    <a:gd name="connsiteX4" fmla="*/ 996043 w 2465614"/>
                    <a:gd name="connsiteY4" fmla="*/ 73478 h 2310492"/>
                    <a:gd name="connsiteX5" fmla="*/ 1061357 w 2465614"/>
                    <a:gd name="connsiteY5" fmla="*/ 465363 h 2310492"/>
                    <a:gd name="connsiteX6" fmla="*/ 1126671 w 2465614"/>
                    <a:gd name="connsiteY6" fmla="*/ 889906 h 2310492"/>
                    <a:gd name="connsiteX7" fmla="*/ 1224643 w 2465614"/>
                    <a:gd name="connsiteY7" fmla="*/ 1085849 h 2310492"/>
                    <a:gd name="connsiteX8" fmla="*/ 1257300 w 2465614"/>
                    <a:gd name="connsiteY8" fmla="*/ 1265463 h 2310492"/>
                    <a:gd name="connsiteX9" fmla="*/ 2465614 w 2465614"/>
                    <a:gd name="connsiteY9" fmla="*/ 2310492 h 2310492"/>
                    <a:gd name="connsiteX0" fmla="*/ 0 w 2465614"/>
                    <a:gd name="connsiteY0" fmla="*/ 73478 h 2310492"/>
                    <a:gd name="connsiteX1" fmla="*/ 97971 w 2465614"/>
                    <a:gd name="connsiteY1" fmla="*/ 122463 h 2310492"/>
                    <a:gd name="connsiteX2" fmla="*/ 391885 w 2465614"/>
                    <a:gd name="connsiteY2" fmla="*/ 89806 h 2310492"/>
                    <a:gd name="connsiteX3" fmla="*/ 783771 w 2465614"/>
                    <a:gd name="connsiteY3" fmla="*/ 24492 h 2310492"/>
                    <a:gd name="connsiteX4" fmla="*/ 996043 w 2465614"/>
                    <a:gd name="connsiteY4" fmla="*/ 73478 h 2310492"/>
                    <a:gd name="connsiteX5" fmla="*/ 1061357 w 2465614"/>
                    <a:gd name="connsiteY5" fmla="*/ 465363 h 2310492"/>
                    <a:gd name="connsiteX6" fmla="*/ 1126671 w 2465614"/>
                    <a:gd name="connsiteY6" fmla="*/ 889906 h 2310492"/>
                    <a:gd name="connsiteX7" fmla="*/ 1224643 w 2465614"/>
                    <a:gd name="connsiteY7" fmla="*/ 1085849 h 2310492"/>
                    <a:gd name="connsiteX8" fmla="*/ 1257300 w 2465614"/>
                    <a:gd name="connsiteY8" fmla="*/ 1265463 h 2310492"/>
                    <a:gd name="connsiteX9" fmla="*/ 1703613 w 2465614"/>
                    <a:gd name="connsiteY9" fmla="*/ 1624692 h 2310492"/>
                    <a:gd name="connsiteX10" fmla="*/ 2465614 w 2465614"/>
                    <a:gd name="connsiteY10" fmla="*/ 2310492 h 2310492"/>
                    <a:gd name="connsiteX0" fmla="*/ 0 w 2465614"/>
                    <a:gd name="connsiteY0" fmla="*/ 73478 h 2310492"/>
                    <a:gd name="connsiteX1" fmla="*/ 97971 w 2465614"/>
                    <a:gd name="connsiteY1" fmla="*/ 122463 h 2310492"/>
                    <a:gd name="connsiteX2" fmla="*/ 391885 w 2465614"/>
                    <a:gd name="connsiteY2" fmla="*/ 89806 h 2310492"/>
                    <a:gd name="connsiteX3" fmla="*/ 783771 w 2465614"/>
                    <a:gd name="connsiteY3" fmla="*/ 24492 h 2310492"/>
                    <a:gd name="connsiteX4" fmla="*/ 996043 w 2465614"/>
                    <a:gd name="connsiteY4" fmla="*/ 73478 h 2310492"/>
                    <a:gd name="connsiteX5" fmla="*/ 1061357 w 2465614"/>
                    <a:gd name="connsiteY5" fmla="*/ 465363 h 2310492"/>
                    <a:gd name="connsiteX6" fmla="*/ 1126671 w 2465614"/>
                    <a:gd name="connsiteY6" fmla="*/ 889906 h 2310492"/>
                    <a:gd name="connsiteX7" fmla="*/ 1224643 w 2465614"/>
                    <a:gd name="connsiteY7" fmla="*/ 1085849 h 2310492"/>
                    <a:gd name="connsiteX8" fmla="*/ 1257300 w 2465614"/>
                    <a:gd name="connsiteY8" fmla="*/ 1265463 h 2310492"/>
                    <a:gd name="connsiteX9" fmla="*/ 1551213 w 2465614"/>
                    <a:gd name="connsiteY9" fmla="*/ 1700892 h 2310492"/>
                    <a:gd name="connsiteX10" fmla="*/ 2465614 w 2465614"/>
                    <a:gd name="connsiteY10" fmla="*/ 2310492 h 2310492"/>
                    <a:gd name="connsiteX0" fmla="*/ 0 w 2541813"/>
                    <a:gd name="connsiteY0" fmla="*/ 73478 h 2234292"/>
                    <a:gd name="connsiteX1" fmla="*/ 97971 w 2541813"/>
                    <a:gd name="connsiteY1" fmla="*/ 122463 h 2234292"/>
                    <a:gd name="connsiteX2" fmla="*/ 391885 w 2541813"/>
                    <a:gd name="connsiteY2" fmla="*/ 89806 h 2234292"/>
                    <a:gd name="connsiteX3" fmla="*/ 783771 w 2541813"/>
                    <a:gd name="connsiteY3" fmla="*/ 24492 h 2234292"/>
                    <a:gd name="connsiteX4" fmla="*/ 996043 w 2541813"/>
                    <a:gd name="connsiteY4" fmla="*/ 73478 h 2234292"/>
                    <a:gd name="connsiteX5" fmla="*/ 1061357 w 2541813"/>
                    <a:gd name="connsiteY5" fmla="*/ 465363 h 2234292"/>
                    <a:gd name="connsiteX6" fmla="*/ 1126671 w 2541813"/>
                    <a:gd name="connsiteY6" fmla="*/ 889906 h 2234292"/>
                    <a:gd name="connsiteX7" fmla="*/ 1224643 w 2541813"/>
                    <a:gd name="connsiteY7" fmla="*/ 1085849 h 2234292"/>
                    <a:gd name="connsiteX8" fmla="*/ 1257300 w 2541813"/>
                    <a:gd name="connsiteY8" fmla="*/ 1265463 h 2234292"/>
                    <a:gd name="connsiteX9" fmla="*/ 1551213 w 2541813"/>
                    <a:gd name="connsiteY9" fmla="*/ 1700892 h 2234292"/>
                    <a:gd name="connsiteX10" fmla="*/ 2541813 w 2541813"/>
                    <a:gd name="connsiteY10" fmla="*/ 2234292 h 2234292"/>
                    <a:gd name="connsiteX0" fmla="*/ 0 w 2541813"/>
                    <a:gd name="connsiteY0" fmla="*/ 73478 h 2234292"/>
                    <a:gd name="connsiteX1" fmla="*/ 97971 w 2541813"/>
                    <a:gd name="connsiteY1" fmla="*/ 122463 h 2234292"/>
                    <a:gd name="connsiteX2" fmla="*/ 391885 w 2541813"/>
                    <a:gd name="connsiteY2" fmla="*/ 89806 h 2234292"/>
                    <a:gd name="connsiteX3" fmla="*/ 783771 w 2541813"/>
                    <a:gd name="connsiteY3" fmla="*/ 24492 h 2234292"/>
                    <a:gd name="connsiteX4" fmla="*/ 996043 w 2541813"/>
                    <a:gd name="connsiteY4" fmla="*/ 73478 h 2234292"/>
                    <a:gd name="connsiteX5" fmla="*/ 1061357 w 2541813"/>
                    <a:gd name="connsiteY5" fmla="*/ 465363 h 2234292"/>
                    <a:gd name="connsiteX6" fmla="*/ 1126671 w 2541813"/>
                    <a:gd name="connsiteY6" fmla="*/ 889906 h 2234292"/>
                    <a:gd name="connsiteX7" fmla="*/ 1224643 w 2541813"/>
                    <a:gd name="connsiteY7" fmla="*/ 1085849 h 2234292"/>
                    <a:gd name="connsiteX8" fmla="*/ 1257300 w 2541813"/>
                    <a:gd name="connsiteY8" fmla="*/ 1265463 h 2234292"/>
                    <a:gd name="connsiteX9" fmla="*/ 1551213 w 2541813"/>
                    <a:gd name="connsiteY9" fmla="*/ 1700892 h 2234292"/>
                    <a:gd name="connsiteX10" fmla="*/ 2541813 w 2541813"/>
                    <a:gd name="connsiteY10" fmla="*/ 2234292 h 2234292"/>
                    <a:gd name="connsiteX0" fmla="*/ 0 w 2541813"/>
                    <a:gd name="connsiteY0" fmla="*/ 73478 h 2249924"/>
                    <a:gd name="connsiteX1" fmla="*/ 97971 w 2541813"/>
                    <a:gd name="connsiteY1" fmla="*/ 122463 h 2249924"/>
                    <a:gd name="connsiteX2" fmla="*/ 391885 w 2541813"/>
                    <a:gd name="connsiteY2" fmla="*/ 89806 h 2249924"/>
                    <a:gd name="connsiteX3" fmla="*/ 783771 w 2541813"/>
                    <a:gd name="connsiteY3" fmla="*/ 24492 h 2249924"/>
                    <a:gd name="connsiteX4" fmla="*/ 996043 w 2541813"/>
                    <a:gd name="connsiteY4" fmla="*/ 73478 h 2249924"/>
                    <a:gd name="connsiteX5" fmla="*/ 1061357 w 2541813"/>
                    <a:gd name="connsiteY5" fmla="*/ 465363 h 2249924"/>
                    <a:gd name="connsiteX6" fmla="*/ 1126671 w 2541813"/>
                    <a:gd name="connsiteY6" fmla="*/ 889906 h 2249924"/>
                    <a:gd name="connsiteX7" fmla="*/ 1224643 w 2541813"/>
                    <a:gd name="connsiteY7" fmla="*/ 1085849 h 2249924"/>
                    <a:gd name="connsiteX8" fmla="*/ 1257300 w 2541813"/>
                    <a:gd name="connsiteY8" fmla="*/ 1265463 h 2249924"/>
                    <a:gd name="connsiteX9" fmla="*/ 1551213 w 2541813"/>
                    <a:gd name="connsiteY9" fmla="*/ 1700892 h 2249924"/>
                    <a:gd name="connsiteX10" fmla="*/ 2541813 w 2541813"/>
                    <a:gd name="connsiteY10" fmla="*/ 2234292 h 2249924"/>
                    <a:gd name="connsiteX0" fmla="*/ 0 w 2541813"/>
                    <a:gd name="connsiteY0" fmla="*/ 73478 h 2249924"/>
                    <a:gd name="connsiteX1" fmla="*/ 97971 w 2541813"/>
                    <a:gd name="connsiteY1" fmla="*/ 122463 h 2249924"/>
                    <a:gd name="connsiteX2" fmla="*/ 391885 w 2541813"/>
                    <a:gd name="connsiteY2" fmla="*/ 89806 h 2249924"/>
                    <a:gd name="connsiteX3" fmla="*/ 783771 w 2541813"/>
                    <a:gd name="connsiteY3" fmla="*/ 24492 h 2249924"/>
                    <a:gd name="connsiteX4" fmla="*/ 996043 w 2541813"/>
                    <a:gd name="connsiteY4" fmla="*/ 73478 h 2249924"/>
                    <a:gd name="connsiteX5" fmla="*/ 1061357 w 2541813"/>
                    <a:gd name="connsiteY5" fmla="*/ 465363 h 2249924"/>
                    <a:gd name="connsiteX6" fmla="*/ 1126671 w 2541813"/>
                    <a:gd name="connsiteY6" fmla="*/ 889906 h 2249924"/>
                    <a:gd name="connsiteX7" fmla="*/ 1224643 w 2541813"/>
                    <a:gd name="connsiteY7" fmla="*/ 1085849 h 2249924"/>
                    <a:gd name="connsiteX8" fmla="*/ 1257300 w 2541813"/>
                    <a:gd name="connsiteY8" fmla="*/ 1265463 h 2249924"/>
                    <a:gd name="connsiteX9" fmla="*/ 1703613 w 2541813"/>
                    <a:gd name="connsiteY9" fmla="*/ 1929492 h 2249924"/>
                    <a:gd name="connsiteX10" fmla="*/ 2541813 w 2541813"/>
                    <a:gd name="connsiteY10" fmla="*/ 2234292 h 224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813" h="2249924">
                      <a:moveTo>
                        <a:pt x="0" y="73478"/>
                      </a:moveTo>
                      <a:cubicBezTo>
                        <a:pt x="16328" y="96610"/>
                        <a:pt x="32657" y="119742"/>
                        <a:pt x="97971" y="122463"/>
                      </a:cubicBezTo>
                      <a:cubicBezTo>
                        <a:pt x="163285" y="125184"/>
                        <a:pt x="277585" y="106135"/>
                        <a:pt x="391885" y="89806"/>
                      </a:cubicBezTo>
                      <a:cubicBezTo>
                        <a:pt x="506185" y="73478"/>
                        <a:pt x="683078" y="27213"/>
                        <a:pt x="783771" y="24492"/>
                      </a:cubicBezTo>
                      <a:cubicBezTo>
                        <a:pt x="884464" y="21771"/>
                        <a:pt x="949779" y="0"/>
                        <a:pt x="996043" y="73478"/>
                      </a:cubicBezTo>
                      <a:cubicBezTo>
                        <a:pt x="1042307" y="146957"/>
                        <a:pt x="1039586" y="329292"/>
                        <a:pt x="1061357" y="465363"/>
                      </a:cubicBezTo>
                      <a:cubicBezTo>
                        <a:pt x="1083128" y="601434"/>
                        <a:pt x="1099457" y="786492"/>
                        <a:pt x="1126671" y="889906"/>
                      </a:cubicBezTo>
                      <a:cubicBezTo>
                        <a:pt x="1153885" y="993320"/>
                        <a:pt x="1202872" y="1023256"/>
                        <a:pt x="1224643" y="1085849"/>
                      </a:cubicBezTo>
                      <a:cubicBezTo>
                        <a:pt x="1246415" y="1148442"/>
                        <a:pt x="1177472" y="1124856"/>
                        <a:pt x="1257300" y="1265463"/>
                      </a:cubicBezTo>
                      <a:cubicBezTo>
                        <a:pt x="1337128" y="1406070"/>
                        <a:pt x="1489528" y="1768021"/>
                        <a:pt x="1703613" y="1929492"/>
                      </a:cubicBezTo>
                      <a:cubicBezTo>
                        <a:pt x="1917698" y="2090963"/>
                        <a:pt x="2234966" y="2249924"/>
                        <a:pt x="2541813" y="2234292"/>
                      </a:cubicBezTo>
                    </a:path>
                  </a:pathLst>
                </a:custGeom>
                <a:ln w="127000">
                  <a:solidFill>
                    <a:srgbClr val="FFFF00"/>
                  </a:solidFill>
                  <a:prstDash val="sysDot"/>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1581150" y="3477986"/>
                  <a:ext cx="1423307" cy="3020785"/>
                </a:xfrm>
                <a:custGeom>
                  <a:avLst/>
                  <a:gdLst>
                    <a:gd name="connsiteX0" fmla="*/ 133350 w 1423307"/>
                    <a:gd name="connsiteY0" fmla="*/ 0 h 3020785"/>
                    <a:gd name="connsiteX1" fmla="*/ 19050 w 1423307"/>
                    <a:gd name="connsiteY1" fmla="*/ 195943 h 3020785"/>
                    <a:gd name="connsiteX2" fmla="*/ 19050 w 1423307"/>
                    <a:gd name="connsiteY2" fmla="*/ 555171 h 3020785"/>
                    <a:gd name="connsiteX3" fmla="*/ 117021 w 1423307"/>
                    <a:gd name="connsiteY3" fmla="*/ 996043 h 3020785"/>
                    <a:gd name="connsiteX4" fmla="*/ 247650 w 1423307"/>
                    <a:gd name="connsiteY4" fmla="*/ 1420585 h 3020785"/>
                    <a:gd name="connsiteX5" fmla="*/ 443593 w 1423307"/>
                    <a:gd name="connsiteY5" fmla="*/ 1796143 h 3020785"/>
                    <a:gd name="connsiteX6" fmla="*/ 574221 w 1423307"/>
                    <a:gd name="connsiteY6" fmla="*/ 2171700 h 3020785"/>
                    <a:gd name="connsiteX7" fmla="*/ 835479 w 1423307"/>
                    <a:gd name="connsiteY7" fmla="*/ 2432957 h 3020785"/>
                    <a:gd name="connsiteX8" fmla="*/ 998764 w 1423307"/>
                    <a:gd name="connsiteY8" fmla="*/ 2775857 h 3020785"/>
                    <a:gd name="connsiteX9" fmla="*/ 1423307 w 1423307"/>
                    <a:gd name="connsiteY9" fmla="*/ 3020785 h 302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3307" h="3020785">
                      <a:moveTo>
                        <a:pt x="133350" y="0"/>
                      </a:moveTo>
                      <a:cubicBezTo>
                        <a:pt x="85725" y="51707"/>
                        <a:pt x="38100" y="103415"/>
                        <a:pt x="19050" y="195943"/>
                      </a:cubicBezTo>
                      <a:cubicBezTo>
                        <a:pt x="0" y="288472"/>
                        <a:pt x="2722" y="421821"/>
                        <a:pt x="19050" y="555171"/>
                      </a:cubicBezTo>
                      <a:cubicBezTo>
                        <a:pt x="35378" y="688521"/>
                        <a:pt x="78921" y="851807"/>
                        <a:pt x="117021" y="996043"/>
                      </a:cubicBezTo>
                      <a:cubicBezTo>
                        <a:pt x="155121" y="1140279"/>
                        <a:pt x="193221" y="1287235"/>
                        <a:pt x="247650" y="1420585"/>
                      </a:cubicBezTo>
                      <a:cubicBezTo>
                        <a:pt x="302079" y="1553935"/>
                        <a:pt x="389165" y="1670957"/>
                        <a:pt x="443593" y="1796143"/>
                      </a:cubicBezTo>
                      <a:cubicBezTo>
                        <a:pt x="498021" y="1921329"/>
                        <a:pt x="508907" y="2065564"/>
                        <a:pt x="574221" y="2171700"/>
                      </a:cubicBezTo>
                      <a:cubicBezTo>
                        <a:pt x="639535" y="2277836"/>
                        <a:pt x="764722" y="2332264"/>
                        <a:pt x="835479" y="2432957"/>
                      </a:cubicBezTo>
                      <a:cubicBezTo>
                        <a:pt x="906236" y="2533650"/>
                        <a:pt x="900793" y="2677886"/>
                        <a:pt x="998764" y="2775857"/>
                      </a:cubicBezTo>
                      <a:cubicBezTo>
                        <a:pt x="1096735" y="2873828"/>
                        <a:pt x="1352550" y="2988128"/>
                        <a:pt x="1423307" y="3020785"/>
                      </a:cubicBezTo>
                    </a:path>
                  </a:pathLst>
                </a:custGeom>
                <a:ln w="127000">
                  <a:solidFill>
                    <a:srgbClr val="FFFF00"/>
                  </a:solidFill>
                  <a:prstDash val="sysDot"/>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7" name="TextBox 66"/>
            <p:cNvSpPr txBox="1"/>
            <p:nvPr/>
          </p:nvSpPr>
          <p:spPr>
            <a:xfrm>
              <a:off x="3124200" y="4038600"/>
              <a:ext cx="1923925" cy="584775"/>
            </a:xfrm>
            <a:prstGeom prst="rect">
              <a:avLst/>
            </a:prstGeom>
            <a:solidFill>
              <a:schemeClr val="accent3">
                <a:lumMod val="50000"/>
              </a:schemeClr>
            </a:solidFill>
          </p:spPr>
          <p:txBody>
            <a:bodyPr wrap="none" rtlCol="0">
              <a:spAutoFit/>
            </a:bodyPr>
            <a:lstStyle/>
            <a:p>
              <a:pPr marL="0"/>
              <a:r>
                <a:rPr lang="en-US" sz="3200" b="1" dirty="0" smtClean="0">
                  <a:solidFill>
                    <a:srgbClr val="FF0000"/>
                  </a:solidFill>
                  <a:effectLst>
                    <a:outerShdw dist="38100" dir="7200000" algn="ctr" rotWithShape="0">
                      <a:schemeClr val="bg1"/>
                    </a:outerShdw>
                  </a:effectLst>
                </a:rPr>
                <a:t>humans??</a:t>
              </a:r>
            </a:p>
          </p:txBody>
        </p:sp>
      </p:grpSp>
      <p:grpSp>
        <p:nvGrpSpPr>
          <p:cNvPr id="63" name="Group 62"/>
          <p:cNvGrpSpPr/>
          <p:nvPr/>
        </p:nvGrpSpPr>
        <p:grpSpPr>
          <a:xfrm>
            <a:off x="304800" y="0"/>
            <a:ext cx="8305800" cy="6858000"/>
            <a:chOff x="304800" y="0"/>
            <a:chExt cx="8305800" cy="6858000"/>
          </a:xfrm>
        </p:grpSpPr>
        <p:grpSp>
          <p:nvGrpSpPr>
            <p:cNvPr id="37" name="Group 36"/>
            <p:cNvGrpSpPr/>
            <p:nvPr/>
          </p:nvGrpSpPr>
          <p:grpSpPr>
            <a:xfrm>
              <a:off x="685800" y="0"/>
              <a:ext cx="7924800" cy="6858000"/>
              <a:chOff x="685800" y="0"/>
              <a:chExt cx="7924800" cy="6858000"/>
            </a:xfrm>
          </p:grpSpPr>
          <p:grpSp>
            <p:nvGrpSpPr>
              <p:cNvPr id="38" name="Group 22"/>
              <p:cNvGrpSpPr/>
              <p:nvPr/>
            </p:nvGrpSpPr>
            <p:grpSpPr>
              <a:xfrm>
                <a:off x="685800" y="0"/>
                <a:ext cx="7924800" cy="6858000"/>
                <a:chOff x="685800" y="0"/>
                <a:chExt cx="7924800" cy="6858000"/>
              </a:xfrm>
            </p:grpSpPr>
            <p:grpSp>
              <p:nvGrpSpPr>
                <p:cNvPr id="40" name="Group 21"/>
                <p:cNvGrpSpPr/>
                <p:nvPr/>
              </p:nvGrpSpPr>
              <p:grpSpPr>
                <a:xfrm>
                  <a:off x="685800" y="0"/>
                  <a:ext cx="7924800" cy="6858000"/>
                  <a:chOff x="685800" y="0"/>
                  <a:chExt cx="7924800" cy="6858000"/>
                </a:xfrm>
              </p:grpSpPr>
              <p:grpSp>
                <p:nvGrpSpPr>
                  <p:cNvPr id="42" name="Group 20"/>
                  <p:cNvGrpSpPr/>
                  <p:nvPr/>
                </p:nvGrpSpPr>
                <p:grpSpPr>
                  <a:xfrm>
                    <a:off x="685800" y="0"/>
                    <a:ext cx="7924800" cy="6858000"/>
                    <a:chOff x="685800" y="0"/>
                    <a:chExt cx="7924800" cy="6858000"/>
                  </a:xfrm>
                </p:grpSpPr>
                <p:grpSp>
                  <p:nvGrpSpPr>
                    <p:cNvPr id="44" name="Group 22"/>
                    <p:cNvGrpSpPr/>
                    <p:nvPr/>
                  </p:nvGrpSpPr>
                  <p:grpSpPr>
                    <a:xfrm>
                      <a:off x="685800" y="0"/>
                      <a:ext cx="7924800" cy="6858000"/>
                      <a:chOff x="864577" y="533400"/>
                      <a:chExt cx="7010400" cy="5967828"/>
                    </a:xfrm>
                  </p:grpSpPr>
                  <p:pic>
                    <p:nvPicPr>
                      <p:cNvPr id="51" name="Picture 2" descr="C:\Users\Claire &amp; Don\Pictures\2011-03-26\002.jpg"/>
                      <p:cNvPicPr>
                        <a:picLocks noChangeAspect="1" noChangeArrowheads="1"/>
                      </p:cNvPicPr>
                      <p:nvPr/>
                    </p:nvPicPr>
                    <p:blipFill>
                      <a:blip r:embed="rId3" cstate="print"/>
                      <a:srcRect l="34416" t="15556" r="8888" b="59657"/>
                      <a:stretch>
                        <a:fillRect/>
                      </a:stretch>
                    </p:blipFill>
                    <p:spPr bwMode="auto">
                      <a:xfrm>
                        <a:off x="864577" y="533400"/>
                        <a:ext cx="7010400" cy="5967828"/>
                      </a:xfrm>
                      <a:prstGeom prst="rect">
                        <a:avLst/>
                      </a:prstGeom>
                      <a:noFill/>
                      <a:ln w="9525">
                        <a:noFill/>
                        <a:miter lim="800000"/>
                        <a:headEnd/>
                        <a:tailEnd/>
                      </a:ln>
                    </p:spPr>
                  </p:pic>
                  <p:pic>
                    <p:nvPicPr>
                      <p:cNvPr id="52" name="Picture 2" descr="C:\Users\Claire &amp; Don\Pictures\2011-03-26\002.jpg"/>
                      <p:cNvPicPr>
                        <a:picLocks noChangeAspect="1" noChangeArrowheads="1"/>
                      </p:cNvPicPr>
                      <p:nvPr/>
                    </p:nvPicPr>
                    <p:blipFill>
                      <a:blip r:embed="rId3" cstate="print"/>
                      <a:srcRect l="39962" t="25367" r="48329" b="70519"/>
                      <a:stretch>
                        <a:fillRect/>
                      </a:stretch>
                    </p:blipFill>
                    <p:spPr bwMode="auto">
                      <a:xfrm>
                        <a:off x="2482362" y="4644570"/>
                        <a:ext cx="4044462" cy="1657730"/>
                      </a:xfrm>
                      <a:prstGeom prst="rect">
                        <a:avLst/>
                      </a:prstGeom>
                      <a:noFill/>
                      <a:ln w="9525">
                        <a:noFill/>
                        <a:miter lim="800000"/>
                        <a:headEnd/>
                        <a:tailEnd/>
                      </a:ln>
                    </p:spPr>
                  </p:pic>
                </p:grpSp>
                <p:pic>
                  <p:nvPicPr>
                    <p:cNvPr id="45" name="Picture 2" descr="C:\Users\Claire &amp; Don\Pictures\2011-03-26\002.jpg"/>
                    <p:cNvPicPr>
                      <a:picLocks noChangeAspect="1" noChangeArrowheads="1"/>
                    </p:cNvPicPr>
                    <p:nvPr/>
                  </p:nvPicPr>
                  <p:blipFill>
                    <a:blip r:embed="rId3" cstate="print"/>
                    <a:srcRect l="39962" t="25367" r="48329" b="70519"/>
                    <a:stretch>
                      <a:fillRect/>
                    </a:stretch>
                  </p:blipFill>
                  <p:spPr bwMode="auto">
                    <a:xfrm>
                      <a:off x="3048000" y="2474598"/>
                      <a:ext cx="2514600" cy="725802"/>
                    </a:xfrm>
                    <a:prstGeom prst="rect">
                      <a:avLst/>
                    </a:prstGeom>
                    <a:noFill/>
                    <a:ln w="9525">
                      <a:noFill/>
                      <a:miter lim="800000"/>
                      <a:headEnd/>
                      <a:tailEnd/>
                    </a:ln>
                  </p:spPr>
                </p:pic>
                <p:pic>
                  <p:nvPicPr>
                    <p:cNvPr id="46" name="Picture 2" descr="C:\Users\Claire &amp; Don\Pictures\2011-03-26\002.jpg"/>
                    <p:cNvPicPr>
                      <a:picLocks noChangeAspect="1" noChangeArrowheads="1"/>
                    </p:cNvPicPr>
                    <p:nvPr/>
                  </p:nvPicPr>
                  <p:blipFill>
                    <a:blip r:embed="rId3" cstate="print"/>
                    <a:srcRect l="86206" t="33182" r="10564" b="65689"/>
                    <a:stretch>
                      <a:fillRect/>
                    </a:stretch>
                  </p:blipFill>
                  <p:spPr bwMode="auto">
                    <a:xfrm rot="942929">
                      <a:off x="7784028" y="5229197"/>
                      <a:ext cx="400530" cy="355649"/>
                    </a:xfrm>
                    <a:prstGeom prst="rect">
                      <a:avLst/>
                    </a:prstGeom>
                    <a:noFill/>
                    <a:ln w="9525">
                      <a:noFill/>
                      <a:miter lim="800000"/>
                      <a:headEnd/>
                      <a:tailEnd/>
                    </a:ln>
                  </p:spPr>
                </p:pic>
                <p:pic>
                  <p:nvPicPr>
                    <p:cNvPr id="47" name="Picture 2" descr="C:\Users\Claire &amp; Don\Pictures\2011-03-26\002.jpg"/>
                    <p:cNvPicPr>
                      <a:picLocks noChangeAspect="1" noChangeArrowheads="1"/>
                    </p:cNvPicPr>
                    <p:nvPr/>
                  </p:nvPicPr>
                  <p:blipFill>
                    <a:blip r:embed="rId3" cstate="print"/>
                    <a:srcRect l="86206" t="33182" r="10564" b="65689"/>
                    <a:stretch>
                      <a:fillRect/>
                    </a:stretch>
                  </p:blipFill>
                  <p:spPr bwMode="auto">
                    <a:xfrm rot="5400000">
                      <a:off x="6554965" y="2589035"/>
                      <a:ext cx="211677" cy="215207"/>
                    </a:xfrm>
                    <a:prstGeom prst="rect">
                      <a:avLst/>
                    </a:prstGeom>
                    <a:noFill/>
                    <a:ln w="9525">
                      <a:noFill/>
                      <a:miter lim="800000"/>
                      <a:headEnd/>
                      <a:tailEnd/>
                    </a:ln>
                  </p:spPr>
                </p:pic>
                <p:pic>
                  <p:nvPicPr>
                    <p:cNvPr id="48" name="Picture 2" descr="C:\Users\Claire &amp; Don\Pictures\2011-03-26\002.jpg"/>
                    <p:cNvPicPr>
                      <a:picLocks noChangeAspect="1" noChangeArrowheads="1"/>
                    </p:cNvPicPr>
                    <p:nvPr/>
                  </p:nvPicPr>
                  <p:blipFill>
                    <a:blip r:embed="rId3" cstate="print"/>
                    <a:srcRect l="86206" t="33182" r="10564" b="65689"/>
                    <a:stretch>
                      <a:fillRect/>
                    </a:stretch>
                  </p:blipFill>
                  <p:spPr bwMode="auto">
                    <a:xfrm rot="3318813">
                      <a:off x="6693408" y="2615184"/>
                      <a:ext cx="211677" cy="215207"/>
                    </a:xfrm>
                    <a:prstGeom prst="rect">
                      <a:avLst/>
                    </a:prstGeom>
                    <a:noFill/>
                    <a:ln w="9525">
                      <a:noFill/>
                      <a:miter lim="800000"/>
                      <a:headEnd/>
                      <a:tailEnd/>
                    </a:ln>
                  </p:spPr>
                </p:pic>
                <p:pic>
                  <p:nvPicPr>
                    <p:cNvPr id="49" name="Picture 2" descr="C:\Users\Claire &amp; Don\Pictures\2011-03-26\002.jpg"/>
                    <p:cNvPicPr>
                      <a:picLocks noChangeAspect="1" noChangeArrowheads="1"/>
                    </p:cNvPicPr>
                    <p:nvPr/>
                  </p:nvPicPr>
                  <p:blipFill>
                    <a:blip r:embed="rId3" cstate="print"/>
                    <a:srcRect l="86206" t="33182" r="10564" b="65689"/>
                    <a:stretch>
                      <a:fillRect/>
                    </a:stretch>
                  </p:blipFill>
                  <p:spPr bwMode="auto">
                    <a:xfrm rot="4295303">
                      <a:off x="6582886" y="2741435"/>
                      <a:ext cx="211677" cy="215207"/>
                    </a:xfrm>
                    <a:prstGeom prst="rect">
                      <a:avLst/>
                    </a:prstGeom>
                    <a:noFill/>
                    <a:ln w="9525">
                      <a:noFill/>
                      <a:miter lim="800000"/>
                      <a:headEnd/>
                      <a:tailEnd/>
                    </a:ln>
                  </p:spPr>
                </p:pic>
                <p:pic>
                  <p:nvPicPr>
                    <p:cNvPr id="50" name="Picture 2" descr="C:\Users\Claire &amp; Don\Pictures\2011-03-26\002.jpg"/>
                    <p:cNvPicPr>
                      <a:picLocks noChangeAspect="1" noChangeArrowheads="1"/>
                    </p:cNvPicPr>
                    <p:nvPr/>
                  </p:nvPicPr>
                  <p:blipFill>
                    <a:blip r:embed="rId3" cstate="print"/>
                    <a:srcRect l="71486" t="18586" r="26878" b="80588"/>
                    <a:stretch>
                      <a:fillRect/>
                    </a:stretch>
                  </p:blipFill>
                  <p:spPr bwMode="auto">
                    <a:xfrm>
                      <a:off x="6093046" y="941832"/>
                      <a:ext cx="381000" cy="381000"/>
                    </a:xfrm>
                    <a:prstGeom prst="rect">
                      <a:avLst/>
                    </a:prstGeom>
                    <a:noFill/>
                    <a:ln w="9525">
                      <a:noFill/>
                      <a:miter lim="800000"/>
                      <a:headEnd/>
                      <a:tailEnd/>
                    </a:ln>
                  </p:spPr>
                </p:pic>
              </p:grpSp>
              <p:pic>
                <p:nvPicPr>
                  <p:cNvPr id="43" name="Picture 2" descr="C:\Users\Claire &amp; Don\Pictures\2011-03-26\002.jpg"/>
                  <p:cNvPicPr>
                    <a:picLocks noChangeAspect="1" noChangeArrowheads="1"/>
                  </p:cNvPicPr>
                  <p:nvPr/>
                </p:nvPicPr>
                <p:blipFill>
                  <a:blip r:embed="rId3" cstate="print"/>
                  <a:srcRect l="39962" t="25367" r="48329" b="70519"/>
                  <a:stretch>
                    <a:fillRect/>
                  </a:stretch>
                </p:blipFill>
                <p:spPr bwMode="auto">
                  <a:xfrm>
                    <a:off x="4876800" y="1524000"/>
                    <a:ext cx="457200" cy="465874"/>
                  </a:xfrm>
                  <a:prstGeom prst="rect">
                    <a:avLst/>
                  </a:prstGeom>
                  <a:noFill/>
                  <a:ln w="9525">
                    <a:noFill/>
                    <a:miter lim="800000"/>
                    <a:headEnd/>
                    <a:tailEnd/>
                  </a:ln>
                </p:spPr>
              </p:pic>
            </p:grpSp>
            <p:pic>
              <p:nvPicPr>
                <p:cNvPr id="41" name="Picture 2" descr="C:\Users\Claire &amp; Don\Pictures\2011-03-26\002.jpg"/>
                <p:cNvPicPr>
                  <a:picLocks noChangeAspect="1" noChangeArrowheads="1"/>
                </p:cNvPicPr>
                <p:nvPr/>
              </p:nvPicPr>
              <p:blipFill>
                <a:blip r:embed="rId3" cstate="print"/>
                <a:srcRect l="86206" t="33182" r="10564" b="65689"/>
                <a:stretch>
                  <a:fillRect/>
                </a:stretch>
              </p:blipFill>
              <p:spPr bwMode="auto">
                <a:xfrm rot="1957546">
                  <a:off x="6693408" y="2724912"/>
                  <a:ext cx="211677" cy="215207"/>
                </a:xfrm>
                <a:prstGeom prst="rect">
                  <a:avLst/>
                </a:prstGeom>
                <a:noFill/>
                <a:ln w="9525">
                  <a:noFill/>
                  <a:miter lim="800000"/>
                  <a:headEnd/>
                  <a:tailEnd/>
                </a:ln>
              </p:spPr>
            </p:pic>
          </p:grpSp>
          <p:pic>
            <p:nvPicPr>
              <p:cNvPr id="39" name="Picture 2" descr="C:\Users\Claire &amp; Don\Pictures\2011-03-26\002.jpg"/>
              <p:cNvPicPr>
                <a:picLocks noChangeAspect="1" noChangeArrowheads="1"/>
              </p:cNvPicPr>
              <p:nvPr/>
            </p:nvPicPr>
            <p:blipFill>
              <a:blip r:embed="rId3" cstate="print"/>
              <a:srcRect l="39962" t="25367" r="48329" b="70519"/>
              <a:stretch>
                <a:fillRect/>
              </a:stretch>
            </p:blipFill>
            <p:spPr bwMode="auto">
              <a:xfrm>
                <a:off x="3124200" y="3352800"/>
                <a:ext cx="3505200" cy="1447800"/>
              </a:xfrm>
              <a:prstGeom prst="rect">
                <a:avLst/>
              </a:prstGeom>
              <a:noFill/>
              <a:ln w="9525">
                <a:noFill/>
                <a:miter lim="800000"/>
                <a:headEnd/>
                <a:tailEnd/>
              </a:ln>
            </p:spPr>
          </p:pic>
        </p:grpSp>
        <p:sp>
          <p:nvSpPr>
            <p:cNvPr id="24" name="Rectangle 23"/>
            <p:cNvSpPr/>
            <p:nvPr/>
          </p:nvSpPr>
          <p:spPr>
            <a:xfrm>
              <a:off x="6324600" y="2057400"/>
              <a:ext cx="228600" cy="228600"/>
            </a:xfrm>
            <a:prstGeom prst="re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5715000" y="2362200"/>
              <a:ext cx="228600" cy="228600"/>
            </a:xfrm>
            <a:prstGeom prst="re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lowchart: Extract 25"/>
            <p:cNvSpPr/>
            <p:nvPr/>
          </p:nvSpPr>
          <p:spPr>
            <a:xfrm>
              <a:off x="6858000" y="16764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lowchart: Extract 26"/>
            <p:cNvSpPr/>
            <p:nvPr/>
          </p:nvSpPr>
          <p:spPr>
            <a:xfrm>
              <a:off x="6400800" y="22860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lowchart: Extract 27"/>
            <p:cNvSpPr/>
            <p:nvPr/>
          </p:nvSpPr>
          <p:spPr>
            <a:xfrm>
              <a:off x="7620000" y="55626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lowchart: Extract 28"/>
            <p:cNvSpPr/>
            <p:nvPr/>
          </p:nvSpPr>
          <p:spPr>
            <a:xfrm>
              <a:off x="7315200" y="19050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3" name="Picture 2" descr="C:\Users\Claire &amp; Don\Pictures\2011-03-26\002.jpg"/>
            <p:cNvPicPr>
              <a:picLocks noChangeAspect="1" noChangeArrowheads="1"/>
            </p:cNvPicPr>
            <p:nvPr/>
          </p:nvPicPr>
          <p:blipFill>
            <a:blip r:embed="rId3" cstate="print"/>
            <a:srcRect l="50225" t="27457" r="24334" b="67368"/>
            <a:stretch>
              <a:fillRect/>
            </a:stretch>
          </p:blipFill>
          <p:spPr bwMode="auto">
            <a:xfrm>
              <a:off x="304800" y="3657600"/>
              <a:ext cx="5867400" cy="2362200"/>
            </a:xfrm>
            <a:prstGeom prst="rect">
              <a:avLst/>
            </a:prstGeom>
            <a:noFill/>
            <a:ln w="76200">
              <a:solidFill>
                <a:srgbClr val="0070C0"/>
              </a:solidFill>
              <a:miter lim="800000"/>
              <a:headEnd/>
              <a:tailEnd/>
            </a:ln>
          </p:spPr>
        </p:pic>
        <p:sp>
          <p:nvSpPr>
            <p:cNvPr id="54" name="Rectangle 53"/>
            <p:cNvSpPr/>
            <p:nvPr/>
          </p:nvSpPr>
          <p:spPr>
            <a:xfrm>
              <a:off x="767674" y="3810000"/>
              <a:ext cx="362355" cy="37719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lowchart: Extract 54"/>
            <p:cNvSpPr/>
            <p:nvPr/>
          </p:nvSpPr>
          <p:spPr>
            <a:xfrm>
              <a:off x="615274" y="4876800"/>
              <a:ext cx="603926" cy="50292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xit" presetSubtype="0" fill="hold" nodeType="withEffect">
                                  <p:stCondLst>
                                    <p:cond delay="0"/>
                                  </p:stCondLst>
                                  <p:childTnLst>
                                    <p:animEffect transition="out" filter="fade">
                                      <p:cBhvr>
                                        <p:cTn id="9" dur="1000"/>
                                        <p:tgtEl>
                                          <p:spTgt spid="72"/>
                                        </p:tgtEl>
                                      </p:cBhvr>
                                    </p:animEffect>
                                    <p:set>
                                      <p:cBhvr>
                                        <p:cTn id="10" dur="1" fill="hold">
                                          <p:stCondLst>
                                            <p:cond delay="9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p:cNvGrpSpPr/>
          <p:nvPr/>
        </p:nvGrpSpPr>
        <p:grpSpPr>
          <a:xfrm>
            <a:off x="685800" y="0"/>
            <a:ext cx="7924800" cy="6858000"/>
            <a:chOff x="685800" y="0"/>
            <a:chExt cx="7924800" cy="6858000"/>
          </a:xfrm>
        </p:grpSpPr>
        <p:grpSp>
          <p:nvGrpSpPr>
            <p:cNvPr id="3" name="Group 22"/>
            <p:cNvGrpSpPr/>
            <p:nvPr/>
          </p:nvGrpSpPr>
          <p:grpSpPr>
            <a:xfrm>
              <a:off x="685800" y="0"/>
              <a:ext cx="7924800" cy="6858000"/>
              <a:chOff x="685800" y="0"/>
              <a:chExt cx="7924800" cy="6858000"/>
            </a:xfrm>
          </p:grpSpPr>
          <p:grpSp>
            <p:nvGrpSpPr>
              <p:cNvPr id="4" name="Group 21"/>
              <p:cNvGrpSpPr/>
              <p:nvPr/>
            </p:nvGrpSpPr>
            <p:grpSpPr>
              <a:xfrm>
                <a:off x="685800" y="0"/>
                <a:ext cx="7924800" cy="6858000"/>
                <a:chOff x="685800" y="0"/>
                <a:chExt cx="7924800" cy="6858000"/>
              </a:xfrm>
            </p:grpSpPr>
            <p:grpSp>
              <p:nvGrpSpPr>
                <p:cNvPr id="5" name="Group 20"/>
                <p:cNvGrpSpPr/>
                <p:nvPr/>
              </p:nvGrpSpPr>
              <p:grpSpPr>
                <a:xfrm>
                  <a:off x="685800" y="0"/>
                  <a:ext cx="7924800" cy="6858000"/>
                  <a:chOff x="685800" y="0"/>
                  <a:chExt cx="7924800" cy="6858000"/>
                </a:xfrm>
              </p:grpSpPr>
              <p:grpSp>
                <p:nvGrpSpPr>
                  <p:cNvPr id="6" name="Group 22"/>
                  <p:cNvGrpSpPr/>
                  <p:nvPr/>
                </p:nvGrpSpPr>
                <p:grpSpPr>
                  <a:xfrm>
                    <a:off x="685800" y="0"/>
                    <a:ext cx="7924800" cy="6858000"/>
                    <a:chOff x="864577" y="533400"/>
                    <a:chExt cx="7010400" cy="5967828"/>
                  </a:xfrm>
                </p:grpSpPr>
                <p:pic>
                  <p:nvPicPr>
                    <p:cNvPr id="51" name="Picture 2" descr="C:\Users\Claire &amp; Don\Pictures\2011-03-26\002.jpg"/>
                    <p:cNvPicPr>
                      <a:picLocks noChangeAspect="1" noChangeArrowheads="1"/>
                    </p:cNvPicPr>
                    <p:nvPr/>
                  </p:nvPicPr>
                  <p:blipFill>
                    <a:blip r:embed="rId2" cstate="print"/>
                    <a:srcRect l="34416" t="15556" r="8888" b="59657"/>
                    <a:stretch>
                      <a:fillRect/>
                    </a:stretch>
                  </p:blipFill>
                  <p:spPr bwMode="auto">
                    <a:xfrm>
                      <a:off x="864577" y="533400"/>
                      <a:ext cx="7010400" cy="5967828"/>
                    </a:xfrm>
                    <a:prstGeom prst="rect">
                      <a:avLst/>
                    </a:prstGeom>
                    <a:noFill/>
                    <a:ln w="9525">
                      <a:noFill/>
                      <a:miter lim="800000"/>
                      <a:headEnd/>
                      <a:tailEnd/>
                    </a:ln>
                  </p:spPr>
                </p:pic>
                <p:pic>
                  <p:nvPicPr>
                    <p:cNvPr id="52"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2482362" y="4644570"/>
                      <a:ext cx="4044462" cy="1657730"/>
                    </a:xfrm>
                    <a:prstGeom prst="rect">
                      <a:avLst/>
                    </a:prstGeom>
                    <a:noFill/>
                    <a:ln w="9525">
                      <a:noFill/>
                      <a:miter lim="800000"/>
                      <a:headEnd/>
                      <a:tailEnd/>
                    </a:ln>
                  </p:spPr>
                </p:pic>
              </p:grpSp>
              <p:pic>
                <p:nvPicPr>
                  <p:cNvPr id="45"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048000" y="2474598"/>
                    <a:ext cx="2514600" cy="725802"/>
                  </a:xfrm>
                  <a:prstGeom prst="rect">
                    <a:avLst/>
                  </a:prstGeom>
                  <a:noFill/>
                  <a:ln w="9525">
                    <a:noFill/>
                    <a:miter lim="800000"/>
                    <a:headEnd/>
                    <a:tailEnd/>
                  </a:ln>
                </p:spPr>
              </p:pic>
              <p:pic>
                <p:nvPicPr>
                  <p:cNvPr id="46"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942929">
                    <a:off x="7784028" y="5229197"/>
                    <a:ext cx="400530" cy="355649"/>
                  </a:xfrm>
                  <a:prstGeom prst="rect">
                    <a:avLst/>
                  </a:prstGeom>
                  <a:noFill/>
                  <a:ln w="9525">
                    <a:noFill/>
                    <a:miter lim="800000"/>
                    <a:headEnd/>
                    <a:tailEnd/>
                  </a:ln>
                </p:spPr>
              </p:pic>
              <p:pic>
                <p:nvPicPr>
                  <p:cNvPr id="47"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5400000">
                    <a:off x="6554965" y="2589035"/>
                    <a:ext cx="211677" cy="215207"/>
                  </a:xfrm>
                  <a:prstGeom prst="rect">
                    <a:avLst/>
                  </a:prstGeom>
                  <a:noFill/>
                  <a:ln w="9525">
                    <a:noFill/>
                    <a:miter lim="800000"/>
                    <a:headEnd/>
                    <a:tailEnd/>
                  </a:ln>
                </p:spPr>
              </p:pic>
              <p:pic>
                <p:nvPicPr>
                  <p:cNvPr id="48"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3318813">
                    <a:off x="6693408" y="2615184"/>
                    <a:ext cx="211677" cy="215207"/>
                  </a:xfrm>
                  <a:prstGeom prst="rect">
                    <a:avLst/>
                  </a:prstGeom>
                  <a:noFill/>
                  <a:ln w="9525">
                    <a:noFill/>
                    <a:miter lim="800000"/>
                    <a:headEnd/>
                    <a:tailEnd/>
                  </a:ln>
                </p:spPr>
              </p:pic>
              <p:pic>
                <p:nvPicPr>
                  <p:cNvPr id="49"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4295303">
                    <a:off x="6582886" y="2741435"/>
                    <a:ext cx="211677" cy="215207"/>
                  </a:xfrm>
                  <a:prstGeom prst="rect">
                    <a:avLst/>
                  </a:prstGeom>
                  <a:noFill/>
                  <a:ln w="9525">
                    <a:noFill/>
                    <a:miter lim="800000"/>
                    <a:headEnd/>
                    <a:tailEnd/>
                  </a:ln>
                </p:spPr>
              </p:pic>
              <p:pic>
                <p:nvPicPr>
                  <p:cNvPr id="50" name="Picture 2" descr="C:\Users\Claire &amp; Don\Pictures\2011-03-26\002.jpg"/>
                  <p:cNvPicPr>
                    <a:picLocks noChangeAspect="1" noChangeArrowheads="1"/>
                  </p:cNvPicPr>
                  <p:nvPr/>
                </p:nvPicPr>
                <p:blipFill>
                  <a:blip r:embed="rId2" cstate="print"/>
                  <a:srcRect l="71486" t="18586" r="26878" b="80588"/>
                  <a:stretch>
                    <a:fillRect/>
                  </a:stretch>
                </p:blipFill>
                <p:spPr bwMode="auto">
                  <a:xfrm>
                    <a:off x="6093046" y="941832"/>
                    <a:ext cx="381000" cy="381000"/>
                  </a:xfrm>
                  <a:prstGeom prst="rect">
                    <a:avLst/>
                  </a:prstGeom>
                  <a:noFill/>
                  <a:ln w="9525">
                    <a:noFill/>
                    <a:miter lim="800000"/>
                    <a:headEnd/>
                    <a:tailEnd/>
                  </a:ln>
                </p:spPr>
              </p:pic>
            </p:grpSp>
            <p:pic>
              <p:nvPicPr>
                <p:cNvPr id="43"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4876800" y="1524000"/>
                  <a:ext cx="457200" cy="465874"/>
                </a:xfrm>
                <a:prstGeom prst="rect">
                  <a:avLst/>
                </a:prstGeom>
                <a:noFill/>
                <a:ln w="9525">
                  <a:noFill/>
                  <a:miter lim="800000"/>
                  <a:headEnd/>
                  <a:tailEnd/>
                </a:ln>
              </p:spPr>
            </p:pic>
          </p:grpSp>
          <p:pic>
            <p:nvPicPr>
              <p:cNvPr id="41"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1957546">
                <a:off x="6693408" y="2724912"/>
                <a:ext cx="211677" cy="215207"/>
              </a:xfrm>
              <a:prstGeom prst="rect">
                <a:avLst/>
              </a:prstGeom>
              <a:noFill/>
              <a:ln w="9525">
                <a:noFill/>
                <a:miter lim="800000"/>
                <a:headEnd/>
                <a:tailEnd/>
              </a:ln>
            </p:spPr>
          </p:pic>
        </p:grpSp>
        <p:pic>
          <p:nvPicPr>
            <p:cNvPr id="39"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124200" y="3352800"/>
              <a:ext cx="3505200" cy="1447800"/>
            </a:xfrm>
            <a:prstGeom prst="rect">
              <a:avLst/>
            </a:prstGeom>
            <a:noFill/>
            <a:ln w="9525">
              <a:noFill/>
              <a:miter lim="800000"/>
              <a:headEnd/>
              <a:tailEnd/>
            </a:ln>
          </p:spPr>
        </p:pic>
      </p:grpSp>
      <p:sp useBgFill="1">
        <p:nvSpPr>
          <p:cNvPr id="60" name="TextBox 6"/>
          <p:cNvSpPr txBox="1">
            <a:spLocks noChangeArrowheads="1"/>
          </p:cNvSpPr>
          <p:nvPr/>
        </p:nvSpPr>
        <p:spPr bwMode="auto">
          <a:xfrm rot="20084905">
            <a:off x="2963628" y="2505293"/>
            <a:ext cx="2286000" cy="830997"/>
          </a:xfrm>
          <a:prstGeom prst="rect">
            <a:avLst/>
          </a:prstGeom>
          <a:ln w="9525">
            <a:noFill/>
            <a:miter lim="800000"/>
            <a:headEnd/>
            <a:tailEnd/>
          </a:ln>
        </p:spPr>
        <p:txBody>
          <a:bodyPr wrap="square">
            <a:spAutoFit/>
          </a:bodyPr>
          <a:lstStyle/>
          <a:p>
            <a:pPr algn="ctr"/>
            <a:r>
              <a:rPr lang="en-US" sz="2400" b="1" dirty="0" smtClean="0"/>
              <a:t>land bridge &amp;</a:t>
            </a:r>
          </a:p>
          <a:p>
            <a:pPr algn="ctr"/>
            <a:r>
              <a:rPr lang="en-US" sz="2400" b="1" dirty="0" smtClean="0"/>
              <a:t>ice-free corridor</a:t>
            </a:r>
            <a:endParaRPr lang="en-US" sz="2400" b="1" dirty="0"/>
          </a:p>
        </p:txBody>
      </p:sp>
      <p:sp>
        <p:nvSpPr>
          <p:cNvPr id="24" name="Rectangle 23"/>
          <p:cNvSpPr/>
          <p:nvPr/>
        </p:nvSpPr>
        <p:spPr>
          <a:xfrm>
            <a:off x="6324600" y="2057400"/>
            <a:ext cx="228600" cy="228600"/>
          </a:xfrm>
          <a:prstGeom prst="re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5715000" y="2362200"/>
            <a:ext cx="228600" cy="228600"/>
          </a:xfrm>
          <a:prstGeom prst="re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lowchart: Extract 25"/>
          <p:cNvSpPr/>
          <p:nvPr/>
        </p:nvSpPr>
        <p:spPr>
          <a:xfrm>
            <a:off x="6858000" y="16764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lowchart: Extract 26"/>
          <p:cNvSpPr/>
          <p:nvPr/>
        </p:nvSpPr>
        <p:spPr>
          <a:xfrm>
            <a:off x="6400800" y="22860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lowchart: Extract 27"/>
          <p:cNvSpPr/>
          <p:nvPr/>
        </p:nvSpPr>
        <p:spPr>
          <a:xfrm>
            <a:off x="7620000" y="55626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lowchart: Extract 28"/>
          <p:cNvSpPr/>
          <p:nvPr/>
        </p:nvSpPr>
        <p:spPr>
          <a:xfrm>
            <a:off x="7315200" y="19050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6324600" y="2057400"/>
            <a:ext cx="228600" cy="22860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5715000" y="2362200"/>
            <a:ext cx="228600" cy="22860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lowchart: Extract 13"/>
          <p:cNvSpPr/>
          <p:nvPr/>
        </p:nvSpPr>
        <p:spPr>
          <a:xfrm>
            <a:off x="6858000" y="16764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Extract 14"/>
          <p:cNvSpPr/>
          <p:nvPr/>
        </p:nvSpPr>
        <p:spPr>
          <a:xfrm>
            <a:off x="6400800" y="22860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lowchart: Extract 15"/>
          <p:cNvSpPr/>
          <p:nvPr/>
        </p:nvSpPr>
        <p:spPr>
          <a:xfrm>
            <a:off x="7620000" y="55626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lowchart: Extract 16"/>
          <p:cNvSpPr/>
          <p:nvPr/>
        </p:nvSpPr>
        <p:spPr>
          <a:xfrm>
            <a:off x="7315200" y="19050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1"/>
          <p:cNvGrpSpPr/>
          <p:nvPr/>
        </p:nvGrpSpPr>
        <p:grpSpPr>
          <a:xfrm>
            <a:off x="1828801" y="1023477"/>
            <a:ext cx="5867399" cy="4386723"/>
            <a:chOff x="1828801" y="1023477"/>
            <a:chExt cx="5867399" cy="4386723"/>
          </a:xfrm>
        </p:grpSpPr>
        <p:sp>
          <p:nvSpPr>
            <p:cNvPr id="32" name="Freeform 31"/>
            <p:cNvSpPr/>
            <p:nvPr/>
          </p:nvSpPr>
          <p:spPr>
            <a:xfrm>
              <a:off x="1828801" y="1023477"/>
              <a:ext cx="5867399" cy="4386723"/>
            </a:xfrm>
            <a:custGeom>
              <a:avLst/>
              <a:gdLst>
                <a:gd name="connsiteX0" fmla="*/ 19050 w 5687785"/>
                <a:gd name="connsiteY0" fmla="*/ 0 h 4310743"/>
                <a:gd name="connsiteX1" fmla="*/ 51707 w 5687785"/>
                <a:gd name="connsiteY1" fmla="*/ 293915 h 4310743"/>
                <a:gd name="connsiteX2" fmla="*/ 329293 w 5687785"/>
                <a:gd name="connsiteY2" fmla="*/ 506186 h 4310743"/>
                <a:gd name="connsiteX3" fmla="*/ 737507 w 5687785"/>
                <a:gd name="connsiteY3" fmla="*/ 653143 h 4310743"/>
                <a:gd name="connsiteX4" fmla="*/ 1309007 w 5687785"/>
                <a:gd name="connsiteY4" fmla="*/ 653143 h 4310743"/>
                <a:gd name="connsiteX5" fmla="*/ 1929493 w 5687785"/>
                <a:gd name="connsiteY5" fmla="*/ 440872 h 4310743"/>
                <a:gd name="connsiteX6" fmla="*/ 2370364 w 5687785"/>
                <a:gd name="connsiteY6" fmla="*/ 212272 h 4310743"/>
                <a:gd name="connsiteX7" fmla="*/ 2696935 w 5687785"/>
                <a:gd name="connsiteY7" fmla="*/ 81643 h 4310743"/>
                <a:gd name="connsiteX8" fmla="*/ 2876550 w 5687785"/>
                <a:gd name="connsiteY8" fmla="*/ 16329 h 4310743"/>
                <a:gd name="connsiteX9" fmla="*/ 3088821 w 5687785"/>
                <a:gd name="connsiteY9" fmla="*/ 114300 h 4310743"/>
                <a:gd name="connsiteX10" fmla="*/ 3317421 w 5687785"/>
                <a:gd name="connsiteY10" fmla="*/ 342900 h 4310743"/>
                <a:gd name="connsiteX11" fmla="*/ 3382735 w 5687785"/>
                <a:gd name="connsiteY11" fmla="*/ 489858 h 4310743"/>
                <a:gd name="connsiteX12" fmla="*/ 3399064 w 5687785"/>
                <a:gd name="connsiteY12" fmla="*/ 783772 h 4310743"/>
                <a:gd name="connsiteX13" fmla="*/ 3415393 w 5687785"/>
                <a:gd name="connsiteY13" fmla="*/ 1110343 h 4310743"/>
                <a:gd name="connsiteX14" fmla="*/ 3643993 w 5687785"/>
                <a:gd name="connsiteY14" fmla="*/ 1404258 h 4310743"/>
                <a:gd name="connsiteX15" fmla="*/ 3872593 w 5687785"/>
                <a:gd name="connsiteY15" fmla="*/ 1796143 h 4310743"/>
                <a:gd name="connsiteX16" fmla="*/ 4231821 w 5687785"/>
                <a:gd name="connsiteY16" fmla="*/ 2041072 h 4310743"/>
                <a:gd name="connsiteX17" fmla="*/ 4509407 w 5687785"/>
                <a:gd name="connsiteY17" fmla="*/ 2253343 h 4310743"/>
                <a:gd name="connsiteX18" fmla="*/ 4852307 w 5687785"/>
                <a:gd name="connsiteY18" fmla="*/ 2383972 h 4310743"/>
                <a:gd name="connsiteX19" fmla="*/ 5113564 w 5687785"/>
                <a:gd name="connsiteY19" fmla="*/ 2514600 h 4310743"/>
                <a:gd name="connsiteX20" fmla="*/ 5293178 w 5687785"/>
                <a:gd name="connsiteY20" fmla="*/ 2645229 h 4310743"/>
                <a:gd name="connsiteX21" fmla="*/ 5391150 w 5687785"/>
                <a:gd name="connsiteY21" fmla="*/ 2677886 h 4310743"/>
                <a:gd name="connsiteX22" fmla="*/ 5472793 w 5687785"/>
                <a:gd name="connsiteY22" fmla="*/ 2710543 h 4310743"/>
                <a:gd name="connsiteX23" fmla="*/ 5489121 w 5687785"/>
                <a:gd name="connsiteY23" fmla="*/ 2808515 h 4310743"/>
                <a:gd name="connsiteX24" fmla="*/ 5423807 w 5687785"/>
                <a:gd name="connsiteY24" fmla="*/ 2971800 h 4310743"/>
                <a:gd name="connsiteX25" fmla="*/ 5423807 w 5687785"/>
                <a:gd name="connsiteY25" fmla="*/ 3331029 h 4310743"/>
                <a:gd name="connsiteX26" fmla="*/ 5587093 w 5687785"/>
                <a:gd name="connsiteY26" fmla="*/ 3624943 h 4310743"/>
                <a:gd name="connsiteX27" fmla="*/ 5652407 w 5687785"/>
                <a:gd name="connsiteY27" fmla="*/ 3820886 h 4310743"/>
                <a:gd name="connsiteX28" fmla="*/ 5685064 w 5687785"/>
                <a:gd name="connsiteY28" fmla="*/ 4033158 h 4310743"/>
                <a:gd name="connsiteX29" fmla="*/ 5636078 w 5687785"/>
                <a:gd name="connsiteY29" fmla="*/ 4310743 h 4310743"/>
                <a:gd name="connsiteX0" fmla="*/ 9525 w 5919339"/>
                <a:gd name="connsiteY0" fmla="*/ 117156 h 4299857"/>
                <a:gd name="connsiteX1" fmla="*/ 283261 w 5919339"/>
                <a:gd name="connsiteY1" fmla="*/ 283029 h 4299857"/>
                <a:gd name="connsiteX2" fmla="*/ 560847 w 5919339"/>
                <a:gd name="connsiteY2" fmla="*/ 495300 h 4299857"/>
                <a:gd name="connsiteX3" fmla="*/ 969061 w 5919339"/>
                <a:gd name="connsiteY3" fmla="*/ 642257 h 4299857"/>
                <a:gd name="connsiteX4" fmla="*/ 1540561 w 5919339"/>
                <a:gd name="connsiteY4" fmla="*/ 642257 h 4299857"/>
                <a:gd name="connsiteX5" fmla="*/ 2161047 w 5919339"/>
                <a:gd name="connsiteY5" fmla="*/ 429986 h 4299857"/>
                <a:gd name="connsiteX6" fmla="*/ 2601918 w 5919339"/>
                <a:gd name="connsiteY6" fmla="*/ 201386 h 4299857"/>
                <a:gd name="connsiteX7" fmla="*/ 2928489 w 5919339"/>
                <a:gd name="connsiteY7" fmla="*/ 70757 h 4299857"/>
                <a:gd name="connsiteX8" fmla="*/ 3108104 w 5919339"/>
                <a:gd name="connsiteY8" fmla="*/ 5443 h 4299857"/>
                <a:gd name="connsiteX9" fmla="*/ 3320375 w 5919339"/>
                <a:gd name="connsiteY9" fmla="*/ 103414 h 4299857"/>
                <a:gd name="connsiteX10" fmla="*/ 3548975 w 5919339"/>
                <a:gd name="connsiteY10" fmla="*/ 332014 h 4299857"/>
                <a:gd name="connsiteX11" fmla="*/ 3614289 w 5919339"/>
                <a:gd name="connsiteY11" fmla="*/ 478972 h 4299857"/>
                <a:gd name="connsiteX12" fmla="*/ 3630618 w 5919339"/>
                <a:gd name="connsiteY12" fmla="*/ 772886 h 4299857"/>
                <a:gd name="connsiteX13" fmla="*/ 3646947 w 5919339"/>
                <a:gd name="connsiteY13" fmla="*/ 1099457 h 4299857"/>
                <a:gd name="connsiteX14" fmla="*/ 3875547 w 5919339"/>
                <a:gd name="connsiteY14" fmla="*/ 1393372 h 4299857"/>
                <a:gd name="connsiteX15" fmla="*/ 4104147 w 5919339"/>
                <a:gd name="connsiteY15" fmla="*/ 1785257 h 4299857"/>
                <a:gd name="connsiteX16" fmla="*/ 4463375 w 5919339"/>
                <a:gd name="connsiteY16" fmla="*/ 2030186 h 4299857"/>
                <a:gd name="connsiteX17" fmla="*/ 4740961 w 5919339"/>
                <a:gd name="connsiteY17" fmla="*/ 2242457 h 4299857"/>
                <a:gd name="connsiteX18" fmla="*/ 5083861 w 5919339"/>
                <a:gd name="connsiteY18" fmla="*/ 2373086 h 4299857"/>
                <a:gd name="connsiteX19" fmla="*/ 5345118 w 5919339"/>
                <a:gd name="connsiteY19" fmla="*/ 2503714 h 4299857"/>
                <a:gd name="connsiteX20" fmla="*/ 5524732 w 5919339"/>
                <a:gd name="connsiteY20" fmla="*/ 2634343 h 4299857"/>
                <a:gd name="connsiteX21" fmla="*/ 5622704 w 5919339"/>
                <a:gd name="connsiteY21" fmla="*/ 2667000 h 4299857"/>
                <a:gd name="connsiteX22" fmla="*/ 5704347 w 5919339"/>
                <a:gd name="connsiteY22" fmla="*/ 2699657 h 4299857"/>
                <a:gd name="connsiteX23" fmla="*/ 5720675 w 5919339"/>
                <a:gd name="connsiteY23" fmla="*/ 2797629 h 4299857"/>
                <a:gd name="connsiteX24" fmla="*/ 5655361 w 5919339"/>
                <a:gd name="connsiteY24" fmla="*/ 2960914 h 4299857"/>
                <a:gd name="connsiteX25" fmla="*/ 5655361 w 5919339"/>
                <a:gd name="connsiteY25" fmla="*/ 3320143 h 4299857"/>
                <a:gd name="connsiteX26" fmla="*/ 5818647 w 5919339"/>
                <a:gd name="connsiteY26" fmla="*/ 3614057 h 4299857"/>
                <a:gd name="connsiteX27" fmla="*/ 5883961 w 5919339"/>
                <a:gd name="connsiteY27" fmla="*/ 3810000 h 4299857"/>
                <a:gd name="connsiteX28" fmla="*/ 5916618 w 5919339"/>
                <a:gd name="connsiteY28" fmla="*/ 4022272 h 4299857"/>
                <a:gd name="connsiteX29" fmla="*/ 5867632 w 5919339"/>
                <a:gd name="connsiteY29" fmla="*/ 4299857 h 4299857"/>
                <a:gd name="connsiteX0" fmla="*/ 0 w 5909814"/>
                <a:gd name="connsiteY0" fmla="*/ 117156 h 4299857"/>
                <a:gd name="connsiteX1" fmla="*/ 273736 w 5909814"/>
                <a:gd name="connsiteY1" fmla="*/ 283029 h 4299857"/>
                <a:gd name="connsiteX2" fmla="*/ 551322 w 5909814"/>
                <a:gd name="connsiteY2" fmla="*/ 495300 h 4299857"/>
                <a:gd name="connsiteX3" fmla="*/ 959536 w 5909814"/>
                <a:gd name="connsiteY3" fmla="*/ 642257 h 4299857"/>
                <a:gd name="connsiteX4" fmla="*/ 1531036 w 5909814"/>
                <a:gd name="connsiteY4" fmla="*/ 642257 h 4299857"/>
                <a:gd name="connsiteX5" fmla="*/ 2151522 w 5909814"/>
                <a:gd name="connsiteY5" fmla="*/ 429986 h 4299857"/>
                <a:gd name="connsiteX6" fmla="*/ 2592393 w 5909814"/>
                <a:gd name="connsiteY6" fmla="*/ 201386 h 4299857"/>
                <a:gd name="connsiteX7" fmla="*/ 2918964 w 5909814"/>
                <a:gd name="connsiteY7" fmla="*/ 70757 h 4299857"/>
                <a:gd name="connsiteX8" fmla="*/ 3098579 w 5909814"/>
                <a:gd name="connsiteY8" fmla="*/ 5443 h 4299857"/>
                <a:gd name="connsiteX9" fmla="*/ 3310850 w 5909814"/>
                <a:gd name="connsiteY9" fmla="*/ 103414 h 4299857"/>
                <a:gd name="connsiteX10" fmla="*/ 3539450 w 5909814"/>
                <a:gd name="connsiteY10" fmla="*/ 332014 h 4299857"/>
                <a:gd name="connsiteX11" fmla="*/ 3604764 w 5909814"/>
                <a:gd name="connsiteY11" fmla="*/ 478972 h 4299857"/>
                <a:gd name="connsiteX12" fmla="*/ 3621093 w 5909814"/>
                <a:gd name="connsiteY12" fmla="*/ 772886 h 4299857"/>
                <a:gd name="connsiteX13" fmla="*/ 3637422 w 5909814"/>
                <a:gd name="connsiteY13" fmla="*/ 1099457 h 4299857"/>
                <a:gd name="connsiteX14" fmla="*/ 3866022 w 5909814"/>
                <a:gd name="connsiteY14" fmla="*/ 1393372 h 4299857"/>
                <a:gd name="connsiteX15" fmla="*/ 4094622 w 5909814"/>
                <a:gd name="connsiteY15" fmla="*/ 1785257 h 4299857"/>
                <a:gd name="connsiteX16" fmla="*/ 4453850 w 5909814"/>
                <a:gd name="connsiteY16" fmla="*/ 2030186 h 4299857"/>
                <a:gd name="connsiteX17" fmla="*/ 4731436 w 5909814"/>
                <a:gd name="connsiteY17" fmla="*/ 2242457 h 4299857"/>
                <a:gd name="connsiteX18" fmla="*/ 5074336 w 5909814"/>
                <a:gd name="connsiteY18" fmla="*/ 2373086 h 4299857"/>
                <a:gd name="connsiteX19" fmla="*/ 5335593 w 5909814"/>
                <a:gd name="connsiteY19" fmla="*/ 2503714 h 4299857"/>
                <a:gd name="connsiteX20" fmla="*/ 5515207 w 5909814"/>
                <a:gd name="connsiteY20" fmla="*/ 2634343 h 4299857"/>
                <a:gd name="connsiteX21" fmla="*/ 5613179 w 5909814"/>
                <a:gd name="connsiteY21" fmla="*/ 2667000 h 4299857"/>
                <a:gd name="connsiteX22" fmla="*/ 5694822 w 5909814"/>
                <a:gd name="connsiteY22" fmla="*/ 2699657 h 4299857"/>
                <a:gd name="connsiteX23" fmla="*/ 5711150 w 5909814"/>
                <a:gd name="connsiteY23" fmla="*/ 2797629 h 4299857"/>
                <a:gd name="connsiteX24" fmla="*/ 5645836 w 5909814"/>
                <a:gd name="connsiteY24" fmla="*/ 2960914 h 4299857"/>
                <a:gd name="connsiteX25" fmla="*/ 5645836 w 5909814"/>
                <a:gd name="connsiteY25" fmla="*/ 3320143 h 4299857"/>
                <a:gd name="connsiteX26" fmla="*/ 5809122 w 5909814"/>
                <a:gd name="connsiteY26" fmla="*/ 3614057 h 4299857"/>
                <a:gd name="connsiteX27" fmla="*/ 5874436 w 5909814"/>
                <a:gd name="connsiteY27" fmla="*/ 3810000 h 4299857"/>
                <a:gd name="connsiteX28" fmla="*/ 5907093 w 5909814"/>
                <a:gd name="connsiteY28" fmla="*/ 4022272 h 4299857"/>
                <a:gd name="connsiteX29" fmla="*/ 5858107 w 5909814"/>
                <a:gd name="connsiteY29" fmla="*/ 4299857 h 429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09814" h="4299857">
                  <a:moveTo>
                    <a:pt x="0" y="117156"/>
                  </a:moveTo>
                  <a:cubicBezTo>
                    <a:pt x="89154" y="232602"/>
                    <a:pt x="181849" y="220005"/>
                    <a:pt x="273736" y="283029"/>
                  </a:cubicBezTo>
                  <a:cubicBezTo>
                    <a:pt x="365623" y="346053"/>
                    <a:pt x="437022" y="435429"/>
                    <a:pt x="551322" y="495300"/>
                  </a:cubicBezTo>
                  <a:cubicBezTo>
                    <a:pt x="665622" y="555171"/>
                    <a:pt x="796250" y="617764"/>
                    <a:pt x="959536" y="642257"/>
                  </a:cubicBezTo>
                  <a:cubicBezTo>
                    <a:pt x="1122822" y="666750"/>
                    <a:pt x="1332372" y="677636"/>
                    <a:pt x="1531036" y="642257"/>
                  </a:cubicBezTo>
                  <a:cubicBezTo>
                    <a:pt x="1729700" y="606878"/>
                    <a:pt x="1974629" y="503464"/>
                    <a:pt x="2151522" y="429986"/>
                  </a:cubicBezTo>
                  <a:cubicBezTo>
                    <a:pt x="2328415" y="356508"/>
                    <a:pt x="2464486" y="261258"/>
                    <a:pt x="2592393" y="201386"/>
                  </a:cubicBezTo>
                  <a:cubicBezTo>
                    <a:pt x="2720300" y="141515"/>
                    <a:pt x="2834600" y="103414"/>
                    <a:pt x="2918964" y="70757"/>
                  </a:cubicBezTo>
                  <a:cubicBezTo>
                    <a:pt x="3003328" y="38100"/>
                    <a:pt x="3033265" y="0"/>
                    <a:pt x="3098579" y="5443"/>
                  </a:cubicBezTo>
                  <a:cubicBezTo>
                    <a:pt x="3163893" y="10886"/>
                    <a:pt x="3237372" y="48986"/>
                    <a:pt x="3310850" y="103414"/>
                  </a:cubicBezTo>
                  <a:cubicBezTo>
                    <a:pt x="3384328" y="157842"/>
                    <a:pt x="3490464" y="269421"/>
                    <a:pt x="3539450" y="332014"/>
                  </a:cubicBezTo>
                  <a:cubicBezTo>
                    <a:pt x="3588436" y="394607"/>
                    <a:pt x="3591157" y="405493"/>
                    <a:pt x="3604764" y="478972"/>
                  </a:cubicBezTo>
                  <a:cubicBezTo>
                    <a:pt x="3618371" y="552451"/>
                    <a:pt x="3615650" y="669472"/>
                    <a:pt x="3621093" y="772886"/>
                  </a:cubicBezTo>
                  <a:cubicBezTo>
                    <a:pt x="3626536" y="876300"/>
                    <a:pt x="3596601" y="996043"/>
                    <a:pt x="3637422" y="1099457"/>
                  </a:cubicBezTo>
                  <a:cubicBezTo>
                    <a:pt x="3678243" y="1202871"/>
                    <a:pt x="3789822" y="1279072"/>
                    <a:pt x="3866022" y="1393372"/>
                  </a:cubicBezTo>
                  <a:cubicBezTo>
                    <a:pt x="3942222" y="1507672"/>
                    <a:pt x="3996651" y="1679121"/>
                    <a:pt x="4094622" y="1785257"/>
                  </a:cubicBezTo>
                  <a:cubicBezTo>
                    <a:pt x="4192593" y="1891393"/>
                    <a:pt x="4347714" y="1953986"/>
                    <a:pt x="4453850" y="2030186"/>
                  </a:cubicBezTo>
                  <a:cubicBezTo>
                    <a:pt x="4559986" y="2106386"/>
                    <a:pt x="4628022" y="2185307"/>
                    <a:pt x="4731436" y="2242457"/>
                  </a:cubicBezTo>
                  <a:cubicBezTo>
                    <a:pt x="4834850" y="2299607"/>
                    <a:pt x="4973643" y="2329543"/>
                    <a:pt x="5074336" y="2373086"/>
                  </a:cubicBezTo>
                  <a:cubicBezTo>
                    <a:pt x="5175029" y="2416629"/>
                    <a:pt x="5262115" y="2460171"/>
                    <a:pt x="5335593" y="2503714"/>
                  </a:cubicBezTo>
                  <a:cubicBezTo>
                    <a:pt x="5409072" y="2547257"/>
                    <a:pt x="5468943" y="2607129"/>
                    <a:pt x="5515207" y="2634343"/>
                  </a:cubicBezTo>
                  <a:cubicBezTo>
                    <a:pt x="5561471" y="2661557"/>
                    <a:pt x="5583243" y="2656114"/>
                    <a:pt x="5613179" y="2667000"/>
                  </a:cubicBezTo>
                  <a:cubicBezTo>
                    <a:pt x="5643115" y="2677886"/>
                    <a:pt x="5678494" y="2677886"/>
                    <a:pt x="5694822" y="2699657"/>
                  </a:cubicBezTo>
                  <a:cubicBezTo>
                    <a:pt x="5711150" y="2721428"/>
                    <a:pt x="5719314" y="2754086"/>
                    <a:pt x="5711150" y="2797629"/>
                  </a:cubicBezTo>
                  <a:cubicBezTo>
                    <a:pt x="5702986" y="2841172"/>
                    <a:pt x="5656722" y="2873828"/>
                    <a:pt x="5645836" y="2960914"/>
                  </a:cubicBezTo>
                  <a:cubicBezTo>
                    <a:pt x="5634950" y="3048000"/>
                    <a:pt x="5618622" y="3211286"/>
                    <a:pt x="5645836" y="3320143"/>
                  </a:cubicBezTo>
                  <a:cubicBezTo>
                    <a:pt x="5673050" y="3429000"/>
                    <a:pt x="5771022" y="3532414"/>
                    <a:pt x="5809122" y="3614057"/>
                  </a:cubicBezTo>
                  <a:cubicBezTo>
                    <a:pt x="5847222" y="3695700"/>
                    <a:pt x="5858108" y="3741964"/>
                    <a:pt x="5874436" y="3810000"/>
                  </a:cubicBezTo>
                  <a:cubicBezTo>
                    <a:pt x="5890765" y="3878036"/>
                    <a:pt x="5909814" y="3940629"/>
                    <a:pt x="5907093" y="4022272"/>
                  </a:cubicBezTo>
                  <a:cubicBezTo>
                    <a:pt x="5904372" y="4103915"/>
                    <a:pt x="5858107" y="4299857"/>
                    <a:pt x="5858107" y="4299857"/>
                  </a:cubicBezTo>
                </a:path>
              </a:pathLst>
            </a:custGeom>
            <a:ln w="127000">
              <a:solidFill>
                <a:srgbClr val="FFFF00"/>
              </a:solidFill>
              <a:prstDash val="sysDot"/>
              <a:tailEnd type="triangle" w="sm" len="med"/>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2183667" y="1828800"/>
              <a:ext cx="2235933" cy="523220"/>
            </a:xfrm>
            <a:prstGeom prst="rect">
              <a:avLst/>
            </a:prstGeom>
            <a:solidFill>
              <a:schemeClr val="bg1">
                <a:lumMod val="85000"/>
              </a:schemeClr>
            </a:solidFill>
            <a:effectLst/>
          </p:spPr>
          <p:txBody>
            <a:bodyPr wrap="none" rtlCol="0">
              <a:spAutoFit/>
            </a:bodyPr>
            <a:lstStyle/>
            <a:p>
              <a:pPr marL="0"/>
              <a:r>
                <a:rPr lang="en-US" sz="2800" b="1" dirty="0" smtClean="0">
                  <a:solidFill>
                    <a:srgbClr val="FFFF00"/>
                  </a:solidFill>
                  <a:effectLst>
                    <a:outerShdw dist="50800" dir="7200000" algn="ctr" rotWithShape="0">
                      <a:schemeClr val="tx1"/>
                    </a:outerShdw>
                  </a:effectLst>
                </a:rPr>
                <a:t>Coastal Route</a:t>
              </a:r>
            </a:p>
          </p:txBody>
        </p:sp>
      </p:grpSp>
      <p:grpSp>
        <p:nvGrpSpPr>
          <p:cNvPr id="8" name="Group 58"/>
          <p:cNvGrpSpPr/>
          <p:nvPr/>
        </p:nvGrpSpPr>
        <p:grpSpPr>
          <a:xfrm>
            <a:off x="2090057" y="0"/>
            <a:ext cx="4718957" cy="3314700"/>
            <a:chOff x="2090057" y="0"/>
            <a:chExt cx="4718957" cy="3314700"/>
          </a:xfrm>
        </p:grpSpPr>
        <p:sp>
          <p:nvSpPr>
            <p:cNvPr id="33" name="TextBox 32"/>
            <p:cNvSpPr txBox="1"/>
            <p:nvPr/>
          </p:nvSpPr>
          <p:spPr>
            <a:xfrm>
              <a:off x="2556013" y="0"/>
              <a:ext cx="1863587" cy="523220"/>
            </a:xfrm>
            <a:prstGeom prst="rect">
              <a:avLst/>
            </a:prstGeom>
            <a:solidFill>
              <a:schemeClr val="bg1">
                <a:lumMod val="75000"/>
              </a:schemeClr>
            </a:solidFill>
            <a:effectLst/>
          </p:spPr>
          <p:txBody>
            <a:bodyPr wrap="none" rtlCol="0">
              <a:spAutoFit/>
            </a:bodyPr>
            <a:lstStyle/>
            <a:p>
              <a:pPr marL="0"/>
              <a:r>
                <a:rPr lang="en-US" sz="2800" b="1" dirty="0" smtClean="0">
                  <a:solidFill>
                    <a:srgbClr val="FF0000"/>
                  </a:solidFill>
                  <a:effectLst>
                    <a:outerShdw dist="38100" dir="7200000" algn="ctr" rotWithShape="0">
                      <a:schemeClr val="bg1"/>
                    </a:outerShdw>
                  </a:effectLst>
                </a:rPr>
                <a:t>Land Route</a:t>
              </a:r>
            </a:p>
          </p:txBody>
        </p:sp>
        <p:grpSp>
          <p:nvGrpSpPr>
            <p:cNvPr id="9" name="Group 30"/>
            <p:cNvGrpSpPr/>
            <p:nvPr/>
          </p:nvGrpSpPr>
          <p:grpSpPr>
            <a:xfrm>
              <a:off x="2090057" y="244929"/>
              <a:ext cx="4718957" cy="3069771"/>
              <a:chOff x="2090057" y="244929"/>
              <a:chExt cx="4718957" cy="3069771"/>
            </a:xfrm>
          </p:grpSpPr>
          <p:sp>
            <p:nvSpPr>
              <p:cNvPr id="18" name="Freeform 17"/>
              <p:cNvSpPr/>
              <p:nvPr/>
            </p:nvSpPr>
            <p:spPr>
              <a:xfrm>
                <a:off x="2090057" y="244929"/>
                <a:ext cx="4718957" cy="3069771"/>
              </a:xfrm>
              <a:custGeom>
                <a:avLst/>
                <a:gdLst>
                  <a:gd name="connsiteX0" fmla="*/ 0 w 4718957"/>
                  <a:gd name="connsiteY0" fmla="*/ 0 h 3069771"/>
                  <a:gd name="connsiteX1" fmla="*/ 604157 w 4718957"/>
                  <a:gd name="connsiteY1" fmla="*/ 326571 h 3069771"/>
                  <a:gd name="connsiteX2" fmla="*/ 1191986 w 4718957"/>
                  <a:gd name="connsiteY2" fmla="*/ 408214 h 3069771"/>
                  <a:gd name="connsiteX3" fmla="*/ 1812472 w 4718957"/>
                  <a:gd name="connsiteY3" fmla="*/ 326571 h 3069771"/>
                  <a:gd name="connsiteX4" fmla="*/ 2514600 w 4718957"/>
                  <a:gd name="connsiteY4" fmla="*/ 179614 h 3069771"/>
                  <a:gd name="connsiteX5" fmla="*/ 2971800 w 4718957"/>
                  <a:gd name="connsiteY5" fmla="*/ 114300 h 3069771"/>
                  <a:gd name="connsiteX6" fmla="*/ 3282043 w 4718957"/>
                  <a:gd name="connsiteY6" fmla="*/ 326571 h 3069771"/>
                  <a:gd name="connsiteX7" fmla="*/ 3690257 w 4718957"/>
                  <a:gd name="connsiteY7" fmla="*/ 734785 h 3069771"/>
                  <a:gd name="connsiteX8" fmla="*/ 4049486 w 4718957"/>
                  <a:gd name="connsiteY8" fmla="*/ 1143000 h 3069771"/>
                  <a:gd name="connsiteX9" fmla="*/ 4163786 w 4718957"/>
                  <a:gd name="connsiteY9" fmla="*/ 1600200 h 3069771"/>
                  <a:gd name="connsiteX10" fmla="*/ 4229100 w 4718957"/>
                  <a:gd name="connsiteY10" fmla="*/ 2090057 h 3069771"/>
                  <a:gd name="connsiteX11" fmla="*/ 4457700 w 4718957"/>
                  <a:gd name="connsiteY11" fmla="*/ 2645228 h 3069771"/>
                  <a:gd name="connsiteX12" fmla="*/ 4718957 w 4718957"/>
                  <a:gd name="connsiteY12" fmla="*/ 3069771 h 3069771"/>
                  <a:gd name="connsiteX13" fmla="*/ 4718957 w 4718957"/>
                  <a:gd name="connsiteY13" fmla="*/ 3069771 h 30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18957" h="3069771">
                    <a:moveTo>
                      <a:pt x="0" y="0"/>
                    </a:moveTo>
                    <a:cubicBezTo>
                      <a:pt x="202746" y="129267"/>
                      <a:pt x="405493" y="258535"/>
                      <a:pt x="604157" y="326571"/>
                    </a:cubicBezTo>
                    <a:cubicBezTo>
                      <a:pt x="802821" y="394607"/>
                      <a:pt x="990600" y="408214"/>
                      <a:pt x="1191986" y="408214"/>
                    </a:cubicBezTo>
                    <a:cubicBezTo>
                      <a:pt x="1393372" y="408214"/>
                      <a:pt x="1592036" y="364671"/>
                      <a:pt x="1812472" y="326571"/>
                    </a:cubicBezTo>
                    <a:cubicBezTo>
                      <a:pt x="2032908" y="288471"/>
                      <a:pt x="2321379" y="214992"/>
                      <a:pt x="2514600" y="179614"/>
                    </a:cubicBezTo>
                    <a:cubicBezTo>
                      <a:pt x="2707821" y="144236"/>
                      <a:pt x="2843893" y="89807"/>
                      <a:pt x="2971800" y="114300"/>
                    </a:cubicBezTo>
                    <a:cubicBezTo>
                      <a:pt x="3099707" y="138793"/>
                      <a:pt x="3162300" y="223157"/>
                      <a:pt x="3282043" y="326571"/>
                    </a:cubicBezTo>
                    <a:cubicBezTo>
                      <a:pt x="3401786" y="429985"/>
                      <a:pt x="3562350" y="598714"/>
                      <a:pt x="3690257" y="734785"/>
                    </a:cubicBezTo>
                    <a:cubicBezTo>
                      <a:pt x="3818164" y="870856"/>
                      <a:pt x="3970565" y="998764"/>
                      <a:pt x="4049486" y="1143000"/>
                    </a:cubicBezTo>
                    <a:cubicBezTo>
                      <a:pt x="4128408" y="1287236"/>
                      <a:pt x="4133850" y="1442357"/>
                      <a:pt x="4163786" y="1600200"/>
                    </a:cubicBezTo>
                    <a:cubicBezTo>
                      <a:pt x="4193722" y="1758043"/>
                      <a:pt x="4180114" y="1915886"/>
                      <a:pt x="4229100" y="2090057"/>
                    </a:cubicBezTo>
                    <a:cubicBezTo>
                      <a:pt x="4278086" y="2264228"/>
                      <a:pt x="4376057" y="2481942"/>
                      <a:pt x="4457700" y="2645228"/>
                    </a:cubicBezTo>
                    <a:cubicBezTo>
                      <a:pt x="4539343" y="2808514"/>
                      <a:pt x="4718957" y="3069771"/>
                      <a:pt x="4718957" y="3069771"/>
                    </a:cubicBezTo>
                    <a:lnTo>
                      <a:pt x="4718957" y="3069771"/>
                    </a:lnTo>
                  </a:path>
                </a:pathLst>
              </a:custGeom>
              <a:ln w="127000">
                <a:solidFill>
                  <a:srgbClr val="FF0000"/>
                </a:solidFill>
                <a:prstDash val="sysDot"/>
                <a:tailEnd type="triangle" w="sm" len="med"/>
              </a:ln>
              <a:effectLst>
                <a:outerShdw dist="508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flipH="1">
                <a:off x="5791200" y="1676400"/>
                <a:ext cx="381000" cy="533400"/>
              </a:xfrm>
              <a:prstGeom prst="straightConnector1">
                <a:avLst/>
              </a:prstGeom>
              <a:ln w="127000">
                <a:solidFill>
                  <a:srgbClr val="FF0000"/>
                </a:solidFill>
                <a:prstDash val="sysDot"/>
                <a:tailEnd type="triangle" w="sm" len="sm"/>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248400" y="1524000"/>
                <a:ext cx="533400" cy="533400"/>
              </a:xfrm>
              <a:prstGeom prst="line">
                <a:avLst/>
              </a:prstGeom>
              <a:ln w="127000">
                <a:solidFill>
                  <a:srgbClr val="FF0000"/>
                </a:solidFill>
                <a:prstDash val="sysDot"/>
                <a:tailEnd type="triangle" w="sm" len="sm"/>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pic>
        <p:nvPicPr>
          <p:cNvPr id="53" name="Picture 2" descr="C:\Users\Claire &amp; Don\Pictures\2011-03-26\002.jpg"/>
          <p:cNvPicPr>
            <a:picLocks noChangeAspect="1" noChangeArrowheads="1"/>
          </p:cNvPicPr>
          <p:nvPr/>
        </p:nvPicPr>
        <p:blipFill>
          <a:blip r:embed="rId2" cstate="print"/>
          <a:srcRect l="50225" t="27457" r="24334" b="67368"/>
          <a:stretch>
            <a:fillRect/>
          </a:stretch>
        </p:blipFill>
        <p:spPr bwMode="auto">
          <a:xfrm>
            <a:off x="304800" y="3657600"/>
            <a:ext cx="5867400" cy="2362200"/>
          </a:xfrm>
          <a:prstGeom prst="rect">
            <a:avLst/>
          </a:prstGeom>
          <a:noFill/>
          <a:ln w="76200">
            <a:solidFill>
              <a:srgbClr val="0070C0"/>
            </a:solidFill>
            <a:miter lim="800000"/>
            <a:headEnd/>
            <a:tailEnd/>
          </a:ln>
        </p:spPr>
      </p:pic>
      <p:sp>
        <p:nvSpPr>
          <p:cNvPr id="54" name="Rectangle 53"/>
          <p:cNvSpPr/>
          <p:nvPr/>
        </p:nvSpPr>
        <p:spPr>
          <a:xfrm>
            <a:off x="762000" y="3840480"/>
            <a:ext cx="362355" cy="37719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lowchart: Extract 54"/>
          <p:cNvSpPr/>
          <p:nvPr/>
        </p:nvSpPr>
        <p:spPr>
          <a:xfrm>
            <a:off x="609600" y="4907280"/>
            <a:ext cx="603926" cy="50292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7" name="Straight Connector 56"/>
          <p:cNvCxnSpPr/>
          <p:nvPr/>
        </p:nvCxnSpPr>
        <p:spPr>
          <a:xfrm>
            <a:off x="1219200" y="4724400"/>
            <a:ext cx="1328636" cy="1588"/>
          </a:xfrm>
          <a:prstGeom prst="line">
            <a:avLst/>
          </a:prstGeom>
          <a:ln w="76200">
            <a:solidFill>
              <a:srgbClr val="FF00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90800" y="4191000"/>
            <a:ext cx="1714500" cy="1588"/>
          </a:xfrm>
          <a:prstGeom prst="line">
            <a:avLst/>
          </a:prstGeom>
          <a:ln w="76200">
            <a:solidFill>
              <a:srgbClr val="FF00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61" name="TextBox 6"/>
          <p:cNvSpPr txBox="1">
            <a:spLocks noChangeArrowheads="1"/>
          </p:cNvSpPr>
          <p:nvPr/>
        </p:nvSpPr>
        <p:spPr bwMode="auto">
          <a:xfrm rot="20175437">
            <a:off x="5175952" y="5373363"/>
            <a:ext cx="2286000" cy="830997"/>
          </a:xfrm>
          <a:prstGeom prst="rect">
            <a:avLst/>
          </a:prstGeom>
          <a:ln w="9525">
            <a:noFill/>
            <a:miter lim="800000"/>
            <a:headEnd/>
            <a:tailEnd/>
          </a:ln>
        </p:spPr>
        <p:txBody>
          <a:bodyPr wrap="square">
            <a:spAutoFit/>
          </a:bodyPr>
          <a:lstStyle/>
          <a:p>
            <a:pPr algn="ctr"/>
            <a:r>
              <a:rPr lang="en-US" sz="2400" b="1" dirty="0" smtClean="0"/>
              <a:t>land bridge but</a:t>
            </a:r>
          </a:p>
          <a:p>
            <a:pPr algn="ctr"/>
            <a:r>
              <a:rPr lang="en-US" sz="2400" b="1" dirty="0" smtClean="0"/>
              <a:t> NO corridor</a:t>
            </a:r>
            <a:endParaRPr lang="en-US" sz="2400" b="1" dirty="0"/>
          </a:p>
        </p:txBody>
      </p:sp>
      <p:cxnSp>
        <p:nvCxnSpPr>
          <p:cNvPr id="56" name="Straight Connector 55"/>
          <p:cNvCxnSpPr/>
          <p:nvPr/>
        </p:nvCxnSpPr>
        <p:spPr>
          <a:xfrm>
            <a:off x="3521413" y="5257800"/>
            <a:ext cx="2536487" cy="1588"/>
          </a:xfrm>
          <a:prstGeom prst="line">
            <a:avLst/>
          </a:prstGeom>
          <a:ln w="76200">
            <a:solidFill>
              <a:srgbClr val="FFFF00"/>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36" name="TextBox 35"/>
          <p:cNvSpPr txBox="1">
            <a:spLocks noChangeArrowheads="1"/>
          </p:cNvSpPr>
          <p:nvPr/>
        </p:nvSpPr>
        <p:spPr bwMode="auto">
          <a:xfrm rot="1128873">
            <a:off x="75344" y="2693975"/>
            <a:ext cx="6910449" cy="769441"/>
          </a:xfrm>
          <a:prstGeom prst="rect">
            <a:avLst/>
          </a:prstGeom>
          <a:ln w="9525">
            <a:noFill/>
            <a:miter lim="800000"/>
            <a:headEnd/>
            <a:tailEnd/>
          </a:ln>
        </p:spPr>
        <p:txBody>
          <a:bodyPr wrap="square">
            <a:spAutoFit/>
          </a:bodyPr>
          <a:lstStyle/>
          <a:p>
            <a:r>
              <a:rPr lang="en-US" sz="4400" b="1" dirty="0" smtClean="0">
                <a:solidFill>
                  <a:srgbClr val="FF0000"/>
                </a:solidFill>
                <a:latin typeface="Tempus Sans ITC" pitchFamily="82" charset="0"/>
              </a:rPr>
              <a:t>What were these routes like?</a:t>
            </a:r>
            <a:endParaRPr lang="en-US" sz="4400" b="1" dirty="0">
              <a:solidFill>
                <a:srgbClr val="FF0000"/>
              </a:solidFill>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54"/>
                                        </p:tgtEl>
                                      </p:cBhvr>
                                      <p:by x="150000" y="150000"/>
                                    </p:animScale>
                                  </p:childTnLst>
                                </p:cTn>
                              </p:par>
                              <p:par>
                                <p:cTn id="7" presetID="8" presetClass="emph" presetSubtype="0" fill="hold" grpId="2" nodeType="withEffect">
                                  <p:stCondLst>
                                    <p:cond delay="0"/>
                                  </p:stCondLst>
                                  <p:childTnLst>
                                    <p:animRot by="21600000">
                                      <p:cBhvr>
                                        <p:cTn id="8" dur="1000" fill="hold"/>
                                        <p:tgtEl>
                                          <p:spTgt spid="54"/>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left)">
                                      <p:cBhvr>
                                        <p:cTn id="13" dur="1000"/>
                                        <p:tgtEl>
                                          <p:spTgt spid="58"/>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10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1000" fill="hold"/>
                                        <p:tgtEl>
                                          <p:spTgt spid="60"/>
                                        </p:tgtEl>
                                        <p:attrNameLst>
                                          <p:attrName>ppt_w</p:attrName>
                                        </p:attrNameLst>
                                      </p:cBhvr>
                                      <p:tavLst>
                                        <p:tav tm="0">
                                          <p:val>
                                            <p:fltVal val="0"/>
                                          </p:val>
                                        </p:tav>
                                        <p:tav tm="100000">
                                          <p:val>
                                            <p:strVal val="#ppt_w"/>
                                          </p:val>
                                        </p:tav>
                                      </p:tavLst>
                                    </p:anim>
                                    <p:anim calcmode="lin" valueType="num">
                                      <p:cBhvr>
                                        <p:cTn id="23" dur="1000" fill="hold"/>
                                        <p:tgtEl>
                                          <p:spTgt spid="60"/>
                                        </p:tgtEl>
                                        <p:attrNameLst>
                                          <p:attrName>ppt_h</p:attrName>
                                        </p:attrNameLst>
                                      </p:cBhvr>
                                      <p:tavLst>
                                        <p:tav tm="0">
                                          <p:val>
                                            <p:fltVal val="0"/>
                                          </p:val>
                                        </p:tav>
                                        <p:tav tm="100000">
                                          <p:val>
                                            <p:strVal val="#ppt_h"/>
                                          </p:val>
                                        </p:tav>
                                      </p:tavLst>
                                    </p:anim>
                                    <p:animEffect transition="in" filter="fade">
                                      <p:cBhvr>
                                        <p:cTn id="24" dur="10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2000"/>
                                        <p:tgtEl>
                                          <p:spTgt spid="8"/>
                                        </p:tgtEl>
                                      </p:cBhvr>
                                    </p:animEffect>
                                  </p:childTnLst>
                                </p:cTn>
                              </p:par>
                              <p:par>
                                <p:cTn id="30" presetID="53" presetClass="entr" presetSubtype="0" fill="hold" grpId="0" nodeType="withEffect">
                                  <p:stCondLst>
                                    <p:cond delay="150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Effect transition="in" filter="fade">
                                      <p:cBhvr>
                                        <p:cTn id="34" dur="1000"/>
                                        <p:tgtEl>
                                          <p:spTgt spid="13"/>
                                        </p:tgtEl>
                                      </p:cBhvr>
                                    </p:animEffect>
                                  </p:childTnLst>
                                </p:cTn>
                              </p:par>
                              <p:par>
                                <p:cTn id="35" presetID="53" presetClass="entr" presetSubtype="0" fill="hold" grpId="0" nodeType="withEffect">
                                  <p:stCondLst>
                                    <p:cond delay="15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0"/>
                                        </p:tgtEl>
                                      </p:cBhvr>
                                    </p:animEffect>
                                    <p:set>
                                      <p:cBhvr>
                                        <p:cTn id="47" dur="1" fill="hold">
                                          <p:stCondLst>
                                            <p:cond delay="999"/>
                                          </p:stCondLst>
                                        </p:cTn>
                                        <p:tgtEl>
                                          <p:spTgt spid="6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58"/>
                                        </p:tgtEl>
                                      </p:cBhvr>
                                    </p:animEffect>
                                    <p:set>
                                      <p:cBhvr>
                                        <p:cTn id="50" dur="1" fill="hold">
                                          <p:stCondLst>
                                            <p:cond delay="999"/>
                                          </p:stCondLst>
                                        </p:cTn>
                                        <p:tgtEl>
                                          <p:spTgt spid="5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57"/>
                                        </p:tgtEl>
                                      </p:cBhvr>
                                    </p:animEffect>
                                    <p:set>
                                      <p:cBhvr>
                                        <p:cTn id="53" dur="1" fill="hold">
                                          <p:stCondLst>
                                            <p:cond delay="999"/>
                                          </p:stCondLst>
                                        </p:cTn>
                                        <p:tgtEl>
                                          <p:spTgt spid="57"/>
                                        </p:tgtEl>
                                        <p:attrNameLst>
                                          <p:attrName>style.visibility</p:attrName>
                                        </p:attrNameLst>
                                      </p:cBhvr>
                                      <p:to>
                                        <p:strVal val="hidden"/>
                                      </p:to>
                                    </p:set>
                                  </p:childTnLst>
                                </p:cTn>
                              </p:par>
                              <p:par>
                                <p:cTn id="54" presetID="6" presetClass="emph" presetSubtype="0" fill="hold" grpId="1" nodeType="withEffect">
                                  <p:stCondLst>
                                    <p:cond delay="0"/>
                                  </p:stCondLst>
                                  <p:childTnLst>
                                    <p:animScale>
                                      <p:cBhvr>
                                        <p:cTn id="55" dur="1000" fill="hold"/>
                                        <p:tgtEl>
                                          <p:spTgt spid="54"/>
                                        </p:tgtEl>
                                      </p:cBhvr>
                                      <p:by x="50000" y="50000"/>
                                    </p:animScale>
                                  </p:childTnLst>
                                </p:cTn>
                              </p:par>
                            </p:childTnLst>
                          </p:cTn>
                        </p:par>
                        <p:par>
                          <p:cTn id="56" fill="hold">
                            <p:stCondLst>
                              <p:cond delay="1000"/>
                            </p:stCondLst>
                            <p:childTnLst>
                              <p:par>
                                <p:cTn id="57" presetID="6" presetClass="emph" presetSubtype="0" fill="hold" grpId="0" nodeType="afterEffect">
                                  <p:stCondLst>
                                    <p:cond delay="0"/>
                                  </p:stCondLst>
                                  <p:childTnLst>
                                    <p:animScale>
                                      <p:cBhvr>
                                        <p:cTn id="58" dur="1000" fill="hold"/>
                                        <p:tgtEl>
                                          <p:spTgt spid="55"/>
                                        </p:tgtEl>
                                      </p:cBhvr>
                                      <p:by x="150000" y="150000"/>
                                    </p:animScale>
                                  </p:childTnLst>
                                </p:cTn>
                              </p:par>
                              <p:par>
                                <p:cTn id="59" presetID="8" presetClass="emph" presetSubtype="0" fill="hold" grpId="2" nodeType="withEffect">
                                  <p:stCondLst>
                                    <p:cond delay="0"/>
                                  </p:stCondLst>
                                  <p:childTnLst>
                                    <p:animRot by="21600000">
                                      <p:cBhvr>
                                        <p:cTn id="60" dur="1000" fill="hold"/>
                                        <p:tgtEl>
                                          <p:spTgt spid="55"/>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left)">
                                      <p:cBhvr>
                                        <p:cTn id="65" dur="1000"/>
                                        <p:tgtEl>
                                          <p:spTgt spid="56"/>
                                        </p:tgtEl>
                                      </p:cBhvr>
                                    </p:animEffect>
                                  </p:childTnLst>
                                </p:cTn>
                              </p:par>
                            </p:childTnLst>
                          </p:cTn>
                        </p:par>
                        <p:par>
                          <p:cTn id="66" fill="hold">
                            <p:stCondLst>
                              <p:cond delay="1000"/>
                            </p:stCondLst>
                            <p:childTnLst>
                              <p:par>
                                <p:cTn id="67" presetID="53" presetClass="entr" presetSubtype="0" fill="hold" grpId="0" nodeType="afterEffect">
                                  <p:stCondLst>
                                    <p:cond delay="0"/>
                                  </p:stCondLst>
                                  <p:childTnLst>
                                    <p:set>
                                      <p:cBhvr>
                                        <p:cTn id="68" dur="1" fill="hold">
                                          <p:stCondLst>
                                            <p:cond delay="0"/>
                                          </p:stCondLst>
                                        </p:cTn>
                                        <p:tgtEl>
                                          <p:spTgt spid="61"/>
                                        </p:tgtEl>
                                        <p:attrNameLst>
                                          <p:attrName>style.visibility</p:attrName>
                                        </p:attrNameLst>
                                      </p:cBhvr>
                                      <p:to>
                                        <p:strVal val="visible"/>
                                      </p:to>
                                    </p:set>
                                    <p:anim calcmode="lin" valueType="num">
                                      <p:cBhvr>
                                        <p:cTn id="69" dur="1000" fill="hold"/>
                                        <p:tgtEl>
                                          <p:spTgt spid="61"/>
                                        </p:tgtEl>
                                        <p:attrNameLst>
                                          <p:attrName>ppt_w</p:attrName>
                                        </p:attrNameLst>
                                      </p:cBhvr>
                                      <p:tavLst>
                                        <p:tav tm="0">
                                          <p:val>
                                            <p:fltVal val="0"/>
                                          </p:val>
                                        </p:tav>
                                        <p:tav tm="100000">
                                          <p:val>
                                            <p:strVal val="#ppt_w"/>
                                          </p:val>
                                        </p:tav>
                                      </p:tavLst>
                                    </p:anim>
                                    <p:anim calcmode="lin" valueType="num">
                                      <p:cBhvr>
                                        <p:cTn id="70" dur="1000" fill="hold"/>
                                        <p:tgtEl>
                                          <p:spTgt spid="61"/>
                                        </p:tgtEl>
                                        <p:attrNameLst>
                                          <p:attrName>ppt_h</p:attrName>
                                        </p:attrNameLst>
                                      </p:cBhvr>
                                      <p:tavLst>
                                        <p:tav tm="0">
                                          <p:val>
                                            <p:fltVal val="0"/>
                                          </p:val>
                                        </p:tav>
                                        <p:tav tm="100000">
                                          <p:val>
                                            <p:strVal val="#ppt_h"/>
                                          </p:val>
                                        </p:tav>
                                      </p:tavLst>
                                    </p:anim>
                                    <p:animEffect transition="in" filter="fade">
                                      <p:cBhvr>
                                        <p:cTn id="71" dur="10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2000"/>
                                        <p:tgtEl>
                                          <p:spTgt spid="7"/>
                                        </p:tgtEl>
                                      </p:cBhvr>
                                    </p:animEffect>
                                  </p:childTnLst>
                                </p:cTn>
                              </p:par>
                              <p:par>
                                <p:cTn id="77" presetID="53" presetClass="entr" presetSubtype="0" fill="hold" grpId="0" nodeType="withEffect">
                                  <p:stCondLst>
                                    <p:cond delay="50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Effect transition="in" filter="fade">
                                      <p:cBhvr>
                                        <p:cTn id="81" dur="1000"/>
                                        <p:tgtEl>
                                          <p:spTgt spid="15"/>
                                        </p:tgtEl>
                                      </p:cBhvr>
                                    </p:animEffect>
                                  </p:childTnLst>
                                </p:cTn>
                              </p:par>
                              <p:par>
                                <p:cTn id="82" presetID="53" presetClass="entr" presetSubtype="0" fill="hold" grpId="0" nodeType="withEffect">
                                  <p:stCondLst>
                                    <p:cond delay="5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000" fill="hold"/>
                                        <p:tgtEl>
                                          <p:spTgt spid="14"/>
                                        </p:tgtEl>
                                        <p:attrNameLst>
                                          <p:attrName>ppt_w</p:attrName>
                                        </p:attrNameLst>
                                      </p:cBhvr>
                                      <p:tavLst>
                                        <p:tav tm="0">
                                          <p:val>
                                            <p:fltVal val="0"/>
                                          </p:val>
                                        </p:tav>
                                        <p:tav tm="100000">
                                          <p:val>
                                            <p:strVal val="#ppt_w"/>
                                          </p:val>
                                        </p:tav>
                                      </p:tavLst>
                                    </p:anim>
                                    <p:anim calcmode="lin" valueType="num">
                                      <p:cBhvr>
                                        <p:cTn id="85" dur="1000" fill="hold"/>
                                        <p:tgtEl>
                                          <p:spTgt spid="14"/>
                                        </p:tgtEl>
                                        <p:attrNameLst>
                                          <p:attrName>ppt_h</p:attrName>
                                        </p:attrNameLst>
                                      </p:cBhvr>
                                      <p:tavLst>
                                        <p:tav tm="0">
                                          <p:val>
                                            <p:fltVal val="0"/>
                                          </p:val>
                                        </p:tav>
                                        <p:tav tm="100000">
                                          <p:val>
                                            <p:strVal val="#ppt_h"/>
                                          </p:val>
                                        </p:tav>
                                      </p:tavLst>
                                    </p:anim>
                                    <p:animEffect transition="in" filter="fade">
                                      <p:cBhvr>
                                        <p:cTn id="86" dur="1000"/>
                                        <p:tgtEl>
                                          <p:spTgt spid="14"/>
                                        </p:tgtEl>
                                      </p:cBhvr>
                                    </p:animEffect>
                                  </p:childTnLst>
                                </p:cTn>
                              </p:par>
                              <p:par>
                                <p:cTn id="87" presetID="53" presetClass="entr" presetSubtype="0" fill="hold" grpId="0" nodeType="withEffect">
                                  <p:stCondLst>
                                    <p:cond delay="500"/>
                                  </p:stCondLst>
                                  <p:childTnLst>
                                    <p:set>
                                      <p:cBhvr>
                                        <p:cTn id="88" dur="1" fill="hold">
                                          <p:stCondLst>
                                            <p:cond delay="0"/>
                                          </p:stCondLst>
                                        </p:cTn>
                                        <p:tgtEl>
                                          <p:spTgt spid="17"/>
                                        </p:tgtEl>
                                        <p:attrNameLst>
                                          <p:attrName>style.visibility</p:attrName>
                                        </p:attrNameLst>
                                      </p:cBhvr>
                                      <p:to>
                                        <p:strVal val="visible"/>
                                      </p:to>
                                    </p:set>
                                    <p:anim calcmode="lin" valueType="num">
                                      <p:cBhvr>
                                        <p:cTn id="89" dur="1000" fill="hold"/>
                                        <p:tgtEl>
                                          <p:spTgt spid="17"/>
                                        </p:tgtEl>
                                        <p:attrNameLst>
                                          <p:attrName>ppt_w</p:attrName>
                                        </p:attrNameLst>
                                      </p:cBhvr>
                                      <p:tavLst>
                                        <p:tav tm="0">
                                          <p:val>
                                            <p:fltVal val="0"/>
                                          </p:val>
                                        </p:tav>
                                        <p:tav tm="100000">
                                          <p:val>
                                            <p:strVal val="#ppt_w"/>
                                          </p:val>
                                        </p:tav>
                                      </p:tavLst>
                                    </p:anim>
                                    <p:anim calcmode="lin" valueType="num">
                                      <p:cBhvr>
                                        <p:cTn id="90" dur="1000" fill="hold"/>
                                        <p:tgtEl>
                                          <p:spTgt spid="17"/>
                                        </p:tgtEl>
                                        <p:attrNameLst>
                                          <p:attrName>ppt_h</p:attrName>
                                        </p:attrNameLst>
                                      </p:cBhvr>
                                      <p:tavLst>
                                        <p:tav tm="0">
                                          <p:val>
                                            <p:fltVal val="0"/>
                                          </p:val>
                                        </p:tav>
                                        <p:tav tm="100000">
                                          <p:val>
                                            <p:strVal val="#ppt_h"/>
                                          </p:val>
                                        </p:tav>
                                      </p:tavLst>
                                    </p:anim>
                                    <p:animEffect transition="in" filter="fade">
                                      <p:cBhvr>
                                        <p:cTn id="91" dur="1000"/>
                                        <p:tgtEl>
                                          <p:spTgt spid="17"/>
                                        </p:tgtEl>
                                      </p:cBhvr>
                                    </p:animEffect>
                                  </p:childTnLst>
                                </p:cTn>
                              </p:par>
                              <p:par>
                                <p:cTn id="92" presetID="53" presetClass="entr" presetSubtype="0" fill="hold" grpId="0" nodeType="withEffect">
                                  <p:stCondLst>
                                    <p:cond delay="1500"/>
                                  </p:stCondLst>
                                  <p:childTnLst>
                                    <p:set>
                                      <p:cBhvr>
                                        <p:cTn id="93" dur="1" fill="hold">
                                          <p:stCondLst>
                                            <p:cond delay="0"/>
                                          </p:stCondLst>
                                        </p:cTn>
                                        <p:tgtEl>
                                          <p:spTgt spid="16"/>
                                        </p:tgtEl>
                                        <p:attrNameLst>
                                          <p:attrName>style.visibility</p:attrName>
                                        </p:attrNameLst>
                                      </p:cBhvr>
                                      <p:to>
                                        <p:strVal val="visible"/>
                                      </p:to>
                                    </p:set>
                                    <p:anim calcmode="lin" valueType="num">
                                      <p:cBhvr>
                                        <p:cTn id="94" dur="1000" fill="hold"/>
                                        <p:tgtEl>
                                          <p:spTgt spid="16"/>
                                        </p:tgtEl>
                                        <p:attrNameLst>
                                          <p:attrName>ppt_w</p:attrName>
                                        </p:attrNameLst>
                                      </p:cBhvr>
                                      <p:tavLst>
                                        <p:tav tm="0">
                                          <p:val>
                                            <p:fltVal val="0"/>
                                          </p:val>
                                        </p:tav>
                                        <p:tav tm="100000">
                                          <p:val>
                                            <p:strVal val="#ppt_w"/>
                                          </p:val>
                                        </p:tav>
                                      </p:tavLst>
                                    </p:anim>
                                    <p:anim calcmode="lin" valueType="num">
                                      <p:cBhvr>
                                        <p:cTn id="95" dur="1000" fill="hold"/>
                                        <p:tgtEl>
                                          <p:spTgt spid="16"/>
                                        </p:tgtEl>
                                        <p:attrNameLst>
                                          <p:attrName>ppt_h</p:attrName>
                                        </p:attrNameLst>
                                      </p:cBhvr>
                                      <p:tavLst>
                                        <p:tav tm="0">
                                          <p:val>
                                            <p:fltVal val="0"/>
                                          </p:val>
                                        </p:tav>
                                        <p:tav tm="100000">
                                          <p:val>
                                            <p:strVal val="#ppt_h"/>
                                          </p:val>
                                        </p:tav>
                                      </p:tavLst>
                                    </p:anim>
                                    <p:animEffect transition="in" filter="fade">
                                      <p:cBhvr>
                                        <p:cTn id="96" dur="10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1000"/>
                                        <p:tgtEl>
                                          <p:spTgt spid="56"/>
                                        </p:tgtEl>
                                      </p:cBhvr>
                                    </p:animEffect>
                                    <p:set>
                                      <p:cBhvr>
                                        <p:cTn id="101" dur="1" fill="hold">
                                          <p:stCondLst>
                                            <p:cond delay="999"/>
                                          </p:stCondLst>
                                        </p:cTn>
                                        <p:tgtEl>
                                          <p:spTgt spid="5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61"/>
                                        </p:tgtEl>
                                      </p:cBhvr>
                                    </p:animEffect>
                                    <p:set>
                                      <p:cBhvr>
                                        <p:cTn id="104" dur="1" fill="hold">
                                          <p:stCondLst>
                                            <p:cond delay="999"/>
                                          </p:stCondLst>
                                        </p:cTn>
                                        <p:tgtEl>
                                          <p:spTgt spid="61"/>
                                        </p:tgtEl>
                                        <p:attrNameLst>
                                          <p:attrName>style.visibility</p:attrName>
                                        </p:attrNameLst>
                                      </p:cBhvr>
                                      <p:to>
                                        <p:strVal val="hidden"/>
                                      </p:to>
                                    </p:set>
                                  </p:childTnLst>
                                </p:cTn>
                              </p:par>
                              <p:par>
                                <p:cTn id="105" presetID="6" presetClass="emph" presetSubtype="0" fill="hold" grpId="1" nodeType="withEffect">
                                  <p:stCondLst>
                                    <p:cond delay="0"/>
                                  </p:stCondLst>
                                  <p:childTnLst>
                                    <p:animScale>
                                      <p:cBhvr>
                                        <p:cTn id="106" dur="1000" fill="hold"/>
                                        <p:tgtEl>
                                          <p:spTgt spid="55"/>
                                        </p:tgtEl>
                                      </p:cBhvr>
                                      <p:by x="50000" y="50000"/>
                                    </p:animScale>
                                  </p:childTnLst>
                                </p:cTn>
                              </p:par>
                              <p:par>
                                <p:cTn id="107" presetID="10" presetClass="entr" presetSubtype="0" fill="hold" nodeType="with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fade">
                                      <p:cBhvr>
                                        <p:cTn id="109" dur="1000"/>
                                        <p:tgtEl>
                                          <p:spTgt spid="8"/>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36"/>
                                        </p:tgtEl>
                                        <p:attrNameLst>
                                          <p:attrName>style.visibility</p:attrName>
                                        </p:attrNameLst>
                                      </p:cBhvr>
                                      <p:to>
                                        <p:strVal val="visible"/>
                                      </p:to>
                                    </p:set>
                                    <p:anim calcmode="lin" valueType="num">
                                      <p:cBhvr>
                                        <p:cTn id="114" dur="1000" fill="hold"/>
                                        <p:tgtEl>
                                          <p:spTgt spid="36"/>
                                        </p:tgtEl>
                                        <p:attrNameLst>
                                          <p:attrName>ppt_w</p:attrName>
                                        </p:attrNameLst>
                                      </p:cBhvr>
                                      <p:tavLst>
                                        <p:tav tm="0">
                                          <p:val>
                                            <p:fltVal val="0"/>
                                          </p:val>
                                        </p:tav>
                                        <p:tav tm="100000">
                                          <p:val>
                                            <p:strVal val="#ppt_w"/>
                                          </p:val>
                                        </p:tav>
                                      </p:tavLst>
                                    </p:anim>
                                    <p:anim calcmode="lin" valueType="num">
                                      <p:cBhvr>
                                        <p:cTn id="115" dur="1000" fill="hold"/>
                                        <p:tgtEl>
                                          <p:spTgt spid="36"/>
                                        </p:tgtEl>
                                        <p:attrNameLst>
                                          <p:attrName>ppt_h</p:attrName>
                                        </p:attrNameLst>
                                      </p:cBhvr>
                                      <p:tavLst>
                                        <p:tav tm="0">
                                          <p:val>
                                            <p:fltVal val="0"/>
                                          </p:val>
                                        </p:tav>
                                        <p:tav tm="100000">
                                          <p:val>
                                            <p:strVal val="#ppt_h"/>
                                          </p:val>
                                        </p:tav>
                                      </p:tavLst>
                                    </p:anim>
                                    <p:animEffect transition="in" filter="fade">
                                      <p:cBhvr>
                                        <p:cTn id="11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12" grpId="0" animBg="1"/>
      <p:bldP spid="13" grpId="0" animBg="1"/>
      <p:bldP spid="14" grpId="0" animBg="1"/>
      <p:bldP spid="15" grpId="0" animBg="1"/>
      <p:bldP spid="16" grpId="0" animBg="1"/>
      <p:bldP spid="17" grpId="0" animBg="1"/>
      <p:bldP spid="54" grpId="0" animBg="1"/>
      <p:bldP spid="54" grpId="1" animBg="1"/>
      <p:bldP spid="54" grpId="2" animBg="1"/>
      <p:bldP spid="55" grpId="0" animBg="1"/>
      <p:bldP spid="55" grpId="1" animBg="1"/>
      <p:bldP spid="55" grpId="2" animBg="1"/>
      <p:bldP spid="61" grpId="0" animBg="1"/>
      <p:bldP spid="61" grpId="1" animBg="1"/>
      <p:bldP spid="3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75344" y="0"/>
            <a:ext cx="8535256" cy="6858000"/>
            <a:chOff x="75344" y="0"/>
            <a:chExt cx="8535256" cy="6858000"/>
          </a:xfrm>
        </p:grpSpPr>
        <p:grpSp>
          <p:nvGrpSpPr>
            <p:cNvPr id="2" name="Group 36"/>
            <p:cNvGrpSpPr/>
            <p:nvPr/>
          </p:nvGrpSpPr>
          <p:grpSpPr>
            <a:xfrm>
              <a:off x="685800" y="0"/>
              <a:ext cx="7924800" cy="6858000"/>
              <a:chOff x="685800" y="0"/>
              <a:chExt cx="7924800" cy="6858000"/>
            </a:xfrm>
          </p:grpSpPr>
          <p:grpSp>
            <p:nvGrpSpPr>
              <p:cNvPr id="3" name="Group 22"/>
              <p:cNvGrpSpPr/>
              <p:nvPr/>
            </p:nvGrpSpPr>
            <p:grpSpPr>
              <a:xfrm>
                <a:off x="685800" y="0"/>
                <a:ext cx="7924800" cy="6858000"/>
                <a:chOff x="685800" y="0"/>
                <a:chExt cx="7924800" cy="6858000"/>
              </a:xfrm>
            </p:grpSpPr>
            <p:grpSp>
              <p:nvGrpSpPr>
                <p:cNvPr id="4" name="Group 21"/>
                <p:cNvGrpSpPr/>
                <p:nvPr/>
              </p:nvGrpSpPr>
              <p:grpSpPr>
                <a:xfrm>
                  <a:off x="685800" y="0"/>
                  <a:ext cx="7924800" cy="6858000"/>
                  <a:chOff x="685800" y="0"/>
                  <a:chExt cx="7924800" cy="6858000"/>
                </a:xfrm>
              </p:grpSpPr>
              <p:grpSp>
                <p:nvGrpSpPr>
                  <p:cNvPr id="5" name="Group 20"/>
                  <p:cNvGrpSpPr/>
                  <p:nvPr/>
                </p:nvGrpSpPr>
                <p:grpSpPr>
                  <a:xfrm>
                    <a:off x="685800" y="0"/>
                    <a:ext cx="7924800" cy="6858000"/>
                    <a:chOff x="685800" y="0"/>
                    <a:chExt cx="7924800" cy="6858000"/>
                  </a:xfrm>
                </p:grpSpPr>
                <p:grpSp>
                  <p:nvGrpSpPr>
                    <p:cNvPr id="6" name="Group 22"/>
                    <p:cNvGrpSpPr/>
                    <p:nvPr/>
                  </p:nvGrpSpPr>
                  <p:grpSpPr>
                    <a:xfrm>
                      <a:off x="685800" y="0"/>
                      <a:ext cx="7924800" cy="6858000"/>
                      <a:chOff x="864577" y="533400"/>
                      <a:chExt cx="7010400" cy="5967828"/>
                    </a:xfrm>
                  </p:grpSpPr>
                  <p:pic>
                    <p:nvPicPr>
                      <p:cNvPr id="51" name="Picture 2" descr="C:\Users\Claire &amp; Don\Pictures\2011-03-26\002.jpg"/>
                      <p:cNvPicPr>
                        <a:picLocks noChangeAspect="1" noChangeArrowheads="1"/>
                      </p:cNvPicPr>
                      <p:nvPr/>
                    </p:nvPicPr>
                    <p:blipFill>
                      <a:blip r:embed="rId2" cstate="print"/>
                      <a:srcRect l="34416" t="15556" r="8888" b="59657"/>
                      <a:stretch>
                        <a:fillRect/>
                      </a:stretch>
                    </p:blipFill>
                    <p:spPr bwMode="auto">
                      <a:xfrm>
                        <a:off x="864577" y="533400"/>
                        <a:ext cx="7010400" cy="5967828"/>
                      </a:xfrm>
                      <a:prstGeom prst="rect">
                        <a:avLst/>
                      </a:prstGeom>
                      <a:noFill/>
                      <a:ln w="9525">
                        <a:noFill/>
                        <a:miter lim="800000"/>
                        <a:headEnd/>
                        <a:tailEnd/>
                      </a:ln>
                    </p:spPr>
                  </p:pic>
                  <p:pic>
                    <p:nvPicPr>
                      <p:cNvPr id="52"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2482362" y="4644570"/>
                        <a:ext cx="4044462" cy="1657730"/>
                      </a:xfrm>
                      <a:prstGeom prst="rect">
                        <a:avLst/>
                      </a:prstGeom>
                      <a:noFill/>
                      <a:ln w="9525">
                        <a:noFill/>
                        <a:miter lim="800000"/>
                        <a:headEnd/>
                        <a:tailEnd/>
                      </a:ln>
                    </p:spPr>
                  </p:pic>
                </p:grpSp>
                <p:pic>
                  <p:nvPicPr>
                    <p:cNvPr id="45"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048000" y="2474598"/>
                      <a:ext cx="2514600" cy="725802"/>
                    </a:xfrm>
                    <a:prstGeom prst="rect">
                      <a:avLst/>
                    </a:prstGeom>
                    <a:noFill/>
                    <a:ln w="9525">
                      <a:noFill/>
                      <a:miter lim="800000"/>
                      <a:headEnd/>
                      <a:tailEnd/>
                    </a:ln>
                  </p:spPr>
                </p:pic>
                <p:pic>
                  <p:nvPicPr>
                    <p:cNvPr id="46"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942929">
                      <a:off x="7784028" y="5229197"/>
                      <a:ext cx="400530" cy="355649"/>
                    </a:xfrm>
                    <a:prstGeom prst="rect">
                      <a:avLst/>
                    </a:prstGeom>
                    <a:noFill/>
                    <a:ln w="9525">
                      <a:noFill/>
                      <a:miter lim="800000"/>
                      <a:headEnd/>
                      <a:tailEnd/>
                    </a:ln>
                  </p:spPr>
                </p:pic>
                <p:pic>
                  <p:nvPicPr>
                    <p:cNvPr id="47"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5400000">
                      <a:off x="6554965" y="2589035"/>
                      <a:ext cx="211677" cy="215207"/>
                    </a:xfrm>
                    <a:prstGeom prst="rect">
                      <a:avLst/>
                    </a:prstGeom>
                    <a:noFill/>
                    <a:ln w="9525">
                      <a:noFill/>
                      <a:miter lim="800000"/>
                      <a:headEnd/>
                      <a:tailEnd/>
                    </a:ln>
                  </p:spPr>
                </p:pic>
                <p:pic>
                  <p:nvPicPr>
                    <p:cNvPr id="48"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3318813">
                      <a:off x="6693408" y="2615184"/>
                      <a:ext cx="211677" cy="215207"/>
                    </a:xfrm>
                    <a:prstGeom prst="rect">
                      <a:avLst/>
                    </a:prstGeom>
                    <a:noFill/>
                    <a:ln w="9525">
                      <a:noFill/>
                      <a:miter lim="800000"/>
                      <a:headEnd/>
                      <a:tailEnd/>
                    </a:ln>
                  </p:spPr>
                </p:pic>
                <p:pic>
                  <p:nvPicPr>
                    <p:cNvPr id="49"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4295303">
                      <a:off x="6582886" y="2741435"/>
                      <a:ext cx="211677" cy="215207"/>
                    </a:xfrm>
                    <a:prstGeom prst="rect">
                      <a:avLst/>
                    </a:prstGeom>
                    <a:noFill/>
                    <a:ln w="9525">
                      <a:noFill/>
                      <a:miter lim="800000"/>
                      <a:headEnd/>
                      <a:tailEnd/>
                    </a:ln>
                  </p:spPr>
                </p:pic>
                <p:pic>
                  <p:nvPicPr>
                    <p:cNvPr id="50" name="Picture 2" descr="C:\Users\Claire &amp; Don\Pictures\2011-03-26\002.jpg"/>
                    <p:cNvPicPr>
                      <a:picLocks noChangeAspect="1" noChangeArrowheads="1"/>
                    </p:cNvPicPr>
                    <p:nvPr/>
                  </p:nvPicPr>
                  <p:blipFill>
                    <a:blip r:embed="rId2" cstate="print"/>
                    <a:srcRect l="71486" t="18586" r="26878" b="80588"/>
                    <a:stretch>
                      <a:fillRect/>
                    </a:stretch>
                  </p:blipFill>
                  <p:spPr bwMode="auto">
                    <a:xfrm>
                      <a:off x="6093046" y="941832"/>
                      <a:ext cx="381000" cy="381000"/>
                    </a:xfrm>
                    <a:prstGeom prst="rect">
                      <a:avLst/>
                    </a:prstGeom>
                    <a:noFill/>
                    <a:ln w="9525">
                      <a:noFill/>
                      <a:miter lim="800000"/>
                      <a:headEnd/>
                      <a:tailEnd/>
                    </a:ln>
                  </p:spPr>
                </p:pic>
              </p:grpSp>
              <p:pic>
                <p:nvPicPr>
                  <p:cNvPr id="43"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4876800" y="1524000"/>
                    <a:ext cx="457200" cy="465874"/>
                  </a:xfrm>
                  <a:prstGeom prst="rect">
                    <a:avLst/>
                  </a:prstGeom>
                  <a:noFill/>
                  <a:ln w="9525">
                    <a:noFill/>
                    <a:miter lim="800000"/>
                    <a:headEnd/>
                    <a:tailEnd/>
                  </a:ln>
                </p:spPr>
              </p:pic>
            </p:grpSp>
            <p:pic>
              <p:nvPicPr>
                <p:cNvPr id="41" name="Picture 2" descr="C:\Users\Claire &amp; Don\Pictures\2011-03-26\002.jpg"/>
                <p:cNvPicPr>
                  <a:picLocks noChangeAspect="1" noChangeArrowheads="1"/>
                </p:cNvPicPr>
                <p:nvPr/>
              </p:nvPicPr>
              <p:blipFill>
                <a:blip r:embed="rId2" cstate="print"/>
                <a:srcRect l="86206" t="33182" r="10564" b="65689"/>
                <a:stretch>
                  <a:fillRect/>
                </a:stretch>
              </p:blipFill>
              <p:spPr bwMode="auto">
                <a:xfrm rot="1957546">
                  <a:off x="6693408" y="2724912"/>
                  <a:ext cx="211677" cy="215207"/>
                </a:xfrm>
                <a:prstGeom prst="rect">
                  <a:avLst/>
                </a:prstGeom>
                <a:noFill/>
                <a:ln w="9525">
                  <a:noFill/>
                  <a:miter lim="800000"/>
                  <a:headEnd/>
                  <a:tailEnd/>
                </a:ln>
              </p:spPr>
            </p:pic>
          </p:grpSp>
          <p:pic>
            <p:nvPicPr>
              <p:cNvPr id="39" name="Picture 2" descr="C:\Users\Claire &amp; Don\Pictures\2011-03-26\002.jpg"/>
              <p:cNvPicPr>
                <a:picLocks noChangeAspect="1" noChangeArrowheads="1"/>
              </p:cNvPicPr>
              <p:nvPr/>
            </p:nvPicPr>
            <p:blipFill>
              <a:blip r:embed="rId2" cstate="print"/>
              <a:srcRect l="39962" t="25367" r="48329" b="70519"/>
              <a:stretch>
                <a:fillRect/>
              </a:stretch>
            </p:blipFill>
            <p:spPr bwMode="auto">
              <a:xfrm>
                <a:off x="3124200" y="3352800"/>
                <a:ext cx="3505200" cy="1447800"/>
              </a:xfrm>
              <a:prstGeom prst="rect">
                <a:avLst/>
              </a:prstGeom>
              <a:noFill/>
              <a:ln w="9525">
                <a:noFill/>
                <a:miter lim="800000"/>
                <a:headEnd/>
                <a:tailEnd/>
              </a:ln>
            </p:spPr>
          </p:pic>
        </p:grpSp>
        <p:sp>
          <p:nvSpPr>
            <p:cNvPr id="24" name="Rectangle 23"/>
            <p:cNvSpPr/>
            <p:nvPr/>
          </p:nvSpPr>
          <p:spPr>
            <a:xfrm>
              <a:off x="6324600" y="2057400"/>
              <a:ext cx="228600" cy="228600"/>
            </a:xfrm>
            <a:prstGeom prst="re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5715000" y="2362200"/>
              <a:ext cx="228600" cy="228600"/>
            </a:xfrm>
            <a:prstGeom prst="re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lowchart: Extract 25"/>
            <p:cNvSpPr/>
            <p:nvPr/>
          </p:nvSpPr>
          <p:spPr>
            <a:xfrm>
              <a:off x="6858000" y="16764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lowchart: Extract 26"/>
            <p:cNvSpPr/>
            <p:nvPr/>
          </p:nvSpPr>
          <p:spPr>
            <a:xfrm>
              <a:off x="6400800" y="22860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lowchart: Extract 27"/>
            <p:cNvSpPr/>
            <p:nvPr/>
          </p:nvSpPr>
          <p:spPr>
            <a:xfrm>
              <a:off x="7620000" y="55626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lowchart: Extract 28"/>
            <p:cNvSpPr/>
            <p:nvPr/>
          </p:nvSpPr>
          <p:spPr>
            <a:xfrm>
              <a:off x="7315200" y="1905000"/>
              <a:ext cx="381000" cy="304800"/>
            </a:xfrm>
            <a:prstGeom prst="flowChartExtract">
              <a:avLst/>
            </a:prstGeom>
            <a:solidFill>
              <a:schemeClr val="bg1"/>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6324600" y="2057400"/>
              <a:ext cx="228600" cy="22860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5715000" y="2362200"/>
              <a:ext cx="228600" cy="228600"/>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lowchart: Extract 13"/>
            <p:cNvSpPr/>
            <p:nvPr/>
          </p:nvSpPr>
          <p:spPr>
            <a:xfrm>
              <a:off x="6858000" y="16764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Extract 14"/>
            <p:cNvSpPr/>
            <p:nvPr/>
          </p:nvSpPr>
          <p:spPr>
            <a:xfrm>
              <a:off x="6400800" y="22860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lowchart: Extract 15"/>
            <p:cNvSpPr/>
            <p:nvPr/>
          </p:nvSpPr>
          <p:spPr>
            <a:xfrm>
              <a:off x="7620000" y="55626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lowchart: Extract 16"/>
            <p:cNvSpPr/>
            <p:nvPr/>
          </p:nvSpPr>
          <p:spPr>
            <a:xfrm>
              <a:off x="7315200" y="1905000"/>
              <a:ext cx="381000" cy="304800"/>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1"/>
            <p:cNvGrpSpPr/>
            <p:nvPr/>
          </p:nvGrpSpPr>
          <p:grpSpPr>
            <a:xfrm>
              <a:off x="1828801" y="1023477"/>
              <a:ext cx="5867399" cy="4386723"/>
              <a:chOff x="1828801" y="1023477"/>
              <a:chExt cx="5867399" cy="4386723"/>
            </a:xfrm>
          </p:grpSpPr>
          <p:sp>
            <p:nvSpPr>
              <p:cNvPr id="32" name="Freeform 31"/>
              <p:cNvSpPr/>
              <p:nvPr/>
            </p:nvSpPr>
            <p:spPr>
              <a:xfrm>
                <a:off x="1828801" y="1023477"/>
                <a:ext cx="5867399" cy="4386723"/>
              </a:xfrm>
              <a:custGeom>
                <a:avLst/>
                <a:gdLst>
                  <a:gd name="connsiteX0" fmla="*/ 19050 w 5687785"/>
                  <a:gd name="connsiteY0" fmla="*/ 0 h 4310743"/>
                  <a:gd name="connsiteX1" fmla="*/ 51707 w 5687785"/>
                  <a:gd name="connsiteY1" fmla="*/ 293915 h 4310743"/>
                  <a:gd name="connsiteX2" fmla="*/ 329293 w 5687785"/>
                  <a:gd name="connsiteY2" fmla="*/ 506186 h 4310743"/>
                  <a:gd name="connsiteX3" fmla="*/ 737507 w 5687785"/>
                  <a:gd name="connsiteY3" fmla="*/ 653143 h 4310743"/>
                  <a:gd name="connsiteX4" fmla="*/ 1309007 w 5687785"/>
                  <a:gd name="connsiteY4" fmla="*/ 653143 h 4310743"/>
                  <a:gd name="connsiteX5" fmla="*/ 1929493 w 5687785"/>
                  <a:gd name="connsiteY5" fmla="*/ 440872 h 4310743"/>
                  <a:gd name="connsiteX6" fmla="*/ 2370364 w 5687785"/>
                  <a:gd name="connsiteY6" fmla="*/ 212272 h 4310743"/>
                  <a:gd name="connsiteX7" fmla="*/ 2696935 w 5687785"/>
                  <a:gd name="connsiteY7" fmla="*/ 81643 h 4310743"/>
                  <a:gd name="connsiteX8" fmla="*/ 2876550 w 5687785"/>
                  <a:gd name="connsiteY8" fmla="*/ 16329 h 4310743"/>
                  <a:gd name="connsiteX9" fmla="*/ 3088821 w 5687785"/>
                  <a:gd name="connsiteY9" fmla="*/ 114300 h 4310743"/>
                  <a:gd name="connsiteX10" fmla="*/ 3317421 w 5687785"/>
                  <a:gd name="connsiteY10" fmla="*/ 342900 h 4310743"/>
                  <a:gd name="connsiteX11" fmla="*/ 3382735 w 5687785"/>
                  <a:gd name="connsiteY11" fmla="*/ 489858 h 4310743"/>
                  <a:gd name="connsiteX12" fmla="*/ 3399064 w 5687785"/>
                  <a:gd name="connsiteY12" fmla="*/ 783772 h 4310743"/>
                  <a:gd name="connsiteX13" fmla="*/ 3415393 w 5687785"/>
                  <a:gd name="connsiteY13" fmla="*/ 1110343 h 4310743"/>
                  <a:gd name="connsiteX14" fmla="*/ 3643993 w 5687785"/>
                  <a:gd name="connsiteY14" fmla="*/ 1404258 h 4310743"/>
                  <a:gd name="connsiteX15" fmla="*/ 3872593 w 5687785"/>
                  <a:gd name="connsiteY15" fmla="*/ 1796143 h 4310743"/>
                  <a:gd name="connsiteX16" fmla="*/ 4231821 w 5687785"/>
                  <a:gd name="connsiteY16" fmla="*/ 2041072 h 4310743"/>
                  <a:gd name="connsiteX17" fmla="*/ 4509407 w 5687785"/>
                  <a:gd name="connsiteY17" fmla="*/ 2253343 h 4310743"/>
                  <a:gd name="connsiteX18" fmla="*/ 4852307 w 5687785"/>
                  <a:gd name="connsiteY18" fmla="*/ 2383972 h 4310743"/>
                  <a:gd name="connsiteX19" fmla="*/ 5113564 w 5687785"/>
                  <a:gd name="connsiteY19" fmla="*/ 2514600 h 4310743"/>
                  <a:gd name="connsiteX20" fmla="*/ 5293178 w 5687785"/>
                  <a:gd name="connsiteY20" fmla="*/ 2645229 h 4310743"/>
                  <a:gd name="connsiteX21" fmla="*/ 5391150 w 5687785"/>
                  <a:gd name="connsiteY21" fmla="*/ 2677886 h 4310743"/>
                  <a:gd name="connsiteX22" fmla="*/ 5472793 w 5687785"/>
                  <a:gd name="connsiteY22" fmla="*/ 2710543 h 4310743"/>
                  <a:gd name="connsiteX23" fmla="*/ 5489121 w 5687785"/>
                  <a:gd name="connsiteY23" fmla="*/ 2808515 h 4310743"/>
                  <a:gd name="connsiteX24" fmla="*/ 5423807 w 5687785"/>
                  <a:gd name="connsiteY24" fmla="*/ 2971800 h 4310743"/>
                  <a:gd name="connsiteX25" fmla="*/ 5423807 w 5687785"/>
                  <a:gd name="connsiteY25" fmla="*/ 3331029 h 4310743"/>
                  <a:gd name="connsiteX26" fmla="*/ 5587093 w 5687785"/>
                  <a:gd name="connsiteY26" fmla="*/ 3624943 h 4310743"/>
                  <a:gd name="connsiteX27" fmla="*/ 5652407 w 5687785"/>
                  <a:gd name="connsiteY27" fmla="*/ 3820886 h 4310743"/>
                  <a:gd name="connsiteX28" fmla="*/ 5685064 w 5687785"/>
                  <a:gd name="connsiteY28" fmla="*/ 4033158 h 4310743"/>
                  <a:gd name="connsiteX29" fmla="*/ 5636078 w 5687785"/>
                  <a:gd name="connsiteY29" fmla="*/ 4310743 h 4310743"/>
                  <a:gd name="connsiteX0" fmla="*/ 9525 w 5919339"/>
                  <a:gd name="connsiteY0" fmla="*/ 117156 h 4299857"/>
                  <a:gd name="connsiteX1" fmla="*/ 283261 w 5919339"/>
                  <a:gd name="connsiteY1" fmla="*/ 283029 h 4299857"/>
                  <a:gd name="connsiteX2" fmla="*/ 560847 w 5919339"/>
                  <a:gd name="connsiteY2" fmla="*/ 495300 h 4299857"/>
                  <a:gd name="connsiteX3" fmla="*/ 969061 w 5919339"/>
                  <a:gd name="connsiteY3" fmla="*/ 642257 h 4299857"/>
                  <a:gd name="connsiteX4" fmla="*/ 1540561 w 5919339"/>
                  <a:gd name="connsiteY4" fmla="*/ 642257 h 4299857"/>
                  <a:gd name="connsiteX5" fmla="*/ 2161047 w 5919339"/>
                  <a:gd name="connsiteY5" fmla="*/ 429986 h 4299857"/>
                  <a:gd name="connsiteX6" fmla="*/ 2601918 w 5919339"/>
                  <a:gd name="connsiteY6" fmla="*/ 201386 h 4299857"/>
                  <a:gd name="connsiteX7" fmla="*/ 2928489 w 5919339"/>
                  <a:gd name="connsiteY7" fmla="*/ 70757 h 4299857"/>
                  <a:gd name="connsiteX8" fmla="*/ 3108104 w 5919339"/>
                  <a:gd name="connsiteY8" fmla="*/ 5443 h 4299857"/>
                  <a:gd name="connsiteX9" fmla="*/ 3320375 w 5919339"/>
                  <a:gd name="connsiteY9" fmla="*/ 103414 h 4299857"/>
                  <a:gd name="connsiteX10" fmla="*/ 3548975 w 5919339"/>
                  <a:gd name="connsiteY10" fmla="*/ 332014 h 4299857"/>
                  <a:gd name="connsiteX11" fmla="*/ 3614289 w 5919339"/>
                  <a:gd name="connsiteY11" fmla="*/ 478972 h 4299857"/>
                  <a:gd name="connsiteX12" fmla="*/ 3630618 w 5919339"/>
                  <a:gd name="connsiteY12" fmla="*/ 772886 h 4299857"/>
                  <a:gd name="connsiteX13" fmla="*/ 3646947 w 5919339"/>
                  <a:gd name="connsiteY13" fmla="*/ 1099457 h 4299857"/>
                  <a:gd name="connsiteX14" fmla="*/ 3875547 w 5919339"/>
                  <a:gd name="connsiteY14" fmla="*/ 1393372 h 4299857"/>
                  <a:gd name="connsiteX15" fmla="*/ 4104147 w 5919339"/>
                  <a:gd name="connsiteY15" fmla="*/ 1785257 h 4299857"/>
                  <a:gd name="connsiteX16" fmla="*/ 4463375 w 5919339"/>
                  <a:gd name="connsiteY16" fmla="*/ 2030186 h 4299857"/>
                  <a:gd name="connsiteX17" fmla="*/ 4740961 w 5919339"/>
                  <a:gd name="connsiteY17" fmla="*/ 2242457 h 4299857"/>
                  <a:gd name="connsiteX18" fmla="*/ 5083861 w 5919339"/>
                  <a:gd name="connsiteY18" fmla="*/ 2373086 h 4299857"/>
                  <a:gd name="connsiteX19" fmla="*/ 5345118 w 5919339"/>
                  <a:gd name="connsiteY19" fmla="*/ 2503714 h 4299857"/>
                  <a:gd name="connsiteX20" fmla="*/ 5524732 w 5919339"/>
                  <a:gd name="connsiteY20" fmla="*/ 2634343 h 4299857"/>
                  <a:gd name="connsiteX21" fmla="*/ 5622704 w 5919339"/>
                  <a:gd name="connsiteY21" fmla="*/ 2667000 h 4299857"/>
                  <a:gd name="connsiteX22" fmla="*/ 5704347 w 5919339"/>
                  <a:gd name="connsiteY22" fmla="*/ 2699657 h 4299857"/>
                  <a:gd name="connsiteX23" fmla="*/ 5720675 w 5919339"/>
                  <a:gd name="connsiteY23" fmla="*/ 2797629 h 4299857"/>
                  <a:gd name="connsiteX24" fmla="*/ 5655361 w 5919339"/>
                  <a:gd name="connsiteY24" fmla="*/ 2960914 h 4299857"/>
                  <a:gd name="connsiteX25" fmla="*/ 5655361 w 5919339"/>
                  <a:gd name="connsiteY25" fmla="*/ 3320143 h 4299857"/>
                  <a:gd name="connsiteX26" fmla="*/ 5818647 w 5919339"/>
                  <a:gd name="connsiteY26" fmla="*/ 3614057 h 4299857"/>
                  <a:gd name="connsiteX27" fmla="*/ 5883961 w 5919339"/>
                  <a:gd name="connsiteY27" fmla="*/ 3810000 h 4299857"/>
                  <a:gd name="connsiteX28" fmla="*/ 5916618 w 5919339"/>
                  <a:gd name="connsiteY28" fmla="*/ 4022272 h 4299857"/>
                  <a:gd name="connsiteX29" fmla="*/ 5867632 w 5919339"/>
                  <a:gd name="connsiteY29" fmla="*/ 4299857 h 4299857"/>
                  <a:gd name="connsiteX0" fmla="*/ 0 w 5909814"/>
                  <a:gd name="connsiteY0" fmla="*/ 117156 h 4299857"/>
                  <a:gd name="connsiteX1" fmla="*/ 273736 w 5909814"/>
                  <a:gd name="connsiteY1" fmla="*/ 283029 h 4299857"/>
                  <a:gd name="connsiteX2" fmla="*/ 551322 w 5909814"/>
                  <a:gd name="connsiteY2" fmla="*/ 495300 h 4299857"/>
                  <a:gd name="connsiteX3" fmla="*/ 959536 w 5909814"/>
                  <a:gd name="connsiteY3" fmla="*/ 642257 h 4299857"/>
                  <a:gd name="connsiteX4" fmla="*/ 1531036 w 5909814"/>
                  <a:gd name="connsiteY4" fmla="*/ 642257 h 4299857"/>
                  <a:gd name="connsiteX5" fmla="*/ 2151522 w 5909814"/>
                  <a:gd name="connsiteY5" fmla="*/ 429986 h 4299857"/>
                  <a:gd name="connsiteX6" fmla="*/ 2592393 w 5909814"/>
                  <a:gd name="connsiteY6" fmla="*/ 201386 h 4299857"/>
                  <a:gd name="connsiteX7" fmla="*/ 2918964 w 5909814"/>
                  <a:gd name="connsiteY7" fmla="*/ 70757 h 4299857"/>
                  <a:gd name="connsiteX8" fmla="*/ 3098579 w 5909814"/>
                  <a:gd name="connsiteY8" fmla="*/ 5443 h 4299857"/>
                  <a:gd name="connsiteX9" fmla="*/ 3310850 w 5909814"/>
                  <a:gd name="connsiteY9" fmla="*/ 103414 h 4299857"/>
                  <a:gd name="connsiteX10" fmla="*/ 3539450 w 5909814"/>
                  <a:gd name="connsiteY10" fmla="*/ 332014 h 4299857"/>
                  <a:gd name="connsiteX11" fmla="*/ 3604764 w 5909814"/>
                  <a:gd name="connsiteY11" fmla="*/ 478972 h 4299857"/>
                  <a:gd name="connsiteX12" fmla="*/ 3621093 w 5909814"/>
                  <a:gd name="connsiteY12" fmla="*/ 772886 h 4299857"/>
                  <a:gd name="connsiteX13" fmla="*/ 3637422 w 5909814"/>
                  <a:gd name="connsiteY13" fmla="*/ 1099457 h 4299857"/>
                  <a:gd name="connsiteX14" fmla="*/ 3866022 w 5909814"/>
                  <a:gd name="connsiteY14" fmla="*/ 1393372 h 4299857"/>
                  <a:gd name="connsiteX15" fmla="*/ 4094622 w 5909814"/>
                  <a:gd name="connsiteY15" fmla="*/ 1785257 h 4299857"/>
                  <a:gd name="connsiteX16" fmla="*/ 4453850 w 5909814"/>
                  <a:gd name="connsiteY16" fmla="*/ 2030186 h 4299857"/>
                  <a:gd name="connsiteX17" fmla="*/ 4731436 w 5909814"/>
                  <a:gd name="connsiteY17" fmla="*/ 2242457 h 4299857"/>
                  <a:gd name="connsiteX18" fmla="*/ 5074336 w 5909814"/>
                  <a:gd name="connsiteY18" fmla="*/ 2373086 h 4299857"/>
                  <a:gd name="connsiteX19" fmla="*/ 5335593 w 5909814"/>
                  <a:gd name="connsiteY19" fmla="*/ 2503714 h 4299857"/>
                  <a:gd name="connsiteX20" fmla="*/ 5515207 w 5909814"/>
                  <a:gd name="connsiteY20" fmla="*/ 2634343 h 4299857"/>
                  <a:gd name="connsiteX21" fmla="*/ 5613179 w 5909814"/>
                  <a:gd name="connsiteY21" fmla="*/ 2667000 h 4299857"/>
                  <a:gd name="connsiteX22" fmla="*/ 5694822 w 5909814"/>
                  <a:gd name="connsiteY22" fmla="*/ 2699657 h 4299857"/>
                  <a:gd name="connsiteX23" fmla="*/ 5711150 w 5909814"/>
                  <a:gd name="connsiteY23" fmla="*/ 2797629 h 4299857"/>
                  <a:gd name="connsiteX24" fmla="*/ 5645836 w 5909814"/>
                  <a:gd name="connsiteY24" fmla="*/ 2960914 h 4299857"/>
                  <a:gd name="connsiteX25" fmla="*/ 5645836 w 5909814"/>
                  <a:gd name="connsiteY25" fmla="*/ 3320143 h 4299857"/>
                  <a:gd name="connsiteX26" fmla="*/ 5809122 w 5909814"/>
                  <a:gd name="connsiteY26" fmla="*/ 3614057 h 4299857"/>
                  <a:gd name="connsiteX27" fmla="*/ 5874436 w 5909814"/>
                  <a:gd name="connsiteY27" fmla="*/ 3810000 h 4299857"/>
                  <a:gd name="connsiteX28" fmla="*/ 5907093 w 5909814"/>
                  <a:gd name="connsiteY28" fmla="*/ 4022272 h 4299857"/>
                  <a:gd name="connsiteX29" fmla="*/ 5858107 w 5909814"/>
                  <a:gd name="connsiteY29" fmla="*/ 4299857 h 429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09814" h="4299857">
                    <a:moveTo>
                      <a:pt x="0" y="117156"/>
                    </a:moveTo>
                    <a:cubicBezTo>
                      <a:pt x="89154" y="232602"/>
                      <a:pt x="181849" y="220005"/>
                      <a:pt x="273736" y="283029"/>
                    </a:cubicBezTo>
                    <a:cubicBezTo>
                      <a:pt x="365623" y="346053"/>
                      <a:pt x="437022" y="435429"/>
                      <a:pt x="551322" y="495300"/>
                    </a:cubicBezTo>
                    <a:cubicBezTo>
                      <a:pt x="665622" y="555171"/>
                      <a:pt x="796250" y="617764"/>
                      <a:pt x="959536" y="642257"/>
                    </a:cubicBezTo>
                    <a:cubicBezTo>
                      <a:pt x="1122822" y="666750"/>
                      <a:pt x="1332372" y="677636"/>
                      <a:pt x="1531036" y="642257"/>
                    </a:cubicBezTo>
                    <a:cubicBezTo>
                      <a:pt x="1729700" y="606878"/>
                      <a:pt x="1974629" y="503464"/>
                      <a:pt x="2151522" y="429986"/>
                    </a:cubicBezTo>
                    <a:cubicBezTo>
                      <a:pt x="2328415" y="356508"/>
                      <a:pt x="2464486" y="261258"/>
                      <a:pt x="2592393" y="201386"/>
                    </a:cubicBezTo>
                    <a:cubicBezTo>
                      <a:pt x="2720300" y="141515"/>
                      <a:pt x="2834600" y="103414"/>
                      <a:pt x="2918964" y="70757"/>
                    </a:cubicBezTo>
                    <a:cubicBezTo>
                      <a:pt x="3003328" y="38100"/>
                      <a:pt x="3033265" y="0"/>
                      <a:pt x="3098579" y="5443"/>
                    </a:cubicBezTo>
                    <a:cubicBezTo>
                      <a:pt x="3163893" y="10886"/>
                      <a:pt x="3237372" y="48986"/>
                      <a:pt x="3310850" y="103414"/>
                    </a:cubicBezTo>
                    <a:cubicBezTo>
                      <a:pt x="3384328" y="157842"/>
                      <a:pt x="3490464" y="269421"/>
                      <a:pt x="3539450" y="332014"/>
                    </a:cubicBezTo>
                    <a:cubicBezTo>
                      <a:pt x="3588436" y="394607"/>
                      <a:pt x="3591157" y="405493"/>
                      <a:pt x="3604764" y="478972"/>
                    </a:cubicBezTo>
                    <a:cubicBezTo>
                      <a:pt x="3618371" y="552451"/>
                      <a:pt x="3615650" y="669472"/>
                      <a:pt x="3621093" y="772886"/>
                    </a:cubicBezTo>
                    <a:cubicBezTo>
                      <a:pt x="3626536" y="876300"/>
                      <a:pt x="3596601" y="996043"/>
                      <a:pt x="3637422" y="1099457"/>
                    </a:cubicBezTo>
                    <a:cubicBezTo>
                      <a:pt x="3678243" y="1202871"/>
                      <a:pt x="3789822" y="1279072"/>
                      <a:pt x="3866022" y="1393372"/>
                    </a:cubicBezTo>
                    <a:cubicBezTo>
                      <a:pt x="3942222" y="1507672"/>
                      <a:pt x="3996651" y="1679121"/>
                      <a:pt x="4094622" y="1785257"/>
                    </a:cubicBezTo>
                    <a:cubicBezTo>
                      <a:pt x="4192593" y="1891393"/>
                      <a:pt x="4347714" y="1953986"/>
                      <a:pt x="4453850" y="2030186"/>
                    </a:cubicBezTo>
                    <a:cubicBezTo>
                      <a:pt x="4559986" y="2106386"/>
                      <a:pt x="4628022" y="2185307"/>
                      <a:pt x="4731436" y="2242457"/>
                    </a:cubicBezTo>
                    <a:cubicBezTo>
                      <a:pt x="4834850" y="2299607"/>
                      <a:pt x="4973643" y="2329543"/>
                      <a:pt x="5074336" y="2373086"/>
                    </a:cubicBezTo>
                    <a:cubicBezTo>
                      <a:pt x="5175029" y="2416629"/>
                      <a:pt x="5262115" y="2460171"/>
                      <a:pt x="5335593" y="2503714"/>
                    </a:cubicBezTo>
                    <a:cubicBezTo>
                      <a:pt x="5409072" y="2547257"/>
                      <a:pt x="5468943" y="2607129"/>
                      <a:pt x="5515207" y="2634343"/>
                    </a:cubicBezTo>
                    <a:cubicBezTo>
                      <a:pt x="5561471" y="2661557"/>
                      <a:pt x="5583243" y="2656114"/>
                      <a:pt x="5613179" y="2667000"/>
                    </a:cubicBezTo>
                    <a:cubicBezTo>
                      <a:pt x="5643115" y="2677886"/>
                      <a:pt x="5678494" y="2677886"/>
                      <a:pt x="5694822" y="2699657"/>
                    </a:cubicBezTo>
                    <a:cubicBezTo>
                      <a:pt x="5711150" y="2721428"/>
                      <a:pt x="5719314" y="2754086"/>
                      <a:pt x="5711150" y="2797629"/>
                    </a:cubicBezTo>
                    <a:cubicBezTo>
                      <a:pt x="5702986" y="2841172"/>
                      <a:pt x="5656722" y="2873828"/>
                      <a:pt x="5645836" y="2960914"/>
                    </a:cubicBezTo>
                    <a:cubicBezTo>
                      <a:pt x="5634950" y="3048000"/>
                      <a:pt x="5618622" y="3211286"/>
                      <a:pt x="5645836" y="3320143"/>
                    </a:cubicBezTo>
                    <a:cubicBezTo>
                      <a:pt x="5673050" y="3429000"/>
                      <a:pt x="5771022" y="3532414"/>
                      <a:pt x="5809122" y="3614057"/>
                    </a:cubicBezTo>
                    <a:cubicBezTo>
                      <a:pt x="5847222" y="3695700"/>
                      <a:pt x="5858108" y="3741964"/>
                      <a:pt x="5874436" y="3810000"/>
                    </a:cubicBezTo>
                    <a:cubicBezTo>
                      <a:pt x="5890765" y="3878036"/>
                      <a:pt x="5909814" y="3940629"/>
                      <a:pt x="5907093" y="4022272"/>
                    </a:cubicBezTo>
                    <a:cubicBezTo>
                      <a:pt x="5904372" y="4103915"/>
                      <a:pt x="5858107" y="4299857"/>
                      <a:pt x="5858107" y="4299857"/>
                    </a:cubicBezTo>
                  </a:path>
                </a:pathLst>
              </a:custGeom>
              <a:ln w="127000">
                <a:solidFill>
                  <a:srgbClr val="FFFF00"/>
                </a:solidFill>
                <a:prstDash val="sysDot"/>
                <a:tailEnd type="triangle" w="sm" len="med"/>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2183667" y="1828800"/>
                <a:ext cx="2235933" cy="523220"/>
              </a:xfrm>
              <a:prstGeom prst="rect">
                <a:avLst/>
              </a:prstGeom>
              <a:solidFill>
                <a:schemeClr val="bg1">
                  <a:lumMod val="85000"/>
                </a:schemeClr>
              </a:solidFill>
              <a:effectLst/>
            </p:spPr>
            <p:txBody>
              <a:bodyPr wrap="none" rtlCol="0">
                <a:spAutoFit/>
              </a:bodyPr>
              <a:lstStyle/>
              <a:p>
                <a:pPr marL="0"/>
                <a:r>
                  <a:rPr lang="en-US" sz="2800" b="1" dirty="0" smtClean="0">
                    <a:solidFill>
                      <a:srgbClr val="FFFF00"/>
                    </a:solidFill>
                    <a:effectLst>
                      <a:outerShdw dist="50800" dir="7200000" algn="ctr" rotWithShape="0">
                        <a:schemeClr val="tx1"/>
                      </a:outerShdw>
                    </a:effectLst>
                  </a:rPr>
                  <a:t>Coastal Route</a:t>
                </a:r>
              </a:p>
            </p:txBody>
          </p:sp>
        </p:grpSp>
        <p:grpSp>
          <p:nvGrpSpPr>
            <p:cNvPr id="8" name="Group 58"/>
            <p:cNvGrpSpPr/>
            <p:nvPr/>
          </p:nvGrpSpPr>
          <p:grpSpPr>
            <a:xfrm>
              <a:off x="2090057" y="0"/>
              <a:ext cx="4718957" cy="3314700"/>
              <a:chOff x="2090057" y="0"/>
              <a:chExt cx="4718957" cy="3314700"/>
            </a:xfrm>
          </p:grpSpPr>
          <p:sp>
            <p:nvSpPr>
              <p:cNvPr id="33" name="TextBox 32"/>
              <p:cNvSpPr txBox="1"/>
              <p:nvPr/>
            </p:nvSpPr>
            <p:spPr>
              <a:xfrm>
                <a:off x="2556013" y="0"/>
                <a:ext cx="1863587" cy="523220"/>
              </a:xfrm>
              <a:prstGeom prst="rect">
                <a:avLst/>
              </a:prstGeom>
              <a:solidFill>
                <a:schemeClr val="bg1">
                  <a:lumMod val="75000"/>
                </a:schemeClr>
              </a:solidFill>
              <a:effectLst/>
            </p:spPr>
            <p:txBody>
              <a:bodyPr wrap="none" rtlCol="0">
                <a:spAutoFit/>
              </a:bodyPr>
              <a:lstStyle/>
              <a:p>
                <a:pPr marL="0"/>
                <a:r>
                  <a:rPr lang="en-US" sz="2800" b="1" dirty="0" smtClean="0">
                    <a:solidFill>
                      <a:srgbClr val="FF0000"/>
                    </a:solidFill>
                    <a:effectLst>
                      <a:outerShdw dist="38100" dir="7200000" algn="ctr" rotWithShape="0">
                        <a:schemeClr val="bg1"/>
                      </a:outerShdw>
                    </a:effectLst>
                  </a:rPr>
                  <a:t>Land Route</a:t>
                </a:r>
              </a:p>
            </p:txBody>
          </p:sp>
          <p:grpSp>
            <p:nvGrpSpPr>
              <p:cNvPr id="9" name="Group 30"/>
              <p:cNvGrpSpPr/>
              <p:nvPr/>
            </p:nvGrpSpPr>
            <p:grpSpPr>
              <a:xfrm>
                <a:off x="2090057" y="244929"/>
                <a:ext cx="4718957" cy="3069771"/>
                <a:chOff x="2090057" y="244929"/>
                <a:chExt cx="4718957" cy="3069771"/>
              </a:xfrm>
            </p:grpSpPr>
            <p:sp>
              <p:nvSpPr>
                <p:cNvPr id="18" name="Freeform 17"/>
                <p:cNvSpPr/>
                <p:nvPr/>
              </p:nvSpPr>
              <p:spPr>
                <a:xfrm>
                  <a:off x="2090057" y="244929"/>
                  <a:ext cx="4718957" cy="3069771"/>
                </a:xfrm>
                <a:custGeom>
                  <a:avLst/>
                  <a:gdLst>
                    <a:gd name="connsiteX0" fmla="*/ 0 w 4718957"/>
                    <a:gd name="connsiteY0" fmla="*/ 0 h 3069771"/>
                    <a:gd name="connsiteX1" fmla="*/ 604157 w 4718957"/>
                    <a:gd name="connsiteY1" fmla="*/ 326571 h 3069771"/>
                    <a:gd name="connsiteX2" fmla="*/ 1191986 w 4718957"/>
                    <a:gd name="connsiteY2" fmla="*/ 408214 h 3069771"/>
                    <a:gd name="connsiteX3" fmla="*/ 1812472 w 4718957"/>
                    <a:gd name="connsiteY3" fmla="*/ 326571 h 3069771"/>
                    <a:gd name="connsiteX4" fmla="*/ 2514600 w 4718957"/>
                    <a:gd name="connsiteY4" fmla="*/ 179614 h 3069771"/>
                    <a:gd name="connsiteX5" fmla="*/ 2971800 w 4718957"/>
                    <a:gd name="connsiteY5" fmla="*/ 114300 h 3069771"/>
                    <a:gd name="connsiteX6" fmla="*/ 3282043 w 4718957"/>
                    <a:gd name="connsiteY6" fmla="*/ 326571 h 3069771"/>
                    <a:gd name="connsiteX7" fmla="*/ 3690257 w 4718957"/>
                    <a:gd name="connsiteY7" fmla="*/ 734785 h 3069771"/>
                    <a:gd name="connsiteX8" fmla="*/ 4049486 w 4718957"/>
                    <a:gd name="connsiteY8" fmla="*/ 1143000 h 3069771"/>
                    <a:gd name="connsiteX9" fmla="*/ 4163786 w 4718957"/>
                    <a:gd name="connsiteY9" fmla="*/ 1600200 h 3069771"/>
                    <a:gd name="connsiteX10" fmla="*/ 4229100 w 4718957"/>
                    <a:gd name="connsiteY10" fmla="*/ 2090057 h 3069771"/>
                    <a:gd name="connsiteX11" fmla="*/ 4457700 w 4718957"/>
                    <a:gd name="connsiteY11" fmla="*/ 2645228 h 3069771"/>
                    <a:gd name="connsiteX12" fmla="*/ 4718957 w 4718957"/>
                    <a:gd name="connsiteY12" fmla="*/ 3069771 h 3069771"/>
                    <a:gd name="connsiteX13" fmla="*/ 4718957 w 4718957"/>
                    <a:gd name="connsiteY13" fmla="*/ 3069771 h 30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18957" h="3069771">
                      <a:moveTo>
                        <a:pt x="0" y="0"/>
                      </a:moveTo>
                      <a:cubicBezTo>
                        <a:pt x="202746" y="129267"/>
                        <a:pt x="405493" y="258535"/>
                        <a:pt x="604157" y="326571"/>
                      </a:cubicBezTo>
                      <a:cubicBezTo>
                        <a:pt x="802821" y="394607"/>
                        <a:pt x="990600" y="408214"/>
                        <a:pt x="1191986" y="408214"/>
                      </a:cubicBezTo>
                      <a:cubicBezTo>
                        <a:pt x="1393372" y="408214"/>
                        <a:pt x="1592036" y="364671"/>
                        <a:pt x="1812472" y="326571"/>
                      </a:cubicBezTo>
                      <a:cubicBezTo>
                        <a:pt x="2032908" y="288471"/>
                        <a:pt x="2321379" y="214992"/>
                        <a:pt x="2514600" y="179614"/>
                      </a:cubicBezTo>
                      <a:cubicBezTo>
                        <a:pt x="2707821" y="144236"/>
                        <a:pt x="2843893" y="89807"/>
                        <a:pt x="2971800" y="114300"/>
                      </a:cubicBezTo>
                      <a:cubicBezTo>
                        <a:pt x="3099707" y="138793"/>
                        <a:pt x="3162300" y="223157"/>
                        <a:pt x="3282043" y="326571"/>
                      </a:cubicBezTo>
                      <a:cubicBezTo>
                        <a:pt x="3401786" y="429985"/>
                        <a:pt x="3562350" y="598714"/>
                        <a:pt x="3690257" y="734785"/>
                      </a:cubicBezTo>
                      <a:cubicBezTo>
                        <a:pt x="3818164" y="870856"/>
                        <a:pt x="3970565" y="998764"/>
                        <a:pt x="4049486" y="1143000"/>
                      </a:cubicBezTo>
                      <a:cubicBezTo>
                        <a:pt x="4128408" y="1287236"/>
                        <a:pt x="4133850" y="1442357"/>
                        <a:pt x="4163786" y="1600200"/>
                      </a:cubicBezTo>
                      <a:cubicBezTo>
                        <a:pt x="4193722" y="1758043"/>
                        <a:pt x="4180114" y="1915886"/>
                        <a:pt x="4229100" y="2090057"/>
                      </a:cubicBezTo>
                      <a:cubicBezTo>
                        <a:pt x="4278086" y="2264228"/>
                        <a:pt x="4376057" y="2481942"/>
                        <a:pt x="4457700" y="2645228"/>
                      </a:cubicBezTo>
                      <a:cubicBezTo>
                        <a:pt x="4539343" y="2808514"/>
                        <a:pt x="4718957" y="3069771"/>
                        <a:pt x="4718957" y="3069771"/>
                      </a:cubicBezTo>
                      <a:lnTo>
                        <a:pt x="4718957" y="3069771"/>
                      </a:lnTo>
                    </a:path>
                  </a:pathLst>
                </a:custGeom>
                <a:ln w="127000">
                  <a:solidFill>
                    <a:srgbClr val="FF0000"/>
                  </a:solidFill>
                  <a:prstDash val="sysDot"/>
                  <a:tailEnd type="triangle" w="sm" len="med"/>
                </a:ln>
                <a:effectLst>
                  <a:outerShdw dist="508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flipH="1">
                  <a:off x="5791200" y="1676400"/>
                  <a:ext cx="381000" cy="533400"/>
                </a:xfrm>
                <a:prstGeom prst="straightConnector1">
                  <a:avLst/>
                </a:prstGeom>
                <a:ln w="127000">
                  <a:solidFill>
                    <a:srgbClr val="FF0000"/>
                  </a:solidFill>
                  <a:prstDash val="sysDot"/>
                  <a:tailEnd type="triangle" w="sm" len="sm"/>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248400" y="1524000"/>
                  <a:ext cx="533400" cy="533400"/>
                </a:xfrm>
                <a:prstGeom prst="line">
                  <a:avLst/>
                </a:prstGeom>
                <a:ln w="127000">
                  <a:solidFill>
                    <a:srgbClr val="FF0000"/>
                  </a:solidFill>
                  <a:prstDash val="sysDot"/>
                  <a:tailEnd type="triangle" w="sm" len="sm"/>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pic>
          <p:nvPicPr>
            <p:cNvPr id="53" name="Picture 2" descr="C:\Users\Claire &amp; Don\Pictures\2011-03-26\002.jpg"/>
            <p:cNvPicPr>
              <a:picLocks noChangeAspect="1" noChangeArrowheads="1"/>
            </p:cNvPicPr>
            <p:nvPr/>
          </p:nvPicPr>
          <p:blipFill>
            <a:blip r:embed="rId2" cstate="print"/>
            <a:srcRect l="50225" t="27457" r="24334" b="67368"/>
            <a:stretch>
              <a:fillRect/>
            </a:stretch>
          </p:blipFill>
          <p:spPr bwMode="auto">
            <a:xfrm>
              <a:off x="304800" y="3657600"/>
              <a:ext cx="5867400" cy="2362200"/>
            </a:xfrm>
            <a:prstGeom prst="rect">
              <a:avLst/>
            </a:prstGeom>
            <a:noFill/>
            <a:ln w="76200">
              <a:solidFill>
                <a:srgbClr val="0070C0"/>
              </a:solidFill>
              <a:miter lim="800000"/>
              <a:headEnd/>
              <a:tailEnd/>
            </a:ln>
          </p:spPr>
        </p:pic>
        <p:sp>
          <p:nvSpPr>
            <p:cNvPr id="54" name="Rectangle 53"/>
            <p:cNvSpPr>
              <a:spLocks noChangeAspect="1"/>
            </p:cNvSpPr>
            <p:nvPr/>
          </p:nvSpPr>
          <p:spPr>
            <a:xfrm>
              <a:off x="804672" y="3886200"/>
              <a:ext cx="274320" cy="285551"/>
            </a:xfrm>
            <a:prstGeom prst="rect">
              <a:avLst/>
            </a:prstGeom>
            <a:solidFill>
              <a:srgbClr val="FF00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lowchart: Extract 54"/>
            <p:cNvSpPr>
              <a:spLocks noChangeAspect="1"/>
            </p:cNvSpPr>
            <p:nvPr/>
          </p:nvSpPr>
          <p:spPr>
            <a:xfrm>
              <a:off x="713232" y="4974336"/>
              <a:ext cx="402336" cy="335046"/>
            </a:xfrm>
            <a:prstGeom prst="flowChartExtract">
              <a:avLst/>
            </a:prstGeom>
            <a:solidFill>
              <a:srgbClr val="FFFF00"/>
            </a:solidFill>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6" name="TextBox 35"/>
            <p:cNvSpPr txBox="1">
              <a:spLocks noChangeArrowheads="1"/>
            </p:cNvSpPr>
            <p:nvPr/>
          </p:nvSpPr>
          <p:spPr bwMode="auto">
            <a:xfrm rot="1128873">
              <a:off x="75344" y="2693975"/>
              <a:ext cx="6910449" cy="769441"/>
            </a:xfrm>
            <a:prstGeom prst="rect">
              <a:avLst/>
            </a:prstGeom>
            <a:ln w="9525">
              <a:noFill/>
              <a:miter lim="800000"/>
              <a:headEnd/>
              <a:tailEnd/>
            </a:ln>
          </p:spPr>
          <p:txBody>
            <a:bodyPr wrap="square">
              <a:spAutoFit/>
            </a:bodyPr>
            <a:lstStyle/>
            <a:p>
              <a:r>
                <a:rPr lang="en-US" sz="4400" b="1" dirty="0" smtClean="0">
                  <a:solidFill>
                    <a:srgbClr val="FF0000"/>
                  </a:solidFill>
                  <a:latin typeface="Tempus Sans ITC" pitchFamily="82" charset="0"/>
                </a:rPr>
                <a:t>What were these routes like?</a:t>
              </a:r>
              <a:endParaRPr lang="en-US" sz="4400" b="1" dirty="0">
                <a:solidFill>
                  <a:srgbClr val="FF0000"/>
                </a:solidFill>
                <a:latin typeface="Tempus Sans ITC" pitchFamily="82" charset="0"/>
              </a:endParaRPr>
            </a:p>
          </p:txBody>
        </p:sp>
      </p:grpSp>
      <p:grpSp>
        <p:nvGrpSpPr>
          <p:cNvPr id="66" name="Group 65"/>
          <p:cNvGrpSpPr/>
          <p:nvPr/>
        </p:nvGrpSpPr>
        <p:grpSpPr>
          <a:xfrm>
            <a:off x="0" y="0"/>
            <a:ext cx="9144000" cy="6858000"/>
            <a:chOff x="0" y="0"/>
            <a:chExt cx="9144000" cy="6858000"/>
          </a:xfrm>
        </p:grpSpPr>
        <p:grpSp>
          <p:nvGrpSpPr>
            <p:cNvPr id="64" name="Group 63"/>
            <p:cNvGrpSpPr/>
            <p:nvPr/>
          </p:nvGrpSpPr>
          <p:grpSpPr>
            <a:xfrm>
              <a:off x="0" y="0"/>
              <a:ext cx="9144000" cy="6858000"/>
              <a:chOff x="0" y="0"/>
              <a:chExt cx="9144000" cy="6858000"/>
            </a:xfrm>
          </p:grpSpPr>
          <p:pic>
            <p:nvPicPr>
              <p:cNvPr id="62" name="Picture 4" descr="http://www2.nau.edu/rcb7/namQ.jpg"/>
              <p:cNvPicPr>
                <a:picLocks noChangeAspect="1" noChangeArrowheads="1"/>
              </p:cNvPicPr>
              <p:nvPr/>
            </p:nvPicPr>
            <p:blipFill>
              <a:blip r:embed="rId3" cstate="print"/>
              <a:srcRect t="12024" b="10339"/>
              <a:stretch>
                <a:fillRect/>
              </a:stretch>
            </p:blipFill>
            <p:spPr bwMode="auto">
              <a:xfrm>
                <a:off x="0" y="0"/>
                <a:ext cx="9144000" cy="6858000"/>
              </a:xfrm>
              <a:prstGeom prst="rect">
                <a:avLst/>
              </a:prstGeom>
              <a:noFill/>
              <a:ln w="9525">
                <a:noFill/>
                <a:miter lim="800000"/>
                <a:headEnd/>
                <a:tailEnd/>
              </a:ln>
            </p:spPr>
          </p:pic>
          <p:sp useBgFill="1">
            <p:nvSpPr>
              <p:cNvPr id="63" name="TextBox 62"/>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grpSp>
        <p:sp>
          <p:nvSpPr>
            <p:cNvPr id="65" name="Rectangle 3"/>
            <p:cNvSpPr>
              <a:spLocks noChangeArrowheads="1"/>
            </p:cNvSpPr>
            <p:nvPr/>
          </p:nvSpPr>
          <p:spPr bwMode="auto">
            <a:xfrm>
              <a:off x="6173956" y="6550223"/>
              <a:ext cx="2970044" cy="307777"/>
            </a:xfrm>
            <a:prstGeom prst="rect">
              <a:avLst/>
            </a:prstGeom>
            <a:solidFill>
              <a:schemeClr val="tx2">
                <a:lumMod val="60000"/>
                <a:lumOff val="40000"/>
              </a:schemeClr>
            </a:solidFill>
            <a:ln w="9525">
              <a:noFill/>
              <a:miter lim="800000"/>
              <a:headEnd/>
              <a:tailEnd/>
            </a:ln>
          </p:spPr>
          <p:txBody>
            <a:bodyPr wrap="none">
              <a:spAutoFit/>
            </a:bodyPr>
            <a:lstStyle/>
            <a:p>
              <a:r>
                <a:rPr lang="en-US" sz="1400" dirty="0">
                  <a:latin typeface="Calibri" pitchFamily="34" charset="0"/>
                </a:rPr>
                <a:t>http://www2.nau.edu/rcb7/namQ.jpg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9"/>
                                        </p:tgtEl>
                                      </p:cBhvr>
                                    </p:animEffect>
                                    <p:set>
                                      <p:cBhvr>
                                        <p:cTn id="7" dur="1" fill="hold">
                                          <p:stCondLst>
                                            <p:cond delay="999"/>
                                          </p:stCondLst>
                                        </p:cTn>
                                        <p:tgtEl>
                                          <p:spTgt spid="5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http://www2.nau.edu/rcb7/namQ.jpg"/>
          <p:cNvPicPr>
            <a:picLocks noChangeAspect="1" noChangeArrowheads="1"/>
          </p:cNvPicPr>
          <p:nvPr/>
        </p:nvPicPr>
        <p:blipFill>
          <a:blip r:embed="rId2" cstate="print"/>
          <a:srcRect t="12024" b="10339"/>
          <a:stretch>
            <a:fillRect/>
          </a:stretch>
        </p:blipFill>
        <p:spPr bwMode="auto">
          <a:xfrm>
            <a:off x="0" y="0"/>
            <a:ext cx="9144000" cy="6858000"/>
          </a:xfrm>
          <a:prstGeom prst="rect">
            <a:avLst/>
          </a:prstGeom>
          <a:noFill/>
          <a:ln w="9525">
            <a:noFill/>
            <a:miter lim="800000"/>
            <a:headEnd/>
            <a:tailEnd/>
          </a:ln>
        </p:spPr>
      </p:pic>
      <p:sp>
        <p:nvSpPr>
          <p:cNvPr id="29699" name="Rectangle 3"/>
          <p:cNvSpPr>
            <a:spLocks noChangeArrowheads="1"/>
          </p:cNvSpPr>
          <p:nvPr/>
        </p:nvSpPr>
        <p:spPr bwMode="auto">
          <a:xfrm>
            <a:off x="6173956" y="6550223"/>
            <a:ext cx="2970044" cy="307777"/>
          </a:xfrm>
          <a:prstGeom prst="rect">
            <a:avLst/>
          </a:prstGeom>
          <a:solidFill>
            <a:schemeClr val="tx2">
              <a:lumMod val="60000"/>
              <a:lumOff val="40000"/>
            </a:schemeClr>
          </a:solidFill>
          <a:ln w="9525">
            <a:noFill/>
            <a:miter lim="800000"/>
            <a:headEnd/>
            <a:tailEnd/>
          </a:ln>
        </p:spPr>
        <p:txBody>
          <a:bodyPr wrap="none">
            <a:spAutoFit/>
          </a:bodyPr>
          <a:lstStyle/>
          <a:p>
            <a:r>
              <a:rPr lang="en-US" sz="1400" dirty="0">
                <a:latin typeface="Calibri" pitchFamily="34" charset="0"/>
              </a:rPr>
              <a:t>http://www2.nau.edu/rcb7/namQ.jpg</a:t>
            </a:r>
          </a:p>
        </p:txBody>
      </p:sp>
      <p:sp>
        <p:nvSpPr>
          <p:cNvPr id="10" name="Freeform 9"/>
          <p:cNvSpPr/>
          <p:nvPr/>
        </p:nvSpPr>
        <p:spPr>
          <a:xfrm>
            <a:off x="1066800" y="-12914"/>
            <a:ext cx="2524932" cy="4786392"/>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932" h="4786392">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cubicBezTo>
                  <a:pt x="1822342" y="2970507"/>
                  <a:pt x="1843007" y="3115158"/>
                  <a:pt x="1905000" y="3298555"/>
                </a:cubicBezTo>
                <a:cubicBezTo>
                  <a:pt x="1966993" y="3481952"/>
                  <a:pt x="2080647" y="3639518"/>
                  <a:pt x="2183969" y="3887491"/>
                </a:cubicBezTo>
                <a:cubicBezTo>
                  <a:pt x="2287291" y="4135464"/>
                  <a:pt x="2475854" y="4646907"/>
                  <a:pt x="2524932" y="4786392"/>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038600" y="3124200"/>
            <a:ext cx="2822439" cy="769441"/>
          </a:xfrm>
          <a:prstGeom prst="rect">
            <a:avLst/>
          </a:prstGeom>
          <a:solidFill>
            <a:schemeClr val="bg1"/>
          </a:solid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cxnSp>
        <p:nvCxnSpPr>
          <p:cNvPr id="18" name="Straight Connector 17"/>
          <p:cNvCxnSpPr/>
          <p:nvPr/>
        </p:nvCxnSpPr>
        <p:spPr>
          <a:xfrm>
            <a:off x="2590800" y="1219200"/>
            <a:ext cx="228600" cy="10668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24200" y="2438400"/>
            <a:ext cx="2316083" cy="584775"/>
          </a:xfrm>
          <a:prstGeom prst="rect">
            <a:avLst/>
          </a:prstGeom>
          <a:noFill/>
        </p:spPr>
        <p:txBody>
          <a:bodyPr wrap="none" rtlCol="0">
            <a:spAutoFit/>
          </a:bodyPr>
          <a:lstStyle/>
          <a:p>
            <a:pPr marL="0"/>
            <a:r>
              <a:rPr lang="en-US" sz="3200" b="1" dirty="0" smtClean="0">
                <a:solidFill>
                  <a:srgbClr val="FF0000"/>
                </a:solidFill>
              </a:rPr>
              <a:t>surface view</a:t>
            </a:r>
          </a:p>
        </p:txBody>
      </p:sp>
      <p:sp>
        <p:nvSpPr>
          <p:cNvPr id="20" name="TextBox 19"/>
          <p:cNvSpPr txBox="1"/>
          <p:nvPr/>
        </p:nvSpPr>
        <p:spPr>
          <a:xfrm>
            <a:off x="990600" y="609600"/>
            <a:ext cx="4038600" cy="1338828"/>
          </a:xfrm>
          <a:prstGeom prst="rect">
            <a:avLst/>
          </a:prstGeom>
          <a:noFill/>
        </p:spPr>
        <p:txBody>
          <a:bodyPr wrap="square" rtlCol="0">
            <a:spAutoFit/>
          </a:bodyPr>
          <a:lstStyle/>
          <a:p>
            <a:pPr marL="0"/>
            <a:r>
              <a:rPr lang="en-US" sz="2400" b="1" dirty="0" smtClean="0">
                <a:solidFill>
                  <a:srgbClr val="FF0000"/>
                </a:solidFill>
                <a:effectLst>
                  <a:outerShdw dist="50800" dir="5400000" algn="ctr" rotWithShape="0">
                    <a:schemeClr val="tx1"/>
                  </a:outerShdw>
                </a:effectLst>
              </a:rPr>
              <a:t> 	    between the</a:t>
            </a:r>
          </a:p>
          <a:p>
            <a:pPr marL="0"/>
            <a:endParaRPr lang="en-US" sz="900" b="1" dirty="0" smtClean="0">
              <a:solidFill>
                <a:srgbClr val="FF0000"/>
              </a:solidFill>
              <a:effectLst>
                <a:outerShdw dist="50800" dir="5400000" algn="ctr" rotWithShape="0">
                  <a:schemeClr val="tx1"/>
                </a:outerShdw>
              </a:effectLst>
            </a:endParaRPr>
          </a:p>
          <a:p>
            <a:r>
              <a:rPr lang="en-US" sz="2400" b="1" dirty="0" smtClean="0">
                <a:solidFill>
                  <a:srgbClr val="FF0000"/>
                </a:solidFill>
                <a:effectLst>
                  <a:outerShdw dist="50800" dir="5400000" algn="ctr" rotWithShape="0">
                    <a:schemeClr val="tx1"/>
                  </a:outerShdw>
                </a:effectLst>
              </a:rPr>
              <a:t>Cordilleran 	    </a:t>
            </a:r>
            <a:r>
              <a:rPr lang="en-US" sz="2400" b="1" dirty="0" err="1" smtClean="0">
                <a:solidFill>
                  <a:srgbClr val="FF0000"/>
                </a:solidFill>
                <a:effectLst>
                  <a:outerShdw dist="50800" dir="5400000" algn="ctr" rotWithShape="0">
                    <a:schemeClr val="tx1"/>
                  </a:outerShdw>
                </a:effectLst>
              </a:rPr>
              <a:t>Laurentide</a:t>
            </a:r>
            <a:endParaRPr lang="en-US" sz="2400" b="1" dirty="0" smtClean="0">
              <a:solidFill>
                <a:srgbClr val="FF0000"/>
              </a:solidFill>
              <a:effectLst>
                <a:outerShdw dist="50800" dir="5400000" algn="ctr" rotWithShape="0">
                  <a:schemeClr val="tx1"/>
                </a:outerShdw>
              </a:effectLst>
            </a:endParaRPr>
          </a:p>
          <a:p>
            <a:r>
              <a:rPr lang="en-US" sz="2400" b="1" dirty="0" smtClean="0">
                <a:solidFill>
                  <a:srgbClr val="FF0000"/>
                </a:solidFill>
                <a:effectLst>
                  <a:outerShdw dist="50800" dir="5400000" algn="ctr" rotWithShape="0">
                    <a:schemeClr val="tx1"/>
                  </a:outerShdw>
                </a:effectLst>
              </a:rPr>
              <a:t>       Glacier	        Ice sheet</a:t>
            </a:r>
          </a:p>
        </p:txBody>
      </p:sp>
      <p:sp useBgFill="1">
        <p:nvSpPr>
          <p:cNvPr id="21" name="TextBox 20"/>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2000"/>
                                        <p:tgtEl>
                                          <p:spTgt spid="10"/>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fltVal val="0"/>
                                          </p:val>
                                        </p:tav>
                                        <p:tav tm="100000">
                                          <p:val>
                                            <p:strVal val="#ppt_w"/>
                                          </p:val>
                                        </p:tav>
                                      </p:tavLst>
                                    </p:anim>
                                    <p:anim calcmode="lin" valueType="num">
                                      <p:cBhvr>
                                        <p:cTn id="17" dur="1000" fill="hold"/>
                                        <p:tgtEl>
                                          <p:spTgt spid="20"/>
                                        </p:tgtEl>
                                        <p:attrNameLst>
                                          <p:attrName>ppt_h</p:attrName>
                                        </p:attrNameLst>
                                      </p:cBhvr>
                                      <p:tavLst>
                                        <p:tav tm="0">
                                          <p:val>
                                            <p:fltVal val="0"/>
                                          </p:val>
                                        </p:tav>
                                        <p:tav tm="100000">
                                          <p:val>
                                            <p:strVal val="#ppt_h"/>
                                          </p:val>
                                        </p:tav>
                                      </p:tavLst>
                                    </p:anim>
                                    <p:animEffect transition="in" filter="fade">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1000"/>
                                        <p:tgtEl>
                                          <p:spTgt spid="20"/>
                                        </p:tgtEl>
                                      </p:cBhvr>
                                    </p:animEffect>
                                    <p:set>
                                      <p:cBhvr>
                                        <p:cTn id="23" dur="1" fill="hold">
                                          <p:stCondLst>
                                            <p:cond delay="999"/>
                                          </p:stCondLst>
                                        </p:cTn>
                                        <p:tgtEl>
                                          <p:spTgt spid="20"/>
                                        </p:tgtEl>
                                        <p:attrNameLst>
                                          <p:attrName>style.visibility</p:attrName>
                                        </p:attrNameLst>
                                      </p:cBhvr>
                                      <p:to>
                                        <p:strVal val="hidden"/>
                                      </p:to>
                                    </p:se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p:bldP spid="20" grpId="0"/>
      <p:bldP spid="20" grpId="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2914"/>
            <a:ext cx="9144000" cy="6870914"/>
            <a:chOff x="0" y="-12914"/>
            <a:chExt cx="9144000" cy="6870914"/>
          </a:xfrm>
        </p:grpSpPr>
        <p:pic>
          <p:nvPicPr>
            <p:cNvPr id="14" name="Picture 4" descr="http://www2.nau.edu/rcb7/namQ.jpg"/>
            <p:cNvPicPr>
              <a:picLocks noChangeAspect="1" noChangeArrowheads="1"/>
            </p:cNvPicPr>
            <p:nvPr/>
          </p:nvPicPr>
          <p:blipFill>
            <a:blip r:embed="rId2" cstate="print"/>
            <a:srcRect t="12024" b="10339"/>
            <a:stretch>
              <a:fillRect/>
            </a:stretch>
          </p:blipFill>
          <p:spPr bwMode="auto">
            <a:xfrm>
              <a:off x="0" y="0"/>
              <a:ext cx="9144000" cy="6858000"/>
            </a:xfrm>
            <a:prstGeom prst="rect">
              <a:avLst/>
            </a:prstGeom>
            <a:noFill/>
            <a:ln w="9525">
              <a:noFill/>
              <a:miter lim="800000"/>
              <a:headEnd/>
              <a:tailEnd/>
            </a:ln>
          </p:spPr>
        </p:pic>
        <p:sp>
          <p:nvSpPr>
            <p:cNvPr id="16" name="TextBox 15"/>
            <p:cNvSpPr txBox="1"/>
            <p:nvPr/>
          </p:nvSpPr>
          <p:spPr>
            <a:xfrm>
              <a:off x="4038600" y="3124200"/>
              <a:ext cx="2822439" cy="769441"/>
            </a:xfrm>
            <a:prstGeom prst="rect">
              <a:avLst/>
            </a:prstGeom>
            <a:solidFill>
              <a:schemeClr val="bg1"/>
            </a:solid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cxnSp>
          <p:nvCxnSpPr>
            <p:cNvPr id="17" name="Straight Connector 16"/>
            <p:cNvCxnSpPr/>
            <p:nvPr/>
          </p:nvCxnSpPr>
          <p:spPr>
            <a:xfrm>
              <a:off x="2590800" y="1219200"/>
              <a:ext cx="228600" cy="10668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24200" y="2438400"/>
              <a:ext cx="2316083" cy="584775"/>
            </a:xfrm>
            <a:prstGeom prst="rect">
              <a:avLst/>
            </a:prstGeom>
            <a:noFill/>
          </p:spPr>
          <p:txBody>
            <a:bodyPr wrap="none" rtlCol="0">
              <a:spAutoFit/>
            </a:bodyPr>
            <a:lstStyle/>
            <a:p>
              <a:pPr marL="0"/>
              <a:r>
                <a:rPr lang="en-US" sz="3200" b="1" dirty="0" smtClean="0">
                  <a:solidFill>
                    <a:srgbClr val="FF0000"/>
                  </a:solidFill>
                </a:rPr>
                <a:t>surface view</a:t>
              </a:r>
            </a:p>
          </p:txBody>
        </p:sp>
        <p:sp>
          <p:nvSpPr>
            <p:cNvPr id="21" name="Freeform 20"/>
            <p:cNvSpPr/>
            <p:nvPr/>
          </p:nvSpPr>
          <p:spPr>
            <a:xfrm>
              <a:off x="1066800" y="-12914"/>
              <a:ext cx="2524932" cy="4786392"/>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932" h="4786392">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cubicBezTo>
                    <a:pt x="1822342" y="2970507"/>
                    <a:pt x="1843007" y="3115158"/>
                    <a:pt x="1905000" y="3298555"/>
                  </a:cubicBezTo>
                  <a:cubicBezTo>
                    <a:pt x="1966993" y="3481952"/>
                    <a:pt x="2080647" y="3639518"/>
                    <a:pt x="2183969" y="3887491"/>
                  </a:cubicBezTo>
                  <a:cubicBezTo>
                    <a:pt x="2287291" y="4135464"/>
                    <a:pt x="2475854" y="4646907"/>
                    <a:pt x="2524932" y="4786392"/>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9" name="TextBox 18"/>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grpSp>
      <p:pic>
        <p:nvPicPr>
          <p:cNvPr id="31746" name="Picture 2"/>
          <p:cNvPicPr>
            <a:picLocks noChangeAspect="1" noChangeArrowheads="1"/>
          </p:cNvPicPr>
          <p:nvPr/>
        </p:nvPicPr>
        <p:blipFill>
          <a:blip r:embed="rId3" cstate="print"/>
          <a:srcRect l="20000" t="9000" r="5000" b="6000"/>
          <a:stretch>
            <a:fillRect/>
          </a:stretch>
        </p:blipFill>
        <p:spPr bwMode="auto">
          <a:xfrm rot="2700000">
            <a:off x="-2093976" y="-2152362"/>
            <a:ext cx="9144000" cy="6858000"/>
          </a:xfrm>
          <a:prstGeom prst="rect">
            <a:avLst/>
          </a:prstGeom>
          <a:solidFill>
            <a:srgbClr val="00B0F0"/>
          </a:solidFill>
          <a:ln w="9525">
            <a:noFill/>
            <a:miter lim="800000"/>
            <a:headEnd/>
            <a:tailEnd/>
          </a:ln>
        </p:spPr>
      </p:pic>
      <p:grpSp>
        <p:nvGrpSpPr>
          <p:cNvPr id="23" name="Group 22"/>
          <p:cNvGrpSpPr/>
          <p:nvPr/>
        </p:nvGrpSpPr>
        <p:grpSpPr>
          <a:xfrm>
            <a:off x="-76199" y="1600200"/>
            <a:ext cx="9220200" cy="5334000"/>
            <a:chOff x="-76199" y="1600200"/>
            <a:chExt cx="9220200" cy="5334000"/>
          </a:xfrm>
        </p:grpSpPr>
        <p:sp>
          <p:nvSpPr>
            <p:cNvPr id="7" name="Freeform 6"/>
            <p:cNvSpPr/>
            <p:nvPr/>
          </p:nvSpPr>
          <p:spPr>
            <a:xfrm>
              <a:off x="-76199" y="1600200"/>
              <a:ext cx="9220200" cy="5334000"/>
            </a:xfrm>
            <a:custGeom>
              <a:avLst/>
              <a:gdLst>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303986 w 9333186"/>
                <a:gd name="connsiteY30" fmla="*/ 28378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722883 w 9333186"/>
                <a:gd name="connsiteY37" fmla="*/ 394138 h 5155325"/>
                <a:gd name="connsiteX38" fmla="*/ 5833241 w 9333186"/>
                <a:gd name="connsiteY38" fmla="*/ 362607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29145 w 9333186"/>
                <a:gd name="connsiteY63" fmla="*/ 331076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303986 w 9333186"/>
                <a:gd name="connsiteY30" fmla="*/ 28378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722883 w 9333186"/>
                <a:gd name="connsiteY37" fmla="*/ 394138 h 5155325"/>
                <a:gd name="connsiteX38" fmla="*/ 5833241 w 9333186"/>
                <a:gd name="connsiteY38" fmla="*/ 362607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71164 w 9333186"/>
                <a:gd name="connsiteY63" fmla="*/ 220943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722883 w 9333186"/>
                <a:gd name="connsiteY37" fmla="*/ 394138 h 5155325"/>
                <a:gd name="connsiteX38" fmla="*/ 5833241 w 9333186"/>
                <a:gd name="connsiteY38" fmla="*/ 362607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71164 w 9333186"/>
                <a:gd name="connsiteY63" fmla="*/ 220943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722883 w 9333186"/>
                <a:gd name="connsiteY37" fmla="*/ 394138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71164 w 9333186"/>
                <a:gd name="connsiteY63" fmla="*/ 220943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71164 w 9333186"/>
                <a:gd name="connsiteY63" fmla="*/ 220943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385034 w 9333186"/>
                <a:gd name="connsiteY43" fmla="*/ 346842 h 5155325"/>
                <a:gd name="connsiteX44" fmla="*/ 6321972 w 9333186"/>
                <a:gd name="connsiteY44" fmla="*/ 315311 h 5155325"/>
                <a:gd name="connsiteX45" fmla="*/ 6337738 w 9333186"/>
                <a:gd name="connsiteY45" fmla="*/ 157656 h 5155325"/>
                <a:gd name="connsiteX46" fmla="*/ 6432331 w 9333186"/>
                <a:gd name="connsiteY46" fmla="*/ 126125 h 5155325"/>
                <a:gd name="connsiteX47" fmla="*/ 6621517 w 9333186"/>
                <a:gd name="connsiteY47" fmla="*/ 78828 h 5155325"/>
                <a:gd name="connsiteX48" fmla="*/ 6684579 w 9333186"/>
                <a:gd name="connsiteY48" fmla="*/ 63063 h 5155325"/>
                <a:gd name="connsiteX49" fmla="*/ 6779172 w 9333186"/>
                <a:gd name="connsiteY49" fmla="*/ 47297 h 5155325"/>
                <a:gd name="connsiteX50" fmla="*/ 6842234 w 9333186"/>
                <a:gd name="connsiteY50" fmla="*/ 31532 h 5155325"/>
                <a:gd name="connsiteX51" fmla="*/ 6936827 w 9333186"/>
                <a:gd name="connsiteY51" fmla="*/ 0 h 5155325"/>
                <a:gd name="connsiteX52" fmla="*/ 7630510 w 9333186"/>
                <a:gd name="connsiteY52" fmla="*/ 15766 h 5155325"/>
                <a:gd name="connsiteX53" fmla="*/ 7819696 w 9333186"/>
                <a:gd name="connsiteY53" fmla="*/ 47297 h 5155325"/>
                <a:gd name="connsiteX54" fmla="*/ 7866993 w 9333186"/>
                <a:gd name="connsiteY54" fmla="*/ 63063 h 5155325"/>
                <a:gd name="connsiteX55" fmla="*/ 8103476 w 9333186"/>
                <a:gd name="connsiteY55" fmla="*/ 110359 h 5155325"/>
                <a:gd name="connsiteX56" fmla="*/ 8213834 w 9333186"/>
                <a:gd name="connsiteY56" fmla="*/ 173421 h 5155325"/>
                <a:gd name="connsiteX57" fmla="*/ 8292662 w 9333186"/>
                <a:gd name="connsiteY57" fmla="*/ 189187 h 5155325"/>
                <a:gd name="connsiteX58" fmla="*/ 8339959 w 9333186"/>
                <a:gd name="connsiteY58" fmla="*/ 204952 h 5155325"/>
                <a:gd name="connsiteX59" fmla="*/ 8387255 w 9333186"/>
                <a:gd name="connsiteY59" fmla="*/ 236483 h 5155325"/>
                <a:gd name="connsiteX60" fmla="*/ 8434552 w 9333186"/>
                <a:gd name="connsiteY60" fmla="*/ 283780 h 5155325"/>
                <a:gd name="connsiteX61" fmla="*/ 8481848 w 9333186"/>
                <a:gd name="connsiteY61" fmla="*/ 299545 h 5155325"/>
                <a:gd name="connsiteX62" fmla="*/ 8571164 w 9333186"/>
                <a:gd name="connsiteY62" fmla="*/ 220943 h 5155325"/>
                <a:gd name="connsiteX63" fmla="*/ 8828690 w 9333186"/>
                <a:gd name="connsiteY63" fmla="*/ 394138 h 5155325"/>
                <a:gd name="connsiteX64" fmla="*/ 9002110 w 9333186"/>
                <a:gd name="connsiteY64" fmla="*/ 409904 h 5155325"/>
                <a:gd name="connsiteX65" fmla="*/ 9128234 w 9333186"/>
                <a:gd name="connsiteY65" fmla="*/ 425669 h 5155325"/>
                <a:gd name="connsiteX66" fmla="*/ 9285890 w 9333186"/>
                <a:gd name="connsiteY66" fmla="*/ 504497 h 5155325"/>
                <a:gd name="connsiteX67" fmla="*/ 9333186 w 9333186"/>
                <a:gd name="connsiteY67" fmla="*/ 520263 h 5155325"/>
                <a:gd name="connsiteX68" fmla="*/ 9270124 w 9333186"/>
                <a:gd name="connsiteY68" fmla="*/ 5060732 h 5155325"/>
                <a:gd name="connsiteX69" fmla="*/ 0 w 9333186"/>
                <a:gd name="connsiteY69" fmla="*/ 5155325 h 5155325"/>
                <a:gd name="connsiteX70" fmla="*/ 63062 w 9333186"/>
                <a:gd name="connsiteY70"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385034 w 9333186"/>
                <a:gd name="connsiteY42" fmla="*/ 346842 h 5155325"/>
                <a:gd name="connsiteX43" fmla="*/ 6321972 w 9333186"/>
                <a:gd name="connsiteY43" fmla="*/ 315311 h 5155325"/>
                <a:gd name="connsiteX44" fmla="*/ 6337738 w 9333186"/>
                <a:gd name="connsiteY44" fmla="*/ 157656 h 5155325"/>
                <a:gd name="connsiteX45" fmla="*/ 6432331 w 9333186"/>
                <a:gd name="connsiteY45" fmla="*/ 126125 h 5155325"/>
                <a:gd name="connsiteX46" fmla="*/ 6621517 w 9333186"/>
                <a:gd name="connsiteY46" fmla="*/ 78828 h 5155325"/>
                <a:gd name="connsiteX47" fmla="*/ 6684579 w 9333186"/>
                <a:gd name="connsiteY47" fmla="*/ 63063 h 5155325"/>
                <a:gd name="connsiteX48" fmla="*/ 6779172 w 9333186"/>
                <a:gd name="connsiteY48" fmla="*/ 47297 h 5155325"/>
                <a:gd name="connsiteX49" fmla="*/ 6842234 w 9333186"/>
                <a:gd name="connsiteY49" fmla="*/ 31532 h 5155325"/>
                <a:gd name="connsiteX50" fmla="*/ 6936827 w 9333186"/>
                <a:gd name="connsiteY50" fmla="*/ 0 h 5155325"/>
                <a:gd name="connsiteX51" fmla="*/ 7630510 w 9333186"/>
                <a:gd name="connsiteY51" fmla="*/ 15766 h 5155325"/>
                <a:gd name="connsiteX52" fmla="*/ 7819696 w 9333186"/>
                <a:gd name="connsiteY52" fmla="*/ 47297 h 5155325"/>
                <a:gd name="connsiteX53" fmla="*/ 7866993 w 9333186"/>
                <a:gd name="connsiteY53" fmla="*/ 63063 h 5155325"/>
                <a:gd name="connsiteX54" fmla="*/ 8103476 w 9333186"/>
                <a:gd name="connsiteY54" fmla="*/ 110359 h 5155325"/>
                <a:gd name="connsiteX55" fmla="*/ 8213834 w 9333186"/>
                <a:gd name="connsiteY55" fmla="*/ 173421 h 5155325"/>
                <a:gd name="connsiteX56" fmla="*/ 8292662 w 9333186"/>
                <a:gd name="connsiteY56" fmla="*/ 189187 h 5155325"/>
                <a:gd name="connsiteX57" fmla="*/ 8339959 w 9333186"/>
                <a:gd name="connsiteY57" fmla="*/ 204952 h 5155325"/>
                <a:gd name="connsiteX58" fmla="*/ 8387255 w 9333186"/>
                <a:gd name="connsiteY58" fmla="*/ 236483 h 5155325"/>
                <a:gd name="connsiteX59" fmla="*/ 8434552 w 9333186"/>
                <a:gd name="connsiteY59" fmla="*/ 283780 h 5155325"/>
                <a:gd name="connsiteX60" fmla="*/ 8481848 w 9333186"/>
                <a:gd name="connsiteY60" fmla="*/ 299545 h 5155325"/>
                <a:gd name="connsiteX61" fmla="*/ 8571164 w 9333186"/>
                <a:gd name="connsiteY61" fmla="*/ 220943 h 5155325"/>
                <a:gd name="connsiteX62" fmla="*/ 8828690 w 9333186"/>
                <a:gd name="connsiteY62" fmla="*/ 394138 h 5155325"/>
                <a:gd name="connsiteX63" fmla="*/ 9002110 w 9333186"/>
                <a:gd name="connsiteY63" fmla="*/ 409904 h 5155325"/>
                <a:gd name="connsiteX64" fmla="*/ 9128234 w 9333186"/>
                <a:gd name="connsiteY64" fmla="*/ 425669 h 5155325"/>
                <a:gd name="connsiteX65" fmla="*/ 9285890 w 9333186"/>
                <a:gd name="connsiteY65" fmla="*/ 504497 h 5155325"/>
                <a:gd name="connsiteX66" fmla="*/ 9333186 w 9333186"/>
                <a:gd name="connsiteY66" fmla="*/ 520263 h 5155325"/>
                <a:gd name="connsiteX67" fmla="*/ 9270124 w 9333186"/>
                <a:gd name="connsiteY67" fmla="*/ 5060732 h 5155325"/>
                <a:gd name="connsiteX68" fmla="*/ 0 w 9333186"/>
                <a:gd name="connsiteY68" fmla="*/ 5155325 h 5155325"/>
                <a:gd name="connsiteX69" fmla="*/ 63062 w 9333186"/>
                <a:gd name="connsiteY69"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385034 w 9333186"/>
                <a:gd name="connsiteY42" fmla="*/ 346842 h 5155325"/>
                <a:gd name="connsiteX43" fmla="*/ 6337738 w 9333186"/>
                <a:gd name="connsiteY43" fmla="*/ 157656 h 5155325"/>
                <a:gd name="connsiteX44" fmla="*/ 6432331 w 9333186"/>
                <a:gd name="connsiteY44" fmla="*/ 126125 h 5155325"/>
                <a:gd name="connsiteX45" fmla="*/ 6621517 w 9333186"/>
                <a:gd name="connsiteY45" fmla="*/ 78828 h 5155325"/>
                <a:gd name="connsiteX46" fmla="*/ 6684579 w 9333186"/>
                <a:gd name="connsiteY46" fmla="*/ 63063 h 5155325"/>
                <a:gd name="connsiteX47" fmla="*/ 6779172 w 9333186"/>
                <a:gd name="connsiteY47" fmla="*/ 47297 h 5155325"/>
                <a:gd name="connsiteX48" fmla="*/ 6842234 w 9333186"/>
                <a:gd name="connsiteY48" fmla="*/ 31532 h 5155325"/>
                <a:gd name="connsiteX49" fmla="*/ 6936827 w 9333186"/>
                <a:gd name="connsiteY49" fmla="*/ 0 h 5155325"/>
                <a:gd name="connsiteX50" fmla="*/ 7630510 w 9333186"/>
                <a:gd name="connsiteY50" fmla="*/ 15766 h 5155325"/>
                <a:gd name="connsiteX51" fmla="*/ 7819696 w 9333186"/>
                <a:gd name="connsiteY51" fmla="*/ 47297 h 5155325"/>
                <a:gd name="connsiteX52" fmla="*/ 7866993 w 9333186"/>
                <a:gd name="connsiteY52" fmla="*/ 63063 h 5155325"/>
                <a:gd name="connsiteX53" fmla="*/ 8103476 w 9333186"/>
                <a:gd name="connsiteY53" fmla="*/ 110359 h 5155325"/>
                <a:gd name="connsiteX54" fmla="*/ 8213834 w 9333186"/>
                <a:gd name="connsiteY54" fmla="*/ 173421 h 5155325"/>
                <a:gd name="connsiteX55" fmla="*/ 8292662 w 9333186"/>
                <a:gd name="connsiteY55" fmla="*/ 189187 h 5155325"/>
                <a:gd name="connsiteX56" fmla="*/ 8339959 w 9333186"/>
                <a:gd name="connsiteY56" fmla="*/ 204952 h 5155325"/>
                <a:gd name="connsiteX57" fmla="*/ 8387255 w 9333186"/>
                <a:gd name="connsiteY57" fmla="*/ 236483 h 5155325"/>
                <a:gd name="connsiteX58" fmla="*/ 8434552 w 9333186"/>
                <a:gd name="connsiteY58" fmla="*/ 283780 h 5155325"/>
                <a:gd name="connsiteX59" fmla="*/ 8481848 w 9333186"/>
                <a:gd name="connsiteY59" fmla="*/ 299545 h 5155325"/>
                <a:gd name="connsiteX60" fmla="*/ 8571164 w 9333186"/>
                <a:gd name="connsiteY60" fmla="*/ 220943 h 5155325"/>
                <a:gd name="connsiteX61" fmla="*/ 8828690 w 9333186"/>
                <a:gd name="connsiteY61" fmla="*/ 394138 h 5155325"/>
                <a:gd name="connsiteX62" fmla="*/ 9002110 w 9333186"/>
                <a:gd name="connsiteY62" fmla="*/ 409904 h 5155325"/>
                <a:gd name="connsiteX63" fmla="*/ 9128234 w 9333186"/>
                <a:gd name="connsiteY63" fmla="*/ 425669 h 5155325"/>
                <a:gd name="connsiteX64" fmla="*/ 9285890 w 9333186"/>
                <a:gd name="connsiteY64" fmla="*/ 504497 h 5155325"/>
                <a:gd name="connsiteX65" fmla="*/ 9333186 w 9333186"/>
                <a:gd name="connsiteY65" fmla="*/ 520263 h 5155325"/>
                <a:gd name="connsiteX66" fmla="*/ 9270124 w 9333186"/>
                <a:gd name="connsiteY66" fmla="*/ 5060732 h 5155325"/>
                <a:gd name="connsiteX67" fmla="*/ 0 w 9333186"/>
                <a:gd name="connsiteY67" fmla="*/ 5155325 h 5155325"/>
                <a:gd name="connsiteX68" fmla="*/ 63062 w 9333186"/>
                <a:gd name="connsiteY68"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385034 w 9333186"/>
                <a:gd name="connsiteY41" fmla="*/ 346842 h 5155325"/>
                <a:gd name="connsiteX42" fmla="*/ 6337738 w 9333186"/>
                <a:gd name="connsiteY42" fmla="*/ 157656 h 5155325"/>
                <a:gd name="connsiteX43" fmla="*/ 6432331 w 9333186"/>
                <a:gd name="connsiteY43" fmla="*/ 126125 h 5155325"/>
                <a:gd name="connsiteX44" fmla="*/ 6621517 w 9333186"/>
                <a:gd name="connsiteY44" fmla="*/ 78828 h 5155325"/>
                <a:gd name="connsiteX45" fmla="*/ 6684579 w 9333186"/>
                <a:gd name="connsiteY45" fmla="*/ 63063 h 5155325"/>
                <a:gd name="connsiteX46" fmla="*/ 6779172 w 9333186"/>
                <a:gd name="connsiteY46" fmla="*/ 47297 h 5155325"/>
                <a:gd name="connsiteX47" fmla="*/ 6842234 w 9333186"/>
                <a:gd name="connsiteY47" fmla="*/ 31532 h 5155325"/>
                <a:gd name="connsiteX48" fmla="*/ 6936827 w 9333186"/>
                <a:gd name="connsiteY48" fmla="*/ 0 h 5155325"/>
                <a:gd name="connsiteX49" fmla="*/ 7630510 w 9333186"/>
                <a:gd name="connsiteY49" fmla="*/ 15766 h 5155325"/>
                <a:gd name="connsiteX50" fmla="*/ 7819696 w 9333186"/>
                <a:gd name="connsiteY50" fmla="*/ 47297 h 5155325"/>
                <a:gd name="connsiteX51" fmla="*/ 7866993 w 9333186"/>
                <a:gd name="connsiteY51" fmla="*/ 63063 h 5155325"/>
                <a:gd name="connsiteX52" fmla="*/ 8103476 w 9333186"/>
                <a:gd name="connsiteY52" fmla="*/ 110359 h 5155325"/>
                <a:gd name="connsiteX53" fmla="*/ 8213834 w 9333186"/>
                <a:gd name="connsiteY53" fmla="*/ 173421 h 5155325"/>
                <a:gd name="connsiteX54" fmla="*/ 8292662 w 9333186"/>
                <a:gd name="connsiteY54" fmla="*/ 189187 h 5155325"/>
                <a:gd name="connsiteX55" fmla="*/ 8339959 w 9333186"/>
                <a:gd name="connsiteY55" fmla="*/ 204952 h 5155325"/>
                <a:gd name="connsiteX56" fmla="*/ 8387255 w 9333186"/>
                <a:gd name="connsiteY56" fmla="*/ 236483 h 5155325"/>
                <a:gd name="connsiteX57" fmla="*/ 8434552 w 9333186"/>
                <a:gd name="connsiteY57" fmla="*/ 283780 h 5155325"/>
                <a:gd name="connsiteX58" fmla="*/ 8481848 w 9333186"/>
                <a:gd name="connsiteY58" fmla="*/ 299545 h 5155325"/>
                <a:gd name="connsiteX59" fmla="*/ 8571164 w 9333186"/>
                <a:gd name="connsiteY59" fmla="*/ 220943 h 5155325"/>
                <a:gd name="connsiteX60" fmla="*/ 8828690 w 9333186"/>
                <a:gd name="connsiteY60" fmla="*/ 394138 h 5155325"/>
                <a:gd name="connsiteX61" fmla="*/ 9002110 w 9333186"/>
                <a:gd name="connsiteY61" fmla="*/ 409904 h 5155325"/>
                <a:gd name="connsiteX62" fmla="*/ 9128234 w 9333186"/>
                <a:gd name="connsiteY62" fmla="*/ 425669 h 5155325"/>
                <a:gd name="connsiteX63" fmla="*/ 9285890 w 9333186"/>
                <a:gd name="connsiteY63" fmla="*/ 504497 h 5155325"/>
                <a:gd name="connsiteX64" fmla="*/ 9333186 w 9333186"/>
                <a:gd name="connsiteY64" fmla="*/ 520263 h 5155325"/>
                <a:gd name="connsiteX65" fmla="*/ 9270124 w 9333186"/>
                <a:gd name="connsiteY65" fmla="*/ 5060732 h 5155325"/>
                <a:gd name="connsiteX66" fmla="*/ 0 w 9333186"/>
                <a:gd name="connsiteY66" fmla="*/ 5155325 h 5155325"/>
                <a:gd name="connsiteX67" fmla="*/ 63062 w 9333186"/>
                <a:gd name="connsiteY67"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337738 w 9333186"/>
                <a:gd name="connsiteY41" fmla="*/ 157656 h 5155325"/>
                <a:gd name="connsiteX42" fmla="*/ 6432331 w 9333186"/>
                <a:gd name="connsiteY42" fmla="*/ 126125 h 5155325"/>
                <a:gd name="connsiteX43" fmla="*/ 6621517 w 9333186"/>
                <a:gd name="connsiteY43" fmla="*/ 78828 h 5155325"/>
                <a:gd name="connsiteX44" fmla="*/ 6684579 w 9333186"/>
                <a:gd name="connsiteY44" fmla="*/ 63063 h 5155325"/>
                <a:gd name="connsiteX45" fmla="*/ 6779172 w 9333186"/>
                <a:gd name="connsiteY45" fmla="*/ 47297 h 5155325"/>
                <a:gd name="connsiteX46" fmla="*/ 6842234 w 9333186"/>
                <a:gd name="connsiteY46" fmla="*/ 31532 h 5155325"/>
                <a:gd name="connsiteX47" fmla="*/ 6936827 w 9333186"/>
                <a:gd name="connsiteY47" fmla="*/ 0 h 5155325"/>
                <a:gd name="connsiteX48" fmla="*/ 7630510 w 9333186"/>
                <a:gd name="connsiteY48" fmla="*/ 15766 h 5155325"/>
                <a:gd name="connsiteX49" fmla="*/ 7819696 w 9333186"/>
                <a:gd name="connsiteY49" fmla="*/ 47297 h 5155325"/>
                <a:gd name="connsiteX50" fmla="*/ 7866993 w 9333186"/>
                <a:gd name="connsiteY50" fmla="*/ 63063 h 5155325"/>
                <a:gd name="connsiteX51" fmla="*/ 8103476 w 9333186"/>
                <a:gd name="connsiteY51" fmla="*/ 110359 h 5155325"/>
                <a:gd name="connsiteX52" fmla="*/ 8213834 w 9333186"/>
                <a:gd name="connsiteY52" fmla="*/ 173421 h 5155325"/>
                <a:gd name="connsiteX53" fmla="*/ 8292662 w 9333186"/>
                <a:gd name="connsiteY53" fmla="*/ 189187 h 5155325"/>
                <a:gd name="connsiteX54" fmla="*/ 8339959 w 9333186"/>
                <a:gd name="connsiteY54" fmla="*/ 204952 h 5155325"/>
                <a:gd name="connsiteX55" fmla="*/ 8387255 w 9333186"/>
                <a:gd name="connsiteY55" fmla="*/ 236483 h 5155325"/>
                <a:gd name="connsiteX56" fmla="*/ 8434552 w 9333186"/>
                <a:gd name="connsiteY56" fmla="*/ 283780 h 5155325"/>
                <a:gd name="connsiteX57" fmla="*/ 8481848 w 9333186"/>
                <a:gd name="connsiteY57" fmla="*/ 299545 h 5155325"/>
                <a:gd name="connsiteX58" fmla="*/ 8571164 w 9333186"/>
                <a:gd name="connsiteY58" fmla="*/ 220943 h 5155325"/>
                <a:gd name="connsiteX59" fmla="*/ 8828690 w 9333186"/>
                <a:gd name="connsiteY59" fmla="*/ 394138 h 5155325"/>
                <a:gd name="connsiteX60" fmla="*/ 9002110 w 9333186"/>
                <a:gd name="connsiteY60" fmla="*/ 409904 h 5155325"/>
                <a:gd name="connsiteX61" fmla="*/ 9128234 w 9333186"/>
                <a:gd name="connsiteY61" fmla="*/ 425669 h 5155325"/>
                <a:gd name="connsiteX62" fmla="*/ 9285890 w 9333186"/>
                <a:gd name="connsiteY62" fmla="*/ 504497 h 5155325"/>
                <a:gd name="connsiteX63" fmla="*/ 9333186 w 9333186"/>
                <a:gd name="connsiteY63" fmla="*/ 520263 h 5155325"/>
                <a:gd name="connsiteX64" fmla="*/ 9270124 w 9333186"/>
                <a:gd name="connsiteY64" fmla="*/ 5060732 h 5155325"/>
                <a:gd name="connsiteX65" fmla="*/ 0 w 9333186"/>
                <a:gd name="connsiteY65" fmla="*/ 5155325 h 5155325"/>
                <a:gd name="connsiteX66" fmla="*/ 63062 w 9333186"/>
                <a:gd name="connsiteY66"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37738 w 9333186"/>
                <a:gd name="connsiteY40" fmla="*/ 157656 h 5155325"/>
                <a:gd name="connsiteX41" fmla="*/ 6432331 w 9333186"/>
                <a:gd name="connsiteY41" fmla="*/ 126125 h 5155325"/>
                <a:gd name="connsiteX42" fmla="*/ 6621517 w 9333186"/>
                <a:gd name="connsiteY42" fmla="*/ 78828 h 5155325"/>
                <a:gd name="connsiteX43" fmla="*/ 6684579 w 9333186"/>
                <a:gd name="connsiteY43" fmla="*/ 63063 h 5155325"/>
                <a:gd name="connsiteX44" fmla="*/ 6779172 w 9333186"/>
                <a:gd name="connsiteY44" fmla="*/ 47297 h 5155325"/>
                <a:gd name="connsiteX45" fmla="*/ 6842234 w 9333186"/>
                <a:gd name="connsiteY45" fmla="*/ 31532 h 5155325"/>
                <a:gd name="connsiteX46" fmla="*/ 6936827 w 9333186"/>
                <a:gd name="connsiteY46" fmla="*/ 0 h 5155325"/>
                <a:gd name="connsiteX47" fmla="*/ 7630510 w 9333186"/>
                <a:gd name="connsiteY47" fmla="*/ 15766 h 5155325"/>
                <a:gd name="connsiteX48" fmla="*/ 7819696 w 9333186"/>
                <a:gd name="connsiteY48" fmla="*/ 47297 h 5155325"/>
                <a:gd name="connsiteX49" fmla="*/ 7866993 w 9333186"/>
                <a:gd name="connsiteY49" fmla="*/ 63063 h 5155325"/>
                <a:gd name="connsiteX50" fmla="*/ 8103476 w 9333186"/>
                <a:gd name="connsiteY50" fmla="*/ 110359 h 5155325"/>
                <a:gd name="connsiteX51" fmla="*/ 8213834 w 9333186"/>
                <a:gd name="connsiteY51" fmla="*/ 173421 h 5155325"/>
                <a:gd name="connsiteX52" fmla="*/ 8292662 w 9333186"/>
                <a:gd name="connsiteY52" fmla="*/ 189187 h 5155325"/>
                <a:gd name="connsiteX53" fmla="*/ 8339959 w 9333186"/>
                <a:gd name="connsiteY53" fmla="*/ 204952 h 5155325"/>
                <a:gd name="connsiteX54" fmla="*/ 8387255 w 9333186"/>
                <a:gd name="connsiteY54" fmla="*/ 236483 h 5155325"/>
                <a:gd name="connsiteX55" fmla="*/ 8434552 w 9333186"/>
                <a:gd name="connsiteY55" fmla="*/ 283780 h 5155325"/>
                <a:gd name="connsiteX56" fmla="*/ 8481848 w 9333186"/>
                <a:gd name="connsiteY56" fmla="*/ 299545 h 5155325"/>
                <a:gd name="connsiteX57" fmla="*/ 8571164 w 9333186"/>
                <a:gd name="connsiteY57" fmla="*/ 220943 h 5155325"/>
                <a:gd name="connsiteX58" fmla="*/ 8828690 w 9333186"/>
                <a:gd name="connsiteY58" fmla="*/ 394138 h 5155325"/>
                <a:gd name="connsiteX59" fmla="*/ 9002110 w 9333186"/>
                <a:gd name="connsiteY59" fmla="*/ 409904 h 5155325"/>
                <a:gd name="connsiteX60" fmla="*/ 9128234 w 9333186"/>
                <a:gd name="connsiteY60" fmla="*/ 425669 h 5155325"/>
                <a:gd name="connsiteX61" fmla="*/ 9285890 w 9333186"/>
                <a:gd name="connsiteY61" fmla="*/ 504497 h 5155325"/>
                <a:gd name="connsiteX62" fmla="*/ 9333186 w 9333186"/>
                <a:gd name="connsiteY62" fmla="*/ 520263 h 5155325"/>
                <a:gd name="connsiteX63" fmla="*/ 9270124 w 9333186"/>
                <a:gd name="connsiteY63" fmla="*/ 5060732 h 5155325"/>
                <a:gd name="connsiteX64" fmla="*/ 0 w 9333186"/>
                <a:gd name="connsiteY64" fmla="*/ 5155325 h 5155325"/>
                <a:gd name="connsiteX65" fmla="*/ 63062 w 9333186"/>
                <a:gd name="connsiteY65"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337738 w 9333186"/>
                <a:gd name="connsiteY39" fmla="*/ 157656 h 5155325"/>
                <a:gd name="connsiteX40" fmla="*/ 6432331 w 9333186"/>
                <a:gd name="connsiteY40" fmla="*/ 126125 h 5155325"/>
                <a:gd name="connsiteX41" fmla="*/ 6621517 w 9333186"/>
                <a:gd name="connsiteY41" fmla="*/ 78828 h 5155325"/>
                <a:gd name="connsiteX42" fmla="*/ 6684579 w 9333186"/>
                <a:gd name="connsiteY42" fmla="*/ 63063 h 5155325"/>
                <a:gd name="connsiteX43" fmla="*/ 6779172 w 9333186"/>
                <a:gd name="connsiteY43" fmla="*/ 47297 h 5155325"/>
                <a:gd name="connsiteX44" fmla="*/ 6842234 w 9333186"/>
                <a:gd name="connsiteY44" fmla="*/ 31532 h 5155325"/>
                <a:gd name="connsiteX45" fmla="*/ 6936827 w 9333186"/>
                <a:gd name="connsiteY45" fmla="*/ 0 h 5155325"/>
                <a:gd name="connsiteX46" fmla="*/ 7630510 w 9333186"/>
                <a:gd name="connsiteY46" fmla="*/ 15766 h 5155325"/>
                <a:gd name="connsiteX47" fmla="*/ 7819696 w 9333186"/>
                <a:gd name="connsiteY47" fmla="*/ 47297 h 5155325"/>
                <a:gd name="connsiteX48" fmla="*/ 7866993 w 9333186"/>
                <a:gd name="connsiteY48" fmla="*/ 63063 h 5155325"/>
                <a:gd name="connsiteX49" fmla="*/ 8103476 w 9333186"/>
                <a:gd name="connsiteY49" fmla="*/ 110359 h 5155325"/>
                <a:gd name="connsiteX50" fmla="*/ 8213834 w 9333186"/>
                <a:gd name="connsiteY50" fmla="*/ 173421 h 5155325"/>
                <a:gd name="connsiteX51" fmla="*/ 8292662 w 9333186"/>
                <a:gd name="connsiteY51" fmla="*/ 189187 h 5155325"/>
                <a:gd name="connsiteX52" fmla="*/ 8339959 w 9333186"/>
                <a:gd name="connsiteY52" fmla="*/ 204952 h 5155325"/>
                <a:gd name="connsiteX53" fmla="*/ 8387255 w 9333186"/>
                <a:gd name="connsiteY53" fmla="*/ 236483 h 5155325"/>
                <a:gd name="connsiteX54" fmla="*/ 8434552 w 9333186"/>
                <a:gd name="connsiteY54" fmla="*/ 283780 h 5155325"/>
                <a:gd name="connsiteX55" fmla="*/ 8481848 w 9333186"/>
                <a:gd name="connsiteY55" fmla="*/ 299545 h 5155325"/>
                <a:gd name="connsiteX56" fmla="*/ 8571164 w 9333186"/>
                <a:gd name="connsiteY56" fmla="*/ 220943 h 5155325"/>
                <a:gd name="connsiteX57" fmla="*/ 8828690 w 9333186"/>
                <a:gd name="connsiteY57" fmla="*/ 394138 h 5155325"/>
                <a:gd name="connsiteX58" fmla="*/ 9002110 w 9333186"/>
                <a:gd name="connsiteY58" fmla="*/ 409904 h 5155325"/>
                <a:gd name="connsiteX59" fmla="*/ 9128234 w 9333186"/>
                <a:gd name="connsiteY59" fmla="*/ 425669 h 5155325"/>
                <a:gd name="connsiteX60" fmla="*/ 9285890 w 9333186"/>
                <a:gd name="connsiteY60" fmla="*/ 504497 h 5155325"/>
                <a:gd name="connsiteX61" fmla="*/ 9333186 w 9333186"/>
                <a:gd name="connsiteY61" fmla="*/ 520263 h 5155325"/>
                <a:gd name="connsiteX62" fmla="*/ 9270124 w 9333186"/>
                <a:gd name="connsiteY62" fmla="*/ 5060732 h 5155325"/>
                <a:gd name="connsiteX63" fmla="*/ 0 w 9333186"/>
                <a:gd name="connsiteY63" fmla="*/ 5155325 h 5155325"/>
                <a:gd name="connsiteX64" fmla="*/ 63062 w 9333186"/>
                <a:gd name="connsiteY64" fmla="*/ 1245476 h 515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333186" h="5155325">
                  <a:moveTo>
                    <a:pt x="94593" y="1292773"/>
                  </a:moveTo>
                  <a:lnTo>
                    <a:pt x="94593" y="1292773"/>
                  </a:lnTo>
                  <a:cubicBezTo>
                    <a:pt x="141890" y="1298028"/>
                    <a:pt x="189001" y="1311704"/>
                    <a:pt x="236483" y="1308538"/>
                  </a:cubicBezTo>
                  <a:cubicBezTo>
                    <a:pt x="269646" y="1306327"/>
                    <a:pt x="331076" y="1277007"/>
                    <a:pt x="331076" y="1277007"/>
                  </a:cubicBezTo>
                  <a:cubicBezTo>
                    <a:pt x="341586" y="1261242"/>
                    <a:pt x="350477" y="1244267"/>
                    <a:pt x="362607" y="1229711"/>
                  </a:cubicBezTo>
                  <a:cubicBezTo>
                    <a:pt x="376880" y="1212583"/>
                    <a:pt x="396944" y="1200557"/>
                    <a:pt x="409903" y="1182414"/>
                  </a:cubicBezTo>
                  <a:cubicBezTo>
                    <a:pt x="423563" y="1163290"/>
                    <a:pt x="432176" y="1140954"/>
                    <a:pt x="441434" y="1119352"/>
                  </a:cubicBezTo>
                  <a:cubicBezTo>
                    <a:pt x="447980" y="1104078"/>
                    <a:pt x="447982" y="1085883"/>
                    <a:pt x="457200" y="1072056"/>
                  </a:cubicBezTo>
                  <a:cubicBezTo>
                    <a:pt x="469567" y="1053505"/>
                    <a:pt x="488731" y="1040525"/>
                    <a:pt x="504496" y="1024759"/>
                  </a:cubicBezTo>
                  <a:cubicBezTo>
                    <a:pt x="513918" y="996494"/>
                    <a:pt x="532313" y="933880"/>
                    <a:pt x="551793" y="914400"/>
                  </a:cubicBezTo>
                  <a:cubicBezTo>
                    <a:pt x="568411" y="897782"/>
                    <a:pt x="593834" y="893379"/>
                    <a:pt x="614855" y="882869"/>
                  </a:cubicBezTo>
                  <a:cubicBezTo>
                    <a:pt x="620110" y="856593"/>
                    <a:pt x="628300" y="830737"/>
                    <a:pt x="630621" y="804042"/>
                  </a:cubicBezTo>
                  <a:cubicBezTo>
                    <a:pt x="638828" y="709659"/>
                    <a:pt x="627806" y="613162"/>
                    <a:pt x="646386" y="520263"/>
                  </a:cubicBezTo>
                  <a:cubicBezTo>
                    <a:pt x="650752" y="498434"/>
                    <a:pt x="725487" y="478130"/>
                    <a:pt x="740979" y="472966"/>
                  </a:cubicBezTo>
                  <a:cubicBezTo>
                    <a:pt x="830638" y="383307"/>
                    <a:pt x="744308" y="455535"/>
                    <a:pt x="835572" y="409904"/>
                  </a:cubicBezTo>
                  <a:cubicBezTo>
                    <a:pt x="852520" y="401430"/>
                    <a:pt x="865128" y="385026"/>
                    <a:pt x="882869" y="378373"/>
                  </a:cubicBezTo>
                  <a:cubicBezTo>
                    <a:pt x="907959" y="368964"/>
                    <a:pt x="935332" y="367400"/>
                    <a:pt x="961696" y="362607"/>
                  </a:cubicBezTo>
                  <a:cubicBezTo>
                    <a:pt x="1153561" y="327723"/>
                    <a:pt x="954180" y="366487"/>
                    <a:pt x="1166648" y="331076"/>
                  </a:cubicBezTo>
                  <a:cubicBezTo>
                    <a:pt x="1193080" y="326671"/>
                    <a:pt x="1218790" y="317737"/>
                    <a:pt x="1245476" y="315311"/>
                  </a:cubicBezTo>
                  <a:cubicBezTo>
                    <a:pt x="1334601" y="307209"/>
                    <a:pt x="1424325" y="307188"/>
                    <a:pt x="1513490" y="299545"/>
                  </a:cubicBezTo>
                  <a:cubicBezTo>
                    <a:pt x="1628684" y="289671"/>
                    <a:pt x="1796622" y="268095"/>
                    <a:pt x="1923393" y="252249"/>
                  </a:cubicBezTo>
                  <a:cubicBezTo>
                    <a:pt x="2023175" y="227303"/>
                    <a:pt x="1985667" y="233689"/>
                    <a:pt x="2128345" y="220718"/>
                  </a:cubicBezTo>
                  <a:cubicBezTo>
                    <a:pt x="2357940" y="199846"/>
                    <a:pt x="2434318" y="200560"/>
                    <a:pt x="2695903" y="189187"/>
                  </a:cubicBezTo>
                  <a:cubicBezTo>
                    <a:pt x="2711669" y="178677"/>
                    <a:pt x="2724818" y="162252"/>
                    <a:pt x="2743200" y="157656"/>
                  </a:cubicBezTo>
                  <a:cubicBezTo>
                    <a:pt x="2791027" y="145699"/>
                    <a:pt x="3097044" y="126751"/>
                    <a:pt x="3105807" y="126125"/>
                  </a:cubicBezTo>
                  <a:lnTo>
                    <a:pt x="3704896" y="141890"/>
                  </a:lnTo>
                  <a:cubicBezTo>
                    <a:pt x="3747225" y="143730"/>
                    <a:pt x="3789737" y="148129"/>
                    <a:pt x="3831021" y="157656"/>
                  </a:cubicBezTo>
                  <a:cubicBezTo>
                    <a:pt x="4150286" y="231333"/>
                    <a:pt x="3750869" y="159113"/>
                    <a:pt x="3957145" y="204952"/>
                  </a:cubicBezTo>
                  <a:cubicBezTo>
                    <a:pt x="4009519" y="216591"/>
                    <a:pt x="4111780" y="228097"/>
                    <a:pt x="4162096" y="236483"/>
                  </a:cubicBezTo>
                  <a:cubicBezTo>
                    <a:pt x="4188528" y="240888"/>
                    <a:pt x="4214648" y="246994"/>
                    <a:pt x="4240924" y="252249"/>
                  </a:cubicBezTo>
                  <a:cubicBezTo>
                    <a:pt x="4261945" y="262759"/>
                    <a:pt x="4433569" y="288406"/>
                    <a:pt x="4456243" y="294590"/>
                  </a:cubicBezTo>
                  <a:cubicBezTo>
                    <a:pt x="4603493" y="334748"/>
                    <a:pt x="4649019" y="279139"/>
                    <a:pt x="4776952" y="268014"/>
                  </a:cubicBezTo>
                  <a:cubicBezTo>
                    <a:pt x="4861035" y="278524"/>
                    <a:pt x="4945500" y="286329"/>
                    <a:pt x="5029200" y="299545"/>
                  </a:cubicBezTo>
                  <a:cubicBezTo>
                    <a:pt x="5045615" y="302137"/>
                    <a:pt x="5060517" y="310746"/>
                    <a:pt x="5076496" y="315311"/>
                  </a:cubicBezTo>
                  <a:cubicBezTo>
                    <a:pt x="5243289" y="362966"/>
                    <a:pt x="5009351" y="287672"/>
                    <a:pt x="5234152" y="362607"/>
                  </a:cubicBezTo>
                  <a:cubicBezTo>
                    <a:pt x="5249917" y="367862"/>
                    <a:pt x="5266584" y="370941"/>
                    <a:pt x="5281448" y="378373"/>
                  </a:cubicBezTo>
                  <a:cubicBezTo>
                    <a:pt x="5363890" y="419594"/>
                    <a:pt x="5321710" y="404204"/>
                    <a:pt x="5407572" y="425669"/>
                  </a:cubicBezTo>
                  <a:cubicBezTo>
                    <a:pt x="5512676" y="415159"/>
                    <a:pt x="5494465" y="307691"/>
                    <a:pt x="5599277" y="294590"/>
                  </a:cubicBezTo>
                  <a:cubicBezTo>
                    <a:pt x="5630957" y="290630"/>
                    <a:pt x="6025073" y="231416"/>
                    <a:pt x="6056490" y="220943"/>
                  </a:cubicBezTo>
                  <a:cubicBezTo>
                    <a:pt x="6179567" y="198121"/>
                    <a:pt x="6275098" y="173459"/>
                    <a:pt x="6337738" y="157656"/>
                  </a:cubicBezTo>
                  <a:cubicBezTo>
                    <a:pt x="6361240" y="134154"/>
                    <a:pt x="6400800" y="136635"/>
                    <a:pt x="6432331" y="126125"/>
                  </a:cubicBezTo>
                  <a:cubicBezTo>
                    <a:pt x="6530117" y="93529"/>
                    <a:pt x="6450208" y="118360"/>
                    <a:pt x="6621517" y="78828"/>
                  </a:cubicBezTo>
                  <a:cubicBezTo>
                    <a:pt x="6642630" y="73956"/>
                    <a:pt x="6663332" y="67312"/>
                    <a:pt x="6684579" y="63063"/>
                  </a:cubicBezTo>
                  <a:cubicBezTo>
                    <a:pt x="6715924" y="56794"/>
                    <a:pt x="6747827" y="53566"/>
                    <a:pt x="6779172" y="47297"/>
                  </a:cubicBezTo>
                  <a:cubicBezTo>
                    <a:pt x="6800419" y="43048"/>
                    <a:pt x="6821480" y="37758"/>
                    <a:pt x="6842234" y="31532"/>
                  </a:cubicBezTo>
                  <a:cubicBezTo>
                    <a:pt x="6874069" y="21981"/>
                    <a:pt x="6936827" y="0"/>
                    <a:pt x="6936827" y="0"/>
                  </a:cubicBezTo>
                  <a:lnTo>
                    <a:pt x="7630510" y="15766"/>
                  </a:lnTo>
                  <a:cubicBezTo>
                    <a:pt x="7697037" y="18325"/>
                    <a:pt x="7757004" y="29385"/>
                    <a:pt x="7819696" y="47297"/>
                  </a:cubicBezTo>
                  <a:cubicBezTo>
                    <a:pt x="7835675" y="51862"/>
                    <a:pt x="7850871" y="59032"/>
                    <a:pt x="7866993" y="63063"/>
                  </a:cubicBezTo>
                  <a:cubicBezTo>
                    <a:pt x="7982390" y="91912"/>
                    <a:pt x="7999159" y="92973"/>
                    <a:pt x="8103476" y="110359"/>
                  </a:cubicBezTo>
                  <a:cubicBezTo>
                    <a:pt x="8138075" y="133425"/>
                    <a:pt x="8173828" y="160086"/>
                    <a:pt x="8213834" y="173421"/>
                  </a:cubicBezTo>
                  <a:cubicBezTo>
                    <a:pt x="8239255" y="181895"/>
                    <a:pt x="8266666" y="182688"/>
                    <a:pt x="8292662" y="189187"/>
                  </a:cubicBezTo>
                  <a:cubicBezTo>
                    <a:pt x="8308784" y="193218"/>
                    <a:pt x="8324193" y="199697"/>
                    <a:pt x="8339959" y="204952"/>
                  </a:cubicBezTo>
                  <a:cubicBezTo>
                    <a:pt x="8355724" y="215462"/>
                    <a:pt x="8372699" y="224353"/>
                    <a:pt x="8387255" y="236483"/>
                  </a:cubicBezTo>
                  <a:cubicBezTo>
                    <a:pt x="8404383" y="250757"/>
                    <a:pt x="8416001" y="271412"/>
                    <a:pt x="8434552" y="283780"/>
                  </a:cubicBezTo>
                  <a:cubicBezTo>
                    <a:pt x="8448379" y="292998"/>
                    <a:pt x="8466083" y="294290"/>
                    <a:pt x="8481848" y="299545"/>
                  </a:cubicBezTo>
                  <a:cubicBezTo>
                    <a:pt x="8497614" y="310055"/>
                    <a:pt x="8554713" y="211542"/>
                    <a:pt x="8571164" y="220943"/>
                  </a:cubicBezTo>
                  <a:cubicBezTo>
                    <a:pt x="8681317" y="283887"/>
                    <a:pt x="8650253" y="373549"/>
                    <a:pt x="8828690" y="394138"/>
                  </a:cubicBezTo>
                  <a:cubicBezTo>
                    <a:pt x="8886352" y="400791"/>
                    <a:pt x="8944384" y="403828"/>
                    <a:pt x="9002110" y="409904"/>
                  </a:cubicBezTo>
                  <a:cubicBezTo>
                    <a:pt x="9044246" y="414339"/>
                    <a:pt x="9086193" y="420414"/>
                    <a:pt x="9128234" y="425669"/>
                  </a:cubicBezTo>
                  <a:cubicBezTo>
                    <a:pt x="9188317" y="515795"/>
                    <a:pt x="9131059" y="452884"/>
                    <a:pt x="9285890" y="504497"/>
                  </a:cubicBezTo>
                  <a:lnTo>
                    <a:pt x="9333186" y="520263"/>
                  </a:lnTo>
                  <a:lnTo>
                    <a:pt x="9270124" y="5060732"/>
                  </a:lnTo>
                  <a:lnTo>
                    <a:pt x="0" y="5155325"/>
                  </a:lnTo>
                  <a:lnTo>
                    <a:pt x="63062" y="1245476"/>
                  </a:lnTo>
                </a:path>
              </a:pathLst>
            </a:custGeom>
            <a:solidFill>
              <a:srgbClr val="00B0F0">
                <a:alpha val="62000"/>
              </a:srgbClr>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TextBox 7"/>
            <p:cNvSpPr txBox="1">
              <a:spLocks noChangeArrowheads="1"/>
            </p:cNvSpPr>
            <p:nvPr/>
          </p:nvSpPr>
          <p:spPr bwMode="auto">
            <a:xfrm>
              <a:off x="2286000" y="5410200"/>
              <a:ext cx="5042984" cy="769441"/>
            </a:xfrm>
            <a:prstGeom prst="rect">
              <a:avLst/>
            </a:prstGeom>
            <a:solidFill>
              <a:srgbClr val="00B0F0">
                <a:alpha val="22000"/>
              </a:srgbClr>
            </a:solidFill>
            <a:ln w="9525">
              <a:noFill/>
              <a:miter lim="800000"/>
              <a:headEnd/>
              <a:tailEnd/>
            </a:ln>
          </p:spPr>
          <p:txBody>
            <a:bodyPr wrap="none">
              <a:spAutoFit/>
            </a:bodyPr>
            <a:lstStyle/>
            <a:p>
              <a:r>
                <a:rPr lang="en-US" sz="4400" b="1" dirty="0" smtClean="0"/>
                <a:t>cold, </a:t>
              </a:r>
              <a:r>
                <a:rPr lang="en-US" sz="4400" b="1" dirty="0"/>
                <a:t>hostile climate!</a:t>
              </a:r>
            </a:p>
          </p:txBody>
        </p:sp>
      </p:grpSp>
      <p:sp>
        <p:nvSpPr>
          <p:cNvPr id="31750" name="TextBox 5"/>
          <p:cNvSpPr txBox="1">
            <a:spLocks noChangeArrowheads="1"/>
          </p:cNvSpPr>
          <p:nvPr/>
        </p:nvSpPr>
        <p:spPr bwMode="auto">
          <a:xfrm>
            <a:off x="1828800" y="914400"/>
            <a:ext cx="6325834" cy="646331"/>
          </a:xfrm>
          <a:prstGeom prst="rect">
            <a:avLst/>
          </a:prstGeom>
          <a:noFill/>
          <a:ln w="9525">
            <a:noFill/>
            <a:miter lim="800000"/>
            <a:headEnd/>
            <a:tailEnd/>
          </a:ln>
        </p:spPr>
        <p:txBody>
          <a:bodyPr wrap="none">
            <a:spAutoFit/>
          </a:bodyPr>
          <a:lstStyle/>
          <a:p>
            <a:r>
              <a:rPr lang="en-US" sz="3600" b="1" dirty="0" smtClean="0"/>
              <a:t>edge of the </a:t>
            </a:r>
            <a:r>
              <a:rPr lang="en-US" sz="3600" b="1" dirty="0" err="1" smtClean="0"/>
              <a:t>Laurentide</a:t>
            </a:r>
            <a:r>
              <a:rPr lang="en-US" sz="3600" b="1" dirty="0" smtClean="0"/>
              <a:t> Ice Sheet</a:t>
            </a:r>
            <a:endParaRPr lang="en-US" sz="3600" b="1" dirty="0"/>
          </a:p>
        </p:txBody>
      </p:sp>
      <p:sp>
        <p:nvSpPr>
          <p:cNvPr id="12" name="TextBox 5"/>
          <p:cNvSpPr txBox="1">
            <a:spLocks noChangeArrowheads="1"/>
          </p:cNvSpPr>
          <p:nvPr/>
        </p:nvSpPr>
        <p:spPr bwMode="auto">
          <a:xfrm rot="336311">
            <a:off x="2043850" y="4361216"/>
            <a:ext cx="5175960" cy="646331"/>
          </a:xfrm>
          <a:prstGeom prst="rect">
            <a:avLst/>
          </a:prstGeom>
          <a:noFill/>
          <a:ln w="9525">
            <a:noFill/>
            <a:miter lim="800000"/>
            <a:headEnd/>
            <a:tailEnd/>
          </a:ln>
          <a:effectLst/>
        </p:spPr>
        <p:txBody>
          <a:bodyPr wrap="square">
            <a:spAutoFit/>
          </a:bodyPr>
          <a:lstStyle/>
          <a:p>
            <a:r>
              <a:rPr lang="en-US" sz="3600" b="1" dirty="0" smtClean="0">
                <a:solidFill>
                  <a:srgbClr val="FFFF00"/>
                </a:solidFill>
                <a:effectLst>
                  <a:outerShdw dist="38100" dir="7200000" algn="ctr" rotWithShape="0">
                    <a:schemeClr val="tx1"/>
                  </a:outerShdw>
                </a:effectLst>
              </a:rPr>
              <a:t>and over              icy rivers!</a:t>
            </a:r>
            <a:endParaRPr lang="en-US" sz="3600" b="1" dirty="0">
              <a:solidFill>
                <a:srgbClr val="FFFF00"/>
              </a:solidFill>
              <a:effectLst>
                <a:outerShdw dist="38100" dir="7200000" algn="ctr" rotWithShape="0">
                  <a:schemeClr val="tx1"/>
                </a:outerShdw>
              </a:effectLst>
            </a:endParaRPr>
          </a:p>
        </p:txBody>
      </p:sp>
      <p:grpSp>
        <p:nvGrpSpPr>
          <p:cNvPr id="2" name="Group 12"/>
          <p:cNvGrpSpPr/>
          <p:nvPr/>
        </p:nvGrpSpPr>
        <p:grpSpPr>
          <a:xfrm>
            <a:off x="-31750" y="2630285"/>
            <a:ext cx="9175750" cy="1297641"/>
            <a:chOff x="-31750" y="2630285"/>
            <a:chExt cx="9175750" cy="1297641"/>
          </a:xfrm>
        </p:grpSpPr>
        <p:sp>
          <p:nvSpPr>
            <p:cNvPr id="11" name="TextBox 5"/>
            <p:cNvSpPr txBox="1">
              <a:spLocks noChangeArrowheads="1"/>
            </p:cNvSpPr>
            <p:nvPr/>
          </p:nvSpPr>
          <p:spPr bwMode="auto">
            <a:xfrm rot="336311">
              <a:off x="991984" y="2630285"/>
              <a:ext cx="6774227" cy="646331"/>
            </a:xfrm>
            <a:prstGeom prst="rect">
              <a:avLst/>
            </a:prstGeom>
            <a:noFill/>
            <a:ln w="9525">
              <a:noFill/>
              <a:miter lim="800000"/>
              <a:headEnd/>
              <a:tailEnd/>
            </a:ln>
            <a:effectLst/>
          </p:spPr>
          <p:txBody>
            <a:bodyPr wrap="none">
              <a:spAutoFit/>
            </a:bodyPr>
            <a:lstStyle/>
            <a:p>
              <a:r>
                <a:rPr lang="en-US" sz="3600" b="1" dirty="0" err="1" smtClean="0">
                  <a:solidFill>
                    <a:srgbClr val="FFFF00"/>
                  </a:solidFill>
                  <a:effectLst>
                    <a:outerShdw dist="38100" dir="7200000" algn="ctr" rotWithShape="0">
                      <a:schemeClr val="tx1"/>
                    </a:outerShdw>
                  </a:effectLst>
                </a:rPr>
                <a:t>treking</a:t>
              </a:r>
              <a:r>
                <a:rPr lang="en-US" sz="3600" b="1" dirty="0" smtClean="0">
                  <a:solidFill>
                    <a:srgbClr val="FFFF00"/>
                  </a:solidFill>
                  <a:effectLst>
                    <a:outerShdw dist="38100" dir="7200000" algn="ctr" rotWithShape="0">
                      <a:schemeClr val="tx1"/>
                    </a:outerShdw>
                  </a:effectLst>
                </a:rPr>
                <a:t> south through mountains</a:t>
              </a:r>
              <a:endParaRPr lang="en-US" sz="3600" b="1" dirty="0">
                <a:solidFill>
                  <a:srgbClr val="FFFF00"/>
                </a:solidFill>
                <a:effectLst>
                  <a:outerShdw dist="38100" dir="7200000" algn="ctr" rotWithShape="0">
                    <a:schemeClr val="tx1"/>
                  </a:outerShdw>
                </a:effectLst>
              </a:endParaRPr>
            </a:p>
          </p:txBody>
        </p:sp>
        <p:sp>
          <p:nvSpPr>
            <p:cNvPr id="5" name="Freeform 4"/>
            <p:cNvSpPr/>
            <p:nvPr/>
          </p:nvSpPr>
          <p:spPr>
            <a:xfrm>
              <a:off x="-31750" y="3143247"/>
              <a:ext cx="9175750" cy="784679"/>
            </a:xfrm>
            <a:custGeom>
              <a:avLst/>
              <a:gdLst>
                <a:gd name="connsiteX0" fmla="*/ 0 w 9238593"/>
                <a:gd name="connsiteY0" fmla="*/ 752718 h 1351808"/>
                <a:gd name="connsiteX1" fmla="*/ 0 w 9238593"/>
                <a:gd name="connsiteY1" fmla="*/ 752718 h 1351808"/>
                <a:gd name="connsiteX2" fmla="*/ 157655 w 9238593"/>
                <a:gd name="connsiteY2" fmla="*/ 721187 h 1351808"/>
                <a:gd name="connsiteX3" fmla="*/ 204952 w 9238593"/>
                <a:gd name="connsiteY3" fmla="*/ 705422 h 1351808"/>
                <a:gd name="connsiteX4" fmla="*/ 252248 w 9238593"/>
                <a:gd name="connsiteY4" fmla="*/ 673891 h 1351808"/>
                <a:gd name="connsiteX5" fmla="*/ 409903 w 9238593"/>
                <a:gd name="connsiteY5" fmla="*/ 626594 h 1351808"/>
                <a:gd name="connsiteX6" fmla="*/ 457200 w 9238593"/>
                <a:gd name="connsiteY6" fmla="*/ 595063 h 1351808"/>
                <a:gd name="connsiteX7" fmla="*/ 551793 w 9238593"/>
                <a:gd name="connsiteY7" fmla="*/ 516236 h 1351808"/>
                <a:gd name="connsiteX8" fmla="*/ 599090 w 9238593"/>
                <a:gd name="connsiteY8" fmla="*/ 500470 h 1351808"/>
                <a:gd name="connsiteX9" fmla="*/ 614855 w 9238593"/>
                <a:gd name="connsiteY9" fmla="*/ 453174 h 1351808"/>
                <a:gd name="connsiteX10" fmla="*/ 709448 w 9238593"/>
                <a:gd name="connsiteY10" fmla="*/ 390112 h 1351808"/>
                <a:gd name="connsiteX11" fmla="*/ 756745 w 9238593"/>
                <a:gd name="connsiteY11" fmla="*/ 342815 h 1351808"/>
                <a:gd name="connsiteX12" fmla="*/ 804041 w 9238593"/>
                <a:gd name="connsiteY12" fmla="*/ 311284 h 1351808"/>
                <a:gd name="connsiteX13" fmla="*/ 851338 w 9238593"/>
                <a:gd name="connsiteY13" fmla="*/ 248222 h 1351808"/>
                <a:gd name="connsiteX14" fmla="*/ 914400 w 9238593"/>
                <a:gd name="connsiteY14" fmla="*/ 232456 h 1351808"/>
                <a:gd name="connsiteX15" fmla="*/ 961697 w 9238593"/>
                <a:gd name="connsiteY15" fmla="*/ 200925 h 1351808"/>
                <a:gd name="connsiteX16" fmla="*/ 1024759 w 9238593"/>
                <a:gd name="connsiteY16" fmla="*/ 185160 h 1351808"/>
                <a:gd name="connsiteX17" fmla="*/ 1056290 w 9238593"/>
                <a:gd name="connsiteY17" fmla="*/ 137863 h 1351808"/>
                <a:gd name="connsiteX18" fmla="*/ 1103586 w 9238593"/>
                <a:gd name="connsiteY18" fmla="*/ 122098 h 1351808"/>
                <a:gd name="connsiteX19" fmla="*/ 1245476 w 9238593"/>
                <a:gd name="connsiteY19" fmla="*/ 106332 h 1351808"/>
                <a:gd name="connsiteX20" fmla="*/ 2049517 w 9238593"/>
                <a:gd name="connsiteY20" fmla="*/ 90567 h 1351808"/>
                <a:gd name="connsiteX21" fmla="*/ 2144110 w 9238593"/>
                <a:gd name="connsiteY21" fmla="*/ 122098 h 1351808"/>
                <a:gd name="connsiteX22" fmla="*/ 2270234 w 9238593"/>
                <a:gd name="connsiteY22" fmla="*/ 169394 h 1351808"/>
                <a:gd name="connsiteX23" fmla="*/ 2412124 w 9238593"/>
                <a:gd name="connsiteY23" fmla="*/ 216691 h 1351808"/>
                <a:gd name="connsiteX24" fmla="*/ 2459421 w 9238593"/>
                <a:gd name="connsiteY24" fmla="*/ 248222 h 1351808"/>
                <a:gd name="connsiteX25" fmla="*/ 2554014 w 9238593"/>
                <a:gd name="connsiteY25" fmla="*/ 279753 h 1351808"/>
                <a:gd name="connsiteX26" fmla="*/ 2617076 w 9238593"/>
                <a:gd name="connsiteY26" fmla="*/ 327049 h 1351808"/>
                <a:gd name="connsiteX27" fmla="*/ 2695903 w 9238593"/>
                <a:gd name="connsiteY27" fmla="*/ 390112 h 1351808"/>
                <a:gd name="connsiteX28" fmla="*/ 2853559 w 9238593"/>
                <a:gd name="connsiteY28" fmla="*/ 405877 h 1351808"/>
                <a:gd name="connsiteX29" fmla="*/ 2948152 w 9238593"/>
                <a:gd name="connsiteY29" fmla="*/ 468939 h 1351808"/>
                <a:gd name="connsiteX30" fmla="*/ 3058510 w 9238593"/>
                <a:gd name="connsiteY30" fmla="*/ 516236 h 1351808"/>
                <a:gd name="connsiteX31" fmla="*/ 3105807 w 9238593"/>
                <a:gd name="connsiteY31" fmla="*/ 532001 h 1351808"/>
                <a:gd name="connsiteX32" fmla="*/ 3121572 w 9238593"/>
                <a:gd name="connsiteY32" fmla="*/ 579298 h 1351808"/>
                <a:gd name="connsiteX33" fmla="*/ 3168869 w 9238593"/>
                <a:gd name="connsiteY33" fmla="*/ 595063 h 1351808"/>
                <a:gd name="connsiteX34" fmla="*/ 3263462 w 9238593"/>
                <a:gd name="connsiteY34" fmla="*/ 642360 h 1351808"/>
                <a:gd name="connsiteX35" fmla="*/ 3373821 w 9238593"/>
                <a:gd name="connsiteY35" fmla="*/ 705422 h 1351808"/>
                <a:gd name="connsiteX36" fmla="*/ 3421117 w 9238593"/>
                <a:gd name="connsiteY36" fmla="*/ 721187 h 1351808"/>
                <a:gd name="connsiteX37" fmla="*/ 3531476 w 9238593"/>
                <a:gd name="connsiteY37" fmla="*/ 736953 h 1351808"/>
                <a:gd name="connsiteX38" fmla="*/ 3736428 w 9238593"/>
                <a:gd name="connsiteY38" fmla="*/ 784249 h 1351808"/>
                <a:gd name="connsiteX39" fmla="*/ 3862552 w 9238593"/>
                <a:gd name="connsiteY39" fmla="*/ 768484 h 1351808"/>
                <a:gd name="connsiteX40" fmla="*/ 3909848 w 9238593"/>
                <a:gd name="connsiteY40" fmla="*/ 736953 h 1351808"/>
                <a:gd name="connsiteX41" fmla="*/ 3957145 w 9238593"/>
                <a:gd name="connsiteY41" fmla="*/ 721187 h 1351808"/>
                <a:gd name="connsiteX42" fmla="*/ 3988676 w 9238593"/>
                <a:gd name="connsiteY42" fmla="*/ 673891 h 1351808"/>
                <a:gd name="connsiteX43" fmla="*/ 4004441 w 9238593"/>
                <a:gd name="connsiteY43" fmla="*/ 626594 h 1351808"/>
                <a:gd name="connsiteX44" fmla="*/ 4067503 w 9238593"/>
                <a:gd name="connsiteY44" fmla="*/ 610829 h 1351808"/>
                <a:gd name="connsiteX45" fmla="*/ 4114800 w 9238593"/>
                <a:gd name="connsiteY45" fmla="*/ 595063 h 1351808"/>
                <a:gd name="connsiteX46" fmla="*/ 4177862 w 9238593"/>
                <a:gd name="connsiteY46" fmla="*/ 579298 h 1351808"/>
                <a:gd name="connsiteX47" fmla="*/ 4225159 w 9238593"/>
                <a:gd name="connsiteY47" fmla="*/ 563532 h 1351808"/>
                <a:gd name="connsiteX48" fmla="*/ 4303986 w 9238593"/>
                <a:gd name="connsiteY48" fmla="*/ 547767 h 1351808"/>
                <a:gd name="connsiteX49" fmla="*/ 4382814 w 9238593"/>
                <a:gd name="connsiteY49" fmla="*/ 516236 h 1351808"/>
                <a:gd name="connsiteX50" fmla="*/ 4871545 w 9238593"/>
                <a:gd name="connsiteY50" fmla="*/ 484705 h 1351808"/>
                <a:gd name="connsiteX51" fmla="*/ 4966138 w 9238593"/>
                <a:gd name="connsiteY51" fmla="*/ 468939 h 1351808"/>
                <a:gd name="connsiteX52" fmla="*/ 5013434 w 9238593"/>
                <a:gd name="connsiteY52" fmla="*/ 453174 h 1351808"/>
                <a:gd name="connsiteX53" fmla="*/ 5076497 w 9238593"/>
                <a:gd name="connsiteY53" fmla="*/ 437408 h 1351808"/>
                <a:gd name="connsiteX54" fmla="*/ 5722883 w 9238593"/>
                <a:gd name="connsiteY54" fmla="*/ 468939 h 1351808"/>
                <a:gd name="connsiteX55" fmla="*/ 6117021 w 9238593"/>
                <a:gd name="connsiteY55" fmla="*/ 532001 h 1351808"/>
                <a:gd name="connsiteX56" fmla="*/ 6243145 w 9238593"/>
                <a:gd name="connsiteY56" fmla="*/ 547767 h 1351808"/>
                <a:gd name="connsiteX57" fmla="*/ 6306207 w 9238593"/>
                <a:gd name="connsiteY57" fmla="*/ 563532 h 1351808"/>
                <a:gd name="connsiteX58" fmla="*/ 6605752 w 9238593"/>
                <a:gd name="connsiteY58" fmla="*/ 595063 h 1351808"/>
                <a:gd name="connsiteX59" fmla="*/ 6952593 w 9238593"/>
                <a:gd name="connsiteY59" fmla="*/ 579298 h 1351808"/>
                <a:gd name="connsiteX60" fmla="*/ 7488621 w 9238593"/>
                <a:gd name="connsiteY60" fmla="*/ 579298 h 1351808"/>
                <a:gd name="connsiteX61" fmla="*/ 7535917 w 9238593"/>
                <a:gd name="connsiteY61" fmla="*/ 595063 h 1351808"/>
                <a:gd name="connsiteX62" fmla="*/ 7551683 w 9238593"/>
                <a:gd name="connsiteY62" fmla="*/ 642360 h 1351808"/>
                <a:gd name="connsiteX63" fmla="*/ 7646276 w 9238593"/>
                <a:gd name="connsiteY63" fmla="*/ 673891 h 1351808"/>
                <a:gd name="connsiteX64" fmla="*/ 7693572 w 9238593"/>
                <a:gd name="connsiteY64" fmla="*/ 689656 h 1351808"/>
                <a:gd name="connsiteX65" fmla="*/ 7740869 w 9238593"/>
                <a:gd name="connsiteY65" fmla="*/ 705422 h 1351808"/>
                <a:gd name="connsiteX66" fmla="*/ 7819697 w 9238593"/>
                <a:gd name="connsiteY66" fmla="*/ 768484 h 1351808"/>
                <a:gd name="connsiteX67" fmla="*/ 7898524 w 9238593"/>
                <a:gd name="connsiteY67" fmla="*/ 831546 h 1351808"/>
                <a:gd name="connsiteX68" fmla="*/ 7945821 w 9238593"/>
                <a:gd name="connsiteY68" fmla="*/ 878843 h 1351808"/>
                <a:gd name="connsiteX69" fmla="*/ 7993117 w 9238593"/>
                <a:gd name="connsiteY69" fmla="*/ 894608 h 1351808"/>
                <a:gd name="connsiteX70" fmla="*/ 8024648 w 9238593"/>
                <a:gd name="connsiteY70" fmla="*/ 941905 h 1351808"/>
                <a:gd name="connsiteX71" fmla="*/ 8103476 w 9238593"/>
                <a:gd name="connsiteY71" fmla="*/ 973436 h 1351808"/>
                <a:gd name="connsiteX72" fmla="*/ 8466083 w 9238593"/>
                <a:gd name="connsiteY72" fmla="*/ 1115325 h 1351808"/>
                <a:gd name="connsiteX73" fmla="*/ 8623738 w 9238593"/>
                <a:gd name="connsiteY73" fmla="*/ 1146856 h 1351808"/>
                <a:gd name="connsiteX74" fmla="*/ 8734097 w 9238593"/>
                <a:gd name="connsiteY74" fmla="*/ 1178387 h 1351808"/>
                <a:gd name="connsiteX75" fmla="*/ 8781393 w 9238593"/>
                <a:gd name="connsiteY75" fmla="*/ 1194153 h 1351808"/>
                <a:gd name="connsiteX76" fmla="*/ 8907517 w 9238593"/>
                <a:gd name="connsiteY76" fmla="*/ 1225684 h 1351808"/>
                <a:gd name="connsiteX77" fmla="*/ 8954814 w 9238593"/>
                <a:gd name="connsiteY77" fmla="*/ 1257215 h 1351808"/>
                <a:gd name="connsiteX78" fmla="*/ 9049407 w 9238593"/>
                <a:gd name="connsiteY78" fmla="*/ 1272981 h 1351808"/>
                <a:gd name="connsiteX79" fmla="*/ 9144000 w 9238593"/>
                <a:gd name="connsiteY79" fmla="*/ 1304512 h 1351808"/>
                <a:gd name="connsiteX80" fmla="*/ 9238593 w 9238593"/>
                <a:gd name="connsiteY80" fmla="*/ 1336043 h 1351808"/>
                <a:gd name="connsiteX81" fmla="*/ 9238593 w 9238593"/>
                <a:gd name="connsiteY81" fmla="*/ 1336043 h 1351808"/>
                <a:gd name="connsiteX82" fmla="*/ 9207062 w 9238593"/>
                <a:gd name="connsiteY82" fmla="*/ 1272981 h 1351808"/>
                <a:gd name="connsiteX83" fmla="*/ 9222828 w 9238593"/>
                <a:gd name="connsiteY83" fmla="*/ 1351808 h 1351808"/>
                <a:gd name="connsiteX0" fmla="*/ 0 w 9238593"/>
                <a:gd name="connsiteY0" fmla="*/ 752718 h 1336043"/>
                <a:gd name="connsiteX1" fmla="*/ 0 w 9238593"/>
                <a:gd name="connsiteY1" fmla="*/ 752718 h 1336043"/>
                <a:gd name="connsiteX2" fmla="*/ 157655 w 9238593"/>
                <a:gd name="connsiteY2" fmla="*/ 721187 h 1336043"/>
                <a:gd name="connsiteX3" fmla="*/ 204952 w 9238593"/>
                <a:gd name="connsiteY3" fmla="*/ 705422 h 1336043"/>
                <a:gd name="connsiteX4" fmla="*/ 252248 w 9238593"/>
                <a:gd name="connsiteY4" fmla="*/ 673891 h 1336043"/>
                <a:gd name="connsiteX5" fmla="*/ 409903 w 9238593"/>
                <a:gd name="connsiteY5" fmla="*/ 626594 h 1336043"/>
                <a:gd name="connsiteX6" fmla="*/ 457200 w 9238593"/>
                <a:gd name="connsiteY6" fmla="*/ 595063 h 1336043"/>
                <a:gd name="connsiteX7" fmla="*/ 551793 w 9238593"/>
                <a:gd name="connsiteY7" fmla="*/ 516236 h 1336043"/>
                <a:gd name="connsiteX8" fmla="*/ 599090 w 9238593"/>
                <a:gd name="connsiteY8" fmla="*/ 500470 h 1336043"/>
                <a:gd name="connsiteX9" fmla="*/ 614855 w 9238593"/>
                <a:gd name="connsiteY9" fmla="*/ 453174 h 1336043"/>
                <a:gd name="connsiteX10" fmla="*/ 709448 w 9238593"/>
                <a:gd name="connsiteY10" fmla="*/ 390112 h 1336043"/>
                <a:gd name="connsiteX11" fmla="*/ 756745 w 9238593"/>
                <a:gd name="connsiteY11" fmla="*/ 342815 h 1336043"/>
                <a:gd name="connsiteX12" fmla="*/ 804041 w 9238593"/>
                <a:gd name="connsiteY12" fmla="*/ 311284 h 1336043"/>
                <a:gd name="connsiteX13" fmla="*/ 851338 w 9238593"/>
                <a:gd name="connsiteY13" fmla="*/ 248222 h 1336043"/>
                <a:gd name="connsiteX14" fmla="*/ 914400 w 9238593"/>
                <a:gd name="connsiteY14" fmla="*/ 232456 h 1336043"/>
                <a:gd name="connsiteX15" fmla="*/ 961697 w 9238593"/>
                <a:gd name="connsiteY15" fmla="*/ 200925 h 1336043"/>
                <a:gd name="connsiteX16" fmla="*/ 1024759 w 9238593"/>
                <a:gd name="connsiteY16" fmla="*/ 185160 h 1336043"/>
                <a:gd name="connsiteX17" fmla="*/ 1056290 w 9238593"/>
                <a:gd name="connsiteY17" fmla="*/ 137863 h 1336043"/>
                <a:gd name="connsiteX18" fmla="*/ 1103586 w 9238593"/>
                <a:gd name="connsiteY18" fmla="*/ 122098 h 1336043"/>
                <a:gd name="connsiteX19" fmla="*/ 1245476 w 9238593"/>
                <a:gd name="connsiteY19" fmla="*/ 106332 h 1336043"/>
                <a:gd name="connsiteX20" fmla="*/ 2049517 w 9238593"/>
                <a:gd name="connsiteY20" fmla="*/ 90567 h 1336043"/>
                <a:gd name="connsiteX21" fmla="*/ 2144110 w 9238593"/>
                <a:gd name="connsiteY21" fmla="*/ 122098 h 1336043"/>
                <a:gd name="connsiteX22" fmla="*/ 2270234 w 9238593"/>
                <a:gd name="connsiteY22" fmla="*/ 169394 h 1336043"/>
                <a:gd name="connsiteX23" fmla="*/ 2412124 w 9238593"/>
                <a:gd name="connsiteY23" fmla="*/ 216691 h 1336043"/>
                <a:gd name="connsiteX24" fmla="*/ 2459421 w 9238593"/>
                <a:gd name="connsiteY24" fmla="*/ 248222 h 1336043"/>
                <a:gd name="connsiteX25" fmla="*/ 2554014 w 9238593"/>
                <a:gd name="connsiteY25" fmla="*/ 279753 h 1336043"/>
                <a:gd name="connsiteX26" fmla="*/ 2617076 w 9238593"/>
                <a:gd name="connsiteY26" fmla="*/ 327049 h 1336043"/>
                <a:gd name="connsiteX27" fmla="*/ 2695903 w 9238593"/>
                <a:gd name="connsiteY27" fmla="*/ 390112 h 1336043"/>
                <a:gd name="connsiteX28" fmla="*/ 2853559 w 9238593"/>
                <a:gd name="connsiteY28" fmla="*/ 405877 h 1336043"/>
                <a:gd name="connsiteX29" fmla="*/ 2948152 w 9238593"/>
                <a:gd name="connsiteY29" fmla="*/ 468939 h 1336043"/>
                <a:gd name="connsiteX30" fmla="*/ 3058510 w 9238593"/>
                <a:gd name="connsiteY30" fmla="*/ 516236 h 1336043"/>
                <a:gd name="connsiteX31" fmla="*/ 3105807 w 9238593"/>
                <a:gd name="connsiteY31" fmla="*/ 532001 h 1336043"/>
                <a:gd name="connsiteX32" fmla="*/ 3121572 w 9238593"/>
                <a:gd name="connsiteY32" fmla="*/ 579298 h 1336043"/>
                <a:gd name="connsiteX33" fmla="*/ 3168869 w 9238593"/>
                <a:gd name="connsiteY33" fmla="*/ 595063 h 1336043"/>
                <a:gd name="connsiteX34" fmla="*/ 3263462 w 9238593"/>
                <a:gd name="connsiteY34" fmla="*/ 642360 h 1336043"/>
                <a:gd name="connsiteX35" fmla="*/ 3373821 w 9238593"/>
                <a:gd name="connsiteY35" fmla="*/ 705422 h 1336043"/>
                <a:gd name="connsiteX36" fmla="*/ 3421117 w 9238593"/>
                <a:gd name="connsiteY36" fmla="*/ 721187 h 1336043"/>
                <a:gd name="connsiteX37" fmla="*/ 3531476 w 9238593"/>
                <a:gd name="connsiteY37" fmla="*/ 736953 h 1336043"/>
                <a:gd name="connsiteX38" fmla="*/ 3736428 w 9238593"/>
                <a:gd name="connsiteY38" fmla="*/ 784249 h 1336043"/>
                <a:gd name="connsiteX39" fmla="*/ 3862552 w 9238593"/>
                <a:gd name="connsiteY39" fmla="*/ 768484 h 1336043"/>
                <a:gd name="connsiteX40" fmla="*/ 3909848 w 9238593"/>
                <a:gd name="connsiteY40" fmla="*/ 736953 h 1336043"/>
                <a:gd name="connsiteX41" fmla="*/ 3957145 w 9238593"/>
                <a:gd name="connsiteY41" fmla="*/ 721187 h 1336043"/>
                <a:gd name="connsiteX42" fmla="*/ 3988676 w 9238593"/>
                <a:gd name="connsiteY42" fmla="*/ 673891 h 1336043"/>
                <a:gd name="connsiteX43" fmla="*/ 4004441 w 9238593"/>
                <a:gd name="connsiteY43" fmla="*/ 626594 h 1336043"/>
                <a:gd name="connsiteX44" fmla="*/ 4067503 w 9238593"/>
                <a:gd name="connsiteY44" fmla="*/ 610829 h 1336043"/>
                <a:gd name="connsiteX45" fmla="*/ 4114800 w 9238593"/>
                <a:gd name="connsiteY45" fmla="*/ 595063 h 1336043"/>
                <a:gd name="connsiteX46" fmla="*/ 4177862 w 9238593"/>
                <a:gd name="connsiteY46" fmla="*/ 579298 h 1336043"/>
                <a:gd name="connsiteX47" fmla="*/ 4225159 w 9238593"/>
                <a:gd name="connsiteY47" fmla="*/ 563532 h 1336043"/>
                <a:gd name="connsiteX48" fmla="*/ 4303986 w 9238593"/>
                <a:gd name="connsiteY48" fmla="*/ 547767 h 1336043"/>
                <a:gd name="connsiteX49" fmla="*/ 4382814 w 9238593"/>
                <a:gd name="connsiteY49" fmla="*/ 516236 h 1336043"/>
                <a:gd name="connsiteX50" fmla="*/ 4871545 w 9238593"/>
                <a:gd name="connsiteY50" fmla="*/ 484705 h 1336043"/>
                <a:gd name="connsiteX51" fmla="*/ 4966138 w 9238593"/>
                <a:gd name="connsiteY51" fmla="*/ 468939 h 1336043"/>
                <a:gd name="connsiteX52" fmla="*/ 5013434 w 9238593"/>
                <a:gd name="connsiteY52" fmla="*/ 453174 h 1336043"/>
                <a:gd name="connsiteX53" fmla="*/ 5076497 w 9238593"/>
                <a:gd name="connsiteY53" fmla="*/ 437408 h 1336043"/>
                <a:gd name="connsiteX54" fmla="*/ 5722883 w 9238593"/>
                <a:gd name="connsiteY54" fmla="*/ 468939 h 1336043"/>
                <a:gd name="connsiteX55" fmla="*/ 6117021 w 9238593"/>
                <a:gd name="connsiteY55" fmla="*/ 532001 h 1336043"/>
                <a:gd name="connsiteX56" fmla="*/ 6243145 w 9238593"/>
                <a:gd name="connsiteY56" fmla="*/ 547767 h 1336043"/>
                <a:gd name="connsiteX57" fmla="*/ 6306207 w 9238593"/>
                <a:gd name="connsiteY57" fmla="*/ 563532 h 1336043"/>
                <a:gd name="connsiteX58" fmla="*/ 6605752 w 9238593"/>
                <a:gd name="connsiteY58" fmla="*/ 595063 h 1336043"/>
                <a:gd name="connsiteX59" fmla="*/ 6952593 w 9238593"/>
                <a:gd name="connsiteY59" fmla="*/ 579298 h 1336043"/>
                <a:gd name="connsiteX60" fmla="*/ 7488621 w 9238593"/>
                <a:gd name="connsiteY60" fmla="*/ 579298 h 1336043"/>
                <a:gd name="connsiteX61" fmla="*/ 7535917 w 9238593"/>
                <a:gd name="connsiteY61" fmla="*/ 595063 h 1336043"/>
                <a:gd name="connsiteX62" fmla="*/ 7551683 w 9238593"/>
                <a:gd name="connsiteY62" fmla="*/ 642360 h 1336043"/>
                <a:gd name="connsiteX63" fmla="*/ 7646276 w 9238593"/>
                <a:gd name="connsiteY63" fmla="*/ 673891 h 1336043"/>
                <a:gd name="connsiteX64" fmla="*/ 7693572 w 9238593"/>
                <a:gd name="connsiteY64" fmla="*/ 689656 h 1336043"/>
                <a:gd name="connsiteX65" fmla="*/ 7740869 w 9238593"/>
                <a:gd name="connsiteY65" fmla="*/ 705422 h 1336043"/>
                <a:gd name="connsiteX66" fmla="*/ 7819697 w 9238593"/>
                <a:gd name="connsiteY66" fmla="*/ 768484 h 1336043"/>
                <a:gd name="connsiteX67" fmla="*/ 7898524 w 9238593"/>
                <a:gd name="connsiteY67" fmla="*/ 831546 h 1336043"/>
                <a:gd name="connsiteX68" fmla="*/ 7945821 w 9238593"/>
                <a:gd name="connsiteY68" fmla="*/ 878843 h 1336043"/>
                <a:gd name="connsiteX69" fmla="*/ 7993117 w 9238593"/>
                <a:gd name="connsiteY69" fmla="*/ 894608 h 1336043"/>
                <a:gd name="connsiteX70" fmla="*/ 8024648 w 9238593"/>
                <a:gd name="connsiteY70" fmla="*/ 941905 h 1336043"/>
                <a:gd name="connsiteX71" fmla="*/ 8103476 w 9238593"/>
                <a:gd name="connsiteY71" fmla="*/ 973436 h 1336043"/>
                <a:gd name="connsiteX72" fmla="*/ 8466083 w 9238593"/>
                <a:gd name="connsiteY72" fmla="*/ 1115325 h 1336043"/>
                <a:gd name="connsiteX73" fmla="*/ 8623738 w 9238593"/>
                <a:gd name="connsiteY73" fmla="*/ 1146856 h 1336043"/>
                <a:gd name="connsiteX74" fmla="*/ 8734097 w 9238593"/>
                <a:gd name="connsiteY74" fmla="*/ 1178387 h 1336043"/>
                <a:gd name="connsiteX75" fmla="*/ 8781393 w 9238593"/>
                <a:gd name="connsiteY75" fmla="*/ 1194153 h 1336043"/>
                <a:gd name="connsiteX76" fmla="*/ 8907517 w 9238593"/>
                <a:gd name="connsiteY76" fmla="*/ 1225684 h 1336043"/>
                <a:gd name="connsiteX77" fmla="*/ 8954814 w 9238593"/>
                <a:gd name="connsiteY77" fmla="*/ 1257215 h 1336043"/>
                <a:gd name="connsiteX78" fmla="*/ 9049407 w 9238593"/>
                <a:gd name="connsiteY78" fmla="*/ 1272981 h 1336043"/>
                <a:gd name="connsiteX79" fmla="*/ 9144000 w 9238593"/>
                <a:gd name="connsiteY79" fmla="*/ 1304512 h 1336043"/>
                <a:gd name="connsiteX80" fmla="*/ 9238593 w 9238593"/>
                <a:gd name="connsiteY80" fmla="*/ 1336043 h 1336043"/>
                <a:gd name="connsiteX81" fmla="*/ 9238593 w 9238593"/>
                <a:gd name="connsiteY81" fmla="*/ 1336043 h 1336043"/>
                <a:gd name="connsiteX82" fmla="*/ 9207062 w 9238593"/>
                <a:gd name="connsiteY82" fmla="*/ 1272981 h 1336043"/>
                <a:gd name="connsiteX83" fmla="*/ 9175098 w 9238593"/>
                <a:gd name="connsiteY83" fmla="*/ 361751 h 1336043"/>
                <a:gd name="connsiteX0" fmla="*/ 0 w 9238593"/>
                <a:gd name="connsiteY0" fmla="*/ 752718 h 1336043"/>
                <a:gd name="connsiteX1" fmla="*/ 0 w 9238593"/>
                <a:gd name="connsiteY1" fmla="*/ 752718 h 1336043"/>
                <a:gd name="connsiteX2" fmla="*/ 157655 w 9238593"/>
                <a:gd name="connsiteY2" fmla="*/ 721187 h 1336043"/>
                <a:gd name="connsiteX3" fmla="*/ 204952 w 9238593"/>
                <a:gd name="connsiteY3" fmla="*/ 705422 h 1336043"/>
                <a:gd name="connsiteX4" fmla="*/ 252248 w 9238593"/>
                <a:gd name="connsiteY4" fmla="*/ 673891 h 1336043"/>
                <a:gd name="connsiteX5" fmla="*/ 409903 w 9238593"/>
                <a:gd name="connsiteY5" fmla="*/ 626594 h 1336043"/>
                <a:gd name="connsiteX6" fmla="*/ 457200 w 9238593"/>
                <a:gd name="connsiteY6" fmla="*/ 595063 h 1336043"/>
                <a:gd name="connsiteX7" fmla="*/ 551793 w 9238593"/>
                <a:gd name="connsiteY7" fmla="*/ 516236 h 1336043"/>
                <a:gd name="connsiteX8" fmla="*/ 599090 w 9238593"/>
                <a:gd name="connsiteY8" fmla="*/ 500470 h 1336043"/>
                <a:gd name="connsiteX9" fmla="*/ 614855 w 9238593"/>
                <a:gd name="connsiteY9" fmla="*/ 453174 h 1336043"/>
                <a:gd name="connsiteX10" fmla="*/ 709448 w 9238593"/>
                <a:gd name="connsiteY10" fmla="*/ 390112 h 1336043"/>
                <a:gd name="connsiteX11" fmla="*/ 756745 w 9238593"/>
                <a:gd name="connsiteY11" fmla="*/ 342815 h 1336043"/>
                <a:gd name="connsiteX12" fmla="*/ 804041 w 9238593"/>
                <a:gd name="connsiteY12" fmla="*/ 311284 h 1336043"/>
                <a:gd name="connsiteX13" fmla="*/ 851338 w 9238593"/>
                <a:gd name="connsiteY13" fmla="*/ 248222 h 1336043"/>
                <a:gd name="connsiteX14" fmla="*/ 914400 w 9238593"/>
                <a:gd name="connsiteY14" fmla="*/ 232456 h 1336043"/>
                <a:gd name="connsiteX15" fmla="*/ 961697 w 9238593"/>
                <a:gd name="connsiteY15" fmla="*/ 200925 h 1336043"/>
                <a:gd name="connsiteX16" fmla="*/ 1024759 w 9238593"/>
                <a:gd name="connsiteY16" fmla="*/ 185160 h 1336043"/>
                <a:gd name="connsiteX17" fmla="*/ 1056290 w 9238593"/>
                <a:gd name="connsiteY17" fmla="*/ 137863 h 1336043"/>
                <a:gd name="connsiteX18" fmla="*/ 1103586 w 9238593"/>
                <a:gd name="connsiteY18" fmla="*/ 122098 h 1336043"/>
                <a:gd name="connsiteX19" fmla="*/ 1245476 w 9238593"/>
                <a:gd name="connsiteY19" fmla="*/ 106332 h 1336043"/>
                <a:gd name="connsiteX20" fmla="*/ 2049517 w 9238593"/>
                <a:gd name="connsiteY20" fmla="*/ 90567 h 1336043"/>
                <a:gd name="connsiteX21" fmla="*/ 2144110 w 9238593"/>
                <a:gd name="connsiteY21" fmla="*/ 122098 h 1336043"/>
                <a:gd name="connsiteX22" fmla="*/ 2270234 w 9238593"/>
                <a:gd name="connsiteY22" fmla="*/ 169394 h 1336043"/>
                <a:gd name="connsiteX23" fmla="*/ 2412124 w 9238593"/>
                <a:gd name="connsiteY23" fmla="*/ 216691 h 1336043"/>
                <a:gd name="connsiteX24" fmla="*/ 2459421 w 9238593"/>
                <a:gd name="connsiteY24" fmla="*/ 248222 h 1336043"/>
                <a:gd name="connsiteX25" fmla="*/ 2554014 w 9238593"/>
                <a:gd name="connsiteY25" fmla="*/ 279753 h 1336043"/>
                <a:gd name="connsiteX26" fmla="*/ 2617076 w 9238593"/>
                <a:gd name="connsiteY26" fmla="*/ 327049 h 1336043"/>
                <a:gd name="connsiteX27" fmla="*/ 2695903 w 9238593"/>
                <a:gd name="connsiteY27" fmla="*/ 390112 h 1336043"/>
                <a:gd name="connsiteX28" fmla="*/ 2853559 w 9238593"/>
                <a:gd name="connsiteY28" fmla="*/ 405877 h 1336043"/>
                <a:gd name="connsiteX29" fmla="*/ 2948152 w 9238593"/>
                <a:gd name="connsiteY29" fmla="*/ 468939 h 1336043"/>
                <a:gd name="connsiteX30" fmla="*/ 3058510 w 9238593"/>
                <a:gd name="connsiteY30" fmla="*/ 516236 h 1336043"/>
                <a:gd name="connsiteX31" fmla="*/ 3105807 w 9238593"/>
                <a:gd name="connsiteY31" fmla="*/ 532001 h 1336043"/>
                <a:gd name="connsiteX32" fmla="*/ 3121572 w 9238593"/>
                <a:gd name="connsiteY32" fmla="*/ 579298 h 1336043"/>
                <a:gd name="connsiteX33" fmla="*/ 3168869 w 9238593"/>
                <a:gd name="connsiteY33" fmla="*/ 595063 h 1336043"/>
                <a:gd name="connsiteX34" fmla="*/ 3263462 w 9238593"/>
                <a:gd name="connsiteY34" fmla="*/ 642360 h 1336043"/>
                <a:gd name="connsiteX35" fmla="*/ 3373821 w 9238593"/>
                <a:gd name="connsiteY35" fmla="*/ 705422 h 1336043"/>
                <a:gd name="connsiteX36" fmla="*/ 3421117 w 9238593"/>
                <a:gd name="connsiteY36" fmla="*/ 721187 h 1336043"/>
                <a:gd name="connsiteX37" fmla="*/ 3531476 w 9238593"/>
                <a:gd name="connsiteY37" fmla="*/ 736953 h 1336043"/>
                <a:gd name="connsiteX38" fmla="*/ 3736428 w 9238593"/>
                <a:gd name="connsiteY38" fmla="*/ 784249 h 1336043"/>
                <a:gd name="connsiteX39" fmla="*/ 3862552 w 9238593"/>
                <a:gd name="connsiteY39" fmla="*/ 768484 h 1336043"/>
                <a:gd name="connsiteX40" fmla="*/ 3909848 w 9238593"/>
                <a:gd name="connsiteY40" fmla="*/ 736953 h 1336043"/>
                <a:gd name="connsiteX41" fmla="*/ 3957145 w 9238593"/>
                <a:gd name="connsiteY41" fmla="*/ 721187 h 1336043"/>
                <a:gd name="connsiteX42" fmla="*/ 3988676 w 9238593"/>
                <a:gd name="connsiteY42" fmla="*/ 673891 h 1336043"/>
                <a:gd name="connsiteX43" fmla="*/ 4004441 w 9238593"/>
                <a:gd name="connsiteY43" fmla="*/ 626594 h 1336043"/>
                <a:gd name="connsiteX44" fmla="*/ 4067503 w 9238593"/>
                <a:gd name="connsiteY44" fmla="*/ 610829 h 1336043"/>
                <a:gd name="connsiteX45" fmla="*/ 4114800 w 9238593"/>
                <a:gd name="connsiteY45" fmla="*/ 595063 h 1336043"/>
                <a:gd name="connsiteX46" fmla="*/ 4177862 w 9238593"/>
                <a:gd name="connsiteY46" fmla="*/ 579298 h 1336043"/>
                <a:gd name="connsiteX47" fmla="*/ 4225159 w 9238593"/>
                <a:gd name="connsiteY47" fmla="*/ 563532 h 1336043"/>
                <a:gd name="connsiteX48" fmla="*/ 4303986 w 9238593"/>
                <a:gd name="connsiteY48" fmla="*/ 547767 h 1336043"/>
                <a:gd name="connsiteX49" fmla="*/ 4382814 w 9238593"/>
                <a:gd name="connsiteY49" fmla="*/ 516236 h 1336043"/>
                <a:gd name="connsiteX50" fmla="*/ 4871545 w 9238593"/>
                <a:gd name="connsiteY50" fmla="*/ 484705 h 1336043"/>
                <a:gd name="connsiteX51" fmla="*/ 4966138 w 9238593"/>
                <a:gd name="connsiteY51" fmla="*/ 468939 h 1336043"/>
                <a:gd name="connsiteX52" fmla="*/ 5013434 w 9238593"/>
                <a:gd name="connsiteY52" fmla="*/ 453174 h 1336043"/>
                <a:gd name="connsiteX53" fmla="*/ 5076497 w 9238593"/>
                <a:gd name="connsiteY53" fmla="*/ 437408 h 1336043"/>
                <a:gd name="connsiteX54" fmla="*/ 5722883 w 9238593"/>
                <a:gd name="connsiteY54" fmla="*/ 468939 h 1336043"/>
                <a:gd name="connsiteX55" fmla="*/ 6117021 w 9238593"/>
                <a:gd name="connsiteY55" fmla="*/ 532001 h 1336043"/>
                <a:gd name="connsiteX56" fmla="*/ 6243145 w 9238593"/>
                <a:gd name="connsiteY56" fmla="*/ 547767 h 1336043"/>
                <a:gd name="connsiteX57" fmla="*/ 6306207 w 9238593"/>
                <a:gd name="connsiteY57" fmla="*/ 563532 h 1336043"/>
                <a:gd name="connsiteX58" fmla="*/ 6605752 w 9238593"/>
                <a:gd name="connsiteY58" fmla="*/ 595063 h 1336043"/>
                <a:gd name="connsiteX59" fmla="*/ 6952593 w 9238593"/>
                <a:gd name="connsiteY59" fmla="*/ 579298 h 1336043"/>
                <a:gd name="connsiteX60" fmla="*/ 7488621 w 9238593"/>
                <a:gd name="connsiteY60" fmla="*/ 579298 h 1336043"/>
                <a:gd name="connsiteX61" fmla="*/ 7535917 w 9238593"/>
                <a:gd name="connsiteY61" fmla="*/ 595063 h 1336043"/>
                <a:gd name="connsiteX62" fmla="*/ 7551683 w 9238593"/>
                <a:gd name="connsiteY62" fmla="*/ 642360 h 1336043"/>
                <a:gd name="connsiteX63" fmla="*/ 7646276 w 9238593"/>
                <a:gd name="connsiteY63" fmla="*/ 673891 h 1336043"/>
                <a:gd name="connsiteX64" fmla="*/ 7693572 w 9238593"/>
                <a:gd name="connsiteY64" fmla="*/ 689656 h 1336043"/>
                <a:gd name="connsiteX65" fmla="*/ 7740869 w 9238593"/>
                <a:gd name="connsiteY65" fmla="*/ 705422 h 1336043"/>
                <a:gd name="connsiteX66" fmla="*/ 7819697 w 9238593"/>
                <a:gd name="connsiteY66" fmla="*/ 768484 h 1336043"/>
                <a:gd name="connsiteX67" fmla="*/ 7898524 w 9238593"/>
                <a:gd name="connsiteY67" fmla="*/ 831546 h 1336043"/>
                <a:gd name="connsiteX68" fmla="*/ 7945821 w 9238593"/>
                <a:gd name="connsiteY68" fmla="*/ 878843 h 1336043"/>
                <a:gd name="connsiteX69" fmla="*/ 7993117 w 9238593"/>
                <a:gd name="connsiteY69" fmla="*/ 894608 h 1336043"/>
                <a:gd name="connsiteX70" fmla="*/ 8024648 w 9238593"/>
                <a:gd name="connsiteY70" fmla="*/ 941905 h 1336043"/>
                <a:gd name="connsiteX71" fmla="*/ 8103476 w 9238593"/>
                <a:gd name="connsiteY71" fmla="*/ 973436 h 1336043"/>
                <a:gd name="connsiteX72" fmla="*/ 8466083 w 9238593"/>
                <a:gd name="connsiteY72" fmla="*/ 1115325 h 1336043"/>
                <a:gd name="connsiteX73" fmla="*/ 8623738 w 9238593"/>
                <a:gd name="connsiteY73" fmla="*/ 1146856 h 1336043"/>
                <a:gd name="connsiteX74" fmla="*/ 8734097 w 9238593"/>
                <a:gd name="connsiteY74" fmla="*/ 1178387 h 1336043"/>
                <a:gd name="connsiteX75" fmla="*/ 8781393 w 9238593"/>
                <a:gd name="connsiteY75" fmla="*/ 1194153 h 1336043"/>
                <a:gd name="connsiteX76" fmla="*/ 8907517 w 9238593"/>
                <a:gd name="connsiteY76" fmla="*/ 1225684 h 1336043"/>
                <a:gd name="connsiteX77" fmla="*/ 8954814 w 9238593"/>
                <a:gd name="connsiteY77" fmla="*/ 1257215 h 1336043"/>
                <a:gd name="connsiteX78" fmla="*/ 9049407 w 9238593"/>
                <a:gd name="connsiteY78" fmla="*/ 1272981 h 1336043"/>
                <a:gd name="connsiteX79" fmla="*/ 9144000 w 9238593"/>
                <a:gd name="connsiteY79" fmla="*/ 1304512 h 1336043"/>
                <a:gd name="connsiteX80" fmla="*/ 9238593 w 9238593"/>
                <a:gd name="connsiteY80" fmla="*/ 1336043 h 1336043"/>
                <a:gd name="connsiteX81" fmla="*/ 8794125 w 9238593"/>
                <a:gd name="connsiteY81" fmla="*/ 361752 h 1336043"/>
                <a:gd name="connsiteX82" fmla="*/ 9207062 w 9238593"/>
                <a:gd name="connsiteY82" fmla="*/ 1272981 h 1336043"/>
                <a:gd name="connsiteX83" fmla="*/ 9175098 w 9238593"/>
                <a:gd name="connsiteY83" fmla="*/ 361751 h 1336043"/>
                <a:gd name="connsiteX0" fmla="*/ 0 w 9238593"/>
                <a:gd name="connsiteY0" fmla="*/ 752718 h 1336043"/>
                <a:gd name="connsiteX1" fmla="*/ 0 w 9238593"/>
                <a:gd name="connsiteY1" fmla="*/ 752718 h 1336043"/>
                <a:gd name="connsiteX2" fmla="*/ 157655 w 9238593"/>
                <a:gd name="connsiteY2" fmla="*/ 721187 h 1336043"/>
                <a:gd name="connsiteX3" fmla="*/ 204952 w 9238593"/>
                <a:gd name="connsiteY3" fmla="*/ 705422 h 1336043"/>
                <a:gd name="connsiteX4" fmla="*/ 252248 w 9238593"/>
                <a:gd name="connsiteY4" fmla="*/ 673891 h 1336043"/>
                <a:gd name="connsiteX5" fmla="*/ 409903 w 9238593"/>
                <a:gd name="connsiteY5" fmla="*/ 626594 h 1336043"/>
                <a:gd name="connsiteX6" fmla="*/ 457200 w 9238593"/>
                <a:gd name="connsiteY6" fmla="*/ 595063 h 1336043"/>
                <a:gd name="connsiteX7" fmla="*/ 551793 w 9238593"/>
                <a:gd name="connsiteY7" fmla="*/ 516236 h 1336043"/>
                <a:gd name="connsiteX8" fmla="*/ 599090 w 9238593"/>
                <a:gd name="connsiteY8" fmla="*/ 500470 h 1336043"/>
                <a:gd name="connsiteX9" fmla="*/ 614855 w 9238593"/>
                <a:gd name="connsiteY9" fmla="*/ 453174 h 1336043"/>
                <a:gd name="connsiteX10" fmla="*/ 709448 w 9238593"/>
                <a:gd name="connsiteY10" fmla="*/ 390112 h 1336043"/>
                <a:gd name="connsiteX11" fmla="*/ 756745 w 9238593"/>
                <a:gd name="connsiteY11" fmla="*/ 342815 h 1336043"/>
                <a:gd name="connsiteX12" fmla="*/ 804041 w 9238593"/>
                <a:gd name="connsiteY12" fmla="*/ 311284 h 1336043"/>
                <a:gd name="connsiteX13" fmla="*/ 851338 w 9238593"/>
                <a:gd name="connsiteY13" fmla="*/ 248222 h 1336043"/>
                <a:gd name="connsiteX14" fmla="*/ 914400 w 9238593"/>
                <a:gd name="connsiteY14" fmla="*/ 232456 h 1336043"/>
                <a:gd name="connsiteX15" fmla="*/ 961697 w 9238593"/>
                <a:gd name="connsiteY15" fmla="*/ 200925 h 1336043"/>
                <a:gd name="connsiteX16" fmla="*/ 1024759 w 9238593"/>
                <a:gd name="connsiteY16" fmla="*/ 185160 h 1336043"/>
                <a:gd name="connsiteX17" fmla="*/ 1056290 w 9238593"/>
                <a:gd name="connsiteY17" fmla="*/ 137863 h 1336043"/>
                <a:gd name="connsiteX18" fmla="*/ 1103586 w 9238593"/>
                <a:gd name="connsiteY18" fmla="*/ 122098 h 1336043"/>
                <a:gd name="connsiteX19" fmla="*/ 1245476 w 9238593"/>
                <a:gd name="connsiteY19" fmla="*/ 106332 h 1336043"/>
                <a:gd name="connsiteX20" fmla="*/ 2049517 w 9238593"/>
                <a:gd name="connsiteY20" fmla="*/ 90567 h 1336043"/>
                <a:gd name="connsiteX21" fmla="*/ 2144110 w 9238593"/>
                <a:gd name="connsiteY21" fmla="*/ 122098 h 1336043"/>
                <a:gd name="connsiteX22" fmla="*/ 2270234 w 9238593"/>
                <a:gd name="connsiteY22" fmla="*/ 169394 h 1336043"/>
                <a:gd name="connsiteX23" fmla="*/ 2412124 w 9238593"/>
                <a:gd name="connsiteY23" fmla="*/ 216691 h 1336043"/>
                <a:gd name="connsiteX24" fmla="*/ 2459421 w 9238593"/>
                <a:gd name="connsiteY24" fmla="*/ 248222 h 1336043"/>
                <a:gd name="connsiteX25" fmla="*/ 2554014 w 9238593"/>
                <a:gd name="connsiteY25" fmla="*/ 279753 h 1336043"/>
                <a:gd name="connsiteX26" fmla="*/ 2617076 w 9238593"/>
                <a:gd name="connsiteY26" fmla="*/ 327049 h 1336043"/>
                <a:gd name="connsiteX27" fmla="*/ 2695903 w 9238593"/>
                <a:gd name="connsiteY27" fmla="*/ 390112 h 1336043"/>
                <a:gd name="connsiteX28" fmla="*/ 2853559 w 9238593"/>
                <a:gd name="connsiteY28" fmla="*/ 405877 h 1336043"/>
                <a:gd name="connsiteX29" fmla="*/ 2948152 w 9238593"/>
                <a:gd name="connsiteY29" fmla="*/ 468939 h 1336043"/>
                <a:gd name="connsiteX30" fmla="*/ 3058510 w 9238593"/>
                <a:gd name="connsiteY30" fmla="*/ 516236 h 1336043"/>
                <a:gd name="connsiteX31" fmla="*/ 3105807 w 9238593"/>
                <a:gd name="connsiteY31" fmla="*/ 532001 h 1336043"/>
                <a:gd name="connsiteX32" fmla="*/ 3121572 w 9238593"/>
                <a:gd name="connsiteY32" fmla="*/ 579298 h 1336043"/>
                <a:gd name="connsiteX33" fmla="*/ 3168869 w 9238593"/>
                <a:gd name="connsiteY33" fmla="*/ 595063 h 1336043"/>
                <a:gd name="connsiteX34" fmla="*/ 3263462 w 9238593"/>
                <a:gd name="connsiteY34" fmla="*/ 642360 h 1336043"/>
                <a:gd name="connsiteX35" fmla="*/ 3373821 w 9238593"/>
                <a:gd name="connsiteY35" fmla="*/ 705422 h 1336043"/>
                <a:gd name="connsiteX36" fmla="*/ 3421117 w 9238593"/>
                <a:gd name="connsiteY36" fmla="*/ 721187 h 1336043"/>
                <a:gd name="connsiteX37" fmla="*/ 3531476 w 9238593"/>
                <a:gd name="connsiteY37" fmla="*/ 736953 h 1336043"/>
                <a:gd name="connsiteX38" fmla="*/ 3736428 w 9238593"/>
                <a:gd name="connsiteY38" fmla="*/ 784249 h 1336043"/>
                <a:gd name="connsiteX39" fmla="*/ 3862552 w 9238593"/>
                <a:gd name="connsiteY39" fmla="*/ 768484 h 1336043"/>
                <a:gd name="connsiteX40" fmla="*/ 3909848 w 9238593"/>
                <a:gd name="connsiteY40" fmla="*/ 736953 h 1336043"/>
                <a:gd name="connsiteX41" fmla="*/ 3957145 w 9238593"/>
                <a:gd name="connsiteY41" fmla="*/ 721187 h 1336043"/>
                <a:gd name="connsiteX42" fmla="*/ 3988676 w 9238593"/>
                <a:gd name="connsiteY42" fmla="*/ 673891 h 1336043"/>
                <a:gd name="connsiteX43" fmla="*/ 4004441 w 9238593"/>
                <a:gd name="connsiteY43" fmla="*/ 626594 h 1336043"/>
                <a:gd name="connsiteX44" fmla="*/ 4067503 w 9238593"/>
                <a:gd name="connsiteY44" fmla="*/ 610829 h 1336043"/>
                <a:gd name="connsiteX45" fmla="*/ 4114800 w 9238593"/>
                <a:gd name="connsiteY45" fmla="*/ 595063 h 1336043"/>
                <a:gd name="connsiteX46" fmla="*/ 4177862 w 9238593"/>
                <a:gd name="connsiteY46" fmla="*/ 579298 h 1336043"/>
                <a:gd name="connsiteX47" fmla="*/ 4225159 w 9238593"/>
                <a:gd name="connsiteY47" fmla="*/ 563532 h 1336043"/>
                <a:gd name="connsiteX48" fmla="*/ 4303986 w 9238593"/>
                <a:gd name="connsiteY48" fmla="*/ 547767 h 1336043"/>
                <a:gd name="connsiteX49" fmla="*/ 4382814 w 9238593"/>
                <a:gd name="connsiteY49" fmla="*/ 516236 h 1336043"/>
                <a:gd name="connsiteX50" fmla="*/ 4871545 w 9238593"/>
                <a:gd name="connsiteY50" fmla="*/ 484705 h 1336043"/>
                <a:gd name="connsiteX51" fmla="*/ 4966138 w 9238593"/>
                <a:gd name="connsiteY51" fmla="*/ 468939 h 1336043"/>
                <a:gd name="connsiteX52" fmla="*/ 5013434 w 9238593"/>
                <a:gd name="connsiteY52" fmla="*/ 453174 h 1336043"/>
                <a:gd name="connsiteX53" fmla="*/ 5076497 w 9238593"/>
                <a:gd name="connsiteY53" fmla="*/ 437408 h 1336043"/>
                <a:gd name="connsiteX54" fmla="*/ 5722883 w 9238593"/>
                <a:gd name="connsiteY54" fmla="*/ 468939 h 1336043"/>
                <a:gd name="connsiteX55" fmla="*/ 6117021 w 9238593"/>
                <a:gd name="connsiteY55" fmla="*/ 532001 h 1336043"/>
                <a:gd name="connsiteX56" fmla="*/ 6243145 w 9238593"/>
                <a:gd name="connsiteY56" fmla="*/ 547767 h 1336043"/>
                <a:gd name="connsiteX57" fmla="*/ 6306207 w 9238593"/>
                <a:gd name="connsiteY57" fmla="*/ 563532 h 1336043"/>
                <a:gd name="connsiteX58" fmla="*/ 6605752 w 9238593"/>
                <a:gd name="connsiteY58" fmla="*/ 595063 h 1336043"/>
                <a:gd name="connsiteX59" fmla="*/ 6952593 w 9238593"/>
                <a:gd name="connsiteY59" fmla="*/ 579298 h 1336043"/>
                <a:gd name="connsiteX60" fmla="*/ 7488621 w 9238593"/>
                <a:gd name="connsiteY60" fmla="*/ 579298 h 1336043"/>
                <a:gd name="connsiteX61" fmla="*/ 7535917 w 9238593"/>
                <a:gd name="connsiteY61" fmla="*/ 595063 h 1336043"/>
                <a:gd name="connsiteX62" fmla="*/ 7551683 w 9238593"/>
                <a:gd name="connsiteY62" fmla="*/ 642360 h 1336043"/>
                <a:gd name="connsiteX63" fmla="*/ 7646276 w 9238593"/>
                <a:gd name="connsiteY63" fmla="*/ 673891 h 1336043"/>
                <a:gd name="connsiteX64" fmla="*/ 7693572 w 9238593"/>
                <a:gd name="connsiteY64" fmla="*/ 689656 h 1336043"/>
                <a:gd name="connsiteX65" fmla="*/ 7740869 w 9238593"/>
                <a:gd name="connsiteY65" fmla="*/ 705422 h 1336043"/>
                <a:gd name="connsiteX66" fmla="*/ 7819697 w 9238593"/>
                <a:gd name="connsiteY66" fmla="*/ 768484 h 1336043"/>
                <a:gd name="connsiteX67" fmla="*/ 7898524 w 9238593"/>
                <a:gd name="connsiteY67" fmla="*/ 831546 h 1336043"/>
                <a:gd name="connsiteX68" fmla="*/ 7945821 w 9238593"/>
                <a:gd name="connsiteY68" fmla="*/ 878843 h 1336043"/>
                <a:gd name="connsiteX69" fmla="*/ 7993117 w 9238593"/>
                <a:gd name="connsiteY69" fmla="*/ 894608 h 1336043"/>
                <a:gd name="connsiteX70" fmla="*/ 8024648 w 9238593"/>
                <a:gd name="connsiteY70" fmla="*/ 941905 h 1336043"/>
                <a:gd name="connsiteX71" fmla="*/ 8103476 w 9238593"/>
                <a:gd name="connsiteY71" fmla="*/ 973436 h 1336043"/>
                <a:gd name="connsiteX72" fmla="*/ 8466083 w 9238593"/>
                <a:gd name="connsiteY72" fmla="*/ 1115325 h 1336043"/>
                <a:gd name="connsiteX73" fmla="*/ 8623738 w 9238593"/>
                <a:gd name="connsiteY73" fmla="*/ 1146856 h 1336043"/>
                <a:gd name="connsiteX74" fmla="*/ 8734097 w 9238593"/>
                <a:gd name="connsiteY74" fmla="*/ 1178387 h 1336043"/>
                <a:gd name="connsiteX75" fmla="*/ 8781393 w 9238593"/>
                <a:gd name="connsiteY75" fmla="*/ 1194153 h 1336043"/>
                <a:gd name="connsiteX76" fmla="*/ 8907517 w 9238593"/>
                <a:gd name="connsiteY76" fmla="*/ 1225684 h 1336043"/>
                <a:gd name="connsiteX77" fmla="*/ 8954814 w 9238593"/>
                <a:gd name="connsiteY77" fmla="*/ 1257215 h 1336043"/>
                <a:gd name="connsiteX78" fmla="*/ 9049407 w 9238593"/>
                <a:gd name="connsiteY78" fmla="*/ 1272981 h 1336043"/>
                <a:gd name="connsiteX79" fmla="*/ 9144000 w 9238593"/>
                <a:gd name="connsiteY79" fmla="*/ 1304512 h 1336043"/>
                <a:gd name="connsiteX80" fmla="*/ 9238593 w 9238593"/>
                <a:gd name="connsiteY80" fmla="*/ 1336043 h 1336043"/>
                <a:gd name="connsiteX81" fmla="*/ 8794125 w 9238593"/>
                <a:gd name="connsiteY81" fmla="*/ 361752 h 1336043"/>
                <a:gd name="connsiteX82" fmla="*/ 9175098 w 9238593"/>
                <a:gd name="connsiteY82" fmla="*/ 361751 h 1336043"/>
                <a:gd name="connsiteX0" fmla="*/ 0 w 9175098"/>
                <a:gd name="connsiteY0" fmla="*/ 752718 h 1304512"/>
                <a:gd name="connsiteX1" fmla="*/ 0 w 9175098"/>
                <a:gd name="connsiteY1" fmla="*/ 752718 h 1304512"/>
                <a:gd name="connsiteX2" fmla="*/ 157655 w 9175098"/>
                <a:gd name="connsiteY2" fmla="*/ 721187 h 1304512"/>
                <a:gd name="connsiteX3" fmla="*/ 204952 w 9175098"/>
                <a:gd name="connsiteY3" fmla="*/ 705422 h 1304512"/>
                <a:gd name="connsiteX4" fmla="*/ 252248 w 9175098"/>
                <a:gd name="connsiteY4" fmla="*/ 673891 h 1304512"/>
                <a:gd name="connsiteX5" fmla="*/ 409903 w 9175098"/>
                <a:gd name="connsiteY5" fmla="*/ 626594 h 1304512"/>
                <a:gd name="connsiteX6" fmla="*/ 457200 w 9175098"/>
                <a:gd name="connsiteY6" fmla="*/ 595063 h 1304512"/>
                <a:gd name="connsiteX7" fmla="*/ 551793 w 9175098"/>
                <a:gd name="connsiteY7" fmla="*/ 516236 h 1304512"/>
                <a:gd name="connsiteX8" fmla="*/ 599090 w 9175098"/>
                <a:gd name="connsiteY8" fmla="*/ 500470 h 1304512"/>
                <a:gd name="connsiteX9" fmla="*/ 614855 w 9175098"/>
                <a:gd name="connsiteY9" fmla="*/ 453174 h 1304512"/>
                <a:gd name="connsiteX10" fmla="*/ 709448 w 9175098"/>
                <a:gd name="connsiteY10" fmla="*/ 390112 h 1304512"/>
                <a:gd name="connsiteX11" fmla="*/ 756745 w 9175098"/>
                <a:gd name="connsiteY11" fmla="*/ 342815 h 1304512"/>
                <a:gd name="connsiteX12" fmla="*/ 804041 w 9175098"/>
                <a:gd name="connsiteY12" fmla="*/ 311284 h 1304512"/>
                <a:gd name="connsiteX13" fmla="*/ 851338 w 9175098"/>
                <a:gd name="connsiteY13" fmla="*/ 248222 h 1304512"/>
                <a:gd name="connsiteX14" fmla="*/ 914400 w 9175098"/>
                <a:gd name="connsiteY14" fmla="*/ 232456 h 1304512"/>
                <a:gd name="connsiteX15" fmla="*/ 961697 w 9175098"/>
                <a:gd name="connsiteY15" fmla="*/ 200925 h 1304512"/>
                <a:gd name="connsiteX16" fmla="*/ 1024759 w 9175098"/>
                <a:gd name="connsiteY16" fmla="*/ 185160 h 1304512"/>
                <a:gd name="connsiteX17" fmla="*/ 1056290 w 9175098"/>
                <a:gd name="connsiteY17" fmla="*/ 137863 h 1304512"/>
                <a:gd name="connsiteX18" fmla="*/ 1103586 w 9175098"/>
                <a:gd name="connsiteY18" fmla="*/ 122098 h 1304512"/>
                <a:gd name="connsiteX19" fmla="*/ 1245476 w 9175098"/>
                <a:gd name="connsiteY19" fmla="*/ 106332 h 1304512"/>
                <a:gd name="connsiteX20" fmla="*/ 2049517 w 9175098"/>
                <a:gd name="connsiteY20" fmla="*/ 90567 h 1304512"/>
                <a:gd name="connsiteX21" fmla="*/ 2144110 w 9175098"/>
                <a:gd name="connsiteY21" fmla="*/ 122098 h 1304512"/>
                <a:gd name="connsiteX22" fmla="*/ 2270234 w 9175098"/>
                <a:gd name="connsiteY22" fmla="*/ 169394 h 1304512"/>
                <a:gd name="connsiteX23" fmla="*/ 2412124 w 9175098"/>
                <a:gd name="connsiteY23" fmla="*/ 216691 h 1304512"/>
                <a:gd name="connsiteX24" fmla="*/ 2459421 w 9175098"/>
                <a:gd name="connsiteY24" fmla="*/ 248222 h 1304512"/>
                <a:gd name="connsiteX25" fmla="*/ 2554014 w 9175098"/>
                <a:gd name="connsiteY25" fmla="*/ 279753 h 1304512"/>
                <a:gd name="connsiteX26" fmla="*/ 2617076 w 9175098"/>
                <a:gd name="connsiteY26" fmla="*/ 327049 h 1304512"/>
                <a:gd name="connsiteX27" fmla="*/ 2695903 w 9175098"/>
                <a:gd name="connsiteY27" fmla="*/ 390112 h 1304512"/>
                <a:gd name="connsiteX28" fmla="*/ 2853559 w 9175098"/>
                <a:gd name="connsiteY28" fmla="*/ 405877 h 1304512"/>
                <a:gd name="connsiteX29" fmla="*/ 2948152 w 9175098"/>
                <a:gd name="connsiteY29" fmla="*/ 468939 h 1304512"/>
                <a:gd name="connsiteX30" fmla="*/ 3058510 w 9175098"/>
                <a:gd name="connsiteY30" fmla="*/ 516236 h 1304512"/>
                <a:gd name="connsiteX31" fmla="*/ 3105807 w 9175098"/>
                <a:gd name="connsiteY31" fmla="*/ 532001 h 1304512"/>
                <a:gd name="connsiteX32" fmla="*/ 3121572 w 9175098"/>
                <a:gd name="connsiteY32" fmla="*/ 579298 h 1304512"/>
                <a:gd name="connsiteX33" fmla="*/ 3168869 w 9175098"/>
                <a:gd name="connsiteY33" fmla="*/ 595063 h 1304512"/>
                <a:gd name="connsiteX34" fmla="*/ 3263462 w 9175098"/>
                <a:gd name="connsiteY34" fmla="*/ 642360 h 1304512"/>
                <a:gd name="connsiteX35" fmla="*/ 3373821 w 9175098"/>
                <a:gd name="connsiteY35" fmla="*/ 705422 h 1304512"/>
                <a:gd name="connsiteX36" fmla="*/ 3421117 w 9175098"/>
                <a:gd name="connsiteY36" fmla="*/ 721187 h 1304512"/>
                <a:gd name="connsiteX37" fmla="*/ 3531476 w 9175098"/>
                <a:gd name="connsiteY37" fmla="*/ 736953 h 1304512"/>
                <a:gd name="connsiteX38" fmla="*/ 3736428 w 9175098"/>
                <a:gd name="connsiteY38" fmla="*/ 784249 h 1304512"/>
                <a:gd name="connsiteX39" fmla="*/ 3862552 w 9175098"/>
                <a:gd name="connsiteY39" fmla="*/ 768484 h 1304512"/>
                <a:gd name="connsiteX40" fmla="*/ 3909848 w 9175098"/>
                <a:gd name="connsiteY40" fmla="*/ 736953 h 1304512"/>
                <a:gd name="connsiteX41" fmla="*/ 3957145 w 9175098"/>
                <a:gd name="connsiteY41" fmla="*/ 721187 h 1304512"/>
                <a:gd name="connsiteX42" fmla="*/ 3988676 w 9175098"/>
                <a:gd name="connsiteY42" fmla="*/ 673891 h 1304512"/>
                <a:gd name="connsiteX43" fmla="*/ 4004441 w 9175098"/>
                <a:gd name="connsiteY43" fmla="*/ 626594 h 1304512"/>
                <a:gd name="connsiteX44" fmla="*/ 4067503 w 9175098"/>
                <a:gd name="connsiteY44" fmla="*/ 610829 h 1304512"/>
                <a:gd name="connsiteX45" fmla="*/ 4114800 w 9175098"/>
                <a:gd name="connsiteY45" fmla="*/ 595063 h 1304512"/>
                <a:gd name="connsiteX46" fmla="*/ 4177862 w 9175098"/>
                <a:gd name="connsiteY46" fmla="*/ 579298 h 1304512"/>
                <a:gd name="connsiteX47" fmla="*/ 4225159 w 9175098"/>
                <a:gd name="connsiteY47" fmla="*/ 563532 h 1304512"/>
                <a:gd name="connsiteX48" fmla="*/ 4303986 w 9175098"/>
                <a:gd name="connsiteY48" fmla="*/ 547767 h 1304512"/>
                <a:gd name="connsiteX49" fmla="*/ 4382814 w 9175098"/>
                <a:gd name="connsiteY49" fmla="*/ 516236 h 1304512"/>
                <a:gd name="connsiteX50" fmla="*/ 4871545 w 9175098"/>
                <a:gd name="connsiteY50" fmla="*/ 484705 h 1304512"/>
                <a:gd name="connsiteX51" fmla="*/ 4966138 w 9175098"/>
                <a:gd name="connsiteY51" fmla="*/ 468939 h 1304512"/>
                <a:gd name="connsiteX52" fmla="*/ 5013434 w 9175098"/>
                <a:gd name="connsiteY52" fmla="*/ 453174 h 1304512"/>
                <a:gd name="connsiteX53" fmla="*/ 5076497 w 9175098"/>
                <a:gd name="connsiteY53" fmla="*/ 437408 h 1304512"/>
                <a:gd name="connsiteX54" fmla="*/ 5722883 w 9175098"/>
                <a:gd name="connsiteY54" fmla="*/ 468939 h 1304512"/>
                <a:gd name="connsiteX55" fmla="*/ 6117021 w 9175098"/>
                <a:gd name="connsiteY55" fmla="*/ 532001 h 1304512"/>
                <a:gd name="connsiteX56" fmla="*/ 6243145 w 9175098"/>
                <a:gd name="connsiteY56" fmla="*/ 547767 h 1304512"/>
                <a:gd name="connsiteX57" fmla="*/ 6306207 w 9175098"/>
                <a:gd name="connsiteY57" fmla="*/ 563532 h 1304512"/>
                <a:gd name="connsiteX58" fmla="*/ 6605752 w 9175098"/>
                <a:gd name="connsiteY58" fmla="*/ 595063 h 1304512"/>
                <a:gd name="connsiteX59" fmla="*/ 6952593 w 9175098"/>
                <a:gd name="connsiteY59" fmla="*/ 579298 h 1304512"/>
                <a:gd name="connsiteX60" fmla="*/ 7488621 w 9175098"/>
                <a:gd name="connsiteY60" fmla="*/ 579298 h 1304512"/>
                <a:gd name="connsiteX61" fmla="*/ 7535917 w 9175098"/>
                <a:gd name="connsiteY61" fmla="*/ 595063 h 1304512"/>
                <a:gd name="connsiteX62" fmla="*/ 7551683 w 9175098"/>
                <a:gd name="connsiteY62" fmla="*/ 642360 h 1304512"/>
                <a:gd name="connsiteX63" fmla="*/ 7646276 w 9175098"/>
                <a:gd name="connsiteY63" fmla="*/ 673891 h 1304512"/>
                <a:gd name="connsiteX64" fmla="*/ 7693572 w 9175098"/>
                <a:gd name="connsiteY64" fmla="*/ 689656 h 1304512"/>
                <a:gd name="connsiteX65" fmla="*/ 7740869 w 9175098"/>
                <a:gd name="connsiteY65" fmla="*/ 705422 h 1304512"/>
                <a:gd name="connsiteX66" fmla="*/ 7819697 w 9175098"/>
                <a:gd name="connsiteY66" fmla="*/ 768484 h 1304512"/>
                <a:gd name="connsiteX67" fmla="*/ 7898524 w 9175098"/>
                <a:gd name="connsiteY67" fmla="*/ 831546 h 1304512"/>
                <a:gd name="connsiteX68" fmla="*/ 7945821 w 9175098"/>
                <a:gd name="connsiteY68" fmla="*/ 878843 h 1304512"/>
                <a:gd name="connsiteX69" fmla="*/ 7993117 w 9175098"/>
                <a:gd name="connsiteY69" fmla="*/ 894608 h 1304512"/>
                <a:gd name="connsiteX70" fmla="*/ 8024648 w 9175098"/>
                <a:gd name="connsiteY70" fmla="*/ 941905 h 1304512"/>
                <a:gd name="connsiteX71" fmla="*/ 8103476 w 9175098"/>
                <a:gd name="connsiteY71" fmla="*/ 973436 h 1304512"/>
                <a:gd name="connsiteX72" fmla="*/ 8466083 w 9175098"/>
                <a:gd name="connsiteY72" fmla="*/ 1115325 h 1304512"/>
                <a:gd name="connsiteX73" fmla="*/ 8623738 w 9175098"/>
                <a:gd name="connsiteY73" fmla="*/ 1146856 h 1304512"/>
                <a:gd name="connsiteX74" fmla="*/ 8734097 w 9175098"/>
                <a:gd name="connsiteY74" fmla="*/ 1178387 h 1304512"/>
                <a:gd name="connsiteX75" fmla="*/ 8781393 w 9175098"/>
                <a:gd name="connsiteY75" fmla="*/ 1194153 h 1304512"/>
                <a:gd name="connsiteX76" fmla="*/ 8907517 w 9175098"/>
                <a:gd name="connsiteY76" fmla="*/ 1225684 h 1304512"/>
                <a:gd name="connsiteX77" fmla="*/ 8954814 w 9175098"/>
                <a:gd name="connsiteY77" fmla="*/ 1257215 h 1304512"/>
                <a:gd name="connsiteX78" fmla="*/ 9049407 w 9175098"/>
                <a:gd name="connsiteY78" fmla="*/ 1272981 h 1304512"/>
                <a:gd name="connsiteX79" fmla="*/ 9144000 w 9175098"/>
                <a:gd name="connsiteY79" fmla="*/ 1304512 h 1304512"/>
                <a:gd name="connsiteX80" fmla="*/ 8794125 w 9175098"/>
                <a:gd name="connsiteY80" fmla="*/ 361752 h 1304512"/>
                <a:gd name="connsiteX81" fmla="*/ 9175098 w 9175098"/>
                <a:gd name="connsiteY81" fmla="*/ 361751 h 1304512"/>
                <a:gd name="connsiteX0" fmla="*/ 0 w 9175098"/>
                <a:gd name="connsiteY0" fmla="*/ 752718 h 1281042"/>
                <a:gd name="connsiteX1" fmla="*/ 0 w 9175098"/>
                <a:gd name="connsiteY1" fmla="*/ 752718 h 1281042"/>
                <a:gd name="connsiteX2" fmla="*/ 157655 w 9175098"/>
                <a:gd name="connsiteY2" fmla="*/ 721187 h 1281042"/>
                <a:gd name="connsiteX3" fmla="*/ 204952 w 9175098"/>
                <a:gd name="connsiteY3" fmla="*/ 705422 h 1281042"/>
                <a:gd name="connsiteX4" fmla="*/ 252248 w 9175098"/>
                <a:gd name="connsiteY4" fmla="*/ 673891 h 1281042"/>
                <a:gd name="connsiteX5" fmla="*/ 409903 w 9175098"/>
                <a:gd name="connsiteY5" fmla="*/ 626594 h 1281042"/>
                <a:gd name="connsiteX6" fmla="*/ 457200 w 9175098"/>
                <a:gd name="connsiteY6" fmla="*/ 595063 h 1281042"/>
                <a:gd name="connsiteX7" fmla="*/ 551793 w 9175098"/>
                <a:gd name="connsiteY7" fmla="*/ 516236 h 1281042"/>
                <a:gd name="connsiteX8" fmla="*/ 599090 w 9175098"/>
                <a:gd name="connsiteY8" fmla="*/ 500470 h 1281042"/>
                <a:gd name="connsiteX9" fmla="*/ 614855 w 9175098"/>
                <a:gd name="connsiteY9" fmla="*/ 453174 h 1281042"/>
                <a:gd name="connsiteX10" fmla="*/ 709448 w 9175098"/>
                <a:gd name="connsiteY10" fmla="*/ 390112 h 1281042"/>
                <a:gd name="connsiteX11" fmla="*/ 756745 w 9175098"/>
                <a:gd name="connsiteY11" fmla="*/ 342815 h 1281042"/>
                <a:gd name="connsiteX12" fmla="*/ 804041 w 9175098"/>
                <a:gd name="connsiteY12" fmla="*/ 311284 h 1281042"/>
                <a:gd name="connsiteX13" fmla="*/ 851338 w 9175098"/>
                <a:gd name="connsiteY13" fmla="*/ 248222 h 1281042"/>
                <a:gd name="connsiteX14" fmla="*/ 914400 w 9175098"/>
                <a:gd name="connsiteY14" fmla="*/ 232456 h 1281042"/>
                <a:gd name="connsiteX15" fmla="*/ 961697 w 9175098"/>
                <a:gd name="connsiteY15" fmla="*/ 200925 h 1281042"/>
                <a:gd name="connsiteX16" fmla="*/ 1024759 w 9175098"/>
                <a:gd name="connsiteY16" fmla="*/ 185160 h 1281042"/>
                <a:gd name="connsiteX17" fmla="*/ 1056290 w 9175098"/>
                <a:gd name="connsiteY17" fmla="*/ 137863 h 1281042"/>
                <a:gd name="connsiteX18" fmla="*/ 1103586 w 9175098"/>
                <a:gd name="connsiteY18" fmla="*/ 122098 h 1281042"/>
                <a:gd name="connsiteX19" fmla="*/ 1245476 w 9175098"/>
                <a:gd name="connsiteY19" fmla="*/ 106332 h 1281042"/>
                <a:gd name="connsiteX20" fmla="*/ 2049517 w 9175098"/>
                <a:gd name="connsiteY20" fmla="*/ 90567 h 1281042"/>
                <a:gd name="connsiteX21" fmla="*/ 2144110 w 9175098"/>
                <a:gd name="connsiteY21" fmla="*/ 122098 h 1281042"/>
                <a:gd name="connsiteX22" fmla="*/ 2270234 w 9175098"/>
                <a:gd name="connsiteY22" fmla="*/ 169394 h 1281042"/>
                <a:gd name="connsiteX23" fmla="*/ 2412124 w 9175098"/>
                <a:gd name="connsiteY23" fmla="*/ 216691 h 1281042"/>
                <a:gd name="connsiteX24" fmla="*/ 2459421 w 9175098"/>
                <a:gd name="connsiteY24" fmla="*/ 248222 h 1281042"/>
                <a:gd name="connsiteX25" fmla="*/ 2554014 w 9175098"/>
                <a:gd name="connsiteY25" fmla="*/ 279753 h 1281042"/>
                <a:gd name="connsiteX26" fmla="*/ 2617076 w 9175098"/>
                <a:gd name="connsiteY26" fmla="*/ 327049 h 1281042"/>
                <a:gd name="connsiteX27" fmla="*/ 2695903 w 9175098"/>
                <a:gd name="connsiteY27" fmla="*/ 390112 h 1281042"/>
                <a:gd name="connsiteX28" fmla="*/ 2853559 w 9175098"/>
                <a:gd name="connsiteY28" fmla="*/ 405877 h 1281042"/>
                <a:gd name="connsiteX29" fmla="*/ 2948152 w 9175098"/>
                <a:gd name="connsiteY29" fmla="*/ 468939 h 1281042"/>
                <a:gd name="connsiteX30" fmla="*/ 3058510 w 9175098"/>
                <a:gd name="connsiteY30" fmla="*/ 516236 h 1281042"/>
                <a:gd name="connsiteX31" fmla="*/ 3105807 w 9175098"/>
                <a:gd name="connsiteY31" fmla="*/ 532001 h 1281042"/>
                <a:gd name="connsiteX32" fmla="*/ 3121572 w 9175098"/>
                <a:gd name="connsiteY32" fmla="*/ 579298 h 1281042"/>
                <a:gd name="connsiteX33" fmla="*/ 3168869 w 9175098"/>
                <a:gd name="connsiteY33" fmla="*/ 595063 h 1281042"/>
                <a:gd name="connsiteX34" fmla="*/ 3263462 w 9175098"/>
                <a:gd name="connsiteY34" fmla="*/ 642360 h 1281042"/>
                <a:gd name="connsiteX35" fmla="*/ 3373821 w 9175098"/>
                <a:gd name="connsiteY35" fmla="*/ 705422 h 1281042"/>
                <a:gd name="connsiteX36" fmla="*/ 3421117 w 9175098"/>
                <a:gd name="connsiteY36" fmla="*/ 721187 h 1281042"/>
                <a:gd name="connsiteX37" fmla="*/ 3531476 w 9175098"/>
                <a:gd name="connsiteY37" fmla="*/ 736953 h 1281042"/>
                <a:gd name="connsiteX38" fmla="*/ 3736428 w 9175098"/>
                <a:gd name="connsiteY38" fmla="*/ 784249 h 1281042"/>
                <a:gd name="connsiteX39" fmla="*/ 3862552 w 9175098"/>
                <a:gd name="connsiteY39" fmla="*/ 768484 h 1281042"/>
                <a:gd name="connsiteX40" fmla="*/ 3909848 w 9175098"/>
                <a:gd name="connsiteY40" fmla="*/ 736953 h 1281042"/>
                <a:gd name="connsiteX41" fmla="*/ 3957145 w 9175098"/>
                <a:gd name="connsiteY41" fmla="*/ 721187 h 1281042"/>
                <a:gd name="connsiteX42" fmla="*/ 3988676 w 9175098"/>
                <a:gd name="connsiteY42" fmla="*/ 673891 h 1281042"/>
                <a:gd name="connsiteX43" fmla="*/ 4004441 w 9175098"/>
                <a:gd name="connsiteY43" fmla="*/ 626594 h 1281042"/>
                <a:gd name="connsiteX44" fmla="*/ 4067503 w 9175098"/>
                <a:gd name="connsiteY44" fmla="*/ 610829 h 1281042"/>
                <a:gd name="connsiteX45" fmla="*/ 4114800 w 9175098"/>
                <a:gd name="connsiteY45" fmla="*/ 595063 h 1281042"/>
                <a:gd name="connsiteX46" fmla="*/ 4177862 w 9175098"/>
                <a:gd name="connsiteY46" fmla="*/ 579298 h 1281042"/>
                <a:gd name="connsiteX47" fmla="*/ 4225159 w 9175098"/>
                <a:gd name="connsiteY47" fmla="*/ 563532 h 1281042"/>
                <a:gd name="connsiteX48" fmla="*/ 4303986 w 9175098"/>
                <a:gd name="connsiteY48" fmla="*/ 547767 h 1281042"/>
                <a:gd name="connsiteX49" fmla="*/ 4382814 w 9175098"/>
                <a:gd name="connsiteY49" fmla="*/ 516236 h 1281042"/>
                <a:gd name="connsiteX50" fmla="*/ 4871545 w 9175098"/>
                <a:gd name="connsiteY50" fmla="*/ 484705 h 1281042"/>
                <a:gd name="connsiteX51" fmla="*/ 4966138 w 9175098"/>
                <a:gd name="connsiteY51" fmla="*/ 468939 h 1281042"/>
                <a:gd name="connsiteX52" fmla="*/ 5013434 w 9175098"/>
                <a:gd name="connsiteY52" fmla="*/ 453174 h 1281042"/>
                <a:gd name="connsiteX53" fmla="*/ 5076497 w 9175098"/>
                <a:gd name="connsiteY53" fmla="*/ 437408 h 1281042"/>
                <a:gd name="connsiteX54" fmla="*/ 5722883 w 9175098"/>
                <a:gd name="connsiteY54" fmla="*/ 468939 h 1281042"/>
                <a:gd name="connsiteX55" fmla="*/ 6117021 w 9175098"/>
                <a:gd name="connsiteY55" fmla="*/ 532001 h 1281042"/>
                <a:gd name="connsiteX56" fmla="*/ 6243145 w 9175098"/>
                <a:gd name="connsiteY56" fmla="*/ 547767 h 1281042"/>
                <a:gd name="connsiteX57" fmla="*/ 6306207 w 9175098"/>
                <a:gd name="connsiteY57" fmla="*/ 563532 h 1281042"/>
                <a:gd name="connsiteX58" fmla="*/ 6605752 w 9175098"/>
                <a:gd name="connsiteY58" fmla="*/ 595063 h 1281042"/>
                <a:gd name="connsiteX59" fmla="*/ 6952593 w 9175098"/>
                <a:gd name="connsiteY59" fmla="*/ 579298 h 1281042"/>
                <a:gd name="connsiteX60" fmla="*/ 7488621 w 9175098"/>
                <a:gd name="connsiteY60" fmla="*/ 579298 h 1281042"/>
                <a:gd name="connsiteX61" fmla="*/ 7535917 w 9175098"/>
                <a:gd name="connsiteY61" fmla="*/ 595063 h 1281042"/>
                <a:gd name="connsiteX62" fmla="*/ 7551683 w 9175098"/>
                <a:gd name="connsiteY62" fmla="*/ 642360 h 1281042"/>
                <a:gd name="connsiteX63" fmla="*/ 7646276 w 9175098"/>
                <a:gd name="connsiteY63" fmla="*/ 673891 h 1281042"/>
                <a:gd name="connsiteX64" fmla="*/ 7693572 w 9175098"/>
                <a:gd name="connsiteY64" fmla="*/ 689656 h 1281042"/>
                <a:gd name="connsiteX65" fmla="*/ 7740869 w 9175098"/>
                <a:gd name="connsiteY65" fmla="*/ 705422 h 1281042"/>
                <a:gd name="connsiteX66" fmla="*/ 7819697 w 9175098"/>
                <a:gd name="connsiteY66" fmla="*/ 768484 h 1281042"/>
                <a:gd name="connsiteX67" fmla="*/ 7898524 w 9175098"/>
                <a:gd name="connsiteY67" fmla="*/ 831546 h 1281042"/>
                <a:gd name="connsiteX68" fmla="*/ 7945821 w 9175098"/>
                <a:gd name="connsiteY68" fmla="*/ 878843 h 1281042"/>
                <a:gd name="connsiteX69" fmla="*/ 7993117 w 9175098"/>
                <a:gd name="connsiteY69" fmla="*/ 894608 h 1281042"/>
                <a:gd name="connsiteX70" fmla="*/ 8024648 w 9175098"/>
                <a:gd name="connsiteY70" fmla="*/ 941905 h 1281042"/>
                <a:gd name="connsiteX71" fmla="*/ 8103476 w 9175098"/>
                <a:gd name="connsiteY71" fmla="*/ 973436 h 1281042"/>
                <a:gd name="connsiteX72" fmla="*/ 8466083 w 9175098"/>
                <a:gd name="connsiteY72" fmla="*/ 1115325 h 1281042"/>
                <a:gd name="connsiteX73" fmla="*/ 8623738 w 9175098"/>
                <a:gd name="connsiteY73" fmla="*/ 1146856 h 1281042"/>
                <a:gd name="connsiteX74" fmla="*/ 8734097 w 9175098"/>
                <a:gd name="connsiteY74" fmla="*/ 1178387 h 1281042"/>
                <a:gd name="connsiteX75" fmla="*/ 8781393 w 9175098"/>
                <a:gd name="connsiteY75" fmla="*/ 1194153 h 1281042"/>
                <a:gd name="connsiteX76" fmla="*/ 8907517 w 9175098"/>
                <a:gd name="connsiteY76" fmla="*/ 1225684 h 1281042"/>
                <a:gd name="connsiteX77" fmla="*/ 8954814 w 9175098"/>
                <a:gd name="connsiteY77" fmla="*/ 1257215 h 1281042"/>
                <a:gd name="connsiteX78" fmla="*/ 9049407 w 9175098"/>
                <a:gd name="connsiteY78" fmla="*/ 1272981 h 1281042"/>
                <a:gd name="connsiteX79" fmla="*/ 8489347 w 9175098"/>
                <a:gd name="connsiteY79" fmla="*/ 514068 h 1281042"/>
                <a:gd name="connsiteX80" fmla="*/ 8794125 w 9175098"/>
                <a:gd name="connsiteY80" fmla="*/ 361752 h 1281042"/>
                <a:gd name="connsiteX81" fmla="*/ 9175098 w 9175098"/>
                <a:gd name="connsiteY81" fmla="*/ 361751 h 1281042"/>
                <a:gd name="connsiteX0" fmla="*/ 0 w 9175098"/>
                <a:gd name="connsiteY0" fmla="*/ 752718 h 1257215"/>
                <a:gd name="connsiteX1" fmla="*/ 0 w 9175098"/>
                <a:gd name="connsiteY1" fmla="*/ 752718 h 1257215"/>
                <a:gd name="connsiteX2" fmla="*/ 157655 w 9175098"/>
                <a:gd name="connsiteY2" fmla="*/ 721187 h 1257215"/>
                <a:gd name="connsiteX3" fmla="*/ 204952 w 9175098"/>
                <a:gd name="connsiteY3" fmla="*/ 705422 h 1257215"/>
                <a:gd name="connsiteX4" fmla="*/ 252248 w 9175098"/>
                <a:gd name="connsiteY4" fmla="*/ 673891 h 1257215"/>
                <a:gd name="connsiteX5" fmla="*/ 409903 w 9175098"/>
                <a:gd name="connsiteY5" fmla="*/ 626594 h 1257215"/>
                <a:gd name="connsiteX6" fmla="*/ 457200 w 9175098"/>
                <a:gd name="connsiteY6" fmla="*/ 595063 h 1257215"/>
                <a:gd name="connsiteX7" fmla="*/ 551793 w 9175098"/>
                <a:gd name="connsiteY7" fmla="*/ 516236 h 1257215"/>
                <a:gd name="connsiteX8" fmla="*/ 599090 w 9175098"/>
                <a:gd name="connsiteY8" fmla="*/ 500470 h 1257215"/>
                <a:gd name="connsiteX9" fmla="*/ 614855 w 9175098"/>
                <a:gd name="connsiteY9" fmla="*/ 453174 h 1257215"/>
                <a:gd name="connsiteX10" fmla="*/ 709448 w 9175098"/>
                <a:gd name="connsiteY10" fmla="*/ 390112 h 1257215"/>
                <a:gd name="connsiteX11" fmla="*/ 756745 w 9175098"/>
                <a:gd name="connsiteY11" fmla="*/ 342815 h 1257215"/>
                <a:gd name="connsiteX12" fmla="*/ 804041 w 9175098"/>
                <a:gd name="connsiteY12" fmla="*/ 311284 h 1257215"/>
                <a:gd name="connsiteX13" fmla="*/ 851338 w 9175098"/>
                <a:gd name="connsiteY13" fmla="*/ 248222 h 1257215"/>
                <a:gd name="connsiteX14" fmla="*/ 914400 w 9175098"/>
                <a:gd name="connsiteY14" fmla="*/ 232456 h 1257215"/>
                <a:gd name="connsiteX15" fmla="*/ 961697 w 9175098"/>
                <a:gd name="connsiteY15" fmla="*/ 200925 h 1257215"/>
                <a:gd name="connsiteX16" fmla="*/ 1024759 w 9175098"/>
                <a:gd name="connsiteY16" fmla="*/ 185160 h 1257215"/>
                <a:gd name="connsiteX17" fmla="*/ 1056290 w 9175098"/>
                <a:gd name="connsiteY17" fmla="*/ 137863 h 1257215"/>
                <a:gd name="connsiteX18" fmla="*/ 1103586 w 9175098"/>
                <a:gd name="connsiteY18" fmla="*/ 122098 h 1257215"/>
                <a:gd name="connsiteX19" fmla="*/ 1245476 w 9175098"/>
                <a:gd name="connsiteY19" fmla="*/ 106332 h 1257215"/>
                <a:gd name="connsiteX20" fmla="*/ 2049517 w 9175098"/>
                <a:gd name="connsiteY20" fmla="*/ 90567 h 1257215"/>
                <a:gd name="connsiteX21" fmla="*/ 2144110 w 9175098"/>
                <a:gd name="connsiteY21" fmla="*/ 122098 h 1257215"/>
                <a:gd name="connsiteX22" fmla="*/ 2270234 w 9175098"/>
                <a:gd name="connsiteY22" fmla="*/ 169394 h 1257215"/>
                <a:gd name="connsiteX23" fmla="*/ 2412124 w 9175098"/>
                <a:gd name="connsiteY23" fmla="*/ 216691 h 1257215"/>
                <a:gd name="connsiteX24" fmla="*/ 2459421 w 9175098"/>
                <a:gd name="connsiteY24" fmla="*/ 248222 h 1257215"/>
                <a:gd name="connsiteX25" fmla="*/ 2554014 w 9175098"/>
                <a:gd name="connsiteY25" fmla="*/ 279753 h 1257215"/>
                <a:gd name="connsiteX26" fmla="*/ 2617076 w 9175098"/>
                <a:gd name="connsiteY26" fmla="*/ 327049 h 1257215"/>
                <a:gd name="connsiteX27" fmla="*/ 2695903 w 9175098"/>
                <a:gd name="connsiteY27" fmla="*/ 390112 h 1257215"/>
                <a:gd name="connsiteX28" fmla="*/ 2853559 w 9175098"/>
                <a:gd name="connsiteY28" fmla="*/ 405877 h 1257215"/>
                <a:gd name="connsiteX29" fmla="*/ 2948152 w 9175098"/>
                <a:gd name="connsiteY29" fmla="*/ 468939 h 1257215"/>
                <a:gd name="connsiteX30" fmla="*/ 3058510 w 9175098"/>
                <a:gd name="connsiteY30" fmla="*/ 516236 h 1257215"/>
                <a:gd name="connsiteX31" fmla="*/ 3105807 w 9175098"/>
                <a:gd name="connsiteY31" fmla="*/ 532001 h 1257215"/>
                <a:gd name="connsiteX32" fmla="*/ 3121572 w 9175098"/>
                <a:gd name="connsiteY32" fmla="*/ 579298 h 1257215"/>
                <a:gd name="connsiteX33" fmla="*/ 3168869 w 9175098"/>
                <a:gd name="connsiteY33" fmla="*/ 595063 h 1257215"/>
                <a:gd name="connsiteX34" fmla="*/ 3263462 w 9175098"/>
                <a:gd name="connsiteY34" fmla="*/ 642360 h 1257215"/>
                <a:gd name="connsiteX35" fmla="*/ 3373821 w 9175098"/>
                <a:gd name="connsiteY35" fmla="*/ 705422 h 1257215"/>
                <a:gd name="connsiteX36" fmla="*/ 3421117 w 9175098"/>
                <a:gd name="connsiteY36" fmla="*/ 721187 h 1257215"/>
                <a:gd name="connsiteX37" fmla="*/ 3531476 w 9175098"/>
                <a:gd name="connsiteY37" fmla="*/ 736953 h 1257215"/>
                <a:gd name="connsiteX38" fmla="*/ 3736428 w 9175098"/>
                <a:gd name="connsiteY38" fmla="*/ 784249 h 1257215"/>
                <a:gd name="connsiteX39" fmla="*/ 3862552 w 9175098"/>
                <a:gd name="connsiteY39" fmla="*/ 768484 h 1257215"/>
                <a:gd name="connsiteX40" fmla="*/ 3909848 w 9175098"/>
                <a:gd name="connsiteY40" fmla="*/ 736953 h 1257215"/>
                <a:gd name="connsiteX41" fmla="*/ 3957145 w 9175098"/>
                <a:gd name="connsiteY41" fmla="*/ 721187 h 1257215"/>
                <a:gd name="connsiteX42" fmla="*/ 3988676 w 9175098"/>
                <a:gd name="connsiteY42" fmla="*/ 673891 h 1257215"/>
                <a:gd name="connsiteX43" fmla="*/ 4004441 w 9175098"/>
                <a:gd name="connsiteY43" fmla="*/ 626594 h 1257215"/>
                <a:gd name="connsiteX44" fmla="*/ 4067503 w 9175098"/>
                <a:gd name="connsiteY44" fmla="*/ 610829 h 1257215"/>
                <a:gd name="connsiteX45" fmla="*/ 4114800 w 9175098"/>
                <a:gd name="connsiteY45" fmla="*/ 595063 h 1257215"/>
                <a:gd name="connsiteX46" fmla="*/ 4177862 w 9175098"/>
                <a:gd name="connsiteY46" fmla="*/ 579298 h 1257215"/>
                <a:gd name="connsiteX47" fmla="*/ 4225159 w 9175098"/>
                <a:gd name="connsiteY47" fmla="*/ 563532 h 1257215"/>
                <a:gd name="connsiteX48" fmla="*/ 4303986 w 9175098"/>
                <a:gd name="connsiteY48" fmla="*/ 547767 h 1257215"/>
                <a:gd name="connsiteX49" fmla="*/ 4382814 w 9175098"/>
                <a:gd name="connsiteY49" fmla="*/ 516236 h 1257215"/>
                <a:gd name="connsiteX50" fmla="*/ 4871545 w 9175098"/>
                <a:gd name="connsiteY50" fmla="*/ 484705 h 1257215"/>
                <a:gd name="connsiteX51" fmla="*/ 4966138 w 9175098"/>
                <a:gd name="connsiteY51" fmla="*/ 468939 h 1257215"/>
                <a:gd name="connsiteX52" fmla="*/ 5013434 w 9175098"/>
                <a:gd name="connsiteY52" fmla="*/ 453174 h 1257215"/>
                <a:gd name="connsiteX53" fmla="*/ 5076497 w 9175098"/>
                <a:gd name="connsiteY53" fmla="*/ 437408 h 1257215"/>
                <a:gd name="connsiteX54" fmla="*/ 5722883 w 9175098"/>
                <a:gd name="connsiteY54" fmla="*/ 468939 h 1257215"/>
                <a:gd name="connsiteX55" fmla="*/ 6117021 w 9175098"/>
                <a:gd name="connsiteY55" fmla="*/ 532001 h 1257215"/>
                <a:gd name="connsiteX56" fmla="*/ 6243145 w 9175098"/>
                <a:gd name="connsiteY56" fmla="*/ 547767 h 1257215"/>
                <a:gd name="connsiteX57" fmla="*/ 6306207 w 9175098"/>
                <a:gd name="connsiteY57" fmla="*/ 563532 h 1257215"/>
                <a:gd name="connsiteX58" fmla="*/ 6605752 w 9175098"/>
                <a:gd name="connsiteY58" fmla="*/ 595063 h 1257215"/>
                <a:gd name="connsiteX59" fmla="*/ 6952593 w 9175098"/>
                <a:gd name="connsiteY59" fmla="*/ 579298 h 1257215"/>
                <a:gd name="connsiteX60" fmla="*/ 7488621 w 9175098"/>
                <a:gd name="connsiteY60" fmla="*/ 579298 h 1257215"/>
                <a:gd name="connsiteX61" fmla="*/ 7535917 w 9175098"/>
                <a:gd name="connsiteY61" fmla="*/ 595063 h 1257215"/>
                <a:gd name="connsiteX62" fmla="*/ 7551683 w 9175098"/>
                <a:gd name="connsiteY62" fmla="*/ 642360 h 1257215"/>
                <a:gd name="connsiteX63" fmla="*/ 7646276 w 9175098"/>
                <a:gd name="connsiteY63" fmla="*/ 673891 h 1257215"/>
                <a:gd name="connsiteX64" fmla="*/ 7693572 w 9175098"/>
                <a:gd name="connsiteY64" fmla="*/ 689656 h 1257215"/>
                <a:gd name="connsiteX65" fmla="*/ 7740869 w 9175098"/>
                <a:gd name="connsiteY65" fmla="*/ 705422 h 1257215"/>
                <a:gd name="connsiteX66" fmla="*/ 7819697 w 9175098"/>
                <a:gd name="connsiteY66" fmla="*/ 768484 h 1257215"/>
                <a:gd name="connsiteX67" fmla="*/ 7898524 w 9175098"/>
                <a:gd name="connsiteY67" fmla="*/ 831546 h 1257215"/>
                <a:gd name="connsiteX68" fmla="*/ 7945821 w 9175098"/>
                <a:gd name="connsiteY68" fmla="*/ 878843 h 1257215"/>
                <a:gd name="connsiteX69" fmla="*/ 7993117 w 9175098"/>
                <a:gd name="connsiteY69" fmla="*/ 894608 h 1257215"/>
                <a:gd name="connsiteX70" fmla="*/ 8024648 w 9175098"/>
                <a:gd name="connsiteY70" fmla="*/ 941905 h 1257215"/>
                <a:gd name="connsiteX71" fmla="*/ 8103476 w 9175098"/>
                <a:gd name="connsiteY71" fmla="*/ 973436 h 1257215"/>
                <a:gd name="connsiteX72" fmla="*/ 8466083 w 9175098"/>
                <a:gd name="connsiteY72" fmla="*/ 1115325 h 1257215"/>
                <a:gd name="connsiteX73" fmla="*/ 8623738 w 9175098"/>
                <a:gd name="connsiteY73" fmla="*/ 1146856 h 1257215"/>
                <a:gd name="connsiteX74" fmla="*/ 8734097 w 9175098"/>
                <a:gd name="connsiteY74" fmla="*/ 1178387 h 1257215"/>
                <a:gd name="connsiteX75" fmla="*/ 8781393 w 9175098"/>
                <a:gd name="connsiteY75" fmla="*/ 1194153 h 1257215"/>
                <a:gd name="connsiteX76" fmla="*/ 8907517 w 9175098"/>
                <a:gd name="connsiteY76" fmla="*/ 1225684 h 1257215"/>
                <a:gd name="connsiteX77" fmla="*/ 8954814 w 9175098"/>
                <a:gd name="connsiteY77" fmla="*/ 1257215 h 1257215"/>
                <a:gd name="connsiteX78" fmla="*/ 8489347 w 9175098"/>
                <a:gd name="connsiteY78" fmla="*/ 514068 h 1257215"/>
                <a:gd name="connsiteX79" fmla="*/ 8794125 w 9175098"/>
                <a:gd name="connsiteY79" fmla="*/ 361752 h 1257215"/>
                <a:gd name="connsiteX80" fmla="*/ 9175098 w 9175098"/>
                <a:gd name="connsiteY80" fmla="*/ 361751 h 1257215"/>
                <a:gd name="connsiteX0" fmla="*/ 0 w 9175098"/>
                <a:gd name="connsiteY0" fmla="*/ 752718 h 1225684"/>
                <a:gd name="connsiteX1" fmla="*/ 0 w 9175098"/>
                <a:gd name="connsiteY1" fmla="*/ 752718 h 1225684"/>
                <a:gd name="connsiteX2" fmla="*/ 157655 w 9175098"/>
                <a:gd name="connsiteY2" fmla="*/ 721187 h 1225684"/>
                <a:gd name="connsiteX3" fmla="*/ 204952 w 9175098"/>
                <a:gd name="connsiteY3" fmla="*/ 705422 h 1225684"/>
                <a:gd name="connsiteX4" fmla="*/ 252248 w 9175098"/>
                <a:gd name="connsiteY4" fmla="*/ 673891 h 1225684"/>
                <a:gd name="connsiteX5" fmla="*/ 409903 w 9175098"/>
                <a:gd name="connsiteY5" fmla="*/ 626594 h 1225684"/>
                <a:gd name="connsiteX6" fmla="*/ 457200 w 9175098"/>
                <a:gd name="connsiteY6" fmla="*/ 595063 h 1225684"/>
                <a:gd name="connsiteX7" fmla="*/ 551793 w 9175098"/>
                <a:gd name="connsiteY7" fmla="*/ 516236 h 1225684"/>
                <a:gd name="connsiteX8" fmla="*/ 599090 w 9175098"/>
                <a:gd name="connsiteY8" fmla="*/ 500470 h 1225684"/>
                <a:gd name="connsiteX9" fmla="*/ 614855 w 9175098"/>
                <a:gd name="connsiteY9" fmla="*/ 453174 h 1225684"/>
                <a:gd name="connsiteX10" fmla="*/ 709448 w 9175098"/>
                <a:gd name="connsiteY10" fmla="*/ 390112 h 1225684"/>
                <a:gd name="connsiteX11" fmla="*/ 756745 w 9175098"/>
                <a:gd name="connsiteY11" fmla="*/ 342815 h 1225684"/>
                <a:gd name="connsiteX12" fmla="*/ 804041 w 9175098"/>
                <a:gd name="connsiteY12" fmla="*/ 311284 h 1225684"/>
                <a:gd name="connsiteX13" fmla="*/ 851338 w 9175098"/>
                <a:gd name="connsiteY13" fmla="*/ 248222 h 1225684"/>
                <a:gd name="connsiteX14" fmla="*/ 914400 w 9175098"/>
                <a:gd name="connsiteY14" fmla="*/ 232456 h 1225684"/>
                <a:gd name="connsiteX15" fmla="*/ 961697 w 9175098"/>
                <a:gd name="connsiteY15" fmla="*/ 200925 h 1225684"/>
                <a:gd name="connsiteX16" fmla="*/ 1024759 w 9175098"/>
                <a:gd name="connsiteY16" fmla="*/ 185160 h 1225684"/>
                <a:gd name="connsiteX17" fmla="*/ 1056290 w 9175098"/>
                <a:gd name="connsiteY17" fmla="*/ 137863 h 1225684"/>
                <a:gd name="connsiteX18" fmla="*/ 1103586 w 9175098"/>
                <a:gd name="connsiteY18" fmla="*/ 122098 h 1225684"/>
                <a:gd name="connsiteX19" fmla="*/ 1245476 w 9175098"/>
                <a:gd name="connsiteY19" fmla="*/ 106332 h 1225684"/>
                <a:gd name="connsiteX20" fmla="*/ 2049517 w 9175098"/>
                <a:gd name="connsiteY20" fmla="*/ 90567 h 1225684"/>
                <a:gd name="connsiteX21" fmla="*/ 2144110 w 9175098"/>
                <a:gd name="connsiteY21" fmla="*/ 122098 h 1225684"/>
                <a:gd name="connsiteX22" fmla="*/ 2270234 w 9175098"/>
                <a:gd name="connsiteY22" fmla="*/ 169394 h 1225684"/>
                <a:gd name="connsiteX23" fmla="*/ 2412124 w 9175098"/>
                <a:gd name="connsiteY23" fmla="*/ 216691 h 1225684"/>
                <a:gd name="connsiteX24" fmla="*/ 2459421 w 9175098"/>
                <a:gd name="connsiteY24" fmla="*/ 248222 h 1225684"/>
                <a:gd name="connsiteX25" fmla="*/ 2554014 w 9175098"/>
                <a:gd name="connsiteY25" fmla="*/ 279753 h 1225684"/>
                <a:gd name="connsiteX26" fmla="*/ 2617076 w 9175098"/>
                <a:gd name="connsiteY26" fmla="*/ 327049 h 1225684"/>
                <a:gd name="connsiteX27" fmla="*/ 2695903 w 9175098"/>
                <a:gd name="connsiteY27" fmla="*/ 390112 h 1225684"/>
                <a:gd name="connsiteX28" fmla="*/ 2853559 w 9175098"/>
                <a:gd name="connsiteY28" fmla="*/ 405877 h 1225684"/>
                <a:gd name="connsiteX29" fmla="*/ 2948152 w 9175098"/>
                <a:gd name="connsiteY29" fmla="*/ 468939 h 1225684"/>
                <a:gd name="connsiteX30" fmla="*/ 3058510 w 9175098"/>
                <a:gd name="connsiteY30" fmla="*/ 516236 h 1225684"/>
                <a:gd name="connsiteX31" fmla="*/ 3105807 w 9175098"/>
                <a:gd name="connsiteY31" fmla="*/ 532001 h 1225684"/>
                <a:gd name="connsiteX32" fmla="*/ 3121572 w 9175098"/>
                <a:gd name="connsiteY32" fmla="*/ 579298 h 1225684"/>
                <a:gd name="connsiteX33" fmla="*/ 3168869 w 9175098"/>
                <a:gd name="connsiteY33" fmla="*/ 595063 h 1225684"/>
                <a:gd name="connsiteX34" fmla="*/ 3263462 w 9175098"/>
                <a:gd name="connsiteY34" fmla="*/ 642360 h 1225684"/>
                <a:gd name="connsiteX35" fmla="*/ 3373821 w 9175098"/>
                <a:gd name="connsiteY35" fmla="*/ 705422 h 1225684"/>
                <a:gd name="connsiteX36" fmla="*/ 3421117 w 9175098"/>
                <a:gd name="connsiteY36" fmla="*/ 721187 h 1225684"/>
                <a:gd name="connsiteX37" fmla="*/ 3531476 w 9175098"/>
                <a:gd name="connsiteY37" fmla="*/ 736953 h 1225684"/>
                <a:gd name="connsiteX38" fmla="*/ 3736428 w 9175098"/>
                <a:gd name="connsiteY38" fmla="*/ 784249 h 1225684"/>
                <a:gd name="connsiteX39" fmla="*/ 3862552 w 9175098"/>
                <a:gd name="connsiteY39" fmla="*/ 768484 h 1225684"/>
                <a:gd name="connsiteX40" fmla="*/ 3909848 w 9175098"/>
                <a:gd name="connsiteY40" fmla="*/ 736953 h 1225684"/>
                <a:gd name="connsiteX41" fmla="*/ 3957145 w 9175098"/>
                <a:gd name="connsiteY41" fmla="*/ 721187 h 1225684"/>
                <a:gd name="connsiteX42" fmla="*/ 3988676 w 9175098"/>
                <a:gd name="connsiteY42" fmla="*/ 673891 h 1225684"/>
                <a:gd name="connsiteX43" fmla="*/ 4004441 w 9175098"/>
                <a:gd name="connsiteY43" fmla="*/ 626594 h 1225684"/>
                <a:gd name="connsiteX44" fmla="*/ 4067503 w 9175098"/>
                <a:gd name="connsiteY44" fmla="*/ 610829 h 1225684"/>
                <a:gd name="connsiteX45" fmla="*/ 4114800 w 9175098"/>
                <a:gd name="connsiteY45" fmla="*/ 595063 h 1225684"/>
                <a:gd name="connsiteX46" fmla="*/ 4177862 w 9175098"/>
                <a:gd name="connsiteY46" fmla="*/ 579298 h 1225684"/>
                <a:gd name="connsiteX47" fmla="*/ 4225159 w 9175098"/>
                <a:gd name="connsiteY47" fmla="*/ 563532 h 1225684"/>
                <a:gd name="connsiteX48" fmla="*/ 4303986 w 9175098"/>
                <a:gd name="connsiteY48" fmla="*/ 547767 h 1225684"/>
                <a:gd name="connsiteX49" fmla="*/ 4382814 w 9175098"/>
                <a:gd name="connsiteY49" fmla="*/ 516236 h 1225684"/>
                <a:gd name="connsiteX50" fmla="*/ 4871545 w 9175098"/>
                <a:gd name="connsiteY50" fmla="*/ 484705 h 1225684"/>
                <a:gd name="connsiteX51" fmla="*/ 4966138 w 9175098"/>
                <a:gd name="connsiteY51" fmla="*/ 468939 h 1225684"/>
                <a:gd name="connsiteX52" fmla="*/ 5013434 w 9175098"/>
                <a:gd name="connsiteY52" fmla="*/ 453174 h 1225684"/>
                <a:gd name="connsiteX53" fmla="*/ 5076497 w 9175098"/>
                <a:gd name="connsiteY53" fmla="*/ 437408 h 1225684"/>
                <a:gd name="connsiteX54" fmla="*/ 5722883 w 9175098"/>
                <a:gd name="connsiteY54" fmla="*/ 468939 h 1225684"/>
                <a:gd name="connsiteX55" fmla="*/ 6117021 w 9175098"/>
                <a:gd name="connsiteY55" fmla="*/ 532001 h 1225684"/>
                <a:gd name="connsiteX56" fmla="*/ 6243145 w 9175098"/>
                <a:gd name="connsiteY56" fmla="*/ 547767 h 1225684"/>
                <a:gd name="connsiteX57" fmla="*/ 6306207 w 9175098"/>
                <a:gd name="connsiteY57" fmla="*/ 563532 h 1225684"/>
                <a:gd name="connsiteX58" fmla="*/ 6605752 w 9175098"/>
                <a:gd name="connsiteY58" fmla="*/ 595063 h 1225684"/>
                <a:gd name="connsiteX59" fmla="*/ 6952593 w 9175098"/>
                <a:gd name="connsiteY59" fmla="*/ 579298 h 1225684"/>
                <a:gd name="connsiteX60" fmla="*/ 7488621 w 9175098"/>
                <a:gd name="connsiteY60" fmla="*/ 579298 h 1225684"/>
                <a:gd name="connsiteX61" fmla="*/ 7535917 w 9175098"/>
                <a:gd name="connsiteY61" fmla="*/ 595063 h 1225684"/>
                <a:gd name="connsiteX62" fmla="*/ 7551683 w 9175098"/>
                <a:gd name="connsiteY62" fmla="*/ 642360 h 1225684"/>
                <a:gd name="connsiteX63" fmla="*/ 7646276 w 9175098"/>
                <a:gd name="connsiteY63" fmla="*/ 673891 h 1225684"/>
                <a:gd name="connsiteX64" fmla="*/ 7693572 w 9175098"/>
                <a:gd name="connsiteY64" fmla="*/ 689656 h 1225684"/>
                <a:gd name="connsiteX65" fmla="*/ 7740869 w 9175098"/>
                <a:gd name="connsiteY65" fmla="*/ 705422 h 1225684"/>
                <a:gd name="connsiteX66" fmla="*/ 7819697 w 9175098"/>
                <a:gd name="connsiteY66" fmla="*/ 768484 h 1225684"/>
                <a:gd name="connsiteX67" fmla="*/ 7898524 w 9175098"/>
                <a:gd name="connsiteY67" fmla="*/ 831546 h 1225684"/>
                <a:gd name="connsiteX68" fmla="*/ 7945821 w 9175098"/>
                <a:gd name="connsiteY68" fmla="*/ 878843 h 1225684"/>
                <a:gd name="connsiteX69" fmla="*/ 7993117 w 9175098"/>
                <a:gd name="connsiteY69" fmla="*/ 894608 h 1225684"/>
                <a:gd name="connsiteX70" fmla="*/ 8024648 w 9175098"/>
                <a:gd name="connsiteY70" fmla="*/ 941905 h 1225684"/>
                <a:gd name="connsiteX71" fmla="*/ 8103476 w 9175098"/>
                <a:gd name="connsiteY71" fmla="*/ 973436 h 1225684"/>
                <a:gd name="connsiteX72" fmla="*/ 8466083 w 9175098"/>
                <a:gd name="connsiteY72" fmla="*/ 1115325 h 1225684"/>
                <a:gd name="connsiteX73" fmla="*/ 8623738 w 9175098"/>
                <a:gd name="connsiteY73" fmla="*/ 1146856 h 1225684"/>
                <a:gd name="connsiteX74" fmla="*/ 8734097 w 9175098"/>
                <a:gd name="connsiteY74" fmla="*/ 1178387 h 1225684"/>
                <a:gd name="connsiteX75" fmla="*/ 8781393 w 9175098"/>
                <a:gd name="connsiteY75" fmla="*/ 1194153 h 1225684"/>
                <a:gd name="connsiteX76" fmla="*/ 8907517 w 9175098"/>
                <a:gd name="connsiteY76" fmla="*/ 1225684 h 1225684"/>
                <a:gd name="connsiteX77" fmla="*/ 8489347 w 9175098"/>
                <a:gd name="connsiteY77" fmla="*/ 514068 h 1225684"/>
                <a:gd name="connsiteX78" fmla="*/ 8794125 w 9175098"/>
                <a:gd name="connsiteY78" fmla="*/ 361752 h 1225684"/>
                <a:gd name="connsiteX79" fmla="*/ 9175098 w 9175098"/>
                <a:gd name="connsiteY79" fmla="*/ 361751 h 1225684"/>
                <a:gd name="connsiteX0" fmla="*/ 0 w 9175098"/>
                <a:gd name="connsiteY0" fmla="*/ 752718 h 1194153"/>
                <a:gd name="connsiteX1" fmla="*/ 0 w 9175098"/>
                <a:gd name="connsiteY1" fmla="*/ 752718 h 1194153"/>
                <a:gd name="connsiteX2" fmla="*/ 157655 w 9175098"/>
                <a:gd name="connsiteY2" fmla="*/ 721187 h 1194153"/>
                <a:gd name="connsiteX3" fmla="*/ 204952 w 9175098"/>
                <a:gd name="connsiteY3" fmla="*/ 705422 h 1194153"/>
                <a:gd name="connsiteX4" fmla="*/ 252248 w 9175098"/>
                <a:gd name="connsiteY4" fmla="*/ 673891 h 1194153"/>
                <a:gd name="connsiteX5" fmla="*/ 409903 w 9175098"/>
                <a:gd name="connsiteY5" fmla="*/ 626594 h 1194153"/>
                <a:gd name="connsiteX6" fmla="*/ 457200 w 9175098"/>
                <a:gd name="connsiteY6" fmla="*/ 595063 h 1194153"/>
                <a:gd name="connsiteX7" fmla="*/ 551793 w 9175098"/>
                <a:gd name="connsiteY7" fmla="*/ 516236 h 1194153"/>
                <a:gd name="connsiteX8" fmla="*/ 599090 w 9175098"/>
                <a:gd name="connsiteY8" fmla="*/ 500470 h 1194153"/>
                <a:gd name="connsiteX9" fmla="*/ 614855 w 9175098"/>
                <a:gd name="connsiteY9" fmla="*/ 453174 h 1194153"/>
                <a:gd name="connsiteX10" fmla="*/ 709448 w 9175098"/>
                <a:gd name="connsiteY10" fmla="*/ 390112 h 1194153"/>
                <a:gd name="connsiteX11" fmla="*/ 756745 w 9175098"/>
                <a:gd name="connsiteY11" fmla="*/ 342815 h 1194153"/>
                <a:gd name="connsiteX12" fmla="*/ 804041 w 9175098"/>
                <a:gd name="connsiteY12" fmla="*/ 311284 h 1194153"/>
                <a:gd name="connsiteX13" fmla="*/ 851338 w 9175098"/>
                <a:gd name="connsiteY13" fmla="*/ 248222 h 1194153"/>
                <a:gd name="connsiteX14" fmla="*/ 914400 w 9175098"/>
                <a:gd name="connsiteY14" fmla="*/ 232456 h 1194153"/>
                <a:gd name="connsiteX15" fmla="*/ 961697 w 9175098"/>
                <a:gd name="connsiteY15" fmla="*/ 200925 h 1194153"/>
                <a:gd name="connsiteX16" fmla="*/ 1024759 w 9175098"/>
                <a:gd name="connsiteY16" fmla="*/ 185160 h 1194153"/>
                <a:gd name="connsiteX17" fmla="*/ 1056290 w 9175098"/>
                <a:gd name="connsiteY17" fmla="*/ 137863 h 1194153"/>
                <a:gd name="connsiteX18" fmla="*/ 1103586 w 9175098"/>
                <a:gd name="connsiteY18" fmla="*/ 122098 h 1194153"/>
                <a:gd name="connsiteX19" fmla="*/ 1245476 w 9175098"/>
                <a:gd name="connsiteY19" fmla="*/ 106332 h 1194153"/>
                <a:gd name="connsiteX20" fmla="*/ 2049517 w 9175098"/>
                <a:gd name="connsiteY20" fmla="*/ 90567 h 1194153"/>
                <a:gd name="connsiteX21" fmla="*/ 2144110 w 9175098"/>
                <a:gd name="connsiteY21" fmla="*/ 122098 h 1194153"/>
                <a:gd name="connsiteX22" fmla="*/ 2270234 w 9175098"/>
                <a:gd name="connsiteY22" fmla="*/ 169394 h 1194153"/>
                <a:gd name="connsiteX23" fmla="*/ 2412124 w 9175098"/>
                <a:gd name="connsiteY23" fmla="*/ 216691 h 1194153"/>
                <a:gd name="connsiteX24" fmla="*/ 2459421 w 9175098"/>
                <a:gd name="connsiteY24" fmla="*/ 248222 h 1194153"/>
                <a:gd name="connsiteX25" fmla="*/ 2554014 w 9175098"/>
                <a:gd name="connsiteY25" fmla="*/ 279753 h 1194153"/>
                <a:gd name="connsiteX26" fmla="*/ 2617076 w 9175098"/>
                <a:gd name="connsiteY26" fmla="*/ 327049 h 1194153"/>
                <a:gd name="connsiteX27" fmla="*/ 2695903 w 9175098"/>
                <a:gd name="connsiteY27" fmla="*/ 390112 h 1194153"/>
                <a:gd name="connsiteX28" fmla="*/ 2853559 w 9175098"/>
                <a:gd name="connsiteY28" fmla="*/ 405877 h 1194153"/>
                <a:gd name="connsiteX29" fmla="*/ 2948152 w 9175098"/>
                <a:gd name="connsiteY29" fmla="*/ 468939 h 1194153"/>
                <a:gd name="connsiteX30" fmla="*/ 3058510 w 9175098"/>
                <a:gd name="connsiteY30" fmla="*/ 516236 h 1194153"/>
                <a:gd name="connsiteX31" fmla="*/ 3105807 w 9175098"/>
                <a:gd name="connsiteY31" fmla="*/ 532001 h 1194153"/>
                <a:gd name="connsiteX32" fmla="*/ 3121572 w 9175098"/>
                <a:gd name="connsiteY32" fmla="*/ 579298 h 1194153"/>
                <a:gd name="connsiteX33" fmla="*/ 3168869 w 9175098"/>
                <a:gd name="connsiteY33" fmla="*/ 595063 h 1194153"/>
                <a:gd name="connsiteX34" fmla="*/ 3263462 w 9175098"/>
                <a:gd name="connsiteY34" fmla="*/ 642360 h 1194153"/>
                <a:gd name="connsiteX35" fmla="*/ 3373821 w 9175098"/>
                <a:gd name="connsiteY35" fmla="*/ 705422 h 1194153"/>
                <a:gd name="connsiteX36" fmla="*/ 3421117 w 9175098"/>
                <a:gd name="connsiteY36" fmla="*/ 721187 h 1194153"/>
                <a:gd name="connsiteX37" fmla="*/ 3531476 w 9175098"/>
                <a:gd name="connsiteY37" fmla="*/ 736953 h 1194153"/>
                <a:gd name="connsiteX38" fmla="*/ 3736428 w 9175098"/>
                <a:gd name="connsiteY38" fmla="*/ 784249 h 1194153"/>
                <a:gd name="connsiteX39" fmla="*/ 3862552 w 9175098"/>
                <a:gd name="connsiteY39" fmla="*/ 768484 h 1194153"/>
                <a:gd name="connsiteX40" fmla="*/ 3909848 w 9175098"/>
                <a:gd name="connsiteY40" fmla="*/ 736953 h 1194153"/>
                <a:gd name="connsiteX41" fmla="*/ 3957145 w 9175098"/>
                <a:gd name="connsiteY41" fmla="*/ 721187 h 1194153"/>
                <a:gd name="connsiteX42" fmla="*/ 3988676 w 9175098"/>
                <a:gd name="connsiteY42" fmla="*/ 673891 h 1194153"/>
                <a:gd name="connsiteX43" fmla="*/ 4004441 w 9175098"/>
                <a:gd name="connsiteY43" fmla="*/ 626594 h 1194153"/>
                <a:gd name="connsiteX44" fmla="*/ 4067503 w 9175098"/>
                <a:gd name="connsiteY44" fmla="*/ 610829 h 1194153"/>
                <a:gd name="connsiteX45" fmla="*/ 4114800 w 9175098"/>
                <a:gd name="connsiteY45" fmla="*/ 595063 h 1194153"/>
                <a:gd name="connsiteX46" fmla="*/ 4177862 w 9175098"/>
                <a:gd name="connsiteY46" fmla="*/ 579298 h 1194153"/>
                <a:gd name="connsiteX47" fmla="*/ 4225159 w 9175098"/>
                <a:gd name="connsiteY47" fmla="*/ 563532 h 1194153"/>
                <a:gd name="connsiteX48" fmla="*/ 4303986 w 9175098"/>
                <a:gd name="connsiteY48" fmla="*/ 547767 h 1194153"/>
                <a:gd name="connsiteX49" fmla="*/ 4382814 w 9175098"/>
                <a:gd name="connsiteY49" fmla="*/ 516236 h 1194153"/>
                <a:gd name="connsiteX50" fmla="*/ 4871545 w 9175098"/>
                <a:gd name="connsiteY50" fmla="*/ 484705 h 1194153"/>
                <a:gd name="connsiteX51" fmla="*/ 4966138 w 9175098"/>
                <a:gd name="connsiteY51" fmla="*/ 468939 h 1194153"/>
                <a:gd name="connsiteX52" fmla="*/ 5013434 w 9175098"/>
                <a:gd name="connsiteY52" fmla="*/ 453174 h 1194153"/>
                <a:gd name="connsiteX53" fmla="*/ 5076497 w 9175098"/>
                <a:gd name="connsiteY53" fmla="*/ 437408 h 1194153"/>
                <a:gd name="connsiteX54" fmla="*/ 5722883 w 9175098"/>
                <a:gd name="connsiteY54" fmla="*/ 468939 h 1194153"/>
                <a:gd name="connsiteX55" fmla="*/ 6117021 w 9175098"/>
                <a:gd name="connsiteY55" fmla="*/ 532001 h 1194153"/>
                <a:gd name="connsiteX56" fmla="*/ 6243145 w 9175098"/>
                <a:gd name="connsiteY56" fmla="*/ 547767 h 1194153"/>
                <a:gd name="connsiteX57" fmla="*/ 6306207 w 9175098"/>
                <a:gd name="connsiteY57" fmla="*/ 563532 h 1194153"/>
                <a:gd name="connsiteX58" fmla="*/ 6605752 w 9175098"/>
                <a:gd name="connsiteY58" fmla="*/ 595063 h 1194153"/>
                <a:gd name="connsiteX59" fmla="*/ 6952593 w 9175098"/>
                <a:gd name="connsiteY59" fmla="*/ 579298 h 1194153"/>
                <a:gd name="connsiteX60" fmla="*/ 7488621 w 9175098"/>
                <a:gd name="connsiteY60" fmla="*/ 579298 h 1194153"/>
                <a:gd name="connsiteX61" fmla="*/ 7535917 w 9175098"/>
                <a:gd name="connsiteY61" fmla="*/ 595063 h 1194153"/>
                <a:gd name="connsiteX62" fmla="*/ 7551683 w 9175098"/>
                <a:gd name="connsiteY62" fmla="*/ 642360 h 1194153"/>
                <a:gd name="connsiteX63" fmla="*/ 7646276 w 9175098"/>
                <a:gd name="connsiteY63" fmla="*/ 673891 h 1194153"/>
                <a:gd name="connsiteX64" fmla="*/ 7693572 w 9175098"/>
                <a:gd name="connsiteY64" fmla="*/ 689656 h 1194153"/>
                <a:gd name="connsiteX65" fmla="*/ 7740869 w 9175098"/>
                <a:gd name="connsiteY65" fmla="*/ 705422 h 1194153"/>
                <a:gd name="connsiteX66" fmla="*/ 7819697 w 9175098"/>
                <a:gd name="connsiteY66" fmla="*/ 768484 h 1194153"/>
                <a:gd name="connsiteX67" fmla="*/ 7898524 w 9175098"/>
                <a:gd name="connsiteY67" fmla="*/ 831546 h 1194153"/>
                <a:gd name="connsiteX68" fmla="*/ 7945821 w 9175098"/>
                <a:gd name="connsiteY68" fmla="*/ 878843 h 1194153"/>
                <a:gd name="connsiteX69" fmla="*/ 7993117 w 9175098"/>
                <a:gd name="connsiteY69" fmla="*/ 894608 h 1194153"/>
                <a:gd name="connsiteX70" fmla="*/ 8024648 w 9175098"/>
                <a:gd name="connsiteY70" fmla="*/ 941905 h 1194153"/>
                <a:gd name="connsiteX71" fmla="*/ 8103476 w 9175098"/>
                <a:gd name="connsiteY71" fmla="*/ 973436 h 1194153"/>
                <a:gd name="connsiteX72" fmla="*/ 8466083 w 9175098"/>
                <a:gd name="connsiteY72" fmla="*/ 1115325 h 1194153"/>
                <a:gd name="connsiteX73" fmla="*/ 8623738 w 9175098"/>
                <a:gd name="connsiteY73" fmla="*/ 1146856 h 1194153"/>
                <a:gd name="connsiteX74" fmla="*/ 8734097 w 9175098"/>
                <a:gd name="connsiteY74" fmla="*/ 1178387 h 1194153"/>
                <a:gd name="connsiteX75" fmla="*/ 8781393 w 9175098"/>
                <a:gd name="connsiteY75" fmla="*/ 1194153 h 1194153"/>
                <a:gd name="connsiteX76" fmla="*/ 8489347 w 9175098"/>
                <a:gd name="connsiteY76" fmla="*/ 514068 h 1194153"/>
                <a:gd name="connsiteX77" fmla="*/ 8794125 w 9175098"/>
                <a:gd name="connsiteY77" fmla="*/ 361752 h 1194153"/>
                <a:gd name="connsiteX78" fmla="*/ 9175098 w 9175098"/>
                <a:gd name="connsiteY78" fmla="*/ 361751 h 1194153"/>
                <a:gd name="connsiteX0" fmla="*/ 0 w 9175098"/>
                <a:gd name="connsiteY0" fmla="*/ 752718 h 1178387"/>
                <a:gd name="connsiteX1" fmla="*/ 0 w 9175098"/>
                <a:gd name="connsiteY1" fmla="*/ 752718 h 1178387"/>
                <a:gd name="connsiteX2" fmla="*/ 157655 w 9175098"/>
                <a:gd name="connsiteY2" fmla="*/ 721187 h 1178387"/>
                <a:gd name="connsiteX3" fmla="*/ 204952 w 9175098"/>
                <a:gd name="connsiteY3" fmla="*/ 705422 h 1178387"/>
                <a:gd name="connsiteX4" fmla="*/ 252248 w 9175098"/>
                <a:gd name="connsiteY4" fmla="*/ 673891 h 1178387"/>
                <a:gd name="connsiteX5" fmla="*/ 409903 w 9175098"/>
                <a:gd name="connsiteY5" fmla="*/ 626594 h 1178387"/>
                <a:gd name="connsiteX6" fmla="*/ 457200 w 9175098"/>
                <a:gd name="connsiteY6" fmla="*/ 595063 h 1178387"/>
                <a:gd name="connsiteX7" fmla="*/ 551793 w 9175098"/>
                <a:gd name="connsiteY7" fmla="*/ 516236 h 1178387"/>
                <a:gd name="connsiteX8" fmla="*/ 599090 w 9175098"/>
                <a:gd name="connsiteY8" fmla="*/ 500470 h 1178387"/>
                <a:gd name="connsiteX9" fmla="*/ 614855 w 9175098"/>
                <a:gd name="connsiteY9" fmla="*/ 453174 h 1178387"/>
                <a:gd name="connsiteX10" fmla="*/ 709448 w 9175098"/>
                <a:gd name="connsiteY10" fmla="*/ 390112 h 1178387"/>
                <a:gd name="connsiteX11" fmla="*/ 756745 w 9175098"/>
                <a:gd name="connsiteY11" fmla="*/ 342815 h 1178387"/>
                <a:gd name="connsiteX12" fmla="*/ 804041 w 9175098"/>
                <a:gd name="connsiteY12" fmla="*/ 311284 h 1178387"/>
                <a:gd name="connsiteX13" fmla="*/ 851338 w 9175098"/>
                <a:gd name="connsiteY13" fmla="*/ 248222 h 1178387"/>
                <a:gd name="connsiteX14" fmla="*/ 914400 w 9175098"/>
                <a:gd name="connsiteY14" fmla="*/ 232456 h 1178387"/>
                <a:gd name="connsiteX15" fmla="*/ 961697 w 9175098"/>
                <a:gd name="connsiteY15" fmla="*/ 200925 h 1178387"/>
                <a:gd name="connsiteX16" fmla="*/ 1024759 w 9175098"/>
                <a:gd name="connsiteY16" fmla="*/ 185160 h 1178387"/>
                <a:gd name="connsiteX17" fmla="*/ 1056290 w 9175098"/>
                <a:gd name="connsiteY17" fmla="*/ 137863 h 1178387"/>
                <a:gd name="connsiteX18" fmla="*/ 1103586 w 9175098"/>
                <a:gd name="connsiteY18" fmla="*/ 122098 h 1178387"/>
                <a:gd name="connsiteX19" fmla="*/ 1245476 w 9175098"/>
                <a:gd name="connsiteY19" fmla="*/ 106332 h 1178387"/>
                <a:gd name="connsiteX20" fmla="*/ 2049517 w 9175098"/>
                <a:gd name="connsiteY20" fmla="*/ 90567 h 1178387"/>
                <a:gd name="connsiteX21" fmla="*/ 2144110 w 9175098"/>
                <a:gd name="connsiteY21" fmla="*/ 122098 h 1178387"/>
                <a:gd name="connsiteX22" fmla="*/ 2270234 w 9175098"/>
                <a:gd name="connsiteY22" fmla="*/ 169394 h 1178387"/>
                <a:gd name="connsiteX23" fmla="*/ 2412124 w 9175098"/>
                <a:gd name="connsiteY23" fmla="*/ 216691 h 1178387"/>
                <a:gd name="connsiteX24" fmla="*/ 2459421 w 9175098"/>
                <a:gd name="connsiteY24" fmla="*/ 248222 h 1178387"/>
                <a:gd name="connsiteX25" fmla="*/ 2554014 w 9175098"/>
                <a:gd name="connsiteY25" fmla="*/ 279753 h 1178387"/>
                <a:gd name="connsiteX26" fmla="*/ 2617076 w 9175098"/>
                <a:gd name="connsiteY26" fmla="*/ 327049 h 1178387"/>
                <a:gd name="connsiteX27" fmla="*/ 2695903 w 9175098"/>
                <a:gd name="connsiteY27" fmla="*/ 390112 h 1178387"/>
                <a:gd name="connsiteX28" fmla="*/ 2853559 w 9175098"/>
                <a:gd name="connsiteY28" fmla="*/ 405877 h 1178387"/>
                <a:gd name="connsiteX29" fmla="*/ 2948152 w 9175098"/>
                <a:gd name="connsiteY29" fmla="*/ 468939 h 1178387"/>
                <a:gd name="connsiteX30" fmla="*/ 3058510 w 9175098"/>
                <a:gd name="connsiteY30" fmla="*/ 516236 h 1178387"/>
                <a:gd name="connsiteX31" fmla="*/ 3105807 w 9175098"/>
                <a:gd name="connsiteY31" fmla="*/ 532001 h 1178387"/>
                <a:gd name="connsiteX32" fmla="*/ 3121572 w 9175098"/>
                <a:gd name="connsiteY32" fmla="*/ 579298 h 1178387"/>
                <a:gd name="connsiteX33" fmla="*/ 3168869 w 9175098"/>
                <a:gd name="connsiteY33" fmla="*/ 595063 h 1178387"/>
                <a:gd name="connsiteX34" fmla="*/ 3263462 w 9175098"/>
                <a:gd name="connsiteY34" fmla="*/ 642360 h 1178387"/>
                <a:gd name="connsiteX35" fmla="*/ 3373821 w 9175098"/>
                <a:gd name="connsiteY35" fmla="*/ 705422 h 1178387"/>
                <a:gd name="connsiteX36" fmla="*/ 3421117 w 9175098"/>
                <a:gd name="connsiteY36" fmla="*/ 721187 h 1178387"/>
                <a:gd name="connsiteX37" fmla="*/ 3531476 w 9175098"/>
                <a:gd name="connsiteY37" fmla="*/ 736953 h 1178387"/>
                <a:gd name="connsiteX38" fmla="*/ 3736428 w 9175098"/>
                <a:gd name="connsiteY38" fmla="*/ 784249 h 1178387"/>
                <a:gd name="connsiteX39" fmla="*/ 3862552 w 9175098"/>
                <a:gd name="connsiteY39" fmla="*/ 768484 h 1178387"/>
                <a:gd name="connsiteX40" fmla="*/ 3909848 w 9175098"/>
                <a:gd name="connsiteY40" fmla="*/ 736953 h 1178387"/>
                <a:gd name="connsiteX41" fmla="*/ 3957145 w 9175098"/>
                <a:gd name="connsiteY41" fmla="*/ 721187 h 1178387"/>
                <a:gd name="connsiteX42" fmla="*/ 3988676 w 9175098"/>
                <a:gd name="connsiteY42" fmla="*/ 673891 h 1178387"/>
                <a:gd name="connsiteX43" fmla="*/ 4004441 w 9175098"/>
                <a:gd name="connsiteY43" fmla="*/ 626594 h 1178387"/>
                <a:gd name="connsiteX44" fmla="*/ 4067503 w 9175098"/>
                <a:gd name="connsiteY44" fmla="*/ 610829 h 1178387"/>
                <a:gd name="connsiteX45" fmla="*/ 4114800 w 9175098"/>
                <a:gd name="connsiteY45" fmla="*/ 595063 h 1178387"/>
                <a:gd name="connsiteX46" fmla="*/ 4177862 w 9175098"/>
                <a:gd name="connsiteY46" fmla="*/ 579298 h 1178387"/>
                <a:gd name="connsiteX47" fmla="*/ 4225159 w 9175098"/>
                <a:gd name="connsiteY47" fmla="*/ 563532 h 1178387"/>
                <a:gd name="connsiteX48" fmla="*/ 4303986 w 9175098"/>
                <a:gd name="connsiteY48" fmla="*/ 547767 h 1178387"/>
                <a:gd name="connsiteX49" fmla="*/ 4382814 w 9175098"/>
                <a:gd name="connsiteY49" fmla="*/ 516236 h 1178387"/>
                <a:gd name="connsiteX50" fmla="*/ 4871545 w 9175098"/>
                <a:gd name="connsiteY50" fmla="*/ 484705 h 1178387"/>
                <a:gd name="connsiteX51" fmla="*/ 4966138 w 9175098"/>
                <a:gd name="connsiteY51" fmla="*/ 468939 h 1178387"/>
                <a:gd name="connsiteX52" fmla="*/ 5013434 w 9175098"/>
                <a:gd name="connsiteY52" fmla="*/ 453174 h 1178387"/>
                <a:gd name="connsiteX53" fmla="*/ 5076497 w 9175098"/>
                <a:gd name="connsiteY53" fmla="*/ 437408 h 1178387"/>
                <a:gd name="connsiteX54" fmla="*/ 5722883 w 9175098"/>
                <a:gd name="connsiteY54" fmla="*/ 468939 h 1178387"/>
                <a:gd name="connsiteX55" fmla="*/ 6117021 w 9175098"/>
                <a:gd name="connsiteY55" fmla="*/ 532001 h 1178387"/>
                <a:gd name="connsiteX56" fmla="*/ 6243145 w 9175098"/>
                <a:gd name="connsiteY56" fmla="*/ 547767 h 1178387"/>
                <a:gd name="connsiteX57" fmla="*/ 6306207 w 9175098"/>
                <a:gd name="connsiteY57" fmla="*/ 563532 h 1178387"/>
                <a:gd name="connsiteX58" fmla="*/ 6605752 w 9175098"/>
                <a:gd name="connsiteY58" fmla="*/ 595063 h 1178387"/>
                <a:gd name="connsiteX59" fmla="*/ 6952593 w 9175098"/>
                <a:gd name="connsiteY59" fmla="*/ 579298 h 1178387"/>
                <a:gd name="connsiteX60" fmla="*/ 7488621 w 9175098"/>
                <a:gd name="connsiteY60" fmla="*/ 579298 h 1178387"/>
                <a:gd name="connsiteX61" fmla="*/ 7535917 w 9175098"/>
                <a:gd name="connsiteY61" fmla="*/ 595063 h 1178387"/>
                <a:gd name="connsiteX62" fmla="*/ 7551683 w 9175098"/>
                <a:gd name="connsiteY62" fmla="*/ 642360 h 1178387"/>
                <a:gd name="connsiteX63" fmla="*/ 7646276 w 9175098"/>
                <a:gd name="connsiteY63" fmla="*/ 673891 h 1178387"/>
                <a:gd name="connsiteX64" fmla="*/ 7693572 w 9175098"/>
                <a:gd name="connsiteY64" fmla="*/ 689656 h 1178387"/>
                <a:gd name="connsiteX65" fmla="*/ 7740869 w 9175098"/>
                <a:gd name="connsiteY65" fmla="*/ 705422 h 1178387"/>
                <a:gd name="connsiteX66" fmla="*/ 7819697 w 9175098"/>
                <a:gd name="connsiteY66" fmla="*/ 768484 h 1178387"/>
                <a:gd name="connsiteX67" fmla="*/ 7898524 w 9175098"/>
                <a:gd name="connsiteY67" fmla="*/ 831546 h 1178387"/>
                <a:gd name="connsiteX68" fmla="*/ 7945821 w 9175098"/>
                <a:gd name="connsiteY68" fmla="*/ 878843 h 1178387"/>
                <a:gd name="connsiteX69" fmla="*/ 7993117 w 9175098"/>
                <a:gd name="connsiteY69" fmla="*/ 894608 h 1178387"/>
                <a:gd name="connsiteX70" fmla="*/ 8024648 w 9175098"/>
                <a:gd name="connsiteY70" fmla="*/ 941905 h 1178387"/>
                <a:gd name="connsiteX71" fmla="*/ 8103476 w 9175098"/>
                <a:gd name="connsiteY71" fmla="*/ 973436 h 1178387"/>
                <a:gd name="connsiteX72" fmla="*/ 8466083 w 9175098"/>
                <a:gd name="connsiteY72" fmla="*/ 1115325 h 1178387"/>
                <a:gd name="connsiteX73" fmla="*/ 8623738 w 9175098"/>
                <a:gd name="connsiteY73" fmla="*/ 1146856 h 1178387"/>
                <a:gd name="connsiteX74" fmla="*/ 8734097 w 9175098"/>
                <a:gd name="connsiteY74" fmla="*/ 1178387 h 1178387"/>
                <a:gd name="connsiteX75" fmla="*/ 8489347 w 9175098"/>
                <a:gd name="connsiteY75" fmla="*/ 514068 h 1178387"/>
                <a:gd name="connsiteX76" fmla="*/ 8794125 w 9175098"/>
                <a:gd name="connsiteY76" fmla="*/ 361752 h 1178387"/>
                <a:gd name="connsiteX77" fmla="*/ 9175098 w 9175098"/>
                <a:gd name="connsiteY77" fmla="*/ 361751 h 1178387"/>
                <a:gd name="connsiteX0" fmla="*/ 0 w 9175098"/>
                <a:gd name="connsiteY0" fmla="*/ 752718 h 1146856"/>
                <a:gd name="connsiteX1" fmla="*/ 0 w 9175098"/>
                <a:gd name="connsiteY1" fmla="*/ 752718 h 1146856"/>
                <a:gd name="connsiteX2" fmla="*/ 157655 w 9175098"/>
                <a:gd name="connsiteY2" fmla="*/ 721187 h 1146856"/>
                <a:gd name="connsiteX3" fmla="*/ 204952 w 9175098"/>
                <a:gd name="connsiteY3" fmla="*/ 705422 h 1146856"/>
                <a:gd name="connsiteX4" fmla="*/ 252248 w 9175098"/>
                <a:gd name="connsiteY4" fmla="*/ 673891 h 1146856"/>
                <a:gd name="connsiteX5" fmla="*/ 409903 w 9175098"/>
                <a:gd name="connsiteY5" fmla="*/ 626594 h 1146856"/>
                <a:gd name="connsiteX6" fmla="*/ 457200 w 9175098"/>
                <a:gd name="connsiteY6" fmla="*/ 595063 h 1146856"/>
                <a:gd name="connsiteX7" fmla="*/ 551793 w 9175098"/>
                <a:gd name="connsiteY7" fmla="*/ 516236 h 1146856"/>
                <a:gd name="connsiteX8" fmla="*/ 599090 w 9175098"/>
                <a:gd name="connsiteY8" fmla="*/ 500470 h 1146856"/>
                <a:gd name="connsiteX9" fmla="*/ 614855 w 9175098"/>
                <a:gd name="connsiteY9" fmla="*/ 453174 h 1146856"/>
                <a:gd name="connsiteX10" fmla="*/ 709448 w 9175098"/>
                <a:gd name="connsiteY10" fmla="*/ 390112 h 1146856"/>
                <a:gd name="connsiteX11" fmla="*/ 756745 w 9175098"/>
                <a:gd name="connsiteY11" fmla="*/ 342815 h 1146856"/>
                <a:gd name="connsiteX12" fmla="*/ 804041 w 9175098"/>
                <a:gd name="connsiteY12" fmla="*/ 311284 h 1146856"/>
                <a:gd name="connsiteX13" fmla="*/ 851338 w 9175098"/>
                <a:gd name="connsiteY13" fmla="*/ 248222 h 1146856"/>
                <a:gd name="connsiteX14" fmla="*/ 914400 w 9175098"/>
                <a:gd name="connsiteY14" fmla="*/ 232456 h 1146856"/>
                <a:gd name="connsiteX15" fmla="*/ 961697 w 9175098"/>
                <a:gd name="connsiteY15" fmla="*/ 200925 h 1146856"/>
                <a:gd name="connsiteX16" fmla="*/ 1024759 w 9175098"/>
                <a:gd name="connsiteY16" fmla="*/ 185160 h 1146856"/>
                <a:gd name="connsiteX17" fmla="*/ 1056290 w 9175098"/>
                <a:gd name="connsiteY17" fmla="*/ 137863 h 1146856"/>
                <a:gd name="connsiteX18" fmla="*/ 1103586 w 9175098"/>
                <a:gd name="connsiteY18" fmla="*/ 122098 h 1146856"/>
                <a:gd name="connsiteX19" fmla="*/ 1245476 w 9175098"/>
                <a:gd name="connsiteY19" fmla="*/ 106332 h 1146856"/>
                <a:gd name="connsiteX20" fmla="*/ 2049517 w 9175098"/>
                <a:gd name="connsiteY20" fmla="*/ 90567 h 1146856"/>
                <a:gd name="connsiteX21" fmla="*/ 2144110 w 9175098"/>
                <a:gd name="connsiteY21" fmla="*/ 122098 h 1146856"/>
                <a:gd name="connsiteX22" fmla="*/ 2270234 w 9175098"/>
                <a:gd name="connsiteY22" fmla="*/ 169394 h 1146856"/>
                <a:gd name="connsiteX23" fmla="*/ 2412124 w 9175098"/>
                <a:gd name="connsiteY23" fmla="*/ 216691 h 1146856"/>
                <a:gd name="connsiteX24" fmla="*/ 2459421 w 9175098"/>
                <a:gd name="connsiteY24" fmla="*/ 248222 h 1146856"/>
                <a:gd name="connsiteX25" fmla="*/ 2554014 w 9175098"/>
                <a:gd name="connsiteY25" fmla="*/ 279753 h 1146856"/>
                <a:gd name="connsiteX26" fmla="*/ 2617076 w 9175098"/>
                <a:gd name="connsiteY26" fmla="*/ 327049 h 1146856"/>
                <a:gd name="connsiteX27" fmla="*/ 2695903 w 9175098"/>
                <a:gd name="connsiteY27" fmla="*/ 390112 h 1146856"/>
                <a:gd name="connsiteX28" fmla="*/ 2853559 w 9175098"/>
                <a:gd name="connsiteY28" fmla="*/ 405877 h 1146856"/>
                <a:gd name="connsiteX29" fmla="*/ 2948152 w 9175098"/>
                <a:gd name="connsiteY29" fmla="*/ 468939 h 1146856"/>
                <a:gd name="connsiteX30" fmla="*/ 3058510 w 9175098"/>
                <a:gd name="connsiteY30" fmla="*/ 516236 h 1146856"/>
                <a:gd name="connsiteX31" fmla="*/ 3105807 w 9175098"/>
                <a:gd name="connsiteY31" fmla="*/ 532001 h 1146856"/>
                <a:gd name="connsiteX32" fmla="*/ 3121572 w 9175098"/>
                <a:gd name="connsiteY32" fmla="*/ 579298 h 1146856"/>
                <a:gd name="connsiteX33" fmla="*/ 3168869 w 9175098"/>
                <a:gd name="connsiteY33" fmla="*/ 595063 h 1146856"/>
                <a:gd name="connsiteX34" fmla="*/ 3263462 w 9175098"/>
                <a:gd name="connsiteY34" fmla="*/ 642360 h 1146856"/>
                <a:gd name="connsiteX35" fmla="*/ 3373821 w 9175098"/>
                <a:gd name="connsiteY35" fmla="*/ 705422 h 1146856"/>
                <a:gd name="connsiteX36" fmla="*/ 3421117 w 9175098"/>
                <a:gd name="connsiteY36" fmla="*/ 721187 h 1146856"/>
                <a:gd name="connsiteX37" fmla="*/ 3531476 w 9175098"/>
                <a:gd name="connsiteY37" fmla="*/ 736953 h 1146856"/>
                <a:gd name="connsiteX38" fmla="*/ 3736428 w 9175098"/>
                <a:gd name="connsiteY38" fmla="*/ 784249 h 1146856"/>
                <a:gd name="connsiteX39" fmla="*/ 3862552 w 9175098"/>
                <a:gd name="connsiteY39" fmla="*/ 768484 h 1146856"/>
                <a:gd name="connsiteX40" fmla="*/ 3909848 w 9175098"/>
                <a:gd name="connsiteY40" fmla="*/ 736953 h 1146856"/>
                <a:gd name="connsiteX41" fmla="*/ 3957145 w 9175098"/>
                <a:gd name="connsiteY41" fmla="*/ 721187 h 1146856"/>
                <a:gd name="connsiteX42" fmla="*/ 3988676 w 9175098"/>
                <a:gd name="connsiteY42" fmla="*/ 673891 h 1146856"/>
                <a:gd name="connsiteX43" fmla="*/ 4004441 w 9175098"/>
                <a:gd name="connsiteY43" fmla="*/ 626594 h 1146856"/>
                <a:gd name="connsiteX44" fmla="*/ 4067503 w 9175098"/>
                <a:gd name="connsiteY44" fmla="*/ 610829 h 1146856"/>
                <a:gd name="connsiteX45" fmla="*/ 4114800 w 9175098"/>
                <a:gd name="connsiteY45" fmla="*/ 595063 h 1146856"/>
                <a:gd name="connsiteX46" fmla="*/ 4177862 w 9175098"/>
                <a:gd name="connsiteY46" fmla="*/ 579298 h 1146856"/>
                <a:gd name="connsiteX47" fmla="*/ 4225159 w 9175098"/>
                <a:gd name="connsiteY47" fmla="*/ 563532 h 1146856"/>
                <a:gd name="connsiteX48" fmla="*/ 4303986 w 9175098"/>
                <a:gd name="connsiteY48" fmla="*/ 547767 h 1146856"/>
                <a:gd name="connsiteX49" fmla="*/ 4382814 w 9175098"/>
                <a:gd name="connsiteY49" fmla="*/ 516236 h 1146856"/>
                <a:gd name="connsiteX50" fmla="*/ 4871545 w 9175098"/>
                <a:gd name="connsiteY50" fmla="*/ 484705 h 1146856"/>
                <a:gd name="connsiteX51" fmla="*/ 4966138 w 9175098"/>
                <a:gd name="connsiteY51" fmla="*/ 468939 h 1146856"/>
                <a:gd name="connsiteX52" fmla="*/ 5013434 w 9175098"/>
                <a:gd name="connsiteY52" fmla="*/ 453174 h 1146856"/>
                <a:gd name="connsiteX53" fmla="*/ 5076497 w 9175098"/>
                <a:gd name="connsiteY53" fmla="*/ 437408 h 1146856"/>
                <a:gd name="connsiteX54" fmla="*/ 5722883 w 9175098"/>
                <a:gd name="connsiteY54" fmla="*/ 468939 h 1146856"/>
                <a:gd name="connsiteX55" fmla="*/ 6117021 w 9175098"/>
                <a:gd name="connsiteY55" fmla="*/ 532001 h 1146856"/>
                <a:gd name="connsiteX56" fmla="*/ 6243145 w 9175098"/>
                <a:gd name="connsiteY56" fmla="*/ 547767 h 1146856"/>
                <a:gd name="connsiteX57" fmla="*/ 6306207 w 9175098"/>
                <a:gd name="connsiteY57" fmla="*/ 563532 h 1146856"/>
                <a:gd name="connsiteX58" fmla="*/ 6605752 w 9175098"/>
                <a:gd name="connsiteY58" fmla="*/ 595063 h 1146856"/>
                <a:gd name="connsiteX59" fmla="*/ 6952593 w 9175098"/>
                <a:gd name="connsiteY59" fmla="*/ 579298 h 1146856"/>
                <a:gd name="connsiteX60" fmla="*/ 7488621 w 9175098"/>
                <a:gd name="connsiteY60" fmla="*/ 579298 h 1146856"/>
                <a:gd name="connsiteX61" fmla="*/ 7535917 w 9175098"/>
                <a:gd name="connsiteY61" fmla="*/ 595063 h 1146856"/>
                <a:gd name="connsiteX62" fmla="*/ 7551683 w 9175098"/>
                <a:gd name="connsiteY62" fmla="*/ 642360 h 1146856"/>
                <a:gd name="connsiteX63" fmla="*/ 7646276 w 9175098"/>
                <a:gd name="connsiteY63" fmla="*/ 673891 h 1146856"/>
                <a:gd name="connsiteX64" fmla="*/ 7693572 w 9175098"/>
                <a:gd name="connsiteY64" fmla="*/ 689656 h 1146856"/>
                <a:gd name="connsiteX65" fmla="*/ 7740869 w 9175098"/>
                <a:gd name="connsiteY65" fmla="*/ 705422 h 1146856"/>
                <a:gd name="connsiteX66" fmla="*/ 7819697 w 9175098"/>
                <a:gd name="connsiteY66" fmla="*/ 768484 h 1146856"/>
                <a:gd name="connsiteX67" fmla="*/ 7898524 w 9175098"/>
                <a:gd name="connsiteY67" fmla="*/ 831546 h 1146856"/>
                <a:gd name="connsiteX68" fmla="*/ 7945821 w 9175098"/>
                <a:gd name="connsiteY68" fmla="*/ 878843 h 1146856"/>
                <a:gd name="connsiteX69" fmla="*/ 7993117 w 9175098"/>
                <a:gd name="connsiteY69" fmla="*/ 894608 h 1146856"/>
                <a:gd name="connsiteX70" fmla="*/ 8024648 w 9175098"/>
                <a:gd name="connsiteY70" fmla="*/ 941905 h 1146856"/>
                <a:gd name="connsiteX71" fmla="*/ 8103476 w 9175098"/>
                <a:gd name="connsiteY71" fmla="*/ 973436 h 1146856"/>
                <a:gd name="connsiteX72" fmla="*/ 8466083 w 9175098"/>
                <a:gd name="connsiteY72" fmla="*/ 1115325 h 1146856"/>
                <a:gd name="connsiteX73" fmla="*/ 8623738 w 9175098"/>
                <a:gd name="connsiteY73" fmla="*/ 1146856 h 1146856"/>
                <a:gd name="connsiteX74" fmla="*/ 8489347 w 9175098"/>
                <a:gd name="connsiteY74" fmla="*/ 514068 h 1146856"/>
                <a:gd name="connsiteX75" fmla="*/ 8794125 w 9175098"/>
                <a:gd name="connsiteY75" fmla="*/ 361752 h 1146856"/>
                <a:gd name="connsiteX76" fmla="*/ 9175098 w 9175098"/>
                <a:gd name="connsiteY76" fmla="*/ 361751 h 1146856"/>
                <a:gd name="connsiteX0" fmla="*/ 0 w 9175098"/>
                <a:gd name="connsiteY0" fmla="*/ 752718 h 1115325"/>
                <a:gd name="connsiteX1" fmla="*/ 0 w 9175098"/>
                <a:gd name="connsiteY1" fmla="*/ 752718 h 1115325"/>
                <a:gd name="connsiteX2" fmla="*/ 157655 w 9175098"/>
                <a:gd name="connsiteY2" fmla="*/ 721187 h 1115325"/>
                <a:gd name="connsiteX3" fmla="*/ 204952 w 9175098"/>
                <a:gd name="connsiteY3" fmla="*/ 705422 h 1115325"/>
                <a:gd name="connsiteX4" fmla="*/ 252248 w 9175098"/>
                <a:gd name="connsiteY4" fmla="*/ 673891 h 1115325"/>
                <a:gd name="connsiteX5" fmla="*/ 409903 w 9175098"/>
                <a:gd name="connsiteY5" fmla="*/ 626594 h 1115325"/>
                <a:gd name="connsiteX6" fmla="*/ 457200 w 9175098"/>
                <a:gd name="connsiteY6" fmla="*/ 595063 h 1115325"/>
                <a:gd name="connsiteX7" fmla="*/ 551793 w 9175098"/>
                <a:gd name="connsiteY7" fmla="*/ 516236 h 1115325"/>
                <a:gd name="connsiteX8" fmla="*/ 599090 w 9175098"/>
                <a:gd name="connsiteY8" fmla="*/ 500470 h 1115325"/>
                <a:gd name="connsiteX9" fmla="*/ 614855 w 9175098"/>
                <a:gd name="connsiteY9" fmla="*/ 453174 h 1115325"/>
                <a:gd name="connsiteX10" fmla="*/ 709448 w 9175098"/>
                <a:gd name="connsiteY10" fmla="*/ 390112 h 1115325"/>
                <a:gd name="connsiteX11" fmla="*/ 756745 w 9175098"/>
                <a:gd name="connsiteY11" fmla="*/ 342815 h 1115325"/>
                <a:gd name="connsiteX12" fmla="*/ 804041 w 9175098"/>
                <a:gd name="connsiteY12" fmla="*/ 311284 h 1115325"/>
                <a:gd name="connsiteX13" fmla="*/ 851338 w 9175098"/>
                <a:gd name="connsiteY13" fmla="*/ 248222 h 1115325"/>
                <a:gd name="connsiteX14" fmla="*/ 914400 w 9175098"/>
                <a:gd name="connsiteY14" fmla="*/ 232456 h 1115325"/>
                <a:gd name="connsiteX15" fmla="*/ 961697 w 9175098"/>
                <a:gd name="connsiteY15" fmla="*/ 200925 h 1115325"/>
                <a:gd name="connsiteX16" fmla="*/ 1024759 w 9175098"/>
                <a:gd name="connsiteY16" fmla="*/ 185160 h 1115325"/>
                <a:gd name="connsiteX17" fmla="*/ 1056290 w 9175098"/>
                <a:gd name="connsiteY17" fmla="*/ 137863 h 1115325"/>
                <a:gd name="connsiteX18" fmla="*/ 1103586 w 9175098"/>
                <a:gd name="connsiteY18" fmla="*/ 122098 h 1115325"/>
                <a:gd name="connsiteX19" fmla="*/ 1245476 w 9175098"/>
                <a:gd name="connsiteY19" fmla="*/ 106332 h 1115325"/>
                <a:gd name="connsiteX20" fmla="*/ 2049517 w 9175098"/>
                <a:gd name="connsiteY20" fmla="*/ 90567 h 1115325"/>
                <a:gd name="connsiteX21" fmla="*/ 2144110 w 9175098"/>
                <a:gd name="connsiteY21" fmla="*/ 122098 h 1115325"/>
                <a:gd name="connsiteX22" fmla="*/ 2270234 w 9175098"/>
                <a:gd name="connsiteY22" fmla="*/ 169394 h 1115325"/>
                <a:gd name="connsiteX23" fmla="*/ 2412124 w 9175098"/>
                <a:gd name="connsiteY23" fmla="*/ 216691 h 1115325"/>
                <a:gd name="connsiteX24" fmla="*/ 2459421 w 9175098"/>
                <a:gd name="connsiteY24" fmla="*/ 248222 h 1115325"/>
                <a:gd name="connsiteX25" fmla="*/ 2554014 w 9175098"/>
                <a:gd name="connsiteY25" fmla="*/ 279753 h 1115325"/>
                <a:gd name="connsiteX26" fmla="*/ 2617076 w 9175098"/>
                <a:gd name="connsiteY26" fmla="*/ 327049 h 1115325"/>
                <a:gd name="connsiteX27" fmla="*/ 2695903 w 9175098"/>
                <a:gd name="connsiteY27" fmla="*/ 390112 h 1115325"/>
                <a:gd name="connsiteX28" fmla="*/ 2853559 w 9175098"/>
                <a:gd name="connsiteY28" fmla="*/ 405877 h 1115325"/>
                <a:gd name="connsiteX29" fmla="*/ 2948152 w 9175098"/>
                <a:gd name="connsiteY29" fmla="*/ 468939 h 1115325"/>
                <a:gd name="connsiteX30" fmla="*/ 3058510 w 9175098"/>
                <a:gd name="connsiteY30" fmla="*/ 516236 h 1115325"/>
                <a:gd name="connsiteX31" fmla="*/ 3105807 w 9175098"/>
                <a:gd name="connsiteY31" fmla="*/ 532001 h 1115325"/>
                <a:gd name="connsiteX32" fmla="*/ 3121572 w 9175098"/>
                <a:gd name="connsiteY32" fmla="*/ 579298 h 1115325"/>
                <a:gd name="connsiteX33" fmla="*/ 3168869 w 9175098"/>
                <a:gd name="connsiteY33" fmla="*/ 595063 h 1115325"/>
                <a:gd name="connsiteX34" fmla="*/ 3263462 w 9175098"/>
                <a:gd name="connsiteY34" fmla="*/ 642360 h 1115325"/>
                <a:gd name="connsiteX35" fmla="*/ 3373821 w 9175098"/>
                <a:gd name="connsiteY35" fmla="*/ 705422 h 1115325"/>
                <a:gd name="connsiteX36" fmla="*/ 3421117 w 9175098"/>
                <a:gd name="connsiteY36" fmla="*/ 721187 h 1115325"/>
                <a:gd name="connsiteX37" fmla="*/ 3531476 w 9175098"/>
                <a:gd name="connsiteY37" fmla="*/ 736953 h 1115325"/>
                <a:gd name="connsiteX38" fmla="*/ 3736428 w 9175098"/>
                <a:gd name="connsiteY38" fmla="*/ 784249 h 1115325"/>
                <a:gd name="connsiteX39" fmla="*/ 3862552 w 9175098"/>
                <a:gd name="connsiteY39" fmla="*/ 768484 h 1115325"/>
                <a:gd name="connsiteX40" fmla="*/ 3909848 w 9175098"/>
                <a:gd name="connsiteY40" fmla="*/ 736953 h 1115325"/>
                <a:gd name="connsiteX41" fmla="*/ 3957145 w 9175098"/>
                <a:gd name="connsiteY41" fmla="*/ 721187 h 1115325"/>
                <a:gd name="connsiteX42" fmla="*/ 3988676 w 9175098"/>
                <a:gd name="connsiteY42" fmla="*/ 673891 h 1115325"/>
                <a:gd name="connsiteX43" fmla="*/ 4004441 w 9175098"/>
                <a:gd name="connsiteY43" fmla="*/ 626594 h 1115325"/>
                <a:gd name="connsiteX44" fmla="*/ 4067503 w 9175098"/>
                <a:gd name="connsiteY44" fmla="*/ 610829 h 1115325"/>
                <a:gd name="connsiteX45" fmla="*/ 4114800 w 9175098"/>
                <a:gd name="connsiteY45" fmla="*/ 595063 h 1115325"/>
                <a:gd name="connsiteX46" fmla="*/ 4177862 w 9175098"/>
                <a:gd name="connsiteY46" fmla="*/ 579298 h 1115325"/>
                <a:gd name="connsiteX47" fmla="*/ 4225159 w 9175098"/>
                <a:gd name="connsiteY47" fmla="*/ 563532 h 1115325"/>
                <a:gd name="connsiteX48" fmla="*/ 4303986 w 9175098"/>
                <a:gd name="connsiteY48" fmla="*/ 547767 h 1115325"/>
                <a:gd name="connsiteX49" fmla="*/ 4382814 w 9175098"/>
                <a:gd name="connsiteY49" fmla="*/ 516236 h 1115325"/>
                <a:gd name="connsiteX50" fmla="*/ 4871545 w 9175098"/>
                <a:gd name="connsiteY50" fmla="*/ 484705 h 1115325"/>
                <a:gd name="connsiteX51" fmla="*/ 4966138 w 9175098"/>
                <a:gd name="connsiteY51" fmla="*/ 468939 h 1115325"/>
                <a:gd name="connsiteX52" fmla="*/ 5013434 w 9175098"/>
                <a:gd name="connsiteY52" fmla="*/ 453174 h 1115325"/>
                <a:gd name="connsiteX53" fmla="*/ 5076497 w 9175098"/>
                <a:gd name="connsiteY53" fmla="*/ 437408 h 1115325"/>
                <a:gd name="connsiteX54" fmla="*/ 5722883 w 9175098"/>
                <a:gd name="connsiteY54" fmla="*/ 468939 h 1115325"/>
                <a:gd name="connsiteX55" fmla="*/ 6117021 w 9175098"/>
                <a:gd name="connsiteY55" fmla="*/ 532001 h 1115325"/>
                <a:gd name="connsiteX56" fmla="*/ 6243145 w 9175098"/>
                <a:gd name="connsiteY56" fmla="*/ 547767 h 1115325"/>
                <a:gd name="connsiteX57" fmla="*/ 6306207 w 9175098"/>
                <a:gd name="connsiteY57" fmla="*/ 563532 h 1115325"/>
                <a:gd name="connsiteX58" fmla="*/ 6605752 w 9175098"/>
                <a:gd name="connsiteY58" fmla="*/ 595063 h 1115325"/>
                <a:gd name="connsiteX59" fmla="*/ 6952593 w 9175098"/>
                <a:gd name="connsiteY59" fmla="*/ 579298 h 1115325"/>
                <a:gd name="connsiteX60" fmla="*/ 7488621 w 9175098"/>
                <a:gd name="connsiteY60" fmla="*/ 579298 h 1115325"/>
                <a:gd name="connsiteX61" fmla="*/ 7535917 w 9175098"/>
                <a:gd name="connsiteY61" fmla="*/ 595063 h 1115325"/>
                <a:gd name="connsiteX62" fmla="*/ 7551683 w 9175098"/>
                <a:gd name="connsiteY62" fmla="*/ 642360 h 1115325"/>
                <a:gd name="connsiteX63" fmla="*/ 7646276 w 9175098"/>
                <a:gd name="connsiteY63" fmla="*/ 673891 h 1115325"/>
                <a:gd name="connsiteX64" fmla="*/ 7693572 w 9175098"/>
                <a:gd name="connsiteY64" fmla="*/ 689656 h 1115325"/>
                <a:gd name="connsiteX65" fmla="*/ 7740869 w 9175098"/>
                <a:gd name="connsiteY65" fmla="*/ 705422 h 1115325"/>
                <a:gd name="connsiteX66" fmla="*/ 7819697 w 9175098"/>
                <a:gd name="connsiteY66" fmla="*/ 768484 h 1115325"/>
                <a:gd name="connsiteX67" fmla="*/ 7898524 w 9175098"/>
                <a:gd name="connsiteY67" fmla="*/ 831546 h 1115325"/>
                <a:gd name="connsiteX68" fmla="*/ 7945821 w 9175098"/>
                <a:gd name="connsiteY68" fmla="*/ 878843 h 1115325"/>
                <a:gd name="connsiteX69" fmla="*/ 7993117 w 9175098"/>
                <a:gd name="connsiteY69" fmla="*/ 894608 h 1115325"/>
                <a:gd name="connsiteX70" fmla="*/ 8024648 w 9175098"/>
                <a:gd name="connsiteY70" fmla="*/ 941905 h 1115325"/>
                <a:gd name="connsiteX71" fmla="*/ 8103476 w 9175098"/>
                <a:gd name="connsiteY71" fmla="*/ 973436 h 1115325"/>
                <a:gd name="connsiteX72" fmla="*/ 8466083 w 9175098"/>
                <a:gd name="connsiteY72" fmla="*/ 1115325 h 1115325"/>
                <a:gd name="connsiteX73" fmla="*/ 8489347 w 9175098"/>
                <a:gd name="connsiteY73" fmla="*/ 514068 h 1115325"/>
                <a:gd name="connsiteX74" fmla="*/ 8794125 w 9175098"/>
                <a:gd name="connsiteY74" fmla="*/ 361752 h 1115325"/>
                <a:gd name="connsiteX75" fmla="*/ 9175098 w 9175098"/>
                <a:gd name="connsiteY75" fmla="*/ 361751 h 1115325"/>
                <a:gd name="connsiteX0" fmla="*/ 0 w 9175098"/>
                <a:gd name="connsiteY0" fmla="*/ 752718 h 975786"/>
                <a:gd name="connsiteX1" fmla="*/ 0 w 9175098"/>
                <a:gd name="connsiteY1" fmla="*/ 752718 h 975786"/>
                <a:gd name="connsiteX2" fmla="*/ 157655 w 9175098"/>
                <a:gd name="connsiteY2" fmla="*/ 721187 h 975786"/>
                <a:gd name="connsiteX3" fmla="*/ 204952 w 9175098"/>
                <a:gd name="connsiteY3" fmla="*/ 705422 h 975786"/>
                <a:gd name="connsiteX4" fmla="*/ 252248 w 9175098"/>
                <a:gd name="connsiteY4" fmla="*/ 673891 h 975786"/>
                <a:gd name="connsiteX5" fmla="*/ 409903 w 9175098"/>
                <a:gd name="connsiteY5" fmla="*/ 626594 h 975786"/>
                <a:gd name="connsiteX6" fmla="*/ 457200 w 9175098"/>
                <a:gd name="connsiteY6" fmla="*/ 595063 h 975786"/>
                <a:gd name="connsiteX7" fmla="*/ 551793 w 9175098"/>
                <a:gd name="connsiteY7" fmla="*/ 516236 h 975786"/>
                <a:gd name="connsiteX8" fmla="*/ 599090 w 9175098"/>
                <a:gd name="connsiteY8" fmla="*/ 500470 h 975786"/>
                <a:gd name="connsiteX9" fmla="*/ 614855 w 9175098"/>
                <a:gd name="connsiteY9" fmla="*/ 453174 h 975786"/>
                <a:gd name="connsiteX10" fmla="*/ 709448 w 9175098"/>
                <a:gd name="connsiteY10" fmla="*/ 390112 h 975786"/>
                <a:gd name="connsiteX11" fmla="*/ 756745 w 9175098"/>
                <a:gd name="connsiteY11" fmla="*/ 342815 h 975786"/>
                <a:gd name="connsiteX12" fmla="*/ 804041 w 9175098"/>
                <a:gd name="connsiteY12" fmla="*/ 311284 h 975786"/>
                <a:gd name="connsiteX13" fmla="*/ 851338 w 9175098"/>
                <a:gd name="connsiteY13" fmla="*/ 248222 h 975786"/>
                <a:gd name="connsiteX14" fmla="*/ 914400 w 9175098"/>
                <a:gd name="connsiteY14" fmla="*/ 232456 h 975786"/>
                <a:gd name="connsiteX15" fmla="*/ 961697 w 9175098"/>
                <a:gd name="connsiteY15" fmla="*/ 200925 h 975786"/>
                <a:gd name="connsiteX16" fmla="*/ 1024759 w 9175098"/>
                <a:gd name="connsiteY16" fmla="*/ 185160 h 975786"/>
                <a:gd name="connsiteX17" fmla="*/ 1056290 w 9175098"/>
                <a:gd name="connsiteY17" fmla="*/ 137863 h 975786"/>
                <a:gd name="connsiteX18" fmla="*/ 1103586 w 9175098"/>
                <a:gd name="connsiteY18" fmla="*/ 122098 h 975786"/>
                <a:gd name="connsiteX19" fmla="*/ 1245476 w 9175098"/>
                <a:gd name="connsiteY19" fmla="*/ 106332 h 975786"/>
                <a:gd name="connsiteX20" fmla="*/ 2049517 w 9175098"/>
                <a:gd name="connsiteY20" fmla="*/ 90567 h 975786"/>
                <a:gd name="connsiteX21" fmla="*/ 2144110 w 9175098"/>
                <a:gd name="connsiteY21" fmla="*/ 122098 h 975786"/>
                <a:gd name="connsiteX22" fmla="*/ 2270234 w 9175098"/>
                <a:gd name="connsiteY22" fmla="*/ 169394 h 975786"/>
                <a:gd name="connsiteX23" fmla="*/ 2412124 w 9175098"/>
                <a:gd name="connsiteY23" fmla="*/ 216691 h 975786"/>
                <a:gd name="connsiteX24" fmla="*/ 2459421 w 9175098"/>
                <a:gd name="connsiteY24" fmla="*/ 248222 h 975786"/>
                <a:gd name="connsiteX25" fmla="*/ 2554014 w 9175098"/>
                <a:gd name="connsiteY25" fmla="*/ 279753 h 975786"/>
                <a:gd name="connsiteX26" fmla="*/ 2617076 w 9175098"/>
                <a:gd name="connsiteY26" fmla="*/ 327049 h 975786"/>
                <a:gd name="connsiteX27" fmla="*/ 2695903 w 9175098"/>
                <a:gd name="connsiteY27" fmla="*/ 390112 h 975786"/>
                <a:gd name="connsiteX28" fmla="*/ 2853559 w 9175098"/>
                <a:gd name="connsiteY28" fmla="*/ 405877 h 975786"/>
                <a:gd name="connsiteX29" fmla="*/ 2948152 w 9175098"/>
                <a:gd name="connsiteY29" fmla="*/ 468939 h 975786"/>
                <a:gd name="connsiteX30" fmla="*/ 3058510 w 9175098"/>
                <a:gd name="connsiteY30" fmla="*/ 516236 h 975786"/>
                <a:gd name="connsiteX31" fmla="*/ 3105807 w 9175098"/>
                <a:gd name="connsiteY31" fmla="*/ 532001 h 975786"/>
                <a:gd name="connsiteX32" fmla="*/ 3121572 w 9175098"/>
                <a:gd name="connsiteY32" fmla="*/ 579298 h 975786"/>
                <a:gd name="connsiteX33" fmla="*/ 3168869 w 9175098"/>
                <a:gd name="connsiteY33" fmla="*/ 595063 h 975786"/>
                <a:gd name="connsiteX34" fmla="*/ 3263462 w 9175098"/>
                <a:gd name="connsiteY34" fmla="*/ 642360 h 975786"/>
                <a:gd name="connsiteX35" fmla="*/ 3373821 w 9175098"/>
                <a:gd name="connsiteY35" fmla="*/ 705422 h 975786"/>
                <a:gd name="connsiteX36" fmla="*/ 3421117 w 9175098"/>
                <a:gd name="connsiteY36" fmla="*/ 721187 h 975786"/>
                <a:gd name="connsiteX37" fmla="*/ 3531476 w 9175098"/>
                <a:gd name="connsiteY37" fmla="*/ 736953 h 975786"/>
                <a:gd name="connsiteX38" fmla="*/ 3736428 w 9175098"/>
                <a:gd name="connsiteY38" fmla="*/ 784249 h 975786"/>
                <a:gd name="connsiteX39" fmla="*/ 3862552 w 9175098"/>
                <a:gd name="connsiteY39" fmla="*/ 768484 h 975786"/>
                <a:gd name="connsiteX40" fmla="*/ 3909848 w 9175098"/>
                <a:gd name="connsiteY40" fmla="*/ 736953 h 975786"/>
                <a:gd name="connsiteX41" fmla="*/ 3957145 w 9175098"/>
                <a:gd name="connsiteY41" fmla="*/ 721187 h 975786"/>
                <a:gd name="connsiteX42" fmla="*/ 3988676 w 9175098"/>
                <a:gd name="connsiteY42" fmla="*/ 673891 h 975786"/>
                <a:gd name="connsiteX43" fmla="*/ 4004441 w 9175098"/>
                <a:gd name="connsiteY43" fmla="*/ 626594 h 975786"/>
                <a:gd name="connsiteX44" fmla="*/ 4067503 w 9175098"/>
                <a:gd name="connsiteY44" fmla="*/ 610829 h 975786"/>
                <a:gd name="connsiteX45" fmla="*/ 4114800 w 9175098"/>
                <a:gd name="connsiteY45" fmla="*/ 595063 h 975786"/>
                <a:gd name="connsiteX46" fmla="*/ 4177862 w 9175098"/>
                <a:gd name="connsiteY46" fmla="*/ 579298 h 975786"/>
                <a:gd name="connsiteX47" fmla="*/ 4225159 w 9175098"/>
                <a:gd name="connsiteY47" fmla="*/ 563532 h 975786"/>
                <a:gd name="connsiteX48" fmla="*/ 4303986 w 9175098"/>
                <a:gd name="connsiteY48" fmla="*/ 547767 h 975786"/>
                <a:gd name="connsiteX49" fmla="*/ 4382814 w 9175098"/>
                <a:gd name="connsiteY49" fmla="*/ 516236 h 975786"/>
                <a:gd name="connsiteX50" fmla="*/ 4871545 w 9175098"/>
                <a:gd name="connsiteY50" fmla="*/ 484705 h 975786"/>
                <a:gd name="connsiteX51" fmla="*/ 4966138 w 9175098"/>
                <a:gd name="connsiteY51" fmla="*/ 468939 h 975786"/>
                <a:gd name="connsiteX52" fmla="*/ 5013434 w 9175098"/>
                <a:gd name="connsiteY52" fmla="*/ 453174 h 975786"/>
                <a:gd name="connsiteX53" fmla="*/ 5076497 w 9175098"/>
                <a:gd name="connsiteY53" fmla="*/ 437408 h 975786"/>
                <a:gd name="connsiteX54" fmla="*/ 5722883 w 9175098"/>
                <a:gd name="connsiteY54" fmla="*/ 468939 h 975786"/>
                <a:gd name="connsiteX55" fmla="*/ 6117021 w 9175098"/>
                <a:gd name="connsiteY55" fmla="*/ 532001 h 975786"/>
                <a:gd name="connsiteX56" fmla="*/ 6243145 w 9175098"/>
                <a:gd name="connsiteY56" fmla="*/ 547767 h 975786"/>
                <a:gd name="connsiteX57" fmla="*/ 6306207 w 9175098"/>
                <a:gd name="connsiteY57" fmla="*/ 563532 h 975786"/>
                <a:gd name="connsiteX58" fmla="*/ 6605752 w 9175098"/>
                <a:gd name="connsiteY58" fmla="*/ 595063 h 975786"/>
                <a:gd name="connsiteX59" fmla="*/ 6952593 w 9175098"/>
                <a:gd name="connsiteY59" fmla="*/ 579298 h 975786"/>
                <a:gd name="connsiteX60" fmla="*/ 7488621 w 9175098"/>
                <a:gd name="connsiteY60" fmla="*/ 579298 h 975786"/>
                <a:gd name="connsiteX61" fmla="*/ 7535917 w 9175098"/>
                <a:gd name="connsiteY61" fmla="*/ 595063 h 975786"/>
                <a:gd name="connsiteX62" fmla="*/ 7551683 w 9175098"/>
                <a:gd name="connsiteY62" fmla="*/ 642360 h 975786"/>
                <a:gd name="connsiteX63" fmla="*/ 7646276 w 9175098"/>
                <a:gd name="connsiteY63" fmla="*/ 673891 h 975786"/>
                <a:gd name="connsiteX64" fmla="*/ 7693572 w 9175098"/>
                <a:gd name="connsiteY64" fmla="*/ 689656 h 975786"/>
                <a:gd name="connsiteX65" fmla="*/ 7740869 w 9175098"/>
                <a:gd name="connsiteY65" fmla="*/ 705422 h 975786"/>
                <a:gd name="connsiteX66" fmla="*/ 7819697 w 9175098"/>
                <a:gd name="connsiteY66" fmla="*/ 768484 h 975786"/>
                <a:gd name="connsiteX67" fmla="*/ 7898524 w 9175098"/>
                <a:gd name="connsiteY67" fmla="*/ 831546 h 975786"/>
                <a:gd name="connsiteX68" fmla="*/ 7945821 w 9175098"/>
                <a:gd name="connsiteY68" fmla="*/ 878843 h 975786"/>
                <a:gd name="connsiteX69" fmla="*/ 7993117 w 9175098"/>
                <a:gd name="connsiteY69" fmla="*/ 894608 h 975786"/>
                <a:gd name="connsiteX70" fmla="*/ 8024648 w 9175098"/>
                <a:gd name="connsiteY70" fmla="*/ 941905 h 975786"/>
                <a:gd name="connsiteX71" fmla="*/ 8103476 w 9175098"/>
                <a:gd name="connsiteY71" fmla="*/ 973436 h 975786"/>
                <a:gd name="connsiteX72" fmla="*/ 8489347 w 9175098"/>
                <a:gd name="connsiteY72" fmla="*/ 514068 h 975786"/>
                <a:gd name="connsiteX73" fmla="*/ 8794125 w 9175098"/>
                <a:gd name="connsiteY73" fmla="*/ 361752 h 975786"/>
                <a:gd name="connsiteX74" fmla="*/ 9175098 w 9175098"/>
                <a:gd name="connsiteY74" fmla="*/ 361751 h 975786"/>
                <a:gd name="connsiteX0" fmla="*/ 0 w 9175098"/>
                <a:gd name="connsiteY0" fmla="*/ 752718 h 941905"/>
                <a:gd name="connsiteX1" fmla="*/ 0 w 9175098"/>
                <a:gd name="connsiteY1" fmla="*/ 752718 h 941905"/>
                <a:gd name="connsiteX2" fmla="*/ 157655 w 9175098"/>
                <a:gd name="connsiteY2" fmla="*/ 721187 h 941905"/>
                <a:gd name="connsiteX3" fmla="*/ 204952 w 9175098"/>
                <a:gd name="connsiteY3" fmla="*/ 705422 h 941905"/>
                <a:gd name="connsiteX4" fmla="*/ 252248 w 9175098"/>
                <a:gd name="connsiteY4" fmla="*/ 673891 h 941905"/>
                <a:gd name="connsiteX5" fmla="*/ 409903 w 9175098"/>
                <a:gd name="connsiteY5" fmla="*/ 626594 h 941905"/>
                <a:gd name="connsiteX6" fmla="*/ 457200 w 9175098"/>
                <a:gd name="connsiteY6" fmla="*/ 595063 h 941905"/>
                <a:gd name="connsiteX7" fmla="*/ 551793 w 9175098"/>
                <a:gd name="connsiteY7" fmla="*/ 516236 h 941905"/>
                <a:gd name="connsiteX8" fmla="*/ 599090 w 9175098"/>
                <a:gd name="connsiteY8" fmla="*/ 500470 h 941905"/>
                <a:gd name="connsiteX9" fmla="*/ 614855 w 9175098"/>
                <a:gd name="connsiteY9" fmla="*/ 453174 h 941905"/>
                <a:gd name="connsiteX10" fmla="*/ 709448 w 9175098"/>
                <a:gd name="connsiteY10" fmla="*/ 390112 h 941905"/>
                <a:gd name="connsiteX11" fmla="*/ 756745 w 9175098"/>
                <a:gd name="connsiteY11" fmla="*/ 342815 h 941905"/>
                <a:gd name="connsiteX12" fmla="*/ 804041 w 9175098"/>
                <a:gd name="connsiteY12" fmla="*/ 311284 h 941905"/>
                <a:gd name="connsiteX13" fmla="*/ 851338 w 9175098"/>
                <a:gd name="connsiteY13" fmla="*/ 248222 h 941905"/>
                <a:gd name="connsiteX14" fmla="*/ 914400 w 9175098"/>
                <a:gd name="connsiteY14" fmla="*/ 232456 h 941905"/>
                <a:gd name="connsiteX15" fmla="*/ 961697 w 9175098"/>
                <a:gd name="connsiteY15" fmla="*/ 200925 h 941905"/>
                <a:gd name="connsiteX16" fmla="*/ 1024759 w 9175098"/>
                <a:gd name="connsiteY16" fmla="*/ 185160 h 941905"/>
                <a:gd name="connsiteX17" fmla="*/ 1056290 w 9175098"/>
                <a:gd name="connsiteY17" fmla="*/ 137863 h 941905"/>
                <a:gd name="connsiteX18" fmla="*/ 1103586 w 9175098"/>
                <a:gd name="connsiteY18" fmla="*/ 122098 h 941905"/>
                <a:gd name="connsiteX19" fmla="*/ 1245476 w 9175098"/>
                <a:gd name="connsiteY19" fmla="*/ 106332 h 941905"/>
                <a:gd name="connsiteX20" fmla="*/ 2049517 w 9175098"/>
                <a:gd name="connsiteY20" fmla="*/ 90567 h 941905"/>
                <a:gd name="connsiteX21" fmla="*/ 2144110 w 9175098"/>
                <a:gd name="connsiteY21" fmla="*/ 122098 h 941905"/>
                <a:gd name="connsiteX22" fmla="*/ 2270234 w 9175098"/>
                <a:gd name="connsiteY22" fmla="*/ 169394 h 941905"/>
                <a:gd name="connsiteX23" fmla="*/ 2412124 w 9175098"/>
                <a:gd name="connsiteY23" fmla="*/ 216691 h 941905"/>
                <a:gd name="connsiteX24" fmla="*/ 2459421 w 9175098"/>
                <a:gd name="connsiteY24" fmla="*/ 248222 h 941905"/>
                <a:gd name="connsiteX25" fmla="*/ 2554014 w 9175098"/>
                <a:gd name="connsiteY25" fmla="*/ 279753 h 941905"/>
                <a:gd name="connsiteX26" fmla="*/ 2617076 w 9175098"/>
                <a:gd name="connsiteY26" fmla="*/ 327049 h 941905"/>
                <a:gd name="connsiteX27" fmla="*/ 2695903 w 9175098"/>
                <a:gd name="connsiteY27" fmla="*/ 390112 h 941905"/>
                <a:gd name="connsiteX28" fmla="*/ 2853559 w 9175098"/>
                <a:gd name="connsiteY28" fmla="*/ 405877 h 941905"/>
                <a:gd name="connsiteX29" fmla="*/ 2948152 w 9175098"/>
                <a:gd name="connsiteY29" fmla="*/ 468939 h 941905"/>
                <a:gd name="connsiteX30" fmla="*/ 3058510 w 9175098"/>
                <a:gd name="connsiteY30" fmla="*/ 516236 h 941905"/>
                <a:gd name="connsiteX31" fmla="*/ 3105807 w 9175098"/>
                <a:gd name="connsiteY31" fmla="*/ 532001 h 941905"/>
                <a:gd name="connsiteX32" fmla="*/ 3121572 w 9175098"/>
                <a:gd name="connsiteY32" fmla="*/ 579298 h 941905"/>
                <a:gd name="connsiteX33" fmla="*/ 3168869 w 9175098"/>
                <a:gd name="connsiteY33" fmla="*/ 595063 h 941905"/>
                <a:gd name="connsiteX34" fmla="*/ 3263462 w 9175098"/>
                <a:gd name="connsiteY34" fmla="*/ 642360 h 941905"/>
                <a:gd name="connsiteX35" fmla="*/ 3373821 w 9175098"/>
                <a:gd name="connsiteY35" fmla="*/ 705422 h 941905"/>
                <a:gd name="connsiteX36" fmla="*/ 3421117 w 9175098"/>
                <a:gd name="connsiteY36" fmla="*/ 721187 h 941905"/>
                <a:gd name="connsiteX37" fmla="*/ 3531476 w 9175098"/>
                <a:gd name="connsiteY37" fmla="*/ 736953 h 941905"/>
                <a:gd name="connsiteX38" fmla="*/ 3736428 w 9175098"/>
                <a:gd name="connsiteY38" fmla="*/ 784249 h 941905"/>
                <a:gd name="connsiteX39" fmla="*/ 3862552 w 9175098"/>
                <a:gd name="connsiteY39" fmla="*/ 768484 h 941905"/>
                <a:gd name="connsiteX40" fmla="*/ 3909848 w 9175098"/>
                <a:gd name="connsiteY40" fmla="*/ 736953 h 941905"/>
                <a:gd name="connsiteX41" fmla="*/ 3957145 w 9175098"/>
                <a:gd name="connsiteY41" fmla="*/ 721187 h 941905"/>
                <a:gd name="connsiteX42" fmla="*/ 3988676 w 9175098"/>
                <a:gd name="connsiteY42" fmla="*/ 673891 h 941905"/>
                <a:gd name="connsiteX43" fmla="*/ 4004441 w 9175098"/>
                <a:gd name="connsiteY43" fmla="*/ 626594 h 941905"/>
                <a:gd name="connsiteX44" fmla="*/ 4067503 w 9175098"/>
                <a:gd name="connsiteY44" fmla="*/ 610829 h 941905"/>
                <a:gd name="connsiteX45" fmla="*/ 4114800 w 9175098"/>
                <a:gd name="connsiteY45" fmla="*/ 595063 h 941905"/>
                <a:gd name="connsiteX46" fmla="*/ 4177862 w 9175098"/>
                <a:gd name="connsiteY46" fmla="*/ 579298 h 941905"/>
                <a:gd name="connsiteX47" fmla="*/ 4225159 w 9175098"/>
                <a:gd name="connsiteY47" fmla="*/ 563532 h 941905"/>
                <a:gd name="connsiteX48" fmla="*/ 4303986 w 9175098"/>
                <a:gd name="connsiteY48" fmla="*/ 547767 h 941905"/>
                <a:gd name="connsiteX49" fmla="*/ 4382814 w 9175098"/>
                <a:gd name="connsiteY49" fmla="*/ 516236 h 941905"/>
                <a:gd name="connsiteX50" fmla="*/ 4871545 w 9175098"/>
                <a:gd name="connsiteY50" fmla="*/ 484705 h 941905"/>
                <a:gd name="connsiteX51" fmla="*/ 4966138 w 9175098"/>
                <a:gd name="connsiteY51" fmla="*/ 468939 h 941905"/>
                <a:gd name="connsiteX52" fmla="*/ 5013434 w 9175098"/>
                <a:gd name="connsiteY52" fmla="*/ 453174 h 941905"/>
                <a:gd name="connsiteX53" fmla="*/ 5076497 w 9175098"/>
                <a:gd name="connsiteY53" fmla="*/ 437408 h 941905"/>
                <a:gd name="connsiteX54" fmla="*/ 5722883 w 9175098"/>
                <a:gd name="connsiteY54" fmla="*/ 468939 h 941905"/>
                <a:gd name="connsiteX55" fmla="*/ 6117021 w 9175098"/>
                <a:gd name="connsiteY55" fmla="*/ 532001 h 941905"/>
                <a:gd name="connsiteX56" fmla="*/ 6243145 w 9175098"/>
                <a:gd name="connsiteY56" fmla="*/ 547767 h 941905"/>
                <a:gd name="connsiteX57" fmla="*/ 6306207 w 9175098"/>
                <a:gd name="connsiteY57" fmla="*/ 563532 h 941905"/>
                <a:gd name="connsiteX58" fmla="*/ 6605752 w 9175098"/>
                <a:gd name="connsiteY58" fmla="*/ 595063 h 941905"/>
                <a:gd name="connsiteX59" fmla="*/ 6952593 w 9175098"/>
                <a:gd name="connsiteY59" fmla="*/ 579298 h 941905"/>
                <a:gd name="connsiteX60" fmla="*/ 7488621 w 9175098"/>
                <a:gd name="connsiteY60" fmla="*/ 579298 h 941905"/>
                <a:gd name="connsiteX61" fmla="*/ 7535917 w 9175098"/>
                <a:gd name="connsiteY61" fmla="*/ 595063 h 941905"/>
                <a:gd name="connsiteX62" fmla="*/ 7551683 w 9175098"/>
                <a:gd name="connsiteY62" fmla="*/ 642360 h 941905"/>
                <a:gd name="connsiteX63" fmla="*/ 7646276 w 9175098"/>
                <a:gd name="connsiteY63" fmla="*/ 673891 h 941905"/>
                <a:gd name="connsiteX64" fmla="*/ 7693572 w 9175098"/>
                <a:gd name="connsiteY64" fmla="*/ 689656 h 941905"/>
                <a:gd name="connsiteX65" fmla="*/ 7740869 w 9175098"/>
                <a:gd name="connsiteY65" fmla="*/ 705422 h 941905"/>
                <a:gd name="connsiteX66" fmla="*/ 7819697 w 9175098"/>
                <a:gd name="connsiteY66" fmla="*/ 768484 h 941905"/>
                <a:gd name="connsiteX67" fmla="*/ 7898524 w 9175098"/>
                <a:gd name="connsiteY67" fmla="*/ 831546 h 941905"/>
                <a:gd name="connsiteX68" fmla="*/ 7945821 w 9175098"/>
                <a:gd name="connsiteY68" fmla="*/ 878843 h 941905"/>
                <a:gd name="connsiteX69" fmla="*/ 7993117 w 9175098"/>
                <a:gd name="connsiteY69" fmla="*/ 894608 h 941905"/>
                <a:gd name="connsiteX70" fmla="*/ 8024648 w 9175098"/>
                <a:gd name="connsiteY70" fmla="*/ 941905 h 941905"/>
                <a:gd name="connsiteX71" fmla="*/ 8489347 w 9175098"/>
                <a:gd name="connsiteY71" fmla="*/ 514068 h 941905"/>
                <a:gd name="connsiteX72" fmla="*/ 8794125 w 9175098"/>
                <a:gd name="connsiteY72" fmla="*/ 361752 h 941905"/>
                <a:gd name="connsiteX73" fmla="*/ 9175098 w 9175098"/>
                <a:gd name="connsiteY73" fmla="*/ 361751 h 941905"/>
                <a:gd name="connsiteX0" fmla="*/ 0 w 9175098"/>
                <a:gd name="connsiteY0" fmla="*/ 752718 h 894608"/>
                <a:gd name="connsiteX1" fmla="*/ 0 w 9175098"/>
                <a:gd name="connsiteY1" fmla="*/ 752718 h 894608"/>
                <a:gd name="connsiteX2" fmla="*/ 157655 w 9175098"/>
                <a:gd name="connsiteY2" fmla="*/ 721187 h 894608"/>
                <a:gd name="connsiteX3" fmla="*/ 204952 w 9175098"/>
                <a:gd name="connsiteY3" fmla="*/ 705422 h 894608"/>
                <a:gd name="connsiteX4" fmla="*/ 252248 w 9175098"/>
                <a:gd name="connsiteY4" fmla="*/ 673891 h 894608"/>
                <a:gd name="connsiteX5" fmla="*/ 409903 w 9175098"/>
                <a:gd name="connsiteY5" fmla="*/ 626594 h 894608"/>
                <a:gd name="connsiteX6" fmla="*/ 457200 w 9175098"/>
                <a:gd name="connsiteY6" fmla="*/ 595063 h 894608"/>
                <a:gd name="connsiteX7" fmla="*/ 551793 w 9175098"/>
                <a:gd name="connsiteY7" fmla="*/ 516236 h 894608"/>
                <a:gd name="connsiteX8" fmla="*/ 599090 w 9175098"/>
                <a:gd name="connsiteY8" fmla="*/ 500470 h 894608"/>
                <a:gd name="connsiteX9" fmla="*/ 614855 w 9175098"/>
                <a:gd name="connsiteY9" fmla="*/ 453174 h 894608"/>
                <a:gd name="connsiteX10" fmla="*/ 709448 w 9175098"/>
                <a:gd name="connsiteY10" fmla="*/ 390112 h 894608"/>
                <a:gd name="connsiteX11" fmla="*/ 756745 w 9175098"/>
                <a:gd name="connsiteY11" fmla="*/ 342815 h 894608"/>
                <a:gd name="connsiteX12" fmla="*/ 804041 w 9175098"/>
                <a:gd name="connsiteY12" fmla="*/ 311284 h 894608"/>
                <a:gd name="connsiteX13" fmla="*/ 851338 w 9175098"/>
                <a:gd name="connsiteY13" fmla="*/ 248222 h 894608"/>
                <a:gd name="connsiteX14" fmla="*/ 914400 w 9175098"/>
                <a:gd name="connsiteY14" fmla="*/ 232456 h 894608"/>
                <a:gd name="connsiteX15" fmla="*/ 961697 w 9175098"/>
                <a:gd name="connsiteY15" fmla="*/ 200925 h 894608"/>
                <a:gd name="connsiteX16" fmla="*/ 1024759 w 9175098"/>
                <a:gd name="connsiteY16" fmla="*/ 185160 h 894608"/>
                <a:gd name="connsiteX17" fmla="*/ 1056290 w 9175098"/>
                <a:gd name="connsiteY17" fmla="*/ 137863 h 894608"/>
                <a:gd name="connsiteX18" fmla="*/ 1103586 w 9175098"/>
                <a:gd name="connsiteY18" fmla="*/ 122098 h 894608"/>
                <a:gd name="connsiteX19" fmla="*/ 1245476 w 9175098"/>
                <a:gd name="connsiteY19" fmla="*/ 106332 h 894608"/>
                <a:gd name="connsiteX20" fmla="*/ 2049517 w 9175098"/>
                <a:gd name="connsiteY20" fmla="*/ 90567 h 894608"/>
                <a:gd name="connsiteX21" fmla="*/ 2144110 w 9175098"/>
                <a:gd name="connsiteY21" fmla="*/ 122098 h 894608"/>
                <a:gd name="connsiteX22" fmla="*/ 2270234 w 9175098"/>
                <a:gd name="connsiteY22" fmla="*/ 169394 h 894608"/>
                <a:gd name="connsiteX23" fmla="*/ 2412124 w 9175098"/>
                <a:gd name="connsiteY23" fmla="*/ 216691 h 894608"/>
                <a:gd name="connsiteX24" fmla="*/ 2459421 w 9175098"/>
                <a:gd name="connsiteY24" fmla="*/ 248222 h 894608"/>
                <a:gd name="connsiteX25" fmla="*/ 2554014 w 9175098"/>
                <a:gd name="connsiteY25" fmla="*/ 279753 h 894608"/>
                <a:gd name="connsiteX26" fmla="*/ 2617076 w 9175098"/>
                <a:gd name="connsiteY26" fmla="*/ 327049 h 894608"/>
                <a:gd name="connsiteX27" fmla="*/ 2695903 w 9175098"/>
                <a:gd name="connsiteY27" fmla="*/ 390112 h 894608"/>
                <a:gd name="connsiteX28" fmla="*/ 2853559 w 9175098"/>
                <a:gd name="connsiteY28" fmla="*/ 405877 h 894608"/>
                <a:gd name="connsiteX29" fmla="*/ 2948152 w 9175098"/>
                <a:gd name="connsiteY29" fmla="*/ 468939 h 894608"/>
                <a:gd name="connsiteX30" fmla="*/ 3058510 w 9175098"/>
                <a:gd name="connsiteY30" fmla="*/ 516236 h 894608"/>
                <a:gd name="connsiteX31" fmla="*/ 3105807 w 9175098"/>
                <a:gd name="connsiteY31" fmla="*/ 532001 h 894608"/>
                <a:gd name="connsiteX32" fmla="*/ 3121572 w 9175098"/>
                <a:gd name="connsiteY32" fmla="*/ 579298 h 894608"/>
                <a:gd name="connsiteX33" fmla="*/ 3168869 w 9175098"/>
                <a:gd name="connsiteY33" fmla="*/ 595063 h 894608"/>
                <a:gd name="connsiteX34" fmla="*/ 3263462 w 9175098"/>
                <a:gd name="connsiteY34" fmla="*/ 642360 h 894608"/>
                <a:gd name="connsiteX35" fmla="*/ 3373821 w 9175098"/>
                <a:gd name="connsiteY35" fmla="*/ 705422 h 894608"/>
                <a:gd name="connsiteX36" fmla="*/ 3421117 w 9175098"/>
                <a:gd name="connsiteY36" fmla="*/ 721187 h 894608"/>
                <a:gd name="connsiteX37" fmla="*/ 3531476 w 9175098"/>
                <a:gd name="connsiteY37" fmla="*/ 736953 h 894608"/>
                <a:gd name="connsiteX38" fmla="*/ 3736428 w 9175098"/>
                <a:gd name="connsiteY38" fmla="*/ 784249 h 894608"/>
                <a:gd name="connsiteX39" fmla="*/ 3862552 w 9175098"/>
                <a:gd name="connsiteY39" fmla="*/ 768484 h 894608"/>
                <a:gd name="connsiteX40" fmla="*/ 3909848 w 9175098"/>
                <a:gd name="connsiteY40" fmla="*/ 736953 h 894608"/>
                <a:gd name="connsiteX41" fmla="*/ 3957145 w 9175098"/>
                <a:gd name="connsiteY41" fmla="*/ 721187 h 894608"/>
                <a:gd name="connsiteX42" fmla="*/ 3988676 w 9175098"/>
                <a:gd name="connsiteY42" fmla="*/ 673891 h 894608"/>
                <a:gd name="connsiteX43" fmla="*/ 4004441 w 9175098"/>
                <a:gd name="connsiteY43" fmla="*/ 626594 h 894608"/>
                <a:gd name="connsiteX44" fmla="*/ 4067503 w 9175098"/>
                <a:gd name="connsiteY44" fmla="*/ 610829 h 894608"/>
                <a:gd name="connsiteX45" fmla="*/ 4114800 w 9175098"/>
                <a:gd name="connsiteY45" fmla="*/ 595063 h 894608"/>
                <a:gd name="connsiteX46" fmla="*/ 4177862 w 9175098"/>
                <a:gd name="connsiteY46" fmla="*/ 579298 h 894608"/>
                <a:gd name="connsiteX47" fmla="*/ 4225159 w 9175098"/>
                <a:gd name="connsiteY47" fmla="*/ 563532 h 894608"/>
                <a:gd name="connsiteX48" fmla="*/ 4303986 w 9175098"/>
                <a:gd name="connsiteY48" fmla="*/ 547767 h 894608"/>
                <a:gd name="connsiteX49" fmla="*/ 4382814 w 9175098"/>
                <a:gd name="connsiteY49" fmla="*/ 516236 h 894608"/>
                <a:gd name="connsiteX50" fmla="*/ 4871545 w 9175098"/>
                <a:gd name="connsiteY50" fmla="*/ 484705 h 894608"/>
                <a:gd name="connsiteX51" fmla="*/ 4966138 w 9175098"/>
                <a:gd name="connsiteY51" fmla="*/ 468939 h 894608"/>
                <a:gd name="connsiteX52" fmla="*/ 5013434 w 9175098"/>
                <a:gd name="connsiteY52" fmla="*/ 453174 h 894608"/>
                <a:gd name="connsiteX53" fmla="*/ 5076497 w 9175098"/>
                <a:gd name="connsiteY53" fmla="*/ 437408 h 894608"/>
                <a:gd name="connsiteX54" fmla="*/ 5722883 w 9175098"/>
                <a:gd name="connsiteY54" fmla="*/ 468939 h 894608"/>
                <a:gd name="connsiteX55" fmla="*/ 6117021 w 9175098"/>
                <a:gd name="connsiteY55" fmla="*/ 532001 h 894608"/>
                <a:gd name="connsiteX56" fmla="*/ 6243145 w 9175098"/>
                <a:gd name="connsiteY56" fmla="*/ 547767 h 894608"/>
                <a:gd name="connsiteX57" fmla="*/ 6306207 w 9175098"/>
                <a:gd name="connsiteY57" fmla="*/ 563532 h 894608"/>
                <a:gd name="connsiteX58" fmla="*/ 6605752 w 9175098"/>
                <a:gd name="connsiteY58" fmla="*/ 595063 h 894608"/>
                <a:gd name="connsiteX59" fmla="*/ 6952593 w 9175098"/>
                <a:gd name="connsiteY59" fmla="*/ 579298 h 894608"/>
                <a:gd name="connsiteX60" fmla="*/ 7488621 w 9175098"/>
                <a:gd name="connsiteY60" fmla="*/ 579298 h 894608"/>
                <a:gd name="connsiteX61" fmla="*/ 7535917 w 9175098"/>
                <a:gd name="connsiteY61" fmla="*/ 595063 h 894608"/>
                <a:gd name="connsiteX62" fmla="*/ 7551683 w 9175098"/>
                <a:gd name="connsiteY62" fmla="*/ 642360 h 894608"/>
                <a:gd name="connsiteX63" fmla="*/ 7646276 w 9175098"/>
                <a:gd name="connsiteY63" fmla="*/ 673891 h 894608"/>
                <a:gd name="connsiteX64" fmla="*/ 7693572 w 9175098"/>
                <a:gd name="connsiteY64" fmla="*/ 689656 h 894608"/>
                <a:gd name="connsiteX65" fmla="*/ 7740869 w 9175098"/>
                <a:gd name="connsiteY65" fmla="*/ 705422 h 894608"/>
                <a:gd name="connsiteX66" fmla="*/ 7819697 w 9175098"/>
                <a:gd name="connsiteY66" fmla="*/ 768484 h 894608"/>
                <a:gd name="connsiteX67" fmla="*/ 7898524 w 9175098"/>
                <a:gd name="connsiteY67" fmla="*/ 831546 h 894608"/>
                <a:gd name="connsiteX68" fmla="*/ 7945821 w 9175098"/>
                <a:gd name="connsiteY68" fmla="*/ 878843 h 894608"/>
                <a:gd name="connsiteX69" fmla="*/ 7993117 w 9175098"/>
                <a:gd name="connsiteY69" fmla="*/ 894608 h 894608"/>
                <a:gd name="connsiteX70" fmla="*/ 8489347 w 9175098"/>
                <a:gd name="connsiteY70" fmla="*/ 514068 h 894608"/>
                <a:gd name="connsiteX71" fmla="*/ 8794125 w 9175098"/>
                <a:gd name="connsiteY71" fmla="*/ 361752 h 894608"/>
                <a:gd name="connsiteX72" fmla="*/ 9175098 w 9175098"/>
                <a:gd name="connsiteY72" fmla="*/ 361751 h 894608"/>
                <a:gd name="connsiteX0" fmla="*/ 0 w 9175098"/>
                <a:gd name="connsiteY0" fmla="*/ 752718 h 878843"/>
                <a:gd name="connsiteX1" fmla="*/ 0 w 9175098"/>
                <a:gd name="connsiteY1" fmla="*/ 752718 h 878843"/>
                <a:gd name="connsiteX2" fmla="*/ 157655 w 9175098"/>
                <a:gd name="connsiteY2" fmla="*/ 721187 h 878843"/>
                <a:gd name="connsiteX3" fmla="*/ 204952 w 9175098"/>
                <a:gd name="connsiteY3" fmla="*/ 705422 h 878843"/>
                <a:gd name="connsiteX4" fmla="*/ 252248 w 9175098"/>
                <a:gd name="connsiteY4" fmla="*/ 673891 h 878843"/>
                <a:gd name="connsiteX5" fmla="*/ 409903 w 9175098"/>
                <a:gd name="connsiteY5" fmla="*/ 626594 h 878843"/>
                <a:gd name="connsiteX6" fmla="*/ 457200 w 9175098"/>
                <a:gd name="connsiteY6" fmla="*/ 595063 h 878843"/>
                <a:gd name="connsiteX7" fmla="*/ 551793 w 9175098"/>
                <a:gd name="connsiteY7" fmla="*/ 516236 h 878843"/>
                <a:gd name="connsiteX8" fmla="*/ 599090 w 9175098"/>
                <a:gd name="connsiteY8" fmla="*/ 500470 h 878843"/>
                <a:gd name="connsiteX9" fmla="*/ 614855 w 9175098"/>
                <a:gd name="connsiteY9" fmla="*/ 453174 h 878843"/>
                <a:gd name="connsiteX10" fmla="*/ 709448 w 9175098"/>
                <a:gd name="connsiteY10" fmla="*/ 390112 h 878843"/>
                <a:gd name="connsiteX11" fmla="*/ 756745 w 9175098"/>
                <a:gd name="connsiteY11" fmla="*/ 342815 h 878843"/>
                <a:gd name="connsiteX12" fmla="*/ 804041 w 9175098"/>
                <a:gd name="connsiteY12" fmla="*/ 311284 h 878843"/>
                <a:gd name="connsiteX13" fmla="*/ 851338 w 9175098"/>
                <a:gd name="connsiteY13" fmla="*/ 248222 h 878843"/>
                <a:gd name="connsiteX14" fmla="*/ 914400 w 9175098"/>
                <a:gd name="connsiteY14" fmla="*/ 232456 h 878843"/>
                <a:gd name="connsiteX15" fmla="*/ 961697 w 9175098"/>
                <a:gd name="connsiteY15" fmla="*/ 200925 h 878843"/>
                <a:gd name="connsiteX16" fmla="*/ 1024759 w 9175098"/>
                <a:gd name="connsiteY16" fmla="*/ 185160 h 878843"/>
                <a:gd name="connsiteX17" fmla="*/ 1056290 w 9175098"/>
                <a:gd name="connsiteY17" fmla="*/ 137863 h 878843"/>
                <a:gd name="connsiteX18" fmla="*/ 1103586 w 9175098"/>
                <a:gd name="connsiteY18" fmla="*/ 122098 h 878843"/>
                <a:gd name="connsiteX19" fmla="*/ 1245476 w 9175098"/>
                <a:gd name="connsiteY19" fmla="*/ 106332 h 878843"/>
                <a:gd name="connsiteX20" fmla="*/ 2049517 w 9175098"/>
                <a:gd name="connsiteY20" fmla="*/ 90567 h 878843"/>
                <a:gd name="connsiteX21" fmla="*/ 2144110 w 9175098"/>
                <a:gd name="connsiteY21" fmla="*/ 122098 h 878843"/>
                <a:gd name="connsiteX22" fmla="*/ 2270234 w 9175098"/>
                <a:gd name="connsiteY22" fmla="*/ 169394 h 878843"/>
                <a:gd name="connsiteX23" fmla="*/ 2412124 w 9175098"/>
                <a:gd name="connsiteY23" fmla="*/ 216691 h 878843"/>
                <a:gd name="connsiteX24" fmla="*/ 2459421 w 9175098"/>
                <a:gd name="connsiteY24" fmla="*/ 248222 h 878843"/>
                <a:gd name="connsiteX25" fmla="*/ 2554014 w 9175098"/>
                <a:gd name="connsiteY25" fmla="*/ 279753 h 878843"/>
                <a:gd name="connsiteX26" fmla="*/ 2617076 w 9175098"/>
                <a:gd name="connsiteY26" fmla="*/ 327049 h 878843"/>
                <a:gd name="connsiteX27" fmla="*/ 2695903 w 9175098"/>
                <a:gd name="connsiteY27" fmla="*/ 390112 h 878843"/>
                <a:gd name="connsiteX28" fmla="*/ 2853559 w 9175098"/>
                <a:gd name="connsiteY28" fmla="*/ 405877 h 878843"/>
                <a:gd name="connsiteX29" fmla="*/ 2948152 w 9175098"/>
                <a:gd name="connsiteY29" fmla="*/ 468939 h 878843"/>
                <a:gd name="connsiteX30" fmla="*/ 3058510 w 9175098"/>
                <a:gd name="connsiteY30" fmla="*/ 516236 h 878843"/>
                <a:gd name="connsiteX31" fmla="*/ 3105807 w 9175098"/>
                <a:gd name="connsiteY31" fmla="*/ 532001 h 878843"/>
                <a:gd name="connsiteX32" fmla="*/ 3121572 w 9175098"/>
                <a:gd name="connsiteY32" fmla="*/ 579298 h 878843"/>
                <a:gd name="connsiteX33" fmla="*/ 3168869 w 9175098"/>
                <a:gd name="connsiteY33" fmla="*/ 595063 h 878843"/>
                <a:gd name="connsiteX34" fmla="*/ 3263462 w 9175098"/>
                <a:gd name="connsiteY34" fmla="*/ 642360 h 878843"/>
                <a:gd name="connsiteX35" fmla="*/ 3373821 w 9175098"/>
                <a:gd name="connsiteY35" fmla="*/ 705422 h 878843"/>
                <a:gd name="connsiteX36" fmla="*/ 3421117 w 9175098"/>
                <a:gd name="connsiteY36" fmla="*/ 721187 h 878843"/>
                <a:gd name="connsiteX37" fmla="*/ 3531476 w 9175098"/>
                <a:gd name="connsiteY37" fmla="*/ 736953 h 878843"/>
                <a:gd name="connsiteX38" fmla="*/ 3736428 w 9175098"/>
                <a:gd name="connsiteY38" fmla="*/ 784249 h 878843"/>
                <a:gd name="connsiteX39" fmla="*/ 3862552 w 9175098"/>
                <a:gd name="connsiteY39" fmla="*/ 768484 h 878843"/>
                <a:gd name="connsiteX40" fmla="*/ 3909848 w 9175098"/>
                <a:gd name="connsiteY40" fmla="*/ 736953 h 878843"/>
                <a:gd name="connsiteX41" fmla="*/ 3957145 w 9175098"/>
                <a:gd name="connsiteY41" fmla="*/ 721187 h 878843"/>
                <a:gd name="connsiteX42" fmla="*/ 3988676 w 9175098"/>
                <a:gd name="connsiteY42" fmla="*/ 673891 h 878843"/>
                <a:gd name="connsiteX43" fmla="*/ 4004441 w 9175098"/>
                <a:gd name="connsiteY43" fmla="*/ 626594 h 878843"/>
                <a:gd name="connsiteX44" fmla="*/ 4067503 w 9175098"/>
                <a:gd name="connsiteY44" fmla="*/ 610829 h 878843"/>
                <a:gd name="connsiteX45" fmla="*/ 4114800 w 9175098"/>
                <a:gd name="connsiteY45" fmla="*/ 595063 h 878843"/>
                <a:gd name="connsiteX46" fmla="*/ 4177862 w 9175098"/>
                <a:gd name="connsiteY46" fmla="*/ 579298 h 878843"/>
                <a:gd name="connsiteX47" fmla="*/ 4225159 w 9175098"/>
                <a:gd name="connsiteY47" fmla="*/ 563532 h 878843"/>
                <a:gd name="connsiteX48" fmla="*/ 4303986 w 9175098"/>
                <a:gd name="connsiteY48" fmla="*/ 547767 h 878843"/>
                <a:gd name="connsiteX49" fmla="*/ 4382814 w 9175098"/>
                <a:gd name="connsiteY49" fmla="*/ 516236 h 878843"/>
                <a:gd name="connsiteX50" fmla="*/ 4871545 w 9175098"/>
                <a:gd name="connsiteY50" fmla="*/ 484705 h 878843"/>
                <a:gd name="connsiteX51" fmla="*/ 4966138 w 9175098"/>
                <a:gd name="connsiteY51" fmla="*/ 468939 h 878843"/>
                <a:gd name="connsiteX52" fmla="*/ 5013434 w 9175098"/>
                <a:gd name="connsiteY52" fmla="*/ 453174 h 878843"/>
                <a:gd name="connsiteX53" fmla="*/ 5076497 w 9175098"/>
                <a:gd name="connsiteY53" fmla="*/ 437408 h 878843"/>
                <a:gd name="connsiteX54" fmla="*/ 5722883 w 9175098"/>
                <a:gd name="connsiteY54" fmla="*/ 468939 h 878843"/>
                <a:gd name="connsiteX55" fmla="*/ 6117021 w 9175098"/>
                <a:gd name="connsiteY55" fmla="*/ 532001 h 878843"/>
                <a:gd name="connsiteX56" fmla="*/ 6243145 w 9175098"/>
                <a:gd name="connsiteY56" fmla="*/ 547767 h 878843"/>
                <a:gd name="connsiteX57" fmla="*/ 6306207 w 9175098"/>
                <a:gd name="connsiteY57" fmla="*/ 563532 h 878843"/>
                <a:gd name="connsiteX58" fmla="*/ 6605752 w 9175098"/>
                <a:gd name="connsiteY58" fmla="*/ 595063 h 878843"/>
                <a:gd name="connsiteX59" fmla="*/ 6952593 w 9175098"/>
                <a:gd name="connsiteY59" fmla="*/ 579298 h 878843"/>
                <a:gd name="connsiteX60" fmla="*/ 7488621 w 9175098"/>
                <a:gd name="connsiteY60" fmla="*/ 579298 h 878843"/>
                <a:gd name="connsiteX61" fmla="*/ 7535917 w 9175098"/>
                <a:gd name="connsiteY61" fmla="*/ 595063 h 878843"/>
                <a:gd name="connsiteX62" fmla="*/ 7551683 w 9175098"/>
                <a:gd name="connsiteY62" fmla="*/ 642360 h 878843"/>
                <a:gd name="connsiteX63" fmla="*/ 7646276 w 9175098"/>
                <a:gd name="connsiteY63" fmla="*/ 673891 h 878843"/>
                <a:gd name="connsiteX64" fmla="*/ 7693572 w 9175098"/>
                <a:gd name="connsiteY64" fmla="*/ 689656 h 878843"/>
                <a:gd name="connsiteX65" fmla="*/ 7740869 w 9175098"/>
                <a:gd name="connsiteY65" fmla="*/ 705422 h 878843"/>
                <a:gd name="connsiteX66" fmla="*/ 7819697 w 9175098"/>
                <a:gd name="connsiteY66" fmla="*/ 768484 h 878843"/>
                <a:gd name="connsiteX67" fmla="*/ 7898524 w 9175098"/>
                <a:gd name="connsiteY67" fmla="*/ 831546 h 878843"/>
                <a:gd name="connsiteX68" fmla="*/ 7945821 w 9175098"/>
                <a:gd name="connsiteY68" fmla="*/ 878843 h 878843"/>
                <a:gd name="connsiteX69" fmla="*/ 8489347 w 9175098"/>
                <a:gd name="connsiteY69" fmla="*/ 514068 h 878843"/>
                <a:gd name="connsiteX70" fmla="*/ 8794125 w 9175098"/>
                <a:gd name="connsiteY70" fmla="*/ 361752 h 878843"/>
                <a:gd name="connsiteX71" fmla="*/ 9175098 w 9175098"/>
                <a:gd name="connsiteY71" fmla="*/ 361751 h 878843"/>
                <a:gd name="connsiteX0" fmla="*/ 0 w 9175098"/>
                <a:gd name="connsiteY0" fmla="*/ 752718 h 849982"/>
                <a:gd name="connsiteX1" fmla="*/ 0 w 9175098"/>
                <a:gd name="connsiteY1" fmla="*/ 752718 h 849982"/>
                <a:gd name="connsiteX2" fmla="*/ 157655 w 9175098"/>
                <a:gd name="connsiteY2" fmla="*/ 721187 h 849982"/>
                <a:gd name="connsiteX3" fmla="*/ 204952 w 9175098"/>
                <a:gd name="connsiteY3" fmla="*/ 705422 h 849982"/>
                <a:gd name="connsiteX4" fmla="*/ 252248 w 9175098"/>
                <a:gd name="connsiteY4" fmla="*/ 673891 h 849982"/>
                <a:gd name="connsiteX5" fmla="*/ 409903 w 9175098"/>
                <a:gd name="connsiteY5" fmla="*/ 626594 h 849982"/>
                <a:gd name="connsiteX6" fmla="*/ 457200 w 9175098"/>
                <a:gd name="connsiteY6" fmla="*/ 595063 h 849982"/>
                <a:gd name="connsiteX7" fmla="*/ 551793 w 9175098"/>
                <a:gd name="connsiteY7" fmla="*/ 516236 h 849982"/>
                <a:gd name="connsiteX8" fmla="*/ 599090 w 9175098"/>
                <a:gd name="connsiteY8" fmla="*/ 500470 h 849982"/>
                <a:gd name="connsiteX9" fmla="*/ 614855 w 9175098"/>
                <a:gd name="connsiteY9" fmla="*/ 453174 h 849982"/>
                <a:gd name="connsiteX10" fmla="*/ 709448 w 9175098"/>
                <a:gd name="connsiteY10" fmla="*/ 390112 h 849982"/>
                <a:gd name="connsiteX11" fmla="*/ 756745 w 9175098"/>
                <a:gd name="connsiteY11" fmla="*/ 342815 h 849982"/>
                <a:gd name="connsiteX12" fmla="*/ 804041 w 9175098"/>
                <a:gd name="connsiteY12" fmla="*/ 311284 h 849982"/>
                <a:gd name="connsiteX13" fmla="*/ 851338 w 9175098"/>
                <a:gd name="connsiteY13" fmla="*/ 248222 h 849982"/>
                <a:gd name="connsiteX14" fmla="*/ 914400 w 9175098"/>
                <a:gd name="connsiteY14" fmla="*/ 232456 h 849982"/>
                <a:gd name="connsiteX15" fmla="*/ 961697 w 9175098"/>
                <a:gd name="connsiteY15" fmla="*/ 200925 h 849982"/>
                <a:gd name="connsiteX16" fmla="*/ 1024759 w 9175098"/>
                <a:gd name="connsiteY16" fmla="*/ 185160 h 849982"/>
                <a:gd name="connsiteX17" fmla="*/ 1056290 w 9175098"/>
                <a:gd name="connsiteY17" fmla="*/ 137863 h 849982"/>
                <a:gd name="connsiteX18" fmla="*/ 1103586 w 9175098"/>
                <a:gd name="connsiteY18" fmla="*/ 122098 h 849982"/>
                <a:gd name="connsiteX19" fmla="*/ 1245476 w 9175098"/>
                <a:gd name="connsiteY19" fmla="*/ 106332 h 849982"/>
                <a:gd name="connsiteX20" fmla="*/ 2049517 w 9175098"/>
                <a:gd name="connsiteY20" fmla="*/ 90567 h 849982"/>
                <a:gd name="connsiteX21" fmla="*/ 2144110 w 9175098"/>
                <a:gd name="connsiteY21" fmla="*/ 122098 h 849982"/>
                <a:gd name="connsiteX22" fmla="*/ 2270234 w 9175098"/>
                <a:gd name="connsiteY22" fmla="*/ 169394 h 849982"/>
                <a:gd name="connsiteX23" fmla="*/ 2412124 w 9175098"/>
                <a:gd name="connsiteY23" fmla="*/ 216691 h 849982"/>
                <a:gd name="connsiteX24" fmla="*/ 2459421 w 9175098"/>
                <a:gd name="connsiteY24" fmla="*/ 248222 h 849982"/>
                <a:gd name="connsiteX25" fmla="*/ 2554014 w 9175098"/>
                <a:gd name="connsiteY25" fmla="*/ 279753 h 849982"/>
                <a:gd name="connsiteX26" fmla="*/ 2617076 w 9175098"/>
                <a:gd name="connsiteY26" fmla="*/ 327049 h 849982"/>
                <a:gd name="connsiteX27" fmla="*/ 2695903 w 9175098"/>
                <a:gd name="connsiteY27" fmla="*/ 390112 h 849982"/>
                <a:gd name="connsiteX28" fmla="*/ 2853559 w 9175098"/>
                <a:gd name="connsiteY28" fmla="*/ 405877 h 849982"/>
                <a:gd name="connsiteX29" fmla="*/ 2948152 w 9175098"/>
                <a:gd name="connsiteY29" fmla="*/ 468939 h 849982"/>
                <a:gd name="connsiteX30" fmla="*/ 3058510 w 9175098"/>
                <a:gd name="connsiteY30" fmla="*/ 516236 h 849982"/>
                <a:gd name="connsiteX31" fmla="*/ 3105807 w 9175098"/>
                <a:gd name="connsiteY31" fmla="*/ 532001 h 849982"/>
                <a:gd name="connsiteX32" fmla="*/ 3121572 w 9175098"/>
                <a:gd name="connsiteY32" fmla="*/ 579298 h 849982"/>
                <a:gd name="connsiteX33" fmla="*/ 3168869 w 9175098"/>
                <a:gd name="connsiteY33" fmla="*/ 595063 h 849982"/>
                <a:gd name="connsiteX34" fmla="*/ 3263462 w 9175098"/>
                <a:gd name="connsiteY34" fmla="*/ 642360 h 849982"/>
                <a:gd name="connsiteX35" fmla="*/ 3373821 w 9175098"/>
                <a:gd name="connsiteY35" fmla="*/ 705422 h 849982"/>
                <a:gd name="connsiteX36" fmla="*/ 3421117 w 9175098"/>
                <a:gd name="connsiteY36" fmla="*/ 721187 h 849982"/>
                <a:gd name="connsiteX37" fmla="*/ 3531476 w 9175098"/>
                <a:gd name="connsiteY37" fmla="*/ 736953 h 849982"/>
                <a:gd name="connsiteX38" fmla="*/ 3736428 w 9175098"/>
                <a:gd name="connsiteY38" fmla="*/ 784249 h 849982"/>
                <a:gd name="connsiteX39" fmla="*/ 3862552 w 9175098"/>
                <a:gd name="connsiteY39" fmla="*/ 768484 h 849982"/>
                <a:gd name="connsiteX40" fmla="*/ 3909848 w 9175098"/>
                <a:gd name="connsiteY40" fmla="*/ 736953 h 849982"/>
                <a:gd name="connsiteX41" fmla="*/ 3957145 w 9175098"/>
                <a:gd name="connsiteY41" fmla="*/ 721187 h 849982"/>
                <a:gd name="connsiteX42" fmla="*/ 3988676 w 9175098"/>
                <a:gd name="connsiteY42" fmla="*/ 673891 h 849982"/>
                <a:gd name="connsiteX43" fmla="*/ 4004441 w 9175098"/>
                <a:gd name="connsiteY43" fmla="*/ 626594 h 849982"/>
                <a:gd name="connsiteX44" fmla="*/ 4067503 w 9175098"/>
                <a:gd name="connsiteY44" fmla="*/ 610829 h 849982"/>
                <a:gd name="connsiteX45" fmla="*/ 4114800 w 9175098"/>
                <a:gd name="connsiteY45" fmla="*/ 595063 h 849982"/>
                <a:gd name="connsiteX46" fmla="*/ 4177862 w 9175098"/>
                <a:gd name="connsiteY46" fmla="*/ 579298 h 849982"/>
                <a:gd name="connsiteX47" fmla="*/ 4225159 w 9175098"/>
                <a:gd name="connsiteY47" fmla="*/ 563532 h 849982"/>
                <a:gd name="connsiteX48" fmla="*/ 4303986 w 9175098"/>
                <a:gd name="connsiteY48" fmla="*/ 547767 h 849982"/>
                <a:gd name="connsiteX49" fmla="*/ 4382814 w 9175098"/>
                <a:gd name="connsiteY49" fmla="*/ 516236 h 849982"/>
                <a:gd name="connsiteX50" fmla="*/ 4871545 w 9175098"/>
                <a:gd name="connsiteY50" fmla="*/ 484705 h 849982"/>
                <a:gd name="connsiteX51" fmla="*/ 4966138 w 9175098"/>
                <a:gd name="connsiteY51" fmla="*/ 468939 h 849982"/>
                <a:gd name="connsiteX52" fmla="*/ 5013434 w 9175098"/>
                <a:gd name="connsiteY52" fmla="*/ 453174 h 849982"/>
                <a:gd name="connsiteX53" fmla="*/ 5076497 w 9175098"/>
                <a:gd name="connsiteY53" fmla="*/ 437408 h 849982"/>
                <a:gd name="connsiteX54" fmla="*/ 5722883 w 9175098"/>
                <a:gd name="connsiteY54" fmla="*/ 468939 h 849982"/>
                <a:gd name="connsiteX55" fmla="*/ 6117021 w 9175098"/>
                <a:gd name="connsiteY55" fmla="*/ 532001 h 849982"/>
                <a:gd name="connsiteX56" fmla="*/ 6243145 w 9175098"/>
                <a:gd name="connsiteY56" fmla="*/ 547767 h 849982"/>
                <a:gd name="connsiteX57" fmla="*/ 6306207 w 9175098"/>
                <a:gd name="connsiteY57" fmla="*/ 563532 h 849982"/>
                <a:gd name="connsiteX58" fmla="*/ 6605752 w 9175098"/>
                <a:gd name="connsiteY58" fmla="*/ 595063 h 849982"/>
                <a:gd name="connsiteX59" fmla="*/ 6952593 w 9175098"/>
                <a:gd name="connsiteY59" fmla="*/ 579298 h 849982"/>
                <a:gd name="connsiteX60" fmla="*/ 7488621 w 9175098"/>
                <a:gd name="connsiteY60" fmla="*/ 579298 h 849982"/>
                <a:gd name="connsiteX61" fmla="*/ 7535917 w 9175098"/>
                <a:gd name="connsiteY61" fmla="*/ 595063 h 849982"/>
                <a:gd name="connsiteX62" fmla="*/ 7551683 w 9175098"/>
                <a:gd name="connsiteY62" fmla="*/ 642360 h 849982"/>
                <a:gd name="connsiteX63" fmla="*/ 7646276 w 9175098"/>
                <a:gd name="connsiteY63" fmla="*/ 673891 h 849982"/>
                <a:gd name="connsiteX64" fmla="*/ 7693572 w 9175098"/>
                <a:gd name="connsiteY64" fmla="*/ 689656 h 849982"/>
                <a:gd name="connsiteX65" fmla="*/ 7740869 w 9175098"/>
                <a:gd name="connsiteY65" fmla="*/ 705422 h 849982"/>
                <a:gd name="connsiteX66" fmla="*/ 7819697 w 9175098"/>
                <a:gd name="connsiteY66" fmla="*/ 768484 h 849982"/>
                <a:gd name="connsiteX67" fmla="*/ 7898524 w 9175098"/>
                <a:gd name="connsiteY67" fmla="*/ 831546 h 849982"/>
                <a:gd name="connsiteX68" fmla="*/ 8489347 w 9175098"/>
                <a:gd name="connsiteY68" fmla="*/ 514068 h 849982"/>
                <a:gd name="connsiteX69" fmla="*/ 8794125 w 9175098"/>
                <a:gd name="connsiteY69" fmla="*/ 361752 h 849982"/>
                <a:gd name="connsiteX70" fmla="*/ 9175098 w 9175098"/>
                <a:gd name="connsiteY70" fmla="*/ 361751 h 849982"/>
                <a:gd name="connsiteX0" fmla="*/ 0 w 9175098"/>
                <a:gd name="connsiteY0" fmla="*/ 752718 h 840968"/>
                <a:gd name="connsiteX1" fmla="*/ 0 w 9175098"/>
                <a:gd name="connsiteY1" fmla="*/ 752718 h 840968"/>
                <a:gd name="connsiteX2" fmla="*/ 157655 w 9175098"/>
                <a:gd name="connsiteY2" fmla="*/ 721187 h 840968"/>
                <a:gd name="connsiteX3" fmla="*/ 204952 w 9175098"/>
                <a:gd name="connsiteY3" fmla="*/ 705422 h 840968"/>
                <a:gd name="connsiteX4" fmla="*/ 252248 w 9175098"/>
                <a:gd name="connsiteY4" fmla="*/ 673891 h 840968"/>
                <a:gd name="connsiteX5" fmla="*/ 409903 w 9175098"/>
                <a:gd name="connsiteY5" fmla="*/ 626594 h 840968"/>
                <a:gd name="connsiteX6" fmla="*/ 457200 w 9175098"/>
                <a:gd name="connsiteY6" fmla="*/ 595063 h 840968"/>
                <a:gd name="connsiteX7" fmla="*/ 551793 w 9175098"/>
                <a:gd name="connsiteY7" fmla="*/ 516236 h 840968"/>
                <a:gd name="connsiteX8" fmla="*/ 599090 w 9175098"/>
                <a:gd name="connsiteY8" fmla="*/ 500470 h 840968"/>
                <a:gd name="connsiteX9" fmla="*/ 614855 w 9175098"/>
                <a:gd name="connsiteY9" fmla="*/ 453174 h 840968"/>
                <a:gd name="connsiteX10" fmla="*/ 709448 w 9175098"/>
                <a:gd name="connsiteY10" fmla="*/ 390112 h 840968"/>
                <a:gd name="connsiteX11" fmla="*/ 756745 w 9175098"/>
                <a:gd name="connsiteY11" fmla="*/ 342815 h 840968"/>
                <a:gd name="connsiteX12" fmla="*/ 804041 w 9175098"/>
                <a:gd name="connsiteY12" fmla="*/ 311284 h 840968"/>
                <a:gd name="connsiteX13" fmla="*/ 851338 w 9175098"/>
                <a:gd name="connsiteY13" fmla="*/ 248222 h 840968"/>
                <a:gd name="connsiteX14" fmla="*/ 914400 w 9175098"/>
                <a:gd name="connsiteY14" fmla="*/ 232456 h 840968"/>
                <a:gd name="connsiteX15" fmla="*/ 961697 w 9175098"/>
                <a:gd name="connsiteY15" fmla="*/ 200925 h 840968"/>
                <a:gd name="connsiteX16" fmla="*/ 1024759 w 9175098"/>
                <a:gd name="connsiteY16" fmla="*/ 185160 h 840968"/>
                <a:gd name="connsiteX17" fmla="*/ 1056290 w 9175098"/>
                <a:gd name="connsiteY17" fmla="*/ 137863 h 840968"/>
                <a:gd name="connsiteX18" fmla="*/ 1103586 w 9175098"/>
                <a:gd name="connsiteY18" fmla="*/ 122098 h 840968"/>
                <a:gd name="connsiteX19" fmla="*/ 1245476 w 9175098"/>
                <a:gd name="connsiteY19" fmla="*/ 106332 h 840968"/>
                <a:gd name="connsiteX20" fmla="*/ 2049517 w 9175098"/>
                <a:gd name="connsiteY20" fmla="*/ 90567 h 840968"/>
                <a:gd name="connsiteX21" fmla="*/ 2144110 w 9175098"/>
                <a:gd name="connsiteY21" fmla="*/ 122098 h 840968"/>
                <a:gd name="connsiteX22" fmla="*/ 2270234 w 9175098"/>
                <a:gd name="connsiteY22" fmla="*/ 169394 h 840968"/>
                <a:gd name="connsiteX23" fmla="*/ 2412124 w 9175098"/>
                <a:gd name="connsiteY23" fmla="*/ 216691 h 840968"/>
                <a:gd name="connsiteX24" fmla="*/ 2459421 w 9175098"/>
                <a:gd name="connsiteY24" fmla="*/ 248222 h 840968"/>
                <a:gd name="connsiteX25" fmla="*/ 2554014 w 9175098"/>
                <a:gd name="connsiteY25" fmla="*/ 279753 h 840968"/>
                <a:gd name="connsiteX26" fmla="*/ 2617076 w 9175098"/>
                <a:gd name="connsiteY26" fmla="*/ 327049 h 840968"/>
                <a:gd name="connsiteX27" fmla="*/ 2695903 w 9175098"/>
                <a:gd name="connsiteY27" fmla="*/ 390112 h 840968"/>
                <a:gd name="connsiteX28" fmla="*/ 2853559 w 9175098"/>
                <a:gd name="connsiteY28" fmla="*/ 405877 h 840968"/>
                <a:gd name="connsiteX29" fmla="*/ 2948152 w 9175098"/>
                <a:gd name="connsiteY29" fmla="*/ 468939 h 840968"/>
                <a:gd name="connsiteX30" fmla="*/ 3058510 w 9175098"/>
                <a:gd name="connsiteY30" fmla="*/ 516236 h 840968"/>
                <a:gd name="connsiteX31" fmla="*/ 3105807 w 9175098"/>
                <a:gd name="connsiteY31" fmla="*/ 532001 h 840968"/>
                <a:gd name="connsiteX32" fmla="*/ 3121572 w 9175098"/>
                <a:gd name="connsiteY32" fmla="*/ 579298 h 840968"/>
                <a:gd name="connsiteX33" fmla="*/ 3168869 w 9175098"/>
                <a:gd name="connsiteY33" fmla="*/ 595063 h 840968"/>
                <a:gd name="connsiteX34" fmla="*/ 3263462 w 9175098"/>
                <a:gd name="connsiteY34" fmla="*/ 642360 h 840968"/>
                <a:gd name="connsiteX35" fmla="*/ 3373821 w 9175098"/>
                <a:gd name="connsiteY35" fmla="*/ 705422 h 840968"/>
                <a:gd name="connsiteX36" fmla="*/ 3421117 w 9175098"/>
                <a:gd name="connsiteY36" fmla="*/ 721187 h 840968"/>
                <a:gd name="connsiteX37" fmla="*/ 3531476 w 9175098"/>
                <a:gd name="connsiteY37" fmla="*/ 736953 h 840968"/>
                <a:gd name="connsiteX38" fmla="*/ 3736428 w 9175098"/>
                <a:gd name="connsiteY38" fmla="*/ 784249 h 840968"/>
                <a:gd name="connsiteX39" fmla="*/ 3862552 w 9175098"/>
                <a:gd name="connsiteY39" fmla="*/ 768484 h 840968"/>
                <a:gd name="connsiteX40" fmla="*/ 3909848 w 9175098"/>
                <a:gd name="connsiteY40" fmla="*/ 736953 h 840968"/>
                <a:gd name="connsiteX41" fmla="*/ 3957145 w 9175098"/>
                <a:gd name="connsiteY41" fmla="*/ 721187 h 840968"/>
                <a:gd name="connsiteX42" fmla="*/ 3988676 w 9175098"/>
                <a:gd name="connsiteY42" fmla="*/ 673891 h 840968"/>
                <a:gd name="connsiteX43" fmla="*/ 4004441 w 9175098"/>
                <a:gd name="connsiteY43" fmla="*/ 626594 h 840968"/>
                <a:gd name="connsiteX44" fmla="*/ 4067503 w 9175098"/>
                <a:gd name="connsiteY44" fmla="*/ 610829 h 840968"/>
                <a:gd name="connsiteX45" fmla="*/ 4114800 w 9175098"/>
                <a:gd name="connsiteY45" fmla="*/ 595063 h 840968"/>
                <a:gd name="connsiteX46" fmla="*/ 4177862 w 9175098"/>
                <a:gd name="connsiteY46" fmla="*/ 579298 h 840968"/>
                <a:gd name="connsiteX47" fmla="*/ 4225159 w 9175098"/>
                <a:gd name="connsiteY47" fmla="*/ 563532 h 840968"/>
                <a:gd name="connsiteX48" fmla="*/ 4303986 w 9175098"/>
                <a:gd name="connsiteY48" fmla="*/ 547767 h 840968"/>
                <a:gd name="connsiteX49" fmla="*/ 4382814 w 9175098"/>
                <a:gd name="connsiteY49" fmla="*/ 516236 h 840968"/>
                <a:gd name="connsiteX50" fmla="*/ 4871545 w 9175098"/>
                <a:gd name="connsiteY50" fmla="*/ 484705 h 840968"/>
                <a:gd name="connsiteX51" fmla="*/ 4966138 w 9175098"/>
                <a:gd name="connsiteY51" fmla="*/ 468939 h 840968"/>
                <a:gd name="connsiteX52" fmla="*/ 5013434 w 9175098"/>
                <a:gd name="connsiteY52" fmla="*/ 453174 h 840968"/>
                <a:gd name="connsiteX53" fmla="*/ 5076497 w 9175098"/>
                <a:gd name="connsiteY53" fmla="*/ 437408 h 840968"/>
                <a:gd name="connsiteX54" fmla="*/ 5722883 w 9175098"/>
                <a:gd name="connsiteY54" fmla="*/ 468939 h 840968"/>
                <a:gd name="connsiteX55" fmla="*/ 6117021 w 9175098"/>
                <a:gd name="connsiteY55" fmla="*/ 532001 h 840968"/>
                <a:gd name="connsiteX56" fmla="*/ 6243145 w 9175098"/>
                <a:gd name="connsiteY56" fmla="*/ 547767 h 840968"/>
                <a:gd name="connsiteX57" fmla="*/ 6306207 w 9175098"/>
                <a:gd name="connsiteY57" fmla="*/ 563532 h 840968"/>
                <a:gd name="connsiteX58" fmla="*/ 6605752 w 9175098"/>
                <a:gd name="connsiteY58" fmla="*/ 595063 h 840968"/>
                <a:gd name="connsiteX59" fmla="*/ 6952593 w 9175098"/>
                <a:gd name="connsiteY59" fmla="*/ 579298 h 840968"/>
                <a:gd name="connsiteX60" fmla="*/ 7488621 w 9175098"/>
                <a:gd name="connsiteY60" fmla="*/ 579298 h 840968"/>
                <a:gd name="connsiteX61" fmla="*/ 7535917 w 9175098"/>
                <a:gd name="connsiteY61" fmla="*/ 595063 h 840968"/>
                <a:gd name="connsiteX62" fmla="*/ 7551683 w 9175098"/>
                <a:gd name="connsiteY62" fmla="*/ 642360 h 840968"/>
                <a:gd name="connsiteX63" fmla="*/ 7646276 w 9175098"/>
                <a:gd name="connsiteY63" fmla="*/ 673891 h 840968"/>
                <a:gd name="connsiteX64" fmla="*/ 7693572 w 9175098"/>
                <a:gd name="connsiteY64" fmla="*/ 689656 h 840968"/>
                <a:gd name="connsiteX65" fmla="*/ 7740869 w 9175098"/>
                <a:gd name="connsiteY65" fmla="*/ 705422 h 840968"/>
                <a:gd name="connsiteX66" fmla="*/ 7819697 w 9175098"/>
                <a:gd name="connsiteY66" fmla="*/ 768484 h 840968"/>
                <a:gd name="connsiteX67" fmla="*/ 8489347 w 9175098"/>
                <a:gd name="connsiteY67" fmla="*/ 514068 h 840968"/>
                <a:gd name="connsiteX68" fmla="*/ 8794125 w 9175098"/>
                <a:gd name="connsiteY68" fmla="*/ 361752 h 840968"/>
                <a:gd name="connsiteX69" fmla="*/ 9175098 w 9175098"/>
                <a:gd name="connsiteY69" fmla="*/ 361751 h 840968"/>
                <a:gd name="connsiteX0" fmla="*/ 0 w 9175098"/>
                <a:gd name="connsiteY0" fmla="*/ 752718 h 784249"/>
                <a:gd name="connsiteX1" fmla="*/ 0 w 9175098"/>
                <a:gd name="connsiteY1" fmla="*/ 752718 h 784249"/>
                <a:gd name="connsiteX2" fmla="*/ 157655 w 9175098"/>
                <a:gd name="connsiteY2" fmla="*/ 721187 h 784249"/>
                <a:gd name="connsiteX3" fmla="*/ 204952 w 9175098"/>
                <a:gd name="connsiteY3" fmla="*/ 705422 h 784249"/>
                <a:gd name="connsiteX4" fmla="*/ 252248 w 9175098"/>
                <a:gd name="connsiteY4" fmla="*/ 673891 h 784249"/>
                <a:gd name="connsiteX5" fmla="*/ 409903 w 9175098"/>
                <a:gd name="connsiteY5" fmla="*/ 626594 h 784249"/>
                <a:gd name="connsiteX6" fmla="*/ 457200 w 9175098"/>
                <a:gd name="connsiteY6" fmla="*/ 595063 h 784249"/>
                <a:gd name="connsiteX7" fmla="*/ 551793 w 9175098"/>
                <a:gd name="connsiteY7" fmla="*/ 516236 h 784249"/>
                <a:gd name="connsiteX8" fmla="*/ 599090 w 9175098"/>
                <a:gd name="connsiteY8" fmla="*/ 500470 h 784249"/>
                <a:gd name="connsiteX9" fmla="*/ 614855 w 9175098"/>
                <a:gd name="connsiteY9" fmla="*/ 453174 h 784249"/>
                <a:gd name="connsiteX10" fmla="*/ 709448 w 9175098"/>
                <a:gd name="connsiteY10" fmla="*/ 390112 h 784249"/>
                <a:gd name="connsiteX11" fmla="*/ 756745 w 9175098"/>
                <a:gd name="connsiteY11" fmla="*/ 342815 h 784249"/>
                <a:gd name="connsiteX12" fmla="*/ 804041 w 9175098"/>
                <a:gd name="connsiteY12" fmla="*/ 311284 h 784249"/>
                <a:gd name="connsiteX13" fmla="*/ 851338 w 9175098"/>
                <a:gd name="connsiteY13" fmla="*/ 248222 h 784249"/>
                <a:gd name="connsiteX14" fmla="*/ 914400 w 9175098"/>
                <a:gd name="connsiteY14" fmla="*/ 232456 h 784249"/>
                <a:gd name="connsiteX15" fmla="*/ 961697 w 9175098"/>
                <a:gd name="connsiteY15" fmla="*/ 200925 h 784249"/>
                <a:gd name="connsiteX16" fmla="*/ 1024759 w 9175098"/>
                <a:gd name="connsiteY16" fmla="*/ 185160 h 784249"/>
                <a:gd name="connsiteX17" fmla="*/ 1056290 w 9175098"/>
                <a:gd name="connsiteY17" fmla="*/ 137863 h 784249"/>
                <a:gd name="connsiteX18" fmla="*/ 1103586 w 9175098"/>
                <a:gd name="connsiteY18" fmla="*/ 122098 h 784249"/>
                <a:gd name="connsiteX19" fmla="*/ 1245476 w 9175098"/>
                <a:gd name="connsiteY19" fmla="*/ 106332 h 784249"/>
                <a:gd name="connsiteX20" fmla="*/ 2049517 w 9175098"/>
                <a:gd name="connsiteY20" fmla="*/ 90567 h 784249"/>
                <a:gd name="connsiteX21" fmla="*/ 2144110 w 9175098"/>
                <a:gd name="connsiteY21" fmla="*/ 122098 h 784249"/>
                <a:gd name="connsiteX22" fmla="*/ 2270234 w 9175098"/>
                <a:gd name="connsiteY22" fmla="*/ 169394 h 784249"/>
                <a:gd name="connsiteX23" fmla="*/ 2412124 w 9175098"/>
                <a:gd name="connsiteY23" fmla="*/ 216691 h 784249"/>
                <a:gd name="connsiteX24" fmla="*/ 2459421 w 9175098"/>
                <a:gd name="connsiteY24" fmla="*/ 248222 h 784249"/>
                <a:gd name="connsiteX25" fmla="*/ 2554014 w 9175098"/>
                <a:gd name="connsiteY25" fmla="*/ 279753 h 784249"/>
                <a:gd name="connsiteX26" fmla="*/ 2617076 w 9175098"/>
                <a:gd name="connsiteY26" fmla="*/ 327049 h 784249"/>
                <a:gd name="connsiteX27" fmla="*/ 2695903 w 9175098"/>
                <a:gd name="connsiteY27" fmla="*/ 390112 h 784249"/>
                <a:gd name="connsiteX28" fmla="*/ 2853559 w 9175098"/>
                <a:gd name="connsiteY28" fmla="*/ 405877 h 784249"/>
                <a:gd name="connsiteX29" fmla="*/ 2948152 w 9175098"/>
                <a:gd name="connsiteY29" fmla="*/ 468939 h 784249"/>
                <a:gd name="connsiteX30" fmla="*/ 3058510 w 9175098"/>
                <a:gd name="connsiteY30" fmla="*/ 516236 h 784249"/>
                <a:gd name="connsiteX31" fmla="*/ 3105807 w 9175098"/>
                <a:gd name="connsiteY31" fmla="*/ 532001 h 784249"/>
                <a:gd name="connsiteX32" fmla="*/ 3121572 w 9175098"/>
                <a:gd name="connsiteY32" fmla="*/ 579298 h 784249"/>
                <a:gd name="connsiteX33" fmla="*/ 3168869 w 9175098"/>
                <a:gd name="connsiteY33" fmla="*/ 595063 h 784249"/>
                <a:gd name="connsiteX34" fmla="*/ 3263462 w 9175098"/>
                <a:gd name="connsiteY34" fmla="*/ 642360 h 784249"/>
                <a:gd name="connsiteX35" fmla="*/ 3373821 w 9175098"/>
                <a:gd name="connsiteY35" fmla="*/ 705422 h 784249"/>
                <a:gd name="connsiteX36" fmla="*/ 3421117 w 9175098"/>
                <a:gd name="connsiteY36" fmla="*/ 721187 h 784249"/>
                <a:gd name="connsiteX37" fmla="*/ 3531476 w 9175098"/>
                <a:gd name="connsiteY37" fmla="*/ 736953 h 784249"/>
                <a:gd name="connsiteX38" fmla="*/ 3736428 w 9175098"/>
                <a:gd name="connsiteY38" fmla="*/ 784249 h 784249"/>
                <a:gd name="connsiteX39" fmla="*/ 3862552 w 9175098"/>
                <a:gd name="connsiteY39" fmla="*/ 768484 h 784249"/>
                <a:gd name="connsiteX40" fmla="*/ 3909848 w 9175098"/>
                <a:gd name="connsiteY40" fmla="*/ 736953 h 784249"/>
                <a:gd name="connsiteX41" fmla="*/ 3957145 w 9175098"/>
                <a:gd name="connsiteY41" fmla="*/ 721187 h 784249"/>
                <a:gd name="connsiteX42" fmla="*/ 3988676 w 9175098"/>
                <a:gd name="connsiteY42" fmla="*/ 673891 h 784249"/>
                <a:gd name="connsiteX43" fmla="*/ 4004441 w 9175098"/>
                <a:gd name="connsiteY43" fmla="*/ 626594 h 784249"/>
                <a:gd name="connsiteX44" fmla="*/ 4067503 w 9175098"/>
                <a:gd name="connsiteY44" fmla="*/ 610829 h 784249"/>
                <a:gd name="connsiteX45" fmla="*/ 4114800 w 9175098"/>
                <a:gd name="connsiteY45" fmla="*/ 595063 h 784249"/>
                <a:gd name="connsiteX46" fmla="*/ 4177862 w 9175098"/>
                <a:gd name="connsiteY46" fmla="*/ 579298 h 784249"/>
                <a:gd name="connsiteX47" fmla="*/ 4225159 w 9175098"/>
                <a:gd name="connsiteY47" fmla="*/ 563532 h 784249"/>
                <a:gd name="connsiteX48" fmla="*/ 4303986 w 9175098"/>
                <a:gd name="connsiteY48" fmla="*/ 547767 h 784249"/>
                <a:gd name="connsiteX49" fmla="*/ 4382814 w 9175098"/>
                <a:gd name="connsiteY49" fmla="*/ 516236 h 784249"/>
                <a:gd name="connsiteX50" fmla="*/ 4871545 w 9175098"/>
                <a:gd name="connsiteY50" fmla="*/ 484705 h 784249"/>
                <a:gd name="connsiteX51" fmla="*/ 4966138 w 9175098"/>
                <a:gd name="connsiteY51" fmla="*/ 468939 h 784249"/>
                <a:gd name="connsiteX52" fmla="*/ 5013434 w 9175098"/>
                <a:gd name="connsiteY52" fmla="*/ 453174 h 784249"/>
                <a:gd name="connsiteX53" fmla="*/ 5076497 w 9175098"/>
                <a:gd name="connsiteY53" fmla="*/ 437408 h 784249"/>
                <a:gd name="connsiteX54" fmla="*/ 5722883 w 9175098"/>
                <a:gd name="connsiteY54" fmla="*/ 468939 h 784249"/>
                <a:gd name="connsiteX55" fmla="*/ 6117021 w 9175098"/>
                <a:gd name="connsiteY55" fmla="*/ 532001 h 784249"/>
                <a:gd name="connsiteX56" fmla="*/ 6243145 w 9175098"/>
                <a:gd name="connsiteY56" fmla="*/ 547767 h 784249"/>
                <a:gd name="connsiteX57" fmla="*/ 6306207 w 9175098"/>
                <a:gd name="connsiteY57" fmla="*/ 563532 h 784249"/>
                <a:gd name="connsiteX58" fmla="*/ 6605752 w 9175098"/>
                <a:gd name="connsiteY58" fmla="*/ 595063 h 784249"/>
                <a:gd name="connsiteX59" fmla="*/ 6952593 w 9175098"/>
                <a:gd name="connsiteY59" fmla="*/ 579298 h 784249"/>
                <a:gd name="connsiteX60" fmla="*/ 7488621 w 9175098"/>
                <a:gd name="connsiteY60" fmla="*/ 579298 h 784249"/>
                <a:gd name="connsiteX61" fmla="*/ 7535917 w 9175098"/>
                <a:gd name="connsiteY61" fmla="*/ 595063 h 784249"/>
                <a:gd name="connsiteX62" fmla="*/ 7551683 w 9175098"/>
                <a:gd name="connsiteY62" fmla="*/ 642360 h 784249"/>
                <a:gd name="connsiteX63" fmla="*/ 7646276 w 9175098"/>
                <a:gd name="connsiteY63" fmla="*/ 673891 h 784249"/>
                <a:gd name="connsiteX64" fmla="*/ 7693572 w 9175098"/>
                <a:gd name="connsiteY64" fmla="*/ 689656 h 784249"/>
                <a:gd name="connsiteX65" fmla="*/ 7740869 w 9175098"/>
                <a:gd name="connsiteY65" fmla="*/ 705422 h 784249"/>
                <a:gd name="connsiteX66" fmla="*/ 8489347 w 9175098"/>
                <a:gd name="connsiteY66" fmla="*/ 514068 h 784249"/>
                <a:gd name="connsiteX67" fmla="*/ 8794125 w 9175098"/>
                <a:gd name="connsiteY67" fmla="*/ 361752 h 784249"/>
                <a:gd name="connsiteX68" fmla="*/ 9175098 w 9175098"/>
                <a:gd name="connsiteY68" fmla="*/ 361751 h 784249"/>
                <a:gd name="connsiteX0" fmla="*/ 0 w 9175098"/>
                <a:gd name="connsiteY0" fmla="*/ 752718 h 784249"/>
                <a:gd name="connsiteX1" fmla="*/ 0 w 9175098"/>
                <a:gd name="connsiteY1" fmla="*/ 752718 h 784249"/>
                <a:gd name="connsiteX2" fmla="*/ 157655 w 9175098"/>
                <a:gd name="connsiteY2" fmla="*/ 721187 h 784249"/>
                <a:gd name="connsiteX3" fmla="*/ 204952 w 9175098"/>
                <a:gd name="connsiteY3" fmla="*/ 705422 h 784249"/>
                <a:gd name="connsiteX4" fmla="*/ 252248 w 9175098"/>
                <a:gd name="connsiteY4" fmla="*/ 673891 h 784249"/>
                <a:gd name="connsiteX5" fmla="*/ 409903 w 9175098"/>
                <a:gd name="connsiteY5" fmla="*/ 626594 h 784249"/>
                <a:gd name="connsiteX6" fmla="*/ 457200 w 9175098"/>
                <a:gd name="connsiteY6" fmla="*/ 595063 h 784249"/>
                <a:gd name="connsiteX7" fmla="*/ 551793 w 9175098"/>
                <a:gd name="connsiteY7" fmla="*/ 516236 h 784249"/>
                <a:gd name="connsiteX8" fmla="*/ 599090 w 9175098"/>
                <a:gd name="connsiteY8" fmla="*/ 500470 h 784249"/>
                <a:gd name="connsiteX9" fmla="*/ 614855 w 9175098"/>
                <a:gd name="connsiteY9" fmla="*/ 453174 h 784249"/>
                <a:gd name="connsiteX10" fmla="*/ 709448 w 9175098"/>
                <a:gd name="connsiteY10" fmla="*/ 390112 h 784249"/>
                <a:gd name="connsiteX11" fmla="*/ 756745 w 9175098"/>
                <a:gd name="connsiteY11" fmla="*/ 342815 h 784249"/>
                <a:gd name="connsiteX12" fmla="*/ 804041 w 9175098"/>
                <a:gd name="connsiteY12" fmla="*/ 311284 h 784249"/>
                <a:gd name="connsiteX13" fmla="*/ 851338 w 9175098"/>
                <a:gd name="connsiteY13" fmla="*/ 248222 h 784249"/>
                <a:gd name="connsiteX14" fmla="*/ 914400 w 9175098"/>
                <a:gd name="connsiteY14" fmla="*/ 232456 h 784249"/>
                <a:gd name="connsiteX15" fmla="*/ 961697 w 9175098"/>
                <a:gd name="connsiteY15" fmla="*/ 200925 h 784249"/>
                <a:gd name="connsiteX16" fmla="*/ 1024759 w 9175098"/>
                <a:gd name="connsiteY16" fmla="*/ 185160 h 784249"/>
                <a:gd name="connsiteX17" fmla="*/ 1056290 w 9175098"/>
                <a:gd name="connsiteY17" fmla="*/ 137863 h 784249"/>
                <a:gd name="connsiteX18" fmla="*/ 1103586 w 9175098"/>
                <a:gd name="connsiteY18" fmla="*/ 122098 h 784249"/>
                <a:gd name="connsiteX19" fmla="*/ 1245476 w 9175098"/>
                <a:gd name="connsiteY19" fmla="*/ 106332 h 784249"/>
                <a:gd name="connsiteX20" fmla="*/ 2049517 w 9175098"/>
                <a:gd name="connsiteY20" fmla="*/ 90567 h 784249"/>
                <a:gd name="connsiteX21" fmla="*/ 2144110 w 9175098"/>
                <a:gd name="connsiteY21" fmla="*/ 122098 h 784249"/>
                <a:gd name="connsiteX22" fmla="*/ 2270234 w 9175098"/>
                <a:gd name="connsiteY22" fmla="*/ 169394 h 784249"/>
                <a:gd name="connsiteX23" fmla="*/ 2412124 w 9175098"/>
                <a:gd name="connsiteY23" fmla="*/ 216691 h 784249"/>
                <a:gd name="connsiteX24" fmla="*/ 2459421 w 9175098"/>
                <a:gd name="connsiteY24" fmla="*/ 248222 h 784249"/>
                <a:gd name="connsiteX25" fmla="*/ 2554014 w 9175098"/>
                <a:gd name="connsiteY25" fmla="*/ 279753 h 784249"/>
                <a:gd name="connsiteX26" fmla="*/ 2617076 w 9175098"/>
                <a:gd name="connsiteY26" fmla="*/ 327049 h 784249"/>
                <a:gd name="connsiteX27" fmla="*/ 2695903 w 9175098"/>
                <a:gd name="connsiteY27" fmla="*/ 390112 h 784249"/>
                <a:gd name="connsiteX28" fmla="*/ 2853559 w 9175098"/>
                <a:gd name="connsiteY28" fmla="*/ 405877 h 784249"/>
                <a:gd name="connsiteX29" fmla="*/ 2948152 w 9175098"/>
                <a:gd name="connsiteY29" fmla="*/ 468939 h 784249"/>
                <a:gd name="connsiteX30" fmla="*/ 3058510 w 9175098"/>
                <a:gd name="connsiteY30" fmla="*/ 516236 h 784249"/>
                <a:gd name="connsiteX31" fmla="*/ 3105807 w 9175098"/>
                <a:gd name="connsiteY31" fmla="*/ 532001 h 784249"/>
                <a:gd name="connsiteX32" fmla="*/ 3121572 w 9175098"/>
                <a:gd name="connsiteY32" fmla="*/ 579298 h 784249"/>
                <a:gd name="connsiteX33" fmla="*/ 3168869 w 9175098"/>
                <a:gd name="connsiteY33" fmla="*/ 595063 h 784249"/>
                <a:gd name="connsiteX34" fmla="*/ 3263462 w 9175098"/>
                <a:gd name="connsiteY34" fmla="*/ 642360 h 784249"/>
                <a:gd name="connsiteX35" fmla="*/ 3373821 w 9175098"/>
                <a:gd name="connsiteY35" fmla="*/ 705422 h 784249"/>
                <a:gd name="connsiteX36" fmla="*/ 3421117 w 9175098"/>
                <a:gd name="connsiteY36" fmla="*/ 721187 h 784249"/>
                <a:gd name="connsiteX37" fmla="*/ 3531476 w 9175098"/>
                <a:gd name="connsiteY37" fmla="*/ 736953 h 784249"/>
                <a:gd name="connsiteX38" fmla="*/ 3736428 w 9175098"/>
                <a:gd name="connsiteY38" fmla="*/ 784249 h 784249"/>
                <a:gd name="connsiteX39" fmla="*/ 3862552 w 9175098"/>
                <a:gd name="connsiteY39" fmla="*/ 768484 h 784249"/>
                <a:gd name="connsiteX40" fmla="*/ 3909848 w 9175098"/>
                <a:gd name="connsiteY40" fmla="*/ 736953 h 784249"/>
                <a:gd name="connsiteX41" fmla="*/ 3957145 w 9175098"/>
                <a:gd name="connsiteY41" fmla="*/ 721187 h 784249"/>
                <a:gd name="connsiteX42" fmla="*/ 3988676 w 9175098"/>
                <a:gd name="connsiteY42" fmla="*/ 673891 h 784249"/>
                <a:gd name="connsiteX43" fmla="*/ 4004441 w 9175098"/>
                <a:gd name="connsiteY43" fmla="*/ 626594 h 784249"/>
                <a:gd name="connsiteX44" fmla="*/ 4067503 w 9175098"/>
                <a:gd name="connsiteY44" fmla="*/ 610829 h 784249"/>
                <a:gd name="connsiteX45" fmla="*/ 4114800 w 9175098"/>
                <a:gd name="connsiteY45" fmla="*/ 595063 h 784249"/>
                <a:gd name="connsiteX46" fmla="*/ 4177862 w 9175098"/>
                <a:gd name="connsiteY46" fmla="*/ 579298 h 784249"/>
                <a:gd name="connsiteX47" fmla="*/ 4225159 w 9175098"/>
                <a:gd name="connsiteY47" fmla="*/ 563532 h 784249"/>
                <a:gd name="connsiteX48" fmla="*/ 4303986 w 9175098"/>
                <a:gd name="connsiteY48" fmla="*/ 547767 h 784249"/>
                <a:gd name="connsiteX49" fmla="*/ 4382814 w 9175098"/>
                <a:gd name="connsiteY49" fmla="*/ 516236 h 784249"/>
                <a:gd name="connsiteX50" fmla="*/ 4871545 w 9175098"/>
                <a:gd name="connsiteY50" fmla="*/ 484705 h 784249"/>
                <a:gd name="connsiteX51" fmla="*/ 4966138 w 9175098"/>
                <a:gd name="connsiteY51" fmla="*/ 468939 h 784249"/>
                <a:gd name="connsiteX52" fmla="*/ 5013434 w 9175098"/>
                <a:gd name="connsiteY52" fmla="*/ 453174 h 784249"/>
                <a:gd name="connsiteX53" fmla="*/ 5076497 w 9175098"/>
                <a:gd name="connsiteY53" fmla="*/ 437408 h 784249"/>
                <a:gd name="connsiteX54" fmla="*/ 5722883 w 9175098"/>
                <a:gd name="connsiteY54" fmla="*/ 468939 h 784249"/>
                <a:gd name="connsiteX55" fmla="*/ 6117021 w 9175098"/>
                <a:gd name="connsiteY55" fmla="*/ 532001 h 784249"/>
                <a:gd name="connsiteX56" fmla="*/ 6243145 w 9175098"/>
                <a:gd name="connsiteY56" fmla="*/ 547767 h 784249"/>
                <a:gd name="connsiteX57" fmla="*/ 6306207 w 9175098"/>
                <a:gd name="connsiteY57" fmla="*/ 563532 h 784249"/>
                <a:gd name="connsiteX58" fmla="*/ 6605752 w 9175098"/>
                <a:gd name="connsiteY58" fmla="*/ 595063 h 784249"/>
                <a:gd name="connsiteX59" fmla="*/ 6952593 w 9175098"/>
                <a:gd name="connsiteY59" fmla="*/ 579298 h 784249"/>
                <a:gd name="connsiteX60" fmla="*/ 7488621 w 9175098"/>
                <a:gd name="connsiteY60" fmla="*/ 579298 h 784249"/>
                <a:gd name="connsiteX61" fmla="*/ 7535917 w 9175098"/>
                <a:gd name="connsiteY61" fmla="*/ 595063 h 784249"/>
                <a:gd name="connsiteX62" fmla="*/ 7551683 w 9175098"/>
                <a:gd name="connsiteY62" fmla="*/ 642360 h 784249"/>
                <a:gd name="connsiteX63" fmla="*/ 7646276 w 9175098"/>
                <a:gd name="connsiteY63" fmla="*/ 673891 h 784249"/>
                <a:gd name="connsiteX64" fmla="*/ 7693572 w 9175098"/>
                <a:gd name="connsiteY64" fmla="*/ 689656 h 784249"/>
                <a:gd name="connsiteX65" fmla="*/ 8032179 w 9175098"/>
                <a:gd name="connsiteY65" fmla="*/ 590229 h 784249"/>
                <a:gd name="connsiteX66" fmla="*/ 8489347 w 9175098"/>
                <a:gd name="connsiteY66" fmla="*/ 514068 h 784249"/>
                <a:gd name="connsiteX67" fmla="*/ 8794125 w 9175098"/>
                <a:gd name="connsiteY67" fmla="*/ 361752 h 784249"/>
                <a:gd name="connsiteX68" fmla="*/ 9175098 w 9175098"/>
                <a:gd name="connsiteY68" fmla="*/ 361751 h 7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175098" h="784249">
                  <a:moveTo>
                    <a:pt x="0" y="752718"/>
                  </a:moveTo>
                  <a:lnTo>
                    <a:pt x="0" y="752718"/>
                  </a:lnTo>
                  <a:cubicBezTo>
                    <a:pt x="52552" y="742208"/>
                    <a:pt x="105435" y="733238"/>
                    <a:pt x="157655" y="721187"/>
                  </a:cubicBezTo>
                  <a:cubicBezTo>
                    <a:pt x="173848" y="717450"/>
                    <a:pt x="190088" y="712854"/>
                    <a:pt x="204952" y="705422"/>
                  </a:cubicBezTo>
                  <a:cubicBezTo>
                    <a:pt x="221899" y="696948"/>
                    <a:pt x="234933" y="681586"/>
                    <a:pt x="252248" y="673891"/>
                  </a:cubicBezTo>
                  <a:cubicBezTo>
                    <a:pt x="301594" y="651959"/>
                    <a:pt x="357495" y="639696"/>
                    <a:pt x="409903" y="626594"/>
                  </a:cubicBezTo>
                  <a:cubicBezTo>
                    <a:pt x="425669" y="616084"/>
                    <a:pt x="442644" y="607193"/>
                    <a:pt x="457200" y="595063"/>
                  </a:cubicBezTo>
                  <a:cubicBezTo>
                    <a:pt x="509499" y="551481"/>
                    <a:pt x="493081" y="545592"/>
                    <a:pt x="551793" y="516236"/>
                  </a:cubicBezTo>
                  <a:cubicBezTo>
                    <a:pt x="566657" y="508804"/>
                    <a:pt x="583324" y="505725"/>
                    <a:pt x="599090" y="500470"/>
                  </a:cubicBezTo>
                  <a:cubicBezTo>
                    <a:pt x="604345" y="484705"/>
                    <a:pt x="603104" y="464925"/>
                    <a:pt x="614855" y="453174"/>
                  </a:cubicBezTo>
                  <a:cubicBezTo>
                    <a:pt x="641651" y="426378"/>
                    <a:pt x="682652" y="416908"/>
                    <a:pt x="709448" y="390112"/>
                  </a:cubicBezTo>
                  <a:cubicBezTo>
                    <a:pt x="725214" y="374346"/>
                    <a:pt x="739617" y="357089"/>
                    <a:pt x="756745" y="342815"/>
                  </a:cubicBezTo>
                  <a:cubicBezTo>
                    <a:pt x="771301" y="330685"/>
                    <a:pt x="790643" y="324682"/>
                    <a:pt x="804041" y="311284"/>
                  </a:cubicBezTo>
                  <a:cubicBezTo>
                    <a:pt x="822621" y="292704"/>
                    <a:pt x="829956" y="263495"/>
                    <a:pt x="851338" y="248222"/>
                  </a:cubicBezTo>
                  <a:cubicBezTo>
                    <a:pt x="868970" y="235628"/>
                    <a:pt x="893379" y="237711"/>
                    <a:pt x="914400" y="232456"/>
                  </a:cubicBezTo>
                  <a:cubicBezTo>
                    <a:pt x="930166" y="221946"/>
                    <a:pt x="944281" y="208389"/>
                    <a:pt x="961697" y="200925"/>
                  </a:cubicBezTo>
                  <a:cubicBezTo>
                    <a:pt x="981613" y="192390"/>
                    <a:pt x="1006730" y="197179"/>
                    <a:pt x="1024759" y="185160"/>
                  </a:cubicBezTo>
                  <a:cubicBezTo>
                    <a:pt x="1040525" y="174650"/>
                    <a:pt x="1041494" y="149700"/>
                    <a:pt x="1056290" y="137863"/>
                  </a:cubicBezTo>
                  <a:cubicBezTo>
                    <a:pt x="1069267" y="127482"/>
                    <a:pt x="1087194" y="124830"/>
                    <a:pt x="1103586" y="122098"/>
                  </a:cubicBezTo>
                  <a:cubicBezTo>
                    <a:pt x="1150526" y="114275"/>
                    <a:pt x="1198179" y="111587"/>
                    <a:pt x="1245476" y="106332"/>
                  </a:cubicBezTo>
                  <a:cubicBezTo>
                    <a:pt x="1564472" y="0"/>
                    <a:pt x="1306841" y="74063"/>
                    <a:pt x="2049517" y="90567"/>
                  </a:cubicBezTo>
                  <a:cubicBezTo>
                    <a:pt x="2081048" y="101077"/>
                    <a:pt x="2113251" y="109754"/>
                    <a:pt x="2144110" y="122098"/>
                  </a:cubicBezTo>
                  <a:cubicBezTo>
                    <a:pt x="2185763" y="138759"/>
                    <a:pt x="2226980" y="157036"/>
                    <a:pt x="2270234" y="169394"/>
                  </a:cubicBezTo>
                  <a:cubicBezTo>
                    <a:pt x="2340483" y="189465"/>
                    <a:pt x="2339651" y="180455"/>
                    <a:pt x="2412124" y="216691"/>
                  </a:cubicBezTo>
                  <a:cubicBezTo>
                    <a:pt x="2429072" y="225165"/>
                    <a:pt x="2442106" y="240527"/>
                    <a:pt x="2459421" y="248222"/>
                  </a:cubicBezTo>
                  <a:cubicBezTo>
                    <a:pt x="2489793" y="261721"/>
                    <a:pt x="2554014" y="279753"/>
                    <a:pt x="2554014" y="279753"/>
                  </a:cubicBezTo>
                  <a:cubicBezTo>
                    <a:pt x="2575035" y="295518"/>
                    <a:pt x="2596890" y="310228"/>
                    <a:pt x="2617076" y="327049"/>
                  </a:cubicBezTo>
                  <a:cubicBezTo>
                    <a:pt x="2640574" y="346631"/>
                    <a:pt x="2663557" y="382648"/>
                    <a:pt x="2695903" y="390112"/>
                  </a:cubicBezTo>
                  <a:cubicBezTo>
                    <a:pt x="2747365" y="401988"/>
                    <a:pt x="2801007" y="400622"/>
                    <a:pt x="2853559" y="405877"/>
                  </a:cubicBezTo>
                  <a:cubicBezTo>
                    <a:pt x="2885090" y="426898"/>
                    <a:pt x="2912201" y="456955"/>
                    <a:pt x="2948152" y="468939"/>
                  </a:cubicBezTo>
                  <a:cubicBezTo>
                    <a:pt x="3059082" y="505917"/>
                    <a:pt x="2922122" y="457785"/>
                    <a:pt x="3058510" y="516236"/>
                  </a:cubicBezTo>
                  <a:cubicBezTo>
                    <a:pt x="3073785" y="522782"/>
                    <a:pt x="3090041" y="526746"/>
                    <a:pt x="3105807" y="532001"/>
                  </a:cubicBezTo>
                  <a:cubicBezTo>
                    <a:pt x="3111062" y="547767"/>
                    <a:pt x="3109821" y="567547"/>
                    <a:pt x="3121572" y="579298"/>
                  </a:cubicBezTo>
                  <a:cubicBezTo>
                    <a:pt x="3133323" y="591049"/>
                    <a:pt x="3154005" y="587631"/>
                    <a:pt x="3168869" y="595063"/>
                  </a:cubicBezTo>
                  <a:cubicBezTo>
                    <a:pt x="3291125" y="656190"/>
                    <a:pt x="3144572" y="602729"/>
                    <a:pt x="3263462" y="642360"/>
                  </a:cubicBezTo>
                  <a:cubicBezTo>
                    <a:pt x="3312612" y="716084"/>
                    <a:pt x="3272517" y="680096"/>
                    <a:pt x="3373821" y="705422"/>
                  </a:cubicBezTo>
                  <a:cubicBezTo>
                    <a:pt x="3389943" y="709452"/>
                    <a:pt x="3404822" y="717928"/>
                    <a:pt x="3421117" y="721187"/>
                  </a:cubicBezTo>
                  <a:cubicBezTo>
                    <a:pt x="3457555" y="728475"/>
                    <a:pt x="3494882" y="730495"/>
                    <a:pt x="3531476" y="736953"/>
                  </a:cubicBezTo>
                  <a:cubicBezTo>
                    <a:pt x="3679333" y="763046"/>
                    <a:pt x="3646380" y="754234"/>
                    <a:pt x="3736428" y="784249"/>
                  </a:cubicBezTo>
                  <a:cubicBezTo>
                    <a:pt x="3778469" y="778994"/>
                    <a:pt x="3821676" y="779632"/>
                    <a:pt x="3862552" y="768484"/>
                  </a:cubicBezTo>
                  <a:cubicBezTo>
                    <a:pt x="3880832" y="763499"/>
                    <a:pt x="3892901" y="745427"/>
                    <a:pt x="3909848" y="736953"/>
                  </a:cubicBezTo>
                  <a:cubicBezTo>
                    <a:pt x="3924712" y="729521"/>
                    <a:pt x="3941379" y="726442"/>
                    <a:pt x="3957145" y="721187"/>
                  </a:cubicBezTo>
                  <a:cubicBezTo>
                    <a:pt x="3967655" y="705422"/>
                    <a:pt x="3980202" y="690838"/>
                    <a:pt x="3988676" y="673891"/>
                  </a:cubicBezTo>
                  <a:cubicBezTo>
                    <a:pt x="3996108" y="659027"/>
                    <a:pt x="3991464" y="636975"/>
                    <a:pt x="4004441" y="626594"/>
                  </a:cubicBezTo>
                  <a:cubicBezTo>
                    <a:pt x="4021360" y="613058"/>
                    <a:pt x="4046669" y="616782"/>
                    <a:pt x="4067503" y="610829"/>
                  </a:cubicBezTo>
                  <a:cubicBezTo>
                    <a:pt x="4083482" y="606264"/>
                    <a:pt x="4098821" y="599628"/>
                    <a:pt x="4114800" y="595063"/>
                  </a:cubicBezTo>
                  <a:cubicBezTo>
                    <a:pt x="4135634" y="589110"/>
                    <a:pt x="4157028" y="585251"/>
                    <a:pt x="4177862" y="579298"/>
                  </a:cubicBezTo>
                  <a:cubicBezTo>
                    <a:pt x="4193841" y="574733"/>
                    <a:pt x="4209037" y="567563"/>
                    <a:pt x="4225159" y="563532"/>
                  </a:cubicBezTo>
                  <a:cubicBezTo>
                    <a:pt x="4251155" y="557033"/>
                    <a:pt x="4277710" y="553022"/>
                    <a:pt x="4303986" y="547767"/>
                  </a:cubicBezTo>
                  <a:cubicBezTo>
                    <a:pt x="4330262" y="537257"/>
                    <a:pt x="4355966" y="525185"/>
                    <a:pt x="4382814" y="516236"/>
                  </a:cubicBezTo>
                  <a:cubicBezTo>
                    <a:pt x="4527150" y="468124"/>
                    <a:pt x="4794289" y="487566"/>
                    <a:pt x="4871545" y="484705"/>
                  </a:cubicBezTo>
                  <a:cubicBezTo>
                    <a:pt x="4903076" y="479450"/>
                    <a:pt x="4934933" y="475873"/>
                    <a:pt x="4966138" y="468939"/>
                  </a:cubicBezTo>
                  <a:cubicBezTo>
                    <a:pt x="4982360" y="465334"/>
                    <a:pt x="4997455" y="457739"/>
                    <a:pt x="5013434" y="453174"/>
                  </a:cubicBezTo>
                  <a:cubicBezTo>
                    <a:pt x="5034268" y="447221"/>
                    <a:pt x="5055476" y="442663"/>
                    <a:pt x="5076497" y="437408"/>
                  </a:cubicBezTo>
                  <a:cubicBezTo>
                    <a:pt x="5413972" y="448295"/>
                    <a:pt x="5469156" y="439089"/>
                    <a:pt x="5722883" y="468939"/>
                  </a:cubicBezTo>
                  <a:cubicBezTo>
                    <a:pt x="5927672" y="493032"/>
                    <a:pt x="5797886" y="492108"/>
                    <a:pt x="6117021" y="532001"/>
                  </a:cubicBezTo>
                  <a:cubicBezTo>
                    <a:pt x="6159062" y="537256"/>
                    <a:pt x="6201353" y="540802"/>
                    <a:pt x="6243145" y="547767"/>
                  </a:cubicBezTo>
                  <a:cubicBezTo>
                    <a:pt x="6264518" y="551329"/>
                    <a:pt x="6284791" y="560237"/>
                    <a:pt x="6306207" y="563532"/>
                  </a:cubicBezTo>
                  <a:cubicBezTo>
                    <a:pt x="6346338" y="569706"/>
                    <a:pt x="6571935" y="591681"/>
                    <a:pt x="6605752" y="595063"/>
                  </a:cubicBezTo>
                  <a:lnTo>
                    <a:pt x="6952593" y="579298"/>
                  </a:lnTo>
                  <a:cubicBezTo>
                    <a:pt x="7405877" y="560797"/>
                    <a:pt x="7240194" y="543807"/>
                    <a:pt x="7488621" y="579298"/>
                  </a:cubicBezTo>
                  <a:cubicBezTo>
                    <a:pt x="7504386" y="584553"/>
                    <a:pt x="7524166" y="583312"/>
                    <a:pt x="7535917" y="595063"/>
                  </a:cubicBezTo>
                  <a:cubicBezTo>
                    <a:pt x="7547668" y="606814"/>
                    <a:pt x="7538160" y="632701"/>
                    <a:pt x="7551683" y="642360"/>
                  </a:cubicBezTo>
                  <a:cubicBezTo>
                    <a:pt x="7578729" y="661678"/>
                    <a:pt x="7614745" y="663381"/>
                    <a:pt x="7646276" y="673891"/>
                  </a:cubicBezTo>
                  <a:cubicBezTo>
                    <a:pt x="7662041" y="679146"/>
                    <a:pt x="7629255" y="703600"/>
                    <a:pt x="7693572" y="689656"/>
                  </a:cubicBezTo>
                  <a:cubicBezTo>
                    <a:pt x="7757889" y="675712"/>
                    <a:pt x="7919310" y="623371"/>
                    <a:pt x="8032179" y="590229"/>
                  </a:cubicBezTo>
                  <a:cubicBezTo>
                    <a:pt x="8164808" y="560964"/>
                    <a:pt x="8313804" y="571346"/>
                    <a:pt x="8489347" y="514068"/>
                  </a:cubicBezTo>
                  <a:lnTo>
                    <a:pt x="8794125" y="361752"/>
                  </a:lnTo>
                  <a:lnTo>
                    <a:pt x="9175098" y="361751"/>
                  </a:lnTo>
                </a:path>
              </a:pathLst>
            </a:custGeom>
            <a:ln w="152400">
              <a:solidFill>
                <a:srgbClr val="FFFF00"/>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p>
          </p:txBody>
        </p:sp>
      </p:grpSp>
      <p:grpSp>
        <p:nvGrpSpPr>
          <p:cNvPr id="3" name="Group 15"/>
          <p:cNvGrpSpPr/>
          <p:nvPr/>
        </p:nvGrpSpPr>
        <p:grpSpPr>
          <a:xfrm>
            <a:off x="34260" y="405825"/>
            <a:ext cx="9042112" cy="584775"/>
            <a:chOff x="34260" y="405825"/>
            <a:chExt cx="9042112" cy="584775"/>
          </a:xfrm>
        </p:grpSpPr>
        <p:sp>
          <p:nvSpPr>
            <p:cNvPr id="31747" name="TextBox 2"/>
            <p:cNvSpPr txBox="1">
              <a:spLocks noChangeArrowheads="1"/>
            </p:cNvSpPr>
            <p:nvPr/>
          </p:nvSpPr>
          <p:spPr bwMode="auto">
            <a:xfrm>
              <a:off x="34260" y="405825"/>
              <a:ext cx="1184940" cy="584775"/>
            </a:xfrm>
            <a:prstGeom prst="rect">
              <a:avLst/>
            </a:prstGeom>
            <a:noFill/>
            <a:ln w="9525">
              <a:noFill/>
              <a:miter lim="800000"/>
              <a:headEnd/>
              <a:tailEnd/>
            </a:ln>
          </p:spPr>
          <p:txBody>
            <a:bodyPr wrap="none">
              <a:spAutoFit/>
            </a:bodyPr>
            <a:lstStyle/>
            <a:p>
              <a:r>
                <a:rPr lang="en-US" sz="3200" b="1" dirty="0"/>
                <a:t>North</a:t>
              </a:r>
            </a:p>
          </p:txBody>
        </p:sp>
        <p:sp>
          <p:nvSpPr>
            <p:cNvPr id="31748" name="TextBox 3"/>
            <p:cNvSpPr txBox="1">
              <a:spLocks noChangeArrowheads="1"/>
            </p:cNvSpPr>
            <p:nvPr/>
          </p:nvSpPr>
          <p:spPr bwMode="auto">
            <a:xfrm>
              <a:off x="7894638" y="405825"/>
              <a:ext cx="1181734" cy="584775"/>
            </a:xfrm>
            <a:prstGeom prst="rect">
              <a:avLst/>
            </a:prstGeom>
            <a:noFill/>
            <a:ln w="9525">
              <a:noFill/>
              <a:miter lim="800000"/>
              <a:headEnd/>
              <a:tailEnd/>
            </a:ln>
          </p:spPr>
          <p:txBody>
            <a:bodyPr wrap="none">
              <a:spAutoFit/>
            </a:bodyPr>
            <a:lstStyle/>
            <a:p>
              <a:r>
                <a:rPr lang="en-US" sz="3200" b="1" dirty="0"/>
                <a:t>South</a:t>
              </a:r>
            </a:p>
          </p:txBody>
        </p:sp>
        <p:cxnSp>
          <p:nvCxnSpPr>
            <p:cNvPr id="15" name="Straight Arrow Connector 14"/>
            <p:cNvCxnSpPr>
              <a:stCxn id="31747" idx="3"/>
              <a:endCxn id="31748" idx="1"/>
            </p:cNvCxnSpPr>
            <p:nvPr/>
          </p:nvCxnSpPr>
          <p:spPr>
            <a:xfrm>
              <a:off x="1219200" y="698213"/>
              <a:ext cx="6675438"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2000" fill="hold"/>
                                        <p:tgtEl>
                                          <p:spTgt spid="31746"/>
                                        </p:tgtEl>
                                        <p:attrNameLst>
                                          <p:attrName>ppt_w</p:attrName>
                                        </p:attrNameLst>
                                      </p:cBhvr>
                                      <p:tavLst>
                                        <p:tav tm="0">
                                          <p:val>
                                            <p:fltVal val="0"/>
                                          </p:val>
                                        </p:tav>
                                        <p:tav tm="100000">
                                          <p:val>
                                            <p:strVal val="#ppt_w"/>
                                          </p:val>
                                        </p:tav>
                                      </p:tavLst>
                                    </p:anim>
                                    <p:anim calcmode="lin" valueType="num">
                                      <p:cBhvr>
                                        <p:cTn id="8" dur="2000" fill="hold"/>
                                        <p:tgtEl>
                                          <p:spTgt spid="31746"/>
                                        </p:tgtEl>
                                        <p:attrNameLst>
                                          <p:attrName>ppt_h</p:attrName>
                                        </p:attrNameLst>
                                      </p:cBhvr>
                                      <p:tavLst>
                                        <p:tav tm="0">
                                          <p:val>
                                            <p:fltVal val="0"/>
                                          </p:val>
                                        </p:tav>
                                        <p:tav tm="100000">
                                          <p:val>
                                            <p:strVal val="#ppt_h"/>
                                          </p:val>
                                        </p:tav>
                                      </p:tavLst>
                                    </p:anim>
                                    <p:animEffect transition="in" filter="fade">
                                      <p:cBhvr>
                                        <p:cTn id="9" dur="2000"/>
                                        <p:tgtEl>
                                          <p:spTgt spid="31746"/>
                                        </p:tgtEl>
                                      </p:cBhvr>
                                    </p:animEffect>
                                  </p:childTnLst>
                                </p:cTn>
                              </p:par>
                              <p:par>
                                <p:cTn id="10" presetID="42" presetClass="path" presetSubtype="0" accel="50000" decel="50000" fill="hold" nodeType="withEffect">
                                  <p:stCondLst>
                                    <p:cond delay="0"/>
                                  </p:stCondLst>
                                  <p:childTnLst>
                                    <p:animMotion origin="layout" path="M 3.33333E-6 0 L 0.23125 0.31389 " pathEditMode="relative" rAng="0" ptsTypes="AA">
                                      <p:cBhvr>
                                        <p:cTn id="11" dur="2000" fill="hold"/>
                                        <p:tgtEl>
                                          <p:spTgt spid="31746"/>
                                        </p:tgtEl>
                                        <p:attrNameLst>
                                          <p:attrName>ppt_x</p:attrName>
                                          <p:attrName>ppt_y</p:attrName>
                                        </p:attrNameLst>
                                      </p:cBhvr>
                                      <p:rCtr x="116" y="157"/>
                                    </p:animMotion>
                                  </p:childTnLst>
                                </p:cTn>
                              </p:par>
                              <p:par>
                                <p:cTn id="12" presetID="8" presetClass="emph" presetSubtype="0" fill="hold" nodeType="withEffect">
                                  <p:stCondLst>
                                    <p:cond delay="0"/>
                                  </p:stCondLst>
                                  <p:childTnLst>
                                    <p:animRot by="-2700000">
                                      <p:cBhvr>
                                        <p:cTn id="13" dur="2000" fill="hold"/>
                                        <p:tgtEl>
                                          <p:spTgt spid="31746"/>
                                        </p:tgtEl>
                                        <p:attrNameLst>
                                          <p:attrName>r</p:attrName>
                                        </p:attrNameLst>
                                      </p:cBhvr>
                                    </p:animRot>
                                  </p:childTnLst>
                                </p:cTn>
                              </p:par>
                            </p:childTnLst>
                          </p:cTn>
                        </p:par>
                        <p:par>
                          <p:cTn id="14" fill="hold">
                            <p:stCondLst>
                              <p:cond delay="2000"/>
                            </p:stCondLst>
                            <p:childTnLst>
                              <p:par>
                                <p:cTn id="15" presetID="10" presetClass="exit" presetSubtype="0" fill="hold" nodeType="afterEffect">
                                  <p:stCondLst>
                                    <p:cond delay="0"/>
                                  </p:stCondLst>
                                  <p:childTnLst>
                                    <p:animEffect transition="out" filter="fade">
                                      <p:cBhvr>
                                        <p:cTn id="16" dur="1000"/>
                                        <p:tgtEl>
                                          <p:spTgt spid="22"/>
                                        </p:tgtEl>
                                      </p:cBhvr>
                                    </p:animEffect>
                                    <p:set>
                                      <p:cBhvr>
                                        <p:cTn id="17" dur="1" fill="hold">
                                          <p:stCondLst>
                                            <p:cond delay="9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1750"/>
                                        </p:tgtEl>
                                        <p:attrNameLst>
                                          <p:attrName>style.visibility</p:attrName>
                                        </p:attrNameLst>
                                      </p:cBhvr>
                                      <p:to>
                                        <p:strVal val="visible"/>
                                      </p:to>
                                    </p:set>
                                    <p:anim calcmode="lin" valueType="num">
                                      <p:cBhvr>
                                        <p:cTn id="27" dur="1000" fill="hold"/>
                                        <p:tgtEl>
                                          <p:spTgt spid="31750"/>
                                        </p:tgtEl>
                                        <p:attrNameLst>
                                          <p:attrName>ppt_w</p:attrName>
                                        </p:attrNameLst>
                                      </p:cBhvr>
                                      <p:tavLst>
                                        <p:tav tm="0">
                                          <p:val>
                                            <p:fltVal val="0"/>
                                          </p:val>
                                        </p:tav>
                                        <p:tav tm="100000">
                                          <p:val>
                                            <p:strVal val="#ppt_w"/>
                                          </p:val>
                                        </p:tav>
                                      </p:tavLst>
                                    </p:anim>
                                    <p:anim calcmode="lin" valueType="num">
                                      <p:cBhvr>
                                        <p:cTn id="28" dur="1000" fill="hold"/>
                                        <p:tgtEl>
                                          <p:spTgt spid="31750"/>
                                        </p:tgtEl>
                                        <p:attrNameLst>
                                          <p:attrName>ppt_h</p:attrName>
                                        </p:attrNameLst>
                                      </p:cBhvr>
                                      <p:tavLst>
                                        <p:tav tm="0">
                                          <p:val>
                                            <p:fltVal val="0"/>
                                          </p:val>
                                        </p:tav>
                                        <p:tav tm="100000">
                                          <p:val>
                                            <p:strVal val="#ppt_h"/>
                                          </p:val>
                                        </p:tav>
                                      </p:tavLst>
                                    </p:anim>
                                    <p:animEffect transition="in" filter="fade">
                                      <p:cBhvr>
                                        <p:cTn id="29" dur="1000"/>
                                        <p:tgtEl>
                                          <p:spTgt spid="317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2000"/>
                                        <p:tgtEl>
                                          <p:spTgt spid="2"/>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2914"/>
            <a:ext cx="9144000" cy="6870914"/>
            <a:chOff x="0" y="-12914"/>
            <a:chExt cx="9144000" cy="6870914"/>
          </a:xfrm>
        </p:grpSpPr>
        <p:pic>
          <p:nvPicPr>
            <p:cNvPr id="17" name="Picture 4" descr="http://www2.nau.edu/rcb7/namQ.jpg"/>
            <p:cNvPicPr>
              <a:picLocks noChangeAspect="1" noChangeArrowheads="1"/>
            </p:cNvPicPr>
            <p:nvPr/>
          </p:nvPicPr>
          <p:blipFill>
            <a:blip r:embed="rId2" cstate="print"/>
            <a:srcRect t="12024" b="10339"/>
            <a:stretch>
              <a:fillRect/>
            </a:stretch>
          </p:blipFill>
          <p:spPr bwMode="auto">
            <a:xfrm>
              <a:off x="0" y="0"/>
              <a:ext cx="9144000" cy="6858000"/>
            </a:xfrm>
            <a:prstGeom prst="rect">
              <a:avLst/>
            </a:prstGeom>
            <a:noFill/>
            <a:ln w="9525">
              <a:noFill/>
              <a:miter lim="800000"/>
              <a:headEnd/>
              <a:tailEnd/>
            </a:ln>
          </p:spPr>
        </p:pic>
        <p:sp>
          <p:nvSpPr>
            <p:cNvPr id="18" name="Rectangle 3"/>
            <p:cNvSpPr>
              <a:spLocks noChangeArrowheads="1"/>
            </p:cNvSpPr>
            <p:nvPr/>
          </p:nvSpPr>
          <p:spPr bwMode="auto">
            <a:xfrm>
              <a:off x="6173956" y="6550223"/>
              <a:ext cx="2970044" cy="307777"/>
            </a:xfrm>
            <a:prstGeom prst="rect">
              <a:avLst/>
            </a:prstGeom>
            <a:solidFill>
              <a:schemeClr val="tx2">
                <a:lumMod val="60000"/>
                <a:lumOff val="40000"/>
              </a:schemeClr>
            </a:solidFill>
            <a:ln w="9525">
              <a:noFill/>
              <a:miter lim="800000"/>
              <a:headEnd/>
              <a:tailEnd/>
            </a:ln>
          </p:spPr>
          <p:txBody>
            <a:bodyPr wrap="none">
              <a:spAutoFit/>
            </a:bodyPr>
            <a:lstStyle/>
            <a:p>
              <a:r>
                <a:rPr lang="en-US" sz="1400" dirty="0">
                  <a:latin typeface="Calibri" pitchFamily="34" charset="0"/>
                </a:rPr>
                <a:t>http://www2.nau.edu/rcb7/namQ.jpg</a:t>
              </a:r>
            </a:p>
          </p:txBody>
        </p:sp>
        <p:sp>
          <p:nvSpPr>
            <p:cNvPr id="19" name="Freeform 18"/>
            <p:cNvSpPr/>
            <p:nvPr/>
          </p:nvSpPr>
          <p:spPr>
            <a:xfrm>
              <a:off x="1066800" y="-12914"/>
              <a:ext cx="2524932" cy="4786392"/>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932" h="4786392">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cubicBezTo>
                    <a:pt x="1822342" y="2970507"/>
                    <a:pt x="1843007" y="3115158"/>
                    <a:pt x="1905000" y="3298555"/>
                  </a:cubicBezTo>
                  <a:cubicBezTo>
                    <a:pt x="1966993" y="3481952"/>
                    <a:pt x="2080647" y="3639518"/>
                    <a:pt x="2183969" y="3887491"/>
                  </a:cubicBezTo>
                  <a:cubicBezTo>
                    <a:pt x="2287291" y="4135464"/>
                    <a:pt x="2475854" y="4646907"/>
                    <a:pt x="2524932" y="4786392"/>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3962400" y="3733800"/>
              <a:ext cx="2822439" cy="769441"/>
            </a:xfrm>
            <a:prstGeom prst="rect">
              <a:avLst/>
            </a:prstGeom>
            <a:solidFill>
              <a:schemeClr val="bg1"/>
            </a:solid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cxnSp>
          <p:nvCxnSpPr>
            <p:cNvPr id="21" name="Straight Connector 20"/>
            <p:cNvCxnSpPr/>
            <p:nvPr/>
          </p:nvCxnSpPr>
          <p:spPr>
            <a:xfrm>
              <a:off x="2590800" y="1219200"/>
              <a:ext cx="228600" cy="106680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22" name="TextBox 21"/>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sp>
          <p:nvSpPr>
            <p:cNvPr id="23" name="TextBox 22"/>
            <p:cNvSpPr txBox="1"/>
            <p:nvPr/>
          </p:nvSpPr>
          <p:spPr>
            <a:xfrm>
              <a:off x="3124200" y="1524000"/>
              <a:ext cx="2316083" cy="584775"/>
            </a:xfrm>
            <a:prstGeom prst="rect">
              <a:avLst/>
            </a:prstGeom>
            <a:noFill/>
          </p:spPr>
          <p:txBody>
            <a:bodyPr wrap="none" rtlCol="0">
              <a:spAutoFit/>
            </a:bodyPr>
            <a:lstStyle/>
            <a:p>
              <a:pPr marL="0"/>
              <a:r>
                <a:rPr lang="en-US" sz="3200" b="1" dirty="0" smtClean="0">
                  <a:solidFill>
                    <a:srgbClr val="FF0000"/>
                  </a:solidFill>
                </a:rPr>
                <a:t>surface view</a:t>
              </a:r>
            </a:p>
          </p:txBody>
        </p:sp>
      </p:grpSp>
      <p:pic>
        <p:nvPicPr>
          <p:cNvPr id="2" name="Picture 2"/>
          <p:cNvPicPr>
            <a:picLocks noChangeAspect="1" noChangeArrowheads="1"/>
          </p:cNvPicPr>
          <p:nvPr/>
        </p:nvPicPr>
        <p:blipFill>
          <a:blip r:embed="rId3" cstate="print"/>
          <a:srcRect l="20000" t="9000" r="5000" b="6000"/>
          <a:stretch>
            <a:fillRect/>
          </a:stretch>
        </p:blipFill>
        <p:spPr bwMode="auto">
          <a:xfrm>
            <a:off x="18288" y="18288"/>
            <a:ext cx="9144000" cy="6858000"/>
          </a:xfrm>
          <a:prstGeom prst="rect">
            <a:avLst/>
          </a:prstGeom>
          <a:solidFill>
            <a:srgbClr val="00B0F0"/>
          </a:solidFill>
          <a:ln w="9525">
            <a:noFill/>
            <a:miter lim="800000"/>
            <a:headEnd/>
            <a:tailEnd/>
          </a:ln>
        </p:spPr>
      </p:pic>
      <p:grpSp>
        <p:nvGrpSpPr>
          <p:cNvPr id="15" name="Group 14"/>
          <p:cNvGrpSpPr/>
          <p:nvPr/>
        </p:nvGrpSpPr>
        <p:grpSpPr>
          <a:xfrm>
            <a:off x="-76199" y="405825"/>
            <a:ext cx="9220200" cy="6528375"/>
            <a:chOff x="-76199" y="405825"/>
            <a:chExt cx="9220200" cy="6528375"/>
          </a:xfrm>
        </p:grpSpPr>
        <p:sp>
          <p:nvSpPr>
            <p:cNvPr id="3" name="Freeform 2"/>
            <p:cNvSpPr/>
            <p:nvPr/>
          </p:nvSpPr>
          <p:spPr>
            <a:xfrm>
              <a:off x="-76199" y="1600200"/>
              <a:ext cx="9220200" cy="5334000"/>
            </a:xfrm>
            <a:custGeom>
              <a:avLst/>
              <a:gdLst>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303986 w 9333186"/>
                <a:gd name="connsiteY30" fmla="*/ 28378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722883 w 9333186"/>
                <a:gd name="connsiteY37" fmla="*/ 394138 h 5155325"/>
                <a:gd name="connsiteX38" fmla="*/ 5833241 w 9333186"/>
                <a:gd name="connsiteY38" fmla="*/ 362607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29145 w 9333186"/>
                <a:gd name="connsiteY63" fmla="*/ 331076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303986 w 9333186"/>
                <a:gd name="connsiteY30" fmla="*/ 28378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722883 w 9333186"/>
                <a:gd name="connsiteY37" fmla="*/ 394138 h 5155325"/>
                <a:gd name="connsiteX38" fmla="*/ 5833241 w 9333186"/>
                <a:gd name="connsiteY38" fmla="*/ 362607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71164 w 9333186"/>
                <a:gd name="connsiteY63" fmla="*/ 220943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722883 w 9333186"/>
                <a:gd name="connsiteY37" fmla="*/ 394138 h 5155325"/>
                <a:gd name="connsiteX38" fmla="*/ 5833241 w 9333186"/>
                <a:gd name="connsiteY38" fmla="*/ 362607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71164 w 9333186"/>
                <a:gd name="connsiteY63" fmla="*/ 220943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722883 w 9333186"/>
                <a:gd name="connsiteY37" fmla="*/ 394138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71164 w 9333186"/>
                <a:gd name="connsiteY63" fmla="*/ 220943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479627 w 9333186"/>
                <a:gd name="connsiteY43" fmla="*/ 378373 h 5155325"/>
                <a:gd name="connsiteX44" fmla="*/ 6385034 w 9333186"/>
                <a:gd name="connsiteY44" fmla="*/ 346842 h 5155325"/>
                <a:gd name="connsiteX45" fmla="*/ 6321972 w 9333186"/>
                <a:gd name="connsiteY45" fmla="*/ 315311 h 5155325"/>
                <a:gd name="connsiteX46" fmla="*/ 6337738 w 9333186"/>
                <a:gd name="connsiteY46" fmla="*/ 157656 h 5155325"/>
                <a:gd name="connsiteX47" fmla="*/ 6432331 w 9333186"/>
                <a:gd name="connsiteY47" fmla="*/ 126125 h 5155325"/>
                <a:gd name="connsiteX48" fmla="*/ 6621517 w 9333186"/>
                <a:gd name="connsiteY48" fmla="*/ 78828 h 5155325"/>
                <a:gd name="connsiteX49" fmla="*/ 6684579 w 9333186"/>
                <a:gd name="connsiteY49" fmla="*/ 63063 h 5155325"/>
                <a:gd name="connsiteX50" fmla="*/ 6779172 w 9333186"/>
                <a:gd name="connsiteY50" fmla="*/ 47297 h 5155325"/>
                <a:gd name="connsiteX51" fmla="*/ 6842234 w 9333186"/>
                <a:gd name="connsiteY51" fmla="*/ 31532 h 5155325"/>
                <a:gd name="connsiteX52" fmla="*/ 6936827 w 9333186"/>
                <a:gd name="connsiteY52" fmla="*/ 0 h 5155325"/>
                <a:gd name="connsiteX53" fmla="*/ 7630510 w 9333186"/>
                <a:gd name="connsiteY53" fmla="*/ 15766 h 5155325"/>
                <a:gd name="connsiteX54" fmla="*/ 7819696 w 9333186"/>
                <a:gd name="connsiteY54" fmla="*/ 47297 h 5155325"/>
                <a:gd name="connsiteX55" fmla="*/ 7866993 w 9333186"/>
                <a:gd name="connsiteY55" fmla="*/ 63063 h 5155325"/>
                <a:gd name="connsiteX56" fmla="*/ 8103476 w 9333186"/>
                <a:gd name="connsiteY56" fmla="*/ 110359 h 5155325"/>
                <a:gd name="connsiteX57" fmla="*/ 8213834 w 9333186"/>
                <a:gd name="connsiteY57" fmla="*/ 173421 h 5155325"/>
                <a:gd name="connsiteX58" fmla="*/ 8292662 w 9333186"/>
                <a:gd name="connsiteY58" fmla="*/ 189187 h 5155325"/>
                <a:gd name="connsiteX59" fmla="*/ 8339959 w 9333186"/>
                <a:gd name="connsiteY59" fmla="*/ 204952 h 5155325"/>
                <a:gd name="connsiteX60" fmla="*/ 8387255 w 9333186"/>
                <a:gd name="connsiteY60" fmla="*/ 236483 h 5155325"/>
                <a:gd name="connsiteX61" fmla="*/ 8434552 w 9333186"/>
                <a:gd name="connsiteY61" fmla="*/ 283780 h 5155325"/>
                <a:gd name="connsiteX62" fmla="*/ 8481848 w 9333186"/>
                <a:gd name="connsiteY62" fmla="*/ 299545 h 5155325"/>
                <a:gd name="connsiteX63" fmla="*/ 8571164 w 9333186"/>
                <a:gd name="connsiteY63" fmla="*/ 220943 h 5155325"/>
                <a:gd name="connsiteX64" fmla="*/ 8828690 w 9333186"/>
                <a:gd name="connsiteY64" fmla="*/ 394138 h 5155325"/>
                <a:gd name="connsiteX65" fmla="*/ 9002110 w 9333186"/>
                <a:gd name="connsiteY65" fmla="*/ 409904 h 5155325"/>
                <a:gd name="connsiteX66" fmla="*/ 9128234 w 9333186"/>
                <a:gd name="connsiteY66" fmla="*/ 425669 h 5155325"/>
                <a:gd name="connsiteX67" fmla="*/ 9285890 w 9333186"/>
                <a:gd name="connsiteY67" fmla="*/ 504497 h 5155325"/>
                <a:gd name="connsiteX68" fmla="*/ 9333186 w 9333186"/>
                <a:gd name="connsiteY68" fmla="*/ 520263 h 5155325"/>
                <a:gd name="connsiteX69" fmla="*/ 9270124 w 9333186"/>
                <a:gd name="connsiteY69" fmla="*/ 5060732 h 5155325"/>
                <a:gd name="connsiteX70" fmla="*/ 0 w 9333186"/>
                <a:gd name="connsiteY70" fmla="*/ 5155325 h 5155325"/>
                <a:gd name="connsiteX71" fmla="*/ 63062 w 9333186"/>
                <a:gd name="connsiteY71"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558455 w 9333186"/>
                <a:gd name="connsiteY42" fmla="*/ 472966 h 5155325"/>
                <a:gd name="connsiteX43" fmla="*/ 6385034 w 9333186"/>
                <a:gd name="connsiteY43" fmla="*/ 346842 h 5155325"/>
                <a:gd name="connsiteX44" fmla="*/ 6321972 w 9333186"/>
                <a:gd name="connsiteY44" fmla="*/ 315311 h 5155325"/>
                <a:gd name="connsiteX45" fmla="*/ 6337738 w 9333186"/>
                <a:gd name="connsiteY45" fmla="*/ 157656 h 5155325"/>
                <a:gd name="connsiteX46" fmla="*/ 6432331 w 9333186"/>
                <a:gd name="connsiteY46" fmla="*/ 126125 h 5155325"/>
                <a:gd name="connsiteX47" fmla="*/ 6621517 w 9333186"/>
                <a:gd name="connsiteY47" fmla="*/ 78828 h 5155325"/>
                <a:gd name="connsiteX48" fmla="*/ 6684579 w 9333186"/>
                <a:gd name="connsiteY48" fmla="*/ 63063 h 5155325"/>
                <a:gd name="connsiteX49" fmla="*/ 6779172 w 9333186"/>
                <a:gd name="connsiteY49" fmla="*/ 47297 h 5155325"/>
                <a:gd name="connsiteX50" fmla="*/ 6842234 w 9333186"/>
                <a:gd name="connsiteY50" fmla="*/ 31532 h 5155325"/>
                <a:gd name="connsiteX51" fmla="*/ 6936827 w 9333186"/>
                <a:gd name="connsiteY51" fmla="*/ 0 h 5155325"/>
                <a:gd name="connsiteX52" fmla="*/ 7630510 w 9333186"/>
                <a:gd name="connsiteY52" fmla="*/ 15766 h 5155325"/>
                <a:gd name="connsiteX53" fmla="*/ 7819696 w 9333186"/>
                <a:gd name="connsiteY53" fmla="*/ 47297 h 5155325"/>
                <a:gd name="connsiteX54" fmla="*/ 7866993 w 9333186"/>
                <a:gd name="connsiteY54" fmla="*/ 63063 h 5155325"/>
                <a:gd name="connsiteX55" fmla="*/ 8103476 w 9333186"/>
                <a:gd name="connsiteY55" fmla="*/ 110359 h 5155325"/>
                <a:gd name="connsiteX56" fmla="*/ 8213834 w 9333186"/>
                <a:gd name="connsiteY56" fmla="*/ 173421 h 5155325"/>
                <a:gd name="connsiteX57" fmla="*/ 8292662 w 9333186"/>
                <a:gd name="connsiteY57" fmla="*/ 189187 h 5155325"/>
                <a:gd name="connsiteX58" fmla="*/ 8339959 w 9333186"/>
                <a:gd name="connsiteY58" fmla="*/ 204952 h 5155325"/>
                <a:gd name="connsiteX59" fmla="*/ 8387255 w 9333186"/>
                <a:gd name="connsiteY59" fmla="*/ 236483 h 5155325"/>
                <a:gd name="connsiteX60" fmla="*/ 8434552 w 9333186"/>
                <a:gd name="connsiteY60" fmla="*/ 283780 h 5155325"/>
                <a:gd name="connsiteX61" fmla="*/ 8481848 w 9333186"/>
                <a:gd name="connsiteY61" fmla="*/ 299545 h 5155325"/>
                <a:gd name="connsiteX62" fmla="*/ 8571164 w 9333186"/>
                <a:gd name="connsiteY62" fmla="*/ 220943 h 5155325"/>
                <a:gd name="connsiteX63" fmla="*/ 8828690 w 9333186"/>
                <a:gd name="connsiteY63" fmla="*/ 394138 h 5155325"/>
                <a:gd name="connsiteX64" fmla="*/ 9002110 w 9333186"/>
                <a:gd name="connsiteY64" fmla="*/ 409904 h 5155325"/>
                <a:gd name="connsiteX65" fmla="*/ 9128234 w 9333186"/>
                <a:gd name="connsiteY65" fmla="*/ 425669 h 5155325"/>
                <a:gd name="connsiteX66" fmla="*/ 9285890 w 9333186"/>
                <a:gd name="connsiteY66" fmla="*/ 504497 h 5155325"/>
                <a:gd name="connsiteX67" fmla="*/ 9333186 w 9333186"/>
                <a:gd name="connsiteY67" fmla="*/ 520263 h 5155325"/>
                <a:gd name="connsiteX68" fmla="*/ 9270124 w 9333186"/>
                <a:gd name="connsiteY68" fmla="*/ 5060732 h 5155325"/>
                <a:gd name="connsiteX69" fmla="*/ 0 w 9333186"/>
                <a:gd name="connsiteY69" fmla="*/ 5155325 h 5155325"/>
                <a:gd name="connsiteX70" fmla="*/ 63062 w 9333186"/>
                <a:gd name="connsiteY70"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385034 w 9333186"/>
                <a:gd name="connsiteY42" fmla="*/ 346842 h 5155325"/>
                <a:gd name="connsiteX43" fmla="*/ 6321972 w 9333186"/>
                <a:gd name="connsiteY43" fmla="*/ 315311 h 5155325"/>
                <a:gd name="connsiteX44" fmla="*/ 6337738 w 9333186"/>
                <a:gd name="connsiteY44" fmla="*/ 157656 h 5155325"/>
                <a:gd name="connsiteX45" fmla="*/ 6432331 w 9333186"/>
                <a:gd name="connsiteY45" fmla="*/ 126125 h 5155325"/>
                <a:gd name="connsiteX46" fmla="*/ 6621517 w 9333186"/>
                <a:gd name="connsiteY46" fmla="*/ 78828 h 5155325"/>
                <a:gd name="connsiteX47" fmla="*/ 6684579 w 9333186"/>
                <a:gd name="connsiteY47" fmla="*/ 63063 h 5155325"/>
                <a:gd name="connsiteX48" fmla="*/ 6779172 w 9333186"/>
                <a:gd name="connsiteY48" fmla="*/ 47297 h 5155325"/>
                <a:gd name="connsiteX49" fmla="*/ 6842234 w 9333186"/>
                <a:gd name="connsiteY49" fmla="*/ 31532 h 5155325"/>
                <a:gd name="connsiteX50" fmla="*/ 6936827 w 9333186"/>
                <a:gd name="connsiteY50" fmla="*/ 0 h 5155325"/>
                <a:gd name="connsiteX51" fmla="*/ 7630510 w 9333186"/>
                <a:gd name="connsiteY51" fmla="*/ 15766 h 5155325"/>
                <a:gd name="connsiteX52" fmla="*/ 7819696 w 9333186"/>
                <a:gd name="connsiteY52" fmla="*/ 47297 h 5155325"/>
                <a:gd name="connsiteX53" fmla="*/ 7866993 w 9333186"/>
                <a:gd name="connsiteY53" fmla="*/ 63063 h 5155325"/>
                <a:gd name="connsiteX54" fmla="*/ 8103476 w 9333186"/>
                <a:gd name="connsiteY54" fmla="*/ 110359 h 5155325"/>
                <a:gd name="connsiteX55" fmla="*/ 8213834 w 9333186"/>
                <a:gd name="connsiteY55" fmla="*/ 173421 h 5155325"/>
                <a:gd name="connsiteX56" fmla="*/ 8292662 w 9333186"/>
                <a:gd name="connsiteY56" fmla="*/ 189187 h 5155325"/>
                <a:gd name="connsiteX57" fmla="*/ 8339959 w 9333186"/>
                <a:gd name="connsiteY57" fmla="*/ 204952 h 5155325"/>
                <a:gd name="connsiteX58" fmla="*/ 8387255 w 9333186"/>
                <a:gd name="connsiteY58" fmla="*/ 236483 h 5155325"/>
                <a:gd name="connsiteX59" fmla="*/ 8434552 w 9333186"/>
                <a:gd name="connsiteY59" fmla="*/ 283780 h 5155325"/>
                <a:gd name="connsiteX60" fmla="*/ 8481848 w 9333186"/>
                <a:gd name="connsiteY60" fmla="*/ 299545 h 5155325"/>
                <a:gd name="connsiteX61" fmla="*/ 8571164 w 9333186"/>
                <a:gd name="connsiteY61" fmla="*/ 220943 h 5155325"/>
                <a:gd name="connsiteX62" fmla="*/ 8828690 w 9333186"/>
                <a:gd name="connsiteY62" fmla="*/ 394138 h 5155325"/>
                <a:gd name="connsiteX63" fmla="*/ 9002110 w 9333186"/>
                <a:gd name="connsiteY63" fmla="*/ 409904 h 5155325"/>
                <a:gd name="connsiteX64" fmla="*/ 9128234 w 9333186"/>
                <a:gd name="connsiteY64" fmla="*/ 425669 h 5155325"/>
                <a:gd name="connsiteX65" fmla="*/ 9285890 w 9333186"/>
                <a:gd name="connsiteY65" fmla="*/ 504497 h 5155325"/>
                <a:gd name="connsiteX66" fmla="*/ 9333186 w 9333186"/>
                <a:gd name="connsiteY66" fmla="*/ 520263 h 5155325"/>
                <a:gd name="connsiteX67" fmla="*/ 9270124 w 9333186"/>
                <a:gd name="connsiteY67" fmla="*/ 5060732 h 5155325"/>
                <a:gd name="connsiteX68" fmla="*/ 0 w 9333186"/>
                <a:gd name="connsiteY68" fmla="*/ 5155325 h 5155325"/>
                <a:gd name="connsiteX69" fmla="*/ 63062 w 9333186"/>
                <a:gd name="connsiteY69"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448096 w 9333186"/>
                <a:gd name="connsiteY41" fmla="*/ 457200 h 5155325"/>
                <a:gd name="connsiteX42" fmla="*/ 6385034 w 9333186"/>
                <a:gd name="connsiteY42" fmla="*/ 346842 h 5155325"/>
                <a:gd name="connsiteX43" fmla="*/ 6337738 w 9333186"/>
                <a:gd name="connsiteY43" fmla="*/ 157656 h 5155325"/>
                <a:gd name="connsiteX44" fmla="*/ 6432331 w 9333186"/>
                <a:gd name="connsiteY44" fmla="*/ 126125 h 5155325"/>
                <a:gd name="connsiteX45" fmla="*/ 6621517 w 9333186"/>
                <a:gd name="connsiteY45" fmla="*/ 78828 h 5155325"/>
                <a:gd name="connsiteX46" fmla="*/ 6684579 w 9333186"/>
                <a:gd name="connsiteY46" fmla="*/ 63063 h 5155325"/>
                <a:gd name="connsiteX47" fmla="*/ 6779172 w 9333186"/>
                <a:gd name="connsiteY47" fmla="*/ 47297 h 5155325"/>
                <a:gd name="connsiteX48" fmla="*/ 6842234 w 9333186"/>
                <a:gd name="connsiteY48" fmla="*/ 31532 h 5155325"/>
                <a:gd name="connsiteX49" fmla="*/ 6936827 w 9333186"/>
                <a:gd name="connsiteY49" fmla="*/ 0 h 5155325"/>
                <a:gd name="connsiteX50" fmla="*/ 7630510 w 9333186"/>
                <a:gd name="connsiteY50" fmla="*/ 15766 h 5155325"/>
                <a:gd name="connsiteX51" fmla="*/ 7819696 w 9333186"/>
                <a:gd name="connsiteY51" fmla="*/ 47297 h 5155325"/>
                <a:gd name="connsiteX52" fmla="*/ 7866993 w 9333186"/>
                <a:gd name="connsiteY52" fmla="*/ 63063 h 5155325"/>
                <a:gd name="connsiteX53" fmla="*/ 8103476 w 9333186"/>
                <a:gd name="connsiteY53" fmla="*/ 110359 h 5155325"/>
                <a:gd name="connsiteX54" fmla="*/ 8213834 w 9333186"/>
                <a:gd name="connsiteY54" fmla="*/ 173421 h 5155325"/>
                <a:gd name="connsiteX55" fmla="*/ 8292662 w 9333186"/>
                <a:gd name="connsiteY55" fmla="*/ 189187 h 5155325"/>
                <a:gd name="connsiteX56" fmla="*/ 8339959 w 9333186"/>
                <a:gd name="connsiteY56" fmla="*/ 204952 h 5155325"/>
                <a:gd name="connsiteX57" fmla="*/ 8387255 w 9333186"/>
                <a:gd name="connsiteY57" fmla="*/ 236483 h 5155325"/>
                <a:gd name="connsiteX58" fmla="*/ 8434552 w 9333186"/>
                <a:gd name="connsiteY58" fmla="*/ 283780 h 5155325"/>
                <a:gd name="connsiteX59" fmla="*/ 8481848 w 9333186"/>
                <a:gd name="connsiteY59" fmla="*/ 299545 h 5155325"/>
                <a:gd name="connsiteX60" fmla="*/ 8571164 w 9333186"/>
                <a:gd name="connsiteY60" fmla="*/ 220943 h 5155325"/>
                <a:gd name="connsiteX61" fmla="*/ 8828690 w 9333186"/>
                <a:gd name="connsiteY61" fmla="*/ 394138 h 5155325"/>
                <a:gd name="connsiteX62" fmla="*/ 9002110 w 9333186"/>
                <a:gd name="connsiteY62" fmla="*/ 409904 h 5155325"/>
                <a:gd name="connsiteX63" fmla="*/ 9128234 w 9333186"/>
                <a:gd name="connsiteY63" fmla="*/ 425669 h 5155325"/>
                <a:gd name="connsiteX64" fmla="*/ 9285890 w 9333186"/>
                <a:gd name="connsiteY64" fmla="*/ 504497 h 5155325"/>
                <a:gd name="connsiteX65" fmla="*/ 9333186 w 9333186"/>
                <a:gd name="connsiteY65" fmla="*/ 520263 h 5155325"/>
                <a:gd name="connsiteX66" fmla="*/ 9270124 w 9333186"/>
                <a:gd name="connsiteY66" fmla="*/ 5060732 h 5155325"/>
                <a:gd name="connsiteX67" fmla="*/ 0 w 9333186"/>
                <a:gd name="connsiteY67" fmla="*/ 5155325 h 5155325"/>
                <a:gd name="connsiteX68" fmla="*/ 63062 w 9333186"/>
                <a:gd name="connsiteY68"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385034 w 9333186"/>
                <a:gd name="connsiteY41" fmla="*/ 346842 h 5155325"/>
                <a:gd name="connsiteX42" fmla="*/ 6337738 w 9333186"/>
                <a:gd name="connsiteY42" fmla="*/ 157656 h 5155325"/>
                <a:gd name="connsiteX43" fmla="*/ 6432331 w 9333186"/>
                <a:gd name="connsiteY43" fmla="*/ 126125 h 5155325"/>
                <a:gd name="connsiteX44" fmla="*/ 6621517 w 9333186"/>
                <a:gd name="connsiteY44" fmla="*/ 78828 h 5155325"/>
                <a:gd name="connsiteX45" fmla="*/ 6684579 w 9333186"/>
                <a:gd name="connsiteY45" fmla="*/ 63063 h 5155325"/>
                <a:gd name="connsiteX46" fmla="*/ 6779172 w 9333186"/>
                <a:gd name="connsiteY46" fmla="*/ 47297 h 5155325"/>
                <a:gd name="connsiteX47" fmla="*/ 6842234 w 9333186"/>
                <a:gd name="connsiteY47" fmla="*/ 31532 h 5155325"/>
                <a:gd name="connsiteX48" fmla="*/ 6936827 w 9333186"/>
                <a:gd name="connsiteY48" fmla="*/ 0 h 5155325"/>
                <a:gd name="connsiteX49" fmla="*/ 7630510 w 9333186"/>
                <a:gd name="connsiteY49" fmla="*/ 15766 h 5155325"/>
                <a:gd name="connsiteX50" fmla="*/ 7819696 w 9333186"/>
                <a:gd name="connsiteY50" fmla="*/ 47297 h 5155325"/>
                <a:gd name="connsiteX51" fmla="*/ 7866993 w 9333186"/>
                <a:gd name="connsiteY51" fmla="*/ 63063 h 5155325"/>
                <a:gd name="connsiteX52" fmla="*/ 8103476 w 9333186"/>
                <a:gd name="connsiteY52" fmla="*/ 110359 h 5155325"/>
                <a:gd name="connsiteX53" fmla="*/ 8213834 w 9333186"/>
                <a:gd name="connsiteY53" fmla="*/ 173421 h 5155325"/>
                <a:gd name="connsiteX54" fmla="*/ 8292662 w 9333186"/>
                <a:gd name="connsiteY54" fmla="*/ 189187 h 5155325"/>
                <a:gd name="connsiteX55" fmla="*/ 8339959 w 9333186"/>
                <a:gd name="connsiteY55" fmla="*/ 204952 h 5155325"/>
                <a:gd name="connsiteX56" fmla="*/ 8387255 w 9333186"/>
                <a:gd name="connsiteY56" fmla="*/ 236483 h 5155325"/>
                <a:gd name="connsiteX57" fmla="*/ 8434552 w 9333186"/>
                <a:gd name="connsiteY57" fmla="*/ 283780 h 5155325"/>
                <a:gd name="connsiteX58" fmla="*/ 8481848 w 9333186"/>
                <a:gd name="connsiteY58" fmla="*/ 299545 h 5155325"/>
                <a:gd name="connsiteX59" fmla="*/ 8571164 w 9333186"/>
                <a:gd name="connsiteY59" fmla="*/ 220943 h 5155325"/>
                <a:gd name="connsiteX60" fmla="*/ 8828690 w 9333186"/>
                <a:gd name="connsiteY60" fmla="*/ 394138 h 5155325"/>
                <a:gd name="connsiteX61" fmla="*/ 9002110 w 9333186"/>
                <a:gd name="connsiteY61" fmla="*/ 409904 h 5155325"/>
                <a:gd name="connsiteX62" fmla="*/ 9128234 w 9333186"/>
                <a:gd name="connsiteY62" fmla="*/ 425669 h 5155325"/>
                <a:gd name="connsiteX63" fmla="*/ 9285890 w 9333186"/>
                <a:gd name="connsiteY63" fmla="*/ 504497 h 5155325"/>
                <a:gd name="connsiteX64" fmla="*/ 9333186 w 9333186"/>
                <a:gd name="connsiteY64" fmla="*/ 520263 h 5155325"/>
                <a:gd name="connsiteX65" fmla="*/ 9270124 w 9333186"/>
                <a:gd name="connsiteY65" fmla="*/ 5060732 h 5155325"/>
                <a:gd name="connsiteX66" fmla="*/ 0 w 9333186"/>
                <a:gd name="connsiteY66" fmla="*/ 5155325 h 5155325"/>
                <a:gd name="connsiteX67" fmla="*/ 63062 w 9333186"/>
                <a:gd name="connsiteY67"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21972 w 9333186"/>
                <a:gd name="connsiteY40" fmla="*/ 441435 h 5155325"/>
                <a:gd name="connsiteX41" fmla="*/ 6337738 w 9333186"/>
                <a:gd name="connsiteY41" fmla="*/ 157656 h 5155325"/>
                <a:gd name="connsiteX42" fmla="*/ 6432331 w 9333186"/>
                <a:gd name="connsiteY42" fmla="*/ 126125 h 5155325"/>
                <a:gd name="connsiteX43" fmla="*/ 6621517 w 9333186"/>
                <a:gd name="connsiteY43" fmla="*/ 78828 h 5155325"/>
                <a:gd name="connsiteX44" fmla="*/ 6684579 w 9333186"/>
                <a:gd name="connsiteY44" fmla="*/ 63063 h 5155325"/>
                <a:gd name="connsiteX45" fmla="*/ 6779172 w 9333186"/>
                <a:gd name="connsiteY45" fmla="*/ 47297 h 5155325"/>
                <a:gd name="connsiteX46" fmla="*/ 6842234 w 9333186"/>
                <a:gd name="connsiteY46" fmla="*/ 31532 h 5155325"/>
                <a:gd name="connsiteX47" fmla="*/ 6936827 w 9333186"/>
                <a:gd name="connsiteY47" fmla="*/ 0 h 5155325"/>
                <a:gd name="connsiteX48" fmla="*/ 7630510 w 9333186"/>
                <a:gd name="connsiteY48" fmla="*/ 15766 h 5155325"/>
                <a:gd name="connsiteX49" fmla="*/ 7819696 w 9333186"/>
                <a:gd name="connsiteY49" fmla="*/ 47297 h 5155325"/>
                <a:gd name="connsiteX50" fmla="*/ 7866993 w 9333186"/>
                <a:gd name="connsiteY50" fmla="*/ 63063 h 5155325"/>
                <a:gd name="connsiteX51" fmla="*/ 8103476 w 9333186"/>
                <a:gd name="connsiteY51" fmla="*/ 110359 h 5155325"/>
                <a:gd name="connsiteX52" fmla="*/ 8213834 w 9333186"/>
                <a:gd name="connsiteY52" fmla="*/ 173421 h 5155325"/>
                <a:gd name="connsiteX53" fmla="*/ 8292662 w 9333186"/>
                <a:gd name="connsiteY53" fmla="*/ 189187 h 5155325"/>
                <a:gd name="connsiteX54" fmla="*/ 8339959 w 9333186"/>
                <a:gd name="connsiteY54" fmla="*/ 204952 h 5155325"/>
                <a:gd name="connsiteX55" fmla="*/ 8387255 w 9333186"/>
                <a:gd name="connsiteY55" fmla="*/ 236483 h 5155325"/>
                <a:gd name="connsiteX56" fmla="*/ 8434552 w 9333186"/>
                <a:gd name="connsiteY56" fmla="*/ 283780 h 5155325"/>
                <a:gd name="connsiteX57" fmla="*/ 8481848 w 9333186"/>
                <a:gd name="connsiteY57" fmla="*/ 299545 h 5155325"/>
                <a:gd name="connsiteX58" fmla="*/ 8571164 w 9333186"/>
                <a:gd name="connsiteY58" fmla="*/ 220943 h 5155325"/>
                <a:gd name="connsiteX59" fmla="*/ 8828690 w 9333186"/>
                <a:gd name="connsiteY59" fmla="*/ 394138 h 5155325"/>
                <a:gd name="connsiteX60" fmla="*/ 9002110 w 9333186"/>
                <a:gd name="connsiteY60" fmla="*/ 409904 h 5155325"/>
                <a:gd name="connsiteX61" fmla="*/ 9128234 w 9333186"/>
                <a:gd name="connsiteY61" fmla="*/ 425669 h 5155325"/>
                <a:gd name="connsiteX62" fmla="*/ 9285890 w 9333186"/>
                <a:gd name="connsiteY62" fmla="*/ 504497 h 5155325"/>
                <a:gd name="connsiteX63" fmla="*/ 9333186 w 9333186"/>
                <a:gd name="connsiteY63" fmla="*/ 520263 h 5155325"/>
                <a:gd name="connsiteX64" fmla="*/ 9270124 w 9333186"/>
                <a:gd name="connsiteY64" fmla="*/ 5060732 h 5155325"/>
                <a:gd name="connsiteX65" fmla="*/ 0 w 9333186"/>
                <a:gd name="connsiteY65" fmla="*/ 5155325 h 5155325"/>
                <a:gd name="connsiteX66" fmla="*/ 63062 w 9333186"/>
                <a:gd name="connsiteY66"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180083 w 9333186"/>
                <a:gd name="connsiteY39" fmla="*/ 394138 h 5155325"/>
                <a:gd name="connsiteX40" fmla="*/ 6337738 w 9333186"/>
                <a:gd name="connsiteY40" fmla="*/ 157656 h 5155325"/>
                <a:gd name="connsiteX41" fmla="*/ 6432331 w 9333186"/>
                <a:gd name="connsiteY41" fmla="*/ 126125 h 5155325"/>
                <a:gd name="connsiteX42" fmla="*/ 6621517 w 9333186"/>
                <a:gd name="connsiteY42" fmla="*/ 78828 h 5155325"/>
                <a:gd name="connsiteX43" fmla="*/ 6684579 w 9333186"/>
                <a:gd name="connsiteY43" fmla="*/ 63063 h 5155325"/>
                <a:gd name="connsiteX44" fmla="*/ 6779172 w 9333186"/>
                <a:gd name="connsiteY44" fmla="*/ 47297 h 5155325"/>
                <a:gd name="connsiteX45" fmla="*/ 6842234 w 9333186"/>
                <a:gd name="connsiteY45" fmla="*/ 31532 h 5155325"/>
                <a:gd name="connsiteX46" fmla="*/ 6936827 w 9333186"/>
                <a:gd name="connsiteY46" fmla="*/ 0 h 5155325"/>
                <a:gd name="connsiteX47" fmla="*/ 7630510 w 9333186"/>
                <a:gd name="connsiteY47" fmla="*/ 15766 h 5155325"/>
                <a:gd name="connsiteX48" fmla="*/ 7819696 w 9333186"/>
                <a:gd name="connsiteY48" fmla="*/ 47297 h 5155325"/>
                <a:gd name="connsiteX49" fmla="*/ 7866993 w 9333186"/>
                <a:gd name="connsiteY49" fmla="*/ 63063 h 5155325"/>
                <a:gd name="connsiteX50" fmla="*/ 8103476 w 9333186"/>
                <a:gd name="connsiteY50" fmla="*/ 110359 h 5155325"/>
                <a:gd name="connsiteX51" fmla="*/ 8213834 w 9333186"/>
                <a:gd name="connsiteY51" fmla="*/ 173421 h 5155325"/>
                <a:gd name="connsiteX52" fmla="*/ 8292662 w 9333186"/>
                <a:gd name="connsiteY52" fmla="*/ 189187 h 5155325"/>
                <a:gd name="connsiteX53" fmla="*/ 8339959 w 9333186"/>
                <a:gd name="connsiteY53" fmla="*/ 204952 h 5155325"/>
                <a:gd name="connsiteX54" fmla="*/ 8387255 w 9333186"/>
                <a:gd name="connsiteY54" fmla="*/ 236483 h 5155325"/>
                <a:gd name="connsiteX55" fmla="*/ 8434552 w 9333186"/>
                <a:gd name="connsiteY55" fmla="*/ 283780 h 5155325"/>
                <a:gd name="connsiteX56" fmla="*/ 8481848 w 9333186"/>
                <a:gd name="connsiteY56" fmla="*/ 299545 h 5155325"/>
                <a:gd name="connsiteX57" fmla="*/ 8571164 w 9333186"/>
                <a:gd name="connsiteY57" fmla="*/ 220943 h 5155325"/>
                <a:gd name="connsiteX58" fmla="*/ 8828690 w 9333186"/>
                <a:gd name="connsiteY58" fmla="*/ 394138 h 5155325"/>
                <a:gd name="connsiteX59" fmla="*/ 9002110 w 9333186"/>
                <a:gd name="connsiteY59" fmla="*/ 409904 h 5155325"/>
                <a:gd name="connsiteX60" fmla="*/ 9128234 w 9333186"/>
                <a:gd name="connsiteY60" fmla="*/ 425669 h 5155325"/>
                <a:gd name="connsiteX61" fmla="*/ 9285890 w 9333186"/>
                <a:gd name="connsiteY61" fmla="*/ 504497 h 5155325"/>
                <a:gd name="connsiteX62" fmla="*/ 9333186 w 9333186"/>
                <a:gd name="connsiteY62" fmla="*/ 520263 h 5155325"/>
                <a:gd name="connsiteX63" fmla="*/ 9270124 w 9333186"/>
                <a:gd name="connsiteY63" fmla="*/ 5060732 h 5155325"/>
                <a:gd name="connsiteX64" fmla="*/ 0 w 9333186"/>
                <a:gd name="connsiteY64" fmla="*/ 5155325 h 5155325"/>
                <a:gd name="connsiteX65" fmla="*/ 63062 w 9333186"/>
                <a:gd name="connsiteY65" fmla="*/ 1245476 h 5155325"/>
                <a:gd name="connsiteX0" fmla="*/ 94593 w 9333186"/>
                <a:gd name="connsiteY0" fmla="*/ 1292773 h 5155325"/>
                <a:gd name="connsiteX1" fmla="*/ 94593 w 9333186"/>
                <a:gd name="connsiteY1" fmla="*/ 1292773 h 5155325"/>
                <a:gd name="connsiteX2" fmla="*/ 236483 w 9333186"/>
                <a:gd name="connsiteY2" fmla="*/ 1308538 h 5155325"/>
                <a:gd name="connsiteX3" fmla="*/ 331076 w 9333186"/>
                <a:gd name="connsiteY3" fmla="*/ 1277007 h 5155325"/>
                <a:gd name="connsiteX4" fmla="*/ 362607 w 9333186"/>
                <a:gd name="connsiteY4" fmla="*/ 1229711 h 5155325"/>
                <a:gd name="connsiteX5" fmla="*/ 409903 w 9333186"/>
                <a:gd name="connsiteY5" fmla="*/ 1182414 h 5155325"/>
                <a:gd name="connsiteX6" fmla="*/ 441434 w 9333186"/>
                <a:gd name="connsiteY6" fmla="*/ 1119352 h 5155325"/>
                <a:gd name="connsiteX7" fmla="*/ 457200 w 9333186"/>
                <a:gd name="connsiteY7" fmla="*/ 1072056 h 5155325"/>
                <a:gd name="connsiteX8" fmla="*/ 504496 w 9333186"/>
                <a:gd name="connsiteY8" fmla="*/ 1024759 h 5155325"/>
                <a:gd name="connsiteX9" fmla="*/ 551793 w 9333186"/>
                <a:gd name="connsiteY9" fmla="*/ 914400 h 5155325"/>
                <a:gd name="connsiteX10" fmla="*/ 614855 w 9333186"/>
                <a:gd name="connsiteY10" fmla="*/ 882869 h 5155325"/>
                <a:gd name="connsiteX11" fmla="*/ 630621 w 9333186"/>
                <a:gd name="connsiteY11" fmla="*/ 804042 h 5155325"/>
                <a:gd name="connsiteX12" fmla="*/ 646386 w 9333186"/>
                <a:gd name="connsiteY12" fmla="*/ 520263 h 5155325"/>
                <a:gd name="connsiteX13" fmla="*/ 740979 w 9333186"/>
                <a:gd name="connsiteY13" fmla="*/ 472966 h 5155325"/>
                <a:gd name="connsiteX14" fmla="*/ 835572 w 9333186"/>
                <a:gd name="connsiteY14" fmla="*/ 409904 h 5155325"/>
                <a:gd name="connsiteX15" fmla="*/ 882869 w 9333186"/>
                <a:gd name="connsiteY15" fmla="*/ 378373 h 5155325"/>
                <a:gd name="connsiteX16" fmla="*/ 961696 w 9333186"/>
                <a:gd name="connsiteY16" fmla="*/ 362607 h 5155325"/>
                <a:gd name="connsiteX17" fmla="*/ 1166648 w 9333186"/>
                <a:gd name="connsiteY17" fmla="*/ 331076 h 5155325"/>
                <a:gd name="connsiteX18" fmla="*/ 1245476 w 9333186"/>
                <a:gd name="connsiteY18" fmla="*/ 315311 h 5155325"/>
                <a:gd name="connsiteX19" fmla="*/ 1513490 w 9333186"/>
                <a:gd name="connsiteY19" fmla="*/ 299545 h 5155325"/>
                <a:gd name="connsiteX20" fmla="*/ 1923393 w 9333186"/>
                <a:gd name="connsiteY20" fmla="*/ 252249 h 5155325"/>
                <a:gd name="connsiteX21" fmla="*/ 2128345 w 9333186"/>
                <a:gd name="connsiteY21" fmla="*/ 220718 h 5155325"/>
                <a:gd name="connsiteX22" fmla="*/ 2695903 w 9333186"/>
                <a:gd name="connsiteY22" fmla="*/ 189187 h 5155325"/>
                <a:gd name="connsiteX23" fmla="*/ 2743200 w 9333186"/>
                <a:gd name="connsiteY23" fmla="*/ 157656 h 5155325"/>
                <a:gd name="connsiteX24" fmla="*/ 3105807 w 9333186"/>
                <a:gd name="connsiteY24" fmla="*/ 126125 h 5155325"/>
                <a:gd name="connsiteX25" fmla="*/ 3704896 w 9333186"/>
                <a:gd name="connsiteY25" fmla="*/ 141890 h 5155325"/>
                <a:gd name="connsiteX26" fmla="*/ 3831021 w 9333186"/>
                <a:gd name="connsiteY26" fmla="*/ 157656 h 5155325"/>
                <a:gd name="connsiteX27" fmla="*/ 3957145 w 9333186"/>
                <a:gd name="connsiteY27" fmla="*/ 204952 h 5155325"/>
                <a:gd name="connsiteX28" fmla="*/ 4162096 w 9333186"/>
                <a:gd name="connsiteY28" fmla="*/ 236483 h 5155325"/>
                <a:gd name="connsiteX29" fmla="*/ 4240924 w 9333186"/>
                <a:gd name="connsiteY29" fmla="*/ 252249 h 5155325"/>
                <a:gd name="connsiteX30" fmla="*/ 4456243 w 9333186"/>
                <a:gd name="connsiteY30" fmla="*/ 294590 h 5155325"/>
                <a:gd name="connsiteX31" fmla="*/ 4776952 w 9333186"/>
                <a:gd name="connsiteY31" fmla="*/ 268014 h 5155325"/>
                <a:gd name="connsiteX32" fmla="*/ 5029200 w 9333186"/>
                <a:gd name="connsiteY32" fmla="*/ 299545 h 5155325"/>
                <a:gd name="connsiteX33" fmla="*/ 5076496 w 9333186"/>
                <a:gd name="connsiteY33" fmla="*/ 315311 h 5155325"/>
                <a:gd name="connsiteX34" fmla="*/ 5234152 w 9333186"/>
                <a:gd name="connsiteY34" fmla="*/ 362607 h 5155325"/>
                <a:gd name="connsiteX35" fmla="*/ 5281448 w 9333186"/>
                <a:gd name="connsiteY35" fmla="*/ 378373 h 5155325"/>
                <a:gd name="connsiteX36" fmla="*/ 5407572 w 9333186"/>
                <a:gd name="connsiteY36" fmla="*/ 425669 h 5155325"/>
                <a:gd name="connsiteX37" fmla="*/ 5599277 w 9333186"/>
                <a:gd name="connsiteY37" fmla="*/ 294590 h 5155325"/>
                <a:gd name="connsiteX38" fmla="*/ 6056490 w 9333186"/>
                <a:gd name="connsiteY38" fmla="*/ 220943 h 5155325"/>
                <a:gd name="connsiteX39" fmla="*/ 6337738 w 9333186"/>
                <a:gd name="connsiteY39" fmla="*/ 157656 h 5155325"/>
                <a:gd name="connsiteX40" fmla="*/ 6432331 w 9333186"/>
                <a:gd name="connsiteY40" fmla="*/ 126125 h 5155325"/>
                <a:gd name="connsiteX41" fmla="*/ 6621517 w 9333186"/>
                <a:gd name="connsiteY41" fmla="*/ 78828 h 5155325"/>
                <a:gd name="connsiteX42" fmla="*/ 6684579 w 9333186"/>
                <a:gd name="connsiteY42" fmla="*/ 63063 h 5155325"/>
                <a:gd name="connsiteX43" fmla="*/ 6779172 w 9333186"/>
                <a:gd name="connsiteY43" fmla="*/ 47297 h 5155325"/>
                <a:gd name="connsiteX44" fmla="*/ 6842234 w 9333186"/>
                <a:gd name="connsiteY44" fmla="*/ 31532 h 5155325"/>
                <a:gd name="connsiteX45" fmla="*/ 6936827 w 9333186"/>
                <a:gd name="connsiteY45" fmla="*/ 0 h 5155325"/>
                <a:gd name="connsiteX46" fmla="*/ 7630510 w 9333186"/>
                <a:gd name="connsiteY46" fmla="*/ 15766 h 5155325"/>
                <a:gd name="connsiteX47" fmla="*/ 7819696 w 9333186"/>
                <a:gd name="connsiteY47" fmla="*/ 47297 h 5155325"/>
                <a:gd name="connsiteX48" fmla="*/ 7866993 w 9333186"/>
                <a:gd name="connsiteY48" fmla="*/ 63063 h 5155325"/>
                <a:gd name="connsiteX49" fmla="*/ 8103476 w 9333186"/>
                <a:gd name="connsiteY49" fmla="*/ 110359 h 5155325"/>
                <a:gd name="connsiteX50" fmla="*/ 8213834 w 9333186"/>
                <a:gd name="connsiteY50" fmla="*/ 173421 h 5155325"/>
                <a:gd name="connsiteX51" fmla="*/ 8292662 w 9333186"/>
                <a:gd name="connsiteY51" fmla="*/ 189187 h 5155325"/>
                <a:gd name="connsiteX52" fmla="*/ 8339959 w 9333186"/>
                <a:gd name="connsiteY52" fmla="*/ 204952 h 5155325"/>
                <a:gd name="connsiteX53" fmla="*/ 8387255 w 9333186"/>
                <a:gd name="connsiteY53" fmla="*/ 236483 h 5155325"/>
                <a:gd name="connsiteX54" fmla="*/ 8434552 w 9333186"/>
                <a:gd name="connsiteY54" fmla="*/ 283780 h 5155325"/>
                <a:gd name="connsiteX55" fmla="*/ 8481848 w 9333186"/>
                <a:gd name="connsiteY55" fmla="*/ 299545 h 5155325"/>
                <a:gd name="connsiteX56" fmla="*/ 8571164 w 9333186"/>
                <a:gd name="connsiteY56" fmla="*/ 220943 h 5155325"/>
                <a:gd name="connsiteX57" fmla="*/ 8828690 w 9333186"/>
                <a:gd name="connsiteY57" fmla="*/ 394138 h 5155325"/>
                <a:gd name="connsiteX58" fmla="*/ 9002110 w 9333186"/>
                <a:gd name="connsiteY58" fmla="*/ 409904 h 5155325"/>
                <a:gd name="connsiteX59" fmla="*/ 9128234 w 9333186"/>
                <a:gd name="connsiteY59" fmla="*/ 425669 h 5155325"/>
                <a:gd name="connsiteX60" fmla="*/ 9285890 w 9333186"/>
                <a:gd name="connsiteY60" fmla="*/ 504497 h 5155325"/>
                <a:gd name="connsiteX61" fmla="*/ 9333186 w 9333186"/>
                <a:gd name="connsiteY61" fmla="*/ 520263 h 5155325"/>
                <a:gd name="connsiteX62" fmla="*/ 9270124 w 9333186"/>
                <a:gd name="connsiteY62" fmla="*/ 5060732 h 5155325"/>
                <a:gd name="connsiteX63" fmla="*/ 0 w 9333186"/>
                <a:gd name="connsiteY63" fmla="*/ 5155325 h 5155325"/>
                <a:gd name="connsiteX64" fmla="*/ 63062 w 9333186"/>
                <a:gd name="connsiteY64" fmla="*/ 1245476 h 515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9333186" h="5155325">
                  <a:moveTo>
                    <a:pt x="94593" y="1292773"/>
                  </a:moveTo>
                  <a:lnTo>
                    <a:pt x="94593" y="1292773"/>
                  </a:lnTo>
                  <a:cubicBezTo>
                    <a:pt x="141890" y="1298028"/>
                    <a:pt x="189001" y="1311704"/>
                    <a:pt x="236483" y="1308538"/>
                  </a:cubicBezTo>
                  <a:cubicBezTo>
                    <a:pt x="269646" y="1306327"/>
                    <a:pt x="331076" y="1277007"/>
                    <a:pt x="331076" y="1277007"/>
                  </a:cubicBezTo>
                  <a:cubicBezTo>
                    <a:pt x="341586" y="1261242"/>
                    <a:pt x="350477" y="1244267"/>
                    <a:pt x="362607" y="1229711"/>
                  </a:cubicBezTo>
                  <a:cubicBezTo>
                    <a:pt x="376880" y="1212583"/>
                    <a:pt x="396944" y="1200557"/>
                    <a:pt x="409903" y="1182414"/>
                  </a:cubicBezTo>
                  <a:cubicBezTo>
                    <a:pt x="423563" y="1163290"/>
                    <a:pt x="432176" y="1140954"/>
                    <a:pt x="441434" y="1119352"/>
                  </a:cubicBezTo>
                  <a:cubicBezTo>
                    <a:pt x="447980" y="1104078"/>
                    <a:pt x="447982" y="1085883"/>
                    <a:pt x="457200" y="1072056"/>
                  </a:cubicBezTo>
                  <a:cubicBezTo>
                    <a:pt x="469567" y="1053505"/>
                    <a:pt x="488731" y="1040525"/>
                    <a:pt x="504496" y="1024759"/>
                  </a:cubicBezTo>
                  <a:cubicBezTo>
                    <a:pt x="513918" y="996494"/>
                    <a:pt x="532313" y="933880"/>
                    <a:pt x="551793" y="914400"/>
                  </a:cubicBezTo>
                  <a:cubicBezTo>
                    <a:pt x="568411" y="897782"/>
                    <a:pt x="593834" y="893379"/>
                    <a:pt x="614855" y="882869"/>
                  </a:cubicBezTo>
                  <a:cubicBezTo>
                    <a:pt x="620110" y="856593"/>
                    <a:pt x="628300" y="830737"/>
                    <a:pt x="630621" y="804042"/>
                  </a:cubicBezTo>
                  <a:cubicBezTo>
                    <a:pt x="638828" y="709659"/>
                    <a:pt x="627806" y="613162"/>
                    <a:pt x="646386" y="520263"/>
                  </a:cubicBezTo>
                  <a:cubicBezTo>
                    <a:pt x="650752" y="498434"/>
                    <a:pt x="725487" y="478130"/>
                    <a:pt x="740979" y="472966"/>
                  </a:cubicBezTo>
                  <a:cubicBezTo>
                    <a:pt x="830638" y="383307"/>
                    <a:pt x="744308" y="455535"/>
                    <a:pt x="835572" y="409904"/>
                  </a:cubicBezTo>
                  <a:cubicBezTo>
                    <a:pt x="852520" y="401430"/>
                    <a:pt x="865128" y="385026"/>
                    <a:pt x="882869" y="378373"/>
                  </a:cubicBezTo>
                  <a:cubicBezTo>
                    <a:pt x="907959" y="368964"/>
                    <a:pt x="935332" y="367400"/>
                    <a:pt x="961696" y="362607"/>
                  </a:cubicBezTo>
                  <a:cubicBezTo>
                    <a:pt x="1153561" y="327723"/>
                    <a:pt x="954180" y="366487"/>
                    <a:pt x="1166648" y="331076"/>
                  </a:cubicBezTo>
                  <a:cubicBezTo>
                    <a:pt x="1193080" y="326671"/>
                    <a:pt x="1218790" y="317737"/>
                    <a:pt x="1245476" y="315311"/>
                  </a:cubicBezTo>
                  <a:cubicBezTo>
                    <a:pt x="1334601" y="307209"/>
                    <a:pt x="1424325" y="307188"/>
                    <a:pt x="1513490" y="299545"/>
                  </a:cubicBezTo>
                  <a:cubicBezTo>
                    <a:pt x="1628684" y="289671"/>
                    <a:pt x="1796622" y="268095"/>
                    <a:pt x="1923393" y="252249"/>
                  </a:cubicBezTo>
                  <a:cubicBezTo>
                    <a:pt x="2023175" y="227303"/>
                    <a:pt x="1985667" y="233689"/>
                    <a:pt x="2128345" y="220718"/>
                  </a:cubicBezTo>
                  <a:cubicBezTo>
                    <a:pt x="2357940" y="199846"/>
                    <a:pt x="2434318" y="200560"/>
                    <a:pt x="2695903" y="189187"/>
                  </a:cubicBezTo>
                  <a:cubicBezTo>
                    <a:pt x="2711669" y="178677"/>
                    <a:pt x="2724818" y="162252"/>
                    <a:pt x="2743200" y="157656"/>
                  </a:cubicBezTo>
                  <a:cubicBezTo>
                    <a:pt x="2791027" y="145699"/>
                    <a:pt x="3097044" y="126751"/>
                    <a:pt x="3105807" y="126125"/>
                  </a:cubicBezTo>
                  <a:lnTo>
                    <a:pt x="3704896" y="141890"/>
                  </a:lnTo>
                  <a:cubicBezTo>
                    <a:pt x="3747225" y="143730"/>
                    <a:pt x="3789737" y="148129"/>
                    <a:pt x="3831021" y="157656"/>
                  </a:cubicBezTo>
                  <a:cubicBezTo>
                    <a:pt x="4150286" y="231333"/>
                    <a:pt x="3750869" y="159113"/>
                    <a:pt x="3957145" y="204952"/>
                  </a:cubicBezTo>
                  <a:cubicBezTo>
                    <a:pt x="4009519" y="216591"/>
                    <a:pt x="4111780" y="228097"/>
                    <a:pt x="4162096" y="236483"/>
                  </a:cubicBezTo>
                  <a:cubicBezTo>
                    <a:pt x="4188528" y="240888"/>
                    <a:pt x="4214648" y="246994"/>
                    <a:pt x="4240924" y="252249"/>
                  </a:cubicBezTo>
                  <a:cubicBezTo>
                    <a:pt x="4261945" y="262759"/>
                    <a:pt x="4433569" y="288406"/>
                    <a:pt x="4456243" y="294590"/>
                  </a:cubicBezTo>
                  <a:cubicBezTo>
                    <a:pt x="4603493" y="334748"/>
                    <a:pt x="4649019" y="279139"/>
                    <a:pt x="4776952" y="268014"/>
                  </a:cubicBezTo>
                  <a:cubicBezTo>
                    <a:pt x="4861035" y="278524"/>
                    <a:pt x="4945500" y="286329"/>
                    <a:pt x="5029200" y="299545"/>
                  </a:cubicBezTo>
                  <a:cubicBezTo>
                    <a:pt x="5045615" y="302137"/>
                    <a:pt x="5060517" y="310746"/>
                    <a:pt x="5076496" y="315311"/>
                  </a:cubicBezTo>
                  <a:cubicBezTo>
                    <a:pt x="5243289" y="362966"/>
                    <a:pt x="5009351" y="287672"/>
                    <a:pt x="5234152" y="362607"/>
                  </a:cubicBezTo>
                  <a:cubicBezTo>
                    <a:pt x="5249917" y="367862"/>
                    <a:pt x="5266584" y="370941"/>
                    <a:pt x="5281448" y="378373"/>
                  </a:cubicBezTo>
                  <a:cubicBezTo>
                    <a:pt x="5363890" y="419594"/>
                    <a:pt x="5321710" y="404204"/>
                    <a:pt x="5407572" y="425669"/>
                  </a:cubicBezTo>
                  <a:cubicBezTo>
                    <a:pt x="5512676" y="415159"/>
                    <a:pt x="5494465" y="307691"/>
                    <a:pt x="5599277" y="294590"/>
                  </a:cubicBezTo>
                  <a:cubicBezTo>
                    <a:pt x="5630957" y="290630"/>
                    <a:pt x="6025073" y="231416"/>
                    <a:pt x="6056490" y="220943"/>
                  </a:cubicBezTo>
                  <a:cubicBezTo>
                    <a:pt x="6179567" y="198121"/>
                    <a:pt x="6275098" y="173459"/>
                    <a:pt x="6337738" y="157656"/>
                  </a:cubicBezTo>
                  <a:cubicBezTo>
                    <a:pt x="6361240" y="134154"/>
                    <a:pt x="6400800" y="136635"/>
                    <a:pt x="6432331" y="126125"/>
                  </a:cubicBezTo>
                  <a:cubicBezTo>
                    <a:pt x="6530117" y="93529"/>
                    <a:pt x="6450208" y="118360"/>
                    <a:pt x="6621517" y="78828"/>
                  </a:cubicBezTo>
                  <a:cubicBezTo>
                    <a:pt x="6642630" y="73956"/>
                    <a:pt x="6663332" y="67312"/>
                    <a:pt x="6684579" y="63063"/>
                  </a:cubicBezTo>
                  <a:cubicBezTo>
                    <a:pt x="6715924" y="56794"/>
                    <a:pt x="6747827" y="53566"/>
                    <a:pt x="6779172" y="47297"/>
                  </a:cubicBezTo>
                  <a:cubicBezTo>
                    <a:pt x="6800419" y="43048"/>
                    <a:pt x="6821480" y="37758"/>
                    <a:pt x="6842234" y="31532"/>
                  </a:cubicBezTo>
                  <a:cubicBezTo>
                    <a:pt x="6874069" y="21981"/>
                    <a:pt x="6936827" y="0"/>
                    <a:pt x="6936827" y="0"/>
                  </a:cubicBezTo>
                  <a:lnTo>
                    <a:pt x="7630510" y="15766"/>
                  </a:lnTo>
                  <a:cubicBezTo>
                    <a:pt x="7697037" y="18325"/>
                    <a:pt x="7757004" y="29385"/>
                    <a:pt x="7819696" y="47297"/>
                  </a:cubicBezTo>
                  <a:cubicBezTo>
                    <a:pt x="7835675" y="51862"/>
                    <a:pt x="7850871" y="59032"/>
                    <a:pt x="7866993" y="63063"/>
                  </a:cubicBezTo>
                  <a:cubicBezTo>
                    <a:pt x="7982390" y="91912"/>
                    <a:pt x="7999159" y="92973"/>
                    <a:pt x="8103476" y="110359"/>
                  </a:cubicBezTo>
                  <a:cubicBezTo>
                    <a:pt x="8138075" y="133425"/>
                    <a:pt x="8173828" y="160086"/>
                    <a:pt x="8213834" y="173421"/>
                  </a:cubicBezTo>
                  <a:cubicBezTo>
                    <a:pt x="8239255" y="181895"/>
                    <a:pt x="8266666" y="182688"/>
                    <a:pt x="8292662" y="189187"/>
                  </a:cubicBezTo>
                  <a:cubicBezTo>
                    <a:pt x="8308784" y="193218"/>
                    <a:pt x="8324193" y="199697"/>
                    <a:pt x="8339959" y="204952"/>
                  </a:cubicBezTo>
                  <a:cubicBezTo>
                    <a:pt x="8355724" y="215462"/>
                    <a:pt x="8372699" y="224353"/>
                    <a:pt x="8387255" y="236483"/>
                  </a:cubicBezTo>
                  <a:cubicBezTo>
                    <a:pt x="8404383" y="250757"/>
                    <a:pt x="8416001" y="271412"/>
                    <a:pt x="8434552" y="283780"/>
                  </a:cubicBezTo>
                  <a:cubicBezTo>
                    <a:pt x="8448379" y="292998"/>
                    <a:pt x="8466083" y="294290"/>
                    <a:pt x="8481848" y="299545"/>
                  </a:cubicBezTo>
                  <a:cubicBezTo>
                    <a:pt x="8497614" y="310055"/>
                    <a:pt x="8554713" y="211542"/>
                    <a:pt x="8571164" y="220943"/>
                  </a:cubicBezTo>
                  <a:cubicBezTo>
                    <a:pt x="8681317" y="283887"/>
                    <a:pt x="8650253" y="373549"/>
                    <a:pt x="8828690" y="394138"/>
                  </a:cubicBezTo>
                  <a:cubicBezTo>
                    <a:pt x="8886352" y="400791"/>
                    <a:pt x="8944384" y="403828"/>
                    <a:pt x="9002110" y="409904"/>
                  </a:cubicBezTo>
                  <a:cubicBezTo>
                    <a:pt x="9044246" y="414339"/>
                    <a:pt x="9086193" y="420414"/>
                    <a:pt x="9128234" y="425669"/>
                  </a:cubicBezTo>
                  <a:cubicBezTo>
                    <a:pt x="9188317" y="515795"/>
                    <a:pt x="9131059" y="452884"/>
                    <a:pt x="9285890" y="504497"/>
                  </a:cubicBezTo>
                  <a:lnTo>
                    <a:pt x="9333186" y="520263"/>
                  </a:lnTo>
                  <a:lnTo>
                    <a:pt x="9270124" y="5060732"/>
                  </a:lnTo>
                  <a:lnTo>
                    <a:pt x="0" y="5155325"/>
                  </a:lnTo>
                  <a:lnTo>
                    <a:pt x="63062" y="1245476"/>
                  </a:lnTo>
                </a:path>
              </a:pathLst>
            </a:custGeom>
            <a:solidFill>
              <a:srgbClr val="00B0F0">
                <a:alpha val="62000"/>
              </a:srgbClr>
            </a:solidFill>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 name="TextBox 3"/>
            <p:cNvSpPr txBox="1">
              <a:spLocks noChangeArrowheads="1"/>
            </p:cNvSpPr>
            <p:nvPr/>
          </p:nvSpPr>
          <p:spPr bwMode="auto">
            <a:xfrm>
              <a:off x="2286000" y="5410200"/>
              <a:ext cx="5042984" cy="769441"/>
            </a:xfrm>
            <a:prstGeom prst="rect">
              <a:avLst/>
            </a:prstGeom>
            <a:solidFill>
              <a:srgbClr val="00B0F0">
                <a:alpha val="22000"/>
              </a:srgbClr>
            </a:solidFill>
            <a:ln w="9525">
              <a:noFill/>
              <a:miter lim="800000"/>
              <a:headEnd/>
              <a:tailEnd/>
            </a:ln>
          </p:spPr>
          <p:txBody>
            <a:bodyPr wrap="none">
              <a:spAutoFit/>
            </a:bodyPr>
            <a:lstStyle/>
            <a:p>
              <a:r>
                <a:rPr lang="en-US" sz="4400" b="1" dirty="0" smtClean="0"/>
                <a:t>cold, </a:t>
              </a:r>
              <a:r>
                <a:rPr lang="en-US" sz="4400" b="1" dirty="0"/>
                <a:t>hostile climate!</a:t>
              </a:r>
            </a:p>
          </p:txBody>
        </p:sp>
        <p:sp>
          <p:nvSpPr>
            <p:cNvPr id="5" name="TextBox 5"/>
            <p:cNvSpPr txBox="1">
              <a:spLocks noChangeArrowheads="1"/>
            </p:cNvSpPr>
            <p:nvPr/>
          </p:nvSpPr>
          <p:spPr bwMode="auto">
            <a:xfrm>
              <a:off x="1828800" y="914400"/>
              <a:ext cx="6325834" cy="646331"/>
            </a:xfrm>
            <a:prstGeom prst="rect">
              <a:avLst/>
            </a:prstGeom>
            <a:noFill/>
            <a:ln w="9525">
              <a:noFill/>
              <a:miter lim="800000"/>
              <a:headEnd/>
              <a:tailEnd/>
            </a:ln>
          </p:spPr>
          <p:txBody>
            <a:bodyPr wrap="none">
              <a:spAutoFit/>
            </a:bodyPr>
            <a:lstStyle/>
            <a:p>
              <a:r>
                <a:rPr lang="en-US" sz="3600" b="1" dirty="0" smtClean="0"/>
                <a:t>edge of the </a:t>
              </a:r>
              <a:r>
                <a:rPr lang="en-US" sz="3600" b="1" dirty="0" err="1" smtClean="0"/>
                <a:t>Laurentide</a:t>
              </a:r>
              <a:r>
                <a:rPr lang="en-US" sz="3600" b="1" dirty="0" smtClean="0"/>
                <a:t> Ice Sheet</a:t>
              </a:r>
              <a:endParaRPr lang="en-US" sz="3600" b="1" dirty="0"/>
            </a:p>
          </p:txBody>
        </p:sp>
        <p:sp>
          <p:nvSpPr>
            <p:cNvPr id="6" name="TextBox 5"/>
            <p:cNvSpPr txBox="1">
              <a:spLocks noChangeArrowheads="1"/>
            </p:cNvSpPr>
            <p:nvPr/>
          </p:nvSpPr>
          <p:spPr bwMode="auto">
            <a:xfrm rot="336311">
              <a:off x="2043850" y="4361216"/>
              <a:ext cx="5175960" cy="646331"/>
            </a:xfrm>
            <a:prstGeom prst="rect">
              <a:avLst/>
            </a:prstGeom>
            <a:noFill/>
            <a:ln w="9525">
              <a:noFill/>
              <a:miter lim="800000"/>
              <a:headEnd/>
              <a:tailEnd/>
            </a:ln>
            <a:effectLst/>
          </p:spPr>
          <p:txBody>
            <a:bodyPr wrap="square">
              <a:spAutoFit/>
            </a:bodyPr>
            <a:lstStyle/>
            <a:p>
              <a:r>
                <a:rPr lang="en-US" sz="3600" b="1" dirty="0" smtClean="0">
                  <a:solidFill>
                    <a:srgbClr val="FFFF00"/>
                  </a:solidFill>
                  <a:effectLst>
                    <a:outerShdw dist="38100" dir="7200000" algn="ctr" rotWithShape="0">
                      <a:schemeClr val="tx1"/>
                    </a:outerShdw>
                  </a:effectLst>
                </a:rPr>
                <a:t>and over              icy rivers!</a:t>
              </a:r>
              <a:endParaRPr lang="en-US" sz="3600" b="1" dirty="0">
                <a:solidFill>
                  <a:srgbClr val="FFFF00"/>
                </a:solidFill>
                <a:effectLst>
                  <a:outerShdw dist="38100" dir="7200000" algn="ctr" rotWithShape="0">
                    <a:schemeClr val="tx1"/>
                  </a:outerShdw>
                </a:effectLst>
              </a:endParaRPr>
            </a:p>
          </p:txBody>
        </p:sp>
        <p:grpSp>
          <p:nvGrpSpPr>
            <p:cNvPr id="7" name="Group 12"/>
            <p:cNvGrpSpPr/>
            <p:nvPr/>
          </p:nvGrpSpPr>
          <p:grpSpPr>
            <a:xfrm>
              <a:off x="-31750" y="2630285"/>
              <a:ext cx="9175750" cy="1297641"/>
              <a:chOff x="-31750" y="2630285"/>
              <a:chExt cx="9175750" cy="1297641"/>
            </a:xfrm>
          </p:grpSpPr>
          <p:sp>
            <p:nvSpPr>
              <p:cNvPr id="8" name="TextBox 5"/>
              <p:cNvSpPr txBox="1">
                <a:spLocks noChangeArrowheads="1"/>
              </p:cNvSpPr>
              <p:nvPr/>
            </p:nvSpPr>
            <p:spPr bwMode="auto">
              <a:xfrm rot="336311">
                <a:off x="991984" y="2630285"/>
                <a:ext cx="6774227" cy="646331"/>
              </a:xfrm>
              <a:prstGeom prst="rect">
                <a:avLst/>
              </a:prstGeom>
              <a:noFill/>
              <a:ln w="9525">
                <a:noFill/>
                <a:miter lim="800000"/>
                <a:headEnd/>
                <a:tailEnd/>
              </a:ln>
              <a:effectLst/>
            </p:spPr>
            <p:txBody>
              <a:bodyPr wrap="none">
                <a:spAutoFit/>
              </a:bodyPr>
              <a:lstStyle/>
              <a:p>
                <a:r>
                  <a:rPr lang="en-US" sz="3600" b="1" dirty="0" err="1" smtClean="0">
                    <a:solidFill>
                      <a:srgbClr val="FFFF00"/>
                    </a:solidFill>
                    <a:effectLst>
                      <a:outerShdw dist="38100" dir="7200000" algn="ctr" rotWithShape="0">
                        <a:schemeClr val="tx1"/>
                      </a:outerShdw>
                    </a:effectLst>
                  </a:rPr>
                  <a:t>treking</a:t>
                </a:r>
                <a:r>
                  <a:rPr lang="en-US" sz="3600" b="1" dirty="0" smtClean="0">
                    <a:solidFill>
                      <a:srgbClr val="FFFF00"/>
                    </a:solidFill>
                    <a:effectLst>
                      <a:outerShdw dist="38100" dir="7200000" algn="ctr" rotWithShape="0">
                        <a:schemeClr val="tx1"/>
                      </a:outerShdw>
                    </a:effectLst>
                  </a:rPr>
                  <a:t> south through mountains</a:t>
                </a:r>
                <a:endParaRPr lang="en-US" sz="3600" b="1" dirty="0">
                  <a:solidFill>
                    <a:srgbClr val="FFFF00"/>
                  </a:solidFill>
                  <a:effectLst>
                    <a:outerShdw dist="38100" dir="7200000" algn="ctr" rotWithShape="0">
                      <a:schemeClr val="tx1"/>
                    </a:outerShdw>
                  </a:effectLst>
                </a:endParaRPr>
              </a:p>
            </p:txBody>
          </p:sp>
          <p:sp>
            <p:nvSpPr>
              <p:cNvPr id="9" name="Freeform 8"/>
              <p:cNvSpPr/>
              <p:nvPr/>
            </p:nvSpPr>
            <p:spPr>
              <a:xfrm>
                <a:off x="-31750" y="3143247"/>
                <a:ext cx="9175750" cy="784679"/>
              </a:xfrm>
              <a:custGeom>
                <a:avLst/>
                <a:gdLst>
                  <a:gd name="connsiteX0" fmla="*/ 0 w 9238593"/>
                  <a:gd name="connsiteY0" fmla="*/ 752718 h 1351808"/>
                  <a:gd name="connsiteX1" fmla="*/ 0 w 9238593"/>
                  <a:gd name="connsiteY1" fmla="*/ 752718 h 1351808"/>
                  <a:gd name="connsiteX2" fmla="*/ 157655 w 9238593"/>
                  <a:gd name="connsiteY2" fmla="*/ 721187 h 1351808"/>
                  <a:gd name="connsiteX3" fmla="*/ 204952 w 9238593"/>
                  <a:gd name="connsiteY3" fmla="*/ 705422 h 1351808"/>
                  <a:gd name="connsiteX4" fmla="*/ 252248 w 9238593"/>
                  <a:gd name="connsiteY4" fmla="*/ 673891 h 1351808"/>
                  <a:gd name="connsiteX5" fmla="*/ 409903 w 9238593"/>
                  <a:gd name="connsiteY5" fmla="*/ 626594 h 1351808"/>
                  <a:gd name="connsiteX6" fmla="*/ 457200 w 9238593"/>
                  <a:gd name="connsiteY6" fmla="*/ 595063 h 1351808"/>
                  <a:gd name="connsiteX7" fmla="*/ 551793 w 9238593"/>
                  <a:gd name="connsiteY7" fmla="*/ 516236 h 1351808"/>
                  <a:gd name="connsiteX8" fmla="*/ 599090 w 9238593"/>
                  <a:gd name="connsiteY8" fmla="*/ 500470 h 1351808"/>
                  <a:gd name="connsiteX9" fmla="*/ 614855 w 9238593"/>
                  <a:gd name="connsiteY9" fmla="*/ 453174 h 1351808"/>
                  <a:gd name="connsiteX10" fmla="*/ 709448 w 9238593"/>
                  <a:gd name="connsiteY10" fmla="*/ 390112 h 1351808"/>
                  <a:gd name="connsiteX11" fmla="*/ 756745 w 9238593"/>
                  <a:gd name="connsiteY11" fmla="*/ 342815 h 1351808"/>
                  <a:gd name="connsiteX12" fmla="*/ 804041 w 9238593"/>
                  <a:gd name="connsiteY12" fmla="*/ 311284 h 1351808"/>
                  <a:gd name="connsiteX13" fmla="*/ 851338 w 9238593"/>
                  <a:gd name="connsiteY13" fmla="*/ 248222 h 1351808"/>
                  <a:gd name="connsiteX14" fmla="*/ 914400 w 9238593"/>
                  <a:gd name="connsiteY14" fmla="*/ 232456 h 1351808"/>
                  <a:gd name="connsiteX15" fmla="*/ 961697 w 9238593"/>
                  <a:gd name="connsiteY15" fmla="*/ 200925 h 1351808"/>
                  <a:gd name="connsiteX16" fmla="*/ 1024759 w 9238593"/>
                  <a:gd name="connsiteY16" fmla="*/ 185160 h 1351808"/>
                  <a:gd name="connsiteX17" fmla="*/ 1056290 w 9238593"/>
                  <a:gd name="connsiteY17" fmla="*/ 137863 h 1351808"/>
                  <a:gd name="connsiteX18" fmla="*/ 1103586 w 9238593"/>
                  <a:gd name="connsiteY18" fmla="*/ 122098 h 1351808"/>
                  <a:gd name="connsiteX19" fmla="*/ 1245476 w 9238593"/>
                  <a:gd name="connsiteY19" fmla="*/ 106332 h 1351808"/>
                  <a:gd name="connsiteX20" fmla="*/ 2049517 w 9238593"/>
                  <a:gd name="connsiteY20" fmla="*/ 90567 h 1351808"/>
                  <a:gd name="connsiteX21" fmla="*/ 2144110 w 9238593"/>
                  <a:gd name="connsiteY21" fmla="*/ 122098 h 1351808"/>
                  <a:gd name="connsiteX22" fmla="*/ 2270234 w 9238593"/>
                  <a:gd name="connsiteY22" fmla="*/ 169394 h 1351808"/>
                  <a:gd name="connsiteX23" fmla="*/ 2412124 w 9238593"/>
                  <a:gd name="connsiteY23" fmla="*/ 216691 h 1351808"/>
                  <a:gd name="connsiteX24" fmla="*/ 2459421 w 9238593"/>
                  <a:gd name="connsiteY24" fmla="*/ 248222 h 1351808"/>
                  <a:gd name="connsiteX25" fmla="*/ 2554014 w 9238593"/>
                  <a:gd name="connsiteY25" fmla="*/ 279753 h 1351808"/>
                  <a:gd name="connsiteX26" fmla="*/ 2617076 w 9238593"/>
                  <a:gd name="connsiteY26" fmla="*/ 327049 h 1351808"/>
                  <a:gd name="connsiteX27" fmla="*/ 2695903 w 9238593"/>
                  <a:gd name="connsiteY27" fmla="*/ 390112 h 1351808"/>
                  <a:gd name="connsiteX28" fmla="*/ 2853559 w 9238593"/>
                  <a:gd name="connsiteY28" fmla="*/ 405877 h 1351808"/>
                  <a:gd name="connsiteX29" fmla="*/ 2948152 w 9238593"/>
                  <a:gd name="connsiteY29" fmla="*/ 468939 h 1351808"/>
                  <a:gd name="connsiteX30" fmla="*/ 3058510 w 9238593"/>
                  <a:gd name="connsiteY30" fmla="*/ 516236 h 1351808"/>
                  <a:gd name="connsiteX31" fmla="*/ 3105807 w 9238593"/>
                  <a:gd name="connsiteY31" fmla="*/ 532001 h 1351808"/>
                  <a:gd name="connsiteX32" fmla="*/ 3121572 w 9238593"/>
                  <a:gd name="connsiteY32" fmla="*/ 579298 h 1351808"/>
                  <a:gd name="connsiteX33" fmla="*/ 3168869 w 9238593"/>
                  <a:gd name="connsiteY33" fmla="*/ 595063 h 1351808"/>
                  <a:gd name="connsiteX34" fmla="*/ 3263462 w 9238593"/>
                  <a:gd name="connsiteY34" fmla="*/ 642360 h 1351808"/>
                  <a:gd name="connsiteX35" fmla="*/ 3373821 w 9238593"/>
                  <a:gd name="connsiteY35" fmla="*/ 705422 h 1351808"/>
                  <a:gd name="connsiteX36" fmla="*/ 3421117 w 9238593"/>
                  <a:gd name="connsiteY36" fmla="*/ 721187 h 1351808"/>
                  <a:gd name="connsiteX37" fmla="*/ 3531476 w 9238593"/>
                  <a:gd name="connsiteY37" fmla="*/ 736953 h 1351808"/>
                  <a:gd name="connsiteX38" fmla="*/ 3736428 w 9238593"/>
                  <a:gd name="connsiteY38" fmla="*/ 784249 h 1351808"/>
                  <a:gd name="connsiteX39" fmla="*/ 3862552 w 9238593"/>
                  <a:gd name="connsiteY39" fmla="*/ 768484 h 1351808"/>
                  <a:gd name="connsiteX40" fmla="*/ 3909848 w 9238593"/>
                  <a:gd name="connsiteY40" fmla="*/ 736953 h 1351808"/>
                  <a:gd name="connsiteX41" fmla="*/ 3957145 w 9238593"/>
                  <a:gd name="connsiteY41" fmla="*/ 721187 h 1351808"/>
                  <a:gd name="connsiteX42" fmla="*/ 3988676 w 9238593"/>
                  <a:gd name="connsiteY42" fmla="*/ 673891 h 1351808"/>
                  <a:gd name="connsiteX43" fmla="*/ 4004441 w 9238593"/>
                  <a:gd name="connsiteY43" fmla="*/ 626594 h 1351808"/>
                  <a:gd name="connsiteX44" fmla="*/ 4067503 w 9238593"/>
                  <a:gd name="connsiteY44" fmla="*/ 610829 h 1351808"/>
                  <a:gd name="connsiteX45" fmla="*/ 4114800 w 9238593"/>
                  <a:gd name="connsiteY45" fmla="*/ 595063 h 1351808"/>
                  <a:gd name="connsiteX46" fmla="*/ 4177862 w 9238593"/>
                  <a:gd name="connsiteY46" fmla="*/ 579298 h 1351808"/>
                  <a:gd name="connsiteX47" fmla="*/ 4225159 w 9238593"/>
                  <a:gd name="connsiteY47" fmla="*/ 563532 h 1351808"/>
                  <a:gd name="connsiteX48" fmla="*/ 4303986 w 9238593"/>
                  <a:gd name="connsiteY48" fmla="*/ 547767 h 1351808"/>
                  <a:gd name="connsiteX49" fmla="*/ 4382814 w 9238593"/>
                  <a:gd name="connsiteY49" fmla="*/ 516236 h 1351808"/>
                  <a:gd name="connsiteX50" fmla="*/ 4871545 w 9238593"/>
                  <a:gd name="connsiteY50" fmla="*/ 484705 h 1351808"/>
                  <a:gd name="connsiteX51" fmla="*/ 4966138 w 9238593"/>
                  <a:gd name="connsiteY51" fmla="*/ 468939 h 1351808"/>
                  <a:gd name="connsiteX52" fmla="*/ 5013434 w 9238593"/>
                  <a:gd name="connsiteY52" fmla="*/ 453174 h 1351808"/>
                  <a:gd name="connsiteX53" fmla="*/ 5076497 w 9238593"/>
                  <a:gd name="connsiteY53" fmla="*/ 437408 h 1351808"/>
                  <a:gd name="connsiteX54" fmla="*/ 5722883 w 9238593"/>
                  <a:gd name="connsiteY54" fmla="*/ 468939 h 1351808"/>
                  <a:gd name="connsiteX55" fmla="*/ 6117021 w 9238593"/>
                  <a:gd name="connsiteY55" fmla="*/ 532001 h 1351808"/>
                  <a:gd name="connsiteX56" fmla="*/ 6243145 w 9238593"/>
                  <a:gd name="connsiteY56" fmla="*/ 547767 h 1351808"/>
                  <a:gd name="connsiteX57" fmla="*/ 6306207 w 9238593"/>
                  <a:gd name="connsiteY57" fmla="*/ 563532 h 1351808"/>
                  <a:gd name="connsiteX58" fmla="*/ 6605752 w 9238593"/>
                  <a:gd name="connsiteY58" fmla="*/ 595063 h 1351808"/>
                  <a:gd name="connsiteX59" fmla="*/ 6952593 w 9238593"/>
                  <a:gd name="connsiteY59" fmla="*/ 579298 h 1351808"/>
                  <a:gd name="connsiteX60" fmla="*/ 7488621 w 9238593"/>
                  <a:gd name="connsiteY60" fmla="*/ 579298 h 1351808"/>
                  <a:gd name="connsiteX61" fmla="*/ 7535917 w 9238593"/>
                  <a:gd name="connsiteY61" fmla="*/ 595063 h 1351808"/>
                  <a:gd name="connsiteX62" fmla="*/ 7551683 w 9238593"/>
                  <a:gd name="connsiteY62" fmla="*/ 642360 h 1351808"/>
                  <a:gd name="connsiteX63" fmla="*/ 7646276 w 9238593"/>
                  <a:gd name="connsiteY63" fmla="*/ 673891 h 1351808"/>
                  <a:gd name="connsiteX64" fmla="*/ 7693572 w 9238593"/>
                  <a:gd name="connsiteY64" fmla="*/ 689656 h 1351808"/>
                  <a:gd name="connsiteX65" fmla="*/ 7740869 w 9238593"/>
                  <a:gd name="connsiteY65" fmla="*/ 705422 h 1351808"/>
                  <a:gd name="connsiteX66" fmla="*/ 7819697 w 9238593"/>
                  <a:gd name="connsiteY66" fmla="*/ 768484 h 1351808"/>
                  <a:gd name="connsiteX67" fmla="*/ 7898524 w 9238593"/>
                  <a:gd name="connsiteY67" fmla="*/ 831546 h 1351808"/>
                  <a:gd name="connsiteX68" fmla="*/ 7945821 w 9238593"/>
                  <a:gd name="connsiteY68" fmla="*/ 878843 h 1351808"/>
                  <a:gd name="connsiteX69" fmla="*/ 7993117 w 9238593"/>
                  <a:gd name="connsiteY69" fmla="*/ 894608 h 1351808"/>
                  <a:gd name="connsiteX70" fmla="*/ 8024648 w 9238593"/>
                  <a:gd name="connsiteY70" fmla="*/ 941905 h 1351808"/>
                  <a:gd name="connsiteX71" fmla="*/ 8103476 w 9238593"/>
                  <a:gd name="connsiteY71" fmla="*/ 973436 h 1351808"/>
                  <a:gd name="connsiteX72" fmla="*/ 8466083 w 9238593"/>
                  <a:gd name="connsiteY72" fmla="*/ 1115325 h 1351808"/>
                  <a:gd name="connsiteX73" fmla="*/ 8623738 w 9238593"/>
                  <a:gd name="connsiteY73" fmla="*/ 1146856 h 1351808"/>
                  <a:gd name="connsiteX74" fmla="*/ 8734097 w 9238593"/>
                  <a:gd name="connsiteY74" fmla="*/ 1178387 h 1351808"/>
                  <a:gd name="connsiteX75" fmla="*/ 8781393 w 9238593"/>
                  <a:gd name="connsiteY75" fmla="*/ 1194153 h 1351808"/>
                  <a:gd name="connsiteX76" fmla="*/ 8907517 w 9238593"/>
                  <a:gd name="connsiteY76" fmla="*/ 1225684 h 1351808"/>
                  <a:gd name="connsiteX77" fmla="*/ 8954814 w 9238593"/>
                  <a:gd name="connsiteY77" fmla="*/ 1257215 h 1351808"/>
                  <a:gd name="connsiteX78" fmla="*/ 9049407 w 9238593"/>
                  <a:gd name="connsiteY78" fmla="*/ 1272981 h 1351808"/>
                  <a:gd name="connsiteX79" fmla="*/ 9144000 w 9238593"/>
                  <a:gd name="connsiteY79" fmla="*/ 1304512 h 1351808"/>
                  <a:gd name="connsiteX80" fmla="*/ 9238593 w 9238593"/>
                  <a:gd name="connsiteY80" fmla="*/ 1336043 h 1351808"/>
                  <a:gd name="connsiteX81" fmla="*/ 9238593 w 9238593"/>
                  <a:gd name="connsiteY81" fmla="*/ 1336043 h 1351808"/>
                  <a:gd name="connsiteX82" fmla="*/ 9207062 w 9238593"/>
                  <a:gd name="connsiteY82" fmla="*/ 1272981 h 1351808"/>
                  <a:gd name="connsiteX83" fmla="*/ 9222828 w 9238593"/>
                  <a:gd name="connsiteY83" fmla="*/ 1351808 h 1351808"/>
                  <a:gd name="connsiteX0" fmla="*/ 0 w 9238593"/>
                  <a:gd name="connsiteY0" fmla="*/ 752718 h 1336043"/>
                  <a:gd name="connsiteX1" fmla="*/ 0 w 9238593"/>
                  <a:gd name="connsiteY1" fmla="*/ 752718 h 1336043"/>
                  <a:gd name="connsiteX2" fmla="*/ 157655 w 9238593"/>
                  <a:gd name="connsiteY2" fmla="*/ 721187 h 1336043"/>
                  <a:gd name="connsiteX3" fmla="*/ 204952 w 9238593"/>
                  <a:gd name="connsiteY3" fmla="*/ 705422 h 1336043"/>
                  <a:gd name="connsiteX4" fmla="*/ 252248 w 9238593"/>
                  <a:gd name="connsiteY4" fmla="*/ 673891 h 1336043"/>
                  <a:gd name="connsiteX5" fmla="*/ 409903 w 9238593"/>
                  <a:gd name="connsiteY5" fmla="*/ 626594 h 1336043"/>
                  <a:gd name="connsiteX6" fmla="*/ 457200 w 9238593"/>
                  <a:gd name="connsiteY6" fmla="*/ 595063 h 1336043"/>
                  <a:gd name="connsiteX7" fmla="*/ 551793 w 9238593"/>
                  <a:gd name="connsiteY7" fmla="*/ 516236 h 1336043"/>
                  <a:gd name="connsiteX8" fmla="*/ 599090 w 9238593"/>
                  <a:gd name="connsiteY8" fmla="*/ 500470 h 1336043"/>
                  <a:gd name="connsiteX9" fmla="*/ 614855 w 9238593"/>
                  <a:gd name="connsiteY9" fmla="*/ 453174 h 1336043"/>
                  <a:gd name="connsiteX10" fmla="*/ 709448 w 9238593"/>
                  <a:gd name="connsiteY10" fmla="*/ 390112 h 1336043"/>
                  <a:gd name="connsiteX11" fmla="*/ 756745 w 9238593"/>
                  <a:gd name="connsiteY11" fmla="*/ 342815 h 1336043"/>
                  <a:gd name="connsiteX12" fmla="*/ 804041 w 9238593"/>
                  <a:gd name="connsiteY12" fmla="*/ 311284 h 1336043"/>
                  <a:gd name="connsiteX13" fmla="*/ 851338 w 9238593"/>
                  <a:gd name="connsiteY13" fmla="*/ 248222 h 1336043"/>
                  <a:gd name="connsiteX14" fmla="*/ 914400 w 9238593"/>
                  <a:gd name="connsiteY14" fmla="*/ 232456 h 1336043"/>
                  <a:gd name="connsiteX15" fmla="*/ 961697 w 9238593"/>
                  <a:gd name="connsiteY15" fmla="*/ 200925 h 1336043"/>
                  <a:gd name="connsiteX16" fmla="*/ 1024759 w 9238593"/>
                  <a:gd name="connsiteY16" fmla="*/ 185160 h 1336043"/>
                  <a:gd name="connsiteX17" fmla="*/ 1056290 w 9238593"/>
                  <a:gd name="connsiteY17" fmla="*/ 137863 h 1336043"/>
                  <a:gd name="connsiteX18" fmla="*/ 1103586 w 9238593"/>
                  <a:gd name="connsiteY18" fmla="*/ 122098 h 1336043"/>
                  <a:gd name="connsiteX19" fmla="*/ 1245476 w 9238593"/>
                  <a:gd name="connsiteY19" fmla="*/ 106332 h 1336043"/>
                  <a:gd name="connsiteX20" fmla="*/ 2049517 w 9238593"/>
                  <a:gd name="connsiteY20" fmla="*/ 90567 h 1336043"/>
                  <a:gd name="connsiteX21" fmla="*/ 2144110 w 9238593"/>
                  <a:gd name="connsiteY21" fmla="*/ 122098 h 1336043"/>
                  <a:gd name="connsiteX22" fmla="*/ 2270234 w 9238593"/>
                  <a:gd name="connsiteY22" fmla="*/ 169394 h 1336043"/>
                  <a:gd name="connsiteX23" fmla="*/ 2412124 w 9238593"/>
                  <a:gd name="connsiteY23" fmla="*/ 216691 h 1336043"/>
                  <a:gd name="connsiteX24" fmla="*/ 2459421 w 9238593"/>
                  <a:gd name="connsiteY24" fmla="*/ 248222 h 1336043"/>
                  <a:gd name="connsiteX25" fmla="*/ 2554014 w 9238593"/>
                  <a:gd name="connsiteY25" fmla="*/ 279753 h 1336043"/>
                  <a:gd name="connsiteX26" fmla="*/ 2617076 w 9238593"/>
                  <a:gd name="connsiteY26" fmla="*/ 327049 h 1336043"/>
                  <a:gd name="connsiteX27" fmla="*/ 2695903 w 9238593"/>
                  <a:gd name="connsiteY27" fmla="*/ 390112 h 1336043"/>
                  <a:gd name="connsiteX28" fmla="*/ 2853559 w 9238593"/>
                  <a:gd name="connsiteY28" fmla="*/ 405877 h 1336043"/>
                  <a:gd name="connsiteX29" fmla="*/ 2948152 w 9238593"/>
                  <a:gd name="connsiteY29" fmla="*/ 468939 h 1336043"/>
                  <a:gd name="connsiteX30" fmla="*/ 3058510 w 9238593"/>
                  <a:gd name="connsiteY30" fmla="*/ 516236 h 1336043"/>
                  <a:gd name="connsiteX31" fmla="*/ 3105807 w 9238593"/>
                  <a:gd name="connsiteY31" fmla="*/ 532001 h 1336043"/>
                  <a:gd name="connsiteX32" fmla="*/ 3121572 w 9238593"/>
                  <a:gd name="connsiteY32" fmla="*/ 579298 h 1336043"/>
                  <a:gd name="connsiteX33" fmla="*/ 3168869 w 9238593"/>
                  <a:gd name="connsiteY33" fmla="*/ 595063 h 1336043"/>
                  <a:gd name="connsiteX34" fmla="*/ 3263462 w 9238593"/>
                  <a:gd name="connsiteY34" fmla="*/ 642360 h 1336043"/>
                  <a:gd name="connsiteX35" fmla="*/ 3373821 w 9238593"/>
                  <a:gd name="connsiteY35" fmla="*/ 705422 h 1336043"/>
                  <a:gd name="connsiteX36" fmla="*/ 3421117 w 9238593"/>
                  <a:gd name="connsiteY36" fmla="*/ 721187 h 1336043"/>
                  <a:gd name="connsiteX37" fmla="*/ 3531476 w 9238593"/>
                  <a:gd name="connsiteY37" fmla="*/ 736953 h 1336043"/>
                  <a:gd name="connsiteX38" fmla="*/ 3736428 w 9238593"/>
                  <a:gd name="connsiteY38" fmla="*/ 784249 h 1336043"/>
                  <a:gd name="connsiteX39" fmla="*/ 3862552 w 9238593"/>
                  <a:gd name="connsiteY39" fmla="*/ 768484 h 1336043"/>
                  <a:gd name="connsiteX40" fmla="*/ 3909848 w 9238593"/>
                  <a:gd name="connsiteY40" fmla="*/ 736953 h 1336043"/>
                  <a:gd name="connsiteX41" fmla="*/ 3957145 w 9238593"/>
                  <a:gd name="connsiteY41" fmla="*/ 721187 h 1336043"/>
                  <a:gd name="connsiteX42" fmla="*/ 3988676 w 9238593"/>
                  <a:gd name="connsiteY42" fmla="*/ 673891 h 1336043"/>
                  <a:gd name="connsiteX43" fmla="*/ 4004441 w 9238593"/>
                  <a:gd name="connsiteY43" fmla="*/ 626594 h 1336043"/>
                  <a:gd name="connsiteX44" fmla="*/ 4067503 w 9238593"/>
                  <a:gd name="connsiteY44" fmla="*/ 610829 h 1336043"/>
                  <a:gd name="connsiteX45" fmla="*/ 4114800 w 9238593"/>
                  <a:gd name="connsiteY45" fmla="*/ 595063 h 1336043"/>
                  <a:gd name="connsiteX46" fmla="*/ 4177862 w 9238593"/>
                  <a:gd name="connsiteY46" fmla="*/ 579298 h 1336043"/>
                  <a:gd name="connsiteX47" fmla="*/ 4225159 w 9238593"/>
                  <a:gd name="connsiteY47" fmla="*/ 563532 h 1336043"/>
                  <a:gd name="connsiteX48" fmla="*/ 4303986 w 9238593"/>
                  <a:gd name="connsiteY48" fmla="*/ 547767 h 1336043"/>
                  <a:gd name="connsiteX49" fmla="*/ 4382814 w 9238593"/>
                  <a:gd name="connsiteY49" fmla="*/ 516236 h 1336043"/>
                  <a:gd name="connsiteX50" fmla="*/ 4871545 w 9238593"/>
                  <a:gd name="connsiteY50" fmla="*/ 484705 h 1336043"/>
                  <a:gd name="connsiteX51" fmla="*/ 4966138 w 9238593"/>
                  <a:gd name="connsiteY51" fmla="*/ 468939 h 1336043"/>
                  <a:gd name="connsiteX52" fmla="*/ 5013434 w 9238593"/>
                  <a:gd name="connsiteY52" fmla="*/ 453174 h 1336043"/>
                  <a:gd name="connsiteX53" fmla="*/ 5076497 w 9238593"/>
                  <a:gd name="connsiteY53" fmla="*/ 437408 h 1336043"/>
                  <a:gd name="connsiteX54" fmla="*/ 5722883 w 9238593"/>
                  <a:gd name="connsiteY54" fmla="*/ 468939 h 1336043"/>
                  <a:gd name="connsiteX55" fmla="*/ 6117021 w 9238593"/>
                  <a:gd name="connsiteY55" fmla="*/ 532001 h 1336043"/>
                  <a:gd name="connsiteX56" fmla="*/ 6243145 w 9238593"/>
                  <a:gd name="connsiteY56" fmla="*/ 547767 h 1336043"/>
                  <a:gd name="connsiteX57" fmla="*/ 6306207 w 9238593"/>
                  <a:gd name="connsiteY57" fmla="*/ 563532 h 1336043"/>
                  <a:gd name="connsiteX58" fmla="*/ 6605752 w 9238593"/>
                  <a:gd name="connsiteY58" fmla="*/ 595063 h 1336043"/>
                  <a:gd name="connsiteX59" fmla="*/ 6952593 w 9238593"/>
                  <a:gd name="connsiteY59" fmla="*/ 579298 h 1336043"/>
                  <a:gd name="connsiteX60" fmla="*/ 7488621 w 9238593"/>
                  <a:gd name="connsiteY60" fmla="*/ 579298 h 1336043"/>
                  <a:gd name="connsiteX61" fmla="*/ 7535917 w 9238593"/>
                  <a:gd name="connsiteY61" fmla="*/ 595063 h 1336043"/>
                  <a:gd name="connsiteX62" fmla="*/ 7551683 w 9238593"/>
                  <a:gd name="connsiteY62" fmla="*/ 642360 h 1336043"/>
                  <a:gd name="connsiteX63" fmla="*/ 7646276 w 9238593"/>
                  <a:gd name="connsiteY63" fmla="*/ 673891 h 1336043"/>
                  <a:gd name="connsiteX64" fmla="*/ 7693572 w 9238593"/>
                  <a:gd name="connsiteY64" fmla="*/ 689656 h 1336043"/>
                  <a:gd name="connsiteX65" fmla="*/ 7740869 w 9238593"/>
                  <a:gd name="connsiteY65" fmla="*/ 705422 h 1336043"/>
                  <a:gd name="connsiteX66" fmla="*/ 7819697 w 9238593"/>
                  <a:gd name="connsiteY66" fmla="*/ 768484 h 1336043"/>
                  <a:gd name="connsiteX67" fmla="*/ 7898524 w 9238593"/>
                  <a:gd name="connsiteY67" fmla="*/ 831546 h 1336043"/>
                  <a:gd name="connsiteX68" fmla="*/ 7945821 w 9238593"/>
                  <a:gd name="connsiteY68" fmla="*/ 878843 h 1336043"/>
                  <a:gd name="connsiteX69" fmla="*/ 7993117 w 9238593"/>
                  <a:gd name="connsiteY69" fmla="*/ 894608 h 1336043"/>
                  <a:gd name="connsiteX70" fmla="*/ 8024648 w 9238593"/>
                  <a:gd name="connsiteY70" fmla="*/ 941905 h 1336043"/>
                  <a:gd name="connsiteX71" fmla="*/ 8103476 w 9238593"/>
                  <a:gd name="connsiteY71" fmla="*/ 973436 h 1336043"/>
                  <a:gd name="connsiteX72" fmla="*/ 8466083 w 9238593"/>
                  <a:gd name="connsiteY72" fmla="*/ 1115325 h 1336043"/>
                  <a:gd name="connsiteX73" fmla="*/ 8623738 w 9238593"/>
                  <a:gd name="connsiteY73" fmla="*/ 1146856 h 1336043"/>
                  <a:gd name="connsiteX74" fmla="*/ 8734097 w 9238593"/>
                  <a:gd name="connsiteY74" fmla="*/ 1178387 h 1336043"/>
                  <a:gd name="connsiteX75" fmla="*/ 8781393 w 9238593"/>
                  <a:gd name="connsiteY75" fmla="*/ 1194153 h 1336043"/>
                  <a:gd name="connsiteX76" fmla="*/ 8907517 w 9238593"/>
                  <a:gd name="connsiteY76" fmla="*/ 1225684 h 1336043"/>
                  <a:gd name="connsiteX77" fmla="*/ 8954814 w 9238593"/>
                  <a:gd name="connsiteY77" fmla="*/ 1257215 h 1336043"/>
                  <a:gd name="connsiteX78" fmla="*/ 9049407 w 9238593"/>
                  <a:gd name="connsiteY78" fmla="*/ 1272981 h 1336043"/>
                  <a:gd name="connsiteX79" fmla="*/ 9144000 w 9238593"/>
                  <a:gd name="connsiteY79" fmla="*/ 1304512 h 1336043"/>
                  <a:gd name="connsiteX80" fmla="*/ 9238593 w 9238593"/>
                  <a:gd name="connsiteY80" fmla="*/ 1336043 h 1336043"/>
                  <a:gd name="connsiteX81" fmla="*/ 9238593 w 9238593"/>
                  <a:gd name="connsiteY81" fmla="*/ 1336043 h 1336043"/>
                  <a:gd name="connsiteX82" fmla="*/ 9207062 w 9238593"/>
                  <a:gd name="connsiteY82" fmla="*/ 1272981 h 1336043"/>
                  <a:gd name="connsiteX83" fmla="*/ 9175098 w 9238593"/>
                  <a:gd name="connsiteY83" fmla="*/ 361751 h 1336043"/>
                  <a:gd name="connsiteX0" fmla="*/ 0 w 9238593"/>
                  <a:gd name="connsiteY0" fmla="*/ 752718 h 1336043"/>
                  <a:gd name="connsiteX1" fmla="*/ 0 w 9238593"/>
                  <a:gd name="connsiteY1" fmla="*/ 752718 h 1336043"/>
                  <a:gd name="connsiteX2" fmla="*/ 157655 w 9238593"/>
                  <a:gd name="connsiteY2" fmla="*/ 721187 h 1336043"/>
                  <a:gd name="connsiteX3" fmla="*/ 204952 w 9238593"/>
                  <a:gd name="connsiteY3" fmla="*/ 705422 h 1336043"/>
                  <a:gd name="connsiteX4" fmla="*/ 252248 w 9238593"/>
                  <a:gd name="connsiteY4" fmla="*/ 673891 h 1336043"/>
                  <a:gd name="connsiteX5" fmla="*/ 409903 w 9238593"/>
                  <a:gd name="connsiteY5" fmla="*/ 626594 h 1336043"/>
                  <a:gd name="connsiteX6" fmla="*/ 457200 w 9238593"/>
                  <a:gd name="connsiteY6" fmla="*/ 595063 h 1336043"/>
                  <a:gd name="connsiteX7" fmla="*/ 551793 w 9238593"/>
                  <a:gd name="connsiteY7" fmla="*/ 516236 h 1336043"/>
                  <a:gd name="connsiteX8" fmla="*/ 599090 w 9238593"/>
                  <a:gd name="connsiteY8" fmla="*/ 500470 h 1336043"/>
                  <a:gd name="connsiteX9" fmla="*/ 614855 w 9238593"/>
                  <a:gd name="connsiteY9" fmla="*/ 453174 h 1336043"/>
                  <a:gd name="connsiteX10" fmla="*/ 709448 w 9238593"/>
                  <a:gd name="connsiteY10" fmla="*/ 390112 h 1336043"/>
                  <a:gd name="connsiteX11" fmla="*/ 756745 w 9238593"/>
                  <a:gd name="connsiteY11" fmla="*/ 342815 h 1336043"/>
                  <a:gd name="connsiteX12" fmla="*/ 804041 w 9238593"/>
                  <a:gd name="connsiteY12" fmla="*/ 311284 h 1336043"/>
                  <a:gd name="connsiteX13" fmla="*/ 851338 w 9238593"/>
                  <a:gd name="connsiteY13" fmla="*/ 248222 h 1336043"/>
                  <a:gd name="connsiteX14" fmla="*/ 914400 w 9238593"/>
                  <a:gd name="connsiteY14" fmla="*/ 232456 h 1336043"/>
                  <a:gd name="connsiteX15" fmla="*/ 961697 w 9238593"/>
                  <a:gd name="connsiteY15" fmla="*/ 200925 h 1336043"/>
                  <a:gd name="connsiteX16" fmla="*/ 1024759 w 9238593"/>
                  <a:gd name="connsiteY16" fmla="*/ 185160 h 1336043"/>
                  <a:gd name="connsiteX17" fmla="*/ 1056290 w 9238593"/>
                  <a:gd name="connsiteY17" fmla="*/ 137863 h 1336043"/>
                  <a:gd name="connsiteX18" fmla="*/ 1103586 w 9238593"/>
                  <a:gd name="connsiteY18" fmla="*/ 122098 h 1336043"/>
                  <a:gd name="connsiteX19" fmla="*/ 1245476 w 9238593"/>
                  <a:gd name="connsiteY19" fmla="*/ 106332 h 1336043"/>
                  <a:gd name="connsiteX20" fmla="*/ 2049517 w 9238593"/>
                  <a:gd name="connsiteY20" fmla="*/ 90567 h 1336043"/>
                  <a:gd name="connsiteX21" fmla="*/ 2144110 w 9238593"/>
                  <a:gd name="connsiteY21" fmla="*/ 122098 h 1336043"/>
                  <a:gd name="connsiteX22" fmla="*/ 2270234 w 9238593"/>
                  <a:gd name="connsiteY22" fmla="*/ 169394 h 1336043"/>
                  <a:gd name="connsiteX23" fmla="*/ 2412124 w 9238593"/>
                  <a:gd name="connsiteY23" fmla="*/ 216691 h 1336043"/>
                  <a:gd name="connsiteX24" fmla="*/ 2459421 w 9238593"/>
                  <a:gd name="connsiteY24" fmla="*/ 248222 h 1336043"/>
                  <a:gd name="connsiteX25" fmla="*/ 2554014 w 9238593"/>
                  <a:gd name="connsiteY25" fmla="*/ 279753 h 1336043"/>
                  <a:gd name="connsiteX26" fmla="*/ 2617076 w 9238593"/>
                  <a:gd name="connsiteY26" fmla="*/ 327049 h 1336043"/>
                  <a:gd name="connsiteX27" fmla="*/ 2695903 w 9238593"/>
                  <a:gd name="connsiteY27" fmla="*/ 390112 h 1336043"/>
                  <a:gd name="connsiteX28" fmla="*/ 2853559 w 9238593"/>
                  <a:gd name="connsiteY28" fmla="*/ 405877 h 1336043"/>
                  <a:gd name="connsiteX29" fmla="*/ 2948152 w 9238593"/>
                  <a:gd name="connsiteY29" fmla="*/ 468939 h 1336043"/>
                  <a:gd name="connsiteX30" fmla="*/ 3058510 w 9238593"/>
                  <a:gd name="connsiteY30" fmla="*/ 516236 h 1336043"/>
                  <a:gd name="connsiteX31" fmla="*/ 3105807 w 9238593"/>
                  <a:gd name="connsiteY31" fmla="*/ 532001 h 1336043"/>
                  <a:gd name="connsiteX32" fmla="*/ 3121572 w 9238593"/>
                  <a:gd name="connsiteY32" fmla="*/ 579298 h 1336043"/>
                  <a:gd name="connsiteX33" fmla="*/ 3168869 w 9238593"/>
                  <a:gd name="connsiteY33" fmla="*/ 595063 h 1336043"/>
                  <a:gd name="connsiteX34" fmla="*/ 3263462 w 9238593"/>
                  <a:gd name="connsiteY34" fmla="*/ 642360 h 1336043"/>
                  <a:gd name="connsiteX35" fmla="*/ 3373821 w 9238593"/>
                  <a:gd name="connsiteY35" fmla="*/ 705422 h 1336043"/>
                  <a:gd name="connsiteX36" fmla="*/ 3421117 w 9238593"/>
                  <a:gd name="connsiteY36" fmla="*/ 721187 h 1336043"/>
                  <a:gd name="connsiteX37" fmla="*/ 3531476 w 9238593"/>
                  <a:gd name="connsiteY37" fmla="*/ 736953 h 1336043"/>
                  <a:gd name="connsiteX38" fmla="*/ 3736428 w 9238593"/>
                  <a:gd name="connsiteY38" fmla="*/ 784249 h 1336043"/>
                  <a:gd name="connsiteX39" fmla="*/ 3862552 w 9238593"/>
                  <a:gd name="connsiteY39" fmla="*/ 768484 h 1336043"/>
                  <a:gd name="connsiteX40" fmla="*/ 3909848 w 9238593"/>
                  <a:gd name="connsiteY40" fmla="*/ 736953 h 1336043"/>
                  <a:gd name="connsiteX41" fmla="*/ 3957145 w 9238593"/>
                  <a:gd name="connsiteY41" fmla="*/ 721187 h 1336043"/>
                  <a:gd name="connsiteX42" fmla="*/ 3988676 w 9238593"/>
                  <a:gd name="connsiteY42" fmla="*/ 673891 h 1336043"/>
                  <a:gd name="connsiteX43" fmla="*/ 4004441 w 9238593"/>
                  <a:gd name="connsiteY43" fmla="*/ 626594 h 1336043"/>
                  <a:gd name="connsiteX44" fmla="*/ 4067503 w 9238593"/>
                  <a:gd name="connsiteY44" fmla="*/ 610829 h 1336043"/>
                  <a:gd name="connsiteX45" fmla="*/ 4114800 w 9238593"/>
                  <a:gd name="connsiteY45" fmla="*/ 595063 h 1336043"/>
                  <a:gd name="connsiteX46" fmla="*/ 4177862 w 9238593"/>
                  <a:gd name="connsiteY46" fmla="*/ 579298 h 1336043"/>
                  <a:gd name="connsiteX47" fmla="*/ 4225159 w 9238593"/>
                  <a:gd name="connsiteY47" fmla="*/ 563532 h 1336043"/>
                  <a:gd name="connsiteX48" fmla="*/ 4303986 w 9238593"/>
                  <a:gd name="connsiteY48" fmla="*/ 547767 h 1336043"/>
                  <a:gd name="connsiteX49" fmla="*/ 4382814 w 9238593"/>
                  <a:gd name="connsiteY49" fmla="*/ 516236 h 1336043"/>
                  <a:gd name="connsiteX50" fmla="*/ 4871545 w 9238593"/>
                  <a:gd name="connsiteY50" fmla="*/ 484705 h 1336043"/>
                  <a:gd name="connsiteX51" fmla="*/ 4966138 w 9238593"/>
                  <a:gd name="connsiteY51" fmla="*/ 468939 h 1336043"/>
                  <a:gd name="connsiteX52" fmla="*/ 5013434 w 9238593"/>
                  <a:gd name="connsiteY52" fmla="*/ 453174 h 1336043"/>
                  <a:gd name="connsiteX53" fmla="*/ 5076497 w 9238593"/>
                  <a:gd name="connsiteY53" fmla="*/ 437408 h 1336043"/>
                  <a:gd name="connsiteX54" fmla="*/ 5722883 w 9238593"/>
                  <a:gd name="connsiteY54" fmla="*/ 468939 h 1336043"/>
                  <a:gd name="connsiteX55" fmla="*/ 6117021 w 9238593"/>
                  <a:gd name="connsiteY55" fmla="*/ 532001 h 1336043"/>
                  <a:gd name="connsiteX56" fmla="*/ 6243145 w 9238593"/>
                  <a:gd name="connsiteY56" fmla="*/ 547767 h 1336043"/>
                  <a:gd name="connsiteX57" fmla="*/ 6306207 w 9238593"/>
                  <a:gd name="connsiteY57" fmla="*/ 563532 h 1336043"/>
                  <a:gd name="connsiteX58" fmla="*/ 6605752 w 9238593"/>
                  <a:gd name="connsiteY58" fmla="*/ 595063 h 1336043"/>
                  <a:gd name="connsiteX59" fmla="*/ 6952593 w 9238593"/>
                  <a:gd name="connsiteY59" fmla="*/ 579298 h 1336043"/>
                  <a:gd name="connsiteX60" fmla="*/ 7488621 w 9238593"/>
                  <a:gd name="connsiteY60" fmla="*/ 579298 h 1336043"/>
                  <a:gd name="connsiteX61" fmla="*/ 7535917 w 9238593"/>
                  <a:gd name="connsiteY61" fmla="*/ 595063 h 1336043"/>
                  <a:gd name="connsiteX62" fmla="*/ 7551683 w 9238593"/>
                  <a:gd name="connsiteY62" fmla="*/ 642360 h 1336043"/>
                  <a:gd name="connsiteX63" fmla="*/ 7646276 w 9238593"/>
                  <a:gd name="connsiteY63" fmla="*/ 673891 h 1336043"/>
                  <a:gd name="connsiteX64" fmla="*/ 7693572 w 9238593"/>
                  <a:gd name="connsiteY64" fmla="*/ 689656 h 1336043"/>
                  <a:gd name="connsiteX65" fmla="*/ 7740869 w 9238593"/>
                  <a:gd name="connsiteY65" fmla="*/ 705422 h 1336043"/>
                  <a:gd name="connsiteX66" fmla="*/ 7819697 w 9238593"/>
                  <a:gd name="connsiteY66" fmla="*/ 768484 h 1336043"/>
                  <a:gd name="connsiteX67" fmla="*/ 7898524 w 9238593"/>
                  <a:gd name="connsiteY67" fmla="*/ 831546 h 1336043"/>
                  <a:gd name="connsiteX68" fmla="*/ 7945821 w 9238593"/>
                  <a:gd name="connsiteY68" fmla="*/ 878843 h 1336043"/>
                  <a:gd name="connsiteX69" fmla="*/ 7993117 w 9238593"/>
                  <a:gd name="connsiteY69" fmla="*/ 894608 h 1336043"/>
                  <a:gd name="connsiteX70" fmla="*/ 8024648 w 9238593"/>
                  <a:gd name="connsiteY70" fmla="*/ 941905 h 1336043"/>
                  <a:gd name="connsiteX71" fmla="*/ 8103476 w 9238593"/>
                  <a:gd name="connsiteY71" fmla="*/ 973436 h 1336043"/>
                  <a:gd name="connsiteX72" fmla="*/ 8466083 w 9238593"/>
                  <a:gd name="connsiteY72" fmla="*/ 1115325 h 1336043"/>
                  <a:gd name="connsiteX73" fmla="*/ 8623738 w 9238593"/>
                  <a:gd name="connsiteY73" fmla="*/ 1146856 h 1336043"/>
                  <a:gd name="connsiteX74" fmla="*/ 8734097 w 9238593"/>
                  <a:gd name="connsiteY74" fmla="*/ 1178387 h 1336043"/>
                  <a:gd name="connsiteX75" fmla="*/ 8781393 w 9238593"/>
                  <a:gd name="connsiteY75" fmla="*/ 1194153 h 1336043"/>
                  <a:gd name="connsiteX76" fmla="*/ 8907517 w 9238593"/>
                  <a:gd name="connsiteY76" fmla="*/ 1225684 h 1336043"/>
                  <a:gd name="connsiteX77" fmla="*/ 8954814 w 9238593"/>
                  <a:gd name="connsiteY77" fmla="*/ 1257215 h 1336043"/>
                  <a:gd name="connsiteX78" fmla="*/ 9049407 w 9238593"/>
                  <a:gd name="connsiteY78" fmla="*/ 1272981 h 1336043"/>
                  <a:gd name="connsiteX79" fmla="*/ 9144000 w 9238593"/>
                  <a:gd name="connsiteY79" fmla="*/ 1304512 h 1336043"/>
                  <a:gd name="connsiteX80" fmla="*/ 9238593 w 9238593"/>
                  <a:gd name="connsiteY80" fmla="*/ 1336043 h 1336043"/>
                  <a:gd name="connsiteX81" fmla="*/ 8794125 w 9238593"/>
                  <a:gd name="connsiteY81" fmla="*/ 361752 h 1336043"/>
                  <a:gd name="connsiteX82" fmla="*/ 9207062 w 9238593"/>
                  <a:gd name="connsiteY82" fmla="*/ 1272981 h 1336043"/>
                  <a:gd name="connsiteX83" fmla="*/ 9175098 w 9238593"/>
                  <a:gd name="connsiteY83" fmla="*/ 361751 h 1336043"/>
                  <a:gd name="connsiteX0" fmla="*/ 0 w 9238593"/>
                  <a:gd name="connsiteY0" fmla="*/ 752718 h 1336043"/>
                  <a:gd name="connsiteX1" fmla="*/ 0 w 9238593"/>
                  <a:gd name="connsiteY1" fmla="*/ 752718 h 1336043"/>
                  <a:gd name="connsiteX2" fmla="*/ 157655 w 9238593"/>
                  <a:gd name="connsiteY2" fmla="*/ 721187 h 1336043"/>
                  <a:gd name="connsiteX3" fmla="*/ 204952 w 9238593"/>
                  <a:gd name="connsiteY3" fmla="*/ 705422 h 1336043"/>
                  <a:gd name="connsiteX4" fmla="*/ 252248 w 9238593"/>
                  <a:gd name="connsiteY4" fmla="*/ 673891 h 1336043"/>
                  <a:gd name="connsiteX5" fmla="*/ 409903 w 9238593"/>
                  <a:gd name="connsiteY5" fmla="*/ 626594 h 1336043"/>
                  <a:gd name="connsiteX6" fmla="*/ 457200 w 9238593"/>
                  <a:gd name="connsiteY6" fmla="*/ 595063 h 1336043"/>
                  <a:gd name="connsiteX7" fmla="*/ 551793 w 9238593"/>
                  <a:gd name="connsiteY7" fmla="*/ 516236 h 1336043"/>
                  <a:gd name="connsiteX8" fmla="*/ 599090 w 9238593"/>
                  <a:gd name="connsiteY8" fmla="*/ 500470 h 1336043"/>
                  <a:gd name="connsiteX9" fmla="*/ 614855 w 9238593"/>
                  <a:gd name="connsiteY9" fmla="*/ 453174 h 1336043"/>
                  <a:gd name="connsiteX10" fmla="*/ 709448 w 9238593"/>
                  <a:gd name="connsiteY10" fmla="*/ 390112 h 1336043"/>
                  <a:gd name="connsiteX11" fmla="*/ 756745 w 9238593"/>
                  <a:gd name="connsiteY11" fmla="*/ 342815 h 1336043"/>
                  <a:gd name="connsiteX12" fmla="*/ 804041 w 9238593"/>
                  <a:gd name="connsiteY12" fmla="*/ 311284 h 1336043"/>
                  <a:gd name="connsiteX13" fmla="*/ 851338 w 9238593"/>
                  <a:gd name="connsiteY13" fmla="*/ 248222 h 1336043"/>
                  <a:gd name="connsiteX14" fmla="*/ 914400 w 9238593"/>
                  <a:gd name="connsiteY14" fmla="*/ 232456 h 1336043"/>
                  <a:gd name="connsiteX15" fmla="*/ 961697 w 9238593"/>
                  <a:gd name="connsiteY15" fmla="*/ 200925 h 1336043"/>
                  <a:gd name="connsiteX16" fmla="*/ 1024759 w 9238593"/>
                  <a:gd name="connsiteY16" fmla="*/ 185160 h 1336043"/>
                  <a:gd name="connsiteX17" fmla="*/ 1056290 w 9238593"/>
                  <a:gd name="connsiteY17" fmla="*/ 137863 h 1336043"/>
                  <a:gd name="connsiteX18" fmla="*/ 1103586 w 9238593"/>
                  <a:gd name="connsiteY18" fmla="*/ 122098 h 1336043"/>
                  <a:gd name="connsiteX19" fmla="*/ 1245476 w 9238593"/>
                  <a:gd name="connsiteY19" fmla="*/ 106332 h 1336043"/>
                  <a:gd name="connsiteX20" fmla="*/ 2049517 w 9238593"/>
                  <a:gd name="connsiteY20" fmla="*/ 90567 h 1336043"/>
                  <a:gd name="connsiteX21" fmla="*/ 2144110 w 9238593"/>
                  <a:gd name="connsiteY21" fmla="*/ 122098 h 1336043"/>
                  <a:gd name="connsiteX22" fmla="*/ 2270234 w 9238593"/>
                  <a:gd name="connsiteY22" fmla="*/ 169394 h 1336043"/>
                  <a:gd name="connsiteX23" fmla="*/ 2412124 w 9238593"/>
                  <a:gd name="connsiteY23" fmla="*/ 216691 h 1336043"/>
                  <a:gd name="connsiteX24" fmla="*/ 2459421 w 9238593"/>
                  <a:gd name="connsiteY24" fmla="*/ 248222 h 1336043"/>
                  <a:gd name="connsiteX25" fmla="*/ 2554014 w 9238593"/>
                  <a:gd name="connsiteY25" fmla="*/ 279753 h 1336043"/>
                  <a:gd name="connsiteX26" fmla="*/ 2617076 w 9238593"/>
                  <a:gd name="connsiteY26" fmla="*/ 327049 h 1336043"/>
                  <a:gd name="connsiteX27" fmla="*/ 2695903 w 9238593"/>
                  <a:gd name="connsiteY27" fmla="*/ 390112 h 1336043"/>
                  <a:gd name="connsiteX28" fmla="*/ 2853559 w 9238593"/>
                  <a:gd name="connsiteY28" fmla="*/ 405877 h 1336043"/>
                  <a:gd name="connsiteX29" fmla="*/ 2948152 w 9238593"/>
                  <a:gd name="connsiteY29" fmla="*/ 468939 h 1336043"/>
                  <a:gd name="connsiteX30" fmla="*/ 3058510 w 9238593"/>
                  <a:gd name="connsiteY30" fmla="*/ 516236 h 1336043"/>
                  <a:gd name="connsiteX31" fmla="*/ 3105807 w 9238593"/>
                  <a:gd name="connsiteY31" fmla="*/ 532001 h 1336043"/>
                  <a:gd name="connsiteX32" fmla="*/ 3121572 w 9238593"/>
                  <a:gd name="connsiteY32" fmla="*/ 579298 h 1336043"/>
                  <a:gd name="connsiteX33" fmla="*/ 3168869 w 9238593"/>
                  <a:gd name="connsiteY33" fmla="*/ 595063 h 1336043"/>
                  <a:gd name="connsiteX34" fmla="*/ 3263462 w 9238593"/>
                  <a:gd name="connsiteY34" fmla="*/ 642360 h 1336043"/>
                  <a:gd name="connsiteX35" fmla="*/ 3373821 w 9238593"/>
                  <a:gd name="connsiteY35" fmla="*/ 705422 h 1336043"/>
                  <a:gd name="connsiteX36" fmla="*/ 3421117 w 9238593"/>
                  <a:gd name="connsiteY36" fmla="*/ 721187 h 1336043"/>
                  <a:gd name="connsiteX37" fmla="*/ 3531476 w 9238593"/>
                  <a:gd name="connsiteY37" fmla="*/ 736953 h 1336043"/>
                  <a:gd name="connsiteX38" fmla="*/ 3736428 w 9238593"/>
                  <a:gd name="connsiteY38" fmla="*/ 784249 h 1336043"/>
                  <a:gd name="connsiteX39" fmla="*/ 3862552 w 9238593"/>
                  <a:gd name="connsiteY39" fmla="*/ 768484 h 1336043"/>
                  <a:gd name="connsiteX40" fmla="*/ 3909848 w 9238593"/>
                  <a:gd name="connsiteY40" fmla="*/ 736953 h 1336043"/>
                  <a:gd name="connsiteX41" fmla="*/ 3957145 w 9238593"/>
                  <a:gd name="connsiteY41" fmla="*/ 721187 h 1336043"/>
                  <a:gd name="connsiteX42" fmla="*/ 3988676 w 9238593"/>
                  <a:gd name="connsiteY42" fmla="*/ 673891 h 1336043"/>
                  <a:gd name="connsiteX43" fmla="*/ 4004441 w 9238593"/>
                  <a:gd name="connsiteY43" fmla="*/ 626594 h 1336043"/>
                  <a:gd name="connsiteX44" fmla="*/ 4067503 w 9238593"/>
                  <a:gd name="connsiteY44" fmla="*/ 610829 h 1336043"/>
                  <a:gd name="connsiteX45" fmla="*/ 4114800 w 9238593"/>
                  <a:gd name="connsiteY45" fmla="*/ 595063 h 1336043"/>
                  <a:gd name="connsiteX46" fmla="*/ 4177862 w 9238593"/>
                  <a:gd name="connsiteY46" fmla="*/ 579298 h 1336043"/>
                  <a:gd name="connsiteX47" fmla="*/ 4225159 w 9238593"/>
                  <a:gd name="connsiteY47" fmla="*/ 563532 h 1336043"/>
                  <a:gd name="connsiteX48" fmla="*/ 4303986 w 9238593"/>
                  <a:gd name="connsiteY48" fmla="*/ 547767 h 1336043"/>
                  <a:gd name="connsiteX49" fmla="*/ 4382814 w 9238593"/>
                  <a:gd name="connsiteY49" fmla="*/ 516236 h 1336043"/>
                  <a:gd name="connsiteX50" fmla="*/ 4871545 w 9238593"/>
                  <a:gd name="connsiteY50" fmla="*/ 484705 h 1336043"/>
                  <a:gd name="connsiteX51" fmla="*/ 4966138 w 9238593"/>
                  <a:gd name="connsiteY51" fmla="*/ 468939 h 1336043"/>
                  <a:gd name="connsiteX52" fmla="*/ 5013434 w 9238593"/>
                  <a:gd name="connsiteY52" fmla="*/ 453174 h 1336043"/>
                  <a:gd name="connsiteX53" fmla="*/ 5076497 w 9238593"/>
                  <a:gd name="connsiteY53" fmla="*/ 437408 h 1336043"/>
                  <a:gd name="connsiteX54" fmla="*/ 5722883 w 9238593"/>
                  <a:gd name="connsiteY54" fmla="*/ 468939 h 1336043"/>
                  <a:gd name="connsiteX55" fmla="*/ 6117021 w 9238593"/>
                  <a:gd name="connsiteY55" fmla="*/ 532001 h 1336043"/>
                  <a:gd name="connsiteX56" fmla="*/ 6243145 w 9238593"/>
                  <a:gd name="connsiteY56" fmla="*/ 547767 h 1336043"/>
                  <a:gd name="connsiteX57" fmla="*/ 6306207 w 9238593"/>
                  <a:gd name="connsiteY57" fmla="*/ 563532 h 1336043"/>
                  <a:gd name="connsiteX58" fmla="*/ 6605752 w 9238593"/>
                  <a:gd name="connsiteY58" fmla="*/ 595063 h 1336043"/>
                  <a:gd name="connsiteX59" fmla="*/ 6952593 w 9238593"/>
                  <a:gd name="connsiteY59" fmla="*/ 579298 h 1336043"/>
                  <a:gd name="connsiteX60" fmla="*/ 7488621 w 9238593"/>
                  <a:gd name="connsiteY60" fmla="*/ 579298 h 1336043"/>
                  <a:gd name="connsiteX61" fmla="*/ 7535917 w 9238593"/>
                  <a:gd name="connsiteY61" fmla="*/ 595063 h 1336043"/>
                  <a:gd name="connsiteX62" fmla="*/ 7551683 w 9238593"/>
                  <a:gd name="connsiteY62" fmla="*/ 642360 h 1336043"/>
                  <a:gd name="connsiteX63" fmla="*/ 7646276 w 9238593"/>
                  <a:gd name="connsiteY63" fmla="*/ 673891 h 1336043"/>
                  <a:gd name="connsiteX64" fmla="*/ 7693572 w 9238593"/>
                  <a:gd name="connsiteY64" fmla="*/ 689656 h 1336043"/>
                  <a:gd name="connsiteX65" fmla="*/ 7740869 w 9238593"/>
                  <a:gd name="connsiteY65" fmla="*/ 705422 h 1336043"/>
                  <a:gd name="connsiteX66" fmla="*/ 7819697 w 9238593"/>
                  <a:gd name="connsiteY66" fmla="*/ 768484 h 1336043"/>
                  <a:gd name="connsiteX67" fmla="*/ 7898524 w 9238593"/>
                  <a:gd name="connsiteY67" fmla="*/ 831546 h 1336043"/>
                  <a:gd name="connsiteX68" fmla="*/ 7945821 w 9238593"/>
                  <a:gd name="connsiteY68" fmla="*/ 878843 h 1336043"/>
                  <a:gd name="connsiteX69" fmla="*/ 7993117 w 9238593"/>
                  <a:gd name="connsiteY69" fmla="*/ 894608 h 1336043"/>
                  <a:gd name="connsiteX70" fmla="*/ 8024648 w 9238593"/>
                  <a:gd name="connsiteY70" fmla="*/ 941905 h 1336043"/>
                  <a:gd name="connsiteX71" fmla="*/ 8103476 w 9238593"/>
                  <a:gd name="connsiteY71" fmla="*/ 973436 h 1336043"/>
                  <a:gd name="connsiteX72" fmla="*/ 8466083 w 9238593"/>
                  <a:gd name="connsiteY72" fmla="*/ 1115325 h 1336043"/>
                  <a:gd name="connsiteX73" fmla="*/ 8623738 w 9238593"/>
                  <a:gd name="connsiteY73" fmla="*/ 1146856 h 1336043"/>
                  <a:gd name="connsiteX74" fmla="*/ 8734097 w 9238593"/>
                  <a:gd name="connsiteY74" fmla="*/ 1178387 h 1336043"/>
                  <a:gd name="connsiteX75" fmla="*/ 8781393 w 9238593"/>
                  <a:gd name="connsiteY75" fmla="*/ 1194153 h 1336043"/>
                  <a:gd name="connsiteX76" fmla="*/ 8907517 w 9238593"/>
                  <a:gd name="connsiteY76" fmla="*/ 1225684 h 1336043"/>
                  <a:gd name="connsiteX77" fmla="*/ 8954814 w 9238593"/>
                  <a:gd name="connsiteY77" fmla="*/ 1257215 h 1336043"/>
                  <a:gd name="connsiteX78" fmla="*/ 9049407 w 9238593"/>
                  <a:gd name="connsiteY78" fmla="*/ 1272981 h 1336043"/>
                  <a:gd name="connsiteX79" fmla="*/ 9144000 w 9238593"/>
                  <a:gd name="connsiteY79" fmla="*/ 1304512 h 1336043"/>
                  <a:gd name="connsiteX80" fmla="*/ 9238593 w 9238593"/>
                  <a:gd name="connsiteY80" fmla="*/ 1336043 h 1336043"/>
                  <a:gd name="connsiteX81" fmla="*/ 8794125 w 9238593"/>
                  <a:gd name="connsiteY81" fmla="*/ 361752 h 1336043"/>
                  <a:gd name="connsiteX82" fmla="*/ 9175098 w 9238593"/>
                  <a:gd name="connsiteY82" fmla="*/ 361751 h 1336043"/>
                  <a:gd name="connsiteX0" fmla="*/ 0 w 9175098"/>
                  <a:gd name="connsiteY0" fmla="*/ 752718 h 1304512"/>
                  <a:gd name="connsiteX1" fmla="*/ 0 w 9175098"/>
                  <a:gd name="connsiteY1" fmla="*/ 752718 h 1304512"/>
                  <a:gd name="connsiteX2" fmla="*/ 157655 w 9175098"/>
                  <a:gd name="connsiteY2" fmla="*/ 721187 h 1304512"/>
                  <a:gd name="connsiteX3" fmla="*/ 204952 w 9175098"/>
                  <a:gd name="connsiteY3" fmla="*/ 705422 h 1304512"/>
                  <a:gd name="connsiteX4" fmla="*/ 252248 w 9175098"/>
                  <a:gd name="connsiteY4" fmla="*/ 673891 h 1304512"/>
                  <a:gd name="connsiteX5" fmla="*/ 409903 w 9175098"/>
                  <a:gd name="connsiteY5" fmla="*/ 626594 h 1304512"/>
                  <a:gd name="connsiteX6" fmla="*/ 457200 w 9175098"/>
                  <a:gd name="connsiteY6" fmla="*/ 595063 h 1304512"/>
                  <a:gd name="connsiteX7" fmla="*/ 551793 w 9175098"/>
                  <a:gd name="connsiteY7" fmla="*/ 516236 h 1304512"/>
                  <a:gd name="connsiteX8" fmla="*/ 599090 w 9175098"/>
                  <a:gd name="connsiteY8" fmla="*/ 500470 h 1304512"/>
                  <a:gd name="connsiteX9" fmla="*/ 614855 w 9175098"/>
                  <a:gd name="connsiteY9" fmla="*/ 453174 h 1304512"/>
                  <a:gd name="connsiteX10" fmla="*/ 709448 w 9175098"/>
                  <a:gd name="connsiteY10" fmla="*/ 390112 h 1304512"/>
                  <a:gd name="connsiteX11" fmla="*/ 756745 w 9175098"/>
                  <a:gd name="connsiteY11" fmla="*/ 342815 h 1304512"/>
                  <a:gd name="connsiteX12" fmla="*/ 804041 w 9175098"/>
                  <a:gd name="connsiteY12" fmla="*/ 311284 h 1304512"/>
                  <a:gd name="connsiteX13" fmla="*/ 851338 w 9175098"/>
                  <a:gd name="connsiteY13" fmla="*/ 248222 h 1304512"/>
                  <a:gd name="connsiteX14" fmla="*/ 914400 w 9175098"/>
                  <a:gd name="connsiteY14" fmla="*/ 232456 h 1304512"/>
                  <a:gd name="connsiteX15" fmla="*/ 961697 w 9175098"/>
                  <a:gd name="connsiteY15" fmla="*/ 200925 h 1304512"/>
                  <a:gd name="connsiteX16" fmla="*/ 1024759 w 9175098"/>
                  <a:gd name="connsiteY16" fmla="*/ 185160 h 1304512"/>
                  <a:gd name="connsiteX17" fmla="*/ 1056290 w 9175098"/>
                  <a:gd name="connsiteY17" fmla="*/ 137863 h 1304512"/>
                  <a:gd name="connsiteX18" fmla="*/ 1103586 w 9175098"/>
                  <a:gd name="connsiteY18" fmla="*/ 122098 h 1304512"/>
                  <a:gd name="connsiteX19" fmla="*/ 1245476 w 9175098"/>
                  <a:gd name="connsiteY19" fmla="*/ 106332 h 1304512"/>
                  <a:gd name="connsiteX20" fmla="*/ 2049517 w 9175098"/>
                  <a:gd name="connsiteY20" fmla="*/ 90567 h 1304512"/>
                  <a:gd name="connsiteX21" fmla="*/ 2144110 w 9175098"/>
                  <a:gd name="connsiteY21" fmla="*/ 122098 h 1304512"/>
                  <a:gd name="connsiteX22" fmla="*/ 2270234 w 9175098"/>
                  <a:gd name="connsiteY22" fmla="*/ 169394 h 1304512"/>
                  <a:gd name="connsiteX23" fmla="*/ 2412124 w 9175098"/>
                  <a:gd name="connsiteY23" fmla="*/ 216691 h 1304512"/>
                  <a:gd name="connsiteX24" fmla="*/ 2459421 w 9175098"/>
                  <a:gd name="connsiteY24" fmla="*/ 248222 h 1304512"/>
                  <a:gd name="connsiteX25" fmla="*/ 2554014 w 9175098"/>
                  <a:gd name="connsiteY25" fmla="*/ 279753 h 1304512"/>
                  <a:gd name="connsiteX26" fmla="*/ 2617076 w 9175098"/>
                  <a:gd name="connsiteY26" fmla="*/ 327049 h 1304512"/>
                  <a:gd name="connsiteX27" fmla="*/ 2695903 w 9175098"/>
                  <a:gd name="connsiteY27" fmla="*/ 390112 h 1304512"/>
                  <a:gd name="connsiteX28" fmla="*/ 2853559 w 9175098"/>
                  <a:gd name="connsiteY28" fmla="*/ 405877 h 1304512"/>
                  <a:gd name="connsiteX29" fmla="*/ 2948152 w 9175098"/>
                  <a:gd name="connsiteY29" fmla="*/ 468939 h 1304512"/>
                  <a:gd name="connsiteX30" fmla="*/ 3058510 w 9175098"/>
                  <a:gd name="connsiteY30" fmla="*/ 516236 h 1304512"/>
                  <a:gd name="connsiteX31" fmla="*/ 3105807 w 9175098"/>
                  <a:gd name="connsiteY31" fmla="*/ 532001 h 1304512"/>
                  <a:gd name="connsiteX32" fmla="*/ 3121572 w 9175098"/>
                  <a:gd name="connsiteY32" fmla="*/ 579298 h 1304512"/>
                  <a:gd name="connsiteX33" fmla="*/ 3168869 w 9175098"/>
                  <a:gd name="connsiteY33" fmla="*/ 595063 h 1304512"/>
                  <a:gd name="connsiteX34" fmla="*/ 3263462 w 9175098"/>
                  <a:gd name="connsiteY34" fmla="*/ 642360 h 1304512"/>
                  <a:gd name="connsiteX35" fmla="*/ 3373821 w 9175098"/>
                  <a:gd name="connsiteY35" fmla="*/ 705422 h 1304512"/>
                  <a:gd name="connsiteX36" fmla="*/ 3421117 w 9175098"/>
                  <a:gd name="connsiteY36" fmla="*/ 721187 h 1304512"/>
                  <a:gd name="connsiteX37" fmla="*/ 3531476 w 9175098"/>
                  <a:gd name="connsiteY37" fmla="*/ 736953 h 1304512"/>
                  <a:gd name="connsiteX38" fmla="*/ 3736428 w 9175098"/>
                  <a:gd name="connsiteY38" fmla="*/ 784249 h 1304512"/>
                  <a:gd name="connsiteX39" fmla="*/ 3862552 w 9175098"/>
                  <a:gd name="connsiteY39" fmla="*/ 768484 h 1304512"/>
                  <a:gd name="connsiteX40" fmla="*/ 3909848 w 9175098"/>
                  <a:gd name="connsiteY40" fmla="*/ 736953 h 1304512"/>
                  <a:gd name="connsiteX41" fmla="*/ 3957145 w 9175098"/>
                  <a:gd name="connsiteY41" fmla="*/ 721187 h 1304512"/>
                  <a:gd name="connsiteX42" fmla="*/ 3988676 w 9175098"/>
                  <a:gd name="connsiteY42" fmla="*/ 673891 h 1304512"/>
                  <a:gd name="connsiteX43" fmla="*/ 4004441 w 9175098"/>
                  <a:gd name="connsiteY43" fmla="*/ 626594 h 1304512"/>
                  <a:gd name="connsiteX44" fmla="*/ 4067503 w 9175098"/>
                  <a:gd name="connsiteY44" fmla="*/ 610829 h 1304512"/>
                  <a:gd name="connsiteX45" fmla="*/ 4114800 w 9175098"/>
                  <a:gd name="connsiteY45" fmla="*/ 595063 h 1304512"/>
                  <a:gd name="connsiteX46" fmla="*/ 4177862 w 9175098"/>
                  <a:gd name="connsiteY46" fmla="*/ 579298 h 1304512"/>
                  <a:gd name="connsiteX47" fmla="*/ 4225159 w 9175098"/>
                  <a:gd name="connsiteY47" fmla="*/ 563532 h 1304512"/>
                  <a:gd name="connsiteX48" fmla="*/ 4303986 w 9175098"/>
                  <a:gd name="connsiteY48" fmla="*/ 547767 h 1304512"/>
                  <a:gd name="connsiteX49" fmla="*/ 4382814 w 9175098"/>
                  <a:gd name="connsiteY49" fmla="*/ 516236 h 1304512"/>
                  <a:gd name="connsiteX50" fmla="*/ 4871545 w 9175098"/>
                  <a:gd name="connsiteY50" fmla="*/ 484705 h 1304512"/>
                  <a:gd name="connsiteX51" fmla="*/ 4966138 w 9175098"/>
                  <a:gd name="connsiteY51" fmla="*/ 468939 h 1304512"/>
                  <a:gd name="connsiteX52" fmla="*/ 5013434 w 9175098"/>
                  <a:gd name="connsiteY52" fmla="*/ 453174 h 1304512"/>
                  <a:gd name="connsiteX53" fmla="*/ 5076497 w 9175098"/>
                  <a:gd name="connsiteY53" fmla="*/ 437408 h 1304512"/>
                  <a:gd name="connsiteX54" fmla="*/ 5722883 w 9175098"/>
                  <a:gd name="connsiteY54" fmla="*/ 468939 h 1304512"/>
                  <a:gd name="connsiteX55" fmla="*/ 6117021 w 9175098"/>
                  <a:gd name="connsiteY55" fmla="*/ 532001 h 1304512"/>
                  <a:gd name="connsiteX56" fmla="*/ 6243145 w 9175098"/>
                  <a:gd name="connsiteY56" fmla="*/ 547767 h 1304512"/>
                  <a:gd name="connsiteX57" fmla="*/ 6306207 w 9175098"/>
                  <a:gd name="connsiteY57" fmla="*/ 563532 h 1304512"/>
                  <a:gd name="connsiteX58" fmla="*/ 6605752 w 9175098"/>
                  <a:gd name="connsiteY58" fmla="*/ 595063 h 1304512"/>
                  <a:gd name="connsiteX59" fmla="*/ 6952593 w 9175098"/>
                  <a:gd name="connsiteY59" fmla="*/ 579298 h 1304512"/>
                  <a:gd name="connsiteX60" fmla="*/ 7488621 w 9175098"/>
                  <a:gd name="connsiteY60" fmla="*/ 579298 h 1304512"/>
                  <a:gd name="connsiteX61" fmla="*/ 7535917 w 9175098"/>
                  <a:gd name="connsiteY61" fmla="*/ 595063 h 1304512"/>
                  <a:gd name="connsiteX62" fmla="*/ 7551683 w 9175098"/>
                  <a:gd name="connsiteY62" fmla="*/ 642360 h 1304512"/>
                  <a:gd name="connsiteX63" fmla="*/ 7646276 w 9175098"/>
                  <a:gd name="connsiteY63" fmla="*/ 673891 h 1304512"/>
                  <a:gd name="connsiteX64" fmla="*/ 7693572 w 9175098"/>
                  <a:gd name="connsiteY64" fmla="*/ 689656 h 1304512"/>
                  <a:gd name="connsiteX65" fmla="*/ 7740869 w 9175098"/>
                  <a:gd name="connsiteY65" fmla="*/ 705422 h 1304512"/>
                  <a:gd name="connsiteX66" fmla="*/ 7819697 w 9175098"/>
                  <a:gd name="connsiteY66" fmla="*/ 768484 h 1304512"/>
                  <a:gd name="connsiteX67" fmla="*/ 7898524 w 9175098"/>
                  <a:gd name="connsiteY67" fmla="*/ 831546 h 1304512"/>
                  <a:gd name="connsiteX68" fmla="*/ 7945821 w 9175098"/>
                  <a:gd name="connsiteY68" fmla="*/ 878843 h 1304512"/>
                  <a:gd name="connsiteX69" fmla="*/ 7993117 w 9175098"/>
                  <a:gd name="connsiteY69" fmla="*/ 894608 h 1304512"/>
                  <a:gd name="connsiteX70" fmla="*/ 8024648 w 9175098"/>
                  <a:gd name="connsiteY70" fmla="*/ 941905 h 1304512"/>
                  <a:gd name="connsiteX71" fmla="*/ 8103476 w 9175098"/>
                  <a:gd name="connsiteY71" fmla="*/ 973436 h 1304512"/>
                  <a:gd name="connsiteX72" fmla="*/ 8466083 w 9175098"/>
                  <a:gd name="connsiteY72" fmla="*/ 1115325 h 1304512"/>
                  <a:gd name="connsiteX73" fmla="*/ 8623738 w 9175098"/>
                  <a:gd name="connsiteY73" fmla="*/ 1146856 h 1304512"/>
                  <a:gd name="connsiteX74" fmla="*/ 8734097 w 9175098"/>
                  <a:gd name="connsiteY74" fmla="*/ 1178387 h 1304512"/>
                  <a:gd name="connsiteX75" fmla="*/ 8781393 w 9175098"/>
                  <a:gd name="connsiteY75" fmla="*/ 1194153 h 1304512"/>
                  <a:gd name="connsiteX76" fmla="*/ 8907517 w 9175098"/>
                  <a:gd name="connsiteY76" fmla="*/ 1225684 h 1304512"/>
                  <a:gd name="connsiteX77" fmla="*/ 8954814 w 9175098"/>
                  <a:gd name="connsiteY77" fmla="*/ 1257215 h 1304512"/>
                  <a:gd name="connsiteX78" fmla="*/ 9049407 w 9175098"/>
                  <a:gd name="connsiteY78" fmla="*/ 1272981 h 1304512"/>
                  <a:gd name="connsiteX79" fmla="*/ 9144000 w 9175098"/>
                  <a:gd name="connsiteY79" fmla="*/ 1304512 h 1304512"/>
                  <a:gd name="connsiteX80" fmla="*/ 8794125 w 9175098"/>
                  <a:gd name="connsiteY80" fmla="*/ 361752 h 1304512"/>
                  <a:gd name="connsiteX81" fmla="*/ 9175098 w 9175098"/>
                  <a:gd name="connsiteY81" fmla="*/ 361751 h 1304512"/>
                  <a:gd name="connsiteX0" fmla="*/ 0 w 9175098"/>
                  <a:gd name="connsiteY0" fmla="*/ 752718 h 1281042"/>
                  <a:gd name="connsiteX1" fmla="*/ 0 w 9175098"/>
                  <a:gd name="connsiteY1" fmla="*/ 752718 h 1281042"/>
                  <a:gd name="connsiteX2" fmla="*/ 157655 w 9175098"/>
                  <a:gd name="connsiteY2" fmla="*/ 721187 h 1281042"/>
                  <a:gd name="connsiteX3" fmla="*/ 204952 w 9175098"/>
                  <a:gd name="connsiteY3" fmla="*/ 705422 h 1281042"/>
                  <a:gd name="connsiteX4" fmla="*/ 252248 w 9175098"/>
                  <a:gd name="connsiteY4" fmla="*/ 673891 h 1281042"/>
                  <a:gd name="connsiteX5" fmla="*/ 409903 w 9175098"/>
                  <a:gd name="connsiteY5" fmla="*/ 626594 h 1281042"/>
                  <a:gd name="connsiteX6" fmla="*/ 457200 w 9175098"/>
                  <a:gd name="connsiteY6" fmla="*/ 595063 h 1281042"/>
                  <a:gd name="connsiteX7" fmla="*/ 551793 w 9175098"/>
                  <a:gd name="connsiteY7" fmla="*/ 516236 h 1281042"/>
                  <a:gd name="connsiteX8" fmla="*/ 599090 w 9175098"/>
                  <a:gd name="connsiteY8" fmla="*/ 500470 h 1281042"/>
                  <a:gd name="connsiteX9" fmla="*/ 614855 w 9175098"/>
                  <a:gd name="connsiteY9" fmla="*/ 453174 h 1281042"/>
                  <a:gd name="connsiteX10" fmla="*/ 709448 w 9175098"/>
                  <a:gd name="connsiteY10" fmla="*/ 390112 h 1281042"/>
                  <a:gd name="connsiteX11" fmla="*/ 756745 w 9175098"/>
                  <a:gd name="connsiteY11" fmla="*/ 342815 h 1281042"/>
                  <a:gd name="connsiteX12" fmla="*/ 804041 w 9175098"/>
                  <a:gd name="connsiteY12" fmla="*/ 311284 h 1281042"/>
                  <a:gd name="connsiteX13" fmla="*/ 851338 w 9175098"/>
                  <a:gd name="connsiteY13" fmla="*/ 248222 h 1281042"/>
                  <a:gd name="connsiteX14" fmla="*/ 914400 w 9175098"/>
                  <a:gd name="connsiteY14" fmla="*/ 232456 h 1281042"/>
                  <a:gd name="connsiteX15" fmla="*/ 961697 w 9175098"/>
                  <a:gd name="connsiteY15" fmla="*/ 200925 h 1281042"/>
                  <a:gd name="connsiteX16" fmla="*/ 1024759 w 9175098"/>
                  <a:gd name="connsiteY16" fmla="*/ 185160 h 1281042"/>
                  <a:gd name="connsiteX17" fmla="*/ 1056290 w 9175098"/>
                  <a:gd name="connsiteY17" fmla="*/ 137863 h 1281042"/>
                  <a:gd name="connsiteX18" fmla="*/ 1103586 w 9175098"/>
                  <a:gd name="connsiteY18" fmla="*/ 122098 h 1281042"/>
                  <a:gd name="connsiteX19" fmla="*/ 1245476 w 9175098"/>
                  <a:gd name="connsiteY19" fmla="*/ 106332 h 1281042"/>
                  <a:gd name="connsiteX20" fmla="*/ 2049517 w 9175098"/>
                  <a:gd name="connsiteY20" fmla="*/ 90567 h 1281042"/>
                  <a:gd name="connsiteX21" fmla="*/ 2144110 w 9175098"/>
                  <a:gd name="connsiteY21" fmla="*/ 122098 h 1281042"/>
                  <a:gd name="connsiteX22" fmla="*/ 2270234 w 9175098"/>
                  <a:gd name="connsiteY22" fmla="*/ 169394 h 1281042"/>
                  <a:gd name="connsiteX23" fmla="*/ 2412124 w 9175098"/>
                  <a:gd name="connsiteY23" fmla="*/ 216691 h 1281042"/>
                  <a:gd name="connsiteX24" fmla="*/ 2459421 w 9175098"/>
                  <a:gd name="connsiteY24" fmla="*/ 248222 h 1281042"/>
                  <a:gd name="connsiteX25" fmla="*/ 2554014 w 9175098"/>
                  <a:gd name="connsiteY25" fmla="*/ 279753 h 1281042"/>
                  <a:gd name="connsiteX26" fmla="*/ 2617076 w 9175098"/>
                  <a:gd name="connsiteY26" fmla="*/ 327049 h 1281042"/>
                  <a:gd name="connsiteX27" fmla="*/ 2695903 w 9175098"/>
                  <a:gd name="connsiteY27" fmla="*/ 390112 h 1281042"/>
                  <a:gd name="connsiteX28" fmla="*/ 2853559 w 9175098"/>
                  <a:gd name="connsiteY28" fmla="*/ 405877 h 1281042"/>
                  <a:gd name="connsiteX29" fmla="*/ 2948152 w 9175098"/>
                  <a:gd name="connsiteY29" fmla="*/ 468939 h 1281042"/>
                  <a:gd name="connsiteX30" fmla="*/ 3058510 w 9175098"/>
                  <a:gd name="connsiteY30" fmla="*/ 516236 h 1281042"/>
                  <a:gd name="connsiteX31" fmla="*/ 3105807 w 9175098"/>
                  <a:gd name="connsiteY31" fmla="*/ 532001 h 1281042"/>
                  <a:gd name="connsiteX32" fmla="*/ 3121572 w 9175098"/>
                  <a:gd name="connsiteY32" fmla="*/ 579298 h 1281042"/>
                  <a:gd name="connsiteX33" fmla="*/ 3168869 w 9175098"/>
                  <a:gd name="connsiteY33" fmla="*/ 595063 h 1281042"/>
                  <a:gd name="connsiteX34" fmla="*/ 3263462 w 9175098"/>
                  <a:gd name="connsiteY34" fmla="*/ 642360 h 1281042"/>
                  <a:gd name="connsiteX35" fmla="*/ 3373821 w 9175098"/>
                  <a:gd name="connsiteY35" fmla="*/ 705422 h 1281042"/>
                  <a:gd name="connsiteX36" fmla="*/ 3421117 w 9175098"/>
                  <a:gd name="connsiteY36" fmla="*/ 721187 h 1281042"/>
                  <a:gd name="connsiteX37" fmla="*/ 3531476 w 9175098"/>
                  <a:gd name="connsiteY37" fmla="*/ 736953 h 1281042"/>
                  <a:gd name="connsiteX38" fmla="*/ 3736428 w 9175098"/>
                  <a:gd name="connsiteY38" fmla="*/ 784249 h 1281042"/>
                  <a:gd name="connsiteX39" fmla="*/ 3862552 w 9175098"/>
                  <a:gd name="connsiteY39" fmla="*/ 768484 h 1281042"/>
                  <a:gd name="connsiteX40" fmla="*/ 3909848 w 9175098"/>
                  <a:gd name="connsiteY40" fmla="*/ 736953 h 1281042"/>
                  <a:gd name="connsiteX41" fmla="*/ 3957145 w 9175098"/>
                  <a:gd name="connsiteY41" fmla="*/ 721187 h 1281042"/>
                  <a:gd name="connsiteX42" fmla="*/ 3988676 w 9175098"/>
                  <a:gd name="connsiteY42" fmla="*/ 673891 h 1281042"/>
                  <a:gd name="connsiteX43" fmla="*/ 4004441 w 9175098"/>
                  <a:gd name="connsiteY43" fmla="*/ 626594 h 1281042"/>
                  <a:gd name="connsiteX44" fmla="*/ 4067503 w 9175098"/>
                  <a:gd name="connsiteY44" fmla="*/ 610829 h 1281042"/>
                  <a:gd name="connsiteX45" fmla="*/ 4114800 w 9175098"/>
                  <a:gd name="connsiteY45" fmla="*/ 595063 h 1281042"/>
                  <a:gd name="connsiteX46" fmla="*/ 4177862 w 9175098"/>
                  <a:gd name="connsiteY46" fmla="*/ 579298 h 1281042"/>
                  <a:gd name="connsiteX47" fmla="*/ 4225159 w 9175098"/>
                  <a:gd name="connsiteY47" fmla="*/ 563532 h 1281042"/>
                  <a:gd name="connsiteX48" fmla="*/ 4303986 w 9175098"/>
                  <a:gd name="connsiteY48" fmla="*/ 547767 h 1281042"/>
                  <a:gd name="connsiteX49" fmla="*/ 4382814 w 9175098"/>
                  <a:gd name="connsiteY49" fmla="*/ 516236 h 1281042"/>
                  <a:gd name="connsiteX50" fmla="*/ 4871545 w 9175098"/>
                  <a:gd name="connsiteY50" fmla="*/ 484705 h 1281042"/>
                  <a:gd name="connsiteX51" fmla="*/ 4966138 w 9175098"/>
                  <a:gd name="connsiteY51" fmla="*/ 468939 h 1281042"/>
                  <a:gd name="connsiteX52" fmla="*/ 5013434 w 9175098"/>
                  <a:gd name="connsiteY52" fmla="*/ 453174 h 1281042"/>
                  <a:gd name="connsiteX53" fmla="*/ 5076497 w 9175098"/>
                  <a:gd name="connsiteY53" fmla="*/ 437408 h 1281042"/>
                  <a:gd name="connsiteX54" fmla="*/ 5722883 w 9175098"/>
                  <a:gd name="connsiteY54" fmla="*/ 468939 h 1281042"/>
                  <a:gd name="connsiteX55" fmla="*/ 6117021 w 9175098"/>
                  <a:gd name="connsiteY55" fmla="*/ 532001 h 1281042"/>
                  <a:gd name="connsiteX56" fmla="*/ 6243145 w 9175098"/>
                  <a:gd name="connsiteY56" fmla="*/ 547767 h 1281042"/>
                  <a:gd name="connsiteX57" fmla="*/ 6306207 w 9175098"/>
                  <a:gd name="connsiteY57" fmla="*/ 563532 h 1281042"/>
                  <a:gd name="connsiteX58" fmla="*/ 6605752 w 9175098"/>
                  <a:gd name="connsiteY58" fmla="*/ 595063 h 1281042"/>
                  <a:gd name="connsiteX59" fmla="*/ 6952593 w 9175098"/>
                  <a:gd name="connsiteY59" fmla="*/ 579298 h 1281042"/>
                  <a:gd name="connsiteX60" fmla="*/ 7488621 w 9175098"/>
                  <a:gd name="connsiteY60" fmla="*/ 579298 h 1281042"/>
                  <a:gd name="connsiteX61" fmla="*/ 7535917 w 9175098"/>
                  <a:gd name="connsiteY61" fmla="*/ 595063 h 1281042"/>
                  <a:gd name="connsiteX62" fmla="*/ 7551683 w 9175098"/>
                  <a:gd name="connsiteY62" fmla="*/ 642360 h 1281042"/>
                  <a:gd name="connsiteX63" fmla="*/ 7646276 w 9175098"/>
                  <a:gd name="connsiteY63" fmla="*/ 673891 h 1281042"/>
                  <a:gd name="connsiteX64" fmla="*/ 7693572 w 9175098"/>
                  <a:gd name="connsiteY64" fmla="*/ 689656 h 1281042"/>
                  <a:gd name="connsiteX65" fmla="*/ 7740869 w 9175098"/>
                  <a:gd name="connsiteY65" fmla="*/ 705422 h 1281042"/>
                  <a:gd name="connsiteX66" fmla="*/ 7819697 w 9175098"/>
                  <a:gd name="connsiteY66" fmla="*/ 768484 h 1281042"/>
                  <a:gd name="connsiteX67" fmla="*/ 7898524 w 9175098"/>
                  <a:gd name="connsiteY67" fmla="*/ 831546 h 1281042"/>
                  <a:gd name="connsiteX68" fmla="*/ 7945821 w 9175098"/>
                  <a:gd name="connsiteY68" fmla="*/ 878843 h 1281042"/>
                  <a:gd name="connsiteX69" fmla="*/ 7993117 w 9175098"/>
                  <a:gd name="connsiteY69" fmla="*/ 894608 h 1281042"/>
                  <a:gd name="connsiteX70" fmla="*/ 8024648 w 9175098"/>
                  <a:gd name="connsiteY70" fmla="*/ 941905 h 1281042"/>
                  <a:gd name="connsiteX71" fmla="*/ 8103476 w 9175098"/>
                  <a:gd name="connsiteY71" fmla="*/ 973436 h 1281042"/>
                  <a:gd name="connsiteX72" fmla="*/ 8466083 w 9175098"/>
                  <a:gd name="connsiteY72" fmla="*/ 1115325 h 1281042"/>
                  <a:gd name="connsiteX73" fmla="*/ 8623738 w 9175098"/>
                  <a:gd name="connsiteY73" fmla="*/ 1146856 h 1281042"/>
                  <a:gd name="connsiteX74" fmla="*/ 8734097 w 9175098"/>
                  <a:gd name="connsiteY74" fmla="*/ 1178387 h 1281042"/>
                  <a:gd name="connsiteX75" fmla="*/ 8781393 w 9175098"/>
                  <a:gd name="connsiteY75" fmla="*/ 1194153 h 1281042"/>
                  <a:gd name="connsiteX76" fmla="*/ 8907517 w 9175098"/>
                  <a:gd name="connsiteY76" fmla="*/ 1225684 h 1281042"/>
                  <a:gd name="connsiteX77" fmla="*/ 8954814 w 9175098"/>
                  <a:gd name="connsiteY77" fmla="*/ 1257215 h 1281042"/>
                  <a:gd name="connsiteX78" fmla="*/ 9049407 w 9175098"/>
                  <a:gd name="connsiteY78" fmla="*/ 1272981 h 1281042"/>
                  <a:gd name="connsiteX79" fmla="*/ 8489347 w 9175098"/>
                  <a:gd name="connsiteY79" fmla="*/ 514068 h 1281042"/>
                  <a:gd name="connsiteX80" fmla="*/ 8794125 w 9175098"/>
                  <a:gd name="connsiteY80" fmla="*/ 361752 h 1281042"/>
                  <a:gd name="connsiteX81" fmla="*/ 9175098 w 9175098"/>
                  <a:gd name="connsiteY81" fmla="*/ 361751 h 1281042"/>
                  <a:gd name="connsiteX0" fmla="*/ 0 w 9175098"/>
                  <a:gd name="connsiteY0" fmla="*/ 752718 h 1257215"/>
                  <a:gd name="connsiteX1" fmla="*/ 0 w 9175098"/>
                  <a:gd name="connsiteY1" fmla="*/ 752718 h 1257215"/>
                  <a:gd name="connsiteX2" fmla="*/ 157655 w 9175098"/>
                  <a:gd name="connsiteY2" fmla="*/ 721187 h 1257215"/>
                  <a:gd name="connsiteX3" fmla="*/ 204952 w 9175098"/>
                  <a:gd name="connsiteY3" fmla="*/ 705422 h 1257215"/>
                  <a:gd name="connsiteX4" fmla="*/ 252248 w 9175098"/>
                  <a:gd name="connsiteY4" fmla="*/ 673891 h 1257215"/>
                  <a:gd name="connsiteX5" fmla="*/ 409903 w 9175098"/>
                  <a:gd name="connsiteY5" fmla="*/ 626594 h 1257215"/>
                  <a:gd name="connsiteX6" fmla="*/ 457200 w 9175098"/>
                  <a:gd name="connsiteY6" fmla="*/ 595063 h 1257215"/>
                  <a:gd name="connsiteX7" fmla="*/ 551793 w 9175098"/>
                  <a:gd name="connsiteY7" fmla="*/ 516236 h 1257215"/>
                  <a:gd name="connsiteX8" fmla="*/ 599090 w 9175098"/>
                  <a:gd name="connsiteY8" fmla="*/ 500470 h 1257215"/>
                  <a:gd name="connsiteX9" fmla="*/ 614855 w 9175098"/>
                  <a:gd name="connsiteY9" fmla="*/ 453174 h 1257215"/>
                  <a:gd name="connsiteX10" fmla="*/ 709448 w 9175098"/>
                  <a:gd name="connsiteY10" fmla="*/ 390112 h 1257215"/>
                  <a:gd name="connsiteX11" fmla="*/ 756745 w 9175098"/>
                  <a:gd name="connsiteY11" fmla="*/ 342815 h 1257215"/>
                  <a:gd name="connsiteX12" fmla="*/ 804041 w 9175098"/>
                  <a:gd name="connsiteY12" fmla="*/ 311284 h 1257215"/>
                  <a:gd name="connsiteX13" fmla="*/ 851338 w 9175098"/>
                  <a:gd name="connsiteY13" fmla="*/ 248222 h 1257215"/>
                  <a:gd name="connsiteX14" fmla="*/ 914400 w 9175098"/>
                  <a:gd name="connsiteY14" fmla="*/ 232456 h 1257215"/>
                  <a:gd name="connsiteX15" fmla="*/ 961697 w 9175098"/>
                  <a:gd name="connsiteY15" fmla="*/ 200925 h 1257215"/>
                  <a:gd name="connsiteX16" fmla="*/ 1024759 w 9175098"/>
                  <a:gd name="connsiteY16" fmla="*/ 185160 h 1257215"/>
                  <a:gd name="connsiteX17" fmla="*/ 1056290 w 9175098"/>
                  <a:gd name="connsiteY17" fmla="*/ 137863 h 1257215"/>
                  <a:gd name="connsiteX18" fmla="*/ 1103586 w 9175098"/>
                  <a:gd name="connsiteY18" fmla="*/ 122098 h 1257215"/>
                  <a:gd name="connsiteX19" fmla="*/ 1245476 w 9175098"/>
                  <a:gd name="connsiteY19" fmla="*/ 106332 h 1257215"/>
                  <a:gd name="connsiteX20" fmla="*/ 2049517 w 9175098"/>
                  <a:gd name="connsiteY20" fmla="*/ 90567 h 1257215"/>
                  <a:gd name="connsiteX21" fmla="*/ 2144110 w 9175098"/>
                  <a:gd name="connsiteY21" fmla="*/ 122098 h 1257215"/>
                  <a:gd name="connsiteX22" fmla="*/ 2270234 w 9175098"/>
                  <a:gd name="connsiteY22" fmla="*/ 169394 h 1257215"/>
                  <a:gd name="connsiteX23" fmla="*/ 2412124 w 9175098"/>
                  <a:gd name="connsiteY23" fmla="*/ 216691 h 1257215"/>
                  <a:gd name="connsiteX24" fmla="*/ 2459421 w 9175098"/>
                  <a:gd name="connsiteY24" fmla="*/ 248222 h 1257215"/>
                  <a:gd name="connsiteX25" fmla="*/ 2554014 w 9175098"/>
                  <a:gd name="connsiteY25" fmla="*/ 279753 h 1257215"/>
                  <a:gd name="connsiteX26" fmla="*/ 2617076 w 9175098"/>
                  <a:gd name="connsiteY26" fmla="*/ 327049 h 1257215"/>
                  <a:gd name="connsiteX27" fmla="*/ 2695903 w 9175098"/>
                  <a:gd name="connsiteY27" fmla="*/ 390112 h 1257215"/>
                  <a:gd name="connsiteX28" fmla="*/ 2853559 w 9175098"/>
                  <a:gd name="connsiteY28" fmla="*/ 405877 h 1257215"/>
                  <a:gd name="connsiteX29" fmla="*/ 2948152 w 9175098"/>
                  <a:gd name="connsiteY29" fmla="*/ 468939 h 1257215"/>
                  <a:gd name="connsiteX30" fmla="*/ 3058510 w 9175098"/>
                  <a:gd name="connsiteY30" fmla="*/ 516236 h 1257215"/>
                  <a:gd name="connsiteX31" fmla="*/ 3105807 w 9175098"/>
                  <a:gd name="connsiteY31" fmla="*/ 532001 h 1257215"/>
                  <a:gd name="connsiteX32" fmla="*/ 3121572 w 9175098"/>
                  <a:gd name="connsiteY32" fmla="*/ 579298 h 1257215"/>
                  <a:gd name="connsiteX33" fmla="*/ 3168869 w 9175098"/>
                  <a:gd name="connsiteY33" fmla="*/ 595063 h 1257215"/>
                  <a:gd name="connsiteX34" fmla="*/ 3263462 w 9175098"/>
                  <a:gd name="connsiteY34" fmla="*/ 642360 h 1257215"/>
                  <a:gd name="connsiteX35" fmla="*/ 3373821 w 9175098"/>
                  <a:gd name="connsiteY35" fmla="*/ 705422 h 1257215"/>
                  <a:gd name="connsiteX36" fmla="*/ 3421117 w 9175098"/>
                  <a:gd name="connsiteY36" fmla="*/ 721187 h 1257215"/>
                  <a:gd name="connsiteX37" fmla="*/ 3531476 w 9175098"/>
                  <a:gd name="connsiteY37" fmla="*/ 736953 h 1257215"/>
                  <a:gd name="connsiteX38" fmla="*/ 3736428 w 9175098"/>
                  <a:gd name="connsiteY38" fmla="*/ 784249 h 1257215"/>
                  <a:gd name="connsiteX39" fmla="*/ 3862552 w 9175098"/>
                  <a:gd name="connsiteY39" fmla="*/ 768484 h 1257215"/>
                  <a:gd name="connsiteX40" fmla="*/ 3909848 w 9175098"/>
                  <a:gd name="connsiteY40" fmla="*/ 736953 h 1257215"/>
                  <a:gd name="connsiteX41" fmla="*/ 3957145 w 9175098"/>
                  <a:gd name="connsiteY41" fmla="*/ 721187 h 1257215"/>
                  <a:gd name="connsiteX42" fmla="*/ 3988676 w 9175098"/>
                  <a:gd name="connsiteY42" fmla="*/ 673891 h 1257215"/>
                  <a:gd name="connsiteX43" fmla="*/ 4004441 w 9175098"/>
                  <a:gd name="connsiteY43" fmla="*/ 626594 h 1257215"/>
                  <a:gd name="connsiteX44" fmla="*/ 4067503 w 9175098"/>
                  <a:gd name="connsiteY44" fmla="*/ 610829 h 1257215"/>
                  <a:gd name="connsiteX45" fmla="*/ 4114800 w 9175098"/>
                  <a:gd name="connsiteY45" fmla="*/ 595063 h 1257215"/>
                  <a:gd name="connsiteX46" fmla="*/ 4177862 w 9175098"/>
                  <a:gd name="connsiteY46" fmla="*/ 579298 h 1257215"/>
                  <a:gd name="connsiteX47" fmla="*/ 4225159 w 9175098"/>
                  <a:gd name="connsiteY47" fmla="*/ 563532 h 1257215"/>
                  <a:gd name="connsiteX48" fmla="*/ 4303986 w 9175098"/>
                  <a:gd name="connsiteY48" fmla="*/ 547767 h 1257215"/>
                  <a:gd name="connsiteX49" fmla="*/ 4382814 w 9175098"/>
                  <a:gd name="connsiteY49" fmla="*/ 516236 h 1257215"/>
                  <a:gd name="connsiteX50" fmla="*/ 4871545 w 9175098"/>
                  <a:gd name="connsiteY50" fmla="*/ 484705 h 1257215"/>
                  <a:gd name="connsiteX51" fmla="*/ 4966138 w 9175098"/>
                  <a:gd name="connsiteY51" fmla="*/ 468939 h 1257215"/>
                  <a:gd name="connsiteX52" fmla="*/ 5013434 w 9175098"/>
                  <a:gd name="connsiteY52" fmla="*/ 453174 h 1257215"/>
                  <a:gd name="connsiteX53" fmla="*/ 5076497 w 9175098"/>
                  <a:gd name="connsiteY53" fmla="*/ 437408 h 1257215"/>
                  <a:gd name="connsiteX54" fmla="*/ 5722883 w 9175098"/>
                  <a:gd name="connsiteY54" fmla="*/ 468939 h 1257215"/>
                  <a:gd name="connsiteX55" fmla="*/ 6117021 w 9175098"/>
                  <a:gd name="connsiteY55" fmla="*/ 532001 h 1257215"/>
                  <a:gd name="connsiteX56" fmla="*/ 6243145 w 9175098"/>
                  <a:gd name="connsiteY56" fmla="*/ 547767 h 1257215"/>
                  <a:gd name="connsiteX57" fmla="*/ 6306207 w 9175098"/>
                  <a:gd name="connsiteY57" fmla="*/ 563532 h 1257215"/>
                  <a:gd name="connsiteX58" fmla="*/ 6605752 w 9175098"/>
                  <a:gd name="connsiteY58" fmla="*/ 595063 h 1257215"/>
                  <a:gd name="connsiteX59" fmla="*/ 6952593 w 9175098"/>
                  <a:gd name="connsiteY59" fmla="*/ 579298 h 1257215"/>
                  <a:gd name="connsiteX60" fmla="*/ 7488621 w 9175098"/>
                  <a:gd name="connsiteY60" fmla="*/ 579298 h 1257215"/>
                  <a:gd name="connsiteX61" fmla="*/ 7535917 w 9175098"/>
                  <a:gd name="connsiteY61" fmla="*/ 595063 h 1257215"/>
                  <a:gd name="connsiteX62" fmla="*/ 7551683 w 9175098"/>
                  <a:gd name="connsiteY62" fmla="*/ 642360 h 1257215"/>
                  <a:gd name="connsiteX63" fmla="*/ 7646276 w 9175098"/>
                  <a:gd name="connsiteY63" fmla="*/ 673891 h 1257215"/>
                  <a:gd name="connsiteX64" fmla="*/ 7693572 w 9175098"/>
                  <a:gd name="connsiteY64" fmla="*/ 689656 h 1257215"/>
                  <a:gd name="connsiteX65" fmla="*/ 7740869 w 9175098"/>
                  <a:gd name="connsiteY65" fmla="*/ 705422 h 1257215"/>
                  <a:gd name="connsiteX66" fmla="*/ 7819697 w 9175098"/>
                  <a:gd name="connsiteY66" fmla="*/ 768484 h 1257215"/>
                  <a:gd name="connsiteX67" fmla="*/ 7898524 w 9175098"/>
                  <a:gd name="connsiteY67" fmla="*/ 831546 h 1257215"/>
                  <a:gd name="connsiteX68" fmla="*/ 7945821 w 9175098"/>
                  <a:gd name="connsiteY68" fmla="*/ 878843 h 1257215"/>
                  <a:gd name="connsiteX69" fmla="*/ 7993117 w 9175098"/>
                  <a:gd name="connsiteY69" fmla="*/ 894608 h 1257215"/>
                  <a:gd name="connsiteX70" fmla="*/ 8024648 w 9175098"/>
                  <a:gd name="connsiteY70" fmla="*/ 941905 h 1257215"/>
                  <a:gd name="connsiteX71" fmla="*/ 8103476 w 9175098"/>
                  <a:gd name="connsiteY71" fmla="*/ 973436 h 1257215"/>
                  <a:gd name="connsiteX72" fmla="*/ 8466083 w 9175098"/>
                  <a:gd name="connsiteY72" fmla="*/ 1115325 h 1257215"/>
                  <a:gd name="connsiteX73" fmla="*/ 8623738 w 9175098"/>
                  <a:gd name="connsiteY73" fmla="*/ 1146856 h 1257215"/>
                  <a:gd name="connsiteX74" fmla="*/ 8734097 w 9175098"/>
                  <a:gd name="connsiteY74" fmla="*/ 1178387 h 1257215"/>
                  <a:gd name="connsiteX75" fmla="*/ 8781393 w 9175098"/>
                  <a:gd name="connsiteY75" fmla="*/ 1194153 h 1257215"/>
                  <a:gd name="connsiteX76" fmla="*/ 8907517 w 9175098"/>
                  <a:gd name="connsiteY76" fmla="*/ 1225684 h 1257215"/>
                  <a:gd name="connsiteX77" fmla="*/ 8954814 w 9175098"/>
                  <a:gd name="connsiteY77" fmla="*/ 1257215 h 1257215"/>
                  <a:gd name="connsiteX78" fmla="*/ 8489347 w 9175098"/>
                  <a:gd name="connsiteY78" fmla="*/ 514068 h 1257215"/>
                  <a:gd name="connsiteX79" fmla="*/ 8794125 w 9175098"/>
                  <a:gd name="connsiteY79" fmla="*/ 361752 h 1257215"/>
                  <a:gd name="connsiteX80" fmla="*/ 9175098 w 9175098"/>
                  <a:gd name="connsiteY80" fmla="*/ 361751 h 1257215"/>
                  <a:gd name="connsiteX0" fmla="*/ 0 w 9175098"/>
                  <a:gd name="connsiteY0" fmla="*/ 752718 h 1225684"/>
                  <a:gd name="connsiteX1" fmla="*/ 0 w 9175098"/>
                  <a:gd name="connsiteY1" fmla="*/ 752718 h 1225684"/>
                  <a:gd name="connsiteX2" fmla="*/ 157655 w 9175098"/>
                  <a:gd name="connsiteY2" fmla="*/ 721187 h 1225684"/>
                  <a:gd name="connsiteX3" fmla="*/ 204952 w 9175098"/>
                  <a:gd name="connsiteY3" fmla="*/ 705422 h 1225684"/>
                  <a:gd name="connsiteX4" fmla="*/ 252248 w 9175098"/>
                  <a:gd name="connsiteY4" fmla="*/ 673891 h 1225684"/>
                  <a:gd name="connsiteX5" fmla="*/ 409903 w 9175098"/>
                  <a:gd name="connsiteY5" fmla="*/ 626594 h 1225684"/>
                  <a:gd name="connsiteX6" fmla="*/ 457200 w 9175098"/>
                  <a:gd name="connsiteY6" fmla="*/ 595063 h 1225684"/>
                  <a:gd name="connsiteX7" fmla="*/ 551793 w 9175098"/>
                  <a:gd name="connsiteY7" fmla="*/ 516236 h 1225684"/>
                  <a:gd name="connsiteX8" fmla="*/ 599090 w 9175098"/>
                  <a:gd name="connsiteY8" fmla="*/ 500470 h 1225684"/>
                  <a:gd name="connsiteX9" fmla="*/ 614855 w 9175098"/>
                  <a:gd name="connsiteY9" fmla="*/ 453174 h 1225684"/>
                  <a:gd name="connsiteX10" fmla="*/ 709448 w 9175098"/>
                  <a:gd name="connsiteY10" fmla="*/ 390112 h 1225684"/>
                  <a:gd name="connsiteX11" fmla="*/ 756745 w 9175098"/>
                  <a:gd name="connsiteY11" fmla="*/ 342815 h 1225684"/>
                  <a:gd name="connsiteX12" fmla="*/ 804041 w 9175098"/>
                  <a:gd name="connsiteY12" fmla="*/ 311284 h 1225684"/>
                  <a:gd name="connsiteX13" fmla="*/ 851338 w 9175098"/>
                  <a:gd name="connsiteY13" fmla="*/ 248222 h 1225684"/>
                  <a:gd name="connsiteX14" fmla="*/ 914400 w 9175098"/>
                  <a:gd name="connsiteY14" fmla="*/ 232456 h 1225684"/>
                  <a:gd name="connsiteX15" fmla="*/ 961697 w 9175098"/>
                  <a:gd name="connsiteY15" fmla="*/ 200925 h 1225684"/>
                  <a:gd name="connsiteX16" fmla="*/ 1024759 w 9175098"/>
                  <a:gd name="connsiteY16" fmla="*/ 185160 h 1225684"/>
                  <a:gd name="connsiteX17" fmla="*/ 1056290 w 9175098"/>
                  <a:gd name="connsiteY17" fmla="*/ 137863 h 1225684"/>
                  <a:gd name="connsiteX18" fmla="*/ 1103586 w 9175098"/>
                  <a:gd name="connsiteY18" fmla="*/ 122098 h 1225684"/>
                  <a:gd name="connsiteX19" fmla="*/ 1245476 w 9175098"/>
                  <a:gd name="connsiteY19" fmla="*/ 106332 h 1225684"/>
                  <a:gd name="connsiteX20" fmla="*/ 2049517 w 9175098"/>
                  <a:gd name="connsiteY20" fmla="*/ 90567 h 1225684"/>
                  <a:gd name="connsiteX21" fmla="*/ 2144110 w 9175098"/>
                  <a:gd name="connsiteY21" fmla="*/ 122098 h 1225684"/>
                  <a:gd name="connsiteX22" fmla="*/ 2270234 w 9175098"/>
                  <a:gd name="connsiteY22" fmla="*/ 169394 h 1225684"/>
                  <a:gd name="connsiteX23" fmla="*/ 2412124 w 9175098"/>
                  <a:gd name="connsiteY23" fmla="*/ 216691 h 1225684"/>
                  <a:gd name="connsiteX24" fmla="*/ 2459421 w 9175098"/>
                  <a:gd name="connsiteY24" fmla="*/ 248222 h 1225684"/>
                  <a:gd name="connsiteX25" fmla="*/ 2554014 w 9175098"/>
                  <a:gd name="connsiteY25" fmla="*/ 279753 h 1225684"/>
                  <a:gd name="connsiteX26" fmla="*/ 2617076 w 9175098"/>
                  <a:gd name="connsiteY26" fmla="*/ 327049 h 1225684"/>
                  <a:gd name="connsiteX27" fmla="*/ 2695903 w 9175098"/>
                  <a:gd name="connsiteY27" fmla="*/ 390112 h 1225684"/>
                  <a:gd name="connsiteX28" fmla="*/ 2853559 w 9175098"/>
                  <a:gd name="connsiteY28" fmla="*/ 405877 h 1225684"/>
                  <a:gd name="connsiteX29" fmla="*/ 2948152 w 9175098"/>
                  <a:gd name="connsiteY29" fmla="*/ 468939 h 1225684"/>
                  <a:gd name="connsiteX30" fmla="*/ 3058510 w 9175098"/>
                  <a:gd name="connsiteY30" fmla="*/ 516236 h 1225684"/>
                  <a:gd name="connsiteX31" fmla="*/ 3105807 w 9175098"/>
                  <a:gd name="connsiteY31" fmla="*/ 532001 h 1225684"/>
                  <a:gd name="connsiteX32" fmla="*/ 3121572 w 9175098"/>
                  <a:gd name="connsiteY32" fmla="*/ 579298 h 1225684"/>
                  <a:gd name="connsiteX33" fmla="*/ 3168869 w 9175098"/>
                  <a:gd name="connsiteY33" fmla="*/ 595063 h 1225684"/>
                  <a:gd name="connsiteX34" fmla="*/ 3263462 w 9175098"/>
                  <a:gd name="connsiteY34" fmla="*/ 642360 h 1225684"/>
                  <a:gd name="connsiteX35" fmla="*/ 3373821 w 9175098"/>
                  <a:gd name="connsiteY35" fmla="*/ 705422 h 1225684"/>
                  <a:gd name="connsiteX36" fmla="*/ 3421117 w 9175098"/>
                  <a:gd name="connsiteY36" fmla="*/ 721187 h 1225684"/>
                  <a:gd name="connsiteX37" fmla="*/ 3531476 w 9175098"/>
                  <a:gd name="connsiteY37" fmla="*/ 736953 h 1225684"/>
                  <a:gd name="connsiteX38" fmla="*/ 3736428 w 9175098"/>
                  <a:gd name="connsiteY38" fmla="*/ 784249 h 1225684"/>
                  <a:gd name="connsiteX39" fmla="*/ 3862552 w 9175098"/>
                  <a:gd name="connsiteY39" fmla="*/ 768484 h 1225684"/>
                  <a:gd name="connsiteX40" fmla="*/ 3909848 w 9175098"/>
                  <a:gd name="connsiteY40" fmla="*/ 736953 h 1225684"/>
                  <a:gd name="connsiteX41" fmla="*/ 3957145 w 9175098"/>
                  <a:gd name="connsiteY41" fmla="*/ 721187 h 1225684"/>
                  <a:gd name="connsiteX42" fmla="*/ 3988676 w 9175098"/>
                  <a:gd name="connsiteY42" fmla="*/ 673891 h 1225684"/>
                  <a:gd name="connsiteX43" fmla="*/ 4004441 w 9175098"/>
                  <a:gd name="connsiteY43" fmla="*/ 626594 h 1225684"/>
                  <a:gd name="connsiteX44" fmla="*/ 4067503 w 9175098"/>
                  <a:gd name="connsiteY44" fmla="*/ 610829 h 1225684"/>
                  <a:gd name="connsiteX45" fmla="*/ 4114800 w 9175098"/>
                  <a:gd name="connsiteY45" fmla="*/ 595063 h 1225684"/>
                  <a:gd name="connsiteX46" fmla="*/ 4177862 w 9175098"/>
                  <a:gd name="connsiteY46" fmla="*/ 579298 h 1225684"/>
                  <a:gd name="connsiteX47" fmla="*/ 4225159 w 9175098"/>
                  <a:gd name="connsiteY47" fmla="*/ 563532 h 1225684"/>
                  <a:gd name="connsiteX48" fmla="*/ 4303986 w 9175098"/>
                  <a:gd name="connsiteY48" fmla="*/ 547767 h 1225684"/>
                  <a:gd name="connsiteX49" fmla="*/ 4382814 w 9175098"/>
                  <a:gd name="connsiteY49" fmla="*/ 516236 h 1225684"/>
                  <a:gd name="connsiteX50" fmla="*/ 4871545 w 9175098"/>
                  <a:gd name="connsiteY50" fmla="*/ 484705 h 1225684"/>
                  <a:gd name="connsiteX51" fmla="*/ 4966138 w 9175098"/>
                  <a:gd name="connsiteY51" fmla="*/ 468939 h 1225684"/>
                  <a:gd name="connsiteX52" fmla="*/ 5013434 w 9175098"/>
                  <a:gd name="connsiteY52" fmla="*/ 453174 h 1225684"/>
                  <a:gd name="connsiteX53" fmla="*/ 5076497 w 9175098"/>
                  <a:gd name="connsiteY53" fmla="*/ 437408 h 1225684"/>
                  <a:gd name="connsiteX54" fmla="*/ 5722883 w 9175098"/>
                  <a:gd name="connsiteY54" fmla="*/ 468939 h 1225684"/>
                  <a:gd name="connsiteX55" fmla="*/ 6117021 w 9175098"/>
                  <a:gd name="connsiteY55" fmla="*/ 532001 h 1225684"/>
                  <a:gd name="connsiteX56" fmla="*/ 6243145 w 9175098"/>
                  <a:gd name="connsiteY56" fmla="*/ 547767 h 1225684"/>
                  <a:gd name="connsiteX57" fmla="*/ 6306207 w 9175098"/>
                  <a:gd name="connsiteY57" fmla="*/ 563532 h 1225684"/>
                  <a:gd name="connsiteX58" fmla="*/ 6605752 w 9175098"/>
                  <a:gd name="connsiteY58" fmla="*/ 595063 h 1225684"/>
                  <a:gd name="connsiteX59" fmla="*/ 6952593 w 9175098"/>
                  <a:gd name="connsiteY59" fmla="*/ 579298 h 1225684"/>
                  <a:gd name="connsiteX60" fmla="*/ 7488621 w 9175098"/>
                  <a:gd name="connsiteY60" fmla="*/ 579298 h 1225684"/>
                  <a:gd name="connsiteX61" fmla="*/ 7535917 w 9175098"/>
                  <a:gd name="connsiteY61" fmla="*/ 595063 h 1225684"/>
                  <a:gd name="connsiteX62" fmla="*/ 7551683 w 9175098"/>
                  <a:gd name="connsiteY62" fmla="*/ 642360 h 1225684"/>
                  <a:gd name="connsiteX63" fmla="*/ 7646276 w 9175098"/>
                  <a:gd name="connsiteY63" fmla="*/ 673891 h 1225684"/>
                  <a:gd name="connsiteX64" fmla="*/ 7693572 w 9175098"/>
                  <a:gd name="connsiteY64" fmla="*/ 689656 h 1225684"/>
                  <a:gd name="connsiteX65" fmla="*/ 7740869 w 9175098"/>
                  <a:gd name="connsiteY65" fmla="*/ 705422 h 1225684"/>
                  <a:gd name="connsiteX66" fmla="*/ 7819697 w 9175098"/>
                  <a:gd name="connsiteY66" fmla="*/ 768484 h 1225684"/>
                  <a:gd name="connsiteX67" fmla="*/ 7898524 w 9175098"/>
                  <a:gd name="connsiteY67" fmla="*/ 831546 h 1225684"/>
                  <a:gd name="connsiteX68" fmla="*/ 7945821 w 9175098"/>
                  <a:gd name="connsiteY68" fmla="*/ 878843 h 1225684"/>
                  <a:gd name="connsiteX69" fmla="*/ 7993117 w 9175098"/>
                  <a:gd name="connsiteY69" fmla="*/ 894608 h 1225684"/>
                  <a:gd name="connsiteX70" fmla="*/ 8024648 w 9175098"/>
                  <a:gd name="connsiteY70" fmla="*/ 941905 h 1225684"/>
                  <a:gd name="connsiteX71" fmla="*/ 8103476 w 9175098"/>
                  <a:gd name="connsiteY71" fmla="*/ 973436 h 1225684"/>
                  <a:gd name="connsiteX72" fmla="*/ 8466083 w 9175098"/>
                  <a:gd name="connsiteY72" fmla="*/ 1115325 h 1225684"/>
                  <a:gd name="connsiteX73" fmla="*/ 8623738 w 9175098"/>
                  <a:gd name="connsiteY73" fmla="*/ 1146856 h 1225684"/>
                  <a:gd name="connsiteX74" fmla="*/ 8734097 w 9175098"/>
                  <a:gd name="connsiteY74" fmla="*/ 1178387 h 1225684"/>
                  <a:gd name="connsiteX75" fmla="*/ 8781393 w 9175098"/>
                  <a:gd name="connsiteY75" fmla="*/ 1194153 h 1225684"/>
                  <a:gd name="connsiteX76" fmla="*/ 8907517 w 9175098"/>
                  <a:gd name="connsiteY76" fmla="*/ 1225684 h 1225684"/>
                  <a:gd name="connsiteX77" fmla="*/ 8489347 w 9175098"/>
                  <a:gd name="connsiteY77" fmla="*/ 514068 h 1225684"/>
                  <a:gd name="connsiteX78" fmla="*/ 8794125 w 9175098"/>
                  <a:gd name="connsiteY78" fmla="*/ 361752 h 1225684"/>
                  <a:gd name="connsiteX79" fmla="*/ 9175098 w 9175098"/>
                  <a:gd name="connsiteY79" fmla="*/ 361751 h 1225684"/>
                  <a:gd name="connsiteX0" fmla="*/ 0 w 9175098"/>
                  <a:gd name="connsiteY0" fmla="*/ 752718 h 1194153"/>
                  <a:gd name="connsiteX1" fmla="*/ 0 w 9175098"/>
                  <a:gd name="connsiteY1" fmla="*/ 752718 h 1194153"/>
                  <a:gd name="connsiteX2" fmla="*/ 157655 w 9175098"/>
                  <a:gd name="connsiteY2" fmla="*/ 721187 h 1194153"/>
                  <a:gd name="connsiteX3" fmla="*/ 204952 w 9175098"/>
                  <a:gd name="connsiteY3" fmla="*/ 705422 h 1194153"/>
                  <a:gd name="connsiteX4" fmla="*/ 252248 w 9175098"/>
                  <a:gd name="connsiteY4" fmla="*/ 673891 h 1194153"/>
                  <a:gd name="connsiteX5" fmla="*/ 409903 w 9175098"/>
                  <a:gd name="connsiteY5" fmla="*/ 626594 h 1194153"/>
                  <a:gd name="connsiteX6" fmla="*/ 457200 w 9175098"/>
                  <a:gd name="connsiteY6" fmla="*/ 595063 h 1194153"/>
                  <a:gd name="connsiteX7" fmla="*/ 551793 w 9175098"/>
                  <a:gd name="connsiteY7" fmla="*/ 516236 h 1194153"/>
                  <a:gd name="connsiteX8" fmla="*/ 599090 w 9175098"/>
                  <a:gd name="connsiteY8" fmla="*/ 500470 h 1194153"/>
                  <a:gd name="connsiteX9" fmla="*/ 614855 w 9175098"/>
                  <a:gd name="connsiteY9" fmla="*/ 453174 h 1194153"/>
                  <a:gd name="connsiteX10" fmla="*/ 709448 w 9175098"/>
                  <a:gd name="connsiteY10" fmla="*/ 390112 h 1194153"/>
                  <a:gd name="connsiteX11" fmla="*/ 756745 w 9175098"/>
                  <a:gd name="connsiteY11" fmla="*/ 342815 h 1194153"/>
                  <a:gd name="connsiteX12" fmla="*/ 804041 w 9175098"/>
                  <a:gd name="connsiteY12" fmla="*/ 311284 h 1194153"/>
                  <a:gd name="connsiteX13" fmla="*/ 851338 w 9175098"/>
                  <a:gd name="connsiteY13" fmla="*/ 248222 h 1194153"/>
                  <a:gd name="connsiteX14" fmla="*/ 914400 w 9175098"/>
                  <a:gd name="connsiteY14" fmla="*/ 232456 h 1194153"/>
                  <a:gd name="connsiteX15" fmla="*/ 961697 w 9175098"/>
                  <a:gd name="connsiteY15" fmla="*/ 200925 h 1194153"/>
                  <a:gd name="connsiteX16" fmla="*/ 1024759 w 9175098"/>
                  <a:gd name="connsiteY16" fmla="*/ 185160 h 1194153"/>
                  <a:gd name="connsiteX17" fmla="*/ 1056290 w 9175098"/>
                  <a:gd name="connsiteY17" fmla="*/ 137863 h 1194153"/>
                  <a:gd name="connsiteX18" fmla="*/ 1103586 w 9175098"/>
                  <a:gd name="connsiteY18" fmla="*/ 122098 h 1194153"/>
                  <a:gd name="connsiteX19" fmla="*/ 1245476 w 9175098"/>
                  <a:gd name="connsiteY19" fmla="*/ 106332 h 1194153"/>
                  <a:gd name="connsiteX20" fmla="*/ 2049517 w 9175098"/>
                  <a:gd name="connsiteY20" fmla="*/ 90567 h 1194153"/>
                  <a:gd name="connsiteX21" fmla="*/ 2144110 w 9175098"/>
                  <a:gd name="connsiteY21" fmla="*/ 122098 h 1194153"/>
                  <a:gd name="connsiteX22" fmla="*/ 2270234 w 9175098"/>
                  <a:gd name="connsiteY22" fmla="*/ 169394 h 1194153"/>
                  <a:gd name="connsiteX23" fmla="*/ 2412124 w 9175098"/>
                  <a:gd name="connsiteY23" fmla="*/ 216691 h 1194153"/>
                  <a:gd name="connsiteX24" fmla="*/ 2459421 w 9175098"/>
                  <a:gd name="connsiteY24" fmla="*/ 248222 h 1194153"/>
                  <a:gd name="connsiteX25" fmla="*/ 2554014 w 9175098"/>
                  <a:gd name="connsiteY25" fmla="*/ 279753 h 1194153"/>
                  <a:gd name="connsiteX26" fmla="*/ 2617076 w 9175098"/>
                  <a:gd name="connsiteY26" fmla="*/ 327049 h 1194153"/>
                  <a:gd name="connsiteX27" fmla="*/ 2695903 w 9175098"/>
                  <a:gd name="connsiteY27" fmla="*/ 390112 h 1194153"/>
                  <a:gd name="connsiteX28" fmla="*/ 2853559 w 9175098"/>
                  <a:gd name="connsiteY28" fmla="*/ 405877 h 1194153"/>
                  <a:gd name="connsiteX29" fmla="*/ 2948152 w 9175098"/>
                  <a:gd name="connsiteY29" fmla="*/ 468939 h 1194153"/>
                  <a:gd name="connsiteX30" fmla="*/ 3058510 w 9175098"/>
                  <a:gd name="connsiteY30" fmla="*/ 516236 h 1194153"/>
                  <a:gd name="connsiteX31" fmla="*/ 3105807 w 9175098"/>
                  <a:gd name="connsiteY31" fmla="*/ 532001 h 1194153"/>
                  <a:gd name="connsiteX32" fmla="*/ 3121572 w 9175098"/>
                  <a:gd name="connsiteY32" fmla="*/ 579298 h 1194153"/>
                  <a:gd name="connsiteX33" fmla="*/ 3168869 w 9175098"/>
                  <a:gd name="connsiteY33" fmla="*/ 595063 h 1194153"/>
                  <a:gd name="connsiteX34" fmla="*/ 3263462 w 9175098"/>
                  <a:gd name="connsiteY34" fmla="*/ 642360 h 1194153"/>
                  <a:gd name="connsiteX35" fmla="*/ 3373821 w 9175098"/>
                  <a:gd name="connsiteY35" fmla="*/ 705422 h 1194153"/>
                  <a:gd name="connsiteX36" fmla="*/ 3421117 w 9175098"/>
                  <a:gd name="connsiteY36" fmla="*/ 721187 h 1194153"/>
                  <a:gd name="connsiteX37" fmla="*/ 3531476 w 9175098"/>
                  <a:gd name="connsiteY37" fmla="*/ 736953 h 1194153"/>
                  <a:gd name="connsiteX38" fmla="*/ 3736428 w 9175098"/>
                  <a:gd name="connsiteY38" fmla="*/ 784249 h 1194153"/>
                  <a:gd name="connsiteX39" fmla="*/ 3862552 w 9175098"/>
                  <a:gd name="connsiteY39" fmla="*/ 768484 h 1194153"/>
                  <a:gd name="connsiteX40" fmla="*/ 3909848 w 9175098"/>
                  <a:gd name="connsiteY40" fmla="*/ 736953 h 1194153"/>
                  <a:gd name="connsiteX41" fmla="*/ 3957145 w 9175098"/>
                  <a:gd name="connsiteY41" fmla="*/ 721187 h 1194153"/>
                  <a:gd name="connsiteX42" fmla="*/ 3988676 w 9175098"/>
                  <a:gd name="connsiteY42" fmla="*/ 673891 h 1194153"/>
                  <a:gd name="connsiteX43" fmla="*/ 4004441 w 9175098"/>
                  <a:gd name="connsiteY43" fmla="*/ 626594 h 1194153"/>
                  <a:gd name="connsiteX44" fmla="*/ 4067503 w 9175098"/>
                  <a:gd name="connsiteY44" fmla="*/ 610829 h 1194153"/>
                  <a:gd name="connsiteX45" fmla="*/ 4114800 w 9175098"/>
                  <a:gd name="connsiteY45" fmla="*/ 595063 h 1194153"/>
                  <a:gd name="connsiteX46" fmla="*/ 4177862 w 9175098"/>
                  <a:gd name="connsiteY46" fmla="*/ 579298 h 1194153"/>
                  <a:gd name="connsiteX47" fmla="*/ 4225159 w 9175098"/>
                  <a:gd name="connsiteY47" fmla="*/ 563532 h 1194153"/>
                  <a:gd name="connsiteX48" fmla="*/ 4303986 w 9175098"/>
                  <a:gd name="connsiteY48" fmla="*/ 547767 h 1194153"/>
                  <a:gd name="connsiteX49" fmla="*/ 4382814 w 9175098"/>
                  <a:gd name="connsiteY49" fmla="*/ 516236 h 1194153"/>
                  <a:gd name="connsiteX50" fmla="*/ 4871545 w 9175098"/>
                  <a:gd name="connsiteY50" fmla="*/ 484705 h 1194153"/>
                  <a:gd name="connsiteX51" fmla="*/ 4966138 w 9175098"/>
                  <a:gd name="connsiteY51" fmla="*/ 468939 h 1194153"/>
                  <a:gd name="connsiteX52" fmla="*/ 5013434 w 9175098"/>
                  <a:gd name="connsiteY52" fmla="*/ 453174 h 1194153"/>
                  <a:gd name="connsiteX53" fmla="*/ 5076497 w 9175098"/>
                  <a:gd name="connsiteY53" fmla="*/ 437408 h 1194153"/>
                  <a:gd name="connsiteX54" fmla="*/ 5722883 w 9175098"/>
                  <a:gd name="connsiteY54" fmla="*/ 468939 h 1194153"/>
                  <a:gd name="connsiteX55" fmla="*/ 6117021 w 9175098"/>
                  <a:gd name="connsiteY55" fmla="*/ 532001 h 1194153"/>
                  <a:gd name="connsiteX56" fmla="*/ 6243145 w 9175098"/>
                  <a:gd name="connsiteY56" fmla="*/ 547767 h 1194153"/>
                  <a:gd name="connsiteX57" fmla="*/ 6306207 w 9175098"/>
                  <a:gd name="connsiteY57" fmla="*/ 563532 h 1194153"/>
                  <a:gd name="connsiteX58" fmla="*/ 6605752 w 9175098"/>
                  <a:gd name="connsiteY58" fmla="*/ 595063 h 1194153"/>
                  <a:gd name="connsiteX59" fmla="*/ 6952593 w 9175098"/>
                  <a:gd name="connsiteY59" fmla="*/ 579298 h 1194153"/>
                  <a:gd name="connsiteX60" fmla="*/ 7488621 w 9175098"/>
                  <a:gd name="connsiteY60" fmla="*/ 579298 h 1194153"/>
                  <a:gd name="connsiteX61" fmla="*/ 7535917 w 9175098"/>
                  <a:gd name="connsiteY61" fmla="*/ 595063 h 1194153"/>
                  <a:gd name="connsiteX62" fmla="*/ 7551683 w 9175098"/>
                  <a:gd name="connsiteY62" fmla="*/ 642360 h 1194153"/>
                  <a:gd name="connsiteX63" fmla="*/ 7646276 w 9175098"/>
                  <a:gd name="connsiteY63" fmla="*/ 673891 h 1194153"/>
                  <a:gd name="connsiteX64" fmla="*/ 7693572 w 9175098"/>
                  <a:gd name="connsiteY64" fmla="*/ 689656 h 1194153"/>
                  <a:gd name="connsiteX65" fmla="*/ 7740869 w 9175098"/>
                  <a:gd name="connsiteY65" fmla="*/ 705422 h 1194153"/>
                  <a:gd name="connsiteX66" fmla="*/ 7819697 w 9175098"/>
                  <a:gd name="connsiteY66" fmla="*/ 768484 h 1194153"/>
                  <a:gd name="connsiteX67" fmla="*/ 7898524 w 9175098"/>
                  <a:gd name="connsiteY67" fmla="*/ 831546 h 1194153"/>
                  <a:gd name="connsiteX68" fmla="*/ 7945821 w 9175098"/>
                  <a:gd name="connsiteY68" fmla="*/ 878843 h 1194153"/>
                  <a:gd name="connsiteX69" fmla="*/ 7993117 w 9175098"/>
                  <a:gd name="connsiteY69" fmla="*/ 894608 h 1194153"/>
                  <a:gd name="connsiteX70" fmla="*/ 8024648 w 9175098"/>
                  <a:gd name="connsiteY70" fmla="*/ 941905 h 1194153"/>
                  <a:gd name="connsiteX71" fmla="*/ 8103476 w 9175098"/>
                  <a:gd name="connsiteY71" fmla="*/ 973436 h 1194153"/>
                  <a:gd name="connsiteX72" fmla="*/ 8466083 w 9175098"/>
                  <a:gd name="connsiteY72" fmla="*/ 1115325 h 1194153"/>
                  <a:gd name="connsiteX73" fmla="*/ 8623738 w 9175098"/>
                  <a:gd name="connsiteY73" fmla="*/ 1146856 h 1194153"/>
                  <a:gd name="connsiteX74" fmla="*/ 8734097 w 9175098"/>
                  <a:gd name="connsiteY74" fmla="*/ 1178387 h 1194153"/>
                  <a:gd name="connsiteX75" fmla="*/ 8781393 w 9175098"/>
                  <a:gd name="connsiteY75" fmla="*/ 1194153 h 1194153"/>
                  <a:gd name="connsiteX76" fmla="*/ 8489347 w 9175098"/>
                  <a:gd name="connsiteY76" fmla="*/ 514068 h 1194153"/>
                  <a:gd name="connsiteX77" fmla="*/ 8794125 w 9175098"/>
                  <a:gd name="connsiteY77" fmla="*/ 361752 h 1194153"/>
                  <a:gd name="connsiteX78" fmla="*/ 9175098 w 9175098"/>
                  <a:gd name="connsiteY78" fmla="*/ 361751 h 1194153"/>
                  <a:gd name="connsiteX0" fmla="*/ 0 w 9175098"/>
                  <a:gd name="connsiteY0" fmla="*/ 752718 h 1178387"/>
                  <a:gd name="connsiteX1" fmla="*/ 0 w 9175098"/>
                  <a:gd name="connsiteY1" fmla="*/ 752718 h 1178387"/>
                  <a:gd name="connsiteX2" fmla="*/ 157655 w 9175098"/>
                  <a:gd name="connsiteY2" fmla="*/ 721187 h 1178387"/>
                  <a:gd name="connsiteX3" fmla="*/ 204952 w 9175098"/>
                  <a:gd name="connsiteY3" fmla="*/ 705422 h 1178387"/>
                  <a:gd name="connsiteX4" fmla="*/ 252248 w 9175098"/>
                  <a:gd name="connsiteY4" fmla="*/ 673891 h 1178387"/>
                  <a:gd name="connsiteX5" fmla="*/ 409903 w 9175098"/>
                  <a:gd name="connsiteY5" fmla="*/ 626594 h 1178387"/>
                  <a:gd name="connsiteX6" fmla="*/ 457200 w 9175098"/>
                  <a:gd name="connsiteY6" fmla="*/ 595063 h 1178387"/>
                  <a:gd name="connsiteX7" fmla="*/ 551793 w 9175098"/>
                  <a:gd name="connsiteY7" fmla="*/ 516236 h 1178387"/>
                  <a:gd name="connsiteX8" fmla="*/ 599090 w 9175098"/>
                  <a:gd name="connsiteY8" fmla="*/ 500470 h 1178387"/>
                  <a:gd name="connsiteX9" fmla="*/ 614855 w 9175098"/>
                  <a:gd name="connsiteY9" fmla="*/ 453174 h 1178387"/>
                  <a:gd name="connsiteX10" fmla="*/ 709448 w 9175098"/>
                  <a:gd name="connsiteY10" fmla="*/ 390112 h 1178387"/>
                  <a:gd name="connsiteX11" fmla="*/ 756745 w 9175098"/>
                  <a:gd name="connsiteY11" fmla="*/ 342815 h 1178387"/>
                  <a:gd name="connsiteX12" fmla="*/ 804041 w 9175098"/>
                  <a:gd name="connsiteY12" fmla="*/ 311284 h 1178387"/>
                  <a:gd name="connsiteX13" fmla="*/ 851338 w 9175098"/>
                  <a:gd name="connsiteY13" fmla="*/ 248222 h 1178387"/>
                  <a:gd name="connsiteX14" fmla="*/ 914400 w 9175098"/>
                  <a:gd name="connsiteY14" fmla="*/ 232456 h 1178387"/>
                  <a:gd name="connsiteX15" fmla="*/ 961697 w 9175098"/>
                  <a:gd name="connsiteY15" fmla="*/ 200925 h 1178387"/>
                  <a:gd name="connsiteX16" fmla="*/ 1024759 w 9175098"/>
                  <a:gd name="connsiteY16" fmla="*/ 185160 h 1178387"/>
                  <a:gd name="connsiteX17" fmla="*/ 1056290 w 9175098"/>
                  <a:gd name="connsiteY17" fmla="*/ 137863 h 1178387"/>
                  <a:gd name="connsiteX18" fmla="*/ 1103586 w 9175098"/>
                  <a:gd name="connsiteY18" fmla="*/ 122098 h 1178387"/>
                  <a:gd name="connsiteX19" fmla="*/ 1245476 w 9175098"/>
                  <a:gd name="connsiteY19" fmla="*/ 106332 h 1178387"/>
                  <a:gd name="connsiteX20" fmla="*/ 2049517 w 9175098"/>
                  <a:gd name="connsiteY20" fmla="*/ 90567 h 1178387"/>
                  <a:gd name="connsiteX21" fmla="*/ 2144110 w 9175098"/>
                  <a:gd name="connsiteY21" fmla="*/ 122098 h 1178387"/>
                  <a:gd name="connsiteX22" fmla="*/ 2270234 w 9175098"/>
                  <a:gd name="connsiteY22" fmla="*/ 169394 h 1178387"/>
                  <a:gd name="connsiteX23" fmla="*/ 2412124 w 9175098"/>
                  <a:gd name="connsiteY23" fmla="*/ 216691 h 1178387"/>
                  <a:gd name="connsiteX24" fmla="*/ 2459421 w 9175098"/>
                  <a:gd name="connsiteY24" fmla="*/ 248222 h 1178387"/>
                  <a:gd name="connsiteX25" fmla="*/ 2554014 w 9175098"/>
                  <a:gd name="connsiteY25" fmla="*/ 279753 h 1178387"/>
                  <a:gd name="connsiteX26" fmla="*/ 2617076 w 9175098"/>
                  <a:gd name="connsiteY26" fmla="*/ 327049 h 1178387"/>
                  <a:gd name="connsiteX27" fmla="*/ 2695903 w 9175098"/>
                  <a:gd name="connsiteY27" fmla="*/ 390112 h 1178387"/>
                  <a:gd name="connsiteX28" fmla="*/ 2853559 w 9175098"/>
                  <a:gd name="connsiteY28" fmla="*/ 405877 h 1178387"/>
                  <a:gd name="connsiteX29" fmla="*/ 2948152 w 9175098"/>
                  <a:gd name="connsiteY29" fmla="*/ 468939 h 1178387"/>
                  <a:gd name="connsiteX30" fmla="*/ 3058510 w 9175098"/>
                  <a:gd name="connsiteY30" fmla="*/ 516236 h 1178387"/>
                  <a:gd name="connsiteX31" fmla="*/ 3105807 w 9175098"/>
                  <a:gd name="connsiteY31" fmla="*/ 532001 h 1178387"/>
                  <a:gd name="connsiteX32" fmla="*/ 3121572 w 9175098"/>
                  <a:gd name="connsiteY32" fmla="*/ 579298 h 1178387"/>
                  <a:gd name="connsiteX33" fmla="*/ 3168869 w 9175098"/>
                  <a:gd name="connsiteY33" fmla="*/ 595063 h 1178387"/>
                  <a:gd name="connsiteX34" fmla="*/ 3263462 w 9175098"/>
                  <a:gd name="connsiteY34" fmla="*/ 642360 h 1178387"/>
                  <a:gd name="connsiteX35" fmla="*/ 3373821 w 9175098"/>
                  <a:gd name="connsiteY35" fmla="*/ 705422 h 1178387"/>
                  <a:gd name="connsiteX36" fmla="*/ 3421117 w 9175098"/>
                  <a:gd name="connsiteY36" fmla="*/ 721187 h 1178387"/>
                  <a:gd name="connsiteX37" fmla="*/ 3531476 w 9175098"/>
                  <a:gd name="connsiteY37" fmla="*/ 736953 h 1178387"/>
                  <a:gd name="connsiteX38" fmla="*/ 3736428 w 9175098"/>
                  <a:gd name="connsiteY38" fmla="*/ 784249 h 1178387"/>
                  <a:gd name="connsiteX39" fmla="*/ 3862552 w 9175098"/>
                  <a:gd name="connsiteY39" fmla="*/ 768484 h 1178387"/>
                  <a:gd name="connsiteX40" fmla="*/ 3909848 w 9175098"/>
                  <a:gd name="connsiteY40" fmla="*/ 736953 h 1178387"/>
                  <a:gd name="connsiteX41" fmla="*/ 3957145 w 9175098"/>
                  <a:gd name="connsiteY41" fmla="*/ 721187 h 1178387"/>
                  <a:gd name="connsiteX42" fmla="*/ 3988676 w 9175098"/>
                  <a:gd name="connsiteY42" fmla="*/ 673891 h 1178387"/>
                  <a:gd name="connsiteX43" fmla="*/ 4004441 w 9175098"/>
                  <a:gd name="connsiteY43" fmla="*/ 626594 h 1178387"/>
                  <a:gd name="connsiteX44" fmla="*/ 4067503 w 9175098"/>
                  <a:gd name="connsiteY44" fmla="*/ 610829 h 1178387"/>
                  <a:gd name="connsiteX45" fmla="*/ 4114800 w 9175098"/>
                  <a:gd name="connsiteY45" fmla="*/ 595063 h 1178387"/>
                  <a:gd name="connsiteX46" fmla="*/ 4177862 w 9175098"/>
                  <a:gd name="connsiteY46" fmla="*/ 579298 h 1178387"/>
                  <a:gd name="connsiteX47" fmla="*/ 4225159 w 9175098"/>
                  <a:gd name="connsiteY47" fmla="*/ 563532 h 1178387"/>
                  <a:gd name="connsiteX48" fmla="*/ 4303986 w 9175098"/>
                  <a:gd name="connsiteY48" fmla="*/ 547767 h 1178387"/>
                  <a:gd name="connsiteX49" fmla="*/ 4382814 w 9175098"/>
                  <a:gd name="connsiteY49" fmla="*/ 516236 h 1178387"/>
                  <a:gd name="connsiteX50" fmla="*/ 4871545 w 9175098"/>
                  <a:gd name="connsiteY50" fmla="*/ 484705 h 1178387"/>
                  <a:gd name="connsiteX51" fmla="*/ 4966138 w 9175098"/>
                  <a:gd name="connsiteY51" fmla="*/ 468939 h 1178387"/>
                  <a:gd name="connsiteX52" fmla="*/ 5013434 w 9175098"/>
                  <a:gd name="connsiteY52" fmla="*/ 453174 h 1178387"/>
                  <a:gd name="connsiteX53" fmla="*/ 5076497 w 9175098"/>
                  <a:gd name="connsiteY53" fmla="*/ 437408 h 1178387"/>
                  <a:gd name="connsiteX54" fmla="*/ 5722883 w 9175098"/>
                  <a:gd name="connsiteY54" fmla="*/ 468939 h 1178387"/>
                  <a:gd name="connsiteX55" fmla="*/ 6117021 w 9175098"/>
                  <a:gd name="connsiteY55" fmla="*/ 532001 h 1178387"/>
                  <a:gd name="connsiteX56" fmla="*/ 6243145 w 9175098"/>
                  <a:gd name="connsiteY56" fmla="*/ 547767 h 1178387"/>
                  <a:gd name="connsiteX57" fmla="*/ 6306207 w 9175098"/>
                  <a:gd name="connsiteY57" fmla="*/ 563532 h 1178387"/>
                  <a:gd name="connsiteX58" fmla="*/ 6605752 w 9175098"/>
                  <a:gd name="connsiteY58" fmla="*/ 595063 h 1178387"/>
                  <a:gd name="connsiteX59" fmla="*/ 6952593 w 9175098"/>
                  <a:gd name="connsiteY59" fmla="*/ 579298 h 1178387"/>
                  <a:gd name="connsiteX60" fmla="*/ 7488621 w 9175098"/>
                  <a:gd name="connsiteY60" fmla="*/ 579298 h 1178387"/>
                  <a:gd name="connsiteX61" fmla="*/ 7535917 w 9175098"/>
                  <a:gd name="connsiteY61" fmla="*/ 595063 h 1178387"/>
                  <a:gd name="connsiteX62" fmla="*/ 7551683 w 9175098"/>
                  <a:gd name="connsiteY62" fmla="*/ 642360 h 1178387"/>
                  <a:gd name="connsiteX63" fmla="*/ 7646276 w 9175098"/>
                  <a:gd name="connsiteY63" fmla="*/ 673891 h 1178387"/>
                  <a:gd name="connsiteX64" fmla="*/ 7693572 w 9175098"/>
                  <a:gd name="connsiteY64" fmla="*/ 689656 h 1178387"/>
                  <a:gd name="connsiteX65" fmla="*/ 7740869 w 9175098"/>
                  <a:gd name="connsiteY65" fmla="*/ 705422 h 1178387"/>
                  <a:gd name="connsiteX66" fmla="*/ 7819697 w 9175098"/>
                  <a:gd name="connsiteY66" fmla="*/ 768484 h 1178387"/>
                  <a:gd name="connsiteX67" fmla="*/ 7898524 w 9175098"/>
                  <a:gd name="connsiteY67" fmla="*/ 831546 h 1178387"/>
                  <a:gd name="connsiteX68" fmla="*/ 7945821 w 9175098"/>
                  <a:gd name="connsiteY68" fmla="*/ 878843 h 1178387"/>
                  <a:gd name="connsiteX69" fmla="*/ 7993117 w 9175098"/>
                  <a:gd name="connsiteY69" fmla="*/ 894608 h 1178387"/>
                  <a:gd name="connsiteX70" fmla="*/ 8024648 w 9175098"/>
                  <a:gd name="connsiteY70" fmla="*/ 941905 h 1178387"/>
                  <a:gd name="connsiteX71" fmla="*/ 8103476 w 9175098"/>
                  <a:gd name="connsiteY71" fmla="*/ 973436 h 1178387"/>
                  <a:gd name="connsiteX72" fmla="*/ 8466083 w 9175098"/>
                  <a:gd name="connsiteY72" fmla="*/ 1115325 h 1178387"/>
                  <a:gd name="connsiteX73" fmla="*/ 8623738 w 9175098"/>
                  <a:gd name="connsiteY73" fmla="*/ 1146856 h 1178387"/>
                  <a:gd name="connsiteX74" fmla="*/ 8734097 w 9175098"/>
                  <a:gd name="connsiteY74" fmla="*/ 1178387 h 1178387"/>
                  <a:gd name="connsiteX75" fmla="*/ 8489347 w 9175098"/>
                  <a:gd name="connsiteY75" fmla="*/ 514068 h 1178387"/>
                  <a:gd name="connsiteX76" fmla="*/ 8794125 w 9175098"/>
                  <a:gd name="connsiteY76" fmla="*/ 361752 h 1178387"/>
                  <a:gd name="connsiteX77" fmla="*/ 9175098 w 9175098"/>
                  <a:gd name="connsiteY77" fmla="*/ 361751 h 1178387"/>
                  <a:gd name="connsiteX0" fmla="*/ 0 w 9175098"/>
                  <a:gd name="connsiteY0" fmla="*/ 752718 h 1146856"/>
                  <a:gd name="connsiteX1" fmla="*/ 0 w 9175098"/>
                  <a:gd name="connsiteY1" fmla="*/ 752718 h 1146856"/>
                  <a:gd name="connsiteX2" fmla="*/ 157655 w 9175098"/>
                  <a:gd name="connsiteY2" fmla="*/ 721187 h 1146856"/>
                  <a:gd name="connsiteX3" fmla="*/ 204952 w 9175098"/>
                  <a:gd name="connsiteY3" fmla="*/ 705422 h 1146856"/>
                  <a:gd name="connsiteX4" fmla="*/ 252248 w 9175098"/>
                  <a:gd name="connsiteY4" fmla="*/ 673891 h 1146856"/>
                  <a:gd name="connsiteX5" fmla="*/ 409903 w 9175098"/>
                  <a:gd name="connsiteY5" fmla="*/ 626594 h 1146856"/>
                  <a:gd name="connsiteX6" fmla="*/ 457200 w 9175098"/>
                  <a:gd name="connsiteY6" fmla="*/ 595063 h 1146856"/>
                  <a:gd name="connsiteX7" fmla="*/ 551793 w 9175098"/>
                  <a:gd name="connsiteY7" fmla="*/ 516236 h 1146856"/>
                  <a:gd name="connsiteX8" fmla="*/ 599090 w 9175098"/>
                  <a:gd name="connsiteY8" fmla="*/ 500470 h 1146856"/>
                  <a:gd name="connsiteX9" fmla="*/ 614855 w 9175098"/>
                  <a:gd name="connsiteY9" fmla="*/ 453174 h 1146856"/>
                  <a:gd name="connsiteX10" fmla="*/ 709448 w 9175098"/>
                  <a:gd name="connsiteY10" fmla="*/ 390112 h 1146856"/>
                  <a:gd name="connsiteX11" fmla="*/ 756745 w 9175098"/>
                  <a:gd name="connsiteY11" fmla="*/ 342815 h 1146856"/>
                  <a:gd name="connsiteX12" fmla="*/ 804041 w 9175098"/>
                  <a:gd name="connsiteY12" fmla="*/ 311284 h 1146856"/>
                  <a:gd name="connsiteX13" fmla="*/ 851338 w 9175098"/>
                  <a:gd name="connsiteY13" fmla="*/ 248222 h 1146856"/>
                  <a:gd name="connsiteX14" fmla="*/ 914400 w 9175098"/>
                  <a:gd name="connsiteY14" fmla="*/ 232456 h 1146856"/>
                  <a:gd name="connsiteX15" fmla="*/ 961697 w 9175098"/>
                  <a:gd name="connsiteY15" fmla="*/ 200925 h 1146856"/>
                  <a:gd name="connsiteX16" fmla="*/ 1024759 w 9175098"/>
                  <a:gd name="connsiteY16" fmla="*/ 185160 h 1146856"/>
                  <a:gd name="connsiteX17" fmla="*/ 1056290 w 9175098"/>
                  <a:gd name="connsiteY17" fmla="*/ 137863 h 1146856"/>
                  <a:gd name="connsiteX18" fmla="*/ 1103586 w 9175098"/>
                  <a:gd name="connsiteY18" fmla="*/ 122098 h 1146856"/>
                  <a:gd name="connsiteX19" fmla="*/ 1245476 w 9175098"/>
                  <a:gd name="connsiteY19" fmla="*/ 106332 h 1146856"/>
                  <a:gd name="connsiteX20" fmla="*/ 2049517 w 9175098"/>
                  <a:gd name="connsiteY20" fmla="*/ 90567 h 1146856"/>
                  <a:gd name="connsiteX21" fmla="*/ 2144110 w 9175098"/>
                  <a:gd name="connsiteY21" fmla="*/ 122098 h 1146856"/>
                  <a:gd name="connsiteX22" fmla="*/ 2270234 w 9175098"/>
                  <a:gd name="connsiteY22" fmla="*/ 169394 h 1146856"/>
                  <a:gd name="connsiteX23" fmla="*/ 2412124 w 9175098"/>
                  <a:gd name="connsiteY23" fmla="*/ 216691 h 1146856"/>
                  <a:gd name="connsiteX24" fmla="*/ 2459421 w 9175098"/>
                  <a:gd name="connsiteY24" fmla="*/ 248222 h 1146856"/>
                  <a:gd name="connsiteX25" fmla="*/ 2554014 w 9175098"/>
                  <a:gd name="connsiteY25" fmla="*/ 279753 h 1146856"/>
                  <a:gd name="connsiteX26" fmla="*/ 2617076 w 9175098"/>
                  <a:gd name="connsiteY26" fmla="*/ 327049 h 1146856"/>
                  <a:gd name="connsiteX27" fmla="*/ 2695903 w 9175098"/>
                  <a:gd name="connsiteY27" fmla="*/ 390112 h 1146856"/>
                  <a:gd name="connsiteX28" fmla="*/ 2853559 w 9175098"/>
                  <a:gd name="connsiteY28" fmla="*/ 405877 h 1146856"/>
                  <a:gd name="connsiteX29" fmla="*/ 2948152 w 9175098"/>
                  <a:gd name="connsiteY29" fmla="*/ 468939 h 1146856"/>
                  <a:gd name="connsiteX30" fmla="*/ 3058510 w 9175098"/>
                  <a:gd name="connsiteY30" fmla="*/ 516236 h 1146856"/>
                  <a:gd name="connsiteX31" fmla="*/ 3105807 w 9175098"/>
                  <a:gd name="connsiteY31" fmla="*/ 532001 h 1146856"/>
                  <a:gd name="connsiteX32" fmla="*/ 3121572 w 9175098"/>
                  <a:gd name="connsiteY32" fmla="*/ 579298 h 1146856"/>
                  <a:gd name="connsiteX33" fmla="*/ 3168869 w 9175098"/>
                  <a:gd name="connsiteY33" fmla="*/ 595063 h 1146856"/>
                  <a:gd name="connsiteX34" fmla="*/ 3263462 w 9175098"/>
                  <a:gd name="connsiteY34" fmla="*/ 642360 h 1146856"/>
                  <a:gd name="connsiteX35" fmla="*/ 3373821 w 9175098"/>
                  <a:gd name="connsiteY35" fmla="*/ 705422 h 1146856"/>
                  <a:gd name="connsiteX36" fmla="*/ 3421117 w 9175098"/>
                  <a:gd name="connsiteY36" fmla="*/ 721187 h 1146856"/>
                  <a:gd name="connsiteX37" fmla="*/ 3531476 w 9175098"/>
                  <a:gd name="connsiteY37" fmla="*/ 736953 h 1146856"/>
                  <a:gd name="connsiteX38" fmla="*/ 3736428 w 9175098"/>
                  <a:gd name="connsiteY38" fmla="*/ 784249 h 1146856"/>
                  <a:gd name="connsiteX39" fmla="*/ 3862552 w 9175098"/>
                  <a:gd name="connsiteY39" fmla="*/ 768484 h 1146856"/>
                  <a:gd name="connsiteX40" fmla="*/ 3909848 w 9175098"/>
                  <a:gd name="connsiteY40" fmla="*/ 736953 h 1146856"/>
                  <a:gd name="connsiteX41" fmla="*/ 3957145 w 9175098"/>
                  <a:gd name="connsiteY41" fmla="*/ 721187 h 1146856"/>
                  <a:gd name="connsiteX42" fmla="*/ 3988676 w 9175098"/>
                  <a:gd name="connsiteY42" fmla="*/ 673891 h 1146856"/>
                  <a:gd name="connsiteX43" fmla="*/ 4004441 w 9175098"/>
                  <a:gd name="connsiteY43" fmla="*/ 626594 h 1146856"/>
                  <a:gd name="connsiteX44" fmla="*/ 4067503 w 9175098"/>
                  <a:gd name="connsiteY44" fmla="*/ 610829 h 1146856"/>
                  <a:gd name="connsiteX45" fmla="*/ 4114800 w 9175098"/>
                  <a:gd name="connsiteY45" fmla="*/ 595063 h 1146856"/>
                  <a:gd name="connsiteX46" fmla="*/ 4177862 w 9175098"/>
                  <a:gd name="connsiteY46" fmla="*/ 579298 h 1146856"/>
                  <a:gd name="connsiteX47" fmla="*/ 4225159 w 9175098"/>
                  <a:gd name="connsiteY47" fmla="*/ 563532 h 1146856"/>
                  <a:gd name="connsiteX48" fmla="*/ 4303986 w 9175098"/>
                  <a:gd name="connsiteY48" fmla="*/ 547767 h 1146856"/>
                  <a:gd name="connsiteX49" fmla="*/ 4382814 w 9175098"/>
                  <a:gd name="connsiteY49" fmla="*/ 516236 h 1146856"/>
                  <a:gd name="connsiteX50" fmla="*/ 4871545 w 9175098"/>
                  <a:gd name="connsiteY50" fmla="*/ 484705 h 1146856"/>
                  <a:gd name="connsiteX51" fmla="*/ 4966138 w 9175098"/>
                  <a:gd name="connsiteY51" fmla="*/ 468939 h 1146856"/>
                  <a:gd name="connsiteX52" fmla="*/ 5013434 w 9175098"/>
                  <a:gd name="connsiteY52" fmla="*/ 453174 h 1146856"/>
                  <a:gd name="connsiteX53" fmla="*/ 5076497 w 9175098"/>
                  <a:gd name="connsiteY53" fmla="*/ 437408 h 1146856"/>
                  <a:gd name="connsiteX54" fmla="*/ 5722883 w 9175098"/>
                  <a:gd name="connsiteY54" fmla="*/ 468939 h 1146856"/>
                  <a:gd name="connsiteX55" fmla="*/ 6117021 w 9175098"/>
                  <a:gd name="connsiteY55" fmla="*/ 532001 h 1146856"/>
                  <a:gd name="connsiteX56" fmla="*/ 6243145 w 9175098"/>
                  <a:gd name="connsiteY56" fmla="*/ 547767 h 1146856"/>
                  <a:gd name="connsiteX57" fmla="*/ 6306207 w 9175098"/>
                  <a:gd name="connsiteY57" fmla="*/ 563532 h 1146856"/>
                  <a:gd name="connsiteX58" fmla="*/ 6605752 w 9175098"/>
                  <a:gd name="connsiteY58" fmla="*/ 595063 h 1146856"/>
                  <a:gd name="connsiteX59" fmla="*/ 6952593 w 9175098"/>
                  <a:gd name="connsiteY59" fmla="*/ 579298 h 1146856"/>
                  <a:gd name="connsiteX60" fmla="*/ 7488621 w 9175098"/>
                  <a:gd name="connsiteY60" fmla="*/ 579298 h 1146856"/>
                  <a:gd name="connsiteX61" fmla="*/ 7535917 w 9175098"/>
                  <a:gd name="connsiteY61" fmla="*/ 595063 h 1146856"/>
                  <a:gd name="connsiteX62" fmla="*/ 7551683 w 9175098"/>
                  <a:gd name="connsiteY62" fmla="*/ 642360 h 1146856"/>
                  <a:gd name="connsiteX63" fmla="*/ 7646276 w 9175098"/>
                  <a:gd name="connsiteY63" fmla="*/ 673891 h 1146856"/>
                  <a:gd name="connsiteX64" fmla="*/ 7693572 w 9175098"/>
                  <a:gd name="connsiteY64" fmla="*/ 689656 h 1146856"/>
                  <a:gd name="connsiteX65" fmla="*/ 7740869 w 9175098"/>
                  <a:gd name="connsiteY65" fmla="*/ 705422 h 1146856"/>
                  <a:gd name="connsiteX66" fmla="*/ 7819697 w 9175098"/>
                  <a:gd name="connsiteY66" fmla="*/ 768484 h 1146856"/>
                  <a:gd name="connsiteX67" fmla="*/ 7898524 w 9175098"/>
                  <a:gd name="connsiteY67" fmla="*/ 831546 h 1146856"/>
                  <a:gd name="connsiteX68" fmla="*/ 7945821 w 9175098"/>
                  <a:gd name="connsiteY68" fmla="*/ 878843 h 1146856"/>
                  <a:gd name="connsiteX69" fmla="*/ 7993117 w 9175098"/>
                  <a:gd name="connsiteY69" fmla="*/ 894608 h 1146856"/>
                  <a:gd name="connsiteX70" fmla="*/ 8024648 w 9175098"/>
                  <a:gd name="connsiteY70" fmla="*/ 941905 h 1146856"/>
                  <a:gd name="connsiteX71" fmla="*/ 8103476 w 9175098"/>
                  <a:gd name="connsiteY71" fmla="*/ 973436 h 1146856"/>
                  <a:gd name="connsiteX72" fmla="*/ 8466083 w 9175098"/>
                  <a:gd name="connsiteY72" fmla="*/ 1115325 h 1146856"/>
                  <a:gd name="connsiteX73" fmla="*/ 8623738 w 9175098"/>
                  <a:gd name="connsiteY73" fmla="*/ 1146856 h 1146856"/>
                  <a:gd name="connsiteX74" fmla="*/ 8489347 w 9175098"/>
                  <a:gd name="connsiteY74" fmla="*/ 514068 h 1146856"/>
                  <a:gd name="connsiteX75" fmla="*/ 8794125 w 9175098"/>
                  <a:gd name="connsiteY75" fmla="*/ 361752 h 1146856"/>
                  <a:gd name="connsiteX76" fmla="*/ 9175098 w 9175098"/>
                  <a:gd name="connsiteY76" fmla="*/ 361751 h 1146856"/>
                  <a:gd name="connsiteX0" fmla="*/ 0 w 9175098"/>
                  <a:gd name="connsiteY0" fmla="*/ 752718 h 1115325"/>
                  <a:gd name="connsiteX1" fmla="*/ 0 w 9175098"/>
                  <a:gd name="connsiteY1" fmla="*/ 752718 h 1115325"/>
                  <a:gd name="connsiteX2" fmla="*/ 157655 w 9175098"/>
                  <a:gd name="connsiteY2" fmla="*/ 721187 h 1115325"/>
                  <a:gd name="connsiteX3" fmla="*/ 204952 w 9175098"/>
                  <a:gd name="connsiteY3" fmla="*/ 705422 h 1115325"/>
                  <a:gd name="connsiteX4" fmla="*/ 252248 w 9175098"/>
                  <a:gd name="connsiteY4" fmla="*/ 673891 h 1115325"/>
                  <a:gd name="connsiteX5" fmla="*/ 409903 w 9175098"/>
                  <a:gd name="connsiteY5" fmla="*/ 626594 h 1115325"/>
                  <a:gd name="connsiteX6" fmla="*/ 457200 w 9175098"/>
                  <a:gd name="connsiteY6" fmla="*/ 595063 h 1115325"/>
                  <a:gd name="connsiteX7" fmla="*/ 551793 w 9175098"/>
                  <a:gd name="connsiteY7" fmla="*/ 516236 h 1115325"/>
                  <a:gd name="connsiteX8" fmla="*/ 599090 w 9175098"/>
                  <a:gd name="connsiteY8" fmla="*/ 500470 h 1115325"/>
                  <a:gd name="connsiteX9" fmla="*/ 614855 w 9175098"/>
                  <a:gd name="connsiteY9" fmla="*/ 453174 h 1115325"/>
                  <a:gd name="connsiteX10" fmla="*/ 709448 w 9175098"/>
                  <a:gd name="connsiteY10" fmla="*/ 390112 h 1115325"/>
                  <a:gd name="connsiteX11" fmla="*/ 756745 w 9175098"/>
                  <a:gd name="connsiteY11" fmla="*/ 342815 h 1115325"/>
                  <a:gd name="connsiteX12" fmla="*/ 804041 w 9175098"/>
                  <a:gd name="connsiteY12" fmla="*/ 311284 h 1115325"/>
                  <a:gd name="connsiteX13" fmla="*/ 851338 w 9175098"/>
                  <a:gd name="connsiteY13" fmla="*/ 248222 h 1115325"/>
                  <a:gd name="connsiteX14" fmla="*/ 914400 w 9175098"/>
                  <a:gd name="connsiteY14" fmla="*/ 232456 h 1115325"/>
                  <a:gd name="connsiteX15" fmla="*/ 961697 w 9175098"/>
                  <a:gd name="connsiteY15" fmla="*/ 200925 h 1115325"/>
                  <a:gd name="connsiteX16" fmla="*/ 1024759 w 9175098"/>
                  <a:gd name="connsiteY16" fmla="*/ 185160 h 1115325"/>
                  <a:gd name="connsiteX17" fmla="*/ 1056290 w 9175098"/>
                  <a:gd name="connsiteY17" fmla="*/ 137863 h 1115325"/>
                  <a:gd name="connsiteX18" fmla="*/ 1103586 w 9175098"/>
                  <a:gd name="connsiteY18" fmla="*/ 122098 h 1115325"/>
                  <a:gd name="connsiteX19" fmla="*/ 1245476 w 9175098"/>
                  <a:gd name="connsiteY19" fmla="*/ 106332 h 1115325"/>
                  <a:gd name="connsiteX20" fmla="*/ 2049517 w 9175098"/>
                  <a:gd name="connsiteY20" fmla="*/ 90567 h 1115325"/>
                  <a:gd name="connsiteX21" fmla="*/ 2144110 w 9175098"/>
                  <a:gd name="connsiteY21" fmla="*/ 122098 h 1115325"/>
                  <a:gd name="connsiteX22" fmla="*/ 2270234 w 9175098"/>
                  <a:gd name="connsiteY22" fmla="*/ 169394 h 1115325"/>
                  <a:gd name="connsiteX23" fmla="*/ 2412124 w 9175098"/>
                  <a:gd name="connsiteY23" fmla="*/ 216691 h 1115325"/>
                  <a:gd name="connsiteX24" fmla="*/ 2459421 w 9175098"/>
                  <a:gd name="connsiteY24" fmla="*/ 248222 h 1115325"/>
                  <a:gd name="connsiteX25" fmla="*/ 2554014 w 9175098"/>
                  <a:gd name="connsiteY25" fmla="*/ 279753 h 1115325"/>
                  <a:gd name="connsiteX26" fmla="*/ 2617076 w 9175098"/>
                  <a:gd name="connsiteY26" fmla="*/ 327049 h 1115325"/>
                  <a:gd name="connsiteX27" fmla="*/ 2695903 w 9175098"/>
                  <a:gd name="connsiteY27" fmla="*/ 390112 h 1115325"/>
                  <a:gd name="connsiteX28" fmla="*/ 2853559 w 9175098"/>
                  <a:gd name="connsiteY28" fmla="*/ 405877 h 1115325"/>
                  <a:gd name="connsiteX29" fmla="*/ 2948152 w 9175098"/>
                  <a:gd name="connsiteY29" fmla="*/ 468939 h 1115325"/>
                  <a:gd name="connsiteX30" fmla="*/ 3058510 w 9175098"/>
                  <a:gd name="connsiteY30" fmla="*/ 516236 h 1115325"/>
                  <a:gd name="connsiteX31" fmla="*/ 3105807 w 9175098"/>
                  <a:gd name="connsiteY31" fmla="*/ 532001 h 1115325"/>
                  <a:gd name="connsiteX32" fmla="*/ 3121572 w 9175098"/>
                  <a:gd name="connsiteY32" fmla="*/ 579298 h 1115325"/>
                  <a:gd name="connsiteX33" fmla="*/ 3168869 w 9175098"/>
                  <a:gd name="connsiteY33" fmla="*/ 595063 h 1115325"/>
                  <a:gd name="connsiteX34" fmla="*/ 3263462 w 9175098"/>
                  <a:gd name="connsiteY34" fmla="*/ 642360 h 1115325"/>
                  <a:gd name="connsiteX35" fmla="*/ 3373821 w 9175098"/>
                  <a:gd name="connsiteY35" fmla="*/ 705422 h 1115325"/>
                  <a:gd name="connsiteX36" fmla="*/ 3421117 w 9175098"/>
                  <a:gd name="connsiteY36" fmla="*/ 721187 h 1115325"/>
                  <a:gd name="connsiteX37" fmla="*/ 3531476 w 9175098"/>
                  <a:gd name="connsiteY37" fmla="*/ 736953 h 1115325"/>
                  <a:gd name="connsiteX38" fmla="*/ 3736428 w 9175098"/>
                  <a:gd name="connsiteY38" fmla="*/ 784249 h 1115325"/>
                  <a:gd name="connsiteX39" fmla="*/ 3862552 w 9175098"/>
                  <a:gd name="connsiteY39" fmla="*/ 768484 h 1115325"/>
                  <a:gd name="connsiteX40" fmla="*/ 3909848 w 9175098"/>
                  <a:gd name="connsiteY40" fmla="*/ 736953 h 1115325"/>
                  <a:gd name="connsiteX41" fmla="*/ 3957145 w 9175098"/>
                  <a:gd name="connsiteY41" fmla="*/ 721187 h 1115325"/>
                  <a:gd name="connsiteX42" fmla="*/ 3988676 w 9175098"/>
                  <a:gd name="connsiteY42" fmla="*/ 673891 h 1115325"/>
                  <a:gd name="connsiteX43" fmla="*/ 4004441 w 9175098"/>
                  <a:gd name="connsiteY43" fmla="*/ 626594 h 1115325"/>
                  <a:gd name="connsiteX44" fmla="*/ 4067503 w 9175098"/>
                  <a:gd name="connsiteY44" fmla="*/ 610829 h 1115325"/>
                  <a:gd name="connsiteX45" fmla="*/ 4114800 w 9175098"/>
                  <a:gd name="connsiteY45" fmla="*/ 595063 h 1115325"/>
                  <a:gd name="connsiteX46" fmla="*/ 4177862 w 9175098"/>
                  <a:gd name="connsiteY46" fmla="*/ 579298 h 1115325"/>
                  <a:gd name="connsiteX47" fmla="*/ 4225159 w 9175098"/>
                  <a:gd name="connsiteY47" fmla="*/ 563532 h 1115325"/>
                  <a:gd name="connsiteX48" fmla="*/ 4303986 w 9175098"/>
                  <a:gd name="connsiteY48" fmla="*/ 547767 h 1115325"/>
                  <a:gd name="connsiteX49" fmla="*/ 4382814 w 9175098"/>
                  <a:gd name="connsiteY49" fmla="*/ 516236 h 1115325"/>
                  <a:gd name="connsiteX50" fmla="*/ 4871545 w 9175098"/>
                  <a:gd name="connsiteY50" fmla="*/ 484705 h 1115325"/>
                  <a:gd name="connsiteX51" fmla="*/ 4966138 w 9175098"/>
                  <a:gd name="connsiteY51" fmla="*/ 468939 h 1115325"/>
                  <a:gd name="connsiteX52" fmla="*/ 5013434 w 9175098"/>
                  <a:gd name="connsiteY52" fmla="*/ 453174 h 1115325"/>
                  <a:gd name="connsiteX53" fmla="*/ 5076497 w 9175098"/>
                  <a:gd name="connsiteY53" fmla="*/ 437408 h 1115325"/>
                  <a:gd name="connsiteX54" fmla="*/ 5722883 w 9175098"/>
                  <a:gd name="connsiteY54" fmla="*/ 468939 h 1115325"/>
                  <a:gd name="connsiteX55" fmla="*/ 6117021 w 9175098"/>
                  <a:gd name="connsiteY55" fmla="*/ 532001 h 1115325"/>
                  <a:gd name="connsiteX56" fmla="*/ 6243145 w 9175098"/>
                  <a:gd name="connsiteY56" fmla="*/ 547767 h 1115325"/>
                  <a:gd name="connsiteX57" fmla="*/ 6306207 w 9175098"/>
                  <a:gd name="connsiteY57" fmla="*/ 563532 h 1115325"/>
                  <a:gd name="connsiteX58" fmla="*/ 6605752 w 9175098"/>
                  <a:gd name="connsiteY58" fmla="*/ 595063 h 1115325"/>
                  <a:gd name="connsiteX59" fmla="*/ 6952593 w 9175098"/>
                  <a:gd name="connsiteY59" fmla="*/ 579298 h 1115325"/>
                  <a:gd name="connsiteX60" fmla="*/ 7488621 w 9175098"/>
                  <a:gd name="connsiteY60" fmla="*/ 579298 h 1115325"/>
                  <a:gd name="connsiteX61" fmla="*/ 7535917 w 9175098"/>
                  <a:gd name="connsiteY61" fmla="*/ 595063 h 1115325"/>
                  <a:gd name="connsiteX62" fmla="*/ 7551683 w 9175098"/>
                  <a:gd name="connsiteY62" fmla="*/ 642360 h 1115325"/>
                  <a:gd name="connsiteX63" fmla="*/ 7646276 w 9175098"/>
                  <a:gd name="connsiteY63" fmla="*/ 673891 h 1115325"/>
                  <a:gd name="connsiteX64" fmla="*/ 7693572 w 9175098"/>
                  <a:gd name="connsiteY64" fmla="*/ 689656 h 1115325"/>
                  <a:gd name="connsiteX65" fmla="*/ 7740869 w 9175098"/>
                  <a:gd name="connsiteY65" fmla="*/ 705422 h 1115325"/>
                  <a:gd name="connsiteX66" fmla="*/ 7819697 w 9175098"/>
                  <a:gd name="connsiteY66" fmla="*/ 768484 h 1115325"/>
                  <a:gd name="connsiteX67" fmla="*/ 7898524 w 9175098"/>
                  <a:gd name="connsiteY67" fmla="*/ 831546 h 1115325"/>
                  <a:gd name="connsiteX68" fmla="*/ 7945821 w 9175098"/>
                  <a:gd name="connsiteY68" fmla="*/ 878843 h 1115325"/>
                  <a:gd name="connsiteX69" fmla="*/ 7993117 w 9175098"/>
                  <a:gd name="connsiteY69" fmla="*/ 894608 h 1115325"/>
                  <a:gd name="connsiteX70" fmla="*/ 8024648 w 9175098"/>
                  <a:gd name="connsiteY70" fmla="*/ 941905 h 1115325"/>
                  <a:gd name="connsiteX71" fmla="*/ 8103476 w 9175098"/>
                  <a:gd name="connsiteY71" fmla="*/ 973436 h 1115325"/>
                  <a:gd name="connsiteX72" fmla="*/ 8466083 w 9175098"/>
                  <a:gd name="connsiteY72" fmla="*/ 1115325 h 1115325"/>
                  <a:gd name="connsiteX73" fmla="*/ 8489347 w 9175098"/>
                  <a:gd name="connsiteY73" fmla="*/ 514068 h 1115325"/>
                  <a:gd name="connsiteX74" fmla="*/ 8794125 w 9175098"/>
                  <a:gd name="connsiteY74" fmla="*/ 361752 h 1115325"/>
                  <a:gd name="connsiteX75" fmla="*/ 9175098 w 9175098"/>
                  <a:gd name="connsiteY75" fmla="*/ 361751 h 1115325"/>
                  <a:gd name="connsiteX0" fmla="*/ 0 w 9175098"/>
                  <a:gd name="connsiteY0" fmla="*/ 752718 h 975786"/>
                  <a:gd name="connsiteX1" fmla="*/ 0 w 9175098"/>
                  <a:gd name="connsiteY1" fmla="*/ 752718 h 975786"/>
                  <a:gd name="connsiteX2" fmla="*/ 157655 w 9175098"/>
                  <a:gd name="connsiteY2" fmla="*/ 721187 h 975786"/>
                  <a:gd name="connsiteX3" fmla="*/ 204952 w 9175098"/>
                  <a:gd name="connsiteY3" fmla="*/ 705422 h 975786"/>
                  <a:gd name="connsiteX4" fmla="*/ 252248 w 9175098"/>
                  <a:gd name="connsiteY4" fmla="*/ 673891 h 975786"/>
                  <a:gd name="connsiteX5" fmla="*/ 409903 w 9175098"/>
                  <a:gd name="connsiteY5" fmla="*/ 626594 h 975786"/>
                  <a:gd name="connsiteX6" fmla="*/ 457200 w 9175098"/>
                  <a:gd name="connsiteY6" fmla="*/ 595063 h 975786"/>
                  <a:gd name="connsiteX7" fmla="*/ 551793 w 9175098"/>
                  <a:gd name="connsiteY7" fmla="*/ 516236 h 975786"/>
                  <a:gd name="connsiteX8" fmla="*/ 599090 w 9175098"/>
                  <a:gd name="connsiteY8" fmla="*/ 500470 h 975786"/>
                  <a:gd name="connsiteX9" fmla="*/ 614855 w 9175098"/>
                  <a:gd name="connsiteY9" fmla="*/ 453174 h 975786"/>
                  <a:gd name="connsiteX10" fmla="*/ 709448 w 9175098"/>
                  <a:gd name="connsiteY10" fmla="*/ 390112 h 975786"/>
                  <a:gd name="connsiteX11" fmla="*/ 756745 w 9175098"/>
                  <a:gd name="connsiteY11" fmla="*/ 342815 h 975786"/>
                  <a:gd name="connsiteX12" fmla="*/ 804041 w 9175098"/>
                  <a:gd name="connsiteY12" fmla="*/ 311284 h 975786"/>
                  <a:gd name="connsiteX13" fmla="*/ 851338 w 9175098"/>
                  <a:gd name="connsiteY13" fmla="*/ 248222 h 975786"/>
                  <a:gd name="connsiteX14" fmla="*/ 914400 w 9175098"/>
                  <a:gd name="connsiteY14" fmla="*/ 232456 h 975786"/>
                  <a:gd name="connsiteX15" fmla="*/ 961697 w 9175098"/>
                  <a:gd name="connsiteY15" fmla="*/ 200925 h 975786"/>
                  <a:gd name="connsiteX16" fmla="*/ 1024759 w 9175098"/>
                  <a:gd name="connsiteY16" fmla="*/ 185160 h 975786"/>
                  <a:gd name="connsiteX17" fmla="*/ 1056290 w 9175098"/>
                  <a:gd name="connsiteY17" fmla="*/ 137863 h 975786"/>
                  <a:gd name="connsiteX18" fmla="*/ 1103586 w 9175098"/>
                  <a:gd name="connsiteY18" fmla="*/ 122098 h 975786"/>
                  <a:gd name="connsiteX19" fmla="*/ 1245476 w 9175098"/>
                  <a:gd name="connsiteY19" fmla="*/ 106332 h 975786"/>
                  <a:gd name="connsiteX20" fmla="*/ 2049517 w 9175098"/>
                  <a:gd name="connsiteY20" fmla="*/ 90567 h 975786"/>
                  <a:gd name="connsiteX21" fmla="*/ 2144110 w 9175098"/>
                  <a:gd name="connsiteY21" fmla="*/ 122098 h 975786"/>
                  <a:gd name="connsiteX22" fmla="*/ 2270234 w 9175098"/>
                  <a:gd name="connsiteY22" fmla="*/ 169394 h 975786"/>
                  <a:gd name="connsiteX23" fmla="*/ 2412124 w 9175098"/>
                  <a:gd name="connsiteY23" fmla="*/ 216691 h 975786"/>
                  <a:gd name="connsiteX24" fmla="*/ 2459421 w 9175098"/>
                  <a:gd name="connsiteY24" fmla="*/ 248222 h 975786"/>
                  <a:gd name="connsiteX25" fmla="*/ 2554014 w 9175098"/>
                  <a:gd name="connsiteY25" fmla="*/ 279753 h 975786"/>
                  <a:gd name="connsiteX26" fmla="*/ 2617076 w 9175098"/>
                  <a:gd name="connsiteY26" fmla="*/ 327049 h 975786"/>
                  <a:gd name="connsiteX27" fmla="*/ 2695903 w 9175098"/>
                  <a:gd name="connsiteY27" fmla="*/ 390112 h 975786"/>
                  <a:gd name="connsiteX28" fmla="*/ 2853559 w 9175098"/>
                  <a:gd name="connsiteY28" fmla="*/ 405877 h 975786"/>
                  <a:gd name="connsiteX29" fmla="*/ 2948152 w 9175098"/>
                  <a:gd name="connsiteY29" fmla="*/ 468939 h 975786"/>
                  <a:gd name="connsiteX30" fmla="*/ 3058510 w 9175098"/>
                  <a:gd name="connsiteY30" fmla="*/ 516236 h 975786"/>
                  <a:gd name="connsiteX31" fmla="*/ 3105807 w 9175098"/>
                  <a:gd name="connsiteY31" fmla="*/ 532001 h 975786"/>
                  <a:gd name="connsiteX32" fmla="*/ 3121572 w 9175098"/>
                  <a:gd name="connsiteY32" fmla="*/ 579298 h 975786"/>
                  <a:gd name="connsiteX33" fmla="*/ 3168869 w 9175098"/>
                  <a:gd name="connsiteY33" fmla="*/ 595063 h 975786"/>
                  <a:gd name="connsiteX34" fmla="*/ 3263462 w 9175098"/>
                  <a:gd name="connsiteY34" fmla="*/ 642360 h 975786"/>
                  <a:gd name="connsiteX35" fmla="*/ 3373821 w 9175098"/>
                  <a:gd name="connsiteY35" fmla="*/ 705422 h 975786"/>
                  <a:gd name="connsiteX36" fmla="*/ 3421117 w 9175098"/>
                  <a:gd name="connsiteY36" fmla="*/ 721187 h 975786"/>
                  <a:gd name="connsiteX37" fmla="*/ 3531476 w 9175098"/>
                  <a:gd name="connsiteY37" fmla="*/ 736953 h 975786"/>
                  <a:gd name="connsiteX38" fmla="*/ 3736428 w 9175098"/>
                  <a:gd name="connsiteY38" fmla="*/ 784249 h 975786"/>
                  <a:gd name="connsiteX39" fmla="*/ 3862552 w 9175098"/>
                  <a:gd name="connsiteY39" fmla="*/ 768484 h 975786"/>
                  <a:gd name="connsiteX40" fmla="*/ 3909848 w 9175098"/>
                  <a:gd name="connsiteY40" fmla="*/ 736953 h 975786"/>
                  <a:gd name="connsiteX41" fmla="*/ 3957145 w 9175098"/>
                  <a:gd name="connsiteY41" fmla="*/ 721187 h 975786"/>
                  <a:gd name="connsiteX42" fmla="*/ 3988676 w 9175098"/>
                  <a:gd name="connsiteY42" fmla="*/ 673891 h 975786"/>
                  <a:gd name="connsiteX43" fmla="*/ 4004441 w 9175098"/>
                  <a:gd name="connsiteY43" fmla="*/ 626594 h 975786"/>
                  <a:gd name="connsiteX44" fmla="*/ 4067503 w 9175098"/>
                  <a:gd name="connsiteY44" fmla="*/ 610829 h 975786"/>
                  <a:gd name="connsiteX45" fmla="*/ 4114800 w 9175098"/>
                  <a:gd name="connsiteY45" fmla="*/ 595063 h 975786"/>
                  <a:gd name="connsiteX46" fmla="*/ 4177862 w 9175098"/>
                  <a:gd name="connsiteY46" fmla="*/ 579298 h 975786"/>
                  <a:gd name="connsiteX47" fmla="*/ 4225159 w 9175098"/>
                  <a:gd name="connsiteY47" fmla="*/ 563532 h 975786"/>
                  <a:gd name="connsiteX48" fmla="*/ 4303986 w 9175098"/>
                  <a:gd name="connsiteY48" fmla="*/ 547767 h 975786"/>
                  <a:gd name="connsiteX49" fmla="*/ 4382814 w 9175098"/>
                  <a:gd name="connsiteY49" fmla="*/ 516236 h 975786"/>
                  <a:gd name="connsiteX50" fmla="*/ 4871545 w 9175098"/>
                  <a:gd name="connsiteY50" fmla="*/ 484705 h 975786"/>
                  <a:gd name="connsiteX51" fmla="*/ 4966138 w 9175098"/>
                  <a:gd name="connsiteY51" fmla="*/ 468939 h 975786"/>
                  <a:gd name="connsiteX52" fmla="*/ 5013434 w 9175098"/>
                  <a:gd name="connsiteY52" fmla="*/ 453174 h 975786"/>
                  <a:gd name="connsiteX53" fmla="*/ 5076497 w 9175098"/>
                  <a:gd name="connsiteY53" fmla="*/ 437408 h 975786"/>
                  <a:gd name="connsiteX54" fmla="*/ 5722883 w 9175098"/>
                  <a:gd name="connsiteY54" fmla="*/ 468939 h 975786"/>
                  <a:gd name="connsiteX55" fmla="*/ 6117021 w 9175098"/>
                  <a:gd name="connsiteY55" fmla="*/ 532001 h 975786"/>
                  <a:gd name="connsiteX56" fmla="*/ 6243145 w 9175098"/>
                  <a:gd name="connsiteY56" fmla="*/ 547767 h 975786"/>
                  <a:gd name="connsiteX57" fmla="*/ 6306207 w 9175098"/>
                  <a:gd name="connsiteY57" fmla="*/ 563532 h 975786"/>
                  <a:gd name="connsiteX58" fmla="*/ 6605752 w 9175098"/>
                  <a:gd name="connsiteY58" fmla="*/ 595063 h 975786"/>
                  <a:gd name="connsiteX59" fmla="*/ 6952593 w 9175098"/>
                  <a:gd name="connsiteY59" fmla="*/ 579298 h 975786"/>
                  <a:gd name="connsiteX60" fmla="*/ 7488621 w 9175098"/>
                  <a:gd name="connsiteY60" fmla="*/ 579298 h 975786"/>
                  <a:gd name="connsiteX61" fmla="*/ 7535917 w 9175098"/>
                  <a:gd name="connsiteY61" fmla="*/ 595063 h 975786"/>
                  <a:gd name="connsiteX62" fmla="*/ 7551683 w 9175098"/>
                  <a:gd name="connsiteY62" fmla="*/ 642360 h 975786"/>
                  <a:gd name="connsiteX63" fmla="*/ 7646276 w 9175098"/>
                  <a:gd name="connsiteY63" fmla="*/ 673891 h 975786"/>
                  <a:gd name="connsiteX64" fmla="*/ 7693572 w 9175098"/>
                  <a:gd name="connsiteY64" fmla="*/ 689656 h 975786"/>
                  <a:gd name="connsiteX65" fmla="*/ 7740869 w 9175098"/>
                  <a:gd name="connsiteY65" fmla="*/ 705422 h 975786"/>
                  <a:gd name="connsiteX66" fmla="*/ 7819697 w 9175098"/>
                  <a:gd name="connsiteY66" fmla="*/ 768484 h 975786"/>
                  <a:gd name="connsiteX67" fmla="*/ 7898524 w 9175098"/>
                  <a:gd name="connsiteY67" fmla="*/ 831546 h 975786"/>
                  <a:gd name="connsiteX68" fmla="*/ 7945821 w 9175098"/>
                  <a:gd name="connsiteY68" fmla="*/ 878843 h 975786"/>
                  <a:gd name="connsiteX69" fmla="*/ 7993117 w 9175098"/>
                  <a:gd name="connsiteY69" fmla="*/ 894608 h 975786"/>
                  <a:gd name="connsiteX70" fmla="*/ 8024648 w 9175098"/>
                  <a:gd name="connsiteY70" fmla="*/ 941905 h 975786"/>
                  <a:gd name="connsiteX71" fmla="*/ 8103476 w 9175098"/>
                  <a:gd name="connsiteY71" fmla="*/ 973436 h 975786"/>
                  <a:gd name="connsiteX72" fmla="*/ 8489347 w 9175098"/>
                  <a:gd name="connsiteY72" fmla="*/ 514068 h 975786"/>
                  <a:gd name="connsiteX73" fmla="*/ 8794125 w 9175098"/>
                  <a:gd name="connsiteY73" fmla="*/ 361752 h 975786"/>
                  <a:gd name="connsiteX74" fmla="*/ 9175098 w 9175098"/>
                  <a:gd name="connsiteY74" fmla="*/ 361751 h 975786"/>
                  <a:gd name="connsiteX0" fmla="*/ 0 w 9175098"/>
                  <a:gd name="connsiteY0" fmla="*/ 752718 h 941905"/>
                  <a:gd name="connsiteX1" fmla="*/ 0 w 9175098"/>
                  <a:gd name="connsiteY1" fmla="*/ 752718 h 941905"/>
                  <a:gd name="connsiteX2" fmla="*/ 157655 w 9175098"/>
                  <a:gd name="connsiteY2" fmla="*/ 721187 h 941905"/>
                  <a:gd name="connsiteX3" fmla="*/ 204952 w 9175098"/>
                  <a:gd name="connsiteY3" fmla="*/ 705422 h 941905"/>
                  <a:gd name="connsiteX4" fmla="*/ 252248 w 9175098"/>
                  <a:gd name="connsiteY4" fmla="*/ 673891 h 941905"/>
                  <a:gd name="connsiteX5" fmla="*/ 409903 w 9175098"/>
                  <a:gd name="connsiteY5" fmla="*/ 626594 h 941905"/>
                  <a:gd name="connsiteX6" fmla="*/ 457200 w 9175098"/>
                  <a:gd name="connsiteY6" fmla="*/ 595063 h 941905"/>
                  <a:gd name="connsiteX7" fmla="*/ 551793 w 9175098"/>
                  <a:gd name="connsiteY7" fmla="*/ 516236 h 941905"/>
                  <a:gd name="connsiteX8" fmla="*/ 599090 w 9175098"/>
                  <a:gd name="connsiteY8" fmla="*/ 500470 h 941905"/>
                  <a:gd name="connsiteX9" fmla="*/ 614855 w 9175098"/>
                  <a:gd name="connsiteY9" fmla="*/ 453174 h 941905"/>
                  <a:gd name="connsiteX10" fmla="*/ 709448 w 9175098"/>
                  <a:gd name="connsiteY10" fmla="*/ 390112 h 941905"/>
                  <a:gd name="connsiteX11" fmla="*/ 756745 w 9175098"/>
                  <a:gd name="connsiteY11" fmla="*/ 342815 h 941905"/>
                  <a:gd name="connsiteX12" fmla="*/ 804041 w 9175098"/>
                  <a:gd name="connsiteY12" fmla="*/ 311284 h 941905"/>
                  <a:gd name="connsiteX13" fmla="*/ 851338 w 9175098"/>
                  <a:gd name="connsiteY13" fmla="*/ 248222 h 941905"/>
                  <a:gd name="connsiteX14" fmla="*/ 914400 w 9175098"/>
                  <a:gd name="connsiteY14" fmla="*/ 232456 h 941905"/>
                  <a:gd name="connsiteX15" fmla="*/ 961697 w 9175098"/>
                  <a:gd name="connsiteY15" fmla="*/ 200925 h 941905"/>
                  <a:gd name="connsiteX16" fmla="*/ 1024759 w 9175098"/>
                  <a:gd name="connsiteY16" fmla="*/ 185160 h 941905"/>
                  <a:gd name="connsiteX17" fmla="*/ 1056290 w 9175098"/>
                  <a:gd name="connsiteY17" fmla="*/ 137863 h 941905"/>
                  <a:gd name="connsiteX18" fmla="*/ 1103586 w 9175098"/>
                  <a:gd name="connsiteY18" fmla="*/ 122098 h 941905"/>
                  <a:gd name="connsiteX19" fmla="*/ 1245476 w 9175098"/>
                  <a:gd name="connsiteY19" fmla="*/ 106332 h 941905"/>
                  <a:gd name="connsiteX20" fmla="*/ 2049517 w 9175098"/>
                  <a:gd name="connsiteY20" fmla="*/ 90567 h 941905"/>
                  <a:gd name="connsiteX21" fmla="*/ 2144110 w 9175098"/>
                  <a:gd name="connsiteY21" fmla="*/ 122098 h 941905"/>
                  <a:gd name="connsiteX22" fmla="*/ 2270234 w 9175098"/>
                  <a:gd name="connsiteY22" fmla="*/ 169394 h 941905"/>
                  <a:gd name="connsiteX23" fmla="*/ 2412124 w 9175098"/>
                  <a:gd name="connsiteY23" fmla="*/ 216691 h 941905"/>
                  <a:gd name="connsiteX24" fmla="*/ 2459421 w 9175098"/>
                  <a:gd name="connsiteY24" fmla="*/ 248222 h 941905"/>
                  <a:gd name="connsiteX25" fmla="*/ 2554014 w 9175098"/>
                  <a:gd name="connsiteY25" fmla="*/ 279753 h 941905"/>
                  <a:gd name="connsiteX26" fmla="*/ 2617076 w 9175098"/>
                  <a:gd name="connsiteY26" fmla="*/ 327049 h 941905"/>
                  <a:gd name="connsiteX27" fmla="*/ 2695903 w 9175098"/>
                  <a:gd name="connsiteY27" fmla="*/ 390112 h 941905"/>
                  <a:gd name="connsiteX28" fmla="*/ 2853559 w 9175098"/>
                  <a:gd name="connsiteY28" fmla="*/ 405877 h 941905"/>
                  <a:gd name="connsiteX29" fmla="*/ 2948152 w 9175098"/>
                  <a:gd name="connsiteY29" fmla="*/ 468939 h 941905"/>
                  <a:gd name="connsiteX30" fmla="*/ 3058510 w 9175098"/>
                  <a:gd name="connsiteY30" fmla="*/ 516236 h 941905"/>
                  <a:gd name="connsiteX31" fmla="*/ 3105807 w 9175098"/>
                  <a:gd name="connsiteY31" fmla="*/ 532001 h 941905"/>
                  <a:gd name="connsiteX32" fmla="*/ 3121572 w 9175098"/>
                  <a:gd name="connsiteY32" fmla="*/ 579298 h 941905"/>
                  <a:gd name="connsiteX33" fmla="*/ 3168869 w 9175098"/>
                  <a:gd name="connsiteY33" fmla="*/ 595063 h 941905"/>
                  <a:gd name="connsiteX34" fmla="*/ 3263462 w 9175098"/>
                  <a:gd name="connsiteY34" fmla="*/ 642360 h 941905"/>
                  <a:gd name="connsiteX35" fmla="*/ 3373821 w 9175098"/>
                  <a:gd name="connsiteY35" fmla="*/ 705422 h 941905"/>
                  <a:gd name="connsiteX36" fmla="*/ 3421117 w 9175098"/>
                  <a:gd name="connsiteY36" fmla="*/ 721187 h 941905"/>
                  <a:gd name="connsiteX37" fmla="*/ 3531476 w 9175098"/>
                  <a:gd name="connsiteY37" fmla="*/ 736953 h 941905"/>
                  <a:gd name="connsiteX38" fmla="*/ 3736428 w 9175098"/>
                  <a:gd name="connsiteY38" fmla="*/ 784249 h 941905"/>
                  <a:gd name="connsiteX39" fmla="*/ 3862552 w 9175098"/>
                  <a:gd name="connsiteY39" fmla="*/ 768484 h 941905"/>
                  <a:gd name="connsiteX40" fmla="*/ 3909848 w 9175098"/>
                  <a:gd name="connsiteY40" fmla="*/ 736953 h 941905"/>
                  <a:gd name="connsiteX41" fmla="*/ 3957145 w 9175098"/>
                  <a:gd name="connsiteY41" fmla="*/ 721187 h 941905"/>
                  <a:gd name="connsiteX42" fmla="*/ 3988676 w 9175098"/>
                  <a:gd name="connsiteY42" fmla="*/ 673891 h 941905"/>
                  <a:gd name="connsiteX43" fmla="*/ 4004441 w 9175098"/>
                  <a:gd name="connsiteY43" fmla="*/ 626594 h 941905"/>
                  <a:gd name="connsiteX44" fmla="*/ 4067503 w 9175098"/>
                  <a:gd name="connsiteY44" fmla="*/ 610829 h 941905"/>
                  <a:gd name="connsiteX45" fmla="*/ 4114800 w 9175098"/>
                  <a:gd name="connsiteY45" fmla="*/ 595063 h 941905"/>
                  <a:gd name="connsiteX46" fmla="*/ 4177862 w 9175098"/>
                  <a:gd name="connsiteY46" fmla="*/ 579298 h 941905"/>
                  <a:gd name="connsiteX47" fmla="*/ 4225159 w 9175098"/>
                  <a:gd name="connsiteY47" fmla="*/ 563532 h 941905"/>
                  <a:gd name="connsiteX48" fmla="*/ 4303986 w 9175098"/>
                  <a:gd name="connsiteY48" fmla="*/ 547767 h 941905"/>
                  <a:gd name="connsiteX49" fmla="*/ 4382814 w 9175098"/>
                  <a:gd name="connsiteY49" fmla="*/ 516236 h 941905"/>
                  <a:gd name="connsiteX50" fmla="*/ 4871545 w 9175098"/>
                  <a:gd name="connsiteY50" fmla="*/ 484705 h 941905"/>
                  <a:gd name="connsiteX51" fmla="*/ 4966138 w 9175098"/>
                  <a:gd name="connsiteY51" fmla="*/ 468939 h 941905"/>
                  <a:gd name="connsiteX52" fmla="*/ 5013434 w 9175098"/>
                  <a:gd name="connsiteY52" fmla="*/ 453174 h 941905"/>
                  <a:gd name="connsiteX53" fmla="*/ 5076497 w 9175098"/>
                  <a:gd name="connsiteY53" fmla="*/ 437408 h 941905"/>
                  <a:gd name="connsiteX54" fmla="*/ 5722883 w 9175098"/>
                  <a:gd name="connsiteY54" fmla="*/ 468939 h 941905"/>
                  <a:gd name="connsiteX55" fmla="*/ 6117021 w 9175098"/>
                  <a:gd name="connsiteY55" fmla="*/ 532001 h 941905"/>
                  <a:gd name="connsiteX56" fmla="*/ 6243145 w 9175098"/>
                  <a:gd name="connsiteY56" fmla="*/ 547767 h 941905"/>
                  <a:gd name="connsiteX57" fmla="*/ 6306207 w 9175098"/>
                  <a:gd name="connsiteY57" fmla="*/ 563532 h 941905"/>
                  <a:gd name="connsiteX58" fmla="*/ 6605752 w 9175098"/>
                  <a:gd name="connsiteY58" fmla="*/ 595063 h 941905"/>
                  <a:gd name="connsiteX59" fmla="*/ 6952593 w 9175098"/>
                  <a:gd name="connsiteY59" fmla="*/ 579298 h 941905"/>
                  <a:gd name="connsiteX60" fmla="*/ 7488621 w 9175098"/>
                  <a:gd name="connsiteY60" fmla="*/ 579298 h 941905"/>
                  <a:gd name="connsiteX61" fmla="*/ 7535917 w 9175098"/>
                  <a:gd name="connsiteY61" fmla="*/ 595063 h 941905"/>
                  <a:gd name="connsiteX62" fmla="*/ 7551683 w 9175098"/>
                  <a:gd name="connsiteY62" fmla="*/ 642360 h 941905"/>
                  <a:gd name="connsiteX63" fmla="*/ 7646276 w 9175098"/>
                  <a:gd name="connsiteY63" fmla="*/ 673891 h 941905"/>
                  <a:gd name="connsiteX64" fmla="*/ 7693572 w 9175098"/>
                  <a:gd name="connsiteY64" fmla="*/ 689656 h 941905"/>
                  <a:gd name="connsiteX65" fmla="*/ 7740869 w 9175098"/>
                  <a:gd name="connsiteY65" fmla="*/ 705422 h 941905"/>
                  <a:gd name="connsiteX66" fmla="*/ 7819697 w 9175098"/>
                  <a:gd name="connsiteY66" fmla="*/ 768484 h 941905"/>
                  <a:gd name="connsiteX67" fmla="*/ 7898524 w 9175098"/>
                  <a:gd name="connsiteY67" fmla="*/ 831546 h 941905"/>
                  <a:gd name="connsiteX68" fmla="*/ 7945821 w 9175098"/>
                  <a:gd name="connsiteY68" fmla="*/ 878843 h 941905"/>
                  <a:gd name="connsiteX69" fmla="*/ 7993117 w 9175098"/>
                  <a:gd name="connsiteY69" fmla="*/ 894608 h 941905"/>
                  <a:gd name="connsiteX70" fmla="*/ 8024648 w 9175098"/>
                  <a:gd name="connsiteY70" fmla="*/ 941905 h 941905"/>
                  <a:gd name="connsiteX71" fmla="*/ 8489347 w 9175098"/>
                  <a:gd name="connsiteY71" fmla="*/ 514068 h 941905"/>
                  <a:gd name="connsiteX72" fmla="*/ 8794125 w 9175098"/>
                  <a:gd name="connsiteY72" fmla="*/ 361752 h 941905"/>
                  <a:gd name="connsiteX73" fmla="*/ 9175098 w 9175098"/>
                  <a:gd name="connsiteY73" fmla="*/ 361751 h 941905"/>
                  <a:gd name="connsiteX0" fmla="*/ 0 w 9175098"/>
                  <a:gd name="connsiteY0" fmla="*/ 752718 h 894608"/>
                  <a:gd name="connsiteX1" fmla="*/ 0 w 9175098"/>
                  <a:gd name="connsiteY1" fmla="*/ 752718 h 894608"/>
                  <a:gd name="connsiteX2" fmla="*/ 157655 w 9175098"/>
                  <a:gd name="connsiteY2" fmla="*/ 721187 h 894608"/>
                  <a:gd name="connsiteX3" fmla="*/ 204952 w 9175098"/>
                  <a:gd name="connsiteY3" fmla="*/ 705422 h 894608"/>
                  <a:gd name="connsiteX4" fmla="*/ 252248 w 9175098"/>
                  <a:gd name="connsiteY4" fmla="*/ 673891 h 894608"/>
                  <a:gd name="connsiteX5" fmla="*/ 409903 w 9175098"/>
                  <a:gd name="connsiteY5" fmla="*/ 626594 h 894608"/>
                  <a:gd name="connsiteX6" fmla="*/ 457200 w 9175098"/>
                  <a:gd name="connsiteY6" fmla="*/ 595063 h 894608"/>
                  <a:gd name="connsiteX7" fmla="*/ 551793 w 9175098"/>
                  <a:gd name="connsiteY7" fmla="*/ 516236 h 894608"/>
                  <a:gd name="connsiteX8" fmla="*/ 599090 w 9175098"/>
                  <a:gd name="connsiteY8" fmla="*/ 500470 h 894608"/>
                  <a:gd name="connsiteX9" fmla="*/ 614855 w 9175098"/>
                  <a:gd name="connsiteY9" fmla="*/ 453174 h 894608"/>
                  <a:gd name="connsiteX10" fmla="*/ 709448 w 9175098"/>
                  <a:gd name="connsiteY10" fmla="*/ 390112 h 894608"/>
                  <a:gd name="connsiteX11" fmla="*/ 756745 w 9175098"/>
                  <a:gd name="connsiteY11" fmla="*/ 342815 h 894608"/>
                  <a:gd name="connsiteX12" fmla="*/ 804041 w 9175098"/>
                  <a:gd name="connsiteY12" fmla="*/ 311284 h 894608"/>
                  <a:gd name="connsiteX13" fmla="*/ 851338 w 9175098"/>
                  <a:gd name="connsiteY13" fmla="*/ 248222 h 894608"/>
                  <a:gd name="connsiteX14" fmla="*/ 914400 w 9175098"/>
                  <a:gd name="connsiteY14" fmla="*/ 232456 h 894608"/>
                  <a:gd name="connsiteX15" fmla="*/ 961697 w 9175098"/>
                  <a:gd name="connsiteY15" fmla="*/ 200925 h 894608"/>
                  <a:gd name="connsiteX16" fmla="*/ 1024759 w 9175098"/>
                  <a:gd name="connsiteY16" fmla="*/ 185160 h 894608"/>
                  <a:gd name="connsiteX17" fmla="*/ 1056290 w 9175098"/>
                  <a:gd name="connsiteY17" fmla="*/ 137863 h 894608"/>
                  <a:gd name="connsiteX18" fmla="*/ 1103586 w 9175098"/>
                  <a:gd name="connsiteY18" fmla="*/ 122098 h 894608"/>
                  <a:gd name="connsiteX19" fmla="*/ 1245476 w 9175098"/>
                  <a:gd name="connsiteY19" fmla="*/ 106332 h 894608"/>
                  <a:gd name="connsiteX20" fmla="*/ 2049517 w 9175098"/>
                  <a:gd name="connsiteY20" fmla="*/ 90567 h 894608"/>
                  <a:gd name="connsiteX21" fmla="*/ 2144110 w 9175098"/>
                  <a:gd name="connsiteY21" fmla="*/ 122098 h 894608"/>
                  <a:gd name="connsiteX22" fmla="*/ 2270234 w 9175098"/>
                  <a:gd name="connsiteY22" fmla="*/ 169394 h 894608"/>
                  <a:gd name="connsiteX23" fmla="*/ 2412124 w 9175098"/>
                  <a:gd name="connsiteY23" fmla="*/ 216691 h 894608"/>
                  <a:gd name="connsiteX24" fmla="*/ 2459421 w 9175098"/>
                  <a:gd name="connsiteY24" fmla="*/ 248222 h 894608"/>
                  <a:gd name="connsiteX25" fmla="*/ 2554014 w 9175098"/>
                  <a:gd name="connsiteY25" fmla="*/ 279753 h 894608"/>
                  <a:gd name="connsiteX26" fmla="*/ 2617076 w 9175098"/>
                  <a:gd name="connsiteY26" fmla="*/ 327049 h 894608"/>
                  <a:gd name="connsiteX27" fmla="*/ 2695903 w 9175098"/>
                  <a:gd name="connsiteY27" fmla="*/ 390112 h 894608"/>
                  <a:gd name="connsiteX28" fmla="*/ 2853559 w 9175098"/>
                  <a:gd name="connsiteY28" fmla="*/ 405877 h 894608"/>
                  <a:gd name="connsiteX29" fmla="*/ 2948152 w 9175098"/>
                  <a:gd name="connsiteY29" fmla="*/ 468939 h 894608"/>
                  <a:gd name="connsiteX30" fmla="*/ 3058510 w 9175098"/>
                  <a:gd name="connsiteY30" fmla="*/ 516236 h 894608"/>
                  <a:gd name="connsiteX31" fmla="*/ 3105807 w 9175098"/>
                  <a:gd name="connsiteY31" fmla="*/ 532001 h 894608"/>
                  <a:gd name="connsiteX32" fmla="*/ 3121572 w 9175098"/>
                  <a:gd name="connsiteY32" fmla="*/ 579298 h 894608"/>
                  <a:gd name="connsiteX33" fmla="*/ 3168869 w 9175098"/>
                  <a:gd name="connsiteY33" fmla="*/ 595063 h 894608"/>
                  <a:gd name="connsiteX34" fmla="*/ 3263462 w 9175098"/>
                  <a:gd name="connsiteY34" fmla="*/ 642360 h 894608"/>
                  <a:gd name="connsiteX35" fmla="*/ 3373821 w 9175098"/>
                  <a:gd name="connsiteY35" fmla="*/ 705422 h 894608"/>
                  <a:gd name="connsiteX36" fmla="*/ 3421117 w 9175098"/>
                  <a:gd name="connsiteY36" fmla="*/ 721187 h 894608"/>
                  <a:gd name="connsiteX37" fmla="*/ 3531476 w 9175098"/>
                  <a:gd name="connsiteY37" fmla="*/ 736953 h 894608"/>
                  <a:gd name="connsiteX38" fmla="*/ 3736428 w 9175098"/>
                  <a:gd name="connsiteY38" fmla="*/ 784249 h 894608"/>
                  <a:gd name="connsiteX39" fmla="*/ 3862552 w 9175098"/>
                  <a:gd name="connsiteY39" fmla="*/ 768484 h 894608"/>
                  <a:gd name="connsiteX40" fmla="*/ 3909848 w 9175098"/>
                  <a:gd name="connsiteY40" fmla="*/ 736953 h 894608"/>
                  <a:gd name="connsiteX41" fmla="*/ 3957145 w 9175098"/>
                  <a:gd name="connsiteY41" fmla="*/ 721187 h 894608"/>
                  <a:gd name="connsiteX42" fmla="*/ 3988676 w 9175098"/>
                  <a:gd name="connsiteY42" fmla="*/ 673891 h 894608"/>
                  <a:gd name="connsiteX43" fmla="*/ 4004441 w 9175098"/>
                  <a:gd name="connsiteY43" fmla="*/ 626594 h 894608"/>
                  <a:gd name="connsiteX44" fmla="*/ 4067503 w 9175098"/>
                  <a:gd name="connsiteY44" fmla="*/ 610829 h 894608"/>
                  <a:gd name="connsiteX45" fmla="*/ 4114800 w 9175098"/>
                  <a:gd name="connsiteY45" fmla="*/ 595063 h 894608"/>
                  <a:gd name="connsiteX46" fmla="*/ 4177862 w 9175098"/>
                  <a:gd name="connsiteY46" fmla="*/ 579298 h 894608"/>
                  <a:gd name="connsiteX47" fmla="*/ 4225159 w 9175098"/>
                  <a:gd name="connsiteY47" fmla="*/ 563532 h 894608"/>
                  <a:gd name="connsiteX48" fmla="*/ 4303986 w 9175098"/>
                  <a:gd name="connsiteY48" fmla="*/ 547767 h 894608"/>
                  <a:gd name="connsiteX49" fmla="*/ 4382814 w 9175098"/>
                  <a:gd name="connsiteY49" fmla="*/ 516236 h 894608"/>
                  <a:gd name="connsiteX50" fmla="*/ 4871545 w 9175098"/>
                  <a:gd name="connsiteY50" fmla="*/ 484705 h 894608"/>
                  <a:gd name="connsiteX51" fmla="*/ 4966138 w 9175098"/>
                  <a:gd name="connsiteY51" fmla="*/ 468939 h 894608"/>
                  <a:gd name="connsiteX52" fmla="*/ 5013434 w 9175098"/>
                  <a:gd name="connsiteY52" fmla="*/ 453174 h 894608"/>
                  <a:gd name="connsiteX53" fmla="*/ 5076497 w 9175098"/>
                  <a:gd name="connsiteY53" fmla="*/ 437408 h 894608"/>
                  <a:gd name="connsiteX54" fmla="*/ 5722883 w 9175098"/>
                  <a:gd name="connsiteY54" fmla="*/ 468939 h 894608"/>
                  <a:gd name="connsiteX55" fmla="*/ 6117021 w 9175098"/>
                  <a:gd name="connsiteY55" fmla="*/ 532001 h 894608"/>
                  <a:gd name="connsiteX56" fmla="*/ 6243145 w 9175098"/>
                  <a:gd name="connsiteY56" fmla="*/ 547767 h 894608"/>
                  <a:gd name="connsiteX57" fmla="*/ 6306207 w 9175098"/>
                  <a:gd name="connsiteY57" fmla="*/ 563532 h 894608"/>
                  <a:gd name="connsiteX58" fmla="*/ 6605752 w 9175098"/>
                  <a:gd name="connsiteY58" fmla="*/ 595063 h 894608"/>
                  <a:gd name="connsiteX59" fmla="*/ 6952593 w 9175098"/>
                  <a:gd name="connsiteY59" fmla="*/ 579298 h 894608"/>
                  <a:gd name="connsiteX60" fmla="*/ 7488621 w 9175098"/>
                  <a:gd name="connsiteY60" fmla="*/ 579298 h 894608"/>
                  <a:gd name="connsiteX61" fmla="*/ 7535917 w 9175098"/>
                  <a:gd name="connsiteY61" fmla="*/ 595063 h 894608"/>
                  <a:gd name="connsiteX62" fmla="*/ 7551683 w 9175098"/>
                  <a:gd name="connsiteY62" fmla="*/ 642360 h 894608"/>
                  <a:gd name="connsiteX63" fmla="*/ 7646276 w 9175098"/>
                  <a:gd name="connsiteY63" fmla="*/ 673891 h 894608"/>
                  <a:gd name="connsiteX64" fmla="*/ 7693572 w 9175098"/>
                  <a:gd name="connsiteY64" fmla="*/ 689656 h 894608"/>
                  <a:gd name="connsiteX65" fmla="*/ 7740869 w 9175098"/>
                  <a:gd name="connsiteY65" fmla="*/ 705422 h 894608"/>
                  <a:gd name="connsiteX66" fmla="*/ 7819697 w 9175098"/>
                  <a:gd name="connsiteY66" fmla="*/ 768484 h 894608"/>
                  <a:gd name="connsiteX67" fmla="*/ 7898524 w 9175098"/>
                  <a:gd name="connsiteY67" fmla="*/ 831546 h 894608"/>
                  <a:gd name="connsiteX68" fmla="*/ 7945821 w 9175098"/>
                  <a:gd name="connsiteY68" fmla="*/ 878843 h 894608"/>
                  <a:gd name="connsiteX69" fmla="*/ 7993117 w 9175098"/>
                  <a:gd name="connsiteY69" fmla="*/ 894608 h 894608"/>
                  <a:gd name="connsiteX70" fmla="*/ 8489347 w 9175098"/>
                  <a:gd name="connsiteY70" fmla="*/ 514068 h 894608"/>
                  <a:gd name="connsiteX71" fmla="*/ 8794125 w 9175098"/>
                  <a:gd name="connsiteY71" fmla="*/ 361752 h 894608"/>
                  <a:gd name="connsiteX72" fmla="*/ 9175098 w 9175098"/>
                  <a:gd name="connsiteY72" fmla="*/ 361751 h 894608"/>
                  <a:gd name="connsiteX0" fmla="*/ 0 w 9175098"/>
                  <a:gd name="connsiteY0" fmla="*/ 752718 h 878843"/>
                  <a:gd name="connsiteX1" fmla="*/ 0 w 9175098"/>
                  <a:gd name="connsiteY1" fmla="*/ 752718 h 878843"/>
                  <a:gd name="connsiteX2" fmla="*/ 157655 w 9175098"/>
                  <a:gd name="connsiteY2" fmla="*/ 721187 h 878843"/>
                  <a:gd name="connsiteX3" fmla="*/ 204952 w 9175098"/>
                  <a:gd name="connsiteY3" fmla="*/ 705422 h 878843"/>
                  <a:gd name="connsiteX4" fmla="*/ 252248 w 9175098"/>
                  <a:gd name="connsiteY4" fmla="*/ 673891 h 878843"/>
                  <a:gd name="connsiteX5" fmla="*/ 409903 w 9175098"/>
                  <a:gd name="connsiteY5" fmla="*/ 626594 h 878843"/>
                  <a:gd name="connsiteX6" fmla="*/ 457200 w 9175098"/>
                  <a:gd name="connsiteY6" fmla="*/ 595063 h 878843"/>
                  <a:gd name="connsiteX7" fmla="*/ 551793 w 9175098"/>
                  <a:gd name="connsiteY7" fmla="*/ 516236 h 878843"/>
                  <a:gd name="connsiteX8" fmla="*/ 599090 w 9175098"/>
                  <a:gd name="connsiteY8" fmla="*/ 500470 h 878843"/>
                  <a:gd name="connsiteX9" fmla="*/ 614855 w 9175098"/>
                  <a:gd name="connsiteY9" fmla="*/ 453174 h 878843"/>
                  <a:gd name="connsiteX10" fmla="*/ 709448 w 9175098"/>
                  <a:gd name="connsiteY10" fmla="*/ 390112 h 878843"/>
                  <a:gd name="connsiteX11" fmla="*/ 756745 w 9175098"/>
                  <a:gd name="connsiteY11" fmla="*/ 342815 h 878843"/>
                  <a:gd name="connsiteX12" fmla="*/ 804041 w 9175098"/>
                  <a:gd name="connsiteY12" fmla="*/ 311284 h 878843"/>
                  <a:gd name="connsiteX13" fmla="*/ 851338 w 9175098"/>
                  <a:gd name="connsiteY13" fmla="*/ 248222 h 878843"/>
                  <a:gd name="connsiteX14" fmla="*/ 914400 w 9175098"/>
                  <a:gd name="connsiteY14" fmla="*/ 232456 h 878843"/>
                  <a:gd name="connsiteX15" fmla="*/ 961697 w 9175098"/>
                  <a:gd name="connsiteY15" fmla="*/ 200925 h 878843"/>
                  <a:gd name="connsiteX16" fmla="*/ 1024759 w 9175098"/>
                  <a:gd name="connsiteY16" fmla="*/ 185160 h 878843"/>
                  <a:gd name="connsiteX17" fmla="*/ 1056290 w 9175098"/>
                  <a:gd name="connsiteY17" fmla="*/ 137863 h 878843"/>
                  <a:gd name="connsiteX18" fmla="*/ 1103586 w 9175098"/>
                  <a:gd name="connsiteY18" fmla="*/ 122098 h 878843"/>
                  <a:gd name="connsiteX19" fmla="*/ 1245476 w 9175098"/>
                  <a:gd name="connsiteY19" fmla="*/ 106332 h 878843"/>
                  <a:gd name="connsiteX20" fmla="*/ 2049517 w 9175098"/>
                  <a:gd name="connsiteY20" fmla="*/ 90567 h 878843"/>
                  <a:gd name="connsiteX21" fmla="*/ 2144110 w 9175098"/>
                  <a:gd name="connsiteY21" fmla="*/ 122098 h 878843"/>
                  <a:gd name="connsiteX22" fmla="*/ 2270234 w 9175098"/>
                  <a:gd name="connsiteY22" fmla="*/ 169394 h 878843"/>
                  <a:gd name="connsiteX23" fmla="*/ 2412124 w 9175098"/>
                  <a:gd name="connsiteY23" fmla="*/ 216691 h 878843"/>
                  <a:gd name="connsiteX24" fmla="*/ 2459421 w 9175098"/>
                  <a:gd name="connsiteY24" fmla="*/ 248222 h 878843"/>
                  <a:gd name="connsiteX25" fmla="*/ 2554014 w 9175098"/>
                  <a:gd name="connsiteY25" fmla="*/ 279753 h 878843"/>
                  <a:gd name="connsiteX26" fmla="*/ 2617076 w 9175098"/>
                  <a:gd name="connsiteY26" fmla="*/ 327049 h 878843"/>
                  <a:gd name="connsiteX27" fmla="*/ 2695903 w 9175098"/>
                  <a:gd name="connsiteY27" fmla="*/ 390112 h 878843"/>
                  <a:gd name="connsiteX28" fmla="*/ 2853559 w 9175098"/>
                  <a:gd name="connsiteY28" fmla="*/ 405877 h 878843"/>
                  <a:gd name="connsiteX29" fmla="*/ 2948152 w 9175098"/>
                  <a:gd name="connsiteY29" fmla="*/ 468939 h 878843"/>
                  <a:gd name="connsiteX30" fmla="*/ 3058510 w 9175098"/>
                  <a:gd name="connsiteY30" fmla="*/ 516236 h 878843"/>
                  <a:gd name="connsiteX31" fmla="*/ 3105807 w 9175098"/>
                  <a:gd name="connsiteY31" fmla="*/ 532001 h 878843"/>
                  <a:gd name="connsiteX32" fmla="*/ 3121572 w 9175098"/>
                  <a:gd name="connsiteY32" fmla="*/ 579298 h 878843"/>
                  <a:gd name="connsiteX33" fmla="*/ 3168869 w 9175098"/>
                  <a:gd name="connsiteY33" fmla="*/ 595063 h 878843"/>
                  <a:gd name="connsiteX34" fmla="*/ 3263462 w 9175098"/>
                  <a:gd name="connsiteY34" fmla="*/ 642360 h 878843"/>
                  <a:gd name="connsiteX35" fmla="*/ 3373821 w 9175098"/>
                  <a:gd name="connsiteY35" fmla="*/ 705422 h 878843"/>
                  <a:gd name="connsiteX36" fmla="*/ 3421117 w 9175098"/>
                  <a:gd name="connsiteY36" fmla="*/ 721187 h 878843"/>
                  <a:gd name="connsiteX37" fmla="*/ 3531476 w 9175098"/>
                  <a:gd name="connsiteY37" fmla="*/ 736953 h 878843"/>
                  <a:gd name="connsiteX38" fmla="*/ 3736428 w 9175098"/>
                  <a:gd name="connsiteY38" fmla="*/ 784249 h 878843"/>
                  <a:gd name="connsiteX39" fmla="*/ 3862552 w 9175098"/>
                  <a:gd name="connsiteY39" fmla="*/ 768484 h 878843"/>
                  <a:gd name="connsiteX40" fmla="*/ 3909848 w 9175098"/>
                  <a:gd name="connsiteY40" fmla="*/ 736953 h 878843"/>
                  <a:gd name="connsiteX41" fmla="*/ 3957145 w 9175098"/>
                  <a:gd name="connsiteY41" fmla="*/ 721187 h 878843"/>
                  <a:gd name="connsiteX42" fmla="*/ 3988676 w 9175098"/>
                  <a:gd name="connsiteY42" fmla="*/ 673891 h 878843"/>
                  <a:gd name="connsiteX43" fmla="*/ 4004441 w 9175098"/>
                  <a:gd name="connsiteY43" fmla="*/ 626594 h 878843"/>
                  <a:gd name="connsiteX44" fmla="*/ 4067503 w 9175098"/>
                  <a:gd name="connsiteY44" fmla="*/ 610829 h 878843"/>
                  <a:gd name="connsiteX45" fmla="*/ 4114800 w 9175098"/>
                  <a:gd name="connsiteY45" fmla="*/ 595063 h 878843"/>
                  <a:gd name="connsiteX46" fmla="*/ 4177862 w 9175098"/>
                  <a:gd name="connsiteY46" fmla="*/ 579298 h 878843"/>
                  <a:gd name="connsiteX47" fmla="*/ 4225159 w 9175098"/>
                  <a:gd name="connsiteY47" fmla="*/ 563532 h 878843"/>
                  <a:gd name="connsiteX48" fmla="*/ 4303986 w 9175098"/>
                  <a:gd name="connsiteY48" fmla="*/ 547767 h 878843"/>
                  <a:gd name="connsiteX49" fmla="*/ 4382814 w 9175098"/>
                  <a:gd name="connsiteY49" fmla="*/ 516236 h 878843"/>
                  <a:gd name="connsiteX50" fmla="*/ 4871545 w 9175098"/>
                  <a:gd name="connsiteY50" fmla="*/ 484705 h 878843"/>
                  <a:gd name="connsiteX51" fmla="*/ 4966138 w 9175098"/>
                  <a:gd name="connsiteY51" fmla="*/ 468939 h 878843"/>
                  <a:gd name="connsiteX52" fmla="*/ 5013434 w 9175098"/>
                  <a:gd name="connsiteY52" fmla="*/ 453174 h 878843"/>
                  <a:gd name="connsiteX53" fmla="*/ 5076497 w 9175098"/>
                  <a:gd name="connsiteY53" fmla="*/ 437408 h 878843"/>
                  <a:gd name="connsiteX54" fmla="*/ 5722883 w 9175098"/>
                  <a:gd name="connsiteY54" fmla="*/ 468939 h 878843"/>
                  <a:gd name="connsiteX55" fmla="*/ 6117021 w 9175098"/>
                  <a:gd name="connsiteY55" fmla="*/ 532001 h 878843"/>
                  <a:gd name="connsiteX56" fmla="*/ 6243145 w 9175098"/>
                  <a:gd name="connsiteY56" fmla="*/ 547767 h 878843"/>
                  <a:gd name="connsiteX57" fmla="*/ 6306207 w 9175098"/>
                  <a:gd name="connsiteY57" fmla="*/ 563532 h 878843"/>
                  <a:gd name="connsiteX58" fmla="*/ 6605752 w 9175098"/>
                  <a:gd name="connsiteY58" fmla="*/ 595063 h 878843"/>
                  <a:gd name="connsiteX59" fmla="*/ 6952593 w 9175098"/>
                  <a:gd name="connsiteY59" fmla="*/ 579298 h 878843"/>
                  <a:gd name="connsiteX60" fmla="*/ 7488621 w 9175098"/>
                  <a:gd name="connsiteY60" fmla="*/ 579298 h 878843"/>
                  <a:gd name="connsiteX61" fmla="*/ 7535917 w 9175098"/>
                  <a:gd name="connsiteY61" fmla="*/ 595063 h 878843"/>
                  <a:gd name="connsiteX62" fmla="*/ 7551683 w 9175098"/>
                  <a:gd name="connsiteY62" fmla="*/ 642360 h 878843"/>
                  <a:gd name="connsiteX63" fmla="*/ 7646276 w 9175098"/>
                  <a:gd name="connsiteY63" fmla="*/ 673891 h 878843"/>
                  <a:gd name="connsiteX64" fmla="*/ 7693572 w 9175098"/>
                  <a:gd name="connsiteY64" fmla="*/ 689656 h 878843"/>
                  <a:gd name="connsiteX65" fmla="*/ 7740869 w 9175098"/>
                  <a:gd name="connsiteY65" fmla="*/ 705422 h 878843"/>
                  <a:gd name="connsiteX66" fmla="*/ 7819697 w 9175098"/>
                  <a:gd name="connsiteY66" fmla="*/ 768484 h 878843"/>
                  <a:gd name="connsiteX67" fmla="*/ 7898524 w 9175098"/>
                  <a:gd name="connsiteY67" fmla="*/ 831546 h 878843"/>
                  <a:gd name="connsiteX68" fmla="*/ 7945821 w 9175098"/>
                  <a:gd name="connsiteY68" fmla="*/ 878843 h 878843"/>
                  <a:gd name="connsiteX69" fmla="*/ 8489347 w 9175098"/>
                  <a:gd name="connsiteY69" fmla="*/ 514068 h 878843"/>
                  <a:gd name="connsiteX70" fmla="*/ 8794125 w 9175098"/>
                  <a:gd name="connsiteY70" fmla="*/ 361752 h 878843"/>
                  <a:gd name="connsiteX71" fmla="*/ 9175098 w 9175098"/>
                  <a:gd name="connsiteY71" fmla="*/ 361751 h 878843"/>
                  <a:gd name="connsiteX0" fmla="*/ 0 w 9175098"/>
                  <a:gd name="connsiteY0" fmla="*/ 752718 h 849982"/>
                  <a:gd name="connsiteX1" fmla="*/ 0 w 9175098"/>
                  <a:gd name="connsiteY1" fmla="*/ 752718 h 849982"/>
                  <a:gd name="connsiteX2" fmla="*/ 157655 w 9175098"/>
                  <a:gd name="connsiteY2" fmla="*/ 721187 h 849982"/>
                  <a:gd name="connsiteX3" fmla="*/ 204952 w 9175098"/>
                  <a:gd name="connsiteY3" fmla="*/ 705422 h 849982"/>
                  <a:gd name="connsiteX4" fmla="*/ 252248 w 9175098"/>
                  <a:gd name="connsiteY4" fmla="*/ 673891 h 849982"/>
                  <a:gd name="connsiteX5" fmla="*/ 409903 w 9175098"/>
                  <a:gd name="connsiteY5" fmla="*/ 626594 h 849982"/>
                  <a:gd name="connsiteX6" fmla="*/ 457200 w 9175098"/>
                  <a:gd name="connsiteY6" fmla="*/ 595063 h 849982"/>
                  <a:gd name="connsiteX7" fmla="*/ 551793 w 9175098"/>
                  <a:gd name="connsiteY7" fmla="*/ 516236 h 849982"/>
                  <a:gd name="connsiteX8" fmla="*/ 599090 w 9175098"/>
                  <a:gd name="connsiteY8" fmla="*/ 500470 h 849982"/>
                  <a:gd name="connsiteX9" fmla="*/ 614855 w 9175098"/>
                  <a:gd name="connsiteY9" fmla="*/ 453174 h 849982"/>
                  <a:gd name="connsiteX10" fmla="*/ 709448 w 9175098"/>
                  <a:gd name="connsiteY10" fmla="*/ 390112 h 849982"/>
                  <a:gd name="connsiteX11" fmla="*/ 756745 w 9175098"/>
                  <a:gd name="connsiteY11" fmla="*/ 342815 h 849982"/>
                  <a:gd name="connsiteX12" fmla="*/ 804041 w 9175098"/>
                  <a:gd name="connsiteY12" fmla="*/ 311284 h 849982"/>
                  <a:gd name="connsiteX13" fmla="*/ 851338 w 9175098"/>
                  <a:gd name="connsiteY13" fmla="*/ 248222 h 849982"/>
                  <a:gd name="connsiteX14" fmla="*/ 914400 w 9175098"/>
                  <a:gd name="connsiteY14" fmla="*/ 232456 h 849982"/>
                  <a:gd name="connsiteX15" fmla="*/ 961697 w 9175098"/>
                  <a:gd name="connsiteY15" fmla="*/ 200925 h 849982"/>
                  <a:gd name="connsiteX16" fmla="*/ 1024759 w 9175098"/>
                  <a:gd name="connsiteY16" fmla="*/ 185160 h 849982"/>
                  <a:gd name="connsiteX17" fmla="*/ 1056290 w 9175098"/>
                  <a:gd name="connsiteY17" fmla="*/ 137863 h 849982"/>
                  <a:gd name="connsiteX18" fmla="*/ 1103586 w 9175098"/>
                  <a:gd name="connsiteY18" fmla="*/ 122098 h 849982"/>
                  <a:gd name="connsiteX19" fmla="*/ 1245476 w 9175098"/>
                  <a:gd name="connsiteY19" fmla="*/ 106332 h 849982"/>
                  <a:gd name="connsiteX20" fmla="*/ 2049517 w 9175098"/>
                  <a:gd name="connsiteY20" fmla="*/ 90567 h 849982"/>
                  <a:gd name="connsiteX21" fmla="*/ 2144110 w 9175098"/>
                  <a:gd name="connsiteY21" fmla="*/ 122098 h 849982"/>
                  <a:gd name="connsiteX22" fmla="*/ 2270234 w 9175098"/>
                  <a:gd name="connsiteY22" fmla="*/ 169394 h 849982"/>
                  <a:gd name="connsiteX23" fmla="*/ 2412124 w 9175098"/>
                  <a:gd name="connsiteY23" fmla="*/ 216691 h 849982"/>
                  <a:gd name="connsiteX24" fmla="*/ 2459421 w 9175098"/>
                  <a:gd name="connsiteY24" fmla="*/ 248222 h 849982"/>
                  <a:gd name="connsiteX25" fmla="*/ 2554014 w 9175098"/>
                  <a:gd name="connsiteY25" fmla="*/ 279753 h 849982"/>
                  <a:gd name="connsiteX26" fmla="*/ 2617076 w 9175098"/>
                  <a:gd name="connsiteY26" fmla="*/ 327049 h 849982"/>
                  <a:gd name="connsiteX27" fmla="*/ 2695903 w 9175098"/>
                  <a:gd name="connsiteY27" fmla="*/ 390112 h 849982"/>
                  <a:gd name="connsiteX28" fmla="*/ 2853559 w 9175098"/>
                  <a:gd name="connsiteY28" fmla="*/ 405877 h 849982"/>
                  <a:gd name="connsiteX29" fmla="*/ 2948152 w 9175098"/>
                  <a:gd name="connsiteY29" fmla="*/ 468939 h 849982"/>
                  <a:gd name="connsiteX30" fmla="*/ 3058510 w 9175098"/>
                  <a:gd name="connsiteY30" fmla="*/ 516236 h 849982"/>
                  <a:gd name="connsiteX31" fmla="*/ 3105807 w 9175098"/>
                  <a:gd name="connsiteY31" fmla="*/ 532001 h 849982"/>
                  <a:gd name="connsiteX32" fmla="*/ 3121572 w 9175098"/>
                  <a:gd name="connsiteY32" fmla="*/ 579298 h 849982"/>
                  <a:gd name="connsiteX33" fmla="*/ 3168869 w 9175098"/>
                  <a:gd name="connsiteY33" fmla="*/ 595063 h 849982"/>
                  <a:gd name="connsiteX34" fmla="*/ 3263462 w 9175098"/>
                  <a:gd name="connsiteY34" fmla="*/ 642360 h 849982"/>
                  <a:gd name="connsiteX35" fmla="*/ 3373821 w 9175098"/>
                  <a:gd name="connsiteY35" fmla="*/ 705422 h 849982"/>
                  <a:gd name="connsiteX36" fmla="*/ 3421117 w 9175098"/>
                  <a:gd name="connsiteY36" fmla="*/ 721187 h 849982"/>
                  <a:gd name="connsiteX37" fmla="*/ 3531476 w 9175098"/>
                  <a:gd name="connsiteY37" fmla="*/ 736953 h 849982"/>
                  <a:gd name="connsiteX38" fmla="*/ 3736428 w 9175098"/>
                  <a:gd name="connsiteY38" fmla="*/ 784249 h 849982"/>
                  <a:gd name="connsiteX39" fmla="*/ 3862552 w 9175098"/>
                  <a:gd name="connsiteY39" fmla="*/ 768484 h 849982"/>
                  <a:gd name="connsiteX40" fmla="*/ 3909848 w 9175098"/>
                  <a:gd name="connsiteY40" fmla="*/ 736953 h 849982"/>
                  <a:gd name="connsiteX41" fmla="*/ 3957145 w 9175098"/>
                  <a:gd name="connsiteY41" fmla="*/ 721187 h 849982"/>
                  <a:gd name="connsiteX42" fmla="*/ 3988676 w 9175098"/>
                  <a:gd name="connsiteY42" fmla="*/ 673891 h 849982"/>
                  <a:gd name="connsiteX43" fmla="*/ 4004441 w 9175098"/>
                  <a:gd name="connsiteY43" fmla="*/ 626594 h 849982"/>
                  <a:gd name="connsiteX44" fmla="*/ 4067503 w 9175098"/>
                  <a:gd name="connsiteY44" fmla="*/ 610829 h 849982"/>
                  <a:gd name="connsiteX45" fmla="*/ 4114800 w 9175098"/>
                  <a:gd name="connsiteY45" fmla="*/ 595063 h 849982"/>
                  <a:gd name="connsiteX46" fmla="*/ 4177862 w 9175098"/>
                  <a:gd name="connsiteY46" fmla="*/ 579298 h 849982"/>
                  <a:gd name="connsiteX47" fmla="*/ 4225159 w 9175098"/>
                  <a:gd name="connsiteY47" fmla="*/ 563532 h 849982"/>
                  <a:gd name="connsiteX48" fmla="*/ 4303986 w 9175098"/>
                  <a:gd name="connsiteY48" fmla="*/ 547767 h 849982"/>
                  <a:gd name="connsiteX49" fmla="*/ 4382814 w 9175098"/>
                  <a:gd name="connsiteY49" fmla="*/ 516236 h 849982"/>
                  <a:gd name="connsiteX50" fmla="*/ 4871545 w 9175098"/>
                  <a:gd name="connsiteY50" fmla="*/ 484705 h 849982"/>
                  <a:gd name="connsiteX51" fmla="*/ 4966138 w 9175098"/>
                  <a:gd name="connsiteY51" fmla="*/ 468939 h 849982"/>
                  <a:gd name="connsiteX52" fmla="*/ 5013434 w 9175098"/>
                  <a:gd name="connsiteY52" fmla="*/ 453174 h 849982"/>
                  <a:gd name="connsiteX53" fmla="*/ 5076497 w 9175098"/>
                  <a:gd name="connsiteY53" fmla="*/ 437408 h 849982"/>
                  <a:gd name="connsiteX54" fmla="*/ 5722883 w 9175098"/>
                  <a:gd name="connsiteY54" fmla="*/ 468939 h 849982"/>
                  <a:gd name="connsiteX55" fmla="*/ 6117021 w 9175098"/>
                  <a:gd name="connsiteY55" fmla="*/ 532001 h 849982"/>
                  <a:gd name="connsiteX56" fmla="*/ 6243145 w 9175098"/>
                  <a:gd name="connsiteY56" fmla="*/ 547767 h 849982"/>
                  <a:gd name="connsiteX57" fmla="*/ 6306207 w 9175098"/>
                  <a:gd name="connsiteY57" fmla="*/ 563532 h 849982"/>
                  <a:gd name="connsiteX58" fmla="*/ 6605752 w 9175098"/>
                  <a:gd name="connsiteY58" fmla="*/ 595063 h 849982"/>
                  <a:gd name="connsiteX59" fmla="*/ 6952593 w 9175098"/>
                  <a:gd name="connsiteY59" fmla="*/ 579298 h 849982"/>
                  <a:gd name="connsiteX60" fmla="*/ 7488621 w 9175098"/>
                  <a:gd name="connsiteY60" fmla="*/ 579298 h 849982"/>
                  <a:gd name="connsiteX61" fmla="*/ 7535917 w 9175098"/>
                  <a:gd name="connsiteY61" fmla="*/ 595063 h 849982"/>
                  <a:gd name="connsiteX62" fmla="*/ 7551683 w 9175098"/>
                  <a:gd name="connsiteY62" fmla="*/ 642360 h 849982"/>
                  <a:gd name="connsiteX63" fmla="*/ 7646276 w 9175098"/>
                  <a:gd name="connsiteY63" fmla="*/ 673891 h 849982"/>
                  <a:gd name="connsiteX64" fmla="*/ 7693572 w 9175098"/>
                  <a:gd name="connsiteY64" fmla="*/ 689656 h 849982"/>
                  <a:gd name="connsiteX65" fmla="*/ 7740869 w 9175098"/>
                  <a:gd name="connsiteY65" fmla="*/ 705422 h 849982"/>
                  <a:gd name="connsiteX66" fmla="*/ 7819697 w 9175098"/>
                  <a:gd name="connsiteY66" fmla="*/ 768484 h 849982"/>
                  <a:gd name="connsiteX67" fmla="*/ 7898524 w 9175098"/>
                  <a:gd name="connsiteY67" fmla="*/ 831546 h 849982"/>
                  <a:gd name="connsiteX68" fmla="*/ 8489347 w 9175098"/>
                  <a:gd name="connsiteY68" fmla="*/ 514068 h 849982"/>
                  <a:gd name="connsiteX69" fmla="*/ 8794125 w 9175098"/>
                  <a:gd name="connsiteY69" fmla="*/ 361752 h 849982"/>
                  <a:gd name="connsiteX70" fmla="*/ 9175098 w 9175098"/>
                  <a:gd name="connsiteY70" fmla="*/ 361751 h 849982"/>
                  <a:gd name="connsiteX0" fmla="*/ 0 w 9175098"/>
                  <a:gd name="connsiteY0" fmla="*/ 752718 h 840968"/>
                  <a:gd name="connsiteX1" fmla="*/ 0 w 9175098"/>
                  <a:gd name="connsiteY1" fmla="*/ 752718 h 840968"/>
                  <a:gd name="connsiteX2" fmla="*/ 157655 w 9175098"/>
                  <a:gd name="connsiteY2" fmla="*/ 721187 h 840968"/>
                  <a:gd name="connsiteX3" fmla="*/ 204952 w 9175098"/>
                  <a:gd name="connsiteY3" fmla="*/ 705422 h 840968"/>
                  <a:gd name="connsiteX4" fmla="*/ 252248 w 9175098"/>
                  <a:gd name="connsiteY4" fmla="*/ 673891 h 840968"/>
                  <a:gd name="connsiteX5" fmla="*/ 409903 w 9175098"/>
                  <a:gd name="connsiteY5" fmla="*/ 626594 h 840968"/>
                  <a:gd name="connsiteX6" fmla="*/ 457200 w 9175098"/>
                  <a:gd name="connsiteY6" fmla="*/ 595063 h 840968"/>
                  <a:gd name="connsiteX7" fmla="*/ 551793 w 9175098"/>
                  <a:gd name="connsiteY7" fmla="*/ 516236 h 840968"/>
                  <a:gd name="connsiteX8" fmla="*/ 599090 w 9175098"/>
                  <a:gd name="connsiteY8" fmla="*/ 500470 h 840968"/>
                  <a:gd name="connsiteX9" fmla="*/ 614855 w 9175098"/>
                  <a:gd name="connsiteY9" fmla="*/ 453174 h 840968"/>
                  <a:gd name="connsiteX10" fmla="*/ 709448 w 9175098"/>
                  <a:gd name="connsiteY10" fmla="*/ 390112 h 840968"/>
                  <a:gd name="connsiteX11" fmla="*/ 756745 w 9175098"/>
                  <a:gd name="connsiteY11" fmla="*/ 342815 h 840968"/>
                  <a:gd name="connsiteX12" fmla="*/ 804041 w 9175098"/>
                  <a:gd name="connsiteY12" fmla="*/ 311284 h 840968"/>
                  <a:gd name="connsiteX13" fmla="*/ 851338 w 9175098"/>
                  <a:gd name="connsiteY13" fmla="*/ 248222 h 840968"/>
                  <a:gd name="connsiteX14" fmla="*/ 914400 w 9175098"/>
                  <a:gd name="connsiteY14" fmla="*/ 232456 h 840968"/>
                  <a:gd name="connsiteX15" fmla="*/ 961697 w 9175098"/>
                  <a:gd name="connsiteY15" fmla="*/ 200925 h 840968"/>
                  <a:gd name="connsiteX16" fmla="*/ 1024759 w 9175098"/>
                  <a:gd name="connsiteY16" fmla="*/ 185160 h 840968"/>
                  <a:gd name="connsiteX17" fmla="*/ 1056290 w 9175098"/>
                  <a:gd name="connsiteY17" fmla="*/ 137863 h 840968"/>
                  <a:gd name="connsiteX18" fmla="*/ 1103586 w 9175098"/>
                  <a:gd name="connsiteY18" fmla="*/ 122098 h 840968"/>
                  <a:gd name="connsiteX19" fmla="*/ 1245476 w 9175098"/>
                  <a:gd name="connsiteY19" fmla="*/ 106332 h 840968"/>
                  <a:gd name="connsiteX20" fmla="*/ 2049517 w 9175098"/>
                  <a:gd name="connsiteY20" fmla="*/ 90567 h 840968"/>
                  <a:gd name="connsiteX21" fmla="*/ 2144110 w 9175098"/>
                  <a:gd name="connsiteY21" fmla="*/ 122098 h 840968"/>
                  <a:gd name="connsiteX22" fmla="*/ 2270234 w 9175098"/>
                  <a:gd name="connsiteY22" fmla="*/ 169394 h 840968"/>
                  <a:gd name="connsiteX23" fmla="*/ 2412124 w 9175098"/>
                  <a:gd name="connsiteY23" fmla="*/ 216691 h 840968"/>
                  <a:gd name="connsiteX24" fmla="*/ 2459421 w 9175098"/>
                  <a:gd name="connsiteY24" fmla="*/ 248222 h 840968"/>
                  <a:gd name="connsiteX25" fmla="*/ 2554014 w 9175098"/>
                  <a:gd name="connsiteY25" fmla="*/ 279753 h 840968"/>
                  <a:gd name="connsiteX26" fmla="*/ 2617076 w 9175098"/>
                  <a:gd name="connsiteY26" fmla="*/ 327049 h 840968"/>
                  <a:gd name="connsiteX27" fmla="*/ 2695903 w 9175098"/>
                  <a:gd name="connsiteY27" fmla="*/ 390112 h 840968"/>
                  <a:gd name="connsiteX28" fmla="*/ 2853559 w 9175098"/>
                  <a:gd name="connsiteY28" fmla="*/ 405877 h 840968"/>
                  <a:gd name="connsiteX29" fmla="*/ 2948152 w 9175098"/>
                  <a:gd name="connsiteY29" fmla="*/ 468939 h 840968"/>
                  <a:gd name="connsiteX30" fmla="*/ 3058510 w 9175098"/>
                  <a:gd name="connsiteY30" fmla="*/ 516236 h 840968"/>
                  <a:gd name="connsiteX31" fmla="*/ 3105807 w 9175098"/>
                  <a:gd name="connsiteY31" fmla="*/ 532001 h 840968"/>
                  <a:gd name="connsiteX32" fmla="*/ 3121572 w 9175098"/>
                  <a:gd name="connsiteY32" fmla="*/ 579298 h 840968"/>
                  <a:gd name="connsiteX33" fmla="*/ 3168869 w 9175098"/>
                  <a:gd name="connsiteY33" fmla="*/ 595063 h 840968"/>
                  <a:gd name="connsiteX34" fmla="*/ 3263462 w 9175098"/>
                  <a:gd name="connsiteY34" fmla="*/ 642360 h 840968"/>
                  <a:gd name="connsiteX35" fmla="*/ 3373821 w 9175098"/>
                  <a:gd name="connsiteY35" fmla="*/ 705422 h 840968"/>
                  <a:gd name="connsiteX36" fmla="*/ 3421117 w 9175098"/>
                  <a:gd name="connsiteY36" fmla="*/ 721187 h 840968"/>
                  <a:gd name="connsiteX37" fmla="*/ 3531476 w 9175098"/>
                  <a:gd name="connsiteY37" fmla="*/ 736953 h 840968"/>
                  <a:gd name="connsiteX38" fmla="*/ 3736428 w 9175098"/>
                  <a:gd name="connsiteY38" fmla="*/ 784249 h 840968"/>
                  <a:gd name="connsiteX39" fmla="*/ 3862552 w 9175098"/>
                  <a:gd name="connsiteY39" fmla="*/ 768484 h 840968"/>
                  <a:gd name="connsiteX40" fmla="*/ 3909848 w 9175098"/>
                  <a:gd name="connsiteY40" fmla="*/ 736953 h 840968"/>
                  <a:gd name="connsiteX41" fmla="*/ 3957145 w 9175098"/>
                  <a:gd name="connsiteY41" fmla="*/ 721187 h 840968"/>
                  <a:gd name="connsiteX42" fmla="*/ 3988676 w 9175098"/>
                  <a:gd name="connsiteY42" fmla="*/ 673891 h 840968"/>
                  <a:gd name="connsiteX43" fmla="*/ 4004441 w 9175098"/>
                  <a:gd name="connsiteY43" fmla="*/ 626594 h 840968"/>
                  <a:gd name="connsiteX44" fmla="*/ 4067503 w 9175098"/>
                  <a:gd name="connsiteY44" fmla="*/ 610829 h 840968"/>
                  <a:gd name="connsiteX45" fmla="*/ 4114800 w 9175098"/>
                  <a:gd name="connsiteY45" fmla="*/ 595063 h 840968"/>
                  <a:gd name="connsiteX46" fmla="*/ 4177862 w 9175098"/>
                  <a:gd name="connsiteY46" fmla="*/ 579298 h 840968"/>
                  <a:gd name="connsiteX47" fmla="*/ 4225159 w 9175098"/>
                  <a:gd name="connsiteY47" fmla="*/ 563532 h 840968"/>
                  <a:gd name="connsiteX48" fmla="*/ 4303986 w 9175098"/>
                  <a:gd name="connsiteY48" fmla="*/ 547767 h 840968"/>
                  <a:gd name="connsiteX49" fmla="*/ 4382814 w 9175098"/>
                  <a:gd name="connsiteY49" fmla="*/ 516236 h 840968"/>
                  <a:gd name="connsiteX50" fmla="*/ 4871545 w 9175098"/>
                  <a:gd name="connsiteY50" fmla="*/ 484705 h 840968"/>
                  <a:gd name="connsiteX51" fmla="*/ 4966138 w 9175098"/>
                  <a:gd name="connsiteY51" fmla="*/ 468939 h 840968"/>
                  <a:gd name="connsiteX52" fmla="*/ 5013434 w 9175098"/>
                  <a:gd name="connsiteY52" fmla="*/ 453174 h 840968"/>
                  <a:gd name="connsiteX53" fmla="*/ 5076497 w 9175098"/>
                  <a:gd name="connsiteY53" fmla="*/ 437408 h 840968"/>
                  <a:gd name="connsiteX54" fmla="*/ 5722883 w 9175098"/>
                  <a:gd name="connsiteY54" fmla="*/ 468939 h 840968"/>
                  <a:gd name="connsiteX55" fmla="*/ 6117021 w 9175098"/>
                  <a:gd name="connsiteY55" fmla="*/ 532001 h 840968"/>
                  <a:gd name="connsiteX56" fmla="*/ 6243145 w 9175098"/>
                  <a:gd name="connsiteY56" fmla="*/ 547767 h 840968"/>
                  <a:gd name="connsiteX57" fmla="*/ 6306207 w 9175098"/>
                  <a:gd name="connsiteY57" fmla="*/ 563532 h 840968"/>
                  <a:gd name="connsiteX58" fmla="*/ 6605752 w 9175098"/>
                  <a:gd name="connsiteY58" fmla="*/ 595063 h 840968"/>
                  <a:gd name="connsiteX59" fmla="*/ 6952593 w 9175098"/>
                  <a:gd name="connsiteY59" fmla="*/ 579298 h 840968"/>
                  <a:gd name="connsiteX60" fmla="*/ 7488621 w 9175098"/>
                  <a:gd name="connsiteY60" fmla="*/ 579298 h 840968"/>
                  <a:gd name="connsiteX61" fmla="*/ 7535917 w 9175098"/>
                  <a:gd name="connsiteY61" fmla="*/ 595063 h 840968"/>
                  <a:gd name="connsiteX62" fmla="*/ 7551683 w 9175098"/>
                  <a:gd name="connsiteY62" fmla="*/ 642360 h 840968"/>
                  <a:gd name="connsiteX63" fmla="*/ 7646276 w 9175098"/>
                  <a:gd name="connsiteY63" fmla="*/ 673891 h 840968"/>
                  <a:gd name="connsiteX64" fmla="*/ 7693572 w 9175098"/>
                  <a:gd name="connsiteY64" fmla="*/ 689656 h 840968"/>
                  <a:gd name="connsiteX65" fmla="*/ 7740869 w 9175098"/>
                  <a:gd name="connsiteY65" fmla="*/ 705422 h 840968"/>
                  <a:gd name="connsiteX66" fmla="*/ 7819697 w 9175098"/>
                  <a:gd name="connsiteY66" fmla="*/ 768484 h 840968"/>
                  <a:gd name="connsiteX67" fmla="*/ 8489347 w 9175098"/>
                  <a:gd name="connsiteY67" fmla="*/ 514068 h 840968"/>
                  <a:gd name="connsiteX68" fmla="*/ 8794125 w 9175098"/>
                  <a:gd name="connsiteY68" fmla="*/ 361752 h 840968"/>
                  <a:gd name="connsiteX69" fmla="*/ 9175098 w 9175098"/>
                  <a:gd name="connsiteY69" fmla="*/ 361751 h 840968"/>
                  <a:gd name="connsiteX0" fmla="*/ 0 w 9175098"/>
                  <a:gd name="connsiteY0" fmla="*/ 752718 h 784249"/>
                  <a:gd name="connsiteX1" fmla="*/ 0 w 9175098"/>
                  <a:gd name="connsiteY1" fmla="*/ 752718 h 784249"/>
                  <a:gd name="connsiteX2" fmla="*/ 157655 w 9175098"/>
                  <a:gd name="connsiteY2" fmla="*/ 721187 h 784249"/>
                  <a:gd name="connsiteX3" fmla="*/ 204952 w 9175098"/>
                  <a:gd name="connsiteY3" fmla="*/ 705422 h 784249"/>
                  <a:gd name="connsiteX4" fmla="*/ 252248 w 9175098"/>
                  <a:gd name="connsiteY4" fmla="*/ 673891 h 784249"/>
                  <a:gd name="connsiteX5" fmla="*/ 409903 w 9175098"/>
                  <a:gd name="connsiteY5" fmla="*/ 626594 h 784249"/>
                  <a:gd name="connsiteX6" fmla="*/ 457200 w 9175098"/>
                  <a:gd name="connsiteY6" fmla="*/ 595063 h 784249"/>
                  <a:gd name="connsiteX7" fmla="*/ 551793 w 9175098"/>
                  <a:gd name="connsiteY7" fmla="*/ 516236 h 784249"/>
                  <a:gd name="connsiteX8" fmla="*/ 599090 w 9175098"/>
                  <a:gd name="connsiteY8" fmla="*/ 500470 h 784249"/>
                  <a:gd name="connsiteX9" fmla="*/ 614855 w 9175098"/>
                  <a:gd name="connsiteY9" fmla="*/ 453174 h 784249"/>
                  <a:gd name="connsiteX10" fmla="*/ 709448 w 9175098"/>
                  <a:gd name="connsiteY10" fmla="*/ 390112 h 784249"/>
                  <a:gd name="connsiteX11" fmla="*/ 756745 w 9175098"/>
                  <a:gd name="connsiteY11" fmla="*/ 342815 h 784249"/>
                  <a:gd name="connsiteX12" fmla="*/ 804041 w 9175098"/>
                  <a:gd name="connsiteY12" fmla="*/ 311284 h 784249"/>
                  <a:gd name="connsiteX13" fmla="*/ 851338 w 9175098"/>
                  <a:gd name="connsiteY13" fmla="*/ 248222 h 784249"/>
                  <a:gd name="connsiteX14" fmla="*/ 914400 w 9175098"/>
                  <a:gd name="connsiteY14" fmla="*/ 232456 h 784249"/>
                  <a:gd name="connsiteX15" fmla="*/ 961697 w 9175098"/>
                  <a:gd name="connsiteY15" fmla="*/ 200925 h 784249"/>
                  <a:gd name="connsiteX16" fmla="*/ 1024759 w 9175098"/>
                  <a:gd name="connsiteY16" fmla="*/ 185160 h 784249"/>
                  <a:gd name="connsiteX17" fmla="*/ 1056290 w 9175098"/>
                  <a:gd name="connsiteY17" fmla="*/ 137863 h 784249"/>
                  <a:gd name="connsiteX18" fmla="*/ 1103586 w 9175098"/>
                  <a:gd name="connsiteY18" fmla="*/ 122098 h 784249"/>
                  <a:gd name="connsiteX19" fmla="*/ 1245476 w 9175098"/>
                  <a:gd name="connsiteY19" fmla="*/ 106332 h 784249"/>
                  <a:gd name="connsiteX20" fmla="*/ 2049517 w 9175098"/>
                  <a:gd name="connsiteY20" fmla="*/ 90567 h 784249"/>
                  <a:gd name="connsiteX21" fmla="*/ 2144110 w 9175098"/>
                  <a:gd name="connsiteY21" fmla="*/ 122098 h 784249"/>
                  <a:gd name="connsiteX22" fmla="*/ 2270234 w 9175098"/>
                  <a:gd name="connsiteY22" fmla="*/ 169394 h 784249"/>
                  <a:gd name="connsiteX23" fmla="*/ 2412124 w 9175098"/>
                  <a:gd name="connsiteY23" fmla="*/ 216691 h 784249"/>
                  <a:gd name="connsiteX24" fmla="*/ 2459421 w 9175098"/>
                  <a:gd name="connsiteY24" fmla="*/ 248222 h 784249"/>
                  <a:gd name="connsiteX25" fmla="*/ 2554014 w 9175098"/>
                  <a:gd name="connsiteY25" fmla="*/ 279753 h 784249"/>
                  <a:gd name="connsiteX26" fmla="*/ 2617076 w 9175098"/>
                  <a:gd name="connsiteY26" fmla="*/ 327049 h 784249"/>
                  <a:gd name="connsiteX27" fmla="*/ 2695903 w 9175098"/>
                  <a:gd name="connsiteY27" fmla="*/ 390112 h 784249"/>
                  <a:gd name="connsiteX28" fmla="*/ 2853559 w 9175098"/>
                  <a:gd name="connsiteY28" fmla="*/ 405877 h 784249"/>
                  <a:gd name="connsiteX29" fmla="*/ 2948152 w 9175098"/>
                  <a:gd name="connsiteY29" fmla="*/ 468939 h 784249"/>
                  <a:gd name="connsiteX30" fmla="*/ 3058510 w 9175098"/>
                  <a:gd name="connsiteY30" fmla="*/ 516236 h 784249"/>
                  <a:gd name="connsiteX31" fmla="*/ 3105807 w 9175098"/>
                  <a:gd name="connsiteY31" fmla="*/ 532001 h 784249"/>
                  <a:gd name="connsiteX32" fmla="*/ 3121572 w 9175098"/>
                  <a:gd name="connsiteY32" fmla="*/ 579298 h 784249"/>
                  <a:gd name="connsiteX33" fmla="*/ 3168869 w 9175098"/>
                  <a:gd name="connsiteY33" fmla="*/ 595063 h 784249"/>
                  <a:gd name="connsiteX34" fmla="*/ 3263462 w 9175098"/>
                  <a:gd name="connsiteY34" fmla="*/ 642360 h 784249"/>
                  <a:gd name="connsiteX35" fmla="*/ 3373821 w 9175098"/>
                  <a:gd name="connsiteY35" fmla="*/ 705422 h 784249"/>
                  <a:gd name="connsiteX36" fmla="*/ 3421117 w 9175098"/>
                  <a:gd name="connsiteY36" fmla="*/ 721187 h 784249"/>
                  <a:gd name="connsiteX37" fmla="*/ 3531476 w 9175098"/>
                  <a:gd name="connsiteY37" fmla="*/ 736953 h 784249"/>
                  <a:gd name="connsiteX38" fmla="*/ 3736428 w 9175098"/>
                  <a:gd name="connsiteY38" fmla="*/ 784249 h 784249"/>
                  <a:gd name="connsiteX39" fmla="*/ 3862552 w 9175098"/>
                  <a:gd name="connsiteY39" fmla="*/ 768484 h 784249"/>
                  <a:gd name="connsiteX40" fmla="*/ 3909848 w 9175098"/>
                  <a:gd name="connsiteY40" fmla="*/ 736953 h 784249"/>
                  <a:gd name="connsiteX41" fmla="*/ 3957145 w 9175098"/>
                  <a:gd name="connsiteY41" fmla="*/ 721187 h 784249"/>
                  <a:gd name="connsiteX42" fmla="*/ 3988676 w 9175098"/>
                  <a:gd name="connsiteY42" fmla="*/ 673891 h 784249"/>
                  <a:gd name="connsiteX43" fmla="*/ 4004441 w 9175098"/>
                  <a:gd name="connsiteY43" fmla="*/ 626594 h 784249"/>
                  <a:gd name="connsiteX44" fmla="*/ 4067503 w 9175098"/>
                  <a:gd name="connsiteY44" fmla="*/ 610829 h 784249"/>
                  <a:gd name="connsiteX45" fmla="*/ 4114800 w 9175098"/>
                  <a:gd name="connsiteY45" fmla="*/ 595063 h 784249"/>
                  <a:gd name="connsiteX46" fmla="*/ 4177862 w 9175098"/>
                  <a:gd name="connsiteY46" fmla="*/ 579298 h 784249"/>
                  <a:gd name="connsiteX47" fmla="*/ 4225159 w 9175098"/>
                  <a:gd name="connsiteY47" fmla="*/ 563532 h 784249"/>
                  <a:gd name="connsiteX48" fmla="*/ 4303986 w 9175098"/>
                  <a:gd name="connsiteY48" fmla="*/ 547767 h 784249"/>
                  <a:gd name="connsiteX49" fmla="*/ 4382814 w 9175098"/>
                  <a:gd name="connsiteY49" fmla="*/ 516236 h 784249"/>
                  <a:gd name="connsiteX50" fmla="*/ 4871545 w 9175098"/>
                  <a:gd name="connsiteY50" fmla="*/ 484705 h 784249"/>
                  <a:gd name="connsiteX51" fmla="*/ 4966138 w 9175098"/>
                  <a:gd name="connsiteY51" fmla="*/ 468939 h 784249"/>
                  <a:gd name="connsiteX52" fmla="*/ 5013434 w 9175098"/>
                  <a:gd name="connsiteY52" fmla="*/ 453174 h 784249"/>
                  <a:gd name="connsiteX53" fmla="*/ 5076497 w 9175098"/>
                  <a:gd name="connsiteY53" fmla="*/ 437408 h 784249"/>
                  <a:gd name="connsiteX54" fmla="*/ 5722883 w 9175098"/>
                  <a:gd name="connsiteY54" fmla="*/ 468939 h 784249"/>
                  <a:gd name="connsiteX55" fmla="*/ 6117021 w 9175098"/>
                  <a:gd name="connsiteY55" fmla="*/ 532001 h 784249"/>
                  <a:gd name="connsiteX56" fmla="*/ 6243145 w 9175098"/>
                  <a:gd name="connsiteY56" fmla="*/ 547767 h 784249"/>
                  <a:gd name="connsiteX57" fmla="*/ 6306207 w 9175098"/>
                  <a:gd name="connsiteY57" fmla="*/ 563532 h 784249"/>
                  <a:gd name="connsiteX58" fmla="*/ 6605752 w 9175098"/>
                  <a:gd name="connsiteY58" fmla="*/ 595063 h 784249"/>
                  <a:gd name="connsiteX59" fmla="*/ 6952593 w 9175098"/>
                  <a:gd name="connsiteY59" fmla="*/ 579298 h 784249"/>
                  <a:gd name="connsiteX60" fmla="*/ 7488621 w 9175098"/>
                  <a:gd name="connsiteY60" fmla="*/ 579298 h 784249"/>
                  <a:gd name="connsiteX61" fmla="*/ 7535917 w 9175098"/>
                  <a:gd name="connsiteY61" fmla="*/ 595063 h 784249"/>
                  <a:gd name="connsiteX62" fmla="*/ 7551683 w 9175098"/>
                  <a:gd name="connsiteY62" fmla="*/ 642360 h 784249"/>
                  <a:gd name="connsiteX63" fmla="*/ 7646276 w 9175098"/>
                  <a:gd name="connsiteY63" fmla="*/ 673891 h 784249"/>
                  <a:gd name="connsiteX64" fmla="*/ 7693572 w 9175098"/>
                  <a:gd name="connsiteY64" fmla="*/ 689656 h 784249"/>
                  <a:gd name="connsiteX65" fmla="*/ 7740869 w 9175098"/>
                  <a:gd name="connsiteY65" fmla="*/ 705422 h 784249"/>
                  <a:gd name="connsiteX66" fmla="*/ 8489347 w 9175098"/>
                  <a:gd name="connsiteY66" fmla="*/ 514068 h 784249"/>
                  <a:gd name="connsiteX67" fmla="*/ 8794125 w 9175098"/>
                  <a:gd name="connsiteY67" fmla="*/ 361752 h 784249"/>
                  <a:gd name="connsiteX68" fmla="*/ 9175098 w 9175098"/>
                  <a:gd name="connsiteY68" fmla="*/ 361751 h 784249"/>
                  <a:gd name="connsiteX0" fmla="*/ 0 w 9175098"/>
                  <a:gd name="connsiteY0" fmla="*/ 752718 h 784249"/>
                  <a:gd name="connsiteX1" fmla="*/ 0 w 9175098"/>
                  <a:gd name="connsiteY1" fmla="*/ 752718 h 784249"/>
                  <a:gd name="connsiteX2" fmla="*/ 157655 w 9175098"/>
                  <a:gd name="connsiteY2" fmla="*/ 721187 h 784249"/>
                  <a:gd name="connsiteX3" fmla="*/ 204952 w 9175098"/>
                  <a:gd name="connsiteY3" fmla="*/ 705422 h 784249"/>
                  <a:gd name="connsiteX4" fmla="*/ 252248 w 9175098"/>
                  <a:gd name="connsiteY4" fmla="*/ 673891 h 784249"/>
                  <a:gd name="connsiteX5" fmla="*/ 409903 w 9175098"/>
                  <a:gd name="connsiteY5" fmla="*/ 626594 h 784249"/>
                  <a:gd name="connsiteX6" fmla="*/ 457200 w 9175098"/>
                  <a:gd name="connsiteY6" fmla="*/ 595063 h 784249"/>
                  <a:gd name="connsiteX7" fmla="*/ 551793 w 9175098"/>
                  <a:gd name="connsiteY7" fmla="*/ 516236 h 784249"/>
                  <a:gd name="connsiteX8" fmla="*/ 599090 w 9175098"/>
                  <a:gd name="connsiteY8" fmla="*/ 500470 h 784249"/>
                  <a:gd name="connsiteX9" fmla="*/ 614855 w 9175098"/>
                  <a:gd name="connsiteY9" fmla="*/ 453174 h 784249"/>
                  <a:gd name="connsiteX10" fmla="*/ 709448 w 9175098"/>
                  <a:gd name="connsiteY10" fmla="*/ 390112 h 784249"/>
                  <a:gd name="connsiteX11" fmla="*/ 756745 w 9175098"/>
                  <a:gd name="connsiteY11" fmla="*/ 342815 h 784249"/>
                  <a:gd name="connsiteX12" fmla="*/ 804041 w 9175098"/>
                  <a:gd name="connsiteY12" fmla="*/ 311284 h 784249"/>
                  <a:gd name="connsiteX13" fmla="*/ 851338 w 9175098"/>
                  <a:gd name="connsiteY13" fmla="*/ 248222 h 784249"/>
                  <a:gd name="connsiteX14" fmla="*/ 914400 w 9175098"/>
                  <a:gd name="connsiteY14" fmla="*/ 232456 h 784249"/>
                  <a:gd name="connsiteX15" fmla="*/ 961697 w 9175098"/>
                  <a:gd name="connsiteY15" fmla="*/ 200925 h 784249"/>
                  <a:gd name="connsiteX16" fmla="*/ 1024759 w 9175098"/>
                  <a:gd name="connsiteY16" fmla="*/ 185160 h 784249"/>
                  <a:gd name="connsiteX17" fmla="*/ 1056290 w 9175098"/>
                  <a:gd name="connsiteY17" fmla="*/ 137863 h 784249"/>
                  <a:gd name="connsiteX18" fmla="*/ 1103586 w 9175098"/>
                  <a:gd name="connsiteY18" fmla="*/ 122098 h 784249"/>
                  <a:gd name="connsiteX19" fmla="*/ 1245476 w 9175098"/>
                  <a:gd name="connsiteY19" fmla="*/ 106332 h 784249"/>
                  <a:gd name="connsiteX20" fmla="*/ 2049517 w 9175098"/>
                  <a:gd name="connsiteY20" fmla="*/ 90567 h 784249"/>
                  <a:gd name="connsiteX21" fmla="*/ 2144110 w 9175098"/>
                  <a:gd name="connsiteY21" fmla="*/ 122098 h 784249"/>
                  <a:gd name="connsiteX22" fmla="*/ 2270234 w 9175098"/>
                  <a:gd name="connsiteY22" fmla="*/ 169394 h 784249"/>
                  <a:gd name="connsiteX23" fmla="*/ 2412124 w 9175098"/>
                  <a:gd name="connsiteY23" fmla="*/ 216691 h 784249"/>
                  <a:gd name="connsiteX24" fmla="*/ 2459421 w 9175098"/>
                  <a:gd name="connsiteY24" fmla="*/ 248222 h 784249"/>
                  <a:gd name="connsiteX25" fmla="*/ 2554014 w 9175098"/>
                  <a:gd name="connsiteY25" fmla="*/ 279753 h 784249"/>
                  <a:gd name="connsiteX26" fmla="*/ 2617076 w 9175098"/>
                  <a:gd name="connsiteY26" fmla="*/ 327049 h 784249"/>
                  <a:gd name="connsiteX27" fmla="*/ 2695903 w 9175098"/>
                  <a:gd name="connsiteY27" fmla="*/ 390112 h 784249"/>
                  <a:gd name="connsiteX28" fmla="*/ 2853559 w 9175098"/>
                  <a:gd name="connsiteY28" fmla="*/ 405877 h 784249"/>
                  <a:gd name="connsiteX29" fmla="*/ 2948152 w 9175098"/>
                  <a:gd name="connsiteY29" fmla="*/ 468939 h 784249"/>
                  <a:gd name="connsiteX30" fmla="*/ 3058510 w 9175098"/>
                  <a:gd name="connsiteY30" fmla="*/ 516236 h 784249"/>
                  <a:gd name="connsiteX31" fmla="*/ 3105807 w 9175098"/>
                  <a:gd name="connsiteY31" fmla="*/ 532001 h 784249"/>
                  <a:gd name="connsiteX32" fmla="*/ 3121572 w 9175098"/>
                  <a:gd name="connsiteY32" fmla="*/ 579298 h 784249"/>
                  <a:gd name="connsiteX33" fmla="*/ 3168869 w 9175098"/>
                  <a:gd name="connsiteY33" fmla="*/ 595063 h 784249"/>
                  <a:gd name="connsiteX34" fmla="*/ 3263462 w 9175098"/>
                  <a:gd name="connsiteY34" fmla="*/ 642360 h 784249"/>
                  <a:gd name="connsiteX35" fmla="*/ 3373821 w 9175098"/>
                  <a:gd name="connsiteY35" fmla="*/ 705422 h 784249"/>
                  <a:gd name="connsiteX36" fmla="*/ 3421117 w 9175098"/>
                  <a:gd name="connsiteY36" fmla="*/ 721187 h 784249"/>
                  <a:gd name="connsiteX37" fmla="*/ 3531476 w 9175098"/>
                  <a:gd name="connsiteY37" fmla="*/ 736953 h 784249"/>
                  <a:gd name="connsiteX38" fmla="*/ 3736428 w 9175098"/>
                  <a:gd name="connsiteY38" fmla="*/ 784249 h 784249"/>
                  <a:gd name="connsiteX39" fmla="*/ 3862552 w 9175098"/>
                  <a:gd name="connsiteY39" fmla="*/ 768484 h 784249"/>
                  <a:gd name="connsiteX40" fmla="*/ 3909848 w 9175098"/>
                  <a:gd name="connsiteY40" fmla="*/ 736953 h 784249"/>
                  <a:gd name="connsiteX41" fmla="*/ 3957145 w 9175098"/>
                  <a:gd name="connsiteY41" fmla="*/ 721187 h 784249"/>
                  <a:gd name="connsiteX42" fmla="*/ 3988676 w 9175098"/>
                  <a:gd name="connsiteY42" fmla="*/ 673891 h 784249"/>
                  <a:gd name="connsiteX43" fmla="*/ 4004441 w 9175098"/>
                  <a:gd name="connsiteY43" fmla="*/ 626594 h 784249"/>
                  <a:gd name="connsiteX44" fmla="*/ 4067503 w 9175098"/>
                  <a:gd name="connsiteY44" fmla="*/ 610829 h 784249"/>
                  <a:gd name="connsiteX45" fmla="*/ 4114800 w 9175098"/>
                  <a:gd name="connsiteY45" fmla="*/ 595063 h 784249"/>
                  <a:gd name="connsiteX46" fmla="*/ 4177862 w 9175098"/>
                  <a:gd name="connsiteY46" fmla="*/ 579298 h 784249"/>
                  <a:gd name="connsiteX47" fmla="*/ 4225159 w 9175098"/>
                  <a:gd name="connsiteY47" fmla="*/ 563532 h 784249"/>
                  <a:gd name="connsiteX48" fmla="*/ 4303986 w 9175098"/>
                  <a:gd name="connsiteY48" fmla="*/ 547767 h 784249"/>
                  <a:gd name="connsiteX49" fmla="*/ 4382814 w 9175098"/>
                  <a:gd name="connsiteY49" fmla="*/ 516236 h 784249"/>
                  <a:gd name="connsiteX50" fmla="*/ 4871545 w 9175098"/>
                  <a:gd name="connsiteY50" fmla="*/ 484705 h 784249"/>
                  <a:gd name="connsiteX51" fmla="*/ 4966138 w 9175098"/>
                  <a:gd name="connsiteY51" fmla="*/ 468939 h 784249"/>
                  <a:gd name="connsiteX52" fmla="*/ 5013434 w 9175098"/>
                  <a:gd name="connsiteY52" fmla="*/ 453174 h 784249"/>
                  <a:gd name="connsiteX53" fmla="*/ 5076497 w 9175098"/>
                  <a:gd name="connsiteY53" fmla="*/ 437408 h 784249"/>
                  <a:gd name="connsiteX54" fmla="*/ 5722883 w 9175098"/>
                  <a:gd name="connsiteY54" fmla="*/ 468939 h 784249"/>
                  <a:gd name="connsiteX55" fmla="*/ 6117021 w 9175098"/>
                  <a:gd name="connsiteY55" fmla="*/ 532001 h 784249"/>
                  <a:gd name="connsiteX56" fmla="*/ 6243145 w 9175098"/>
                  <a:gd name="connsiteY56" fmla="*/ 547767 h 784249"/>
                  <a:gd name="connsiteX57" fmla="*/ 6306207 w 9175098"/>
                  <a:gd name="connsiteY57" fmla="*/ 563532 h 784249"/>
                  <a:gd name="connsiteX58" fmla="*/ 6605752 w 9175098"/>
                  <a:gd name="connsiteY58" fmla="*/ 595063 h 784249"/>
                  <a:gd name="connsiteX59" fmla="*/ 6952593 w 9175098"/>
                  <a:gd name="connsiteY59" fmla="*/ 579298 h 784249"/>
                  <a:gd name="connsiteX60" fmla="*/ 7488621 w 9175098"/>
                  <a:gd name="connsiteY60" fmla="*/ 579298 h 784249"/>
                  <a:gd name="connsiteX61" fmla="*/ 7535917 w 9175098"/>
                  <a:gd name="connsiteY61" fmla="*/ 595063 h 784249"/>
                  <a:gd name="connsiteX62" fmla="*/ 7551683 w 9175098"/>
                  <a:gd name="connsiteY62" fmla="*/ 642360 h 784249"/>
                  <a:gd name="connsiteX63" fmla="*/ 7646276 w 9175098"/>
                  <a:gd name="connsiteY63" fmla="*/ 673891 h 784249"/>
                  <a:gd name="connsiteX64" fmla="*/ 7693572 w 9175098"/>
                  <a:gd name="connsiteY64" fmla="*/ 689656 h 784249"/>
                  <a:gd name="connsiteX65" fmla="*/ 8032179 w 9175098"/>
                  <a:gd name="connsiteY65" fmla="*/ 590229 h 784249"/>
                  <a:gd name="connsiteX66" fmla="*/ 8489347 w 9175098"/>
                  <a:gd name="connsiteY66" fmla="*/ 514068 h 784249"/>
                  <a:gd name="connsiteX67" fmla="*/ 8794125 w 9175098"/>
                  <a:gd name="connsiteY67" fmla="*/ 361752 h 784249"/>
                  <a:gd name="connsiteX68" fmla="*/ 9175098 w 9175098"/>
                  <a:gd name="connsiteY68" fmla="*/ 361751 h 78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175098" h="784249">
                    <a:moveTo>
                      <a:pt x="0" y="752718"/>
                    </a:moveTo>
                    <a:lnTo>
                      <a:pt x="0" y="752718"/>
                    </a:lnTo>
                    <a:cubicBezTo>
                      <a:pt x="52552" y="742208"/>
                      <a:pt x="105435" y="733238"/>
                      <a:pt x="157655" y="721187"/>
                    </a:cubicBezTo>
                    <a:cubicBezTo>
                      <a:pt x="173848" y="717450"/>
                      <a:pt x="190088" y="712854"/>
                      <a:pt x="204952" y="705422"/>
                    </a:cubicBezTo>
                    <a:cubicBezTo>
                      <a:pt x="221899" y="696948"/>
                      <a:pt x="234933" y="681586"/>
                      <a:pt x="252248" y="673891"/>
                    </a:cubicBezTo>
                    <a:cubicBezTo>
                      <a:pt x="301594" y="651959"/>
                      <a:pt x="357495" y="639696"/>
                      <a:pt x="409903" y="626594"/>
                    </a:cubicBezTo>
                    <a:cubicBezTo>
                      <a:pt x="425669" y="616084"/>
                      <a:pt x="442644" y="607193"/>
                      <a:pt x="457200" y="595063"/>
                    </a:cubicBezTo>
                    <a:cubicBezTo>
                      <a:pt x="509499" y="551481"/>
                      <a:pt x="493081" y="545592"/>
                      <a:pt x="551793" y="516236"/>
                    </a:cubicBezTo>
                    <a:cubicBezTo>
                      <a:pt x="566657" y="508804"/>
                      <a:pt x="583324" y="505725"/>
                      <a:pt x="599090" y="500470"/>
                    </a:cubicBezTo>
                    <a:cubicBezTo>
                      <a:pt x="604345" y="484705"/>
                      <a:pt x="603104" y="464925"/>
                      <a:pt x="614855" y="453174"/>
                    </a:cubicBezTo>
                    <a:cubicBezTo>
                      <a:pt x="641651" y="426378"/>
                      <a:pt x="682652" y="416908"/>
                      <a:pt x="709448" y="390112"/>
                    </a:cubicBezTo>
                    <a:cubicBezTo>
                      <a:pt x="725214" y="374346"/>
                      <a:pt x="739617" y="357089"/>
                      <a:pt x="756745" y="342815"/>
                    </a:cubicBezTo>
                    <a:cubicBezTo>
                      <a:pt x="771301" y="330685"/>
                      <a:pt x="790643" y="324682"/>
                      <a:pt x="804041" y="311284"/>
                    </a:cubicBezTo>
                    <a:cubicBezTo>
                      <a:pt x="822621" y="292704"/>
                      <a:pt x="829956" y="263495"/>
                      <a:pt x="851338" y="248222"/>
                    </a:cubicBezTo>
                    <a:cubicBezTo>
                      <a:pt x="868970" y="235628"/>
                      <a:pt x="893379" y="237711"/>
                      <a:pt x="914400" y="232456"/>
                    </a:cubicBezTo>
                    <a:cubicBezTo>
                      <a:pt x="930166" y="221946"/>
                      <a:pt x="944281" y="208389"/>
                      <a:pt x="961697" y="200925"/>
                    </a:cubicBezTo>
                    <a:cubicBezTo>
                      <a:pt x="981613" y="192390"/>
                      <a:pt x="1006730" y="197179"/>
                      <a:pt x="1024759" y="185160"/>
                    </a:cubicBezTo>
                    <a:cubicBezTo>
                      <a:pt x="1040525" y="174650"/>
                      <a:pt x="1041494" y="149700"/>
                      <a:pt x="1056290" y="137863"/>
                    </a:cubicBezTo>
                    <a:cubicBezTo>
                      <a:pt x="1069267" y="127482"/>
                      <a:pt x="1087194" y="124830"/>
                      <a:pt x="1103586" y="122098"/>
                    </a:cubicBezTo>
                    <a:cubicBezTo>
                      <a:pt x="1150526" y="114275"/>
                      <a:pt x="1198179" y="111587"/>
                      <a:pt x="1245476" y="106332"/>
                    </a:cubicBezTo>
                    <a:cubicBezTo>
                      <a:pt x="1564472" y="0"/>
                      <a:pt x="1306841" y="74063"/>
                      <a:pt x="2049517" y="90567"/>
                    </a:cubicBezTo>
                    <a:cubicBezTo>
                      <a:pt x="2081048" y="101077"/>
                      <a:pt x="2113251" y="109754"/>
                      <a:pt x="2144110" y="122098"/>
                    </a:cubicBezTo>
                    <a:cubicBezTo>
                      <a:pt x="2185763" y="138759"/>
                      <a:pt x="2226980" y="157036"/>
                      <a:pt x="2270234" y="169394"/>
                    </a:cubicBezTo>
                    <a:cubicBezTo>
                      <a:pt x="2340483" y="189465"/>
                      <a:pt x="2339651" y="180455"/>
                      <a:pt x="2412124" y="216691"/>
                    </a:cubicBezTo>
                    <a:cubicBezTo>
                      <a:pt x="2429072" y="225165"/>
                      <a:pt x="2442106" y="240527"/>
                      <a:pt x="2459421" y="248222"/>
                    </a:cubicBezTo>
                    <a:cubicBezTo>
                      <a:pt x="2489793" y="261721"/>
                      <a:pt x="2554014" y="279753"/>
                      <a:pt x="2554014" y="279753"/>
                    </a:cubicBezTo>
                    <a:cubicBezTo>
                      <a:pt x="2575035" y="295518"/>
                      <a:pt x="2596890" y="310228"/>
                      <a:pt x="2617076" y="327049"/>
                    </a:cubicBezTo>
                    <a:cubicBezTo>
                      <a:pt x="2640574" y="346631"/>
                      <a:pt x="2663557" y="382648"/>
                      <a:pt x="2695903" y="390112"/>
                    </a:cubicBezTo>
                    <a:cubicBezTo>
                      <a:pt x="2747365" y="401988"/>
                      <a:pt x="2801007" y="400622"/>
                      <a:pt x="2853559" y="405877"/>
                    </a:cubicBezTo>
                    <a:cubicBezTo>
                      <a:pt x="2885090" y="426898"/>
                      <a:pt x="2912201" y="456955"/>
                      <a:pt x="2948152" y="468939"/>
                    </a:cubicBezTo>
                    <a:cubicBezTo>
                      <a:pt x="3059082" y="505917"/>
                      <a:pt x="2922122" y="457785"/>
                      <a:pt x="3058510" y="516236"/>
                    </a:cubicBezTo>
                    <a:cubicBezTo>
                      <a:pt x="3073785" y="522782"/>
                      <a:pt x="3090041" y="526746"/>
                      <a:pt x="3105807" y="532001"/>
                    </a:cubicBezTo>
                    <a:cubicBezTo>
                      <a:pt x="3111062" y="547767"/>
                      <a:pt x="3109821" y="567547"/>
                      <a:pt x="3121572" y="579298"/>
                    </a:cubicBezTo>
                    <a:cubicBezTo>
                      <a:pt x="3133323" y="591049"/>
                      <a:pt x="3154005" y="587631"/>
                      <a:pt x="3168869" y="595063"/>
                    </a:cubicBezTo>
                    <a:cubicBezTo>
                      <a:pt x="3291125" y="656190"/>
                      <a:pt x="3144572" y="602729"/>
                      <a:pt x="3263462" y="642360"/>
                    </a:cubicBezTo>
                    <a:cubicBezTo>
                      <a:pt x="3312612" y="716084"/>
                      <a:pt x="3272517" y="680096"/>
                      <a:pt x="3373821" y="705422"/>
                    </a:cubicBezTo>
                    <a:cubicBezTo>
                      <a:pt x="3389943" y="709452"/>
                      <a:pt x="3404822" y="717928"/>
                      <a:pt x="3421117" y="721187"/>
                    </a:cubicBezTo>
                    <a:cubicBezTo>
                      <a:pt x="3457555" y="728475"/>
                      <a:pt x="3494882" y="730495"/>
                      <a:pt x="3531476" y="736953"/>
                    </a:cubicBezTo>
                    <a:cubicBezTo>
                      <a:pt x="3679333" y="763046"/>
                      <a:pt x="3646380" y="754234"/>
                      <a:pt x="3736428" y="784249"/>
                    </a:cubicBezTo>
                    <a:cubicBezTo>
                      <a:pt x="3778469" y="778994"/>
                      <a:pt x="3821676" y="779632"/>
                      <a:pt x="3862552" y="768484"/>
                    </a:cubicBezTo>
                    <a:cubicBezTo>
                      <a:pt x="3880832" y="763499"/>
                      <a:pt x="3892901" y="745427"/>
                      <a:pt x="3909848" y="736953"/>
                    </a:cubicBezTo>
                    <a:cubicBezTo>
                      <a:pt x="3924712" y="729521"/>
                      <a:pt x="3941379" y="726442"/>
                      <a:pt x="3957145" y="721187"/>
                    </a:cubicBezTo>
                    <a:cubicBezTo>
                      <a:pt x="3967655" y="705422"/>
                      <a:pt x="3980202" y="690838"/>
                      <a:pt x="3988676" y="673891"/>
                    </a:cubicBezTo>
                    <a:cubicBezTo>
                      <a:pt x="3996108" y="659027"/>
                      <a:pt x="3991464" y="636975"/>
                      <a:pt x="4004441" y="626594"/>
                    </a:cubicBezTo>
                    <a:cubicBezTo>
                      <a:pt x="4021360" y="613058"/>
                      <a:pt x="4046669" y="616782"/>
                      <a:pt x="4067503" y="610829"/>
                    </a:cubicBezTo>
                    <a:cubicBezTo>
                      <a:pt x="4083482" y="606264"/>
                      <a:pt x="4098821" y="599628"/>
                      <a:pt x="4114800" y="595063"/>
                    </a:cubicBezTo>
                    <a:cubicBezTo>
                      <a:pt x="4135634" y="589110"/>
                      <a:pt x="4157028" y="585251"/>
                      <a:pt x="4177862" y="579298"/>
                    </a:cubicBezTo>
                    <a:cubicBezTo>
                      <a:pt x="4193841" y="574733"/>
                      <a:pt x="4209037" y="567563"/>
                      <a:pt x="4225159" y="563532"/>
                    </a:cubicBezTo>
                    <a:cubicBezTo>
                      <a:pt x="4251155" y="557033"/>
                      <a:pt x="4277710" y="553022"/>
                      <a:pt x="4303986" y="547767"/>
                    </a:cubicBezTo>
                    <a:cubicBezTo>
                      <a:pt x="4330262" y="537257"/>
                      <a:pt x="4355966" y="525185"/>
                      <a:pt x="4382814" y="516236"/>
                    </a:cubicBezTo>
                    <a:cubicBezTo>
                      <a:pt x="4527150" y="468124"/>
                      <a:pt x="4794289" y="487566"/>
                      <a:pt x="4871545" y="484705"/>
                    </a:cubicBezTo>
                    <a:cubicBezTo>
                      <a:pt x="4903076" y="479450"/>
                      <a:pt x="4934933" y="475873"/>
                      <a:pt x="4966138" y="468939"/>
                    </a:cubicBezTo>
                    <a:cubicBezTo>
                      <a:pt x="4982360" y="465334"/>
                      <a:pt x="4997455" y="457739"/>
                      <a:pt x="5013434" y="453174"/>
                    </a:cubicBezTo>
                    <a:cubicBezTo>
                      <a:pt x="5034268" y="447221"/>
                      <a:pt x="5055476" y="442663"/>
                      <a:pt x="5076497" y="437408"/>
                    </a:cubicBezTo>
                    <a:cubicBezTo>
                      <a:pt x="5413972" y="448295"/>
                      <a:pt x="5469156" y="439089"/>
                      <a:pt x="5722883" y="468939"/>
                    </a:cubicBezTo>
                    <a:cubicBezTo>
                      <a:pt x="5927672" y="493032"/>
                      <a:pt x="5797886" y="492108"/>
                      <a:pt x="6117021" y="532001"/>
                    </a:cubicBezTo>
                    <a:cubicBezTo>
                      <a:pt x="6159062" y="537256"/>
                      <a:pt x="6201353" y="540802"/>
                      <a:pt x="6243145" y="547767"/>
                    </a:cubicBezTo>
                    <a:cubicBezTo>
                      <a:pt x="6264518" y="551329"/>
                      <a:pt x="6284791" y="560237"/>
                      <a:pt x="6306207" y="563532"/>
                    </a:cubicBezTo>
                    <a:cubicBezTo>
                      <a:pt x="6346338" y="569706"/>
                      <a:pt x="6571935" y="591681"/>
                      <a:pt x="6605752" y="595063"/>
                    </a:cubicBezTo>
                    <a:lnTo>
                      <a:pt x="6952593" y="579298"/>
                    </a:lnTo>
                    <a:cubicBezTo>
                      <a:pt x="7405877" y="560797"/>
                      <a:pt x="7240194" y="543807"/>
                      <a:pt x="7488621" y="579298"/>
                    </a:cubicBezTo>
                    <a:cubicBezTo>
                      <a:pt x="7504386" y="584553"/>
                      <a:pt x="7524166" y="583312"/>
                      <a:pt x="7535917" y="595063"/>
                    </a:cubicBezTo>
                    <a:cubicBezTo>
                      <a:pt x="7547668" y="606814"/>
                      <a:pt x="7538160" y="632701"/>
                      <a:pt x="7551683" y="642360"/>
                    </a:cubicBezTo>
                    <a:cubicBezTo>
                      <a:pt x="7578729" y="661678"/>
                      <a:pt x="7614745" y="663381"/>
                      <a:pt x="7646276" y="673891"/>
                    </a:cubicBezTo>
                    <a:cubicBezTo>
                      <a:pt x="7662041" y="679146"/>
                      <a:pt x="7629255" y="703600"/>
                      <a:pt x="7693572" y="689656"/>
                    </a:cubicBezTo>
                    <a:cubicBezTo>
                      <a:pt x="7757889" y="675712"/>
                      <a:pt x="7919310" y="623371"/>
                      <a:pt x="8032179" y="590229"/>
                    </a:cubicBezTo>
                    <a:cubicBezTo>
                      <a:pt x="8164808" y="560964"/>
                      <a:pt x="8313804" y="571346"/>
                      <a:pt x="8489347" y="514068"/>
                    </a:cubicBezTo>
                    <a:lnTo>
                      <a:pt x="8794125" y="361752"/>
                    </a:lnTo>
                    <a:lnTo>
                      <a:pt x="9175098" y="361751"/>
                    </a:lnTo>
                  </a:path>
                </a:pathLst>
              </a:custGeom>
              <a:ln w="152400">
                <a:solidFill>
                  <a:srgbClr val="FFFF00"/>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p>
            </p:txBody>
          </p:sp>
        </p:grpSp>
        <p:grpSp>
          <p:nvGrpSpPr>
            <p:cNvPr id="10" name="Group 15"/>
            <p:cNvGrpSpPr/>
            <p:nvPr/>
          </p:nvGrpSpPr>
          <p:grpSpPr>
            <a:xfrm>
              <a:off x="34260" y="405825"/>
              <a:ext cx="9042112" cy="584775"/>
              <a:chOff x="34260" y="405825"/>
              <a:chExt cx="9042112" cy="584775"/>
            </a:xfrm>
          </p:grpSpPr>
          <p:sp>
            <p:nvSpPr>
              <p:cNvPr id="11" name="TextBox 2"/>
              <p:cNvSpPr txBox="1">
                <a:spLocks noChangeArrowheads="1"/>
              </p:cNvSpPr>
              <p:nvPr/>
            </p:nvSpPr>
            <p:spPr bwMode="auto">
              <a:xfrm>
                <a:off x="34260" y="405825"/>
                <a:ext cx="1184940" cy="584775"/>
              </a:xfrm>
              <a:prstGeom prst="rect">
                <a:avLst/>
              </a:prstGeom>
              <a:noFill/>
              <a:ln w="9525">
                <a:noFill/>
                <a:miter lim="800000"/>
                <a:headEnd/>
                <a:tailEnd/>
              </a:ln>
            </p:spPr>
            <p:txBody>
              <a:bodyPr wrap="none">
                <a:spAutoFit/>
              </a:bodyPr>
              <a:lstStyle/>
              <a:p>
                <a:r>
                  <a:rPr lang="en-US" sz="3200" b="1" dirty="0"/>
                  <a:t>North</a:t>
                </a:r>
              </a:p>
            </p:txBody>
          </p:sp>
          <p:sp>
            <p:nvSpPr>
              <p:cNvPr id="12" name="TextBox 3"/>
              <p:cNvSpPr txBox="1">
                <a:spLocks noChangeArrowheads="1"/>
              </p:cNvSpPr>
              <p:nvPr/>
            </p:nvSpPr>
            <p:spPr bwMode="auto">
              <a:xfrm>
                <a:off x="7894638" y="405825"/>
                <a:ext cx="1181734" cy="584775"/>
              </a:xfrm>
              <a:prstGeom prst="rect">
                <a:avLst/>
              </a:prstGeom>
              <a:noFill/>
              <a:ln w="9525">
                <a:noFill/>
                <a:miter lim="800000"/>
                <a:headEnd/>
                <a:tailEnd/>
              </a:ln>
            </p:spPr>
            <p:txBody>
              <a:bodyPr wrap="none">
                <a:spAutoFit/>
              </a:bodyPr>
              <a:lstStyle/>
              <a:p>
                <a:r>
                  <a:rPr lang="en-US" sz="3200" b="1" dirty="0"/>
                  <a:t>South</a:t>
                </a:r>
              </a:p>
            </p:txBody>
          </p:sp>
          <p:cxnSp>
            <p:nvCxnSpPr>
              <p:cNvPr id="13" name="Straight Arrow Connector 12"/>
              <p:cNvCxnSpPr>
                <a:stCxn id="11" idx="3"/>
                <a:endCxn id="12" idx="1"/>
              </p:cNvCxnSpPr>
              <p:nvPr/>
            </p:nvCxnSpPr>
            <p:spPr>
              <a:xfrm>
                <a:off x="1219200" y="698213"/>
                <a:ext cx="6675438"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53" presetClass="exit" presetSubtype="0" fill="hold"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64" presetClass="path" presetSubtype="0" accel="50000" decel="50000" fill="hold" nodeType="withEffect">
                                  <p:stCondLst>
                                    <p:cond delay="0"/>
                                  </p:stCondLst>
                                  <p:childTnLst>
                                    <p:animMotion origin="layout" path="M -3.33333E-6 -4.40952E-6 L -0.31875 -0.29119 " pathEditMode="relative" rAng="0" ptsTypes="AA">
                                      <p:cBhvr>
                                        <p:cTn id="14" dur="1000" fill="hold"/>
                                        <p:tgtEl>
                                          <p:spTgt spid="2"/>
                                        </p:tgtEl>
                                        <p:attrNameLst>
                                          <p:attrName>ppt_x</p:attrName>
                                          <p:attrName>ppt_y</p:attrName>
                                        </p:attrNameLst>
                                      </p:cBhvr>
                                      <p:rCtr x="-159" y="-146"/>
                                    </p:animMotion>
                                  </p:childTnLst>
                                </p:cTn>
                              </p:par>
                              <p:par>
                                <p:cTn id="15" presetID="8" presetClass="emph" presetSubtype="0" fill="hold" nodeType="withEffect">
                                  <p:stCondLst>
                                    <p:cond delay="0"/>
                                  </p:stCondLst>
                                  <p:childTnLst>
                                    <p:animRot by="4800000">
                                      <p:cBhvr>
                                        <p:cTn id="16"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http://www2.nau.edu/rcb7/namQ.jpg"/>
          <p:cNvPicPr>
            <a:picLocks noChangeAspect="1" noChangeArrowheads="1"/>
          </p:cNvPicPr>
          <p:nvPr/>
        </p:nvPicPr>
        <p:blipFill>
          <a:blip r:embed="rId2" cstate="print"/>
          <a:srcRect t="12024" b="10339"/>
          <a:stretch>
            <a:fillRect/>
          </a:stretch>
        </p:blipFill>
        <p:spPr bwMode="auto">
          <a:xfrm>
            <a:off x="0" y="0"/>
            <a:ext cx="9144000" cy="6858000"/>
          </a:xfrm>
          <a:prstGeom prst="rect">
            <a:avLst/>
          </a:prstGeom>
          <a:noFill/>
          <a:ln w="9525">
            <a:noFill/>
            <a:miter lim="800000"/>
            <a:headEnd/>
            <a:tailEnd/>
          </a:ln>
        </p:spPr>
      </p:pic>
      <p:sp>
        <p:nvSpPr>
          <p:cNvPr id="29699" name="Rectangle 3"/>
          <p:cNvSpPr>
            <a:spLocks noChangeArrowheads="1"/>
          </p:cNvSpPr>
          <p:nvPr/>
        </p:nvSpPr>
        <p:spPr bwMode="auto">
          <a:xfrm>
            <a:off x="6173956" y="6550223"/>
            <a:ext cx="2970044" cy="307777"/>
          </a:xfrm>
          <a:prstGeom prst="rect">
            <a:avLst/>
          </a:prstGeom>
          <a:solidFill>
            <a:schemeClr val="tx2">
              <a:lumMod val="60000"/>
              <a:lumOff val="40000"/>
            </a:schemeClr>
          </a:solidFill>
          <a:ln w="9525">
            <a:noFill/>
            <a:miter lim="800000"/>
            <a:headEnd/>
            <a:tailEnd/>
          </a:ln>
        </p:spPr>
        <p:txBody>
          <a:bodyPr wrap="none">
            <a:spAutoFit/>
          </a:bodyPr>
          <a:lstStyle/>
          <a:p>
            <a:r>
              <a:rPr lang="en-US" sz="1400" dirty="0">
                <a:latin typeface="Calibri" pitchFamily="34" charset="0"/>
              </a:rPr>
              <a:t>http://www2.nau.edu/rcb7/namQ.jpg</a:t>
            </a:r>
          </a:p>
        </p:txBody>
      </p:sp>
      <p:sp>
        <p:nvSpPr>
          <p:cNvPr id="10" name="Freeform 9"/>
          <p:cNvSpPr/>
          <p:nvPr/>
        </p:nvSpPr>
        <p:spPr>
          <a:xfrm>
            <a:off x="1066800" y="-12914"/>
            <a:ext cx="2524932" cy="4786392"/>
          </a:xfrm>
          <a:custGeom>
            <a:avLst/>
            <a:gdLst>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42440 w 2448732"/>
              <a:gd name="connsiteY4" fmla="*/ 898901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247973 w 2448732"/>
              <a:gd name="connsiteY3" fmla="*/ 65092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77491 w 2448732"/>
              <a:gd name="connsiteY1" fmla="*/ 77491 h 4773477"/>
              <a:gd name="connsiteX2" fmla="*/ 123986 w 2448732"/>
              <a:gd name="connsiteY2" fmla="*/ 340962 h 4773477"/>
              <a:gd name="connsiteX3" fmla="*/ 347420 w 2448732"/>
              <a:gd name="connsiteY3" fmla="*/ 455908 h 4773477"/>
              <a:gd name="connsiteX4" fmla="*/ 576020 w 2448732"/>
              <a:gd name="connsiteY4" fmla="*/ 760708 h 4773477"/>
              <a:gd name="connsiteX5" fmla="*/ 790413 w 2448732"/>
              <a:gd name="connsiteY5" fmla="*/ 929898 h 4773477"/>
              <a:gd name="connsiteX6" fmla="*/ 1332854 w 2448732"/>
              <a:gd name="connsiteY6" fmla="*/ 1053884 h 4773477"/>
              <a:gd name="connsiteX7" fmla="*/ 1580827 w 2448732"/>
              <a:gd name="connsiteY7" fmla="*/ 1410345 h 4773477"/>
              <a:gd name="connsiteX8" fmla="*/ 1766806 w 2448732"/>
              <a:gd name="connsiteY8" fmla="*/ 2185261 h 4773477"/>
              <a:gd name="connsiteX9" fmla="*/ 1735810 w 2448732"/>
              <a:gd name="connsiteY9" fmla="*/ 2774196 h 4773477"/>
              <a:gd name="connsiteX10" fmla="*/ 1828800 w 2448732"/>
              <a:gd name="connsiteY10" fmla="*/ 3285640 h 4773477"/>
              <a:gd name="connsiteX11" fmla="*/ 2107769 w 2448732"/>
              <a:gd name="connsiteY11" fmla="*/ 3874576 h 4773477"/>
              <a:gd name="connsiteX12" fmla="*/ 2448732 w 2448732"/>
              <a:gd name="connsiteY12" fmla="*/ 4773477 h 4773477"/>
              <a:gd name="connsiteX0" fmla="*/ 0 w 2448732"/>
              <a:gd name="connsiteY0" fmla="*/ 0 h 4773477"/>
              <a:gd name="connsiteX1" fmla="*/ 123986 w 2448732"/>
              <a:gd name="connsiteY1" fmla="*/ 340962 h 4773477"/>
              <a:gd name="connsiteX2" fmla="*/ 347420 w 2448732"/>
              <a:gd name="connsiteY2" fmla="*/ 455908 h 4773477"/>
              <a:gd name="connsiteX3" fmla="*/ 576020 w 2448732"/>
              <a:gd name="connsiteY3" fmla="*/ 760708 h 4773477"/>
              <a:gd name="connsiteX4" fmla="*/ 790413 w 2448732"/>
              <a:gd name="connsiteY4" fmla="*/ 929898 h 4773477"/>
              <a:gd name="connsiteX5" fmla="*/ 1332854 w 2448732"/>
              <a:gd name="connsiteY5" fmla="*/ 1053884 h 4773477"/>
              <a:gd name="connsiteX6" fmla="*/ 1580827 w 2448732"/>
              <a:gd name="connsiteY6" fmla="*/ 1410345 h 4773477"/>
              <a:gd name="connsiteX7" fmla="*/ 1766806 w 2448732"/>
              <a:gd name="connsiteY7" fmla="*/ 2185261 h 4773477"/>
              <a:gd name="connsiteX8" fmla="*/ 1735810 w 2448732"/>
              <a:gd name="connsiteY8" fmla="*/ 2774196 h 4773477"/>
              <a:gd name="connsiteX9" fmla="*/ 1828800 w 2448732"/>
              <a:gd name="connsiteY9" fmla="*/ 3285640 h 4773477"/>
              <a:gd name="connsiteX10" fmla="*/ 2107769 w 2448732"/>
              <a:gd name="connsiteY10" fmla="*/ 3874576 h 4773477"/>
              <a:gd name="connsiteX11" fmla="*/ 2448732 w 2448732"/>
              <a:gd name="connsiteY11" fmla="*/ 4773477 h 4773477"/>
              <a:gd name="connsiteX0" fmla="*/ 0 w 2324746"/>
              <a:gd name="connsiteY0" fmla="*/ 0 h 4432515"/>
              <a:gd name="connsiteX1" fmla="*/ 223434 w 2324746"/>
              <a:gd name="connsiteY1" fmla="*/ 114946 h 4432515"/>
              <a:gd name="connsiteX2" fmla="*/ 452034 w 2324746"/>
              <a:gd name="connsiteY2" fmla="*/ 419746 h 4432515"/>
              <a:gd name="connsiteX3" fmla="*/ 666427 w 2324746"/>
              <a:gd name="connsiteY3" fmla="*/ 588936 h 4432515"/>
              <a:gd name="connsiteX4" fmla="*/ 1208868 w 2324746"/>
              <a:gd name="connsiteY4" fmla="*/ 712922 h 4432515"/>
              <a:gd name="connsiteX5" fmla="*/ 1456841 w 2324746"/>
              <a:gd name="connsiteY5" fmla="*/ 1069383 h 4432515"/>
              <a:gd name="connsiteX6" fmla="*/ 1642820 w 2324746"/>
              <a:gd name="connsiteY6" fmla="*/ 1844299 h 4432515"/>
              <a:gd name="connsiteX7" fmla="*/ 1611824 w 2324746"/>
              <a:gd name="connsiteY7" fmla="*/ 2433234 h 4432515"/>
              <a:gd name="connsiteX8" fmla="*/ 1704814 w 2324746"/>
              <a:gd name="connsiteY8" fmla="*/ 2944678 h 4432515"/>
              <a:gd name="connsiteX9" fmla="*/ 1983783 w 2324746"/>
              <a:gd name="connsiteY9" fmla="*/ 3533614 h 4432515"/>
              <a:gd name="connsiteX10" fmla="*/ 2324746 w 2324746"/>
              <a:gd name="connsiteY10" fmla="*/ 4432515 h 4432515"/>
              <a:gd name="connsiteX0" fmla="*/ 237425 w 2562171"/>
              <a:gd name="connsiteY0" fmla="*/ 360120 h 4792635"/>
              <a:gd name="connsiteX1" fmla="*/ 37239 w 2562171"/>
              <a:gd name="connsiteY1" fmla="*/ 19158 h 4792635"/>
              <a:gd name="connsiteX2" fmla="*/ 460859 w 2562171"/>
              <a:gd name="connsiteY2" fmla="*/ 475066 h 4792635"/>
              <a:gd name="connsiteX3" fmla="*/ 689459 w 2562171"/>
              <a:gd name="connsiteY3" fmla="*/ 779866 h 4792635"/>
              <a:gd name="connsiteX4" fmla="*/ 903852 w 2562171"/>
              <a:gd name="connsiteY4" fmla="*/ 949056 h 4792635"/>
              <a:gd name="connsiteX5" fmla="*/ 1446293 w 2562171"/>
              <a:gd name="connsiteY5" fmla="*/ 1073042 h 4792635"/>
              <a:gd name="connsiteX6" fmla="*/ 1694266 w 2562171"/>
              <a:gd name="connsiteY6" fmla="*/ 1429503 h 4792635"/>
              <a:gd name="connsiteX7" fmla="*/ 1880245 w 2562171"/>
              <a:gd name="connsiteY7" fmla="*/ 2204419 h 4792635"/>
              <a:gd name="connsiteX8" fmla="*/ 1849249 w 2562171"/>
              <a:gd name="connsiteY8" fmla="*/ 2793354 h 4792635"/>
              <a:gd name="connsiteX9" fmla="*/ 1942239 w 2562171"/>
              <a:gd name="connsiteY9" fmla="*/ 3304798 h 4792635"/>
              <a:gd name="connsiteX10" fmla="*/ 2221208 w 2562171"/>
              <a:gd name="connsiteY10" fmla="*/ 3893734 h 4792635"/>
              <a:gd name="connsiteX11" fmla="*/ 2562171 w 2562171"/>
              <a:gd name="connsiteY11" fmla="*/ 4792635 h 4792635"/>
              <a:gd name="connsiteX0" fmla="*/ 385949 w 2710695"/>
              <a:gd name="connsiteY0" fmla="*/ 353877 h 4786392"/>
              <a:gd name="connsiteX1" fmla="*/ 33364 w 2710695"/>
              <a:gd name="connsiteY1" fmla="*/ 546315 h 4786392"/>
              <a:gd name="connsiteX2" fmla="*/ 185763 w 2710695"/>
              <a:gd name="connsiteY2" fmla="*/ 12915 h 4786392"/>
              <a:gd name="connsiteX3" fmla="*/ 609383 w 2710695"/>
              <a:gd name="connsiteY3" fmla="*/ 468823 h 4786392"/>
              <a:gd name="connsiteX4" fmla="*/ 837983 w 2710695"/>
              <a:gd name="connsiteY4" fmla="*/ 773623 h 4786392"/>
              <a:gd name="connsiteX5" fmla="*/ 1052376 w 2710695"/>
              <a:gd name="connsiteY5" fmla="*/ 942813 h 4786392"/>
              <a:gd name="connsiteX6" fmla="*/ 1594817 w 2710695"/>
              <a:gd name="connsiteY6" fmla="*/ 1066799 h 4786392"/>
              <a:gd name="connsiteX7" fmla="*/ 1842790 w 2710695"/>
              <a:gd name="connsiteY7" fmla="*/ 1423260 h 4786392"/>
              <a:gd name="connsiteX8" fmla="*/ 2028769 w 2710695"/>
              <a:gd name="connsiteY8" fmla="*/ 2198176 h 4786392"/>
              <a:gd name="connsiteX9" fmla="*/ 1997773 w 2710695"/>
              <a:gd name="connsiteY9" fmla="*/ 2787111 h 4786392"/>
              <a:gd name="connsiteX10" fmla="*/ 2090763 w 2710695"/>
              <a:gd name="connsiteY10" fmla="*/ 3298555 h 4786392"/>
              <a:gd name="connsiteX11" fmla="*/ 2369732 w 2710695"/>
              <a:gd name="connsiteY11" fmla="*/ 3887491 h 4786392"/>
              <a:gd name="connsiteX12" fmla="*/ 2710695 w 2710695"/>
              <a:gd name="connsiteY12" fmla="*/ 4786392 h 4786392"/>
              <a:gd name="connsiteX0" fmla="*/ 330200 w 2702731"/>
              <a:gd name="connsiteY0" fmla="*/ 851114 h 4786392"/>
              <a:gd name="connsiteX1" fmla="*/ 25400 w 2702731"/>
              <a:gd name="connsiteY1" fmla="*/ 546315 h 4786392"/>
              <a:gd name="connsiteX2" fmla="*/ 177799 w 2702731"/>
              <a:gd name="connsiteY2" fmla="*/ 12915 h 4786392"/>
              <a:gd name="connsiteX3" fmla="*/ 601419 w 2702731"/>
              <a:gd name="connsiteY3" fmla="*/ 468823 h 4786392"/>
              <a:gd name="connsiteX4" fmla="*/ 830019 w 2702731"/>
              <a:gd name="connsiteY4" fmla="*/ 773623 h 4786392"/>
              <a:gd name="connsiteX5" fmla="*/ 1044412 w 2702731"/>
              <a:gd name="connsiteY5" fmla="*/ 942813 h 4786392"/>
              <a:gd name="connsiteX6" fmla="*/ 1586853 w 2702731"/>
              <a:gd name="connsiteY6" fmla="*/ 1066799 h 4786392"/>
              <a:gd name="connsiteX7" fmla="*/ 1834826 w 2702731"/>
              <a:gd name="connsiteY7" fmla="*/ 1423260 h 4786392"/>
              <a:gd name="connsiteX8" fmla="*/ 2020805 w 2702731"/>
              <a:gd name="connsiteY8" fmla="*/ 2198176 h 4786392"/>
              <a:gd name="connsiteX9" fmla="*/ 1989809 w 2702731"/>
              <a:gd name="connsiteY9" fmla="*/ 2787111 h 4786392"/>
              <a:gd name="connsiteX10" fmla="*/ 2082799 w 2702731"/>
              <a:gd name="connsiteY10" fmla="*/ 3298555 h 4786392"/>
              <a:gd name="connsiteX11" fmla="*/ 2361768 w 2702731"/>
              <a:gd name="connsiteY11" fmla="*/ 3887491 h 4786392"/>
              <a:gd name="connsiteX12" fmla="*/ 2702731 w 2702731"/>
              <a:gd name="connsiteY12" fmla="*/ 4786392 h 4786392"/>
              <a:gd name="connsiteX0" fmla="*/ 25400 w 2702731"/>
              <a:gd name="connsiteY0" fmla="*/ 546315 h 4786392"/>
              <a:gd name="connsiteX1" fmla="*/ 177799 w 2702731"/>
              <a:gd name="connsiteY1" fmla="*/ 12915 h 4786392"/>
              <a:gd name="connsiteX2" fmla="*/ 601419 w 2702731"/>
              <a:gd name="connsiteY2" fmla="*/ 468823 h 4786392"/>
              <a:gd name="connsiteX3" fmla="*/ 830019 w 2702731"/>
              <a:gd name="connsiteY3" fmla="*/ 773623 h 4786392"/>
              <a:gd name="connsiteX4" fmla="*/ 1044412 w 2702731"/>
              <a:gd name="connsiteY4" fmla="*/ 942813 h 4786392"/>
              <a:gd name="connsiteX5" fmla="*/ 1586853 w 2702731"/>
              <a:gd name="connsiteY5" fmla="*/ 1066799 h 4786392"/>
              <a:gd name="connsiteX6" fmla="*/ 1834826 w 2702731"/>
              <a:gd name="connsiteY6" fmla="*/ 1423260 h 4786392"/>
              <a:gd name="connsiteX7" fmla="*/ 2020805 w 2702731"/>
              <a:gd name="connsiteY7" fmla="*/ 2198176 h 4786392"/>
              <a:gd name="connsiteX8" fmla="*/ 1989809 w 2702731"/>
              <a:gd name="connsiteY8" fmla="*/ 2787111 h 4786392"/>
              <a:gd name="connsiteX9" fmla="*/ 2082799 w 2702731"/>
              <a:gd name="connsiteY9" fmla="*/ 3298555 h 4786392"/>
              <a:gd name="connsiteX10" fmla="*/ 2361768 w 2702731"/>
              <a:gd name="connsiteY10" fmla="*/ 3887491 h 4786392"/>
              <a:gd name="connsiteX11" fmla="*/ 2702731 w 2702731"/>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866613 w 2524932"/>
              <a:gd name="connsiteY3" fmla="*/ 942813 h 4786392"/>
              <a:gd name="connsiteX4" fmla="*/ 1409054 w 2524932"/>
              <a:gd name="connsiteY4" fmla="*/ 1066799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409054 w 2524932"/>
              <a:gd name="connsiteY5" fmla="*/ 1066799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409054 w 2524932"/>
              <a:gd name="connsiteY6" fmla="*/ 1066799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866613 w 2524932"/>
              <a:gd name="connsiteY4" fmla="*/ 942813 h 4786392"/>
              <a:gd name="connsiteX5" fmla="*/ 1066800 w 2524932"/>
              <a:gd name="connsiteY5" fmla="*/ 1079714 h 4786392"/>
              <a:gd name="connsiteX6" fmla="*/ 1371600 w 2524932"/>
              <a:gd name="connsiteY6" fmla="*/ 1155914 h 4786392"/>
              <a:gd name="connsiteX7" fmla="*/ 1657027 w 2524932"/>
              <a:gd name="connsiteY7" fmla="*/ 1423260 h 4786392"/>
              <a:gd name="connsiteX8" fmla="*/ 1843006 w 2524932"/>
              <a:gd name="connsiteY8" fmla="*/ 2198176 h 4786392"/>
              <a:gd name="connsiteX9" fmla="*/ 1812010 w 2524932"/>
              <a:gd name="connsiteY9" fmla="*/ 2787111 h 4786392"/>
              <a:gd name="connsiteX10" fmla="*/ 1905000 w 2524932"/>
              <a:gd name="connsiteY10" fmla="*/ 3298555 h 4786392"/>
              <a:gd name="connsiteX11" fmla="*/ 2183969 w 2524932"/>
              <a:gd name="connsiteY11" fmla="*/ 3887491 h 4786392"/>
              <a:gd name="connsiteX12" fmla="*/ 2524932 w 2524932"/>
              <a:gd name="connsiteY12"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371600 w 2524932"/>
              <a:gd name="connsiteY5" fmla="*/ 1155914 h 4786392"/>
              <a:gd name="connsiteX6" fmla="*/ 1657027 w 2524932"/>
              <a:gd name="connsiteY6" fmla="*/ 1423260 h 4786392"/>
              <a:gd name="connsiteX7" fmla="*/ 1843006 w 2524932"/>
              <a:gd name="connsiteY7" fmla="*/ 2198176 h 4786392"/>
              <a:gd name="connsiteX8" fmla="*/ 1812010 w 2524932"/>
              <a:gd name="connsiteY8" fmla="*/ 2787111 h 4786392"/>
              <a:gd name="connsiteX9" fmla="*/ 1905000 w 2524932"/>
              <a:gd name="connsiteY9" fmla="*/ 3298555 h 4786392"/>
              <a:gd name="connsiteX10" fmla="*/ 2183969 w 2524932"/>
              <a:gd name="connsiteY10" fmla="*/ 3887491 h 4786392"/>
              <a:gd name="connsiteX11" fmla="*/ 2524932 w 2524932"/>
              <a:gd name="connsiteY11" fmla="*/ 4786392 h 4786392"/>
              <a:gd name="connsiteX0" fmla="*/ 0 w 2524932"/>
              <a:gd name="connsiteY0" fmla="*/ 12915 h 4786392"/>
              <a:gd name="connsiteX1" fmla="*/ 423620 w 2524932"/>
              <a:gd name="connsiteY1" fmla="*/ 468823 h 4786392"/>
              <a:gd name="connsiteX2" fmla="*/ 652220 w 2524932"/>
              <a:gd name="connsiteY2" fmla="*/ 773623 h 4786392"/>
              <a:gd name="connsiteX3" fmla="*/ 762000 w 2524932"/>
              <a:gd name="connsiteY3" fmla="*/ 1003514 h 4786392"/>
              <a:gd name="connsiteX4" fmla="*/ 1066800 w 2524932"/>
              <a:gd name="connsiteY4" fmla="*/ 1079714 h 4786392"/>
              <a:gd name="connsiteX5" fmla="*/ 1657027 w 2524932"/>
              <a:gd name="connsiteY5" fmla="*/ 1423260 h 4786392"/>
              <a:gd name="connsiteX6" fmla="*/ 1843006 w 2524932"/>
              <a:gd name="connsiteY6" fmla="*/ 2198176 h 4786392"/>
              <a:gd name="connsiteX7" fmla="*/ 1812010 w 2524932"/>
              <a:gd name="connsiteY7" fmla="*/ 2787111 h 4786392"/>
              <a:gd name="connsiteX8" fmla="*/ 1905000 w 2524932"/>
              <a:gd name="connsiteY8" fmla="*/ 3298555 h 4786392"/>
              <a:gd name="connsiteX9" fmla="*/ 2183969 w 2524932"/>
              <a:gd name="connsiteY9" fmla="*/ 3887491 h 4786392"/>
              <a:gd name="connsiteX10" fmla="*/ 2524932 w 2524932"/>
              <a:gd name="connsiteY10" fmla="*/ 4786392 h 47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932" h="4786392">
                <a:moveTo>
                  <a:pt x="0" y="12915"/>
                </a:moveTo>
                <a:cubicBezTo>
                  <a:pt x="96003" y="0"/>
                  <a:pt x="314917" y="342038"/>
                  <a:pt x="423620" y="468823"/>
                </a:cubicBezTo>
                <a:cubicBezTo>
                  <a:pt x="532323" y="595608"/>
                  <a:pt x="595823" y="684508"/>
                  <a:pt x="652220" y="773623"/>
                </a:cubicBezTo>
                <a:cubicBezTo>
                  <a:pt x="708617" y="862738"/>
                  <a:pt x="692903" y="952499"/>
                  <a:pt x="762000" y="1003514"/>
                </a:cubicBezTo>
                <a:cubicBezTo>
                  <a:pt x="831097" y="1054529"/>
                  <a:pt x="917629" y="1009756"/>
                  <a:pt x="1066800" y="1079714"/>
                </a:cubicBezTo>
                <a:cubicBezTo>
                  <a:pt x="1215971" y="1149672"/>
                  <a:pt x="1527659" y="1236850"/>
                  <a:pt x="1657027" y="1423260"/>
                </a:cubicBezTo>
                <a:cubicBezTo>
                  <a:pt x="1786395" y="1609670"/>
                  <a:pt x="1817176" y="1970868"/>
                  <a:pt x="1843006" y="2198176"/>
                </a:cubicBezTo>
                <a:cubicBezTo>
                  <a:pt x="1868837" y="2425485"/>
                  <a:pt x="1801678" y="2603715"/>
                  <a:pt x="1812010" y="2787111"/>
                </a:cubicBezTo>
                <a:cubicBezTo>
                  <a:pt x="1822342" y="2970507"/>
                  <a:pt x="1843007" y="3115158"/>
                  <a:pt x="1905000" y="3298555"/>
                </a:cubicBezTo>
                <a:cubicBezTo>
                  <a:pt x="1966993" y="3481952"/>
                  <a:pt x="2080647" y="3639518"/>
                  <a:pt x="2183969" y="3887491"/>
                </a:cubicBezTo>
                <a:cubicBezTo>
                  <a:pt x="2287291" y="4135464"/>
                  <a:pt x="2475854" y="4646907"/>
                  <a:pt x="2524932" y="4786392"/>
                </a:cubicBezTo>
              </a:path>
            </a:pathLst>
          </a:custGeom>
          <a:ln w="1016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962400" y="3733800"/>
            <a:ext cx="2822439" cy="769441"/>
          </a:xfrm>
          <a:prstGeom prst="rect">
            <a:avLst/>
          </a:prstGeom>
          <a:solidFill>
            <a:schemeClr val="bg1"/>
          </a:solid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Land Route</a:t>
            </a:r>
          </a:p>
        </p:txBody>
      </p:sp>
      <p:cxnSp>
        <p:nvCxnSpPr>
          <p:cNvPr id="18" name="Straight Connector 17"/>
          <p:cNvCxnSpPr/>
          <p:nvPr/>
        </p:nvCxnSpPr>
        <p:spPr>
          <a:xfrm>
            <a:off x="2590800" y="1219200"/>
            <a:ext cx="228600" cy="106680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90800" y="4953000"/>
            <a:ext cx="2527487"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Sea Route</a:t>
            </a:r>
          </a:p>
        </p:txBody>
      </p:sp>
      <p:grpSp>
        <p:nvGrpSpPr>
          <p:cNvPr id="2" name="Group 12"/>
          <p:cNvGrpSpPr/>
          <p:nvPr/>
        </p:nvGrpSpPr>
        <p:grpSpPr>
          <a:xfrm>
            <a:off x="15499" y="325464"/>
            <a:ext cx="2606297" cy="6325892"/>
            <a:chOff x="15499" y="325464"/>
            <a:chExt cx="2606297" cy="6325892"/>
          </a:xfrm>
        </p:grpSpPr>
        <p:sp>
          <p:nvSpPr>
            <p:cNvPr id="9" name="Freeform 8"/>
            <p:cNvSpPr/>
            <p:nvPr/>
          </p:nvSpPr>
          <p:spPr>
            <a:xfrm>
              <a:off x="15499" y="325464"/>
              <a:ext cx="2270502" cy="4170336"/>
            </a:xfrm>
            <a:custGeom>
              <a:avLst/>
              <a:gdLst>
                <a:gd name="connsiteX0" fmla="*/ 0 w 1968285"/>
                <a:gd name="connsiteY0" fmla="*/ 0 h 3921072"/>
                <a:gd name="connsiteX1" fmla="*/ 232475 w 1968285"/>
                <a:gd name="connsiteY1" fmla="*/ 61994 h 3921072"/>
                <a:gd name="connsiteX2" fmla="*/ 247973 w 1968285"/>
                <a:gd name="connsiteY2" fmla="*/ 294468 h 3921072"/>
                <a:gd name="connsiteX3" fmla="*/ 247973 w 1968285"/>
                <a:gd name="connsiteY3" fmla="*/ 650929 h 3921072"/>
                <a:gd name="connsiteX4" fmla="*/ 309966 w 1968285"/>
                <a:gd name="connsiteY4" fmla="*/ 1100380 h 3921072"/>
                <a:gd name="connsiteX5" fmla="*/ 557939 w 1968285"/>
                <a:gd name="connsiteY5" fmla="*/ 1472339 h 3921072"/>
                <a:gd name="connsiteX6" fmla="*/ 991892 w 1968285"/>
                <a:gd name="connsiteY6" fmla="*/ 1642821 h 3921072"/>
                <a:gd name="connsiteX7" fmla="*/ 1301858 w 1968285"/>
                <a:gd name="connsiteY7" fmla="*/ 1673817 h 3921072"/>
                <a:gd name="connsiteX8" fmla="*/ 1472339 w 1968285"/>
                <a:gd name="connsiteY8" fmla="*/ 1937289 h 3921072"/>
                <a:gd name="connsiteX9" fmla="*/ 1580827 w 1968285"/>
                <a:gd name="connsiteY9" fmla="*/ 2169763 h 3921072"/>
                <a:gd name="connsiteX10" fmla="*/ 1642821 w 1968285"/>
                <a:gd name="connsiteY10" fmla="*/ 2448733 h 3921072"/>
                <a:gd name="connsiteX11" fmla="*/ 1735810 w 1968285"/>
                <a:gd name="connsiteY11" fmla="*/ 2758699 h 3921072"/>
                <a:gd name="connsiteX12" fmla="*/ 1875295 w 1968285"/>
                <a:gd name="connsiteY12" fmla="*/ 3177153 h 3921072"/>
                <a:gd name="connsiteX13" fmla="*/ 1952787 w 1968285"/>
                <a:gd name="connsiteY13" fmla="*/ 3440624 h 3921072"/>
                <a:gd name="connsiteX14" fmla="*/ 1968285 w 1968285"/>
                <a:gd name="connsiteY14" fmla="*/ 3921072 h 3921072"/>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1952787 w 2270502"/>
                <a:gd name="connsiteY13" fmla="*/ 3440624 h 4170336"/>
                <a:gd name="connsiteX14" fmla="*/ 2270502 w 2270502"/>
                <a:gd name="connsiteY14" fmla="*/ 4170336 h 4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0502" h="4170336">
                  <a:moveTo>
                    <a:pt x="0" y="0"/>
                  </a:moveTo>
                  <a:cubicBezTo>
                    <a:pt x="95573" y="6458"/>
                    <a:pt x="191146" y="12916"/>
                    <a:pt x="232475" y="61994"/>
                  </a:cubicBezTo>
                  <a:cubicBezTo>
                    <a:pt x="273804" y="111072"/>
                    <a:pt x="245390" y="196312"/>
                    <a:pt x="247973" y="294468"/>
                  </a:cubicBezTo>
                  <a:cubicBezTo>
                    <a:pt x="250556" y="392624"/>
                    <a:pt x="237641" y="516610"/>
                    <a:pt x="247973" y="650929"/>
                  </a:cubicBezTo>
                  <a:cubicBezTo>
                    <a:pt x="258305" y="785248"/>
                    <a:pt x="258305" y="963478"/>
                    <a:pt x="309966" y="1100380"/>
                  </a:cubicBezTo>
                  <a:cubicBezTo>
                    <a:pt x="361627" y="1237282"/>
                    <a:pt x="444285" y="1381932"/>
                    <a:pt x="557939" y="1472339"/>
                  </a:cubicBezTo>
                  <a:cubicBezTo>
                    <a:pt x="671593" y="1562746"/>
                    <a:pt x="867906" y="1609241"/>
                    <a:pt x="991892" y="1642821"/>
                  </a:cubicBezTo>
                  <a:cubicBezTo>
                    <a:pt x="1115879" y="1676401"/>
                    <a:pt x="1221784" y="1624739"/>
                    <a:pt x="1301858" y="1673817"/>
                  </a:cubicBezTo>
                  <a:cubicBezTo>
                    <a:pt x="1381932" y="1722895"/>
                    <a:pt x="1425844" y="1854631"/>
                    <a:pt x="1472339" y="1937289"/>
                  </a:cubicBezTo>
                  <a:cubicBezTo>
                    <a:pt x="1518834" y="2019947"/>
                    <a:pt x="1552413" y="2084522"/>
                    <a:pt x="1580827" y="2169763"/>
                  </a:cubicBezTo>
                  <a:cubicBezTo>
                    <a:pt x="1609241" y="2255004"/>
                    <a:pt x="1616991" y="2350577"/>
                    <a:pt x="1642821" y="2448733"/>
                  </a:cubicBezTo>
                  <a:cubicBezTo>
                    <a:pt x="1668652" y="2546889"/>
                    <a:pt x="1697064" y="2637296"/>
                    <a:pt x="1735810" y="2758699"/>
                  </a:cubicBezTo>
                  <a:cubicBezTo>
                    <a:pt x="1774556" y="2880102"/>
                    <a:pt x="1839132" y="3063499"/>
                    <a:pt x="1875295" y="3177153"/>
                  </a:cubicBezTo>
                  <a:cubicBezTo>
                    <a:pt x="1911458" y="3290807"/>
                    <a:pt x="1886919" y="3275093"/>
                    <a:pt x="1952787" y="3440624"/>
                  </a:cubicBezTo>
                  <a:cubicBezTo>
                    <a:pt x="2018655" y="3606155"/>
                    <a:pt x="2267919" y="4098011"/>
                    <a:pt x="2270502" y="4170336"/>
                  </a:cubicBezTo>
                </a:path>
              </a:pathLst>
            </a:custGeom>
            <a:ln w="101600">
              <a:solidFill>
                <a:schemeClr val="bg1"/>
              </a:solidFill>
              <a:prstDash val="sysDot"/>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1588576" y="3642102"/>
              <a:ext cx="1033220" cy="3009254"/>
            </a:xfrm>
            <a:custGeom>
              <a:avLst/>
              <a:gdLst>
                <a:gd name="connsiteX0" fmla="*/ 348712 w 1033220"/>
                <a:gd name="connsiteY0" fmla="*/ 0 h 3009254"/>
                <a:gd name="connsiteX1" fmla="*/ 333214 w 1033220"/>
                <a:gd name="connsiteY1" fmla="*/ 278969 h 3009254"/>
                <a:gd name="connsiteX2" fmla="*/ 38746 w 1033220"/>
                <a:gd name="connsiteY2" fmla="*/ 1038386 h 3009254"/>
                <a:gd name="connsiteX3" fmla="*/ 565688 w 1033220"/>
                <a:gd name="connsiteY3" fmla="*/ 2123267 h 3009254"/>
                <a:gd name="connsiteX4" fmla="*/ 953146 w 1033220"/>
                <a:gd name="connsiteY4" fmla="*/ 2867186 h 3009254"/>
                <a:gd name="connsiteX5" fmla="*/ 1015139 w 1033220"/>
                <a:gd name="connsiteY5" fmla="*/ 2975674 h 30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20" h="3009254">
                  <a:moveTo>
                    <a:pt x="348712" y="0"/>
                  </a:moveTo>
                  <a:cubicBezTo>
                    <a:pt x="366793" y="52952"/>
                    <a:pt x="384875" y="105905"/>
                    <a:pt x="333214" y="278969"/>
                  </a:cubicBezTo>
                  <a:cubicBezTo>
                    <a:pt x="281553" y="452033"/>
                    <a:pt x="0" y="731003"/>
                    <a:pt x="38746" y="1038386"/>
                  </a:cubicBezTo>
                  <a:cubicBezTo>
                    <a:pt x="77492" y="1345769"/>
                    <a:pt x="413288" y="1818467"/>
                    <a:pt x="565688" y="2123267"/>
                  </a:cubicBezTo>
                  <a:cubicBezTo>
                    <a:pt x="718088" y="2428067"/>
                    <a:pt x="878238" y="2725118"/>
                    <a:pt x="953146" y="2867186"/>
                  </a:cubicBezTo>
                  <a:cubicBezTo>
                    <a:pt x="1028054" y="3009254"/>
                    <a:pt x="1033220" y="3009254"/>
                    <a:pt x="1015139" y="2975674"/>
                  </a:cubicBezTo>
                </a:path>
              </a:pathLst>
            </a:custGeom>
            <a:ln w="101600">
              <a:solidFill>
                <a:schemeClr val="bg1"/>
              </a:solidFill>
              <a:prstDash val="sysDot"/>
              <a:tailEnd type="triangle"/>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Freeform 15"/>
          <p:cNvSpPr/>
          <p:nvPr/>
        </p:nvSpPr>
        <p:spPr>
          <a:xfrm>
            <a:off x="1224280" y="551179"/>
            <a:ext cx="2867695" cy="4005510"/>
          </a:xfrm>
          <a:custGeom>
            <a:avLst/>
            <a:gdLst>
              <a:gd name="connsiteX0" fmla="*/ 1541780 w 2661920"/>
              <a:gd name="connsiteY0" fmla="*/ 462280 h 3690620"/>
              <a:gd name="connsiteX1" fmla="*/ 1328420 w 2661920"/>
              <a:gd name="connsiteY1" fmla="*/ 233680 h 3690620"/>
              <a:gd name="connsiteX2" fmla="*/ 916940 w 2661920"/>
              <a:gd name="connsiteY2" fmla="*/ 233680 h 3690620"/>
              <a:gd name="connsiteX3" fmla="*/ 459740 w 2661920"/>
              <a:gd name="connsiteY3" fmla="*/ 309880 h 3690620"/>
              <a:gd name="connsiteX4" fmla="*/ 109220 w 2661920"/>
              <a:gd name="connsiteY4" fmla="*/ 477520 h 3690620"/>
              <a:gd name="connsiteX5" fmla="*/ 2540 w 2661920"/>
              <a:gd name="connsiteY5" fmla="*/ 797560 h 3690620"/>
              <a:gd name="connsiteX6" fmla="*/ 124460 w 2661920"/>
              <a:gd name="connsiteY6" fmla="*/ 980440 h 3690620"/>
              <a:gd name="connsiteX7" fmla="*/ 368300 w 2661920"/>
              <a:gd name="connsiteY7" fmla="*/ 980440 h 3690620"/>
              <a:gd name="connsiteX8" fmla="*/ 596900 w 2661920"/>
              <a:gd name="connsiteY8" fmla="*/ 1102360 h 3690620"/>
              <a:gd name="connsiteX9" fmla="*/ 916940 w 2661920"/>
              <a:gd name="connsiteY9" fmla="*/ 1452880 h 3690620"/>
              <a:gd name="connsiteX10" fmla="*/ 962660 w 2661920"/>
              <a:gd name="connsiteY10" fmla="*/ 1818640 h 3690620"/>
              <a:gd name="connsiteX11" fmla="*/ 1038860 w 2661920"/>
              <a:gd name="connsiteY11" fmla="*/ 2138680 h 3690620"/>
              <a:gd name="connsiteX12" fmla="*/ 1054100 w 2661920"/>
              <a:gd name="connsiteY12" fmla="*/ 2565400 h 3690620"/>
              <a:gd name="connsiteX13" fmla="*/ 1084580 w 2661920"/>
              <a:gd name="connsiteY13" fmla="*/ 2794000 h 3690620"/>
              <a:gd name="connsiteX14" fmla="*/ 1206500 w 2661920"/>
              <a:gd name="connsiteY14" fmla="*/ 3007360 h 3690620"/>
              <a:gd name="connsiteX15" fmla="*/ 1297940 w 2661920"/>
              <a:gd name="connsiteY15" fmla="*/ 3175000 h 3690620"/>
              <a:gd name="connsiteX16" fmla="*/ 1450340 w 2661920"/>
              <a:gd name="connsiteY16" fmla="*/ 3495040 h 3690620"/>
              <a:gd name="connsiteX17" fmla="*/ 1450340 w 2661920"/>
              <a:gd name="connsiteY17" fmla="*/ 3677920 h 3690620"/>
              <a:gd name="connsiteX18" fmla="*/ 1724660 w 2661920"/>
              <a:gd name="connsiteY18" fmla="*/ 3571240 h 3690620"/>
              <a:gd name="connsiteX19" fmla="*/ 1739900 w 2661920"/>
              <a:gd name="connsiteY19" fmla="*/ 3373120 h 3690620"/>
              <a:gd name="connsiteX20" fmla="*/ 1892300 w 2661920"/>
              <a:gd name="connsiteY20" fmla="*/ 3296920 h 3690620"/>
              <a:gd name="connsiteX21" fmla="*/ 2136140 w 2661920"/>
              <a:gd name="connsiteY21" fmla="*/ 3296920 h 3690620"/>
              <a:gd name="connsiteX22" fmla="*/ 2517140 w 2661920"/>
              <a:gd name="connsiteY22" fmla="*/ 3251200 h 3690620"/>
              <a:gd name="connsiteX23" fmla="*/ 2608580 w 2661920"/>
              <a:gd name="connsiteY23" fmla="*/ 3235960 h 3690620"/>
              <a:gd name="connsiteX24" fmla="*/ 2486660 w 2661920"/>
              <a:gd name="connsiteY24" fmla="*/ 3007360 h 3690620"/>
              <a:gd name="connsiteX25" fmla="*/ 1541780 w 2661920"/>
              <a:gd name="connsiteY25" fmla="*/ 462280 h 3690620"/>
              <a:gd name="connsiteX0" fmla="*/ 1541780 w 2661920"/>
              <a:gd name="connsiteY0" fmla="*/ 462280 h 3690620"/>
              <a:gd name="connsiteX1" fmla="*/ 1328420 w 2661920"/>
              <a:gd name="connsiteY1" fmla="*/ 233680 h 3690620"/>
              <a:gd name="connsiteX2" fmla="*/ 916940 w 2661920"/>
              <a:gd name="connsiteY2" fmla="*/ 233680 h 3690620"/>
              <a:gd name="connsiteX3" fmla="*/ 459740 w 2661920"/>
              <a:gd name="connsiteY3" fmla="*/ 309880 h 3690620"/>
              <a:gd name="connsiteX4" fmla="*/ 109220 w 2661920"/>
              <a:gd name="connsiteY4" fmla="*/ 477520 h 3690620"/>
              <a:gd name="connsiteX5" fmla="*/ 2540 w 2661920"/>
              <a:gd name="connsiteY5" fmla="*/ 797560 h 3690620"/>
              <a:gd name="connsiteX6" fmla="*/ 124460 w 2661920"/>
              <a:gd name="connsiteY6" fmla="*/ 980440 h 3690620"/>
              <a:gd name="connsiteX7" fmla="*/ 368300 w 2661920"/>
              <a:gd name="connsiteY7" fmla="*/ 980440 h 3690620"/>
              <a:gd name="connsiteX8" fmla="*/ 596900 w 2661920"/>
              <a:gd name="connsiteY8" fmla="*/ 1102360 h 3690620"/>
              <a:gd name="connsiteX9" fmla="*/ 916940 w 2661920"/>
              <a:gd name="connsiteY9" fmla="*/ 1452880 h 3690620"/>
              <a:gd name="connsiteX10" fmla="*/ 962660 w 2661920"/>
              <a:gd name="connsiteY10" fmla="*/ 1818640 h 3690620"/>
              <a:gd name="connsiteX11" fmla="*/ 1038860 w 2661920"/>
              <a:gd name="connsiteY11" fmla="*/ 2138680 h 3690620"/>
              <a:gd name="connsiteX12" fmla="*/ 1054100 w 2661920"/>
              <a:gd name="connsiteY12" fmla="*/ 2565400 h 3690620"/>
              <a:gd name="connsiteX13" fmla="*/ 1084580 w 2661920"/>
              <a:gd name="connsiteY13" fmla="*/ 2794000 h 3690620"/>
              <a:gd name="connsiteX14" fmla="*/ 1206500 w 2661920"/>
              <a:gd name="connsiteY14" fmla="*/ 3007360 h 3690620"/>
              <a:gd name="connsiteX15" fmla="*/ 1297940 w 2661920"/>
              <a:gd name="connsiteY15" fmla="*/ 3175000 h 3690620"/>
              <a:gd name="connsiteX16" fmla="*/ 1450340 w 2661920"/>
              <a:gd name="connsiteY16" fmla="*/ 3495040 h 3690620"/>
              <a:gd name="connsiteX17" fmla="*/ 1450340 w 2661920"/>
              <a:gd name="connsiteY17" fmla="*/ 3677920 h 3690620"/>
              <a:gd name="connsiteX18" fmla="*/ 1724660 w 2661920"/>
              <a:gd name="connsiteY18" fmla="*/ 3571240 h 3690620"/>
              <a:gd name="connsiteX19" fmla="*/ 1739900 w 2661920"/>
              <a:gd name="connsiteY19" fmla="*/ 3373120 h 3690620"/>
              <a:gd name="connsiteX20" fmla="*/ 1892300 w 2661920"/>
              <a:gd name="connsiteY20" fmla="*/ 3296920 h 3690620"/>
              <a:gd name="connsiteX21" fmla="*/ 2136140 w 2661920"/>
              <a:gd name="connsiteY21" fmla="*/ 3296920 h 3690620"/>
              <a:gd name="connsiteX22" fmla="*/ 2219960 w 2661920"/>
              <a:gd name="connsiteY22" fmla="*/ 3281680 h 3690620"/>
              <a:gd name="connsiteX23" fmla="*/ 2517140 w 2661920"/>
              <a:gd name="connsiteY23" fmla="*/ 3251200 h 3690620"/>
              <a:gd name="connsiteX24" fmla="*/ 2608580 w 2661920"/>
              <a:gd name="connsiteY24" fmla="*/ 3235960 h 3690620"/>
              <a:gd name="connsiteX25" fmla="*/ 2486660 w 2661920"/>
              <a:gd name="connsiteY25" fmla="*/ 3007360 h 3690620"/>
              <a:gd name="connsiteX26" fmla="*/ 1541780 w 2661920"/>
              <a:gd name="connsiteY26" fmla="*/ 462280 h 3690620"/>
              <a:gd name="connsiteX0" fmla="*/ 1541780 w 2651760"/>
              <a:gd name="connsiteY0" fmla="*/ 462280 h 3690620"/>
              <a:gd name="connsiteX1" fmla="*/ 1328420 w 2651760"/>
              <a:gd name="connsiteY1" fmla="*/ 233680 h 3690620"/>
              <a:gd name="connsiteX2" fmla="*/ 916940 w 2651760"/>
              <a:gd name="connsiteY2" fmla="*/ 233680 h 3690620"/>
              <a:gd name="connsiteX3" fmla="*/ 459740 w 2651760"/>
              <a:gd name="connsiteY3" fmla="*/ 309880 h 3690620"/>
              <a:gd name="connsiteX4" fmla="*/ 109220 w 2651760"/>
              <a:gd name="connsiteY4" fmla="*/ 477520 h 3690620"/>
              <a:gd name="connsiteX5" fmla="*/ 2540 w 2651760"/>
              <a:gd name="connsiteY5" fmla="*/ 797560 h 3690620"/>
              <a:gd name="connsiteX6" fmla="*/ 124460 w 2651760"/>
              <a:gd name="connsiteY6" fmla="*/ 980440 h 3690620"/>
              <a:gd name="connsiteX7" fmla="*/ 368300 w 2651760"/>
              <a:gd name="connsiteY7" fmla="*/ 980440 h 3690620"/>
              <a:gd name="connsiteX8" fmla="*/ 596900 w 2651760"/>
              <a:gd name="connsiteY8" fmla="*/ 1102360 h 3690620"/>
              <a:gd name="connsiteX9" fmla="*/ 916940 w 2651760"/>
              <a:gd name="connsiteY9" fmla="*/ 1452880 h 3690620"/>
              <a:gd name="connsiteX10" fmla="*/ 962660 w 2651760"/>
              <a:gd name="connsiteY10" fmla="*/ 1818640 h 3690620"/>
              <a:gd name="connsiteX11" fmla="*/ 1038860 w 2651760"/>
              <a:gd name="connsiteY11" fmla="*/ 2138680 h 3690620"/>
              <a:gd name="connsiteX12" fmla="*/ 1054100 w 2651760"/>
              <a:gd name="connsiteY12" fmla="*/ 2565400 h 3690620"/>
              <a:gd name="connsiteX13" fmla="*/ 1084580 w 2651760"/>
              <a:gd name="connsiteY13" fmla="*/ 2794000 h 3690620"/>
              <a:gd name="connsiteX14" fmla="*/ 1206500 w 2651760"/>
              <a:gd name="connsiteY14" fmla="*/ 3007360 h 3690620"/>
              <a:gd name="connsiteX15" fmla="*/ 1297940 w 2651760"/>
              <a:gd name="connsiteY15" fmla="*/ 3175000 h 3690620"/>
              <a:gd name="connsiteX16" fmla="*/ 1450340 w 2651760"/>
              <a:gd name="connsiteY16" fmla="*/ 3495040 h 3690620"/>
              <a:gd name="connsiteX17" fmla="*/ 1450340 w 2651760"/>
              <a:gd name="connsiteY17" fmla="*/ 3677920 h 3690620"/>
              <a:gd name="connsiteX18" fmla="*/ 1724660 w 2651760"/>
              <a:gd name="connsiteY18" fmla="*/ 3571240 h 3690620"/>
              <a:gd name="connsiteX19" fmla="*/ 1739900 w 2651760"/>
              <a:gd name="connsiteY19" fmla="*/ 3373120 h 3690620"/>
              <a:gd name="connsiteX20" fmla="*/ 1892300 w 2651760"/>
              <a:gd name="connsiteY20" fmla="*/ 3296920 h 3690620"/>
              <a:gd name="connsiteX21" fmla="*/ 2136140 w 2651760"/>
              <a:gd name="connsiteY21" fmla="*/ 3296920 h 3690620"/>
              <a:gd name="connsiteX22" fmla="*/ 2219960 w 2651760"/>
              <a:gd name="connsiteY22" fmla="*/ 3281680 h 3690620"/>
              <a:gd name="connsiteX23" fmla="*/ 2517140 w 2651760"/>
              <a:gd name="connsiteY23" fmla="*/ 3251200 h 3690620"/>
              <a:gd name="connsiteX24" fmla="*/ 2608580 w 2651760"/>
              <a:gd name="connsiteY24" fmla="*/ 3235960 h 3690620"/>
              <a:gd name="connsiteX25" fmla="*/ 2486660 w 2651760"/>
              <a:gd name="connsiteY25" fmla="*/ 3007360 h 3690620"/>
              <a:gd name="connsiteX26" fmla="*/ 2494280 w 2651760"/>
              <a:gd name="connsiteY26" fmla="*/ 2473960 h 3690620"/>
              <a:gd name="connsiteX27" fmla="*/ 1541780 w 2651760"/>
              <a:gd name="connsiteY27" fmla="*/ 462280 h 3690620"/>
              <a:gd name="connsiteX0" fmla="*/ 1541780 w 2613660"/>
              <a:gd name="connsiteY0" fmla="*/ 462280 h 3690620"/>
              <a:gd name="connsiteX1" fmla="*/ 1328420 w 2613660"/>
              <a:gd name="connsiteY1" fmla="*/ 233680 h 3690620"/>
              <a:gd name="connsiteX2" fmla="*/ 916940 w 2613660"/>
              <a:gd name="connsiteY2" fmla="*/ 233680 h 3690620"/>
              <a:gd name="connsiteX3" fmla="*/ 459740 w 2613660"/>
              <a:gd name="connsiteY3" fmla="*/ 309880 h 3690620"/>
              <a:gd name="connsiteX4" fmla="*/ 109220 w 2613660"/>
              <a:gd name="connsiteY4" fmla="*/ 477520 h 3690620"/>
              <a:gd name="connsiteX5" fmla="*/ 2540 w 2613660"/>
              <a:gd name="connsiteY5" fmla="*/ 797560 h 3690620"/>
              <a:gd name="connsiteX6" fmla="*/ 124460 w 2613660"/>
              <a:gd name="connsiteY6" fmla="*/ 980440 h 3690620"/>
              <a:gd name="connsiteX7" fmla="*/ 368300 w 2613660"/>
              <a:gd name="connsiteY7" fmla="*/ 980440 h 3690620"/>
              <a:gd name="connsiteX8" fmla="*/ 596900 w 2613660"/>
              <a:gd name="connsiteY8" fmla="*/ 1102360 h 3690620"/>
              <a:gd name="connsiteX9" fmla="*/ 916940 w 2613660"/>
              <a:gd name="connsiteY9" fmla="*/ 1452880 h 3690620"/>
              <a:gd name="connsiteX10" fmla="*/ 962660 w 2613660"/>
              <a:gd name="connsiteY10" fmla="*/ 1818640 h 3690620"/>
              <a:gd name="connsiteX11" fmla="*/ 1038860 w 2613660"/>
              <a:gd name="connsiteY11" fmla="*/ 2138680 h 3690620"/>
              <a:gd name="connsiteX12" fmla="*/ 1054100 w 2613660"/>
              <a:gd name="connsiteY12" fmla="*/ 2565400 h 3690620"/>
              <a:gd name="connsiteX13" fmla="*/ 1084580 w 2613660"/>
              <a:gd name="connsiteY13" fmla="*/ 2794000 h 3690620"/>
              <a:gd name="connsiteX14" fmla="*/ 1206500 w 2613660"/>
              <a:gd name="connsiteY14" fmla="*/ 3007360 h 3690620"/>
              <a:gd name="connsiteX15" fmla="*/ 1297940 w 2613660"/>
              <a:gd name="connsiteY15" fmla="*/ 3175000 h 3690620"/>
              <a:gd name="connsiteX16" fmla="*/ 1450340 w 2613660"/>
              <a:gd name="connsiteY16" fmla="*/ 3495040 h 3690620"/>
              <a:gd name="connsiteX17" fmla="*/ 1450340 w 2613660"/>
              <a:gd name="connsiteY17" fmla="*/ 3677920 h 3690620"/>
              <a:gd name="connsiteX18" fmla="*/ 1724660 w 2613660"/>
              <a:gd name="connsiteY18" fmla="*/ 3571240 h 3690620"/>
              <a:gd name="connsiteX19" fmla="*/ 1739900 w 2613660"/>
              <a:gd name="connsiteY19" fmla="*/ 3373120 h 3690620"/>
              <a:gd name="connsiteX20" fmla="*/ 1892300 w 2613660"/>
              <a:gd name="connsiteY20" fmla="*/ 3296920 h 3690620"/>
              <a:gd name="connsiteX21" fmla="*/ 2136140 w 2613660"/>
              <a:gd name="connsiteY21" fmla="*/ 3296920 h 3690620"/>
              <a:gd name="connsiteX22" fmla="*/ 2219960 w 2613660"/>
              <a:gd name="connsiteY22" fmla="*/ 3281680 h 3690620"/>
              <a:gd name="connsiteX23" fmla="*/ 2517140 w 2613660"/>
              <a:gd name="connsiteY23" fmla="*/ 3251200 h 3690620"/>
              <a:gd name="connsiteX24" fmla="*/ 2608580 w 2613660"/>
              <a:gd name="connsiteY24" fmla="*/ 3235960 h 3690620"/>
              <a:gd name="connsiteX25" fmla="*/ 2486660 w 2613660"/>
              <a:gd name="connsiteY25" fmla="*/ 3007360 h 3690620"/>
              <a:gd name="connsiteX26" fmla="*/ 2113280 w 2613660"/>
              <a:gd name="connsiteY26" fmla="*/ 1407160 h 3690620"/>
              <a:gd name="connsiteX27" fmla="*/ 1541780 w 2613660"/>
              <a:gd name="connsiteY27" fmla="*/ 462280 h 3690620"/>
              <a:gd name="connsiteX0" fmla="*/ 1541780 w 2561590"/>
              <a:gd name="connsiteY0" fmla="*/ 462280 h 3690620"/>
              <a:gd name="connsiteX1" fmla="*/ 1328420 w 2561590"/>
              <a:gd name="connsiteY1" fmla="*/ 233680 h 3690620"/>
              <a:gd name="connsiteX2" fmla="*/ 916940 w 2561590"/>
              <a:gd name="connsiteY2" fmla="*/ 233680 h 3690620"/>
              <a:gd name="connsiteX3" fmla="*/ 459740 w 2561590"/>
              <a:gd name="connsiteY3" fmla="*/ 309880 h 3690620"/>
              <a:gd name="connsiteX4" fmla="*/ 109220 w 2561590"/>
              <a:gd name="connsiteY4" fmla="*/ 477520 h 3690620"/>
              <a:gd name="connsiteX5" fmla="*/ 2540 w 2561590"/>
              <a:gd name="connsiteY5" fmla="*/ 797560 h 3690620"/>
              <a:gd name="connsiteX6" fmla="*/ 124460 w 2561590"/>
              <a:gd name="connsiteY6" fmla="*/ 980440 h 3690620"/>
              <a:gd name="connsiteX7" fmla="*/ 368300 w 2561590"/>
              <a:gd name="connsiteY7" fmla="*/ 980440 h 3690620"/>
              <a:gd name="connsiteX8" fmla="*/ 596900 w 2561590"/>
              <a:gd name="connsiteY8" fmla="*/ 1102360 h 3690620"/>
              <a:gd name="connsiteX9" fmla="*/ 916940 w 2561590"/>
              <a:gd name="connsiteY9" fmla="*/ 1452880 h 3690620"/>
              <a:gd name="connsiteX10" fmla="*/ 962660 w 2561590"/>
              <a:gd name="connsiteY10" fmla="*/ 1818640 h 3690620"/>
              <a:gd name="connsiteX11" fmla="*/ 1038860 w 2561590"/>
              <a:gd name="connsiteY11" fmla="*/ 2138680 h 3690620"/>
              <a:gd name="connsiteX12" fmla="*/ 1054100 w 2561590"/>
              <a:gd name="connsiteY12" fmla="*/ 2565400 h 3690620"/>
              <a:gd name="connsiteX13" fmla="*/ 1084580 w 2561590"/>
              <a:gd name="connsiteY13" fmla="*/ 2794000 h 3690620"/>
              <a:gd name="connsiteX14" fmla="*/ 1206500 w 2561590"/>
              <a:gd name="connsiteY14" fmla="*/ 3007360 h 3690620"/>
              <a:gd name="connsiteX15" fmla="*/ 1297940 w 2561590"/>
              <a:gd name="connsiteY15" fmla="*/ 3175000 h 3690620"/>
              <a:gd name="connsiteX16" fmla="*/ 1450340 w 2561590"/>
              <a:gd name="connsiteY16" fmla="*/ 3495040 h 3690620"/>
              <a:gd name="connsiteX17" fmla="*/ 1450340 w 2561590"/>
              <a:gd name="connsiteY17" fmla="*/ 3677920 h 3690620"/>
              <a:gd name="connsiteX18" fmla="*/ 1724660 w 2561590"/>
              <a:gd name="connsiteY18" fmla="*/ 3571240 h 3690620"/>
              <a:gd name="connsiteX19" fmla="*/ 1739900 w 2561590"/>
              <a:gd name="connsiteY19" fmla="*/ 3373120 h 3690620"/>
              <a:gd name="connsiteX20" fmla="*/ 1892300 w 2561590"/>
              <a:gd name="connsiteY20" fmla="*/ 3296920 h 3690620"/>
              <a:gd name="connsiteX21" fmla="*/ 2136140 w 2561590"/>
              <a:gd name="connsiteY21" fmla="*/ 3296920 h 3690620"/>
              <a:gd name="connsiteX22" fmla="*/ 2219960 w 2561590"/>
              <a:gd name="connsiteY22" fmla="*/ 3281680 h 3690620"/>
              <a:gd name="connsiteX23" fmla="*/ 2517140 w 2561590"/>
              <a:gd name="connsiteY23" fmla="*/ 3251200 h 3690620"/>
              <a:gd name="connsiteX24" fmla="*/ 2486660 w 2561590"/>
              <a:gd name="connsiteY24" fmla="*/ 3007360 h 3690620"/>
              <a:gd name="connsiteX25" fmla="*/ 2113280 w 2561590"/>
              <a:gd name="connsiteY25" fmla="*/ 1407160 h 3690620"/>
              <a:gd name="connsiteX26" fmla="*/ 1541780 w 2561590"/>
              <a:gd name="connsiteY26" fmla="*/ 462280 h 3690620"/>
              <a:gd name="connsiteX0" fmla="*/ 1541780 w 2565400"/>
              <a:gd name="connsiteY0" fmla="*/ 462280 h 3690620"/>
              <a:gd name="connsiteX1" fmla="*/ 1328420 w 2565400"/>
              <a:gd name="connsiteY1" fmla="*/ 233680 h 3690620"/>
              <a:gd name="connsiteX2" fmla="*/ 916940 w 2565400"/>
              <a:gd name="connsiteY2" fmla="*/ 233680 h 3690620"/>
              <a:gd name="connsiteX3" fmla="*/ 459740 w 2565400"/>
              <a:gd name="connsiteY3" fmla="*/ 309880 h 3690620"/>
              <a:gd name="connsiteX4" fmla="*/ 109220 w 2565400"/>
              <a:gd name="connsiteY4" fmla="*/ 477520 h 3690620"/>
              <a:gd name="connsiteX5" fmla="*/ 2540 w 2565400"/>
              <a:gd name="connsiteY5" fmla="*/ 797560 h 3690620"/>
              <a:gd name="connsiteX6" fmla="*/ 124460 w 2565400"/>
              <a:gd name="connsiteY6" fmla="*/ 980440 h 3690620"/>
              <a:gd name="connsiteX7" fmla="*/ 368300 w 2565400"/>
              <a:gd name="connsiteY7" fmla="*/ 980440 h 3690620"/>
              <a:gd name="connsiteX8" fmla="*/ 596900 w 2565400"/>
              <a:gd name="connsiteY8" fmla="*/ 1102360 h 3690620"/>
              <a:gd name="connsiteX9" fmla="*/ 916940 w 2565400"/>
              <a:gd name="connsiteY9" fmla="*/ 1452880 h 3690620"/>
              <a:gd name="connsiteX10" fmla="*/ 962660 w 2565400"/>
              <a:gd name="connsiteY10" fmla="*/ 1818640 h 3690620"/>
              <a:gd name="connsiteX11" fmla="*/ 1038860 w 2565400"/>
              <a:gd name="connsiteY11" fmla="*/ 2138680 h 3690620"/>
              <a:gd name="connsiteX12" fmla="*/ 1054100 w 2565400"/>
              <a:gd name="connsiteY12" fmla="*/ 2565400 h 3690620"/>
              <a:gd name="connsiteX13" fmla="*/ 1084580 w 2565400"/>
              <a:gd name="connsiteY13" fmla="*/ 2794000 h 3690620"/>
              <a:gd name="connsiteX14" fmla="*/ 1206500 w 2565400"/>
              <a:gd name="connsiteY14" fmla="*/ 3007360 h 3690620"/>
              <a:gd name="connsiteX15" fmla="*/ 1297940 w 2565400"/>
              <a:gd name="connsiteY15" fmla="*/ 3175000 h 3690620"/>
              <a:gd name="connsiteX16" fmla="*/ 1450340 w 2565400"/>
              <a:gd name="connsiteY16" fmla="*/ 3495040 h 3690620"/>
              <a:gd name="connsiteX17" fmla="*/ 1450340 w 2565400"/>
              <a:gd name="connsiteY17" fmla="*/ 3677920 h 3690620"/>
              <a:gd name="connsiteX18" fmla="*/ 1724660 w 2565400"/>
              <a:gd name="connsiteY18" fmla="*/ 3571240 h 3690620"/>
              <a:gd name="connsiteX19" fmla="*/ 1739900 w 2565400"/>
              <a:gd name="connsiteY19" fmla="*/ 3373120 h 3690620"/>
              <a:gd name="connsiteX20" fmla="*/ 1892300 w 2565400"/>
              <a:gd name="connsiteY20" fmla="*/ 3296920 h 3690620"/>
              <a:gd name="connsiteX21" fmla="*/ 2136140 w 2565400"/>
              <a:gd name="connsiteY21" fmla="*/ 3296920 h 3690620"/>
              <a:gd name="connsiteX22" fmla="*/ 2219960 w 2565400"/>
              <a:gd name="connsiteY22" fmla="*/ 3281680 h 3690620"/>
              <a:gd name="connsiteX23" fmla="*/ 2517140 w 2565400"/>
              <a:gd name="connsiteY23" fmla="*/ 3251200 h 3690620"/>
              <a:gd name="connsiteX24" fmla="*/ 2509520 w 2565400"/>
              <a:gd name="connsiteY24" fmla="*/ 3220720 h 3690620"/>
              <a:gd name="connsiteX25" fmla="*/ 2486660 w 2565400"/>
              <a:gd name="connsiteY25" fmla="*/ 3007360 h 3690620"/>
              <a:gd name="connsiteX26" fmla="*/ 2113280 w 2565400"/>
              <a:gd name="connsiteY26" fmla="*/ 1407160 h 3690620"/>
              <a:gd name="connsiteX27" fmla="*/ 1541780 w 2565400"/>
              <a:gd name="connsiteY27" fmla="*/ 462280 h 3690620"/>
              <a:gd name="connsiteX0" fmla="*/ 1541780 w 2561590"/>
              <a:gd name="connsiteY0" fmla="*/ 462280 h 3690620"/>
              <a:gd name="connsiteX1" fmla="*/ 1328420 w 2561590"/>
              <a:gd name="connsiteY1" fmla="*/ 233680 h 3690620"/>
              <a:gd name="connsiteX2" fmla="*/ 916940 w 2561590"/>
              <a:gd name="connsiteY2" fmla="*/ 233680 h 3690620"/>
              <a:gd name="connsiteX3" fmla="*/ 459740 w 2561590"/>
              <a:gd name="connsiteY3" fmla="*/ 309880 h 3690620"/>
              <a:gd name="connsiteX4" fmla="*/ 109220 w 2561590"/>
              <a:gd name="connsiteY4" fmla="*/ 477520 h 3690620"/>
              <a:gd name="connsiteX5" fmla="*/ 2540 w 2561590"/>
              <a:gd name="connsiteY5" fmla="*/ 797560 h 3690620"/>
              <a:gd name="connsiteX6" fmla="*/ 124460 w 2561590"/>
              <a:gd name="connsiteY6" fmla="*/ 980440 h 3690620"/>
              <a:gd name="connsiteX7" fmla="*/ 368300 w 2561590"/>
              <a:gd name="connsiteY7" fmla="*/ 980440 h 3690620"/>
              <a:gd name="connsiteX8" fmla="*/ 596900 w 2561590"/>
              <a:gd name="connsiteY8" fmla="*/ 1102360 h 3690620"/>
              <a:gd name="connsiteX9" fmla="*/ 916940 w 2561590"/>
              <a:gd name="connsiteY9" fmla="*/ 1452880 h 3690620"/>
              <a:gd name="connsiteX10" fmla="*/ 962660 w 2561590"/>
              <a:gd name="connsiteY10" fmla="*/ 1818640 h 3690620"/>
              <a:gd name="connsiteX11" fmla="*/ 1038860 w 2561590"/>
              <a:gd name="connsiteY11" fmla="*/ 2138680 h 3690620"/>
              <a:gd name="connsiteX12" fmla="*/ 1054100 w 2561590"/>
              <a:gd name="connsiteY12" fmla="*/ 2565400 h 3690620"/>
              <a:gd name="connsiteX13" fmla="*/ 1084580 w 2561590"/>
              <a:gd name="connsiteY13" fmla="*/ 2794000 h 3690620"/>
              <a:gd name="connsiteX14" fmla="*/ 1206500 w 2561590"/>
              <a:gd name="connsiteY14" fmla="*/ 3007360 h 3690620"/>
              <a:gd name="connsiteX15" fmla="*/ 1297940 w 2561590"/>
              <a:gd name="connsiteY15" fmla="*/ 3175000 h 3690620"/>
              <a:gd name="connsiteX16" fmla="*/ 1450340 w 2561590"/>
              <a:gd name="connsiteY16" fmla="*/ 3495040 h 3690620"/>
              <a:gd name="connsiteX17" fmla="*/ 1450340 w 2561590"/>
              <a:gd name="connsiteY17" fmla="*/ 3677920 h 3690620"/>
              <a:gd name="connsiteX18" fmla="*/ 1724660 w 2561590"/>
              <a:gd name="connsiteY18" fmla="*/ 3571240 h 3690620"/>
              <a:gd name="connsiteX19" fmla="*/ 1739900 w 2561590"/>
              <a:gd name="connsiteY19" fmla="*/ 3373120 h 3690620"/>
              <a:gd name="connsiteX20" fmla="*/ 1892300 w 2561590"/>
              <a:gd name="connsiteY20" fmla="*/ 3296920 h 3690620"/>
              <a:gd name="connsiteX21" fmla="*/ 2136140 w 2561590"/>
              <a:gd name="connsiteY21" fmla="*/ 3296920 h 3690620"/>
              <a:gd name="connsiteX22" fmla="*/ 2219960 w 2561590"/>
              <a:gd name="connsiteY22" fmla="*/ 3281680 h 3690620"/>
              <a:gd name="connsiteX23" fmla="*/ 2517140 w 2561590"/>
              <a:gd name="connsiteY23" fmla="*/ 3251200 h 3690620"/>
              <a:gd name="connsiteX24" fmla="*/ 2486660 w 2561590"/>
              <a:gd name="connsiteY24" fmla="*/ 3007360 h 3690620"/>
              <a:gd name="connsiteX25" fmla="*/ 2113280 w 2561590"/>
              <a:gd name="connsiteY25" fmla="*/ 1407160 h 3690620"/>
              <a:gd name="connsiteX26" fmla="*/ 1541780 w 2561590"/>
              <a:gd name="connsiteY26" fmla="*/ 462280 h 3690620"/>
              <a:gd name="connsiteX0" fmla="*/ 1541780 w 2504440"/>
              <a:gd name="connsiteY0" fmla="*/ 462280 h 3690620"/>
              <a:gd name="connsiteX1" fmla="*/ 1328420 w 2504440"/>
              <a:gd name="connsiteY1" fmla="*/ 233680 h 3690620"/>
              <a:gd name="connsiteX2" fmla="*/ 916940 w 2504440"/>
              <a:gd name="connsiteY2" fmla="*/ 233680 h 3690620"/>
              <a:gd name="connsiteX3" fmla="*/ 459740 w 2504440"/>
              <a:gd name="connsiteY3" fmla="*/ 309880 h 3690620"/>
              <a:gd name="connsiteX4" fmla="*/ 109220 w 2504440"/>
              <a:gd name="connsiteY4" fmla="*/ 477520 h 3690620"/>
              <a:gd name="connsiteX5" fmla="*/ 2540 w 2504440"/>
              <a:gd name="connsiteY5" fmla="*/ 797560 h 3690620"/>
              <a:gd name="connsiteX6" fmla="*/ 124460 w 2504440"/>
              <a:gd name="connsiteY6" fmla="*/ 980440 h 3690620"/>
              <a:gd name="connsiteX7" fmla="*/ 368300 w 2504440"/>
              <a:gd name="connsiteY7" fmla="*/ 980440 h 3690620"/>
              <a:gd name="connsiteX8" fmla="*/ 596900 w 2504440"/>
              <a:gd name="connsiteY8" fmla="*/ 1102360 h 3690620"/>
              <a:gd name="connsiteX9" fmla="*/ 916940 w 2504440"/>
              <a:gd name="connsiteY9" fmla="*/ 1452880 h 3690620"/>
              <a:gd name="connsiteX10" fmla="*/ 962660 w 2504440"/>
              <a:gd name="connsiteY10" fmla="*/ 1818640 h 3690620"/>
              <a:gd name="connsiteX11" fmla="*/ 1038860 w 2504440"/>
              <a:gd name="connsiteY11" fmla="*/ 2138680 h 3690620"/>
              <a:gd name="connsiteX12" fmla="*/ 1054100 w 2504440"/>
              <a:gd name="connsiteY12" fmla="*/ 2565400 h 3690620"/>
              <a:gd name="connsiteX13" fmla="*/ 1084580 w 2504440"/>
              <a:gd name="connsiteY13" fmla="*/ 2794000 h 3690620"/>
              <a:gd name="connsiteX14" fmla="*/ 1206500 w 2504440"/>
              <a:gd name="connsiteY14" fmla="*/ 3007360 h 3690620"/>
              <a:gd name="connsiteX15" fmla="*/ 1297940 w 2504440"/>
              <a:gd name="connsiteY15" fmla="*/ 3175000 h 3690620"/>
              <a:gd name="connsiteX16" fmla="*/ 1450340 w 2504440"/>
              <a:gd name="connsiteY16" fmla="*/ 3495040 h 3690620"/>
              <a:gd name="connsiteX17" fmla="*/ 1450340 w 2504440"/>
              <a:gd name="connsiteY17" fmla="*/ 3677920 h 3690620"/>
              <a:gd name="connsiteX18" fmla="*/ 1724660 w 2504440"/>
              <a:gd name="connsiteY18" fmla="*/ 3571240 h 3690620"/>
              <a:gd name="connsiteX19" fmla="*/ 1739900 w 2504440"/>
              <a:gd name="connsiteY19" fmla="*/ 3373120 h 3690620"/>
              <a:gd name="connsiteX20" fmla="*/ 1892300 w 2504440"/>
              <a:gd name="connsiteY20" fmla="*/ 3296920 h 3690620"/>
              <a:gd name="connsiteX21" fmla="*/ 2136140 w 2504440"/>
              <a:gd name="connsiteY21" fmla="*/ 3296920 h 3690620"/>
              <a:gd name="connsiteX22" fmla="*/ 2219960 w 2504440"/>
              <a:gd name="connsiteY22" fmla="*/ 3281680 h 3690620"/>
              <a:gd name="connsiteX23" fmla="*/ 2486660 w 2504440"/>
              <a:gd name="connsiteY23" fmla="*/ 3007360 h 3690620"/>
              <a:gd name="connsiteX24" fmla="*/ 2113280 w 2504440"/>
              <a:gd name="connsiteY24" fmla="*/ 1407160 h 3690620"/>
              <a:gd name="connsiteX25" fmla="*/ 1541780 w 2504440"/>
              <a:gd name="connsiteY25" fmla="*/ 462280 h 3690620"/>
              <a:gd name="connsiteX0" fmla="*/ 1541780 w 2504440"/>
              <a:gd name="connsiteY0" fmla="*/ 462280 h 3690620"/>
              <a:gd name="connsiteX1" fmla="*/ 1328420 w 2504440"/>
              <a:gd name="connsiteY1" fmla="*/ 233680 h 3690620"/>
              <a:gd name="connsiteX2" fmla="*/ 916940 w 2504440"/>
              <a:gd name="connsiteY2" fmla="*/ 233680 h 3690620"/>
              <a:gd name="connsiteX3" fmla="*/ 459740 w 2504440"/>
              <a:gd name="connsiteY3" fmla="*/ 309880 h 3690620"/>
              <a:gd name="connsiteX4" fmla="*/ 109220 w 2504440"/>
              <a:gd name="connsiteY4" fmla="*/ 477520 h 3690620"/>
              <a:gd name="connsiteX5" fmla="*/ 2540 w 2504440"/>
              <a:gd name="connsiteY5" fmla="*/ 797560 h 3690620"/>
              <a:gd name="connsiteX6" fmla="*/ 124460 w 2504440"/>
              <a:gd name="connsiteY6" fmla="*/ 980440 h 3690620"/>
              <a:gd name="connsiteX7" fmla="*/ 368300 w 2504440"/>
              <a:gd name="connsiteY7" fmla="*/ 980440 h 3690620"/>
              <a:gd name="connsiteX8" fmla="*/ 596900 w 2504440"/>
              <a:gd name="connsiteY8" fmla="*/ 1102360 h 3690620"/>
              <a:gd name="connsiteX9" fmla="*/ 916940 w 2504440"/>
              <a:gd name="connsiteY9" fmla="*/ 1452880 h 3690620"/>
              <a:gd name="connsiteX10" fmla="*/ 962660 w 2504440"/>
              <a:gd name="connsiteY10" fmla="*/ 1818640 h 3690620"/>
              <a:gd name="connsiteX11" fmla="*/ 1038860 w 2504440"/>
              <a:gd name="connsiteY11" fmla="*/ 2138680 h 3690620"/>
              <a:gd name="connsiteX12" fmla="*/ 1054100 w 2504440"/>
              <a:gd name="connsiteY12" fmla="*/ 2565400 h 3690620"/>
              <a:gd name="connsiteX13" fmla="*/ 1084580 w 2504440"/>
              <a:gd name="connsiteY13" fmla="*/ 2794000 h 3690620"/>
              <a:gd name="connsiteX14" fmla="*/ 1206500 w 2504440"/>
              <a:gd name="connsiteY14" fmla="*/ 3007360 h 3690620"/>
              <a:gd name="connsiteX15" fmla="*/ 1297940 w 2504440"/>
              <a:gd name="connsiteY15" fmla="*/ 3175000 h 3690620"/>
              <a:gd name="connsiteX16" fmla="*/ 1450340 w 2504440"/>
              <a:gd name="connsiteY16" fmla="*/ 3495040 h 3690620"/>
              <a:gd name="connsiteX17" fmla="*/ 1450340 w 2504440"/>
              <a:gd name="connsiteY17" fmla="*/ 3677920 h 3690620"/>
              <a:gd name="connsiteX18" fmla="*/ 1724660 w 2504440"/>
              <a:gd name="connsiteY18" fmla="*/ 3571240 h 3690620"/>
              <a:gd name="connsiteX19" fmla="*/ 1739900 w 2504440"/>
              <a:gd name="connsiteY19" fmla="*/ 3373120 h 3690620"/>
              <a:gd name="connsiteX20" fmla="*/ 1892300 w 2504440"/>
              <a:gd name="connsiteY20" fmla="*/ 3296920 h 3690620"/>
              <a:gd name="connsiteX21" fmla="*/ 2136140 w 2504440"/>
              <a:gd name="connsiteY21" fmla="*/ 3296920 h 3690620"/>
              <a:gd name="connsiteX22" fmla="*/ 2219960 w 2504440"/>
              <a:gd name="connsiteY22" fmla="*/ 3281680 h 3690620"/>
              <a:gd name="connsiteX23" fmla="*/ 2486660 w 2504440"/>
              <a:gd name="connsiteY23" fmla="*/ 3007360 h 3690620"/>
              <a:gd name="connsiteX24" fmla="*/ 2113280 w 2504440"/>
              <a:gd name="connsiteY24" fmla="*/ 1407160 h 3690620"/>
              <a:gd name="connsiteX25" fmla="*/ 1541780 w 2504440"/>
              <a:gd name="connsiteY25" fmla="*/ 462280 h 3690620"/>
              <a:gd name="connsiteX0" fmla="*/ 1541780 w 2504440"/>
              <a:gd name="connsiteY0" fmla="*/ 462280 h 3690620"/>
              <a:gd name="connsiteX1" fmla="*/ 1328420 w 2504440"/>
              <a:gd name="connsiteY1" fmla="*/ 233680 h 3690620"/>
              <a:gd name="connsiteX2" fmla="*/ 916940 w 2504440"/>
              <a:gd name="connsiteY2" fmla="*/ 233680 h 3690620"/>
              <a:gd name="connsiteX3" fmla="*/ 459740 w 2504440"/>
              <a:gd name="connsiteY3" fmla="*/ 309880 h 3690620"/>
              <a:gd name="connsiteX4" fmla="*/ 109220 w 2504440"/>
              <a:gd name="connsiteY4" fmla="*/ 477520 h 3690620"/>
              <a:gd name="connsiteX5" fmla="*/ 2540 w 2504440"/>
              <a:gd name="connsiteY5" fmla="*/ 797560 h 3690620"/>
              <a:gd name="connsiteX6" fmla="*/ 124460 w 2504440"/>
              <a:gd name="connsiteY6" fmla="*/ 980440 h 3690620"/>
              <a:gd name="connsiteX7" fmla="*/ 368300 w 2504440"/>
              <a:gd name="connsiteY7" fmla="*/ 980440 h 3690620"/>
              <a:gd name="connsiteX8" fmla="*/ 596900 w 2504440"/>
              <a:gd name="connsiteY8" fmla="*/ 1102360 h 3690620"/>
              <a:gd name="connsiteX9" fmla="*/ 916940 w 2504440"/>
              <a:gd name="connsiteY9" fmla="*/ 1452880 h 3690620"/>
              <a:gd name="connsiteX10" fmla="*/ 962660 w 2504440"/>
              <a:gd name="connsiteY10" fmla="*/ 1818640 h 3690620"/>
              <a:gd name="connsiteX11" fmla="*/ 1038860 w 2504440"/>
              <a:gd name="connsiteY11" fmla="*/ 2138680 h 3690620"/>
              <a:gd name="connsiteX12" fmla="*/ 1054100 w 2504440"/>
              <a:gd name="connsiteY12" fmla="*/ 2565400 h 3690620"/>
              <a:gd name="connsiteX13" fmla="*/ 1084580 w 2504440"/>
              <a:gd name="connsiteY13" fmla="*/ 2794000 h 3690620"/>
              <a:gd name="connsiteX14" fmla="*/ 1206500 w 2504440"/>
              <a:gd name="connsiteY14" fmla="*/ 3007360 h 3690620"/>
              <a:gd name="connsiteX15" fmla="*/ 1297940 w 2504440"/>
              <a:gd name="connsiteY15" fmla="*/ 3175000 h 3690620"/>
              <a:gd name="connsiteX16" fmla="*/ 1450340 w 2504440"/>
              <a:gd name="connsiteY16" fmla="*/ 3495040 h 3690620"/>
              <a:gd name="connsiteX17" fmla="*/ 1450340 w 2504440"/>
              <a:gd name="connsiteY17" fmla="*/ 3677920 h 3690620"/>
              <a:gd name="connsiteX18" fmla="*/ 1724660 w 2504440"/>
              <a:gd name="connsiteY18" fmla="*/ 3571240 h 3690620"/>
              <a:gd name="connsiteX19" fmla="*/ 1739900 w 2504440"/>
              <a:gd name="connsiteY19" fmla="*/ 3373120 h 3690620"/>
              <a:gd name="connsiteX20" fmla="*/ 2136140 w 2504440"/>
              <a:gd name="connsiteY20" fmla="*/ 3296920 h 3690620"/>
              <a:gd name="connsiteX21" fmla="*/ 2219960 w 2504440"/>
              <a:gd name="connsiteY21" fmla="*/ 3281680 h 3690620"/>
              <a:gd name="connsiteX22" fmla="*/ 2486660 w 2504440"/>
              <a:gd name="connsiteY22" fmla="*/ 3007360 h 3690620"/>
              <a:gd name="connsiteX23" fmla="*/ 2113280 w 2504440"/>
              <a:gd name="connsiteY23" fmla="*/ 1407160 h 3690620"/>
              <a:gd name="connsiteX24" fmla="*/ 1541780 w 2504440"/>
              <a:gd name="connsiteY24" fmla="*/ 462280 h 3690620"/>
              <a:gd name="connsiteX0" fmla="*/ 1541780 w 2490470"/>
              <a:gd name="connsiteY0" fmla="*/ 462280 h 3690620"/>
              <a:gd name="connsiteX1" fmla="*/ 1328420 w 2490470"/>
              <a:gd name="connsiteY1" fmla="*/ 233680 h 3690620"/>
              <a:gd name="connsiteX2" fmla="*/ 916940 w 2490470"/>
              <a:gd name="connsiteY2" fmla="*/ 233680 h 3690620"/>
              <a:gd name="connsiteX3" fmla="*/ 459740 w 2490470"/>
              <a:gd name="connsiteY3" fmla="*/ 309880 h 3690620"/>
              <a:gd name="connsiteX4" fmla="*/ 109220 w 2490470"/>
              <a:gd name="connsiteY4" fmla="*/ 477520 h 3690620"/>
              <a:gd name="connsiteX5" fmla="*/ 2540 w 2490470"/>
              <a:gd name="connsiteY5" fmla="*/ 797560 h 3690620"/>
              <a:gd name="connsiteX6" fmla="*/ 124460 w 2490470"/>
              <a:gd name="connsiteY6" fmla="*/ 980440 h 3690620"/>
              <a:gd name="connsiteX7" fmla="*/ 368300 w 2490470"/>
              <a:gd name="connsiteY7" fmla="*/ 980440 h 3690620"/>
              <a:gd name="connsiteX8" fmla="*/ 596900 w 2490470"/>
              <a:gd name="connsiteY8" fmla="*/ 1102360 h 3690620"/>
              <a:gd name="connsiteX9" fmla="*/ 916940 w 2490470"/>
              <a:gd name="connsiteY9" fmla="*/ 1452880 h 3690620"/>
              <a:gd name="connsiteX10" fmla="*/ 962660 w 2490470"/>
              <a:gd name="connsiteY10" fmla="*/ 1818640 h 3690620"/>
              <a:gd name="connsiteX11" fmla="*/ 1038860 w 2490470"/>
              <a:gd name="connsiteY11" fmla="*/ 2138680 h 3690620"/>
              <a:gd name="connsiteX12" fmla="*/ 1054100 w 2490470"/>
              <a:gd name="connsiteY12" fmla="*/ 2565400 h 3690620"/>
              <a:gd name="connsiteX13" fmla="*/ 1084580 w 2490470"/>
              <a:gd name="connsiteY13" fmla="*/ 2794000 h 3690620"/>
              <a:gd name="connsiteX14" fmla="*/ 1206500 w 2490470"/>
              <a:gd name="connsiteY14" fmla="*/ 3007360 h 3690620"/>
              <a:gd name="connsiteX15" fmla="*/ 1297940 w 2490470"/>
              <a:gd name="connsiteY15" fmla="*/ 3175000 h 3690620"/>
              <a:gd name="connsiteX16" fmla="*/ 1450340 w 2490470"/>
              <a:gd name="connsiteY16" fmla="*/ 3495040 h 3690620"/>
              <a:gd name="connsiteX17" fmla="*/ 1450340 w 2490470"/>
              <a:gd name="connsiteY17" fmla="*/ 3677920 h 3690620"/>
              <a:gd name="connsiteX18" fmla="*/ 1724660 w 2490470"/>
              <a:gd name="connsiteY18" fmla="*/ 3571240 h 3690620"/>
              <a:gd name="connsiteX19" fmla="*/ 1739900 w 2490470"/>
              <a:gd name="connsiteY19" fmla="*/ 3373120 h 3690620"/>
              <a:gd name="connsiteX20" fmla="*/ 2136140 w 2490470"/>
              <a:gd name="connsiteY20" fmla="*/ 3296920 h 3690620"/>
              <a:gd name="connsiteX21" fmla="*/ 2486660 w 2490470"/>
              <a:gd name="connsiteY21" fmla="*/ 3007360 h 3690620"/>
              <a:gd name="connsiteX22" fmla="*/ 2113280 w 2490470"/>
              <a:gd name="connsiteY22" fmla="*/ 1407160 h 3690620"/>
              <a:gd name="connsiteX23" fmla="*/ 1541780 w 2490470"/>
              <a:gd name="connsiteY23" fmla="*/ 462280 h 3690620"/>
              <a:gd name="connsiteX0" fmla="*/ 1541780 w 2490470"/>
              <a:gd name="connsiteY0" fmla="*/ 462280 h 3690620"/>
              <a:gd name="connsiteX1" fmla="*/ 1328420 w 2490470"/>
              <a:gd name="connsiteY1" fmla="*/ 233680 h 3690620"/>
              <a:gd name="connsiteX2" fmla="*/ 916940 w 2490470"/>
              <a:gd name="connsiteY2" fmla="*/ 233680 h 3690620"/>
              <a:gd name="connsiteX3" fmla="*/ 459740 w 2490470"/>
              <a:gd name="connsiteY3" fmla="*/ 309880 h 3690620"/>
              <a:gd name="connsiteX4" fmla="*/ 109220 w 2490470"/>
              <a:gd name="connsiteY4" fmla="*/ 477520 h 3690620"/>
              <a:gd name="connsiteX5" fmla="*/ 2540 w 2490470"/>
              <a:gd name="connsiteY5" fmla="*/ 797560 h 3690620"/>
              <a:gd name="connsiteX6" fmla="*/ 124460 w 2490470"/>
              <a:gd name="connsiteY6" fmla="*/ 980440 h 3690620"/>
              <a:gd name="connsiteX7" fmla="*/ 368300 w 2490470"/>
              <a:gd name="connsiteY7" fmla="*/ 980440 h 3690620"/>
              <a:gd name="connsiteX8" fmla="*/ 596900 w 2490470"/>
              <a:gd name="connsiteY8" fmla="*/ 1102360 h 3690620"/>
              <a:gd name="connsiteX9" fmla="*/ 916940 w 2490470"/>
              <a:gd name="connsiteY9" fmla="*/ 1452880 h 3690620"/>
              <a:gd name="connsiteX10" fmla="*/ 962660 w 2490470"/>
              <a:gd name="connsiteY10" fmla="*/ 1818640 h 3690620"/>
              <a:gd name="connsiteX11" fmla="*/ 1038860 w 2490470"/>
              <a:gd name="connsiteY11" fmla="*/ 2138680 h 3690620"/>
              <a:gd name="connsiteX12" fmla="*/ 1054100 w 2490470"/>
              <a:gd name="connsiteY12" fmla="*/ 2565400 h 3690620"/>
              <a:gd name="connsiteX13" fmla="*/ 1084580 w 2490470"/>
              <a:gd name="connsiteY13" fmla="*/ 2794000 h 3690620"/>
              <a:gd name="connsiteX14" fmla="*/ 1206500 w 2490470"/>
              <a:gd name="connsiteY14" fmla="*/ 3007360 h 3690620"/>
              <a:gd name="connsiteX15" fmla="*/ 1297940 w 2490470"/>
              <a:gd name="connsiteY15" fmla="*/ 3175000 h 3690620"/>
              <a:gd name="connsiteX16" fmla="*/ 1450340 w 2490470"/>
              <a:gd name="connsiteY16" fmla="*/ 3495040 h 3690620"/>
              <a:gd name="connsiteX17" fmla="*/ 1450340 w 2490470"/>
              <a:gd name="connsiteY17" fmla="*/ 3677920 h 3690620"/>
              <a:gd name="connsiteX18" fmla="*/ 1724660 w 2490470"/>
              <a:gd name="connsiteY18" fmla="*/ 3571240 h 3690620"/>
              <a:gd name="connsiteX19" fmla="*/ 1968500 w 2490470"/>
              <a:gd name="connsiteY19" fmla="*/ 3601720 h 3690620"/>
              <a:gd name="connsiteX20" fmla="*/ 2136140 w 2490470"/>
              <a:gd name="connsiteY20" fmla="*/ 3296920 h 3690620"/>
              <a:gd name="connsiteX21" fmla="*/ 2486660 w 2490470"/>
              <a:gd name="connsiteY21" fmla="*/ 3007360 h 3690620"/>
              <a:gd name="connsiteX22" fmla="*/ 2113280 w 2490470"/>
              <a:gd name="connsiteY22" fmla="*/ 1407160 h 3690620"/>
              <a:gd name="connsiteX23" fmla="*/ 1541780 w 2490470"/>
              <a:gd name="connsiteY23" fmla="*/ 462280 h 3690620"/>
              <a:gd name="connsiteX0" fmla="*/ 1541780 w 2515870"/>
              <a:gd name="connsiteY0" fmla="*/ 462280 h 3690620"/>
              <a:gd name="connsiteX1" fmla="*/ 1328420 w 2515870"/>
              <a:gd name="connsiteY1" fmla="*/ 233680 h 3690620"/>
              <a:gd name="connsiteX2" fmla="*/ 916940 w 2515870"/>
              <a:gd name="connsiteY2" fmla="*/ 233680 h 3690620"/>
              <a:gd name="connsiteX3" fmla="*/ 459740 w 2515870"/>
              <a:gd name="connsiteY3" fmla="*/ 309880 h 3690620"/>
              <a:gd name="connsiteX4" fmla="*/ 109220 w 2515870"/>
              <a:gd name="connsiteY4" fmla="*/ 477520 h 3690620"/>
              <a:gd name="connsiteX5" fmla="*/ 2540 w 2515870"/>
              <a:gd name="connsiteY5" fmla="*/ 797560 h 3690620"/>
              <a:gd name="connsiteX6" fmla="*/ 124460 w 2515870"/>
              <a:gd name="connsiteY6" fmla="*/ 980440 h 3690620"/>
              <a:gd name="connsiteX7" fmla="*/ 368300 w 2515870"/>
              <a:gd name="connsiteY7" fmla="*/ 980440 h 3690620"/>
              <a:gd name="connsiteX8" fmla="*/ 596900 w 2515870"/>
              <a:gd name="connsiteY8" fmla="*/ 1102360 h 3690620"/>
              <a:gd name="connsiteX9" fmla="*/ 916940 w 2515870"/>
              <a:gd name="connsiteY9" fmla="*/ 1452880 h 3690620"/>
              <a:gd name="connsiteX10" fmla="*/ 962660 w 2515870"/>
              <a:gd name="connsiteY10" fmla="*/ 1818640 h 3690620"/>
              <a:gd name="connsiteX11" fmla="*/ 1038860 w 2515870"/>
              <a:gd name="connsiteY11" fmla="*/ 2138680 h 3690620"/>
              <a:gd name="connsiteX12" fmla="*/ 1054100 w 2515870"/>
              <a:gd name="connsiteY12" fmla="*/ 2565400 h 3690620"/>
              <a:gd name="connsiteX13" fmla="*/ 1084580 w 2515870"/>
              <a:gd name="connsiteY13" fmla="*/ 2794000 h 3690620"/>
              <a:gd name="connsiteX14" fmla="*/ 1206500 w 2515870"/>
              <a:gd name="connsiteY14" fmla="*/ 3007360 h 3690620"/>
              <a:gd name="connsiteX15" fmla="*/ 1297940 w 2515870"/>
              <a:gd name="connsiteY15" fmla="*/ 3175000 h 3690620"/>
              <a:gd name="connsiteX16" fmla="*/ 1450340 w 2515870"/>
              <a:gd name="connsiteY16" fmla="*/ 3495040 h 3690620"/>
              <a:gd name="connsiteX17" fmla="*/ 1450340 w 2515870"/>
              <a:gd name="connsiteY17" fmla="*/ 3677920 h 3690620"/>
              <a:gd name="connsiteX18" fmla="*/ 1724660 w 2515870"/>
              <a:gd name="connsiteY18" fmla="*/ 3571240 h 3690620"/>
              <a:gd name="connsiteX19" fmla="*/ 1968500 w 2515870"/>
              <a:gd name="connsiteY19" fmla="*/ 3601720 h 3690620"/>
              <a:gd name="connsiteX20" fmla="*/ 2288540 w 2515870"/>
              <a:gd name="connsiteY20" fmla="*/ 3449320 h 3690620"/>
              <a:gd name="connsiteX21" fmla="*/ 2486660 w 2515870"/>
              <a:gd name="connsiteY21" fmla="*/ 3007360 h 3690620"/>
              <a:gd name="connsiteX22" fmla="*/ 2113280 w 2515870"/>
              <a:gd name="connsiteY22" fmla="*/ 1407160 h 3690620"/>
              <a:gd name="connsiteX23" fmla="*/ 1541780 w 2515870"/>
              <a:gd name="connsiteY23" fmla="*/ 462280 h 3690620"/>
              <a:gd name="connsiteX0" fmla="*/ 1541780 w 2515870"/>
              <a:gd name="connsiteY0" fmla="*/ 462280 h 3695700"/>
              <a:gd name="connsiteX1" fmla="*/ 1328420 w 2515870"/>
              <a:gd name="connsiteY1" fmla="*/ 233680 h 3695700"/>
              <a:gd name="connsiteX2" fmla="*/ 916940 w 2515870"/>
              <a:gd name="connsiteY2" fmla="*/ 233680 h 3695700"/>
              <a:gd name="connsiteX3" fmla="*/ 459740 w 2515870"/>
              <a:gd name="connsiteY3" fmla="*/ 309880 h 3695700"/>
              <a:gd name="connsiteX4" fmla="*/ 109220 w 2515870"/>
              <a:gd name="connsiteY4" fmla="*/ 477520 h 3695700"/>
              <a:gd name="connsiteX5" fmla="*/ 2540 w 2515870"/>
              <a:gd name="connsiteY5" fmla="*/ 797560 h 3695700"/>
              <a:gd name="connsiteX6" fmla="*/ 124460 w 2515870"/>
              <a:gd name="connsiteY6" fmla="*/ 980440 h 3695700"/>
              <a:gd name="connsiteX7" fmla="*/ 368300 w 2515870"/>
              <a:gd name="connsiteY7" fmla="*/ 980440 h 3695700"/>
              <a:gd name="connsiteX8" fmla="*/ 596900 w 2515870"/>
              <a:gd name="connsiteY8" fmla="*/ 1102360 h 3695700"/>
              <a:gd name="connsiteX9" fmla="*/ 916940 w 2515870"/>
              <a:gd name="connsiteY9" fmla="*/ 1452880 h 3695700"/>
              <a:gd name="connsiteX10" fmla="*/ 962660 w 2515870"/>
              <a:gd name="connsiteY10" fmla="*/ 1818640 h 3695700"/>
              <a:gd name="connsiteX11" fmla="*/ 1038860 w 2515870"/>
              <a:gd name="connsiteY11" fmla="*/ 2138680 h 3695700"/>
              <a:gd name="connsiteX12" fmla="*/ 1054100 w 2515870"/>
              <a:gd name="connsiteY12" fmla="*/ 2565400 h 3695700"/>
              <a:gd name="connsiteX13" fmla="*/ 1084580 w 2515870"/>
              <a:gd name="connsiteY13" fmla="*/ 2794000 h 3695700"/>
              <a:gd name="connsiteX14" fmla="*/ 1206500 w 2515870"/>
              <a:gd name="connsiteY14" fmla="*/ 3007360 h 3695700"/>
              <a:gd name="connsiteX15" fmla="*/ 1297940 w 2515870"/>
              <a:gd name="connsiteY15" fmla="*/ 3175000 h 3695700"/>
              <a:gd name="connsiteX16" fmla="*/ 1450340 w 2515870"/>
              <a:gd name="connsiteY16" fmla="*/ 3495040 h 3695700"/>
              <a:gd name="connsiteX17" fmla="*/ 1450340 w 2515870"/>
              <a:gd name="connsiteY17" fmla="*/ 3677920 h 3695700"/>
              <a:gd name="connsiteX18" fmla="*/ 1968500 w 2515870"/>
              <a:gd name="connsiteY18" fmla="*/ 3601720 h 3695700"/>
              <a:gd name="connsiteX19" fmla="*/ 2288540 w 2515870"/>
              <a:gd name="connsiteY19" fmla="*/ 3449320 h 3695700"/>
              <a:gd name="connsiteX20" fmla="*/ 2486660 w 2515870"/>
              <a:gd name="connsiteY20" fmla="*/ 3007360 h 3695700"/>
              <a:gd name="connsiteX21" fmla="*/ 2113280 w 2515870"/>
              <a:gd name="connsiteY21" fmla="*/ 1407160 h 3695700"/>
              <a:gd name="connsiteX22" fmla="*/ 1541780 w 2515870"/>
              <a:gd name="connsiteY22" fmla="*/ 462280 h 3695700"/>
              <a:gd name="connsiteX0" fmla="*/ 1541780 w 2515870"/>
              <a:gd name="connsiteY0" fmla="*/ 462280 h 3695700"/>
              <a:gd name="connsiteX1" fmla="*/ 1328420 w 2515870"/>
              <a:gd name="connsiteY1" fmla="*/ 233680 h 3695700"/>
              <a:gd name="connsiteX2" fmla="*/ 916940 w 2515870"/>
              <a:gd name="connsiteY2" fmla="*/ 233680 h 3695700"/>
              <a:gd name="connsiteX3" fmla="*/ 459740 w 2515870"/>
              <a:gd name="connsiteY3" fmla="*/ 309880 h 3695700"/>
              <a:gd name="connsiteX4" fmla="*/ 109220 w 2515870"/>
              <a:gd name="connsiteY4" fmla="*/ 477520 h 3695700"/>
              <a:gd name="connsiteX5" fmla="*/ 2540 w 2515870"/>
              <a:gd name="connsiteY5" fmla="*/ 797560 h 3695700"/>
              <a:gd name="connsiteX6" fmla="*/ 124460 w 2515870"/>
              <a:gd name="connsiteY6" fmla="*/ 980440 h 3695700"/>
              <a:gd name="connsiteX7" fmla="*/ 368300 w 2515870"/>
              <a:gd name="connsiteY7" fmla="*/ 980440 h 3695700"/>
              <a:gd name="connsiteX8" fmla="*/ 596900 w 2515870"/>
              <a:gd name="connsiteY8" fmla="*/ 1102360 h 3695700"/>
              <a:gd name="connsiteX9" fmla="*/ 916940 w 2515870"/>
              <a:gd name="connsiteY9" fmla="*/ 1452880 h 3695700"/>
              <a:gd name="connsiteX10" fmla="*/ 962660 w 2515870"/>
              <a:gd name="connsiteY10" fmla="*/ 1818640 h 3695700"/>
              <a:gd name="connsiteX11" fmla="*/ 1038860 w 2515870"/>
              <a:gd name="connsiteY11" fmla="*/ 2138680 h 3695700"/>
              <a:gd name="connsiteX12" fmla="*/ 1054100 w 2515870"/>
              <a:gd name="connsiteY12" fmla="*/ 2565400 h 3695700"/>
              <a:gd name="connsiteX13" fmla="*/ 1084580 w 2515870"/>
              <a:gd name="connsiteY13" fmla="*/ 2794000 h 3695700"/>
              <a:gd name="connsiteX14" fmla="*/ 1206500 w 2515870"/>
              <a:gd name="connsiteY14" fmla="*/ 3007360 h 3695700"/>
              <a:gd name="connsiteX15" fmla="*/ 1297940 w 2515870"/>
              <a:gd name="connsiteY15" fmla="*/ 3175000 h 3695700"/>
              <a:gd name="connsiteX16" fmla="*/ 1297940 w 2515870"/>
              <a:gd name="connsiteY16" fmla="*/ 3495040 h 3695700"/>
              <a:gd name="connsiteX17" fmla="*/ 1450340 w 2515870"/>
              <a:gd name="connsiteY17" fmla="*/ 3677920 h 3695700"/>
              <a:gd name="connsiteX18" fmla="*/ 1968500 w 2515870"/>
              <a:gd name="connsiteY18" fmla="*/ 3601720 h 3695700"/>
              <a:gd name="connsiteX19" fmla="*/ 2288540 w 2515870"/>
              <a:gd name="connsiteY19" fmla="*/ 3449320 h 3695700"/>
              <a:gd name="connsiteX20" fmla="*/ 2486660 w 2515870"/>
              <a:gd name="connsiteY20" fmla="*/ 3007360 h 3695700"/>
              <a:gd name="connsiteX21" fmla="*/ 2113280 w 2515870"/>
              <a:gd name="connsiteY21" fmla="*/ 1407160 h 3695700"/>
              <a:gd name="connsiteX22" fmla="*/ 1541780 w 2515870"/>
              <a:gd name="connsiteY22" fmla="*/ 462280 h 3695700"/>
              <a:gd name="connsiteX0" fmla="*/ 1541780 w 2515870"/>
              <a:gd name="connsiteY0" fmla="*/ 462280 h 3695700"/>
              <a:gd name="connsiteX1" fmla="*/ 1328420 w 2515870"/>
              <a:gd name="connsiteY1" fmla="*/ 233680 h 3695700"/>
              <a:gd name="connsiteX2" fmla="*/ 916940 w 2515870"/>
              <a:gd name="connsiteY2" fmla="*/ 233680 h 3695700"/>
              <a:gd name="connsiteX3" fmla="*/ 459740 w 2515870"/>
              <a:gd name="connsiteY3" fmla="*/ 309880 h 3695700"/>
              <a:gd name="connsiteX4" fmla="*/ 109220 w 2515870"/>
              <a:gd name="connsiteY4" fmla="*/ 477520 h 3695700"/>
              <a:gd name="connsiteX5" fmla="*/ 2540 w 2515870"/>
              <a:gd name="connsiteY5" fmla="*/ 797560 h 3695700"/>
              <a:gd name="connsiteX6" fmla="*/ 124460 w 2515870"/>
              <a:gd name="connsiteY6" fmla="*/ 980440 h 3695700"/>
              <a:gd name="connsiteX7" fmla="*/ 368300 w 2515870"/>
              <a:gd name="connsiteY7" fmla="*/ 980440 h 3695700"/>
              <a:gd name="connsiteX8" fmla="*/ 596900 w 2515870"/>
              <a:gd name="connsiteY8" fmla="*/ 1102360 h 3695700"/>
              <a:gd name="connsiteX9" fmla="*/ 916940 w 2515870"/>
              <a:gd name="connsiteY9" fmla="*/ 1452880 h 3695700"/>
              <a:gd name="connsiteX10" fmla="*/ 962660 w 2515870"/>
              <a:gd name="connsiteY10" fmla="*/ 1818640 h 3695700"/>
              <a:gd name="connsiteX11" fmla="*/ 1038860 w 2515870"/>
              <a:gd name="connsiteY11" fmla="*/ 2138680 h 3695700"/>
              <a:gd name="connsiteX12" fmla="*/ 1054100 w 2515870"/>
              <a:gd name="connsiteY12" fmla="*/ 2565400 h 3695700"/>
              <a:gd name="connsiteX13" fmla="*/ 1084580 w 2515870"/>
              <a:gd name="connsiteY13" fmla="*/ 2794000 h 3695700"/>
              <a:gd name="connsiteX14" fmla="*/ 1206500 w 2515870"/>
              <a:gd name="connsiteY14" fmla="*/ 3007360 h 3695700"/>
              <a:gd name="connsiteX15" fmla="*/ 1297940 w 2515870"/>
              <a:gd name="connsiteY15" fmla="*/ 3175000 h 3695700"/>
              <a:gd name="connsiteX16" fmla="*/ 1297940 w 2515870"/>
              <a:gd name="connsiteY16" fmla="*/ 3495040 h 3695700"/>
              <a:gd name="connsiteX17" fmla="*/ 1450340 w 2515870"/>
              <a:gd name="connsiteY17" fmla="*/ 3677920 h 3695700"/>
              <a:gd name="connsiteX18" fmla="*/ 1968500 w 2515870"/>
              <a:gd name="connsiteY18" fmla="*/ 3601720 h 3695700"/>
              <a:gd name="connsiteX19" fmla="*/ 2288540 w 2515870"/>
              <a:gd name="connsiteY19" fmla="*/ 3449320 h 3695700"/>
              <a:gd name="connsiteX20" fmla="*/ 2486660 w 2515870"/>
              <a:gd name="connsiteY20" fmla="*/ 3007360 h 3695700"/>
              <a:gd name="connsiteX21" fmla="*/ 2113280 w 2515870"/>
              <a:gd name="connsiteY21" fmla="*/ 1407160 h 3695700"/>
              <a:gd name="connsiteX22" fmla="*/ 1541780 w 2515870"/>
              <a:gd name="connsiteY22" fmla="*/ 462280 h 3695700"/>
              <a:gd name="connsiteX0" fmla="*/ 1541780 w 2515870"/>
              <a:gd name="connsiteY0" fmla="*/ 462280 h 3543300"/>
              <a:gd name="connsiteX1" fmla="*/ 1328420 w 2515870"/>
              <a:gd name="connsiteY1" fmla="*/ 81280 h 3543300"/>
              <a:gd name="connsiteX2" fmla="*/ 916940 w 2515870"/>
              <a:gd name="connsiteY2" fmla="*/ 81280 h 3543300"/>
              <a:gd name="connsiteX3" fmla="*/ 459740 w 2515870"/>
              <a:gd name="connsiteY3" fmla="*/ 157480 h 3543300"/>
              <a:gd name="connsiteX4" fmla="*/ 109220 w 2515870"/>
              <a:gd name="connsiteY4" fmla="*/ 325120 h 3543300"/>
              <a:gd name="connsiteX5" fmla="*/ 2540 w 2515870"/>
              <a:gd name="connsiteY5" fmla="*/ 645160 h 3543300"/>
              <a:gd name="connsiteX6" fmla="*/ 124460 w 2515870"/>
              <a:gd name="connsiteY6" fmla="*/ 828040 h 3543300"/>
              <a:gd name="connsiteX7" fmla="*/ 368300 w 2515870"/>
              <a:gd name="connsiteY7" fmla="*/ 828040 h 3543300"/>
              <a:gd name="connsiteX8" fmla="*/ 596900 w 2515870"/>
              <a:gd name="connsiteY8" fmla="*/ 949960 h 3543300"/>
              <a:gd name="connsiteX9" fmla="*/ 916940 w 2515870"/>
              <a:gd name="connsiteY9" fmla="*/ 1300480 h 3543300"/>
              <a:gd name="connsiteX10" fmla="*/ 962660 w 2515870"/>
              <a:gd name="connsiteY10" fmla="*/ 1666240 h 3543300"/>
              <a:gd name="connsiteX11" fmla="*/ 1038860 w 2515870"/>
              <a:gd name="connsiteY11" fmla="*/ 1986280 h 3543300"/>
              <a:gd name="connsiteX12" fmla="*/ 1054100 w 2515870"/>
              <a:gd name="connsiteY12" fmla="*/ 2413000 h 3543300"/>
              <a:gd name="connsiteX13" fmla="*/ 1084580 w 2515870"/>
              <a:gd name="connsiteY13" fmla="*/ 2641600 h 3543300"/>
              <a:gd name="connsiteX14" fmla="*/ 1206500 w 2515870"/>
              <a:gd name="connsiteY14" fmla="*/ 2854960 h 3543300"/>
              <a:gd name="connsiteX15" fmla="*/ 1297940 w 2515870"/>
              <a:gd name="connsiteY15" fmla="*/ 3022600 h 3543300"/>
              <a:gd name="connsiteX16" fmla="*/ 1297940 w 2515870"/>
              <a:gd name="connsiteY16" fmla="*/ 3342640 h 3543300"/>
              <a:gd name="connsiteX17" fmla="*/ 1450340 w 2515870"/>
              <a:gd name="connsiteY17" fmla="*/ 3525520 h 3543300"/>
              <a:gd name="connsiteX18" fmla="*/ 1968500 w 2515870"/>
              <a:gd name="connsiteY18" fmla="*/ 3449320 h 3543300"/>
              <a:gd name="connsiteX19" fmla="*/ 2288540 w 2515870"/>
              <a:gd name="connsiteY19" fmla="*/ 3296920 h 3543300"/>
              <a:gd name="connsiteX20" fmla="*/ 2486660 w 2515870"/>
              <a:gd name="connsiteY20" fmla="*/ 2854960 h 3543300"/>
              <a:gd name="connsiteX21" fmla="*/ 2113280 w 2515870"/>
              <a:gd name="connsiteY21" fmla="*/ 1254760 h 3543300"/>
              <a:gd name="connsiteX22" fmla="*/ 1541780 w 2515870"/>
              <a:gd name="connsiteY22" fmla="*/ 462280 h 354330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588721 h 3669741"/>
              <a:gd name="connsiteX1" fmla="*/ 1328420 w 2515870"/>
              <a:gd name="connsiteY1" fmla="*/ 207721 h 3669741"/>
              <a:gd name="connsiteX2" fmla="*/ 916940 w 2515870"/>
              <a:gd name="connsiteY2" fmla="*/ 207721 h 3669741"/>
              <a:gd name="connsiteX3" fmla="*/ 459740 w 2515870"/>
              <a:gd name="connsiteY3" fmla="*/ 131521 h 3669741"/>
              <a:gd name="connsiteX4" fmla="*/ 109220 w 2515870"/>
              <a:gd name="connsiteY4" fmla="*/ 451561 h 3669741"/>
              <a:gd name="connsiteX5" fmla="*/ 2540 w 2515870"/>
              <a:gd name="connsiteY5" fmla="*/ 771601 h 3669741"/>
              <a:gd name="connsiteX6" fmla="*/ 124460 w 2515870"/>
              <a:gd name="connsiteY6" fmla="*/ 954481 h 3669741"/>
              <a:gd name="connsiteX7" fmla="*/ 368300 w 2515870"/>
              <a:gd name="connsiteY7" fmla="*/ 954481 h 3669741"/>
              <a:gd name="connsiteX8" fmla="*/ 596900 w 2515870"/>
              <a:gd name="connsiteY8" fmla="*/ 1076401 h 3669741"/>
              <a:gd name="connsiteX9" fmla="*/ 916940 w 2515870"/>
              <a:gd name="connsiteY9" fmla="*/ 1426921 h 3669741"/>
              <a:gd name="connsiteX10" fmla="*/ 962660 w 2515870"/>
              <a:gd name="connsiteY10" fmla="*/ 1792681 h 3669741"/>
              <a:gd name="connsiteX11" fmla="*/ 1038860 w 2515870"/>
              <a:gd name="connsiteY11" fmla="*/ 2112721 h 3669741"/>
              <a:gd name="connsiteX12" fmla="*/ 1054100 w 2515870"/>
              <a:gd name="connsiteY12" fmla="*/ 2539441 h 3669741"/>
              <a:gd name="connsiteX13" fmla="*/ 1084580 w 2515870"/>
              <a:gd name="connsiteY13" fmla="*/ 2768041 h 3669741"/>
              <a:gd name="connsiteX14" fmla="*/ 1206500 w 2515870"/>
              <a:gd name="connsiteY14" fmla="*/ 2981401 h 3669741"/>
              <a:gd name="connsiteX15" fmla="*/ 1297940 w 2515870"/>
              <a:gd name="connsiteY15" fmla="*/ 3149041 h 3669741"/>
              <a:gd name="connsiteX16" fmla="*/ 1297940 w 2515870"/>
              <a:gd name="connsiteY16" fmla="*/ 3469081 h 3669741"/>
              <a:gd name="connsiteX17" fmla="*/ 1450340 w 2515870"/>
              <a:gd name="connsiteY17" fmla="*/ 3651961 h 3669741"/>
              <a:gd name="connsiteX18" fmla="*/ 1968500 w 2515870"/>
              <a:gd name="connsiteY18" fmla="*/ 3575761 h 3669741"/>
              <a:gd name="connsiteX19" fmla="*/ 2288540 w 2515870"/>
              <a:gd name="connsiteY19" fmla="*/ 3423361 h 3669741"/>
              <a:gd name="connsiteX20" fmla="*/ 2486660 w 2515870"/>
              <a:gd name="connsiteY20" fmla="*/ 2981401 h 3669741"/>
              <a:gd name="connsiteX21" fmla="*/ 2113280 w 2515870"/>
              <a:gd name="connsiteY21" fmla="*/ 1381201 h 3669741"/>
              <a:gd name="connsiteX22" fmla="*/ 1541780 w 2515870"/>
              <a:gd name="connsiteY22" fmla="*/ 588721 h 3669741"/>
              <a:gd name="connsiteX0" fmla="*/ 1541780 w 2515870"/>
              <a:gd name="connsiteY0" fmla="*/ 588721 h 3669741"/>
              <a:gd name="connsiteX1" fmla="*/ 1328420 w 2515870"/>
              <a:gd name="connsiteY1" fmla="*/ 207721 h 3669741"/>
              <a:gd name="connsiteX2" fmla="*/ 916940 w 2515870"/>
              <a:gd name="connsiteY2" fmla="*/ 207721 h 3669741"/>
              <a:gd name="connsiteX3" fmla="*/ 459740 w 2515870"/>
              <a:gd name="connsiteY3" fmla="*/ 131521 h 3669741"/>
              <a:gd name="connsiteX4" fmla="*/ 109220 w 2515870"/>
              <a:gd name="connsiteY4" fmla="*/ 451561 h 3669741"/>
              <a:gd name="connsiteX5" fmla="*/ 2540 w 2515870"/>
              <a:gd name="connsiteY5" fmla="*/ 771601 h 3669741"/>
              <a:gd name="connsiteX6" fmla="*/ 124460 w 2515870"/>
              <a:gd name="connsiteY6" fmla="*/ 954481 h 3669741"/>
              <a:gd name="connsiteX7" fmla="*/ 368300 w 2515870"/>
              <a:gd name="connsiteY7" fmla="*/ 954481 h 3669741"/>
              <a:gd name="connsiteX8" fmla="*/ 596900 w 2515870"/>
              <a:gd name="connsiteY8" fmla="*/ 1076401 h 3669741"/>
              <a:gd name="connsiteX9" fmla="*/ 916940 w 2515870"/>
              <a:gd name="connsiteY9" fmla="*/ 1426921 h 3669741"/>
              <a:gd name="connsiteX10" fmla="*/ 962660 w 2515870"/>
              <a:gd name="connsiteY10" fmla="*/ 1792681 h 3669741"/>
              <a:gd name="connsiteX11" fmla="*/ 1038860 w 2515870"/>
              <a:gd name="connsiteY11" fmla="*/ 2112721 h 3669741"/>
              <a:gd name="connsiteX12" fmla="*/ 1054100 w 2515870"/>
              <a:gd name="connsiteY12" fmla="*/ 2539441 h 3669741"/>
              <a:gd name="connsiteX13" fmla="*/ 1084580 w 2515870"/>
              <a:gd name="connsiteY13" fmla="*/ 2768041 h 3669741"/>
              <a:gd name="connsiteX14" fmla="*/ 1206500 w 2515870"/>
              <a:gd name="connsiteY14" fmla="*/ 2981401 h 3669741"/>
              <a:gd name="connsiteX15" fmla="*/ 1297940 w 2515870"/>
              <a:gd name="connsiteY15" fmla="*/ 3149041 h 3669741"/>
              <a:gd name="connsiteX16" fmla="*/ 1297940 w 2515870"/>
              <a:gd name="connsiteY16" fmla="*/ 3469081 h 3669741"/>
              <a:gd name="connsiteX17" fmla="*/ 1450340 w 2515870"/>
              <a:gd name="connsiteY17" fmla="*/ 3651961 h 3669741"/>
              <a:gd name="connsiteX18" fmla="*/ 1968500 w 2515870"/>
              <a:gd name="connsiteY18" fmla="*/ 3575761 h 3669741"/>
              <a:gd name="connsiteX19" fmla="*/ 2288540 w 2515870"/>
              <a:gd name="connsiteY19" fmla="*/ 3423361 h 3669741"/>
              <a:gd name="connsiteX20" fmla="*/ 2486660 w 2515870"/>
              <a:gd name="connsiteY20" fmla="*/ 2981401 h 3669741"/>
              <a:gd name="connsiteX21" fmla="*/ 2113280 w 2515870"/>
              <a:gd name="connsiteY21" fmla="*/ 1381201 h 3669741"/>
              <a:gd name="connsiteX22" fmla="*/ 1541780 w 2515870"/>
              <a:gd name="connsiteY22" fmla="*/ 588721 h 3669741"/>
              <a:gd name="connsiteX0" fmla="*/ 1541780 w 2515870"/>
              <a:gd name="connsiteY0" fmla="*/ 457200 h 3538220"/>
              <a:gd name="connsiteX1" fmla="*/ 1328420 w 2515870"/>
              <a:gd name="connsiteY1" fmla="*/ 76200 h 3538220"/>
              <a:gd name="connsiteX2" fmla="*/ 916940 w 2515870"/>
              <a:gd name="connsiteY2" fmla="*/ 76200 h 3538220"/>
              <a:gd name="connsiteX3" fmla="*/ 459740 w 2515870"/>
              <a:gd name="connsiteY3" fmla="*/ 0 h 3538220"/>
              <a:gd name="connsiteX4" fmla="*/ 109220 w 2515870"/>
              <a:gd name="connsiteY4" fmla="*/ 320040 h 3538220"/>
              <a:gd name="connsiteX5" fmla="*/ 2540 w 2515870"/>
              <a:gd name="connsiteY5" fmla="*/ 640080 h 3538220"/>
              <a:gd name="connsiteX6" fmla="*/ 124460 w 2515870"/>
              <a:gd name="connsiteY6" fmla="*/ 822960 h 3538220"/>
              <a:gd name="connsiteX7" fmla="*/ 368300 w 2515870"/>
              <a:gd name="connsiteY7" fmla="*/ 822960 h 3538220"/>
              <a:gd name="connsiteX8" fmla="*/ 596900 w 2515870"/>
              <a:gd name="connsiteY8" fmla="*/ 944880 h 3538220"/>
              <a:gd name="connsiteX9" fmla="*/ 916940 w 2515870"/>
              <a:gd name="connsiteY9" fmla="*/ 1295400 h 3538220"/>
              <a:gd name="connsiteX10" fmla="*/ 962660 w 2515870"/>
              <a:gd name="connsiteY10" fmla="*/ 1661160 h 3538220"/>
              <a:gd name="connsiteX11" fmla="*/ 1038860 w 2515870"/>
              <a:gd name="connsiteY11" fmla="*/ 1981200 h 3538220"/>
              <a:gd name="connsiteX12" fmla="*/ 1054100 w 2515870"/>
              <a:gd name="connsiteY12" fmla="*/ 2407920 h 3538220"/>
              <a:gd name="connsiteX13" fmla="*/ 1084580 w 2515870"/>
              <a:gd name="connsiteY13" fmla="*/ 2636520 h 3538220"/>
              <a:gd name="connsiteX14" fmla="*/ 1206500 w 2515870"/>
              <a:gd name="connsiteY14" fmla="*/ 2849880 h 3538220"/>
              <a:gd name="connsiteX15" fmla="*/ 1297940 w 2515870"/>
              <a:gd name="connsiteY15" fmla="*/ 3017520 h 3538220"/>
              <a:gd name="connsiteX16" fmla="*/ 1297940 w 2515870"/>
              <a:gd name="connsiteY16" fmla="*/ 3337560 h 3538220"/>
              <a:gd name="connsiteX17" fmla="*/ 1450340 w 2515870"/>
              <a:gd name="connsiteY17" fmla="*/ 3520440 h 3538220"/>
              <a:gd name="connsiteX18" fmla="*/ 1968500 w 2515870"/>
              <a:gd name="connsiteY18" fmla="*/ 3444240 h 3538220"/>
              <a:gd name="connsiteX19" fmla="*/ 2288540 w 2515870"/>
              <a:gd name="connsiteY19" fmla="*/ 3291840 h 3538220"/>
              <a:gd name="connsiteX20" fmla="*/ 2486660 w 2515870"/>
              <a:gd name="connsiteY20" fmla="*/ 2849880 h 3538220"/>
              <a:gd name="connsiteX21" fmla="*/ 2113280 w 2515870"/>
              <a:gd name="connsiteY21" fmla="*/ 1249680 h 3538220"/>
              <a:gd name="connsiteX22" fmla="*/ 1541780 w 2515870"/>
              <a:gd name="connsiteY22" fmla="*/ 457200 h 3538220"/>
              <a:gd name="connsiteX0" fmla="*/ 1541780 w 2515870"/>
              <a:gd name="connsiteY0" fmla="*/ 496978 h 3577998"/>
              <a:gd name="connsiteX1" fmla="*/ 1328420 w 2515870"/>
              <a:gd name="connsiteY1" fmla="*/ 115978 h 3577998"/>
              <a:gd name="connsiteX2" fmla="*/ 916940 w 2515870"/>
              <a:gd name="connsiteY2" fmla="*/ 115978 h 3577998"/>
              <a:gd name="connsiteX3" fmla="*/ 906524 w 2515870"/>
              <a:gd name="connsiteY3" fmla="*/ 121151 h 3577998"/>
              <a:gd name="connsiteX4" fmla="*/ 459740 w 2515870"/>
              <a:gd name="connsiteY4" fmla="*/ 39778 h 3577998"/>
              <a:gd name="connsiteX5" fmla="*/ 109220 w 2515870"/>
              <a:gd name="connsiteY5" fmla="*/ 359818 h 3577998"/>
              <a:gd name="connsiteX6" fmla="*/ 2540 w 2515870"/>
              <a:gd name="connsiteY6" fmla="*/ 679858 h 3577998"/>
              <a:gd name="connsiteX7" fmla="*/ 124460 w 2515870"/>
              <a:gd name="connsiteY7" fmla="*/ 862738 h 3577998"/>
              <a:gd name="connsiteX8" fmla="*/ 368300 w 2515870"/>
              <a:gd name="connsiteY8" fmla="*/ 862738 h 3577998"/>
              <a:gd name="connsiteX9" fmla="*/ 596900 w 2515870"/>
              <a:gd name="connsiteY9" fmla="*/ 984658 h 3577998"/>
              <a:gd name="connsiteX10" fmla="*/ 916940 w 2515870"/>
              <a:gd name="connsiteY10" fmla="*/ 1335178 h 3577998"/>
              <a:gd name="connsiteX11" fmla="*/ 962660 w 2515870"/>
              <a:gd name="connsiteY11" fmla="*/ 1700938 h 3577998"/>
              <a:gd name="connsiteX12" fmla="*/ 1038860 w 2515870"/>
              <a:gd name="connsiteY12" fmla="*/ 2020978 h 3577998"/>
              <a:gd name="connsiteX13" fmla="*/ 1054100 w 2515870"/>
              <a:gd name="connsiteY13" fmla="*/ 2447698 h 3577998"/>
              <a:gd name="connsiteX14" fmla="*/ 1084580 w 2515870"/>
              <a:gd name="connsiteY14" fmla="*/ 2676298 h 3577998"/>
              <a:gd name="connsiteX15" fmla="*/ 1206500 w 2515870"/>
              <a:gd name="connsiteY15" fmla="*/ 2889658 h 3577998"/>
              <a:gd name="connsiteX16" fmla="*/ 1297940 w 2515870"/>
              <a:gd name="connsiteY16" fmla="*/ 3057298 h 3577998"/>
              <a:gd name="connsiteX17" fmla="*/ 1297940 w 2515870"/>
              <a:gd name="connsiteY17" fmla="*/ 3377338 h 3577998"/>
              <a:gd name="connsiteX18" fmla="*/ 1450340 w 2515870"/>
              <a:gd name="connsiteY18" fmla="*/ 3560218 h 3577998"/>
              <a:gd name="connsiteX19" fmla="*/ 1968500 w 2515870"/>
              <a:gd name="connsiteY19" fmla="*/ 3484018 h 3577998"/>
              <a:gd name="connsiteX20" fmla="*/ 2288540 w 2515870"/>
              <a:gd name="connsiteY20" fmla="*/ 3331618 h 3577998"/>
              <a:gd name="connsiteX21" fmla="*/ 2486660 w 2515870"/>
              <a:gd name="connsiteY21" fmla="*/ 2889658 h 3577998"/>
              <a:gd name="connsiteX22" fmla="*/ 2113280 w 2515870"/>
              <a:gd name="connsiteY22" fmla="*/ 1289458 h 3577998"/>
              <a:gd name="connsiteX23" fmla="*/ 1541780 w 2515870"/>
              <a:gd name="connsiteY23" fmla="*/ 496978 h 3577998"/>
              <a:gd name="connsiteX0" fmla="*/ 1541780 w 2515870"/>
              <a:gd name="connsiteY0" fmla="*/ 496978 h 3577998"/>
              <a:gd name="connsiteX1" fmla="*/ 1328420 w 2515870"/>
              <a:gd name="connsiteY1" fmla="*/ 115978 h 3577998"/>
              <a:gd name="connsiteX2" fmla="*/ 916940 w 2515870"/>
              <a:gd name="connsiteY2" fmla="*/ 115978 h 3577998"/>
              <a:gd name="connsiteX3" fmla="*/ 906524 w 2515870"/>
              <a:gd name="connsiteY3" fmla="*/ 121151 h 3577998"/>
              <a:gd name="connsiteX4" fmla="*/ 459740 w 2515870"/>
              <a:gd name="connsiteY4" fmla="*/ 39778 h 3577998"/>
              <a:gd name="connsiteX5" fmla="*/ 109220 w 2515870"/>
              <a:gd name="connsiteY5" fmla="*/ 359818 h 3577998"/>
              <a:gd name="connsiteX6" fmla="*/ 2540 w 2515870"/>
              <a:gd name="connsiteY6" fmla="*/ 679858 h 3577998"/>
              <a:gd name="connsiteX7" fmla="*/ 124460 w 2515870"/>
              <a:gd name="connsiteY7" fmla="*/ 862738 h 3577998"/>
              <a:gd name="connsiteX8" fmla="*/ 368300 w 2515870"/>
              <a:gd name="connsiteY8" fmla="*/ 862738 h 3577998"/>
              <a:gd name="connsiteX9" fmla="*/ 596900 w 2515870"/>
              <a:gd name="connsiteY9" fmla="*/ 984658 h 3577998"/>
              <a:gd name="connsiteX10" fmla="*/ 916940 w 2515870"/>
              <a:gd name="connsiteY10" fmla="*/ 1335178 h 3577998"/>
              <a:gd name="connsiteX11" fmla="*/ 962660 w 2515870"/>
              <a:gd name="connsiteY11" fmla="*/ 1700938 h 3577998"/>
              <a:gd name="connsiteX12" fmla="*/ 1038860 w 2515870"/>
              <a:gd name="connsiteY12" fmla="*/ 2020978 h 3577998"/>
              <a:gd name="connsiteX13" fmla="*/ 1054100 w 2515870"/>
              <a:gd name="connsiteY13" fmla="*/ 2447698 h 3577998"/>
              <a:gd name="connsiteX14" fmla="*/ 1084580 w 2515870"/>
              <a:gd name="connsiteY14" fmla="*/ 2676298 h 3577998"/>
              <a:gd name="connsiteX15" fmla="*/ 1206500 w 2515870"/>
              <a:gd name="connsiteY15" fmla="*/ 2889658 h 3577998"/>
              <a:gd name="connsiteX16" fmla="*/ 1297940 w 2515870"/>
              <a:gd name="connsiteY16" fmla="*/ 3057298 h 3577998"/>
              <a:gd name="connsiteX17" fmla="*/ 1297940 w 2515870"/>
              <a:gd name="connsiteY17" fmla="*/ 3377338 h 3577998"/>
              <a:gd name="connsiteX18" fmla="*/ 1450340 w 2515870"/>
              <a:gd name="connsiteY18" fmla="*/ 3560218 h 3577998"/>
              <a:gd name="connsiteX19" fmla="*/ 1968500 w 2515870"/>
              <a:gd name="connsiteY19" fmla="*/ 3484018 h 3577998"/>
              <a:gd name="connsiteX20" fmla="*/ 2288540 w 2515870"/>
              <a:gd name="connsiteY20" fmla="*/ 3331618 h 3577998"/>
              <a:gd name="connsiteX21" fmla="*/ 2486660 w 2515870"/>
              <a:gd name="connsiteY21" fmla="*/ 2889658 h 3577998"/>
              <a:gd name="connsiteX22" fmla="*/ 2113280 w 2515870"/>
              <a:gd name="connsiteY22" fmla="*/ 1289458 h 3577998"/>
              <a:gd name="connsiteX23" fmla="*/ 1541780 w 2515870"/>
              <a:gd name="connsiteY23" fmla="*/ 496978 h 3577998"/>
              <a:gd name="connsiteX0" fmla="*/ 1541780 w 2515870"/>
              <a:gd name="connsiteY0" fmla="*/ 496978 h 3577998"/>
              <a:gd name="connsiteX1" fmla="*/ 1328420 w 2515870"/>
              <a:gd name="connsiteY1" fmla="*/ 115978 h 3577998"/>
              <a:gd name="connsiteX2" fmla="*/ 916940 w 2515870"/>
              <a:gd name="connsiteY2" fmla="*/ 115978 h 3577998"/>
              <a:gd name="connsiteX3" fmla="*/ 906524 w 2515870"/>
              <a:gd name="connsiteY3" fmla="*/ 121151 h 3577998"/>
              <a:gd name="connsiteX4" fmla="*/ 459740 w 2515870"/>
              <a:gd name="connsiteY4" fmla="*/ 39778 h 3577998"/>
              <a:gd name="connsiteX5" fmla="*/ 109220 w 2515870"/>
              <a:gd name="connsiteY5" fmla="*/ 359818 h 3577998"/>
              <a:gd name="connsiteX6" fmla="*/ 2540 w 2515870"/>
              <a:gd name="connsiteY6" fmla="*/ 679858 h 3577998"/>
              <a:gd name="connsiteX7" fmla="*/ 124460 w 2515870"/>
              <a:gd name="connsiteY7" fmla="*/ 862738 h 3577998"/>
              <a:gd name="connsiteX8" fmla="*/ 368300 w 2515870"/>
              <a:gd name="connsiteY8" fmla="*/ 862738 h 3577998"/>
              <a:gd name="connsiteX9" fmla="*/ 596900 w 2515870"/>
              <a:gd name="connsiteY9" fmla="*/ 984658 h 3577998"/>
              <a:gd name="connsiteX10" fmla="*/ 916940 w 2515870"/>
              <a:gd name="connsiteY10" fmla="*/ 1335178 h 3577998"/>
              <a:gd name="connsiteX11" fmla="*/ 962660 w 2515870"/>
              <a:gd name="connsiteY11" fmla="*/ 1700938 h 3577998"/>
              <a:gd name="connsiteX12" fmla="*/ 1038860 w 2515870"/>
              <a:gd name="connsiteY12" fmla="*/ 2020978 h 3577998"/>
              <a:gd name="connsiteX13" fmla="*/ 1054100 w 2515870"/>
              <a:gd name="connsiteY13" fmla="*/ 2447698 h 3577998"/>
              <a:gd name="connsiteX14" fmla="*/ 1084580 w 2515870"/>
              <a:gd name="connsiteY14" fmla="*/ 2676298 h 3577998"/>
              <a:gd name="connsiteX15" fmla="*/ 1206500 w 2515870"/>
              <a:gd name="connsiteY15" fmla="*/ 2889658 h 3577998"/>
              <a:gd name="connsiteX16" fmla="*/ 1297940 w 2515870"/>
              <a:gd name="connsiteY16" fmla="*/ 3057298 h 3577998"/>
              <a:gd name="connsiteX17" fmla="*/ 1297940 w 2515870"/>
              <a:gd name="connsiteY17" fmla="*/ 3377338 h 3577998"/>
              <a:gd name="connsiteX18" fmla="*/ 1450340 w 2515870"/>
              <a:gd name="connsiteY18" fmla="*/ 3560218 h 3577998"/>
              <a:gd name="connsiteX19" fmla="*/ 1968500 w 2515870"/>
              <a:gd name="connsiteY19" fmla="*/ 3484018 h 3577998"/>
              <a:gd name="connsiteX20" fmla="*/ 2288540 w 2515870"/>
              <a:gd name="connsiteY20" fmla="*/ 3331618 h 3577998"/>
              <a:gd name="connsiteX21" fmla="*/ 2486660 w 2515870"/>
              <a:gd name="connsiteY21" fmla="*/ 2889658 h 3577998"/>
              <a:gd name="connsiteX22" fmla="*/ 2113280 w 2515870"/>
              <a:gd name="connsiteY22" fmla="*/ 1289458 h 3577998"/>
              <a:gd name="connsiteX23" fmla="*/ 1541780 w 2515870"/>
              <a:gd name="connsiteY23" fmla="*/ 496978 h 3577998"/>
              <a:gd name="connsiteX0" fmla="*/ 1541780 w 2515870"/>
              <a:gd name="connsiteY0" fmla="*/ 540927 h 3621947"/>
              <a:gd name="connsiteX1" fmla="*/ 1328420 w 2515870"/>
              <a:gd name="connsiteY1" fmla="*/ 159927 h 3621947"/>
              <a:gd name="connsiteX2" fmla="*/ 916940 w 2515870"/>
              <a:gd name="connsiteY2" fmla="*/ 159927 h 3621947"/>
              <a:gd name="connsiteX3" fmla="*/ 906524 w 2515870"/>
              <a:gd name="connsiteY3" fmla="*/ 12700 h 3621947"/>
              <a:gd name="connsiteX4" fmla="*/ 459740 w 2515870"/>
              <a:gd name="connsiteY4" fmla="*/ 83727 h 3621947"/>
              <a:gd name="connsiteX5" fmla="*/ 109220 w 2515870"/>
              <a:gd name="connsiteY5" fmla="*/ 403767 h 3621947"/>
              <a:gd name="connsiteX6" fmla="*/ 2540 w 2515870"/>
              <a:gd name="connsiteY6" fmla="*/ 723807 h 3621947"/>
              <a:gd name="connsiteX7" fmla="*/ 124460 w 2515870"/>
              <a:gd name="connsiteY7" fmla="*/ 906687 h 3621947"/>
              <a:gd name="connsiteX8" fmla="*/ 368300 w 2515870"/>
              <a:gd name="connsiteY8" fmla="*/ 906687 h 3621947"/>
              <a:gd name="connsiteX9" fmla="*/ 596900 w 2515870"/>
              <a:gd name="connsiteY9" fmla="*/ 1028607 h 3621947"/>
              <a:gd name="connsiteX10" fmla="*/ 916940 w 2515870"/>
              <a:gd name="connsiteY10" fmla="*/ 1379127 h 3621947"/>
              <a:gd name="connsiteX11" fmla="*/ 962660 w 2515870"/>
              <a:gd name="connsiteY11" fmla="*/ 1744887 h 3621947"/>
              <a:gd name="connsiteX12" fmla="*/ 1038860 w 2515870"/>
              <a:gd name="connsiteY12" fmla="*/ 2064927 h 3621947"/>
              <a:gd name="connsiteX13" fmla="*/ 1054100 w 2515870"/>
              <a:gd name="connsiteY13" fmla="*/ 2491647 h 3621947"/>
              <a:gd name="connsiteX14" fmla="*/ 1084580 w 2515870"/>
              <a:gd name="connsiteY14" fmla="*/ 2720247 h 3621947"/>
              <a:gd name="connsiteX15" fmla="*/ 1206500 w 2515870"/>
              <a:gd name="connsiteY15" fmla="*/ 2933607 h 3621947"/>
              <a:gd name="connsiteX16" fmla="*/ 1297940 w 2515870"/>
              <a:gd name="connsiteY16" fmla="*/ 3101247 h 3621947"/>
              <a:gd name="connsiteX17" fmla="*/ 1297940 w 2515870"/>
              <a:gd name="connsiteY17" fmla="*/ 3421287 h 3621947"/>
              <a:gd name="connsiteX18" fmla="*/ 1450340 w 2515870"/>
              <a:gd name="connsiteY18" fmla="*/ 3604167 h 3621947"/>
              <a:gd name="connsiteX19" fmla="*/ 1968500 w 2515870"/>
              <a:gd name="connsiteY19" fmla="*/ 3527967 h 3621947"/>
              <a:gd name="connsiteX20" fmla="*/ 2288540 w 2515870"/>
              <a:gd name="connsiteY20" fmla="*/ 3375567 h 3621947"/>
              <a:gd name="connsiteX21" fmla="*/ 2486660 w 2515870"/>
              <a:gd name="connsiteY21" fmla="*/ 2933607 h 3621947"/>
              <a:gd name="connsiteX22" fmla="*/ 2113280 w 2515870"/>
              <a:gd name="connsiteY22" fmla="*/ 1333407 h 3621947"/>
              <a:gd name="connsiteX23" fmla="*/ 1541780 w 2515870"/>
              <a:gd name="connsiteY23" fmla="*/ 540927 h 3621947"/>
              <a:gd name="connsiteX0" fmla="*/ 1541780 w 2515870"/>
              <a:gd name="connsiteY0" fmla="*/ 557938 h 3638958"/>
              <a:gd name="connsiteX1" fmla="*/ 1328420 w 2515870"/>
              <a:gd name="connsiteY1" fmla="*/ 176938 h 3638958"/>
              <a:gd name="connsiteX2" fmla="*/ 1069340 w 2515870"/>
              <a:gd name="connsiteY2" fmla="*/ 24538 h 3638958"/>
              <a:gd name="connsiteX3" fmla="*/ 906524 w 2515870"/>
              <a:gd name="connsiteY3" fmla="*/ 29711 h 3638958"/>
              <a:gd name="connsiteX4" fmla="*/ 459740 w 2515870"/>
              <a:gd name="connsiteY4" fmla="*/ 100738 h 3638958"/>
              <a:gd name="connsiteX5" fmla="*/ 109220 w 2515870"/>
              <a:gd name="connsiteY5" fmla="*/ 420778 h 3638958"/>
              <a:gd name="connsiteX6" fmla="*/ 2540 w 2515870"/>
              <a:gd name="connsiteY6" fmla="*/ 740818 h 3638958"/>
              <a:gd name="connsiteX7" fmla="*/ 124460 w 2515870"/>
              <a:gd name="connsiteY7" fmla="*/ 923698 h 3638958"/>
              <a:gd name="connsiteX8" fmla="*/ 368300 w 2515870"/>
              <a:gd name="connsiteY8" fmla="*/ 923698 h 3638958"/>
              <a:gd name="connsiteX9" fmla="*/ 596900 w 2515870"/>
              <a:gd name="connsiteY9" fmla="*/ 1045618 h 3638958"/>
              <a:gd name="connsiteX10" fmla="*/ 916940 w 2515870"/>
              <a:gd name="connsiteY10" fmla="*/ 1396138 h 3638958"/>
              <a:gd name="connsiteX11" fmla="*/ 962660 w 2515870"/>
              <a:gd name="connsiteY11" fmla="*/ 1761898 h 3638958"/>
              <a:gd name="connsiteX12" fmla="*/ 1038860 w 2515870"/>
              <a:gd name="connsiteY12" fmla="*/ 2081938 h 3638958"/>
              <a:gd name="connsiteX13" fmla="*/ 1054100 w 2515870"/>
              <a:gd name="connsiteY13" fmla="*/ 2508658 h 3638958"/>
              <a:gd name="connsiteX14" fmla="*/ 1084580 w 2515870"/>
              <a:gd name="connsiteY14" fmla="*/ 2737258 h 3638958"/>
              <a:gd name="connsiteX15" fmla="*/ 1206500 w 2515870"/>
              <a:gd name="connsiteY15" fmla="*/ 2950618 h 3638958"/>
              <a:gd name="connsiteX16" fmla="*/ 1297940 w 2515870"/>
              <a:gd name="connsiteY16" fmla="*/ 3118258 h 3638958"/>
              <a:gd name="connsiteX17" fmla="*/ 1297940 w 2515870"/>
              <a:gd name="connsiteY17" fmla="*/ 3438298 h 3638958"/>
              <a:gd name="connsiteX18" fmla="*/ 1450340 w 2515870"/>
              <a:gd name="connsiteY18" fmla="*/ 3621178 h 3638958"/>
              <a:gd name="connsiteX19" fmla="*/ 1968500 w 2515870"/>
              <a:gd name="connsiteY19" fmla="*/ 3544978 h 3638958"/>
              <a:gd name="connsiteX20" fmla="*/ 2288540 w 2515870"/>
              <a:gd name="connsiteY20" fmla="*/ 3392578 h 3638958"/>
              <a:gd name="connsiteX21" fmla="*/ 2486660 w 2515870"/>
              <a:gd name="connsiteY21" fmla="*/ 2950618 h 3638958"/>
              <a:gd name="connsiteX22" fmla="*/ 2113280 w 2515870"/>
              <a:gd name="connsiteY22" fmla="*/ 1350418 h 3638958"/>
              <a:gd name="connsiteX23" fmla="*/ 1541780 w 2515870"/>
              <a:gd name="connsiteY23" fmla="*/ 557938 h 3638958"/>
              <a:gd name="connsiteX0" fmla="*/ 1541780 w 2515870"/>
              <a:gd name="connsiteY0" fmla="*/ 546100 h 3627120"/>
              <a:gd name="connsiteX1" fmla="*/ 1328420 w 2515870"/>
              <a:gd name="connsiteY1" fmla="*/ 165100 h 3627120"/>
              <a:gd name="connsiteX2" fmla="*/ 1069340 w 2515870"/>
              <a:gd name="connsiteY2" fmla="*/ 12700 h 3627120"/>
              <a:gd name="connsiteX3" fmla="*/ 459740 w 2515870"/>
              <a:gd name="connsiteY3" fmla="*/ 88900 h 3627120"/>
              <a:gd name="connsiteX4" fmla="*/ 109220 w 2515870"/>
              <a:gd name="connsiteY4" fmla="*/ 408940 h 3627120"/>
              <a:gd name="connsiteX5" fmla="*/ 2540 w 2515870"/>
              <a:gd name="connsiteY5" fmla="*/ 728980 h 3627120"/>
              <a:gd name="connsiteX6" fmla="*/ 124460 w 2515870"/>
              <a:gd name="connsiteY6" fmla="*/ 911860 h 3627120"/>
              <a:gd name="connsiteX7" fmla="*/ 368300 w 2515870"/>
              <a:gd name="connsiteY7" fmla="*/ 911860 h 3627120"/>
              <a:gd name="connsiteX8" fmla="*/ 596900 w 2515870"/>
              <a:gd name="connsiteY8" fmla="*/ 1033780 h 3627120"/>
              <a:gd name="connsiteX9" fmla="*/ 916940 w 2515870"/>
              <a:gd name="connsiteY9" fmla="*/ 1384300 h 3627120"/>
              <a:gd name="connsiteX10" fmla="*/ 962660 w 2515870"/>
              <a:gd name="connsiteY10" fmla="*/ 1750060 h 3627120"/>
              <a:gd name="connsiteX11" fmla="*/ 1038860 w 2515870"/>
              <a:gd name="connsiteY11" fmla="*/ 2070100 h 3627120"/>
              <a:gd name="connsiteX12" fmla="*/ 1054100 w 2515870"/>
              <a:gd name="connsiteY12" fmla="*/ 2496820 h 3627120"/>
              <a:gd name="connsiteX13" fmla="*/ 1084580 w 2515870"/>
              <a:gd name="connsiteY13" fmla="*/ 2725420 h 3627120"/>
              <a:gd name="connsiteX14" fmla="*/ 1206500 w 2515870"/>
              <a:gd name="connsiteY14" fmla="*/ 2938780 h 3627120"/>
              <a:gd name="connsiteX15" fmla="*/ 1297940 w 2515870"/>
              <a:gd name="connsiteY15" fmla="*/ 3106420 h 3627120"/>
              <a:gd name="connsiteX16" fmla="*/ 1297940 w 2515870"/>
              <a:gd name="connsiteY16" fmla="*/ 3426460 h 3627120"/>
              <a:gd name="connsiteX17" fmla="*/ 1450340 w 2515870"/>
              <a:gd name="connsiteY17" fmla="*/ 3609340 h 3627120"/>
              <a:gd name="connsiteX18" fmla="*/ 1968500 w 2515870"/>
              <a:gd name="connsiteY18" fmla="*/ 3533140 h 3627120"/>
              <a:gd name="connsiteX19" fmla="*/ 2288540 w 2515870"/>
              <a:gd name="connsiteY19" fmla="*/ 3380740 h 3627120"/>
              <a:gd name="connsiteX20" fmla="*/ 2486660 w 2515870"/>
              <a:gd name="connsiteY20" fmla="*/ 2938780 h 3627120"/>
              <a:gd name="connsiteX21" fmla="*/ 2113280 w 2515870"/>
              <a:gd name="connsiteY21" fmla="*/ 1338580 h 3627120"/>
              <a:gd name="connsiteX22" fmla="*/ 1541780 w 2515870"/>
              <a:gd name="connsiteY22" fmla="*/ 546100 h 3627120"/>
              <a:gd name="connsiteX0" fmla="*/ 1541780 w 2842295"/>
              <a:gd name="connsiteY0" fmla="*/ 546100 h 3627120"/>
              <a:gd name="connsiteX1" fmla="*/ 1328420 w 2842295"/>
              <a:gd name="connsiteY1" fmla="*/ 165100 h 3627120"/>
              <a:gd name="connsiteX2" fmla="*/ 1069340 w 2842295"/>
              <a:gd name="connsiteY2" fmla="*/ 12700 h 3627120"/>
              <a:gd name="connsiteX3" fmla="*/ 459740 w 2842295"/>
              <a:gd name="connsiteY3" fmla="*/ 88900 h 3627120"/>
              <a:gd name="connsiteX4" fmla="*/ 109220 w 2842295"/>
              <a:gd name="connsiteY4" fmla="*/ 408940 h 3627120"/>
              <a:gd name="connsiteX5" fmla="*/ 2540 w 2842295"/>
              <a:gd name="connsiteY5" fmla="*/ 728980 h 3627120"/>
              <a:gd name="connsiteX6" fmla="*/ 124460 w 2842295"/>
              <a:gd name="connsiteY6" fmla="*/ 911860 h 3627120"/>
              <a:gd name="connsiteX7" fmla="*/ 368300 w 2842295"/>
              <a:gd name="connsiteY7" fmla="*/ 911860 h 3627120"/>
              <a:gd name="connsiteX8" fmla="*/ 596900 w 2842295"/>
              <a:gd name="connsiteY8" fmla="*/ 1033780 h 3627120"/>
              <a:gd name="connsiteX9" fmla="*/ 916940 w 2842295"/>
              <a:gd name="connsiteY9" fmla="*/ 1384300 h 3627120"/>
              <a:gd name="connsiteX10" fmla="*/ 962660 w 2842295"/>
              <a:gd name="connsiteY10" fmla="*/ 1750060 h 3627120"/>
              <a:gd name="connsiteX11" fmla="*/ 1038860 w 2842295"/>
              <a:gd name="connsiteY11" fmla="*/ 2070100 h 3627120"/>
              <a:gd name="connsiteX12" fmla="*/ 1054100 w 2842295"/>
              <a:gd name="connsiteY12" fmla="*/ 2496820 h 3627120"/>
              <a:gd name="connsiteX13" fmla="*/ 1084580 w 2842295"/>
              <a:gd name="connsiteY13" fmla="*/ 2725420 h 3627120"/>
              <a:gd name="connsiteX14" fmla="*/ 1206500 w 2842295"/>
              <a:gd name="connsiteY14" fmla="*/ 2938780 h 3627120"/>
              <a:gd name="connsiteX15" fmla="*/ 1297940 w 2842295"/>
              <a:gd name="connsiteY15" fmla="*/ 3106420 h 3627120"/>
              <a:gd name="connsiteX16" fmla="*/ 1297940 w 2842295"/>
              <a:gd name="connsiteY16" fmla="*/ 3426460 h 3627120"/>
              <a:gd name="connsiteX17" fmla="*/ 1450340 w 2842295"/>
              <a:gd name="connsiteY17" fmla="*/ 3609340 h 3627120"/>
              <a:gd name="connsiteX18" fmla="*/ 1968500 w 2842295"/>
              <a:gd name="connsiteY18" fmla="*/ 3533140 h 3627120"/>
              <a:gd name="connsiteX19" fmla="*/ 2288540 w 2842295"/>
              <a:gd name="connsiteY19" fmla="*/ 3380740 h 3627120"/>
              <a:gd name="connsiteX20" fmla="*/ 2486660 w 2842295"/>
              <a:gd name="connsiteY20" fmla="*/ 2938780 h 3627120"/>
              <a:gd name="connsiteX21" fmla="*/ 2780065 w 2842295"/>
              <a:gd name="connsiteY21" fmla="*/ 3057485 h 3627120"/>
              <a:gd name="connsiteX22" fmla="*/ 2113280 w 2842295"/>
              <a:gd name="connsiteY22" fmla="*/ 1338580 h 3627120"/>
              <a:gd name="connsiteX23" fmla="*/ 1541780 w 2842295"/>
              <a:gd name="connsiteY23" fmla="*/ 546100 h 3627120"/>
              <a:gd name="connsiteX0" fmla="*/ 1541780 w 2867695"/>
              <a:gd name="connsiteY0" fmla="*/ 546100 h 3678456"/>
              <a:gd name="connsiteX1" fmla="*/ 1328420 w 2867695"/>
              <a:gd name="connsiteY1" fmla="*/ 165100 h 3678456"/>
              <a:gd name="connsiteX2" fmla="*/ 1069340 w 2867695"/>
              <a:gd name="connsiteY2" fmla="*/ 12700 h 3678456"/>
              <a:gd name="connsiteX3" fmla="*/ 459740 w 2867695"/>
              <a:gd name="connsiteY3" fmla="*/ 88900 h 3678456"/>
              <a:gd name="connsiteX4" fmla="*/ 109220 w 2867695"/>
              <a:gd name="connsiteY4" fmla="*/ 408940 h 3678456"/>
              <a:gd name="connsiteX5" fmla="*/ 2540 w 2867695"/>
              <a:gd name="connsiteY5" fmla="*/ 728980 h 3678456"/>
              <a:gd name="connsiteX6" fmla="*/ 124460 w 2867695"/>
              <a:gd name="connsiteY6" fmla="*/ 911860 h 3678456"/>
              <a:gd name="connsiteX7" fmla="*/ 368300 w 2867695"/>
              <a:gd name="connsiteY7" fmla="*/ 911860 h 3678456"/>
              <a:gd name="connsiteX8" fmla="*/ 596900 w 2867695"/>
              <a:gd name="connsiteY8" fmla="*/ 1033780 h 3678456"/>
              <a:gd name="connsiteX9" fmla="*/ 916940 w 2867695"/>
              <a:gd name="connsiteY9" fmla="*/ 1384300 h 3678456"/>
              <a:gd name="connsiteX10" fmla="*/ 962660 w 2867695"/>
              <a:gd name="connsiteY10" fmla="*/ 1750060 h 3678456"/>
              <a:gd name="connsiteX11" fmla="*/ 1038860 w 2867695"/>
              <a:gd name="connsiteY11" fmla="*/ 2070100 h 3678456"/>
              <a:gd name="connsiteX12" fmla="*/ 1054100 w 2867695"/>
              <a:gd name="connsiteY12" fmla="*/ 2496820 h 3678456"/>
              <a:gd name="connsiteX13" fmla="*/ 1084580 w 2867695"/>
              <a:gd name="connsiteY13" fmla="*/ 2725420 h 3678456"/>
              <a:gd name="connsiteX14" fmla="*/ 1206500 w 2867695"/>
              <a:gd name="connsiteY14" fmla="*/ 2938780 h 3678456"/>
              <a:gd name="connsiteX15" fmla="*/ 1297940 w 2867695"/>
              <a:gd name="connsiteY15" fmla="*/ 3106420 h 3678456"/>
              <a:gd name="connsiteX16" fmla="*/ 1297940 w 2867695"/>
              <a:gd name="connsiteY16" fmla="*/ 3426460 h 3678456"/>
              <a:gd name="connsiteX17" fmla="*/ 1450340 w 2867695"/>
              <a:gd name="connsiteY17" fmla="*/ 3609340 h 3678456"/>
              <a:gd name="connsiteX18" fmla="*/ 1968500 w 2867695"/>
              <a:gd name="connsiteY18" fmla="*/ 3533140 h 3678456"/>
              <a:gd name="connsiteX19" fmla="*/ 2288540 w 2867695"/>
              <a:gd name="connsiteY19" fmla="*/ 3380740 h 3678456"/>
              <a:gd name="connsiteX20" fmla="*/ 2639060 w 2867695"/>
              <a:gd name="connsiteY20" fmla="*/ 3624580 h 3678456"/>
              <a:gd name="connsiteX21" fmla="*/ 2780065 w 2867695"/>
              <a:gd name="connsiteY21" fmla="*/ 3057485 h 3678456"/>
              <a:gd name="connsiteX22" fmla="*/ 2113280 w 2867695"/>
              <a:gd name="connsiteY22" fmla="*/ 1338580 h 3678456"/>
              <a:gd name="connsiteX23" fmla="*/ 1541780 w 2867695"/>
              <a:gd name="connsiteY23" fmla="*/ 546100 h 3678456"/>
              <a:gd name="connsiteX0" fmla="*/ 1541780 w 2867695"/>
              <a:gd name="connsiteY0" fmla="*/ 546100 h 3737087"/>
              <a:gd name="connsiteX1" fmla="*/ 1328420 w 2867695"/>
              <a:gd name="connsiteY1" fmla="*/ 165100 h 3737087"/>
              <a:gd name="connsiteX2" fmla="*/ 1069340 w 2867695"/>
              <a:gd name="connsiteY2" fmla="*/ 12700 h 3737087"/>
              <a:gd name="connsiteX3" fmla="*/ 459740 w 2867695"/>
              <a:gd name="connsiteY3" fmla="*/ 88900 h 3737087"/>
              <a:gd name="connsiteX4" fmla="*/ 109220 w 2867695"/>
              <a:gd name="connsiteY4" fmla="*/ 408940 h 3737087"/>
              <a:gd name="connsiteX5" fmla="*/ 2540 w 2867695"/>
              <a:gd name="connsiteY5" fmla="*/ 728980 h 3737087"/>
              <a:gd name="connsiteX6" fmla="*/ 124460 w 2867695"/>
              <a:gd name="connsiteY6" fmla="*/ 911860 h 3737087"/>
              <a:gd name="connsiteX7" fmla="*/ 368300 w 2867695"/>
              <a:gd name="connsiteY7" fmla="*/ 911860 h 3737087"/>
              <a:gd name="connsiteX8" fmla="*/ 596900 w 2867695"/>
              <a:gd name="connsiteY8" fmla="*/ 1033780 h 3737087"/>
              <a:gd name="connsiteX9" fmla="*/ 916940 w 2867695"/>
              <a:gd name="connsiteY9" fmla="*/ 1384300 h 3737087"/>
              <a:gd name="connsiteX10" fmla="*/ 962660 w 2867695"/>
              <a:gd name="connsiteY10" fmla="*/ 1750060 h 3737087"/>
              <a:gd name="connsiteX11" fmla="*/ 1038860 w 2867695"/>
              <a:gd name="connsiteY11" fmla="*/ 2070100 h 3737087"/>
              <a:gd name="connsiteX12" fmla="*/ 1054100 w 2867695"/>
              <a:gd name="connsiteY12" fmla="*/ 2496820 h 3737087"/>
              <a:gd name="connsiteX13" fmla="*/ 1084580 w 2867695"/>
              <a:gd name="connsiteY13" fmla="*/ 2725420 h 3737087"/>
              <a:gd name="connsiteX14" fmla="*/ 1206500 w 2867695"/>
              <a:gd name="connsiteY14" fmla="*/ 2938780 h 3737087"/>
              <a:gd name="connsiteX15" fmla="*/ 1297940 w 2867695"/>
              <a:gd name="connsiteY15" fmla="*/ 3106420 h 3737087"/>
              <a:gd name="connsiteX16" fmla="*/ 1297940 w 2867695"/>
              <a:gd name="connsiteY16" fmla="*/ 3426460 h 3737087"/>
              <a:gd name="connsiteX17" fmla="*/ 1450340 w 2867695"/>
              <a:gd name="connsiteY17" fmla="*/ 3609340 h 3737087"/>
              <a:gd name="connsiteX18" fmla="*/ 1968500 w 2867695"/>
              <a:gd name="connsiteY18" fmla="*/ 3533140 h 3737087"/>
              <a:gd name="connsiteX19" fmla="*/ 2288540 w 2867695"/>
              <a:gd name="connsiteY19" fmla="*/ 3380740 h 3737087"/>
              <a:gd name="connsiteX20" fmla="*/ 2290707 w 2867695"/>
              <a:gd name="connsiteY20" fmla="*/ 3696447 h 3737087"/>
              <a:gd name="connsiteX21" fmla="*/ 2639060 w 2867695"/>
              <a:gd name="connsiteY21" fmla="*/ 3624580 h 3737087"/>
              <a:gd name="connsiteX22" fmla="*/ 2780065 w 2867695"/>
              <a:gd name="connsiteY22" fmla="*/ 3057485 h 3737087"/>
              <a:gd name="connsiteX23" fmla="*/ 2113280 w 2867695"/>
              <a:gd name="connsiteY23" fmla="*/ 1338580 h 3737087"/>
              <a:gd name="connsiteX24" fmla="*/ 1541780 w 2867695"/>
              <a:gd name="connsiteY24" fmla="*/ 546100 h 3737087"/>
              <a:gd name="connsiteX0" fmla="*/ 1541780 w 2867695"/>
              <a:gd name="connsiteY0" fmla="*/ 546100 h 3731074"/>
              <a:gd name="connsiteX1" fmla="*/ 1328420 w 2867695"/>
              <a:gd name="connsiteY1" fmla="*/ 165100 h 3731074"/>
              <a:gd name="connsiteX2" fmla="*/ 1069340 w 2867695"/>
              <a:gd name="connsiteY2" fmla="*/ 12700 h 3731074"/>
              <a:gd name="connsiteX3" fmla="*/ 459740 w 2867695"/>
              <a:gd name="connsiteY3" fmla="*/ 88900 h 3731074"/>
              <a:gd name="connsiteX4" fmla="*/ 109220 w 2867695"/>
              <a:gd name="connsiteY4" fmla="*/ 408940 h 3731074"/>
              <a:gd name="connsiteX5" fmla="*/ 2540 w 2867695"/>
              <a:gd name="connsiteY5" fmla="*/ 728980 h 3731074"/>
              <a:gd name="connsiteX6" fmla="*/ 124460 w 2867695"/>
              <a:gd name="connsiteY6" fmla="*/ 911860 h 3731074"/>
              <a:gd name="connsiteX7" fmla="*/ 368300 w 2867695"/>
              <a:gd name="connsiteY7" fmla="*/ 911860 h 3731074"/>
              <a:gd name="connsiteX8" fmla="*/ 596900 w 2867695"/>
              <a:gd name="connsiteY8" fmla="*/ 1033780 h 3731074"/>
              <a:gd name="connsiteX9" fmla="*/ 916940 w 2867695"/>
              <a:gd name="connsiteY9" fmla="*/ 1384300 h 3731074"/>
              <a:gd name="connsiteX10" fmla="*/ 962660 w 2867695"/>
              <a:gd name="connsiteY10" fmla="*/ 1750060 h 3731074"/>
              <a:gd name="connsiteX11" fmla="*/ 1038860 w 2867695"/>
              <a:gd name="connsiteY11" fmla="*/ 2070100 h 3731074"/>
              <a:gd name="connsiteX12" fmla="*/ 1054100 w 2867695"/>
              <a:gd name="connsiteY12" fmla="*/ 2496820 h 3731074"/>
              <a:gd name="connsiteX13" fmla="*/ 1084580 w 2867695"/>
              <a:gd name="connsiteY13" fmla="*/ 2725420 h 3731074"/>
              <a:gd name="connsiteX14" fmla="*/ 1206500 w 2867695"/>
              <a:gd name="connsiteY14" fmla="*/ 2938780 h 3731074"/>
              <a:gd name="connsiteX15" fmla="*/ 1297940 w 2867695"/>
              <a:gd name="connsiteY15" fmla="*/ 3106420 h 3731074"/>
              <a:gd name="connsiteX16" fmla="*/ 1297940 w 2867695"/>
              <a:gd name="connsiteY16" fmla="*/ 3426460 h 3731074"/>
              <a:gd name="connsiteX17" fmla="*/ 1450340 w 2867695"/>
              <a:gd name="connsiteY17" fmla="*/ 3609340 h 3731074"/>
              <a:gd name="connsiteX18" fmla="*/ 1968500 w 2867695"/>
              <a:gd name="connsiteY18" fmla="*/ 3533140 h 3731074"/>
              <a:gd name="connsiteX19" fmla="*/ 2290707 w 2867695"/>
              <a:gd name="connsiteY19" fmla="*/ 3696447 h 3731074"/>
              <a:gd name="connsiteX20" fmla="*/ 2639060 w 2867695"/>
              <a:gd name="connsiteY20" fmla="*/ 3624580 h 3731074"/>
              <a:gd name="connsiteX21" fmla="*/ 2780065 w 2867695"/>
              <a:gd name="connsiteY21" fmla="*/ 3057485 h 3731074"/>
              <a:gd name="connsiteX22" fmla="*/ 2113280 w 2867695"/>
              <a:gd name="connsiteY22" fmla="*/ 1338580 h 3731074"/>
              <a:gd name="connsiteX23" fmla="*/ 1541780 w 2867695"/>
              <a:gd name="connsiteY23" fmla="*/ 546100 h 3731074"/>
              <a:gd name="connsiteX0" fmla="*/ 1541780 w 2867695"/>
              <a:gd name="connsiteY0" fmla="*/ 546100 h 4001900"/>
              <a:gd name="connsiteX1" fmla="*/ 1328420 w 2867695"/>
              <a:gd name="connsiteY1" fmla="*/ 165100 h 4001900"/>
              <a:gd name="connsiteX2" fmla="*/ 1069340 w 2867695"/>
              <a:gd name="connsiteY2" fmla="*/ 12700 h 4001900"/>
              <a:gd name="connsiteX3" fmla="*/ 459740 w 2867695"/>
              <a:gd name="connsiteY3" fmla="*/ 88900 h 4001900"/>
              <a:gd name="connsiteX4" fmla="*/ 109220 w 2867695"/>
              <a:gd name="connsiteY4" fmla="*/ 408940 h 4001900"/>
              <a:gd name="connsiteX5" fmla="*/ 2540 w 2867695"/>
              <a:gd name="connsiteY5" fmla="*/ 728980 h 4001900"/>
              <a:gd name="connsiteX6" fmla="*/ 124460 w 2867695"/>
              <a:gd name="connsiteY6" fmla="*/ 911860 h 4001900"/>
              <a:gd name="connsiteX7" fmla="*/ 368300 w 2867695"/>
              <a:gd name="connsiteY7" fmla="*/ 911860 h 4001900"/>
              <a:gd name="connsiteX8" fmla="*/ 596900 w 2867695"/>
              <a:gd name="connsiteY8" fmla="*/ 1033780 h 4001900"/>
              <a:gd name="connsiteX9" fmla="*/ 916940 w 2867695"/>
              <a:gd name="connsiteY9" fmla="*/ 1384300 h 4001900"/>
              <a:gd name="connsiteX10" fmla="*/ 962660 w 2867695"/>
              <a:gd name="connsiteY10" fmla="*/ 1750060 h 4001900"/>
              <a:gd name="connsiteX11" fmla="*/ 1038860 w 2867695"/>
              <a:gd name="connsiteY11" fmla="*/ 2070100 h 4001900"/>
              <a:gd name="connsiteX12" fmla="*/ 1054100 w 2867695"/>
              <a:gd name="connsiteY12" fmla="*/ 2496820 h 4001900"/>
              <a:gd name="connsiteX13" fmla="*/ 1084580 w 2867695"/>
              <a:gd name="connsiteY13" fmla="*/ 2725420 h 4001900"/>
              <a:gd name="connsiteX14" fmla="*/ 1206500 w 2867695"/>
              <a:gd name="connsiteY14" fmla="*/ 2938780 h 4001900"/>
              <a:gd name="connsiteX15" fmla="*/ 1297940 w 2867695"/>
              <a:gd name="connsiteY15" fmla="*/ 3106420 h 4001900"/>
              <a:gd name="connsiteX16" fmla="*/ 1297940 w 2867695"/>
              <a:gd name="connsiteY16" fmla="*/ 3426460 h 4001900"/>
              <a:gd name="connsiteX17" fmla="*/ 1450340 w 2867695"/>
              <a:gd name="connsiteY17" fmla="*/ 3609340 h 4001900"/>
              <a:gd name="connsiteX18" fmla="*/ 1968500 w 2867695"/>
              <a:gd name="connsiteY18" fmla="*/ 3533140 h 4001900"/>
              <a:gd name="connsiteX19" fmla="*/ 1980314 w 2867695"/>
              <a:gd name="connsiteY19" fmla="*/ 3974682 h 4001900"/>
              <a:gd name="connsiteX20" fmla="*/ 2290707 w 2867695"/>
              <a:gd name="connsiteY20" fmla="*/ 3696447 h 4001900"/>
              <a:gd name="connsiteX21" fmla="*/ 2639060 w 2867695"/>
              <a:gd name="connsiteY21" fmla="*/ 3624580 h 4001900"/>
              <a:gd name="connsiteX22" fmla="*/ 2780065 w 2867695"/>
              <a:gd name="connsiteY22" fmla="*/ 3057485 h 4001900"/>
              <a:gd name="connsiteX23" fmla="*/ 2113280 w 2867695"/>
              <a:gd name="connsiteY23" fmla="*/ 1338580 h 4001900"/>
              <a:gd name="connsiteX24" fmla="*/ 1541780 w 2867695"/>
              <a:gd name="connsiteY24" fmla="*/ 546100 h 4001900"/>
              <a:gd name="connsiteX0" fmla="*/ 1541780 w 2867695"/>
              <a:gd name="connsiteY0" fmla="*/ 546100 h 3989200"/>
              <a:gd name="connsiteX1" fmla="*/ 1328420 w 2867695"/>
              <a:gd name="connsiteY1" fmla="*/ 165100 h 3989200"/>
              <a:gd name="connsiteX2" fmla="*/ 1069340 w 2867695"/>
              <a:gd name="connsiteY2" fmla="*/ 12700 h 3989200"/>
              <a:gd name="connsiteX3" fmla="*/ 459740 w 2867695"/>
              <a:gd name="connsiteY3" fmla="*/ 88900 h 3989200"/>
              <a:gd name="connsiteX4" fmla="*/ 109220 w 2867695"/>
              <a:gd name="connsiteY4" fmla="*/ 408940 h 3989200"/>
              <a:gd name="connsiteX5" fmla="*/ 2540 w 2867695"/>
              <a:gd name="connsiteY5" fmla="*/ 728980 h 3989200"/>
              <a:gd name="connsiteX6" fmla="*/ 124460 w 2867695"/>
              <a:gd name="connsiteY6" fmla="*/ 911860 h 3989200"/>
              <a:gd name="connsiteX7" fmla="*/ 368300 w 2867695"/>
              <a:gd name="connsiteY7" fmla="*/ 911860 h 3989200"/>
              <a:gd name="connsiteX8" fmla="*/ 596900 w 2867695"/>
              <a:gd name="connsiteY8" fmla="*/ 1033780 h 3989200"/>
              <a:gd name="connsiteX9" fmla="*/ 916940 w 2867695"/>
              <a:gd name="connsiteY9" fmla="*/ 1384300 h 3989200"/>
              <a:gd name="connsiteX10" fmla="*/ 962660 w 2867695"/>
              <a:gd name="connsiteY10" fmla="*/ 1750060 h 3989200"/>
              <a:gd name="connsiteX11" fmla="*/ 1038860 w 2867695"/>
              <a:gd name="connsiteY11" fmla="*/ 2070100 h 3989200"/>
              <a:gd name="connsiteX12" fmla="*/ 1054100 w 2867695"/>
              <a:gd name="connsiteY12" fmla="*/ 2496820 h 3989200"/>
              <a:gd name="connsiteX13" fmla="*/ 1084580 w 2867695"/>
              <a:gd name="connsiteY13" fmla="*/ 2725420 h 3989200"/>
              <a:gd name="connsiteX14" fmla="*/ 1206500 w 2867695"/>
              <a:gd name="connsiteY14" fmla="*/ 2938780 h 3989200"/>
              <a:gd name="connsiteX15" fmla="*/ 1297940 w 2867695"/>
              <a:gd name="connsiteY15" fmla="*/ 3106420 h 3989200"/>
              <a:gd name="connsiteX16" fmla="*/ 1297940 w 2867695"/>
              <a:gd name="connsiteY16" fmla="*/ 3426460 h 3989200"/>
              <a:gd name="connsiteX17" fmla="*/ 1450340 w 2867695"/>
              <a:gd name="connsiteY17" fmla="*/ 3609340 h 3989200"/>
              <a:gd name="connsiteX18" fmla="*/ 1980314 w 2867695"/>
              <a:gd name="connsiteY18" fmla="*/ 3974682 h 3989200"/>
              <a:gd name="connsiteX19" fmla="*/ 2290707 w 2867695"/>
              <a:gd name="connsiteY19" fmla="*/ 3696447 h 3989200"/>
              <a:gd name="connsiteX20" fmla="*/ 2639060 w 2867695"/>
              <a:gd name="connsiteY20" fmla="*/ 3624580 h 3989200"/>
              <a:gd name="connsiteX21" fmla="*/ 2780065 w 2867695"/>
              <a:gd name="connsiteY21" fmla="*/ 3057485 h 3989200"/>
              <a:gd name="connsiteX22" fmla="*/ 2113280 w 2867695"/>
              <a:gd name="connsiteY22" fmla="*/ 1338580 h 3989200"/>
              <a:gd name="connsiteX23" fmla="*/ 1541780 w 2867695"/>
              <a:gd name="connsiteY23" fmla="*/ 546100 h 3989200"/>
              <a:gd name="connsiteX0" fmla="*/ 1541780 w 2867695"/>
              <a:gd name="connsiteY0" fmla="*/ 546100 h 3989200"/>
              <a:gd name="connsiteX1" fmla="*/ 1328420 w 2867695"/>
              <a:gd name="connsiteY1" fmla="*/ 165100 h 3989200"/>
              <a:gd name="connsiteX2" fmla="*/ 1069340 w 2867695"/>
              <a:gd name="connsiteY2" fmla="*/ 12700 h 3989200"/>
              <a:gd name="connsiteX3" fmla="*/ 459740 w 2867695"/>
              <a:gd name="connsiteY3" fmla="*/ 88900 h 3989200"/>
              <a:gd name="connsiteX4" fmla="*/ 109220 w 2867695"/>
              <a:gd name="connsiteY4" fmla="*/ 408940 h 3989200"/>
              <a:gd name="connsiteX5" fmla="*/ 2540 w 2867695"/>
              <a:gd name="connsiteY5" fmla="*/ 728980 h 3989200"/>
              <a:gd name="connsiteX6" fmla="*/ 124460 w 2867695"/>
              <a:gd name="connsiteY6" fmla="*/ 911860 h 3989200"/>
              <a:gd name="connsiteX7" fmla="*/ 368300 w 2867695"/>
              <a:gd name="connsiteY7" fmla="*/ 911860 h 3989200"/>
              <a:gd name="connsiteX8" fmla="*/ 596900 w 2867695"/>
              <a:gd name="connsiteY8" fmla="*/ 1033780 h 3989200"/>
              <a:gd name="connsiteX9" fmla="*/ 916940 w 2867695"/>
              <a:gd name="connsiteY9" fmla="*/ 1384300 h 3989200"/>
              <a:gd name="connsiteX10" fmla="*/ 962660 w 2867695"/>
              <a:gd name="connsiteY10" fmla="*/ 1750060 h 3989200"/>
              <a:gd name="connsiteX11" fmla="*/ 1038860 w 2867695"/>
              <a:gd name="connsiteY11" fmla="*/ 2070100 h 3989200"/>
              <a:gd name="connsiteX12" fmla="*/ 1054100 w 2867695"/>
              <a:gd name="connsiteY12" fmla="*/ 2496820 h 3989200"/>
              <a:gd name="connsiteX13" fmla="*/ 1084580 w 2867695"/>
              <a:gd name="connsiteY13" fmla="*/ 2725420 h 3989200"/>
              <a:gd name="connsiteX14" fmla="*/ 1206500 w 2867695"/>
              <a:gd name="connsiteY14" fmla="*/ 2938780 h 3989200"/>
              <a:gd name="connsiteX15" fmla="*/ 1297940 w 2867695"/>
              <a:gd name="connsiteY15" fmla="*/ 3106420 h 3989200"/>
              <a:gd name="connsiteX16" fmla="*/ 1297940 w 2867695"/>
              <a:gd name="connsiteY16" fmla="*/ 3426460 h 3989200"/>
              <a:gd name="connsiteX17" fmla="*/ 1450340 w 2867695"/>
              <a:gd name="connsiteY17" fmla="*/ 3609340 h 3989200"/>
              <a:gd name="connsiteX18" fmla="*/ 1980314 w 2867695"/>
              <a:gd name="connsiteY18" fmla="*/ 3974682 h 3989200"/>
              <a:gd name="connsiteX19" fmla="*/ 2290707 w 2867695"/>
              <a:gd name="connsiteY19" fmla="*/ 3696447 h 3989200"/>
              <a:gd name="connsiteX20" fmla="*/ 2290707 w 2867695"/>
              <a:gd name="connsiteY20" fmla="*/ 3769850 h 3989200"/>
              <a:gd name="connsiteX21" fmla="*/ 2639060 w 2867695"/>
              <a:gd name="connsiteY21" fmla="*/ 3624580 h 3989200"/>
              <a:gd name="connsiteX22" fmla="*/ 2780065 w 2867695"/>
              <a:gd name="connsiteY22" fmla="*/ 3057485 h 3989200"/>
              <a:gd name="connsiteX23" fmla="*/ 2113280 w 2867695"/>
              <a:gd name="connsiteY23" fmla="*/ 1338580 h 3989200"/>
              <a:gd name="connsiteX24" fmla="*/ 1541780 w 2867695"/>
              <a:gd name="connsiteY24" fmla="*/ 546100 h 3989200"/>
              <a:gd name="connsiteX0" fmla="*/ 1541780 w 2867695"/>
              <a:gd name="connsiteY0" fmla="*/ 546100 h 4001434"/>
              <a:gd name="connsiteX1" fmla="*/ 1328420 w 2867695"/>
              <a:gd name="connsiteY1" fmla="*/ 165100 h 4001434"/>
              <a:gd name="connsiteX2" fmla="*/ 1069340 w 2867695"/>
              <a:gd name="connsiteY2" fmla="*/ 12700 h 4001434"/>
              <a:gd name="connsiteX3" fmla="*/ 459740 w 2867695"/>
              <a:gd name="connsiteY3" fmla="*/ 88900 h 4001434"/>
              <a:gd name="connsiteX4" fmla="*/ 109220 w 2867695"/>
              <a:gd name="connsiteY4" fmla="*/ 408940 h 4001434"/>
              <a:gd name="connsiteX5" fmla="*/ 2540 w 2867695"/>
              <a:gd name="connsiteY5" fmla="*/ 728980 h 4001434"/>
              <a:gd name="connsiteX6" fmla="*/ 124460 w 2867695"/>
              <a:gd name="connsiteY6" fmla="*/ 911860 h 4001434"/>
              <a:gd name="connsiteX7" fmla="*/ 368300 w 2867695"/>
              <a:gd name="connsiteY7" fmla="*/ 911860 h 4001434"/>
              <a:gd name="connsiteX8" fmla="*/ 596900 w 2867695"/>
              <a:gd name="connsiteY8" fmla="*/ 1033780 h 4001434"/>
              <a:gd name="connsiteX9" fmla="*/ 916940 w 2867695"/>
              <a:gd name="connsiteY9" fmla="*/ 1384300 h 4001434"/>
              <a:gd name="connsiteX10" fmla="*/ 962660 w 2867695"/>
              <a:gd name="connsiteY10" fmla="*/ 1750060 h 4001434"/>
              <a:gd name="connsiteX11" fmla="*/ 1038860 w 2867695"/>
              <a:gd name="connsiteY11" fmla="*/ 2070100 h 4001434"/>
              <a:gd name="connsiteX12" fmla="*/ 1054100 w 2867695"/>
              <a:gd name="connsiteY12" fmla="*/ 2496820 h 4001434"/>
              <a:gd name="connsiteX13" fmla="*/ 1084580 w 2867695"/>
              <a:gd name="connsiteY13" fmla="*/ 2725420 h 4001434"/>
              <a:gd name="connsiteX14" fmla="*/ 1206500 w 2867695"/>
              <a:gd name="connsiteY14" fmla="*/ 2938780 h 4001434"/>
              <a:gd name="connsiteX15" fmla="*/ 1297940 w 2867695"/>
              <a:gd name="connsiteY15" fmla="*/ 3106420 h 4001434"/>
              <a:gd name="connsiteX16" fmla="*/ 1297940 w 2867695"/>
              <a:gd name="connsiteY16" fmla="*/ 3426460 h 4001434"/>
              <a:gd name="connsiteX17" fmla="*/ 1450340 w 2867695"/>
              <a:gd name="connsiteY17" fmla="*/ 3609340 h 4001434"/>
              <a:gd name="connsiteX18" fmla="*/ 1980314 w 2867695"/>
              <a:gd name="connsiteY18" fmla="*/ 3974682 h 4001434"/>
              <a:gd name="connsiteX19" fmla="*/ 2290707 w 2867695"/>
              <a:gd name="connsiteY19" fmla="*/ 3769850 h 4001434"/>
              <a:gd name="connsiteX20" fmla="*/ 2639060 w 2867695"/>
              <a:gd name="connsiteY20" fmla="*/ 3624580 h 4001434"/>
              <a:gd name="connsiteX21" fmla="*/ 2780065 w 2867695"/>
              <a:gd name="connsiteY21" fmla="*/ 3057485 h 4001434"/>
              <a:gd name="connsiteX22" fmla="*/ 2113280 w 2867695"/>
              <a:gd name="connsiteY22" fmla="*/ 1338580 h 4001434"/>
              <a:gd name="connsiteX23" fmla="*/ 1541780 w 2867695"/>
              <a:gd name="connsiteY23" fmla="*/ 546100 h 4001434"/>
              <a:gd name="connsiteX0" fmla="*/ 1541780 w 2867695"/>
              <a:gd name="connsiteY0" fmla="*/ 546100 h 4005510"/>
              <a:gd name="connsiteX1" fmla="*/ 1328420 w 2867695"/>
              <a:gd name="connsiteY1" fmla="*/ 165100 h 4005510"/>
              <a:gd name="connsiteX2" fmla="*/ 1069340 w 2867695"/>
              <a:gd name="connsiteY2" fmla="*/ 12700 h 4005510"/>
              <a:gd name="connsiteX3" fmla="*/ 459740 w 2867695"/>
              <a:gd name="connsiteY3" fmla="*/ 88900 h 4005510"/>
              <a:gd name="connsiteX4" fmla="*/ 109220 w 2867695"/>
              <a:gd name="connsiteY4" fmla="*/ 408940 h 4005510"/>
              <a:gd name="connsiteX5" fmla="*/ 2540 w 2867695"/>
              <a:gd name="connsiteY5" fmla="*/ 728980 h 4005510"/>
              <a:gd name="connsiteX6" fmla="*/ 124460 w 2867695"/>
              <a:gd name="connsiteY6" fmla="*/ 911860 h 4005510"/>
              <a:gd name="connsiteX7" fmla="*/ 368300 w 2867695"/>
              <a:gd name="connsiteY7" fmla="*/ 911860 h 4005510"/>
              <a:gd name="connsiteX8" fmla="*/ 596900 w 2867695"/>
              <a:gd name="connsiteY8" fmla="*/ 1033780 h 4005510"/>
              <a:gd name="connsiteX9" fmla="*/ 916940 w 2867695"/>
              <a:gd name="connsiteY9" fmla="*/ 1384300 h 4005510"/>
              <a:gd name="connsiteX10" fmla="*/ 962660 w 2867695"/>
              <a:gd name="connsiteY10" fmla="*/ 1750060 h 4005510"/>
              <a:gd name="connsiteX11" fmla="*/ 1038860 w 2867695"/>
              <a:gd name="connsiteY11" fmla="*/ 2070100 h 4005510"/>
              <a:gd name="connsiteX12" fmla="*/ 1054100 w 2867695"/>
              <a:gd name="connsiteY12" fmla="*/ 2496820 h 4005510"/>
              <a:gd name="connsiteX13" fmla="*/ 1084580 w 2867695"/>
              <a:gd name="connsiteY13" fmla="*/ 2725420 h 4005510"/>
              <a:gd name="connsiteX14" fmla="*/ 1206500 w 2867695"/>
              <a:gd name="connsiteY14" fmla="*/ 2938780 h 4005510"/>
              <a:gd name="connsiteX15" fmla="*/ 1297940 w 2867695"/>
              <a:gd name="connsiteY15" fmla="*/ 3106420 h 4005510"/>
              <a:gd name="connsiteX16" fmla="*/ 1297940 w 2867695"/>
              <a:gd name="connsiteY16" fmla="*/ 3426460 h 4005510"/>
              <a:gd name="connsiteX17" fmla="*/ 1450340 w 2867695"/>
              <a:gd name="connsiteY17" fmla="*/ 3914140 h 4005510"/>
              <a:gd name="connsiteX18" fmla="*/ 1980314 w 2867695"/>
              <a:gd name="connsiteY18" fmla="*/ 3974682 h 4005510"/>
              <a:gd name="connsiteX19" fmla="*/ 2290707 w 2867695"/>
              <a:gd name="connsiteY19" fmla="*/ 3769850 h 4005510"/>
              <a:gd name="connsiteX20" fmla="*/ 2639060 w 2867695"/>
              <a:gd name="connsiteY20" fmla="*/ 3624580 h 4005510"/>
              <a:gd name="connsiteX21" fmla="*/ 2780065 w 2867695"/>
              <a:gd name="connsiteY21" fmla="*/ 3057485 h 4005510"/>
              <a:gd name="connsiteX22" fmla="*/ 2113280 w 2867695"/>
              <a:gd name="connsiteY22" fmla="*/ 1338580 h 4005510"/>
              <a:gd name="connsiteX23" fmla="*/ 1541780 w 2867695"/>
              <a:gd name="connsiteY23" fmla="*/ 546100 h 400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67695" h="4005510">
                <a:moveTo>
                  <a:pt x="1541780" y="546100"/>
                </a:moveTo>
                <a:cubicBezTo>
                  <a:pt x="1442417" y="371842"/>
                  <a:pt x="1407160" y="254000"/>
                  <a:pt x="1328420" y="165100"/>
                </a:cubicBezTo>
                <a:cubicBezTo>
                  <a:pt x="1249680" y="76200"/>
                  <a:pt x="1214120" y="25400"/>
                  <a:pt x="1069340" y="12700"/>
                </a:cubicBezTo>
                <a:cubicBezTo>
                  <a:pt x="924560" y="0"/>
                  <a:pt x="619760" y="22860"/>
                  <a:pt x="459740" y="88900"/>
                </a:cubicBezTo>
                <a:cubicBezTo>
                  <a:pt x="299720" y="154940"/>
                  <a:pt x="185420" y="302260"/>
                  <a:pt x="109220" y="408940"/>
                </a:cubicBezTo>
                <a:cubicBezTo>
                  <a:pt x="33020" y="515620"/>
                  <a:pt x="0" y="645160"/>
                  <a:pt x="2540" y="728980"/>
                </a:cubicBezTo>
                <a:cubicBezTo>
                  <a:pt x="5080" y="812800"/>
                  <a:pt x="63500" y="881380"/>
                  <a:pt x="124460" y="911860"/>
                </a:cubicBezTo>
                <a:cubicBezTo>
                  <a:pt x="185420" y="942340"/>
                  <a:pt x="289560" y="891540"/>
                  <a:pt x="368300" y="911860"/>
                </a:cubicBezTo>
                <a:cubicBezTo>
                  <a:pt x="447040" y="932180"/>
                  <a:pt x="505460" y="955040"/>
                  <a:pt x="596900" y="1033780"/>
                </a:cubicBezTo>
                <a:cubicBezTo>
                  <a:pt x="688340" y="1112520"/>
                  <a:pt x="855980" y="1264920"/>
                  <a:pt x="916940" y="1384300"/>
                </a:cubicBezTo>
                <a:cubicBezTo>
                  <a:pt x="977900" y="1503680"/>
                  <a:pt x="942340" y="1635760"/>
                  <a:pt x="962660" y="1750060"/>
                </a:cubicBezTo>
                <a:cubicBezTo>
                  <a:pt x="982980" y="1864360"/>
                  <a:pt x="1023620" y="1945640"/>
                  <a:pt x="1038860" y="2070100"/>
                </a:cubicBezTo>
                <a:cubicBezTo>
                  <a:pt x="1054100" y="2194560"/>
                  <a:pt x="1046480" y="2387600"/>
                  <a:pt x="1054100" y="2496820"/>
                </a:cubicBezTo>
                <a:cubicBezTo>
                  <a:pt x="1061720" y="2606040"/>
                  <a:pt x="1059180" y="2651760"/>
                  <a:pt x="1084580" y="2725420"/>
                </a:cubicBezTo>
                <a:cubicBezTo>
                  <a:pt x="1109980" y="2799080"/>
                  <a:pt x="1170940" y="2875280"/>
                  <a:pt x="1206500" y="2938780"/>
                </a:cubicBezTo>
                <a:cubicBezTo>
                  <a:pt x="1242060" y="3002280"/>
                  <a:pt x="1282700" y="3025140"/>
                  <a:pt x="1297940" y="3106420"/>
                </a:cubicBezTo>
                <a:cubicBezTo>
                  <a:pt x="1313180" y="3187700"/>
                  <a:pt x="1272540" y="3291840"/>
                  <a:pt x="1297940" y="3426460"/>
                </a:cubicBezTo>
                <a:cubicBezTo>
                  <a:pt x="1323340" y="3561080"/>
                  <a:pt x="1336611" y="3822770"/>
                  <a:pt x="1450340" y="3914140"/>
                </a:cubicBezTo>
                <a:cubicBezTo>
                  <a:pt x="1564069" y="4005510"/>
                  <a:pt x="1840253" y="3998730"/>
                  <a:pt x="1980314" y="3974682"/>
                </a:cubicBezTo>
                <a:cubicBezTo>
                  <a:pt x="2120375" y="3950634"/>
                  <a:pt x="2180916" y="3828200"/>
                  <a:pt x="2290707" y="3769850"/>
                </a:cubicBezTo>
                <a:cubicBezTo>
                  <a:pt x="2400498" y="3711500"/>
                  <a:pt x="2557500" y="3743307"/>
                  <a:pt x="2639060" y="3624580"/>
                </a:cubicBezTo>
                <a:cubicBezTo>
                  <a:pt x="2720620" y="3505853"/>
                  <a:pt x="2867695" y="3438485"/>
                  <a:pt x="2780065" y="3057485"/>
                </a:cubicBezTo>
                <a:cubicBezTo>
                  <a:pt x="2692435" y="2676485"/>
                  <a:pt x="2319661" y="1757144"/>
                  <a:pt x="2113280" y="1338580"/>
                </a:cubicBezTo>
                <a:cubicBezTo>
                  <a:pt x="1906899" y="920016"/>
                  <a:pt x="1736090" y="995680"/>
                  <a:pt x="1541780" y="546100"/>
                </a:cubicBezTo>
                <a:close/>
              </a:path>
            </a:pathLst>
          </a:custGeom>
          <a:solidFill>
            <a:srgbClr val="F9F9F9">
              <a:alpha val="58000"/>
            </a:srgbClr>
          </a:solidFill>
          <a:ln>
            <a:noFill/>
          </a:ln>
          <a:effectLst>
            <a:outerShdw blurRad="317500" dist="2540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TextBox 14"/>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sp>
        <p:nvSpPr>
          <p:cNvPr id="19" name="TextBox 18"/>
          <p:cNvSpPr txBox="1"/>
          <p:nvPr/>
        </p:nvSpPr>
        <p:spPr>
          <a:xfrm>
            <a:off x="3124200" y="1524000"/>
            <a:ext cx="2316083" cy="584775"/>
          </a:xfrm>
          <a:prstGeom prst="rect">
            <a:avLst/>
          </a:prstGeom>
          <a:noFill/>
        </p:spPr>
        <p:txBody>
          <a:bodyPr wrap="none" rtlCol="0">
            <a:spAutoFit/>
          </a:bodyPr>
          <a:lstStyle/>
          <a:p>
            <a:pPr marL="0"/>
            <a:r>
              <a:rPr lang="en-US" sz="3200" b="1" dirty="0" smtClean="0">
                <a:solidFill>
                  <a:srgbClr val="FF0000"/>
                </a:solidFill>
              </a:rPr>
              <a:t>surface view</a:t>
            </a:r>
          </a:p>
        </p:txBody>
      </p:sp>
      <p:sp>
        <p:nvSpPr>
          <p:cNvPr id="14" name="TextBox 13"/>
          <p:cNvSpPr txBox="1"/>
          <p:nvPr/>
        </p:nvSpPr>
        <p:spPr>
          <a:xfrm>
            <a:off x="3048000" y="1981200"/>
            <a:ext cx="3529556" cy="1077218"/>
          </a:xfrm>
          <a:prstGeom prst="rect">
            <a:avLst/>
          </a:prstGeom>
          <a:noFill/>
        </p:spPr>
        <p:txBody>
          <a:bodyPr wrap="none" rtlCol="0">
            <a:spAutoFit/>
          </a:bodyPr>
          <a:lstStyle/>
          <a:p>
            <a:pPr marL="0"/>
            <a:r>
              <a:rPr lang="en-US" sz="3200" b="1" dirty="0" smtClean="0">
                <a:solidFill>
                  <a:srgbClr val="FF0000"/>
                </a:solidFill>
              </a:rPr>
              <a:t>along 100’s of miles</a:t>
            </a:r>
          </a:p>
          <a:p>
            <a:pPr marL="0"/>
            <a:r>
              <a:rPr lang="en-US" sz="3200" b="1" dirty="0" smtClean="0">
                <a:solidFill>
                  <a:srgbClr val="FF0000"/>
                </a:solidFill>
              </a:rPr>
              <a:t>of frozen coastline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8"/>
                                        </p:tgtEl>
                                      </p:cBhvr>
                                    </p:animEffect>
                                    <p:set>
                                      <p:cBhvr>
                                        <p:cTn id="16" dur="1" fill="hold">
                                          <p:stCondLst>
                                            <p:cond delay="999"/>
                                          </p:stCondLst>
                                        </p:cTn>
                                        <p:tgtEl>
                                          <p:spTgt spid="18"/>
                                        </p:tgtEl>
                                        <p:attrNameLst>
                                          <p:attrName>style.visibility</p:attrName>
                                        </p:attrNameLst>
                                      </p:cBhvr>
                                      <p:to>
                                        <p:strVal val="hidden"/>
                                      </p:to>
                                    </p:se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2000"/>
                                        <p:tgtEl>
                                          <p:spTgt spid="2"/>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14">
                                            <p:txEl>
                                              <p:pRg st="1" end="1"/>
                                            </p:txEl>
                                          </p:spTgt>
                                        </p:tgtEl>
                                        <p:attrNameLst>
                                          <p:attrName>style.visibility</p:attrName>
                                        </p:attrNameLst>
                                      </p:cBhvr>
                                      <p:to>
                                        <p:strVal val="visible"/>
                                      </p:to>
                                    </p:set>
                                    <p:animEffect transition="in" filter="wipe(left)">
                                      <p:cBhvr>
                                        <p:cTn id="3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p:bldP spid="16" grpId="0" animBg="1"/>
      <p:bldP spid="1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9144000" cy="6858000"/>
            <a:chOff x="0" y="0"/>
            <a:chExt cx="9144000" cy="6858000"/>
          </a:xfrm>
        </p:grpSpPr>
        <p:pic>
          <p:nvPicPr>
            <p:cNvPr id="29698" name="Picture 4" descr="http://www2.nau.edu/rcb7/namQ.jpg"/>
            <p:cNvPicPr>
              <a:picLocks noChangeAspect="1" noChangeArrowheads="1"/>
            </p:cNvPicPr>
            <p:nvPr/>
          </p:nvPicPr>
          <p:blipFill>
            <a:blip r:embed="rId3" cstate="print"/>
            <a:srcRect t="12024" b="10339"/>
            <a:stretch>
              <a:fillRect/>
            </a:stretch>
          </p:blipFill>
          <p:spPr bwMode="auto">
            <a:xfrm>
              <a:off x="0" y="0"/>
              <a:ext cx="9144000" cy="6858000"/>
            </a:xfrm>
            <a:prstGeom prst="rect">
              <a:avLst/>
            </a:prstGeom>
            <a:noFill/>
            <a:ln w="9525">
              <a:noFill/>
              <a:miter lim="800000"/>
              <a:headEnd/>
              <a:tailEnd/>
            </a:ln>
          </p:spPr>
        </p:pic>
        <p:sp>
          <p:nvSpPr>
            <p:cNvPr id="8" name="TextBox 7"/>
            <p:cNvSpPr txBox="1"/>
            <p:nvPr/>
          </p:nvSpPr>
          <p:spPr>
            <a:xfrm>
              <a:off x="2590800" y="4953000"/>
              <a:ext cx="2527487"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Sea Route</a:t>
              </a:r>
            </a:p>
          </p:txBody>
        </p:sp>
        <p:grpSp>
          <p:nvGrpSpPr>
            <p:cNvPr id="5" name="Group 12"/>
            <p:cNvGrpSpPr/>
            <p:nvPr/>
          </p:nvGrpSpPr>
          <p:grpSpPr>
            <a:xfrm>
              <a:off x="15499" y="325464"/>
              <a:ext cx="2606297" cy="6325892"/>
              <a:chOff x="15499" y="325464"/>
              <a:chExt cx="2606297" cy="6325892"/>
            </a:xfrm>
          </p:grpSpPr>
          <p:sp>
            <p:nvSpPr>
              <p:cNvPr id="9" name="Freeform 8"/>
              <p:cNvSpPr/>
              <p:nvPr/>
            </p:nvSpPr>
            <p:spPr>
              <a:xfrm>
                <a:off x="15499" y="325464"/>
                <a:ext cx="2270502" cy="4170336"/>
              </a:xfrm>
              <a:custGeom>
                <a:avLst/>
                <a:gdLst>
                  <a:gd name="connsiteX0" fmla="*/ 0 w 1968285"/>
                  <a:gd name="connsiteY0" fmla="*/ 0 h 3921072"/>
                  <a:gd name="connsiteX1" fmla="*/ 232475 w 1968285"/>
                  <a:gd name="connsiteY1" fmla="*/ 61994 h 3921072"/>
                  <a:gd name="connsiteX2" fmla="*/ 247973 w 1968285"/>
                  <a:gd name="connsiteY2" fmla="*/ 294468 h 3921072"/>
                  <a:gd name="connsiteX3" fmla="*/ 247973 w 1968285"/>
                  <a:gd name="connsiteY3" fmla="*/ 650929 h 3921072"/>
                  <a:gd name="connsiteX4" fmla="*/ 309966 w 1968285"/>
                  <a:gd name="connsiteY4" fmla="*/ 1100380 h 3921072"/>
                  <a:gd name="connsiteX5" fmla="*/ 557939 w 1968285"/>
                  <a:gd name="connsiteY5" fmla="*/ 1472339 h 3921072"/>
                  <a:gd name="connsiteX6" fmla="*/ 991892 w 1968285"/>
                  <a:gd name="connsiteY6" fmla="*/ 1642821 h 3921072"/>
                  <a:gd name="connsiteX7" fmla="*/ 1301858 w 1968285"/>
                  <a:gd name="connsiteY7" fmla="*/ 1673817 h 3921072"/>
                  <a:gd name="connsiteX8" fmla="*/ 1472339 w 1968285"/>
                  <a:gd name="connsiteY8" fmla="*/ 1937289 h 3921072"/>
                  <a:gd name="connsiteX9" fmla="*/ 1580827 w 1968285"/>
                  <a:gd name="connsiteY9" fmla="*/ 2169763 h 3921072"/>
                  <a:gd name="connsiteX10" fmla="*/ 1642821 w 1968285"/>
                  <a:gd name="connsiteY10" fmla="*/ 2448733 h 3921072"/>
                  <a:gd name="connsiteX11" fmla="*/ 1735810 w 1968285"/>
                  <a:gd name="connsiteY11" fmla="*/ 2758699 h 3921072"/>
                  <a:gd name="connsiteX12" fmla="*/ 1875295 w 1968285"/>
                  <a:gd name="connsiteY12" fmla="*/ 3177153 h 3921072"/>
                  <a:gd name="connsiteX13" fmla="*/ 1952787 w 1968285"/>
                  <a:gd name="connsiteY13" fmla="*/ 3440624 h 3921072"/>
                  <a:gd name="connsiteX14" fmla="*/ 1968285 w 1968285"/>
                  <a:gd name="connsiteY14" fmla="*/ 3921072 h 3921072"/>
                  <a:gd name="connsiteX0" fmla="*/ 0 w 2270502"/>
                  <a:gd name="connsiteY0" fmla="*/ 0 h 4170336"/>
                  <a:gd name="connsiteX1" fmla="*/ 232475 w 2270502"/>
                  <a:gd name="connsiteY1" fmla="*/ 61994 h 4170336"/>
                  <a:gd name="connsiteX2" fmla="*/ 247973 w 2270502"/>
                  <a:gd name="connsiteY2" fmla="*/ 294468 h 4170336"/>
                  <a:gd name="connsiteX3" fmla="*/ 247973 w 2270502"/>
                  <a:gd name="connsiteY3" fmla="*/ 650929 h 4170336"/>
                  <a:gd name="connsiteX4" fmla="*/ 309966 w 2270502"/>
                  <a:gd name="connsiteY4" fmla="*/ 1100380 h 4170336"/>
                  <a:gd name="connsiteX5" fmla="*/ 557939 w 2270502"/>
                  <a:gd name="connsiteY5" fmla="*/ 1472339 h 4170336"/>
                  <a:gd name="connsiteX6" fmla="*/ 991892 w 2270502"/>
                  <a:gd name="connsiteY6" fmla="*/ 1642821 h 4170336"/>
                  <a:gd name="connsiteX7" fmla="*/ 1301858 w 2270502"/>
                  <a:gd name="connsiteY7" fmla="*/ 1673817 h 4170336"/>
                  <a:gd name="connsiteX8" fmla="*/ 1472339 w 2270502"/>
                  <a:gd name="connsiteY8" fmla="*/ 1937289 h 4170336"/>
                  <a:gd name="connsiteX9" fmla="*/ 1580827 w 2270502"/>
                  <a:gd name="connsiteY9" fmla="*/ 2169763 h 4170336"/>
                  <a:gd name="connsiteX10" fmla="*/ 1642821 w 2270502"/>
                  <a:gd name="connsiteY10" fmla="*/ 2448733 h 4170336"/>
                  <a:gd name="connsiteX11" fmla="*/ 1735810 w 2270502"/>
                  <a:gd name="connsiteY11" fmla="*/ 2758699 h 4170336"/>
                  <a:gd name="connsiteX12" fmla="*/ 1875295 w 2270502"/>
                  <a:gd name="connsiteY12" fmla="*/ 3177153 h 4170336"/>
                  <a:gd name="connsiteX13" fmla="*/ 1952787 w 2270502"/>
                  <a:gd name="connsiteY13" fmla="*/ 3440624 h 4170336"/>
                  <a:gd name="connsiteX14" fmla="*/ 2270502 w 2270502"/>
                  <a:gd name="connsiteY14" fmla="*/ 4170336 h 417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0502" h="4170336">
                    <a:moveTo>
                      <a:pt x="0" y="0"/>
                    </a:moveTo>
                    <a:cubicBezTo>
                      <a:pt x="95573" y="6458"/>
                      <a:pt x="191146" y="12916"/>
                      <a:pt x="232475" y="61994"/>
                    </a:cubicBezTo>
                    <a:cubicBezTo>
                      <a:pt x="273804" y="111072"/>
                      <a:pt x="245390" y="196312"/>
                      <a:pt x="247973" y="294468"/>
                    </a:cubicBezTo>
                    <a:cubicBezTo>
                      <a:pt x="250556" y="392624"/>
                      <a:pt x="237641" y="516610"/>
                      <a:pt x="247973" y="650929"/>
                    </a:cubicBezTo>
                    <a:cubicBezTo>
                      <a:pt x="258305" y="785248"/>
                      <a:pt x="258305" y="963478"/>
                      <a:pt x="309966" y="1100380"/>
                    </a:cubicBezTo>
                    <a:cubicBezTo>
                      <a:pt x="361627" y="1237282"/>
                      <a:pt x="444285" y="1381932"/>
                      <a:pt x="557939" y="1472339"/>
                    </a:cubicBezTo>
                    <a:cubicBezTo>
                      <a:pt x="671593" y="1562746"/>
                      <a:pt x="867906" y="1609241"/>
                      <a:pt x="991892" y="1642821"/>
                    </a:cubicBezTo>
                    <a:cubicBezTo>
                      <a:pt x="1115879" y="1676401"/>
                      <a:pt x="1221784" y="1624739"/>
                      <a:pt x="1301858" y="1673817"/>
                    </a:cubicBezTo>
                    <a:cubicBezTo>
                      <a:pt x="1381932" y="1722895"/>
                      <a:pt x="1425844" y="1854631"/>
                      <a:pt x="1472339" y="1937289"/>
                    </a:cubicBezTo>
                    <a:cubicBezTo>
                      <a:pt x="1518834" y="2019947"/>
                      <a:pt x="1552413" y="2084522"/>
                      <a:pt x="1580827" y="2169763"/>
                    </a:cubicBezTo>
                    <a:cubicBezTo>
                      <a:pt x="1609241" y="2255004"/>
                      <a:pt x="1616991" y="2350577"/>
                      <a:pt x="1642821" y="2448733"/>
                    </a:cubicBezTo>
                    <a:cubicBezTo>
                      <a:pt x="1668652" y="2546889"/>
                      <a:pt x="1697064" y="2637296"/>
                      <a:pt x="1735810" y="2758699"/>
                    </a:cubicBezTo>
                    <a:cubicBezTo>
                      <a:pt x="1774556" y="2880102"/>
                      <a:pt x="1839132" y="3063499"/>
                      <a:pt x="1875295" y="3177153"/>
                    </a:cubicBezTo>
                    <a:cubicBezTo>
                      <a:pt x="1911458" y="3290807"/>
                      <a:pt x="1886919" y="3275093"/>
                      <a:pt x="1952787" y="3440624"/>
                    </a:cubicBezTo>
                    <a:cubicBezTo>
                      <a:pt x="2018655" y="3606155"/>
                      <a:pt x="2267919" y="4098011"/>
                      <a:pt x="2270502" y="4170336"/>
                    </a:cubicBezTo>
                  </a:path>
                </a:pathLst>
              </a:custGeom>
              <a:ln w="101600">
                <a:solidFill>
                  <a:schemeClr val="bg1"/>
                </a:solidFill>
                <a:prstDash val="sysDot"/>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1588576" y="3642102"/>
                <a:ext cx="1033220" cy="3009254"/>
              </a:xfrm>
              <a:custGeom>
                <a:avLst/>
                <a:gdLst>
                  <a:gd name="connsiteX0" fmla="*/ 348712 w 1033220"/>
                  <a:gd name="connsiteY0" fmla="*/ 0 h 3009254"/>
                  <a:gd name="connsiteX1" fmla="*/ 333214 w 1033220"/>
                  <a:gd name="connsiteY1" fmla="*/ 278969 h 3009254"/>
                  <a:gd name="connsiteX2" fmla="*/ 38746 w 1033220"/>
                  <a:gd name="connsiteY2" fmla="*/ 1038386 h 3009254"/>
                  <a:gd name="connsiteX3" fmla="*/ 565688 w 1033220"/>
                  <a:gd name="connsiteY3" fmla="*/ 2123267 h 3009254"/>
                  <a:gd name="connsiteX4" fmla="*/ 953146 w 1033220"/>
                  <a:gd name="connsiteY4" fmla="*/ 2867186 h 3009254"/>
                  <a:gd name="connsiteX5" fmla="*/ 1015139 w 1033220"/>
                  <a:gd name="connsiteY5" fmla="*/ 2975674 h 30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20" h="3009254">
                    <a:moveTo>
                      <a:pt x="348712" y="0"/>
                    </a:moveTo>
                    <a:cubicBezTo>
                      <a:pt x="366793" y="52952"/>
                      <a:pt x="384875" y="105905"/>
                      <a:pt x="333214" y="278969"/>
                    </a:cubicBezTo>
                    <a:cubicBezTo>
                      <a:pt x="281553" y="452033"/>
                      <a:pt x="0" y="731003"/>
                      <a:pt x="38746" y="1038386"/>
                    </a:cubicBezTo>
                    <a:cubicBezTo>
                      <a:pt x="77492" y="1345769"/>
                      <a:pt x="413288" y="1818467"/>
                      <a:pt x="565688" y="2123267"/>
                    </a:cubicBezTo>
                    <a:cubicBezTo>
                      <a:pt x="718088" y="2428067"/>
                      <a:pt x="878238" y="2725118"/>
                      <a:pt x="953146" y="2867186"/>
                    </a:cubicBezTo>
                    <a:cubicBezTo>
                      <a:pt x="1028054" y="3009254"/>
                      <a:pt x="1033220" y="3009254"/>
                      <a:pt x="1015139" y="2975674"/>
                    </a:cubicBezTo>
                  </a:path>
                </a:pathLst>
              </a:custGeom>
              <a:ln w="101600">
                <a:solidFill>
                  <a:schemeClr val="bg1"/>
                </a:solidFill>
                <a:prstDash val="sysDot"/>
                <a:tailEnd type="triangle"/>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1" name="TextBox 20"/>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r>
                <a:rPr lang="en-US" sz="3600" b="1" dirty="0" smtClean="0"/>
                <a:t>Two theories on migration into the Americas </a:t>
              </a:r>
              <a:endParaRPr lang="en-US" sz="3600" b="1" dirty="0"/>
            </a:p>
          </p:txBody>
        </p:sp>
        <p:sp>
          <p:nvSpPr>
            <p:cNvPr id="16" name="Freeform 15"/>
            <p:cNvSpPr/>
            <p:nvPr/>
          </p:nvSpPr>
          <p:spPr>
            <a:xfrm>
              <a:off x="1224280" y="551179"/>
              <a:ext cx="2867695" cy="4005510"/>
            </a:xfrm>
            <a:custGeom>
              <a:avLst/>
              <a:gdLst>
                <a:gd name="connsiteX0" fmla="*/ 1541780 w 2661920"/>
                <a:gd name="connsiteY0" fmla="*/ 462280 h 3690620"/>
                <a:gd name="connsiteX1" fmla="*/ 1328420 w 2661920"/>
                <a:gd name="connsiteY1" fmla="*/ 233680 h 3690620"/>
                <a:gd name="connsiteX2" fmla="*/ 916940 w 2661920"/>
                <a:gd name="connsiteY2" fmla="*/ 233680 h 3690620"/>
                <a:gd name="connsiteX3" fmla="*/ 459740 w 2661920"/>
                <a:gd name="connsiteY3" fmla="*/ 309880 h 3690620"/>
                <a:gd name="connsiteX4" fmla="*/ 109220 w 2661920"/>
                <a:gd name="connsiteY4" fmla="*/ 477520 h 3690620"/>
                <a:gd name="connsiteX5" fmla="*/ 2540 w 2661920"/>
                <a:gd name="connsiteY5" fmla="*/ 797560 h 3690620"/>
                <a:gd name="connsiteX6" fmla="*/ 124460 w 2661920"/>
                <a:gd name="connsiteY6" fmla="*/ 980440 h 3690620"/>
                <a:gd name="connsiteX7" fmla="*/ 368300 w 2661920"/>
                <a:gd name="connsiteY7" fmla="*/ 980440 h 3690620"/>
                <a:gd name="connsiteX8" fmla="*/ 596900 w 2661920"/>
                <a:gd name="connsiteY8" fmla="*/ 1102360 h 3690620"/>
                <a:gd name="connsiteX9" fmla="*/ 916940 w 2661920"/>
                <a:gd name="connsiteY9" fmla="*/ 1452880 h 3690620"/>
                <a:gd name="connsiteX10" fmla="*/ 962660 w 2661920"/>
                <a:gd name="connsiteY10" fmla="*/ 1818640 h 3690620"/>
                <a:gd name="connsiteX11" fmla="*/ 1038860 w 2661920"/>
                <a:gd name="connsiteY11" fmla="*/ 2138680 h 3690620"/>
                <a:gd name="connsiteX12" fmla="*/ 1054100 w 2661920"/>
                <a:gd name="connsiteY12" fmla="*/ 2565400 h 3690620"/>
                <a:gd name="connsiteX13" fmla="*/ 1084580 w 2661920"/>
                <a:gd name="connsiteY13" fmla="*/ 2794000 h 3690620"/>
                <a:gd name="connsiteX14" fmla="*/ 1206500 w 2661920"/>
                <a:gd name="connsiteY14" fmla="*/ 3007360 h 3690620"/>
                <a:gd name="connsiteX15" fmla="*/ 1297940 w 2661920"/>
                <a:gd name="connsiteY15" fmla="*/ 3175000 h 3690620"/>
                <a:gd name="connsiteX16" fmla="*/ 1450340 w 2661920"/>
                <a:gd name="connsiteY16" fmla="*/ 3495040 h 3690620"/>
                <a:gd name="connsiteX17" fmla="*/ 1450340 w 2661920"/>
                <a:gd name="connsiteY17" fmla="*/ 3677920 h 3690620"/>
                <a:gd name="connsiteX18" fmla="*/ 1724660 w 2661920"/>
                <a:gd name="connsiteY18" fmla="*/ 3571240 h 3690620"/>
                <a:gd name="connsiteX19" fmla="*/ 1739900 w 2661920"/>
                <a:gd name="connsiteY19" fmla="*/ 3373120 h 3690620"/>
                <a:gd name="connsiteX20" fmla="*/ 1892300 w 2661920"/>
                <a:gd name="connsiteY20" fmla="*/ 3296920 h 3690620"/>
                <a:gd name="connsiteX21" fmla="*/ 2136140 w 2661920"/>
                <a:gd name="connsiteY21" fmla="*/ 3296920 h 3690620"/>
                <a:gd name="connsiteX22" fmla="*/ 2517140 w 2661920"/>
                <a:gd name="connsiteY22" fmla="*/ 3251200 h 3690620"/>
                <a:gd name="connsiteX23" fmla="*/ 2608580 w 2661920"/>
                <a:gd name="connsiteY23" fmla="*/ 3235960 h 3690620"/>
                <a:gd name="connsiteX24" fmla="*/ 2486660 w 2661920"/>
                <a:gd name="connsiteY24" fmla="*/ 3007360 h 3690620"/>
                <a:gd name="connsiteX25" fmla="*/ 1541780 w 2661920"/>
                <a:gd name="connsiteY25" fmla="*/ 462280 h 3690620"/>
                <a:gd name="connsiteX0" fmla="*/ 1541780 w 2661920"/>
                <a:gd name="connsiteY0" fmla="*/ 462280 h 3690620"/>
                <a:gd name="connsiteX1" fmla="*/ 1328420 w 2661920"/>
                <a:gd name="connsiteY1" fmla="*/ 233680 h 3690620"/>
                <a:gd name="connsiteX2" fmla="*/ 916940 w 2661920"/>
                <a:gd name="connsiteY2" fmla="*/ 233680 h 3690620"/>
                <a:gd name="connsiteX3" fmla="*/ 459740 w 2661920"/>
                <a:gd name="connsiteY3" fmla="*/ 309880 h 3690620"/>
                <a:gd name="connsiteX4" fmla="*/ 109220 w 2661920"/>
                <a:gd name="connsiteY4" fmla="*/ 477520 h 3690620"/>
                <a:gd name="connsiteX5" fmla="*/ 2540 w 2661920"/>
                <a:gd name="connsiteY5" fmla="*/ 797560 h 3690620"/>
                <a:gd name="connsiteX6" fmla="*/ 124460 w 2661920"/>
                <a:gd name="connsiteY6" fmla="*/ 980440 h 3690620"/>
                <a:gd name="connsiteX7" fmla="*/ 368300 w 2661920"/>
                <a:gd name="connsiteY7" fmla="*/ 980440 h 3690620"/>
                <a:gd name="connsiteX8" fmla="*/ 596900 w 2661920"/>
                <a:gd name="connsiteY8" fmla="*/ 1102360 h 3690620"/>
                <a:gd name="connsiteX9" fmla="*/ 916940 w 2661920"/>
                <a:gd name="connsiteY9" fmla="*/ 1452880 h 3690620"/>
                <a:gd name="connsiteX10" fmla="*/ 962660 w 2661920"/>
                <a:gd name="connsiteY10" fmla="*/ 1818640 h 3690620"/>
                <a:gd name="connsiteX11" fmla="*/ 1038860 w 2661920"/>
                <a:gd name="connsiteY11" fmla="*/ 2138680 h 3690620"/>
                <a:gd name="connsiteX12" fmla="*/ 1054100 w 2661920"/>
                <a:gd name="connsiteY12" fmla="*/ 2565400 h 3690620"/>
                <a:gd name="connsiteX13" fmla="*/ 1084580 w 2661920"/>
                <a:gd name="connsiteY13" fmla="*/ 2794000 h 3690620"/>
                <a:gd name="connsiteX14" fmla="*/ 1206500 w 2661920"/>
                <a:gd name="connsiteY14" fmla="*/ 3007360 h 3690620"/>
                <a:gd name="connsiteX15" fmla="*/ 1297940 w 2661920"/>
                <a:gd name="connsiteY15" fmla="*/ 3175000 h 3690620"/>
                <a:gd name="connsiteX16" fmla="*/ 1450340 w 2661920"/>
                <a:gd name="connsiteY16" fmla="*/ 3495040 h 3690620"/>
                <a:gd name="connsiteX17" fmla="*/ 1450340 w 2661920"/>
                <a:gd name="connsiteY17" fmla="*/ 3677920 h 3690620"/>
                <a:gd name="connsiteX18" fmla="*/ 1724660 w 2661920"/>
                <a:gd name="connsiteY18" fmla="*/ 3571240 h 3690620"/>
                <a:gd name="connsiteX19" fmla="*/ 1739900 w 2661920"/>
                <a:gd name="connsiteY19" fmla="*/ 3373120 h 3690620"/>
                <a:gd name="connsiteX20" fmla="*/ 1892300 w 2661920"/>
                <a:gd name="connsiteY20" fmla="*/ 3296920 h 3690620"/>
                <a:gd name="connsiteX21" fmla="*/ 2136140 w 2661920"/>
                <a:gd name="connsiteY21" fmla="*/ 3296920 h 3690620"/>
                <a:gd name="connsiteX22" fmla="*/ 2219960 w 2661920"/>
                <a:gd name="connsiteY22" fmla="*/ 3281680 h 3690620"/>
                <a:gd name="connsiteX23" fmla="*/ 2517140 w 2661920"/>
                <a:gd name="connsiteY23" fmla="*/ 3251200 h 3690620"/>
                <a:gd name="connsiteX24" fmla="*/ 2608580 w 2661920"/>
                <a:gd name="connsiteY24" fmla="*/ 3235960 h 3690620"/>
                <a:gd name="connsiteX25" fmla="*/ 2486660 w 2661920"/>
                <a:gd name="connsiteY25" fmla="*/ 3007360 h 3690620"/>
                <a:gd name="connsiteX26" fmla="*/ 1541780 w 2661920"/>
                <a:gd name="connsiteY26" fmla="*/ 462280 h 3690620"/>
                <a:gd name="connsiteX0" fmla="*/ 1541780 w 2651760"/>
                <a:gd name="connsiteY0" fmla="*/ 462280 h 3690620"/>
                <a:gd name="connsiteX1" fmla="*/ 1328420 w 2651760"/>
                <a:gd name="connsiteY1" fmla="*/ 233680 h 3690620"/>
                <a:gd name="connsiteX2" fmla="*/ 916940 w 2651760"/>
                <a:gd name="connsiteY2" fmla="*/ 233680 h 3690620"/>
                <a:gd name="connsiteX3" fmla="*/ 459740 w 2651760"/>
                <a:gd name="connsiteY3" fmla="*/ 309880 h 3690620"/>
                <a:gd name="connsiteX4" fmla="*/ 109220 w 2651760"/>
                <a:gd name="connsiteY4" fmla="*/ 477520 h 3690620"/>
                <a:gd name="connsiteX5" fmla="*/ 2540 w 2651760"/>
                <a:gd name="connsiteY5" fmla="*/ 797560 h 3690620"/>
                <a:gd name="connsiteX6" fmla="*/ 124460 w 2651760"/>
                <a:gd name="connsiteY6" fmla="*/ 980440 h 3690620"/>
                <a:gd name="connsiteX7" fmla="*/ 368300 w 2651760"/>
                <a:gd name="connsiteY7" fmla="*/ 980440 h 3690620"/>
                <a:gd name="connsiteX8" fmla="*/ 596900 w 2651760"/>
                <a:gd name="connsiteY8" fmla="*/ 1102360 h 3690620"/>
                <a:gd name="connsiteX9" fmla="*/ 916940 w 2651760"/>
                <a:gd name="connsiteY9" fmla="*/ 1452880 h 3690620"/>
                <a:gd name="connsiteX10" fmla="*/ 962660 w 2651760"/>
                <a:gd name="connsiteY10" fmla="*/ 1818640 h 3690620"/>
                <a:gd name="connsiteX11" fmla="*/ 1038860 w 2651760"/>
                <a:gd name="connsiteY11" fmla="*/ 2138680 h 3690620"/>
                <a:gd name="connsiteX12" fmla="*/ 1054100 w 2651760"/>
                <a:gd name="connsiteY12" fmla="*/ 2565400 h 3690620"/>
                <a:gd name="connsiteX13" fmla="*/ 1084580 w 2651760"/>
                <a:gd name="connsiteY13" fmla="*/ 2794000 h 3690620"/>
                <a:gd name="connsiteX14" fmla="*/ 1206500 w 2651760"/>
                <a:gd name="connsiteY14" fmla="*/ 3007360 h 3690620"/>
                <a:gd name="connsiteX15" fmla="*/ 1297940 w 2651760"/>
                <a:gd name="connsiteY15" fmla="*/ 3175000 h 3690620"/>
                <a:gd name="connsiteX16" fmla="*/ 1450340 w 2651760"/>
                <a:gd name="connsiteY16" fmla="*/ 3495040 h 3690620"/>
                <a:gd name="connsiteX17" fmla="*/ 1450340 w 2651760"/>
                <a:gd name="connsiteY17" fmla="*/ 3677920 h 3690620"/>
                <a:gd name="connsiteX18" fmla="*/ 1724660 w 2651760"/>
                <a:gd name="connsiteY18" fmla="*/ 3571240 h 3690620"/>
                <a:gd name="connsiteX19" fmla="*/ 1739900 w 2651760"/>
                <a:gd name="connsiteY19" fmla="*/ 3373120 h 3690620"/>
                <a:gd name="connsiteX20" fmla="*/ 1892300 w 2651760"/>
                <a:gd name="connsiteY20" fmla="*/ 3296920 h 3690620"/>
                <a:gd name="connsiteX21" fmla="*/ 2136140 w 2651760"/>
                <a:gd name="connsiteY21" fmla="*/ 3296920 h 3690620"/>
                <a:gd name="connsiteX22" fmla="*/ 2219960 w 2651760"/>
                <a:gd name="connsiteY22" fmla="*/ 3281680 h 3690620"/>
                <a:gd name="connsiteX23" fmla="*/ 2517140 w 2651760"/>
                <a:gd name="connsiteY23" fmla="*/ 3251200 h 3690620"/>
                <a:gd name="connsiteX24" fmla="*/ 2608580 w 2651760"/>
                <a:gd name="connsiteY24" fmla="*/ 3235960 h 3690620"/>
                <a:gd name="connsiteX25" fmla="*/ 2486660 w 2651760"/>
                <a:gd name="connsiteY25" fmla="*/ 3007360 h 3690620"/>
                <a:gd name="connsiteX26" fmla="*/ 2494280 w 2651760"/>
                <a:gd name="connsiteY26" fmla="*/ 2473960 h 3690620"/>
                <a:gd name="connsiteX27" fmla="*/ 1541780 w 2651760"/>
                <a:gd name="connsiteY27" fmla="*/ 462280 h 3690620"/>
                <a:gd name="connsiteX0" fmla="*/ 1541780 w 2613660"/>
                <a:gd name="connsiteY0" fmla="*/ 462280 h 3690620"/>
                <a:gd name="connsiteX1" fmla="*/ 1328420 w 2613660"/>
                <a:gd name="connsiteY1" fmla="*/ 233680 h 3690620"/>
                <a:gd name="connsiteX2" fmla="*/ 916940 w 2613660"/>
                <a:gd name="connsiteY2" fmla="*/ 233680 h 3690620"/>
                <a:gd name="connsiteX3" fmla="*/ 459740 w 2613660"/>
                <a:gd name="connsiteY3" fmla="*/ 309880 h 3690620"/>
                <a:gd name="connsiteX4" fmla="*/ 109220 w 2613660"/>
                <a:gd name="connsiteY4" fmla="*/ 477520 h 3690620"/>
                <a:gd name="connsiteX5" fmla="*/ 2540 w 2613660"/>
                <a:gd name="connsiteY5" fmla="*/ 797560 h 3690620"/>
                <a:gd name="connsiteX6" fmla="*/ 124460 w 2613660"/>
                <a:gd name="connsiteY6" fmla="*/ 980440 h 3690620"/>
                <a:gd name="connsiteX7" fmla="*/ 368300 w 2613660"/>
                <a:gd name="connsiteY7" fmla="*/ 980440 h 3690620"/>
                <a:gd name="connsiteX8" fmla="*/ 596900 w 2613660"/>
                <a:gd name="connsiteY8" fmla="*/ 1102360 h 3690620"/>
                <a:gd name="connsiteX9" fmla="*/ 916940 w 2613660"/>
                <a:gd name="connsiteY9" fmla="*/ 1452880 h 3690620"/>
                <a:gd name="connsiteX10" fmla="*/ 962660 w 2613660"/>
                <a:gd name="connsiteY10" fmla="*/ 1818640 h 3690620"/>
                <a:gd name="connsiteX11" fmla="*/ 1038860 w 2613660"/>
                <a:gd name="connsiteY11" fmla="*/ 2138680 h 3690620"/>
                <a:gd name="connsiteX12" fmla="*/ 1054100 w 2613660"/>
                <a:gd name="connsiteY12" fmla="*/ 2565400 h 3690620"/>
                <a:gd name="connsiteX13" fmla="*/ 1084580 w 2613660"/>
                <a:gd name="connsiteY13" fmla="*/ 2794000 h 3690620"/>
                <a:gd name="connsiteX14" fmla="*/ 1206500 w 2613660"/>
                <a:gd name="connsiteY14" fmla="*/ 3007360 h 3690620"/>
                <a:gd name="connsiteX15" fmla="*/ 1297940 w 2613660"/>
                <a:gd name="connsiteY15" fmla="*/ 3175000 h 3690620"/>
                <a:gd name="connsiteX16" fmla="*/ 1450340 w 2613660"/>
                <a:gd name="connsiteY16" fmla="*/ 3495040 h 3690620"/>
                <a:gd name="connsiteX17" fmla="*/ 1450340 w 2613660"/>
                <a:gd name="connsiteY17" fmla="*/ 3677920 h 3690620"/>
                <a:gd name="connsiteX18" fmla="*/ 1724660 w 2613660"/>
                <a:gd name="connsiteY18" fmla="*/ 3571240 h 3690620"/>
                <a:gd name="connsiteX19" fmla="*/ 1739900 w 2613660"/>
                <a:gd name="connsiteY19" fmla="*/ 3373120 h 3690620"/>
                <a:gd name="connsiteX20" fmla="*/ 1892300 w 2613660"/>
                <a:gd name="connsiteY20" fmla="*/ 3296920 h 3690620"/>
                <a:gd name="connsiteX21" fmla="*/ 2136140 w 2613660"/>
                <a:gd name="connsiteY21" fmla="*/ 3296920 h 3690620"/>
                <a:gd name="connsiteX22" fmla="*/ 2219960 w 2613660"/>
                <a:gd name="connsiteY22" fmla="*/ 3281680 h 3690620"/>
                <a:gd name="connsiteX23" fmla="*/ 2517140 w 2613660"/>
                <a:gd name="connsiteY23" fmla="*/ 3251200 h 3690620"/>
                <a:gd name="connsiteX24" fmla="*/ 2608580 w 2613660"/>
                <a:gd name="connsiteY24" fmla="*/ 3235960 h 3690620"/>
                <a:gd name="connsiteX25" fmla="*/ 2486660 w 2613660"/>
                <a:gd name="connsiteY25" fmla="*/ 3007360 h 3690620"/>
                <a:gd name="connsiteX26" fmla="*/ 2113280 w 2613660"/>
                <a:gd name="connsiteY26" fmla="*/ 1407160 h 3690620"/>
                <a:gd name="connsiteX27" fmla="*/ 1541780 w 2613660"/>
                <a:gd name="connsiteY27" fmla="*/ 462280 h 3690620"/>
                <a:gd name="connsiteX0" fmla="*/ 1541780 w 2561590"/>
                <a:gd name="connsiteY0" fmla="*/ 462280 h 3690620"/>
                <a:gd name="connsiteX1" fmla="*/ 1328420 w 2561590"/>
                <a:gd name="connsiteY1" fmla="*/ 233680 h 3690620"/>
                <a:gd name="connsiteX2" fmla="*/ 916940 w 2561590"/>
                <a:gd name="connsiteY2" fmla="*/ 233680 h 3690620"/>
                <a:gd name="connsiteX3" fmla="*/ 459740 w 2561590"/>
                <a:gd name="connsiteY3" fmla="*/ 309880 h 3690620"/>
                <a:gd name="connsiteX4" fmla="*/ 109220 w 2561590"/>
                <a:gd name="connsiteY4" fmla="*/ 477520 h 3690620"/>
                <a:gd name="connsiteX5" fmla="*/ 2540 w 2561590"/>
                <a:gd name="connsiteY5" fmla="*/ 797560 h 3690620"/>
                <a:gd name="connsiteX6" fmla="*/ 124460 w 2561590"/>
                <a:gd name="connsiteY6" fmla="*/ 980440 h 3690620"/>
                <a:gd name="connsiteX7" fmla="*/ 368300 w 2561590"/>
                <a:gd name="connsiteY7" fmla="*/ 980440 h 3690620"/>
                <a:gd name="connsiteX8" fmla="*/ 596900 w 2561590"/>
                <a:gd name="connsiteY8" fmla="*/ 1102360 h 3690620"/>
                <a:gd name="connsiteX9" fmla="*/ 916940 w 2561590"/>
                <a:gd name="connsiteY9" fmla="*/ 1452880 h 3690620"/>
                <a:gd name="connsiteX10" fmla="*/ 962660 w 2561590"/>
                <a:gd name="connsiteY10" fmla="*/ 1818640 h 3690620"/>
                <a:gd name="connsiteX11" fmla="*/ 1038860 w 2561590"/>
                <a:gd name="connsiteY11" fmla="*/ 2138680 h 3690620"/>
                <a:gd name="connsiteX12" fmla="*/ 1054100 w 2561590"/>
                <a:gd name="connsiteY12" fmla="*/ 2565400 h 3690620"/>
                <a:gd name="connsiteX13" fmla="*/ 1084580 w 2561590"/>
                <a:gd name="connsiteY13" fmla="*/ 2794000 h 3690620"/>
                <a:gd name="connsiteX14" fmla="*/ 1206500 w 2561590"/>
                <a:gd name="connsiteY14" fmla="*/ 3007360 h 3690620"/>
                <a:gd name="connsiteX15" fmla="*/ 1297940 w 2561590"/>
                <a:gd name="connsiteY15" fmla="*/ 3175000 h 3690620"/>
                <a:gd name="connsiteX16" fmla="*/ 1450340 w 2561590"/>
                <a:gd name="connsiteY16" fmla="*/ 3495040 h 3690620"/>
                <a:gd name="connsiteX17" fmla="*/ 1450340 w 2561590"/>
                <a:gd name="connsiteY17" fmla="*/ 3677920 h 3690620"/>
                <a:gd name="connsiteX18" fmla="*/ 1724660 w 2561590"/>
                <a:gd name="connsiteY18" fmla="*/ 3571240 h 3690620"/>
                <a:gd name="connsiteX19" fmla="*/ 1739900 w 2561590"/>
                <a:gd name="connsiteY19" fmla="*/ 3373120 h 3690620"/>
                <a:gd name="connsiteX20" fmla="*/ 1892300 w 2561590"/>
                <a:gd name="connsiteY20" fmla="*/ 3296920 h 3690620"/>
                <a:gd name="connsiteX21" fmla="*/ 2136140 w 2561590"/>
                <a:gd name="connsiteY21" fmla="*/ 3296920 h 3690620"/>
                <a:gd name="connsiteX22" fmla="*/ 2219960 w 2561590"/>
                <a:gd name="connsiteY22" fmla="*/ 3281680 h 3690620"/>
                <a:gd name="connsiteX23" fmla="*/ 2517140 w 2561590"/>
                <a:gd name="connsiteY23" fmla="*/ 3251200 h 3690620"/>
                <a:gd name="connsiteX24" fmla="*/ 2486660 w 2561590"/>
                <a:gd name="connsiteY24" fmla="*/ 3007360 h 3690620"/>
                <a:gd name="connsiteX25" fmla="*/ 2113280 w 2561590"/>
                <a:gd name="connsiteY25" fmla="*/ 1407160 h 3690620"/>
                <a:gd name="connsiteX26" fmla="*/ 1541780 w 2561590"/>
                <a:gd name="connsiteY26" fmla="*/ 462280 h 3690620"/>
                <a:gd name="connsiteX0" fmla="*/ 1541780 w 2565400"/>
                <a:gd name="connsiteY0" fmla="*/ 462280 h 3690620"/>
                <a:gd name="connsiteX1" fmla="*/ 1328420 w 2565400"/>
                <a:gd name="connsiteY1" fmla="*/ 233680 h 3690620"/>
                <a:gd name="connsiteX2" fmla="*/ 916940 w 2565400"/>
                <a:gd name="connsiteY2" fmla="*/ 233680 h 3690620"/>
                <a:gd name="connsiteX3" fmla="*/ 459740 w 2565400"/>
                <a:gd name="connsiteY3" fmla="*/ 309880 h 3690620"/>
                <a:gd name="connsiteX4" fmla="*/ 109220 w 2565400"/>
                <a:gd name="connsiteY4" fmla="*/ 477520 h 3690620"/>
                <a:gd name="connsiteX5" fmla="*/ 2540 w 2565400"/>
                <a:gd name="connsiteY5" fmla="*/ 797560 h 3690620"/>
                <a:gd name="connsiteX6" fmla="*/ 124460 w 2565400"/>
                <a:gd name="connsiteY6" fmla="*/ 980440 h 3690620"/>
                <a:gd name="connsiteX7" fmla="*/ 368300 w 2565400"/>
                <a:gd name="connsiteY7" fmla="*/ 980440 h 3690620"/>
                <a:gd name="connsiteX8" fmla="*/ 596900 w 2565400"/>
                <a:gd name="connsiteY8" fmla="*/ 1102360 h 3690620"/>
                <a:gd name="connsiteX9" fmla="*/ 916940 w 2565400"/>
                <a:gd name="connsiteY9" fmla="*/ 1452880 h 3690620"/>
                <a:gd name="connsiteX10" fmla="*/ 962660 w 2565400"/>
                <a:gd name="connsiteY10" fmla="*/ 1818640 h 3690620"/>
                <a:gd name="connsiteX11" fmla="*/ 1038860 w 2565400"/>
                <a:gd name="connsiteY11" fmla="*/ 2138680 h 3690620"/>
                <a:gd name="connsiteX12" fmla="*/ 1054100 w 2565400"/>
                <a:gd name="connsiteY12" fmla="*/ 2565400 h 3690620"/>
                <a:gd name="connsiteX13" fmla="*/ 1084580 w 2565400"/>
                <a:gd name="connsiteY13" fmla="*/ 2794000 h 3690620"/>
                <a:gd name="connsiteX14" fmla="*/ 1206500 w 2565400"/>
                <a:gd name="connsiteY14" fmla="*/ 3007360 h 3690620"/>
                <a:gd name="connsiteX15" fmla="*/ 1297940 w 2565400"/>
                <a:gd name="connsiteY15" fmla="*/ 3175000 h 3690620"/>
                <a:gd name="connsiteX16" fmla="*/ 1450340 w 2565400"/>
                <a:gd name="connsiteY16" fmla="*/ 3495040 h 3690620"/>
                <a:gd name="connsiteX17" fmla="*/ 1450340 w 2565400"/>
                <a:gd name="connsiteY17" fmla="*/ 3677920 h 3690620"/>
                <a:gd name="connsiteX18" fmla="*/ 1724660 w 2565400"/>
                <a:gd name="connsiteY18" fmla="*/ 3571240 h 3690620"/>
                <a:gd name="connsiteX19" fmla="*/ 1739900 w 2565400"/>
                <a:gd name="connsiteY19" fmla="*/ 3373120 h 3690620"/>
                <a:gd name="connsiteX20" fmla="*/ 1892300 w 2565400"/>
                <a:gd name="connsiteY20" fmla="*/ 3296920 h 3690620"/>
                <a:gd name="connsiteX21" fmla="*/ 2136140 w 2565400"/>
                <a:gd name="connsiteY21" fmla="*/ 3296920 h 3690620"/>
                <a:gd name="connsiteX22" fmla="*/ 2219960 w 2565400"/>
                <a:gd name="connsiteY22" fmla="*/ 3281680 h 3690620"/>
                <a:gd name="connsiteX23" fmla="*/ 2517140 w 2565400"/>
                <a:gd name="connsiteY23" fmla="*/ 3251200 h 3690620"/>
                <a:gd name="connsiteX24" fmla="*/ 2509520 w 2565400"/>
                <a:gd name="connsiteY24" fmla="*/ 3220720 h 3690620"/>
                <a:gd name="connsiteX25" fmla="*/ 2486660 w 2565400"/>
                <a:gd name="connsiteY25" fmla="*/ 3007360 h 3690620"/>
                <a:gd name="connsiteX26" fmla="*/ 2113280 w 2565400"/>
                <a:gd name="connsiteY26" fmla="*/ 1407160 h 3690620"/>
                <a:gd name="connsiteX27" fmla="*/ 1541780 w 2565400"/>
                <a:gd name="connsiteY27" fmla="*/ 462280 h 3690620"/>
                <a:gd name="connsiteX0" fmla="*/ 1541780 w 2561590"/>
                <a:gd name="connsiteY0" fmla="*/ 462280 h 3690620"/>
                <a:gd name="connsiteX1" fmla="*/ 1328420 w 2561590"/>
                <a:gd name="connsiteY1" fmla="*/ 233680 h 3690620"/>
                <a:gd name="connsiteX2" fmla="*/ 916940 w 2561590"/>
                <a:gd name="connsiteY2" fmla="*/ 233680 h 3690620"/>
                <a:gd name="connsiteX3" fmla="*/ 459740 w 2561590"/>
                <a:gd name="connsiteY3" fmla="*/ 309880 h 3690620"/>
                <a:gd name="connsiteX4" fmla="*/ 109220 w 2561590"/>
                <a:gd name="connsiteY4" fmla="*/ 477520 h 3690620"/>
                <a:gd name="connsiteX5" fmla="*/ 2540 w 2561590"/>
                <a:gd name="connsiteY5" fmla="*/ 797560 h 3690620"/>
                <a:gd name="connsiteX6" fmla="*/ 124460 w 2561590"/>
                <a:gd name="connsiteY6" fmla="*/ 980440 h 3690620"/>
                <a:gd name="connsiteX7" fmla="*/ 368300 w 2561590"/>
                <a:gd name="connsiteY7" fmla="*/ 980440 h 3690620"/>
                <a:gd name="connsiteX8" fmla="*/ 596900 w 2561590"/>
                <a:gd name="connsiteY8" fmla="*/ 1102360 h 3690620"/>
                <a:gd name="connsiteX9" fmla="*/ 916940 w 2561590"/>
                <a:gd name="connsiteY9" fmla="*/ 1452880 h 3690620"/>
                <a:gd name="connsiteX10" fmla="*/ 962660 w 2561590"/>
                <a:gd name="connsiteY10" fmla="*/ 1818640 h 3690620"/>
                <a:gd name="connsiteX11" fmla="*/ 1038860 w 2561590"/>
                <a:gd name="connsiteY11" fmla="*/ 2138680 h 3690620"/>
                <a:gd name="connsiteX12" fmla="*/ 1054100 w 2561590"/>
                <a:gd name="connsiteY12" fmla="*/ 2565400 h 3690620"/>
                <a:gd name="connsiteX13" fmla="*/ 1084580 w 2561590"/>
                <a:gd name="connsiteY13" fmla="*/ 2794000 h 3690620"/>
                <a:gd name="connsiteX14" fmla="*/ 1206500 w 2561590"/>
                <a:gd name="connsiteY14" fmla="*/ 3007360 h 3690620"/>
                <a:gd name="connsiteX15" fmla="*/ 1297940 w 2561590"/>
                <a:gd name="connsiteY15" fmla="*/ 3175000 h 3690620"/>
                <a:gd name="connsiteX16" fmla="*/ 1450340 w 2561590"/>
                <a:gd name="connsiteY16" fmla="*/ 3495040 h 3690620"/>
                <a:gd name="connsiteX17" fmla="*/ 1450340 w 2561590"/>
                <a:gd name="connsiteY17" fmla="*/ 3677920 h 3690620"/>
                <a:gd name="connsiteX18" fmla="*/ 1724660 w 2561590"/>
                <a:gd name="connsiteY18" fmla="*/ 3571240 h 3690620"/>
                <a:gd name="connsiteX19" fmla="*/ 1739900 w 2561590"/>
                <a:gd name="connsiteY19" fmla="*/ 3373120 h 3690620"/>
                <a:gd name="connsiteX20" fmla="*/ 1892300 w 2561590"/>
                <a:gd name="connsiteY20" fmla="*/ 3296920 h 3690620"/>
                <a:gd name="connsiteX21" fmla="*/ 2136140 w 2561590"/>
                <a:gd name="connsiteY21" fmla="*/ 3296920 h 3690620"/>
                <a:gd name="connsiteX22" fmla="*/ 2219960 w 2561590"/>
                <a:gd name="connsiteY22" fmla="*/ 3281680 h 3690620"/>
                <a:gd name="connsiteX23" fmla="*/ 2517140 w 2561590"/>
                <a:gd name="connsiteY23" fmla="*/ 3251200 h 3690620"/>
                <a:gd name="connsiteX24" fmla="*/ 2486660 w 2561590"/>
                <a:gd name="connsiteY24" fmla="*/ 3007360 h 3690620"/>
                <a:gd name="connsiteX25" fmla="*/ 2113280 w 2561590"/>
                <a:gd name="connsiteY25" fmla="*/ 1407160 h 3690620"/>
                <a:gd name="connsiteX26" fmla="*/ 1541780 w 2561590"/>
                <a:gd name="connsiteY26" fmla="*/ 462280 h 3690620"/>
                <a:gd name="connsiteX0" fmla="*/ 1541780 w 2504440"/>
                <a:gd name="connsiteY0" fmla="*/ 462280 h 3690620"/>
                <a:gd name="connsiteX1" fmla="*/ 1328420 w 2504440"/>
                <a:gd name="connsiteY1" fmla="*/ 233680 h 3690620"/>
                <a:gd name="connsiteX2" fmla="*/ 916940 w 2504440"/>
                <a:gd name="connsiteY2" fmla="*/ 233680 h 3690620"/>
                <a:gd name="connsiteX3" fmla="*/ 459740 w 2504440"/>
                <a:gd name="connsiteY3" fmla="*/ 309880 h 3690620"/>
                <a:gd name="connsiteX4" fmla="*/ 109220 w 2504440"/>
                <a:gd name="connsiteY4" fmla="*/ 477520 h 3690620"/>
                <a:gd name="connsiteX5" fmla="*/ 2540 w 2504440"/>
                <a:gd name="connsiteY5" fmla="*/ 797560 h 3690620"/>
                <a:gd name="connsiteX6" fmla="*/ 124460 w 2504440"/>
                <a:gd name="connsiteY6" fmla="*/ 980440 h 3690620"/>
                <a:gd name="connsiteX7" fmla="*/ 368300 w 2504440"/>
                <a:gd name="connsiteY7" fmla="*/ 980440 h 3690620"/>
                <a:gd name="connsiteX8" fmla="*/ 596900 w 2504440"/>
                <a:gd name="connsiteY8" fmla="*/ 1102360 h 3690620"/>
                <a:gd name="connsiteX9" fmla="*/ 916940 w 2504440"/>
                <a:gd name="connsiteY9" fmla="*/ 1452880 h 3690620"/>
                <a:gd name="connsiteX10" fmla="*/ 962660 w 2504440"/>
                <a:gd name="connsiteY10" fmla="*/ 1818640 h 3690620"/>
                <a:gd name="connsiteX11" fmla="*/ 1038860 w 2504440"/>
                <a:gd name="connsiteY11" fmla="*/ 2138680 h 3690620"/>
                <a:gd name="connsiteX12" fmla="*/ 1054100 w 2504440"/>
                <a:gd name="connsiteY12" fmla="*/ 2565400 h 3690620"/>
                <a:gd name="connsiteX13" fmla="*/ 1084580 w 2504440"/>
                <a:gd name="connsiteY13" fmla="*/ 2794000 h 3690620"/>
                <a:gd name="connsiteX14" fmla="*/ 1206500 w 2504440"/>
                <a:gd name="connsiteY14" fmla="*/ 3007360 h 3690620"/>
                <a:gd name="connsiteX15" fmla="*/ 1297940 w 2504440"/>
                <a:gd name="connsiteY15" fmla="*/ 3175000 h 3690620"/>
                <a:gd name="connsiteX16" fmla="*/ 1450340 w 2504440"/>
                <a:gd name="connsiteY16" fmla="*/ 3495040 h 3690620"/>
                <a:gd name="connsiteX17" fmla="*/ 1450340 w 2504440"/>
                <a:gd name="connsiteY17" fmla="*/ 3677920 h 3690620"/>
                <a:gd name="connsiteX18" fmla="*/ 1724660 w 2504440"/>
                <a:gd name="connsiteY18" fmla="*/ 3571240 h 3690620"/>
                <a:gd name="connsiteX19" fmla="*/ 1739900 w 2504440"/>
                <a:gd name="connsiteY19" fmla="*/ 3373120 h 3690620"/>
                <a:gd name="connsiteX20" fmla="*/ 1892300 w 2504440"/>
                <a:gd name="connsiteY20" fmla="*/ 3296920 h 3690620"/>
                <a:gd name="connsiteX21" fmla="*/ 2136140 w 2504440"/>
                <a:gd name="connsiteY21" fmla="*/ 3296920 h 3690620"/>
                <a:gd name="connsiteX22" fmla="*/ 2219960 w 2504440"/>
                <a:gd name="connsiteY22" fmla="*/ 3281680 h 3690620"/>
                <a:gd name="connsiteX23" fmla="*/ 2486660 w 2504440"/>
                <a:gd name="connsiteY23" fmla="*/ 3007360 h 3690620"/>
                <a:gd name="connsiteX24" fmla="*/ 2113280 w 2504440"/>
                <a:gd name="connsiteY24" fmla="*/ 1407160 h 3690620"/>
                <a:gd name="connsiteX25" fmla="*/ 1541780 w 2504440"/>
                <a:gd name="connsiteY25" fmla="*/ 462280 h 3690620"/>
                <a:gd name="connsiteX0" fmla="*/ 1541780 w 2504440"/>
                <a:gd name="connsiteY0" fmla="*/ 462280 h 3690620"/>
                <a:gd name="connsiteX1" fmla="*/ 1328420 w 2504440"/>
                <a:gd name="connsiteY1" fmla="*/ 233680 h 3690620"/>
                <a:gd name="connsiteX2" fmla="*/ 916940 w 2504440"/>
                <a:gd name="connsiteY2" fmla="*/ 233680 h 3690620"/>
                <a:gd name="connsiteX3" fmla="*/ 459740 w 2504440"/>
                <a:gd name="connsiteY3" fmla="*/ 309880 h 3690620"/>
                <a:gd name="connsiteX4" fmla="*/ 109220 w 2504440"/>
                <a:gd name="connsiteY4" fmla="*/ 477520 h 3690620"/>
                <a:gd name="connsiteX5" fmla="*/ 2540 w 2504440"/>
                <a:gd name="connsiteY5" fmla="*/ 797560 h 3690620"/>
                <a:gd name="connsiteX6" fmla="*/ 124460 w 2504440"/>
                <a:gd name="connsiteY6" fmla="*/ 980440 h 3690620"/>
                <a:gd name="connsiteX7" fmla="*/ 368300 w 2504440"/>
                <a:gd name="connsiteY7" fmla="*/ 980440 h 3690620"/>
                <a:gd name="connsiteX8" fmla="*/ 596900 w 2504440"/>
                <a:gd name="connsiteY8" fmla="*/ 1102360 h 3690620"/>
                <a:gd name="connsiteX9" fmla="*/ 916940 w 2504440"/>
                <a:gd name="connsiteY9" fmla="*/ 1452880 h 3690620"/>
                <a:gd name="connsiteX10" fmla="*/ 962660 w 2504440"/>
                <a:gd name="connsiteY10" fmla="*/ 1818640 h 3690620"/>
                <a:gd name="connsiteX11" fmla="*/ 1038860 w 2504440"/>
                <a:gd name="connsiteY11" fmla="*/ 2138680 h 3690620"/>
                <a:gd name="connsiteX12" fmla="*/ 1054100 w 2504440"/>
                <a:gd name="connsiteY12" fmla="*/ 2565400 h 3690620"/>
                <a:gd name="connsiteX13" fmla="*/ 1084580 w 2504440"/>
                <a:gd name="connsiteY13" fmla="*/ 2794000 h 3690620"/>
                <a:gd name="connsiteX14" fmla="*/ 1206500 w 2504440"/>
                <a:gd name="connsiteY14" fmla="*/ 3007360 h 3690620"/>
                <a:gd name="connsiteX15" fmla="*/ 1297940 w 2504440"/>
                <a:gd name="connsiteY15" fmla="*/ 3175000 h 3690620"/>
                <a:gd name="connsiteX16" fmla="*/ 1450340 w 2504440"/>
                <a:gd name="connsiteY16" fmla="*/ 3495040 h 3690620"/>
                <a:gd name="connsiteX17" fmla="*/ 1450340 w 2504440"/>
                <a:gd name="connsiteY17" fmla="*/ 3677920 h 3690620"/>
                <a:gd name="connsiteX18" fmla="*/ 1724660 w 2504440"/>
                <a:gd name="connsiteY18" fmla="*/ 3571240 h 3690620"/>
                <a:gd name="connsiteX19" fmla="*/ 1739900 w 2504440"/>
                <a:gd name="connsiteY19" fmla="*/ 3373120 h 3690620"/>
                <a:gd name="connsiteX20" fmla="*/ 1892300 w 2504440"/>
                <a:gd name="connsiteY20" fmla="*/ 3296920 h 3690620"/>
                <a:gd name="connsiteX21" fmla="*/ 2136140 w 2504440"/>
                <a:gd name="connsiteY21" fmla="*/ 3296920 h 3690620"/>
                <a:gd name="connsiteX22" fmla="*/ 2219960 w 2504440"/>
                <a:gd name="connsiteY22" fmla="*/ 3281680 h 3690620"/>
                <a:gd name="connsiteX23" fmla="*/ 2486660 w 2504440"/>
                <a:gd name="connsiteY23" fmla="*/ 3007360 h 3690620"/>
                <a:gd name="connsiteX24" fmla="*/ 2113280 w 2504440"/>
                <a:gd name="connsiteY24" fmla="*/ 1407160 h 3690620"/>
                <a:gd name="connsiteX25" fmla="*/ 1541780 w 2504440"/>
                <a:gd name="connsiteY25" fmla="*/ 462280 h 3690620"/>
                <a:gd name="connsiteX0" fmla="*/ 1541780 w 2504440"/>
                <a:gd name="connsiteY0" fmla="*/ 462280 h 3690620"/>
                <a:gd name="connsiteX1" fmla="*/ 1328420 w 2504440"/>
                <a:gd name="connsiteY1" fmla="*/ 233680 h 3690620"/>
                <a:gd name="connsiteX2" fmla="*/ 916940 w 2504440"/>
                <a:gd name="connsiteY2" fmla="*/ 233680 h 3690620"/>
                <a:gd name="connsiteX3" fmla="*/ 459740 w 2504440"/>
                <a:gd name="connsiteY3" fmla="*/ 309880 h 3690620"/>
                <a:gd name="connsiteX4" fmla="*/ 109220 w 2504440"/>
                <a:gd name="connsiteY4" fmla="*/ 477520 h 3690620"/>
                <a:gd name="connsiteX5" fmla="*/ 2540 w 2504440"/>
                <a:gd name="connsiteY5" fmla="*/ 797560 h 3690620"/>
                <a:gd name="connsiteX6" fmla="*/ 124460 w 2504440"/>
                <a:gd name="connsiteY6" fmla="*/ 980440 h 3690620"/>
                <a:gd name="connsiteX7" fmla="*/ 368300 w 2504440"/>
                <a:gd name="connsiteY7" fmla="*/ 980440 h 3690620"/>
                <a:gd name="connsiteX8" fmla="*/ 596900 w 2504440"/>
                <a:gd name="connsiteY8" fmla="*/ 1102360 h 3690620"/>
                <a:gd name="connsiteX9" fmla="*/ 916940 w 2504440"/>
                <a:gd name="connsiteY9" fmla="*/ 1452880 h 3690620"/>
                <a:gd name="connsiteX10" fmla="*/ 962660 w 2504440"/>
                <a:gd name="connsiteY10" fmla="*/ 1818640 h 3690620"/>
                <a:gd name="connsiteX11" fmla="*/ 1038860 w 2504440"/>
                <a:gd name="connsiteY11" fmla="*/ 2138680 h 3690620"/>
                <a:gd name="connsiteX12" fmla="*/ 1054100 w 2504440"/>
                <a:gd name="connsiteY12" fmla="*/ 2565400 h 3690620"/>
                <a:gd name="connsiteX13" fmla="*/ 1084580 w 2504440"/>
                <a:gd name="connsiteY13" fmla="*/ 2794000 h 3690620"/>
                <a:gd name="connsiteX14" fmla="*/ 1206500 w 2504440"/>
                <a:gd name="connsiteY14" fmla="*/ 3007360 h 3690620"/>
                <a:gd name="connsiteX15" fmla="*/ 1297940 w 2504440"/>
                <a:gd name="connsiteY15" fmla="*/ 3175000 h 3690620"/>
                <a:gd name="connsiteX16" fmla="*/ 1450340 w 2504440"/>
                <a:gd name="connsiteY16" fmla="*/ 3495040 h 3690620"/>
                <a:gd name="connsiteX17" fmla="*/ 1450340 w 2504440"/>
                <a:gd name="connsiteY17" fmla="*/ 3677920 h 3690620"/>
                <a:gd name="connsiteX18" fmla="*/ 1724660 w 2504440"/>
                <a:gd name="connsiteY18" fmla="*/ 3571240 h 3690620"/>
                <a:gd name="connsiteX19" fmla="*/ 1739900 w 2504440"/>
                <a:gd name="connsiteY19" fmla="*/ 3373120 h 3690620"/>
                <a:gd name="connsiteX20" fmla="*/ 2136140 w 2504440"/>
                <a:gd name="connsiteY20" fmla="*/ 3296920 h 3690620"/>
                <a:gd name="connsiteX21" fmla="*/ 2219960 w 2504440"/>
                <a:gd name="connsiteY21" fmla="*/ 3281680 h 3690620"/>
                <a:gd name="connsiteX22" fmla="*/ 2486660 w 2504440"/>
                <a:gd name="connsiteY22" fmla="*/ 3007360 h 3690620"/>
                <a:gd name="connsiteX23" fmla="*/ 2113280 w 2504440"/>
                <a:gd name="connsiteY23" fmla="*/ 1407160 h 3690620"/>
                <a:gd name="connsiteX24" fmla="*/ 1541780 w 2504440"/>
                <a:gd name="connsiteY24" fmla="*/ 462280 h 3690620"/>
                <a:gd name="connsiteX0" fmla="*/ 1541780 w 2490470"/>
                <a:gd name="connsiteY0" fmla="*/ 462280 h 3690620"/>
                <a:gd name="connsiteX1" fmla="*/ 1328420 w 2490470"/>
                <a:gd name="connsiteY1" fmla="*/ 233680 h 3690620"/>
                <a:gd name="connsiteX2" fmla="*/ 916940 w 2490470"/>
                <a:gd name="connsiteY2" fmla="*/ 233680 h 3690620"/>
                <a:gd name="connsiteX3" fmla="*/ 459740 w 2490470"/>
                <a:gd name="connsiteY3" fmla="*/ 309880 h 3690620"/>
                <a:gd name="connsiteX4" fmla="*/ 109220 w 2490470"/>
                <a:gd name="connsiteY4" fmla="*/ 477520 h 3690620"/>
                <a:gd name="connsiteX5" fmla="*/ 2540 w 2490470"/>
                <a:gd name="connsiteY5" fmla="*/ 797560 h 3690620"/>
                <a:gd name="connsiteX6" fmla="*/ 124460 w 2490470"/>
                <a:gd name="connsiteY6" fmla="*/ 980440 h 3690620"/>
                <a:gd name="connsiteX7" fmla="*/ 368300 w 2490470"/>
                <a:gd name="connsiteY7" fmla="*/ 980440 h 3690620"/>
                <a:gd name="connsiteX8" fmla="*/ 596900 w 2490470"/>
                <a:gd name="connsiteY8" fmla="*/ 1102360 h 3690620"/>
                <a:gd name="connsiteX9" fmla="*/ 916940 w 2490470"/>
                <a:gd name="connsiteY9" fmla="*/ 1452880 h 3690620"/>
                <a:gd name="connsiteX10" fmla="*/ 962660 w 2490470"/>
                <a:gd name="connsiteY10" fmla="*/ 1818640 h 3690620"/>
                <a:gd name="connsiteX11" fmla="*/ 1038860 w 2490470"/>
                <a:gd name="connsiteY11" fmla="*/ 2138680 h 3690620"/>
                <a:gd name="connsiteX12" fmla="*/ 1054100 w 2490470"/>
                <a:gd name="connsiteY12" fmla="*/ 2565400 h 3690620"/>
                <a:gd name="connsiteX13" fmla="*/ 1084580 w 2490470"/>
                <a:gd name="connsiteY13" fmla="*/ 2794000 h 3690620"/>
                <a:gd name="connsiteX14" fmla="*/ 1206500 w 2490470"/>
                <a:gd name="connsiteY14" fmla="*/ 3007360 h 3690620"/>
                <a:gd name="connsiteX15" fmla="*/ 1297940 w 2490470"/>
                <a:gd name="connsiteY15" fmla="*/ 3175000 h 3690620"/>
                <a:gd name="connsiteX16" fmla="*/ 1450340 w 2490470"/>
                <a:gd name="connsiteY16" fmla="*/ 3495040 h 3690620"/>
                <a:gd name="connsiteX17" fmla="*/ 1450340 w 2490470"/>
                <a:gd name="connsiteY17" fmla="*/ 3677920 h 3690620"/>
                <a:gd name="connsiteX18" fmla="*/ 1724660 w 2490470"/>
                <a:gd name="connsiteY18" fmla="*/ 3571240 h 3690620"/>
                <a:gd name="connsiteX19" fmla="*/ 1739900 w 2490470"/>
                <a:gd name="connsiteY19" fmla="*/ 3373120 h 3690620"/>
                <a:gd name="connsiteX20" fmla="*/ 2136140 w 2490470"/>
                <a:gd name="connsiteY20" fmla="*/ 3296920 h 3690620"/>
                <a:gd name="connsiteX21" fmla="*/ 2486660 w 2490470"/>
                <a:gd name="connsiteY21" fmla="*/ 3007360 h 3690620"/>
                <a:gd name="connsiteX22" fmla="*/ 2113280 w 2490470"/>
                <a:gd name="connsiteY22" fmla="*/ 1407160 h 3690620"/>
                <a:gd name="connsiteX23" fmla="*/ 1541780 w 2490470"/>
                <a:gd name="connsiteY23" fmla="*/ 462280 h 3690620"/>
                <a:gd name="connsiteX0" fmla="*/ 1541780 w 2490470"/>
                <a:gd name="connsiteY0" fmla="*/ 462280 h 3690620"/>
                <a:gd name="connsiteX1" fmla="*/ 1328420 w 2490470"/>
                <a:gd name="connsiteY1" fmla="*/ 233680 h 3690620"/>
                <a:gd name="connsiteX2" fmla="*/ 916940 w 2490470"/>
                <a:gd name="connsiteY2" fmla="*/ 233680 h 3690620"/>
                <a:gd name="connsiteX3" fmla="*/ 459740 w 2490470"/>
                <a:gd name="connsiteY3" fmla="*/ 309880 h 3690620"/>
                <a:gd name="connsiteX4" fmla="*/ 109220 w 2490470"/>
                <a:gd name="connsiteY4" fmla="*/ 477520 h 3690620"/>
                <a:gd name="connsiteX5" fmla="*/ 2540 w 2490470"/>
                <a:gd name="connsiteY5" fmla="*/ 797560 h 3690620"/>
                <a:gd name="connsiteX6" fmla="*/ 124460 w 2490470"/>
                <a:gd name="connsiteY6" fmla="*/ 980440 h 3690620"/>
                <a:gd name="connsiteX7" fmla="*/ 368300 w 2490470"/>
                <a:gd name="connsiteY7" fmla="*/ 980440 h 3690620"/>
                <a:gd name="connsiteX8" fmla="*/ 596900 w 2490470"/>
                <a:gd name="connsiteY8" fmla="*/ 1102360 h 3690620"/>
                <a:gd name="connsiteX9" fmla="*/ 916940 w 2490470"/>
                <a:gd name="connsiteY9" fmla="*/ 1452880 h 3690620"/>
                <a:gd name="connsiteX10" fmla="*/ 962660 w 2490470"/>
                <a:gd name="connsiteY10" fmla="*/ 1818640 h 3690620"/>
                <a:gd name="connsiteX11" fmla="*/ 1038860 w 2490470"/>
                <a:gd name="connsiteY11" fmla="*/ 2138680 h 3690620"/>
                <a:gd name="connsiteX12" fmla="*/ 1054100 w 2490470"/>
                <a:gd name="connsiteY12" fmla="*/ 2565400 h 3690620"/>
                <a:gd name="connsiteX13" fmla="*/ 1084580 w 2490470"/>
                <a:gd name="connsiteY13" fmla="*/ 2794000 h 3690620"/>
                <a:gd name="connsiteX14" fmla="*/ 1206500 w 2490470"/>
                <a:gd name="connsiteY14" fmla="*/ 3007360 h 3690620"/>
                <a:gd name="connsiteX15" fmla="*/ 1297940 w 2490470"/>
                <a:gd name="connsiteY15" fmla="*/ 3175000 h 3690620"/>
                <a:gd name="connsiteX16" fmla="*/ 1450340 w 2490470"/>
                <a:gd name="connsiteY16" fmla="*/ 3495040 h 3690620"/>
                <a:gd name="connsiteX17" fmla="*/ 1450340 w 2490470"/>
                <a:gd name="connsiteY17" fmla="*/ 3677920 h 3690620"/>
                <a:gd name="connsiteX18" fmla="*/ 1724660 w 2490470"/>
                <a:gd name="connsiteY18" fmla="*/ 3571240 h 3690620"/>
                <a:gd name="connsiteX19" fmla="*/ 1968500 w 2490470"/>
                <a:gd name="connsiteY19" fmla="*/ 3601720 h 3690620"/>
                <a:gd name="connsiteX20" fmla="*/ 2136140 w 2490470"/>
                <a:gd name="connsiteY20" fmla="*/ 3296920 h 3690620"/>
                <a:gd name="connsiteX21" fmla="*/ 2486660 w 2490470"/>
                <a:gd name="connsiteY21" fmla="*/ 3007360 h 3690620"/>
                <a:gd name="connsiteX22" fmla="*/ 2113280 w 2490470"/>
                <a:gd name="connsiteY22" fmla="*/ 1407160 h 3690620"/>
                <a:gd name="connsiteX23" fmla="*/ 1541780 w 2490470"/>
                <a:gd name="connsiteY23" fmla="*/ 462280 h 3690620"/>
                <a:gd name="connsiteX0" fmla="*/ 1541780 w 2515870"/>
                <a:gd name="connsiteY0" fmla="*/ 462280 h 3690620"/>
                <a:gd name="connsiteX1" fmla="*/ 1328420 w 2515870"/>
                <a:gd name="connsiteY1" fmla="*/ 233680 h 3690620"/>
                <a:gd name="connsiteX2" fmla="*/ 916940 w 2515870"/>
                <a:gd name="connsiteY2" fmla="*/ 233680 h 3690620"/>
                <a:gd name="connsiteX3" fmla="*/ 459740 w 2515870"/>
                <a:gd name="connsiteY3" fmla="*/ 309880 h 3690620"/>
                <a:gd name="connsiteX4" fmla="*/ 109220 w 2515870"/>
                <a:gd name="connsiteY4" fmla="*/ 477520 h 3690620"/>
                <a:gd name="connsiteX5" fmla="*/ 2540 w 2515870"/>
                <a:gd name="connsiteY5" fmla="*/ 797560 h 3690620"/>
                <a:gd name="connsiteX6" fmla="*/ 124460 w 2515870"/>
                <a:gd name="connsiteY6" fmla="*/ 980440 h 3690620"/>
                <a:gd name="connsiteX7" fmla="*/ 368300 w 2515870"/>
                <a:gd name="connsiteY7" fmla="*/ 980440 h 3690620"/>
                <a:gd name="connsiteX8" fmla="*/ 596900 w 2515870"/>
                <a:gd name="connsiteY8" fmla="*/ 1102360 h 3690620"/>
                <a:gd name="connsiteX9" fmla="*/ 916940 w 2515870"/>
                <a:gd name="connsiteY9" fmla="*/ 1452880 h 3690620"/>
                <a:gd name="connsiteX10" fmla="*/ 962660 w 2515870"/>
                <a:gd name="connsiteY10" fmla="*/ 1818640 h 3690620"/>
                <a:gd name="connsiteX11" fmla="*/ 1038860 w 2515870"/>
                <a:gd name="connsiteY11" fmla="*/ 2138680 h 3690620"/>
                <a:gd name="connsiteX12" fmla="*/ 1054100 w 2515870"/>
                <a:gd name="connsiteY12" fmla="*/ 2565400 h 3690620"/>
                <a:gd name="connsiteX13" fmla="*/ 1084580 w 2515870"/>
                <a:gd name="connsiteY13" fmla="*/ 2794000 h 3690620"/>
                <a:gd name="connsiteX14" fmla="*/ 1206500 w 2515870"/>
                <a:gd name="connsiteY14" fmla="*/ 3007360 h 3690620"/>
                <a:gd name="connsiteX15" fmla="*/ 1297940 w 2515870"/>
                <a:gd name="connsiteY15" fmla="*/ 3175000 h 3690620"/>
                <a:gd name="connsiteX16" fmla="*/ 1450340 w 2515870"/>
                <a:gd name="connsiteY16" fmla="*/ 3495040 h 3690620"/>
                <a:gd name="connsiteX17" fmla="*/ 1450340 w 2515870"/>
                <a:gd name="connsiteY17" fmla="*/ 3677920 h 3690620"/>
                <a:gd name="connsiteX18" fmla="*/ 1724660 w 2515870"/>
                <a:gd name="connsiteY18" fmla="*/ 3571240 h 3690620"/>
                <a:gd name="connsiteX19" fmla="*/ 1968500 w 2515870"/>
                <a:gd name="connsiteY19" fmla="*/ 3601720 h 3690620"/>
                <a:gd name="connsiteX20" fmla="*/ 2288540 w 2515870"/>
                <a:gd name="connsiteY20" fmla="*/ 3449320 h 3690620"/>
                <a:gd name="connsiteX21" fmla="*/ 2486660 w 2515870"/>
                <a:gd name="connsiteY21" fmla="*/ 3007360 h 3690620"/>
                <a:gd name="connsiteX22" fmla="*/ 2113280 w 2515870"/>
                <a:gd name="connsiteY22" fmla="*/ 1407160 h 3690620"/>
                <a:gd name="connsiteX23" fmla="*/ 1541780 w 2515870"/>
                <a:gd name="connsiteY23" fmla="*/ 462280 h 3690620"/>
                <a:gd name="connsiteX0" fmla="*/ 1541780 w 2515870"/>
                <a:gd name="connsiteY0" fmla="*/ 462280 h 3695700"/>
                <a:gd name="connsiteX1" fmla="*/ 1328420 w 2515870"/>
                <a:gd name="connsiteY1" fmla="*/ 233680 h 3695700"/>
                <a:gd name="connsiteX2" fmla="*/ 916940 w 2515870"/>
                <a:gd name="connsiteY2" fmla="*/ 233680 h 3695700"/>
                <a:gd name="connsiteX3" fmla="*/ 459740 w 2515870"/>
                <a:gd name="connsiteY3" fmla="*/ 309880 h 3695700"/>
                <a:gd name="connsiteX4" fmla="*/ 109220 w 2515870"/>
                <a:gd name="connsiteY4" fmla="*/ 477520 h 3695700"/>
                <a:gd name="connsiteX5" fmla="*/ 2540 w 2515870"/>
                <a:gd name="connsiteY5" fmla="*/ 797560 h 3695700"/>
                <a:gd name="connsiteX6" fmla="*/ 124460 w 2515870"/>
                <a:gd name="connsiteY6" fmla="*/ 980440 h 3695700"/>
                <a:gd name="connsiteX7" fmla="*/ 368300 w 2515870"/>
                <a:gd name="connsiteY7" fmla="*/ 980440 h 3695700"/>
                <a:gd name="connsiteX8" fmla="*/ 596900 w 2515870"/>
                <a:gd name="connsiteY8" fmla="*/ 1102360 h 3695700"/>
                <a:gd name="connsiteX9" fmla="*/ 916940 w 2515870"/>
                <a:gd name="connsiteY9" fmla="*/ 1452880 h 3695700"/>
                <a:gd name="connsiteX10" fmla="*/ 962660 w 2515870"/>
                <a:gd name="connsiteY10" fmla="*/ 1818640 h 3695700"/>
                <a:gd name="connsiteX11" fmla="*/ 1038860 w 2515870"/>
                <a:gd name="connsiteY11" fmla="*/ 2138680 h 3695700"/>
                <a:gd name="connsiteX12" fmla="*/ 1054100 w 2515870"/>
                <a:gd name="connsiteY12" fmla="*/ 2565400 h 3695700"/>
                <a:gd name="connsiteX13" fmla="*/ 1084580 w 2515870"/>
                <a:gd name="connsiteY13" fmla="*/ 2794000 h 3695700"/>
                <a:gd name="connsiteX14" fmla="*/ 1206500 w 2515870"/>
                <a:gd name="connsiteY14" fmla="*/ 3007360 h 3695700"/>
                <a:gd name="connsiteX15" fmla="*/ 1297940 w 2515870"/>
                <a:gd name="connsiteY15" fmla="*/ 3175000 h 3695700"/>
                <a:gd name="connsiteX16" fmla="*/ 1450340 w 2515870"/>
                <a:gd name="connsiteY16" fmla="*/ 3495040 h 3695700"/>
                <a:gd name="connsiteX17" fmla="*/ 1450340 w 2515870"/>
                <a:gd name="connsiteY17" fmla="*/ 3677920 h 3695700"/>
                <a:gd name="connsiteX18" fmla="*/ 1968500 w 2515870"/>
                <a:gd name="connsiteY18" fmla="*/ 3601720 h 3695700"/>
                <a:gd name="connsiteX19" fmla="*/ 2288540 w 2515870"/>
                <a:gd name="connsiteY19" fmla="*/ 3449320 h 3695700"/>
                <a:gd name="connsiteX20" fmla="*/ 2486660 w 2515870"/>
                <a:gd name="connsiteY20" fmla="*/ 3007360 h 3695700"/>
                <a:gd name="connsiteX21" fmla="*/ 2113280 w 2515870"/>
                <a:gd name="connsiteY21" fmla="*/ 1407160 h 3695700"/>
                <a:gd name="connsiteX22" fmla="*/ 1541780 w 2515870"/>
                <a:gd name="connsiteY22" fmla="*/ 462280 h 3695700"/>
                <a:gd name="connsiteX0" fmla="*/ 1541780 w 2515870"/>
                <a:gd name="connsiteY0" fmla="*/ 462280 h 3695700"/>
                <a:gd name="connsiteX1" fmla="*/ 1328420 w 2515870"/>
                <a:gd name="connsiteY1" fmla="*/ 233680 h 3695700"/>
                <a:gd name="connsiteX2" fmla="*/ 916940 w 2515870"/>
                <a:gd name="connsiteY2" fmla="*/ 233680 h 3695700"/>
                <a:gd name="connsiteX3" fmla="*/ 459740 w 2515870"/>
                <a:gd name="connsiteY3" fmla="*/ 309880 h 3695700"/>
                <a:gd name="connsiteX4" fmla="*/ 109220 w 2515870"/>
                <a:gd name="connsiteY4" fmla="*/ 477520 h 3695700"/>
                <a:gd name="connsiteX5" fmla="*/ 2540 w 2515870"/>
                <a:gd name="connsiteY5" fmla="*/ 797560 h 3695700"/>
                <a:gd name="connsiteX6" fmla="*/ 124460 w 2515870"/>
                <a:gd name="connsiteY6" fmla="*/ 980440 h 3695700"/>
                <a:gd name="connsiteX7" fmla="*/ 368300 w 2515870"/>
                <a:gd name="connsiteY7" fmla="*/ 980440 h 3695700"/>
                <a:gd name="connsiteX8" fmla="*/ 596900 w 2515870"/>
                <a:gd name="connsiteY8" fmla="*/ 1102360 h 3695700"/>
                <a:gd name="connsiteX9" fmla="*/ 916940 w 2515870"/>
                <a:gd name="connsiteY9" fmla="*/ 1452880 h 3695700"/>
                <a:gd name="connsiteX10" fmla="*/ 962660 w 2515870"/>
                <a:gd name="connsiteY10" fmla="*/ 1818640 h 3695700"/>
                <a:gd name="connsiteX11" fmla="*/ 1038860 w 2515870"/>
                <a:gd name="connsiteY11" fmla="*/ 2138680 h 3695700"/>
                <a:gd name="connsiteX12" fmla="*/ 1054100 w 2515870"/>
                <a:gd name="connsiteY12" fmla="*/ 2565400 h 3695700"/>
                <a:gd name="connsiteX13" fmla="*/ 1084580 w 2515870"/>
                <a:gd name="connsiteY13" fmla="*/ 2794000 h 3695700"/>
                <a:gd name="connsiteX14" fmla="*/ 1206500 w 2515870"/>
                <a:gd name="connsiteY14" fmla="*/ 3007360 h 3695700"/>
                <a:gd name="connsiteX15" fmla="*/ 1297940 w 2515870"/>
                <a:gd name="connsiteY15" fmla="*/ 3175000 h 3695700"/>
                <a:gd name="connsiteX16" fmla="*/ 1297940 w 2515870"/>
                <a:gd name="connsiteY16" fmla="*/ 3495040 h 3695700"/>
                <a:gd name="connsiteX17" fmla="*/ 1450340 w 2515870"/>
                <a:gd name="connsiteY17" fmla="*/ 3677920 h 3695700"/>
                <a:gd name="connsiteX18" fmla="*/ 1968500 w 2515870"/>
                <a:gd name="connsiteY18" fmla="*/ 3601720 h 3695700"/>
                <a:gd name="connsiteX19" fmla="*/ 2288540 w 2515870"/>
                <a:gd name="connsiteY19" fmla="*/ 3449320 h 3695700"/>
                <a:gd name="connsiteX20" fmla="*/ 2486660 w 2515870"/>
                <a:gd name="connsiteY20" fmla="*/ 3007360 h 3695700"/>
                <a:gd name="connsiteX21" fmla="*/ 2113280 w 2515870"/>
                <a:gd name="connsiteY21" fmla="*/ 1407160 h 3695700"/>
                <a:gd name="connsiteX22" fmla="*/ 1541780 w 2515870"/>
                <a:gd name="connsiteY22" fmla="*/ 462280 h 3695700"/>
                <a:gd name="connsiteX0" fmla="*/ 1541780 w 2515870"/>
                <a:gd name="connsiteY0" fmla="*/ 462280 h 3695700"/>
                <a:gd name="connsiteX1" fmla="*/ 1328420 w 2515870"/>
                <a:gd name="connsiteY1" fmla="*/ 233680 h 3695700"/>
                <a:gd name="connsiteX2" fmla="*/ 916940 w 2515870"/>
                <a:gd name="connsiteY2" fmla="*/ 233680 h 3695700"/>
                <a:gd name="connsiteX3" fmla="*/ 459740 w 2515870"/>
                <a:gd name="connsiteY3" fmla="*/ 309880 h 3695700"/>
                <a:gd name="connsiteX4" fmla="*/ 109220 w 2515870"/>
                <a:gd name="connsiteY4" fmla="*/ 477520 h 3695700"/>
                <a:gd name="connsiteX5" fmla="*/ 2540 w 2515870"/>
                <a:gd name="connsiteY5" fmla="*/ 797560 h 3695700"/>
                <a:gd name="connsiteX6" fmla="*/ 124460 w 2515870"/>
                <a:gd name="connsiteY6" fmla="*/ 980440 h 3695700"/>
                <a:gd name="connsiteX7" fmla="*/ 368300 w 2515870"/>
                <a:gd name="connsiteY7" fmla="*/ 980440 h 3695700"/>
                <a:gd name="connsiteX8" fmla="*/ 596900 w 2515870"/>
                <a:gd name="connsiteY8" fmla="*/ 1102360 h 3695700"/>
                <a:gd name="connsiteX9" fmla="*/ 916940 w 2515870"/>
                <a:gd name="connsiteY9" fmla="*/ 1452880 h 3695700"/>
                <a:gd name="connsiteX10" fmla="*/ 962660 w 2515870"/>
                <a:gd name="connsiteY10" fmla="*/ 1818640 h 3695700"/>
                <a:gd name="connsiteX11" fmla="*/ 1038860 w 2515870"/>
                <a:gd name="connsiteY11" fmla="*/ 2138680 h 3695700"/>
                <a:gd name="connsiteX12" fmla="*/ 1054100 w 2515870"/>
                <a:gd name="connsiteY12" fmla="*/ 2565400 h 3695700"/>
                <a:gd name="connsiteX13" fmla="*/ 1084580 w 2515870"/>
                <a:gd name="connsiteY13" fmla="*/ 2794000 h 3695700"/>
                <a:gd name="connsiteX14" fmla="*/ 1206500 w 2515870"/>
                <a:gd name="connsiteY14" fmla="*/ 3007360 h 3695700"/>
                <a:gd name="connsiteX15" fmla="*/ 1297940 w 2515870"/>
                <a:gd name="connsiteY15" fmla="*/ 3175000 h 3695700"/>
                <a:gd name="connsiteX16" fmla="*/ 1297940 w 2515870"/>
                <a:gd name="connsiteY16" fmla="*/ 3495040 h 3695700"/>
                <a:gd name="connsiteX17" fmla="*/ 1450340 w 2515870"/>
                <a:gd name="connsiteY17" fmla="*/ 3677920 h 3695700"/>
                <a:gd name="connsiteX18" fmla="*/ 1968500 w 2515870"/>
                <a:gd name="connsiteY18" fmla="*/ 3601720 h 3695700"/>
                <a:gd name="connsiteX19" fmla="*/ 2288540 w 2515870"/>
                <a:gd name="connsiteY19" fmla="*/ 3449320 h 3695700"/>
                <a:gd name="connsiteX20" fmla="*/ 2486660 w 2515870"/>
                <a:gd name="connsiteY20" fmla="*/ 3007360 h 3695700"/>
                <a:gd name="connsiteX21" fmla="*/ 2113280 w 2515870"/>
                <a:gd name="connsiteY21" fmla="*/ 1407160 h 3695700"/>
                <a:gd name="connsiteX22" fmla="*/ 1541780 w 2515870"/>
                <a:gd name="connsiteY22" fmla="*/ 462280 h 3695700"/>
                <a:gd name="connsiteX0" fmla="*/ 1541780 w 2515870"/>
                <a:gd name="connsiteY0" fmla="*/ 462280 h 3543300"/>
                <a:gd name="connsiteX1" fmla="*/ 1328420 w 2515870"/>
                <a:gd name="connsiteY1" fmla="*/ 81280 h 3543300"/>
                <a:gd name="connsiteX2" fmla="*/ 916940 w 2515870"/>
                <a:gd name="connsiteY2" fmla="*/ 81280 h 3543300"/>
                <a:gd name="connsiteX3" fmla="*/ 459740 w 2515870"/>
                <a:gd name="connsiteY3" fmla="*/ 157480 h 3543300"/>
                <a:gd name="connsiteX4" fmla="*/ 109220 w 2515870"/>
                <a:gd name="connsiteY4" fmla="*/ 325120 h 3543300"/>
                <a:gd name="connsiteX5" fmla="*/ 2540 w 2515870"/>
                <a:gd name="connsiteY5" fmla="*/ 645160 h 3543300"/>
                <a:gd name="connsiteX6" fmla="*/ 124460 w 2515870"/>
                <a:gd name="connsiteY6" fmla="*/ 828040 h 3543300"/>
                <a:gd name="connsiteX7" fmla="*/ 368300 w 2515870"/>
                <a:gd name="connsiteY7" fmla="*/ 828040 h 3543300"/>
                <a:gd name="connsiteX8" fmla="*/ 596900 w 2515870"/>
                <a:gd name="connsiteY8" fmla="*/ 949960 h 3543300"/>
                <a:gd name="connsiteX9" fmla="*/ 916940 w 2515870"/>
                <a:gd name="connsiteY9" fmla="*/ 1300480 h 3543300"/>
                <a:gd name="connsiteX10" fmla="*/ 962660 w 2515870"/>
                <a:gd name="connsiteY10" fmla="*/ 1666240 h 3543300"/>
                <a:gd name="connsiteX11" fmla="*/ 1038860 w 2515870"/>
                <a:gd name="connsiteY11" fmla="*/ 1986280 h 3543300"/>
                <a:gd name="connsiteX12" fmla="*/ 1054100 w 2515870"/>
                <a:gd name="connsiteY12" fmla="*/ 2413000 h 3543300"/>
                <a:gd name="connsiteX13" fmla="*/ 1084580 w 2515870"/>
                <a:gd name="connsiteY13" fmla="*/ 2641600 h 3543300"/>
                <a:gd name="connsiteX14" fmla="*/ 1206500 w 2515870"/>
                <a:gd name="connsiteY14" fmla="*/ 2854960 h 3543300"/>
                <a:gd name="connsiteX15" fmla="*/ 1297940 w 2515870"/>
                <a:gd name="connsiteY15" fmla="*/ 3022600 h 3543300"/>
                <a:gd name="connsiteX16" fmla="*/ 1297940 w 2515870"/>
                <a:gd name="connsiteY16" fmla="*/ 3342640 h 3543300"/>
                <a:gd name="connsiteX17" fmla="*/ 1450340 w 2515870"/>
                <a:gd name="connsiteY17" fmla="*/ 3525520 h 3543300"/>
                <a:gd name="connsiteX18" fmla="*/ 1968500 w 2515870"/>
                <a:gd name="connsiteY18" fmla="*/ 3449320 h 3543300"/>
                <a:gd name="connsiteX19" fmla="*/ 2288540 w 2515870"/>
                <a:gd name="connsiteY19" fmla="*/ 3296920 h 3543300"/>
                <a:gd name="connsiteX20" fmla="*/ 2486660 w 2515870"/>
                <a:gd name="connsiteY20" fmla="*/ 2854960 h 3543300"/>
                <a:gd name="connsiteX21" fmla="*/ 2113280 w 2515870"/>
                <a:gd name="connsiteY21" fmla="*/ 1254760 h 3543300"/>
                <a:gd name="connsiteX22" fmla="*/ 1541780 w 2515870"/>
                <a:gd name="connsiteY22" fmla="*/ 462280 h 354330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444500 h 3525520"/>
                <a:gd name="connsiteX1" fmla="*/ 1328420 w 2515870"/>
                <a:gd name="connsiteY1" fmla="*/ 63500 h 3525520"/>
                <a:gd name="connsiteX2" fmla="*/ 916940 w 2515870"/>
                <a:gd name="connsiteY2" fmla="*/ 63500 h 3525520"/>
                <a:gd name="connsiteX3" fmla="*/ 459740 w 2515870"/>
                <a:gd name="connsiteY3" fmla="*/ 139700 h 3525520"/>
                <a:gd name="connsiteX4" fmla="*/ 109220 w 2515870"/>
                <a:gd name="connsiteY4" fmla="*/ 307340 h 3525520"/>
                <a:gd name="connsiteX5" fmla="*/ 2540 w 2515870"/>
                <a:gd name="connsiteY5" fmla="*/ 627380 h 3525520"/>
                <a:gd name="connsiteX6" fmla="*/ 124460 w 2515870"/>
                <a:gd name="connsiteY6" fmla="*/ 810260 h 3525520"/>
                <a:gd name="connsiteX7" fmla="*/ 368300 w 2515870"/>
                <a:gd name="connsiteY7" fmla="*/ 810260 h 3525520"/>
                <a:gd name="connsiteX8" fmla="*/ 596900 w 2515870"/>
                <a:gd name="connsiteY8" fmla="*/ 932180 h 3525520"/>
                <a:gd name="connsiteX9" fmla="*/ 916940 w 2515870"/>
                <a:gd name="connsiteY9" fmla="*/ 1282700 h 3525520"/>
                <a:gd name="connsiteX10" fmla="*/ 962660 w 2515870"/>
                <a:gd name="connsiteY10" fmla="*/ 1648460 h 3525520"/>
                <a:gd name="connsiteX11" fmla="*/ 1038860 w 2515870"/>
                <a:gd name="connsiteY11" fmla="*/ 1968500 h 3525520"/>
                <a:gd name="connsiteX12" fmla="*/ 1054100 w 2515870"/>
                <a:gd name="connsiteY12" fmla="*/ 2395220 h 3525520"/>
                <a:gd name="connsiteX13" fmla="*/ 1084580 w 2515870"/>
                <a:gd name="connsiteY13" fmla="*/ 2623820 h 3525520"/>
                <a:gd name="connsiteX14" fmla="*/ 1206500 w 2515870"/>
                <a:gd name="connsiteY14" fmla="*/ 2837180 h 3525520"/>
                <a:gd name="connsiteX15" fmla="*/ 1297940 w 2515870"/>
                <a:gd name="connsiteY15" fmla="*/ 3004820 h 3525520"/>
                <a:gd name="connsiteX16" fmla="*/ 1297940 w 2515870"/>
                <a:gd name="connsiteY16" fmla="*/ 3324860 h 3525520"/>
                <a:gd name="connsiteX17" fmla="*/ 1450340 w 2515870"/>
                <a:gd name="connsiteY17" fmla="*/ 3507740 h 3525520"/>
                <a:gd name="connsiteX18" fmla="*/ 1968500 w 2515870"/>
                <a:gd name="connsiteY18" fmla="*/ 3431540 h 3525520"/>
                <a:gd name="connsiteX19" fmla="*/ 2288540 w 2515870"/>
                <a:gd name="connsiteY19" fmla="*/ 3279140 h 3525520"/>
                <a:gd name="connsiteX20" fmla="*/ 2486660 w 2515870"/>
                <a:gd name="connsiteY20" fmla="*/ 2837180 h 3525520"/>
                <a:gd name="connsiteX21" fmla="*/ 2113280 w 2515870"/>
                <a:gd name="connsiteY21" fmla="*/ 1236980 h 3525520"/>
                <a:gd name="connsiteX22" fmla="*/ 1541780 w 2515870"/>
                <a:gd name="connsiteY22" fmla="*/ 444500 h 3525520"/>
                <a:gd name="connsiteX0" fmla="*/ 1541780 w 2515870"/>
                <a:gd name="connsiteY0" fmla="*/ 588721 h 3669741"/>
                <a:gd name="connsiteX1" fmla="*/ 1328420 w 2515870"/>
                <a:gd name="connsiteY1" fmla="*/ 207721 h 3669741"/>
                <a:gd name="connsiteX2" fmla="*/ 916940 w 2515870"/>
                <a:gd name="connsiteY2" fmla="*/ 207721 h 3669741"/>
                <a:gd name="connsiteX3" fmla="*/ 459740 w 2515870"/>
                <a:gd name="connsiteY3" fmla="*/ 131521 h 3669741"/>
                <a:gd name="connsiteX4" fmla="*/ 109220 w 2515870"/>
                <a:gd name="connsiteY4" fmla="*/ 451561 h 3669741"/>
                <a:gd name="connsiteX5" fmla="*/ 2540 w 2515870"/>
                <a:gd name="connsiteY5" fmla="*/ 771601 h 3669741"/>
                <a:gd name="connsiteX6" fmla="*/ 124460 w 2515870"/>
                <a:gd name="connsiteY6" fmla="*/ 954481 h 3669741"/>
                <a:gd name="connsiteX7" fmla="*/ 368300 w 2515870"/>
                <a:gd name="connsiteY7" fmla="*/ 954481 h 3669741"/>
                <a:gd name="connsiteX8" fmla="*/ 596900 w 2515870"/>
                <a:gd name="connsiteY8" fmla="*/ 1076401 h 3669741"/>
                <a:gd name="connsiteX9" fmla="*/ 916940 w 2515870"/>
                <a:gd name="connsiteY9" fmla="*/ 1426921 h 3669741"/>
                <a:gd name="connsiteX10" fmla="*/ 962660 w 2515870"/>
                <a:gd name="connsiteY10" fmla="*/ 1792681 h 3669741"/>
                <a:gd name="connsiteX11" fmla="*/ 1038860 w 2515870"/>
                <a:gd name="connsiteY11" fmla="*/ 2112721 h 3669741"/>
                <a:gd name="connsiteX12" fmla="*/ 1054100 w 2515870"/>
                <a:gd name="connsiteY12" fmla="*/ 2539441 h 3669741"/>
                <a:gd name="connsiteX13" fmla="*/ 1084580 w 2515870"/>
                <a:gd name="connsiteY13" fmla="*/ 2768041 h 3669741"/>
                <a:gd name="connsiteX14" fmla="*/ 1206500 w 2515870"/>
                <a:gd name="connsiteY14" fmla="*/ 2981401 h 3669741"/>
                <a:gd name="connsiteX15" fmla="*/ 1297940 w 2515870"/>
                <a:gd name="connsiteY15" fmla="*/ 3149041 h 3669741"/>
                <a:gd name="connsiteX16" fmla="*/ 1297940 w 2515870"/>
                <a:gd name="connsiteY16" fmla="*/ 3469081 h 3669741"/>
                <a:gd name="connsiteX17" fmla="*/ 1450340 w 2515870"/>
                <a:gd name="connsiteY17" fmla="*/ 3651961 h 3669741"/>
                <a:gd name="connsiteX18" fmla="*/ 1968500 w 2515870"/>
                <a:gd name="connsiteY18" fmla="*/ 3575761 h 3669741"/>
                <a:gd name="connsiteX19" fmla="*/ 2288540 w 2515870"/>
                <a:gd name="connsiteY19" fmla="*/ 3423361 h 3669741"/>
                <a:gd name="connsiteX20" fmla="*/ 2486660 w 2515870"/>
                <a:gd name="connsiteY20" fmla="*/ 2981401 h 3669741"/>
                <a:gd name="connsiteX21" fmla="*/ 2113280 w 2515870"/>
                <a:gd name="connsiteY21" fmla="*/ 1381201 h 3669741"/>
                <a:gd name="connsiteX22" fmla="*/ 1541780 w 2515870"/>
                <a:gd name="connsiteY22" fmla="*/ 588721 h 3669741"/>
                <a:gd name="connsiteX0" fmla="*/ 1541780 w 2515870"/>
                <a:gd name="connsiteY0" fmla="*/ 588721 h 3669741"/>
                <a:gd name="connsiteX1" fmla="*/ 1328420 w 2515870"/>
                <a:gd name="connsiteY1" fmla="*/ 207721 h 3669741"/>
                <a:gd name="connsiteX2" fmla="*/ 916940 w 2515870"/>
                <a:gd name="connsiteY2" fmla="*/ 207721 h 3669741"/>
                <a:gd name="connsiteX3" fmla="*/ 459740 w 2515870"/>
                <a:gd name="connsiteY3" fmla="*/ 131521 h 3669741"/>
                <a:gd name="connsiteX4" fmla="*/ 109220 w 2515870"/>
                <a:gd name="connsiteY4" fmla="*/ 451561 h 3669741"/>
                <a:gd name="connsiteX5" fmla="*/ 2540 w 2515870"/>
                <a:gd name="connsiteY5" fmla="*/ 771601 h 3669741"/>
                <a:gd name="connsiteX6" fmla="*/ 124460 w 2515870"/>
                <a:gd name="connsiteY6" fmla="*/ 954481 h 3669741"/>
                <a:gd name="connsiteX7" fmla="*/ 368300 w 2515870"/>
                <a:gd name="connsiteY7" fmla="*/ 954481 h 3669741"/>
                <a:gd name="connsiteX8" fmla="*/ 596900 w 2515870"/>
                <a:gd name="connsiteY8" fmla="*/ 1076401 h 3669741"/>
                <a:gd name="connsiteX9" fmla="*/ 916940 w 2515870"/>
                <a:gd name="connsiteY9" fmla="*/ 1426921 h 3669741"/>
                <a:gd name="connsiteX10" fmla="*/ 962660 w 2515870"/>
                <a:gd name="connsiteY10" fmla="*/ 1792681 h 3669741"/>
                <a:gd name="connsiteX11" fmla="*/ 1038860 w 2515870"/>
                <a:gd name="connsiteY11" fmla="*/ 2112721 h 3669741"/>
                <a:gd name="connsiteX12" fmla="*/ 1054100 w 2515870"/>
                <a:gd name="connsiteY12" fmla="*/ 2539441 h 3669741"/>
                <a:gd name="connsiteX13" fmla="*/ 1084580 w 2515870"/>
                <a:gd name="connsiteY13" fmla="*/ 2768041 h 3669741"/>
                <a:gd name="connsiteX14" fmla="*/ 1206500 w 2515870"/>
                <a:gd name="connsiteY14" fmla="*/ 2981401 h 3669741"/>
                <a:gd name="connsiteX15" fmla="*/ 1297940 w 2515870"/>
                <a:gd name="connsiteY15" fmla="*/ 3149041 h 3669741"/>
                <a:gd name="connsiteX16" fmla="*/ 1297940 w 2515870"/>
                <a:gd name="connsiteY16" fmla="*/ 3469081 h 3669741"/>
                <a:gd name="connsiteX17" fmla="*/ 1450340 w 2515870"/>
                <a:gd name="connsiteY17" fmla="*/ 3651961 h 3669741"/>
                <a:gd name="connsiteX18" fmla="*/ 1968500 w 2515870"/>
                <a:gd name="connsiteY18" fmla="*/ 3575761 h 3669741"/>
                <a:gd name="connsiteX19" fmla="*/ 2288540 w 2515870"/>
                <a:gd name="connsiteY19" fmla="*/ 3423361 h 3669741"/>
                <a:gd name="connsiteX20" fmla="*/ 2486660 w 2515870"/>
                <a:gd name="connsiteY20" fmla="*/ 2981401 h 3669741"/>
                <a:gd name="connsiteX21" fmla="*/ 2113280 w 2515870"/>
                <a:gd name="connsiteY21" fmla="*/ 1381201 h 3669741"/>
                <a:gd name="connsiteX22" fmla="*/ 1541780 w 2515870"/>
                <a:gd name="connsiteY22" fmla="*/ 588721 h 3669741"/>
                <a:gd name="connsiteX0" fmla="*/ 1541780 w 2515870"/>
                <a:gd name="connsiteY0" fmla="*/ 457200 h 3538220"/>
                <a:gd name="connsiteX1" fmla="*/ 1328420 w 2515870"/>
                <a:gd name="connsiteY1" fmla="*/ 76200 h 3538220"/>
                <a:gd name="connsiteX2" fmla="*/ 916940 w 2515870"/>
                <a:gd name="connsiteY2" fmla="*/ 76200 h 3538220"/>
                <a:gd name="connsiteX3" fmla="*/ 459740 w 2515870"/>
                <a:gd name="connsiteY3" fmla="*/ 0 h 3538220"/>
                <a:gd name="connsiteX4" fmla="*/ 109220 w 2515870"/>
                <a:gd name="connsiteY4" fmla="*/ 320040 h 3538220"/>
                <a:gd name="connsiteX5" fmla="*/ 2540 w 2515870"/>
                <a:gd name="connsiteY5" fmla="*/ 640080 h 3538220"/>
                <a:gd name="connsiteX6" fmla="*/ 124460 w 2515870"/>
                <a:gd name="connsiteY6" fmla="*/ 822960 h 3538220"/>
                <a:gd name="connsiteX7" fmla="*/ 368300 w 2515870"/>
                <a:gd name="connsiteY7" fmla="*/ 822960 h 3538220"/>
                <a:gd name="connsiteX8" fmla="*/ 596900 w 2515870"/>
                <a:gd name="connsiteY8" fmla="*/ 944880 h 3538220"/>
                <a:gd name="connsiteX9" fmla="*/ 916940 w 2515870"/>
                <a:gd name="connsiteY9" fmla="*/ 1295400 h 3538220"/>
                <a:gd name="connsiteX10" fmla="*/ 962660 w 2515870"/>
                <a:gd name="connsiteY10" fmla="*/ 1661160 h 3538220"/>
                <a:gd name="connsiteX11" fmla="*/ 1038860 w 2515870"/>
                <a:gd name="connsiteY11" fmla="*/ 1981200 h 3538220"/>
                <a:gd name="connsiteX12" fmla="*/ 1054100 w 2515870"/>
                <a:gd name="connsiteY12" fmla="*/ 2407920 h 3538220"/>
                <a:gd name="connsiteX13" fmla="*/ 1084580 w 2515870"/>
                <a:gd name="connsiteY13" fmla="*/ 2636520 h 3538220"/>
                <a:gd name="connsiteX14" fmla="*/ 1206500 w 2515870"/>
                <a:gd name="connsiteY14" fmla="*/ 2849880 h 3538220"/>
                <a:gd name="connsiteX15" fmla="*/ 1297940 w 2515870"/>
                <a:gd name="connsiteY15" fmla="*/ 3017520 h 3538220"/>
                <a:gd name="connsiteX16" fmla="*/ 1297940 w 2515870"/>
                <a:gd name="connsiteY16" fmla="*/ 3337560 h 3538220"/>
                <a:gd name="connsiteX17" fmla="*/ 1450340 w 2515870"/>
                <a:gd name="connsiteY17" fmla="*/ 3520440 h 3538220"/>
                <a:gd name="connsiteX18" fmla="*/ 1968500 w 2515870"/>
                <a:gd name="connsiteY18" fmla="*/ 3444240 h 3538220"/>
                <a:gd name="connsiteX19" fmla="*/ 2288540 w 2515870"/>
                <a:gd name="connsiteY19" fmla="*/ 3291840 h 3538220"/>
                <a:gd name="connsiteX20" fmla="*/ 2486660 w 2515870"/>
                <a:gd name="connsiteY20" fmla="*/ 2849880 h 3538220"/>
                <a:gd name="connsiteX21" fmla="*/ 2113280 w 2515870"/>
                <a:gd name="connsiteY21" fmla="*/ 1249680 h 3538220"/>
                <a:gd name="connsiteX22" fmla="*/ 1541780 w 2515870"/>
                <a:gd name="connsiteY22" fmla="*/ 457200 h 3538220"/>
                <a:gd name="connsiteX0" fmla="*/ 1541780 w 2515870"/>
                <a:gd name="connsiteY0" fmla="*/ 496978 h 3577998"/>
                <a:gd name="connsiteX1" fmla="*/ 1328420 w 2515870"/>
                <a:gd name="connsiteY1" fmla="*/ 115978 h 3577998"/>
                <a:gd name="connsiteX2" fmla="*/ 916940 w 2515870"/>
                <a:gd name="connsiteY2" fmla="*/ 115978 h 3577998"/>
                <a:gd name="connsiteX3" fmla="*/ 906524 w 2515870"/>
                <a:gd name="connsiteY3" fmla="*/ 121151 h 3577998"/>
                <a:gd name="connsiteX4" fmla="*/ 459740 w 2515870"/>
                <a:gd name="connsiteY4" fmla="*/ 39778 h 3577998"/>
                <a:gd name="connsiteX5" fmla="*/ 109220 w 2515870"/>
                <a:gd name="connsiteY5" fmla="*/ 359818 h 3577998"/>
                <a:gd name="connsiteX6" fmla="*/ 2540 w 2515870"/>
                <a:gd name="connsiteY6" fmla="*/ 679858 h 3577998"/>
                <a:gd name="connsiteX7" fmla="*/ 124460 w 2515870"/>
                <a:gd name="connsiteY7" fmla="*/ 862738 h 3577998"/>
                <a:gd name="connsiteX8" fmla="*/ 368300 w 2515870"/>
                <a:gd name="connsiteY8" fmla="*/ 862738 h 3577998"/>
                <a:gd name="connsiteX9" fmla="*/ 596900 w 2515870"/>
                <a:gd name="connsiteY9" fmla="*/ 984658 h 3577998"/>
                <a:gd name="connsiteX10" fmla="*/ 916940 w 2515870"/>
                <a:gd name="connsiteY10" fmla="*/ 1335178 h 3577998"/>
                <a:gd name="connsiteX11" fmla="*/ 962660 w 2515870"/>
                <a:gd name="connsiteY11" fmla="*/ 1700938 h 3577998"/>
                <a:gd name="connsiteX12" fmla="*/ 1038860 w 2515870"/>
                <a:gd name="connsiteY12" fmla="*/ 2020978 h 3577998"/>
                <a:gd name="connsiteX13" fmla="*/ 1054100 w 2515870"/>
                <a:gd name="connsiteY13" fmla="*/ 2447698 h 3577998"/>
                <a:gd name="connsiteX14" fmla="*/ 1084580 w 2515870"/>
                <a:gd name="connsiteY14" fmla="*/ 2676298 h 3577998"/>
                <a:gd name="connsiteX15" fmla="*/ 1206500 w 2515870"/>
                <a:gd name="connsiteY15" fmla="*/ 2889658 h 3577998"/>
                <a:gd name="connsiteX16" fmla="*/ 1297940 w 2515870"/>
                <a:gd name="connsiteY16" fmla="*/ 3057298 h 3577998"/>
                <a:gd name="connsiteX17" fmla="*/ 1297940 w 2515870"/>
                <a:gd name="connsiteY17" fmla="*/ 3377338 h 3577998"/>
                <a:gd name="connsiteX18" fmla="*/ 1450340 w 2515870"/>
                <a:gd name="connsiteY18" fmla="*/ 3560218 h 3577998"/>
                <a:gd name="connsiteX19" fmla="*/ 1968500 w 2515870"/>
                <a:gd name="connsiteY19" fmla="*/ 3484018 h 3577998"/>
                <a:gd name="connsiteX20" fmla="*/ 2288540 w 2515870"/>
                <a:gd name="connsiteY20" fmla="*/ 3331618 h 3577998"/>
                <a:gd name="connsiteX21" fmla="*/ 2486660 w 2515870"/>
                <a:gd name="connsiteY21" fmla="*/ 2889658 h 3577998"/>
                <a:gd name="connsiteX22" fmla="*/ 2113280 w 2515870"/>
                <a:gd name="connsiteY22" fmla="*/ 1289458 h 3577998"/>
                <a:gd name="connsiteX23" fmla="*/ 1541780 w 2515870"/>
                <a:gd name="connsiteY23" fmla="*/ 496978 h 3577998"/>
                <a:gd name="connsiteX0" fmla="*/ 1541780 w 2515870"/>
                <a:gd name="connsiteY0" fmla="*/ 496978 h 3577998"/>
                <a:gd name="connsiteX1" fmla="*/ 1328420 w 2515870"/>
                <a:gd name="connsiteY1" fmla="*/ 115978 h 3577998"/>
                <a:gd name="connsiteX2" fmla="*/ 916940 w 2515870"/>
                <a:gd name="connsiteY2" fmla="*/ 115978 h 3577998"/>
                <a:gd name="connsiteX3" fmla="*/ 906524 w 2515870"/>
                <a:gd name="connsiteY3" fmla="*/ 121151 h 3577998"/>
                <a:gd name="connsiteX4" fmla="*/ 459740 w 2515870"/>
                <a:gd name="connsiteY4" fmla="*/ 39778 h 3577998"/>
                <a:gd name="connsiteX5" fmla="*/ 109220 w 2515870"/>
                <a:gd name="connsiteY5" fmla="*/ 359818 h 3577998"/>
                <a:gd name="connsiteX6" fmla="*/ 2540 w 2515870"/>
                <a:gd name="connsiteY6" fmla="*/ 679858 h 3577998"/>
                <a:gd name="connsiteX7" fmla="*/ 124460 w 2515870"/>
                <a:gd name="connsiteY7" fmla="*/ 862738 h 3577998"/>
                <a:gd name="connsiteX8" fmla="*/ 368300 w 2515870"/>
                <a:gd name="connsiteY8" fmla="*/ 862738 h 3577998"/>
                <a:gd name="connsiteX9" fmla="*/ 596900 w 2515870"/>
                <a:gd name="connsiteY9" fmla="*/ 984658 h 3577998"/>
                <a:gd name="connsiteX10" fmla="*/ 916940 w 2515870"/>
                <a:gd name="connsiteY10" fmla="*/ 1335178 h 3577998"/>
                <a:gd name="connsiteX11" fmla="*/ 962660 w 2515870"/>
                <a:gd name="connsiteY11" fmla="*/ 1700938 h 3577998"/>
                <a:gd name="connsiteX12" fmla="*/ 1038860 w 2515870"/>
                <a:gd name="connsiteY12" fmla="*/ 2020978 h 3577998"/>
                <a:gd name="connsiteX13" fmla="*/ 1054100 w 2515870"/>
                <a:gd name="connsiteY13" fmla="*/ 2447698 h 3577998"/>
                <a:gd name="connsiteX14" fmla="*/ 1084580 w 2515870"/>
                <a:gd name="connsiteY14" fmla="*/ 2676298 h 3577998"/>
                <a:gd name="connsiteX15" fmla="*/ 1206500 w 2515870"/>
                <a:gd name="connsiteY15" fmla="*/ 2889658 h 3577998"/>
                <a:gd name="connsiteX16" fmla="*/ 1297940 w 2515870"/>
                <a:gd name="connsiteY16" fmla="*/ 3057298 h 3577998"/>
                <a:gd name="connsiteX17" fmla="*/ 1297940 w 2515870"/>
                <a:gd name="connsiteY17" fmla="*/ 3377338 h 3577998"/>
                <a:gd name="connsiteX18" fmla="*/ 1450340 w 2515870"/>
                <a:gd name="connsiteY18" fmla="*/ 3560218 h 3577998"/>
                <a:gd name="connsiteX19" fmla="*/ 1968500 w 2515870"/>
                <a:gd name="connsiteY19" fmla="*/ 3484018 h 3577998"/>
                <a:gd name="connsiteX20" fmla="*/ 2288540 w 2515870"/>
                <a:gd name="connsiteY20" fmla="*/ 3331618 h 3577998"/>
                <a:gd name="connsiteX21" fmla="*/ 2486660 w 2515870"/>
                <a:gd name="connsiteY21" fmla="*/ 2889658 h 3577998"/>
                <a:gd name="connsiteX22" fmla="*/ 2113280 w 2515870"/>
                <a:gd name="connsiteY22" fmla="*/ 1289458 h 3577998"/>
                <a:gd name="connsiteX23" fmla="*/ 1541780 w 2515870"/>
                <a:gd name="connsiteY23" fmla="*/ 496978 h 3577998"/>
                <a:gd name="connsiteX0" fmla="*/ 1541780 w 2515870"/>
                <a:gd name="connsiteY0" fmla="*/ 496978 h 3577998"/>
                <a:gd name="connsiteX1" fmla="*/ 1328420 w 2515870"/>
                <a:gd name="connsiteY1" fmla="*/ 115978 h 3577998"/>
                <a:gd name="connsiteX2" fmla="*/ 916940 w 2515870"/>
                <a:gd name="connsiteY2" fmla="*/ 115978 h 3577998"/>
                <a:gd name="connsiteX3" fmla="*/ 906524 w 2515870"/>
                <a:gd name="connsiteY3" fmla="*/ 121151 h 3577998"/>
                <a:gd name="connsiteX4" fmla="*/ 459740 w 2515870"/>
                <a:gd name="connsiteY4" fmla="*/ 39778 h 3577998"/>
                <a:gd name="connsiteX5" fmla="*/ 109220 w 2515870"/>
                <a:gd name="connsiteY5" fmla="*/ 359818 h 3577998"/>
                <a:gd name="connsiteX6" fmla="*/ 2540 w 2515870"/>
                <a:gd name="connsiteY6" fmla="*/ 679858 h 3577998"/>
                <a:gd name="connsiteX7" fmla="*/ 124460 w 2515870"/>
                <a:gd name="connsiteY7" fmla="*/ 862738 h 3577998"/>
                <a:gd name="connsiteX8" fmla="*/ 368300 w 2515870"/>
                <a:gd name="connsiteY8" fmla="*/ 862738 h 3577998"/>
                <a:gd name="connsiteX9" fmla="*/ 596900 w 2515870"/>
                <a:gd name="connsiteY9" fmla="*/ 984658 h 3577998"/>
                <a:gd name="connsiteX10" fmla="*/ 916940 w 2515870"/>
                <a:gd name="connsiteY10" fmla="*/ 1335178 h 3577998"/>
                <a:gd name="connsiteX11" fmla="*/ 962660 w 2515870"/>
                <a:gd name="connsiteY11" fmla="*/ 1700938 h 3577998"/>
                <a:gd name="connsiteX12" fmla="*/ 1038860 w 2515870"/>
                <a:gd name="connsiteY12" fmla="*/ 2020978 h 3577998"/>
                <a:gd name="connsiteX13" fmla="*/ 1054100 w 2515870"/>
                <a:gd name="connsiteY13" fmla="*/ 2447698 h 3577998"/>
                <a:gd name="connsiteX14" fmla="*/ 1084580 w 2515870"/>
                <a:gd name="connsiteY14" fmla="*/ 2676298 h 3577998"/>
                <a:gd name="connsiteX15" fmla="*/ 1206500 w 2515870"/>
                <a:gd name="connsiteY15" fmla="*/ 2889658 h 3577998"/>
                <a:gd name="connsiteX16" fmla="*/ 1297940 w 2515870"/>
                <a:gd name="connsiteY16" fmla="*/ 3057298 h 3577998"/>
                <a:gd name="connsiteX17" fmla="*/ 1297940 w 2515870"/>
                <a:gd name="connsiteY17" fmla="*/ 3377338 h 3577998"/>
                <a:gd name="connsiteX18" fmla="*/ 1450340 w 2515870"/>
                <a:gd name="connsiteY18" fmla="*/ 3560218 h 3577998"/>
                <a:gd name="connsiteX19" fmla="*/ 1968500 w 2515870"/>
                <a:gd name="connsiteY19" fmla="*/ 3484018 h 3577998"/>
                <a:gd name="connsiteX20" fmla="*/ 2288540 w 2515870"/>
                <a:gd name="connsiteY20" fmla="*/ 3331618 h 3577998"/>
                <a:gd name="connsiteX21" fmla="*/ 2486660 w 2515870"/>
                <a:gd name="connsiteY21" fmla="*/ 2889658 h 3577998"/>
                <a:gd name="connsiteX22" fmla="*/ 2113280 w 2515870"/>
                <a:gd name="connsiteY22" fmla="*/ 1289458 h 3577998"/>
                <a:gd name="connsiteX23" fmla="*/ 1541780 w 2515870"/>
                <a:gd name="connsiteY23" fmla="*/ 496978 h 3577998"/>
                <a:gd name="connsiteX0" fmla="*/ 1541780 w 2515870"/>
                <a:gd name="connsiteY0" fmla="*/ 540927 h 3621947"/>
                <a:gd name="connsiteX1" fmla="*/ 1328420 w 2515870"/>
                <a:gd name="connsiteY1" fmla="*/ 159927 h 3621947"/>
                <a:gd name="connsiteX2" fmla="*/ 916940 w 2515870"/>
                <a:gd name="connsiteY2" fmla="*/ 159927 h 3621947"/>
                <a:gd name="connsiteX3" fmla="*/ 906524 w 2515870"/>
                <a:gd name="connsiteY3" fmla="*/ 12700 h 3621947"/>
                <a:gd name="connsiteX4" fmla="*/ 459740 w 2515870"/>
                <a:gd name="connsiteY4" fmla="*/ 83727 h 3621947"/>
                <a:gd name="connsiteX5" fmla="*/ 109220 w 2515870"/>
                <a:gd name="connsiteY5" fmla="*/ 403767 h 3621947"/>
                <a:gd name="connsiteX6" fmla="*/ 2540 w 2515870"/>
                <a:gd name="connsiteY6" fmla="*/ 723807 h 3621947"/>
                <a:gd name="connsiteX7" fmla="*/ 124460 w 2515870"/>
                <a:gd name="connsiteY7" fmla="*/ 906687 h 3621947"/>
                <a:gd name="connsiteX8" fmla="*/ 368300 w 2515870"/>
                <a:gd name="connsiteY8" fmla="*/ 906687 h 3621947"/>
                <a:gd name="connsiteX9" fmla="*/ 596900 w 2515870"/>
                <a:gd name="connsiteY9" fmla="*/ 1028607 h 3621947"/>
                <a:gd name="connsiteX10" fmla="*/ 916940 w 2515870"/>
                <a:gd name="connsiteY10" fmla="*/ 1379127 h 3621947"/>
                <a:gd name="connsiteX11" fmla="*/ 962660 w 2515870"/>
                <a:gd name="connsiteY11" fmla="*/ 1744887 h 3621947"/>
                <a:gd name="connsiteX12" fmla="*/ 1038860 w 2515870"/>
                <a:gd name="connsiteY12" fmla="*/ 2064927 h 3621947"/>
                <a:gd name="connsiteX13" fmla="*/ 1054100 w 2515870"/>
                <a:gd name="connsiteY13" fmla="*/ 2491647 h 3621947"/>
                <a:gd name="connsiteX14" fmla="*/ 1084580 w 2515870"/>
                <a:gd name="connsiteY14" fmla="*/ 2720247 h 3621947"/>
                <a:gd name="connsiteX15" fmla="*/ 1206500 w 2515870"/>
                <a:gd name="connsiteY15" fmla="*/ 2933607 h 3621947"/>
                <a:gd name="connsiteX16" fmla="*/ 1297940 w 2515870"/>
                <a:gd name="connsiteY16" fmla="*/ 3101247 h 3621947"/>
                <a:gd name="connsiteX17" fmla="*/ 1297940 w 2515870"/>
                <a:gd name="connsiteY17" fmla="*/ 3421287 h 3621947"/>
                <a:gd name="connsiteX18" fmla="*/ 1450340 w 2515870"/>
                <a:gd name="connsiteY18" fmla="*/ 3604167 h 3621947"/>
                <a:gd name="connsiteX19" fmla="*/ 1968500 w 2515870"/>
                <a:gd name="connsiteY19" fmla="*/ 3527967 h 3621947"/>
                <a:gd name="connsiteX20" fmla="*/ 2288540 w 2515870"/>
                <a:gd name="connsiteY20" fmla="*/ 3375567 h 3621947"/>
                <a:gd name="connsiteX21" fmla="*/ 2486660 w 2515870"/>
                <a:gd name="connsiteY21" fmla="*/ 2933607 h 3621947"/>
                <a:gd name="connsiteX22" fmla="*/ 2113280 w 2515870"/>
                <a:gd name="connsiteY22" fmla="*/ 1333407 h 3621947"/>
                <a:gd name="connsiteX23" fmla="*/ 1541780 w 2515870"/>
                <a:gd name="connsiteY23" fmla="*/ 540927 h 3621947"/>
                <a:gd name="connsiteX0" fmla="*/ 1541780 w 2515870"/>
                <a:gd name="connsiteY0" fmla="*/ 557938 h 3638958"/>
                <a:gd name="connsiteX1" fmla="*/ 1328420 w 2515870"/>
                <a:gd name="connsiteY1" fmla="*/ 176938 h 3638958"/>
                <a:gd name="connsiteX2" fmla="*/ 1069340 w 2515870"/>
                <a:gd name="connsiteY2" fmla="*/ 24538 h 3638958"/>
                <a:gd name="connsiteX3" fmla="*/ 906524 w 2515870"/>
                <a:gd name="connsiteY3" fmla="*/ 29711 h 3638958"/>
                <a:gd name="connsiteX4" fmla="*/ 459740 w 2515870"/>
                <a:gd name="connsiteY4" fmla="*/ 100738 h 3638958"/>
                <a:gd name="connsiteX5" fmla="*/ 109220 w 2515870"/>
                <a:gd name="connsiteY5" fmla="*/ 420778 h 3638958"/>
                <a:gd name="connsiteX6" fmla="*/ 2540 w 2515870"/>
                <a:gd name="connsiteY6" fmla="*/ 740818 h 3638958"/>
                <a:gd name="connsiteX7" fmla="*/ 124460 w 2515870"/>
                <a:gd name="connsiteY7" fmla="*/ 923698 h 3638958"/>
                <a:gd name="connsiteX8" fmla="*/ 368300 w 2515870"/>
                <a:gd name="connsiteY8" fmla="*/ 923698 h 3638958"/>
                <a:gd name="connsiteX9" fmla="*/ 596900 w 2515870"/>
                <a:gd name="connsiteY9" fmla="*/ 1045618 h 3638958"/>
                <a:gd name="connsiteX10" fmla="*/ 916940 w 2515870"/>
                <a:gd name="connsiteY10" fmla="*/ 1396138 h 3638958"/>
                <a:gd name="connsiteX11" fmla="*/ 962660 w 2515870"/>
                <a:gd name="connsiteY11" fmla="*/ 1761898 h 3638958"/>
                <a:gd name="connsiteX12" fmla="*/ 1038860 w 2515870"/>
                <a:gd name="connsiteY12" fmla="*/ 2081938 h 3638958"/>
                <a:gd name="connsiteX13" fmla="*/ 1054100 w 2515870"/>
                <a:gd name="connsiteY13" fmla="*/ 2508658 h 3638958"/>
                <a:gd name="connsiteX14" fmla="*/ 1084580 w 2515870"/>
                <a:gd name="connsiteY14" fmla="*/ 2737258 h 3638958"/>
                <a:gd name="connsiteX15" fmla="*/ 1206500 w 2515870"/>
                <a:gd name="connsiteY15" fmla="*/ 2950618 h 3638958"/>
                <a:gd name="connsiteX16" fmla="*/ 1297940 w 2515870"/>
                <a:gd name="connsiteY16" fmla="*/ 3118258 h 3638958"/>
                <a:gd name="connsiteX17" fmla="*/ 1297940 w 2515870"/>
                <a:gd name="connsiteY17" fmla="*/ 3438298 h 3638958"/>
                <a:gd name="connsiteX18" fmla="*/ 1450340 w 2515870"/>
                <a:gd name="connsiteY18" fmla="*/ 3621178 h 3638958"/>
                <a:gd name="connsiteX19" fmla="*/ 1968500 w 2515870"/>
                <a:gd name="connsiteY19" fmla="*/ 3544978 h 3638958"/>
                <a:gd name="connsiteX20" fmla="*/ 2288540 w 2515870"/>
                <a:gd name="connsiteY20" fmla="*/ 3392578 h 3638958"/>
                <a:gd name="connsiteX21" fmla="*/ 2486660 w 2515870"/>
                <a:gd name="connsiteY21" fmla="*/ 2950618 h 3638958"/>
                <a:gd name="connsiteX22" fmla="*/ 2113280 w 2515870"/>
                <a:gd name="connsiteY22" fmla="*/ 1350418 h 3638958"/>
                <a:gd name="connsiteX23" fmla="*/ 1541780 w 2515870"/>
                <a:gd name="connsiteY23" fmla="*/ 557938 h 3638958"/>
                <a:gd name="connsiteX0" fmla="*/ 1541780 w 2515870"/>
                <a:gd name="connsiteY0" fmla="*/ 546100 h 3627120"/>
                <a:gd name="connsiteX1" fmla="*/ 1328420 w 2515870"/>
                <a:gd name="connsiteY1" fmla="*/ 165100 h 3627120"/>
                <a:gd name="connsiteX2" fmla="*/ 1069340 w 2515870"/>
                <a:gd name="connsiteY2" fmla="*/ 12700 h 3627120"/>
                <a:gd name="connsiteX3" fmla="*/ 459740 w 2515870"/>
                <a:gd name="connsiteY3" fmla="*/ 88900 h 3627120"/>
                <a:gd name="connsiteX4" fmla="*/ 109220 w 2515870"/>
                <a:gd name="connsiteY4" fmla="*/ 408940 h 3627120"/>
                <a:gd name="connsiteX5" fmla="*/ 2540 w 2515870"/>
                <a:gd name="connsiteY5" fmla="*/ 728980 h 3627120"/>
                <a:gd name="connsiteX6" fmla="*/ 124460 w 2515870"/>
                <a:gd name="connsiteY6" fmla="*/ 911860 h 3627120"/>
                <a:gd name="connsiteX7" fmla="*/ 368300 w 2515870"/>
                <a:gd name="connsiteY7" fmla="*/ 911860 h 3627120"/>
                <a:gd name="connsiteX8" fmla="*/ 596900 w 2515870"/>
                <a:gd name="connsiteY8" fmla="*/ 1033780 h 3627120"/>
                <a:gd name="connsiteX9" fmla="*/ 916940 w 2515870"/>
                <a:gd name="connsiteY9" fmla="*/ 1384300 h 3627120"/>
                <a:gd name="connsiteX10" fmla="*/ 962660 w 2515870"/>
                <a:gd name="connsiteY10" fmla="*/ 1750060 h 3627120"/>
                <a:gd name="connsiteX11" fmla="*/ 1038860 w 2515870"/>
                <a:gd name="connsiteY11" fmla="*/ 2070100 h 3627120"/>
                <a:gd name="connsiteX12" fmla="*/ 1054100 w 2515870"/>
                <a:gd name="connsiteY12" fmla="*/ 2496820 h 3627120"/>
                <a:gd name="connsiteX13" fmla="*/ 1084580 w 2515870"/>
                <a:gd name="connsiteY13" fmla="*/ 2725420 h 3627120"/>
                <a:gd name="connsiteX14" fmla="*/ 1206500 w 2515870"/>
                <a:gd name="connsiteY14" fmla="*/ 2938780 h 3627120"/>
                <a:gd name="connsiteX15" fmla="*/ 1297940 w 2515870"/>
                <a:gd name="connsiteY15" fmla="*/ 3106420 h 3627120"/>
                <a:gd name="connsiteX16" fmla="*/ 1297940 w 2515870"/>
                <a:gd name="connsiteY16" fmla="*/ 3426460 h 3627120"/>
                <a:gd name="connsiteX17" fmla="*/ 1450340 w 2515870"/>
                <a:gd name="connsiteY17" fmla="*/ 3609340 h 3627120"/>
                <a:gd name="connsiteX18" fmla="*/ 1968500 w 2515870"/>
                <a:gd name="connsiteY18" fmla="*/ 3533140 h 3627120"/>
                <a:gd name="connsiteX19" fmla="*/ 2288540 w 2515870"/>
                <a:gd name="connsiteY19" fmla="*/ 3380740 h 3627120"/>
                <a:gd name="connsiteX20" fmla="*/ 2486660 w 2515870"/>
                <a:gd name="connsiteY20" fmla="*/ 2938780 h 3627120"/>
                <a:gd name="connsiteX21" fmla="*/ 2113280 w 2515870"/>
                <a:gd name="connsiteY21" fmla="*/ 1338580 h 3627120"/>
                <a:gd name="connsiteX22" fmla="*/ 1541780 w 2515870"/>
                <a:gd name="connsiteY22" fmla="*/ 546100 h 3627120"/>
                <a:gd name="connsiteX0" fmla="*/ 1541780 w 2842295"/>
                <a:gd name="connsiteY0" fmla="*/ 546100 h 3627120"/>
                <a:gd name="connsiteX1" fmla="*/ 1328420 w 2842295"/>
                <a:gd name="connsiteY1" fmla="*/ 165100 h 3627120"/>
                <a:gd name="connsiteX2" fmla="*/ 1069340 w 2842295"/>
                <a:gd name="connsiteY2" fmla="*/ 12700 h 3627120"/>
                <a:gd name="connsiteX3" fmla="*/ 459740 w 2842295"/>
                <a:gd name="connsiteY3" fmla="*/ 88900 h 3627120"/>
                <a:gd name="connsiteX4" fmla="*/ 109220 w 2842295"/>
                <a:gd name="connsiteY4" fmla="*/ 408940 h 3627120"/>
                <a:gd name="connsiteX5" fmla="*/ 2540 w 2842295"/>
                <a:gd name="connsiteY5" fmla="*/ 728980 h 3627120"/>
                <a:gd name="connsiteX6" fmla="*/ 124460 w 2842295"/>
                <a:gd name="connsiteY6" fmla="*/ 911860 h 3627120"/>
                <a:gd name="connsiteX7" fmla="*/ 368300 w 2842295"/>
                <a:gd name="connsiteY7" fmla="*/ 911860 h 3627120"/>
                <a:gd name="connsiteX8" fmla="*/ 596900 w 2842295"/>
                <a:gd name="connsiteY8" fmla="*/ 1033780 h 3627120"/>
                <a:gd name="connsiteX9" fmla="*/ 916940 w 2842295"/>
                <a:gd name="connsiteY9" fmla="*/ 1384300 h 3627120"/>
                <a:gd name="connsiteX10" fmla="*/ 962660 w 2842295"/>
                <a:gd name="connsiteY10" fmla="*/ 1750060 h 3627120"/>
                <a:gd name="connsiteX11" fmla="*/ 1038860 w 2842295"/>
                <a:gd name="connsiteY11" fmla="*/ 2070100 h 3627120"/>
                <a:gd name="connsiteX12" fmla="*/ 1054100 w 2842295"/>
                <a:gd name="connsiteY12" fmla="*/ 2496820 h 3627120"/>
                <a:gd name="connsiteX13" fmla="*/ 1084580 w 2842295"/>
                <a:gd name="connsiteY13" fmla="*/ 2725420 h 3627120"/>
                <a:gd name="connsiteX14" fmla="*/ 1206500 w 2842295"/>
                <a:gd name="connsiteY14" fmla="*/ 2938780 h 3627120"/>
                <a:gd name="connsiteX15" fmla="*/ 1297940 w 2842295"/>
                <a:gd name="connsiteY15" fmla="*/ 3106420 h 3627120"/>
                <a:gd name="connsiteX16" fmla="*/ 1297940 w 2842295"/>
                <a:gd name="connsiteY16" fmla="*/ 3426460 h 3627120"/>
                <a:gd name="connsiteX17" fmla="*/ 1450340 w 2842295"/>
                <a:gd name="connsiteY17" fmla="*/ 3609340 h 3627120"/>
                <a:gd name="connsiteX18" fmla="*/ 1968500 w 2842295"/>
                <a:gd name="connsiteY18" fmla="*/ 3533140 h 3627120"/>
                <a:gd name="connsiteX19" fmla="*/ 2288540 w 2842295"/>
                <a:gd name="connsiteY19" fmla="*/ 3380740 h 3627120"/>
                <a:gd name="connsiteX20" fmla="*/ 2486660 w 2842295"/>
                <a:gd name="connsiteY20" fmla="*/ 2938780 h 3627120"/>
                <a:gd name="connsiteX21" fmla="*/ 2780065 w 2842295"/>
                <a:gd name="connsiteY21" fmla="*/ 3057485 h 3627120"/>
                <a:gd name="connsiteX22" fmla="*/ 2113280 w 2842295"/>
                <a:gd name="connsiteY22" fmla="*/ 1338580 h 3627120"/>
                <a:gd name="connsiteX23" fmla="*/ 1541780 w 2842295"/>
                <a:gd name="connsiteY23" fmla="*/ 546100 h 3627120"/>
                <a:gd name="connsiteX0" fmla="*/ 1541780 w 2867695"/>
                <a:gd name="connsiteY0" fmla="*/ 546100 h 3678456"/>
                <a:gd name="connsiteX1" fmla="*/ 1328420 w 2867695"/>
                <a:gd name="connsiteY1" fmla="*/ 165100 h 3678456"/>
                <a:gd name="connsiteX2" fmla="*/ 1069340 w 2867695"/>
                <a:gd name="connsiteY2" fmla="*/ 12700 h 3678456"/>
                <a:gd name="connsiteX3" fmla="*/ 459740 w 2867695"/>
                <a:gd name="connsiteY3" fmla="*/ 88900 h 3678456"/>
                <a:gd name="connsiteX4" fmla="*/ 109220 w 2867695"/>
                <a:gd name="connsiteY4" fmla="*/ 408940 h 3678456"/>
                <a:gd name="connsiteX5" fmla="*/ 2540 w 2867695"/>
                <a:gd name="connsiteY5" fmla="*/ 728980 h 3678456"/>
                <a:gd name="connsiteX6" fmla="*/ 124460 w 2867695"/>
                <a:gd name="connsiteY6" fmla="*/ 911860 h 3678456"/>
                <a:gd name="connsiteX7" fmla="*/ 368300 w 2867695"/>
                <a:gd name="connsiteY7" fmla="*/ 911860 h 3678456"/>
                <a:gd name="connsiteX8" fmla="*/ 596900 w 2867695"/>
                <a:gd name="connsiteY8" fmla="*/ 1033780 h 3678456"/>
                <a:gd name="connsiteX9" fmla="*/ 916940 w 2867695"/>
                <a:gd name="connsiteY9" fmla="*/ 1384300 h 3678456"/>
                <a:gd name="connsiteX10" fmla="*/ 962660 w 2867695"/>
                <a:gd name="connsiteY10" fmla="*/ 1750060 h 3678456"/>
                <a:gd name="connsiteX11" fmla="*/ 1038860 w 2867695"/>
                <a:gd name="connsiteY11" fmla="*/ 2070100 h 3678456"/>
                <a:gd name="connsiteX12" fmla="*/ 1054100 w 2867695"/>
                <a:gd name="connsiteY12" fmla="*/ 2496820 h 3678456"/>
                <a:gd name="connsiteX13" fmla="*/ 1084580 w 2867695"/>
                <a:gd name="connsiteY13" fmla="*/ 2725420 h 3678456"/>
                <a:gd name="connsiteX14" fmla="*/ 1206500 w 2867695"/>
                <a:gd name="connsiteY14" fmla="*/ 2938780 h 3678456"/>
                <a:gd name="connsiteX15" fmla="*/ 1297940 w 2867695"/>
                <a:gd name="connsiteY15" fmla="*/ 3106420 h 3678456"/>
                <a:gd name="connsiteX16" fmla="*/ 1297940 w 2867695"/>
                <a:gd name="connsiteY16" fmla="*/ 3426460 h 3678456"/>
                <a:gd name="connsiteX17" fmla="*/ 1450340 w 2867695"/>
                <a:gd name="connsiteY17" fmla="*/ 3609340 h 3678456"/>
                <a:gd name="connsiteX18" fmla="*/ 1968500 w 2867695"/>
                <a:gd name="connsiteY18" fmla="*/ 3533140 h 3678456"/>
                <a:gd name="connsiteX19" fmla="*/ 2288540 w 2867695"/>
                <a:gd name="connsiteY19" fmla="*/ 3380740 h 3678456"/>
                <a:gd name="connsiteX20" fmla="*/ 2639060 w 2867695"/>
                <a:gd name="connsiteY20" fmla="*/ 3624580 h 3678456"/>
                <a:gd name="connsiteX21" fmla="*/ 2780065 w 2867695"/>
                <a:gd name="connsiteY21" fmla="*/ 3057485 h 3678456"/>
                <a:gd name="connsiteX22" fmla="*/ 2113280 w 2867695"/>
                <a:gd name="connsiteY22" fmla="*/ 1338580 h 3678456"/>
                <a:gd name="connsiteX23" fmla="*/ 1541780 w 2867695"/>
                <a:gd name="connsiteY23" fmla="*/ 546100 h 3678456"/>
                <a:gd name="connsiteX0" fmla="*/ 1541780 w 2867695"/>
                <a:gd name="connsiteY0" fmla="*/ 546100 h 3737087"/>
                <a:gd name="connsiteX1" fmla="*/ 1328420 w 2867695"/>
                <a:gd name="connsiteY1" fmla="*/ 165100 h 3737087"/>
                <a:gd name="connsiteX2" fmla="*/ 1069340 w 2867695"/>
                <a:gd name="connsiteY2" fmla="*/ 12700 h 3737087"/>
                <a:gd name="connsiteX3" fmla="*/ 459740 w 2867695"/>
                <a:gd name="connsiteY3" fmla="*/ 88900 h 3737087"/>
                <a:gd name="connsiteX4" fmla="*/ 109220 w 2867695"/>
                <a:gd name="connsiteY4" fmla="*/ 408940 h 3737087"/>
                <a:gd name="connsiteX5" fmla="*/ 2540 w 2867695"/>
                <a:gd name="connsiteY5" fmla="*/ 728980 h 3737087"/>
                <a:gd name="connsiteX6" fmla="*/ 124460 w 2867695"/>
                <a:gd name="connsiteY6" fmla="*/ 911860 h 3737087"/>
                <a:gd name="connsiteX7" fmla="*/ 368300 w 2867695"/>
                <a:gd name="connsiteY7" fmla="*/ 911860 h 3737087"/>
                <a:gd name="connsiteX8" fmla="*/ 596900 w 2867695"/>
                <a:gd name="connsiteY8" fmla="*/ 1033780 h 3737087"/>
                <a:gd name="connsiteX9" fmla="*/ 916940 w 2867695"/>
                <a:gd name="connsiteY9" fmla="*/ 1384300 h 3737087"/>
                <a:gd name="connsiteX10" fmla="*/ 962660 w 2867695"/>
                <a:gd name="connsiteY10" fmla="*/ 1750060 h 3737087"/>
                <a:gd name="connsiteX11" fmla="*/ 1038860 w 2867695"/>
                <a:gd name="connsiteY11" fmla="*/ 2070100 h 3737087"/>
                <a:gd name="connsiteX12" fmla="*/ 1054100 w 2867695"/>
                <a:gd name="connsiteY12" fmla="*/ 2496820 h 3737087"/>
                <a:gd name="connsiteX13" fmla="*/ 1084580 w 2867695"/>
                <a:gd name="connsiteY13" fmla="*/ 2725420 h 3737087"/>
                <a:gd name="connsiteX14" fmla="*/ 1206500 w 2867695"/>
                <a:gd name="connsiteY14" fmla="*/ 2938780 h 3737087"/>
                <a:gd name="connsiteX15" fmla="*/ 1297940 w 2867695"/>
                <a:gd name="connsiteY15" fmla="*/ 3106420 h 3737087"/>
                <a:gd name="connsiteX16" fmla="*/ 1297940 w 2867695"/>
                <a:gd name="connsiteY16" fmla="*/ 3426460 h 3737087"/>
                <a:gd name="connsiteX17" fmla="*/ 1450340 w 2867695"/>
                <a:gd name="connsiteY17" fmla="*/ 3609340 h 3737087"/>
                <a:gd name="connsiteX18" fmla="*/ 1968500 w 2867695"/>
                <a:gd name="connsiteY18" fmla="*/ 3533140 h 3737087"/>
                <a:gd name="connsiteX19" fmla="*/ 2288540 w 2867695"/>
                <a:gd name="connsiteY19" fmla="*/ 3380740 h 3737087"/>
                <a:gd name="connsiteX20" fmla="*/ 2290707 w 2867695"/>
                <a:gd name="connsiteY20" fmla="*/ 3696447 h 3737087"/>
                <a:gd name="connsiteX21" fmla="*/ 2639060 w 2867695"/>
                <a:gd name="connsiteY21" fmla="*/ 3624580 h 3737087"/>
                <a:gd name="connsiteX22" fmla="*/ 2780065 w 2867695"/>
                <a:gd name="connsiteY22" fmla="*/ 3057485 h 3737087"/>
                <a:gd name="connsiteX23" fmla="*/ 2113280 w 2867695"/>
                <a:gd name="connsiteY23" fmla="*/ 1338580 h 3737087"/>
                <a:gd name="connsiteX24" fmla="*/ 1541780 w 2867695"/>
                <a:gd name="connsiteY24" fmla="*/ 546100 h 3737087"/>
                <a:gd name="connsiteX0" fmla="*/ 1541780 w 2867695"/>
                <a:gd name="connsiteY0" fmla="*/ 546100 h 3731074"/>
                <a:gd name="connsiteX1" fmla="*/ 1328420 w 2867695"/>
                <a:gd name="connsiteY1" fmla="*/ 165100 h 3731074"/>
                <a:gd name="connsiteX2" fmla="*/ 1069340 w 2867695"/>
                <a:gd name="connsiteY2" fmla="*/ 12700 h 3731074"/>
                <a:gd name="connsiteX3" fmla="*/ 459740 w 2867695"/>
                <a:gd name="connsiteY3" fmla="*/ 88900 h 3731074"/>
                <a:gd name="connsiteX4" fmla="*/ 109220 w 2867695"/>
                <a:gd name="connsiteY4" fmla="*/ 408940 h 3731074"/>
                <a:gd name="connsiteX5" fmla="*/ 2540 w 2867695"/>
                <a:gd name="connsiteY5" fmla="*/ 728980 h 3731074"/>
                <a:gd name="connsiteX6" fmla="*/ 124460 w 2867695"/>
                <a:gd name="connsiteY6" fmla="*/ 911860 h 3731074"/>
                <a:gd name="connsiteX7" fmla="*/ 368300 w 2867695"/>
                <a:gd name="connsiteY7" fmla="*/ 911860 h 3731074"/>
                <a:gd name="connsiteX8" fmla="*/ 596900 w 2867695"/>
                <a:gd name="connsiteY8" fmla="*/ 1033780 h 3731074"/>
                <a:gd name="connsiteX9" fmla="*/ 916940 w 2867695"/>
                <a:gd name="connsiteY9" fmla="*/ 1384300 h 3731074"/>
                <a:gd name="connsiteX10" fmla="*/ 962660 w 2867695"/>
                <a:gd name="connsiteY10" fmla="*/ 1750060 h 3731074"/>
                <a:gd name="connsiteX11" fmla="*/ 1038860 w 2867695"/>
                <a:gd name="connsiteY11" fmla="*/ 2070100 h 3731074"/>
                <a:gd name="connsiteX12" fmla="*/ 1054100 w 2867695"/>
                <a:gd name="connsiteY12" fmla="*/ 2496820 h 3731074"/>
                <a:gd name="connsiteX13" fmla="*/ 1084580 w 2867695"/>
                <a:gd name="connsiteY13" fmla="*/ 2725420 h 3731074"/>
                <a:gd name="connsiteX14" fmla="*/ 1206500 w 2867695"/>
                <a:gd name="connsiteY14" fmla="*/ 2938780 h 3731074"/>
                <a:gd name="connsiteX15" fmla="*/ 1297940 w 2867695"/>
                <a:gd name="connsiteY15" fmla="*/ 3106420 h 3731074"/>
                <a:gd name="connsiteX16" fmla="*/ 1297940 w 2867695"/>
                <a:gd name="connsiteY16" fmla="*/ 3426460 h 3731074"/>
                <a:gd name="connsiteX17" fmla="*/ 1450340 w 2867695"/>
                <a:gd name="connsiteY17" fmla="*/ 3609340 h 3731074"/>
                <a:gd name="connsiteX18" fmla="*/ 1968500 w 2867695"/>
                <a:gd name="connsiteY18" fmla="*/ 3533140 h 3731074"/>
                <a:gd name="connsiteX19" fmla="*/ 2290707 w 2867695"/>
                <a:gd name="connsiteY19" fmla="*/ 3696447 h 3731074"/>
                <a:gd name="connsiteX20" fmla="*/ 2639060 w 2867695"/>
                <a:gd name="connsiteY20" fmla="*/ 3624580 h 3731074"/>
                <a:gd name="connsiteX21" fmla="*/ 2780065 w 2867695"/>
                <a:gd name="connsiteY21" fmla="*/ 3057485 h 3731074"/>
                <a:gd name="connsiteX22" fmla="*/ 2113280 w 2867695"/>
                <a:gd name="connsiteY22" fmla="*/ 1338580 h 3731074"/>
                <a:gd name="connsiteX23" fmla="*/ 1541780 w 2867695"/>
                <a:gd name="connsiteY23" fmla="*/ 546100 h 3731074"/>
                <a:gd name="connsiteX0" fmla="*/ 1541780 w 2867695"/>
                <a:gd name="connsiteY0" fmla="*/ 546100 h 4001900"/>
                <a:gd name="connsiteX1" fmla="*/ 1328420 w 2867695"/>
                <a:gd name="connsiteY1" fmla="*/ 165100 h 4001900"/>
                <a:gd name="connsiteX2" fmla="*/ 1069340 w 2867695"/>
                <a:gd name="connsiteY2" fmla="*/ 12700 h 4001900"/>
                <a:gd name="connsiteX3" fmla="*/ 459740 w 2867695"/>
                <a:gd name="connsiteY3" fmla="*/ 88900 h 4001900"/>
                <a:gd name="connsiteX4" fmla="*/ 109220 w 2867695"/>
                <a:gd name="connsiteY4" fmla="*/ 408940 h 4001900"/>
                <a:gd name="connsiteX5" fmla="*/ 2540 w 2867695"/>
                <a:gd name="connsiteY5" fmla="*/ 728980 h 4001900"/>
                <a:gd name="connsiteX6" fmla="*/ 124460 w 2867695"/>
                <a:gd name="connsiteY6" fmla="*/ 911860 h 4001900"/>
                <a:gd name="connsiteX7" fmla="*/ 368300 w 2867695"/>
                <a:gd name="connsiteY7" fmla="*/ 911860 h 4001900"/>
                <a:gd name="connsiteX8" fmla="*/ 596900 w 2867695"/>
                <a:gd name="connsiteY8" fmla="*/ 1033780 h 4001900"/>
                <a:gd name="connsiteX9" fmla="*/ 916940 w 2867695"/>
                <a:gd name="connsiteY9" fmla="*/ 1384300 h 4001900"/>
                <a:gd name="connsiteX10" fmla="*/ 962660 w 2867695"/>
                <a:gd name="connsiteY10" fmla="*/ 1750060 h 4001900"/>
                <a:gd name="connsiteX11" fmla="*/ 1038860 w 2867695"/>
                <a:gd name="connsiteY11" fmla="*/ 2070100 h 4001900"/>
                <a:gd name="connsiteX12" fmla="*/ 1054100 w 2867695"/>
                <a:gd name="connsiteY12" fmla="*/ 2496820 h 4001900"/>
                <a:gd name="connsiteX13" fmla="*/ 1084580 w 2867695"/>
                <a:gd name="connsiteY13" fmla="*/ 2725420 h 4001900"/>
                <a:gd name="connsiteX14" fmla="*/ 1206500 w 2867695"/>
                <a:gd name="connsiteY14" fmla="*/ 2938780 h 4001900"/>
                <a:gd name="connsiteX15" fmla="*/ 1297940 w 2867695"/>
                <a:gd name="connsiteY15" fmla="*/ 3106420 h 4001900"/>
                <a:gd name="connsiteX16" fmla="*/ 1297940 w 2867695"/>
                <a:gd name="connsiteY16" fmla="*/ 3426460 h 4001900"/>
                <a:gd name="connsiteX17" fmla="*/ 1450340 w 2867695"/>
                <a:gd name="connsiteY17" fmla="*/ 3609340 h 4001900"/>
                <a:gd name="connsiteX18" fmla="*/ 1968500 w 2867695"/>
                <a:gd name="connsiteY18" fmla="*/ 3533140 h 4001900"/>
                <a:gd name="connsiteX19" fmla="*/ 1980314 w 2867695"/>
                <a:gd name="connsiteY19" fmla="*/ 3974682 h 4001900"/>
                <a:gd name="connsiteX20" fmla="*/ 2290707 w 2867695"/>
                <a:gd name="connsiteY20" fmla="*/ 3696447 h 4001900"/>
                <a:gd name="connsiteX21" fmla="*/ 2639060 w 2867695"/>
                <a:gd name="connsiteY21" fmla="*/ 3624580 h 4001900"/>
                <a:gd name="connsiteX22" fmla="*/ 2780065 w 2867695"/>
                <a:gd name="connsiteY22" fmla="*/ 3057485 h 4001900"/>
                <a:gd name="connsiteX23" fmla="*/ 2113280 w 2867695"/>
                <a:gd name="connsiteY23" fmla="*/ 1338580 h 4001900"/>
                <a:gd name="connsiteX24" fmla="*/ 1541780 w 2867695"/>
                <a:gd name="connsiteY24" fmla="*/ 546100 h 4001900"/>
                <a:gd name="connsiteX0" fmla="*/ 1541780 w 2867695"/>
                <a:gd name="connsiteY0" fmla="*/ 546100 h 3989200"/>
                <a:gd name="connsiteX1" fmla="*/ 1328420 w 2867695"/>
                <a:gd name="connsiteY1" fmla="*/ 165100 h 3989200"/>
                <a:gd name="connsiteX2" fmla="*/ 1069340 w 2867695"/>
                <a:gd name="connsiteY2" fmla="*/ 12700 h 3989200"/>
                <a:gd name="connsiteX3" fmla="*/ 459740 w 2867695"/>
                <a:gd name="connsiteY3" fmla="*/ 88900 h 3989200"/>
                <a:gd name="connsiteX4" fmla="*/ 109220 w 2867695"/>
                <a:gd name="connsiteY4" fmla="*/ 408940 h 3989200"/>
                <a:gd name="connsiteX5" fmla="*/ 2540 w 2867695"/>
                <a:gd name="connsiteY5" fmla="*/ 728980 h 3989200"/>
                <a:gd name="connsiteX6" fmla="*/ 124460 w 2867695"/>
                <a:gd name="connsiteY6" fmla="*/ 911860 h 3989200"/>
                <a:gd name="connsiteX7" fmla="*/ 368300 w 2867695"/>
                <a:gd name="connsiteY7" fmla="*/ 911860 h 3989200"/>
                <a:gd name="connsiteX8" fmla="*/ 596900 w 2867695"/>
                <a:gd name="connsiteY8" fmla="*/ 1033780 h 3989200"/>
                <a:gd name="connsiteX9" fmla="*/ 916940 w 2867695"/>
                <a:gd name="connsiteY9" fmla="*/ 1384300 h 3989200"/>
                <a:gd name="connsiteX10" fmla="*/ 962660 w 2867695"/>
                <a:gd name="connsiteY10" fmla="*/ 1750060 h 3989200"/>
                <a:gd name="connsiteX11" fmla="*/ 1038860 w 2867695"/>
                <a:gd name="connsiteY11" fmla="*/ 2070100 h 3989200"/>
                <a:gd name="connsiteX12" fmla="*/ 1054100 w 2867695"/>
                <a:gd name="connsiteY12" fmla="*/ 2496820 h 3989200"/>
                <a:gd name="connsiteX13" fmla="*/ 1084580 w 2867695"/>
                <a:gd name="connsiteY13" fmla="*/ 2725420 h 3989200"/>
                <a:gd name="connsiteX14" fmla="*/ 1206500 w 2867695"/>
                <a:gd name="connsiteY14" fmla="*/ 2938780 h 3989200"/>
                <a:gd name="connsiteX15" fmla="*/ 1297940 w 2867695"/>
                <a:gd name="connsiteY15" fmla="*/ 3106420 h 3989200"/>
                <a:gd name="connsiteX16" fmla="*/ 1297940 w 2867695"/>
                <a:gd name="connsiteY16" fmla="*/ 3426460 h 3989200"/>
                <a:gd name="connsiteX17" fmla="*/ 1450340 w 2867695"/>
                <a:gd name="connsiteY17" fmla="*/ 3609340 h 3989200"/>
                <a:gd name="connsiteX18" fmla="*/ 1980314 w 2867695"/>
                <a:gd name="connsiteY18" fmla="*/ 3974682 h 3989200"/>
                <a:gd name="connsiteX19" fmla="*/ 2290707 w 2867695"/>
                <a:gd name="connsiteY19" fmla="*/ 3696447 h 3989200"/>
                <a:gd name="connsiteX20" fmla="*/ 2639060 w 2867695"/>
                <a:gd name="connsiteY20" fmla="*/ 3624580 h 3989200"/>
                <a:gd name="connsiteX21" fmla="*/ 2780065 w 2867695"/>
                <a:gd name="connsiteY21" fmla="*/ 3057485 h 3989200"/>
                <a:gd name="connsiteX22" fmla="*/ 2113280 w 2867695"/>
                <a:gd name="connsiteY22" fmla="*/ 1338580 h 3989200"/>
                <a:gd name="connsiteX23" fmla="*/ 1541780 w 2867695"/>
                <a:gd name="connsiteY23" fmla="*/ 546100 h 3989200"/>
                <a:gd name="connsiteX0" fmla="*/ 1541780 w 2867695"/>
                <a:gd name="connsiteY0" fmla="*/ 546100 h 3989200"/>
                <a:gd name="connsiteX1" fmla="*/ 1328420 w 2867695"/>
                <a:gd name="connsiteY1" fmla="*/ 165100 h 3989200"/>
                <a:gd name="connsiteX2" fmla="*/ 1069340 w 2867695"/>
                <a:gd name="connsiteY2" fmla="*/ 12700 h 3989200"/>
                <a:gd name="connsiteX3" fmla="*/ 459740 w 2867695"/>
                <a:gd name="connsiteY3" fmla="*/ 88900 h 3989200"/>
                <a:gd name="connsiteX4" fmla="*/ 109220 w 2867695"/>
                <a:gd name="connsiteY4" fmla="*/ 408940 h 3989200"/>
                <a:gd name="connsiteX5" fmla="*/ 2540 w 2867695"/>
                <a:gd name="connsiteY5" fmla="*/ 728980 h 3989200"/>
                <a:gd name="connsiteX6" fmla="*/ 124460 w 2867695"/>
                <a:gd name="connsiteY6" fmla="*/ 911860 h 3989200"/>
                <a:gd name="connsiteX7" fmla="*/ 368300 w 2867695"/>
                <a:gd name="connsiteY7" fmla="*/ 911860 h 3989200"/>
                <a:gd name="connsiteX8" fmla="*/ 596900 w 2867695"/>
                <a:gd name="connsiteY8" fmla="*/ 1033780 h 3989200"/>
                <a:gd name="connsiteX9" fmla="*/ 916940 w 2867695"/>
                <a:gd name="connsiteY9" fmla="*/ 1384300 h 3989200"/>
                <a:gd name="connsiteX10" fmla="*/ 962660 w 2867695"/>
                <a:gd name="connsiteY10" fmla="*/ 1750060 h 3989200"/>
                <a:gd name="connsiteX11" fmla="*/ 1038860 w 2867695"/>
                <a:gd name="connsiteY11" fmla="*/ 2070100 h 3989200"/>
                <a:gd name="connsiteX12" fmla="*/ 1054100 w 2867695"/>
                <a:gd name="connsiteY12" fmla="*/ 2496820 h 3989200"/>
                <a:gd name="connsiteX13" fmla="*/ 1084580 w 2867695"/>
                <a:gd name="connsiteY13" fmla="*/ 2725420 h 3989200"/>
                <a:gd name="connsiteX14" fmla="*/ 1206500 w 2867695"/>
                <a:gd name="connsiteY14" fmla="*/ 2938780 h 3989200"/>
                <a:gd name="connsiteX15" fmla="*/ 1297940 w 2867695"/>
                <a:gd name="connsiteY15" fmla="*/ 3106420 h 3989200"/>
                <a:gd name="connsiteX16" fmla="*/ 1297940 w 2867695"/>
                <a:gd name="connsiteY16" fmla="*/ 3426460 h 3989200"/>
                <a:gd name="connsiteX17" fmla="*/ 1450340 w 2867695"/>
                <a:gd name="connsiteY17" fmla="*/ 3609340 h 3989200"/>
                <a:gd name="connsiteX18" fmla="*/ 1980314 w 2867695"/>
                <a:gd name="connsiteY18" fmla="*/ 3974682 h 3989200"/>
                <a:gd name="connsiteX19" fmla="*/ 2290707 w 2867695"/>
                <a:gd name="connsiteY19" fmla="*/ 3696447 h 3989200"/>
                <a:gd name="connsiteX20" fmla="*/ 2290707 w 2867695"/>
                <a:gd name="connsiteY20" fmla="*/ 3769850 h 3989200"/>
                <a:gd name="connsiteX21" fmla="*/ 2639060 w 2867695"/>
                <a:gd name="connsiteY21" fmla="*/ 3624580 h 3989200"/>
                <a:gd name="connsiteX22" fmla="*/ 2780065 w 2867695"/>
                <a:gd name="connsiteY22" fmla="*/ 3057485 h 3989200"/>
                <a:gd name="connsiteX23" fmla="*/ 2113280 w 2867695"/>
                <a:gd name="connsiteY23" fmla="*/ 1338580 h 3989200"/>
                <a:gd name="connsiteX24" fmla="*/ 1541780 w 2867695"/>
                <a:gd name="connsiteY24" fmla="*/ 546100 h 3989200"/>
                <a:gd name="connsiteX0" fmla="*/ 1541780 w 2867695"/>
                <a:gd name="connsiteY0" fmla="*/ 546100 h 4001434"/>
                <a:gd name="connsiteX1" fmla="*/ 1328420 w 2867695"/>
                <a:gd name="connsiteY1" fmla="*/ 165100 h 4001434"/>
                <a:gd name="connsiteX2" fmla="*/ 1069340 w 2867695"/>
                <a:gd name="connsiteY2" fmla="*/ 12700 h 4001434"/>
                <a:gd name="connsiteX3" fmla="*/ 459740 w 2867695"/>
                <a:gd name="connsiteY3" fmla="*/ 88900 h 4001434"/>
                <a:gd name="connsiteX4" fmla="*/ 109220 w 2867695"/>
                <a:gd name="connsiteY4" fmla="*/ 408940 h 4001434"/>
                <a:gd name="connsiteX5" fmla="*/ 2540 w 2867695"/>
                <a:gd name="connsiteY5" fmla="*/ 728980 h 4001434"/>
                <a:gd name="connsiteX6" fmla="*/ 124460 w 2867695"/>
                <a:gd name="connsiteY6" fmla="*/ 911860 h 4001434"/>
                <a:gd name="connsiteX7" fmla="*/ 368300 w 2867695"/>
                <a:gd name="connsiteY7" fmla="*/ 911860 h 4001434"/>
                <a:gd name="connsiteX8" fmla="*/ 596900 w 2867695"/>
                <a:gd name="connsiteY8" fmla="*/ 1033780 h 4001434"/>
                <a:gd name="connsiteX9" fmla="*/ 916940 w 2867695"/>
                <a:gd name="connsiteY9" fmla="*/ 1384300 h 4001434"/>
                <a:gd name="connsiteX10" fmla="*/ 962660 w 2867695"/>
                <a:gd name="connsiteY10" fmla="*/ 1750060 h 4001434"/>
                <a:gd name="connsiteX11" fmla="*/ 1038860 w 2867695"/>
                <a:gd name="connsiteY11" fmla="*/ 2070100 h 4001434"/>
                <a:gd name="connsiteX12" fmla="*/ 1054100 w 2867695"/>
                <a:gd name="connsiteY12" fmla="*/ 2496820 h 4001434"/>
                <a:gd name="connsiteX13" fmla="*/ 1084580 w 2867695"/>
                <a:gd name="connsiteY13" fmla="*/ 2725420 h 4001434"/>
                <a:gd name="connsiteX14" fmla="*/ 1206500 w 2867695"/>
                <a:gd name="connsiteY14" fmla="*/ 2938780 h 4001434"/>
                <a:gd name="connsiteX15" fmla="*/ 1297940 w 2867695"/>
                <a:gd name="connsiteY15" fmla="*/ 3106420 h 4001434"/>
                <a:gd name="connsiteX16" fmla="*/ 1297940 w 2867695"/>
                <a:gd name="connsiteY16" fmla="*/ 3426460 h 4001434"/>
                <a:gd name="connsiteX17" fmla="*/ 1450340 w 2867695"/>
                <a:gd name="connsiteY17" fmla="*/ 3609340 h 4001434"/>
                <a:gd name="connsiteX18" fmla="*/ 1980314 w 2867695"/>
                <a:gd name="connsiteY18" fmla="*/ 3974682 h 4001434"/>
                <a:gd name="connsiteX19" fmla="*/ 2290707 w 2867695"/>
                <a:gd name="connsiteY19" fmla="*/ 3769850 h 4001434"/>
                <a:gd name="connsiteX20" fmla="*/ 2639060 w 2867695"/>
                <a:gd name="connsiteY20" fmla="*/ 3624580 h 4001434"/>
                <a:gd name="connsiteX21" fmla="*/ 2780065 w 2867695"/>
                <a:gd name="connsiteY21" fmla="*/ 3057485 h 4001434"/>
                <a:gd name="connsiteX22" fmla="*/ 2113280 w 2867695"/>
                <a:gd name="connsiteY22" fmla="*/ 1338580 h 4001434"/>
                <a:gd name="connsiteX23" fmla="*/ 1541780 w 2867695"/>
                <a:gd name="connsiteY23" fmla="*/ 546100 h 4001434"/>
                <a:gd name="connsiteX0" fmla="*/ 1541780 w 2867695"/>
                <a:gd name="connsiteY0" fmla="*/ 546100 h 4005510"/>
                <a:gd name="connsiteX1" fmla="*/ 1328420 w 2867695"/>
                <a:gd name="connsiteY1" fmla="*/ 165100 h 4005510"/>
                <a:gd name="connsiteX2" fmla="*/ 1069340 w 2867695"/>
                <a:gd name="connsiteY2" fmla="*/ 12700 h 4005510"/>
                <a:gd name="connsiteX3" fmla="*/ 459740 w 2867695"/>
                <a:gd name="connsiteY3" fmla="*/ 88900 h 4005510"/>
                <a:gd name="connsiteX4" fmla="*/ 109220 w 2867695"/>
                <a:gd name="connsiteY4" fmla="*/ 408940 h 4005510"/>
                <a:gd name="connsiteX5" fmla="*/ 2540 w 2867695"/>
                <a:gd name="connsiteY5" fmla="*/ 728980 h 4005510"/>
                <a:gd name="connsiteX6" fmla="*/ 124460 w 2867695"/>
                <a:gd name="connsiteY6" fmla="*/ 911860 h 4005510"/>
                <a:gd name="connsiteX7" fmla="*/ 368300 w 2867695"/>
                <a:gd name="connsiteY7" fmla="*/ 911860 h 4005510"/>
                <a:gd name="connsiteX8" fmla="*/ 596900 w 2867695"/>
                <a:gd name="connsiteY8" fmla="*/ 1033780 h 4005510"/>
                <a:gd name="connsiteX9" fmla="*/ 916940 w 2867695"/>
                <a:gd name="connsiteY9" fmla="*/ 1384300 h 4005510"/>
                <a:gd name="connsiteX10" fmla="*/ 962660 w 2867695"/>
                <a:gd name="connsiteY10" fmla="*/ 1750060 h 4005510"/>
                <a:gd name="connsiteX11" fmla="*/ 1038860 w 2867695"/>
                <a:gd name="connsiteY11" fmla="*/ 2070100 h 4005510"/>
                <a:gd name="connsiteX12" fmla="*/ 1054100 w 2867695"/>
                <a:gd name="connsiteY12" fmla="*/ 2496820 h 4005510"/>
                <a:gd name="connsiteX13" fmla="*/ 1084580 w 2867695"/>
                <a:gd name="connsiteY13" fmla="*/ 2725420 h 4005510"/>
                <a:gd name="connsiteX14" fmla="*/ 1206500 w 2867695"/>
                <a:gd name="connsiteY14" fmla="*/ 2938780 h 4005510"/>
                <a:gd name="connsiteX15" fmla="*/ 1297940 w 2867695"/>
                <a:gd name="connsiteY15" fmla="*/ 3106420 h 4005510"/>
                <a:gd name="connsiteX16" fmla="*/ 1297940 w 2867695"/>
                <a:gd name="connsiteY16" fmla="*/ 3426460 h 4005510"/>
                <a:gd name="connsiteX17" fmla="*/ 1450340 w 2867695"/>
                <a:gd name="connsiteY17" fmla="*/ 3914140 h 4005510"/>
                <a:gd name="connsiteX18" fmla="*/ 1980314 w 2867695"/>
                <a:gd name="connsiteY18" fmla="*/ 3974682 h 4005510"/>
                <a:gd name="connsiteX19" fmla="*/ 2290707 w 2867695"/>
                <a:gd name="connsiteY19" fmla="*/ 3769850 h 4005510"/>
                <a:gd name="connsiteX20" fmla="*/ 2639060 w 2867695"/>
                <a:gd name="connsiteY20" fmla="*/ 3624580 h 4005510"/>
                <a:gd name="connsiteX21" fmla="*/ 2780065 w 2867695"/>
                <a:gd name="connsiteY21" fmla="*/ 3057485 h 4005510"/>
                <a:gd name="connsiteX22" fmla="*/ 2113280 w 2867695"/>
                <a:gd name="connsiteY22" fmla="*/ 1338580 h 4005510"/>
                <a:gd name="connsiteX23" fmla="*/ 1541780 w 2867695"/>
                <a:gd name="connsiteY23" fmla="*/ 546100 h 400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67695" h="4005510">
                  <a:moveTo>
                    <a:pt x="1541780" y="546100"/>
                  </a:moveTo>
                  <a:cubicBezTo>
                    <a:pt x="1442417" y="371842"/>
                    <a:pt x="1407160" y="254000"/>
                    <a:pt x="1328420" y="165100"/>
                  </a:cubicBezTo>
                  <a:cubicBezTo>
                    <a:pt x="1249680" y="76200"/>
                    <a:pt x="1214120" y="25400"/>
                    <a:pt x="1069340" y="12700"/>
                  </a:cubicBezTo>
                  <a:cubicBezTo>
                    <a:pt x="924560" y="0"/>
                    <a:pt x="619760" y="22860"/>
                    <a:pt x="459740" y="88900"/>
                  </a:cubicBezTo>
                  <a:cubicBezTo>
                    <a:pt x="299720" y="154940"/>
                    <a:pt x="185420" y="302260"/>
                    <a:pt x="109220" y="408940"/>
                  </a:cubicBezTo>
                  <a:cubicBezTo>
                    <a:pt x="33020" y="515620"/>
                    <a:pt x="0" y="645160"/>
                    <a:pt x="2540" y="728980"/>
                  </a:cubicBezTo>
                  <a:cubicBezTo>
                    <a:pt x="5080" y="812800"/>
                    <a:pt x="63500" y="881380"/>
                    <a:pt x="124460" y="911860"/>
                  </a:cubicBezTo>
                  <a:cubicBezTo>
                    <a:pt x="185420" y="942340"/>
                    <a:pt x="289560" y="891540"/>
                    <a:pt x="368300" y="911860"/>
                  </a:cubicBezTo>
                  <a:cubicBezTo>
                    <a:pt x="447040" y="932180"/>
                    <a:pt x="505460" y="955040"/>
                    <a:pt x="596900" y="1033780"/>
                  </a:cubicBezTo>
                  <a:cubicBezTo>
                    <a:pt x="688340" y="1112520"/>
                    <a:pt x="855980" y="1264920"/>
                    <a:pt x="916940" y="1384300"/>
                  </a:cubicBezTo>
                  <a:cubicBezTo>
                    <a:pt x="977900" y="1503680"/>
                    <a:pt x="942340" y="1635760"/>
                    <a:pt x="962660" y="1750060"/>
                  </a:cubicBezTo>
                  <a:cubicBezTo>
                    <a:pt x="982980" y="1864360"/>
                    <a:pt x="1023620" y="1945640"/>
                    <a:pt x="1038860" y="2070100"/>
                  </a:cubicBezTo>
                  <a:cubicBezTo>
                    <a:pt x="1054100" y="2194560"/>
                    <a:pt x="1046480" y="2387600"/>
                    <a:pt x="1054100" y="2496820"/>
                  </a:cubicBezTo>
                  <a:cubicBezTo>
                    <a:pt x="1061720" y="2606040"/>
                    <a:pt x="1059180" y="2651760"/>
                    <a:pt x="1084580" y="2725420"/>
                  </a:cubicBezTo>
                  <a:cubicBezTo>
                    <a:pt x="1109980" y="2799080"/>
                    <a:pt x="1170940" y="2875280"/>
                    <a:pt x="1206500" y="2938780"/>
                  </a:cubicBezTo>
                  <a:cubicBezTo>
                    <a:pt x="1242060" y="3002280"/>
                    <a:pt x="1282700" y="3025140"/>
                    <a:pt x="1297940" y="3106420"/>
                  </a:cubicBezTo>
                  <a:cubicBezTo>
                    <a:pt x="1313180" y="3187700"/>
                    <a:pt x="1272540" y="3291840"/>
                    <a:pt x="1297940" y="3426460"/>
                  </a:cubicBezTo>
                  <a:cubicBezTo>
                    <a:pt x="1323340" y="3561080"/>
                    <a:pt x="1336611" y="3822770"/>
                    <a:pt x="1450340" y="3914140"/>
                  </a:cubicBezTo>
                  <a:cubicBezTo>
                    <a:pt x="1564069" y="4005510"/>
                    <a:pt x="1840253" y="3998730"/>
                    <a:pt x="1980314" y="3974682"/>
                  </a:cubicBezTo>
                  <a:cubicBezTo>
                    <a:pt x="2120375" y="3950634"/>
                    <a:pt x="2180916" y="3828200"/>
                    <a:pt x="2290707" y="3769850"/>
                  </a:cubicBezTo>
                  <a:cubicBezTo>
                    <a:pt x="2400498" y="3711500"/>
                    <a:pt x="2557500" y="3743307"/>
                    <a:pt x="2639060" y="3624580"/>
                  </a:cubicBezTo>
                  <a:cubicBezTo>
                    <a:pt x="2720620" y="3505853"/>
                    <a:pt x="2867695" y="3438485"/>
                    <a:pt x="2780065" y="3057485"/>
                  </a:cubicBezTo>
                  <a:cubicBezTo>
                    <a:pt x="2692435" y="2676485"/>
                    <a:pt x="2319661" y="1757144"/>
                    <a:pt x="2113280" y="1338580"/>
                  </a:cubicBezTo>
                  <a:cubicBezTo>
                    <a:pt x="1906899" y="920016"/>
                    <a:pt x="1736090" y="995680"/>
                    <a:pt x="1541780" y="546100"/>
                  </a:cubicBezTo>
                  <a:close/>
                </a:path>
              </a:pathLst>
            </a:custGeom>
            <a:solidFill>
              <a:srgbClr val="F9F9F9">
                <a:alpha val="58000"/>
              </a:srgbClr>
            </a:solidFill>
            <a:ln>
              <a:noFill/>
            </a:ln>
            <a:effectLst>
              <a:outerShdw blurRad="317500" dist="2540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0" y="1981200"/>
              <a:ext cx="3529556" cy="1077218"/>
            </a:xfrm>
            <a:prstGeom prst="rect">
              <a:avLst/>
            </a:prstGeom>
            <a:noFill/>
          </p:spPr>
          <p:txBody>
            <a:bodyPr wrap="none" rtlCol="0">
              <a:spAutoFit/>
            </a:bodyPr>
            <a:lstStyle/>
            <a:p>
              <a:pPr marL="0"/>
              <a:r>
                <a:rPr lang="en-US" sz="3200" b="1" dirty="0" smtClean="0">
                  <a:solidFill>
                    <a:srgbClr val="FF0000"/>
                  </a:solidFill>
                </a:rPr>
                <a:t>along 100’s of miles</a:t>
              </a:r>
            </a:p>
            <a:p>
              <a:pPr marL="0"/>
              <a:r>
                <a:rPr lang="en-US" sz="3200" b="1" dirty="0" smtClean="0">
                  <a:solidFill>
                    <a:srgbClr val="FF0000"/>
                  </a:solidFill>
                </a:rPr>
                <a:t>of frozen coastline</a:t>
              </a:r>
            </a:p>
          </p:txBody>
        </p:sp>
      </p:grpSp>
      <p:grpSp>
        <p:nvGrpSpPr>
          <p:cNvPr id="6" name="Group 15"/>
          <p:cNvGrpSpPr/>
          <p:nvPr/>
        </p:nvGrpSpPr>
        <p:grpSpPr>
          <a:xfrm>
            <a:off x="-1" y="0"/>
            <a:ext cx="9170581" cy="6858000"/>
            <a:chOff x="-3124201" y="-609600"/>
            <a:chExt cx="9170581" cy="6858000"/>
          </a:xfrm>
        </p:grpSpPr>
        <p:pic>
          <p:nvPicPr>
            <p:cNvPr id="13" name="Picture 2" descr="C:\Users\Claire &amp; Don\Pictures\2011-04-22\012.jpg"/>
            <p:cNvPicPr>
              <a:picLocks noChangeAspect="1" noChangeArrowheads="1"/>
            </p:cNvPicPr>
            <p:nvPr/>
          </p:nvPicPr>
          <p:blipFill>
            <a:blip r:embed="rId4" cstate="print"/>
            <a:srcRect l="2496" t="1111" r="1820" b="3333"/>
            <a:stretch>
              <a:fillRect/>
            </a:stretch>
          </p:blipFill>
          <p:spPr bwMode="auto">
            <a:xfrm>
              <a:off x="-3124201" y="-609600"/>
              <a:ext cx="9170581" cy="6858000"/>
            </a:xfrm>
            <a:prstGeom prst="rect">
              <a:avLst/>
            </a:prstGeom>
            <a:noFill/>
            <a:ln w="9525">
              <a:noFill/>
              <a:miter lim="800000"/>
              <a:headEnd/>
              <a:tailEnd/>
            </a:ln>
          </p:spPr>
        </p:pic>
        <p:sp>
          <p:nvSpPr>
            <p:cNvPr id="15" name="TextBox 2"/>
            <p:cNvSpPr txBox="1">
              <a:spLocks noChangeArrowheads="1"/>
            </p:cNvSpPr>
            <p:nvPr/>
          </p:nvSpPr>
          <p:spPr bwMode="auto">
            <a:xfrm>
              <a:off x="-3124200" y="-609600"/>
              <a:ext cx="9144000" cy="707886"/>
            </a:xfrm>
            <a:prstGeom prst="rect">
              <a:avLst/>
            </a:prstGeom>
            <a:solidFill>
              <a:srgbClr val="0070C0"/>
            </a:solidFill>
            <a:ln w="9525">
              <a:noFill/>
              <a:miter lim="800000"/>
              <a:headEnd/>
              <a:tailEnd/>
            </a:ln>
          </p:spPr>
          <p:txBody>
            <a:bodyPr wrap="square">
              <a:spAutoFit/>
            </a:bodyPr>
            <a:lstStyle/>
            <a:p>
              <a:pPr algn="ctr"/>
              <a:r>
                <a:rPr lang="en-US" sz="4000" b="1" dirty="0" smtClean="0">
                  <a:solidFill>
                    <a:schemeClr val="bg1"/>
                  </a:solidFill>
                </a:rPr>
                <a:t>awesome </a:t>
              </a:r>
              <a:r>
                <a:rPr lang="en-US" sz="4000" b="1" dirty="0">
                  <a:solidFill>
                    <a:schemeClr val="bg1"/>
                  </a:solidFill>
                </a:rPr>
                <a:t>challenge of </a:t>
              </a:r>
              <a:r>
                <a:rPr lang="en-US" sz="4000" b="1" dirty="0" smtClean="0">
                  <a:solidFill>
                    <a:schemeClr val="bg1"/>
                  </a:solidFill>
                </a:rPr>
                <a:t>migrating by </a:t>
              </a:r>
              <a:r>
                <a:rPr lang="en-US" sz="4000" b="1" dirty="0">
                  <a:solidFill>
                    <a:schemeClr val="bg1"/>
                  </a:solidFill>
                </a:rPr>
                <a:t>sea</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18145</TotalTime>
  <Words>8820</Words>
  <Application>Microsoft Office PowerPoint</Application>
  <PresentationFormat>On-screen Show (4:3)</PresentationFormat>
  <Paragraphs>2390</Paragraphs>
  <Slides>183</Slides>
  <Notes>66</Notes>
  <HiddenSlides>35</HiddenSlides>
  <MMClips>0</MMClips>
  <ScaleCrop>false</ScaleCrop>
  <HeadingPairs>
    <vt:vector size="4" baseType="variant">
      <vt:variant>
        <vt:lpstr>Theme</vt:lpstr>
      </vt:variant>
      <vt:variant>
        <vt:i4>1</vt:i4>
      </vt:variant>
      <vt:variant>
        <vt:lpstr>Slide Titles</vt:lpstr>
      </vt:variant>
      <vt:variant>
        <vt:i4>183</vt:i4>
      </vt:variant>
    </vt:vector>
  </HeadingPairs>
  <TitlesOfParts>
    <vt:vector size="18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default</dc:creator>
  <cp:lastModifiedBy>Sandra</cp:lastModifiedBy>
  <cp:revision>1564</cp:revision>
  <dcterms:created xsi:type="dcterms:W3CDTF">2010-10-29T13:24:12Z</dcterms:created>
  <dcterms:modified xsi:type="dcterms:W3CDTF">2016-10-26T21:19:52Z</dcterms:modified>
</cp:coreProperties>
</file>